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345" r:id="rId3"/>
    <p:sldId id="342" r:id="rId4"/>
    <p:sldId id="344" r:id="rId5"/>
    <p:sldId id="257" r:id="rId6"/>
    <p:sldId id="346" r:id="rId7"/>
    <p:sldId id="260" r:id="rId8"/>
    <p:sldId id="258" r:id="rId9"/>
    <p:sldId id="259" r:id="rId10"/>
    <p:sldId id="261" r:id="rId11"/>
    <p:sldId id="262" r:id="rId12"/>
    <p:sldId id="280" r:id="rId13"/>
    <p:sldId id="281" r:id="rId14"/>
    <p:sldId id="282" r:id="rId15"/>
    <p:sldId id="350" r:id="rId16"/>
    <p:sldId id="352" r:id="rId17"/>
    <p:sldId id="351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9" r:id="rId28"/>
    <p:sldId id="275" r:id="rId29"/>
    <p:sldId id="348" r:id="rId30"/>
    <p:sldId id="276" r:id="rId31"/>
    <p:sldId id="277" r:id="rId32"/>
    <p:sldId id="349" r:id="rId33"/>
    <p:sldId id="347" r:id="rId34"/>
    <p:sldId id="283" r:id="rId35"/>
    <p:sldId id="287" r:id="rId36"/>
    <p:sldId id="285" r:id="rId37"/>
    <p:sldId id="286" r:id="rId38"/>
    <p:sldId id="289" r:id="rId39"/>
    <p:sldId id="284" r:id="rId40"/>
    <p:sldId id="288" r:id="rId41"/>
    <p:sldId id="290" r:id="rId42"/>
    <p:sldId id="292" r:id="rId43"/>
    <p:sldId id="294" r:id="rId44"/>
    <p:sldId id="295" r:id="rId45"/>
    <p:sldId id="298" r:id="rId46"/>
    <p:sldId id="300" r:id="rId47"/>
    <p:sldId id="305" r:id="rId48"/>
    <p:sldId id="306" r:id="rId49"/>
    <p:sldId id="291" r:id="rId50"/>
    <p:sldId id="297" r:id="rId51"/>
    <p:sldId id="296" r:id="rId52"/>
    <p:sldId id="301" r:id="rId53"/>
    <p:sldId id="299" r:id="rId54"/>
    <p:sldId id="307" r:id="rId55"/>
    <p:sldId id="308" r:id="rId56"/>
    <p:sldId id="310" r:id="rId57"/>
    <p:sldId id="311" r:id="rId58"/>
    <p:sldId id="313" r:id="rId59"/>
    <p:sldId id="314" r:id="rId60"/>
    <p:sldId id="312" r:id="rId61"/>
    <p:sldId id="319" r:id="rId62"/>
    <p:sldId id="318" r:id="rId63"/>
    <p:sldId id="320" r:id="rId64"/>
    <p:sldId id="321" r:id="rId65"/>
    <p:sldId id="322" r:id="rId66"/>
    <p:sldId id="323" r:id="rId67"/>
    <p:sldId id="316" r:id="rId68"/>
    <p:sldId id="317" r:id="rId69"/>
    <p:sldId id="315" r:id="rId70"/>
    <p:sldId id="324" r:id="rId71"/>
    <p:sldId id="325" r:id="rId72"/>
    <p:sldId id="326" r:id="rId73"/>
    <p:sldId id="353" r:id="rId74"/>
    <p:sldId id="354" r:id="rId75"/>
    <p:sldId id="328" r:id="rId76"/>
    <p:sldId id="329" r:id="rId77"/>
    <p:sldId id="331" r:id="rId78"/>
    <p:sldId id="330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55" r:id="rId90"/>
    <p:sldId id="356" r:id="rId9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9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38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07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49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23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07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4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34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24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03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24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53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85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864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3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98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9F09-0785-4BFA-AB30-AA35120C7E6D}" type="datetimeFigureOut">
              <a:rPr lang="tr-TR" smtClean="0"/>
              <a:t>9.02.2026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5481E5-2EFE-47C2-98E2-2DA1EE322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42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71600" y="485054"/>
            <a:ext cx="9144000" cy="213345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TEKRARLAYAN </a:t>
            </a:r>
            <a:r>
              <a:rPr lang="tr-TR" sz="4400" b="1" dirty="0"/>
              <a:t>KARIN AĞRISINA YAKLAŞIM VE FMF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177464" y="5230091"/>
            <a:ext cx="9421091" cy="3255818"/>
          </a:xfrm>
        </p:spPr>
        <p:txBody>
          <a:bodyPr>
            <a:normAutofit/>
          </a:bodyPr>
          <a:lstStyle/>
          <a:p>
            <a:r>
              <a:rPr lang="tr-TR" dirty="0"/>
              <a:t>Arş Gör </a:t>
            </a:r>
            <a:r>
              <a:rPr lang="tr-TR" dirty="0" err="1"/>
              <a:t>Dr</a:t>
            </a:r>
            <a:r>
              <a:rPr lang="tr-TR" dirty="0"/>
              <a:t> </a:t>
            </a:r>
            <a:r>
              <a:rPr lang="tr-TR" dirty="0" err="1"/>
              <a:t>Gülgüle</a:t>
            </a:r>
            <a:r>
              <a:rPr lang="tr-TR" dirty="0"/>
              <a:t> Zeynep Canpolat</a:t>
            </a:r>
          </a:p>
          <a:p>
            <a:r>
              <a:rPr lang="tr-TR" dirty="0"/>
              <a:t>KTÜ Tıp Fakültesi Aile Hekimliği Anabilim Dalı</a:t>
            </a:r>
          </a:p>
          <a:p>
            <a:r>
              <a:rPr lang="tr-TR" dirty="0" smtClean="0"/>
              <a:t>10/02/2026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22" y="2618509"/>
            <a:ext cx="4114800" cy="24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Karın Ağrısının Sürelerine Göre Klinik Sınıflandırması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b="1" dirty="0"/>
          </a:p>
          <a:p>
            <a:r>
              <a:rPr lang="tr-TR" sz="2000" dirty="0"/>
              <a:t>Akut               </a:t>
            </a:r>
            <a:r>
              <a:rPr lang="tr-TR" sz="2400" dirty="0"/>
              <a:t>&lt; 1 hafta </a:t>
            </a:r>
          </a:p>
          <a:p>
            <a:endParaRPr lang="tr-TR" sz="2400" dirty="0"/>
          </a:p>
          <a:p>
            <a:r>
              <a:rPr lang="tr-TR" sz="2000" dirty="0" err="1"/>
              <a:t>Subakut</a:t>
            </a:r>
            <a:r>
              <a:rPr lang="tr-TR" sz="2000" dirty="0"/>
              <a:t>         </a:t>
            </a:r>
            <a:r>
              <a:rPr lang="tr-TR" sz="2400" dirty="0"/>
              <a:t>1 hafta - 3 ay </a:t>
            </a:r>
          </a:p>
          <a:p>
            <a:endParaRPr lang="tr-TR" sz="2400" dirty="0"/>
          </a:p>
          <a:p>
            <a:r>
              <a:rPr lang="tr-TR" sz="2000" dirty="0"/>
              <a:t>Kronik           </a:t>
            </a:r>
            <a:r>
              <a:rPr lang="tr-TR" sz="2400" dirty="0"/>
              <a:t>3 ay </a:t>
            </a:r>
          </a:p>
          <a:p>
            <a:pPr marL="457200" lvl="1" indent="0">
              <a:buNone/>
            </a:pPr>
            <a:r>
              <a:rPr lang="tr-TR" sz="1400" dirty="0"/>
              <a:t>Aile hekimliği polikliniğine başvuran çoğu hasta 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200" b="1" dirty="0"/>
              <a:t>Tekrarlayan (</a:t>
            </a:r>
            <a:r>
              <a:rPr lang="tr-TR" sz="2200" b="1" dirty="0" err="1"/>
              <a:t>Epizodik</a:t>
            </a:r>
            <a:r>
              <a:rPr lang="tr-TR" sz="2200" b="1" dirty="0"/>
              <a:t>) Ağrı: </a:t>
            </a:r>
            <a:r>
              <a:rPr lang="tr-TR" sz="2200" dirty="0"/>
              <a:t>Hastanın tamamen ağrısız olduğu dönemlerin bulunduğu, ancak ağrının belirli aralıklarla (günler veya haftalar sonra) tekrar ortaya çıktığı tablodur. </a:t>
            </a:r>
          </a:p>
        </p:txBody>
      </p:sp>
    </p:spTree>
    <p:extLst>
      <p:ext uri="{BB962C8B-B14F-4D97-AF65-F5344CB8AC3E}">
        <p14:creationId xmlns:p14="http://schemas.microsoft.com/office/powerpoint/2010/main" val="37631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273943"/>
              </p:ext>
            </p:extLst>
          </p:nvPr>
        </p:nvGraphicFramePr>
        <p:xfrm>
          <a:off x="1794897" y="2216430"/>
          <a:ext cx="9554422" cy="4132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707">
                  <a:extLst>
                    <a:ext uri="{9D8B030D-6E8A-4147-A177-3AD203B41FA5}">
                      <a16:colId xmlns:a16="http://schemas.microsoft.com/office/drawing/2014/main" val="448150990"/>
                    </a:ext>
                  </a:extLst>
                </a:gridCol>
                <a:gridCol w="1316994">
                  <a:extLst>
                    <a:ext uri="{9D8B030D-6E8A-4147-A177-3AD203B41FA5}">
                      <a16:colId xmlns:a16="http://schemas.microsoft.com/office/drawing/2014/main" val="1090139470"/>
                    </a:ext>
                  </a:extLst>
                </a:gridCol>
                <a:gridCol w="3126826">
                  <a:extLst>
                    <a:ext uri="{9D8B030D-6E8A-4147-A177-3AD203B41FA5}">
                      <a16:colId xmlns:a16="http://schemas.microsoft.com/office/drawing/2014/main" val="3883369574"/>
                    </a:ext>
                  </a:extLst>
                </a:gridCol>
                <a:gridCol w="3245895">
                  <a:extLst>
                    <a:ext uri="{9D8B030D-6E8A-4147-A177-3AD203B41FA5}">
                      <a16:colId xmlns:a16="http://schemas.microsoft.com/office/drawing/2014/main" val="63176076"/>
                    </a:ext>
                  </a:extLst>
                </a:gridCol>
              </a:tblGrid>
              <a:tr h="414256">
                <a:tc>
                  <a:txBody>
                    <a:bodyPr/>
                    <a:lstStyle/>
                    <a:p>
                      <a:r>
                        <a:rPr lang="tr-TR" sz="1600"/>
                        <a:t>Ağrı Kategorisi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Tipik Süre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Olası Nedenler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Ağrı Karakteri</a:t>
                      </a:r>
                    </a:p>
                  </a:txBody>
                  <a:tcPr marL="68370" marR="68370" marT="40321" marB="40321"/>
                </a:tc>
                <a:extLst>
                  <a:ext uri="{0D108BD9-81ED-4DB2-BD59-A6C34878D82A}">
                    <a16:rowId xmlns:a16="http://schemas.microsoft.com/office/drawing/2014/main" val="30565764"/>
                  </a:ext>
                </a:extLst>
              </a:tr>
              <a:tr h="1261596">
                <a:tc>
                  <a:txBody>
                    <a:bodyPr/>
                    <a:lstStyle/>
                    <a:p>
                      <a:r>
                        <a:rPr lang="tr-TR" sz="1600"/>
                        <a:t>Akut (Hızlı Başlangıçlı)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Dakikalar - Saatler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nn-NO" sz="1600"/>
                        <a:t>Perforasyon, Akut MI, Mezenterik İskemi, Böbrek Taşı</a:t>
                      </a:r>
                      <a:r>
                        <a:rPr lang="tr-TR" sz="1600"/>
                        <a:t>,Abdominal</a:t>
                      </a:r>
                      <a:r>
                        <a:rPr lang="tr-TR" sz="1600" baseline="0"/>
                        <a:t> Aort Anevrizması</a:t>
                      </a:r>
                      <a:endParaRPr lang="tr-TR" sz="1600"/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Aniden başlayan, çok şiddetli, bıçak saplanır tarzda.</a:t>
                      </a:r>
                    </a:p>
                  </a:txBody>
                  <a:tcPr marL="68370" marR="68370" marT="40321" marB="40321"/>
                </a:tc>
                <a:extLst>
                  <a:ext uri="{0D108BD9-81ED-4DB2-BD59-A6C34878D82A}">
                    <a16:rowId xmlns:a16="http://schemas.microsoft.com/office/drawing/2014/main" val="3475953159"/>
                  </a:ext>
                </a:extLst>
              </a:tr>
              <a:tr h="696703">
                <a:tc>
                  <a:txBody>
                    <a:bodyPr/>
                    <a:lstStyle/>
                    <a:p>
                      <a:r>
                        <a:rPr lang="tr-TR" sz="1600"/>
                        <a:t>Akut (Kademeli Artan)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6 - 24 Saat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Akut Apandisit, Kolesistit, Divertikülit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Yavaş yavaş artan, zamanla lokalize olan ağrı.</a:t>
                      </a:r>
                    </a:p>
                  </a:txBody>
                  <a:tcPr marL="68370" marR="68370" marT="40321" marB="40321"/>
                </a:tc>
                <a:extLst>
                  <a:ext uri="{0D108BD9-81ED-4DB2-BD59-A6C34878D82A}">
                    <a16:rowId xmlns:a16="http://schemas.microsoft.com/office/drawing/2014/main" val="3954036654"/>
                  </a:ext>
                </a:extLst>
              </a:tr>
              <a:tr h="948202">
                <a:tc>
                  <a:txBody>
                    <a:bodyPr/>
                    <a:lstStyle/>
                    <a:p>
                      <a:r>
                        <a:rPr lang="tr-TR" sz="1600"/>
                        <a:t>Tekrarlayan (Epizodik)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1 - 3 Gün (Ataklar)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 b="1" dirty="0"/>
                        <a:t>FMF (Ailesel Akdeniz Ateşi)</a:t>
                      </a:r>
                      <a:r>
                        <a:rPr lang="tr-TR" sz="1600" dirty="0"/>
                        <a:t>, Safra Kolik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Şiddetli başlar, atak sonrası hasta tamamen normale döner.</a:t>
                      </a:r>
                    </a:p>
                  </a:txBody>
                  <a:tcPr marL="68370" marR="68370" marT="40321" marB="40321"/>
                </a:tc>
                <a:extLst>
                  <a:ext uri="{0D108BD9-81ED-4DB2-BD59-A6C34878D82A}">
                    <a16:rowId xmlns:a16="http://schemas.microsoft.com/office/drawing/2014/main" val="920547080"/>
                  </a:ext>
                </a:extLst>
              </a:tr>
              <a:tr h="696703">
                <a:tc>
                  <a:txBody>
                    <a:bodyPr/>
                    <a:lstStyle/>
                    <a:p>
                      <a:r>
                        <a:rPr lang="tr-TR" sz="1600"/>
                        <a:t>Kronik / Süreğen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/>
                        <a:t>Haftalar - Aylar</a:t>
                      </a:r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Kanserler, </a:t>
                      </a:r>
                      <a:r>
                        <a:rPr lang="tr-TR" sz="1600" dirty="0" err="1"/>
                        <a:t>İrritabl</a:t>
                      </a:r>
                      <a:r>
                        <a:rPr lang="tr-TR" sz="1600" dirty="0"/>
                        <a:t> Bağırsak Sendromu (İBS), </a:t>
                      </a:r>
                      <a:r>
                        <a:rPr lang="tr-TR" sz="1600" dirty="0" err="1" smtClean="0"/>
                        <a:t>Peptik</a:t>
                      </a:r>
                      <a:r>
                        <a:rPr lang="tr-TR" sz="1600" baseline="0" dirty="0" smtClean="0"/>
                        <a:t> Ülser Hastalığı(</a:t>
                      </a:r>
                      <a:r>
                        <a:rPr lang="tr-TR" sz="1600" dirty="0" smtClean="0"/>
                        <a:t>PÜH)</a:t>
                      </a:r>
                      <a:endParaRPr lang="tr-TR" sz="1600" dirty="0"/>
                    </a:p>
                  </a:txBody>
                  <a:tcPr marL="68370" marR="68370" marT="40321" marB="40321"/>
                </a:tc>
                <a:tc>
                  <a:txBody>
                    <a:bodyPr/>
                    <a:lstStyle/>
                    <a:p>
                      <a:r>
                        <a:rPr lang="tr-TR" sz="1600" dirty="0" err="1">
                          <a:effectLst/>
                          <a:latin typeface="Google Sans Text"/>
                        </a:rPr>
                        <a:t>Künt</a:t>
                      </a:r>
                      <a:r>
                        <a:rPr lang="tr-TR" sz="1600" dirty="0">
                          <a:effectLst/>
                          <a:latin typeface="Google Sans Text"/>
                        </a:rPr>
                        <a:t>, sızlayıcı, zaman zaman hafifleyen veya artan ağrı.</a:t>
                      </a:r>
                    </a:p>
                  </a:txBody>
                  <a:tcPr marL="68370" marR="68370" marT="40321" marB="40321" anchor="ctr"/>
                </a:tc>
                <a:extLst>
                  <a:ext uri="{0D108BD9-81ED-4DB2-BD59-A6C34878D82A}">
                    <a16:rowId xmlns:a16="http://schemas.microsoft.com/office/drawing/2014/main" val="195368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5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Karın Ağrısına Eşlik Edebilecek Semptomlar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Karın ağrısıyla ilişkili olarak ortaya çıkan semptomlar önemli bilgiler verebilir.</a:t>
            </a:r>
          </a:p>
          <a:p>
            <a:r>
              <a:rPr lang="tr-TR" sz="2000" b="1" dirty="0" err="1"/>
              <a:t>Gastrointestinal</a:t>
            </a:r>
            <a:r>
              <a:rPr lang="tr-TR" sz="2000" b="1" dirty="0"/>
              <a:t> (Gİ) </a:t>
            </a:r>
            <a:r>
              <a:rPr lang="tr-TR" sz="2000" b="1" dirty="0" err="1"/>
              <a:t>Semptomlar:</a:t>
            </a:r>
            <a:r>
              <a:rPr lang="tr-TR" sz="2000" dirty="0" err="1"/>
              <a:t>Bulantı</a:t>
            </a:r>
            <a:r>
              <a:rPr lang="tr-TR" sz="2000" dirty="0"/>
              <a:t>, kusma, ishal, kabızlık ve dışkı değişiklikleri (çap, renk).</a:t>
            </a:r>
          </a:p>
          <a:p>
            <a:r>
              <a:rPr lang="tr-TR" sz="2000" dirty="0"/>
              <a:t>Sağ üst kadran ağrısında; sarılık, idrar ve dışkı rengi takibi (karaciğer/safra yolları).İBS vs. </a:t>
            </a:r>
          </a:p>
          <a:p>
            <a:r>
              <a:rPr lang="tr-TR" sz="2000" b="1" dirty="0" err="1"/>
              <a:t>Genitoüriner</a:t>
            </a:r>
            <a:r>
              <a:rPr lang="tr-TR" sz="2000" b="1" dirty="0"/>
              <a:t> Semptomlar:</a:t>
            </a:r>
            <a:endParaRPr lang="tr-TR" sz="2000" dirty="0"/>
          </a:p>
          <a:p>
            <a:r>
              <a:rPr lang="tr-TR" sz="2000" dirty="0" err="1"/>
              <a:t>Dizüri</a:t>
            </a:r>
            <a:r>
              <a:rPr lang="tr-TR" sz="2000" dirty="0"/>
              <a:t> (ağrılı idrar), sık idrara çıkma ve </a:t>
            </a:r>
            <a:r>
              <a:rPr lang="tr-TR" sz="2000" dirty="0" err="1"/>
              <a:t>hematüri</a:t>
            </a:r>
            <a:r>
              <a:rPr lang="tr-TR" sz="2000" dirty="0"/>
              <a:t> (kanlı idrar).</a:t>
            </a:r>
          </a:p>
          <a:p>
            <a:r>
              <a:rPr lang="tr-TR" sz="2000" dirty="0"/>
              <a:t>Bu semptomlar ağrının kaynağının </a:t>
            </a:r>
            <a:r>
              <a:rPr lang="tr-TR" sz="2000" dirty="0" err="1"/>
              <a:t>üriner</a:t>
            </a:r>
            <a:r>
              <a:rPr lang="tr-TR" sz="2000" dirty="0"/>
              <a:t> sistem olma olasılığını artırır.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30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97526" y="2043499"/>
            <a:ext cx="1050708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Sistemik</a:t>
            </a:r>
            <a:r>
              <a:rPr kumimoji="0" lang="tr-TR" altLang="tr-T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tr-TR" altLang="tr-TR" b="1" dirty="0" err="1"/>
              <a:t>B</a:t>
            </a:r>
            <a:r>
              <a:rPr kumimoji="0" lang="tr-TR" altLang="tr-TR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</a:rPr>
              <a:t>elirtiler:</a:t>
            </a:r>
            <a:r>
              <a:rPr kumimoji="0" lang="tr-TR" altLang="tr-TR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Ateş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titreme, yorgunluk, istemsiz kilo kaybı ve iştahsızlık.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Enfeksiyon, malignite (kanser) veya İBH (İnflamatuar Bağırsak Hastalığı) habercisi olabilir.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Kardiyopulmoner Semptomlar:</a:t>
            </a:r>
            <a:endParaRPr lang="tr-TR" altLang="tr-TR" dirty="0">
              <a:solidFill>
                <a:schemeClr val="tx1"/>
              </a:solidFill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Öksürük, nefes darlığı,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ortopne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Epigastrik ağrıda kardiyovasküler öykü varsa "Miyokardiyal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İskemi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 mutlaka dışlanmalıdır.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Metabolik Belirtiler:</a:t>
            </a:r>
            <a:endParaRPr lang="tr-TR" altLang="tr-TR" dirty="0">
              <a:solidFill>
                <a:schemeClr val="tx1"/>
              </a:solidFill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Poliüri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ve susuzluk (Diyabetik Ketoasidoz şüphesi).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Pelvik Ağrı ve Jinekolojik Öykü Sorgulaması: </a:t>
            </a:r>
            <a:r>
              <a:rPr lang="tr-TR" altLang="tr-TR" dirty="0"/>
              <a:t>S</a:t>
            </a:r>
            <a:r>
              <a:rPr kumimoji="0" lang="tr-TR" altLang="tr-T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adet tarihi (SAT), döngü düzeni ve doğum kontrol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yöntemleri.Vajinal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akıntı, anormal kanama ve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disparoni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(ağrılı cinsel ilişki).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Cinsel yolla bulaşan enfeksiyonlar ve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Pelvik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İnflamatuar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Hastalık (PİH) riski.</a:t>
            </a: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01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91977" y="1539207"/>
            <a:ext cx="976182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Cerrahi Öykü: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Geçirilmiş karın ameliyatları (İntestinal obstrüksiyon/tıkanıklık riski).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NSAİİ (Ağrı kesiciler):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Gastropati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ve Peptik Ülser riski</a:t>
            </a:r>
            <a:r>
              <a:rPr kumimoji="0" lang="tr-TR" altLang="tr-T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1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</a:rPr>
              <a:t>Gis</a:t>
            </a:r>
            <a:r>
              <a:rPr kumimoji="0" lang="tr-TR" altLang="tr-T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kanama riski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Antibiyotikler: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Yakın zamanda kullanım </a:t>
            </a:r>
            <a:r>
              <a:rPr kumimoji="0" lang="tr-TR" altLang="tr-T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C. </a:t>
            </a:r>
            <a:r>
              <a:rPr kumimoji="0" lang="tr-TR" altLang="tr-TR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difficile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koliti riskini artırır.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Steroidler: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Adrenal yetmezlik riski ve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immünosupresyon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nedeniyle "maskelenmiş" (atipik) ağrı belirtileri.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Kardiyovasküler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Risk: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KVH öyküsü olanlarda üst karın ağrısı kardiyak kaynaklı olabilir.</a:t>
            </a:r>
            <a:r>
              <a:rPr lang="tr-TR" sz="1800" dirty="0"/>
              <a:t> bağırsak </a:t>
            </a:r>
            <a:r>
              <a:rPr lang="tr-TR" sz="1800" dirty="0" err="1"/>
              <a:t>infarktı</a:t>
            </a:r>
            <a:endParaRPr lang="tr-TR" sz="18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sz="18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Alkol Tüketimi: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Pankreatit ve kronik karaciğer hastalığı değerlendirmesi.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Aile Öyküsü: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Özellikle İBH (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Crohn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/Ülseratif Kolit) veya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gastrointestinal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kanser hikayesi.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Seyahat ve Temas </a:t>
            </a:r>
            <a:r>
              <a:rPr kumimoji="0" lang="tr-TR" altLang="tr-T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Öyküsü: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Gastroenterit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şüphesinde seyahat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geçmişi.Bulaş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Benzer semptomları olan kişilerle temas veya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kontamine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gıda tüketimi sorgulanmalıdır.</a:t>
            </a:r>
          </a:p>
        </p:txBody>
      </p:sp>
    </p:spTree>
    <p:extLst>
      <p:ext uri="{BB962C8B-B14F-4D97-AF65-F5344CB8AC3E}">
        <p14:creationId xmlns:p14="http://schemas.microsoft.com/office/powerpoint/2010/main" val="36858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Etyoloji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177" t="2615" r="-544" b="-654"/>
          <a:stretch/>
        </p:blipFill>
        <p:spPr bwMode="auto">
          <a:xfrm>
            <a:off x="4735902" y="303845"/>
            <a:ext cx="5427753" cy="639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2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" t="3825" r="-2282" b="1"/>
          <a:stretch/>
        </p:blipFill>
        <p:spPr bwMode="auto">
          <a:xfrm>
            <a:off x="3274890" y="607981"/>
            <a:ext cx="6987442" cy="56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50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4004" y="1453831"/>
            <a:ext cx="8716286" cy="491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99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Fizik Muayene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000" dirty="0"/>
              <a:t>Hastanın ;</a:t>
            </a:r>
          </a:p>
          <a:p>
            <a:r>
              <a:rPr lang="tr-TR" sz="2000" dirty="0"/>
              <a:t>Genel görünüm</a:t>
            </a:r>
          </a:p>
          <a:p>
            <a:r>
              <a:rPr lang="tr-TR" sz="2000" dirty="0"/>
              <a:t>Konuşabilme durumu</a:t>
            </a:r>
          </a:p>
          <a:p>
            <a:r>
              <a:rPr lang="tr-TR" sz="2000" dirty="0"/>
              <a:t>Solunum </a:t>
            </a:r>
            <a:r>
              <a:rPr lang="tr-TR" sz="2000" dirty="0" err="1"/>
              <a:t>paterni</a:t>
            </a:r>
            <a:endParaRPr lang="tr-TR" sz="2000" dirty="0"/>
          </a:p>
          <a:p>
            <a:r>
              <a:rPr lang="tr-TR" sz="2000" dirty="0"/>
              <a:t>Yatak içindeki pozisyonu/ </a:t>
            </a:r>
            <a:r>
              <a:rPr lang="tr-TR" sz="2000" dirty="0" err="1"/>
              <a:t>postürü</a:t>
            </a:r>
            <a:endParaRPr lang="tr-TR" sz="2000" dirty="0"/>
          </a:p>
          <a:p>
            <a:r>
              <a:rPr lang="tr-TR" sz="2000" dirty="0"/>
              <a:t>Rahatsızlık ve huzursuzluk derecesi </a:t>
            </a:r>
          </a:p>
          <a:p>
            <a:r>
              <a:rPr lang="tr-TR" sz="2000" dirty="0"/>
              <a:t>Yüz ifadesi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18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4926" y="446088"/>
            <a:ext cx="3705170" cy="1005840"/>
          </a:xfrm>
        </p:spPr>
        <p:txBody>
          <a:bodyPr anchor="b">
            <a:normAutofit/>
          </a:bodyPr>
          <a:lstStyle/>
          <a:p>
            <a:r>
              <a:rPr lang="tr-TR" sz="3200" dirty="0"/>
              <a:t>1- İnspeksiyon</a:t>
            </a:r>
            <a:r>
              <a:rPr lang="tr-TR" sz="2000" dirty="0"/>
              <a:t/>
            </a:r>
            <a:br>
              <a:rPr lang="tr-TR" sz="2000" dirty="0"/>
            </a:b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81211" y="1609344"/>
            <a:ext cx="4195935" cy="46730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1900" dirty="0"/>
              <a:t>Genel görünüm ve rahatlık veya rahatsızlık düzeyi kaydedilmelidir. Karın muayenesi, hastanın ağrı çektiğinde aldığı pozisyona dikkat edilmesini içermelidir.</a:t>
            </a:r>
          </a:p>
          <a:p>
            <a:pPr>
              <a:buNone/>
            </a:pPr>
            <a:r>
              <a:rPr lang="tr-TR" sz="1900" dirty="0"/>
              <a:t>Distansiyon  </a:t>
            </a:r>
          </a:p>
          <a:p>
            <a:pPr lvl="1"/>
            <a:r>
              <a:rPr lang="tr-TR" sz="1900" dirty="0"/>
              <a:t>Asit , obstrüksiyon, abdominal içeriği artıran diğer kitleler </a:t>
            </a:r>
          </a:p>
          <a:p>
            <a:pPr>
              <a:buNone/>
            </a:pPr>
            <a:r>
              <a:rPr lang="tr-TR" sz="1900" dirty="0"/>
              <a:t>Renk değişikliği </a:t>
            </a:r>
          </a:p>
          <a:p>
            <a:pPr lvl="1"/>
            <a:r>
              <a:rPr lang="tr-TR" sz="1900" dirty="0" err="1"/>
              <a:t>Hemoperitoneum</a:t>
            </a:r>
            <a:endParaRPr lang="tr-TR" sz="1900" dirty="0"/>
          </a:p>
          <a:p>
            <a:pPr>
              <a:buNone/>
            </a:pPr>
            <a:r>
              <a:rPr lang="tr-TR" sz="1900" dirty="0" err="1"/>
              <a:t>Strialar</a:t>
            </a:r>
            <a:r>
              <a:rPr lang="tr-TR" sz="1900" dirty="0"/>
              <a:t>           </a:t>
            </a:r>
          </a:p>
          <a:p>
            <a:pPr lvl="1"/>
            <a:r>
              <a:rPr lang="tr-TR" sz="1900" dirty="0"/>
              <a:t>Abdomen hızla büyümüş, </a:t>
            </a:r>
            <a:r>
              <a:rPr lang="tr-TR" sz="1900" dirty="0" err="1"/>
              <a:t>cushing</a:t>
            </a:r>
            <a:endParaRPr lang="tr-TR" sz="1900" dirty="0"/>
          </a:p>
          <a:p>
            <a:pPr>
              <a:buNone/>
            </a:pPr>
            <a:r>
              <a:rPr lang="tr-TR" sz="1900" dirty="0" err="1"/>
              <a:t>Skarlar</a:t>
            </a:r>
            <a:endParaRPr lang="tr-TR" sz="1900" dirty="0"/>
          </a:p>
          <a:p>
            <a:pPr>
              <a:buNone/>
            </a:pPr>
            <a:r>
              <a:rPr lang="tr-TR" sz="1900" dirty="0" err="1"/>
              <a:t>Herniler</a:t>
            </a:r>
            <a:endParaRPr lang="tr-TR" sz="1900" dirty="0"/>
          </a:p>
          <a:p>
            <a:endParaRPr lang="tr-TR" sz="13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30176" y="1046441"/>
            <a:ext cx="2401626" cy="1958082"/>
          </a:xfrm>
          <a:prstGeom prst="rect">
            <a:avLst/>
          </a:prstGeom>
          <a:noFill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831" y="1380727"/>
            <a:ext cx="2401626" cy="12895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176" y="3456944"/>
            <a:ext cx="4957152" cy="23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10093" y="55858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Sunum Planı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84168" y="1707911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tr-TR" sz="2500" dirty="0"/>
              <a:t>Amaç </a:t>
            </a:r>
          </a:p>
          <a:p>
            <a:r>
              <a:rPr lang="tr-TR" sz="2500" dirty="0"/>
              <a:t>Öğrenim hedefleri </a:t>
            </a:r>
          </a:p>
          <a:p>
            <a:r>
              <a:rPr lang="tr-TR" sz="2500" dirty="0"/>
              <a:t>Karın Ağrısının </a:t>
            </a:r>
          </a:p>
          <a:p>
            <a:pPr lvl="1"/>
            <a:r>
              <a:rPr lang="tr-TR" sz="2500" dirty="0"/>
              <a:t>Tanımı</a:t>
            </a:r>
          </a:p>
          <a:p>
            <a:pPr lvl="1"/>
            <a:r>
              <a:rPr lang="tr-TR" sz="2500" dirty="0"/>
              <a:t>Sınıflandırması </a:t>
            </a:r>
          </a:p>
          <a:p>
            <a:pPr lvl="1"/>
            <a:r>
              <a:rPr lang="tr-TR" sz="2500" dirty="0" err="1"/>
              <a:t>Etyolojisi</a:t>
            </a:r>
            <a:endParaRPr lang="tr-TR" sz="2500" dirty="0"/>
          </a:p>
          <a:p>
            <a:pPr lvl="1"/>
            <a:r>
              <a:rPr lang="tr-TR" sz="2500" dirty="0"/>
              <a:t>Tanısı</a:t>
            </a:r>
          </a:p>
          <a:p>
            <a:r>
              <a:rPr lang="tr-TR" sz="2500" dirty="0"/>
              <a:t>Yetişkinlerde kronik karın ağrısının yönetimi</a:t>
            </a:r>
          </a:p>
          <a:p>
            <a:r>
              <a:rPr lang="tr-TR" sz="2500" dirty="0"/>
              <a:t>Çocuklarda kronik karın ağrısı yönetimi</a:t>
            </a:r>
          </a:p>
          <a:p>
            <a:r>
              <a:rPr lang="tr-TR" sz="2500" dirty="0"/>
              <a:t>Sevk Etme Kriterleri ve alarm semptomları</a:t>
            </a:r>
          </a:p>
          <a:p>
            <a:r>
              <a:rPr lang="tr-TR" sz="2500" dirty="0" err="1"/>
              <a:t>Fmf</a:t>
            </a:r>
            <a:r>
              <a:rPr lang="tr-TR" sz="2500" dirty="0"/>
              <a:t> (Ailesel </a:t>
            </a:r>
            <a:r>
              <a:rPr lang="tr-TR" sz="2500" dirty="0" err="1"/>
              <a:t>akdeniz</a:t>
            </a:r>
            <a:r>
              <a:rPr lang="tr-TR" sz="2500" dirty="0"/>
              <a:t> ateşi ) yönetimi </a:t>
            </a:r>
          </a:p>
          <a:p>
            <a:r>
              <a:rPr lang="tr-TR" sz="2500" dirty="0" smtClean="0"/>
              <a:t>Kaynakça</a:t>
            </a:r>
          </a:p>
          <a:p>
            <a:r>
              <a:rPr lang="tr-TR" sz="2500" dirty="0" smtClean="0"/>
              <a:t>Teşekkür</a:t>
            </a:r>
            <a:endParaRPr lang="tr-TR" sz="25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01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tr-TR" sz="3200" dirty="0"/>
              <a:t>2- </a:t>
            </a:r>
            <a:r>
              <a:rPr lang="tr-TR" sz="3200" dirty="0" err="1"/>
              <a:t>Oskültasyon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83956" y="1421546"/>
            <a:ext cx="4140772" cy="448967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tr-TR" dirty="0">
                <a:solidFill>
                  <a:schemeClr val="tx1"/>
                </a:solidFill>
              </a:rPr>
              <a:t> Karın bölgesinde bağırsak sesleri dinlenmelidir. </a:t>
            </a:r>
            <a:r>
              <a:rPr lang="tr-TR" dirty="0" err="1">
                <a:solidFill>
                  <a:schemeClr val="tx1"/>
                </a:solidFill>
              </a:rPr>
              <a:t>Oskültasyon</a:t>
            </a:r>
            <a:r>
              <a:rPr lang="tr-TR" dirty="0">
                <a:solidFill>
                  <a:schemeClr val="tx1"/>
                </a:solidFill>
              </a:rPr>
              <a:t>, özellikle </a:t>
            </a:r>
            <a:r>
              <a:rPr lang="tr-TR" dirty="0" err="1">
                <a:solidFill>
                  <a:schemeClr val="tx1"/>
                </a:solidFill>
              </a:rPr>
              <a:t>ileus'u</a:t>
            </a:r>
            <a:r>
              <a:rPr lang="tr-TR" dirty="0">
                <a:solidFill>
                  <a:schemeClr val="tx1"/>
                </a:solidFill>
              </a:rPr>
              <a:t> tespit etmede yararlı bir fiziksel bulgudur. Anormal bağırsak sesleri, akut karın ağrısı olan hastalarda ince bağırsak tıkanıklığının yüksek oranda göstergesidir. </a:t>
            </a:r>
          </a:p>
          <a:p>
            <a:pPr>
              <a:lnSpc>
                <a:spcPct val="90000"/>
              </a:lnSpc>
            </a:pPr>
            <a:endParaRPr 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r-TR" dirty="0">
                <a:solidFill>
                  <a:schemeClr val="tx1"/>
                </a:solidFill>
              </a:rPr>
              <a:t>Hipoaktif / hiperaktif bağırsak sesleri</a:t>
            </a:r>
          </a:p>
          <a:p>
            <a:pPr lvl="1">
              <a:lnSpc>
                <a:spcPct val="90000"/>
              </a:lnSpc>
            </a:pPr>
            <a:r>
              <a:rPr lang="tr-TR" sz="1800" dirty="0">
                <a:solidFill>
                  <a:schemeClr val="tx1"/>
                </a:solidFill>
              </a:rPr>
              <a:t>kısmi bağırsak obstrüksiyonu, </a:t>
            </a:r>
            <a:r>
              <a:rPr lang="tr-TR" sz="1800" dirty="0" err="1">
                <a:solidFill>
                  <a:schemeClr val="tx1"/>
                </a:solidFill>
              </a:rPr>
              <a:t>ileus</a:t>
            </a:r>
            <a:r>
              <a:rPr lang="tr-TR" sz="1800" dirty="0">
                <a:solidFill>
                  <a:schemeClr val="tx1"/>
                </a:solidFill>
              </a:rPr>
              <a:t>  / enterit</a:t>
            </a:r>
          </a:p>
          <a:p>
            <a:pPr lvl="1">
              <a:lnSpc>
                <a:spcPct val="90000"/>
              </a:lnSpc>
            </a:pPr>
            <a:endParaRPr lang="tr-TR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r-TR" dirty="0">
                <a:solidFill>
                  <a:schemeClr val="tx1"/>
                </a:solidFill>
              </a:rPr>
              <a:t>Aort, renal arter, </a:t>
            </a:r>
            <a:r>
              <a:rPr lang="tr-TR" dirty="0" err="1">
                <a:solidFill>
                  <a:schemeClr val="tx1"/>
                </a:solidFill>
              </a:rPr>
              <a:t>femoral</a:t>
            </a:r>
            <a:r>
              <a:rPr lang="tr-TR" dirty="0">
                <a:solidFill>
                  <a:schemeClr val="tx1"/>
                </a:solidFill>
              </a:rPr>
              <a:t> arterde üfürüm</a:t>
            </a:r>
          </a:p>
          <a:p>
            <a:pPr lvl="1">
              <a:lnSpc>
                <a:spcPct val="90000"/>
              </a:lnSpc>
            </a:pPr>
            <a:r>
              <a:rPr lang="tr-TR" sz="1800" dirty="0">
                <a:solidFill>
                  <a:schemeClr val="tx1"/>
                </a:solidFill>
              </a:rPr>
              <a:t>anevrizma </a:t>
            </a:r>
          </a:p>
          <a:p>
            <a:pPr>
              <a:lnSpc>
                <a:spcPct val="90000"/>
              </a:lnSpc>
            </a:pPr>
            <a:endParaRPr lang="tr-TR" sz="15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rcRect l="8156" r="-1" b="-1"/>
          <a:stretch>
            <a:fillRect/>
          </a:stretch>
        </p:blipFill>
        <p:spPr>
          <a:xfrm>
            <a:off x="6096000" y="663475"/>
            <a:ext cx="5451627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tr-TR" dirty="0"/>
              <a:t>3- </a:t>
            </a:r>
            <a:r>
              <a:rPr lang="tr-TR" dirty="0" err="1"/>
              <a:t>Palpasyon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1521439"/>
            <a:ext cx="4925772" cy="43897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sz="1400" dirty="0"/>
              <a:t>Palpasyon, karın bölgesindeki hassasiyeti ve büyümüş organları (örneğin, hepatomegali veya </a:t>
            </a:r>
            <a:r>
              <a:rPr lang="tr-TR" sz="1400" dirty="0" err="1"/>
              <a:t>splenomegali</a:t>
            </a:r>
            <a:r>
              <a:rPr lang="tr-TR" sz="1400" dirty="0"/>
              <a:t>) veya kitleleri değerlendirmek için kullanılır.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sz="1400" dirty="0"/>
              <a:t>Ağrıdan uzak alandan hafif dokunuşlarla başlamalı</a:t>
            </a:r>
          </a:p>
          <a:p>
            <a:pPr>
              <a:lnSpc>
                <a:spcPct val="90000"/>
              </a:lnSpc>
              <a:buNone/>
            </a:pPr>
            <a:r>
              <a:rPr lang="tr-TR" sz="1400" dirty="0"/>
              <a:t>Karın duvarındaki sertlik </a:t>
            </a:r>
          </a:p>
          <a:p>
            <a:pPr lvl="1">
              <a:lnSpc>
                <a:spcPct val="90000"/>
              </a:lnSpc>
            </a:pPr>
            <a:r>
              <a:rPr lang="tr-TR" sz="1400" dirty="0"/>
              <a:t>peritonit</a:t>
            </a:r>
          </a:p>
          <a:p>
            <a:pPr>
              <a:lnSpc>
                <a:spcPct val="90000"/>
              </a:lnSpc>
              <a:buNone/>
            </a:pPr>
            <a:r>
              <a:rPr lang="tr-TR" sz="1400" dirty="0"/>
              <a:t>Lokal defansa ait bulgular </a:t>
            </a:r>
          </a:p>
          <a:p>
            <a:pPr lvl="1">
              <a:lnSpc>
                <a:spcPct val="90000"/>
              </a:lnSpc>
            </a:pPr>
            <a:r>
              <a:rPr lang="tr-TR" sz="1400" dirty="0"/>
              <a:t>akut kolesistit, apandisit, </a:t>
            </a:r>
            <a:r>
              <a:rPr lang="tr-TR" sz="1400" dirty="0" err="1"/>
              <a:t>divertikulit</a:t>
            </a:r>
            <a:endParaRPr lang="tr-TR" sz="1400" dirty="0"/>
          </a:p>
          <a:p>
            <a:pPr>
              <a:lnSpc>
                <a:spcPct val="90000"/>
              </a:lnSpc>
              <a:buNone/>
            </a:pPr>
            <a:r>
              <a:rPr lang="tr-TR" sz="1400" dirty="0" err="1"/>
              <a:t>Rebound</a:t>
            </a:r>
            <a:r>
              <a:rPr lang="tr-TR" sz="1400" dirty="0"/>
              <a:t> ağrısı </a:t>
            </a:r>
          </a:p>
          <a:p>
            <a:pPr lvl="1">
              <a:lnSpc>
                <a:spcPct val="90000"/>
              </a:lnSpc>
            </a:pPr>
            <a:r>
              <a:rPr lang="tr-TR" sz="1400" dirty="0" err="1"/>
              <a:t>pariyetal</a:t>
            </a:r>
            <a:r>
              <a:rPr lang="tr-TR" sz="1400" dirty="0"/>
              <a:t> periton</a:t>
            </a:r>
          </a:p>
          <a:p>
            <a:pPr lvl="1">
              <a:lnSpc>
                <a:spcPct val="90000"/>
              </a:lnSpc>
            </a:pPr>
            <a:endParaRPr lang="tr-TR" sz="1400" dirty="0"/>
          </a:p>
          <a:p>
            <a:pPr lvl="1">
              <a:lnSpc>
                <a:spcPct val="90000"/>
              </a:lnSpc>
            </a:pPr>
            <a:r>
              <a:rPr lang="tr-TR" sz="1400" dirty="0" err="1"/>
              <a:t>Suprapubik</a:t>
            </a:r>
            <a:r>
              <a:rPr lang="tr-TR" sz="1400" dirty="0"/>
              <a:t> hassasiyet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tr-TR" sz="1400" dirty="0"/>
              <a:t>İdrar yolu </a:t>
            </a:r>
            <a:r>
              <a:rPr lang="tr-TR" sz="1400" dirty="0" err="1"/>
              <a:t>enfeksiyonu,sistit</a:t>
            </a:r>
            <a:endParaRPr lang="tr-TR" sz="1400" dirty="0"/>
          </a:p>
          <a:p>
            <a:pPr>
              <a:lnSpc>
                <a:spcPct val="90000"/>
              </a:lnSpc>
            </a:pPr>
            <a:endParaRPr lang="tr-TR" sz="11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r="1" b="13411"/>
          <a:stretch>
            <a:fillRect/>
          </a:stretch>
        </p:blipFill>
        <p:spPr>
          <a:xfrm>
            <a:off x="7736146" y="624111"/>
            <a:ext cx="3768466" cy="262732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rcRect t="26247" b="23033"/>
          <a:stretch>
            <a:fillRect/>
          </a:stretch>
        </p:blipFill>
        <p:spPr>
          <a:xfrm>
            <a:off x="7736146" y="3416024"/>
            <a:ext cx="3768466" cy="26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tr-TR" dirty="0"/>
              <a:t>4- Perküsyon </a:t>
            </a:r>
            <a:br>
              <a:rPr lang="tr-TR" dirty="0"/>
            </a:br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225" y="1429230"/>
            <a:ext cx="3650278" cy="4463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sz="1600" dirty="0"/>
              <a:t>Hafif perküsyonla (palpasyon yerine) başlıyoruz. </a:t>
            </a:r>
            <a:r>
              <a:rPr lang="tr-TR" sz="1600" dirty="0" err="1"/>
              <a:t>Peritonitli</a:t>
            </a:r>
            <a:r>
              <a:rPr lang="tr-TR" sz="1600" dirty="0"/>
              <a:t> hastalarda hafif perküsyonla ağrı olur. Perküsyon ayrıca asit ve hepatomegaliyi belirlemek için de kullanılır. </a:t>
            </a:r>
            <a:r>
              <a:rPr lang="tr-TR" sz="1600" dirty="0" err="1"/>
              <a:t>Timpanik</a:t>
            </a:r>
            <a:r>
              <a:rPr lang="tr-TR" sz="1600" dirty="0"/>
              <a:t> ses, bağırsakların genişlediğini gösterirken, </a:t>
            </a:r>
            <a:r>
              <a:rPr lang="tr-TR" sz="1600" dirty="0" err="1"/>
              <a:t>matite</a:t>
            </a:r>
            <a:r>
              <a:rPr lang="tr-TR" sz="1600" dirty="0"/>
              <a:t> bir kitleyi işaret edebilir. Yer değiştiren matlık, asit tespiti için güvenilir ve oldukça doğru bir işarettir.</a:t>
            </a:r>
          </a:p>
          <a:p>
            <a:pPr>
              <a:lnSpc>
                <a:spcPct val="90000"/>
              </a:lnSpc>
              <a:buNone/>
            </a:pPr>
            <a:r>
              <a:rPr lang="tr-TR" sz="1600" dirty="0"/>
              <a:t>Abdominal gaza bağlı </a:t>
            </a:r>
          </a:p>
          <a:p>
            <a:pPr lvl="1">
              <a:lnSpc>
                <a:spcPct val="90000"/>
              </a:lnSpc>
            </a:pPr>
            <a:r>
              <a:rPr lang="tr-TR" dirty="0" err="1"/>
              <a:t>timpan</a:t>
            </a:r>
            <a:r>
              <a:rPr lang="tr-TR" dirty="0"/>
              <a:t> ses</a:t>
            </a:r>
          </a:p>
          <a:p>
            <a:pPr lvl="1"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  <a:buNone/>
            </a:pPr>
            <a:r>
              <a:rPr lang="tr-TR" sz="1600" dirty="0" err="1"/>
              <a:t>Organomegali</a:t>
            </a:r>
            <a:r>
              <a:rPr lang="tr-TR" sz="1600" dirty="0"/>
              <a:t>, kitleye bağlı </a:t>
            </a:r>
          </a:p>
          <a:p>
            <a:pPr lvl="1">
              <a:lnSpc>
                <a:spcPct val="90000"/>
              </a:lnSpc>
            </a:pPr>
            <a:r>
              <a:rPr lang="tr-TR" dirty="0" err="1"/>
              <a:t>matite</a:t>
            </a:r>
            <a:r>
              <a:rPr lang="tr-TR" dirty="0"/>
              <a:t> ses  </a:t>
            </a:r>
          </a:p>
          <a:p>
            <a:pPr>
              <a:lnSpc>
                <a:spcPct val="90000"/>
              </a:lnSpc>
            </a:pPr>
            <a:endParaRPr lang="tr-TR" sz="13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963094"/>
            <a:ext cx="6953577" cy="4761511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5- Rektal Tuşe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079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sz="2400" dirty="0"/>
              <a:t>Pelvik ve alt karın ağrısı olan hastalarda önerilmekte</a:t>
            </a:r>
          </a:p>
          <a:p>
            <a:pPr lvl="1"/>
            <a:r>
              <a:rPr lang="tr-TR" sz="2400" dirty="0" err="1"/>
              <a:t>fekalit</a:t>
            </a:r>
            <a:r>
              <a:rPr lang="tr-TR" sz="2400" dirty="0"/>
              <a:t>, </a:t>
            </a:r>
            <a:r>
              <a:rPr lang="tr-TR" sz="2400" dirty="0" err="1"/>
              <a:t>melena</a:t>
            </a:r>
            <a:r>
              <a:rPr lang="tr-TR" sz="2400" dirty="0"/>
              <a:t>, </a:t>
            </a:r>
            <a:r>
              <a:rPr lang="tr-TR" sz="2400" dirty="0" err="1"/>
              <a:t>hematokezya</a:t>
            </a:r>
            <a:r>
              <a:rPr lang="tr-TR" sz="2400" dirty="0"/>
              <a:t>, </a:t>
            </a:r>
            <a:r>
              <a:rPr lang="tr-TR" sz="2400" dirty="0" err="1"/>
              <a:t>kitle,retroçekal</a:t>
            </a:r>
            <a:r>
              <a:rPr lang="tr-TR" sz="2400" dirty="0"/>
              <a:t>  </a:t>
            </a:r>
            <a:r>
              <a:rPr lang="tr-TR" sz="2400" dirty="0" err="1"/>
              <a:t>enflamasyon</a:t>
            </a:r>
            <a:r>
              <a:rPr lang="tr-TR" sz="2400" dirty="0"/>
              <a:t>,  </a:t>
            </a:r>
            <a:r>
              <a:rPr lang="tr-TR" sz="2400" dirty="0" err="1"/>
              <a:t>over</a:t>
            </a:r>
            <a:r>
              <a:rPr lang="tr-TR" sz="2400" dirty="0"/>
              <a:t> kisti, apandisit</a:t>
            </a:r>
          </a:p>
          <a:p>
            <a:pPr lvl="1"/>
            <a:endParaRPr lang="tr-TR" sz="2400" dirty="0"/>
          </a:p>
          <a:p>
            <a:pPr>
              <a:buNone/>
            </a:pPr>
            <a:r>
              <a:rPr lang="tr-TR" sz="2400" dirty="0"/>
              <a:t>Hassasiyetin yaygın olması</a:t>
            </a:r>
          </a:p>
          <a:p>
            <a:pPr lvl="1"/>
            <a:r>
              <a:rPr lang="tr-TR" sz="2400" dirty="0"/>
              <a:t> </a:t>
            </a:r>
            <a:r>
              <a:rPr lang="tr-TR" sz="2400" dirty="0" err="1"/>
              <a:t>pelvis</a:t>
            </a:r>
            <a:r>
              <a:rPr lang="tr-TR" sz="2400" dirty="0"/>
              <a:t> peritonunun </a:t>
            </a:r>
            <a:r>
              <a:rPr lang="tr-TR" sz="2400" dirty="0" err="1"/>
              <a:t>irritasyonunu</a:t>
            </a:r>
            <a:endParaRPr lang="tr-TR" sz="2400" dirty="0"/>
          </a:p>
          <a:p>
            <a:endParaRPr lang="tr-TR" sz="2400" dirty="0"/>
          </a:p>
          <a:p>
            <a:pPr>
              <a:buNone/>
            </a:pPr>
            <a:r>
              <a:rPr lang="tr-TR" sz="2400" dirty="0"/>
              <a:t>Sağ tarafta  hassasiyet</a:t>
            </a:r>
          </a:p>
          <a:p>
            <a:pPr lvl="1"/>
            <a:r>
              <a:rPr lang="tr-TR" sz="2400" dirty="0"/>
              <a:t> </a:t>
            </a:r>
            <a:r>
              <a:rPr lang="tr-TR" sz="2400" dirty="0" err="1"/>
              <a:t>pelvik</a:t>
            </a:r>
            <a:r>
              <a:rPr lang="tr-TR" sz="2400" dirty="0"/>
              <a:t> apandisiti</a:t>
            </a:r>
          </a:p>
          <a:p>
            <a:endParaRPr lang="tr-TR" sz="2400" dirty="0"/>
          </a:p>
          <a:p>
            <a:pPr>
              <a:buNone/>
            </a:pPr>
            <a:r>
              <a:rPr lang="tr-TR" sz="2400" dirty="0"/>
              <a:t>Sol tarafta hassasiyet </a:t>
            </a:r>
          </a:p>
          <a:p>
            <a:pPr lvl="1"/>
            <a:r>
              <a:rPr lang="tr-TR" sz="2400" dirty="0" err="1"/>
              <a:t>divertiküliti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66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164380"/>
            <a:ext cx="8915400" cy="4746842"/>
          </a:xfrm>
        </p:spPr>
        <p:txBody>
          <a:bodyPr/>
          <a:lstStyle/>
          <a:p>
            <a:pPr>
              <a:buNone/>
            </a:pPr>
            <a:r>
              <a:rPr lang="tr-TR" sz="2400" dirty="0"/>
              <a:t>Rektumda kitle, taşlaşmış gaita ya da yabancı cisim olup olmadığı</a:t>
            </a:r>
          </a:p>
          <a:p>
            <a:pPr lvl="1"/>
            <a:r>
              <a:rPr lang="tr-TR" sz="1800" dirty="0"/>
              <a:t>özellikle mekanik bağırsak tıkanıklığı olan hastalarda önemli</a:t>
            </a:r>
          </a:p>
          <a:p>
            <a:endParaRPr lang="tr-TR" sz="2000" dirty="0"/>
          </a:p>
          <a:p>
            <a:pPr>
              <a:buNone/>
            </a:pPr>
            <a:r>
              <a:rPr lang="tr-TR" sz="2400" dirty="0"/>
              <a:t>Yatalak hastalarda sıklıkla tıkanıklık nedeni olan taşlaşmış gaita </a:t>
            </a:r>
          </a:p>
          <a:p>
            <a:pPr lvl="1"/>
            <a:r>
              <a:rPr lang="tr-TR" sz="1800" dirty="0"/>
              <a:t>elle halas edilerek aynı zamanda tedavi edilebilmekte</a:t>
            </a:r>
          </a:p>
          <a:p>
            <a:pPr lvl="1"/>
            <a:endParaRPr lang="tr-TR" sz="1800" dirty="0"/>
          </a:p>
          <a:p>
            <a:pPr>
              <a:buNone/>
            </a:pPr>
            <a:r>
              <a:rPr lang="tr-TR" sz="2400" dirty="0"/>
              <a:t>Yaşlı, </a:t>
            </a:r>
            <a:r>
              <a:rPr lang="tr-TR" sz="2400" dirty="0" err="1"/>
              <a:t>immün</a:t>
            </a:r>
            <a:r>
              <a:rPr lang="tr-TR" sz="2400" dirty="0"/>
              <a:t> bozukluğu, uzun süreden beri diyabetik olanlarda</a:t>
            </a:r>
          </a:p>
          <a:p>
            <a:pPr lvl="1"/>
            <a:r>
              <a:rPr lang="tr-TR" sz="1400" dirty="0"/>
              <a:t>perfore bir </a:t>
            </a:r>
            <a:r>
              <a:rPr lang="tr-TR" sz="1400" dirty="0" err="1"/>
              <a:t>viscus</a:t>
            </a:r>
            <a:r>
              <a:rPr lang="tr-TR" sz="1400" dirty="0"/>
              <a:t>(iç organ) varlığında bile </a:t>
            </a:r>
            <a:r>
              <a:rPr lang="tr-TR" sz="1400" dirty="0" err="1"/>
              <a:t>peritoneal</a:t>
            </a:r>
            <a:r>
              <a:rPr lang="tr-TR" sz="1400" dirty="0"/>
              <a:t> </a:t>
            </a:r>
            <a:r>
              <a:rPr lang="tr-TR" sz="1400" dirty="0" err="1"/>
              <a:t>irritasyon</a:t>
            </a:r>
            <a:r>
              <a:rPr lang="tr-TR" sz="1400" dirty="0"/>
              <a:t> bulgularını göstermeyebilmekte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8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6-Pelvik Muayene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Ayırıcı tanıda pelvik patoloji düşünüldüğünde mutlaka pelvik muayene yapılmalıdır. Hastanın karın ağrısının başka bir nedeni yoksa, akut alt karın ağrısı olan tüm kadınlara </a:t>
            </a:r>
            <a:r>
              <a:rPr lang="tr-TR" sz="2000" dirty="0" err="1"/>
              <a:t>pelvik</a:t>
            </a:r>
            <a:r>
              <a:rPr lang="tr-TR" sz="2000" dirty="0"/>
              <a:t> muayene yapılmalıdır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64160"/>
              </p:ext>
            </p:extLst>
          </p:nvPr>
        </p:nvGraphicFramePr>
        <p:xfrm>
          <a:off x="2971800" y="3600786"/>
          <a:ext cx="6248400" cy="2944742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2241841080"/>
                    </a:ext>
                  </a:extLst>
                </a:gridCol>
              </a:tblGrid>
              <a:tr h="373604">
                <a:tc>
                  <a:txBody>
                    <a:bodyPr/>
                    <a:lstStyle/>
                    <a:p>
                      <a:r>
                        <a:rPr lang="tr-TR" sz="900" b="1" dirty="0" err="1">
                          <a:effectLst/>
                          <a:latin typeface="Google Sans Text"/>
                        </a:rPr>
                        <a:t>Ektopik</a:t>
                      </a:r>
                      <a:r>
                        <a:rPr lang="tr-TR" sz="900" b="1" dirty="0">
                          <a:effectLst/>
                          <a:latin typeface="Google Sans Text"/>
                        </a:rPr>
                        <a:t> Gebelik</a:t>
                      </a:r>
                      <a:endParaRPr lang="tr-TR" sz="900" dirty="0">
                        <a:effectLst/>
                        <a:latin typeface="Google Sans Text"/>
                      </a:endParaRPr>
                    </a:p>
                  </a:txBody>
                  <a:tcPr marL="45326" marR="45326" marT="22663" marB="2266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87947"/>
                  </a:ext>
                </a:extLst>
              </a:tr>
              <a:tr h="380297">
                <a:tc>
                  <a:txBody>
                    <a:bodyPr/>
                    <a:lstStyle/>
                    <a:p>
                      <a:r>
                        <a:rPr lang="tr-TR" sz="900" b="1" dirty="0" err="1">
                          <a:effectLst/>
                          <a:latin typeface="Google Sans Text"/>
                        </a:rPr>
                        <a:t>Pelvik</a:t>
                      </a:r>
                      <a:r>
                        <a:rPr lang="tr-TR" sz="900" b="1" dirty="0">
                          <a:effectLst/>
                          <a:latin typeface="Google Sans Text"/>
                        </a:rPr>
                        <a:t> </a:t>
                      </a:r>
                      <a:r>
                        <a:rPr lang="tr-TR" sz="900" b="1" dirty="0" err="1">
                          <a:effectLst/>
                          <a:latin typeface="Google Sans Text"/>
                        </a:rPr>
                        <a:t>İnflamatuar</a:t>
                      </a:r>
                      <a:r>
                        <a:rPr lang="tr-TR" sz="900" b="1" dirty="0">
                          <a:effectLst/>
                          <a:latin typeface="Google Sans Text"/>
                        </a:rPr>
                        <a:t> Hastalık (PID)</a:t>
                      </a:r>
                      <a:endParaRPr lang="tr-TR" sz="900" dirty="0">
                        <a:effectLst/>
                        <a:latin typeface="Google Sans Text"/>
                      </a:endParaRPr>
                    </a:p>
                  </a:txBody>
                  <a:tcPr marL="45326" marR="45326" marT="22663" marB="2266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91260"/>
                  </a:ext>
                </a:extLst>
              </a:tr>
              <a:tr h="287388">
                <a:tc>
                  <a:txBody>
                    <a:bodyPr/>
                    <a:lstStyle/>
                    <a:p>
                      <a:r>
                        <a:rPr lang="tr-TR" sz="900" b="1" dirty="0">
                          <a:effectLst/>
                          <a:latin typeface="Google Sans Text"/>
                        </a:rPr>
                        <a:t>Yumurtalık </a:t>
                      </a:r>
                      <a:r>
                        <a:rPr lang="tr-TR" sz="900" b="1" dirty="0" err="1">
                          <a:effectLst/>
                          <a:latin typeface="Google Sans Text"/>
                        </a:rPr>
                        <a:t>Torsiyonu</a:t>
                      </a:r>
                      <a:endParaRPr lang="tr-TR" sz="900" dirty="0">
                        <a:effectLst/>
                        <a:latin typeface="Google Sans Text"/>
                      </a:endParaRPr>
                    </a:p>
                  </a:txBody>
                  <a:tcPr marL="45326" marR="45326" marT="22663" marB="2266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916810"/>
                  </a:ext>
                </a:extLst>
              </a:tr>
              <a:tr h="287388">
                <a:tc>
                  <a:txBody>
                    <a:bodyPr/>
                    <a:lstStyle/>
                    <a:p>
                      <a:r>
                        <a:rPr lang="tr-TR" sz="900" b="1" dirty="0">
                          <a:effectLst/>
                          <a:latin typeface="Google Sans Text"/>
                        </a:rPr>
                        <a:t>Yumurtalık Kisti Yırtılması</a:t>
                      </a:r>
                      <a:endParaRPr lang="tr-TR" sz="900" dirty="0">
                        <a:effectLst/>
                        <a:latin typeface="Google Sans Text"/>
                      </a:endParaRPr>
                    </a:p>
                  </a:txBody>
                  <a:tcPr marL="45326" marR="45326" marT="22663" marB="2266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428553"/>
                  </a:ext>
                </a:extLst>
              </a:tr>
              <a:tr h="287388">
                <a:tc>
                  <a:txBody>
                    <a:bodyPr/>
                    <a:lstStyle/>
                    <a:p>
                      <a:r>
                        <a:rPr lang="tr-TR" sz="900" b="1">
                          <a:effectLst/>
                          <a:latin typeface="Google Sans Text"/>
                        </a:rPr>
                        <a:t>Endometriozis</a:t>
                      </a:r>
                      <a:endParaRPr lang="tr-TR" sz="900">
                        <a:effectLst/>
                        <a:latin typeface="Google Sans Text"/>
                      </a:endParaRPr>
                    </a:p>
                  </a:txBody>
                  <a:tcPr marL="45326" marR="45326" marT="22663" marB="2266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15356"/>
                  </a:ext>
                </a:extLst>
              </a:tr>
              <a:tr h="287388">
                <a:tc>
                  <a:txBody>
                    <a:bodyPr/>
                    <a:lstStyle/>
                    <a:p>
                      <a:r>
                        <a:rPr lang="tr-TR" sz="900" b="1">
                          <a:effectLst/>
                          <a:latin typeface="Google Sans Text"/>
                        </a:rPr>
                        <a:t>Endometrit (Akut/Kronik)</a:t>
                      </a:r>
                      <a:endParaRPr lang="tr-TR" sz="900">
                        <a:effectLst/>
                        <a:latin typeface="Google Sans Text"/>
                      </a:endParaRPr>
                    </a:p>
                  </a:txBody>
                  <a:tcPr marL="45326" marR="45326" marT="22663" marB="2266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164134"/>
                  </a:ext>
                </a:extLst>
              </a:tr>
              <a:tr h="373604">
                <a:tc>
                  <a:txBody>
                    <a:bodyPr/>
                    <a:lstStyle/>
                    <a:p>
                      <a:r>
                        <a:rPr lang="tr-TR" sz="900" b="1">
                          <a:effectLst/>
                          <a:latin typeface="Google Sans Text"/>
                        </a:rPr>
                        <a:t>Leiomyomlar (Fibroidler)</a:t>
                      </a:r>
                      <a:endParaRPr lang="tr-TR" sz="900">
                        <a:effectLst/>
                        <a:latin typeface="Google Sans Text"/>
                      </a:endParaRPr>
                    </a:p>
                  </a:txBody>
                  <a:tcPr marL="45326" marR="45326" marT="22663" marB="2266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196640"/>
                  </a:ext>
                </a:extLst>
              </a:tr>
              <a:tr h="380297">
                <a:tc>
                  <a:txBody>
                    <a:bodyPr/>
                    <a:lstStyle/>
                    <a:p>
                      <a:r>
                        <a:rPr lang="tr-TR" sz="900" b="1" dirty="0">
                          <a:effectLst/>
                          <a:latin typeface="Google Sans Text"/>
                        </a:rPr>
                        <a:t>Yumurtalık </a:t>
                      </a:r>
                      <a:r>
                        <a:rPr lang="tr-TR" sz="900" b="1" dirty="0" err="1">
                          <a:effectLst/>
                          <a:latin typeface="Google Sans Text"/>
                        </a:rPr>
                        <a:t>Hiperstimülasyonu</a:t>
                      </a:r>
                      <a:endParaRPr lang="tr-TR" sz="900" dirty="0">
                        <a:effectLst/>
                        <a:latin typeface="Google Sans Text"/>
                      </a:endParaRPr>
                    </a:p>
                  </a:txBody>
                  <a:tcPr marL="45326" marR="45326" marT="22663" marB="2266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152089"/>
                  </a:ext>
                </a:extLst>
              </a:tr>
              <a:tr h="287388">
                <a:tc>
                  <a:txBody>
                    <a:bodyPr/>
                    <a:lstStyle/>
                    <a:p>
                      <a:r>
                        <a:rPr lang="tr-TR" sz="900" b="1" dirty="0">
                          <a:effectLst/>
                          <a:latin typeface="Google Sans Text"/>
                        </a:rPr>
                        <a:t>Yumurtalık Kanseri</a:t>
                      </a:r>
                      <a:endParaRPr lang="tr-TR" sz="900" dirty="0">
                        <a:effectLst/>
                        <a:latin typeface="Google Sans Text"/>
                      </a:endParaRPr>
                    </a:p>
                  </a:txBody>
                  <a:tcPr marL="45326" marR="45326" marT="22663" marB="2266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9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Tanı Testleri Ve Görüntüleme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77709"/>
          </a:xfrm>
        </p:spPr>
        <p:txBody>
          <a:bodyPr>
            <a:noAutofit/>
          </a:bodyPr>
          <a:lstStyle/>
          <a:p>
            <a:r>
              <a:rPr lang="tr-TR" sz="1500" dirty="0"/>
              <a:t>Karın ağrısında laboratuvar tetkikleri; öykü ve fizik muayenede saptanan şüpheye göre kişiselleştirilmelidir. Ancak "olmazsa olmaz" bazı temel testler ayırıcı tanıda kritik rol oynar.</a:t>
            </a:r>
          </a:p>
          <a:p>
            <a:r>
              <a:rPr lang="tr-TR" sz="1500" b="1" dirty="0"/>
              <a:t>Gebelik Testi (Beta-</a:t>
            </a:r>
            <a:r>
              <a:rPr lang="tr-TR" sz="1500" b="1" dirty="0" err="1"/>
              <a:t>hCG</a:t>
            </a:r>
            <a:r>
              <a:rPr lang="tr-TR" sz="1500" b="1" dirty="0"/>
              <a:t>):</a:t>
            </a:r>
            <a:r>
              <a:rPr lang="tr-TR" sz="1500" dirty="0"/>
              <a:t> Doğurganlık çağındaki tüm kadınlarda, semptom ne olursa olsun </a:t>
            </a:r>
            <a:r>
              <a:rPr lang="tr-TR" sz="1500" dirty="0" err="1"/>
              <a:t>ektopik</a:t>
            </a:r>
            <a:r>
              <a:rPr lang="tr-TR" sz="1500" dirty="0"/>
              <a:t> gebelik ve diğer komplikasyonları dışlamak için zorunludur.</a:t>
            </a:r>
          </a:p>
          <a:p>
            <a:r>
              <a:rPr lang="tr-TR" sz="1500" b="1" dirty="0"/>
              <a:t>Tam Kan Sayımı (</a:t>
            </a:r>
            <a:r>
              <a:rPr lang="tr-TR" sz="1500" b="1" dirty="0" err="1"/>
              <a:t>Hemogram</a:t>
            </a:r>
            <a:r>
              <a:rPr lang="tr-TR" sz="1500" b="1" dirty="0"/>
              <a:t>):</a:t>
            </a:r>
            <a:r>
              <a:rPr lang="tr-TR" sz="1500" dirty="0"/>
              <a:t> Lökosit (</a:t>
            </a:r>
            <a:r>
              <a:rPr lang="tr-TR" sz="1500" dirty="0" err="1"/>
              <a:t>wbc</a:t>
            </a:r>
            <a:r>
              <a:rPr lang="tr-TR" sz="1500" dirty="0"/>
              <a:t>) yüksekliği enfeksiyonu (örneğin: apandisit), hemoglobin düşüklüğü ise iç kanamayı (örneğin: perfore </a:t>
            </a:r>
            <a:r>
              <a:rPr lang="tr-TR" sz="1500" dirty="0" err="1"/>
              <a:t>ektopik</a:t>
            </a:r>
            <a:r>
              <a:rPr lang="tr-TR" sz="1500" dirty="0"/>
              <a:t> gebelik) düşündürür.</a:t>
            </a:r>
          </a:p>
          <a:p>
            <a:r>
              <a:rPr lang="tr-TR" sz="1500" b="1" dirty="0"/>
              <a:t>Tam İdrar Tahlili:</a:t>
            </a:r>
            <a:r>
              <a:rPr lang="tr-TR" sz="1500" dirty="0"/>
              <a:t> </a:t>
            </a:r>
            <a:r>
              <a:rPr lang="tr-TR" sz="1500" dirty="0" err="1"/>
              <a:t>Dizüri</a:t>
            </a:r>
            <a:r>
              <a:rPr lang="tr-TR" sz="1500" dirty="0"/>
              <a:t> olmasa dahi sistit veya böbrek taşı (</a:t>
            </a:r>
            <a:r>
              <a:rPr lang="tr-TR" sz="1500" dirty="0" err="1"/>
              <a:t>hematüri</a:t>
            </a:r>
            <a:r>
              <a:rPr lang="tr-TR" sz="1500" dirty="0"/>
              <a:t>) ayrımı için istenir.</a:t>
            </a:r>
          </a:p>
          <a:p>
            <a:r>
              <a:rPr lang="tr-TR" sz="1500" b="1" dirty="0"/>
              <a:t>Karaciğer ve Pankreas Enzimleri:</a:t>
            </a:r>
            <a:r>
              <a:rPr lang="tr-TR" sz="1500" dirty="0"/>
              <a:t> Sağ üst kadran ağrısında ALT/AST ve </a:t>
            </a:r>
            <a:r>
              <a:rPr lang="tr-TR" sz="1500" dirty="0" err="1"/>
              <a:t>Bilirubin</a:t>
            </a:r>
            <a:r>
              <a:rPr lang="tr-TR" sz="1500" dirty="0"/>
              <a:t>; kuşak tarzı ağrıda ise </a:t>
            </a:r>
            <a:r>
              <a:rPr lang="tr-TR" sz="1500" dirty="0" err="1"/>
              <a:t>Pankreatit</a:t>
            </a:r>
            <a:r>
              <a:rPr lang="tr-TR" sz="1500" dirty="0"/>
              <a:t> tanısı için </a:t>
            </a:r>
            <a:r>
              <a:rPr lang="tr-TR" sz="1500" b="1" dirty="0"/>
              <a:t>Amilaz/</a:t>
            </a:r>
            <a:r>
              <a:rPr lang="tr-TR" sz="1500" b="1" dirty="0" err="1"/>
              <a:t>Lipaz</a:t>
            </a:r>
            <a:r>
              <a:rPr lang="tr-TR" sz="1500" dirty="0"/>
              <a:t> bakılmalıdır.</a:t>
            </a:r>
          </a:p>
          <a:p>
            <a:r>
              <a:rPr lang="tr-TR" sz="1500" b="1" dirty="0"/>
              <a:t>SERUM DEMİR PARAMETRELERİ:</a:t>
            </a:r>
            <a:r>
              <a:rPr lang="tr-TR" sz="1500" dirty="0"/>
              <a:t> 50 yaş üstü bireylerde bakılmalıdır</a:t>
            </a:r>
          </a:p>
          <a:p>
            <a:r>
              <a:rPr lang="tr-TR" sz="1500" b="1" dirty="0"/>
              <a:t>BFT(BUN,KREATİNİN)</a:t>
            </a:r>
          </a:p>
          <a:p>
            <a:r>
              <a:rPr lang="tr-TR" sz="1500" b="1" dirty="0"/>
              <a:t>ELEKTROLİTLER</a:t>
            </a:r>
          </a:p>
          <a:p>
            <a:r>
              <a:rPr lang="tr-TR" sz="1500" b="1" dirty="0"/>
              <a:t>SERUM GLUKOZ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20184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5035" y="1551124"/>
            <a:ext cx="4184032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sz="1200" b="1" dirty="0" err="1"/>
              <a:t>Arteryel</a:t>
            </a:r>
            <a:r>
              <a:rPr lang="tr-TR" sz="1200" b="1" dirty="0"/>
              <a:t> Kan Gazları:</a:t>
            </a:r>
          </a:p>
          <a:p>
            <a:pPr>
              <a:lnSpc>
                <a:spcPct val="90000"/>
              </a:lnSpc>
              <a:buNone/>
            </a:pPr>
            <a:r>
              <a:rPr lang="tr-TR" sz="1200" dirty="0"/>
              <a:t>Hipotansiyon</a:t>
            </a:r>
          </a:p>
          <a:p>
            <a:pPr>
              <a:lnSpc>
                <a:spcPct val="90000"/>
              </a:lnSpc>
            </a:pPr>
            <a:r>
              <a:rPr lang="tr-TR" sz="1200" dirty="0"/>
              <a:t>Jeneralize peritonit</a:t>
            </a:r>
          </a:p>
          <a:p>
            <a:pPr>
              <a:lnSpc>
                <a:spcPct val="90000"/>
              </a:lnSpc>
            </a:pPr>
            <a:r>
              <a:rPr lang="tr-TR" sz="1200" dirty="0"/>
              <a:t>Pankreatit</a:t>
            </a:r>
          </a:p>
          <a:p>
            <a:pPr>
              <a:lnSpc>
                <a:spcPct val="90000"/>
              </a:lnSpc>
            </a:pPr>
            <a:r>
              <a:rPr lang="tr-TR" sz="1200" dirty="0"/>
              <a:t>İskemik bağırsak hastalığı</a:t>
            </a:r>
          </a:p>
          <a:p>
            <a:pPr>
              <a:lnSpc>
                <a:spcPct val="90000"/>
              </a:lnSpc>
            </a:pPr>
            <a:r>
              <a:rPr lang="tr-TR" sz="1200" dirty="0"/>
              <a:t>Septisemi</a:t>
            </a:r>
          </a:p>
          <a:p>
            <a:pPr>
              <a:lnSpc>
                <a:spcPct val="90000"/>
              </a:lnSpc>
              <a:buNone/>
            </a:pPr>
            <a:r>
              <a:rPr lang="tr-TR" sz="1200" dirty="0"/>
              <a:t>(Metabolik asidoz daha önceden akla gelmeyen ciddi bir durumun ilk belirtisi olabilmekte)</a:t>
            </a:r>
          </a:p>
          <a:p>
            <a:pPr>
              <a:lnSpc>
                <a:spcPct val="90000"/>
              </a:lnSpc>
              <a:buNone/>
            </a:pPr>
            <a:r>
              <a:rPr lang="tr-TR" sz="1200" b="1" dirty="0"/>
              <a:t>Gaitada Gizli Kan (GGK):</a:t>
            </a:r>
            <a:r>
              <a:rPr lang="tr-TR" sz="1200" dirty="0" err="1"/>
              <a:t>Gastrointestinal</a:t>
            </a:r>
            <a:r>
              <a:rPr lang="tr-TR" sz="1200" dirty="0"/>
              <a:t> kanama akut karında sık görülen bir durum olmamakla beraber her </a:t>
            </a:r>
            <a:r>
              <a:rPr lang="fi-FI" sz="1200" dirty="0"/>
              <a:t>hastaya rutin olarak gaitada gizli kan testi</a:t>
            </a:r>
            <a:r>
              <a:rPr lang="tr-TR" sz="1200" dirty="0"/>
              <a:t> bakılmalıdır </a:t>
            </a:r>
          </a:p>
          <a:p>
            <a:pPr lvl="1">
              <a:lnSpc>
                <a:spcPct val="90000"/>
              </a:lnSpc>
            </a:pPr>
            <a:r>
              <a:rPr lang="tr-TR" sz="1200" dirty="0"/>
              <a:t>mukozal lezyon</a:t>
            </a:r>
          </a:p>
          <a:p>
            <a:pPr lvl="1">
              <a:lnSpc>
                <a:spcPct val="90000"/>
              </a:lnSpc>
            </a:pPr>
            <a:r>
              <a:rPr lang="tr-TR" sz="1200" dirty="0"/>
              <a:t>gizli kalmış bir kanser </a:t>
            </a:r>
          </a:p>
          <a:p>
            <a:pPr>
              <a:lnSpc>
                <a:spcPct val="90000"/>
              </a:lnSpc>
              <a:buNone/>
            </a:pPr>
            <a:endParaRPr lang="tr-TR" sz="1000" dirty="0"/>
          </a:p>
          <a:p>
            <a:pPr>
              <a:lnSpc>
                <a:spcPct val="90000"/>
              </a:lnSpc>
            </a:pPr>
            <a:endParaRPr lang="tr-TR" sz="1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45" y="1800665"/>
            <a:ext cx="6478303" cy="3401425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2023" y="1611842"/>
            <a:ext cx="3650278" cy="415888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1600" dirty="0"/>
              <a:t>Görüntüleme yöntemi seçilirken, ağrının lokalizasyonu ve hastanın genel durumu (stabilite) belirleyicidir.</a:t>
            </a:r>
          </a:p>
          <a:p>
            <a:pPr>
              <a:lnSpc>
                <a:spcPct val="90000"/>
              </a:lnSpc>
            </a:pPr>
            <a:r>
              <a:rPr lang="tr-TR" sz="1600" b="1" dirty="0"/>
              <a:t>Ultrasonografi (USG): </a:t>
            </a:r>
            <a:r>
              <a:rPr lang="tr-TR" sz="1600" dirty="0"/>
              <a:t>İlk tercih edilmesi gereken güvenli yöntemdir. Özellikle sağ üst kadran (safra kesesi), pelvik bölge (</a:t>
            </a:r>
            <a:r>
              <a:rPr lang="tr-TR" sz="1600" dirty="0" err="1"/>
              <a:t>over</a:t>
            </a:r>
            <a:r>
              <a:rPr lang="tr-TR" sz="1600" dirty="0"/>
              <a:t> kisti, torsiyon) ve çocuklarda apandisit tanısında altın standarttır.</a:t>
            </a:r>
          </a:p>
          <a:p>
            <a:pPr>
              <a:lnSpc>
                <a:spcPct val="90000"/>
              </a:lnSpc>
            </a:pPr>
            <a:r>
              <a:rPr lang="tr-TR" sz="1600" b="1" dirty="0"/>
              <a:t>Düz Karın Grafisi:</a:t>
            </a:r>
            <a:r>
              <a:rPr lang="tr-TR" sz="1600" dirty="0"/>
              <a:t> Anormal kalsifikasyonlar görülebilir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safra taşlarının yüzde 10’u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böbrek taşlarının yüzde 90‘ı</a:t>
            </a:r>
          </a:p>
          <a:p>
            <a:pPr lvl="1">
              <a:lnSpc>
                <a:spcPct val="90000"/>
              </a:lnSpc>
            </a:pPr>
            <a:r>
              <a:rPr lang="tr-TR" dirty="0" err="1"/>
              <a:t>apandisitli</a:t>
            </a:r>
            <a:r>
              <a:rPr lang="tr-TR" dirty="0"/>
              <a:t> hastaların yüzde 5'inde </a:t>
            </a:r>
            <a:r>
              <a:rPr lang="tr-TR" dirty="0" err="1"/>
              <a:t>apendikolitler</a:t>
            </a:r>
            <a:r>
              <a:rPr lang="tr-TR" dirty="0"/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tr-TR" sz="1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19543" y="1611842"/>
            <a:ext cx="3394925" cy="3309248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78194" y="1787887"/>
            <a:ext cx="3394926" cy="2957159"/>
          </a:xfrm>
          <a:prstGeom prst="rect">
            <a:avLst/>
          </a:prstGeom>
          <a:noFill/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75442"/>
            <a:ext cx="4301934" cy="453578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2900" b="1" dirty="0"/>
              <a:t>ADBG</a:t>
            </a:r>
          </a:p>
          <a:p>
            <a:pPr>
              <a:buNone/>
            </a:pPr>
            <a:endParaRPr lang="tr-TR" sz="2900" dirty="0"/>
          </a:p>
          <a:p>
            <a:pPr>
              <a:buNone/>
            </a:pPr>
            <a:r>
              <a:rPr lang="tr-TR" sz="2900" dirty="0"/>
              <a:t>diyafram altında serbest hava görülmesi </a:t>
            </a:r>
          </a:p>
          <a:p>
            <a:pPr lvl="1"/>
            <a:r>
              <a:rPr lang="tr-TR" sz="2900" dirty="0" err="1"/>
              <a:t>perforasyon</a:t>
            </a:r>
            <a:endParaRPr lang="tr-TR" sz="2900" dirty="0"/>
          </a:p>
          <a:p>
            <a:endParaRPr lang="tr-TR" sz="2900" dirty="0"/>
          </a:p>
          <a:p>
            <a:pPr>
              <a:buNone/>
            </a:pPr>
            <a:r>
              <a:rPr lang="tr-TR" sz="2900" dirty="0"/>
              <a:t>hava sıvı düzeyinin görülmesi</a:t>
            </a:r>
          </a:p>
          <a:p>
            <a:pPr lvl="1"/>
            <a:r>
              <a:rPr lang="tr-TR" sz="2900" dirty="0" err="1"/>
              <a:t>ileus</a:t>
            </a:r>
            <a:endParaRPr lang="tr-TR" sz="2900" dirty="0"/>
          </a:p>
          <a:p>
            <a:endParaRPr lang="tr-TR" sz="2900" dirty="0"/>
          </a:p>
          <a:p>
            <a:pPr>
              <a:buNone/>
            </a:pPr>
            <a:r>
              <a:rPr lang="tr-TR" sz="2900" dirty="0"/>
              <a:t>araba tekerleği görüntüsü</a:t>
            </a:r>
          </a:p>
          <a:p>
            <a:pPr lvl="1"/>
            <a:r>
              <a:rPr lang="tr-TR" sz="2900" dirty="0"/>
              <a:t>sigmoid </a:t>
            </a:r>
            <a:r>
              <a:rPr lang="tr-TR" sz="2900" dirty="0" err="1"/>
              <a:t>torsiyonu</a:t>
            </a:r>
            <a:endParaRPr lang="tr-TR" sz="2900" dirty="0"/>
          </a:p>
          <a:p>
            <a:endParaRPr lang="tr-TR" sz="2900" dirty="0"/>
          </a:p>
          <a:p>
            <a:pPr>
              <a:buNone/>
            </a:pPr>
            <a:r>
              <a:rPr lang="tr-TR" sz="2900" dirty="0"/>
              <a:t>Kolon duvarında parmak izi görünümü</a:t>
            </a:r>
          </a:p>
          <a:p>
            <a:pPr lvl="1"/>
            <a:r>
              <a:rPr lang="tr-TR" sz="2900" dirty="0" err="1"/>
              <a:t>iskemik</a:t>
            </a:r>
            <a:r>
              <a:rPr lang="tr-TR" sz="2900" dirty="0"/>
              <a:t> </a:t>
            </a:r>
            <a:r>
              <a:rPr lang="tr-TR" sz="2900" dirty="0" err="1"/>
              <a:t>kolitli</a:t>
            </a:r>
            <a:endParaRPr lang="tr-TR" sz="2900" dirty="0"/>
          </a:p>
          <a:p>
            <a:endParaRPr lang="tr-TR" sz="2900" dirty="0"/>
          </a:p>
          <a:p>
            <a:pPr>
              <a:buNone/>
            </a:pPr>
            <a:r>
              <a:rPr lang="tr-TR" sz="2900" dirty="0"/>
              <a:t>B</a:t>
            </a:r>
            <a:r>
              <a:rPr lang="tr-TR" sz="2900" dirty="0" smtClean="0"/>
              <a:t>atında </a:t>
            </a:r>
            <a:r>
              <a:rPr lang="tr-TR" sz="2900" dirty="0"/>
              <a:t>yabancı cisim</a:t>
            </a:r>
          </a:p>
          <a:p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134" y="1375442"/>
            <a:ext cx="2942508" cy="207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Adynamic ileus with gastroenteritis. The fluid levels tend to be long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7949" y="1375443"/>
            <a:ext cx="1836154" cy="2308794"/>
          </a:xfrm>
          <a:prstGeom prst="rect">
            <a:avLst/>
          </a:prstGeom>
          <a:noFill/>
        </p:spPr>
      </p:pic>
      <p:pic>
        <p:nvPicPr>
          <p:cNvPr id="6" name="Picture 9" descr="Sigmoid colon volvulus - Wikip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9079" y="5095339"/>
            <a:ext cx="1543563" cy="1631766"/>
          </a:xfrm>
          <a:prstGeom prst="rect">
            <a:avLst/>
          </a:prstGeom>
          <a:noFill/>
        </p:spPr>
      </p:pic>
      <p:pic>
        <p:nvPicPr>
          <p:cNvPr id="7" name="Picture 2" descr="Gastrointestinal Yabancı Cisimler - Acilci.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67950" y="3949050"/>
            <a:ext cx="1836154" cy="234172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8666" y="3580469"/>
            <a:ext cx="3212904" cy="125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12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Sunumun Amacı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Bu sunumun temel amacı, klinik pratikte sık karşılaşılan </a:t>
            </a:r>
            <a:r>
              <a:rPr lang="tr-TR" sz="2000" b="1" dirty="0"/>
              <a:t>tekrarlayan karın ağrısı</a:t>
            </a:r>
            <a:r>
              <a:rPr lang="tr-TR" sz="2000" dirty="0"/>
              <a:t> şikayetiyle başvuran hastalarda ayırıcı tanı basamaklarını öğretmek ve bu tablolar içerisinde Türkiye'de en sık görülen genetik </a:t>
            </a:r>
            <a:r>
              <a:rPr lang="tr-TR" sz="2000" dirty="0" err="1"/>
              <a:t>otoinflamatuar</a:t>
            </a:r>
            <a:r>
              <a:rPr lang="tr-TR" sz="2000" dirty="0"/>
              <a:t> hastalık olan </a:t>
            </a:r>
            <a:r>
              <a:rPr lang="tr-TR" sz="2000" b="1" dirty="0" smtClean="0"/>
              <a:t>Ailevi </a:t>
            </a:r>
            <a:r>
              <a:rPr lang="tr-TR" sz="2000" b="1" dirty="0"/>
              <a:t>Akdeniz Ateşi’nin (FMF)</a:t>
            </a:r>
            <a:r>
              <a:rPr lang="tr-TR" sz="2000" dirty="0"/>
              <a:t> klinik özelliklerini, tanı kriterlerini ve güncel tedavi yaklaşımlarını kapsamlı bir şekilde sunmaktır.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9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05425" y="1103308"/>
            <a:ext cx="3990575" cy="43018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tr-TR" sz="1700" b="1" dirty="0"/>
              <a:t>Bilgisayarlı Tomografi</a:t>
            </a:r>
          </a:p>
          <a:p>
            <a:pPr>
              <a:lnSpc>
                <a:spcPct val="90000"/>
              </a:lnSpc>
              <a:buNone/>
            </a:pPr>
            <a:r>
              <a:rPr lang="tr-TR" sz="1700" dirty="0"/>
              <a:t>Karın ağrısının en duyarlı ve özgül tanı aracıdır.</a:t>
            </a:r>
          </a:p>
          <a:p>
            <a:pPr>
              <a:lnSpc>
                <a:spcPct val="90000"/>
              </a:lnSpc>
              <a:buNone/>
            </a:pPr>
            <a:r>
              <a:rPr lang="tr-TR" sz="1700" dirty="0" err="1"/>
              <a:t>inflamatuvar</a:t>
            </a:r>
            <a:r>
              <a:rPr lang="tr-TR" sz="1700" dirty="0"/>
              <a:t> lezyonlar</a:t>
            </a:r>
          </a:p>
          <a:p>
            <a:pPr lvl="1">
              <a:lnSpc>
                <a:spcPct val="90000"/>
              </a:lnSpc>
            </a:pPr>
            <a:r>
              <a:rPr lang="tr-TR" sz="1700" dirty="0"/>
              <a:t>apandisit, </a:t>
            </a:r>
            <a:r>
              <a:rPr lang="tr-TR" sz="1700" dirty="0" err="1"/>
              <a:t>divertikülit</a:t>
            </a:r>
            <a:r>
              <a:rPr lang="tr-TR" sz="1700" dirty="0"/>
              <a:t>, pankreatit, </a:t>
            </a:r>
            <a:r>
              <a:rPr lang="tr-TR" sz="1700" dirty="0" err="1"/>
              <a:t>abseler</a:t>
            </a:r>
            <a:endParaRPr lang="tr-TR" sz="1700" dirty="0"/>
          </a:p>
          <a:p>
            <a:pPr lvl="1">
              <a:lnSpc>
                <a:spcPct val="90000"/>
              </a:lnSpc>
            </a:pPr>
            <a:endParaRPr lang="tr-TR" sz="1700" dirty="0"/>
          </a:p>
          <a:p>
            <a:pPr>
              <a:lnSpc>
                <a:spcPct val="90000"/>
              </a:lnSpc>
              <a:buNone/>
            </a:pPr>
            <a:r>
              <a:rPr lang="tr-TR" sz="1700" dirty="0"/>
              <a:t>neoplastik lezyonlar</a:t>
            </a:r>
          </a:p>
          <a:p>
            <a:pPr lvl="1">
              <a:lnSpc>
                <a:spcPct val="90000"/>
              </a:lnSpc>
            </a:pPr>
            <a:r>
              <a:rPr lang="tr-TR" sz="1700" dirty="0" err="1"/>
              <a:t>obstrukte</a:t>
            </a:r>
            <a:r>
              <a:rPr lang="tr-TR" sz="1700" dirty="0"/>
              <a:t> edici kolon kanseri, pankreas tümörleri </a:t>
            </a:r>
          </a:p>
          <a:p>
            <a:pPr lvl="1">
              <a:lnSpc>
                <a:spcPct val="90000"/>
              </a:lnSpc>
            </a:pPr>
            <a:endParaRPr lang="tr-TR" sz="1700" dirty="0"/>
          </a:p>
          <a:p>
            <a:pPr>
              <a:lnSpc>
                <a:spcPct val="90000"/>
              </a:lnSpc>
              <a:buNone/>
            </a:pPr>
            <a:r>
              <a:rPr lang="tr-TR" sz="1700" dirty="0"/>
              <a:t>vasküler lezyonlar</a:t>
            </a:r>
          </a:p>
          <a:p>
            <a:pPr lvl="1">
              <a:lnSpc>
                <a:spcPct val="90000"/>
              </a:lnSpc>
            </a:pPr>
            <a:r>
              <a:rPr lang="tr-TR" sz="1700" dirty="0"/>
              <a:t>portal ven trombozu, anevrizma hastalığı </a:t>
            </a:r>
          </a:p>
          <a:p>
            <a:pPr lvl="1">
              <a:lnSpc>
                <a:spcPct val="90000"/>
              </a:lnSpc>
            </a:pPr>
            <a:endParaRPr lang="tr-TR" sz="1700" dirty="0"/>
          </a:p>
          <a:p>
            <a:pPr>
              <a:lnSpc>
                <a:spcPct val="90000"/>
              </a:lnSpc>
              <a:buNone/>
            </a:pPr>
            <a:r>
              <a:rPr lang="tr-TR" sz="1700" dirty="0"/>
              <a:t>intraabdominal ya da </a:t>
            </a:r>
            <a:r>
              <a:rPr lang="tr-TR" sz="1700" dirty="0" err="1"/>
              <a:t>retroperitoneal</a:t>
            </a:r>
            <a:r>
              <a:rPr lang="tr-TR" sz="1700" dirty="0"/>
              <a:t> hemorajiler</a:t>
            </a:r>
          </a:p>
          <a:p>
            <a:pPr>
              <a:lnSpc>
                <a:spcPct val="90000"/>
              </a:lnSpc>
              <a:buNone/>
            </a:pPr>
            <a:endParaRPr lang="tr-TR" sz="1200" b="1" dirty="0"/>
          </a:p>
          <a:p>
            <a:pPr lvl="1">
              <a:lnSpc>
                <a:spcPct val="90000"/>
              </a:lnSpc>
            </a:pPr>
            <a:endParaRPr lang="tr-TR" sz="1200" dirty="0"/>
          </a:p>
          <a:p>
            <a:pPr lvl="1">
              <a:lnSpc>
                <a:spcPct val="90000"/>
              </a:lnSpc>
            </a:pPr>
            <a:endParaRPr lang="tr-TR" sz="1200" dirty="0"/>
          </a:p>
          <a:p>
            <a:pPr>
              <a:lnSpc>
                <a:spcPct val="90000"/>
              </a:lnSpc>
            </a:pPr>
            <a:endParaRPr lang="tr-TR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23013" y="1103308"/>
            <a:ext cx="5394206" cy="4301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8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94624"/>
            <a:ext cx="8915400" cy="4937020"/>
          </a:xfrm>
        </p:spPr>
        <p:txBody>
          <a:bodyPr>
            <a:normAutofit/>
          </a:bodyPr>
          <a:lstStyle/>
          <a:p>
            <a:endParaRPr lang="tr-TR" sz="2000" b="1" dirty="0"/>
          </a:p>
          <a:p>
            <a:r>
              <a:rPr lang="tr-TR" sz="2000" b="1" dirty="0"/>
              <a:t>PA Akciğer Grafisi: </a:t>
            </a:r>
            <a:r>
              <a:rPr lang="tr-TR" sz="2000" dirty="0"/>
              <a:t>Alt</a:t>
            </a:r>
            <a:r>
              <a:rPr lang="tr-TR" sz="2000" b="1" dirty="0"/>
              <a:t> </a:t>
            </a:r>
            <a:r>
              <a:rPr lang="tr-TR" sz="2000" dirty="0"/>
              <a:t>lob pnömonileri ,</a:t>
            </a:r>
            <a:r>
              <a:rPr lang="tr-TR" sz="2000" dirty="0" err="1"/>
              <a:t>pnömoperitonu</a:t>
            </a:r>
            <a:r>
              <a:rPr lang="tr-TR" sz="2000" dirty="0"/>
              <a:t> ekarte etmek için</a:t>
            </a:r>
          </a:p>
          <a:p>
            <a:r>
              <a:rPr lang="tr-TR" sz="2000" b="1" dirty="0"/>
              <a:t>Manyetik Rezonans Görüntüleme (MRG)</a:t>
            </a:r>
          </a:p>
          <a:p>
            <a:r>
              <a:rPr lang="tr-TR" sz="2000" dirty="0"/>
              <a:t>Gebelikte Akut Karın: Radyasyon içermediği için hamilelerde apandisit veya diğer cerrahi nedenlerin saptanmasında ilk tercihtir. </a:t>
            </a:r>
            <a:r>
              <a:rPr lang="tr-TR" sz="2000" dirty="0" err="1"/>
              <a:t>Endometriozis</a:t>
            </a:r>
            <a:r>
              <a:rPr lang="tr-TR" sz="2000" dirty="0"/>
              <a:t>, yumurtalık kitleleri ve rahim duvarı hastalıklarını (miyom dejenerasyonu) gibi </a:t>
            </a:r>
            <a:r>
              <a:rPr lang="tr-TR" sz="2000" dirty="0" err="1"/>
              <a:t>pelvik</a:t>
            </a:r>
            <a:r>
              <a:rPr lang="tr-TR" sz="2000" dirty="0"/>
              <a:t> </a:t>
            </a:r>
            <a:r>
              <a:rPr lang="tr-TR" sz="2000" dirty="0" err="1"/>
              <a:t>patalojileri</a:t>
            </a:r>
            <a:r>
              <a:rPr lang="tr-TR" sz="2000" dirty="0"/>
              <a:t> ayırt etmede </a:t>
            </a:r>
            <a:r>
              <a:rPr lang="tr-TR" sz="2000" dirty="0" err="1"/>
              <a:t>BT'den</a:t>
            </a:r>
            <a:r>
              <a:rPr lang="tr-TR" sz="2000" dirty="0"/>
              <a:t> daha üstündür.</a:t>
            </a:r>
          </a:p>
          <a:p>
            <a:endParaRPr lang="tr-TR" sz="2000" dirty="0"/>
          </a:p>
          <a:p>
            <a:r>
              <a:rPr lang="tr-TR" sz="2000" b="1" dirty="0"/>
              <a:t>MRCP (Safra Yolu MR): </a:t>
            </a:r>
            <a:r>
              <a:rPr lang="tr-TR" sz="2000" dirty="0"/>
              <a:t>Safra kanallarındaki taşları, darlıkları ve tümörleri girişimsel olmayan (ameliyatsız) en net yöntemle gösterir.</a:t>
            </a:r>
          </a:p>
        </p:txBody>
      </p:sp>
    </p:spTree>
    <p:extLst>
      <p:ext uri="{BB962C8B-B14F-4D97-AF65-F5344CB8AC3E}">
        <p14:creationId xmlns:p14="http://schemas.microsoft.com/office/powerpoint/2010/main" val="7639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76213"/>
            <a:ext cx="8915400" cy="4635009"/>
          </a:xfrm>
        </p:spPr>
        <p:txBody>
          <a:bodyPr>
            <a:normAutofit/>
          </a:bodyPr>
          <a:lstStyle/>
          <a:p>
            <a:endParaRPr lang="tr-TR" sz="2400" dirty="0"/>
          </a:p>
          <a:p>
            <a:pPr marL="0" indent="0">
              <a:buNone/>
            </a:pPr>
            <a:r>
              <a:rPr lang="tr-TR" sz="3200" dirty="0"/>
              <a:t>	</a:t>
            </a:r>
            <a:r>
              <a:rPr lang="tr-TR" sz="2800" b="1" dirty="0" err="1"/>
              <a:t>Endovajinal</a:t>
            </a:r>
            <a:r>
              <a:rPr lang="tr-TR" sz="2800" b="1" dirty="0"/>
              <a:t> ve </a:t>
            </a:r>
            <a:r>
              <a:rPr lang="tr-TR" sz="2800" b="1" dirty="0" err="1"/>
              <a:t>Endorektal</a:t>
            </a:r>
            <a:r>
              <a:rPr lang="tr-TR" sz="2800" b="1" dirty="0"/>
              <a:t> Ultrasonografi</a:t>
            </a:r>
          </a:p>
          <a:p>
            <a:pPr lvl="1"/>
            <a:r>
              <a:rPr lang="tr-TR" sz="2400" dirty="0"/>
              <a:t>diğer görüntüleme yöntemleri ile tespit edilemeyen pelvik anomalileri saptamak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b="1" dirty="0"/>
              <a:t>Endoskopi </a:t>
            </a:r>
          </a:p>
          <a:p>
            <a:pPr lvl="1"/>
            <a:r>
              <a:rPr lang="tr-TR" sz="2400" dirty="0"/>
              <a:t>mide, duodenum ve kolon mukozasının ülserasyon, neoplazi, </a:t>
            </a:r>
            <a:r>
              <a:rPr lang="tr-TR" sz="2400" dirty="0" err="1"/>
              <a:t>iskemi</a:t>
            </a:r>
            <a:r>
              <a:rPr lang="tr-TR" sz="2400" dirty="0"/>
              <a:t> ve inflamasyon yönünden değerlendirilmesinde altın standart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44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05010" y="772980"/>
            <a:ext cx="3555557" cy="4825637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 </a:t>
            </a:r>
            <a:r>
              <a:rPr lang="tr-TR" sz="2400" b="1" dirty="0"/>
              <a:t>Anjiyografi: </a:t>
            </a:r>
            <a:r>
              <a:rPr lang="tr-TR" sz="2400" dirty="0"/>
              <a:t>İntestinal </a:t>
            </a:r>
            <a:r>
              <a:rPr lang="tr-TR" sz="2400" dirty="0" err="1"/>
              <a:t>iskemi</a:t>
            </a:r>
            <a:r>
              <a:rPr lang="tr-TR" sz="2400" dirty="0"/>
              <a:t> veya intraabdominal </a:t>
            </a:r>
            <a:r>
              <a:rPr lang="tr-TR" sz="2400" dirty="0" err="1"/>
              <a:t>kanama,Selektif</a:t>
            </a:r>
            <a:r>
              <a:rPr lang="tr-TR" sz="2400" dirty="0"/>
              <a:t> </a:t>
            </a:r>
            <a:r>
              <a:rPr lang="tr-TR" sz="2400" dirty="0" err="1"/>
              <a:t>viseral</a:t>
            </a:r>
            <a:r>
              <a:rPr lang="tr-TR" sz="2400" dirty="0"/>
              <a:t> anjiyografi </a:t>
            </a:r>
            <a:r>
              <a:rPr lang="tr-TR" sz="2400" dirty="0" err="1"/>
              <a:t>mezenter</a:t>
            </a:r>
            <a:r>
              <a:rPr lang="tr-TR" sz="2400" dirty="0"/>
              <a:t> enfarktüsü</a:t>
            </a:r>
          </a:p>
          <a:p>
            <a:endParaRPr lang="tr-TR" sz="2400" dirty="0"/>
          </a:p>
          <a:p>
            <a:r>
              <a:rPr lang="tr-TR" sz="2400" dirty="0" err="1"/>
              <a:t>Mr</a:t>
            </a:r>
            <a:r>
              <a:rPr lang="tr-TR" sz="2400" dirty="0"/>
              <a:t> Anjiyografi: özellikle </a:t>
            </a:r>
            <a:r>
              <a:rPr lang="tr-TR" sz="2400" dirty="0" err="1"/>
              <a:t>viseral</a:t>
            </a:r>
            <a:r>
              <a:rPr lang="tr-TR" sz="2400" dirty="0"/>
              <a:t> damar yapılarının değerlendirilmesinde son derece faydalı</a:t>
            </a:r>
          </a:p>
          <a:p>
            <a:endParaRPr lang="tr-TR" sz="1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23013" y="1251894"/>
            <a:ext cx="4663855" cy="4314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0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057694" cy="1280890"/>
          </a:xfrm>
        </p:spPr>
        <p:txBody>
          <a:bodyPr>
            <a:noAutofit/>
          </a:bodyPr>
          <a:lstStyle/>
          <a:p>
            <a:r>
              <a:rPr lang="tr-TR" sz="4000" dirty="0"/>
              <a:t>Yetişkinlerde Kronik Karın 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2926" y="2311217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"</a:t>
            </a:r>
            <a:r>
              <a:rPr lang="tr-TR" sz="2400" dirty="0"/>
              <a:t>Kronik karın ağrısı, klinik pratikte en sık karşılaşılan şikayetlerden biri olup, hastaların büyük bir kısmında altta yatan neden yapısal bir hasardan ziyade </a:t>
            </a:r>
            <a:r>
              <a:rPr lang="tr-TR" sz="2400" b="1" dirty="0"/>
              <a:t>fonksiyonel bir bozukluktur</a:t>
            </a:r>
            <a:r>
              <a:rPr lang="tr-TR" sz="2400" dirty="0"/>
              <a:t>."</a:t>
            </a:r>
          </a:p>
          <a:p>
            <a:r>
              <a:rPr lang="tr-TR" sz="2400" dirty="0"/>
              <a:t>"Bu fonksiyonel spektrum içerisinde en yaygın tanı </a:t>
            </a:r>
            <a:r>
              <a:rPr lang="tr-TR" sz="2400" b="1" dirty="0" err="1"/>
              <a:t>İrritabl</a:t>
            </a:r>
            <a:r>
              <a:rPr lang="tr-TR" sz="2400" b="1" dirty="0"/>
              <a:t> Bağırsak Sendromu (İBS)</a:t>
            </a:r>
            <a:r>
              <a:rPr lang="tr-TR" sz="2400" dirty="0"/>
              <a:t> olmakla birlikte; hastalar sıklıkla fonksiyonel </a:t>
            </a:r>
            <a:r>
              <a:rPr lang="tr-TR" sz="2400" dirty="0" err="1"/>
              <a:t>dispepsi</a:t>
            </a:r>
            <a:r>
              <a:rPr lang="tr-TR" sz="2400" dirty="0"/>
              <a:t> veya izole fonksiyonel karın ağrısı sendromu gibi klinik tablolarla da başvurabilmektedir.</a:t>
            </a:r>
          </a:p>
          <a:p>
            <a:r>
              <a:rPr lang="tr-TR" sz="2400" dirty="0"/>
              <a:t>İlk değerlendirme sürecindeki temel hedefimiz; laboratuvar bulguları normal seyreden 'iyi huylu' fonksiyonel hastalıkları, yaşamı tehdit edebilecek ciddi </a:t>
            </a:r>
            <a:r>
              <a:rPr lang="tr-TR" sz="2400" b="1" dirty="0"/>
              <a:t>organik patolojilerden</a:t>
            </a:r>
            <a:r>
              <a:rPr lang="tr-TR" sz="2400" dirty="0"/>
              <a:t> süratle ve güvenle ayırt etmektir."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58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19614"/>
            <a:ext cx="8915400" cy="4391608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Genç Hastalar: İlk tetkikler normalse ve alarm bulgusu yoksa </a:t>
            </a:r>
            <a:r>
              <a:rPr lang="tr-TR" sz="2400" dirty="0" err="1"/>
              <a:t>semptomatik</a:t>
            </a:r>
            <a:r>
              <a:rPr lang="tr-TR" sz="2400" dirty="0"/>
              <a:t> tedavi denenebilir.</a:t>
            </a:r>
          </a:p>
          <a:p>
            <a:endParaRPr lang="tr-TR" sz="2400" dirty="0"/>
          </a:p>
          <a:p>
            <a:r>
              <a:rPr lang="tr-TR" sz="2400" dirty="0"/>
              <a:t>50 Yaş Üstü Risk: Yeni başlayan fonksiyonel semptomlar bu grupta çok risklidir! Artan </a:t>
            </a:r>
            <a:r>
              <a:rPr lang="tr-TR" sz="2400" dirty="0" err="1"/>
              <a:t>malignite</a:t>
            </a:r>
            <a:r>
              <a:rPr lang="tr-TR" sz="2400" dirty="0"/>
              <a:t> riski nedeniyle mutlaka karın görüntülemesi ve gerekirse endoskopik tetkikler yapılmalıdır.</a:t>
            </a:r>
          </a:p>
          <a:p>
            <a:endParaRPr lang="tr-TR" sz="2400" dirty="0"/>
          </a:p>
          <a:p>
            <a:r>
              <a:rPr lang="tr-TR" sz="2400" dirty="0" err="1"/>
              <a:t>Atipik</a:t>
            </a:r>
            <a:r>
              <a:rPr lang="tr-TR" sz="2400" dirty="0"/>
              <a:t> Tablolar: Klinik bulgularla orantısız şiddetli ağrı yaşayanlarda veya bağışıklığı baskılanmış hastalarda nadir nedenler sorgulanmalıdır.</a:t>
            </a:r>
          </a:p>
        </p:txBody>
      </p:sp>
    </p:spTree>
    <p:extLst>
      <p:ext uri="{BB962C8B-B14F-4D97-AF65-F5344CB8AC3E}">
        <p14:creationId xmlns:p14="http://schemas.microsoft.com/office/powerpoint/2010/main" val="17467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Tanı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Tam kan sayımı, Serum demiri, </a:t>
            </a:r>
            <a:r>
              <a:rPr lang="tr-TR" sz="2400" dirty="0" err="1"/>
              <a:t>Ferritin</a:t>
            </a:r>
            <a:r>
              <a:rPr lang="tr-TR" sz="2400" dirty="0"/>
              <a:t> (Demir eksikliği anemisi takibi).</a:t>
            </a:r>
          </a:p>
          <a:p>
            <a:r>
              <a:rPr lang="tr-TR" sz="2400" dirty="0"/>
              <a:t>Biyokimya: Elektrolitler, BUN, </a:t>
            </a:r>
            <a:r>
              <a:rPr lang="tr-TR" sz="2400" dirty="0" err="1"/>
              <a:t>Kreatinin</a:t>
            </a:r>
            <a:r>
              <a:rPr lang="tr-TR" sz="2400" dirty="0"/>
              <a:t>, </a:t>
            </a:r>
            <a:r>
              <a:rPr lang="tr-TR" sz="2400" dirty="0" err="1"/>
              <a:t>Glukoz</a:t>
            </a:r>
            <a:r>
              <a:rPr lang="tr-TR" sz="2400" dirty="0"/>
              <a:t>, Kalsiyum</a:t>
            </a:r>
          </a:p>
          <a:p>
            <a:r>
              <a:rPr lang="tr-TR" sz="2400" dirty="0"/>
              <a:t>Karaciğer ve Pankreas: </a:t>
            </a:r>
            <a:r>
              <a:rPr lang="tr-TR" sz="2400" dirty="0" err="1"/>
              <a:t>Aminotransferazlar</a:t>
            </a:r>
            <a:r>
              <a:rPr lang="tr-TR" sz="2400" dirty="0"/>
              <a:t>, Alkalin </a:t>
            </a:r>
            <a:r>
              <a:rPr lang="tr-TR" sz="2400" dirty="0" err="1"/>
              <a:t>fosfataz</a:t>
            </a:r>
            <a:r>
              <a:rPr lang="tr-TR" sz="2400" dirty="0"/>
              <a:t>, </a:t>
            </a:r>
            <a:r>
              <a:rPr lang="tr-TR" sz="2400" dirty="0" err="1"/>
              <a:t>Bilirubin</a:t>
            </a:r>
            <a:r>
              <a:rPr lang="tr-TR" sz="2400" dirty="0"/>
              <a:t>, </a:t>
            </a:r>
            <a:r>
              <a:rPr lang="tr-TR" sz="2400" dirty="0" err="1"/>
              <a:t>Lipaz</a:t>
            </a:r>
            <a:r>
              <a:rPr lang="tr-TR" sz="2400" dirty="0"/>
              <a:t> ve/veya Amilaz.</a:t>
            </a:r>
          </a:p>
          <a:p>
            <a:r>
              <a:rPr lang="tr-TR" sz="2400" dirty="0" err="1"/>
              <a:t>Seroloji</a:t>
            </a:r>
            <a:r>
              <a:rPr lang="tr-TR" sz="2400" dirty="0"/>
              <a:t>: Anti-doku </a:t>
            </a:r>
            <a:r>
              <a:rPr lang="tr-TR" sz="2400" dirty="0" err="1"/>
              <a:t>transglutaminaz</a:t>
            </a:r>
            <a:r>
              <a:rPr lang="tr-TR" sz="2400" dirty="0"/>
              <a:t> (</a:t>
            </a:r>
            <a:r>
              <a:rPr lang="tr-TR" sz="2400" dirty="0" err="1"/>
              <a:t>Çölyak</a:t>
            </a:r>
            <a:r>
              <a:rPr lang="tr-TR" sz="2400" dirty="0"/>
              <a:t> hastalığı taraması için).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18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28840"/>
            <a:ext cx="8915400" cy="4582382"/>
          </a:xfrm>
        </p:spPr>
        <p:txBody>
          <a:bodyPr>
            <a:normAutofit/>
          </a:bodyPr>
          <a:lstStyle/>
          <a:p>
            <a:r>
              <a:rPr lang="tr-TR" sz="2400" dirty="0"/>
              <a:t>Demir Eksikliği: </a:t>
            </a:r>
            <a:r>
              <a:rPr lang="tr-TR" sz="2400" dirty="0" err="1"/>
              <a:t>Çölyak</a:t>
            </a:r>
            <a:r>
              <a:rPr lang="tr-TR" sz="2400" dirty="0"/>
              <a:t>, İBH (</a:t>
            </a:r>
            <a:r>
              <a:rPr lang="tr-TR" sz="2400" dirty="0" err="1"/>
              <a:t>Crohn</a:t>
            </a:r>
            <a:r>
              <a:rPr lang="tr-TR" sz="2400" dirty="0"/>
              <a:t>/</a:t>
            </a:r>
            <a:r>
              <a:rPr lang="tr-TR" sz="2400" dirty="0" err="1"/>
              <a:t>Ülseratif</a:t>
            </a:r>
            <a:r>
              <a:rPr lang="tr-TR" sz="2400" dirty="0"/>
              <a:t> Kolit) veya </a:t>
            </a:r>
            <a:r>
              <a:rPr lang="tr-TR" sz="2400" dirty="0" err="1"/>
              <a:t>Malignite</a:t>
            </a:r>
            <a:r>
              <a:rPr lang="tr-TR" sz="2400" dirty="0"/>
              <a:t> (</a:t>
            </a:r>
            <a:r>
              <a:rPr lang="tr-TR" sz="2400" dirty="0" err="1"/>
              <a:t>Kolorektal</a:t>
            </a:r>
            <a:r>
              <a:rPr lang="tr-TR" sz="2400" dirty="0"/>
              <a:t> Kanser) araştırılmalıdır.</a:t>
            </a:r>
          </a:p>
          <a:p>
            <a:endParaRPr lang="tr-TR" sz="2400" dirty="0"/>
          </a:p>
          <a:p>
            <a:r>
              <a:rPr lang="tr-TR" sz="2400" dirty="0"/>
              <a:t>Alkol ve Tekrarlayan Ağrı: Kronik </a:t>
            </a:r>
            <a:r>
              <a:rPr lang="tr-TR" sz="2400" dirty="0" err="1"/>
              <a:t>pankreatit</a:t>
            </a:r>
            <a:r>
              <a:rPr lang="tr-TR" sz="2400" dirty="0"/>
              <a:t> olasılığını güçlendirir.</a:t>
            </a:r>
          </a:p>
          <a:p>
            <a:endParaRPr lang="tr-TR" sz="2400" dirty="0"/>
          </a:p>
          <a:p>
            <a:r>
              <a:rPr lang="tr-TR" sz="2400" dirty="0" err="1"/>
              <a:t>Tiroid</a:t>
            </a:r>
            <a:r>
              <a:rPr lang="tr-TR" sz="2400" dirty="0"/>
              <a:t> </a:t>
            </a:r>
            <a:r>
              <a:rPr lang="tr-TR" sz="2400" dirty="0" err="1"/>
              <a:t>Disfonksiyonu</a:t>
            </a:r>
            <a:r>
              <a:rPr lang="tr-TR" sz="2400" dirty="0"/>
              <a:t>: Karın ağrısı birincil belirti olmasa da </a:t>
            </a:r>
            <a:r>
              <a:rPr lang="tr-TR" sz="2400" dirty="0" err="1"/>
              <a:t>hipotiroidizme</a:t>
            </a:r>
            <a:r>
              <a:rPr lang="tr-TR" sz="2400" dirty="0"/>
              <a:t> bağlı gelişen </a:t>
            </a:r>
            <a:r>
              <a:rPr lang="tr-TR" sz="2400" dirty="0" err="1"/>
              <a:t>ileus</a:t>
            </a:r>
            <a:r>
              <a:rPr lang="tr-TR" sz="2400" dirty="0"/>
              <a:t> ve kabızlık ağrı yapabilir.</a:t>
            </a:r>
          </a:p>
        </p:txBody>
      </p:sp>
    </p:spTree>
    <p:extLst>
      <p:ext uri="{BB962C8B-B14F-4D97-AF65-F5344CB8AC3E}">
        <p14:creationId xmlns:p14="http://schemas.microsoft.com/office/powerpoint/2010/main" val="22233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190694"/>
            <a:ext cx="8915400" cy="4720528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/>
              <a:t>Kesin tanı konulamayan tekrarlayan vakalarda şunlar düşünülmelidir:</a:t>
            </a:r>
          </a:p>
          <a:p>
            <a:endParaRPr lang="tr-TR" sz="2000" dirty="0"/>
          </a:p>
          <a:p>
            <a:r>
              <a:rPr lang="tr-TR" sz="2000" dirty="0"/>
              <a:t>Post-</a:t>
            </a:r>
            <a:r>
              <a:rPr lang="tr-TR" sz="2000" dirty="0" err="1"/>
              <a:t>Kolesistektomi</a:t>
            </a:r>
            <a:r>
              <a:rPr lang="tr-TR" sz="2000" dirty="0"/>
              <a:t>: Safra kanalı taşları, çamur veya </a:t>
            </a:r>
            <a:r>
              <a:rPr lang="tr-TR" sz="2000" dirty="0" err="1"/>
              <a:t>Oddi</a:t>
            </a:r>
            <a:r>
              <a:rPr lang="tr-TR" sz="2000" dirty="0"/>
              <a:t> </a:t>
            </a:r>
            <a:r>
              <a:rPr lang="tr-TR" sz="2000" dirty="0" err="1"/>
              <a:t>Sfinkter</a:t>
            </a:r>
            <a:r>
              <a:rPr lang="tr-TR" sz="2000" dirty="0"/>
              <a:t> </a:t>
            </a:r>
            <a:r>
              <a:rPr lang="tr-TR" sz="2000" dirty="0" err="1"/>
              <a:t>Disfonksiyonu</a:t>
            </a:r>
            <a:r>
              <a:rPr lang="tr-TR" sz="2000" dirty="0"/>
              <a:t>.</a:t>
            </a:r>
          </a:p>
          <a:p>
            <a:endParaRPr lang="tr-TR" sz="2000" dirty="0"/>
          </a:p>
          <a:p>
            <a:r>
              <a:rPr lang="tr-TR" sz="2000" dirty="0"/>
              <a:t>Kronik </a:t>
            </a:r>
            <a:r>
              <a:rPr lang="tr-TR" sz="2000" dirty="0" err="1"/>
              <a:t>Parsiyel</a:t>
            </a:r>
            <a:r>
              <a:rPr lang="tr-TR" sz="2000" dirty="0"/>
              <a:t> İnce Bağırsak Tıkanıklığı: Yemek sonrası şişkinlik ve bulantı; genellikle cerrahi öyküsü olanlarda görülür.</a:t>
            </a:r>
          </a:p>
          <a:p>
            <a:endParaRPr lang="tr-TR" sz="2000" dirty="0"/>
          </a:p>
          <a:p>
            <a:r>
              <a:rPr lang="tr-TR" sz="2000" dirty="0"/>
              <a:t>Genetik/Nadir Hastalıklar: * Ailevi Akdeniz Ateşi (FMF): Tekrarlayan peritonit atakları.</a:t>
            </a:r>
          </a:p>
          <a:p>
            <a:pPr lvl="1"/>
            <a:r>
              <a:rPr lang="tr-TR" sz="2000" dirty="0" err="1"/>
              <a:t>Herediter</a:t>
            </a:r>
            <a:r>
              <a:rPr lang="tr-TR" sz="2000" dirty="0"/>
              <a:t> </a:t>
            </a:r>
            <a:r>
              <a:rPr lang="tr-TR" sz="2000" dirty="0" err="1"/>
              <a:t>Anjiyoödem</a:t>
            </a:r>
            <a:r>
              <a:rPr lang="tr-TR" sz="2000" dirty="0"/>
              <a:t>: Karın duvarı ve bağırsak ödemi.</a:t>
            </a:r>
          </a:p>
          <a:p>
            <a:pPr lvl="1"/>
            <a:r>
              <a:rPr lang="tr-TR" sz="2000" dirty="0"/>
              <a:t>Akut Aralıklı Porfiri (AIP): Aile öyküsü olmasa dahi şiddetli, aralıklı ağrılarda akla gelmelidir.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0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589212" y="464457"/>
            <a:ext cx="3555557" cy="5446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Zaman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Endişelenmeliyiz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Patoloji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Belirtileri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Fonksiyonel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ağrıda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laboratuvar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normal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olmalıdır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Aşağıdaki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bulgular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Hastalık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lehinedir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Sistemik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Bulgular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Kilo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kaybı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ateş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yorgunluk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halsizlik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Klinik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Bulgular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Hipovolemi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yetersiz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beslenme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belirtileri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Gastrointestinal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Bulgular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Kan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kaybı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(melena,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hematokez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kronik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ishal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,uzun süreli kabızlık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Laboratuvar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Bulguları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Anemi,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anormallikleri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inflamatuar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belirteçlerde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yükselme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11" y="784643"/>
            <a:ext cx="3626829" cy="510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Öğrenim Hedefleri 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000" dirty="0"/>
              <a:t>Karın ağrısı tanımını ve sınıflandırmasını yapabilmek</a:t>
            </a:r>
          </a:p>
          <a:p>
            <a:r>
              <a:rPr lang="tr-TR" sz="2000" dirty="0"/>
              <a:t>Karın ağrısına yol açan durumları ve yerleşim yerine göre en sık görülen karın ağrısı nedenlerini sayabilmek </a:t>
            </a:r>
          </a:p>
          <a:p>
            <a:r>
              <a:rPr lang="tr-TR" sz="2000" dirty="0"/>
              <a:t>Karın ağrısı tanısında </a:t>
            </a:r>
            <a:r>
              <a:rPr lang="tr-TR" sz="2000" dirty="0" err="1"/>
              <a:t>anamnezde</a:t>
            </a:r>
            <a:r>
              <a:rPr lang="tr-TR" sz="2000" dirty="0"/>
              <a:t> ,fizik </a:t>
            </a:r>
            <a:r>
              <a:rPr lang="tr-TR" sz="2000" dirty="0" err="1"/>
              <a:t>muayanede</a:t>
            </a:r>
            <a:r>
              <a:rPr lang="tr-TR" sz="2000" dirty="0"/>
              <a:t> dikkat edilecek kriterleri sayabilmek </a:t>
            </a:r>
          </a:p>
          <a:p>
            <a:r>
              <a:rPr lang="tr-TR" sz="2000" dirty="0"/>
              <a:t>Tanıda gereken radyolojik görüntülemelerin neler olduğunu, hangi durumlarda yapılması gerektiğini belirtebilmek </a:t>
            </a:r>
          </a:p>
          <a:p>
            <a:r>
              <a:rPr lang="tr-TR" sz="2000" dirty="0"/>
              <a:t>Karın ağrısı ile gelen hastalarda ileri basamağa sevk kriterlerini sayabilmek</a:t>
            </a:r>
          </a:p>
          <a:p>
            <a:r>
              <a:rPr lang="tr-TR" sz="2000" dirty="0"/>
              <a:t>Akut –Kronik Karın Ağrılarının ayrıcı tanısını yapabilmek </a:t>
            </a:r>
          </a:p>
          <a:p>
            <a:r>
              <a:rPr lang="tr-TR" sz="2000" dirty="0" err="1"/>
              <a:t>Yetşişkinlerde</a:t>
            </a:r>
            <a:r>
              <a:rPr lang="tr-TR" sz="2000" dirty="0"/>
              <a:t> ve çocuklarda kronik tekrarlayan karın ağrısının yönetimini yapabilmek </a:t>
            </a:r>
          </a:p>
          <a:p>
            <a:r>
              <a:rPr lang="tr-TR" sz="2000" dirty="0"/>
              <a:t>Sevk Etme Kriterleri ve alarm semptomlarını sayabilmek </a:t>
            </a:r>
          </a:p>
          <a:p>
            <a:r>
              <a:rPr lang="tr-TR" sz="2000" dirty="0" err="1"/>
              <a:t>Fmf</a:t>
            </a:r>
            <a:r>
              <a:rPr lang="tr-TR" sz="2000" dirty="0"/>
              <a:t> (Ailevi </a:t>
            </a:r>
            <a:r>
              <a:rPr lang="tr-TR" sz="2000" dirty="0" err="1"/>
              <a:t>akdeniz</a:t>
            </a:r>
            <a:r>
              <a:rPr lang="tr-TR" sz="2000" dirty="0"/>
              <a:t> ateşi ) hastalığının tanımını yönetimini yapabilmek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93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KARIN AĞRISININ DAHA AZ YAGIN NEDENLERİ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612" y="1264555"/>
            <a:ext cx="5569527" cy="52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tr-TR" sz="3300" dirty="0" smtClean="0"/>
              <a:t>Çocuklarda Kronik Karın Ağrısı</a:t>
            </a:r>
            <a:endParaRPr lang="tr-TR" sz="33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4089969"/>
          </a:xfrm>
        </p:spPr>
        <p:txBody>
          <a:bodyPr>
            <a:normAutofit/>
          </a:bodyPr>
          <a:lstStyle/>
          <a:p>
            <a:r>
              <a:rPr lang="tr-TR" dirty="0"/>
              <a:t>Kronik karın ağrısı, çocukluk ve ergenlik döneminde de en sık karşılaşılan şikayetlerden biridir ve multidisipliner bir yaklaşım gerektirir.</a:t>
            </a:r>
          </a:p>
          <a:p>
            <a:r>
              <a:rPr lang="tr-TR" dirty="0"/>
              <a:t> Tanı ve tedavi süreci; ağrının altında yatan patogenezi, yaş gruplarına göre en yaygın nedenleri ve tipik klinik sunumları anlamaya dayanır.</a:t>
            </a:r>
          </a:p>
          <a:p>
            <a:r>
              <a:rPr lang="tr-TR" dirty="0"/>
              <a:t> Değerlendirme sırasında, fonksiyonel bozukluklar ile organik hastalıkların ayrımını yapmak, hastaya yaklaşımın temelini oluşturur.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r="16355" b="-1"/>
          <a:stretch>
            <a:fillRect/>
          </a:stretch>
        </p:blipFill>
        <p:spPr>
          <a:xfrm>
            <a:off x="7736146" y="1475970"/>
            <a:ext cx="3236654" cy="46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032812"/>
            <a:ext cx="8915400" cy="4878410"/>
          </a:xfrm>
        </p:spPr>
        <p:txBody>
          <a:bodyPr>
            <a:normAutofit/>
          </a:bodyPr>
          <a:lstStyle/>
          <a:p>
            <a:r>
              <a:rPr lang="tr-TR" sz="2000" b="1" dirty="0"/>
              <a:t>Kronik Karın Ağrısı: </a:t>
            </a:r>
            <a:r>
              <a:rPr lang="tr-TR" sz="2000" dirty="0"/>
              <a:t>Roma IV kriterlerine uygun olarak, en az iki aydır devam eden, aralıklı veya sürekli ağrıları tanımlar.</a:t>
            </a:r>
          </a:p>
          <a:p>
            <a:r>
              <a:rPr lang="tr-TR" sz="2000" dirty="0"/>
              <a:t> Eskiden sıkça kullanılan "Tekrarlayan Karın Ağrısı" (TKA) artık bir tanı olarak değil, kronik ağrı şemsiyesi altında bir tanımlama olarak kabul edilir.</a:t>
            </a:r>
          </a:p>
          <a:p>
            <a:r>
              <a:rPr lang="tr-TR" sz="2000" b="1" dirty="0"/>
              <a:t>Klasik TKA tanımı:</a:t>
            </a:r>
          </a:p>
          <a:p>
            <a:r>
              <a:rPr lang="tr-TR" sz="2000" dirty="0"/>
              <a:t>≥3 karın ağrısı atağı</a:t>
            </a:r>
          </a:p>
          <a:p>
            <a:r>
              <a:rPr lang="tr-TR" sz="2000" dirty="0"/>
              <a:t>Aktiviteleri etkileyecek kadar şiddetli ağrı</a:t>
            </a:r>
          </a:p>
          <a:p>
            <a:r>
              <a:rPr lang="tr-TR" sz="2000" dirty="0"/>
              <a:t>Nöbetler ≥3 aylık bir süre boyunca meydana gelir.</a:t>
            </a:r>
          </a:p>
          <a:p>
            <a:r>
              <a:rPr lang="tr-TR" sz="2000" dirty="0"/>
              <a:t>Bilinen organik bir neden yok.</a:t>
            </a:r>
          </a:p>
          <a:p>
            <a:pPr marL="0" indent="0">
              <a:buNone/>
            </a:pPr>
            <a:r>
              <a:rPr lang="tr-TR" sz="2000" dirty="0"/>
              <a:t>(artık kullanılmamaktadır; çünkü bu tanım hem organik hem de fonksiyonel nedenleri birbirinden ayırmada yetersiz kalmaktadır.)</a:t>
            </a:r>
          </a:p>
        </p:txBody>
      </p:sp>
    </p:spTree>
    <p:extLst>
      <p:ext uri="{BB962C8B-B14F-4D97-AF65-F5344CB8AC3E}">
        <p14:creationId xmlns:p14="http://schemas.microsoft.com/office/powerpoint/2010/main" val="11893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43163" y="1230164"/>
            <a:ext cx="8915400" cy="4990244"/>
          </a:xfrm>
        </p:spPr>
        <p:txBody>
          <a:bodyPr>
            <a:normAutofit/>
          </a:bodyPr>
          <a:lstStyle/>
          <a:p>
            <a:r>
              <a:rPr lang="tr-TR" sz="2400" dirty="0"/>
              <a:t>Kronik karın ağrısı şikayetleri, çocuk popülasyonunun %10 ila %19'u gibi geniş bir kesimini etkilemektedir.</a:t>
            </a:r>
          </a:p>
          <a:p>
            <a:r>
              <a:rPr lang="tr-TR" sz="2400" dirty="0"/>
              <a:t>Belirtilerin en sık görüldüğü dönemler 4-6 yaş arası çocukluk dönemi ve erken ergenlik aşamasıdır.</a:t>
            </a:r>
          </a:p>
          <a:p>
            <a:r>
              <a:rPr lang="tr-TR" sz="2400" dirty="0"/>
              <a:t>2024 yılına ait güncel meta-analiz verilerine göre (29 ülke, 200.000+ çocuk), fonksiyonel karın ağrısı bozukluklarının yaygınlığı %11,7 olarak saptanmıştır.</a:t>
            </a:r>
          </a:p>
          <a:p>
            <a:r>
              <a:rPr lang="tr-TR" sz="2400" dirty="0"/>
              <a:t>Ortaokul ve lise öğrencilerinin %17'si haftalık ataklar </a:t>
            </a:r>
            <a:r>
              <a:rPr lang="tr-TR" sz="2400" dirty="0" err="1"/>
              <a:t>bildirmektedir.Bu</a:t>
            </a:r>
            <a:r>
              <a:rPr lang="tr-TR" sz="2400" dirty="0"/>
              <a:t> öğrencilerin yaklaşık %21'i, ağrının günlük aktivitelerini engelleyecek kadar şiddetli olduğunu belirtmektedir.</a:t>
            </a:r>
          </a:p>
        </p:txBody>
      </p:sp>
    </p:spTree>
    <p:extLst>
      <p:ext uri="{BB962C8B-B14F-4D97-AF65-F5344CB8AC3E}">
        <p14:creationId xmlns:p14="http://schemas.microsoft.com/office/powerpoint/2010/main" val="33658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Çocuklarda kronik karın ağrısı; </a:t>
            </a:r>
            <a:r>
              <a:rPr lang="tr-TR" sz="2400" b="1" dirty="0"/>
              <a:t>Organik Bozukluklar</a:t>
            </a:r>
            <a:r>
              <a:rPr lang="tr-TR" sz="2400" dirty="0"/>
              <a:t> ve </a:t>
            </a:r>
            <a:r>
              <a:rPr lang="tr-TR" sz="2400" b="1" dirty="0"/>
              <a:t>Bağırsak-Beyin Etkileşim Bozuklukları (BBEB)</a:t>
            </a:r>
            <a:r>
              <a:rPr lang="tr-TR" sz="2400" dirty="0"/>
              <a:t> olarak ikiye ayrılır.</a:t>
            </a:r>
          </a:p>
          <a:p>
            <a:r>
              <a:rPr lang="tr-TR" sz="2400" dirty="0"/>
              <a:t>Kronik ağrısı olan çocukların çoğunda BBEB mevcuttur; ancak organik nedenler ve BBEB bir arada bulunabilir.</a:t>
            </a:r>
          </a:p>
          <a:p>
            <a:r>
              <a:rPr lang="tr-TR" sz="2400" dirty="0"/>
              <a:t>Hem organik hem de fonksiyonel durumlarda psikolojik eşlik eden hastalıklar (</a:t>
            </a:r>
            <a:r>
              <a:rPr lang="tr-TR" sz="2400" dirty="0" err="1"/>
              <a:t>anksiyete</a:t>
            </a:r>
            <a:r>
              <a:rPr lang="tr-TR" sz="2400" dirty="0"/>
              <a:t>, depresyon) yaygındır.</a:t>
            </a:r>
          </a:p>
          <a:p>
            <a:r>
              <a:rPr lang="tr-TR" sz="2400" dirty="0"/>
              <a:t>İlk değerlendirmenin temel amacı, "Alarm Bulgularını" (Kırmızı Bayraklar) belirleyerek organik risk altındaki çocukları ayırt etmektir.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47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tr-TR" dirty="0"/>
              <a:t>İlk Değerlendirme ve Fizik Muayene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89213" y="2040467"/>
            <a:ext cx="4856616" cy="42911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</a:rPr>
              <a:t>Kapsamlı Öykü: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 Ağrının yeri, zamanlaması, tetikleyicileri ve aile öyküsü (İBH, Çölyak vb.) sorgulanmalıdır.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</a:rPr>
              <a:t>Fizik Muayene Odakları: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 Büyüme parametreleri, karın palpasyonu, perianal bölge muayenesi ve ergenlik gelişimi (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</a:rPr>
              <a:t>Tanner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 evrelemesi).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 err="1">
                <a:ln>
                  <a:noFill/>
                </a:ln>
                <a:effectLst/>
              </a:rPr>
              <a:t>Carnett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</a:rPr>
              <a:t> İşareti: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 Karın kasları kasılıyken hassasiyetin artması, ağrının iç organlardan değil karın duvarından kaynaklandığını (ör. sinir sıkışması) gösterir.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</a:rPr>
              <a:t>Ağrı Günlüğü: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 Bir hafta boyunca ağrının saati, şiddeti (FACES ölçeği) ve tetikleyicileri kaydedilmelidir.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31" y="1016244"/>
            <a:ext cx="2713048" cy="21704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7" y="3632960"/>
            <a:ext cx="3981455" cy="19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6272" y="737204"/>
            <a:ext cx="4214769" cy="1259894"/>
          </a:xfrm>
        </p:spPr>
        <p:txBody>
          <a:bodyPr>
            <a:normAutofit/>
          </a:bodyPr>
          <a:lstStyle/>
          <a:p>
            <a:r>
              <a:rPr lang="tr-TR" sz="4400" dirty="0"/>
              <a:t>Tanısal Testler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67421" y="2293366"/>
            <a:ext cx="4890964" cy="37592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Temel Laboratuvar: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Çölyak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serolojisi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(IgA ve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tTG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-IgA), tam kan sayımı ve inflamatuar belirteçler.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tr-TR" altLang="tr-T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Biyobelirteçler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Dışkı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kalproteini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veya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laktoferrin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; İBS ile İBH (İnflamatuar Bağırsak Hastalığı) ayırıcı tanısında yüksek duyarlılığa sahiptir.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tr-TR" altLang="tr-T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Görüntüleme: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Alarm bulgusu yoksa ultrason veya BT'nin tanısal verimi düşüktür (%1'den az). Şüphe varsa safra taşları veya anatomik anomaliler için ultrason tercih edilir.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tr-TR" altLang="tr-T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Gereksiz Testlerden Kaçınma: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Aşırı test yapmak ailedeki kaygıyı artırabilir ve süreci zorlaştırabilir.</a:t>
            </a:r>
          </a:p>
        </p:txBody>
      </p:sp>
      <p:pic>
        <p:nvPicPr>
          <p:cNvPr id="5" name="Picture 8" descr="Mesenteric Ischemia | Society for Vascular Surgery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92600" y="799846"/>
            <a:ext cx="4365185" cy="5252773"/>
          </a:xfrm>
          <a:prstGeom prst="rect">
            <a:avLst/>
          </a:prstGeom>
          <a:noFill/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4181314" cy="1259894"/>
          </a:xfrm>
        </p:spPr>
        <p:txBody>
          <a:bodyPr>
            <a:normAutofit/>
          </a:bodyPr>
          <a:lstStyle/>
          <a:p>
            <a:r>
              <a:rPr lang="tr-TR" dirty="0"/>
              <a:t>Organik Nedenler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9225" y="1388046"/>
            <a:ext cx="4181314" cy="45048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Gastrointestinal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Sistem:</a:t>
            </a:r>
            <a:endParaRPr kumimoji="0" lang="tr-TR" altLang="tr-T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Çölyak Hastalığı: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Gluten hassasiyeti, büyüme geriliği ve kronik ishal ile seyredebilir.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İnflamatuar Bağırsak Hastalığı (İBH):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Crohn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veya Ülseratif Kolit; kanlı dışkı, ateş ve kilo kaybı tipiktir.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Peptik Ülser/Gastrit: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Epigastrik ağrı, gece ağrıyla uyanma ve </a:t>
            </a:r>
            <a:r>
              <a:rPr kumimoji="0" lang="tr-TR" altLang="tr-TR" sz="16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H. </a:t>
            </a:r>
            <a:r>
              <a:rPr kumimoji="0" lang="tr-TR" altLang="tr-TR" sz="16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pylori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enfeksiyonu.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Kronik Kabızlık: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Bağırsak tıkanıklığı hissi ve palpasyonda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fekal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kitleler.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Genitoüriner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Sistem:</a:t>
            </a:r>
            <a:endParaRPr kumimoji="0" lang="tr-TR" altLang="tr-TR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Üriner Sistem Enfeksiyonları: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Tekrarlayan enfeksiyonlar veya idrar yollarında tıkanıklık (Hidronefroz).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Dismenore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/</a:t>
            </a:r>
            <a:r>
              <a:rPr kumimoji="0" lang="tr-TR" altLang="tr-TR" sz="1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Endometriozis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Ergen kızlarda adet döngüsü ile ilişkili siklik ağrılar.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3" y="1388046"/>
            <a:ext cx="5852160" cy="4389119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8457" y="1676397"/>
            <a:ext cx="6574535" cy="37592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Hepatobiliyer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ve Pankreas: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Safra Taşları (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Kolelitiazis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Sağ üst kadran ağrısı ve yağlı yemek sonrası artan sancı.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Kronik Pankreatit: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Sırta yayılan şiddetli kuşak tarzı ağrı.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Diğer Nadir Nedenler: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Gıda Alerjileri: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Belirli besinlerin alımından sonra gelişen ani veya kronik tepkiler.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Parazit Enfeksiyonları: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Giardia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gibi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protozoonlar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kronik şişkinlik ve ağrı yapabilir.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1676397"/>
            <a:ext cx="3981455" cy="3185164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0069" y="457859"/>
            <a:ext cx="8659266" cy="1325563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Bağırsak-Beyin Etkileşim Bozuklukları (BBEB)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60069" y="2041845"/>
            <a:ext cx="9504509" cy="4351338"/>
          </a:xfrm>
        </p:spPr>
        <p:txBody>
          <a:bodyPr>
            <a:normAutofit/>
          </a:bodyPr>
          <a:lstStyle/>
          <a:p>
            <a:r>
              <a:rPr lang="tr-TR" sz="2400" b="1" dirty="0"/>
              <a:t>Bağırsak-Beyin Etkileşim Bozuklukları (BBEB)</a:t>
            </a:r>
          </a:p>
          <a:p>
            <a:r>
              <a:rPr lang="tr-TR" sz="2400" dirty="0"/>
              <a:t>"Fonksiyonel karın ağrısı" yerine kullanılan bu terim; </a:t>
            </a:r>
            <a:r>
              <a:rPr lang="tr-TR" sz="2400" dirty="0" err="1"/>
              <a:t>visseral</a:t>
            </a:r>
            <a:r>
              <a:rPr lang="tr-TR" sz="2400" dirty="0"/>
              <a:t> duyarlılık, bağırsak </a:t>
            </a:r>
            <a:r>
              <a:rPr lang="tr-TR" sz="2400" dirty="0" err="1"/>
              <a:t>mikrobiyotası</a:t>
            </a:r>
            <a:r>
              <a:rPr lang="tr-TR" sz="2400" dirty="0"/>
              <a:t> ve merkezi sinir sistemi arasındaki </a:t>
            </a:r>
            <a:r>
              <a:rPr lang="tr-TR" sz="2400" b="1" dirty="0"/>
              <a:t>çift yönlü etkileşimi</a:t>
            </a:r>
            <a:r>
              <a:rPr lang="tr-TR" sz="2400" dirty="0"/>
              <a:t> vurgular.</a:t>
            </a:r>
          </a:p>
          <a:p>
            <a:endParaRPr lang="tr-TR" sz="2400" dirty="0"/>
          </a:p>
          <a:p>
            <a:r>
              <a:rPr lang="tr-TR" sz="2400" dirty="0"/>
              <a:t>Bu bozukluklar; mide gevşeme yanıtında bozulma, ağrı eşiğinin düşmesi (</a:t>
            </a:r>
            <a:r>
              <a:rPr lang="tr-TR" sz="2400" dirty="0" err="1"/>
              <a:t>hiperaljezi</a:t>
            </a:r>
            <a:r>
              <a:rPr lang="tr-TR" sz="2400" dirty="0"/>
              <a:t>) ve </a:t>
            </a:r>
            <a:r>
              <a:rPr lang="tr-TR" sz="2400" dirty="0" err="1"/>
              <a:t>otonomik</a:t>
            </a:r>
            <a:r>
              <a:rPr lang="tr-TR" sz="2400" dirty="0"/>
              <a:t> </a:t>
            </a:r>
            <a:r>
              <a:rPr lang="tr-TR" sz="2400" dirty="0" err="1"/>
              <a:t>disfonksiyon</a:t>
            </a:r>
            <a:r>
              <a:rPr lang="tr-TR" sz="2400" dirty="0"/>
              <a:t> gibi organik olmayan süreçlerle ilişkilidir.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22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Tanım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Karın ağrısı; </a:t>
            </a:r>
            <a:r>
              <a:rPr lang="tr-TR" dirty="0" err="1">
                <a:solidFill>
                  <a:srgbClr val="000000"/>
                </a:solidFill>
              </a:rPr>
              <a:t>thorax</a:t>
            </a:r>
            <a:r>
              <a:rPr lang="tr-TR" dirty="0">
                <a:solidFill>
                  <a:srgbClr val="000000"/>
                </a:solidFill>
              </a:rPr>
              <a:t> alt sınırı ile pelvik bölge arasında kalan alanda hissedilen, mekanik veya kimyasal uyaranların sinir reseptörlerini uyarmasıyla gelişen subjektif bir duyumdur. </a:t>
            </a:r>
          </a:p>
          <a:p>
            <a:r>
              <a:rPr lang="tr-TR" dirty="0">
                <a:solidFill>
                  <a:srgbClr val="000000"/>
                </a:solidFill>
              </a:rPr>
              <a:t>Bu ağrının patofizyolojik temeli; karın içi organların gerilmesi, şişmesi (distansiyon), kasılması veya inflamatuar süreçlerin </a:t>
            </a:r>
            <a:r>
              <a:rPr lang="tr-TR" dirty="0" smtClean="0">
                <a:solidFill>
                  <a:srgbClr val="000000"/>
                </a:solidFill>
              </a:rPr>
              <a:t>reseptörleri </a:t>
            </a:r>
            <a:r>
              <a:rPr lang="tr-TR" dirty="0">
                <a:solidFill>
                  <a:srgbClr val="000000"/>
                </a:solidFill>
              </a:rPr>
              <a:t>uyarmasına dayanır. </a:t>
            </a:r>
          </a:p>
          <a:p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4" name="Picture 4" descr="Karın ağrısı nedir, neden olur? Karın ağrısı nasıl geçer? Karın ağrısı  tedavis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60122" y="2012771"/>
            <a:ext cx="5657813" cy="3588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DA8593-5BA7-45F3-B447-37FB2B9F7E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tr-TR" dirty="0"/>
              <a:t>BBEB Alt Tipleri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5CBF17-C0BF-49C1-8FB7-B43A3545D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9224" y="2133600"/>
            <a:ext cx="6574535" cy="37592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000" b="1" dirty="0"/>
              <a:t>Tanı Alt Tipleri (Roma IV):</a:t>
            </a:r>
            <a:r>
              <a:rPr lang="tr-TR" sz="2000" dirty="0"/>
              <a:t> BBEB dört ana kategoriye ayrılır:</a:t>
            </a:r>
          </a:p>
          <a:p>
            <a:pPr lvl="1"/>
            <a:r>
              <a:rPr lang="tr-TR" sz="1800" dirty="0"/>
              <a:t>Fonksiyonel </a:t>
            </a:r>
            <a:r>
              <a:rPr lang="tr-TR" sz="1800" dirty="0" err="1"/>
              <a:t>Dispepsi</a:t>
            </a:r>
            <a:endParaRPr lang="tr-TR" sz="1800" dirty="0"/>
          </a:p>
          <a:p>
            <a:pPr lvl="1"/>
            <a:r>
              <a:rPr lang="tr-TR" sz="1800" dirty="0" err="1"/>
              <a:t>İrritabl</a:t>
            </a:r>
            <a:r>
              <a:rPr lang="tr-TR" sz="1800" dirty="0"/>
              <a:t> Bağırsak Sendromu (İBS)</a:t>
            </a:r>
          </a:p>
          <a:p>
            <a:pPr lvl="1"/>
            <a:r>
              <a:rPr lang="tr-TR" sz="1800" dirty="0"/>
              <a:t>Karın Migreni</a:t>
            </a:r>
          </a:p>
          <a:p>
            <a:pPr lvl="1"/>
            <a:r>
              <a:rPr lang="tr-TR" sz="1800" dirty="0"/>
              <a:t>Başka Şekilde Sınıflandırılamayan Fonksiyonel Karın Ağrısı</a:t>
            </a:r>
          </a:p>
          <a:p>
            <a:r>
              <a:rPr lang="tr-TR" sz="2000" dirty="0"/>
              <a:t>Tanı süreci hem </a:t>
            </a:r>
            <a:r>
              <a:rPr lang="tr-TR" sz="2000" dirty="0" err="1"/>
              <a:t>gastrointestinal</a:t>
            </a:r>
            <a:r>
              <a:rPr lang="tr-TR" sz="2000" dirty="0"/>
              <a:t> (sindirim sistemi) hem de </a:t>
            </a:r>
            <a:r>
              <a:rPr lang="tr-TR" sz="2000" dirty="0" err="1"/>
              <a:t>psikososyal</a:t>
            </a:r>
            <a:r>
              <a:rPr lang="tr-TR" sz="2000" dirty="0"/>
              <a:t> faktörlerin semptomlara katkısını dikkate alır.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57770" y="645106"/>
            <a:ext cx="2990090" cy="2541577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7" y="3632960"/>
            <a:ext cx="3981455" cy="1978207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F5147F3F-3E4A-4255-8C92-856618C47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tr-TR" dirty="0"/>
              <a:t>Bağırsak-Beyin Etkileşim Bozuklukları (BBEB) Özellikleri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89212" y="2125362"/>
            <a:ext cx="5835121" cy="37858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Tipik Semptomlar: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Genellikle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periumbilikal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(göbek çevresi) yerleşimli, belirsiz sınırlı ve 1 saatten kısa süren ağrılardır.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Otonomik Bulgular: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Ataklara solukluk, bulantı, baş dönmesi veya yorgunluk eşlik edebilir.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Tetikleyiciler: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Stresli yaşam olayları (okul geçişleri, ailevi sorunlar) ağrıyı şiddetlendirebilir; ağrı genellikle sabah uyanınca veya akşamları artar.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İyilik Hali: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Ataklar arasında çocuk tamamen normal işlev görür, büyüme ve gelişmesi olağandır.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1" r="30537"/>
          <a:stretch>
            <a:fillRect/>
          </a:stretch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51832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Aileye ağrının "gerçek" olduğu ancak organik bir hasardan ziyade "hassas bir sistemden" kaynaklandığı (</a:t>
            </a:r>
            <a:r>
              <a:rPr lang="tr-TR" sz="2400" dirty="0" err="1"/>
              <a:t>visseral</a:t>
            </a:r>
            <a:r>
              <a:rPr lang="tr-TR" sz="2400" dirty="0"/>
              <a:t> </a:t>
            </a:r>
            <a:r>
              <a:rPr lang="tr-TR" sz="2400" dirty="0" err="1"/>
              <a:t>hiperaljezi</a:t>
            </a:r>
            <a:r>
              <a:rPr lang="tr-TR" sz="2400" dirty="0"/>
              <a:t>) anlatılmalıdır.</a:t>
            </a:r>
          </a:p>
          <a:p>
            <a:r>
              <a:rPr lang="tr-TR" sz="2400" dirty="0"/>
              <a:t>Hekimin şikayetleri ciddiye aldığı hissettirilmeli, </a:t>
            </a:r>
            <a:r>
              <a:rPr lang="tr-TR" sz="2400" dirty="0" err="1"/>
              <a:t>biyopsikososyal</a:t>
            </a:r>
            <a:r>
              <a:rPr lang="tr-TR" sz="2400" dirty="0"/>
              <a:t> model açıklanmalıdır.</a:t>
            </a:r>
          </a:p>
          <a:p>
            <a:r>
              <a:rPr lang="tr-TR" sz="2400" dirty="0"/>
              <a:t>Gastroenterolojiye Sevk:</a:t>
            </a:r>
          </a:p>
          <a:p>
            <a:pPr lvl="1"/>
            <a:r>
              <a:rPr lang="tr-TR" sz="2000" dirty="0"/>
              <a:t>Organik hastalık şüphesi (İBH, </a:t>
            </a:r>
            <a:r>
              <a:rPr lang="tr-TR" sz="2000" dirty="0" err="1"/>
              <a:t>Çölyak</a:t>
            </a:r>
            <a:r>
              <a:rPr lang="tr-TR" sz="2000" dirty="0"/>
              <a:t>).</a:t>
            </a:r>
          </a:p>
          <a:p>
            <a:pPr lvl="1"/>
            <a:r>
              <a:rPr lang="tr-TR" sz="2000" dirty="0"/>
              <a:t>Tedaviye yanıtsız asit-</a:t>
            </a:r>
            <a:r>
              <a:rPr lang="tr-TR" sz="2000" dirty="0" err="1"/>
              <a:t>peptik</a:t>
            </a:r>
            <a:r>
              <a:rPr lang="tr-TR" sz="2000" dirty="0"/>
              <a:t> hastalık şüpheleri.</a:t>
            </a:r>
          </a:p>
          <a:p>
            <a:pPr lvl="1"/>
            <a:r>
              <a:rPr lang="tr-TR" sz="2000" dirty="0"/>
              <a:t>Endoskopi/</a:t>
            </a:r>
            <a:r>
              <a:rPr lang="tr-TR" sz="2000" dirty="0" err="1"/>
              <a:t>Kolonoskopi</a:t>
            </a:r>
            <a:r>
              <a:rPr lang="tr-TR" sz="2000" dirty="0"/>
              <a:t> ihtiyacı (kanama, inatçı ishal).</a:t>
            </a:r>
          </a:p>
          <a:p>
            <a:pPr lvl="1"/>
            <a:r>
              <a:rPr lang="tr-TR" sz="2000" dirty="0"/>
              <a:t>Birinci basamak müdahalelere yanıt vermeyen kronik kabızlık.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33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5334068" cy="1280890"/>
          </a:xfrm>
        </p:spPr>
        <p:txBody>
          <a:bodyPr>
            <a:normAutofit fontScale="90000"/>
          </a:bodyPr>
          <a:lstStyle/>
          <a:p>
            <a:r>
              <a:rPr lang="tr-TR" sz="4400" dirty="0"/>
              <a:t>Alarm Bulguları (Kırmızı Bayraklar)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i="1" dirty="0"/>
              <a:t>Bu bulguların varlığı ileri organik araştırma gerektirir:</a:t>
            </a:r>
            <a:endParaRPr lang="tr-TR" sz="2400" dirty="0"/>
          </a:p>
          <a:p>
            <a:r>
              <a:rPr lang="tr-TR" sz="2400" dirty="0"/>
              <a:t>İstemsiz kilo kaybı, açıklanamayan ateş, büyüme hızında yavaşlama.</a:t>
            </a:r>
          </a:p>
          <a:p>
            <a:r>
              <a:rPr lang="tr-TR" sz="2400" dirty="0" err="1"/>
              <a:t>Hematokezi</a:t>
            </a:r>
            <a:r>
              <a:rPr lang="tr-TR" sz="2400" dirty="0"/>
              <a:t> (kanlı dışkı), kronik şiddetli ishal, gece uyandıran ağrı, inatçı kusma, ağızda </a:t>
            </a:r>
            <a:r>
              <a:rPr lang="tr-TR" sz="2400" dirty="0" err="1"/>
              <a:t>aftöz</a:t>
            </a:r>
            <a:r>
              <a:rPr lang="tr-TR" sz="2400" dirty="0"/>
              <a:t> ülserler.</a:t>
            </a:r>
          </a:p>
          <a:p>
            <a:r>
              <a:rPr lang="tr-TR" sz="2400" dirty="0" err="1"/>
              <a:t>Organomegali</a:t>
            </a:r>
            <a:r>
              <a:rPr lang="tr-TR" sz="2400" dirty="0"/>
              <a:t> (karaciğer/dalak büyümesi), </a:t>
            </a:r>
            <a:r>
              <a:rPr lang="tr-TR" sz="2400" dirty="0" err="1"/>
              <a:t>perianal</a:t>
            </a:r>
            <a:r>
              <a:rPr lang="tr-TR" sz="2400" dirty="0"/>
              <a:t> fistül veya deri çıkıntıları, sağ alt kadran hassasiyeti.</a:t>
            </a:r>
          </a:p>
          <a:p>
            <a:r>
              <a:rPr lang="tr-TR" sz="2400" dirty="0"/>
              <a:t>Açıklanamayan anemi, yüksek sedimantasyon (ESR) veya CRP, dışkıda gizli kan pozitifliği.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50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FMF - </a:t>
            </a:r>
            <a:r>
              <a:rPr lang="tr-TR" sz="4400" dirty="0" smtClean="0"/>
              <a:t>Ailevi </a:t>
            </a:r>
            <a:r>
              <a:rPr lang="tr-TR" sz="4400" dirty="0"/>
              <a:t>Akdeniz Ateşi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68524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/>
              <a:t>Ailesel Akdeniz Ateşi (FMF), MEFV genindeki mutasyonlar nedeniyle ortaya çıkan ve dünyada en sık rastlanan tek gen kaynaklı </a:t>
            </a:r>
            <a:r>
              <a:rPr lang="tr-TR" sz="2400" dirty="0" err="1"/>
              <a:t>otoinflamatuar</a:t>
            </a:r>
            <a:r>
              <a:rPr lang="tr-TR" sz="2400" dirty="0"/>
              <a:t> hastalıktır.</a:t>
            </a:r>
          </a:p>
          <a:p>
            <a:r>
              <a:rPr lang="tr-TR" sz="2400" dirty="0"/>
              <a:t>Hastalık, temel olarak periyodik </a:t>
            </a:r>
            <a:r>
              <a:rPr lang="tr-TR" sz="2400" dirty="0" err="1"/>
              <a:t>febril</a:t>
            </a:r>
            <a:r>
              <a:rPr lang="tr-TR" sz="2400" dirty="0"/>
              <a:t> ataklar (tekrarlayan ateş nöbetleri) ve </a:t>
            </a:r>
            <a:r>
              <a:rPr lang="tr-TR" sz="2400" dirty="0" err="1"/>
              <a:t>seröz</a:t>
            </a:r>
            <a:r>
              <a:rPr lang="tr-TR" sz="2400" dirty="0"/>
              <a:t> zarların </a:t>
            </a:r>
            <a:r>
              <a:rPr lang="tr-TR" sz="2400" dirty="0" err="1"/>
              <a:t>inflamasyonu</a:t>
            </a:r>
            <a:r>
              <a:rPr lang="tr-TR" sz="2400" dirty="0"/>
              <a:t> (</a:t>
            </a:r>
            <a:r>
              <a:rPr lang="tr-TR" sz="2400" dirty="0" err="1"/>
              <a:t>serozit</a:t>
            </a:r>
            <a:r>
              <a:rPr lang="tr-TR" sz="2400" dirty="0"/>
              <a:t>) ile karakterizedir.</a:t>
            </a:r>
          </a:p>
          <a:p>
            <a:r>
              <a:rPr lang="tr-TR" sz="2400" dirty="0" err="1"/>
              <a:t>FMF'nin</a:t>
            </a:r>
            <a:r>
              <a:rPr lang="tr-TR" sz="2400" dirty="0"/>
              <a:t> kökeninin 3000 yılı aşkın bir süre önce Mezopotamya'ya dayandığı ve antik çağlardan itibaren Anadolu ile Ermenistan üzerinden yayıldığı düşünülmektedir.</a:t>
            </a:r>
          </a:p>
          <a:p>
            <a:r>
              <a:rPr lang="tr-TR" sz="2400" dirty="0"/>
              <a:t>Günümüzde küreselleşme ve göç hareketleri sonucunda, hastalık Akdeniz havzasından uzak coğrafyalarda da teşhis edilmektedir.</a:t>
            </a:r>
          </a:p>
        </p:txBody>
      </p:sp>
    </p:spTree>
    <p:extLst>
      <p:ext uri="{BB962C8B-B14F-4D97-AF65-F5344CB8AC3E}">
        <p14:creationId xmlns:p14="http://schemas.microsoft.com/office/powerpoint/2010/main" val="34045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60409"/>
            <a:ext cx="8915400" cy="4450813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FMF en yüksek yaygınlık oranlarına Türk, Ermeni, Orta Doğulu ve </a:t>
            </a:r>
            <a:r>
              <a:rPr lang="tr-TR" sz="2400" dirty="0" err="1"/>
              <a:t>Aşkenazi</a:t>
            </a:r>
            <a:r>
              <a:rPr lang="tr-TR" sz="2400" dirty="0"/>
              <a:t> olmayan Yahudi toplumlarında ulaşmaktadır.</a:t>
            </a:r>
          </a:p>
          <a:p>
            <a:r>
              <a:rPr lang="tr-TR" sz="2400" dirty="0"/>
              <a:t>Türkiye'de hastalık özellikle Orta Anadolu ve Kuzeydoğu bölgelerinde daha yoğun görülürken, genel yaygınlık oranı 10.000 kişide 2,8 olarak tahmin edilmektedir.</a:t>
            </a:r>
          </a:p>
          <a:p>
            <a:r>
              <a:rPr lang="tr-TR" sz="2400" dirty="0"/>
              <a:t>Ermenistan'da her 500 kişiden biri FMF hastasıyken, her 7 kişiden birinin mutasyon taşıyıcısı olduğu bildirilmiştir.</a:t>
            </a:r>
          </a:p>
          <a:p>
            <a:r>
              <a:rPr lang="tr-TR" sz="2400" dirty="0"/>
              <a:t>Avrupa'daki vaka dağılımı incelendiğinde, Balkanlar ve İtalya'daki vaka sayılarının tarihsel göç yolları ve Osmanlı İmparatorluğu'nun genişlemesiyle paralellik gösterdiği dikkat çekmektedir.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6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tr-TR" sz="4400" dirty="0"/>
              <a:t>Genetik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9225" y="1736592"/>
            <a:ext cx="5122652" cy="44763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FMF, 16. kromozom üzerinde bulunan ve pirin proteinini kodlayan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MEFV geni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ndeki mutasyonlar sonucu ortaya çıkan, genellikle otozomal resesif geçişli bir hastalıktır.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MEFV geninde tanımlanmış 400'den fazla varyant bulunmakla birlikte; vakaların yaklaşık %75'ini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M694V, M694I, M680I, V726A ve E148Q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adlı beş temel kurucu mutasyon oluşturur.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Hastalık geleneksel olarak iki mutasyonun (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biallelik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 varlığıyla ilişkilendirilse de, hastaların yaklaşık %30'unda tek bir mutasyon (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monoallelik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 saptanması, hastalığın bazı durumlarda baskın (dominant) karakter gösterebileceğini düşündürmektedir.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Klinik olarak FMF tanısı alan bireylerin %10 ila %20'sinde bilinen bir patojenik varyant saptanamaması, henüz tanımlanmamış genetik varyasyonların veya çevresel faktörlerin varlığına işaret etmektedir.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627220"/>
            <a:ext cx="5928065" cy="26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89902" y="1827252"/>
            <a:ext cx="5122652" cy="47402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M694V varyantı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FMF'nin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en şiddetli formuyla ilişkili olup; bu mutasyonu taşıyanlarda erken başlangıç yaşı, sık ataklar, artrit ve böbrek amiloidozu riski çok daha yüksektir.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Hastalar klinik tablolarına göre kategorize edilir: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Fenotip 1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tipik atakları,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Fenotip 2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atak olmaksızın gelişen amiloidozu,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Fenotip 3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ise mutasyon taşımasına rağmen semptom göstermeyen bireyleri tanımlar.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1867591"/>
            <a:ext cx="5451627" cy="3157767"/>
          </a:xfrm>
          <a:prstGeom prst="rect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Patogenez</a:t>
            </a:r>
            <a:endParaRPr lang="tr-TR" sz="4000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122402"/>
            <a:ext cx="1103493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MEFV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geni tarafından kodlanan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pirin proteini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immün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sistem hücrelerinde konumlanan ve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mikrobiyal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kaynaklı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bakteriyel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ekzotoksinleri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tespit eden kritik bir </a:t>
            </a: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hücre içi</a:t>
            </a:r>
            <a:r>
              <a:rPr kumimoji="0" lang="tr-TR" altLang="tr-T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sensör</a:t>
            </a: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olarak işlev görür.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Sağlıklı bireylerde pirin,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RhoA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GTPaz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enzimi ve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14-3-3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şaperon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proteinleri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aracılığıyla negatif regülasyona tabidir; bu süreçte protein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fosforillenmiş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inaktif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formda muhafaza edilir.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Konakçı bir enfeksiyonla karşılaştığında, spesifik bakteriyel toksinler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RhoA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modifikasyonu üzerinden bu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inhibitör sinyal yolağını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bloke ederek pirin proteininin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defosforilasyonuna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 serbest kalarak aktive olmasına sebebiyet verir.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Aktivasyon fazına geçen pirin;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ASC (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Apoptosis-associated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speck-like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protein)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prokaspaz-1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efektör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molekülleri ile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oligomerize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olarak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"Pirin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İnflamazomu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kompleksini oluşturur.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 biyokimyasal süreç,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İnterlökin-1β (IL-1β)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IL-18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gibi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pro-inflamatuar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sitokinlerin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matürasyonunu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tetikleyerek sistemik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inflamatuar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yanıtı başlatır.</a:t>
            </a:r>
          </a:p>
        </p:txBody>
      </p:sp>
    </p:spTree>
    <p:extLst>
      <p:ext uri="{BB962C8B-B14F-4D97-AF65-F5344CB8AC3E}">
        <p14:creationId xmlns:p14="http://schemas.microsoft.com/office/powerpoint/2010/main" val="25763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82702" y="1947915"/>
            <a:ext cx="105156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2400" dirty="0"/>
              <a:t>FMF hastalarında </a:t>
            </a:r>
            <a:r>
              <a:rPr lang="tr-TR" sz="2400" b="1" i="1" dirty="0"/>
              <a:t>MEFV</a:t>
            </a:r>
            <a:r>
              <a:rPr lang="tr-TR" sz="2400" b="1" dirty="0"/>
              <a:t> genindeki mutasyonlar</a:t>
            </a:r>
            <a:r>
              <a:rPr lang="tr-TR" sz="2400" dirty="0"/>
              <a:t>, pirin proteininin </a:t>
            </a:r>
            <a:r>
              <a:rPr lang="tr-TR" sz="2400" b="1" dirty="0" err="1"/>
              <a:t>konstitütif</a:t>
            </a:r>
            <a:r>
              <a:rPr lang="tr-TR" sz="2400" b="1" dirty="0"/>
              <a:t> (sürekli ve kontrolsüz) aktivasyonuna</a:t>
            </a:r>
            <a:r>
              <a:rPr lang="tr-TR" sz="2400" dirty="0"/>
              <a:t> yol açarak, </a:t>
            </a:r>
            <a:r>
              <a:rPr lang="tr-TR" sz="2400" dirty="0" err="1"/>
              <a:t>eksternal</a:t>
            </a:r>
            <a:r>
              <a:rPr lang="tr-TR" sz="2400" dirty="0"/>
              <a:t> bir uyaran olmaksızın </a:t>
            </a:r>
            <a:r>
              <a:rPr lang="tr-TR" sz="2400" b="1" dirty="0" err="1"/>
              <a:t>enflamatuar</a:t>
            </a:r>
            <a:r>
              <a:rPr lang="tr-TR" sz="2400" b="1" dirty="0"/>
              <a:t> </a:t>
            </a:r>
            <a:r>
              <a:rPr lang="tr-TR" sz="2400" b="1" dirty="0" err="1"/>
              <a:t>kaskadın</a:t>
            </a:r>
            <a:r>
              <a:rPr lang="tr-TR" sz="2400" b="1" dirty="0"/>
              <a:t> </a:t>
            </a:r>
            <a:r>
              <a:rPr lang="tr-TR" sz="2400" b="1" dirty="0" err="1"/>
              <a:t>spontan</a:t>
            </a:r>
            <a:r>
              <a:rPr lang="tr-TR" sz="2400" b="1" dirty="0"/>
              <a:t> indüksiyonuna</a:t>
            </a:r>
            <a:r>
              <a:rPr lang="tr-TR" sz="2400" dirty="0"/>
              <a:t> neden olur.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Mutasyona uğramış pirin, stres veya soğuk gibi hafif tetikleyicilerle bile hızlıca aktifleşerek </a:t>
            </a:r>
            <a:r>
              <a:rPr lang="tr-TR" dirty="0" err="1"/>
              <a:t>kemotaksisi</a:t>
            </a:r>
            <a:r>
              <a:rPr lang="tr-TR" dirty="0"/>
              <a:t> ve </a:t>
            </a:r>
            <a:r>
              <a:rPr lang="tr-TR" dirty="0" err="1"/>
              <a:t>nötrofiliyi</a:t>
            </a:r>
            <a:r>
              <a:rPr lang="tr-TR" dirty="0"/>
              <a:t> artıran ve FMF atağını tetikleyen </a:t>
            </a:r>
            <a:r>
              <a:rPr lang="tr-TR" b="1" dirty="0" err="1"/>
              <a:t>interlökin</a:t>
            </a:r>
            <a:r>
              <a:rPr lang="tr-TR" b="1" dirty="0"/>
              <a:t> 1 (IL-1), IL-18 ve diğer </a:t>
            </a:r>
            <a:r>
              <a:rPr lang="tr-TR" b="1" dirty="0" err="1"/>
              <a:t>enflamatuar</a:t>
            </a:r>
            <a:r>
              <a:rPr lang="tr-TR" b="1" dirty="0"/>
              <a:t> </a:t>
            </a:r>
            <a:r>
              <a:rPr lang="tr-TR" b="1" dirty="0" err="1"/>
              <a:t>medyatörlerinin</a:t>
            </a:r>
            <a:r>
              <a:rPr lang="tr-TR" b="1" dirty="0"/>
              <a:t> </a:t>
            </a:r>
            <a:r>
              <a:rPr lang="tr-TR" dirty="0"/>
              <a:t>salgılanmasına neden olur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2400" dirty="0"/>
              <a:t>Bu süreç sonucunda </a:t>
            </a:r>
            <a:r>
              <a:rPr lang="tr-TR" sz="2400" b="1" dirty="0"/>
              <a:t>hücre zarı bütünlüğü bozulur (</a:t>
            </a:r>
            <a:r>
              <a:rPr lang="tr-TR" sz="2400" b="1" dirty="0" err="1"/>
              <a:t>membran</a:t>
            </a:r>
            <a:r>
              <a:rPr lang="tr-TR" sz="2400" b="1" dirty="0"/>
              <a:t> </a:t>
            </a:r>
            <a:r>
              <a:rPr lang="tr-TR" sz="2400" b="1" dirty="0" err="1"/>
              <a:t>rüptürü</a:t>
            </a:r>
            <a:r>
              <a:rPr lang="tr-TR" sz="2400" b="1" dirty="0"/>
              <a:t> gerçekleşir)</a:t>
            </a:r>
            <a:r>
              <a:rPr lang="tr-TR" sz="2400" dirty="0"/>
              <a:t> ve '</a:t>
            </a:r>
            <a:r>
              <a:rPr lang="tr-TR" sz="2400" dirty="0" err="1"/>
              <a:t>piroptoz</a:t>
            </a:r>
            <a:r>
              <a:rPr lang="tr-TR" sz="2400" dirty="0"/>
              <a:t>' adı verilen </a:t>
            </a:r>
            <a:r>
              <a:rPr lang="tr-TR" sz="2400" dirty="0" err="1"/>
              <a:t>inflamatuar</a:t>
            </a:r>
            <a:r>
              <a:rPr lang="tr-TR" sz="2400" dirty="0"/>
              <a:t> bir hücre ölümü tetiklenerek, hücre içeriğinin </a:t>
            </a:r>
            <a:r>
              <a:rPr lang="tr-TR" sz="2400" dirty="0" err="1"/>
              <a:t>ekstraselüler</a:t>
            </a:r>
            <a:r>
              <a:rPr lang="tr-TR" sz="2400" dirty="0"/>
              <a:t> alana salınmasıyla çevre dokularda şiddetli ağrı ve </a:t>
            </a:r>
            <a:r>
              <a:rPr lang="tr-TR" sz="2400" dirty="0" err="1"/>
              <a:t>febril</a:t>
            </a:r>
            <a:r>
              <a:rPr lang="tr-TR" sz="2400" dirty="0"/>
              <a:t> (ateşli) ataklar indüklenir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095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137237"/>
            <a:ext cx="8915400" cy="477398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sz="3800" dirty="0" err="1"/>
              <a:t>Visseral</a:t>
            </a:r>
            <a:r>
              <a:rPr lang="tr-TR" sz="3800" dirty="0"/>
              <a:t> </a:t>
            </a:r>
          </a:p>
          <a:p>
            <a:r>
              <a:rPr lang="tr-TR" dirty="0"/>
              <a:t>uyaranlar </a:t>
            </a:r>
            <a:r>
              <a:rPr lang="tr-TR" dirty="0" err="1"/>
              <a:t>visseral</a:t>
            </a:r>
            <a:r>
              <a:rPr lang="tr-TR" dirty="0"/>
              <a:t> reseptörleri tetikler</a:t>
            </a:r>
          </a:p>
          <a:p>
            <a:r>
              <a:rPr lang="tr-TR" dirty="0"/>
              <a:t>orta hatta, </a:t>
            </a:r>
            <a:r>
              <a:rPr lang="tr-TR" dirty="0" err="1"/>
              <a:t>epigastriumda</a:t>
            </a:r>
            <a:r>
              <a:rPr lang="tr-TR" dirty="0"/>
              <a:t>, </a:t>
            </a:r>
            <a:r>
              <a:rPr lang="tr-TR" dirty="0" err="1"/>
              <a:t>periumbilikal</a:t>
            </a:r>
            <a:r>
              <a:rPr lang="tr-TR" dirty="0"/>
              <a:t> bölgede, alt orta abdomende iyi lokalize</a:t>
            </a:r>
          </a:p>
          <a:p>
            <a:pPr>
              <a:buNone/>
            </a:pPr>
            <a:r>
              <a:rPr lang="tr-TR" dirty="0"/>
              <a:t>edilemeyen </a:t>
            </a:r>
            <a:r>
              <a:rPr lang="tr-TR" dirty="0" err="1"/>
              <a:t>künt</a:t>
            </a:r>
            <a:r>
              <a:rPr lang="tr-TR" dirty="0"/>
              <a:t> bir ağrı</a:t>
            </a:r>
          </a:p>
          <a:p>
            <a:endParaRPr lang="tr-TR" dirty="0"/>
          </a:p>
          <a:p>
            <a:pPr>
              <a:buNone/>
            </a:pPr>
            <a:r>
              <a:rPr lang="tr-TR" sz="3800" dirty="0" err="1"/>
              <a:t>Parietal</a:t>
            </a:r>
            <a:r>
              <a:rPr lang="tr-TR" sz="3800" dirty="0"/>
              <a:t> </a:t>
            </a:r>
          </a:p>
          <a:p>
            <a:r>
              <a:rPr lang="tr-TR" dirty="0"/>
              <a:t>uyaranlar </a:t>
            </a:r>
            <a:r>
              <a:rPr lang="tr-TR" dirty="0" err="1"/>
              <a:t>parietal</a:t>
            </a:r>
            <a:r>
              <a:rPr lang="tr-TR" dirty="0"/>
              <a:t> periton reseptörleri tetkikler</a:t>
            </a:r>
          </a:p>
          <a:p>
            <a:r>
              <a:rPr lang="tr-TR" dirty="0"/>
              <a:t>daha şiddetlidir ve daha kesin bir şekilde lokalize</a:t>
            </a:r>
          </a:p>
          <a:p>
            <a:endParaRPr lang="tr-TR" dirty="0"/>
          </a:p>
          <a:p>
            <a:pPr>
              <a:buNone/>
            </a:pPr>
            <a:r>
              <a:rPr lang="tr-TR" sz="3800" dirty="0"/>
              <a:t>Yansıyan </a:t>
            </a:r>
          </a:p>
          <a:p>
            <a:r>
              <a:rPr lang="tr-TR" dirty="0"/>
              <a:t>hastalıklı organın uzağında bulunan yerlerde hissedilen ağrı</a:t>
            </a:r>
          </a:p>
          <a:p>
            <a:r>
              <a:rPr lang="tr-TR" dirty="0" err="1"/>
              <a:t>viseral</a:t>
            </a:r>
            <a:r>
              <a:rPr lang="tr-TR" dirty="0"/>
              <a:t> </a:t>
            </a:r>
            <a:r>
              <a:rPr lang="tr-TR" dirty="0" err="1"/>
              <a:t>afferent</a:t>
            </a:r>
            <a:r>
              <a:rPr lang="tr-TR" dirty="0"/>
              <a:t> nöronların farklı anatomik bölgelerden gelen somatik </a:t>
            </a:r>
            <a:r>
              <a:rPr lang="tr-TR" dirty="0" err="1"/>
              <a:t>afferent</a:t>
            </a:r>
            <a:r>
              <a:rPr lang="tr-TR" dirty="0"/>
              <a:t> nöronlarla</a:t>
            </a:r>
          </a:p>
          <a:p>
            <a:pPr>
              <a:buNone/>
            </a:pPr>
            <a:r>
              <a:rPr lang="tr-TR" dirty="0" err="1"/>
              <a:t>spinal</a:t>
            </a:r>
            <a:r>
              <a:rPr lang="tr-TR" dirty="0"/>
              <a:t> </a:t>
            </a:r>
            <a:r>
              <a:rPr lang="tr-TR" dirty="0" err="1"/>
              <a:t>kordda</a:t>
            </a:r>
            <a:r>
              <a:rPr lang="tr-TR" dirty="0"/>
              <a:t> birleşmesi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4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63451" y="4890654"/>
            <a:ext cx="9621982" cy="1591108"/>
          </a:xfrm>
        </p:spPr>
        <p:txBody>
          <a:bodyPr>
            <a:normAutofit fontScale="92500" lnSpcReduction="10000"/>
          </a:bodyPr>
          <a:lstStyle/>
          <a:p>
            <a:r>
              <a:rPr lang="tr-TR" sz="1600" dirty="0"/>
              <a:t>Pirin ve ASC kompleksi, </a:t>
            </a:r>
            <a:r>
              <a:rPr lang="tr-TR" sz="1600" dirty="0" err="1"/>
              <a:t>prokaspazı</a:t>
            </a:r>
            <a:r>
              <a:rPr lang="tr-TR" sz="1600" dirty="0"/>
              <a:t> toplayarak </a:t>
            </a:r>
            <a:r>
              <a:rPr lang="tr-TR" sz="1600" dirty="0" err="1"/>
              <a:t>prokaspazı</a:t>
            </a:r>
            <a:r>
              <a:rPr lang="tr-TR" sz="1600" dirty="0"/>
              <a:t> aktif </a:t>
            </a:r>
            <a:r>
              <a:rPr lang="tr-TR" sz="1600" dirty="0" err="1"/>
              <a:t>kaspaza</a:t>
            </a:r>
            <a:r>
              <a:rPr lang="tr-TR" sz="1600" dirty="0"/>
              <a:t> dönüştürebilen pirin </a:t>
            </a:r>
            <a:r>
              <a:rPr lang="tr-TR" sz="1600" dirty="0" err="1"/>
              <a:t>inflamozomunu</a:t>
            </a:r>
            <a:r>
              <a:rPr lang="tr-TR" sz="1600" dirty="0"/>
              <a:t> oluşturur. Aktif </a:t>
            </a:r>
            <a:r>
              <a:rPr lang="tr-TR" sz="1600" dirty="0" err="1"/>
              <a:t>kaspaz</a:t>
            </a:r>
            <a:r>
              <a:rPr lang="tr-TR" sz="1600" dirty="0"/>
              <a:t> daha sonra pro-IL-1 ve pro-IL-18'i sırasıyla IL-1 ve IL-18'e dönüştürür. Buna paralel olarak, </a:t>
            </a:r>
            <a:r>
              <a:rPr lang="tr-TR" sz="1600" dirty="0" err="1"/>
              <a:t>kaspaz</a:t>
            </a:r>
            <a:r>
              <a:rPr lang="tr-TR" sz="1600" dirty="0"/>
              <a:t> ayrıca gözenek oluşturan protein </a:t>
            </a:r>
            <a:r>
              <a:rPr lang="tr-TR" sz="1600" dirty="0" err="1"/>
              <a:t>Gasdermin</a:t>
            </a:r>
            <a:r>
              <a:rPr lang="tr-TR" sz="1600" dirty="0"/>
              <a:t> D ile etkileşime girerek hücrelerde gözenek oluşumuna ve ardından hücre zarı yırtılmasına (</a:t>
            </a:r>
            <a:r>
              <a:rPr lang="tr-TR" sz="1600" dirty="0" err="1"/>
              <a:t>piroptoz</a:t>
            </a:r>
            <a:r>
              <a:rPr lang="tr-TR" sz="1600" dirty="0"/>
              <a:t>) yol açar</a:t>
            </a:r>
            <a:r>
              <a:rPr lang="tr-TR" sz="1600" b="1" dirty="0"/>
              <a:t>. Bu süreçte, </a:t>
            </a:r>
            <a:r>
              <a:rPr lang="tr-TR" sz="1600" b="1" dirty="0" err="1"/>
              <a:t>sitokinler</a:t>
            </a:r>
            <a:r>
              <a:rPr lang="tr-TR" sz="1600" b="1" dirty="0"/>
              <a:t> (örneğin, IL-1 ve IL-18) kan dolaşımına salınır ve burada daha fazla bağışıklık hücresi toplayarak </a:t>
            </a:r>
            <a:r>
              <a:rPr lang="tr-TR" sz="1600" b="1" dirty="0" err="1"/>
              <a:t>inflamasyon</a:t>
            </a:r>
            <a:r>
              <a:rPr lang="tr-TR" sz="1600" b="1" dirty="0"/>
              <a:t> zincirini daha da hızlandırır. Bu </a:t>
            </a:r>
            <a:r>
              <a:rPr lang="tr-TR" sz="1600" b="1" dirty="0" err="1"/>
              <a:t>inflamozom</a:t>
            </a:r>
            <a:r>
              <a:rPr lang="tr-TR" sz="1600" b="1" dirty="0"/>
              <a:t> aktivasyonu, FMF atağını tetikler.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423" r="-2047"/>
          <a:stretch/>
        </p:blipFill>
        <p:spPr>
          <a:xfrm>
            <a:off x="2044535" y="376238"/>
            <a:ext cx="910243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 smtClean="0"/>
              <a:t>Klinik</a:t>
            </a:r>
            <a:r>
              <a:rPr lang="tr-TR" sz="4800" b="1" dirty="0" smtClean="0"/>
              <a:t> </a:t>
            </a:r>
            <a:endParaRPr lang="tr-TR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677496"/>
            <a:ext cx="8915400" cy="4233726"/>
          </a:xfrm>
        </p:spPr>
        <p:txBody>
          <a:bodyPr>
            <a:normAutofit/>
          </a:bodyPr>
          <a:lstStyle/>
          <a:p>
            <a:r>
              <a:rPr lang="tr-TR" sz="2000" dirty="0"/>
              <a:t>Ailesel Akdeniz Ateşi (FMF), genellikle çocukluk ve ergenlik döneminde başlayan, </a:t>
            </a:r>
            <a:r>
              <a:rPr lang="tr-TR" sz="2000" b="1" dirty="0" err="1"/>
              <a:t>paroksismal</a:t>
            </a:r>
            <a:r>
              <a:rPr lang="tr-TR" sz="2000" b="1" dirty="0"/>
              <a:t> yüksek ateş</a:t>
            </a:r>
            <a:r>
              <a:rPr lang="tr-TR" sz="2000" dirty="0"/>
              <a:t> ve </a:t>
            </a:r>
            <a:r>
              <a:rPr lang="tr-TR" sz="2000" b="1" dirty="0"/>
              <a:t>tekrarlayan </a:t>
            </a:r>
            <a:r>
              <a:rPr lang="tr-TR" sz="2000" b="1" dirty="0" err="1"/>
              <a:t>serozit</a:t>
            </a:r>
            <a:r>
              <a:rPr lang="tr-TR" sz="2000" dirty="0"/>
              <a:t> (peritonit, </a:t>
            </a:r>
            <a:r>
              <a:rPr lang="tr-TR" sz="2000" dirty="0" err="1"/>
              <a:t>plevrit</a:t>
            </a:r>
            <a:r>
              <a:rPr lang="tr-TR" sz="2000" dirty="0"/>
              <a:t>, </a:t>
            </a:r>
            <a:r>
              <a:rPr lang="tr-TR" sz="2000" dirty="0" err="1"/>
              <a:t>sinovit</a:t>
            </a:r>
            <a:r>
              <a:rPr lang="tr-TR" sz="2000" dirty="0"/>
              <a:t>) ataklarıyla karakterizedir.</a:t>
            </a:r>
          </a:p>
          <a:p>
            <a:r>
              <a:rPr lang="tr-TR" sz="2000" dirty="0"/>
              <a:t>Vakaların büyük bir çoğunluğu ilk atağını 20 yaşından önce yaşarken, bu ataklar genellikle bir ila üç gün sürer ve herhangi bir müdahale olmaksızın kendiliğinden düzelir.</a:t>
            </a:r>
          </a:p>
          <a:p>
            <a:r>
              <a:rPr lang="tr-TR" sz="2000" dirty="0"/>
              <a:t>Hastalar ataklar arasındaki dönemleri tamamen sağlıklı ve belirtisiz geçirirler; ancak atakların sıklığı ve zamanlaması aynı hastada bile oldukça değişken ve düzensizdir.</a:t>
            </a:r>
          </a:p>
          <a:p>
            <a:r>
              <a:rPr lang="tr-TR" sz="2000" dirty="0"/>
              <a:t>Bazı hastalar atak başlamadan hemen önce "</a:t>
            </a:r>
            <a:r>
              <a:rPr lang="tr-TR" sz="2000" dirty="0" err="1"/>
              <a:t>aura</a:t>
            </a:r>
            <a:r>
              <a:rPr lang="tr-TR" sz="2000" dirty="0"/>
              <a:t>" adı verilen; huzursuzluk, kaygı, iştah artışı veya ilgili bölgede fiziksel rahatsızlık hissi gibi ön belirtiler yaşayabilirler.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23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69635" y="2200796"/>
            <a:ext cx="9883274" cy="366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800" dirty="0">
                <a:cs typeface="Times" panose="02020603050405020304" pitchFamily="18" charset="0"/>
              </a:rPr>
              <a:t>FMF atakları genellikle belirgin bir sebep olmaksızın ortaya çıksa da; stres, yoğun egzersiz, soğuğa maruz kalma ve adet döngüsü gibi faktörlerin bazı hastalarda atakları tetiklediği gözlemlenmiştir.</a:t>
            </a:r>
          </a:p>
          <a:p>
            <a:r>
              <a:rPr lang="tr-TR" sz="2800" dirty="0">
                <a:cs typeface="Times" panose="02020603050405020304" pitchFamily="18" charset="0"/>
              </a:rPr>
              <a:t>Hastalığın klinik tablosu popülasyonlar arasında farklılık gösterir; Orta Doğu kökenli hastalarda karın ağrısı ve deri döküntüsü baskınken, Japon ve Avrupalı hastalarda baş ağrısı daha ön plandadır</a:t>
            </a:r>
            <a:r>
              <a:rPr lang="tr-TR" sz="2800" dirty="0" smtClean="0">
                <a:cs typeface="Times" panose="02020603050405020304" pitchFamily="18" charset="0"/>
              </a:rPr>
              <a:t>.</a:t>
            </a:r>
            <a:endParaRPr lang="tr-TR" sz="2800" dirty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tr-TR" sz="3200" dirty="0"/>
              <a:t>Tekrarlayan Ateş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83956" y="1383126"/>
            <a:ext cx="4140772" cy="4528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Ateş, FMF ataklarının neredeyse tamamında görülen en sabit belirtidir ve genellikle ani bir yükselişle kendini gösterir.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Ataklar sırasında vücut sıcaklığı tipik olarak 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38°C ile 40°C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arasına yükselirken, bazı hafif vakalarda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subfebril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seyirli ateş de gözlemlenebilir.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Ateşli dönemin süresi genellikle kısa olup, </a:t>
            </a: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12 saat ile 3 gün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arasında sürer ve ardından kendiliğinden normale döner.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Özellikle küçük çocuklarda,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seröz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zarların </a:t>
            </a:r>
            <a:r>
              <a:rPr lang="tr-TR" altLang="tr-TR" sz="1600" dirty="0">
                <a:solidFill>
                  <a:srgbClr val="000000"/>
                </a:solidFill>
              </a:rPr>
              <a:t>inflamasyonuna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dair ağrılar henüz gelişmeden önce, ateş hastalığın ilk ve tek klinik bulgusu olarak ortaya çıkabilir.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Düzenli </a:t>
            </a:r>
            <a:r>
              <a:rPr kumimoji="0" lang="tr-TR" altLang="tr-T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kolşisin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tedavisi alan hastalarda inflamatuar süreç baskılandığı için, bazen ateşin eşlik etmediği ağrılı "ateşsiz akut ataklar" görülebilmektedir.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82" y="1383126"/>
            <a:ext cx="5451627" cy="38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tr-TR" sz="4000" dirty="0"/>
              <a:t>Karın Ağrısı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589212" y="1644383"/>
            <a:ext cx="5835121" cy="42668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Karın ağrısı,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</a:rPr>
              <a:t>FMF'nin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 en yaygın belirtilerinden biridir ve özellikle Orta Doğu kökenli hastaların yaklaşık %95'inde ataklar sırasında gözlemlenmektedir.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Ağrı genellikle peritonit</a:t>
            </a:r>
            <a:r>
              <a:rPr kumimoji="0" lang="tr-TR" altLang="tr-TR" b="0" i="0" u="none" strike="noStrike" cap="none" normalizeH="0" dirty="0">
                <a:ln>
                  <a:noFill/>
                </a:ln>
                <a:effectLst/>
              </a:rPr>
              <a:t> 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nedeniyle ortaya çıkar; başlangıçta tek bir bölgede hissedilirken kısa sürede tüm karın bölgesine yayılmaktadır.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Ataklar sırasında karın kaslarında sertlik, dokunulduğunda artan hassasiyet (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</a:rPr>
              <a:t>rebound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) ve bağırsak hareketlerinin durması (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</a:rPr>
              <a:t>ileus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) gibi ciddi klinik bulgular gelişebilir.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Bu belirtiler apandisit veya diğer cerrahi acillerle çok benzerlik gösterdiği için, tanı konulmamış hastalarda gereksiz ameliyatlara (sonuçsuz laparotomi) yol açabilmektedir.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</a:rPr>
              <a:t>FMF kaynaklı karın ağrısının en önemli farkı, herhangi bir cerrahi müdahale gerektirmeden genellikle 1 ile 3 gün içinde kendiliğinden tamamen düzelmesidir.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1" r="30537"/>
          <a:stretch>
            <a:fillRect/>
          </a:stretch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tr-TR" sz="4000" dirty="0"/>
              <a:t>Göğüs Ağrısı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775012"/>
            <a:ext cx="5835121" cy="41362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1600" dirty="0"/>
              <a:t>Göğüs ağrısı, FMF hastalarının %33 ile %84'ünde görülen önemli bir belirti olup, sıklığı hastanın genetik yapısına ve etnik kökenine göre değişkenlik gösterebilmektedir.</a:t>
            </a:r>
          </a:p>
          <a:p>
            <a:pPr>
              <a:lnSpc>
                <a:spcPct val="90000"/>
              </a:lnSpc>
            </a:pPr>
            <a:r>
              <a:rPr lang="tr-TR" sz="1600" dirty="0"/>
              <a:t>Ağrının temel kaynağı </a:t>
            </a:r>
            <a:r>
              <a:rPr lang="tr-TR" sz="1600" dirty="0" err="1"/>
              <a:t>plörit</a:t>
            </a:r>
            <a:r>
              <a:rPr lang="tr-TR" sz="1600" dirty="0"/>
              <a:t> olup; özellikle nefes alırken veya öksürürken şiddetlenen, genellikle tek taraflı bir ağrı şeklinde hissedilir.</a:t>
            </a:r>
          </a:p>
          <a:p>
            <a:pPr>
              <a:lnSpc>
                <a:spcPct val="90000"/>
              </a:lnSpc>
            </a:pPr>
            <a:r>
              <a:rPr lang="tr-TR" sz="1600" dirty="0"/>
              <a:t>Ataklar sırasında plevral efüzyon oluşabilir; bu sıvının analizi tipik olarak yüksek miktarda nötrofil içerir</a:t>
            </a:r>
          </a:p>
          <a:p>
            <a:pPr>
              <a:lnSpc>
                <a:spcPct val="90000"/>
              </a:lnSpc>
            </a:pPr>
            <a:r>
              <a:rPr lang="tr-TR" sz="1600" dirty="0"/>
              <a:t>Göğüs ağrısı bazı durumlarda peritonitin diyaframa yansımasıyla oluşabileceği gibi, nadiren </a:t>
            </a:r>
            <a:r>
              <a:rPr lang="tr-TR" sz="1600" dirty="0" err="1"/>
              <a:t>perikardit</a:t>
            </a:r>
            <a:r>
              <a:rPr lang="tr-TR" sz="1600" dirty="0"/>
              <a:t> ile de eş zamanlı görülebilir.</a:t>
            </a:r>
          </a:p>
          <a:p>
            <a:pPr>
              <a:lnSpc>
                <a:spcPct val="90000"/>
              </a:lnSpc>
            </a:pPr>
            <a:r>
              <a:rPr lang="tr-TR" sz="1600" dirty="0"/>
              <a:t>Bu ataklar genellikle üç gün içinde kendiliğinden düzelirken, sık tekrarlayan vakalarda kalıcı plevral kalınlaşma veya plevral </a:t>
            </a:r>
            <a:r>
              <a:rPr lang="tr-TR" sz="1600" dirty="0" err="1"/>
              <a:t>sineşi</a:t>
            </a:r>
            <a:r>
              <a:rPr lang="tr-TR" sz="1600" dirty="0"/>
              <a:t> gelişme riski bulunmaktadır.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9842" b="-2"/>
          <a:stretch>
            <a:fillRect/>
          </a:stretch>
        </p:blipFill>
        <p:spPr>
          <a:xfrm>
            <a:off x="8631452" y="1775012"/>
            <a:ext cx="3145711" cy="40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tr-TR" sz="4400" dirty="0"/>
              <a:t>Eklem Ağrısı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83956" y="1459966"/>
            <a:ext cx="4815520" cy="497157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1600" dirty="0">
                <a:solidFill>
                  <a:schemeClr val="tx1"/>
                </a:solidFill>
              </a:rPr>
              <a:t>Eklem atakları genellikle ani başlar; uzun süreli yürüyüş veya hafif travmalar gibi fiziksel eforlar tarafından tetiklenebilir.</a:t>
            </a:r>
          </a:p>
          <a:p>
            <a:pPr>
              <a:lnSpc>
                <a:spcPct val="90000"/>
              </a:lnSpc>
            </a:pPr>
            <a:r>
              <a:rPr lang="tr-TR" sz="1600" dirty="0">
                <a:solidFill>
                  <a:schemeClr val="tx1"/>
                </a:solidFill>
              </a:rPr>
              <a:t>Ataklar tipik olarak tek bir büyük eklemi (diz, ayak bileği veya kalça) etkiler ve eklemde şiddetli şişlik, kızarıklık ve hareket kısıtlılığına yol açan güçlü bir inflamatuar yanıtla seyreder.</a:t>
            </a:r>
          </a:p>
          <a:p>
            <a:pPr>
              <a:lnSpc>
                <a:spcPct val="90000"/>
              </a:lnSpc>
            </a:pPr>
            <a:r>
              <a:rPr lang="tr-TR" sz="1600" dirty="0">
                <a:solidFill>
                  <a:schemeClr val="tx1"/>
                </a:solidFill>
              </a:rPr>
              <a:t>Belirtiler 24 ile 48 saat içinde en yüksek seviyeye ulaşır ve çoğu vakada eklemde kalıcı bir hasar bırakmadan birkaç gün içinde tamamen düzelir.</a:t>
            </a:r>
          </a:p>
          <a:p>
            <a:pPr>
              <a:lnSpc>
                <a:spcPct val="90000"/>
              </a:lnSpc>
            </a:pPr>
            <a:r>
              <a:rPr lang="tr-TR" sz="1600" dirty="0" err="1">
                <a:solidFill>
                  <a:schemeClr val="tx1"/>
                </a:solidFill>
              </a:rPr>
              <a:t>Sinoviyal</a:t>
            </a:r>
            <a:r>
              <a:rPr lang="tr-TR" sz="1600" dirty="0">
                <a:solidFill>
                  <a:schemeClr val="tx1"/>
                </a:solidFill>
              </a:rPr>
              <a:t> sıvı analizi yapıldığında, sıvının steril ancak çok yüksek düzeyde lökosit içerdiği görülür.</a:t>
            </a:r>
          </a:p>
          <a:p>
            <a:pPr>
              <a:lnSpc>
                <a:spcPct val="90000"/>
              </a:lnSpc>
            </a:pPr>
            <a:r>
              <a:rPr lang="tr-TR" sz="1600" dirty="0">
                <a:solidFill>
                  <a:schemeClr val="tx1"/>
                </a:solidFill>
              </a:rPr>
              <a:t>Hastaların %5 ile %10'unda artrit kronikleşerek aylar sürebilir; özellikle kalça eklemini etkileyen bu durum, modern </a:t>
            </a:r>
            <a:r>
              <a:rPr lang="tr-TR" sz="1600" dirty="0" err="1">
                <a:solidFill>
                  <a:schemeClr val="tx1"/>
                </a:solidFill>
              </a:rPr>
              <a:t>kolşisin</a:t>
            </a:r>
            <a:r>
              <a:rPr lang="tr-TR" sz="1600" dirty="0">
                <a:solidFill>
                  <a:schemeClr val="tx1"/>
                </a:solidFill>
              </a:rPr>
              <a:t> tedavisi öncesinde yaygın olarak eklem protezi gereksinimine yol açmaktaydı.</a:t>
            </a:r>
          </a:p>
          <a:p>
            <a:pPr>
              <a:lnSpc>
                <a:spcPct val="90000"/>
              </a:lnSpc>
            </a:pPr>
            <a:endParaRPr lang="tr-TR" sz="1200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3" b="1"/>
          <a:stretch>
            <a:fillRect/>
          </a:stretch>
        </p:blipFill>
        <p:spPr>
          <a:xfrm>
            <a:off x="6787687" y="1459966"/>
            <a:ext cx="4632445" cy="44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4920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sz="4900" dirty="0" err="1"/>
              <a:t>Erizipel</a:t>
            </a:r>
            <a:r>
              <a:rPr lang="tr-TR" sz="4900" dirty="0"/>
              <a:t> Benzeri </a:t>
            </a:r>
            <a:r>
              <a:rPr lang="tr-TR" sz="4900" dirty="0" err="1"/>
              <a:t>Eritem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6606" y="1881740"/>
            <a:ext cx="10515600" cy="4351338"/>
          </a:xfrm>
        </p:spPr>
        <p:txBody>
          <a:bodyPr>
            <a:normAutofit/>
          </a:bodyPr>
          <a:lstStyle/>
          <a:p>
            <a:r>
              <a:rPr lang="tr-TR" sz="2000" dirty="0"/>
              <a:t>FMF hastalarının %12 ile %40'ında görülen bu lezyonlar; genellikle 10-35 cm² büyüklüğünde, sınırları belirgin, hassas, kabarık ve kırmızı (</a:t>
            </a:r>
            <a:r>
              <a:rPr lang="tr-TR" sz="2000" dirty="0" err="1"/>
              <a:t>eritemli</a:t>
            </a:r>
            <a:r>
              <a:rPr lang="tr-TR" sz="2000" dirty="0"/>
              <a:t>) bir yapıya </a:t>
            </a:r>
            <a:r>
              <a:rPr lang="tr-TR" sz="2000" dirty="0" smtClean="0"/>
              <a:t>sahiptir.</a:t>
            </a:r>
          </a:p>
          <a:p>
            <a:r>
              <a:rPr lang="tr-TR" sz="2000" dirty="0" smtClean="0"/>
              <a:t>Lezyonlar </a:t>
            </a:r>
            <a:r>
              <a:rPr lang="tr-TR" sz="2000" dirty="0"/>
              <a:t>çoğunlukla tek taraflı olarak diz altı, ayak bileği veya ayak sırtı bölgesinde ortaya çıkar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/>
              <a:t>Özellikle çocuklarda ilk belirti olabilen bu döküntüler; </a:t>
            </a:r>
            <a:r>
              <a:rPr lang="tr-TR" sz="2000" dirty="0" err="1"/>
              <a:t>enfeksiyöz</a:t>
            </a:r>
            <a:r>
              <a:rPr lang="tr-TR" sz="2000" dirty="0"/>
              <a:t> </a:t>
            </a:r>
            <a:r>
              <a:rPr lang="tr-TR" sz="2000" dirty="0" err="1"/>
              <a:t>erizipel</a:t>
            </a:r>
            <a:r>
              <a:rPr lang="tr-TR" sz="2000" dirty="0"/>
              <a:t>, </a:t>
            </a:r>
            <a:r>
              <a:rPr lang="tr-TR" sz="2000" dirty="0" err="1"/>
              <a:t>selülit</a:t>
            </a:r>
            <a:r>
              <a:rPr lang="tr-TR" sz="2000" dirty="0"/>
              <a:t> veya ayak bileği </a:t>
            </a:r>
            <a:r>
              <a:rPr lang="tr-TR" sz="2000" dirty="0" err="1"/>
              <a:t>artriti</a:t>
            </a:r>
            <a:r>
              <a:rPr lang="tr-TR" sz="2000" dirty="0"/>
              <a:t> ile karıştırılarak yanlış teşhis edilebilir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 smtClean="0"/>
              <a:t>Enfeksiyon </a:t>
            </a:r>
            <a:r>
              <a:rPr lang="tr-TR" sz="2000" dirty="0"/>
              <a:t>kaynaklı olmadıkları için antibiyotik tedavisi gerektirmezler ve atak süreciyle birlikte kendiliğinden tamamen iyileşirler.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05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48" y="1905000"/>
            <a:ext cx="8141357" cy="3276600"/>
          </a:xfrm>
        </p:spPr>
      </p:pic>
      <p:sp>
        <p:nvSpPr>
          <p:cNvPr id="5" name="Dikdörtgen 4"/>
          <p:cNvSpPr/>
          <p:nvPr/>
        </p:nvSpPr>
        <p:spPr>
          <a:xfrm>
            <a:off x="2155248" y="5491010"/>
            <a:ext cx="7611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Erizipel</a:t>
            </a:r>
            <a:r>
              <a:rPr lang="tr-TR" dirty="0"/>
              <a:t> benzeri </a:t>
            </a:r>
            <a:r>
              <a:rPr lang="tr-TR" dirty="0" err="1"/>
              <a:t>eritem</a:t>
            </a:r>
            <a:r>
              <a:rPr lang="tr-TR" dirty="0"/>
              <a:t> (A) ve 3 gün sonra tam ve kendiliğinden iyileşme (B).</a:t>
            </a:r>
          </a:p>
        </p:txBody>
      </p:sp>
    </p:spTree>
    <p:extLst>
      <p:ext uri="{BB962C8B-B14F-4D97-AF65-F5344CB8AC3E}">
        <p14:creationId xmlns:p14="http://schemas.microsoft.com/office/powerpoint/2010/main" val="41323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Egzersiz kaynaklı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miyalji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perikardit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skrotum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süreli ateşli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miyalji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 ağrısı ve aseptik menenjit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Döküntü ve ağız ülseri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İlişkili hastalıklar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vasküliti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klasik PAN)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3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3100" dirty="0"/>
              <a:t>Karın Ağrısının Anatomik Lokalizasyonuna Göre Sınıflandırılması</a:t>
            </a:r>
            <a:r>
              <a:rPr lang="tr-TR" sz="2000" dirty="0"/>
              <a:t/>
            </a:r>
            <a:br>
              <a:rPr lang="tr-TR" sz="2000" dirty="0"/>
            </a:br>
            <a:endParaRPr lang="tr-TR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tr-TR" dirty="0"/>
              <a:t>Klinik değerlendirmede karın ağrısı, ağrının en yoğun hissedildiği anatomik bölgelere göre sağ üst kadran, </a:t>
            </a:r>
            <a:r>
              <a:rPr lang="tr-TR" dirty="0" err="1"/>
              <a:t>epigastrium</a:t>
            </a:r>
            <a:r>
              <a:rPr lang="tr-TR" dirty="0"/>
              <a:t>, sol üst kadran, alt kadranlar ve yaygın ağrı sendromları şeklinde sınıflandırılmaktadır. </a:t>
            </a:r>
          </a:p>
          <a:p>
            <a:r>
              <a:rPr lang="tr-TR" dirty="0"/>
              <a:t> Bu sistematik yaklaşım, özellikle FMF gibi yaygın peritonit yapan tabloları, apandisit veya kolesistit gibi lokalize başlayan patolojilerden ayırt etmemize olanak tanır.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1224619"/>
            <a:ext cx="5451627" cy="4088720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23464" y="684432"/>
            <a:ext cx="7782269" cy="1325563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Laboratuvar Bulguları ve </a:t>
            </a:r>
            <a:r>
              <a:rPr lang="tr-TR" sz="4000" dirty="0" err="1"/>
              <a:t>İnflamasyon</a:t>
            </a:r>
            <a:r>
              <a:rPr lang="tr-TR" sz="4000" dirty="0"/>
              <a:t> Belirteçleri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72455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err="1"/>
              <a:t>FMF'nin</a:t>
            </a:r>
            <a:r>
              <a:rPr lang="tr-TR" sz="2000" dirty="0"/>
              <a:t> akut atakları sırasında bağışıklık sisteminin uyarılmasına bağlı olarak, kanda </a:t>
            </a:r>
            <a:r>
              <a:rPr lang="tr-TR" sz="2000" dirty="0" err="1"/>
              <a:t>nötrofil</a:t>
            </a:r>
            <a:r>
              <a:rPr lang="tr-TR" sz="2000" dirty="0"/>
              <a:t> baskınlığı ile seyreden belirgin bir </a:t>
            </a:r>
            <a:r>
              <a:rPr lang="tr-TR" sz="2000" b="1" dirty="0" err="1"/>
              <a:t>lökositoz</a:t>
            </a:r>
            <a:r>
              <a:rPr lang="tr-TR" sz="2000" b="1" dirty="0"/>
              <a:t> </a:t>
            </a:r>
            <a:r>
              <a:rPr lang="tr-TR" sz="2000" dirty="0"/>
              <a:t>gözlemlenir.</a:t>
            </a:r>
          </a:p>
          <a:p>
            <a:r>
              <a:rPr lang="tr-TR" sz="2000" dirty="0"/>
              <a:t>Atak dönemlerinde CRP, eritrosit sedimantasyon hızı (ESR), fibrinojen ve özellikle </a:t>
            </a:r>
            <a:r>
              <a:rPr lang="tr-TR" sz="2000" dirty="0" err="1"/>
              <a:t>amiloidoz</a:t>
            </a:r>
            <a:r>
              <a:rPr lang="tr-TR" sz="2000" dirty="0"/>
              <a:t> riskiyle doğrudan ilişkili olan </a:t>
            </a:r>
            <a:r>
              <a:rPr lang="tr-TR" sz="2000" b="1" dirty="0"/>
              <a:t>Serum </a:t>
            </a:r>
            <a:r>
              <a:rPr lang="tr-TR" sz="2000" b="1" dirty="0" err="1"/>
              <a:t>Amiloid</a:t>
            </a:r>
            <a:r>
              <a:rPr lang="tr-TR" sz="2000" b="1" dirty="0"/>
              <a:t> A (SAA)</a:t>
            </a:r>
            <a:r>
              <a:rPr lang="tr-TR" sz="2000" dirty="0"/>
              <a:t> seviyelerinde ciddi yükselmeler saptanır.</a:t>
            </a:r>
          </a:p>
          <a:p>
            <a:r>
              <a:rPr lang="tr-TR" sz="2000" dirty="0"/>
              <a:t>Güncel araştırmalar, kalsiyum bağlayıcı proteinler olan </a:t>
            </a:r>
            <a:r>
              <a:rPr lang="tr-TR" sz="2000" dirty="0" err="1"/>
              <a:t>kalprotektin</a:t>
            </a:r>
            <a:r>
              <a:rPr lang="tr-TR" sz="2000" dirty="0"/>
              <a:t> ve </a:t>
            </a:r>
            <a:r>
              <a:rPr lang="tr-TR" sz="2000" dirty="0" err="1"/>
              <a:t>kalgranulin</a:t>
            </a:r>
            <a:r>
              <a:rPr lang="tr-TR" sz="2000" dirty="0"/>
              <a:t> düzeylerinin, hastalık aktivitesini takip etmek için hassas yeni </a:t>
            </a:r>
            <a:r>
              <a:rPr lang="tr-TR" sz="2000" dirty="0" err="1"/>
              <a:t>biyobelirteçler</a:t>
            </a:r>
            <a:r>
              <a:rPr lang="tr-TR" sz="2000" dirty="0"/>
              <a:t> olarak kullanılabileceğini göstermektedir.</a:t>
            </a:r>
          </a:p>
          <a:p>
            <a:r>
              <a:rPr lang="tr-TR" sz="2000" dirty="0"/>
              <a:t>Ataklar arasında </a:t>
            </a:r>
            <a:r>
              <a:rPr lang="tr-TR" sz="2000" dirty="0" err="1"/>
              <a:t>proteinüri</a:t>
            </a:r>
            <a:r>
              <a:rPr lang="tr-TR" sz="2000" dirty="0"/>
              <a:t> saptanması, </a:t>
            </a:r>
            <a:r>
              <a:rPr lang="tr-TR" sz="2000" dirty="0" err="1"/>
              <a:t>FMF'nin</a:t>
            </a:r>
            <a:r>
              <a:rPr lang="tr-TR" sz="2000" dirty="0"/>
              <a:t> en ciddi komplikasyonu olan </a:t>
            </a:r>
            <a:r>
              <a:rPr lang="tr-TR" sz="2000" b="1" dirty="0" err="1"/>
              <a:t>renal</a:t>
            </a:r>
            <a:r>
              <a:rPr lang="tr-TR" sz="2000" b="1" dirty="0"/>
              <a:t> </a:t>
            </a:r>
            <a:r>
              <a:rPr lang="tr-TR" sz="2000" b="1" dirty="0" err="1"/>
              <a:t>amiloidoz</a:t>
            </a:r>
            <a:r>
              <a:rPr lang="tr-TR" sz="2000" dirty="0"/>
              <a:t> gelişimi açısından kritik bir uyarıcı işarettir.</a:t>
            </a:r>
          </a:p>
          <a:p>
            <a:r>
              <a:rPr lang="tr-TR" sz="2000" dirty="0" err="1"/>
              <a:t>Kolşisin</a:t>
            </a:r>
            <a:r>
              <a:rPr lang="tr-TR" sz="2000" dirty="0"/>
              <a:t> tedavisi alan hastalarda gelişen </a:t>
            </a:r>
            <a:r>
              <a:rPr lang="tr-TR" sz="2000" dirty="0" err="1"/>
              <a:t>proteinüri</a:t>
            </a:r>
            <a:r>
              <a:rPr lang="tr-TR" sz="2000" dirty="0"/>
              <a:t> durumunda, </a:t>
            </a:r>
            <a:r>
              <a:rPr lang="tr-TR" sz="2000" dirty="0" err="1"/>
              <a:t>amiloidozun</a:t>
            </a:r>
            <a:r>
              <a:rPr lang="tr-TR" sz="2000" dirty="0"/>
              <a:t> yanı sıra diğer böbrek hastalıkları da ayırıcı tanıda titizlikle değerlendirilmelidir.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42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1426" y="578423"/>
            <a:ext cx="10515600" cy="1325563"/>
          </a:xfrm>
        </p:spPr>
        <p:txBody>
          <a:bodyPr>
            <a:normAutofit/>
          </a:bodyPr>
          <a:lstStyle/>
          <a:p>
            <a:r>
              <a:rPr lang="tr-TR" sz="4800" dirty="0"/>
              <a:t>Tanı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81426" y="2156312"/>
            <a:ext cx="976895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Tekrarlayan ateş ataklarına karın, göğüs veya eklem ağrısının eşlik ettiği durumlarda ve özellikle riskli etnik gruplarda FMF tanısından güçlü bir şekilde şüphelenilmelidir</a:t>
            </a: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Tanı süreci endemik bölgelerde öncelikle klinik bulgulara ve aile öyküsüne dayanırken, hastalığın nadir görüldüğü bölgelerde genetik testler teşhis için kritik bir rol oynar</a:t>
            </a: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Klinik kriterleri karşılayan ancak genetik testi belirsiz olan hastalarda, 6 aylık bir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kolşisin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deneme tedavisi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 verilen olumlu yanıt tanıyı desteklemek amacıyla kullanılır</a:t>
            </a: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82226" y="1744784"/>
            <a:ext cx="1048960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altLang="tr-TR" sz="2400" dirty="0">
                <a:solidFill>
                  <a:schemeClr val="tx1"/>
                </a:solidFill>
              </a:rPr>
              <a:t>Teşhis aşamasında soy geçmişi önemli bir ipucu olsa da, FMF farklı coğrafyalarda da görülebildiği için sadece etnik kökene dayanarak tanı dışlanmamalıdır.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Genetik testlerde </a:t>
            </a:r>
            <a:r>
              <a:rPr kumimoji="0" lang="tr-TR" altLang="tr-T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MEFV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geninde iki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patojenik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mutasyonun (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homozigot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veya bileşik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heterozigot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saptanması tanıyı genetik olarak 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doğrular.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Tek 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mutasyon taşıyan bireylerin çoğu sağlıklı kalsa da, bu kişilerin bir kısmında yaşamın ilerleyen dönemlerinde tam gelişmiş FMF tablosu ortaya çıkabilmektedir.</a:t>
            </a:r>
          </a:p>
        </p:txBody>
      </p:sp>
    </p:spTree>
    <p:extLst>
      <p:ext uri="{BB962C8B-B14F-4D97-AF65-F5344CB8AC3E}">
        <p14:creationId xmlns:p14="http://schemas.microsoft.com/office/powerpoint/2010/main" val="39954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363218"/>
              </p:ext>
            </p:extLst>
          </p:nvPr>
        </p:nvGraphicFramePr>
        <p:xfrm>
          <a:off x="838200" y="2257349"/>
          <a:ext cx="10515600" cy="260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8800586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13020588"/>
                    </a:ext>
                  </a:extLst>
                </a:gridCol>
              </a:tblGrid>
              <a:tr h="651425">
                <a:tc>
                  <a:txBody>
                    <a:bodyPr/>
                    <a:lstStyle/>
                    <a:p>
                      <a:r>
                        <a:rPr lang="tr-TR" dirty="0"/>
                        <a:t>Majör kriterler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Minör kriterler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0977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tr-TR" dirty="0"/>
                        <a:t>1. </a:t>
                      </a:r>
                      <a:r>
                        <a:rPr lang="tr-TR" dirty="0" err="1"/>
                        <a:t>Serözitin</a:t>
                      </a:r>
                      <a:r>
                        <a:rPr lang="tr-TR" dirty="0"/>
                        <a:t> eşlik ettiği tekrarlayan ateş atakları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1. Tekrarlayan ateş atakları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86517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tr-TR" dirty="0"/>
                        <a:t>2. </a:t>
                      </a:r>
                      <a:r>
                        <a:rPr lang="tr-TR" dirty="0" err="1"/>
                        <a:t>Yatkınlaştırıcı</a:t>
                      </a:r>
                      <a:r>
                        <a:rPr lang="tr-TR" dirty="0"/>
                        <a:t> bir hastalık olmaksızın AA tipi </a:t>
                      </a:r>
                      <a:r>
                        <a:rPr lang="tr-TR" dirty="0" err="1"/>
                        <a:t>amiloidoz</a:t>
                      </a:r>
                      <a:r>
                        <a:rPr lang="tr-TR" dirty="0"/>
                        <a:t> varlığı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2. </a:t>
                      </a:r>
                      <a:r>
                        <a:rPr lang="tr-TR" dirty="0" err="1"/>
                        <a:t>Erizipel</a:t>
                      </a:r>
                      <a:r>
                        <a:rPr lang="tr-TR" dirty="0"/>
                        <a:t> benzeri </a:t>
                      </a:r>
                      <a:r>
                        <a:rPr lang="tr-TR" dirty="0" err="1"/>
                        <a:t>eritem</a:t>
                      </a:r>
                      <a:r>
                        <a:rPr lang="tr-TR" dirty="0"/>
                        <a:t> varlığı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4547"/>
                  </a:ext>
                </a:extLst>
              </a:tr>
              <a:tr h="651425">
                <a:tc>
                  <a:txBody>
                    <a:bodyPr/>
                    <a:lstStyle/>
                    <a:p>
                      <a:r>
                        <a:rPr lang="tr-TR" dirty="0"/>
                        <a:t>3. </a:t>
                      </a:r>
                      <a:r>
                        <a:rPr lang="tr-TR" dirty="0" err="1"/>
                        <a:t>Kolşisin</a:t>
                      </a:r>
                      <a:r>
                        <a:rPr lang="tr-TR" dirty="0"/>
                        <a:t> tedavisine anlamlı yanıt alınması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3. Birinci derece akrabalarında varlığı AAA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202110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838200" y="1810554"/>
            <a:ext cx="432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Tablo 1. </a:t>
            </a:r>
            <a:r>
              <a:rPr lang="tr-TR" dirty="0" err="1"/>
              <a:t>AAA’da</a:t>
            </a:r>
            <a:r>
              <a:rPr lang="tr-TR" dirty="0"/>
              <a:t> Tel </a:t>
            </a:r>
            <a:r>
              <a:rPr lang="tr-TR" dirty="0" err="1"/>
              <a:t>Hashomer</a:t>
            </a:r>
            <a:r>
              <a:rPr lang="tr-TR" dirty="0"/>
              <a:t> Tanı Kriterleri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048000" y="49405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Kesin tanı: 2 </a:t>
            </a:r>
            <a:r>
              <a:rPr lang="tr-TR" dirty="0" err="1"/>
              <a:t>major</a:t>
            </a:r>
            <a:r>
              <a:rPr lang="tr-TR" dirty="0"/>
              <a:t> kriter veya 1 </a:t>
            </a:r>
            <a:r>
              <a:rPr lang="tr-TR" dirty="0" err="1"/>
              <a:t>major</a:t>
            </a:r>
            <a:r>
              <a:rPr lang="tr-TR" dirty="0"/>
              <a:t> + 2 minör kriter  </a:t>
            </a:r>
          </a:p>
          <a:p>
            <a:r>
              <a:rPr lang="tr-TR" dirty="0"/>
              <a:t>Olası tanı: 1 </a:t>
            </a:r>
            <a:r>
              <a:rPr lang="tr-TR" dirty="0" err="1"/>
              <a:t>major</a:t>
            </a:r>
            <a:r>
              <a:rPr lang="tr-TR" dirty="0"/>
              <a:t> + 1 minör kriter </a:t>
            </a:r>
          </a:p>
        </p:txBody>
      </p:sp>
    </p:spTree>
    <p:extLst>
      <p:ext uri="{BB962C8B-B14F-4D97-AF65-F5344CB8AC3E}">
        <p14:creationId xmlns:p14="http://schemas.microsoft.com/office/powerpoint/2010/main" val="35516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411347"/>
              </p:ext>
            </p:extLst>
          </p:nvPr>
        </p:nvGraphicFramePr>
        <p:xfrm>
          <a:off x="1226327" y="2454029"/>
          <a:ext cx="10515600" cy="310896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70500664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22823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tr-T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Kriterler</a:t>
                      </a:r>
                      <a:endParaRPr lang="tr-T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tr-T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Tanım</a:t>
                      </a:r>
                      <a:endParaRPr lang="tr-T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21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tr-T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Ateş</a:t>
                      </a:r>
                      <a:endParaRPr lang="tr-T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tr-T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≥3 kez, 6-72 saat süren, </a:t>
                      </a:r>
                      <a:r>
                        <a:rPr lang="tr-TR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aksiller</a:t>
                      </a:r>
                      <a:r>
                        <a:rPr lang="tr-T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&gt;38ºC ölçülen ateş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694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tr-T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Karın Ağrısı</a:t>
                      </a:r>
                      <a:endParaRPr lang="tr-T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tr-T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≥3 kez, 6-72 saat süren </a:t>
                      </a:r>
                      <a:r>
                        <a:rPr lang="tr-TR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paroksismal</a:t>
                      </a:r>
                      <a:r>
                        <a:rPr lang="tr-T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karın ağrısı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833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tr-T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Göğüs Ağrısı</a:t>
                      </a:r>
                      <a:endParaRPr lang="tr-T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tr-T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≥3 kez, 6-72 saat süren </a:t>
                      </a:r>
                      <a:r>
                        <a:rPr lang="tr-TR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plöritik</a:t>
                      </a:r>
                      <a:r>
                        <a:rPr lang="tr-T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göğüs ağrısı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245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tr-T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Artrit</a:t>
                      </a:r>
                      <a:endParaRPr lang="tr-T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tr-T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≥3 kez, 6-72 saat süren </a:t>
                      </a:r>
                      <a:r>
                        <a:rPr lang="tr-TR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non-destrüktif</a:t>
                      </a:r>
                      <a:r>
                        <a:rPr lang="tr-T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tr-TR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artrit</a:t>
                      </a:r>
                      <a:endParaRPr lang="tr-T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777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tr-T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Aile Öyküsü</a:t>
                      </a:r>
                      <a:endParaRPr lang="tr-T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tr-T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Birinci veya ikinci derece akrabalarda AAA tanısı bulunması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8306"/>
                  </a:ext>
                </a:extLst>
              </a:tr>
            </a:tbl>
          </a:graphicData>
        </a:graphic>
      </p:graphicFrame>
      <p:sp>
        <p:nvSpPr>
          <p:cNvPr id="5" name="Sağ Ok 4"/>
          <p:cNvSpPr/>
          <p:nvPr/>
        </p:nvSpPr>
        <p:spPr>
          <a:xfrm>
            <a:off x="2799472" y="3024552"/>
            <a:ext cx="717452" cy="25954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2799472" y="3526508"/>
            <a:ext cx="717452" cy="25954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2799472" y="4028464"/>
            <a:ext cx="717452" cy="25954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2799472" y="4405023"/>
            <a:ext cx="717452" cy="25954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2799472" y="4906979"/>
            <a:ext cx="717452" cy="25954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1226327" y="17697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Tablo 2. Çocukluk çağında AAA tanısı için belirlenen Yalçınkaya kriterleri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270322" y="5600893"/>
            <a:ext cx="410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b="1" dirty="0">
                <a:solidFill>
                  <a:schemeClr val="accent2">
                    <a:lumMod val="50000"/>
                  </a:schemeClr>
                </a:solidFill>
              </a:rPr>
              <a:t>Kesin tanı: 5 kriterden 2’sinin olması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Ayırıcı Tanı 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638026"/>
            <a:ext cx="8915400" cy="4273196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Diğer Periyodik Ateş Sendromları ile Ayırıcı Tanı</a:t>
            </a:r>
          </a:p>
          <a:p>
            <a:r>
              <a:rPr lang="tr-TR" dirty="0"/>
              <a:t>FMF, benzer seyir gösteren diğer kalıtsal ateş sendromlarından (PFAPA, TRAPS, MKD ve CAPS) atak süresi ve eşlik eden spesifik bulgular yardımıyla ayırt edilir.</a:t>
            </a:r>
          </a:p>
          <a:p>
            <a:r>
              <a:rPr lang="tr-TR" b="1" dirty="0"/>
              <a:t>PFAPA</a:t>
            </a:r>
            <a:r>
              <a:rPr lang="tr-TR" dirty="0"/>
              <a:t> sendromunda ataklar </a:t>
            </a:r>
            <a:r>
              <a:rPr lang="tr-TR" dirty="0" err="1"/>
              <a:t>FMF'den</a:t>
            </a:r>
            <a:r>
              <a:rPr lang="tr-TR" dirty="0"/>
              <a:t> farklı olarak 3-4 haftada bir çok düzenli tekrarlar ve farenjit ile ağızda aftlar ateş tablosuna eşlik eder.</a:t>
            </a:r>
          </a:p>
          <a:p>
            <a:r>
              <a:rPr lang="tr-TR" b="1" dirty="0"/>
              <a:t>TRAPS</a:t>
            </a:r>
            <a:r>
              <a:rPr lang="tr-TR" dirty="0"/>
              <a:t> hastalarında ateş atakları </a:t>
            </a:r>
            <a:r>
              <a:rPr lang="tr-TR" dirty="0" err="1"/>
              <a:t>FMF'den</a:t>
            </a:r>
            <a:r>
              <a:rPr lang="tr-TR" dirty="0"/>
              <a:t> çok daha uzun (7-21 gün) sürerken, göz çevresinde ödem ve vücutta gezici kas ağrıları tipik bulgulardır.</a:t>
            </a:r>
          </a:p>
          <a:p>
            <a:r>
              <a:rPr lang="tr-TR" b="1" dirty="0"/>
              <a:t>MKD (HIDS)</a:t>
            </a:r>
            <a:r>
              <a:rPr lang="tr-TR" dirty="0"/>
              <a:t> tablosunda aşılamalarla tetiklenebilen ateş ataklarına kusma, ishal ve boyundaki lenf bezlerinde belirgin şişlikler eşlik etmektedir.</a:t>
            </a:r>
          </a:p>
          <a:p>
            <a:r>
              <a:rPr lang="tr-TR" b="1" dirty="0"/>
              <a:t>CAPS</a:t>
            </a:r>
            <a:r>
              <a:rPr lang="tr-TR" dirty="0"/>
              <a:t> grubunda ise ateş atakları genellikle 1-2 gün gibi daha kısa sürer ve tabloya kaşıntılı ürtiker benzeri döküntüler ile nörolojik belirtiler eklenir.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72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19279" y="558326"/>
            <a:ext cx="8911687" cy="1280890"/>
          </a:xfrm>
        </p:spPr>
        <p:txBody>
          <a:bodyPr>
            <a:normAutofit/>
          </a:bodyPr>
          <a:lstStyle/>
          <a:p>
            <a:endParaRPr lang="tr-TR" sz="4000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29897" y="1778611"/>
            <a:ext cx="947471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Still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Hastalığı ve JIA: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FMF'den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farklı olarak, bu hastalıklarda birkaç gün sonra geçmeyen günlük bir ateş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paterni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ve lenf bezlerinde yaygın büyüme (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lenfadenopati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görülür.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Sistemik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Vaskülitler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Behçet, HSP ve PAN gibi hastalıklar şiddetli karın ağrısı yapsa da; organ tutulumları (böbrek, göz) ve ülserlerin varlığı ile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FMF'den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ayrılırlar.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Romatizmal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Hastalıklar: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SLE ve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Romatoid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Artrit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gibi durumlarda saptanan özel antikorlar (ANA, RF) ve eklem tutulumunun simetrik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poliartrit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şeklinde olması ayırıcı tanıda belirleyicidir.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Enfeksiyon ve 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Malignite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Tekrarlayan ateş nedeni olabilen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brusella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gibi kronik enfeksiyonlar veya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lenfoma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gibi kötü huylu tümörler; kan tahlilleri ve biyopsi gibi ileri tetkiklerle dışlanmalıdır.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Akut Karın Nedenleri: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FMF'deki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karın ağrısı apandisit ile karıştırılabilse de; ateş ve eklem ağrısının eşlik etmediği porfiri veya kalıtsal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anjiyoödem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gibi genetik tablolar da akılda tutulmalıdır.</a:t>
            </a:r>
          </a:p>
        </p:txBody>
      </p:sp>
    </p:spTree>
    <p:extLst>
      <p:ext uri="{BB962C8B-B14F-4D97-AF65-F5344CB8AC3E}">
        <p14:creationId xmlns:p14="http://schemas.microsoft.com/office/powerpoint/2010/main" val="28717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75838" y="505698"/>
            <a:ext cx="8911687" cy="1280890"/>
          </a:xfrm>
        </p:spPr>
        <p:txBody>
          <a:bodyPr>
            <a:normAutofit/>
          </a:bodyPr>
          <a:lstStyle/>
          <a:p>
            <a:r>
              <a:rPr lang="tr-TR" dirty="0" smtClean="0"/>
              <a:t>Komplikasyonlar</a:t>
            </a:r>
            <a:endParaRPr lang="tr-T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75837" y="1964352"/>
            <a:ext cx="961661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r-TR" altLang="tr-TR" sz="2400" b="1" dirty="0" err="1" smtClean="0">
                <a:solidFill>
                  <a:schemeClr val="tx1"/>
                </a:solidFill>
              </a:rPr>
              <a:t>İleus: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Tekrarlayan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peritonit atakları, karın içinde kalıcı yapışıklıklara neden olarak mekanik ince bağırsak tıkanıklığı riskini doğurabilir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İnfertilite:</a:t>
            </a:r>
            <a:r>
              <a:rPr kumimoji="0" lang="tr-TR" alt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Pelvik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bölgedeki sık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inflamasyonlar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fallop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tüplerinde tıkanıklık ve yapışıklıklara yol açarak mekanik kısırlığa (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infertilite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neden 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olabilir.</a:t>
            </a:r>
            <a:r>
              <a:rPr kumimoji="0" lang="tr-TR" altLang="tr-T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Testislerde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amiloid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birikimi sperm üretimini bozarak kısırlığa yol açabilir; nadir durumlarda ise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kolşisin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kullanımı geçici sperm sayısı azalmasına neden </a:t>
            </a:r>
            <a:r>
              <a:rPr kumimoji="0" lang="tr-TR" alt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olabilir</a:t>
            </a:r>
            <a:r>
              <a:rPr lang="tr-TR" altLang="tr-TR" sz="2400" dirty="0">
                <a:solidFill>
                  <a:schemeClr val="tx1"/>
                </a:solidFill>
              </a:rPr>
              <a:t>.</a:t>
            </a:r>
            <a:endParaRPr kumimoji="0" lang="tr-TR" alt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r-TR" sz="2400" b="1" dirty="0" err="1"/>
              <a:t>Sekonder</a:t>
            </a:r>
            <a:r>
              <a:rPr lang="tr-TR" sz="2400" b="1" dirty="0"/>
              <a:t> AA </a:t>
            </a:r>
            <a:r>
              <a:rPr lang="tr-TR" sz="2400" b="1" dirty="0" err="1"/>
              <a:t>Amiloidoz</a:t>
            </a:r>
            <a:endParaRPr kumimoji="0" lang="tr-TR" altLang="tr-T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90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8007" y="873281"/>
            <a:ext cx="8911687" cy="1280890"/>
          </a:xfrm>
        </p:spPr>
        <p:txBody>
          <a:bodyPr>
            <a:normAutofit/>
          </a:bodyPr>
          <a:lstStyle/>
          <a:p>
            <a:r>
              <a:rPr lang="tr-TR" sz="3200" dirty="0"/>
              <a:t>Sekonder AA Amiloidoz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88007" y="2276467"/>
            <a:ext cx="974921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FMF 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hastalarında kontrol altına alınmayan kronik inflamasyonun bir sonucu olarak ortaya çıkan ve en önemli ölüm nedenlerinden biri olan komplikasyondur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Amiloidoz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genellikle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proteinüri</a:t>
            </a:r>
            <a:r>
              <a:rPr lang="tr-TR" altLang="tr-TR" dirty="0"/>
              <a:t> 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ile başlar ve tedavi edilmezse yaklaşık 10 yıl içinde son dönem böbrek yetmezliğine ilerleyebilir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Amiloid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proteinleri sadece böbreklerde değil; dalak, karaciğer, sindirim sistemi ve ilerleyen evrelerde kalp ile testislerde de birikerek bu organların fonksiyonlarını bozabilir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Risk Faktörleri: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Erkek cinsiyet, ailede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amiloidoz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öyküsü ve özellikle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M694V 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mutasyonu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na 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sahip olmak,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amiloidoz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gelişme riskini önemli ölçüde artıran faktörlerdir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83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Tedavi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Ailevi Akdeniz Ateşi (FMF) tedavisinin amaçları, akut atakları önlemek ve ataklar arasındaki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inflamasyonu</a:t>
            </a:r>
            <a:r>
              <a:rPr lang="tr-TR" dirty="0"/>
              <a:t> en aza indirmektir. </a:t>
            </a:r>
            <a:r>
              <a:rPr lang="tr-TR" dirty="0" err="1"/>
              <a:t>Asemptomatik</a:t>
            </a:r>
            <a:r>
              <a:rPr lang="tr-TR" dirty="0"/>
              <a:t> aralıklar sırasında bile </a:t>
            </a:r>
            <a:r>
              <a:rPr lang="tr-TR" dirty="0" err="1"/>
              <a:t>inflamasyonu</a:t>
            </a:r>
            <a:r>
              <a:rPr lang="tr-TR" dirty="0"/>
              <a:t> kontrol altına almak, </a:t>
            </a:r>
            <a:r>
              <a:rPr lang="tr-TR" dirty="0" err="1"/>
              <a:t>sekonder</a:t>
            </a:r>
            <a:r>
              <a:rPr lang="tr-TR" dirty="0"/>
              <a:t> (AA) </a:t>
            </a:r>
            <a:r>
              <a:rPr lang="tr-TR" dirty="0" err="1"/>
              <a:t>amiloidozun</a:t>
            </a:r>
            <a:r>
              <a:rPr lang="tr-TR" dirty="0"/>
              <a:t> gelişmesini ve ilerlemesini önleyebilir.</a:t>
            </a:r>
          </a:p>
        </p:txBody>
      </p:sp>
    </p:spTree>
    <p:extLst>
      <p:ext uri="{BB962C8B-B14F-4D97-AF65-F5344CB8AC3E}">
        <p14:creationId xmlns:p14="http://schemas.microsoft.com/office/powerpoint/2010/main" val="12113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73090" y="4202859"/>
            <a:ext cx="5206999" cy="2164791"/>
          </a:xfrm>
        </p:spPr>
        <p:txBody>
          <a:bodyPr/>
          <a:lstStyle/>
          <a:p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42854"/>
              </p:ext>
            </p:extLst>
          </p:nvPr>
        </p:nvGraphicFramePr>
        <p:xfrm>
          <a:off x="838200" y="2583974"/>
          <a:ext cx="10515600" cy="14630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6088490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266551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50836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130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06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011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19346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81273"/>
              </p:ext>
            </p:extLst>
          </p:nvPr>
        </p:nvGraphicFramePr>
        <p:xfrm>
          <a:off x="4516583" y="1472995"/>
          <a:ext cx="7322127" cy="489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59">
                  <a:extLst>
                    <a:ext uri="{9D8B030D-6E8A-4147-A177-3AD203B41FA5}">
                      <a16:colId xmlns:a16="http://schemas.microsoft.com/office/drawing/2014/main" val="675398100"/>
                    </a:ext>
                  </a:extLst>
                </a:gridCol>
                <a:gridCol w="2014684">
                  <a:extLst>
                    <a:ext uri="{9D8B030D-6E8A-4147-A177-3AD203B41FA5}">
                      <a16:colId xmlns:a16="http://schemas.microsoft.com/office/drawing/2014/main" val="113584122"/>
                    </a:ext>
                  </a:extLst>
                </a:gridCol>
                <a:gridCol w="2014684">
                  <a:extLst>
                    <a:ext uri="{9D8B030D-6E8A-4147-A177-3AD203B41FA5}">
                      <a16:colId xmlns:a16="http://schemas.microsoft.com/office/drawing/2014/main" val="1935806618"/>
                    </a:ext>
                  </a:extLst>
                </a:gridCol>
              </a:tblGrid>
              <a:tr h="871295">
                <a:tc>
                  <a:txBody>
                    <a:bodyPr/>
                    <a:lstStyle/>
                    <a:p>
                      <a:r>
                        <a:rPr lang="tr-TR" dirty="0"/>
                        <a:t>Bölge (Lokalizasyon)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Olası Nedenler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Spesifik Klinik Belirtiler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73362"/>
                  </a:ext>
                </a:extLst>
              </a:tr>
              <a:tr h="1610249">
                <a:tc>
                  <a:txBody>
                    <a:bodyPr/>
                    <a:lstStyle/>
                    <a:p>
                      <a:r>
                        <a:rPr lang="tr-TR" dirty="0"/>
                        <a:t>Sağ Üst Kadran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Safra Kesesi (Taş, </a:t>
                      </a:r>
                      <a:r>
                        <a:rPr lang="tr-TR" dirty="0" err="1"/>
                        <a:t>Kolesistit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Kolanjit</a:t>
                      </a:r>
                      <a:r>
                        <a:rPr lang="tr-TR" dirty="0"/>
                        <a:t>), Karaciğer (Hepatit, Apse), </a:t>
                      </a:r>
                      <a:r>
                        <a:rPr lang="tr-TR" dirty="0" err="1"/>
                        <a:t>Perihepatit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Fitz-Hugh-Curtis</a:t>
                      </a:r>
                      <a:r>
                        <a:rPr lang="tr-T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Sağ </a:t>
                      </a:r>
                      <a:r>
                        <a:rPr lang="tr-TR" dirty="0" err="1"/>
                        <a:t>scapula</a:t>
                      </a:r>
                      <a:r>
                        <a:rPr lang="tr-TR" dirty="0"/>
                        <a:t> kemiğine yansıma, Murphy belirtisi (+), sarılık, </a:t>
                      </a:r>
                      <a:r>
                        <a:rPr lang="tr-TR" dirty="0" err="1"/>
                        <a:t>plöritik</a:t>
                      </a:r>
                      <a:r>
                        <a:rPr lang="tr-TR" dirty="0"/>
                        <a:t> ağrı.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420961"/>
                  </a:ext>
                </a:extLst>
              </a:tr>
              <a:tr h="1610249">
                <a:tc>
                  <a:txBody>
                    <a:bodyPr/>
                    <a:lstStyle/>
                    <a:p>
                      <a:r>
                        <a:rPr lang="tr-TR" dirty="0" err="1"/>
                        <a:t>Epigastrium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Pankreas (</a:t>
                      </a:r>
                      <a:r>
                        <a:rPr lang="tr-TR" dirty="0" err="1"/>
                        <a:t>Pankreatit</a:t>
                      </a:r>
                      <a:r>
                        <a:rPr lang="tr-TR" dirty="0"/>
                        <a:t>), Mide (PÜH, Gastrit, </a:t>
                      </a:r>
                      <a:r>
                        <a:rPr lang="tr-TR" dirty="0" err="1"/>
                        <a:t>Gastroparezi</a:t>
                      </a:r>
                      <a:r>
                        <a:rPr lang="tr-TR" dirty="0"/>
                        <a:t>), Kalp (AMI), GÖRH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Sırta yayılan kuşak tarzı ağrı, yemekle ilişkili yanma, nefes darlığı.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241412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5" y="1472995"/>
            <a:ext cx="4332387" cy="48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006498"/>
            <a:ext cx="8915400" cy="5512714"/>
          </a:xfrm>
        </p:spPr>
        <p:txBody>
          <a:bodyPr>
            <a:normAutofit/>
          </a:bodyPr>
          <a:lstStyle/>
          <a:p>
            <a:r>
              <a:rPr lang="tr-TR" sz="2000" b="1" dirty="0"/>
              <a:t>FMF Tedavisinin Temeli: </a:t>
            </a:r>
            <a:r>
              <a:rPr lang="tr-TR" sz="2000" b="1" dirty="0" err="1"/>
              <a:t>Kolşisin</a:t>
            </a:r>
            <a:r>
              <a:rPr lang="tr-TR" sz="2000" b="1" dirty="0"/>
              <a:t> </a:t>
            </a:r>
            <a:r>
              <a:rPr lang="tr-TR" sz="2000" b="1" dirty="0" err="1"/>
              <a:t>Profilaksisi</a:t>
            </a:r>
            <a:endParaRPr lang="tr-TR" sz="2000" b="1" dirty="0"/>
          </a:p>
          <a:p>
            <a:r>
              <a:rPr lang="tr-TR" sz="2000" dirty="0" err="1"/>
              <a:t>Kolşisin</a:t>
            </a:r>
            <a:r>
              <a:rPr lang="tr-TR" sz="2000" dirty="0"/>
              <a:t>, FMF tedavisinde atakların sıklığını ve şiddetini azaltmak amacıyla kullanılan temel ve önleyici (</a:t>
            </a:r>
            <a:r>
              <a:rPr lang="tr-TR" sz="2000" dirty="0" err="1"/>
              <a:t>profilaktik</a:t>
            </a:r>
            <a:r>
              <a:rPr lang="tr-TR" sz="2000" dirty="0"/>
              <a:t>) ilaçtır.</a:t>
            </a:r>
          </a:p>
          <a:p>
            <a:r>
              <a:rPr lang="tr-TR" sz="2000" dirty="0"/>
              <a:t>Atakların ne kadar sık olduğuna bakılmaksızın tüm FMF hastalarına önerilir; çünkü temel amacı sadece ağrıyı kesmek değil, ölümcül </a:t>
            </a:r>
            <a:r>
              <a:rPr lang="tr-TR" sz="2000" dirty="0" err="1"/>
              <a:t>amiloidoz</a:t>
            </a:r>
            <a:r>
              <a:rPr lang="tr-TR" sz="2000" dirty="0"/>
              <a:t> gelişimini engellemektir.</a:t>
            </a:r>
          </a:p>
          <a:p>
            <a:r>
              <a:rPr lang="tr-TR" sz="2000" dirty="0"/>
              <a:t>İlaç sadece atak sırasında değil, ömür boyu düzenli olarak kullanılmalıdır; ataklar sırasında dozu artırmak veya aralıklı kullanmak atağı durdurmada etkili değildir.</a:t>
            </a:r>
          </a:p>
          <a:p>
            <a:r>
              <a:rPr lang="tr-TR" sz="2000" dirty="0"/>
              <a:t>Nadir durumlarda, uzun yıllar ataksız kalan ve laboratuvar bulguları normal seyreden bazı </a:t>
            </a:r>
            <a:r>
              <a:rPr lang="tr-TR" sz="2000" dirty="0" err="1"/>
              <a:t>heterozigot</a:t>
            </a:r>
            <a:r>
              <a:rPr lang="tr-TR" sz="2000" dirty="0"/>
              <a:t> hastalarda doktor kontrolünde ilaç kesimi denenebilir.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55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809145"/>
            <a:ext cx="8915400" cy="5102077"/>
          </a:xfrm>
        </p:spPr>
        <p:txBody>
          <a:bodyPr>
            <a:normAutofit/>
          </a:bodyPr>
          <a:lstStyle/>
          <a:p>
            <a:r>
              <a:rPr lang="tr-TR" sz="2000" b="1" dirty="0"/>
              <a:t>Yaşa ve Klinik Duruma Göre Dozaj Esasları</a:t>
            </a:r>
          </a:p>
          <a:p>
            <a:r>
              <a:rPr lang="tr-TR" sz="2000" dirty="0"/>
              <a:t>Başlangıç dozu hastanın yaşına göre belirlenir: 5 yaş altı için ≤0,5 mg, 5-10 yaş arası için 0,5-1 mg ve 10 yaş üzeri bireyler için 1-1,5 mg günlük doz önerilir.</a:t>
            </a:r>
          </a:p>
          <a:p>
            <a:r>
              <a:rPr lang="tr-TR" sz="2000" dirty="0" err="1"/>
              <a:t>Amiloidoz</a:t>
            </a:r>
            <a:r>
              <a:rPr lang="tr-TR" sz="2000" dirty="0"/>
              <a:t> gelişmiş olan veya hastalık aktivitesi çok yüksek seyreden vakalarda, organ fonksiyonları normalse günlük doz 2-3 mg’a kadar yükseltilebilir.</a:t>
            </a:r>
          </a:p>
          <a:p>
            <a:r>
              <a:rPr lang="tr-TR" sz="2000" dirty="0"/>
              <a:t>İlacın günde tek seferde alınması hasta uyumunu artırırken, etkinliği bölünmüş dozlarla aynı seviyede kalmaktadır.</a:t>
            </a:r>
          </a:p>
          <a:p>
            <a:r>
              <a:rPr lang="tr-TR" sz="2000" dirty="0"/>
              <a:t>Hap yutmakta zorlanan çocuklar için bazı bölgelerde sıvı </a:t>
            </a:r>
            <a:r>
              <a:rPr lang="tr-TR" sz="2000" dirty="0" err="1"/>
              <a:t>kolşisin</a:t>
            </a:r>
            <a:r>
              <a:rPr lang="tr-TR" sz="2000" dirty="0"/>
              <a:t> formları da tercih edilebilir; doz artırımı hastanın toleransına göre kademeli olarak yapılır.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99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940714"/>
            <a:ext cx="8915400" cy="4970508"/>
          </a:xfrm>
        </p:spPr>
        <p:txBody>
          <a:bodyPr>
            <a:normAutofit/>
          </a:bodyPr>
          <a:lstStyle/>
          <a:p>
            <a:r>
              <a:rPr lang="tr-TR" sz="2000" b="1" dirty="0"/>
              <a:t>İlacın Etki Mekanizması ve Klinik Etkinlik</a:t>
            </a:r>
          </a:p>
          <a:p>
            <a:r>
              <a:rPr lang="tr-TR" sz="2000" dirty="0" err="1"/>
              <a:t>Kolşisin</a:t>
            </a:r>
            <a:r>
              <a:rPr lang="tr-TR" sz="2000" dirty="0"/>
              <a:t>, </a:t>
            </a:r>
            <a:r>
              <a:rPr lang="tr-TR" sz="2000" dirty="0" err="1"/>
              <a:t>inflamasyon</a:t>
            </a:r>
            <a:r>
              <a:rPr lang="tr-TR" sz="2000" dirty="0"/>
              <a:t> bölgelerine göç eden </a:t>
            </a:r>
            <a:r>
              <a:rPr lang="tr-TR" sz="2000" dirty="0" err="1"/>
              <a:t>nötrofillerin</a:t>
            </a:r>
            <a:r>
              <a:rPr lang="tr-TR" sz="2000" dirty="0"/>
              <a:t> hareketliliğini ve elastikiyetini bozarak bu hücrelerin dokulara zarar vermesini engeller.</a:t>
            </a:r>
          </a:p>
          <a:p>
            <a:r>
              <a:rPr lang="tr-TR" sz="2000" dirty="0"/>
              <a:t>Hücre içindeki "pirin </a:t>
            </a:r>
            <a:r>
              <a:rPr lang="tr-TR" sz="2000" dirty="0" err="1"/>
              <a:t>inflamozomu</a:t>
            </a:r>
            <a:r>
              <a:rPr lang="tr-TR" sz="2000" dirty="0"/>
              <a:t>" adı verilen yapıyı </a:t>
            </a:r>
            <a:r>
              <a:rPr lang="tr-TR" sz="2000" dirty="0" err="1"/>
              <a:t>inaktive</a:t>
            </a:r>
            <a:r>
              <a:rPr lang="tr-TR" sz="2000" dirty="0"/>
              <a:t> ederek, </a:t>
            </a:r>
            <a:r>
              <a:rPr lang="tr-TR" sz="2000" dirty="0" err="1"/>
              <a:t>FMF’deki</a:t>
            </a:r>
            <a:r>
              <a:rPr lang="tr-TR" sz="2000" dirty="0"/>
              <a:t> kontrolsüz </a:t>
            </a:r>
            <a:r>
              <a:rPr lang="tr-TR" sz="2000" dirty="0" err="1"/>
              <a:t>inflamasyon</a:t>
            </a:r>
            <a:r>
              <a:rPr lang="tr-TR" sz="2000" dirty="0"/>
              <a:t> döngüsünü hücresel düzeyde baskılar.</a:t>
            </a:r>
          </a:p>
          <a:p>
            <a:r>
              <a:rPr lang="tr-TR" sz="2000" dirty="0"/>
              <a:t>Yapılan klinik çalışmalar, düzenli kullanımın hastaların yaklaşık %64'ünde atakları tamamen durdurduğunu, %31'inde ise belirgin bir hafifleme sağladığını kanıtlamıştır.</a:t>
            </a:r>
          </a:p>
          <a:p>
            <a:r>
              <a:rPr lang="tr-TR" sz="2000" dirty="0" err="1"/>
              <a:t>Amiloidoz</a:t>
            </a:r>
            <a:r>
              <a:rPr lang="tr-TR" sz="2000" dirty="0"/>
              <a:t> riski açısından bakıldığında, ilaca uyumlu hastalarda </a:t>
            </a:r>
            <a:r>
              <a:rPr lang="tr-TR" sz="2000" dirty="0" err="1"/>
              <a:t>proteinüri</a:t>
            </a:r>
            <a:r>
              <a:rPr lang="tr-TR" sz="2000" dirty="0"/>
              <a:t> gelişme oranı %1,7 iken, düzenli kullanmayanlarda bu oran %49’a kadar çıkmaktadır.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08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23586"/>
            <a:ext cx="8915400" cy="4687636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/>
              <a:t>Güvenlik, Yan Etkiler ve İlaç Etkileşimleri</a:t>
            </a:r>
          </a:p>
          <a:p>
            <a:r>
              <a:rPr lang="tr-TR" sz="2400" dirty="0" err="1"/>
              <a:t>Kolşisin</a:t>
            </a:r>
            <a:r>
              <a:rPr lang="tr-TR" sz="2400" dirty="0"/>
              <a:t>, uygun dozlarda ve böbrek/karaciğer fonksiyonları normalken onlarca yıl boyunca güvenle kullanılabilen bir ilaçtır.</a:t>
            </a:r>
          </a:p>
          <a:p>
            <a:r>
              <a:rPr lang="tr-TR" sz="2400" dirty="0"/>
              <a:t>En sık görülen yan etkiler ishal, bulantı ve kusma gibi sindirim sistemi şikayetleridir; bunlar genellikle doz ayarlamasıyla kontrol altına alınabilir.</a:t>
            </a:r>
          </a:p>
          <a:p>
            <a:r>
              <a:rPr lang="tr-TR" sz="2400" dirty="0"/>
              <a:t>Nadir görülen ciddi yan etkiler arasında </a:t>
            </a:r>
            <a:r>
              <a:rPr lang="tr-TR" sz="2400" dirty="0" err="1"/>
              <a:t>lökopeni</a:t>
            </a:r>
            <a:r>
              <a:rPr lang="tr-TR" sz="2400" dirty="0"/>
              <a:t>, saç dökülmesi ve özellikle böbrek yetmezliği olanlarda görülen kas zayıflığı (</a:t>
            </a:r>
            <a:r>
              <a:rPr lang="tr-TR" sz="2400" dirty="0" err="1"/>
              <a:t>miyopati</a:t>
            </a:r>
            <a:r>
              <a:rPr lang="tr-TR" sz="2400" dirty="0"/>
              <a:t>) yer alır.</a:t>
            </a:r>
          </a:p>
          <a:p>
            <a:r>
              <a:rPr lang="tr-TR" sz="2400" dirty="0" err="1"/>
              <a:t>Klaritromisin</a:t>
            </a:r>
            <a:r>
              <a:rPr lang="tr-TR" sz="2400" dirty="0"/>
              <a:t> ve </a:t>
            </a:r>
            <a:r>
              <a:rPr lang="tr-TR" sz="2400" dirty="0" err="1"/>
              <a:t>ketokonazol</a:t>
            </a:r>
            <a:r>
              <a:rPr lang="tr-TR" sz="2400" dirty="0"/>
              <a:t> gibi belirli antibiyotik ve mantar ilaçları </a:t>
            </a:r>
            <a:r>
              <a:rPr lang="tr-TR" sz="2400" dirty="0" err="1"/>
              <a:t>kolşisin</a:t>
            </a:r>
            <a:r>
              <a:rPr lang="tr-TR" sz="2400" dirty="0"/>
              <a:t> düzeyini aşırı yükselterek </a:t>
            </a:r>
            <a:r>
              <a:rPr lang="tr-TR" sz="2400" dirty="0" err="1"/>
              <a:t>toksisite</a:t>
            </a:r>
            <a:r>
              <a:rPr lang="tr-TR" sz="2400" dirty="0"/>
              <a:t> riskini artırdığı için birlikte kullanımlarına dikkat edilmelidir.</a:t>
            </a:r>
          </a:p>
        </p:txBody>
      </p:sp>
    </p:spTree>
    <p:extLst>
      <p:ext uri="{BB962C8B-B14F-4D97-AF65-F5344CB8AC3E}">
        <p14:creationId xmlns:p14="http://schemas.microsoft.com/office/powerpoint/2010/main" val="42714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045968"/>
            <a:ext cx="8915400" cy="4865254"/>
          </a:xfrm>
        </p:spPr>
        <p:txBody>
          <a:bodyPr>
            <a:normAutofit/>
          </a:bodyPr>
          <a:lstStyle/>
          <a:p>
            <a:r>
              <a:rPr lang="tr-TR" sz="2000" b="1" dirty="0"/>
              <a:t>Tedavi İzlemi ve Laboratuvar Takibi</a:t>
            </a:r>
          </a:p>
          <a:p>
            <a:r>
              <a:rPr lang="tr-TR" sz="2000" dirty="0"/>
              <a:t>Tedaviye başlandıktan sonraki ilk 3-6 ayda hastalar atak sıklığı açısından yakından takip edilmeli, sonrasında rutin kontroller 6 ayda bir yapılmalıdır.</a:t>
            </a:r>
          </a:p>
          <a:p>
            <a:r>
              <a:rPr lang="tr-TR" sz="2000" dirty="0"/>
              <a:t>Her kontrolde tam kan sayımı (CBC) ile kemik iliği baskılanması ve </a:t>
            </a:r>
            <a:r>
              <a:rPr lang="tr-TR" sz="2000" dirty="0" err="1"/>
              <a:t>crp</a:t>
            </a:r>
            <a:r>
              <a:rPr lang="tr-TR" sz="2000" dirty="0"/>
              <a:t>/</a:t>
            </a:r>
            <a:r>
              <a:rPr lang="tr-TR" sz="2000" dirty="0" err="1"/>
              <a:t>esr</a:t>
            </a:r>
            <a:r>
              <a:rPr lang="tr-TR" sz="2000" dirty="0"/>
              <a:t> gibi belirteçlerle </a:t>
            </a:r>
            <a:r>
              <a:rPr lang="tr-TR" sz="2000" dirty="0" err="1"/>
              <a:t>inflamasyon</a:t>
            </a:r>
            <a:r>
              <a:rPr lang="tr-TR" sz="2000" dirty="0"/>
              <a:t> düzeyi denetlenmelidir.</a:t>
            </a:r>
          </a:p>
          <a:p>
            <a:r>
              <a:rPr lang="tr-TR" sz="2000" dirty="0"/>
              <a:t>Böbrek </a:t>
            </a:r>
            <a:r>
              <a:rPr lang="tr-TR" sz="2000" dirty="0" err="1"/>
              <a:t>amiloidozunun</a:t>
            </a:r>
            <a:r>
              <a:rPr lang="tr-TR" sz="2000" dirty="0"/>
              <a:t> en erken belirtisi olan </a:t>
            </a:r>
            <a:r>
              <a:rPr lang="tr-TR" sz="2000" dirty="0" err="1" smtClean="0"/>
              <a:t>proteinüriyi</a:t>
            </a:r>
            <a:r>
              <a:rPr lang="tr-TR" sz="2000" dirty="0" smtClean="0"/>
              <a:t> yakalamak </a:t>
            </a:r>
            <a:r>
              <a:rPr lang="tr-TR" sz="2000" dirty="0"/>
              <a:t>için düzenli olarak idrar tahlili yapılması hayati önem taşır.</a:t>
            </a:r>
          </a:p>
          <a:p>
            <a:r>
              <a:rPr lang="tr-TR" sz="2000" dirty="0"/>
              <a:t>Karaciğer ve böbrek fonksiyon testleri yılda en az bir kez kontrol edilerek mevcut </a:t>
            </a:r>
            <a:r>
              <a:rPr lang="tr-TR" sz="2000" dirty="0" err="1"/>
              <a:t>kolşisin</a:t>
            </a:r>
            <a:r>
              <a:rPr lang="tr-TR" sz="2000" dirty="0"/>
              <a:t> dozunun güvenliği doğrulanmalıdır.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6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039390"/>
            <a:ext cx="8915400" cy="4871832"/>
          </a:xfrm>
        </p:spPr>
        <p:txBody>
          <a:bodyPr>
            <a:normAutofit/>
          </a:bodyPr>
          <a:lstStyle/>
          <a:p>
            <a:r>
              <a:rPr lang="tr-TR" sz="2000" b="1" dirty="0" err="1"/>
              <a:t>Kolşisine</a:t>
            </a:r>
            <a:r>
              <a:rPr lang="tr-TR" sz="2000" b="1" dirty="0"/>
              <a:t> Dirençli FMF (</a:t>
            </a:r>
            <a:r>
              <a:rPr lang="tr-TR" sz="2000" b="1" dirty="0" err="1"/>
              <a:t>crFMF</a:t>
            </a:r>
            <a:r>
              <a:rPr lang="tr-TR" sz="2000" b="1" dirty="0"/>
              <a:t>)</a:t>
            </a:r>
          </a:p>
          <a:p>
            <a:r>
              <a:rPr lang="tr-TR" sz="2000" dirty="0"/>
              <a:t>Maksimum </a:t>
            </a:r>
            <a:r>
              <a:rPr lang="tr-TR" sz="2000" dirty="0" err="1"/>
              <a:t>tolere</a:t>
            </a:r>
            <a:r>
              <a:rPr lang="tr-TR" sz="2000" dirty="0"/>
              <a:t> edilebilir dozda </a:t>
            </a:r>
            <a:r>
              <a:rPr lang="tr-TR" sz="2000" dirty="0" err="1"/>
              <a:t>kolşisin</a:t>
            </a:r>
            <a:r>
              <a:rPr lang="tr-TR" sz="2000" dirty="0"/>
              <a:t> kullanılmasına rağmen ayda bir veya daha fazla atak geçiren veya ataklar arasında yüksek </a:t>
            </a:r>
            <a:r>
              <a:rPr lang="tr-TR" sz="2000" dirty="0" err="1"/>
              <a:t>inflamasyon</a:t>
            </a:r>
            <a:r>
              <a:rPr lang="tr-TR" sz="2000" dirty="0"/>
              <a:t> (CRP/ESR) değerleri seyreden hastalar "</a:t>
            </a:r>
            <a:r>
              <a:rPr lang="tr-TR" sz="2000" dirty="0" err="1"/>
              <a:t>kolşisine</a:t>
            </a:r>
            <a:r>
              <a:rPr lang="tr-TR" sz="2000" dirty="0"/>
              <a:t> dirençli" kabul edilir.</a:t>
            </a:r>
          </a:p>
          <a:p>
            <a:r>
              <a:rPr lang="tr-TR" sz="2000" dirty="0"/>
              <a:t>Direnç tanısı koyulmadan önce, hastanın ilaç uyumu titizlikle sorgulanmalı ve </a:t>
            </a:r>
            <a:r>
              <a:rPr lang="tr-TR" sz="2000" dirty="0" err="1"/>
              <a:t>FMF'yi</a:t>
            </a:r>
            <a:r>
              <a:rPr lang="tr-TR" sz="2000" dirty="0"/>
              <a:t> taklit edebilecek TRAPS veya MKD gibi diğer </a:t>
            </a:r>
            <a:r>
              <a:rPr lang="tr-TR" sz="2000" dirty="0" err="1"/>
              <a:t>otoinflamatuar</a:t>
            </a:r>
            <a:r>
              <a:rPr lang="tr-TR" sz="2000" dirty="0"/>
              <a:t> hastalıkların varlığı dışlanmalıdır.</a:t>
            </a:r>
          </a:p>
          <a:p>
            <a:r>
              <a:rPr lang="tr-TR" sz="2000" dirty="0"/>
              <a:t>Hastaların yaklaşık %5'i </a:t>
            </a:r>
            <a:r>
              <a:rPr lang="tr-TR" sz="2000" dirty="0" err="1"/>
              <a:t>kolşisine</a:t>
            </a:r>
            <a:r>
              <a:rPr lang="tr-TR" sz="2000" dirty="0"/>
              <a:t> yanıt vermemektedir; bu durum ilacın bağırsaktan yetersiz emilimi veya </a:t>
            </a:r>
            <a:r>
              <a:rPr lang="tr-TR" sz="2000" dirty="0" err="1"/>
              <a:t>kolşisin</a:t>
            </a:r>
            <a:r>
              <a:rPr lang="tr-TR" sz="2000" dirty="0"/>
              <a:t> konsantrasyonunu etkileyen genetik varyantlarla (ABCB1 </a:t>
            </a:r>
            <a:r>
              <a:rPr lang="tr-TR" sz="2000" dirty="0" err="1"/>
              <a:t>polimorfizmi</a:t>
            </a:r>
            <a:r>
              <a:rPr lang="tr-TR" sz="2000" dirty="0"/>
              <a:t>) ilişkili olabilir.</a:t>
            </a:r>
          </a:p>
          <a:p>
            <a:r>
              <a:rPr lang="tr-TR" sz="2000" dirty="0"/>
              <a:t>İlacı </a:t>
            </a:r>
            <a:r>
              <a:rPr lang="tr-TR" sz="2000" dirty="0" err="1"/>
              <a:t>tolere</a:t>
            </a:r>
            <a:r>
              <a:rPr lang="tr-TR" sz="2000" dirty="0"/>
              <a:t> edemeyen hastalarda </a:t>
            </a:r>
            <a:r>
              <a:rPr lang="tr-TR" sz="2000" dirty="0" err="1"/>
              <a:t>gastrointestinal</a:t>
            </a:r>
            <a:r>
              <a:rPr lang="tr-TR" sz="2000" dirty="0"/>
              <a:t> şikayetleri azaltmak için günlük dozun bölünerek verilmesi veya dozun kademeli olarak artırılması önerilmektedir.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57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302527"/>
            <a:ext cx="8915400" cy="4608695"/>
          </a:xfrm>
        </p:spPr>
        <p:txBody>
          <a:bodyPr>
            <a:normAutofit/>
          </a:bodyPr>
          <a:lstStyle/>
          <a:p>
            <a:r>
              <a:rPr lang="tr-TR" b="1" dirty="0"/>
              <a:t>İkinci Basamak Tedavi: İnterlökin-1 (IL-1) </a:t>
            </a:r>
            <a:r>
              <a:rPr lang="tr-TR" b="1" dirty="0" err="1"/>
              <a:t>İnhibisyonu</a:t>
            </a:r>
            <a:endParaRPr lang="tr-TR" b="1" dirty="0"/>
          </a:p>
          <a:p>
            <a:r>
              <a:rPr lang="tr-TR" b="1" dirty="0"/>
              <a:t>IL-1 </a:t>
            </a:r>
            <a:r>
              <a:rPr lang="tr-TR" b="1" dirty="0" err="1"/>
              <a:t>Blokerleri</a:t>
            </a:r>
            <a:r>
              <a:rPr lang="tr-TR" b="1" dirty="0"/>
              <a:t>:</a:t>
            </a:r>
            <a:r>
              <a:rPr lang="tr-TR" dirty="0"/>
              <a:t> </a:t>
            </a:r>
            <a:r>
              <a:rPr lang="tr-TR" dirty="0" err="1"/>
              <a:t>Kolşisine</a:t>
            </a:r>
            <a:r>
              <a:rPr lang="tr-TR" dirty="0"/>
              <a:t> dirençli veya toleransı olmayan hastalarda, FMF ataklarını tetikleyen ana madde olan interlökin-1'i hedef alan biyolojik ajanlar (</a:t>
            </a:r>
            <a:r>
              <a:rPr lang="tr-TR" b="1" dirty="0" err="1"/>
              <a:t>Canakinumab</a:t>
            </a:r>
            <a:r>
              <a:rPr lang="tr-TR" dirty="0"/>
              <a:t> ve </a:t>
            </a:r>
            <a:r>
              <a:rPr lang="tr-TR" b="1" dirty="0" err="1"/>
              <a:t>Anakinra</a:t>
            </a:r>
            <a:r>
              <a:rPr lang="tr-TR" dirty="0"/>
              <a:t>) tercih edilen ikinci basamak tedavidir.</a:t>
            </a:r>
          </a:p>
          <a:p>
            <a:r>
              <a:rPr lang="tr-TR" b="1" dirty="0" err="1"/>
              <a:t>Canakinumab</a:t>
            </a:r>
            <a:r>
              <a:rPr lang="tr-TR" b="1" dirty="0"/>
              <a:t>:</a:t>
            </a:r>
            <a:r>
              <a:rPr lang="tr-TR" dirty="0"/>
              <a:t> Ayda bir kez deri altı enjeksiyon şeklinde uygulanması ve yüksek etkinlik oranı (%60-81 tam </a:t>
            </a:r>
            <a:r>
              <a:rPr lang="tr-TR" dirty="0" err="1"/>
              <a:t>remisyon</a:t>
            </a:r>
            <a:r>
              <a:rPr lang="tr-TR" dirty="0"/>
              <a:t>) nedeniyle kullanım kolaylığı sağlamaktadır.</a:t>
            </a:r>
          </a:p>
          <a:p>
            <a:r>
              <a:rPr lang="tr-TR" b="1" dirty="0" err="1"/>
              <a:t>Anakinra</a:t>
            </a:r>
            <a:r>
              <a:rPr lang="tr-TR" b="1" dirty="0"/>
              <a:t>:</a:t>
            </a:r>
            <a:r>
              <a:rPr lang="tr-TR" dirty="0"/>
              <a:t> Günlük enjeksiyon şeklinde uygulanır; özellikle atak başlangıcını hisseden hastalarda "ihtiyaç halinde" tek doz kullanılarak atağın şiddetini ve süresini azaltmada etkili olabilir.</a:t>
            </a:r>
          </a:p>
          <a:p>
            <a:r>
              <a:rPr lang="tr-TR" dirty="0"/>
              <a:t>Bu ilaçlar genellikle güvenli kabul edilmekle birlikte, en sık görülen yan etkiler enjeksiyon yerinde kızarıklık ve hafif üst solunum yolu enfeksiyonlarıdır.</a:t>
            </a:r>
          </a:p>
          <a:p>
            <a:r>
              <a:rPr lang="tr-TR" dirty="0"/>
              <a:t>IL-1 </a:t>
            </a:r>
            <a:r>
              <a:rPr lang="tr-TR" dirty="0" err="1"/>
              <a:t>blokerleri</a:t>
            </a:r>
            <a:r>
              <a:rPr lang="tr-TR" dirty="0"/>
              <a:t> kullanılırken, </a:t>
            </a:r>
            <a:r>
              <a:rPr lang="tr-TR" dirty="0" err="1"/>
              <a:t>amiloidoz</a:t>
            </a:r>
            <a:r>
              <a:rPr lang="tr-TR" dirty="0"/>
              <a:t> riskine karşı koruma sağlamak amacıyla </a:t>
            </a:r>
            <a:r>
              <a:rPr lang="tr-TR" dirty="0" err="1"/>
              <a:t>tolere</a:t>
            </a:r>
            <a:r>
              <a:rPr lang="tr-TR" dirty="0"/>
              <a:t> edilebilen bir dozda </a:t>
            </a:r>
            <a:r>
              <a:rPr lang="tr-TR" dirty="0" err="1"/>
              <a:t>kolşisin</a:t>
            </a:r>
            <a:r>
              <a:rPr lang="tr-TR" dirty="0"/>
              <a:t> kullanımına mutlaka devam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53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56397" y="1798309"/>
            <a:ext cx="971632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IL-1 inhibitörlerinin,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amiloidoz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gelişmiş hastalarda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proteinüri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azalttığı ve böbrek fonksiyonlarını stabilize edebildiği gözlemlenmiştir.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Tedavi başarısı böbrek hasarının derecesine bağlıdır;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kreatinin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düzeyi 1,5 mg/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dL'nin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altında olan hastalarda başarı oranı, ileri evre böbrek yetmezliği olanlara göre anlamlı derecede yüksektir.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Diyaliz ve Nakil Hastaları: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Anakinra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böbrekler yoluyla atıldığı için diyaliz hastalarında doz ayarlaması gerekirken, bu ilaçlar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amiloidoz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nedeniyle böbrek nakli yapılan hastalarda hastalığın tekrarlamasını önlemek için de kullanılabilmektedir.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Alternatif Ajanlar: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IL-1 inhibitörlerine de yanıt alınamayan çok dirençli vakalarda, IL-6 inhibitörü (</a:t>
            </a:r>
            <a:r>
              <a:rPr kumimoji="0" lang="tr-TR" altLang="tr-T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Tocilizumab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veya 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TNF inhibitörleri gibi alternatif biyolojik tedaviler 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denenebilir.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Biyolojik tedavi alan hastalar, hem klinik yanıt hem de olası enfeksiyon riskleri açısından periyodik laboratuvar testleriyle yakından takip edilmelidir.</a:t>
            </a:r>
          </a:p>
        </p:txBody>
      </p:sp>
    </p:spTree>
    <p:extLst>
      <p:ext uri="{BB962C8B-B14F-4D97-AF65-F5344CB8AC3E}">
        <p14:creationId xmlns:p14="http://schemas.microsoft.com/office/powerpoint/2010/main" val="31510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960449"/>
            <a:ext cx="8915400" cy="4950773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Özel Popülasyonlarda FMF: Gebelik ve Emzirme Yönetimi</a:t>
            </a:r>
          </a:p>
          <a:p>
            <a:r>
              <a:rPr lang="tr-TR" b="1" dirty="0"/>
              <a:t>Gebelik ve </a:t>
            </a:r>
            <a:r>
              <a:rPr lang="tr-TR" b="1" dirty="0" err="1"/>
              <a:t>Kolşisin</a:t>
            </a:r>
            <a:r>
              <a:rPr lang="tr-TR" b="1" dirty="0"/>
              <a:t> (</a:t>
            </a:r>
            <a:r>
              <a:rPr lang="tr-TR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 D)</a:t>
            </a:r>
            <a:r>
              <a:rPr lang="tr-TR" b="1" dirty="0"/>
              <a:t>:</a:t>
            </a:r>
            <a:r>
              <a:rPr lang="tr-TR" dirty="0"/>
              <a:t> </a:t>
            </a:r>
            <a:r>
              <a:rPr lang="tr-TR" dirty="0" err="1"/>
              <a:t>FMF'li</a:t>
            </a:r>
            <a:r>
              <a:rPr lang="tr-TR" dirty="0"/>
              <a:t> hamilelerde </a:t>
            </a:r>
            <a:r>
              <a:rPr lang="tr-TR" dirty="0" err="1"/>
              <a:t>kolşisin</a:t>
            </a:r>
            <a:r>
              <a:rPr lang="tr-TR" dirty="0"/>
              <a:t> tedavisine devam edilmelidir; çünkü ilacın anne için atakları ve </a:t>
            </a:r>
            <a:r>
              <a:rPr lang="tr-TR" dirty="0" err="1"/>
              <a:t>amiloidoz</a:t>
            </a:r>
            <a:r>
              <a:rPr lang="tr-TR" dirty="0"/>
              <a:t> riskini önlemedeki faydaları, fetüs üzerindeki teorik risklerden çok daha ağır basmaktadır.</a:t>
            </a:r>
          </a:p>
          <a:p>
            <a:r>
              <a:rPr lang="tr-TR" dirty="0"/>
              <a:t>Binlerce gebeliği kapsayan çalışmalar, hamilelik boyunca kullanılan </a:t>
            </a:r>
            <a:r>
              <a:rPr lang="tr-TR" dirty="0" err="1"/>
              <a:t>kolşisinin</a:t>
            </a:r>
            <a:r>
              <a:rPr lang="tr-TR" dirty="0"/>
              <a:t> doğumsal anormallik veya erken doğum riskini artırmadığına dair güçlü kanıtlar sunmaktadır.</a:t>
            </a:r>
          </a:p>
          <a:p>
            <a:r>
              <a:rPr lang="tr-TR" dirty="0"/>
              <a:t>Gebelik sırasında </a:t>
            </a:r>
            <a:r>
              <a:rPr lang="tr-TR" b="1" dirty="0"/>
              <a:t>IL-1 </a:t>
            </a:r>
            <a:r>
              <a:rPr lang="tr-TR" b="1" dirty="0" err="1"/>
              <a:t>blokerlerine</a:t>
            </a:r>
            <a:r>
              <a:rPr lang="tr-TR" b="1" dirty="0"/>
              <a:t> (</a:t>
            </a:r>
            <a:r>
              <a:rPr lang="tr-TR" b="1" dirty="0" err="1"/>
              <a:t>Anakinra</a:t>
            </a:r>
            <a:r>
              <a:rPr lang="tr-TR" b="1" dirty="0"/>
              <a:t>/</a:t>
            </a:r>
            <a:r>
              <a:rPr lang="tr-TR" b="1" dirty="0" err="1"/>
              <a:t>Canakinumab</a:t>
            </a:r>
            <a:r>
              <a:rPr lang="tr-TR" b="1" dirty="0"/>
              <a:t>) </a:t>
            </a:r>
            <a:r>
              <a:rPr lang="tr-TR" dirty="0"/>
              <a:t>genellikle yeni başlanmaz; ancak halihazırda bu tedaviyi alan hastalarda kar-zarar dengesi gözetilerek ve uzman görüşüyle tedaviye devam edilebilir.</a:t>
            </a:r>
          </a:p>
          <a:p>
            <a:r>
              <a:rPr lang="tr-TR" b="1" dirty="0"/>
              <a:t>Doğurganlık ve Düşük Riski:</a:t>
            </a:r>
            <a:r>
              <a:rPr lang="tr-TR" dirty="0"/>
              <a:t> FMF hastalığının kendisi (tedavi edilmediğinde) yüksek oranda kısırlık ve düşük riskiyle ilişkilidir; uzun süreli </a:t>
            </a:r>
            <a:r>
              <a:rPr lang="tr-TR" dirty="0" err="1"/>
              <a:t>kolşisin</a:t>
            </a:r>
            <a:r>
              <a:rPr lang="tr-TR" dirty="0"/>
              <a:t> kullanımı bu riskleri artırmaz, aksine hastalığı kontrol ederek sağlıklı bir süreci destekler.</a:t>
            </a:r>
          </a:p>
          <a:p>
            <a:r>
              <a:rPr lang="tr-TR" b="1" dirty="0"/>
              <a:t>Emzirme Dönemi:</a:t>
            </a:r>
            <a:r>
              <a:rPr lang="tr-TR" dirty="0"/>
              <a:t> </a:t>
            </a:r>
            <a:r>
              <a:rPr lang="tr-TR" dirty="0" err="1"/>
              <a:t>Kolşisin</a:t>
            </a:r>
            <a:r>
              <a:rPr lang="tr-TR" dirty="0"/>
              <a:t> kullanan annelerin emzirmesi güvenli kabul edilir; çünkü ilacın anne sütüne geçiş oranları oldukça düşüktür ve bebek üzerinde bilinen olumsuz bir etkisi bildirilmemiştir.</a:t>
            </a:r>
          </a:p>
          <a:p>
            <a:r>
              <a:rPr lang="tr-TR" b="1" dirty="0"/>
              <a:t>Erkek Hastalar:</a:t>
            </a:r>
            <a:r>
              <a:rPr lang="tr-TR" dirty="0"/>
              <a:t> Erkek hastalarda biyolojik ajan kullanımı ve </a:t>
            </a:r>
            <a:r>
              <a:rPr lang="tr-TR" dirty="0" err="1"/>
              <a:t>kolşisin</a:t>
            </a:r>
            <a:r>
              <a:rPr lang="tr-TR" dirty="0"/>
              <a:t> tedavisinin baba olma sürecinde yavrular üzerinde olumsuz bir etkisi gözlemlenmemiştir.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2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UpToDate</a:t>
            </a:r>
            <a:endParaRPr lang="tr-TR" dirty="0" smtClean="0"/>
          </a:p>
          <a:p>
            <a:r>
              <a:rPr lang="tr-TR" i="1" dirty="0" err="1"/>
              <a:t>Rakel</a:t>
            </a:r>
            <a:r>
              <a:rPr lang="tr-TR" i="1" dirty="0"/>
              <a:t> Aile Hekimliği Kitabı 9. baskı</a:t>
            </a:r>
          </a:p>
          <a:p>
            <a:r>
              <a:rPr lang="tr-TR" i="1" dirty="0" err="1"/>
              <a:t>Current</a:t>
            </a:r>
            <a:r>
              <a:rPr lang="tr-TR" i="1" dirty="0"/>
              <a:t> Aile Hekimliği Tanı ve Tedavi Kitabı 4. baskı</a:t>
            </a:r>
          </a:p>
          <a:p>
            <a:r>
              <a:rPr lang="tr-TR" i="1" dirty="0"/>
              <a:t>Birinci Basamağa Yönelik Tanı ve Tedavi Rehberi 2012</a:t>
            </a:r>
          </a:p>
          <a:p>
            <a:r>
              <a:rPr lang="tr-TR" dirty="0" err="1"/>
              <a:t>Özdel</a:t>
            </a:r>
            <a:r>
              <a:rPr lang="tr-TR" dirty="0"/>
              <a:t>, S, </a:t>
            </a:r>
            <a:r>
              <a:rPr lang="tr-TR" dirty="0" err="1"/>
              <a:t>Özçakar</a:t>
            </a:r>
            <a:r>
              <a:rPr lang="tr-TR" dirty="0"/>
              <a:t>, Z.B, Şahin-Kunt, S, Elhan, AE, Yalçınkaya, F. </a:t>
            </a:r>
            <a:r>
              <a:rPr lang="tr-TR" dirty="0" err="1"/>
              <a:t>Late-onset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 is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mild</a:t>
            </a:r>
            <a:r>
              <a:rPr lang="tr-TR" dirty="0"/>
              <a:t> </a:t>
            </a:r>
            <a:r>
              <a:rPr lang="tr-TR" dirty="0" err="1"/>
              <a:t>phenotype</a:t>
            </a:r>
            <a:r>
              <a:rPr lang="tr-TR" dirty="0"/>
              <a:t> in </a:t>
            </a:r>
            <a:r>
              <a:rPr lang="tr-TR" dirty="0" err="1"/>
              <a:t>children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familial</a:t>
            </a:r>
            <a:r>
              <a:rPr lang="tr-TR" dirty="0"/>
              <a:t> </a:t>
            </a:r>
            <a:r>
              <a:rPr lang="tr-TR" dirty="0" err="1"/>
              <a:t>Mediterranean</a:t>
            </a:r>
            <a:r>
              <a:rPr lang="tr-TR" dirty="0"/>
              <a:t> </a:t>
            </a:r>
            <a:r>
              <a:rPr lang="tr-TR" dirty="0" err="1"/>
              <a:t>fever</a:t>
            </a:r>
            <a:r>
              <a:rPr lang="tr-TR" dirty="0"/>
              <a:t>, </a:t>
            </a:r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Rheumatology</a:t>
            </a:r>
            <a:r>
              <a:rPr lang="tr-TR" dirty="0"/>
              <a:t>, 2016, 35(7),1837-40. </a:t>
            </a:r>
            <a:endParaRPr lang="tr-TR" dirty="0" smtClean="0"/>
          </a:p>
          <a:p>
            <a:r>
              <a:rPr lang="tr-TR" dirty="0"/>
              <a:t>Ben-</a:t>
            </a:r>
            <a:r>
              <a:rPr lang="tr-TR" dirty="0" err="1"/>
              <a:t>Chetrit</a:t>
            </a:r>
            <a:r>
              <a:rPr lang="tr-TR" dirty="0"/>
              <a:t>, E, </a:t>
            </a:r>
            <a:r>
              <a:rPr lang="tr-TR" dirty="0" err="1"/>
              <a:t>Levy</a:t>
            </a:r>
            <a:r>
              <a:rPr lang="tr-TR" dirty="0"/>
              <a:t>, M. </a:t>
            </a:r>
            <a:r>
              <a:rPr lang="tr-TR" dirty="0" err="1"/>
              <a:t>Familial</a:t>
            </a:r>
            <a:r>
              <a:rPr lang="tr-TR" dirty="0"/>
              <a:t> </a:t>
            </a:r>
            <a:r>
              <a:rPr lang="tr-TR" dirty="0" err="1"/>
              <a:t>Mediterranean</a:t>
            </a:r>
            <a:r>
              <a:rPr lang="tr-TR" dirty="0"/>
              <a:t> </a:t>
            </a:r>
            <a:r>
              <a:rPr lang="tr-TR" dirty="0" err="1"/>
              <a:t>fever</a:t>
            </a:r>
            <a:r>
              <a:rPr lang="tr-TR" dirty="0"/>
              <a:t>. </a:t>
            </a:r>
            <a:r>
              <a:rPr lang="tr-TR" dirty="0" err="1"/>
              <a:t>Lancet</a:t>
            </a:r>
            <a:r>
              <a:rPr lang="tr-TR" dirty="0"/>
              <a:t>, 1998, 351, 659-64.  </a:t>
            </a:r>
          </a:p>
          <a:p>
            <a:r>
              <a:rPr lang="tr-TR" dirty="0" smtClean="0"/>
              <a:t> </a:t>
            </a:r>
            <a:r>
              <a:rPr lang="tr-TR" dirty="0" err="1"/>
              <a:t>Janeway</a:t>
            </a:r>
            <a:r>
              <a:rPr lang="tr-TR" dirty="0"/>
              <a:t>, TC, </a:t>
            </a:r>
            <a:r>
              <a:rPr lang="tr-TR" dirty="0" err="1"/>
              <a:t>Mosenthal</a:t>
            </a:r>
            <a:r>
              <a:rPr lang="tr-TR" dirty="0"/>
              <a:t>, H, </a:t>
            </a:r>
            <a:r>
              <a:rPr lang="tr-TR" dirty="0" err="1"/>
              <a:t>Unusual</a:t>
            </a:r>
            <a:r>
              <a:rPr lang="tr-TR" dirty="0"/>
              <a:t> </a:t>
            </a:r>
            <a:r>
              <a:rPr lang="tr-TR" dirty="0" err="1"/>
              <a:t>paroxysmal</a:t>
            </a:r>
            <a:r>
              <a:rPr lang="tr-TR" dirty="0"/>
              <a:t> </a:t>
            </a:r>
            <a:r>
              <a:rPr lang="tr-TR" dirty="0" err="1"/>
              <a:t>syndrome</a:t>
            </a:r>
            <a:r>
              <a:rPr lang="tr-TR" dirty="0"/>
              <a:t>, </a:t>
            </a:r>
            <a:r>
              <a:rPr lang="tr-TR" dirty="0" err="1"/>
              <a:t>probably</a:t>
            </a:r>
            <a:r>
              <a:rPr lang="tr-TR" dirty="0"/>
              <a:t> </a:t>
            </a:r>
            <a:r>
              <a:rPr lang="tr-TR" dirty="0" err="1"/>
              <a:t>allied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recurrent</a:t>
            </a:r>
            <a:r>
              <a:rPr lang="tr-TR" dirty="0"/>
              <a:t> </a:t>
            </a:r>
            <a:r>
              <a:rPr lang="tr-TR" dirty="0" err="1"/>
              <a:t>vomiting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study</a:t>
            </a:r>
            <a:r>
              <a:rPr lang="tr-TR" dirty="0"/>
              <a:t> of </a:t>
            </a:r>
            <a:r>
              <a:rPr lang="tr-TR" dirty="0" err="1"/>
              <a:t>nitrogen</a:t>
            </a:r>
            <a:r>
              <a:rPr lang="tr-TR" dirty="0"/>
              <a:t> </a:t>
            </a:r>
            <a:r>
              <a:rPr lang="tr-TR" dirty="0" err="1"/>
              <a:t>metabolism</a:t>
            </a:r>
            <a:r>
              <a:rPr lang="tr-TR" dirty="0"/>
              <a:t>, </a:t>
            </a:r>
            <a:r>
              <a:rPr lang="tr-TR" dirty="0" err="1"/>
              <a:t>Transactions</a:t>
            </a:r>
            <a:r>
              <a:rPr lang="tr-TR" dirty="0"/>
              <a:t> </a:t>
            </a:r>
            <a:r>
              <a:rPr lang="tr-TR" dirty="0" err="1"/>
              <a:t>Physicians</a:t>
            </a:r>
            <a:r>
              <a:rPr lang="tr-TR" dirty="0"/>
              <a:t>, 1908, 23, 504518. </a:t>
            </a:r>
          </a:p>
        </p:txBody>
      </p:sp>
    </p:spTree>
    <p:extLst>
      <p:ext uri="{BB962C8B-B14F-4D97-AF65-F5344CB8AC3E}">
        <p14:creationId xmlns:p14="http://schemas.microsoft.com/office/powerpoint/2010/main" val="824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91029"/>
              </p:ext>
            </p:extLst>
          </p:nvPr>
        </p:nvGraphicFramePr>
        <p:xfrm>
          <a:off x="1559479" y="2072202"/>
          <a:ext cx="9712998" cy="440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409">
                  <a:extLst>
                    <a:ext uri="{9D8B030D-6E8A-4147-A177-3AD203B41FA5}">
                      <a16:colId xmlns:a16="http://schemas.microsoft.com/office/drawing/2014/main" val="2527772086"/>
                    </a:ext>
                  </a:extLst>
                </a:gridCol>
                <a:gridCol w="3246054">
                  <a:extLst>
                    <a:ext uri="{9D8B030D-6E8A-4147-A177-3AD203B41FA5}">
                      <a16:colId xmlns:a16="http://schemas.microsoft.com/office/drawing/2014/main" val="2080881088"/>
                    </a:ext>
                  </a:extLst>
                </a:gridCol>
                <a:gridCol w="3273535">
                  <a:extLst>
                    <a:ext uri="{9D8B030D-6E8A-4147-A177-3AD203B41FA5}">
                      <a16:colId xmlns:a16="http://schemas.microsoft.com/office/drawing/2014/main" val="2466690611"/>
                    </a:ext>
                  </a:extLst>
                </a:gridCol>
              </a:tblGrid>
              <a:tr h="672689">
                <a:tc>
                  <a:txBody>
                    <a:bodyPr/>
                    <a:lstStyle/>
                    <a:p>
                      <a:r>
                        <a:rPr lang="tr-TR" sz="1500" b="0">
                          <a:solidFill>
                            <a:schemeClr val="tx1"/>
                          </a:solidFill>
                        </a:rPr>
                        <a:t>Sol Üst Kadran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 b="0">
                          <a:solidFill>
                            <a:schemeClr val="tx1"/>
                          </a:solidFill>
                        </a:rPr>
                        <a:t>Dalak (Splenomegali, Enfarkt, Rüptür, Apse)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 b="0"/>
                        <a:t>Sol omuza yansıma (Kehr belirtisi), erken doyma hissi.</a:t>
                      </a:r>
                    </a:p>
                  </a:txBody>
                  <a:tcPr marL="77083" marR="77083" marT="38542" marB="38542"/>
                </a:tc>
                <a:extLst>
                  <a:ext uri="{0D108BD9-81ED-4DB2-BD59-A6C34878D82A}">
                    <a16:rowId xmlns:a16="http://schemas.microsoft.com/office/drawing/2014/main" val="917723768"/>
                  </a:ext>
                </a:extLst>
              </a:tr>
              <a:tr h="945402">
                <a:tc>
                  <a:txBody>
                    <a:bodyPr/>
                    <a:lstStyle/>
                    <a:p>
                      <a:r>
                        <a:rPr lang="tr-TR" sz="1500"/>
                        <a:t>Sağ Alt Kadran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Akut Apandisit, Sağ taraflı Divertikülit, Çekum Volvulusu, Yalancı Apandisit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Göbek çevresinde başlayıp sağ</a:t>
                      </a:r>
                      <a:r>
                        <a:rPr lang="tr-TR" sz="1500" baseline="0"/>
                        <a:t> alt kadrana </a:t>
                      </a:r>
                      <a:r>
                        <a:rPr lang="tr-TR" sz="1500"/>
                        <a:t>yerleşen ağrı, iştahsızlık. Mc</a:t>
                      </a:r>
                      <a:r>
                        <a:rPr lang="tr-TR" sz="1500" baseline="0"/>
                        <a:t> Burney +</a:t>
                      </a:r>
                      <a:endParaRPr lang="tr-TR" sz="1500"/>
                    </a:p>
                  </a:txBody>
                  <a:tcPr marL="77083" marR="77083" marT="38542" marB="38542"/>
                </a:tc>
                <a:extLst>
                  <a:ext uri="{0D108BD9-81ED-4DB2-BD59-A6C34878D82A}">
                    <a16:rowId xmlns:a16="http://schemas.microsoft.com/office/drawing/2014/main" val="3129912217"/>
                  </a:ext>
                </a:extLst>
              </a:tr>
              <a:tr h="672689">
                <a:tc>
                  <a:txBody>
                    <a:bodyPr/>
                    <a:lstStyle/>
                    <a:p>
                      <a:r>
                        <a:rPr lang="tr-TR" sz="1500"/>
                        <a:t>Sol Alt Kadran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Divertikülit, Sigmoid Volvulus, Epiploik Apandisit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Genellikle sürekli ağrı, barsak alışkanlığında değişiklik.</a:t>
                      </a:r>
                    </a:p>
                  </a:txBody>
                  <a:tcPr marL="77083" marR="77083" marT="38542" marB="38542"/>
                </a:tc>
                <a:extLst>
                  <a:ext uri="{0D108BD9-81ED-4DB2-BD59-A6C34878D82A}">
                    <a16:rowId xmlns:a16="http://schemas.microsoft.com/office/drawing/2014/main" val="1578132232"/>
                  </a:ext>
                </a:extLst>
              </a:tr>
              <a:tr h="1169256">
                <a:tc>
                  <a:txBody>
                    <a:bodyPr/>
                    <a:lstStyle/>
                    <a:p>
                      <a:r>
                        <a:rPr lang="tr-TR" sz="1500"/>
                        <a:t>Suprapubik / Pelvik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Sistit, Akut İdrar Retansiyonu, Jinekolojik Nedenler (Endometrit, PID, Ektopik Gebelik)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Dizüri</a:t>
                      </a:r>
                      <a:r>
                        <a:rPr lang="tr-TR" sz="1500" dirty="0"/>
                        <a:t>, sık idrar çıkma, vajinal kanama, pelvik organ hassasiyeti.</a:t>
                      </a:r>
                    </a:p>
                  </a:txBody>
                  <a:tcPr marL="77083" marR="77083" marT="38542" marB="38542"/>
                </a:tc>
                <a:extLst>
                  <a:ext uri="{0D108BD9-81ED-4DB2-BD59-A6C34878D82A}">
                    <a16:rowId xmlns:a16="http://schemas.microsoft.com/office/drawing/2014/main" val="304677254"/>
                  </a:ext>
                </a:extLst>
              </a:tr>
              <a:tr h="945402">
                <a:tc>
                  <a:txBody>
                    <a:bodyPr/>
                    <a:lstStyle/>
                    <a:p>
                      <a:r>
                        <a:rPr lang="tr-TR" sz="1500"/>
                        <a:t>Yaygın (Diffüz)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/>
                        <a:t>Bağırsak Tıkanıklığı, Perforasyon, Mezenterik İskemi, </a:t>
                      </a:r>
                      <a:r>
                        <a:rPr lang="tr-TR" sz="1500" b="1"/>
                        <a:t>FMF</a:t>
                      </a:r>
                      <a:r>
                        <a:rPr lang="tr-TR" sz="1500"/>
                        <a:t>, Ketoasidoz</a:t>
                      </a:r>
                    </a:p>
                  </a:txBody>
                  <a:tcPr marL="77083" marR="77083" marT="38542" marB="38542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Distansiyon, "tahta karın" (rijidite), periyodik ateşli ataklar.</a:t>
                      </a:r>
                    </a:p>
                  </a:txBody>
                  <a:tcPr marL="77083" marR="77083" marT="38542" marB="38542"/>
                </a:tc>
                <a:extLst>
                  <a:ext uri="{0D108BD9-81ED-4DB2-BD59-A6C34878D82A}">
                    <a16:rowId xmlns:a16="http://schemas.microsoft.com/office/drawing/2014/main" val="1901298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7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29359" y="1069146"/>
            <a:ext cx="4922936" cy="1330776"/>
          </a:xfrm>
        </p:spPr>
        <p:txBody>
          <a:bodyPr>
            <a:noAutofit/>
          </a:bodyPr>
          <a:lstStyle/>
          <a:p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63" y="759656"/>
            <a:ext cx="7502025" cy="53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1223</TotalTime>
  <Words>6612</Words>
  <Application>Microsoft Office PowerPoint</Application>
  <PresentationFormat>Geniş ekran</PresentationFormat>
  <Paragraphs>605</Paragraphs>
  <Slides>90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90</vt:i4>
      </vt:variant>
    </vt:vector>
  </HeadingPairs>
  <TitlesOfParts>
    <vt:vector size="97" baseType="lpstr">
      <vt:lpstr>Arial</vt:lpstr>
      <vt:lpstr>Century Gothic</vt:lpstr>
      <vt:lpstr>Google Sans Text</vt:lpstr>
      <vt:lpstr>Times</vt:lpstr>
      <vt:lpstr>Times New Roman</vt:lpstr>
      <vt:lpstr>Wingdings 3</vt:lpstr>
      <vt:lpstr>Duman</vt:lpstr>
      <vt:lpstr>TEKRARLAYAN KARIN AĞRISINA YAKLAŞIM VE FMF</vt:lpstr>
      <vt:lpstr>Sunum Planı </vt:lpstr>
      <vt:lpstr>Sunumun Amacı</vt:lpstr>
      <vt:lpstr>Öğrenim Hedefleri </vt:lpstr>
      <vt:lpstr>Tanım</vt:lpstr>
      <vt:lpstr>PowerPoint Sunusu</vt:lpstr>
      <vt:lpstr>Karın Ağrısının Anatomik Lokalizasyonuna Göre Sınıflandırılması </vt:lpstr>
      <vt:lpstr>PowerPoint Sunusu</vt:lpstr>
      <vt:lpstr>PowerPoint Sunusu</vt:lpstr>
      <vt:lpstr>Karın Ağrısının Sürelerine Göre Klinik Sınıflandırması</vt:lpstr>
      <vt:lpstr>PowerPoint Sunusu</vt:lpstr>
      <vt:lpstr>Karın Ağrısına Eşlik Edebilecek Semptomlar </vt:lpstr>
      <vt:lpstr>PowerPoint Sunusu</vt:lpstr>
      <vt:lpstr>PowerPoint Sunusu</vt:lpstr>
      <vt:lpstr>Etyoloji</vt:lpstr>
      <vt:lpstr>PowerPoint Sunusu</vt:lpstr>
      <vt:lpstr>PowerPoint Sunusu</vt:lpstr>
      <vt:lpstr>Fizik Muayene</vt:lpstr>
      <vt:lpstr>1- İnspeksiyon </vt:lpstr>
      <vt:lpstr>2- Oskültasyon </vt:lpstr>
      <vt:lpstr>3- Palpasyon  </vt:lpstr>
      <vt:lpstr>4- Perküsyon  </vt:lpstr>
      <vt:lpstr>5- Rektal Tuşe  </vt:lpstr>
      <vt:lpstr>PowerPoint Sunusu</vt:lpstr>
      <vt:lpstr>6-Pelvik Muayene  </vt:lpstr>
      <vt:lpstr>Tanı Testleri Ve Görüntüleme Yöntemleri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Yetişkinlerde Kronik Karın Ağrısı</vt:lpstr>
      <vt:lpstr>PowerPoint Sunusu</vt:lpstr>
      <vt:lpstr>Tanı </vt:lpstr>
      <vt:lpstr>PowerPoint Sunusu</vt:lpstr>
      <vt:lpstr>PowerPoint Sunusu</vt:lpstr>
      <vt:lpstr>PowerPoint Sunusu</vt:lpstr>
      <vt:lpstr>KARIN AĞRISININ DAHA AZ YAGIN NEDENLERİ </vt:lpstr>
      <vt:lpstr>Çocuklarda Kronik Karın Ağrısı</vt:lpstr>
      <vt:lpstr>PowerPoint Sunusu</vt:lpstr>
      <vt:lpstr>PowerPoint Sunusu</vt:lpstr>
      <vt:lpstr>PowerPoint Sunusu</vt:lpstr>
      <vt:lpstr>İlk Değerlendirme ve Fizik Muayene</vt:lpstr>
      <vt:lpstr>Tanısal Testler</vt:lpstr>
      <vt:lpstr>Organik Nedenler</vt:lpstr>
      <vt:lpstr>PowerPoint Sunusu</vt:lpstr>
      <vt:lpstr>Bağırsak-Beyin Etkileşim Bozuklukları (BBEB) </vt:lpstr>
      <vt:lpstr>BBEB Alt Tipleri</vt:lpstr>
      <vt:lpstr>Bağırsak-Beyin Etkileşim Bozuklukları (BBEB) Özellikleri</vt:lpstr>
      <vt:lpstr>Tedavi</vt:lpstr>
      <vt:lpstr>Alarm Bulguları (Kırmızı Bayraklar)</vt:lpstr>
      <vt:lpstr>FMF - Ailevi Akdeniz Ateşi</vt:lpstr>
      <vt:lpstr>PowerPoint Sunusu</vt:lpstr>
      <vt:lpstr>Genetik</vt:lpstr>
      <vt:lpstr>PowerPoint Sunusu</vt:lpstr>
      <vt:lpstr>Patogenez</vt:lpstr>
      <vt:lpstr>PowerPoint Sunusu</vt:lpstr>
      <vt:lpstr>PowerPoint Sunusu</vt:lpstr>
      <vt:lpstr>Klinik </vt:lpstr>
      <vt:lpstr>PowerPoint Sunusu</vt:lpstr>
      <vt:lpstr>Tekrarlayan Ateş</vt:lpstr>
      <vt:lpstr>Karın Ağrısı</vt:lpstr>
      <vt:lpstr>Göğüs Ağrısı </vt:lpstr>
      <vt:lpstr>Eklem Ağrısı </vt:lpstr>
      <vt:lpstr>Erizipel Benzeri Eritem </vt:lpstr>
      <vt:lpstr>PowerPoint Sunusu</vt:lpstr>
      <vt:lpstr>PowerPoint Sunusu</vt:lpstr>
      <vt:lpstr>Laboratuvar Bulguları ve İnflamasyon Belirteçleri </vt:lpstr>
      <vt:lpstr>Tanı</vt:lpstr>
      <vt:lpstr>PowerPoint Sunusu</vt:lpstr>
      <vt:lpstr>PowerPoint Sunusu</vt:lpstr>
      <vt:lpstr>PowerPoint Sunusu</vt:lpstr>
      <vt:lpstr>Ayırıcı Tanı </vt:lpstr>
      <vt:lpstr>PowerPoint Sunusu</vt:lpstr>
      <vt:lpstr>Komplikasyonlar</vt:lpstr>
      <vt:lpstr>Sekonder AA Amiloidoz</vt:lpstr>
      <vt:lpstr>Tedavi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Karın Ağrısının Klinik Değerlendirmesi</dc:title>
  <dc:creator>xyz</dc:creator>
  <cp:lastModifiedBy>xyz</cp:lastModifiedBy>
  <cp:revision>161</cp:revision>
  <dcterms:created xsi:type="dcterms:W3CDTF">2026-02-07T18:33:24Z</dcterms:created>
  <dcterms:modified xsi:type="dcterms:W3CDTF">2026-02-09T21:36:29Z</dcterms:modified>
</cp:coreProperties>
</file>