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72" r:id="rId3"/>
    <p:sldId id="275" r:id="rId4"/>
    <p:sldId id="283" r:id="rId5"/>
    <p:sldId id="257" r:id="rId6"/>
    <p:sldId id="276" r:id="rId7"/>
    <p:sldId id="269" r:id="rId8"/>
    <p:sldId id="268" r:id="rId9"/>
    <p:sldId id="267" r:id="rId10"/>
    <p:sldId id="277" r:id="rId11"/>
    <p:sldId id="265" r:id="rId12"/>
    <p:sldId id="278" r:id="rId13"/>
    <p:sldId id="262" r:id="rId14"/>
    <p:sldId id="284" r:id="rId15"/>
    <p:sldId id="280" r:id="rId16"/>
    <p:sldId id="270" r:id="rId17"/>
    <p:sldId id="271" r:id="rId18"/>
    <p:sldId id="274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D85468-B7AD-452D-9A66-0FED332B19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CD56325-CFA3-4D9F-AAAF-B6EE53D099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0B6EBA9-FCB0-4081-A2BB-C2F727217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F3462-3714-4699-BA53-638BC3F8F6EE}" type="datetimeFigureOut">
              <a:rPr lang="tr-TR" smtClean="0"/>
              <a:t>2.02.2026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12D60EB-B930-4154-9521-ABFDCBB67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F1E6394-0077-4953-A089-88CBE5200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D9E-8755-4F2C-8BF8-1207EB3DA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294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364A2A-F4E6-4442-9CF0-E611C3AB8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62FCB00-4DE2-448D-9577-3A737E1D77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7AC9F0-C45D-489A-8390-ED2DDCB18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F3462-3714-4699-BA53-638BC3F8F6EE}" type="datetimeFigureOut">
              <a:rPr lang="tr-TR" smtClean="0"/>
              <a:t>2.02.2026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1E75667-E32E-4403-9830-9EA2DBBCD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57E924B-3BD8-4AF3-80EE-54C605DA2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D9E-8755-4F2C-8BF8-1207EB3DA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800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AF1FA73-B66E-4BC5-B9D6-826CCA6E08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6C87487-C0E3-4F8F-8E15-5082B136CF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4580C9C-C97B-4FDC-B6BE-2D76EDC10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F3462-3714-4699-BA53-638BC3F8F6EE}" type="datetimeFigureOut">
              <a:rPr lang="tr-TR" smtClean="0"/>
              <a:t>2.02.2026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1346880-A948-415D-93BC-486DB332F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A72A5C8-8874-4FE6-8793-5EEFBA7D2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D9E-8755-4F2C-8BF8-1207EB3DA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6020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8457FC-C6BF-48AA-A911-1E5A73B0F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99A806-892D-4E5A-B7D5-83D77F29A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18E7D57-C08D-4DAF-B4F9-0F564177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F3462-3714-4699-BA53-638BC3F8F6EE}" type="datetimeFigureOut">
              <a:rPr lang="tr-TR" smtClean="0"/>
              <a:t>2.02.2026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9A1A45A-707B-4889-AE5B-A3E3CC1A0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A66A823-527F-41E3-81F0-8CBD332F5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D9E-8755-4F2C-8BF8-1207EB3DA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8504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A980E99-11D8-4EA6-B6B2-1D8DF1CEB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A8BABC7-C020-4D2C-9EED-BF1EFBD8A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B5D00C9-FA76-4EC6-A965-ED85E28D7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F3462-3714-4699-BA53-638BC3F8F6EE}" type="datetimeFigureOut">
              <a:rPr lang="tr-TR" smtClean="0"/>
              <a:t>2.02.2026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0795E13-B152-470B-A3D3-C68D4E656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289BC92-E3CF-4640-B2FB-466267323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D9E-8755-4F2C-8BF8-1207EB3DA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3194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98F347-CFA8-44D0-AC3D-8869B0105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D38101-3323-410F-A210-960D29A660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5B0802B-16F2-43C8-81B6-800F642C82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FF92D29-4DA2-48E1-BFEF-32081C4BA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F3462-3714-4699-BA53-638BC3F8F6EE}" type="datetimeFigureOut">
              <a:rPr lang="tr-TR" smtClean="0"/>
              <a:t>2.02.2026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990D52C-7E01-4085-B23A-D16B20214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AB70F1B-640F-4EE0-A5FB-61B732182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D9E-8755-4F2C-8BF8-1207EB3DA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851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3F5894-DE5C-421E-90CE-10C99FFA1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B4EF20E-3A28-4714-93B9-1918A9799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A7DDC85-B2F2-4A67-965E-25FE096C22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5DE7D6C-A374-426C-BF4B-5CE4BD7D31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06AD1BC-1F6A-4914-AD97-BD14665ED5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3C6BF45-62D5-4B2F-A2BB-0605331E8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F3462-3714-4699-BA53-638BC3F8F6EE}" type="datetimeFigureOut">
              <a:rPr lang="tr-TR" smtClean="0"/>
              <a:t>2.02.2026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A85C85F-4FDB-40AA-8EA5-B52DECAB0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A66972B-5B9A-46CB-B675-564FAB5AA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D9E-8755-4F2C-8BF8-1207EB3DA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5072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9D4D0D-5F44-4D1D-AE1F-3C403581F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A195404-4886-474F-ABA0-3D68733AB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F3462-3714-4699-BA53-638BC3F8F6EE}" type="datetimeFigureOut">
              <a:rPr lang="tr-TR" smtClean="0"/>
              <a:t>2.02.2026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5619475-BD9D-48A7-ACB4-596C3B38D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4D045FF-2297-4AA0-8CF1-489C1061B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D9E-8755-4F2C-8BF8-1207EB3DA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4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C4FBD58-1CEA-4DBB-99DE-9554FB2F0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F3462-3714-4699-BA53-638BC3F8F6EE}" type="datetimeFigureOut">
              <a:rPr lang="tr-TR" smtClean="0"/>
              <a:t>2.02.2026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471AEFD-3DC9-4DFA-BDB1-6F004FAAF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08D301E-B08A-48A4-A334-F585C3AAA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D9E-8755-4F2C-8BF8-1207EB3DA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451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748C94-74FC-44D5-93FC-6C7D8923B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D08C12-59E2-4EFB-8198-A099A72CA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C26870B-2EE0-40A2-A292-535459F132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03B7D3F-5E2A-4ACF-B987-F30F05E3C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F3462-3714-4699-BA53-638BC3F8F6EE}" type="datetimeFigureOut">
              <a:rPr lang="tr-TR" smtClean="0"/>
              <a:t>2.02.2026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17CEF7E-C060-4168-9632-CC482FC74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2BF7E3C-ED69-4EB8-A8A0-87281C8E7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D9E-8755-4F2C-8BF8-1207EB3DA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4509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8A37EB-0488-43AE-8A6C-0D2053BF7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C635F83-37B5-461C-8EB3-DC510218F3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9F9C301-9E5E-4A63-8E4F-72AFC1349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E712534-DD34-4151-8AEE-1FC214179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F3462-3714-4699-BA53-638BC3F8F6EE}" type="datetimeFigureOut">
              <a:rPr lang="tr-TR" smtClean="0"/>
              <a:t>2.02.2026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FDDBF2-A7D4-444F-BD33-966C40A2F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134331F-A5A6-4147-A73C-3654A5238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D9E-8755-4F2C-8BF8-1207EB3DA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792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D87D487-8397-47C7-9B52-3EF91CD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ED9F5F-DFBB-4E9F-BE7E-E57059C2F9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3E119B7-534D-4F05-820C-0AE145A11C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F3462-3714-4699-BA53-638BC3F8F6EE}" type="datetimeFigureOut">
              <a:rPr lang="tr-TR" smtClean="0"/>
              <a:t>2.02.2026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9CEB7BA-B839-4FC1-8717-9F5EFFDDA1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30A9032-35DD-400C-A5F7-A187C345F6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4DD9E-8755-4F2C-8BF8-1207EB3DAF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3230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1966575" cy="5830888"/>
          </a:xfrm>
          <a:prstGeom prst="rect">
            <a:avLst/>
          </a:prstGeom>
        </p:spPr>
      </p:pic>
      <p:sp>
        <p:nvSpPr>
          <p:cNvPr id="8" name="AutoShape 4" descr="blob:https://web.whatsapp.com/192d4d4e-3e2d-44da-8f7c-ac0eea9071bc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831850" y="5319713"/>
            <a:ext cx="10515600" cy="1198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tr-TR" dirty="0" smtClean="0">
              <a:solidFill>
                <a:schemeClr val="accent1"/>
              </a:solidFill>
            </a:endParaRPr>
          </a:p>
          <a:p>
            <a:r>
              <a:rPr lang="tr-TR" dirty="0">
                <a:solidFill>
                  <a:schemeClr val="accent1"/>
                </a:solidFill>
              </a:rPr>
              <a:t> </a:t>
            </a:r>
            <a:r>
              <a:rPr lang="tr-TR" dirty="0" smtClean="0">
                <a:solidFill>
                  <a:schemeClr val="accent1"/>
                </a:solidFill>
              </a:rPr>
              <a:t>                                                         ARAŞ</a:t>
            </a:r>
            <a:r>
              <a:rPr lang="tr-TR" dirty="0">
                <a:solidFill>
                  <a:schemeClr val="accent1"/>
                </a:solidFill>
              </a:rPr>
              <a:t>. GÖR. DR. KEMALETTİN KÖLEMENOĞLU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8648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427A52-FC95-4AD2-B570-8FAC1AFDF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3723"/>
            <a:ext cx="10515600" cy="5403240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                                      </a:t>
            </a:r>
          </a:p>
          <a:p>
            <a:pPr marL="0" indent="0">
              <a:buNone/>
            </a:pPr>
            <a:r>
              <a:rPr lang="tr-TR" b="1" dirty="0"/>
              <a:t>                                           İlk Gebelik Yönetimi</a:t>
            </a:r>
          </a:p>
          <a:p>
            <a:pPr marL="0" indent="0">
              <a:buNone/>
            </a:pPr>
            <a:endParaRPr lang="tr-TR" b="1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Diyet </a:t>
            </a:r>
            <a:r>
              <a:rPr lang="tr-TR" dirty="0" smtClean="0"/>
              <a:t>danışmanlığına kabul edildi.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SMBG (parmak ucu glikoz ölçümü) </a:t>
            </a:r>
            <a:r>
              <a:rPr lang="tr-TR" dirty="0"/>
              <a:t>ile takip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İyi </a:t>
            </a:r>
            <a:r>
              <a:rPr lang="tr-TR" dirty="0" err="1"/>
              <a:t>glisemik</a:t>
            </a:r>
            <a:r>
              <a:rPr lang="tr-TR" dirty="0"/>
              <a:t> kontrol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Sağlıklı doğum (3164 g</a:t>
            </a:r>
            <a:r>
              <a:rPr lang="tr-TR" dirty="0" smtClean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Doğum sonrası düzenli takip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37348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85CBB6-E3DF-48C4-A2C5-B4C91DC9E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6835"/>
            <a:ext cx="10515600" cy="5660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                                       İkinci Gebelik (İkiz</a:t>
            </a:r>
            <a:r>
              <a:rPr lang="tr-TR" b="1" dirty="0" smtClean="0"/>
              <a:t>)</a:t>
            </a:r>
          </a:p>
          <a:p>
            <a:pPr marL="0" indent="0">
              <a:buNone/>
            </a:pPr>
            <a:endParaRPr lang="tr-TR" b="1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33 yaşında ikiz gebelik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dirty="0"/>
              <a:t>5. </a:t>
            </a:r>
            <a:r>
              <a:rPr lang="tr-TR" dirty="0" smtClean="0"/>
              <a:t>haftasından itibaren </a:t>
            </a:r>
            <a:r>
              <a:rPr lang="tr-TR" dirty="0" err="1" smtClean="0"/>
              <a:t>postprandiyal</a:t>
            </a:r>
            <a:r>
              <a:rPr lang="tr-TR" dirty="0" smtClean="0"/>
              <a:t> </a:t>
            </a:r>
            <a:r>
              <a:rPr lang="tr-TR" dirty="0" err="1" smtClean="0"/>
              <a:t>hiperglisemi</a:t>
            </a:r>
            <a:r>
              <a:rPr lang="tr-TR" dirty="0" smtClean="0"/>
              <a:t> (140-180mg/</a:t>
            </a:r>
            <a:r>
              <a:rPr lang="tr-TR" dirty="0" err="1" smtClean="0"/>
              <a:t>dL</a:t>
            </a:r>
            <a:r>
              <a:rPr lang="tr-TR" dirty="0" smtClean="0"/>
              <a:t>)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Günde 3 kez yemek öncesi insülin </a:t>
            </a:r>
            <a:r>
              <a:rPr lang="tr-TR" dirty="0" err="1" smtClean="0"/>
              <a:t>aspart</a:t>
            </a:r>
            <a:r>
              <a:rPr lang="tr-TR" dirty="0" smtClean="0"/>
              <a:t> (</a:t>
            </a:r>
            <a:r>
              <a:rPr lang="tr-TR" dirty="0" err="1" smtClean="0"/>
              <a:t>sc</a:t>
            </a:r>
            <a:r>
              <a:rPr lang="tr-TR" dirty="0" smtClean="0"/>
              <a:t>) </a:t>
            </a:r>
            <a:r>
              <a:rPr lang="tr-TR" dirty="0"/>
              <a:t>başlandı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Dozlar </a:t>
            </a:r>
            <a:r>
              <a:rPr lang="tr-TR" dirty="0" err="1" smtClean="0"/>
              <a:t>gestasyonel</a:t>
            </a:r>
            <a:r>
              <a:rPr lang="tr-TR" dirty="0" smtClean="0"/>
              <a:t> yaşla </a:t>
            </a:r>
            <a:r>
              <a:rPr lang="tr-TR" dirty="0"/>
              <a:t>giderek </a:t>
            </a:r>
            <a:r>
              <a:rPr lang="tr-TR" dirty="0" smtClean="0"/>
              <a:t>arttı (20-22 ü/öğün)</a:t>
            </a:r>
            <a:endParaRPr lang="tr-TR" dirty="0"/>
          </a:p>
          <a:p>
            <a:r>
              <a:rPr lang="tr-TR" dirty="0" smtClean="0"/>
              <a:t>31+3 haftalıkken erken doğum kasılmaları nedeniyle hastaneye yatırıldı ve doğuma kadar 1x50 mg </a:t>
            </a:r>
            <a:r>
              <a:rPr lang="tr-TR" dirty="0" err="1" smtClean="0"/>
              <a:t>ritodrin</a:t>
            </a:r>
            <a:r>
              <a:rPr lang="tr-TR" dirty="0" smtClean="0"/>
              <a:t> </a:t>
            </a:r>
            <a:r>
              <a:rPr lang="tr-TR" dirty="0" err="1" smtClean="0"/>
              <a:t>infüzyon</a:t>
            </a:r>
            <a:r>
              <a:rPr lang="tr-TR" dirty="0" smtClean="0"/>
              <a:t> başlandı.</a:t>
            </a:r>
          </a:p>
          <a:p>
            <a:r>
              <a:rPr lang="tr-TR" dirty="0" smtClean="0"/>
              <a:t>Ancak glikoz seviyeleri artmaya devam etti. Yemek önceleri 25 ü çıkıldı. Öğle yemeği sonrası 2. saatte </a:t>
            </a:r>
            <a:r>
              <a:rPr lang="tr-TR" dirty="0" err="1" smtClean="0"/>
              <a:t>kş</a:t>
            </a:r>
            <a:r>
              <a:rPr lang="tr-TR" dirty="0" smtClean="0"/>
              <a:t> 211 </a:t>
            </a:r>
            <a:r>
              <a:rPr lang="tr-TR" dirty="0"/>
              <a:t>mg/</a:t>
            </a:r>
            <a:r>
              <a:rPr lang="tr-TR" dirty="0" err="1"/>
              <a:t>dL</a:t>
            </a:r>
            <a:endParaRPr lang="tr-TR" dirty="0"/>
          </a:p>
          <a:p>
            <a:r>
              <a:rPr lang="tr-TR" dirty="0"/>
              <a:t>Zaman zaman hipoglisemi (50-59 mg/</a:t>
            </a:r>
            <a:r>
              <a:rPr lang="tr-TR" dirty="0" err="1"/>
              <a:t>dL</a:t>
            </a:r>
            <a:r>
              <a:rPr lang="tr-TR" dirty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0381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4CA648-9254-411B-9914-0CEBE9CAC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5718"/>
            <a:ext cx="10515600" cy="5151245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                                       İkinci Gebelikte Tedavi</a:t>
            </a:r>
          </a:p>
          <a:p>
            <a:pPr marL="0" indent="0">
              <a:buNone/>
            </a:pPr>
            <a:endParaRPr lang="tr-TR" b="1" dirty="0"/>
          </a:p>
          <a:p>
            <a:r>
              <a:rPr lang="tr-TR" dirty="0" smtClean="0"/>
              <a:t>G</a:t>
            </a:r>
            <a:r>
              <a:rPr lang="tr-TR" dirty="0" smtClean="0"/>
              <a:t>likoz seviyesindeki bu </a:t>
            </a:r>
            <a:r>
              <a:rPr lang="tr-TR" dirty="0" smtClean="0"/>
              <a:t>dalgalanmalardan dolayı günlük öğün beşe yükseltildi. Hastada bir süre sonra karın şişkinliği ve besin </a:t>
            </a:r>
            <a:r>
              <a:rPr lang="tr-TR" dirty="0" err="1" smtClean="0"/>
              <a:t>intoleransı</a:t>
            </a:r>
            <a:r>
              <a:rPr lang="tr-TR" dirty="0" smtClean="0"/>
              <a:t> yakınmaları başladı.</a:t>
            </a:r>
          </a:p>
          <a:p>
            <a:r>
              <a:rPr lang="tr-TR" dirty="0" smtClean="0"/>
              <a:t>Artan yemek sıklığı --&gt; sık sık parmak ucu ölçüm ve enjeksiyon yükü</a:t>
            </a:r>
          </a:p>
          <a:p>
            <a:r>
              <a:rPr lang="tr-TR" dirty="0" smtClean="0"/>
              <a:t>Hasta tüm bu işlemleri acı verici buldu ve hastada depresif hal gözlendi.</a:t>
            </a:r>
            <a:endParaRPr lang="tr-TR" dirty="0"/>
          </a:p>
          <a:p>
            <a:r>
              <a:rPr lang="tr-TR" dirty="0"/>
              <a:t>Bu nedenle hastanın fiziksel ve duygusal yükünü azaltmak için hastaya parmak ucu delmesi gerektirmeyen FGM cihazı tanıtıldı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5456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A8B2B2-0F91-46DA-8018-FA8A3FD01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6091"/>
            <a:ext cx="10515600" cy="4910871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                            </a:t>
            </a:r>
          </a:p>
          <a:p>
            <a:pPr marL="0" indent="0">
              <a:buNone/>
            </a:pPr>
            <a:r>
              <a:rPr lang="tr-TR" b="1" dirty="0"/>
              <a:t>                         Müdahale FGM Sisteminin Tanıtılması</a:t>
            </a:r>
          </a:p>
          <a:p>
            <a:pPr marL="0" indent="0">
              <a:buNone/>
            </a:pPr>
            <a:endParaRPr lang="tr-TR" b="1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FreeStyle</a:t>
            </a:r>
            <a:r>
              <a:rPr lang="tr-TR" dirty="0"/>
              <a:t> Libre™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Parmak delme gerektirmez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Sürekli </a:t>
            </a:r>
            <a:r>
              <a:rPr lang="tr-TR" dirty="0" smtClean="0"/>
              <a:t>glikoz </a:t>
            </a:r>
            <a:r>
              <a:rPr lang="tr-TR" dirty="0"/>
              <a:t>izlemi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Hasta uyumunu artırma amacı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827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0736" y="652006"/>
            <a:ext cx="10515600" cy="56374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FGM </a:t>
            </a:r>
            <a:r>
              <a:rPr lang="tr-TR" dirty="0"/>
              <a:t>cihazı takıldı ve hastanın diyeti tekrar düzenlendi</a:t>
            </a:r>
            <a:r>
              <a:rPr lang="tr-TR" dirty="0" smtClean="0"/>
              <a:t>.</a:t>
            </a:r>
          </a:p>
          <a:p>
            <a:r>
              <a:rPr lang="tr-TR" dirty="0" smtClean="0"/>
              <a:t>FGM ile sık glikoz takibi ve daha doğru insülin ayarlamaları yapıldı.</a:t>
            </a:r>
          </a:p>
          <a:p>
            <a:r>
              <a:rPr lang="tr-TR" dirty="0" smtClean="0"/>
              <a:t>Hastanın </a:t>
            </a:r>
            <a:r>
              <a:rPr lang="tr-TR" dirty="0"/>
              <a:t>günlük insülin dozları 35 </a:t>
            </a:r>
            <a:r>
              <a:rPr lang="tr-TR" dirty="0" smtClean="0"/>
              <a:t>üniteye </a:t>
            </a:r>
            <a:r>
              <a:rPr lang="tr-TR" dirty="0"/>
              <a:t>düştü ve zamanla </a:t>
            </a:r>
            <a:r>
              <a:rPr lang="tr-TR" dirty="0" smtClean="0"/>
              <a:t>18 ü’ye </a:t>
            </a:r>
            <a:r>
              <a:rPr lang="tr-TR" dirty="0"/>
              <a:t>kadar </a:t>
            </a:r>
            <a:r>
              <a:rPr lang="tr-TR" dirty="0" smtClean="0"/>
              <a:t>geriledi. Hipoglisemi oranları belirgin bir şekilde azaldı.</a:t>
            </a:r>
          </a:p>
          <a:p>
            <a:r>
              <a:rPr lang="tr-TR" dirty="0" smtClean="0"/>
              <a:t>HbA1c  </a:t>
            </a:r>
            <a:r>
              <a:rPr lang="tr-TR" dirty="0"/>
              <a:t>5.1 ve 5.2 </a:t>
            </a:r>
            <a:r>
              <a:rPr lang="tr-TR" dirty="0" smtClean="0"/>
              <a:t>arasında  korundu.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6043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838200" y="866692"/>
            <a:ext cx="10515600" cy="531027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37+1 haftalıkken </a:t>
            </a:r>
            <a:r>
              <a:rPr lang="tr-TR" dirty="0"/>
              <a:t>ikizler </a:t>
            </a:r>
            <a:r>
              <a:rPr lang="tr-TR" dirty="0" smtClean="0"/>
              <a:t>sezaryenle sağlıklı bir şekilde doğdu.  </a:t>
            </a:r>
          </a:p>
          <a:p>
            <a:pPr marL="0" indent="0">
              <a:buNone/>
            </a:pPr>
            <a:r>
              <a:rPr lang="tr-TR" dirty="0" smtClean="0"/>
              <a:t>                                           </a:t>
            </a:r>
            <a:r>
              <a:rPr lang="tr-TR" dirty="0"/>
              <a:t>İkizler:2280 g /  2778 </a:t>
            </a:r>
            <a:r>
              <a:rPr lang="tr-TR" dirty="0" smtClean="0"/>
              <a:t>g</a:t>
            </a:r>
            <a:endParaRPr lang="tr-TR" dirty="0"/>
          </a:p>
          <a:p>
            <a:r>
              <a:rPr lang="tr-TR" dirty="0" err="1" smtClean="0"/>
              <a:t>Maternal</a:t>
            </a:r>
            <a:r>
              <a:rPr lang="tr-TR" dirty="0" smtClean="0"/>
              <a:t> / </a:t>
            </a:r>
            <a:r>
              <a:rPr lang="tr-TR" dirty="0" err="1" smtClean="0"/>
              <a:t>fetal</a:t>
            </a:r>
            <a:r>
              <a:rPr lang="tr-TR" dirty="0" smtClean="0"/>
              <a:t> </a:t>
            </a:r>
            <a:r>
              <a:rPr lang="tr-TR" dirty="0"/>
              <a:t>komplikasyon </a:t>
            </a:r>
            <a:r>
              <a:rPr lang="tr-TR" dirty="0" smtClean="0"/>
              <a:t>görülmedi.</a:t>
            </a:r>
            <a:endParaRPr lang="tr-TR" dirty="0"/>
          </a:p>
          <a:p>
            <a:r>
              <a:rPr lang="tr-TR" dirty="0"/>
              <a:t>Doğum sonrası hastanın tüm insülinleri kesildi</a:t>
            </a:r>
            <a:r>
              <a:rPr lang="tr-TR" dirty="0" smtClean="0"/>
              <a:t>.</a:t>
            </a:r>
          </a:p>
          <a:p>
            <a:r>
              <a:rPr lang="tr-TR" dirty="0" smtClean="0"/>
              <a:t>Hastaya lohusa diyeti verildi ve hastanın kan şekerleri 70-140 mg/</a:t>
            </a:r>
            <a:r>
              <a:rPr lang="tr-TR" dirty="0" err="1" smtClean="0"/>
              <a:t>dL</a:t>
            </a:r>
            <a:r>
              <a:rPr lang="tr-TR" dirty="0" smtClean="0"/>
              <a:t> arasında seyretti. </a:t>
            </a:r>
          </a:p>
          <a:p>
            <a:r>
              <a:rPr lang="tr-TR" dirty="0" smtClean="0"/>
              <a:t>Doğumdan 7 gün sonra hasta ve ikiz bebekleri sağlıklı bir şekilde taburcu edildi.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             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6564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FFAD4D-33A6-43B3-A94C-D7082E47A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2696"/>
            <a:ext cx="10515600" cy="4984267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                                                       Tartışma</a:t>
            </a:r>
          </a:p>
          <a:p>
            <a:pPr marL="0" indent="0">
              <a:buNone/>
            </a:pPr>
            <a:endParaRPr lang="tr-TR" b="1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FGM cihazı hastanın </a:t>
            </a:r>
            <a:r>
              <a:rPr lang="tr-TR" dirty="0"/>
              <a:t>uyumunu ve konforunu </a:t>
            </a:r>
            <a:r>
              <a:rPr lang="tr-TR" dirty="0" smtClean="0"/>
              <a:t>artırdı.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Glisemik</a:t>
            </a:r>
            <a:r>
              <a:rPr lang="tr-TR" dirty="0"/>
              <a:t> dalgalanmalar </a:t>
            </a:r>
            <a:r>
              <a:rPr lang="tr-TR" dirty="0" smtClean="0"/>
              <a:t>azaldı.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SMBG’ye</a:t>
            </a:r>
            <a:r>
              <a:rPr lang="tr-TR" dirty="0"/>
              <a:t> yardımcı araç olarak </a:t>
            </a:r>
            <a:r>
              <a:rPr lang="tr-TR" dirty="0" smtClean="0"/>
              <a:t>etkili.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Hipoglisemi erken fark </a:t>
            </a:r>
            <a:r>
              <a:rPr lang="tr-TR" dirty="0" smtClean="0"/>
              <a:t>edildi.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07901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60C050-ED34-4A91-82FB-DCDC7B1870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7165"/>
            <a:ext cx="10515600" cy="5169798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                                                         Sonuç</a:t>
            </a:r>
          </a:p>
          <a:p>
            <a:pPr marL="0" indent="0">
              <a:buNone/>
            </a:pPr>
            <a:endParaRPr lang="tr-TR" b="1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FGM sistemi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dirty="0"/>
              <a:t>Güvenli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dirty="0"/>
              <a:t>Etkili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dirty="0"/>
              <a:t>Hasta dostu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Özellikle sık SMBG gereken gebelerde </a:t>
            </a:r>
            <a:r>
              <a:rPr lang="tr-TR" dirty="0" smtClean="0"/>
              <a:t>önemli </a:t>
            </a:r>
            <a:r>
              <a:rPr lang="tr-TR" dirty="0"/>
              <a:t>bir </a:t>
            </a:r>
            <a:r>
              <a:rPr lang="tr-TR" dirty="0" smtClean="0"/>
              <a:t>alternatiftir.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19994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29B8AB7A-CD67-47D3-BA8B-7661E382D0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385418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E0DFFE0-95E8-4BE4-AB82-657C04DD8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0174"/>
            <a:ext cx="10515600" cy="5116789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                                                Kısaltmalar</a:t>
            </a:r>
          </a:p>
          <a:p>
            <a:pPr marL="0" indent="0">
              <a:buNone/>
            </a:pPr>
            <a:endParaRPr lang="tr-TR" b="1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FGM: Flash </a:t>
            </a:r>
            <a:r>
              <a:rPr lang="tr-TR" dirty="0" smtClean="0"/>
              <a:t>glikoz </a:t>
            </a:r>
            <a:r>
              <a:rPr lang="tr-TR" dirty="0"/>
              <a:t>izleme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GDM: </a:t>
            </a:r>
            <a:r>
              <a:rPr lang="tr-TR" dirty="0" err="1"/>
              <a:t>Gestasyonel</a:t>
            </a:r>
            <a:r>
              <a:rPr lang="tr-TR" dirty="0"/>
              <a:t> diyabet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OGTT</a:t>
            </a:r>
            <a:r>
              <a:rPr lang="tr-TR" dirty="0"/>
              <a:t>: Oral </a:t>
            </a:r>
            <a:r>
              <a:rPr lang="tr-TR" dirty="0" smtClean="0"/>
              <a:t>glikoz </a:t>
            </a:r>
            <a:r>
              <a:rPr lang="tr-TR" dirty="0"/>
              <a:t>tolerans testi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SMBG: Kendi kendine kan şekeri ölçümü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9593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B39AF8-B1FA-4327-B410-9869ADAB3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4157"/>
            <a:ext cx="10515600" cy="52228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                                                 Sunum Planı</a:t>
            </a:r>
          </a:p>
          <a:p>
            <a:pPr marL="0" indent="0">
              <a:buNone/>
            </a:pPr>
            <a:endParaRPr lang="tr-TR" b="1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Tanım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Riskler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Amaç 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Vaka öyküsü</a:t>
            </a:r>
          </a:p>
          <a:p>
            <a:pPr marL="0" indent="0">
              <a:buNone/>
            </a:pPr>
            <a:r>
              <a:rPr lang="tr-TR" sz="1800" dirty="0" smtClean="0"/>
              <a:t>            Klinik sorunlar</a:t>
            </a:r>
            <a:endParaRPr lang="tr-TR" sz="1800" dirty="0"/>
          </a:p>
          <a:p>
            <a:pPr marL="0" indent="0">
              <a:buNone/>
            </a:pPr>
            <a:r>
              <a:rPr lang="tr-TR" sz="1800" dirty="0" smtClean="0"/>
              <a:t>            Müdahale </a:t>
            </a:r>
            <a:r>
              <a:rPr lang="tr-TR" sz="1800" dirty="0"/>
              <a:t>(FGM sistemi)</a:t>
            </a:r>
          </a:p>
          <a:p>
            <a:pPr marL="0" indent="0">
              <a:buNone/>
            </a:pPr>
            <a:r>
              <a:rPr lang="tr-TR" sz="1800" dirty="0" smtClean="0"/>
              <a:t>            Klinik </a:t>
            </a:r>
            <a:r>
              <a:rPr lang="tr-TR" sz="1800" dirty="0"/>
              <a:t>seyir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Tartışma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Sonuç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4958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24786"/>
            <a:ext cx="10515600" cy="5652177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                                          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                                           </a:t>
            </a:r>
            <a:r>
              <a:rPr lang="tr-TR" dirty="0" err="1" smtClean="0"/>
              <a:t>Gestasyonel</a:t>
            </a:r>
            <a:r>
              <a:rPr lang="tr-TR" dirty="0" smtClean="0"/>
              <a:t> Diyabet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          Gebelik sırasında başlayan veya ilk </a:t>
            </a:r>
            <a:r>
              <a:rPr lang="tr-TR" dirty="0"/>
              <a:t>kez gebelik </a:t>
            </a:r>
            <a:r>
              <a:rPr lang="tr-TR" dirty="0" smtClean="0"/>
              <a:t>döneminde tanısı konulan </a:t>
            </a:r>
            <a:r>
              <a:rPr lang="tr-TR" dirty="0"/>
              <a:t>değişik derecelerde </a:t>
            </a:r>
            <a:r>
              <a:rPr lang="tr-TR" dirty="0" err="1"/>
              <a:t>glukoz</a:t>
            </a:r>
            <a:r>
              <a:rPr lang="tr-TR" dirty="0"/>
              <a:t> (şeker) tolerans </a:t>
            </a:r>
            <a:r>
              <a:rPr lang="tr-TR" dirty="0" smtClean="0"/>
              <a:t>bozukluğu </a:t>
            </a:r>
            <a:r>
              <a:rPr lang="tr-TR" dirty="0"/>
              <a:t>olarak tanımlanır. Bu durum genellikle gebeliğin 24</a:t>
            </a:r>
            <a:r>
              <a:rPr lang="tr-TR" dirty="0" smtClean="0"/>
              <a:t>. ve 28. haftalarındaki tarama testleriyle teşhis edilir.  Genellikle </a:t>
            </a:r>
            <a:r>
              <a:rPr lang="tr-TR" dirty="0"/>
              <a:t>plasentadan salgılanan hormonların annede insülin direncini artırmasıyla ortaya çıkar. </a:t>
            </a:r>
          </a:p>
        </p:txBody>
      </p:sp>
    </p:spTree>
    <p:extLst>
      <p:ext uri="{BB962C8B-B14F-4D97-AF65-F5344CB8AC3E}">
        <p14:creationId xmlns:p14="http://schemas.microsoft.com/office/powerpoint/2010/main" val="231526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7E13A6-6127-4BF7-AB9A-0896548B6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                                                      Arka Plan</a:t>
            </a:r>
          </a:p>
          <a:p>
            <a:endParaRPr lang="tr-TR" b="1" dirty="0"/>
          </a:p>
          <a:p>
            <a:endParaRPr lang="tr-TR" b="1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 smtClean="0"/>
              <a:t>Hiperglisemi</a:t>
            </a:r>
            <a:r>
              <a:rPr lang="tr-TR" dirty="0" smtClean="0"/>
              <a:t> </a:t>
            </a:r>
            <a:r>
              <a:rPr lang="tr-TR" dirty="0"/>
              <a:t>→ </a:t>
            </a:r>
            <a:r>
              <a:rPr lang="tr-TR" dirty="0" err="1"/>
              <a:t>perinatal</a:t>
            </a:r>
            <a:r>
              <a:rPr lang="tr-TR" dirty="0"/>
              <a:t> komplikasyonlar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Sık </a:t>
            </a:r>
            <a:r>
              <a:rPr lang="tr-TR" dirty="0"/>
              <a:t>glikoz izlemi gerekliliği</a:t>
            </a:r>
          </a:p>
          <a:p>
            <a:r>
              <a:rPr lang="tr-TR" dirty="0" smtClean="0"/>
              <a:t>Anne </a:t>
            </a:r>
            <a:r>
              <a:rPr lang="tr-TR" dirty="0"/>
              <a:t>ve </a:t>
            </a:r>
            <a:r>
              <a:rPr lang="tr-TR" dirty="0" smtClean="0"/>
              <a:t>fetüs </a:t>
            </a:r>
            <a:r>
              <a:rPr lang="tr-TR" dirty="0"/>
              <a:t>için artmış </a:t>
            </a:r>
            <a:r>
              <a:rPr lang="tr-TR" dirty="0" smtClean="0"/>
              <a:t>risk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1970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C9F015-7293-4CFF-A763-6A1675BE0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6435"/>
            <a:ext cx="10515600" cy="5050528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                                                  </a:t>
            </a:r>
            <a:r>
              <a:rPr lang="tr-TR" b="1" dirty="0" smtClean="0"/>
              <a:t>GDM </a:t>
            </a:r>
            <a:r>
              <a:rPr lang="tr-TR" b="1" dirty="0"/>
              <a:t>Riskler</a:t>
            </a:r>
          </a:p>
          <a:p>
            <a:pPr marL="0" indent="0">
              <a:buNone/>
            </a:pPr>
            <a:endParaRPr lang="tr-TR" b="1" dirty="0"/>
          </a:p>
          <a:p>
            <a:r>
              <a:rPr lang="tr-TR" b="1" dirty="0"/>
              <a:t>Anne açısından  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  </a:t>
            </a:r>
            <a:r>
              <a:rPr lang="tr-TR" dirty="0" err="1"/>
              <a:t>Preeklampsi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  Sezaryen oranında artış</a:t>
            </a:r>
          </a:p>
          <a:p>
            <a:r>
              <a:rPr lang="tr-TR" b="1" dirty="0" err="1"/>
              <a:t>Fetus</a:t>
            </a:r>
            <a:r>
              <a:rPr lang="tr-TR" b="1" dirty="0"/>
              <a:t>/</a:t>
            </a:r>
            <a:r>
              <a:rPr lang="tr-TR" b="1" dirty="0" err="1"/>
              <a:t>Yenidoğan</a:t>
            </a:r>
            <a:r>
              <a:rPr lang="tr-TR" b="1" dirty="0"/>
              <a:t> açısından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  </a:t>
            </a:r>
            <a:r>
              <a:rPr lang="tr-TR" dirty="0" err="1"/>
              <a:t>Makrozomi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  </a:t>
            </a:r>
            <a:r>
              <a:rPr lang="tr-TR" dirty="0" err="1"/>
              <a:t>Neonatal</a:t>
            </a:r>
            <a:r>
              <a:rPr lang="tr-TR" dirty="0"/>
              <a:t> hipoglisemi</a:t>
            </a:r>
          </a:p>
          <a:p>
            <a:pPr marL="0" indent="0">
              <a:buNone/>
            </a:pPr>
            <a:r>
              <a:rPr lang="tr-TR" dirty="0"/>
              <a:t>      </a:t>
            </a:r>
            <a:r>
              <a:rPr lang="tr-TR" dirty="0" err="1"/>
              <a:t>Prematürite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6022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4B51B7-FD03-4EDF-9F8A-7084636CA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4957763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                                                         Amaç </a:t>
            </a:r>
          </a:p>
          <a:p>
            <a:pPr marL="0" indent="0">
              <a:buNone/>
            </a:pPr>
            <a:endParaRPr lang="tr-TR" b="1" dirty="0"/>
          </a:p>
          <a:p>
            <a:r>
              <a:rPr lang="tr-TR" dirty="0"/>
              <a:t>FGM (Flash </a:t>
            </a:r>
            <a:r>
              <a:rPr lang="tr-TR" dirty="0" smtClean="0"/>
              <a:t>Glikoz </a:t>
            </a:r>
            <a:r>
              <a:rPr lang="tr-TR" dirty="0"/>
              <a:t>İzleme) sisteminin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dirty="0" err="1"/>
              <a:t>Glisemik</a:t>
            </a:r>
            <a:r>
              <a:rPr lang="tr-TR" dirty="0"/>
              <a:t> </a:t>
            </a:r>
            <a:r>
              <a:rPr lang="tr-TR" dirty="0" smtClean="0"/>
              <a:t>kontrolü</a:t>
            </a:r>
            <a:endParaRPr lang="tr-T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dirty="0" smtClean="0"/>
              <a:t>Hipoglisemi / </a:t>
            </a:r>
            <a:r>
              <a:rPr lang="tr-TR" dirty="0" err="1" smtClean="0"/>
              <a:t>hiperglisemi</a:t>
            </a:r>
            <a:r>
              <a:rPr lang="tr-TR" dirty="0" smtClean="0"/>
              <a:t> yönetimini</a:t>
            </a:r>
            <a:endParaRPr lang="tr-T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dirty="0"/>
              <a:t>Hasta uyumu üzerindeki etkisini değerlendirmek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2757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5ED400-4AEC-48FF-B76A-0DE1B7EC2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                                                    </a:t>
            </a:r>
            <a:r>
              <a:rPr lang="tr-TR" b="1" dirty="0"/>
              <a:t>V</a:t>
            </a:r>
            <a:r>
              <a:rPr lang="tr-TR" b="1" dirty="0" smtClean="0"/>
              <a:t>aka Öyküsü</a:t>
            </a: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33 </a:t>
            </a:r>
            <a:r>
              <a:rPr lang="tr-TR" dirty="0"/>
              <a:t>yaşında Japon kadın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İlk gebelikte </a:t>
            </a:r>
            <a:r>
              <a:rPr lang="tr-TR" dirty="0" smtClean="0"/>
              <a:t>GDM öyküsü</a:t>
            </a:r>
            <a:endParaRPr lang="tr-TR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İkinci </a:t>
            </a:r>
            <a:r>
              <a:rPr lang="tr-TR" dirty="0"/>
              <a:t>gebelik: </a:t>
            </a:r>
            <a:r>
              <a:rPr lang="tr-TR" b="1" dirty="0"/>
              <a:t>ikiz gebelik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5723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CF4C45-B168-4EB3-B779-AD5FD1834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7652"/>
            <a:ext cx="10515600" cy="5249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                               </a:t>
            </a:r>
            <a:r>
              <a:rPr lang="tr-TR" b="1" dirty="0" smtClean="0"/>
              <a:t>  </a:t>
            </a:r>
            <a:r>
              <a:rPr lang="tr-TR" b="1" dirty="0"/>
              <a:t>İlk Gebelik </a:t>
            </a:r>
            <a:r>
              <a:rPr lang="tr-TR" b="1" dirty="0" smtClean="0"/>
              <a:t>Bulguları (30 y)</a:t>
            </a:r>
            <a:endParaRPr lang="tr-TR" b="1" dirty="0"/>
          </a:p>
          <a:p>
            <a:pPr marL="0" indent="0">
              <a:buNone/>
            </a:pPr>
            <a:endParaRPr lang="tr-TR" b="1" dirty="0"/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23+3 </a:t>
            </a:r>
            <a:r>
              <a:rPr lang="tr-TR" dirty="0" err="1"/>
              <a:t>hf</a:t>
            </a:r>
            <a:r>
              <a:rPr lang="tr-TR" dirty="0"/>
              <a:t>: GDM tanısı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/>
              <a:t>75 mg OGTT </a:t>
            </a:r>
            <a:r>
              <a:rPr lang="tr-TR" dirty="0"/>
              <a:t>(mg/</a:t>
            </a:r>
            <a:r>
              <a:rPr lang="tr-TR" dirty="0" err="1"/>
              <a:t>dL</a:t>
            </a:r>
            <a:r>
              <a:rPr lang="tr-TR" dirty="0"/>
              <a:t>):</a:t>
            </a:r>
          </a:p>
          <a:p>
            <a:pPr marL="742950" lvl="1" indent="-285750"/>
            <a:r>
              <a:rPr lang="tr-TR" dirty="0"/>
              <a:t>Açlık: </a:t>
            </a:r>
            <a:r>
              <a:rPr lang="tr-TR" dirty="0" smtClean="0"/>
              <a:t>81           (</a:t>
            </a:r>
            <a:r>
              <a:rPr lang="tr-TR" dirty="0" smtClean="0"/>
              <a:t>≥92</a:t>
            </a:r>
            <a:r>
              <a:rPr lang="tr-TR" dirty="0" smtClean="0"/>
              <a:t>)</a:t>
            </a:r>
            <a:endParaRPr lang="tr-TR" dirty="0"/>
          </a:p>
          <a:p>
            <a:pPr marL="742950" lvl="1" indent="-285750"/>
            <a:r>
              <a:rPr lang="tr-TR" dirty="0"/>
              <a:t>60 </a:t>
            </a:r>
            <a:r>
              <a:rPr lang="tr-TR" dirty="0" err="1"/>
              <a:t>dk</a:t>
            </a:r>
            <a:r>
              <a:rPr lang="tr-TR" dirty="0"/>
              <a:t>: </a:t>
            </a:r>
            <a:r>
              <a:rPr lang="tr-TR" dirty="0" smtClean="0"/>
              <a:t>151        (</a:t>
            </a:r>
            <a:r>
              <a:rPr lang="tr-TR" dirty="0" smtClean="0"/>
              <a:t>≥180)</a:t>
            </a:r>
            <a:endParaRPr lang="tr-TR" dirty="0"/>
          </a:p>
          <a:p>
            <a:pPr marL="742950" lvl="1" indent="-285750"/>
            <a:r>
              <a:rPr lang="tr-TR" dirty="0"/>
              <a:t>120 </a:t>
            </a:r>
            <a:r>
              <a:rPr lang="tr-TR" dirty="0" err="1"/>
              <a:t>dk</a:t>
            </a:r>
            <a:r>
              <a:rPr lang="tr-TR" dirty="0"/>
              <a:t>: </a:t>
            </a:r>
            <a:r>
              <a:rPr lang="tr-TR" dirty="0" smtClean="0"/>
              <a:t>180      (</a:t>
            </a:r>
            <a:r>
              <a:rPr lang="tr-TR" dirty="0" smtClean="0"/>
              <a:t>≥153)</a:t>
            </a:r>
            <a:endParaRPr lang="tr-TR" dirty="0"/>
          </a:p>
          <a:p>
            <a:r>
              <a:rPr lang="tr-TR" dirty="0" err="1" smtClean="0"/>
              <a:t>Obez</a:t>
            </a:r>
            <a:r>
              <a:rPr lang="tr-TR" dirty="0" smtClean="0"/>
              <a:t> değil (VKİ: </a:t>
            </a:r>
            <a:r>
              <a:rPr lang="tr-TR" dirty="0"/>
              <a:t>20.3 </a:t>
            </a:r>
            <a:r>
              <a:rPr lang="tr-TR" dirty="0" smtClean="0"/>
              <a:t>kg/m²)</a:t>
            </a:r>
            <a:endParaRPr lang="tr-TR" dirty="0"/>
          </a:p>
          <a:p>
            <a:r>
              <a:rPr lang="tr-TR" dirty="0" smtClean="0"/>
              <a:t>Ailede DM öyküsü yok</a:t>
            </a:r>
            <a:endParaRPr lang="tr-TR" dirty="0"/>
          </a:p>
          <a:p>
            <a:r>
              <a:rPr lang="tr-TR" dirty="0"/>
              <a:t>Diyet + SMBG ile iyi kontrol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Sağlıklı doğum (3164 g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8078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598</Words>
  <Application>Microsoft Office PowerPoint</Application>
  <PresentationFormat>Geniş ekran</PresentationFormat>
  <Paragraphs>122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  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</dc:title>
  <dc:creator>Fujitsu</dc:creator>
  <cp:lastModifiedBy>Fujitsu</cp:lastModifiedBy>
  <cp:revision>35</cp:revision>
  <dcterms:created xsi:type="dcterms:W3CDTF">2026-01-30T12:43:55Z</dcterms:created>
  <dcterms:modified xsi:type="dcterms:W3CDTF">2026-02-03T01:54:14Z</dcterms:modified>
</cp:coreProperties>
</file>