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8" r:id="rId1"/>
    <p:sldMasterId id="2147483960" r:id="rId2"/>
    <p:sldMasterId id="2147483972" r:id="rId3"/>
  </p:sldMasterIdLst>
  <p:notesMasterIdLst>
    <p:notesMasterId r:id="rId45"/>
  </p:notesMasterIdLst>
  <p:sldIdLst>
    <p:sldId id="256" r:id="rId4"/>
    <p:sldId id="328" r:id="rId5"/>
    <p:sldId id="317" r:id="rId6"/>
    <p:sldId id="321" r:id="rId7"/>
    <p:sldId id="323" r:id="rId8"/>
    <p:sldId id="266" r:id="rId9"/>
    <p:sldId id="267" r:id="rId10"/>
    <p:sldId id="269" r:id="rId11"/>
    <p:sldId id="270" r:id="rId12"/>
    <p:sldId id="272" r:id="rId13"/>
    <p:sldId id="273" r:id="rId14"/>
    <p:sldId id="274" r:id="rId15"/>
    <p:sldId id="275" r:id="rId16"/>
    <p:sldId id="276" r:id="rId17"/>
    <p:sldId id="307" r:id="rId18"/>
    <p:sldId id="279" r:id="rId19"/>
    <p:sldId id="282" r:id="rId20"/>
    <p:sldId id="308" r:id="rId21"/>
    <p:sldId id="286" r:id="rId22"/>
    <p:sldId id="306" r:id="rId23"/>
    <p:sldId id="324" r:id="rId24"/>
    <p:sldId id="309" r:id="rId25"/>
    <p:sldId id="287" r:id="rId26"/>
    <p:sldId id="295" r:id="rId27"/>
    <p:sldId id="296" r:id="rId28"/>
    <p:sldId id="290" r:id="rId29"/>
    <p:sldId id="291" r:id="rId30"/>
    <p:sldId id="293" r:id="rId31"/>
    <p:sldId id="294" r:id="rId32"/>
    <p:sldId id="310" r:id="rId33"/>
    <p:sldId id="318" r:id="rId34"/>
    <p:sldId id="300" r:id="rId35"/>
    <p:sldId id="327" r:id="rId36"/>
    <p:sldId id="311" r:id="rId37"/>
    <p:sldId id="302" r:id="rId38"/>
    <p:sldId id="303" r:id="rId39"/>
    <p:sldId id="325" r:id="rId40"/>
    <p:sldId id="313" r:id="rId41"/>
    <p:sldId id="304" r:id="rId42"/>
    <p:sldId id="312" r:id="rId43"/>
    <p:sldId id="316"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rsayılan Bölüm" id="{2FE2F7F7-30CC-406C-9A30-823016D987D9}">
          <p14:sldIdLst>
            <p14:sldId id="256"/>
            <p14:sldId id="328"/>
            <p14:sldId id="317"/>
            <p14:sldId id="321"/>
            <p14:sldId id="323"/>
            <p14:sldId id="266"/>
            <p14:sldId id="267"/>
            <p14:sldId id="269"/>
            <p14:sldId id="270"/>
            <p14:sldId id="272"/>
            <p14:sldId id="273"/>
            <p14:sldId id="274"/>
            <p14:sldId id="275"/>
            <p14:sldId id="276"/>
            <p14:sldId id="307"/>
            <p14:sldId id="279"/>
            <p14:sldId id="282"/>
            <p14:sldId id="308"/>
            <p14:sldId id="286"/>
            <p14:sldId id="306"/>
            <p14:sldId id="324"/>
            <p14:sldId id="309"/>
            <p14:sldId id="287"/>
            <p14:sldId id="295"/>
            <p14:sldId id="296"/>
            <p14:sldId id="290"/>
            <p14:sldId id="291"/>
            <p14:sldId id="293"/>
            <p14:sldId id="294"/>
            <p14:sldId id="310"/>
            <p14:sldId id="318"/>
            <p14:sldId id="300"/>
            <p14:sldId id="327"/>
            <p14:sldId id="311"/>
            <p14:sldId id="302"/>
            <p14:sldId id="303"/>
            <p14:sldId id="325"/>
            <p14:sldId id="313"/>
            <p14:sldId id="304"/>
            <p14:sldId id="312"/>
            <p14:sldId id="31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398" y="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diagrams/_rels/data3.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image" Target="../media/image9.svg"/></Relationships>
</file>

<file path=ppt/diagrams/_rels/drawing3.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7B071070-E720-4CCA-B9A4-EF304BBF7803}"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41319F2F-3F48-44F8-92E4-78FC104EBC3C}">
      <dgm:prSet/>
      <dgm:spPr/>
      <dgm:t>
        <a:bodyPr/>
        <a:lstStyle/>
        <a:p>
          <a:r>
            <a:rPr lang="tr-TR" b="1" dirty="0">
              <a:latin typeface="Calibri" panose="020F0502020204030204" pitchFamily="34" charset="0"/>
              <a:ea typeface="Calibri" panose="020F0502020204030204" pitchFamily="34" charset="0"/>
              <a:cs typeface="Calibri" panose="020F0502020204030204" pitchFamily="34" charset="0"/>
            </a:rPr>
            <a:t>Yaşın Kliniğe Etkisi: </a:t>
          </a:r>
          <a:r>
            <a:rPr lang="tr-TR" dirty="0">
              <a:latin typeface="Calibri" panose="020F0502020204030204" pitchFamily="34" charset="0"/>
              <a:ea typeface="Calibri" panose="020F0502020204030204" pitchFamily="34" charset="0"/>
              <a:cs typeface="Calibri" panose="020F0502020204030204" pitchFamily="34" charset="0"/>
            </a:rPr>
            <a:t>Aşikar hipertiroidiye ilerleyen (62) veya kalıcı hastalığı olan kişilerin (65) yaşı, iyileşenlere (55) kıyasla daha yüksek olma eğilimindedir. </a:t>
          </a:r>
        </a:p>
      </dgm:t>
    </dgm:pt>
    <dgm:pt modelId="{8EFF9A92-554A-441B-B180-E84A1629F524}" type="parTrans" cxnId="{89B48C81-0019-4BFA-A588-FF8B45CF715B}">
      <dgm:prSet/>
      <dgm:spPr/>
      <dgm:t>
        <a:bodyPr/>
        <a:lstStyle/>
        <a:p>
          <a:endParaRPr lang="en-US"/>
        </a:p>
      </dgm:t>
    </dgm:pt>
    <dgm:pt modelId="{47C342C6-A7BD-4AA5-B958-586BF810531A}" type="sibTrans" cxnId="{89B48C81-0019-4BFA-A588-FF8B45CF715B}">
      <dgm:prSet/>
      <dgm:spPr/>
      <dgm:t>
        <a:bodyPr/>
        <a:lstStyle/>
        <a:p>
          <a:endParaRPr lang="en-US"/>
        </a:p>
      </dgm:t>
    </dgm:pt>
    <dgm:pt modelId="{16E8914E-DD60-4C80-877B-2658E16F3D3A}">
      <dgm:prSet/>
      <dgm:spPr/>
      <dgm:t>
        <a:bodyPr/>
        <a:lstStyle/>
        <a:p>
          <a:r>
            <a:rPr lang="tr-TR" b="1" dirty="0">
              <a:latin typeface="Calibri" panose="020F0502020204030204" pitchFamily="34" charset="0"/>
              <a:ea typeface="Calibri" panose="020F0502020204030204" pitchFamily="34" charset="0"/>
              <a:cs typeface="Calibri" panose="020F0502020204030204" pitchFamily="34" charset="0"/>
            </a:rPr>
            <a:t>Cinsiyetin Kliniğe Etkisi: </a:t>
          </a:r>
          <a:r>
            <a:rPr lang="tr-TR" dirty="0">
              <a:latin typeface="Calibri" panose="020F0502020204030204" pitchFamily="34" charset="0"/>
              <a:ea typeface="Calibri" panose="020F0502020204030204" pitchFamily="34" charset="0"/>
              <a:cs typeface="Calibri" panose="020F0502020204030204" pitchFamily="34" charset="0"/>
            </a:rPr>
            <a:t>Tüm gruplarda kadınların oranı daha yüksek gözlemlenmiştir. Özellikle hipertiroidiye ilerleyen veya hipotiroidiye geçen gruplarda kadın hasta temsili belirgin şekilde daha fazladır. Takip verisi bulunmayan grupta erkeklerin oranı biraz daha yüksek bulunmuştur.</a:t>
          </a:r>
          <a:endParaRPr lang="en-US" dirty="0">
            <a:latin typeface="Calibri" panose="020F0502020204030204" pitchFamily="34" charset="0"/>
            <a:ea typeface="Calibri" panose="020F0502020204030204" pitchFamily="34" charset="0"/>
            <a:cs typeface="Calibri" panose="020F0502020204030204" pitchFamily="34" charset="0"/>
          </a:endParaRPr>
        </a:p>
      </dgm:t>
    </dgm:pt>
    <dgm:pt modelId="{D56A5A0F-ECBA-410F-8F40-FEB63C46F8D2}" type="parTrans" cxnId="{A024360E-9A17-41DD-BF68-4E255D921695}">
      <dgm:prSet/>
      <dgm:spPr/>
      <dgm:t>
        <a:bodyPr/>
        <a:lstStyle/>
        <a:p>
          <a:endParaRPr lang="en-US"/>
        </a:p>
      </dgm:t>
    </dgm:pt>
    <dgm:pt modelId="{454E6AAA-1718-436C-823E-36917A06AE4B}" type="sibTrans" cxnId="{A024360E-9A17-41DD-BF68-4E255D921695}">
      <dgm:prSet/>
      <dgm:spPr/>
      <dgm:t>
        <a:bodyPr/>
        <a:lstStyle/>
        <a:p>
          <a:endParaRPr lang="en-US"/>
        </a:p>
      </dgm:t>
    </dgm:pt>
    <dgm:pt modelId="{1317BC80-9CA2-45C1-9A6B-966324DEC4ED}" type="pres">
      <dgm:prSet presAssocID="{7B071070-E720-4CCA-B9A4-EF304BBF7803}" presName="hierChild1" presStyleCnt="0">
        <dgm:presLayoutVars>
          <dgm:chPref val="1"/>
          <dgm:dir/>
          <dgm:animOne val="branch"/>
          <dgm:animLvl val="lvl"/>
          <dgm:resizeHandles/>
        </dgm:presLayoutVars>
      </dgm:prSet>
      <dgm:spPr/>
    </dgm:pt>
    <dgm:pt modelId="{D18879DF-228A-4921-991A-473435B4CC3B}" type="pres">
      <dgm:prSet presAssocID="{41319F2F-3F48-44F8-92E4-78FC104EBC3C}" presName="hierRoot1" presStyleCnt="0"/>
      <dgm:spPr/>
    </dgm:pt>
    <dgm:pt modelId="{7144CC0C-999A-4FD6-94CE-0D3BCD8AE4AD}" type="pres">
      <dgm:prSet presAssocID="{41319F2F-3F48-44F8-92E4-78FC104EBC3C}" presName="composite" presStyleCnt="0"/>
      <dgm:spPr/>
    </dgm:pt>
    <dgm:pt modelId="{AFEF53F9-68F6-4423-B06D-B979F1394134}" type="pres">
      <dgm:prSet presAssocID="{41319F2F-3F48-44F8-92E4-78FC104EBC3C}" presName="background" presStyleLbl="node0" presStyleIdx="0" presStyleCnt="2"/>
      <dgm:spPr/>
    </dgm:pt>
    <dgm:pt modelId="{B027B2C5-9E3E-470F-893F-F988F6EA6C54}" type="pres">
      <dgm:prSet presAssocID="{41319F2F-3F48-44F8-92E4-78FC104EBC3C}" presName="text" presStyleLbl="fgAcc0" presStyleIdx="0" presStyleCnt="2" custScaleX="100010" custScaleY="126597">
        <dgm:presLayoutVars>
          <dgm:chPref val="3"/>
        </dgm:presLayoutVars>
      </dgm:prSet>
      <dgm:spPr/>
    </dgm:pt>
    <dgm:pt modelId="{D9EFC513-ED29-40A5-B4AD-9172779CBA14}" type="pres">
      <dgm:prSet presAssocID="{41319F2F-3F48-44F8-92E4-78FC104EBC3C}" presName="hierChild2" presStyleCnt="0"/>
      <dgm:spPr/>
    </dgm:pt>
    <dgm:pt modelId="{31AC1912-2C64-445B-9A4A-40E7F6585157}" type="pres">
      <dgm:prSet presAssocID="{16E8914E-DD60-4C80-877B-2658E16F3D3A}" presName="hierRoot1" presStyleCnt="0"/>
      <dgm:spPr/>
    </dgm:pt>
    <dgm:pt modelId="{55B2C023-CF35-49A9-ADDF-C21C15952086}" type="pres">
      <dgm:prSet presAssocID="{16E8914E-DD60-4C80-877B-2658E16F3D3A}" presName="composite" presStyleCnt="0"/>
      <dgm:spPr/>
    </dgm:pt>
    <dgm:pt modelId="{5A9E453E-5151-4E79-B969-6F910E183822}" type="pres">
      <dgm:prSet presAssocID="{16E8914E-DD60-4C80-877B-2658E16F3D3A}" presName="background" presStyleLbl="node0" presStyleIdx="1" presStyleCnt="2"/>
      <dgm:spPr/>
    </dgm:pt>
    <dgm:pt modelId="{9DCC9244-CC65-46B8-998F-76E23A873C55}" type="pres">
      <dgm:prSet presAssocID="{16E8914E-DD60-4C80-877B-2658E16F3D3A}" presName="text" presStyleLbl="fgAcc0" presStyleIdx="1" presStyleCnt="2" custScaleX="102616" custScaleY="131104">
        <dgm:presLayoutVars>
          <dgm:chPref val="3"/>
        </dgm:presLayoutVars>
      </dgm:prSet>
      <dgm:spPr/>
    </dgm:pt>
    <dgm:pt modelId="{87161731-EB17-42EA-B8AD-DFBE5357A6E8}" type="pres">
      <dgm:prSet presAssocID="{16E8914E-DD60-4C80-877B-2658E16F3D3A}" presName="hierChild2" presStyleCnt="0"/>
      <dgm:spPr/>
    </dgm:pt>
  </dgm:ptLst>
  <dgm:cxnLst>
    <dgm:cxn modelId="{A024360E-9A17-41DD-BF68-4E255D921695}" srcId="{7B071070-E720-4CCA-B9A4-EF304BBF7803}" destId="{16E8914E-DD60-4C80-877B-2658E16F3D3A}" srcOrd="1" destOrd="0" parTransId="{D56A5A0F-ECBA-410F-8F40-FEB63C46F8D2}" sibTransId="{454E6AAA-1718-436C-823E-36917A06AE4B}"/>
    <dgm:cxn modelId="{EBB2CE30-0D33-4E03-8649-811119C71A3F}" type="presOf" srcId="{41319F2F-3F48-44F8-92E4-78FC104EBC3C}" destId="{B027B2C5-9E3E-470F-893F-F988F6EA6C54}" srcOrd="0" destOrd="0" presId="urn:microsoft.com/office/officeart/2005/8/layout/hierarchy1"/>
    <dgm:cxn modelId="{1129B062-041F-4B30-915A-50BE4A4CC01E}" type="presOf" srcId="{7B071070-E720-4CCA-B9A4-EF304BBF7803}" destId="{1317BC80-9CA2-45C1-9A6B-966324DEC4ED}" srcOrd="0" destOrd="0" presId="urn:microsoft.com/office/officeart/2005/8/layout/hierarchy1"/>
    <dgm:cxn modelId="{89B48C81-0019-4BFA-A588-FF8B45CF715B}" srcId="{7B071070-E720-4CCA-B9A4-EF304BBF7803}" destId="{41319F2F-3F48-44F8-92E4-78FC104EBC3C}" srcOrd="0" destOrd="0" parTransId="{8EFF9A92-554A-441B-B180-E84A1629F524}" sibTransId="{47C342C6-A7BD-4AA5-B958-586BF810531A}"/>
    <dgm:cxn modelId="{D3CB9F89-48DF-4552-B70E-BB58B6A40B07}" type="presOf" srcId="{16E8914E-DD60-4C80-877B-2658E16F3D3A}" destId="{9DCC9244-CC65-46B8-998F-76E23A873C55}" srcOrd="0" destOrd="0" presId="urn:microsoft.com/office/officeart/2005/8/layout/hierarchy1"/>
    <dgm:cxn modelId="{03DBA36F-5390-4197-BE30-9F211CC75098}" type="presParOf" srcId="{1317BC80-9CA2-45C1-9A6B-966324DEC4ED}" destId="{D18879DF-228A-4921-991A-473435B4CC3B}" srcOrd="0" destOrd="0" presId="urn:microsoft.com/office/officeart/2005/8/layout/hierarchy1"/>
    <dgm:cxn modelId="{3460D780-2210-4ECA-BAD6-15C670E96546}" type="presParOf" srcId="{D18879DF-228A-4921-991A-473435B4CC3B}" destId="{7144CC0C-999A-4FD6-94CE-0D3BCD8AE4AD}" srcOrd="0" destOrd="0" presId="urn:microsoft.com/office/officeart/2005/8/layout/hierarchy1"/>
    <dgm:cxn modelId="{30BE3581-8FE5-4283-B512-2E2B4A0538D5}" type="presParOf" srcId="{7144CC0C-999A-4FD6-94CE-0D3BCD8AE4AD}" destId="{AFEF53F9-68F6-4423-B06D-B979F1394134}" srcOrd="0" destOrd="0" presId="urn:microsoft.com/office/officeart/2005/8/layout/hierarchy1"/>
    <dgm:cxn modelId="{ED1D45BC-4E21-432F-8661-F42B6778033E}" type="presParOf" srcId="{7144CC0C-999A-4FD6-94CE-0D3BCD8AE4AD}" destId="{B027B2C5-9E3E-470F-893F-F988F6EA6C54}" srcOrd="1" destOrd="0" presId="urn:microsoft.com/office/officeart/2005/8/layout/hierarchy1"/>
    <dgm:cxn modelId="{2327F04F-0D76-4F49-BE89-DBBC2C4AAB75}" type="presParOf" srcId="{D18879DF-228A-4921-991A-473435B4CC3B}" destId="{D9EFC513-ED29-40A5-B4AD-9172779CBA14}" srcOrd="1" destOrd="0" presId="urn:microsoft.com/office/officeart/2005/8/layout/hierarchy1"/>
    <dgm:cxn modelId="{D7F59EDF-9BDE-48B8-B2AF-8F73E0E57A69}" type="presParOf" srcId="{1317BC80-9CA2-45C1-9A6B-966324DEC4ED}" destId="{31AC1912-2C64-445B-9A4A-40E7F6585157}" srcOrd="1" destOrd="0" presId="urn:microsoft.com/office/officeart/2005/8/layout/hierarchy1"/>
    <dgm:cxn modelId="{DF825AAA-2030-446F-B1DD-090077AA4900}" type="presParOf" srcId="{31AC1912-2C64-445B-9A4A-40E7F6585157}" destId="{55B2C023-CF35-49A9-ADDF-C21C15952086}" srcOrd="0" destOrd="0" presId="urn:microsoft.com/office/officeart/2005/8/layout/hierarchy1"/>
    <dgm:cxn modelId="{1126FFCC-CDA8-478D-B18A-20D73812322E}" type="presParOf" srcId="{55B2C023-CF35-49A9-ADDF-C21C15952086}" destId="{5A9E453E-5151-4E79-B969-6F910E183822}" srcOrd="0" destOrd="0" presId="urn:microsoft.com/office/officeart/2005/8/layout/hierarchy1"/>
    <dgm:cxn modelId="{88C90090-05FC-441F-8BDC-A219B4B673D8}" type="presParOf" srcId="{55B2C023-CF35-49A9-ADDF-C21C15952086}" destId="{9DCC9244-CC65-46B8-998F-76E23A873C55}" srcOrd="1" destOrd="0" presId="urn:microsoft.com/office/officeart/2005/8/layout/hierarchy1"/>
    <dgm:cxn modelId="{06B4630D-CA63-4578-9CFD-0C8A77B11F85}" type="presParOf" srcId="{31AC1912-2C64-445B-9A4A-40E7F6585157}" destId="{87161731-EB17-42EA-B8AD-DFBE5357A6E8}"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CB6E124-50C8-4363-AAE9-E1FB273674D1}"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558BF707-67CD-4F24-8511-96521CB62DCF}">
      <dgm:prSet custT="1"/>
      <dgm:spPr/>
      <dgm:t>
        <a:bodyPr/>
        <a:lstStyle/>
        <a:p>
          <a:r>
            <a:rPr lang="tr-TR" sz="2400" dirty="0"/>
            <a:t>Hipertiroidiye ilerleyen hastaların </a:t>
          </a:r>
          <a:r>
            <a:rPr lang="tr-TR" sz="2400" b="1" dirty="0"/>
            <a:t>%53 </a:t>
          </a:r>
          <a:r>
            <a:rPr lang="tr-TR" sz="2400" dirty="0"/>
            <a:t>kısmında ve hipotiroidiye geçen hastaların </a:t>
          </a:r>
          <a:r>
            <a:rPr lang="tr-TR" sz="2400" b="1" dirty="0"/>
            <a:t>%63 </a:t>
          </a:r>
          <a:r>
            <a:rPr lang="tr-TR" sz="2400" dirty="0"/>
            <a:t>kısmında başlangıç TSH düzeyleri 0.1 seviyesinin altındadır.</a:t>
          </a:r>
        </a:p>
      </dgm:t>
    </dgm:pt>
    <dgm:pt modelId="{009F078B-0FAB-454F-ADE8-65F39775929D}" type="parTrans" cxnId="{EBC9F4DB-4440-4769-82C5-4C33C3A51A2F}">
      <dgm:prSet/>
      <dgm:spPr/>
      <dgm:t>
        <a:bodyPr/>
        <a:lstStyle/>
        <a:p>
          <a:endParaRPr lang="en-US"/>
        </a:p>
      </dgm:t>
    </dgm:pt>
    <dgm:pt modelId="{031CAE30-3127-4D99-B2D8-E5CC8054F3ED}" type="sibTrans" cxnId="{EBC9F4DB-4440-4769-82C5-4C33C3A51A2F}">
      <dgm:prSet/>
      <dgm:spPr/>
      <dgm:t>
        <a:bodyPr/>
        <a:lstStyle/>
        <a:p>
          <a:endParaRPr lang="en-US"/>
        </a:p>
      </dgm:t>
    </dgm:pt>
    <dgm:pt modelId="{1BCB4FD0-F0F7-4067-9306-608B64A1C471}">
      <dgm:prSet custT="1"/>
      <dgm:spPr/>
      <dgm:t>
        <a:bodyPr/>
        <a:lstStyle/>
        <a:p>
          <a:r>
            <a:rPr lang="tr-TR" sz="2400" dirty="0"/>
            <a:t>İyileşen veya kalıcı </a:t>
          </a:r>
          <a:r>
            <a:rPr lang="tr-TR" sz="2400" dirty="0" err="1"/>
            <a:t>subklinik</a:t>
          </a:r>
          <a:r>
            <a:rPr lang="tr-TR" sz="2400" dirty="0"/>
            <a:t> tabloda kalan hastalarda ise 0.1 altında TSH değeri sırasıyla </a:t>
          </a:r>
          <a:r>
            <a:rPr lang="tr-TR" sz="2400" b="1" dirty="0"/>
            <a:t>%20 </a:t>
          </a:r>
          <a:r>
            <a:rPr lang="tr-TR" sz="2400" dirty="0"/>
            <a:t>ve </a:t>
          </a:r>
          <a:r>
            <a:rPr lang="tr-TR" sz="2400" b="1" dirty="0"/>
            <a:t>%32 </a:t>
          </a:r>
          <a:r>
            <a:rPr lang="tr-TR" sz="2400" dirty="0"/>
            <a:t>gibi daha düşük oranlarda görülmüştür.</a:t>
          </a:r>
          <a:endParaRPr lang="en-US" sz="2400" dirty="0"/>
        </a:p>
      </dgm:t>
    </dgm:pt>
    <dgm:pt modelId="{9A88DC1F-49C1-4694-A743-0C0C3DBDA831}" type="parTrans" cxnId="{8D20DD40-45B8-4F04-82C7-CEE81A0F7249}">
      <dgm:prSet/>
      <dgm:spPr/>
      <dgm:t>
        <a:bodyPr/>
        <a:lstStyle/>
        <a:p>
          <a:endParaRPr lang="en-US"/>
        </a:p>
      </dgm:t>
    </dgm:pt>
    <dgm:pt modelId="{7E1C249A-9D3C-458D-BF8B-EF223913707F}" type="sibTrans" cxnId="{8D20DD40-45B8-4F04-82C7-CEE81A0F7249}">
      <dgm:prSet/>
      <dgm:spPr/>
      <dgm:t>
        <a:bodyPr/>
        <a:lstStyle/>
        <a:p>
          <a:endParaRPr lang="en-US"/>
        </a:p>
      </dgm:t>
    </dgm:pt>
    <dgm:pt modelId="{52DF52B1-A2B0-4091-B21D-643D45E0F5A2}" type="pres">
      <dgm:prSet presAssocID="{4CB6E124-50C8-4363-AAE9-E1FB273674D1}" presName="hierChild1" presStyleCnt="0">
        <dgm:presLayoutVars>
          <dgm:chPref val="1"/>
          <dgm:dir/>
          <dgm:animOne val="branch"/>
          <dgm:animLvl val="lvl"/>
          <dgm:resizeHandles/>
        </dgm:presLayoutVars>
      </dgm:prSet>
      <dgm:spPr/>
    </dgm:pt>
    <dgm:pt modelId="{AFE6C41D-BCD8-4412-B7B5-F1572B819C94}" type="pres">
      <dgm:prSet presAssocID="{558BF707-67CD-4F24-8511-96521CB62DCF}" presName="hierRoot1" presStyleCnt="0"/>
      <dgm:spPr/>
    </dgm:pt>
    <dgm:pt modelId="{BAD26326-2D18-4114-97AD-3822FC3AEAC2}" type="pres">
      <dgm:prSet presAssocID="{558BF707-67CD-4F24-8511-96521CB62DCF}" presName="composite" presStyleCnt="0"/>
      <dgm:spPr/>
    </dgm:pt>
    <dgm:pt modelId="{A9F65C34-2EAC-441F-A329-3E074131213A}" type="pres">
      <dgm:prSet presAssocID="{558BF707-67CD-4F24-8511-96521CB62DCF}" presName="background" presStyleLbl="node0" presStyleIdx="0" presStyleCnt="2"/>
      <dgm:spPr/>
    </dgm:pt>
    <dgm:pt modelId="{1C03E424-AFF7-4B7B-86B1-A03070662851}" type="pres">
      <dgm:prSet presAssocID="{558BF707-67CD-4F24-8511-96521CB62DCF}" presName="text" presStyleLbl="fgAcc0" presStyleIdx="0" presStyleCnt="2" custScaleX="109726">
        <dgm:presLayoutVars>
          <dgm:chPref val="3"/>
        </dgm:presLayoutVars>
      </dgm:prSet>
      <dgm:spPr/>
    </dgm:pt>
    <dgm:pt modelId="{25E258E5-DE6C-4796-89D2-58B55788D6E0}" type="pres">
      <dgm:prSet presAssocID="{558BF707-67CD-4F24-8511-96521CB62DCF}" presName="hierChild2" presStyleCnt="0"/>
      <dgm:spPr/>
    </dgm:pt>
    <dgm:pt modelId="{B9ED73B3-69B9-4B43-AEB8-7D7284A453E5}" type="pres">
      <dgm:prSet presAssocID="{1BCB4FD0-F0F7-4067-9306-608B64A1C471}" presName="hierRoot1" presStyleCnt="0"/>
      <dgm:spPr/>
    </dgm:pt>
    <dgm:pt modelId="{9FBF4A08-5789-4C3A-8863-F3FF3673759C}" type="pres">
      <dgm:prSet presAssocID="{1BCB4FD0-F0F7-4067-9306-608B64A1C471}" presName="composite" presStyleCnt="0"/>
      <dgm:spPr/>
    </dgm:pt>
    <dgm:pt modelId="{93B702B3-4DF8-4CDB-BB1D-16A5374D87F1}" type="pres">
      <dgm:prSet presAssocID="{1BCB4FD0-F0F7-4067-9306-608B64A1C471}" presName="background" presStyleLbl="node0" presStyleIdx="1" presStyleCnt="2"/>
      <dgm:spPr/>
    </dgm:pt>
    <dgm:pt modelId="{DDAA84D0-339C-4D9F-8B40-95F62D5FF5E0}" type="pres">
      <dgm:prSet presAssocID="{1BCB4FD0-F0F7-4067-9306-608B64A1C471}" presName="text" presStyleLbl="fgAcc0" presStyleIdx="1" presStyleCnt="2">
        <dgm:presLayoutVars>
          <dgm:chPref val="3"/>
        </dgm:presLayoutVars>
      </dgm:prSet>
      <dgm:spPr/>
    </dgm:pt>
    <dgm:pt modelId="{1DAD3DF1-715B-4AB0-8C56-FE9B6DBCDCBC}" type="pres">
      <dgm:prSet presAssocID="{1BCB4FD0-F0F7-4067-9306-608B64A1C471}" presName="hierChild2" presStyleCnt="0"/>
      <dgm:spPr/>
    </dgm:pt>
  </dgm:ptLst>
  <dgm:cxnLst>
    <dgm:cxn modelId="{8EAC4919-E49D-4162-A714-2DC831EBB465}" type="presOf" srcId="{558BF707-67CD-4F24-8511-96521CB62DCF}" destId="{1C03E424-AFF7-4B7B-86B1-A03070662851}" srcOrd="0" destOrd="0" presId="urn:microsoft.com/office/officeart/2005/8/layout/hierarchy1"/>
    <dgm:cxn modelId="{8D20DD40-45B8-4F04-82C7-CEE81A0F7249}" srcId="{4CB6E124-50C8-4363-AAE9-E1FB273674D1}" destId="{1BCB4FD0-F0F7-4067-9306-608B64A1C471}" srcOrd="1" destOrd="0" parTransId="{9A88DC1F-49C1-4694-A743-0C0C3DBDA831}" sibTransId="{7E1C249A-9D3C-458D-BF8B-EF223913707F}"/>
    <dgm:cxn modelId="{2B5460A1-056F-480A-8563-8C1CA7AD4B31}" type="presOf" srcId="{1BCB4FD0-F0F7-4067-9306-608B64A1C471}" destId="{DDAA84D0-339C-4D9F-8B40-95F62D5FF5E0}" srcOrd="0" destOrd="0" presId="urn:microsoft.com/office/officeart/2005/8/layout/hierarchy1"/>
    <dgm:cxn modelId="{EBC9F4DB-4440-4769-82C5-4C33C3A51A2F}" srcId="{4CB6E124-50C8-4363-AAE9-E1FB273674D1}" destId="{558BF707-67CD-4F24-8511-96521CB62DCF}" srcOrd="0" destOrd="0" parTransId="{009F078B-0FAB-454F-ADE8-65F39775929D}" sibTransId="{031CAE30-3127-4D99-B2D8-E5CC8054F3ED}"/>
    <dgm:cxn modelId="{DE3ED9FB-7F3C-4170-A21B-F71D7025BE3A}" type="presOf" srcId="{4CB6E124-50C8-4363-AAE9-E1FB273674D1}" destId="{52DF52B1-A2B0-4091-B21D-643D45E0F5A2}" srcOrd="0" destOrd="0" presId="urn:microsoft.com/office/officeart/2005/8/layout/hierarchy1"/>
    <dgm:cxn modelId="{67DC89CF-8D99-4EAA-B477-AB8C23C9BAE3}" type="presParOf" srcId="{52DF52B1-A2B0-4091-B21D-643D45E0F5A2}" destId="{AFE6C41D-BCD8-4412-B7B5-F1572B819C94}" srcOrd="0" destOrd="0" presId="urn:microsoft.com/office/officeart/2005/8/layout/hierarchy1"/>
    <dgm:cxn modelId="{4CFDC13F-74B9-4167-98EF-2DE207C90D2D}" type="presParOf" srcId="{AFE6C41D-BCD8-4412-B7B5-F1572B819C94}" destId="{BAD26326-2D18-4114-97AD-3822FC3AEAC2}" srcOrd="0" destOrd="0" presId="urn:microsoft.com/office/officeart/2005/8/layout/hierarchy1"/>
    <dgm:cxn modelId="{95A68F41-10C6-4B2A-8FA2-810CC2D082F8}" type="presParOf" srcId="{BAD26326-2D18-4114-97AD-3822FC3AEAC2}" destId="{A9F65C34-2EAC-441F-A329-3E074131213A}" srcOrd="0" destOrd="0" presId="urn:microsoft.com/office/officeart/2005/8/layout/hierarchy1"/>
    <dgm:cxn modelId="{EA789744-ED31-4D48-9FA3-51F7E4468655}" type="presParOf" srcId="{BAD26326-2D18-4114-97AD-3822FC3AEAC2}" destId="{1C03E424-AFF7-4B7B-86B1-A03070662851}" srcOrd="1" destOrd="0" presId="urn:microsoft.com/office/officeart/2005/8/layout/hierarchy1"/>
    <dgm:cxn modelId="{C1F0FFBA-327B-407B-A83F-C6B3CAA4294A}" type="presParOf" srcId="{AFE6C41D-BCD8-4412-B7B5-F1572B819C94}" destId="{25E258E5-DE6C-4796-89D2-58B55788D6E0}" srcOrd="1" destOrd="0" presId="urn:microsoft.com/office/officeart/2005/8/layout/hierarchy1"/>
    <dgm:cxn modelId="{EB409876-5CA2-403A-A0C1-245F64B742A9}" type="presParOf" srcId="{52DF52B1-A2B0-4091-B21D-643D45E0F5A2}" destId="{B9ED73B3-69B9-4B43-AEB8-7D7284A453E5}" srcOrd="1" destOrd="0" presId="urn:microsoft.com/office/officeart/2005/8/layout/hierarchy1"/>
    <dgm:cxn modelId="{F2920DCA-CE61-4CF4-9625-D793952D6A07}" type="presParOf" srcId="{B9ED73B3-69B9-4B43-AEB8-7D7284A453E5}" destId="{9FBF4A08-5789-4C3A-8863-F3FF3673759C}" srcOrd="0" destOrd="0" presId="urn:microsoft.com/office/officeart/2005/8/layout/hierarchy1"/>
    <dgm:cxn modelId="{A2D901F0-23DF-4D8C-8E54-C6D74AC87B6F}" type="presParOf" srcId="{9FBF4A08-5789-4C3A-8863-F3FF3673759C}" destId="{93B702B3-4DF8-4CDB-BB1D-16A5374D87F1}" srcOrd="0" destOrd="0" presId="urn:microsoft.com/office/officeart/2005/8/layout/hierarchy1"/>
    <dgm:cxn modelId="{8447D822-752F-4A8F-AA72-3F9F6860DDA4}" type="presParOf" srcId="{9FBF4A08-5789-4C3A-8863-F3FF3673759C}" destId="{DDAA84D0-339C-4D9F-8B40-95F62D5FF5E0}" srcOrd="1" destOrd="0" presId="urn:microsoft.com/office/officeart/2005/8/layout/hierarchy1"/>
    <dgm:cxn modelId="{564F716C-ADDF-434B-9D5D-1A62FAA068D8}" type="presParOf" srcId="{B9ED73B3-69B9-4B43-AEB8-7D7284A453E5}" destId="{1DAD3DF1-715B-4AB0-8C56-FE9B6DBCDCBC}"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FDCE129-61C5-40F3-A87D-4FA30300DCC3}"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F4B71F86-4D95-4244-AD04-C4D3F79EDA6E}">
      <dgm:prSet/>
      <dgm:spPr/>
      <dgm:t>
        <a:bodyPr/>
        <a:lstStyle/>
        <a:p>
          <a:r>
            <a:rPr lang="tr-TR" b="1" dirty="0" err="1"/>
            <a:t>Tiroid</a:t>
          </a:r>
          <a:r>
            <a:rPr lang="tr-TR" b="1" dirty="0"/>
            <a:t> İlacı Kullanımı: </a:t>
          </a:r>
          <a:r>
            <a:rPr lang="tr-TR" dirty="0"/>
            <a:t>Hastaların </a:t>
          </a:r>
          <a:r>
            <a:rPr lang="tr-TR" dirty="0" err="1"/>
            <a:t>tiroid</a:t>
          </a:r>
          <a:r>
            <a:rPr lang="tr-TR" dirty="0"/>
            <a:t> hormonu replasmanı kullanımı gruplar arasında önemli ölçüde farklılık göstermiştir. Aşikar hipertiroidiye ilerleyen hastaların %45 kısmı takip sırasında </a:t>
          </a:r>
          <a:r>
            <a:rPr lang="tr-TR" dirty="0" err="1"/>
            <a:t>tiroid</a:t>
          </a:r>
          <a:r>
            <a:rPr lang="tr-TR" dirty="0"/>
            <a:t> hormonu replasmanı kullanmıştır. İyileşen hastalarda ise bu kullanım sadece %5 seviyesinde kalmıştır.</a:t>
          </a:r>
        </a:p>
      </dgm:t>
    </dgm:pt>
    <dgm:pt modelId="{E0859E28-DF0A-4902-977E-2F35DB91D6CB}" type="parTrans" cxnId="{A9A27D0A-7B07-4AB0-9018-AB81E338CD08}">
      <dgm:prSet/>
      <dgm:spPr/>
      <dgm:t>
        <a:bodyPr/>
        <a:lstStyle/>
        <a:p>
          <a:endParaRPr lang="en-US"/>
        </a:p>
      </dgm:t>
    </dgm:pt>
    <dgm:pt modelId="{BC6EB150-A4CC-47EB-8645-4603BFB170C2}" type="sibTrans" cxnId="{A9A27D0A-7B07-4AB0-9018-AB81E338CD08}">
      <dgm:prSet/>
      <dgm:spPr/>
      <dgm:t>
        <a:bodyPr/>
        <a:lstStyle/>
        <a:p>
          <a:endParaRPr lang="en-US"/>
        </a:p>
      </dgm:t>
    </dgm:pt>
    <dgm:pt modelId="{A2A6F584-67A1-4276-AE1D-231441784F7E}">
      <dgm:prSet/>
      <dgm:spPr/>
      <dgm:t>
        <a:bodyPr/>
        <a:lstStyle/>
        <a:p>
          <a:r>
            <a:rPr lang="tr-TR" b="1"/>
            <a:t>Antitiroid İlaç Kullanımı: </a:t>
          </a:r>
          <a:r>
            <a:rPr lang="tr-TR"/>
            <a:t>Hipertiroidiye ilerleyen grupta yaygın görülmüş olup hastaların %45 kısmı bu ilaçları almıştır. İyileşen grupta ise sadece %3 oranında bir kesim antitiroid ilaç kullanmıştır. Bu durum kısmen iyileşen gruptaki nükslerle açıklanabilmektedir.</a:t>
          </a:r>
          <a:endParaRPr lang="en-US"/>
        </a:p>
      </dgm:t>
    </dgm:pt>
    <dgm:pt modelId="{76253CC6-4CAE-4630-AFCA-F3A1A9588CEF}" type="parTrans" cxnId="{6ED304FF-1FCC-4C73-93E6-7CA932C67A9D}">
      <dgm:prSet/>
      <dgm:spPr/>
      <dgm:t>
        <a:bodyPr/>
        <a:lstStyle/>
        <a:p>
          <a:endParaRPr lang="en-US"/>
        </a:p>
      </dgm:t>
    </dgm:pt>
    <dgm:pt modelId="{95D2A31B-1A75-4347-B71B-89E215732610}" type="sibTrans" cxnId="{6ED304FF-1FCC-4C73-93E6-7CA932C67A9D}">
      <dgm:prSet/>
      <dgm:spPr/>
      <dgm:t>
        <a:bodyPr/>
        <a:lstStyle/>
        <a:p>
          <a:endParaRPr lang="en-US"/>
        </a:p>
      </dgm:t>
    </dgm:pt>
    <dgm:pt modelId="{74C7E9C0-3511-4A12-80FC-23475AE8CDF5}" type="pres">
      <dgm:prSet presAssocID="{BFDCE129-61C5-40F3-A87D-4FA30300DCC3}" presName="root" presStyleCnt="0">
        <dgm:presLayoutVars>
          <dgm:dir/>
          <dgm:resizeHandles val="exact"/>
        </dgm:presLayoutVars>
      </dgm:prSet>
      <dgm:spPr/>
    </dgm:pt>
    <dgm:pt modelId="{CDC4914B-63EC-4D4D-8E7A-3F197D4EBF1C}" type="pres">
      <dgm:prSet presAssocID="{F4B71F86-4D95-4244-AD04-C4D3F79EDA6E}" presName="compNode" presStyleCnt="0"/>
      <dgm:spPr/>
    </dgm:pt>
    <dgm:pt modelId="{F2546CDA-FB27-4FAB-B3DB-4762C488F76C}" type="pres">
      <dgm:prSet presAssocID="{F4B71F86-4D95-4244-AD04-C4D3F79EDA6E}" presName="bgRect" presStyleLbl="bgShp" presStyleIdx="0" presStyleCnt="2"/>
      <dgm:spPr/>
    </dgm:pt>
    <dgm:pt modelId="{6793C1D5-B1DE-4338-972A-6F0374319E27}" type="pres">
      <dgm:prSet presAssocID="{F4B71F86-4D95-4244-AD04-C4D3F79EDA6E}" presName="iconRect" presStyleLbl="node1" presStyleIdx="0" presStyleCnt="2"/>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dgm:spPr>
      <dgm:extLst>
        <a:ext uri="{E40237B7-FDA0-4F09-8148-C483321AD2D9}">
          <dgm14:cNvPr xmlns:dgm14="http://schemas.microsoft.com/office/drawing/2010/diagram" id="0" name="" descr="Presentation with Pie Chart"/>
        </a:ext>
      </dgm:extLst>
    </dgm:pt>
    <dgm:pt modelId="{DFE86E14-2BF0-4155-AAFC-DA786F45D9A6}" type="pres">
      <dgm:prSet presAssocID="{F4B71F86-4D95-4244-AD04-C4D3F79EDA6E}" presName="spaceRect" presStyleCnt="0"/>
      <dgm:spPr/>
    </dgm:pt>
    <dgm:pt modelId="{530D1FB4-C43E-4436-9D1E-D0DE2FB3C843}" type="pres">
      <dgm:prSet presAssocID="{F4B71F86-4D95-4244-AD04-C4D3F79EDA6E}" presName="parTx" presStyleLbl="revTx" presStyleIdx="0" presStyleCnt="2" custLinFactNeighborX="0" custLinFactNeighborY="2547">
        <dgm:presLayoutVars>
          <dgm:chMax val="0"/>
          <dgm:chPref val="0"/>
        </dgm:presLayoutVars>
      </dgm:prSet>
      <dgm:spPr/>
    </dgm:pt>
    <dgm:pt modelId="{A0D9701A-D1EE-49A4-AC40-392040C76264}" type="pres">
      <dgm:prSet presAssocID="{BC6EB150-A4CC-47EB-8645-4603BFB170C2}" presName="sibTrans" presStyleCnt="0"/>
      <dgm:spPr/>
    </dgm:pt>
    <dgm:pt modelId="{41E2C039-0842-4228-8942-7974EBCB829E}" type="pres">
      <dgm:prSet presAssocID="{A2A6F584-67A1-4276-AE1D-231441784F7E}" presName="compNode" presStyleCnt="0"/>
      <dgm:spPr/>
    </dgm:pt>
    <dgm:pt modelId="{1F83874A-CF9B-4180-A6E5-87A1C2E7386A}" type="pres">
      <dgm:prSet presAssocID="{A2A6F584-67A1-4276-AE1D-231441784F7E}" presName="bgRect" presStyleLbl="bgShp" presStyleIdx="1" presStyleCnt="2"/>
      <dgm:spPr/>
    </dgm:pt>
    <dgm:pt modelId="{3AC4A5BC-63C7-41A3-8195-59C32B7E1827}" type="pres">
      <dgm:prSet presAssocID="{A2A6F584-67A1-4276-AE1D-231441784F7E}" presName="iconRect" presStyleLbl="node1" presStyleIdx="1" presStyleCnt="2"/>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ıp"/>
        </a:ext>
      </dgm:extLst>
    </dgm:pt>
    <dgm:pt modelId="{11EEC700-28BE-41E5-865A-94D96ACE5BC8}" type="pres">
      <dgm:prSet presAssocID="{A2A6F584-67A1-4276-AE1D-231441784F7E}" presName="spaceRect" presStyleCnt="0"/>
      <dgm:spPr/>
    </dgm:pt>
    <dgm:pt modelId="{AFA80569-337C-41F9-A6AA-02E20EF80688}" type="pres">
      <dgm:prSet presAssocID="{A2A6F584-67A1-4276-AE1D-231441784F7E}" presName="parTx" presStyleLbl="revTx" presStyleIdx="1" presStyleCnt="2">
        <dgm:presLayoutVars>
          <dgm:chMax val="0"/>
          <dgm:chPref val="0"/>
        </dgm:presLayoutVars>
      </dgm:prSet>
      <dgm:spPr/>
    </dgm:pt>
  </dgm:ptLst>
  <dgm:cxnLst>
    <dgm:cxn modelId="{A9A27D0A-7B07-4AB0-9018-AB81E338CD08}" srcId="{BFDCE129-61C5-40F3-A87D-4FA30300DCC3}" destId="{F4B71F86-4D95-4244-AD04-C4D3F79EDA6E}" srcOrd="0" destOrd="0" parTransId="{E0859E28-DF0A-4902-977E-2F35DB91D6CB}" sibTransId="{BC6EB150-A4CC-47EB-8645-4603BFB170C2}"/>
    <dgm:cxn modelId="{2FEBB72E-B387-4EE7-9B1F-458F2A266F96}" type="presOf" srcId="{F4B71F86-4D95-4244-AD04-C4D3F79EDA6E}" destId="{530D1FB4-C43E-4436-9D1E-D0DE2FB3C843}" srcOrd="0" destOrd="0" presId="urn:microsoft.com/office/officeart/2018/2/layout/IconVerticalSolidList"/>
    <dgm:cxn modelId="{04B2EC59-84E5-4578-B939-A8DF3252DF94}" type="presOf" srcId="{A2A6F584-67A1-4276-AE1D-231441784F7E}" destId="{AFA80569-337C-41F9-A6AA-02E20EF80688}" srcOrd="0" destOrd="0" presId="urn:microsoft.com/office/officeart/2018/2/layout/IconVerticalSolidList"/>
    <dgm:cxn modelId="{CC498D7F-60D6-4E2B-A8BF-80776FD9EEE4}" type="presOf" srcId="{BFDCE129-61C5-40F3-A87D-4FA30300DCC3}" destId="{74C7E9C0-3511-4A12-80FC-23475AE8CDF5}" srcOrd="0" destOrd="0" presId="urn:microsoft.com/office/officeart/2018/2/layout/IconVerticalSolidList"/>
    <dgm:cxn modelId="{6ED304FF-1FCC-4C73-93E6-7CA932C67A9D}" srcId="{BFDCE129-61C5-40F3-A87D-4FA30300DCC3}" destId="{A2A6F584-67A1-4276-AE1D-231441784F7E}" srcOrd="1" destOrd="0" parTransId="{76253CC6-4CAE-4630-AFCA-F3A1A9588CEF}" sibTransId="{95D2A31B-1A75-4347-B71B-89E215732610}"/>
    <dgm:cxn modelId="{CED752EF-F568-4CB0-BD0C-D0A8F72804B4}" type="presParOf" srcId="{74C7E9C0-3511-4A12-80FC-23475AE8CDF5}" destId="{CDC4914B-63EC-4D4D-8E7A-3F197D4EBF1C}" srcOrd="0" destOrd="0" presId="urn:microsoft.com/office/officeart/2018/2/layout/IconVerticalSolidList"/>
    <dgm:cxn modelId="{4791BE72-F070-427D-9226-49EA87C41A9D}" type="presParOf" srcId="{CDC4914B-63EC-4D4D-8E7A-3F197D4EBF1C}" destId="{F2546CDA-FB27-4FAB-B3DB-4762C488F76C}" srcOrd="0" destOrd="0" presId="urn:microsoft.com/office/officeart/2018/2/layout/IconVerticalSolidList"/>
    <dgm:cxn modelId="{C5F34DB8-C16C-423D-A20C-50E866353ED4}" type="presParOf" srcId="{CDC4914B-63EC-4D4D-8E7A-3F197D4EBF1C}" destId="{6793C1D5-B1DE-4338-972A-6F0374319E27}" srcOrd="1" destOrd="0" presId="urn:microsoft.com/office/officeart/2018/2/layout/IconVerticalSolidList"/>
    <dgm:cxn modelId="{FF47520A-1773-4621-A96F-FEB22ED4114E}" type="presParOf" srcId="{CDC4914B-63EC-4D4D-8E7A-3F197D4EBF1C}" destId="{DFE86E14-2BF0-4155-AAFC-DA786F45D9A6}" srcOrd="2" destOrd="0" presId="urn:microsoft.com/office/officeart/2018/2/layout/IconVerticalSolidList"/>
    <dgm:cxn modelId="{0D31BFA0-2E1C-4F09-A77D-3E781493B1C6}" type="presParOf" srcId="{CDC4914B-63EC-4D4D-8E7A-3F197D4EBF1C}" destId="{530D1FB4-C43E-4436-9D1E-D0DE2FB3C843}" srcOrd="3" destOrd="0" presId="urn:microsoft.com/office/officeart/2018/2/layout/IconVerticalSolidList"/>
    <dgm:cxn modelId="{4E64E7CF-8404-4378-A579-B85CEF0D9C66}" type="presParOf" srcId="{74C7E9C0-3511-4A12-80FC-23475AE8CDF5}" destId="{A0D9701A-D1EE-49A4-AC40-392040C76264}" srcOrd="1" destOrd="0" presId="urn:microsoft.com/office/officeart/2018/2/layout/IconVerticalSolidList"/>
    <dgm:cxn modelId="{5ED561B2-84B1-45AF-A6A6-3E28FF3F85A8}" type="presParOf" srcId="{74C7E9C0-3511-4A12-80FC-23475AE8CDF5}" destId="{41E2C039-0842-4228-8942-7974EBCB829E}" srcOrd="2" destOrd="0" presId="urn:microsoft.com/office/officeart/2018/2/layout/IconVerticalSolidList"/>
    <dgm:cxn modelId="{34885F92-8C61-4436-B49C-7F052626AEA3}" type="presParOf" srcId="{41E2C039-0842-4228-8942-7974EBCB829E}" destId="{1F83874A-CF9B-4180-A6E5-87A1C2E7386A}" srcOrd="0" destOrd="0" presId="urn:microsoft.com/office/officeart/2018/2/layout/IconVerticalSolidList"/>
    <dgm:cxn modelId="{48F1C29C-DA6B-4C79-A448-7E6E89C88D5B}" type="presParOf" srcId="{41E2C039-0842-4228-8942-7974EBCB829E}" destId="{3AC4A5BC-63C7-41A3-8195-59C32B7E1827}" srcOrd="1" destOrd="0" presId="urn:microsoft.com/office/officeart/2018/2/layout/IconVerticalSolidList"/>
    <dgm:cxn modelId="{9D5764BD-425A-4E72-8966-9B52B7C11C20}" type="presParOf" srcId="{41E2C039-0842-4228-8942-7974EBCB829E}" destId="{11EEC700-28BE-41E5-865A-94D96ACE5BC8}" srcOrd="2" destOrd="0" presId="urn:microsoft.com/office/officeart/2018/2/layout/IconVerticalSolidList"/>
    <dgm:cxn modelId="{9DFA0636-965B-41CA-B072-225C9C4AF803}" type="presParOf" srcId="{41E2C039-0842-4228-8942-7974EBCB829E}" destId="{AFA80569-337C-41F9-A6AA-02E20EF8068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EF53F9-68F6-4423-B06D-B979F1394134}">
      <dsp:nvSpPr>
        <dsp:cNvPr id="0" name=""/>
        <dsp:cNvSpPr/>
      </dsp:nvSpPr>
      <dsp:spPr>
        <a:xfrm>
          <a:off x="1938" y="79968"/>
          <a:ext cx="4118233" cy="331027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27B2C5-9E3E-470F-893F-F988F6EA6C54}">
      <dsp:nvSpPr>
        <dsp:cNvPr id="0" name=""/>
        <dsp:cNvSpPr/>
      </dsp:nvSpPr>
      <dsp:spPr>
        <a:xfrm>
          <a:off x="459474" y="514627"/>
          <a:ext cx="4118233" cy="3310279"/>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tr-TR" sz="2100" b="1" kern="1200" dirty="0">
              <a:latin typeface="Calibri" panose="020F0502020204030204" pitchFamily="34" charset="0"/>
              <a:ea typeface="Calibri" panose="020F0502020204030204" pitchFamily="34" charset="0"/>
              <a:cs typeface="Calibri" panose="020F0502020204030204" pitchFamily="34" charset="0"/>
            </a:rPr>
            <a:t>Yaşın Kliniğe Etkisi: </a:t>
          </a:r>
          <a:r>
            <a:rPr lang="tr-TR" sz="2100" kern="1200" dirty="0">
              <a:latin typeface="Calibri" panose="020F0502020204030204" pitchFamily="34" charset="0"/>
              <a:ea typeface="Calibri" panose="020F0502020204030204" pitchFamily="34" charset="0"/>
              <a:cs typeface="Calibri" panose="020F0502020204030204" pitchFamily="34" charset="0"/>
            </a:rPr>
            <a:t>Aşikar hipertiroidiye ilerleyen (62) veya kalıcı hastalığı olan kişilerin (65) yaşı, iyileşenlere (55) kıyasla daha yüksek olma eğilimindedir. </a:t>
          </a:r>
        </a:p>
      </dsp:txBody>
      <dsp:txXfrm>
        <a:off x="556429" y="611582"/>
        <a:ext cx="3924323" cy="3116369"/>
      </dsp:txXfrm>
    </dsp:sp>
    <dsp:sp modelId="{5A9E453E-5151-4E79-B969-6F910E183822}">
      <dsp:nvSpPr>
        <dsp:cNvPr id="0" name=""/>
        <dsp:cNvSpPr/>
      </dsp:nvSpPr>
      <dsp:spPr>
        <a:xfrm>
          <a:off x="5035243" y="79968"/>
          <a:ext cx="4225544" cy="342812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CC9244-CC65-46B8-998F-76E23A873C55}">
      <dsp:nvSpPr>
        <dsp:cNvPr id="0" name=""/>
        <dsp:cNvSpPr/>
      </dsp:nvSpPr>
      <dsp:spPr>
        <a:xfrm>
          <a:off x="5492779" y="514627"/>
          <a:ext cx="4225544" cy="3428129"/>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tr-TR" sz="2100" b="1" kern="1200" dirty="0">
              <a:latin typeface="Calibri" panose="020F0502020204030204" pitchFamily="34" charset="0"/>
              <a:ea typeface="Calibri" panose="020F0502020204030204" pitchFamily="34" charset="0"/>
              <a:cs typeface="Calibri" panose="020F0502020204030204" pitchFamily="34" charset="0"/>
            </a:rPr>
            <a:t>Cinsiyetin Kliniğe Etkisi: </a:t>
          </a:r>
          <a:r>
            <a:rPr lang="tr-TR" sz="2100" kern="1200" dirty="0">
              <a:latin typeface="Calibri" panose="020F0502020204030204" pitchFamily="34" charset="0"/>
              <a:ea typeface="Calibri" panose="020F0502020204030204" pitchFamily="34" charset="0"/>
              <a:cs typeface="Calibri" panose="020F0502020204030204" pitchFamily="34" charset="0"/>
            </a:rPr>
            <a:t>Tüm gruplarda kadınların oranı daha yüksek gözlemlenmiştir. Özellikle hipertiroidiye ilerleyen veya hipotiroidiye geçen gruplarda kadın hasta temsili belirgin şekilde daha fazladır. Takip verisi bulunmayan grupta erkeklerin oranı biraz daha yüksek bulunmuştur.</a:t>
          </a:r>
          <a:endParaRPr lang="en-US" sz="2100" kern="1200" dirty="0">
            <a:latin typeface="Calibri" panose="020F0502020204030204" pitchFamily="34" charset="0"/>
            <a:ea typeface="Calibri" panose="020F0502020204030204" pitchFamily="34" charset="0"/>
            <a:cs typeface="Calibri" panose="020F0502020204030204" pitchFamily="34" charset="0"/>
          </a:endParaRPr>
        </a:p>
      </dsp:txBody>
      <dsp:txXfrm>
        <a:off x="5593185" y="615033"/>
        <a:ext cx="4024732" cy="32273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F65C34-2EAC-441F-A329-3E074131213A}">
      <dsp:nvSpPr>
        <dsp:cNvPr id="0" name=""/>
        <dsp:cNvSpPr/>
      </dsp:nvSpPr>
      <dsp:spPr>
        <a:xfrm>
          <a:off x="1159" y="466671"/>
          <a:ext cx="4577448" cy="264903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C03E424-AFF7-4B7B-86B1-A03070662851}">
      <dsp:nvSpPr>
        <dsp:cNvPr id="0" name=""/>
        <dsp:cNvSpPr/>
      </dsp:nvSpPr>
      <dsp:spPr>
        <a:xfrm>
          <a:off x="464682" y="907018"/>
          <a:ext cx="4577448" cy="2649034"/>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tr-TR" sz="2400" kern="1200" dirty="0"/>
            <a:t>Hipertiroidiye ilerleyen hastaların </a:t>
          </a:r>
          <a:r>
            <a:rPr lang="tr-TR" sz="2400" b="1" kern="1200" dirty="0"/>
            <a:t>%53 </a:t>
          </a:r>
          <a:r>
            <a:rPr lang="tr-TR" sz="2400" kern="1200" dirty="0"/>
            <a:t>kısmında ve hipotiroidiye geçen hastaların </a:t>
          </a:r>
          <a:r>
            <a:rPr lang="tr-TR" sz="2400" b="1" kern="1200" dirty="0"/>
            <a:t>%63 </a:t>
          </a:r>
          <a:r>
            <a:rPr lang="tr-TR" sz="2400" kern="1200" dirty="0"/>
            <a:t>kısmında başlangıç TSH düzeyleri 0.1 seviyesinin altındadır.</a:t>
          </a:r>
        </a:p>
      </dsp:txBody>
      <dsp:txXfrm>
        <a:off x="542270" y="984606"/>
        <a:ext cx="4422272" cy="2493858"/>
      </dsp:txXfrm>
    </dsp:sp>
    <dsp:sp modelId="{93B702B3-4DF8-4CDB-BB1D-16A5374D87F1}">
      <dsp:nvSpPr>
        <dsp:cNvPr id="0" name=""/>
        <dsp:cNvSpPr/>
      </dsp:nvSpPr>
      <dsp:spPr>
        <a:xfrm>
          <a:off x="5505654" y="466671"/>
          <a:ext cx="4171708" cy="264903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DAA84D0-339C-4D9F-8B40-95F62D5FF5E0}">
      <dsp:nvSpPr>
        <dsp:cNvPr id="0" name=""/>
        <dsp:cNvSpPr/>
      </dsp:nvSpPr>
      <dsp:spPr>
        <a:xfrm>
          <a:off x="5969177" y="907018"/>
          <a:ext cx="4171708" cy="2649034"/>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tr-TR" sz="2400" kern="1200" dirty="0"/>
            <a:t>İyileşen veya kalıcı </a:t>
          </a:r>
          <a:r>
            <a:rPr lang="tr-TR" sz="2400" kern="1200" dirty="0" err="1"/>
            <a:t>subklinik</a:t>
          </a:r>
          <a:r>
            <a:rPr lang="tr-TR" sz="2400" kern="1200" dirty="0"/>
            <a:t> tabloda kalan hastalarda ise 0.1 altında TSH değeri sırasıyla </a:t>
          </a:r>
          <a:r>
            <a:rPr lang="tr-TR" sz="2400" b="1" kern="1200" dirty="0"/>
            <a:t>%20 </a:t>
          </a:r>
          <a:r>
            <a:rPr lang="tr-TR" sz="2400" kern="1200" dirty="0"/>
            <a:t>ve </a:t>
          </a:r>
          <a:r>
            <a:rPr lang="tr-TR" sz="2400" b="1" kern="1200" dirty="0"/>
            <a:t>%32 </a:t>
          </a:r>
          <a:r>
            <a:rPr lang="tr-TR" sz="2400" kern="1200" dirty="0"/>
            <a:t>gibi daha düşük oranlarda görülmüştür.</a:t>
          </a:r>
          <a:endParaRPr lang="en-US" sz="2400" kern="1200" dirty="0"/>
        </a:p>
      </dsp:txBody>
      <dsp:txXfrm>
        <a:off x="6046765" y="984606"/>
        <a:ext cx="4016532" cy="24938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546CDA-FB27-4FAB-B3DB-4762C488F76C}">
      <dsp:nvSpPr>
        <dsp:cNvPr id="0" name=""/>
        <dsp:cNvSpPr/>
      </dsp:nvSpPr>
      <dsp:spPr>
        <a:xfrm>
          <a:off x="0" y="750274"/>
          <a:ext cx="10979240" cy="138512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793C1D5-B1DE-4338-972A-6F0374319E27}">
      <dsp:nvSpPr>
        <dsp:cNvPr id="0" name=""/>
        <dsp:cNvSpPr/>
      </dsp:nvSpPr>
      <dsp:spPr>
        <a:xfrm>
          <a:off x="418999" y="1061927"/>
          <a:ext cx="761817" cy="761817"/>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30D1FB4-C43E-4436-9D1E-D0DE2FB3C843}">
      <dsp:nvSpPr>
        <dsp:cNvPr id="0" name=""/>
        <dsp:cNvSpPr/>
      </dsp:nvSpPr>
      <dsp:spPr>
        <a:xfrm>
          <a:off x="1599816" y="785553"/>
          <a:ext cx="9379423" cy="13851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592" tIns="146592" rIns="146592" bIns="146592" numCol="1" spcCol="1270" anchor="ctr" anchorCtr="0">
          <a:noAutofit/>
        </a:bodyPr>
        <a:lstStyle/>
        <a:p>
          <a:pPr marL="0" lvl="0" indent="0" algn="l" defTabSz="889000">
            <a:lnSpc>
              <a:spcPct val="90000"/>
            </a:lnSpc>
            <a:spcBef>
              <a:spcPct val="0"/>
            </a:spcBef>
            <a:spcAft>
              <a:spcPct val="35000"/>
            </a:spcAft>
            <a:buNone/>
          </a:pPr>
          <a:r>
            <a:rPr lang="tr-TR" sz="2000" b="1" kern="1200" dirty="0" err="1"/>
            <a:t>Tiroid</a:t>
          </a:r>
          <a:r>
            <a:rPr lang="tr-TR" sz="2000" b="1" kern="1200" dirty="0"/>
            <a:t> İlacı Kullanımı: </a:t>
          </a:r>
          <a:r>
            <a:rPr lang="tr-TR" sz="2000" kern="1200" dirty="0"/>
            <a:t>Hastaların </a:t>
          </a:r>
          <a:r>
            <a:rPr lang="tr-TR" sz="2000" kern="1200" dirty="0" err="1"/>
            <a:t>tiroid</a:t>
          </a:r>
          <a:r>
            <a:rPr lang="tr-TR" sz="2000" kern="1200" dirty="0"/>
            <a:t> hormonu replasmanı kullanımı gruplar arasında önemli ölçüde farklılık göstermiştir. Aşikar hipertiroidiye ilerleyen hastaların %45 kısmı takip sırasında </a:t>
          </a:r>
          <a:r>
            <a:rPr lang="tr-TR" sz="2000" kern="1200" dirty="0" err="1"/>
            <a:t>tiroid</a:t>
          </a:r>
          <a:r>
            <a:rPr lang="tr-TR" sz="2000" kern="1200" dirty="0"/>
            <a:t> hormonu replasmanı kullanmıştır. İyileşen hastalarda ise bu kullanım sadece %5 seviyesinde kalmıştır.</a:t>
          </a:r>
        </a:p>
      </dsp:txBody>
      <dsp:txXfrm>
        <a:off x="1599816" y="785553"/>
        <a:ext cx="9379423" cy="1385122"/>
      </dsp:txXfrm>
    </dsp:sp>
    <dsp:sp modelId="{1F83874A-CF9B-4180-A6E5-87A1C2E7386A}">
      <dsp:nvSpPr>
        <dsp:cNvPr id="0" name=""/>
        <dsp:cNvSpPr/>
      </dsp:nvSpPr>
      <dsp:spPr>
        <a:xfrm>
          <a:off x="0" y="2481677"/>
          <a:ext cx="10979240" cy="1385122"/>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AC4A5BC-63C7-41A3-8195-59C32B7E1827}">
      <dsp:nvSpPr>
        <dsp:cNvPr id="0" name=""/>
        <dsp:cNvSpPr/>
      </dsp:nvSpPr>
      <dsp:spPr>
        <a:xfrm>
          <a:off x="418999" y="2793330"/>
          <a:ext cx="761817" cy="761817"/>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FA80569-337C-41F9-A6AA-02E20EF80688}">
      <dsp:nvSpPr>
        <dsp:cNvPr id="0" name=""/>
        <dsp:cNvSpPr/>
      </dsp:nvSpPr>
      <dsp:spPr>
        <a:xfrm>
          <a:off x="1599816" y="2481677"/>
          <a:ext cx="9379423" cy="13851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592" tIns="146592" rIns="146592" bIns="146592" numCol="1" spcCol="1270" anchor="ctr" anchorCtr="0">
          <a:noAutofit/>
        </a:bodyPr>
        <a:lstStyle/>
        <a:p>
          <a:pPr marL="0" lvl="0" indent="0" algn="l" defTabSz="889000">
            <a:lnSpc>
              <a:spcPct val="90000"/>
            </a:lnSpc>
            <a:spcBef>
              <a:spcPct val="0"/>
            </a:spcBef>
            <a:spcAft>
              <a:spcPct val="35000"/>
            </a:spcAft>
            <a:buNone/>
          </a:pPr>
          <a:r>
            <a:rPr lang="tr-TR" sz="2000" b="1" kern="1200"/>
            <a:t>Antitiroid İlaç Kullanımı: </a:t>
          </a:r>
          <a:r>
            <a:rPr lang="tr-TR" sz="2000" kern="1200"/>
            <a:t>Hipertiroidiye ilerleyen grupta yaygın görülmüş olup hastaların %45 kısmı bu ilaçları almıştır. İyileşen grupta ise sadece %3 oranında bir kesim antitiroid ilaç kullanmıştır. Bu durum kısmen iyileşen gruptaki nükslerle açıklanabilmektedir.</a:t>
          </a:r>
          <a:endParaRPr lang="en-US" sz="2000" kern="1200"/>
        </a:p>
      </dsp:txBody>
      <dsp:txXfrm>
        <a:off x="1599816" y="2481677"/>
        <a:ext cx="9379423" cy="138512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panose="020F0502020204030204" pitchFamily="34" charset="0"/>
              </a:defRPr>
            </a:lvl1pPr>
          </a:lstStyle>
          <a:p>
            <a:endParaRPr lang="tr-TR" dirty="0"/>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alibri" panose="020F0502020204030204" pitchFamily="34" charset="0"/>
              </a:defRPr>
            </a:lvl1pPr>
          </a:lstStyle>
          <a:p>
            <a:fld id="{542FDE1F-41A1-4702-AC29-69EF82357948}" type="datetimeFigureOut">
              <a:rPr lang="tr-TR" smtClean="0"/>
              <a:pPr/>
              <a:t>7.04.2026</a:t>
            </a:fld>
            <a:endParaRPr lang="tr-TR" dirty="0"/>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dirty="0"/>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dirty="0"/>
              <a:t>Asıl metin stillerini düzenlemek için tıklayın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Calibri" panose="020F0502020204030204" pitchFamily="34" charset="0"/>
              </a:defRPr>
            </a:lvl1pPr>
          </a:lstStyle>
          <a:p>
            <a:endParaRPr lang="tr-TR" dirty="0"/>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alibri" panose="020F0502020204030204" pitchFamily="34" charset="0"/>
              </a:defRPr>
            </a:lvl1pPr>
          </a:lstStyle>
          <a:p>
            <a:fld id="{4417B770-BD99-4BDE-A982-4EF3A4E8E57E}" type="slidenum">
              <a:rPr lang="tr-TR" smtClean="0"/>
              <a:pPr/>
              <a:t>‹#›</a:t>
            </a:fld>
            <a:endParaRPr lang="tr-TR" dirty="0"/>
          </a:p>
        </p:txBody>
      </p:sp>
    </p:spTree>
    <p:extLst>
      <p:ext uri="{BB962C8B-B14F-4D97-AF65-F5344CB8AC3E}">
        <p14:creationId xmlns:p14="http://schemas.microsoft.com/office/powerpoint/2010/main" val="3708792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alibri" panose="020F0502020204030204" pitchFamily="34" charset="0"/>
        <a:ea typeface="+mn-ea"/>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Hollanda'da Birinci Basamak Sağlık Hizmetlerinde </a:t>
            </a:r>
            <a:r>
              <a:rPr lang="tr-TR" dirty="0" err="1"/>
              <a:t>Subklinik</a:t>
            </a:r>
            <a:r>
              <a:rPr lang="tr-TR" dirty="0"/>
              <a:t> Hipertiroidizmin Doğal Seyri konulu makalenin sunumuna hoş geldiniz. Bu çalışma, </a:t>
            </a:r>
            <a:r>
              <a:rPr lang="tr-TR" dirty="0" err="1"/>
              <a:t>European</a:t>
            </a:r>
            <a:r>
              <a:rPr lang="tr-TR" dirty="0"/>
              <a:t> </a:t>
            </a:r>
            <a:r>
              <a:rPr lang="tr-TR" dirty="0" err="1"/>
              <a:t>Thyroid</a:t>
            </a:r>
            <a:r>
              <a:rPr lang="tr-TR" dirty="0"/>
              <a:t> </a:t>
            </a:r>
            <a:r>
              <a:rPr lang="tr-TR" dirty="0" err="1"/>
              <a:t>Journal</a:t>
            </a:r>
            <a:r>
              <a:rPr lang="tr-TR" dirty="0"/>
              <a:t> dergisinde 2025 yılında yayımlanmıştır. </a:t>
            </a:r>
          </a:p>
          <a:p>
            <a:endParaRPr lang="tr-TR" dirty="0"/>
          </a:p>
        </p:txBody>
      </p:sp>
      <p:sp>
        <p:nvSpPr>
          <p:cNvPr id="4" name="Slayt Numarası Yer Tutucusu 3"/>
          <p:cNvSpPr>
            <a:spLocks noGrp="1"/>
          </p:cNvSpPr>
          <p:nvPr>
            <p:ph type="sldNum" sz="quarter" idx="5"/>
          </p:nvPr>
        </p:nvSpPr>
        <p:spPr/>
        <p:txBody>
          <a:bodyPr/>
          <a:lstStyle/>
          <a:p>
            <a:fld id="{4417B770-BD99-4BDE-A982-4EF3A4E8E57E}" type="slidenum">
              <a:rPr lang="tr-TR" smtClean="0"/>
              <a:t>1</a:t>
            </a:fld>
            <a:endParaRPr lang="tr-TR" dirty="0"/>
          </a:p>
        </p:txBody>
      </p:sp>
    </p:spTree>
    <p:extLst>
      <p:ext uri="{BB962C8B-B14F-4D97-AF65-F5344CB8AC3E}">
        <p14:creationId xmlns:p14="http://schemas.microsoft.com/office/powerpoint/2010/main" val="81037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dirty="0">
              <a:latin typeface="Calibri" panose="020F0502020204030204" pitchFamily="34" charset="0"/>
            </a:endParaRPr>
          </a:p>
        </p:txBody>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dirty="0">
              <a:latin typeface="Calibri" panose="020F0502020204030204" pitchFamily="34" charset="0"/>
            </a:endParaRPr>
          </a:p>
        </p:txBody>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tr-TR"/>
              <a:t>Asıl başlık stilini düzenlemek için tıklayın</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lvl1pPr algn="l">
              <a:defRPr/>
            </a:lvl1pPr>
          </a:lstStyle>
          <a:p>
            <a:fld id="{50AE49AB-A0F6-4238-87CF-315B48060C95}" type="datetime1">
              <a:rPr lang="tr-TR" smtClean="0"/>
              <a:t>7.04.2026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CD09932-F2CD-463C-AF33-C25DC7749246}" type="slidenum">
              <a:rPr lang="tr-TR" smtClean="0"/>
              <a:t>‹#›</a:t>
            </a:fld>
            <a:endParaRPr lang="tr-TR"/>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7625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C33049FD-6FB3-4D88-B13D-ADBECDF331A7}" type="datetime1">
              <a:rPr lang="tr-TR" smtClean="0"/>
              <a:t>7.04.2026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CD09932-F2CD-463C-AF33-C25DC7749246}" type="slidenum">
              <a:rPr lang="tr-TR" smtClean="0"/>
              <a:t>‹#›</a:t>
            </a:fld>
            <a:endParaRPr lang="tr-TR"/>
          </a:p>
        </p:txBody>
      </p:sp>
    </p:spTree>
    <p:extLst>
      <p:ext uri="{BB962C8B-B14F-4D97-AF65-F5344CB8AC3E}">
        <p14:creationId xmlns:p14="http://schemas.microsoft.com/office/powerpoint/2010/main" val="1475562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20394AA6-CBA9-4F9D-9546-42B2A8C5C98B}" type="datetime1">
              <a:rPr lang="tr-TR" smtClean="0"/>
              <a:t>7.04.2026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CD09932-F2CD-463C-AF33-C25DC7749246}" type="slidenum">
              <a:rPr lang="tr-TR" smtClean="0"/>
              <a:t>‹#›</a:t>
            </a:fld>
            <a:endParaRPr lang="tr-TR"/>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58680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tr-TR"/>
              <a:t>Asıl başlık stilini düzenlemek için tıklayın</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0000"/>
                    <a:lumOff val="10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lvl1pPr algn="l">
              <a:defRPr/>
            </a:lvl1pPr>
          </a:lstStyle>
          <a:p>
            <a:fld id="{50AE49AB-A0F6-4238-87CF-315B48060C95}" type="datetime1">
              <a:rPr lang="tr-TR" smtClean="0"/>
              <a:t>7.04.2026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CD09932-F2CD-463C-AF33-C25DC7749246}" type="slidenum">
              <a:rPr lang="tr-TR" smtClean="0"/>
              <a:t>‹#›</a:t>
            </a:fld>
            <a:endParaRPr lang="tr-TR"/>
          </a:p>
        </p:txBody>
      </p:sp>
      <p:cxnSp>
        <p:nvCxnSpPr>
          <p:cNvPr id="8" name="Straight Connector 7"/>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52063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808EE0F3-F4F8-48E4-B961-E1299616D4FA}" type="datetime1">
              <a:rPr lang="tr-TR" smtClean="0"/>
              <a:t>7.04.2026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CD09932-F2CD-463C-AF33-C25DC7749246}" type="slidenum">
              <a:rPr lang="tr-TR" smtClean="0"/>
              <a:t>‹#›</a:t>
            </a:fld>
            <a:endParaRPr lang="tr-TR"/>
          </a:p>
        </p:txBody>
      </p:sp>
    </p:spTree>
    <p:extLst>
      <p:ext uri="{BB962C8B-B14F-4D97-AF65-F5344CB8AC3E}">
        <p14:creationId xmlns:p14="http://schemas.microsoft.com/office/powerpoint/2010/main" val="31699716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Bölüm Üst Bilgisi">
    <p:spTree>
      <p:nvGrpSpPr>
        <p:cNvPr id="1" name=""/>
        <p:cNvGrpSpPr/>
        <p:nvPr/>
      </p:nvGrpSpPr>
      <p:grpSpPr>
        <a:xfrm>
          <a:off x="0" y="0"/>
          <a:ext cx="0" cy="0"/>
          <a:chOff x="0" y="0"/>
          <a:chExt cx="0" cy="0"/>
        </a:xfrm>
      </p:grpSpPr>
      <p:sp>
        <p:nvSpPr>
          <p:cNvPr id="7" name="Rectangle 6"/>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tr-TR"/>
              <a:t>Asıl başlık stilini düzenlemek için tıklayın</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7B841896-0FD4-4744-9EA2-098952476E88}" type="datetime1">
              <a:rPr lang="tr-TR" smtClean="0"/>
              <a:t>7.04.2026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CD09932-F2CD-463C-AF33-C25DC7749246}" type="slidenum">
              <a:rPr lang="tr-TR" smtClean="0"/>
              <a:t>‹#›</a:t>
            </a:fld>
            <a:endParaRPr lang="tr-TR"/>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60324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8C6D787A-9B2A-452E-A5C5-5C560BC679FC}" type="datetime1">
              <a:rPr lang="tr-TR" smtClean="0"/>
              <a:t>7.04.2026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CD09932-F2CD-463C-AF33-C25DC7749246}" type="slidenum">
              <a:rPr lang="tr-TR" smtClean="0"/>
              <a:t>‹#›</a:t>
            </a:fld>
            <a:endParaRPr lang="tr-TR"/>
          </a:p>
        </p:txBody>
      </p:sp>
    </p:spTree>
    <p:extLst>
      <p:ext uri="{BB962C8B-B14F-4D97-AF65-F5344CB8AC3E}">
        <p14:creationId xmlns:p14="http://schemas.microsoft.com/office/powerpoint/2010/main" val="3760293295"/>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dirty="0"/>
              <a:t>Asıl metin stillerini düzenlemek için tıklayın</a:t>
            </a:r>
          </a:p>
        </p:txBody>
      </p:sp>
      <p:sp>
        <p:nvSpPr>
          <p:cNvPr id="4" name="Content Placeholder 3"/>
          <p:cNvSpPr>
            <a:spLocks noGrp="1"/>
          </p:cNvSpPr>
          <p:nvPr>
            <p:ph sz="half" idx="2"/>
          </p:nvPr>
        </p:nvSpPr>
        <p:spPr>
          <a:xfrm>
            <a:off x="1024128" y="2967788"/>
            <a:ext cx="4754880" cy="3341572"/>
          </a:xfrm>
        </p:spPr>
        <p:txBody>
          <a:bodyPr lIns="45720" rIns="4572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Calibri" panose="020F0502020204030204"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tr-TR" dirty="0"/>
              <a:t>Asıl metin stillerini düzenlemek için tıklayın</a:t>
            </a:r>
          </a:p>
        </p:txBody>
      </p:sp>
      <p:sp>
        <p:nvSpPr>
          <p:cNvPr id="6" name="Content Placeholder 5"/>
          <p:cNvSpPr>
            <a:spLocks noGrp="1"/>
          </p:cNvSpPr>
          <p:nvPr>
            <p:ph sz="quarter" idx="4"/>
          </p:nvPr>
        </p:nvSpPr>
        <p:spPr>
          <a:xfrm>
            <a:off x="5989320" y="2967788"/>
            <a:ext cx="4754880" cy="3341572"/>
          </a:xfrm>
        </p:spPr>
        <p:txBody>
          <a:bodyPr lIns="45720" rIns="4572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05CA5570-B5DC-4E96-9CD5-37BCD569BFAD}" type="datetime1">
              <a:rPr lang="tr-TR" smtClean="0"/>
              <a:t>7.04.2026</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1CD09932-F2CD-463C-AF33-C25DC7749246}" type="slidenum">
              <a:rPr lang="tr-TR" smtClean="0"/>
              <a:t>‹#›</a:t>
            </a:fld>
            <a:endParaRPr lang="tr-TR"/>
          </a:p>
        </p:txBody>
      </p:sp>
    </p:spTree>
    <p:extLst>
      <p:ext uri="{BB962C8B-B14F-4D97-AF65-F5344CB8AC3E}">
        <p14:creationId xmlns:p14="http://schemas.microsoft.com/office/powerpoint/2010/main" val="1268683611"/>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D1C1B6FC-44F5-4EE3-8BB6-7312224D5119}" type="datetime1">
              <a:rPr lang="tr-TR" smtClean="0"/>
              <a:t>7.04.2026</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1CD09932-F2CD-463C-AF33-C25DC7749246}" type="slidenum">
              <a:rPr lang="tr-TR" smtClean="0"/>
              <a:t>‹#›</a:t>
            </a:fld>
            <a:endParaRPr lang="tr-TR"/>
          </a:p>
        </p:txBody>
      </p:sp>
    </p:spTree>
    <p:extLst>
      <p:ext uri="{BB962C8B-B14F-4D97-AF65-F5344CB8AC3E}">
        <p14:creationId xmlns:p14="http://schemas.microsoft.com/office/powerpoint/2010/main" val="97178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EB53F0-3864-4C45-B8E4-C0940D937C6A}" type="datetime1">
              <a:rPr lang="tr-TR" smtClean="0"/>
              <a:t>7.04.2026</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1CD09932-F2CD-463C-AF33-C25DC7749246}" type="slidenum">
              <a:rPr lang="tr-TR" smtClean="0"/>
              <a:t>‹#›</a:t>
            </a:fld>
            <a:endParaRPr lang="tr-TR"/>
          </a:p>
        </p:txBody>
      </p:sp>
    </p:spTree>
    <p:extLst>
      <p:ext uri="{BB962C8B-B14F-4D97-AF65-F5344CB8AC3E}">
        <p14:creationId xmlns:p14="http://schemas.microsoft.com/office/powerpoint/2010/main" val="34285324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tr-TR"/>
              <a:t>Asıl başlık stilini düzenlemek için tıklayın</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CD16ECA6-BA8C-428D-9D8D-B690A22BADF3}" type="datetime1">
              <a:rPr lang="tr-TR" smtClean="0"/>
              <a:t>7.04.2026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CD09932-F2CD-463C-AF33-C25DC7749246}" type="slidenum">
              <a:rPr lang="tr-TR" smtClean="0"/>
              <a:t>‹#›</a:t>
            </a:fld>
            <a:endParaRPr lang="tr-TR"/>
          </a:p>
        </p:txBody>
      </p:sp>
    </p:spTree>
    <p:extLst>
      <p:ext uri="{BB962C8B-B14F-4D97-AF65-F5344CB8AC3E}">
        <p14:creationId xmlns:p14="http://schemas.microsoft.com/office/powerpoint/2010/main" val="2225026923"/>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808EE0F3-F4F8-48E4-B961-E1299616D4FA}" type="datetime1">
              <a:rPr lang="tr-TR" smtClean="0"/>
              <a:t>7.04.2026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CD09932-F2CD-463C-AF33-C25DC7749246}" type="slidenum">
              <a:rPr lang="tr-TR" smtClean="0"/>
              <a:t>‹#›</a:t>
            </a:fld>
            <a:endParaRPr lang="tr-TR"/>
          </a:p>
        </p:txBody>
      </p:sp>
    </p:spTree>
    <p:extLst>
      <p:ext uri="{BB962C8B-B14F-4D97-AF65-F5344CB8AC3E}">
        <p14:creationId xmlns:p14="http://schemas.microsoft.com/office/powerpoint/2010/main" val="35391830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ED0A19B0-030C-4042-AE41-05C4AB55BEB4}" type="datetime1">
              <a:rPr lang="tr-TR" smtClean="0"/>
              <a:t>7.04.2026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CD09932-F2CD-463C-AF33-C25DC7749246}" type="slidenum">
              <a:rPr lang="tr-TR" smtClean="0"/>
              <a:t>‹#›</a:t>
            </a:fld>
            <a:endParaRPr lang="tr-TR"/>
          </a:p>
        </p:txBody>
      </p:sp>
      <p:cxnSp>
        <p:nvCxnSpPr>
          <p:cNvPr id="9" name="Straight Connector 8"/>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54508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C33049FD-6FB3-4D88-B13D-ADBECDF331A7}" type="datetime1">
              <a:rPr lang="tr-TR" smtClean="0"/>
              <a:t>7.04.2026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CD09932-F2CD-463C-AF33-C25DC7749246}" type="slidenum">
              <a:rPr lang="tr-TR" smtClean="0"/>
              <a:t>‹#›</a:t>
            </a:fld>
            <a:endParaRPr lang="tr-TR"/>
          </a:p>
        </p:txBody>
      </p:sp>
    </p:spTree>
    <p:extLst>
      <p:ext uri="{BB962C8B-B14F-4D97-AF65-F5344CB8AC3E}">
        <p14:creationId xmlns:p14="http://schemas.microsoft.com/office/powerpoint/2010/main" val="36370592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20394AA6-CBA9-4F9D-9546-42B2A8C5C98B}" type="datetime1">
              <a:rPr lang="tr-TR" smtClean="0"/>
              <a:t>7.04.2026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CD09932-F2CD-463C-AF33-C25DC7749246}" type="slidenum">
              <a:rPr lang="tr-TR" smtClean="0"/>
              <a:t>‹#›</a:t>
            </a:fld>
            <a:endParaRPr lang="tr-TR"/>
          </a:p>
        </p:txBody>
      </p:sp>
      <p:cxnSp>
        <p:nvCxnSpPr>
          <p:cNvPr id="7" name="Straight Connector 6"/>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39240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tr-TR"/>
              <a:t>Asıl başlık stilini düzenlemek için tıklayın</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0000"/>
                    <a:lumOff val="10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lvl1pPr algn="l">
              <a:defRPr/>
            </a:lvl1pPr>
          </a:lstStyle>
          <a:p>
            <a:fld id="{50AE49AB-A0F6-4238-87CF-315B48060C95}" type="datetime1">
              <a:rPr lang="tr-TR" smtClean="0"/>
              <a:t>7.04.2026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CD09932-F2CD-463C-AF33-C25DC7749246}" type="slidenum">
              <a:rPr lang="tr-TR" smtClean="0"/>
              <a:t>‹#›</a:t>
            </a:fld>
            <a:endParaRPr lang="tr-TR"/>
          </a:p>
        </p:txBody>
      </p:sp>
      <p:cxnSp>
        <p:nvCxnSpPr>
          <p:cNvPr id="8" name="Straight Connector 7"/>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58306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808EE0F3-F4F8-48E4-B961-E1299616D4FA}" type="datetime1">
              <a:rPr lang="tr-TR" smtClean="0"/>
              <a:t>7.04.2026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CD09932-F2CD-463C-AF33-C25DC7749246}" type="slidenum">
              <a:rPr lang="tr-TR" smtClean="0"/>
              <a:t>‹#›</a:t>
            </a:fld>
            <a:endParaRPr lang="tr-TR"/>
          </a:p>
        </p:txBody>
      </p:sp>
    </p:spTree>
    <p:extLst>
      <p:ext uri="{BB962C8B-B14F-4D97-AF65-F5344CB8AC3E}">
        <p14:creationId xmlns:p14="http://schemas.microsoft.com/office/powerpoint/2010/main" val="23769758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Bölüm Üst Bilgisi">
    <p:spTree>
      <p:nvGrpSpPr>
        <p:cNvPr id="1" name=""/>
        <p:cNvGrpSpPr/>
        <p:nvPr/>
      </p:nvGrpSpPr>
      <p:grpSpPr>
        <a:xfrm>
          <a:off x="0" y="0"/>
          <a:ext cx="0" cy="0"/>
          <a:chOff x="0" y="0"/>
          <a:chExt cx="0" cy="0"/>
        </a:xfrm>
      </p:grpSpPr>
      <p:sp>
        <p:nvSpPr>
          <p:cNvPr id="7" name="Rectangle 6"/>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tr-TR"/>
              <a:t>Asıl başlık stilini düzenlemek için tıklayın</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7B841896-0FD4-4744-9EA2-098952476E88}" type="datetime1">
              <a:rPr lang="tr-TR" smtClean="0"/>
              <a:t>7.04.2026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CD09932-F2CD-463C-AF33-C25DC7749246}" type="slidenum">
              <a:rPr lang="tr-TR" smtClean="0"/>
              <a:t>‹#›</a:t>
            </a:fld>
            <a:endParaRPr lang="tr-TR"/>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30806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8C6D787A-9B2A-452E-A5C5-5C560BC679FC}" type="datetime1">
              <a:rPr lang="tr-TR" smtClean="0"/>
              <a:t>7.04.2026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CD09932-F2CD-463C-AF33-C25DC7749246}" type="slidenum">
              <a:rPr lang="tr-TR" smtClean="0"/>
              <a:t>‹#›</a:t>
            </a:fld>
            <a:endParaRPr lang="tr-TR"/>
          </a:p>
        </p:txBody>
      </p:sp>
    </p:spTree>
    <p:extLst>
      <p:ext uri="{BB962C8B-B14F-4D97-AF65-F5344CB8AC3E}">
        <p14:creationId xmlns:p14="http://schemas.microsoft.com/office/powerpoint/2010/main" val="1923784899"/>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1024128" y="2967788"/>
            <a:ext cx="4754880" cy="3341572"/>
          </a:xfrm>
        </p:spPr>
        <p:txBody>
          <a:bodyPr lIns="45720" rIns="4572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tr-TR"/>
              <a:t>Asıl metin stillerini düzenlemek için tıklayın</a:t>
            </a:r>
          </a:p>
        </p:txBody>
      </p:sp>
      <p:sp>
        <p:nvSpPr>
          <p:cNvPr id="6" name="Content Placeholder 5"/>
          <p:cNvSpPr>
            <a:spLocks noGrp="1"/>
          </p:cNvSpPr>
          <p:nvPr>
            <p:ph sz="quarter" idx="4"/>
          </p:nvPr>
        </p:nvSpPr>
        <p:spPr>
          <a:xfrm>
            <a:off x="5989320" y="2967788"/>
            <a:ext cx="4754880" cy="3341572"/>
          </a:xfrm>
        </p:spPr>
        <p:txBody>
          <a:bodyPr lIns="45720" rIns="4572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05CA5570-B5DC-4E96-9CD5-37BCD569BFAD}" type="datetime1">
              <a:rPr lang="tr-TR" smtClean="0"/>
              <a:t>7.04.2026</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1CD09932-F2CD-463C-AF33-C25DC7749246}" type="slidenum">
              <a:rPr lang="tr-TR" smtClean="0"/>
              <a:t>‹#›</a:t>
            </a:fld>
            <a:endParaRPr lang="tr-TR"/>
          </a:p>
        </p:txBody>
      </p:sp>
    </p:spTree>
    <p:extLst>
      <p:ext uri="{BB962C8B-B14F-4D97-AF65-F5344CB8AC3E}">
        <p14:creationId xmlns:p14="http://schemas.microsoft.com/office/powerpoint/2010/main" val="771048422"/>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D1C1B6FC-44F5-4EE3-8BB6-7312224D5119}" type="datetime1">
              <a:rPr lang="tr-TR" smtClean="0"/>
              <a:t>7.04.2026</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1CD09932-F2CD-463C-AF33-C25DC7749246}" type="slidenum">
              <a:rPr lang="tr-TR" smtClean="0"/>
              <a:t>‹#›</a:t>
            </a:fld>
            <a:endParaRPr lang="tr-TR"/>
          </a:p>
        </p:txBody>
      </p:sp>
    </p:spTree>
    <p:extLst>
      <p:ext uri="{BB962C8B-B14F-4D97-AF65-F5344CB8AC3E}">
        <p14:creationId xmlns:p14="http://schemas.microsoft.com/office/powerpoint/2010/main" val="15669477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EB53F0-3864-4C45-B8E4-C0940D937C6A}" type="datetime1">
              <a:rPr lang="tr-TR" smtClean="0"/>
              <a:t>7.04.2026</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1CD09932-F2CD-463C-AF33-C25DC7749246}" type="slidenum">
              <a:rPr lang="tr-TR" smtClean="0"/>
              <a:t>‹#›</a:t>
            </a:fld>
            <a:endParaRPr lang="tr-TR"/>
          </a:p>
        </p:txBody>
      </p:sp>
    </p:spTree>
    <p:extLst>
      <p:ext uri="{BB962C8B-B14F-4D97-AF65-F5344CB8AC3E}">
        <p14:creationId xmlns:p14="http://schemas.microsoft.com/office/powerpoint/2010/main" val="3976166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 Bilgisi">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tr-TR"/>
              <a:t>Asıl başlık stilini düzenlemek için tıklayın</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7B841896-0FD4-4744-9EA2-098952476E88}" type="datetime1">
              <a:rPr lang="tr-TR" smtClean="0"/>
              <a:t>7.04.2026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CD09932-F2CD-463C-AF33-C25DC7749246}" type="slidenum">
              <a:rPr lang="tr-TR" smtClean="0"/>
              <a:t>‹#›</a:t>
            </a:fld>
            <a:endParaRPr lang="tr-TR"/>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55446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tr-TR"/>
              <a:t>Asıl başlık stilini düzenlemek için tıklayın</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CD16ECA6-BA8C-428D-9D8D-B690A22BADF3}" type="datetime1">
              <a:rPr lang="tr-TR" smtClean="0"/>
              <a:t>7.04.2026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CD09932-F2CD-463C-AF33-C25DC7749246}" type="slidenum">
              <a:rPr lang="tr-TR" smtClean="0"/>
              <a:t>‹#›</a:t>
            </a:fld>
            <a:endParaRPr lang="tr-TR"/>
          </a:p>
        </p:txBody>
      </p:sp>
    </p:spTree>
    <p:extLst>
      <p:ext uri="{BB962C8B-B14F-4D97-AF65-F5344CB8AC3E}">
        <p14:creationId xmlns:p14="http://schemas.microsoft.com/office/powerpoint/2010/main" val="2438341450"/>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ED0A19B0-030C-4042-AE41-05C4AB55BEB4}" type="datetime1">
              <a:rPr lang="tr-TR" smtClean="0"/>
              <a:t>7.04.2026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CD09932-F2CD-463C-AF33-C25DC7749246}" type="slidenum">
              <a:rPr lang="tr-TR" smtClean="0"/>
              <a:t>‹#›</a:t>
            </a:fld>
            <a:endParaRPr lang="tr-TR"/>
          </a:p>
        </p:txBody>
      </p:sp>
      <p:cxnSp>
        <p:nvCxnSpPr>
          <p:cNvPr id="9" name="Straight Connector 8"/>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12590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C33049FD-6FB3-4D88-B13D-ADBECDF331A7}" type="datetime1">
              <a:rPr lang="tr-TR" smtClean="0"/>
              <a:t>7.04.2026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CD09932-F2CD-463C-AF33-C25DC7749246}" type="slidenum">
              <a:rPr lang="tr-TR" smtClean="0"/>
              <a:t>‹#›</a:t>
            </a:fld>
            <a:endParaRPr lang="tr-TR"/>
          </a:p>
        </p:txBody>
      </p:sp>
    </p:spTree>
    <p:extLst>
      <p:ext uri="{BB962C8B-B14F-4D97-AF65-F5344CB8AC3E}">
        <p14:creationId xmlns:p14="http://schemas.microsoft.com/office/powerpoint/2010/main" val="32805288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20394AA6-CBA9-4F9D-9546-42B2A8C5C98B}" type="datetime1">
              <a:rPr lang="tr-TR" smtClean="0"/>
              <a:t>7.04.2026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CD09932-F2CD-463C-AF33-C25DC7749246}" type="slidenum">
              <a:rPr lang="tr-TR" smtClean="0"/>
              <a:t>‹#›</a:t>
            </a:fld>
            <a:endParaRPr lang="tr-TR"/>
          </a:p>
        </p:txBody>
      </p:sp>
      <p:cxnSp>
        <p:nvCxnSpPr>
          <p:cNvPr id="7" name="Straight Connector 6"/>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6620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8C6D787A-9B2A-452E-A5C5-5C560BC679FC}" type="datetime1">
              <a:rPr lang="tr-TR" smtClean="0"/>
              <a:t>7.04.2026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CD09932-F2CD-463C-AF33-C25DC7749246}" type="slidenum">
              <a:rPr lang="tr-TR" smtClean="0"/>
              <a:t>‹#›</a:t>
            </a:fld>
            <a:endParaRPr lang="tr-TR"/>
          </a:p>
        </p:txBody>
      </p:sp>
    </p:spTree>
    <p:extLst>
      <p:ext uri="{BB962C8B-B14F-4D97-AF65-F5344CB8AC3E}">
        <p14:creationId xmlns:p14="http://schemas.microsoft.com/office/powerpoint/2010/main" val="476865772"/>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dirty="0"/>
              <a:t>Asıl metin stillerini düzenlemek için tıklayın</a:t>
            </a:r>
          </a:p>
        </p:txBody>
      </p:sp>
      <p:sp>
        <p:nvSpPr>
          <p:cNvPr id="4" name="Content Placeholder 3"/>
          <p:cNvSpPr>
            <a:spLocks noGrp="1"/>
          </p:cNvSpPr>
          <p:nvPr>
            <p:ph sz="half" idx="2"/>
          </p:nvPr>
        </p:nvSpPr>
        <p:spPr>
          <a:xfrm>
            <a:off x="1024128" y="2967788"/>
            <a:ext cx="4754880" cy="3341572"/>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Calibri" panose="020F0502020204030204"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tr-TR" dirty="0"/>
              <a:t>Asıl metin stillerini düzenlemek için tıklayın</a:t>
            </a:r>
          </a:p>
        </p:txBody>
      </p:sp>
      <p:sp>
        <p:nvSpPr>
          <p:cNvPr id="6" name="Content Placeholder 5"/>
          <p:cNvSpPr>
            <a:spLocks noGrp="1"/>
          </p:cNvSpPr>
          <p:nvPr>
            <p:ph sz="quarter" idx="4"/>
          </p:nvPr>
        </p:nvSpPr>
        <p:spPr>
          <a:xfrm>
            <a:off x="5990888" y="2967788"/>
            <a:ext cx="4754880" cy="3341572"/>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05CA5570-B5DC-4E96-9CD5-37BCD569BFAD}" type="datetime1">
              <a:rPr lang="tr-TR" smtClean="0"/>
              <a:t>7.04.2026</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1CD09932-F2CD-463C-AF33-C25DC7749246}" type="slidenum">
              <a:rPr lang="tr-TR" smtClean="0"/>
              <a:t>‹#›</a:t>
            </a:fld>
            <a:endParaRPr lang="tr-TR"/>
          </a:p>
        </p:txBody>
      </p:sp>
    </p:spTree>
    <p:extLst>
      <p:ext uri="{BB962C8B-B14F-4D97-AF65-F5344CB8AC3E}">
        <p14:creationId xmlns:p14="http://schemas.microsoft.com/office/powerpoint/2010/main" val="2441200448"/>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D1C1B6FC-44F5-4EE3-8BB6-7312224D5119}" type="datetime1">
              <a:rPr lang="tr-TR" smtClean="0"/>
              <a:t>7.04.2026</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1CD09932-F2CD-463C-AF33-C25DC7749246}" type="slidenum">
              <a:rPr lang="tr-TR" smtClean="0"/>
              <a:t>‹#›</a:t>
            </a:fld>
            <a:endParaRPr lang="tr-TR"/>
          </a:p>
        </p:txBody>
      </p:sp>
    </p:spTree>
    <p:extLst>
      <p:ext uri="{BB962C8B-B14F-4D97-AF65-F5344CB8AC3E}">
        <p14:creationId xmlns:p14="http://schemas.microsoft.com/office/powerpoint/2010/main" val="1641176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EB53F0-3864-4C45-B8E4-C0940D937C6A}" type="datetime1">
              <a:rPr lang="tr-TR" smtClean="0"/>
              <a:t>7.04.2026</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1CD09932-F2CD-463C-AF33-C25DC7749246}" type="slidenum">
              <a:rPr lang="tr-TR" smtClean="0"/>
              <a:t>‹#›</a:t>
            </a:fld>
            <a:endParaRPr lang="tr-TR"/>
          </a:p>
        </p:txBody>
      </p:sp>
    </p:spTree>
    <p:extLst>
      <p:ext uri="{BB962C8B-B14F-4D97-AF65-F5344CB8AC3E}">
        <p14:creationId xmlns:p14="http://schemas.microsoft.com/office/powerpoint/2010/main" val="24921793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tr-TR"/>
              <a:t>Asıl başlık stilini düzenlemek için tıklayın</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CD16ECA6-BA8C-428D-9D8D-B690A22BADF3}" type="datetime1">
              <a:rPr lang="tr-TR" smtClean="0"/>
              <a:t>7.04.2026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CD09932-F2CD-463C-AF33-C25DC7749246}" type="slidenum">
              <a:rPr lang="tr-TR" smtClean="0"/>
              <a:t>‹#›</a:t>
            </a:fld>
            <a:endParaRPr lang="tr-TR"/>
          </a:p>
        </p:txBody>
      </p:sp>
    </p:spTree>
    <p:extLst>
      <p:ext uri="{BB962C8B-B14F-4D97-AF65-F5344CB8AC3E}">
        <p14:creationId xmlns:p14="http://schemas.microsoft.com/office/powerpoint/2010/main" val="4117332701"/>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ED0A19B0-030C-4042-AE41-05C4AB55BEB4}" type="datetime1">
              <a:rPr lang="tr-TR" smtClean="0"/>
              <a:t>7.04.2026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CD09932-F2CD-463C-AF33-C25DC7749246}" type="slidenum">
              <a:rPr lang="tr-TR" smtClean="0"/>
              <a:t>‹#›</a:t>
            </a:fld>
            <a:endParaRPr lang="tr-TR"/>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3936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tr-TR" dirty="0"/>
              <a:t>Asıl başlık stilini düzenlemek için tıklayın</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tr-TR" dirty="0"/>
              <a:t>Asıl metin stillerini düzenlemek için tıklayın</a:t>
            </a:r>
          </a:p>
          <a:p>
            <a:pPr lvl="1"/>
            <a:r>
              <a:rPr lang="tr-TR" dirty="0"/>
              <a:t>İkinci düzey</a:t>
            </a:r>
          </a:p>
          <a:p>
            <a:pPr lvl="2"/>
            <a:r>
              <a:rPr lang="tr-TR" dirty="0"/>
              <a:t>Üçüncü düzey</a:t>
            </a:r>
          </a:p>
          <a:p>
            <a:pPr lvl="3"/>
            <a:r>
              <a:rPr lang="tr-TR" dirty="0"/>
              <a:t>Dördüncü düzey</a:t>
            </a:r>
          </a:p>
          <a:p>
            <a:pPr lvl="4"/>
            <a:r>
              <a:rPr lang="tr-TR" dirty="0"/>
              <a:t>Beşinci düzey</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Calibri" panose="020F0502020204030204" pitchFamily="34" charset="0"/>
              </a:defRPr>
            </a:lvl1pPr>
          </a:lstStyle>
          <a:p>
            <a:fld id="{65BD82FE-F16E-497A-8697-DD6A3CFC1483}" type="datetime1">
              <a:rPr lang="tr-TR" smtClean="0"/>
              <a:pPr/>
              <a:t>7.04.2026</a:t>
            </a:fld>
            <a:endParaRPr lang="tr-TR"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Calibri" panose="020F0502020204030204" pitchFamily="34" charset="0"/>
              </a:defRPr>
            </a:lvl1pPr>
          </a:lstStyle>
          <a:p>
            <a:endParaRPr lang="tr-TR"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Calibri" panose="020F0502020204030204" pitchFamily="34" charset="0"/>
              </a:defRPr>
            </a:lvl1pPr>
          </a:lstStyle>
          <a:p>
            <a:fld id="{1CD09932-F2CD-463C-AF33-C25DC7749246}" type="slidenum">
              <a:rPr lang="tr-TR" smtClean="0"/>
              <a:pPr/>
              <a:t>‹#›</a:t>
            </a:fld>
            <a:endParaRPr lang="tr-TR"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8180035"/>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hf hdr="0" ft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Calibri" panose="020F0502020204030204" pitchFamily="34" charset="0"/>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Calibri" panose="020F0502020204030204" pitchFamily="34" charset="0"/>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Calibri" panose="020F0502020204030204" pitchFamily="34" charset="0"/>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Calibri" panose="020F0502020204030204" pitchFamily="34" charset="0"/>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Calibri" panose="020F0502020204030204" pitchFamily="34" charset="0"/>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Calibri" panose="020F0502020204030204" pitchFamily="34" charset="0"/>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tr-TR" dirty="0"/>
              <a:t>Asıl başlık stilini düzenlemek için tıklayın</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tr-TR" dirty="0"/>
              <a:t>Asıl metin stillerini düzenlemek için tıklayın</a:t>
            </a:r>
          </a:p>
          <a:p>
            <a:pPr lvl="1"/>
            <a:r>
              <a:rPr lang="tr-TR" dirty="0"/>
              <a:t>İkinci düzey</a:t>
            </a:r>
          </a:p>
          <a:p>
            <a:pPr lvl="2"/>
            <a:r>
              <a:rPr lang="tr-TR" dirty="0"/>
              <a:t>Üçüncü düzey</a:t>
            </a:r>
          </a:p>
          <a:p>
            <a:pPr lvl="3"/>
            <a:r>
              <a:rPr lang="tr-TR" dirty="0"/>
              <a:t>Dördüncü düzey</a:t>
            </a:r>
          </a:p>
          <a:p>
            <a:pPr lvl="4"/>
            <a:r>
              <a:rPr lang="tr-TR" dirty="0"/>
              <a:t>Beşinci düzey</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Calibri" panose="020F0502020204030204" pitchFamily="34" charset="0"/>
              </a:defRPr>
            </a:lvl1pPr>
          </a:lstStyle>
          <a:p>
            <a:fld id="{65BD82FE-F16E-497A-8697-DD6A3CFC1483}" type="datetime1">
              <a:rPr lang="tr-TR" smtClean="0"/>
              <a:pPr/>
              <a:t>7.04.2026</a:t>
            </a:fld>
            <a:endParaRPr lang="tr-TR" dirty="0"/>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Calibri" panose="020F0502020204030204" pitchFamily="34" charset="0"/>
              </a:defRPr>
            </a:lvl1pPr>
          </a:lstStyle>
          <a:p>
            <a:endParaRPr lang="tr-TR" dirty="0"/>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Calibri" panose="020F0502020204030204" pitchFamily="34" charset="0"/>
              </a:defRPr>
            </a:lvl1pPr>
          </a:lstStyle>
          <a:p>
            <a:fld id="{1CD09932-F2CD-463C-AF33-C25DC7749246}" type="slidenum">
              <a:rPr lang="tr-TR" smtClean="0"/>
              <a:pPr/>
              <a:t>‹#›</a:t>
            </a:fld>
            <a:endParaRPr lang="tr-TR" dirty="0"/>
          </a:p>
        </p:txBody>
      </p:sp>
      <p:cxnSp>
        <p:nvCxnSpPr>
          <p:cNvPr id="7" name="Straight Connector 6"/>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780788"/>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hdr="0" ftr="0" dt="0"/>
  <p:txStyles>
    <p:title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Calibri" panose="020F0502020204030204" pitchFamily="34" charset="0"/>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Calibri" panose="020F0502020204030204" pitchFamily="34" charset="0"/>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Calibri" panose="020F0502020204030204" pitchFamily="34" charset="0"/>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Calibri" panose="020F0502020204030204" pitchFamily="34" charset="0"/>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Calibri" panose="020F0502020204030204" pitchFamily="34" charset="0"/>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Calibri" panose="020F0502020204030204" pitchFamily="34" charset="0"/>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65BD82FE-F16E-497A-8697-DD6A3CFC1483}" type="datetime1">
              <a:rPr lang="tr-TR" smtClean="0"/>
              <a:pPr/>
              <a:t>7.04.2026</a:t>
            </a:fld>
            <a:endParaRPr lang="tr-TR" dirty="0"/>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tr-TR" dirty="0"/>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1CD09932-F2CD-463C-AF33-C25DC7749246}" type="slidenum">
              <a:rPr lang="tr-TR" smtClean="0"/>
              <a:pPr/>
              <a:t>‹#›</a:t>
            </a:fld>
            <a:endParaRPr lang="tr-TR" dirty="0"/>
          </a:p>
        </p:txBody>
      </p:sp>
      <p:cxnSp>
        <p:nvCxnSpPr>
          <p:cNvPr id="7" name="Straight Connector 6"/>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788121"/>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hf hdr="0" ftr="0" dt="0"/>
  <p:txStyles>
    <p:title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7267B114-E760-1AEC-57F2-434347CBCD63}"/>
              </a:ext>
            </a:extLst>
          </p:cNvPr>
          <p:cNvSpPr>
            <a:spLocks noGrp="1"/>
          </p:cNvSpPr>
          <p:nvPr>
            <p:ph type="subTitle" idx="1"/>
          </p:nvPr>
        </p:nvSpPr>
        <p:spPr>
          <a:xfrm>
            <a:off x="4235003" y="5318975"/>
            <a:ext cx="5559380" cy="1136224"/>
          </a:xfrm>
        </p:spPr>
        <p:txBody>
          <a:bodyPr>
            <a:normAutofit fontScale="92500" lnSpcReduction="10000"/>
          </a:bodyPr>
          <a:lstStyle/>
          <a:p>
            <a:r>
              <a:rPr lang="tr-TR" sz="2400" b="1" dirty="0">
                <a:solidFill>
                  <a:schemeClr val="accent2">
                    <a:lumMod val="60000"/>
                    <a:lumOff val="40000"/>
                  </a:schemeClr>
                </a:solidFill>
                <a:latin typeface="Calibri" panose="020F0502020204030204" pitchFamily="34" charset="0"/>
                <a:ea typeface="Calibri" panose="020F0502020204030204" pitchFamily="34" charset="0"/>
                <a:cs typeface="Calibri" panose="020F0502020204030204" pitchFamily="34" charset="0"/>
              </a:rPr>
              <a:t>KTÜ Aile Hekimliği Anabilim Dalı</a:t>
            </a:r>
          </a:p>
          <a:p>
            <a:r>
              <a:rPr lang="tr-TR" sz="2400" b="1" dirty="0">
                <a:solidFill>
                  <a:schemeClr val="accent2">
                    <a:lumMod val="60000"/>
                    <a:lumOff val="40000"/>
                  </a:schemeClr>
                </a:solidFill>
                <a:latin typeface="Calibri" panose="020F0502020204030204" pitchFamily="34" charset="0"/>
                <a:ea typeface="Calibri" panose="020F0502020204030204" pitchFamily="34" charset="0"/>
                <a:cs typeface="Calibri" panose="020F0502020204030204" pitchFamily="34" charset="0"/>
              </a:rPr>
              <a:t>Ast. Dr. Yonca Ezgi Çavdar</a:t>
            </a:r>
          </a:p>
          <a:p>
            <a:r>
              <a:rPr lang="tr-TR" sz="2400" b="1" dirty="0">
                <a:solidFill>
                  <a:schemeClr val="accent2">
                    <a:lumMod val="60000"/>
                    <a:lumOff val="40000"/>
                  </a:schemeClr>
                </a:solidFill>
                <a:latin typeface="Calibri" panose="020F0502020204030204" pitchFamily="34" charset="0"/>
                <a:ea typeface="Calibri" panose="020F0502020204030204" pitchFamily="34" charset="0"/>
                <a:cs typeface="Calibri" panose="020F0502020204030204" pitchFamily="34" charset="0"/>
              </a:rPr>
              <a:t>07.04.2026</a:t>
            </a:r>
          </a:p>
          <a:p>
            <a:endParaRPr lang="tr-TR" dirty="0"/>
          </a:p>
        </p:txBody>
      </p:sp>
      <p:pic>
        <p:nvPicPr>
          <p:cNvPr id="4" name="Resim 3">
            <a:extLst>
              <a:ext uri="{FF2B5EF4-FFF2-40B4-BE49-F238E27FC236}">
                <a16:creationId xmlns:a16="http://schemas.microsoft.com/office/drawing/2014/main" id="{72851771-11D1-6AE7-67CA-99202C47303B}"/>
              </a:ext>
            </a:extLst>
          </p:cNvPr>
          <p:cNvPicPr>
            <a:picLocks noChangeAspect="1"/>
          </p:cNvPicPr>
          <p:nvPr/>
        </p:nvPicPr>
        <p:blipFill>
          <a:blip r:embed="rId3"/>
          <a:stretch>
            <a:fillRect/>
          </a:stretch>
        </p:blipFill>
        <p:spPr>
          <a:xfrm>
            <a:off x="2216093" y="402801"/>
            <a:ext cx="8576403" cy="4841632"/>
          </a:xfrm>
          <a:prstGeom prst="rect">
            <a:avLst/>
          </a:prstGeom>
        </p:spPr>
      </p:pic>
    </p:spTree>
    <p:extLst>
      <p:ext uri="{BB962C8B-B14F-4D97-AF65-F5344CB8AC3E}">
        <p14:creationId xmlns:p14="http://schemas.microsoft.com/office/powerpoint/2010/main" val="33120918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4F1AFE6-2534-0030-D384-B6F5101D66FC}"/>
              </a:ext>
            </a:extLst>
          </p:cNvPr>
          <p:cNvSpPr>
            <a:spLocks noGrp="1"/>
          </p:cNvSpPr>
          <p:nvPr>
            <p:ph type="title"/>
          </p:nvPr>
        </p:nvSpPr>
        <p:spPr/>
        <p:txBody>
          <a:bodyPr/>
          <a:lstStyle/>
          <a:p>
            <a:r>
              <a:rPr lang="tr-TR" b="1" cap="none" dirty="0"/>
              <a:t>Çalışmanın İkincil Hedefleri</a:t>
            </a:r>
            <a:endParaRPr lang="tr-TR" cap="none" dirty="0"/>
          </a:p>
        </p:txBody>
      </p:sp>
      <p:sp>
        <p:nvSpPr>
          <p:cNvPr id="3" name="İçerik Yer Tutucusu 2">
            <a:extLst>
              <a:ext uri="{FF2B5EF4-FFF2-40B4-BE49-F238E27FC236}">
                <a16:creationId xmlns:a16="http://schemas.microsoft.com/office/drawing/2014/main" id="{FDA41B21-90C3-E707-2B82-E5C863A03E55}"/>
              </a:ext>
            </a:extLst>
          </p:cNvPr>
          <p:cNvSpPr>
            <a:spLocks noGrp="1"/>
          </p:cNvSpPr>
          <p:nvPr>
            <p:ph idx="1"/>
          </p:nvPr>
        </p:nvSpPr>
        <p:spPr/>
        <p:txBody>
          <a:bodyPr>
            <a:normAutofit/>
          </a:bodyPr>
          <a:lstStyle/>
          <a:p>
            <a:pPr>
              <a:buFont typeface="Arial" panose="020B0604020202020204" pitchFamily="34" charset="0"/>
              <a:buChar char="•"/>
            </a:pPr>
            <a:r>
              <a:rPr lang="tr-TR" dirty="0"/>
              <a:t> </a:t>
            </a:r>
            <a:r>
              <a:rPr lang="tr-TR" sz="2600" dirty="0"/>
              <a:t>Araştırmada, hastalığın aşikar hipertiroidiye </a:t>
            </a:r>
            <a:r>
              <a:rPr lang="tr-TR" sz="2600" b="1" dirty="0"/>
              <a:t>ilerleme</a:t>
            </a:r>
            <a:r>
              <a:rPr lang="tr-TR" sz="2600" dirty="0"/>
              <a:t> veya </a:t>
            </a:r>
            <a:r>
              <a:rPr lang="tr-TR" sz="2600" b="1" dirty="0"/>
              <a:t>iyileşme</a:t>
            </a:r>
            <a:r>
              <a:rPr lang="tr-TR" sz="2600" dirty="0"/>
              <a:t> faktörleri incelenerek hastaların </a:t>
            </a:r>
            <a:r>
              <a:rPr lang="tr-TR" sz="2600" b="1" dirty="0"/>
              <a:t>poliklinik takip sıklığının belirlenmesi </a:t>
            </a:r>
            <a:r>
              <a:rPr lang="tr-TR" sz="2600" dirty="0"/>
              <a:t>hedeflenmiştir. </a:t>
            </a:r>
          </a:p>
          <a:p>
            <a:pPr>
              <a:buFont typeface="Arial" panose="020B0604020202020204" pitchFamily="34" charset="0"/>
              <a:buChar char="•"/>
            </a:pPr>
            <a:r>
              <a:rPr lang="tr-TR" sz="2600" dirty="0"/>
              <a:t> Ayrıca, aile hekimlerinin birinci basamak </a:t>
            </a:r>
            <a:r>
              <a:rPr lang="tr-TR" sz="2600" dirty="0" err="1"/>
              <a:t>tiroid</a:t>
            </a:r>
            <a:r>
              <a:rPr lang="tr-TR" sz="2600" dirty="0"/>
              <a:t> hastalıkları </a:t>
            </a:r>
            <a:r>
              <a:rPr lang="tr-TR" sz="2600" b="1" dirty="0"/>
              <a:t>takip kılavuzlarına </a:t>
            </a:r>
            <a:r>
              <a:rPr lang="tr-TR" sz="2600" dirty="0"/>
              <a:t>(testlerin zamanında istenmesi vb.) </a:t>
            </a:r>
            <a:r>
              <a:rPr lang="tr-TR" sz="2600" b="1" dirty="0"/>
              <a:t>ne ölçüde uyum sağladığı</a:t>
            </a:r>
            <a:r>
              <a:rPr lang="tr-TR" sz="2600" dirty="0"/>
              <a:t>nın retrospektif olarak değerlendirilmesi de amaçlanmıştır.</a:t>
            </a:r>
          </a:p>
          <a:p>
            <a:endParaRPr lang="tr-TR" dirty="0"/>
          </a:p>
          <a:p>
            <a:endParaRPr lang="tr-TR" dirty="0"/>
          </a:p>
        </p:txBody>
      </p:sp>
      <p:sp>
        <p:nvSpPr>
          <p:cNvPr id="4" name="Slayt Numarası Yer Tutucusu 3">
            <a:extLst>
              <a:ext uri="{FF2B5EF4-FFF2-40B4-BE49-F238E27FC236}">
                <a16:creationId xmlns:a16="http://schemas.microsoft.com/office/drawing/2014/main" id="{B2A4AC45-5E32-51FC-4067-84AA0C48FF10}"/>
              </a:ext>
            </a:extLst>
          </p:cNvPr>
          <p:cNvSpPr>
            <a:spLocks noGrp="1"/>
          </p:cNvSpPr>
          <p:nvPr>
            <p:ph type="sldNum" sz="quarter" idx="12"/>
          </p:nvPr>
        </p:nvSpPr>
        <p:spPr/>
        <p:txBody>
          <a:bodyPr/>
          <a:lstStyle/>
          <a:p>
            <a:fld id="{1CD09932-F2CD-463C-AF33-C25DC7749246}" type="slidenum">
              <a:rPr lang="tr-TR" smtClean="0"/>
              <a:t>10</a:t>
            </a:fld>
            <a:endParaRPr lang="tr-TR"/>
          </a:p>
        </p:txBody>
      </p:sp>
    </p:spTree>
    <p:extLst>
      <p:ext uri="{BB962C8B-B14F-4D97-AF65-F5344CB8AC3E}">
        <p14:creationId xmlns:p14="http://schemas.microsoft.com/office/powerpoint/2010/main" val="35128343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CD23D71-012A-D313-EADD-79A1151FB6B8}"/>
              </a:ext>
            </a:extLst>
          </p:cNvPr>
          <p:cNvSpPr>
            <a:spLocks noGrp="1"/>
          </p:cNvSpPr>
          <p:nvPr>
            <p:ph type="title"/>
          </p:nvPr>
        </p:nvSpPr>
        <p:spPr>
          <a:xfrm>
            <a:off x="1024128" y="585216"/>
            <a:ext cx="9420638" cy="1499616"/>
          </a:xfrm>
        </p:spPr>
        <p:txBody>
          <a:bodyPr/>
          <a:lstStyle/>
          <a:p>
            <a:r>
              <a:rPr lang="tr-TR" b="1" cap="none" dirty="0"/>
              <a:t>YÖNTEM</a:t>
            </a:r>
            <a:endParaRPr lang="tr-TR" cap="none" dirty="0"/>
          </a:p>
        </p:txBody>
      </p:sp>
      <p:sp>
        <p:nvSpPr>
          <p:cNvPr id="3" name="İçerik Yer Tutucusu 2">
            <a:extLst>
              <a:ext uri="{FF2B5EF4-FFF2-40B4-BE49-F238E27FC236}">
                <a16:creationId xmlns:a16="http://schemas.microsoft.com/office/drawing/2014/main" id="{FDDAEA57-A70C-F1A9-EE6F-CCCDF1C1DA83}"/>
              </a:ext>
            </a:extLst>
          </p:cNvPr>
          <p:cNvSpPr>
            <a:spLocks noGrp="1"/>
          </p:cNvSpPr>
          <p:nvPr>
            <p:ph idx="1"/>
          </p:nvPr>
        </p:nvSpPr>
        <p:spPr/>
        <p:txBody>
          <a:bodyPr/>
          <a:lstStyle/>
          <a:p>
            <a:pPr>
              <a:buFont typeface="Arial" panose="020B0604020202020204" pitchFamily="34" charset="0"/>
              <a:buChar char="•"/>
            </a:pPr>
            <a:r>
              <a:rPr lang="tr-TR" dirty="0"/>
              <a:t> </a:t>
            </a:r>
            <a:r>
              <a:rPr lang="tr-TR" sz="2600" dirty="0"/>
              <a:t>Çalışma, </a:t>
            </a:r>
            <a:r>
              <a:rPr lang="tr-TR" sz="2600" b="1" dirty="0"/>
              <a:t>PHARMO Veri </a:t>
            </a:r>
            <a:r>
              <a:rPr lang="tr-TR" sz="2600" b="1" dirty="0" err="1"/>
              <a:t>Ağı</a:t>
            </a:r>
            <a:r>
              <a:rPr lang="tr-TR" sz="2600" dirty="0" err="1"/>
              <a:t>'ndan</a:t>
            </a:r>
            <a:r>
              <a:rPr lang="tr-TR" sz="2600" b="1" dirty="0"/>
              <a:t> </a:t>
            </a:r>
            <a:r>
              <a:rPr lang="tr-TR" sz="2600" dirty="0"/>
              <a:t>alınan boylamsal Hollanda pratisyen hekim veri tabanını kullanan </a:t>
            </a:r>
            <a:r>
              <a:rPr lang="tr-TR" sz="2600" b="1" dirty="0"/>
              <a:t>retrospektif bir kohort çalışması</a:t>
            </a:r>
            <a:r>
              <a:rPr lang="tr-TR" sz="2600" dirty="0"/>
              <a:t>dır. Kayıtlarda; tanılar, semptomlar, laboratuvar test sonuçları ve reçeteler hakkında detaylı bilgiler bulunmaktadır.</a:t>
            </a:r>
          </a:p>
          <a:p>
            <a:pPr>
              <a:buFont typeface="Arial" panose="020B0604020202020204" pitchFamily="34" charset="0"/>
              <a:buChar char="•"/>
            </a:pPr>
            <a:r>
              <a:rPr lang="tr-TR" sz="2600" dirty="0"/>
              <a:t> Tanılar Uluslararası Birinci Basamak Sağlık Hizmeti Sınıflandırması </a:t>
            </a:r>
            <a:r>
              <a:rPr lang="tr-TR" sz="2600" b="1" dirty="0"/>
              <a:t>(ICPC) </a:t>
            </a:r>
            <a:r>
              <a:rPr lang="tr-TR" sz="2600" dirty="0"/>
              <a:t>kullanılarak kodlanmış, reçeteler ise WHO Anatomik Terapötik Kimyasal Sınıflandırma Sistemi </a:t>
            </a:r>
            <a:r>
              <a:rPr lang="tr-TR" sz="2600" b="1" dirty="0"/>
              <a:t>(ATC) </a:t>
            </a:r>
            <a:r>
              <a:rPr lang="tr-TR" sz="2600" dirty="0"/>
              <a:t>ile kodlanmıştır.</a:t>
            </a:r>
          </a:p>
        </p:txBody>
      </p:sp>
      <p:sp>
        <p:nvSpPr>
          <p:cNvPr id="4" name="Slayt Numarası Yer Tutucusu 3">
            <a:extLst>
              <a:ext uri="{FF2B5EF4-FFF2-40B4-BE49-F238E27FC236}">
                <a16:creationId xmlns:a16="http://schemas.microsoft.com/office/drawing/2014/main" id="{DD8B29D7-3ED6-F91F-4AA9-DA1AB0F3A1EC}"/>
              </a:ext>
            </a:extLst>
          </p:cNvPr>
          <p:cNvSpPr>
            <a:spLocks noGrp="1"/>
          </p:cNvSpPr>
          <p:nvPr>
            <p:ph type="sldNum" sz="quarter" idx="12"/>
          </p:nvPr>
        </p:nvSpPr>
        <p:spPr/>
        <p:txBody>
          <a:bodyPr/>
          <a:lstStyle/>
          <a:p>
            <a:fld id="{1CD09932-F2CD-463C-AF33-C25DC7749246}" type="slidenum">
              <a:rPr lang="tr-TR" smtClean="0"/>
              <a:t>11</a:t>
            </a:fld>
            <a:endParaRPr lang="tr-TR"/>
          </a:p>
        </p:txBody>
      </p:sp>
    </p:spTree>
    <p:extLst>
      <p:ext uri="{BB962C8B-B14F-4D97-AF65-F5344CB8AC3E}">
        <p14:creationId xmlns:p14="http://schemas.microsoft.com/office/powerpoint/2010/main" val="32337741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4C31527-7EAE-782B-25CE-97C89D3EA6A6}"/>
              </a:ext>
            </a:extLst>
          </p:cNvPr>
          <p:cNvSpPr>
            <a:spLocks noGrp="1"/>
          </p:cNvSpPr>
          <p:nvPr>
            <p:ph type="title"/>
          </p:nvPr>
        </p:nvSpPr>
        <p:spPr/>
        <p:txBody>
          <a:bodyPr/>
          <a:lstStyle/>
          <a:p>
            <a:r>
              <a:rPr lang="tr-TR" b="1" cap="none" dirty="0"/>
              <a:t>Yöntem - Veri Tabanının Temsil Kabiliyeti</a:t>
            </a:r>
            <a:endParaRPr lang="tr-TR" cap="none" dirty="0"/>
          </a:p>
        </p:txBody>
      </p:sp>
      <p:sp>
        <p:nvSpPr>
          <p:cNvPr id="3" name="İçerik Yer Tutucusu 2">
            <a:extLst>
              <a:ext uri="{FF2B5EF4-FFF2-40B4-BE49-F238E27FC236}">
                <a16:creationId xmlns:a16="http://schemas.microsoft.com/office/drawing/2014/main" id="{2BFC58C1-B806-32CC-C525-25A1285D55D7}"/>
              </a:ext>
            </a:extLst>
          </p:cNvPr>
          <p:cNvSpPr>
            <a:spLocks noGrp="1"/>
          </p:cNvSpPr>
          <p:nvPr>
            <p:ph idx="1"/>
          </p:nvPr>
        </p:nvSpPr>
        <p:spPr/>
        <p:txBody>
          <a:bodyPr>
            <a:normAutofit/>
          </a:bodyPr>
          <a:lstStyle/>
          <a:p>
            <a:pPr>
              <a:buFont typeface="Arial" panose="020B0604020202020204" pitchFamily="34" charset="0"/>
              <a:buChar char="•"/>
            </a:pPr>
            <a:r>
              <a:rPr lang="tr-TR" dirty="0"/>
              <a:t> </a:t>
            </a:r>
            <a:r>
              <a:rPr lang="tr-TR" sz="2600" dirty="0"/>
              <a:t>Kullanılan veri tabanı, Hollanda nüfusunun yaklaşık </a:t>
            </a:r>
            <a:r>
              <a:rPr lang="tr-TR" sz="2600" b="1" dirty="0"/>
              <a:t>%20</a:t>
            </a:r>
            <a:r>
              <a:rPr lang="tr-TR" sz="2600" dirty="0"/>
              <a:t>'sini </a:t>
            </a:r>
            <a:r>
              <a:rPr lang="tr-TR" sz="2600" b="1" dirty="0"/>
              <a:t>(3.2 milyon kişi) </a:t>
            </a:r>
            <a:r>
              <a:rPr lang="tr-TR" sz="2600" dirty="0"/>
              <a:t>kapsayan güvenilir bir kaynaktır. </a:t>
            </a:r>
          </a:p>
          <a:p>
            <a:pPr>
              <a:buFont typeface="Arial" panose="020B0604020202020204" pitchFamily="34" charset="0"/>
              <a:buChar char="•"/>
            </a:pPr>
            <a:r>
              <a:rPr lang="tr-TR" sz="2600" dirty="0"/>
              <a:t> Yaş, cinsiyet ve bölgesel dağılım açısından temsil gücü yüksek olan bu geniş örneklem, elde edilen bulguların </a:t>
            </a:r>
            <a:r>
              <a:rPr lang="tr-TR" sz="2600" b="1" dirty="0"/>
              <a:t>tüm birinci basamak pratiğine genellenebilmesi</a:t>
            </a:r>
            <a:r>
              <a:rPr lang="tr-TR" sz="2600" dirty="0"/>
              <a:t> açısından güvenilir bir metodoloji sunmaktadır.</a:t>
            </a:r>
          </a:p>
          <a:p>
            <a:pPr>
              <a:buFont typeface="Arial" panose="020B0604020202020204" pitchFamily="34" charset="0"/>
              <a:buChar char="•"/>
            </a:pPr>
            <a:endParaRPr lang="tr-TR" dirty="0"/>
          </a:p>
          <a:p>
            <a:endParaRPr lang="tr-TR" dirty="0"/>
          </a:p>
          <a:p>
            <a:endParaRPr lang="tr-TR" dirty="0"/>
          </a:p>
        </p:txBody>
      </p:sp>
      <p:sp>
        <p:nvSpPr>
          <p:cNvPr id="4" name="Slayt Numarası Yer Tutucusu 3">
            <a:extLst>
              <a:ext uri="{FF2B5EF4-FFF2-40B4-BE49-F238E27FC236}">
                <a16:creationId xmlns:a16="http://schemas.microsoft.com/office/drawing/2014/main" id="{4A552C99-E0CF-BBAD-52F9-735B3CD3C106}"/>
              </a:ext>
            </a:extLst>
          </p:cNvPr>
          <p:cNvSpPr>
            <a:spLocks noGrp="1"/>
          </p:cNvSpPr>
          <p:nvPr>
            <p:ph type="sldNum" sz="quarter" idx="12"/>
          </p:nvPr>
        </p:nvSpPr>
        <p:spPr/>
        <p:txBody>
          <a:bodyPr/>
          <a:lstStyle/>
          <a:p>
            <a:fld id="{1CD09932-F2CD-463C-AF33-C25DC7749246}" type="slidenum">
              <a:rPr lang="tr-TR" smtClean="0"/>
              <a:t>12</a:t>
            </a:fld>
            <a:endParaRPr lang="tr-TR"/>
          </a:p>
        </p:txBody>
      </p:sp>
    </p:spTree>
    <p:extLst>
      <p:ext uri="{BB962C8B-B14F-4D97-AF65-F5344CB8AC3E}">
        <p14:creationId xmlns:p14="http://schemas.microsoft.com/office/powerpoint/2010/main" val="14722387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0890400-BB8B-4A44-AB63-65C7CA223E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 name="Başlık 1">
            <a:extLst>
              <a:ext uri="{FF2B5EF4-FFF2-40B4-BE49-F238E27FC236}">
                <a16:creationId xmlns:a16="http://schemas.microsoft.com/office/drawing/2014/main" id="{8C142745-2672-86AC-DE3D-234B836E2C31}"/>
              </a:ext>
            </a:extLst>
          </p:cNvPr>
          <p:cNvSpPr>
            <a:spLocks noGrp="1"/>
          </p:cNvSpPr>
          <p:nvPr>
            <p:ph type="title"/>
          </p:nvPr>
        </p:nvSpPr>
        <p:spPr>
          <a:xfrm>
            <a:off x="964788" y="804333"/>
            <a:ext cx="3391900" cy="5249334"/>
          </a:xfrm>
        </p:spPr>
        <p:txBody>
          <a:bodyPr>
            <a:normAutofit/>
          </a:bodyPr>
          <a:lstStyle/>
          <a:p>
            <a:pPr algn="r"/>
            <a:r>
              <a:rPr lang="tr-TR" b="1" cap="none" dirty="0"/>
              <a:t>Çalışmanın Zaman Çerçevesi</a:t>
            </a:r>
            <a:endParaRPr lang="tr-TR" cap="none" dirty="0"/>
          </a:p>
        </p:txBody>
      </p:sp>
      <p:cxnSp>
        <p:nvCxnSpPr>
          <p:cNvPr id="11" name="Straight Connector 10">
            <a:extLst>
              <a:ext uri="{FF2B5EF4-FFF2-40B4-BE49-F238E27FC236}">
                <a16:creationId xmlns:a16="http://schemas.microsoft.com/office/drawing/2014/main" id="{4D39B797-CDC6-4529-8A36-9CBFC98163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77597" y="1600200"/>
            <a:ext cx="0" cy="3657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İçerik Yer Tutucusu 2">
            <a:extLst>
              <a:ext uri="{FF2B5EF4-FFF2-40B4-BE49-F238E27FC236}">
                <a16:creationId xmlns:a16="http://schemas.microsoft.com/office/drawing/2014/main" id="{777231CB-0D24-4047-7350-F52FD23CE904}"/>
              </a:ext>
            </a:extLst>
          </p:cNvPr>
          <p:cNvSpPr>
            <a:spLocks noGrp="1"/>
          </p:cNvSpPr>
          <p:nvPr>
            <p:ph idx="1"/>
          </p:nvPr>
        </p:nvSpPr>
        <p:spPr>
          <a:xfrm>
            <a:off x="4999330" y="804333"/>
            <a:ext cx="6257721" cy="5249334"/>
          </a:xfrm>
        </p:spPr>
        <p:txBody>
          <a:bodyPr anchor="ctr">
            <a:normAutofit/>
          </a:bodyPr>
          <a:lstStyle/>
          <a:p>
            <a:pPr>
              <a:buFont typeface="Arial" panose="020B0604020202020204" pitchFamily="34" charset="0"/>
              <a:buChar char="•"/>
            </a:pPr>
            <a:r>
              <a:rPr lang="tr-TR" dirty="0"/>
              <a:t> </a:t>
            </a:r>
            <a:r>
              <a:rPr lang="tr-TR" sz="2800" dirty="0"/>
              <a:t>Çalışma kapsamında 1 Ocak 2012 ile 31 Aralık 2021 tarihleri arasındaki veriler analiz edilmiştir. </a:t>
            </a:r>
          </a:p>
          <a:p>
            <a:pPr>
              <a:buFont typeface="Arial" panose="020B0604020202020204" pitchFamily="34" charset="0"/>
              <a:buChar char="•"/>
            </a:pPr>
            <a:r>
              <a:rPr lang="tr-TR" sz="2800" dirty="0"/>
              <a:t> Bu analiz, insidans eğilimlerini ve hastalığın doğal seyrini değerlendirmek için </a:t>
            </a:r>
            <a:r>
              <a:rPr lang="tr-TR" sz="2800" b="1" dirty="0"/>
              <a:t>tam 10 yıllık bir dönemi </a:t>
            </a:r>
            <a:r>
              <a:rPr lang="tr-TR" sz="2800" dirty="0"/>
              <a:t>kapsamaktadır.</a:t>
            </a:r>
          </a:p>
        </p:txBody>
      </p:sp>
      <p:sp>
        <p:nvSpPr>
          <p:cNvPr id="4" name="Slayt Numarası Yer Tutucusu 3">
            <a:extLst>
              <a:ext uri="{FF2B5EF4-FFF2-40B4-BE49-F238E27FC236}">
                <a16:creationId xmlns:a16="http://schemas.microsoft.com/office/drawing/2014/main" id="{D4D24490-994F-85FC-6434-60474A36EF80}"/>
              </a:ext>
            </a:extLst>
          </p:cNvPr>
          <p:cNvSpPr>
            <a:spLocks noGrp="1"/>
          </p:cNvSpPr>
          <p:nvPr>
            <p:ph type="sldNum" sz="quarter" idx="12"/>
          </p:nvPr>
        </p:nvSpPr>
        <p:spPr>
          <a:xfrm>
            <a:off x="10837334" y="6470704"/>
            <a:ext cx="973666" cy="274320"/>
          </a:xfrm>
        </p:spPr>
        <p:txBody>
          <a:bodyPr>
            <a:normAutofit/>
          </a:bodyPr>
          <a:lstStyle/>
          <a:p>
            <a:pPr>
              <a:spcAft>
                <a:spcPts val="600"/>
              </a:spcAft>
            </a:pPr>
            <a:fld id="{1CD09932-F2CD-463C-AF33-C25DC7749246}" type="slidenum">
              <a:rPr lang="tr-TR" smtClean="0"/>
              <a:pPr>
                <a:spcAft>
                  <a:spcPts val="600"/>
                </a:spcAft>
              </a:pPr>
              <a:t>13</a:t>
            </a:fld>
            <a:endParaRPr lang="tr-TR"/>
          </a:p>
        </p:txBody>
      </p:sp>
    </p:spTree>
    <p:extLst>
      <p:ext uri="{BB962C8B-B14F-4D97-AF65-F5344CB8AC3E}">
        <p14:creationId xmlns:p14="http://schemas.microsoft.com/office/powerpoint/2010/main" val="19567477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3E9E4EE-CD55-6FBB-FF05-23BBD9782C11}"/>
              </a:ext>
            </a:extLst>
          </p:cNvPr>
          <p:cNvSpPr>
            <a:spLocks noGrp="1"/>
          </p:cNvSpPr>
          <p:nvPr>
            <p:ph type="title"/>
          </p:nvPr>
        </p:nvSpPr>
        <p:spPr/>
        <p:txBody>
          <a:bodyPr>
            <a:normAutofit/>
          </a:bodyPr>
          <a:lstStyle/>
          <a:p>
            <a:r>
              <a:rPr lang="tr-TR" b="1" cap="none" dirty="0"/>
              <a:t>Yöntem - Çalışma Popülasyonunun Belirlenmesi</a:t>
            </a:r>
            <a:endParaRPr lang="tr-TR" cap="none" dirty="0"/>
          </a:p>
        </p:txBody>
      </p:sp>
      <p:sp>
        <p:nvSpPr>
          <p:cNvPr id="3" name="İçerik Yer Tutucusu 2">
            <a:extLst>
              <a:ext uri="{FF2B5EF4-FFF2-40B4-BE49-F238E27FC236}">
                <a16:creationId xmlns:a16="http://schemas.microsoft.com/office/drawing/2014/main" id="{6492E58C-2F91-B4DA-9069-9352098D79B5}"/>
              </a:ext>
            </a:extLst>
          </p:cNvPr>
          <p:cNvSpPr>
            <a:spLocks noGrp="1"/>
          </p:cNvSpPr>
          <p:nvPr>
            <p:ph idx="1"/>
          </p:nvPr>
        </p:nvSpPr>
        <p:spPr/>
        <p:txBody>
          <a:bodyPr>
            <a:normAutofit/>
          </a:bodyPr>
          <a:lstStyle/>
          <a:p>
            <a:pPr>
              <a:buFont typeface="Arial" panose="020B0604020202020204" pitchFamily="34" charset="0"/>
              <a:buChar char="•"/>
            </a:pPr>
            <a:r>
              <a:rPr lang="tr-TR" dirty="0"/>
              <a:t> </a:t>
            </a:r>
            <a:r>
              <a:rPr lang="tr-TR" sz="2800" dirty="0"/>
              <a:t>Çalışma popülasyonu, birinci basamakta </a:t>
            </a:r>
            <a:r>
              <a:rPr lang="tr-TR" sz="2800" b="1" dirty="0"/>
              <a:t>TSH ölçümüyle </a:t>
            </a:r>
            <a:r>
              <a:rPr lang="tr-TR" sz="2800" dirty="0"/>
              <a:t>tespit edilen </a:t>
            </a:r>
            <a:r>
              <a:rPr lang="tr-TR" sz="2800" dirty="0" err="1"/>
              <a:t>subklinik</a:t>
            </a:r>
            <a:r>
              <a:rPr lang="tr-TR" sz="2800" dirty="0"/>
              <a:t> hipertiroidi hastalarından oluşmaktadır. </a:t>
            </a:r>
          </a:p>
          <a:p>
            <a:pPr>
              <a:buFont typeface="Arial" panose="020B0604020202020204" pitchFamily="34" charset="0"/>
              <a:buChar char="•"/>
            </a:pPr>
            <a:r>
              <a:rPr lang="tr-TR" sz="2800" dirty="0"/>
              <a:t> </a:t>
            </a:r>
            <a:r>
              <a:rPr lang="tr-TR" sz="2800" b="1" dirty="0"/>
              <a:t>Bilinen </a:t>
            </a:r>
            <a:r>
              <a:rPr lang="tr-TR" sz="2800" b="1" dirty="0" err="1"/>
              <a:t>tiroid</a:t>
            </a:r>
            <a:r>
              <a:rPr lang="tr-TR" sz="2800" b="1" dirty="0"/>
              <a:t> hastalığı olanlar </a:t>
            </a:r>
            <a:r>
              <a:rPr lang="tr-TR" sz="2800" dirty="0"/>
              <a:t>ve </a:t>
            </a:r>
            <a:r>
              <a:rPr lang="tr-TR" sz="2800" b="1" dirty="0" err="1"/>
              <a:t>tiroid</a:t>
            </a:r>
            <a:r>
              <a:rPr lang="tr-TR" sz="2800" b="1" dirty="0"/>
              <a:t> fonksiyonunu etkileyebilecek ilaç</a:t>
            </a:r>
            <a:r>
              <a:rPr lang="tr-TR" sz="2800" dirty="0"/>
              <a:t> (</a:t>
            </a:r>
            <a:r>
              <a:rPr lang="tr-TR" sz="2800" dirty="0" err="1"/>
              <a:t>amiodaron</a:t>
            </a:r>
            <a:r>
              <a:rPr lang="tr-TR" sz="2800" dirty="0"/>
              <a:t>, lityum vb.) </a:t>
            </a:r>
            <a:r>
              <a:rPr lang="tr-TR" sz="2800" b="1" dirty="0"/>
              <a:t>kullananlar</a:t>
            </a:r>
            <a:r>
              <a:rPr lang="tr-TR" sz="2800" dirty="0"/>
              <a:t> çalışma dışında bırakılmıştır. </a:t>
            </a:r>
          </a:p>
          <a:p>
            <a:pPr>
              <a:buFont typeface="Arial" panose="020B0604020202020204" pitchFamily="34" charset="0"/>
              <a:buChar char="•"/>
            </a:pPr>
            <a:r>
              <a:rPr lang="tr-TR" sz="2800" dirty="0"/>
              <a:t> Ayrıca, </a:t>
            </a:r>
            <a:r>
              <a:rPr lang="tr-TR" sz="2800" dirty="0" err="1"/>
              <a:t>hormonal</a:t>
            </a:r>
            <a:r>
              <a:rPr lang="tr-TR" sz="2800" dirty="0"/>
              <a:t> değişikliklerin sonuçları saptırmaması amacıyla </a:t>
            </a:r>
            <a:r>
              <a:rPr lang="tr-TR" sz="2800" b="1" dirty="0"/>
              <a:t>gebeler</a:t>
            </a:r>
            <a:r>
              <a:rPr lang="tr-TR" sz="2800" dirty="0"/>
              <a:t> ve kayıtlı bir gebeliğin 3 ay öncesinden 1 yıl sonrasına kadarki döneme ait ölçümleri bulunan hastalar çalışmaya dahil edilmemiştir.</a:t>
            </a:r>
          </a:p>
          <a:p>
            <a:endParaRPr lang="tr-TR" dirty="0"/>
          </a:p>
          <a:p>
            <a:endParaRPr lang="tr-TR" dirty="0"/>
          </a:p>
          <a:p>
            <a:endParaRPr lang="tr-TR" dirty="0"/>
          </a:p>
        </p:txBody>
      </p:sp>
      <p:sp>
        <p:nvSpPr>
          <p:cNvPr id="4" name="Slayt Numarası Yer Tutucusu 3">
            <a:extLst>
              <a:ext uri="{FF2B5EF4-FFF2-40B4-BE49-F238E27FC236}">
                <a16:creationId xmlns:a16="http://schemas.microsoft.com/office/drawing/2014/main" id="{3D20B3AC-54B1-9FCD-78A6-CCBE10179077}"/>
              </a:ext>
            </a:extLst>
          </p:cNvPr>
          <p:cNvSpPr>
            <a:spLocks noGrp="1"/>
          </p:cNvSpPr>
          <p:nvPr>
            <p:ph type="sldNum" sz="quarter" idx="12"/>
          </p:nvPr>
        </p:nvSpPr>
        <p:spPr/>
        <p:txBody>
          <a:bodyPr/>
          <a:lstStyle/>
          <a:p>
            <a:fld id="{1CD09932-F2CD-463C-AF33-C25DC7749246}" type="slidenum">
              <a:rPr lang="tr-TR" smtClean="0"/>
              <a:t>14</a:t>
            </a:fld>
            <a:endParaRPr lang="tr-TR"/>
          </a:p>
        </p:txBody>
      </p:sp>
    </p:spTree>
    <p:extLst>
      <p:ext uri="{BB962C8B-B14F-4D97-AF65-F5344CB8AC3E}">
        <p14:creationId xmlns:p14="http://schemas.microsoft.com/office/powerpoint/2010/main" val="7867047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descr="The flowchart illustrates the process of selecting cases from a Dutch general practitioner database based on various criteria, including incidence rates, ICPC codes, and pregnancy status, resulting in a total of 16,938 cases.&#10;&#10;Yapay zeka tarafından oluşturulmuş içerik yanlış olabilir.">
            <a:extLst>
              <a:ext uri="{FF2B5EF4-FFF2-40B4-BE49-F238E27FC236}">
                <a16:creationId xmlns:a16="http://schemas.microsoft.com/office/drawing/2014/main" id="{670A3546-326E-E0A7-9027-1E30DA37CD8E}"/>
              </a:ext>
            </a:extLst>
          </p:cNvPr>
          <p:cNvPicPr>
            <a:picLocks noGrp="1" noChangeAspect="1"/>
          </p:cNvPicPr>
          <p:nvPr>
            <p:ph idx="1"/>
          </p:nvPr>
        </p:nvPicPr>
        <p:blipFill>
          <a:blip r:embed="rId2"/>
          <a:stretch>
            <a:fillRect/>
          </a:stretch>
        </p:blipFill>
        <p:spPr>
          <a:xfrm>
            <a:off x="2698125" y="145948"/>
            <a:ext cx="6349285" cy="6566104"/>
          </a:xfrm>
          <a:prstGeom prst="rect">
            <a:avLst/>
          </a:prstGeom>
        </p:spPr>
      </p:pic>
      <p:sp>
        <p:nvSpPr>
          <p:cNvPr id="8" name="Slayt Numarası Yer Tutucusu 7">
            <a:extLst>
              <a:ext uri="{FF2B5EF4-FFF2-40B4-BE49-F238E27FC236}">
                <a16:creationId xmlns:a16="http://schemas.microsoft.com/office/drawing/2014/main" id="{7829E58C-23F7-6109-D660-9E52781AEA2A}"/>
              </a:ext>
            </a:extLst>
          </p:cNvPr>
          <p:cNvSpPr>
            <a:spLocks noGrp="1"/>
          </p:cNvSpPr>
          <p:nvPr>
            <p:ph type="sldNum" sz="quarter" idx="12"/>
          </p:nvPr>
        </p:nvSpPr>
        <p:spPr/>
        <p:txBody>
          <a:bodyPr/>
          <a:lstStyle/>
          <a:p>
            <a:fld id="{1CD09932-F2CD-463C-AF33-C25DC7749246}" type="slidenum">
              <a:rPr lang="tr-TR" smtClean="0"/>
              <a:t>15</a:t>
            </a:fld>
            <a:endParaRPr lang="tr-TR"/>
          </a:p>
        </p:txBody>
      </p:sp>
    </p:spTree>
    <p:extLst>
      <p:ext uri="{BB962C8B-B14F-4D97-AF65-F5344CB8AC3E}">
        <p14:creationId xmlns:p14="http://schemas.microsoft.com/office/powerpoint/2010/main" val="4509350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572755C-6645-457D-0A65-64AAEE4775C5}"/>
              </a:ext>
            </a:extLst>
          </p:cNvPr>
          <p:cNvSpPr>
            <a:spLocks noGrp="1"/>
          </p:cNvSpPr>
          <p:nvPr>
            <p:ph type="title"/>
          </p:nvPr>
        </p:nvSpPr>
        <p:spPr/>
        <p:txBody>
          <a:bodyPr/>
          <a:lstStyle/>
          <a:p>
            <a:r>
              <a:rPr lang="tr-TR" b="1" cap="none" dirty="0"/>
              <a:t>Yöntem - Faktör Analizlerinin Uygulanması</a:t>
            </a:r>
            <a:endParaRPr lang="tr-TR" cap="none" dirty="0"/>
          </a:p>
        </p:txBody>
      </p:sp>
      <p:sp>
        <p:nvSpPr>
          <p:cNvPr id="3" name="İçerik Yer Tutucusu 2">
            <a:extLst>
              <a:ext uri="{FF2B5EF4-FFF2-40B4-BE49-F238E27FC236}">
                <a16:creationId xmlns:a16="http://schemas.microsoft.com/office/drawing/2014/main" id="{0533E718-5C0E-CE2C-888E-A1EB2295A1FC}"/>
              </a:ext>
            </a:extLst>
          </p:cNvPr>
          <p:cNvSpPr>
            <a:spLocks noGrp="1"/>
          </p:cNvSpPr>
          <p:nvPr>
            <p:ph idx="1"/>
          </p:nvPr>
        </p:nvSpPr>
        <p:spPr/>
        <p:txBody>
          <a:bodyPr/>
          <a:lstStyle/>
          <a:p>
            <a:pPr>
              <a:buFont typeface="Arial" panose="020B0604020202020204" pitchFamily="34" charset="0"/>
              <a:buChar char="•"/>
            </a:pPr>
            <a:r>
              <a:rPr lang="tr-TR" dirty="0"/>
              <a:t> </a:t>
            </a:r>
            <a:r>
              <a:rPr lang="tr-TR" sz="2600" dirty="0"/>
              <a:t>Sonuç ölçümlerini geliştirmek için veri tabanının rastgele seçilen </a:t>
            </a:r>
            <a:r>
              <a:rPr lang="tr-TR" sz="2600" b="1" dirty="0"/>
              <a:t>%25 </a:t>
            </a:r>
            <a:r>
              <a:rPr lang="tr-TR" sz="2600" dirty="0"/>
              <a:t>oranındaki kısmında </a:t>
            </a:r>
            <a:r>
              <a:rPr lang="tr-TR" sz="2600" b="1" dirty="0"/>
              <a:t>keşifsel faktör analizi </a:t>
            </a:r>
            <a:r>
              <a:rPr lang="tr-TR" sz="2600" dirty="0"/>
              <a:t>yapılmıştır. </a:t>
            </a:r>
          </a:p>
          <a:p>
            <a:pPr>
              <a:buFont typeface="Arial" panose="020B0604020202020204" pitchFamily="34" charset="0"/>
              <a:buChar char="•"/>
            </a:pPr>
            <a:r>
              <a:rPr lang="tr-TR" sz="2600" dirty="0"/>
              <a:t> Analiz protokolü kesinleştikten sonra veri tabanının kalan </a:t>
            </a:r>
            <a:r>
              <a:rPr lang="tr-TR" sz="2600" b="1" dirty="0"/>
              <a:t>%75 </a:t>
            </a:r>
            <a:r>
              <a:rPr lang="tr-TR" sz="2600" dirty="0"/>
              <a:t>oranındaki kısmında </a:t>
            </a:r>
            <a:r>
              <a:rPr lang="tr-TR" sz="2600" b="1" dirty="0"/>
              <a:t>doğrulayıcı faktör analizi </a:t>
            </a:r>
            <a:r>
              <a:rPr lang="tr-TR" sz="2600" dirty="0"/>
              <a:t>uygulanmıştır. </a:t>
            </a:r>
          </a:p>
          <a:p>
            <a:pPr>
              <a:buFont typeface="Arial" panose="020B0604020202020204" pitchFamily="34" charset="0"/>
              <a:buChar char="•"/>
            </a:pPr>
            <a:r>
              <a:rPr lang="tr-TR" sz="2600" dirty="0"/>
              <a:t> Bu işlem </a:t>
            </a:r>
            <a:r>
              <a:rPr lang="tr-TR" sz="2600" b="1" dirty="0"/>
              <a:t>belirlenen ölçütlerin güvenilirliğini doğrulamak</a:t>
            </a:r>
            <a:r>
              <a:rPr lang="tr-TR" sz="2600" dirty="0"/>
              <a:t> için kullanılmıştır.</a:t>
            </a:r>
          </a:p>
          <a:p>
            <a:endParaRPr lang="tr-TR" dirty="0"/>
          </a:p>
        </p:txBody>
      </p:sp>
      <p:sp>
        <p:nvSpPr>
          <p:cNvPr id="4" name="Slayt Numarası Yer Tutucusu 3">
            <a:extLst>
              <a:ext uri="{FF2B5EF4-FFF2-40B4-BE49-F238E27FC236}">
                <a16:creationId xmlns:a16="http://schemas.microsoft.com/office/drawing/2014/main" id="{F564DD39-1B61-FAA1-86FD-2F69BE0725AF}"/>
              </a:ext>
            </a:extLst>
          </p:cNvPr>
          <p:cNvSpPr>
            <a:spLocks noGrp="1"/>
          </p:cNvSpPr>
          <p:nvPr>
            <p:ph type="sldNum" sz="quarter" idx="12"/>
          </p:nvPr>
        </p:nvSpPr>
        <p:spPr/>
        <p:txBody>
          <a:bodyPr/>
          <a:lstStyle/>
          <a:p>
            <a:fld id="{1CD09932-F2CD-463C-AF33-C25DC7749246}" type="slidenum">
              <a:rPr lang="tr-TR" smtClean="0"/>
              <a:t>16</a:t>
            </a:fld>
            <a:endParaRPr lang="tr-TR"/>
          </a:p>
        </p:txBody>
      </p:sp>
    </p:spTree>
    <p:extLst>
      <p:ext uri="{BB962C8B-B14F-4D97-AF65-F5344CB8AC3E}">
        <p14:creationId xmlns:p14="http://schemas.microsoft.com/office/powerpoint/2010/main" val="11578110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45C6408-3436-27A1-D900-A0B76D0D9DAD}"/>
              </a:ext>
            </a:extLst>
          </p:cNvPr>
          <p:cNvSpPr>
            <a:spLocks noGrp="1"/>
          </p:cNvSpPr>
          <p:nvPr>
            <p:ph type="title"/>
          </p:nvPr>
        </p:nvSpPr>
        <p:spPr>
          <a:xfrm>
            <a:off x="1024127" y="585216"/>
            <a:ext cx="10186931" cy="1499616"/>
          </a:xfrm>
        </p:spPr>
        <p:txBody>
          <a:bodyPr/>
          <a:lstStyle/>
          <a:p>
            <a:r>
              <a:rPr lang="tr-TR" b="1" cap="none" dirty="0"/>
              <a:t>Yöntem - İstatistiksel Analiz Yöntemleri</a:t>
            </a:r>
            <a:endParaRPr lang="tr-TR" cap="none" dirty="0"/>
          </a:p>
        </p:txBody>
      </p:sp>
      <p:sp>
        <p:nvSpPr>
          <p:cNvPr id="3" name="İçerik Yer Tutucusu 2">
            <a:extLst>
              <a:ext uri="{FF2B5EF4-FFF2-40B4-BE49-F238E27FC236}">
                <a16:creationId xmlns:a16="http://schemas.microsoft.com/office/drawing/2014/main" id="{ACEBA88B-B8C0-8391-DCD8-BA8ADB76861C}"/>
              </a:ext>
            </a:extLst>
          </p:cNvPr>
          <p:cNvSpPr>
            <a:spLocks noGrp="1"/>
          </p:cNvSpPr>
          <p:nvPr>
            <p:ph idx="1"/>
          </p:nvPr>
        </p:nvSpPr>
        <p:spPr/>
        <p:txBody>
          <a:bodyPr>
            <a:normAutofit/>
          </a:bodyPr>
          <a:lstStyle/>
          <a:p>
            <a:pPr>
              <a:buFont typeface="Arial" panose="020B0604020202020204" pitchFamily="34" charset="0"/>
              <a:buChar char="•"/>
            </a:pPr>
            <a:r>
              <a:rPr lang="tr-TR" dirty="0"/>
              <a:t> </a:t>
            </a:r>
            <a:r>
              <a:rPr lang="tr-TR" sz="2600" dirty="0"/>
              <a:t>Alt grupları karşılaştırmak için sürekli değişkenlerde ANOVA ve kategorik değişkenlerde ki-kare testleri kullanılmıştır. </a:t>
            </a:r>
          </a:p>
          <a:p>
            <a:pPr>
              <a:buFont typeface="Arial" panose="020B0604020202020204" pitchFamily="34" charset="0"/>
              <a:buChar char="•"/>
            </a:pPr>
            <a:r>
              <a:rPr lang="tr-TR" sz="2600" dirty="0"/>
              <a:t> İstatistiksel değerlendirmelerde, iyileşme ve hastalığın ilerlemesi ile ilişkili faktörleri belirlemek adına </a:t>
            </a:r>
            <a:r>
              <a:rPr lang="tr-TR" sz="2600" b="1" dirty="0"/>
              <a:t>kalıcı grubu referans alarak</a:t>
            </a:r>
            <a:r>
              <a:rPr lang="tr-TR" sz="2600" dirty="0"/>
              <a:t> lojistik regresyon analizleri yapmışlardır. </a:t>
            </a:r>
          </a:p>
          <a:p>
            <a:pPr>
              <a:buFont typeface="Arial" panose="020B0604020202020204" pitchFamily="34" charset="0"/>
              <a:buChar char="•"/>
            </a:pPr>
            <a:r>
              <a:rPr lang="tr-TR" sz="2600" dirty="0"/>
              <a:t> Modellerde bağımsız değişkenler arasında hastaların </a:t>
            </a:r>
            <a:r>
              <a:rPr lang="tr-TR" sz="2600" b="1" dirty="0"/>
              <a:t>yaşı, cinsiyeti, başlangıç TSH seviyesi</a:t>
            </a:r>
            <a:r>
              <a:rPr lang="tr-TR" sz="2600" dirty="0"/>
              <a:t> ve diyabet, hipertansiyon, hiperkolesterolemi, böbrek hastalığı gibi </a:t>
            </a:r>
            <a:r>
              <a:rPr lang="tr-TR" sz="2600" b="1" dirty="0" err="1"/>
              <a:t>kardiyometabolik</a:t>
            </a:r>
            <a:r>
              <a:rPr lang="tr-TR" sz="2600" b="1" dirty="0"/>
              <a:t> risk faktörlerini içeren komorbidite skorları </a:t>
            </a:r>
            <a:r>
              <a:rPr lang="tr-TR" sz="2600" dirty="0"/>
              <a:t>dahil edilmiştir.</a:t>
            </a:r>
          </a:p>
          <a:p>
            <a:endParaRPr lang="tr-TR" dirty="0"/>
          </a:p>
          <a:p>
            <a:endParaRPr lang="tr-TR" dirty="0"/>
          </a:p>
        </p:txBody>
      </p:sp>
      <p:sp>
        <p:nvSpPr>
          <p:cNvPr id="4" name="Slayt Numarası Yer Tutucusu 3">
            <a:extLst>
              <a:ext uri="{FF2B5EF4-FFF2-40B4-BE49-F238E27FC236}">
                <a16:creationId xmlns:a16="http://schemas.microsoft.com/office/drawing/2014/main" id="{593D9B71-3437-ECA8-7ADE-13BE9626D1E2}"/>
              </a:ext>
            </a:extLst>
          </p:cNvPr>
          <p:cNvSpPr>
            <a:spLocks noGrp="1"/>
          </p:cNvSpPr>
          <p:nvPr>
            <p:ph type="sldNum" sz="quarter" idx="12"/>
          </p:nvPr>
        </p:nvSpPr>
        <p:spPr/>
        <p:txBody>
          <a:bodyPr/>
          <a:lstStyle/>
          <a:p>
            <a:fld id="{1CD09932-F2CD-463C-AF33-C25DC7749246}" type="slidenum">
              <a:rPr lang="tr-TR" smtClean="0"/>
              <a:t>17</a:t>
            </a:fld>
            <a:endParaRPr lang="tr-TR"/>
          </a:p>
        </p:txBody>
      </p:sp>
    </p:spTree>
    <p:extLst>
      <p:ext uri="{BB962C8B-B14F-4D97-AF65-F5344CB8AC3E}">
        <p14:creationId xmlns:p14="http://schemas.microsoft.com/office/powerpoint/2010/main" val="8929153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7DC5A12-B9CE-9E67-90DA-BE526823A9D2}"/>
              </a:ext>
            </a:extLst>
          </p:cNvPr>
          <p:cNvSpPr>
            <a:spLocks noGrp="1"/>
          </p:cNvSpPr>
          <p:nvPr>
            <p:ph type="title"/>
          </p:nvPr>
        </p:nvSpPr>
        <p:spPr>
          <a:xfrm>
            <a:off x="1024128" y="585216"/>
            <a:ext cx="10541100" cy="1499616"/>
          </a:xfrm>
        </p:spPr>
        <p:txBody>
          <a:bodyPr/>
          <a:lstStyle/>
          <a:p>
            <a:r>
              <a:rPr lang="tr-TR" b="1" cap="none" dirty="0"/>
              <a:t>Kılavuz Uyumunun Değerlendirilmesi</a:t>
            </a:r>
          </a:p>
        </p:txBody>
      </p:sp>
      <p:sp>
        <p:nvSpPr>
          <p:cNvPr id="3" name="İçerik Yer Tutucusu 2">
            <a:extLst>
              <a:ext uri="{FF2B5EF4-FFF2-40B4-BE49-F238E27FC236}">
                <a16:creationId xmlns:a16="http://schemas.microsoft.com/office/drawing/2014/main" id="{AE7454A2-2EA0-02E3-894F-B20676EFBB1D}"/>
              </a:ext>
            </a:extLst>
          </p:cNvPr>
          <p:cNvSpPr>
            <a:spLocks noGrp="1"/>
          </p:cNvSpPr>
          <p:nvPr>
            <p:ph idx="1"/>
          </p:nvPr>
        </p:nvSpPr>
        <p:spPr/>
        <p:txBody>
          <a:bodyPr/>
          <a:lstStyle/>
          <a:p>
            <a:pPr>
              <a:buFont typeface="Arial" panose="020B0604020202020204" pitchFamily="34" charset="0"/>
              <a:buChar char="•"/>
            </a:pPr>
            <a:r>
              <a:rPr lang="tr-TR" dirty="0"/>
              <a:t> </a:t>
            </a:r>
            <a:r>
              <a:rPr lang="tr-TR" sz="2600" dirty="0"/>
              <a:t>Kılavuz uyumunun değerlendirilmesi aşamasında ise, hekimlerin takip süresi boyunca hastalardan TSH testlerini hangi sıklıkta istediklerine bakılmıştır. </a:t>
            </a:r>
          </a:p>
          <a:p>
            <a:pPr>
              <a:buFont typeface="Arial" panose="020B0604020202020204" pitchFamily="34" charset="0"/>
              <a:buChar char="•"/>
            </a:pPr>
            <a:r>
              <a:rPr lang="tr-TR" sz="2600" dirty="0"/>
              <a:t> Ayrıca </a:t>
            </a:r>
            <a:r>
              <a:rPr lang="tr-TR" sz="2600" b="1" dirty="0"/>
              <a:t>TSH reseptör antikorları (TRAB)</a:t>
            </a:r>
            <a:r>
              <a:rPr lang="tr-TR" sz="2600" dirty="0"/>
              <a:t>, </a:t>
            </a:r>
            <a:r>
              <a:rPr lang="tr-TR" sz="2600" b="1" dirty="0"/>
              <a:t>sedimantasyon, CRP, lökosit sayımı </a:t>
            </a:r>
            <a:r>
              <a:rPr lang="tr-TR" sz="2600" dirty="0"/>
              <a:t>gibi ek tanısal incelemelere hekimlerin ne kadar başvurduğu ölçülerek ulusal kılavuzlarla karşılaştırılmıştır.</a:t>
            </a:r>
          </a:p>
          <a:p>
            <a:endParaRPr lang="tr-TR" dirty="0"/>
          </a:p>
        </p:txBody>
      </p:sp>
      <p:sp>
        <p:nvSpPr>
          <p:cNvPr id="4" name="Slayt Numarası Yer Tutucusu 3">
            <a:extLst>
              <a:ext uri="{FF2B5EF4-FFF2-40B4-BE49-F238E27FC236}">
                <a16:creationId xmlns:a16="http://schemas.microsoft.com/office/drawing/2014/main" id="{BBFAEC49-1796-13E1-FCBA-4D0C37B17500}"/>
              </a:ext>
            </a:extLst>
          </p:cNvPr>
          <p:cNvSpPr>
            <a:spLocks noGrp="1"/>
          </p:cNvSpPr>
          <p:nvPr>
            <p:ph type="sldNum" sz="quarter" idx="12"/>
          </p:nvPr>
        </p:nvSpPr>
        <p:spPr/>
        <p:txBody>
          <a:bodyPr/>
          <a:lstStyle/>
          <a:p>
            <a:fld id="{1CD09932-F2CD-463C-AF33-C25DC7749246}" type="slidenum">
              <a:rPr lang="tr-TR" smtClean="0"/>
              <a:t>18</a:t>
            </a:fld>
            <a:endParaRPr lang="tr-TR"/>
          </a:p>
        </p:txBody>
      </p:sp>
    </p:spTree>
    <p:extLst>
      <p:ext uri="{BB962C8B-B14F-4D97-AF65-F5344CB8AC3E}">
        <p14:creationId xmlns:p14="http://schemas.microsoft.com/office/powerpoint/2010/main" val="14658902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345B06F-3BB4-6041-06C6-E10DD395606D}"/>
              </a:ext>
            </a:extLst>
          </p:cNvPr>
          <p:cNvSpPr>
            <a:spLocks noGrp="1"/>
          </p:cNvSpPr>
          <p:nvPr>
            <p:ph type="title"/>
          </p:nvPr>
        </p:nvSpPr>
        <p:spPr/>
        <p:txBody>
          <a:bodyPr/>
          <a:lstStyle/>
          <a:p>
            <a:r>
              <a:rPr lang="tr-TR" b="1" cap="none" dirty="0"/>
              <a:t>Bulgular - İnsidans Verileri</a:t>
            </a:r>
            <a:endParaRPr lang="tr-TR" cap="none" dirty="0"/>
          </a:p>
        </p:txBody>
      </p:sp>
      <p:sp>
        <p:nvSpPr>
          <p:cNvPr id="6" name="Slayt Numarası Yer Tutucusu 5">
            <a:extLst>
              <a:ext uri="{FF2B5EF4-FFF2-40B4-BE49-F238E27FC236}">
                <a16:creationId xmlns:a16="http://schemas.microsoft.com/office/drawing/2014/main" id="{0D7F0F9C-5556-2765-DE63-2316FE245BC1}"/>
              </a:ext>
            </a:extLst>
          </p:cNvPr>
          <p:cNvSpPr>
            <a:spLocks noGrp="1"/>
          </p:cNvSpPr>
          <p:nvPr>
            <p:ph type="sldNum" sz="quarter" idx="12"/>
          </p:nvPr>
        </p:nvSpPr>
        <p:spPr/>
        <p:txBody>
          <a:bodyPr/>
          <a:lstStyle/>
          <a:p>
            <a:fld id="{1CD09932-F2CD-463C-AF33-C25DC7749246}" type="slidenum">
              <a:rPr lang="tr-TR" smtClean="0"/>
              <a:t>19</a:t>
            </a:fld>
            <a:endParaRPr lang="tr-TR"/>
          </a:p>
        </p:txBody>
      </p:sp>
      <p:pic>
        <p:nvPicPr>
          <p:cNvPr id="5" name="Resim 4" descr="The graph depicts a declining trend in subclinical hyperthyroidism incidence per 100,000 person-years from 2010 to 2021.&#10;&#10;Yapay zeka tarafından oluşturulmuş içerik yanlış olabilir.">
            <a:extLst>
              <a:ext uri="{FF2B5EF4-FFF2-40B4-BE49-F238E27FC236}">
                <a16:creationId xmlns:a16="http://schemas.microsoft.com/office/drawing/2014/main" id="{8DB0F72F-446C-A784-4A90-3A9F07508445}"/>
              </a:ext>
            </a:extLst>
          </p:cNvPr>
          <p:cNvPicPr>
            <a:picLocks noChangeAspect="1"/>
          </p:cNvPicPr>
          <p:nvPr/>
        </p:nvPicPr>
        <p:blipFill>
          <a:blip r:embed="rId2"/>
          <a:stretch>
            <a:fillRect/>
          </a:stretch>
        </p:blipFill>
        <p:spPr>
          <a:xfrm>
            <a:off x="3092668" y="1569859"/>
            <a:ext cx="5582991" cy="5232987"/>
          </a:xfrm>
          <a:prstGeom prst="rect">
            <a:avLst/>
          </a:prstGeom>
        </p:spPr>
      </p:pic>
      <p:sp>
        <p:nvSpPr>
          <p:cNvPr id="4" name="Metin kutusu 3">
            <a:extLst>
              <a:ext uri="{FF2B5EF4-FFF2-40B4-BE49-F238E27FC236}">
                <a16:creationId xmlns:a16="http://schemas.microsoft.com/office/drawing/2014/main" id="{EDBD7892-77C3-4C55-A3EB-CCB9AE3F4D39}"/>
              </a:ext>
            </a:extLst>
          </p:cNvPr>
          <p:cNvSpPr txBox="1"/>
          <p:nvPr/>
        </p:nvSpPr>
        <p:spPr>
          <a:xfrm>
            <a:off x="378396" y="2616693"/>
            <a:ext cx="2139424" cy="2585323"/>
          </a:xfrm>
          <a:prstGeom prst="rect">
            <a:avLst/>
          </a:prstGeom>
          <a:noFill/>
        </p:spPr>
        <p:txBody>
          <a:bodyPr wrap="square">
            <a:spAutoFit/>
          </a:bodyPr>
          <a:lstStyle/>
          <a:p>
            <a:pPr marL="342900" marR="0" lvl="0" indent="-342900" algn="l" defTabSz="914400" rtl="0" eaLnBrk="1" fontAlgn="auto" latinLnBrk="0" hangingPunct="1">
              <a:lnSpc>
                <a:spcPct val="90000"/>
              </a:lnSpc>
              <a:spcBef>
                <a:spcPts val="1200"/>
              </a:spcBef>
              <a:spcAft>
                <a:spcPts val="200"/>
              </a:spcAft>
              <a:buClr>
                <a:srgbClr val="9CBEBD"/>
              </a:buClr>
              <a:buSzPct val="120000"/>
              <a:buFont typeface="Wingdings" panose="05000000000000000000" pitchFamily="2" charset="2"/>
              <a:buChar char="Ø"/>
              <a:tabLst/>
              <a:defRPr/>
            </a:pPr>
            <a:r>
              <a:rPr kumimoji="0" lang="tr-TR" b="0" i="0" u="none" strike="noStrike" kern="1200" cap="none" spc="0" normalizeH="0" baseline="0" noProof="0" dirty="0">
                <a:ln>
                  <a:noFill/>
                </a:ln>
                <a:solidFill>
                  <a:srgbClr val="2E2B21"/>
                </a:solidFill>
                <a:effectLst/>
                <a:uLnTx/>
                <a:uFillTx/>
                <a:latin typeface="Calibri" panose="020F0502020204030204" pitchFamily="34" charset="0"/>
                <a:ea typeface="+mn-ea"/>
                <a:cs typeface="+mn-cs"/>
              </a:rPr>
              <a:t>Bu değişiklikler; referans aralıklarındaki değişimlerle veya istenen TSH testlerinin toplam sayısındaki artışla ilişkili bulunmamış.</a:t>
            </a:r>
          </a:p>
        </p:txBody>
      </p:sp>
    </p:spTree>
    <p:extLst>
      <p:ext uri="{BB962C8B-B14F-4D97-AF65-F5344CB8AC3E}">
        <p14:creationId xmlns:p14="http://schemas.microsoft.com/office/powerpoint/2010/main" val="25571326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4ABAD88-9ED8-2EA2-5E36-CBAB30EEC63E}"/>
              </a:ext>
            </a:extLst>
          </p:cNvPr>
          <p:cNvSpPr>
            <a:spLocks noGrp="1"/>
          </p:cNvSpPr>
          <p:nvPr>
            <p:ph type="title"/>
          </p:nvPr>
        </p:nvSpPr>
        <p:spPr>
          <a:xfrm>
            <a:off x="1024127" y="585216"/>
            <a:ext cx="10232007" cy="1499616"/>
          </a:xfrm>
        </p:spPr>
        <p:txBody>
          <a:bodyPr>
            <a:normAutofit/>
          </a:bodyPr>
          <a:lstStyle/>
          <a:p>
            <a:r>
              <a:rPr lang="tr-TR" sz="4400" b="1" cap="none" dirty="0">
                <a:latin typeface="Calibri" panose="020F0502020204030204" pitchFamily="34" charset="0"/>
                <a:ea typeface="Calibri" panose="020F0502020204030204" pitchFamily="34" charset="0"/>
                <a:cs typeface="Calibri" panose="020F0502020204030204" pitchFamily="34" charset="0"/>
              </a:rPr>
              <a:t>GİRİŞ</a:t>
            </a:r>
            <a:endParaRPr lang="tr-TR" sz="4400" b="1" dirty="0">
              <a:latin typeface="Calibri" panose="020F0502020204030204" pitchFamily="34" charset="0"/>
              <a:ea typeface="Calibri" panose="020F0502020204030204" pitchFamily="34" charset="0"/>
              <a:cs typeface="Calibri" panose="020F0502020204030204" pitchFamily="34" charset="0"/>
            </a:endParaRPr>
          </a:p>
        </p:txBody>
      </p:sp>
      <p:sp>
        <p:nvSpPr>
          <p:cNvPr id="3" name="İçerik Yer Tutucusu 2">
            <a:extLst>
              <a:ext uri="{FF2B5EF4-FFF2-40B4-BE49-F238E27FC236}">
                <a16:creationId xmlns:a16="http://schemas.microsoft.com/office/drawing/2014/main" id="{152FF32C-5C9C-4D13-301C-8418EF63C8D3}"/>
              </a:ext>
            </a:extLst>
          </p:cNvPr>
          <p:cNvSpPr>
            <a:spLocks noGrp="1"/>
          </p:cNvSpPr>
          <p:nvPr>
            <p:ph idx="1"/>
          </p:nvPr>
        </p:nvSpPr>
        <p:spPr/>
        <p:txBody>
          <a:bodyPr>
            <a:normAutofit/>
          </a:bodyPr>
          <a:lstStyle/>
          <a:p>
            <a:pPr>
              <a:buFont typeface="Arial" panose="020B0604020202020204" pitchFamily="34" charset="0"/>
              <a:buChar char="•"/>
            </a:pPr>
            <a:r>
              <a:rPr lang="tr-TR" sz="2600" dirty="0">
                <a:ea typeface="Calibri" panose="020F0502020204030204" pitchFamily="34" charset="0"/>
                <a:cs typeface="Calibri" panose="020F0502020204030204" pitchFamily="34" charset="0"/>
              </a:rPr>
              <a:t> </a:t>
            </a:r>
            <a:r>
              <a:rPr lang="tr-TR" sz="2400" dirty="0" err="1">
                <a:latin typeface="Calibri" panose="020F0502020204030204" pitchFamily="34" charset="0"/>
                <a:ea typeface="Calibri" panose="020F0502020204030204" pitchFamily="34" charset="0"/>
                <a:cs typeface="Calibri" panose="020F0502020204030204" pitchFamily="34" charset="0"/>
              </a:rPr>
              <a:t>Subklinik</a:t>
            </a:r>
            <a:r>
              <a:rPr lang="tr-TR" sz="2400" dirty="0">
                <a:latin typeface="Calibri" panose="020F0502020204030204" pitchFamily="34" charset="0"/>
                <a:ea typeface="Calibri" panose="020F0502020204030204" pitchFamily="34" charset="0"/>
                <a:cs typeface="Calibri" panose="020F0502020204030204" pitchFamily="34" charset="0"/>
              </a:rPr>
              <a:t> hipertiroidizm (SHT); </a:t>
            </a:r>
            <a:r>
              <a:rPr lang="tr-TR" sz="2400" b="1" dirty="0">
                <a:latin typeface="Calibri" panose="020F0502020204030204" pitchFamily="34" charset="0"/>
                <a:ea typeface="Calibri" panose="020F0502020204030204" pitchFamily="34" charset="0"/>
                <a:cs typeface="Calibri" panose="020F0502020204030204" pitchFamily="34" charset="0"/>
              </a:rPr>
              <a:t>serbest tiroksin (FT4) </a:t>
            </a:r>
            <a:r>
              <a:rPr lang="tr-TR" sz="2400" dirty="0">
                <a:latin typeface="Calibri" panose="020F0502020204030204" pitchFamily="34" charset="0"/>
                <a:ea typeface="Calibri" panose="020F0502020204030204" pitchFamily="34" charset="0"/>
                <a:cs typeface="Calibri" panose="020F0502020204030204" pitchFamily="34" charset="0"/>
              </a:rPr>
              <a:t>seviyesi </a:t>
            </a:r>
            <a:r>
              <a:rPr lang="tr-TR" sz="2400" b="1" dirty="0">
                <a:latin typeface="Calibri" panose="020F0502020204030204" pitchFamily="34" charset="0"/>
                <a:ea typeface="Calibri" panose="020F0502020204030204" pitchFamily="34" charset="0"/>
                <a:cs typeface="Calibri" panose="020F0502020204030204" pitchFamily="34" charset="0"/>
              </a:rPr>
              <a:t>normal</a:t>
            </a:r>
            <a:r>
              <a:rPr lang="tr-TR" sz="2400" dirty="0">
                <a:latin typeface="Calibri" panose="020F0502020204030204" pitchFamily="34" charset="0"/>
                <a:ea typeface="Calibri" panose="020F0502020204030204" pitchFamily="34" charset="0"/>
                <a:cs typeface="Calibri" panose="020F0502020204030204" pitchFamily="34" charset="0"/>
              </a:rPr>
              <a:t> sınırlar içinde kalırken, </a:t>
            </a:r>
            <a:r>
              <a:rPr lang="tr-TR" sz="2400" dirty="0" err="1">
                <a:latin typeface="Calibri" panose="020F0502020204030204" pitchFamily="34" charset="0"/>
                <a:ea typeface="Calibri" panose="020F0502020204030204" pitchFamily="34" charset="0"/>
                <a:cs typeface="Calibri" panose="020F0502020204030204" pitchFamily="34" charset="0"/>
              </a:rPr>
              <a:t>tiroid</a:t>
            </a:r>
            <a:r>
              <a:rPr lang="tr-TR" sz="2400" dirty="0">
                <a:latin typeface="Calibri" panose="020F0502020204030204" pitchFamily="34" charset="0"/>
                <a:ea typeface="Calibri" panose="020F0502020204030204" pitchFamily="34" charset="0"/>
                <a:cs typeface="Calibri" panose="020F0502020204030204" pitchFamily="34" charset="0"/>
              </a:rPr>
              <a:t> uyarıcı hormon </a:t>
            </a:r>
            <a:r>
              <a:rPr lang="tr-TR" sz="2400" b="1" dirty="0">
                <a:latin typeface="Calibri" panose="020F0502020204030204" pitchFamily="34" charset="0"/>
                <a:ea typeface="Calibri" panose="020F0502020204030204" pitchFamily="34" charset="0"/>
                <a:cs typeface="Calibri" panose="020F0502020204030204" pitchFamily="34" charset="0"/>
              </a:rPr>
              <a:t>(TSH)</a:t>
            </a:r>
            <a:r>
              <a:rPr lang="tr-TR" sz="2400" dirty="0">
                <a:latin typeface="Calibri" panose="020F0502020204030204" pitchFamily="34" charset="0"/>
                <a:ea typeface="Calibri" panose="020F0502020204030204" pitchFamily="34" charset="0"/>
                <a:cs typeface="Calibri" panose="020F0502020204030204" pitchFamily="34" charset="0"/>
              </a:rPr>
              <a:t> seviyesinin </a:t>
            </a:r>
            <a:r>
              <a:rPr lang="tr-TR" sz="2400" b="1" dirty="0">
                <a:latin typeface="Calibri" panose="020F0502020204030204" pitchFamily="34" charset="0"/>
                <a:ea typeface="Calibri" panose="020F0502020204030204" pitchFamily="34" charset="0"/>
                <a:cs typeface="Calibri" panose="020F0502020204030204" pitchFamily="34" charset="0"/>
              </a:rPr>
              <a:t>normalden düşük </a:t>
            </a:r>
            <a:r>
              <a:rPr lang="tr-TR" sz="2400" dirty="0">
                <a:latin typeface="Calibri" panose="020F0502020204030204" pitchFamily="34" charset="0"/>
                <a:ea typeface="Calibri" panose="020F0502020204030204" pitchFamily="34" charset="0"/>
                <a:cs typeface="Calibri" panose="020F0502020204030204" pitchFamily="34" charset="0"/>
              </a:rPr>
              <a:t>olması durumudur.</a:t>
            </a:r>
          </a:p>
          <a:p>
            <a:pPr>
              <a:buFont typeface="Arial" panose="020B0604020202020204" pitchFamily="34" charset="0"/>
              <a:buChar char="•"/>
            </a:pPr>
            <a:r>
              <a:rPr lang="tr-TR" sz="2400" dirty="0">
                <a:latin typeface="Calibri" panose="020F0502020204030204" pitchFamily="34" charset="0"/>
                <a:ea typeface="Calibri" panose="020F0502020204030204" pitchFamily="34" charset="0"/>
                <a:cs typeface="Calibri" panose="020F0502020204030204" pitchFamily="34" charset="0"/>
              </a:rPr>
              <a:t> Bu durum; </a:t>
            </a:r>
            <a:r>
              <a:rPr lang="tr-TR" sz="2400" b="1" dirty="0" err="1">
                <a:latin typeface="Calibri" panose="020F0502020204030204" pitchFamily="34" charset="0"/>
                <a:ea typeface="Calibri" panose="020F0502020204030204" pitchFamily="34" charset="0"/>
                <a:cs typeface="Calibri" panose="020F0502020204030204" pitchFamily="34" charset="0"/>
              </a:rPr>
              <a:t>Graves</a:t>
            </a:r>
            <a:r>
              <a:rPr lang="tr-TR" sz="2400" b="1" dirty="0">
                <a:latin typeface="Calibri" panose="020F0502020204030204" pitchFamily="34" charset="0"/>
                <a:ea typeface="Calibri" panose="020F0502020204030204" pitchFamily="34" charset="0"/>
                <a:cs typeface="Calibri" panose="020F0502020204030204" pitchFamily="34" charset="0"/>
              </a:rPr>
              <a:t> hastalığı, toksik </a:t>
            </a:r>
            <a:r>
              <a:rPr lang="tr-TR" sz="2400" b="1" dirty="0" err="1">
                <a:latin typeface="Calibri" panose="020F0502020204030204" pitchFamily="34" charset="0"/>
                <a:ea typeface="Calibri" panose="020F0502020204030204" pitchFamily="34" charset="0"/>
                <a:cs typeface="Calibri" panose="020F0502020204030204" pitchFamily="34" charset="0"/>
              </a:rPr>
              <a:t>multinodüler</a:t>
            </a:r>
            <a:r>
              <a:rPr lang="tr-TR" sz="2400" b="1" dirty="0">
                <a:latin typeface="Calibri" panose="020F0502020204030204" pitchFamily="34" charset="0"/>
                <a:ea typeface="Calibri" panose="020F0502020204030204" pitchFamily="34" charset="0"/>
                <a:cs typeface="Calibri" panose="020F0502020204030204" pitchFamily="34" charset="0"/>
              </a:rPr>
              <a:t> guatr veya tiroidit </a:t>
            </a:r>
            <a:r>
              <a:rPr lang="tr-TR" sz="2400" dirty="0">
                <a:latin typeface="Calibri" panose="020F0502020204030204" pitchFamily="34" charset="0"/>
                <a:ea typeface="Calibri" panose="020F0502020204030204" pitchFamily="34" charset="0"/>
                <a:cs typeface="Calibri" panose="020F0502020204030204" pitchFamily="34" charset="0"/>
              </a:rPr>
              <a:t>gibi endojen nedenlerin yanı sıra </a:t>
            </a:r>
            <a:r>
              <a:rPr lang="tr-TR" sz="2400" b="1" dirty="0">
                <a:latin typeface="Calibri" panose="020F0502020204030204" pitchFamily="34" charset="0"/>
                <a:ea typeface="Calibri" panose="020F0502020204030204" pitchFamily="34" charset="0"/>
                <a:cs typeface="Calibri" panose="020F0502020204030204" pitchFamily="34" charset="0"/>
              </a:rPr>
              <a:t>aşırı </a:t>
            </a:r>
            <a:r>
              <a:rPr lang="tr-TR" sz="2400" b="1" dirty="0" err="1">
                <a:latin typeface="Calibri" panose="020F0502020204030204" pitchFamily="34" charset="0"/>
                <a:ea typeface="Calibri" panose="020F0502020204030204" pitchFamily="34" charset="0"/>
                <a:cs typeface="Calibri" panose="020F0502020204030204" pitchFamily="34" charset="0"/>
              </a:rPr>
              <a:t>tiroid</a:t>
            </a:r>
            <a:r>
              <a:rPr lang="tr-TR" sz="2400" b="1" dirty="0">
                <a:latin typeface="Calibri" panose="020F0502020204030204" pitchFamily="34" charset="0"/>
                <a:ea typeface="Calibri" panose="020F0502020204030204" pitchFamily="34" charset="0"/>
                <a:cs typeface="Calibri" panose="020F0502020204030204" pitchFamily="34" charset="0"/>
              </a:rPr>
              <a:t> hormonu takviyesi </a:t>
            </a:r>
            <a:r>
              <a:rPr lang="tr-TR" sz="2400" dirty="0">
                <a:latin typeface="Calibri" panose="020F0502020204030204" pitchFamily="34" charset="0"/>
                <a:ea typeface="Calibri" panose="020F0502020204030204" pitchFamily="34" charset="0"/>
                <a:cs typeface="Calibri" panose="020F0502020204030204" pitchFamily="34" charset="0"/>
              </a:rPr>
              <a:t>gibi </a:t>
            </a:r>
            <a:r>
              <a:rPr lang="tr-TR" sz="2400" dirty="0" err="1">
                <a:latin typeface="Calibri" panose="020F0502020204030204" pitchFamily="34" charset="0"/>
                <a:ea typeface="Calibri" panose="020F0502020204030204" pitchFamily="34" charset="0"/>
                <a:cs typeface="Calibri" panose="020F0502020204030204" pitchFamily="34" charset="0"/>
              </a:rPr>
              <a:t>ekzojen</a:t>
            </a:r>
            <a:r>
              <a:rPr lang="tr-TR" sz="2400" dirty="0">
                <a:latin typeface="Calibri" panose="020F0502020204030204" pitchFamily="34" charset="0"/>
                <a:ea typeface="Calibri" panose="020F0502020204030204" pitchFamily="34" charset="0"/>
                <a:cs typeface="Calibri" panose="020F0502020204030204" pitchFamily="34" charset="0"/>
              </a:rPr>
              <a:t> faktörlerden de kaynaklanabilir.</a:t>
            </a:r>
          </a:p>
        </p:txBody>
      </p:sp>
      <p:sp>
        <p:nvSpPr>
          <p:cNvPr id="4" name="Slayt Numarası Yer Tutucusu 3">
            <a:extLst>
              <a:ext uri="{FF2B5EF4-FFF2-40B4-BE49-F238E27FC236}">
                <a16:creationId xmlns:a16="http://schemas.microsoft.com/office/drawing/2014/main" id="{F9222FFD-280B-C146-56A5-31A9E36CB580}"/>
              </a:ext>
            </a:extLst>
          </p:cNvPr>
          <p:cNvSpPr>
            <a:spLocks noGrp="1"/>
          </p:cNvSpPr>
          <p:nvPr>
            <p:ph type="sldNum" sz="quarter" idx="12"/>
          </p:nvPr>
        </p:nvSpPr>
        <p:spPr/>
        <p:txBody>
          <a:bodyPr/>
          <a:lstStyle/>
          <a:p>
            <a:fld id="{1CD09932-F2CD-463C-AF33-C25DC7749246}" type="slidenum">
              <a:rPr lang="tr-TR" smtClean="0"/>
              <a:t>2</a:t>
            </a:fld>
            <a:endParaRPr lang="tr-TR"/>
          </a:p>
        </p:txBody>
      </p:sp>
    </p:spTree>
    <p:extLst>
      <p:ext uri="{BB962C8B-B14F-4D97-AF65-F5344CB8AC3E}">
        <p14:creationId xmlns:p14="http://schemas.microsoft.com/office/powerpoint/2010/main" val="32210443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59DD633-CC76-975A-5EF3-CF4AF7F6167A}"/>
              </a:ext>
            </a:extLst>
          </p:cNvPr>
          <p:cNvSpPr>
            <a:spLocks noGrp="1"/>
          </p:cNvSpPr>
          <p:nvPr>
            <p:ph type="title"/>
          </p:nvPr>
        </p:nvSpPr>
        <p:spPr/>
        <p:txBody>
          <a:bodyPr/>
          <a:lstStyle/>
          <a:p>
            <a:r>
              <a:rPr lang="tr-TR" b="1" cap="none" dirty="0"/>
              <a:t>Bulgular - Çalışmanın Klinik Sonuç Ölçütleri</a:t>
            </a:r>
            <a:endParaRPr lang="tr-TR" cap="none" dirty="0"/>
          </a:p>
        </p:txBody>
      </p:sp>
      <p:sp>
        <p:nvSpPr>
          <p:cNvPr id="3" name="İçerik Yer Tutucusu 2">
            <a:extLst>
              <a:ext uri="{FF2B5EF4-FFF2-40B4-BE49-F238E27FC236}">
                <a16:creationId xmlns:a16="http://schemas.microsoft.com/office/drawing/2014/main" id="{296C5DEA-3ED3-187C-615B-8615887CDE9A}"/>
              </a:ext>
            </a:extLst>
          </p:cNvPr>
          <p:cNvSpPr>
            <a:spLocks noGrp="1"/>
          </p:cNvSpPr>
          <p:nvPr>
            <p:ph idx="1"/>
          </p:nvPr>
        </p:nvSpPr>
        <p:spPr/>
        <p:txBody>
          <a:bodyPr>
            <a:normAutofit/>
          </a:bodyPr>
          <a:lstStyle/>
          <a:p>
            <a:pPr>
              <a:buFont typeface="Arial" panose="020B0604020202020204" pitchFamily="34" charset="0"/>
              <a:buChar char="•"/>
            </a:pPr>
            <a:r>
              <a:rPr lang="tr-TR" sz="2400" dirty="0"/>
              <a:t> </a:t>
            </a:r>
            <a:r>
              <a:rPr lang="tr-TR" sz="2600" dirty="0"/>
              <a:t>Çalışmanın sonuç ölçütleri, hastaların klinik takibine göre 5 ana grup altında net bir şekilde sınıflandırılmıştır; </a:t>
            </a:r>
          </a:p>
          <a:p>
            <a:pPr marL="470916" lvl="1" indent="-342900">
              <a:buFont typeface="+mj-lt"/>
              <a:buAutoNum type="arabicPeriod"/>
            </a:pPr>
            <a:r>
              <a:rPr lang="tr-TR" sz="2600" b="1" dirty="0">
                <a:solidFill>
                  <a:schemeClr val="accent1"/>
                </a:solidFill>
              </a:rPr>
              <a:t>Aşikar Hipertiroidiye İlerleyenler : </a:t>
            </a:r>
            <a:r>
              <a:rPr lang="tr-TR" sz="2600" dirty="0">
                <a:solidFill>
                  <a:srgbClr val="000000"/>
                </a:solidFill>
              </a:rPr>
              <a:t>FT4 seviyesinin referans aralığı üzerine çıkmasıyla tanımlanan grup.</a:t>
            </a:r>
          </a:p>
          <a:p>
            <a:pPr marL="470916" lvl="1" indent="-342900">
              <a:buFont typeface="+mj-lt"/>
              <a:buAutoNum type="arabicPeriod"/>
            </a:pPr>
            <a:r>
              <a:rPr lang="tr-TR" sz="2600" b="1" dirty="0">
                <a:solidFill>
                  <a:schemeClr val="accent1"/>
                </a:solidFill>
              </a:rPr>
              <a:t>(</a:t>
            </a:r>
            <a:r>
              <a:rPr lang="tr-TR" sz="2600" b="1" dirty="0" err="1">
                <a:solidFill>
                  <a:schemeClr val="accent1"/>
                </a:solidFill>
              </a:rPr>
              <a:t>Subklinik</a:t>
            </a:r>
            <a:r>
              <a:rPr lang="tr-TR" sz="2600" b="1" dirty="0">
                <a:solidFill>
                  <a:schemeClr val="accent1"/>
                </a:solidFill>
              </a:rPr>
              <a:t>) Hipotiroidizme Geçiş Yapanlar : </a:t>
            </a:r>
            <a:r>
              <a:rPr lang="tr-TR" sz="2600" dirty="0"/>
              <a:t>TSH düzeyinin referansın üzerine çıktığı ancak FT4 seviyesinin referans aralığı içinde olduğu grup.</a:t>
            </a:r>
          </a:p>
          <a:p>
            <a:pPr marL="470916" lvl="1" indent="-342900">
              <a:buFont typeface="+mj-lt"/>
              <a:buAutoNum type="arabicPeriod"/>
            </a:pPr>
            <a:r>
              <a:rPr lang="tr-TR" sz="2600" b="1" dirty="0">
                <a:solidFill>
                  <a:schemeClr val="accent1"/>
                </a:solidFill>
              </a:rPr>
              <a:t>İyileşme Gösterenler : </a:t>
            </a:r>
            <a:r>
              <a:rPr lang="tr-TR" sz="2600" dirty="0"/>
              <a:t>Hastaların TSH değerinin herhangi bir müdahale olmadan tekrar normal referans aralığına dönmesiyle tanımlanan grup.</a:t>
            </a:r>
          </a:p>
          <a:p>
            <a:endParaRPr lang="tr-TR" dirty="0"/>
          </a:p>
        </p:txBody>
      </p:sp>
      <p:sp>
        <p:nvSpPr>
          <p:cNvPr id="4" name="Slayt Numarası Yer Tutucusu 3">
            <a:extLst>
              <a:ext uri="{FF2B5EF4-FFF2-40B4-BE49-F238E27FC236}">
                <a16:creationId xmlns:a16="http://schemas.microsoft.com/office/drawing/2014/main" id="{7445F2C7-8A93-9AD5-7756-3323DCF2C6AD}"/>
              </a:ext>
            </a:extLst>
          </p:cNvPr>
          <p:cNvSpPr>
            <a:spLocks noGrp="1"/>
          </p:cNvSpPr>
          <p:nvPr>
            <p:ph type="sldNum" sz="quarter" idx="12"/>
          </p:nvPr>
        </p:nvSpPr>
        <p:spPr/>
        <p:txBody>
          <a:bodyPr/>
          <a:lstStyle/>
          <a:p>
            <a:fld id="{1CD09932-F2CD-463C-AF33-C25DC7749246}" type="slidenum">
              <a:rPr lang="tr-TR" smtClean="0"/>
              <a:t>20</a:t>
            </a:fld>
            <a:endParaRPr lang="tr-TR"/>
          </a:p>
        </p:txBody>
      </p:sp>
    </p:spTree>
    <p:extLst>
      <p:ext uri="{BB962C8B-B14F-4D97-AF65-F5344CB8AC3E}">
        <p14:creationId xmlns:p14="http://schemas.microsoft.com/office/powerpoint/2010/main" val="14506243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2531589-0D4B-3245-D82D-39F1FBAEBED6}"/>
              </a:ext>
            </a:extLst>
          </p:cNvPr>
          <p:cNvSpPr>
            <a:spLocks noGrp="1"/>
          </p:cNvSpPr>
          <p:nvPr>
            <p:ph type="title"/>
          </p:nvPr>
        </p:nvSpPr>
        <p:spPr/>
        <p:txBody>
          <a:bodyPr/>
          <a:lstStyle/>
          <a:p>
            <a:r>
              <a:rPr lang="tr-TR" b="1" cap="none" dirty="0"/>
              <a:t>Bulgular - Çalışmanın Klinik Sonuç Ölçütleri</a:t>
            </a:r>
            <a:endParaRPr lang="tr-TR" dirty="0"/>
          </a:p>
        </p:txBody>
      </p:sp>
      <p:sp>
        <p:nvSpPr>
          <p:cNvPr id="3" name="İçerik Yer Tutucusu 2">
            <a:extLst>
              <a:ext uri="{FF2B5EF4-FFF2-40B4-BE49-F238E27FC236}">
                <a16:creationId xmlns:a16="http://schemas.microsoft.com/office/drawing/2014/main" id="{5B74CD02-7282-AC4D-83F1-B0BE26D951C0}"/>
              </a:ext>
            </a:extLst>
          </p:cNvPr>
          <p:cNvSpPr>
            <a:spLocks noGrp="1"/>
          </p:cNvSpPr>
          <p:nvPr>
            <p:ph idx="1"/>
          </p:nvPr>
        </p:nvSpPr>
        <p:spPr/>
        <p:txBody>
          <a:bodyPr/>
          <a:lstStyle/>
          <a:p>
            <a:pPr marL="642366" lvl="1" indent="-514350">
              <a:buFont typeface="+mj-lt"/>
              <a:buAutoNum type="arabicPeriod" startAt="4"/>
            </a:pPr>
            <a:r>
              <a:rPr lang="tr-TR" sz="2600" b="1" dirty="0">
                <a:solidFill>
                  <a:schemeClr val="accent1"/>
                </a:solidFill>
              </a:rPr>
              <a:t>Kalıcı SHT Gösterenler : </a:t>
            </a:r>
            <a:r>
              <a:rPr lang="tr-TR" sz="2600" dirty="0">
                <a:solidFill>
                  <a:srgbClr val="000000"/>
                </a:solidFill>
              </a:rPr>
              <a:t>Baskı</a:t>
            </a:r>
            <a:r>
              <a:rPr lang="tr-TR" sz="2600" dirty="0"/>
              <a:t>lanmış TSH durumunun ve normal FT4 seviyesinin devam etmesiyle tanımlanan grup.</a:t>
            </a:r>
          </a:p>
          <a:p>
            <a:pPr marL="642366" lvl="1" indent="-514350">
              <a:buFont typeface="+mj-lt"/>
              <a:buAutoNum type="arabicPeriod" startAt="4"/>
            </a:pPr>
            <a:r>
              <a:rPr lang="tr-TR" sz="2600" b="1" dirty="0">
                <a:solidFill>
                  <a:schemeClr val="accent1"/>
                </a:solidFill>
              </a:rPr>
              <a:t>Bilinmeyen Sonuçlar: </a:t>
            </a:r>
            <a:r>
              <a:rPr lang="tr-TR" sz="2600" dirty="0"/>
              <a:t>TSH veya T4 takibi yapılmayan, hastalığın hangi yöne evrildiği bilinemeyen kişileri temsil eden grup.</a:t>
            </a:r>
          </a:p>
          <a:p>
            <a:endParaRPr lang="tr-TR" dirty="0"/>
          </a:p>
        </p:txBody>
      </p:sp>
      <p:sp>
        <p:nvSpPr>
          <p:cNvPr id="4" name="Slayt Numarası Yer Tutucusu 3">
            <a:extLst>
              <a:ext uri="{FF2B5EF4-FFF2-40B4-BE49-F238E27FC236}">
                <a16:creationId xmlns:a16="http://schemas.microsoft.com/office/drawing/2014/main" id="{AA848A43-F7DD-D8CB-C157-7934FBE781DC}"/>
              </a:ext>
            </a:extLst>
          </p:cNvPr>
          <p:cNvSpPr>
            <a:spLocks noGrp="1"/>
          </p:cNvSpPr>
          <p:nvPr>
            <p:ph type="sldNum" sz="quarter" idx="12"/>
          </p:nvPr>
        </p:nvSpPr>
        <p:spPr/>
        <p:txBody>
          <a:bodyPr/>
          <a:lstStyle/>
          <a:p>
            <a:fld id="{1CD09932-F2CD-463C-AF33-C25DC7749246}" type="slidenum">
              <a:rPr lang="tr-TR" smtClean="0"/>
              <a:t>21</a:t>
            </a:fld>
            <a:endParaRPr lang="tr-TR"/>
          </a:p>
        </p:txBody>
      </p:sp>
    </p:spTree>
    <p:extLst>
      <p:ext uri="{BB962C8B-B14F-4D97-AF65-F5344CB8AC3E}">
        <p14:creationId xmlns:p14="http://schemas.microsoft.com/office/powerpoint/2010/main" val="10862793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descr="ￄﾰyileￅﾟmeyen hipertiroid hastalarￄﾱn yaￅﾟ aralￄﾱklarￄﾱ ve TSH deￄﾟerlerine gￃﾶre bￃﾶlￃﾼnmￃﾼￅﾟ bir veri tablosu.&#10;&#10;Yapay zeka tarafından oluşturulmuş içerik yanlış olabilir.">
            <a:extLst>
              <a:ext uri="{FF2B5EF4-FFF2-40B4-BE49-F238E27FC236}">
                <a16:creationId xmlns:a16="http://schemas.microsoft.com/office/drawing/2014/main" id="{37617C64-7FE8-7EC2-6A4A-A906509C4BAD}"/>
              </a:ext>
            </a:extLst>
          </p:cNvPr>
          <p:cNvPicPr>
            <a:picLocks noGrp="1" noChangeAspect="1"/>
          </p:cNvPicPr>
          <p:nvPr>
            <p:ph idx="1"/>
          </p:nvPr>
        </p:nvPicPr>
        <p:blipFill>
          <a:blip r:embed="rId2"/>
          <a:stretch>
            <a:fillRect/>
          </a:stretch>
        </p:blipFill>
        <p:spPr>
          <a:xfrm>
            <a:off x="798490" y="1068677"/>
            <a:ext cx="11101373" cy="5229092"/>
          </a:xfrm>
          <a:prstGeom prst="rect">
            <a:avLst/>
          </a:prstGeom>
        </p:spPr>
      </p:pic>
      <p:sp>
        <p:nvSpPr>
          <p:cNvPr id="6" name="Slayt Numarası Yer Tutucusu 5">
            <a:extLst>
              <a:ext uri="{FF2B5EF4-FFF2-40B4-BE49-F238E27FC236}">
                <a16:creationId xmlns:a16="http://schemas.microsoft.com/office/drawing/2014/main" id="{D3528D9D-FC4F-A102-021F-1C60CF023BE4}"/>
              </a:ext>
            </a:extLst>
          </p:cNvPr>
          <p:cNvSpPr>
            <a:spLocks noGrp="1"/>
          </p:cNvSpPr>
          <p:nvPr>
            <p:ph type="sldNum" sz="quarter" idx="12"/>
          </p:nvPr>
        </p:nvSpPr>
        <p:spPr/>
        <p:txBody>
          <a:bodyPr/>
          <a:lstStyle/>
          <a:p>
            <a:fld id="{1CD09932-F2CD-463C-AF33-C25DC7749246}" type="slidenum">
              <a:rPr lang="tr-TR" smtClean="0"/>
              <a:t>22</a:t>
            </a:fld>
            <a:endParaRPr lang="tr-TR"/>
          </a:p>
        </p:txBody>
      </p:sp>
      <p:cxnSp>
        <p:nvCxnSpPr>
          <p:cNvPr id="17" name="Düz Bağlayıcı 16">
            <a:extLst>
              <a:ext uri="{FF2B5EF4-FFF2-40B4-BE49-F238E27FC236}">
                <a16:creationId xmlns:a16="http://schemas.microsoft.com/office/drawing/2014/main" id="{3F83E05C-E8AD-B023-5404-6087D1AF3075}"/>
              </a:ext>
            </a:extLst>
          </p:cNvPr>
          <p:cNvCxnSpPr>
            <a:cxnSpLocks/>
          </p:cNvCxnSpPr>
          <p:nvPr/>
        </p:nvCxnSpPr>
        <p:spPr>
          <a:xfrm>
            <a:off x="6904257" y="2050748"/>
            <a:ext cx="418563" cy="0"/>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19" name="Düz Bağlayıcı 18">
            <a:extLst>
              <a:ext uri="{FF2B5EF4-FFF2-40B4-BE49-F238E27FC236}">
                <a16:creationId xmlns:a16="http://schemas.microsoft.com/office/drawing/2014/main" id="{2CB6CFDA-CB64-DDE0-A57C-44CC7305885C}"/>
              </a:ext>
            </a:extLst>
          </p:cNvPr>
          <p:cNvCxnSpPr>
            <a:cxnSpLocks/>
          </p:cNvCxnSpPr>
          <p:nvPr/>
        </p:nvCxnSpPr>
        <p:spPr>
          <a:xfrm>
            <a:off x="5320047" y="2057187"/>
            <a:ext cx="418563" cy="0"/>
          </a:xfrm>
          <a:prstGeom prst="line">
            <a:avLst/>
          </a:prstGeom>
          <a:ln/>
        </p:spPr>
        <p:style>
          <a:lnRef idx="3">
            <a:schemeClr val="accent2"/>
          </a:lnRef>
          <a:fillRef idx="0">
            <a:schemeClr val="accent2"/>
          </a:fillRef>
          <a:effectRef idx="2">
            <a:schemeClr val="accent2"/>
          </a:effectRef>
          <a:fontRef idx="minor">
            <a:schemeClr val="tx1"/>
          </a:fontRef>
        </p:style>
      </p:cxnSp>
      <p:pic>
        <p:nvPicPr>
          <p:cNvPr id="21" name="Resim 20">
            <a:extLst>
              <a:ext uri="{FF2B5EF4-FFF2-40B4-BE49-F238E27FC236}">
                <a16:creationId xmlns:a16="http://schemas.microsoft.com/office/drawing/2014/main" id="{D418B3BB-28B6-5EFA-F012-31632D8EED78}"/>
              </a:ext>
            </a:extLst>
          </p:cNvPr>
          <p:cNvPicPr>
            <a:picLocks noChangeAspect="1"/>
          </p:cNvPicPr>
          <p:nvPr/>
        </p:nvPicPr>
        <p:blipFill>
          <a:blip r:embed="rId3"/>
          <a:stretch>
            <a:fillRect/>
          </a:stretch>
        </p:blipFill>
        <p:spPr>
          <a:xfrm>
            <a:off x="3743242" y="1999613"/>
            <a:ext cx="530398" cy="128027"/>
          </a:xfrm>
          <a:prstGeom prst="rect">
            <a:avLst/>
          </a:prstGeom>
        </p:spPr>
      </p:pic>
      <p:cxnSp>
        <p:nvCxnSpPr>
          <p:cNvPr id="22" name="Düz Bağlayıcı 21">
            <a:extLst>
              <a:ext uri="{FF2B5EF4-FFF2-40B4-BE49-F238E27FC236}">
                <a16:creationId xmlns:a16="http://schemas.microsoft.com/office/drawing/2014/main" id="{55E10658-DE99-7C19-CF9E-A06828DBAC01}"/>
              </a:ext>
            </a:extLst>
          </p:cNvPr>
          <p:cNvCxnSpPr>
            <a:cxnSpLocks/>
          </p:cNvCxnSpPr>
          <p:nvPr/>
        </p:nvCxnSpPr>
        <p:spPr>
          <a:xfrm>
            <a:off x="8311167" y="2050748"/>
            <a:ext cx="418563" cy="0"/>
          </a:xfrm>
          <a:prstGeom prst="line">
            <a:avLst/>
          </a:prstGeom>
          <a:ln/>
        </p:spPr>
        <p:style>
          <a:lnRef idx="3">
            <a:schemeClr val="accent2"/>
          </a:lnRef>
          <a:fillRef idx="0">
            <a:schemeClr val="accent2"/>
          </a:fillRef>
          <a:effectRef idx="2">
            <a:schemeClr val="accent2"/>
          </a:effectRef>
          <a:fontRef idx="minor">
            <a:schemeClr val="tx1"/>
          </a:fontRef>
        </p:style>
      </p:cxnSp>
      <p:pic>
        <p:nvPicPr>
          <p:cNvPr id="24" name="Resim 23">
            <a:extLst>
              <a:ext uri="{FF2B5EF4-FFF2-40B4-BE49-F238E27FC236}">
                <a16:creationId xmlns:a16="http://schemas.microsoft.com/office/drawing/2014/main" id="{55FE0B88-3129-62C4-8A0A-E690439223E8}"/>
              </a:ext>
            </a:extLst>
          </p:cNvPr>
          <p:cNvPicPr>
            <a:picLocks noChangeAspect="1"/>
          </p:cNvPicPr>
          <p:nvPr/>
        </p:nvPicPr>
        <p:blipFill>
          <a:blip r:embed="rId3"/>
          <a:stretch>
            <a:fillRect/>
          </a:stretch>
        </p:blipFill>
        <p:spPr>
          <a:xfrm>
            <a:off x="9617456" y="1999612"/>
            <a:ext cx="530398" cy="128027"/>
          </a:xfrm>
          <a:prstGeom prst="rect">
            <a:avLst/>
          </a:prstGeom>
        </p:spPr>
      </p:pic>
      <p:pic>
        <p:nvPicPr>
          <p:cNvPr id="26" name="Resim 25">
            <a:extLst>
              <a:ext uri="{FF2B5EF4-FFF2-40B4-BE49-F238E27FC236}">
                <a16:creationId xmlns:a16="http://schemas.microsoft.com/office/drawing/2014/main" id="{4193F977-4A59-16BA-9F5F-B0CF689C6EBF}"/>
              </a:ext>
            </a:extLst>
          </p:cNvPr>
          <p:cNvPicPr>
            <a:picLocks noChangeAspect="1"/>
          </p:cNvPicPr>
          <p:nvPr/>
        </p:nvPicPr>
        <p:blipFill>
          <a:blip r:embed="rId3"/>
          <a:stretch>
            <a:fillRect/>
          </a:stretch>
        </p:blipFill>
        <p:spPr>
          <a:xfrm>
            <a:off x="9617456" y="2402594"/>
            <a:ext cx="530398" cy="137687"/>
          </a:xfrm>
          <a:prstGeom prst="rect">
            <a:avLst/>
          </a:prstGeom>
        </p:spPr>
      </p:pic>
      <p:pic>
        <p:nvPicPr>
          <p:cNvPr id="28" name="Resim 27">
            <a:extLst>
              <a:ext uri="{FF2B5EF4-FFF2-40B4-BE49-F238E27FC236}">
                <a16:creationId xmlns:a16="http://schemas.microsoft.com/office/drawing/2014/main" id="{4018725F-6C08-A7C8-317C-59CE19B2F154}"/>
              </a:ext>
            </a:extLst>
          </p:cNvPr>
          <p:cNvPicPr>
            <a:picLocks noChangeAspect="1"/>
          </p:cNvPicPr>
          <p:nvPr/>
        </p:nvPicPr>
        <p:blipFill>
          <a:blip r:embed="rId3"/>
          <a:stretch>
            <a:fillRect/>
          </a:stretch>
        </p:blipFill>
        <p:spPr>
          <a:xfrm>
            <a:off x="10995230" y="2196989"/>
            <a:ext cx="530398" cy="128027"/>
          </a:xfrm>
          <a:prstGeom prst="rect">
            <a:avLst/>
          </a:prstGeom>
        </p:spPr>
      </p:pic>
      <p:cxnSp>
        <p:nvCxnSpPr>
          <p:cNvPr id="47" name="Düz Bağlayıcı 46">
            <a:extLst>
              <a:ext uri="{FF2B5EF4-FFF2-40B4-BE49-F238E27FC236}">
                <a16:creationId xmlns:a16="http://schemas.microsoft.com/office/drawing/2014/main" id="{CFDD4363-00AA-0EB9-39FB-CEE27B1F4D23}"/>
              </a:ext>
            </a:extLst>
          </p:cNvPr>
          <p:cNvCxnSpPr>
            <a:cxnSpLocks/>
          </p:cNvCxnSpPr>
          <p:nvPr/>
        </p:nvCxnSpPr>
        <p:spPr>
          <a:xfrm>
            <a:off x="6286444" y="4744041"/>
            <a:ext cx="418563" cy="0"/>
          </a:xfrm>
          <a:prstGeom prst="line">
            <a:avLst/>
          </a:prstGeom>
          <a:ln/>
        </p:spPr>
        <p:style>
          <a:lnRef idx="3">
            <a:schemeClr val="accent2"/>
          </a:lnRef>
          <a:fillRef idx="0">
            <a:schemeClr val="accent2"/>
          </a:fillRef>
          <a:effectRef idx="2">
            <a:schemeClr val="accent2"/>
          </a:effectRef>
          <a:fontRef idx="minor">
            <a:schemeClr val="tx1"/>
          </a:fontRef>
        </p:style>
      </p:cxnSp>
      <p:pic>
        <p:nvPicPr>
          <p:cNvPr id="49" name="Resim 48">
            <a:extLst>
              <a:ext uri="{FF2B5EF4-FFF2-40B4-BE49-F238E27FC236}">
                <a16:creationId xmlns:a16="http://schemas.microsoft.com/office/drawing/2014/main" id="{78F528CA-A265-1173-3CC3-D5C8FF47DFAA}"/>
              </a:ext>
            </a:extLst>
          </p:cNvPr>
          <p:cNvPicPr>
            <a:picLocks noChangeAspect="1"/>
          </p:cNvPicPr>
          <p:nvPr/>
        </p:nvPicPr>
        <p:blipFill>
          <a:blip r:embed="rId3"/>
          <a:stretch>
            <a:fillRect/>
          </a:stretch>
        </p:blipFill>
        <p:spPr>
          <a:xfrm>
            <a:off x="4560565" y="4682174"/>
            <a:ext cx="530398" cy="128027"/>
          </a:xfrm>
          <a:prstGeom prst="rect">
            <a:avLst/>
          </a:prstGeom>
        </p:spPr>
      </p:pic>
      <p:pic>
        <p:nvPicPr>
          <p:cNvPr id="51" name="Resim 50">
            <a:extLst>
              <a:ext uri="{FF2B5EF4-FFF2-40B4-BE49-F238E27FC236}">
                <a16:creationId xmlns:a16="http://schemas.microsoft.com/office/drawing/2014/main" id="{2B0FD36B-E4BF-42B1-6F76-A3AB37AC6012}"/>
              </a:ext>
            </a:extLst>
          </p:cNvPr>
          <p:cNvPicPr>
            <a:picLocks noChangeAspect="1"/>
          </p:cNvPicPr>
          <p:nvPr/>
        </p:nvPicPr>
        <p:blipFill>
          <a:blip r:embed="rId3"/>
          <a:stretch>
            <a:fillRect/>
          </a:stretch>
        </p:blipFill>
        <p:spPr>
          <a:xfrm>
            <a:off x="3072356" y="4691892"/>
            <a:ext cx="530398" cy="128027"/>
          </a:xfrm>
          <a:prstGeom prst="rect">
            <a:avLst/>
          </a:prstGeom>
        </p:spPr>
      </p:pic>
      <p:pic>
        <p:nvPicPr>
          <p:cNvPr id="53" name="Resim 52">
            <a:extLst>
              <a:ext uri="{FF2B5EF4-FFF2-40B4-BE49-F238E27FC236}">
                <a16:creationId xmlns:a16="http://schemas.microsoft.com/office/drawing/2014/main" id="{7A90738B-C132-A309-4FF9-BA3B77CDDD0A}"/>
              </a:ext>
            </a:extLst>
          </p:cNvPr>
          <p:cNvPicPr>
            <a:picLocks noChangeAspect="1"/>
          </p:cNvPicPr>
          <p:nvPr/>
        </p:nvPicPr>
        <p:blipFill>
          <a:blip r:embed="rId3"/>
          <a:stretch>
            <a:fillRect/>
          </a:stretch>
        </p:blipFill>
        <p:spPr>
          <a:xfrm>
            <a:off x="3743242" y="5064796"/>
            <a:ext cx="530398" cy="128027"/>
          </a:xfrm>
          <a:prstGeom prst="rect">
            <a:avLst/>
          </a:prstGeom>
        </p:spPr>
      </p:pic>
      <p:pic>
        <p:nvPicPr>
          <p:cNvPr id="55" name="Resim 54">
            <a:extLst>
              <a:ext uri="{FF2B5EF4-FFF2-40B4-BE49-F238E27FC236}">
                <a16:creationId xmlns:a16="http://schemas.microsoft.com/office/drawing/2014/main" id="{DC5C4D99-D261-AF38-9D6B-6F624A92D8D5}"/>
              </a:ext>
            </a:extLst>
          </p:cNvPr>
          <p:cNvPicPr>
            <a:picLocks noChangeAspect="1"/>
          </p:cNvPicPr>
          <p:nvPr/>
        </p:nvPicPr>
        <p:blipFill>
          <a:blip r:embed="rId3"/>
          <a:stretch>
            <a:fillRect/>
          </a:stretch>
        </p:blipFill>
        <p:spPr>
          <a:xfrm>
            <a:off x="5264129" y="5065320"/>
            <a:ext cx="530398" cy="128027"/>
          </a:xfrm>
          <a:prstGeom prst="rect">
            <a:avLst/>
          </a:prstGeom>
        </p:spPr>
      </p:pic>
      <p:cxnSp>
        <p:nvCxnSpPr>
          <p:cNvPr id="56" name="Düz Bağlayıcı 55">
            <a:extLst>
              <a:ext uri="{FF2B5EF4-FFF2-40B4-BE49-F238E27FC236}">
                <a16:creationId xmlns:a16="http://schemas.microsoft.com/office/drawing/2014/main" id="{0EF4C5A8-0CEE-1C88-6D44-39C49DEA147D}"/>
              </a:ext>
            </a:extLst>
          </p:cNvPr>
          <p:cNvCxnSpPr>
            <a:cxnSpLocks/>
          </p:cNvCxnSpPr>
          <p:nvPr/>
        </p:nvCxnSpPr>
        <p:spPr>
          <a:xfrm>
            <a:off x="6904257" y="5335396"/>
            <a:ext cx="418563" cy="0"/>
          </a:xfrm>
          <a:prstGeom prst="line">
            <a:avLst/>
          </a:prstGeom>
          <a:ln/>
        </p:spPr>
        <p:style>
          <a:lnRef idx="3">
            <a:schemeClr val="accent2"/>
          </a:lnRef>
          <a:fillRef idx="0">
            <a:schemeClr val="accent2"/>
          </a:fillRef>
          <a:effectRef idx="2">
            <a:schemeClr val="accent2"/>
          </a:effectRef>
          <a:fontRef idx="minor">
            <a:schemeClr val="tx1"/>
          </a:fontRef>
        </p:style>
      </p:cxnSp>
      <p:pic>
        <p:nvPicPr>
          <p:cNvPr id="58" name="Resim 57">
            <a:extLst>
              <a:ext uri="{FF2B5EF4-FFF2-40B4-BE49-F238E27FC236}">
                <a16:creationId xmlns:a16="http://schemas.microsoft.com/office/drawing/2014/main" id="{01BDC576-0D64-9EE9-09A0-5600C1045EBC}"/>
              </a:ext>
            </a:extLst>
          </p:cNvPr>
          <p:cNvPicPr>
            <a:picLocks noChangeAspect="1"/>
          </p:cNvPicPr>
          <p:nvPr/>
        </p:nvPicPr>
        <p:blipFill>
          <a:blip r:embed="rId3"/>
          <a:stretch>
            <a:fillRect/>
          </a:stretch>
        </p:blipFill>
        <p:spPr>
          <a:xfrm>
            <a:off x="8199332" y="5271382"/>
            <a:ext cx="530398" cy="128027"/>
          </a:xfrm>
          <a:prstGeom prst="rect">
            <a:avLst/>
          </a:prstGeom>
        </p:spPr>
      </p:pic>
      <p:pic>
        <p:nvPicPr>
          <p:cNvPr id="65" name="Resim 64">
            <a:extLst>
              <a:ext uri="{FF2B5EF4-FFF2-40B4-BE49-F238E27FC236}">
                <a16:creationId xmlns:a16="http://schemas.microsoft.com/office/drawing/2014/main" id="{A1F3ADEC-EA30-FE82-A4D0-F8F23F855690}"/>
              </a:ext>
            </a:extLst>
          </p:cNvPr>
          <p:cNvPicPr>
            <a:picLocks noChangeAspect="1"/>
          </p:cNvPicPr>
          <p:nvPr/>
        </p:nvPicPr>
        <p:blipFill>
          <a:blip r:embed="rId3"/>
          <a:stretch>
            <a:fillRect/>
          </a:stretch>
        </p:blipFill>
        <p:spPr>
          <a:xfrm>
            <a:off x="3708896" y="5725309"/>
            <a:ext cx="530398" cy="128027"/>
          </a:xfrm>
          <a:prstGeom prst="rect">
            <a:avLst/>
          </a:prstGeom>
        </p:spPr>
      </p:pic>
      <p:pic>
        <p:nvPicPr>
          <p:cNvPr id="66" name="Resim 65">
            <a:extLst>
              <a:ext uri="{FF2B5EF4-FFF2-40B4-BE49-F238E27FC236}">
                <a16:creationId xmlns:a16="http://schemas.microsoft.com/office/drawing/2014/main" id="{F355ACA4-05F1-00E4-74AE-7259C5D4D164}"/>
              </a:ext>
            </a:extLst>
          </p:cNvPr>
          <p:cNvPicPr>
            <a:picLocks noChangeAspect="1"/>
          </p:cNvPicPr>
          <p:nvPr/>
        </p:nvPicPr>
        <p:blipFill>
          <a:blip r:embed="rId3"/>
          <a:stretch>
            <a:fillRect/>
          </a:stretch>
        </p:blipFill>
        <p:spPr>
          <a:xfrm>
            <a:off x="5269493" y="5501320"/>
            <a:ext cx="530398" cy="128027"/>
          </a:xfrm>
          <a:prstGeom prst="rect">
            <a:avLst/>
          </a:prstGeom>
        </p:spPr>
      </p:pic>
      <p:pic>
        <p:nvPicPr>
          <p:cNvPr id="68" name="Resim 67">
            <a:extLst>
              <a:ext uri="{FF2B5EF4-FFF2-40B4-BE49-F238E27FC236}">
                <a16:creationId xmlns:a16="http://schemas.microsoft.com/office/drawing/2014/main" id="{4F27A4E7-03D5-83D2-B40D-81958B17E4E3}"/>
              </a:ext>
            </a:extLst>
          </p:cNvPr>
          <p:cNvPicPr>
            <a:picLocks noChangeAspect="1"/>
          </p:cNvPicPr>
          <p:nvPr/>
        </p:nvPicPr>
        <p:blipFill>
          <a:blip r:embed="rId3"/>
          <a:stretch>
            <a:fillRect/>
          </a:stretch>
        </p:blipFill>
        <p:spPr>
          <a:xfrm>
            <a:off x="3751611" y="5507250"/>
            <a:ext cx="530398" cy="128027"/>
          </a:xfrm>
          <a:prstGeom prst="rect">
            <a:avLst/>
          </a:prstGeom>
        </p:spPr>
      </p:pic>
      <p:pic>
        <p:nvPicPr>
          <p:cNvPr id="69" name="Resim 68">
            <a:extLst>
              <a:ext uri="{FF2B5EF4-FFF2-40B4-BE49-F238E27FC236}">
                <a16:creationId xmlns:a16="http://schemas.microsoft.com/office/drawing/2014/main" id="{4A0740E7-D4BA-27A4-8119-D68C7144B7D2}"/>
              </a:ext>
            </a:extLst>
          </p:cNvPr>
          <p:cNvPicPr>
            <a:picLocks noChangeAspect="1"/>
          </p:cNvPicPr>
          <p:nvPr/>
        </p:nvPicPr>
        <p:blipFill>
          <a:blip r:embed="rId3"/>
          <a:stretch>
            <a:fillRect/>
          </a:stretch>
        </p:blipFill>
        <p:spPr>
          <a:xfrm>
            <a:off x="6792422" y="5718360"/>
            <a:ext cx="530398" cy="128027"/>
          </a:xfrm>
          <a:prstGeom prst="rect">
            <a:avLst/>
          </a:prstGeom>
        </p:spPr>
      </p:pic>
      <p:pic>
        <p:nvPicPr>
          <p:cNvPr id="70" name="Resim 69">
            <a:extLst>
              <a:ext uri="{FF2B5EF4-FFF2-40B4-BE49-F238E27FC236}">
                <a16:creationId xmlns:a16="http://schemas.microsoft.com/office/drawing/2014/main" id="{D388654F-53C3-390C-2E0B-FCB6DC5CC8A0}"/>
              </a:ext>
            </a:extLst>
          </p:cNvPr>
          <p:cNvPicPr>
            <a:picLocks noChangeAspect="1"/>
          </p:cNvPicPr>
          <p:nvPr/>
        </p:nvPicPr>
        <p:blipFill>
          <a:blip r:embed="rId3"/>
          <a:stretch>
            <a:fillRect/>
          </a:stretch>
        </p:blipFill>
        <p:spPr>
          <a:xfrm>
            <a:off x="6771276" y="5501320"/>
            <a:ext cx="530398" cy="128027"/>
          </a:xfrm>
          <a:prstGeom prst="rect">
            <a:avLst/>
          </a:prstGeom>
        </p:spPr>
      </p:pic>
      <p:cxnSp>
        <p:nvCxnSpPr>
          <p:cNvPr id="76" name="Düz Bağlayıcı 75">
            <a:extLst>
              <a:ext uri="{FF2B5EF4-FFF2-40B4-BE49-F238E27FC236}">
                <a16:creationId xmlns:a16="http://schemas.microsoft.com/office/drawing/2014/main" id="{501DE9B3-B1C3-5784-81EB-5C13ECCB5A2D}"/>
              </a:ext>
            </a:extLst>
          </p:cNvPr>
          <p:cNvCxnSpPr/>
          <p:nvPr/>
        </p:nvCxnSpPr>
        <p:spPr>
          <a:xfrm>
            <a:off x="10658233" y="2689497"/>
            <a:ext cx="243733" cy="0"/>
          </a:xfrm>
          <a:prstGeom prst="line">
            <a:avLst/>
          </a:prstGeom>
          <a:ln w="28575">
            <a:solidFill>
              <a:schemeClr val="bg2">
                <a:lumMod val="75000"/>
              </a:schemeClr>
            </a:solidFill>
          </a:ln>
        </p:spPr>
        <p:style>
          <a:lnRef idx="3">
            <a:schemeClr val="accent2"/>
          </a:lnRef>
          <a:fillRef idx="0">
            <a:schemeClr val="accent2"/>
          </a:fillRef>
          <a:effectRef idx="2">
            <a:schemeClr val="accent2"/>
          </a:effectRef>
          <a:fontRef idx="minor">
            <a:schemeClr val="tx1"/>
          </a:fontRef>
        </p:style>
      </p:cxnSp>
      <p:cxnSp>
        <p:nvCxnSpPr>
          <p:cNvPr id="77" name="Düz Bağlayıcı 76">
            <a:extLst>
              <a:ext uri="{FF2B5EF4-FFF2-40B4-BE49-F238E27FC236}">
                <a16:creationId xmlns:a16="http://schemas.microsoft.com/office/drawing/2014/main" id="{741F515B-B0E8-271D-D583-B6BDD1D30AA9}"/>
              </a:ext>
            </a:extLst>
          </p:cNvPr>
          <p:cNvCxnSpPr/>
          <p:nvPr/>
        </p:nvCxnSpPr>
        <p:spPr>
          <a:xfrm>
            <a:off x="7933279" y="2697030"/>
            <a:ext cx="243733" cy="0"/>
          </a:xfrm>
          <a:prstGeom prst="line">
            <a:avLst/>
          </a:prstGeom>
          <a:ln w="28575">
            <a:solidFill>
              <a:schemeClr val="bg2">
                <a:lumMod val="75000"/>
              </a:schemeClr>
            </a:solidFill>
          </a:ln>
        </p:spPr>
        <p:style>
          <a:lnRef idx="3">
            <a:schemeClr val="accent2"/>
          </a:lnRef>
          <a:fillRef idx="0">
            <a:schemeClr val="accent2"/>
          </a:fillRef>
          <a:effectRef idx="2">
            <a:schemeClr val="accent2"/>
          </a:effectRef>
          <a:fontRef idx="minor">
            <a:schemeClr val="tx1"/>
          </a:fontRef>
        </p:style>
      </p:cxnSp>
      <p:cxnSp>
        <p:nvCxnSpPr>
          <p:cNvPr id="78" name="Düz Bağlayıcı 77">
            <a:extLst>
              <a:ext uri="{FF2B5EF4-FFF2-40B4-BE49-F238E27FC236}">
                <a16:creationId xmlns:a16="http://schemas.microsoft.com/office/drawing/2014/main" id="{4990FAD0-F5CF-322F-8304-EB20A803EA4A}"/>
              </a:ext>
            </a:extLst>
          </p:cNvPr>
          <p:cNvCxnSpPr/>
          <p:nvPr/>
        </p:nvCxnSpPr>
        <p:spPr>
          <a:xfrm>
            <a:off x="3446282" y="2697030"/>
            <a:ext cx="243733" cy="0"/>
          </a:xfrm>
          <a:prstGeom prst="line">
            <a:avLst/>
          </a:prstGeom>
          <a:ln w="28575">
            <a:solidFill>
              <a:schemeClr val="bg2">
                <a:lumMod val="75000"/>
              </a:schemeClr>
            </a:solidFill>
          </a:ln>
        </p:spPr>
        <p:style>
          <a:lnRef idx="3">
            <a:schemeClr val="accent2"/>
          </a:lnRef>
          <a:fillRef idx="0">
            <a:schemeClr val="accent2"/>
          </a:fillRef>
          <a:effectRef idx="2">
            <a:schemeClr val="accent2"/>
          </a:effectRef>
          <a:fontRef idx="minor">
            <a:schemeClr val="tx1"/>
          </a:fontRef>
        </p:style>
      </p:cxnSp>
      <p:cxnSp>
        <p:nvCxnSpPr>
          <p:cNvPr id="80" name="Düz Bağlayıcı 79">
            <a:extLst>
              <a:ext uri="{FF2B5EF4-FFF2-40B4-BE49-F238E27FC236}">
                <a16:creationId xmlns:a16="http://schemas.microsoft.com/office/drawing/2014/main" id="{CB6E012A-8F1B-9802-671F-DCB17F355E05}"/>
              </a:ext>
            </a:extLst>
          </p:cNvPr>
          <p:cNvCxnSpPr/>
          <p:nvPr/>
        </p:nvCxnSpPr>
        <p:spPr>
          <a:xfrm>
            <a:off x="3446282" y="3944135"/>
            <a:ext cx="243733" cy="0"/>
          </a:xfrm>
          <a:prstGeom prst="line">
            <a:avLst/>
          </a:prstGeom>
          <a:ln w="28575">
            <a:solidFill>
              <a:schemeClr val="bg2">
                <a:lumMod val="75000"/>
              </a:schemeClr>
            </a:solidFill>
          </a:ln>
        </p:spPr>
        <p:style>
          <a:lnRef idx="3">
            <a:schemeClr val="accent2"/>
          </a:lnRef>
          <a:fillRef idx="0">
            <a:schemeClr val="accent2"/>
          </a:fillRef>
          <a:effectRef idx="2">
            <a:schemeClr val="accent2"/>
          </a:effectRef>
          <a:fontRef idx="minor">
            <a:schemeClr val="tx1"/>
          </a:fontRef>
        </p:style>
      </p:cxnSp>
      <p:cxnSp>
        <p:nvCxnSpPr>
          <p:cNvPr id="81" name="Düz Bağlayıcı 80">
            <a:extLst>
              <a:ext uri="{FF2B5EF4-FFF2-40B4-BE49-F238E27FC236}">
                <a16:creationId xmlns:a16="http://schemas.microsoft.com/office/drawing/2014/main" id="{D1DAFD9B-7FF7-230E-C041-D16F3C0AFF54}"/>
              </a:ext>
            </a:extLst>
          </p:cNvPr>
          <p:cNvCxnSpPr/>
          <p:nvPr/>
        </p:nvCxnSpPr>
        <p:spPr>
          <a:xfrm>
            <a:off x="5054848" y="3944135"/>
            <a:ext cx="243733" cy="0"/>
          </a:xfrm>
          <a:prstGeom prst="line">
            <a:avLst/>
          </a:prstGeom>
          <a:ln w="28575">
            <a:solidFill>
              <a:schemeClr val="bg2">
                <a:lumMod val="75000"/>
              </a:schemeClr>
            </a:solidFill>
          </a:ln>
        </p:spPr>
        <p:style>
          <a:lnRef idx="3">
            <a:schemeClr val="accent2"/>
          </a:lnRef>
          <a:fillRef idx="0">
            <a:schemeClr val="accent2"/>
          </a:fillRef>
          <a:effectRef idx="2">
            <a:schemeClr val="accent2"/>
          </a:effectRef>
          <a:fontRef idx="minor">
            <a:schemeClr val="tx1"/>
          </a:fontRef>
        </p:style>
      </p:cxnSp>
      <p:cxnSp>
        <p:nvCxnSpPr>
          <p:cNvPr id="82" name="Düz Bağlayıcı 81">
            <a:extLst>
              <a:ext uri="{FF2B5EF4-FFF2-40B4-BE49-F238E27FC236}">
                <a16:creationId xmlns:a16="http://schemas.microsoft.com/office/drawing/2014/main" id="{1769730E-9448-23C4-202E-2AA74A0734D3}"/>
              </a:ext>
            </a:extLst>
          </p:cNvPr>
          <p:cNvCxnSpPr/>
          <p:nvPr/>
        </p:nvCxnSpPr>
        <p:spPr>
          <a:xfrm>
            <a:off x="6583141" y="3944135"/>
            <a:ext cx="243733" cy="0"/>
          </a:xfrm>
          <a:prstGeom prst="line">
            <a:avLst/>
          </a:prstGeom>
          <a:ln w="28575">
            <a:solidFill>
              <a:schemeClr val="bg2">
                <a:lumMod val="75000"/>
              </a:schemeClr>
            </a:solidFill>
          </a:ln>
        </p:spPr>
        <p:style>
          <a:lnRef idx="3">
            <a:schemeClr val="accent2"/>
          </a:lnRef>
          <a:fillRef idx="0">
            <a:schemeClr val="accent2"/>
          </a:fillRef>
          <a:effectRef idx="2">
            <a:schemeClr val="accent2"/>
          </a:effectRef>
          <a:fontRef idx="minor">
            <a:schemeClr val="tx1"/>
          </a:fontRef>
        </p:style>
      </p:cxnSp>
      <p:cxnSp>
        <p:nvCxnSpPr>
          <p:cNvPr id="83" name="Düz Bağlayıcı 82">
            <a:extLst>
              <a:ext uri="{FF2B5EF4-FFF2-40B4-BE49-F238E27FC236}">
                <a16:creationId xmlns:a16="http://schemas.microsoft.com/office/drawing/2014/main" id="{4867743A-0023-E4BD-06FE-67796C396D4A}"/>
              </a:ext>
            </a:extLst>
          </p:cNvPr>
          <p:cNvCxnSpPr/>
          <p:nvPr/>
        </p:nvCxnSpPr>
        <p:spPr>
          <a:xfrm>
            <a:off x="3413601" y="4505840"/>
            <a:ext cx="243733" cy="0"/>
          </a:xfrm>
          <a:prstGeom prst="line">
            <a:avLst/>
          </a:prstGeom>
          <a:ln w="28575">
            <a:solidFill>
              <a:schemeClr val="bg2">
                <a:lumMod val="75000"/>
              </a:schemeClr>
            </a:solidFill>
          </a:ln>
        </p:spPr>
        <p:style>
          <a:lnRef idx="3">
            <a:schemeClr val="accent2"/>
          </a:lnRef>
          <a:fillRef idx="0">
            <a:schemeClr val="accent2"/>
          </a:fillRef>
          <a:effectRef idx="2">
            <a:schemeClr val="accent2"/>
          </a:effectRef>
          <a:fontRef idx="minor">
            <a:schemeClr val="tx1"/>
          </a:fontRef>
        </p:style>
      </p:cxnSp>
      <p:cxnSp>
        <p:nvCxnSpPr>
          <p:cNvPr id="84" name="Düz Bağlayıcı 83">
            <a:extLst>
              <a:ext uri="{FF2B5EF4-FFF2-40B4-BE49-F238E27FC236}">
                <a16:creationId xmlns:a16="http://schemas.microsoft.com/office/drawing/2014/main" id="{D9EC24FD-E134-4A3E-42BB-36636A787991}"/>
              </a:ext>
            </a:extLst>
          </p:cNvPr>
          <p:cNvCxnSpPr/>
          <p:nvPr/>
        </p:nvCxnSpPr>
        <p:spPr>
          <a:xfrm>
            <a:off x="4961103" y="4505840"/>
            <a:ext cx="243733" cy="0"/>
          </a:xfrm>
          <a:prstGeom prst="line">
            <a:avLst/>
          </a:prstGeom>
          <a:ln w="28575">
            <a:solidFill>
              <a:schemeClr val="bg2">
                <a:lumMod val="75000"/>
              </a:schemeClr>
            </a:solidFill>
          </a:ln>
        </p:spPr>
        <p:style>
          <a:lnRef idx="3">
            <a:schemeClr val="accent2"/>
          </a:lnRef>
          <a:fillRef idx="0">
            <a:schemeClr val="accent2"/>
          </a:fillRef>
          <a:effectRef idx="2">
            <a:schemeClr val="accent2"/>
          </a:effectRef>
          <a:fontRef idx="minor">
            <a:schemeClr val="tx1"/>
          </a:fontRef>
        </p:style>
      </p:cxnSp>
      <p:cxnSp>
        <p:nvCxnSpPr>
          <p:cNvPr id="85" name="Düz Bağlayıcı 84">
            <a:extLst>
              <a:ext uri="{FF2B5EF4-FFF2-40B4-BE49-F238E27FC236}">
                <a16:creationId xmlns:a16="http://schemas.microsoft.com/office/drawing/2014/main" id="{6770815F-0A39-5D54-C7C8-9340A8B6FC3D}"/>
              </a:ext>
            </a:extLst>
          </p:cNvPr>
          <p:cNvCxnSpPr/>
          <p:nvPr/>
        </p:nvCxnSpPr>
        <p:spPr>
          <a:xfrm>
            <a:off x="9297365" y="4505840"/>
            <a:ext cx="243733" cy="0"/>
          </a:xfrm>
          <a:prstGeom prst="line">
            <a:avLst/>
          </a:prstGeom>
          <a:ln w="28575">
            <a:solidFill>
              <a:schemeClr val="bg2">
                <a:lumMod val="75000"/>
              </a:schemeClr>
            </a:solidFill>
          </a:ln>
        </p:spPr>
        <p:style>
          <a:lnRef idx="3">
            <a:schemeClr val="accent2"/>
          </a:lnRef>
          <a:fillRef idx="0">
            <a:schemeClr val="accent2"/>
          </a:fillRef>
          <a:effectRef idx="2">
            <a:schemeClr val="accent2"/>
          </a:effectRef>
          <a:fontRef idx="minor">
            <a:schemeClr val="tx1"/>
          </a:fontRef>
        </p:style>
      </p:cxnSp>
      <p:cxnSp>
        <p:nvCxnSpPr>
          <p:cNvPr id="86" name="Düz Bağlayıcı 85">
            <a:extLst>
              <a:ext uri="{FF2B5EF4-FFF2-40B4-BE49-F238E27FC236}">
                <a16:creationId xmlns:a16="http://schemas.microsoft.com/office/drawing/2014/main" id="{B7EB957B-00C1-F6EA-818B-C42D0CCD8E9C}"/>
              </a:ext>
            </a:extLst>
          </p:cNvPr>
          <p:cNvCxnSpPr/>
          <p:nvPr/>
        </p:nvCxnSpPr>
        <p:spPr>
          <a:xfrm>
            <a:off x="10658233" y="4505840"/>
            <a:ext cx="243733" cy="0"/>
          </a:xfrm>
          <a:prstGeom prst="line">
            <a:avLst/>
          </a:prstGeom>
          <a:ln w="28575">
            <a:solidFill>
              <a:schemeClr val="bg2">
                <a:lumMod val="75000"/>
              </a:schemeClr>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9068312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6941FFF-7BCB-D95F-5A24-8881C38823D0}"/>
              </a:ext>
            </a:extLst>
          </p:cNvPr>
          <p:cNvSpPr>
            <a:spLocks noGrp="1"/>
          </p:cNvSpPr>
          <p:nvPr>
            <p:ph type="title"/>
          </p:nvPr>
        </p:nvSpPr>
        <p:spPr/>
        <p:txBody>
          <a:bodyPr/>
          <a:lstStyle/>
          <a:p>
            <a:r>
              <a:rPr lang="tr-TR" b="1" cap="none" dirty="0"/>
              <a:t>Doğal Seyir</a:t>
            </a:r>
            <a:endParaRPr lang="tr-TR" cap="none" dirty="0"/>
          </a:p>
        </p:txBody>
      </p:sp>
      <p:sp>
        <p:nvSpPr>
          <p:cNvPr id="3" name="İçerik Yer Tutucusu 2">
            <a:extLst>
              <a:ext uri="{FF2B5EF4-FFF2-40B4-BE49-F238E27FC236}">
                <a16:creationId xmlns:a16="http://schemas.microsoft.com/office/drawing/2014/main" id="{F06F62A3-5CF1-23FE-D8FD-966118A5651D}"/>
              </a:ext>
            </a:extLst>
          </p:cNvPr>
          <p:cNvSpPr>
            <a:spLocks noGrp="1"/>
          </p:cNvSpPr>
          <p:nvPr>
            <p:ph idx="1"/>
          </p:nvPr>
        </p:nvSpPr>
        <p:spPr/>
        <p:txBody>
          <a:bodyPr/>
          <a:lstStyle/>
          <a:p>
            <a:pPr>
              <a:buFont typeface="Arial" panose="020B0604020202020204" pitchFamily="34" charset="0"/>
              <a:buChar char="•"/>
            </a:pPr>
            <a:r>
              <a:rPr lang="tr-TR" b="1" dirty="0"/>
              <a:t> Genel İyileşme Oranları: </a:t>
            </a:r>
            <a:r>
              <a:rPr lang="tr-TR" dirty="0"/>
              <a:t>Hastaların medyan takip süresi 55 ay olarak kaydedilmiştir. Hastaların yaklaşık yarısı olan %47 oranındaki kesim (5282) takip sırasında TSH düzeylerinin normalleşmesiyle iyileşme sağlamıştır. </a:t>
            </a:r>
          </a:p>
          <a:p>
            <a:pPr>
              <a:buFont typeface="Arial" panose="020B0604020202020204" pitchFamily="34" charset="0"/>
              <a:buChar char="•"/>
            </a:pPr>
            <a:r>
              <a:rPr lang="tr-TR" b="1" dirty="0"/>
              <a:t> İlerleme ve Kalıcı Hastalık: </a:t>
            </a:r>
            <a:r>
              <a:rPr lang="tr-TR" dirty="0"/>
              <a:t>Hastaların %11 kısmı kalıcı </a:t>
            </a:r>
            <a:r>
              <a:rPr lang="tr-TR" dirty="0" err="1"/>
              <a:t>subklinik</a:t>
            </a:r>
            <a:r>
              <a:rPr lang="tr-TR" dirty="0"/>
              <a:t> hipertiroidi tablosu sergilemeye devam etmiştir. Sadece %8 oranındaki bir hasta grubu aşikar hipertiroidiye ilerlemiştir.</a:t>
            </a:r>
          </a:p>
          <a:p>
            <a:pPr>
              <a:buFont typeface="Arial" panose="020B0604020202020204" pitchFamily="34" charset="0"/>
              <a:buChar char="•"/>
            </a:pPr>
            <a:r>
              <a:rPr lang="tr-TR" b="1" dirty="0"/>
              <a:t> Hipotiroidi ve Takipsizlik:</a:t>
            </a:r>
            <a:r>
              <a:rPr lang="tr-TR" dirty="0"/>
              <a:t> Hastaların %5 gibi küçük bir kısmı hipotiroidiye geçerken, %29 oranındaki büyük bir grubun takip verisi bulunamamıştır. </a:t>
            </a:r>
          </a:p>
          <a:p>
            <a:pPr>
              <a:buFont typeface="Arial" panose="020B0604020202020204" pitchFamily="34" charset="0"/>
              <a:buChar char="•"/>
            </a:pPr>
            <a:endParaRPr lang="tr-TR" dirty="0"/>
          </a:p>
          <a:p>
            <a:endParaRPr lang="tr-TR" dirty="0"/>
          </a:p>
          <a:p>
            <a:endParaRPr lang="tr-TR" dirty="0"/>
          </a:p>
        </p:txBody>
      </p:sp>
      <p:sp>
        <p:nvSpPr>
          <p:cNvPr id="4" name="Slayt Numarası Yer Tutucusu 3">
            <a:extLst>
              <a:ext uri="{FF2B5EF4-FFF2-40B4-BE49-F238E27FC236}">
                <a16:creationId xmlns:a16="http://schemas.microsoft.com/office/drawing/2014/main" id="{AD3C8EF3-9B64-D14A-D3FB-7500BA5B8FC0}"/>
              </a:ext>
            </a:extLst>
          </p:cNvPr>
          <p:cNvSpPr>
            <a:spLocks noGrp="1"/>
          </p:cNvSpPr>
          <p:nvPr>
            <p:ph type="sldNum" sz="quarter" idx="12"/>
          </p:nvPr>
        </p:nvSpPr>
        <p:spPr/>
        <p:txBody>
          <a:bodyPr/>
          <a:lstStyle/>
          <a:p>
            <a:fld id="{1CD09932-F2CD-463C-AF33-C25DC7749246}" type="slidenum">
              <a:rPr lang="tr-TR" smtClean="0"/>
              <a:t>23</a:t>
            </a:fld>
            <a:endParaRPr lang="tr-TR"/>
          </a:p>
        </p:txBody>
      </p:sp>
    </p:spTree>
    <p:extLst>
      <p:ext uri="{BB962C8B-B14F-4D97-AF65-F5344CB8AC3E}">
        <p14:creationId xmlns:p14="http://schemas.microsoft.com/office/powerpoint/2010/main" val="10208408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0890400-BB8B-4A44-AB63-65C7CA223E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 name="Başlık 1">
            <a:extLst>
              <a:ext uri="{FF2B5EF4-FFF2-40B4-BE49-F238E27FC236}">
                <a16:creationId xmlns:a16="http://schemas.microsoft.com/office/drawing/2014/main" id="{E1B7C3A9-208F-966A-A532-1DFA53B9DE12}"/>
              </a:ext>
            </a:extLst>
          </p:cNvPr>
          <p:cNvSpPr>
            <a:spLocks noGrp="1"/>
          </p:cNvSpPr>
          <p:nvPr>
            <p:ph type="title"/>
          </p:nvPr>
        </p:nvSpPr>
        <p:spPr>
          <a:xfrm>
            <a:off x="964788" y="804333"/>
            <a:ext cx="3391900" cy="5249334"/>
          </a:xfrm>
        </p:spPr>
        <p:txBody>
          <a:bodyPr>
            <a:normAutofit/>
          </a:bodyPr>
          <a:lstStyle/>
          <a:p>
            <a:pPr algn="r"/>
            <a:r>
              <a:rPr lang="tr-TR" b="1" cap="none" dirty="0"/>
              <a:t>Hastalık Seyrinde Geçen Süreler</a:t>
            </a:r>
            <a:endParaRPr lang="tr-TR" cap="none"/>
          </a:p>
        </p:txBody>
      </p:sp>
      <p:cxnSp>
        <p:nvCxnSpPr>
          <p:cNvPr id="11" name="Straight Connector 10">
            <a:extLst>
              <a:ext uri="{FF2B5EF4-FFF2-40B4-BE49-F238E27FC236}">
                <a16:creationId xmlns:a16="http://schemas.microsoft.com/office/drawing/2014/main" id="{4D39B797-CDC6-4529-8A36-9CBFC98163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77597" y="1600200"/>
            <a:ext cx="0" cy="3657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İçerik Yer Tutucusu 2">
            <a:extLst>
              <a:ext uri="{FF2B5EF4-FFF2-40B4-BE49-F238E27FC236}">
                <a16:creationId xmlns:a16="http://schemas.microsoft.com/office/drawing/2014/main" id="{81C250FB-BB9F-946C-FCFF-92B63C01FC1F}"/>
              </a:ext>
            </a:extLst>
          </p:cNvPr>
          <p:cNvSpPr>
            <a:spLocks noGrp="1"/>
          </p:cNvSpPr>
          <p:nvPr>
            <p:ph idx="1"/>
          </p:nvPr>
        </p:nvSpPr>
        <p:spPr>
          <a:xfrm>
            <a:off x="4999330" y="804333"/>
            <a:ext cx="6257721" cy="5249334"/>
          </a:xfrm>
        </p:spPr>
        <p:txBody>
          <a:bodyPr anchor="ctr">
            <a:normAutofit/>
          </a:bodyPr>
          <a:lstStyle/>
          <a:p>
            <a:pPr>
              <a:buFont typeface="Arial" panose="020B0604020202020204" pitchFamily="34" charset="0"/>
              <a:buChar char="•"/>
            </a:pPr>
            <a:r>
              <a:rPr lang="tr-TR" dirty="0"/>
              <a:t> </a:t>
            </a:r>
            <a:r>
              <a:rPr lang="tr-TR"/>
              <a:t>Aşikar hipertiroidiye ilerlemeye kadar geçen medyan süre 23 ay olarak hesaplanmıştır. Hipotiroidiye geçiş veya iyileşme için geçen medyan süreler ise nispeten daha kısa olup sırasıyla 14 ve 12 ay olarak bulunmuştur.</a:t>
            </a:r>
          </a:p>
          <a:p>
            <a:endParaRPr lang="tr-TR" dirty="0"/>
          </a:p>
        </p:txBody>
      </p:sp>
      <p:sp>
        <p:nvSpPr>
          <p:cNvPr id="4" name="Slayt Numarası Yer Tutucusu 3">
            <a:extLst>
              <a:ext uri="{FF2B5EF4-FFF2-40B4-BE49-F238E27FC236}">
                <a16:creationId xmlns:a16="http://schemas.microsoft.com/office/drawing/2014/main" id="{936E8039-8480-0FD6-93F0-49D5990A9170}"/>
              </a:ext>
            </a:extLst>
          </p:cNvPr>
          <p:cNvSpPr>
            <a:spLocks noGrp="1"/>
          </p:cNvSpPr>
          <p:nvPr>
            <p:ph type="sldNum" sz="quarter" idx="12"/>
          </p:nvPr>
        </p:nvSpPr>
        <p:spPr>
          <a:xfrm>
            <a:off x="10837334" y="6470704"/>
            <a:ext cx="973666" cy="274320"/>
          </a:xfrm>
        </p:spPr>
        <p:txBody>
          <a:bodyPr>
            <a:normAutofit/>
          </a:bodyPr>
          <a:lstStyle/>
          <a:p>
            <a:pPr>
              <a:spcAft>
                <a:spcPts val="600"/>
              </a:spcAft>
            </a:pPr>
            <a:fld id="{1CD09932-F2CD-463C-AF33-C25DC7749246}" type="slidenum">
              <a:rPr lang="tr-TR" smtClean="0"/>
              <a:pPr>
                <a:spcAft>
                  <a:spcPts val="600"/>
                </a:spcAft>
              </a:pPr>
              <a:t>24</a:t>
            </a:fld>
            <a:endParaRPr lang="tr-TR"/>
          </a:p>
        </p:txBody>
      </p:sp>
    </p:spTree>
    <p:extLst>
      <p:ext uri="{BB962C8B-B14F-4D97-AF65-F5344CB8AC3E}">
        <p14:creationId xmlns:p14="http://schemas.microsoft.com/office/powerpoint/2010/main" val="23652536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CE74B2B-A456-BD21-A82A-0DE68744DDFA}"/>
              </a:ext>
            </a:extLst>
          </p:cNvPr>
          <p:cNvSpPr>
            <a:spLocks noGrp="1"/>
          </p:cNvSpPr>
          <p:nvPr>
            <p:ph type="title"/>
          </p:nvPr>
        </p:nvSpPr>
        <p:spPr/>
        <p:txBody>
          <a:bodyPr>
            <a:normAutofit/>
          </a:bodyPr>
          <a:lstStyle/>
          <a:p>
            <a:r>
              <a:rPr lang="tr-TR" b="1" cap="none"/>
              <a:t>Yaşın ve Cinsiyetin Kliniğe Etkisi</a:t>
            </a:r>
          </a:p>
        </p:txBody>
      </p:sp>
      <p:graphicFrame>
        <p:nvGraphicFramePr>
          <p:cNvPr id="5" name="İçerik Yer Tutucusu 2">
            <a:extLst>
              <a:ext uri="{FF2B5EF4-FFF2-40B4-BE49-F238E27FC236}">
                <a16:creationId xmlns:a16="http://schemas.microsoft.com/office/drawing/2014/main" id="{9F6C9A22-5A7B-9818-9DB5-6B5B76DC049B}"/>
              </a:ext>
            </a:extLst>
          </p:cNvPr>
          <p:cNvGraphicFramePr>
            <a:graphicFrameLocks noGrp="1"/>
          </p:cNvGraphicFramePr>
          <p:nvPr>
            <p:ph idx="1"/>
            <p:extLst>
              <p:ext uri="{D42A27DB-BD31-4B8C-83A1-F6EECF244321}">
                <p14:modId xmlns:p14="http://schemas.microsoft.com/office/powerpoint/2010/main" val="947349645"/>
              </p:ext>
            </p:extLst>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ayt Numarası Yer Tutucusu 3">
            <a:extLst>
              <a:ext uri="{FF2B5EF4-FFF2-40B4-BE49-F238E27FC236}">
                <a16:creationId xmlns:a16="http://schemas.microsoft.com/office/drawing/2014/main" id="{BCFC4158-595C-34C5-5C10-37788046A38E}"/>
              </a:ext>
            </a:extLst>
          </p:cNvPr>
          <p:cNvSpPr>
            <a:spLocks noGrp="1"/>
          </p:cNvSpPr>
          <p:nvPr>
            <p:ph type="sldNum" sz="quarter" idx="12"/>
          </p:nvPr>
        </p:nvSpPr>
        <p:spPr/>
        <p:txBody>
          <a:bodyPr/>
          <a:lstStyle/>
          <a:p>
            <a:fld id="{1CD09932-F2CD-463C-AF33-C25DC7749246}" type="slidenum">
              <a:rPr lang="tr-TR" smtClean="0"/>
              <a:t>25</a:t>
            </a:fld>
            <a:endParaRPr lang="tr-TR"/>
          </a:p>
        </p:txBody>
      </p:sp>
    </p:spTree>
    <p:extLst>
      <p:ext uri="{BB962C8B-B14F-4D97-AF65-F5344CB8AC3E}">
        <p14:creationId xmlns:p14="http://schemas.microsoft.com/office/powerpoint/2010/main" val="24548361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C50D64C-3120-6564-0A1E-08A90C18D051}"/>
              </a:ext>
            </a:extLst>
          </p:cNvPr>
          <p:cNvSpPr>
            <a:spLocks noGrp="1"/>
          </p:cNvSpPr>
          <p:nvPr>
            <p:ph type="title"/>
          </p:nvPr>
        </p:nvSpPr>
        <p:spPr>
          <a:xfrm>
            <a:off x="1024128" y="585216"/>
            <a:ext cx="9720072" cy="1499616"/>
          </a:xfrm>
        </p:spPr>
        <p:txBody>
          <a:bodyPr>
            <a:normAutofit/>
          </a:bodyPr>
          <a:lstStyle/>
          <a:p>
            <a:r>
              <a:rPr lang="tr-TR" b="1" cap="none" dirty="0"/>
              <a:t>Başlangıç TSH Düzeylerinin Hastalık Seyrine Etkisi</a:t>
            </a:r>
            <a:endParaRPr lang="tr-TR" cap="none"/>
          </a:p>
        </p:txBody>
      </p:sp>
      <p:sp>
        <p:nvSpPr>
          <p:cNvPr id="4" name="Slayt Numarası Yer Tutucusu 3">
            <a:extLst>
              <a:ext uri="{FF2B5EF4-FFF2-40B4-BE49-F238E27FC236}">
                <a16:creationId xmlns:a16="http://schemas.microsoft.com/office/drawing/2014/main" id="{08F90C12-4727-9264-5C83-088594A06F84}"/>
              </a:ext>
            </a:extLst>
          </p:cNvPr>
          <p:cNvSpPr>
            <a:spLocks noGrp="1"/>
          </p:cNvSpPr>
          <p:nvPr>
            <p:ph type="sldNum" sz="quarter" idx="12"/>
          </p:nvPr>
        </p:nvSpPr>
        <p:spPr>
          <a:xfrm>
            <a:off x="10837334" y="6470704"/>
            <a:ext cx="973666" cy="274320"/>
          </a:xfrm>
        </p:spPr>
        <p:txBody>
          <a:bodyPr>
            <a:normAutofit/>
          </a:bodyPr>
          <a:lstStyle/>
          <a:p>
            <a:pPr>
              <a:spcAft>
                <a:spcPts val="600"/>
              </a:spcAft>
            </a:pPr>
            <a:fld id="{1CD09932-F2CD-463C-AF33-C25DC7749246}" type="slidenum">
              <a:rPr lang="tr-TR" smtClean="0"/>
              <a:pPr>
                <a:spcAft>
                  <a:spcPts val="600"/>
                </a:spcAft>
              </a:pPr>
              <a:t>26</a:t>
            </a:fld>
            <a:endParaRPr lang="tr-TR"/>
          </a:p>
        </p:txBody>
      </p:sp>
      <p:graphicFrame>
        <p:nvGraphicFramePr>
          <p:cNvPr id="13" name="İçerik Yer Tutucusu 2">
            <a:extLst>
              <a:ext uri="{FF2B5EF4-FFF2-40B4-BE49-F238E27FC236}">
                <a16:creationId xmlns:a16="http://schemas.microsoft.com/office/drawing/2014/main" id="{D993C4B2-A02A-2685-55A4-114620D14150}"/>
              </a:ext>
            </a:extLst>
          </p:cNvPr>
          <p:cNvGraphicFramePr>
            <a:graphicFrameLocks noGrp="1"/>
          </p:cNvGraphicFramePr>
          <p:nvPr>
            <p:ph idx="1"/>
            <p:extLst>
              <p:ext uri="{D42A27DB-BD31-4B8C-83A1-F6EECF244321}">
                <p14:modId xmlns:p14="http://schemas.microsoft.com/office/powerpoint/2010/main" val="1039443183"/>
              </p:ext>
            </p:extLst>
          </p:nvPr>
        </p:nvGraphicFramePr>
        <p:xfrm>
          <a:off x="1023937" y="2286000"/>
          <a:ext cx="10142045"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736244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920AFA7-174C-4BAE-C9E4-58BB0617D2BB}"/>
              </a:ext>
            </a:extLst>
          </p:cNvPr>
          <p:cNvSpPr>
            <a:spLocks noGrp="1"/>
          </p:cNvSpPr>
          <p:nvPr>
            <p:ph type="title"/>
          </p:nvPr>
        </p:nvSpPr>
        <p:spPr/>
        <p:txBody>
          <a:bodyPr>
            <a:normAutofit/>
          </a:bodyPr>
          <a:lstStyle/>
          <a:p>
            <a:r>
              <a:rPr lang="tr-TR" b="1" cap="none"/>
              <a:t>Gruplar Arası </a:t>
            </a:r>
            <a:r>
              <a:rPr lang="tr-TR" b="1" cap="none" err="1"/>
              <a:t>Tiroid</a:t>
            </a:r>
            <a:r>
              <a:rPr lang="tr-TR" b="1" cap="none"/>
              <a:t> İlacı ve ATD İlaç Kullanımındaki Farklılıklar</a:t>
            </a:r>
            <a:endParaRPr lang="tr-TR" cap="none"/>
          </a:p>
        </p:txBody>
      </p:sp>
      <p:graphicFrame>
        <p:nvGraphicFramePr>
          <p:cNvPr id="5" name="İçerik Yer Tutucusu 2">
            <a:extLst>
              <a:ext uri="{FF2B5EF4-FFF2-40B4-BE49-F238E27FC236}">
                <a16:creationId xmlns:a16="http://schemas.microsoft.com/office/drawing/2014/main" id="{692D6405-B48C-3FC6-3238-4606242198DD}"/>
              </a:ext>
            </a:extLst>
          </p:cNvPr>
          <p:cNvGraphicFramePr>
            <a:graphicFrameLocks noGrp="1"/>
          </p:cNvGraphicFramePr>
          <p:nvPr>
            <p:ph idx="1"/>
            <p:extLst>
              <p:ext uri="{D42A27DB-BD31-4B8C-83A1-F6EECF244321}">
                <p14:modId xmlns:p14="http://schemas.microsoft.com/office/powerpoint/2010/main" val="3614734717"/>
              </p:ext>
            </p:extLst>
          </p:nvPr>
        </p:nvGraphicFramePr>
        <p:xfrm>
          <a:off x="740535" y="2002665"/>
          <a:ext cx="10979240" cy="4617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ayt Numarası Yer Tutucusu 3">
            <a:extLst>
              <a:ext uri="{FF2B5EF4-FFF2-40B4-BE49-F238E27FC236}">
                <a16:creationId xmlns:a16="http://schemas.microsoft.com/office/drawing/2014/main" id="{324BAA8B-FC4F-3827-351C-A262AEB6013C}"/>
              </a:ext>
            </a:extLst>
          </p:cNvPr>
          <p:cNvSpPr>
            <a:spLocks noGrp="1"/>
          </p:cNvSpPr>
          <p:nvPr>
            <p:ph type="sldNum" sz="quarter" idx="12"/>
          </p:nvPr>
        </p:nvSpPr>
        <p:spPr/>
        <p:txBody>
          <a:bodyPr/>
          <a:lstStyle/>
          <a:p>
            <a:fld id="{1CD09932-F2CD-463C-AF33-C25DC7749246}" type="slidenum">
              <a:rPr lang="tr-TR" smtClean="0"/>
              <a:t>27</a:t>
            </a:fld>
            <a:endParaRPr lang="tr-TR"/>
          </a:p>
        </p:txBody>
      </p:sp>
    </p:spTree>
    <p:extLst>
      <p:ext uri="{BB962C8B-B14F-4D97-AF65-F5344CB8AC3E}">
        <p14:creationId xmlns:p14="http://schemas.microsoft.com/office/powerpoint/2010/main" val="19714246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0890400-BB8B-4A44-AB63-65C7CA223E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 name="Başlık 1">
            <a:extLst>
              <a:ext uri="{FF2B5EF4-FFF2-40B4-BE49-F238E27FC236}">
                <a16:creationId xmlns:a16="http://schemas.microsoft.com/office/drawing/2014/main" id="{1A20037E-697C-CBD8-FBC8-31A848E77E8C}"/>
              </a:ext>
            </a:extLst>
          </p:cNvPr>
          <p:cNvSpPr>
            <a:spLocks noGrp="1"/>
          </p:cNvSpPr>
          <p:nvPr>
            <p:ph type="title"/>
          </p:nvPr>
        </p:nvSpPr>
        <p:spPr>
          <a:xfrm>
            <a:off x="964788" y="804333"/>
            <a:ext cx="3391900" cy="5249334"/>
          </a:xfrm>
        </p:spPr>
        <p:txBody>
          <a:bodyPr>
            <a:normAutofit/>
          </a:bodyPr>
          <a:lstStyle/>
          <a:p>
            <a:pPr algn="r"/>
            <a:r>
              <a:rPr lang="tr-TR" b="1" cap="none" dirty="0"/>
              <a:t>İyileşme Grubunda Gözlenen Nüksler</a:t>
            </a:r>
            <a:endParaRPr lang="tr-TR" cap="none"/>
          </a:p>
        </p:txBody>
      </p:sp>
      <p:cxnSp>
        <p:nvCxnSpPr>
          <p:cNvPr id="11" name="Straight Connector 10">
            <a:extLst>
              <a:ext uri="{FF2B5EF4-FFF2-40B4-BE49-F238E27FC236}">
                <a16:creationId xmlns:a16="http://schemas.microsoft.com/office/drawing/2014/main" id="{4D39B797-CDC6-4529-8A36-9CBFC98163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77597" y="1600200"/>
            <a:ext cx="0" cy="3657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İçerik Yer Tutucusu 2">
            <a:extLst>
              <a:ext uri="{FF2B5EF4-FFF2-40B4-BE49-F238E27FC236}">
                <a16:creationId xmlns:a16="http://schemas.microsoft.com/office/drawing/2014/main" id="{755758ED-AF37-1810-0E71-0516685FF575}"/>
              </a:ext>
            </a:extLst>
          </p:cNvPr>
          <p:cNvSpPr>
            <a:spLocks noGrp="1"/>
          </p:cNvSpPr>
          <p:nvPr>
            <p:ph idx="1"/>
          </p:nvPr>
        </p:nvSpPr>
        <p:spPr>
          <a:xfrm>
            <a:off x="4999330" y="804333"/>
            <a:ext cx="6257721" cy="5249334"/>
          </a:xfrm>
        </p:spPr>
        <p:txBody>
          <a:bodyPr anchor="ctr">
            <a:normAutofit/>
          </a:bodyPr>
          <a:lstStyle/>
          <a:p>
            <a:pPr>
              <a:buFont typeface="Arial" panose="020B0604020202020204" pitchFamily="34" charset="0"/>
              <a:buChar char="•"/>
            </a:pPr>
            <a:r>
              <a:rPr lang="tr-TR" dirty="0"/>
              <a:t> Tamamen iyileştiği düşünülen grubun %15 oranındaki kısmı, yani 802 hasta zaman içinde nüks yaşamış ve TSH düzeyleri tekrar referans aralığının altına düşmüştür. Ancak bu nüks hastalarının hiçbiri aşikar hipertiroidi geliştirmemiştir.</a:t>
            </a:r>
          </a:p>
          <a:p>
            <a:pPr>
              <a:buFont typeface="Arial" panose="020B0604020202020204" pitchFamily="34" charset="0"/>
              <a:buChar char="•"/>
            </a:pPr>
            <a:endParaRPr lang="tr-TR" dirty="0"/>
          </a:p>
        </p:txBody>
      </p:sp>
      <p:sp>
        <p:nvSpPr>
          <p:cNvPr id="4" name="Slayt Numarası Yer Tutucusu 3">
            <a:extLst>
              <a:ext uri="{FF2B5EF4-FFF2-40B4-BE49-F238E27FC236}">
                <a16:creationId xmlns:a16="http://schemas.microsoft.com/office/drawing/2014/main" id="{056CAFD2-564A-7990-7B72-2265E984A29F}"/>
              </a:ext>
            </a:extLst>
          </p:cNvPr>
          <p:cNvSpPr>
            <a:spLocks noGrp="1"/>
          </p:cNvSpPr>
          <p:nvPr>
            <p:ph type="sldNum" sz="quarter" idx="12"/>
          </p:nvPr>
        </p:nvSpPr>
        <p:spPr>
          <a:xfrm>
            <a:off x="10837334" y="6470704"/>
            <a:ext cx="973666" cy="274320"/>
          </a:xfrm>
        </p:spPr>
        <p:txBody>
          <a:bodyPr>
            <a:normAutofit/>
          </a:bodyPr>
          <a:lstStyle/>
          <a:p>
            <a:pPr>
              <a:spcAft>
                <a:spcPts val="600"/>
              </a:spcAft>
            </a:pPr>
            <a:fld id="{1CD09932-F2CD-463C-AF33-C25DC7749246}" type="slidenum">
              <a:rPr lang="tr-TR" smtClean="0"/>
              <a:pPr>
                <a:spcAft>
                  <a:spcPts val="600"/>
                </a:spcAft>
              </a:pPr>
              <a:t>28</a:t>
            </a:fld>
            <a:endParaRPr lang="tr-TR"/>
          </a:p>
        </p:txBody>
      </p:sp>
    </p:spTree>
    <p:extLst>
      <p:ext uri="{BB962C8B-B14F-4D97-AF65-F5344CB8AC3E}">
        <p14:creationId xmlns:p14="http://schemas.microsoft.com/office/powerpoint/2010/main" val="41259111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EFF425C-1BDC-99E2-D117-5C62553E648A}"/>
              </a:ext>
            </a:extLst>
          </p:cNvPr>
          <p:cNvSpPr>
            <a:spLocks noGrp="1"/>
          </p:cNvSpPr>
          <p:nvPr>
            <p:ph type="title"/>
          </p:nvPr>
        </p:nvSpPr>
        <p:spPr>
          <a:xfrm>
            <a:off x="1024128" y="585214"/>
            <a:ext cx="10786872" cy="1027377"/>
          </a:xfrm>
        </p:spPr>
        <p:txBody>
          <a:bodyPr>
            <a:normAutofit fontScale="90000"/>
          </a:bodyPr>
          <a:lstStyle/>
          <a:p>
            <a:r>
              <a:rPr lang="tr-TR" sz="4400" b="1" cap="none" dirty="0" err="1"/>
              <a:t>Subklinik</a:t>
            </a:r>
            <a:r>
              <a:rPr lang="tr-TR" sz="4400" b="1" cap="none" dirty="0"/>
              <a:t> Hipertiroidizm Tanısı Alan Hastaların Zaman İçindeki Klinik Seyri</a:t>
            </a:r>
            <a:endParaRPr lang="tr-TR" sz="4400" cap="none" dirty="0"/>
          </a:p>
        </p:txBody>
      </p:sp>
      <p:sp>
        <p:nvSpPr>
          <p:cNvPr id="3" name="İçerik Yer Tutucusu 2">
            <a:extLst>
              <a:ext uri="{FF2B5EF4-FFF2-40B4-BE49-F238E27FC236}">
                <a16:creationId xmlns:a16="http://schemas.microsoft.com/office/drawing/2014/main" id="{102D169C-6F63-226E-A2B9-8C84CD92FD9F}"/>
              </a:ext>
            </a:extLst>
          </p:cNvPr>
          <p:cNvSpPr>
            <a:spLocks noGrp="1"/>
          </p:cNvSpPr>
          <p:nvPr>
            <p:ph idx="1"/>
          </p:nvPr>
        </p:nvSpPr>
        <p:spPr>
          <a:xfrm>
            <a:off x="550293" y="1938271"/>
            <a:ext cx="2424728" cy="4334514"/>
          </a:xfrm>
        </p:spPr>
        <p:txBody>
          <a:bodyPr>
            <a:normAutofit/>
          </a:bodyPr>
          <a:lstStyle/>
          <a:p>
            <a:pPr>
              <a:buSzPct val="120000"/>
              <a:buFont typeface="Wingdings" panose="05000000000000000000" pitchFamily="2" charset="2"/>
              <a:buChar char="Ø"/>
            </a:pPr>
            <a:r>
              <a:rPr lang="tr-TR" dirty="0"/>
              <a:t> </a:t>
            </a:r>
            <a:r>
              <a:rPr lang="tr-TR" dirty="0" err="1"/>
              <a:t>Subklinik</a:t>
            </a:r>
            <a:r>
              <a:rPr lang="tr-TR" dirty="0"/>
              <a:t> hipertiroidizm tanısı alan hastaların çok büyük bir kısmı zamanla normal değerlere dönüyor ve hastalığın daha ciddi formlara ilerleme oranı nispeten düşük kalıyor.</a:t>
            </a:r>
          </a:p>
        </p:txBody>
      </p:sp>
      <p:sp>
        <p:nvSpPr>
          <p:cNvPr id="6" name="Slayt Numarası Yer Tutucusu 5">
            <a:extLst>
              <a:ext uri="{FF2B5EF4-FFF2-40B4-BE49-F238E27FC236}">
                <a16:creationId xmlns:a16="http://schemas.microsoft.com/office/drawing/2014/main" id="{18F543B7-1A37-817E-741E-4D396E96870D}"/>
              </a:ext>
            </a:extLst>
          </p:cNvPr>
          <p:cNvSpPr>
            <a:spLocks noGrp="1"/>
          </p:cNvSpPr>
          <p:nvPr>
            <p:ph type="sldNum" sz="quarter" idx="12"/>
          </p:nvPr>
        </p:nvSpPr>
        <p:spPr/>
        <p:txBody>
          <a:bodyPr/>
          <a:lstStyle/>
          <a:p>
            <a:fld id="{1CD09932-F2CD-463C-AF33-C25DC7749246}" type="slidenum">
              <a:rPr lang="tr-TR" smtClean="0"/>
              <a:t>29</a:t>
            </a:fld>
            <a:endParaRPr lang="tr-TR"/>
          </a:p>
        </p:txBody>
      </p:sp>
      <p:pic>
        <p:nvPicPr>
          <p:cNvPr id="5" name="Resim 4" descr="The image illustrates a flowchart detailing the various outcomes for a group of 11,163 patients with Subclinical Hyperthyroidism (SHT), including second suppression within 6 months, progression to hyperthyroidism, persisting SHT, unknown outcomes, relapse, and recovery, with percentages for each outcome.&#10;&#10;Yapay zeka tarafından oluşturulmuş içerik yanlış olabilir.">
            <a:extLst>
              <a:ext uri="{FF2B5EF4-FFF2-40B4-BE49-F238E27FC236}">
                <a16:creationId xmlns:a16="http://schemas.microsoft.com/office/drawing/2014/main" id="{F6C9EB82-1347-BEE6-F379-FDC35A234EC3}"/>
              </a:ext>
            </a:extLst>
          </p:cNvPr>
          <p:cNvPicPr>
            <a:picLocks noChangeAspect="1"/>
          </p:cNvPicPr>
          <p:nvPr/>
        </p:nvPicPr>
        <p:blipFill>
          <a:blip r:embed="rId2"/>
          <a:stretch>
            <a:fillRect/>
          </a:stretch>
        </p:blipFill>
        <p:spPr>
          <a:xfrm>
            <a:off x="2975021" y="1767536"/>
            <a:ext cx="9131120" cy="4421536"/>
          </a:xfrm>
          <a:prstGeom prst="rect">
            <a:avLst/>
          </a:prstGeom>
        </p:spPr>
      </p:pic>
      <p:sp>
        <p:nvSpPr>
          <p:cNvPr id="7" name="Metin kutusu 6">
            <a:extLst>
              <a:ext uri="{FF2B5EF4-FFF2-40B4-BE49-F238E27FC236}">
                <a16:creationId xmlns:a16="http://schemas.microsoft.com/office/drawing/2014/main" id="{35B5D548-4A85-1029-627D-6E3AD91042FC}"/>
              </a:ext>
            </a:extLst>
          </p:cNvPr>
          <p:cNvSpPr txBox="1"/>
          <p:nvPr/>
        </p:nvSpPr>
        <p:spPr>
          <a:xfrm>
            <a:off x="8347654" y="4109135"/>
            <a:ext cx="1738649" cy="1323439"/>
          </a:xfrm>
          <a:prstGeom prst="rect">
            <a:avLst/>
          </a:prstGeom>
          <a:noFill/>
        </p:spPr>
        <p:txBody>
          <a:bodyPr wrap="square">
            <a:spAutoFit/>
          </a:bodyPr>
          <a:lstStyle/>
          <a:p>
            <a:pPr marL="285750" indent="-285750">
              <a:buFont typeface="Wingdings" panose="05000000000000000000" pitchFamily="2" charset="2"/>
              <a:buChar char="Ø"/>
            </a:pPr>
            <a:r>
              <a:rPr lang="tr-TR" sz="1600" dirty="0">
                <a:solidFill>
                  <a:srgbClr val="000000"/>
                </a:solidFill>
              </a:rPr>
              <a:t>Nüks yaşayan hastaların hiçbiri aşikar hipertiroidi geliştirmemiş. </a:t>
            </a:r>
          </a:p>
        </p:txBody>
      </p:sp>
    </p:spTree>
    <p:extLst>
      <p:ext uri="{BB962C8B-B14F-4D97-AF65-F5344CB8AC3E}">
        <p14:creationId xmlns:p14="http://schemas.microsoft.com/office/powerpoint/2010/main" val="7360831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0890400-BB8B-4A44-AB63-65C7CA223E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 name="Başlık 1">
            <a:extLst>
              <a:ext uri="{FF2B5EF4-FFF2-40B4-BE49-F238E27FC236}">
                <a16:creationId xmlns:a16="http://schemas.microsoft.com/office/drawing/2014/main" id="{19D04E9F-AB15-46D6-DBDD-0BF663CB8BAE}"/>
              </a:ext>
            </a:extLst>
          </p:cNvPr>
          <p:cNvSpPr>
            <a:spLocks noGrp="1"/>
          </p:cNvSpPr>
          <p:nvPr>
            <p:ph type="title"/>
          </p:nvPr>
        </p:nvSpPr>
        <p:spPr>
          <a:xfrm>
            <a:off x="347730" y="804333"/>
            <a:ext cx="4008958" cy="5249334"/>
          </a:xfrm>
        </p:spPr>
        <p:txBody>
          <a:bodyPr>
            <a:normAutofit/>
          </a:bodyPr>
          <a:lstStyle/>
          <a:p>
            <a:pPr algn="r"/>
            <a:r>
              <a:rPr lang="tr-TR" b="1" cap="none" dirty="0"/>
              <a:t>TSH Baskılanma Düzeyine Göre Sınıflandırma</a:t>
            </a:r>
          </a:p>
        </p:txBody>
      </p:sp>
      <p:cxnSp>
        <p:nvCxnSpPr>
          <p:cNvPr id="11" name="Straight Connector 10">
            <a:extLst>
              <a:ext uri="{FF2B5EF4-FFF2-40B4-BE49-F238E27FC236}">
                <a16:creationId xmlns:a16="http://schemas.microsoft.com/office/drawing/2014/main" id="{4D39B797-CDC6-4529-8A36-9CBFC98163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77597" y="1600200"/>
            <a:ext cx="0" cy="3657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İçerik Yer Tutucusu 2">
            <a:extLst>
              <a:ext uri="{FF2B5EF4-FFF2-40B4-BE49-F238E27FC236}">
                <a16:creationId xmlns:a16="http://schemas.microsoft.com/office/drawing/2014/main" id="{2F83645B-8595-4341-63FA-2FF58EF23A27}"/>
              </a:ext>
            </a:extLst>
          </p:cNvPr>
          <p:cNvSpPr>
            <a:spLocks noGrp="1"/>
          </p:cNvSpPr>
          <p:nvPr>
            <p:ph idx="1"/>
          </p:nvPr>
        </p:nvSpPr>
        <p:spPr>
          <a:xfrm>
            <a:off x="4999330" y="804333"/>
            <a:ext cx="6257721" cy="5249334"/>
          </a:xfrm>
        </p:spPr>
        <p:txBody>
          <a:bodyPr anchor="ctr">
            <a:normAutofit/>
          </a:bodyPr>
          <a:lstStyle/>
          <a:p>
            <a:pPr marL="0" indent="0">
              <a:buNone/>
            </a:pPr>
            <a:r>
              <a:rPr lang="tr-TR" dirty="0"/>
              <a:t>  </a:t>
            </a:r>
            <a:r>
              <a:rPr lang="tr-TR" sz="2600" dirty="0" err="1"/>
              <a:t>Subklinik</a:t>
            </a:r>
            <a:r>
              <a:rPr lang="tr-TR" sz="2600" dirty="0"/>
              <a:t> hipertiroidi, </a:t>
            </a:r>
            <a:r>
              <a:rPr lang="tr-TR" sz="2600" b="1" dirty="0"/>
              <a:t>0.1 </a:t>
            </a:r>
            <a:r>
              <a:rPr lang="tr-TR" sz="2600" b="1" dirty="0" err="1"/>
              <a:t>mU</a:t>
            </a:r>
            <a:r>
              <a:rPr lang="tr-TR" sz="2600" b="1" dirty="0"/>
              <a:t>/L</a:t>
            </a:r>
            <a:r>
              <a:rPr lang="tr-TR" sz="2600" dirty="0"/>
              <a:t> eşik değerine göre iki ana tipe ayrılır. Bu ayrım; risk sınıflandırması, klinik gidişatı öngörebilmek ve tedavi kararı için kritiktir:</a:t>
            </a:r>
          </a:p>
          <a:p>
            <a:pPr>
              <a:buFont typeface="Arial" panose="020B0604020202020204" pitchFamily="34" charset="0"/>
              <a:buChar char="•"/>
            </a:pPr>
            <a:r>
              <a:rPr lang="tr-TR" sz="2600" b="1" dirty="0"/>
              <a:t> Tip 1:</a:t>
            </a:r>
            <a:r>
              <a:rPr lang="tr-TR" sz="2600" dirty="0"/>
              <a:t> TSH = 0.1 – 0.4 </a:t>
            </a:r>
            <a:r>
              <a:rPr lang="tr-TR" sz="2600" dirty="0" err="1"/>
              <a:t>mU</a:t>
            </a:r>
            <a:r>
              <a:rPr lang="tr-TR" sz="2600" dirty="0"/>
              <a:t>/L arası.</a:t>
            </a:r>
          </a:p>
          <a:p>
            <a:pPr>
              <a:buFont typeface="Arial" panose="020B0604020202020204" pitchFamily="34" charset="0"/>
              <a:buChar char="•"/>
            </a:pPr>
            <a:r>
              <a:rPr lang="tr-TR" sz="2600" b="1" dirty="0"/>
              <a:t> Tip 2:</a:t>
            </a:r>
            <a:r>
              <a:rPr lang="tr-TR" sz="2600" dirty="0"/>
              <a:t> TSH &lt; 0.1 </a:t>
            </a:r>
            <a:r>
              <a:rPr lang="tr-TR" sz="2600" dirty="0" err="1"/>
              <a:t>mU</a:t>
            </a:r>
            <a:r>
              <a:rPr lang="tr-TR" sz="2600" dirty="0"/>
              <a:t>/L (daha derin baskılanma).</a:t>
            </a:r>
          </a:p>
          <a:p>
            <a:endParaRPr lang="tr-TR" dirty="0"/>
          </a:p>
        </p:txBody>
      </p:sp>
      <p:sp>
        <p:nvSpPr>
          <p:cNvPr id="4" name="Slayt Numarası Yer Tutucusu 3">
            <a:extLst>
              <a:ext uri="{FF2B5EF4-FFF2-40B4-BE49-F238E27FC236}">
                <a16:creationId xmlns:a16="http://schemas.microsoft.com/office/drawing/2014/main" id="{5A018128-200F-C0D1-989E-AD0A79336F3A}"/>
              </a:ext>
            </a:extLst>
          </p:cNvPr>
          <p:cNvSpPr>
            <a:spLocks noGrp="1"/>
          </p:cNvSpPr>
          <p:nvPr>
            <p:ph type="sldNum" sz="quarter" idx="12"/>
          </p:nvPr>
        </p:nvSpPr>
        <p:spPr>
          <a:xfrm>
            <a:off x="10837334" y="6470704"/>
            <a:ext cx="973666" cy="274320"/>
          </a:xfrm>
        </p:spPr>
        <p:txBody>
          <a:bodyPr>
            <a:normAutofit/>
          </a:bodyPr>
          <a:lstStyle/>
          <a:p>
            <a:pPr>
              <a:spcAft>
                <a:spcPts val="600"/>
              </a:spcAft>
            </a:pPr>
            <a:fld id="{1CD09932-F2CD-463C-AF33-C25DC7749246}" type="slidenum">
              <a:rPr lang="tr-TR" smtClean="0"/>
              <a:pPr>
                <a:spcAft>
                  <a:spcPts val="600"/>
                </a:spcAft>
              </a:pPr>
              <a:t>3</a:t>
            </a:fld>
            <a:endParaRPr lang="tr-TR"/>
          </a:p>
        </p:txBody>
      </p:sp>
    </p:spTree>
    <p:extLst>
      <p:ext uri="{BB962C8B-B14F-4D97-AF65-F5344CB8AC3E}">
        <p14:creationId xmlns:p14="http://schemas.microsoft.com/office/powerpoint/2010/main" val="19770442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descr="The image presents a table summarizing factors associated with remission or progression in hyperthyroidism, analyzed through logistic regression. It includes variables such as age groups, TSH levels, gender, and comorbidity scores, indicating different probabilities of remission or progression among these factors.&#10;&#10;Yapay zeka tarafından oluşturulmuş içerik yanlış olabilir.">
            <a:extLst>
              <a:ext uri="{FF2B5EF4-FFF2-40B4-BE49-F238E27FC236}">
                <a16:creationId xmlns:a16="http://schemas.microsoft.com/office/drawing/2014/main" id="{753DB1BF-CAA3-CF94-DD69-F4068B908CBD}"/>
              </a:ext>
            </a:extLst>
          </p:cNvPr>
          <p:cNvPicPr>
            <a:picLocks noGrp="1" noChangeAspect="1"/>
          </p:cNvPicPr>
          <p:nvPr>
            <p:ph idx="1"/>
          </p:nvPr>
        </p:nvPicPr>
        <p:blipFill>
          <a:blip r:embed="rId2"/>
          <a:stretch>
            <a:fillRect/>
          </a:stretch>
        </p:blipFill>
        <p:spPr>
          <a:xfrm>
            <a:off x="1583125" y="501981"/>
            <a:ext cx="9106340" cy="6066244"/>
          </a:xfrm>
          <a:prstGeom prst="rect">
            <a:avLst/>
          </a:prstGeom>
        </p:spPr>
      </p:pic>
      <p:sp>
        <p:nvSpPr>
          <p:cNvPr id="6" name="Slayt Numarası Yer Tutucusu 5">
            <a:extLst>
              <a:ext uri="{FF2B5EF4-FFF2-40B4-BE49-F238E27FC236}">
                <a16:creationId xmlns:a16="http://schemas.microsoft.com/office/drawing/2014/main" id="{3E53B85F-D51C-DEDB-651F-48093FEE5B84}"/>
              </a:ext>
            </a:extLst>
          </p:cNvPr>
          <p:cNvSpPr>
            <a:spLocks noGrp="1"/>
          </p:cNvSpPr>
          <p:nvPr>
            <p:ph type="sldNum" sz="quarter" idx="12"/>
          </p:nvPr>
        </p:nvSpPr>
        <p:spPr/>
        <p:txBody>
          <a:bodyPr/>
          <a:lstStyle/>
          <a:p>
            <a:fld id="{1CD09932-F2CD-463C-AF33-C25DC7749246}" type="slidenum">
              <a:rPr lang="tr-TR" smtClean="0"/>
              <a:t>30</a:t>
            </a:fld>
            <a:endParaRPr lang="tr-TR"/>
          </a:p>
        </p:txBody>
      </p:sp>
      <p:sp>
        <p:nvSpPr>
          <p:cNvPr id="7" name="Sol Köşeli Ayraç 6">
            <a:extLst>
              <a:ext uri="{FF2B5EF4-FFF2-40B4-BE49-F238E27FC236}">
                <a16:creationId xmlns:a16="http://schemas.microsoft.com/office/drawing/2014/main" id="{137D7515-09A5-603C-6B42-E7F52B42015B}"/>
              </a:ext>
            </a:extLst>
          </p:cNvPr>
          <p:cNvSpPr/>
          <p:nvPr/>
        </p:nvSpPr>
        <p:spPr>
          <a:xfrm>
            <a:off x="1519707" y="1068946"/>
            <a:ext cx="63418" cy="2543578"/>
          </a:xfrm>
          <a:prstGeom prst="leftBracket">
            <a:avLst/>
          </a:prstGeom>
          <a:ln w="57150"/>
        </p:spPr>
        <p:style>
          <a:lnRef idx="3">
            <a:schemeClr val="accent2"/>
          </a:lnRef>
          <a:fillRef idx="0">
            <a:schemeClr val="accent2"/>
          </a:fillRef>
          <a:effectRef idx="2">
            <a:schemeClr val="accent2"/>
          </a:effectRef>
          <a:fontRef idx="minor">
            <a:schemeClr val="tx1"/>
          </a:fontRef>
        </p:style>
        <p:txBody>
          <a:bodyPr rtlCol="0" anchor="ctr"/>
          <a:lstStyle/>
          <a:p>
            <a:pPr algn="ctr"/>
            <a:endParaRPr lang="tr-TR"/>
          </a:p>
        </p:txBody>
      </p:sp>
      <p:pic>
        <p:nvPicPr>
          <p:cNvPr id="9" name="Resim 8">
            <a:extLst>
              <a:ext uri="{FF2B5EF4-FFF2-40B4-BE49-F238E27FC236}">
                <a16:creationId xmlns:a16="http://schemas.microsoft.com/office/drawing/2014/main" id="{4DC9BA17-BFC0-FB2B-8F61-CD5FCEF41435}"/>
              </a:ext>
            </a:extLst>
          </p:cNvPr>
          <p:cNvPicPr>
            <a:picLocks noChangeAspect="1"/>
          </p:cNvPicPr>
          <p:nvPr/>
        </p:nvPicPr>
        <p:blipFill>
          <a:blip r:embed="rId3"/>
          <a:stretch>
            <a:fillRect/>
          </a:stretch>
        </p:blipFill>
        <p:spPr>
          <a:xfrm>
            <a:off x="1450823" y="3643064"/>
            <a:ext cx="201185" cy="2712955"/>
          </a:xfrm>
          <a:prstGeom prst="rect">
            <a:avLst/>
          </a:prstGeom>
        </p:spPr>
      </p:pic>
      <p:cxnSp>
        <p:nvCxnSpPr>
          <p:cNvPr id="10" name="Düz Bağlayıcı 9">
            <a:extLst>
              <a:ext uri="{FF2B5EF4-FFF2-40B4-BE49-F238E27FC236}">
                <a16:creationId xmlns:a16="http://schemas.microsoft.com/office/drawing/2014/main" id="{2B0DA399-B678-D6E1-07B9-A736F7A76DF3}"/>
              </a:ext>
            </a:extLst>
          </p:cNvPr>
          <p:cNvCxnSpPr/>
          <p:nvPr/>
        </p:nvCxnSpPr>
        <p:spPr>
          <a:xfrm>
            <a:off x="5255764" y="1645256"/>
            <a:ext cx="243733" cy="0"/>
          </a:xfrm>
          <a:prstGeom prst="line">
            <a:avLst/>
          </a:prstGeom>
          <a:ln w="28575">
            <a:solidFill>
              <a:schemeClr val="bg2">
                <a:lumMod val="75000"/>
              </a:schemeClr>
            </a:solidFill>
          </a:ln>
        </p:spPr>
        <p:style>
          <a:lnRef idx="3">
            <a:schemeClr val="accent2"/>
          </a:lnRef>
          <a:fillRef idx="0">
            <a:schemeClr val="accent2"/>
          </a:fillRef>
          <a:effectRef idx="2">
            <a:schemeClr val="accent2"/>
          </a:effectRef>
          <a:fontRef idx="minor">
            <a:schemeClr val="tx1"/>
          </a:fontRef>
        </p:style>
      </p:cxnSp>
      <p:cxnSp>
        <p:nvCxnSpPr>
          <p:cNvPr id="14" name="Düz Bağlayıcı 13">
            <a:extLst>
              <a:ext uri="{FF2B5EF4-FFF2-40B4-BE49-F238E27FC236}">
                <a16:creationId xmlns:a16="http://schemas.microsoft.com/office/drawing/2014/main" id="{741FB212-3D77-0F08-ECB8-8ABD3C5957F9}"/>
              </a:ext>
            </a:extLst>
          </p:cNvPr>
          <p:cNvCxnSpPr/>
          <p:nvPr/>
        </p:nvCxnSpPr>
        <p:spPr>
          <a:xfrm>
            <a:off x="5255764" y="2892360"/>
            <a:ext cx="243733" cy="0"/>
          </a:xfrm>
          <a:prstGeom prst="line">
            <a:avLst/>
          </a:prstGeom>
          <a:ln w="28575">
            <a:solidFill>
              <a:schemeClr val="bg2">
                <a:lumMod val="75000"/>
              </a:schemeClr>
            </a:solidFill>
          </a:ln>
        </p:spPr>
        <p:style>
          <a:lnRef idx="3">
            <a:schemeClr val="accent2"/>
          </a:lnRef>
          <a:fillRef idx="0">
            <a:schemeClr val="accent2"/>
          </a:fillRef>
          <a:effectRef idx="2">
            <a:schemeClr val="accent2"/>
          </a:effectRef>
          <a:fontRef idx="minor">
            <a:schemeClr val="tx1"/>
          </a:fontRef>
        </p:style>
      </p:cxnSp>
      <p:cxnSp>
        <p:nvCxnSpPr>
          <p:cNvPr id="15" name="Düz Bağlayıcı 14">
            <a:extLst>
              <a:ext uri="{FF2B5EF4-FFF2-40B4-BE49-F238E27FC236}">
                <a16:creationId xmlns:a16="http://schemas.microsoft.com/office/drawing/2014/main" id="{D4D0E295-BE10-C562-328C-676E8601E0C4}"/>
              </a:ext>
            </a:extLst>
          </p:cNvPr>
          <p:cNvCxnSpPr/>
          <p:nvPr/>
        </p:nvCxnSpPr>
        <p:spPr>
          <a:xfrm>
            <a:off x="5255764" y="4173808"/>
            <a:ext cx="243733" cy="0"/>
          </a:xfrm>
          <a:prstGeom prst="line">
            <a:avLst/>
          </a:prstGeom>
          <a:ln w="28575">
            <a:solidFill>
              <a:schemeClr val="bg2">
                <a:lumMod val="75000"/>
              </a:schemeClr>
            </a:solidFill>
          </a:ln>
        </p:spPr>
        <p:style>
          <a:lnRef idx="3">
            <a:schemeClr val="accent2"/>
          </a:lnRef>
          <a:fillRef idx="0">
            <a:schemeClr val="accent2"/>
          </a:fillRef>
          <a:effectRef idx="2">
            <a:schemeClr val="accent2"/>
          </a:effectRef>
          <a:fontRef idx="minor">
            <a:schemeClr val="tx1"/>
          </a:fontRef>
        </p:style>
      </p:cxnSp>
      <p:cxnSp>
        <p:nvCxnSpPr>
          <p:cNvPr id="16" name="Düz Bağlayıcı 15">
            <a:extLst>
              <a:ext uri="{FF2B5EF4-FFF2-40B4-BE49-F238E27FC236}">
                <a16:creationId xmlns:a16="http://schemas.microsoft.com/office/drawing/2014/main" id="{59EF4FF8-8336-4451-7A85-8413B45BB5B3}"/>
              </a:ext>
            </a:extLst>
          </p:cNvPr>
          <p:cNvCxnSpPr/>
          <p:nvPr/>
        </p:nvCxnSpPr>
        <p:spPr>
          <a:xfrm>
            <a:off x="5260757" y="5403741"/>
            <a:ext cx="243733" cy="0"/>
          </a:xfrm>
          <a:prstGeom prst="line">
            <a:avLst/>
          </a:prstGeom>
          <a:ln w="28575">
            <a:solidFill>
              <a:schemeClr val="bg2">
                <a:lumMod val="75000"/>
              </a:schemeClr>
            </a:solidFill>
          </a:ln>
        </p:spPr>
        <p:style>
          <a:lnRef idx="3">
            <a:schemeClr val="accent2"/>
          </a:lnRef>
          <a:fillRef idx="0">
            <a:schemeClr val="accent2"/>
          </a:fillRef>
          <a:effectRef idx="2">
            <a:schemeClr val="accent2"/>
          </a:effectRef>
          <a:fontRef idx="minor">
            <a:schemeClr val="tx1"/>
          </a:fontRef>
        </p:style>
      </p:cxnSp>
      <p:cxnSp>
        <p:nvCxnSpPr>
          <p:cNvPr id="17" name="Düz Bağlayıcı 16">
            <a:extLst>
              <a:ext uri="{FF2B5EF4-FFF2-40B4-BE49-F238E27FC236}">
                <a16:creationId xmlns:a16="http://schemas.microsoft.com/office/drawing/2014/main" id="{7B6965CA-4523-4F3C-61CC-4847E6A835AC}"/>
              </a:ext>
            </a:extLst>
          </p:cNvPr>
          <p:cNvCxnSpPr/>
          <p:nvPr/>
        </p:nvCxnSpPr>
        <p:spPr>
          <a:xfrm>
            <a:off x="5255764" y="4791994"/>
            <a:ext cx="243733" cy="0"/>
          </a:xfrm>
          <a:prstGeom prst="line">
            <a:avLst/>
          </a:prstGeom>
          <a:ln w="28575">
            <a:solidFill>
              <a:schemeClr val="bg2">
                <a:lumMod val="75000"/>
              </a:schemeClr>
            </a:solidFill>
          </a:ln>
        </p:spPr>
        <p:style>
          <a:lnRef idx="3">
            <a:schemeClr val="accent2"/>
          </a:lnRef>
          <a:fillRef idx="0">
            <a:schemeClr val="accent2"/>
          </a:fillRef>
          <a:effectRef idx="2">
            <a:schemeClr val="accent2"/>
          </a:effectRef>
          <a:fontRef idx="minor">
            <a:schemeClr val="tx1"/>
          </a:fontRef>
        </p:style>
      </p:cxnSp>
      <p:cxnSp>
        <p:nvCxnSpPr>
          <p:cNvPr id="18" name="Düz Bağlayıcı 17">
            <a:extLst>
              <a:ext uri="{FF2B5EF4-FFF2-40B4-BE49-F238E27FC236}">
                <a16:creationId xmlns:a16="http://schemas.microsoft.com/office/drawing/2014/main" id="{FECFC558-4550-A1A2-29F4-6809FAC202D4}"/>
              </a:ext>
            </a:extLst>
          </p:cNvPr>
          <p:cNvCxnSpPr/>
          <p:nvPr/>
        </p:nvCxnSpPr>
        <p:spPr>
          <a:xfrm>
            <a:off x="5255764" y="6234428"/>
            <a:ext cx="243733" cy="0"/>
          </a:xfrm>
          <a:prstGeom prst="line">
            <a:avLst/>
          </a:prstGeom>
          <a:ln w="28575">
            <a:solidFill>
              <a:schemeClr val="bg2">
                <a:lumMod val="75000"/>
              </a:schemeClr>
            </a:solidFill>
          </a:ln>
        </p:spPr>
        <p:style>
          <a:lnRef idx="3">
            <a:schemeClr val="accent2"/>
          </a:lnRef>
          <a:fillRef idx="0">
            <a:schemeClr val="accent2"/>
          </a:fillRef>
          <a:effectRef idx="2">
            <a:schemeClr val="accent2"/>
          </a:effectRef>
          <a:fontRef idx="minor">
            <a:schemeClr val="tx1"/>
          </a:fontRef>
        </p:style>
      </p:cxnSp>
      <p:cxnSp>
        <p:nvCxnSpPr>
          <p:cNvPr id="22" name="Düz Bağlayıcı 21">
            <a:extLst>
              <a:ext uri="{FF2B5EF4-FFF2-40B4-BE49-F238E27FC236}">
                <a16:creationId xmlns:a16="http://schemas.microsoft.com/office/drawing/2014/main" id="{4D52F561-5478-18F2-9A06-DE1466EDB033}"/>
              </a:ext>
            </a:extLst>
          </p:cNvPr>
          <p:cNvCxnSpPr/>
          <p:nvPr/>
        </p:nvCxnSpPr>
        <p:spPr>
          <a:xfrm>
            <a:off x="5230707" y="2125014"/>
            <a:ext cx="578366" cy="0"/>
          </a:xfrm>
          <a:prstGeom prst="line">
            <a:avLst/>
          </a:prstGeom>
          <a:ln>
            <a:solidFill>
              <a:srgbClr val="C00000"/>
            </a:solidFill>
          </a:ln>
        </p:spPr>
        <p:style>
          <a:lnRef idx="3">
            <a:schemeClr val="accent5"/>
          </a:lnRef>
          <a:fillRef idx="0">
            <a:schemeClr val="accent5"/>
          </a:fillRef>
          <a:effectRef idx="2">
            <a:schemeClr val="accent5"/>
          </a:effectRef>
          <a:fontRef idx="minor">
            <a:schemeClr val="tx1"/>
          </a:fontRef>
        </p:style>
      </p:cxnSp>
      <p:cxnSp>
        <p:nvCxnSpPr>
          <p:cNvPr id="23" name="Düz Bağlayıcı 22">
            <a:extLst>
              <a:ext uri="{FF2B5EF4-FFF2-40B4-BE49-F238E27FC236}">
                <a16:creationId xmlns:a16="http://schemas.microsoft.com/office/drawing/2014/main" id="{F4A76964-7881-2B8B-9A98-E68F17E0A258}"/>
              </a:ext>
            </a:extLst>
          </p:cNvPr>
          <p:cNvCxnSpPr/>
          <p:nvPr/>
        </p:nvCxnSpPr>
        <p:spPr>
          <a:xfrm>
            <a:off x="5230707" y="3063025"/>
            <a:ext cx="578366" cy="0"/>
          </a:xfrm>
          <a:prstGeom prst="line">
            <a:avLst/>
          </a:prstGeom>
          <a:ln>
            <a:solidFill>
              <a:srgbClr val="C00000"/>
            </a:solidFill>
          </a:ln>
        </p:spPr>
        <p:style>
          <a:lnRef idx="3">
            <a:schemeClr val="accent5"/>
          </a:lnRef>
          <a:fillRef idx="0">
            <a:schemeClr val="accent5"/>
          </a:fillRef>
          <a:effectRef idx="2">
            <a:schemeClr val="accent5"/>
          </a:effectRef>
          <a:fontRef idx="minor">
            <a:schemeClr val="tx1"/>
          </a:fontRef>
        </p:style>
      </p:cxnSp>
      <p:cxnSp>
        <p:nvCxnSpPr>
          <p:cNvPr id="24" name="Düz Bağlayıcı 23">
            <a:extLst>
              <a:ext uri="{FF2B5EF4-FFF2-40B4-BE49-F238E27FC236}">
                <a16:creationId xmlns:a16="http://schemas.microsoft.com/office/drawing/2014/main" id="{B1CF408A-AE49-0A5A-4EA7-EA70485F88A9}"/>
              </a:ext>
            </a:extLst>
          </p:cNvPr>
          <p:cNvCxnSpPr/>
          <p:nvPr/>
        </p:nvCxnSpPr>
        <p:spPr>
          <a:xfrm>
            <a:off x="5230707" y="4640688"/>
            <a:ext cx="578366" cy="0"/>
          </a:xfrm>
          <a:prstGeom prst="line">
            <a:avLst/>
          </a:prstGeom>
          <a:ln>
            <a:solidFill>
              <a:srgbClr val="C00000"/>
            </a:solidFill>
          </a:ln>
        </p:spPr>
        <p:style>
          <a:lnRef idx="3">
            <a:schemeClr val="accent5"/>
          </a:lnRef>
          <a:fillRef idx="0">
            <a:schemeClr val="accent5"/>
          </a:fillRef>
          <a:effectRef idx="2">
            <a:schemeClr val="accent5"/>
          </a:effectRef>
          <a:fontRef idx="minor">
            <a:schemeClr val="tx1"/>
          </a:fontRef>
        </p:style>
      </p:cxnSp>
      <p:cxnSp>
        <p:nvCxnSpPr>
          <p:cNvPr id="25" name="Düz Bağlayıcı 24">
            <a:extLst>
              <a:ext uri="{FF2B5EF4-FFF2-40B4-BE49-F238E27FC236}">
                <a16:creationId xmlns:a16="http://schemas.microsoft.com/office/drawing/2014/main" id="{4FD36D25-731E-8C11-C16E-15C8A8346BBE}"/>
              </a:ext>
            </a:extLst>
          </p:cNvPr>
          <p:cNvCxnSpPr/>
          <p:nvPr/>
        </p:nvCxnSpPr>
        <p:spPr>
          <a:xfrm>
            <a:off x="5230707" y="2457718"/>
            <a:ext cx="578366" cy="0"/>
          </a:xfrm>
          <a:prstGeom prst="line">
            <a:avLst/>
          </a:prstGeom>
          <a:ln>
            <a:solidFill>
              <a:srgbClr val="C00000"/>
            </a:solidFill>
          </a:ln>
        </p:spPr>
        <p:style>
          <a:lnRef idx="3">
            <a:schemeClr val="accent5"/>
          </a:lnRef>
          <a:fillRef idx="0">
            <a:schemeClr val="accent5"/>
          </a:fillRef>
          <a:effectRef idx="2">
            <a:schemeClr val="accent5"/>
          </a:effectRef>
          <a:fontRef idx="minor">
            <a:schemeClr val="tx1"/>
          </a:fontRef>
        </p:style>
      </p:cxnSp>
      <p:cxnSp>
        <p:nvCxnSpPr>
          <p:cNvPr id="26" name="Düz Bağlayıcı 25">
            <a:extLst>
              <a:ext uri="{FF2B5EF4-FFF2-40B4-BE49-F238E27FC236}">
                <a16:creationId xmlns:a16="http://schemas.microsoft.com/office/drawing/2014/main" id="{BE4F9822-3D6E-C9F5-3750-B06075FA52A4}"/>
              </a:ext>
            </a:extLst>
          </p:cNvPr>
          <p:cNvCxnSpPr/>
          <p:nvPr/>
        </p:nvCxnSpPr>
        <p:spPr>
          <a:xfrm>
            <a:off x="5242732" y="4999541"/>
            <a:ext cx="578366" cy="0"/>
          </a:xfrm>
          <a:prstGeom prst="line">
            <a:avLst/>
          </a:prstGeom>
          <a:ln>
            <a:solidFill>
              <a:srgbClr val="C00000"/>
            </a:solidFill>
          </a:ln>
        </p:spPr>
        <p:style>
          <a:lnRef idx="3">
            <a:schemeClr val="accent5"/>
          </a:lnRef>
          <a:fillRef idx="0">
            <a:schemeClr val="accent5"/>
          </a:fillRef>
          <a:effectRef idx="2">
            <a:schemeClr val="accent5"/>
          </a:effectRef>
          <a:fontRef idx="minor">
            <a:schemeClr val="tx1"/>
          </a:fontRef>
        </p:style>
      </p:cxnSp>
      <p:cxnSp>
        <p:nvCxnSpPr>
          <p:cNvPr id="27" name="Düz Bağlayıcı 26">
            <a:extLst>
              <a:ext uri="{FF2B5EF4-FFF2-40B4-BE49-F238E27FC236}">
                <a16:creationId xmlns:a16="http://schemas.microsoft.com/office/drawing/2014/main" id="{535756F1-3979-09FC-6F4C-99D6354AB806}"/>
              </a:ext>
            </a:extLst>
          </p:cNvPr>
          <p:cNvCxnSpPr/>
          <p:nvPr/>
        </p:nvCxnSpPr>
        <p:spPr>
          <a:xfrm>
            <a:off x="5242732" y="5567967"/>
            <a:ext cx="578366" cy="0"/>
          </a:xfrm>
          <a:prstGeom prst="line">
            <a:avLst/>
          </a:prstGeom>
          <a:ln>
            <a:solidFill>
              <a:srgbClr val="C00000"/>
            </a:solidFill>
          </a:ln>
        </p:spPr>
        <p:style>
          <a:lnRef idx="3">
            <a:schemeClr val="accent5"/>
          </a:lnRef>
          <a:fillRef idx="0">
            <a:schemeClr val="accent5"/>
          </a:fillRef>
          <a:effectRef idx="2">
            <a:schemeClr val="accent5"/>
          </a:effectRef>
          <a:fontRef idx="minor">
            <a:schemeClr val="tx1"/>
          </a:fontRef>
        </p:style>
      </p:cxnSp>
      <p:cxnSp>
        <p:nvCxnSpPr>
          <p:cNvPr id="28" name="Düz Bağlayıcı 27">
            <a:extLst>
              <a:ext uri="{FF2B5EF4-FFF2-40B4-BE49-F238E27FC236}">
                <a16:creationId xmlns:a16="http://schemas.microsoft.com/office/drawing/2014/main" id="{6E091417-5394-86D9-BFF9-050C7E3CB781}"/>
              </a:ext>
            </a:extLst>
          </p:cNvPr>
          <p:cNvCxnSpPr/>
          <p:nvPr/>
        </p:nvCxnSpPr>
        <p:spPr>
          <a:xfrm>
            <a:off x="5255764" y="5883499"/>
            <a:ext cx="578366" cy="0"/>
          </a:xfrm>
          <a:prstGeom prst="line">
            <a:avLst/>
          </a:prstGeom>
          <a:ln>
            <a:solidFill>
              <a:srgbClr val="C00000"/>
            </a:solidFill>
          </a:ln>
        </p:spPr>
        <p:style>
          <a:lnRef idx="3">
            <a:schemeClr val="accent5"/>
          </a:lnRef>
          <a:fillRef idx="0">
            <a:schemeClr val="accent5"/>
          </a:fillRef>
          <a:effectRef idx="2">
            <a:schemeClr val="accent5"/>
          </a:effectRef>
          <a:fontRef idx="minor">
            <a:schemeClr val="tx1"/>
          </a:fontRef>
        </p:style>
      </p:cxnSp>
      <p:sp>
        <p:nvSpPr>
          <p:cNvPr id="29" name="Ok: Aşağı 28">
            <a:extLst>
              <a:ext uri="{FF2B5EF4-FFF2-40B4-BE49-F238E27FC236}">
                <a16:creationId xmlns:a16="http://schemas.microsoft.com/office/drawing/2014/main" id="{1340FC36-4D04-3190-E741-FF8C74D8D88B}"/>
              </a:ext>
            </a:extLst>
          </p:cNvPr>
          <p:cNvSpPr/>
          <p:nvPr/>
        </p:nvSpPr>
        <p:spPr>
          <a:xfrm>
            <a:off x="5064118" y="1564783"/>
            <a:ext cx="93871" cy="560227"/>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0" name="Ok: Aşağı 29">
            <a:extLst>
              <a:ext uri="{FF2B5EF4-FFF2-40B4-BE49-F238E27FC236}">
                <a16:creationId xmlns:a16="http://schemas.microsoft.com/office/drawing/2014/main" id="{8F5B6FE4-C31D-3EF3-819A-5B7124836DD7}"/>
              </a:ext>
            </a:extLst>
          </p:cNvPr>
          <p:cNvSpPr/>
          <p:nvPr/>
        </p:nvSpPr>
        <p:spPr>
          <a:xfrm>
            <a:off x="5082838" y="4082603"/>
            <a:ext cx="93871" cy="558083"/>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cxnSp>
        <p:nvCxnSpPr>
          <p:cNvPr id="31" name="Düz Bağlayıcı 30">
            <a:extLst>
              <a:ext uri="{FF2B5EF4-FFF2-40B4-BE49-F238E27FC236}">
                <a16:creationId xmlns:a16="http://schemas.microsoft.com/office/drawing/2014/main" id="{378B2A43-9DB6-5A1D-3453-1D799A7ADA82}"/>
              </a:ext>
            </a:extLst>
          </p:cNvPr>
          <p:cNvCxnSpPr/>
          <p:nvPr/>
        </p:nvCxnSpPr>
        <p:spPr>
          <a:xfrm>
            <a:off x="5255764" y="2299932"/>
            <a:ext cx="243733" cy="0"/>
          </a:xfrm>
          <a:prstGeom prst="line">
            <a:avLst/>
          </a:prstGeom>
          <a:ln w="28575">
            <a:solidFill>
              <a:schemeClr val="bg2">
                <a:lumMod val="75000"/>
              </a:schemeClr>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40465998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15B897F-C513-FE27-A07B-6D7A3F49EDC5}"/>
              </a:ext>
            </a:extLst>
          </p:cNvPr>
          <p:cNvSpPr>
            <a:spLocks noGrp="1"/>
          </p:cNvSpPr>
          <p:nvPr>
            <p:ph type="title"/>
          </p:nvPr>
        </p:nvSpPr>
        <p:spPr/>
        <p:txBody>
          <a:bodyPr/>
          <a:lstStyle/>
          <a:p>
            <a:r>
              <a:rPr lang="tr-TR" b="1" cap="none" dirty="0"/>
              <a:t>Bulgular - İyileşmeyi ve İlerlemeyi Etkileyen Faktörler</a:t>
            </a:r>
            <a:endParaRPr lang="tr-TR" dirty="0"/>
          </a:p>
        </p:txBody>
      </p:sp>
      <p:sp>
        <p:nvSpPr>
          <p:cNvPr id="3" name="İçerik Yer Tutucusu 2">
            <a:extLst>
              <a:ext uri="{FF2B5EF4-FFF2-40B4-BE49-F238E27FC236}">
                <a16:creationId xmlns:a16="http://schemas.microsoft.com/office/drawing/2014/main" id="{55DAC9E5-7A87-7B2C-9888-9DCB97448659}"/>
              </a:ext>
            </a:extLst>
          </p:cNvPr>
          <p:cNvSpPr>
            <a:spLocks noGrp="1"/>
          </p:cNvSpPr>
          <p:nvPr>
            <p:ph idx="1"/>
          </p:nvPr>
        </p:nvSpPr>
        <p:spPr>
          <a:xfrm>
            <a:off x="1024128" y="2286000"/>
            <a:ext cx="10122537" cy="4023360"/>
          </a:xfrm>
        </p:spPr>
        <p:txBody>
          <a:bodyPr>
            <a:normAutofit/>
          </a:bodyPr>
          <a:lstStyle/>
          <a:p>
            <a:pPr>
              <a:buFont typeface="Arial" panose="020B0604020202020204" pitchFamily="34" charset="0"/>
              <a:buChar char="•"/>
            </a:pPr>
            <a:r>
              <a:rPr lang="tr-TR" sz="2400" dirty="0"/>
              <a:t> </a:t>
            </a:r>
            <a:r>
              <a:rPr lang="tr-TR" sz="2600" dirty="0"/>
              <a:t>Lojistik regresyon analizine göre, çeşitli faktörlerin </a:t>
            </a:r>
            <a:r>
              <a:rPr lang="tr-TR" sz="2600" b="1" dirty="0"/>
              <a:t>iyileşme</a:t>
            </a:r>
            <a:r>
              <a:rPr lang="tr-TR" sz="2600" dirty="0"/>
              <a:t> veya hipertiroidiye</a:t>
            </a:r>
            <a:r>
              <a:rPr lang="tr-TR" sz="2600" b="1" dirty="0"/>
              <a:t> ilerleme</a:t>
            </a:r>
            <a:r>
              <a:rPr lang="tr-TR" sz="2600" dirty="0"/>
              <a:t> sürecinde belirleyici olduğunu görüyoruz;</a:t>
            </a:r>
          </a:p>
          <a:p>
            <a:pPr>
              <a:buFont typeface="Arial" panose="020B0604020202020204" pitchFamily="34" charset="0"/>
              <a:buChar char="•"/>
            </a:pPr>
            <a:r>
              <a:rPr lang="tr-TR" sz="2600" dirty="0"/>
              <a:t> </a:t>
            </a:r>
            <a:r>
              <a:rPr lang="tr-TR" sz="2600" b="1" dirty="0">
                <a:solidFill>
                  <a:schemeClr val="accent1"/>
                </a:solidFill>
              </a:rPr>
              <a:t>Daha genç yaşta </a:t>
            </a:r>
            <a:r>
              <a:rPr lang="tr-TR" sz="2600" dirty="0"/>
              <a:t>olmak, </a:t>
            </a:r>
            <a:r>
              <a:rPr lang="tr-TR" sz="2600" b="1" dirty="0">
                <a:solidFill>
                  <a:schemeClr val="accent1"/>
                </a:solidFill>
              </a:rPr>
              <a:t>erkek</a:t>
            </a:r>
            <a:r>
              <a:rPr lang="tr-TR" sz="2600" dirty="0"/>
              <a:t> cinsiyet ve başlangıç </a:t>
            </a:r>
            <a:r>
              <a:rPr lang="tr-TR" sz="2600" b="1" dirty="0">
                <a:solidFill>
                  <a:schemeClr val="accent1"/>
                </a:solidFill>
              </a:rPr>
              <a:t>TSH düzeyinin &gt;0.1 </a:t>
            </a:r>
            <a:r>
              <a:rPr lang="tr-TR" sz="2600" dirty="0"/>
              <a:t>olması </a:t>
            </a:r>
            <a:r>
              <a:rPr lang="tr-TR" sz="2600" b="1" dirty="0"/>
              <a:t>iyileşme</a:t>
            </a:r>
            <a:r>
              <a:rPr lang="tr-TR" sz="2600" dirty="0"/>
              <a:t> olasılığını doğrudan yükseltmektedir. </a:t>
            </a:r>
          </a:p>
          <a:p>
            <a:pPr>
              <a:buFont typeface="Arial" panose="020B0604020202020204" pitchFamily="34" charset="0"/>
              <a:buChar char="•"/>
            </a:pPr>
            <a:r>
              <a:rPr lang="tr-TR" sz="2600" dirty="0"/>
              <a:t> Başlangıç </a:t>
            </a:r>
            <a:r>
              <a:rPr lang="tr-TR" sz="2600" b="1" dirty="0">
                <a:solidFill>
                  <a:schemeClr val="accent2"/>
                </a:solidFill>
              </a:rPr>
              <a:t>TSH düzeyi &lt;0.1 </a:t>
            </a:r>
            <a:r>
              <a:rPr lang="tr-TR" sz="2600" dirty="0"/>
              <a:t>baskılanmış olan, daha </a:t>
            </a:r>
            <a:r>
              <a:rPr lang="tr-TR" sz="2600" b="1" dirty="0">
                <a:solidFill>
                  <a:schemeClr val="accent2"/>
                </a:solidFill>
              </a:rPr>
              <a:t>düşük yaş grubu</a:t>
            </a:r>
            <a:r>
              <a:rPr lang="tr-TR" sz="2600" dirty="0"/>
              <a:t>nda bulunan, </a:t>
            </a:r>
            <a:r>
              <a:rPr lang="tr-TR" sz="2600" b="1" dirty="0">
                <a:solidFill>
                  <a:schemeClr val="accent2"/>
                </a:solidFill>
              </a:rPr>
              <a:t>ek hastalık yükü bulunan </a:t>
            </a:r>
            <a:r>
              <a:rPr lang="tr-TR" sz="2600" dirty="0"/>
              <a:t>ve </a:t>
            </a:r>
            <a:r>
              <a:rPr lang="tr-TR" sz="2600" b="1" dirty="0">
                <a:solidFill>
                  <a:schemeClr val="accent2"/>
                </a:solidFill>
              </a:rPr>
              <a:t>kadın</a:t>
            </a:r>
            <a:r>
              <a:rPr lang="tr-TR" sz="2600" dirty="0"/>
              <a:t> hastalarda aşikar hipertiroidiye </a:t>
            </a:r>
            <a:r>
              <a:rPr lang="tr-TR" sz="2600" b="1" dirty="0"/>
              <a:t>ilerleme</a:t>
            </a:r>
            <a:r>
              <a:rPr lang="tr-TR" sz="2600" dirty="0"/>
              <a:t> açısından çok daha uyanık olmalı ve yakın takip yapmalıyız.</a:t>
            </a:r>
          </a:p>
          <a:p>
            <a:endParaRPr lang="tr-TR" dirty="0"/>
          </a:p>
        </p:txBody>
      </p:sp>
      <p:sp>
        <p:nvSpPr>
          <p:cNvPr id="4" name="Slayt Numarası Yer Tutucusu 3">
            <a:extLst>
              <a:ext uri="{FF2B5EF4-FFF2-40B4-BE49-F238E27FC236}">
                <a16:creationId xmlns:a16="http://schemas.microsoft.com/office/drawing/2014/main" id="{6499CECD-6AF1-14CA-85E3-7B095C23344F}"/>
              </a:ext>
            </a:extLst>
          </p:cNvPr>
          <p:cNvSpPr>
            <a:spLocks noGrp="1"/>
          </p:cNvSpPr>
          <p:nvPr>
            <p:ph type="sldNum" sz="quarter" idx="12"/>
          </p:nvPr>
        </p:nvSpPr>
        <p:spPr/>
        <p:txBody>
          <a:bodyPr/>
          <a:lstStyle/>
          <a:p>
            <a:fld id="{1CD09932-F2CD-463C-AF33-C25DC7749246}" type="slidenum">
              <a:rPr lang="tr-TR" smtClean="0"/>
              <a:t>31</a:t>
            </a:fld>
            <a:endParaRPr lang="tr-TR"/>
          </a:p>
        </p:txBody>
      </p:sp>
    </p:spTree>
    <p:extLst>
      <p:ext uri="{BB962C8B-B14F-4D97-AF65-F5344CB8AC3E}">
        <p14:creationId xmlns:p14="http://schemas.microsoft.com/office/powerpoint/2010/main" val="2111833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7CB8022-D746-6F9D-4915-FDF27C90F039}"/>
              </a:ext>
            </a:extLst>
          </p:cNvPr>
          <p:cNvSpPr>
            <a:spLocks noGrp="1"/>
          </p:cNvSpPr>
          <p:nvPr>
            <p:ph type="title"/>
          </p:nvPr>
        </p:nvSpPr>
        <p:spPr/>
        <p:txBody>
          <a:bodyPr/>
          <a:lstStyle/>
          <a:p>
            <a:r>
              <a:rPr lang="tr-TR" b="1" cap="none" dirty="0"/>
              <a:t>Bulgular - Kılavuza Uyum</a:t>
            </a:r>
            <a:endParaRPr lang="tr-TR" cap="none" dirty="0"/>
          </a:p>
        </p:txBody>
      </p:sp>
      <p:sp>
        <p:nvSpPr>
          <p:cNvPr id="3" name="İçerik Yer Tutucusu 2">
            <a:extLst>
              <a:ext uri="{FF2B5EF4-FFF2-40B4-BE49-F238E27FC236}">
                <a16:creationId xmlns:a16="http://schemas.microsoft.com/office/drawing/2014/main" id="{513DA9D1-29DB-A678-CB96-D2950840E8AF}"/>
              </a:ext>
            </a:extLst>
          </p:cNvPr>
          <p:cNvSpPr>
            <a:spLocks noGrp="1"/>
          </p:cNvSpPr>
          <p:nvPr>
            <p:ph idx="1"/>
          </p:nvPr>
        </p:nvSpPr>
        <p:spPr/>
        <p:txBody>
          <a:bodyPr>
            <a:normAutofit/>
          </a:bodyPr>
          <a:lstStyle/>
          <a:p>
            <a:pPr>
              <a:buFont typeface="Arial" panose="020B0604020202020204" pitchFamily="34" charset="0"/>
              <a:buChar char="•"/>
            </a:pPr>
            <a:r>
              <a:rPr lang="tr-TR" b="1" dirty="0"/>
              <a:t> </a:t>
            </a:r>
            <a:r>
              <a:rPr lang="tr-TR" sz="2600" b="1" dirty="0"/>
              <a:t>TSH Takipleri: </a:t>
            </a:r>
          </a:p>
          <a:p>
            <a:pPr lvl="1">
              <a:buFont typeface="Arial" panose="020B0604020202020204" pitchFamily="34" charset="0"/>
              <a:buChar char="•"/>
            </a:pPr>
            <a:r>
              <a:rPr lang="tr-TR" sz="2400" dirty="0"/>
              <a:t>İlk 6 aylık süre içinde hastaların sadece </a:t>
            </a:r>
            <a:r>
              <a:rPr lang="tr-TR" sz="2400" b="1" dirty="0"/>
              <a:t>%32 </a:t>
            </a:r>
            <a:r>
              <a:rPr lang="tr-TR" sz="2400" dirty="0"/>
              <a:t>oranındaki kısmına takip TSH ölçümü yapıldığı saptanmıştır. </a:t>
            </a:r>
          </a:p>
          <a:p>
            <a:pPr lvl="1">
              <a:buFont typeface="Arial" panose="020B0604020202020204" pitchFamily="34" charset="0"/>
              <a:buChar char="•"/>
            </a:pPr>
            <a:r>
              <a:rPr lang="tr-TR" sz="2400" dirty="0"/>
              <a:t>Başlangıçtaki erken (ilk 6 haftalık) dönem dışlandığında bu oran </a:t>
            </a:r>
            <a:r>
              <a:rPr lang="tr-TR" sz="2400" b="1" dirty="0"/>
              <a:t>%26 </a:t>
            </a:r>
            <a:r>
              <a:rPr lang="tr-TR" sz="2400" dirty="0"/>
              <a:t>seviyesine kadar düşmektedir. </a:t>
            </a:r>
          </a:p>
          <a:p>
            <a:pPr lvl="1">
              <a:buFont typeface="Arial" panose="020B0604020202020204" pitchFamily="34" charset="0"/>
              <a:buChar char="•"/>
            </a:pPr>
            <a:r>
              <a:rPr lang="tr-TR" sz="2400" dirty="0"/>
              <a:t>Hastaların </a:t>
            </a:r>
            <a:r>
              <a:rPr lang="tr-TR" sz="2400" b="1" dirty="0"/>
              <a:t>%29 </a:t>
            </a:r>
            <a:r>
              <a:rPr lang="tr-TR" sz="2400" dirty="0"/>
              <a:t>gibi büyük bir kesiminin ise hiçbir takip ölçümü bulunmamaktadır.</a:t>
            </a:r>
          </a:p>
          <a:p>
            <a:pPr marL="0" indent="0">
              <a:buNone/>
            </a:pPr>
            <a:endParaRPr lang="tr-TR" dirty="0"/>
          </a:p>
          <a:p>
            <a:pPr>
              <a:buFont typeface="Arial" panose="020B0604020202020204" pitchFamily="34" charset="0"/>
              <a:buChar char="•"/>
            </a:pPr>
            <a:endParaRPr lang="tr-TR" dirty="0"/>
          </a:p>
          <a:p>
            <a:endParaRPr lang="tr-TR" dirty="0"/>
          </a:p>
          <a:p>
            <a:endParaRPr lang="tr-TR" dirty="0"/>
          </a:p>
          <a:p>
            <a:endParaRPr lang="tr-TR" dirty="0"/>
          </a:p>
        </p:txBody>
      </p:sp>
      <p:sp>
        <p:nvSpPr>
          <p:cNvPr id="4" name="Slayt Numarası Yer Tutucusu 3">
            <a:extLst>
              <a:ext uri="{FF2B5EF4-FFF2-40B4-BE49-F238E27FC236}">
                <a16:creationId xmlns:a16="http://schemas.microsoft.com/office/drawing/2014/main" id="{0AB03AD7-414D-2BD5-B010-59559729DF4C}"/>
              </a:ext>
            </a:extLst>
          </p:cNvPr>
          <p:cNvSpPr>
            <a:spLocks noGrp="1"/>
          </p:cNvSpPr>
          <p:nvPr>
            <p:ph type="sldNum" sz="quarter" idx="12"/>
          </p:nvPr>
        </p:nvSpPr>
        <p:spPr/>
        <p:txBody>
          <a:bodyPr/>
          <a:lstStyle/>
          <a:p>
            <a:fld id="{1CD09932-F2CD-463C-AF33-C25DC7749246}" type="slidenum">
              <a:rPr lang="tr-TR" smtClean="0"/>
              <a:t>32</a:t>
            </a:fld>
            <a:endParaRPr lang="tr-TR"/>
          </a:p>
        </p:txBody>
      </p:sp>
    </p:spTree>
    <p:extLst>
      <p:ext uri="{BB962C8B-B14F-4D97-AF65-F5344CB8AC3E}">
        <p14:creationId xmlns:p14="http://schemas.microsoft.com/office/powerpoint/2010/main" val="17363591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4C44455-4EF8-78B3-5FE8-223322F5EE8D}"/>
              </a:ext>
            </a:extLst>
          </p:cNvPr>
          <p:cNvSpPr>
            <a:spLocks noGrp="1"/>
          </p:cNvSpPr>
          <p:nvPr>
            <p:ph type="title"/>
          </p:nvPr>
        </p:nvSpPr>
        <p:spPr/>
        <p:txBody>
          <a:bodyPr/>
          <a:lstStyle/>
          <a:p>
            <a:r>
              <a:rPr lang="tr-TR" b="1" cap="none" dirty="0"/>
              <a:t>Bulgular - Kılavuza Uyum</a:t>
            </a:r>
            <a:endParaRPr lang="tr-TR" dirty="0"/>
          </a:p>
        </p:txBody>
      </p:sp>
      <p:sp>
        <p:nvSpPr>
          <p:cNvPr id="3" name="İçerik Yer Tutucusu 2">
            <a:extLst>
              <a:ext uri="{FF2B5EF4-FFF2-40B4-BE49-F238E27FC236}">
                <a16:creationId xmlns:a16="http://schemas.microsoft.com/office/drawing/2014/main" id="{C2FF812F-2A1A-17B6-DC27-5FF357BDC4A2}"/>
              </a:ext>
            </a:extLst>
          </p:cNvPr>
          <p:cNvSpPr>
            <a:spLocks noGrp="1"/>
          </p:cNvSpPr>
          <p:nvPr>
            <p:ph idx="1"/>
          </p:nvPr>
        </p:nvSpPr>
        <p:spPr/>
        <p:txBody>
          <a:bodyPr/>
          <a:lstStyle/>
          <a:p>
            <a:pPr>
              <a:buFont typeface="Arial" panose="020B0604020202020204" pitchFamily="34" charset="0"/>
              <a:buChar char="•"/>
            </a:pPr>
            <a:r>
              <a:rPr lang="tr-TR" sz="2400" b="1" dirty="0"/>
              <a:t> </a:t>
            </a:r>
            <a:r>
              <a:rPr lang="tr-TR" sz="2600" b="1" dirty="0"/>
              <a:t>İnflamatuar Testler: </a:t>
            </a:r>
          </a:p>
          <a:p>
            <a:pPr lvl="1">
              <a:buFont typeface="Arial" panose="020B0604020202020204" pitchFamily="34" charset="0"/>
              <a:buChar char="•"/>
            </a:pPr>
            <a:r>
              <a:rPr lang="tr-TR" sz="2400" dirty="0"/>
              <a:t>Takip sürecindeki ilk 6 ayda hastaların büyük çoğunluğuna inflamatuar marker testleri yapılmıştır. </a:t>
            </a:r>
          </a:p>
          <a:p>
            <a:pPr lvl="1">
              <a:buFont typeface="Arial" panose="020B0604020202020204" pitchFamily="34" charset="0"/>
              <a:buChar char="•"/>
            </a:pPr>
            <a:r>
              <a:rPr lang="tr-TR" sz="2400" dirty="0"/>
              <a:t>Hastaların </a:t>
            </a:r>
            <a:r>
              <a:rPr lang="tr-TR" sz="2400" b="1" dirty="0"/>
              <a:t>%83 </a:t>
            </a:r>
            <a:r>
              <a:rPr lang="tr-TR" sz="2400" dirty="0"/>
              <a:t>kısmına eritrosit sedimantasyon hızı, </a:t>
            </a:r>
            <a:r>
              <a:rPr lang="tr-TR" sz="2400" b="1" dirty="0"/>
              <a:t>%71 </a:t>
            </a:r>
            <a:r>
              <a:rPr lang="tr-TR" sz="2400" dirty="0"/>
              <a:t>kısmına C-reaktif protein ve </a:t>
            </a:r>
            <a:r>
              <a:rPr lang="tr-TR" sz="2400" b="1" dirty="0"/>
              <a:t>%87 </a:t>
            </a:r>
            <a:r>
              <a:rPr lang="tr-TR" sz="2400" dirty="0"/>
              <a:t>kısmına lökosit sayımı testleri uygulanmıştır.</a:t>
            </a:r>
          </a:p>
          <a:p>
            <a:endParaRPr lang="tr-TR" dirty="0"/>
          </a:p>
        </p:txBody>
      </p:sp>
      <p:sp>
        <p:nvSpPr>
          <p:cNvPr id="4" name="Slayt Numarası Yer Tutucusu 3">
            <a:extLst>
              <a:ext uri="{FF2B5EF4-FFF2-40B4-BE49-F238E27FC236}">
                <a16:creationId xmlns:a16="http://schemas.microsoft.com/office/drawing/2014/main" id="{68ED1EEB-FD9C-3A0E-4235-18C50147C936}"/>
              </a:ext>
            </a:extLst>
          </p:cNvPr>
          <p:cNvSpPr>
            <a:spLocks noGrp="1"/>
          </p:cNvSpPr>
          <p:nvPr>
            <p:ph type="sldNum" sz="quarter" idx="12"/>
          </p:nvPr>
        </p:nvSpPr>
        <p:spPr/>
        <p:txBody>
          <a:bodyPr/>
          <a:lstStyle/>
          <a:p>
            <a:fld id="{1CD09932-F2CD-463C-AF33-C25DC7749246}" type="slidenum">
              <a:rPr lang="tr-TR" smtClean="0"/>
              <a:t>33</a:t>
            </a:fld>
            <a:endParaRPr lang="tr-TR"/>
          </a:p>
        </p:txBody>
      </p:sp>
    </p:spTree>
    <p:extLst>
      <p:ext uri="{BB962C8B-B14F-4D97-AF65-F5344CB8AC3E}">
        <p14:creationId xmlns:p14="http://schemas.microsoft.com/office/powerpoint/2010/main" val="41484736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898685B-9A26-5739-8E8E-CEDB28F70364}"/>
              </a:ext>
            </a:extLst>
          </p:cNvPr>
          <p:cNvSpPr>
            <a:spLocks noGrp="1"/>
          </p:cNvSpPr>
          <p:nvPr>
            <p:ph type="title"/>
          </p:nvPr>
        </p:nvSpPr>
        <p:spPr/>
        <p:txBody>
          <a:bodyPr/>
          <a:lstStyle/>
          <a:p>
            <a:r>
              <a:rPr lang="tr-TR" b="1" cap="none" dirty="0"/>
              <a:t>Bulgular - Kılavuza Uyum</a:t>
            </a:r>
            <a:endParaRPr lang="tr-TR" dirty="0"/>
          </a:p>
        </p:txBody>
      </p:sp>
      <p:sp>
        <p:nvSpPr>
          <p:cNvPr id="3" name="İçerik Yer Tutucusu 2">
            <a:extLst>
              <a:ext uri="{FF2B5EF4-FFF2-40B4-BE49-F238E27FC236}">
                <a16:creationId xmlns:a16="http://schemas.microsoft.com/office/drawing/2014/main" id="{91913263-5341-DD24-2D51-381C7CE40C25}"/>
              </a:ext>
            </a:extLst>
          </p:cNvPr>
          <p:cNvSpPr>
            <a:spLocks noGrp="1"/>
          </p:cNvSpPr>
          <p:nvPr>
            <p:ph idx="1"/>
          </p:nvPr>
        </p:nvSpPr>
        <p:spPr/>
        <p:txBody>
          <a:bodyPr>
            <a:normAutofit/>
          </a:bodyPr>
          <a:lstStyle/>
          <a:p>
            <a:pPr>
              <a:buFont typeface="Arial" panose="020B0604020202020204" pitchFamily="34" charset="0"/>
              <a:buChar char="•"/>
            </a:pPr>
            <a:r>
              <a:rPr lang="tr-TR" dirty="0"/>
              <a:t> </a:t>
            </a:r>
            <a:r>
              <a:rPr lang="tr-TR" sz="2600" b="1" dirty="0"/>
              <a:t>Antikor Testleri:</a:t>
            </a:r>
            <a:r>
              <a:rPr lang="tr-TR" sz="2600" dirty="0"/>
              <a:t> </a:t>
            </a:r>
          </a:p>
          <a:p>
            <a:pPr lvl="1">
              <a:buFont typeface="Arial" panose="020B0604020202020204" pitchFamily="34" charset="0"/>
              <a:buChar char="•"/>
            </a:pPr>
            <a:r>
              <a:rPr lang="tr-TR" sz="2400" dirty="0"/>
              <a:t>Kılavuzun asıl önerdiği TSH reseptör antikor testi </a:t>
            </a:r>
            <a:r>
              <a:rPr lang="tr-TR" sz="2400" b="1" dirty="0"/>
              <a:t>(TRAB) </a:t>
            </a:r>
            <a:r>
              <a:rPr lang="tr-TR" sz="2400" dirty="0"/>
              <a:t>vakaların sadece </a:t>
            </a:r>
            <a:r>
              <a:rPr lang="tr-TR" sz="2400" b="1" dirty="0"/>
              <a:t>%4</a:t>
            </a:r>
            <a:r>
              <a:rPr lang="tr-TR" sz="2400" dirty="0"/>
              <a:t> oranındaki çok küçük bir kısmında uygulanmıştır. </a:t>
            </a:r>
          </a:p>
          <a:p>
            <a:pPr lvl="1">
              <a:buFont typeface="Arial" panose="020B0604020202020204" pitchFamily="34" charset="0"/>
              <a:buChar char="•"/>
            </a:pPr>
            <a:r>
              <a:rPr lang="tr-TR" sz="2400" dirty="0"/>
              <a:t>Sık sık ESR ve lökosit testi yapılmasına rağmen, </a:t>
            </a:r>
            <a:r>
              <a:rPr lang="tr-TR" sz="2400" b="1" dirty="0"/>
              <a:t>TRAB</a:t>
            </a:r>
            <a:r>
              <a:rPr lang="tr-TR" sz="2400" dirty="0"/>
              <a:t> testinin nadir yapılması </a:t>
            </a:r>
            <a:r>
              <a:rPr lang="tr-TR" sz="2400" dirty="0" err="1"/>
              <a:t>Graves</a:t>
            </a:r>
            <a:r>
              <a:rPr lang="tr-TR" sz="2400" dirty="0"/>
              <a:t> hastalığı gibi ilerleme riski yüksek hastalıkların tanısının gecikmesine yol açabilmektedir. </a:t>
            </a:r>
          </a:p>
          <a:p>
            <a:pPr marL="0" indent="0">
              <a:buNone/>
            </a:pPr>
            <a:endParaRPr lang="tr-TR" dirty="0"/>
          </a:p>
        </p:txBody>
      </p:sp>
      <p:sp>
        <p:nvSpPr>
          <p:cNvPr id="4" name="Slayt Numarası Yer Tutucusu 3">
            <a:extLst>
              <a:ext uri="{FF2B5EF4-FFF2-40B4-BE49-F238E27FC236}">
                <a16:creationId xmlns:a16="http://schemas.microsoft.com/office/drawing/2014/main" id="{4231CA60-4FF2-20E8-6568-42F0770D5F9F}"/>
              </a:ext>
            </a:extLst>
          </p:cNvPr>
          <p:cNvSpPr>
            <a:spLocks noGrp="1"/>
          </p:cNvSpPr>
          <p:nvPr>
            <p:ph type="sldNum" sz="quarter" idx="12"/>
          </p:nvPr>
        </p:nvSpPr>
        <p:spPr/>
        <p:txBody>
          <a:bodyPr/>
          <a:lstStyle/>
          <a:p>
            <a:fld id="{1CD09932-F2CD-463C-AF33-C25DC7749246}" type="slidenum">
              <a:rPr lang="tr-TR" smtClean="0"/>
              <a:t>34</a:t>
            </a:fld>
            <a:endParaRPr lang="tr-TR"/>
          </a:p>
        </p:txBody>
      </p:sp>
    </p:spTree>
    <p:extLst>
      <p:ext uri="{BB962C8B-B14F-4D97-AF65-F5344CB8AC3E}">
        <p14:creationId xmlns:p14="http://schemas.microsoft.com/office/powerpoint/2010/main" val="24890796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A1A25A1-A5ED-FE85-61A9-B5AD058BF694}"/>
              </a:ext>
            </a:extLst>
          </p:cNvPr>
          <p:cNvSpPr>
            <a:spLocks noGrp="1"/>
          </p:cNvSpPr>
          <p:nvPr>
            <p:ph type="title"/>
          </p:nvPr>
        </p:nvSpPr>
        <p:spPr/>
        <p:txBody>
          <a:bodyPr/>
          <a:lstStyle/>
          <a:p>
            <a:r>
              <a:rPr lang="tr-TR" b="1" cap="none" dirty="0"/>
              <a:t>Bulgular - Kılavuza Uyum</a:t>
            </a:r>
            <a:endParaRPr lang="tr-TR" dirty="0"/>
          </a:p>
        </p:txBody>
      </p:sp>
      <p:sp>
        <p:nvSpPr>
          <p:cNvPr id="3" name="İçerik Yer Tutucusu 2">
            <a:extLst>
              <a:ext uri="{FF2B5EF4-FFF2-40B4-BE49-F238E27FC236}">
                <a16:creationId xmlns:a16="http://schemas.microsoft.com/office/drawing/2014/main" id="{736B73FC-E070-1109-3FE5-F84DE7C2CD85}"/>
              </a:ext>
            </a:extLst>
          </p:cNvPr>
          <p:cNvSpPr>
            <a:spLocks noGrp="1"/>
          </p:cNvSpPr>
          <p:nvPr>
            <p:ph idx="1"/>
          </p:nvPr>
        </p:nvSpPr>
        <p:spPr/>
        <p:txBody>
          <a:bodyPr>
            <a:normAutofit/>
          </a:bodyPr>
          <a:lstStyle/>
          <a:p>
            <a:pPr>
              <a:buFont typeface="Arial" panose="020B0604020202020204" pitchFamily="34" charset="0"/>
              <a:buChar char="•"/>
            </a:pPr>
            <a:r>
              <a:rPr lang="tr-TR" dirty="0"/>
              <a:t> </a:t>
            </a:r>
            <a:r>
              <a:rPr lang="tr-TR" sz="2600" dirty="0"/>
              <a:t>Bu çalışmada birinci basamakta kılavuzlara uyumun düşük olduğu görülmektedir; bu durumun hastalığın asemptomatik seyretmesi, komplikasyon riskinin düşük algılanması veya birinci basamakta </a:t>
            </a:r>
            <a:r>
              <a:rPr lang="tr-TR" sz="2600" dirty="0" err="1"/>
              <a:t>subklinik</a:t>
            </a:r>
            <a:r>
              <a:rPr lang="tr-TR" sz="2600" dirty="0"/>
              <a:t> hastalıkları düzenli takip etmenin getirdiği organizasyonel zorluklardan kaynaklandığı düşünülmektedir. </a:t>
            </a:r>
          </a:p>
          <a:p>
            <a:pPr>
              <a:buFont typeface="Arial" panose="020B0604020202020204" pitchFamily="34" charset="0"/>
              <a:buChar char="•"/>
            </a:pPr>
            <a:r>
              <a:rPr lang="tr-TR" sz="2600" dirty="0"/>
              <a:t> Sonuç olarak, birinci basamakta doğru takip stratejilerinin geliştirilmesine ve kılavuza uyumun artırılmasına büyük ihtiyaç vardır.</a:t>
            </a:r>
          </a:p>
          <a:p>
            <a:pPr>
              <a:buFont typeface="Arial" panose="020B0604020202020204" pitchFamily="34" charset="0"/>
              <a:buChar char="•"/>
            </a:pPr>
            <a:endParaRPr lang="tr-TR" dirty="0"/>
          </a:p>
          <a:p>
            <a:pPr>
              <a:buFont typeface="Arial" panose="020B0604020202020204" pitchFamily="34" charset="0"/>
              <a:buChar char="•"/>
            </a:pPr>
            <a:endParaRPr lang="tr-TR" dirty="0"/>
          </a:p>
          <a:p>
            <a:endParaRPr lang="tr-TR" dirty="0"/>
          </a:p>
        </p:txBody>
      </p:sp>
      <p:sp>
        <p:nvSpPr>
          <p:cNvPr id="4" name="Slayt Numarası Yer Tutucusu 3">
            <a:extLst>
              <a:ext uri="{FF2B5EF4-FFF2-40B4-BE49-F238E27FC236}">
                <a16:creationId xmlns:a16="http://schemas.microsoft.com/office/drawing/2014/main" id="{1B0E0209-E345-67A0-9ADA-77BC5F184D84}"/>
              </a:ext>
            </a:extLst>
          </p:cNvPr>
          <p:cNvSpPr>
            <a:spLocks noGrp="1"/>
          </p:cNvSpPr>
          <p:nvPr>
            <p:ph type="sldNum" sz="quarter" idx="12"/>
          </p:nvPr>
        </p:nvSpPr>
        <p:spPr/>
        <p:txBody>
          <a:bodyPr/>
          <a:lstStyle/>
          <a:p>
            <a:fld id="{1CD09932-F2CD-463C-AF33-C25DC7749246}" type="slidenum">
              <a:rPr lang="tr-TR" smtClean="0"/>
              <a:t>35</a:t>
            </a:fld>
            <a:endParaRPr lang="tr-TR"/>
          </a:p>
        </p:txBody>
      </p:sp>
    </p:spTree>
    <p:extLst>
      <p:ext uri="{BB962C8B-B14F-4D97-AF65-F5344CB8AC3E}">
        <p14:creationId xmlns:p14="http://schemas.microsoft.com/office/powerpoint/2010/main" val="38726996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FBECE7A-1AFD-D9F5-279B-DC0E758394E8}"/>
              </a:ext>
            </a:extLst>
          </p:cNvPr>
          <p:cNvSpPr>
            <a:spLocks noGrp="1"/>
          </p:cNvSpPr>
          <p:nvPr>
            <p:ph type="title"/>
          </p:nvPr>
        </p:nvSpPr>
        <p:spPr/>
        <p:txBody>
          <a:bodyPr>
            <a:normAutofit/>
          </a:bodyPr>
          <a:lstStyle/>
          <a:p>
            <a:r>
              <a:rPr lang="tr-TR" b="1" cap="none" dirty="0"/>
              <a:t>Tartışma - Çalışmanın Kısıtlılıkları</a:t>
            </a:r>
            <a:endParaRPr lang="tr-TR" cap="none" dirty="0"/>
          </a:p>
        </p:txBody>
      </p:sp>
      <p:sp>
        <p:nvSpPr>
          <p:cNvPr id="3" name="İçerik Yer Tutucusu 2">
            <a:extLst>
              <a:ext uri="{FF2B5EF4-FFF2-40B4-BE49-F238E27FC236}">
                <a16:creationId xmlns:a16="http://schemas.microsoft.com/office/drawing/2014/main" id="{1C585904-EA18-454C-2B3F-633F11ED15F7}"/>
              </a:ext>
            </a:extLst>
          </p:cNvPr>
          <p:cNvSpPr>
            <a:spLocks noGrp="1"/>
          </p:cNvSpPr>
          <p:nvPr>
            <p:ph idx="1"/>
          </p:nvPr>
        </p:nvSpPr>
        <p:spPr>
          <a:xfrm>
            <a:off x="1024128" y="2286000"/>
            <a:ext cx="10425190" cy="4295104"/>
          </a:xfrm>
        </p:spPr>
        <p:txBody>
          <a:bodyPr>
            <a:normAutofit/>
          </a:bodyPr>
          <a:lstStyle/>
          <a:p>
            <a:pPr>
              <a:buFont typeface="Arial" panose="020B0604020202020204" pitchFamily="34" charset="0"/>
              <a:buChar char="•"/>
            </a:pPr>
            <a:r>
              <a:rPr lang="tr-TR" dirty="0"/>
              <a:t> </a:t>
            </a:r>
            <a:r>
              <a:rPr lang="tr-TR" sz="2600" dirty="0"/>
              <a:t>Makalede çalışmanın kısıtlılıkları da ifade edilmiş; retrospektif tasarım, eksik kayıtlar ve hastaların semptomlarına dair verilerin analiz edilememesi dezavantaj olarak belirtilmiştir.</a:t>
            </a:r>
          </a:p>
          <a:p>
            <a:pPr>
              <a:buFont typeface="Arial" panose="020B0604020202020204" pitchFamily="34" charset="0"/>
              <a:buChar char="•"/>
            </a:pPr>
            <a:r>
              <a:rPr lang="tr-TR" sz="2600" dirty="0"/>
              <a:t> PHARMO GP verilerinin sadece birinci basamak kayıtlarına dayanması bazı SHT vakalarında uzmanlar tarafından reçete edilen </a:t>
            </a:r>
            <a:r>
              <a:rPr lang="tr-TR" sz="2600" dirty="0" err="1"/>
              <a:t>tiroid</a:t>
            </a:r>
            <a:r>
              <a:rPr lang="tr-TR" sz="2600" dirty="0"/>
              <a:t> ilaçlarının gözden kaçmasına neden olmuş olabilir. </a:t>
            </a:r>
          </a:p>
          <a:p>
            <a:pPr marL="0" indent="0">
              <a:buNone/>
            </a:pPr>
            <a:endParaRPr lang="tr-TR" dirty="0"/>
          </a:p>
        </p:txBody>
      </p:sp>
      <p:sp>
        <p:nvSpPr>
          <p:cNvPr id="4" name="Slayt Numarası Yer Tutucusu 3">
            <a:extLst>
              <a:ext uri="{FF2B5EF4-FFF2-40B4-BE49-F238E27FC236}">
                <a16:creationId xmlns:a16="http://schemas.microsoft.com/office/drawing/2014/main" id="{38D61CA0-2C30-214A-7EAA-4E6E7B8DF4AB}"/>
              </a:ext>
            </a:extLst>
          </p:cNvPr>
          <p:cNvSpPr>
            <a:spLocks noGrp="1"/>
          </p:cNvSpPr>
          <p:nvPr>
            <p:ph type="sldNum" sz="quarter" idx="12"/>
          </p:nvPr>
        </p:nvSpPr>
        <p:spPr/>
        <p:txBody>
          <a:bodyPr/>
          <a:lstStyle/>
          <a:p>
            <a:fld id="{1CD09932-F2CD-463C-AF33-C25DC7749246}" type="slidenum">
              <a:rPr lang="tr-TR" smtClean="0"/>
              <a:t>36</a:t>
            </a:fld>
            <a:endParaRPr lang="tr-TR"/>
          </a:p>
        </p:txBody>
      </p:sp>
    </p:spTree>
    <p:extLst>
      <p:ext uri="{BB962C8B-B14F-4D97-AF65-F5344CB8AC3E}">
        <p14:creationId xmlns:p14="http://schemas.microsoft.com/office/powerpoint/2010/main" val="28571074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7DC58BE-B593-24C2-32F0-C37683D6E9D8}"/>
              </a:ext>
            </a:extLst>
          </p:cNvPr>
          <p:cNvSpPr>
            <a:spLocks noGrp="1"/>
          </p:cNvSpPr>
          <p:nvPr>
            <p:ph type="title"/>
          </p:nvPr>
        </p:nvSpPr>
        <p:spPr/>
        <p:txBody>
          <a:bodyPr/>
          <a:lstStyle/>
          <a:p>
            <a:r>
              <a:rPr lang="tr-TR" b="1" cap="none" dirty="0"/>
              <a:t>Tartışma - Çalışmanın Kısıtlılıkları</a:t>
            </a:r>
            <a:endParaRPr lang="tr-TR" dirty="0"/>
          </a:p>
        </p:txBody>
      </p:sp>
      <p:sp>
        <p:nvSpPr>
          <p:cNvPr id="3" name="İçerik Yer Tutucusu 2">
            <a:extLst>
              <a:ext uri="{FF2B5EF4-FFF2-40B4-BE49-F238E27FC236}">
                <a16:creationId xmlns:a16="http://schemas.microsoft.com/office/drawing/2014/main" id="{DBA6F6FD-14E1-945A-E89B-274AF1F285CA}"/>
              </a:ext>
            </a:extLst>
          </p:cNvPr>
          <p:cNvSpPr>
            <a:spLocks noGrp="1"/>
          </p:cNvSpPr>
          <p:nvPr>
            <p:ph idx="1"/>
          </p:nvPr>
        </p:nvSpPr>
        <p:spPr/>
        <p:txBody>
          <a:bodyPr/>
          <a:lstStyle/>
          <a:p>
            <a:pPr>
              <a:buFont typeface="Arial" panose="020B0604020202020204" pitchFamily="34" charset="0"/>
              <a:buChar char="•"/>
            </a:pPr>
            <a:r>
              <a:rPr lang="tr-TR" sz="2400" dirty="0"/>
              <a:t> </a:t>
            </a:r>
            <a:r>
              <a:rPr lang="tr-TR" sz="2600" dirty="0"/>
              <a:t>Ayrıca reçete verilerinin kısıtlılığı nedeniyle, </a:t>
            </a:r>
            <a:r>
              <a:rPr lang="tr-TR" sz="2600" dirty="0" err="1"/>
              <a:t>tiroid</a:t>
            </a:r>
            <a:r>
              <a:rPr lang="tr-TR" sz="2600" dirty="0"/>
              <a:t> fonksiyonlarını etkileyebilecek bazı ilaçları </a:t>
            </a:r>
            <a:r>
              <a:rPr lang="tr-TR" sz="2600" b="1" dirty="0"/>
              <a:t>(glukokortikoid, </a:t>
            </a:r>
            <a:r>
              <a:rPr lang="tr-TR" sz="2600" b="1" dirty="0" err="1"/>
              <a:t>opiat</a:t>
            </a:r>
            <a:r>
              <a:rPr lang="tr-TR" sz="2600" b="1" dirty="0"/>
              <a:t>, metformin ve L-DOPA) </a:t>
            </a:r>
            <a:r>
              <a:rPr lang="tr-TR" sz="2600" dirty="0"/>
              <a:t>kullanan hastalar analiz dışında bırakılamamıştır.</a:t>
            </a:r>
          </a:p>
          <a:p>
            <a:pPr>
              <a:buFont typeface="Arial" panose="020B0604020202020204" pitchFamily="34" charset="0"/>
              <a:buChar char="•"/>
            </a:pPr>
            <a:r>
              <a:rPr lang="tr-TR" sz="2600" dirty="0"/>
              <a:t> Diğer bir sınırlama, Hollanda birinci basamak kılavuzlarında yer almadığı için T3 ölçümlerinin olmaması, dolayısıyla </a:t>
            </a:r>
            <a:r>
              <a:rPr lang="tr-TR" sz="2600" b="1" dirty="0"/>
              <a:t>T3 </a:t>
            </a:r>
            <a:r>
              <a:rPr lang="tr-TR" sz="2600" b="1" dirty="0" err="1"/>
              <a:t>tirotoksikozu</a:t>
            </a:r>
            <a:r>
              <a:rPr lang="tr-TR" sz="2600" dirty="0" err="1"/>
              <a:t>nun</a:t>
            </a:r>
            <a:r>
              <a:rPr lang="tr-TR" sz="2600" dirty="0"/>
              <a:t> tam olarak dışlanamamasıdır.</a:t>
            </a:r>
          </a:p>
          <a:p>
            <a:endParaRPr lang="tr-TR" dirty="0"/>
          </a:p>
        </p:txBody>
      </p:sp>
      <p:sp>
        <p:nvSpPr>
          <p:cNvPr id="4" name="Slayt Numarası Yer Tutucusu 3">
            <a:extLst>
              <a:ext uri="{FF2B5EF4-FFF2-40B4-BE49-F238E27FC236}">
                <a16:creationId xmlns:a16="http://schemas.microsoft.com/office/drawing/2014/main" id="{D49EA4A0-5B27-4D1F-CFC8-47AFE98BEA28}"/>
              </a:ext>
            </a:extLst>
          </p:cNvPr>
          <p:cNvSpPr>
            <a:spLocks noGrp="1"/>
          </p:cNvSpPr>
          <p:nvPr>
            <p:ph type="sldNum" sz="quarter" idx="12"/>
          </p:nvPr>
        </p:nvSpPr>
        <p:spPr/>
        <p:txBody>
          <a:bodyPr/>
          <a:lstStyle/>
          <a:p>
            <a:fld id="{1CD09932-F2CD-463C-AF33-C25DC7749246}" type="slidenum">
              <a:rPr lang="tr-TR" smtClean="0"/>
              <a:t>37</a:t>
            </a:fld>
            <a:endParaRPr lang="tr-TR"/>
          </a:p>
        </p:txBody>
      </p:sp>
    </p:spTree>
    <p:extLst>
      <p:ext uri="{BB962C8B-B14F-4D97-AF65-F5344CB8AC3E}">
        <p14:creationId xmlns:p14="http://schemas.microsoft.com/office/powerpoint/2010/main" val="31564653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CF0EAF4-1A47-834E-5080-0C62A2D6D911}"/>
              </a:ext>
            </a:extLst>
          </p:cNvPr>
          <p:cNvSpPr>
            <a:spLocks noGrp="1"/>
          </p:cNvSpPr>
          <p:nvPr>
            <p:ph type="title"/>
          </p:nvPr>
        </p:nvSpPr>
        <p:spPr/>
        <p:txBody>
          <a:bodyPr/>
          <a:lstStyle/>
          <a:p>
            <a:r>
              <a:rPr lang="tr-TR" b="1" cap="none" dirty="0"/>
              <a:t>Tartışma - Çalışmanın Güçlü Yönleri</a:t>
            </a:r>
            <a:endParaRPr lang="tr-TR" cap="none" dirty="0"/>
          </a:p>
        </p:txBody>
      </p:sp>
      <p:sp>
        <p:nvSpPr>
          <p:cNvPr id="3" name="İçerik Yer Tutucusu 2">
            <a:extLst>
              <a:ext uri="{FF2B5EF4-FFF2-40B4-BE49-F238E27FC236}">
                <a16:creationId xmlns:a16="http://schemas.microsoft.com/office/drawing/2014/main" id="{DC256025-F84E-B5E3-702E-6EAE11D655DF}"/>
              </a:ext>
            </a:extLst>
          </p:cNvPr>
          <p:cNvSpPr>
            <a:spLocks noGrp="1"/>
          </p:cNvSpPr>
          <p:nvPr>
            <p:ph idx="1"/>
          </p:nvPr>
        </p:nvSpPr>
        <p:spPr/>
        <p:txBody>
          <a:bodyPr>
            <a:normAutofit/>
          </a:bodyPr>
          <a:lstStyle/>
          <a:p>
            <a:pPr>
              <a:buFont typeface="Arial" panose="020B0604020202020204" pitchFamily="34" charset="0"/>
              <a:buChar char="•"/>
            </a:pPr>
            <a:r>
              <a:rPr lang="tr-TR" dirty="0"/>
              <a:t> </a:t>
            </a:r>
            <a:r>
              <a:rPr lang="tr-TR" sz="2600" dirty="0"/>
              <a:t>Tüm bu kısıtlılıklara rağmen çalışma; alanındaki en büyük örneklem boyutuna sahip olması, gerçek dünya verilerine dayanması, biyokimyasal olarak doğrulanmış vakaları içermesi ve güçlü dışlama kriterleriyle öne çıkmaktadır. </a:t>
            </a:r>
          </a:p>
          <a:p>
            <a:pPr>
              <a:buFont typeface="Arial" panose="020B0604020202020204" pitchFamily="34" charset="0"/>
              <a:buChar char="•"/>
            </a:pPr>
            <a:r>
              <a:rPr lang="tr-TR" sz="2600" dirty="0"/>
              <a:t> Birinci basamak pratiğini doğrudan yansıtıp birinci basamakta </a:t>
            </a:r>
            <a:r>
              <a:rPr lang="tr-TR" sz="2600" dirty="0" err="1"/>
              <a:t>SHT’nin</a:t>
            </a:r>
            <a:r>
              <a:rPr lang="tr-TR" sz="2600" dirty="0"/>
              <a:t> doğal seyri ve yönetimi hakkında değerli bilgiler sunmaktadır.</a:t>
            </a:r>
          </a:p>
          <a:p>
            <a:pPr>
              <a:buFont typeface="Arial" panose="020B0604020202020204" pitchFamily="34" charset="0"/>
              <a:buChar char="•"/>
            </a:pPr>
            <a:r>
              <a:rPr lang="tr-TR" sz="2600" dirty="0"/>
              <a:t> Ayrıca, kılavuz önerileri ile gerçek uygulamalar arasındaki farkı net bir şekilde ortaya koyarak özellikle takip ve tanı testlerinde kılavuza uyumun klinik sonuçları iyileştirebileceğini vurgulamaktadır.</a:t>
            </a:r>
          </a:p>
          <a:p>
            <a:pPr>
              <a:buFont typeface="Arial" panose="020B0604020202020204" pitchFamily="34" charset="0"/>
              <a:buChar char="•"/>
            </a:pPr>
            <a:endParaRPr lang="tr-TR" dirty="0"/>
          </a:p>
          <a:p>
            <a:pPr>
              <a:buFont typeface="Arial" panose="020B0604020202020204" pitchFamily="34" charset="0"/>
              <a:buChar char="•"/>
            </a:pPr>
            <a:endParaRPr lang="tr-TR" dirty="0"/>
          </a:p>
        </p:txBody>
      </p:sp>
      <p:sp>
        <p:nvSpPr>
          <p:cNvPr id="4" name="Slayt Numarası Yer Tutucusu 3">
            <a:extLst>
              <a:ext uri="{FF2B5EF4-FFF2-40B4-BE49-F238E27FC236}">
                <a16:creationId xmlns:a16="http://schemas.microsoft.com/office/drawing/2014/main" id="{FC3279D0-A491-CD21-F89E-1566BBAEC34E}"/>
              </a:ext>
            </a:extLst>
          </p:cNvPr>
          <p:cNvSpPr>
            <a:spLocks noGrp="1"/>
          </p:cNvSpPr>
          <p:nvPr>
            <p:ph type="sldNum" sz="quarter" idx="12"/>
          </p:nvPr>
        </p:nvSpPr>
        <p:spPr/>
        <p:txBody>
          <a:bodyPr/>
          <a:lstStyle/>
          <a:p>
            <a:fld id="{1CD09932-F2CD-463C-AF33-C25DC7749246}" type="slidenum">
              <a:rPr lang="tr-TR" smtClean="0"/>
              <a:t>38</a:t>
            </a:fld>
            <a:endParaRPr lang="tr-TR"/>
          </a:p>
        </p:txBody>
      </p:sp>
    </p:spTree>
    <p:extLst>
      <p:ext uri="{BB962C8B-B14F-4D97-AF65-F5344CB8AC3E}">
        <p14:creationId xmlns:p14="http://schemas.microsoft.com/office/powerpoint/2010/main" val="14622893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77A7996-F696-5BDA-5884-AC915A6AB7BC}"/>
              </a:ext>
            </a:extLst>
          </p:cNvPr>
          <p:cNvSpPr>
            <a:spLocks noGrp="1"/>
          </p:cNvSpPr>
          <p:nvPr>
            <p:ph type="title"/>
          </p:nvPr>
        </p:nvSpPr>
        <p:spPr/>
        <p:txBody>
          <a:bodyPr/>
          <a:lstStyle/>
          <a:p>
            <a:r>
              <a:rPr lang="tr-TR" b="1" cap="none" dirty="0"/>
              <a:t>Sonuç - Birinci</a:t>
            </a:r>
            <a:r>
              <a:rPr lang="tr-TR" b="1" cap="none" dirty="0">
                <a:effectLst/>
              </a:rPr>
              <a:t> Basamak İçin Çıkarımlar</a:t>
            </a:r>
            <a:endParaRPr lang="tr-TR" cap="none" dirty="0"/>
          </a:p>
        </p:txBody>
      </p:sp>
      <p:sp>
        <p:nvSpPr>
          <p:cNvPr id="3" name="İçerik Yer Tutucusu 2">
            <a:extLst>
              <a:ext uri="{FF2B5EF4-FFF2-40B4-BE49-F238E27FC236}">
                <a16:creationId xmlns:a16="http://schemas.microsoft.com/office/drawing/2014/main" id="{1775D5C0-34C4-6EA4-B80B-CB979E9C65C1}"/>
              </a:ext>
            </a:extLst>
          </p:cNvPr>
          <p:cNvSpPr>
            <a:spLocks noGrp="1"/>
          </p:cNvSpPr>
          <p:nvPr>
            <p:ph idx="1"/>
          </p:nvPr>
        </p:nvSpPr>
        <p:spPr/>
        <p:txBody>
          <a:bodyPr>
            <a:normAutofit/>
          </a:bodyPr>
          <a:lstStyle/>
          <a:p>
            <a:pPr>
              <a:buFont typeface="Arial" panose="020B0604020202020204" pitchFamily="34" charset="0"/>
              <a:buChar char="•"/>
            </a:pPr>
            <a:r>
              <a:rPr lang="tr-TR" sz="2600" dirty="0"/>
              <a:t> Tüm bu bulgulara dayanarak, </a:t>
            </a:r>
            <a:r>
              <a:rPr lang="tr-TR" sz="2600" dirty="0" err="1"/>
              <a:t>subklinik</a:t>
            </a:r>
            <a:r>
              <a:rPr lang="tr-TR" sz="2600" dirty="0"/>
              <a:t> hipertiroidizm (SHT) hastalarının birinci basamakta takibi için bazı önerilerde bulunulabilir;</a:t>
            </a:r>
          </a:p>
          <a:p>
            <a:pPr marL="457200" indent="-457200">
              <a:buClr>
                <a:schemeClr val="accent1">
                  <a:lumMod val="75000"/>
                </a:schemeClr>
              </a:buClr>
              <a:buFont typeface="+mj-lt"/>
              <a:buAutoNum type="arabicPeriod"/>
            </a:pPr>
            <a:r>
              <a:rPr lang="tr-TR" sz="2600" dirty="0"/>
              <a:t>Hastaların aşikar hipertiroidizme ilerleyebilecekleri gözlemlenen süre göz önüne alındığında, en az 5 yıllık bir takip süresi makul olabilir. </a:t>
            </a:r>
          </a:p>
          <a:p>
            <a:pPr marL="457200" indent="-457200">
              <a:buClr>
                <a:schemeClr val="accent1">
                  <a:lumMod val="75000"/>
                </a:schemeClr>
              </a:buClr>
              <a:buFont typeface="+mj-lt"/>
              <a:buAutoNum type="arabicPeriod"/>
            </a:pPr>
            <a:r>
              <a:rPr lang="tr-TR" sz="2600" dirty="0"/>
              <a:t>İyileşme gösteren hastaların hiçbirinde, </a:t>
            </a:r>
            <a:r>
              <a:rPr lang="tr-TR" sz="2600" dirty="0" err="1"/>
              <a:t>TSH'nin</a:t>
            </a:r>
            <a:r>
              <a:rPr lang="tr-TR" sz="2600" dirty="0"/>
              <a:t> normalleşmesinin ardından aşikar hipertiroidizme ilerleme görülmemiştir, bu da bir veya iki normal TSH değerinden sonra sürekli izlemenin kesilebileceğini düşündürmektedir. </a:t>
            </a:r>
          </a:p>
          <a:p>
            <a:pPr marL="457200" indent="-457200">
              <a:buFont typeface="+mj-lt"/>
              <a:buAutoNum type="arabicPeriod"/>
            </a:pPr>
            <a:endParaRPr lang="tr-TR" dirty="0"/>
          </a:p>
          <a:p>
            <a:endParaRPr lang="tr-TR" dirty="0"/>
          </a:p>
        </p:txBody>
      </p:sp>
      <p:sp>
        <p:nvSpPr>
          <p:cNvPr id="4" name="Slayt Numarası Yer Tutucusu 3">
            <a:extLst>
              <a:ext uri="{FF2B5EF4-FFF2-40B4-BE49-F238E27FC236}">
                <a16:creationId xmlns:a16="http://schemas.microsoft.com/office/drawing/2014/main" id="{F795BF0D-8727-1C47-7EC7-E9316AEB608A}"/>
              </a:ext>
            </a:extLst>
          </p:cNvPr>
          <p:cNvSpPr>
            <a:spLocks noGrp="1"/>
          </p:cNvSpPr>
          <p:nvPr>
            <p:ph type="sldNum" sz="quarter" idx="12"/>
          </p:nvPr>
        </p:nvSpPr>
        <p:spPr/>
        <p:txBody>
          <a:bodyPr/>
          <a:lstStyle/>
          <a:p>
            <a:fld id="{1CD09932-F2CD-463C-AF33-C25DC7749246}" type="slidenum">
              <a:rPr lang="tr-TR" smtClean="0"/>
              <a:t>39</a:t>
            </a:fld>
            <a:endParaRPr lang="tr-TR"/>
          </a:p>
        </p:txBody>
      </p:sp>
    </p:spTree>
    <p:extLst>
      <p:ext uri="{BB962C8B-B14F-4D97-AF65-F5344CB8AC3E}">
        <p14:creationId xmlns:p14="http://schemas.microsoft.com/office/powerpoint/2010/main" val="23462447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9BF6BF7-B075-DA3C-5261-D181789CE310}"/>
              </a:ext>
            </a:extLst>
          </p:cNvPr>
          <p:cNvSpPr>
            <a:spLocks noGrp="1"/>
          </p:cNvSpPr>
          <p:nvPr>
            <p:ph type="title"/>
          </p:nvPr>
        </p:nvSpPr>
        <p:spPr/>
        <p:txBody>
          <a:bodyPr/>
          <a:lstStyle/>
          <a:p>
            <a:r>
              <a:rPr lang="tr-TR" b="1" cap="none" dirty="0" err="1"/>
              <a:t>Subklinik</a:t>
            </a:r>
            <a:r>
              <a:rPr lang="tr-TR" b="1" cap="none" dirty="0"/>
              <a:t> Hipertiroidizm ile İlişkili Riskler</a:t>
            </a:r>
            <a:endParaRPr lang="tr-TR" dirty="0"/>
          </a:p>
        </p:txBody>
      </p:sp>
      <p:sp>
        <p:nvSpPr>
          <p:cNvPr id="3" name="İçerik Yer Tutucusu 2">
            <a:extLst>
              <a:ext uri="{FF2B5EF4-FFF2-40B4-BE49-F238E27FC236}">
                <a16:creationId xmlns:a16="http://schemas.microsoft.com/office/drawing/2014/main" id="{6A89F390-8161-ECC8-E447-E2BB57BC09F3}"/>
              </a:ext>
            </a:extLst>
          </p:cNvPr>
          <p:cNvSpPr>
            <a:spLocks noGrp="1"/>
          </p:cNvSpPr>
          <p:nvPr>
            <p:ph idx="1"/>
          </p:nvPr>
        </p:nvSpPr>
        <p:spPr/>
        <p:txBody>
          <a:bodyPr/>
          <a:lstStyle/>
          <a:p>
            <a:pPr>
              <a:buFont typeface="Arial" panose="020B0604020202020204" pitchFamily="34" charset="0"/>
              <a:buChar char="•"/>
            </a:pPr>
            <a:r>
              <a:rPr lang="tr-TR" dirty="0"/>
              <a:t> </a:t>
            </a:r>
            <a:r>
              <a:rPr lang="tr-TR" sz="2600" dirty="0" err="1"/>
              <a:t>Subklinik</a:t>
            </a:r>
            <a:r>
              <a:rPr lang="tr-TR" sz="2600" dirty="0"/>
              <a:t> hipertiroidizm; kardiyovasküler, iskelet sistemi ve nörolojik açılardan çeşitli sağlık riskleri barındırır. </a:t>
            </a:r>
          </a:p>
          <a:p>
            <a:pPr>
              <a:buFont typeface="Arial" panose="020B0604020202020204" pitchFamily="34" charset="0"/>
              <a:buChar char="•"/>
            </a:pPr>
            <a:r>
              <a:rPr lang="tr-TR" sz="2600" dirty="0"/>
              <a:t> Hastalarda </a:t>
            </a:r>
            <a:r>
              <a:rPr lang="tr-TR" sz="2600" b="1" dirty="0"/>
              <a:t>atriyal fibrilasyon, koroner arter hastalığı</a:t>
            </a:r>
            <a:r>
              <a:rPr lang="tr-TR" sz="2600" dirty="0"/>
              <a:t> ve </a:t>
            </a:r>
            <a:r>
              <a:rPr lang="tr-TR" sz="2600" b="1" dirty="0"/>
              <a:t>kalp yetmezliği</a:t>
            </a:r>
            <a:r>
              <a:rPr lang="tr-TR" sz="2600" dirty="0"/>
              <a:t> gelişme ihtimali ile birlikte genel mortalite oranları artar. </a:t>
            </a:r>
          </a:p>
        </p:txBody>
      </p:sp>
      <p:sp>
        <p:nvSpPr>
          <p:cNvPr id="4" name="Slayt Numarası Yer Tutucusu 3">
            <a:extLst>
              <a:ext uri="{FF2B5EF4-FFF2-40B4-BE49-F238E27FC236}">
                <a16:creationId xmlns:a16="http://schemas.microsoft.com/office/drawing/2014/main" id="{90D585CA-166B-7B8B-925A-D9E603EE2B65}"/>
              </a:ext>
            </a:extLst>
          </p:cNvPr>
          <p:cNvSpPr>
            <a:spLocks noGrp="1"/>
          </p:cNvSpPr>
          <p:nvPr>
            <p:ph type="sldNum" sz="quarter" idx="12"/>
          </p:nvPr>
        </p:nvSpPr>
        <p:spPr/>
        <p:txBody>
          <a:bodyPr/>
          <a:lstStyle/>
          <a:p>
            <a:fld id="{1CD09932-F2CD-463C-AF33-C25DC7749246}" type="slidenum">
              <a:rPr lang="tr-TR" smtClean="0"/>
              <a:t>4</a:t>
            </a:fld>
            <a:endParaRPr lang="tr-TR"/>
          </a:p>
        </p:txBody>
      </p:sp>
    </p:spTree>
    <p:extLst>
      <p:ext uri="{BB962C8B-B14F-4D97-AF65-F5344CB8AC3E}">
        <p14:creationId xmlns:p14="http://schemas.microsoft.com/office/powerpoint/2010/main" val="39691835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0BA15CF-D2EA-F163-7100-079FF6D17199}"/>
              </a:ext>
            </a:extLst>
          </p:cNvPr>
          <p:cNvSpPr>
            <a:spLocks noGrp="1"/>
          </p:cNvSpPr>
          <p:nvPr>
            <p:ph type="title"/>
          </p:nvPr>
        </p:nvSpPr>
        <p:spPr/>
        <p:txBody>
          <a:bodyPr/>
          <a:lstStyle/>
          <a:p>
            <a:r>
              <a:rPr lang="tr-TR" b="1" cap="none" dirty="0"/>
              <a:t>Sonuç - Birinci Basamak İçin Çıkarımlar</a:t>
            </a:r>
            <a:endParaRPr lang="tr-TR" dirty="0"/>
          </a:p>
        </p:txBody>
      </p:sp>
      <p:sp>
        <p:nvSpPr>
          <p:cNvPr id="3" name="İçerik Yer Tutucusu 2">
            <a:extLst>
              <a:ext uri="{FF2B5EF4-FFF2-40B4-BE49-F238E27FC236}">
                <a16:creationId xmlns:a16="http://schemas.microsoft.com/office/drawing/2014/main" id="{F5165904-1F4E-F079-9199-381DF656C13C}"/>
              </a:ext>
            </a:extLst>
          </p:cNvPr>
          <p:cNvSpPr>
            <a:spLocks noGrp="1"/>
          </p:cNvSpPr>
          <p:nvPr>
            <p:ph idx="1"/>
          </p:nvPr>
        </p:nvSpPr>
        <p:spPr/>
        <p:txBody>
          <a:bodyPr>
            <a:normAutofit/>
          </a:bodyPr>
          <a:lstStyle/>
          <a:p>
            <a:pPr marL="457200" indent="-457200">
              <a:buClr>
                <a:schemeClr val="accent1">
                  <a:lumMod val="75000"/>
                </a:schemeClr>
              </a:buClr>
              <a:buFont typeface="+mj-lt"/>
              <a:buAutoNum type="arabicPeriod" startAt="3"/>
            </a:pPr>
            <a:r>
              <a:rPr lang="tr-TR" sz="2600" dirty="0"/>
              <a:t>Yaşlı hastalar kalıcı SHT yaşama olasılığı daha yüksekken, genç bireyler iyileşme veya ilerleme eğilimi göstermiştir, bu da yaşın tek başına takip için yeterli bir kılavuz olmayabileceğini göstermektedir. </a:t>
            </a:r>
          </a:p>
          <a:p>
            <a:pPr marL="457200" indent="-457200">
              <a:buClr>
                <a:schemeClr val="accent1">
                  <a:lumMod val="75000"/>
                </a:schemeClr>
              </a:buClr>
              <a:buFont typeface="+mj-lt"/>
              <a:buAutoNum type="arabicPeriod" startAt="3"/>
            </a:pPr>
            <a:r>
              <a:rPr lang="tr-TR" sz="2600" dirty="0"/>
              <a:t>Yaştan bağımsız olarak kadınlar ve başlangıç TSH değeri 0,1 </a:t>
            </a:r>
            <a:r>
              <a:rPr lang="tr-TR" sz="2600" dirty="0" err="1"/>
              <a:t>mU</a:t>
            </a:r>
            <a:r>
              <a:rPr lang="tr-TR" sz="2600" dirty="0"/>
              <a:t>/L'nin altında olan hastalar ilerleme gösterme olasılığı daha yüksek ve iyileşme olasılığı daha düşüktü, bu da takip planlamasında önemli faktörler olduğunu göstermektedir. </a:t>
            </a:r>
          </a:p>
          <a:p>
            <a:pPr>
              <a:buFont typeface="Wingdings" panose="05000000000000000000" pitchFamily="2" charset="2"/>
              <a:buChar char="Ø"/>
            </a:pPr>
            <a:r>
              <a:rPr lang="tr-TR" sz="2600" dirty="0"/>
              <a:t> Bu önerileri doğrulamak ve kişiye özel takip protokollerini daha iyi tanımlamak için daha fazla çalışma yapılması gerekmektedir.</a:t>
            </a:r>
          </a:p>
          <a:p>
            <a:pPr marL="0" indent="0">
              <a:buNone/>
            </a:pPr>
            <a:endParaRPr lang="tr-TR" dirty="0"/>
          </a:p>
        </p:txBody>
      </p:sp>
      <p:sp>
        <p:nvSpPr>
          <p:cNvPr id="4" name="Slayt Numarası Yer Tutucusu 3">
            <a:extLst>
              <a:ext uri="{FF2B5EF4-FFF2-40B4-BE49-F238E27FC236}">
                <a16:creationId xmlns:a16="http://schemas.microsoft.com/office/drawing/2014/main" id="{571A525B-80AA-DF94-9896-23033ECF9B40}"/>
              </a:ext>
            </a:extLst>
          </p:cNvPr>
          <p:cNvSpPr>
            <a:spLocks noGrp="1"/>
          </p:cNvSpPr>
          <p:nvPr>
            <p:ph type="sldNum" sz="quarter" idx="12"/>
          </p:nvPr>
        </p:nvSpPr>
        <p:spPr/>
        <p:txBody>
          <a:bodyPr/>
          <a:lstStyle/>
          <a:p>
            <a:fld id="{1CD09932-F2CD-463C-AF33-C25DC7749246}" type="slidenum">
              <a:rPr lang="tr-TR" smtClean="0"/>
              <a:t>40</a:t>
            </a:fld>
            <a:endParaRPr lang="tr-TR"/>
          </a:p>
        </p:txBody>
      </p:sp>
    </p:spTree>
    <p:extLst>
      <p:ext uri="{BB962C8B-B14F-4D97-AF65-F5344CB8AC3E}">
        <p14:creationId xmlns:p14="http://schemas.microsoft.com/office/powerpoint/2010/main" val="41019317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a:extLst>
              <a:ext uri="{FF2B5EF4-FFF2-40B4-BE49-F238E27FC236}">
                <a16:creationId xmlns:a16="http://schemas.microsoft.com/office/drawing/2014/main" id="{FF8674D6-F047-5ACD-206D-955777003DDE}"/>
              </a:ext>
            </a:extLst>
          </p:cNvPr>
          <p:cNvPicPr>
            <a:picLocks noGrp="1" noChangeAspect="1"/>
          </p:cNvPicPr>
          <p:nvPr>
            <p:ph idx="1"/>
          </p:nvPr>
        </p:nvPicPr>
        <p:blipFill>
          <a:blip r:embed="rId2"/>
          <a:stretch>
            <a:fillRect/>
          </a:stretch>
        </p:blipFill>
        <p:spPr>
          <a:xfrm>
            <a:off x="669646" y="450761"/>
            <a:ext cx="10489897" cy="598223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5" name="Slayt Numarası Yer Tutucusu 4">
            <a:extLst>
              <a:ext uri="{FF2B5EF4-FFF2-40B4-BE49-F238E27FC236}">
                <a16:creationId xmlns:a16="http://schemas.microsoft.com/office/drawing/2014/main" id="{53DB3C4C-E06B-EA89-BE83-C78BD223C354}"/>
              </a:ext>
            </a:extLst>
          </p:cNvPr>
          <p:cNvSpPr>
            <a:spLocks noGrp="1"/>
          </p:cNvSpPr>
          <p:nvPr>
            <p:ph type="sldNum" sz="quarter" idx="12"/>
          </p:nvPr>
        </p:nvSpPr>
        <p:spPr/>
        <p:txBody>
          <a:bodyPr/>
          <a:lstStyle/>
          <a:p>
            <a:fld id="{1CD09932-F2CD-463C-AF33-C25DC7749246}" type="slidenum">
              <a:rPr lang="tr-TR" smtClean="0"/>
              <a:t>41</a:t>
            </a:fld>
            <a:endParaRPr lang="tr-TR"/>
          </a:p>
        </p:txBody>
      </p:sp>
    </p:spTree>
    <p:extLst>
      <p:ext uri="{BB962C8B-B14F-4D97-AF65-F5344CB8AC3E}">
        <p14:creationId xmlns:p14="http://schemas.microsoft.com/office/powerpoint/2010/main" val="25959503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2F80646-BD67-413C-823D-7F34CC648B27}"/>
              </a:ext>
            </a:extLst>
          </p:cNvPr>
          <p:cNvSpPr>
            <a:spLocks noGrp="1"/>
          </p:cNvSpPr>
          <p:nvPr>
            <p:ph type="title"/>
          </p:nvPr>
        </p:nvSpPr>
        <p:spPr/>
        <p:txBody>
          <a:bodyPr/>
          <a:lstStyle/>
          <a:p>
            <a:r>
              <a:rPr lang="tr-TR" b="1" cap="none" dirty="0" err="1"/>
              <a:t>Subklinik</a:t>
            </a:r>
            <a:r>
              <a:rPr lang="tr-TR" b="1" cap="none" dirty="0"/>
              <a:t> Hipertiroidizm ile İlişkili Riskler</a:t>
            </a:r>
            <a:endParaRPr lang="tr-TR" dirty="0"/>
          </a:p>
        </p:txBody>
      </p:sp>
      <p:sp>
        <p:nvSpPr>
          <p:cNvPr id="3" name="İçerik Yer Tutucusu 2">
            <a:extLst>
              <a:ext uri="{FF2B5EF4-FFF2-40B4-BE49-F238E27FC236}">
                <a16:creationId xmlns:a16="http://schemas.microsoft.com/office/drawing/2014/main" id="{CF074211-8285-6354-62F3-CDB90E86EA80}"/>
              </a:ext>
            </a:extLst>
          </p:cNvPr>
          <p:cNvSpPr>
            <a:spLocks noGrp="1"/>
          </p:cNvSpPr>
          <p:nvPr>
            <p:ph idx="1"/>
          </p:nvPr>
        </p:nvSpPr>
        <p:spPr/>
        <p:txBody>
          <a:bodyPr/>
          <a:lstStyle/>
          <a:p>
            <a:pPr>
              <a:buFont typeface="Arial" panose="020B0604020202020204" pitchFamily="34" charset="0"/>
              <a:buChar char="•"/>
            </a:pPr>
            <a:r>
              <a:rPr lang="tr-TR" dirty="0"/>
              <a:t> </a:t>
            </a:r>
            <a:r>
              <a:rPr lang="tr-TR" sz="2600" dirty="0"/>
              <a:t>İskelet sisteminde özellikle yaşlı hastalarda </a:t>
            </a:r>
            <a:r>
              <a:rPr lang="tr-TR" sz="2600" b="1" dirty="0"/>
              <a:t>osteoporoz</a:t>
            </a:r>
            <a:r>
              <a:rPr lang="tr-TR" sz="2600" dirty="0"/>
              <a:t> ve </a:t>
            </a:r>
            <a:r>
              <a:rPr lang="tr-TR" sz="2600" b="1" dirty="0"/>
              <a:t>kemik kırığı </a:t>
            </a:r>
            <a:r>
              <a:rPr lang="tr-TR" sz="2600" dirty="0"/>
              <a:t>riskini artıran ciddi </a:t>
            </a:r>
            <a:r>
              <a:rPr lang="tr-TR" sz="2600" b="1" dirty="0"/>
              <a:t>kemik mineral yoğunluğu kayıpları </a:t>
            </a:r>
            <a:r>
              <a:rPr lang="tr-TR" sz="2600" dirty="0"/>
              <a:t>görülür. </a:t>
            </a:r>
          </a:p>
          <a:p>
            <a:pPr>
              <a:buFont typeface="Arial" panose="020B0604020202020204" pitchFamily="34" charset="0"/>
              <a:buChar char="•"/>
            </a:pPr>
            <a:r>
              <a:rPr lang="tr-TR" sz="2600" dirty="0"/>
              <a:t> Ayrıca, özellikle düşük TSH seviyelerine sahip hastalarda </a:t>
            </a:r>
            <a:r>
              <a:rPr lang="tr-TR" sz="2600" b="1" dirty="0"/>
              <a:t>inme, bilişsel gerileme</a:t>
            </a:r>
            <a:r>
              <a:rPr lang="tr-TR" sz="2600" dirty="0"/>
              <a:t> ve </a:t>
            </a:r>
            <a:r>
              <a:rPr lang="tr-TR" sz="2600" b="1" dirty="0"/>
              <a:t>demans</a:t>
            </a:r>
            <a:r>
              <a:rPr lang="tr-TR" sz="2600" dirty="0"/>
              <a:t> riskinin artabileceğine dair kanıtlar bulunmaktadır. Literatürde bu nörolojik bulgularla ilgili bazı tutarsızlıklar da mevcuttur.</a:t>
            </a:r>
          </a:p>
          <a:p>
            <a:endParaRPr lang="tr-TR" dirty="0"/>
          </a:p>
        </p:txBody>
      </p:sp>
      <p:sp>
        <p:nvSpPr>
          <p:cNvPr id="4" name="Slayt Numarası Yer Tutucusu 3">
            <a:extLst>
              <a:ext uri="{FF2B5EF4-FFF2-40B4-BE49-F238E27FC236}">
                <a16:creationId xmlns:a16="http://schemas.microsoft.com/office/drawing/2014/main" id="{A6E50EA6-7C69-22CE-2C38-CABF381D45AB}"/>
              </a:ext>
            </a:extLst>
          </p:cNvPr>
          <p:cNvSpPr>
            <a:spLocks noGrp="1"/>
          </p:cNvSpPr>
          <p:nvPr>
            <p:ph type="sldNum" sz="quarter" idx="12"/>
          </p:nvPr>
        </p:nvSpPr>
        <p:spPr/>
        <p:txBody>
          <a:bodyPr/>
          <a:lstStyle/>
          <a:p>
            <a:fld id="{1CD09932-F2CD-463C-AF33-C25DC7749246}" type="slidenum">
              <a:rPr lang="tr-TR" smtClean="0"/>
              <a:t>5</a:t>
            </a:fld>
            <a:endParaRPr lang="tr-TR"/>
          </a:p>
        </p:txBody>
      </p:sp>
    </p:spTree>
    <p:extLst>
      <p:ext uri="{BB962C8B-B14F-4D97-AF65-F5344CB8AC3E}">
        <p14:creationId xmlns:p14="http://schemas.microsoft.com/office/powerpoint/2010/main" val="21818387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6AC5FD-A02D-1FCA-8D81-B85C595304D7}"/>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86010868-A534-6D14-5E6E-54D4687F22C4}"/>
              </a:ext>
            </a:extLst>
          </p:cNvPr>
          <p:cNvSpPr>
            <a:spLocks noGrp="1"/>
          </p:cNvSpPr>
          <p:nvPr>
            <p:ph type="title"/>
          </p:nvPr>
        </p:nvSpPr>
        <p:spPr>
          <a:xfrm>
            <a:off x="1024127" y="585216"/>
            <a:ext cx="10850193" cy="1499616"/>
          </a:xfrm>
        </p:spPr>
        <p:txBody>
          <a:bodyPr>
            <a:normAutofit/>
          </a:bodyPr>
          <a:lstStyle/>
          <a:p>
            <a:r>
              <a:rPr lang="tr-TR" sz="4800" b="1" cap="none" dirty="0"/>
              <a:t>Endojen </a:t>
            </a:r>
            <a:r>
              <a:rPr lang="tr-TR" sz="4800" b="1" cap="none" dirty="0" err="1"/>
              <a:t>Subklinik</a:t>
            </a:r>
            <a:r>
              <a:rPr lang="tr-TR" sz="4800" b="1" cap="none" dirty="0"/>
              <a:t> Hipertiroidi Prevalansı</a:t>
            </a:r>
          </a:p>
        </p:txBody>
      </p:sp>
      <p:sp>
        <p:nvSpPr>
          <p:cNvPr id="3" name="İçerik Yer Tutucusu 2">
            <a:extLst>
              <a:ext uri="{FF2B5EF4-FFF2-40B4-BE49-F238E27FC236}">
                <a16:creationId xmlns:a16="http://schemas.microsoft.com/office/drawing/2014/main" id="{B530D24E-CFED-B8C8-971E-F3C17F4D4DE4}"/>
              </a:ext>
            </a:extLst>
          </p:cNvPr>
          <p:cNvSpPr>
            <a:spLocks noGrp="1"/>
          </p:cNvSpPr>
          <p:nvPr>
            <p:ph idx="1"/>
          </p:nvPr>
        </p:nvSpPr>
        <p:spPr/>
        <p:txBody>
          <a:bodyPr>
            <a:normAutofit/>
          </a:bodyPr>
          <a:lstStyle/>
          <a:p>
            <a:pPr>
              <a:buFont typeface="Arial" panose="020B0604020202020204" pitchFamily="34" charset="0"/>
              <a:buChar char="•"/>
            </a:pPr>
            <a:r>
              <a:rPr lang="tr-TR" dirty="0"/>
              <a:t> </a:t>
            </a:r>
            <a:r>
              <a:rPr lang="tr-TR" sz="2600" dirty="0"/>
              <a:t>Endojen </a:t>
            </a:r>
            <a:r>
              <a:rPr lang="tr-TR" sz="2600" dirty="0" err="1"/>
              <a:t>subklinik</a:t>
            </a:r>
            <a:r>
              <a:rPr lang="tr-TR" sz="2600" dirty="0"/>
              <a:t> hipertiroidi prevalansı literatürde </a:t>
            </a:r>
            <a:r>
              <a:rPr lang="tr-TR" sz="2600" b="1" dirty="0"/>
              <a:t>%0.6 ile %16 </a:t>
            </a:r>
            <a:r>
              <a:rPr lang="tr-TR" sz="2600" dirty="0"/>
              <a:t>arasında büyük bir değişkenlik göstermektedir. </a:t>
            </a:r>
          </a:p>
          <a:p>
            <a:pPr>
              <a:buFont typeface="Arial" panose="020B0604020202020204" pitchFamily="34" charset="0"/>
              <a:buChar char="•"/>
            </a:pPr>
            <a:r>
              <a:rPr lang="tr-TR" sz="2600" dirty="0"/>
              <a:t> Bu geniş aralık </a:t>
            </a:r>
            <a:r>
              <a:rPr lang="tr-TR" sz="2600" b="1" dirty="0"/>
              <a:t>tanı kriterleri, yaş, cinsiyet, TSH testi türü, iyot alımı </a:t>
            </a:r>
            <a:r>
              <a:rPr lang="tr-TR" sz="2600" dirty="0"/>
              <a:t>ve </a:t>
            </a:r>
            <a:r>
              <a:rPr lang="tr-TR" sz="2600" b="1" dirty="0"/>
              <a:t>bölgelere göre tanı koyma sıklığı</a:t>
            </a:r>
            <a:r>
              <a:rPr lang="tr-TR" sz="2600" dirty="0"/>
              <a:t>nın değişmesinden etkilenmektedir. </a:t>
            </a:r>
          </a:p>
          <a:p>
            <a:pPr>
              <a:buFont typeface="Arial" panose="020B0604020202020204" pitchFamily="34" charset="0"/>
              <a:buChar char="•"/>
            </a:pPr>
            <a:r>
              <a:rPr lang="tr-TR" sz="2600" dirty="0"/>
              <a:t> Genel ortalama </a:t>
            </a:r>
            <a:r>
              <a:rPr lang="tr-TR" sz="2600" b="1" dirty="0"/>
              <a:t>%1-2 </a:t>
            </a:r>
            <a:r>
              <a:rPr lang="tr-TR" sz="2600" dirty="0"/>
              <a:t>aralığında olup bu oran yaşlılarda daha yüksektir.</a:t>
            </a:r>
          </a:p>
          <a:p>
            <a:pPr>
              <a:buFont typeface="Arial" panose="020B0604020202020204" pitchFamily="34" charset="0"/>
              <a:buChar char="•"/>
            </a:pPr>
            <a:endParaRPr lang="tr-TR" dirty="0"/>
          </a:p>
        </p:txBody>
      </p:sp>
      <p:sp>
        <p:nvSpPr>
          <p:cNvPr id="4" name="Slayt Numarası Yer Tutucusu 3">
            <a:extLst>
              <a:ext uri="{FF2B5EF4-FFF2-40B4-BE49-F238E27FC236}">
                <a16:creationId xmlns:a16="http://schemas.microsoft.com/office/drawing/2014/main" id="{F2F4C857-5CF5-FA21-23FA-B6FA22B20379}"/>
              </a:ext>
            </a:extLst>
          </p:cNvPr>
          <p:cNvSpPr>
            <a:spLocks noGrp="1"/>
          </p:cNvSpPr>
          <p:nvPr>
            <p:ph type="sldNum" sz="quarter" idx="12"/>
          </p:nvPr>
        </p:nvSpPr>
        <p:spPr/>
        <p:txBody>
          <a:bodyPr/>
          <a:lstStyle/>
          <a:p>
            <a:fld id="{1CD09932-F2CD-463C-AF33-C25DC7749246}" type="slidenum">
              <a:rPr lang="tr-TR" smtClean="0"/>
              <a:t>6</a:t>
            </a:fld>
            <a:endParaRPr lang="tr-TR"/>
          </a:p>
        </p:txBody>
      </p:sp>
    </p:spTree>
    <p:extLst>
      <p:ext uri="{BB962C8B-B14F-4D97-AF65-F5344CB8AC3E}">
        <p14:creationId xmlns:p14="http://schemas.microsoft.com/office/powerpoint/2010/main" val="1972211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1FBD8B-C320-C48B-8509-33D099321933}"/>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39EADFBB-29DE-6A78-295A-8BC7F645D9AC}"/>
              </a:ext>
            </a:extLst>
          </p:cNvPr>
          <p:cNvSpPr>
            <a:spLocks noGrp="1"/>
          </p:cNvSpPr>
          <p:nvPr>
            <p:ph type="title"/>
          </p:nvPr>
        </p:nvSpPr>
        <p:spPr>
          <a:xfrm>
            <a:off x="1024128" y="585216"/>
            <a:ext cx="8306616" cy="1499616"/>
          </a:xfrm>
        </p:spPr>
        <p:txBody>
          <a:bodyPr/>
          <a:lstStyle/>
          <a:p>
            <a:r>
              <a:rPr lang="tr-TR" b="1" cap="none" dirty="0"/>
              <a:t>Doğal Seyirdeki Değişkenlikler</a:t>
            </a:r>
          </a:p>
        </p:txBody>
      </p:sp>
      <p:sp>
        <p:nvSpPr>
          <p:cNvPr id="3" name="İçerik Yer Tutucusu 2">
            <a:extLst>
              <a:ext uri="{FF2B5EF4-FFF2-40B4-BE49-F238E27FC236}">
                <a16:creationId xmlns:a16="http://schemas.microsoft.com/office/drawing/2014/main" id="{854F5960-6F6A-4E22-AEAD-D499F14AB27F}"/>
              </a:ext>
            </a:extLst>
          </p:cNvPr>
          <p:cNvSpPr>
            <a:spLocks noGrp="1"/>
          </p:cNvSpPr>
          <p:nvPr>
            <p:ph idx="1"/>
          </p:nvPr>
        </p:nvSpPr>
        <p:spPr/>
        <p:txBody>
          <a:bodyPr>
            <a:normAutofit/>
          </a:bodyPr>
          <a:lstStyle/>
          <a:p>
            <a:pPr>
              <a:buFont typeface="Arial" panose="020B0604020202020204" pitchFamily="34" charset="0"/>
              <a:buChar char="•"/>
            </a:pPr>
            <a:r>
              <a:rPr lang="tr-TR" sz="2800" dirty="0"/>
              <a:t> </a:t>
            </a:r>
            <a:r>
              <a:rPr lang="tr-TR" sz="2600" dirty="0"/>
              <a:t>Prevalansta olduğu gibi </a:t>
            </a:r>
            <a:r>
              <a:rPr lang="tr-TR" sz="2600" dirty="0" err="1"/>
              <a:t>subklinik</a:t>
            </a:r>
            <a:r>
              <a:rPr lang="tr-TR" sz="2600" dirty="0"/>
              <a:t> hipertiroidinin doğal seyrini bildiren çalışmalarda da benzer bir değişkenlik gözlenmektedir.</a:t>
            </a:r>
          </a:p>
          <a:p>
            <a:pPr lvl="1">
              <a:buFont typeface="Arial" panose="020B0604020202020204" pitchFamily="34" charset="0"/>
              <a:buChar char="•"/>
            </a:pPr>
            <a:r>
              <a:rPr lang="tr-TR" sz="2400" dirty="0"/>
              <a:t>Önceki çalışmalarda, </a:t>
            </a:r>
            <a:r>
              <a:rPr lang="tr-TR" sz="2400" dirty="0" err="1"/>
              <a:t>subklinik</a:t>
            </a:r>
            <a:r>
              <a:rPr lang="tr-TR" sz="2400" dirty="0"/>
              <a:t> tablodan </a:t>
            </a:r>
            <a:r>
              <a:rPr lang="tr-TR" sz="2400" b="1" dirty="0"/>
              <a:t>aşikar hipertiroidiye ilerleme</a:t>
            </a:r>
            <a:r>
              <a:rPr lang="tr-TR" sz="2400" dirty="0"/>
              <a:t>nin </a:t>
            </a:r>
            <a:r>
              <a:rPr lang="tr-TR" sz="2400" b="1" dirty="0"/>
              <a:t>yıllık %0.5 ile %8 </a:t>
            </a:r>
            <a:r>
              <a:rPr lang="tr-TR" sz="2400" dirty="0"/>
              <a:t>arasında değişen nispeten küçük bir oranda gerçekleştiği görülmüştür. </a:t>
            </a:r>
          </a:p>
          <a:p>
            <a:pPr lvl="1">
              <a:buFont typeface="Arial" panose="020B0604020202020204" pitchFamily="34" charset="0"/>
              <a:buChar char="•"/>
            </a:pPr>
            <a:r>
              <a:rPr lang="tr-TR" sz="2400" dirty="0"/>
              <a:t>Birinci basamak sağlık hizmeti ortamlarında </a:t>
            </a:r>
            <a:r>
              <a:rPr lang="tr-TR" sz="2400" b="1" dirty="0"/>
              <a:t>kendiliğinden iyileşme </a:t>
            </a:r>
            <a:r>
              <a:rPr lang="tr-TR" sz="2400" dirty="0"/>
              <a:t>oranlarının ise </a:t>
            </a:r>
            <a:r>
              <a:rPr lang="tr-TR" sz="2400" b="1" dirty="0"/>
              <a:t>%20 ile %53 </a:t>
            </a:r>
            <a:r>
              <a:rPr lang="tr-TR" sz="2400" dirty="0"/>
              <a:t>arasında değiştiği bildirilmiştir.</a:t>
            </a:r>
          </a:p>
          <a:p>
            <a:pPr>
              <a:buFont typeface="Arial" panose="020B0604020202020204" pitchFamily="34" charset="0"/>
              <a:buChar char="•"/>
            </a:pPr>
            <a:r>
              <a:rPr lang="tr-TR" sz="2600" dirty="0"/>
              <a:t> </a:t>
            </a:r>
            <a:r>
              <a:rPr lang="tr-TR" sz="2600" b="1" dirty="0"/>
              <a:t>Daha düşük TSH düzeyleri</a:t>
            </a:r>
            <a:r>
              <a:rPr lang="tr-TR" sz="2600" dirty="0"/>
              <a:t> </a:t>
            </a:r>
            <a:r>
              <a:rPr lang="tr-TR" sz="2600" b="1" dirty="0"/>
              <a:t>daha düşük bir iyileşme oranı </a:t>
            </a:r>
            <a:r>
              <a:rPr lang="tr-TR" sz="2600" dirty="0"/>
              <a:t>ile ilişkilendirilmiştir. </a:t>
            </a:r>
          </a:p>
          <a:p>
            <a:pPr>
              <a:buFont typeface="Arial" panose="020B0604020202020204" pitchFamily="34" charset="0"/>
              <a:buChar char="•"/>
            </a:pPr>
            <a:endParaRPr lang="tr-TR" sz="2800" dirty="0"/>
          </a:p>
          <a:p>
            <a:pPr>
              <a:buFont typeface="Arial" panose="020B0604020202020204" pitchFamily="34" charset="0"/>
              <a:buChar char="•"/>
            </a:pPr>
            <a:endParaRPr lang="tr-TR" sz="2800" dirty="0"/>
          </a:p>
        </p:txBody>
      </p:sp>
      <p:sp>
        <p:nvSpPr>
          <p:cNvPr id="4" name="Slayt Numarası Yer Tutucusu 3">
            <a:extLst>
              <a:ext uri="{FF2B5EF4-FFF2-40B4-BE49-F238E27FC236}">
                <a16:creationId xmlns:a16="http://schemas.microsoft.com/office/drawing/2014/main" id="{EE310D2A-2565-FB51-EEAB-56EE3F530B9B}"/>
              </a:ext>
            </a:extLst>
          </p:cNvPr>
          <p:cNvSpPr>
            <a:spLocks noGrp="1"/>
          </p:cNvSpPr>
          <p:nvPr>
            <p:ph type="sldNum" sz="quarter" idx="12"/>
          </p:nvPr>
        </p:nvSpPr>
        <p:spPr/>
        <p:txBody>
          <a:bodyPr/>
          <a:lstStyle/>
          <a:p>
            <a:fld id="{1CD09932-F2CD-463C-AF33-C25DC7749246}" type="slidenum">
              <a:rPr lang="tr-TR" smtClean="0"/>
              <a:t>7</a:t>
            </a:fld>
            <a:endParaRPr lang="tr-TR"/>
          </a:p>
        </p:txBody>
      </p:sp>
    </p:spTree>
    <p:extLst>
      <p:ext uri="{BB962C8B-B14F-4D97-AF65-F5344CB8AC3E}">
        <p14:creationId xmlns:p14="http://schemas.microsoft.com/office/powerpoint/2010/main" val="7910610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596C72-8CCE-A805-2307-28095B0794A6}"/>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C5CF1CE0-CA79-967A-35DD-A78CA5723BE9}"/>
              </a:ext>
            </a:extLst>
          </p:cNvPr>
          <p:cNvSpPr>
            <a:spLocks noGrp="1"/>
          </p:cNvSpPr>
          <p:nvPr>
            <p:ph type="title"/>
          </p:nvPr>
        </p:nvSpPr>
        <p:spPr/>
        <p:txBody>
          <a:bodyPr>
            <a:normAutofit/>
          </a:bodyPr>
          <a:lstStyle/>
          <a:p>
            <a:r>
              <a:rPr lang="tr-TR" b="1" cap="none"/>
              <a:t>Klinik Kılavuzlardaki Eksiklikler ve Çalışmanın Çıkış Noktası</a:t>
            </a:r>
            <a:endParaRPr lang="tr-TR" cap="none" dirty="0"/>
          </a:p>
        </p:txBody>
      </p:sp>
      <p:sp>
        <p:nvSpPr>
          <p:cNvPr id="3" name="İçerik Yer Tutucusu 2">
            <a:extLst>
              <a:ext uri="{FF2B5EF4-FFF2-40B4-BE49-F238E27FC236}">
                <a16:creationId xmlns:a16="http://schemas.microsoft.com/office/drawing/2014/main" id="{E052904D-E453-1A9A-9129-6A0EB47AB275}"/>
              </a:ext>
            </a:extLst>
          </p:cNvPr>
          <p:cNvSpPr>
            <a:spLocks noGrp="1"/>
          </p:cNvSpPr>
          <p:nvPr>
            <p:ph idx="1"/>
          </p:nvPr>
        </p:nvSpPr>
        <p:spPr/>
        <p:txBody>
          <a:bodyPr>
            <a:normAutofit/>
          </a:bodyPr>
          <a:lstStyle/>
          <a:p>
            <a:pPr>
              <a:buFont typeface="Arial" panose="020B0604020202020204" pitchFamily="34" charset="0"/>
              <a:buChar char="•"/>
            </a:pPr>
            <a:r>
              <a:rPr lang="tr-TR" sz="2400" dirty="0"/>
              <a:t> </a:t>
            </a:r>
            <a:r>
              <a:rPr lang="tr-TR" sz="2600" dirty="0"/>
              <a:t>Geçmiş araştırmalardaki bu büyük veri dalgalanmalarının; kohort boyutlarındaki küçüklükten, takip sürelerindeki farklılıklardan ve belirli alt grupların çalışmalarda aşırı temsil edilmesinden kaynaklandığı düşünülmektedir. </a:t>
            </a:r>
          </a:p>
          <a:p>
            <a:pPr>
              <a:buFont typeface="Arial" panose="020B0604020202020204" pitchFamily="34" charset="0"/>
              <a:buChar char="•"/>
            </a:pPr>
            <a:r>
              <a:rPr lang="tr-TR" sz="2600" dirty="0"/>
              <a:t> Hastaların takibi için kanıta dayalı ve standart bir protokolün eksikliği, daha geniş çaplı ve genellenebilir araştırmalara duyulan ihtiyacı vurgulayarak bu çalışmanın temelini oluşturmuştur.</a:t>
            </a:r>
          </a:p>
          <a:p>
            <a:pPr>
              <a:buFont typeface="Arial" panose="020B0604020202020204" pitchFamily="34" charset="0"/>
              <a:buChar char="•"/>
            </a:pPr>
            <a:endParaRPr lang="tr-TR" sz="2400" dirty="0"/>
          </a:p>
        </p:txBody>
      </p:sp>
      <p:sp>
        <p:nvSpPr>
          <p:cNvPr id="4" name="Slayt Numarası Yer Tutucusu 3">
            <a:extLst>
              <a:ext uri="{FF2B5EF4-FFF2-40B4-BE49-F238E27FC236}">
                <a16:creationId xmlns:a16="http://schemas.microsoft.com/office/drawing/2014/main" id="{798F9740-F3DE-5A3C-23F5-AD0AE3C47E72}"/>
              </a:ext>
            </a:extLst>
          </p:cNvPr>
          <p:cNvSpPr>
            <a:spLocks noGrp="1"/>
          </p:cNvSpPr>
          <p:nvPr>
            <p:ph type="sldNum" sz="quarter" idx="12"/>
          </p:nvPr>
        </p:nvSpPr>
        <p:spPr/>
        <p:txBody>
          <a:bodyPr/>
          <a:lstStyle/>
          <a:p>
            <a:fld id="{1CD09932-F2CD-463C-AF33-C25DC7749246}" type="slidenum">
              <a:rPr lang="tr-TR" smtClean="0"/>
              <a:t>8</a:t>
            </a:fld>
            <a:endParaRPr lang="tr-TR"/>
          </a:p>
        </p:txBody>
      </p:sp>
    </p:spTree>
    <p:extLst>
      <p:ext uri="{BB962C8B-B14F-4D97-AF65-F5344CB8AC3E}">
        <p14:creationId xmlns:p14="http://schemas.microsoft.com/office/powerpoint/2010/main" val="33544583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FEE472-4C00-E022-6E30-746559FF55FF}"/>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CA1151F0-7C1C-5598-03F8-B04195B3C3C7}"/>
              </a:ext>
            </a:extLst>
          </p:cNvPr>
          <p:cNvSpPr>
            <a:spLocks noGrp="1"/>
          </p:cNvSpPr>
          <p:nvPr>
            <p:ph type="title"/>
          </p:nvPr>
        </p:nvSpPr>
        <p:spPr/>
        <p:txBody>
          <a:bodyPr/>
          <a:lstStyle/>
          <a:p>
            <a:r>
              <a:rPr lang="tr-TR" b="1" cap="none" dirty="0"/>
              <a:t>Araştırmanın Temel Amacı</a:t>
            </a:r>
            <a:endParaRPr lang="tr-TR" cap="none" dirty="0"/>
          </a:p>
        </p:txBody>
      </p:sp>
      <p:sp>
        <p:nvSpPr>
          <p:cNvPr id="3" name="İçerik Yer Tutucusu 2">
            <a:extLst>
              <a:ext uri="{FF2B5EF4-FFF2-40B4-BE49-F238E27FC236}">
                <a16:creationId xmlns:a16="http://schemas.microsoft.com/office/drawing/2014/main" id="{BD80ABA0-280D-7762-3A17-18217EA63D0E}"/>
              </a:ext>
            </a:extLst>
          </p:cNvPr>
          <p:cNvSpPr>
            <a:spLocks noGrp="1"/>
          </p:cNvSpPr>
          <p:nvPr>
            <p:ph idx="1"/>
          </p:nvPr>
        </p:nvSpPr>
        <p:spPr/>
        <p:txBody>
          <a:bodyPr>
            <a:normAutofit/>
          </a:bodyPr>
          <a:lstStyle/>
          <a:p>
            <a:pPr>
              <a:buFont typeface="Arial" panose="020B0604020202020204" pitchFamily="34" charset="0"/>
              <a:buChar char="•"/>
            </a:pPr>
            <a:r>
              <a:rPr lang="tr-TR" sz="2600" dirty="0"/>
              <a:t> Çalışmanın temel amacı; biyokimyasal olarak doğrulanmış 10 yıllık gerçek dünya verilerini içeren geniş bir boylamsal veri tabanı kullanılarak, Hollanda'da </a:t>
            </a:r>
            <a:r>
              <a:rPr lang="tr-TR" sz="2600" b="1" dirty="0"/>
              <a:t>birinci basamakta </a:t>
            </a:r>
            <a:r>
              <a:rPr lang="tr-TR" sz="2600" b="1" dirty="0" err="1"/>
              <a:t>subklinik</a:t>
            </a:r>
            <a:r>
              <a:rPr lang="tr-TR" sz="2600" b="1" dirty="0"/>
              <a:t> hipertiroidinin insidansı</a:t>
            </a:r>
            <a:r>
              <a:rPr lang="tr-TR" sz="2600" dirty="0"/>
              <a:t> ve </a:t>
            </a:r>
            <a:r>
              <a:rPr lang="tr-TR" sz="2600" b="1" dirty="0"/>
              <a:t>uzun vadeli doğal seyrini </a:t>
            </a:r>
            <a:r>
              <a:rPr lang="tr-TR" sz="2600" dirty="0"/>
              <a:t>araştırmaktır.</a:t>
            </a:r>
          </a:p>
        </p:txBody>
      </p:sp>
      <p:sp>
        <p:nvSpPr>
          <p:cNvPr id="4" name="Slayt Numarası Yer Tutucusu 3">
            <a:extLst>
              <a:ext uri="{FF2B5EF4-FFF2-40B4-BE49-F238E27FC236}">
                <a16:creationId xmlns:a16="http://schemas.microsoft.com/office/drawing/2014/main" id="{0F6395D2-20AD-516D-6C0F-6B9E6F774FE3}"/>
              </a:ext>
            </a:extLst>
          </p:cNvPr>
          <p:cNvSpPr>
            <a:spLocks noGrp="1"/>
          </p:cNvSpPr>
          <p:nvPr>
            <p:ph type="sldNum" sz="quarter" idx="12"/>
          </p:nvPr>
        </p:nvSpPr>
        <p:spPr/>
        <p:txBody>
          <a:bodyPr/>
          <a:lstStyle/>
          <a:p>
            <a:fld id="{1CD09932-F2CD-463C-AF33-C25DC7749246}" type="slidenum">
              <a:rPr lang="tr-TR" smtClean="0"/>
              <a:t>9</a:t>
            </a:fld>
            <a:endParaRPr lang="tr-TR"/>
          </a:p>
        </p:txBody>
      </p:sp>
    </p:spTree>
    <p:extLst>
      <p:ext uri="{BB962C8B-B14F-4D97-AF65-F5344CB8AC3E}">
        <p14:creationId xmlns:p14="http://schemas.microsoft.com/office/powerpoint/2010/main" val="376354448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2_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İntegral">
  <a:themeElements>
    <a:clrScheme name="İntegra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3.xml><?xml version="1.0" encoding="utf-8"?>
<a:theme xmlns:a="http://schemas.openxmlformats.org/drawingml/2006/main" name="3_İntegral">
  <a:themeElements>
    <a:clrScheme name="İntegra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4.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5424</TotalTime>
  <Words>2172</Words>
  <Application>Microsoft Office PowerPoint</Application>
  <PresentationFormat>Geniş ekran</PresentationFormat>
  <Paragraphs>174</Paragraphs>
  <Slides>41</Slides>
  <Notes>1</Notes>
  <HiddenSlides>6</HiddenSlides>
  <MMClips>0</MMClips>
  <ScaleCrop>false</ScaleCrop>
  <HeadingPairs>
    <vt:vector size="6" baseType="variant">
      <vt:variant>
        <vt:lpstr>Kullanılan Yazı Tipleri</vt:lpstr>
      </vt:variant>
      <vt:variant>
        <vt:i4>6</vt:i4>
      </vt:variant>
      <vt:variant>
        <vt:lpstr>Tema</vt:lpstr>
      </vt:variant>
      <vt:variant>
        <vt:i4>3</vt:i4>
      </vt:variant>
      <vt:variant>
        <vt:lpstr>Slayt Başlıkları</vt:lpstr>
      </vt:variant>
      <vt:variant>
        <vt:i4>41</vt:i4>
      </vt:variant>
    </vt:vector>
  </HeadingPairs>
  <TitlesOfParts>
    <vt:vector size="50" baseType="lpstr">
      <vt:lpstr>Arial</vt:lpstr>
      <vt:lpstr>Calibri</vt:lpstr>
      <vt:lpstr>Tw Cen MT</vt:lpstr>
      <vt:lpstr>Tw Cen MT Condensed</vt:lpstr>
      <vt:lpstr>Wingdings</vt:lpstr>
      <vt:lpstr>Wingdings 3</vt:lpstr>
      <vt:lpstr>2_İntegral</vt:lpstr>
      <vt:lpstr>İntegral</vt:lpstr>
      <vt:lpstr>3_İntegral</vt:lpstr>
      <vt:lpstr>PowerPoint Sunusu</vt:lpstr>
      <vt:lpstr>GİRİŞ</vt:lpstr>
      <vt:lpstr>TSH Baskılanma Düzeyine Göre Sınıflandırma</vt:lpstr>
      <vt:lpstr>Subklinik Hipertiroidizm ile İlişkili Riskler</vt:lpstr>
      <vt:lpstr>Subklinik Hipertiroidizm ile İlişkili Riskler</vt:lpstr>
      <vt:lpstr>Endojen Subklinik Hipertiroidi Prevalansı</vt:lpstr>
      <vt:lpstr>Doğal Seyirdeki Değişkenlikler</vt:lpstr>
      <vt:lpstr>Klinik Kılavuzlardaki Eksiklikler ve Çalışmanın Çıkış Noktası</vt:lpstr>
      <vt:lpstr>Araştırmanın Temel Amacı</vt:lpstr>
      <vt:lpstr>Çalışmanın İkincil Hedefleri</vt:lpstr>
      <vt:lpstr>YÖNTEM</vt:lpstr>
      <vt:lpstr>Yöntem - Veri Tabanının Temsil Kabiliyeti</vt:lpstr>
      <vt:lpstr>Çalışmanın Zaman Çerçevesi</vt:lpstr>
      <vt:lpstr>Yöntem - Çalışma Popülasyonunun Belirlenmesi</vt:lpstr>
      <vt:lpstr>PowerPoint Sunusu</vt:lpstr>
      <vt:lpstr>Yöntem - Faktör Analizlerinin Uygulanması</vt:lpstr>
      <vt:lpstr>Yöntem - İstatistiksel Analiz Yöntemleri</vt:lpstr>
      <vt:lpstr>Kılavuz Uyumunun Değerlendirilmesi</vt:lpstr>
      <vt:lpstr>Bulgular - İnsidans Verileri</vt:lpstr>
      <vt:lpstr>Bulgular - Çalışmanın Klinik Sonuç Ölçütleri</vt:lpstr>
      <vt:lpstr>Bulgular - Çalışmanın Klinik Sonuç Ölçütleri</vt:lpstr>
      <vt:lpstr>PowerPoint Sunusu</vt:lpstr>
      <vt:lpstr>Doğal Seyir</vt:lpstr>
      <vt:lpstr>Hastalık Seyrinde Geçen Süreler</vt:lpstr>
      <vt:lpstr>Yaşın ve Cinsiyetin Kliniğe Etkisi</vt:lpstr>
      <vt:lpstr>Başlangıç TSH Düzeylerinin Hastalık Seyrine Etkisi</vt:lpstr>
      <vt:lpstr>Gruplar Arası Tiroid İlacı ve ATD İlaç Kullanımındaki Farklılıklar</vt:lpstr>
      <vt:lpstr>İyileşme Grubunda Gözlenen Nüksler</vt:lpstr>
      <vt:lpstr>Subklinik Hipertiroidizm Tanısı Alan Hastaların Zaman İçindeki Klinik Seyri</vt:lpstr>
      <vt:lpstr>PowerPoint Sunusu</vt:lpstr>
      <vt:lpstr>Bulgular - İyileşmeyi ve İlerlemeyi Etkileyen Faktörler</vt:lpstr>
      <vt:lpstr>Bulgular - Kılavuza Uyum</vt:lpstr>
      <vt:lpstr>Bulgular - Kılavuza Uyum</vt:lpstr>
      <vt:lpstr>Bulgular - Kılavuza Uyum</vt:lpstr>
      <vt:lpstr>Bulgular - Kılavuza Uyum</vt:lpstr>
      <vt:lpstr>Tartışma - Çalışmanın Kısıtlılıkları</vt:lpstr>
      <vt:lpstr>Tartışma - Çalışmanın Kısıtlılıkları</vt:lpstr>
      <vt:lpstr>Tartışma - Çalışmanın Güçlü Yönleri</vt:lpstr>
      <vt:lpstr>Sonuç - Birinci Basamak İçin Çıkarımlar</vt:lpstr>
      <vt:lpstr>Sonuç - Birinci Basamak İçin Çıkarımlar</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yoncaezgicavdar@gmail.com</dc:creator>
  <cp:lastModifiedBy>yoncaezgicavdar@gmail.com</cp:lastModifiedBy>
  <cp:revision>53</cp:revision>
  <dcterms:created xsi:type="dcterms:W3CDTF">2026-03-11T13:10:00Z</dcterms:created>
  <dcterms:modified xsi:type="dcterms:W3CDTF">2026-04-07T08:03:37Z</dcterms:modified>
</cp:coreProperties>
</file>