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29" r:id="rId6"/>
    <p:sldId id="336" r:id="rId7"/>
    <p:sldId id="330" r:id="rId8"/>
    <p:sldId id="316" r:id="rId9"/>
    <p:sldId id="272" r:id="rId10"/>
    <p:sldId id="335" r:id="rId11"/>
    <p:sldId id="264" r:id="rId12"/>
    <p:sldId id="317" r:id="rId13"/>
    <p:sldId id="274" r:id="rId14"/>
    <p:sldId id="322" r:id="rId15"/>
    <p:sldId id="282" r:id="rId16"/>
    <p:sldId id="326" r:id="rId17"/>
    <p:sldId id="284" r:id="rId18"/>
    <p:sldId id="332" r:id="rId19"/>
    <p:sldId id="333" r:id="rId20"/>
    <p:sldId id="305" r:id="rId21"/>
    <p:sldId id="286" r:id="rId22"/>
    <p:sldId id="288" r:id="rId23"/>
    <p:sldId id="338" r:id="rId24"/>
    <p:sldId id="328" r:id="rId25"/>
    <p:sldId id="266" r:id="rId26"/>
    <p:sldId id="275" r:id="rId27"/>
    <p:sldId id="289" r:id="rId28"/>
    <p:sldId id="339" r:id="rId29"/>
    <p:sldId id="334" r:id="rId30"/>
    <p:sldId id="340" r:id="rId31"/>
    <p:sldId id="341" r:id="rId32"/>
    <p:sldId id="281" r:id="rId33"/>
    <p:sldId id="311" r:id="rId34"/>
    <p:sldId id="310" r:id="rId35"/>
    <p:sldId id="325" r:id="rId36"/>
    <p:sldId id="342" r:id="rId3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LCEMİL BURHAN" initials="AB" lastIdx="1" clrIdx="0">
    <p:extLst>
      <p:ext uri="{19B8F6BF-5375-455C-9EA6-DF929625EA0E}">
        <p15:presenceInfo xmlns:p15="http://schemas.microsoft.com/office/powerpoint/2012/main" userId="f709b7a3452dbeea" providerId="Windows Live"/>
      </p:ext>
    </p:extLst>
  </p:cmAuthor>
  <p:cmAuthor id="2" name="Ceren Bekar" initials="CB" lastIdx="1" clrIdx="1">
    <p:extLst>
      <p:ext uri="{19B8F6BF-5375-455C-9EA6-DF929625EA0E}">
        <p15:presenceInfo xmlns:p15="http://schemas.microsoft.com/office/powerpoint/2012/main" userId="Ceren Beka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61B501-1668-4C8B-80C6-EC4DAF76F7F5}" v="106" dt="2026-05-25T16:39:29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14D5A0-F137-47C2-AD12-8088629C2D0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009F8CB-DA3F-4A84-83CB-B12FD59B7C22}">
      <dgm:prSet/>
      <dgm:spPr/>
      <dgm:t>
        <a:bodyPr/>
        <a:lstStyle/>
        <a:p>
          <a:r>
            <a:rPr lang="tr-TR" dirty="0" err="1"/>
            <a:t>Gastrointestinal</a:t>
          </a:r>
          <a:r>
            <a:rPr lang="tr-TR" dirty="0"/>
            <a:t> sistem, deri, nadiren de solunum yolu veya </a:t>
          </a:r>
          <a:r>
            <a:rPr lang="tr-TR" dirty="0" err="1"/>
            <a:t>konjonktiva</a:t>
          </a:r>
          <a:r>
            <a:rPr lang="tr-TR" dirty="0"/>
            <a:t> gibi diğer mukoza yüzeylerinden alınır.</a:t>
          </a:r>
          <a:endParaRPr lang="en-US" dirty="0"/>
        </a:p>
      </dgm:t>
    </dgm:pt>
    <dgm:pt modelId="{7616D8A4-9E35-4A23-B9CB-678A45881009}" type="parTrans" cxnId="{53A7AB3B-8454-4E80-A79F-44195945D972}">
      <dgm:prSet/>
      <dgm:spPr/>
      <dgm:t>
        <a:bodyPr/>
        <a:lstStyle/>
        <a:p>
          <a:endParaRPr lang="en-US"/>
        </a:p>
      </dgm:t>
    </dgm:pt>
    <dgm:pt modelId="{5E996DC3-A2A8-4E98-A9CF-69A06C872663}" type="sibTrans" cxnId="{53A7AB3B-8454-4E80-A79F-44195945D972}">
      <dgm:prSet/>
      <dgm:spPr/>
      <dgm:t>
        <a:bodyPr/>
        <a:lstStyle/>
        <a:p>
          <a:endParaRPr lang="en-US"/>
        </a:p>
      </dgm:t>
    </dgm:pt>
    <dgm:pt modelId="{8FAE7A92-3BFD-43D4-BDA8-8E9378FBB20C}">
      <dgm:prSet/>
      <dgm:spPr/>
      <dgm:t>
        <a:bodyPr/>
        <a:lstStyle/>
        <a:p>
          <a:r>
            <a:rPr lang="tr-TR"/>
            <a:t>İlk temastan sonra makrofaj ve monositler tarafından fagosite edilen bakteriler, burada yaşamaya ve çoğalmaya devam edebilir. </a:t>
          </a:r>
          <a:endParaRPr lang="en-US"/>
        </a:p>
      </dgm:t>
    </dgm:pt>
    <dgm:pt modelId="{898F1608-3105-439C-ABB1-72F99088F02A}" type="parTrans" cxnId="{A9975C12-D465-49A7-9BF6-BE446FEBFD3E}">
      <dgm:prSet/>
      <dgm:spPr/>
      <dgm:t>
        <a:bodyPr/>
        <a:lstStyle/>
        <a:p>
          <a:endParaRPr lang="en-US"/>
        </a:p>
      </dgm:t>
    </dgm:pt>
    <dgm:pt modelId="{59E8D300-353E-4B9F-B8CF-2063612E4744}" type="sibTrans" cxnId="{A9975C12-D465-49A7-9BF6-BE446FEBFD3E}">
      <dgm:prSet/>
      <dgm:spPr/>
      <dgm:t>
        <a:bodyPr/>
        <a:lstStyle/>
        <a:p>
          <a:endParaRPr lang="en-US"/>
        </a:p>
      </dgm:t>
    </dgm:pt>
    <dgm:pt modelId="{374FC7E1-6F85-4C63-8B17-A9DBC8AA6CA5}">
      <dgm:prSet/>
      <dgm:spPr/>
      <dgm:t>
        <a:bodyPr/>
        <a:lstStyle/>
        <a:p>
          <a:r>
            <a:rPr lang="tr-TR"/>
            <a:t>İlk üremesini bölgesel lenf bezlerinde (mezenterik, aksiler, servikal, supraklavikular) yapar. </a:t>
          </a:r>
          <a:endParaRPr lang="en-US"/>
        </a:p>
      </dgm:t>
    </dgm:pt>
    <dgm:pt modelId="{A3529A3B-5E90-4468-8F0F-AF8171D821A1}" type="parTrans" cxnId="{594286AB-16F2-4B22-8A74-FF5AE6001C49}">
      <dgm:prSet/>
      <dgm:spPr/>
      <dgm:t>
        <a:bodyPr/>
        <a:lstStyle/>
        <a:p>
          <a:endParaRPr lang="en-US"/>
        </a:p>
      </dgm:t>
    </dgm:pt>
    <dgm:pt modelId="{ABC0310D-587A-4157-A6BC-F342969A3C8F}" type="sibTrans" cxnId="{594286AB-16F2-4B22-8A74-FF5AE6001C49}">
      <dgm:prSet/>
      <dgm:spPr/>
      <dgm:t>
        <a:bodyPr/>
        <a:lstStyle/>
        <a:p>
          <a:endParaRPr lang="en-US"/>
        </a:p>
      </dgm:t>
    </dgm:pt>
    <dgm:pt modelId="{12111913-0981-436D-9716-BC07FBBE576E}">
      <dgm:prSet/>
      <dgm:spPr/>
      <dgm:t>
        <a:bodyPr/>
        <a:lstStyle/>
        <a:p>
          <a:r>
            <a:rPr lang="tr-TR"/>
            <a:t>Ve hematojen yolla RES organlarına (dalak, karaciğer, kemik iliği, lenf nodları) ve böbreklere taşınır. </a:t>
          </a:r>
          <a:endParaRPr lang="en-US"/>
        </a:p>
      </dgm:t>
    </dgm:pt>
    <dgm:pt modelId="{152E9A34-C76D-435C-9277-057806681897}" type="parTrans" cxnId="{99D264D2-914C-46AC-9F16-2FE5EDBF402E}">
      <dgm:prSet/>
      <dgm:spPr/>
      <dgm:t>
        <a:bodyPr/>
        <a:lstStyle/>
        <a:p>
          <a:endParaRPr lang="en-US"/>
        </a:p>
      </dgm:t>
    </dgm:pt>
    <dgm:pt modelId="{503B2441-1337-42B8-822C-38D48510A9D7}" type="sibTrans" cxnId="{99D264D2-914C-46AC-9F16-2FE5EDBF402E}">
      <dgm:prSet/>
      <dgm:spPr/>
      <dgm:t>
        <a:bodyPr/>
        <a:lstStyle/>
        <a:p>
          <a:endParaRPr lang="en-US"/>
        </a:p>
      </dgm:t>
    </dgm:pt>
    <dgm:pt modelId="{F177FE8A-E250-4D9D-B6D5-F2DEFBCAB8C9}">
      <dgm:prSet/>
      <dgm:spPr/>
      <dgm:t>
        <a:bodyPr/>
        <a:lstStyle/>
        <a:p>
          <a:r>
            <a:rPr lang="tr-TR"/>
            <a:t>Yerleştiği başlıca organlar; karaciğer, dalak, kemik iliği, böbrek, santral sinir sistemi, endokard, testis ve overlerdir. </a:t>
          </a:r>
          <a:endParaRPr lang="en-US"/>
        </a:p>
      </dgm:t>
    </dgm:pt>
    <dgm:pt modelId="{00AD3B8C-C4E4-4DF1-8307-52860324AB6A}" type="parTrans" cxnId="{43C463A3-69D2-4E4B-8B85-D5233E02B315}">
      <dgm:prSet/>
      <dgm:spPr/>
      <dgm:t>
        <a:bodyPr/>
        <a:lstStyle/>
        <a:p>
          <a:endParaRPr lang="en-US"/>
        </a:p>
      </dgm:t>
    </dgm:pt>
    <dgm:pt modelId="{F5EB5835-A188-415A-9456-293C7FBA60F2}" type="sibTrans" cxnId="{43C463A3-69D2-4E4B-8B85-D5233E02B315}">
      <dgm:prSet/>
      <dgm:spPr/>
      <dgm:t>
        <a:bodyPr/>
        <a:lstStyle/>
        <a:p>
          <a:endParaRPr lang="en-US"/>
        </a:p>
      </dgm:t>
    </dgm:pt>
    <dgm:pt modelId="{38AC22FA-D440-4BAE-BF63-237C9095735D}">
      <dgm:prSet/>
      <dgm:spPr/>
      <dgm:t>
        <a:bodyPr/>
        <a:lstStyle/>
        <a:p>
          <a:r>
            <a:rPr lang="tr-TR" dirty="0"/>
            <a:t>Organlarda </a:t>
          </a:r>
          <a:r>
            <a:rPr lang="tr-TR" dirty="0" err="1"/>
            <a:t>granulom</a:t>
          </a:r>
          <a:r>
            <a:rPr lang="tr-TR" dirty="0"/>
            <a:t> formasyonunu indükleyen proteinler salgılar.</a:t>
          </a:r>
          <a:endParaRPr lang="en-US" dirty="0"/>
        </a:p>
      </dgm:t>
    </dgm:pt>
    <dgm:pt modelId="{919C95D5-A0F8-4A98-8CA5-924DA75E4B61}" type="parTrans" cxnId="{2BB003DE-A24D-4914-BFF9-64239CD3472A}">
      <dgm:prSet/>
      <dgm:spPr/>
      <dgm:t>
        <a:bodyPr/>
        <a:lstStyle/>
        <a:p>
          <a:endParaRPr lang="en-US"/>
        </a:p>
      </dgm:t>
    </dgm:pt>
    <dgm:pt modelId="{62B2980C-FD52-4EBE-B08A-F46EBBEEC61E}" type="sibTrans" cxnId="{2BB003DE-A24D-4914-BFF9-64239CD3472A}">
      <dgm:prSet/>
      <dgm:spPr/>
      <dgm:t>
        <a:bodyPr/>
        <a:lstStyle/>
        <a:p>
          <a:endParaRPr lang="en-US"/>
        </a:p>
      </dgm:t>
    </dgm:pt>
    <dgm:pt modelId="{0D422BA6-4440-4EAD-A724-2D17B00E606D}" type="pres">
      <dgm:prSet presAssocID="{9914D5A0-F137-47C2-AD12-8088629C2D02}" presName="vert0" presStyleCnt="0">
        <dgm:presLayoutVars>
          <dgm:dir/>
          <dgm:animOne val="branch"/>
          <dgm:animLvl val="lvl"/>
        </dgm:presLayoutVars>
      </dgm:prSet>
      <dgm:spPr/>
    </dgm:pt>
    <dgm:pt modelId="{09E9B815-50F4-44AB-B032-AB9DC531E41F}" type="pres">
      <dgm:prSet presAssocID="{5009F8CB-DA3F-4A84-83CB-B12FD59B7C22}" presName="thickLine" presStyleLbl="alignNode1" presStyleIdx="0" presStyleCnt="6"/>
      <dgm:spPr/>
    </dgm:pt>
    <dgm:pt modelId="{7B9CC013-63FC-43B4-9C20-38DCAA99A497}" type="pres">
      <dgm:prSet presAssocID="{5009F8CB-DA3F-4A84-83CB-B12FD59B7C22}" presName="horz1" presStyleCnt="0"/>
      <dgm:spPr/>
    </dgm:pt>
    <dgm:pt modelId="{B2098D0F-5D37-4C09-A7DC-91CD93A76549}" type="pres">
      <dgm:prSet presAssocID="{5009F8CB-DA3F-4A84-83CB-B12FD59B7C22}" presName="tx1" presStyleLbl="revTx" presStyleIdx="0" presStyleCnt="6"/>
      <dgm:spPr/>
    </dgm:pt>
    <dgm:pt modelId="{C9937660-2135-4B71-8EBA-0CE69F649781}" type="pres">
      <dgm:prSet presAssocID="{5009F8CB-DA3F-4A84-83CB-B12FD59B7C22}" presName="vert1" presStyleCnt="0"/>
      <dgm:spPr/>
    </dgm:pt>
    <dgm:pt modelId="{FCBDB8EE-0128-41E3-BD74-1DA0B3465277}" type="pres">
      <dgm:prSet presAssocID="{8FAE7A92-3BFD-43D4-BDA8-8E9378FBB20C}" presName="thickLine" presStyleLbl="alignNode1" presStyleIdx="1" presStyleCnt="6"/>
      <dgm:spPr/>
    </dgm:pt>
    <dgm:pt modelId="{151AE082-9512-41F6-BD8C-802B0A3E1E72}" type="pres">
      <dgm:prSet presAssocID="{8FAE7A92-3BFD-43D4-BDA8-8E9378FBB20C}" presName="horz1" presStyleCnt="0"/>
      <dgm:spPr/>
    </dgm:pt>
    <dgm:pt modelId="{6C9082C3-04E9-4CE8-9DF2-D048316A6B57}" type="pres">
      <dgm:prSet presAssocID="{8FAE7A92-3BFD-43D4-BDA8-8E9378FBB20C}" presName="tx1" presStyleLbl="revTx" presStyleIdx="1" presStyleCnt="6"/>
      <dgm:spPr/>
    </dgm:pt>
    <dgm:pt modelId="{C22A89AD-28D7-404C-9CD4-6C6ABA3D6248}" type="pres">
      <dgm:prSet presAssocID="{8FAE7A92-3BFD-43D4-BDA8-8E9378FBB20C}" presName="vert1" presStyleCnt="0"/>
      <dgm:spPr/>
    </dgm:pt>
    <dgm:pt modelId="{8D8ECBCC-EAD8-490D-AA5A-D0454A330295}" type="pres">
      <dgm:prSet presAssocID="{374FC7E1-6F85-4C63-8B17-A9DBC8AA6CA5}" presName="thickLine" presStyleLbl="alignNode1" presStyleIdx="2" presStyleCnt="6"/>
      <dgm:spPr/>
    </dgm:pt>
    <dgm:pt modelId="{E34BDAC5-FCA6-406E-ACDB-90F691B42573}" type="pres">
      <dgm:prSet presAssocID="{374FC7E1-6F85-4C63-8B17-A9DBC8AA6CA5}" presName="horz1" presStyleCnt="0"/>
      <dgm:spPr/>
    </dgm:pt>
    <dgm:pt modelId="{0EA2C021-57B8-4586-92D6-6EE2EA518F3B}" type="pres">
      <dgm:prSet presAssocID="{374FC7E1-6F85-4C63-8B17-A9DBC8AA6CA5}" presName="tx1" presStyleLbl="revTx" presStyleIdx="2" presStyleCnt="6"/>
      <dgm:spPr/>
    </dgm:pt>
    <dgm:pt modelId="{D584FC89-8310-4659-BEDF-06B143106D77}" type="pres">
      <dgm:prSet presAssocID="{374FC7E1-6F85-4C63-8B17-A9DBC8AA6CA5}" presName="vert1" presStyleCnt="0"/>
      <dgm:spPr/>
    </dgm:pt>
    <dgm:pt modelId="{A77A70A7-78B8-4FB3-89CA-C7DF658B7AF7}" type="pres">
      <dgm:prSet presAssocID="{12111913-0981-436D-9716-BC07FBBE576E}" presName="thickLine" presStyleLbl="alignNode1" presStyleIdx="3" presStyleCnt="6"/>
      <dgm:spPr/>
    </dgm:pt>
    <dgm:pt modelId="{E1330B58-EBB5-4637-AC0C-CA6BDE03D714}" type="pres">
      <dgm:prSet presAssocID="{12111913-0981-436D-9716-BC07FBBE576E}" presName="horz1" presStyleCnt="0"/>
      <dgm:spPr/>
    </dgm:pt>
    <dgm:pt modelId="{4BD12137-52DA-475E-A893-1E65DAAC6281}" type="pres">
      <dgm:prSet presAssocID="{12111913-0981-436D-9716-BC07FBBE576E}" presName="tx1" presStyleLbl="revTx" presStyleIdx="3" presStyleCnt="6"/>
      <dgm:spPr/>
    </dgm:pt>
    <dgm:pt modelId="{7E192C91-C59D-4524-B2D1-FFE35B9D3E77}" type="pres">
      <dgm:prSet presAssocID="{12111913-0981-436D-9716-BC07FBBE576E}" presName="vert1" presStyleCnt="0"/>
      <dgm:spPr/>
    </dgm:pt>
    <dgm:pt modelId="{B3C8AC26-EA20-4753-A245-9367ED308465}" type="pres">
      <dgm:prSet presAssocID="{F177FE8A-E250-4D9D-B6D5-F2DEFBCAB8C9}" presName="thickLine" presStyleLbl="alignNode1" presStyleIdx="4" presStyleCnt="6"/>
      <dgm:spPr/>
    </dgm:pt>
    <dgm:pt modelId="{912C9CB9-96A0-4965-9193-757BDE922036}" type="pres">
      <dgm:prSet presAssocID="{F177FE8A-E250-4D9D-B6D5-F2DEFBCAB8C9}" presName="horz1" presStyleCnt="0"/>
      <dgm:spPr/>
    </dgm:pt>
    <dgm:pt modelId="{DC4F00BE-A3EC-4A37-8B16-259390F786DB}" type="pres">
      <dgm:prSet presAssocID="{F177FE8A-E250-4D9D-B6D5-F2DEFBCAB8C9}" presName="tx1" presStyleLbl="revTx" presStyleIdx="4" presStyleCnt="6"/>
      <dgm:spPr/>
    </dgm:pt>
    <dgm:pt modelId="{8FD1D738-9ECA-4D6B-B903-E65CE4DC7A1A}" type="pres">
      <dgm:prSet presAssocID="{F177FE8A-E250-4D9D-B6D5-F2DEFBCAB8C9}" presName="vert1" presStyleCnt="0"/>
      <dgm:spPr/>
    </dgm:pt>
    <dgm:pt modelId="{D78DA4DC-BEF3-49AC-90C1-2744025602DA}" type="pres">
      <dgm:prSet presAssocID="{38AC22FA-D440-4BAE-BF63-237C9095735D}" presName="thickLine" presStyleLbl="alignNode1" presStyleIdx="5" presStyleCnt="6"/>
      <dgm:spPr/>
    </dgm:pt>
    <dgm:pt modelId="{EC901048-9596-4802-945A-1F9A62B8A123}" type="pres">
      <dgm:prSet presAssocID="{38AC22FA-D440-4BAE-BF63-237C9095735D}" presName="horz1" presStyleCnt="0"/>
      <dgm:spPr/>
    </dgm:pt>
    <dgm:pt modelId="{5EAB7EB1-BC8F-4A9A-84E5-DE85CA6640AC}" type="pres">
      <dgm:prSet presAssocID="{38AC22FA-D440-4BAE-BF63-237C9095735D}" presName="tx1" presStyleLbl="revTx" presStyleIdx="5" presStyleCnt="6"/>
      <dgm:spPr/>
    </dgm:pt>
    <dgm:pt modelId="{44AA72EC-0F5D-4620-936F-A49F4B489820}" type="pres">
      <dgm:prSet presAssocID="{38AC22FA-D440-4BAE-BF63-237C9095735D}" presName="vert1" presStyleCnt="0"/>
      <dgm:spPr/>
    </dgm:pt>
  </dgm:ptLst>
  <dgm:cxnLst>
    <dgm:cxn modelId="{0AD4820F-5D4A-49AB-9515-80376752FB0A}" type="presOf" srcId="{9914D5A0-F137-47C2-AD12-8088629C2D02}" destId="{0D422BA6-4440-4EAD-A724-2D17B00E606D}" srcOrd="0" destOrd="0" presId="urn:microsoft.com/office/officeart/2008/layout/LinedList"/>
    <dgm:cxn modelId="{A9975C12-D465-49A7-9BF6-BE446FEBFD3E}" srcId="{9914D5A0-F137-47C2-AD12-8088629C2D02}" destId="{8FAE7A92-3BFD-43D4-BDA8-8E9378FBB20C}" srcOrd="1" destOrd="0" parTransId="{898F1608-3105-439C-ABB1-72F99088F02A}" sibTransId="{59E8D300-353E-4B9F-B8CF-2063612E4744}"/>
    <dgm:cxn modelId="{53A7AB3B-8454-4E80-A79F-44195945D972}" srcId="{9914D5A0-F137-47C2-AD12-8088629C2D02}" destId="{5009F8CB-DA3F-4A84-83CB-B12FD59B7C22}" srcOrd="0" destOrd="0" parTransId="{7616D8A4-9E35-4A23-B9CB-678A45881009}" sibTransId="{5E996DC3-A2A8-4E98-A9CF-69A06C872663}"/>
    <dgm:cxn modelId="{30249B5E-E28D-455B-B5E0-064770841853}" type="presOf" srcId="{F177FE8A-E250-4D9D-B6D5-F2DEFBCAB8C9}" destId="{DC4F00BE-A3EC-4A37-8B16-259390F786DB}" srcOrd="0" destOrd="0" presId="urn:microsoft.com/office/officeart/2008/layout/LinedList"/>
    <dgm:cxn modelId="{C9175A9C-5FDB-4507-9963-4CF1F1164C00}" type="presOf" srcId="{8FAE7A92-3BFD-43D4-BDA8-8E9378FBB20C}" destId="{6C9082C3-04E9-4CE8-9DF2-D048316A6B57}" srcOrd="0" destOrd="0" presId="urn:microsoft.com/office/officeart/2008/layout/LinedList"/>
    <dgm:cxn modelId="{43C463A3-69D2-4E4B-8B85-D5233E02B315}" srcId="{9914D5A0-F137-47C2-AD12-8088629C2D02}" destId="{F177FE8A-E250-4D9D-B6D5-F2DEFBCAB8C9}" srcOrd="4" destOrd="0" parTransId="{00AD3B8C-C4E4-4DF1-8307-52860324AB6A}" sibTransId="{F5EB5835-A188-415A-9456-293C7FBA60F2}"/>
    <dgm:cxn modelId="{594286AB-16F2-4B22-8A74-FF5AE6001C49}" srcId="{9914D5A0-F137-47C2-AD12-8088629C2D02}" destId="{374FC7E1-6F85-4C63-8B17-A9DBC8AA6CA5}" srcOrd="2" destOrd="0" parTransId="{A3529A3B-5E90-4468-8F0F-AF8171D821A1}" sibTransId="{ABC0310D-587A-4157-A6BC-F342969A3C8F}"/>
    <dgm:cxn modelId="{8EB469B5-73EA-4CBF-9316-ACF51C6FCCE1}" type="presOf" srcId="{38AC22FA-D440-4BAE-BF63-237C9095735D}" destId="{5EAB7EB1-BC8F-4A9A-84E5-DE85CA6640AC}" srcOrd="0" destOrd="0" presId="urn:microsoft.com/office/officeart/2008/layout/LinedList"/>
    <dgm:cxn modelId="{EC79EDC2-FB17-4339-AE0E-69B70A25919E}" type="presOf" srcId="{12111913-0981-436D-9716-BC07FBBE576E}" destId="{4BD12137-52DA-475E-A893-1E65DAAC6281}" srcOrd="0" destOrd="0" presId="urn:microsoft.com/office/officeart/2008/layout/LinedList"/>
    <dgm:cxn modelId="{99D264D2-914C-46AC-9F16-2FE5EDBF402E}" srcId="{9914D5A0-F137-47C2-AD12-8088629C2D02}" destId="{12111913-0981-436D-9716-BC07FBBE576E}" srcOrd="3" destOrd="0" parTransId="{152E9A34-C76D-435C-9277-057806681897}" sibTransId="{503B2441-1337-42B8-822C-38D48510A9D7}"/>
    <dgm:cxn modelId="{2BB003DE-A24D-4914-BFF9-64239CD3472A}" srcId="{9914D5A0-F137-47C2-AD12-8088629C2D02}" destId="{38AC22FA-D440-4BAE-BF63-237C9095735D}" srcOrd="5" destOrd="0" parTransId="{919C95D5-A0F8-4A98-8CA5-924DA75E4B61}" sibTransId="{62B2980C-FD52-4EBE-B08A-F46EBBEEC61E}"/>
    <dgm:cxn modelId="{5A2F43E3-AECC-444A-ADB7-245FBFECF295}" type="presOf" srcId="{5009F8CB-DA3F-4A84-83CB-B12FD59B7C22}" destId="{B2098D0F-5D37-4C09-A7DC-91CD93A76549}" srcOrd="0" destOrd="0" presId="urn:microsoft.com/office/officeart/2008/layout/LinedList"/>
    <dgm:cxn modelId="{416DBFFF-3CF7-4017-B3E0-BE535B30814F}" type="presOf" srcId="{374FC7E1-6F85-4C63-8B17-A9DBC8AA6CA5}" destId="{0EA2C021-57B8-4586-92D6-6EE2EA518F3B}" srcOrd="0" destOrd="0" presId="urn:microsoft.com/office/officeart/2008/layout/LinedList"/>
    <dgm:cxn modelId="{C586CFD1-A701-4EE2-9290-E26ADD2EE14A}" type="presParOf" srcId="{0D422BA6-4440-4EAD-A724-2D17B00E606D}" destId="{09E9B815-50F4-44AB-B032-AB9DC531E41F}" srcOrd="0" destOrd="0" presId="urn:microsoft.com/office/officeart/2008/layout/LinedList"/>
    <dgm:cxn modelId="{0B9E0B91-4210-4C93-8F5B-A0D9C3959777}" type="presParOf" srcId="{0D422BA6-4440-4EAD-A724-2D17B00E606D}" destId="{7B9CC013-63FC-43B4-9C20-38DCAA99A497}" srcOrd="1" destOrd="0" presId="urn:microsoft.com/office/officeart/2008/layout/LinedList"/>
    <dgm:cxn modelId="{B55B2E52-AAA0-4112-962F-4766D1A547DC}" type="presParOf" srcId="{7B9CC013-63FC-43B4-9C20-38DCAA99A497}" destId="{B2098D0F-5D37-4C09-A7DC-91CD93A76549}" srcOrd="0" destOrd="0" presId="urn:microsoft.com/office/officeart/2008/layout/LinedList"/>
    <dgm:cxn modelId="{C2FFE3D0-82E6-4EC2-8C74-D2B24DD9C2DD}" type="presParOf" srcId="{7B9CC013-63FC-43B4-9C20-38DCAA99A497}" destId="{C9937660-2135-4B71-8EBA-0CE69F649781}" srcOrd="1" destOrd="0" presId="urn:microsoft.com/office/officeart/2008/layout/LinedList"/>
    <dgm:cxn modelId="{74184918-61F4-4F11-8251-762CBAD88E80}" type="presParOf" srcId="{0D422BA6-4440-4EAD-A724-2D17B00E606D}" destId="{FCBDB8EE-0128-41E3-BD74-1DA0B3465277}" srcOrd="2" destOrd="0" presId="urn:microsoft.com/office/officeart/2008/layout/LinedList"/>
    <dgm:cxn modelId="{AC7D4934-CF33-446B-9E5A-D26097710E67}" type="presParOf" srcId="{0D422BA6-4440-4EAD-A724-2D17B00E606D}" destId="{151AE082-9512-41F6-BD8C-802B0A3E1E72}" srcOrd="3" destOrd="0" presId="urn:microsoft.com/office/officeart/2008/layout/LinedList"/>
    <dgm:cxn modelId="{8A97FC7D-7243-4214-8AFC-54C8544623FE}" type="presParOf" srcId="{151AE082-9512-41F6-BD8C-802B0A3E1E72}" destId="{6C9082C3-04E9-4CE8-9DF2-D048316A6B57}" srcOrd="0" destOrd="0" presId="urn:microsoft.com/office/officeart/2008/layout/LinedList"/>
    <dgm:cxn modelId="{A1188567-FA7F-4767-A82D-5F674D8AF140}" type="presParOf" srcId="{151AE082-9512-41F6-BD8C-802B0A3E1E72}" destId="{C22A89AD-28D7-404C-9CD4-6C6ABA3D6248}" srcOrd="1" destOrd="0" presId="urn:microsoft.com/office/officeart/2008/layout/LinedList"/>
    <dgm:cxn modelId="{46C5E314-C274-4418-86ED-2AA31286FEEB}" type="presParOf" srcId="{0D422BA6-4440-4EAD-A724-2D17B00E606D}" destId="{8D8ECBCC-EAD8-490D-AA5A-D0454A330295}" srcOrd="4" destOrd="0" presId="urn:microsoft.com/office/officeart/2008/layout/LinedList"/>
    <dgm:cxn modelId="{70626A5A-D42B-43DC-B97E-A70976B0344F}" type="presParOf" srcId="{0D422BA6-4440-4EAD-A724-2D17B00E606D}" destId="{E34BDAC5-FCA6-406E-ACDB-90F691B42573}" srcOrd="5" destOrd="0" presId="urn:microsoft.com/office/officeart/2008/layout/LinedList"/>
    <dgm:cxn modelId="{A349F1AF-FF25-4D08-87F1-397EA8379A87}" type="presParOf" srcId="{E34BDAC5-FCA6-406E-ACDB-90F691B42573}" destId="{0EA2C021-57B8-4586-92D6-6EE2EA518F3B}" srcOrd="0" destOrd="0" presId="urn:microsoft.com/office/officeart/2008/layout/LinedList"/>
    <dgm:cxn modelId="{EB38EC13-DD8D-4804-BE00-79B176305D2A}" type="presParOf" srcId="{E34BDAC5-FCA6-406E-ACDB-90F691B42573}" destId="{D584FC89-8310-4659-BEDF-06B143106D77}" srcOrd="1" destOrd="0" presId="urn:microsoft.com/office/officeart/2008/layout/LinedList"/>
    <dgm:cxn modelId="{5A2FBE73-0530-41D5-B08E-0298D4FB9E90}" type="presParOf" srcId="{0D422BA6-4440-4EAD-A724-2D17B00E606D}" destId="{A77A70A7-78B8-4FB3-89CA-C7DF658B7AF7}" srcOrd="6" destOrd="0" presId="urn:microsoft.com/office/officeart/2008/layout/LinedList"/>
    <dgm:cxn modelId="{34BB57C0-7B9F-42A7-B8CB-424D58C855A6}" type="presParOf" srcId="{0D422BA6-4440-4EAD-A724-2D17B00E606D}" destId="{E1330B58-EBB5-4637-AC0C-CA6BDE03D714}" srcOrd="7" destOrd="0" presId="urn:microsoft.com/office/officeart/2008/layout/LinedList"/>
    <dgm:cxn modelId="{B1CBEB5D-2E87-4712-B060-8944F0A93B87}" type="presParOf" srcId="{E1330B58-EBB5-4637-AC0C-CA6BDE03D714}" destId="{4BD12137-52DA-475E-A893-1E65DAAC6281}" srcOrd="0" destOrd="0" presId="urn:microsoft.com/office/officeart/2008/layout/LinedList"/>
    <dgm:cxn modelId="{2247A6A2-CA89-4F96-B01B-DCDA21E2D8C0}" type="presParOf" srcId="{E1330B58-EBB5-4637-AC0C-CA6BDE03D714}" destId="{7E192C91-C59D-4524-B2D1-FFE35B9D3E77}" srcOrd="1" destOrd="0" presId="urn:microsoft.com/office/officeart/2008/layout/LinedList"/>
    <dgm:cxn modelId="{48B52DFF-3D51-4E7C-B700-F8CE14AC744E}" type="presParOf" srcId="{0D422BA6-4440-4EAD-A724-2D17B00E606D}" destId="{B3C8AC26-EA20-4753-A245-9367ED308465}" srcOrd="8" destOrd="0" presId="urn:microsoft.com/office/officeart/2008/layout/LinedList"/>
    <dgm:cxn modelId="{1B4F2022-3D64-45E8-85A1-C18690FAC44B}" type="presParOf" srcId="{0D422BA6-4440-4EAD-A724-2D17B00E606D}" destId="{912C9CB9-96A0-4965-9193-757BDE922036}" srcOrd="9" destOrd="0" presId="urn:microsoft.com/office/officeart/2008/layout/LinedList"/>
    <dgm:cxn modelId="{C8F5FEEF-CEA7-402A-A32E-6196654F66DC}" type="presParOf" srcId="{912C9CB9-96A0-4965-9193-757BDE922036}" destId="{DC4F00BE-A3EC-4A37-8B16-259390F786DB}" srcOrd="0" destOrd="0" presId="urn:microsoft.com/office/officeart/2008/layout/LinedList"/>
    <dgm:cxn modelId="{0C3891E3-6E57-4CE8-8CE5-75014F0FB6BA}" type="presParOf" srcId="{912C9CB9-96A0-4965-9193-757BDE922036}" destId="{8FD1D738-9ECA-4D6B-B903-E65CE4DC7A1A}" srcOrd="1" destOrd="0" presId="urn:microsoft.com/office/officeart/2008/layout/LinedList"/>
    <dgm:cxn modelId="{002D7CA0-06C5-4655-87AB-55ACE9D99439}" type="presParOf" srcId="{0D422BA6-4440-4EAD-A724-2D17B00E606D}" destId="{D78DA4DC-BEF3-49AC-90C1-2744025602DA}" srcOrd="10" destOrd="0" presId="urn:microsoft.com/office/officeart/2008/layout/LinedList"/>
    <dgm:cxn modelId="{6D03B186-D889-4479-8EA2-67B53A175339}" type="presParOf" srcId="{0D422BA6-4440-4EAD-A724-2D17B00E606D}" destId="{EC901048-9596-4802-945A-1F9A62B8A123}" srcOrd="11" destOrd="0" presId="urn:microsoft.com/office/officeart/2008/layout/LinedList"/>
    <dgm:cxn modelId="{0CE9F57A-DDA6-4953-8CB9-C1F5EE632385}" type="presParOf" srcId="{EC901048-9596-4802-945A-1F9A62B8A123}" destId="{5EAB7EB1-BC8F-4A9A-84E5-DE85CA6640AC}" srcOrd="0" destOrd="0" presId="urn:microsoft.com/office/officeart/2008/layout/LinedList"/>
    <dgm:cxn modelId="{5765B500-6072-44B3-87ED-601C5851238B}" type="presParOf" srcId="{EC901048-9596-4802-945A-1F9A62B8A123}" destId="{44AA72EC-0F5D-4620-936F-A49F4B48982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E9B815-50F4-44AB-B032-AB9DC531E41F}">
      <dsp:nvSpPr>
        <dsp:cNvPr id="0" name=""/>
        <dsp:cNvSpPr/>
      </dsp:nvSpPr>
      <dsp:spPr>
        <a:xfrm>
          <a:off x="0" y="2047"/>
          <a:ext cx="1092782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98D0F-5D37-4C09-A7DC-91CD93A76549}">
      <dsp:nvSpPr>
        <dsp:cNvPr id="0" name=""/>
        <dsp:cNvSpPr/>
      </dsp:nvSpPr>
      <dsp:spPr>
        <a:xfrm>
          <a:off x="0" y="2047"/>
          <a:ext cx="10927829" cy="698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 err="1"/>
            <a:t>Gastrointestinal</a:t>
          </a:r>
          <a:r>
            <a:rPr lang="tr-TR" sz="1900" kern="1200" dirty="0"/>
            <a:t> sistem, deri, nadiren de solunum yolu veya </a:t>
          </a:r>
          <a:r>
            <a:rPr lang="tr-TR" sz="1900" kern="1200" dirty="0" err="1"/>
            <a:t>konjonktiva</a:t>
          </a:r>
          <a:r>
            <a:rPr lang="tr-TR" sz="1900" kern="1200" dirty="0"/>
            <a:t> gibi diğer mukoza yüzeylerinden alınır.</a:t>
          </a:r>
          <a:endParaRPr lang="en-US" sz="1900" kern="1200" dirty="0"/>
        </a:p>
      </dsp:txBody>
      <dsp:txXfrm>
        <a:off x="0" y="2047"/>
        <a:ext cx="10927829" cy="698118"/>
      </dsp:txXfrm>
    </dsp:sp>
    <dsp:sp modelId="{FCBDB8EE-0128-41E3-BD74-1DA0B3465277}">
      <dsp:nvSpPr>
        <dsp:cNvPr id="0" name=""/>
        <dsp:cNvSpPr/>
      </dsp:nvSpPr>
      <dsp:spPr>
        <a:xfrm>
          <a:off x="0" y="700165"/>
          <a:ext cx="1092782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082C3-04E9-4CE8-9DF2-D048316A6B57}">
      <dsp:nvSpPr>
        <dsp:cNvPr id="0" name=""/>
        <dsp:cNvSpPr/>
      </dsp:nvSpPr>
      <dsp:spPr>
        <a:xfrm>
          <a:off x="0" y="700165"/>
          <a:ext cx="10927829" cy="698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İlk temastan sonra makrofaj ve monositler tarafından fagosite edilen bakteriler, burada yaşamaya ve çoğalmaya devam edebilir. </a:t>
          </a:r>
          <a:endParaRPr lang="en-US" sz="1900" kern="1200"/>
        </a:p>
      </dsp:txBody>
      <dsp:txXfrm>
        <a:off x="0" y="700165"/>
        <a:ext cx="10927829" cy="698118"/>
      </dsp:txXfrm>
    </dsp:sp>
    <dsp:sp modelId="{8D8ECBCC-EAD8-490D-AA5A-D0454A330295}">
      <dsp:nvSpPr>
        <dsp:cNvPr id="0" name=""/>
        <dsp:cNvSpPr/>
      </dsp:nvSpPr>
      <dsp:spPr>
        <a:xfrm>
          <a:off x="0" y="1398284"/>
          <a:ext cx="1092782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2C021-57B8-4586-92D6-6EE2EA518F3B}">
      <dsp:nvSpPr>
        <dsp:cNvPr id="0" name=""/>
        <dsp:cNvSpPr/>
      </dsp:nvSpPr>
      <dsp:spPr>
        <a:xfrm>
          <a:off x="0" y="1398284"/>
          <a:ext cx="10927829" cy="698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İlk üremesini bölgesel lenf bezlerinde (mezenterik, aksiler, servikal, supraklavikular) yapar. </a:t>
          </a:r>
          <a:endParaRPr lang="en-US" sz="1900" kern="1200"/>
        </a:p>
      </dsp:txBody>
      <dsp:txXfrm>
        <a:off x="0" y="1398284"/>
        <a:ext cx="10927829" cy="698118"/>
      </dsp:txXfrm>
    </dsp:sp>
    <dsp:sp modelId="{A77A70A7-78B8-4FB3-89CA-C7DF658B7AF7}">
      <dsp:nvSpPr>
        <dsp:cNvPr id="0" name=""/>
        <dsp:cNvSpPr/>
      </dsp:nvSpPr>
      <dsp:spPr>
        <a:xfrm>
          <a:off x="0" y="2096402"/>
          <a:ext cx="1092782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D12137-52DA-475E-A893-1E65DAAC6281}">
      <dsp:nvSpPr>
        <dsp:cNvPr id="0" name=""/>
        <dsp:cNvSpPr/>
      </dsp:nvSpPr>
      <dsp:spPr>
        <a:xfrm>
          <a:off x="0" y="2096402"/>
          <a:ext cx="10927829" cy="698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Ve hematojen yolla RES organlarına (dalak, karaciğer, kemik iliği, lenf nodları) ve böbreklere taşınır. </a:t>
          </a:r>
          <a:endParaRPr lang="en-US" sz="1900" kern="1200"/>
        </a:p>
      </dsp:txBody>
      <dsp:txXfrm>
        <a:off x="0" y="2096402"/>
        <a:ext cx="10927829" cy="698118"/>
      </dsp:txXfrm>
    </dsp:sp>
    <dsp:sp modelId="{B3C8AC26-EA20-4753-A245-9367ED308465}">
      <dsp:nvSpPr>
        <dsp:cNvPr id="0" name=""/>
        <dsp:cNvSpPr/>
      </dsp:nvSpPr>
      <dsp:spPr>
        <a:xfrm>
          <a:off x="0" y="2794520"/>
          <a:ext cx="1092782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F00BE-A3EC-4A37-8B16-259390F786DB}">
      <dsp:nvSpPr>
        <dsp:cNvPr id="0" name=""/>
        <dsp:cNvSpPr/>
      </dsp:nvSpPr>
      <dsp:spPr>
        <a:xfrm>
          <a:off x="0" y="2794520"/>
          <a:ext cx="10927829" cy="698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Yerleştiği başlıca organlar; karaciğer, dalak, kemik iliği, böbrek, santral sinir sistemi, endokard, testis ve overlerdir. </a:t>
          </a:r>
          <a:endParaRPr lang="en-US" sz="1900" kern="1200"/>
        </a:p>
      </dsp:txBody>
      <dsp:txXfrm>
        <a:off x="0" y="2794520"/>
        <a:ext cx="10927829" cy="698118"/>
      </dsp:txXfrm>
    </dsp:sp>
    <dsp:sp modelId="{D78DA4DC-BEF3-49AC-90C1-2744025602DA}">
      <dsp:nvSpPr>
        <dsp:cNvPr id="0" name=""/>
        <dsp:cNvSpPr/>
      </dsp:nvSpPr>
      <dsp:spPr>
        <a:xfrm>
          <a:off x="0" y="3492639"/>
          <a:ext cx="1092782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AB7EB1-BC8F-4A9A-84E5-DE85CA6640AC}">
      <dsp:nvSpPr>
        <dsp:cNvPr id="0" name=""/>
        <dsp:cNvSpPr/>
      </dsp:nvSpPr>
      <dsp:spPr>
        <a:xfrm>
          <a:off x="0" y="3492639"/>
          <a:ext cx="10927829" cy="698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/>
            <a:t>Organlarda </a:t>
          </a:r>
          <a:r>
            <a:rPr lang="tr-TR" sz="1900" kern="1200" dirty="0" err="1"/>
            <a:t>granulom</a:t>
          </a:r>
          <a:r>
            <a:rPr lang="tr-TR" sz="1900" kern="1200" dirty="0"/>
            <a:t> formasyonunu indükleyen proteinler salgılar.</a:t>
          </a:r>
          <a:endParaRPr lang="en-US" sz="1900" kern="1200" dirty="0"/>
        </a:p>
      </dsp:txBody>
      <dsp:txXfrm>
        <a:off x="0" y="3492639"/>
        <a:ext cx="10927829" cy="698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4985A0-E532-DFB3-F7A9-54C3FFAA1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2AD3061-EA2C-00E9-1009-F169D1186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0FBC2DF-2A48-4651-ED72-4B9BE1FAE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B08-969B-9349-B3C6-7172479B225F}" type="datetimeFigureOut">
              <a:rPr lang="tr-TR" smtClean="0"/>
              <a:t>17.06.2026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E8BDDC4-0BD5-A439-6806-0C027BB35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1A29A62-2CBE-D45D-C816-43BFE99BE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ED1B0-F82E-9640-BEDC-D6BC604BD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9913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8AC807-88B5-69A7-5438-7D08B7F67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3EF9691-0BD0-E73E-93A3-754477A57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81900E4-3D83-D9D2-FBB5-B86E27D5E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B08-969B-9349-B3C6-7172479B225F}" type="datetimeFigureOut">
              <a:rPr lang="tr-TR" smtClean="0"/>
              <a:t>17.06.2026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1F5AA82-3CAB-C394-EF12-D574D8B40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F21D60B-E1E9-760F-B3FE-5D8BBABF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ED1B0-F82E-9640-BEDC-D6BC604BD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0203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AAEB1817-4F8C-8BE5-0100-A491DB886B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8A32D80-5B1E-51DC-021C-2DD56C736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DAD6904-8757-0C55-36D1-BFB13D798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B08-969B-9349-B3C6-7172479B225F}" type="datetimeFigureOut">
              <a:rPr lang="tr-TR" smtClean="0"/>
              <a:t>17.06.2026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22ED96B-1E06-74C8-C53F-2D8F443FC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C5D3F70-E461-FD58-FB67-73BA6CEB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ED1B0-F82E-9640-BEDC-D6BC604BD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8552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AD37BD-624E-8DCE-255C-BE8A67B4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AE30973-C676-CEA8-DC76-767142CEA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E6E32E0-0CF0-7217-55F2-983289A0E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B08-969B-9349-B3C6-7172479B225F}" type="datetimeFigureOut">
              <a:rPr lang="tr-TR" smtClean="0"/>
              <a:t>17.06.2026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F3902DC-9C0D-CED4-8EEC-E1661B377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2A9B03E-E9F8-E5C8-5785-0B30D567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ED1B0-F82E-9640-BEDC-D6BC604BD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696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7767C3-21A9-E0B5-6F40-1865A084F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6CAB63E-F27E-3E14-4403-3F04BC54F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509497-FB97-75BE-92F6-A0ADA392A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B08-969B-9349-B3C6-7172479B225F}" type="datetimeFigureOut">
              <a:rPr lang="tr-TR" smtClean="0"/>
              <a:t>17.06.2026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F013757-2C33-CEDB-EA04-4780BA33A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C06AAAC-7D5F-E538-5058-8B64BDB66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ED1B0-F82E-9640-BEDC-D6BC604BD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751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CF1357B-C120-72D8-F21A-02FA717A5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CA1E062-0FF2-C289-9FA3-4CB61F7322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B08AFBF-8601-BECF-D189-707FA42E8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36AFD57-89CD-6326-F1F6-317402819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B08-969B-9349-B3C6-7172479B225F}" type="datetimeFigureOut">
              <a:rPr lang="tr-TR" smtClean="0"/>
              <a:t>17.06.2026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501763C-D35F-12B7-7C3F-26023411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312D313-7948-66DB-9F7A-FA29B27DD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ED1B0-F82E-9640-BEDC-D6BC604BD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236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BF53E98-E9E3-D63C-2CCD-CD6B1869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E287CFF-CE7A-0029-4896-DEBE4E6D6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60B2357-339E-548E-CE07-2DDB7C17C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6747366-BB02-0233-EC46-7C0B94985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6227319-9C3B-8E55-320F-548FCC6F7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C88B66D4-BC5D-5EF8-0597-F8C3007ED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B08-969B-9349-B3C6-7172479B225F}" type="datetimeFigureOut">
              <a:rPr lang="tr-TR" smtClean="0"/>
              <a:t>17.06.2026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E3092F59-6A77-11FB-1120-A0AE46412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E7114DF8-1C04-1345-6562-04CA5F85F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ED1B0-F82E-9640-BEDC-D6BC604BD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3608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6DD65B-DCD4-4B9C-CA0A-E2B41858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05A9D80-EB8B-825A-335F-A3ED4863C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B08-969B-9349-B3C6-7172479B225F}" type="datetimeFigureOut">
              <a:rPr lang="tr-TR" smtClean="0"/>
              <a:t>17.06.2026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0BBCA56-4648-A754-0D5B-EC126C5AF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453552A-442E-7F64-5424-399BCBAE9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ED1B0-F82E-9640-BEDC-D6BC604BD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6480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BFD9A509-4FF6-5E10-628D-172A2B9A6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B08-969B-9349-B3C6-7172479B225F}" type="datetimeFigureOut">
              <a:rPr lang="tr-TR" smtClean="0"/>
              <a:t>17.06.2026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04F4881-F63A-88D9-FDFE-35BE266B3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F8971CC-2792-142E-CE42-3CB027CE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ED1B0-F82E-9640-BEDC-D6BC604BD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1044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80235E6-39AE-EB95-5716-FB51C6CE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77BC762-F149-886F-FB64-EAD924672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4257743-1D23-4E1F-3E00-B50E271DD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BE23049-7734-65E7-6745-F9D5864CD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B08-969B-9349-B3C6-7172479B225F}" type="datetimeFigureOut">
              <a:rPr lang="tr-TR" smtClean="0"/>
              <a:t>17.06.2026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DEDEECA-6085-66E9-275A-4ADC60432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82C2EEB-6D44-3A05-43F3-88AACB80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ED1B0-F82E-9640-BEDC-D6BC604BD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002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463B876-335A-8BA3-8C15-E4313C5CA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29FE008-4EF3-88B2-6F14-0AABB4983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BE9250D-43C7-E80A-5CB2-1E000CC1E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53B8861-F3D5-249B-1845-DFA8DAEAB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B08-969B-9349-B3C6-7172479B225F}" type="datetimeFigureOut">
              <a:rPr lang="tr-TR" smtClean="0"/>
              <a:t>17.06.2026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9058140-F561-0C94-8A5C-FB960021A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31CB6BD-1E27-FB9C-5634-87DBFC0BA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ED1B0-F82E-9640-BEDC-D6BC604BD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802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BEA3C14-F63B-37CA-4AD3-1BB9F6E2D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FD26DB5-7AF4-BF36-94A7-A4D5DD611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DB70969-92CB-1A6D-4FAA-9FEDD11FC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C77B08-969B-9349-B3C6-7172479B225F}" type="datetimeFigureOut">
              <a:rPr lang="tr-TR" smtClean="0"/>
              <a:t>17.06.2026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49E003C-BC8E-6359-F0AD-FF4C580F7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69025B-A2D1-1A1F-53C3-577A4220C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DED1B0-F82E-9640-BEDC-D6BC604BD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032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62BDE17-1F37-24D7-BB0F-219420CF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r>
              <a:rPr lang="tr-TR" sz="7200"/>
              <a:t>BRUSELLOZ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7EAB6AD-B23F-A8E5-2849-9C5BFCFC4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anchor="ctr">
            <a:normAutofit/>
          </a:bodyPr>
          <a:lstStyle/>
          <a:p>
            <a:r>
              <a:rPr lang="tr-TR" dirty="0"/>
              <a:t>Dr. Bayram URGAN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2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DE9E9A-D0C1-8AAF-2EFA-11B82DBE2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92AD266-85AA-7593-0999-72AA8E062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59E58AB-DFC6-AF0A-0C97-4F32861CFD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0BFFBBB-1D76-1058-7D5A-1CCE5399EB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2E45C88-0D93-6AA8-133B-5F294CB1C17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57DD1C0D-D736-DCA0-3EB0-41E8C6F41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78" y="233680"/>
            <a:ext cx="11929984" cy="651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9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B9AAA8-5DCA-0251-04B6-E9639CE3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913" y="366621"/>
            <a:ext cx="10044023" cy="877729"/>
          </a:xfrm>
        </p:spPr>
        <p:txBody>
          <a:bodyPr anchor="ctr">
            <a:normAutofit/>
          </a:bodyPr>
          <a:lstStyle/>
          <a:p>
            <a:r>
              <a:rPr lang="tr-TR" sz="4000">
                <a:solidFill>
                  <a:srgbClr val="FFFFFF"/>
                </a:solidFill>
              </a:rPr>
              <a:t>PATOGENEZ VE PATOLOJİ 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8211D694-A891-9E5B-D43F-465F15B21E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5596249"/>
              </p:ext>
            </p:extLst>
          </p:nvPr>
        </p:nvGraphicFramePr>
        <p:xfrm>
          <a:off x="756372" y="2130335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6311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D661206-618C-EE37-B655-B0C39DF59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377"/>
            <a:ext cx="10515600" cy="1325563"/>
          </a:xfrm>
        </p:spPr>
        <p:txBody>
          <a:bodyPr>
            <a:normAutofit/>
          </a:bodyPr>
          <a:lstStyle/>
          <a:p>
            <a:r>
              <a:rPr lang="tr-TR"/>
              <a:t>BRUSELLOZ BELİRTİLERİ NELERDİR?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9E88978-15D7-4753-FBCD-7B4194167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456"/>
            <a:ext cx="5097780" cy="37957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tr-TR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/>
              <a:t>Ülkemizde endemik bir hastalık olması nedeniyle, uzamış ateşle başvuran hastaların ayırıcı tanısında düşünülmelidir.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/>
              <a:t>Hastalığın belirtileri mikrobun vücuda girmesinden genellikle 2 - 3 hafta sonra ortaya çıkar.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/>
              <a:t>Hastalığın inkübasyon süresi 2-4 haftadır.</a:t>
            </a:r>
          </a:p>
          <a:p>
            <a:endParaRPr lang="tr-TR" sz="2400"/>
          </a:p>
          <a:p>
            <a:endParaRPr lang="tr-TR" sz="2400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25B4C9B-AEA2-8C99-C5E3-3732F0A59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177456"/>
            <a:ext cx="5097780" cy="3795748"/>
          </a:xfrm>
        </p:spPr>
        <p:txBody>
          <a:bodyPr>
            <a:normAutofit/>
          </a:bodyPr>
          <a:lstStyle/>
          <a:p>
            <a:r>
              <a:rPr lang="tr-TR" sz="2400" dirty="0"/>
              <a:t>Halsizlik </a:t>
            </a:r>
          </a:p>
          <a:p>
            <a:r>
              <a:rPr lang="tr-TR" sz="2400" dirty="0"/>
              <a:t>Baş ağrısı </a:t>
            </a:r>
          </a:p>
          <a:p>
            <a:r>
              <a:rPr lang="tr-TR" sz="2400" dirty="0"/>
              <a:t>Ateş </a:t>
            </a:r>
          </a:p>
          <a:p>
            <a:r>
              <a:rPr lang="tr-TR" sz="2400" dirty="0"/>
              <a:t>Eklem, kas ve sırt ağrıları</a:t>
            </a:r>
          </a:p>
          <a:p>
            <a:r>
              <a:rPr lang="tr-TR" sz="2400" dirty="0"/>
              <a:t>İştahsızlık </a:t>
            </a:r>
          </a:p>
          <a:p>
            <a:r>
              <a:rPr lang="tr-TR" sz="2400" dirty="0"/>
              <a:t>Kilo kaybı </a:t>
            </a:r>
          </a:p>
          <a:p>
            <a:r>
              <a:rPr lang="tr-TR" sz="2400" dirty="0"/>
              <a:t>Gece terlemesi </a:t>
            </a:r>
          </a:p>
          <a:p>
            <a:endParaRPr lang="tr-TR" sz="2400"/>
          </a:p>
        </p:txBody>
      </p:sp>
    </p:spTree>
    <p:extLst>
      <p:ext uri="{BB962C8B-B14F-4D97-AF65-F5344CB8AC3E}">
        <p14:creationId xmlns:p14="http://schemas.microsoft.com/office/powerpoint/2010/main" val="851594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1A79AC-56C8-D03D-5A9F-D573C7E98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Akut bruselloz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5D2BB55-F720-E99E-DFD9-B4E236CF5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Bir yıldan daha kısa süredir</a:t>
            </a:r>
            <a:r>
              <a:rPr lang="tr-TR" b="1" i="1" dirty="0"/>
              <a:t> </a:t>
            </a:r>
            <a:r>
              <a:rPr lang="tr-TR" dirty="0"/>
              <a:t>devam eden ateş, titreme, aşırı gece </a:t>
            </a:r>
            <a:r>
              <a:rPr lang="tr-TR" dirty="0" err="1"/>
              <a:t>terlemeleri,yorgunluk</a:t>
            </a:r>
            <a:r>
              <a:rPr lang="tr-TR" dirty="0"/>
              <a:t>, iştahsızlık, kilo kaybı, baş ağrısı, depresyon, olan hastada;</a:t>
            </a:r>
          </a:p>
          <a:p>
            <a:r>
              <a:rPr lang="tr-TR" dirty="0"/>
              <a:t>Akşamları üşüme-titreme ile yükselen ateş, sabaha doğru bol terleme ile düşer. </a:t>
            </a:r>
          </a:p>
          <a:p>
            <a:r>
              <a:rPr lang="tr-TR" dirty="0"/>
              <a:t>Gezici ve yaygın eklem-kas ağrı ve tutulumu gözlenebilir. </a:t>
            </a:r>
          </a:p>
          <a:p>
            <a:r>
              <a:rPr lang="tr-TR" dirty="0"/>
              <a:t>Eşlik eden lokalize infeksiyon varsa tutulan vücut bölgesini ilgilendiren semptomlar görülür.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02612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E66BB2-5893-9D16-F570-8091DE912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Sağlık Bakanlığı -</a:t>
            </a:r>
            <a:r>
              <a:rPr lang="tr-TR" dirty="0" err="1"/>
              <a:t>Bruselloz</a:t>
            </a:r>
            <a:r>
              <a:rPr lang="tr-TR" dirty="0"/>
              <a:t> vaka tanımı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0B8ECB-335E-623C-486E-054CDDAC7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Akut veya sinsi başlangıçlı, devamlı veya düzensiz ateş ile birlikte aşağıdaki klinik kriterlerden en az birinin bulunması </a:t>
            </a:r>
          </a:p>
          <a:p>
            <a:pPr marL="514350" indent="-514350">
              <a:buAutoNum type="arabicPeriod"/>
            </a:pPr>
            <a:r>
              <a:rPr lang="tr-TR" dirty="0"/>
              <a:t>Yorgunluk </a:t>
            </a:r>
          </a:p>
          <a:p>
            <a:pPr marL="514350" indent="-514350">
              <a:buAutoNum type="arabicPeriod"/>
            </a:pPr>
            <a:r>
              <a:rPr lang="tr-TR" dirty="0"/>
              <a:t>İştahsızlık </a:t>
            </a:r>
          </a:p>
          <a:p>
            <a:pPr marL="514350" indent="-514350">
              <a:buAutoNum type="arabicPeriod"/>
            </a:pPr>
            <a:r>
              <a:rPr lang="tr-TR" dirty="0"/>
              <a:t>Kilo kaybı </a:t>
            </a:r>
          </a:p>
          <a:p>
            <a:pPr marL="514350" indent="-514350">
              <a:buAutoNum type="arabicPeriod"/>
            </a:pPr>
            <a:r>
              <a:rPr lang="tr-TR" dirty="0"/>
              <a:t>Baş ağrısı </a:t>
            </a:r>
          </a:p>
          <a:p>
            <a:pPr marL="514350" indent="-514350">
              <a:buAutoNum type="arabicPeriod"/>
            </a:pPr>
            <a:r>
              <a:rPr lang="tr-TR" dirty="0"/>
              <a:t>Özellikle geceleri yoğun terleme </a:t>
            </a:r>
          </a:p>
          <a:p>
            <a:pPr marL="514350" indent="-514350">
              <a:buAutoNum type="arabicPeriod"/>
            </a:pPr>
            <a:r>
              <a:rPr lang="tr-TR" dirty="0"/>
              <a:t>Vücutta yaygın kas ve eklem ağrıları</a:t>
            </a:r>
          </a:p>
        </p:txBody>
      </p:sp>
    </p:spTree>
    <p:extLst>
      <p:ext uri="{BB962C8B-B14F-4D97-AF65-F5344CB8AC3E}">
        <p14:creationId xmlns:p14="http://schemas.microsoft.com/office/powerpoint/2010/main" val="286383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1EA080-93D4-7E99-2BD5-9F7A0136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ATEŞ  ( ve terleme 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C3F025-5DEB-C31B-FF30-A88520CFE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Ateş aralıklı olabilir; bu nedenle </a:t>
            </a:r>
            <a:r>
              <a:rPr lang="tr-TR" dirty="0" err="1"/>
              <a:t>ondülan</a:t>
            </a:r>
            <a:r>
              <a:rPr lang="tr-TR" dirty="0"/>
              <a:t> (dalgalı) ateş diye de adlandırılır. </a:t>
            </a:r>
          </a:p>
          <a:p>
            <a:r>
              <a:rPr lang="tr-TR" dirty="0"/>
              <a:t>Ateş; hastalığın doğal seyrinde genellikle öğleden sonraları yükselir. Üşüme titreme ile 38-39 oC’ye çıkar. </a:t>
            </a:r>
            <a:r>
              <a:rPr lang="tr-TR" dirty="0" err="1"/>
              <a:t>Hergün</a:t>
            </a:r>
            <a:r>
              <a:rPr lang="tr-TR" dirty="0"/>
              <a:t> 0.5 derecelik bir artışla 40-41oC’ye yükselir. Genellikle gece yarısından sonra bol terleme ile düşer. </a:t>
            </a:r>
          </a:p>
          <a:p>
            <a:r>
              <a:rPr lang="tr-TR" dirty="0"/>
              <a:t>Genelde yorgunluk, halsizlik, </a:t>
            </a:r>
            <a:r>
              <a:rPr lang="tr-TR" dirty="0" err="1"/>
              <a:t>myalji</a:t>
            </a:r>
            <a:r>
              <a:rPr lang="tr-TR" dirty="0"/>
              <a:t> ve artralji bulguları ile birlikte daha çok öğleden sonra yükselen </a:t>
            </a:r>
            <a:r>
              <a:rPr lang="tr-TR" dirty="0" err="1"/>
              <a:t>intermittan</a:t>
            </a:r>
            <a:r>
              <a:rPr lang="tr-TR" dirty="0"/>
              <a:t> veya </a:t>
            </a:r>
            <a:r>
              <a:rPr lang="tr-TR" dirty="0" err="1"/>
              <a:t>remittan</a:t>
            </a:r>
            <a:r>
              <a:rPr lang="tr-TR" dirty="0"/>
              <a:t> ateş olur. </a:t>
            </a:r>
          </a:p>
        </p:txBody>
      </p:sp>
    </p:spTree>
    <p:extLst>
      <p:ext uri="{BB962C8B-B14F-4D97-AF65-F5344CB8AC3E}">
        <p14:creationId xmlns:p14="http://schemas.microsoft.com/office/powerpoint/2010/main" val="3135419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144DB4CA-1BA5-D4FC-D2D2-A6ED6F3C7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FİZİK MUAYENE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079A9B2-0B48-180C-102F-7F32734EC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1E744B8-F517-79B2-B96B-99899E16CE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dirty="0"/>
              <a:t>Solukluk, </a:t>
            </a:r>
          </a:p>
          <a:p>
            <a:r>
              <a:rPr lang="tr-TR" dirty="0"/>
              <a:t>Ateş yüksekliği. </a:t>
            </a:r>
          </a:p>
          <a:p>
            <a:r>
              <a:rPr lang="tr-TR" dirty="0"/>
              <a:t>Servikal LAP</a:t>
            </a:r>
          </a:p>
          <a:p>
            <a:r>
              <a:rPr lang="tr-TR" dirty="0" err="1"/>
              <a:t>İnguinal</a:t>
            </a:r>
            <a:r>
              <a:rPr lang="tr-TR" dirty="0"/>
              <a:t> LAP. </a:t>
            </a:r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1D480C07-0D0B-0B24-DC3A-F5172B0CC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17E35734-1B46-047A-EBEC-34E84591974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tr-TR" dirty="0" err="1"/>
              <a:t>Splenomegali</a:t>
            </a:r>
            <a:r>
              <a:rPr lang="tr-TR" dirty="0"/>
              <a:t>, </a:t>
            </a:r>
          </a:p>
          <a:p>
            <a:r>
              <a:rPr lang="tr-TR" dirty="0"/>
              <a:t>Hepatomegali. </a:t>
            </a:r>
          </a:p>
          <a:p>
            <a:r>
              <a:rPr lang="tr-TR" dirty="0"/>
              <a:t> </a:t>
            </a:r>
            <a:r>
              <a:rPr lang="tr-TR" dirty="0" err="1"/>
              <a:t>Hidrartroz</a:t>
            </a:r>
            <a:r>
              <a:rPr lang="tr-TR" dirty="0"/>
              <a:t>,</a:t>
            </a:r>
          </a:p>
          <a:p>
            <a:r>
              <a:rPr lang="tr-TR" dirty="0"/>
              <a:t> Artralji</a:t>
            </a:r>
          </a:p>
          <a:p>
            <a:r>
              <a:rPr lang="tr-TR" dirty="0"/>
              <a:t> </a:t>
            </a:r>
            <a:r>
              <a:rPr lang="tr-TR" dirty="0" err="1"/>
              <a:t>Sakroileit</a:t>
            </a:r>
            <a:endParaRPr lang="tr-TR" dirty="0"/>
          </a:p>
          <a:p>
            <a:r>
              <a:rPr lang="tr-TR" dirty="0"/>
              <a:t> Yaygın LAP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67411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2851AC-FD2B-7050-761E-35605A415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Kronik </a:t>
            </a:r>
            <a:r>
              <a:rPr lang="tr-TR" b="1" dirty="0" err="1"/>
              <a:t>Bruselloz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2C9DB4E-1764-FD46-D219-A963E9D34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On iki aydan daha uzun süredir </a:t>
            </a:r>
            <a:r>
              <a:rPr lang="tr-TR" dirty="0" err="1"/>
              <a:t>brusellozla</a:t>
            </a:r>
            <a:r>
              <a:rPr lang="tr-TR" dirty="0"/>
              <a:t> uyumlu semptom veya bulguların olması </a:t>
            </a:r>
          </a:p>
          <a:p>
            <a:r>
              <a:rPr lang="tr-TR" dirty="0"/>
              <a:t>Kronik olgularda ateş nadirdir ve </a:t>
            </a:r>
            <a:r>
              <a:rPr lang="tr-TR" dirty="0" err="1"/>
              <a:t>fokal</a:t>
            </a:r>
            <a:r>
              <a:rPr lang="tr-TR" dirty="0"/>
              <a:t>  ( Tekli organ veya organ sistemiyle ilişkili semptomların belirgin olması) </a:t>
            </a:r>
          </a:p>
          <a:p>
            <a:r>
              <a:rPr lang="tr-TR" dirty="0"/>
              <a:t>Uygun tedavi edilmemiş, özellikle &gt;40 yaş olgularda ve/veya fokal tutulumlarda sıktır.</a:t>
            </a:r>
            <a:r>
              <a:rPr lang="tr-TR" sz="1800" b="0" i="0" u="none" strike="noStrike" baseline="0" dirty="0">
                <a:latin typeface="TrebuchetMS"/>
              </a:rPr>
              <a:t> </a:t>
            </a:r>
          </a:p>
          <a:p>
            <a:r>
              <a:rPr lang="tr-TR" b="0" i="0" u="none" strike="noStrike" baseline="0" dirty="0">
                <a:latin typeface="TrebuchetMS"/>
              </a:rPr>
              <a:t>Çocuklarda nadir, yaşlılarda sık görülür</a:t>
            </a:r>
          </a:p>
          <a:p>
            <a:r>
              <a:rPr lang="tr-TR" b="0" i="0" u="none" strike="noStrike" baseline="0" dirty="0">
                <a:latin typeface="TrebuchetMS"/>
              </a:rPr>
              <a:t>Semptomlar uzun süre sonra tekrarlayabilir</a:t>
            </a:r>
            <a:endParaRPr lang="tr-TR" dirty="0"/>
          </a:p>
          <a:p>
            <a:r>
              <a:rPr lang="tr-TR" dirty="0"/>
              <a:t>Psikiyatrik/romatolojik hastalıkları anımsatan tablolar görülebilir.</a:t>
            </a:r>
          </a:p>
          <a:p>
            <a:r>
              <a:rPr lang="tr-TR" dirty="0"/>
              <a:t>Kronik Yorgunluk Sendromu, depresyon, artralji ile gelebilir. 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93276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AD88286-38AD-391A-E9A0-98BD905F5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90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52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A0B970A-E639-C09E-D126-90FD359FA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61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14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6EFB8AB-D266-6127-67B2-3093AD259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tr-TR" sz="4800" dirty="0"/>
              <a:t>BRUSELLOZ ETKENİ BRUCELLA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EF6C37-8268-4153-94C2-6DB05E2AD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 lnSpcReduction="10000"/>
          </a:bodyPr>
          <a:lstStyle/>
          <a:p>
            <a:r>
              <a:rPr lang="tr-TR" sz="2400" dirty="0"/>
              <a:t>Gram negatif </a:t>
            </a:r>
            <a:r>
              <a:rPr lang="tr-TR" sz="2400" dirty="0" err="1"/>
              <a:t>kokobasil</a:t>
            </a:r>
            <a:r>
              <a:rPr lang="tr-TR" sz="2400" dirty="0"/>
              <a:t> görünümde,</a:t>
            </a:r>
          </a:p>
          <a:p>
            <a:r>
              <a:rPr lang="tr-TR" sz="2400" dirty="0"/>
              <a:t>Küçük (0.5×0.6-1.5 </a:t>
            </a:r>
            <a:r>
              <a:rPr lang="tr-TR" sz="2400" dirty="0" err="1"/>
              <a:t>μm</a:t>
            </a:r>
            <a:r>
              <a:rPr lang="tr-TR" sz="2400" dirty="0"/>
              <a:t>), kapsülsüz, sporsuz, hareketsiz, toksin üretmeyen,</a:t>
            </a:r>
          </a:p>
          <a:p>
            <a:r>
              <a:rPr lang="tr-TR" sz="2400" dirty="0" err="1"/>
              <a:t>İntrasellüler</a:t>
            </a:r>
            <a:r>
              <a:rPr lang="tr-TR" sz="2400" dirty="0"/>
              <a:t> üreyen ve böylece organizmanın savunmasından kaçabilen bakterilerdir. </a:t>
            </a:r>
          </a:p>
          <a:p>
            <a:r>
              <a:rPr lang="tr-TR" sz="2400" dirty="0" err="1"/>
              <a:t>Bruselloz</a:t>
            </a:r>
            <a:r>
              <a:rPr lang="tr-TR" sz="2400" dirty="0"/>
              <a:t>, aslında bir çiftlik hayvanı hastalığıdır, insanlar kazara konak olur. </a:t>
            </a:r>
          </a:p>
          <a:p>
            <a:r>
              <a:rPr lang="tr-TR" sz="2400" dirty="0"/>
              <a:t>Endemik şekilde görülen bir zoonozdur.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422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7A3DD5D-AD8A-FF90-0250-4E68A929A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tr-TR" sz="4800"/>
              <a:t>Osteoartiküler tutulum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C4C3088-53DE-1BBC-2897-017153F28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508069"/>
            <a:ext cx="9941319" cy="3977235"/>
          </a:xfrm>
        </p:spPr>
        <p:txBody>
          <a:bodyPr anchor="ctr">
            <a:normAutofit fontScale="92500"/>
          </a:bodyPr>
          <a:lstStyle/>
          <a:p>
            <a:endParaRPr lang="tr-TR" sz="2400" dirty="0"/>
          </a:p>
          <a:p>
            <a:r>
              <a:rPr lang="tr-TR" sz="2400" dirty="0"/>
              <a:t>En sık görülen tutulumdur (%70’e kadar) </a:t>
            </a:r>
          </a:p>
          <a:p>
            <a:r>
              <a:rPr lang="tr-TR" sz="2400" dirty="0" err="1"/>
              <a:t>Sakroiliak</a:t>
            </a:r>
            <a:r>
              <a:rPr lang="tr-TR" sz="2400" dirty="0"/>
              <a:t> eklem (%80, tek taraflı) ve alt ekstremitenin büyük eklemleri tutulur. </a:t>
            </a:r>
          </a:p>
          <a:p>
            <a:r>
              <a:rPr lang="tr-TR" sz="2400" dirty="0"/>
              <a:t>Yaşlı ve tedavi öncesi uzun süredir hasta olanlarda ‘</a:t>
            </a:r>
            <a:r>
              <a:rPr lang="tr-TR" sz="2400" dirty="0" err="1"/>
              <a:t>spondilit</a:t>
            </a:r>
            <a:r>
              <a:rPr lang="tr-TR" sz="2400" dirty="0"/>
              <a:t>’ daha yaygındır. </a:t>
            </a:r>
          </a:p>
          <a:p>
            <a:r>
              <a:rPr lang="tr-TR" sz="2400" dirty="0"/>
              <a:t>Eklem bulguları hastalığın 3 ve 4. haftasında en sıktır. </a:t>
            </a:r>
          </a:p>
          <a:p>
            <a:r>
              <a:rPr lang="tr-TR" sz="2400" dirty="0" err="1"/>
              <a:t>Spontan</a:t>
            </a:r>
            <a:r>
              <a:rPr lang="tr-TR" sz="2400" dirty="0"/>
              <a:t> ağrı dışında hareketle de duyarlılık artar. </a:t>
            </a:r>
          </a:p>
          <a:p>
            <a:r>
              <a:rPr lang="tr-TR" sz="2400" dirty="0"/>
              <a:t>Tedavi başladıktan sonra süratle şikayetler azalır ve kaybolur.</a:t>
            </a:r>
          </a:p>
          <a:p>
            <a:r>
              <a:rPr lang="tr-TR" sz="2400" dirty="0"/>
              <a:t>Tedavinin erken kesildiği ya da yeterli dozda uygulanmadığı durumlarda şikayetler tekrar ortaya çıkabilir. </a:t>
            </a:r>
          </a:p>
          <a:p>
            <a:endParaRPr lang="tr-TR" sz="2000" dirty="0"/>
          </a:p>
          <a:p>
            <a:endParaRPr lang="tr-TR" sz="20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773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821E119-D2BF-AA94-BF4F-3A8E1921B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A94AF25-7C9F-633D-E940-060CE2E104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Kemik eklem tutulumu en sık komplikasyon…..%40 civarı </a:t>
            </a:r>
          </a:p>
          <a:p>
            <a:r>
              <a:rPr lang="tr-TR" dirty="0" err="1"/>
              <a:t>Sakroileit</a:t>
            </a:r>
            <a:r>
              <a:rPr lang="tr-TR" dirty="0"/>
              <a:t>, </a:t>
            </a:r>
            <a:r>
              <a:rPr lang="tr-TR" dirty="0" err="1"/>
              <a:t>spondilit</a:t>
            </a:r>
            <a:r>
              <a:rPr lang="tr-TR" dirty="0"/>
              <a:t>, periferal artrit, </a:t>
            </a:r>
            <a:r>
              <a:rPr lang="tr-TR" dirty="0" err="1"/>
              <a:t>osteomyelit</a:t>
            </a:r>
            <a:r>
              <a:rPr lang="tr-TR" dirty="0"/>
              <a:t>, </a:t>
            </a:r>
            <a:r>
              <a:rPr lang="tr-TR" dirty="0" err="1"/>
              <a:t>bursit</a:t>
            </a:r>
            <a:r>
              <a:rPr lang="tr-TR" dirty="0"/>
              <a:t>, </a:t>
            </a:r>
            <a:r>
              <a:rPr lang="tr-TR" dirty="0" err="1"/>
              <a:t>tenosnovit</a:t>
            </a:r>
            <a:r>
              <a:rPr lang="tr-TR" dirty="0"/>
              <a:t> görülebilir ,</a:t>
            </a:r>
          </a:p>
          <a:p>
            <a:r>
              <a:rPr lang="tr-TR" dirty="0"/>
              <a:t>Hastada ; ateş, bel ağrısı, bacağa vuran ağrı olabilir , </a:t>
            </a:r>
          </a:p>
          <a:p>
            <a:r>
              <a:rPr lang="tr-TR" dirty="0" err="1"/>
              <a:t>Sakroileit</a:t>
            </a:r>
            <a:r>
              <a:rPr lang="tr-TR" dirty="0"/>
              <a:t>, hastalarda erken dönemde başlayabildiği gibi, tek başına veya yaygın ateş atakları ile birlikte </a:t>
            </a:r>
          </a:p>
          <a:p>
            <a:endParaRPr lang="tr-TR" dirty="0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A37412F4-32A5-7940-4606-70FCADF2A4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1923" y="1825625"/>
            <a:ext cx="5343863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07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31F4D4E-4922-1405-546D-5C47CA35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tr-TR" sz="4800"/>
              <a:t>KARDİYOVASKÜLER TUTULUM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F227BBA-6649-72E9-4301-6A109573B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tr-TR" sz="2400"/>
              <a:t>İnfektif endokardit en sık gelişen KVS komplikasyonu yaklaşık %2,</a:t>
            </a:r>
          </a:p>
          <a:p>
            <a:r>
              <a:rPr lang="tr-TR" sz="2400"/>
              <a:t>Bu hastalığın en sık ölüm nedenidir.</a:t>
            </a:r>
          </a:p>
          <a:p>
            <a:r>
              <a:rPr lang="tr-TR" sz="2400"/>
              <a:t>En sık aort ve ardından mitral kapaklar, </a:t>
            </a:r>
          </a:p>
          <a:p>
            <a:r>
              <a:rPr lang="tr-TR" sz="2400"/>
              <a:t>Endokardit şüphesi olan vakalarda EKO ile valvüllerin durumu incelenmeli ,</a:t>
            </a:r>
          </a:p>
          <a:p>
            <a:r>
              <a:rPr lang="tr-TR" sz="2400"/>
              <a:t>Bu vakalarda antimikrobiyal tedavi yetersiz cerrahi girişim gerekebilir.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905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E3B2492-6BDB-4FE5-8274-A37446DBB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tr-TR" sz="5400"/>
              <a:t>NÖROLOJİK TUTULUM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DD64413-404F-49D5-9928-983612894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tr-TR" sz="2400" b="0" i="0" u="none" strike="noStrike" baseline="0">
              <a:latin typeface="Comic Sans MS" panose="030F0702030302020204" pitchFamily="66" charset="0"/>
            </a:endParaRPr>
          </a:p>
          <a:p>
            <a:r>
              <a:rPr lang="tr-TR" sz="2400" b="0" i="0" u="none" strike="noStrike" baseline="0"/>
              <a:t>En sık menenjit veya meningoensefalit </a:t>
            </a:r>
          </a:p>
          <a:p>
            <a:r>
              <a:rPr lang="tr-TR" sz="2400" b="0" i="0" u="none" strike="noStrike" baseline="0"/>
              <a:t>Akut veya kronik seyredebilir </a:t>
            </a:r>
          </a:p>
          <a:p>
            <a:r>
              <a:rPr lang="tr-TR" sz="2400" b="0" i="0" u="none" strike="noStrike" baseline="0"/>
              <a:t>Kronik bruselloz olgularında hastanın yatkınlığı varsa psikoz gelişebilir </a:t>
            </a:r>
          </a:p>
          <a:p>
            <a:r>
              <a:rPr lang="tr-TR" sz="2400" b="0" i="0" u="none" strike="noStrike" baseline="0"/>
              <a:t>Serebral vaskülit, mikotik anevrizma, beyin ve epidural abse, infarkt, hemoraji, serebellar ataksi görülebilir </a:t>
            </a:r>
          </a:p>
          <a:p>
            <a:r>
              <a:rPr lang="tr-TR" sz="2400" b="0" i="0" u="none" strike="noStrike" baseline="0"/>
              <a:t>Periferik sinir komplikasyonları; nöropati, radikülopati, Guillain-Barre sendromu gelişebilir </a:t>
            </a:r>
          </a:p>
          <a:p>
            <a:endParaRPr lang="tr-TR" sz="2400" b="0" i="0" u="none" strike="noStrike" baseline="0">
              <a:latin typeface="Comic Sans MS" panose="030F0702030302020204" pitchFamily="66" charset="0"/>
            </a:endParaRPr>
          </a:p>
          <a:p>
            <a:endParaRPr lang="tr-TR" sz="2400"/>
          </a:p>
        </p:txBody>
      </p:sp>
    </p:spTree>
    <p:extLst>
      <p:ext uri="{BB962C8B-B14F-4D97-AF65-F5344CB8AC3E}">
        <p14:creationId xmlns:p14="http://schemas.microsoft.com/office/powerpoint/2010/main" val="2231227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DAF918C-B709-9325-99C9-7986B81CE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tr-TR" sz="5400"/>
              <a:t>Laboratuvar = Nonspesifik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A49262D-2EEC-F93A-6904-89E267C01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tr-TR" sz="2400"/>
              <a:t>Lökosit sayısı; normal, düşük veya yüksek </a:t>
            </a:r>
          </a:p>
          <a:p>
            <a:r>
              <a:rPr lang="tr-TR" sz="2400"/>
              <a:t>Hemoglobin düzeyi; düşük (anemi), </a:t>
            </a:r>
          </a:p>
          <a:p>
            <a:r>
              <a:rPr lang="tr-TR" sz="2400"/>
              <a:t>Trombosit sayısı; düşük (trombositopeni) </a:t>
            </a:r>
          </a:p>
          <a:p>
            <a:r>
              <a:rPr lang="tr-TR" sz="2400"/>
              <a:t>Pansitopeni</a:t>
            </a:r>
          </a:p>
          <a:p>
            <a:r>
              <a:rPr lang="tr-TR" sz="2400"/>
              <a:t>AST, ALT yüksekliği </a:t>
            </a:r>
          </a:p>
          <a:p>
            <a:r>
              <a:rPr lang="tr-TR" sz="2400"/>
              <a:t>CRP yüksekliği </a:t>
            </a:r>
          </a:p>
          <a:p>
            <a:r>
              <a:rPr lang="tr-TR" sz="2400"/>
              <a:t>ESR orta derecede yükseklik</a:t>
            </a:r>
          </a:p>
          <a:p>
            <a:endParaRPr lang="tr-TR" sz="2400"/>
          </a:p>
        </p:txBody>
      </p:sp>
    </p:spTree>
    <p:extLst>
      <p:ext uri="{BB962C8B-B14F-4D97-AF65-F5344CB8AC3E}">
        <p14:creationId xmlns:p14="http://schemas.microsoft.com/office/powerpoint/2010/main" val="290266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8E52A4-7C11-E90F-96FF-F7194449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BRUSELLOZ TANI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EC32A0F-C714-A508-A87A-637267632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46685" cy="4351338"/>
          </a:xfrm>
        </p:spPr>
        <p:txBody>
          <a:bodyPr>
            <a:normAutofit fontScale="92500" lnSpcReduction="20000"/>
          </a:bodyPr>
          <a:lstStyle/>
          <a:p>
            <a:r>
              <a:rPr lang="tr-TR" dirty="0" err="1"/>
              <a:t>Rose</a:t>
            </a:r>
            <a:r>
              <a:rPr lang="tr-TR" dirty="0"/>
              <a:t> Bengal (RB) testinin </a:t>
            </a:r>
            <a:r>
              <a:rPr lang="tr-TR" dirty="0" err="1"/>
              <a:t>bruselloz</a:t>
            </a:r>
            <a:r>
              <a:rPr lang="tr-TR" dirty="0"/>
              <a:t> tanısında duyarlılığı yüksektir.</a:t>
            </a:r>
          </a:p>
          <a:p>
            <a:r>
              <a:rPr lang="tr-TR" dirty="0"/>
              <a:t>Duyarlılığı %97-100, özgüllüğü %88-89</a:t>
            </a:r>
          </a:p>
          <a:p>
            <a:r>
              <a:rPr lang="tr-TR" dirty="0"/>
              <a:t>Temas öyküsü ve uyumlu semptomları olan hastalarda hızlı tanı testi olarak kullanılması önerilir.</a:t>
            </a:r>
          </a:p>
          <a:p>
            <a:r>
              <a:rPr lang="tr-TR" dirty="0" err="1"/>
              <a:t>Rose</a:t>
            </a:r>
            <a:r>
              <a:rPr lang="tr-TR" dirty="0"/>
              <a:t> Bengal testi, yüksek duyarlılık düzeyi, kolay ulaşılabilir olması ve hızlı sonuç vermesi nedenleri ile </a:t>
            </a:r>
            <a:r>
              <a:rPr lang="tr-TR" dirty="0" err="1"/>
              <a:t>bruselloz</a:t>
            </a:r>
            <a:r>
              <a:rPr lang="tr-TR" dirty="0"/>
              <a:t> tanı algoritmasında ilk uygulanacak testtir.</a:t>
            </a:r>
          </a:p>
          <a:p>
            <a:r>
              <a:rPr lang="tr-TR" dirty="0"/>
              <a:t>Pozitif sonuçlar  kültür ve/veya STA ile doğrulanmalıdır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38D4DC19-DE4A-4921-8E22-D0BCD87FAB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8912" r="14014" b="27463"/>
          <a:stretch/>
        </p:blipFill>
        <p:spPr>
          <a:xfrm>
            <a:off x="6684884" y="1825626"/>
            <a:ext cx="4412124" cy="2133815"/>
          </a:xfrm>
        </p:spPr>
      </p:pic>
    </p:spTree>
    <p:extLst>
      <p:ext uri="{BB962C8B-B14F-4D97-AF65-F5344CB8AC3E}">
        <p14:creationId xmlns:p14="http://schemas.microsoft.com/office/powerpoint/2010/main" val="2719153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B5DB12A-42EE-E5D5-9BB7-2CBD7DEA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tr-TR" sz="5400"/>
              <a:t>BRUSELLOZ TANI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49746D-B2D9-B522-D20B-799CE7A71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 fontScale="92500" lnSpcReduction="20000"/>
          </a:bodyPr>
          <a:lstStyle/>
          <a:p>
            <a:endParaRPr lang="tr-TR" sz="2400" dirty="0"/>
          </a:p>
          <a:p>
            <a:r>
              <a:rPr lang="tr-TR" sz="2600" dirty="0" err="1"/>
              <a:t>Brusellozdan</a:t>
            </a:r>
            <a:r>
              <a:rPr lang="tr-TR" sz="2600" dirty="0"/>
              <a:t> kuşkulanılan hastalarda RB testi pozitif saptandığı durumlarda tanının, daha özgül olması nedeniyle, Wright standart tüp aglütinasyon (STA) testi ile doğrulanması önerilir</a:t>
            </a:r>
          </a:p>
          <a:p>
            <a:r>
              <a:rPr lang="tr-TR" sz="2600" dirty="0" err="1"/>
              <a:t>Brusellozdan</a:t>
            </a:r>
            <a:r>
              <a:rPr lang="tr-TR" sz="2600" dirty="0"/>
              <a:t> kuşkulanılan hastalarda Wright STA testinin ≥1:160 titrasyonda ve iki hafta ara ile alınan çift serum örneğinde antikor </a:t>
            </a:r>
            <a:r>
              <a:rPr lang="tr-TR" sz="2600" dirty="0" err="1"/>
              <a:t>titresinin</a:t>
            </a:r>
            <a:r>
              <a:rPr lang="tr-TR" sz="2600" dirty="0"/>
              <a:t> ≥ 4 kat artış saptanması tanı koydurur.</a:t>
            </a:r>
          </a:p>
          <a:p>
            <a:r>
              <a:rPr lang="tr-TR" sz="2600" dirty="0"/>
              <a:t>Erken tedavi başlanmasının gerekli olduğu durumlarda hızlı tanıda veya kültürün yapılamadığı durumlarda tanıda Wright STA testi kullanılabilir. </a:t>
            </a:r>
          </a:p>
          <a:p>
            <a:r>
              <a:rPr lang="tr-TR" sz="2600" dirty="0"/>
              <a:t>Klinik örneklerden insan patojenik </a:t>
            </a:r>
            <a:r>
              <a:rPr lang="tr-TR" sz="2600" dirty="0" err="1"/>
              <a:t>Brucella</a:t>
            </a:r>
            <a:r>
              <a:rPr lang="tr-TR" sz="2600" dirty="0"/>
              <a:t> türleri izole edilebilir.</a:t>
            </a:r>
          </a:p>
          <a:p>
            <a:endParaRPr lang="tr-TR" sz="2400" dirty="0"/>
          </a:p>
          <a:p>
            <a:endParaRPr lang="tr-TR" sz="2400" dirty="0"/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02546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0AAB57-82F7-F7E4-7E3B-587C88674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30062"/>
          </a:xfrm>
        </p:spPr>
        <p:txBody>
          <a:bodyPr>
            <a:normAutofit/>
          </a:bodyPr>
          <a:lstStyle/>
          <a:p>
            <a:r>
              <a:rPr lang="tr-TR" sz="3600" b="1" dirty="0"/>
              <a:t>TEDAVİ</a:t>
            </a:r>
          </a:p>
        </p:txBody>
      </p:sp>
      <p:sp>
        <p:nvSpPr>
          <p:cNvPr id="4" name="Resim Yer Tutucusu 3">
            <a:extLst>
              <a:ext uri="{FF2B5EF4-FFF2-40B4-BE49-F238E27FC236}">
                <a16:creationId xmlns:a16="http://schemas.microsoft.com/office/drawing/2014/main" id="{DED0857C-098B-4C6D-AC3D-F3F9646D1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797770" y="852257"/>
            <a:ext cx="2557618" cy="5008794"/>
          </a:xfrm>
        </p:spPr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A6ECB05-9858-0529-E349-84F1D9336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294353"/>
            <a:ext cx="7884016" cy="500879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600" dirty="0" err="1"/>
              <a:t>Relapsları</a:t>
            </a:r>
            <a:r>
              <a:rPr lang="tr-TR" sz="2600" dirty="0"/>
              <a:t> önlemek açısından kombine ve en az 6 haftalık tedavi gerekir.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600" dirty="0" err="1"/>
              <a:t>Doksisiklin</a:t>
            </a:r>
            <a:r>
              <a:rPr lang="tr-TR" sz="2600" dirty="0"/>
              <a:t>, hücre içine iyi geçebilmesi ve hücre içi bakterilere güçlü etkisi nedeniyle tedavinin temelini oluşturur.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600" dirty="0" err="1"/>
              <a:t>Doksisiklin</a:t>
            </a:r>
            <a:r>
              <a:rPr lang="tr-TR" sz="2600" dirty="0"/>
              <a:t> 2x100 mg + </a:t>
            </a:r>
            <a:r>
              <a:rPr lang="tr-TR" sz="2600" dirty="0" err="1"/>
              <a:t>Rifampisin</a:t>
            </a:r>
            <a:r>
              <a:rPr lang="tr-TR" sz="2600" dirty="0"/>
              <a:t> 1x15 mg/kg (600-900 mg)» 6 hafta 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600" dirty="0" err="1"/>
              <a:t>Doksisiklin</a:t>
            </a:r>
            <a:r>
              <a:rPr lang="tr-TR" sz="2600" dirty="0"/>
              <a:t> + </a:t>
            </a:r>
            <a:r>
              <a:rPr lang="tr-TR" sz="2600" dirty="0" err="1"/>
              <a:t>Aminoglikozid</a:t>
            </a:r>
            <a:r>
              <a:rPr lang="tr-TR" sz="2600" dirty="0"/>
              <a:t> tedavisi ‘Altın Standart’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600" dirty="0"/>
              <a:t>Tedavi başarısı yüksek, </a:t>
            </a:r>
            <a:r>
              <a:rPr lang="tr-TR" sz="2600" dirty="0" err="1"/>
              <a:t>nüks</a:t>
            </a:r>
            <a:r>
              <a:rPr lang="tr-TR" sz="2600" dirty="0"/>
              <a:t> oranı düşük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600" dirty="0" err="1"/>
              <a:t>Fokal</a:t>
            </a:r>
            <a:r>
              <a:rPr lang="tr-TR" sz="2600" dirty="0"/>
              <a:t> komplikasyon olmayan hastalıkta tedavi süresi altı haftayken, </a:t>
            </a:r>
            <a:r>
              <a:rPr lang="tr-TR" sz="2600" dirty="0" err="1"/>
              <a:t>fokal</a:t>
            </a:r>
            <a:r>
              <a:rPr lang="tr-TR" sz="2600" dirty="0"/>
              <a:t> tutulum olan kişilerde tedavi süresi 3-6 aya kadar uzatılabilir.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800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A836351-5F33-456D-A062-EB882E9AA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200" y="304800"/>
            <a:ext cx="3444240" cy="643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45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121CC1-C9F2-49E3-9A22-750BD8C7F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06C78C-4F6E-42C6-B850-06874CD90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76C3E6C-2728-4A4F-90EB-69DED8F4E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320"/>
            <a:ext cx="12192000" cy="68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27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2816841-A4EB-EF61-718A-A359D8A94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230" b="-1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07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6316497-C384-52F6-BFB8-FCE9755E8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endParaRPr lang="tr-TR" sz="4000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F289A0-3498-8136-89B7-B4FB3279E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622745"/>
            <a:ext cx="9724031" cy="494071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dirty="0"/>
              <a:t>İnsanlarda hastalık etkeni olan </a:t>
            </a:r>
            <a:r>
              <a:rPr lang="tr-TR" dirty="0" err="1"/>
              <a:t>brusella</a:t>
            </a:r>
            <a:r>
              <a:rPr lang="tr-TR" dirty="0"/>
              <a:t> bakterilerinden; </a:t>
            </a:r>
          </a:p>
          <a:p>
            <a:r>
              <a:rPr lang="tr-TR" dirty="0" err="1"/>
              <a:t>B.melitensis</a:t>
            </a:r>
            <a:r>
              <a:rPr lang="tr-TR" dirty="0"/>
              <a:t>  en sık ve en </a:t>
            </a:r>
            <a:r>
              <a:rPr lang="tr-TR" dirty="0" err="1"/>
              <a:t>virulan</a:t>
            </a:r>
            <a:r>
              <a:rPr lang="tr-TR" dirty="0"/>
              <a:t> olan, </a:t>
            </a:r>
          </a:p>
          <a:p>
            <a:r>
              <a:rPr lang="tr-TR" dirty="0"/>
              <a:t>B. </a:t>
            </a:r>
            <a:r>
              <a:rPr lang="tr-TR" dirty="0" err="1"/>
              <a:t>abortus</a:t>
            </a:r>
            <a:r>
              <a:rPr lang="tr-TR" dirty="0"/>
              <a:t> ,B. </a:t>
            </a:r>
            <a:r>
              <a:rPr lang="tr-TR" dirty="0" err="1"/>
              <a:t>Suis</a:t>
            </a:r>
            <a:r>
              <a:rPr lang="tr-TR" dirty="0"/>
              <a:t>, B. </a:t>
            </a:r>
            <a:r>
              <a:rPr lang="tr-TR" dirty="0" err="1"/>
              <a:t>Canis</a:t>
            </a:r>
            <a:r>
              <a:rPr lang="tr-TR" dirty="0"/>
              <a:t> de insanlarda hastalık yapar… </a:t>
            </a:r>
          </a:p>
          <a:p>
            <a:r>
              <a:rPr lang="tr-TR" dirty="0"/>
              <a:t>Sığır, koyun, keçi, köpek ve domuzlar en önemli kaynaklardır. </a:t>
            </a:r>
          </a:p>
          <a:p>
            <a:r>
              <a:rPr lang="tr-TR" dirty="0"/>
              <a:t>10-100 bakteri infeksiyona yol açabilir. </a:t>
            </a:r>
          </a:p>
          <a:p>
            <a:r>
              <a:rPr lang="tr-TR" dirty="0"/>
              <a:t>Genel olarak </a:t>
            </a:r>
            <a:r>
              <a:rPr lang="tr-TR" dirty="0" err="1"/>
              <a:t>seropozitiflik</a:t>
            </a:r>
            <a:r>
              <a:rPr lang="tr-TR" dirty="0"/>
              <a:t> oranı % 2-6.</a:t>
            </a:r>
          </a:p>
          <a:p>
            <a:r>
              <a:rPr lang="tr-TR" dirty="0"/>
              <a:t>Dünya çapında yıllık insidans 500 bin olgunun üzerindedir.</a:t>
            </a:r>
          </a:p>
          <a:p>
            <a:r>
              <a:rPr lang="tr-TR" dirty="0"/>
              <a:t>Dünyada en sık görülen zoonoz!! </a:t>
            </a:r>
          </a:p>
        </p:txBody>
      </p:sp>
    </p:spTree>
    <p:extLst>
      <p:ext uri="{BB962C8B-B14F-4D97-AF65-F5344CB8AC3E}">
        <p14:creationId xmlns:p14="http://schemas.microsoft.com/office/powerpoint/2010/main" val="4192307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EC12F78-41FF-4F54-AAE1-BAC2613B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5BA43FE-7347-4B21-9567-B5E210954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3B4F464-CB52-4006-A56B-19CAE4304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18393"/>
            <a:ext cx="12293600" cy="687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55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6">
            <a:extLst>
              <a:ext uri="{FF2B5EF4-FFF2-40B4-BE49-F238E27FC236}">
                <a16:creationId xmlns:a16="http://schemas.microsoft.com/office/drawing/2014/main" id="{D55BEFC7-9F16-4069-BB8C-E1FE02BDA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92FE74BB-9286-44D3-BE4F-3DEBADFF7F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943" y="798990"/>
            <a:ext cx="4603717" cy="5377973"/>
          </a:xfrm>
        </p:spPr>
      </p:pic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25B91CA3-A9B4-4DB6-A95B-64EE6A127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1916" y="1669002"/>
            <a:ext cx="5078123" cy="4507961"/>
          </a:xfrm>
        </p:spPr>
        <p:txBody>
          <a:bodyPr/>
          <a:lstStyle/>
          <a:p>
            <a:pPr marL="0" indent="0">
              <a:buNone/>
            </a:pPr>
            <a:endParaRPr lang="tr-TR" sz="1800" dirty="0">
              <a:effectLst/>
              <a:latin typeface="Symbol" panose="05050102010706020507" pitchFamily="18" charset="2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dirty="0">
                <a:effectLst/>
                <a:ea typeface="Times New Roman" panose="02020603050405020304" pitchFamily="18" charset="0"/>
              </a:rPr>
              <a:t>·  Birinci </a:t>
            </a:r>
            <a:r>
              <a:rPr lang="tr-TR" sz="2000" dirty="0" err="1">
                <a:effectLst/>
                <a:ea typeface="Times New Roman" panose="02020603050405020304" pitchFamily="18" charset="0"/>
              </a:rPr>
              <a:t>trimester</a:t>
            </a:r>
            <a:r>
              <a:rPr lang="tr-TR" sz="2000" dirty="0">
                <a:effectLst/>
                <a:ea typeface="Times New Roman" panose="02020603050405020304" pitchFamily="18" charset="0"/>
              </a:rPr>
              <a:t>: TMP-SMX </a:t>
            </a:r>
            <a:r>
              <a:rPr lang="tr-TR" sz="2000" dirty="0" err="1">
                <a:effectLst/>
                <a:ea typeface="Times New Roman" panose="02020603050405020304" pitchFamily="18" charset="0"/>
              </a:rPr>
              <a:t>teratojenik</a:t>
            </a:r>
            <a:r>
              <a:rPr lang="tr-TR" sz="2000" dirty="0">
                <a:effectLst/>
                <a:ea typeface="Times New Roman" panose="02020603050405020304" pitchFamily="18" charset="0"/>
              </a:rPr>
              <a:t> risk nedeniyle kullanılmaz → RIF + CRO tercih edilir. </a:t>
            </a:r>
          </a:p>
          <a:p>
            <a:pPr marL="0" indent="0">
              <a:buNone/>
            </a:pPr>
            <a:r>
              <a:rPr lang="tr-TR" sz="2000" dirty="0">
                <a:effectLst/>
                <a:ea typeface="Times New Roman" panose="02020603050405020304" pitchFamily="18" charset="0"/>
              </a:rPr>
              <a:t>·  İkinci </a:t>
            </a:r>
            <a:r>
              <a:rPr lang="tr-TR" sz="2000" dirty="0" err="1">
                <a:effectLst/>
                <a:ea typeface="Times New Roman" panose="02020603050405020304" pitchFamily="18" charset="0"/>
              </a:rPr>
              <a:t>trimester</a:t>
            </a:r>
            <a:r>
              <a:rPr lang="tr-TR" sz="2000" dirty="0">
                <a:effectLst/>
                <a:ea typeface="Times New Roman" panose="02020603050405020304" pitchFamily="18" charset="0"/>
              </a:rPr>
              <a:t>: TMP-SMX güvenle eklenebilir → RIF + TMP-SMX uygun. </a:t>
            </a:r>
          </a:p>
          <a:p>
            <a:pPr marL="0" indent="0">
              <a:buNone/>
            </a:pPr>
            <a:r>
              <a:rPr lang="tr-TR" sz="2000" dirty="0">
                <a:effectLst/>
                <a:ea typeface="Times New Roman" panose="02020603050405020304" pitchFamily="18" charset="0"/>
              </a:rPr>
              <a:t>·  Üçüncü </a:t>
            </a:r>
            <a:r>
              <a:rPr lang="tr-TR" sz="2000" dirty="0" err="1">
                <a:effectLst/>
                <a:ea typeface="Times New Roman" panose="02020603050405020304" pitchFamily="18" charset="0"/>
              </a:rPr>
              <a:t>trimester</a:t>
            </a:r>
            <a:r>
              <a:rPr lang="tr-TR" sz="2000" dirty="0">
                <a:effectLst/>
                <a:ea typeface="Times New Roman" panose="02020603050405020304" pitchFamily="18" charset="0"/>
              </a:rPr>
              <a:t>: TMP-SMX </a:t>
            </a:r>
            <a:r>
              <a:rPr lang="tr-TR" sz="2000" dirty="0" err="1">
                <a:effectLst/>
                <a:ea typeface="Times New Roman" panose="02020603050405020304" pitchFamily="18" charset="0"/>
              </a:rPr>
              <a:t>kernikterus</a:t>
            </a:r>
            <a:r>
              <a:rPr lang="tr-TR" sz="2000" dirty="0">
                <a:effectLst/>
                <a:ea typeface="Times New Roman" panose="02020603050405020304" pitchFamily="18" charset="0"/>
              </a:rPr>
              <a:t> riski nedeniyle kullanılmaz → yine RIF + CRO tercih edilir. </a:t>
            </a:r>
          </a:p>
          <a:p>
            <a:pPr marL="0" indent="0">
              <a:buNone/>
            </a:pPr>
            <a:r>
              <a:rPr lang="tr-TR" sz="2000" dirty="0">
                <a:effectLst/>
                <a:ea typeface="Times New Roman" panose="02020603050405020304" pitchFamily="18" charset="0"/>
              </a:rPr>
              <a:t>·  Komplike olgular (</a:t>
            </a:r>
            <a:r>
              <a:rPr lang="tr-TR" sz="2000" dirty="0" err="1">
                <a:effectLst/>
                <a:ea typeface="Times New Roman" panose="02020603050405020304" pitchFamily="18" charset="0"/>
              </a:rPr>
              <a:t>spondilodiskit</a:t>
            </a:r>
            <a:r>
              <a:rPr lang="tr-TR" sz="2000" dirty="0">
                <a:effectLst/>
                <a:ea typeface="Times New Roman" panose="02020603050405020304" pitchFamily="18" charset="0"/>
              </a:rPr>
              <a:t>, </a:t>
            </a:r>
            <a:r>
              <a:rPr lang="tr-TR" sz="2000" dirty="0" err="1">
                <a:effectLst/>
                <a:ea typeface="Times New Roman" panose="02020603050405020304" pitchFamily="18" charset="0"/>
              </a:rPr>
              <a:t>endokardit</a:t>
            </a:r>
            <a:r>
              <a:rPr lang="tr-TR" sz="2000" dirty="0">
                <a:effectLst/>
                <a:ea typeface="Times New Roman" panose="02020603050405020304" pitchFamily="18" charset="0"/>
              </a:rPr>
              <a:t>, </a:t>
            </a:r>
            <a:r>
              <a:rPr lang="tr-TR" sz="2000" dirty="0" err="1">
                <a:effectLst/>
                <a:ea typeface="Times New Roman" panose="02020603050405020304" pitchFamily="18" charset="0"/>
              </a:rPr>
              <a:t>nörobruselloz</a:t>
            </a:r>
            <a:r>
              <a:rPr lang="tr-TR" sz="2000" dirty="0">
                <a:effectLst/>
                <a:ea typeface="Times New Roman" panose="02020603050405020304" pitchFamily="18" charset="0"/>
              </a:rPr>
              <a:t>): İlk 4–6 haftada üçlü kombinasyon (RIF + CRO + TMP-SMX), ardından CRO kesilerek diğer iki ajanla ≥3 ay devam edilir. 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425684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D36482-1210-2444-D4F7-31EF03E33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96392"/>
          </a:xfrm>
        </p:spPr>
        <p:txBody>
          <a:bodyPr>
            <a:normAutofit fontScale="90000"/>
          </a:bodyPr>
          <a:lstStyle/>
          <a:p>
            <a:br>
              <a:rPr lang="tr-TR" b="1" dirty="0"/>
            </a:br>
            <a:r>
              <a:rPr lang="tr-TR" b="1" dirty="0"/>
              <a:t>Temas sonrası profilaksi</a:t>
            </a:r>
          </a:p>
        </p:txBody>
      </p:sp>
      <p:sp>
        <p:nvSpPr>
          <p:cNvPr id="5" name="Resim Yer Tutucusu 4">
            <a:extLst>
              <a:ext uri="{FF2B5EF4-FFF2-40B4-BE49-F238E27FC236}">
                <a16:creationId xmlns:a16="http://schemas.microsoft.com/office/drawing/2014/main" id="{B630AB3D-68D2-46E7-BBCC-CCBB94A96D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07007" y="1070552"/>
            <a:ext cx="5345205" cy="4873625"/>
          </a:xfrm>
        </p:spPr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49932A5-5952-8987-D6E7-7FBA7F6E9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53592"/>
            <a:ext cx="4815288" cy="516216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200" dirty="0"/>
              <a:t>Hayvanlarda kullanılan </a:t>
            </a:r>
            <a:r>
              <a:rPr lang="tr-TR" sz="2200" dirty="0" err="1"/>
              <a:t>Brucella</a:t>
            </a:r>
            <a:r>
              <a:rPr lang="tr-TR" sz="2200" i="1" dirty="0"/>
              <a:t> </a:t>
            </a:r>
            <a:r>
              <a:rPr lang="tr-TR" sz="2200" dirty="0"/>
              <a:t>aşıları canlı bakteri içerir ve temas halinde hastalığı bulaştırma riski taşır.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200" dirty="0"/>
              <a:t>Bu aşıları uygulayan veterinerlerde kazayla inokülasyon sık görülmektedir.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200" dirty="0"/>
              <a:t>Dünya Sağlık Örgütü, </a:t>
            </a:r>
            <a:r>
              <a:rPr lang="tr-TR" sz="2200" dirty="0" err="1"/>
              <a:t>DOX’u</a:t>
            </a:r>
            <a:r>
              <a:rPr lang="tr-TR" sz="2200" dirty="0"/>
              <a:t> tek başına 42 gün önermektedir 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200" dirty="0"/>
              <a:t>Bu aşıların göze sıçraması halinde (</a:t>
            </a:r>
            <a:r>
              <a:rPr lang="tr-TR" sz="2200" dirty="0" err="1"/>
              <a:t>konjunktival</a:t>
            </a:r>
            <a:r>
              <a:rPr lang="tr-TR" sz="2200" dirty="0"/>
              <a:t> inokülasyon) </a:t>
            </a:r>
            <a:r>
              <a:rPr lang="tr-TR" sz="2200" dirty="0" err="1"/>
              <a:t>bruselloz</a:t>
            </a:r>
            <a:r>
              <a:rPr lang="tr-TR" sz="2200" dirty="0"/>
              <a:t> bulaşma riski daha yüksektir.  Bu nedenle bu tür temaslarda lokal göz bakımı ve bir veya iki ilaçla 6 haftalık tam tedavi önerilmektedir.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1375D88-8C4F-4C06-B911-270A7C6A0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60" y="677022"/>
            <a:ext cx="5608320" cy="60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9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B965C9-9E4E-E6F6-AAFC-A501F091B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KORUNMA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7D7FB80-CB08-4487-8F21-7F19C6E55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İnsan </a:t>
            </a:r>
            <a:r>
              <a:rPr lang="tr-TR" dirty="0" err="1"/>
              <a:t>brusellozunun</a:t>
            </a:r>
            <a:r>
              <a:rPr lang="tr-TR" dirty="0"/>
              <a:t> önlenebilmesi için çiftlik hayvanlarında hastalığın kontrol altına alınması en önemli basamaktır. </a:t>
            </a:r>
          </a:p>
          <a:p>
            <a:r>
              <a:rPr lang="tr-TR" dirty="0"/>
              <a:t>Temas yoluyla bulaşını engellemek için; veterinerlerin, mezbahane işçilerinin ve kasapların hayvanın artıkları ile çıplak el ile temas etmemeleri, </a:t>
            </a:r>
          </a:p>
          <a:p>
            <a:r>
              <a:rPr lang="tr-TR" dirty="0"/>
              <a:t>Eldiven, maske, gözlük, çizme, önlük kullanılmalıdır.</a:t>
            </a:r>
          </a:p>
          <a:p>
            <a:r>
              <a:rPr lang="tr-TR" dirty="0"/>
              <a:t>Düşük yapan hayvanların tüm atıkları imha edilmelidir.</a:t>
            </a:r>
          </a:p>
          <a:p>
            <a:r>
              <a:rPr lang="tr-TR" dirty="0" err="1"/>
              <a:t>İnfekte</a:t>
            </a:r>
            <a:r>
              <a:rPr lang="tr-TR" dirty="0"/>
              <a:t> hayvanlar ayrılmalıdır. </a:t>
            </a:r>
          </a:p>
          <a:p>
            <a:r>
              <a:rPr lang="tr-TR" dirty="0"/>
              <a:t>Klinik çalışmalarda, tüm kan ve biyopsi örnekleri en az Biyogüvenlik Seviye 2 (BSL-2) koşullarında çalışılmalıdır.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87229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D31F47-B9D4-E1A7-614C-AAB447B32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KORUNMA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FD00AE4-41BD-5B32-2EB2-163CF8DBF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/>
              <a:t>Kaynağı belli olmayan hayvansal ürünler  ve çiğ süt ve çiğ sütten yapılan peynir, tereyağı, kaymak tüketilmemeli!</a:t>
            </a:r>
          </a:p>
          <a:p>
            <a:r>
              <a:rPr lang="tr-TR"/>
              <a:t>Pastörize edilmemiş süt ve süt ürünlerinin kullanımı önlenmeli, pastörizasyon ya da kaynatma yöntemi uygulanmalıdır. </a:t>
            </a:r>
          </a:p>
          <a:p>
            <a:r>
              <a:rPr lang="tr-TR"/>
              <a:t>Pastörize sütten yapılan süt ürünleri tercih edilmeli veya peynir, krema, tereyağı, kaymak, dondurma vb. yapımında kullanılacak sütler en az 10 dakika kaynatılmalıdır. </a:t>
            </a:r>
          </a:p>
          <a:p>
            <a:r>
              <a:rPr lang="tr-TR"/>
              <a:t>Peynirlerin salamura yapılarak üzerlerine yapılış tarihleri belirtilmeli, hastalığın epidemik olduğu yerlerde tulum ve kaşar peyniri kullanımı önerilmeli.</a:t>
            </a:r>
          </a:p>
          <a:p>
            <a:r>
              <a:rPr lang="tr-TR"/>
              <a:t>Salamura peynirler en az 3 ay bekletildikten sonra tüketilmelidir.</a:t>
            </a:r>
          </a:p>
          <a:p>
            <a:pPr marL="0" indent="0">
              <a:buNone/>
            </a:pPr>
            <a:endParaRPr lang="tr-TR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61257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02ADBDE-D20E-57D6-0238-B76EA5579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KAYNAKÇA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C306665-7C90-DAA5-9ACC-EB7A0CEFD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1- T.C. SAĞLIK BAKANLIĞI, TÜRKİYE’DE BRUSELLOZ MEVCUT DURUM RAPORU,</a:t>
            </a:r>
          </a:p>
          <a:p>
            <a:pPr marL="0" indent="0">
              <a:buNone/>
            </a:pPr>
            <a:r>
              <a:rPr lang="tr-TR" dirty="0"/>
              <a:t>2- Türk Klinik Mikrobiyoloji ve İnfeksiyon Hastalıkları Derneği Kanıta Dayalı </a:t>
            </a:r>
            <a:r>
              <a:rPr lang="tr-TR" dirty="0" err="1"/>
              <a:t>Bruselloz</a:t>
            </a:r>
            <a:r>
              <a:rPr lang="tr-TR" dirty="0"/>
              <a:t> Tanı ve Tedavi Klinik Uygulama Rehberi, </a:t>
            </a:r>
            <a:r>
              <a:rPr lang="tr-TR" dirty="0" err="1"/>
              <a:t>Klimik</a:t>
            </a:r>
            <a:r>
              <a:rPr lang="tr-TR" dirty="0"/>
              <a:t> Dergisi, 2023,</a:t>
            </a:r>
          </a:p>
          <a:p>
            <a:pPr marL="0" indent="0">
              <a:buNone/>
            </a:pPr>
            <a:r>
              <a:rPr lang="tr-TR" dirty="0"/>
              <a:t>3-WHO, GUIDELINES BRUCELLOSIS PREVENTION AND CONTROL IN THE MEDITERRANEAN &amp; MIDDLE EAST REGIONS _ A GUIDANCE TOWARDS APPROACHING THE TARGETS</a:t>
            </a:r>
          </a:p>
        </p:txBody>
      </p:sp>
    </p:spTree>
    <p:extLst>
      <p:ext uri="{BB962C8B-B14F-4D97-AF65-F5344CB8AC3E}">
        <p14:creationId xmlns:p14="http://schemas.microsoft.com/office/powerpoint/2010/main" val="1232325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>
            <a:extLst>
              <a:ext uri="{FF2B5EF4-FFF2-40B4-BE49-F238E27FC236}">
                <a16:creationId xmlns:a16="http://schemas.microsoft.com/office/drawing/2014/main" id="{F7770537-FBE9-622E-2C04-09B66790E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3040"/>
            <a:ext cx="10515600" cy="1036320"/>
          </a:xfrm>
        </p:spPr>
        <p:txBody>
          <a:bodyPr>
            <a:normAutofit/>
          </a:bodyPr>
          <a:lstStyle/>
          <a:p>
            <a:r>
              <a:rPr lang="tr-TR"/>
              <a:t>SABRINIZ İÇİN TEŞEKKÜRLER…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79906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Document 1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01CC44E-A6F6-27FF-0FAD-04D7B2C95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Morbiditesi oldukça yüksek mortalitesi çok düşük bir infeksiyon hastalığıdır </a:t>
            </a:r>
            <a:b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İçerik Yer Tutucusu 12">
            <a:extLst>
              <a:ext uri="{FF2B5EF4-FFF2-40B4-BE49-F238E27FC236}">
                <a16:creationId xmlns:a16="http://schemas.microsoft.com/office/drawing/2014/main" id="{0C30B7A2-6C68-A4F3-917A-7B8193A2F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33" y="894586"/>
            <a:ext cx="7347537" cy="50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74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CCDE119-1A9E-3AFD-AFC3-9ACB351BA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tr-TR" sz="4000">
                <a:solidFill>
                  <a:srgbClr val="FFFFFF"/>
                </a:solidFill>
              </a:rPr>
              <a:t>Hayvan Brusellozunun Kontrolü ve Önlenmesi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BDCD4F-48BE-19ED-7A8C-9129D153C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7381741" cy="6066280"/>
          </a:xfrm>
        </p:spPr>
        <p:txBody>
          <a:bodyPr anchor="ctr">
            <a:normAutofit/>
          </a:bodyPr>
          <a:lstStyle/>
          <a:p>
            <a:r>
              <a:rPr lang="tr-TR" sz="2400" dirty="0" err="1"/>
              <a:t>Bruselloz</a:t>
            </a:r>
            <a:r>
              <a:rPr lang="tr-TR" sz="2400" dirty="0"/>
              <a:t> bildirimi zorunlu bulaşıcı hastalıklar listesinde yer almaktadır. Bütün sağlık kurum/kuruluşları </a:t>
            </a:r>
            <a:r>
              <a:rPr lang="tr-TR" sz="2400" dirty="0" err="1"/>
              <a:t>bruselloz</a:t>
            </a:r>
            <a:r>
              <a:rPr lang="tr-TR" sz="2400" dirty="0"/>
              <a:t> vakalarını bildirmekle yükümlüdür. </a:t>
            </a:r>
          </a:p>
          <a:p>
            <a:r>
              <a:rPr lang="tr-TR" sz="2400" dirty="0"/>
              <a:t>Ülkemizde 2011 yılında yapılmış bir çalışmada sürülerde </a:t>
            </a:r>
            <a:r>
              <a:rPr lang="tr-TR" sz="2400" dirty="0" err="1"/>
              <a:t>seropozitiflik</a:t>
            </a:r>
            <a:r>
              <a:rPr lang="tr-TR" sz="2400" dirty="0"/>
              <a:t> oranlarının sığırlar için %6.9, koyunlar içinse %30 olarak belirlenmiştir.</a:t>
            </a:r>
          </a:p>
          <a:p>
            <a:r>
              <a:rPr lang="tr-TR" sz="2400" dirty="0"/>
              <a:t>2012 yılında </a:t>
            </a:r>
            <a:r>
              <a:rPr lang="tr-TR" sz="2400" dirty="0" err="1"/>
              <a:t>Brusellanın</a:t>
            </a:r>
            <a:r>
              <a:rPr lang="tr-TR" sz="2400" dirty="0"/>
              <a:t> konjonktival aşı ile kontrol ve Eradikasyon Projesi başladı</a:t>
            </a:r>
          </a:p>
          <a:p>
            <a:r>
              <a:rPr lang="tr-TR" sz="2400" dirty="0"/>
              <a:t>Bu uygulamayla sürü prevalansında önemli azalma görülmüş ve ortalama %12.3’e düşmüştür. </a:t>
            </a:r>
          </a:p>
          <a:p>
            <a:r>
              <a:rPr lang="tr-TR" sz="2400" dirty="0"/>
              <a:t>Bu kitlesel aşılamaların prevalansın %5’in altına düşmesine kadar devam etmesi planlanmaktadır.</a:t>
            </a:r>
          </a:p>
        </p:txBody>
      </p:sp>
    </p:spTree>
    <p:extLst>
      <p:ext uri="{BB962C8B-B14F-4D97-AF65-F5344CB8AC3E}">
        <p14:creationId xmlns:p14="http://schemas.microsoft.com/office/powerpoint/2010/main" val="3189978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E6DD04D-7FD7-8831-BDC2-565D37764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0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54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CC5426F6-919D-7673-02AB-A7E7E75030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9" b="-1"/>
          <a:stretch>
            <a:fillRect/>
          </a:stretch>
        </p:blipFill>
        <p:spPr>
          <a:xfrm>
            <a:off x="533049" y="568090"/>
            <a:ext cx="1086097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02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4DB6447-C946-EA73-00EE-F984ADA7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tr-TR" sz="4000">
                <a:solidFill>
                  <a:srgbClr val="FFFFFF"/>
                </a:solidFill>
              </a:rPr>
              <a:t>Brusellozun Bulaşması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D108CD-BD11-D8E8-DB32-E58E1CAC1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r>
              <a:rPr lang="tr-TR" sz="2000" dirty="0" err="1"/>
              <a:t>İnfekte</a:t>
            </a:r>
            <a:r>
              <a:rPr lang="tr-TR" sz="2000" dirty="0"/>
              <a:t> hayvanların çiğ veya pastörize edilmemiş veya kaynatılmamış sütünün ağızdan alınmasıyla, </a:t>
            </a:r>
          </a:p>
          <a:p>
            <a:r>
              <a:rPr lang="tr-TR" sz="2000" dirty="0"/>
              <a:t>Çiğ veya iyice kaynatılmamış sütlerden yapılan peynirlerin taze olarak yenilmesiyle </a:t>
            </a:r>
          </a:p>
          <a:p>
            <a:r>
              <a:rPr lang="tr-TR" sz="2000" dirty="0"/>
              <a:t>En çok bulaş çiğ sütten yapılan tereyağı, kaymak ve krema gibi süt ürünlerin yenilmesiyle bulaşır.</a:t>
            </a:r>
          </a:p>
          <a:p>
            <a:r>
              <a:rPr lang="tr-TR" sz="2000" dirty="0"/>
              <a:t>Yoğurt ve pişmiş et ile bulaşmaz.</a:t>
            </a:r>
          </a:p>
          <a:p>
            <a:endParaRPr lang="tr-TR" sz="200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E176FB3-C694-C361-6586-5DFE2408C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marL="342900" indent="-342900"/>
            <a:r>
              <a:rPr lang="tr-TR" sz="2000"/>
              <a:t>Evcil hayvanlarda süt verimini azaltırken, hayvan düşükleri ile ekonomik kayba da yol açar.</a:t>
            </a:r>
          </a:p>
          <a:p>
            <a:pPr marL="342900" indent="-342900"/>
            <a:r>
              <a:rPr lang="tr-TR" sz="2000"/>
              <a:t>Süt pastörizasyonu veya kaynatılmasıyla ölen bakteri çiğ tüketilirse ;</a:t>
            </a:r>
          </a:p>
          <a:p>
            <a:pPr marL="0" indent="0">
              <a:buNone/>
            </a:pPr>
            <a:r>
              <a:rPr lang="tr-TR" sz="2000"/>
              <a:t>-  Çiğ süt içinde 2-6 hafta, </a:t>
            </a:r>
          </a:p>
          <a:p>
            <a:pPr>
              <a:buFontTx/>
              <a:buChar char="-"/>
            </a:pPr>
            <a:r>
              <a:rPr lang="tr-TR" sz="2000"/>
              <a:t>Dondurmada bir ay,</a:t>
            </a:r>
          </a:p>
          <a:p>
            <a:pPr>
              <a:buFontTx/>
              <a:buChar char="-"/>
            </a:pPr>
            <a:r>
              <a:rPr lang="tr-TR" sz="2000"/>
              <a:t>Kremada 6 hafta, </a:t>
            </a:r>
          </a:p>
          <a:p>
            <a:pPr marL="0" indent="0">
              <a:buNone/>
            </a:pPr>
            <a:r>
              <a:rPr lang="tr-TR" sz="2000"/>
              <a:t>-  Keçi peynirinde 3 ay canlı kalabilir.</a:t>
            </a:r>
          </a:p>
          <a:p>
            <a:endParaRPr lang="tr-TR" sz="2000"/>
          </a:p>
        </p:txBody>
      </p:sp>
    </p:spTree>
    <p:extLst>
      <p:ext uri="{BB962C8B-B14F-4D97-AF65-F5344CB8AC3E}">
        <p14:creationId xmlns:p14="http://schemas.microsoft.com/office/powerpoint/2010/main" val="2248437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79D8C4D-9462-1F87-D1A4-E99094F1A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tr-TR" sz="4000" b="1">
                <a:solidFill>
                  <a:schemeClr val="bg1"/>
                </a:solidFill>
              </a:rPr>
              <a:t>Mesleki bulaş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89B3EEA-FA71-8619-6E37-3D9074612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2400" dirty="0"/>
          </a:p>
          <a:p>
            <a:r>
              <a:rPr lang="tr-TR" sz="2200" dirty="0"/>
              <a:t>Hayvan kaynaklarıyla; hayvanın düşük materyali veya idrarının çizilmiş, hasarlanmış deriyle direkt temasıyla, </a:t>
            </a:r>
          </a:p>
          <a:p>
            <a:r>
              <a:rPr lang="tr-TR" sz="2200" dirty="0" err="1"/>
              <a:t>İnfekte</a:t>
            </a:r>
            <a:r>
              <a:rPr lang="tr-TR" sz="2200" dirty="0"/>
              <a:t> hayvan doku veya sekresyonlarının (kan, idrar, </a:t>
            </a:r>
            <a:r>
              <a:rPr lang="tr-TR" sz="2200" dirty="0" err="1"/>
              <a:t>aborte</a:t>
            </a:r>
            <a:r>
              <a:rPr lang="tr-TR" sz="2200" dirty="0"/>
              <a:t> fetus ve özellikle plasenta) </a:t>
            </a:r>
            <a:r>
              <a:rPr lang="tr-TR" sz="2200" dirty="0" err="1"/>
              <a:t>konjunktivayla</a:t>
            </a:r>
            <a:r>
              <a:rPr lang="tr-TR" sz="2200" dirty="0"/>
              <a:t> inokülasyon şeklinde,</a:t>
            </a:r>
          </a:p>
          <a:p>
            <a:r>
              <a:rPr lang="tr-TR" sz="2200" dirty="0"/>
              <a:t>Hayvan aşılarına maruziyetle,</a:t>
            </a:r>
          </a:p>
          <a:p>
            <a:r>
              <a:rPr lang="tr-TR" sz="2200" dirty="0"/>
              <a:t>Çiftçilerin, mezbaha çalışanlarının ve laboratuvar çalışanlarının mesleki olarak mikroorganizmayla teması yoluyla edinilebilir.</a:t>
            </a:r>
          </a:p>
          <a:p>
            <a:r>
              <a:rPr lang="tr-TR" sz="2200" dirty="0" err="1"/>
              <a:t>Brucella</a:t>
            </a:r>
            <a:r>
              <a:rPr lang="tr-TR" sz="2200" i="1" dirty="0"/>
              <a:t> </a:t>
            </a:r>
            <a:r>
              <a:rPr lang="tr-TR" sz="2200" dirty="0"/>
              <a:t>türleri ahırlarda, laboratuvarlarda ve mezbahalarda hava yoluyla da bulaşabilir.</a:t>
            </a:r>
          </a:p>
          <a:p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2610562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1486</TotalTime>
  <Words>1707</Words>
  <Application>Microsoft Office PowerPoint</Application>
  <PresentationFormat>Geniş ekran</PresentationFormat>
  <Paragraphs>186</Paragraphs>
  <Slides>36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Comic Sans MS</vt:lpstr>
      <vt:lpstr>Symbol</vt:lpstr>
      <vt:lpstr>Times New Roman</vt:lpstr>
      <vt:lpstr>TrebuchetMS</vt:lpstr>
      <vt:lpstr>Wingdings</vt:lpstr>
      <vt:lpstr>Office Teması</vt:lpstr>
      <vt:lpstr>BRUSELLOZ</vt:lpstr>
      <vt:lpstr>BRUSELLOZ ETKENİ BRUCELLA</vt:lpstr>
      <vt:lpstr>PowerPoint Sunusu</vt:lpstr>
      <vt:lpstr> Morbiditesi oldukça yüksek mortalitesi çok düşük bir infeksiyon hastalığıdır  </vt:lpstr>
      <vt:lpstr>Hayvan Brusellozunun Kontrolü ve Önlenmesi</vt:lpstr>
      <vt:lpstr>PowerPoint Sunusu</vt:lpstr>
      <vt:lpstr>PowerPoint Sunusu</vt:lpstr>
      <vt:lpstr>Brusellozun Bulaşması</vt:lpstr>
      <vt:lpstr>Mesleki bulaş</vt:lpstr>
      <vt:lpstr>PowerPoint Sunusu</vt:lpstr>
      <vt:lpstr>PATOGENEZ VE PATOLOJİ </vt:lpstr>
      <vt:lpstr>BRUSELLOZ BELİRTİLERİ NELERDİR?</vt:lpstr>
      <vt:lpstr>Akut bruselloz</vt:lpstr>
      <vt:lpstr>Sağlık Bakanlığı -Bruselloz vaka tanımı</vt:lpstr>
      <vt:lpstr>ATEŞ  ( ve terleme )</vt:lpstr>
      <vt:lpstr>FİZİK MUAYENE</vt:lpstr>
      <vt:lpstr>Kronik Bruselloz</vt:lpstr>
      <vt:lpstr>PowerPoint Sunusu</vt:lpstr>
      <vt:lpstr>PowerPoint Sunusu</vt:lpstr>
      <vt:lpstr>Osteoartiküler tutulum </vt:lpstr>
      <vt:lpstr>PowerPoint Sunusu</vt:lpstr>
      <vt:lpstr>KARDİYOVASKÜLER TUTULUM </vt:lpstr>
      <vt:lpstr>NÖROLOJİK TUTULUM</vt:lpstr>
      <vt:lpstr>Laboratuvar = Nonspesifik</vt:lpstr>
      <vt:lpstr>BRUSELLOZ TANI</vt:lpstr>
      <vt:lpstr>BRUSELLOZ TANI</vt:lpstr>
      <vt:lpstr>TEDAVİ</vt:lpstr>
      <vt:lpstr>PowerPoint Sunusu</vt:lpstr>
      <vt:lpstr>PowerPoint Sunusu</vt:lpstr>
      <vt:lpstr>PowerPoint Sunusu</vt:lpstr>
      <vt:lpstr>PowerPoint Sunusu</vt:lpstr>
      <vt:lpstr> Temas sonrası profilaksi</vt:lpstr>
      <vt:lpstr>KORUNMA</vt:lpstr>
      <vt:lpstr>KORUNMA</vt:lpstr>
      <vt:lpstr>KAYNAKÇA</vt:lpstr>
      <vt:lpstr>SABRINIZ İÇİN TEŞEKKÜRLER…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noorser1991@gmail.com</dc:creator>
  <cp:lastModifiedBy>bayram urgan</cp:lastModifiedBy>
  <cp:revision>43</cp:revision>
  <dcterms:created xsi:type="dcterms:W3CDTF">2025-07-01T10:06:43Z</dcterms:created>
  <dcterms:modified xsi:type="dcterms:W3CDTF">2026-06-17T07:15:41Z</dcterms:modified>
</cp:coreProperties>
</file>