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3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EABA37D-F115-4EEF-B261-B2307DFC41D0}" type="datetimeFigureOut">
              <a:rPr lang="tr-TR" smtClean="0"/>
              <a:t>13.05.2025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3830028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EABA37D-F115-4EEF-B261-B2307DFC41D0}" type="datetimeFigureOut">
              <a:rPr lang="tr-TR" smtClean="0"/>
              <a:t>13.05.2025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1907386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EABA37D-F115-4EEF-B261-B2307DFC41D0}" type="datetimeFigureOut">
              <a:rPr lang="tr-TR" smtClean="0"/>
              <a:t>13.05.2025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8594B3B-17C3-4CC4-917F-23E8F362718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1365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ABA37D-F115-4EEF-B261-B2307DFC41D0}" type="datetimeFigureOut">
              <a:rPr lang="tr-TR" smtClean="0"/>
              <a:t>13.05.2025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2218677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ABA37D-F115-4EEF-B261-B2307DFC41D0}" type="datetimeFigureOut">
              <a:rPr lang="tr-TR" smtClean="0"/>
              <a:t>13.05.2025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594B3B-17C3-4CC4-917F-23E8F362718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389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ABA37D-F115-4EEF-B261-B2307DFC41D0}" type="datetimeFigureOut">
              <a:rPr lang="tr-TR" smtClean="0"/>
              <a:t>13.05.2025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3898963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EABA37D-F115-4EEF-B261-B2307DFC41D0}" type="datetimeFigureOut">
              <a:rPr lang="tr-TR" smtClean="0"/>
              <a:t>13.05.2025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386280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EABA37D-F115-4EEF-B261-B2307DFC41D0}" type="datetimeFigureOut">
              <a:rPr lang="tr-TR" smtClean="0"/>
              <a:t>13.05.2025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2463125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EABA37D-F115-4EEF-B261-B2307DFC41D0}" type="datetimeFigureOut">
              <a:rPr lang="tr-TR" smtClean="0"/>
              <a:t>13.05.2025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1978784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EABA37D-F115-4EEF-B261-B2307DFC41D0}" type="datetimeFigureOut">
              <a:rPr lang="tr-TR" smtClean="0"/>
              <a:t>13.05.2025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129868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EABA37D-F115-4EEF-B261-B2307DFC41D0}" type="datetimeFigureOut">
              <a:rPr lang="tr-TR" smtClean="0"/>
              <a:t>13.05.2025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359108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EABA37D-F115-4EEF-B261-B2307DFC41D0}" type="datetimeFigureOut">
              <a:rPr lang="tr-TR" smtClean="0"/>
              <a:t>13.05.2025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48487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EABA37D-F115-4EEF-B261-B2307DFC41D0}" type="datetimeFigureOut">
              <a:rPr lang="tr-TR" smtClean="0"/>
              <a:t>13.05.2025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1422413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BA37D-F115-4EEF-B261-B2307DFC41D0}" type="datetimeFigureOut">
              <a:rPr lang="tr-TR" smtClean="0"/>
              <a:t>13.05.2025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240613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EABA37D-F115-4EEF-B261-B2307DFC41D0}" type="datetimeFigureOut">
              <a:rPr lang="tr-TR" smtClean="0"/>
              <a:t>13.05.2025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170247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EABA37D-F115-4EEF-B261-B2307DFC41D0}" type="datetimeFigureOut">
              <a:rPr lang="tr-TR" smtClean="0"/>
              <a:t>13.05.2025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594B3B-17C3-4CC4-917F-23E8F362718B}" type="slidenum">
              <a:rPr lang="tr-TR" smtClean="0"/>
              <a:t>‹#›</a:t>
            </a:fld>
            <a:endParaRPr lang="tr-TR"/>
          </a:p>
        </p:txBody>
      </p:sp>
    </p:spTree>
    <p:extLst>
      <p:ext uri="{BB962C8B-B14F-4D97-AF65-F5344CB8AC3E}">
        <p14:creationId xmlns:p14="http://schemas.microsoft.com/office/powerpoint/2010/main" val="314886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EABA37D-F115-4EEF-B261-B2307DFC41D0}" type="datetimeFigureOut">
              <a:rPr lang="tr-TR" smtClean="0"/>
              <a:t>13.05.2025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8594B3B-17C3-4CC4-917F-23E8F362718B}" type="slidenum">
              <a:rPr lang="tr-TR" smtClean="0"/>
              <a:t>‹#›</a:t>
            </a:fld>
            <a:endParaRPr lang="tr-TR"/>
          </a:p>
        </p:txBody>
      </p:sp>
    </p:spTree>
    <p:extLst>
      <p:ext uri="{BB962C8B-B14F-4D97-AF65-F5344CB8AC3E}">
        <p14:creationId xmlns:p14="http://schemas.microsoft.com/office/powerpoint/2010/main" val="2924320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EEA18615-AD7B-6FD3-B1A5-83F739E5531F}"/>
              </a:ext>
            </a:extLst>
          </p:cNvPr>
          <p:cNvPicPr>
            <a:picLocks noGrp="1" noChangeAspect="1"/>
          </p:cNvPicPr>
          <p:nvPr>
            <p:ph idx="1"/>
          </p:nvPr>
        </p:nvPicPr>
        <p:blipFill>
          <a:blip r:embed="rId2"/>
          <a:stretch>
            <a:fillRect/>
          </a:stretch>
        </p:blipFill>
        <p:spPr>
          <a:xfrm>
            <a:off x="1506681" y="343372"/>
            <a:ext cx="9611591" cy="2957588"/>
          </a:xfrm>
        </p:spPr>
      </p:pic>
      <p:sp>
        <p:nvSpPr>
          <p:cNvPr id="8" name="Metin kutusu 7">
            <a:extLst>
              <a:ext uri="{FF2B5EF4-FFF2-40B4-BE49-F238E27FC236}">
                <a16:creationId xmlns:a16="http://schemas.microsoft.com/office/drawing/2014/main" id="{57D16276-0719-5915-9538-EBF2FDA8F64D}"/>
              </a:ext>
            </a:extLst>
          </p:cNvPr>
          <p:cNvSpPr txBox="1"/>
          <p:nvPr/>
        </p:nvSpPr>
        <p:spPr>
          <a:xfrm>
            <a:off x="8416636" y="5247409"/>
            <a:ext cx="2701636" cy="646331"/>
          </a:xfrm>
          <a:prstGeom prst="rect">
            <a:avLst/>
          </a:prstGeom>
          <a:noFill/>
        </p:spPr>
        <p:txBody>
          <a:bodyPr wrap="square" rtlCol="0">
            <a:spAutoFit/>
          </a:bodyPr>
          <a:lstStyle/>
          <a:p>
            <a:r>
              <a:rPr lang="tr-TR" dirty="0"/>
              <a:t>Dr. Tuğba KOCAKIR</a:t>
            </a:r>
          </a:p>
          <a:p>
            <a:r>
              <a:rPr lang="tr-TR" dirty="0"/>
              <a:t>       13.05.2025</a:t>
            </a:r>
          </a:p>
        </p:txBody>
      </p:sp>
      <p:sp>
        <p:nvSpPr>
          <p:cNvPr id="2" name="Metin kutusu 1">
            <a:extLst>
              <a:ext uri="{FF2B5EF4-FFF2-40B4-BE49-F238E27FC236}">
                <a16:creationId xmlns:a16="http://schemas.microsoft.com/office/drawing/2014/main" id="{3066600F-23BB-E0B5-3417-A594267B0D31}"/>
              </a:ext>
            </a:extLst>
          </p:cNvPr>
          <p:cNvSpPr txBox="1"/>
          <p:nvPr/>
        </p:nvSpPr>
        <p:spPr>
          <a:xfrm>
            <a:off x="2426276" y="3557041"/>
            <a:ext cx="7772400" cy="369332"/>
          </a:xfrm>
          <a:prstGeom prst="rect">
            <a:avLst/>
          </a:prstGeom>
          <a:noFill/>
        </p:spPr>
        <p:txBody>
          <a:bodyPr wrap="square" rtlCol="0">
            <a:spAutoFit/>
          </a:bodyPr>
          <a:lstStyle/>
          <a:p>
            <a:pPr algn="ctr"/>
            <a:r>
              <a:rPr lang="tr-TR" b="0" i="0" dirty="0">
                <a:solidFill>
                  <a:srgbClr val="1F1F1F"/>
                </a:solidFill>
                <a:effectLst/>
                <a:latin typeface="Arial" panose="020B0604020202020204" pitchFamily="34" charset="0"/>
              </a:rPr>
              <a:t>ÇÖLYAK HASTALIĞININ BİR BELİRTİSİ OLARAK PRİMER AMENORE</a:t>
            </a:r>
            <a:endParaRPr lang="tr-TR" dirty="0"/>
          </a:p>
        </p:txBody>
      </p:sp>
      <p:pic>
        <p:nvPicPr>
          <p:cNvPr id="4" name="Resim 3">
            <a:extLst>
              <a:ext uri="{FF2B5EF4-FFF2-40B4-BE49-F238E27FC236}">
                <a16:creationId xmlns:a16="http://schemas.microsoft.com/office/drawing/2014/main" id="{3BD223AC-1865-49C7-9F54-2F49DA1DD827}"/>
              </a:ext>
            </a:extLst>
          </p:cNvPr>
          <p:cNvPicPr>
            <a:picLocks noChangeAspect="1"/>
          </p:cNvPicPr>
          <p:nvPr/>
        </p:nvPicPr>
        <p:blipFill>
          <a:blip r:embed="rId3"/>
          <a:stretch>
            <a:fillRect/>
          </a:stretch>
        </p:blipFill>
        <p:spPr>
          <a:xfrm>
            <a:off x="962419" y="4023673"/>
            <a:ext cx="2061810" cy="2447472"/>
          </a:xfrm>
          <a:prstGeom prst="rect">
            <a:avLst/>
          </a:prstGeom>
        </p:spPr>
      </p:pic>
    </p:spTree>
    <p:extLst>
      <p:ext uri="{BB962C8B-B14F-4D97-AF65-F5344CB8AC3E}">
        <p14:creationId xmlns:p14="http://schemas.microsoft.com/office/powerpoint/2010/main" val="4032732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E12AE4-952A-0386-4321-D145306FF9E7}"/>
              </a:ext>
            </a:extLst>
          </p:cNvPr>
          <p:cNvSpPr>
            <a:spLocks noGrp="1"/>
          </p:cNvSpPr>
          <p:nvPr>
            <p:ph type="title"/>
          </p:nvPr>
        </p:nvSpPr>
        <p:spPr>
          <a:xfrm>
            <a:off x="1640156" y="676064"/>
            <a:ext cx="8911687" cy="1280890"/>
          </a:xfrm>
        </p:spPr>
        <p:txBody>
          <a:bodyPr/>
          <a:lstStyle/>
          <a:p>
            <a:r>
              <a:rPr lang="tr-TR" b="1" dirty="0"/>
              <a:t>SONUÇ VE TAKİP</a:t>
            </a:r>
          </a:p>
        </p:txBody>
      </p:sp>
      <p:sp>
        <p:nvSpPr>
          <p:cNvPr id="3" name="İçerik Yer Tutucusu 2">
            <a:extLst>
              <a:ext uri="{FF2B5EF4-FFF2-40B4-BE49-F238E27FC236}">
                <a16:creationId xmlns:a16="http://schemas.microsoft.com/office/drawing/2014/main" id="{13ECF995-7D61-A5A2-AC14-35204382F85B}"/>
              </a:ext>
            </a:extLst>
          </p:cNvPr>
          <p:cNvSpPr>
            <a:spLocks noGrp="1"/>
          </p:cNvSpPr>
          <p:nvPr>
            <p:ph idx="1"/>
          </p:nvPr>
        </p:nvSpPr>
        <p:spPr>
          <a:xfrm>
            <a:off x="1018309" y="2133600"/>
            <a:ext cx="10486303" cy="3777622"/>
          </a:xfrm>
        </p:spPr>
        <p:txBody>
          <a:bodyPr/>
          <a:lstStyle/>
          <a:p>
            <a:pPr>
              <a:buFont typeface="Wingdings" panose="05000000000000000000" pitchFamily="2" charset="2"/>
              <a:buChar char="Ø"/>
            </a:pPr>
            <a:r>
              <a:rPr lang="tr-TR" dirty="0"/>
              <a:t>O hasta şu anda 16 yaşında ve hala glutensiz bir diyet sürdürüyor. En son laboratuvar çalışmalarında anti-doku </a:t>
            </a:r>
            <a:r>
              <a:rPr lang="tr-TR" dirty="0" err="1"/>
              <a:t>transglutaminaz</a:t>
            </a:r>
            <a:r>
              <a:rPr lang="tr-TR" dirty="0"/>
              <a:t> antikorları negatif gösterdi. Adetleri düzensizdir ancak artık </a:t>
            </a:r>
            <a:r>
              <a:rPr lang="tr-TR" dirty="0" err="1"/>
              <a:t>amenore</a:t>
            </a:r>
            <a:r>
              <a:rPr lang="tr-TR" dirty="0"/>
              <a:t> değildir. Ağırlığı (52 kg) ve boyu (165 cm) arttı ve şu anda yeterli bir </a:t>
            </a:r>
            <a:r>
              <a:rPr lang="tr-TR" dirty="0" err="1"/>
              <a:t>VKİ’ne</a:t>
            </a:r>
            <a:r>
              <a:rPr lang="tr-TR" dirty="0"/>
              <a:t> sahip. Normal bir pubertal gelişimi sürdürmekte.</a:t>
            </a:r>
          </a:p>
        </p:txBody>
      </p:sp>
    </p:spTree>
    <p:extLst>
      <p:ext uri="{BB962C8B-B14F-4D97-AF65-F5344CB8AC3E}">
        <p14:creationId xmlns:p14="http://schemas.microsoft.com/office/powerpoint/2010/main" val="2818066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A20E71-826E-04A0-B993-9DB258D2926C}"/>
              </a:ext>
            </a:extLst>
          </p:cNvPr>
          <p:cNvSpPr>
            <a:spLocks noGrp="1"/>
          </p:cNvSpPr>
          <p:nvPr>
            <p:ph type="title"/>
          </p:nvPr>
        </p:nvSpPr>
        <p:spPr>
          <a:xfrm>
            <a:off x="1640156" y="728019"/>
            <a:ext cx="8911687" cy="1280890"/>
          </a:xfrm>
        </p:spPr>
        <p:txBody>
          <a:bodyPr/>
          <a:lstStyle/>
          <a:p>
            <a:r>
              <a:rPr lang="tr-TR" b="1" dirty="0"/>
              <a:t>TARTIŞMA</a:t>
            </a:r>
          </a:p>
        </p:txBody>
      </p:sp>
      <p:sp>
        <p:nvSpPr>
          <p:cNvPr id="3" name="İçerik Yer Tutucusu 2">
            <a:extLst>
              <a:ext uri="{FF2B5EF4-FFF2-40B4-BE49-F238E27FC236}">
                <a16:creationId xmlns:a16="http://schemas.microsoft.com/office/drawing/2014/main" id="{9CE8D40E-EF31-27E4-D225-2B25FA12FFA5}"/>
              </a:ext>
            </a:extLst>
          </p:cNvPr>
          <p:cNvSpPr>
            <a:spLocks noGrp="1"/>
          </p:cNvSpPr>
          <p:nvPr>
            <p:ph idx="1"/>
          </p:nvPr>
        </p:nvSpPr>
        <p:spPr>
          <a:xfrm>
            <a:off x="1091045" y="2133600"/>
            <a:ext cx="10413567" cy="3777622"/>
          </a:xfrm>
        </p:spPr>
        <p:txBody>
          <a:bodyPr>
            <a:normAutofit lnSpcReduction="10000"/>
          </a:bodyPr>
          <a:lstStyle/>
          <a:p>
            <a:pPr>
              <a:buFont typeface="Wingdings" panose="05000000000000000000" pitchFamily="2" charset="2"/>
              <a:buChar char="Ø"/>
            </a:pPr>
            <a:r>
              <a:rPr lang="tr-TR" dirty="0" err="1"/>
              <a:t>ÇH'nın</a:t>
            </a:r>
            <a:r>
              <a:rPr lang="tr-TR" dirty="0"/>
              <a:t> bir tezahürü olarak primer </a:t>
            </a:r>
            <a:r>
              <a:rPr lang="tr-TR" dirty="0" err="1"/>
              <a:t>amenore</a:t>
            </a:r>
            <a:r>
              <a:rPr lang="tr-TR" dirty="0"/>
              <a:t> ile ilgili yayınlanmış çok fazla olgu yoktur. Benzer bir olgu sunumu 20 yaşında bir kadında da ikincil cinsel özelliklerin gelişmemesi ile ilişkili primer </a:t>
            </a:r>
            <a:r>
              <a:rPr lang="tr-TR" dirty="0" err="1"/>
              <a:t>amenore</a:t>
            </a:r>
            <a:r>
              <a:rPr lang="tr-TR" dirty="0"/>
              <a:t> ve yeterli kalori alımı ile diyet sürdürürken kilo kaybı öyküsü vardı. Laboratuvar tetkiklerinde </a:t>
            </a:r>
            <a:r>
              <a:rPr lang="tr-TR" dirty="0" err="1"/>
              <a:t>mikrositik</a:t>
            </a:r>
            <a:r>
              <a:rPr lang="tr-TR" dirty="0"/>
              <a:t> </a:t>
            </a:r>
            <a:r>
              <a:rPr lang="tr-TR" dirty="0" err="1"/>
              <a:t>hipokromik</a:t>
            </a:r>
            <a:r>
              <a:rPr lang="tr-TR" dirty="0"/>
              <a:t> anemi, FSH ve LH düzeylerinde düşüklük, normal TSH ve PRL düzeyleri ve  </a:t>
            </a:r>
            <a:r>
              <a:rPr lang="tr-TR" dirty="0" err="1"/>
              <a:t>transglutaminaz</a:t>
            </a:r>
            <a:r>
              <a:rPr lang="tr-TR" dirty="0"/>
              <a:t>  </a:t>
            </a:r>
            <a:r>
              <a:rPr lang="tr-TR" dirty="0" err="1"/>
              <a:t>Ig</a:t>
            </a:r>
            <a:r>
              <a:rPr lang="tr-TR" dirty="0"/>
              <a:t> A antikor pozitifliği saptandı. Duodenal biyopsi, </a:t>
            </a:r>
            <a:r>
              <a:rPr lang="tr-TR" dirty="0" err="1"/>
              <a:t>ÇH’nı</a:t>
            </a:r>
            <a:r>
              <a:rPr lang="tr-TR" dirty="0"/>
              <a:t> düşündüren </a:t>
            </a:r>
            <a:r>
              <a:rPr lang="tr-TR" dirty="0" err="1"/>
              <a:t>villus</a:t>
            </a:r>
            <a:r>
              <a:rPr lang="tr-TR" dirty="0"/>
              <a:t> atrofisi gösterdi. Hastanın durumu belirgin bir şekilde düzeldi ve 6 aylık </a:t>
            </a:r>
            <a:r>
              <a:rPr lang="tr-TR" dirty="0" err="1"/>
              <a:t>glUtensiz</a:t>
            </a:r>
            <a:r>
              <a:rPr lang="tr-TR" dirty="0"/>
              <a:t> diyetten sonra </a:t>
            </a:r>
            <a:r>
              <a:rPr lang="tr-TR" dirty="0" err="1"/>
              <a:t>menarş</a:t>
            </a:r>
            <a:r>
              <a:rPr lang="tr-TR" dirty="0"/>
              <a:t> elde etti.</a:t>
            </a:r>
          </a:p>
          <a:p>
            <a:pPr>
              <a:buFont typeface="Wingdings" panose="05000000000000000000" pitchFamily="2" charset="2"/>
              <a:buChar char="Ø"/>
            </a:pPr>
            <a:r>
              <a:rPr lang="tr-TR" dirty="0"/>
              <a:t>Başka bir makale, kilo kaybı, kısa boy ve </a:t>
            </a:r>
            <a:r>
              <a:rPr lang="tr-TR" dirty="0" err="1"/>
              <a:t>amenore</a:t>
            </a:r>
            <a:r>
              <a:rPr lang="tr-TR" dirty="0"/>
              <a:t> ile 16 yaşında bir genç kız vakası bildirdi. Daha ileri araştırmalar, kronolojik yaşa karşı gecikmiş kemik yaşı ve ergenliğe gecikmiş ilerlemeyi gösterdi. </a:t>
            </a:r>
            <a:r>
              <a:rPr lang="tr-TR" dirty="0" err="1"/>
              <a:t>Transglutaminaz</a:t>
            </a:r>
            <a:r>
              <a:rPr lang="tr-TR" dirty="0"/>
              <a:t> </a:t>
            </a:r>
            <a:r>
              <a:rPr lang="tr-TR" dirty="0" err="1"/>
              <a:t>Ig</a:t>
            </a:r>
            <a:r>
              <a:rPr lang="tr-TR" dirty="0"/>
              <a:t> A antikorları pozitifti ve barsak biyopsi bulguları çölyak ile uyumluydu. Bu altta yatan hastalığın sonuçları olan kilo kaybı, boy kısalığı ve gecikmiş ergenlik ile ortaya çıkan başka bir atipik çölyak hastası örneğiydi. Glutensiz diyetle iyileşme sağlanmış, ancak </a:t>
            </a:r>
            <a:r>
              <a:rPr lang="tr-TR" dirty="0" err="1"/>
              <a:t>menarş</a:t>
            </a:r>
            <a:r>
              <a:rPr lang="tr-TR" dirty="0"/>
              <a:t> yayınlandığı zamana kadar elde edilememiştir</a:t>
            </a:r>
          </a:p>
        </p:txBody>
      </p:sp>
    </p:spTree>
    <p:extLst>
      <p:ext uri="{BB962C8B-B14F-4D97-AF65-F5344CB8AC3E}">
        <p14:creationId xmlns:p14="http://schemas.microsoft.com/office/powerpoint/2010/main" val="323199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33C16E6-6487-B5EA-D113-62F19318EF3D}"/>
              </a:ext>
            </a:extLst>
          </p:cNvPr>
          <p:cNvSpPr>
            <a:spLocks noGrp="1"/>
          </p:cNvSpPr>
          <p:nvPr>
            <p:ph idx="1"/>
          </p:nvPr>
        </p:nvSpPr>
        <p:spPr>
          <a:xfrm>
            <a:off x="838200" y="1309255"/>
            <a:ext cx="10515600" cy="3449782"/>
          </a:xfrm>
        </p:spPr>
        <p:txBody>
          <a:bodyPr>
            <a:normAutofit/>
          </a:bodyPr>
          <a:lstStyle/>
          <a:p>
            <a:pPr marL="0" indent="0">
              <a:buNone/>
            </a:pPr>
            <a:endParaRPr lang="tr-TR" dirty="0"/>
          </a:p>
          <a:p>
            <a:pPr>
              <a:buFont typeface="Wingdings" panose="05000000000000000000" pitchFamily="2" charset="2"/>
              <a:buChar char="Ø"/>
            </a:pPr>
            <a:r>
              <a:rPr lang="tr-TR" dirty="0"/>
              <a:t>Portekiz'de ÇH prevalansının 1:134 olduğu tahmin edilmektedir. Portekiz'de teşhis edilen vaka sayısı yukarıda belirtilen prevalansa göre beklenenden az olduğundan, hala çok sayıda tanı konmamış veya yanlış teşhis edilmiş hasta olabilir. </a:t>
            </a:r>
            <a:r>
              <a:rPr lang="tr-TR" dirty="0" err="1"/>
              <a:t>ÇH'nin</a:t>
            </a:r>
            <a:r>
              <a:rPr lang="tr-TR" dirty="0"/>
              <a:t> </a:t>
            </a:r>
            <a:r>
              <a:rPr lang="tr-TR" dirty="0" err="1"/>
              <a:t>oligosemptomatik</a:t>
            </a:r>
            <a:r>
              <a:rPr lang="tr-TR" dirty="0"/>
              <a:t> ya da asemptomatik olabilmesi bu duruma katkıda bulunmaktadır. Aslında, </a:t>
            </a:r>
            <a:r>
              <a:rPr lang="tr-TR" dirty="0" err="1"/>
              <a:t>ÇH'li</a:t>
            </a:r>
            <a:r>
              <a:rPr lang="tr-TR" dirty="0"/>
              <a:t> hastaların üçte birinin asemptomatik olabileceği bildirilmiştir. Lezyonların yeri, tutulan bağırsağın uzunluğu ve </a:t>
            </a:r>
            <a:r>
              <a:rPr lang="tr-TR" dirty="0" err="1"/>
              <a:t>malabsorpsiyon</a:t>
            </a:r>
            <a:r>
              <a:rPr lang="tr-TR" dirty="0"/>
              <a:t> derecesi gibi çeşitli faktörler ilk semptomların zamanlamasını etkileyebilir ve tanıyı geciktirebilir. </a:t>
            </a:r>
            <a:r>
              <a:rPr lang="tr-TR" dirty="0" err="1"/>
              <a:t>ÇH'nin</a:t>
            </a:r>
            <a:r>
              <a:rPr lang="tr-TR" dirty="0"/>
              <a:t> farklı sunumlarının patogenezi tam olarak anlaşılamamış olsa da beslenme yetersizlikleri ve inflamatuar yanıtın üreme belirtilerini açıklayabileceğine inanılmaktadır.</a:t>
            </a:r>
          </a:p>
        </p:txBody>
      </p:sp>
    </p:spTree>
    <p:extLst>
      <p:ext uri="{BB962C8B-B14F-4D97-AF65-F5344CB8AC3E}">
        <p14:creationId xmlns:p14="http://schemas.microsoft.com/office/powerpoint/2010/main" val="2661007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6250C6-B14A-CB5D-824A-629E60438CBD}"/>
              </a:ext>
            </a:extLst>
          </p:cNvPr>
          <p:cNvSpPr>
            <a:spLocks noGrp="1"/>
          </p:cNvSpPr>
          <p:nvPr>
            <p:ph type="title"/>
          </p:nvPr>
        </p:nvSpPr>
        <p:spPr>
          <a:xfrm>
            <a:off x="1640156" y="748801"/>
            <a:ext cx="8911687" cy="1280890"/>
          </a:xfrm>
        </p:spPr>
        <p:txBody>
          <a:bodyPr/>
          <a:lstStyle/>
          <a:p>
            <a:r>
              <a:rPr lang="tr-TR" b="1" dirty="0"/>
              <a:t>ÖĞRENME NOKTALARI</a:t>
            </a:r>
          </a:p>
        </p:txBody>
      </p:sp>
      <p:sp>
        <p:nvSpPr>
          <p:cNvPr id="3" name="İçerik Yer Tutucusu 2">
            <a:extLst>
              <a:ext uri="{FF2B5EF4-FFF2-40B4-BE49-F238E27FC236}">
                <a16:creationId xmlns:a16="http://schemas.microsoft.com/office/drawing/2014/main" id="{B703CB3D-DEC2-B905-AC01-973E5BC4EA0C}"/>
              </a:ext>
            </a:extLst>
          </p:cNvPr>
          <p:cNvSpPr>
            <a:spLocks noGrp="1"/>
          </p:cNvSpPr>
          <p:nvPr>
            <p:ph idx="1"/>
          </p:nvPr>
        </p:nvSpPr>
        <p:spPr>
          <a:xfrm>
            <a:off x="955963" y="1873826"/>
            <a:ext cx="10681855" cy="3777622"/>
          </a:xfrm>
        </p:spPr>
        <p:txBody>
          <a:bodyPr>
            <a:normAutofit lnSpcReduction="10000"/>
          </a:bodyPr>
          <a:lstStyle/>
          <a:p>
            <a:pPr>
              <a:buFont typeface="Wingdings" panose="05000000000000000000" pitchFamily="2" charset="2"/>
              <a:buChar char="Ø"/>
            </a:pPr>
            <a:r>
              <a:rPr lang="tr-TR" dirty="0" err="1"/>
              <a:t>Primer</a:t>
            </a:r>
            <a:r>
              <a:rPr lang="tr-TR" dirty="0"/>
              <a:t> </a:t>
            </a:r>
            <a:r>
              <a:rPr lang="tr-TR" dirty="0" err="1"/>
              <a:t>amenore</a:t>
            </a:r>
            <a:r>
              <a:rPr lang="tr-TR" dirty="0"/>
              <a:t> her zaman araştırılmalıdır. Düzenli adet kanaması için normal hipotalamik-hipofiz-</a:t>
            </a:r>
            <a:r>
              <a:rPr lang="tr-TR" dirty="0" err="1"/>
              <a:t>gonad</a:t>
            </a:r>
            <a:r>
              <a:rPr lang="tr-TR" dirty="0"/>
              <a:t> ekseni, </a:t>
            </a:r>
            <a:r>
              <a:rPr lang="tr-TR" dirty="0" err="1"/>
              <a:t>genital</a:t>
            </a:r>
            <a:r>
              <a:rPr lang="tr-TR" dirty="0"/>
              <a:t> sistemin anatomik varlığı ve açıklığı, duyarlı endometriyum, 46 XX </a:t>
            </a:r>
            <a:r>
              <a:rPr lang="tr-TR" dirty="0" err="1"/>
              <a:t>karyotipleme</a:t>
            </a:r>
            <a:r>
              <a:rPr lang="tr-TR" dirty="0"/>
              <a:t> ve adrenal ve </a:t>
            </a:r>
            <a:r>
              <a:rPr lang="tr-TR" dirty="0" err="1"/>
              <a:t>tiroid</a:t>
            </a:r>
            <a:r>
              <a:rPr lang="tr-TR" dirty="0"/>
              <a:t> gibi diğer endokrin bezlerden aktif destek gerekir. </a:t>
            </a:r>
            <a:r>
              <a:rPr lang="tr-TR" dirty="0" err="1"/>
              <a:t>Amenoreye</a:t>
            </a:r>
            <a:r>
              <a:rPr lang="tr-TR" dirty="0"/>
              <a:t> yaklaşım sistematik olmalı ve bahsedilen bileşenlerden herhangi birini etkileyebilecek patolojilere yönelik olmalıdır.</a:t>
            </a:r>
          </a:p>
          <a:p>
            <a:pPr>
              <a:buFont typeface="Wingdings" panose="05000000000000000000" pitchFamily="2" charset="2"/>
              <a:buChar char="Ø"/>
            </a:pPr>
            <a:r>
              <a:rPr lang="tr-TR" dirty="0" err="1"/>
              <a:t>Diabetes</a:t>
            </a:r>
            <a:r>
              <a:rPr lang="tr-TR" dirty="0"/>
              <a:t> </a:t>
            </a:r>
            <a:r>
              <a:rPr lang="tr-TR" dirty="0" err="1"/>
              <a:t>mellitus</a:t>
            </a:r>
            <a:r>
              <a:rPr lang="tr-TR" dirty="0"/>
              <a:t>, inflamatuar barsak hastalığı ve çölyak hastalığı gibi kronik sistemik hastalıklar, hipotalamik sekresyonunu inhibe eden ve </a:t>
            </a:r>
            <a:r>
              <a:rPr lang="tr-TR" dirty="0" err="1"/>
              <a:t>amenoreye</a:t>
            </a:r>
            <a:r>
              <a:rPr lang="tr-TR" dirty="0"/>
              <a:t> yol açan </a:t>
            </a:r>
            <a:r>
              <a:rPr lang="tr-TR" dirty="0" err="1"/>
              <a:t>malabsorpsiyon</a:t>
            </a:r>
            <a:r>
              <a:rPr lang="tr-TR" dirty="0"/>
              <a:t> ve kalori açığı ile ilişkilidir. Altta yatan hastalığın tedavisi genellikle </a:t>
            </a:r>
            <a:r>
              <a:rPr lang="tr-TR" dirty="0" err="1"/>
              <a:t>amenoreyi</a:t>
            </a:r>
            <a:r>
              <a:rPr lang="tr-TR" dirty="0"/>
              <a:t> ortadan kaldırır.</a:t>
            </a:r>
          </a:p>
          <a:p>
            <a:pPr>
              <a:buFont typeface="Wingdings" panose="05000000000000000000" pitchFamily="2" charset="2"/>
              <a:buChar char="Ø"/>
            </a:pPr>
            <a:r>
              <a:rPr lang="tr-TR" dirty="0" err="1"/>
              <a:t>Çölyak</a:t>
            </a:r>
            <a:r>
              <a:rPr lang="tr-TR" dirty="0"/>
              <a:t> hastalığı, glutenin neden olduğu sistemik bir hastalıktır ve gecikmiş ergenlik ve </a:t>
            </a:r>
            <a:r>
              <a:rPr lang="tr-TR" dirty="0" err="1"/>
              <a:t>amenore</a:t>
            </a:r>
            <a:r>
              <a:rPr lang="tr-TR" dirty="0"/>
              <a:t> gibi glutene bağımlı klinik belirtilerin değişken bir kombinasyonunun varlığı ile karakterizedir. Tipik </a:t>
            </a:r>
            <a:r>
              <a:rPr lang="tr-TR" dirty="0" err="1"/>
              <a:t>gastrointestinal</a:t>
            </a:r>
            <a:r>
              <a:rPr lang="tr-TR" dirty="0"/>
              <a:t> belirtiler olmayabilir, bu nedenle yüksek düzeyde şüphe gereklidir. Tedavi glutensiz bir diyet içerir</a:t>
            </a:r>
          </a:p>
        </p:txBody>
      </p:sp>
    </p:spTree>
    <p:extLst>
      <p:ext uri="{BB962C8B-B14F-4D97-AF65-F5344CB8AC3E}">
        <p14:creationId xmlns:p14="http://schemas.microsoft.com/office/powerpoint/2010/main" val="3318508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B3416F-C664-4372-A163-D4EEE935B595}"/>
              </a:ext>
            </a:extLst>
          </p:cNvPr>
          <p:cNvSpPr>
            <a:spLocks noGrp="1"/>
          </p:cNvSpPr>
          <p:nvPr>
            <p:ph idx="1"/>
          </p:nvPr>
        </p:nvSpPr>
        <p:spPr/>
        <p:txBody>
          <a:bodyPr/>
          <a:lstStyle/>
          <a:p>
            <a:pPr marL="0" indent="0" algn="r">
              <a:buNone/>
            </a:pPr>
            <a:endParaRPr lang="tr-TR" dirty="0"/>
          </a:p>
          <a:p>
            <a:pPr marL="0" indent="0" algn="r">
              <a:buNone/>
            </a:pPr>
            <a:endParaRPr lang="tr-TR" dirty="0"/>
          </a:p>
          <a:p>
            <a:pPr marL="0" indent="0" algn="r">
              <a:buNone/>
            </a:pPr>
            <a:endParaRPr lang="tr-TR" dirty="0"/>
          </a:p>
          <a:p>
            <a:pPr marL="0" indent="0" algn="r">
              <a:buNone/>
            </a:pPr>
            <a:endParaRPr lang="tr-TR" dirty="0"/>
          </a:p>
          <a:p>
            <a:pPr marL="0" indent="0" algn="r">
              <a:buNone/>
            </a:pPr>
            <a:endParaRPr lang="tr-TR" dirty="0"/>
          </a:p>
          <a:p>
            <a:pPr marL="0" indent="0" algn="r">
              <a:buNone/>
            </a:pPr>
            <a:endParaRPr lang="tr-TR" dirty="0"/>
          </a:p>
          <a:p>
            <a:pPr marL="0" indent="0" algn="r">
              <a:buNone/>
            </a:pPr>
            <a:endParaRPr lang="tr-TR" dirty="0"/>
          </a:p>
          <a:p>
            <a:pPr marL="0" indent="0" algn="r">
              <a:buNone/>
            </a:pPr>
            <a:r>
              <a:rPr lang="tr-TR" sz="3600" b="1" dirty="0"/>
              <a:t>TEŞEKKÜRLER..</a:t>
            </a:r>
          </a:p>
        </p:txBody>
      </p:sp>
    </p:spTree>
    <p:extLst>
      <p:ext uri="{BB962C8B-B14F-4D97-AF65-F5344CB8AC3E}">
        <p14:creationId xmlns:p14="http://schemas.microsoft.com/office/powerpoint/2010/main" val="3506548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77C963-D3ED-52AF-A740-C764EA03D14E}"/>
              </a:ext>
            </a:extLst>
          </p:cNvPr>
          <p:cNvSpPr>
            <a:spLocks noGrp="1"/>
          </p:cNvSpPr>
          <p:nvPr>
            <p:ph type="title"/>
          </p:nvPr>
        </p:nvSpPr>
        <p:spPr>
          <a:xfrm>
            <a:off x="1761652" y="634501"/>
            <a:ext cx="8911687" cy="1280890"/>
          </a:xfrm>
        </p:spPr>
        <p:txBody>
          <a:bodyPr/>
          <a:lstStyle/>
          <a:p>
            <a:r>
              <a:rPr lang="tr-TR" b="1" dirty="0"/>
              <a:t>ÖZET</a:t>
            </a:r>
          </a:p>
        </p:txBody>
      </p:sp>
      <p:sp>
        <p:nvSpPr>
          <p:cNvPr id="3" name="İçerik Yer Tutucusu 2">
            <a:extLst>
              <a:ext uri="{FF2B5EF4-FFF2-40B4-BE49-F238E27FC236}">
                <a16:creationId xmlns:a16="http://schemas.microsoft.com/office/drawing/2014/main" id="{66FA94E5-0563-BEF5-66DE-69776DFD8288}"/>
              </a:ext>
            </a:extLst>
          </p:cNvPr>
          <p:cNvSpPr>
            <a:spLocks noGrp="1"/>
          </p:cNvSpPr>
          <p:nvPr>
            <p:ph idx="1"/>
          </p:nvPr>
        </p:nvSpPr>
        <p:spPr>
          <a:xfrm>
            <a:off x="1080655" y="2133600"/>
            <a:ext cx="10423957" cy="3777622"/>
          </a:xfrm>
        </p:spPr>
        <p:txBody>
          <a:bodyPr>
            <a:normAutofit/>
          </a:bodyPr>
          <a:lstStyle/>
          <a:p>
            <a:pPr>
              <a:buFont typeface="Wingdings" panose="05000000000000000000" pitchFamily="2" charset="2"/>
              <a:buChar char="Ø"/>
            </a:pPr>
            <a:r>
              <a:rPr lang="tr-TR" dirty="0"/>
              <a:t>Çölyak hastalığı; karın ağrısı, ishal, konstipasyon, kilo kaybı, boy kısalığı ve hatta primer </a:t>
            </a:r>
            <a:r>
              <a:rPr lang="tr-TR" dirty="0" err="1"/>
              <a:t>amenore</a:t>
            </a:r>
            <a:r>
              <a:rPr lang="tr-TR" dirty="0"/>
              <a:t> gibi çeşitli klinik belirtilere sahip sistemik bir otoimmün hastalıktır. Asemptomatik olabilir bu da onu yetersiz teşhis edilen bir hastalık yapar. </a:t>
            </a:r>
          </a:p>
          <a:p>
            <a:pPr>
              <a:buFont typeface="Wingdings" panose="05000000000000000000" pitchFamily="2" charset="2"/>
              <a:buChar char="Ø"/>
            </a:pPr>
            <a:r>
              <a:rPr lang="tr-TR" dirty="0"/>
              <a:t>Bu çalışmada primer </a:t>
            </a:r>
            <a:r>
              <a:rPr lang="tr-TR" dirty="0" err="1"/>
              <a:t>amenore</a:t>
            </a:r>
            <a:r>
              <a:rPr lang="tr-TR" dirty="0"/>
              <a:t> nedeniyle pediyatrik konsültasyona yönlendirilen 15 yaşında bir kız olgu sunumu sunulmuştur. </a:t>
            </a:r>
            <a:endParaRPr kumimoji="0" lang="tr-TR" altLang="tr-TR" sz="2000" b="0" i="0" u="none" strike="noStrike" cap="none" normalizeH="0" baseline="0" dirty="0">
              <a:ln>
                <a:noFill/>
              </a:ln>
              <a:solidFill>
                <a:schemeClr val="tx1"/>
              </a:solidFill>
              <a:effectLst/>
              <a:latin typeface="Arial" panose="020B0604020202020204" pitchFamily="34" charset="0"/>
            </a:endParaRPr>
          </a:p>
          <a:p>
            <a:pPr>
              <a:buFont typeface="Wingdings" panose="05000000000000000000" pitchFamily="2" charset="2"/>
              <a:buChar char="Ø"/>
            </a:pPr>
            <a:r>
              <a:rPr lang="tr-TR" dirty="0"/>
              <a:t>Fizik muayenesinde sekonder cinsel özelliklerin mevcut olduğu ve </a:t>
            </a:r>
            <a:r>
              <a:rPr lang="tr-TR" dirty="0" err="1"/>
              <a:t>VKİ’nin</a:t>
            </a:r>
            <a:r>
              <a:rPr lang="tr-TR" dirty="0"/>
              <a:t> düşük olduğu görüldü. Ultrasonografi görüntüleri ve laboratuvar testleri normal bir </a:t>
            </a:r>
            <a:r>
              <a:rPr lang="tr-TR" dirty="0" err="1"/>
              <a:t>ürogenital</a:t>
            </a:r>
            <a:r>
              <a:rPr lang="tr-TR" dirty="0"/>
              <a:t> sistem ve yeterli </a:t>
            </a:r>
            <a:r>
              <a:rPr lang="tr-TR" dirty="0" err="1"/>
              <a:t>gonadal</a:t>
            </a:r>
            <a:r>
              <a:rPr lang="tr-TR" dirty="0"/>
              <a:t> fonksiyon olduğunu gösterdi. Çölyak hastalığı antikorları pozitifti ve tanı duodenal biyopsi ile doğrulandı. Semptom, glutensiz bir diyetle çözüldü. </a:t>
            </a:r>
          </a:p>
        </p:txBody>
      </p:sp>
      <p:sp>
        <p:nvSpPr>
          <p:cNvPr id="5" name="Rectangle 2">
            <a:extLst>
              <a:ext uri="{FF2B5EF4-FFF2-40B4-BE49-F238E27FC236}">
                <a16:creationId xmlns:a16="http://schemas.microsoft.com/office/drawing/2014/main" id="{FFE9C635-04C2-2D62-4F75-4360F1A2E50D}"/>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012DCA0E-4665-7346-0F03-59F5F6E63A44}"/>
              </a:ext>
            </a:extLst>
          </p:cNvPr>
          <p:cNvSpPr>
            <a:spLocks noChangeArrowheads="1"/>
          </p:cNvSpPr>
          <p:nvPr/>
        </p:nvSpPr>
        <p:spPr bwMode="auto">
          <a:xfrm>
            <a:off x="0" y="79837"/>
            <a:ext cx="89768"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100" b="0" i="0" u="none" strike="noStrike" cap="none" normalizeH="0" baseline="0" dirty="0">
                <a:ln>
                  <a:noFill/>
                </a:ln>
                <a:solidFill>
                  <a:srgbClr val="1F1F1F"/>
                </a:solidFill>
                <a:effectLst/>
                <a:latin typeface="inherit"/>
              </a:rPr>
              <a:t>.</a:t>
            </a:r>
            <a:r>
              <a:rPr kumimoji="0" lang="tr-TR" altLang="tr-TR" sz="800" b="0" i="0" u="none" strike="noStrike" cap="none" normalizeH="0" baseline="0" dirty="0">
                <a:ln>
                  <a:noFill/>
                </a:ln>
                <a:solidFill>
                  <a:schemeClr val="tx1"/>
                </a:solidFill>
                <a:effectLst/>
              </a:rPr>
              <a:t> </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7464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98A388-20B9-3F51-D769-1E88A27DAF2F}"/>
              </a:ext>
            </a:extLst>
          </p:cNvPr>
          <p:cNvSpPr>
            <a:spLocks noGrp="1"/>
          </p:cNvSpPr>
          <p:nvPr>
            <p:ph type="title"/>
          </p:nvPr>
        </p:nvSpPr>
        <p:spPr>
          <a:xfrm>
            <a:off x="1640156" y="644892"/>
            <a:ext cx="8911687" cy="1280890"/>
          </a:xfrm>
        </p:spPr>
        <p:txBody>
          <a:bodyPr/>
          <a:lstStyle/>
          <a:p>
            <a:r>
              <a:rPr lang="tr-TR" b="1" dirty="0"/>
              <a:t>AMAÇ</a:t>
            </a:r>
          </a:p>
        </p:txBody>
      </p:sp>
      <p:sp>
        <p:nvSpPr>
          <p:cNvPr id="3" name="İçerik Yer Tutucusu 2">
            <a:extLst>
              <a:ext uri="{FF2B5EF4-FFF2-40B4-BE49-F238E27FC236}">
                <a16:creationId xmlns:a16="http://schemas.microsoft.com/office/drawing/2014/main" id="{33F4A76C-A31D-B048-AA4F-2E34DADCB87F}"/>
              </a:ext>
            </a:extLst>
          </p:cNvPr>
          <p:cNvSpPr>
            <a:spLocks noGrp="1"/>
          </p:cNvSpPr>
          <p:nvPr>
            <p:ph idx="1"/>
          </p:nvPr>
        </p:nvSpPr>
        <p:spPr>
          <a:xfrm>
            <a:off x="838200" y="1460500"/>
            <a:ext cx="10515600" cy="5032375"/>
          </a:xfrm>
        </p:spPr>
        <p:txBody>
          <a:bodyPr>
            <a:normAutofit/>
          </a:bodyPr>
          <a:lstStyle/>
          <a:p>
            <a:pPr>
              <a:buFont typeface="Wingdings" panose="05000000000000000000" pitchFamily="2" charset="2"/>
              <a:buChar char="Ø"/>
            </a:pPr>
            <a:r>
              <a:rPr lang="tr-TR" dirty="0"/>
              <a:t> Primer </a:t>
            </a:r>
            <a:r>
              <a:rPr lang="tr-TR" dirty="0" err="1"/>
              <a:t>amenore</a:t>
            </a:r>
            <a:r>
              <a:rPr lang="tr-TR" dirty="0"/>
              <a:t>, normal gelişim ve ikincil cinsel özelliklerin varlığında 15 yaşına kadar adet görmemesi ile tanımlanır. Sıklıkla birincil </a:t>
            </a:r>
            <a:r>
              <a:rPr lang="tr-TR" dirty="0" err="1"/>
              <a:t>over</a:t>
            </a:r>
            <a:r>
              <a:rPr lang="tr-TR" dirty="0"/>
              <a:t> yetmezliğine veya anatomik anormalliklere yol açan kromozomal düzensizliklerden kaynaklanır ancak bunlarla sınırlı değildir. Yapısal bozuklukların olmadığı durumlarda ise </a:t>
            </a:r>
            <a:r>
              <a:rPr lang="tr-TR" dirty="0" err="1"/>
              <a:t>hipotalamik-hipofizer-gonadal</a:t>
            </a:r>
            <a:r>
              <a:rPr lang="tr-TR" dirty="0"/>
              <a:t> aksı etkileyen hastalıklar düşünülmelidir. Çölyak hastalığı (ÇH) gibi sistemik hastalıklar yeterince şiddetliyse, hipotalamik gonadotropin salgılatıcı hormon (</a:t>
            </a:r>
            <a:r>
              <a:rPr lang="tr-TR" dirty="0" err="1"/>
              <a:t>GnRH</a:t>
            </a:r>
            <a:r>
              <a:rPr lang="tr-TR" dirty="0"/>
              <a:t>) salgılanmasını azaltabilir ve bu da </a:t>
            </a:r>
            <a:r>
              <a:rPr lang="tr-TR" dirty="0" err="1"/>
              <a:t>sekonder</a:t>
            </a:r>
            <a:r>
              <a:rPr lang="tr-TR" dirty="0"/>
              <a:t> veya primer </a:t>
            </a:r>
            <a:r>
              <a:rPr lang="tr-TR" dirty="0" err="1"/>
              <a:t>amenoreye</a:t>
            </a:r>
            <a:r>
              <a:rPr lang="tr-TR" dirty="0"/>
              <a:t> yol açar. </a:t>
            </a:r>
          </a:p>
          <a:p>
            <a:pPr>
              <a:buFont typeface="Wingdings" panose="05000000000000000000" pitchFamily="2" charset="2"/>
              <a:buChar char="Ø"/>
            </a:pPr>
            <a:r>
              <a:rPr lang="tr-TR" dirty="0"/>
              <a:t>ÇH, glutenin neden olduğu sistemik bir hastalıktır ve glutene bağımlı klinik belirtiler, </a:t>
            </a:r>
            <a:r>
              <a:rPr lang="tr-TR" dirty="0" err="1"/>
              <a:t>ÇH'ye</a:t>
            </a:r>
            <a:r>
              <a:rPr lang="tr-TR" dirty="0"/>
              <a:t> özgü antikorlar, HLADQ2 veya HLA-DQ8 </a:t>
            </a:r>
            <a:r>
              <a:rPr lang="tr-TR" dirty="0" err="1"/>
              <a:t>haplotipler</a:t>
            </a:r>
            <a:r>
              <a:rPr lang="tr-TR" dirty="0"/>
              <a:t> ve </a:t>
            </a:r>
            <a:r>
              <a:rPr lang="tr-TR" dirty="0" err="1"/>
              <a:t>enteropatinin</a:t>
            </a:r>
            <a:r>
              <a:rPr lang="tr-TR" dirty="0"/>
              <a:t> değişken bir kombinasyonunun varlığı ile karakterizedir. </a:t>
            </a:r>
          </a:p>
          <a:p>
            <a:pPr>
              <a:buFont typeface="Wingdings" panose="05000000000000000000" pitchFamily="2" charset="2"/>
              <a:buChar char="Ø"/>
            </a:pPr>
            <a:r>
              <a:rPr lang="tr-TR" dirty="0"/>
              <a:t>Spesifik olmayan semptomlar </a:t>
            </a:r>
            <a:r>
              <a:rPr lang="tr-TR" dirty="0" err="1"/>
              <a:t>ÇHtanısını</a:t>
            </a:r>
            <a:r>
              <a:rPr lang="tr-TR" dirty="0"/>
              <a:t> zorlaştırır. Bu nedenle, infertilite, gecikmiş </a:t>
            </a:r>
            <a:r>
              <a:rPr lang="tr-TR" dirty="0" err="1"/>
              <a:t>menarş</a:t>
            </a:r>
            <a:r>
              <a:rPr lang="tr-TR" dirty="0"/>
              <a:t> veya </a:t>
            </a:r>
            <a:r>
              <a:rPr lang="tr-TR" dirty="0" err="1"/>
              <a:t>amenore</a:t>
            </a:r>
            <a:r>
              <a:rPr lang="tr-TR" dirty="0"/>
              <a:t> gibi jinekolojik </a:t>
            </a:r>
            <a:r>
              <a:rPr lang="tr-TR" dirty="0" err="1"/>
              <a:t>prezentasyonlar</a:t>
            </a:r>
            <a:r>
              <a:rPr lang="tr-TR" dirty="0"/>
              <a:t> </a:t>
            </a:r>
            <a:r>
              <a:rPr lang="tr-TR" dirty="0" err="1"/>
              <a:t>ÇH'nin</a:t>
            </a:r>
            <a:r>
              <a:rPr lang="tr-TR" dirty="0"/>
              <a:t> araştırılmasını hızlandırmalıdır.</a:t>
            </a:r>
          </a:p>
        </p:txBody>
      </p:sp>
    </p:spTree>
    <p:extLst>
      <p:ext uri="{BB962C8B-B14F-4D97-AF65-F5344CB8AC3E}">
        <p14:creationId xmlns:p14="http://schemas.microsoft.com/office/powerpoint/2010/main" val="651924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F34658-D052-382C-F4BB-720B9233D395}"/>
              </a:ext>
            </a:extLst>
          </p:cNvPr>
          <p:cNvSpPr>
            <a:spLocks noGrp="1"/>
          </p:cNvSpPr>
          <p:nvPr>
            <p:ph type="title"/>
          </p:nvPr>
        </p:nvSpPr>
        <p:spPr>
          <a:xfrm>
            <a:off x="1779639" y="655282"/>
            <a:ext cx="8911687" cy="1280890"/>
          </a:xfrm>
        </p:spPr>
        <p:txBody>
          <a:bodyPr/>
          <a:lstStyle/>
          <a:p>
            <a:r>
              <a:rPr lang="tr-TR" b="1" dirty="0"/>
              <a:t>OLGU</a:t>
            </a:r>
          </a:p>
        </p:txBody>
      </p:sp>
      <p:sp>
        <p:nvSpPr>
          <p:cNvPr id="3" name="İçerik Yer Tutucusu 2">
            <a:extLst>
              <a:ext uri="{FF2B5EF4-FFF2-40B4-BE49-F238E27FC236}">
                <a16:creationId xmlns:a16="http://schemas.microsoft.com/office/drawing/2014/main" id="{9AAFE3D8-F6AE-DF9F-7FD0-BFFC0BF7216C}"/>
              </a:ext>
            </a:extLst>
          </p:cNvPr>
          <p:cNvSpPr>
            <a:spLocks noGrp="1"/>
          </p:cNvSpPr>
          <p:nvPr>
            <p:ph idx="1"/>
          </p:nvPr>
        </p:nvSpPr>
        <p:spPr>
          <a:xfrm>
            <a:off x="966355" y="2133600"/>
            <a:ext cx="10538257" cy="3777622"/>
          </a:xfrm>
        </p:spPr>
        <p:txBody>
          <a:bodyPr>
            <a:normAutofit/>
          </a:bodyPr>
          <a:lstStyle/>
          <a:p>
            <a:pPr>
              <a:buFont typeface="Wingdings" panose="05000000000000000000" pitchFamily="2" charset="2"/>
              <a:buChar char="Ø"/>
            </a:pPr>
            <a:r>
              <a:rPr lang="tr-TR" dirty="0"/>
              <a:t>15 yaşında bir kız çocuğu primer </a:t>
            </a:r>
            <a:r>
              <a:rPr lang="tr-TR" dirty="0" err="1"/>
              <a:t>amenore</a:t>
            </a:r>
            <a:r>
              <a:rPr lang="tr-TR" dirty="0"/>
              <a:t> nedeniyle pediatrik konsültasyona yönlendirildi. Annesinin de 15 yaşında geç </a:t>
            </a:r>
            <a:r>
              <a:rPr lang="tr-TR" dirty="0" err="1"/>
              <a:t>menarş</a:t>
            </a:r>
            <a:r>
              <a:rPr lang="tr-TR" dirty="0"/>
              <a:t> geçirdiği öğrenildi. Kişisel öykü açısından migren teşhisi konuldu ve bir nörolog uzmanına yönlendirildi. beyin lezyonlarını dışlayan beyin BT taraması yapıldı. İlaç öyküsü yoktu. Bunun dışında, yeterli gıda alımına rağmen kötü kilo alımı öyküsü vardı. </a:t>
            </a:r>
            <a:r>
              <a:rPr lang="tr-TR" dirty="0" err="1"/>
              <a:t>Gastrointestinal</a:t>
            </a:r>
            <a:r>
              <a:rPr lang="tr-TR" dirty="0"/>
              <a:t> belirtiler yani kusma, ishal, bulantı ve karın ağrısı veya eşlik eden başka semptomu yoktu. </a:t>
            </a:r>
          </a:p>
          <a:p>
            <a:pPr>
              <a:buFont typeface="Wingdings" panose="05000000000000000000" pitchFamily="2" charset="2"/>
              <a:buChar char="Ø"/>
            </a:pPr>
            <a:r>
              <a:rPr lang="tr-TR" dirty="0"/>
              <a:t>Ağırlığı 43 kg, boyu 161.5 cm, VKİ 16 idi ve sekonder seksüel özellikler sunuyordu. Diğer sistem fizik muayeneleri normaldi. </a:t>
            </a:r>
            <a:r>
              <a:rPr lang="tr-TR" dirty="0" err="1"/>
              <a:t>Dismorfizm</a:t>
            </a:r>
            <a:r>
              <a:rPr lang="tr-TR" dirty="0"/>
              <a:t>, </a:t>
            </a:r>
            <a:r>
              <a:rPr lang="tr-TR" dirty="0" err="1"/>
              <a:t>hirsutizm</a:t>
            </a:r>
            <a:r>
              <a:rPr lang="tr-TR" dirty="0"/>
              <a:t>, </a:t>
            </a:r>
            <a:r>
              <a:rPr lang="tr-TR" dirty="0" err="1"/>
              <a:t>virilizasyon</a:t>
            </a:r>
            <a:r>
              <a:rPr lang="tr-TR" dirty="0"/>
              <a:t> veya anormal dış </a:t>
            </a:r>
            <a:r>
              <a:rPr lang="tr-TR" dirty="0" err="1"/>
              <a:t>genital</a:t>
            </a:r>
            <a:r>
              <a:rPr lang="tr-TR" dirty="0"/>
              <a:t> organlara dair bir kanıt yoktu.</a:t>
            </a:r>
          </a:p>
        </p:txBody>
      </p:sp>
    </p:spTree>
    <p:extLst>
      <p:ext uri="{BB962C8B-B14F-4D97-AF65-F5344CB8AC3E}">
        <p14:creationId xmlns:p14="http://schemas.microsoft.com/office/powerpoint/2010/main" val="757748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B78E80-E125-C2FC-CB29-3C26663A626B}"/>
              </a:ext>
            </a:extLst>
          </p:cNvPr>
          <p:cNvSpPr>
            <a:spLocks noGrp="1"/>
          </p:cNvSpPr>
          <p:nvPr>
            <p:ph type="title"/>
          </p:nvPr>
        </p:nvSpPr>
        <p:spPr>
          <a:xfrm>
            <a:off x="1563957" y="668337"/>
            <a:ext cx="8911687" cy="1280890"/>
          </a:xfrm>
        </p:spPr>
        <p:txBody>
          <a:bodyPr/>
          <a:lstStyle/>
          <a:p>
            <a:r>
              <a:rPr lang="tr-TR" b="1" dirty="0"/>
              <a:t>ARAŞTIRMA</a:t>
            </a:r>
          </a:p>
        </p:txBody>
      </p:sp>
      <p:sp>
        <p:nvSpPr>
          <p:cNvPr id="3" name="Metin Yer Tutucusu 2">
            <a:extLst>
              <a:ext uri="{FF2B5EF4-FFF2-40B4-BE49-F238E27FC236}">
                <a16:creationId xmlns:a16="http://schemas.microsoft.com/office/drawing/2014/main" id="{A5604A93-CEAE-B328-8F0F-2D8B3F4CA786}"/>
              </a:ext>
            </a:extLst>
          </p:cNvPr>
          <p:cNvSpPr>
            <a:spLocks noGrp="1"/>
          </p:cNvSpPr>
          <p:nvPr>
            <p:ph type="body" idx="1"/>
          </p:nvPr>
        </p:nvSpPr>
        <p:spPr>
          <a:xfrm>
            <a:off x="836612" y="1278732"/>
            <a:ext cx="5157787" cy="823912"/>
          </a:xfrm>
        </p:spPr>
        <p:txBody>
          <a:bodyPr/>
          <a:lstStyle/>
          <a:p>
            <a:r>
              <a:rPr kumimoji="0" lang="tr-TR" altLang="tr-TR" sz="2800" b="1" i="0" u="none" strike="noStrike" cap="none" normalizeH="0" baseline="0" dirty="0">
                <a:ln>
                  <a:noFill/>
                </a:ln>
                <a:solidFill>
                  <a:srgbClr val="1F1F1F"/>
                </a:solidFill>
                <a:effectLst/>
                <a:latin typeface="inherit"/>
              </a:rPr>
              <a:t>Laboratuvar:</a:t>
            </a:r>
            <a:endParaRPr lang="tr-TR" sz="2800" dirty="0"/>
          </a:p>
        </p:txBody>
      </p:sp>
      <p:sp>
        <p:nvSpPr>
          <p:cNvPr id="4" name="İçerik Yer Tutucusu 3">
            <a:extLst>
              <a:ext uri="{FF2B5EF4-FFF2-40B4-BE49-F238E27FC236}">
                <a16:creationId xmlns:a16="http://schemas.microsoft.com/office/drawing/2014/main" id="{42880CBF-CD96-4FB3-21A0-9DED00FB3A6A}"/>
              </a:ext>
            </a:extLst>
          </p:cNvPr>
          <p:cNvSpPr>
            <a:spLocks noGrp="1"/>
          </p:cNvSpPr>
          <p:nvPr>
            <p:ph sz="half" idx="2"/>
          </p:nvPr>
        </p:nvSpPr>
        <p:spPr>
          <a:xfrm>
            <a:off x="769071" y="2213264"/>
            <a:ext cx="4927167" cy="4249882"/>
          </a:xfrm>
        </p:spPr>
        <p:txBody>
          <a:bodyPr>
            <a:normAutofit fontScale="47500" lnSpcReduction="20000"/>
          </a:bodyPr>
          <a:lstStyle/>
          <a:p>
            <a:pPr>
              <a:buFont typeface="Wingdings" panose="05000000000000000000" pitchFamily="2" charset="2"/>
              <a:buChar char="Ø"/>
            </a:pPr>
            <a:r>
              <a:rPr kumimoji="0" lang="tr-TR" altLang="tr-TR" sz="3800" b="0" i="0" u="none" strike="noStrike" cap="none" normalizeH="0" baseline="0" dirty="0">
                <a:ln>
                  <a:noFill/>
                </a:ln>
                <a:solidFill>
                  <a:srgbClr val="1F1F1F"/>
                </a:solidFill>
                <a:effectLst/>
              </a:rPr>
              <a:t>Hb:14.5 g/L (12-16)</a:t>
            </a:r>
          </a:p>
          <a:p>
            <a:pPr>
              <a:buFont typeface="Wingdings" panose="05000000000000000000" pitchFamily="2" charset="2"/>
              <a:buChar char="Ø"/>
            </a:pPr>
            <a:r>
              <a:rPr lang="tr-TR" sz="3800" dirty="0" err="1"/>
              <a:t>Ferritin</a:t>
            </a:r>
            <a:r>
              <a:rPr lang="tr-TR" sz="3800" dirty="0"/>
              <a:t> 22 ng/ml (30-340 )</a:t>
            </a:r>
          </a:p>
          <a:p>
            <a:pPr>
              <a:buFont typeface="Wingdings" panose="05000000000000000000" pitchFamily="2" charset="2"/>
              <a:buChar char="Ø"/>
            </a:pPr>
            <a:r>
              <a:rPr lang="tr-TR" sz="3800" dirty="0"/>
              <a:t>Demir Bağlama Kapasitesi: 445 g/</a:t>
            </a:r>
            <a:r>
              <a:rPr lang="tr-TR" sz="3800" dirty="0" err="1"/>
              <a:t>dL</a:t>
            </a:r>
            <a:r>
              <a:rPr lang="tr-TR" sz="3800" dirty="0"/>
              <a:t>  ( 291-430 )</a:t>
            </a:r>
          </a:p>
          <a:p>
            <a:pPr>
              <a:buFont typeface="Wingdings" panose="05000000000000000000" pitchFamily="2" charset="2"/>
              <a:buChar char="Ø"/>
            </a:pPr>
            <a:r>
              <a:rPr lang="tr-TR" sz="3800" dirty="0"/>
              <a:t>Demir: 115 </a:t>
            </a:r>
            <a:r>
              <a:rPr lang="el-GR" sz="3800" dirty="0"/>
              <a:t>μ</a:t>
            </a:r>
            <a:r>
              <a:rPr lang="tr-TR" sz="3800" dirty="0"/>
              <a:t>g/</a:t>
            </a:r>
            <a:r>
              <a:rPr lang="tr-TR" sz="3800" dirty="0" err="1"/>
              <a:t>dL</a:t>
            </a:r>
            <a:r>
              <a:rPr lang="tr-TR" sz="3800" dirty="0"/>
              <a:t> (20-145) </a:t>
            </a:r>
          </a:p>
          <a:p>
            <a:pPr>
              <a:buFont typeface="Wingdings" panose="05000000000000000000" pitchFamily="2" charset="2"/>
              <a:buChar char="Ø"/>
            </a:pPr>
            <a:r>
              <a:rPr lang="tr-TR" sz="3800" dirty="0" err="1"/>
              <a:t>Transferrin</a:t>
            </a:r>
            <a:r>
              <a:rPr lang="tr-TR" sz="3800" dirty="0"/>
              <a:t> 311 mg/</a:t>
            </a:r>
            <a:r>
              <a:rPr lang="tr-TR" sz="3800" dirty="0" err="1"/>
              <a:t>dL</a:t>
            </a:r>
            <a:r>
              <a:rPr lang="tr-TR" sz="3800" dirty="0"/>
              <a:t> (164-324) bulundu.</a:t>
            </a:r>
          </a:p>
          <a:p>
            <a:pPr>
              <a:buFont typeface="Wingdings" panose="05000000000000000000" pitchFamily="2" charset="2"/>
              <a:buChar char="Ø"/>
            </a:pPr>
            <a:r>
              <a:rPr lang="tr-TR" sz="3800" dirty="0"/>
              <a:t>Doku </a:t>
            </a:r>
            <a:r>
              <a:rPr lang="tr-TR" sz="3800" dirty="0" err="1"/>
              <a:t>transglutaminaz</a:t>
            </a:r>
            <a:r>
              <a:rPr lang="tr-TR" sz="3800" dirty="0"/>
              <a:t> IgA antikoru: 40  (&gt;10 pozitif olarak kabul edilir) </a:t>
            </a:r>
          </a:p>
          <a:p>
            <a:pPr>
              <a:buFont typeface="Wingdings" panose="05000000000000000000" pitchFamily="2" charset="2"/>
              <a:buChar char="Ø"/>
            </a:pPr>
            <a:r>
              <a:rPr lang="tr-TR" sz="3800" dirty="0"/>
              <a:t>Toplam IgA: 127 mg / </a:t>
            </a:r>
            <a:r>
              <a:rPr lang="tr-TR" sz="3800" dirty="0" err="1"/>
              <a:t>dL'de</a:t>
            </a:r>
            <a:r>
              <a:rPr lang="tr-TR" sz="3800" dirty="0"/>
              <a:t> normaldi (55-174)</a:t>
            </a:r>
          </a:p>
          <a:p>
            <a:pPr>
              <a:buFont typeface="Wingdings" panose="05000000000000000000" pitchFamily="2" charset="2"/>
              <a:buChar char="Ø"/>
            </a:pPr>
            <a:r>
              <a:rPr lang="tr-TR" sz="3800" dirty="0"/>
              <a:t>FSH: 4.91 </a:t>
            </a:r>
            <a:r>
              <a:rPr lang="tr-TR" sz="3800" dirty="0" err="1"/>
              <a:t>mUI</a:t>
            </a:r>
            <a:r>
              <a:rPr lang="tr-TR" sz="3800" dirty="0"/>
              <a:t>/Ml</a:t>
            </a:r>
          </a:p>
          <a:p>
            <a:pPr>
              <a:buFont typeface="Wingdings" panose="05000000000000000000" pitchFamily="2" charset="2"/>
              <a:buChar char="Ø"/>
            </a:pPr>
            <a:r>
              <a:rPr lang="tr-TR" sz="3800" dirty="0"/>
              <a:t>LH: 2.44 </a:t>
            </a:r>
            <a:r>
              <a:rPr lang="tr-TR" sz="3800" dirty="0" err="1"/>
              <a:t>mUI</a:t>
            </a:r>
            <a:r>
              <a:rPr lang="tr-TR" sz="3800" dirty="0"/>
              <a:t>/Ml</a:t>
            </a:r>
          </a:p>
          <a:p>
            <a:endParaRPr lang="tr-TR" dirty="0"/>
          </a:p>
        </p:txBody>
      </p:sp>
      <p:sp>
        <p:nvSpPr>
          <p:cNvPr id="6" name="İçerik Yer Tutucusu 5">
            <a:extLst>
              <a:ext uri="{FF2B5EF4-FFF2-40B4-BE49-F238E27FC236}">
                <a16:creationId xmlns:a16="http://schemas.microsoft.com/office/drawing/2014/main" id="{A54924DF-1636-F053-AF4A-4D936AB7E2B6}"/>
              </a:ext>
            </a:extLst>
          </p:cNvPr>
          <p:cNvSpPr>
            <a:spLocks noGrp="1"/>
          </p:cNvSpPr>
          <p:nvPr>
            <p:ph sz="quarter" idx="4"/>
          </p:nvPr>
        </p:nvSpPr>
        <p:spPr>
          <a:xfrm>
            <a:off x="6172200" y="1690688"/>
            <a:ext cx="5183188" cy="4498975"/>
          </a:xfrm>
        </p:spPr>
        <p:txBody>
          <a:bodyPr>
            <a:normAutofit fontScale="47500" lnSpcReduction="20000"/>
          </a:bodyPr>
          <a:lstStyle/>
          <a:p>
            <a:pPr>
              <a:buFont typeface="Wingdings" panose="05000000000000000000" pitchFamily="2" charset="2"/>
              <a:buChar char="Ø"/>
            </a:pPr>
            <a:r>
              <a:rPr lang="tr-TR" sz="3800" dirty="0" err="1"/>
              <a:t>Tiroid</a:t>
            </a:r>
            <a:r>
              <a:rPr lang="tr-TR" sz="3800" dirty="0"/>
              <a:t>, böbrek ve karaciğer fonksiyonları normaldi. </a:t>
            </a:r>
          </a:p>
          <a:p>
            <a:pPr>
              <a:buFont typeface="Wingdings" panose="05000000000000000000" pitchFamily="2" charset="2"/>
              <a:buChar char="Ø"/>
            </a:pPr>
            <a:r>
              <a:rPr lang="tr-TR" sz="3800" dirty="0"/>
              <a:t>Hastanın karyotipi 46, XX idi. </a:t>
            </a:r>
          </a:p>
          <a:p>
            <a:pPr>
              <a:buFont typeface="Wingdings" panose="05000000000000000000" pitchFamily="2" charset="2"/>
              <a:buChar char="Ø"/>
            </a:pPr>
            <a:r>
              <a:rPr lang="tr-TR" sz="3800" dirty="0"/>
              <a:t>Daha ileri laboratuvar çalışmaları, </a:t>
            </a:r>
            <a:r>
              <a:rPr lang="tr-TR" sz="3800" dirty="0" err="1"/>
              <a:t>ÇH’na</a:t>
            </a:r>
            <a:r>
              <a:rPr lang="tr-TR" sz="3800" dirty="0"/>
              <a:t> yatkınlık ile ilişkili HLA-DR5-DQ7 ve HLA-DR7 DQ2'nin pozitif olduğunu göstermiştir. </a:t>
            </a:r>
          </a:p>
          <a:p>
            <a:pPr>
              <a:buFont typeface="Wingdings" panose="05000000000000000000" pitchFamily="2" charset="2"/>
              <a:buChar char="Ø"/>
            </a:pPr>
            <a:r>
              <a:rPr lang="tr-TR" sz="3800" dirty="0"/>
              <a:t>Pelvik </a:t>
            </a:r>
            <a:r>
              <a:rPr lang="tr-TR" sz="3800" dirty="0" err="1"/>
              <a:t>USG’de</a:t>
            </a:r>
            <a:r>
              <a:rPr lang="tr-TR" sz="3800" dirty="0"/>
              <a:t> rahim ve yumurtalıkları yaşı ve </a:t>
            </a:r>
            <a:r>
              <a:rPr lang="tr-TR" sz="3800" dirty="0" err="1"/>
              <a:t>pubertal</a:t>
            </a:r>
            <a:r>
              <a:rPr lang="tr-TR" sz="3800" dirty="0"/>
              <a:t> gelişimi ile uyumluydu.</a:t>
            </a:r>
          </a:p>
          <a:p>
            <a:pPr>
              <a:buFont typeface="Wingdings" panose="05000000000000000000" pitchFamily="2" charset="2"/>
              <a:buChar char="Ø"/>
            </a:pPr>
            <a:r>
              <a:rPr lang="tr-TR" sz="3800" dirty="0"/>
              <a:t>Hastanın kemik yaşı kronolojik yaştan sadece bir yıl küçüktü ve bu durum önemsiz bir bulgu olarak kabul edildi. </a:t>
            </a:r>
          </a:p>
          <a:p>
            <a:pPr>
              <a:buFont typeface="Wingdings" panose="05000000000000000000" pitchFamily="2" charset="2"/>
              <a:buChar char="Ø"/>
            </a:pPr>
            <a:r>
              <a:rPr lang="tr-TR" sz="3800" dirty="0"/>
              <a:t>Endoskopi yapıldı ve duodenum biyopsileri alındı. Biyopsi bulguları ÇH ile uyumluydu ve tanıyı doğruladı.</a:t>
            </a:r>
          </a:p>
          <a:p>
            <a:endParaRPr lang="tr-TR" dirty="0"/>
          </a:p>
        </p:txBody>
      </p:sp>
    </p:spTree>
    <p:extLst>
      <p:ext uri="{BB962C8B-B14F-4D97-AF65-F5344CB8AC3E}">
        <p14:creationId xmlns:p14="http://schemas.microsoft.com/office/powerpoint/2010/main" val="3774748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0F3D10-AE1E-38D4-8409-449D7C2BD04C}"/>
              </a:ext>
            </a:extLst>
          </p:cNvPr>
          <p:cNvSpPr>
            <a:spLocks noGrp="1"/>
          </p:cNvSpPr>
          <p:nvPr>
            <p:ph type="title"/>
          </p:nvPr>
        </p:nvSpPr>
        <p:spPr>
          <a:xfrm>
            <a:off x="1640156" y="582546"/>
            <a:ext cx="8911687" cy="1280890"/>
          </a:xfrm>
        </p:spPr>
        <p:txBody>
          <a:bodyPr/>
          <a:lstStyle/>
          <a:p>
            <a:r>
              <a:rPr lang="tr-TR" b="1" dirty="0"/>
              <a:t>AYIRICI TANI</a:t>
            </a:r>
          </a:p>
        </p:txBody>
      </p:sp>
      <p:sp>
        <p:nvSpPr>
          <p:cNvPr id="3" name="İçerik Yer Tutucusu 2">
            <a:extLst>
              <a:ext uri="{FF2B5EF4-FFF2-40B4-BE49-F238E27FC236}">
                <a16:creationId xmlns:a16="http://schemas.microsoft.com/office/drawing/2014/main" id="{13A52203-BA9F-AFB5-7DDB-0361974F5420}"/>
              </a:ext>
            </a:extLst>
          </p:cNvPr>
          <p:cNvSpPr>
            <a:spLocks noGrp="1"/>
          </p:cNvSpPr>
          <p:nvPr>
            <p:ph idx="1"/>
          </p:nvPr>
        </p:nvSpPr>
        <p:spPr>
          <a:xfrm>
            <a:off x="1132609" y="2133600"/>
            <a:ext cx="10372003" cy="3777622"/>
          </a:xfrm>
        </p:spPr>
        <p:txBody>
          <a:bodyPr>
            <a:normAutofit/>
          </a:bodyPr>
          <a:lstStyle/>
          <a:p>
            <a:pPr>
              <a:buFont typeface="Wingdings" panose="05000000000000000000" pitchFamily="2" charset="2"/>
              <a:buChar char="Ø"/>
            </a:pPr>
            <a:r>
              <a:rPr lang="tr-TR" dirty="0" err="1"/>
              <a:t>Amenorenin</a:t>
            </a:r>
            <a:r>
              <a:rPr lang="tr-TR" dirty="0"/>
              <a:t> tüm nedenleri ayrıntılı bir öykü, muayene ve laboratuvar analizi ile belirlenebilir. Kapsamlı bir fizik muayene şarttır. </a:t>
            </a:r>
          </a:p>
          <a:p>
            <a:pPr>
              <a:buFont typeface="Wingdings" panose="05000000000000000000" pitchFamily="2" charset="2"/>
              <a:buChar char="Ø"/>
            </a:pPr>
            <a:r>
              <a:rPr lang="tr-TR" dirty="0"/>
              <a:t>Hastamızda </a:t>
            </a:r>
            <a:r>
              <a:rPr lang="tr-TR" dirty="0" err="1"/>
              <a:t>hirsutizm</a:t>
            </a:r>
            <a:r>
              <a:rPr lang="tr-TR" dirty="0"/>
              <a:t>, akne ve </a:t>
            </a:r>
            <a:r>
              <a:rPr lang="tr-TR" dirty="0" err="1"/>
              <a:t>virilizasyonun</a:t>
            </a:r>
            <a:r>
              <a:rPr lang="tr-TR" dirty="0"/>
              <a:t> yokluğu PCOS ve </a:t>
            </a:r>
            <a:r>
              <a:rPr lang="tr-TR" dirty="0" err="1"/>
              <a:t>hiperandrojenizmi</a:t>
            </a:r>
            <a:r>
              <a:rPr lang="tr-TR" dirty="0"/>
              <a:t> olası tanı haline getirmiştir. Jinekolojik incelemede </a:t>
            </a:r>
            <a:r>
              <a:rPr lang="tr-TR" dirty="0" err="1"/>
              <a:t>imperfore</a:t>
            </a:r>
            <a:r>
              <a:rPr lang="tr-TR" dirty="0"/>
              <a:t> </a:t>
            </a:r>
            <a:r>
              <a:rPr lang="tr-TR" dirty="0" err="1"/>
              <a:t>hymen</a:t>
            </a:r>
            <a:r>
              <a:rPr lang="tr-TR" dirty="0"/>
              <a:t> ve </a:t>
            </a:r>
            <a:r>
              <a:rPr lang="tr-TR" dirty="0" err="1"/>
              <a:t>müllerian</a:t>
            </a:r>
            <a:r>
              <a:rPr lang="tr-TR" dirty="0"/>
              <a:t> kanal anomalisi gibi yapısal nedenler dışlandı. Pelvik ultrason ile dışarı akış tıkanıklığının olmadığını doğruladı ve normal pubertal uterus ve yumurtalıkları ortaya çıkardı. Serum FSH, LH, </a:t>
            </a:r>
            <a:r>
              <a:rPr lang="tr-TR" dirty="0" err="1"/>
              <a:t>Prolaktin</a:t>
            </a:r>
            <a:r>
              <a:rPr lang="tr-TR" dirty="0"/>
              <a:t>, TSH ve sT3- sT4 </a:t>
            </a:r>
            <a:r>
              <a:rPr lang="tr-TR" dirty="0" err="1"/>
              <a:t>amenorenin</a:t>
            </a:r>
            <a:r>
              <a:rPr lang="tr-TR" dirty="0"/>
              <a:t> </a:t>
            </a:r>
            <a:r>
              <a:rPr lang="tr-TR" dirty="0" err="1"/>
              <a:t>over</a:t>
            </a:r>
            <a:r>
              <a:rPr lang="tr-TR" dirty="0"/>
              <a:t> yetmezliği, </a:t>
            </a:r>
            <a:r>
              <a:rPr lang="tr-TR" dirty="0" err="1"/>
              <a:t>prolaktinoma</a:t>
            </a:r>
            <a:r>
              <a:rPr lang="tr-TR" dirty="0"/>
              <a:t>, hipotiroidizm gibi endokrin nedenlerini ekarte etmek için ölçüldü.</a:t>
            </a:r>
          </a:p>
        </p:txBody>
      </p:sp>
    </p:spTree>
    <p:extLst>
      <p:ext uri="{BB962C8B-B14F-4D97-AF65-F5344CB8AC3E}">
        <p14:creationId xmlns:p14="http://schemas.microsoft.com/office/powerpoint/2010/main" val="2216434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76BD1FF-E0AF-D427-EF0D-DCCB9817891F}"/>
              </a:ext>
            </a:extLst>
          </p:cNvPr>
          <p:cNvSpPr>
            <a:spLocks noGrp="1"/>
          </p:cNvSpPr>
          <p:nvPr>
            <p:ph idx="1"/>
          </p:nvPr>
        </p:nvSpPr>
        <p:spPr>
          <a:xfrm>
            <a:off x="921327" y="1756063"/>
            <a:ext cx="10515600" cy="3605646"/>
          </a:xfrm>
        </p:spPr>
        <p:txBody>
          <a:bodyPr/>
          <a:lstStyle/>
          <a:p>
            <a:pPr>
              <a:buFont typeface="Wingdings" panose="05000000000000000000" pitchFamily="2" charset="2"/>
              <a:buChar char="Ø"/>
            </a:pPr>
            <a:r>
              <a:rPr lang="tr-TR" dirty="0"/>
              <a:t>Normal laboratuvar ve görüntüleme çalışmalarının varlığında, hipotalamik </a:t>
            </a:r>
            <a:r>
              <a:rPr lang="tr-TR" dirty="0" err="1"/>
              <a:t>amenore</a:t>
            </a:r>
            <a:r>
              <a:rPr lang="tr-TR" dirty="0"/>
              <a:t> (HA) bir sonraki olası neden olacaktır. </a:t>
            </a:r>
          </a:p>
          <a:p>
            <a:pPr>
              <a:buFont typeface="Wingdings" panose="05000000000000000000" pitchFamily="2" charset="2"/>
              <a:buChar char="Ø"/>
            </a:pPr>
            <a:r>
              <a:rPr lang="tr-TR" dirty="0"/>
              <a:t>HA, hipotalamik </a:t>
            </a:r>
            <a:r>
              <a:rPr lang="tr-TR" dirty="0" err="1"/>
              <a:t>GnRH'nin</a:t>
            </a:r>
            <a:r>
              <a:rPr lang="tr-TR" dirty="0"/>
              <a:t> eksik salgılanması nedeniyle oluşur ve bu da hipofiz gonadotropin ve </a:t>
            </a:r>
            <a:r>
              <a:rPr lang="tr-TR" dirty="0" err="1"/>
              <a:t>gonadal</a:t>
            </a:r>
            <a:r>
              <a:rPr lang="tr-TR" dirty="0"/>
              <a:t> steroid salınımının başarısızlığına yol açar. Genetik nedenler arasında </a:t>
            </a:r>
            <a:r>
              <a:rPr lang="tr-TR" dirty="0" err="1"/>
              <a:t>Kallman</a:t>
            </a:r>
            <a:r>
              <a:rPr lang="tr-TR" dirty="0"/>
              <a:t> sendromu, </a:t>
            </a:r>
            <a:r>
              <a:rPr lang="tr-TR" dirty="0" err="1"/>
              <a:t>Prader-Willi</a:t>
            </a:r>
            <a:r>
              <a:rPr lang="tr-TR" dirty="0"/>
              <a:t> sendromu ve </a:t>
            </a:r>
            <a:r>
              <a:rPr lang="tr-TR" dirty="0" err="1"/>
              <a:t>idiyopatik</a:t>
            </a:r>
            <a:r>
              <a:rPr lang="tr-TR" dirty="0"/>
              <a:t> </a:t>
            </a:r>
            <a:r>
              <a:rPr lang="tr-TR" dirty="0" err="1"/>
              <a:t>hipogonadotropik</a:t>
            </a:r>
            <a:r>
              <a:rPr lang="tr-TR" dirty="0"/>
              <a:t> </a:t>
            </a:r>
            <a:r>
              <a:rPr lang="tr-TR" dirty="0" err="1"/>
              <a:t>hipogonadizmli</a:t>
            </a:r>
            <a:r>
              <a:rPr lang="tr-TR" dirty="0"/>
              <a:t> diğer nadir sendromlar bulunur ancak bunlar tipik olarak </a:t>
            </a:r>
            <a:r>
              <a:rPr lang="tr-TR" dirty="0" err="1"/>
              <a:t>anosmi</a:t>
            </a:r>
            <a:r>
              <a:rPr lang="tr-TR" dirty="0"/>
              <a:t>, zeka geriliği, aşırı obezite ve yüz </a:t>
            </a:r>
            <a:r>
              <a:rPr lang="tr-TR" dirty="0" err="1"/>
              <a:t>dismorfisi</a:t>
            </a:r>
            <a:r>
              <a:rPr lang="tr-TR" dirty="0"/>
              <a:t> gibi ek semptomlarla ilişkilidir. </a:t>
            </a:r>
          </a:p>
          <a:p>
            <a:pPr>
              <a:buFont typeface="Wingdings" panose="05000000000000000000" pitchFamily="2" charset="2"/>
              <a:buChar char="Ø"/>
            </a:pPr>
            <a:r>
              <a:rPr lang="tr-TR" dirty="0"/>
              <a:t>Hastamızda </a:t>
            </a:r>
            <a:r>
              <a:rPr lang="tr-TR" dirty="0" err="1"/>
              <a:t>hipotalamik</a:t>
            </a:r>
            <a:r>
              <a:rPr lang="tr-TR" dirty="0"/>
              <a:t> alanın organik hastalıkları (</a:t>
            </a:r>
            <a:r>
              <a:rPr lang="tr-TR" dirty="0" err="1"/>
              <a:t>neoplazmlar</a:t>
            </a:r>
            <a:r>
              <a:rPr lang="tr-TR" dirty="0"/>
              <a:t>, </a:t>
            </a:r>
            <a:r>
              <a:rPr lang="tr-TR" dirty="0" err="1"/>
              <a:t>sarkoidoz</a:t>
            </a:r>
            <a:r>
              <a:rPr lang="tr-TR" dirty="0"/>
              <a:t>, tüberküloz, </a:t>
            </a:r>
            <a:r>
              <a:rPr lang="tr-TR" dirty="0" err="1"/>
              <a:t>parazitoidler</a:t>
            </a:r>
            <a:r>
              <a:rPr lang="tr-TR" dirty="0"/>
              <a:t> ve diğer infiltre lezyonlar) da önceki beyin BT taramalarında lezyon olmaması nedeniyle dışlandı.</a:t>
            </a:r>
          </a:p>
        </p:txBody>
      </p:sp>
    </p:spTree>
    <p:extLst>
      <p:ext uri="{BB962C8B-B14F-4D97-AF65-F5344CB8AC3E}">
        <p14:creationId xmlns:p14="http://schemas.microsoft.com/office/powerpoint/2010/main" val="196733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BAC611-9BB4-2721-EEC1-D0D23EDA293A}"/>
              </a:ext>
            </a:extLst>
          </p:cNvPr>
          <p:cNvSpPr>
            <a:spLocks noGrp="1"/>
          </p:cNvSpPr>
          <p:nvPr>
            <p:ph idx="1"/>
          </p:nvPr>
        </p:nvSpPr>
        <p:spPr>
          <a:xfrm>
            <a:off x="1087581" y="1631373"/>
            <a:ext cx="10515600" cy="4129954"/>
          </a:xfrm>
        </p:spPr>
        <p:txBody>
          <a:bodyPr>
            <a:normAutofit/>
          </a:bodyPr>
          <a:lstStyle/>
          <a:p>
            <a:pPr>
              <a:buFont typeface="Wingdings" panose="05000000000000000000" pitchFamily="2" charset="2"/>
              <a:buChar char="Ø"/>
            </a:pPr>
            <a:r>
              <a:rPr lang="tr-TR" dirty="0"/>
              <a:t>Ergenlik çağındaki veya genç erişkin bir çocukta </a:t>
            </a:r>
            <a:r>
              <a:rPr lang="tr-TR" dirty="0" err="1"/>
              <a:t>amenorenin</a:t>
            </a:r>
            <a:r>
              <a:rPr lang="tr-TR" dirty="0"/>
              <a:t> en sık görülen merkezi nedenleri arasında büyüme ve ergenliğin yapısal gecikmesi, kronik hastalık ve fonksiyonel hipotalamik </a:t>
            </a:r>
            <a:r>
              <a:rPr lang="tr-TR" dirty="0" err="1"/>
              <a:t>amenore</a:t>
            </a:r>
            <a:r>
              <a:rPr lang="tr-TR" dirty="0"/>
              <a:t> yer alır. Düşük VKİ veya VKİ yüzdelik diliminde önemli bir azalma yeme bozukluğu, kadın sporcu üçlüsü veya diğer kronik hastalıkları düşündürebilir. </a:t>
            </a:r>
          </a:p>
          <a:p>
            <a:pPr>
              <a:buFont typeface="Wingdings" panose="05000000000000000000" pitchFamily="2" charset="2"/>
              <a:buChar char="Ø"/>
            </a:pPr>
            <a:r>
              <a:rPr lang="tr-TR" dirty="0"/>
              <a:t>Tam kan sayımı, </a:t>
            </a:r>
            <a:r>
              <a:rPr lang="tr-TR" dirty="0" err="1"/>
              <a:t>inflamatuar</a:t>
            </a:r>
            <a:r>
              <a:rPr lang="tr-TR" dirty="0"/>
              <a:t> belirteçler ve serum belirteçleri kronik bir hastalığın </a:t>
            </a:r>
            <a:r>
              <a:rPr lang="tr-TR" dirty="0" err="1"/>
              <a:t>amenore</a:t>
            </a:r>
            <a:r>
              <a:rPr lang="tr-TR" dirty="0"/>
              <a:t> nedeni olarak düşünülüp düşünülmediğini belirlemek için yararlı olabilir. Hastamızda yeme bozukluğu veya aşırı egzersiz öyküsü yoktu bu nedenle fonksiyonel hipotalamik </a:t>
            </a:r>
            <a:r>
              <a:rPr lang="tr-TR" dirty="0" err="1"/>
              <a:t>amenore</a:t>
            </a:r>
            <a:r>
              <a:rPr lang="tr-TR" dirty="0"/>
              <a:t> olası değildi. Hipotalamik </a:t>
            </a:r>
            <a:r>
              <a:rPr lang="tr-TR" dirty="0" err="1"/>
              <a:t>amenore’nin</a:t>
            </a:r>
            <a:r>
              <a:rPr lang="tr-TR" dirty="0"/>
              <a:t> diğer nedenleri arasında kronik hastalıklar ve çölyak hastalığı gibi </a:t>
            </a:r>
            <a:r>
              <a:rPr lang="tr-TR" dirty="0" err="1"/>
              <a:t>malabsorptif</a:t>
            </a:r>
            <a:r>
              <a:rPr lang="tr-TR" dirty="0"/>
              <a:t> hastalıklar bulunur. Bu nedenle çölyak taraması yapıldı ve pozitif antikorlar ve predispozan </a:t>
            </a:r>
            <a:r>
              <a:rPr lang="tr-TR" dirty="0" err="1"/>
              <a:t>haplotipler</a:t>
            </a:r>
            <a:r>
              <a:rPr lang="tr-TR" dirty="0"/>
              <a:t> ortaya çıktı. Tanı daha sonra duodenum biyopsisi ile doğrulandı.  </a:t>
            </a:r>
          </a:p>
        </p:txBody>
      </p:sp>
    </p:spTree>
    <p:extLst>
      <p:ext uri="{BB962C8B-B14F-4D97-AF65-F5344CB8AC3E}">
        <p14:creationId xmlns:p14="http://schemas.microsoft.com/office/powerpoint/2010/main" val="4036018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DE41D3-8149-085E-FBE4-1789BEFA8A9B}"/>
              </a:ext>
            </a:extLst>
          </p:cNvPr>
          <p:cNvSpPr>
            <a:spLocks noGrp="1"/>
          </p:cNvSpPr>
          <p:nvPr>
            <p:ph type="title"/>
          </p:nvPr>
        </p:nvSpPr>
        <p:spPr>
          <a:xfrm>
            <a:off x="1697306" y="707238"/>
            <a:ext cx="8911687" cy="1280890"/>
          </a:xfrm>
        </p:spPr>
        <p:txBody>
          <a:bodyPr/>
          <a:lstStyle/>
          <a:p>
            <a:r>
              <a:rPr lang="tr-TR" b="1" dirty="0"/>
              <a:t>TEDAVİ</a:t>
            </a:r>
          </a:p>
        </p:txBody>
      </p:sp>
      <p:sp>
        <p:nvSpPr>
          <p:cNvPr id="3" name="İçerik Yer Tutucusu 2">
            <a:extLst>
              <a:ext uri="{FF2B5EF4-FFF2-40B4-BE49-F238E27FC236}">
                <a16:creationId xmlns:a16="http://schemas.microsoft.com/office/drawing/2014/main" id="{A405C2D1-5585-01E1-762B-8C5B6592FD52}"/>
              </a:ext>
            </a:extLst>
          </p:cNvPr>
          <p:cNvSpPr>
            <a:spLocks noGrp="1"/>
          </p:cNvSpPr>
          <p:nvPr>
            <p:ph idx="1"/>
          </p:nvPr>
        </p:nvSpPr>
        <p:spPr>
          <a:xfrm>
            <a:off x="1070264" y="2133600"/>
            <a:ext cx="10434348" cy="2428009"/>
          </a:xfrm>
        </p:spPr>
        <p:txBody>
          <a:bodyPr>
            <a:normAutofit/>
          </a:bodyPr>
          <a:lstStyle/>
          <a:p>
            <a:pPr>
              <a:buFont typeface="Wingdings" panose="05000000000000000000" pitchFamily="2" charset="2"/>
              <a:buChar char="Ø"/>
            </a:pPr>
            <a:r>
              <a:rPr lang="tr-TR" dirty="0"/>
              <a:t>Çölyak hastalığı tanısı doğrulandıktan sonra glutensiz diyete başladı.</a:t>
            </a:r>
            <a:r>
              <a:rPr kumimoji="0" lang="tr-TR" altLang="tr-TR" b="0" i="0" u="none" strike="noStrike" cap="none" normalizeH="0" baseline="0" dirty="0">
                <a:ln>
                  <a:noFill/>
                </a:ln>
                <a:solidFill>
                  <a:srgbClr val="1F1F1F"/>
                </a:solidFill>
                <a:effectLst/>
              </a:rPr>
              <a:t> </a:t>
            </a:r>
          </a:p>
          <a:p>
            <a:pPr>
              <a:buFont typeface="Wingdings" panose="05000000000000000000" pitchFamily="2" charset="2"/>
              <a:buChar char="Ø"/>
            </a:pPr>
            <a:r>
              <a:rPr kumimoji="0" lang="tr-TR" altLang="tr-TR" b="0" i="0" u="none" strike="noStrike" cap="none" normalizeH="0" baseline="0" dirty="0">
                <a:ln>
                  <a:noFill/>
                </a:ln>
                <a:solidFill>
                  <a:srgbClr val="1F1F1F"/>
                </a:solidFill>
                <a:effectLst/>
              </a:rPr>
              <a:t>Adet kanaması genellikle diyete başlandıktan 10 ay sonra oluşan altta yatan beslenme eksikliğinin düzeltilmesinden sonra geri döner. </a:t>
            </a:r>
            <a:r>
              <a:rPr lang="tr-TR" b="0" i="0" dirty="0">
                <a:solidFill>
                  <a:srgbClr val="1F1F1F"/>
                </a:solidFill>
                <a:effectLst/>
              </a:rPr>
              <a:t>Glutensiz diyete uyum, büyümeyi yakalamak, kilo alımı ve ergenlik olgunlaşması için önemlidir</a:t>
            </a:r>
            <a:endParaRPr kumimoji="0" lang="tr-TR" altLang="tr-TR" b="0" i="0" u="none" strike="noStrike" cap="none" normalizeH="0" baseline="0" dirty="0">
              <a:ln>
                <a:noFill/>
              </a:ln>
              <a:solidFill>
                <a:schemeClr val="tx1"/>
              </a:solidFill>
              <a:effectLst/>
            </a:endParaRPr>
          </a:p>
        </p:txBody>
      </p:sp>
      <p:sp>
        <p:nvSpPr>
          <p:cNvPr id="4" name="Rectangle 1">
            <a:extLst>
              <a:ext uri="{FF2B5EF4-FFF2-40B4-BE49-F238E27FC236}">
                <a16:creationId xmlns:a16="http://schemas.microsoft.com/office/drawing/2014/main" id="{44A04EC9-C832-2D7F-73EB-99111C26D2C6}"/>
              </a:ext>
            </a:extLst>
          </p:cNvPr>
          <p:cNvSpPr>
            <a:spLocks noChangeArrowheads="1"/>
          </p:cNvSpPr>
          <p:nvPr/>
        </p:nvSpPr>
        <p:spPr bwMode="auto">
          <a:xfrm>
            <a:off x="114300" y="102921"/>
            <a:ext cx="12077700"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8802556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188</TotalTime>
  <Words>1362</Words>
  <Application>Microsoft Office PowerPoint</Application>
  <PresentationFormat>Geniş ekran</PresentationFormat>
  <Paragraphs>62</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Century Gothic</vt:lpstr>
      <vt:lpstr>inherit</vt:lpstr>
      <vt:lpstr>Wingdings</vt:lpstr>
      <vt:lpstr>Wingdings 3</vt:lpstr>
      <vt:lpstr>Duman</vt:lpstr>
      <vt:lpstr>PowerPoint Sunusu</vt:lpstr>
      <vt:lpstr>ÖZET</vt:lpstr>
      <vt:lpstr>AMAÇ</vt:lpstr>
      <vt:lpstr>OLGU</vt:lpstr>
      <vt:lpstr>ARAŞTIRMA</vt:lpstr>
      <vt:lpstr>AYIRICI TANI</vt:lpstr>
      <vt:lpstr>PowerPoint Sunusu</vt:lpstr>
      <vt:lpstr>PowerPoint Sunusu</vt:lpstr>
      <vt:lpstr>TEDAVİ</vt:lpstr>
      <vt:lpstr>SONUÇ VE TAKİP</vt:lpstr>
      <vt:lpstr>TARTIŞMA</vt:lpstr>
      <vt:lpstr>PowerPoint Sunusu</vt:lpstr>
      <vt:lpstr>ÖĞRENME NOKTALARI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Tuğba Kocakır</dc:creator>
  <cp:lastModifiedBy>FUJİ-W10</cp:lastModifiedBy>
  <cp:revision>16</cp:revision>
  <dcterms:created xsi:type="dcterms:W3CDTF">2025-05-11T09:59:07Z</dcterms:created>
  <dcterms:modified xsi:type="dcterms:W3CDTF">2025-05-13T06:49:09Z</dcterms:modified>
</cp:coreProperties>
</file>