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8" r:id="rId3"/>
    <p:sldId id="259" r:id="rId4"/>
    <p:sldId id="262" r:id="rId5"/>
    <p:sldId id="260" r:id="rId6"/>
    <p:sldId id="263" r:id="rId7"/>
    <p:sldId id="264" r:id="rId8"/>
    <p:sldId id="265" r:id="rId9"/>
    <p:sldId id="266" r:id="rId10"/>
    <p:sldId id="267" r:id="rId11"/>
    <p:sldId id="268" r:id="rId12"/>
    <p:sldId id="269" r:id="rId13"/>
    <p:sldId id="270" r:id="rId14"/>
    <p:sldId id="289" r:id="rId15"/>
    <p:sldId id="29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1" r:id="rId33"/>
    <p:sldId id="287" r:id="rId34"/>
    <p:sldId id="288" r:id="rId35"/>
    <p:sldId id="302" r:id="rId36"/>
    <p:sldId id="293" r:id="rId37"/>
    <p:sldId id="294" r:id="rId38"/>
    <p:sldId id="292" r:id="rId39"/>
    <p:sldId id="295" r:id="rId40"/>
    <p:sldId id="326" r:id="rId41"/>
    <p:sldId id="324" r:id="rId42"/>
    <p:sldId id="325" r:id="rId43"/>
    <p:sldId id="328" r:id="rId44"/>
    <p:sldId id="329" r:id="rId45"/>
    <p:sldId id="330" r:id="rId46"/>
    <p:sldId id="331" r:id="rId47"/>
    <p:sldId id="296" r:id="rId48"/>
    <p:sldId id="297" r:id="rId49"/>
    <p:sldId id="327" r:id="rId50"/>
    <p:sldId id="299" r:id="rId51"/>
    <p:sldId id="303" r:id="rId52"/>
    <p:sldId id="300" r:id="rId53"/>
    <p:sldId id="301" r:id="rId54"/>
    <p:sldId id="305" r:id="rId55"/>
    <p:sldId id="306" r:id="rId56"/>
    <p:sldId id="307" r:id="rId57"/>
    <p:sldId id="308" r:id="rId58"/>
    <p:sldId id="309" r:id="rId59"/>
    <p:sldId id="310" r:id="rId60"/>
    <p:sldId id="311" r:id="rId61"/>
    <p:sldId id="312" r:id="rId62"/>
    <p:sldId id="313" r:id="rId63"/>
    <p:sldId id="315" r:id="rId64"/>
    <p:sldId id="314" r:id="rId65"/>
    <p:sldId id="316" r:id="rId66"/>
    <p:sldId id="317" r:id="rId67"/>
    <p:sldId id="318" r:id="rId68"/>
    <p:sldId id="319" r:id="rId69"/>
    <p:sldId id="320" r:id="rId70"/>
    <p:sldId id="321" r:id="rId71"/>
    <p:sldId id="322" r:id="rId72"/>
    <p:sldId id="323"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0" autoAdjust="0"/>
    <p:restoredTop sz="94660"/>
  </p:normalViewPr>
  <p:slideViewPr>
    <p:cSldViewPr snapToGrid="0">
      <p:cViewPr varScale="1">
        <p:scale>
          <a:sx n="78" d="100"/>
          <a:sy n="78" d="100"/>
        </p:scale>
        <p:origin x="114" y="16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121A9-94E5-47CA-87A0-2496BCBD76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69FA2F-F2A6-4711-A484-9A986B894AAC}">
      <dgm:prSet/>
      <dgm:spPr/>
      <dgm:t>
        <a:bodyPr/>
        <a:lstStyle/>
        <a:p>
          <a:pPr>
            <a:lnSpc>
              <a:spcPct val="100000"/>
            </a:lnSpc>
          </a:pPr>
          <a:r>
            <a:rPr lang="tr-TR"/>
            <a:t>Virüslerin neden olduğu 'hafif' seyirli bir hastalıktır.</a:t>
          </a:r>
          <a:endParaRPr lang="en-US"/>
        </a:p>
      </dgm:t>
    </dgm:pt>
    <dgm:pt modelId="{757449F2-1419-4578-BEED-819A46004102}" type="parTrans" cxnId="{34D62077-0FB5-4A27-9525-042E584E8F94}">
      <dgm:prSet/>
      <dgm:spPr/>
      <dgm:t>
        <a:bodyPr/>
        <a:lstStyle/>
        <a:p>
          <a:endParaRPr lang="en-US"/>
        </a:p>
      </dgm:t>
    </dgm:pt>
    <dgm:pt modelId="{21A76FF7-285E-407B-BF41-3AFA5D7E685D}" type="sibTrans" cxnId="{34D62077-0FB5-4A27-9525-042E584E8F94}">
      <dgm:prSet/>
      <dgm:spPr/>
      <dgm:t>
        <a:bodyPr/>
        <a:lstStyle/>
        <a:p>
          <a:endParaRPr lang="en-US"/>
        </a:p>
      </dgm:t>
    </dgm:pt>
    <dgm:pt modelId="{58370A7D-224C-4B0F-9AC7-3EEB143217B7}">
      <dgm:prSet/>
      <dgm:spPr/>
      <dgm:t>
        <a:bodyPr/>
        <a:lstStyle/>
        <a:p>
          <a:pPr>
            <a:lnSpc>
              <a:spcPct val="100000"/>
            </a:lnSpc>
          </a:pPr>
          <a:r>
            <a:rPr lang="tr-TR"/>
            <a:t>En sık görülen akut solunum yolu enfeksiyonudur.</a:t>
          </a:r>
          <a:endParaRPr lang="en-US"/>
        </a:p>
      </dgm:t>
    </dgm:pt>
    <dgm:pt modelId="{02736747-2FA2-449D-B531-2F9098EDBECF}" type="parTrans" cxnId="{A9B34518-8055-4C29-9797-FBD17EB825E5}">
      <dgm:prSet/>
      <dgm:spPr/>
      <dgm:t>
        <a:bodyPr/>
        <a:lstStyle/>
        <a:p>
          <a:endParaRPr lang="en-US"/>
        </a:p>
      </dgm:t>
    </dgm:pt>
    <dgm:pt modelId="{8706E639-F642-43E1-BD8F-C31191AD4207}" type="sibTrans" cxnId="{A9B34518-8055-4C29-9797-FBD17EB825E5}">
      <dgm:prSet/>
      <dgm:spPr/>
      <dgm:t>
        <a:bodyPr/>
        <a:lstStyle/>
        <a:p>
          <a:endParaRPr lang="en-US"/>
        </a:p>
      </dgm:t>
    </dgm:pt>
    <dgm:pt modelId="{C8873DD6-6F44-49DF-9164-63914F58134B}">
      <dgm:prSet/>
      <dgm:spPr/>
      <dgm:t>
        <a:bodyPr/>
        <a:lstStyle/>
        <a:p>
          <a:pPr>
            <a:lnSpc>
              <a:spcPct val="100000"/>
            </a:lnSpc>
          </a:pPr>
          <a:r>
            <a:rPr lang="tr-TR"/>
            <a:t>Çocuklar yılda genellikle 3-8 kez, erişkinler 2-5 kez soğuk algınlığı geçirebilir.</a:t>
          </a:r>
          <a:endParaRPr lang="en-US"/>
        </a:p>
      </dgm:t>
    </dgm:pt>
    <dgm:pt modelId="{F6749B18-93E5-476E-8EBF-75101289A1FA}" type="parTrans" cxnId="{39627C40-4921-4C96-8B2B-A5D0DCB9F270}">
      <dgm:prSet/>
      <dgm:spPr/>
      <dgm:t>
        <a:bodyPr/>
        <a:lstStyle/>
        <a:p>
          <a:endParaRPr lang="en-US"/>
        </a:p>
      </dgm:t>
    </dgm:pt>
    <dgm:pt modelId="{0DF0E68A-29FE-41D7-A84A-BBC9B7A841F9}" type="sibTrans" cxnId="{39627C40-4921-4C96-8B2B-A5D0DCB9F270}">
      <dgm:prSet/>
      <dgm:spPr/>
      <dgm:t>
        <a:bodyPr/>
        <a:lstStyle/>
        <a:p>
          <a:endParaRPr lang="en-US"/>
        </a:p>
      </dgm:t>
    </dgm:pt>
    <dgm:pt modelId="{7615C025-373B-42BC-9DD5-81C1B0BF8B91}">
      <dgm:prSet/>
      <dgm:spPr/>
      <dgm:t>
        <a:bodyPr/>
        <a:lstStyle/>
        <a:p>
          <a:pPr>
            <a:lnSpc>
              <a:spcPct val="100000"/>
            </a:lnSpc>
          </a:pPr>
          <a:r>
            <a:rPr lang="tr-TR"/>
            <a:t>Kötü havalandırma, güneş ışınlarının az oluşu, toplu yaşam gibi faktörler soğuk algınlığı gelişmesini kolaylaştırır.</a:t>
          </a:r>
          <a:endParaRPr lang="en-US"/>
        </a:p>
      </dgm:t>
    </dgm:pt>
    <dgm:pt modelId="{88168857-992D-40DE-8A20-C8D6E917879B}" type="parTrans" cxnId="{56B2DC57-9BC0-496B-A5B9-2032BDA0D4CD}">
      <dgm:prSet/>
      <dgm:spPr/>
      <dgm:t>
        <a:bodyPr/>
        <a:lstStyle/>
        <a:p>
          <a:endParaRPr lang="en-US"/>
        </a:p>
      </dgm:t>
    </dgm:pt>
    <dgm:pt modelId="{883FB8E4-78AB-4FFC-98C4-C54ACF2F1808}" type="sibTrans" cxnId="{56B2DC57-9BC0-496B-A5B9-2032BDA0D4CD}">
      <dgm:prSet/>
      <dgm:spPr/>
      <dgm:t>
        <a:bodyPr/>
        <a:lstStyle/>
        <a:p>
          <a:endParaRPr lang="en-US"/>
        </a:p>
      </dgm:t>
    </dgm:pt>
    <dgm:pt modelId="{A3E60C4D-3F60-4728-8C94-7F7709E89213}" type="pres">
      <dgm:prSet presAssocID="{1CF121A9-94E5-47CA-87A0-2496BCBD76E1}" presName="root" presStyleCnt="0">
        <dgm:presLayoutVars>
          <dgm:dir/>
          <dgm:resizeHandles val="exact"/>
        </dgm:presLayoutVars>
      </dgm:prSet>
      <dgm:spPr/>
    </dgm:pt>
    <dgm:pt modelId="{264F95BE-3A3F-4EC2-AA36-3A23AEA5EC86}" type="pres">
      <dgm:prSet presAssocID="{C869FA2F-F2A6-4711-A484-9A986B894AAC}" presName="compNode" presStyleCnt="0"/>
      <dgm:spPr/>
    </dgm:pt>
    <dgm:pt modelId="{F2AF495B-4371-4893-8DC5-AF3D9BC51E90}" type="pres">
      <dgm:prSet presAssocID="{C869FA2F-F2A6-4711-A484-9A986B894AAC}" presName="bgRect" presStyleLbl="bgShp" presStyleIdx="0" presStyleCnt="4"/>
      <dgm:spPr/>
    </dgm:pt>
    <dgm:pt modelId="{BF3B90CE-2378-4E4D-B2FB-69458B670C0D}" type="pres">
      <dgm:prSet presAssocID="{C869FA2F-F2A6-4711-A484-9A986B894AA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nset scene"/>
        </a:ext>
      </dgm:extLst>
    </dgm:pt>
    <dgm:pt modelId="{711A75BC-3ABE-4F86-B1FB-D2247E1FCB7E}" type="pres">
      <dgm:prSet presAssocID="{C869FA2F-F2A6-4711-A484-9A986B894AAC}" presName="spaceRect" presStyleCnt="0"/>
      <dgm:spPr/>
    </dgm:pt>
    <dgm:pt modelId="{4EB9D1CB-11AB-4D4C-BBE8-DF0C9E248046}" type="pres">
      <dgm:prSet presAssocID="{C869FA2F-F2A6-4711-A484-9A986B894AAC}" presName="parTx" presStyleLbl="revTx" presStyleIdx="0" presStyleCnt="4">
        <dgm:presLayoutVars>
          <dgm:chMax val="0"/>
          <dgm:chPref val="0"/>
        </dgm:presLayoutVars>
      </dgm:prSet>
      <dgm:spPr/>
    </dgm:pt>
    <dgm:pt modelId="{0A8A70EE-70AB-40C1-A094-BECB38025826}" type="pres">
      <dgm:prSet presAssocID="{21A76FF7-285E-407B-BF41-3AFA5D7E685D}" presName="sibTrans" presStyleCnt="0"/>
      <dgm:spPr/>
    </dgm:pt>
    <dgm:pt modelId="{E8AABD17-EC33-49AF-99EE-D3DA821DAB61}" type="pres">
      <dgm:prSet presAssocID="{58370A7D-224C-4B0F-9AC7-3EEB143217B7}" presName="compNode" presStyleCnt="0"/>
      <dgm:spPr/>
    </dgm:pt>
    <dgm:pt modelId="{2907B7EE-F692-46EF-8BF3-32B79923D05E}" type="pres">
      <dgm:prSet presAssocID="{58370A7D-224C-4B0F-9AC7-3EEB143217B7}" presName="bgRect" presStyleLbl="bgShp" presStyleIdx="1" presStyleCnt="4"/>
      <dgm:spPr/>
    </dgm:pt>
    <dgm:pt modelId="{A466C4C7-B348-431B-A02C-98CA69E0C68C}" type="pres">
      <dgm:prSet presAssocID="{58370A7D-224C-4B0F-9AC7-3EEB143217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kciğer"/>
        </a:ext>
      </dgm:extLst>
    </dgm:pt>
    <dgm:pt modelId="{89F008C5-2462-4801-9EBA-1DB741FC84B9}" type="pres">
      <dgm:prSet presAssocID="{58370A7D-224C-4B0F-9AC7-3EEB143217B7}" presName="spaceRect" presStyleCnt="0"/>
      <dgm:spPr/>
    </dgm:pt>
    <dgm:pt modelId="{C9304017-8AEF-4A10-AD62-56BF3C27D424}" type="pres">
      <dgm:prSet presAssocID="{58370A7D-224C-4B0F-9AC7-3EEB143217B7}" presName="parTx" presStyleLbl="revTx" presStyleIdx="1" presStyleCnt="4">
        <dgm:presLayoutVars>
          <dgm:chMax val="0"/>
          <dgm:chPref val="0"/>
        </dgm:presLayoutVars>
      </dgm:prSet>
      <dgm:spPr/>
    </dgm:pt>
    <dgm:pt modelId="{8EF2C1F9-2B4E-433E-8429-0F044595298E}" type="pres">
      <dgm:prSet presAssocID="{8706E639-F642-43E1-BD8F-C31191AD4207}" presName="sibTrans" presStyleCnt="0"/>
      <dgm:spPr/>
    </dgm:pt>
    <dgm:pt modelId="{34D47E34-8905-4154-9B16-736683CCD885}" type="pres">
      <dgm:prSet presAssocID="{C8873DD6-6F44-49DF-9164-63914F58134B}" presName="compNode" presStyleCnt="0"/>
      <dgm:spPr/>
    </dgm:pt>
    <dgm:pt modelId="{154DDAB7-8108-470F-9F7E-13C3DFBE0C2C}" type="pres">
      <dgm:prSet presAssocID="{C8873DD6-6F44-49DF-9164-63914F58134B}" presName="bgRect" presStyleLbl="bgShp" presStyleIdx="2" presStyleCnt="4"/>
      <dgm:spPr/>
    </dgm:pt>
    <dgm:pt modelId="{6EF5788C-9838-4270-921B-4FCE49FD3FF1}" type="pres">
      <dgm:prSet presAssocID="{C8873DD6-6F44-49DF-9164-63914F5813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w Temperature"/>
        </a:ext>
      </dgm:extLst>
    </dgm:pt>
    <dgm:pt modelId="{D98DC247-C424-46A6-96F1-8F8ED08D1D3D}" type="pres">
      <dgm:prSet presAssocID="{C8873DD6-6F44-49DF-9164-63914F58134B}" presName="spaceRect" presStyleCnt="0"/>
      <dgm:spPr/>
    </dgm:pt>
    <dgm:pt modelId="{977C163E-4C15-4B05-97D5-716553DFDE67}" type="pres">
      <dgm:prSet presAssocID="{C8873DD6-6F44-49DF-9164-63914F58134B}" presName="parTx" presStyleLbl="revTx" presStyleIdx="2" presStyleCnt="4">
        <dgm:presLayoutVars>
          <dgm:chMax val="0"/>
          <dgm:chPref val="0"/>
        </dgm:presLayoutVars>
      </dgm:prSet>
      <dgm:spPr/>
    </dgm:pt>
    <dgm:pt modelId="{C8A3A2E0-5D5C-44FE-A64B-0A6C061991AC}" type="pres">
      <dgm:prSet presAssocID="{0DF0E68A-29FE-41D7-A84A-BBC9B7A841F9}" presName="sibTrans" presStyleCnt="0"/>
      <dgm:spPr/>
    </dgm:pt>
    <dgm:pt modelId="{5566E03D-6CBD-4751-A76A-621172C92B2C}" type="pres">
      <dgm:prSet presAssocID="{7615C025-373B-42BC-9DD5-81C1B0BF8B91}" presName="compNode" presStyleCnt="0"/>
      <dgm:spPr/>
    </dgm:pt>
    <dgm:pt modelId="{B2FE51A1-5DB4-4075-A857-548AC2F7AAF0}" type="pres">
      <dgm:prSet presAssocID="{7615C025-373B-42BC-9DD5-81C1B0BF8B91}" presName="bgRect" presStyleLbl="bgShp" presStyleIdx="3" presStyleCnt="4"/>
      <dgm:spPr/>
    </dgm:pt>
    <dgm:pt modelId="{A3BE7F54-3C36-46AE-A3FF-A778334CFFB5}" type="pres">
      <dgm:prSet presAssocID="{7615C025-373B-42BC-9DD5-81C1B0BF8B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rmometre"/>
        </a:ext>
      </dgm:extLst>
    </dgm:pt>
    <dgm:pt modelId="{8FA96265-C0A0-4975-9E21-C7A2207B65EC}" type="pres">
      <dgm:prSet presAssocID="{7615C025-373B-42BC-9DD5-81C1B0BF8B91}" presName="spaceRect" presStyleCnt="0"/>
      <dgm:spPr/>
    </dgm:pt>
    <dgm:pt modelId="{EBA5B707-9449-40BE-9396-857F5F6127FA}" type="pres">
      <dgm:prSet presAssocID="{7615C025-373B-42BC-9DD5-81C1B0BF8B91}" presName="parTx" presStyleLbl="revTx" presStyleIdx="3" presStyleCnt="4">
        <dgm:presLayoutVars>
          <dgm:chMax val="0"/>
          <dgm:chPref val="0"/>
        </dgm:presLayoutVars>
      </dgm:prSet>
      <dgm:spPr/>
    </dgm:pt>
  </dgm:ptLst>
  <dgm:cxnLst>
    <dgm:cxn modelId="{A9B34518-8055-4C29-9797-FBD17EB825E5}" srcId="{1CF121A9-94E5-47CA-87A0-2496BCBD76E1}" destId="{58370A7D-224C-4B0F-9AC7-3EEB143217B7}" srcOrd="1" destOrd="0" parTransId="{02736747-2FA2-449D-B531-2F9098EDBECF}" sibTransId="{8706E639-F642-43E1-BD8F-C31191AD4207}"/>
    <dgm:cxn modelId="{39627C40-4921-4C96-8B2B-A5D0DCB9F270}" srcId="{1CF121A9-94E5-47CA-87A0-2496BCBD76E1}" destId="{C8873DD6-6F44-49DF-9164-63914F58134B}" srcOrd="2" destOrd="0" parTransId="{F6749B18-93E5-476E-8EBF-75101289A1FA}" sibTransId="{0DF0E68A-29FE-41D7-A84A-BBC9B7A841F9}"/>
    <dgm:cxn modelId="{A2B8D963-CC5C-491B-B9BD-DE2F5F5701B0}" type="presOf" srcId="{1CF121A9-94E5-47CA-87A0-2496BCBD76E1}" destId="{A3E60C4D-3F60-4728-8C94-7F7709E89213}" srcOrd="0" destOrd="0" presId="urn:microsoft.com/office/officeart/2018/2/layout/IconVerticalSolidList"/>
    <dgm:cxn modelId="{B294D26C-3766-4B3A-BD48-CA30AC3A5910}" type="presOf" srcId="{C869FA2F-F2A6-4711-A484-9A986B894AAC}" destId="{4EB9D1CB-11AB-4D4C-BBE8-DF0C9E248046}" srcOrd="0" destOrd="0" presId="urn:microsoft.com/office/officeart/2018/2/layout/IconVerticalSolidList"/>
    <dgm:cxn modelId="{34D62077-0FB5-4A27-9525-042E584E8F94}" srcId="{1CF121A9-94E5-47CA-87A0-2496BCBD76E1}" destId="{C869FA2F-F2A6-4711-A484-9A986B894AAC}" srcOrd="0" destOrd="0" parTransId="{757449F2-1419-4578-BEED-819A46004102}" sibTransId="{21A76FF7-285E-407B-BF41-3AFA5D7E685D}"/>
    <dgm:cxn modelId="{56B2DC57-9BC0-496B-A5B9-2032BDA0D4CD}" srcId="{1CF121A9-94E5-47CA-87A0-2496BCBD76E1}" destId="{7615C025-373B-42BC-9DD5-81C1B0BF8B91}" srcOrd="3" destOrd="0" parTransId="{88168857-992D-40DE-8A20-C8D6E917879B}" sibTransId="{883FB8E4-78AB-4FFC-98C4-C54ACF2F1808}"/>
    <dgm:cxn modelId="{EC236C7E-7BBC-4BD6-BBFE-FFD955F2CD71}" type="presOf" srcId="{C8873DD6-6F44-49DF-9164-63914F58134B}" destId="{977C163E-4C15-4B05-97D5-716553DFDE67}" srcOrd="0" destOrd="0" presId="urn:microsoft.com/office/officeart/2018/2/layout/IconVerticalSolidList"/>
    <dgm:cxn modelId="{9718D88A-FD40-4527-B516-3063E196A228}" type="presOf" srcId="{7615C025-373B-42BC-9DD5-81C1B0BF8B91}" destId="{EBA5B707-9449-40BE-9396-857F5F6127FA}" srcOrd="0" destOrd="0" presId="urn:microsoft.com/office/officeart/2018/2/layout/IconVerticalSolidList"/>
    <dgm:cxn modelId="{5CA048B0-9B9F-482E-BEE8-03EDACCD9F15}" type="presOf" srcId="{58370A7D-224C-4B0F-9AC7-3EEB143217B7}" destId="{C9304017-8AEF-4A10-AD62-56BF3C27D424}" srcOrd="0" destOrd="0" presId="urn:microsoft.com/office/officeart/2018/2/layout/IconVerticalSolidList"/>
    <dgm:cxn modelId="{737A223F-4331-4779-8B99-E301FC0723B5}" type="presParOf" srcId="{A3E60C4D-3F60-4728-8C94-7F7709E89213}" destId="{264F95BE-3A3F-4EC2-AA36-3A23AEA5EC86}" srcOrd="0" destOrd="0" presId="urn:microsoft.com/office/officeart/2018/2/layout/IconVerticalSolidList"/>
    <dgm:cxn modelId="{2F1E396D-B8B3-4BFA-8DB1-39CE7220025A}" type="presParOf" srcId="{264F95BE-3A3F-4EC2-AA36-3A23AEA5EC86}" destId="{F2AF495B-4371-4893-8DC5-AF3D9BC51E90}" srcOrd="0" destOrd="0" presId="urn:microsoft.com/office/officeart/2018/2/layout/IconVerticalSolidList"/>
    <dgm:cxn modelId="{FC5A73F3-8FB8-45BE-8605-A14E9A32D4C2}" type="presParOf" srcId="{264F95BE-3A3F-4EC2-AA36-3A23AEA5EC86}" destId="{BF3B90CE-2378-4E4D-B2FB-69458B670C0D}" srcOrd="1" destOrd="0" presId="urn:microsoft.com/office/officeart/2018/2/layout/IconVerticalSolidList"/>
    <dgm:cxn modelId="{07CD142C-A686-40D5-82CB-8A71B0844FD5}" type="presParOf" srcId="{264F95BE-3A3F-4EC2-AA36-3A23AEA5EC86}" destId="{711A75BC-3ABE-4F86-B1FB-D2247E1FCB7E}" srcOrd="2" destOrd="0" presId="urn:microsoft.com/office/officeart/2018/2/layout/IconVerticalSolidList"/>
    <dgm:cxn modelId="{71851538-A005-497E-AC12-371CF072CFFC}" type="presParOf" srcId="{264F95BE-3A3F-4EC2-AA36-3A23AEA5EC86}" destId="{4EB9D1CB-11AB-4D4C-BBE8-DF0C9E248046}" srcOrd="3" destOrd="0" presId="urn:microsoft.com/office/officeart/2018/2/layout/IconVerticalSolidList"/>
    <dgm:cxn modelId="{5C72D4FE-2BD2-4489-93E5-DAB655D000AE}" type="presParOf" srcId="{A3E60C4D-3F60-4728-8C94-7F7709E89213}" destId="{0A8A70EE-70AB-40C1-A094-BECB38025826}" srcOrd="1" destOrd="0" presId="urn:microsoft.com/office/officeart/2018/2/layout/IconVerticalSolidList"/>
    <dgm:cxn modelId="{3F45E02E-E3E0-4E07-8AE8-1E1935A9A128}" type="presParOf" srcId="{A3E60C4D-3F60-4728-8C94-7F7709E89213}" destId="{E8AABD17-EC33-49AF-99EE-D3DA821DAB61}" srcOrd="2" destOrd="0" presId="urn:microsoft.com/office/officeart/2018/2/layout/IconVerticalSolidList"/>
    <dgm:cxn modelId="{DE61FCB6-D98B-4AAA-9FDB-903C39501A61}" type="presParOf" srcId="{E8AABD17-EC33-49AF-99EE-D3DA821DAB61}" destId="{2907B7EE-F692-46EF-8BF3-32B79923D05E}" srcOrd="0" destOrd="0" presId="urn:microsoft.com/office/officeart/2018/2/layout/IconVerticalSolidList"/>
    <dgm:cxn modelId="{238A52A2-49C1-4028-84AA-EEFF3B8A8701}" type="presParOf" srcId="{E8AABD17-EC33-49AF-99EE-D3DA821DAB61}" destId="{A466C4C7-B348-431B-A02C-98CA69E0C68C}" srcOrd="1" destOrd="0" presId="urn:microsoft.com/office/officeart/2018/2/layout/IconVerticalSolidList"/>
    <dgm:cxn modelId="{28A519A1-6B74-4246-B570-3484B25F8A60}" type="presParOf" srcId="{E8AABD17-EC33-49AF-99EE-D3DA821DAB61}" destId="{89F008C5-2462-4801-9EBA-1DB741FC84B9}" srcOrd="2" destOrd="0" presId="urn:microsoft.com/office/officeart/2018/2/layout/IconVerticalSolidList"/>
    <dgm:cxn modelId="{79A1FC27-6012-483D-AAE1-63EC1637897C}" type="presParOf" srcId="{E8AABD17-EC33-49AF-99EE-D3DA821DAB61}" destId="{C9304017-8AEF-4A10-AD62-56BF3C27D424}" srcOrd="3" destOrd="0" presId="urn:microsoft.com/office/officeart/2018/2/layout/IconVerticalSolidList"/>
    <dgm:cxn modelId="{D345B146-8E02-46EE-AA0B-E7EB5895C315}" type="presParOf" srcId="{A3E60C4D-3F60-4728-8C94-7F7709E89213}" destId="{8EF2C1F9-2B4E-433E-8429-0F044595298E}" srcOrd="3" destOrd="0" presId="urn:microsoft.com/office/officeart/2018/2/layout/IconVerticalSolidList"/>
    <dgm:cxn modelId="{99040F30-5128-4956-BDFA-4E709A31306E}" type="presParOf" srcId="{A3E60C4D-3F60-4728-8C94-7F7709E89213}" destId="{34D47E34-8905-4154-9B16-736683CCD885}" srcOrd="4" destOrd="0" presId="urn:microsoft.com/office/officeart/2018/2/layout/IconVerticalSolidList"/>
    <dgm:cxn modelId="{602E65F4-42F6-4216-9209-5FF937E30514}" type="presParOf" srcId="{34D47E34-8905-4154-9B16-736683CCD885}" destId="{154DDAB7-8108-470F-9F7E-13C3DFBE0C2C}" srcOrd="0" destOrd="0" presId="urn:microsoft.com/office/officeart/2018/2/layout/IconVerticalSolidList"/>
    <dgm:cxn modelId="{CD70D864-72B3-4E10-80A3-D9D4D2362A54}" type="presParOf" srcId="{34D47E34-8905-4154-9B16-736683CCD885}" destId="{6EF5788C-9838-4270-921B-4FCE49FD3FF1}" srcOrd="1" destOrd="0" presId="urn:microsoft.com/office/officeart/2018/2/layout/IconVerticalSolidList"/>
    <dgm:cxn modelId="{2AB81CCE-3FDC-4D2F-94FC-B485540368B7}" type="presParOf" srcId="{34D47E34-8905-4154-9B16-736683CCD885}" destId="{D98DC247-C424-46A6-96F1-8F8ED08D1D3D}" srcOrd="2" destOrd="0" presId="urn:microsoft.com/office/officeart/2018/2/layout/IconVerticalSolidList"/>
    <dgm:cxn modelId="{897725B8-281F-43AD-811B-C03FE768BB7A}" type="presParOf" srcId="{34D47E34-8905-4154-9B16-736683CCD885}" destId="{977C163E-4C15-4B05-97D5-716553DFDE67}" srcOrd="3" destOrd="0" presId="urn:microsoft.com/office/officeart/2018/2/layout/IconVerticalSolidList"/>
    <dgm:cxn modelId="{ACD28863-C08D-4918-AB43-A2A78DB91A00}" type="presParOf" srcId="{A3E60C4D-3F60-4728-8C94-7F7709E89213}" destId="{C8A3A2E0-5D5C-44FE-A64B-0A6C061991AC}" srcOrd="5" destOrd="0" presId="urn:microsoft.com/office/officeart/2018/2/layout/IconVerticalSolidList"/>
    <dgm:cxn modelId="{A23D41F3-EF2C-4ADF-8821-D8A52D59F8E0}" type="presParOf" srcId="{A3E60C4D-3F60-4728-8C94-7F7709E89213}" destId="{5566E03D-6CBD-4751-A76A-621172C92B2C}" srcOrd="6" destOrd="0" presId="urn:microsoft.com/office/officeart/2018/2/layout/IconVerticalSolidList"/>
    <dgm:cxn modelId="{73150991-1CF4-4539-8B6F-3A21A6CB5C72}" type="presParOf" srcId="{5566E03D-6CBD-4751-A76A-621172C92B2C}" destId="{B2FE51A1-5DB4-4075-A857-548AC2F7AAF0}" srcOrd="0" destOrd="0" presId="urn:microsoft.com/office/officeart/2018/2/layout/IconVerticalSolidList"/>
    <dgm:cxn modelId="{2CD2B8B2-4BB8-49DE-949E-C8EB4D68376B}" type="presParOf" srcId="{5566E03D-6CBD-4751-A76A-621172C92B2C}" destId="{A3BE7F54-3C36-46AE-A3FF-A778334CFFB5}" srcOrd="1" destOrd="0" presId="urn:microsoft.com/office/officeart/2018/2/layout/IconVerticalSolidList"/>
    <dgm:cxn modelId="{E06C65C2-4F3D-4EB7-BC33-7276602E09D5}" type="presParOf" srcId="{5566E03D-6CBD-4751-A76A-621172C92B2C}" destId="{8FA96265-C0A0-4975-9E21-C7A2207B65EC}" srcOrd="2" destOrd="0" presId="urn:microsoft.com/office/officeart/2018/2/layout/IconVerticalSolidList"/>
    <dgm:cxn modelId="{1545331B-03C4-4AC1-A021-BBB675865B83}" type="presParOf" srcId="{5566E03D-6CBD-4751-A76A-621172C92B2C}" destId="{EBA5B707-9449-40BE-9396-857F5F6127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F495B-4371-4893-8DC5-AF3D9BC51E90}">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B90CE-2378-4E4D-B2FB-69458B670C0D}">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9D1CB-11AB-4D4C-BBE8-DF0C9E24804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Virüslerin neden olduğu 'hafif' seyirli bir hastalıktır.</a:t>
          </a:r>
          <a:endParaRPr lang="en-US" sz="2200" kern="1200"/>
        </a:p>
      </dsp:txBody>
      <dsp:txXfrm>
        <a:off x="1057183" y="1805"/>
        <a:ext cx="9458416" cy="915310"/>
      </dsp:txXfrm>
    </dsp:sp>
    <dsp:sp modelId="{2907B7EE-F692-46EF-8BF3-32B79923D05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66C4C7-B348-431B-A02C-98CA69E0C68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04017-8AEF-4A10-AD62-56BF3C27D424}">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En sık görülen akut solunum yolu enfeksiyonudur.</a:t>
          </a:r>
          <a:endParaRPr lang="en-US" sz="2200" kern="1200"/>
        </a:p>
      </dsp:txBody>
      <dsp:txXfrm>
        <a:off x="1057183" y="1145944"/>
        <a:ext cx="9458416" cy="915310"/>
      </dsp:txXfrm>
    </dsp:sp>
    <dsp:sp modelId="{154DDAB7-8108-470F-9F7E-13C3DFBE0C2C}">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5788C-9838-4270-921B-4FCE49FD3FF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C163E-4C15-4B05-97D5-716553DFDE67}">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Çocuklar yılda genellikle 3-8 kez, erişkinler 2-5 kez soğuk algınlığı geçirebilir.</a:t>
          </a:r>
          <a:endParaRPr lang="en-US" sz="2200" kern="1200"/>
        </a:p>
      </dsp:txBody>
      <dsp:txXfrm>
        <a:off x="1057183" y="2290082"/>
        <a:ext cx="9458416" cy="915310"/>
      </dsp:txXfrm>
    </dsp:sp>
    <dsp:sp modelId="{B2FE51A1-5DB4-4075-A857-548AC2F7AAF0}">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E7F54-3C36-46AE-A3FF-A778334CFFB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5B707-9449-40BE-9396-857F5F6127F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tr-TR" sz="2200" kern="1200"/>
            <a:t>Kötü havalandırma, güneş ışınlarının az oluşu, toplu yaşam gibi faktörler soğuk algınlığı gelişmesini kolaylaştırır.</a:t>
          </a:r>
          <a:endParaRPr lang="en-US" sz="22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3044A0A-BC5A-4AA2-955B-42EF6C95EEF3}" type="datetimeFigureOut">
              <a:rPr lang="tr-TR" smtClean="0"/>
              <a:pPr/>
              <a:t>28.11.2024</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5849BCB7-C928-4F1A-B1A9-57E46A815EA7}" type="slidenum">
              <a:rPr lang="tr-TR" smtClean="0"/>
              <a:pPr/>
              <a:t>‹#›</a:t>
            </a:fld>
            <a:endParaRPr lang="tr-TR" dirty="0"/>
          </a:p>
        </p:txBody>
      </p:sp>
    </p:spTree>
    <p:extLst>
      <p:ext uri="{BB962C8B-B14F-4D97-AF65-F5344CB8AC3E}">
        <p14:creationId xmlns:p14="http://schemas.microsoft.com/office/powerpoint/2010/main" val="178453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Yaklaşıl 200 çeşit mikro</a:t>
            </a:r>
          </a:p>
        </p:txBody>
      </p:sp>
      <p:sp>
        <p:nvSpPr>
          <p:cNvPr id="4" name="Slayt Numarası Yer Tutucusu 3"/>
          <p:cNvSpPr>
            <a:spLocks noGrp="1"/>
          </p:cNvSpPr>
          <p:nvPr>
            <p:ph type="sldNum" sz="quarter" idx="5"/>
          </p:nvPr>
        </p:nvSpPr>
        <p:spPr/>
        <p:txBody>
          <a:bodyPr/>
          <a:lstStyle/>
          <a:p>
            <a:fld id="{5849BCB7-C928-4F1A-B1A9-57E46A815EA7}" type="slidenum">
              <a:rPr lang="tr-TR" smtClean="0"/>
              <a:t>9</a:t>
            </a:fld>
            <a:endParaRPr lang="tr-TR"/>
          </a:p>
        </p:txBody>
      </p:sp>
    </p:spTree>
    <p:extLst>
      <p:ext uri="{BB962C8B-B14F-4D97-AF65-F5344CB8AC3E}">
        <p14:creationId xmlns:p14="http://schemas.microsoft.com/office/powerpoint/2010/main" val="107313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STANDART KUADRIVALAN INAKTIF AŞI 6 AYLIK-17 YAŞ ARASINDAKİ ÇOCUKLARDA 0,5 ML LİK DOZDA UYGULANMAKTADIR. DAHA ÖNCE AŞI UYGULANMAMIŞ OLAN 9 YAŞINDAN KÜÇÜK ÇOCUKLAR İÇİN ENAZ 4 HJAFTALIK BİR ARADAN SONRA 0,5 ML LİK İKİNCİ BİR DOZ UYGULANMALIDIR.</a:t>
            </a:r>
          </a:p>
          <a:p>
            <a:r>
              <a:rPr lang="tr-TR" dirty="0"/>
              <a:t>DÜNYA SAĞLIK ÖRGÜTÜ HER YIL GEBELER, 6 AY 5 YAŞ ARASI ÇOCUKLAR, YAŞLILAR (65 YAŞ ÜZERİ), KRONİK HAST OLANLAR VE SAĞLIK ÇALIŞANI OLANLARIN AŞILANMASINI ÖNERMEKTEDİR.</a:t>
            </a:r>
          </a:p>
          <a:p>
            <a:endParaRPr lang="tr-TR" dirty="0"/>
          </a:p>
        </p:txBody>
      </p:sp>
      <p:sp>
        <p:nvSpPr>
          <p:cNvPr id="4" name="Slayt Numarası Yer Tutucusu 3"/>
          <p:cNvSpPr>
            <a:spLocks noGrp="1"/>
          </p:cNvSpPr>
          <p:nvPr>
            <p:ph type="sldNum" sz="quarter" idx="5"/>
          </p:nvPr>
        </p:nvSpPr>
        <p:spPr/>
        <p:txBody>
          <a:bodyPr/>
          <a:lstStyle/>
          <a:p>
            <a:fld id="{5849BCB7-C928-4F1A-B1A9-57E46A815EA7}" type="slidenum">
              <a:rPr lang="tr-TR" smtClean="0"/>
              <a:t>21</a:t>
            </a:fld>
            <a:endParaRPr lang="tr-TR"/>
          </a:p>
        </p:txBody>
      </p:sp>
    </p:spTree>
    <p:extLst>
      <p:ext uri="{BB962C8B-B14F-4D97-AF65-F5344CB8AC3E}">
        <p14:creationId xmlns:p14="http://schemas.microsoft.com/office/powerpoint/2010/main" val="71681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EBV: Ateş, boğaz ağrısı, halsizlik, uzun klinik seyir FM: </a:t>
            </a:r>
            <a:r>
              <a:rPr lang="tr-TR" dirty="0" err="1"/>
              <a:t>Tonsillit</a:t>
            </a:r>
            <a:r>
              <a:rPr lang="tr-TR" dirty="0"/>
              <a:t>, hassas servikal lenfadenopati Eşlik eden aksiller veya </a:t>
            </a:r>
            <a:r>
              <a:rPr lang="tr-TR" dirty="0" err="1"/>
              <a:t>inguinal</a:t>
            </a:r>
            <a:r>
              <a:rPr lang="tr-TR" dirty="0"/>
              <a:t> lenfadenopati Hepatomegali, </a:t>
            </a:r>
            <a:r>
              <a:rPr lang="tr-TR" dirty="0" err="1"/>
              <a:t>splenomegali</a:t>
            </a:r>
            <a:r>
              <a:rPr lang="tr-TR" dirty="0"/>
              <a:t> </a:t>
            </a:r>
          </a:p>
        </p:txBody>
      </p:sp>
      <p:sp>
        <p:nvSpPr>
          <p:cNvPr id="4" name="Slayt Numarası Yer Tutucusu 3"/>
          <p:cNvSpPr>
            <a:spLocks noGrp="1"/>
          </p:cNvSpPr>
          <p:nvPr>
            <p:ph type="sldNum" sz="quarter" idx="5"/>
          </p:nvPr>
        </p:nvSpPr>
        <p:spPr/>
        <p:txBody>
          <a:bodyPr/>
          <a:lstStyle/>
          <a:p>
            <a:fld id="{5849BCB7-C928-4F1A-B1A9-57E46A815EA7}" type="slidenum">
              <a:rPr lang="tr-TR" smtClean="0"/>
              <a:pPr/>
              <a:t>28</a:t>
            </a:fld>
            <a:endParaRPr lang="tr-TR" dirty="0"/>
          </a:p>
        </p:txBody>
      </p:sp>
    </p:spTree>
    <p:extLst>
      <p:ext uri="{BB962C8B-B14F-4D97-AF65-F5344CB8AC3E}">
        <p14:creationId xmlns:p14="http://schemas.microsoft.com/office/powerpoint/2010/main" val="329788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1" dirty="0" err="1">
                <a:solidFill>
                  <a:srgbClr val="232323"/>
                </a:solidFill>
                <a:effectLst/>
                <a:latin typeface="Noto Sans" panose="020B0502040504020204" pitchFamily="34" charset="0"/>
              </a:rPr>
              <a:t>Haemophilus</a:t>
            </a:r>
            <a:r>
              <a:rPr lang="tr-TR" b="0" i="1" dirty="0">
                <a:solidFill>
                  <a:srgbClr val="232323"/>
                </a:solidFill>
                <a:effectLst/>
                <a:latin typeface="Noto Sans" panose="020B0502040504020204" pitchFamily="34" charset="0"/>
              </a:rPr>
              <a:t> </a:t>
            </a:r>
            <a:r>
              <a:rPr lang="tr-TR" b="0" i="1" dirty="0" err="1">
                <a:solidFill>
                  <a:srgbClr val="232323"/>
                </a:solidFill>
                <a:effectLst/>
                <a:latin typeface="Noto Sans" panose="020B0502040504020204" pitchFamily="34" charset="0"/>
              </a:rPr>
              <a:t>influenzae</a:t>
            </a:r>
            <a:r>
              <a:rPr lang="tr-TR" b="0" i="0" dirty="0">
                <a:solidFill>
                  <a:srgbClr val="232323"/>
                </a:solidFill>
                <a:effectLst/>
                <a:latin typeface="Noto Sans" panose="020B0502040504020204" pitchFamily="34" charset="0"/>
              </a:rPr>
              <a:t> tip b (</a:t>
            </a:r>
            <a:r>
              <a:rPr lang="tr-TR" b="0" i="0" dirty="0" err="1">
                <a:solidFill>
                  <a:srgbClr val="232323"/>
                </a:solidFill>
                <a:effectLst/>
                <a:latin typeface="Noto Sans" panose="020B0502040504020204" pitchFamily="34" charset="0"/>
              </a:rPr>
              <a:t>Hib</a:t>
            </a:r>
            <a:r>
              <a:rPr lang="tr-TR" b="0" i="0" dirty="0">
                <a:solidFill>
                  <a:srgbClr val="232323"/>
                </a:solidFill>
                <a:effectLst/>
                <a:latin typeface="Noto Sans" panose="020B0502040504020204" pitchFamily="34" charset="0"/>
              </a:rPr>
              <a:t>), öncelikli olarak aşılanmamış veya eksik aşılanmış çocuklarda önemli bir etiyoloji olmaya devam etmektedir.</a:t>
            </a:r>
            <a:endParaRPr lang="tr-TR" dirty="0"/>
          </a:p>
        </p:txBody>
      </p:sp>
      <p:sp>
        <p:nvSpPr>
          <p:cNvPr id="4" name="Slayt Numarası Yer Tutucusu 3"/>
          <p:cNvSpPr>
            <a:spLocks noGrp="1"/>
          </p:cNvSpPr>
          <p:nvPr>
            <p:ph type="sldNum" sz="quarter" idx="5"/>
          </p:nvPr>
        </p:nvSpPr>
        <p:spPr/>
        <p:txBody>
          <a:bodyPr/>
          <a:lstStyle/>
          <a:p>
            <a:fld id="{5849BCB7-C928-4F1A-B1A9-57E46A815EA7}" type="slidenum">
              <a:rPr lang="tr-TR" smtClean="0"/>
              <a:pPr/>
              <a:t>44</a:t>
            </a:fld>
            <a:endParaRPr lang="tr-TR" dirty="0"/>
          </a:p>
        </p:txBody>
      </p:sp>
    </p:spTree>
    <p:extLst>
      <p:ext uri="{BB962C8B-B14F-4D97-AF65-F5344CB8AC3E}">
        <p14:creationId xmlns:p14="http://schemas.microsoft.com/office/powerpoint/2010/main" val="399215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17AB8-7416-C6DE-FD36-2CA1C26046B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284352F-B41D-9F77-FC22-B590C3207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F2D1A3-24B3-433D-DDAF-EA93F9DB03F0}"/>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5" name="Alt Bilgi Yer Tutucusu 4">
            <a:extLst>
              <a:ext uri="{FF2B5EF4-FFF2-40B4-BE49-F238E27FC236}">
                <a16:creationId xmlns:a16="http://schemas.microsoft.com/office/drawing/2014/main" id="{DBE06EB0-789B-2550-E876-A19A5989F4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F20702-7700-BD08-1C10-34CAEFC2AB58}"/>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205100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80F8AA-C7E3-42F9-8629-C31DDE98E04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6DC2762-2AD5-0E40-7EDE-2A346A62786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2611157-B5A5-7E14-EC30-BC47AA9FD33B}"/>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5" name="Alt Bilgi Yer Tutucusu 4">
            <a:extLst>
              <a:ext uri="{FF2B5EF4-FFF2-40B4-BE49-F238E27FC236}">
                <a16:creationId xmlns:a16="http://schemas.microsoft.com/office/drawing/2014/main" id="{4B5BAEBD-8283-6813-7717-C3E4A217C2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AEA7D2-AAFF-0631-0FF3-506F84FCFAA1}"/>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328116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C85F31-2696-BC31-4687-2295052D451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27D19FE-2D5C-2C3B-54E0-E85752B2D37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D7EE4A-28BA-EB53-1F03-789207EB73D2}"/>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5" name="Alt Bilgi Yer Tutucusu 4">
            <a:extLst>
              <a:ext uri="{FF2B5EF4-FFF2-40B4-BE49-F238E27FC236}">
                <a16:creationId xmlns:a16="http://schemas.microsoft.com/office/drawing/2014/main" id="{17F5BC8B-B8C5-92C8-E6B7-6ADDB93B92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3C8500-3F3C-432A-4C6E-3DE381974BDD}"/>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38220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03CDEC-25EA-8D5F-8901-78967D62360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D716051-CD6F-53A9-3F97-63CD6274F7B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0CD387-828C-6460-7865-93FB30341083}"/>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5" name="Alt Bilgi Yer Tutucusu 4">
            <a:extLst>
              <a:ext uri="{FF2B5EF4-FFF2-40B4-BE49-F238E27FC236}">
                <a16:creationId xmlns:a16="http://schemas.microsoft.com/office/drawing/2014/main" id="{F40FFE44-980E-35DF-2C91-F68C30D607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20E8F5E-AC9E-CA69-7159-196D6DD70326}"/>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395889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67BE6-725D-CDB7-88B4-DD4951ECF8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B669577-CDE6-6A1D-6F0C-5A7124BB12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C71C04C-EBBE-A050-8CA4-986630B5B274}"/>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5" name="Alt Bilgi Yer Tutucusu 4">
            <a:extLst>
              <a:ext uri="{FF2B5EF4-FFF2-40B4-BE49-F238E27FC236}">
                <a16:creationId xmlns:a16="http://schemas.microsoft.com/office/drawing/2014/main" id="{3F7A9F5D-F4EE-CA31-6602-923F8B1B22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4E765E-6313-F0AE-377D-4C1F088252E8}"/>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318107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0E75AC-9ADA-309B-ACA6-EA4FE4AE2D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97C385-01DE-2950-1A3F-BBC4F14233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D1F22C4-17BC-3DB8-04B8-D634FD881CD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73320A-B112-EF6D-F7E7-A5CFFA9A5DF4}"/>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6" name="Alt Bilgi Yer Tutucusu 5">
            <a:extLst>
              <a:ext uri="{FF2B5EF4-FFF2-40B4-BE49-F238E27FC236}">
                <a16:creationId xmlns:a16="http://schemas.microsoft.com/office/drawing/2014/main" id="{93B8B886-A612-8895-375D-F9715D484C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8FD8810-F249-58A1-0633-8B811B94E75A}"/>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229787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223E16-79D7-0A82-8199-B479C55A9AF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DB80864-AF49-F0BD-439C-6BB7D0C77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4535BDE-C615-1F93-F9AE-CF27C5ECCC1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2907A28-DE00-F44F-FD39-4D876E3B20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AA7D8BE-21F6-ADE5-F608-3552D3F791B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CFEEBD5-D0A1-00E2-F730-CFD315AA0DC9}"/>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8" name="Alt Bilgi Yer Tutucusu 7">
            <a:extLst>
              <a:ext uri="{FF2B5EF4-FFF2-40B4-BE49-F238E27FC236}">
                <a16:creationId xmlns:a16="http://schemas.microsoft.com/office/drawing/2014/main" id="{9BF99D7C-3C24-7C73-1C3A-E9F3160B70B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C1B1001-6F0F-ABC9-98B3-21DC31CD532F}"/>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30592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C90317-D2CA-46B5-3391-CCE3FCE2073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1E01873-F144-6BF5-53CF-82621985E6A6}"/>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4" name="Alt Bilgi Yer Tutucusu 3">
            <a:extLst>
              <a:ext uri="{FF2B5EF4-FFF2-40B4-BE49-F238E27FC236}">
                <a16:creationId xmlns:a16="http://schemas.microsoft.com/office/drawing/2014/main" id="{6424E8AE-2512-9F68-74D1-A25F2A99F56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3B0FB0E-81A1-96D9-5722-0448D56F8DFA}"/>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154521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4BE92-17B9-3374-F230-B521829B5B0B}"/>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3" name="Alt Bilgi Yer Tutucusu 2">
            <a:extLst>
              <a:ext uri="{FF2B5EF4-FFF2-40B4-BE49-F238E27FC236}">
                <a16:creationId xmlns:a16="http://schemas.microsoft.com/office/drawing/2014/main" id="{0C35EA31-5230-AE1C-E775-F2EA0F7DCD8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61927DB-E1A5-ED66-3F43-0398E5318086}"/>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336496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8525C7-E82C-2D16-CB5D-B0069AE3A2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506043A-E082-470E-8076-DF7DDA4C0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0EBC1CC-63E9-E006-7909-DDD863CDC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7A7ECA4-8B62-E264-6A6A-A909F5928B6E}"/>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6" name="Alt Bilgi Yer Tutucusu 5">
            <a:extLst>
              <a:ext uri="{FF2B5EF4-FFF2-40B4-BE49-F238E27FC236}">
                <a16:creationId xmlns:a16="http://schemas.microsoft.com/office/drawing/2014/main" id="{4228A0B2-4B4D-3F8D-9C01-FF36BC75E62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57AF87-79FD-48A1-A328-48CB5F1A5E88}"/>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154985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E68067-EA30-BE33-0E5F-0747A2F99A8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1BA41A6-A5D0-B2F4-8C32-3A67E280D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8D21661-AA25-3C0A-329D-0A0B3713C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688F421-39AC-7954-45B0-947ABA34283A}"/>
              </a:ext>
            </a:extLst>
          </p:cNvPr>
          <p:cNvSpPr>
            <a:spLocks noGrp="1"/>
          </p:cNvSpPr>
          <p:nvPr>
            <p:ph type="dt" sz="half" idx="10"/>
          </p:nvPr>
        </p:nvSpPr>
        <p:spPr/>
        <p:txBody>
          <a:bodyPr/>
          <a:lstStyle/>
          <a:p>
            <a:fld id="{7B87F566-72D7-466C-A419-716405F04614}" type="datetimeFigureOut">
              <a:rPr lang="tr-TR" smtClean="0"/>
              <a:t>28.11.2024</a:t>
            </a:fld>
            <a:endParaRPr lang="tr-TR"/>
          </a:p>
        </p:txBody>
      </p:sp>
      <p:sp>
        <p:nvSpPr>
          <p:cNvPr id="6" name="Alt Bilgi Yer Tutucusu 5">
            <a:extLst>
              <a:ext uri="{FF2B5EF4-FFF2-40B4-BE49-F238E27FC236}">
                <a16:creationId xmlns:a16="http://schemas.microsoft.com/office/drawing/2014/main" id="{03589F04-EF42-FC4E-3480-9A53A5274BF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5A8892-5C96-93AD-1A3E-DEFE95DD1602}"/>
              </a:ext>
            </a:extLst>
          </p:cNvPr>
          <p:cNvSpPr>
            <a:spLocks noGrp="1"/>
          </p:cNvSpPr>
          <p:nvPr>
            <p:ph type="sldNum" sz="quarter" idx="12"/>
          </p:nvPr>
        </p:nvSpPr>
        <p:spPr/>
        <p:txBody>
          <a:bodyPr/>
          <a:lstStyle/>
          <a:p>
            <a:fld id="{B1308898-9D7E-4DFD-9A4B-6ED336B0BA42}" type="slidenum">
              <a:rPr lang="tr-TR" smtClean="0"/>
              <a:t>‹#›</a:t>
            </a:fld>
            <a:endParaRPr lang="tr-TR"/>
          </a:p>
        </p:txBody>
      </p:sp>
    </p:spTree>
    <p:extLst>
      <p:ext uri="{BB962C8B-B14F-4D97-AF65-F5344CB8AC3E}">
        <p14:creationId xmlns:p14="http://schemas.microsoft.com/office/powerpoint/2010/main" val="76749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2DF160C-BD0A-D55C-4B79-628F9459A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6B926A2-4FF2-14C5-69FE-B8DAC3886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14BE1FCD-B633-3C91-2E8A-660888776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7B87F566-72D7-466C-A419-716405F04614}" type="datetimeFigureOut">
              <a:rPr lang="tr-TR" smtClean="0"/>
              <a:pPr/>
              <a:t>28.11.2024</a:t>
            </a:fld>
            <a:endParaRPr lang="tr-TR" dirty="0"/>
          </a:p>
        </p:txBody>
      </p:sp>
      <p:sp>
        <p:nvSpPr>
          <p:cNvPr id="5" name="Alt Bilgi Yer Tutucusu 4">
            <a:extLst>
              <a:ext uri="{FF2B5EF4-FFF2-40B4-BE49-F238E27FC236}">
                <a16:creationId xmlns:a16="http://schemas.microsoft.com/office/drawing/2014/main" id="{1C1347B6-9C94-DB1C-7338-E4B835B85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tr-TR" dirty="0"/>
          </a:p>
        </p:txBody>
      </p:sp>
      <p:sp>
        <p:nvSpPr>
          <p:cNvPr id="6" name="Slayt Numarası Yer Tutucusu 5">
            <a:extLst>
              <a:ext uri="{FF2B5EF4-FFF2-40B4-BE49-F238E27FC236}">
                <a16:creationId xmlns:a16="http://schemas.microsoft.com/office/drawing/2014/main" id="{F6B69EA3-565D-47EC-DD8D-3EC998106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B1308898-9D7E-4DFD-9A4B-6ED336B0BA42}" type="slidenum">
              <a:rPr lang="tr-TR" smtClean="0"/>
              <a:pPr/>
              <a:t>‹#›</a:t>
            </a:fld>
            <a:endParaRPr lang="tr-TR" dirty="0"/>
          </a:p>
        </p:txBody>
      </p:sp>
    </p:spTree>
    <p:extLst>
      <p:ext uri="{BB962C8B-B14F-4D97-AF65-F5344CB8AC3E}">
        <p14:creationId xmlns:p14="http://schemas.microsoft.com/office/powerpoint/2010/main" val="414405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reference.medscape.com/drug/advil-motrin-ibuprofen-343289"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www.uptodate.com/contents/acute-otitis-media-in-children-clinical-manifestations-and-diagnosis?search=Acute%20otitis%20media&amp;source=search_result&amp;selectedTitle=5%7E150&amp;usage_type=default&amp;display_rank=5" TargetMode="External"/><Relationship Id="rId13" Type="http://schemas.openxmlformats.org/officeDocument/2006/relationships/hyperlink" Target="https://www.aafp.org/pubs/afp/issues/2004/0315/p1465.html" TargetMode="External"/><Relationship Id="rId3" Type="http://schemas.openxmlformats.org/officeDocument/2006/relationships/hyperlink" Target="https://www.uptodate.com/contents/the-common-cold-in-children-clinical-features-and-diagnosis?search=Common+cold&amp;source=search_result&amp;selectedTitle=4%7E150&amp;usage_type=default&amp;display_rank=4" TargetMode="External"/><Relationship Id="rId7" Type="http://schemas.openxmlformats.org/officeDocument/2006/relationships/hyperlink" Target="https://www.uptodate.com/contents/uncomplicated-acute-sinusitis-and-rhinosinusitis-in-adults-treatment?search=rhinosinusitis&amp;source=search_result&amp;selectedTitle=1%7E150&amp;usage_type=default&amp;display_rank=1#H547041653" TargetMode="External"/><Relationship Id="rId12" Type="http://schemas.openxmlformats.org/officeDocument/2006/relationships/hyperlink" Target="https://www.aafp.org/pubs/afp/issues/2022/1200/antibiotics-upper-respiratory-tract-infections.html" TargetMode="External"/><Relationship Id="rId2" Type="http://schemas.openxmlformats.org/officeDocument/2006/relationships/hyperlink" Target="https://www.kbb.org.tr/belgeler-kilavuzlar-11" TargetMode="External"/><Relationship Id="rId1" Type="http://schemas.openxmlformats.org/officeDocument/2006/relationships/slideLayout" Target="../slideLayouts/slideLayout2.xml"/><Relationship Id="rId6" Type="http://schemas.openxmlformats.org/officeDocument/2006/relationships/hyperlink" Target="https://www.uptodate.com/contents/seasonal-influenza-in-children-prevention-with-vaccines?search=influenza&amp;topicRef=7007&amp;source=see_link" TargetMode="External"/><Relationship Id="rId11" Type="http://schemas.openxmlformats.org/officeDocument/2006/relationships/hyperlink" Target="https://www.aafp.org/pubs/afp/issues/2019/1215/p751.html" TargetMode="External"/><Relationship Id="rId5" Type="http://schemas.openxmlformats.org/officeDocument/2006/relationships/hyperlink" Target="https://www.uptodate.com/contents/the-common-cold-in-adults-treatment-and-prevention?search=upper%20respiratory%20infections&amp;source=search_result&amp;selectedTitle=1%7E150&amp;usage_type=default&amp;display_rank=1#H3604053476" TargetMode="External"/><Relationship Id="rId10" Type="http://schemas.openxmlformats.org/officeDocument/2006/relationships/hyperlink" Target="https://www.aafp.org/pubs/afp/issues/2019/0901/p281.html" TargetMode="External"/><Relationship Id="rId4" Type="http://schemas.openxmlformats.org/officeDocument/2006/relationships/hyperlink" Target="https://www.uptodate.com/contents/the-common-cold-in-adults-diagnosis-and-clinical-features?search=Common%20cold&amp;source=search_result&amp;selectedTitle=3%7E150&amp;usage_type=default&amp;display_rank=3#H19380906" TargetMode="External"/><Relationship Id="rId9" Type="http://schemas.openxmlformats.org/officeDocument/2006/relationships/hyperlink" Target="https://www.aafp.org/pubs/afp/issues/2011/1215/p1390.html"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F1452F-285D-296B-64D4-4A8A85235A37}"/>
              </a:ext>
            </a:extLst>
          </p:cNvPr>
          <p:cNvSpPr>
            <a:spLocks noGrp="1"/>
          </p:cNvSpPr>
          <p:nvPr>
            <p:ph type="ctrTitle"/>
          </p:nvPr>
        </p:nvSpPr>
        <p:spPr/>
        <p:txBody>
          <a:bodyPr/>
          <a:lstStyle/>
          <a:p>
            <a:r>
              <a:rPr lang="tr-TR" b="1" dirty="0">
                <a:effectLst>
                  <a:outerShdw blurRad="38100" dist="38100" dir="2700000" algn="tl">
                    <a:srgbClr val="000000">
                      <a:alpha val="43137"/>
                    </a:srgbClr>
                  </a:outerShdw>
                </a:effectLst>
              </a:rPr>
              <a:t>ÜST SOLUNUM YOLU ENFEKSİYONLARI</a:t>
            </a:r>
            <a:endParaRPr lang="tr-TR" dirty="0"/>
          </a:p>
        </p:txBody>
      </p:sp>
      <p:sp>
        <p:nvSpPr>
          <p:cNvPr id="3" name="Alt Başlık 2">
            <a:extLst>
              <a:ext uri="{FF2B5EF4-FFF2-40B4-BE49-F238E27FC236}">
                <a16:creationId xmlns:a16="http://schemas.microsoft.com/office/drawing/2014/main" id="{549A1679-2569-2C9D-EAA7-460BFF89802F}"/>
              </a:ext>
            </a:extLst>
          </p:cNvPr>
          <p:cNvSpPr>
            <a:spLocks noGrp="1"/>
          </p:cNvSpPr>
          <p:nvPr>
            <p:ph type="subTitle" idx="1"/>
          </p:nvPr>
        </p:nvSpPr>
        <p:spPr>
          <a:xfrm>
            <a:off x="1524000" y="4079875"/>
            <a:ext cx="9144000" cy="1655762"/>
          </a:xfrm>
        </p:spPr>
        <p:txBody>
          <a:bodyPr/>
          <a:lstStyle/>
          <a:p>
            <a:pPr algn="r"/>
            <a:r>
              <a:rPr lang="tr-TR" dirty="0" err="1"/>
              <a:t>Arş.Gör</a:t>
            </a:r>
            <a:r>
              <a:rPr lang="tr-TR" dirty="0"/>
              <a:t> Dr. E.İ. ŞAMİL ARICI</a:t>
            </a:r>
          </a:p>
          <a:p>
            <a:pPr algn="r"/>
            <a:r>
              <a:rPr kumimoji="0" lang="tr-TR" sz="2400" b="0" i="0" u="none" strike="noStrike" kern="1200" cap="none" spc="0" normalizeH="0" baseline="0" noProof="0" dirty="0">
                <a:ln>
                  <a:noFill/>
                </a:ln>
                <a:solidFill>
                  <a:prstClr val="black"/>
                </a:solidFill>
                <a:effectLst/>
                <a:uLnTx/>
                <a:uFillTx/>
                <a:ea typeface="+mn-ea"/>
                <a:cs typeface="Times New Roman" panose="02020603050405020304" pitchFamily="18" charset="0"/>
              </a:rPr>
              <a:t>KTÜ Tıp Fakültesi Aile Hekimliği ABD</a:t>
            </a:r>
            <a:endParaRPr lang="tr-TR" sz="2400" dirty="0"/>
          </a:p>
          <a:p>
            <a:pPr algn="r"/>
            <a:r>
              <a:rPr lang="tr-TR" dirty="0"/>
              <a:t>03.12.2024</a:t>
            </a:r>
          </a:p>
          <a:p>
            <a:endParaRPr lang="tr-TR" dirty="0"/>
          </a:p>
        </p:txBody>
      </p:sp>
    </p:spTree>
    <p:extLst>
      <p:ext uri="{BB962C8B-B14F-4D97-AF65-F5344CB8AC3E}">
        <p14:creationId xmlns:p14="http://schemas.microsoft.com/office/powerpoint/2010/main" val="43723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2EA0AB-2143-4C36-F558-454E8D16C198}"/>
              </a:ext>
            </a:extLst>
          </p:cNvPr>
          <p:cNvSpPr>
            <a:spLocks noGrp="1"/>
          </p:cNvSpPr>
          <p:nvPr>
            <p:ph type="title"/>
          </p:nvPr>
        </p:nvSpPr>
        <p:spPr/>
        <p:txBody>
          <a:bodyPr/>
          <a:lstStyle/>
          <a:p>
            <a:r>
              <a:rPr lang="tr-TR" dirty="0"/>
              <a:t>Bulaş yolları</a:t>
            </a:r>
          </a:p>
        </p:txBody>
      </p:sp>
      <p:sp>
        <p:nvSpPr>
          <p:cNvPr id="3" name="İçerik Yer Tutucusu 2">
            <a:extLst>
              <a:ext uri="{FF2B5EF4-FFF2-40B4-BE49-F238E27FC236}">
                <a16:creationId xmlns:a16="http://schemas.microsoft.com/office/drawing/2014/main" id="{26E9AE48-6334-84E4-F81A-804297F99120}"/>
              </a:ext>
            </a:extLst>
          </p:cNvPr>
          <p:cNvSpPr>
            <a:spLocks noGrp="1"/>
          </p:cNvSpPr>
          <p:nvPr>
            <p:ph idx="1"/>
          </p:nvPr>
        </p:nvSpPr>
        <p:spPr/>
        <p:txBody>
          <a:bodyPr/>
          <a:lstStyle/>
          <a:p>
            <a:pPr marL="457200" lvl="1" indent="0">
              <a:buNone/>
            </a:pPr>
            <a:endParaRPr lang="tr-TR" dirty="0"/>
          </a:p>
          <a:p>
            <a:r>
              <a:rPr lang="tr-TR" dirty="0"/>
              <a:t>El teması (enfekte bir kişiyle doğrudan temas veya kontamine bir çevresel yüzeyle dolaylı temas yoluyla)</a:t>
            </a:r>
          </a:p>
          <a:p>
            <a:r>
              <a:rPr lang="tr-TR" dirty="0"/>
              <a:t>Hapşırma veya öksürme sonucu havaya karışan küçük parçacık damlacıkları (damlacık çekirdekleri veya aerosoller)</a:t>
            </a:r>
          </a:p>
          <a:p>
            <a:r>
              <a:rPr lang="tr-TR" dirty="0"/>
              <a:t>Tipik olarak enfekte bir kişiyle yakın temas gerektiren büyük partikül damlacıkları (damlacık iletimi)</a:t>
            </a:r>
          </a:p>
          <a:p>
            <a:endParaRPr lang="tr-TR" sz="2800" dirty="0">
              <a:cs typeface="Verdana"/>
            </a:endParaRPr>
          </a:p>
          <a:p>
            <a:r>
              <a:rPr lang="tr-TR" sz="2800" dirty="0" err="1">
                <a:cs typeface="Verdana"/>
              </a:rPr>
              <a:t>İnkubasyon</a:t>
            </a:r>
            <a:r>
              <a:rPr lang="tr-TR" sz="2800" spc="-15" dirty="0">
                <a:cs typeface="Verdana"/>
              </a:rPr>
              <a:t> </a:t>
            </a:r>
            <a:r>
              <a:rPr lang="tr-TR" sz="2800" dirty="0">
                <a:cs typeface="Verdana"/>
              </a:rPr>
              <a:t>süresi:</a:t>
            </a:r>
            <a:r>
              <a:rPr lang="tr-TR" sz="2800" spc="-35" dirty="0">
                <a:cs typeface="Verdana"/>
              </a:rPr>
              <a:t> </a:t>
            </a:r>
            <a:r>
              <a:rPr lang="tr-TR" sz="2800" dirty="0">
                <a:cs typeface="Verdana"/>
              </a:rPr>
              <a:t>24-72</a:t>
            </a:r>
            <a:r>
              <a:rPr lang="tr-TR" sz="2800" spc="-35" dirty="0">
                <a:cs typeface="Verdana"/>
              </a:rPr>
              <a:t> </a:t>
            </a:r>
            <a:r>
              <a:rPr lang="tr-TR" sz="2800" spc="-5" dirty="0">
                <a:cs typeface="Verdana"/>
              </a:rPr>
              <a:t>saat</a:t>
            </a:r>
            <a:endParaRPr lang="tr-TR" sz="2800" dirty="0">
              <a:cs typeface="Verdana"/>
            </a:endParaRPr>
          </a:p>
          <a:p>
            <a:endParaRPr lang="tr-TR" dirty="0"/>
          </a:p>
        </p:txBody>
      </p:sp>
      <p:pic>
        <p:nvPicPr>
          <p:cNvPr id="5" name="Resim 4">
            <a:extLst>
              <a:ext uri="{FF2B5EF4-FFF2-40B4-BE49-F238E27FC236}">
                <a16:creationId xmlns:a16="http://schemas.microsoft.com/office/drawing/2014/main" id="{2F432344-A71C-D631-EF92-CC153ED9AAD9}"/>
              </a:ext>
            </a:extLst>
          </p:cNvPr>
          <p:cNvPicPr>
            <a:picLocks noChangeAspect="1"/>
          </p:cNvPicPr>
          <p:nvPr/>
        </p:nvPicPr>
        <p:blipFill>
          <a:blip r:embed="rId2"/>
          <a:stretch>
            <a:fillRect/>
          </a:stretch>
        </p:blipFill>
        <p:spPr>
          <a:xfrm>
            <a:off x="9639061" y="0"/>
            <a:ext cx="1714739" cy="2067213"/>
          </a:xfrm>
          <a:prstGeom prst="rect">
            <a:avLst/>
          </a:prstGeom>
        </p:spPr>
      </p:pic>
    </p:spTree>
    <p:extLst>
      <p:ext uri="{BB962C8B-B14F-4D97-AF65-F5344CB8AC3E}">
        <p14:creationId xmlns:p14="http://schemas.microsoft.com/office/powerpoint/2010/main" val="21358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3DD867-AE15-86F7-F0C8-D5A3DA359442}"/>
              </a:ext>
            </a:extLst>
          </p:cNvPr>
          <p:cNvSpPr>
            <a:spLocks noGrp="1"/>
          </p:cNvSpPr>
          <p:nvPr>
            <p:ph type="title"/>
          </p:nvPr>
        </p:nvSpPr>
        <p:spPr/>
        <p:txBody>
          <a:bodyPr/>
          <a:lstStyle/>
          <a:p>
            <a:r>
              <a:rPr lang="tr-TR" dirty="0"/>
              <a:t>Semptomlar</a:t>
            </a:r>
          </a:p>
        </p:txBody>
      </p:sp>
      <p:sp>
        <p:nvSpPr>
          <p:cNvPr id="4" name="İçerik Yer Tutucusu 3">
            <a:extLst>
              <a:ext uri="{FF2B5EF4-FFF2-40B4-BE49-F238E27FC236}">
                <a16:creationId xmlns:a16="http://schemas.microsoft.com/office/drawing/2014/main" id="{7DE82D28-C7CB-53CC-EC91-0C2BD9AF71F8}"/>
              </a:ext>
            </a:extLst>
          </p:cNvPr>
          <p:cNvSpPr>
            <a:spLocks noGrp="1"/>
          </p:cNvSpPr>
          <p:nvPr>
            <p:ph sz="half" idx="1"/>
          </p:nvPr>
        </p:nvSpPr>
        <p:spPr>
          <a:xfrm>
            <a:off x="838200" y="1825625"/>
            <a:ext cx="5181600" cy="2767849"/>
          </a:xfrm>
        </p:spPr>
        <p:txBody>
          <a:bodyPr/>
          <a:lstStyle/>
          <a:p>
            <a:r>
              <a:rPr lang="tr-TR" dirty="0"/>
              <a:t>Ateş</a:t>
            </a:r>
          </a:p>
          <a:p>
            <a:r>
              <a:rPr lang="tr-TR" dirty="0"/>
              <a:t>Baş ağrısı</a:t>
            </a:r>
          </a:p>
          <a:p>
            <a:r>
              <a:rPr lang="tr-TR" dirty="0"/>
              <a:t>Kırgınlık hissi</a:t>
            </a:r>
          </a:p>
          <a:p>
            <a:r>
              <a:rPr lang="tr-TR" dirty="0"/>
              <a:t>Genel vücut ağrısı</a:t>
            </a:r>
          </a:p>
          <a:p>
            <a:r>
              <a:rPr lang="tr-TR" dirty="0"/>
              <a:t>Hapşırma</a:t>
            </a:r>
          </a:p>
          <a:p>
            <a:endParaRPr lang="tr-TR" dirty="0"/>
          </a:p>
        </p:txBody>
      </p:sp>
      <p:sp>
        <p:nvSpPr>
          <p:cNvPr id="5" name="İçerik Yer Tutucusu 4">
            <a:extLst>
              <a:ext uri="{FF2B5EF4-FFF2-40B4-BE49-F238E27FC236}">
                <a16:creationId xmlns:a16="http://schemas.microsoft.com/office/drawing/2014/main" id="{27E06FC6-6D92-95E7-7D58-0A01F2DA0A2F}"/>
              </a:ext>
            </a:extLst>
          </p:cNvPr>
          <p:cNvSpPr>
            <a:spLocks noGrp="1"/>
          </p:cNvSpPr>
          <p:nvPr>
            <p:ph sz="half" idx="2"/>
          </p:nvPr>
        </p:nvSpPr>
        <p:spPr>
          <a:xfrm>
            <a:off x="6172200" y="1825625"/>
            <a:ext cx="5181600" cy="2767849"/>
          </a:xfrm>
        </p:spPr>
        <p:txBody>
          <a:bodyPr/>
          <a:lstStyle/>
          <a:p>
            <a:r>
              <a:rPr lang="tr-TR" dirty="0"/>
              <a:t>Burun akıntısı</a:t>
            </a:r>
          </a:p>
          <a:p>
            <a:r>
              <a:rPr lang="tr-TR" dirty="0"/>
              <a:t>Burunda kızarıklık, hassasiyet</a:t>
            </a:r>
          </a:p>
          <a:p>
            <a:r>
              <a:rPr lang="tr-TR" dirty="0"/>
              <a:t>Geniz akıntısı</a:t>
            </a:r>
          </a:p>
          <a:p>
            <a:r>
              <a:rPr lang="tr-TR" dirty="0"/>
              <a:t>Boğaz ağrısı</a:t>
            </a:r>
          </a:p>
          <a:p>
            <a:r>
              <a:rPr lang="tr-TR" dirty="0"/>
              <a:t>Öksürük</a:t>
            </a:r>
          </a:p>
          <a:p>
            <a:endParaRPr lang="tr-TR" dirty="0"/>
          </a:p>
        </p:txBody>
      </p:sp>
      <p:pic>
        <p:nvPicPr>
          <p:cNvPr id="5122" name="Picture 2">
            <a:extLst>
              <a:ext uri="{FF2B5EF4-FFF2-40B4-BE49-F238E27FC236}">
                <a16:creationId xmlns:a16="http://schemas.microsoft.com/office/drawing/2014/main" id="{9DA824C4-1C41-656F-8033-BEDE63E74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14"/>
          <a:stretch/>
        </p:blipFill>
        <p:spPr bwMode="auto">
          <a:xfrm>
            <a:off x="2819400" y="4728411"/>
            <a:ext cx="5181600" cy="212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5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3154549E-C044-D21B-89AA-38DAC435F8B8}"/>
              </a:ext>
            </a:extLst>
          </p:cNvPr>
          <p:cNvSpPr>
            <a:spLocks noGrp="1"/>
          </p:cNvSpPr>
          <p:nvPr>
            <p:ph type="title"/>
          </p:nvPr>
        </p:nvSpPr>
        <p:spPr>
          <a:xfrm>
            <a:off x="411480" y="991443"/>
            <a:ext cx="4443154" cy="1087819"/>
          </a:xfrm>
        </p:spPr>
        <p:txBody>
          <a:bodyPr anchor="b">
            <a:normAutofit/>
          </a:bodyPr>
          <a:lstStyle/>
          <a:p>
            <a:r>
              <a:rPr lang="tr-TR" sz="3400" dirty="0"/>
              <a:t>Viral ÜSYE</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C534B575-B05F-1395-4DB9-AA3DC6B1233C}"/>
              </a:ext>
            </a:extLst>
          </p:cNvPr>
          <p:cNvSpPr>
            <a:spLocks noGrp="1"/>
          </p:cNvSpPr>
          <p:nvPr>
            <p:ph idx="1"/>
          </p:nvPr>
        </p:nvSpPr>
        <p:spPr>
          <a:xfrm>
            <a:off x="411480" y="2684095"/>
            <a:ext cx="4443154" cy="3492868"/>
          </a:xfrm>
        </p:spPr>
        <p:txBody>
          <a:bodyPr>
            <a:normAutofit/>
          </a:bodyPr>
          <a:lstStyle/>
          <a:p>
            <a:r>
              <a:rPr lang="tr-TR" sz="2000" dirty="0">
                <a:ea typeface="Calibri" panose="020F0502020204030204" pitchFamily="34" charset="0"/>
                <a:cs typeface="Calibri" panose="020F0502020204030204" pitchFamily="34" charset="0"/>
              </a:rPr>
              <a:t>Küçük çocuklarda ateş, huzursuzluk ve hapşırma ardından burun akıntısı, burun tıkanıklığı </a:t>
            </a:r>
          </a:p>
          <a:p>
            <a:endParaRPr lang="tr-TR" sz="2000" spc="-10" dirty="0">
              <a:ea typeface="Calibri" panose="020F0502020204030204" pitchFamily="34" charset="0"/>
              <a:cs typeface="Calibri" panose="020F0502020204030204" pitchFamily="34" charset="0"/>
            </a:endParaRPr>
          </a:p>
          <a:p>
            <a:endParaRPr lang="tr-TR" sz="2000" spc="-10" dirty="0">
              <a:ea typeface="Calibri" panose="020F0502020204030204" pitchFamily="34" charset="0"/>
              <a:cs typeface="Calibri" panose="020F0502020204030204" pitchFamily="34" charset="0"/>
            </a:endParaRPr>
          </a:p>
          <a:p>
            <a:r>
              <a:rPr lang="tr-TR" sz="2000" spc="-10" dirty="0">
                <a:ea typeface="Calibri" panose="020F0502020204030204" pitchFamily="34" charset="0"/>
                <a:cs typeface="Calibri" panose="020F0502020204030204" pitchFamily="34" charset="0"/>
              </a:rPr>
              <a:t>Bebeklerde burun</a:t>
            </a:r>
            <a:r>
              <a:rPr lang="tr-TR" sz="2000" spc="45"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solunumu </a:t>
            </a:r>
            <a:r>
              <a:rPr lang="tr-TR" sz="2000" spc="-969" dirty="0">
                <a:ea typeface="Calibri" panose="020F0502020204030204" pitchFamily="34" charset="0"/>
                <a:cs typeface="Calibri" panose="020F0502020204030204" pitchFamily="34" charset="0"/>
              </a:rPr>
              <a:t> </a:t>
            </a:r>
            <a:r>
              <a:rPr lang="tr-TR" sz="2000" spc="-5" dirty="0">
                <a:ea typeface="Calibri" panose="020F0502020204030204" pitchFamily="34" charset="0"/>
                <a:cs typeface="Calibri" panose="020F0502020204030204" pitchFamily="34" charset="0"/>
              </a:rPr>
              <a:t>yaptıklarından</a:t>
            </a:r>
            <a:r>
              <a:rPr lang="tr-TR" sz="2000" spc="50"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burun</a:t>
            </a:r>
            <a:r>
              <a:rPr lang="tr-TR" sz="2000" spc="45"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tıkanıklığı  nedeniyle</a:t>
            </a:r>
            <a:r>
              <a:rPr lang="tr-TR" sz="2000" spc="20"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beslenmeleri</a:t>
            </a:r>
            <a:r>
              <a:rPr lang="tr-TR" sz="2000" spc="15"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zorlaşır,</a:t>
            </a:r>
            <a:r>
              <a:rPr lang="tr-TR" sz="2000" spc="45" dirty="0">
                <a:ea typeface="Calibri" panose="020F0502020204030204" pitchFamily="34" charset="0"/>
                <a:cs typeface="Calibri" panose="020F0502020204030204" pitchFamily="34" charset="0"/>
              </a:rPr>
              <a:t> </a:t>
            </a:r>
            <a:r>
              <a:rPr lang="tr-TR" sz="2000" spc="-5" dirty="0">
                <a:ea typeface="Calibri" panose="020F0502020204030204" pitchFamily="34" charset="0"/>
                <a:cs typeface="Calibri" panose="020F0502020204030204" pitchFamily="34" charset="0"/>
              </a:rPr>
              <a:t>hatta </a:t>
            </a:r>
            <a:r>
              <a:rPr lang="tr-TR" sz="2000" spc="-969"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solunum</a:t>
            </a:r>
            <a:r>
              <a:rPr lang="tr-TR" sz="2000" spc="35" dirty="0">
                <a:ea typeface="Calibri" panose="020F0502020204030204" pitchFamily="34" charset="0"/>
                <a:cs typeface="Calibri" panose="020F0502020204030204" pitchFamily="34" charset="0"/>
              </a:rPr>
              <a:t> </a:t>
            </a:r>
            <a:r>
              <a:rPr lang="tr-TR" sz="2000" spc="-5" dirty="0">
                <a:ea typeface="Calibri" panose="020F0502020204030204" pitchFamily="34" charset="0"/>
                <a:cs typeface="Calibri" panose="020F0502020204030204" pitchFamily="34" charset="0"/>
              </a:rPr>
              <a:t>sıkıntısı</a:t>
            </a:r>
            <a:r>
              <a:rPr lang="tr-TR" sz="2000" spc="10" dirty="0">
                <a:ea typeface="Calibri" panose="020F0502020204030204" pitchFamily="34" charset="0"/>
                <a:cs typeface="Calibri" panose="020F0502020204030204" pitchFamily="34" charset="0"/>
              </a:rPr>
              <a:t> </a:t>
            </a:r>
            <a:r>
              <a:rPr lang="tr-TR" sz="2000" spc="-10" dirty="0">
                <a:ea typeface="Calibri" panose="020F0502020204030204" pitchFamily="34" charset="0"/>
                <a:cs typeface="Calibri" panose="020F0502020204030204" pitchFamily="34" charset="0"/>
              </a:rPr>
              <a:t>ortaya</a:t>
            </a:r>
            <a:r>
              <a:rPr lang="tr-TR" sz="2000" spc="20" dirty="0">
                <a:ea typeface="Calibri" panose="020F0502020204030204" pitchFamily="34" charset="0"/>
                <a:cs typeface="Calibri" panose="020F0502020204030204" pitchFamily="34" charset="0"/>
              </a:rPr>
              <a:t> </a:t>
            </a:r>
            <a:r>
              <a:rPr lang="tr-TR" sz="2000" spc="-5" dirty="0">
                <a:ea typeface="Calibri" panose="020F0502020204030204" pitchFamily="34" charset="0"/>
                <a:cs typeface="Calibri" panose="020F0502020204030204" pitchFamily="34" charset="0"/>
              </a:rPr>
              <a:t>çıkabilir.</a:t>
            </a:r>
            <a:endParaRPr lang="tr-TR" sz="2000" dirty="0">
              <a:ea typeface="Calibri" panose="020F0502020204030204" pitchFamily="34" charset="0"/>
              <a:cs typeface="Calibri" panose="020F0502020204030204" pitchFamily="34" charset="0"/>
            </a:endParaRPr>
          </a:p>
          <a:p>
            <a:endParaRPr lang="tr-TR" sz="1800" dirty="0"/>
          </a:p>
          <a:p>
            <a:endParaRPr lang="tr-TR" sz="1800" dirty="0"/>
          </a:p>
        </p:txBody>
      </p:sp>
      <p:pic>
        <p:nvPicPr>
          <p:cNvPr id="4" name="Resim 3" descr="bebek, metin, insan yüzü, yeni yürüyen çocuk içeren bir resim&#10;&#10;Açıklama otomatik olarak oluşturuldu">
            <a:extLst>
              <a:ext uri="{FF2B5EF4-FFF2-40B4-BE49-F238E27FC236}">
                <a16:creationId xmlns:a16="http://schemas.microsoft.com/office/drawing/2014/main" id="{FBD020A6-ABA5-428E-100A-554D88D47D9F}"/>
              </a:ext>
            </a:extLst>
          </p:cNvPr>
          <p:cNvPicPr>
            <a:picLocks noChangeAspect="1"/>
          </p:cNvPicPr>
          <p:nvPr/>
        </p:nvPicPr>
        <p:blipFill>
          <a:blip r:embed="rId2"/>
          <a:stretch>
            <a:fillRect/>
          </a:stretch>
        </p:blipFill>
        <p:spPr>
          <a:xfrm>
            <a:off x="5830388" y="625683"/>
            <a:ext cx="5551280" cy="5551280"/>
          </a:xfrm>
          <a:prstGeom prst="rect">
            <a:avLst/>
          </a:prstGeom>
        </p:spPr>
      </p:pic>
    </p:spTree>
    <p:extLst>
      <p:ext uri="{BB962C8B-B14F-4D97-AF65-F5344CB8AC3E}">
        <p14:creationId xmlns:p14="http://schemas.microsoft.com/office/powerpoint/2010/main" val="247836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AAA614-D723-21B5-91A8-09C9C33108B8}"/>
              </a:ext>
            </a:extLst>
          </p:cNvPr>
          <p:cNvSpPr>
            <a:spLocks noGrp="1"/>
          </p:cNvSpPr>
          <p:nvPr>
            <p:ph idx="1"/>
          </p:nvPr>
        </p:nvSpPr>
        <p:spPr>
          <a:xfrm>
            <a:off x="838200" y="1010653"/>
            <a:ext cx="10515600" cy="5166310"/>
          </a:xfrm>
        </p:spPr>
        <p:txBody>
          <a:bodyPr>
            <a:normAutofit/>
          </a:bodyPr>
          <a:lstStyle/>
          <a:p>
            <a:r>
              <a:rPr lang="tr-TR" dirty="0"/>
              <a:t>3-7 gün içerisinde iyileşme görülür, nadiren iki haftaya (influenza olabilir) kadar uzayabilir. </a:t>
            </a:r>
          </a:p>
          <a:p>
            <a:endParaRPr lang="tr-TR" dirty="0"/>
          </a:p>
          <a:p>
            <a:r>
              <a:rPr lang="tr-TR" dirty="0"/>
              <a:t>Çocuklarda ateş birkaç saatte kaybolabilir ya da üç gün kadar da sürebilir. </a:t>
            </a:r>
          </a:p>
          <a:p>
            <a:endParaRPr lang="tr-TR" dirty="0"/>
          </a:p>
          <a:p>
            <a:r>
              <a:rPr lang="tr-TR" dirty="0"/>
              <a:t>Eğer üç günden sonra ateş yine ortaya çıkmışsa </a:t>
            </a:r>
            <a:r>
              <a:rPr lang="tr-TR" dirty="0" err="1"/>
              <a:t>otitis</a:t>
            </a:r>
            <a:r>
              <a:rPr lang="tr-TR" dirty="0"/>
              <a:t> </a:t>
            </a:r>
            <a:r>
              <a:rPr lang="tr-TR" dirty="0" err="1"/>
              <a:t>media</a:t>
            </a:r>
            <a:r>
              <a:rPr lang="tr-TR" dirty="0"/>
              <a:t> (en sık) gibi komplikasyonlar araştırılmalıdır. </a:t>
            </a:r>
          </a:p>
          <a:p>
            <a:endParaRPr lang="tr-TR" dirty="0"/>
          </a:p>
          <a:p>
            <a:r>
              <a:rPr lang="tr-TR" dirty="0"/>
              <a:t>Diğer komplikasyonlar: sinüzit, servikal </a:t>
            </a:r>
            <a:r>
              <a:rPr lang="tr-TR" dirty="0" err="1"/>
              <a:t>lenfadenit</a:t>
            </a:r>
            <a:r>
              <a:rPr lang="tr-TR" dirty="0"/>
              <a:t>, </a:t>
            </a:r>
            <a:r>
              <a:rPr lang="tr-TR" dirty="0" err="1"/>
              <a:t>mastoidit</a:t>
            </a:r>
            <a:r>
              <a:rPr lang="tr-TR" dirty="0"/>
              <a:t>, </a:t>
            </a:r>
            <a:r>
              <a:rPr lang="tr-TR" dirty="0" err="1"/>
              <a:t>peritonsiller</a:t>
            </a:r>
            <a:r>
              <a:rPr lang="tr-TR" dirty="0"/>
              <a:t> </a:t>
            </a:r>
            <a:r>
              <a:rPr lang="tr-TR" dirty="0" err="1"/>
              <a:t>abse</a:t>
            </a:r>
            <a:r>
              <a:rPr lang="tr-TR" dirty="0"/>
              <a:t> veya </a:t>
            </a:r>
            <a:r>
              <a:rPr lang="tr-TR" dirty="0" err="1"/>
              <a:t>peritonsiller</a:t>
            </a:r>
            <a:r>
              <a:rPr lang="tr-TR" dirty="0"/>
              <a:t> </a:t>
            </a:r>
            <a:r>
              <a:rPr lang="tr-TR" dirty="0" err="1"/>
              <a:t>sellülit</a:t>
            </a:r>
            <a:endParaRPr lang="tr-TR" dirty="0"/>
          </a:p>
        </p:txBody>
      </p:sp>
    </p:spTree>
    <p:extLst>
      <p:ext uri="{BB962C8B-B14F-4D97-AF65-F5344CB8AC3E}">
        <p14:creationId xmlns:p14="http://schemas.microsoft.com/office/powerpoint/2010/main" val="419006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0F236C-4CF6-2793-C959-4841E5F7360F}"/>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503C8926-55A0-0537-6F13-A43D1D1448A1}"/>
              </a:ext>
            </a:extLst>
          </p:cNvPr>
          <p:cNvSpPr>
            <a:spLocks noGrp="1"/>
          </p:cNvSpPr>
          <p:nvPr>
            <p:ph idx="1"/>
          </p:nvPr>
        </p:nvSpPr>
        <p:spPr/>
        <p:txBody>
          <a:bodyPr>
            <a:normAutofit/>
          </a:bodyPr>
          <a:lstStyle/>
          <a:p>
            <a:endParaRPr lang="tr-TR" sz="2400" dirty="0">
              <a:solidFill>
                <a:srgbClr val="FF0000"/>
              </a:solidFill>
            </a:endParaRPr>
          </a:p>
          <a:p>
            <a:r>
              <a:rPr lang="tr-TR" sz="2400" dirty="0">
                <a:solidFill>
                  <a:srgbClr val="FF0000"/>
                </a:solidFill>
              </a:rPr>
              <a:t>Antibiyotiklerin yeri yok</a:t>
            </a:r>
          </a:p>
          <a:p>
            <a:r>
              <a:rPr lang="tr-TR" sz="2400" dirty="0"/>
              <a:t>Yatak istirahati</a:t>
            </a:r>
          </a:p>
          <a:p>
            <a:r>
              <a:rPr lang="tr-TR" sz="2400" dirty="0"/>
              <a:t>Ateş düşürücüler (parasetamol, </a:t>
            </a:r>
            <a:r>
              <a:rPr lang="tr-TR" sz="2400" dirty="0" err="1"/>
              <a:t>ibuprofen</a:t>
            </a:r>
            <a:r>
              <a:rPr lang="tr-TR" sz="2400" dirty="0"/>
              <a:t>)</a:t>
            </a:r>
          </a:p>
          <a:p>
            <a:r>
              <a:rPr lang="tr-TR" sz="2400" dirty="0"/>
              <a:t>Semptomatik ilaçlar (Antihistaminik, dekonjestan, antipiretik kombinasyonları büyük çocuk ve erişkinlerde yarar sağlayabilir.)</a:t>
            </a:r>
          </a:p>
          <a:p>
            <a:r>
              <a:rPr lang="tr-TR" sz="2400" dirty="0" err="1"/>
              <a:t>Antitüsifler</a:t>
            </a:r>
            <a:r>
              <a:rPr lang="tr-TR" sz="2400" dirty="0"/>
              <a:t> ve </a:t>
            </a:r>
            <a:r>
              <a:rPr lang="tr-TR" sz="2400" dirty="0" err="1"/>
              <a:t>ekspektoranların</a:t>
            </a:r>
            <a:r>
              <a:rPr lang="tr-TR" sz="2400" dirty="0"/>
              <a:t> soğuk algınlığına bağlı öksürük tedavisinde çok az yararı vardır.</a:t>
            </a:r>
          </a:p>
        </p:txBody>
      </p:sp>
      <p:pic>
        <p:nvPicPr>
          <p:cNvPr id="4098" name="Picture 2">
            <a:extLst>
              <a:ext uri="{FF2B5EF4-FFF2-40B4-BE49-F238E27FC236}">
                <a16:creationId xmlns:a16="http://schemas.microsoft.com/office/drawing/2014/main" id="{EB5825C2-8155-A395-79FD-E2CB1B722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389" y="174250"/>
            <a:ext cx="3204411" cy="32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3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BB309-39EF-1275-7CD1-43EF57C50A4F}"/>
              </a:ext>
            </a:extLst>
          </p:cNvPr>
          <p:cNvSpPr>
            <a:spLocks noGrp="1"/>
          </p:cNvSpPr>
          <p:nvPr>
            <p:ph type="title"/>
          </p:nvPr>
        </p:nvSpPr>
        <p:spPr/>
        <p:txBody>
          <a:bodyPr/>
          <a:lstStyle/>
          <a:p>
            <a:r>
              <a:rPr lang="tr-TR" dirty="0"/>
              <a:t>Korunma</a:t>
            </a:r>
          </a:p>
        </p:txBody>
      </p:sp>
      <p:sp>
        <p:nvSpPr>
          <p:cNvPr id="3" name="İçerik Yer Tutucusu 2">
            <a:extLst>
              <a:ext uri="{FF2B5EF4-FFF2-40B4-BE49-F238E27FC236}">
                <a16:creationId xmlns:a16="http://schemas.microsoft.com/office/drawing/2014/main" id="{6D081BFE-EE55-E885-294F-A53EA8995F40}"/>
              </a:ext>
            </a:extLst>
          </p:cNvPr>
          <p:cNvSpPr>
            <a:spLocks noGrp="1"/>
          </p:cNvSpPr>
          <p:nvPr>
            <p:ph idx="1"/>
          </p:nvPr>
        </p:nvSpPr>
        <p:spPr/>
        <p:txBody>
          <a:bodyPr/>
          <a:lstStyle/>
          <a:p>
            <a:r>
              <a:rPr lang="tr-TR" dirty="0"/>
              <a:t>El hijyeni</a:t>
            </a:r>
          </a:p>
          <a:p>
            <a:r>
              <a:rPr lang="tr-TR" dirty="0"/>
              <a:t>Temas ve mesafe önlemleri</a:t>
            </a:r>
          </a:p>
          <a:p>
            <a:r>
              <a:rPr lang="tr-TR" dirty="0"/>
              <a:t>Maske kullanımı</a:t>
            </a:r>
          </a:p>
          <a:p>
            <a:r>
              <a:rPr lang="tr-TR" dirty="0"/>
              <a:t>Aşılama (İnfluenza)</a:t>
            </a:r>
          </a:p>
        </p:txBody>
      </p:sp>
      <p:pic>
        <p:nvPicPr>
          <p:cNvPr id="1028" name="Picture 4" descr="9k= (300×168)">
            <a:extLst>
              <a:ext uri="{FF2B5EF4-FFF2-40B4-BE49-F238E27FC236}">
                <a16:creationId xmlns:a16="http://schemas.microsoft.com/office/drawing/2014/main" id="{4E612A9E-E85D-E4D4-2D99-BBB780449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594" y="3682025"/>
            <a:ext cx="4696206" cy="262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5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966CF0-9504-6830-D49E-F38F497FE916}"/>
              </a:ext>
            </a:extLst>
          </p:cNvPr>
          <p:cNvSpPr>
            <a:spLocks noGrp="1"/>
          </p:cNvSpPr>
          <p:nvPr>
            <p:ph type="title"/>
          </p:nvPr>
        </p:nvSpPr>
        <p:spPr/>
        <p:txBody>
          <a:bodyPr/>
          <a:lstStyle/>
          <a:p>
            <a:r>
              <a:rPr lang="tr-TR" dirty="0"/>
              <a:t>İnfluenza </a:t>
            </a:r>
          </a:p>
        </p:txBody>
      </p:sp>
      <p:sp>
        <p:nvSpPr>
          <p:cNvPr id="3" name="İçerik Yer Tutucusu 2">
            <a:extLst>
              <a:ext uri="{FF2B5EF4-FFF2-40B4-BE49-F238E27FC236}">
                <a16:creationId xmlns:a16="http://schemas.microsoft.com/office/drawing/2014/main" id="{F72BDA09-00A0-800B-78BB-530470BDCD63}"/>
              </a:ext>
            </a:extLst>
          </p:cNvPr>
          <p:cNvSpPr>
            <a:spLocks noGrp="1"/>
          </p:cNvSpPr>
          <p:nvPr>
            <p:ph idx="1"/>
          </p:nvPr>
        </p:nvSpPr>
        <p:spPr/>
        <p:txBody>
          <a:bodyPr/>
          <a:lstStyle/>
          <a:p>
            <a:r>
              <a:rPr lang="tr-TR" dirty="0"/>
              <a:t>Ilıman iklimlerde, insan influenza A ve B virüsleri, tipik olarak kış aylarında (Ekim - Mart) mevsimsel hastalık salgınlarına neden olur</a:t>
            </a:r>
          </a:p>
          <a:p>
            <a:endParaRPr lang="tr-TR" dirty="0"/>
          </a:p>
          <a:p>
            <a:r>
              <a:rPr lang="tr-TR" dirty="0"/>
              <a:t>Kendiliğinden sınırlanan bir hastalık </a:t>
            </a:r>
          </a:p>
          <a:p>
            <a:endParaRPr lang="tr-TR" dirty="0"/>
          </a:p>
          <a:p>
            <a:r>
              <a:rPr lang="tr-TR" dirty="0"/>
              <a:t>En önemli komplikasyonu pnömoni</a:t>
            </a:r>
          </a:p>
          <a:p>
            <a:endParaRPr lang="tr-TR" dirty="0"/>
          </a:p>
          <a:p>
            <a:r>
              <a:rPr lang="tr-TR" dirty="0"/>
              <a:t>Özellikle &lt;2 yaş çocuklarda ve astım dahil kronik hastalığı olanlarda ciddi hastalık ve nadiren ölüme yol açabilir</a:t>
            </a:r>
          </a:p>
        </p:txBody>
      </p:sp>
      <p:pic>
        <p:nvPicPr>
          <p:cNvPr id="1026" name="Picture 2">
            <a:extLst>
              <a:ext uri="{FF2B5EF4-FFF2-40B4-BE49-F238E27FC236}">
                <a16:creationId xmlns:a16="http://schemas.microsoft.com/office/drawing/2014/main" id="{602480B3-EB2E-1775-ACED-798ACA3A9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873" y="0"/>
            <a:ext cx="2868899" cy="170089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4D4A182A-9337-1378-1734-807257C0EFE9}"/>
              </a:ext>
            </a:extLst>
          </p:cNvPr>
          <p:cNvPicPr>
            <a:picLocks noChangeAspect="1"/>
          </p:cNvPicPr>
          <p:nvPr/>
        </p:nvPicPr>
        <p:blipFill>
          <a:blip r:embed="rId3"/>
          <a:stretch>
            <a:fillRect/>
          </a:stretch>
        </p:blipFill>
        <p:spPr>
          <a:xfrm>
            <a:off x="9266071" y="2726630"/>
            <a:ext cx="2604504" cy="2300646"/>
          </a:xfrm>
          <a:prstGeom prst="rect">
            <a:avLst/>
          </a:prstGeom>
        </p:spPr>
      </p:pic>
    </p:spTree>
    <p:extLst>
      <p:ext uri="{BB962C8B-B14F-4D97-AF65-F5344CB8AC3E}">
        <p14:creationId xmlns:p14="http://schemas.microsoft.com/office/powerpoint/2010/main" val="197903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09BEBF-312F-FCB6-2845-09819988DB9B}"/>
              </a:ext>
            </a:extLst>
          </p:cNvPr>
          <p:cNvSpPr>
            <a:spLocks noGrp="1"/>
          </p:cNvSpPr>
          <p:nvPr>
            <p:ph type="title"/>
          </p:nvPr>
        </p:nvSpPr>
        <p:spPr/>
        <p:txBody>
          <a:bodyPr/>
          <a:lstStyle/>
          <a:p>
            <a:r>
              <a:rPr lang="tr-TR" dirty="0"/>
              <a:t>İnfluenza </a:t>
            </a:r>
          </a:p>
        </p:txBody>
      </p:sp>
      <p:sp>
        <p:nvSpPr>
          <p:cNvPr id="3" name="İçerik Yer Tutucusu 2">
            <a:extLst>
              <a:ext uri="{FF2B5EF4-FFF2-40B4-BE49-F238E27FC236}">
                <a16:creationId xmlns:a16="http://schemas.microsoft.com/office/drawing/2014/main" id="{859CDE65-C7F2-0AC1-3243-9E58806DBF72}"/>
              </a:ext>
            </a:extLst>
          </p:cNvPr>
          <p:cNvSpPr>
            <a:spLocks noGrp="1"/>
          </p:cNvSpPr>
          <p:nvPr>
            <p:ph sz="half" idx="1"/>
          </p:nvPr>
        </p:nvSpPr>
        <p:spPr>
          <a:xfrm>
            <a:off x="838199" y="1825625"/>
            <a:ext cx="10170695" cy="4351338"/>
          </a:xfrm>
        </p:spPr>
        <p:txBody>
          <a:bodyPr/>
          <a:lstStyle/>
          <a:p>
            <a:r>
              <a:rPr lang="tr-TR" dirty="0"/>
              <a:t>Yüksek ateş </a:t>
            </a:r>
          </a:p>
          <a:p>
            <a:r>
              <a:rPr lang="tr-TR" dirty="0"/>
              <a:t>Baş ağrısı sık </a:t>
            </a:r>
          </a:p>
          <a:p>
            <a:r>
              <a:rPr lang="tr-TR" dirty="0"/>
              <a:t>Genel vücut ağrısı</a:t>
            </a:r>
          </a:p>
          <a:p>
            <a:r>
              <a:rPr lang="tr-TR" dirty="0"/>
              <a:t>Öksürük (</a:t>
            </a:r>
            <a:r>
              <a:rPr lang="tr-TR" dirty="0" err="1"/>
              <a:t>nonproduktif</a:t>
            </a:r>
            <a:r>
              <a:rPr lang="tr-TR" dirty="0"/>
              <a:t>)</a:t>
            </a:r>
          </a:p>
          <a:p>
            <a:r>
              <a:rPr lang="tr-TR" dirty="0"/>
              <a:t>Burun akıntısı nadiren</a:t>
            </a:r>
          </a:p>
          <a:p>
            <a:r>
              <a:rPr lang="tr-TR" dirty="0"/>
              <a:t>Boğaz ağrısı sık değil</a:t>
            </a:r>
          </a:p>
        </p:txBody>
      </p:sp>
      <p:pic>
        <p:nvPicPr>
          <p:cNvPr id="3076" name="Picture 4">
            <a:extLst>
              <a:ext uri="{FF2B5EF4-FFF2-40B4-BE49-F238E27FC236}">
                <a16:creationId xmlns:a16="http://schemas.microsoft.com/office/drawing/2014/main" id="{51E43234-B14C-F83B-A047-B8E15E9C5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125"/>
            <a:ext cx="5715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3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4C381546-0C76-1ED0-686A-5F40D8AF40BF}"/>
              </a:ext>
            </a:extLst>
          </p:cNvPr>
          <p:cNvPicPr>
            <a:picLocks noChangeAspect="1"/>
          </p:cNvPicPr>
          <p:nvPr/>
        </p:nvPicPr>
        <p:blipFill>
          <a:blip r:embed="rId2"/>
          <a:stretch>
            <a:fillRect/>
          </a:stretch>
        </p:blipFill>
        <p:spPr>
          <a:xfrm>
            <a:off x="1348154" y="471255"/>
            <a:ext cx="9495692" cy="5915489"/>
          </a:xfrm>
          <a:prstGeom prst="rect">
            <a:avLst/>
          </a:prstGeom>
        </p:spPr>
      </p:pic>
    </p:spTree>
    <p:extLst>
      <p:ext uri="{BB962C8B-B14F-4D97-AF65-F5344CB8AC3E}">
        <p14:creationId xmlns:p14="http://schemas.microsoft.com/office/powerpoint/2010/main" val="92349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EA6D5-9E1B-6E42-8DFD-0E4B88AC6B4B}"/>
              </a:ext>
            </a:extLst>
          </p:cNvPr>
          <p:cNvSpPr>
            <a:spLocks noGrp="1"/>
          </p:cNvSpPr>
          <p:nvPr>
            <p:ph type="title"/>
          </p:nvPr>
        </p:nvSpPr>
        <p:spPr/>
        <p:txBody>
          <a:bodyPr/>
          <a:lstStyle/>
          <a:p>
            <a:r>
              <a:rPr lang="tr-TR" dirty="0"/>
              <a:t>İnfluenza </a:t>
            </a:r>
          </a:p>
        </p:txBody>
      </p:sp>
      <p:sp>
        <p:nvSpPr>
          <p:cNvPr id="3" name="İçerik Yer Tutucusu 2">
            <a:extLst>
              <a:ext uri="{FF2B5EF4-FFF2-40B4-BE49-F238E27FC236}">
                <a16:creationId xmlns:a16="http://schemas.microsoft.com/office/drawing/2014/main" id="{BB310E71-9AC7-6D45-C014-A7B79948DDB2}"/>
              </a:ext>
            </a:extLst>
          </p:cNvPr>
          <p:cNvSpPr>
            <a:spLocks noGrp="1"/>
          </p:cNvSpPr>
          <p:nvPr>
            <p:ph idx="1"/>
          </p:nvPr>
        </p:nvSpPr>
        <p:spPr/>
        <p:txBody>
          <a:bodyPr/>
          <a:lstStyle/>
          <a:p>
            <a:endParaRPr lang="tr-TR" dirty="0">
              <a:solidFill>
                <a:srgbClr val="FF0000"/>
              </a:solidFill>
            </a:endParaRPr>
          </a:p>
          <a:p>
            <a:r>
              <a:rPr lang="tr-TR" dirty="0">
                <a:solidFill>
                  <a:srgbClr val="FF0000"/>
                </a:solidFill>
              </a:rPr>
              <a:t>Tanı klinik bulgular ile konur</a:t>
            </a:r>
          </a:p>
          <a:p>
            <a:endParaRPr lang="tr-TR" dirty="0"/>
          </a:p>
          <a:p>
            <a:r>
              <a:rPr lang="tr-TR" dirty="0"/>
              <a:t>Hızlı antijen testi tanıda kullanılabilir.</a:t>
            </a:r>
          </a:p>
          <a:p>
            <a:pPr marL="365760" lvl="1" indent="0">
              <a:buNone/>
            </a:pPr>
            <a:r>
              <a:rPr lang="tr-TR" dirty="0"/>
              <a:t>- Negatif olması tanıyı ekarte ettirmez (duyarlılığı %20-70)</a:t>
            </a:r>
          </a:p>
          <a:p>
            <a:endParaRPr lang="tr-TR" dirty="0"/>
          </a:p>
          <a:p>
            <a:r>
              <a:rPr lang="tr-TR" dirty="0"/>
              <a:t>RT-PCR tanıda daha güvenilir (duyarlılığı %86-100)</a:t>
            </a:r>
          </a:p>
          <a:p>
            <a:endParaRPr lang="tr-TR" dirty="0"/>
          </a:p>
          <a:p>
            <a:endParaRPr lang="tr-TR" dirty="0"/>
          </a:p>
        </p:txBody>
      </p:sp>
    </p:spTree>
    <p:extLst>
      <p:ext uri="{BB962C8B-B14F-4D97-AF65-F5344CB8AC3E}">
        <p14:creationId xmlns:p14="http://schemas.microsoft.com/office/powerpoint/2010/main" val="129846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96094C-9D7C-30D3-9213-F425BD8C5D8C}"/>
              </a:ext>
            </a:extLst>
          </p:cNvPr>
          <p:cNvSpPr>
            <a:spLocks noGrp="1"/>
          </p:cNvSpPr>
          <p:nvPr>
            <p:ph type="title"/>
          </p:nvPr>
        </p:nvSpPr>
        <p:spPr/>
        <p:txBody>
          <a:bodyPr/>
          <a:lstStyle/>
          <a:p>
            <a:r>
              <a:rPr lang="tr-TR" b="1" dirty="0"/>
              <a:t>Sunum Hedefleri</a:t>
            </a:r>
          </a:p>
        </p:txBody>
      </p:sp>
      <p:sp>
        <p:nvSpPr>
          <p:cNvPr id="3" name="İçerik Yer Tutucusu 2">
            <a:extLst>
              <a:ext uri="{FF2B5EF4-FFF2-40B4-BE49-F238E27FC236}">
                <a16:creationId xmlns:a16="http://schemas.microsoft.com/office/drawing/2014/main" id="{22B333EE-9FAA-2404-9645-2A247BE6C6CB}"/>
              </a:ext>
            </a:extLst>
          </p:cNvPr>
          <p:cNvSpPr>
            <a:spLocks noGrp="1"/>
          </p:cNvSpPr>
          <p:nvPr>
            <p:ph idx="1"/>
          </p:nvPr>
        </p:nvSpPr>
        <p:spPr/>
        <p:txBody>
          <a:bodyPr/>
          <a:lstStyle/>
          <a:p>
            <a:r>
              <a:rPr lang="tr-TR" dirty="0"/>
              <a:t>Üst solunum yolu enfeksiyonlarının tanım ve sınıflandırmaları hakkında bilgi vermek</a:t>
            </a:r>
          </a:p>
          <a:p>
            <a:endParaRPr lang="tr-TR" dirty="0"/>
          </a:p>
          <a:p>
            <a:r>
              <a:rPr lang="tr-TR" dirty="0"/>
              <a:t>Üst solunum yolu enfeksiyonları tanı ve tedavi yöntemleri hakkında bilgi vermek</a:t>
            </a:r>
          </a:p>
          <a:p>
            <a:endParaRPr lang="tr-TR" dirty="0"/>
          </a:p>
          <a:p>
            <a:r>
              <a:rPr lang="tr-TR" dirty="0"/>
              <a:t>Üst solunum yolu enfeksiyonlarındaki sevk kriterlerini hakkında bilgi vermek</a:t>
            </a:r>
          </a:p>
        </p:txBody>
      </p:sp>
    </p:spTree>
    <p:extLst>
      <p:ext uri="{BB962C8B-B14F-4D97-AF65-F5344CB8AC3E}">
        <p14:creationId xmlns:p14="http://schemas.microsoft.com/office/powerpoint/2010/main" val="67702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C8D94-C25B-4153-69EF-F08FEE907B42}"/>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D46DD576-B652-C163-2BE8-3AD564FC9876}"/>
              </a:ext>
            </a:extLst>
          </p:cNvPr>
          <p:cNvSpPr>
            <a:spLocks noGrp="1"/>
          </p:cNvSpPr>
          <p:nvPr>
            <p:ph idx="1"/>
          </p:nvPr>
        </p:nvSpPr>
        <p:spPr/>
        <p:txBody>
          <a:bodyPr/>
          <a:lstStyle/>
          <a:p>
            <a:r>
              <a:rPr lang="tr-TR" dirty="0" err="1"/>
              <a:t>Nöraminidaz</a:t>
            </a:r>
            <a:r>
              <a:rPr lang="tr-TR" dirty="0"/>
              <a:t> inhibitörleri </a:t>
            </a:r>
          </a:p>
          <a:p>
            <a:pPr lvl="1"/>
            <a:r>
              <a:rPr lang="tr-TR" dirty="0"/>
              <a:t>Oseltamivir</a:t>
            </a:r>
          </a:p>
          <a:p>
            <a:pPr lvl="2"/>
            <a:r>
              <a:rPr lang="tr-TR" dirty="0"/>
              <a:t>≥ 15 günlük </a:t>
            </a:r>
            <a:r>
              <a:rPr lang="tr-TR" dirty="0">
                <a:sym typeface="Wingdings" panose="05000000000000000000" pitchFamily="2" charset="2"/>
              </a:rPr>
              <a:t></a:t>
            </a:r>
            <a:r>
              <a:rPr lang="tr-TR" dirty="0"/>
              <a:t> 3 mg/kg dozda 2x1 oral</a:t>
            </a:r>
          </a:p>
          <a:p>
            <a:pPr lvl="2"/>
            <a:r>
              <a:rPr lang="tr-TR" dirty="0"/>
              <a:t>75 mg tab </a:t>
            </a:r>
            <a:r>
              <a:rPr lang="tr-TR" dirty="0" err="1"/>
              <a:t>po</a:t>
            </a:r>
            <a:r>
              <a:rPr lang="tr-TR" dirty="0"/>
              <a:t> 2x1</a:t>
            </a:r>
          </a:p>
          <a:p>
            <a:pPr lvl="1"/>
            <a:r>
              <a:rPr lang="tr-TR" dirty="0" err="1"/>
              <a:t>Zanamivir</a:t>
            </a:r>
            <a:endParaRPr lang="tr-TR" dirty="0"/>
          </a:p>
          <a:p>
            <a:pPr lvl="2"/>
            <a:r>
              <a:rPr lang="tr-TR" dirty="0"/>
              <a:t>≥ 7 yaş  </a:t>
            </a:r>
          </a:p>
          <a:p>
            <a:pPr lvl="2"/>
            <a:r>
              <a:rPr lang="tr-TR" dirty="0" err="1"/>
              <a:t>İnhaler</a:t>
            </a:r>
            <a:r>
              <a:rPr lang="tr-TR" dirty="0"/>
              <a:t> yolla 2x1</a:t>
            </a:r>
          </a:p>
          <a:p>
            <a:r>
              <a:rPr lang="tr-TR" dirty="0"/>
              <a:t>Tedavi süresi 5 gün</a:t>
            </a:r>
          </a:p>
          <a:p>
            <a:endParaRPr lang="tr-TR" dirty="0"/>
          </a:p>
          <a:p>
            <a:endParaRPr lang="tr-TR" dirty="0"/>
          </a:p>
        </p:txBody>
      </p:sp>
      <p:sp>
        <p:nvSpPr>
          <p:cNvPr id="5" name="AutoShape 4">
            <a:extLst>
              <a:ext uri="{FF2B5EF4-FFF2-40B4-BE49-F238E27FC236}">
                <a16:creationId xmlns:a16="http://schemas.microsoft.com/office/drawing/2014/main" id="{7DD70E87-0447-D66F-244B-3CD175DE26E5}"/>
              </a:ext>
            </a:extLst>
          </p:cNvPr>
          <p:cNvSpPr>
            <a:spLocks noChangeAspect="1" noChangeArrowheads="1"/>
          </p:cNvSpPr>
          <p:nvPr/>
        </p:nvSpPr>
        <p:spPr bwMode="auto">
          <a:xfrm>
            <a:off x="5943599" y="3276599"/>
            <a:ext cx="3525253" cy="35252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latin typeface="Calibri" panose="020F0502020204030204" pitchFamily="34" charset="0"/>
            </a:endParaRPr>
          </a:p>
        </p:txBody>
      </p:sp>
      <p:pic>
        <p:nvPicPr>
          <p:cNvPr id="7" name="Resim 6" descr="metin, çözüm, çözelti, eriyik, çözücü, plastik şişe içeren bir resim&#10;&#10;Açıklama otomatik olarak oluşturuldu">
            <a:extLst>
              <a:ext uri="{FF2B5EF4-FFF2-40B4-BE49-F238E27FC236}">
                <a16:creationId xmlns:a16="http://schemas.microsoft.com/office/drawing/2014/main" id="{CCA5A3E6-FCC2-93BF-16C1-9C994A84B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8547" y="3093941"/>
            <a:ext cx="3525253" cy="3525253"/>
          </a:xfrm>
          <a:prstGeom prst="rect">
            <a:avLst/>
          </a:prstGeom>
        </p:spPr>
      </p:pic>
      <p:pic>
        <p:nvPicPr>
          <p:cNvPr id="9" name="Resim 8" descr="metin, kutu, ambalaj ve etiketleme içeren bir resim&#10;&#10;Açıklama otomatik olarak oluşturuldu">
            <a:extLst>
              <a:ext uri="{FF2B5EF4-FFF2-40B4-BE49-F238E27FC236}">
                <a16:creationId xmlns:a16="http://schemas.microsoft.com/office/drawing/2014/main" id="{F9BE3442-976A-6400-21EA-B530EF49A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127" y="10919"/>
            <a:ext cx="3525253" cy="3525253"/>
          </a:xfrm>
          <a:prstGeom prst="rect">
            <a:avLst/>
          </a:prstGeom>
        </p:spPr>
      </p:pic>
    </p:spTree>
    <p:extLst>
      <p:ext uri="{BB962C8B-B14F-4D97-AF65-F5344CB8AC3E}">
        <p14:creationId xmlns:p14="http://schemas.microsoft.com/office/powerpoint/2010/main" val="88688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3CAED-8F6A-918F-B7E8-01271F822A58}"/>
              </a:ext>
            </a:extLst>
          </p:cNvPr>
          <p:cNvSpPr>
            <a:spLocks noGrp="1"/>
          </p:cNvSpPr>
          <p:nvPr>
            <p:ph type="title"/>
          </p:nvPr>
        </p:nvSpPr>
        <p:spPr/>
        <p:txBody>
          <a:bodyPr/>
          <a:lstStyle/>
          <a:p>
            <a:r>
              <a:rPr lang="tr-TR" dirty="0"/>
              <a:t>Kimlere influenza aşısı önerelim?</a:t>
            </a:r>
          </a:p>
        </p:txBody>
      </p:sp>
      <p:sp>
        <p:nvSpPr>
          <p:cNvPr id="4" name="İçerik Yer Tutucusu 3">
            <a:extLst>
              <a:ext uri="{FF2B5EF4-FFF2-40B4-BE49-F238E27FC236}">
                <a16:creationId xmlns:a16="http://schemas.microsoft.com/office/drawing/2014/main" id="{FE5D9FCF-AEC3-FF24-8A1C-59E9B7566F7D}"/>
              </a:ext>
            </a:extLst>
          </p:cNvPr>
          <p:cNvSpPr>
            <a:spLocks noGrp="1"/>
          </p:cNvSpPr>
          <p:nvPr>
            <p:ph sz="half" idx="1"/>
          </p:nvPr>
        </p:nvSpPr>
        <p:spPr>
          <a:xfrm>
            <a:off x="838200" y="1447060"/>
            <a:ext cx="5181600" cy="4729903"/>
          </a:xfrm>
        </p:spPr>
        <p:txBody>
          <a:bodyPr>
            <a:normAutofit fontScale="25000" lnSpcReduction="20000"/>
          </a:bodyPr>
          <a:lstStyle/>
          <a:p>
            <a:pPr rtl="0" fontAlgn="base">
              <a:buFont typeface="Arial" panose="020B0604020202020204" pitchFamily="34" charset="0"/>
              <a:buChar char="•"/>
            </a:pPr>
            <a:endParaRPr lang="tr-TR" sz="2800" b="0" i="0" u="none" strike="noStrike" dirty="0">
              <a:solidFill>
                <a:srgbClr val="000000"/>
              </a:solidFill>
              <a:effectLst/>
            </a:endParaRPr>
          </a:p>
          <a:p>
            <a:pPr rtl="0" fontAlgn="base">
              <a:buFont typeface="Arial" panose="020B0604020202020204" pitchFamily="34" charset="0"/>
              <a:buChar char="•"/>
            </a:pPr>
            <a:r>
              <a:rPr lang="tr-TR" sz="7200" b="0" i="0" dirty="0">
                <a:solidFill>
                  <a:srgbClr val="232323"/>
                </a:solidFill>
                <a:effectLst/>
              </a:rPr>
              <a:t>5 yaş altı çocuklar, özellikle 2 yaş altı*</a:t>
            </a:r>
          </a:p>
          <a:p>
            <a:pPr rtl="0" fontAlgn="base">
              <a:buFont typeface="Arial" panose="020B0604020202020204" pitchFamily="34" charset="0"/>
              <a:buChar char="•"/>
            </a:pPr>
            <a:r>
              <a:rPr lang="tr-TR" sz="7200" b="0" i="0" dirty="0">
                <a:solidFill>
                  <a:srgbClr val="232323"/>
                </a:solidFill>
                <a:effectLst/>
              </a:rPr>
              <a:t>≥65 yaş yetişkinler, </a:t>
            </a:r>
          </a:p>
          <a:p>
            <a:pPr rtl="0" fontAlgn="base">
              <a:buFont typeface="Arial" panose="020B0604020202020204" pitchFamily="34" charset="0"/>
              <a:buChar char="•"/>
            </a:pPr>
            <a:r>
              <a:rPr lang="tr-TR" sz="7200" b="0" i="0" u="none" strike="noStrike" dirty="0">
                <a:solidFill>
                  <a:srgbClr val="000000"/>
                </a:solidFill>
                <a:effectLst/>
              </a:rPr>
              <a:t>Kronik hastalık durumu</a:t>
            </a:r>
          </a:p>
          <a:p>
            <a:pPr rtl="0" fontAlgn="base">
              <a:buFont typeface="Arial" panose="020B0604020202020204" pitchFamily="34" charset="0"/>
              <a:buChar char="•"/>
            </a:pPr>
            <a:r>
              <a:rPr lang="tr-TR" sz="7200" b="0" i="0" dirty="0">
                <a:solidFill>
                  <a:srgbClr val="232323"/>
                </a:solidFill>
                <a:effectLst/>
              </a:rPr>
              <a:t>Hamile olan veya doğumdan sonra 2 haftaya kadar olan kişiler</a:t>
            </a:r>
          </a:p>
          <a:p>
            <a:pPr rtl="0" fontAlgn="base">
              <a:buFont typeface="Arial" panose="020B0604020202020204" pitchFamily="34" charset="0"/>
              <a:buChar char="•"/>
            </a:pPr>
            <a:r>
              <a:rPr lang="tr-TR" sz="7200" b="0" i="0" dirty="0">
                <a:solidFill>
                  <a:srgbClr val="232323"/>
                </a:solidFill>
                <a:effectLst/>
              </a:rPr>
              <a:t>Huzurevi ve uzun süreli bakım tesislerinin sakinleri</a:t>
            </a:r>
          </a:p>
          <a:p>
            <a:pPr rtl="0" fontAlgn="base">
              <a:buFont typeface="Arial" panose="020B0604020202020204" pitchFamily="34" charset="0"/>
              <a:buChar char="•"/>
            </a:pPr>
            <a:r>
              <a:rPr lang="tr-TR" sz="7200" dirty="0">
                <a:solidFill>
                  <a:srgbClr val="232323"/>
                </a:solidFill>
              </a:rPr>
              <a:t>Sağlık çalışanları</a:t>
            </a:r>
          </a:p>
          <a:p>
            <a:pPr rtl="0" fontAlgn="base">
              <a:buFont typeface="Arial" panose="020B0604020202020204" pitchFamily="34" charset="0"/>
              <a:buChar char="•"/>
            </a:pPr>
            <a:endParaRPr lang="tr-TR" sz="6400" dirty="0">
              <a:solidFill>
                <a:srgbClr val="232323"/>
              </a:solidFill>
            </a:endParaRPr>
          </a:p>
          <a:p>
            <a:pPr marL="0" indent="0" rtl="0" fontAlgn="base">
              <a:buNone/>
            </a:pPr>
            <a:endParaRPr lang="tr-TR" sz="6400" dirty="0">
              <a:solidFill>
                <a:srgbClr val="232323"/>
              </a:solidFill>
            </a:endParaRPr>
          </a:p>
          <a:p>
            <a:pPr marL="0" indent="0" rtl="0" fontAlgn="base">
              <a:buNone/>
            </a:pPr>
            <a:endParaRPr lang="tr-TR" sz="6400" dirty="0">
              <a:solidFill>
                <a:srgbClr val="232323"/>
              </a:solidFill>
            </a:endParaRPr>
          </a:p>
          <a:p>
            <a:pPr marL="0" indent="0" rtl="0" fontAlgn="base">
              <a:buNone/>
            </a:pPr>
            <a:r>
              <a:rPr lang="tr-TR" sz="5600" dirty="0">
                <a:solidFill>
                  <a:srgbClr val="232323"/>
                </a:solidFill>
                <a:cs typeface="Calibri" panose="020F0502020204030204" pitchFamily="34" charset="0"/>
              </a:rPr>
              <a:t>*</a:t>
            </a:r>
            <a:r>
              <a:rPr lang="tr-TR" sz="5600" b="0" i="0" dirty="0">
                <a:solidFill>
                  <a:srgbClr val="232323"/>
                </a:solidFill>
                <a:effectLst/>
                <a:cs typeface="Calibri" panose="020F0502020204030204" pitchFamily="34" charset="0"/>
              </a:rPr>
              <a:t>Küçük çocuklarda hastaneye yatış ve ölüm oranları &lt;6 aylık olanlarda en yüksektir.</a:t>
            </a:r>
            <a:endParaRPr lang="tr-TR" sz="5600" dirty="0">
              <a:cs typeface="Calibri" panose="020F0502020204030204" pitchFamily="34" charset="0"/>
            </a:endParaRPr>
          </a:p>
        </p:txBody>
      </p:sp>
      <p:sp>
        <p:nvSpPr>
          <p:cNvPr id="5" name="İçerik Yer Tutucusu 4">
            <a:extLst>
              <a:ext uri="{FF2B5EF4-FFF2-40B4-BE49-F238E27FC236}">
                <a16:creationId xmlns:a16="http://schemas.microsoft.com/office/drawing/2014/main" id="{4E0C7A0B-AF9B-C754-2A3D-4B2F0FDE2C6B}"/>
              </a:ext>
            </a:extLst>
          </p:cNvPr>
          <p:cNvSpPr>
            <a:spLocks noGrp="1"/>
          </p:cNvSpPr>
          <p:nvPr>
            <p:ph sz="half" idx="2"/>
          </p:nvPr>
        </p:nvSpPr>
        <p:spPr>
          <a:xfrm>
            <a:off x="6172202" y="1269506"/>
            <a:ext cx="5608468" cy="5335479"/>
          </a:xfrm>
        </p:spPr>
        <p:txBody>
          <a:bodyPr>
            <a:normAutofit fontScale="25000" lnSpcReduction="20000"/>
          </a:bodyPr>
          <a:lstStyle/>
          <a:p>
            <a:pPr rtl="0" fontAlgn="base">
              <a:buFont typeface="Arial" panose="020B0604020202020204" pitchFamily="34" charset="0"/>
              <a:buChar char="•"/>
            </a:pPr>
            <a:endParaRPr lang="tr-TR" sz="2800" b="0" i="0" u="none" strike="noStrike" dirty="0">
              <a:solidFill>
                <a:srgbClr val="000000"/>
              </a:solidFill>
              <a:effectLst/>
            </a:endParaRPr>
          </a:p>
          <a:p>
            <a:pPr algn="l">
              <a:buFont typeface="Arial" panose="020B0604020202020204" pitchFamily="34" charset="0"/>
              <a:buChar char="•"/>
            </a:pPr>
            <a:r>
              <a:rPr lang="tr-TR" sz="6400" b="0" i="0" dirty="0">
                <a:solidFill>
                  <a:srgbClr val="232323"/>
                </a:solidFill>
                <a:effectLst/>
              </a:rPr>
              <a:t>Astım</a:t>
            </a:r>
          </a:p>
          <a:p>
            <a:pPr algn="l">
              <a:buFont typeface="Arial" panose="020B0604020202020204" pitchFamily="34" charset="0"/>
              <a:buChar char="•"/>
            </a:pPr>
            <a:r>
              <a:rPr lang="tr-TR" sz="6400" b="0" i="0" dirty="0">
                <a:solidFill>
                  <a:srgbClr val="232323"/>
                </a:solidFill>
                <a:effectLst/>
              </a:rPr>
              <a:t>Nörolojik ve nörogelişimsel durumlar (beyin, omurilik ve serebral </a:t>
            </a:r>
            <a:r>
              <a:rPr lang="tr-TR" sz="6400" b="0" i="0" dirty="0" err="1">
                <a:solidFill>
                  <a:srgbClr val="232323"/>
                </a:solidFill>
                <a:effectLst/>
              </a:rPr>
              <a:t>palsi</a:t>
            </a:r>
            <a:r>
              <a:rPr lang="tr-TR" sz="6400" b="0" i="0" dirty="0">
                <a:solidFill>
                  <a:srgbClr val="232323"/>
                </a:solidFill>
                <a:effectLst/>
              </a:rPr>
              <a:t>, epilepsi, felç, zihinsel engellilik, orta ila şiddetli gelişimsel gecikme, kas distrofisi ve omurilik yaralanması gibi periferik sinir ve kas bozuklukları dahil)</a:t>
            </a:r>
          </a:p>
          <a:p>
            <a:pPr algn="l">
              <a:buFont typeface="Arial" panose="020B0604020202020204" pitchFamily="34" charset="0"/>
              <a:buChar char="•"/>
            </a:pPr>
            <a:r>
              <a:rPr lang="tr-TR" sz="6400" b="0" i="0" dirty="0">
                <a:solidFill>
                  <a:srgbClr val="232323"/>
                </a:solidFill>
                <a:effectLst/>
              </a:rPr>
              <a:t>Kronik akciğer hastalığı (örneğin kronik obstrüktif akciğer hastalığı, kistik fibrozis)</a:t>
            </a:r>
          </a:p>
          <a:p>
            <a:pPr algn="l">
              <a:buFont typeface="Arial" panose="020B0604020202020204" pitchFamily="34" charset="0"/>
              <a:buChar char="•"/>
            </a:pPr>
            <a:r>
              <a:rPr lang="tr-TR" sz="6400" b="0" i="0" dirty="0">
                <a:solidFill>
                  <a:srgbClr val="232323"/>
                </a:solidFill>
                <a:effectLst/>
              </a:rPr>
              <a:t>Kalp hastalığı (örneğin, doğuştan kalp hastalığı, konjestif kalp yetmezliği, koroner arter hastalığı)</a:t>
            </a:r>
          </a:p>
          <a:p>
            <a:pPr algn="l">
              <a:buFont typeface="Arial" panose="020B0604020202020204" pitchFamily="34" charset="0"/>
              <a:buChar char="•"/>
            </a:pPr>
            <a:r>
              <a:rPr lang="tr-TR" sz="6400" b="0" i="0" dirty="0">
                <a:solidFill>
                  <a:srgbClr val="232323"/>
                </a:solidFill>
                <a:effectLst/>
              </a:rPr>
              <a:t>Kan bozuklukları (örneğin orak hücre hastalığı)</a:t>
            </a:r>
          </a:p>
          <a:p>
            <a:pPr algn="l">
              <a:buFont typeface="Arial" panose="020B0604020202020204" pitchFamily="34" charset="0"/>
              <a:buChar char="•"/>
            </a:pPr>
            <a:r>
              <a:rPr lang="tr-TR" sz="6400" b="0" i="0" dirty="0">
                <a:solidFill>
                  <a:srgbClr val="232323"/>
                </a:solidFill>
                <a:effectLst/>
              </a:rPr>
              <a:t>Endokrin bozuklukları (örneğin, </a:t>
            </a:r>
            <a:r>
              <a:rPr lang="tr-TR" sz="6400" b="0" i="0" dirty="0" err="1">
                <a:solidFill>
                  <a:srgbClr val="232323"/>
                </a:solidFill>
                <a:effectLst/>
              </a:rPr>
              <a:t>diabetes</a:t>
            </a:r>
            <a:r>
              <a:rPr lang="tr-TR" sz="6400" b="0" i="0" dirty="0">
                <a:solidFill>
                  <a:srgbClr val="232323"/>
                </a:solidFill>
                <a:effectLst/>
              </a:rPr>
              <a:t> </a:t>
            </a:r>
            <a:r>
              <a:rPr lang="tr-TR" sz="6400" b="0" i="0" dirty="0" err="1">
                <a:solidFill>
                  <a:srgbClr val="232323"/>
                </a:solidFill>
                <a:effectLst/>
              </a:rPr>
              <a:t>mellitus</a:t>
            </a:r>
            <a:r>
              <a:rPr lang="tr-TR" sz="6400" b="0" i="0" dirty="0">
                <a:solidFill>
                  <a:srgbClr val="232323"/>
                </a:solidFill>
                <a:effectLst/>
              </a:rPr>
              <a:t>)</a:t>
            </a:r>
          </a:p>
          <a:p>
            <a:pPr algn="l">
              <a:buFont typeface="Arial" panose="020B0604020202020204" pitchFamily="34" charset="0"/>
              <a:buChar char="•"/>
            </a:pPr>
            <a:r>
              <a:rPr lang="tr-TR" sz="6400" b="0" i="0" dirty="0">
                <a:solidFill>
                  <a:srgbClr val="232323"/>
                </a:solidFill>
                <a:effectLst/>
              </a:rPr>
              <a:t>Böbrek hastalıkları</a:t>
            </a:r>
          </a:p>
          <a:p>
            <a:pPr algn="l">
              <a:buFont typeface="Arial" panose="020B0604020202020204" pitchFamily="34" charset="0"/>
              <a:buChar char="•"/>
            </a:pPr>
            <a:r>
              <a:rPr lang="tr-TR" sz="6400" b="0" i="0" dirty="0">
                <a:solidFill>
                  <a:srgbClr val="232323"/>
                </a:solidFill>
                <a:effectLst/>
              </a:rPr>
              <a:t>Karaciğer rahatsızlıkları</a:t>
            </a:r>
          </a:p>
          <a:p>
            <a:pPr algn="l">
              <a:buFont typeface="Arial" panose="020B0604020202020204" pitchFamily="34" charset="0"/>
              <a:buChar char="•"/>
            </a:pPr>
            <a:r>
              <a:rPr lang="tr-TR" sz="6400" b="0" i="0" dirty="0">
                <a:solidFill>
                  <a:srgbClr val="232323"/>
                </a:solidFill>
                <a:effectLst/>
              </a:rPr>
              <a:t>Metabolik bozukluklar (örneğin kalıtsal metabolik bozukluklar ve mitokondriyal bozukluklar)</a:t>
            </a:r>
          </a:p>
          <a:p>
            <a:pPr algn="l">
              <a:buFont typeface="Arial" panose="020B0604020202020204" pitchFamily="34" charset="0"/>
              <a:buChar char="•"/>
            </a:pPr>
            <a:r>
              <a:rPr lang="tr-TR" sz="6400" b="0" i="0" dirty="0">
                <a:solidFill>
                  <a:srgbClr val="232323"/>
                </a:solidFill>
                <a:effectLst/>
              </a:rPr>
              <a:t>Hastalık (örneğin HIV, AIDS, kanser) veya ilaç (örneğin kemoterapi veya radyasyon tedavisi, kronik glukokortikoidler) nedeniyle zayıflamış bağışıklık sistemi</a:t>
            </a:r>
          </a:p>
          <a:p>
            <a:pPr algn="l">
              <a:buFont typeface="Arial" panose="020B0604020202020204" pitchFamily="34" charset="0"/>
              <a:buChar char="•"/>
            </a:pPr>
            <a:r>
              <a:rPr lang="tr-TR" sz="6400" b="0" i="0" dirty="0">
                <a:solidFill>
                  <a:srgbClr val="232323"/>
                </a:solidFill>
                <a:effectLst/>
              </a:rPr>
              <a:t>Uzun süreli aspirin tedavisi gören 19 yaş altı çocuklar</a:t>
            </a:r>
          </a:p>
          <a:p>
            <a:pPr algn="l">
              <a:buFont typeface="Arial" panose="020B0604020202020204" pitchFamily="34" charset="0"/>
              <a:buChar char="•"/>
            </a:pPr>
            <a:r>
              <a:rPr lang="tr-TR" sz="6400" b="0" i="0" dirty="0">
                <a:solidFill>
                  <a:srgbClr val="232323"/>
                </a:solidFill>
                <a:effectLst/>
              </a:rPr>
              <a:t>Sınıf III obezitesi olan kişiler (vücut kitle indeksi [VKİ] ≥40</a:t>
            </a:r>
          </a:p>
          <a:p>
            <a:pPr marL="0" indent="0">
              <a:buNone/>
            </a:pPr>
            <a:endParaRPr lang="tr-TR" dirty="0"/>
          </a:p>
        </p:txBody>
      </p:sp>
      <p:sp>
        <p:nvSpPr>
          <p:cNvPr id="8" name="Sol Ayraç 7">
            <a:extLst>
              <a:ext uri="{FF2B5EF4-FFF2-40B4-BE49-F238E27FC236}">
                <a16:creationId xmlns:a16="http://schemas.microsoft.com/office/drawing/2014/main" id="{A010AE80-739F-24DF-FBFB-880B551E6FA1}"/>
              </a:ext>
            </a:extLst>
          </p:cNvPr>
          <p:cNvSpPr/>
          <p:nvPr/>
        </p:nvSpPr>
        <p:spPr>
          <a:xfrm>
            <a:off x="5847347" y="1447060"/>
            <a:ext cx="324855" cy="50458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11" name="Ok: Sağ 10">
            <a:extLst>
              <a:ext uri="{FF2B5EF4-FFF2-40B4-BE49-F238E27FC236}">
                <a16:creationId xmlns:a16="http://schemas.microsoft.com/office/drawing/2014/main" id="{80558B3F-9C54-B119-30C8-83162570EB26}"/>
              </a:ext>
            </a:extLst>
          </p:cNvPr>
          <p:cNvSpPr/>
          <p:nvPr/>
        </p:nvSpPr>
        <p:spPr>
          <a:xfrm>
            <a:off x="3433011" y="2225842"/>
            <a:ext cx="2261934" cy="3263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74703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FB195AB1-C90C-1FD9-CD10-BCB68E400853}"/>
              </a:ext>
            </a:extLst>
          </p:cNvPr>
          <p:cNvSpPr>
            <a:spLocks noGrp="1"/>
          </p:cNvSpPr>
          <p:nvPr>
            <p:ph type="title"/>
          </p:nvPr>
        </p:nvSpPr>
        <p:spPr>
          <a:xfrm>
            <a:off x="612648" y="1078992"/>
            <a:ext cx="6268770" cy="1536192"/>
          </a:xfrm>
        </p:spPr>
        <p:txBody>
          <a:bodyPr anchor="b">
            <a:normAutofit/>
          </a:bodyPr>
          <a:lstStyle/>
          <a:p>
            <a:r>
              <a:rPr lang="tr-TR" sz="5200" dirty="0" err="1"/>
              <a:t>Tonsillofarenjit</a:t>
            </a:r>
            <a:endParaRPr lang="tr-TR" sz="5200" dirty="0"/>
          </a:p>
        </p:txBody>
      </p:sp>
      <p:sp>
        <p:nvSpPr>
          <p:cNvPr id="1033" name="Rectangle 103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FD325EE6-248A-5A5D-41CC-06F1C9D26413}"/>
              </a:ext>
            </a:extLst>
          </p:cNvPr>
          <p:cNvSpPr>
            <a:spLocks noGrp="1"/>
          </p:cNvSpPr>
          <p:nvPr>
            <p:ph idx="1"/>
          </p:nvPr>
        </p:nvSpPr>
        <p:spPr>
          <a:xfrm>
            <a:off x="612648" y="3355848"/>
            <a:ext cx="6268770" cy="2825496"/>
          </a:xfrm>
        </p:spPr>
        <p:txBody>
          <a:bodyPr>
            <a:normAutofit lnSpcReduction="10000"/>
          </a:bodyPr>
          <a:lstStyle/>
          <a:p>
            <a:r>
              <a:rPr lang="tr-TR" sz="2400" dirty="0"/>
              <a:t>Akut </a:t>
            </a:r>
            <a:r>
              <a:rPr lang="tr-TR" sz="2400" dirty="0" err="1"/>
              <a:t>tonsillofarenjit</a:t>
            </a:r>
            <a:r>
              <a:rPr lang="tr-TR" sz="2400" dirty="0"/>
              <a:t> veya çocukluk çağında daha sık karşılaşılan klinik tablosu ile </a:t>
            </a:r>
            <a:r>
              <a:rPr lang="tr-TR" sz="2400" dirty="0" err="1"/>
              <a:t>tonsillit</a:t>
            </a:r>
            <a:r>
              <a:rPr lang="tr-TR" sz="2400" dirty="0"/>
              <a:t>, farinks ve </a:t>
            </a:r>
            <a:r>
              <a:rPr lang="tr-TR" sz="2400" dirty="0" err="1"/>
              <a:t>tonsil</a:t>
            </a:r>
            <a:r>
              <a:rPr lang="tr-TR" sz="2400" dirty="0"/>
              <a:t> dokusunun inflamasyonudur </a:t>
            </a:r>
          </a:p>
          <a:p>
            <a:r>
              <a:rPr lang="tr-TR" sz="2400" dirty="0"/>
              <a:t>Aile içi bulaşma yanında, özellikle kışla, kreş gibi toplu yaşam yerlerinde bulaşma yaygındır</a:t>
            </a:r>
          </a:p>
          <a:p>
            <a:r>
              <a:rPr lang="tr-TR" sz="2400" dirty="0"/>
              <a:t>En sık 5-15 yaş grubunda görülür. Üç yaşından küçük ve 15 yaşından büyüklerde daha az rastlanır.</a:t>
            </a:r>
          </a:p>
        </p:txBody>
      </p:sp>
      <p:pic>
        <p:nvPicPr>
          <p:cNvPr id="1026" name="Picture 2">
            <a:extLst>
              <a:ext uri="{FF2B5EF4-FFF2-40B4-BE49-F238E27FC236}">
                <a16:creationId xmlns:a16="http://schemas.microsoft.com/office/drawing/2014/main" id="{DF664C8A-2698-635A-1CD4-335BE353C1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33" r="4101" b="20970"/>
          <a:stretch/>
        </p:blipFill>
        <p:spPr bwMode="auto">
          <a:xfrm>
            <a:off x="6881418" y="374467"/>
            <a:ext cx="4895326" cy="294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9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6E31E0-EB57-8027-3E88-527EEAA4F49D}"/>
              </a:ext>
            </a:extLst>
          </p:cNvPr>
          <p:cNvSpPr>
            <a:spLocks noGrp="1"/>
          </p:cNvSpPr>
          <p:nvPr>
            <p:ph type="title"/>
          </p:nvPr>
        </p:nvSpPr>
        <p:spPr/>
        <p:txBody>
          <a:bodyPr/>
          <a:lstStyle/>
          <a:p>
            <a:r>
              <a:rPr lang="tr-TR" dirty="0"/>
              <a:t>Etkenler </a:t>
            </a:r>
          </a:p>
        </p:txBody>
      </p:sp>
      <p:pic>
        <p:nvPicPr>
          <p:cNvPr id="5" name="Resim 4">
            <a:extLst>
              <a:ext uri="{FF2B5EF4-FFF2-40B4-BE49-F238E27FC236}">
                <a16:creationId xmlns:a16="http://schemas.microsoft.com/office/drawing/2014/main" id="{352182BB-8C6C-0393-6054-15DB5AA954BA}"/>
              </a:ext>
            </a:extLst>
          </p:cNvPr>
          <p:cNvPicPr>
            <a:picLocks noChangeAspect="1"/>
          </p:cNvPicPr>
          <p:nvPr/>
        </p:nvPicPr>
        <p:blipFill>
          <a:blip r:embed="rId2"/>
          <a:stretch>
            <a:fillRect/>
          </a:stretch>
        </p:blipFill>
        <p:spPr>
          <a:xfrm>
            <a:off x="9231292" y="819790"/>
            <a:ext cx="2323033" cy="1741795"/>
          </a:xfrm>
          <a:prstGeom prst="rect">
            <a:avLst/>
          </a:prstGeom>
        </p:spPr>
      </p:pic>
      <p:pic>
        <p:nvPicPr>
          <p:cNvPr id="2050" name="Picture 2">
            <a:extLst>
              <a:ext uri="{FF2B5EF4-FFF2-40B4-BE49-F238E27FC236}">
                <a16:creationId xmlns:a16="http://schemas.microsoft.com/office/drawing/2014/main" id="{00F602C4-D1F9-DA11-5A20-35DEBE472D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9" t="2105" r="3286" b="9931"/>
          <a:stretch/>
        </p:blipFill>
        <p:spPr bwMode="auto">
          <a:xfrm>
            <a:off x="9231293" y="4049282"/>
            <a:ext cx="2323033" cy="177554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D6F20DAA-BA64-FD8C-183D-C6AB57683DF1}"/>
              </a:ext>
            </a:extLst>
          </p:cNvPr>
          <p:cNvPicPr>
            <a:picLocks noChangeAspect="1"/>
          </p:cNvPicPr>
          <p:nvPr/>
        </p:nvPicPr>
        <p:blipFill>
          <a:blip r:embed="rId4"/>
          <a:stretch>
            <a:fillRect/>
          </a:stretch>
        </p:blipFill>
        <p:spPr>
          <a:xfrm>
            <a:off x="491468" y="1493309"/>
            <a:ext cx="8623251" cy="4999566"/>
          </a:xfrm>
          <a:prstGeom prst="rect">
            <a:avLst/>
          </a:prstGeom>
        </p:spPr>
      </p:pic>
    </p:spTree>
    <p:extLst>
      <p:ext uri="{BB962C8B-B14F-4D97-AF65-F5344CB8AC3E}">
        <p14:creationId xmlns:p14="http://schemas.microsoft.com/office/powerpoint/2010/main" val="232013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169460E-CE69-6555-565F-7AEC056CAB3B}"/>
              </a:ext>
            </a:extLst>
          </p:cNvPr>
          <p:cNvSpPr>
            <a:spLocks noGrp="1"/>
          </p:cNvSpPr>
          <p:nvPr>
            <p:ph type="title"/>
          </p:nvPr>
        </p:nvSpPr>
        <p:spPr>
          <a:xfrm>
            <a:off x="1115568" y="548640"/>
            <a:ext cx="10168128" cy="1179576"/>
          </a:xfrm>
        </p:spPr>
        <p:txBody>
          <a:bodyPr>
            <a:normAutofit/>
          </a:bodyPr>
          <a:lstStyle/>
          <a:p>
            <a:r>
              <a:rPr lang="tr-TR" sz="4000"/>
              <a:t>Bulaş</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90513E0B-6AC5-CAD6-4507-7DB440699E1E}"/>
              </a:ext>
            </a:extLst>
          </p:cNvPr>
          <p:cNvSpPr>
            <a:spLocks noGrp="1"/>
          </p:cNvSpPr>
          <p:nvPr>
            <p:ph idx="1"/>
          </p:nvPr>
        </p:nvSpPr>
        <p:spPr>
          <a:xfrm>
            <a:off x="1115568" y="2481943"/>
            <a:ext cx="10168128" cy="3695020"/>
          </a:xfrm>
        </p:spPr>
        <p:txBody>
          <a:bodyPr>
            <a:normAutofit/>
          </a:bodyPr>
          <a:lstStyle/>
          <a:p>
            <a:r>
              <a:rPr lang="tr-TR" sz="2000"/>
              <a:t>İki yaş altında maternal antikorların koruması ve AGBHS’un mukozaya yapışmasında yetersizlik nedeniyle nadirdir ve neden viruslardır.</a:t>
            </a:r>
          </a:p>
          <a:p>
            <a:endParaRPr lang="tr-TR" sz="2000"/>
          </a:p>
          <a:p>
            <a:r>
              <a:rPr lang="tr-TR" sz="2000"/>
              <a:t>AGBHS’lar sıklıkla hava yolu ve yakın temasla bulaşabildiği gibi, deri lezyonlarından da bulaşabilir.</a:t>
            </a:r>
          </a:p>
          <a:p>
            <a:endParaRPr lang="tr-TR" sz="2000"/>
          </a:p>
          <a:p>
            <a:r>
              <a:rPr lang="tr-TR" sz="2000"/>
              <a:t>C ve G grubu beta hemolitik streptokoklar, besin kaynaklı farenjit salgınlarına neden olabilmektedir.</a:t>
            </a:r>
          </a:p>
          <a:p>
            <a:endParaRPr lang="tr-TR" sz="2000"/>
          </a:p>
          <a:p>
            <a:r>
              <a:rPr lang="tr-TR" sz="2000"/>
              <a:t>İnkübasyon süresi 2-4 gün</a:t>
            </a:r>
          </a:p>
        </p:txBody>
      </p:sp>
    </p:spTree>
    <p:extLst>
      <p:ext uri="{BB962C8B-B14F-4D97-AF65-F5344CB8AC3E}">
        <p14:creationId xmlns:p14="http://schemas.microsoft.com/office/powerpoint/2010/main" val="173221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9393BE-0296-0214-6F89-FA517D33647F}"/>
              </a:ext>
            </a:extLst>
          </p:cNvPr>
          <p:cNvSpPr>
            <a:spLocks noGrp="1"/>
          </p:cNvSpPr>
          <p:nvPr>
            <p:ph type="title"/>
          </p:nvPr>
        </p:nvSpPr>
        <p:spPr/>
        <p:txBody>
          <a:bodyPr/>
          <a:lstStyle/>
          <a:p>
            <a:r>
              <a:rPr lang="tr-TR" dirty="0"/>
              <a:t>Klinik bulgular </a:t>
            </a:r>
          </a:p>
        </p:txBody>
      </p:sp>
      <p:sp>
        <p:nvSpPr>
          <p:cNvPr id="4" name="İçerik Yer Tutucusu 3">
            <a:extLst>
              <a:ext uri="{FF2B5EF4-FFF2-40B4-BE49-F238E27FC236}">
                <a16:creationId xmlns:a16="http://schemas.microsoft.com/office/drawing/2014/main" id="{F980E4D4-F56A-CA96-C4C5-5F19954D7DE6}"/>
              </a:ext>
            </a:extLst>
          </p:cNvPr>
          <p:cNvSpPr>
            <a:spLocks noGrp="1"/>
          </p:cNvSpPr>
          <p:nvPr>
            <p:ph sz="half" idx="1"/>
          </p:nvPr>
        </p:nvSpPr>
        <p:spPr/>
        <p:txBody>
          <a:bodyPr>
            <a:normAutofit fontScale="92500" lnSpcReduction="10000"/>
          </a:bodyPr>
          <a:lstStyle/>
          <a:p>
            <a:r>
              <a:rPr lang="tr-TR" dirty="0">
                <a:solidFill>
                  <a:srgbClr val="FF0000"/>
                </a:solidFill>
              </a:rPr>
              <a:t>AGBHS </a:t>
            </a:r>
            <a:r>
              <a:rPr lang="tr-TR" dirty="0" err="1">
                <a:solidFill>
                  <a:srgbClr val="FF0000"/>
                </a:solidFill>
              </a:rPr>
              <a:t>tonsillofarenjiti</a:t>
            </a:r>
            <a:endParaRPr lang="tr-TR" dirty="0">
              <a:solidFill>
                <a:srgbClr val="FF0000"/>
              </a:solidFill>
            </a:endParaRPr>
          </a:p>
          <a:p>
            <a:pPr lvl="1"/>
            <a:r>
              <a:rPr lang="tr-TR" dirty="0"/>
              <a:t>Ani başlangıçlı; yüksek ateş ve boğaz ağrısı </a:t>
            </a:r>
          </a:p>
          <a:p>
            <a:pPr lvl="1"/>
            <a:r>
              <a:rPr lang="tr-TR" dirty="0" err="1"/>
              <a:t>Başağrısı</a:t>
            </a:r>
            <a:r>
              <a:rPr lang="tr-TR" dirty="0"/>
              <a:t>, karın ağrısı bulantı, kusma eşlik edebilir.</a:t>
            </a:r>
          </a:p>
          <a:p>
            <a:pPr lvl="1"/>
            <a:r>
              <a:rPr lang="tr-TR" dirty="0" err="1"/>
              <a:t>Farenjiyel</a:t>
            </a:r>
            <a:r>
              <a:rPr lang="tr-TR" dirty="0"/>
              <a:t> </a:t>
            </a:r>
            <a:r>
              <a:rPr lang="tr-TR" dirty="0" err="1"/>
              <a:t>eritem</a:t>
            </a:r>
            <a:r>
              <a:rPr lang="tr-TR" dirty="0"/>
              <a:t> ve </a:t>
            </a:r>
            <a:r>
              <a:rPr lang="tr-TR" dirty="0" err="1"/>
              <a:t>eksüda</a:t>
            </a:r>
            <a:endParaRPr lang="tr-TR" dirty="0"/>
          </a:p>
          <a:p>
            <a:pPr lvl="1"/>
            <a:r>
              <a:rPr lang="tr-TR" dirty="0"/>
              <a:t>Ağrılı, büyümüş anterior servikal lenf nodları</a:t>
            </a:r>
          </a:p>
          <a:p>
            <a:pPr lvl="1"/>
            <a:r>
              <a:rPr lang="tr-TR" dirty="0" err="1"/>
              <a:t>Palatal</a:t>
            </a:r>
            <a:r>
              <a:rPr lang="tr-TR" dirty="0"/>
              <a:t> </a:t>
            </a:r>
            <a:r>
              <a:rPr lang="tr-TR" dirty="0" err="1"/>
              <a:t>peteşiler</a:t>
            </a:r>
            <a:endParaRPr lang="tr-TR" dirty="0"/>
          </a:p>
          <a:p>
            <a:pPr lvl="1"/>
            <a:r>
              <a:rPr lang="tr-TR" dirty="0" err="1"/>
              <a:t>Tonsiller</a:t>
            </a:r>
            <a:r>
              <a:rPr lang="tr-TR" dirty="0"/>
              <a:t> hipertrofi</a:t>
            </a:r>
          </a:p>
          <a:p>
            <a:pPr lvl="1"/>
            <a:r>
              <a:rPr lang="tr-TR" dirty="0"/>
              <a:t>Kızıl döküntüsü</a:t>
            </a:r>
          </a:p>
          <a:p>
            <a:pPr lvl="1"/>
            <a:r>
              <a:rPr lang="tr-TR" dirty="0"/>
              <a:t>Öksürük, burun akıntısı, ses kısıklığı ve konjunktivit yoktur</a:t>
            </a:r>
          </a:p>
        </p:txBody>
      </p:sp>
      <p:sp>
        <p:nvSpPr>
          <p:cNvPr id="5" name="İçerik Yer Tutucusu 4">
            <a:extLst>
              <a:ext uri="{FF2B5EF4-FFF2-40B4-BE49-F238E27FC236}">
                <a16:creationId xmlns:a16="http://schemas.microsoft.com/office/drawing/2014/main" id="{63776FC1-5921-AF4A-8540-13B8B960CEBE}"/>
              </a:ext>
            </a:extLst>
          </p:cNvPr>
          <p:cNvSpPr>
            <a:spLocks noGrp="1"/>
          </p:cNvSpPr>
          <p:nvPr>
            <p:ph sz="half" idx="2"/>
          </p:nvPr>
        </p:nvSpPr>
        <p:spPr/>
        <p:txBody>
          <a:bodyPr>
            <a:normAutofit fontScale="92500" lnSpcReduction="10000"/>
          </a:bodyPr>
          <a:lstStyle/>
          <a:p>
            <a:r>
              <a:rPr lang="tr-TR" dirty="0">
                <a:solidFill>
                  <a:srgbClr val="FF0000"/>
                </a:solidFill>
              </a:rPr>
              <a:t>Viral </a:t>
            </a:r>
            <a:r>
              <a:rPr lang="tr-TR" dirty="0" err="1">
                <a:solidFill>
                  <a:srgbClr val="FF0000"/>
                </a:solidFill>
              </a:rPr>
              <a:t>tonsillofarenjit</a:t>
            </a:r>
            <a:endParaRPr lang="tr-TR" dirty="0">
              <a:solidFill>
                <a:srgbClr val="FF0000"/>
              </a:solidFill>
            </a:endParaRPr>
          </a:p>
          <a:p>
            <a:pPr lvl="1"/>
            <a:r>
              <a:rPr lang="tr-TR" dirty="0"/>
              <a:t>Boğaz ağrısı, genelde hafif, yavaş gelişir</a:t>
            </a:r>
          </a:p>
          <a:p>
            <a:pPr lvl="1"/>
            <a:r>
              <a:rPr lang="tr-TR" dirty="0"/>
              <a:t>Ateş, miyalji, artralji eşlik edebilir</a:t>
            </a:r>
          </a:p>
          <a:p>
            <a:pPr lvl="1"/>
            <a:r>
              <a:rPr lang="tr-TR" dirty="0"/>
              <a:t>EBV enfeksiyonu ve </a:t>
            </a:r>
            <a:r>
              <a:rPr lang="tr-TR" dirty="0" err="1"/>
              <a:t>Influenza’da</a:t>
            </a:r>
            <a:r>
              <a:rPr lang="tr-TR" dirty="0"/>
              <a:t> karın ağrısı olabilir</a:t>
            </a:r>
          </a:p>
          <a:p>
            <a:pPr lvl="1"/>
            <a:r>
              <a:rPr lang="tr-TR" dirty="0"/>
              <a:t>Genelde </a:t>
            </a:r>
            <a:r>
              <a:rPr lang="tr-TR" dirty="0" err="1"/>
              <a:t>eksüda</a:t>
            </a:r>
            <a:r>
              <a:rPr lang="tr-TR" dirty="0"/>
              <a:t> yoktur, bazılarında ülserasyon olabilir</a:t>
            </a:r>
          </a:p>
          <a:p>
            <a:pPr lvl="1"/>
            <a:r>
              <a:rPr lang="tr-TR" dirty="0"/>
              <a:t>Genelde minör, ağrısız </a:t>
            </a:r>
            <a:r>
              <a:rPr lang="tr-TR" dirty="0" err="1"/>
              <a:t>adenopati</a:t>
            </a:r>
            <a:endParaRPr lang="tr-TR" dirty="0"/>
          </a:p>
          <a:p>
            <a:pPr lvl="1"/>
            <a:r>
              <a:rPr lang="tr-TR" dirty="0"/>
              <a:t>Karakteristik </a:t>
            </a:r>
            <a:r>
              <a:rPr lang="tr-TR" dirty="0" err="1"/>
              <a:t>ekzantemler</a:t>
            </a:r>
            <a:endParaRPr lang="tr-TR" dirty="0"/>
          </a:p>
          <a:p>
            <a:pPr lvl="1"/>
            <a:r>
              <a:rPr lang="tr-TR" dirty="0"/>
              <a:t>Öksürük, </a:t>
            </a:r>
            <a:r>
              <a:rPr lang="tr-TR" dirty="0" err="1"/>
              <a:t>rinit</a:t>
            </a:r>
            <a:r>
              <a:rPr lang="tr-TR" dirty="0"/>
              <a:t>, ses kısıklığı ve konjunktivit eşlik edebilir</a:t>
            </a:r>
          </a:p>
        </p:txBody>
      </p:sp>
    </p:spTree>
    <p:extLst>
      <p:ext uri="{BB962C8B-B14F-4D97-AF65-F5344CB8AC3E}">
        <p14:creationId xmlns:p14="http://schemas.microsoft.com/office/powerpoint/2010/main" val="202140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3BA7D6-1B8D-1CF8-B847-81F6EC71F79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F273A46D-D5ED-C7D1-95E4-374D5C195DE6}"/>
              </a:ext>
            </a:extLst>
          </p:cNvPr>
          <p:cNvPicPr>
            <a:picLocks noGrp="1" noChangeAspect="1"/>
          </p:cNvPicPr>
          <p:nvPr>
            <p:ph idx="1"/>
          </p:nvPr>
        </p:nvPicPr>
        <p:blipFill>
          <a:blip r:embed="rId2"/>
          <a:stretch>
            <a:fillRect/>
          </a:stretch>
        </p:blipFill>
        <p:spPr>
          <a:xfrm>
            <a:off x="819549" y="365125"/>
            <a:ext cx="10534252" cy="5939422"/>
          </a:xfrm>
        </p:spPr>
      </p:pic>
    </p:spTree>
    <p:extLst>
      <p:ext uri="{BB962C8B-B14F-4D97-AF65-F5344CB8AC3E}">
        <p14:creationId xmlns:p14="http://schemas.microsoft.com/office/powerpoint/2010/main" val="184748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E62EE1-D477-CC7C-0750-C45E0497CF46}"/>
              </a:ext>
            </a:extLst>
          </p:cNvPr>
          <p:cNvSpPr>
            <a:spLocks noGrp="1"/>
          </p:cNvSpPr>
          <p:nvPr>
            <p:ph idx="1"/>
          </p:nvPr>
        </p:nvSpPr>
        <p:spPr>
          <a:xfrm>
            <a:off x="838200" y="1142054"/>
            <a:ext cx="10515600" cy="4573891"/>
          </a:xfrm>
        </p:spPr>
        <p:txBody>
          <a:bodyPr/>
          <a:lstStyle/>
          <a:p>
            <a:endParaRPr lang="tr-TR" dirty="0"/>
          </a:p>
          <a:p>
            <a:r>
              <a:rPr lang="tr-TR" dirty="0"/>
              <a:t>Hastalarda nadiren yutkunmada aşırı zorlanma, tükürüğünü yutamama ve konuşamama şikayetleri görülebilir.</a:t>
            </a:r>
          </a:p>
          <a:p>
            <a:endParaRPr lang="tr-TR" dirty="0"/>
          </a:p>
          <a:p>
            <a:r>
              <a:rPr lang="tr-TR" dirty="0"/>
              <a:t>Böyle durumlarda </a:t>
            </a:r>
            <a:r>
              <a:rPr lang="tr-TR" dirty="0" err="1"/>
              <a:t>peritonsiller</a:t>
            </a:r>
            <a:r>
              <a:rPr lang="tr-TR" dirty="0"/>
              <a:t> apse, derin boyun enfeksiyonu, </a:t>
            </a:r>
            <a:r>
              <a:rPr lang="tr-TR" dirty="0" err="1"/>
              <a:t>epiglottit</a:t>
            </a:r>
            <a:r>
              <a:rPr lang="tr-TR" dirty="0"/>
              <a:t> ve </a:t>
            </a:r>
            <a:r>
              <a:rPr lang="tr-TR" dirty="0" err="1"/>
              <a:t>Ludwig’s</a:t>
            </a:r>
            <a:r>
              <a:rPr lang="tr-TR" dirty="0"/>
              <a:t> anjini gibi klinik tabloları akla getirmek gerekir.</a:t>
            </a:r>
          </a:p>
          <a:p>
            <a:endParaRPr lang="tr-TR" dirty="0"/>
          </a:p>
          <a:p>
            <a:r>
              <a:rPr lang="tr-TR" dirty="0" err="1"/>
              <a:t>Tonsillalarda</a:t>
            </a:r>
            <a:r>
              <a:rPr lang="tr-TR" dirty="0"/>
              <a:t> asimetri varsa veya </a:t>
            </a:r>
            <a:r>
              <a:rPr lang="tr-TR" dirty="0" err="1"/>
              <a:t>uvulada</a:t>
            </a:r>
            <a:r>
              <a:rPr lang="tr-TR" dirty="0"/>
              <a:t> bir yöne deviasyon mevcutsa, </a:t>
            </a:r>
            <a:r>
              <a:rPr lang="tr-TR" dirty="0" err="1"/>
              <a:t>peritonsiller</a:t>
            </a:r>
            <a:r>
              <a:rPr lang="tr-TR" dirty="0"/>
              <a:t> apse öncelikle düşünülmelidir.</a:t>
            </a:r>
          </a:p>
        </p:txBody>
      </p:sp>
      <p:pic>
        <p:nvPicPr>
          <p:cNvPr id="3074" name="Picture 2">
            <a:extLst>
              <a:ext uri="{FF2B5EF4-FFF2-40B4-BE49-F238E27FC236}">
                <a16:creationId xmlns:a16="http://schemas.microsoft.com/office/drawing/2014/main" id="{B7035EF3-E761-2E9D-4E1B-3BB362B62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269" y="4186388"/>
            <a:ext cx="2349731" cy="26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54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5E8BC1D-56BC-CAFB-FAB3-63D0E2C7AF06}"/>
              </a:ext>
            </a:extLst>
          </p:cNvPr>
          <p:cNvSpPr>
            <a:spLocks noGrp="1"/>
          </p:cNvSpPr>
          <p:nvPr>
            <p:ph type="title"/>
          </p:nvPr>
        </p:nvSpPr>
        <p:spPr>
          <a:xfrm>
            <a:off x="1115568" y="548640"/>
            <a:ext cx="10168128" cy="1179576"/>
          </a:xfrm>
        </p:spPr>
        <p:txBody>
          <a:bodyPr>
            <a:normAutofit/>
          </a:bodyPr>
          <a:lstStyle/>
          <a:p>
            <a:r>
              <a:rPr lang="tr-TR" sz="4000"/>
              <a:t>Ayırıcı tanı</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0CA3D9E6-E61A-9C40-6F81-95343AB6020C}"/>
              </a:ext>
            </a:extLst>
          </p:cNvPr>
          <p:cNvSpPr>
            <a:spLocks noGrp="1"/>
          </p:cNvSpPr>
          <p:nvPr>
            <p:ph idx="1"/>
          </p:nvPr>
        </p:nvSpPr>
        <p:spPr>
          <a:xfrm>
            <a:off x="1115568" y="2018806"/>
            <a:ext cx="10168128" cy="3695020"/>
          </a:xfrm>
        </p:spPr>
        <p:txBody>
          <a:bodyPr>
            <a:normAutofit/>
          </a:bodyPr>
          <a:lstStyle/>
          <a:p>
            <a:endParaRPr lang="tr-TR" sz="2200" spc="-5" dirty="0">
              <a:latin typeface="Calibri "/>
              <a:cs typeface="Verdana"/>
            </a:endParaRPr>
          </a:p>
          <a:p>
            <a:r>
              <a:rPr lang="tr-TR" sz="2200" spc="-5" dirty="0" err="1">
                <a:latin typeface="Calibri "/>
                <a:cs typeface="Verdana"/>
              </a:rPr>
              <a:t>Tonsillalar</a:t>
            </a:r>
            <a:r>
              <a:rPr lang="tr-TR" sz="2200" spc="15" dirty="0">
                <a:latin typeface="Calibri "/>
                <a:cs typeface="Verdana"/>
              </a:rPr>
              <a:t> </a:t>
            </a:r>
            <a:r>
              <a:rPr lang="tr-TR" sz="2200" spc="-10" dirty="0">
                <a:latin typeface="Calibri "/>
                <a:cs typeface="Verdana"/>
              </a:rPr>
              <a:t>üzerinde</a:t>
            </a:r>
            <a:r>
              <a:rPr lang="tr-TR" sz="2200" spc="20" dirty="0">
                <a:latin typeface="Calibri "/>
                <a:cs typeface="Verdana"/>
              </a:rPr>
              <a:t> </a:t>
            </a:r>
            <a:r>
              <a:rPr lang="tr-TR" sz="2200" spc="-5" dirty="0" err="1">
                <a:latin typeface="Calibri "/>
                <a:cs typeface="Verdana"/>
              </a:rPr>
              <a:t>kript</a:t>
            </a:r>
            <a:r>
              <a:rPr lang="tr-TR" sz="2200" spc="15" dirty="0">
                <a:latin typeface="Calibri "/>
                <a:cs typeface="Verdana"/>
              </a:rPr>
              <a:t> </a:t>
            </a:r>
            <a:r>
              <a:rPr lang="tr-TR" sz="2200" spc="-5" dirty="0">
                <a:latin typeface="Calibri "/>
                <a:cs typeface="Verdana"/>
              </a:rPr>
              <a:t>ve</a:t>
            </a:r>
            <a:r>
              <a:rPr lang="tr-TR" sz="2200" spc="5" dirty="0">
                <a:latin typeface="Calibri "/>
                <a:cs typeface="Verdana"/>
              </a:rPr>
              <a:t> </a:t>
            </a:r>
            <a:r>
              <a:rPr lang="tr-TR" sz="2200" spc="-5" dirty="0" err="1">
                <a:latin typeface="Calibri "/>
                <a:cs typeface="Verdana"/>
              </a:rPr>
              <a:t>eksudasyon</a:t>
            </a:r>
            <a:r>
              <a:rPr lang="tr-TR" sz="2200" spc="-5" dirty="0">
                <a:latin typeface="Calibri "/>
                <a:cs typeface="Verdana"/>
              </a:rPr>
              <a:t> </a:t>
            </a:r>
            <a:r>
              <a:rPr lang="tr-TR" sz="2200" spc="-5" dirty="0">
                <a:latin typeface="Calibri "/>
                <a:cs typeface="Verdana"/>
                <a:sym typeface="Wingdings" panose="05000000000000000000" pitchFamily="2" charset="2"/>
              </a:rPr>
              <a:t></a:t>
            </a:r>
            <a:r>
              <a:rPr lang="tr-TR" sz="2200" spc="-5" dirty="0">
                <a:latin typeface="Calibri "/>
                <a:cs typeface="Verdana"/>
              </a:rPr>
              <a:t> AGBHS</a:t>
            </a:r>
            <a:r>
              <a:rPr lang="tr-TR" sz="2200" spc="-10" dirty="0">
                <a:latin typeface="Calibri "/>
                <a:cs typeface="Verdana"/>
              </a:rPr>
              <a:t>,</a:t>
            </a:r>
            <a:r>
              <a:rPr lang="tr-TR" sz="2200" spc="25" dirty="0">
                <a:latin typeface="Calibri "/>
                <a:cs typeface="Verdana"/>
              </a:rPr>
              <a:t> </a:t>
            </a:r>
            <a:r>
              <a:rPr lang="tr-TR" sz="2200" spc="-10" dirty="0">
                <a:latin typeface="Calibri "/>
                <a:cs typeface="Verdana"/>
              </a:rPr>
              <a:t>EBV,</a:t>
            </a:r>
            <a:r>
              <a:rPr lang="tr-TR" sz="2200" spc="10" dirty="0">
                <a:latin typeface="Calibri "/>
                <a:cs typeface="Verdana"/>
              </a:rPr>
              <a:t> </a:t>
            </a:r>
            <a:r>
              <a:rPr lang="tr-TR" sz="2200" spc="-10" dirty="0">
                <a:latin typeface="Calibri "/>
                <a:cs typeface="Verdana"/>
              </a:rPr>
              <a:t>HSV,</a:t>
            </a:r>
            <a:r>
              <a:rPr lang="tr-TR" sz="2200" dirty="0">
                <a:latin typeface="Calibri "/>
                <a:cs typeface="Verdana"/>
              </a:rPr>
              <a:t> </a:t>
            </a:r>
            <a:r>
              <a:rPr lang="tr-TR" sz="2200" spc="-10" dirty="0" err="1">
                <a:latin typeface="Calibri "/>
                <a:cs typeface="Verdana"/>
              </a:rPr>
              <a:t>Adenovirus</a:t>
            </a:r>
            <a:r>
              <a:rPr lang="tr-TR" sz="2200" spc="-10" dirty="0">
                <a:latin typeface="Calibri "/>
                <a:cs typeface="Verdana"/>
              </a:rPr>
              <a:t>,</a:t>
            </a:r>
            <a:r>
              <a:rPr lang="tr-TR" sz="2200" spc="50" dirty="0">
                <a:latin typeface="Calibri "/>
                <a:cs typeface="Verdana"/>
              </a:rPr>
              <a:t> </a:t>
            </a:r>
            <a:r>
              <a:rPr lang="tr-TR" sz="2200" spc="-10" dirty="0" err="1">
                <a:latin typeface="Calibri "/>
                <a:cs typeface="Verdana"/>
              </a:rPr>
              <a:t>Candida</a:t>
            </a:r>
            <a:r>
              <a:rPr lang="tr-TR" sz="2200" spc="20" dirty="0">
                <a:latin typeface="Calibri "/>
                <a:cs typeface="Verdana"/>
              </a:rPr>
              <a:t> </a:t>
            </a:r>
            <a:r>
              <a:rPr lang="tr-TR" sz="2200" spc="-5" dirty="0">
                <a:latin typeface="Calibri "/>
                <a:cs typeface="Verdana"/>
              </a:rPr>
              <a:t>ve</a:t>
            </a:r>
            <a:r>
              <a:rPr lang="tr-TR" sz="2200" dirty="0">
                <a:latin typeface="Calibri "/>
                <a:cs typeface="Verdana"/>
              </a:rPr>
              <a:t> </a:t>
            </a:r>
            <a:r>
              <a:rPr lang="tr-TR" sz="2200" spc="-10" dirty="0">
                <a:latin typeface="Calibri "/>
                <a:cs typeface="Verdana"/>
              </a:rPr>
              <a:t>HIV</a:t>
            </a:r>
          </a:p>
          <a:p>
            <a:r>
              <a:rPr lang="tr-TR" sz="2200" spc="-5" dirty="0">
                <a:latin typeface="Calibri "/>
                <a:cs typeface="Verdana"/>
              </a:rPr>
              <a:t>Ülseratif</a:t>
            </a:r>
            <a:r>
              <a:rPr lang="tr-TR" sz="2200" dirty="0">
                <a:latin typeface="Calibri "/>
                <a:cs typeface="Verdana"/>
              </a:rPr>
              <a:t> </a:t>
            </a:r>
            <a:r>
              <a:rPr lang="tr-TR" sz="2200" spc="-10" dirty="0">
                <a:latin typeface="Calibri "/>
                <a:cs typeface="Verdana"/>
              </a:rPr>
              <a:t>lezyonlar</a:t>
            </a:r>
            <a:r>
              <a:rPr lang="tr-TR" sz="2200" spc="30" dirty="0">
                <a:latin typeface="Calibri "/>
                <a:cs typeface="Verdana"/>
              </a:rPr>
              <a:t> </a:t>
            </a:r>
            <a:r>
              <a:rPr lang="tr-TR" sz="2200" spc="30" dirty="0">
                <a:latin typeface="Calibri "/>
                <a:cs typeface="Verdana"/>
                <a:sym typeface="Wingdings" panose="05000000000000000000" pitchFamily="2" charset="2"/>
              </a:rPr>
              <a:t></a:t>
            </a:r>
            <a:r>
              <a:rPr lang="tr-TR" sz="2200" spc="30" dirty="0">
                <a:latin typeface="Calibri "/>
                <a:cs typeface="Verdana"/>
              </a:rPr>
              <a:t> </a:t>
            </a:r>
            <a:r>
              <a:rPr lang="tr-TR" sz="2200" spc="-10" dirty="0">
                <a:latin typeface="Calibri "/>
                <a:cs typeface="Verdana"/>
              </a:rPr>
              <a:t>HSV,</a:t>
            </a:r>
            <a:r>
              <a:rPr lang="tr-TR" sz="2200" spc="-5" dirty="0">
                <a:latin typeface="Calibri "/>
                <a:cs typeface="Verdana"/>
              </a:rPr>
              <a:t> </a:t>
            </a:r>
            <a:r>
              <a:rPr lang="tr-TR" sz="2200" spc="-969" dirty="0">
                <a:latin typeface="Calibri "/>
                <a:cs typeface="Verdana"/>
              </a:rPr>
              <a:t> </a:t>
            </a:r>
            <a:r>
              <a:rPr lang="tr-TR" sz="2200" spc="-5" dirty="0" err="1">
                <a:latin typeface="Calibri "/>
                <a:cs typeface="Verdana"/>
              </a:rPr>
              <a:t>enteroviral</a:t>
            </a:r>
            <a:r>
              <a:rPr lang="tr-TR" sz="2200" spc="25" dirty="0">
                <a:latin typeface="Calibri "/>
                <a:cs typeface="Verdana"/>
              </a:rPr>
              <a:t> </a:t>
            </a:r>
            <a:r>
              <a:rPr lang="tr-TR" sz="2200" spc="-5" dirty="0">
                <a:latin typeface="Calibri "/>
                <a:cs typeface="Verdana"/>
              </a:rPr>
              <a:t>enfeksiyonlarda</a:t>
            </a:r>
            <a:r>
              <a:rPr lang="tr-TR" sz="2200" spc="50" dirty="0">
                <a:latin typeface="Calibri "/>
                <a:cs typeface="Verdana"/>
              </a:rPr>
              <a:t> </a:t>
            </a:r>
            <a:r>
              <a:rPr lang="tr-TR" sz="2200" spc="-5" dirty="0">
                <a:latin typeface="Calibri "/>
                <a:cs typeface="Verdana"/>
              </a:rPr>
              <a:t>sıktır</a:t>
            </a:r>
          </a:p>
          <a:p>
            <a:r>
              <a:rPr lang="tr-TR" sz="2200" spc="-5" dirty="0">
                <a:latin typeface="Calibri "/>
                <a:cs typeface="Verdana"/>
              </a:rPr>
              <a:t>Yumuşak</a:t>
            </a:r>
            <a:r>
              <a:rPr lang="tr-TR" sz="2200" spc="40" dirty="0">
                <a:latin typeface="Calibri "/>
                <a:cs typeface="Verdana"/>
              </a:rPr>
              <a:t> </a:t>
            </a:r>
            <a:r>
              <a:rPr lang="tr-TR" sz="2200" spc="-10" dirty="0">
                <a:latin typeface="Calibri "/>
                <a:cs typeface="Verdana"/>
              </a:rPr>
              <a:t>damakta</a:t>
            </a:r>
            <a:r>
              <a:rPr lang="tr-TR" sz="2200" spc="30" dirty="0">
                <a:latin typeface="Calibri "/>
                <a:cs typeface="Verdana"/>
              </a:rPr>
              <a:t> </a:t>
            </a:r>
            <a:r>
              <a:rPr lang="tr-TR" sz="2200" spc="-10" dirty="0" err="1">
                <a:latin typeface="Calibri "/>
                <a:cs typeface="Verdana"/>
              </a:rPr>
              <a:t>peteşi</a:t>
            </a:r>
            <a:r>
              <a:rPr lang="tr-TR" sz="2200" spc="-10" dirty="0">
                <a:latin typeface="Calibri "/>
                <a:cs typeface="Verdana"/>
              </a:rPr>
              <a:t> </a:t>
            </a:r>
            <a:r>
              <a:rPr lang="tr-TR" sz="2200" spc="-10" dirty="0">
                <a:latin typeface="Calibri "/>
                <a:cs typeface="Verdana"/>
                <a:sym typeface="Wingdings" panose="05000000000000000000" pitchFamily="2" charset="2"/>
              </a:rPr>
              <a:t></a:t>
            </a:r>
            <a:r>
              <a:rPr lang="tr-TR" sz="2200" dirty="0">
                <a:latin typeface="Calibri "/>
                <a:cs typeface="Verdana"/>
              </a:rPr>
              <a:t> </a:t>
            </a:r>
            <a:r>
              <a:rPr lang="tr-TR" sz="2200" spc="-5" dirty="0">
                <a:latin typeface="Calibri "/>
                <a:cs typeface="Verdana"/>
              </a:rPr>
              <a:t>AGBHS,</a:t>
            </a:r>
            <a:r>
              <a:rPr lang="tr-TR" sz="2200" spc="5" dirty="0">
                <a:latin typeface="Calibri "/>
                <a:cs typeface="Verdana"/>
              </a:rPr>
              <a:t> </a:t>
            </a:r>
            <a:r>
              <a:rPr lang="tr-TR" sz="2200" spc="-10" dirty="0">
                <a:latin typeface="Calibri "/>
                <a:cs typeface="Verdana"/>
              </a:rPr>
              <a:t>EBV, </a:t>
            </a:r>
            <a:r>
              <a:rPr lang="tr-TR" sz="2200" spc="-969" dirty="0">
                <a:latin typeface="Calibri "/>
                <a:cs typeface="Verdana"/>
              </a:rPr>
              <a:t> </a:t>
            </a:r>
            <a:r>
              <a:rPr lang="tr-TR" sz="2200" spc="-5" dirty="0">
                <a:latin typeface="Calibri "/>
                <a:cs typeface="Verdana"/>
              </a:rPr>
              <a:t>kızamık</a:t>
            </a:r>
            <a:r>
              <a:rPr lang="tr-TR" sz="2200" spc="20" dirty="0">
                <a:latin typeface="Calibri "/>
                <a:cs typeface="Verdana"/>
              </a:rPr>
              <a:t> </a:t>
            </a:r>
            <a:r>
              <a:rPr lang="tr-TR" sz="2200" spc="-5" dirty="0">
                <a:latin typeface="Calibri "/>
                <a:cs typeface="Verdana"/>
              </a:rPr>
              <a:t>ve</a:t>
            </a:r>
            <a:r>
              <a:rPr lang="tr-TR" sz="2200" dirty="0">
                <a:latin typeface="Calibri "/>
                <a:cs typeface="Verdana"/>
              </a:rPr>
              <a:t> </a:t>
            </a:r>
            <a:r>
              <a:rPr lang="tr-TR" sz="2200" spc="-5" dirty="0">
                <a:latin typeface="Calibri "/>
                <a:cs typeface="Verdana"/>
              </a:rPr>
              <a:t>kızamıkçık</a:t>
            </a:r>
            <a:endParaRPr lang="tr-TR" sz="2200" dirty="0">
              <a:latin typeface="Calibri "/>
              <a:cs typeface="Verdana"/>
            </a:endParaRPr>
          </a:p>
          <a:p>
            <a:r>
              <a:rPr lang="tr-TR" sz="2200" spc="-5" dirty="0" err="1">
                <a:latin typeface="Calibri "/>
                <a:cs typeface="Verdana"/>
              </a:rPr>
              <a:t>İnfeksiyoz</a:t>
            </a:r>
            <a:r>
              <a:rPr lang="tr-TR" sz="2200" spc="-5" dirty="0">
                <a:latin typeface="Calibri "/>
                <a:cs typeface="Verdana"/>
              </a:rPr>
              <a:t> </a:t>
            </a:r>
            <a:r>
              <a:rPr lang="tr-TR" sz="2200" spc="-5" dirty="0" err="1">
                <a:latin typeface="Calibri "/>
                <a:cs typeface="Verdana"/>
              </a:rPr>
              <a:t>Mononükleoz</a:t>
            </a:r>
            <a:r>
              <a:rPr lang="tr-TR" sz="2200" spc="-5" dirty="0">
                <a:latin typeface="Calibri "/>
                <a:cs typeface="Verdana"/>
              </a:rPr>
              <a:t> (EBV) </a:t>
            </a:r>
            <a:r>
              <a:rPr lang="tr-TR" sz="2200" spc="-10" dirty="0">
                <a:latin typeface="Calibri "/>
                <a:cs typeface="Verdana"/>
                <a:sym typeface="Wingdings" panose="05000000000000000000" pitchFamily="2" charset="2"/>
              </a:rPr>
              <a:t></a:t>
            </a:r>
            <a:r>
              <a:rPr lang="tr-TR" sz="2200" dirty="0">
                <a:latin typeface="Calibri "/>
                <a:cs typeface="Verdana"/>
              </a:rPr>
              <a:t> Ağrısız</a:t>
            </a:r>
            <a:r>
              <a:rPr lang="tr-TR" sz="2200" spc="-70" dirty="0">
                <a:latin typeface="Calibri "/>
                <a:cs typeface="Verdana"/>
              </a:rPr>
              <a:t> </a:t>
            </a:r>
            <a:r>
              <a:rPr lang="tr-TR" sz="2200" dirty="0">
                <a:latin typeface="Calibri "/>
                <a:cs typeface="Verdana"/>
              </a:rPr>
              <a:t>LAP, </a:t>
            </a:r>
            <a:r>
              <a:rPr lang="tr-TR" sz="2200" dirty="0" err="1">
                <a:latin typeface="Calibri "/>
                <a:cs typeface="Verdana"/>
              </a:rPr>
              <a:t>Hepato-</a:t>
            </a:r>
            <a:r>
              <a:rPr lang="tr-TR" sz="2200" spc="-5" dirty="0" err="1">
                <a:latin typeface="Calibri "/>
                <a:cs typeface="Verdana"/>
              </a:rPr>
              <a:t>Splenomegali</a:t>
            </a:r>
            <a:r>
              <a:rPr lang="tr-TR" sz="2200" dirty="0">
                <a:latin typeface="Calibri "/>
                <a:cs typeface="Verdana"/>
              </a:rPr>
              <a:t>, </a:t>
            </a:r>
            <a:r>
              <a:rPr lang="tr-TR" sz="2200" spc="-5" dirty="0" err="1">
                <a:latin typeface="Calibri "/>
                <a:cs typeface="Verdana"/>
              </a:rPr>
              <a:t>Makülopapüler</a:t>
            </a:r>
            <a:r>
              <a:rPr lang="tr-TR" sz="2200" spc="-15" dirty="0">
                <a:latin typeface="Calibri "/>
                <a:cs typeface="Verdana"/>
              </a:rPr>
              <a:t> </a:t>
            </a:r>
            <a:r>
              <a:rPr lang="tr-TR" sz="2200" spc="-5" dirty="0">
                <a:latin typeface="Calibri "/>
                <a:cs typeface="Verdana"/>
              </a:rPr>
              <a:t>döküntü</a:t>
            </a:r>
          </a:p>
          <a:p>
            <a:r>
              <a:rPr lang="tr-TR" sz="2200" dirty="0">
                <a:latin typeface="Calibri "/>
                <a:cs typeface="Verdana"/>
              </a:rPr>
              <a:t>Difteri </a:t>
            </a:r>
            <a:r>
              <a:rPr lang="tr-TR" sz="2200" spc="-10" dirty="0">
                <a:latin typeface="Calibri "/>
                <a:cs typeface="Verdana"/>
                <a:sym typeface="Wingdings" panose="05000000000000000000" pitchFamily="2" charset="2"/>
              </a:rPr>
              <a:t></a:t>
            </a:r>
            <a:r>
              <a:rPr lang="tr-TR" sz="2200" dirty="0">
                <a:latin typeface="Calibri "/>
                <a:cs typeface="Verdana"/>
              </a:rPr>
              <a:t> Kaldırınca </a:t>
            </a:r>
            <a:r>
              <a:rPr lang="tr-TR" sz="2200" spc="-5" dirty="0">
                <a:latin typeface="Calibri "/>
                <a:cs typeface="Verdana"/>
              </a:rPr>
              <a:t>kanayan</a:t>
            </a:r>
            <a:r>
              <a:rPr lang="tr-TR" sz="2200" spc="-10" dirty="0">
                <a:latin typeface="Calibri "/>
                <a:cs typeface="Verdana"/>
              </a:rPr>
              <a:t> </a:t>
            </a:r>
            <a:r>
              <a:rPr lang="tr-TR" sz="2200" dirty="0">
                <a:latin typeface="Calibri "/>
                <a:cs typeface="Verdana"/>
              </a:rPr>
              <a:t>gri-</a:t>
            </a:r>
            <a:r>
              <a:rPr lang="tr-TR" sz="2200" spc="-5" dirty="0">
                <a:latin typeface="Calibri "/>
                <a:cs typeface="Verdana"/>
              </a:rPr>
              <a:t>yeşil</a:t>
            </a:r>
            <a:r>
              <a:rPr lang="tr-TR" sz="2200" spc="-35" dirty="0">
                <a:latin typeface="Calibri "/>
                <a:cs typeface="Verdana"/>
              </a:rPr>
              <a:t> </a:t>
            </a:r>
            <a:r>
              <a:rPr lang="tr-TR" sz="2200" dirty="0">
                <a:latin typeface="Calibri "/>
                <a:cs typeface="Verdana"/>
              </a:rPr>
              <a:t>membran</a:t>
            </a:r>
            <a:r>
              <a:rPr lang="tr-TR" sz="2200" spc="-45" dirty="0">
                <a:latin typeface="Calibri "/>
                <a:cs typeface="Verdana"/>
              </a:rPr>
              <a:t> </a:t>
            </a:r>
            <a:r>
              <a:rPr lang="tr-TR" sz="2200" dirty="0">
                <a:latin typeface="Calibri "/>
                <a:cs typeface="Verdana"/>
              </a:rPr>
              <a:t>varlığı</a:t>
            </a:r>
          </a:p>
        </p:txBody>
      </p:sp>
      <p:pic>
        <p:nvPicPr>
          <p:cNvPr id="1026" name="Picture 2">
            <a:extLst>
              <a:ext uri="{FF2B5EF4-FFF2-40B4-BE49-F238E27FC236}">
                <a16:creationId xmlns:a16="http://schemas.microsoft.com/office/drawing/2014/main" id="{2C7A6715-DBCD-0553-CE26-CD22E9D10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063" y="5178393"/>
            <a:ext cx="2882327" cy="1619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E999F1-4BFC-41D3-7379-2E9EDD64B4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461"/>
          <a:stretch/>
        </p:blipFill>
        <p:spPr bwMode="auto">
          <a:xfrm>
            <a:off x="9280904" y="5178393"/>
            <a:ext cx="2785366" cy="16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0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601E12-0B30-4B5F-E628-129B1F13CEC3}"/>
              </a:ext>
            </a:extLst>
          </p:cNvPr>
          <p:cNvSpPr>
            <a:spLocks noGrp="1"/>
          </p:cNvSpPr>
          <p:nvPr>
            <p:ph type="title"/>
          </p:nvPr>
        </p:nvSpPr>
        <p:spPr/>
        <p:txBody>
          <a:bodyPr/>
          <a:lstStyle/>
          <a:p>
            <a:r>
              <a:rPr lang="tr-TR" dirty="0"/>
              <a:t>Modifiye </a:t>
            </a:r>
            <a:r>
              <a:rPr lang="tr-TR" dirty="0" err="1"/>
              <a:t>Centor</a:t>
            </a:r>
            <a:r>
              <a:rPr lang="tr-TR" dirty="0"/>
              <a:t> skoru</a:t>
            </a:r>
          </a:p>
        </p:txBody>
      </p:sp>
      <p:pic>
        <p:nvPicPr>
          <p:cNvPr id="5" name="İçerik Yer Tutucusu 4">
            <a:extLst>
              <a:ext uri="{FF2B5EF4-FFF2-40B4-BE49-F238E27FC236}">
                <a16:creationId xmlns:a16="http://schemas.microsoft.com/office/drawing/2014/main" id="{06D0C614-4865-2DCA-8EF8-ACD75E294441}"/>
              </a:ext>
            </a:extLst>
          </p:cNvPr>
          <p:cNvPicPr>
            <a:picLocks noGrp="1" noChangeAspect="1"/>
          </p:cNvPicPr>
          <p:nvPr>
            <p:ph idx="1"/>
          </p:nvPr>
        </p:nvPicPr>
        <p:blipFill>
          <a:blip r:embed="rId2"/>
          <a:stretch>
            <a:fillRect/>
          </a:stretch>
        </p:blipFill>
        <p:spPr>
          <a:xfrm>
            <a:off x="2190205" y="1895975"/>
            <a:ext cx="7811590" cy="4210638"/>
          </a:xfrm>
        </p:spPr>
      </p:pic>
    </p:spTree>
    <p:extLst>
      <p:ext uri="{BB962C8B-B14F-4D97-AF65-F5344CB8AC3E}">
        <p14:creationId xmlns:p14="http://schemas.microsoft.com/office/powerpoint/2010/main" val="386195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A4F9AD-5C60-0400-479E-3C219F255C7C}"/>
              </a:ext>
            </a:extLst>
          </p:cNvPr>
          <p:cNvSpPr>
            <a:spLocks noGrp="1"/>
          </p:cNvSpPr>
          <p:nvPr>
            <p:ph type="title"/>
          </p:nvPr>
        </p:nvSpPr>
        <p:spPr/>
        <p:txBody>
          <a:bodyPr/>
          <a:lstStyle/>
          <a:p>
            <a:r>
              <a:rPr lang="tr-TR" b="1" dirty="0"/>
              <a:t>Sunum Planı</a:t>
            </a:r>
          </a:p>
        </p:txBody>
      </p:sp>
      <p:sp>
        <p:nvSpPr>
          <p:cNvPr id="3" name="İçerik Yer Tutucusu 2">
            <a:extLst>
              <a:ext uri="{FF2B5EF4-FFF2-40B4-BE49-F238E27FC236}">
                <a16:creationId xmlns:a16="http://schemas.microsoft.com/office/drawing/2014/main" id="{C0D076BC-174B-1521-C0DF-AE2937BAC80B}"/>
              </a:ext>
            </a:extLst>
          </p:cNvPr>
          <p:cNvSpPr>
            <a:spLocks noGrp="1"/>
          </p:cNvSpPr>
          <p:nvPr>
            <p:ph idx="1"/>
          </p:nvPr>
        </p:nvSpPr>
        <p:spPr/>
        <p:txBody>
          <a:bodyPr>
            <a:normAutofit/>
          </a:bodyPr>
          <a:lstStyle/>
          <a:p>
            <a:endParaRPr lang="tr-TR" dirty="0"/>
          </a:p>
          <a:p>
            <a:r>
              <a:rPr lang="tr-TR" dirty="0"/>
              <a:t>Üst solunum yolu enfeksiyonu tanımı</a:t>
            </a:r>
          </a:p>
          <a:p>
            <a:r>
              <a:rPr lang="tr-TR" dirty="0"/>
              <a:t>Viral üst solunum yolu hastalıkları</a:t>
            </a:r>
          </a:p>
          <a:p>
            <a:r>
              <a:rPr lang="tr-TR" dirty="0" err="1"/>
              <a:t>Tonsillofarenjit</a:t>
            </a:r>
            <a:endParaRPr lang="tr-TR" dirty="0"/>
          </a:p>
          <a:p>
            <a:r>
              <a:rPr lang="tr-TR" dirty="0"/>
              <a:t>Akut </a:t>
            </a:r>
            <a:r>
              <a:rPr lang="tr-TR" dirty="0" err="1"/>
              <a:t>Rinosinüzit</a:t>
            </a:r>
            <a:endParaRPr lang="tr-TR" dirty="0"/>
          </a:p>
          <a:p>
            <a:r>
              <a:rPr lang="tr-TR" dirty="0"/>
              <a:t>Akut </a:t>
            </a:r>
            <a:r>
              <a:rPr lang="tr-TR" dirty="0" err="1"/>
              <a:t>otitis</a:t>
            </a:r>
            <a:r>
              <a:rPr lang="tr-TR" dirty="0"/>
              <a:t> </a:t>
            </a:r>
            <a:r>
              <a:rPr lang="tr-TR" dirty="0" err="1"/>
              <a:t>media</a:t>
            </a:r>
            <a:endParaRPr lang="tr-TR" dirty="0"/>
          </a:p>
          <a:p>
            <a:endParaRPr lang="tr-TR" dirty="0"/>
          </a:p>
        </p:txBody>
      </p:sp>
      <p:pic>
        <p:nvPicPr>
          <p:cNvPr id="8" name="İçerik Yer Tutucusu 6" descr="çizim, çizgi film, çocukların yaptığı resimler, sanat içeren bir resim&#10;&#10;Açıklama otomatik olarak oluşturuldu">
            <a:extLst>
              <a:ext uri="{FF2B5EF4-FFF2-40B4-BE49-F238E27FC236}">
                <a16:creationId xmlns:a16="http://schemas.microsoft.com/office/drawing/2014/main" id="{4A24FB44-9E9C-B9B6-AC46-439FECBE785F}"/>
              </a:ext>
            </a:extLst>
          </p:cNvPr>
          <p:cNvPicPr>
            <a:picLocks noChangeAspect="1"/>
          </p:cNvPicPr>
          <p:nvPr/>
        </p:nvPicPr>
        <p:blipFill>
          <a:blip r:embed="rId2">
            <a:extLst>
              <a:ext uri="{28A0092B-C50C-407E-A947-70E740481C1C}">
                <a14:useLocalDpi xmlns:a14="http://schemas.microsoft.com/office/drawing/2010/main" val="0"/>
              </a:ext>
            </a:extLst>
          </a:blip>
          <a:srcRect t="-55697" b="55697"/>
          <a:stretch/>
        </p:blipFill>
        <p:spPr>
          <a:xfrm>
            <a:off x="7746625" y="-2830259"/>
            <a:ext cx="3975385" cy="5106162"/>
          </a:xfrm>
          <a:prstGeom prst="rect">
            <a:avLst/>
          </a:prstGeom>
        </p:spPr>
      </p:pic>
    </p:spTree>
    <p:extLst>
      <p:ext uri="{BB962C8B-B14F-4D97-AF65-F5344CB8AC3E}">
        <p14:creationId xmlns:p14="http://schemas.microsoft.com/office/powerpoint/2010/main" val="3568612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D6A31A9E-3BD0-E89A-A97F-5AD37699A39C}"/>
              </a:ext>
            </a:extLst>
          </p:cNvPr>
          <p:cNvPicPr>
            <a:picLocks noGrp="1" noChangeAspect="1"/>
          </p:cNvPicPr>
          <p:nvPr>
            <p:ph idx="1"/>
          </p:nvPr>
        </p:nvPicPr>
        <p:blipFill>
          <a:blip r:embed="rId2"/>
          <a:stretch>
            <a:fillRect/>
          </a:stretch>
        </p:blipFill>
        <p:spPr>
          <a:xfrm>
            <a:off x="1610420" y="809750"/>
            <a:ext cx="8783113" cy="5238500"/>
          </a:xfrm>
        </p:spPr>
      </p:pic>
    </p:spTree>
    <p:extLst>
      <p:ext uri="{BB962C8B-B14F-4D97-AF65-F5344CB8AC3E}">
        <p14:creationId xmlns:p14="http://schemas.microsoft.com/office/powerpoint/2010/main" val="3578531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489E959-F14B-BA01-ED89-2B85533755FB}"/>
              </a:ext>
            </a:extLst>
          </p:cNvPr>
          <p:cNvSpPr>
            <a:spLocks noGrp="1"/>
          </p:cNvSpPr>
          <p:nvPr>
            <p:ph type="title"/>
          </p:nvPr>
        </p:nvSpPr>
        <p:spPr>
          <a:xfrm>
            <a:off x="1115568" y="548640"/>
            <a:ext cx="10168128" cy="1179576"/>
          </a:xfrm>
        </p:spPr>
        <p:txBody>
          <a:bodyPr>
            <a:normAutofit/>
          </a:bodyPr>
          <a:lstStyle/>
          <a:p>
            <a:r>
              <a:rPr lang="tr-TR" sz="4000"/>
              <a:t>Tanı araçları</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9E192DD4-36C8-15D5-1DDD-7908958E9ED8}"/>
              </a:ext>
            </a:extLst>
          </p:cNvPr>
          <p:cNvSpPr>
            <a:spLocks noGrp="1"/>
          </p:cNvSpPr>
          <p:nvPr>
            <p:ph idx="1"/>
          </p:nvPr>
        </p:nvSpPr>
        <p:spPr>
          <a:xfrm>
            <a:off x="1115568" y="2481943"/>
            <a:ext cx="10168128" cy="3695020"/>
          </a:xfrm>
        </p:spPr>
        <p:txBody>
          <a:bodyPr>
            <a:normAutofit/>
          </a:bodyPr>
          <a:lstStyle/>
          <a:p>
            <a:pPr marL="0" indent="0">
              <a:buNone/>
            </a:pPr>
            <a:r>
              <a:rPr lang="tr-TR" sz="2200" dirty="0"/>
              <a:t>Hızlı antijen testleri </a:t>
            </a:r>
          </a:p>
          <a:p>
            <a:pPr marL="457200" lvl="1" indent="0">
              <a:buNone/>
            </a:pPr>
            <a:r>
              <a:rPr lang="tr-TR" sz="2200" dirty="0"/>
              <a:t>Duyarlılığı % 76–87, özgüllüğü% 92-100</a:t>
            </a:r>
          </a:p>
          <a:p>
            <a:pPr marL="457200" lvl="1" indent="0">
              <a:buNone/>
            </a:pPr>
            <a:r>
              <a:rPr lang="tr-TR" sz="2200" b="0" i="0" u="none" strike="noStrike" dirty="0">
                <a:effectLst/>
                <a:latin typeface="Calibri" panose="020F0502020204030204" pitchFamily="34" charset="0"/>
              </a:rPr>
              <a:t>Pozitif sonuçlarına göre tedavi yapılabilir</a:t>
            </a:r>
          </a:p>
          <a:p>
            <a:pPr marL="457200" lvl="1" indent="0">
              <a:buNone/>
            </a:pPr>
            <a:r>
              <a:rPr lang="tr-TR" sz="2200" b="0" i="0" u="none" strike="noStrike" dirty="0">
                <a:effectLst/>
                <a:latin typeface="Calibri" panose="020F0502020204030204" pitchFamily="34" charset="0"/>
              </a:rPr>
              <a:t>Çocuk ve ergende negatif sonuç </a:t>
            </a:r>
            <a:r>
              <a:rPr lang="tr-TR" sz="2200" spc="30" dirty="0">
                <a:latin typeface="Calibri "/>
                <a:cs typeface="Verdana"/>
                <a:sym typeface="Wingdings" panose="05000000000000000000" pitchFamily="2" charset="2"/>
              </a:rPr>
              <a:t></a:t>
            </a:r>
            <a:r>
              <a:rPr lang="tr-TR" sz="2200" b="0" i="0" u="none" strike="noStrike" dirty="0">
                <a:effectLst/>
                <a:latin typeface="Calibri" panose="020F0502020204030204" pitchFamily="34" charset="0"/>
              </a:rPr>
              <a:t> Boğaz kültürü al</a:t>
            </a:r>
            <a:endParaRPr lang="tr-TR" sz="2200" dirty="0"/>
          </a:p>
          <a:p>
            <a:pPr marL="457200" lvl="1" indent="0">
              <a:buNone/>
            </a:pPr>
            <a:r>
              <a:rPr lang="tr-TR" sz="2200" b="0" i="0" u="none" strike="noStrike" dirty="0">
                <a:effectLst/>
                <a:latin typeface="Calibri" panose="020F0502020204030204" pitchFamily="34" charset="0"/>
              </a:rPr>
              <a:t>Erişkinde negatif sonuç </a:t>
            </a:r>
            <a:r>
              <a:rPr lang="tr-TR" sz="2200" spc="30" dirty="0">
                <a:latin typeface="Calibri "/>
                <a:cs typeface="Verdana"/>
                <a:sym typeface="Wingdings" panose="05000000000000000000" pitchFamily="2" charset="2"/>
              </a:rPr>
              <a:t></a:t>
            </a:r>
            <a:r>
              <a:rPr lang="tr-TR" sz="2200" b="0" i="0" u="none" strike="noStrike" dirty="0">
                <a:effectLst/>
                <a:latin typeface="Calibri" panose="020F0502020204030204" pitchFamily="34" charset="0"/>
              </a:rPr>
              <a:t> Boğaz kültürü şart değil</a:t>
            </a:r>
            <a:endParaRPr lang="tr-TR" sz="2200" dirty="0"/>
          </a:p>
          <a:p>
            <a:pPr marL="0" indent="0">
              <a:buNone/>
            </a:pPr>
            <a:r>
              <a:rPr lang="tr-TR" sz="2200" dirty="0"/>
              <a:t>• Boğaz Kültürü </a:t>
            </a:r>
          </a:p>
          <a:p>
            <a:pPr marL="457200" lvl="1" indent="0">
              <a:buNone/>
            </a:pPr>
            <a:r>
              <a:rPr lang="tr-TR" sz="2200" dirty="0" err="1">
                <a:ea typeface="Calibri" panose="020F0502020204030204" pitchFamily="34" charset="0"/>
                <a:cs typeface="Calibri" panose="020F0502020204030204" pitchFamily="34" charset="0"/>
              </a:rPr>
              <a:t>Sensitivite</a:t>
            </a:r>
            <a:r>
              <a:rPr lang="tr-TR" sz="2200" dirty="0">
                <a:ea typeface="Calibri" panose="020F0502020204030204" pitchFamily="34" charset="0"/>
                <a:cs typeface="Calibri" panose="020F0502020204030204" pitchFamily="34" charset="0"/>
              </a:rPr>
              <a:t> %90-95, AGBHS</a:t>
            </a:r>
            <a:r>
              <a:rPr lang="tr-TR" sz="2200" spc="-80" dirty="0">
                <a:ea typeface="Calibri" panose="020F0502020204030204" pitchFamily="34" charset="0"/>
                <a:cs typeface="Calibri" panose="020F0502020204030204" pitchFamily="34" charset="0"/>
              </a:rPr>
              <a:t> </a:t>
            </a:r>
            <a:r>
              <a:rPr lang="tr-TR" sz="2200" spc="-5" dirty="0">
                <a:ea typeface="Calibri" panose="020F0502020204030204" pitchFamily="34" charset="0"/>
                <a:cs typeface="Calibri" panose="020F0502020204030204" pitchFamily="34" charset="0"/>
              </a:rPr>
              <a:t>tanısında</a:t>
            </a:r>
            <a:r>
              <a:rPr lang="tr-TR" sz="2200" spc="-30" dirty="0">
                <a:ea typeface="Calibri" panose="020F0502020204030204" pitchFamily="34" charset="0"/>
                <a:cs typeface="Calibri" panose="020F0502020204030204" pitchFamily="34" charset="0"/>
              </a:rPr>
              <a:t> </a:t>
            </a:r>
            <a:r>
              <a:rPr lang="tr-TR" sz="2200" u="sng" spc="-5" dirty="0">
                <a:solidFill>
                  <a:srgbClr val="FF0000"/>
                </a:solidFill>
                <a:ea typeface="Calibri" panose="020F0502020204030204" pitchFamily="34" charset="0"/>
                <a:cs typeface="Calibri" panose="020F0502020204030204" pitchFamily="34" charset="0"/>
              </a:rPr>
              <a:t>altın</a:t>
            </a:r>
            <a:r>
              <a:rPr lang="tr-TR" sz="2200" u="sng" spc="-45" dirty="0">
                <a:solidFill>
                  <a:srgbClr val="FF0000"/>
                </a:solidFill>
                <a:ea typeface="Calibri" panose="020F0502020204030204" pitchFamily="34" charset="0"/>
                <a:cs typeface="Calibri" panose="020F0502020204030204" pitchFamily="34" charset="0"/>
              </a:rPr>
              <a:t> </a:t>
            </a:r>
            <a:r>
              <a:rPr lang="tr-TR" sz="2200" u="sng" dirty="0">
                <a:solidFill>
                  <a:srgbClr val="FF0000"/>
                </a:solidFill>
                <a:ea typeface="Calibri" panose="020F0502020204030204" pitchFamily="34" charset="0"/>
                <a:cs typeface="Calibri" panose="020F0502020204030204" pitchFamily="34" charset="0"/>
              </a:rPr>
              <a:t>standart</a:t>
            </a:r>
          </a:p>
          <a:p>
            <a:pPr marL="457200" lvl="1" indent="0">
              <a:buNone/>
            </a:pPr>
            <a:r>
              <a:rPr lang="tr-TR" sz="2200" spc="-5" dirty="0">
                <a:latin typeface="Calibri "/>
                <a:cs typeface="Verdana"/>
              </a:rPr>
              <a:t>Hasta</a:t>
            </a:r>
            <a:r>
              <a:rPr lang="tr-TR" sz="2200" spc="-45" dirty="0">
                <a:latin typeface="Calibri "/>
                <a:cs typeface="Verdana"/>
              </a:rPr>
              <a:t> </a:t>
            </a:r>
            <a:r>
              <a:rPr lang="tr-TR" sz="2200" dirty="0">
                <a:latin typeface="Calibri "/>
                <a:cs typeface="Verdana"/>
              </a:rPr>
              <a:t>kültür</a:t>
            </a:r>
            <a:r>
              <a:rPr lang="tr-TR" sz="2200" spc="-30" dirty="0">
                <a:latin typeface="Calibri "/>
                <a:cs typeface="Verdana"/>
              </a:rPr>
              <a:t> </a:t>
            </a:r>
            <a:r>
              <a:rPr lang="tr-TR" sz="2200" dirty="0">
                <a:latin typeface="Calibri "/>
                <a:cs typeface="Verdana"/>
              </a:rPr>
              <a:t>sırasında</a:t>
            </a:r>
            <a:r>
              <a:rPr lang="tr-TR" sz="2200" spc="-40" dirty="0">
                <a:latin typeface="Calibri "/>
                <a:cs typeface="Verdana"/>
              </a:rPr>
              <a:t> </a:t>
            </a:r>
            <a:r>
              <a:rPr lang="tr-TR" sz="2200" dirty="0">
                <a:latin typeface="Calibri "/>
                <a:cs typeface="Verdana"/>
              </a:rPr>
              <a:t>antibiyotik </a:t>
            </a:r>
            <a:r>
              <a:rPr lang="tr-TR" sz="2200" spc="-1040" dirty="0">
                <a:latin typeface="Calibri "/>
                <a:cs typeface="Verdana"/>
              </a:rPr>
              <a:t> </a:t>
            </a:r>
            <a:r>
              <a:rPr lang="tr-TR" sz="2200" dirty="0">
                <a:latin typeface="Calibri "/>
                <a:cs typeface="Verdana"/>
              </a:rPr>
              <a:t>alıyorsa,</a:t>
            </a:r>
            <a:r>
              <a:rPr lang="tr-TR" sz="2200" spc="-60" dirty="0">
                <a:latin typeface="Calibri "/>
                <a:cs typeface="Verdana"/>
              </a:rPr>
              <a:t> </a:t>
            </a:r>
            <a:r>
              <a:rPr lang="tr-TR" sz="2200" dirty="0">
                <a:latin typeface="Calibri "/>
                <a:cs typeface="Verdana"/>
              </a:rPr>
              <a:t>yalancı-negatif</a:t>
            </a:r>
            <a:r>
              <a:rPr lang="tr-TR" sz="2200" spc="-30" dirty="0">
                <a:latin typeface="Calibri "/>
                <a:cs typeface="Verdana"/>
              </a:rPr>
              <a:t> </a:t>
            </a:r>
            <a:r>
              <a:rPr lang="tr-TR" sz="2200" spc="-5" dirty="0">
                <a:latin typeface="Calibri "/>
                <a:cs typeface="Verdana"/>
              </a:rPr>
              <a:t>sonuçlar </a:t>
            </a:r>
            <a:r>
              <a:rPr lang="tr-TR" sz="2200" spc="-1045" dirty="0">
                <a:latin typeface="Calibri "/>
                <a:cs typeface="Verdana"/>
              </a:rPr>
              <a:t> </a:t>
            </a:r>
            <a:r>
              <a:rPr lang="tr-TR" sz="2200" spc="-5" dirty="0">
                <a:latin typeface="Calibri "/>
                <a:cs typeface="Verdana"/>
              </a:rPr>
              <a:t>beklenmelidir</a:t>
            </a:r>
            <a:endParaRPr lang="tr-TR" sz="2200" dirty="0">
              <a:ea typeface="Calibri" panose="020F0502020204030204" pitchFamily="34" charset="0"/>
              <a:cs typeface="Calibri" panose="020F0502020204030204" pitchFamily="34" charset="0"/>
            </a:endParaRPr>
          </a:p>
          <a:p>
            <a:pPr marL="0" indent="0">
              <a:buNone/>
            </a:pPr>
            <a:r>
              <a:rPr lang="tr-TR" sz="2200" dirty="0"/>
              <a:t>• ASO</a:t>
            </a:r>
            <a:endParaRPr lang="tr-TR" sz="2200" b="1" dirty="0">
              <a:effectLst>
                <a:outerShdw blurRad="38100" dist="38100" dir="2700000" algn="tl">
                  <a:srgbClr val="000000">
                    <a:alpha val="43137"/>
                  </a:srgbClr>
                </a:outerShdw>
              </a:effectLst>
            </a:endParaRPr>
          </a:p>
          <a:p>
            <a:pPr marL="0" indent="0">
              <a:buNone/>
            </a:pPr>
            <a:endParaRPr lang="tr-TR"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18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D6F146D-CD9B-A483-AF95-96B8CBC86E73}"/>
              </a:ext>
            </a:extLst>
          </p:cNvPr>
          <p:cNvSpPr>
            <a:spLocks noGrp="1"/>
          </p:cNvSpPr>
          <p:nvPr>
            <p:ph idx="1"/>
          </p:nvPr>
        </p:nvSpPr>
        <p:spPr>
          <a:xfrm>
            <a:off x="469373" y="822846"/>
            <a:ext cx="3429000" cy="5428325"/>
          </a:xfrm>
        </p:spPr>
        <p:txBody>
          <a:bodyPr anchor="t">
            <a:normAutofit/>
          </a:bodyPr>
          <a:lstStyle/>
          <a:p>
            <a:r>
              <a:rPr lang="tr-TR" sz="2000" b="1" dirty="0"/>
              <a:t>ASO</a:t>
            </a:r>
          </a:p>
          <a:p>
            <a:pPr marL="0" indent="0">
              <a:buNone/>
            </a:pPr>
            <a:endParaRPr lang="tr-TR" sz="2000" i="0" u="none" strike="noStrike" dirty="0">
              <a:effectLst/>
              <a:latin typeface="Calibri" panose="020F0502020204030204" pitchFamily="34" charset="0"/>
            </a:endParaRPr>
          </a:p>
          <a:p>
            <a:pPr marL="0" indent="0">
              <a:buNone/>
            </a:pPr>
            <a:r>
              <a:rPr lang="tr-TR" sz="2000" i="0" u="none" strike="noStrike" dirty="0">
                <a:effectLst/>
                <a:latin typeface="Calibri" panose="020F0502020204030204" pitchFamily="34" charset="0"/>
              </a:rPr>
              <a:t>Rutin tanıda önerilmez</a:t>
            </a:r>
          </a:p>
          <a:p>
            <a:pPr marL="0" indent="0">
              <a:buNone/>
            </a:pPr>
            <a:endParaRPr lang="tr-TR" sz="2000" i="0" u="none" strike="noStrike" dirty="0">
              <a:effectLst/>
              <a:latin typeface="Calibri" panose="020F0502020204030204" pitchFamily="34" charset="0"/>
            </a:endParaRPr>
          </a:p>
          <a:p>
            <a:pPr marL="0" indent="0">
              <a:buNone/>
            </a:pPr>
            <a:endParaRPr lang="tr-TR" sz="2000" dirty="0"/>
          </a:p>
          <a:p>
            <a:pPr marL="0" indent="0">
              <a:buNone/>
            </a:pPr>
            <a:r>
              <a:rPr lang="tr-TR" sz="2000" i="0" u="none" strike="noStrike" dirty="0">
                <a:effectLst/>
                <a:latin typeface="Calibri" panose="020F0502020204030204" pitchFamily="34" charset="0"/>
              </a:rPr>
              <a:t>Sadece, ARA ve AGN düşünülen hastalarda geçirilmiş streptokok enfeksiyonunu göstermek, veya prospektif epidemiyolojik çalışmalarda akut enfeksiyon ile taşıyıcıları ayırt etmekte kullanılmalı</a:t>
            </a:r>
            <a:endParaRPr lang="tr-TR" sz="2000" dirty="0"/>
          </a:p>
        </p:txBody>
      </p:sp>
      <p:pic>
        <p:nvPicPr>
          <p:cNvPr id="4098" name="Picture 2">
            <a:extLst>
              <a:ext uri="{FF2B5EF4-FFF2-40B4-BE49-F238E27FC236}">
                <a16:creationId xmlns:a16="http://schemas.microsoft.com/office/drawing/2014/main" id="{97269CCA-0DC2-B5A9-680A-80ABA2329F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22846"/>
            <a:ext cx="6903720" cy="5212307"/>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B4591004-B5AC-31B6-B131-EE61CF813A9C}"/>
              </a:ext>
            </a:extLst>
          </p:cNvPr>
          <p:cNvSpPr txBox="1"/>
          <p:nvPr/>
        </p:nvSpPr>
        <p:spPr>
          <a:xfrm>
            <a:off x="4750547" y="5191931"/>
            <a:ext cx="4485547" cy="1384995"/>
          </a:xfrm>
          <a:prstGeom prst="rect">
            <a:avLst/>
          </a:prstGeom>
          <a:noFill/>
        </p:spPr>
        <p:txBody>
          <a:bodyPr wrap="square">
            <a:spAutoFit/>
          </a:bodyPr>
          <a:lstStyle/>
          <a:p>
            <a:pPr rtl="0"/>
            <a:r>
              <a:rPr lang="tr-TR" sz="1200" b="1" i="0" u="none" strike="noStrike" dirty="0">
                <a:solidFill>
                  <a:srgbClr val="BAAEA8"/>
                </a:solidFill>
                <a:effectLst/>
                <a:latin typeface="Calibri" panose="020F0502020204030204" pitchFamily="34" charset="0"/>
                <a:ea typeface="Calibri" panose="020F0502020204030204" pitchFamily="34" charset="0"/>
                <a:cs typeface="Calibri" panose="020F0502020204030204" pitchFamily="34" charset="0"/>
              </a:rPr>
              <a:t>Enfeksiyondan sonra 3-8 haftaya kadar en yüksek seviyeye ulaşabilir </a:t>
            </a:r>
            <a:endParaRPr lang="tr-TR" sz="1200" b="0" dirty="0">
              <a:effectLst/>
              <a:latin typeface="Calibri" panose="020F0502020204030204" pitchFamily="34" charset="0"/>
              <a:ea typeface="Calibri" panose="020F0502020204030204" pitchFamily="34" charset="0"/>
              <a:cs typeface="Calibri" panose="020F0502020204030204" pitchFamily="34" charset="0"/>
            </a:endParaRPr>
          </a:p>
          <a:p>
            <a:pPr rtl="0"/>
            <a:r>
              <a:rPr lang="tr-TR" sz="1200" b="1" i="0" u="none" strike="noStrike" dirty="0">
                <a:solidFill>
                  <a:srgbClr val="BAAEA8"/>
                </a:solidFill>
                <a:effectLst/>
                <a:latin typeface="Calibri" panose="020F0502020204030204" pitchFamily="34" charset="0"/>
                <a:ea typeface="Calibri" panose="020F0502020204030204" pitchFamily="34" charset="0"/>
                <a:cs typeface="Calibri" panose="020F0502020204030204" pitchFamily="34" charset="0"/>
              </a:rPr>
              <a:t>Aktif GAS enfeksiyon olmaksızın aylarca yüksek kalabilir</a:t>
            </a:r>
            <a:endParaRPr lang="tr-TR" sz="1200" b="0" dirty="0">
              <a:effectLst/>
              <a:latin typeface="Calibri" panose="020F0502020204030204" pitchFamily="34" charset="0"/>
              <a:ea typeface="Calibri" panose="020F0502020204030204" pitchFamily="34" charset="0"/>
              <a:cs typeface="Calibri" panose="020F0502020204030204" pitchFamily="34" charset="0"/>
            </a:endParaRPr>
          </a:p>
          <a:p>
            <a:pPr rtl="0"/>
            <a:r>
              <a:rPr lang="tr-TR" sz="1200" b="1" i="0" u="none" strike="noStrike" dirty="0">
                <a:solidFill>
                  <a:srgbClr val="BAAEA8"/>
                </a:solidFill>
                <a:effectLst/>
                <a:latin typeface="Calibri" panose="020F0502020204030204" pitchFamily="34" charset="0"/>
                <a:ea typeface="Calibri" panose="020F0502020204030204" pitchFamily="34" charset="0"/>
                <a:cs typeface="Calibri" panose="020F0502020204030204" pitchFamily="34" charset="0"/>
              </a:rPr>
              <a:t>Erken ve uygun tedavi ile antikor yanıtı genellikle engellenir</a:t>
            </a:r>
            <a:endParaRPr lang="tr-TR" sz="1200" b="0" dirty="0">
              <a:effectLst/>
              <a:latin typeface="Calibri" panose="020F0502020204030204" pitchFamily="34" charset="0"/>
              <a:ea typeface="Calibri" panose="020F0502020204030204" pitchFamily="34" charset="0"/>
              <a:cs typeface="Calibri" panose="020F0502020204030204" pitchFamily="34" charset="0"/>
            </a:endParaRPr>
          </a:p>
          <a:p>
            <a:br>
              <a:rPr lang="tr-TR" dirty="0"/>
            </a:br>
            <a:endParaRPr lang="tr-TR" dirty="0"/>
          </a:p>
        </p:txBody>
      </p:sp>
    </p:spTree>
    <p:extLst>
      <p:ext uri="{BB962C8B-B14F-4D97-AF65-F5344CB8AC3E}">
        <p14:creationId xmlns:p14="http://schemas.microsoft.com/office/powerpoint/2010/main" val="2271117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EC1E703-63EB-1FAB-5C89-B173D70F0CA4}"/>
              </a:ext>
            </a:extLst>
          </p:cNvPr>
          <p:cNvSpPr>
            <a:spLocks noGrp="1"/>
          </p:cNvSpPr>
          <p:nvPr>
            <p:ph type="title"/>
          </p:nvPr>
        </p:nvSpPr>
        <p:spPr/>
        <p:txBody>
          <a:bodyPr/>
          <a:lstStyle/>
          <a:p>
            <a:r>
              <a:rPr lang="tr-TR" dirty="0"/>
              <a:t>Komplikasyonlar</a:t>
            </a:r>
          </a:p>
        </p:txBody>
      </p:sp>
      <p:sp>
        <p:nvSpPr>
          <p:cNvPr id="5" name="İçerik Yer Tutucusu 4">
            <a:extLst>
              <a:ext uri="{FF2B5EF4-FFF2-40B4-BE49-F238E27FC236}">
                <a16:creationId xmlns:a16="http://schemas.microsoft.com/office/drawing/2014/main" id="{6CE0EBC5-88C4-0DEB-EE71-E49FB5DC09FB}"/>
              </a:ext>
            </a:extLst>
          </p:cNvPr>
          <p:cNvSpPr>
            <a:spLocks noGrp="1"/>
          </p:cNvSpPr>
          <p:nvPr>
            <p:ph sz="half" idx="1"/>
          </p:nvPr>
        </p:nvSpPr>
        <p:spPr/>
        <p:txBody>
          <a:bodyPr>
            <a:normAutofit fontScale="92500" lnSpcReduction="10000"/>
          </a:bodyPr>
          <a:lstStyle/>
          <a:p>
            <a:r>
              <a:rPr lang="tr-TR" b="1" dirty="0" err="1">
                <a:solidFill>
                  <a:srgbClr val="FF0000"/>
                </a:solidFill>
              </a:rPr>
              <a:t>Süpüratif</a:t>
            </a:r>
            <a:r>
              <a:rPr lang="tr-TR" b="1" dirty="0">
                <a:solidFill>
                  <a:srgbClr val="FF0000"/>
                </a:solidFill>
              </a:rPr>
              <a:t> komplikasyonlar</a:t>
            </a:r>
          </a:p>
          <a:p>
            <a:pPr marL="0" indent="0">
              <a:buNone/>
            </a:pPr>
            <a:r>
              <a:rPr lang="tr-TR" sz="2600" dirty="0" err="1"/>
              <a:t>Erizipel</a:t>
            </a:r>
            <a:r>
              <a:rPr lang="tr-TR" sz="2600" dirty="0"/>
              <a:t> veya </a:t>
            </a:r>
            <a:r>
              <a:rPr lang="tr-TR" sz="2600" dirty="0" err="1"/>
              <a:t>piyodermi</a:t>
            </a:r>
            <a:r>
              <a:rPr lang="tr-TR" sz="2600" dirty="0"/>
              <a:t> </a:t>
            </a:r>
          </a:p>
          <a:p>
            <a:pPr marL="0" indent="0">
              <a:buNone/>
            </a:pPr>
            <a:r>
              <a:rPr lang="tr-TR" sz="2600" dirty="0"/>
              <a:t>Sinüzit </a:t>
            </a:r>
          </a:p>
          <a:p>
            <a:pPr marL="0" indent="0">
              <a:buNone/>
            </a:pPr>
            <a:r>
              <a:rPr lang="tr-TR" sz="2600" dirty="0" err="1"/>
              <a:t>Otit</a:t>
            </a:r>
            <a:r>
              <a:rPr lang="tr-TR" sz="2600" dirty="0"/>
              <a:t> </a:t>
            </a:r>
          </a:p>
          <a:p>
            <a:pPr marL="0" indent="0">
              <a:buNone/>
            </a:pPr>
            <a:r>
              <a:rPr lang="tr-TR" sz="2600" dirty="0" err="1"/>
              <a:t>Mastoidit</a:t>
            </a:r>
            <a:r>
              <a:rPr lang="tr-TR" sz="2600" dirty="0"/>
              <a:t> </a:t>
            </a:r>
          </a:p>
          <a:p>
            <a:pPr marL="0" indent="0">
              <a:buNone/>
            </a:pPr>
            <a:r>
              <a:rPr lang="tr-TR" sz="2600" dirty="0" err="1"/>
              <a:t>Peritonsiller</a:t>
            </a:r>
            <a:r>
              <a:rPr lang="tr-TR" sz="2600" dirty="0"/>
              <a:t> </a:t>
            </a:r>
            <a:r>
              <a:rPr lang="tr-TR" sz="2600" dirty="0" err="1"/>
              <a:t>abse</a:t>
            </a:r>
            <a:r>
              <a:rPr lang="tr-TR" sz="2600" dirty="0"/>
              <a:t> </a:t>
            </a:r>
          </a:p>
          <a:p>
            <a:pPr marL="0" indent="0">
              <a:buNone/>
            </a:pPr>
            <a:r>
              <a:rPr lang="tr-TR" sz="2600" dirty="0"/>
              <a:t>Septik artrit </a:t>
            </a:r>
          </a:p>
          <a:p>
            <a:pPr marL="0" indent="0">
              <a:buNone/>
            </a:pPr>
            <a:r>
              <a:rPr lang="tr-TR" sz="2600" dirty="0"/>
              <a:t>Osteomiyelit </a:t>
            </a:r>
          </a:p>
          <a:p>
            <a:pPr marL="0" indent="0">
              <a:buNone/>
            </a:pPr>
            <a:r>
              <a:rPr lang="tr-TR" sz="2600" dirty="0" err="1"/>
              <a:t>Kavernöz</a:t>
            </a:r>
            <a:r>
              <a:rPr lang="tr-TR" sz="2600" dirty="0"/>
              <a:t> </a:t>
            </a:r>
            <a:r>
              <a:rPr lang="tr-TR" sz="2600" dirty="0" err="1"/>
              <a:t>sinus</a:t>
            </a:r>
            <a:r>
              <a:rPr lang="tr-TR" sz="2600" dirty="0"/>
              <a:t> trombozu </a:t>
            </a:r>
          </a:p>
          <a:p>
            <a:pPr marL="0" indent="0">
              <a:buNone/>
            </a:pPr>
            <a:r>
              <a:rPr lang="tr-TR" sz="2600" dirty="0"/>
              <a:t>Servikal adenit</a:t>
            </a:r>
            <a:endParaRPr lang="tr-TR" sz="2600" dirty="0">
              <a:solidFill>
                <a:srgbClr val="FF0000"/>
              </a:solidFill>
            </a:endParaRPr>
          </a:p>
        </p:txBody>
      </p:sp>
      <p:sp>
        <p:nvSpPr>
          <p:cNvPr id="6" name="İçerik Yer Tutucusu 5">
            <a:extLst>
              <a:ext uri="{FF2B5EF4-FFF2-40B4-BE49-F238E27FC236}">
                <a16:creationId xmlns:a16="http://schemas.microsoft.com/office/drawing/2014/main" id="{095FB8E4-54B6-C302-E28F-7C1511FA2BA3}"/>
              </a:ext>
            </a:extLst>
          </p:cNvPr>
          <p:cNvSpPr>
            <a:spLocks noGrp="1"/>
          </p:cNvSpPr>
          <p:nvPr>
            <p:ph sz="half" idx="2"/>
          </p:nvPr>
        </p:nvSpPr>
        <p:spPr/>
        <p:txBody>
          <a:bodyPr>
            <a:normAutofit fontScale="92500" lnSpcReduction="10000"/>
          </a:bodyPr>
          <a:lstStyle/>
          <a:p>
            <a:r>
              <a:rPr lang="tr-TR" sz="2800" b="1" dirty="0" err="1">
                <a:solidFill>
                  <a:srgbClr val="FF0000"/>
                </a:solidFill>
              </a:rPr>
              <a:t>Non-süpüratif</a:t>
            </a:r>
            <a:r>
              <a:rPr lang="tr-TR" sz="2800" b="1" dirty="0">
                <a:solidFill>
                  <a:srgbClr val="FF0000"/>
                </a:solidFill>
              </a:rPr>
              <a:t> Komplikasyonlar</a:t>
            </a:r>
          </a:p>
          <a:p>
            <a:pPr marL="0" indent="0">
              <a:buNone/>
            </a:pPr>
            <a:r>
              <a:rPr lang="tr-TR" sz="2600" dirty="0"/>
              <a:t>Akut romatizmal ateş</a:t>
            </a:r>
          </a:p>
          <a:p>
            <a:pPr marL="0" indent="0">
              <a:buNone/>
            </a:pPr>
            <a:r>
              <a:rPr lang="tr-TR" sz="2600" dirty="0"/>
              <a:t>Akut </a:t>
            </a:r>
            <a:r>
              <a:rPr lang="tr-TR" sz="2600" dirty="0" err="1"/>
              <a:t>poststreptokoksik</a:t>
            </a:r>
            <a:r>
              <a:rPr lang="tr-TR" sz="2600" dirty="0"/>
              <a:t>                   glomerülonefrit</a:t>
            </a:r>
          </a:p>
          <a:p>
            <a:pPr marL="0" indent="0">
              <a:buNone/>
            </a:pPr>
            <a:r>
              <a:rPr lang="tr-TR" sz="2600" dirty="0"/>
              <a:t>Eritema </a:t>
            </a:r>
            <a:r>
              <a:rPr lang="tr-TR" sz="2600" dirty="0" err="1"/>
              <a:t>nodosum</a:t>
            </a:r>
            <a:endParaRPr lang="tr-TR" sz="2600" dirty="0"/>
          </a:p>
        </p:txBody>
      </p:sp>
    </p:spTree>
    <p:extLst>
      <p:ext uri="{BB962C8B-B14F-4D97-AF65-F5344CB8AC3E}">
        <p14:creationId xmlns:p14="http://schemas.microsoft.com/office/powerpoint/2010/main" val="239684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7907953-4573-CA24-2582-836143759F22}"/>
              </a:ext>
            </a:extLst>
          </p:cNvPr>
          <p:cNvSpPr>
            <a:spLocks noGrp="1"/>
          </p:cNvSpPr>
          <p:nvPr>
            <p:ph type="title"/>
          </p:nvPr>
        </p:nvSpPr>
        <p:spPr>
          <a:xfrm>
            <a:off x="1115568" y="548640"/>
            <a:ext cx="10168128" cy="1179576"/>
          </a:xfrm>
        </p:spPr>
        <p:txBody>
          <a:bodyPr>
            <a:normAutofit/>
          </a:bodyPr>
          <a:lstStyle/>
          <a:p>
            <a:r>
              <a:rPr lang="tr-TR" sz="4000"/>
              <a:t>Tedavi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641A0BDB-EAA7-ECFE-81B2-21EAF22B53B0}"/>
              </a:ext>
            </a:extLst>
          </p:cNvPr>
          <p:cNvSpPr>
            <a:spLocks noGrp="1"/>
          </p:cNvSpPr>
          <p:nvPr>
            <p:ph idx="1"/>
          </p:nvPr>
        </p:nvSpPr>
        <p:spPr>
          <a:xfrm>
            <a:off x="1115568" y="2481943"/>
            <a:ext cx="10168128" cy="3695020"/>
          </a:xfrm>
        </p:spPr>
        <p:txBody>
          <a:bodyPr>
            <a:normAutofit/>
          </a:bodyPr>
          <a:lstStyle/>
          <a:p>
            <a:endParaRPr lang="tr-TR" sz="2200" dirty="0"/>
          </a:p>
          <a:p>
            <a:r>
              <a:rPr lang="tr-TR" sz="2400" dirty="0">
                <a:ea typeface="Calibri" panose="020F0502020204030204" pitchFamily="34" charset="0"/>
                <a:cs typeface="Calibri" panose="020F0502020204030204" pitchFamily="34" charset="0"/>
              </a:rPr>
              <a:t>AGBS </a:t>
            </a:r>
            <a:r>
              <a:rPr lang="tr-TR" sz="2400" dirty="0" err="1">
                <a:ea typeface="Calibri" panose="020F0502020204030204" pitchFamily="34" charset="0"/>
                <a:cs typeface="Calibri" panose="020F0502020204030204" pitchFamily="34" charset="0"/>
              </a:rPr>
              <a:t>tonsillofarenjitinde</a:t>
            </a:r>
            <a:r>
              <a:rPr lang="tr-TR" sz="2400" dirty="0">
                <a:ea typeface="Calibri" panose="020F0502020204030204" pitchFamily="34" charset="0"/>
                <a:cs typeface="Calibri" panose="020F0502020204030204" pitchFamily="34" charset="0"/>
              </a:rPr>
              <a:t> birinci seçenek antibiyotik </a:t>
            </a:r>
            <a:r>
              <a:rPr lang="tr-TR" sz="2400" b="1" dirty="0">
                <a:ea typeface="Calibri" panose="020F0502020204030204" pitchFamily="34" charset="0"/>
                <a:cs typeface="Calibri" panose="020F0502020204030204" pitchFamily="34" charset="0"/>
              </a:rPr>
              <a:t>penisilin</a:t>
            </a:r>
            <a:r>
              <a:rPr lang="tr-TR" sz="2400" dirty="0">
                <a:ea typeface="Calibri" panose="020F0502020204030204" pitchFamily="34" charset="0"/>
                <a:cs typeface="Calibri" panose="020F0502020204030204" pitchFamily="34" charset="0"/>
              </a:rPr>
              <a:t>dir.</a:t>
            </a:r>
          </a:p>
          <a:p>
            <a:r>
              <a:rPr lang="tr-TR" sz="2400" dirty="0">
                <a:ea typeface="Calibri" panose="020F0502020204030204" pitchFamily="34" charset="0"/>
                <a:cs typeface="Calibri" panose="020F0502020204030204" pitchFamily="34" charset="0"/>
              </a:rPr>
              <a:t>Ateş tedavinin 2-4. gününde genellikle düşer.</a:t>
            </a:r>
          </a:p>
          <a:p>
            <a:r>
              <a:rPr lang="tr-TR" sz="2400" dirty="0">
                <a:ea typeface="Calibri" panose="020F0502020204030204" pitchFamily="34" charset="0"/>
                <a:cs typeface="Calibri" panose="020F0502020204030204" pitchFamily="34" charset="0"/>
              </a:rPr>
              <a:t>Komplikasyonların önlenmesi açısından tedavi süresinin </a:t>
            </a:r>
            <a:r>
              <a:rPr lang="tr-TR" sz="2400" b="1" dirty="0">
                <a:ea typeface="Calibri" panose="020F0502020204030204" pitchFamily="34" charset="0"/>
                <a:cs typeface="Calibri" panose="020F0502020204030204" pitchFamily="34" charset="0"/>
              </a:rPr>
              <a:t>10 güne </a:t>
            </a:r>
            <a:r>
              <a:rPr lang="tr-TR" sz="2400" dirty="0">
                <a:ea typeface="Calibri" panose="020F0502020204030204" pitchFamily="34" charset="0"/>
                <a:cs typeface="Calibri" panose="020F0502020204030204" pitchFamily="34" charset="0"/>
              </a:rPr>
              <a:t>tamamlanması oldukça önemlidir.</a:t>
            </a:r>
          </a:p>
          <a:p>
            <a:r>
              <a:rPr lang="tr-TR" sz="2400" dirty="0">
                <a:ea typeface="Calibri" panose="020F0502020204030204" pitchFamily="34" charset="0"/>
                <a:cs typeface="Calibri" panose="020F0502020204030204" pitchFamily="34" charset="0"/>
              </a:rPr>
              <a:t>Ağızdan tedaviye uyum sorunu, hastada ya da ailesinde romatizmal kalp hastalığı varsa IM tek doz </a:t>
            </a:r>
            <a:r>
              <a:rPr lang="tr-TR" sz="2400" dirty="0" err="1">
                <a:ea typeface="Calibri" panose="020F0502020204030204" pitchFamily="34" charset="0"/>
                <a:cs typeface="Calibri" panose="020F0502020204030204" pitchFamily="34" charset="0"/>
              </a:rPr>
              <a:t>benzatin</a:t>
            </a:r>
            <a:r>
              <a:rPr lang="tr-TR" sz="2400" dirty="0">
                <a:ea typeface="Calibri" panose="020F0502020204030204" pitchFamily="34" charset="0"/>
                <a:cs typeface="Calibri" panose="020F0502020204030204" pitchFamily="34" charset="0"/>
              </a:rPr>
              <a:t> penisilin verilmelidir. </a:t>
            </a:r>
            <a:endParaRPr lang="tr-TR" sz="2400" dirty="0">
              <a:highlight>
                <a:srgbClr val="FFFF00"/>
              </a:highlight>
              <a:ea typeface="Calibri" panose="020F0502020204030204" pitchFamily="34" charset="0"/>
              <a:cs typeface="Calibri" panose="020F0502020204030204" pitchFamily="34" charset="0"/>
            </a:endParaRPr>
          </a:p>
          <a:p>
            <a:r>
              <a:rPr lang="tr-TR" sz="2400" dirty="0">
                <a:ea typeface="Calibri" panose="020F0502020204030204" pitchFamily="34" charset="0"/>
                <a:cs typeface="Calibri" panose="020F0502020204030204" pitchFamily="34" charset="0"/>
              </a:rPr>
              <a:t>Penisilin alerjisi varsa </a:t>
            </a:r>
            <a:r>
              <a:rPr lang="tr-TR" sz="2400" spc="30" dirty="0">
                <a:ea typeface="Calibri" panose="020F0502020204030204" pitchFamily="34" charset="0"/>
                <a:cs typeface="Calibri" panose="020F0502020204030204" pitchFamily="34" charset="0"/>
                <a:sym typeface="Wingdings" panose="05000000000000000000" pitchFamily="2" charset="2"/>
              </a:rPr>
              <a:t></a:t>
            </a:r>
            <a:r>
              <a:rPr lang="tr-TR" sz="2400" dirty="0">
                <a:ea typeface="Calibri" panose="020F0502020204030204" pitchFamily="34" charset="0"/>
                <a:cs typeface="Calibri" panose="020F0502020204030204" pitchFamily="34" charset="0"/>
              </a:rPr>
              <a:t> </a:t>
            </a:r>
            <a:r>
              <a:rPr lang="tr-TR" sz="2400" dirty="0" err="1">
                <a:ea typeface="Calibri" panose="020F0502020204030204" pitchFamily="34" charset="0"/>
                <a:cs typeface="Calibri" panose="020F0502020204030204" pitchFamily="34" charset="0"/>
              </a:rPr>
              <a:t>Makrolidler</a:t>
            </a:r>
            <a:endParaRPr lang="tr-TR" sz="2400" dirty="0">
              <a:ea typeface="Calibri" panose="020F0502020204030204" pitchFamily="34" charset="0"/>
              <a:cs typeface="Calibri" panose="020F0502020204030204" pitchFamily="34" charset="0"/>
            </a:endParaRPr>
          </a:p>
          <a:p>
            <a:endParaRPr lang="tr-TR" sz="2200" dirty="0"/>
          </a:p>
        </p:txBody>
      </p:sp>
    </p:spTree>
    <p:extLst>
      <p:ext uri="{BB962C8B-B14F-4D97-AF65-F5344CB8AC3E}">
        <p14:creationId xmlns:p14="http://schemas.microsoft.com/office/powerpoint/2010/main" val="3559032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B0D026-36F9-9618-B3C9-1EF9AB61C811}"/>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AE67EF7E-DB88-4144-AA6B-27E5124A861C}"/>
              </a:ext>
            </a:extLst>
          </p:cNvPr>
          <p:cNvPicPr>
            <a:picLocks noGrp="1" noChangeAspect="1"/>
          </p:cNvPicPr>
          <p:nvPr>
            <p:ph idx="1"/>
          </p:nvPr>
        </p:nvPicPr>
        <p:blipFill>
          <a:blip r:embed="rId2"/>
          <a:stretch>
            <a:fillRect/>
          </a:stretch>
        </p:blipFill>
        <p:spPr>
          <a:xfrm>
            <a:off x="838201" y="648393"/>
            <a:ext cx="10515600" cy="5587826"/>
          </a:xfrm>
        </p:spPr>
      </p:pic>
    </p:spTree>
    <p:extLst>
      <p:ext uri="{BB962C8B-B14F-4D97-AF65-F5344CB8AC3E}">
        <p14:creationId xmlns:p14="http://schemas.microsoft.com/office/powerpoint/2010/main" val="3953913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D66DF1-0FCC-44D3-59C2-BF5F91F16FAA}"/>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F4CCB768-51B8-6097-8632-89D9E76F93CA}"/>
              </a:ext>
            </a:extLst>
          </p:cNvPr>
          <p:cNvPicPr>
            <a:picLocks noGrp="1" noChangeAspect="1"/>
          </p:cNvPicPr>
          <p:nvPr>
            <p:ph idx="1"/>
          </p:nvPr>
        </p:nvPicPr>
        <p:blipFill>
          <a:blip r:embed="rId2"/>
          <a:stretch>
            <a:fillRect/>
          </a:stretch>
        </p:blipFill>
        <p:spPr>
          <a:xfrm>
            <a:off x="838200" y="906002"/>
            <a:ext cx="10477860" cy="5045995"/>
          </a:xfrm>
        </p:spPr>
      </p:pic>
    </p:spTree>
    <p:extLst>
      <p:ext uri="{BB962C8B-B14F-4D97-AF65-F5344CB8AC3E}">
        <p14:creationId xmlns:p14="http://schemas.microsoft.com/office/powerpoint/2010/main" val="233956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3F611B0-6CB2-33D5-6713-725A11DCE7E7}"/>
              </a:ext>
            </a:extLst>
          </p:cNvPr>
          <p:cNvSpPr>
            <a:spLocks noGrp="1"/>
          </p:cNvSpPr>
          <p:nvPr>
            <p:ph type="title"/>
          </p:nvPr>
        </p:nvSpPr>
        <p:spPr>
          <a:xfrm>
            <a:off x="1115568" y="548640"/>
            <a:ext cx="10168128" cy="1179576"/>
          </a:xfrm>
        </p:spPr>
        <p:txBody>
          <a:bodyPr>
            <a:normAutofit/>
          </a:bodyPr>
          <a:lstStyle/>
          <a:p>
            <a:r>
              <a:rPr lang="tr-TR" sz="4000"/>
              <a:t>Tedavi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AEAC8D37-9BDE-ABB9-0573-9719454401B0}"/>
              </a:ext>
            </a:extLst>
          </p:cNvPr>
          <p:cNvSpPr>
            <a:spLocks noGrp="1"/>
          </p:cNvSpPr>
          <p:nvPr>
            <p:ph idx="1"/>
          </p:nvPr>
        </p:nvSpPr>
        <p:spPr>
          <a:xfrm>
            <a:off x="1115568" y="2481943"/>
            <a:ext cx="10168128" cy="3695020"/>
          </a:xfrm>
        </p:spPr>
        <p:txBody>
          <a:bodyPr>
            <a:normAutofit/>
          </a:bodyPr>
          <a:lstStyle/>
          <a:p>
            <a:r>
              <a:rPr lang="tr-TR" sz="2400" dirty="0">
                <a:latin typeface="Calibri "/>
                <a:cs typeface="Verdana"/>
              </a:rPr>
              <a:t>AGBHS</a:t>
            </a:r>
            <a:r>
              <a:rPr lang="tr-TR" sz="2400" spc="-5" dirty="0">
                <a:latin typeface="Calibri "/>
                <a:cs typeface="Verdana"/>
              </a:rPr>
              <a:t> infeksiyonu</a:t>
            </a:r>
            <a:r>
              <a:rPr lang="tr-TR" sz="2400" spc="-20" dirty="0">
                <a:latin typeface="Calibri "/>
                <a:cs typeface="Verdana"/>
              </a:rPr>
              <a:t> </a:t>
            </a:r>
            <a:r>
              <a:rPr lang="tr-TR" sz="2400" spc="-5" dirty="0">
                <a:latin typeface="Calibri "/>
                <a:cs typeface="Verdana"/>
              </a:rPr>
              <a:t>tedavisindeki</a:t>
            </a:r>
            <a:r>
              <a:rPr lang="tr-TR" sz="2400" spc="-10" dirty="0">
                <a:latin typeface="Calibri "/>
                <a:cs typeface="Verdana"/>
              </a:rPr>
              <a:t> </a:t>
            </a:r>
            <a:r>
              <a:rPr lang="tr-TR" sz="2400" spc="-5" dirty="0">
                <a:latin typeface="Calibri "/>
                <a:cs typeface="Verdana"/>
              </a:rPr>
              <a:t>amaçlar</a:t>
            </a:r>
          </a:p>
          <a:p>
            <a:pPr lvl="1"/>
            <a:endParaRPr lang="tr-TR" spc="-5" dirty="0">
              <a:latin typeface="Calibri "/>
              <a:cs typeface="Verdana"/>
            </a:endParaRPr>
          </a:p>
          <a:p>
            <a:pPr lvl="1"/>
            <a:r>
              <a:rPr lang="tr-TR" spc="-5" dirty="0">
                <a:latin typeface="Calibri "/>
                <a:cs typeface="Verdana"/>
              </a:rPr>
              <a:t>Akut</a:t>
            </a:r>
            <a:r>
              <a:rPr lang="tr-TR" spc="-25" dirty="0">
                <a:latin typeface="Calibri "/>
                <a:cs typeface="Verdana"/>
              </a:rPr>
              <a:t> </a:t>
            </a:r>
            <a:r>
              <a:rPr lang="tr-TR" spc="-5" dirty="0">
                <a:latin typeface="Calibri "/>
                <a:cs typeface="Verdana"/>
              </a:rPr>
              <a:t>romatizmal</a:t>
            </a:r>
            <a:r>
              <a:rPr lang="tr-TR" spc="5" dirty="0">
                <a:latin typeface="Calibri "/>
                <a:cs typeface="Verdana"/>
              </a:rPr>
              <a:t> </a:t>
            </a:r>
            <a:r>
              <a:rPr lang="tr-TR" spc="-5" dirty="0">
                <a:latin typeface="Calibri "/>
                <a:cs typeface="Verdana"/>
              </a:rPr>
              <a:t>ateşi</a:t>
            </a:r>
            <a:r>
              <a:rPr lang="tr-TR" dirty="0">
                <a:latin typeface="Calibri "/>
                <a:cs typeface="Verdana"/>
              </a:rPr>
              <a:t> </a:t>
            </a:r>
            <a:r>
              <a:rPr lang="tr-TR" spc="-5" dirty="0">
                <a:latin typeface="Calibri "/>
                <a:cs typeface="Verdana"/>
              </a:rPr>
              <a:t>önleme</a:t>
            </a:r>
            <a:r>
              <a:rPr lang="tr-TR" dirty="0">
                <a:latin typeface="Calibri "/>
                <a:cs typeface="Verdana"/>
              </a:rPr>
              <a:t> (</a:t>
            </a:r>
            <a:r>
              <a:rPr lang="tr-TR" spc="-10" dirty="0">
                <a:latin typeface="Calibri "/>
                <a:cs typeface="Verdana"/>
              </a:rPr>
              <a:t>Tedaviye</a:t>
            </a:r>
            <a:r>
              <a:rPr lang="tr-TR" spc="35" dirty="0">
                <a:latin typeface="Calibri "/>
                <a:cs typeface="Verdana"/>
              </a:rPr>
              <a:t> </a:t>
            </a:r>
            <a:r>
              <a:rPr lang="tr-TR" spc="-5" dirty="0">
                <a:latin typeface="Calibri "/>
                <a:cs typeface="Verdana"/>
              </a:rPr>
              <a:t>9</a:t>
            </a:r>
            <a:r>
              <a:rPr lang="tr-TR" spc="-10" dirty="0">
                <a:latin typeface="Calibri "/>
                <a:cs typeface="Verdana"/>
              </a:rPr>
              <a:t> gün</a:t>
            </a:r>
            <a:r>
              <a:rPr lang="tr-TR" spc="-5" dirty="0">
                <a:latin typeface="Calibri "/>
                <a:cs typeface="Verdana"/>
              </a:rPr>
              <a:t> </a:t>
            </a:r>
            <a:r>
              <a:rPr lang="tr-TR" spc="-10" dirty="0">
                <a:latin typeface="Calibri "/>
                <a:cs typeface="Verdana"/>
              </a:rPr>
              <a:t>içerisinde</a:t>
            </a:r>
            <a:r>
              <a:rPr lang="tr-TR" spc="45" dirty="0">
                <a:latin typeface="Calibri "/>
                <a:cs typeface="Verdana"/>
              </a:rPr>
              <a:t> </a:t>
            </a:r>
            <a:r>
              <a:rPr lang="tr-TR" spc="-10" dirty="0">
                <a:latin typeface="Calibri "/>
                <a:cs typeface="Verdana"/>
              </a:rPr>
              <a:t>başlanması</a:t>
            </a:r>
            <a:r>
              <a:rPr lang="tr-TR" spc="15" dirty="0">
                <a:latin typeface="Calibri "/>
                <a:cs typeface="Verdana"/>
              </a:rPr>
              <a:t> </a:t>
            </a:r>
            <a:r>
              <a:rPr lang="tr-TR" spc="-5" dirty="0" err="1">
                <a:latin typeface="Calibri "/>
                <a:cs typeface="Verdana"/>
              </a:rPr>
              <a:t>ARA</a:t>
            </a:r>
            <a:r>
              <a:rPr lang="tr-TR" spc="15" dirty="0" err="1">
                <a:latin typeface="Calibri "/>
                <a:cs typeface="Verdana"/>
              </a:rPr>
              <a:t>’</a:t>
            </a:r>
            <a:r>
              <a:rPr lang="tr-TR" spc="-5" dirty="0" err="1">
                <a:latin typeface="Calibri "/>
                <a:cs typeface="Verdana"/>
              </a:rPr>
              <a:t>yı</a:t>
            </a:r>
            <a:r>
              <a:rPr lang="tr-TR" dirty="0">
                <a:latin typeface="Calibri "/>
                <a:cs typeface="Verdana"/>
              </a:rPr>
              <a:t> </a:t>
            </a:r>
            <a:r>
              <a:rPr lang="tr-TR" spc="-5" dirty="0">
                <a:latin typeface="Calibri "/>
                <a:cs typeface="Verdana"/>
              </a:rPr>
              <a:t>önler)</a:t>
            </a:r>
          </a:p>
          <a:p>
            <a:pPr lvl="1"/>
            <a:r>
              <a:rPr lang="tr-TR" spc="-5" dirty="0" err="1">
                <a:latin typeface="Calibri "/>
                <a:cs typeface="Verdana"/>
              </a:rPr>
              <a:t>Süpüratif</a:t>
            </a:r>
            <a:r>
              <a:rPr lang="tr-TR" spc="-25" dirty="0">
                <a:latin typeface="Calibri "/>
                <a:cs typeface="Verdana"/>
              </a:rPr>
              <a:t> </a:t>
            </a:r>
            <a:r>
              <a:rPr lang="tr-TR" spc="-5" dirty="0">
                <a:latin typeface="Calibri "/>
                <a:cs typeface="Verdana"/>
              </a:rPr>
              <a:t>komplikasyonları</a:t>
            </a:r>
            <a:r>
              <a:rPr lang="tr-TR" spc="30" dirty="0">
                <a:latin typeface="Calibri "/>
                <a:cs typeface="Verdana"/>
              </a:rPr>
              <a:t> </a:t>
            </a:r>
            <a:r>
              <a:rPr lang="tr-TR" spc="-5" dirty="0">
                <a:latin typeface="Calibri "/>
                <a:cs typeface="Verdana"/>
              </a:rPr>
              <a:t>önleme</a:t>
            </a:r>
            <a:endParaRPr lang="tr-TR" dirty="0">
              <a:latin typeface="Calibri "/>
              <a:cs typeface="Verdana"/>
            </a:endParaRPr>
          </a:p>
          <a:p>
            <a:pPr lvl="1"/>
            <a:r>
              <a:rPr lang="tr-TR" spc="-5" dirty="0">
                <a:latin typeface="Calibri "/>
                <a:cs typeface="Verdana"/>
              </a:rPr>
              <a:t>Klinik</a:t>
            </a:r>
            <a:r>
              <a:rPr lang="tr-TR" dirty="0">
                <a:latin typeface="Calibri "/>
                <a:cs typeface="Verdana"/>
              </a:rPr>
              <a:t> </a:t>
            </a:r>
            <a:r>
              <a:rPr lang="tr-TR" spc="-10" dirty="0">
                <a:latin typeface="Calibri "/>
                <a:cs typeface="Verdana"/>
              </a:rPr>
              <a:t>bulgu</a:t>
            </a:r>
            <a:r>
              <a:rPr lang="tr-TR" spc="10" dirty="0">
                <a:latin typeface="Calibri "/>
                <a:cs typeface="Verdana"/>
              </a:rPr>
              <a:t> </a:t>
            </a:r>
            <a:r>
              <a:rPr lang="tr-TR" spc="-5" dirty="0">
                <a:latin typeface="Calibri "/>
                <a:cs typeface="Verdana"/>
              </a:rPr>
              <a:t>ve</a:t>
            </a:r>
            <a:r>
              <a:rPr lang="tr-TR" spc="5" dirty="0">
                <a:latin typeface="Calibri "/>
                <a:cs typeface="Verdana"/>
              </a:rPr>
              <a:t> </a:t>
            </a:r>
            <a:r>
              <a:rPr lang="tr-TR" spc="-10" dirty="0">
                <a:latin typeface="Calibri "/>
                <a:cs typeface="Verdana"/>
              </a:rPr>
              <a:t>belirtilerin</a:t>
            </a:r>
            <a:r>
              <a:rPr lang="tr-TR" spc="15" dirty="0">
                <a:latin typeface="Calibri "/>
                <a:cs typeface="Verdana"/>
              </a:rPr>
              <a:t> </a:t>
            </a:r>
            <a:r>
              <a:rPr lang="tr-TR" spc="-10" dirty="0">
                <a:latin typeface="Calibri "/>
                <a:cs typeface="Verdana"/>
              </a:rPr>
              <a:t>iyileşmesi</a:t>
            </a:r>
            <a:endParaRPr lang="tr-TR" dirty="0">
              <a:latin typeface="Calibri "/>
              <a:cs typeface="Verdana"/>
            </a:endParaRPr>
          </a:p>
          <a:p>
            <a:pPr lvl="1"/>
            <a:r>
              <a:rPr lang="tr-TR" spc="-10" dirty="0">
                <a:latin typeface="Calibri "/>
                <a:cs typeface="Verdana"/>
              </a:rPr>
              <a:t>Etkenin</a:t>
            </a:r>
            <a:r>
              <a:rPr lang="tr-TR" spc="-5" dirty="0">
                <a:latin typeface="Calibri "/>
                <a:cs typeface="Verdana"/>
              </a:rPr>
              <a:t> </a:t>
            </a:r>
            <a:r>
              <a:rPr lang="tr-TR" spc="-10" dirty="0">
                <a:latin typeface="Calibri "/>
                <a:cs typeface="Verdana"/>
              </a:rPr>
              <a:t>hastanın</a:t>
            </a:r>
            <a:r>
              <a:rPr lang="tr-TR" spc="10" dirty="0">
                <a:latin typeface="Calibri "/>
                <a:cs typeface="Verdana"/>
              </a:rPr>
              <a:t> </a:t>
            </a:r>
            <a:r>
              <a:rPr lang="tr-TR" spc="-10" dirty="0">
                <a:latin typeface="Calibri "/>
                <a:cs typeface="Verdana"/>
              </a:rPr>
              <a:t>yakın</a:t>
            </a:r>
            <a:r>
              <a:rPr lang="tr-TR" spc="5" dirty="0">
                <a:latin typeface="Calibri "/>
                <a:cs typeface="Verdana"/>
              </a:rPr>
              <a:t> </a:t>
            </a:r>
            <a:r>
              <a:rPr lang="tr-TR" spc="-10" dirty="0">
                <a:latin typeface="Calibri "/>
                <a:cs typeface="Verdana"/>
              </a:rPr>
              <a:t>temaslılarına</a:t>
            </a:r>
            <a:r>
              <a:rPr lang="tr-TR" spc="30" dirty="0">
                <a:latin typeface="Calibri "/>
                <a:cs typeface="Verdana"/>
              </a:rPr>
              <a:t> </a:t>
            </a:r>
            <a:r>
              <a:rPr lang="tr-TR" spc="-5" dirty="0">
                <a:latin typeface="Calibri "/>
                <a:cs typeface="Verdana"/>
              </a:rPr>
              <a:t>geçişini </a:t>
            </a:r>
            <a:r>
              <a:rPr lang="tr-TR" spc="-760" dirty="0">
                <a:latin typeface="Calibri "/>
                <a:cs typeface="Verdana"/>
              </a:rPr>
              <a:t> </a:t>
            </a:r>
            <a:r>
              <a:rPr lang="tr-TR" spc="-5" dirty="0">
                <a:latin typeface="Calibri "/>
                <a:cs typeface="Verdana"/>
              </a:rPr>
              <a:t>önleme</a:t>
            </a:r>
            <a:endParaRPr lang="tr-TR" dirty="0">
              <a:latin typeface="Calibri "/>
              <a:cs typeface="Verdana"/>
            </a:endParaRPr>
          </a:p>
          <a:p>
            <a:pPr marL="457200" lvl="1" indent="0">
              <a:buNone/>
            </a:pPr>
            <a:endParaRPr lang="tr-TR" dirty="0">
              <a:latin typeface="Calibri "/>
              <a:cs typeface="Verdana"/>
            </a:endParaRPr>
          </a:p>
          <a:p>
            <a:endParaRPr lang="tr-TR" sz="2200" dirty="0"/>
          </a:p>
        </p:txBody>
      </p:sp>
    </p:spTree>
    <p:extLst>
      <p:ext uri="{BB962C8B-B14F-4D97-AF65-F5344CB8AC3E}">
        <p14:creationId xmlns:p14="http://schemas.microsoft.com/office/powerpoint/2010/main" val="2628294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34">
            <a:extLst>
              <a:ext uri="{FF2B5EF4-FFF2-40B4-BE49-F238E27FC236}">
                <a16:creationId xmlns:a16="http://schemas.microsoft.com/office/drawing/2014/main" id="{4C2AC11E-3162-4990-A36E-92B07ECF1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7" name="Rectangle 5136">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DDCEAE7-A647-9E75-67C8-849D75C4F616}"/>
              </a:ext>
            </a:extLst>
          </p:cNvPr>
          <p:cNvSpPr>
            <a:spLocks noGrp="1"/>
          </p:cNvSpPr>
          <p:nvPr>
            <p:ph type="title"/>
          </p:nvPr>
        </p:nvSpPr>
        <p:spPr>
          <a:xfrm>
            <a:off x="838200" y="978408"/>
            <a:ext cx="3721608" cy="1106424"/>
          </a:xfrm>
        </p:spPr>
        <p:txBody>
          <a:bodyPr>
            <a:normAutofit/>
          </a:bodyPr>
          <a:lstStyle/>
          <a:p>
            <a:r>
              <a:rPr lang="tr-TR" sz="2800"/>
              <a:t>Tedavi</a:t>
            </a:r>
          </a:p>
        </p:txBody>
      </p:sp>
      <p:sp>
        <p:nvSpPr>
          <p:cNvPr id="5139" name="Rectangle 5138">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1" name="Rectangle 5140">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D2999483-CF21-47D2-0D7B-2C0DAC5BFB99}"/>
              </a:ext>
            </a:extLst>
          </p:cNvPr>
          <p:cNvSpPr>
            <a:spLocks noGrp="1"/>
          </p:cNvSpPr>
          <p:nvPr>
            <p:ph idx="1"/>
          </p:nvPr>
        </p:nvSpPr>
        <p:spPr>
          <a:xfrm>
            <a:off x="838200" y="2368296"/>
            <a:ext cx="3721608" cy="3502152"/>
          </a:xfrm>
        </p:spPr>
        <p:txBody>
          <a:bodyPr>
            <a:normAutofit/>
          </a:bodyPr>
          <a:lstStyle/>
          <a:p>
            <a:r>
              <a:rPr lang="tr-TR" sz="2000" dirty="0"/>
              <a:t>Semptomatik Tedavi</a:t>
            </a:r>
          </a:p>
          <a:p>
            <a:endParaRPr lang="tr-TR" sz="2000" dirty="0"/>
          </a:p>
          <a:p>
            <a:pPr lvl="1"/>
            <a:r>
              <a:rPr lang="tr-TR" sz="2000" u="sng" dirty="0"/>
              <a:t>Parasetamol </a:t>
            </a:r>
          </a:p>
          <a:p>
            <a:pPr marL="594360" lvl="2" indent="0">
              <a:buNone/>
            </a:pPr>
            <a:r>
              <a:rPr lang="tr-TR" dirty="0"/>
              <a:t>10mg/kg/doz, oral 4-6 doz/gün  (4-6 saat ara ile) </a:t>
            </a:r>
          </a:p>
          <a:p>
            <a:pPr marL="594360" lvl="2" indent="0">
              <a:buNone/>
            </a:pPr>
            <a:r>
              <a:rPr lang="tr-TR" dirty="0"/>
              <a:t>             </a:t>
            </a:r>
          </a:p>
          <a:p>
            <a:pPr lvl="1"/>
            <a:r>
              <a:rPr lang="tr-TR" sz="2000" u="sng" dirty="0" err="1">
                <a:hlinkClick r:id="rId2">
                  <a:extLst>
                    <a:ext uri="{A12FA001-AC4F-418D-AE19-62706E023703}">
                      <ahyp:hlinkClr xmlns:ahyp="http://schemas.microsoft.com/office/drawing/2018/hyperlinkcolor" val="tx"/>
                    </a:ext>
                  </a:extLst>
                </a:hlinkClick>
              </a:rPr>
              <a:t>İbuprofen</a:t>
            </a:r>
            <a:endParaRPr lang="tr-TR" sz="2000" u="sng" dirty="0"/>
          </a:p>
          <a:p>
            <a:pPr marL="594360" lvl="2" indent="0">
              <a:buNone/>
            </a:pPr>
            <a:r>
              <a:rPr lang="tr-TR" dirty="0"/>
              <a:t> 5-10 mg/kg/doz, </a:t>
            </a:r>
            <a:r>
              <a:rPr lang="tr-TR" dirty="0" err="1"/>
              <a:t>max</a:t>
            </a:r>
            <a:r>
              <a:rPr lang="tr-TR" dirty="0"/>
              <a:t> 40 mg /kg/gün (6-8 saat ara ile)</a:t>
            </a:r>
          </a:p>
          <a:p>
            <a:pPr marL="0" indent="0">
              <a:buNone/>
            </a:pPr>
            <a:endParaRPr lang="tr-TR" sz="1700" dirty="0"/>
          </a:p>
        </p:txBody>
      </p:sp>
      <p:pic>
        <p:nvPicPr>
          <p:cNvPr id="5126" name="Picture 6" descr="1616578467733-png.937988 (255×241)">
            <a:extLst>
              <a:ext uri="{FF2B5EF4-FFF2-40B4-BE49-F238E27FC236}">
                <a16:creationId xmlns:a16="http://schemas.microsoft.com/office/drawing/2014/main" id="{6F31F11B-46F1-7DEB-688B-62A236CFD5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5190" y="633615"/>
            <a:ext cx="2844504" cy="268833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olven-pediatrik-surup-png.938007 (692×462)">
            <a:extLst>
              <a:ext uri="{FF2B5EF4-FFF2-40B4-BE49-F238E27FC236}">
                <a16:creationId xmlns:a16="http://schemas.microsoft.com/office/drawing/2014/main" id="{BB080106-F611-21F3-3EC7-DDBC075D9B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89914" y="893648"/>
            <a:ext cx="3248352" cy="216827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E8BD1677-17F9-3EA8-C252-2A2E79FC648A}"/>
              </a:ext>
            </a:extLst>
          </p:cNvPr>
          <p:cNvPicPr>
            <a:picLocks noChangeAspect="1"/>
          </p:cNvPicPr>
          <p:nvPr/>
        </p:nvPicPr>
        <p:blipFill>
          <a:blip r:embed="rId5"/>
          <a:stretch>
            <a:fillRect/>
          </a:stretch>
        </p:blipFill>
        <p:spPr>
          <a:xfrm>
            <a:off x="6088511" y="3436664"/>
            <a:ext cx="1537865" cy="2691264"/>
          </a:xfrm>
          <a:prstGeom prst="rect">
            <a:avLst/>
          </a:prstGeom>
        </p:spPr>
      </p:pic>
      <p:pic>
        <p:nvPicPr>
          <p:cNvPr id="5130" name="Picture 10">
            <a:extLst>
              <a:ext uri="{FF2B5EF4-FFF2-40B4-BE49-F238E27FC236}">
                <a16:creationId xmlns:a16="http://schemas.microsoft.com/office/drawing/2014/main" id="{8E4ED2B3-E2B9-F915-AD35-C0BC61D2A45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89914" y="3936260"/>
            <a:ext cx="3248352" cy="168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31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5" name="Rectangle 6154">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FF3B014-3BB3-8DDC-C5AB-7EF01BA9D731}"/>
              </a:ext>
            </a:extLst>
          </p:cNvPr>
          <p:cNvSpPr>
            <a:spLocks noGrp="1"/>
          </p:cNvSpPr>
          <p:nvPr>
            <p:ph type="title"/>
          </p:nvPr>
        </p:nvSpPr>
        <p:spPr>
          <a:xfrm>
            <a:off x="838199" y="978408"/>
            <a:ext cx="4056530" cy="1106424"/>
          </a:xfrm>
        </p:spPr>
        <p:txBody>
          <a:bodyPr>
            <a:normAutofit/>
          </a:bodyPr>
          <a:lstStyle/>
          <a:p>
            <a:r>
              <a:rPr lang="tr-TR" sz="2800" dirty="0"/>
              <a:t>Sevk kriterleri</a:t>
            </a:r>
          </a:p>
        </p:txBody>
      </p:sp>
      <p:sp>
        <p:nvSpPr>
          <p:cNvPr id="6157" name="Rectangle 6156">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9" name="Rectangle 6158">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2B5E6F2-2A10-5D58-0C73-1CF6C3197171}"/>
              </a:ext>
            </a:extLst>
          </p:cNvPr>
          <p:cNvSpPr>
            <a:spLocks noGrp="1"/>
          </p:cNvSpPr>
          <p:nvPr>
            <p:ph idx="1"/>
          </p:nvPr>
        </p:nvSpPr>
        <p:spPr>
          <a:xfrm>
            <a:off x="838199" y="2359152"/>
            <a:ext cx="4056530" cy="3429000"/>
          </a:xfrm>
        </p:spPr>
        <p:txBody>
          <a:bodyPr>
            <a:normAutofit/>
          </a:bodyPr>
          <a:lstStyle/>
          <a:p>
            <a:endParaRPr lang="tr-TR" sz="1800" dirty="0"/>
          </a:p>
          <a:p>
            <a:r>
              <a:rPr lang="tr-TR" sz="2000" dirty="0" err="1"/>
              <a:t>Retrofaringeal</a:t>
            </a:r>
            <a:r>
              <a:rPr lang="tr-TR" sz="2000" dirty="0"/>
              <a:t>/</a:t>
            </a:r>
            <a:r>
              <a:rPr lang="tr-TR" sz="2000" dirty="0" err="1"/>
              <a:t>peritonsiller</a:t>
            </a:r>
            <a:r>
              <a:rPr lang="tr-TR" sz="2000" dirty="0"/>
              <a:t> </a:t>
            </a:r>
            <a:r>
              <a:rPr lang="tr-TR" sz="2000" dirty="0" err="1"/>
              <a:t>abse</a:t>
            </a:r>
            <a:r>
              <a:rPr lang="tr-TR" sz="2000" dirty="0"/>
              <a:t> </a:t>
            </a:r>
          </a:p>
          <a:p>
            <a:endParaRPr lang="tr-TR" sz="2000" dirty="0"/>
          </a:p>
          <a:p>
            <a:r>
              <a:rPr lang="tr-TR" sz="2000" dirty="0"/>
              <a:t>Tedaviye yanıtsızlık </a:t>
            </a:r>
          </a:p>
          <a:p>
            <a:endParaRPr lang="tr-TR" sz="2000" dirty="0"/>
          </a:p>
          <a:p>
            <a:r>
              <a:rPr lang="tr-TR" sz="2000" dirty="0"/>
              <a:t>48-72 saat içerisinde ateşin düşmemesi ve belirtilerin sürmesi</a:t>
            </a:r>
            <a:endParaRPr lang="tr-TR" sz="2000" b="1" dirty="0">
              <a:effectLst>
                <a:outerShdw blurRad="38100" dist="38100" dir="2700000" algn="tl">
                  <a:srgbClr val="000000">
                    <a:alpha val="43137"/>
                  </a:srgbClr>
                </a:outerShdw>
              </a:effectLst>
            </a:endParaRPr>
          </a:p>
          <a:p>
            <a:endParaRPr lang="tr-TR" sz="1800" dirty="0"/>
          </a:p>
        </p:txBody>
      </p:sp>
      <p:pic>
        <p:nvPicPr>
          <p:cNvPr id="6146" name="Picture 2">
            <a:extLst>
              <a:ext uri="{FF2B5EF4-FFF2-40B4-BE49-F238E27FC236}">
                <a16:creationId xmlns:a16="http://schemas.microsoft.com/office/drawing/2014/main" id="{18193EB7-FEF7-FDD4-07B7-35993A420F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45295" y="566928"/>
            <a:ext cx="2114396" cy="2822220"/>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96A70D3C-F0AC-6A93-B238-E93631966AE2}"/>
              </a:ext>
            </a:extLst>
          </p:cNvPr>
          <p:cNvPicPr>
            <a:picLocks noChangeAspect="1"/>
          </p:cNvPicPr>
          <p:nvPr/>
        </p:nvPicPr>
        <p:blipFill>
          <a:blip r:embed="rId3"/>
          <a:srcRect b="10148"/>
          <a:stretch/>
        </p:blipFill>
        <p:spPr>
          <a:xfrm>
            <a:off x="8962365" y="677661"/>
            <a:ext cx="2873668" cy="2113530"/>
          </a:xfrm>
          <a:prstGeom prst="rect">
            <a:avLst/>
          </a:prstGeom>
        </p:spPr>
      </p:pic>
      <p:pic>
        <p:nvPicPr>
          <p:cNvPr id="6148" name="Picture 4">
            <a:extLst>
              <a:ext uri="{FF2B5EF4-FFF2-40B4-BE49-F238E27FC236}">
                <a16:creationId xmlns:a16="http://schemas.microsoft.com/office/drawing/2014/main" id="{CE32250E-2D41-309A-3B1A-D4CCB413306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06437" y="3468852"/>
            <a:ext cx="4687619" cy="30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1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descr="metin, skeleton, çizim, taslak içeren bir resim">
            <a:extLst>
              <a:ext uri="{FF2B5EF4-FFF2-40B4-BE49-F238E27FC236}">
                <a16:creationId xmlns:a16="http://schemas.microsoft.com/office/drawing/2014/main" id="{E460E562-AEF7-83A3-C5A7-38DCEA1ED1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7033" y="190930"/>
            <a:ext cx="5533915" cy="6476139"/>
          </a:xfrm>
        </p:spPr>
      </p:pic>
      <p:sp>
        <p:nvSpPr>
          <p:cNvPr id="6" name="Metin Yer Tutucusu 5">
            <a:extLst>
              <a:ext uri="{FF2B5EF4-FFF2-40B4-BE49-F238E27FC236}">
                <a16:creationId xmlns:a16="http://schemas.microsoft.com/office/drawing/2014/main" id="{F25FDD98-924F-9AD3-E912-52CCBD89C108}"/>
              </a:ext>
            </a:extLst>
          </p:cNvPr>
          <p:cNvSpPr>
            <a:spLocks noGrp="1"/>
          </p:cNvSpPr>
          <p:nvPr>
            <p:ph type="body" sz="half" idx="2"/>
          </p:nvPr>
        </p:nvSpPr>
        <p:spPr>
          <a:xfrm>
            <a:off x="984166" y="1726531"/>
            <a:ext cx="5111833" cy="4277227"/>
          </a:xfrm>
        </p:spPr>
        <p:txBody>
          <a:bodyPr>
            <a:normAutofit fontScale="25000" lnSpcReduction="20000"/>
          </a:bodyPr>
          <a:lstStyle/>
          <a:p>
            <a:pPr lvl="1"/>
            <a:r>
              <a:rPr lang="tr-TR" sz="11200" dirty="0"/>
              <a:t>Nazal kavite</a:t>
            </a:r>
          </a:p>
          <a:p>
            <a:pPr lvl="1"/>
            <a:r>
              <a:rPr lang="tr-TR" sz="11200" dirty="0"/>
              <a:t>Paranazal sinüsler</a:t>
            </a:r>
          </a:p>
          <a:p>
            <a:pPr lvl="1"/>
            <a:r>
              <a:rPr lang="tr-TR" sz="11200" dirty="0" err="1"/>
              <a:t>Nazofarenks</a:t>
            </a:r>
            <a:endParaRPr lang="tr-TR" sz="11200" dirty="0"/>
          </a:p>
          <a:p>
            <a:pPr lvl="1"/>
            <a:r>
              <a:rPr lang="tr-TR" sz="11200" dirty="0" err="1"/>
              <a:t>Adenoid</a:t>
            </a:r>
            <a:r>
              <a:rPr lang="tr-TR" sz="11200" dirty="0"/>
              <a:t> ve </a:t>
            </a:r>
            <a:r>
              <a:rPr lang="tr-TR" sz="11200" dirty="0" err="1"/>
              <a:t>tonsiller</a:t>
            </a:r>
            <a:endParaRPr lang="tr-TR" sz="11200" dirty="0"/>
          </a:p>
          <a:p>
            <a:pPr lvl="1"/>
            <a:r>
              <a:rPr lang="tr-TR" sz="11200" dirty="0" err="1"/>
              <a:t>Orofarenks</a:t>
            </a:r>
            <a:endParaRPr lang="tr-TR" sz="11200" dirty="0"/>
          </a:p>
          <a:p>
            <a:pPr lvl="1"/>
            <a:r>
              <a:rPr lang="tr-TR" sz="11200" dirty="0"/>
              <a:t>Larenks</a:t>
            </a:r>
          </a:p>
          <a:p>
            <a:pPr lvl="1"/>
            <a:r>
              <a:rPr lang="tr-TR" sz="11200" dirty="0" err="1"/>
              <a:t>Trakea</a:t>
            </a:r>
            <a:endParaRPr lang="tr-TR" sz="11200" dirty="0"/>
          </a:p>
          <a:p>
            <a:pPr lvl="1"/>
            <a:r>
              <a:rPr lang="tr-TR" sz="11200" dirty="0"/>
              <a:t>Orta kulak</a:t>
            </a:r>
          </a:p>
          <a:p>
            <a:pPr lvl="1"/>
            <a:endParaRPr lang="tr-TR" sz="11200" dirty="0"/>
          </a:p>
          <a:p>
            <a:pPr marL="800100" lvl="1" indent="-342900">
              <a:buFont typeface="Arial" panose="020B0604020202020204" pitchFamily="34" charset="0"/>
              <a:buChar char="•"/>
            </a:pPr>
            <a:r>
              <a:rPr lang="tr-TR" sz="11200" dirty="0" err="1"/>
              <a:t>Pilica</a:t>
            </a:r>
            <a:r>
              <a:rPr lang="tr-TR" sz="11200" dirty="0"/>
              <a:t> </a:t>
            </a:r>
            <a:r>
              <a:rPr lang="tr-TR" sz="11200" dirty="0" err="1"/>
              <a:t>vocalis’in</a:t>
            </a:r>
            <a:r>
              <a:rPr lang="tr-TR" sz="11200" dirty="0"/>
              <a:t> üst kısmı</a:t>
            </a:r>
          </a:p>
          <a:p>
            <a:endParaRPr lang="tr-TR" dirty="0"/>
          </a:p>
        </p:txBody>
      </p:sp>
    </p:spTree>
    <p:extLst>
      <p:ext uri="{BB962C8B-B14F-4D97-AF65-F5344CB8AC3E}">
        <p14:creationId xmlns:p14="http://schemas.microsoft.com/office/powerpoint/2010/main" val="279255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5853D7D-8063-06ED-FBB6-E6999BEC648B}"/>
              </a:ext>
            </a:extLst>
          </p:cNvPr>
          <p:cNvSpPr>
            <a:spLocks noGrp="1"/>
          </p:cNvSpPr>
          <p:nvPr>
            <p:ph type="title"/>
          </p:nvPr>
        </p:nvSpPr>
        <p:spPr>
          <a:xfrm>
            <a:off x="793662" y="386930"/>
            <a:ext cx="10066122" cy="1298448"/>
          </a:xfrm>
        </p:spPr>
        <p:txBody>
          <a:bodyPr anchor="b">
            <a:normAutofit/>
          </a:bodyPr>
          <a:lstStyle/>
          <a:p>
            <a:r>
              <a:rPr lang="tr-TR" dirty="0"/>
              <a:t>GAS Taşıyıcılığı- Tedavi Gerektiren Durumlar</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A44016F-C1DD-80C9-6242-3CA6C56B0B5A}"/>
              </a:ext>
            </a:extLst>
          </p:cNvPr>
          <p:cNvSpPr>
            <a:spLocks noGrp="1"/>
          </p:cNvSpPr>
          <p:nvPr>
            <p:ph idx="1"/>
          </p:nvPr>
        </p:nvSpPr>
        <p:spPr>
          <a:xfrm>
            <a:off x="409866" y="2204012"/>
            <a:ext cx="4530898" cy="3639450"/>
          </a:xfrm>
        </p:spPr>
        <p:txBody>
          <a:bodyPr anchor="ctr">
            <a:normAutofit/>
          </a:bodyPr>
          <a:lstStyle/>
          <a:p>
            <a:r>
              <a:rPr lang="tr-TR" sz="1700" dirty="0"/>
              <a:t>Semptom var ise </a:t>
            </a:r>
          </a:p>
          <a:p>
            <a:r>
              <a:rPr lang="tr-TR" sz="1700" dirty="0"/>
              <a:t>ARA veya AGN salgını </a:t>
            </a:r>
          </a:p>
          <a:p>
            <a:r>
              <a:rPr lang="tr-TR" sz="1700" dirty="0"/>
              <a:t>Kapalı veya yarı kapalı topluluklarda GAS </a:t>
            </a:r>
            <a:r>
              <a:rPr lang="tr-TR" sz="1700" dirty="0" err="1"/>
              <a:t>tonsillofarenjit</a:t>
            </a:r>
            <a:r>
              <a:rPr lang="tr-TR" sz="1700" dirty="0"/>
              <a:t> salgını</a:t>
            </a:r>
          </a:p>
          <a:p>
            <a:r>
              <a:rPr lang="tr-TR" sz="1700" dirty="0"/>
              <a:t>Ailede ARA öyküsü</a:t>
            </a:r>
          </a:p>
          <a:p>
            <a:r>
              <a:rPr lang="tr-TR" sz="1700" dirty="0"/>
              <a:t>Taşıyıcılığı sona erdirmek için </a:t>
            </a:r>
            <a:r>
              <a:rPr lang="tr-TR" sz="1700" dirty="0" err="1"/>
              <a:t>tonsillektomi</a:t>
            </a:r>
            <a:r>
              <a:rPr lang="tr-TR" sz="1700" dirty="0"/>
              <a:t> planı</a:t>
            </a:r>
          </a:p>
          <a:p>
            <a:r>
              <a:rPr lang="tr-TR" sz="1700" dirty="0"/>
              <a:t>Uygun tedaviye rağmen aile içinde haftalarca süren, kanıtlanmış tekrarlayan GAS farenjit atakları «</a:t>
            </a:r>
            <a:r>
              <a:rPr lang="tr-TR" sz="1700" dirty="0" err="1"/>
              <a:t>ping-pong</a:t>
            </a:r>
            <a:r>
              <a:rPr lang="tr-TR" sz="1700" dirty="0"/>
              <a:t> enfeksiyon»</a:t>
            </a:r>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490A7D95-5B5A-110C-7D60-1D707D70CE68}"/>
              </a:ext>
            </a:extLst>
          </p:cNvPr>
          <p:cNvPicPr>
            <a:picLocks noChangeAspect="1"/>
          </p:cNvPicPr>
          <p:nvPr/>
        </p:nvPicPr>
        <p:blipFill>
          <a:blip r:embed="rId2"/>
          <a:stretch>
            <a:fillRect/>
          </a:stretch>
        </p:blipFill>
        <p:spPr>
          <a:xfrm>
            <a:off x="4940765" y="2201856"/>
            <a:ext cx="6442597" cy="265757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411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5D708D-0561-1E99-9BE6-81AAB6FA3831}"/>
              </a:ext>
            </a:extLst>
          </p:cNvPr>
          <p:cNvSpPr>
            <a:spLocks noGrp="1"/>
          </p:cNvSpPr>
          <p:nvPr>
            <p:ph type="title"/>
          </p:nvPr>
        </p:nvSpPr>
        <p:spPr/>
        <p:txBody>
          <a:bodyPr/>
          <a:lstStyle/>
          <a:p>
            <a:r>
              <a:rPr lang="tr-TR" dirty="0"/>
              <a:t>Akut Romatizmal Ateş (ARA) Profilaksisi</a:t>
            </a:r>
          </a:p>
        </p:txBody>
      </p:sp>
      <p:sp>
        <p:nvSpPr>
          <p:cNvPr id="3" name="İçerik Yer Tutucusu 2">
            <a:extLst>
              <a:ext uri="{FF2B5EF4-FFF2-40B4-BE49-F238E27FC236}">
                <a16:creationId xmlns:a16="http://schemas.microsoft.com/office/drawing/2014/main" id="{92F01F5C-AB6F-7447-45CF-E9400B54DDBC}"/>
              </a:ext>
            </a:extLst>
          </p:cNvPr>
          <p:cNvSpPr>
            <a:spLocks noGrp="1"/>
          </p:cNvSpPr>
          <p:nvPr>
            <p:ph idx="1"/>
          </p:nvPr>
        </p:nvSpPr>
        <p:spPr/>
        <p:txBody>
          <a:bodyPr>
            <a:normAutofit/>
          </a:bodyPr>
          <a:lstStyle/>
          <a:p>
            <a:endParaRPr lang="tr-TR" sz="2400" b="0" i="0" dirty="0">
              <a:solidFill>
                <a:srgbClr val="000000"/>
              </a:solidFill>
              <a:effectLst/>
              <a:ea typeface="Calibri" panose="020F0502020204030204" pitchFamily="34" charset="0"/>
              <a:cs typeface="Calibri" panose="020F0502020204030204" pitchFamily="34" charset="0"/>
            </a:endParaRPr>
          </a:p>
          <a:p>
            <a:r>
              <a:rPr lang="tr-TR" sz="2400" b="0" i="0" dirty="0">
                <a:solidFill>
                  <a:srgbClr val="000000"/>
                </a:solidFill>
                <a:effectLst/>
                <a:ea typeface="Calibri" panose="020F0502020204030204" pitchFamily="34" charset="0"/>
                <a:cs typeface="Calibri" panose="020F0502020204030204" pitchFamily="34" charset="0"/>
              </a:rPr>
              <a:t>Profilaktik tedavinin amacı ARA geçirmiş bir hastayı yeni bir streptokok enfeksiyonundan ve muhtemel romatizmal atak tekrarından korumaktır</a:t>
            </a:r>
          </a:p>
          <a:p>
            <a:endParaRPr lang="tr-TR" sz="2400" b="0" i="0" dirty="0">
              <a:solidFill>
                <a:srgbClr val="000000"/>
              </a:solidFill>
              <a:effectLst/>
              <a:ea typeface="Calibri" panose="020F0502020204030204" pitchFamily="34" charset="0"/>
              <a:cs typeface="Calibri" panose="020F0502020204030204" pitchFamily="34" charset="0"/>
            </a:endParaRPr>
          </a:p>
          <a:p>
            <a:r>
              <a:rPr lang="tr-TR" sz="2400" b="0" i="0" dirty="0">
                <a:solidFill>
                  <a:srgbClr val="000000"/>
                </a:solidFill>
                <a:effectLst/>
                <a:ea typeface="Calibri" panose="020F0502020204030204" pitchFamily="34" charset="0"/>
                <a:cs typeface="Calibri" panose="020F0502020204030204" pitchFamily="34" charset="0"/>
              </a:rPr>
              <a:t>İkincil koruma için henüz bir aşı geliştirilememiştir. </a:t>
            </a:r>
            <a:endParaRPr lang="tr-TR" sz="2400" dirty="0">
              <a:solidFill>
                <a:srgbClr val="000000"/>
              </a:solidFill>
              <a:ea typeface="Calibri" panose="020F0502020204030204" pitchFamily="34" charset="0"/>
              <a:cs typeface="Calibri" panose="020F0502020204030204" pitchFamily="34" charset="0"/>
            </a:endParaRPr>
          </a:p>
          <a:p>
            <a:endParaRPr lang="tr-TR" sz="2400" b="0" i="0" dirty="0">
              <a:solidFill>
                <a:srgbClr val="000000"/>
              </a:solidFill>
              <a:effectLst/>
              <a:ea typeface="Calibri" panose="020F0502020204030204" pitchFamily="34" charset="0"/>
              <a:cs typeface="Calibri" panose="020F0502020204030204" pitchFamily="34" charset="0"/>
            </a:endParaRPr>
          </a:p>
          <a:p>
            <a:r>
              <a:rPr lang="tr-TR" sz="2400" b="0" i="0" dirty="0" err="1">
                <a:solidFill>
                  <a:srgbClr val="000000"/>
                </a:solidFill>
                <a:effectLst/>
                <a:ea typeface="Calibri" panose="020F0502020204030204" pitchFamily="34" charset="0"/>
                <a:cs typeface="Calibri" panose="020F0502020204030204" pitchFamily="34" charset="0"/>
              </a:rPr>
              <a:t>GAS'lara</a:t>
            </a:r>
            <a:r>
              <a:rPr lang="tr-TR" sz="2400" b="0" i="0" dirty="0">
                <a:solidFill>
                  <a:srgbClr val="000000"/>
                </a:solidFill>
                <a:effectLst/>
                <a:ea typeface="Calibri" panose="020F0502020204030204" pitchFamily="34" charset="0"/>
                <a:cs typeface="Calibri" panose="020F0502020204030204" pitchFamily="34" charset="0"/>
              </a:rPr>
              <a:t> karşı yapılan düzenli bir antibiyotik proflaksisi ile ARA ve kalp hastalığı prevalansı büyük ölçüde azaltılabilir</a:t>
            </a:r>
          </a:p>
          <a:p>
            <a:endParaRPr lang="tr-TR" sz="2400" b="0" i="0" dirty="0">
              <a:solidFill>
                <a:srgbClr val="000000"/>
              </a:solidFill>
              <a:effectLst/>
              <a:ea typeface="Calibri" panose="020F0502020204030204" pitchFamily="34" charset="0"/>
              <a:cs typeface="Calibri" panose="020F0502020204030204" pitchFamily="34" charset="0"/>
            </a:endParaRPr>
          </a:p>
          <a:p>
            <a:r>
              <a:rPr lang="tr-TR" sz="2400" b="0" i="0" dirty="0">
                <a:solidFill>
                  <a:srgbClr val="000000"/>
                </a:solidFill>
                <a:effectLst/>
                <a:ea typeface="Calibri" panose="020F0502020204030204" pitchFamily="34" charset="0"/>
                <a:cs typeface="Calibri" panose="020F0502020204030204" pitchFamily="34" charset="0"/>
              </a:rPr>
              <a:t>İlk atak sonrası hemen proflaksiye başlanmalıdır</a:t>
            </a:r>
          </a:p>
        </p:txBody>
      </p:sp>
    </p:spTree>
    <p:extLst>
      <p:ext uri="{BB962C8B-B14F-4D97-AF65-F5344CB8AC3E}">
        <p14:creationId xmlns:p14="http://schemas.microsoft.com/office/powerpoint/2010/main" val="4211381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6A4E1-3FDF-E81D-1EAD-5466631E735F}"/>
              </a:ext>
            </a:extLst>
          </p:cNvPr>
          <p:cNvSpPr>
            <a:spLocks noGrp="1"/>
          </p:cNvSpPr>
          <p:nvPr>
            <p:ph type="title"/>
          </p:nvPr>
        </p:nvSpPr>
        <p:spPr/>
        <p:txBody>
          <a:bodyPr/>
          <a:lstStyle/>
          <a:p>
            <a:r>
              <a:rPr lang="tr-TR" dirty="0"/>
              <a:t>Akut Romatizmal Ateş (ARA) Profilaksisi</a:t>
            </a:r>
          </a:p>
        </p:txBody>
      </p:sp>
      <p:pic>
        <p:nvPicPr>
          <p:cNvPr id="9" name="İçerik Yer Tutucusu 8">
            <a:extLst>
              <a:ext uri="{FF2B5EF4-FFF2-40B4-BE49-F238E27FC236}">
                <a16:creationId xmlns:a16="http://schemas.microsoft.com/office/drawing/2014/main" id="{90E242AA-8B5F-5263-CB06-E6EA8FE08255}"/>
              </a:ext>
            </a:extLst>
          </p:cNvPr>
          <p:cNvPicPr>
            <a:picLocks noGrp="1" noChangeAspect="1"/>
          </p:cNvPicPr>
          <p:nvPr>
            <p:ph idx="1"/>
          </p:nvPr>
        </p:nvPicPr>
        <p:blipFill>
          <a:blip r:embed="rId2"/>
          <a:stretch>
            <a:fillRect/>
          </a:stretch>
        </p:blipFill>
        <p:spPr>
          <a:xfrm>
            <a:off x="1346159" y="1767979"/>
            <a:ext cx="9499682" cy="3731048"/>
          </a:xfrm>
        </p:spPr>
      </p:pic>
      <p:sp>
        <p:nvSpPr>
          <p:cNvPr id="10" name="Metin kutusu 9">
            <a:extLst>
              <a:ext uri="{FF2B5EF4-FFF2-40B4-BE49-F238E27FC236}">
                <a16:creationId xmlns:a16="http://schemas.microsoft.com/office/drawing/2014/main" id="{71CFDF4F-EB82-28DF-6504-6F5CC051ABF8}"/>
              </a:ext>
            </a:extLst>
          </p:cNvPr>
          <p:cNvSpPr txBox="1"/>
          <p:nvPr/>
        </p:nvSpPr>
        <p:spPr>
          <a:xfrm>
            <a:off x="1346159" y="5499027"/>
            <a:ext cx="9499682" cy="1323439"/>
          </a:xfrm>
          <a:prstGeom prst="rect">
            <a:avLst/>
          </a:prstGeom>
          <a:noFill/>
        </p:spPr>
        <p:txBody>
          <a:bodyPr wrap="square" rtlCol="0">
            <a:spAutoFit/>
          </a:bodyPr>
          <a:lstStyle/>
          <a:p>
            <a:r>
              <a:rPr lang="tr-TR" sz="1600" b="0" i="0" dirty="0">
                <a:solidFill>
                  <a:srgbClr val="FF0000"/>
                </a:solidFill>
                <a:effectLst/>
                <a:ea typeface="Calibri" panose="020F0502020204030204" pitchFamily="34" charset="0"/>
                <a:cs typeface="Calibri" panose="020F0502020204030204" pitchFamily="34" charset="0"/>
              </a:rPr>
              <a:t>Romatizmal kalp hastalığı olan hastalarda, son akut romatizmal ateş atağından sonra en az 10 yıl süreyle veya 40 yaşına kadar (hangisi en uzunsa), romatizmal ateşe karşı uzun dönem profilaksi önerilir. </a:t>
            </a:r>
          </a:p>
          <a:p>
            <a:endParaRPr lang="tr-TR" sz="1600" b="0" i="0" dirty="0">
              <a:solidFill>
                <a:srgbClr val="FF0000"/>
              </a:solidFill>
              <a:effectLst/>
              <a:ea typeface="Calibri" panose="020F0502020204030204" pitchFamily="34" charset="0"/>
              <a:cs typeface="Calibri" panose="020F0502020204030204" pitchFamily="34" charset="0"/>
            </a:endParaRPr>
          </a:p>
          <a:p>
            <a:r>
              <a:rPr lang="tr-TR" sz="1600" b="0" i="0" dirty="0">
                <a:solidFill>
                  <a:srgbClr val="FF0000"/>
                </a:solidFill>
                <a:effectLst/>
                <a:ea typeface="Calibri" panose="020F0502020204030204" pitchFamily="34" charset="0"/>
                <a:cs typeface="Calibri" panose="020F0502020204030204" pitchFamily="34" charset="0"/>
              </a:rPr>
              <a:t>Yaşam boyu profilaksi KKPH şiddetine ve A grubu streptokok maruziyetine göre yüksek riskli hastalarda düşünülebilir.  </a:t>
            </a:r>
            <a:r>
              <a:rPr lang="tr-TR" sz="1600" dirty="0">
                <a:solidFill>
                  <a:srgbClr val="FF0000"/>
                </a:solidFill>
                <a:ea typeface="Calibri" panose="020F0502020204030204" pitchFamily="34" charset="0"/>
                <a:cs typeface="Calibri" panose="020F0502020204030204" pitchFamily="34" charset="0"/>
              </a:rPr>
              <a:t>(ESC 2012)</a:t>
            </a:r>
            <a:endParaRPr lang="tr-TR" sz="1600" b="0" i="0" dirty="0">
              <a:solidFill>
                <a:srgbClr val="FF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079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A6EE7B1-552A-6665-10D9-EFA0F840D46B}"/>
              </a:ext>
            </a:extLst>
          </p:cNvPr>
          <p:cNvSpPr>
            <a:spLocks noGrp="1"/>
          </p:cNvSpPr>
          <p:nvPr>
            <p:ph type="title"/>
          </p:nvPr>
        </p:nvSpPr>
        <p:spPr>
          <a:xfrm>
            <a:off x="411480" y="991443"/>
            <a:ext cx="4443154" cy="1087819"/>
          </a:xfrm>
        </p:spPr>
        <p:txBody>
          <a:bodyPr anchor="b">
            <a:normAutofit/>
          </a:bodyPr>
          <a:lstStyle/>
          <a:p>
            <a:r>
              <a:rPr lang="tr-TR" sz="3400"/>
              <a:t>Epiglottit</a:t>
            </a:r>
          </a:p>
        </p:txBody>
      </p:sp>
      <p:sp>
        <p:nvSpPr>
          <p:cNvPr id="2057" name="Rectangle 205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9" name="Rectangle 205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5AE4E677-FD51-36E4-7DD8-2CDBE3B7DBB3}"/>
              </a:ext>
            </a:extLst>
          </p:cNvPr>
          <p:cNvSpPr>
            <a:spLocks noGrp="1"/>
          </p:cNvSpPr>
          <p:nvPr>
            <p:ph idx="1"/>
          </p:nvPr>
        </p:nvSpPr>
        <p:spPr>
          <a:xfrm>
            <a:off x="411480" y="2303829"/>
            <a:ext cx="8618220" cy="3873134"/>
          </a:xfrm>
        </p:spPr>
        <p:txBody>
          <a:bodyPr>
            <a:normAutofit lnSpcReduction="10000"/>
          </a:bodyPr>
          <a:lstStyle/>
          <a:p>
            <a:endParaRPr lang="tr-TR" sz="1300" b="0" i="0" dirty="0">
              <a:effectLst/>
              <a:ea typeface="Calibri" panose="020F0502020204030204" pitchFamily="34" charset="0"/>
              <a:cs typeface="Calibri" panose="020F0502020204030204" pitchFamily="34" charset="0"/>
            </a:endParaRPr>
          </a:p>
          <a:p>
            <a:r>
              <a:rPr lang="tr-TR" sz="2000" b="0" i="0" dirty="0" err="1">
                <a:effectLst/>
                <a:ea typeface="Calibri" panose="020F0502020204030204" pitchFamily="34" charset="0"/>
                <a:cs typeface="Calibri" panose="020F0502020204030204" pitchFamily="34" charset="0"/>
              </a:rPr>
              <a:t>Epiglottit</a:t>
            </a:r>
            <a:r>
              <a:rPr lang="tr-TR" sz="2000" b="0" i="0" dirty="0">
                <a:effectLst/>
                <a:ea typeface="Calibri" panose="020F0502020204030204" pitchFamily="34" charset="0"/>
                <a:cs typeface="Calibri" panose="020F0502020204030204" pitchFamily="34" charset="0"/>
              </a:rPr>
              <a:t>, öncelikle enfeksiyona bağlı olarak epiglottis ve bitişik </a:t>
            </a:r>
            <a:r>
              <a:rPr lang="tr-TR" sz="2000" b="0" i="0" dirty="0" err="1">
                <a:effectLst/>
                <a:ea typeface="Calibri" panose="020F0502020204030204" pitchFamily="34" charset="0"/>
                <a:cs typeface="Calibri" panose="020F0502020204030204" pitchFamily="34" charset="0"/>
              </a:rPr>
              <a:t>supraglottik</a:t>
            </a:r>
            <a:r>
              <a:rPr lang="tr-TR" sz="2000" b="0" i="0" dirty="0">
                <a:effectLst/>
                <a:ea typeface="Calibri" panose="020F0502020204030204" pitchFamily="34" charset="0"/>
                <a:cs typeface="Calibri" panose="020F0502020204030204" pitchFamily="34" charset="0"/>
              </a:rPr>
              <a:t> yapıların iltihaplanması anlamına gelir </a:t>
            </a:r>
          </a:p>
          <a:p>
            <a:endParaRPr lang="tr-TR" sz="2000" b="0" i="0" dirty="0">
              <a:effectLst/>
              <a:ea typeface="Calibri" panose="020F0502020204030204" pitchFamily="34" charset="0"/>
              <a:cs typeface="Calibri" panose="020F0502020204030204" pitchFamily="34" charset="0"/>
            </a:endParaRPr>
          </a:p>
          <a:p>
            <a:r>
              <a:rPr lang="tr-TR" sz="2000" b="0" i="0" dirty="0">
                <a:effectLst/>
                <a:ea typeface="Calibri" panose="020F0502020204030204" pitchFamily="34" charset="0"/>
                <a:cs typeface="Calibri" panose="020F0502020204030204" pitchFamily="34" charset="0"/>
              </a:rPr>
              <a:t>Tedavi edilmediğinde, </a:t>
            </a:r>
            <a:r>
              <a:rPr lang="tr-TR" sz="2000" b="0" i="0" dirty="0" err="1">
                <a:effectLst/>
                <a:ea typeface="Calibri" panose="020F0502020204030204" pitchFamily="34" charset="0"/>
                <a:cs typeface="Calibri" panose="020F0502020204030204" pitchFamily="34" charset="0"/>
              </a:rPr>
              <a:t>epiglottit</a:t>
            </a:r>
            <a:r>
              <a:rPr lang="tr-TR" sz="2000" b="0" i="0" dirty="0">
                <a:effectLst/>
                <a:ea typeface="Calibri" panose="020F0502020204030204" pitchFamily="34" charset="0"/>
                <a:cs typeface="Calibri" panose="020F0502020204030204" pitchFamily="34" charset="0"/>
              </a:rPr>
              <a:t> yaşamı tehdit eden hava yolu tıkanıklığına ilerleyebilir</a:t>
            </a:r>
          </a:p>
          <a:p>
            <a:endParaRPr lang="tr-TR" sz="2000" b="0" i="0" dirty="0">
              <a:effectLst/>
              <a:ea typeface="Calibri" panose="020F0502020204030204" pitchFamily="34" charset="0"/>
              <a:cs typeface="Calibri" panose="020F0502020204030204" pitchFamily="34" charset="0"/>
            </a:endParaRPr>
          </a:p>
          <a:p>
            <a:r>
              <a:rPr lang="az-Cyrl-AZ" sz="2000" b="0" i="0" dirty="0">
                <a:effectLst/>
                <a:ea typeface="Calibri" panose="020F0502020204030204" pitchFamily="34" charset="0"/>
                <a:cs typeface="Calibri" panose="020F0502020204030204" pitchFamily="34" charset="0"/>
              </a:rPr>
              <a:t>Е</a:t>
            </a:r>
            <a:r>
              <a:rPr lang="tr-TR" sz="2000" b="0" i="0" dirty="0" err="1">
                <a:effectLst/>
                <a:ea typeface="Calibri" panose="020F0502020204030204" pitchFamily="34" charset="0"/>
                <a:cs typeface="Calibri" panose="020F0502020204030204" pitchFamily="34" charset="0"/>
              </a:rPr>
              <a:t>pigl</a:t>
            </a:r>
            <a:r>
              <a:rPr lang="el-GR" sz="2000" b="0" i="0" dirty="0">
                <a:effectLst/>
                <a:ea typeface="Calibri" panose="020F0502020204030204" pitchFamily="34" charset="0"/>
                <a:cs typeface="Calibri" panose="020F0502020204030204" pitchFamily="34" charset="0"/>
              </a:rPr>
              <a:t>ο</a:t>
            </a:r>
            <a:r>
              <a:rPr lang="tr-TR" sz="2000" b="0" i="0" dirty="0" err="1">
                <a:effectLst/>
                <a:ea typeface="Calibri" panose="020F0502020204030204" pitchFamily="34" charset="0"/>
                <a:cs typeface="Calibri" panose="020F0502020204030204" pitchFamily="34" charset="0"/>
              </a:rPr>
              <a:t>ttiti</a:t>
            </a:r>
            <a:r>
              <a:rPr lang="az-Cyrl-AZ" sz="2000" b="0" i="0" dirty="0">
                <a:effectLst/>
                <a:ea typeface="Calibri" panose="020F0502020204030204" pitchFamily="34" charset="0"/>
                <a:cs typeface="Calibri" panose="020F0502020204030204" pitchFamily="34" charset="0"/>
              </a:rPr>
              <a:t>ѕ </a:t>
            </a:r>
            <a:r>
              <a:rPr lang="tr-TR" sz="2000" b="0" i="0" dirty="0">
                <a:effectLst/>
                <a:ea typeface="Calibri" panose="020F0502020204030204" pitchFamily="34" charset="0"/>
                <a:cs typeface="Calibri" panose="020F0502020204030204" pitchFamily="34" charset="0"/>
              </a:rPr>
              <a:t>en sık enfeksiyondan kaynaklanır, ancak kostik madde yutulması, termal hasar ve lokal travma önemli enfeksiyöz olmayan etiyolojilerdir. </a:t>
            </a:r>
          </a:p>
          <a:p>
            <a:endParaRPr lang="tr-TR" sz="2000" dirty="0">
              <a:ea typeface="Calibri" panose="020F0502020204030204" pitchFamily="34" charset="0"/>
              <a:cs typeface="Calibri" panose="020F0502020204030204" pitchFamily="34" charset="0"/>
            </a:endParaRPr>
          </a:p>
          <a:p>
            <a:r>
              <a:rPr lang="tr-TR" sz="2000" b="0" i="0" dirty="0">
                <a:effectLst/>
                <a:ea typeface="Calibri" panose="020F0502020204030204" pitchFamily="34" charset="0"/>
                <a:cs typeface="Calibri" panose="020F0502020204030204" pitchFamily="34" charset="0"/>
              </a:rPr>
              <a:t>Enfeksiyöz </a:t>
            </a:r>
            <a:r>
              <a:rPr lang="tr-TR" sz="2000" b="0" i="0" dirty="0" err="1">
                <a:effectLst/>
                <a:ea typeface="Calibri" panose="020F0502020204030204" pitchFamily="34" charset="0"/>
                <a:cs typeface="Calibri" panose="020F0502020204030204" pitchFamily="34" charset="0"/>
              </a:rPr>
              <a:t>epigl</a:t>
            </a:r>
            <a:r>
              <a:rPr lang="el-GR" sz="2000" b="0" i="0" dirty="0">
                <a:effectLst/>
                <a:ea typeface="Calibri" panose="020F0502020204030204" pitchFamily="34" charset="0"/>
                <a:cs typeface="Calibri" panose="020F0502020204030204" pitchFamily="34" charset="0"/>
              </a:rPr>
              <a:t>ο</a:t>
            </a:r>
            <a:r>
              <a:rPr lang="tr-TR" sz="2000" b="0" i="0" dirty="0" err="1">
                <a:effectLst/>
                <a:ea typeface="Calibri" panose="020F0502020204030204" pitchFamily="34" charset="0"/>
                <a:cs typeface="Calibri" panose="020F0502020204030204" pitchFamily="34" charset="0"/>
              </a:rPr>
              <a:t>ttit</a:t>
            </a:r>
            <a:r>
              <a:rPr lang="tr-TR" sz="2000" dirty="0">
                <a:ea typeface="Calibri" panose="020F0502020204030204" pitchFamily="34" charset="0"/>
                <a:cs typeface="Calibri" panose="020F0502020204030204" pitchFamily="34" charset="0"/>
              </a:rPr>
              <a:t>;</a:t>
            </a:r>
            <a:r>
              <a:rPr lang="tr-TR" sz="2000" b="0" i="0" dirty="0">
                <a:effectLst/>
                <a:ea typeface="Calibri" panose="020F0502020204030204" pitchFamily="34" charset="0"/>
                <a:cs typeface="Calibri" panose="020F0502020204030204" pitchFamily="34" charset="0"/>
              </a:rPr>
              <a:t> </a:t>
            </a:r>
            <a:r>
              <a:rPr lang="tr-TR" sz="2000" b="0" i="0" dirty="0" err="1">
                <a:effectLst/>
                <a:ea typeface="Calibri" panose="020F0502020204030204" pitchFamily="34" charset="0"/>
                <a:cs typeface="Calibri" panose="020F0502020204030204" pitchFamily="34" charset="0"/>
              </a:rPr>
              <a:t>epiglotun</a:t>
            </a:r>
            <a:r>
              <a:rPr lang="tr-TR" sz="2000" b="0" i="0" dirty="0">
                <a:effectLst/>
                <a:ea typeface="Calibri" panose="020F0502020204030204" pitchFamily="34" charset="0"/>
                <a:cs typeface="Calibri" panose="020F0502020204030204" pitchFamily="34" charset="0"/>
              </a:rPr>
              <a:t>, </a:t>
            </a:r>
            <a:r>
              <a:rPr lang="tr-TR" sz="2000" b="0" i="0" dirty="0" err="1">
                <a:effectLst/>
                <a:ea typeface="Calibri" panose="020F0502020204030204" pitchFamily="34" charset="0"/>
                <a:cs typeface="Calibri" panose="020F0502020204030204" pitchFamily="34" charset="0"/>
              </a:rPr>
              <a:t>aryepiglottik</a:t>
            </a:r>
            <a:r>
              <a:rPr lang="tr-TR" sz="2000" b="0" i="0" dirty="0">
                <a:effectLst/>
                <a:ea typeface="Calibri" panose="020F0502020204030204" pitchFamily="34" charset="0"/>
                <a:cs typeface="Calibri" panose="020F0502020204030204" pitchFamily="34" charset="0"/>
              </a:rPr>
              <a:t> kıvrımların ve diğer komşu dokuların selülitidir.</a:t>
            </a:r>
            <a:endParaRPr lang="tr-TR" sz="2000" dirty="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F9BBE9BD-2FD1-ACDD-F70B-CECE663711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49640" y="625224"/>
            <a:ext cx="3482340" cy="290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3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50854DE-6369-4A21-EAA9-2C0243B09065}"/>
              </a:ext>
            </a:extLst>
          </p:cNvPr>
          <p:cNvSpPr>
            <a:spLocks noGrp="1"/>
          </p:cNvSpPr>
          <p:nvPr>
            <p:ph type="title"/>
          </p:nvPr>
        </p:nvSpPr>
        <p:spPr>
          <a:xfrm>
            <a:off x="1115568" y="548640"/>
            <a:ext cx="10168128" cy="1179576"/>
          </a:xfrm>
        </p:spPr>
        <p:txBody>
          <a:bodyPr>
            <a:normAutofit/>
          </a:bodyPr>
          <a:lstStyle/>
          <a:p>
            <a:r>
              <a:rPr lang="tr-TR" sz="4000"/>
              <a:t>Etkenler</a:t>
            </a:r>
          </a:p>
        </p:txBody>
      </p:sp>
      <p:sp>
        <p:nvSpPr>
          <p:cNvPr id="18" name="Rectangle 1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9" name="İçerik Yer Tutucusu 18">
            <a:extLst>
              <a:ext uri="{FF2B5EF4-FFF2-40B4-BE49-F238E27FC236}">
                <a16:creationId xmlns:a16="http://schemas.microsoft.com/office/drawing/2014/main" id="{45EF2AFE-947D-42BB-C002-610AAAFEEA01}"/>
              </a:ext>
            </a:extLst>
          </p:cNvPr>
          <p:cNvPicPr>
            <a:picLocks noGrp="1" noChangeAspect="1"/>
          </p:cNvPicPr>
          <p:nvPr>
            <p:ph idx="1"/>
          </p:nvPr>
        </p:nvPicPr>
        <p:blipFill>
          <a:blip r:embed="rId3"/>
          <a:stretch>
            <a:fillRect/>
          </a:stretch>
        </p:blipFill>
        <p:spPr>
          <a:xfrm>
            <a:off x="786870" y="2018806"/>
            <a:ext cx="7886700" cy="4680087"/>
          </a:xfrm>
        </p:spPr>
      </p:pic>
      <p:sp>
        <p:nvSpPr>
          <p:cNvPr id="20" name="Yıldız: 5 Nokta 19">
            <a:extLst>
              <a:ext uri="{FF2B5EF4-FFF2-40B4-BE49-F238E27FC236}">
                <a16:creationId xmlns:a16="http://schemas.microsoft.com/office/drawing/2014/main" id="{3EB9070A-4F47-C674-36F1-9BF6699D9A22}"/>
              </a:ext>
            </a:extLst>
          </p:cNvPr>
          <p:cNvSpPr/>
          <p:nvPr/>
        </p:nvSpPr>
        <p:spPr>
          <a:xfrm>
            <a:off x="2388870" y="2276856"/>
            <a:ext cx="160020" cy="13487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5998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ABF4E4-E167-86DC-1D60-384689B7812C}"/>
              </a:ext>
            </a:extLst>
          </p:cNvPr>
          <p:cNvSpPr>
            <a:spLocks noGrp="1"/>
          </p:cNvSpPr>
          <p:nvPr>
            <p:ph type="title"/>
          </p:nvPr>
        </p:nvSpPr>
        <p:spPr/>
        <p:txBody>
          <a:bodyPr/>
          <a:lstStyle/>
          <a:p>
            <a:r>
              <a:rPr lang="tr-TR" dirty="0"/>
              <a:t>Klinik</a:t>
            </a:r>
          </a:p>
        </p:txBody>
      </p:sp>
      <p:sp>
        <p:nvSpPr>
          <p:cNvPr id="3" name="İçerik Yer Tutucusu 2">
            <a:extLst>
              <a:ext uri="{FF2B5EF4-FFF2-40B4-BE49-F238E27FC236}">
                <a16:creationId xmlns:a16="http://schemas.microsoft.com/office/drawing/2014/main" id="{5344B381-977D-E3EF-8422-1226C28DF5AF}"/>
              </a:ext>
            </a:extLst>
          </p:cNvPr>
          <p:cNvSpPr>
            <a:spLocks noGrp="1"/>
          </p:cNvSpPr>
          <p:nvPr>
            <p:ph idx="1"/>
          </p:nvPr>
        </p:nvSpPr>
        <p:spPr/>
        <p:txBody>
          <a:bodyPr>
            <a:normAutofit/>
          </a:bodyPr>
          <a:lstStyle/>
          <a:p>
            <a:r>
              <a:rPr lang="tr-TR" sz="2400" b="0" i="0" dirty="0">
                <a:solidFill>
                  <a:srgbClr val="252525"/>
                </a:solidFill>
                <a:effectLst/>
                <a:ea typeface="Calibri" panose="020F0502020204030204" pitchFamily="34" charset="0"/>
                <a:cs typeface="Calibri" panose="020F0502020204030204" pitchFamily="34" charset="0"/>
              </a:rPr>
              <a:t>Toksik görünüm ve sıkıntı (huzursuzluk, huzursuzluk, sinirlilik)</a:t>
            </a:r>
          </a:p>
          <a:p>
            <a:r>
              <a:rPr lang="tr-TR" sz="2400" b="0" i="0" dirty="0">
                <a:solidFill>
                  <a:srgbClr val="252525"/>
                </a:solidFill>
                <a:effectLst/>
                <a:ea typeface="Calibri" panose="020F0502020204030204" pitchFamily="34" charset="0"/>
                <a:cs typeface="Calibri" panose="020F0502020204030204" pitchFamily="34" charset="0"/>
              </a:rPr>
              <a:t>Ani başlayan yüksek ateş (38,8 ile 40,0°C arasında)</a:t>
            </a:r>
          </a:p>
          <a:p>
            <a:r>
              <a:rPr lang="tr-TR" sz="2400" dirty="0" err="1">
                <a:solidFill>
                  <a:srgbClr val="252525"/>
                </a:solidFill>
                <a:ea typeface="Calibri" panose="020F0502020204030204" pitchFamily="34" charset="0"/>
                <a:cs typeface="Calibri" panose="020F0502020204030204" pitchFamily="34" charset="0"/>
              </a:rPr>
              <a:t>Stidor</a:t>
            </a:r>
            <a:endParaRPr lang="tr-TR" sz="2400" dirty="0">
              <a:solidFill>
                <a:srgbClr val="252525"/>
              </a:solidFill>
              <a:ea typeface="Calibri" panose="020F0502020204030204" pitchFamily="34" charset="0"/>
              <a:cs typeface="Calibri" panose="020F0502020204030204" pitchFamily="34" charset="0"/>
            </a:endParaRPr>
          </a:p>
          <a:p>
            <a:r>
              <a:rPr lang="tr-TR" sz="2400" b="0" i="0" dirty="0">
                <a:solidFill>
                  <a:srgbClr val="252525"/>
                </a:solidFill>
                <a:effectLst/>
                <a:ea typeface="Calibri" panose="020F0502020204030204" pitchFamily="34" charset="0"/>
                <a:cs typeface="Calibri" panose="020F0502020204030204" pitchFamily="34" charset="0"/>
              </a:rPr>
              <a:t>Salya artışı</a:t>
            </a:r>
          </a:p>
          <a:p>
            <a:r>
              <a:rPr lang="tr-TR" sz="2400" b="0" i="0" dirty="0">
                <a:solidFill>
                  <a:srgbClr val="252525"/>
                </a:solidFill>
                <a:effectLst/>
                <a:ea typeface="Calibri" panose="020F0502020204030204" pitchFamily="34" charset="0"/>
                <a:cs typeface="Calibri" panose="020F0502020204030204" pitchFamily="34" charset="0"/>
              </a:rPr>
              <a:t>Ses değişikliği (boğuk, «sıcak patates» sesi)</a:t>
            </a:r>
          </a:p>
          <a:p>
            <a:r>
              <a:rPr lang="tr-TR" sz="2400" b="0" i="0" dirty="0">
                <a:solidFill>
                  <a:srgbClr val="252525"/>
                </a:solidFill>
                <a:effectLst/>
                <a:ea typeface="Calibri" panose="020F0502020204030204" pitchFamily="34" charset="0"/>
                <a:cs typeface="Calibri" panose="020F0502020204030204" pitchFamily="34" charset="0"/>
              </a:rPr>
              <a:t>Şiddetli boğaz ağrısı ve yutma güçlüğü</a:t>
            </a:r>
            <a:endParaRPr lang="tr-TR" sz="2400" dirty="0">
              <a:ea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67CDF68A-C8FB-79E8-9082-2631ED64C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643" y="4534679"/>
            <a:ext cx="1818337" cy="23302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F7B42AF-A9D5-3E73-740F-BB45603BE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628" y="4534679"/>
            <a:ext cx="2928963" cy="23302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669888A1-465B-8808-1E5B-45CF48A39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239" y="4534679"/>
            <a:ext cx="2279069" cy="232332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65DF9D97-CF5D-9460-BD12-2EC8BA036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4151" y="4534679"/>
            <a:ext cx="2330297" cy="233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0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BD63DE4-0E20-D846-8463-44B05B343872}"/>
              </a:ext>
            </a:extLst>
          </p:cNvPr>
          <p:cNvPicPr>
            <a:picLocks noGrp="1" noChangeAspect="1"/>
          </p:cNvPicPr>
          <p:nvPr>
            <p:ph idx="1"/>
          </p:nvPr>
        </p:nvPicPr>
        <p:blipFill>
          <a:blip r:embed="rId2"/>
          <a:stretch>
            <a:fillRect/>
          </a:stretch>
        </p:blipFill>
        <p:spPr>
          <a:xfrm>
            <a:off x="224287" y="43081"/>
            <a:ext cx="5124091" cy="6771838"/>
          </a:xfrm>
        </p:spPr>
      </p:pic>
      <p:pic>
        <p:nvPicPr>
          <p:cNvPr id="11" name="Resim 10">
            <a:extLst>
              <a:ext uri="{FF2B5EF4-FFF2-40B4-BE49-F238E27FC236}">
                <a16:creationId xmlns:a16="http://schemas.microsoft.com/office/drawing/2014/main" id="{72A88225-3D81-B3B0-161C-EBF1A64F4D60}"/>
              </a:ext>
            </a:extLst>
          </p:cNvPr>
          <p:cNvPicPr>
            <a:picLocks noChangeAspect="1"/>
          </p:cNvPicPr>
          <p:nvPr/>
        </p:nvPicPr>
        <p:blipFill>
          <a:blip r:embed="rId3"/>
          <a:stretch>
            <a:fillRect/>
          </a:stretch>
        </p:blipFill>
        <p:spPr>
          <a:xfrm>
            <a:off x="5533096" y="421785"/>
            <a:ext cx="6658904" cy="5792008"/>
          </a:xfrm>
          <a:prstGeom prst="rect">
            <a:avLst/>
          </a:prstGeom>
        </p:spPr>
      </p:pic>
    </p:spTree>
    <p:extLst>
      <p:ext uri="{BB962C8B-B14F-4D97-AF65-F5344CB8AC3E}">
        <p14:creationId xmlns:p14="http://schemas.microsoft.com/office/powerpoint/2010/main" val="2643568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35B3783-C93E-D1C2-1FE5-BF48F7D0D4C4}"/>
              </a:ext>
            </a:extLst>
          </p:cNvPr>
          <p:cNvSpPr>
            <a:spLocks noGrp="1"/>
          </p:cNvSpPr>
          <p:nvPr>
            <p:ph type="title"/>
          </p:nvPr>
        </p:nvSpPr>
        <p:spPr>
          <a:xfrm>
            <a:off x="411480" y="991443"/>
            <a:ext cx="4443154" cy="1087819"/>
          </a:xfrm>
        </p:spPr>
        <p:txBody>
          <a:bodyPr anchor="b">
            <a:normAutofit/>
          </a:bodyPr>
          <a:lstStyle/>
          <a:p>
            <a:r>
              <a:rPr lang="tr-TR" sz="3400" dirty="0"/>
              <a:t>Akut </a:t>
            </a:r>
            <a:r>
              <a:rPr lang="tr-TR" sz="3400" dirty="0" err="1"/>
              <a:t>Rinosinüzit</a:t>
            </a:r>
            <a:endParaRPr lang="tr-TR" sz="3400" dirty="0"/>
          </a:p>
        </p:txBody>
      </p:sp>
      <p:sp>
        <p:nvSpPr>
          <p:cNvPr id="7177" name="Rectangle 717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9" name="Rectangle 717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E38E9A63-358F-B5B5-A66D-4F286D135192}"/>
              </a:ext>
            </a:extLst>
          </p:cNvPr>
          <p:cNvSpPr>
            <a:spLocks noGrp="1"/>
          </p:cNvSpPr>
          <p:nvPr>
            <p:ph idx="1"/>
          </p:nvPr>
        </p:nvSpPr>
        <p:spPr>
          <a:xfrm>
            <a:off x="411480" y="2684095"/>
            <a:ext cx="4443154" cy="3492868"/>
          </a:xfrm>
        </p:spPr>
        <p:txBody>
          <a:bodyPr>
            <a:normAutofit lnSpcReduction="10000"/>
          </a:bodyPr>
          <a:lstStyle/>
          <a:p>
            <a:r>
              <a:rPr lang="tr-TR" sz="2000" dirty="0" err="1"/>
              <a:t>Rinit</a:t>
            </a:r>
            <a:r>
              <a:rPr lang="tr-TR" sz="2000" dirty="0"/>
              <a:t>, sadece burun mukozasının inflamasyonunu tanımlar. </a:t>
            </a:r>
          </a:p>
          <a:p>
            <a:r>
              <a:rPr lang="tr-TR" sz="2000" dirty="0"/>
              <a:t>Sinüzit ise, sinüsleri örten mukozanın inflamasyonudur ve çoğunlukla öncesinde bir </a:t>
            </a:r>
            <a:r>
              <a:rPr lang="tr-TR" sz="2000" dirty="0" err="1"/>
              <a:t>rinit</a:t>
            </a:r>
            <a:r>
              <a:rPr lang="tr-TR" sz="2000" dirty="0"/>
              <a:t> süreci eşlik etmektedir.</a:t>
            </a:r>
          </a:p>
          <a:p>
            <a:pPr lvl="1"/>
            <a:endParaRPr lang="tr-TR" sz="1400" b="0" i="0" dirty="0">
              <a:solidFill>
                <a:srgbClr val="232323"/>
              </a:solidFill>
              <a:effectLst/>
              <a:ea typeface="Calibri" panose="020F0502020204030204" pitchFamily="34" charset="0"/>
              <a:cs typeface="Calibri" panose="020F0502020204030204" pitchFamily="34" charset="0"/>
            </a:endParaRPr>
          </a:p>
          <a:p>
            <a:pPr lvl="1"/>
            <a:endParaRPr lang="tr-TR" sz="1400" dirty="0">
              <a:solidFill>
                <a:srgbClr val="232323"/>
              </a:solidFill>
              <a:ea typeface="Calibri" panose="020F0502020204030204" pitchFamily="34" charset="0"/>
              <a:cs typeface="Calibri" panose="020F0502020204030204" pitchFamily="34" charset="0"/>
            </a:endParaRPr>
          </a:p>
          <a:p>
            <a:pPr lvl="1"/>
            <a:r>
              <a:rPr lang="tr-TR" sz="1400" b="0" i="0" dirty="0">
                <a:solidFill>
                  <a:srgbClr val="232323"/>
                </a:solidFill>
                <a:effectLst/>
                <a:ea typeface="Calibri" panose="020F0502020204030204" pitchFamily="34" charset="0"/>
                <a:cs typeface="Calibri" panose="020F0502020204030204" pitchFamily="34" charset="0"/>
              </a:rPr>
              <a:t>Akut – Semptomlar 4 haftadan kısa sürer</a:t>
            </a:r>
          </a:p>
          <a:p>
            <a:pPr lvl="1"/>
            <a:r>
              <a:rPr lang="tr-TR" sz="1400" b="0" i="0" dirty="0" err="1">
                <a:solidFill>
                  <a:srgbClr val="232323"/>
                </a:solidFill>
                <a:effectLst/>
                <a:ea typeface="Calibri" panose="020F0502020204030204" pitchFamily="34" charset="0"/>
                <a:cs typeface="Calibri" panose="020F0502020204030204" pitchFamily="34" charset="0"/>
              </a:rPr>
              <a:t>Subakut</a:t>
            </a:r>
            <a:r>
              <a:rPr lang="tr-TR" sz="1400" b="0" i="0" dirty="0">
                <a:solidFill>
                  <a:srgbClr val="232323"/>
                </a:solidFill>
                <a:effectLst/>
                <a:ea typeface="Calibri" panose="020F0502020204030204" pitchFamily="34" charset="0"/>
                <a:cs typeface="Calibri" panose="020F0502020204030204" pitchFamily="34" charset="0"/>
              </a:rPr>
              <a:t> – 4 ila 12 hafta süren semptomlar</a:t>
            </a:r>
          </a:p>
          <a:p>
            <a:pPr lvl="1"/>
            <a:r>
              <a:rPr lang="tr-TR" sz="1400" b="0" i="0" dirty="0">
                <a:solidFill>
                  <a:srgbClr val="232323"/>
                </a:solidFill>
                <a:effectLst/>
                <a:ea typeface="Calibri" panose="020F0502020204030204" pitchFamily="34" charset="0"/>
                <a:cs typeface="Calibri" panose="020F0502020204030204" pitchFamily="34" charset="0"/>
              </a:rPr>
              <a:t>Kronik– Semptomlar 12 haftadan uzun sürer</a:t>
            </a:r>
          </a:p>
          <a:p>
            <a:pPr lvl="1"/>
            <a:r>
              <a:rPr lang="tr-TR" sz="1400" b="0" i="0" dirty="0">
                <a:solidFill>
                  <a:srgbClr val="232323"/>
                </a:solidFill>
                <a:effectLst/>
                <a:ea typeface="Calibri" panose="020F0502020204030204" pitchFamily="34" charset="0"/>
                <a:cs typeface="Calibri" panose="020F0502020204030204" pitchFamily="34" charset="0"/>
              </a:rPr>
              <a:t>Tekrarlayan akut– Yılda dört veya daha fazla ARS atağı, geçici semptom iyileşmesiyle birlikte</a:t>
            </a:r>
          </a:p>
          <a:p>
            <a:endParaRPr lang="tr-TR" sz="1800" dirty="0"/>
          </a:p>
        </p:txBody>
      </p:sp>
      <p:pic>
        <p:nvPicPr>
          <p:cNvPr id="7170" name="Picture 2" descr="Image">
            <a:extLst>
              <a:ext uri="{FF2B5EF4-FFF2-40B4-BE49-F238E27FC236}">
                <a16:creationId xmlns:a16="http://schemas.microsoft.com/office/drawing/2014/main" id="{A414262C-48B5-87F3-5272-C9C9DF7F57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0096" y="2684095"/>
            <a:ext cx="6440424" cy="270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84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F50BD66-7862-8400-379C-F7162B2D7D61}"/>
              </a:ext>
            </a:extLst>
          </p:cNvPr>
          <p:cNvSpPr>
            <a:spLocks noGrp="1"/>
          </p:cNvSpPr>
          <p:nvPr>
            <p:ph type="title"/>
          </p:nvPr>
        </p:nvSpPr>
        <p:spPr>
          <a:xfrm>
            <a:off x="1115568" y="548640"/>
            <a:ext cx="10168128" cy="1179576"/>
          </a:xfrm>
        </p:spPr>
        <p:txBody>
          <a:bodyPr>
            <a:normAutofit/>
          </a:bodyPr>
          <a:lstStyle/>
          <a:p>
            <a:r>
              <a:rPr lang="tr-TR" sz="4000"/>
              <a:t>Etkenler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E7EC1321-B93C-DC85-44F8-6EC159DA60B0}"/>
              </a:ext>
            </a:extLst>
          </p:cNvPr>
          <p:cNvSpPr>
            <a:spLocks noGrp="1"/>
          </p:cNvSpPr>
          <p:nvPr>
            <p:ph idx="1"/>
          </p:nvPr>
        </p:nvSpPr>
        <p:spPr>
          <a:xfrm>
            <a:off x="1115568" y="2481943"/>
            <a:ext cx="10168128" cy="3695020"/>
          </a:xfrm>
        </p:spPr>
        <p:txBody>
          <a:bodyPr>
            <a:normAutofit lnSpcReduction="10000"/>
          </a:bodyPr>
          <a:lstStyle/>
          <a:p>
            <a:r>
              <a:rPr lang="tr-TR" sz="1800" dirty="0"/>
              <a:t>Bakteriyel</a:t>
            </a:r>
          </a:p>
          <a:p>
            <a:pPr lvl="1"/>
            <a:r>
              <a:rPr lang="tr-TR" sz="1500" dirty="0" err="1"/>
              <a:t>Streptococcus</a:t>
            </a:r>
            <a:r>
              <a:rPr lang="tr-TR" sz="1500" dirty="0"/>
              <a:t> </a:t>
            </a:r>
            <a:r>
              <a:rPr lang="tr-TR" sz="1500" dirty="0" err="1"/>
              <a:t>pneumoniae</a:t>
            </a:r>
            <a:r>
              <a:rPr lang="tr-TR" sz="1500" dirty="0"/>
              <a:t>( %20-35)</a:t>
            </a:r>
          </a:p>
          <a:p>
            <a:pPr lvl="1"/>
            <a:r>
              <a:rPr lang="tr-TR" sz="1500" dirty="0" err="1"/>
              <a:t>Haemophilus</a:t>
            </a:r>
            <a:r>
              <a:rPr lang="tr-TR" sz="1500" dirty="0"/>
              <a:t> </a:t>
            </a:r>
            <a:r>
              <a:rPr lang="tr-TR" sz="1500" dirty="0" err="1"/>
              <a:t>influenzae</a:t>
            </a:r>
            <a:r>
              <a:rPr lang="tr-TR" sz="1500" dirty="0"/>
              <a:t> (%6-26)</a:t>
            </a:r>
          </a:p>
          <a:p>
            <a:pPr lvl="1"/>
            <a:r>
              <a:rPr lang="tr-TR" sz="1500" dirty="0" err="1"/>
              <a:t>Moraxella</a:t>
            </a:r>
            <a:r>
              <a:rPr lang="tr-TR" sz="1500" dirty="0"/>
              <a:t> </a:t>
            </a:r>
            <a:r>
              <a:rPr lang="tr-TR" sz="1500" dirty="0" err="1"/>
              <a:t>catarrhalis</a:t>
            </a:r>
            <a:r>
              <a:rPr lang="tr-TR" sz="1500" dirty="0"/>
              <a:t> (%2-10)</a:t>
            </a:r>
          </a:p>
          <a:p>
            <a:pPr lvl="1"/>
            <a:r>
              <a:rPr lang="tr-TR" sz="1500" dirty="0" err="1"/>
              <a:t>Streptococcus</a:t>
            </a:r>
            <a:r>
              <a:rPr lang="tr-TR" sz="1500" dirty="0"/>
              <a:t> </a:t>
            </a:r>
            <a:r>
              <a:rPr lang="tr-TR" sz="1500" dirty="0" err="1"/>
              <a:t>pyogenes</a:t>
            </a:r>
            <a:r>
              <a:rPr lang="tr-TR" sz="1500" dirty="0"/>
              <a:t> (%1-3)</a:t>
            </a:r>
          </a:p>
          <a:p>
            <a:pPr lvl="1"/>
            <a:r>
              <a:rPr lang="tr-TR" sz="1500" dirty="0" err="1"/>
              <a:t>anaeroblar</a:t>
            </a:r>
            <a:r>
              <a:rPr lang="tr-TR" sz="1500" dirty="0"/>
              <a:t> (%0-8)</a:t>
            </a:r>
          </a:p>
          <a:p>
            <a:pPr lvl="1"/>
            <a:r>
              <a:rPr lang="tr-TR" sz="1500" dirty="0" err="1"/>
              <a:t>Staphylococcus</a:t>
            </a:r>
            <a:r>
              <a:rPr lang="tr-TR" sz="1500" dirty="0"/>
              <a:t> </a:t>
            </a:r>
            <a:r>
              <a:rPr lang="tr-TR" sz="1500" dirty="0" err="1"/>
              <a:t>aureus’dur</a:t>
            </a:r>
            <a:r>
              <a:rPr lang="tr-TR" sz="1500" dirty="0"/>
              <a:t> (%0-8)</a:t>
            </a:r>
          </a:p>
          <a:p>
            <a:r>
              <a:rPr lang="tr-TR" sz="1800" dirty="0"/>
              <a:t>Viral (En sık etken)</a:t>
            </a:r>
          </a:p>
          <a:p>
            <a:pPr lvl="1"/>
            <a:r>
              <a:rPr lang="tr-TR" sz="1500" dirty="0" err="1"/>
              <a:t>Rhinovirus</a:t>
            </a:r>
            <a:endParaRPr lang="tr-TR" sz="1500" dirty="0"/>
          </a:p>
          <a:p>
            <a:pPr lvl="1"/>
            <a:r>
              <a:rPr lang="tr-TR" sz="1500" dirty="0" err="1"/>
              <a:t>Influenza</a:t>
            </a:r>
            <a:endParaRPr lang="tr-TR" sz="1500" dirty="0"/>
          </a:p>
          <a:p>
            <a:pPr lvl="1"/>
            <a:r>
              <a:rPr lang="tr-TR" sz="1500" dirty="0" err="1"/>
              <a:t>Parainfluenza</a:t>
            </a:r>
            <a:endParaRPr lang="tr-TR" sz="1500" dirty="0"/>
          </a:p>
          <a:p>
            <a:pPr lvl="1"/>
            <a:r>
              <a:rPr lang="tr-TR" sz="1500" dirty="0" err="1"/>
              <a:t>Adenovirus</a:t>
            </a:r>
            <a:endParaRPr lang="tr-TR" sz="1500" dirty="0"/>
          </a:p>
          <a:p>
            <a:r>
              <a:rPr lang="tr-TR" sz="1800" dirty="0"/>
              <a:t>Mantar (İmmün yetmezlik)</a:t>
            </a:r>
          </a:p>
        </p:txBody>
      </p:sp>
      <p:pic>
        <p:nvPicPr>
          <p:cNvPr id="9220" name="Picture 4">
            <a:extLst>
              <a:ext uri="{FF2B5EF4-FFF2-40B4-BE49-F238E27FC236}">
                <a16:creationId xmlns:a16="http://schemas.microsoft.com/office/drawing/2014/main" id="{C5A77184-187D-987A-694F-0F98A9938B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5" t="21403" r="22261" b="16491"/>
          <a:stretch/>
        </p:blipFill>
        <p:spPr bwMode="auto">
          <a:xfrm>
            <a:off x="6096000" y="2191353"/>
            <a:ext cx="4451683" cy="379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7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BA775-69DA-6B84-C50D-331FA5A66D57}"/>
              </a:ext>
            </a:extLst>
          </p:cNvPr>
          <p:cNvSpPr>
            <a:spLocks noGrp="1"/>
          </p:cNvSpPr>
          <p:nvPr>
            <p:ph type="title"/>
          </p:nvPr>
        </p:nvSpPr>
        <p:spPr/>
        <p:txBody>
          <a:bodyPr/>
          <a:lstStyle/>
          <a:p>
            <a:r>
              <a:rPr lang="tr-TR" dirty="0"/>
              <a:t>Risk faktörleri </a:t>
            </a:r>
          </a:p>
        </p:txBody>
      </p:sp>
      <p:sp>
        <p:nvSpPr>
          <p:cNvPr id="3" name="İçerik Yer Tutucusu 2">
            <a:extLst>
              <a:ext uri="{FF2B5EF4-FFF2-40B4-BE49-F238E27FC236}">
                <a16:creationId xmlns:a16="http://schemas.microsoft.com/office/drawing/2014/main" id="{19A31F80-903D-2988-9BD7-A79C1949945D}"/>
              </a:ext>
            </a:extLst>
          </p:cNvPr>
          <p:cNvSpPr>
            <a:spLocks noGrp="1"/>
          </p:cNvSpPr>
          <p:nvPr>
            <p:ph idx="1"/>
          </p:nvPr>
        </p:nvSpPr>
        <p:spPr/>
        <p:txBody>
          <a:bodyPr numCol="1">
            <a:normAutofit fontScale="70000" lnSpcReduction="20000"/>
          </a:bodyPr>
          <a:lstStyle/>
          <a:p>
            <a:r>
              <a:rPr lang="tr-TR" sz="2400" dirty="0">
                <a:solidFill>
                  <a:srgbClr val="FF0000"/>
                </a:solidFill>
                <a:ea typeface="Calibri" panose="020F0502020204030204" pitchFamily="34" charset="0"/>
                <a:cs typeface="Calibri" panose="020F0502020204030204" pitchFamily="34" charset="0"/>
              </a:rPr>
              <a:t>Çevresel maruziyetler</a:t>
            </a:r>
          </a:p>
          <a:p>
            <a:r>
              <a:rPr lang="tr-TR" sz="2400" spc="30" dirty="0">
                <a:ea typeface="Calibri" panose="020F0502020204030204" pitchFamily="34" charset="0"/>
                <a:cs typeface="Calibri" panose="020F0502020204030204" pitchFamily="34" charset="0"/>
                <a:sym typeface="Wingdings" panose="05000000000000000000" pitchFamily="2" charset="2"/>
              </a:rPr>
              <a:t>Aşırı nem, duman, hava kirliliği, solunum </a:t>
            </a:r>
            <a:r>
              <a:rPr lang="tr-TR" sz="2400" spc="30" dirty="0" err="1">
                <a:ea typeface="Calibri" panose="020F0502020204030204" pitchFamily="34" charset="0"/>
                <a:cs typeface="Calibri" panose="020F0502020204030204" pitchFamily="34" charset="0"/>
                <a:sym typeface="Wingdings" panose="05000000000000000000" pitchFamily="2" charset="2"/>
              </a:rPr>
              <a:t>irritanları</a:t>
            </a:r>
            <a:endParaRPr lang="tr-TR" sz="2400" spc="30" dirty="0">
              <a:ea typeface="Calibri" panose="020F0502020204030204" pitchFamily="34" charset="0"/>
              <a:cs typeface="Calibri" panose="020F0502020204030204" pitchFamily="34" charset="0"/>
              <a:sym typeface="Wingdings" panose="05000000000000000000" pitchFamily="2" charset="2"/>
            </a:endParaRPr>
          </a:p>
          <a:p>
            <a:endParaRPr lang="tr-TR" sz="2400" dirty="0">
              <a:solidFill>
                <a:srgbClr val="FF0000"/>
              </a:solidFill>
              <a:ea typeface="Calibri" panose="020F0502020204030204" pitchFamily="34" charset="0"/>
              <a:cs typeface="Calibri" panose="020F0502020204030204" pitchFamily="34" charset="0"/>
            </a:endParaRPr>
          </a:p>
          <a:p>
            <a:r>
              <a:rPr lang="tr-TR" sz="2400" dirty="0">
                <a:solidFill>
                  <a:srgbClr val="FF0000"/>
                </a:solidFill>
                <a:ea typeface="Calibri" panose="020F0502020204030204" pitchFamily="34" charset="0"/>
                <a:cs typeface="Calibri" panose="020F0502020204030204" pitchFamily="34" charset="0"/>
              </a:rPr>
              <a:t>Anatomik değişiklikler</a:t>
            </a:r>
            <a:r>
              <a:rPr lang="tr-TR" sz="2400" spc="30" dirty="0">
                <a:solidFill>
                  <a:srgbClr val="FF0000"/>
                </a:solidFill>
                <a:ea typeface="Calibri" panose="020F0502020204030204" pitchFamily="34" charset="0"/>
                <a:cs typeface="Calibri" panose="020F0502020204030204" pitchFamily="34" charset="0"/>
                <a:sym typeface="Wingdings" panose="05000000000000000000" pitchFamily="2" charset="2"/>
              </a:rPr>
              <a:t>      </a:t>
            </a:r>
          </a:p>
          <a:p>
            <a:r>
              <a:rPr lang="tr-TR" sz="2400" spc="30" dirty="0">
                <a:ea typeface="Calibri" panose="020F0502020204030204" pitchFamily="34" charset="0"/>
                <a:cs typeface="Calibri" panose="020F0502020204030204" pitchFamily="34" charset="0"/>
                <a:sym typeface="Wingdings" panose="05000000000000000000" pitchFamily="2" charset="2"/>
              </a:rPr>
              <a:t>Nazal polip, </a:t>
            </a:r>
            <a:r>
              <a:rPr lang="tr-TR" sz="2400" spc="30" dirty="0" err="1">
                <a:ea typeface="Calibri" panose="020F0502020204030204" pitchFamily="34" charset="0"/>
                <a:cs typeface="Calibri" panose="020F0502020204030204" pitchFamily="34" charset="0"/>
                <a:sym typeface="Wingdings" panose="05000000000000000000" pitchFamily="2" charset="2"/>
              </a:rPr>
              <a:t>koanal</a:t>
            </a:r>
            <a:r>
              <a:rPr lang="tr-TR" sz="2400" spc="30" dirty="0">
                <a:ea typeface="Calibri" panose="020F0502020204030204" pitchFamily="34" charset="0"/>
                <a:cs typeface="Calibri" panose="020F0502020204030204" pitchFamily="34" charset="0"/>
                <a:sym typeface="Wingdings" panose="05000000000000000000" pitchFamily="2" charset="2"/>
              </a:rPr>
              <a:t> atrezi, septum deviasyonu, sinüs hipoplazisi, </a:t>
            </a:r>
            <a:r>
              <a:rPr lang="tr-TR" sz="2400" spc="30" dirty="0" err="1">
                <a:ea typeface="Calibri" panose="020F0502020204030204" pitchFamily="34" charset="0"/>
                <a:cs typeface="Calibri" panose="020F0502020204030204" pitchFamily="34" charset="0"/>
                <a:sym typeface="Wingdings" panose="05000000000000000000" pitchFamily="2" charset="2"/>
              </a:rPr>
              <a:t>etmoid</a:t>
            </a:r>
            <a:r>
              <a:rPr lang="tr-TR" sz="2400" spc="30" dirty="0">
                <a:ea typeface="Calibri" panose="020F0502020204030204" pitchFamily="34" charset="0"/>
                <a:cs typeface="Calibri" panose="020F0502020204030204" pitchFamily="34" charset="0"/>
                <a:sym typeface="Wingdings" panose="05000000000000000000" pitchFamily="2" charset="2"/>
              </a:rPr>
              <a:t> </a:t>
            </a:r>
            <a:r>
              <a:rPr lang="tr-TR" sz="2400" spc="30" dirty="0" err="1">
                <a:ea typeface="Calibri" panose="020F0502020204030204" pitchFamily="34" charset="0"/>
                <a:cs typeface="Calibri" panose="020F0502020204030204" pitchFamily="34" charset="0"/>
                <a:sym typeface="Wingdings" panose="05000000000000000000" pitchFamily="2" charset="2"/>
              </a:rPr>
              <a:t>büller</a:t>
            </a:r>
            <a:endParaRPr lang="tr-TR" sz="2400" dirty="0">
              <a:ea typeface="Calibri" panose="020F0502020204030204" pitchFamily="34" charset="0"/>
              <a:cs typeface="Calibri" panose="020F0502020204030204" pitchFamily="34" charset="0"/>
            </a:endParaRPr>
          </a:p>
          <a:p>
            <a:endParaRPr lang="tr-TR" sz="2400" dirty="0">
              <a:solidFill>
                <a:srgbClr val="FF0000"/>
              </a:solidFill>
              <a:ea typeface="Calibri" panose="020F0502020204030204" pitchFamily="34" charset="0"/>
              <a:cs typeface="Calibri" panose="020F0502020204030204" pitchFamily="34" charset="0"/>
            </a:endParaRPr>
          </a:p>
          <a:p>
            <a:r>
              <a:rPr lang="tr-TR" sz="2400" dirty="0">
                <a:solidFill>
                  <a:srgbClr val="FF0000"/>
                </a:solidFill>
                <a:ea typeface="Calibri" panose="020F0502020204030204" pitchFamily="34" charset="0"/>
                <a:cs typeface="Calibri" panose="020F0502020204030204" pitchFamily="34" charset="0"/>
              </a:rPr>
              <a:t>Mukozada ödem</a:t>
            </a:r>
            <a:r>
              <a:rPr lang="tr-TR" sz="2400" spc="30" dirty="0">
                <a:solidFill>
                  <a:srgbClr val="FF0000"/>
                </a:solidFill>
                <a:ea typeface="Calibri" panose="020F0502020204030204" pitchFamily="34" charset="0"/>
                <a:cs typeface="Calibri" panose="020F0502020204030204" pitchFamily="34" charset="0"/>
                <a:sym typeface="Wingdings" panose="05000000000000000000" pitchFamily="2" charset="2"/>
              </a:rPr>
              <a:t>                </a:t>
            </a:r>
          </a:p>
          <a:p>
            <a:r>
              <a:rPr lang="tr-TR" sz="2400" spc="30" dirty="0">
                <a:ea typeface="Calibri" panose="020F0502020204030204" pitchFamily="34" charset="0"/>
                <a:cs typeface="Calibri" panose="020F0502020204030204" pitchFamily="34" charset="0"/>
                <a:sym typeface="Wingdings" panose="05000000000000000000" pitchFamily="2" charset="2"/>
              </a:rPr>
              <a:t>Viral </a:t>
            </a:r>
            <a:r>
              <a:rPr lang="tr-TR" sz="2400" spc="30" dirty="0" err="1">
                <a:ea typeface="Calibri" panose="020F0502020204030204" pitchFamily="34" charset="0"/>
                <a:cs typeface="Calibri" panose="020F0502020204030204" pitchFamily="34" charset="0"/>
                <a:sym typeface="Wingdings" panose="05000000000000000000" pitchFamily="2" charset="2"/>
              </a:rPr>
              <a:t>rinit</a:t>
            </a:r>
            <a:r>
              <a:rPr lang="tr-TR" sz="2400" spc="30" dirty="0">
                <a:ea typeface="Calibri" panose="020F0502020204030204" pitchFamily="34" charset="0"/>
                <a:cs typeface="Calibri" panose="020F0502020204030204" pitchFamily="34" charset="0"/>
                <a:sym typeface="Wingdings" panose="05000000000000000000" pitchFamily="2" charset="2"/>
              </a:rPr>
              <a:t>, alerjik </a:t>
            </a:r>
            <a:r>
              <a:rPr lang="tr-TR" sz="2400" spc="30" dirty="0" err="1">
                <a:ea typeface="Calibri" panose="020F0502020204030204" pitchFamily="34" charset="0"/>
                <a:cs typeface="Calibri" panose="020F0502020204030204" pitchFamily="34" charset="0"/>
                <a:sym typeface="Wingdings" panose="05000000000000000000" pitchFamily="2" charset="2"/>
              </a:rPr>
              <a:t>rinit</a:t>
            </a:r>
            <a:r>
              <a:rPr lang="tr-TR" sz="2400" spc="30" dirty="0">
                <a:ea typeface="Calibri" panose="020F0502020204030204" pitchFamily="34" charset="0"/>
                <a:cs typeface="Calibri" panose="020F0502020204030204" pitchFamily="34" charset="0"/>
                <a:sym typeface="Wingdings" panose="05000000000000000000" pitchFamily="2" charset="2"/>
              </a:rPr>
              <a:t>, kistik fibrozis</a:t>
            </a:r>
          </a:p>
          <a:p>
            <a:endParaRPr lang="tr-TR" sz="2400" dirty="0">
              <a:solidFill>
                <a:srgbClr val="FF0000"/>
              </a:solidFill>
              <a:ea typeface="Calibri" panose="020F0502020204030204" pitchFamily="34" charset="0"/>
              <a:cs typeface="Calibri" panose="020F0502020204030204" pitchFamily="34" charset="0"/>
            </a:endParaRPr>
          </a:p>
          <a:p>
            <a:r>
              <a:rPr lang="tr-TR" sz="2400" dirty="0" err="1">
                <a:solidFill>
                  <a:srgbClr val="FF0000"/>
                </a:solidFill>
                <a:ea typeface="Calibri" panose="020F0502020204030204" pitchFamily="34" charset="0"/>
                <a:cs typeface="Calibri" panose="020F0502020204030204" pitchFamily="34" charset="0"/>
              </a:rPr>
              <a:t>Siliyer</a:t>
            </a:r>
            <a:r>
              <a:rPr lang="tr-TR" sz="2400" dirty="0">
                <a:solidFill>
                  <a:srgbClr val="FF0000"/>
                </a:solidFill>
                <a:ea typeface="Calibri" panose="020F0502020204030204" pitchFamily="34" charset="0"/>
                <a:cs typeface="Calibri" panose="020F0502020204030204" pitchFamily="34" charset="0"/>
              </a:rPr>
              <a:t> fonksiyon bozukluğu</a:t>
            </a:r>
          </a:p>
          <a:p>
            <a:r>
              <a:rPr lang="tr-TR" sz="2400" spc="30" dirty="0">
                <a:ea typeface="Calibri" panose="020F0502020204030204" pitchFamily="34" charset="0"/>
                <a:cs typeface="Calibri" panose="020F0502020204030204" pitchFamily="34" charset="0"/>
                <a:sym typeface="Wingdings" panose="05000000000000000000" pitchFamily="2" charset="2"/>
              </a:rPr>
              <a:t>Viral enfeksiyonlar, tütün dumanı, alerjik </a:t>
            </a:r>
            <a:r>
              <a:rPr lang="tr-TR" sz="2400" spc="30" dirty="0" err="1">
                <a:ea typeface="Calibri" panose="020F0502020204030204" pitchFamily="34" charset="0"/>
                <a:cs typeface="Calibri" panose="020F0502020204030204" pitchFamily="34" charset="0"/>
                <a:sym typeface="Wingdings" panose="05000000000000000000" pitchFamily="2" charset="2"/>
              </a:rPr>
              <a:t>rinit</a:t>
            </a:r>
            <a:r>
              <a:rPr lang="tr-TR" sz="2400" spc="30" dirty="0">
                <a:ea typeface="Calibri" panose="020F0502020204030204" pitchFamily="34" charset="0"/>
                <a:cs typeface="Calibri" panose="020F0502020204030204" pitchFamily="34" charset="0"/>
                <a:sym typeface="Wingdings" panose="05000000000000000000" pitchFamily="2" charset="2"/>
              </a:rPr>
              <a:t>, primer </a:t>
            </a:r>
            <a:r>
              <a:rPr lang="tr-TR" sz="2400" spc="30" dirty="0" err="1">
                <a:ea typeface="Calibri" panose="020F0502020204030204" pitchFamily="34" charset="0"/>
                <a:cs typeface="Calibri" panose="020F0502020204030204" pitchFamily="34" charset="0"/>
                <a:sym typeface="Wingdings" panose="05000000000000000000" pitchFamily="2" charset="2"/>
              </a:rPr>
              <a:t>siliya</a:t>
            </a:r>
            <a:r>
              <a:rPr lang="tr-TR" sz="2400" spc="30" dirty="0">
                <a:ea typeface="Calibri" panose="020F0502020204030204" pitchFamily="34" charset="0"/>
                <a:cs typeface="Calibri" panose="020F0502020204030204" pitchFamily="34" charset="0"/>
                <a:sym typeface="Wingdings" panose="05000000000000000000" pitchFamily="2" charset="2"/>
              </a:rPr>
              <a:t> </a:t>
            </a:r>
            <a:r>
              <a:rPr lang="tr-TR" sz="2400" spc="30" dirty="0" err="1">
                <a:ea typeface="Calibri" panose="020F0502020204030204" pitchFamily="34" charset="0"/>
                <a:cs typeface="Calibri" panose="020F0502020204030204" pitchFamily="34" charset="0"/>
                <a:sym typeface="Wingdings" panose="05000000000000000000" pitchFamily="2" charset="2"/>
              </a:rPr>
              <a:t>diskinezisi</a:t>
            </a:r>
            <a:endParaRPr lang="tr-TR" sz="2400" spc="30" dirty="0">
              <a:ea typeface="Calibri" panose="020F0502020204030204" pitchFamily="34" charset="0"/>
              <a:cs typeface="Calibri" panose="020F0502020204030204" pitchFamily="34" charset="0"/>
              <a:sym typeface="Wingdings" panose="05000000000000000000" pitchFamily="2" charset="2"/>
            </a:endParaRPr>
          </a:p>
          <a:p>
            <a:endParaRPr lang="tr-TR" sz="2400" dirty="0">
              <a:solidFill>
                <a:srgbClr val="FF0000"/>
              </a:solidFill>
              <a:ea typeface="Calibri" panose="020F0502020204030204" pitchFamily="34" charset="0"/>
              <a:cs typeface="Calibri" panose="020F0502020204030204" pitchFamily="34" charset="0"/>
            </a:endParaRPr>
          </a:p>
          <a:p>
            <a:r>
              <a:rPr lang="tr-TR" sz="2400" dirty="0">
                <a:solidFill>
                  <a:srgbClr val="FF0000"/>
                </a:solidFill>
                <a:ea typeface="Calibri" panose="020F0502020204030204" pitchFamily="34" charset="0"/>
                <a:cs typeface="Calibri" panose="020F0502020204030204" pitchFamily="34" charset="0"/>
              </a:rPr>
              <a:t>Mekanik tıkanıklık</a:t>
            </a:r>
          </a:p>
          <a:p>
            <a:r>
              <a:rPr lang="tr-TR" sz="2400" spc="30" dirty="0">
                <a:ea typeface="Calibri" panose="020F0502020204030204" pitchFamily="34" charset="0"/>
                <a:cs typeface="Calibri" panose="020F0502020204030204" pitchFamily="34" charset="0"/>
                <a:sym typeface="Wingdings" panose="05000000000000000000" pitchFamily="2" charset="2"/>
              </a:rPr>
              <a:t>Yabancı cisim, tümör, nazal entübasyon, </a:t>
            </a:r>
            <a:r>
              <a:rPr lang="tr-TR" sz="2400" spc="30" dirty="0" err="1">
                <a:ea typeface="Calibri" panose="020F0502020204030204" pitchFamily="34" charset="0"/>
                <a:cs typeface="Calibri" panose="020F0502020204030204" pitchFamily="34" charset="0"/>
                <a:sym typeface="Wingdings" panose="05000000000000000000" pitchFamily="2" charset="2"/>
              </a:rPr>
              <a:t>nazogastrik</a:t>
            </a:r>
            <a:r>
              <a:rPr lang="tr-TR" sz="2400" spc="30" dirty="0">
                <a:ea typeface="Calibri" panose="020F0502020204030204" pitchFamily="34" charset="0"/>
                <a:cs typeface="Calibri" panose="020F0502020204030204" pitchFamily="34" charset="0"/>
                <a:sym typeface="Wingdings" panose="05000000000000000000" pitchFamily="2" charset="2"/>
              </a:rPr>
              <a:t>/</a:t>
            </a:r>
            <a:r>
              <a:rPr lang="tr-TR" sz="2400" spc="30" dirty="0" err="1">
                <a:ea typeface="Calibri" panose="020F0502020204030204" pitchFamily="34" charset="0"/>
                <a:cs typeface="Calibri" panose="020F0502020204030204" pitchFamily="34" charset="0"/>
                <a:sym typeface="Wingdings" panose="05000000000000000000" pitchFamily="2" charset="2"/>
              </a:rPr>
              <a:t>nazoduodenal</a:t>
            </a:r>
            <a:r>
              <a:rPr lang="tr-TR" sz="2400" spc="30" dirty="0">
                <a:ea typeface="Calibri" panose="020F0502020204030204" pitchFamily="34" charset="0"/>
                <a:cs typeface="Calibri" panose="020F0502020204030204" pitchFamily="34" charset="0"/>
                <a:sym typeface="Wingdings" panose="05000000000000000000" pitchFamily="2" charset="2"/>
              </a:rPr>
              <a:t> tüp</a:t>
            </a:r>
            <a:endParaRPr lang="tr-TR" sz="24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8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64B3EA-152F-CEE4-92CA-CB48541A7A5A}"/>
              </a:ext>
            </a:extLst>
          </p:cNvPr>
          <p:cNvSpPr>
            <a:spLocks noGrp="1"/>
          </p:cNvSpPr>
          <p:nvPr>
            <p:ph type="title"/>
          </p:nvPr>
        </p:nvSpPr>
        <p:spPr/>
        <p:txBody>
          <a:bodyPr/>
          <a:lstStyle/>
          <a:p>
            <a:r>
              <a:rPr lang="tr-TR" dirty="0"/>
              <a:t>Üst solunum yolu enfeksiyonları</a:t>
            </a:r>
          </a:p>
        </p:txBody>
      </p:sp>
      <p:sp>
        <p:nvSpPr>
          <p:cNvPr id="3" name="İçerik Yer Tutucusu 2">
            <a:extLst>
              <a:ext uri="{FF2B5EF4-FFF2-40B4-BE49-F238E27FC236}">
                <a16:creationId xmlns:a16="http://schemas.microsoft.com/office/drawing/2014/main" id="{3D29AC2E-6619-2D04-F8A3-47BADB72A64C}"/>
              </a:ext>
            </a:extLst>
          </p:cNvPr>
          <p:cNvSpPr>
            <a:spLocks noGrp="1"/>
          </p:cNvSpPr>
          <p:nvPr>
            <p:ph idx="1"/>
          </p:nvPr>
        </p:nvSpPr>
        <p:spPr/>
        <p:txBody>
          <a:bodyPr>
            <a:normAutofit fontScale="85000" lnSpcReduction="20000"/>
          </a:bodyPr>
          <a:lstStyle/>
          <a:p>
            <a:endParaRPr lang="tr-TR" dirty="0"/>
          </a:p>
          <a:p>
            <a:r>
              <a:rPr lang="tr-TR" dirty="0"/>
              <a:t>Üst solunum yolu enfeksiyonları (ÜSYE) toplumdaki bütün semptomatik hastalıkların ve iş ve okul devamsızlıkları, sağlık bakım harcamaları ve aşırı antibiyotik kullanımı gibi morbidite olarak ölçülebilen kesin maliyetlerin en azından yarısını oluşturur.*</a:t>
            </a:r>
          </a:p>
          <a:p>
            <a:endParaRPr lang="tr-TR" dirty="0"/>
          </a:p>
          <a:p>
            <a:endParaRPr lang="tr-TR" dirty="0"/>
          </a:p>
          <a:p>
            <a:r>
              <a:rPr lang="tr-TR" dirty="0" err="1"/>
              <a:t>ÜSYE’lerin</a:t>
            </a:r>
            <a:r>
              <a:rPr lang="tr-TR" dirty="0"/>
              <a:t> çoğu kendi kendini sınırlar ama hayatı tehdit eden hastalıklara ilerlediği de görülebilir ve kronik hastalığa ilerleme de yaygındır.</a:t>
            </a:r>
          </a:p>
          <a:p>
            <a:endParaRPr lang="tr-TR" dirty="0"/>
          </a:p>
          <a:p>
            <a:pPr marL="0" indent="0">
              <a:buNone/>
            </a:pPr>
            <a:endParaRPr lang="tr-TR" dirty="0"/>
          </a:p>
          <a:p>
            <a:endParaRPr lang="tr-TR" dirty="0"/>
          </a:p>
          <a:p>
            <a:r>
              <a:rPr lang="tr-TR" sz="1200" u="sng" dirty="0"/>
              <a:t>*</a:t>
            </a:r>
            <a:r>
              <a:rPr lang="tr-TR" sz="1200" u="sng" dirty="0" err="1"/>
              <a:t>Rakel</a:t>
            </a:r>
            <a:r>
              <a:rPr lang="tr-TR" sz="1200" u="sng" dirty="0"/>
              <a:t> Aile Hekimliği 9. Baskı, S:999-1004, 2019</a:t>
            </a:r>
            <a:endParaRPr lang="tr-TR" sz="1200" dirty="0"/>
          </a:p>
          <a:p>
            <a:endParaRPr lang="tr-TR" dirty="0">
              <a:highlight>
                <a:srgbClr val="FFFF00"/>
              </a:highlight>
            </a:endParaRPr>
          </a:p>
        </p:txBody>
      </p:sp>
    </p:spTree>
    <p:extLst>
      <p:ext uri="{BB962C8B-B14F-4D97-AF65-F5344CB8AC3E}">
        <p14:creationId xmlns:p14="http://schemas.microsoft.com/office/powerpoint/2010/main" val="3540119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BF869-3649-B62B-D4E2-D2C68CA68FCA}"/>
              </a:ext>
            </a:extLst>
          </p:cNvPr>
          <p:cNvSpPr>
            <a:spLocks noGrp="1"/>
          </p:cNvSpPr>
          <p:nvPr>
            <p:ph type="title"/>
          </p:nvPr>
        </p:nvSpPr>
        <p:spPr/>
        <p:txBody>
          <a:bodyPr/>
          <a:lstStyle/>
          <a:p>
            <a:r>
              <a:rPr lang="tr-TR" dirty="0"/>
              <a:t>Klinik</a:t>
            </a:r>
          </a:p>
        </p:txBody>
      </p:sp>
      <p:sp>
        <p:nvSpPr>
          <p:cNvPr id="3" name="İçerik Yer Tutucusu 2">
            <a:extLst>
              <a:ext uri="{FF2B5EF4-FFF2-40B4-BE49-F238E27FC236}">
                <a16:creationId xmlns:a16="http://schemas.microsoft.com/office/drawing/2014/main" id="{DC5BB14E-611B-FE7D-4601-8A47C133D2FC}"/>
              </a:ext>
            </a:extLst>
          </p:cNvPr>
          <p:cNvSpPr>
            <a:spLocks noGrp="1"/>
          </p:cNvSpPr>
          <p:nvPr>
            <p:ph idx="1"/>
          </p:nvPr>
        </p:nvSpPr>
        <p:spPr/>
        <p:txBody>
          <a:bodyPr>
            <a:normAutofit/>
          </a:bodyPr>
          <a:lstStyle/>
          <a:p>
            <a:pPr marL="742950" lvl="1" indent="-285750" rtl="0" fontAlgn="base">
              <a:spcBef>
                <a:spcPts val="560"/>
              </a:spcBef>
              <a:buFont typeface="Arial" panose="020B0604020202020204" pitchFamily="34" charset="0"/>
              <a:buChar char="•"/>
            </a:pPr>
            <a:r>
              <a:rPr lang="tr-TR" sz="2800" b="0" i="0" u="none" strike="noStrike" dirty="0">
                <a:solidFill>
                  <a:srgbClr val="000000"/>
                </a:solidFill>
                <a:effectLst/>
                <a:latin typeface="Calibri" panose="020F0502020204030204" pitchFamily="34" charset="0"/>
              </a:rPr>
              <a:t>Öksürük </a:t>
            </a:r>
            <a:endParaRPr lang="tr-TR" sz="2800" b="0" i="0" u="none" strike="noStrike" dirty="0">
              <a:solidFill>
                <a:srgbClr val="000000"/>
              </a:solidFill>
              <a:effectLst/>
              <a:latin typeface="Arial" panose="020B0604020202020204" pitchFamily="34" charset="0"/>
            </a:endParaRPr>
          </a:p>
          <a:p>
            <a:pPr marL="742950" lvl="1" indent="-285750" rtl="0" fontAlgn="base">
              <a:spcBef>
                <a:spcPts val="560"/>
              </a:spcBef>
              <a:buFont typeface="Arial" panose="020B0604020202020204" pitchFamily="34" charset="0"/>
              <a:buChar char="•"/>
            </a:pPr>
            <a:r>
              <a:rPr lang="tr-TR" sz="2800" b="0" i="0" u="none" strike="noStrike" dirty="0">
                <a:solidFill>
                  <a:srgbClr val="000000"/>
                </a:solidFill>
                <a:effectLst/>
                <a:latin typeface="Calibri" panose="020F0502020204030204" pitchFamily="34" charset="0"/>
              </a:rPr>
              <a:t>Nazal semptomlar (anterior veya posterior akıntı, obstrüksiyon ve/veya konjesyon)</a:t>
            </a:r>
            <a:endParaRPr lang="tr-TR" sz="2800" b="0" i="0" u="none" strike="noStrike" dirty="0">
              <a:solidFill>
                <a:srgbClr val="000000"/>
              </a:solidFill>
              <a:effectLst/>
              <a:latin typeface="Arial" panose="020B0604020202020204" pitchFamily="34" charset="0"/>
            </a:endParaRPr>
          </a:p>
          <a:p>
            <a:pPr marL="742950" lvl="1" indent="-285750" rtl="0" fontAlgn="base">
              <a:spcBef>
                <a:spcPts val="560"/>
              </a:spcBef>
              <a:buFont typeface="Arial" panose="020B0604020202020204" pitchFamily="34" charset="0"/>
              <a:buChar char="•"/>
            </a:pPr>
            <a:r>
              <a:rPr lang="tr-TR" sz="2800" b="0" i="0" u="none" strike="noStrike" dirty="0">
                <a:solidFill>
                  <a:srgbClr val="000000"/>
                </a:solidFill>
                <a:effectLst/>
                <a:latin typeface="Calibri" panose="020F0502020204030204" pitchFamily="34" charset="0"/>
              </a:rPr>
              <a:t>Ateş</a:t>
            </a:r>
            <a:endParaRPr lang="tr-TR" sz="2800" b="0" i="0" u="none" strike="noStrike" dirty="0">
              <a:solidFill>
                <a:srgbClr val="000000"/>
              </a:solidFill>
              <a:effectLst/>
              <a:latin typeface="Arial" panose="020B0604020202020204" pitchFamily="34" charset="0"/>
            </a:endParaRPr>
          </a:p>
          <a:p>
            <a:pPr marL="742950" lvl="1" indent="-285750" rtl="0" fontAlgn="base">
              <a:spcBef>
                <a:spcPts val="560"/>
              </a:spcBef>
              <a:buFont typeface="Arial" panose="020B0604020202020204" pitchFamily="34" charset="0"/>
              <a:buChar char="•"/>
            </a:pPr>
            <a:r>
              <a:rPr lang="tr-TR" sz="2800" b="0" i="0" u="none" strike="noStrike" dirty="0" err="1">
                <a:solidFill>
                  <a:srgbClr val="000000"/>
                </a:solidFill>
                <a:effectLst/>
                <a:latin typeface="Calibri" panose="020F0502020204030204" pitchFamily="34" charset="0"/>
              </a:rPr>
              <a:t>Başağrısı</a:t>
            </a:r>
            <a:endParaRPr lang="tr-TR" sz="2800" b="0" i="0" u="none" strike="noStrike" dirty="0">
              <a:solidFill>
                <a:srgbClr val="000000"/>
              </a:solidFill>
              <a:effectLst/>
              <a:latin typeface="Arial" panose="020B0604020202020204" pitchFamily="34" charset="0"/>
            </a:endParaRPr>
          </a:p>
          <a:p>
            <a:pPr marL="742950" lvl="1" indent="-285750" rtl="0" fontAlgn="base">
              <a:spcBef>
                <a:spcPts val="560"/>
              </a:spcBef>
              <a:buFont typeface="Arial" panose="020B0604020202020204" pitchFamily="34" charset="0"/>
              <a:buChar char="•"/>
            </a:pPr>
            <a:r>
              <a:rPr lang="tr-TR" sz="2800" b="0" i="0" u="none" strike="noStrike" dirty="0">
                <a:solidFill>
                  <a:srgbClr val="000000"/>
                </a:solidFill>
                <a:effectLst/>
                <a:latin typeface="Calibri" panose="020F0502020204030204" pitchFamily="34" charset="0"/>
              </a:rPr>
              <a:t>Yüzde ağrı ve şişlik</a:t>
            </a:r>
            <a:endParaRPr lang="tr-TR" sz="2800" b="0" i="0" u="none" strike="noStrike" dirty="0">
              <a:solidFill>
                <a:srgbClr val="000000"/>
              </a:solidFill>
              <a:effectLst/>
              <a:latin typeface="Arial" panose="020B0604020202020204" pitchFamily="34" charset="0"/>
            </a:endParaRPr>
          </a:p>
          <a:p>
            <a:pPr marL="742950" lvl="1" indent="-285750" rtl="0" fontAlgn="base">
              <a:spcBef>
                <a:spcPts val="560"/>
              </a:spcBef>
              <a:buFont typeface="Arial" panose="020B0604020202020204" pitchFamily="34" charset="0"/>
              <a:buChar char="•"/>
            </a:pPr>
            <a:r>
              <a:rPr lang="tr-TR" sz="2800" b="0" i="0" u="none" strike="noStrike" dirty="0">
                <a:solidFill>
                  <a:srgbClr val="000000"/>
                </a:solidFill>
                <a:effectLst/>
                <a:latin typeface="Calibri" panose="020F0502020204030204" pitchFamily="34" charset="0"/>
              </a:rPr>
              <a:t>Boğaz ağrısı</a:t>
            </a:r>
            <a:endParaRPr lang="tr-TR" sz="2800" b="0" i="0" u="none" strike="noStrike" dirty="0">
              <a:solidFill>
                <a:srgbClr val="000000"/>
              </a:solidFill>
              <a:effectLst/>
              <a:latin typeface="Arial" panose="020B0604020202020204" pitchFamily="34" charset="0"/>
            </a:endParaRPr>
          </a:p>
          <a:p>
            <a:pPr marL="742950" lvl="1" indent="-285750" rtl="0" fontAlgn="base">
              <a:spcBef>
                <a:spcPts val="560"/>
              </a:spcBef>
              <a:buFont typeface="Arial" panose="020B0604020202020204" pitchFamily="34" charset="0"/>
              <a:buChar char="•"/>
            </a:pPr>
            <a:r>
              <a:rPr lang="tr-TR" sz="2800" b="0" i="0" u="none" strike="noStrike" dirty="0" err="1">
                <a:solidFill>
                  <a:srgbClr val="000000"/>
                </a:solidFill>
                <a:effectLst/>
                <a:latin typeface="Calibri" panose="020F0502020204030204" pitchFamily="34" charset="0"/>
              </a:rPr>
              <a:t>Halitosis</a:t>
            </a:r>
            <a:endParaRPr lang="tr-TR" sz="2800" b="0" i="0" u="none" strike="noStrike" dirty="0">
              <a:solidFill>
                <a:srgbClr val="000000"/>
              </a:solidFill>
              <a:effectLst/>
              <a:latin typeface="Arial" panose="020B0604020202020204" pitchFamily="34" charset="0"/>
            </a:endParaRPr>
          </a:p>
          <a:p>
            <a:endParaRPr lang="tr-TR" dirty="0"/>
          </a:p>
        </p:txBody>
      </p:sp>
      <p:pic>
        <p:nvPicPr>
          <p:cNvPr id="5" name="Resim 4">
            <a:extLst>
              <a:ext uri="{FF2B5EF4-FFF2-40B4-BE49-F238E27FC236}">
                <a16:creationId xmlns:a16="http://schemas.microsoft.com/office/drawing/2014/main" id="{B8FD8E63-CB67-4AE5-7AFF-BA8D0CE8696A}"/>
              </a:ext>
            </a:extLst>
          </p:cNvPr>
          <p:cNvPicPr>
            <a:picLocks noChangeAspect="1"/>
          </p:cNvPicPr>
          <p:nvPr/>
        </p:nvPicPr>
        <p:blipFill>
          <a:blip r:embed="rId2"/>
          <a:stretch>
            <a:fillRect/>
          </a:stretch>
        </p:blipFill>
        <p:spPr>
          <a:xfrm>
            <a:off x="5780780" y="3561890"/>
            <a:ext cx="6411220" cy="3296110"/>
          </a:xfrm>
          <a:prstGeom prst="rect">
            <a:avLst/>
          </a:prstGeom>
        </p:spPr>
      </p:pic>
    </p:spTree>
    <p:extLst>
      <p:ext uri="{BB962C8B-B14F-4D97-AF65-F5344CB8AC3E}">
        <p14:creationId xmlns:p14="http://schemas.microsoft.com/office/powerpoint/2010/main" val="10681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3A9589-9404-7831-C7FB-7FE147CAED75}"/>
              </a:ext>
            </a:extLst>
          </p:cNvPr>
          <p:cNvSpPr>
            <a:spLocks noGrp="1"/>
          </p:cNvSpPr>
          <p:nvPr>
            <p:ph type="title"/>
          </p:nvPr>
        </p:nvSpPr>
        <p:spPr/>
        <p:txBody>
          <a:bodyPr/>
          <a:lstStyle/>
          <a:p>
            <a:r>
              <a:rPr lang="tr-TR" dirty="0"/>
              <a:t>Ağrının Lokalizasyonu ve Sinüs İle İlişkisi</a:t>
            </a:r>
          </a:p>
        </p:txBody>
      </p:sp>
      <p:sp>
        <p:nvSpPr>
          <p:cNvPr id="3" name="İçerik Yer Tutucusu 2">
            <a:extLst>
              <a:ext uri="{FF2B5EF4-FFF2-40B4-BE49-F238E27FC236}">
                <a16:creationId xmlns:a16="http://schemas.microsoft.com/office/drawing/2014/main" id="{828EEE72-9EB7-6869-68FF-A21E34A8F52E}"/>
              </a:ext>
            </a:extLst>
          </p:cNvPr>
          <p:cNvSpPr>
            <a:spLocks noGrp="1"/>
          </p:cNvSpPr>
          <p:nvPr>
            <p:ph idx="1"/>
          </p:nvPr>
        </p:nvSpPr>
        <p:spPr/>
        <p:txBody>
          <a:bodyPr/>
          <a:lstStyle/>
          <a:p>
            <a:endParaRPr lang="tr-TR" dirty="0"/>
          </a:p>
          <a:p>
            <a:r>
              <a:rPr lang="tr-TR" u="sng" dirty="0"/>
              <a:t>Akut </a:t>
            </a:r>
            <a:r>
              <a:rPr lang="tr-TR" u="sng" dirty="0" err="1"/>
              <a:t>etmoit</a:t>
            </a:r>
            <a:r>
              <a:rPr lang="tr-TR" u="sng" dirty="0"/>
              <a:t> sinüzitte</a:t>
            </a:r>
            <a:r>
              <a:rPr lang="tr-TR" dirty="0"/>
              <a:t>; </a:t>
            </a:r>
            <a:r>
              <a:rPr lang="tr-TR" dirty="0" err="1"/>
              <a:t>orbita</a:t>
            </a:r>
            <a:r>
              <a:rPr lang="tr-TR" dirty="0"/>
              <a:t> </a:t>
            </a:r>
            <a:r>
              <a:rPr lang="tr-TR" dirty="0" err="1"/>
              <a:t>medial</a:t>
            </a:r>
            <a:r>
              <a:rPr lang="tr-TR" dirty="0"/>
              <a:t> duvarına uyan bölgede </a:t>
            </a:r>
            <a:r>
              <a:rPr lang="tr-TR" dirty="0" err="1"/>
              <a:t>basıç</a:t>
            </a:r>
            <a:r>
              <a:rPr lang="tr-TR" dirty="0"/>
              <a:t>, ağrı, hassasiyet</a:t>
            </a:r>
          </a:p>
          <a:p>
            <a:r>
              <a:rPr lang="tr-TR" u="sng" dirty="0"/>
              <a:t>Akut </a:t>
            </a:r>
            <a:r>
              <a:rPr lang="tr-TR" u="sng" dirty="0" err="1"/>
              <a:t>maksiller</a:t>
            </a:r>
            <a:r>
              <a:rPr lang="tr-TR" u="sng" dirty="0"/>
              <a:t> sinüzitte</a:t>
            </a:r>
            <a:r>
              <a:rPr lang="tr-TR" dirty="0"/>
              <a:t>; yanakta ağrı, diş ağrısı</a:t>
            </a:r>
          </a:p>
          <a:p>
            <a:r>
              <a:rPr lang="tr-TR" u="sng" dirty="0"/>
              <a:t>Akut frontal sinüzitte</a:t>
            </a:r>
            <a:r>
              <a:rPr lang="tr-TR" dirty="0"/>
              <a:t>; ciddi frontal baş ağrısı</a:t>
            </a:r>
          </a:p>
          <a:p>
            <a:r>
              <a:rPr lang="tr-TR" u="sng" dirty="0" err="1"/>
              <a:t>Sfenoid</a:t>
            </a:r>
            <a:r>
              <a:rPr lang="tr-TR" u="sng" dirty="0"/>
              <a:t> sinüzit </a:t>
            </a:r>
            <a:r>
              <a:rPr lang="tr-TR" dirty="0"/>
              <a:t>; nedeni bilinmeyen ateş, </a:t>
            </a:r>
            <a:r>
              <a:rPr lang="tr-TR" dirty="0" err="1"/>
              <a:t>oksiputal</a:t>
            </a:r>
            <a:r>
              <a:rPr lang="tr-TR" dirty="0"/>
              <a:t> bölgede dahil kafada herhangi bir yerde yoğunlaşan baş ağrısı</a:t>
            </a:r>
          </a:p>
        </p:txBody>
      </p:sp>
    </p:spTree>
    <p:extLst>
      <p:ext uri="{BB962C8B-B14F-4D97-AF65-F5344CB8AC3E}">
        <p14:creationId xmlns:p14="http://schemas.microsoft.com/office/powerpoint/2010/main" val="3349042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6A11D5-2777-E782-DD1C-BB64031C52B8}"/>
              </a:ext>
            </a:extLst>
          </p:cNvPr>
          <p:cNvSpPr>
            <a:spLocks noGrp="1"/>
          </p:cNvSpPr>
          <p:nvPr>
            <p:ph type="title"/>
          </p:nvPr>
        </p:nvSpPr>
        <p:spPr/>
        <p:txBody>
          <a:bodyPr/>
          <a:lstStyle/>
          <a:p>
            <a:r>
              <a:rPr lang="tr-TR" sz="4400" dirty="0">
                <a:sym typeface="Wingdings" panose="05000000000000000000" pitchFamily="2" charset="2"/>
              </a:rPr>
              <a:t>Ne zaman </a:t>
            </a:r>
            <a:r>
              <a:rPr lang="tr-TR" sz="4400" dirty="0" err="1">
                <a:sym typeface="Wingdings" panose="05000000000000000000" pitchFamily="2" charset="2"/>
              </a:rPr>
              <a:t>rinosinüzit</a:t>
            </a:r>
            <a:r>
              <a:rPr lang="tr-TR" sz="4400" dirty="0">
                <a:sym typeface="Wingdings" panose="05000000000000000000" pitchFamily="2" charset="2"/>
              </a:rPr>
              <a:t> düşünelim?</a:t>
            </a:r>
            <a:endParaRPr lang="tr-TR" dirty="0"/>
          </a:p>
        </p:txBody>
      </p:sp>
      <p:sp>
        <p:nvSpPr>
          <p:cNvPr id="3" name="İçerik Yer Tutucusu 2">
            <a:extLst>
              <a:ext uri="{FF2B5EF4-FFF2-40B4-BE49-F238E27FC236}">
                <a16:creationId xmlns:a16="http://schemas.microsoft.com/office/drawing/2014/main" id="{7FA9A103-E1BF-AAB5-9F99-4CB212F51D42}"/>
              </a:ext>
            </a:extLst>
          </p:cNvPr>
          <p:cNvSpPr>
            <a:spLocks noGrp="1"/>
          </p:cNvSpPr>
          <p:nvPr>
            <p:ph idx="1"/>
          </p:nvPr>
        </p:nvSpPr>
        <p:spPr/>
        <p:txBody>
          <a:bodyPr/>
          <a:lstStyle/>
          <a:p>
            <a:endParaRPr lang="tr-TR" sz="2800" dirty="0"/>
          </a:p>
          <a:p>
            <a:r>
              <a:rPr lang="tr-TR" sz="2800" dirty="0"/>
              <a:t>10 günden uzun süren burun akıntısı (± öksürük)</a:t>
            </a:r>
          </a:p>
          <a:p>
            <a:endParaRPr lang="tr-TR" sz="2800" dirty="0"/>
          </a:p>
          <a:p>
            <a:r>
              <a:rPr lang="tr-TR" sz="2800" dirty="0"/>
              <a:t>Her zamankinden daha ağır seyreden soğuk algınlığı (yüksek ateş, koyu </a:t>
            </a:r>
            <a:r>
              <a:rPr lang="tr-TR" sz="2800" dirty="0" err="1"/>
              <a:t>pürülan</a:t>
            </a:r>
            <a:r>
              <a:rPr lang="tr-TR" sz="2800" dirty="0"/>
              <a:t> burun akıntısı, periorbital ödem ve ağrı)</a:t>
            </a:r>
          </a:p>
          <a:p>
            <a:endParaRPr lang="tr-TR" sz="2800" dirty="0"/>
          </a:p>
          <a:p>
            <a:r>
              <a:rPr lang="tr-TR" sz="2800" dirty="0"/>
              <a:t>Düzelmeye başlayan soğuk algınlığının en az 3-4 gün sonra aniden kötüleşmesi</a:t>
            </a:r>
            <a:endParaRPr lang="tr-TR" dirty="0"/>
          </a:p>
        </p:txBody>
      </p:sp>
    </p:spTree>
    <p:extLst>
      <p:ext uri="{BB962C8B-B14F-4D97-AF65-F5344CB8AC3E}">
        <p14:creationId xmlns:p14="http://schemas.microsoft.com/office/powerpoint/2010/main" val="1879624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3F3FA-439E-9BEC-AA5A-09640253454F}"/>
              </a:ext>
            </a:extLst>
          </p:cNvPr>
          <p:cNvSpPr>
            <a:spLocks noGrp="1"/>
          </p:cNvSpPr>
          <p:nvPr>
            <p:ph type="title"/>
          </p:nvPr>
        </p:nvSpPr>
        <p:spPr/>
        <p:txBody>
          <a:bodyPr/>
          <a:lstStyle/>
          <a:p>
            <a:r>
              <a:rPr lang="tr-TR" dirty="0"/>
              <a:t>Tanı</a:t>
            </a:r>
          </a:p>
        </p:txBody>
      </p:sp>
      <p:sp>
        <p:nvSpPr>
          <p:cNvPr id="4" name="İçerik Yer Tutucusu 3">
            <a:extLst>
              <a:ext uri="{FF2B5EF4-FFF2-40B4-BE49-F238E27FC236}">
                <a16:creationId xmlns:a16="http://schemas.microsoft.com/office/drawing/2014/main" id="{35F0781D-C4DF-955A-0E82-7AC7E0AB237D}"/>
              </a:ext>
            </a:extLst>
          </p:cNvPr>
          <p:cNvSpPr>
            <a:spLocks noGrp="1"/>
          </p:cNvSpPr>
          <p:nvPr>
            <p:ph sz="half" idx="1"/>
          </p:nvPr>
        </p:nvSpPr>
        <p:spPr>
          <a:xfrm>
            <a:off x="838200" y="2779295"/>
            <a:ext cx="5181600" cy="3397668"/>
          </a:xfrm>
        </p:spPr>
        <p:txBody>
          <a:bodyPr>
            <a:normAutofit fontScale="92500"/>
          </a:bodyPr>
          <a:lstStyle/>
          <a:p>
            <a:r>
              <a:rPr lang="tr-TR" sz="2600" dirty="0"/>
              <a:t>Majör Bulgular</a:t>
            </a:r>
          </a:p>
          <a:p>
            <a:pPr marL="457200" lvl="1" indent="0">
              <a:buNone/>
            </a:pPr>
            <a:endParaRPr lang="tr-TR" dirty="0"/>
          </a:p>
          <a:p>
            <a:pPr marL="457200" lvl="1" indent="0">
              <a:buNone/>
            </a:pPr>
            <a:r>
              <a:rPr lang="tr-TR" dirty="0"/>
              <a:t>Yüzde ağrı, basınç hissi </a:t>
            </a:r>
          </a:p>
          <a:p>
            <a:pPr marL="457200" lvl="1" indent="0">
              <a:buNone/>
            </a:pPr>
            <a:r>
              <a:rPr lang="tr-TR" dirty="0"/>
              <a:t>Burun tıkanıklığı </a:t>
            </a:r>
          </a:p>
          <a:p>
            <a:pPr marL="457200" lvl="1" indent="0">
              <a:buNone/>
            </a:pPr>
            <a:r>
              <a:rPr lang="tr-TR" dirty="0" err="1"/>
              <a:t>Pürülan</a:t>
            </a:r>
            <a:r>
              <a:rPr lang="tr-TR" dirty="0"/>
              <a:t> burun akıntısı </a:t>
            </a:r>
          </a:p>
          <a:p>
            <a:pPr marL="457200" lvl="1" indent="0">
              <a:buNone/>
            </a:pPr>
            <a:r>
              <a:rPr lang="tr-TR" dirty="0" err="1"/>
              <a:t>Pürülan</a:t>
            </a:r>
            <a:r>
              <a:rPr lang="tr-TR" dirty="0"/>
              <a:t> veya renksiz </a:t>
            </a:r>
            <a:r>
              <a:rPr lang="tr-TR" dirty="0" err="1"/>
              <a:t>postnazal</a:t>
            </a:r>
            <a:r>
              <a:rPr lang="tr-TR" dirty="0"/>
              <a:t> akıntı </a:t>
            </a:r>
          </a:p>
          <a:p>
            <a:pPr marL="457200" lvl="1" indent="0">
              <a:buNone/>
            </a:pPr>
            <a:r>
              <a:rPr lang="tr-TR" dirty="0" err="1"/>
              <a:t>Hiposmi</a:t>
            </a:r>
            <a:r>
              <a:rPr lang="tr-TR" dirty="0"/>
              <a:t> ve ya </a:t>
            </a:r>
            <a:r>
              <a:rPr lang="tr-TR" dirty="0" err="1"/>
              <a:t>anosmi</a:t>
            </a:r>
            <a:r>
              <a:rPr lang="tr-TR" dirty="0"/>
              <a:t> </a:t>
            </a:r>
          </a:p>
          <a:p>
            <a:pPr marL="457200" lvl="1" indent="0">
              <a:buNone/>
            </a:pPr>
            <a:r>
              <a:rPr lang="tr-TR" dirty="0"/>
              <a:t>Ateş (Sadece akut sinüzit)</a:t>
            </a:r>
          </a:p>
        </p:txBody>
      </p:sp>
      <p:sp>
        <p:nvSpPr>
          <p:cNvPr id="5" name="İçerik Yer Tutucusu 4">
            <a:extLst>
              <a:ext uri="{FF2B5EF4-FFF2-40B4-BE49-F238E27FC236}">
                <a16:creationId xmlns:a16="http://schemas.microsoft.com/office/drawing/2014/main" id="{163AAA52-FD63-0307-E2C2-C5B9BD1BFEC3}"/>
              </a:ext>
            </a:extLst>
          </p:cNvPr>
          <p:cNvSpPr>
            <a:spLocks noGrp="1"/>
          </p:cNvSpPr>
          <p:nvPr>
            <p:ph sz="half" idx="2"/>
          </p:nvPr>
        </p:nvSpPr>
        <p:spPr>
          <a:xfrm>
            <a:off x="6172200" y="2757107"/>
            <a:ext cx="5181600" cy="3419855"/>
          </a:xfrm>
        </p:spPr>
        <p:txBody>
          <a:bodyPr>
            <a:normAutofit fontScale="92500"/>
          </a:bodyPr>
          <a:lstStyle/>
          <a:p>
            <a:r>
              <a:rPr lang="tr-TR" sz="2600" dirty="0"/>
              <a:t>Minör bulgular</a:t>
            </a:r>
          </a:p>
          <a:p>
            <a:pPr marL="457200" lvl="1" indent="0">
              <a:buNone/>
            </a:pPr>
            <a:r>
              <a:rPr lang="tr-TR" dirty="0"/>
              <a:t>Baş ağrısı, kulak ağrısı, dolgunluk hissi </a:t>
            </a:r>
          </a:p>
          <a:p>
            <a:pPr marL="457200" lvl="1" indent="0">
              <a:buNone/>
            </a:pPr>
            <a:r>
              <a:rPr lang="tr-TR" dirty="0"/>
              <a:t>Ağız kokusu </a:t>
            </a:r>
          </a:p>
          <a:p>
            <a:pPr marL="457200" lvl="1" indent="0">
              <a:buNone/>
            </a:pPr>
            <a:r>
              <a:rPr lang="tr-TR" dirty="0"/>
              <a:t>Halsizlik </a:t>
            </a:r>
          </a:p>
          <a:p>
            <a:pPr marL="457200" lvl="1" indent="0">
              <a:buNone/>
            </a:pPr>
            <a:r>
              <a:rPr lang="tr-TR" dirty="0"/>
              <a:t>Diş ağrısı </a:t>
            </a:r>
          </a:p>
          <a:p>
            <a:pPr marL="457200" lvl="1" indent="0">
              <a:buNone/>
            </a:pPr>
            <a:r>
              <a:rPr lang="tr-TR" dirty="0"/>
              <a:t>Öksürük </a:t>
            </a:r>
          </a:p>
          <a:p>
            <a:pPr marL="457200" lvl="1" indent="0">
              <a:buNone/>
            </a:pPr>
            <a:r>
              <a:rPr lang="tr-TR" dirty="0"/>
              <a:t>Kulakta basınç ve dolgunluk hissi </a:t>
            </a:r>
          </a:p>
          <a:p>
            <a:pPr marL="457200" lvl="1" indent="0">
              <a:buNone/>
            </a:pPr>
            <a:r>
              <a:rPr lang="tr-TR" dirty="0"/>
              <a:t>Ateş (Sadece kronik veya </a:t>
            </a:r>
            <a:r>
              <a:rPr lang="tr-TR" dirty="0" err="1"/>
              <a:t>subakut</a:t>
            </a:r>
            <a:r>
              <a:rPr lang="tr-TR" dirty="0"/>
              <a:t> sinüzit için) </a:t>
            </a:r>
          </a:p>
        </p:txBody>
      </p:sp>
      <p:sp>
        <p:nvSpPr>
          <p:cNvPr id="6" name="Metin kutusu 5">
            <a:extLst>
              <a:ext uri="{FF2B5EF4-FFF2-40B4-BE49-F238E27FC236}">
                <a16:creationId xmlns:a16="http://schemas.microsoft.com/office/drawing/2014/main" id="{843C0AA8-316C-D813-EAAC-D83F804D59E1}"/>
              </a:ext>
            </a:extLst>
          </p:cNvPr>
          <p:cNvSpPr txBox="1"/>
          <p:nvPr/>
        </p:nvSpPr>
        <p:spPr>
          <a:xfrm>
            <a:off x="838200" y="1993065"/>
            <a:ext cx="10515600" cy="461665"/>
          </a:xfrm>
          <a:prstGeom prst="rect">
            <a:avLst/>
          </a:prstGeom>
          <a:noFill/>
        </p:spPr>
        <p:txBody>
          <a:bodyPr wrap="square" rtlCol="0">
            <a:spAutoFit/>
          </a:bodyPr>
          <a:lstStyle/>
          <a:p>
            <a:r>
              <a:rPr lang="en-US" sz="2400" dirty="0"/>
              <a:t>2 Major </a:t>
            </a:r>
            <a:r>
              <a:rPr lang="en-US" sz="2400" dirty="0" err="1"/>
              <a:t>ve</a:t>
            </a:r>
            <a:r>
              <a:rPr lang="tr-TR" sz="2400" dirty="0"/>
              <a:t> </a:t>
            </a:r>
            <a:r>
              <a:rPr lang="en-US" sz="2400" dirty="0" err="1"/>
              <a:t>ya</a:t>
            </a:r>
            <a:r>
              <a:rPr lang="en-US" sz="2400" dirty="0"/>
              <a:t> 1 Major, &gt;2 </a:t>
            </a:r>
            <a:r>
              <a:rPr lang="en-US" sz="2400" dirty="0" err="1"/>
              <a:t>Minör</a:t>
            </a:r>
            <a:endParaRPr lang="tr-TR" sz="2400" dirty="0"/>
          </a:p>
        </p:txBody>
      </p:sp>
    </p:spTree>
    <p:extLst>
      <p:ext uri="{BB962C8B-B14F-4D97-AF65-F5344CB8AC3E}">
        <p14:creationId xmlns:p14="http://schemas.microsoft.com/office/powerpoint/2010/main" val="3751036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86D99B6-D772-2B9A-3A6C-2FAA747D3822}"/>
              </a:ext>
            </a:extLst>
          </p:cNvPr>
          <p:cNvSpPr>
            <a:spLocks noGrp="1"/>
          </p:cNvSpPr>
          <p:nvPr>
            <p:ph type="title"/>
          </p:nvPr>
        </p:nvSpPr>
        <p:spPr/>
        <p:txBody>
          <a:bodyPr/>
          <a:lstStyle/>
          <a:p>
            <a:r>
              <a:rPr lang="tr-TR" dirty="0"/>
              <a:t>Görüntüleme</a:t>
            </a:r>
          </a:p>
        </p:txBody>
      </p:sp>
      <p:sp>
        <p:nvSpPr>
          <p:cNvPr id="6" name="İçerik Yer Tutucusu 5">
            <a:extLst>
              <a:ext uri="{FF2B5EF4-FFF2-40B4-BE49-F238E27FC236}">
                <a16:creationId xmlns:a16="http://schemas.microsoft.com/office/drawing/2014/main" id="{67F25697-9CAB-F75E-86C4-80973CF0CDDF}"/>
              </a:ext>
            </a:extLst>
          </p:cNvPr>
          <p:cNvSpPr>
            <a:spLocks noGrp="1"/>
          </p:cNvSpPr>
          <p:nvPr>
            <p:ph idx="1"/>
          </p:nvPr>
        </p:nvSpPr>
        <p:spPr/>
        <p:txBody>
          <a:bodyPr/>
          <a:lstStyle/>
          <a:p>
            <a:endParaRPr lang="tr-TR" sz="2400" b="0" i="0" u="none" strike="noStrike" dirty="0">
              <a:solidFill>
                <a:srgbClr val="000000"/>
              </a:solidFill>
              <a:effectLst/>
              <a:ea typeface="Calibri" panose="020F0502020204030204" pitchFamily="34" charset="0"/>
              <a:cs typeface="Calibri" panose="020F0502020204030204" pitchFamily="34" charset="0"/>
            </a:endParaRPr>
          </a:p>
          <a:p>
            <a:r>
              <a:rPr lang="tr-TR" sz="2400" b="0" i="0" u="none" strike="noStrike" dirty="0">
                <a:solidFill>
                  <a:srgbClr val="000000"/>
                </a:solidFill>
                <a:effectLst/>
                <a:ea typeface="Calibri" panose="020F0502020204030204" pitchFamily="34" charset="0"/>
                <a:cs typeface="Calibri" panose="020F0502020204030204" pitchFamily="34" charset="0"/>
              </a:rPr>
              <a:t>Akut bakteriyel sinüziti viral </a:t>
            </a:r>
            <a:r>
              <a:rPr lang="tr-TR" sz="2400" b="0" i="0" u="none" strike="noStrike" dirty="0" err="1">
                <a:solidFill>
                  <a:srgbClr val="000000"/>
                </a:solidFill>
                <a:effectLst/>
                <a:ea typeface="Calibri" panose="020F0502020204030204" pitchFamily="34" charset="0"/>
                <a:cs typeface="Calibri" panose="020F0502020204030204" pitchFamily="34" charset="0"/>
              </a:rPr>
              <a:t>ÜSYE’den</a:t>
            </a:r>
            <a:r>
              <a:rPr lang="tr-TR" sz="2400" b="0" i="0" u="none" strike="noStrike" dirty="0">
                <a:solidFill>
                  <a:srgbClr val="000000"/>
                </a:solidFill>
                <a:effectLst/>
                <a:ea typeface="Calibri" panose="020F0502020204030204" pitchFamily="34" charset="0"/>
                <a:cs typeface="Calibri" panose="020F0502020204030204" pitchFamily="34" charset="0"/>
              </a:rPr>
              <a:t> ayırmak için görüntüleme (direk grafi, </a:t>
            </a:r>
            <a:r>
              <a:rPr lang="tr-TR" sz="2400" b="0" i="0" u="none" strike="noStrike" dirty="0" err="1">
                <a:solidFill>
                  <a:srgbClr val="000000"/>
                </a:solidFill>
                <a:effectLst/>
                <a:ea typeface="Calibri" panose="020F0502020204030204" pitchFamily="34" charset="0"/>
                <a:cs typeface="Calibri" panose="020F0502020204030204" pitchFamily="34" charset="0"/>
              </a:rPr>
              <a:t>kontraslı</a:t>
            </a:r>
            <a:r>
              <a:rPr lang="tr-TR" sz="2400" b="0" i="0" u="none" strike="noStrike" dirty="0">
                <a:solidFill>
                  <a:srgbClr val="000000"/>
                </a:solidFill>
                <a:effectLst/>
                <a:ea typeface="Calibri" panose="020F0502020204030204" pitchFamily="34" charset="0"/>
                <a:cs typeface="Calibri" panose="020F0502020204030204" pitchFamily="34" charset="0"/>
              </a:rPr>
              <a:t> BT, MRG veya USG) </a:t>
            </a:r>
            <a:r>
              <a:rPr lang="tr-TR" sz="2400" b="1" i="0" u="none" strike="noStrike" dirty="0">
                <a:solidFill>
                  <a:srgbClr val="FF0000"/>
                </a:solidFill>
                <a:effectLst/>
                <a:ea typeface="Calibri" panose="020F0502020204030204" pitchFamily="34" charset="0"/>
                <a:cs typeface="Calibri" panose="020F0502020204030204" pitchFamily="34" charset="0"/>
              </a:rPr>
              <a:t>yapılmamalıdır</a:t>
            </a:r>
          </a:p>
          <a:p>
            <a:endParaRPr lang="tr-TR" sz="2400" b="1" dirty="0">
              <a:solidFill>
                <a:srgbClr val="C00000"/>
              </a:solidFill>
              <a:ea typeface="Calibri" panose="020F0502020204030204" pitchFamily="34" charset="0"/>
              <a:cs typeface="Calibri" panose="020F0502020204030204" pitchFamily="34" charset="0"/>
            </a:endParaRPr>
          </a:p>
          <a:p>
            <a:r>
              <a:rPr lang="tr-TR" sz="2400" b="0" i="0" u="none" strike="noStrike" dirty="0">
                <a:solidFill>
                  <a:srgbClr val="000000"/>
                </a:solidFill>
                <a:effectLst/>
                <a:ea typeface="Calibri" panose="020F0502020204030204" pitchFamily="34" charset="0"/>
                <a:cs typeface="Calibri" panose="020F0502020204030204" pitchFamily="34" charset="0"/>
              </a:rPr>
              <a:t>Akut bakteriyel sinüzitin orbital veya santral sinir sistemi </a:t>
            </a:r>
            <a:r>
              <a:rPr lang="tr-TR" sz="2400" b="1" i="0" u="none" strike="noStrike" dirty="0">
                <a:solidFill>
                  <a:srgbClr val="FF0000"/>
                </a:solidFill>
                <a:effectLst/>
                <a:ea typeface="Calibri" panose="020F0502020204030204" pitchFamily="34" charset="0"/>
                <a:cs typeface="Calibri" panose="020F0502020204030204" pitchFamily="34" charset="0"/>
              </a:rPr>
              <a:t>komplikasyonlarından şüphelenildiğinde </a:t>
            </a:r>
            <a:r>
              <a:rPr lang="tr-TR" sz="2400" b="1" i="0" u="none" strike="noStrike" dirty="0" err="1">
                <a:solidFill>
                  <a:srgbClr val="FF0000"/>
                </a:solidFill>
                <a:effectLst/>
                <a:ea typeface="Calibri" panose="020F0502020204030204" pitchFamily="34" charset="0"/>
                <a:cs typeface="Calibri" panose="020F0502020204030204" pitchFamily="34" charset="0"/>
              </a:rPr>
              <a:t>kontraslı</a:t>
            </a:r>
            <a:r>
              <a:rPr lang="tr-TR" sz="2400" b="1" i="0" u="none" strike="noStrike" dirty="0">
                <a:solidFill>
                  <a:srgbClr val="FF0000"/>
                </a:solidFill>
                <a:effectLst/>
                <a:ea typeface="Calibri" panose="020F0502020204030204" pitchFamily="34" charset="0"/>
                <a:cs typeface="Calibri" panose="020F0502020204030204" pitchFamily="34" charset="0"/>
              </a:rPr>
              <a:t> paranazal BT ve/veya </a:t>
            </a:r>
            <a:r>
              <a:rPr lang="tr-TR" sz="2400" b="1" i="0" u="none" strike="noStrike" dirty="0" err="1">
                <a:solidFill>
                  <a:srgbClr val="FF0000"/>
                </a:solidFill>
                <a:effectLst/>
                <a:ea typeface="Calibri" panose="020F0502020204030204" pitchFamily="34" charset="0"/>
                <a:cs typeface="Calibri" panose="020F0502020204030204" pitchFamily="34" charset="0"/>
              </a:rPr>
              <a:t>kontraslı</a:t>
            </a:r>
            <a:r>
              <a:rPr lang="tr-TR" sz="2400" b="1" i="0" u="none" strike="noStrike" dirty="0">
                <a:solidFill>
                  <a:srgbClr val="FF0000"/>
                </a:solidFill>
                <a:effectLst/>
                <a:ea typeface="Calibri" panose="020F0502020204030204" pitchFamily="34" charset="0"/>
                <a:cs typeface="Calibri" panose="020F0502020204030204" pitchFamily="34" charset="0"/>
              </a:rPr>
              <a:t> MRG istenmelidir</a:t>
            </a:r>
            <a:endParaRPr lang="tr-TR" sz="2400" b="0" i="0" u="none" strike="noStrike" dirty="0">
              <a:solidFill>
                <a:srgbClr val="FF0000"/>
              </a:solidFill>
              <a:effectLst/>
              <a:ea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1972077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6CF5B3-3BE9-C339-3F10-188293A84C33}"/>
              </a:ext>
            </a:extLst>
          </p:cNvPr>
          <p:cNvSpPr>
            <a:spLocks noGrp="1"/>
          </p:cNvSpPr>
          <p:nvPr>
            <p:ph idx="1"/>
          </p:nvPr>
        </p:nvSpPr>
        <p:spPr>
          <a:xfrm>
            <a:off x="838200" y="890337"/>
            <a:ext cx="10515600" cy="5286626"/>
          </a:xfrm>
        </p:spPr>
        <p:txBody>
          <a:bodyPr/>
          <a:lstStyle/>
          <a:p>
            <a:pPr marL="0" indent="0">
              <a:buNone/>
            </a:pPr>
            <a:endParaRPr lang="tr-TR" sz="2400" dirty="0">
              <a:ea typeface="Calibri" panose="020F0502020204030204" pitchFamily="34" charset="0"/>
              <a:cs typeface="Calibri" panose="020F0502020204030204" pitchFamily="34" charset="0"/>
            </a:endParaRPr>
          </a:p>
          <a:p>
            <a:r>
              <a:rPr lang="tr-TR" sz="2400" dirty="0">
                <a:ea typeface="Calibri" panose="020F0502020204030204" pitchFamily="34" charset="0"/>
                <a:cs typeface="Calibri" panose="020F0502020204030204" pitchFamily="34" charset="0"/>
              </a:rPr>
              <a:t>Direkt grafi</a:t>
            </a:r>
            <a:endParaRPr lang="tr-TR" sz="2400" dirty="0">
              <a:highlight>
                <a:srgbClr val="FFFF00"/>
              </a:highlight>
              <a:ea typeface="Calibri" panose="020F0502020204030204" pitchFamily="34" charset="0"/>
              <a:cs typeface="Calibri" panose="020F0502020204030204" pitchFamily="34" charset="0"/>
            </a:endParaRPr>
          </a:p>
          <a:p>
            <a:pPr lvl="1"/>
            <a:r>
              <a:rPr lang="tr-TR" sz="1800" b="0" i="0" u="none" strike="noStrike" dirty="0" err="1">
                <a:solidFill>
                  <a:srgbClr val="000000"/>
                </a:solidFill>
                <a:effectLst/>
                <a:ea typeface="Calibri" panose="020F0502020204030204" pitchFamily="34" charset="0"/>
                <a:cs typeface="Calibri" panose="020F0502020204030204" pitchFamily="34" charset="0"/>
              </a:rPr>
              <a:t>Diffüz</a:t>
            </a:r>
            <a:r>
              <a:rPr lang="tr-TR" sz="1800" b="0" i="0" u="none" strike="noStrike" dirty="0">
                <a:solidFill>
                  <a:srgbClr val="000000"/>
                </a:solidFill>
                <a:effectLst/>
                <a:ea typeface="Calibri" panose="020F0502020204030204" pitchFamily="34" charset="0"/>
                <a:cs typeface="Calibri" panose="020F0502020204030204" pitchFamily="34" charset="0"/>
              </a:rPr>
              <a:t> havalanma kaybı (</a:t>
            </a:r>
            <a:r>
              <a:rPr lang="tr-TR" sz="1800" b="0" i="0" u="none" strike="noStrike" dirty="0" err="1">
                <a:solidFill>
                  <a:srgbClr val="000000"/>
                </a:solidFill>
                <a:effectLst/>
                <a:ea typeface="Calibri" panose="020F0502020204030204" pitchFamily="34" charset="0"/>
                <a:cs typeface="Calibri" panose="020F0502020204030204" pitchFamily="34" charset="0"/>
              </a:rPr>
              <a:t>opasifikasyon</a:t>
            </a:r>
            <a:r>
              <a:rPr lang="tr-TR" sz="1800" b="0" i="0" u="none" strike="noStrike" dirty="0">
                <a:solidFill>
                  <a:srgbClr val="000000"/>
                </a:solidFill>
                <a:effectLst/>
                <a:ea typeface="Calibri" panose="020F0502020204030204" pitchFamily="34" charset="0"/>
                <a:cs typeface="Calibri" panose="020F0502020204030204" pitchFamily="34" charset="0"/>
              </a:rPr>
              <a:t>)</a:t>
            </a:r>
          </a:p>
          <a:p>
            <a:pPr lvl="1"/>
            <a:r>
              <a:rPr lang="tr-TR" sz="1800" b="0" i="0" u="none" strike="noStrike" dirty="0">
                <a:solidFill>
                  <a:srgbClr val="000000"/>
                </a:solidFill>
                <a:effectLst/>
                <a:ea typeface="Calibri" panose="020F0502020204030204" pitchFamily="34" charset="0"/>
                <a:cs typeface="Calibri" panose="020F0502020204030204" pitchFamily="34" charset="0"/>
              </a:rPr>
              <a:t>Mukozal kalınlaşma</a:t>
            </a:r>
            <a:endParaRPr lang="tr-TR" sz="1800" dirty="0">
              <a:solidFill>
                <a:srgbClr val="000000"/>
              </a:solidFill>
              <a:ea typeface="Calibri" panose="020F0502020204030204" pitchFamily="34" charset="0"/>
              <a:cs typeface="Calibri" panose="020F0502020204030204" pitchFamily="34" charset="0"/>
            </a:endParaRPr>
          </a:p>
          <a:p>
            <a:pPr lvl="1"/>
            <a:r>
              <a:rPr lang="tr-TR" sz="1800" b="0" i="0" u="none" strike="noStrike" dirty="0">
                <a:solidFill>
                  <a:srgbClr val="000000"/>
                </a:solidFill>
                <a:effectLst/>
                <a:ea typeface="Calibri" panose="020F0502020204030204" pitchFamily="34" charset="0"/>
                <a:cs typeface="Calibri" panose="020F0502020204030204" pitchFamily="34" charset="0"/>
              </a:rPr>
              <a:t>Hava-sıvı seviyesi, gibi radyolojik bulgu</a:t>
            </a:r>
            <a:r>
              <a:rPr lang="tr-TR" sz="1800" b="0" i="0" strike="noStrike" dirty="0">
                <a:solidFill>
                  <a:srgbClr val="000000"/>
                </a:solidFill>
                <a:effectLst/>
                <a:ea typeface="Calibri" panose="020F0502020204030204" pitchFamily="34" charset="0"/>
                <a:cs typeface="Calibri" panose="020F0502020204030204" pitchFamily="34" charset="0"/>
              </a:rPr>
              <a:t>lar </a:t>
            </a:r>
            <a:r>
              <a:rPr lang="tr-TR" sz="1800" b="1" i="0" dirty="0">
                <a:solidFill>
                  <a:srgbClr val="FF0000"/>
                </a:solidFill>
                <a:effectLst/>
                <a:ea typeface="Calibri" panose="020F0502020204030204" pitchFamily="34" charset="0"/>
                <a:cs typeface="Calibri" panose="020F0502020204030204" pitchFamily="34" charset="0"/>
              </a:rPr>
              <a:t>tanısal değildir</a:t>
            </a:r>
            <a:r>
              <a:rPr lang="tr-TR" sz="1800" b="1" i="0" strike="noStrike" dirty="0">
                <a:solidFill>
                  <a:srgbClr val="000000"/>
                </a:solidFill>
                <a:effectLst/>
                <a:ea typeface="Calibri" panose="020F0502020204030204" pitchFamily="34" charset="0"/>
                <a:cs typeface="Calibri" panose="020F0502020204030204" pitchFamily="34" charset="0"/>
              </a:rPr>
              <a:t> </a:t>
            </a:r>
            <a:r>
              <a:rPr lang="tr-TR" sz="1800" b="0" i="0" strike="noStrike" dirty="0">
                <a:solidFill>
                  <a:srgbClr val="000000"/>
                </a:solidFill>
                <a:effectLst/>
                <a:ea typeface="Calibri" panose="020F0502020204030204" pitchFamily="34" charset="0"/>
                <a:cs typeface="Calibri" panose="020F0502020204030204" pitchFamily="34" charset="0"/>
              </a:rPr>
              <a:t>ve önerilmez, viral, bakteriyel veya alerjik nedenleri ayırt etmek için </a:t>
            </a:r>
            <a:r>
              <a:rPr lang="tr-TR" sz="1800" b="1" i="0" dirty="0">
                <a:solidFill>
                  <a:srgbClr val="FF0000"/>
                </a:solidFill>
                <a:effectLst/>
                <a:ea typeface="Calibri" panose="020F0502020204030204" pitchFamily="34" charset="0"/>
                <a:cs typeface="Calibri" panose="020F0502020204030204" pitchFamily="34" charset="0"/>
              </a:rPr>
              <a:t>kullanılamaz</a:t>
            </a:r>
            <a:endParaRPr lang="tr-TR" sz="1800" b="0" i="0" strike="noStrike" dirty="0">
              <a:solidFill>
                <a:srgbClr val="000000"/>
              </a:solidFill>
              <a:effectLst/>
              <a:ea typeface="Calibri" panose="020F0502020204030204" pitchFamily="34" charset="0"/>
              <a:cs typeface="Calibri" panose="020F0502020204030204" pitchFamily="34" charset="0"/>
            </a:endParaRPr>
          </a:p>
          <a:p>
            <a:r>
              <a:rPr lang="tr-TR" sz="2400" dirty="0">
                <a:ea typeface="Calibri" panose="020F0502020204030204" pitchFamily="34" charset="0"/>
                <a:cs typeface="Calibri" panose="020F0502020204030204" pitchFamily="34" charset="0"/>
              </a:rPr>
              <a:t>Bilgisayarlı sinüs tomografi</a:t>
            </a:r>
          </a:p>
          <a:p>
            <a:pPr lvl="1"/>
            <a:r>
              <a:rPr lang="tr-TR" sz="1800" dirty="0" err="1">
                <a:ea typeface="Calibri" panose="020F0502020204030204" pitchFamily="34" charset="0"/>
                <a:cs typeface="Calibri" panose="020F0502020204030204" pitchFamily="34" charset="0"/>
              </a:rPr>
              <a:t>Rinosinüzit</a:t>
            </a:r>
            <a:r>
              <a:rPr lang="tr-TR" sz="1800" dirty="0">
                <a:ea typeface="Calibri" panose="020F0502020204030204" pitchFamily="34" charset="0"/>
                <a:cs typeface="Calibri" panose="020F0502020204030204" pitchFamily="34" charset="0"/>
              </a:rPr>
              <a:t> tanısında ilk basamak tetkik olarak tercih edilmemelidir.</a:t>
            </a:r>
          </a:p>
          <a:p>
            <a:pPr lvl="1"/>
            <a:r>
              <a:rPr lang="tr-TR" sz="1800" spc="-5" dirty="0" err="1">
                <a:ea typeface="Calibri" panose="020F0502020204030204" pitchFamily="34" charset="0"/>
                <a:cs typeface="Calibri" panose="020F0502020204030204" pitchFamily="34" charset="0"/>
              </a:rPr>
              <a:t>Tedaviyeye</a:t>
            </a:r>
            <a:r>
              <a:rPr lang="tr-TR" sz="1800" spc="-5" dirty="0">
                <a:ea typeface="Calibri" panose="020F0502020204030204" pitchFamily="34" charset="0"/>
                <a:cs typeface="Calibri" panose="020F0502020204030204" pitchFamily="34" charset="0"/>
              </a:rPr>
              <a:t> </a:t>
            </a:r>
            <a:r>
              <a:rPr lang="tr-TR" sz="1800" dirty="0">
                <a:ea typeface="Calibri" panose="020F0502020204030204" pitchFamily="34" charset="0"/>
                <a:cs typeface="Calibri" panose="020F0502020204030204" pitchFamily="34" charset="0"/>
              </a:rPr>
              <a:t>yanıt alınamayan, komplike </a:t>
            </a:r>
            <a:r>
              <a:rPr lang="tr-TR" sz="1800" dirty="0" err="1">
                <a:ea typeface="Calibri" panose="020F0502020204030204" pitchFamily="34" charset="0"/>
                <a:cs typeface="Calibri" panose="020F0502020204030204" pitchFamily="34" charset="0"/>
              </a:rPr>
              <a:t>rinosinüzit</a:t>
            </a:r>
            <a:r>
              <a:rPr lang="tr-TR" sz="1800" dirty="0">
                <a:ea typeface="Calibri" panose="020F0502020204030204" pitchFamily="34" charset="0"/>
                <a:cs typeface="Calibri" panose="020F0502020204030204" pitchFamily="34" charset="0"/>
              </a:rPr>
              <a:t> olguları </a:t>
            </a:r>
            <a:r>
              <a:rPr lang="tr-TR" sz="1800" spc="-620" dirty="0">
                <a:ea typeface="Calibri" panose="020F0502020204030204" pitchFamily="34" charset="0"/>
                <a:cs typeface="Calibri" panose="020F0502020204030204" pitchFamily="34" charset="0"/>
              </a:rPr>
              <a:t> </a:t>
            </a:r>
            <a:r>
              <a:rPr lang="tr-TR" sz="1800" dirty="0">
                <a:ea typeface="Calibri" panose="020F0502020204030204" pitchFamily="34" charset="0"/>
                <a:cs typeface="Calibri" panose="020F0502020204030204" pitchFamily="34" charset="0"/>
              </a:rPr>
              <a:t>ve </a:t>
            </a:r>
            <a:r>
              <a:rPr lang="tr-TR" sz="1800" spc="-5" dirty="0">
                <a:ea typeface="Calibri" panose="020F0502020204030204" pitchFamily="34" charset="0"/>
                <a:cs typeface="Calibri" panose="020F0502020204030204" pitchFamily="34" charset="0"/>
              </a:rPr>
              <a:t>cerrahi </a:t>
            </a:r>
            <a:r>
              <a:rPr lang="tr-TR" sz="1800" dirty="0">
                <a:ea typeface="Calibri" panose="020F0502020204030204" pitchFamily="34" charset="0"/>
                <a:cs typeface="Calibri" panose="020F0502020204030204" pitchFamily="34" charset="0"/>
              </a:rPr>
              <a:t>girişim </a:t>
            </a:r>
            <a:r>
              <a:rPr lang="tr-TR" sz="1800" spc="-5" dirty="0">
                <a:ea typeface="Calibri" panose="020F0502020204030204" pitchFamily="34" charset="0"/>
                <a:cs typeface="Calibri" panose="020F0502020204030204" pitchFamily="34" charset="0"/>
              </a:rPr>
              <a:t>düşünülen olgularda tomografi çekilmesi</a:t>
            </a:r>
            <a:r>
              <a:rPr lang="tr-TR" sz="1800" dirty="0">
                <a:ea typeface="Calibri" panose="020F0502020204030204" pitchFamily="34" charset="0"/>
                <a:cs typeface="Calibri" panose="020F0502020204030204" pitchFamily="34" charset="0"/>
              </a:rPr>
              <a:t> </a:t>
            </a:r>
            <a:r>
              <a:rPr lang="tr-TR" sz="1800" spc="-620" dirty="0">
                <a:ea typeface="Calibri" panose="020F0502020204030204" pitchFamily="34" charset="0"/>
                <a:cs typeface="Calibri" panose="020F0502020204030204" pitchFamily="34" charset="0"/>
              </a:rPr>
              <a:t> </a:t>
            </a:r>
            <a:r>
              <a:rPr lang="tr-TR" sz="1800" spc="-5" dirty="0">
                <a:ea typeface="Calibri" panose="020F0502020204030204" pitchFamily="34" charset="0"/>
                <a:cs typeface="Calibri" panose="020F0502020204030204" pitchFamily="34" charset="0"/>
              </a:rPr>
              <a:t>önerilmektedir.</a:t>
            </a:r>
          </a:p>
          <a:p>
            <a:r>
              <a:rPr lang="tr-TR" sz="2400" dirty="0">
                <a:latin typeface="Calibri "/>
                <a:cs typeface="Verdana"/>
              </a:rPr>
              <a:t>Sinüs</a:t>
            </a:r>
            <a:r>
              <a:rPr lang="tr-TR" sz="2400" spc="-35" dirty="0">
                <a:latin typeface="Calibri "/>
                <a:cs typeface="Verdana"/>
              </a:rPr>
              <a:t> </a:t>
            </a:r>
            <a:r>
              <a:rPr lang="tr-TR" sz="2400" dirty="0">
                <a:latin typeface="Calibri "/>
                <a:cs typeface="Verdana"/>
              </a:rPr>
              <a:t>kültürü</a:t>
            </a:r>
          </a:p>
          <a:p>
            <a:pPr lvl="1"/>
            <a:r>
              <a:rPr lang="tr-TR" sz="2400" dirty="0" err="1">
                <a:ea typeface="Calibri" panose="020F0502020204030204" pitchFamily="34" charset="0"/>
                <a:cs typeface="Calibri" panose="020F0502020204030204" pitchFamily="34" charset="0"/>
              </a:rPr>
              <a:t>Sinus</a:t>
            </a:r>
            <a:r>
              <a:rPr lang="tr-TR" sz="2400" spc="-10" dirty="0">
                <a:ea typeface="Calibri" panose="020F0502020204030204" pitchFamily="34" charset="0"/>
                <a:cs typeface="Calibri" panose="020F0502020204030204" pitchFamily="34" charset="0"/>
              </a:rPr>
              <a:t> </a:t>
            </a:r>
            <a:r>
              <a:rPr lang="tr-TR" sz="2400" spc="-5" dirty="0">
                <a:ea typeface="Calibri" panose="020F0502020204030204" pitchFamily="34" charset="0"/>
                <a:cs typeface="Calibri" panose="020F0502020204030204" pitchFamily="34" charset="0"/>
              </a:rPr>
              <a:t>kültüründe</a:t>
            </a:r>
            <a:r>
              <a:rPr lang="tr-TR" sz="2400" spc="-15" dirty="0">
                <a:ea typeface="Calibri" panose="020F0502020204030204" pitchFamily="34" charset="0"/>
                <a:cs typeface="Calibri" panose="020F0502020204030204" pitchFamily="34" charset="0"/>
              </a:rPr>
              <a:t>  </a:t>
            </a:r>
            <a:r>
              <a:rPr lang="tr-TR" sz="2400" spc="-5" dirty="0">
                <a:ea typeface="Calibri" panose="020F0502020204030204" pitchFamily="34" charset="0"/>
                <a:cs typeface="Calibri" panose="020F0502020204030204" pitchFamily="34" charset="0"/>
              </a:rPr>
              <a:t>&gt;</a:t>
            </a:r>
            <a:r>
              <a:rPr lang="tr-TR" sz="2400" b="0" i="0" dirty="0">
                <a:solidFill>
                  <a:srgbClr val="040C28"/>
                </a:solidFill>
                <a:effectLst/>
                <a:ea typeface="Calibri" panose="020F0502020204030204" pitchFamily="34" charset="0"/>
                <a:cs typeface="Calibri" panose="020F0502020204030204" pitchFamily="34" charset="0"/>
              </a:rPr>
              <a:t>10⁵</a:t>
            </a:r>
            <a:r>
              <a:rPr lang="tr-TR" sz="2400" spc="-5" dirty="0">
                <a:ea typeface="Calibri" panose="020F0502020204030204" pitchFamily="34" charset="0"/>
                <a:cs typeface="Calibri" panose="020F0502020204030204" pitchFamily="34" charset="0"/>
              </a:rPr>
              <a:t>/ml</a:t>
            </a:r>
            <a:r>
              <a:rPr lang="tr-TR" sz="2400" spc="40" dirty="0">
                <a:ea typeface="Calibri" panose="020F0502020204030204" pitchFamily="34" charset="0"/>
                <a:cs typeface="Calibri" panose="020F0502020204030204" pitchFamily="34" charset="0"/>
              </a:rPr>
              <a:t> </a:t>
            </a:r>
            <a:r>
              <a:rPr lang="tr-TR" sz="2400" spc="-5" dirty="0">
                <a:ea typeface="Calibri" panose="020F0502020204030204" pitchFamily="34" charset="0"/>
                <a:cs typeface="Calibri" panose="020F0502020204030204" pitchFamily="34" charset="0"/>
              </a:rPr>
              <a:t>bakteri üremesi</a:t>
            </a:r>
            <a:r>
              <a:rPr lang="tr-TR" sz="2400" spc="20" dirty="0">
                <a:ea typeface="Calibri" panose="020F0502020204030204" pitchFamily="34" charset="0"/>
                <a:cs typeface="Calibri" panose="020F0502020204030204" pitchFamily="34" charset="0"/>
              </a:rPr>
              <a:t> (</a:t>
            </a:r>
            <a:r>
              <a:rPr lang="tr-TR" sz="2400" dirty="0">
                <a:solidFill>
                  <a:srgbClr val="FF0000"/>
                </a:solidFill>
                <a:ea typeface="Calibri" panose="020F0502020204030204" pitchFamily="34" charset="0"/>
                <a:cs typeface="Calibri" panose="020F0502020204030204" pitchFamily="34" charset="0"/>
              </a:rPr>
              <a:t>Altın</a:t>
            </a:r>
            <a:r>
              <a:rPr lang="tr-TR" sz="2400" spc="-25" dirty="0">
                <a:solidFill>
                  <a:srgbClr val="FF0000"/>
                </a:solidFill>
                <a:ea typeface="Calibri" panose="020F0502020204030204" pitchFamily="34" charset="0"/>
                <a:cs typeface="Calibri" panose="020F0502020204030204" pitchFamily="34" charset="0"/>
              </a:rPr>
              <a:t> </a:t>
            </a:r>
            <a:r>
              <a:rPr lang="tr-TR" sz="2400" spc="-5" dirty="0">
                <a:solidFill>
                  <a:srgbClr val="FF0000"/>
                </a:solidFill>
                <a:ea typeface="Calibri" panose="020F0502020204030204" pitchFamily="34" charset="0"/>
                <a:cs typeface="Calibri" panose="020F0502020204030204" pitchFamily="34" charset="0"/>
              </a:rPr>
              <a:t>standart</a:t>
            </a:r>
            <a:r>
              <a:rPr lang="tr-TR" sz="2400" spc="-5" dirty="0">
                <a:ea typeface="Calibri" panose="020F0502020204030204" pitchFamily="34" charset="0"/>
                <a:cs typeface="Calibri" panose="020F0502020204030204" pitchFamily="34" charset="0"/>
              </a:rPr>
              <a:t>)</a:t>
            </a:r>
          </a:p>
          <a:p>
            <a:pPr lvl="1"/>
            <a:r>
              <a:rPr lang="tr-TR" sz="2400" spc="-5" dirty="0">
                <a:ea typeface="Calibri" panose="020F0502020204030204" pitchFamily="34" charset="0"/>
                <a:cs typeface="Calibri" panose="020F0502020204030204" pitchFamily="34" charset="0"/>
              </a:rPr>
              <a:t>Rutin </a:t>
            </a:r>
            <a:r>
              <a:rPr lang="tr-TR" sz="2400" dirty="0">
                <a:ea typeface="Calibri" panose="020F0502020204030204" pitchFamily="34" charset="0"/>
                <a:cs typeface="Calibri" panose="020F0502020204030204" pitchFamily="34" charset="0"/>
              </a:rPr>
              <a:t>olarak önerilmez. </a:t>
            </a:r>
            <a:r>
              <a:rPr lang="tr-TR" sz="2400" spc="-5" dirty="0">
                <a:ea typeface="Calibri" panose="020F0502020204030204" pitchFamily="34" charset="0"/>
                <a:cs typeface="Calibri" panose="020F0502020204030204" pitchFamily="34" charset="0"/>
              </a:rPr>
              <a:t>Tedaviye </a:t>
            </a:r>
            <a:r>
              <a:rPr lang="tr-TR" sz="2400" dirty="0">
                <a:ea typeface="Calibri" panose="020F0502020204030204" pitchFamily="34" charset="0"/>
                <a:cs typeface="Calibri" panose="020F0502020204030204" pitchFamily="34" charset="0"/>
              </a:rPr>
              <a:t>yanıt </a:t>
            </a:r>
            <a:r>
              <a:rPr lang="tr-TR" sz="2400" spc="-5" dirty="0">
                <a:ea typeface="Calibri" panose="020F0502020204030204" pitchFamily="34" charset="0"/>
                <a:cs typeface="Calibri" panose="020F0502020204030204" pitchFamily="34" charset="0"/>
              </a:rPr>
              <a:t>vermeyen olgularda </a:t>
            </a:r>
            <a:r>
              <a:rPr lang="tr-TR" sz="2400" spc="-620" dirty="0">
                <a:ea typeface="Calibri" panose="020F0502020204030204" pitchFamily="34" charset="0"/>
                <a:cs typeface="Calibri" panose="020F0502020204030204" pitchFamily="34" charset="0"/>
              </a:rPr>
              <a:t> </a:t>
            </a:r>
            <a:r>
              <a:rPr lang="tr-TR" sz="2400" dirty="0">
                <a:ea typeface="Calibri" panose="020F0502020204030204" pitchFamily="34" charset="0"/>
                <a:cs typeface="Calibri" panose="020F0502020204030204" pitchFamily="34" charset="0"/>
              </a:rPr>
              <a:t>düşünülmelidir.</a:t>
            </a:r>
            <a:endParaRPr lang="tr-TR" sz="2000" dirty="0">
              <a:ea typeface="Calibri" panose="020F0502020204030204" pitchFamily="34" charset="0"/>
              <a:cs typeface="Calibri" panose="020F0502020204030204" pitchFamily="34" charset="0"/>
            </a:endParaRPr>
          </a:p>
        </p:txBody>
      </p:sp>
      <p:pic>
        <p:nvPicPr>
          <p:cNvPr id="4" name="Resim 3">
            <a:extLst>
              <a:ext uri="{FF2B5EF4-FFF2-40B4-BE49-F238E27FC236}">
                <a16:creationId xmlns:a16="http://schemas.microsoft.com/office/drawing/2014/main" id="{C42B9113-548C-2B5F-1F5B-2AC51B3B259C}"/>
              </a:ext>
            </a:extLst>
          </p:cNvPr>
          <p:cNvPicPr>
            <a:picLocks noChangeAspect="1"/>
          </p:cNvPicPr>
          <p:nvPr/>
        </p:nvPicPr>
        <p:blipFill>
          <a:blip r:embed="rId2"/>
          <a:stretch>
            <a:fillRect/>
          </a:stretch>
        </p:blipFill>
        <p:spPr>
          <a:xfrm flipH="1">
            <a:off x="7523743" y="0"/>
            <a:ext cx="1812761" cy="2118938"/>
          </a:xfrm>
          <a:prstGeom prst="rect">
            <a:avLst/>
          </a:prstGeom>
        </p:spPr>
      </p:pic>
      <p:pic>
        <p:nvPicPr>
          <p:cNvPr id="6" name="Resim 5">
            <a:extLst>
              <a:ext uri="{FF2B5EF4-FFF2-40B4-BE49-F238E27FC236}">
                <a16:creationId xmlns:a16="http://schemas.microsoft.com/office/drawing/2014/main" id="{2EA1974D-EC66-CABA-9A3A-B996E0FDDD2F}"/>
              </a:ext>
            </a:extLst>
          </p:cNvPr>
          <p:cNvPicPr>
            <a:picLocks noChangeAspect="1"/>
          </p:cNvPicPr>
          <p:nvPr/>
        </p:nvPicPr>
        <p:blipFill>
          <a:blip r:embed="rId3"/>
          <a:stretch>
            <a:fillRect/>
          </a:stretch>
        </p:blipFill>
        <p:spPr>
          <a:xfrm>
            <a:off x="9658703" y="0"/>
            <a:ext cx="2114845" cy="2143424"/>
          </a:xfrm>
          <a:prstGeom prst="rect">
            <a:avLst/>
          </a:prstGeom>
        </p:spPr>
      </p:pic>
    </p:spTree>
    <p:extLst>
      <p:ext uri="{BB962C8B-B14F-4D97-AF65-F5344CB8AC3E}">
        <p14:creationId xmlns:p14="http://schemas.microsoft.com/office/powerpoint/2010/main" val="603322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5DF74-AC0D-53AB-342F-84B26ACFE147}"/>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FF5291A7-EA55-6C20-308D-CEE330D77127}"/>
              </a:ext>
            </a:extLst>
          </p:cNvPr>
          <p:cNvSpPr>
            <a:spLocks noGrp="1"/>
          </p:cNvSpPr>
          <p:nvPr>
            <p:ph idx="1"/>
          </p:nvPr>
        </p:nvSpPr>
        <p:spPr/>
        <p:txBody>
          <a:bodyPr>
            <a:normAutofit fontScale="77500" lnSpcReduction="20000"/>
          </a:bodyPr>
          <a:lstStyle/>
          <a:p>
            <a:r>
              <a:rPr lang="tr-TR" sz="2600" dirty="0">
                <a:ea typeface="Calibri" panose="020F0502020204030204" pitchFamily="34" charset="0"/>
                <a:cs typeface="Calibri" panose="020F0502020204030204" pitchFamily="34" charset="0"/>
              </a:rPr>
              <a:t>Ampirik antimikrobiyal tedavide </a:t>
            </a:r>
            <a:r>
              <a:rPr lang="tr-TR" sz="2600" dirty="0">
                <a:solidFill>
                  <a:srgbClr val="FF0000"/>
                </a:solidFill>
                <a:ea typeface="Calibri" panose="020F0502020204030204" pitchFamily="34" charset="0"/>
                <a:cs typeface="Calibri" panose="020F0502020204030204" pitchFamily="34" charset="0"/>
              </a:rPr>
              <a:t>amoksisilin-</a:t>
            </a:r>
            <a:r>
              <a:rPr lang="tr-TR" sz="2600" dirty="0" err="1">
                <a:solidFill>
                  <a:srgbClr val="FF0000"/>
                </a:solidFill>
                <a:ea typeface="Calibri" panose="020F0502020204030204" pitchFamily="34" charset="0"/>
                <a:cs typeface="Calibri" panose="020F0502020204030204" pitchFamily="34" charset="0"/>
              </a:rPr>
              <a:t>klavulanat</a:t>
            </a:r>
            <a:r>
              <a:rPr lang="tr-TR" sz="2600" dirty="0">
                <a:ea typeface="Calibri" panose="020F0502020204030204" pitchFamily="34" charset="0"/>
                <a:cs typeface="Calibri" panose="020F0502020204030204" pitchFamily="34" charset="0"/>
              </a:rPr>
              <a:t> ilk seçenek</a:t>
            </a:r>
          </a:p>
          <a:p>
            <a:r>
              <a:rPr lang="tr-TR" sz="2300" b="0" i="0" u="none" strike="noStrike" dirty="0">
                <a:solidFill>
                  <a:srgbClr val="000000"/>
                </a:solidFill>
                <a:effectLst/>
                <a:ea typeface="Calibri" panose="020F0502020204030204" pitchFamily="34" charset="0"/>
                <a:cs typeface="Calibri" panose="020F0502020204030204" pitchFamily="34" charset="0"/>
              </a:rPr>
              <a:t>Çocuklarda amoksisilin-</a:t>
            </a:r>
            <a:r>
              <a:rPr lang="tr-TR" sz="2300" b="0" i="0" u="none" strike="noStrike" dirty="0" err="1">
                <a:solidFill>
                  <a:srgbClr val="000000"/>
                </a:solidFill>
                <a:effectLst/>
                <a:ea typeface="Calibri" panose="020F0502020204030204" pitchFamily="34" charset="0"/>
                <a:cs typeface="Calibri" panose="020F0502020204030204" pitchFamily="34" charset="0"/>
              </a:rPr>
              <a:t>klavulanat</a:t>
            </a:r>
            <a:r>
              <a:rPr lang="tr-TR" sz="2300" b="0" i="0" u="none" strike="noStrike" dirty="0">
                <a:solidFill>
                  <a:srgbClr val="000000"/>
                </a:solidFill>
                <a:effectLst/>
                <a:ea typeface="Calibri" panose="020F0502020204030204" pitchFamily="34" charset="0"/>
                <a:cs typeface="Calibri" panose="020F0502020204030204" pitchFamily="34" charset="0"/>
              </a:rPr>
              <a:t> dozu 40-45 mg/kg/gün, 2 dozda oral, 10-14 gün</a:t>
            </a:r>
          </a:p>
          <a:p>
            <a:r>
              <a:rPr lang="de-DE" sz="2300" b="0" i="0" u="none" strike="noStrike" dirty="0" err="1">
                <a:solidFill>
                  <a:srgbClr val="000000"/>
                </a:solidFill>
                <a:effectLst/>
                <a:ea typeface="Calibri" panose="020F0502020204030204" pitchFamily="34" charset="0"/>
                <a:cs typeface="Calibri" panose="020F0502020204030204" pitchFamily="34" charset="0"/>
              </a:rPr>
              <a:t>Erişkinlerde</a:t>
            </a:r>
            <a:r>
              <a:rPr lang="de-DE" sz="2300" b="0" i="0" u="none" strike="noStrike" dirty="0">
                <a:solidFill>
                  <a:srgbClr val="000000"/>
                </a:solidFill>
                <a:effectLst/>
                <a:ea typeface="Calibri" panose="020F0502020204030204" pitchFamily="34" charset="0"/>
                <a:cs typeface="Calibri" panose="020F0502020204030204" pitchFamily="34" charset="0"/>
              </a:rPr>
              <a:t> </a:t>
            </a:r>
            <a:r>
              <a:rPr lang="de-DE" sz="2300" b="0" i="0" u="none" strike="noStrike" dirty="0" err="1">
                <a:solidFill>
                  <a:srgbClr val="000000"/>
                </a:solidFill>
                <a:effectLst/>
                <a:ea typeface="Calibri" panose="020F0502020204030204" pitchFamily="34" charset="0"/>
                <a:cs typeface="Calibri" panose="020F0502020204030204" pitchFamily="34" charset="0"/>
              </a:rPr>
              <a:t>amoksisilin-klavulanat</a:t>
            </a:r>
            <a:r>
              <a:rPr lang="de-DE" sz="2300" b="0" i="0" u="none" strike="noStrike" dirty="0">
                <a:solidFill>
                  <a:srgbClr val="000000"/>
                </a:solidFill>
                <a:effectLst/>
                <a:ea typeface="Calibri" panose="020F0502020204030204" pitchFamily="34" charset="0"/>
                <a:cs typeface="Calibri" panose="020F0502020204030204" pitchFamily="34" charset="0"/>
              </a:rPr>
              <a:t> </a:t>
            </a:r>
            <a:r>
              <a:rPr lang="de-DE" sz="2300" b="0" i="0" u="none" strike="noStrike" dirty="0" err="1">
                <a:solidFill>
                  <a:srgbClr val="000000"/>
                </a:solidFill>
                <a:effectLst/>
                <a:ea typeface="Calibri" panose="020F0502020204030204" pitchFamily="34" charset="0"/>
                <a:cs typeface="Calibri" panose="020F0502020204030204" pitchFamily="34" charset="0"/>
              </a:rPr>
              <a:t>dozu</a:t>
            </a:r>
            <a:r>
              <a:rPr lang="de-DE" sz="2300" b="0" i="0" u="none" strike="noStrike" dirty="0">
                <a:solidFill>
                  <a:srgbClr val="000000"/>
                </a:solidFill>
                <a:effectLst/>
                <a:ea typeface="Calibri" panose="020F0502020204030204" pitchFamily="34" charset="0"/>
                <a:cs typeface="Calibri" panose="020F0502020204030204" pitchFamily="34" charset="0"/>
              </a:rPr>
              <a:t> 2 X 1 gram oral</a:t>
            </a:r>
            <a:r>
              <a:rPr lang="tr-TR" sz="2300" b="0" i="0" u="none" strike="noStrike" dirty="0">
                <a:solidFill>
                  <a:srgbClr val="000000"/>
                </a:solidFill>
                <a:effectLst/>
                <a:ea typeface="Calibri" panose="020F0502020204030204" pitchFamily="34" charset="0"/>
                <a:cs typeface="Calibri" panose="020F0502020204030204" pitchFamily="34" charset="0"/>
              </a:rPr>
              <a:t>, 10-14 gün</a:t>
            </a:r>
          </a:p>
          <a:p>
            <a:endParaRPr lang="tr-TR" sz="2400" dirty="0">
              <a:solidFill>
                <a:srgbClr val="000000"/>
              </a:solidFill>
              <a:ea typeface="Calibri" panose="020F0502020204030204" pitchFamily="34" charset="0"/>
              <a:cs typeface="Calibri" panose="020F0502020204030204" pitchFamily="34" charset="0"/>
            </a:endParaRPr>
          </a:p>
          <a:p>
            <a:r>
              <a:rPr lang="tr-TR" sz="2600" u="sng" dirty="0">
                <a:solidFill>
                  <a:srgbClr val="FF0000"/>
                </a:solidFill>
                <a:ea typeface="Calibri" panose="020F0502020204030204" pitchFamily="34" charset="0"/>
                <a:cs typeface="Calibri" panose="020F0502020204030204" pitchFamily="34" charset="0"/>
              </a:rPr>
              <a:t>Ne zaman yüksek doz? </a:t>
            </a:r>
            <a:r>
              <a:rPr lang="tr-TR" sz="2600" dirty="0">
                <a:ea typeface="Calibri" panose="020F0502020204030204" pitchFamily="34" charset="0"/>
                <a:cs typeface="Calibri" panose="020F0502020204030204" pitchFamily="34" charset="0"/>
              </a:rPr>
              <a:t>(</a:t>
            </a:r>
            <a:r>
              <a:rPr lang="tr-TR" sz="2600" i="0" u="none" strike="noStrike" dirty="0">
                <a:effectLst/>
                <a:ea typeface="Calibri" panose="020F0502020204030204" pitchFamily="34" charset="0"/>
                <a:cs typeface="Calibri" panose="020F0502020204030204" pitchFamily="34" charset="0"/>
              </a:rPr>
              <a:t>amoksisilin-</a:t>
            </a:r>
            <a:r>
              <a:rPr lang="tr-TR" sz="2600" i="0" u="none" strike="noStrike" dirty="0" err="1">
                <a:effectLst/>
                <a:ea typeface="Calibri" panose="020F0502020204030204" pitchFamily="34" charset="0"/>
                <a:cs typeface="Calibri" panose="020F0502020204030204" pitchFamily="34" charset="0"/>
              </a:rPr>
              <a:t>klavunat</a:t>
            </a:r>
            <a:r>
              <a:rPr lang="tr-TR" sz="2600" i="0" u="none" strike="noStrike" dirty="0">
                <a:effectLst/>
                <a:ea typeface="Calibri" panose="020F0502020204030204" pitchFamily="34" charset="0"/>
                <a:cs typeface="Calibri" panose="020F0502020204030204" pitchFamily="34" charset="0"/>
              </a:rPr>
              <a:t> çocuklarda 80-90 mg/kg/gün, erişkinde </a:t>
            </a:r>
            <a:r>
              <a:rPr lang="tr-TR" sz="2600" dirty="0">
                <a:ea typeface="Calibri" panose="020F0502020204030204" pitchFamily="34" charset="0"/>
                <a:cs typeface="Calibri" panose="020F0502020204030204" pitchFamily="34" charset="0"/>
              </a:rPr>
              <a:t>2x2 g/gün</a:t>
            </a:r>
            <a:r>
              <a:rPr lang="tr-TR" sz="2600" i="0" u="none" strike="noStrike" dirty="0">
                <a:effectLst/>
                <a:ea typeface="Calibri" panose="020F0502020204030204" pitchFamily="34" charset="0"/>
                <a:cs typeface="Calibri" panose="020F0502020204030204" pitchFamily="34" charset="0"/>
              </a:rPr>
              <a:t>)</a:t>
            </a:r>
            <a:endParaRPr lang="tr-TR" sz="2600" dirty="0">
              <a:ea typeface="Calibri" panose="020F0502020204030204" pitchFamily="34" charset="0"/>
              <a:cs typeface="Calibri" panose="020F0502020204030204" pitchFamily="34" charset="0"/>
            </a:endParaRPr>
          </a:p>
          <a:p>
            <a:r>
              <a:rPr lang="tr-TR" sz="2300" b="0" i="0" u="none" strike="noStrike" dirty="0">
                <a:solidFill>
                  <a:srgbClr val="000000"/>
                </a:solidFill>
                <a:effectLst/>
                <a:ea typeface="Calibri" panose="020F0502020204030204" pitchFamily="34" charset="0"/>
                <a:cs typeface="Calibri" panose="020F0502020204030204" pitchFamily="34" charset="0"/>
              </a:rPr>
              <a:t>Ağır enfeksiyon bulguları olanlar (39 </a:t>
            </a:r>
            <a:r>
              <a:rPr lang="tr-TR" sz="2300" b="0" i="0" u="none" strike="noStrike" baseline="30000" dirty="0">
                <a:solidFill>
                  <a:srgbClr val="000000"/>
                </a:solidFill>
                <a:effectLst/>
                <a:ea typeface="Calibri" panose="020F0502020204030204" pitchFamily="34" charset="0"/>
                <a:cs typeface="Calibri" panose="020F0502020204030204" pitchFamily="34" charset="0"/>
              </a:rPr>
              <a:t>o</a:t>
            </a:r>
            <a:r>
              <a:rPr lang="tr-TR" sz="2300" b="0" i="0" u="none" strike="noStrike" dirty="0">
                <a:solidFill>
                  <a:srgbClr val="000000"/>
                </a:solidFill>
                <a:effectLst/>
                <a:ea typeface="Calibri" panose="020F0502020204030204" pitchFamily="34" charset="0"/>
                <a:cs typeface="Calibri" panose="020F0502020204030204" pitchFamily="34" charset="0"/>
              </a:rPr>
              <a:t>C veya daha yüksek ateşle birlikte sistemik toksisite varlığı ve </a:t>
            </a:r>
            <a:r>
              <a:rPr lang="tr-TR" sz="2300" b="0" i="0" u="none" strike="noStrike" dirty="0" err="1">
                <a:solidFill>
                  <a:srgbClr val="000000"/>
                </a:solidFill>
                <a:effectLst/>
                <a:ea typeface="Calibri" panose="020F0502020204030204" pitchFamily="34" charset="0"/>
                <a:cs typeface="Calibri" panose="020F0502020204030204" pitchFamily="34" charset="0"/>
              </a:rPr>
              <a:t>süpüratif</a:t>
            </a:r>
            <a:r>
              <a:rPr lang="tr-TR" sz="2300" b="0" i="0" u="none" strike="noStrike" dirty="0">
                <a:solidFill>
                  <a:srgbClr val="000000"/>
                </a:solidFill>
                <a:effectLst/>
                <a:ea typeface="Calibri" panose="020F0502020204030204" pitchFamily="34" charset="0"/>
                <a:cs typeface="Calibri" panose="020F0502020204030204" pitchFamily="34" charset="0"/>
              </a:rPr>
              <a:t> komplikasyon tehdidi)</a:t>
            </a:r>
          </a:p>
          <a:p>
            <a:r>
              <a:rPr lang="tr-TR" sz="2300" b="0" i="0" u="none" strike="noStrike" dirty="0">
                <a:solidFill>
                  <a:srgbClr val="000000"/>
                </a:solidFill>
                <a:effectLst/>
                <a:ea typeface="Calibri" panose="020F0502020204030204" pitchFamily="34" charset="0"/>
                <a:cs typeface="Calibri" panose="020F0502020204030204" pitchFamily="34" charset="0"/>
              </a:rPr>
              <a:t>İnvazif penisilin dirençli </a:t>
            </a:r>
            <a:r>
              <a:rPr lang="tr-TR" sz="2300" b="0" i="1" u="none" strike="noStrike" dirty="0">
                <a:solidFill>
                  <a:srgbClr val="000000"/>
                </a:solidFill>
                <a:effectLst/>
                <a:ea typeface="Calibri" panose="020F0502020204030204" pitchFamily="34" charset="0"/>
                <a:cs typeface="Calibri" panose="020F0502020204030204" pitchFamily="34" charset="0"/>
              </a:rPr>
              <a:t>S. </a:t>
            </a:r>
            <a:r>
              <a:rPr lang="tr-TR" sz="2300" b="0" i="1" u="none" strike="noStrike" dirty="0" err="1">
                <a:solidFill>
                  <a:srgbClr val="000000"/>
                </a:solidFill>
                <a:effectLst/>
                <a:ea typeface="Calibri" panose="020F0502020204030204" pitchFamily="34" charset="0"/>
                <a:cs typeface="Calibri" panose="020F0502020204030204" pitchFamily="34" charset="0"/>
              </a:rPr>
              <a:t>pneumoniae</a:t>
            </a:r>
            <a:r>
              <a:rPr lang="tr-TR" sz="2300" b="0" i="0" u="none" strike="noStrike" dirty="0">
                <a:solidFill>
                  <a:srgbClr val="000000"/>
                </a:solidFill>
                <a:effectLst/>
                <a:ea typeface="Calibri" panose="020F0502020204030204" pitchFamily="34" charset="0"/>
                <a:cs typeface="Calibri" panose="020F0502020204030204" pitchFamily="34" charset="0"/>
              </a:rPr>
              <a:t> yüksek endemik bölgede bulunanlar (≥ % 10)</a:t>
            </a:r>
          </a:p>
          <a:p>
            <a:r>
              <a:rPr lang="tr-TR" sz="2300" b="0" i="0" dirty="0">
                <a:solidFill>
                  <a:srgbClr val="232323"/>
                </a:solidFill>
                <a:effectLst/>
                <a:ea typeface="Calibri" panose="020F0502020204030204" pitchFamily="34" charset="0"/>
                <a:cs typeface="Calibri" panose="020F0502020204030204" pitchFamily="34" charset="0"/>
              </a:rPr>
              <a:t>Son beş gün içinde hastanede yatış.</a:t>
            </a:r>
          </a:p>
          <a:p>
            <a:r>
              <a:rPr lang="tr-TR" sz="2300" dirty="0">
                <a:solidFill>
                  <a:srgbClr val="000000"/>
                </a:solidFill>
                <a:ea typeface="Calibri" panose="020F0502020204030204" pitchFamily="34" charset="0"/>
                <a:cs typeface="Calibri" panose="020F0502020204030204" pitchFamily="34" charset="0"/>
              </a:rPr>
              <a:t>Son 1 ayda antibiyotik kullanımı öyküsü</a:t>
            </a:r>
          </a:p>
          <a:p>
            <a:r>
              <a:rPr lang="tr-TR" sz="2300" b="0" i="0" u="none" strike="noStrike" dirty="0">
                <a:solidFill>
                  <a:srgbClr val="000000"/>
                </a:solidFill>
                <a:effectLst/>
                <a:ea typeface="Calibri" panose="020F0502020204030204" pitchFamily="34" charset="0"/>
                <a:cs typeface="Calibri" panose="020F0502020204030204" pitchFamily="34" charset="0"/>
              </a:rPr>
              <a:t>&gt; 65 yaş</a:t>
            </a:r>
          </a:p>
          <a:p>
            <a:r>
              <a:rPr lang="tr-TR" sz="2300" b="0" i="0" u="none" strike="noStrike" dirty="0">
                <a:solidFill>
                  <a:srgbClr val="000000"/>
                </a:solidFill>
                <a:effectLst/>
                <a:ea typeface="Calibri" panose="020F0502020204030204" pitchFamily="34" charset="0"/>
                <a:cs typeface="Calibri" panose="020F0502020204030204" pitchFamily="34" charset="0"/>
              </a:rPr>
              <a:t>Birden fazla eşlik eden hastalık (örneğin diyabet veya kronik kalp, karaciğer veya böbrek hastalığı)</a:t>
            </a:r>
          </a:p>
          <a:p>
            <a:pPr marL="0" indent="0">
              <a:buNone/>
            </a:pPr>
            <a:endParaRPr lang="tr-TR" sz="1800" dirty="0">
              <a:solidFill>
                <a:srgbClr val="000000"/>
              </a:solidFill>
              <a:ea typeface="Calibri" panose="020F0502020204030204" pitchFamily="34" charset="0"/>
              <a:cs typeface="Calibri" panose="020F0502020204030204" pitchFamily="34" charset="0"/>
            </a:endParaRPr>
          </a:p>
          <a:p>
            <a:r>
              <a:rPr lang="tr-TR" sz="2600" dirty="0">
                <a:ea typeface="Calibri" panose="020F0502020204030204" pitchFamily="34" charset="0"/>
                <a:cs typeface="Calibri" panose="020F0502020204030204" pitchFamily="34" charset="0"/>
              </a:rPr>
              <a:t>Penisilin alerjisi varsa; </a:t>
            </a:r>
            <a:r>
              <a:rPr lang="tr-TR" sz="2600" dirty="0" err="1">
                <a:ea typeface="Calibri" panose="020F0502020204030204" pitchFamily="34" charset="0"/>
                <a:cs typeface="Calibri" panose="020F0502020204030204" pitchFamily="34" charset="0"/>
              </a:rPr>
              <a:t>Makrolidler</a:t>
            </a:r>
            <a:r>
              <a:rPr lang="tr-TR" sz="2600" dirty="0">
                <a:ea typeface="Calibri" panose="020F0502020204030204" pitchFamily="34" charset="0"/>
                <a:cs typeface="Calibri" panose="020F0502020204030204" pitchFamily="34" charset="0"/>
              </a:rPr>
              <a:t> (</a:t>
            </a:r>
            <a:r>
              <a:rPr lang="tr-TR" sz="2600" dirty="0" err="1">
                <a:ea typeface="Calibri" panose="020F0502020204030204" pitchFamily="34" charset="0"/>
                <a:cs typeface="Calibri" panose="020F0502020204030204" pitchFamily="34" charset="0"/>
              </a:rPr>
              <a:t>eritromisin</a:t>
            </a:r>
            <a:r>
              <a:rPr lang="tr-TR" sz="2600" dirty="0">
                <a:ea typeface="Calibri" panose="020F0502020204030204" pitchFamily="34" charset="0"/>
                <a:cs typeface="Calibri" panose="020F0502020204030204" pitchFamily="34" charset="0"/>
              </a:rPr>
              <a:t>, </a:t>
            </a:r>
            <a:r>
              <a:rPr lang="tr-TR" sz="2600" dirty="0" err="1">
                <a:ea typeface="Calibri" panose="020F0502020204030204" pitchFamily="34" charset="0"/>
                <a:cs typeface="Calibri" panose="020F0502020204030204" pitchFamily="34" charset="0"/>
              </a:rPr>
              <a:t>klaritromisin</a:t>
            </a:r>
            <a:r>
              <a:rPr lang="tr-TR" sz="2600" dirty="0">
                <a:ea typeface="Calibri" panose="020F0502020204030204" pitchFamily="34" charset="0"/>
                <a:cs typeface="Calibri" panose="020F0502020204030204" pitchFamily="34" charset="0"/>
              </a:rPr>
              <a:t> 10 gün, </a:t>
            </a:r>
            <a:r>
              <a:rPr lang="tr-TR" sz="2600" dirty="0" err="1">
                <a:ea typeface="Calibri" panose="020F0502020204030204" pitchFamily="34" charset="0"/>
                <a:cs typeface="Calibri" panose="020F0502020204030204" pitchFamily="34" charset="0"/>
              </a:rPr>
              <a:t>azitromisin</a:t>
            </a:r>
            <a:r>
              <a:rPr lang="tr-TR" sz="2600" dirty="0">
                <a:ea typeface="Calibri" panose="020F0502020204030204" pitchFamily="34" charset="0"/>
                <a:cs typeface="Calibri" panose="020F0502020204030204" pitchFamily="34" charset="0"/>
              </a:rPr>
              <a:t> 5 gün)</a:t>
            </a:r>
          </a:p>
        </p:txBody>
      </p:sp>
    </p:spTree>
    <p:extLst>
      <p:ext uri="{BB962C8B-B14F-4D97-AF65-F5344CB8AC3E}">
        <p14:creationId xmlns:p14="http://schemas.microsoft.com/office/powerpoint/2010/main" val="1158321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2629B34-4FCE-C3CB-A732-C9AFDF8B81DC}"/>
              </a:ext>
            </a:extLst>
          </p:cNvPr>
          <p:cNvPicPr>
            <a:picLocks noGrp="1" noChangeAspect="1"/>
          </p:cNvPicPr>
          <p:nvPr>
            <p:ph idx="1"/>
          </p:nvPr>
        </p:nvPicPr>
        <p:blipFill>
          <a:blip r:embed="rId2"/>
          <a:stretch>
            <a:fillRect/>
          </a:stretch>
        </p:blipFill>
        <p:spPr>
          <a:xfrm>
            <a:off x="838200" y="365124"/>
            <a:ext cx="7049122" cy="5719791"/>
          </a:xfrm>
        </p:spPr>
      </p:pic>
      <p:pic>
        <p:nvPicPr>
          <p:cNvPr id="6" name="Resim 5">
            <a:extLst>
              <a:ext uri="{FF2B5EF4-FFF2-40B4-BE49-F238E27FC236}">
                <a16:creationId xmlns:a16="http://schemas.microsoft.com/office/drawing/2014/main" id="{1CA69A9D-380A-2D37-BACC-D23FD465FD92}"/>
              </a:ext>
            </a:extLst>
          </p:cNvPr>
          <p:cNvPicPr>
            <a:picLocks noChangeAspect="1"/>
          </p:cNvPicPr>
          <p:nvPr/>
        </p:nvPicPr>
        <p:blipFill>
          <a:blip r:embed="rId3"/>
          <a:stretch>
            <a:fillRect/>
          </a:stretch>
        </p:blipFill>
        <p:spPr>
          <a:xfrm>
            <a:off x="9709679" y="4776311"/>
            <a:ext cx="2352727" cy="1600200"/>
          </a:xfrm>
          <a:prstGeom prst="rect">
            <a:avLst/>
          </a:prstGeom>
        </p:spPr>
      </p:pic>
      <p:pic>
        <p:nvPicPr>
          <p:cNvPr id="7" name="Resim 6">
            <a:extLst>
              <a:ext uri="{FF2B5EF4-FFF2-40B4-BE49-F238E27FC236}">
                <a16:creationId xmlns:a16="http://schemas.microsoft.com/office/drawing/2014/main" id="{6BC7D506-DDED-825C-AA1A-43F45BF27267}"/>
              </a:ext>
            </a:extLst>
          </p:cNvPr>
          <p:cNvPicPr>
            <a:picLocks noChangeAspect="1"/>
          </p:cNvPicPr>
          <p:nvPr/>
        </p:nvPicPr>
        <p:blipFill>
          <a:blip r:embed="rId4"/>
          <a:stretch>
            <a:fillRect/>
          </a:stretch>
        </p:blipFill>
        <p:spPr>
          <a:xfrm>
            <a:off x="8247946" y="174837"/>
            <a:ext cx="1741403" cy="2700787"/>
          </a:xfrm>
          <a:prstGeom prst="rect">
            <a:avLst/>
          </a:prstGeom>
        </p:spPr>
      </p:pic>
      <p:pic>
        <p:nvPicPr>
          <p:cNvPr id="11266" name="Picture 2">
            <a:extLst>
              <a:ext uri="{FF2B5EF4-FFF2-40B4-BE49-F238E27FC236}">
                <a16:creationId xmlns:a16="http://schemas.microsoft.com/office/drawing/2014/main" id="{D47C85CE-7E51-0BAF-FB05-D5297508B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2237" y="854609"/>
            <a:ext cx="1627612" cy="186012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Z (299×168)">
            <a:extLst>
              <a:ext uri="{FF2B5EF4-FFF2-40B4-BE49-F238E27FC236}">
                <a16:creationId xmlns:a16="http://schemas.microsoft.com/office/drawing/2014/main" id="{E5BB2045-0716-F767-6B89-DF9F2AEFE4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9561" y="2854381"/>
            <a:ext cx="3134238" cy="176104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9k= (225×225)">
            <a:extLst>
              <a:ext uri="{FF2B5EF4-FFF2-40B4-BE49-F238E27FC236}">
                <a16:creationId xmlns:a16="http://schemas.microsoft.com/office/drawing/2014/main" id="{4EDDCD93-4A44-10FD-1ECC-FD516B2D5C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383" y="462439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20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66CCF1-A073-6FD4-EAFB-0ADE40B25262}"/>
              </a:ext>
            </a:extLst>
          </p:cNvPr>
          <p:cNvSpPr>
            <a:spLocks noGrp="1"/>
          </p:cNvSpPr>
          <p:nvPr>
            <p:ph type="title"/>
          </p:nvPr>
        </p:nvSpPr>
        <p:spPr/>
        <p:txBody>
          <a:bodyPr/>
          <a:lstStyle/>
          <a:p>
            <a:r>
              <a:rPr lang="tr-TR" dirty="0"/>
              <a:t>Tedavi </a:t>
            </a:r>
          </a:p>
        </p:txBody>
      </p:sp>
      <p:sp>
        <p:nvSpPr>
          <p:cNvPr id="3" name="İçerik Yer Tutucusu 2">
            <a:extLst>
              <a:ext uri="{FF2B5EF4-FFF2-40B4-BE49-F238E27FC236}">
                <a16:creationId xmlns:a16="http://schemas.microsoft.com/office/drawing/2014/main" id="{A67C1915-AFC4-3241-57B7-9A552E9A49CD}"/>
              </a:ext>
            </a:extLst>
          </p:cNvPr>
          <p:cNvSpPr>
            <a:spLocks noGrp="1"/>
          </p:cNvSpPr>
          <p:nvPr>
            <p:ph idx="1"/>
          </p:nvPr>
        </p:nvSpPr>
        <p:spPr/>
        <p:txBody>
          <a:bodyPr>
            <a:normAutofit fontScale="92500" lnSpcReduction="10000"/>
          </a:bodyPr>
          <a:lstStyle/>
          <a:p>
            <a:r>
              <a:rPr lang="tr-TR" sz="2800" dirty="0"/>
              <a:t>Akut dönemde serum fizyolojikle burun lavajı</a:t>
            </a:r>
          </a:p>
          <a:p>
            <a:endParaRPr lang="tr-TR" dirty="0"/>
          </a:p>
          <a:p>
            <a:r>
              <a:rPr lang="tr-TR" dirty="0"/>
              <a:t>Analjezik-antipiretik (parasetamol) </a:t>
            </a:r>
          </a:p>
          <a:p>
            <a:endParaRPr lang="tr-TR" dirty="0"/>
          </a:p>
          <a:p>
            <a:r>
              <a:rPr lang="tr-TR" dirty="0"/>
              <a:t>Antihistaminikler: Yararı gösterilmemiştir. Mukusu daha da kurutmakta ve sinüs drenajını bozmaktadır. Alerjik olgularda kullanılabilir. </a:t>
            </a:r>
          </a:p>
          <a:p>
            <a:endParaRPr lang="tr-TR" dirty="0"/>
          </a:p>
          <a:p>
            <a:r>
              <a:rPr lang="tr-TR" dirty="0"/>
              <a:t>Lokal / Sistemik dekonjestanlar: İlk 2 yaş sistemik formları önerilmemekle beraber topikal formları 1-3 gün ile sınırlı olmalıdır. </a:t>
            </a:r>
            <a:r>
              <a:rPr lang="tr-TR" u="sng" dirty="0"/>
              <a:t>Yaşlı, hipertansifte dikkat!</a:t>
            </a:r>
            <a:endParaRPr lang="tr-TR" dirty="0"/>
          </a:p>
        </p:txBody>
      </p:sp>
    </p:spTree>
    <p:extLst>
      <p:ext uri="{BB962C8B-B14F-4D97-AF65-F5344CB8AC3E}">
        <p14:creationId xmlns:p14="http://schemas.microsoft.com/office/powerpoint/2010/main" val="741898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E4F378-F898-F959-E419-AA91EA347853}"/>
              </a:ext>
            </a:extLst>
          </p:cNvPr>
          <p:cNvSpPr>
            <a:spLocks noGrp="1"/>
          </p:cNvSpPr>
          <p:nvPr>
            <p:ph type="title"/>
          </p:nvPr>
        </p:nvSpPr>
        <p:spPr/>
        <p:txBody>
          <a:bodyPr/>
          <a:lstStyle/>
          <a:p>
            <a:r>
              <a:rPr lang="tr-TR" dirty="0"/>
              <a:t>Komplikasyonlar</a:t>
            </a:r>
          </a:p>
        </p:txBody>
      </p:sp>
      <p:sp>
        <p:nvSpPr>
          <p:cNvPr id="3" name="İçerik Yer Tutucusu 2">
            <a:extLst>
              <a:ext uri="{FF2B5EF4-FFF2-40B4-BE49-F238E27FC236}">
                <a16:creationId xmlns:a16="http://schemas.microsoft.com/office/drawing/2014/main" id="{013328A2-2247-D17B-2DE2-0B8C2D0ED4A8}"/>
              </a:ext>
            </a:extLst>
          </p:cNvPr>
          <p:cNvSpPr>
            <a:spLocks noGrp="1"/>
          </p:cNvSpPr>
          <p:nvPr>
            <p:ph idx="1"/>
          </p:nvPr>
        </p:nvSpPr>
        <p:spPr/>
        <p:txBody>
          <a:bodyPr/>
          <a:lstStyle/>
          <a:p>
            <a:r>
              <a:rPr lang="tr-TR" dirty="0"/>
              <a:t>Orbital selülit </a:t>
            </a:r>
          </a:p>
          <a:p>
            <a:r>
              <a:rPr lang="tr-TR" dirty="0"/>
              <a:t>Optik </a:t>
            </a:r>
            <a:r>
              <a:rPr lang="tr-TR" dirty="0" err="1"/>
              <a:t>nörit</a:t>
            </a:r>
            <a:r>
              <a:rPr lang="tr-TR" dirty="0"/>
              <a:t> </a:t>
            </a:r>
          </a:p>
          <a:p>
            <a:r>
              <a:rPr lang="tr-TR" dirty="0"/>
              <a:t>Menenjit </a:t>
            </a:r>
          </a:p>
          <a:p>
            <a:r>
              <a:rPr lang="tr-TR" dirty="0"/>
              <a:t>Epidural </a:t>
            </a:r>
            <a:r>
              <a:rPr lang="tr-TR" dirty="0" err="1"/>
              <a:t>abse</a:t>
            </a:r>
            <a:r>
              <a:rPr lang="tr-TR" dirty="0"/>
              <a:t> </a:t>
            </a:r>
          </a:p>
          <a:p>
            <a:r>
              <a:rPr lang="tr-TR" dirty="0" err="1"/>
              <a:t>Subdural</a:t>
            </a:r>
            <a:r>
              <a:rPr lang="tr-TR" dirty="0"/>
              <a:t> </a:t>
            </a:r>
            <a:r>
              <a:rPr lang="tr-TR" dirty="0" err="1"/>
              <a:t>abse</a:t>
            </a:r>
            <a:r>
              <a:rPr lang="tr-TR" dirty="0"/>
              <a:t> </a:t>
            </a:r>
          </a:p>
          <a:p>
            <a:r>
              <a:rPr lang="tr-TR" dirty="0"/>
              <a:t>Beyin </a:t>
            </a:r>
            <a:r>
              <a:rPr lang="tr-TR" dirty="0" err="1"/>
              <a:t>absesi</a:t>
            </a:r>
            <a:r>
              <a:rPr lang="tr-TR" dirty="0"/>
              <a:t> </a:t>
            </a:r>
          </a:p>
          <a:p>
            <a:r>
              <a:rPr lang="tr-TR" dirty="0"/>
              <a:t>Osteomiyelit </a:t>
            </a:r>
          </a:p>
          <a:p>
            <a:r>
              <a:rPr lang="tr-TR" dirty="0" err="1"/>
              <a:t>Kavernöz</a:t>
            </a:r>
            <a:r>
              <a:rPr lang="tr-TR" dirty="0"/>
              <a:t> sinüs trombozu</a:t>
            </a:r>
          </a:p>
          <a:p>
            <a:endParaRPr lang="tr-TR" dirty="0"/>
          </a:p>
        </p:txBody>
      </p:sp>
      <p:pic>
        <p:nvPicPr>
          <p:cNvPr id="5" name="Resim 4">
            <a:extLst>
              <a:ext uri="{FF2B5EF4-FFF2-40B4-BE49-F238E27FC236}">
                <a16:creationId xmlns:a16="http://schemas.microsoft.com/office/drawing/2014/main" id="{11E1F019-16D1-B1DF-0733-F38D91F9342E}"/>
              </a:ext>
            </a:extLst>
          </p:cNvPr>
          <p:cNvPicPr>
            <a:picLocks noChangeAspect="1"/>
          </p:cNvPicPr>
          <p:nvPr/>
        </p:nvPicPr>
        <p:blipFill>
          <a:blip r:embed="rId2"/>
          <a:stretch>
            <a:fillRect/>
          </a:stretch>
        </p:blipFill>
        <p:spPr>
          <a:xfrm>
            <a:off x="7217935" y="992252"/>
            <a:ext cx="4005506" cy="2579818"/>
          </a:xfrm>
          <a:prstGeom prst="rect">
            <a:avLst/>
          </a:prstGeom>
        </p:spPr>
      </p:pic>
    </p:spTree>
    <p:extLst>
      <p:ext uri="{BB962C8B-B14F-4D97-AF65-F5344CB8AC3E}">
        <p14:creationId xmlns:p14="http://schemas.microsoft.com/office/powerpoint/2010/main" val="236672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57A20E-E7B4-BF66-5337-7A1E2916851D}"/>
              </a:ext>
            </a:extLst>
          </p:cNvPr>
          <p:cNvSpPr>
            <a:spLocks noGrp="1"/>
          </p:cNvSpPr>
          <p:nvPr>
            <p:ph type="title"/>
          </p:nvPr>
        </p:nvSpPr>
        <p:spPr/>
        <p:txBody>
          <a:bodyPr/>
          <a:lstStyle/>
          <a:p>
            <a:r>
              <a:rPr lang="tr-TR" dirty="0"/>
              <a:t>Üst solunum yolu enfeksiyonları</a:t>
            </a:r>
          </a:p>
        </p:txBody>
      </p:sp>
      <p:sp>
        <p:nvSpPr>
          <p:cNvPr id="3" name="İçerik Yer Tutucusu 2">
            <a:extLst>
              <a:ext uri="{FF2B5EF4-FFF2-40B4-BE49-F238E27FC236}">
                <a16:creationId xmlns:a16="http://schemas.microsoft.com/office/drawing/2014/main" id="{C1E7D58A-B72C-078F-6C58-BB3EC7DC59B3}"/>
              </a:ext>
            </a:extLst>
          </p:cNvPr>
          <p:cNvSpPr>
            <a:spLocks noGrp="1"/>
          </p:cNvSpPr>
          <p:nvPr>
            <p:ph idx="1"/>
          </p:nvPr>
        </p:nvSpPr>
        <p:spPr/>
        <p:txBody>
          <a:bodyPr>
            <a:normAutofit/>
          </a:bodyPr>
          <a:lstStyle/>
          <a:p>
            <a:r>
              <a:rPr lang="tr-TR" dirty="0"/>
              <a:t>Soğuk algınlığı </a:t>
            </a:r>
          </a:p>
          <a:p>
            <a:r>
              <a:rPr lang="tr-TR" dirty="0"/>
              <a:t>Grip </a:t>
            </a:r>
          </a:p>
          <a:p>
            <a:r>
              <a:rPr lang="tr-TR" dirty="0" err="1"/>
              <a:t>Rinosinüzit</a:t>
            </a:r>
            <a:r>
              <a:rPr lang="tr-TR" dirty="0"/>
              <a:t> </a:t>
            </a:r>
          </a:p>
          <a:p>
            <a:r>
              <a:rPr lang="tr-TR" dirty="0" err="1"/>
              <a:t>Tonsillofarenjit</a:t>
            </a:r>
            <a:r>
              <a:rPr lang="tr-TR" dirty="0"/>
              <a:t> </a:t>
            </a:r>
          </a:p>
          <a:p>
            <a:r>
              <a:rPr lang="tr-TR" dirty="0"/>
              <a:t>Larenjit </a:t>
            </a:r>
          </a:p>
          <a:p>
            <a:r>
              <a:rPr lang="tr-TR" dirty="0" err="1"/>
              <a:t>Epiglottit</a:t>
            </a:r>
            <a:r>
              <a:rPr lang="tr-TR" dirty="0"/>
              <a:t> </a:t>
            </a:r>
          </a:p>
          <a:p>
            <a:r>
              <a:rPr lang="tr-TR" dirty="0"/>
              <a:t>Akut </a:t>
            </a:r>
            <a:r>
              <a:rPr lang="tr-TR" dirty="0" err="1"/>
              <a:t>otitis</a:t>
            </a:r>
            <a:r>
              <a:rPr lang="tr-TR" dirty="0"/>
              <a:t> </a:t>
            </a:r>
            <a:r>
              <a:rPr lang="tr-TR" dirty="0" err="1"/>
              <a:t>media</a:t>
            </a:r>
            <a:endParaRPr lang="tr-TR" dirty="0"/>
          </a:p>
          <a:p>
            <a:r>
              <a:rPr lang="tr-TR" dirty="0" err="1"/>
              <a:t>Trakeit</a:t>
            </a:r>
            <a:r>
              <a:rPr lang="tr-TR" dirty="0"/>
              <a:t> </a:t>
            </a:r>
          </a:p>
        </p:txBody>
      </p:sp>
      <p:sp>
        <p:nvSpPr>
          <p:cNvPr id="5" name="Sağ Ayraç 4">
            <a:extLst>
              <a:ext uri="{FF2B5EF4-FFF2-40B4-BE49-F238E27FC236}">
                <a16:creationId xmlns:a16="http://schemas.microsoft.com/office/drawing/2014/main" id="{43AAB1B6-E1AF-8D7B-A394-272EA8920F91}"/>
              </a:ext>
            </a:extLst>
          </p:cNvPr>
          <p:cNvSpPr/>
          <p:nvPr/>
        </p:nvSpPr>
        <p:spPr>
          <a:xfrm>
            <a:off x="4451684" y="1825625"/>
            <a:ext cx="577516" cy="248168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dirty="0">
              <a:latin typeface="Calibri" panose="020F0502020204030204" pitchFamily="34" charset="0"/>
            </a:endParaRPr>
          </a:p>
        </p:txBody>
      </p:sp>
      <p:sp>
        <p:nvSpPr>
          <p:cNvPr id="6" name="Metin kutusu 5">
            <a:extLst>
              <a:ext uri="{FF2B5EF4-FFF2-40B4-BE49-F238E27FC236}">
                <a16:creationId xmlns:a16="http://schemas.microsoft.com/office/drawing/2014/main" id="{4472DD08-6E0A-A338-EDFF-A83A0A80D92A}"/>
              </a:ext>
            </a:extLst>
          </p:cNvPr>
          <p:cNvSpPr txBox="1"/>
          <p:nvPr/>
        </p:nvSpPr>
        <p:spPr>
          <a:xfrm>
            <a:off x="5279859" y="2804855"/>
            <a:ext cx="4104773" cy="523220"/>
          </a:xfrm>
          <a:prstGeom prst="rect">
            <a:avLst/>
          </a:prstGeom>
          <a:noFill/>
        </p:spPr>
        <p:txBody>
          <a:bodyPr wrap="square" rtlCol="0">
            <a:spAutoFit/>
          </a:bodyPr>
          <a:lstStyle/>
          <a:p>
            <a:r>
              <a:rPr lang="tr-TR" sz="2800" dirty="0">
                <a:latin typeface="Calibri" panose="020F0502020204030204" pitchFamily="34" charset="0"/>
              </a:rPr>
              <a:t>Çoğunlukla viral etkenler</a:t>
            </a:r>
          </a:p>
        </p:txBody>
      </p:sp>
    </p:spTree>
    <p:extLst>
      <p:ext uri="{BB962C8B-B14F-4D97-AF65-F5344CB8AC3E}">
        <p14:creationId xmlns:p14="http://schemas.microsoft.com/office/powerpoint/2010/main" val="45673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AA1E7-4F77-4D98-AEE9-39509AB387DF}"/>
              </a:ext>
            </a:extLst>
          </p:cNvPr>
          <p:cNvSpPr>
            <a:spLocks noGrp="1"/>
          </p:cNvSpPr>
          <p:nvPr>
            <p:ph type="title"/>
          </p:nvPr>
        </p:nvSpPr>
        <p:spPr/>
        <p:txBody>
          <a:bodyPr/>
          <a:lstStyle/>
          <a:p>
            <a:r>
              <a:rPr lang="tr-TR" dirty="0"/>
              <a:t>Sevk Kriterleri</a:t>
            </a:r>
          </a:p>
        </p:txBody>
      </p:sp>
      <p:sp>
        <p:nvSpPr>
          <p:cNvPr id="3" name="İçerik Yer Tutucusu 2">
            <a:extLst>
              <a:ext uri="{FF2B5EF4-FFF2-40B4-BE49-F238E27FC236}">
                <a16:creationId xmlns:a16="http://schemas.microsoft.com/office/drawing/2014/main" id="{7EF9C16D-14FA-1BE5-5045-FDECE8576563}"/>
              </a:ext>
            </a:extLst>
          </p:cNvPr>
          <p:cNvSpPr>
            <a:spLocks noGrp="1"/>
          </p:cNvSpPr>
          <p:nvPr>
            <p:ph idx="1"/>
          </p:nvPr>
        </p:nvSpPr>
        <p:spPr/>
        <p:txBody>
          <a:bodyPr>
            <a:normAutofit fontScale="85000" lnSpcReduction="20000"/>
          </a:bodyPr>
          <a:lstStyle/>
          <a:p>
            <a:pPr marL="0" indent="0">
              <a:buNone/>
            </a:pPr>
            <a:endParaRPr lang="tr-TR" dirty="0"/>
          </a:p>
          <a:p>
            <a:r>
              <a:rPr lang="tr-TR" dirty="0"/>
              <a:t>Göz çevresinde ödem </a:t>
            </a:r>
          </a:p>
          <a:p>
            <a:r>
              <a:rPr lang="tr-TR" dirty="0"/>
              <a:t>Göz küresinde yer değiştirme </a:t>
            </a:r>
          </a:p>
          <a:p>
            <a:r>
              <a:rPr lang="tr-TR" dirty="0"/>
              <a:t>Çift görme</a:t>
            </a:r>
          </a:p>
          <a:p>
            <a:r>
              <a:rPr lang="tr-TR" dirty="0"/>
              <a:t>Göz kasları felci, görmede azalma </a:t>
            </a:r>
          </a:p>
          <a:p>
            <a:r>
              <a:rPr lang="tr-TR" dirty="0"/>
              <a:t>Alın bölgesinde tek ya da iki yanlı şiddetli baş ağrısı, </a:t>
            </a:r>
          </a:p>
          <a:p>
            <a:r>
              <a:rPr lang="tr-TR" dirty="0"/>
              <a:t>Alın bölgesinde şişlik </a:t>
            </a:r>
          </a:p>
          <a:p>
            <a:r>
              <a:rPr lang="tr-TR" dirty="0"/>
              <a:t>Menenjit şüphesi </a:t>
            </a:r>
          </a:p>
          <a:p>
            <a:r>
              <a:rPr lang="tr-TR" dirty="0"/>
              <a:t>İki haftalık uygun tedaviye rağmen devam eden semptomlar </a:t>
            </a:r>
          </a:p>
          <a:p>
            <a:r>
              <a:rPr lang="tr-TR" dirty="0"/>
              <a:t>Erişkinde yılda 4 ve &gt; 4, Çocukta 6 ve &gt; 6 defa ABRS geçirenler </a:t>
            </a:r>
          </a:p>
          <a:p>
            <a:r>
              <a:rPr lang="tr-TR" dirty="0"/>
              <a:t>Kronik sinüzit hastaları</a:t>
            </a:r>
          </a:p>
        </p:txBody>
      </p:sp>
    </p:spTree>
    <p:extLst>
      <p:ext uri="{BB962C8B-B14F-4D97-AF65-F5344CB8AC3E}">
        <p14:creationId xmlns:p14="http://schemas.microsoft.com/office/powerpoint/2010/main" val="2686507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F7227A-A3D4-5019-95EB-073942B01EC0}"/>
              </a:ext>
            </a:extLst>
          </p:cNvPr>
          <p:cNvSpPr>
            <a:spLocks noGrp="1"/>
          </p:cNvSpPr>
          <p:nvPr>
            <p:ph type="title"/>
          </p:nvPr>
        </p:nvSpPr>
        <p:spPr>
          <a:xfrm>
            <a:off x="411480" y="991443"/>
            <a:ext cx="4443154" cy="1087819"/>
          </a:xfrm>
        </p:spPr>
        <p:txBody>
          <a:bodyPr anchor="b">
            <a:normAutofit/>
          </a:bodyPr>
          <a:lstStyle/>
          <a:p>
            <a:r>
              <a:rPr lang="tr-TR" sz="3400" dirty="0"/>
              <a:t>Akut </a:t>
            </a:r>
            <a:r>
              <a:rPr lang="tr-TR" sz="3400" dirty="0" err="1"/>
              <a:t>otitis</a:t>
            </a:r>
            <a:r>
              <a:rPr lang="tr-TR" sz="3400" dirty="0"/>
              <a:t> </a:t>
            </a:r>
            <a:r>
              <a:rPr lang="tr-TR" sz="3400" dirty="0" err="1"/>
              <a:t>media</a:t>
            </a:r>
            <a:endParaRPr lang="tr-TR" sz="3400" dirty="0">
              <a:highlight>
                <a:srgbClr val="FFFF00"/>
              </a:highlight>
            </a:endParaRPr>
          </a:p>
        </p:txBody>
      </p:sp>
      <p:sp>
        <p:nvSpPr>
          <p:cNvPr id="4105" name="Rectangle 4104">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7" name="Rectangle 410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ACD3CD1C-E5C3-22BD-7D5E-CC4441AD72B2}"/>
              </a:ext>
            </a:extLst>
          </p:cNvPr>
          <p:cNvSpPr>
            <a:spLocks noGrp="1"/>
          </p:cNvSpPr>
          <p:nvPr>
            <p:ph idx="1"/>
          </p:nvPr>
        </p:nvSpPr>
        <p:spPr>
          <a:xfrm>
            <a:off x="411480" y="2684095"/>
            <a:ext cx="4443154" cy="3492868"/>
          </a:xfrm>
        </p:spPr>
        <p:txBody>
          <a:bodyPr>
            <a:normAutofit/>
          </a:bodyPr>
          <a:lstStyle/>
          <a:p>
            <a:r>
              <a:rPr lang="tr-TR" sz="1800" spc="-5" dirty="0">
                <a:ea typeface="Calibri" panose="020F0502020204030204" pitchFamily="34" charset="0"/>
                <a:cs typeface="Calibri" panose="020F0502020204030204" pitchFamily="34" charset="0"/>
              </a:rPr>
              <a:t>Orta </a:t>
            </a:r>
            <a:r>
              <a:rPr lang="tr-TR" sz="1800" dirty="0">
                <a:ea typeface="Calibri" panose="020F0502020204030204" pitchFamily="34" charset="0"/>
                <a:cs typeface="Calibri" panose="020F0502020204030204" pitchFamily="34" charset="0"/>
              </a:rPr>
              <a:t>kulak ve </a:t>
            </a:r>
            <a:r>
              <a:rPr lang="tr-TR" sz="1800" spc="-5" dirty="0">
                <a:ea typeface="Calibri" panose="020F0502020204030204" pitchFamily="34" charset="0"/>
                <a:cs typeface="Calibri" panose="020F0502020204030204" pitchFamily="34" charset="0"/>
              </a:rPr>
              <a:t>hava boşluklarının </a:t>
            </a:r>
            <a:r>
              <a:rPr lang="tr-TR" sz="1800" spc="-1040" dirty="0">
                <a:ea typeface="Calibri" panose="020F0502020204030204" pitchFamily="34" charset="0"/>
                <a:cs typeface="Calibri" panose="020F0502020204030204" pitchFamily="34" charset="0"/>
              </a:rPr>
              <a:t> </a:t>
            </a:r>
            <a:r>
              <a:rPr lang="tr-TR" sz="1800" dirty="0" err="1">
                <a:ea typeface="Calibri" panose="020F0502020204030204" pitchFamily="34" charset="0"/>
                <a:cs typeface="Calibri" panose="020F0502020204030204" pitchFamily="34" charset="0"/>
              </a:rPr>
              <a:t>süpüratif</a:t>
            </a:r>
            <a:r>
              <a:rPr lang="tr-TR" sz="1800" spc="-5" dirty="0">
                <a:ea typeface="Calibri" panose="020F0502020204030204" pitchFamily="34" charset="0"/>
                <a:cs typeface="Calibri" panose="020F0502020204030204" pitchFamily="34" charset="0"/>
              </a:rPr>
              <a:t> enfeksiyonudur</a:t>
            </a:r>
          </a:p>
          <a:p>
            <a:endParaRPr lang="tr-TR" sz="1800" spc="-5" dirty="0">
              <a:ea typeface="Calibri" panose="020F0502020204030204" pitchFamily="34" charset="0"/>
              <a:cs typeface="Calibri" panose="020F0502020204030204" pitchFamily="34" charset="0"/>
            </a:endParaRPr>
          </a:p>
          <a:p>
            <a:r>
              <a:rPr lang="tr-TR" sz="1800" spc="-5" dirty="0">
                <a:ea typeface="Calibri" panose="020F0502020204030204" pitchFamily="34" charset="0"/>
                <a:cs typeface="Calibri" panose="020F0502020204030204" pitchFamily="34" charset="0"/>
              </a:rPr>
              <a:t>Östaki disfonksiyonu bakteriyel</a:t>
            </a:r>
            <a:r>
              <a:rPr lang="tr-TR" sz="1800" dirty="0">
                <a:ea typeface="Calibri" panose="020F0502020204030204" pitchFamily="34" charset="0"/>
                <a:cs typeface="Calibri" panose="020F0502020204030204" pitchFamily="34" charset="0"/>
              </a:rPr>
              <a:t> kolonizasyonun</a:t>
            </a:r>
            <a:r>
              <a:rPr lang="tr-TR" sz="1800" spc="-20" dirty="0">
                <a:ea typeface="Calibri" panose="020F0502020204030204" pitchFamily="34" charset="0"/>
                <a:cs typeface="Calibri" panose="020F0502020204030204" pitchFamily="34" charset="0"/>
              </a:rPr>
              <a:t> </a:t>
            </a:r>
            <a:r>
              <a:rPr lang="tr-TR" sz="1800" spc="-5" dirty="0">
                <a:ea typeface="Calibri" panose="020F0502020204030204" pitchFamily="34" charset="0"/>
                <a:cs typeface="Calibri" panose="020F0502020204030204" pitchFamily="34" charset="0"/>
              </a:rPr>
              <a:t>temel</a:t>
            </a:r>
            <a:r>
              <a:rPr lang="tr-TR" sz="1800" spc="-30" dirty="0">
                <a:ea typeface="Calibri" panose="020F0502020204030204" pitchFamily="34" charset="0"/>
                <a:cs typeface="Calibri" panose="020F0502020204030204" pitchFamily="34" charset="0"/>
              </a:rPr>
              <a:t> </a:t>
            </a:r>
            <a:r>
              <a:rPr lang="tr-TR" sz="1800" spc="-5" dirty="0">
                <a:ea typeface="Calibri" panose="020F0502020204030204" pitchFamily="34" charset="0"/>
                <a:cs typeface="Calibri" panose="020F0502020204030204" pitchFamily="34" charset="0"/>
              </a:rPr>
              <a:t>nedenidir.</a:t>
            </a:r>
          </a:p>
          <a:p>
            <a:endParaRPr lang="tr-TR" sz="1800" dirty="0">
              <a:ea typeface="Calibri" panose="020F0502020204030204" pitchFamily="34" charset="0"/>
              <a:cs typeface="Calibri" panose="020F0502020204030204" pitchFamily="34" charset="0"/>
            </a:endParaRPr>
          </a:p>
          <a:p>
            <a:r>
              <a:rPr lang="tr-TR" sz="1800" dirty="0">
                <a:ea typeface="Calibri" panose="020F0502020204030204" pitchFamily="34" charset="0"/>
                <a:cs typeface="Calibri" panose="020F0502020204030204" pitchFamily="34" charset="0"/>
              </a:rPr>
              <a:t>İki yaşına kadar çocukların %90’ı en az bir kez AOM geçirmektedir ve bu çocukların yaklaşık yarısı tekrarlayan akut </a:t>
            </a:r>
            <a:r>
              <a:rPr lang="tr-TR" sz="1800" dirty="0" err="1">
                <a:ea typeface="Calibri" panose="020F0502020204030204" pitchFamily="34" charset="0"/>
                <a:cs typeface="Calibri" panose="020F0502020204030204" pitchFamily="34" charset="0"/>
              </a:rPr>
              <a:t>otitis</a:t>
            </a:r>
            <a:r>
              <a:rPr lang="tr-TR" sz="1800" dirty="0">
                <a:ea typeface="Calibri" panose="020F0502020204030204" pitchFamily="34" charset="0"/>
                <a:cs typeface="Calibri" panose="020F0502020204030204" pitchFamily="34" charset="0"/>
              </a:rPr>
              <a:t> </a:t>
            </a:r>
            <a:r>
              <a:rPr lang="tr-TR" sz="1800" dirty="0" err="1">
                <a:ea typeface="Calibri" panose="020F0502020204030204" pitchFamily="34" charset="0"/>
                <a:cs typeface="Calibri" panose="020F0502020204030204" pitchFamily="34" charset="0"/>
              </a:rPr>
              <a:t>media</a:t>
            </a:r>
            <a:r>
              <a:rPr lang="tr-TR" sz="1800" dirty="0">
                <a:ea typeface="Calibri" panose="020F0502020204030204" pitchFamily="34" charset="0"/>
                <a:cs typeface="Calibri" panose="020F0502020204030204" pitchFamily="34" charset="0"/>
              </a:rPr>
              <a:t> (üç ya da daha fazla) geçirmiş veya geçirecektir</a:t>
            </a:r>
          </a:p>
        </p:txBody>
      </p:sp>
      <p:pic>
        <p:nvPicPr>
          <p:cNvPr id="4098" name="Picture 2" descr="Otoskop Nedir?">
            <a:extLst>
              <a:ext uri="{FF2B5EF4-FFF2-40B4-BE49-F238E27FC236}">
                <a16:creationId xmlns:a16="http://schemas.microsoft.com/office/drawing/2014/main" id="{A4D1ED4E-6F66-9D61-C78D-D3DC58D8D4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206" y="698835"/>
            <a:ext cx="4959185" cy="27895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E58E463-F7CA-7BAC-42FB-8210C176E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88" y="3488376"/>
            <a:ext cx="3283803" cy="32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89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9524DA-85B3-2C6D-2D56-8B65B48635CD}"/>
              </a:ext>
            </a:extLst>
          </p:cNvPr>
          <p:cNvSpPr>
            <a:spLocks noGrp="1"/>
          </p:cNvSpPr>
          <p:nvPr>
            <p:ph type="title"/>
          </p:nvPr>
        </p:nvSpPr>
        <p:spPr/>
        <p:txBody>
          <a:bodyPr/>
          <a:lstStyle/>
          <a:p>
            <a:r>
              <a:rPr lang="tr-TR" dirty="0"/>
              <a:t>Etkenler</a:t>
            </a:r>
          </a:p>
        </p:txBody>
      </p:sp>
      <p:pic>
        <p:nvPicPr>
          <p:cNvPr id="5" name="İçerik Yer Tutucusu 4">
            <a:extLst>
              <a:ext uri="{FF2B5EF4-FFF2-40B4-BE49-F238E27FC236}">
                <a16:creationId xmlns:a16="http://schemas.microsoft.com/office/drawing/2014/main" id="{BEAA9510-D8D2-0F07-1E32-4EB49F3EBB4A}"/>
              </a:ext>
            </a:extLst>
          </p:cNvPr>
          <p:cNvPicPr>
            <a:picLocks noGrp="1" noChangeAspect="1"/>
          </p:cNvPicPr>
          <p:nvPr>
            <p:ph idx="1"/>
          </p:nvPr>
        </p:nvPicPr>
        <p:blipFill>
          <a:blip r:embed="rId2"/>
          <a:stretch>
            <a:fillRect/>
          </a:stretch>
        </p:blipFill>
        <p:spPr>
          <a:xfrm>
            <a:off x="838200" y="1978002"/>
            <a:ext cx="10579128" cy="4106914"/>
          </a:xfrm>
        </p:spPr>
      </p:pic>
    </p:spTree>
    <p:extLst>
      <p:ext uri="{BB962C8B-B14F-4D97-AF65-F5344CB8AC3E}">
        <p14:creationId xmlns:p14="http://schemas.microsoft.com/office/powerpoint/2010/main" val="2708022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54203A-E3D0-36B9-C2C1-F350CDC8D21A}"/>
              </a:ext>
            </a:extLst>
          </p:cNvPr>
          <p:cNvSpPr>
            <a:spLocks noGrp="1"/>
          </p:cNvSpPr>
          <p:nvPr>
            <p:ph type="title"/>
          </p:nvPr>
        </p:nvSpPr>
        <p:spPr/>
        <p:txBody>
          <a:bodyPr/>
          <a:lstStyle/>
          <a:p>
            <a:r>
              <a:rPr lang="tr-TR" dirty="0"/>
              <a:t>Risk faktörleri</a:t>
            </a:r>
          </a:p>
        </p:txBody>
      </p:sp>
      <p:sp>
        <p:nvSpPr>
          <p:cNvPr id="3" name="İçerik Yer Tutucusu 2">
            <a:extLst>
              <a:ext uri="{FF2B5EF4-FFF2-40B4-BE49-F238E27FC236}">
                <a16:creationId xmlns:a16="http://schemas.microsoft.com/office/drawing/2014/main" id="{BBA24085-07CE-CA1D-7E02-EF256AB9D681}"/>
              </a:ext>
            </a:extLst>
          </p:cNvPr>
          <p:cNvSpPr>
            <a:spLocks noGrp="1"/>
          </p:cNvSpPr>
          <p:nvPr>
            <p:ph idx="1"/>
          </p:nvPr>
        </p:nvSpPr>
        <p:spPr/>
        <p:txBody>
          <a:bodyPr>
            <a:normAutofit fontScale="92500" lnSpcReduction="10000"/>
          </a:bodyPr>
          <a:lstStyle/>
          <a:p>
            <a:r>
              <a:rPr lang="tr-TR" dirty="0" err="1"/>
              <a:t>Allerjik</a:t>
            </a:r>
            <a:r>
              <a:rPr lang="tr-TR" dirty="0"/>
              <a:t> alt yapısı olan çocukların antijenlere maruziyeti</a:t>
            </a:r>
          </a:p>
          <a:p>
            <a:r>
              <a:rPr lang="tr-TR" dirty="0"/>
              <a:t>Çevre kirliliğine</a:t>
            </a:r>
          </a:p>
          <a:p>
            <a:r>
              <a:rPr lang="tr-TR" dirty="0"/>
              <a:t>Pasif sigara içiciliği (en ciddi risk faktörüdür)</a:t>
            </a:r>
          </a:p>
          <a:p>
            <a:r>
              <a:rPr lang="tr-TR" dirty="0"/>
              <a:t>Anne sütünün alınmaması veya kısa sureli alımı (üç aya kadar anne sütü alan infantlarda almayanlara oranla bir yaşına kadar daha az </a:t>
            </a:r>
            <a:r>
              <a:rPr lang="tr-TR" dirty="0" err="1"/>
              <a:t>otit</a:t>
            </a:r>
            <a:r>
              <a:rPr lang="tr-TR" dirty="0"/>
              <a:t> görülür)</a:t>
            </a:r>
          </a:p>
          <a:p>
            <a:r>
              <a:rPr lang="tr-TR" dirty="0"/>
              <a:t>Mevsim (</a:t>
            </a:r>
            <a:r>
              <a:rPr lang="tr-TR" dirty="0" err="1"/>
              <a:t>otitis</a:t>
            </a:r>
            <a:r>
              <a:rPr lang="tr-TR" dirty="0"/>
              <a:t> </a:t>
            </a:r>
            <a:r>
              <a:rPr lang="tr-TR" dirty="0" err="1"/>
              <a:t>media</a:t>
            </a:r>
            <a:r>
              <a:rPr lang="tr-TR" dirty="0"/>
              <a:t> insidansı üst solum yolu enfeksiyonlarının mevsimsel değişikliğine paralellik gösterir)</a:t>
            </a:r>
          </a:p>
          <a:p>
            <a:r>
              <a:rPr lang="tr-TR" dirty="0"/>
              <a:t>Yuvaya veya kreşe devam ve düşük sosyoekonomik koşulların getirdiği kalabalık ev nüfusu</a:t>
            </a:r>
          </a:p>
          <a:p>
            <a:r>
              <a:rPr lang="tr-TR" dirty="0"/>
              <a:t>Kötü hijyen</a:t>
            </a:r>
          </a:p>
        </p:txBody>
      </p:sp>
    </p:spTree>
    <p:extLst>
      <p:ext uri="{BB962C8B-B14F-4D97-AF65-F5344CB8AC3E}">
        <p14:creationId xmlns:p14="http://schemas.microsoft.com/office/powerpoint/2010/main" val="2445506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A5DC12-312B-90F5-A99A-17ABCA2AE778}"/>
              </a:ext>
            </a:extLst>
          </p:cNvPr>
          <p:cNvSpPr>
            <a:spLocks noGrp="1"/>
          </p:cNvSpPr>
          <p:nvPr>
            <p:ph type="title"/>
          </p:nvPr>
        </p:nvSpPr>
        <p:spPr/>
        <p:txBody>
          <a:bodyPr/>
          <a:lstStyle/>
          <a:p>
            <a:r>
              <a:rPr lang="tr-TR" dirty="0"/>
              <a:t>Klinik</a:t>
            </a:r>
          </a:p>
        </p:txBody>
      </p:sp>
      <p:sp>
        <p:nvSpPr>
          <p:cNvPr id="4" name="İçerik Yer Tutucusu 3">
            <a:extLst>
              <a:ext uri="{FF2B5EF4-FFF2-40B4-BE49-F238E27FC236}">
                <a16:creationId xmlns:a16="http://schemas.microsoft.com/office/drawing/2014/main" id="{9EC3C74F-F109-74C2-B39C-D4AFC191595F}"/>
              </a:ext>
            </a:extLst>
          </p:cNvPr>
          <p:cNvSpPr>
            <a:spLocks noGrp="1"/>
          </p:cNvSpPr>
          <p:nvPr>
            <p:ph sz="half" idx="1"/>
          </p:nvPr>
        </p:nvSpPr>
        <p:spPr/>
        <p:txBody>
          <a:bodyPr/>
          <a:lstStyle/>
          <a:p>
            <a:r>
              <a:rPr lang="tr-TR" dirty="0"/>
              <a:t>Ateş </a:t>
            </a:r>
          </a:p>
          <a:p>
            <a:r>
              <a:rPr lang="tr-TR" dirty="0"/>
              <a:t>Şiddetli kulak ağrısı </a:t>
            </a:r>
          </a:p>
          <a:p>
            <a:r>
              <a:rPr lang="tr-TR" dirty="0"/>
              <a:t>Çocukta ağlama, huzursuzluk </a:t>
            </a:r>
          </a:p>
          <a:p>
            <a:r>
              <a:rPr lang="tr-TR" dirty="0"/>
              <a:t>İşitme azlığı </a:t>
            </a:r>
          </a:p>
          <a:p>
            <a:r>
              <a:rPr lang="tr-TR" dirty="0"/>
              <a:t>Kusma </a:t>
            </a:r>
          </a:p>
        </p:txBody>
      </p:sp>
      <p:sp>
        <p:nvSpPr>
          <p:cNvPr id="5" name="İçerik Yer Tutucusu 4">
            <a:extLst>
              <a:ext uri="{FF2B5EF4-FFF2-40B4-BE49-F238E27FC236}">
                <a16:creationId xmlns:a16="http://schemas.microsoft.com/office/drawing/2014/main" id="{8173F9E3-8DF6-788D-28B2-C58FCFC1D7F5}"/>
              </a:ext>
            </a:extLst>
          </p:cNvPr>
          <p:cNvSpPr>
            <a:spLocks noGrp="1"/>
          </p:cNvSpPr>
          <p:nvPr>
            <p:ph sz="half" idx="2"/>
          </p:nvPr>
        </p:nvSpPr>
        <p:spPr/>
        <p:txBody>
          <a:bodyPr/>
          <a:lstStyle/>
          <a:p>
            <a:r>
              <a:rPr lang="tr-TR" sz="2800" dirty="0"/>
              <a:t>Kulak kepçesini tutma</a:t>
            </a:r>
          </a:p>
          <a:p>
            <a:r>
              <a:rPr lang="tr-TR" sz="2800" dirty="0"/>
              <a:t>Kulak akıntısı </a:t>
            </a:r>
          </a:p>
          <a:p>
            <a:r>
              <a:rPr lang="tr-TR" sz="2800" dirty="0"/>
              <a:t>Halsizlik, irritabilite </a:t>
            </a:r>
          </a:p>
          <a:p>
            <a:r>
              <a:rPr lang="tr-TR" sz="2800" dirty="0"/>
              <a:t> </a:t>
            </a:r>
            <a:r>
              <a:rPr lang="tr-TR" sz="2800" dirty="0" err="1"/>
              <a:t>Tinnitus</a:t>
            </a:r>
            <a:r>
              <a:rPr lang="tr-TR" sz="2800" dirty="0"/>
              <a:t>, vertigo</a:t>
            </a:r>
          </a:p>
          <a:p>
            <a:endParaRPr lang="tr-TR" dirty="0"/>
          </a:p>
        </p:txBody>
      </p:sp>
      <p:pic>
        <p:nvPicPr>
          <p:cNvPr id="13314" name="Picture 2">
            <a:extLst>
              <a:ext uri="{FF2B5EF4-FFF2-40B4-BE49-F238E27FC236}">
                <a16:creationId xmlns:a16="http://schemas.microsoft.com/office/drawing/2014/main" id="{7C90D518-59CE-FCB7-21EB-B3A2ABAEB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801" y="4454679"/>
            <a:ext cx="3008397" cy="222929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19">
            <a:extLst>
              <a:ext uri="{FF2B5EF4-FFF2-40B4-BE49-F238E27FC236}">
                <a16:creationId xmlns:a16="http://schemas.microsoft.com/office/drawing/2014/main" id="{2B82B301-2D97-BA35-656C-56B3BA8D7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141" y="4305242"/>
            <a:ext cx="2695575" cy="252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24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D8AD5C-6AA3-1614-C3FD-C6B31C327F1C}"/>
              </a:ext>
            </a:extLst>
          </p:cNvPr>
          <p:cNvSpPr>
            <a:spLocks noGrp="1"/>
          </p:cNvSpPr>
          <p:nvPr>
            <p:ph type="title"/>
          </p:nvPr>
        </p:nvSpPr>
        <p:spPr/>
        <p:txBody>
          <a:bodyPr/>
          <a:lstStyle/>
          <a:p>
            <a:r>
              <a:rPr lang="tr-TR" dirty="0"/>
              <a:t>Tanı</a:t>
            </a:r>
          </a:p>
        </p:txBody>
      </p:sp>
      <p:sp>
        <p:nvSpPr>
          <p:cNvPr id="3" name="İçerik Yer Tutucusu 2">
            <a:extLst>
              <a:ext uri="{FF2B5EF4-FFF2-40B4-BE49-F238E27FC236}">
                <a16:creationId xmlns:a16="http://schemas.microsoft.com/office/drawing/2014/main" id="{FFE03D78-8F04-89C4-3EC3-DAD494BAAC5E}"/>
              </a:ext>
            </a:extLst>
          </p:cNvPr>
          <p:cNvSpPr>
            <a:spLocks noGrp="1"/>
          </p:cNvSpPr>
          <p:nvPr>
            <p:ph idx="1"/>
          </p:nvPr>
        </p:nvSpPr>
        <p:spPr/>
        <p:txBody>
          <a:bodyPr/>
          <a:lstStyle/>
          <a:p>
            <a:r>
              <a:rPr lang="tr-TR" dirty="0"/>
              <a:t>Öykü + FM</a:t>
            </a:r>
          </a:p>
          <a:p>
            <a:endParaRPr lang="tr-TR" dirty="0"/>
          </a:p>
          <a:p>
            <a:r>
              <a:rPr lang="tr-TR" dirty="0" err="1"/>
              <a:t>Otoskopik</a:t>
            </a:r>
            <a:r>
              <a:rPr lang="tr-TR" dirty="0"/>
              <a:t> muayene mutlaka yapılmalıdır</a:t>
            </a:r>
          </a:p>
        </p:txBody>
      </p:sp>
      <p:pic>
        <p:nvPicPr>
          <p:cNvPr id="7" name="İçerik Yer Tutucusu 4">
            <a:extLst>
              <a:ext uri="{FF2B5EF4-FFF2-40B4-BE49-F238E27FC236}">
                <a16:creationId xmlns:a16="http://schemas.microsoft.com/office/drawing/2014/main" id="{97CAE081-313A-038D-E079-85996E8E6188}"/>
              </a:ext>
            </a:extLst>
          </p:cNvPr>
          <p:cNvPicPr>
            <a:picLocks noChangeAspect="1"/>
          </p:cNvPicPr>
          <p:nvPr/>
        </p:nvPicPr>
        <p:blipFill>
          <a:blip r:embed="rId2"/>
          <a:stretch>
            <a:fillRect/>
          </a:stretch>
        </p:blipFill>
        <p:spPr>
          <a:xfrm>
            <a:off x="1046747" y="3799587"/>
            <a:ext cx="9161594" cy="2693288"/>
          </a:xfrm>
          <a:prstGeom prst="rect">
            <a:avLst/>
          </a:prstGeom>
        </p:spPr>
      </p:pic>
    </p:spTree>
    <p:extLst>
      <p:ext uri="{BB962C8B-B14F-4D97-AF65-F5344CB8AC3E}">
        <p14:creationId xmlns:p14="http://schemas.microsoft.com/office/powerpoint/2010/main" val="823517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26E38C-DB60-6E1A-D369-9A20DCDC3438}"/>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7F69E677-DFA6-0C52-4808-5A75501600CD}"/>
              </a:ext>
            </a:extLst>
          </p:cNvPr>
          <p:cNvSpPr>
            <a:spLocks noGrp="1"/>
          </p:cNvSpPr>
          <p:nvPr>
            <p:ph idx="1"/>
          </p:nvPr>
        </p:nvSpPr>
        <p:spPr/>
        <p:txBody>
          <a:bodyPr/>
          <a:lstStyle/>
          <a:p>
            <a:r>
              <a:rPr lang="tr-TR" dirty="0"/>
              <a:t>Erişkinler AOM görülmesi çok sık rastlanan bir durum değildir ve komplikasyonlar ciddi olabilir bu nedenle tanı anında antibiyotik tedavisi başlanması önerilir. (Amoksisilin </a:t>
            </a:r>
            <a:r>
              <a:rPr lang="tr-TR" dirty="0" err="1"/>
              <a:t>klavulanat</a:t>
            </a:r>
            <a:r>
              <a:rPr lang="tr-TR" dirty="0"/>
              <a:t> 1000 mg 2*1 5-7 gün)</a:t>
            </a:r>
          </a:p>
          <a:p>
            <a:endParaRPr lang="tr-TR" dirty="0"/>
          </a:p>
          <a:p>
            <a:r>
              <a:rPr lang="tr-TR" dirty="0"/>
              <a:t>Çocuklarda AOM kliniği hafif ise; parasetamol veya </a:t>
            </a:r>
            <a:r>
              <a:rPr lang="tr-TR" dirty="0" err="1"/>
              <a:t>ibuprofen</a:t>
            </a:r>
            <a:r>
              <a:rPr lang="tr-TR" dirty="0"/>
              <a:t> ile izlem ve 48 saat sonra kontrol önerilmelidir. </a:t>
            </a:r>
          </a:p>
          <a:p>
            <a:r>
              <a:rPr lang="tr-TR" dirty="0"/>
              <a:t>Şikayetler devam ediyorsa 1.basamak antibiyotik tedavisi başlanabilir. (Amoksisilin 80-100 mg/kg/gün 2-3 doz 14 gün)</a:t>
            </a:r>
          </a:p>
        </p:txBody>
      </p:sp>
    </p:spTree>
    <p:extLst>
      <p:ext uri="{BB962C8B-B14F-4D97-AF65-F5344CB8AC3E}">
        <p14:creationId xmlns:p14="http://schemas.microsoft.com/office/powerpoint/2010/main" val="4031260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E9DDB8-7F7D-3018-7D16-9FD98ACCB640}"/>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7A018982-76A0-75FF-9793-881C1B8E582F}"/>
              </a:ext>
            </a:extLst>
          </p:cNvPr>
          <p:cNvSpPr>
            <a:spLocks noGrp="1"/>
          </p:cNvSpPr>
          <p:nvPr>
            <p:ph idx="1"/>
          </p:nvPr>
        </p:nvSpPr>
        <p:spPr/>
        <p:txBody>
          <a:bodyPr/>
          <a:lstStyle/>
          <a:p>
            <a:r>
              <a:rPr lang="tr-TR" dirty="0"/>
              <a:t>Eğer hasta 2 yaşından küçük ve her iki kulağında </a:t>
            </a:r>
            <a:r>
              <a:rPr lang="tr-TR" dirty="0" err="1"/>
              <a:t>otit</a:t>
            </a:r>
            <a:r>
              <a:rPr lang="tr-TR" dirty="0"/>
              <a:t> bulguları varsa veya yeni başlayan </a:t>
            </a:r>
            <a:r>
              <a:rPr lang="tr-TR" dirty="0" err="1"/>
              <a:t>otoresi</a:t>
            </a:r>
            <a:r>
              <a:rPr lang="tr-TR" dirty="0"/>
              <a:t> varsa izlem beklenmeden antibiyotik tedavisine başlanmalıdır.</a:t>
            </a:r>
          </a:p>
          <a:p>
            <a:endParaRPr lang="tr-TR" dirty="0"/>
          </a:p>
          <a:p>
            <a:r>
              <a:rPr lang="tr-TR" dirty="0"/>
              <a:t>Çocuk kreşe gidiyorsa veya son 3 ay içinde antibiyotik kullanmışsa 2.basamak antibiyotik tedavilerinden biri verilmelidir. (Amoksisilin </a:t>
            </a:r>
            <a:r>
              <a:rPr lang="tr-TR" dirty="0" err="1"/>
              <a:t>klavulanat</a:t>
            </a:r>
            <a:r>
              <a:rPr lang="tr-TR" dirty="0"/>
              <a:t> 80-100 mg/kg/gün 2 doz, </a:t>
            </a:r>
            <a:r>
              <a:rPr lang="tr-TR" dirty="0" err="1"/>
              <a:t>klaritromisin</a:t>
            </a:r>
            <a:r>
              <a:rPr lang="tr-TR" dirty="0"/>
              <a:t> 15 mg/kg/gün 2 doz 10 gün)</a:t>
            </a:r>
          </a:p>
          <a:p>
            <a:endParaRPr lang="tr-TR" dirty="0"/>
          </a:p>
        </p:txBody>
      </p:sp>
    </p:spTree>
    <p:extLst>
      <p:ext uri="{BB962C8B-B14F-4D97-AF65-F5344CB8AC3E}">
        <p14:creationId xmlns:p14="http://schemas.microsoft.com/office/powerpoint/2010/main" val="3602183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86B46EF8-2DFA-99CB-A729-EB28DBB79C27}"/>
              </a:ext>
            </a:extLst>
          </p:cNvPr>
          <p:cNvPicPr>
            <a:picLocks noGrp="1" noChangeAspect="1"/>
          </p:cNvPicPr>
          <p:nvPr>
            <p:ph idx="1"/>
          </p:nvPr>
        </p:nvPicPr>
        <p:blipFill>
          <a:blip r:embed="rId2"/>
          <a:stretch>
            <a:fillRect/>
          </a:stretch>
        </p:blipFill>
        <p:spPr>
          <a:xfrm>
            <a:off x="2475004" y="0"/>
            <a:ext cx="7216768" cy="6858000"/>
          </a:xfrm>
        </p:spPr>
      </p:pic>
    </p:spTree>
    <p:extLst>
      <p:ext uri="{BB962C8B-B14F-4D97-AF65-F5344CB8AC3E}">
        <p14:creationId xmlns:p14="http://schemas.microsoft.com/office/powerpoint/2010/main" val="3944610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40606A-56A4-A0E9-5BE8-2477994E19CC}"/>
              </a:ext>
            </a:extLst>
          </p:cNvPr>
          <p:cNvSpPr>
            <a:spLocks noGrp="1"/>
          </p:cNvSpPr>
          <p:nvPr>
            <p:ph type="title"/>
          </p:nvPr>
        </p:nvSpPr>
        <p:spPr/>
        <p:txBody>
          <a:bodyPr/>
          <a:lstStyle/>
          <a:p>
            <a:r>
              <a:rPr lang="tr-TR" dirty="0"/>
              <a:t>Korunma</a:t>
            </a:r>
          </a:p>
        </p:txBody>
      </p:sp>
      <p:sp>
        <p:nvSpPr>
          <p:cNvPr id="3" name="İçerik Yer Tutucusu 2">
            <a:extLst>
              <a:ext uri="{FF2B5EF4-FFF2-40B4-BE49-F238E27FC236}">
                <a16:creationId xmlns:a16="http://schemas.microsoft.com/office/drawing/2014/main" id="{A4354FC8-79F6-E3AB-18D2-C2EA2B37FBE6}"/>
              </a:ext>
            </a:extLst>
          </p:cNvPr>
          <p:cNvSpPr>
            <a:spLocks noGrp="1"/>
          </p:cNvSpPr>
          <p:nvPr>
            <p:ph idx="1"/>
          </p:nvPr>
        </p:nvSpPr>
        <p:spPr/>
        <p:txBody>
          <a:bodyPr/>
          <a:lstStyle/>
          <a:p>
            <a:pPr>
              <a:lnSpc>
                <a:spcPct val="150000"/>
              </a:lnSpc>
            </a:pPr>
            <a:r>
              <a:rPr lang="tr-TR" dirty="0"/>
              <a:t>Konjuge </a:t>
            </a:r>
            <a:r>
              <a:rPr lang="tr-TR" dirty="0" err="1"/>
              <a:t>pnömokok</a:t>
            </a:r>
            <a:r>
              <a:rPr lang="tr-TR" dirty="0"/>
              <a:t> ve influenza aşılarının yapılması</a:t>
            </a:r>
          </a:p>
          <a:p>
            <a:pPr>
              <a:lnSpc>
                <a:spcPct val="150000"/>
              </a:lnSpc>
            </a:pPr>
            <a:r>
              <a:rPr lang="tr-TR" dirty="0"/>
              <a:t>Anne sütü ile beslenme (en az 6 ay) </a:t>
            </a:r>
          </a:p>
          <a:p>
            <a:pPr>
              <a:lnSpc>
                <a:spcPct val="150000"/>
              </a:lnSpc>
            </a:pPr>
            <a:r>
              <a:rPr lang="tr-TR" dirty="0"/>
              <a:t>Evde ve taşıtlarda sigara içilmemesi </a:t>
            </a:r>
          </a:p>
          <a:p>
            <a:pPr>
              <a:lnSpc>
                <a:spcPct val="150000"/>
              </a:lnSpc>
            </a:pPr>
            <a:r>
              <a:rPr lang="tr-TR" dirty="0"/>
              <a:t>Süt çocuklarının yatarak beslenmemesi, beslenirken yaklaşık 45 derecelik açıyla tutulması</a:t>
            </a:r>
          </a:p>
        </p:txBody>
      </p:sp>
    </p:spTree>
    <p:extLst>
      <p:ext uri="{BB962C8B-B14F-4D97-AF65-F5344CB8AC3E}">
        <p14:creationId xmlns:p14="http://schemas.microsoft.com/office/powerpoint/2010/main" val="294755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87644ADC-21A6-9A93-FA23-7954FAB23045}"/>
              </a:ext>
            </a:extLst>
          </p:cNvPr>
          <p:cNvSpPr>
            <a:spLocks noGrp="1"/>
          </p:cNvSpPr>
          <p:nvPr>
            <p:ph type="title"/>
          </p:nvPr>
        </p:nvSpPr>
        <p:spPr>
          <a:xfrm>
            <a:off x="5297762" y="329184"/>
            <a:ext cx="6251110" cy="1783080"/>
          </a:xfrm>
        </p:spPr>
        <p:txBody>
          <a:bodyPr anchor="b">
            <a:normAutofit/>
          </a:bodyPr>
          <a:lstStyle/>
          <a:p>
            <a:r>
              <a:rPr lang="tr-TR" dirty="0"/>
              <a:t>Viral üst solunum yolu enfeksiyonları</a:t>
            </a:r>
          </a:p>
        </p:txBody>
      </p:sp>
      <p:pic>
        <p:nvPicPr>
          <p:cNvPr id="5" name="Resim 4" descr="giyim, kadın, metin, elbise içeren bir resim&#10;&#10;Açıklama otomatik olarak oluşturuldu">
            <a:extLst>
              <a:ext uri="{FF2B5EF4-FFF2-40B4-BE49-F238E27FC236}">
                <a16:creationId xmlns:a16="http://schemas.microsoft.com/office/drawing/2014/main" id="{83A40D73-6FD4-E63B-1D3D-D4B9B765107E}"/>
              </a:ext>
            </a:extLst>
          </p:cNvPr>
          <p:cNvPicPr>
            <a:picLocks noChangeAspect="1"/>
          </p:cNvPicPr>
          <p:nvPr/>
        </p:nvPicPr>
        <p:blipFill>
          <a:blip r:embed="rId2">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İçerik Yer Tutucusu 2">
            <a:extLst>
              <a:ext uri="{FF2B5EF4-FFF2-40B4-BE49-F238E27FC236}">
                <a16:creationId xmlns:a16="http://schemas.microsoft.com/office/drawing/2014/main" id="{B0FD8714-38F0-2DF3-62E2-FFD097E53AC0}"/>
              </a:ext>
            </a:extLst>
          </p:cNvPr>
          <p:cNvSpPr>
            <a:spLocks noGrp="1"/>
          </p:cNvSpPr>
          <p:nvPr>
            <p:ph idx="1"/>
          </p:nvPr>
        </p:nvSpPr>
        <p:spPr>
          <a:xfrm>
            <a:off x="5297762" y="2706624"/>
            <a:ext cx="6251110" cy="3483864"/>
          </a:xfrm>
        </p:spPr>
        <p:txBody>
          <a:bodyPr>
            <a:normAutofit/>
          </a:bodyPr>
          <a:lstStyle/>
          <a:p>
            <a:r>
              <a:rPr lang="tr-TR" dirty="0"/>
              <a:t>Soğuk algınlığı</a:t>
            </a:r>
          </a:p>
          <a:p>
            <a:r>
              <a:rPr lang="tr-TR" dirty="0"/>
              <a:t>Grip (İnfluenza)</a:t>
            </a:r>
          </a:p>
          <a:p>
            <a:r>
              <a:rPr lang="tr-TR" dirty="0"/>
              <a:t>Akut viral </a:t>
            </a:r>
            <a:r>
              <a:rPr lang="tr-TR" dirty="0" err="1"/>
              <a:t>Rinosinüzit</a:t>
            </a:r>
            <a:endParaRPr lang="tr-TR" dirty="0"/>
          </a:p>
          <a:p>
            <a:endParaRPr lang="tr-TR" sz="2200" dirty="0"/>
          </a:p>
        </p:txBody>
      </p:sp>
    </p:spTree>
    <p:extLst>
      <p:ext uri="{BB962C8B-B14F-4D97-AF65-F5344CB8AC3E}">
        <p14:creationId xmlns:p14="http://schemas.microsoft.com/office/powerpoint/2010/main" val="3728091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00246A-D9CC-4448-DED5-F2B49F4D0508}"/>
              </a:ext>
            </a:extLst>
          </p:cNvPr>
          <p:cNvSpPr>
            <a:spLocks noGrp="1"/>
          </p:cNvSpPr>
          <p:nvPr>
            <p:ph type="title"/>
          </p:nvPr>
        </p:nvSpPr>
        <p:spPr/>
        <p:txBody>
          <a:bodyPr/>
          <a:lstStyle/>
          <a:p>
            <a:r>
              <a:rPr lang="tr-TR" dirty="0"/>
              <a:t>Komplikasyonlar</a:t>
            </a:r>
          </a:p>
        </p:txBody>
      </p:sp>
      <p:sp>
        <p:nvSpPr>
          <p:cNvPr id="3" name="İçerik Yer Tutucusu 2">
            <a:extLst>
              <a:ext uri="{FF2B5EF4-FFF2-40B4-BE49-F238E27FC236}">
                <a16:creationId xmlns:a16="http://schemas.microsoft.com/office/drawing/2014/main" id="{AC2EC9E8-0DE1-477A-E6A1-937DA68A59BF}"/>
              </a:ext>
            </a:extLst>
          </p:cNvPr>
          <p:cNvSpPr>
            <a:spLocks noGrp="1"/>
          </p:cNvSpPr>
          <p:nvPr>
            <p:ph idx="1"/>
          </p:nvPr>
        </p:nvSpPr>
        <p:spPr/>
        <p:txBody>
          <a:bodyPr/>
          <a:lstStyle/>
          <a:p>
            <a:pPr marL="0" indent="0">
              <a:buNone/>
            </a:pPr>
            <a:r>
              <a:rPr lang="nn-NO" dirty="0"/>
              <a:t>• Kronik otitis media </a:t>
            </a:r>
            <a:endParaRPr lang="tr-TR" dirty="0"/>
          </a:p>
          <a:p>
            <a:pPr marL="0" indent="0">
              <a:buNone/>
            </a:pPr>
            <a:r>
              <a:rPr lang="nn-NO" dirty="0"/>
              <a:t>• Akut mastoidit </a:t>
            </a:r>
            <a:endParaRPr lang="tr-TR" dirty="0"/>
          </a:p>
          <a:p>
            <a:pPr marL="0" indent="0">
              <a:buNone/>
            </a:pPr>
            <a:r>
              <a:rPr lang="nn-NO" dirty="0"/>
              <a:t>• Menenjit </a:t>
            </a:r>
            <a:endParaRPr lang="tr-TR" dirty="0"/>
          </a:p>
          <a:p>
            <a:pPr marL="0" indent="0">
              <a:buNone/>
            </a:pPr>
            <a:r>
              <a:rPr lang="nn-NO" dirty="0"/>
              <a:t>• Fasial paralizi </a:t>
            </a:r>
            <a:endParaRPr lang="tr-TR" dirty="0"/>
          </a:p>
          <a:p>
            <a:pPr marL="0" indent="0">
              <a:buNone/>
            </a:pPr>
            <a:r>
              <a:rPr lang="nn-NO" dirty="0"/>
              <a:t>• Periost altı abse </a:t>
            </a:r>
            <a:endParaRPr lang="tr-TR" dirty="0"/>
          </a:p>
          <a:p>
            <a:pPr marL="0" indent="0">
              <a:buNone/>
            </a:pPr>
            <a:r>
              <a:rPr lang="nn-NO" dirty="0"/>
              <a:t>• Beyin absesi</a:t>
            </a:r>
            <a:endParaRPr lang="tr-TR" dirty="0"/>
          </a:p>
          <a:p>
            <a:endParaRPr lang="tr-TR" dirty="0"/>
          </a:p>
        </p:txBody>
      </p:sp>
      <p:pic>
        <p:nvPicPr>
          <p:cNvPr id="5122" name="Picture 2" descr="2Q== (225×225)">
            <a:extLst>
              <a:ext uri="{FF2B5EF4-FFF2-40B4-BE49-F238E27FC236}">
                <a16:creationId xmlns:a16="http://schemas.microsoft.com/office/drawing/2014/main" id="{F902A721-84DE-5A8F-99A1-82844D7F8C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585"/>
          <a:stretch/>
        </p:blipFill>
        <p:spPr bwMode="auto">
          <a:xfrm>
            <a:off x="6967266" y="482480"/>
            <a:ext cx="3486149" cy="29776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CE863B1-61B0-A77B-B1C4-4D7674BFCF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925"/>
          <a:stretch/>
        </p:blipFill>
        <p:spPr bwMode="auto">
          <a:xfrm>
            <a:off x="6967266" y="3429000"/>
            <a:ext cx="3486150" cy="33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62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65787-3C28-B390-3AE4-2AD7FB1F7AD9}"/>
              </a:ext>
            </a:extLst>
          </p:cNvPr>
          <p:cNvSpPr>
            <a:spLocks noGrp="1"/>
          </p:cNvSpPr>
          <p:nvPr>
            <p:ph type="title"/>
          </p:nvPr>
        </p:nvSpPr>
        <p:spPr/>
        <p:txBody>
          <a:bodyPr/>
          <a:lstStyle/>
          <a:p>
            <a:r>
              <a:rPr lang="tr-TR" dirty="0"/>
              <a:t>Sevk kriterleri</a:t>
            </a:r>
          </a:p>
        </p:txBody>
      </p:sp>
      <p:sp>
        <p:nvSpPr>
          <p:cNvPr id="3" name="İçerik Yer Tutucusu 2">
            <a:extLst>
              <a:ext uri="{FF2B5EF4-FFF2-40B4-BE49-F238E27FC236}">
                <a16:creationId xmlns:a16="http://schemas.microsoft.com/office/drawing/2014/main" id="{5EEC3668-D5AB-E33D-D569-6452135E15FF}"/>
              </a:ext>
            </a:extLst>
          </p:cNvPr>
          <p:cNvSpPr>
            <a:spLocks noGrp="1"/>
          </p:cNvSpPr>
          <p:nvPr>
            <p:ph idx="1"/>
          </p:nvPr>
        </p:nvSpPr>
        <p:spPr/>
        <p:txBody>
          <a:bodyPr/>
          <a:lstStyle/>
          <a:p>
            <a:pPr marL="481965" indent="-469900">
              <a:spcBef>
                <a:spcPts val="819"/>
              </a:spcBef>
              <a:buClr>
                <a:schemeClr val="tx1"/>
              </a:buClr>
              <a:buFont typeface="Arial" panose="020B0604020202020204" pitchFamily="34" charset="0"/>
              <a:buChar char="•"/>
              <a:tabLst>
                <a:tab pos="482600" algn="l"/>
              </a:tabLst>
            </a:pPr>
            <a:r>
              <a:rPr lang="tr-TR" dirty="0"/>
              <a:t>Kulak zarı perforasyonu </a:t>
            </a:r>
          </a:p>
          <a:p>
            <a:pPr marL="481965" indent="-469900">
              <a:spcBef>
                <a:spcPts val="819"/>
              </a:spcBef>
              <a:buClr>
                <a:schemeClr val="tx1"/>
              </a:buClr>
              <a:buFont typeface="Arial" panose="020B0604020202020204" pitchFamily="34" charset="0"/>
              <a:buChar char="•"/>
              <a:tabLst>
                <a:tab pos="482600" algn="l"/>
              </a:tabLst>
            </a:pPr>
            <a:r>
              <a:rPr lang="tr-TR" dirty="0"/>
              <a:t>İkinci seçenek antibiyotiğe başladıktan 48-72 saat sonra bulguların gerilememesi </a:t>
            </a:r>
          </a:p>
          <a:p>
            <a:pPr marL="481965" indent="-469900">
              <a:spcBef>
                <a:spcPts val="819"/>
              </a:spcBef>
              <a:buClr>
                <a:schemeClr val="tx1"/>
              </a:buClr>
              <a:buFont typeface="Arial" panose="020B0604020202020204" pitchFamily="34" charset="0"/>
              <a:buChar char="•"/>
              <a:tabLst>
                <a:tab pos="482600" algn="l"/>
              </a:tabLst>
            </a:pPr>
            <a:r>
              <a:rPr lang="tr-TR" dirty="0"/>
              <a:t>Altı ay içinde üç, bir yıl içinde 4 veya daha fazla AOM saptanması </a:t>
            </a:r>
          </a:p>
          <a:p>
            <a:pPr marL="481965" indent="-469900">
              <a:spcBef>
                <a:spcPts val="819"/>
              </a:spcBef>
              <a:buClr>
                <a:schemeClr val="tx1"/>
              </a:buClr>
              <a:buFont typeface="Arial" panose="020B0604020202020204" pitchFamily="34" charset="0"/>
              <a:buChar char="•"/>
              <a:tabLst>
                <a:tab pos="482600" algn="l"/>
              </a:tabLst>
            </a:pPr>
            <a:r>
              <a:rPr lang="tr-TR" dirty="0"/>
              <a:t>Komplikasyon gelişmesi </a:t>
            </a:r>
          </a:p>
          <a:p>
            <a:pPr marL="481965" indent="-469900">
              <a:spcBef>
                <a:spcPts val="819"/>
              </a:spcBef>
              <a:buClr>
                <a:schemeClr val="tx1"/>
              </a:buClr>
              <a:buFont typeface="Arial" panose="020B0604020202020204" pitchFamily="34" charset="0"/>
              <a:buChar char="•"/>
              <a:tabLst>
                <a:tab pos="482600" algn="l"/>
              </a:tabLst>
            </a:pPr>
            <a:r>
              <a:rPr lang="tr-TR" dirty="0"/>
              <a:t>Tedavinin başlangıcından 6 hafta sonra işitme azlığının devam etmesi</a:t>
            </a:r>
            <a:endParaRPr lang="tr-TR" sz="2800" dirty="0">
              <a:latin typeface="Verdana"/>
              <a:cs typeface="Verdana"/>
            </a:endParaRPr>
          </a:p>
          <a:p>
            <a:pPr marL="0" indent="0">
              <a:buNone/>
            </a:pPr>
            <a:endParaRPr lang="tr-TR" dirty="0"/>
          </a:p>
        </p:txBody>
      </p:sp>
    </p:spTree>
    <p:extLst>
      <p:ext uri="{BB962C8B-B14F-4D97-AF65-F5344CB8AC3E}">
        <p14:creationId xmlns:p14="http://schemas.microsoft.com/office/powerpoint/2010/main" val="40349954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DB2BC-8380-3B8D-C190-577FB998333A}"/>
              </a:ext>
            </a:extLst>
          </p:cNvPr>
          <p:cNvSpPr>
            <a:spLocks noGrp="1"/>
          </p:cNvSpPr>
          <p:nvPr>
            <p:ph type="title"/>
          </p:nvPr>
        </p:nvSpPr>
        <p:spPr/>
        <p:txBody>
          <a:bodyPr/>
          <a:lstStyle/>
          <a:p>
            <a:r>
              <a:rPr lang="tr-TR" dirty="0"/>
              <a:t>Kaynakça </a:t>
            </a:r>
          </a:p>
        </p:txBody>
      </p:sp>
      <p:sp>
        <p:nvSpPr>
          <p:cNvPr id="3" name="İçerik Yer Tutucusu 2">
            <a:extLst>
              <a:ext uri="{FF2B5EF4-FFF2-40B4-BE49-F238E27FC236}">
                <a16:creationId xmlns:a16="http://schemas.microsoft.com/office/drawing/2014/main" id="{6EEA55B9-2EB9-A125-D0A3-F2068140E67A}"/>
              </a:ext>
            </a:extLst>
          </p:cNvPr>
          <p:cNvSpPr>
            <a:spLocks noGrp="1"/>
          </p:cNvSpPr>
          <p:nvPr>
            <p:ph idx="1"/>
          </p:nvPr>
        </p:nvSpPr>
        <p:spPr/>
        <p:txBody>
          <a:bodyPr>
            <a:normAutofit fontScale="85000" lnSpcReduction="20000"/>
          </a:bodyPr>
          <a:lstStyle/>
          <a:p>
            <a:r>
              <a:rPr lang="tr-TR" sz="1200" u="sng" dirty="0" err="1"/>
              <a:t>Rakel</a:t>
            </a:r>
            <a:r>
              <a:rPr lang="tr-TR" sz="1200" u="sng" dirty="0"/>
              <a:t> Aile Hekimliği 9. Baskı, S:999-1004, 2019</a:t>
            </a:r>
            <a:endParaRPr lang="tr-TR" sz="1200" dirty="0"/>
          </a:p>
          <a:p>
            <a:r>
              <a:rPr lang="tr-TR" sz="1200" dirty="0"/>
              <a:t>Türk Kulak Burun Boğaz ve Baş Boyun Cerrahisi Derneği Kılavuzları </a:t>
            </a:r>
            <a:r>
              <a:rPr lang="tr-TR" sz="1200" dirty="0">
                <a:hlinkClick r:id="rId2"/>
              </a:rPr>
              <a:t>https://www.kbb.org.tr/belgeler-kilavuzlar-11</a:t>
            </a:r>
            <a:endParaRPr lang="tr-TR" sz="1200" dirty="0"/>
          </a:p>
          <a:p>
            <a:r>
              <a:rPr lang="tr-TR" sz="1200" dirty="0">
                <a:hlinkClick r:id="rId3"/>
              </a:rPr>
              <a:t>https://www.uptodate.com/contents/the-common-cold-in-children-clinical-features-and-diagnosis?search=Common+cold&amp;source=search_result&amp;selectedTitle=4%7E150&amp;usage_type=default&amp;display_rank=4</a:t>
            </a:r>
            <a:endParaRPr lang="tr-TR" sz="1200" dirty="0"/>
          </a:p>
          <a:p>
            <a:r>
              <a:rPr lang="tr-TR" sz="1200" dirty="0">
                <a:hlinkClick r:id="rId4"/>
              </a:rPr>
              <a:t>https://www.uptodate.com/contents/the-common-cold-in-adults-diagnosis-and-clinical-features?search=Common%20cold&amp;source=search_result&amp;selectedTitle=3%7E150&amp;usage_type=default&amp;display_rank=3#H19380906</a:t>
            </a:r>
            <a:endParaRPr lang="tr-TR" sz="1200" dirty="0"/>
          </a:p>
          <a:p>
            <a:r>
              <a:rPr lang="tr-TR" sz="1200" dirty="0">
                <a:hlinkClick r:id="rId5"/>
              </a:rPr>
              <a:t>https://www.uptodate.com/contents/the-common-cold-in-adults-treatment-and-prevention?search=upper%20respiratory%20infections&amp;source=search_result&amp;selectedTitle=1%7E150&amp;usage_type=default&amp;display_rank=1#H3604053476</a:t>
            </a:r>
            <a:endParaRPr lang="tr-TR" sz="1200" dirty="0"/>
          </a:p>
          <a:p>
            <a:r>
              <a:rPr lang="tr-TR" sz="1200" dirty="0">
                <a:hlinkClick r:id="rId6"/>
              </a:rPr>
              <a:t>https://www.uptodate.com/contents/seasonal-influenza-in-children-prevention-with-vaccines?search=influenza&amp;topicRef=7007&amp;source=see_link</a:t>
            </a:r>
            <a:endParaRPr lang="tr-TR" sz="1200" dirty="0"/>
          </a:p>
          <a:p>
            <a:r>
              <a:rPr lang="tr-TR" sz="1200" dirty="0">
                <a:hlinkClick r:id="rId7"/>
              </a:rPr>
              <a:t>https://www.uptodate.com/contents/uncomplicated-acute-sinusitis-and-rhinosinusitis-in-adults-treatment?search=rhinosinusitis&amp;source=search_result&amp;selectedTitle=1%7E150&amp;usage_type=default&amp;display_rank=1#H547041653</a:t>
            </a:r>
            <a:endParaRPr lang="tr-TR" sz="1200" dirty="0"/>
          </a:p>
          <a:p>
            <a:r>
              <a:rPr lang="tr-TR" sz="1200" dirty="0"/>
              <a:t>https://www.uptodate.com/contents/acute-pharyngitis-in-children-and-adolescents-symptomatic-treatment?search=tonsillofarenjit&amp;sectionRank=1&amp;usage_type=default&amp;anchor=H2693247517&amp;source=machineLearning&amp;selectedTitle=1%7E150&amp;display_rank=1#H2693247517</a:t>
            </a:r>
          </a:p>
          <a:p>
            <a:r>
              <a:rPr lang="tr-TR" sz="1200" dirty="0">
                <a:hlinkClick r:id="rId8"/>
              </a:rPr>
              <a:t>https://www.uptodate.com/contents/acute-otitis-media-in-children-clinical-manifestations-and-diagnosis?search=Acute%20otitis%20media&amp;source=search_result&amp;selectedTitle=5%7E150&amp;usage_type=default&amp;display_rank=5</a:t>
            </a:r>
            <a:endParaRPr lang="tr-TR" sz="1200" dirty="0"/>
          </a:p>
          <a:p>
            <a:r>
              <a:rPr lang="tr-TR" sz="1200" dirty="0">
                <a:hlinkClick r:id="rId9"/>
              </a:rPr>
              <a:t>https://www.aafp.org/pubs/afp/issues/2011/1215/p1390.html</a:t>
            </a:r>
            <a:endParaRPr lang="tr-TR" sz="1200" dirty="0"/>
          </a:p>
          <a:p>
            <a:r>
              <a:rPr lang="tr-TR" sz="1200" dirty="0">
                <a:hlinkClick r:id="rId10"/>
              </a:rPr>
              <a:t>https://www.aafp.org/pubs/afp/issues/2019/0901/p281.html</a:t>
            </a:r>
            <a:endParaRPr lang="tr-TR" sz="1200" dirty="0"/>
          </a:p>
          <a:p>
            <a:r>
              <a:rPr lang="tr-TR" sz="1200" dirty="0">
                <a:hlinkClick r:id="rId11"/>
              </a:rPr>
              <a:t>https://www.aafp.org/pubs/afp/issues/2019/1215/p751.html</a:t>
            </a:r>
            <a:endParaRPr lang="tr-TR" sz="1200" dirty="0"/>
          </a:p>
          <a:p>
            <a:r>
              <a:rPr lang="tr-TR" sz="1200" dirty="0">
                <a:hlinkClick r:id="rId12"/>
              </a:rPr>
              <a:t>https://www.aafp.org/pubs/afp/issues/2022/1200/antibiotics-upper-respiratory-tract-infections.html</a:t>
            </a:r>
            <a:endParaRPr lang="tr-TR" sz="1200" dirty="0"/>
          </a:p>
          <a:p>
            <a:r>
              <a:rPr lang="tr-TR" sz="1200" dirty="0">
                <a:hlinkClick r:id="rId13"/>
              </a:rPr>
              <a:t>https://www.aafp.org/pubs/afp/issues/2004/0315/p1465.html</a:t>
            </a:r>
            <a:endParaRPr lang="tr-TR" sz="1200" dirty="0"/>
          </a:p>
          <a:p>
            <a:r>
              <a:rPr lang="en-US" sz="1000" b="1" i="0" dirty="0">
                <a:solidFill>
                  <a:srgbClr val="2A2A2A"/>
                </a:solidFill>
                <a:effectLst/>
                <a:ea typeface="Calibri" panose="020F0502020204030204" pitchFamily="34" charset="0"/>
                <a:cs typeface="Calibri" panose="020F0502020204030204" pitchFamily="34" charset="0"/>
              </a:rPr>
              <a:t>2021 ESC/EACTS Guidelines for the management of valvular heart disease</a:t>
            </a:r>
            <a:r>
              <a:rPr lang="tr-TR" sz="1200" dirty="0">
                <a:ea typeface="Calibri" panose="020F0502020204030204" pitchFamily="34" charset="0"/>
                <a:cs typeface="Calibri" panose="020F0502020204030204" pitchFamily="34" charset="0"/>
              </a:rPr>
              <a:t> </a:t>
            </a:r>
            <a:r>
              <a:rPr lang="tr-TR" sz="1200" dirty="0"/>
              <a:t>https://academic.oup.com/eurheartj/article/43/7/561/6358470?login=false</a:t>
            </a:r>
          </a:p>
        </p:txBody>
      </p:sp>
    </p:spTree>
    <p:extLst>
      <p:ext uri="{BB962C8B-B14F-4D97-AF65-F5344CB8AC3E}">
        <p14:creationId xmlns:p14="http://schemas.microsoft.com/office/powerpoint/2010/main" val="218260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937192-0362-83F5-9C34-52F5ACA5B121}"/>
              </a:ext>
            </a:extLst>
          </p:cNvPr>
          <p:cNvSpPr>
            <a:spLocks noGrp="1"/>
          </p:cNvSpPr>
          <p:nvPr>
            <p:ph type="title"/>
          </p:nvPr>
        </p:nvSpPr>
        <p:spPr/>
        <p:txBody>
          <a:bodyPr/>
          <a:lstStyle/>
          <a:p>
            <a:r>
              <a:rPr lang="tr-TR" dirty="0"/>
              <a:t>Viral ÜSYE</a:t>
            </a:r>
          </a:p>
        </p:txBody>
      </p:sp>
      <p:graphicFrame>
        <p:nvGraphicFramePr>
          <p:cNvPr id="6" name="İçerik Yer Tutucusu 2">
            <a:extLst>
              <a:ext uri="{FF2B5EF4-FFF2-40B4-BE49-F238E27FC236}">
                <a16:creationId xmlns:a16="http://schemas.microsoft.com/office/drawing/2014/main" id="{88C3FF6F-C1D2-4729-E901-108622909AE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a:extLst>
              <a:ext uri="{FF2B5EF4-FFF2-40B4-BE49-F238E27FC236}">
                <a16:creationId xmlns:a16="http://schemas.microsoft.com/office/drawing/2014/main" id="{99F739CC-2861-99E0-3A37-87666FE2F4C9}"/>
              </a:ext>
            </a:extLst>
          </p:cNvPr>
          <p:cNvSpPr/>
          <p:nvPr/>
        </p:nvSpPr>
        <p:spPr>
          <a:xfrm>
            <a:off x="5980423" y="3244334"/>
            <a:ext cx="290464" cy="369332"/>
          </a:xfrm>
          <a:prstGeom prst="rect">
            <a:avLst/>
          </a:prstGeom>
        </p:spPr>
        <p:txBody>
          <a:bodyPr wrap="none">
            <a:spAutoFit/>
          </a:bodyPr>
          <a:lstStyle/>
          <a:p>
            <a:r>
              <a:rPr lang="tr-TR" dirty="0">
                <a:latin typeface="Calibri" panose="020F0502020204030204" pitchFamily="34" charset="0"/>
              </a:rPr>
              <a:t>  </a:t>
            </a:r>
          </a:p>
        </p:txBody>
      </p:sp>
    </p:spTree>
    <p:extLst>
      <p:ext uri="{BB962C8B-B14F-4D97-AF65-F5344CB8AC3E}">
        <p14:creationId xmlns:p14="http://schemas.microsoft.com/office/powerpoint/2010/main" val="184705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300E9-FC9D-FFFB-CFC9-6DA35DBC0B57}"/>
              </a:ext>
            </a:extLst>
          </p:cNvPr>
          <p:cNvSpPr>
            <a:spLocks noGrp="1"/>
          </p:cNvSpPr>
          <p:nvPr>
            <p:ph type="title"/>
          </p:nvPr>
        </p:nvSpPr>
        <p:spPr/>
        <p:txBody>
          <a:bodyPr/>
          <a:lstStyle/>
          <a:p>
            <a:r>
              <a:rPr lang="tr-TR" dirty="0"/>
              <a:t>Viral ÜSYE</a:t>
            </a:r>
          </a:p>
        </p:txBody>
      </p:sp>
      <p:sp>
        <p:nvSpPr>
          <p:cNvPr id="3" name="İçerik Yer Tutucusu 2">
            <a:extLst>
              <a:ext uri="{FF2B5EF4-FFF2-40B4-BE49-F238E27FC236}">
                <a16:creationId xmlns:a16="http://schemas.microsoft.com/office/drawing/2014/main" id="{67A1717B-BFCC-FE55-6C8B-FE3D3B7BA0A3}"/>
              </a:ext>
            </a:extLst>
          </p:cNvPr>
          <p:cNvSpPr>
            <a:spLocks noGrp="1"/>
          </p:cNvSpPr>
          <p:nvPr>
            <p:ph idx="1"/>
          </p:nvPr>
        </p:nvSpPr>
        <p:spPr/>
        <p:txBody>
          <a:bodyPr>
            <a:normAutofit/>
          </a:bodyPr>
          <a:lstStyle/>
          <a:p>
            <a:r>
              <a:rPr lang="tr-TR" dirty="0"/>
              <a:t>Soğuk algınlığı ile 200'den fazla virüs alt tipi ilişkilendirilmiştir.</a:t>
            </a:r>
          </a:p>
          <a:p>
            <a:pPr lvl="1"/>
            <a:r>
              <a:rPr lang="tr-TR" dirty="0" err="1"/>
              <a:t>Rhinovirüsler</a:t>
            </a:r>
            <a:r>
              <a:rPr lang="tr-TR" dirty="0"/>
              <a:t>: %30 ila %50  </a:t>
            </a:r>
          </a:p>
          <a:p>
            <a:pPr lvl="1"/>
            <a:r>
              <a:rPr lang="tr-TR" dirty="0"/>
              <a:t>Koronavirüsler: %10 ila %15  </a:t>
            </a:r>
          </a:p>
          <a:p>
            <a:pPr lvl="1"/>
            <a:r>
              <a:rPr lang="tr-TR" dirty="0"/>
              <a:t>İnfluenza virüsleri: %5 ila %15  </a:t>
            </a:r>
          </a:p>
          <a:p>
            <a:pPr lvl="1"/>
            <a:r>
              <a:rPr lang="tr-TR" dirty="0"/>
              <a:t>Respiratuar </a:t>
            </a:r>
            <a:r>
              <a:rPr lang="tr-TR" dirty="0" err="1"/>
              <a:t>sinsityal</a:t>
            </a:r>
            <a:r>
              <a:rPr lang="tr-TR" dirty="0"/>
              <a:t> virüs: %5  </a:t>
            </a:r>
          </a:p>
          <a:p>
            <a:pPr lvl="1"/>
            <a:r>
              <a:rPr lang="tr-TR" dirty="0" err="1"/>
              <a:t>Parainfluenza</a:t>
            </a:r>
            <a:r>
              <a:rPr lang="tr-TR" dirty="0"/>
              <a:t> virüsleri: %5  </a:t>
            </a:r>
          </a:p>
          <a:p>
            <a:pPr lvl="1"/>
            <a:r>
              <a:rPr lang="tr-TR" dirty="0"/>
              <a:t>Adenovirüsler: &lt;%5  </a:t>
            </a:r>
          </a:p>
          <a:p>
            <a:pPr lvl="1"/>
            <a:r>
              <a:rPr lang="tr-TR" dirty="0" err="1"/>
              <a:t>Enterovirüsler</a:t>
            </a:r>
            <a:r>
              <a:rPr lang="tr-TR" dirty="0"/>
              <a:t>: &lt;%5  </a:t>
            </a:r>
          </a:p>
          <a:p>
            <a:pPr lvl="1"/>
            <a:r>
              <a:rPr lang="tr-TR" dirty="0" err="1"/>
              <a:t>Metapnömovirüs</a:t>
            </a:r>
            <a:r>
              <a:rPr lang="tr-TR" dirty="0"/>
              <a:t>: Bilinmiyor  </a:t>
            </a:r>
          </a:p>
          <a:p>
            <a:pPr lvl="1"/>
            <a:r>
              <a:rPr lang="tr-TR" dirty="0"/>
              <a:t>Bilinmeyen: %20 ila %30 </a:t>
            </a:r>
          </a:p>
        </p:txBody>
      </p:sp>
      <p:sp>
        <p:nvSpPr>
          <p:cNvPr id="4" name="Dikdörtgen 3">
            <a:extLst>
              <a:ext uri="{FF2B5EF4-FFF2-40B4-BE49-F238E27FC236}">
                <a16:creationId xmlns:a16="http://schemas.microsoft.com/office/drawing/2014/main" id="{5D7D6C5D-6803-62E5-F900-76385A99FAC0}"/>
              </a:ext>
            </a:extLst>
          </p:cNvPr>
          <p:cNvSpPr/>
          <p:nvPr/>
        </p:nvSpPr>
        <p:spPr>
          <a:xfrm>
            <a:off x="5980423" y="3244334"/>
            <a:ext cx="237566" cy="369332"/>
          </a:xfrm>
          <a:prstGeom prst="rect">
            <a:avLst/>
          </a:prstGeom>
        </p:spPr>
        <p:txBody>
          <a:bodyPr wrap="none">
            <a:spAutoFit/>
          </a:bodyPr>
          <a:lstStyle/>
          <a:p>
            <a:r>
              <a:rPr lang="tr-TR" dirty="0">
                <a:latin typeface="Calibri" panose="020F0502020204030204" pitchFamily="34" charset="0"/>
              </a:rPr>
              <a:t> </a:t>
            </a:r>
          </a:p>
        </p:txBody>
      </p:sp>
    </p:spTree>
    <p:extLst>
      <p:ext uri="{BB962C8B-B14F-4D97-AF65-F5344CB8AC3E}">
        <p14:creationId xmlns:p14="http://schemas.microsoft.com/office/powerpoint/2010/main" val="178764777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9F61464-2D70-45BD-AB69-7E6D11F33F51}">
  <we:reference id="wa200005669" version="2.0.0.0" store="tr-TR"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3440</Words>
  <Application>Microsoft Office PowerPoint</Application>
  <PresentationFormat>Geniş ekran</PresentationFormat>
  <Paragraphs>531</Paragraphs>
  <Slides>72</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72</vt:i4>
      </vt:variant>
    </vt:vector>
  </HeadingPairs>
  <TitlesOfParts>
    <vt:vector size="80" baseType="lpstr">
      <vt:lpstr>Aptos Display</vt:lpstr>
      <vt:lpstr>Arial</vt:lpstr>
      <vt:lpstr>Calibri</vt:lpstr>
      <vt:lpstr>Calibri </vt:lpstr>
      <vt:lpstr>Noto Sans</vt:lpstr>
      <vt:lpstr>Verdana</vt:lpstr>
      <vt:lpstr>Wingdings</vt:lpstr>
      <vt:lpstr>Office Teması</vt:lpstr>
      <vt:lpstr>ÜST SOLUNUM YOLU ENFEKSİYONLARI</vt:lpstr>
      <vt:lpstr>Sunum Hedefleri</vt:lpstr>
      <vt:lpstr>Sunum Planı</vt:lpstr>
      <vt:lpstr>PowerPoint Sunusu</vt:lpstr>
      <vt:lpstr>Üst solunum yolu enfeksiyonları</vt:lpstr>
      <vt:lpstr>Üst solunum yolu enfeksiyonları</vt:lpstr>
      <vt:lpstr>Viral üst solunum yolu enfeksiyonları</vt:lpstr>
      <vt:lpstr>Viral ÜSYE</vt:lpstr>
      <vt:lpstr>Viral ÜSYE</vt:lpstr>
      <vt:lpstr>Bulaş yolları</vt:lpstr>
      <vt:lpstr>Semptomlar</vt:lpstr>
      <vt:lpstr>Viral ÜSYE</vt:lpstr>
      <vt:lpstr>PowerPoint Sunusu</vt:lpstr>
      <vt:lpstr>Tedavi</vt:lpstr>
      <vt:lpstr>Korunma</vt:lpstr>
      <vt:lpstr>İnfluenza </vt:lpstr>
      <vt:lpstr>İnfluenza </vt:lpstr>
      <vt:lpstr>PowerPoint Sunusu</vt:lpstr>
      <vt:lpstr>İnfluenza </vt:lpstr>
      <vt:lpstr>Tedavi</vt:lpstr>
      <vt:lpstr>Kimlere influenza aşısı önerelim?</vt:lpstr>
      <vt:lpstr>Tonsillofarenjit</vt:lpstr>
      <vt:lpstr>Etkenler </vt:lpstr>
      <vt:lpstr>Bulaş</vt:lpstr>
      <vt:lpstr>Klinik bulgular </vt:lpstr>
      <vt:lpstr>PowerPoint Sunusu</vt:lpstr>
      <vt:lpstr>PowerPoint Sunusu</vt:lpstr>
      <vt:lpstr>Ayırıcı tanı</vt:lpstr>
      <vt:lpstr>Modifiye Centor skoru</vt:lpstr>
      <vt:lpstr>PowerPoint Sunusu</vt:lpstr>
      <vt:lpstr>Tanı araçları</vt:lpstr>
      <vt:lpstr>PowerPoint Sunusu</vt:lpstr>
      <vt:lpstr>Komplikasyonlar</vt:lpstr>
      <vt:lpstr>Tedavi</vt:lpstr>
      <vt:lpstr>PowerPoint Sunusu</vt:lpstr>
      <vt:lpstr>PowerPoint Sunusu</vt:lpstr>
      <vt:lpstr>Tedavi</vt:lpstr>
      <vt:lpstr>Tedavi</vt:lpstr>
      <vt:lpstr>Sevk kriterleri</vt:lpstr>
      <vt:lpstr>GAS Taşıyıcılığı- Tedavi Gerektiren Durumlar</vt:lpstr>
      <vt:lpstr>Akut Romatizmal Ateş (ARA) Profilaksisi</vt:lpstr>
      <vt:lpstr>Akut Romatizmal Ateş (ARA) Profilaksisi</vt:lpstr>
      <vt:lpstr>Epiglottit</vt:lpstr>
      <vt:lpstr>Etkenler</vt:lpstr>
      <vt:lpstr>Klinik</vt:lpstr>
      <vt:lpstr>PowerPoint Sunusu</vt:lpstr>
      <vt:lpstr>Akut Rinosinüzit</vt:lpstr>
      <vt:lpstr>Etkenler</vt:lpstr>
      <vt:lpstr>Risk faktörleri </vt:lpstr>
      <vt:lpstr>Klinik</vt:lpstr>
      <vt:lpstr>Ağrının Lokalizasyonu ve Sinüs İle İlişkisi</vt:lpstr>
      <vt:lpstr>Ne zaman rinosinüzit düşünelim?</vt:lpstr>
      <vt:lpstr>Tanı</vt:lpstr>
      <vt:lpstr>Görüntüleme</vt:lpstr>
      <vt:lpstr>PowerPoint Sunusu</vt:lpstr>
      <vt:lpstr>Tedavi</vt:lpstr>
      <vt:lpstr>PowerPoint Sunusu</vt:lpstr>
      <vt:lpstr>Tedavi </vt:lpstr>
      <vt:lpstr>Komplikasyonlar</vt:lpstr>
      <vt:lpstr>Sevk Kriterleri</vt:lpstr>
      <vt:lpstr>Akut otitis media</vt:lpstr>
      <vt:lpstr>Etkenler</vt:lpstr>
      <vt:lpstr>Risk faktörleri</vt:lpstr>
      <vt:lpstr>Klinik</vt:lpstr>
      <vt:lpstr>Tanı</vt:lpstr>
      <vt:lpstr>Tedavi</vt:lpstr>
      <vt:lpstr>Tedavi</vt:lpstr>
      <vt:lpstr>PowerPoint Sunusu</vt:lpstr>
      <vt:lpstr>Korunma</vt:lpstr>
      <vt:lpstr>Komplikasyonlar</vt:lpstr>
      <vt:lpstr>Sevk kriterleri</vt:lpstr>
      <vt:lpstr>Kaynakça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ÜST SOLUNUM YOLU ENFEKSİYONLARI</dc:title>
  <dc:creator>Erkut İhsan Şamil Arıcı</dc:creator>
  <cp:lastModifiedBy>Erkut İhsan Şamil Arıcı</cp:lastModifiedBy>
  <cp:revision>44</cp:revision>
  <dcterms:created xsi:type="dcterms:W3CDTF">2024-11-15T08:40:56Z</dcterms:created>
  <dcterms:modified xsi:type="dcterms:W3CDTF">2024-11-28T22:29:41Z</dcterms:modified>
</cp:coreProperties>
</file>