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24" r:id="rId2"/>
    <p:sldId id="256" r:id="rId3"/>
    <p:sldId id="312" r:id="rId4"/>
    <p:sldId id="257" r:id="rId5"/>
    <p:sldId id="259" r:id="rId6"/>
    <p:sldId id="267" r:id="rId7"/>
    <p:sldId id="315" r:id="rId8"/>
    <p:sldId id="273" r:id="rId9"/>
    <p:sldId id="274" r:id="rId10"/>
    <p:sldId id="264" r:id="rId11"/>
    <p:sldId id="265" r:id="rId12"/>
    <p:sldId id="276" r:id="rId13"/>
    <p:sldId id="277" r:id="rId14"/>
    <p:sldId id="275" r:id="rId15"/>
    <p:sldId id="280" r:id="rId16"/>
    <p:sldId id="266" r:id="rId17"/>
    <p:sldId id="281" r:id="rId18"/>
    <p:sldId id="282" r:id="rId19"/>
    <p:sldId id="283" r:id="rId20"/>
    <p:sldId id="326" r:id="rId21"/>
    <p:sldId id="284" r:id="rId22"/>
    <p:sldId id="285" r:id="rId23"/>
    <p:sldId id="286" r:id="rId24"/>
    <p:sldId id="287" r:id="rId25"/>
    <p:sldId id="269" r:id="rId26"/>
    <p:sldId id="288" r:id="rId27"/>
    <p:sldId id="317" r:id="rId28"/>
    <p:sldId id="290" r:id="rId29"/>
    <p:sldId id="270" r:id="rId30"/>
    <p:sldId id="291" r:id="rId31"/>
    <p:sldId id="292" r:id="rId32"/>
    <p:sldId id="293" r:id="rId33"/>
    <p:sldId id="294" r:id="rId34"/>
    <p:sldId id="295" r:id="rId35"/>
    <p:sldId id="329" r:id="rId36"/>
    <p:sldId id="330" r:id="rId37"/>
    <p:sldId id="298" r:id="rId38"/>
    <p:sldId id="314" r:id="rId39"/>
    <p:sldId id="299" r:id="rId40"/>
    <p:sldId id="300" r:id="rId41"/>
    <p:sldId id="332" r:id="rId42"/>
    <p:sldId id="331" r:id="rId43"/>
    <p:sldId id="333" r:id="rId44"/>
    <p:sldId id="307" r:id="rId45"/>
    <p:sldId id="302" r:id="rId46"/>
    <p:sldId id="334" r:id="rId47"/>
    <p:sldId id="335" r:id="rId48"/>
    <p:sldId id="336" r:id="rId49"/>
    <p:sldId id="309" r:id="rId50"/>
    <p:sldId id="310" r:id="rId51"/>
    <p:sldId id="322" r:id="rId52"/>
    <p:sldId id="323" r:id="rId53"/>
    <p:sldId id="311" r:id="rId54"/>
    <p:sldId id="32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866" autoAdjust="0"/>
  </p:normalViewPr>
  <p:slideViewPr>
    <p:cSldViewPr snapToGrid="0">
      <p:cViewPr varScale="1">
        <p:scale>
          <a:sx n="56" d="100"/>
          <a:sy n="56" d="100"/>
        </p:scale>
        <p:origin x="1714" y="43"/>
      </p:cViewPr>
      <p:guideLst/>
    </p:cSldViewPr>
  </p:slideViewPr>
  <p:notesTextViewPr>
    <p:cViewPr>
      <p:scale>
        <a:sx n="1" d="1"/>
        <a:sy n="1" d="1"/>
      </p:scale>
      <p:origin x="0" y="0"/>
    </p:cViewPr>
  </p:notesTextViewPr>
  <p:sorterViewPr>
    <p:cViewPr>
      <p:scale>
        <a:sx n="100" d="100"/>
        <a:sy n="100" d="100"/>
      </p:scale>
      <p:origin x="0" y="-2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9D6BA-96A3-445B-B0C2-E823D97DDB62}" type="datetimeFigureOut">
              <a:rPr lang="tr-TR" smtClean="0"/>
              <a:t>15.10.2024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25D41-342E-4229-805D-0D903F5C258A}" type="slidenum">
              <a:rPr lang="tr-TR" smtClean="0"/>
              <a:t>‹#›</a:t>
            </a:fld>
            <a:endParaRPr lang="tr-TR"/>
          </a:p>
        </p:txBody>
      </p:sp>
    </p:spTree>
    <p:extLst>
      <p:ext uri="{BB962C8B-B14F-4D97-AF65-F5344CB8AC3E}">
        <p14:creationId xmlns:p14="http://schemas.microsoft.com/office/powerpoint/2010/main" val="112365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contents/aspirin-drug-information?search=dispepsiye%20yakla%C5%9F%C4%B1m&amp;topicRef=35&amp;source=see_lin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uptodate.com/contents/nsaids-including-aspirin-primary-prevention-of-gastroduodenal-toxicity?search=dispepsiye%20yakla%C5%9F%C4%B1m&amp;topicRef=8&amp;source=see_link#H354199341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uptodate.com/contents/amitriptyline-drug-information?search=dispepsi&amp;topicRef=19&amp;source=see_link"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www.uptodate.com/contents/metoclopramide-drug-information?search=dispepsi&amp;topicRef=19&amp;source=see_link" TargetMode="External"/><Relationship Id="rId4" Type="http://schemas.openxmlformats.org/officeDocument/2006/relationships/hyperlink" Target="https://www.uptodate.com/contents/desipramine-drug-information?search=dispepsi&amp;topicRef=19&amp;source=see_link"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dyspepsia" TargetMode="External"/><Relationship Id="rId7" Type="http://schemas.openxmlformats.org/officeDocument/2006/relationships/hyperlink" Target="https://www.sciencedirect.com/topics/pharmacology-toxicology-and-pharmaceutical-science/vasoactive-intestinal-polypeptide"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sciencedirect.com/science/article/pii/S0965229924000396?via%3Dihub#bib17" TargetMode="External"/><Relationship Id="rId5" Type="http://schemas.openxmlformats.org/officeDocument/2006/relationships/hyperlink" Target="https://www.sciencedirect.com/topics/pharmacology-toxicology-and-pharmaceutical-science/randomized-controlled-trial" TargetMode="External"/><Relationship Id="rId4" Type="http://schemas.openxmlformats.org/officeDocument/2006/relationships/hyperlink" Target="https://www.sciencedirect.com/topics/pharmacology-toxicology-and-pharmaceutical-science/auriculotherap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a:t>
            </a:fld>
            <a:endParaRPr lang="tr-TR"/>
          </a:p>
        </p:txBody>
      </p:sp>
    </p:spTree>
    <p:extLst>
      <p:ext uri="{BB962C8B-B14F-4D97-AF65-F5344CB8AC3E}">
        <p14:creationId xmlns:p14="http://schemas.microsoft.com/office/powerpoint/2010/main" val="2157934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Peptik ülserler, mide veya duodenal mukozada </a:t>
            </a:r>
            <a:r>
              <a:rPr lang="tr-TR" b="0" i="0" dirty="0" err="1">
                <a:solidFill>
                  <a:srgbClr val="232323"/>
                </a:solidFill>
                <a:effectLst/>
                <a:latin typeface="Noto Sans" panose="020B0502040504020204" pitchFamily="34" charset="0"/>
              </a:rPr>
              <a:t>muskularis</a:t>
            </a:r>
            <a:r>
              <a:rPr lang="tr-TR" b="0" i="0" dirty="0">
                <a:solidFill>
                  <a:srgbClr val="232323"/>
                </a:solidFill>
                <a:effectLst/>
                <a:latin typeface="Noto Sans" panose="020B0502040504020204" pitchFamily="34" charset="0"/>
              </a:rPr>
              <a:t> mukozaya uzanan defektlerdir. Mide suyundaki asit-peptik aktivitenin bir fonksiyonu olarak gelişirler ve devam ederler. Peptik ülser hastalığı, morbidite ve sağlık bakım maliyetlerinin önemli bir nedeni olmaya devam etmektedir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H.Pylori</a:t>
            </a:r>
            <a:r>
              <a:rPr lang="tr-TR" dirty="0"/>
              <a:t> sahip olduğu en önemli virülans faktörü olan </a:t>
            </a:r>
            <a:r>
              <a:rPr lang="tr-TR" dirty="0" err="1"/>
              <a:t>üreaz</a:t>
            </a:r>
            <a:r>
              <a:rPr lang="tr-TR" dirty="0"/>
              <a:t> enzimi ile üreyi amonyak ve bikarbonat bileşenlerine parçalayarak mide </a:t>
            </a:r>
            <a:r>
              <a:rPr lang="tr-TR" dirty="0" err="1"/>
              <a:t>ph’sını</a:t>
            </a:r>
            <a:r>
              <a:rPr lang="tr-TR" dirty="0"/>
              <a:t> artırır ve kendisine yaşamaya elverişli bir ortam hazırlar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Peptik ülser hastalığı iki ana faktörle ilişkilidir: </a:t>
            </a:r>
            <a:r>
              <a:rPr lang="tr-TR" b="0" i="1" dirty="0" err="1">
                <a:solidFill>
                  <a:srgbClr val="232323"/>
                </a:solidFill>
                <a:effectLst/>
                <a:latin typeface="Noto Sans" panose="020B0502040504020204" pitchFamily="34" charset="0"/>
              </a:rPr>
              <a:t>Helicobacter</a:t>
            </a:r>
            <a:r>
              <a:rPr lang="tr-TR" b="0" i="1" dirty="0">
                <a:solidFill>
                  <a:srgbClr val="232323"/>
                </a:solidFill>
                <a:effectLst/>
                <a:latin typeface="Noto Sans" panose="020B0502040504020204" pitchFamily="34" charset="0"/>
              </a:rPr>
              <a:t>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enfeksiyonu ve </a:t>
            </a:r>
            <a:r>
              <a:rPr lang="tr-TR" b="0" i="0" dirty="0" err="1">
                <a:solidFill>
                  <a:srgbClr val="232323"/>
                </a:solidFill>
                <a:effectLst/>
                <a:latin typeface="Noto Sans" panose="020B0502040504020204" pitchFamily="34" charset="0"/>
              </a:rPr>
              <a:t>nonsteroid</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antiinflamatuar</a:t>
            </a:r>
            <a:r>
              <a:rPr lang="tr-TR" b="0" i="0" dirty="0">
                <a:solidFill>
                  <a:srgbClr val="232323"/>
                </a:solidFill>
                <a:effectLst/>
                <a:latin typeface="Noto Sans" panose="020B0502040504020204" pitchFamily="34" charset="0"/>
              </a:rPr>
              <a:t> ilaçların (</a:t>
            </a:r>
            <a:r>
              <a:rPr lang="tr-TR" b="0" i="0" dirty="0" err="1">
                <a:solidFill>
                  <a:srgbClr val="232323"/>
                </a:solidFill>
                <a:effectLst/>
                <a:latin typeface="Noto Sans" panose="020B0502040504020204" pitchFamily="34" charset="0"/>
              </a:rPr>
              <a:t>NSAID'ler</a:t>
            </a:r>
            <a:r>
              <a:rPr lang="tr-TR" b="0" i="0" dirty="0">
                <a:solidFill>
                  <a:srgbClr val="232323"/>
                </a:solidFill>
                <a:effectLst/>
                <a:latin typeface="Noto Sans" panose="020B0502040504020204" pitchFamily="34" charset="0"/>
              </a:rPr>
              <a:t>) tüketimi. NSAID kullanımı ve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enfeksiyonu, komplike olmayan ve kanamalı peptik ülser hastalığı için bağımsız ve aynı zamanda sinerjik risk faktörlerini temsil eder.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NSAİİ ilaçlar ve aspirin ise iyon tuzağı ile lokal, </a:t>
            </a:r>
            <a:r>
              <a:rPr lang="tr-TR" dirty="0" err="1"/>
              <a:t>siklooksigenaz</a:t>
            </a:r>
            <a:r>
              <a:rPr lang="tr-TR" dirty="0"/>
              <a:t> (COX) yolağının inhibisyonu ile </a:t>
            </a:r>
            <a:r>
              <a:rPr lang="tr-TR" dirty="0" err="1"/>
              <a:t>prostoglandin</a:t>
            </a:r>
            <a:r>
              <a:rPr lang="tr-TR" dirty="0"/>
              <a:t> üretimini baskılayarak mideyi mukozal hasara açık hale getirerek sistemik yanıtla ülsere neden olmaktadır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12</a:t>
            </a:fld>
            <a:endParaRPr lang="tr-TR"/>
          </a:p>
        </p:txBody>
      </p:sp>
    </p:spTree>
    <p:extLst>
      <p:ext uri="{BB962C8B-B14F-4D97-AF65-F5344CB8AC3E}">
        <p14:creationId xmlns:p14="http://schemas.microsoft.com/office/powerpoint/2010/main" val="180850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panose="020B0502040504020204" pitchFamily="34" charset="0"/>
              </a:rPr>
              <a:t>Endoskopik olarak ülser teşhisi konan hastaların yaklaşık yüzde 80'inde epigastrik ağrı vardır</a:t>
            </a:r>
          </a:p>
          <a:p>
            <a:pPr algn="l"/>
            <a:r>
              <a:rPr lang="tr-TR" b="0" i="0" dirty="0">
                <a:solidFill>
                  <a:srgbClr val="232323"/>
                </a:solidFill>
                <a:effectLst/>
                <a:latin typeface="Noto Sans" panose="020B0502040504020204" pitchFamily="34" charset="0"/>
              </a:rPr>
              <a:t>Ülserlerden kaynaklanan rahatsızlık genellikle </a:t>
            </a:r>
            <a:r>
              <a:rPr lang="tr-TR" b="0" i="0" dirty="0" err="1">
                <a:solidFill>
                  <a:srgbClr val="232323"/>
                </a:solidFill>
                <a:effectLst/>
                <a:latin typeface="Noto Sans" panose="020B0502040504020204" pitchFamily="34" charset="0"/>
              </a:rPr>
              <a:t>epigastriumda</a:t>
            </a:r>
            <a:r>
              <a:rPr lang="tr-TR" b="0" i="0" dirty="0">
                <a:solidFill>
                  <a:srgbClr val="232323"/>
                </a:solidFill>
                <a:effectLst/>
                <a:latin typeface="Noto Sans" panose="020B0502040504020204" pitchFamily="34" charset="0"/>
              </a:rPr>
              <a:t> ortalansa da, bazen sağ veya sol üst kadranda lokalize olabilir.</a:t>
            </a:r>
          </a:p>
          <a:p>
            <a:pPr algn="l"/>
            <a:r>
              <a:rPr lang="tr-TR" b="0" i="0" dirty="0">
                <a:solidFill>
                  <a:srgbClr val="232323"/>
                </a:solidFill>
                <a:effectLst/>
                <a:latin typeface="Noto Sans" panose="020B0502040504020204" pitchFamily="34" charset="0"/>
              </a:rPr>
              <a:t>Peptik ülserler ayrıca yemek sonrası geğirme, epigastrik dolgunluk, erken doyma, yağlı gıda intoleransı, mide bulantısı ve ara sıra kusma ile ilişkilendirilebilir</a:t>
            </a:r>
          </a:p>
          <a:p>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13</a:t>
            </a:fld>
            <a:endParaRPr lang="tr-TR"/>
          </a:p>
        </p:txBody>
      </p:sp>
    </p:spTree>
    <p:extLst>
      <p:ext uri="{BB962C8B-B14F-4D97-AF65-F5344CB8AC3E}">
        <p14:creationId xmlns:p14="http://schemas.microsoft.com/office/powerpoint/2010/main" val="383334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Klasik duodenum ülseri semptomları, bir gıda tamponu yokluğunda asit salgılandığında (yani yemeklerden iki ila beş saat sonra veya aç karnına) ortaya çıkar.</a:t>
            </a:r>
          </a:p>
          <a:p>
            <a:r>
              <a:rPr lang="tr-TR" b="0" i="0" dirty="0">
                <a:solidFill>
                  <a:srgbClr val="232323"/>
                </a:solidFill>
                <a:effectLst/>
                <a:latin typeface="Noto Sans" panose="020B0502040504020204" pitchFamily="34" charset="0"/>
              </a:rPr>
              <a:t>Ritmiktir gıda, süt veya antiasitlerle rahatlar.</a:t>
            </a:r>
          </a:p>
          <a:p>
            <a:r>
              <a:rPr lang="tr-TR" dirty="0"/>
              <a:t>Gastrik ülser: Periyodik ve ritmiktir. Genellikle yemek yedikten 5-15 dk sonra ortaya çıkar. Mide boşalana kadar devam eder(kendiliğinden veya kusarak)</a:t>
            </a:r>
          </a:p>
          <a:p>
            <a:r>
              <a:rPr lang="tr-TR" b="0" i="0" dirty="0">
                <a:solidFill>
                  <a:srgbClr val="232323"/>
                </a:solidFill>
                <a:effectLst/>
                <a:latin typeface="Noto Sans" panose="020B0502040504020204" pitchFamily="34" charset="0"/>
              </a:rPr>
              <a:t>Peptik ülserin doğal seyri, müdahale olmaksızın iyileşmeden kanama ve perforasyon gibi önemli morbidite ve mortalite potansiyeli olan komplikasyonların gelişmesine kadar uzanır.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Sırta yayılan, persistan ağrı &gt; penetrasyon</a:t>
            </a:r>
          </a:p>
          <a:p>
            <a:r>
              <a:rPr lang="tr-TR" dirty="0"/>
              <a:t>Asıl tanı endoskopi ile konulur. </a:t>
            </a:r>
            <a:r>
              <a:rPr lang="tr-TR" dirty="0" err="1"/>
              <a:t>Benign</a:t>
            </a:r>
            <a:r>
              <a:rPr lang="tr-TR" dirty="0"/>
              <a:t> görünümlü ülserlerin bile %3 </a:t>
            </a:r>
            <a:r>
              <a:rPr lang="tr-TR" dirty="0" err="1"/>
              <a:t>malign</a:t>
            </a:r>
            <a:r>
              <a:rPr lang="tr-TR" dirty="0"/>
              <a:t> çıkma olasılığı var &gt;&gt; biyopsi alınmalı</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14</a:t>
            </a:fld>
            <a:endParaRPr lang="tr-TR"/>
          </a:p>
        </p:txBody>
      </p:sp>
    </p:spTree>
    <p:extLst>
      <p:ext uri="{BB962C8B-B14F-4D97-AF65-F5344CB8AC3E}">
        <p14:creationId xmlns:p14="http://schemas.microsoft.com/office/powerpoint/2010/main" val="312640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NSAİ ilaçlar günümüzde dünya genelinde en çok kullanılan ilaçlardandır. Romatolojik hastalıkların tedavisinde kullanıldığı gibi ağrı kesici-analjezik olarak da yaygın şekilde kullanılmaktadır.</a:t>
            </a:r>
          </a:p>
          <a:p>
            <a:r>
              <a:rPr lang="tr-TR" dirty="0"/>
              <a:t>Yüksek risk grubunda olanlarda (ileri yaş, daha önce ülser saptanmış, kanama, perforasyon geçirmiş, antikoagülan kullanımı </a:t>
            </a:r>
            <a:r>
              <a:rPr lang="tr-TR" dirty="0" err="1"/>
              <a:t>vs</a:t>
            </a:r>
            <a:r>
              <a:rPr lang="tr-TR" dirty="0"/>
              <a:t>) uzun süre NSAİ ilaç verecekseniz profilaktik PPI önerilir.</a:t>
            </a:r>
          </a:p>
          <a:p>
            <a:r>
              <a:rPr lang="tr-TR" dirty="0"/>
              <a:t>Uzun süre NSAİ ilaç almak zorunda olan olgularda </a:t>
            </a:r>
            <a:r>
              <a:rPr lang="tr-TR" dirty="0" err="1"/>
              <a:t>Hp</a:t>
            </a:r>
            <a:r>
              <a:rPr lang="tr-TR" dirty="0"/>
              <a:t> test edilmesi, pozitif ise eradikasyon yapılması önerilmiş..</a:t>
            </a:r>
          </a:p>
          <a:p>
            <a:r>
              <a:rPr lang="tr-TR" b="0" i="0" dirty="0">
                <a:solidFill>
                  <a:srgbClr val="232323"/>
                </a:solidFill>
                <a:effectLst/>
                <a:highlight>
                  <a:srgbClr val="FFFFFF"/>
                </a:highlight>
                <a:latin typeface="Times New Roman" panose="02020603050405020304" pitchFamily="18" charset="0"/>
              </a:rPr>
              <a:t>●</a:t>
            </a:r>
            <a:r>
              <a:rPr lang="tr-TR" b="0" i="0" dirty="0">
                <a:solidFill>
                  <a:srgbClr val="232323"/>
                </a:solidFill>
                <a:effectLst/>
                <a:highlight>
                  <a:srgbClr val="FFFFFF"/>
                </a:highlight>
                <a:latin typeface="Noto Sans" panose="020B0502040504020204" pitchFamily="34" charset="0"/>
              </a:rPr>
              <a:t>Riski değiştirme yeteneği klinik ortama bağlıdır. Yukarıda belirtildiği gibi, komplikasyonsuz veya komplike peptik ülser (gastrik, duodenal) öyküsü olan hastalar, uzun süreli bir NSAID veya düşük doz </a:t>
            </a:r>
            <a:r>
              <a:rPr lang="tr-TR" b="0" i="0" u="none" strike="noStrike" dirty="0">
                <a:solidFill>
                  <a:srgbClr val="005B92"/>
                </a:solidFill>
                <a:effectLst/>
                <a:highlight>
                  <a:srgbClr val="FFFFFF"/>
                </a:highlight>
                <a:latin typeface="Noto Sans" panose="020B0502040504020204" pitchFamily="34" charset="0"/>
                <a:hlinkClick r:id="rId3"/>
              </a:rPr>
              <a:t>aspirin kullanımına başlamadan önce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açısından test edilmelidir . Mevcutsa, önceki ülserin </a:t>
            </a:r>
            <a:r>
              <a:rPr lang="tr-TR" b="0" i="0" dirty="0" err="1">
                <a:solidFill>
                  <a:srgbClr val="232323"/>
                </a:solidFill>
                <a:effectLst/>
                <a:highlight>
                  <a:srgbClr val="FFFFFF"/>
                </a:highlight>
                <a:latin typeface="Noto Sans" panose="020B0502040504020204" pitchFamily="34" charset="0"/>
              </a:rPr>
              <a:t>NSAID'lerden</a:t>
            </a:r>
            <a:r>
              <a:rPr lang="tr-TR" b="0" i="0" dirty="0">
                <a:solidFill>
                  <a:srgbClr val="232323"/>
                </a:solidFill>
                <a:effectLst/>
                <a:highlight>
                  <a:srgbClr val="FFFFFF"/>
                </a:highlight>
                <a:latin typeface="Noto Sans" panose="020B0502040504020204" pitchFamily="34" charset="0"/>
              </a:rPr>
              <a:t> kaynaklandığına inanılsa bile,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uygun tedaviyle tedavi edilmelidir. ( Yukarıdaki </a:t>
            </a:r>
            <a:r>
              <a:rPr lang="tr-TR" b="0" i="0" u="none" strike="noStrike" dirty="0">
                <a:solidFill>
                  <a:srgbClr val="005B92"/>
                </a:solidFill>
                <a:effectLst/>
                <a:highlight>
                  <a:srgbClr val="FFFFFF"/>
                </a:highlight>
                <a:latin typeface="Noto Sans" panose="020B0502040504020204" pitchFamily="34" charset="0"/>
                <a:hlinkClick r:id="rId4"/>
              </a:rPr>
              <a:t>'</a:t>
            </a:r>
            <a:r>
              <a:rPr lang="tr-TR" b="0" i="0" u="none" strike="noStrike" dirty="0" err="1">
                <a:solidFill>
                  <a:srgbClr val="005B92"/>
                </a:solidFill>
                <a:effectLst/>
                <a:highlight>
                  <a:srgbClr val="FFFFFF"/>
                </a:highlight>
                <a:latin typeface="Noto Sans" panose="020B0502040504020204" pitchFamily="34" charset="0"/>
                <a:hlinkClick r:id="rId4"/>
              </a:rPr>
              <a:t>Helicobacter</a:t>
            </a:r>
            <a:r>
              <a:rPr lang="tr-TR" b="0" i="0" u="none" strike="noStrike" dirty="0">
                <a:solidFill>
                  <a:srgbClr val="005B92"/>
                </a:solidFill>
                <a:effectLst/>
                <a:highlight>
                  <a:srgbClr val="FFFFFF"/>
                </a:highlight>
                <a:latin typeface="Noto Sans" panose="020B0502040504020204" pitchFamily="34" charset="0"/>
                <a:hlinkClick r:id="rId4"/>
              </a:rPr>
              <a:t> </a:t>
            </a:r>
            <a:r>
              <a:rPr lang="tr-TR" b="0" i="0" u="none" strike="noStrike" dirty="0" err="1">
                <a:solidFill>
                  <a:srgbClr val="005B92"/>
                </a:solidFill>
                <a:effectLst/>
                <a:highlight>
                  <a:srgbClr val="FFFFFF"/>
                </a:highlight>
                <a:latin typeface="Noto Sans" panose="020B0502040504020204" pitchFamily="34" charset="0"/>
                <a:hlinkClick r:id="rId4"/>
              </a:rPr>
              <a:t>pylori'nin</a:t>
            </a:r>
            <a:r>
              <a:rPr lang="tr-TR" b="0" i="0" u="none" strike="noStrike" dirty="0">
                <a:solidFill>
                  <a:srgbClr val="005B92"/>
                </a:solidFill>
                <a:effectLst/>
                <a:highlight>
                  <a:srgbClr val="FFFFFF"/>
                </a:highlight>
                <a:latin typeface="Noto Sans" panose="020B0502040504020204" pitchFamily="34" charset="0"/>
                <a:hlinkClick r:id="rId4"/>
              </a:rPr>
              <a:t> </a:t>
            </a:r>
            <a:r>
              <a:rPr lang="tr-TR" b="0" i="0" u="none" strike="noStrike" dirty="0" err="1">
                <a:solidFill>
                  <a:srgbClr val="005B92"/>
                </a:solidFill>
                <a:effectLst/>
                <a:highlight>
                  <a:srgbClr val="FFFFFF"/>
                </a:highlight>
                <a:latin typeface="Noto Sans" panose="020B0502040504020204" pitchFamily="34" charset="0"/>
                <a:hlinkClick r:id="rId4"/>
              </a:rPr>
              <a:t>rolü'ne</a:t>
            </a:r>
            <a:r>
              <a:rPr lang="tr-TR" b="0" i="0" dirty="0">
                <a:solidFill>
                  <a:srgbClr val="232323"/>
                </a:solidFill>
                <a:effectLst/>
                <a:highlight>
                  <a:srgbClr val="FFFFFF"/>
                </a:highlight>
                <a:latin typeface="Noto Sans" panose="020B0502040504020204" pitchFamily="34" charset="0"/>
              </a:rPr>
              <a:t> bakın .)</a:t>
            </a:r>
          </a:p>
          <a:p>
            <a:r>
              <a:rPr lang="tr-TR" b="0" i="0" dirty="0">
                <a:solidFill>
                  <a:srgbClr val="232323"/>
                </a:solidFill>
                <a:effectLst/>
                <a:highlight>
                  <a:srgbClr val="FFFFFF"/>
                </a:highlight>
                <a:latin typeface="Noto Sans" panose="020B0502040504020204" pitchFamily="34" charset="0"/>
              </a:rPr>
              <a:t>Uygulanabilir olan en düşük doz ve en kısa süreli NSAID tedavisinin kullanılması için girişimlerde bulunulmalıdır. GI toksisitesi için en düşük potansiyele sahip </a:t>
            </a:r>
            <a:r>
              <a:rPr lang="tr-TR" b="0" i="0" dirty="0" err="1">
                <a:solidFill>
                  <a:srgbClr val="232323"/>
                </a:solidFill>
                <a:effectLst/>
                <a:highlight>
                  <a:srgbClr val="FFFFFF"/>
                </a:highlight>
                <a:latin typeface="Noto Sans" panose="020B0502040504020204" pitchFamily="34" charset="0"/>
              </a:rPr>
              <a:t>NSAID'leri</a:t>
            </a:r>
            <a:r>
              <a:rPr lang="tr-TR" b="0" i="0" dirty="0">
                <a:solidFill>
                  <a:srgbClr val="232323"/>
                </a:solidFill>
                <a:effectLst/>
                <a:highlight>
                  <a:srgbClr val="FFFFFF"/>
                </a:highlight>
                <a:latin typeface="Noto Sans" panose="020B0502040504020204" pitchFamily="34" charset="0"/>
              </a:rPr>
              <a:t> kullanmak tercih edilse de, tüm </a:t>
            </a:r>
            <a:r>
              <a:rPr lang="tr-TR" b="0" i="0" dirty="0" err="1">
                <a:solidFill>
                  <a:srgbClr val="232323"/>
                </a:solidFill>
                <a:effectLst/>
                <a:highlight>
                  <a:srgbClr val="FFFFFF"/>
                </a:highlight>
                <a:latin typeface="Noto Sans" panose="020B0502040504020204" pitchFamily="34" charset="0"/>
              </a:rPr>
              <a:t>NSAID'ler</a:t>
            </a:r>
            <a:r>
              <a:rPr lang="tr-TR" b="0" i="0" dirty="0">
                <a:solidFill>
                  <a:srgbClr val="232323"/>
                </a:solidFill>
                <a:effectLst/>
                <a:highlight>
                  <a:srgbClr val="FFFFFF"/>
                </a:highlight>
                <a:latin typeface="Noto Sans" panose="020B0502040504020204" pitchFamily="34" charset="0"/>
              </a:rPr>
              <a:t> artmış GI riskiyle ilişkilidir.</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15</a:t>
            </a:fld>
            <a:endParaRPr lang="tr-TR"/>
          </a:p>
        </p:txBody>
      </p:sp>
    </p:spTree>
    <p:extLst>
      <p:ext uri="{BB962C8B-B14F-4D97-AF65-F5344CB8AC3E}">
        <p14:creationId xmlns:p14="http://schemas.microsoft.com/office/powerpoint/2010/main" val="66679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Fonksiyonel yani </a:t>
            </a:r>
            <a:r>
              <a:rPr lang="tr-TR" dirty="0" err="1"/>
              <a:t>idiyopatik</a:t>
            </a:r>
            <a:r>
              <a:rPr lang="tr-TR" dirty="0"/>
              <a:t> veya ülser olmayan dispepsi tanısı, diğer organik dispepsi nedenlerinin dışlanması ile konmaktadır. Postprandiyal dolgunluk hissi, erken doyma, epigastrik ağrı veya yanma ile birlikte semptomları açıklayacak yapısal bir hastalık kanıtı yok ise fonksiyonel dispepsi tanısı konabilir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Postprandial</a:t>
            </a:r>
            <a:r>
              <a:rPr lang="tr-TR" dirty="0"/>
              <a:t> </a:t>
            </a:r>
            <a:r>
              <a:rPr lang="tr-TR" dirty="0" err="1"/>
              <a:t>distress</a:t>
            </a:r>
            <a:r>
              <a:rPr lang="tr-TR" dirty="0"/>
              <a:t> sendromu ve epigastrik ağrı sendromu olarak ikiye ayrılır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16</a:t>
            </a:fld>
            <a:endParaRPr lang="tr-TR"/>
          </a:p>
        </p:txBody>
      </p:sp>
    </p:spTree>
    <p:extLst>
      <p:ext uri="{BB962C8B-B14F-4D97-AF65-F5344CB8AC3E}">
        <p14:creationId xmlns:p14="http://schemas.microsoft.com/office/powerpoint/2010/main" val="159734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 Fonksiyonel dispepsinin patofizyolojisi iyi anlaşılmamıştır. Ancak, birkaç olası mekanizma öne sürülmüştür.</a:t>
            </a:r>
            <a:endParaRPr lang="tr-TR" dirty="0"/>
          </a:p>
          <a:p>
            <a:r>
              <a:rPr lang="tr-TR" dirty="0"/>
              <a:t>-Çok değişik teoriler öne sürülmüş olmakla birlikte fonksiyonel dispepsiyi tek bir mekanizma ile açıklamak mümkün </a:t>
            </a:r>
            <a:r>
              <a:rPr lang="tr-TR" dirty="0" err="1"/>
              <a:t>değildir.Kısaca</a:t>
            </a:r>
            <a:r>
              <a:rPr lang="tr-TR" dirty="0"/>
              <a:t> </a:t>
            </a:r>
            <a:r>
              <a:rPr lang="tr-TR" dirty="0" err="1"/>
              <a:t>viseral</a:t>
            </a:r>
            <a:r>
              <a:rPr lang="tr-TR" dirty="0"/>
              <a:t> hipersensitivite, gastrik fizyolojide değişiklikler, mide boşalmasındaki gecikmeler, </a:t>
            </a:r>
            <a:r>
              <a:rPr lang="tr-TR" dirty="0" err="1"/>
              <a:t>fundal</a:t>
            </a:r>
            <a:r>
              <a:rPr lang="tr-TR" dirty="0"/>
              <a:t> relaksasyondaki </a:t>
            </a:r>
            <a:r>
              <a:rPr lang="tr-TR" dirty="0" err="1"/>
              <a:t>bozulmalar,lenfosit</a:t>
            </a:r>
            <a:r>
              <a:rPr lang="tr-TR" dirty="0"/>
              <a:t> ve eozinofil fonksiyonunda değişmeler sayılabilir.</a:t>
            </a:r>
          </a:p>
          <a:p>
            <a:r>
              <a:rPr lang="tr-TR" dirty="0"/>
              <a:t>-Mide boşalmasında gecikme fonksiyonel </a:t>
            </a:r>
            <a:r>
              <a:rPr lang="tr-TR" dirty="0" err="1"/>
              <a:t>dispepsili</a:t>
            </a:r>
            <a:r>
              <a:rPr lang="tr-TR" dirty="0"/>
              <a:t> olguların yaklaşık %25-35’inde görülür. Hızlı mide boşalması ise fonksiyonel </a:t>
            </a:r>
            <a:r>
              <a:rPr lang="tr-TR" dirty="0" err="1"/>
              <a:t>dispepsili</a:t>
            </a:r>
            <a:r>
              <a:rPr lang="tr-TR" dirty="0"/>
              <a:t> olguların %5’inde görülür</a:t>
            </a:r>
          </a:p>
          <a:p>
            <a:pPr marL="171450" indent="-171450">
              <a:buFontTx/>
              <a:buChar char="-"/>
            </a:pPr>
            <a:r>
              <a:rPr lang="tr-TR" dirty="0"/>
              <a:t>Midede yemek alımını izleyen dönemde </a:t>
            </a:r>
            <a:r>
              <a:rPr lang="tr-TR" dirty="0" err="1"/>
              <a:t>fundusda</a:t>
            </a:r>
            <a:r>
              <a:rPr lang="tr-TR" dirty="0"/>
              <a:t> uyumlu bir şekilde gevşeme oluşur. “</a:t>
            </a:r>
            <a:r>
              <a:rPr lang="tr-TR" dirty="0" err="1"/>
              <a:t>accommodation</a:t>
            </a:r>
            <a:r>
              <a:rPr lang="tr-TR" dirty="0"/>
              <a:t>”</a:t>
            </a:r>
          </a:p>
          <a:p>
            <a:pPr marL="171450" indent="-171450">
              <a:buFontTx/>
              <a:buChar char="-"/>
            </a:pPr>
            <a:r>
              <a:rPr lang="tr-TR" dirty="0"/>
              <a:t>Fonksiyonel dispepside midenin ve ince </a:t>
            </a:r>
            <a:r>
              <a:rPr lang="tr-TR" dirty="0" err="1"/>
              <a:t>barsakların</a:t>
            </a:r>
            <a:r>
              <a:rPr lang="tr-TR" dirty="0"/>
              <a:t> üst bölümlerinde mekanik uyarılara karşı duyarlılık sık görülür.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17</a:t>
            </a:fld>
            <a:endParaRPr lang="tr-TR"/>
          </a:p>
        </p:txBody>
      </p:sp>
    </p:spTree>
    <p:extLst>
      <p:ext uri="{BB962C8B-B14F-4D97-AF65-F5344CB8AC3E}">
        <p14:creationId xmlns:p14="http://schemas.microsoft.com/office/powerpoint/2010/main" val="365903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0" i="0" dirty="0">
                <a:solidFill>
                  <a:srgbClr val="232323"/>
                </a:solidFill>
                <a:effectLst/>
                <a:latin typeface="Noto Sans" panose="020B0502040504020204" pitchFamily="34" charset="0"/>
              </a:rPr>
              <a:t> Fonksiyonel dispepsi patogenezinde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enfeksiyonunun </a:t>
            </a:r>
            <a:r>
              <a:rPr lang="tr-TR" b="0" i="0" u="none" dirty="0">
                <a:solidFill>
                  <a:srgbClr val="232323"/>
                </a:solidFill>
                <a:effectLst/>
                <a:latin typeface="Noto Sans" panose="020B0502040504020204" pitchFamily="34" charset="0"/>
              </a:rPr>
              <a:t>rolü</a:t>
            </a:r>
            <a:r>
              <a:rPr lang="tr-TR" b="0" i="0" u="none" dirty="0">
                <a:solidFill>
                  <a:srgbClr val="005B92"/>
                </a:solidFill>
                <a:effectLst/>
                <a:latin typeface="Noto Sans" panose="020B0502040504020204" pitchFamily="34" charset="0"/>
              </a:rPr>
              <a:t> belirsizliğini koruyor. </a:t>
            </a:r>
            <a:r>
              <a:rPr lang="tr-TR" b="0" i="0" dirty="0">
                <a:solidFill>
                  <a:srgbClr val="232323"/>
                </a:solidFill>
                <a:effectLst/>
                <a:latin typeface="Noto Sans" panose="020B0502040504020204" pitchFamily="34" charset="0"/>
              </a:rPr>
              <a:t>Ayrıca, fonksiyonel </a:t>
            </a: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hastaların sadece küçük bir azınlığı,</a:t>
            </a:r>
            <a:r>
              <a:rPr lang="tr-TR" b="0" i="1" dirty="0">
                <a:solidFill>
                  <a:srgbClr val="232323"/>
                </a:solidFill>
                <a:effectLst/>
                <a:latin typeface="Noto Sans" panose="020B0502040504020204" pitchFamily="34" charset="0"/>
              </a:rPr>
              <a:t> 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eradikasyon tedavisinden sonra semptomlarda iyileşme bildirmiştir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u="none" dirty="0">
                <a:solidFill>
                  <a:srgbClr val="232323"/>
                </a:solidFill>
                <a:effectLst/>
                <a:latin typeface="Noto Sans" panose="020B0502040504020204" pitchFamily="34" charset="0"/>
              </a:rPr>
              <a:t>-</a:t>
            </a:r>
            <a:r>
              <a:rPr lang="tr-TR" dirty="0"/>
              <a:t>Fonksiyonel </a:t>
            </a:r>
            <a:r>
              <a:rPr lang="tr-TR" dirty="0" err="1"/>
              <a:t>dispepsili</a:t>
            </a:r>
            <a:r>
              <a:rPr lang="tr-TR" dirty="0"/>
              <a:t> olgularda duodenal eozinofilinin erken doyma ile ilişkili olduğu bildirilmiştir. -Artmış T hücreleri, eozinofili, </a:t>
            </a:r>
            <a:r>
              <a:rPr lang="tr-TR" dirty="0" err="1"/>
              <a:t>mast</a:t>
            </a:r>
            <a:r>
              <a:rPr lang="tr-TR" dirty="0"/>
              <a:t> hücreleri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-Akut enfeksiyona maruz kalanların %10-20’sinde </a:t>
            </a:r>
            <a:r>
              <a:rPr lang="tr-TR" dirty="0" err="1"/>
              <a:t>gastrointestinal</a:t>
            </a:r>
            <a:r>
              <a:rPr lang="tr-TR" dirty="0"/>
              <a:t> semptomların oluşmasının tetiği çekilmektedir. Post enfeksiyöz </a:t>
            </a:r>
            <a:r>
              <a:rPr lang="tr-TR" dirty="0" err="1"/>
              <a:t>gastrointestinal</a:t>
            </a:r>
            <a:r>
              <a:rPr lang="tr-TR" dirty="0"/>
              <a:t> bozuklukların ortaya çıkmasında enfeksiyöz ajanın özellikleri ve kişinin genetik yatkınlıklarının da rolü vardır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18</a:t>
            </a:fld>
            <a:endParaRPr lang="tr-TR"/>
          </a:p>
        </p:txBody>
      </p:sp>
    </p:spTree>
    <p:extLst>
      <p:ext uri="{BB962C8B-B14F-4D97-AF65-F5344CB8AC3E}">
        <p14:creationId xmlns:p14="http://schemas.microsoft.com/office/powerpoint/2010/main" val="284341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0" i="0" dirty="0">
                <a:solidFill>
                  <a:srgbClr val="232323"/>
                </a:solidFill>
                <a:effectLst/>
                <a:latin typeface="Noto Sans" panose="020B0502040504020204" pitchFamily="34" charset="0"/>
              </a:rPr>
              <a:t>Üst </a:t>
            </a:r>
            <a:r>
              <a:rPr lang="tr-TR" b="0" i="0" dirty="0" err="1">
                <a:solidFill>
                  <a:srgbClr val="232323"/>
                </a:solidFill>
                <a:effectLst/>
                <a:latin typeface="Noto Sans" panose="020B0502040504020204" pitchFamily="34" charset="0"/>
              </a:rPr>
              <a:t>gastrointestinal</a:t>
            </a:r>
            <a:r>
              <a:rPr lang="tr-TR" b="0" i="0" dirty="0">
                <a:solidFill>
                  <a:srgbClr val="232323"/>
                </a:solidFill>
                <a:effectLst/>
                <a:latin typeface="Noto Sans" panose="020B0502040504020204" pitchFamily="34" charset="0"/>
              </a:rPr>
              <a:t> sistem </a:t>
            </a:r>
            <a:r>
              <a:rPr lang="tr-TR" b="0" i="0" dirty="0" err="1">
                <a:solidFill>
                  <a:srgbClr val="232323"/>
                </a:solidFill>
                <a:effectLst/>
                <a:latin typeface="Noto Sans" panose="020B0502040504020204" pitchFamily="34" charset="0"/>
              </a:rPr>
              <a:t>mikrobiyomunda</a:t>
            </a:r>
            <a:r>
              <a:rPr lang="tr-TR" b="0" i="0" dirty="0">
                <a:solidFill>
                  <a:srgbClr val="232323"/>
                </a:solidFill>
                <a:effectLst/>
                <a:latin typeface="Noto Sans" panose="020B0502040504020204" pitchFamily="34" charset="0"/>
              </a:rPr>
              <a:t> meydana gelen değişiklikler, dispepsi gelişimine neden olabilir. Bu hipotez, </a:t>
            </a:r>
            <a:r>
              <a:rPr lang="tr-TR" b="0" i="0" dirty="0" err="1">
                <a:solidFill>
                  <a:srgbClr val="232323"/>
                </a:solidFill>
                <a:effectLst/>
                <a:latin typeface="Noto Sans" panose="020B0502040504020204" pitchFamily="34" charset="0"/>
              </a:rPr>
              <a:t>dispeptik</a:t>
            </a:r>
            <a:r>
              <a:rPr lang="tr-TR" b="0" i="0" dirty="0">
                <a:solidFill>
                  <a:srgbClr val="232323"/>
                </a:solidFill>
                <a:effectLst/>
                <a:latin typeface="Noto Sans" panose="020B0502040504020204" pitchFamily="34" charset="0"/>
              </a:rPr>
              <a:t> semptomların bir gastroenterit epizodundan sonra ortaya çıkma olasılığının daha yüksek olduğu gözlemiyle desteklenmektedir</a:t>
            </a:r>
          </a:p>
          <a:p>
            <a:r>
              <a:rPr lang="tr-TR" b="0" i="0" dirty="0">
                <a:solidFill>
                  <a:srgbClr val="232323"/>
                </a:solidFill>
                <a:effectLst/>
                <a:latin typeface="Noto Sans" panose="020B0502040504020204" pitchFamily="34" charset="0"/>
              </a:rPr>
              <a:t>-Zihinsel stres yaşayan fonksiyonel </a:t>
            </a:r>
            <a:r>
              <a:rPr lang="tr-TR" b="0" i="0" dirty="0" err="1">
                <a:solidFill>
                  <a:srgbClr val="232323"/>
                </a:solidFill>
                <a:effectLst/>
                <a:latin typeface="Noto Sans" panose="020B0502040504020204" pitchFamily="34" charset="0"/>
              </a:rPr>
              <a:t>gastrointestinal</a:t>
            </a:r>
            <a:r>
              <a:rPr lang="tr-TR" b="0" i="0" dirty="0">
                <a:solidFill>
                  <a:srgbClr val="232323"/>
                </a:solidFill>
                <a:effectLst/>
                <a:latin typeface="Noto Sans" panose="020B0502040504020204" pitchFamily="34" charset="0"/>
              </a:rPr>
              <a:t> bozukluğu olan hastalarda, </a:t>
            </a:r>
            <a:r>
              <a:rPr lang="tr-TR" b="0" i="0" dirty="0" err="1">
                <a:solidFill>
                  <a:srgbClr val="232323"/>
                </a:solidFill>
                <a:effectLst/>
                <a:latin typeface="Noto Sans" panose="020B0502040504020204" pitchFamily="34" charset="0"/>
              </a:rPr>
              <a:t>amigdala</a:t>
            </a:r>
            <a:r>
              <a:rPr lang="tr-TR" b="0" i="0" dirty="0">
                <a:solidFill>
                  <a:srgbClr val="232323"/>
                </a:solidFill>
                <a:effectLst/>
                <a:latin typeface="Noto Sans" panose="020B0502040504020204" pitchFamily="34" charset="0"/>
              </a:rPr>
              <a:t> aktivasyonu ve HPA ekseninin düzensizliği olabilir</a:t>
            </a:r>
            <a:endParaRPr lang="tr-TR" dirty="0"/>
          </a:p>
          <a:p>
            <a:r>
              <a:rPr lang="tr-TR" dirty="0"/>
              <a:t>-Ayrıca zihinsel sağlık bozukluklarıyla da bir ilişki vardır, çünkü fonksiyonel dispepsisi olan hastalarda anksiyete ve depresyon oranları diğerlerine göre daha yüksektir. Fonksiyonel dispepsi, yaygın anksiyete bozukluğu, somatizasyon ve majör depresyon ile ilişkilendirilmiştir. Etkileşim iki yönlü olabilir (</a:t>
            </a:r>
            <a:r>
              <a:rPr lang="tr-TR" dirty="0" err="1"/>
              <a:t>Anksiyete↔Dispepsi</a:t>
            </a:r>
            <a:r>
              <a:rPr lang="tr-TR" dirty="0"/>
              <a:t>)</a:t>
            </a:r>
          </a:p>
          <a:p>
            <a:r>
              <a:rPr lang="tr-TR" dirty="0"/>
              <a:t>-Fonksiyonel dispepside gastroözofageal reflü hastalığı ve </a:t>
            </a:r>
            <a:r>
              <a:rPr lang="tr-TR" dirty="0" err="1"/>
              <a:t>irritabl</a:t>
            </a:r>
            <a:r>
              <a:rPr lang="tr-TR" dirty="0"/>
              <a:t> barsak sendromu ile örtüşme vardır, bazı araştırmalarda hastaların %50'sinin gastroözofageal reflü hastalığı ve %35'inde </a:t>
            </a:r>
            <a:r>
              <a:rPr lang="tr-TR" dirty="0" err="1"/>
              <a:t>irritabl</a:t>
            </a:r>
            <a:r>
              <a:rPr lang="tr-TR" dirty="0"/>
              <a:t> barsak sendromu vardır.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19</a:t>
            </a:fld>
            <a:endParaRPr lang="tr-TR"/>
          </a:p>
        </p:txBody>
      </p:sp>
    </p:spTree>
    <p:extLst>
      <p:ext uri="{BB962C8B-B14F-4D97-AF65-F5344CB8AC3E}">
        <p14:creationId xmlns:p14="http://schemas.microsoft.com/office/powerpoint/2010/main" val="421285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20</a:t>
            </a:fld>
            <a:endParaRPr lang="tr-TR"/>
          </a:p>
        </p:txBody>
      </p:sp>
    </p:spTree>
    <p:extLst>
      <p:ext uri="{BB962C8B-B14F-4D97-AF65-F5344CB8AC3E}">
        <p14:creationId xmlns:p14="http://schemas.microsoft.com/office/powerpoint/2010/main" val="163158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highlight>
                  <a:srgbClr val="FFFFFF"/>
                </a:highlight>
                <a:latin typeface="Noto Sans" panose="020B0502040504020204" pitchFamily="34" charset="0"/>
              </a:rPr>
              <a:t>Fonksiyonel dispepsi tanısını standartlaştırmak için semptom bazlı kriterler önerilmiştir.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highlight>
                  <a:srgbClr val="FFFFFF"/>
                </a:highlight>
                <a:latin typeface="Noto Sans" panose="020B0502040504020204" pitchFamily="34" charset="0"/>
              </a:rPr>
              <a:t>Bu semptomlara ve negatif tanı değerlendirmesine sahip hastaların muhtemelen fonksiyonel dispepsisi vardır, ancak Roma IV kılavuzlarına göre kriterler, tanıdan en az altı ay önce semptomların başlangıcından itibaren son üç ay için karşılanmalıdır.</a:t>
            </a:r>
            <a:endParaRPr lang="tr-TR"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i="1" dirty="0"/>
              <a:t>(Semptomlar tanıdan en az 6 ay önce başlamış ve son üç aydır da tanı kriterleri mevcut olmalı.)</a:t>
            </a:r>
            <a:endParaRPr lang="tr-TR" sz="1200" i="1" dirty="0">
              <a:solidFill>
                <a:schemeClr val="tx1">
                  <a:lumMod val="95000"/>
                  <a:lumOff val="5000"/>
                </a:schemeClr>
              </a:solidFill>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22</a:t>
            </a:fld>
            <a:endParaRPr lang="tr-TR"/>
          </a:p>
        </p:txBody>
      </p:sp>
    </p:spTree>
    <p:extLst>
      <p:ext uri="{BB962C8B-B14F-4D97-AF65-F5344CB8AC3E}">
        <p14:creationId xmlns:p14="http://schemas.microsoft.com/office/powerpoint/2010/main" val="340378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a:t>
            </a:fld>
            <a:endParaRPr lang="tr-TR"/>
          </a:p>
        </p:txBody>
      </p:sp>
    </p:spTree>
    <p:extLst>
      <p:ext uri="{BB962C8B-B14F-4D97-AF65-F5344CB8AC3E}">
        <p14:creationId xmlns:p14="http://schemas.microsoft.com/office/powerpoint/2010/main" val="139198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solidFill>
                  <a:srgbClr val="232323"/>
                </a:solidFill>
                <a:effectLst/>
                <a:highlight>
                  <a:srgbClr val="FFFFFF"/>
                </a:highlight>
                <a:latin typeface="Noto Sans" panose="020B0502040504020204" pitchFamily="34" charset="0"/>
              </a:rPr>
              <a:t>Fonksiyonel dispepsi alt tipleri</a:t>
            </a:r>
            <a:r>
              <a:rPr lang="tr-TR" b="0" i="0" dirty="0">
                <a:solidFill>
                  <a:srgbClr val="232323"/>
                </a:solidFill>
                <a:effectLst/>
                <a:highlight>
                  <a:srgbClr val="FFFFFF"/>
                </a:highlight>
                <a:latin typeface="Noto Sans" panose="020B0502040504020204" pitchFamily="34" charset="0"/>
              </a:rPr>
              <a:t> – Fonksiyonel dispepsinin iki alt tipi, baskın semptomlara göre tanınır</a:t>
            </a:r>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Üst GİS endoskopisi dâhil yapılan tetkiklerde semptomları açıklayacak organik, sistemik, metabolik hastalık kanıtı bulunmaması gereklidir. Semptomların başlangıcı tanı konmadan en az 6 ay önce olmalıdır ve son 3 aydır her hafta en az 3 gün, 1 veya 2 semptomun da olması gereklidir.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23</a:t>
            </a:fld>
            <a:endParaRPr lang="tr-TR"/>
          </a:p>
        </p:txBody>
      </p:sp>
    </p:spTree>
    <p:extLst>
      <p:ext uri="{BB962C8B-B14F-4D97-AF65-F5344CB8AC3E}">
        <p14:creationId xmlns:p14="http://schemas.microsoft.com/office/powerpoint/2010/main" val="65308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Endoskopi dahil yapılan gerekli tetkik ve tahlillere rağmen semptomları açıklayacak bir kanıt olmaması gereklidir ve semptomların başlangıcı tanı konduktan en az 6 ay önce olmalıdır ve bunlara ilaveten hastanın son 3 aydır haftada en az bir gün şikayet belirtmesi gerekmektedir.</a:t>
            </a:r>
            <a:endParaRPr lang="tr-TR" sz="1200" i="1" dirty="0">
              <a:solidFill>
                <a:schemeClr val="tx1">
                  <a:lumMod val="95000"/>
                  <a:lumOff val="5000"/>
                </a:schemeClr>
              </a:solidFill>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24</a:t>
            </a:fld>
            <a:endParaRPr lang="tr-TR"/>
          </a:p>
        </p:txBody>
      </p:sp>
    </p:spTree>
    <p:extLst>
      <p:ext uri="{BB962C8B-B14F-4D97-AF65-F5344CB8AC3E}">
        <p14:creationId xmlns:p14="http://schemas.microsoft.com/office/powerpoint/2010/main" val="2843759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Yeni başlayan </a:t>
            </a:r>
            <a:r>
              <a:rPr lang="tr-TR" b="0" i="0" dirty="0" err="1">
                <a:solidFill>
                  <a:srgbClr val="232323"/>
                </a:solidFill>
                <a:effectLst/>
                <a:latin typeface="Noto Sans" panose="020B0502040504020204" pitchFamily="34" charset="0"/>
              </a:rPr>
              <a:t>dispeptik</a:t>
            </a:r>
            <a:r>
              <a:rPr lang="tr-TR" b="0" i="0" dirty="0">
                <a:solidFill>
                  <a:srgbClr val="232323"/>
                </a:solidFill>
                <a:effectLst/>
                <a:latin typeface="Noto Sans" panose="020B0502040504020204" pitchFamily="34" charset="0"/>
              </a:rPr>
              <a:t> semptomları olan bir hastanın değerlendirilmesinde </a:t>
            </a:r>
            <a:r>
              <a:rPr lang="tr-TR" b="0" i="0" dirty="0" err="1">
                <a:solidFill>
                  <a:srgbClr val="232323"/>
                </a:solidFill>
                <a:effectLst/>
                <a:latin typeface="Noto Sans" panose="020B0502040504020204" pitchFamily="34" charset="0"/>
              </a:rPr>
              <a:t>anamnez</a:t>
            </a:r>
            <a:r>
              <a:rPr lang="tr-TR" b="0" i="0" dirty="0">
                <a:solidFill>
                  <a:srgbClr val="232323"/>
                </a:solidFill>
                <a:effectLst/>
                <a:latin typeface="Noto Sans" panose="020B0502040504020204" pitchFamily="34" charset="0"/>
              </a:rPr>
              <a:t>, fizik muayene ve laboratuvar değerlendirmesi ilk adımlardır. </a:t>
            </a:r>
          </a:p>
          <a:p>
            <a:r>
              <a:rPr lang="tr-TR" b="0" i="0" dirty="0">
                <a:solidFill>
                  <a:srgbClr val="232323"/>
                </a:solidFill>
                <a:effectLst/>
                <a:latin typeface="Noto Sans" panose="020B0502040504020204" pitchFamily="34" charset="0"/>
              </a:rPr>
              <a:t>Değerlendirmenin amacı gastroözofageal malignite için alarm özelliklerini belirlemektir.</a:t>
            </a:r>
            <a:r>
              <a:rPr lang="tr-TR" b="0" i="0" u="none" strike="noStrike" dirty="0">
                <a:solidFill>
                  <a:srgbClr val="005B92"/>
                </a:solidFill>
                <a:effectLst/>
                <a:latin typeface="Noto Sans" panose="020B0502040504020204" pitchFamily="34" charset="0"/>
              </a:rPr>
              <a:t> </a:t>
            </a:r>
          </a:p>
          <a:p>
            <a:r>
              <a:rPr lang="tr-TR" dirty="0"/>
              <a:t>-Ağrının sırta yayılması, özgeçmişinde ve </a:t>
            </a:r>
            <a:r>
              <a:rPr lang="tr-TR" dirty="0" err="1"/>
              <a:t>soygeçmişinde</a:t>
            </a:r>
            <a:r>
              <a:rPr lang="tr-TR" dirty="0"/>
              <a:t> pankreatit öyküsüne sahip olması, altta yatan kronik pankreatitin göstergesi olabilir.</a:t>
            </a:r>
          </a:p>
          <a:p>
            <a:r>
              <a:rPr lang="tr-TR" dirty="0"/>
              <a:t>-En az 30 dakika boyunca süren şiddetli epizodik karakterde olan epigastrik veya sağ üst kadranda olan karın ağrısının varlığı semptomatik </a:t>
            </a:r>
            <a:r>
              <a:rPr lang="tr-TR" dirty="0" err="1"/>
              <a:t>kolelitiazis</a:t>
            </a:r>
            <a:r>
              <a:rPr lang="tr-TR" dirty="0"/>
              <a:t> tablosunu akla getirmeli</a:t>
            </a:r>
          </a:p>
          <a:p>
            <a:r>
              <a:rPr lang="tr-TR" dirty="0"/>
              <a:t>-Mide yanması ve regürjitasyon öyküsü olan hastada GÖRH ve fonksiyonel dispepsi tanılarının olduğu düşünülebilinir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25</a:t>
            </a:fld>
            <a:endParaRPr lang="tr-TR"/>
          </a:p>
        </p:txBody>
      </p:sp>
    </p:spTree>
    <p:extLst>
      <p:ext uri="{BB962C8B-B14F-4D97-AF65-F5344CB8AC3E}">
        <p14:creationId xmlns:p14="http://schemas.microsoft.com/office/powerpoint/2010/main" val="352458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-Duodenal ülserin klasik semptomları , bir mide içeriği yokluğunda (yani yemeklerden iki ila beş saat sonra veya aç karnına) asit salgılanırken ortaya çıksa da, peptik ülserler daha çok gıda kaynaklı semptomlarla ilişkilendirilebilir.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-Gıda tüketimi ile dispepsi yakınmaları arasındaki ilişki değerlendirildiğinde baharatlar başta olmak üzere baklagillerin, soğanın, yağlı gıdaların, bulgur ve turşu gibi besinlerin hastaların şikayetlerini alevlendirdiği görülmektedir.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26</a:t>
            </a:fld>
            <a:endParaRPr lang="tr-TR"/>
          </a:p>
        </p:txBody>
      </p:sp>
    </p:spTree>
    <p:extLst>
      <p:ext uri="{BB962C8B-B14F-4D97-AF65-F5344CB8AC3E}">
        <p14:creationId xmlns:p14="http://schemas.microsoft.com/office/powerpoint/2010/main" val="944664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NSAİ ilaç kullanım öyküsü dispepsi ve peptik ülser hastalığı görülme olasılığını artırır. Ayrıca ilaçlar peptik ülser olmadan da </a:t>
            </a:r>
            <a:r>
              <a:rPr lang="tr-TR" dirty="0" err="1"/>
              <a:t>dispeptik</a:t>
            </a:r>
            <a:r>
              <a:rPr lang="tr-TR" dirty="0"/>
              <a:t> yakınmalara neden olabilir.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-Kısa zaman diliminde önemli derecede olan kilo kaybı, anoreksi, kusma, disfaji, odinofaji ve ailede </a:t>
            </a:r>
            <a:r>
              <a:rPr lang="tr-TR" dirty="0" err="1"/>
              <a:t>gastrointestinal</a:t>
            </a:r>
            <a:r>
              <a:rPr lang="tr-TR" dirty="0"/>
              <a:t> malignite öyküsü, altta yatan bir gastroözofageal malignitenin olabileceğini düşündürmekte</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r>
              <a:rPr lang="tr-TR" sz="1200" b="0" i="0" dirty="0">
                <a:solidFill>
                  <a:srgbClr val="232323"/>
                </a:solidFill>
                <a:effectLst/>
              </a:rPr>
              <a:t>Klinik olarak anlamlı kilo kaybı (6 ila 12 ay boyunca normal vücut ağırlığının &gt; yüzde 5’i)</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27</a:t>
            </a:fld>
            <a:endParaRPr lang="tr-TR"/>
          </a:p>
        </p:txBody>
      </p:sp>
    </p:spTree>
    <p:extLst>
      <p:ext uri="{BB962C8B-B14F-4D97-AF65-F5344CB8AC3E}">
        <p14:creationId xmlns:p14="http://schemas.microsoft.com/office/powerpoint/2010/main" val="1625726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hastalarda fizik muayene, epigastrik hassasiyet dışında genellikle normaldir. Epigastrik hassasiyetin varlığı, organik dispepsiyi fonksiyonel dispepsiden tam olarak ayırt edemez. Palpasyonda karın hassasiyeti, karın duvarından kaynaklanan ağrıdan kaynaklanıp kaynaklanmadığını belirlemek için </a:t>
            </a:r>
            <a:r>
              <a:rPr lang="tr-TR" b="0" i="0" dirty="0" err="1">
                <a:solidFill>
                  <a:srgbClr val="232323"/>
                </a:solidFill>
                <a:effectLst/>
                <a:latin typeface="Noto Sans" panose="020B0502040504020204" pitchFamily="34" charset="0"/>
              </a:rPr>
              <a:t>Carnett</a:t>
            </a:r>
            <a:r>
              <a:rPr lang="tr-TR" b="0" i="0" dirty="0">
                <a:solidFill>
                  <a:srgbClr val="232323"/>
                </a:solidFill>
                <a:effectLst/>
                <a:latin typeface="Noto Sans" panose="020B0502040504020204" pitchFamily="34" charset="0"/>
              </a:rPr>
              <a:t> belirtisinin varlığı açısından değerlendirilmelidir. Kas gerginliği sırasında artan lokal hassasiyetin varlığı (pozitif </a:t>
            </a:r>
            <a:r>
              <a:rPr lang="tr-TR" b="0" i="0" dirty="0" err="1">
                <a:solidFill>
                  <a:srgbClr val="232323"/>
                </a:solidFill>
                <a:effectLst/>
                <a:latin typeface="Noto Sans" panose="020B0502040504020204" pitchFamily="34" charset="0"/>
              </a:rPr>
              <a:t>Carnett</a:t>
            </a:r>
            <a:r>
              <a:rPr lang="tr-TR" b="0" i="0" dirty="0">
                <a:solidFill>
                  <a:srgbClr val="232323"/>
                </a:solidFill>
                <a:effectLst/>
                <a:latin typeface="Noto Sans" panose="020B0502040504020204" pitchFamily="34" charset="0"/>
              </a:rPr>
              <a:t> işareti), karın duvarı ağrısının varlığını düşündürür. Bununla birlikte, ağrı azalırsa (negatif </a:t>
            </a:r>
            <a:r>
              <a:rPr lang="tr-TR" b="0" i="0" dirty="0" err="1">
                <a:solidFill>
                  <a:srgbClr val="232323"/>
                </a:solidFill>
                <a:effectLst/>
                <a:latin typeface="Noto Sans" panose="020B0502040504020204" pitchFamily="34" charset="0"/>
              </a:rPr>
              <a:t>Carnett</a:t>
            </a:r>
            <a:r>
              <a:rPr lang="tr-TR" b="0" i="0" dirty="0">
                <a:solidFill>
                  <a:srgbClr val="232323"/>
                </a:solidFill>
                <a:effectLst/>
                <a:latin typeface="Noto Sans" panose="020B0502040504020204" pitchFamily="34" charset="0"/>
              </a:rPr>
              <a:t> belirtisi), ağrının kaynağı karın duvarından değildir ve muhtemelen karın içi bir organdır, çünkü gergin karın duvarı kasları iç organları korur.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28</a:t>
            </a:fld>
            <a:endParaRPr lang="tr-TR"/>
          </a:p>
        </p:txBody>
      </p:sp>
    </p:spTree>
    <p:extLst>
      <p:ext uri="{BB962C8B-B14F-4D97-AF65-F5344CB8AC3E}">
        <p14:creationId xmlns:p14="http://schemas.microsoft.com/office/powerpoint/2010/main" val="816731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Altta yatan bir malignitesi olan hastalarda kilo kaybına bağlı kas kaybı, deri altı yağ kaybı ve periferik ödem bulguları olabilir.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err="1">
                <a:solidFill>
                  <a:srgbClr val="232323"/>
                </a:solidFill>
                <a:effectLst/>
                <a:latin typeface="Noto Sans" panose="020B0502040504020204" pitchFamily="34" charset="0"/>
              </a:rPr>
              <a:t>Biliyer</a:t>
            </a:r>
            <a:r>
              <a:rPr lang="tr-TR" b="0" i="0" dirty="0">
                <a:solidFill>
                  <a:srgbClr val="232323"/>
                </a:solidFill>
                <a:effectLst/>
                <a:latin typeface="Noto Sans" panose="020B0502040504020204" pitchFamily="34" charset="0"/>
              </a:rPr>
              <a:t> hastalıklarda sarılık veya anemiye bağlı solukluk görülebilir.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Asitler, </a:t>
            </a:r>
            <a:r>
              <a:rPr lang="tr-TR" b="0" i="0" dirty="0" err="1">
                <a:solidFill>
                  <a:srgbClr val="232323"/>
                </a:solidFill>
                <a:effectLst/>
                <a:latin typeface="Noto Sans" panose="020B0502040504020204" pitchFamily="34" charset="0"/>
              </a:rPr>
              <a:t>peritoneal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karsinomatozisin</a:t>
            </a:r>
            <a:r>
              <a:rPr lang="tr-TR" b="0" i="0" dirty="0">
                <a:solidFill>
                  <a:srgbClr val="232323"/>
                </a:solidFill>
                <a:effectLst/>
                <a:latin typeface="Noto Sans" panose="020B0502040504020204" pitchFamily="34" charset="0"/>
              </a:rPr>
              <a:t> varlığını gösterebilir.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29</a:t>
            </a:fld>
            <a:endParaRPr lang="tr-TR"/>
          </a:p>
        </p:txBody>
      </p:sp>
    </p:spTree>
    <p:extLst>
      <p:ext uri="{BB962C8B-B14F-4D97-AF65-F5344CB8AC3E}">
        <p14:creationId xmlns:p14="http://schemas.microsoft.com/office/powerpoint/2010/main" val="365824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Laboratuvar testlerinde ayırıcı tanıya yönelik alarm bulguları(</a:t>
            </a:r>
            <a:r>
              <a:rPr lang="tr-TR" dirty="0" err="1"/>
              <a:t>örn:anemi</a:t>
            </a:r>
            <a:r>
              <a:rPr lang="tr-TR" dirty="0"/>
              <a:t>) gösterebilecek ve dispepsi oluşturabilecek altta yatan metabolik hastalıkları</a:t>
            </a:r>
            <a:r>
              <a:rPr lang="tr-TR" b="0" i="0" dirty="0">
                <a:solidFill>
                  <a:srgbClr val="232323"/>
                </a:solidFill>
                <a:effectLst/>
                <a:latin typeface="Noto Sans" panose="020B0502040504020204" pitchFamily="34" charset="0"/>
              </a:rPr>
              <a:t>(</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diyabet, hiperkalsemi)</a:t>
            </a:r>
            <a:r>
              <a:rPr lang="tr-TR" dirty="0"/>
              <a:t> tanımlamak için hemogram, karaciğer fonksiyon testleri, serum lipaz ve amilaz dahil kan biyokimyası testleri yapılmalıdır</a:t>
            </a:r>
          </a:p>
          <a:p>
            <a:r>
              <a:rPr lang="tr-TR" dirty="0"/>
              <a:t>USG: örneğin </a:t>
            </a:r>
            <a:r>
              <a:rPr lang="tr-TR" dirty="0" err="1"/>
              <a:t>biliyer</a:t>
            </a:r>
            <a:r>
              <a:rPr lang="tr-TR" dirty="0"/>
              <a:t> sistem patolojisi düşünüyorsak</a:t>
            </a:r>
          </a:p>
          <a:p>
            <a:r>
              <a:rPr lang="tr-TR" dirty="0"/>
              <a:t>GGK: GİS kanama şüphesi</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30</a:t>
            </a:fld>
            <a:endParaRPr lang="tr-TR"/>
          </a:p>
        </p:txBody>
      </p:sp>
    </p:spTree>
    <p:extLst>
      <p:ext uri="{BB962C8B-B14F-4D97-AF65-F5344CB8AC3E}">
        <p14:creationId xmlns:p14="http://schemas.microsoft.com/office/powerpoint/2010/main" val="35044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Kriterleri karşılayan hastalarda dispepsiyi değerlendirmek için üst GIS endoskopisi yapılması ve </a:t>
            </a:r>
            <a:r>
              <a:rPr lang="tr-TR" dirty="0" err="1"/>
              <a:t>helikobakter</a:t>
            </a:r>
            <a:r>
              <a:rPr lang="tr-TR" dirty="0"/>
              <a:t> </a:t>
            </a:r>
            <a:r>
              <a:rPr lang="tr-TR" dirty="0" err="1"/>
              <a:t>pilori‘yi</a:t>
            </a:r>
            <a:r>
              <a:rPr lang="tr-TR" dirty="0"/>
              <a:t> dışlamak için mideden biyopsi alınması önerilmektedir. </a:t>
            </a:r>
          </a:p>
          <a:p>
            <a:r>
              <a:rPr lang="tr-TR" b="0" i="0" dirty="0" err="1">
                <a:solidFill>
                  <a:srgbClr val="232323"/>
                </a:solidFill>
                <a:effectLst/>
                <a:highlight>
                  <a:srgbClr val="FFFFFF"/>
                </a:highlight>
                <a:latin typeface="Noto Sans" panose="020B0502040504020204" pitchFamily="34" charset="0"/>
              </a:rPr>
              <a:t>Dispepsili</a:t>
            </a:r>
            <a:r>
              <a:rPr lang="tr-TR" b="0" i="0" dirty="0">
                <a:solidFill>
                  <a:srgbClr val="232323"/>
                </a:solidFill>
                <a:effectLst/>
                <a:highlight>
                  <a:srgbClr val="FFFFFF"/>
                </a:highlight>
                <a:latin typeface="Noto Sans" panose="020B0502040504020204" pitchFamily="34" charset="0"/>
              </a:rPr>
              <a:t> hastalarda endoskopik değerlendirme için optimum yaş sınırı tartışmalıdır </a:t>
            </a:r>
            <a:endParaRPr lang="tr-TR" dirty="0"/>
          </a:p>
          <a:p>
            <a:r>
              <a:rPr lang="tr-TR" dirty="0"/>
              <a:t>Amerikan Gastroenteroloji Derneği kılavuzlarında, bazı ülkelerde 60 yaşın, </a:t>
            </a:r>
            <a:r>
              <a:rPr lang="tr-TR" dirty="0" err="1"/>
              <a:t>dispeptik</a:t>
            </a:r>
            <a:r>
              <a:rPr lang="tr-TR" dirty="0"/>
              <a:t> hastalara endoskopinin yapılması gereken eşik yaş olarak kabul etmenin makul olduğu düşünülmüş.</a:t>
            </a:r>
          </a:p>
          <a:p>
            <a:r>
              <a:rPr lang="tr-TR" dirty="0"/>
              <a:t>Türk cerrahi derneği 50 yaş üstü </a:t>
            </a:r>
          </a:p>
          <a:p>
            <a:r>
              <a:rPr lang="tr-TR" dirty="0"/>
              <a:t>Avrupa konsensusunun bildiriminde ise, dispepsi ile başvuran 45 yaşın üzerindeki erişkinlerde endoskopi yapılması önerilmekte.</a:t>
            </a:r>
          </a:p>
          <a:p>
            <a:r>
              <a:rPr lang="tr-TR" b="0" i="0" dirty="0">
                <a:solidFill>
                  <a:srgbClr val="232323"/>
                </a:solidFill>
                <a:effectLst/>
                <a:latin typeface="Noto Sans" panose="020B0502040504020204" pitchFamily="34" charset="0"/>
              </a:rPr>
              <a:t>Bu öneriler, </a:t>
            </a: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hastanın tanısal değerlendirmesinin semptomlar, yaş, etnik köken, aile öyküsü, uyruk ve bölgesel mide kanseri insidansına dayalı olarak bireyselleştirilmesi gerektiğini vurgulamaktadır.</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31</a:t>
            </a:fld>
            <a:endParaRPr lang="tr-TR"/>
          </a:p>
        </p:txBody>
      </p:sp>
    </p:spTree>
    <p:extLst>
      <p:ext uri="{BB962C8B-B14F-4D97-AF65-F5344CB8AC3E}">
        <p14:creationId xmlns:p14="http://schemas.microsoft.com/office/powerpoint/2010/main" val="2495182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Testler öncesi 2 hafta </a:t>
            </a:r>
            <a:r>
              <a:rPr lang="tr-TR" dirty="0" err="1"/>
              <a:t>ppı</a:t>
            </a:r>
            <a:r>
              <a:rPr lang="tr-TR" dirty="0"/>
              <a:t> kullanmamalı!!</a:t>
            </a:r>
          </a:p>
          <a:p>
            <a:r>
              <a:rPr lang="tr-TR" dirty="0"/>
              <a:t>-</a:t>
            </a:r>
            <a:r>
              <a:rPr lang="tr-TR" b="0" i="0" dirty="0">
                <a:solidFill>
                  <a:srgbClr val="232323"/>
                </a:solidFill>
                <a:effectLst/>
                <a:latin typeface="Noto Sans" panose="020B0502040504020204" pitchFamily="34" charset="0"/>
              </a:rPr>
              <a:t>CO2 ve amonyak üretmek için ürenin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tarafından hidrolizine dayanır . İşaretli bir karbon izotoplu (radyoaktif olmayan 13C veya radyoaktif 14C) üre ağızdan verilir;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nefes örneklerinde tespit edilebilen işaretli CO2'yi serbest bırakır </a:t>
            </a:r>
            <a:r>
              <a:rPr lang="tr-TR" b="0" i="0" baseline="-25000" dirty="0">
                <a:solidFill>
                  <a:srgbClr val="232323"/>
                </a:solidFill>
                <a:effectLst/>
                <a:latin typeface="Noto Sans" panose="020B0502040504020204" pitchFamily="34" charset="0"/>
              </a:rPr>
              <a:t>. </a:t>
            </a:r>
            <a:r>
              <a:rPr lang="tr-TR" b="0" i="0" dirty="0">
                <a:solidFill>
                  <a:srgbClr val="232323"/>
                </a:solidFill>
                <a:effectLst/>
                <a:latin typeface="Noto Sans" panose="020B0502040504020204" pitchFamily="34" charset="0"/>
              </a:rPr>
              <a:t>Testler 15 ila 20 dakika içinde gerçekleştirilebilir. Yanlış pozitif sonuçlar nadirdir</a:t>
            </a:r>
          </a:p>
          <a:p>
            <a:r>
              <a:rPr lang="tr-TR" b="0" i="0" dirty="0">
                <a:solidFill>
                  <a:srgbClr val="232323"/>
                </a:solidFill>
                <a:effectLst/>
                <a:latin typeface="Noto Sans" panose="020B0502040504020204" pitchFamily="34" charset="0"/>
              </a:rPr>
              <a:t>-Bakteriyel antijenin tespiti, devam eden bir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enfeksiyonunu gösterir. </a:t>
            </a:r>
            <a:r>
              <a:rPr lang="tr-TR" b="0" i="1" dirty="0">
                <a:solidFill>
                  <a:srgbClr val="232323"/>
                </a:solidFill>
                <a:effectLst/>
                <a:latin typeface="Noto Sans" panose="020B0502040504020204" pitchFamily="34" charset="0"/>
              </a:rPr>
              <a:t>Bu nedenle, H. </a:t>
            </a:r>
            <a:r>
              <a:rPr lang="tr-TR" b="0" i="1" dirty="0" err="1">
                <a:solidFill>
                  <a:srgbClr val="232323"/>
                </a:solidFill>
                <a:effectLst/>
                <a:latin typeface="Noto Sans" panose="020B0502040504020204" pitchFamily="34" charset="0"/>
              </a:rPr>
              <a:t>pylori'nin</a:t>
            </a:r>
            <a:r>
              <a:rPr lang="tr-TR" b="0" i="0" dirty="0">
                <a:solidFill>
                  <a:srgbClr val="232323"/>
                </a:solidFill>
                <a:effectLst/>
                <a:latin typeface="Noto Sans" panose="020B0502040504020204" pitchFamily="34" charset="0"/>
              </a:rPr>
              <a:t> ilk tanısını koymak ve eradikasyonu doğrulamak için dışkı antijen testi kullanılabilir. </a:t>
            </a:r>
            <a:r>
              <a:rPr lang="tr-TR" b="0" i="1" dirty="0">
                <a:solidFill>
                  <a:srgbClr val="232323"/>
                </a:solidFill>
                <a:effectLst/>
                <a:latin typeface="Noto Sans" panose="020B0502040504020204" pitchFamily="34" charset="0"/>
              </a:rPr>
              <a:t>Mevcut testlerden dışkı antijen testi, H. </a:t>
            </a:r>
            <a:r>
              <a:rPr lang="tr-TR" b="0" i="1" dirty="0" err="1">
                <a:solidFill>
                  <a:srgbClr val="232323"/>
                </a:solidFill>
                <a:effectLst/>
                <a:latin typeface="Noto Sans" panose="020B0502040504020204" pitchFamily="34" charset="0"/>
              </a:rPr>
              <a:t>pylori'nin</a:t>
            </a:r>
            <a:r>
              <a:rPr lang="tr-TR" b="0" i="0" dirty="0">
                <a:solidFill>
                  <a:srgbClr val="232323"/>
                </a:solidFill>
                <a:effectLst/>
                <a:latin typeface="Noto Sans" panose="020B0502040504020204" pitchFamily="34" charset="0"/>
              </a:rPr>
              <a:t> düşük ila orta prevalansı olan alanlarda en uygun maliyetli olanıdır. </a:t>
            </a:r>
          </a:p>
          <a:p>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IgG</a:t>
            </a:r>
            <a:r>
              <a:rPr lang="tr-TR" b="0" i="0" dirty="0">
                <a:solidFill>
                  <a:srgbClr val="232323"/>
                </a:solidFill>
                <a:effectLst/>
                <a:latin typeface="Noto Sans" panose="020B0502040504020204" pitchFamily="34" charset="0"/>
              </a:rPr>
              <a:t> &gt; sadece karşılaşmayı gösterir, aktif durum hakkında bilgi vermez</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32</a:t>
            </a:fld>
            <a:endParaRPr lang="tr-TR"/>
          </a:p>
        </p:txBody>
      </p:sp>
    </p:spTree>
    <p:extLst>
      <p:ext uri="{BB962C8B-B14F-4D97-AF65-F5344CB8AC3E}">
        <p14:creationId xmlns:p14="http://schemas.microsoft.com/office/powerpoint/2010/main" val="62224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Dispepsi yaşam kalitesini önemli ölçüde bozabilir.</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5</a:t>
            </a:fld>
            <a:endParaRPr lang="tr-TR"/>
          </a:p>
        </p:txBody>
      </p:sp>
    </p:spTree>
    <p:extLst>
      <p:ext uri="{BB962C8B-B14F-4D97-AF65-F5344CB8AC3E}">
        <p14:creationId xmlns:p14="http://schemas.microsoft.com/office/powerpoint/2010/main" val="2652553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Hızlı </a:t>
            </a:r>
            <a:r>
              <a:rPr lang="tr-TR" dirty="0" err="1"/>
              <a:t>üreaz</a:t>
            </a:r>
            <a:r>
              <a:rPr lang="tr-TR" dirty="0"/>
              <a:t> </a:t>
            </a:r>
            <a:r>
              <a:rPr lang="tr-TR" dirty="0" err="1"/>
              <a:t>testi:tek</a:t>
            </a:r>
            <a:r>
              <a:rPr lang="tr-TR" dirty="0"/>
              <a:t> kullanımlık, hazır, hızlı </a:t>
            </a:r>
            <a:r>
              <a:rPr lang="tr-TR" dirty="0" err="1"/>
              <a:t>üreaz</a:t>
            </a:r>
            <a:r>
              <a:rPr lang="tr-TR" dirty="0"/>
              <a:t> test kitleri/ mikrobiyoloji </a:t>
            </a:r>
            <a:r>
              <a:rPr lang="tr-TR" dirty="0" err="1"/>
              <a:t>labında</a:t>
            </a:r>
            <a:r>
              <a:rPr lang="tr-TR" dirty="0"/>
              <a:t> hazırlanan solüsyonlar</a:t>
            </a:r>
          </a:p>
          <a:p>
            <a:r>
              <a:rPr lang="tr-TR" b="0" i="0" dirty="0">
                <a:solidFill>
                  <a:srgbClr val="232323"/>
                </a:solidFill>
                <a:effectLst/>
                <a:latin typeface="Noto Sans" panose="020B0502040504020204" pitchFamily="34" charset="0"/>
              </a:rPr>
              <a:t>Gastrik biyopsi örnekleri, üre ve pH reaktifi içeren bir ortama yerleştirilir. </a:t>
            </a:r>
            <a:r>
              <a:rPr lang="tr-TR" b="0" i="0" dirty="0" err="1">
                <a:solidFill>
                  <a:srgbClr val="232323"/>
                </a:solidFill>
                <a:effectLst/>
                <a:latin typeface="Noto Sans" panose="020B0502040504020204" pitchFamily="34" charset="0"/>
              </a:rPr>
              <a:t>Üreaz</a:t>
            </a:r>
            <a:r>
              <a:rPr lang="tr-TR" b="0" i="0" dirty="0">
                <a:solidFill>
                  <a:srgbClr val="232323"/>
                </a:solidFill>
                <a:effectLst/>
                <a:latin typeface="Noto Sans" panose="020B0502040504020204" pitchFamily="34" charset="0"/>
              </a:rPr>
              <a:t>, amonyağı serbest bırakmak için üreyi parçalayarak alkali bir pH ve sonuçta bir renk değişikliği üretir.</a:t>
            </a:r>
            <a:endParaRPr lang="tr-TR" dirty="0"/>
          </a:p>
          <a:p>
            <a:r>
              <a:rPr lang="tr-TR" b="0" i="0" dirty="0">
                <a:solidFill>
                  <a:srgbClr val="232323"/>
                </a:solidFill>
                <a:effectLst/>
                <a:latin typeface="Noto Sans" panose="020B0502040504020204" pitchFamily="34" charset="0"/>
              </a:rPr>
              <a:t>Hızlı </a:t>
            </a:r>
            <a:r>
              <a:rPr lang="tr-TR" b="0" i="0" dirty="0" err="1">
                <a:solidFill>
                  <a:srgbClr val="232323"/>
                </a:solidFill>
                <a:effectLst/>
                <a:latin typeface="Noto Sans" panose="020B0502040504020204" pitchFamily="34" charset="0"/>
              </a:rPr>
              <a:t>üreaz</a:t>
            </a:r>
            <a:r>
              <a:rPr lang="tr-TR" b="0" i="0" dirty="0">
                <a:solidFill>
                  <a:srgbClr val="232323"/>
                </a:solidFill>
                <a:effectLst/>
                <a:latin typeface="Noto Sans" panose="020B0502040504020204" pitchFamily="34" charset="0"/>
              </a:rPr>
              <a:t> test kitleri ile 1 saatte sonuç alınmaktadır</a:t>
            </a:r>
            <a:endParaRPr lang="tr-TR" dirty="0"/>
          </a:p>
          <a:p>
            <a:r>
              <a:rPr lang="tr-TR" dirty="0"/>
              <a:t>-Gastrik biyopsinin özel boyalarla incelenmesi</a:t>
            </a:r>
            <a:r>
              <a:rPr lang="tr-TR" b="0" i="0" dirty="0">
                <a:solidFill>
                  <a:srgbClr val="232323"/>
                </a:solidFill>
                <a:effectLst/>
                <a:latin typeface="Noto Sans" panose="020B0502040504020204" pitchFamily="34" charset="0"/>
              </a:rPr>
              <a:t>.</a:t>
            </a:r>
            <a:endParaRPr lang="tr-TR" dirty="0"/>
          </a:p>
          <a:p>
            <a:r>
              <a:rPr lang="tr-TR" dirty="0"/>
              <a:t>-Kültür &gt; pratikte kullanılmıyor, genelde araştırmalarda</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33</a:t>
            </a:fld>
            <a:endParaRPr lang="tr-TR"/>
          </a:p>
        </p:txBody>
      </p:sp>
    </p:spTree>
    <p:extLst>
      <p:ext uri="{BB962C8B-B14F-4D97-AF65-F5344CB8AC3E}">
        <p14:creationId xmlns:p14="http://schemas.microsoft.com/office/powerpoint/2010/main" val="14367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a:solidFill>
                  <a:srgbClr val="232323"/>
                </a:solidFill>
                <a:effectLst/>
                <a:highlight>
                  <a:srgbClr val="FFFFFF"/>
                </a:highlight>
                <a:latin typeface="Noto Sans" panose="020B0502040504020204" pitchFamily="34" charset="0"/>
              </a:rPr>
              <a:t>Hasta yaşı &lt;60 yıl </a:t>
            </a:r>
            <a:r>
              <a:rPr lang="tr-TR" b="0" i="0" dirty="0">
                <a:solidFill>
                  <a:srgbClr val="232323"/>
                </a:solidFill>
                <a:effectLst/>
                <a:highlight>
                  <a:srgbClr val="FFFFFF"/>
                </a:highlight>
                <a:latin typeface="Noto Sans" panose="020B0502040504020204" pitchFamily="34" charset="0"/>
              </a:rPr>
              <a:t> —  &lt;60 yaş hastalarda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testi ve tedavisi yapılmalı ve üst endoskopi seçici olarak yapılmalıdır.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1" dirty="0">
                <a:solidFill>
                  <a:srgbClr val="232323"/>
                </a:solidFill>
                <a:effectLst/>
                <a:highlight>
                  <a:srgbClr val="FFFFFF"/>
                </a:highlight>
                <a:latin typeface="Noto Sans" panose="020B0502040504020204" pitchFamily="34" charset="0"/>
              </a:rPr>
              <a:t> negatif olan veya H. </a:t>
            </a:r>
            <a:r>
              <a:rPr lang="tr-TR" b="0" i="1" dirty="0" err="1">
                <a:solidFill>
                  <a:srgbClr val="232323"/>
                </a:solidFill>
                <a:effectLst/>
                <a:highlight>
                  <a:srgbClr val="FFFFFF"/>
                </a:highlight>
                <a:latin typeface="Noto Sans" panose="020B0502040504020204" pitchFamily="34" charset="0"/>
              </a:rPr>
              <a:t>pylori'nin</a:t>
            </a:r>
            <a:r>
              <a:rPr lang="tr-TR" b="0" i="0" dirty="0">
                <a:solidFill>
                  <a:srgbClr val="232323"/>
                </a:solidFill>
                <a:effectLst/>
                <a:highlight>
                  <a:srgbClr val="FFFFFF"/>
                </a:highlight>
                <a:latin typeface="Noto Sans" panose="020B0502040504020204" pitchFamily="34" charset="0"/>
              </a:rPr>
              <a:t> başarılı bir şekilde ortadan kaldırılmasından sonra semptomları devam eden hastalara proton pompası inhibitörü (PPI) ile </a:t>
            </a:r>
            <a:r>
              <a:rPr lang="tr-TR" b="0" i="0" dirty="0" err="1">
                <a:solidFill>
                  <a:srgbClr val="232323"/>
                </a:solidFill>
                <a:effectLst/>
                <a:highlight>
                  <a:srgbClr val="FFFFFF"/>
                </a:highlight>
                <a:latin typeface="Noto Sans" panose="020B0502040504020204" pitchFamily="34" charset="0"/>
              </a:rPr>
              <a:t>antisekretuvar</a:t>
            </a:r>
            <a:r>
              <a:rPr lang="tr-TR" b="0" i="0" dirty="0">
                <a:solidFill>
                  <a:srgbClr val="232323"/>
                </a:solidFill>
                <a:effectLst/>
                <a:highlight>
                  <a:srgbClr val="FFFFFF"/>
                </a:highlight>
                <a:latin typeface="Noto Sans" panose="020B0502040504020204" pitchFamily="34" charset="0"/>
              </a:rPr>
              <a:t> tedavi uygulanmalıdır </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34</a:t>
            </a:fld>
            <a:endParaRPr lang="tr-TR"/>
          </a:p>
        </p:txBody>
      </p:sp>
    </p:spTree>
    <p:extLst>
      <p:ext uri="{BB962C8B-B14F-4D97-AF65-F5344CB8AC3E}">
        <p14:creationId xmlns:p14="http://schemas.microsoft.com/office/powerpoint/2010/main" val="373602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39</a:t>
            </a:fld>
            <a:endParaRPr lang="tr-TR"/>
          </a:p>
        </p:txBody>
      </p:sp>
    </p:spTree>
    <p:extLst>
      <p:ext uri="{BB962C8B-B14F-4D97-AF65-F5344CB8AC3E}">
        <p14:creationId xmlns:p14="http://schemas.microsoft.com/office/powerpoint/2010/main" val="2874558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Klaritromisin</a:t>
            </a:r>
            <a:r>
              <a:rPr lang="tr-TR" b="0" i="0" dirty="0">
                <a:solidFill>
                  <a:srgbClr val="232323"/>
                </a:solidFill>
                <a:effectLst/>
                <a:latin typeface="Noto Sans" panose="020B0502040504020204" pitchFamily="34" charset="0"/>
              </a:rPr>
              <a:t> direncinin yüksek olduğu bölgelerde veya bir hastada daha önce herhangi bir nedenle </a:t>
            </a:r>
            <a:r>
              <a:rPr lang="tr-TR" b="0" i="0" dirty="0" err="1">
                <a:solidFill>
                  <a:srgbClr val="232323"/>
                </a:solidFill>
                <a:effectLst/>
                <a:latin typeface="Noto Sans" panose="020B0502040504020204" pitchFamily="34" charset="0"/>
              </a:rPr>
              <a:t>makrolidlerle</a:t>
            </a:r>
            <a:r>
              <a:rPr lang="tr-TR" b="0" i="0" dirty="0">
                <a:solidFill>
                  <a:srgbClr val="232323"/>
                </a:solidFill>
                <a:effectLst/>
                <a:latin typeface="Noto Sans" panose="020B0502040504020204" pitchFamily="34" charset="0"/>
              </a:rPr>
              <a:t> tedavi edilmiş olduğu biliniyorsa, bizmut</a:t>
            </a:r>
          </a:p>
          <a:p>
            <a:r>
              <a:rPr lang="tr-TR" b="0" i="0" dirty="0">
                <a:solidFill>
                  <a:srgbClr val="232323"/>
                </a:solidFill>
                <a:effectLst/>
                <a:latin typeface="Noto Sans" panose="020B0502040504020204" pitchFamily="34" charset="0"/>
              </a:rPr>
              <a:t>dörtlü terapi, başlangıç ​​olarak kuvvetle düşünülmelidir.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4 hafta sonra eradikasyon açısından kontrol</a:t>
            </a:r>
            <a:endParaRPr lang="tr-TR" dirty="0"/>
          </a:p>
          <a:p>
            <a:r>
              <a:rPr lang="tr-TR" b="1" i="0" dirty="0">
                <a:solidFill>
                  <a:srgbClr val="232323"/>
                </a:solidFill>
                <a:effectLst/>
                <a:highlight>
                  <a:srgbClr val="FFFFFF"/>
                </a:highlight>
                <a:latin typeface="Noto Sans" panose="020B0502040504020204" pitchFamily="34" charset="0"/>
              </a:rPr>
              <a:t>Eradikasyonun doğrulanması –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için tedavi edilen tüm hastalarda eradikasyonu doğrulamak için testler yapılmalıdır . Eradikasyon, antibiyotik tedavisinin tamamlanmasından dört hafta veya daha uzun süre sonra yapılan bir üre nefes testi, dışkı antijen testi veya üst endoskopi ile doğrulanabilir. PPI tedavisi, testten bir ila iki hafta önce kesilmelidir. </a:t>
            </a:r>
          </a:p>
          <a:p>
            <a:br>
              <a:rPr lang="tr-TR" b="1" i="0" dirty="0">
                <a:solidFill>
                  <a:srgbClr val="232323"/>
                </a:solidFill>
                <a:effectLst/>
                <a:highlight>
                  <a:srgbClr val="FFFFFF"/>
                </a:highlight>
                <a:latin typeface="Noto Sans" panose="020B0502040504020204" pitchFamily="34" charset="0"/>
              </a:rPr>
            </a:br>
            <a:r>
              <a:rPr lang="tr-TR" b="1" i="0" dirty="0">
                <a:solidFill>
                  <a:srgbClr val="232323"/>
                </a:solidFill>
                <a:effectLst/>
                <a:highlight>
                  <a:srgbClr val="FFFFFF"/>
                </a:highlight>
                <a:latin typeface="Noto Sans" panose="020B0502040504020204" pitchFamily="34" charset="0"/>
              </a:rPr>
              <a:t>İki antibiyotik başarısızlığı olan hastalarda ek değerlendirme</a:t>
            </a:r>
            <a:r>
              <a:rPr lang="tr-TR" b="0" i="0" dirty="0">
                <a:solidFill>
                  <a:srgbClr val="232323"/>
                </a:solidFill>
                <a:effectLst/>
                <a:highlight>
                  <a:srgbClr val="FFFFFF"/>
                </a:highlight>
                <a:latin typeface="Noto Sans" panose="020B0502040504020204" pitchFamily="34" charset="0"/>
              </a:rPr>
              <a:t> – İki önceki tedavi rejiminde başarısız olan hastalarda antibiyotik tedavisine rehberlik etmek için antibiyotik duyarlılık testi ile kültür yapılmalıdır. İlaçlara uyum da güçlendirilmelidir. </a:t>
            </a:r>
            <a:r>
              <a:rPr lang="tr-TR" b="0" i="0" dirty="0" err="1">
                <a:solidFill>
                  <a:srgbClr val="232323"/>
                </a:solidFill>
                <a:effectLst/>
                <a:highlight>
                  <a:srgbClr val="FFFFFF"/>
                </a:highlight>
                <a:latin typeface="Noto Sans" panose="020B0502040504020204" pitchFamily="34" charset="0"/>
              </a:rPr>
              <a:t>Rifabutin</a:t>
            </a:r>
            <a:r>
              <a:rPr lang="tr-TR" b="0" i="0" dirty="0">
                <a:solidFill>
                  <a:srgbClr val="232323"/>
                </a:solidFill>
                <a:effectLst/>
                <a:highlight>
                  <a:srgbClr val="FFFFFF"/>
                </a:highlight>
                <a:latin typeface="Noto Sans" panose="020B0502040504020204" pitchFamily="34" charset="0"/>
              </a:rPr>
              <a:t> içeren rejimlerin kullanımını ≥3 önceki antibiyotik başarısızlığı olan hastalar için saklı tutuyoruz</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40</a:t>
            </a:fld>
            <a:endParaRPr lang="tr-TR"/>
          </a:p>
        </p:txBody>
      </p:sp>
    </p:spTree>
    <p:extLst>
      <p:ext uri="{BB962C8B-B14F-4D97-AF65-F5344CB8AC3E}">
        <p14:creationId xmlns:p14="http://schemas.microsoft.com/office/powerpoint/2010/main" val="1874098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pylori'yi</a:t>
            </a:r>
            <a:r>
              <a:rPr lang="tr-TR" b="0" i="0" dirty="0">
                <a:solidFill>
                  <a:srgbClr val="232323"/>
                </a:solidFill>
                <a:effectLst/>
                <a:highlight>
                  <a:srgbClr val="FFFFFF"/>
                </a:highlight>
                <a:latin typeface="Noto Sans" panose="020B0502040504020204" pitchFamily="34" charset="0"/>
              </a:rPr>
              <a:t> tedavi etmek için ilk antibiyotik rejiminin seçimi, </a:t>
            </a:r>
            <a:r>
              <a:rPr lang="tr-TR" b="0" i="0" dirty="0" err="1">
                <a:solidFill>
                  <a:srgbClr val="232323"/>
                </a:solidFill>
                <a:effectLst/>
                <a:highlight>
                  <a:srgbClr val="FFFFFF"/>
                </a:highlight>
                <a:latin typeface="Noto Sans" panose="020B0502040504020204" pitchFamily="34" charset="0"/>
              </a:rPr>
              <a:t>makrolid</a:t>
            </a:r>
            <a:r>
              <a:rPr lang="tr-TR" b="0" i="0" dirty="0">
                <a:solidFill>
                  <a:srgbClr val="232323"/>
                </a:solidFill>
                <a:effectLst/>
                <a:highlight>
                  <a:srgbClr val="FFFFFF"/>
                </a:highlight>
                <a:latin typeface="Noto Sans" panose="020B0502040504020204" pitchFamily="34" charset="0"/>
              </a:rPr>
              <a:t> direnci için risk faktörlerinin varlığı ve penisilin alerjisinin varlığı tarafından yönlendirilmelidir </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41</a:t>
            </a:fld>
            <a:endParaRPr lang="tr-TR"/>
          </a:p>
        </p:txBody>
      </p:sp>
    </p:spTree>
    <p:extLst>
      <p:ext uri="{BB962C8B-B14F-4D97-AF65-F5344CB8AC3E}">
        <p14:creationId xmlns:p14="http://schemas.microsoft.com/office/powerpoint/2010/main" val="4141620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4 hafta sonra eradikasyon açısından kontrol</a:t>
            </a:r>
            <a:endParaRPr lang="tr-TR" dirty="0"/>
          </a:p>
          <a:p>
            <a:r>
              <a:rPr lang="tr-TR" b="1" i="0" dirty="0">
                <a:solidFill>
                  <a:srgbClr val="232323"/>
                </a:solidFill>
                <a:effectLst/>
                <a:highlight>
                  <a:srgbClr val="FFFFFF"/>
                </a:highlight>
                <a:latin typeface="Noto Sans" panose="020B0502040504020204" pitchFamily="34" charset="0"/>
              </a:rPr>
              <a:t>Eradikasyonun doğrulanması –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için tedavi edilen tüm hastalarda eradikasyonu doğrulamak için testler yapılmalıdır . Eradikasyon, antibiyotik tedavisinin tamamlanmasından dört hafta veya daha uzun süre sonra yapılan bir üre nefes testi, dışkı antijen testi veya üst endoskopi ile doğrulanabilir. PPI tedavisi, testten bir ila iki hafta önce kesilmelidir. </a:t>
            </a:r>
          </a:p>
          <a:p>
            <a:br>
              <a:rPr lang="tr-TR" b="1" i="0" dirty="0">
                <a:solidFill>
                  <a:srgbClr val="232323"/>
                </a:solidFill>
                <a:effectLst/>
                <a:highlight>
                  <a:srgbClr val="FFFFFF"/>
                </a:highlight>
                <a:latin typeface="Noto Sans" panose="020B0502040504020204" pitchFamily="34" charset="0"/>
              </a:rPr>
            </a:br>
            <a:r>
              <a:rPr lang="tr-TR" b="1" i="0" dirty="0">
                <a:solidFill>
                  <a:srgbClr val="232323"/>
                </a:solidFill>
                <a:effectLst/>
                <a:highlight>
                  <a:srgbClr val="FFFFFF"/>
                </a:highlight>
                <a:latin typeface="Noto Sans" panose="020B0502040504020204" pitchFamily="34" charset="0"/>
              </a:rPr>
              <a:t>İki antibiyotik başarısızlığı olan hastalarda ek değerlendirme</a:t>
            </a:r>
            <a:r>
              <a:rPr lang="tr-TR" b="0" i="0" dirty="0">
                <a:solidFill>
                  <a:srgbClr val="232323"/>
                </a:solidFill>
                <a:effectLst/>
                <a:highlight>
                  <a:srgbClr val="FFFFFF"/>
                </a:highlight>
                <a:latin typeface="Noto Sans" panose="020B0502040504020204" pitchFamily="34" charset="0"/>
              </a:rPr>
              <a:t> – İki önceki tedavi rejiminde başarısız olan hastalarda antibiyotik tedavisine rehberlik etmek için antibiyotik duyarlılık testi ile kültür yapılmalıdır. İlaçlara uyum da güçlendirilmelidir. </a:t>
            </a:r>
            <a:r>
              <a:rPr lang="tr-TR" b="0" i="0" dirty="0" err="1">
                <a:solidFill>
                  <a:srgbClr val="232323"/>
                </a:solidFill>
                <a:effectLst/>
                <a:highlight>
                  <a:srgbClr val="FFFFFF"/>
                </a:highlight>
                <a:latin typeface="Noto Sans" panose="020B0502040504020204" pitchFamily="34" charset="0"/>
              </a:rPr>
              <a:t>Rifabutin</a:t>
            </a:r>
            <a:r>
              <a:rPr lang="tr-TR" b="0" i="0" dirty="0">
                <a:solidFill>
                  <a:srgbClr val="232323"/>
                </a:solidFill>
                <a:effectLst/>
                <a:highlight>
                  <a:srgbClr val="FFFFFF"/>
                </a:highlight>
                <a:latin typeface="Noto Sans" panose="020B0502040504020204" pitchFamily="34" charset="0"/>
              </a:rPr>
              <a:t> içeren rejimlerin kullanımını ≥3 önceki antibiyotik başarısızlığı olan hastalar için saklı tutuyoruz</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43</a:t>
            </a:fld>
            <a:endParaRPr lang="tr-TR"/>
          </a:p>
        </p:txBody>
      </p:sp>
    </p:spTree>
    <p:extLst>
      <p:ext uri="{BB962C8B-B14F-4D97-AF65-F5344CB8AC3E}">
        <p14:creationId xmlns:p14="http://schemas.microsoft.com/office/powerpoint/2010/main" val="96032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Fonksiyonel dispepsisi olan hastalar </a:t>
            </a:r>
            <a:r>
              <a:rPr lang="tr-TR" b="0" i="1" dirty="0" err="1">
                <a:solidFill>
                  <a:srgbClr val="232323"/>
                </a:solidFill>
                <a:effectLst/>
                <a:highlight>
                  <a:srgbClr val="FFFFFF"/>
                </a:highlight>
                <a:latin typeface="Noto Sans" panose="020B0502040504020204" pitchFamily="34" charset="0"/>
              </a:rPr>
              <a:t>Helicobacter</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için test edilmeli ve tedavi edilmelidir .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için negatif sonuç veren fonksiyonel </a:t>
            </a:r>
            <a:r>
              <a:rPr lang="tr-TR" b="0" i="0" dirty="0" err="1">
                <a:solidFill>
                  <a:srgbClr val="232323"/>
                </a:solidFill>
                <a:effectLst/>
                <a:highlight>
                  <a:srgbClr val="FFFFFF"/>
                </a:highlight>
                <a:latin typeface="Noto Sans" panose="020B0502040504020204" pitchFamily="34" charset="0"/>
              </a:rPr>
              <a:t>dispepsili</a:t>
            </a:r>
            <a:r>
              <a:rPr lang="tr-TR" b="0" i="0" dirty="0">
                <a:solidFill>
                  <a:srgbClr val="232323"/>
                </a:solidFill>
                <a:effectLst/>
                <a:highlight>
                  <a:srgbClr val="FFFFFF"/>
                </a:highlight>
                <a:latin typeface="Noto Sans" panose="020B0502040504020204" pitchFamily="34" charset="0"/>
              </a:rPr>
              <a:t> hastaları ve </a:t>
            </a:r>
            <a:r>
              <a:rPr lang="tr-TR" b="0" i="1" dirty="0">
                <a:solidFill>
                  <a:srgbClr val="232323"/>
                </a:solidFill>
                <a:effectLst/>
                <a:highlight>
                  <a:srgbClr val="FFFFFF"/>
                </a:highlight>
                <a:latin typeface="Noto Sans" panose="020B0502040504020204" pitchFamily="34" charset="0"/>
              </a:rPr>
              <a:t>H. </a:t>
            </a:r>
            <a:r>
              <a:rPr lang="tr-TR" b="0" i="1" dirty="0" err="1">
                <a:solidFill>
                  <a:srgbClr val="232323"/>
                </a:solidFill>
                <a:effectLst/>
                <a:highlight>
                  <a:srgbClr val="FFFFFF"/>
                </a:highlight>
                <a:latin typeface="Noto Sans" panose="020B0502040504020204" pitchFamily="34" charset="0"/>
              </a:rPr>
              <a:t>pylori</a:t>
            </a:r>
            <a:r>
              <a:rPr lang="tr-TR" b="0" i="0" dirty="0">
                <a:solidFill>
                  <a:srgbClr val="232323"/>
                </a:solidFill>
                <a:effectLst/>
                <a:highlight>
                  <a:srgbClr val="FFFFFF"/>
                </a:highlight>
                <a:latin typeface="Noto Sans" panose="020B0502040504020204" pitchFamily="34" charset="0"/>
              </a:rPr>
              <a:t> eradikasyonundan dört hafta sonra semptomları devam eden hastaları proton pompası inhibitörü (PPI) ile tedavi ediyoruz. </a:t>
            </a:r>
            <a:endParaRPr lang="tr-TR" dirty="0"/>
          </a:p>
          <a:p>
            <a:r>
              <a:rPr lang="tr-TR" dirty="0"/>
              <a:t>PPI: ilk seçenek tedavi, çoğunlukla ampirik olarak da </a:t>
            </a:r>
            <a:r>
              <a:rPr lang="tr-TR" dirty="0" err="1"/>
              <a:t>ppı</a:t>
            </a:r>
            <a:r>
              <a:rPr lang="tr-TR" dirty="0"/>
              <a:t> tedavisi önerilmekte</a:t>
            </a:r>
          </a:p>
          <a:p>
            <a:r>
              <a:rPr lang="tr-TR" dirty="0"/>
              <a:t>H2 reseptör antagonist: asit baskılayıcı etkileri nedeniyle etkin olduğunu düşünebiliriz. Yapılan çalışmalarda yeni Roma klasifikasyonları kullanılmadığı için tam anlamıyla çıkarım yapmak zor.</a:t>
            </a:r>
          </a:p>
          <a:p>
            <a:r>
              <a:rPr lang="tr-TR" dirty="0"/>
              <a:t>Antiasitler daha çok altta yatan nedenlerden GÖRH, peptik ülser </a:t>
            </a:r>
            <a:r>
              <a:rPr lang="tr-TR" dirty="0" err="1"/>
              <a:t>vs</a:t>
            </a:r>
            <a:r>
              <a:rPr lang="tr-TR" dirty="0"/>
              <a:t> tedavisinde tercih edilebilir </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44</a:t>
            </a:fld>
            <a:endParaRPr lang="tr-TR"/>
          </a:p>
        </p:txBody>
      </p:sp>
    </p:spTree>
    <p:extLst>
      <p:ext uri="{BB962C8B-B14F-4D97-AF65-F5344CB8AC3E}">
        <p14:creationId xmlns:p14="http://schemas.microsoft.com/office/powerpoint/2010/main" val="3358532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Sekiz haftalık PPI tedavisinden sonra semptomları düzelmeyen fonksiyonel </a:t>
            </a:r>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hastalarda, bir </a:t>
            </a:r>
            <a:r>
              <a:rPr lang="tr-TR" b="0" i="0" dirty="0" err="1">
                <a:solidFill>
                  <a:srgbClr val="232323"/>
                </a:solidFill>
                <a:effectLst/>
                <a:latin typeface="Noto Sans" panose="020B0502040504020204" pitchFamily="34" charset="0"/>
              </a:rPr>
              <a:t>trisiklik</a:t>
            </a:r>
            <a:r>
              <a:rPr lang="tr-TR" b="0" i="0" dirty="0">
                <a:solidFill>
                  <a:srgbClr val="232323"/>
                </a:solidFill>
                <a:effectLst/>
                <a:latin typeface="Noto Sans" panose="020B0502040504020204" pitchFamily="34" charset="0"/>
              </a:rPr>
              <a:t> antidepresan (TCA) ile terapötik bir deneme başlatıyoruz. Bir </a:t>
            </a:r>
            <a:r>
              <a:rPr lang="tr-TR" b="0" i="0" dirty="0" err="1">
                <a:solidFill>
                  <a:srgbClr val="232323"/>
                </a:solidFill>
                <a:effectLst/>
                <a:latin typeface="Noto Sans" panose="020B0502040504020204" pitchFamily="34" charset="0"/>
              </a:rPr>
              <a:t>PPI’a</a:t>
            </a:r>
            <a:r>
              <a:rPr lang="tr-TR" b="0" i="0" dirty="0">
                <a:solidFill>
                  <a:srgbClr val="232323"/>
                </a:solidFill>
                <a:effectLst/>
                <a:latin typeface="Noto Sans" panose="020B0502040504020204" pitchFamily="34" charset="0"/>
              </a:rPr>
              <a:t> kısmi klinik yanıtı olan hastalar için, kombinasyon tedavisi olarak bir TCA başlatılabilir. </a:t>
            </a:r>
            <a:endParaRPr lang="tr-TR" dirty="0"/>
          </a:p>
          <a:p>
            <a:r>
              <a:rPr lang="tr-TR" dirty="0"/>
              <a:t>-</a:t>
            </a:r>
            <a:r>
              <a:rPr lang="tr-TR" b="0" i="0" dirty="0">
                <a:solidFill>
                  <a:srgbClr val="232323"/>
                </a:solidFill>
                <a:effectLst/>
                <a:latin typeface="Noto Sans" panose="020B0502040504020204" pitchFamily="34" charset="0"/>
              </a:rPr>
              <a:t>Düşük dozda bir TCA ile başlıyoruz (örneğin, geceleri </a:t>
            </a:r>
            <a:r>
              <a:rPr lang="tr-TR" b="0" i="0" u="none" strike="noStrike" dirty="0" err="1">
                <a:solidFill>
                  <a:srgbClr val="005B92"/>
                </a:solidFill>
                <a:effectLst/>
                <a:latin typeface="Noto Sans" panose="020B0502040504020204" pitchFamily="34" charset="0"/>
                <a:hlinkClick r:id="rId3"/>
              </a:rPr>
              <a:t>amitriptilin</a:t>
            </a:r>
            <a:r>
              <a:rPr lang="tr-TR" b="0" i="0" dirty="0">
                <a:solidFill>
                  <a:srgbClr val="232323"/>
                </a:solidFill>
                <a:effectLst/>
                <a:latin typeface="Noto Sans" panose="020B0502040504020204" pitchFamily="34" charset="0"/>
              </a:rPr>
              <a:t> 10 mg veya </a:t>
            </a:r>
            <a:r>
              <a:rPr lang="tr-TR" b="0" i="0" u="none" strike="noStrike" dirty="0" err="1">
                <a:solidFill>
                  <a:srgbClr val="005B92"/>
                </a:solidFill>
                <a:effectLst/>
                <a:latin typeface="Noto Sans" panose="020B0502040504020204" pitchFamily="34" charset="0"/>
                <a:hlinkClick r:id="rId4"/>
              </a:rPr>
              <a:t>desipramin</a:t>
            </a:r>
            <a:r>
              <a:rPr lang="tr-TR" b="0" i="0" u="none" strike="noStrike" dirty="0">
                <a:solidFill>
                  <a:srgbClr val="005B92"/>
                </a:solidFill>
                <a:effectLst/>
                <a:latin typeface="Noto Sans" panose="020B0502040504020204" pitchFamily="34" charset="0"/>
                <a:hlinkClick r:id="rId4"/>
              </a:rPr>
              <a:t> 25 mg). </a:t>
            </a:r>
            <a:r>
              <a:rPr lang="tr-TR" b="0" i="0" dirty="0">
                <a:solidFill>
                  <a:srgbClr val="232323"/>
                </a:solidFill>
                <a:effectLst/>
                <a:latin typeface="Noto Sans" panose="020B0502040504020204" pitchFamily="34" charset="0"/>
              </a:rPr>
              <a:t>Doz, iki haftalık aralıklarla artırılabilir. Birçok hastada 20 ila 30 mg'lık bir doz yeterlidir ve çoğu hastada 75 mg'lık bir dozu geçmiyoruz.</a:t>
            </a:r>
            <a:endParaRPr lang="tr-TR" dirty="0"/>
          </a:p>
          <a:p>
            <a:r>
              <a:rPr lang="tr-TR" dirty="0"/>
              <a:t>-</a:t>
            </a:r>
            <a:r>
              <a:rPr lang="tr-TR" dirty="0" err="1"/>
              <a:t>Metoklopromid</a:t>
            </a:r>
            <a:r>
              <a:rPr lang="tr-TR" dirty="0"/>
              <a:t>, </a:t>
            </a:r>
            <a:r>
              <a:rPr lang="tr-TR" dirty="0" err="1"/>
              <a:t>domperidon</a:t>
            </a:r>
            <a:r>
              <a:rPr lang="tr-TR" dirty="0"/>
              <a:t> .   </a:t>
            </a:r>
            <a:r>
              <a:rPr lang="tr-TR" b="0" i="0" dirty="0" err="1">
                <a:solidFill>
                  <a:srgbClr val="232323"/>
                </a:solidFill>
                <a:effectLst/>
                <a:latin typeface="Noto Sans" panose="020B0502040504020204" pitchFamily="34" charset="0"/>
              </a:rPr>
              <a:t>Prokinetiklerin</a:t>
            </a:r>
            <a:r>
              <a:rPr lang="tr-TR" b="0" i="0" dirty="0">
                <a:solidFill>
                  <a:srgbClr val="232323"/>
                </a:solidFill>
                <a:effectLst/>
                <a:latin typeface="Noto Sans" panose="020B0502040504020204" pitchFamily="34" charset="0"/>
              </a:rPr>
              <a:t> kullanımını (örneğin, </a:t>
            </a:r>
            <a:r>
              <a:rPr lang="tr-TR" b="0" i="0" u="none" strike="noStrike" dirty="0" err="1">
                <a:solidFill>
                  <a:srgbClr val="005B92"/>
                </a:solidFill>
                <a:effectLst/>
                <a:latin typeface="Noto Sans" panose="020B0502040504020204" pitchFamily="34" charset="0"/>
                <a:hlinkClick r:id="rId5"/>
              </a:rPr>
              <a:t>metoklopramid</a:t>
            </a:r>
            <a:r>
              <a:rPr lang="tr-TR" b="0" i="0" dirty="0">
                <a:solidFill>
                  <a:srgbClr val="232323"/>
                </a:solidFill>
                <a:effectLst/>
                <a:latin typeface="Noto Sans" panose="020B0502040504020204" pitchFamily="34" charset="0"/>
              </a:rPr>
              <a:t> 5 ila 10 mg, günde üç kez, yemeklerden bir buçuk saat önce ve geceleri dört hafta boyunca ), diğer tedavilerin başarısız olduğu hastalarda saklı tutuyoruz ve sürelerini dört hafta ile sınırlandırıyoruz.</a:t>
            </a:r>
          </a:p>
          <a:p>
            <a:r>
              <a:rPr lang="tr-TR" b="1" i="0" dirty="0">
                <a:solidFill>
                  <a:srgbClr val="232323"/>
                </a:solidFill>
                <a:effectLst/>
                <a:highlight>
                  <a:srgbClr val="FFFFFF"/>
                </a:highlight>
                <a:latin typeface="Noto Sans" panose="020B0502040504020204" pitchFamily="34" charset="0"/>
              </a:rPr>
              <a:t>Psikoterapi</a:t>
            </a:r>
            <a:r>
              <a:rPr lang="tr-TR" b="0" i="0" dirty="0">
                <a:solidFill>
                  <a:srgbClr val="232323"/>
                </a:solidFill>
                <a:effectLst/>
                <a:highlight>
                  <a:srgbClr val="FFFFFF"/>
                </a:highlight>
                <a:latin typeface="Noto Sans" panose="020B0502040504020204" pitchFamily="34" charset="0"/>
              </a:rPr>
              <a:t> – Psikoterapiyi semptomları stres faktörleriyle ilişkilendiren ve ilk ampirik tıbbi tedavide başarısız olan motive hastalar için saklıyoruz. Fonksiyonel dispepsi ile ilişkili psikolojik faktörler, psikolojik terapinin bazı hastalara yardımcı olabileceğini düşündürmektedir.</a:t>
            </a:r>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45</a:t>
            </a:fld>
            <a:endParaRPr lang="tr-TR"/>
          </a:p>
        </p:txBody>
      </p:sp>
    </p:spTree>
    <p:extLst>
      <p:ext uri="{BB962C8B-B14F-4D97-AF65-F5344CB8AC3E}">
        <p14:creationId xmlns:p14="http://schemas.microsoft.com/office/powerpoint/2010/main" val="766091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12121"/>
                </a:solidFill>
                <a:effectLst/>
                <a:highlight>
                  <a:srgbClr val="FFFFFF"/>
                </a:highlight>
                <a:latin typeface="Cambria" panose="02040503050406030204" pitchFamily="18" charset="0"/>
              </a:rPr>
              <a:t>Temmuz 2015'ten Mart 2023'e kadar yayınlanmış literatürlerde </a:t>
            </a:r>
            <a:r>
              <a:rPr lang="tr-TR" b="0" i="0" dirty="0" err="1">
                <a:solidFill>
                  <a:srgbClr val="212121"/>
                </a:solidFill>
                <a:effectLst/>
                <a:highlight>
                  <a:srgbClr val="FFFFFF"/>
                </a:highlight>
                <a:latin typeface="Cambria" panose="02040503050406030204" pitchFamily="18" charset="0"/>
              </a:rPr>
              <a:t>Pubmed</a:t>
            </a:r>
            <a:r>
              <a:rPr lang="tr-TR" b="0" i="0" dirty="0">
                <a:solidFill>
                  <a:srgbClr val="212121"/>
                </a:solidFill>
                <a:effectLst/>
                <a:highlight>
                  <a:srgbClr val="FFFFFF"/>
                </a:highlight>
                <a:latin typeface="Cambria" panose="02040503050406030204" pitchFamily="18" charset="0"/>
              </a:rPr>
              <a:t>, EMBASE, </a:t>
            </a:r>
            <a:r>
              <a:rPr lang="tr-TR" b="0" i="0" dirty="0" err="1">
                <a:solidFill>
                  <a:srgbClr val="212121"/>
                </a:solidFill>
                <a:effectLst/>
                <a:highlight>
                  <a:srgbClr val="FFFFFF"/>
                </a:highlight>
                <a:latin typeface="Cambria" panose="02040503050406030204" pitchFamily="18" charset="0"/>
              </a:rPr>
              <a:t>Cochrane</a:t>
            </a:r>
            <a:r>
              <a:rPr lang="tr-TR" b="0" i="0" dirty="0">
                <a:solidFill>
                  <a:srgbClr val="212121"/>
                </a:solidFill>
                <a:effectLst/>
                <a:highlight>
                  <a:srgbClr val="FFFFFF"/>
                </a:highlight>
                <a:latin typeface="Cambria" panose="02040503050406030204" pitchFamily="18" charset="0"/>
              </a:rPr>
              <a:t> Kütüphanesi ve Web of </a:t>
            </a:r>
            <a:r>
              <a:rPr lang="tr-TR" b="0" i="0" dirty="0" err="1">
                <a:solidFill>
                  <a:srgbClr val="212121"/>
                </a:solidFill>
                <a:effectLst/>
                <a:highlight>
                  <a:srgbClr val="FFFFFF"/>
                </a:highlight>
                <a:latin typeface="Cambria" panose="02040503050406030204" pitchFamily="18" charset="0"/>
              </a:rPr>
              <a:t>Science'da</a:t>
            </a:r>
            <a:r>
              <a:rPr lang="tr-TR" b="0" i="0" dirty="0">
                <a:solidFill>
                  <a:srgbClr val="212121"/>
                </a:solidFill>
                <a:effectLst/>
                <a:highlight>
                  <a:srgbClr val="FFFFFF"/>
                </a:highlight>
                <a:latin typeface="Cambria" panose="02040503050406030204" pitchFamily="18" charset="0"/>
              </a:rPr>
              <a:t> güncellenmiş bir çalışma araması yapıldı. Yetişkin FD hastalarında </a:t>
            </a:r>
            <a:r>
              <a:rPr lang="tr-TR" b="0" i="0" dirty="0" err="1">
                <a:solidFill>
                  <a:srgbClr val="212121"/>
                </a:solidFill>
                <a:effectLst/>
                <a:highlight>
                  <a:srgbClr val="FFFFFF"/>
                </a:highlight>
                <a:latin typeface="Cambria" panose="02040503050406030204" pitchFamily="18" charset="0"/>
              </a:rPr>
              <a:t>prokinetik</a:t>
            </a:r>
            <a:r>
              <a:rPr lang="tr-TR" b="0" i="0" dirty="0">
                <a:solidFill>
                  <a:srgbClr val="212121"/>
                </a:solidFill>
                <a:effectLst/>
                <a:highlight>
                  <a:srgbClr val="FFFFFF"/>
                </a:highlight>
                <a:latin typeface="Cambria" panose="02040503050406030204" pitchFamily="18" charset="0"/>
              </a:rPr>
              <a:t> kullanımını araştıran randomize kontrollü çalışmalar dahil edildi. Birincil sonuç toplam etkinlik oranıydı ve ikincil sonuç yan etkilerdi. R yazılımı kullanılarak bir </a:t>
            </a:r>
            <a:r>
              <a:rPr lang="tr-TR" b="0" i="0" dirty="0" err="1">
                <a:solidFill>
                  <a:srgbClr val="212121"/>
                </a:solidFill>
                <a:effectLst/>
                <a:highlight>
                  <a:srgbClr val="FFFFFF"/>
                </a:highlight>
                <a:latin typeface="Cambria" panose="02040503050406030204" pitchFamily="18" charset="0"/>
              </a:rPr>
              <a:t>Bayes</a:t>
            </a:r>
            <a:r>
              <a:rPr lang="tr-TR" b="0" i="0" dirty="0">
                <a:solidFill>
                  <a:srgbClr val="212121"/>
                </a:solidFill>
                <a:effectLst/>
                <a:highlight>
                  <a:srgbClr val="FFFFFF"/>
                </a:highlight>
                <a:latin typeface="Cambria" panose="02040503050406030204" pitchFamily="18" charset="0"/>
              </a:rPr>
              <a:t> ağı meta-analizi gerçekleştirildi.</a:t>
            </a:r>
          </a:p>
          <a:p>
            <a:r>
              <a:rPr lang="tr-TR" b="0" i="0" dirty="0">
                <a:solidFill>
                  <a:srgbClr val="212121"/>
                </a:solidFill>
                <a:effectLst/>
                <a:highlight>
                  <a:srgbClr val="FFFFFF"/>
                </a:highlight>
                <a:latin typeface="Cambria" panose="02040503050406030204" pitchFamily="18" charset="0"/>
              </a:rPr>
              <a:t>Toplam 28 çalışma dahil edildi. Ağ meta-analizi, </a:t>
            </a:r>
            <a:r>
              <a:rPr lang="tr-TR" b="0" i="0" dirty="0" err="1">
                <a:solidFill>
                  <a:srgbClr val="212121"/>
                </a:solidFill>
                <a:effectLst/>
                <a:highlight>
                  <a:srgbClr val="FFFFFF"/>
                </a:highlight>
                <a:latin typeface="Cambria" panose="02040503050406030204" pitchFamily="18" charset="0"/>
              </a:rPr>
              <a:t>Metoklopramid</a:t>
            </a:r>
            <a:r>
              <a:rPr lang="tr-TR" b="0" i="0" dirty="0">
                <a:solidFill>
                  <a:srgbClr val="212121"/>
                </a:solidFill>
                <a:effectLst/>
                <a:highlight>
                  <a:srgbClr val="FFFFFF"/>
                </a:highlight>
                <a:latin typeface="Cambria" panose="02040503050406030204" pitchFamily="18" charset="0"/>
              </a:rPr>
              <a:t> ve </a:t>
            </a:r>
            <a:r>
              <a:rPr lang="tr-TR" b="0" i="0" dirty="0" err="1">
                <a:solidFill>
                  <a:srgbClr val="212121"/>
                </a:solidFill>
                <a:effectLst/>
                <a:highlight>
                  <a:srgbClr val="FFFFFF"/>
                </a:highlight>
                <a:latin typeface="Cambria" panose="02040503050406030204" pitchFamily="18" charset="0"/>
              </a:rPr>
              <a:t>sinitaprid</a:t>
            </a:r>
            <a:r>
              <a:rPr lang="tr-TR" b="0" i="0" dirty="0">
                <a:solidFill>
                  <a:srgbClr val="212121"/>
                </a:solidFill>
                <a:effectLst/>
                <a:highlight>
                  <a:srgbClr val="FFFFFF"/>
                </a:highlight>
                <a:latin typeface="Cambria" panose="02040503050406030204" pitchFamily="18" charset="0"/>
              </a:rPr>
              <a:t>, FD tedavisinde diğer </a:t>
            </a:r>
            <a:r>
              <a:rPr lang="tr-TR" b="0" i="0" dirty="0" err="1">
                <a:solidFill>
                  <a:srgbClr val="212121"/>
                </a:solidFill>
                <a:effectLst/>
                <a:highlight>
                  <a:srgbClr val="FFFFFF"/>
                </a:highlight>
                <a:latin typeface="Cambria" panose="02040503050406030204" pitchFamily="18" charset="0"/>
              </a:rPr>
              <a:t>prokinetiklerden</a:t>
            </a:r>
            <a:r>
              <a:rPr lang="tr-TR" b="0" i="0" dirty="0">
                <a:solidFill>
                  <a:srgbClr val="212121"/>
                </a:solidFill>
                <a:effectLst/>
                <a:highlight>
                  <a:srgbClr val="FFFFFF"/>
                </a:highlight>
                <a:latin typeface="Cambria" panose="02040503050406030204" pitchFamily="18" charset="0"/>
              </a:rPr>
              <a:t> daha iyi bir etkinliğe sahip olabilir ve </a:t>
            </a:r>
            <a:r>
              <a:rPr lang="tr-TR" b="0" i="0" dirty="0" err="1">
                <a:solidFill>
                  <a:srgbClr val="212121"/>
                </a:solidFill>
                <a:effectLst/>
                <a:highlight>
                  <a:srgbClr val="FFFFFF"/>
                </a:highlight>
                <a:latin typeface="Cambria" panose="02040503050406030204" pitchFamily="18" charset="0"/>
              </a:rPr>
              <a:t>sinitaprid</a:t>
            </a:r>
            <a:r>
              <a:rPr lang="tr-TR" b="0" i="0" dirty="0">
                <a:solidFill>
                  <a:srgbClr val="212121"/>
                </a:solidFill>
                <a:effectLst/>
                <a:highlight>
                  <a:srgbClr val="FFFFFF"/>
                </a:highlight>
                <a:latin typeface="Cambria" panose="02040503050406030204" pitchFamily="18" charset="0"/>
              </a:rPr>
              <a:t> toplam yan etki riskini daha düşük olabilir. </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46</a:t>
            </a:fld>
            <a:endParaRPr lang="tr-TR"/>
          </a:p>
        </p:txBody>
      </p:sp>
    </p:spTree>
    <p:extLst>
      <p:ext uri="{BB962C8B-B14F-4D97-AF65-F5344CB8AC3E}">
        <p14:creationId xmlns:p14="http://schemas.microsoft.com/office/powerpoint/2010/main" val="3055306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1F1F1F"/>
                </a:solidFill>
                <a:effectLst/>
                <a:latin typeface="ElsevierGulliver"/>
              </a:rPr>
              <a:t>Sadece </a:t>
            </a:r>
            <a:r>
              <a:rPr lang="tr-TR" b="0" i="0" dirty="0">
                <a:solidFill>
                  <a:srgbClr val="1F1F1F"/>
                </a:solidFill>
                <a:effectLst/>
                <a:latin typeface="ElsevierGulliver"/>
                <a:hlinkClick r:id="rId3" tooltip="FD hakkında daha fazla bilgi edinmek için ScienceDirect'in AI tarafından oluşturulan Konu Sayfalarını inceleyin"/>
              </a:rPr>
              <a:t>FD </a:t>
            </a:r>
            <a:r>
              <a:rPr lang="tr-TR" b="0" i="0" dirty="0">
                <a:solidFill>
                  <a:srgbClr val="1F1F1F"/>
                </a:solidFill>
                <a:effectLst/>
                <a:latin typeface="ElsevierGulliver"/>
              </a:rPr>
              <a:t>için çeşitli </a:t>
            </a:r>
            <a:r>
              <a:rPr lang="tr-TR" b="0" i="0" dirty="0">
                <a:solidFill>
                  <a:srgbClr val="1F1F1F"/>
                </a:solidFill>
                <a:effectLst/>
                <a:latin typeface="ElsevierGulliver"/>
                <a:hlinkClick r:id="rId4" tooltip="Akupunktur hakkında daha fazla bilgi edinmek için ScienceDirect'in AI tarafından oluşturulan Konu Sayfalarını inceleyin"/>
              </a:rPr>
              <a:t>akupunktur</a:t>
            </a:r>
            <a:r>
              <a:rPr lang="tr-TR" b="0" i="0" dirty="0">
                <a:solidFill>
                  <a:srgbClr val="1F1F1F"/>
                </a:solidFill>
                <a:effectLst/>
                <a:latin typeface="ElsevierGulliver"/>
                <a:hlinkClick r:id="rId5" tooltip="ScienceDirect'in AI tarafından oluşturulan Konu Sayfalarından Randomize Kontrollü Denemeler hakkında daha fazla bilgi edinin"/>
              </a:rPr>
              <a:t> tedavilerini araştıran Randomize Kontrollü Çalışmalar </a:t>
            </a:r>
            <a:r>
              <a:rPr lang="tr-TR" b="0" i="0" dirty="0">
                <a:solidFill>
                  <a:srgbClr val="1F1F1F"/>
                </a:solidFill>
                <a:effectLst/>
                <a:latin typeface="ElsevierGulliver"/>
              </a:rPr>
              <a:t>(</a:t>
            </a:r>
            <a:r>
              <a:rPr lang="tr-TR" b="0" i="0" dirty="0" err="1">
                <a:solidFill>
                  <a:srgbClr val="1F1F1F"/>
                </a:solidFill>
                <a:effectLst/>
                <a:latin typeface="ElsevierGulliver"/>
              </a:rPr>
              <a:t>RCT'ler</a:t>
            </a:r>
            <a:r>
              <a:rPr lang="tr-TR" b="0" i="0" dirty="0">
                <a:solidFill>
                  <a:srgbClr val="1F1F1F"/>
                </a:solidFill>
                <a:effectLst/>
                <a:latin typeface="ElsevierGulliver"/>
              </a:rPr>
              <a:t>) dikkate alındı. </a:t>
            </a:r>
          </a:p>
          <a:p>
            <a:r>
              <a:rPr lang="tr-TR" b="0" i="0" dirty="0">
                <a:solidFill>
                  <a:srgbClr val="1F1F1F"/>
                </a:solidFill>
                <a:effectLst/>
                <a:latin typeface="ElsevierGulliver"/>
              </a:rPr>
              <a:t>Bu meta-analiz, PRISMA 2020 bildirisine uygun olarak yürütülmüştür. </a:t>
            </a:r>
            <a:r>
              <a:rPr lang="tr-TR" b="0" i="0" u="none" strike="noStrike" baseline="30000" dirty="0">
                <a:effectLst/>
                <a:latin typeface="ElsevierGulliver"/>
                <a:hlinkClick r:id="rId6"/>
              </a:rPr>
              <a:t>17</a:t>
            </a:r>
            <a:r>
              <a:rPr lang="tr-TR" b="0" i="0" dirty="0">
                <a:solidFill>
                  <a:srgbClr val="1F1F1F"/>
                </a:solidFill>
                <a:effectLst/>
                <a:latin typeface="ElsevierGulliver"/>
              </a:rPr>
              <a:t> </a:t>
            </a:r>
            <a:r>
              <a:rPr lang="tr-TR" b="0" i="0" dirty="0" err="1">
                <a:solidFill>
                  <a:srgbClr val="1F1F1F"/>
                </a:solidFill>
                <a:effectLst/>
                <a:latin typeface="ElsevierGulliver"/>
              </a:rPr>
              <a:t>PubMed</a:t>
            </a:r>
            <a:r>
              <a:rPr lang="tr-TR" b="0" i="0" dirty="0">
                <a:solidFill>
                  <a:srgbClr val="1F1F1F"/>
                </a:solidFill>
                <a:effectLst/>
                <a:latin typeface="ElsevierGulliver"/>
              </a:rPr>
              <a:t>, EMBASE, </a:t>
            </a:r>
            <a:r>
              <a:rPr lang="tr-TR" b="0" i="0" dirty="0" err="1">
                <a:solidFill>
                  <a:srgbClr val="1F1F1F"/>
                </a:solidFill>
                <a:effectLst/>
                <a:latin typeface="ElsevierGulliver"/>
              </a:rPr>
              <a:t>Cochrane</a:t>
            </a:r>
            <a:r>
              <a:rPr lang="tr-TR" b="0" i="0" dirty="0">
                <a:solidFill>
                  <a:srgbClr val="1F1F1F"/>
                </a:solidFill>
                <a:effectLst/>
                <a:latin typeface="ElsevierGulliver"/>
              </a:rPr>
              <a:t> Kütüphanesi, Web of </a:t>
            </a:r>
            <a:r>
              <a:rPr lang="tr-TR" b="0" i="0" dirty="0" err="1">
                <a:solidFill>
                  <a:srgbClr val="1F1F1F"/>
                </a:solidFill>
                <a:effectLst/>
                <a:latin typeface="ElsevierGulliver"/>
              </a:rPr>
              <a:t>Science</a:t>
            </a:r>
            <a:r>
              <a:rPr lang="tr-TR" b="0" i="0" dirty="0">
                <a:solidFill>
                  <a:srgbClr val="1F1F1F"/>
                </a:solidFill>
                <a:effectLst/>
                <a:latin typeface="ElsevierGulliver"/>
              </a:rPr>
              <a:t> (WOS), Çin Ulusal Bilgi Altyapısı (CNKI), Çin Biyomedikal </a:t>
            </a:r>
            <a:r>
              <a:rPr lang="tr-TR" b="0" i="0" dirty="0" err="1">
                <a:solidFill>
                  <a:srgbClr val="1F1F1F"/>
                </a:solidFill>
                <a:effectLst/>
                <a:latin typeface="ElsevierGulliver"/>
              </a:rPr>
              <a:t>Veritabanı</a:t>
            </a:r>
            <a:r>
              <a:rPr lang="tr-TR" b="0" i="0" dirty="0">
                <a:solidFill>
                  <a:srgbClr val="1F1F1F"/>
                </a:solidFill>
                <a:effectLst/>
                <a:latin typeface="ElsevierGulliver"/>
              </a:rPr>
              <a:t> (CBM), </a:t>
            </a:r>
            <a:r>
              <a:rPr lang="tr-TR" b="0" i="0" dirty="0">
                <a:solidFill>
                  <a:srgbClr val="1F1F1F"/>
                </a:solidFill>
                <a:effectLst/>
                <a:latin typeface="ElsevierGulliver"/>
                <a:hlinkClick r:id="rId7" tooltip="ScienceDirect'in AI tarafından oluşturulan Konu Sayfalarından VIP hakkında daha fazla bilgi edinin"/>
              </a:rPr>
              <a:t>VIP </a:t>
            </a:r>
            <a:r>
              <a:rPr lang="tr-TR" b="0" i="0" dirty="0" err="1">
                <a:solidFill>
                  <a:srgbClr val="1F1F1F"/>
                </a:solidFill>
                <a:effectLst/>
                <a:latin typeface="ElsevierGulliver"/>
              </a:rPr>
              <a:t>Veritabanı</a:t>
            </a:r>
            <a:r>
              <a:rPr lang="tr-TR" b="0" i="0" dirty="0">
                <a:solidFill>
                  <a:srgbClr val="1F1F1F"/>
                </a:solidFill>
                <a:effectLst/>
                <a:latin typeface="ElsevierGulliver"/>
              </a:rPr>
              <a:t> ve </a:t>
            </a:r>
            <a:r>
              <a:rPr lang="tr-TR" b="0" i="0" dirty="0" err="1">
                <a:solidFill>
                  <a:srgbClr val="1F1F1F"/>
                </a:solidFill>
                <a:effectLst/>
                <a:latin typeface="ElsevierGulliver"/>
              </a:rPr>
              <a:t>Wanfang</a:t>
            </a:r>
            <a:r>
              <a:rPr lang="tr-TR" b="0" i="0" dirty="0">
                <a:solidFill>
                  <a:srgbClr val="1F1F1F"/>
                </a:solidFill>
                <a:effectLst/>
                <a:latin typeface="ElsevierGulliver"/>
              </a:rPr>
              <a:t> </a:t>
            </a:r>
            <a:r>
              <a:rPr lang="tr-TR" b="0" i="0" dirty="0" err="1">
                <a:solidFill>
                  <a:srgbClr val="1F1F1F"/>
                </a:solidFill>
                <a:effectLst/>
                <a:latin typeface="ElsevierGulliver"/>
              </a:rPr>
              <a:t>Veritabanı</a:t>
            </a:r>
            <a:r>
              <a:rPr lang="tr-TR" b="0" i="0" dirty="0">
                <a:solidFill>
                  <a:srgbClr val="1F1F1F"/>
                </a:solidFill>
                <a:effectLst/>
                <a:latin typeface="ElsevierGulliver"/>
              </a:rPr>
              <a:t>, başlangıçlarından 16 Nisan 2023'e kadar herhangi bir bölgesel veya dil kısıtlaması olmaksızın sistematik olarak arandı. </a:t>
            </a:r>
          </a:p>
          <a:p>
            <a:r>
              <a:rPr lang="tr-TR" b="0" i="0" dirty="0">
                <a:solidFill>
                  <a:srgbClr val="1F1F1F"/>
                </a:solidFill>
                <a:effectLst/>
                <a:latin typeface="ElsevierGulliver"/>
              </a:rPr>
              <a:t>Çalışmanın bulguları, akupunkturun tek başına veya diğer yaklaşımlarla birlikte uygulandığında FD hastaları için güvenli ve etkili bir tedavi seçeneği olduğunu göstermiştir. Bu sonucun güvenilirliğini güçlendirmek için, gelecekteki araştırmalar yüksek kaliteli, çok merkezli, geniş örneklemli, randomize çift kör </a:t>
            </a:r>
            <a:r>
              <a:rPr lang="tr-TR" b="0" i="0" dirty="0" err="1">
                <a:solidFill>
                  <a:srgbClr val="1F1F1F"/>
                </a:solidFill>
                <a:effectLst/>
                <a:latin typeface="ElsevierGulliver"/>
              </a:rPr>
              <a:t>RCT'lere</a:t>
            </a:r>
            <a:r>
              <a:rPr lang="tr-TR" b="0" i="0" dirty="0">
                <a:solidFill>
                  <a:srgbClr val="1F1F1F"/>
                </a:solidFill>
                <a:effectLst/>
                <a:latin typeface="ElsevierGulliver"/>
              </a:rPr>
              <a:t> odaklanmalıdır. Daha fazla sistematik incelemenin ve </a:t>
            </a:r>
            <a:r>
              <a:rPr lang="tr-TR" b="0" i="0" dirty="0" err="1">
                <a:solidFill>
                  <a:srgbClr val="1F1F1F"/>
                </a:solidFill>
                <a:effectLst/>
                <a:latin typeface="ElsevierGulliver"/>
              </a:rPr>
              <a:t>Bayes</a:t>
            </a:r>
            <a:r>
              <a:rPr lang="tr-TR" b="0" i="0" dirty="0">
                <a:solidFill>
                  <a:srgbClr val="1F1F1F"/>
                </a:solidFill>
                <a:effectLst/>
                <a:latin typeface="ElsevierGulliver"/>
              </a:rPr>
              <a:t> meta-analizinin en etkili akupunktur noktaları, optimum tedavi süreleri ve uygun sıklıklar hakkında daha fazla ışık tutabileceği öngörülmektedir.</a:t>
            </a:r>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48</a:t>
            </a:fld>
            <a:endParaRPr lang="tr-TR"/>
          </a:p>
        </p:txBody>
      </p:sp>
    </p:spTree>
    <p:extLst>
      <p:ext uri="{BB962C8B-B14F-4D97-AF65-F5344CB8AC3E}">
        <p14:creationId xmlns:p14="http://schemas.microsoft.com/office/powerpoint/2010/main" val="44725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Dispepsi, geniş bir ayırıcı tanıya ve heterojen bir patofizyolojiye sahip yaygın bir semptomdur. Roma kriterlerinin farklı yinelemeleri kullanıldığında prevalans oranları daha düşük olsa da, nüfusun yüzde 20'sine kadarında görülür.</a:t>
            </a:r>
          </a:p>
          <a:p>
            <a:r>
              <a:rPr lang="tr-TR" b="0" i="0" dirty="0">
                <a:solidFill>
                  <a:srgbClr val="232323"/>
                </a:solidFill>
                <a:effectLst/>
                <a:latin typeface="Noto Sans" panose="020B0502040504020204" pitchFamily="34" charset="0"/>
              </a:rPr>
              <a:t>Dispepsi sağkalımı etkilemese de, önemli sağlık bakım maliyetlerinden sorumludur ve yaşam kalitesini önemli ölçüde etkiler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333333"/>
                </a:solidFill>
                <a:effectLst/>
                <a:latin typeface="interfaceregular"/>
              </a:rPr>
              <a:t>Prevalans ülkeye göre (%1.8 ila %57.0) ve dispepsiyi tanımlamak için kullanılan kriterlere göre değişiklik göstermiştir</a:t>
            </a:r>
            <a:r>
              <a:rPr lang="tr-TR" b="0" i="0" dirty="0">
                <a:solidFill>
                  <a:srgbClr val="232323"/>
                </a:solidFill>
                <a:effectLst/>
                <a:latin typeface="Noto Sans" panose="020B050204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highlight>
                  <a:srgbClr val="FFFFFF"/>
                </a:highlight>
                <a:latin typeface="Noto Sans" panose="020B0502040504020204" pitchFamily="34" charset="0"/>
              </a:rPr>
              <a:t>Etkilenen insanların çoğu semptomları için tıbbi değerlendirme istemez </a:t>
            </a:r>
            <a:endParaRPr lang="tr-TR" b="0" i="0" dirty="0">
              <a:solidFill>
                <a:srgbClr val="232323"/>
              </a:solidFill>
              <a:effectLst/>
              <a:latin typeface="Noto Sans" panose="020B0502040504020204" pitchFamily="34" charset="0"/>
            </a:endParaRP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6</a:t>
            </a:fld>
            <a:endParaRPr lang="tr-TR"/>
          </a:p>
        </p:txBody>
      </p:sp>
    </p:spTree>
    <p:extLst>
      <p:ext uri="{BB962C8B-B14F-4D97-AF65-F5344CB8AC3E}">
        <p14:creationId xmlns:p14="http://schemas.microsoft.com/office/powerpoint/2010/main" val="3056936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Oral olarak uygulanan proton pompası inhibitörlerinin standart dozları şunları içerir: Günde 30 mg </a:t>
            </a:r>
            <a:r>
              <a:rPr lang="tr-TR" b="0" i="0" dirty="0" err="1">
                <a:solidFill>
                  <a:srgbClr val="232323"/>
                </a:solidFill>
                <a:effectLst/>
                <a:latin typeface="Noto Sans" panose="020B0502040504020204" pitchFamily="34" charset="0"/>
              </a:rPr>
              <a:t>lansoprazol</a:t>
            </a:r>
            <a:r>
              <a:rPr lang="tr-TR" b="0" i="0" dirty="0">
                <a:solidFill>
                  <a:srgbClr val="232323"/>
                </a:solidFill>
                <a:effectLst/>
                <a:latin typeface="Noto Sans" panose="020B0502040504020204" pitchFamily="34" charset="0"/>
              </a:rPr>
              <a:t>, günde 20 mg </a:t>
            </a:r>
            <a:r>
              <a:rPr lang="tr-TR" b="0" i="0" dirty="0" err="1">
                <a:solidFill>
                  <a:srgbClr val="232323"/>
                </a:solidFill>
                <a:effectLst/>
                <a:latin typeface="Noto Sans" panose="020B0502040504020204" pitchFamily="34" charset="0"/>
              </a:rPr>
              <a:t>omeprazol</a:t>
            </a:r>
            <a:r>
              <a:rPr lang="tr-TR" b="0" i="0" dirty="0">
                <a:solidFill>
                  <a:srgbClr val="232323"/>
                </a:solidFill>
                <a:effectLst/>
                <a:latin typeface="Noto Sans" panose="020B0502040504020204" pitchFamily="34" charset="0"/>
              </a:rPr>
              <a:t>, günde 40 mg </a:t>
            </a:r>
            <a:r>
              <a:rPr lang="tr-TR" b="0" i="0" dirty="0" err="1">
                <a:solidFill>
                  <a:srgbClr val="232323"/>
                </a:solidFill>
                <a:effectLst/>
                <a:latin typeface="Noto Sans" panose="020B0502040504020204" pitchFamily="34" charset="0"/>
              </a:rPr>
              <a:t>pantoprazol</a:t>
            </a:r>
            <a:r>
              <a:rPr lang="tr-TR" b="0" i="0" dirty="0">
                <a:solidFill>
                  <a:srgbClr val="232323"/>
                </a:solidFill>
                <a:effectLst/>
                <a:latin typeface="Noto Sans" panose="020B0502040504020204" pitchFamily="34" charset="0"/>
              </a:rPr>
              <a:t>, günde 20 mg </a:t>
            </a:r>
            <a:r>
              <a:rPr lang="tr-TR" b="0" i="0" dirty="0" err="1">
                <a:solidFill>
                  <a:srgbClr val="232323"/>
                </a:solidFill>
                <a:effectLst/>
                <a:latin typeface="Noto Sans" panose="020B0502040504020204" pitchFamily="34" charset="0"/>
              </a:rPr>
              <a:t>rabeprazol</a:t>
            </a:r>
            <a:r>
              <a:rPr lang="tr-TR" b="0" i="0" dirty="0">
                <a:solidFill>
                  <a:srgbClr val="232323"/>
                </a:solidFill>
                <a:effectLst/>
                <a:latin typeface="Noto Sans" panose="020B0502040504020204" pitchFamily="34" charset="0"/>
              </a:rPr>
              <a:t> veya günde 20 mg </a:t>
            </a:r>
            <a:r>
              <a:rPr lang="tr-TR" b="0" i="0" dirty="0" err="1">
                <a:solidFill>
                  <a:srgbClr val="232323"/>
                </a:solidFill>
                <a:effectLst/>
                <a:latin typeface="Noto Sans" panose="020B0502040504020204" pitchFamily="34" charset="0"/>
              </a:rPr>
              <a:t>esomeprazol</a:t>
            </a:r>
            <a:r>
              <a:rPr lang="tr-TR" b="0" i="0" dirty="0">
                <a:solidFill>
                  <a:srgbClr val="232323"/>
                </a:solidFill>
                <a:effectLst/>
                <a:latin typeface="Noto Sans" panose="020B0502040504020204" pitchFamily="34" charset="0"/>
              </a:rPr>
              <a:t>.</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49</a:t>
            </a:fld>
            <a:endParaRPr lang="tr-TR"/>
          </a:p>
        </p:txBody>
      </p:sp>
    </p:spTree>
    <p:extLst>
      <p:ext uri="{BB962C8B-B14F-4D97-AF65-F5344CB8AC3E}">
        <p14:creationId xmlns:p14="http://schemas.microsoft.com/office/powerpoint/2010/main" val="122977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Dispepsili</a:t>
            </a:r>
            <a:r>
              <a:rPr lang="tr-TR" b="0" i="0" dirty="0">
                <a:solidFill>
                  <a:srgbClr val="232323"/>
                </a:solidFill>
                <a:effectLst/>
                <a:latin typeface="Noto Sans" panose="020B0502040504020204" pitchFamily="34" charset="0"/>
              </a:rPr>
              <a:t> hastaların yaklaşık yüzde </a:t>
            </a:r>
            <a:r>
              <a:rPr lang="tr-TR" b="1" i="0" dirty="0">
                <a:solidFill>
                  <a:srgbClr val="232323"/>
                </a:solidFill>
                <a:effectLst/>
                <a:latin typeface="Noto Sans" panose="020B0502040504020204" pitchFamily="34" charset="0"/>
              </a:rPr>
              <a:t>20 ila 25'inin altta yatan bir organik nedeni vardır</a:t>
            </a:r>
            <a:r>
              <a:rPr lang="tr-TR" b="0" i="0" dirty="0">
                <a:solidFill>
                  <a:srgbClr val="232323"/>
                </a:solidFill>
                <a:effectLst/>
                <a:latin typeface="Noto Sans" panose="020B0502040504020204" pitchFamily="34" charset="0"/>
              </a:rPr>
              <a:t>. </a:t>
            </a:r>
            <a:r>
              <a:rPr lang="tr-TR" dirty="0"/>
              <a:t>Dispepsinin ortaya çıkması için çeşitli organik nedenler mevcuttur. Ana nedenler olarak peptik ülser hastalığı, gastrit, gastroözofageal reflü hastalığı, ilaçlar (en çok suçlanan </a:t>
            </a:r>
            <a:r>
              <a:rPr lang="tr-TR" dirty="0" err="1"/>
              <a:t>non</a:t>
            </a:r>
            <a:r>
              <a:rPr lang="tr-TR" dirty="0"/>
              <a:t>-steroid anti-</a:t>
            </a:r>
            <a:r>
              <a:rPr lang="tr-TR" dirty="0" err="1"/>
              <a:t>infl</a:t>
            </a:r>
            <a:r>
              <a:rPr lang="tr-TR" dirty="0"/>
              <a:t> </a:t>
            </a:r>
            <a:r>
              <a:rPr lang="tr-TR" dirty="0" err="1"/>
              <a:t>amatuarilaçlar</a:t>
            </a:r>
            <a:r>
              <a:rPr lang="tr-TR" dirty="0"/>
              <a:t>) söylenebilir.</a:t>
            </a:r>
          </a:p>
          <a:p>
            <a:r>
              <a:rPr lang="tr-TR" dirty="0"/>
              <a:t>İlaçlar: NSAID, aspirin, steroid, </a:t>
            </a:r>
            <a:r>
              <a:rPr lang="tr-TR" dirty="0" err="1"/>
              <a:t>kolşisin</a:t>
            </a:r>
            <a:r>
              <a:rPr lang="tr-TR" dirty="0"/>
              <a:t>, oral ab </a:t>
            </a:r>
            <a:r>
              <a:rPr lang="tr-TR" dirty="0" err="1"/>
              <a:t>ler</a:t>
            </a:r>
            <a:r>
              <a:rPr lang="tr-TR" dirty="0"/>
              <a:t>(</a:t>
            </a:r>
            <a:r>
              <a:rPr lang="tr-TR" dirty="0" err="1"/>
              <a:t>örn:eritromisin</a:t>
            </a:r>
            <a:r>
              <a:rPr lang="tr-TR" dirty="0"/>
              <a:t>), demir </a:t>
            </a:r>
            <a:r>
              <a:rPr lang="tr-TR" dirty="0" err="1"/>
              <a:t>preparartları</a:t>
            </a:r>
            <a:r>
              <a:rPr lang="tr-TR" dirty="0"/>
              <a:t>…</a:t>
            </a:r>
          </a:p>
          <a:p>
            <a:r>
              <a:rPr lang="tr-TR" dirty="0"/>
              <a:t>Pankreatit, </a:t>
            </a:r>
            <a:r>
              <a:rPr lang="tr-TR" dirty="0" err="1"/>
              <a:t>kolelityazis</a:t>
            </a:r>
            <a:endParaRPr lang="tr-TR" dirty="0"/>
          </a:p>
          <a:p>
            <a:r>
              <a:rPr lang="tr-TR" dirty="0"/>
              <a:t>Metabolik </a:t>
            </a:r>
            <a:r>
              <a:rPr lang="tr-TR" dirty="0" err="1"/>
              <a:t>bozukluklar:hiperkalsemi</a:t>
            </a:r>
            <a:r>
              <a:rPr lang="tr-TR" dirty="0"/>
              <a:t>, hiperkalemi</a:t>
            </a:r>
          </a:p>
          <a:p>
            <a:r>
              <a:rPr lang="tr-TR" dirty="0"/>
              <a:t>Sistemik </a:t>
            </a:r>
            <a:r>
              <a:rPr lang="tr-TR" dirty="0" err="1"/>
              <a:t>hastalıklar:DM</a:t>
            </a:r>
            <a:r>
              <a:rPr lang="tr-TR" dirty="0"/>
              <a:t>, </a:t>
            </a:r>
            <a:r>
              <a:rPr lang="tr-TR" dirty="0" err="1"/>
              <a:t>tiroid</a:t>
            </a:r>
            <a:r>
              <a:rPr lang="tr-TR" dirty="0"/>
              <a:t> ve paratiroid bozukluklar..  (</a:t>
            </a:r>
            <a:r>
              <a:rPr lang="tr-TR" dirty="0" err="1"/>
              <a:t>gastroparezi</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Bununla birlikte, hastaların yüzde </a:t>
            </a:r>
            <a:r>
              <a:rPr lang="tr-TR" b="1" i="0" dirty="0">
                <a:solidFill>
                  <a:srgbClr val="232323"/>
                </a:solidFill>
                <a:effectLst/>
                <a:latin typeface="Noto Sans" panose="020B0502040504020204" pitchFamily="34" charset="0"/>
              </a:rPr>
              <a:t>75 ila 80'inde tanısal değerlendirmede altta yatan bir neden olmaksızın fonksiyonel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idiyopatik</a:t>
            </a:r>
            <a:r>
              <a:rPr lang="tr-TR" b="0" i="0" dirty="0">
                <a:solidFill>
                  <a:srgbClr val="232323"/>
                </a:solidFill>
                <a:effectLst/>
                <a:latin typeface="Noto Sans" panose="020B0502040504020204" pitchFamily="34" charset="0"/>
              </a:rPr>
              <a:t> veya ülser olmayan) dispepsi vardır.</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7</a:t>
            </a:fld>
            <a:endParaRPr lang="tr-TR"/>
          </a:p>
        </p:txBody>
      </p:sp>
    </p:spTree>
    <p:extLst>
      <p:ext uri="{BB962C8B-B14F-4D97-AF65-F5344CB8AC3E}">
        <p14:creationId xmlns:p14="http://schemas.microsoft.com/office/powerpoint/2010/main" val="300263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GÖRH tipik semptomları </a:t>
            </a:r>
            <a:r>
              <a:rPr lang="tr-TR" dirty="0" err="1"/>
              <a:t>retrosternal</a:t>
            </a:r>
            <a:r>
              <a:rPr lang="tr-TR" dirty="0"/>
              <a:t> yanma (</a:t>
            </a:r>
            <a:r>
              <a:rPr lang="tr-TR" dirty="0" err="1"/>
              <a:t>pirozis</a:t>
            </a:r>
            <a:r>
              <a:rPr lang="tr-TR" dirty="0"/>
              <a:t>) ve regürjitasyon (efor olmaksızın özofagusa geçen mide içeriğinin ağız veya boğazda hissedilmesi) olmakla birlikte GÖRH bazen epigastrik ağrı, rahatsızlık hissi ile de kendini gösterebilir.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8</a:t>
            </a:fld>
            <a:endParaRPr lang="tr-TR"/>
          </a:p>
        </p:txBody>
      </p:sp>
    </p:spTree>
    <p:extLst>
      <p:ext uri="{BB962C8B-B14F-4D97-AF65-F5344CB8AC3E}">
        <p14:creationId xmlns:p14="http://schemas.microsoft.com/office/powerpoint/2010/main" val="350972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 sık sebep geçici AÖS gevşemeleri sırasında aşırı miktarda asit reflüsü olması, düşük AÖS basıncı da sık görülen sebeplerdendir. İntraabdominal basınç artışına yol açan </a:t>
            </a:r>
            <a:r>
              <a:rPr lang="tr-TR" b="1" dirty="0"/>
              <a:t>obezite ve gebelik </a:t>
            </a:r>
            <a:r>
              <a:rPr lang="tr-TR" dirty="0"/>
              <a:t>risk faktörlerindendir. Ayrıca gebelikte progesteron da AÖS gevşemesine yol açar.</a:t>
            </a:r>
          </a:p>
          <a:p>
            <a:r>
              <a:rPr lang="tr-TR" dirty="0"/>
              <a:t>Düşük AÖS basıncı </a:t>
            </a:r>
            <a:r>
              <a:rPr lang="tr-TR" dirty="0" err="1"/>
              <a:t>barret</a:t>
            </a:r>
            <a:r>
              <a:rPr lang="tr-TR" dirty="0"/>
              <a:t> özofagus ve özofajit olanlarda daha sık.</a:t>
            </a:r>
          </a:p>
          <a:p>
            <a:r>
              <a:rPr lang="tr-TR" dirty="0"/>
              <a:t>Tipik semptomlarla gelen hastada tanı konulabilir. Ancak dispepsi özellikleri ile gelenlerde tanısal sorun söz konusu olabilir. Gerekli durumlarda ileri tetkik yapılabilir.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9</a:t>
            </a:fld>
            <a:endParaRPr lang="tr-TR"/>
          </a:p>
        </p:txBody>
      </p:sp>
    </p:spTree>
    <p:extLst>
      <p:ext uri="{BB962C8B-B14F-4D97-AF65-F5344CB8AC3E}">
        <p14:creationId xmlns:p14="http://schemas.microsoft.com/office/powerpoint/2010/main" val="6924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Gastrite genellikle enfeksiyöz ajanlar (</a:t>
            </a:r>
            <a:r>
              <a:rPr lang="tr-TR" b="0" i="0" dirty="0" err="1">
                <a:solidFill>
                  <a:srgbClr val="232323"/>
                </a:solidFill>
                <a:effectLst/>
                <a:latin typeface="Noto Sans" panose="020B0502040504020204" pitchFamily="34" charset="0"/>
              </a:rPr>
              <a:t>örn</a:t>
            </a:r>
            <a:r>
              <a:rPr lang="tr-TR" b="0" i="0" dirty="0">
                <a:solidFill>
                  <a:srgbClr val="232323"/>
                </a:solidFill>
                <a:effectLst/>
                <a:latin typeface="Noto Sans" panose="020B0502040504020204" pitchFamily="34" charset="0"/>
              </a:rPr>
              <a:t>., </a:t>
            </a:r>
            <a:r>
              <a:rPr lang="tr-TR" b="0" i="1" dirty="0">
                <a:solidFill>
                  <a:srgbClr val="232323"/>
                </a:solidFill>
                <a:effectLst/>
                <a:latin typeface="Noto Sans" panose="020B0502040504020204" pitchFamily="34" charset="0"/>
              </a:rPr>
              <a:t>H. </a:t>
            </a:r>
            <a:r>
              <a:rPr lang="tr-TR" b="0" i="1" dirty="0" err="1">
                <a:solidFill>
                  <a:srgbClr val="232323"/>
                </a:solidFill>
                <a:effectLst/>
                <a:latin typeface="Noto Sans" panose="020B0502040504020204" pitchFamily="34" charset="0"/>
              </a:rPr>
              <a:t>pylori</a:t>
            </a:r>
            <a:r>
              <a:rPr lang="tr-TR" b="0" i="0" dirty="0">
                <a:solidFill>
                  <a:srgbClr val="232323"/>
                </a:solidFill>
                <a:effectLst/>
                <a:latin typeface="Noto Sans" panose="020B0502040504020204" pitchFamily="34" charset="0"/>
              </a:rPr>
              <a:t> ) neden olur veya birçok durumda gastritin nedeni bilinmemekle birlikte immün aracılı olur.</a:t>
            </a:r>
          </a:p>
          <a:p>
            <a:endParaRPr lang="tr-TR" b="0" i="0" dirty="0">
              <a:solidFill>
                <a:srgbClr val="232323"/>
              </a:solidFill>
              <a:effectLst/>
              <a:latin typeface="Noto Sans" panose="020B0502040504020204" pitchFamily="34" charset="0"/>
            </a:endParaRPr>
          </a:p>
          <a:p>
            <a:r>
              <a:rPr lang="tr-TR" b="0" i="0" dirty="0">
                <a:solidFill>
                  <a:srgbClr val="232323"/>
                </a:solidFill>
                <a:effectLst/>
                <a:latin typeface="Noto Sans" panose="020B0502040504020204" pitchFamily="34" charset="0"/>
              </a:rPr>
              <a:t>Minimal veya enflamasyonla ilişkili olmayan epitel hücre hasarı ve rejenerasyonu "</a:t>
            </a:r>
            <a:r>
              <a:rPr lang="tr-TR" b="0" i="0" dirty="0" err="1">
                <a:solidFill>
                  <a:srgbClr val="232323"/>
                </a:solidFill>
                <a:effectLst/>
                <a:latin typeface="Noto Sans" panose="020B0502040504020204" pitchFamily="34" charset="0"/>
              </a:rPr>
              <a:t>gastropati</a:t>
            </a:r>
            <a:r>
              <a:rPr lang="tr-TR" b="0" i="0" dirty="0">
                <a:solidFill>
                  <a:srgbClr val="232323"/>
                </a:solidFill>
                <a:effectLst/>
                <a:latin typeface="Noto Sans" panose="020B0502040504020204" pitchFamily="34" charset="0"/>
              </a:rPr>
              <a:t>" olarak adlandırılır.</a:t>
            </a:r>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10</a:t>
            </a:fld>
            <a:endParaRPr lang="tr-TR"/>
          </a:p>
        </p:txBody>
      </p:sp>
    </p:spTree>
    <p:extLst>
      <p:ext uri="{BB962C8B-B14F-4D97-AF65-F5344CB8AC3E}">
        <p14:creationId xmlns:p14="http://schemas.microsoft.com/office/powerpoint/2010/main" val="363964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Gastrit, zamana göre (akut ve kronik), patofizyoloji ve histolojik özellikler ve etiyolojiye göre sınıflandırılmıştır.</a:t>
            </a:r>
            <a:r>
              <a:rPr lang="tr-TR" b="0" i="0" u="none" strike="noStrike" dirty="0">
                <a:solidFill>
                  <a:srgbClr val="005B92"/>
                </a:solidFill>
                <a:effectLst/>
                <a:latin typeface="Noto Sans" panose="020B0502040504020204" pitchFamily="34" charset="0"/>
              </a:rPr>
              <a:t> </a:t>
            </a:r>
            <a:r>
              <a:rPr lang="tr-TR" b="0" i="0" dirty="0">
                <a:solidFill>
                  <a:srgbClr val="232323"/>
                </a:solidFill>
                <a:effectLst/>
                <a:latin typeface="Noto Sans" panose="020B0502040504020204" pitchFamily="34" charset="0"/>
              </a:rPr>
              <a:t>Birkaç sınıflandırma önerilmiş olmasına rağmen, evrensel olarak kabul edilmiş bir gastrit sınıflandırması yoktur.</a:t>
            </a:r>
          </a:p>
          <a:p>
            <a:r>
              <a:rPr lang="tr-TR" b="0" i="0" dirty="0">
                <a:solidFill>
                  <a:srgbClr val="232323"/>
                </a:solidFill>
                <a:effectLst/>
                <a:latin typeface="Noto Sans" panose="020B0502040504020204" pitchFamily="34" charset="0"/>
              </a:rPr>
              <a:t>Akut </a:t>
            </a:r>
            <a:r>
              <a:rPr lang="tr-TR" b="0" i="0" dirty="0" err="1">
                <a:solidFill>
                  <a:srgbClr val="232323"/>
                </a:solidFill>
                <a:effectLst/>
                <a:latin typeface="Noto Sans" panose="020B0502040504020204" pitchFamily="34" charset="0"/>
              </a:rPr>
              <a:t>gastropatiler</a:t>
            </a:r>
            <a:r>
              <a:rPr lang="tr-TR" b="0" i="0" dirty="0">
                <a:solidFill>
                  <a:srgbClr val="232323"/>
                </a:solidFill>
                <a:effectLst/>
                <a:latin typeface="Noto Sans" panose="020B0502040504020204" pitchFamily="34" charset="0"/>
              </a:rPr>
              <a:t> genellikle karında rahatsızlık/ağrı, mide ekşimesi, bulantı, kusma ve hematemez ile kendini gösterir. </a:t>
            </a:r>
          </a:p>
          <a:p>
            <a:r>
              <a:rPr lang="tr-TR" b="0" i="0" dirty="0">
                <a:solidFill>
                  <a:srgbClr val="232323"/>
                </a:solidFill>
                <a:effectLst/>
                <a:latin typeface="Noto Sans" panose="020B0502040504020204" pitchFamily="34" charset="0"/>
              </a:rPr>
              <a:t>Akut inflamasyon, </a:t>
            </a:r>
            <a:r>
              <a:rPr lang="tr-TR" b="0" i="0" dirty="0" err="1">
                <a:solidFill>
                  <a:srgbClr val="232323"/>
                </a:solidFill>
                <a:effectLst/>
                <a:latin typeface="Noto Sans" panose="020B0502040504020204" pitchFamily="34" charset="0"/>
              </a:rPr>
              <a:t>nötrofilik</a:t>
            </a:r>
            <a:r>
              <a:rPr lang="tr-TR" b="0" i="0" dirty="0">
                <a:solidFill>
                  <a:srgbClr val="232323"/>
                </a:solidFill>
                <a:effectLst/>
                <a:latin typeface="Noto Sans" panose="020B0502040504020204" pitchFamily="34" charset="0"/>
              </a:rPr>
              <a:t> infiltrasyon ile temsil edilirken, kronik inflamasyon, mononükleer hücrelerin, başlıca lenfositlerin, plazma hücrelerinin ve makrofajların bir karışımı ile karakterize edilir.</a:t>
            </a:r>
          </a:p>
          <a:p>
            <a:r>
              <a:rPr lang="tr-TR" b="0" i="0" dirty="0">
                <a:solidFill>
                  <a:srgbClr val="232323"/>
                </a:solidFill>
                <a:effectLst/>
                <a:latin typeface="Noto Sans" panose="020B0502040504020204" pitchFamily="34" charset="0"/>
              </a:rPr>
              <a:t>Gastrit tanısı genellikle üst abdominal semptomların değerlendirilmesi için üst endoskopi yapılan hastalardan alınan biyopsi örneklerinde konulur.</a:t>
            </a:r>
            <a:endParaRPr lang="tr-TR" dirty="0"/>
          </a:p>
          <a:p>
            <a:endParaRPr lang="tr-TR" dirty="0"/>
          </a:p>
        </p:txBody>
      </p:sp>
      <p:sp>
        <p:nvSpPr>
          <p:cNvPr id="4" name="Slayt Numarası Yer Tutucusu 3"/>
          <p:cNvSpPr>
            <a:spLocks noGrp="1"/>
          </p:cNvSpPr>
          <p:nvPr>
            <p:ph type="sldNum" sz="quarter" idx="5"/>
          </p:nvPr>
        </p:nvSpPr>
        <p:spPr/>
        <p:txBody>
          <a:bodyPr/>
          <a:lstStyle/>
          <a:p>
            <a:fld id="{77825D41-342E-4229-805D-0D903F5C258A}" type="slidenum">
              <a:rPr lang="tr-TR" smtClean="0"/>
              <a:t>11</a:t>
            </a:fld>
            <a:endParaRPr lang="tr-TR"/>
          </a:p>
        </p:txBody>
      </p:sp>
    </p:spTree>
    <p:extLst>
      <p:ext uri="{BB962C8B-B14F-4D97-AF65-F5344CB8AC3E}">
        <p14:creationId xmlns:p14="http://schemas.microsoft.com/office/powerpoint/2010/main" val="335826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grayWhite">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B524A2E4-00E7-4180-A664-CE74ABFC98AD}" type="datetimeFigureOut">
              <a:rPr lang="tr-TR" smtClean="0"/>
              <a:t>15.10.2024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3398279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24A2E4-00E7-4180-A664-CE74ABFC98AD}" type="datetimeFigureOut">
              <a:rPr lang="tr-TR" smtClean="0"/>
              <a:t>15.10.2024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296561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524A2E4-00E7-4180-A664-CE74ABFC98AD}" type="datetimeFigureOut">
              <a:rPr lang="tr-TR" smtClean="0"/>
              <a:t>15.10.2024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348076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524A2E4-00E7-4180-A664-CE74ABFC98AD}" type="datetimeFigureOut">
              <a:rPr lang="tr-TR" smtClean="0"/>
              <a:t>15.10.2024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01538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B524A2E4-00E7-4180-A664-CE74ABFC98AD}" type="datetimeFigureOut">
              <a:rPr lang="tr-TR" smtClean="0"/>
              <a:t>15.10.2024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962434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B524A2E4-00E7-4180-A664-CE74ABFC98AD}" type="datetimeFigureOut">
              <a:rPr lang="tr-TR" smtClean="0"/>
              <a:t>15.10.2024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153451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B524A2E4-00E7-4180-A664-CE74ABFC98AD}" type="datetimeFigureOut">
              <a:rPr lang="tr-TR" smtClean="0"/>
              <a:t>15.10.2024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381C4E9-F528-46B9-9498-C5F3A414860E}"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88367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524A2E4-00E7-4180-A664-CE74ABFC98AD}" type="datetimeFigureOut">
              <a:rPr lang="tr-TR" smtClean="0"/>
              <a:t>15.10.2024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210668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4A2E4-00E7-4180-A664-CE74ABFC98AD}" type="datetimeFigureOut">
              <a:rPr lang="tr-TR" smtClean="0"/>
              <a:t>15.10.2024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10557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B524A2E4-00E7-4180-A664-CE74ABFC98AD}" type="datetimeFigureOut">
              <a:rPr lang="tr-TR" smtClean="0"/>
              <a:t>15.10.2024</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46597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24A2E4-00E7-4180-A664-CE74ABFC98AD}" type="datetimeFigureOut">
              <a:rPr lang="tr-TR" smtClean="0"/>
              <a:t>15.10.2024</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2381C4E9-F528-46B9-9498-C5F3A414860E}" type="slidenum">
              <a:rPr lang="tr-TR" smtClean="0"/>
              <a:t>‹#›</a:t>
            </a:fld>
            <a:endParaRPr lang="tr-TR"/>
          </a:p>
        </p:txBody>
      </p:sp>
    </p:spTree>
    <p:extLst>
      <p:ext uri="{BB962C8B-B14F-4D97-AF65-F5344CB8AC3E}">
        <p14:creationId xmlns:p14="http://schemas.microsoft.com/office/powerpoint/2010/main" val="387436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24A2E4-00E7-4180-A664-CE74ABFC98AD}" type="datetimeFigureOut">
              <a:rPr lang="tr-TR" smtClean="0"/>
              <a:t>15.10.2024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381C4E9-F528-46B9-9498-C5F3A414860E}" type="slidenum">
              <a:rPr lang="tr-TR" smtClean="0"/>
              <a:t>‹#›</a:t>
            </a:fld>
            <a:endParaRPr lang="tr-TR"/>
          </a:p>
        </p:txBody>
      </p:sp>
    </p:spTree>
    <p:extLst>
      <p:ext uri="{BB962C8B-B14F-4D97-AF65-F5344CB8AC3E}">
        <p14:creationId xmlns:p14="http://schemas.microsoft.com/office/powerpoint/2010/main" val="2517961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ptodate.com/contents/treatment-regimens-for-helicobacter-pylori-in-adults?search=helikobakter%20pilori%20tedavisi&amp;source=search_result&amp;selectedTitle=1~150&amp;usage_type=default&amp;display_rank=1" TargetMode="External"/><Relationship Id="rId7" Type="http://schemas.openxmlformats.org/officeDocument/2006/relationships/hyperlink" Target="https://www.uptodate.com/contents/medical-management-of-gastroesophageal-reflux-disease-in-adults?search=refl%C3%BC&amp;source=search_result&amp;selectedTitle=5~150&amp;usage_type=default&amp;display_rank=4" TargetMode="External"/><Relationship Id="rId2" Type="http://schemas.openxmlformats.org/officeDocument/2006/relationships/hyperlink" Target="https://www.uptodate.com/contents/approach-to-the-adult-with-dyspepsia?search=dyspepsia&amp;source=search_result&amp;selectedTitle=1~150&amp;usage_type=default&amp;display_rank=1" TargetMode="External"/><Relationship Id="rId1" Type="http://schemas.openxmlformats.org/officeDocument/2006/relationships/slideLayout" Target="../slideLayouts/slideLayout2.xml"/><Relationship Id="rId6" Type="http://schemas.openxmlformats.org/officeDocument/2006/relationships/hyperlink" Target="https://www.uptodate.com/contents/peptic-ulcer-disease-epidemiology-etiology-and-pathogenesis?search=dyspepsia%20treatment&amp;topicRef=26&amp;source=see_link" TargetMode="External"/><Relationship Id="rId5" Type="http://schemas.openxmlformats.org/officeDocument/2006/relationships/hyperlink" Target="https://www.uptodate.com/contents/gastritis-etiology-and-diagnosis?search=helikobakter%20pilori%20gastriti&amp;source=search_result&amp;selectedTitle=4~150&amp;usage_type=default&amp;display_rank=4" TargetMode="External"/><Relationship Id="rId4" Type="http://schemas.openxmlformats.org/officeDocument/2006/relationships/hyperlink" Target="https://www.uptodate.com/contents/indications-and-diagnostic-tests-for-helicobacter-pylori-infection-in-adults?search=helikobakter%20pilori&amp;source=search_result&amp;selectedTitle=2~150&amp;usage_type=default&amp;display_rank=2"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4485A-E4FC-2582-BD2A-B037709DF94F}"/>
              </a:ext>
            </a:extLst>
          </p:cNvPr>
          <p:cNvSpPr>
            <a:spLocks noGrp="1"/>
          </p:cNvSpPr>
          <p:nvPr>
            <p:ph type="title"/>
          </p:nvPr>
        </p:nvSpPr>
        <p:spPr/>
        <p:txBody>
          <a:bodyPr/>
          <a:lstStyle/>
          <a:p>
            <a:r>
              <a:rPr lang="tr-TR" b="1" dirty="0"/>
              <a:t>olgu</a:t>
            </a:r>
          </a:p>
        </p:txBody>
      </p:sp>
      <p:sp>
        <p:nvSpPr>
          <p:cNvPr id="3" name="İçerik Yer Tutucusu 2">
            <a:extLst>
              <a:ext uri="{FF2B5EF4-FFF2-40B4-BE49-F238E27FC236}">
                <a16:creationId xmlns:a16="http://schemas.microsoft.com/office/drawing/2014/main" id="{B7E516D5-7596-0E1E-78B9-D61DEDD4C76A}"/>
              </a:ext>
            </a:extLst>
          </p:cNvPr>
          <p:cNvSpPr>
            <a:spLocks noGrp="1"/>
          </p:cNvSpPr>
          <p:nvPr>
            <p:ph idx="1"/>
          </p:nvPr>
        </p:nvSpPr>
        <p:spPr/>
        <p:txBody>
          <a:bodyPr>
            <a:noAutofit/>
          </a:bodyPr>
          <a:lstStyle/>
          <a:p>
            <a:r>
              <a:rPr lang="tr-TR" sz="2600" dirty="0"/>
              <a:t>55 yaş erkek  hasta</a:t>
            </a:r>
          </a:p>
          <a:p>
            <a:r>
              <a:rPr lang="tr-TR" sz="2600" dirty="0"/>
              <a:t>4- 5 haftadır midesinin ağrıdığını söylüyor mide koruyucu tedavileri daha önce kullanmış ama fayda etmemiş </a:t>
            </a:r>
          </a:p>
          <a:p>
            <a:r>
              <a:rPr lang="tr-TR" sz="2600" dirty="0"/>
              <a:t>Kronik hastalığı: DM HT </a:t>
            </a:r>
          </a:p>
          <a:p>
            <a:r>
              <a:rPr lang="tr-TR" sz="2600" dirty="0"/>
              <a:t>Düzenli kullandığı ilaçlar: </a:t>
            </a:r>
            <a:r>
              <a:rPr lang="tr-TR" sz="2600" dirty="0" err="1"/>
              <a:t>delix</a:t>
            </a:r>
            <a:r>
              <a:rPr lang="tr-TR" sz="2600" dirty="0"/>
              <a:t> ,</a:t>
            </a:r>
            <a:r>
              <a:rPr lang="tr-TR" sz="2600" dirty="0" err="1"/>
              <a:t>glifor</a:t>
            </a:r>
            <a:endParaRPr lang="tr-TR" sz="2600" dirty="0"/>
          </a:p>
          <a:p>
            <a:r>
              <a:rPr lang="tr-TR" sz="2600" dirty="0"/>
              <a:t>25 paket yıl sigara kullanımı var, alkol kullanmıyor</a:t>
            </a:r>
          </a:p>
          <a:p>
            <a:r>
              <a:rPr lang="tr-TR" sz="2600" dirty="0"/>
              <a:t>BMI:29</a:t>
            </a:r>
          </a:p>
        </p:txBody>
      </p:sp>
    </p:spTree>
    <p:extLst>
      <p:ext uri="{BB962C8B-B14F-4D97-AF65-F5344CB8AC3E}">
        <p14:creationId xmlns:p14="http://schemas.microsoft.com/office/powerpoint/2010/main" val="84808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a:xfrm>
            <a:off x="2193036" y="964692"/>
            <a:ext cx="7729728" cy="1188720"/>
          </a:xfrm>
        </p:spPr>
        <p:txBody>
          <a:bodyPr/>
          <a:lstStyle/>
          <a:p>
            <a:r>
              <a:rPr lang="tr-TR" b="1" dirty="0">
                <a:latin typeface="+mn-lt"/>
              </a:rPr>
              <a:t>ORGANİK NEDENLER</a:t>
            </a: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219956"/>
          </a:xfrm>
        </p:spPr>
        <p:txBody>
          <a:bodyPr>
            <a:normAutofit/>
          </a:bodyPr>
          <a:lstStyle/>
          <a:p>
            <a:pPr marL="0" indent="0">
              <a:buNone/>
            </a:pPr>
            <a:r>
              <a:rPr lang="tr-TR" sz="2800" b="1" dirty="0"/>
              <a:t>Gastrit</a:t>
            </a:r>
          </a:p>
          <a:p>
            <a:pPr marL="0" indent="0">
              <a:buNone/>
            </a:pPr>
            <a:endParaRPr lang="tr-TR" sz="3200" b="1" dirty="0"/>
          </a:p>
          <a:p>
            <a:r>
              <a:rPr lang="es-ES" sz="2600" b="0" i="0" dirty="0">
                <a:solidFill>
                  <a:srgbClr val="232323"/>
                </a:solidFill>
                <a:effectLst/>
              </a:rPr>
              <a:t>Gastrik mukozal hasarla ilişkili inflamasyon</a:t>
            </a:r>
            <a:endParaRPr lang="tr-TR" sz="2600" b="0" i="0" dirty="0">
              <a:solidFill>
                <a:srgbClr val="232323"/>
              </a:solidFill>
              <a:effectLst/>
            </a:endParaRPr>
          </a:p>
          <a:p>
            <a:pPr marL="0" indent="0">
              <a:buNone/>
            </a:pPr>
            <a:endParaRPr lang="tr-TR" sz="2800" dirty="0">
              <a:solidFill>
                <a:srgbClr val="232323"/>
              </a:solidFill>
            </a:endParaRPr>
          </a:p>
          <a:p>
            <a:r>
              <a:rPr lang="tr-TR" sz="2600" b="0" i="0" dirty="0">
                <a:solidFill>
                  <a:srgbClr val="232323"/>
                </a:solidFill>
                <a:effectLst/>
              </a:rPr>
              <a:t>Etiyoloji </a:t>
            </a:r>
            <a:r>
              <a:rPr lang="tr-TR" sz="2800" b="0" i="0" dirty="0">
                <a:solidFill>
                  <a:srgbClr val="232323"/>
                </a:solidFill>
                <a:effectLst/>
              </a:rPr>
              <a:t>   </a:t>
            </a:r>
          </a:p>
          <a:p>
            <a:pPr lvl="1"/>
            <a:r>
              <a:rPr lang="tr-TR" sz="2600" b="0" i="0" dirty="0">
                <a:solidFill>
                  <a:srgbClr val="232323"/>
                </a:solidFill>
                <a:effectLst/>
              </a:rPr>
              <a:t> </a:t>
            </a:r>
            <a:r>
              <a:rPr lang="tr-TR" sz="2400" b="0" i="0" dirty="0" err="1">
                <a:solidFill>
                  <a:schemeClr val="tx1"/>
                </a:solidFill>
                <a:effectLst/>
              </a:rPr>
              <a:t>H.pylori</a:t>
            </a:r>
            <a:r>
              <a:rPr lang="tr-TR" sz="2400" b="0" i="0" dirty="0">
                <a:solidFill>
                  <a:schemeClr val="tx1"/>
                </a:solidFill>
                <a:effectLst/>
              </a:rPr>
              <a:t>,</a:t>
            </a:r>
            <a:r>
              <a:rPr lang="tr-TR" sz="2400" dirty="0">
                <a:solidFill>
                  <a:schemeClr val="tx1"/>
                </a:solidFill>
              </a:rPr>
              <a:t> </a:t>
            </a:r>
            <a:r>
              <a:rPr lang="tr-TR" sz="2400" b="0" i="0" dirty="0" err="1">
                <a:solidFill>
                  <a:schemeClr val="tx1"/>
                </a:solidFill>
                <a:effectLst/>
              </a:rPr>
              <a:t>otoimmun</a:t>
            </a:r>
            <a:r>
              <a:rPr lang="tr-TR" sz="2400" b="0" i="0" dirty="0">
                <a:solidFill>
                  <a:schemeClr val="tx1"/>
                </a:solidFill>
                <a:effectLst/>
              </a:rPr>
              <a:t>..</a:t>
            </a:r>
          </a:p>
          <a:p>
            <a:pPr lvl="1"/>
            <a:r>
              <a:rPr lang="tr-TR" sz="2400" b="0" i="0" dirty="0">
                <a:solidFill>
                  <a:srgbClr val="232323"/>
                </a:solidFill>
                <a:effectLst/>
              </a:rPr>
              <a:t> İlaçlar, alkol, </a:t>
            </a:r>
            <a:r>
              <a:rPr lang="tr-TR" sz="2400" b="0" i="0" dirty="0" err="1">
                <a:solidFill>
                  <a:srgbClr val="232323"/>
                </a:solidFill>
                <a:effectLst/>
              </a:rPr>
              <a:t>iskemi</a:t>
            </a:r>
            <a:r>
              <a:rPr lang="tr-TR" sz="2400" b="0" i="0" dirty="0">
                <a:solidFill>
                  <a:srgbClr val="232323"/>
                </a:solidFill>
                <a:effectLst/>
              </a:rPr>
              <a:t>..</a:t>
            </a:r>
          </a:p>
          <a:p>
            <a:endParaRPr lang="tr-TR" dirty="0"/>
          </a:p>
        </p:txBody>
      </p:sp>
    </p:spTree>
    <p:extLst>
      <p:ext uri="{BB962C8B-B14F-4D97-AF65-F5344CB8AC3E}">
        <p14:creationId xmlns:p14="http://schemas.microsoft.com/office/powerpoint/2010/main" val="379797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546856"/>
          </a:xfrm>
        </p:spPr>
        <p:txBody>
          <a:bodyPr>
            <a:normAutofit/>
          </a:bodyPr>
          <a:lstStyle/>
          <a:p>
            <a:pPr marL="0" indent="0">
              <a:buNone/>
            </a:pPr>
            <a:r>
              <a:rPr lang="tr-TR" sz="2800" b="1" dirty="0">
                <a:solidFill>
                  <a:schemeClr val="tx1"/>
                </a:solidFill>
              </a:rPr>
              <a:t>Gastrit</a:t>
            </a:r>
          </a:p>
          <a:p>
            <a:pPr marL="0" indent="0">
              <a:buNone/>
            </a:pPr>
            <a:endParaRPr lang="tr-TR" sz="1600" i="1" dirty="0"/>
          </a:p>
          <a:p>
            <a:r>
              <a:rPr lang="tr-TR" sz="2600" dirty="0">
                <a:solidFill>
                  <a:srgbClr val="232323"/>
                </a:solidFill>
              </a:rPr>
              <a:t>Akut/Kronik</a:t>
            </a:r>
          </a:p>
          <a:p>
            <a:endParaRPr lang="tr-TR" sz="2600" dirty="0">
              <a:solidFill>
                <a:srgbClr val="232323"/>
              </a:solidFill>
            </a:endParaRPr>
          </a:p>
          <a:p>
            <a:r>
              <a:rPr lang="tr-TR" sz="2600" dirty="0">
                <a:solidFill>
                  <a:srgbClr val="232323"/>
                </a:solidFill>
              </a:rPr>
              <a:t>Rahatsızlık, ağrı, bulantı, ekşime, kusma..</a:t>
            </a:r>
          </a:p>
          <a:p>
            <a:endParaRPr lang="tr-TR" sz="2600" dirty="0">
              <a:solidFill>
                <a:srgbClr val="232323"/>
              </a:solidFill>
            </a:endParaRPr>
          </a:p>
          <a:p>
            <a:r>
              <a:rPr lang="tr-TR" sz="2600" dirty="0">
                <a:solidFill>
                  <a:srgbClr val="232323"/>
                </a:solidFill>
              </a:rPr>
              <a:t>Tanı ~ Endoskopi</a:t>
            </a:r>
            <a:endParaRPr lang="tr-TR" sz="2600" dirty="0"/>
          </a:p>
          <a:p>
            <a:endParaRPr lang="tr-TR" dirty="0"/>
          </a:p>
        </p:txBody>
      </p:sp>
    </p:spTree>
    <p:extLst>
      <p:ext uri="{BB962C8B-B14F-4D97-AF65-F5344CB8AC3E}">
        <p14:creationId xmlns:p14="http://schemas.microsoft.com/office/powerpoint/2010/main" val="241178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813556"/>
          </a:xfrm>
        </p:spPr>
        <p:txBody>
          <a:bodyPr>
            <a:normAutofit lnSpcReduction="10000"/>
          </a:bodyPr>
          <a:lstStyle/>
          <a:p>
            <a:pPr marL="0" indent="0">
              <a:buNone/>
            </a:pPr>
            <a:r>
              <a:rPr lang="tr-TR" sz="2800" b="1" dirty="0">
                <a:solidFill>
                  <a:schemeClr val="tx1"/>
                </a:solidFill>
              </a:rPr>
              <a:t>Peptik Ülser</a:t>
            </a:r>
          </a:p>
          <a:p>
            <a:pPr marL="0" indent="0">
              <a:buNone/>
            </a:pPr>
            <a:endParaRPr lang="tr-TR" b="1" dirty="0">
              <a:solidFill>
                <a:srgbClr val="C00000"/>
              </a:solidFill>
            </a:endParaRPr>
          </a:p>
          <a:p>
            <a:r>
              <a:rPr lang="tr-TR" sz="2600" dirty="0"/>
              <a:t>Mide veya duodenal mukozada </a:t>
            </a:r>
            <a:r>
              <a:rPr lang="tr-TR" sz="2600" b="0" i="0" dirty="0" err="1">
                <a:solidFill>
                  <a:srgbClr val="232323"/>
                </a:solidFill>
                <a:effectLst/>
              </a:rPr>
              <a:t>muskularis</a:t>
            </a:r>
            <a:r>
              <a:rPr lang="tr-TR" sz="2600" b="0" i="0" dirty="0">
                <a:solidFill>
                  <a:srgbClr val="232323"/>
                </a:solidFill>
                <a:effectLst/>
              </a:rPr>
              <a:t> mukozaya uzanan </a:t>
            </a:r>
            <a:r>
              <a:rPr lang="tr-TR" sz="2600" dirty="0"/>
              <a:t>defekt</a:t>
            </a:r>
          </a:p>
          <a:p>
            <a:endParaRPr lang="tr-TR" sz="2600" dirty="0"/>
          </a:p>
          <a:p>
            <a:r>
              <a:rPr lang="tr-TR" sz="2600" dirty="0"/>
              <a:t>Etiyoloji: </a:t>
            </a:r>
            <a:r>
              <a:rPr lang="tr-TR" sz="2600" dirty="0" err="1"/>
              <a:t>H.pylori</a:t>
            </a:r>
            <a:r>
              <a:rPr lang="tr-TR" sz="2600" dirty="0"/>
              <a:t>, NSAID</a:t>
            </a:r>
          </a:p>
          <a:p>
            <a:pPr marL="0" indent="0">
              <a:buNone/>
            </a:pPr>
            <a:endParaRPr lang="tr-TR" sz="2600" dirty="0"/>
          </a:p>
          <a:p>
            <a:r>
              <a:rPr lang="tr-TR" sz="2600" dirty="0"/>
              <a:t>Yaklaşık %70 hasta asemptomatik</a:t>
            </a:r>
          </a:p>
          <a:p>
            <a:endParaRPr lang="tr-TR" dirty="0"/>
          </a:p>
        </p:txBody>
      </p:sp>
    </p:spTree>
    <p:extLst>
      <p:ext uri="{BB962C8B-B14F-4D97-AF65-F5344CB8AC3E}">
        <p14:creationId xmlns:p14="http://schemas.microsoft.com/office/powerpoint/2010/main" val="212410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042156"/>
          </a:xfrm>
        </p:spPr>
        <p:txBody>
          <a:bodyPr>
            <a:normAutofit/>
          </a:bodyPr>
          <a:lstStyle/>
          <a:p>
            <a:pPr marL="0" indent="0">
              <a:buNone/>
            </a:pPr>
            <a:r>
              <a:rPr lang="tr-TR" sz="2800" b="1" dirty="0">
                <a:solidFill>
                  <a:schemeClr val="tx1"/>
                </a:solidFill>
              </a:rPr>
              <a:t>Peptik Ülser</a:t>
            </a:r>
          </a:p>
          <a:p>
            <a:pPr marL="0" indent="0">
              <a:buNone/>
            </a:pPr>
            <a:endParaRPr lang="tr-TR" b="1" dirty="0">
              <a:solidFill>
                <a:srgbClr val="C00000"/>
              </a:solidFill>
            </a:endParaRPr>
          </a:p>
          <a:p>
            <a:r>
              <a:rPr lang="tr-TR" sz="2600" dirty="0"/>
              <a:t>Yaygın semptomu </a:t>
            </a:r>
            <a:r>
              <a:rPr lang="tr-TR" sz="2600" dirty="0">
                <a:solidFill>
                  <a:srgbClr val="232323"/>
                </a:solidFill>
              </a:rPr>
              <a:t>~</a:t>
            </a:r>
            <a:r>
              <a:rPr lang="tr-TR" sz="2600" dirty="0"/>
              <a:t> epigastrik ağrı</a:t>
            </a:r>
          </a:p>
          <a:p>
            <a:endParaRPr lang="tr-TR" sz="2600" dirty="0"/>
          </a:p>
          <a:p>
            <a:r>
              <a:rPr lang="tr-TR" sz="2600" dirty="0"/>
              <a:t>Epigastrik dolgunluk, geğirme, erken doyma, mide bulantısı vb.</a:t>
            </a:r>
          </a:p>
          <a:p>
            <a:endParaRPr lang="tr-TR" sz="2600" dirty="0"/>
          </a:p>
          <a:p>
            <a:endParaRPr lang="tr-TR" dirty="0"/>
          </a:p>
        </p:txBody>
      </p:sp>
      <p:pic>
        <p:nvPicPr>
          <p:cNvPr id="5" name="Resim 4">
            <a:extLst>
              <a:ext uri="{FF2B5EF4-FFF2-40B4-BE49-F238E27FC236}">
                <a16:creationId xmlns:a16="http://schemas.microsoft.com/office/drawing/2014/main" id="{D0CE7C1B-F133-EA73-7092-4ECBF52FE9E6}"/>
              </a:ext>
            </a:extLst>
          </p:cNvPr>
          <p:cNvPicPr>
            <a:picLocks noChangeAspect="1"/>
          </p:cNvPicPr>
          <p:nvPr/>
        </p:nvPicPr>
        <p:blipFill>
          <a:blip r:embed="rId3"/>
          <a:stretch>
            <a:fillRect/>
          </a:stretch>
        </p:blipFill>
        <p:spPr>
          <a:xfrm>
            <a:off x="8794149" y="883507"/>
            <a:ext cx="3397851" cy="2545493"/>
          </a:xfrm>
          <a:prstGeom prst="rect">
            <a:avLst/>
          </a:prstGeom>
        </p:spPr>
      </p:pic>
    </p:spTree>
    <p:extLst>
      <p:ext uri="{BB962C8B-B14F-4D97-AF65-F5344CB8AC3E}">
        <p14:creationId xmlns:p14="http://schemas.microsoft.com/office/powerpoint/2010/main" val="344113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889756"/>
          </a:xfrm>
        </p:spPr>
        <p:txBody>
          <a:bodyPr>
            <a:normAutofit fontScale="92500" lnSpcReduction="20000"/>
          </a:bodyPr>
          <a:lstStyle/>
          <a:p>
            <a:pPr marL="0" indent="0">
              <a:buNone/>
            </a:pPr>
            <a:r>
              <a:rPr lang="tr-TR" sz="3000" b="1" dirty="0">
                <a:solidFill>
                  <a:schemeClr val="tx1"/>
                </a:solidFill>
              </a:rPr>
              <a:t>Peptik Ülser</a:t>
            </a:r>
          </a:p>
          <a:p>
            <a:pPr marL="0" indent="0">
              <a:buNone/>
            </a:pPr>
            <a:endParaRPr lang="tr-TR" b="1" dirty="0">
              <a:solidFill>
                <a:srgbClr val="C00000"/>
              </a:solidFill>
            </a:endParaRPr>
          </a:p>
          <a:p>
            <a:r>
              <a:rPr lang="tr-TR" sz="2800" dirty="0"/>
              <a:t>Duodenal ülser </a:t>
            </a:r>
            <a:r>
              <a:rPr lang="tr-TR" sz="2800" dirty="0">
                <a:solidFill>
                  <a:srgbClr val="232323"/>
                </a:solidFill>
              </a:rPr>
              <a:t>~</a:t>
            </a:r>
            <a:r>
              <a:rPr lang="tr-TR" sz="2800" dirty="0"/>
              <a:t> yemek ile rahatlama</a:t>
            </a:r>
          </a:p>
          <a:p>
            <a:endParaRPr lang="tr-TR" sz="2800" dirty="0"/>
          </a:p>
          <a:p>
            <a:r>
              <a:rPr lang="tr-TR" sz="2800" dirty="0"/>
              <a:t>Gastrik ülser </a:t>
            </a:r>
            <a:r>
              <a:rPr lang="tr-TR" sz="2800" dirty="0">
                <a:solidFill>
                  <a:srgbClr val="232323"/>
                </a:solidFill>
              </a:rPr>
              <a:t>~</a:t>
            </a:r>
            <a:r>
              <a:rPr lang="tr-TR" sz="2800" dirty="0"/>
              <a:t> yemek sonrası ağrı</a:t>
            </a:r>
          </a:p>
          <a:p>
            <a:endParaRPr lang="tr-TR" sz="2800" dirty="0"/>
          </a:p>
          <a:p>
            <a:r>
              <a:rPr lang="tr-TR" sz="2800" dirty="0"/>
              <a:t>Komplikasyon </a:t>
            </a:r>
            <a:r>
              <a:rPr lang="tr-TR" sz="2800" dirty="0">
                <a:solidFill>
                  <a:srgbClr val="232323"/>
                </a:solidFill>
              </a:rPr>
              <a:t>~</a:t>
            </a:r>
            <a:r>
              <a:rPr lang="tr-TR" sz="2800" dirty="0"/>
              <a:t> penetrasyon, perforasyon, kanama</a:t>
            </a:r>
          </a:p>
          <a:p>
            <a:endParaRPr lang="tr-TR" sz="2800" dirty="0"/>
          </a:p>
          <a:p>
            <a:r>
              <a:rPr lang="tr-TR" sz="2800" dirty="0"/>
              <a:t>Tanı </a:t>
            </a:r>
            <a:r>
              <a:rPr lang="tr-TR" sz="2800" dirty="0">
                <a:solidFill>
                  <a:srgbClr val="232323"/>
                </a:solidFill>
              </a:rPr>
              <a:t>~</a:t>
            </a:r>
            <a:r>
              <a:rPr lang="tr-TR" sz="2800" dirty="0"/>
              <a:t> endoskopi</a:t>
            </a:r>
          </a:p>
          <a:p>
            <a:endParaRPr lang="tr-TR" dirty="0"/>
          </a:p>
        </p:txBody>
      </p:sp>
      <p:pic>
        <p:nvPicPr>
          <p:cNvPr id="4" name="Resim 3" descr="metin içeren bir resim&#10;&#10;Açıklama otomatik olarak oluşturuldu">
            <a:extLst>
              <a:ext uri="{FF2B5EF4-FFF2-40B4-BE49-F238E27FC236}">
                <a16:creationId xmlns:a16="http://schemas.microsoft.com/office/drawing/2014/main" id="{B636131D-78C1-C544-C947-72F2A6C8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799" y="2638045"/>
            <a:ext cx="3251201" cy="2512690"/>
          </a:xfrm>
          <a:prstGeom prst="rect">
            <a:avLst/>
          </a:prstGeom>
        </p:spPr>
      </p:pic>
    </p:spTree>
    <p:extLst>
      <p:ext uri="{BB962C8B-B14F-4D97-AF65-F5344CB8AC3E}">
        <p14:creationId xmlns:p14="http://schemas.microsoft.com/office/powerpoint/2010/main" val="27324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B345EB-F082-72A4-0557-E1ABA9FB1251}"/>
              </a:ext>
            </a:extLst>
          </p:cNvPr>
          <p:cNvSpPr>
            <a:spLocks noGrp="1"/>
          </p:cNvSpPr>
          <p:nvPr>
            <p:ph type="title"/>
          </p:nvPr>
        </p:nvSpPr>
        <p:spPr/>
        <p:txBody>
          <a:bodyPr/>
          <a:lstStyle/>
          <a:p>
            <a:r>
              <a:rPr lang="tr-TR" b="1" dirty="0"/>
              <a:t>Organik nedenler</a:t>
            </a:r>
          </a:p>
        </p:txBody>
      </p:sp>
      <p:sp>
        <p:nvSpPr>
          <p:cNvPr id="3" name="İçerik Yer Tutucusu 2">
            <a:extLst>
              <a:ext uri="{FF2B5EF4-FFF2-40B4-BE49-F238E27FC236}">
                <a16:creationId xmlns:a16="http://schemas.microsoft.com/office/drawing/2014/main" id="{797BDAF5-B0BD-95AF-575C-D6541956DC05}"/>
              </a:ext>
            </a:extLst>
          </p:cNvPr>
          <p:cNvSpPr>
            <a:spLocks noGrp="1"/>
          </p:cNvSpPr>
          <p:nvPr>
            <p:ph sz="half" idx="1"/>
          </p:nvPr>
        </p:nvSpPr>
        <p:spPr>
          <a:xfrm>
            <a:off x="2231136" y="2638044"/>
            <a:ext cx="4271771" cy="4219956"/>
          </a:xfrm>
        </p:spPr>
        <p:txBody>
          <a:bodyPr>
            <a:normAutofit fontScale="85000" lnSpcReduction="20000"/>
          </a:bodyPr>
          <a:lstStyle/>
          <a:p>
            <a:pPr marL="0" indent="0">
              <a:buNone/>
            </a:pPr>
            <a:r>
              <a:rPr lang="tr-TR" sz="3300" b="1" u="sng" dirty="0"/>
              <a:t>İlaçlar</a:t>
            </a:r>
          </a:p>
          <a:p>
            <a:endParaRPr lang="tr-TR" sz="3000" b="1" u="sng" dirty="0"/>
          </a:p>
          <a:p>
            <a:r>
              <a:rPr lang="tr-TR" sz="2800" u="sng" dirty="0" err="1">
                <a:solidFill>
                  <a:srgbClr val="FF0000"/>
                </a:solidFill>
              </a:rPr>
              <a:t>NSAIDs</a:t>
            </a:r>
            <a:endParaRPr lang="tr-TR" sz="2800" u="sng" dirty="0">
              <a:solidFill>
                <a:srgbClr val="FF0000"/>
              </a:solidFill>
            </a:endParaRPr>
          </a:p>
          <a:p>
            <a:r>
              <a:rPr lang="tr-TR" sz="2800" dirty="0"/>
              <a:t>Kortikosteroidler </a:t>
            </a:r>
          </a:p>
          <a:p>
            <a:r>
              <a:rPr lang="tr-TR" sz="2800" dirty="0"/>
              <a:t>Demir preparatları</a:t>
            </a:r>
          </a:p>
          <a:p>
            <a:r>
              <a:rPr lang="tr-TR" sz="2800" dirty="0"/>
              <a:t>Bifosfonatlar </a:t>
            </a:r>
          </a:p>
          <a:p>
            <a:r>
              <a:rPr lang="tr-TR" sz="2800" dirty="0"/>
              <a:t>Metformin</a:t>
            </a:r>
          </a:p>
          <a:p>
            <a:r>
              <a:rPr lang="tr-TR" sz="2800" dirty="0"/>
              <a:t>Antibiyotik(</a:t>
            </a:r>
            <a:r>
              <a:rPr lang="tr-TR" sz="2800" dirty="0" err="1"/>
              <a:t>örn:ampisilin</a:t>
            </a:r>
            <a:r>
              <a:rPr lang="tr-TR" sz="2800" dirty="0"/>
              <a:t>, </a:t>
            </a:r>
            <a:r>
              <a:rPr lang="tr-TR" sz="2800" dirty="0" err="1"/>
              <a:t>eritromisin</a:t>
            </a:r>
            <a:r>
              <a:rPr lang="tr-TR" sz="2800" dirty="0"/>
              <a:t>)</a:t>
            </a:r>
          </a:p>
          <a:p>
            <a:endParaRPr lang="tr-TR" dirty="0"/>
          </a:p>
        </p:txBody>
      </p:sp>
      <p:sp>
        <p:nvSpPr>
          <p:cNvPr id="4" name="İçerik Yer Tutucusu 3">
            <a:extLst>
              <a:ext uri="{FF2B5EF4-FFF2-40B4-BE49-F238E27FC236}">
                <a16:creationId xmlns:a16="http://schemas.microsoft.com/office/drawing/2014/main" id="{A773CED2-34EE-EC05-61FC-BF26CF6FB3B2}"/>
              </a:ext>
            </a:extLst>
          </p:cNvPr>
          <p:cNvSpPr>
            <a:spLocks noGrp="1"/>
          </p:cNvSpPr>
          <p:nvPr>
            <p:ph sz="half" idx="2"/>
          </p:nvPr>
        </p:nvSpPr>
        <p:spPr>
          <a:xfrm>
            <a:off x="6866129" y="2638044"/>
            <a:ext cx="4271771" cy="3991356"/>
          </a:xfrm>
        </p:spPr>
        <p:txBody>
          <a:bodyPr>
            <a:normAutofit fontScale="85000" lnSpcReduction="20000"/>
          </a:bodyPr>
          <a:lstStyle/>
          <a:p>
            <a:endParaRPr lang="tr-TR" sz="2800" dirty="0"/>
          </a:p>
          <a:p>
            <a:endParaRPr lang="tr-TR" sz="2800" dirty="0"/>
          </a:p>
          <a:p>
            <a:r>
              <a:rPr lang="tr-TR" sz="2800" dirty="0" err="1"/>
              <a:t>Akarboz</a:t>
            </a:r>
            <a:r>
              <a:rPr lang="tr-TR" sz="2800" dirty="0"/>
              <a:t> </a:t>
            </a:r>
          </a:p>
          <a:p>
            <a:r>
              <a:rPr lang="tr-TR" sz="2800" dirty="0"/>
              <a:t>D vitamini</a:t>
            </a:r>
          </a:p>
          <a:p>
            <a:r>
              <a:rPr lang="tr-TR" sz="2800" dirty="0" err="1"/>
              <a:t>Ca</a:t>
            </a:r>
            <a:r>
              <a:rPr lang="tr-TR" sz="2800" dirty="0"/>
              <a:t> kanal blokörü </a:t>
            </a:r>
          </a:p>
          <a:p>
            <a:r>
              <a:rPr lang="tr-TR" sz="2800" dirty="0" err="1"/>
              <a:t>Kolşisin</a:t>
            </a:r>
            <a:endParaRPr lang="tr-TR" sz="2800" dirty="0"/>
          </a:p>
          <a:p>
            <a:r>
              <a:rPr lang="tr-TR" sz="2800" dirty="0"/>
              <a:t>Narkotik ilaçlar</a:t>
            </a:r>
          </a:p>
          <a:p>
            <a:r>
              <a:rPr lang="tr-TR" sz="2800" dirty="0"/>
              <a:t>Dijitaller </a:t>
            </a:r>
          </a:p>
          <a:p>
            <a:r>
              <a:rPr lang="tr-TR" sz="2800" dirty="0"/>
              <a:t>Potasyum takviyeleri</a:t>
            </a:r>
          </a:p>
          <a:p>
            <a:endParaRPr lang="tr-TR" dirty="0"/>
          </a:p>
        </p:txBody>
      </p:sp>
      <p:pic>
        <p:nvPicPr>
          <p:cNvPr id="6" name="Resim 5">
            <a:extLst>
              <a:ext uri="{FF2B5EF4-FFF2-40B4-BE49-F238E27FC236}">
                <a16:creationId xmlns:a16="http://schemas.microsoft.com/office/drawing/2014/main" id="{B0FC9704-A747-0A35-B4FA-1A24B95C4DE2}"/>
              </a:ext>
            </a:extLst>
          </p:cNvPr>
          <p:cNvPicPr>
            <a:picLocks noChangeAspect="1"/>
          </p:cNvPicPr>
          <p:nvPr/>
        </p:nvPicPr>
        <p:blipFill>
          <a:blip r:embed="rId3"/>
          <a:stretch>
            <a:fillRect/>
          </a:stretch>
        </p:blipFill>
        <p:spPr>
          <a:xfrm>
            <a:off x="8597900" y="951992"/>
            <a:ext cx="3594100" cy="2197608"/>
          </a:xfrm>
          <a:prstGeom prst="rect">
            <a:avLst/>
          </a:prstGeom>
        </p:spPr>
      </p:pic>
    </p:spTree>
    <p:extLst>
      <p:ext uri="{BB962C8B-B14F-4D97-AF65-F5344CB8AC3E}">
        <p14:creationId xmlns:p14="http://schemas.microsoft.com/office/powerpoint/2010/main" val="138057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219956"/>
          </a:xfrm>
        </p:spPr>
        <p:txBody>
          <a:bodyPr>
            <a:normAutofit fontScale="77500" lnSpcReduction="20000"/>
          </a:bodyPr>
          <a:lstStyle/>
          <a:p>
            <a:r>
              <a:rPr lang="tr-TR" sz="3100" dirty="0" err="1"/>
              <a:t>İdiyopatik</a:t>
            </a:r>
            <a:r>
              <a:rPr lang="tr-TR" sz="3100" dirty="0"/>
              <a:t> / ülser olmayan</a:t>
            </a:r>
          </a:p>
          <a:p>
            <a:endParaRPr lang="tr-TR" sz="3100" dirty="0"/>
          </a:p>
          <a:p>
            <a:r>
              <a:rPr lang="tr-TR" sz="3100" dirty="0"/>
              <a:t>Prevalans % 5-11</a:t>
            </a:r>
          </a:p>
          <a:p>
            <a:endParaRPr lang="tr-TR" sz="3100" dirty="0"/>
          </a:p>
          <a:p>
            <a:r>
              <a:rPr lang="tr-TR" sz="3100" dirty="0"/>
              <a:t>Diğer organik nedenler dışlanması</a:t>
            </a:r>
          </a:p>
          <a:p>
            <a:endParaRPr lang="tr-TR" sz="3100" dirty="0"/>
          </a:p>
          <a:p>
            <a:r>
              <a:rPr lang="tr-TR" sz="3100" dirty="0"/>
              <a:t>Dispepsilerin %75-80’i</a:t>
            </a:r>
          </a:p>
          <a:p>
            <a:endParaRPr lang="tr-TR" sz="3100" dirty="0"/>
          </a:p>
          <a:p>
            <a:r>
              <a:rPr lang="tr-TR" sz="3100" dirty="0" err="1"/>
              <a:t>Postprandial</a:t>
            </a:r>
            <a:r>
              <a:rPr lang="tr-TR" sz="3100" dirty="0"/>
              <a:t> </a:t>
            </a:r>
            <a:r>
              <a:rPr lang="tr-TR" sz="3100" dirty="0" err="1"/>
              <a:t>distress</a:t>
            </a:r>
            <a:r>
              <a:rPr lang="tr-TR" sz="3100" dirty="0"/>
              <a:t> sendromu ve epigastrik ağrı sendromu</a:t>
            </a:r>
          </a:p>
          <a:p>
            <a:endParaRPr lang="tr-TR" dirty="0"/>
          </a:p>
        </p:txBody>
      </p:sp>
    </p:spTree>
    <p:extLst>
      <p:ext uri="{BB962C8B-B14F-4D97-AF65-F5344CB8AC3E}">
        <p14:creationId xmlns:p14="http://schemas.microsoft.com/office/powerpoint/2010/main" val="188506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96900"/>
            <a:ext cx="7729728" cy="4008699"/>
          </a:xfrm>
        </p:spPr>
        <p:txBody>
          <a:bodyPr>
            <a:normAutofit fontScale="92500" lnSpcReduction="20000"/>
          </a:bodyPr>
          <a:lstStyle/>
          <a:p>
            <a:pPr marL="0" indent="0">
              <a:buNone/>
            </a:pPr>
            <a:r>
              <a:rPr lang="tr-TR" sz="3000" b="1" dirty="0">
                <a:solidFill>
                  <a:schemeClr val="tx1"/>
                </a:solidFill>
              </a:rPr>
              <a:t>Patofizyoloji</a:t>
            </a:r>
          </a:p>
          <a:p>
            <a:pPr marL="0" indent="0">
              <a:buNone/>
            </a:pPr>
            <a:endParaRPr lang="tr-TR" b="1" dirty="0">
              <a:solidFill>
                <a:srgbClr val="C00000"/>
              </a:solidFill>
            </a:endParaRPr>
          </a:p>
          <a:p>
            <a:r>
              <a:rPr lang="tr-TR" sz="2800" dirty="0"/>
              <a:t>Mide boşalmasında gecikme</a:t>
            </a:r>
          </a:p>
          <a:p>
            <a:endParaRPr lang="tr-TR" sz="2800" dirty="0"/>
          </a:p>
          <a:p>
            <a:r>
              <a:rPr lang="tr-TR" sz="2800" dirty="0"/>
              <a:t>Gastrik fizyolojide değişiklikler</a:t>
            </a:r>
          </a:p>
          <a:p>
            <a:endParaRPr lang="tr-TR" sz="2800" dirty="0"/>
          </a:p>
          <a:p>
            <a:r>
              <a:rPr lang="tr-TR" sz="2800" dirty="0"/>
              <a:t>Mide uyumunda bozulma</a:t>
            </a:r>
          </a:p>
          <a:p>
            <a:endParaRPr lang="tr-TR" sz="2800" dirty="0"/>
          </a:p>
          <a:p>
            <a:r>
              <a:rPr lang="tr-TR" sz="2800" dirty="0" err="1"/>
              <a:t>Visseral</a:t>
            </a:r>
            <a:r>
              <a:rPr lang="tr-TR" sz="2800" dirty="0"/>
              <a:t> hipersensitivite</a:t>
            </a:r>
          </a:p>
          <a:p>
            <a:endParaRPr lang="tr-TR" dirty="0"/>
          </a:p>
        </p:txBody>
      </p:sp>
    </p:spTree>
    <p:extLst>
      <p:ext uri="{BB962C8B-B14F-4D97-AF65-F5344CB8AC3E}">
        <p14:creationId xmlns:p14="http://schemas.microsoft.com/office/powerpoint/2010/main" val="343112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4016756"/>
          </a:xfrm>
        </p:spPr>
        <p:txBody>
          <a:bodyPr>
            <a:normAutofit/>
          </a:bodyPr>
          <a:lstStyle/>
          <a:p>
            <a:pPr marL="0" indent="0">
              <a:buNone/>
            </a:pPr>
            <a:r>
              <a:rPr lang="tr-TR" sz="2800" b="1" dirty="0">
                <a:solidFill>
                  <a:schemeClr val="tx1"/>
                </a:solidFill>
              </a:rPr>
              <a:t>Patofizyoloji</a:t>
            </a:r>
          </a:p>
          <a:p>
            <a:pPr marL="0" indent="0">
              <a:buNone/>
            </a:pPr>
            <a:endParaRPr lang="tr-TR" b="1" dirty="0">
              <a:solidFill>
                <a:srgbClr val="C00000"/>
              </a:solidFill>
            </a:endParaRPr>
          </a:p>
          <a:p>
            <a:r>
              <a:rPr lang="tr-TR" sz="2600" dirty="0" err="1"/>
              <a:t>H.pylori</a:t>
            </a:r>
            <a:endParaRPr lang="tr-TR" sz="2600" dirty="0"/>
          </a:p>
          <a:p>
            <a:pPr marL="0" indent="0">
              <a:buNone/>
            </a:pPr>
            <a:endParaRPr lang="tr-TR" sz="2600" dirty="0"/>
          </a:p>
          <a:p>
            <a:r>
              <a:rPr lang="tr-TR" sz="2600" dirty="0"/>
              <a:t>Mukozal </a:t>
            </a:r>
            <a:r>
              <a:rPr lang="tr-TR" sz="2600" dirty="0" err="1"/>
              <a:t>immun</a:t>
            </a:r>
            <a:r>
              <a:rPr lang="tr-TR" sz="2600" dirty="0"/>
              <a:t> aktivasyon</a:t>
            </a:r>
          </a:p>
          <a:p>
            <a:endParaRPr lang="tr-TR" sz="2600" dirty="0"/>
          </a:p>
          <a:p>
            <a:r>
              <a:rPr lang="tr-TR" sz="2600" dirty="0"/>
              <a:t>Çevresel etkilere maruz kalma</a:t>
            </a:r>
          </a:p>
          <a:p>
            <a:endParaRPr lang="tr-TR" dirty="0"/>
          </a:p>
        </p:txBody>
      </p:sp>
    </p:spTree>
    <p:extLst>
      <p:ext uri="{BB962C8B-B14F-4D97-AF65-F5344CB8AC3E}">
        <p14:creationId xmlns:p14="http://schemas.microsoft.com/office/powerpoint/2010/main" val="21813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sz="2800" b="1" dirty="0">
                <a:solidFill>
                  <a:schemeClr val="tx1"/>
                </a:solidFill>
              </a:rPr>
              <a:t>FONKSİYONEL DİSPEPSİ </a:t>
            </a:r>
            <a:endParaRPr lang="tr-TR" b="1" dirty="0">
              <a:solidFill>
                <a:schemeClr val="tx1"/>
              </a:solidFill>
            </a:endParaRPr>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638044"/>
            <a:ext cx="7729728" cy="3902456"/>
          </a:xfrm>
        </p:spPr>
        <p:txBody>
          <a:bodyPr>
            <a:normAutofit/>
          </a:bodyPr>
          <a:lstStyle/>
          <a:p>
            <a:pPr marL="0" indent="0">
              <a:buNone/>
            </a:pPr>
            <a:r>
              <a:rPr lang="tr-TR" sz="2800" b="1" dirty="0">
                <a:solidFill>
                  <a:schemeClr val="tx1"/>
                </a:solidFill>
              </a:rPr>
              <a:t>Patofizyoloji</a:t>
            </a:r>
          </a:p>
          <a:p>
            <a:endParaRPr lang="tr-TR" dirty="0"/>
          </a:p>
          <a:p>
            <a:r>
              <a:rPr lang="tr-TR" sz="2600" dirty="0"/>
              <a:t>Değişken barsak </a:t>
            </a:r>
            <a:r>
              <a:rPr lang="tr-TR" sz="2600" dirty="0" err="1"/>
              <a:t>mikrobiyomu</a:t>
            </a:r>
            <a:endParaRPr lang="tr-TR" sz="2600" dirty="0"/>
          </a:p>
          <a:p>
            <a:endParaRPr lang="tr-TR" sz="2600" dirty="0"/>
          </a:p>
          <a:p>
            <a:r>
              <a:rPr lang="tr-TR" sz="2600" i="0" dirty="0">
                <a:solidFill>
                  <a:srgbClr val="232323"/>
                </a:solidFill>
                <a:effectLst/>
              </a:rPr>
              <a:t>Hipotalamik-hipofiz-adrenal (HPA) aks ve stres </a:t>
            </a:r>
            <a:endParaRPr lang="tr-TR" sz="2600" dirty="0"/>
          </a:p>
          <a:p>
            <a:endParaRPr lang="tr-TR" sz="2600" dirty="0"/>
          </a:p>
          <a:p>
            <a:r>
              <a:rPr lang="tr-TR" sz="2600" dirty="0"/>
              <a:t>Psikososyal faktörler</a:t>
            </a:r>
          </a:p>
        </p:txBody>
      </p:sp>
    </p:spTree>
    <p:extLst>
      <p:ext uri="{BB962C8B-B14F-4D97-AF65-F5344CB8AC3E}">
        <p14:creationId xmlns:p14="http://schemas.microsoft.com/office/powerpoint/2010/main" val="394307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675F7-A409-5371-DEDE-B734C186CF88}"/>
              </a:ext>
            </a:extLst>
          </p:cNvPr>
          <p:cNvSpPr>
            <a:spLocks noGrp="1"/>
          </p:cNvSpPr>
          <p:nvPr>
            <p:ph type="ctrTitle"/>
          </p:nvPr>
        </p:nvSpPr>
        <p:spPr>
          <a:xfrm>
            <a:off x="1701800" y="3116029"/>
            <a:ext cx="8991600" cy="1645920"/>
          </a:xfrm>
        </p:spPr>
        <p:txBody>
          <a:bodyPr>
            <a:normAutofit/>
          </a:bodyPr>
          <a:lstStyle/>
          <a:p>
            <a:r>
              <a:rPr lang="tr-TR" dirty="0" err="1">
                <a:latin typeface="+mn-lt"/>
              </a:rPr>
              <a:t>DİSPEPSiye</a:t>
            </a:r>
            <a:r>
              <a:rPr lang="tr-TR" dirty="0">
                <a:latin typeface="+mn-lt"/>
              </a:rPr>
              <a:t> yaklaşım </a:t>
            </a:r>
          </a:p>
        </p:txBody>
      </p:sp>
      <p:sp>
        <p:nvSpPr>
          <p:cNvPr id="3" name="Alt Başlık 2">
            <a:extLst>
              <a:ext uri="{FF2B5EF4-FFF2-40B4-BE49-F238E27FC236}">
                <a16:creationId xmlns:a16="http://schemas.microsoft.com/office/drawing/2014/main" id="{B0194D91-65BA-AF32-2E47-25E0CCBB2D7E}"/>
              </a:ext>
            </a:extLst>
          </p:cNvPr>
          <p:cNvSpPr>
            <a:spLocks noGrp="1"/>
          </p:cNvSpPr>
          <p:nvPr>
            <p:ph type="subTitle" idx="1"/>
          </p:nvPr>
        </p:nvSpPr>
        <p:spPr>
          <a:xfrm>
            <a:off x="2695194" y="4902200"/>
            <a:ext cx="6801612" cy="1358900"/>
          </a:xfrm>
        </p:spPr>
        <p:txBody>
          <a:bodyPr>
            <a:normAutofit/>
          </a:bodyPr>
          <a:lstStyle/>
          <a:p>
            <a:r>
              <a:rPr lang="tr-TR" dirty="0"/>
              <a:t>Araş. Gör. Dr. Buket ERDEN </a:t>
            </a:r>
          </a:p>
          <a:p>
            <a:r>
              <a:rPr lang="tr-TR" dirty="0">
                <a:solidFill>
                  <a:schemeClr val="tx1">
                    <a:lumMod val="85000"/>
                    <a:lumOff val="15000"/>
                  </a:schemeClr>
                </a:solidFill>
                <a:latin typeface="Calibri" panose="020F0502020204030204" pitchFamily="34" charset="0"/>
                <a:cs typeface="Times New Roman" panose="02020603050405020304" pitchFamily="18" charset="0"/>
              </a:rPr>
              <a:t>KTÜ Tıp Fakültesi Aile Hekimliği ABD</a:t>
            </a:r>
          </a:p>
          <a:p>
            <a:r>
              <a:rPr lang="tr-TR" dirty="0">
                <a:solidFill>
                  <a:schemeClr val="tx1">
                    <a:lumMod val="85000"/>
                    <a:lumOff val="15000"/>
                  </a:schemeClr>
                </a:solidFill>
                <a:latin typeface="Calibri" panose="020F0502020204030204" pitchFamily="34" charset="0"/>
                <a:cs typeface="Times New Roman" panose="02020603050405020304" pitchFamily="18" charset="0"/>
              </a:rPr>
              <a:t>15.10.2024</a:t>
            </a:r>
          </a:p>
          <a:p>
            <a:endParaRPr lang="tr-TR" dirty="0"/>
          </a:p>
        </p:txBody>
      </p:sp>
    </p:spTree>
    <p:extLst>
      <p:ext uri="{BB962C8B-B14F-4D97-AF65-F5344CB8AC3E}">
        <p14:creationId xmlns:p14="http://schemas.microsoft.com/office/powerpoint/2010/main" val="202504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823E9-B145-278D-0C15-42FD5F025296}"/>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7ED0D82-6DB2-F271-D338-944101757E97}"/>
              </a:ext>
            </a:extLst>
          </p:cNvPr>
          <p:cNvSpPr>
            <a:spLocks noGrp="1"/>
          </p:cNvSpPr>
          <p:nvPr>
            <p:ph idx="1"/>
          </p:nvPr>
        </p:nvSpPr>
        <p:spPr/>
        <p:txBody>
          <a:bodyPr/>
          <a:lstStyle/>
          <a:p>
            <a:endParaRPr lang="tr-TR"/>
          </a:p>
        </p:txBody>
      </p:sp>
      <p:pic>
        <p:nvPicPr>
          <p:cNvPr id="6" name="İçerik Yer Tutucusu 4">
            <a:extLst>
              <a:ext uri="{FF2B5EF4-FFF2-40B4-BE49-F238E27FC236}">
                <a16:creationId xmlns:a16="http://schemas.microsoft.com/office/drawing/2014/main" id="{D55C62C3-9D13-61B0-A3A3-B4B2FA3EA96F}"/>
              </a:ext>
            </a:extLst>
          </p:cNvPr>
          <p:cNvPicPr>
            <a:picLocks noChangeAspect="1"/>
          </p:cNvPicPr>
          <p:nvPr/>
        </p:nvPicPr>
        <p:blipFill>
          <a:blip r:embed="rId3"/>
          <a:stretch>
            <a:fillRect/>
          </a:stretch>
        </p:blipFill>
        <p:spPr>
          <a:xfrm>
            <a:off x="1834754" y="2521131"/>
            <a:ext cx="8484904" cy="3801292"/>
          </a:xfrm>
          <a:prstGeom prst="rect">
            <a:avLst/>
          </a:prstGeom>
        </p:spPr>
      </p:pic>
      <p:sp>
        <p:nvSpPr>
          <p:cNvPr id="8" name="Metin kutusu 7">
            <a:extLst>
              <a:ext uri="{FF2B5EF4-FFF2-40B4-BE49-F238E27FC236}">
                <a16:creationId xmlns:a16="http://schemas.microsoft.com/office/drawing/2014/main" id="{91CCAA37-F364-3B78-FC53-5F9E6BEB70AA}"/>
              </a:ext>
            </a:extLst>
          </p:cNvPr>
          <p:cNvSpPr txBox="1"/>
          <p:nvPr/>
        </p:nvSpPr>
        <p:spPr>
          <a:xfrm>
            <a:off x="0" y="6505476"/>
            <a:ext cx="12017827" cy="276999"/>
          </a:xfrm>
          <a:prstGeom prst="rect">
            <a:avLst/>
          </a:prstGeom>
          <a:noFill/>
        </p:spPr>
        <p:txBody>
          <a:bodyPr wrap="square">
            <a:spAutoFit/>
          </a:bodyPr>
          <a:lstStyle/>
          <a:p>
            <a:r>
              <a:rPr lang="tr-TR" sz="1200" i="1" dirty="0"/>
              <a:t>Özden A. </a:t>
            </a:r>
            <a:r>
              <a:rPr lang="it-IT" sz="1200" i="1" dirty="0"/>
              <a:t>Roma IV-2016, Dispepsi Tedavisine Yaklaşım</a:t>
            </a:r>
            <a:r>
              <a:rPr lang="tr-TR" sz="1200" i="1" dirty="0"/>
              <a:t>. Güncel Gastroenteroloji 2017;21:19-24</a:t>
            </a:r>
          </a:p>
        </p:txBody>
      </p:sp>
    </p:spTree>
    <p:extLst>
      <p:ext uri="{BB962C8B-B14F-4D97-AF65-F5344CB8AC3E}">
        <p14:creationId xmlns:p14="http://schemas.microsoft.com/office/powerpoint/2010/main" val="388807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B0C312-4F3B-0E04-F646-D57C48FEDC30}"/>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FC0D62F0-3712-DF84-01BA-1B11DCA30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368" y="796731"/>
            <a:ext cx="10320076" cy="4697506"/>
          </a:xfrm>
          <a:prstGeom prst="rect">
            <a:avLst/>
          </a:prstGeom>
        </p:spPr>
      </p:pic>
      <p:sp>
        <p:nvSpPr>
          <p:cNvPr id="6" name="İçerik Yer Tutucusu 5">
            <a:extLst>
              <a:ext uri="{FF2B5EF4-FFF2-40B4-BE49-F238E27FC236}">
                <a16:creationId xmlns:a16="http://schemas.microsoft.com/office/drawing/2014/main" id="{18EEF416-FBF5-77AB-BC6D-6C70A0AC872F}"/>
              </a:ext>
            </a:extLst>
          </p:cNvPr>
          <p:cNvSpPr>
            <a:spLocks noGrp="1"/>
          </p:cNvSpPr>
          <p:nvPr>
            <p:ph idx="1"/>
          </p:nvPr>
        </p:nvSpPr>
        <p:spPr/>
        <p:txBody>
          <a:bodyPr/>
          <a:lstStyle/>
          <a:p>
            <a:endParaRPr lang="tr-TR"/>
          </a:p>
        </p:txBody>
      </p:sp>
      <p:sp>
        <p:nvSpPr>
          <p:cNvPr id="8" name="Metin kutusu 7">
            <a:extLst>
              <a:ext uri="{FF2B5EF4-FFF2-40B4-BE49-F238E27FC236}">
                <a16:creationId xmlns:a16="http://schemas.microsoft.com/office/drawing/2014/main" id="{6997FC82-0BDF-CCAB-B1DC-A28C5A07E32E}"/>
              </a:ext>
            </a:extLst>
          </p:cNvPr>
          <p:cNvSpPr txBox="1"/>
          <p:nvPr/>
        </p:nvSpPr>
        <p:spPr>
          <a:xfrm>
            <a:off x="0" y="6488668"/>
            <a:ext cx="12551212" cy="276999"/>
          </a:xfrm>
          <a:prstGeom prst="rect">
            <a:avLst/>
          </a:prstGeom>
          <a:noFill/>
        </p:spPr>
        <p:txBody>
          <a:bodyPr wrap="square">
            <a:spAutoFit/>
          </a:bodyPr>
          <a:lstStyle/>
          <a:p>
            <a:r>
              <a:rPr lang="tr-TR" sz="1200" i="1" dirty="0"/>
              <a:t>Kav T. Fonksiyonel Dispepside Kombinasyon Tedaviler. Güncel Gastroenteroloji 2016;20:421-427</a:t>
            </a:r>
          </a:p>
        </p:txBody>
      </p:sp>
    </p:spTree>
    <p:extLst>
      <p:ext uri="{BB962C8B-B14F-4D97-AF65-F5344CB8AC3E}">
        <p14:creationId xmlns:p14="http://schemas.microsoft.com/office/powerpoint/2010/main" val="166534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413000"/>
            <a:ext cx="7729728" cy="4445000"/>
          </a:xfrm>
        </p:spPr>
        <p:txBody>
          <a:bodyPr>
            <a:normAutofit/>
          </a:bodyPr>
          <a:lstStyle/>
          <a:p>
            <a:pPr marL="0" indent="0">
              <a:buNone/>
            </a:pPr>
            <a:r>
              <a:rPr lang="tr-TR" sz="2800" b="1" dirty="0">
                <a:solidFill>
                  <a:schemeClr val="tx1"/>
                </a:solidFill>
              </a:rPr>
              <a:t>Tanı Kriterleri (ROMA IV)</a:t>
            </a:r>
          </a:p>
          <a:p>
            <a:pPr marL="0" indent="0">
              <a:buNone/>
            </a:pPr>
            <a:r>
              <a:rPr lang="tr-TR" sz="2400" dirty="0"/>
              <a:t>1) Aşağıdakilerden biri veya daha çoğu </a:t>
            </a:r>
          </a:p>
          <a:p>
            <a:r>
              <a:rPr lang="tr-TR" sz="2400" i="1" dirty="0" err="1"/>
              <a:t>Postprandial</a:t>
            </a:r>
            <a:r>
              <a:rPr lang="tr-TR" sz="2400" i="1" dirty="0"/>
              <a:t> dolgunluk</a:t>
            </a:r>
          </a:p>
          <a:p>
            <a:r>
              <a:rPr lang="tr-TR" sz="2400" i="1" dirty="0"/>
              <a:t>Erken doyma </a:t>
            </a:r>
          </a:p>
          <a:p>
            <a:r>
              <a:rPr lang="tr-TR" sz="2400" i="1" dirty="0"/>
              <a:t>Epigastrik ağrı</a:t>
            </a:r>
          </a:p>
          <a:p>
            <a:r>
              <a:rPr lang="tr-TR" sz="2400" i="1" dirty="0"/>
              <a:t>Epigastrik yanma</a:t>
            </a:r>
          </a:p>
          <a:p>
            <a:pPr marL="0" indent="0">
              <a:buNone/>
            </a:pPr>
            <a:r>
              <a:rPr lang="tr-TR" sz="2400" dirty="0"/>
              <a:t>2) Semptomları açıklayacak yapısal hastalık için kanıt yoktur ve üst </a:t>
            </a:r>
            <a:r>
              <a:rPr lang="tr-TR" sz="2400" dirty="0" err="1"/>
              <a:t>gastrointestinal</a:t>
            </a:r>
            <a:r>
              <a:rPr lang="tr-TR" sz="2400" dirty="0"/>
              <a:t> sistem (GİS) endoskopisi normal olmalıdır. </a:t>
            </a:r>
          </a:p>
          <a:p>
            <a:endParaRPr lang="tr-TR" dirty="0"/>
          </a:p>
        </p:txBody>
      </p:sp>
    </p:spTree>
    <p:extLst>
      <p:ext uri="{BB962C8B-B14F-4D97-AF65-F5344CB8AC3E}">
        <p14:creationId xmlns:p14="http://schemas.microsoft.com/office/powerpoint/2010/main" val="3665016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88844"/>
            <a:ext cx="7729728" cy="4219956"/>
          </a:xfrm>
        </p:spPr>
        <p:txBody>
          <a:bodyPr>
            <a:normAutofit/>
          </a:bodyPr>
          <a:lstStyle/>
          <a:p>
            <a:pPr marL="0" indent="0">
              <a:buNone/>
            </a:pPr>
            <a:r>
              <a:rPr lang="tr-TR" sz="2800" b="1" dirty="0">
                <a:solidFill>
                  <a:schemeClr val="tx1"/>
                </a:solidFill>
              </a:rPr>
              <a:t>Postprandiyal </a:t>
            </a:r>
            <a:r>
              <a:rPr lang="tr-TR" sz="2800" b="1" dirty="0" err="1">
                <a:solidFill>
                  <a:schemeClr val="tx1"/>
                </a:solidFill>
              </a:rPr>
              <a:t>Distres</a:t>
            </a:r>
            <a:r>
              <a:rPr lang="tr-TR" sz="2800" b="1" dirty="0">
                <a:solidFill>
                  <a:schemeClr val="tx1"/>
                </a:solidFill>
              </a:rPr>
              <a:t> Sendromu</a:t>
            </a:r>
          </a:p>
          <a:p>
            <a:r>
              <a:rPr lang="tr-TR" sz="2400" dirty="0"/>
              <a:t>Aşağıdaki semptomlardan biri veya ikisi haftada en az 3 gün olmalıdır.</a:t>
            </a:r>
          </a:p>
          <a:p>
            <a:endParaRPr lang="tr-TR" sz="2400" dirty="0">
              <a:solidFill>
                <a:schemeClr val="tx1">
                  <a:lumMod val="95000"/>
                  <a:lumOff val="5000"/>
                </a:schemeClr>
              </a:solidFill>
            </a:endParaRPr>
          </a:p>
          <a:p>
            <a:pPr marL="0" indent="0">
              <a:buNone/>
            </a:pPr>
            <a:r>
              <a:rPr lang="tr-TR" sz="2400" i="1" dirty="0"/>
              <a:t>-</a:t>
            </a:r>
            <a:r>
              <a:rPr lang="tr-TR" sz="2400" i="1" dirty="0" err="1"/>
              <a:t>Postprandial</a:t>
            </a:r>
            <a:r>
              <a:rPr lang="tr-TR" sz="2400" i="1" dirty="0"/>
              <a:t> dolgunluk hissi (günlük aktivitelerini etkileyecek kadar ciddi durumda) </a:t>
            </a:r>
          </a:p>
          <a:p>
            <a:pPr marL="0" indent="0">
              <a:buNone/>
            </a:pPr>
            <a:r>
              <a:rPr lang="tr-TR" sz="2400" i="1" dirty="0"/>
              <a:t>-Erken doyma hissi (normal miktarda yemeği bitiremeyecek kadar ciddi durumda)</a:t>
            </a:r>
          </a:p>
          <a:p>
            <a:pPr marL="0" indent="0">
              <a:buNone/>
            </a:pPr>
            <a:endParaRPr lang="tr-TR" sz="3400" i="1" dirty="0"/>
          </a:p>
          <a:p>
            <a:endParaRPr lang="tr-TR" dirty="0"/>
          </a:p>
        </p:txBody>
      </p:sp>
    </p:spTree>
    <p:extLst>
      <p:ext uri="{BB962C8B-B14F-4D97-AF65-F5344CB8AC3E}">
        <p14:creationId xmlns:p14="http://schemas.microsoft.com/office/powerpoint/2010/main" val="2768777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FONKSİYONEL DİSPEPSİ </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a:solidFill>
                  <a:schemeClr val="tx1"/>
                </a:solidFill>
              </a:rPr>
              <a:t>Epigastrik Ağrı Sendromu</a:t>
            </a:r>
          </a:p>
          <a:p>
            <a:r>
              <a:rPr lang="tr-TR" sz="2400" dirty="0">
                <a:solidFill>
                  <a:schemeClr val="tx1">
                    <a:lumMod val="95000"/>
                    <a:lumOff val="5000"/>
                  </a:schemeClr>
                </a:solidFill>
              </a:rPr>
              <a:t>Aşağıda belirtilen semptomlardan en az birinin haftada en az 1 gün olması gerekmektedir. </a:t>
            </a:r>
          </a:p>
          <a:p>
            <a:endParaRPr lang="tr-TR" sz="2400" dirty="0">
              <a:solidFill>
                <a:schemeClr val="tx1">
                  <a:lumMod val="95000"/>
                  <a:lumOff val="5000"/>
                </a:schemeClr>
              </a:solidFill>
            </a:endParaRPr>
          </a:p>
          <a:p>
            <a:pPr marL="0" indent="0">
              <a:buNone/>
            </a:pPr>
            <a:r>
              <a:rPr lang="tr-TR" sz="2400" i="1" dirty="0"/>
              <a:t>-Sıkıcı (bunaltıcı) şekilde olan epigastrik ağrı (günlük aktiviteleri etkileyecek kadar ciddi durumda) </a:t>
            </a:r>
          </a:p>
          <a:p>
            <a:pPr marL="0" indent="0">
              <a:buNone/>
            </a:pPr>
            <a:r>
              <a:rPr lang="tr-TR" sz="2400" i="1" dirty="0"/>
              <a:t>-Sıkıcı (bunaltıcı) şekilde olan epigastrik yanma (rutin aktiviteleri etkileyecek kadar ciddi durumda)</a:t>
            </a:r>
          </a:p>
          <a:p>
            <a:endParaRPr lang="tr-TR" dirty="0"/>
          </a:p>
        </p:txBody>
      </p:sp>
    </p:spTree>
    <p:extLst>
      <p:ext uri="{BB962C8B-B14F-4D97-AF65-F5344CB8AC3E}">
        <p14:creationId xmlns:p14="http://schemas.microsoft.com/office/powerpoint/2010/main" val="330508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Anamnez</a:t>
            </a:r>
            <a:endParaRPr lang="tr-TR" sz="2800" b="1" dirty="0">
              <a:solidFill>
                <a:schemeClr val="tx1"/>
              </a:solidFill>
            </a:endParaRPr>
          </a:p>
          <a:p>
            <a:pPr marL="0" indent="0">
              <a:buNone/>
            </a:pPr>
            <a:endParaRPr lang="tr-TR" dirty="0">
              <a:solidFill>
                <a:schemeClr val="tx1">
                  <a:lumMod val="95000"/>
                  <a:lumOff val="5000"/>
                </a:schemeClr>
              </a:solidFill>
            </a:endParaRPr>
          </a:p>
          <a:p>
            <a:r>
              <a:rPr lang="tr-TR" sz="2600" dirty="0">
                <a:solidFill>
                  <a:schemeClr val="tx1">
                    <a:lumMod val="95000"/>
                    <a:lumOff val="5000"/>
                  </a:schemeClr>
                </a:solidFill>
              </a:rPr>
              <a:t>Epigastrik ağrının özellikleri </a:t>
            </a:r>
            <a:r>
              <a:rPr lang="tr-TR" sz="2600" dirty="0">
                <a:solidFill>
                  <a:srgbClr val="232323"/>
                </a:solidFill>
              </a:rPr>
              <a:t>~</a:t>
            </a:r>
            <a:r>
              <a:rPr lang="tr-TR" sz="2600" dirty="0">
                <a:solidFill>
                  <a:schemeClr val="tx1">
                    <a:lumMod val="95000"/>
                    <a:lumOff val="5000"/>
                  </a:schemeClr>
                </a:solidFill>
              </a:rPr>
              <a:t> yayılım, süreklilik vb.</a:t>
            </a:r>
          </a:p>
          <a:p>
            <a:endParaRPr lang="tr-TR" sz="2600" b="1" dirty="0">
              <a:solidFill>
                <a:schemeClr val="tx1">
                  <a:lumMod val="95000"/>
                  <a:lumOff val="5000"/>
                </a:schemeClr>
              </a:solidFill>
            </a:endParaRPr>
          </a:p>
          <a:p>
            <a:r>
              <a:rPr lang="tr-TR" sz="2600" dirty="0">
                <a:solidFill>
                  <a:schemeClr val="tx1">
                    <a:lumMod val="95000"/>
                    <a:lumOff val="5000"/>
                  </a:schemeClr>
                </a:solidFill>
              </a:rPr>
              <a:t>Eşlik eden semptomlar </a:t>
            </a:r>
            <a:r>
              <a:rPr lang="tr-TR" sz="2600" dirty="0">
                <a:solidFill>
                  <a:srgbClr val="232323"/>
                </a:solidFill>
              </a:rPr>
              <a:t>~</a:t>
            </a:r>
            <a:r>
              <a:rPr lang="tr-TR" sz="2600" dirty="0">
                <a:solidFill>
                  <a:schemeClr val="tx1">
                    <a:lumMod val="95000"/>
                    <a:lumOff val="5000"/>
                  </a:schemeClr>
                </a:solidFill>
              </a:rPr>
              <a:t> </a:t>
            </a:r>
            <a:r>
              <a:rPr lang="tr-TR" sz="2600" dirty="0" err="1">
                <a:solidFill>
                  <a:schemeClr val="tx1">
                    <a:lumMod val="95000"/>
                    <a:lumOff val="5000"/>
                  </a:schemeClr>
                </a:solidFill>
              </a:rPr>
              <a:t>retrosternal</a:t>
            </a:r>
            <a:r>
              <a:rPr lang="tr-TR" sz="2600" dirty="0">
                <a:solidFill>
                  <a:schemeClr val="tx1">
                    <a:lumMod val="95000"/>
                    <a:lumOff val="5000"/>
                  </a:schemeClr>
                </a:solidFill>
              </a:rPr>
              <a:t> yanma, regürjitasyon vb.</a:t>
            </a:r>
          </a:p>
          <a:p>
            <a:endParaRPr lang="tr-TR" dirty="0"/>
          </a:p>
        </p:txBody>
      </p:sp>
    </p:spTree>
    <p:extLst>
      <p:ext uri="{BB962C8B-B14F-4D97-AF65-F5344CB8AC3E}">
        <p14:creationId xmlns:p14="http://schemas.microsoft.com/office/powerpoint/2010/main" val="284463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Anamnez</a:t>
            </a:r>
            <a:endParaRPr lang="tr-TR" sz="2800" b="1" dirty="0">
              <a:solidFill>
                <a:schemeClr val="tx1"/>
              </a:solidFill>
            </a:endParaRPr>
          </a:p>
          <a:p>
            <a:pPr marL="0" indent="0">
              <a:buNone/>
            </a:pPr>
            <a:endParaRPr lang="tr-TR" dirty="0">
              <a:solidFill>
                <a:schemeClr val="tx1">
                  <a:lumMod val="95000"/>
                  <a:lumOff val="5000"/>
                </a:schemeClr>
              </a:solidFill>
            </a:endParaRPr>
          </a:p>
          <a:p>
            <a:r>
              <a:rPr lang="tr-TR" sz="2600" dirty="0">
                <a:solidFill>
                  <a:schemeClr val="tx1">
                    <a:lumMod val="95000"/>
                    <a:lumOff val="5000"/>
                  </a:schemeClr>
                </a:solidFill>
              </a:rPr>
              <a:t>Yemekle ilişkisi </a:t>
            </a:r>
            <a:r>
              <a:rPr lang="tr-TR" sz="2600" dirty="0">
                <a:solidFill>
                  <a:srgbClr val="232323"/>
                </a:solidFill>
              </a:rPr>
              <a:t>~</a:t>
            </a:r>
            <a:r>
              <a:rPr lang="tr-TR" sz="2600" dirty="0">
                <a:solidFill>
                  <a:schemeClr val="tx1">
                    <a:lumMod val="95000"/>
                    <a:lumOff val="5000"/>
                  </a:schemeClr>
                </a:solidFill>
              </a:rPr>
              <a:t> aç/tok</a:t>
            </a:r>
          </a:p>
          <a:p>
            <a:endParaRPr lang="tr-TR" sz="2600" dirty="0">
              <a:solidFill>
                <a:schemeClr val="tx1">
                  <a:lumMod val="95000"/>
                  <a:lumOff val="5000"/>
                </a:schemeClr>
              </a:solidFill>
            </a:endParaRPr>
          </a:p>
          <a:p>
            <a:r>
              <a:rPr lang="tr-TR" sz="2600" dirty="0">
                <a:solidFill>
                  <a:schemeClr val="tx1">
                    <a:lumMod val="95000"/>
                    <a:lumOff val="5000"/>
                  </a:schemeClr>
                </a:solidFill>
              </a:rPr>
              <a:t>Beslenme ve alışkanlıklar</a:t>
            </a:r>
          </a:p>
          <a:p>
            <a:endParaRPr lang="tr-TR" dirty="0"/>
          </a:p>
        </p:txBody>
      </p:sp>
      <p:pic>
        <p:nvPicPr>
          <p:cNvPr id="4" name="Resim 3">
            <a:extLst>
              <a:ext uri="{FF2B5EF4-FFF2-40B4-BE49-F238E27FC236}">
                <a16:creationId xmlns:a16="http://schemas.microsoft.com/office/drawing/2014/main" id="{BD3C7E0C-5EA9-F98E-F633-C3B340947B7E}"/>
              </a:ext>
            </a:extLst>
          </p:cNvPr>
          <p:cNvPicPr>
            <a:picLocks noChangeAspect="1"/>
          </p:cNvPicPr>
          <p:nvPr/>
        </p:nvPicPr>
        <p:blipFill>
          <a:blip r:embed="rId3"/>
          <a:stretch>
            <a:fillRect/>
          </a:stretch>
        </p:blipFill>
        <p:spPr>
          <a:xfrm>
            <a:off x="8232076" y="2320783"/>
            <a:ext cx="3457575" cy="3714750"/>
          </a:xfrm>
          <a:prstGeom prst="rect">
            <a:avLst/>
          </a:prstGeom>
        </p:spPr>
      </p:pic>
    </p:spTree>
    <p:extLst>
      <p:ext uri="{BB962C8B-B14F-4D97-AF65-F5344CB8AC3E}">
        <p14:creationId xmlns:p14="http://schemas.microsoft.com/office/powerpoint/2010/main" val="152732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a:noFill/>
        </p:spPr>
        <p:txBody>
          <a:bodyPr>
            <a:normAutofit/>
          </a:bodyPr>
          <a:lstStyle/>
          <a:p>
            <a:pPr marL="0" indent="0">
              <a:buNone/>
            </a:pPr>
            <a:r>
              <a:rPr lang="tr-TR" sz="2800" b="1" dirty="0" err="1">
                <a:solidFill>
                  <a:schemeClr val="tx1"/>
                </a:solidFill>
              </a:rPr>
              <a:t>Anamnez</a:t>
            </a:r>
            <a:endParaRPr lang="tr-TR" sz="2800" b="1" dirty="0">
              <a:solidFill>
                <a:schemeClr val="tx1"/>
              </a:solidFill>
            </a:endParaRPr>
          </a:p>
          <a:p>
            <a:endParaRPr lang="tr-TR" dirty="0"/>
          </a:p>
          <a:p>
            <a:r>
              <a:rPr lang="tr-TR" sz="2800" dirty="0"/>
              <a:t>Kronik hastalıklar </a:t>
            </a:r>
          </a:p>
          <a:p>
            <a:endParaRPr lang="tr-TR" sz="2800" dirty="0"/>
          </a:p>
          <a:p>
            <a:r>
              <a:rPr lang="tr-TR" sz="2800" dirty="0"/>
              <a:t>İlaç kullanımı &gt; </a:t>
            </a:r>
            <a:r>
              <a:rPr lang="tr-TR" sz="2800" dirty="0" err="1"/>
              <a:t>NSAIDs</a:t>
            </a:r>
            <a:r>
              <a:rPr lang="tr-TR" sz="2800" dirty="0"/>
              <a:t> </a:t>
            </a:r>
          </a:p>
          <a:p>
            <a:endParaRPr lang="tr-TR" sz="2800" dirty="0">
              <a:effectLst>
                <a:outerShdw blurRad="38100" dist="38100" dir="2700000" algn="tl">
                  <a:srgbClr val="000000">
                    <a:alpha val="43137"/>
                  </a:srgbClr>
                </a:outerShdw>
              </a:effectLst>
            </a:endParaRPr>
          </a:p>
          <a:p>
            <a:r>
              <a:rPr lang="tr-TR" sz="2800" dirty="0">
                <a:solidFill>
                  <a:srgbClr val="7030A0"/>
                </a:solidFill>
              </a:rPr>
              <a:t>Alarm semptomlarının </a:t>
            </a:r>
            <a:r>
              <a:rPr lang="tr-TR" sz="2800" dirty="0"/>
              <a:t>sorgulanması</a:t>
            </a:r>
          </a:p>
          <a:p>
            <a:endParaRPr lang="tr-TR" dirty="0"/>
          </a:p>
        </p:txBody>
      </p:sp>
      <p:sp>
        <p:nvSpPr>
          <p:cNvPr id="6" name="Açıklama Balonu: Çizgi 5">
            <a:extLst>
              <a:ext uri="{FF2B5EF4-FFF2-40B4-BE49-F238E27FC236}">
                <a16:creationId xmlns:a16="http://schemas.microsoft.com/office/drawing/2014/main" id="{ABE4A9DB-5D14-02E7-1821-1367C5F4F97B}"/>
              </a:ext>
            </a:extLst>
          </p:cNvPr>
          <p:cNvSpPr/>
          <p:nvPr/>
        </p:nvSpPr>
        <p:spPr>
          <a:xfrm>
            <a:off x="7974956" y="2476983"/>
            <a:ext cx="4247910" cy="4427316"/>
          </a:xfrm>
          <a:prstGeom prst="borderCallout1">
            <a:avLst>
              <a:gd name="adj1" fmla="val 78506"/>
              <a:gd name="adj2" fmla="val -68854"/>
              <a:gd name="adj3" fmla="val 54064"/>
              <a:gd name="adj4" fmla="val -1942"/>
            </a:avLst>
          </a:prstGeom>
          <a:solidFill>
            <a:schemeClr val="accent3">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tr-TR" sz="1800" b="0" i="0" dirty="0">
                <a:solidFill>
                  <a:srgbClr val="7030A0"/>
                </a:solidFill>
                <a:effectLst/>
              </a:rPr>
              <a:t>≥ 60/50 yaş*</a:t>
            </a:r>
          </a:p>
          <a:p>
            <a:pPr marL="285750" indent="-285750" algn="l">
              <a:buFont typeface="Arial" panose="020B0604020202020204" pitchFamily="34" charset="0"/>
              <a:buChar char="•"/>
            </a:pPr>
            <a:r>
              <a:rPr lang="tr-TR" sz="1800" b="0" i="0" dirty="0">
                <a:solidFill>
                  <a:srgbClr val="7030A0"/>
                </a:solidFill>
                <a:effectLst/>
              </a:rPr>
              <a:t>İstenmeyen kilo kaybı</a:t>
            </a:r>
          </a:p>
          <a:p>
            <a:pPr marL="285750" indent="-285750" algn="l">
              <a:buFont typeface="Arial" panose="020B0604020202020204" pitchFamily="34" charset="0"/>
              <a:buChar char="•"/>
            </a:pPr>
            <a:r>
              <a:rPr lang="tr-TR" sz="1800" b="0" i="0" dirty="0">
                <a:solidFill>
                  <a:srgbClr val="7030A0"/>
                </a:solidFill>
                <a:effectLst/>
              </a:rPr>
              <a:t>Disfaji</a:t>
            </a:r>
            <a:r>
              <a:rPr lang="tr-TR" sz="1800" dirty="0">
                <a:solidFill>
                  <a:srgbClr val="7030A0"/>
                </a:solidFill>
              </a:rPr>
              <a:t> </a:t>
            </a:r>
            <a:r>
              <a:rPr lang="tr-TR" sz="1800" b="0" i="0" dirty="0">
                <a:solidFill>
                  <a:srgbClr val="7030A0"/>
                </a:solidFill>
                <a:effectLst/>
              </a:rPr>
              <a:t> </a:t>
            </a:r>
          </a:p>
          <a:p>
            <a:pPr marL="285750" indent="-285750" algn="l">
              <a:buFont typeface="Arial" panose="020B0604020202020204" pitchFamily="34" charset="0"/>
              <a:buChar char="•"/>
            </a:pPr>
            <a:r>
              <a:rPr lang="tr-TR" sz="1800" b="0" i="0" dirty="0">
                <a:solidFill>
                  <a:srgbClr val="7030A0"/>
                </a:solidFill>
                <a:effectLst/>
              </a:rPr>
              <a:t>Odinofaji </a:t>
            </a:r>
          </a:p>
          <a:p>
            <a:pPr marL="285750" indent="-285750" algn="l">
              <a:buFont typeface="Arial" panose="020B0604020202020204" pitchFamily="34" charset="0"/>
              <a:buChar char="•"/>
            </a:pPr>
            <a:r>
              <a:rPr lang="tr-TR" sz="1800" b="0" i="0" dirty="0">
                <a:solidFill>
                  <a:srgbClr val="7030A0"/>
                </a:solidFill>
                <a:effectLst/>
              </a:rPr>
              <a:t>Açıklanamayan demir eksikliği anemisi</a:t>
            </a:r>
          </a:p>
          <a:p>
            <a:pPr marL="285750" indent="-285750" algn="l">
              <a:buFont typeface="Arial" panose="020B0604020202020204" pitchFamily="34" charset="0"/>
              <a:buChar char="•"/>
            </a:pPr>
            <a:r>
              <a:rPr lang="tr-TR" sz="1800" dirty="0" err="1">
                <a:solidFill>
                  <a:srgbClr val="7030A0"/>
                </a:solidFill>
              </a:rPr>
              <a:t>Gastrointestinal</a:t>
            </a:r>
            <a:r>
              <a:rPr lang="tr-TR" sz="1800" dirty="0">
                <a:solidFill>
                  <a:srgbClr val="7030A0"/>
                </a:solidFill>
              </a:rPr>
              <a:t> kanama</a:t>
            </a:r>
            <a:endParaRPr lang="tr-TR" sz="1800" b="0" i="0" dirty="0">
              <a:solidFill>
                <a:srgbClr val="7030A0"/>
              </a:solidFill>
              <a:effectLst/>
            </a:endParaRPr>
          </a:p>
          <a:p>
            <a:pPr marL="285750" indent="-285750" algn="l">
              <a:buFont typeface="Arial" panose="020B0604020202020204" pitchFamily="34" charset="0"/>
              <a:buChar char="•"/>
            </a:pPr>
            <a:r>
              <a:rPr lang="tr-TR" sz="1800" b="0" i="0" dirty="0">
                <a:solidFill>
                  <a:srgbClr val="7030A0"/>
                </a:solidFill>
                <a:effectLst/>
              </a:rPr>
              <a:t>İnatçı kusma</a:t>
            </a:r>
          </a:p>
          <a:p>
            <a:pPr marL="285750" indent="-285750" algn="l">
              <a:buFont typeface="Arial" panose="020B0604020202020204" pitchFamily="34" charset="0"/>
              <a:buChar char="•"/>
            </a:pPr>
            <a:r>
              <a:rPr lang="tr-TR" sz="1800" b="0" i="0" dirty="0" err="1">
                <a:solidFill>
                  <a:srgbClr val="7030A0"/>
                </a:solidFill>
                <a:effectLst/>
              </a:rPr>
              <a:t>Palpe</a:t>
            </a:r>
            <a:r>
              <a:rPr lang="tr-TR" sz="1800" b="0" i="0" dirty="0">
                <a:solidFill>
                  <a:srgbClr val="7030A0"/>
                </a:solidFill>
                <a:effectLst/>
              </a:rPr>
              <a:t> edilebilen kitle veya lenfadenopati</a:t>
            </a:r>
          </a:p>
          <a:p>
            <a:pPr marL="285750" indent="-285750" algn="l">
              <a:buFont typeface="Arial" panose="020B0604020202020204" pitchFamily="34" charset="0"/>
              <a:buChar char="•"/>
            </a:pPr>
            <a:r>
              <a:rPr lang="tr-TR" sz="1800" b="0" i="0" dirty="0">
                <a:solidFill>
                  <a:srgbClr val="7030A0"/>
                </a:solidFill>
                <a:effectLst/>
              </a:rPr>
              <a:t>Ailede üst </a:t>
            </a:r>
            <a:r>
              <a:rPr lang="tr-TR" sz="1800" b="0" i="0" dirty="0" err="1">
                <a:solidFill>
                  <a:srgbClr val="7030A0"/>
                </a:solidFill>
                <a:effectLst/>
              </a:rPr>
              <a:t>gastrointestinal</a:t>
            </a:r>
            <a:r>
              <a:rPr lang="tr-TR" sz="1800" b="0" i="0" dirty="0">
                <a:solidFill>
                  <a:srgbClr val="7030A0"/>
                </a:solidFill>
                <a:effectLst/>
              </a:rPr>
              <a:t> malignite öyküsü</a:t>
            </a:r>
          </a:p>
          <a:p>
            <a:pPr marL="285750" indent="-285750" algn="l">
              <a:buFont typeface="Arial" panose="020B0604020202020204" pitchFamily="34" charset="0"/>
              <a:buChar char="•"/>
            </a:pPr>
            <a:r>
              <a:rPr lang="tr-TR" sz="1800" dirty="0">
                <a:solidFill>
                  <a:srgbClr val="7030A0"/>
                </a:solidFill>
              </a:rPr>
              <a:t>Yakın zamanda başlayan ve ilerleyici nitelikte semptomlar</a:t>
            </a:r>
          </a:p>
          <a:p>
            <a:pPr marL="285750" indent="-285750" algn="l">
              <a:buFont typeface="Arial" panose="020B0604020202020204" pitchFamily="34" charset="0"/>
              <a:buChar char="•"/>
            </a:pPr>
            <a:r>
              <a:rPr lang="tr-TR" sz="1800" dirty="0">
                <a:solidFill>
                  <a:srgbClr val="7030A0"/>
                </a:solidFill>
              </a:rPr>
              <a:t>Önceden araştırma yapılmamışsa ampirik tedavilere yetersiz yanıt</a:t>
            </a:r>
          </a:p>
        </p:txBody>
      </p:sp>
    </p:spTree>
    <p:extLst>
      <p:ext uri="{BB962C8B-B14F-4D97-AF65-F5344CB8AC3E}">
        <p14:creationId xmlns:p14="http://schemas.microsoft.com/office/powerpoint/2010/main" val="14548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solidFill>
                <a:schemeClr val="tx1"/>
              </a:solidFill>
            </a:endParaRPr>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lstStyle/>
          <a:p>
            <a:pPr marL="0" indent="0">
              <a:buNone/>
            </a:pPr>
            <a:r>
              <a:rPr lang="tr-TR" sz="2800" b="1" dirty="0">
                <a:solidFill>
                  <a:schemeClr val="tx1"/>
                </a:solidFill>
              </a:rPr>
              <a:t>Fizik Muayene</a:t>
            </a:r>
          </a:p>
          <a:p>
            <a:pPr marL="0" indent="0">
              <a:buNone/>
            </a:pPr>
            <a:endParaRPr lang="tr-TR" dirty="0">
              <a:solidFill>
                <a:schemeClr val="tx1"/>
              </a:solidFill>
            </a:endParaRPr>
          </a:p>
          <a:p>
            <a:r>
              <a:rPr lang="tr-TR" sz="2600" dirty="0">
                <a:solidFill>
                  <a:schemeClr val="tx1"/>
                </a:solidFill>
              </a:rPr>
              <a:t>Epigastrik hassasiyet dışında </a:t>
            </a:r>
            <a:r>
              <a:rPr lang="tr-TR" sz="2600" dirty="0"/>
              <a:t>çoğunlukla doğal</a:t>
            </a:r>
          </a:p>
          <a:p>
            <a:endParaRPr lang="tr-TR" sz="2600" dirty="0"/>
          </a:p>
          <a:p>
            <a:r>
              <a:rPr lang="tr-TR" sz="2600" dirty="0" err="1"/>
              <a:t>Palpabl</a:t>
            </a:r>
            <a:r>
              <a:rPr lang="tr-TR" sz="2600" dirty="0"/>
              <a:t> abdominal kitle</a:t>
            </a:r>
          </a:p>
          <a:p>
            <a:endParaRPr lang="tr-TR" sz="2600" dirty="0"/>
          </a:p>
          <a:p>
            <a:r>
              <a:rPr lang="tr-TR" sz="2600" dirty="0"/>
              <a:t>Lenfadenopati</a:t>
            </a:r>
          </a:p>
          <a:p>
            <a:endParaRPr lang="tr-TR" dirty="0"/>
          </a:p>
        </p:txBody>
      </p:sp>
    </p:spTree>
    <p:extLst>
      <p:ext uri="{BB962C8B-B14F-4D97-AF65-F5344CB8AC3E}">
        <p14:creationId xmlns:p14="http://schemas.microsoft.com/office/powerpoint/2010/main" val="403136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normAutofit fontScale="92500" lnSpcReduction="20000"/>
          </a:bodyPr>
          <a:lstStyle/>
          <a:p>
            <a:pPr marL="0" indent="0">
              <a:buNone/>
            </a:pPr>
            <a:r>
              <a:rPr lang="tr-TR" sz="3000" b="1" dirty="0">
                <a:solidFill>
                  <a:schemeClr val="tx1"/>
                </a:solidFill>
              </a:rPr>
              <a:t>Fizik Muayene</a:t>
            </a: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Kilo kaybı</a:t>
            </a:r>
          </a:p>
          <a:p>
            <a:endParaRPr lang="tr-TR" sz="2800" dirty="0">
              <a:solidFill>
                <a:schemeClr val="tx1">
                  <a:lumMod val="95000"/>
                  <a:lumOff val="5000"/>
                </a:schemeClr>
              </a:solidFill>
            </a:endParaRPr>
          </a:p>
          <a:p>
            <a:r>
              <a:rPr lang="tr-TR" sz="2800" dirty="0"/>
              <a:t>Sarılık</a:t>
            </a:r>
          </a:p>
          <a:p>
            <a:endParaRPr lang="tr-TR" sz="2800" dirty="0"/>
          </a:p>
          <a:p>
            <a:r>
              <a:rPr lang="tr-TR" sz="2800" dirty="0"/>
              <a:t>Solukluk </a:t>
            </a:r>
          </a:p>
          <a:p>
            <a:endParaRPr lang="tr-TR" sz="2800" dirty="0">
              <a:solidFill>
                <a:schemeClr val="tx1">
                  <a:lumMod val="95000"/>
                  <a:lumOff val="5000"/>
                </a:schemeClr>
              </a:solidFill>
            </a:endParaRPr>
          </a:p>
          <a:p>
            <a:r>
              <a:rPr lang="tr-TR" sz="2800" dirty="0">
                <a:solidFill>
                  <a:schemeClr val="tx1">
                    <a:lumMod val="95000"/>
                    <a:lumOff val="5000"/>
                  </a:schemeClr>
                </a:solidFill>
              </a:rPr>
              <a:t>Asit </a:t>
            </a:r>
          </a:p>
          <a:p>
            <a:endParaRPr lang="tr-TR" dirty="0"/>
          </a:p>
        </p:txBody>
      </p:sp>
    </p:spTree>
    <p:extLst>
      <p:ext uri="{BB962C8B-B14F-4D97-AF65-F5344CB8AC3E}">
        <p14:creationId xmlns:p14="http://schemas.microsoft.com/office/powerpoint/2010/main" val="163311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24AC9-E075-B03F-6B6F-B2C448DAEC40}"/>
              </a:ext>
            </a:extLst>
          </p:cNvPr>
          <p:cNvSpPr>
            <a:spLocks noGrp="1"/>
          </p:cNvSpPr>
          <p:nvPr>
            <p:ph type="title"/>
          </p:nvPr>
        </p:nvSpPr>
        <p:spPr/>
        <p:txBody>
          <a:bodyPr/>
          <a:lstStyle/>
          <a:p>
            <a:r>
              <a:rPr lang="tr-TR" b="1" dirty="0"/>
              <a:t>amaç</a:t>
            </a:r>
          </a:p>
        </p:txBody>
      </p:sp>
      <p:sp>
        <p:nvSpPr>
          <p:cNvPr id="3" name="İçerik Yer Tutucusu 2">
            <a:extLst>
              <a:ext uri="{FF2B5EF4-FFF2-40B4-BE49-F238E27FC236}">
                <a16:creationId xmlns:a16="http://schemas.microsoft.com/office/drawing/2014/main" id="{00F0801E-D49B-923D-4D2A-2E0E5A7DE2A6}"/>
              </a:ext>
            </a:extLst>
          </p:cNvPr>
          <p:cNvSpPr>
            <a:spLocks noGrp="1"/>
          </p:cNvSpPr>
          <p:nvPr>
            <p:ph idx="1"/>
          </p:nvPr>
        </p:nvSpPr>
        <p:spPr/>
        <p:txBody>
          <a:bodyPr/>
          <a:lstStyle/>
          <a:p>
            <a:r>
              <a:rPr lang="tr-TR" sz="2600" dirty="0"/>
              <a:t>Dispepsiye birinci basamak yaklaşımı hakkında bilgi vermek</a:t>
            </a:r>
          </a:p>
          <a:p>
            <a:endParaRPr lang="tr-TR" dirty="0"/>
          </a:p>
        </p:txBody>
      </p:sp>
      <p:pic>
        <p:nvPicPr>
          <p:cNvPr id="5" name="Resim 4">
            <a:extLst>
              <a:ext uri="{FF2B5EF4-FFF2-40B4-BE49-F238E27FC236}">
                <a16:creationId xmlns:a16="http://schemas.microsoft.com/office/drawing/2014/main" id="{3E811518-018F-AC7E-BA86-3DF93A6FA01E}"/>
              </a:ext>
            </a:extLst>
          </p:cNvPr>
          <p:cNvPicPr>
            <a:picLocks noChangeAspect="1"/>
          </p:cNvPicPr>
          <p:nvPr/>
        </p:nvPicPr>
        <p:blipFill>
          <a:blip r:embed="rId2"/>
          <a:stretch>
            <a:fillRect/>
          </a:stretch>
        </p:blipFill>
        <p:spPr>
          <a:xfrm>
            <a:off x="8959389" y="4546600"/>
            <a:ext cx="2939812" cy="2311400"/>
          </a:xfrm>
          <a:prstGeom prst="rect">
            <a:avLst/>
          </a:prstGeom>
        </p:spPr>
      </p:pic>
    </p:spTree>
    <p:extLst>
      <p:ext uri="{BB962C8B-B14F-4D97-AF65-F5344CB8AC3E}">
        <p14:creationId xmlns:p14="http://schemas.microsoft.com/office/powerpoint/2010/main" val="313259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sz="half" idx="1"/>
          </p:nvPr>
        </p:nvSpPr>
        <p:spPr>
          <a:xfrm>
            <a:off x="2194561" y="2638044"/>
            <a:ext cx="3659122" cy="4118356"/>
          </a:xfrm>
        </p:spPr>
        <p:txBody>
          <a:bodyPr>
            <a:normAutofit fontScale="92500" lnSpcReduction="10000"/>
          </a:bodyPr>
          <a:lstStyle/>
          <a:p>
            <a:pPr marL="0" indent="0">
              <a:buNone/>
            </a:pPr>
            <a:r>
              <a:rPr lang="tr-TR" sz="2800" b="1" dirty="0">
                <a:solidFill>
                  <a:schemeClr val="tx1"/>
                </a:solidFill>
              </a:rPr>
              <a:t>Tanı Testleri</a:t>
            </a:r>
          </a:p>
          <a:p>
            <a:pPr marL="0" indent="0">
              <a:buNone/>
            </a:pPr>
            <a:endParaRPr lang="tr-TR" sz="2800" b="1" dirty="0">
              <a:solidFill>
                <a:schemeClr val="tx1"/>
              </a:solidFill>
            </a:endParaRPr>
          </a:p>
          <a:p>
            <a:r>
              <a:rPr lang="tr-TR" sz="2800" dirty="0">
                <a:solidFill>
                  <a:schemeClr val="tx1">
                    <a:lumMod val="95000"/>
                    <a:lumOff val="5000"/>
                  </a:schemeClr>
                </a:solidFill>
              </a:rPr>
              <a:t>Alarm bulguları ve altta yatan nedene yönelik:</a:t>
            </a:r>
          </a:p>
          <a:p>
            <a:endParaRPr lang="tr-TR" sz="2600" dirty="0">
              <a:solidFill>
                <a:schemeClr val="tx1">
                  <a:lumMod val="95000"/>
                  <a:lumOff val="5000"/>
                </a:schemeClr>
              </a:solidFill>
            </a:endParaRPr>
          </a:p>
          <a:p>
            <a:r>
              <a:rPr lang="tr-TR" sz="2600" dirty="0">
                <a:solidFill>
                  <a:schemeClr val="tx1">
                    <a:lumMod val="95000"/>
                    <a:lumOff val="5000"/>
                  </a:schemeClr>
                </a:solidFill>
              </a:rPr>
              <a:t>hemogram</a:t>
            </a:r>
          </a:p>
          <a:p>
            <a:r>
              <a:rPr lang="tr-TR" sz="2600" dirty="0">
                <a:solidFill>
                  <a:schemeClr val="tx1">
                    <a:lumMod val="95000"/>
                    <a:lumOff val="5000"/>
                  </a:schemeClr>
                </a:solidFill>
              </a:rPr>
              <a:t>KCFT</a:t>
            </a:r>
          </a:p>
          <a:p>
            <a:r>
              <a:rPr lang="tr-TR" sz="2600" dirty="0">
                <a:solidFill>
                  <a:schemeClr val="tx1">
                    <a:lumMod val="95000"/>
                    <a:lumOff val="5000"/>
                  </a:schemeClr>
                </a:solidFill>
              </a:rPr>
              <a:t>lipaz</a:t>
            </a:r>
          </a:p>
          <a:p>
            <a:r>
              <a:rPr lang="tr-TR" sz="2600" dirty="0">
                <a:solidFill>
                  <a:schemeClr val="tx1">
                    <a:lumMod val="95000"/>
                    <a:lumOff val="5000"/>
                  </a:schemeClr>
                </a:solidFill>
              </a:rPr>
              <a:t>amilaz</a:t>
            </a:r>
          </a:p>
          <a:p>
            <a:endParaRPr lang="tr-TR" dirty="0"/>
          </a:p>
        </p:txBody>
      </p:sp>
      <p:sp>
        <p:nvSpPr>
          <p:cNvPr id="4" name="İçerik Yer Tutucusu 3">
            <a:extLst>
              <a:ext uri="{FF2B5EF4-FFF2-40B4-BE49-F238E27FC236}">
                <a16:creationId xmlns:a16="http://schemas.microsoft.com/office/drawing/2014/main" id="{B7A145AB-94A1-567E-22A6-F25E50060AD2}"/>
              </a:ext>
            </a:extLst>
          </p:cNvPr>
          <p:cNvSpPr>
            <a:spLocks noGrp="1"/>
          </p:cNvSpPr>
          <p:nvPr>
            <p:ph sz="half" idx="2"/>
          </p:nvPr>
        </p:nvSpPr>
        <p:spPr>
          <a:xfrm>
            <a:off x="6949440" y="4381500"/>
            <a:ext cx="3659122" cy="2527300"/>
          </a:xfrm>
        </p:spPr>
        <p:txBody>
          <a:bodyPr>
            <a:normAutofit fontScale="92500" lnSpcReduction="10000"/>
          </a:bodyPr>
          <a:lstStyle/>
          <a:p>
            <a:endParaRPr lang="tr-TR" sz="2600" dirty="0">
              <a:solidFill>
                <a:schemeClr val="tx1">
                  <a:lumMod val="95000"/>
                  <a:lumOff val="5000"/>
                </a:schemeClr>
              </a:solidFill>
            </a:endParaRPr>
          </a:p>
          <a:p>
            <a:r>
              <a:rPr lang="tr-TR" sz="2600" dirty="0">
                <a:solidFill>
                  <a:schemeClr val="tx1">
                    <a:lumMod val="95000"/>
                    <a:lumOff val="5000"/>
                  </a:schemeClr>
                </a:solidFill>
              </a:rPr>
              <a:t>USG</a:t>
            </a:r>
          </a:p>
          <a:p>
            <a:r>
              <a:rPr lang="tr-TR" sz="2600" dirty="0">
                <a:solidFill>
                  <a:schemeClr val="tx1">
                    <a:lumMod val="95000"/>
                    <a:lumOff val="5000"/>
                  </a:schemeClr>
                </a:solidFill>
              </a:rPr>
              <a:t>GGK</a:t>
            </a:r>
          </a:p>
          <a:p>
            <a:r>
              <a:rPr lang="tr-TR" sz="2600" b="1" dirty="0">
                <a:solidFill>
                  <a:schemeClr val="tx1">
                    <a:lumMod val="95000"/>
                    <a:lumOff val="5000"/>
                  </a:schemeClr>
                </a:solidFill>
              </a:rPr>
              <a:t>EKG</a:t>
            </a:r>
          </a:p>
          <a:p>
            <a:r>
              <a:rPr lang="tr-TR" sz="2600" b="1" dirty="0" err="1">
                <a:solidFill>
                  <a:schemeClr val="tx1">
                    <a:lumMod val="95000"/>
                    <a:lumOff val="5000"/>
                  </a:schemeClr>
                </a:solidFill>
              </a:rPr>
              <a:t>troponin</a:t>
            </a:r>
            <a:r>
              <a:rPr lang="tr-TR" sz="2600" b="1" dirty="0">
                <a:solidFill>
                  <a:schemeClr val="tx1">
                    <a:lumMod val="95000"/>
                    <a:lumOff val="5000"/>
                  </a:schemeClr>
                </a:solidFill>
              </a:rPr>
              <a:t> </a:t>
            </a:r>
          </a:p>
          <a:p>
            <a:endParaRPr lang="tr-TR" dirty="0"/>
          </a:p>
        </p:txBody>
      </p:sp>
    </p:spTree>
    <p:extLst>
      <p:ext uri="{BB962C8B-B14F-4D97-AF65-F5344CB8AC3E}">
        <p14:creationId xmlns:p14="http://schemas.microsoft.com/office/powerpoint/2010/main" val="195357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38044"/>
            <a:ext cx="7729728" cy="4219956"/>
          </a:xfrm>
        </p:spPr>
        <p:txBody>
          <a:bodyPr>
            <a:normAutofit/>
          </a:bodyPr>
          <a:lstStyle/>
          <a:p>
            <a:pPr marL="0" indent="0">
              <a:buNone/>
            </a:pPr>
            <a:r>
              <a:rPr lang="tr-TR" sz="2800" b="1" dirty="0">
                <a:solidFill>
                  <a:schemeClr val="tx1"/>
                </a:solidFill>
              </a:rPr>
              <a:t>İnvaziv Tanı</a:t>
            </a:r>
          </a:p>
          <a:p>
            <a:r>
              <a:rPr lang="tr-TR" sz="2600" dirty="0"/>
              <a:t>Endoskopi</a:t>
            </a:r>
          </a:p>
          <a:p>
            <a:pPr lvl="1">
              <a:buFontTx/>
              <a:buChar char="-"/>
            </a:pPr>
            <a:r>
              <a:rPr lang="tr-TR" sz="2200" b="0" i="0" dirty="0">
                <a:solidFill>
                  <a:schemeClr val="tx1"/>
                </a:solidFill>
                <a:effectLst/>
              </a:rPr>
              <a:t>≥60/50 yaş </a:t>
            </a:r>
          </a:p>
          <a:p>
            <a:pPr lvl="1">
              <a:buFontTx/>
              <a:buChar char="-"/>
            </a:pPr>
            <a:r>
              <a:rPr lang="tr-TR" sz="2200" dirty="0"/>
              <a:t>Alarm semptomları</a:t>
            </a:r>
          </a:p>
          <a:p>
            <a:endParaRPr lang="tr-TR" dirty="0"/>
          </a:p>
        </p:txBody>
      </p:sp>
    </p:spTree>
    <p:extLst>
      <p:ext uri="{BB962C8B-B14F-4D97-AF65-F5344CB8AC3E}">
        <p14:creationId xmlns:p14="http://schemas.microsoft.com/office/powerpoint/2010/main" val="2717114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56703"/>
            <a:ext cx="7729728" cy="4201297"/>
          </a:xfrm>
        </p:spPr>
        <p:txBody>
          <a:bodyPr>
            <a:normAutofit fontScale="92500" lnSpcReduction="20000"/>
          </a:bodyPr>
          <a:lstStyle/>
          <a:p>
            <a:pPr marL="0" indent="0">
              <a:buNone/>
            </a:pPr>
            <a:r>
              <a:rPr lang="tr-TR" sz="3000" b="1" dirty="0" err="1">
                <a:solidFill>
                  <a:schemeClr val="tx1"/>
                </a:solidFill>
              </a:rPr>
              <a:t>H.Pylori</a:t>
            </a:r>
            <a:r>
              <a:rPr lang="tr-TR" sz="3000" b="1" dirty="0">
                <a:solidFill>
                  <a:schemeClr val="tx1"/>
                </a:solidFill>
              </a:rPr>
              <a:t> Noninvaziv Testler</a:t>
            </a:r>
          </a:p>
          <a:p>
            <a:pPr marL="0" indent="0">
              <a:buNone/>
            </a:pPr>
            <a:endParaRPr lang="tr-TR" b="1" dirty="0">
              <a:solidFill>
                <a:srgbClr val="C00000"/>
              </a:solidFill>
            </a:endParaRPr>
          </a:p>
          <a:p>
            <a:r>
              <a:rPr lang="tr-TR" sz="2800" dirty="0">
                <a:solidFill>
                  <a:schemeClr val="tx1">
                    <a:lumMod val="95000"/>
                    <a:lumOff val="5000"/>
                  </a:schemeClr>
                </a:solidFill>
              </a:rPr>
              <a:t>Üre nefes testi</a:t>
            </a:r>
          </a:p>
          <a:p>
            <a:pPr marL="0" indent="0">
              <a:buNone/>
            </a:pPr>
            <a:r>
              <a:rPr lang="tr-TR" sz="2800" i="1" dirty="0">
                <a:solidFill>
                  <a:schemeClr val="tx1">
                    <a:lumMod val="95000"/>
                    <a:lumOff val="5000"/>
                  </a:schemeClr>
                </a:solidFill>
              </a:rPr>
              <a:t> Duyarlılık %88-95, özgüllük %95-100</a:t>
            </a: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Gaitada </a:t>
            </a:r>
            <a:r>
              <a:rPr lang="tr-TR" sz="2800" dirty="0" err="1">
                <a:solidFill>
                  <a:schemeClr val="tx1">
                    <a:lumMod val="95000"/>
                    <a:lumOff val="5000"/>
                  </a:schemeClr>
                </a:solidFill>
              </a:rPr>
              <a:t>H.pylori</a:t>
            </a:r>
            <a:r>
              <a:rPr lang="tr-TR" sz="2800" dirty="0">
                <a:solidFill>
                  <a:schemeClr val="tx1">
                    <a:lumMod val="95000"/>
                    <a:lumOff val="5000"/>
                  </a:schemeClr>
                </a:solidFill>
              </a:rPr>
              <a:t> antijen testi</a:t>
            </a:r>
          </a:p>
          <a:p>
            <a:pPr marL="0" indent="0">
              <a:buNone/>
            </a:pPr>
            <a:r>
              <a:rPr lang="tr-TR" sz="2800" i="1" dirty="0">
                <a:solidFill>
                  <a:schemeClr val="tx1">
                    <a:lumMod val="95000"/>
                    <a:lumOff val="5000"/>
                  </a:schemeClr>
                </a:solidFill>
              </a:rPr>
              <a:t> Duyarlılık %94, özgüllük %97</a:t>
            </a:r>
            <a:endParaRPr lang="tr-TR" sz="2800" dirty="0">
              <a:solidFill>
                <a:schemeClr val="tx1">
                  <a:lumMod val="95000"/>
                  <a:lumOff val="5000"/>
                </a:schemeClr>
              </a:solidFill>
            </a:endParaRP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Kanda </a:t>
            </a:r>
            <a:r>
              <a:rPr lang="tr-TR" sz="2800" dirty="0" err="1">
                <a:solidFill>
                  <a:schemeClr val="tx1">
                    <a:lumMod val="95000"/>
                    <a:lumOff val="5000"/>
                  </a:schemeClr>
                </a:solidFill>
              </a:rPr>
              <a:t>H.pylori</a:t>
            </a:r>
            <a:r>
              <a:rPr lang="tr-TR" sz="2800" dirty="0">
                <a:solidFill>
                  <a:schemeClr val="tx1">
                    <a:lumMod val="95000"/>
                    <a:lumOff val="5000"/>
                  </a:schemeClr>
                </a:solidFill>
              </a:rPr>
              <a:t> </a:t>
            </a:r>
            <a:r>
              <a:rPr lang="tr-TR" sz="2800" dirty="0" err="1">
                <a:solidFill>
                  <a:schemeClr val="tx1">
                    <a:lumMod val="95000"/>
                    <a:lumOff val="5000"/>
                  </a:schemeClr>
                </a:solidFill>
              </a:rPr>
              <a:t>IgG</a:t>
            </a:r>
            <a:r>
              <a:rPr lang="tr-TR" sz="2800" dirty="0">
                <a:solidFill>
                  <a:schemeClr val="tx1">
                    <a:lumMod val="95000"/>
                    <a:lumOff val="5000"/>
                  </a:schemeClr>
                </a:solidFill>
              </a:rPr>
              <a:t>  antikor testi- ELISA</a:t>
            </a:r>
          </a:p>
          <a:p>
            <a:endParaRPr lang="tr-TR" dirty="0"/>
          </a:p>
        </p:txBody>
      </p:sp>
    </p:spTree>
    <p:extLst>
      <p:ext uri="{BB962C8B-B14F-4D97-AF65-F5344CB8AC3E}">
        <p14:creationId xmlns:p14="http://schemas.microsoft.com/office/powerpoint/2010/main" val="402569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sp>
        <p:nvSpPr>
          <p:cNvPr id="3" name="İçerik Yer Tutucusu 2">
            <a:extLst>
              <a:ext uri="{FF2B5EF4-FFF2-40B4-BE49-F238E27FC236}">
                <a16:creationId xmlns:a16="http://schemas.microsoft.com/office/drawing/2014/main" id="{5F441ECA-FE45-6569-DFB2-003D8B493A73}"/>
              </a:ext>
            </a:extLst>
          </p:cNvPr>
          <p:cNvSpPr>
            <a:spLocks noGrp="1"/>
          </p:cNvSpPr>
          <p:nvPr>
            <p:ph idx="1"/>
          </p:nvPr>
        </p:nvSpPr>
        <p:spPr>
          <a:xfrm>
            <a:off x="2231136" y="2677233"/>
            <a:ext cx="7729728" cy="4219956"/>
          </a:xfrm>
        </p:spPr>
        <p:txBody>
          <a:bodyPr>
            <a:normAutofit fontScale="92500" lnSpcReduction="20000"/>
          </a:bodyPr>
          <a:lstStyle/>
          <a:p>
            <a:pPr marL="0" indent="0">
              <a:buNone/>
            </a:pPr>
            <a:r>
              <a:rPr lang="tr-TR" sz="3000" b="1" dirty="0" err="1">
                <a:solidFill>
                  <a:schemeClr val="tx1"/>
                </a:solidFill>
              </a:rPr>
              <a:t>H.Pylori</a:t>
            </a:r>
            <a:r>
              <a:rPr lang="tr-TR" sz="3000" b="1" dirty="0">
                <a:solidFill>
                  <a:schemeClr val="tx1"/>
                </a:solidFill>
              </a:rPr>
              <a:t> İnvaziv Testler (biyopsi)</a:t>
            </a:r>
          </a:p>
          <a:p>
            <a:pPr marL="0" indent="0">
              <a:buNone/>
            </a:pPr>
            <a:endParaRPr lang="tr-TR" sz="2600" b="1" dirty="0">
              <a:solidFill>
                <a:srgbClr val="C00000"/>
              </a:solidFill>
            </a:endParaRPr>
          </a:p>
          <a:p>
            <a:r>
              <a:rPr lang="tr-TR" sz="2800" dirty="0">
                <a:solidFill>
                  <a:schemeClr val="tx1">
                    <a:lumMod val="95000"/>
                    <a:lumOff val="5000"/>
                  </a:schemeClr>
                </a:solidFill>
              </a:rPr>
              <a:t>Hızlı </a:t>
            </a:r>
            <a:r>
              <a:rPr lang="tr-TR" sz="2800" dirty="0" err="1">
                <a:solidFill>
                  <a:schemeClr val="tx1">
                    <a:lumMod val="95000"/>
                    <a:lumOff val="5000"/>
                  </a:schemeClr>
                </a:solidFill>
              </a:rPr>
              <a:t>üreaz</a:t>
            </a:r>
            <a:r>
              <a:rPr lang="tr-TR" sz="2800" dirty="0">
                <a:solidFill>
                  <a:schemeClr val="tx1">
                    <a:lumMod val="95000"/>
                    <a:lumOff val="5000"/>
                  </a:schemeClr>
                </a:solidFill>
              </a:rPr>
              <a:t> testi</a:t>
            </a:r>
          </a:p>
          <a:p>
            <a:pPr marL="0" indent="0">
              <a:buNone/>
            </a:pPr>
            <a:r>
              <a:rPr lang="tr-TR" sz="2800" i="1" dirty="0">
                <a:solidFill>
                  <a:schemeClr val="tx1">
                    <a:lumMod val="95000"/>
                    <a:lumOff val="5000"/>
                  </a:schemeClr>
                </a:solidFill>
              </a:rPr>
              <a:t> Duyarlılık %90, özgüllük %95</a:t>
            </a:r>
          </a:p>
          <a:p>
            <a:pPr marL="0" indent="0">
              <a:buNone/>
            </a:pPr>
            <a:endParaRPr lang="tr-TR" sz="2800" dirty="0">
              <a:solidFill>
                <a:schemeClr val="tx1">
                  <a:lumMod val="95000"/>
                  <a:lumOff val="5000"/>
                </a:schemeClr>
              </a:solidFill>
            </a:endParaRPr>
          </a:p>
          <a:p>
            <a:r>
              <a:rPr lang="tr-TR" sz="2800" dirty="0">
                <a:solidFill>
                  <a:schemeClr val="tx1">
                    <a:lumMod val="95000"/>
                    <a:lumOff val="5000"/>
                  </a:schemeClr>
                </a:solidFill>
              </a:rPr>
              <a:t>Histopatolojik inceleme</a:t>
            </a:r>
          </a:p>
          <a:p>
            <a:pPr marL="0" indent="0">
              <a:buNone/>
            </a:pPr>
            <a:r>
              <a:rPr lang="tr-TR" sz="2800" i="1" dirty="0">
                <a:solidFill>
                  <a:schemeClr val="tx1">
                    <a:lumMod val="95000"/>
                    <a:lumOff val="5000"/>
                  </a:schemeClr>
                </a:solidFill>
              </a:rPr>
              <a:t> Duyarlılık %95, özgüllük %98</a:t>
            </a:r>
          </a:p>
          <a:p>
            <a:pPr marL="0" indent="0">
              <a:buNone/>
            </a:pPr>
            <a:endParaRPr lang="tr-TR" sz="2800" dirty="0">
              <a:solidFill>
                <a:schemeClr val="tx1">
                  <a:lumMod val="95000"/>
                  <a:lumOff val="5000"/>
                </a:schemeClr>
              </a:solidFill>
            </a:endParaRPr>
          </a:p>
          <a:p>
            <a:r>
              <a:rPr lang="tr-TR" sz="2800" dirty="0" err="1">
                <a:solidFill>
                  <a:schemeClr val="tx1">
                    <a:lumMod val="95000"/>
                    <a:lumOff val="5000"/>
                  </a:schemeClr>
                </a:solidFill>
              </a:rPr>
              <a:t>H.pylori</a:t>
            </a:r>
            <a:r>
              <a:rPr lang="tr-TR" sz="2800" dirty="0">
                <a:solidFill>
                  <a:schemeClr val="tx1">
                    <a:lumMod val="95000"/>
                    <a:lumOff val="5000"/>
                  </a:schemeClr>
                </a:solidFill>
              </a:rPr>
              <a:t> kültürü</a:t>
            </a:r>
          </a:p>
          <a:p>
            <a:endParaRPr lang="tr-TR" dirty="0"/>
          </a:p>
        </p:txBody>
      </p:sp>
    </p:spTree>
    <p:extLst>
      <p:ext uri="{BB962C8B-B14F-4D97-AF65-F5344CB8AC3E}">
        <p14:creationId xmlns:p14="http://schemas.microsoft.com/office/powerpoint/2010/main" val="218565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B0CBA-9BC3-9E01-12D2-81AA84180A69}"/>
              </a:ext>
            </a:extLst>
          </p:cNvPr>
          <p:cNvSpPr>
            <a:spLocks noGrp="1"/>
          </p:cNvSpPr>
          <p:nvPr>
            <p:ph type="title"/>
          </p:nvPr>
        </p:nvSpPr>
        <p:spPr/>
        <p:txBody>
          <a:bodyPr/>
          <a:lstStyle/>
          <a:p>
            <a:r>
              <a:rPr lang="tr-TR" sz="2800" b="1" dirty="0">
                <a:solidFill>
                  <a:schemeClr val="tx1"/>
                </a:solidFill>
              </a:rPr>
              <a:t>TANISAL DEĞERLENDİRME</a:t>
            </a:r>
            <a:endParaRPr lang="tr-TR" dirty="0"/>
          </a:p>
        </p:txBody>
      </p:sp>
      <p:pic>
        <p:nvPicPr>
          <p:cNvPr id="4" name="İçerik Yer Tutucusu 4">
            <a:extLst>
              <a:ext uri="{FF2B5EF4-FFF2-40B4-BE49-F238E27FC236}">
                <a16:creationId xmlns:a16="http://schemas.microsoft.com/office/drawing/2014/main" id="{A53463AC-86FD-439B-4474-DE05DFD346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8500" y="1"/>
            <a:ext cx="8250428" cy="6629400"/>
          </a:xfrm>
        </p:spPr>
      </p:pic>
      <p:sp>
        <p:nvSpPr>
          <p:cNvPr id="5" name="Metin kutusu 4">
            <a:extLst>
              <a:ext uri="{FF2B5EF4-FFF2-40B4-BE49-F238E27FC236}">
                <a16:creationId xmlns:a16="http://schemas.microsoft.com/office/drawing/2014/main" id="{F100A58D-74A1-67CB-00E8-23C01D76168C}"/>
              </a:ext>
            </a:extLst>
          </p:cNvPr>
          <p:cNvSpPr txBox="1"/>
          <p:nvPr/>
        </p:nvSpPr>
        <p:spPr>
          <a:xfrm>
            <a:off x="107576" y="6664739"/>
            <a:ext cx="7664824" cy="430887"/>
          </a:xfrm>
          <a:prstGeom prst="rect">
            <a:avLst/>
          </a:prstGeom>
          <a:noFill/>
        </p:spPr>
        <p:txBody>
          <a:bodyPr wrap="square" rtlCol="0">
            <a:spAutoFit/>
          </a:bodyPr>
          <a:lstStyle/>
          <a:p>
            <a:r>
              <a:rPr lang="en-US" sz="1100" i="1" dirty="0" err="1"/>
              <a:t>Mounsey</a:t>
            </a:r>
            <a:r>
              <a:rPr lang="tr-TR" sz="1100" i="1" dirty="0"/>
              <a:t> A</a:t>
            </a:r>
            <a:r>
              <a:rPr lang="en-US" sz="1100" i="1" dirty="0"/>
              <a:t>, </a:t>
            </a:r>
            <a:r>
              <a:rPr lang="en-US" sz="1100" i="1" dirty="0" err="1"/>
              <a:t>Barzin</a:t>
            </a:r>
            <a:r>
              <a:rPr lang="tr-TR" sz="1100" i="1" dirty="0"/>
              <a:t> A</a:t>
            </a:r>
            <a:r>
              <a:rPr lang="en-US" sz="1100" i="1" dirty="0"/>
              <a:t>,</a:t>
            </a:r>
            <a:r>
              <a:rPr lang="tr-TR" sz="1100" i="1" dirty="0"/>
              <a:t> </a:t>
            </a:r>
            <a:r>
              <a:rPr lang="en-US" sz="1100" i="1" dirty="0" err="1"/>
              <a:t>Rietz</a:t>
            </a:r>
            <a:r>
              <a:rPr lang="tr-TR" sz="1100" i="1" dirty="0"/>
              <a:t> A. </a:t>
            </a:r>
            <a:r>
              <a:rPr lang="en-US" sz="1100" i="1" dirty="0"/>
              <a:t>Functional Dyspepsia: Evaluation and </a:t>
            </a:r>
            <a:r>
              <a:rPr lang="en-US" sz="1100" i="1" dirty="0" err="1"/>
              <a:t>Managemen</a:t>
            </a:r>
            <a:r>
              <a:rPr lang="tr-TR" sz="1100" i="1" dirty="0"/>
              <a:t>t. </a:t>
            </a:r>
            <a:r>
              <a:rPr lang="tr-TR" sz="1100" i="1" dirty="0" err="1"/>
              <a:t>American</a:t>
            </a:r>
            <a:r>
              <a:rPr lang="tr-TR" sz="1100" i="1" dirty="0"/>
              <a:t> </a:t>
            </a:r>
            <a:r>
              <a:rPr lang="tr-TR" sz="1100" i="1" dirty="0" err="1"/>
              <a:t>Family</a:t>
            </a:r>
            <a:r>
              <a:rPr lang="tr-TR" sz="1100" i="1" dirty="0"/>
              <a:t> </a:t>
            </a:r>
            <a:r>
              <a:rPr lang="tr-TR" sz="1100" i="1" dirty="0" err="1"/>
              <a:t>Physician</a:t>
            </a:r>
            <a:r>
              <a:rPr lang="tr-TR" sz="1100" i="1" dirty="0"/>
              <a:t> </a:t>
            </a:r>
            <a:r>
              <a:rPr lang="en-US" sz="1100" i="1" dirty="0"/>
              <a:t>2020</a:t>
            </a:r>
            <a:r>
              <a:rPr lang="tr-TR" sz="1100" i="1" dirty="0"/>
              <a:t>;</a:t>
            </a:r>
            <a:r>
              <a:rPr lang="en-US" sz="1100" i="1" dirty="0"/>
              <a:t>101</a:t>
            </a:r>
            <a:r>
              <a:rPr lang="tr-TR" sz="1100" i="1" dirty="0"/>
              <a:t>:84-88</a:t>
            </a:r>
          </a:p>
          <a:p>
            <a:endParaRPr lang="tr-TR" sz="1100" dirty="0"/>
          </a:p>
        </p:txBody>
      </p:sp>
    </p:spTree>
    <p:extLst>
      <p:ext uri="{BB962C8B-B14F-4D97-AF65-F5344CB8AC3E}">
        <p14:creationId xmlns:p14="http://schemas.microsoft.com/office/powerpoint/2010/main" val="521919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41D6795-D16B-D07D-EB2E-31FFA07D5D2D}"/>
              </a:ext>
            </a:extLst>
          </p:cNvPr>
          <p:cNvPicPr>
            <a:picLocks noChangeAspect="1"/>
          </p:cNvPicPr>
          <p:nvPr/>
        </p:nvPicPr>
        <p:blipFill>
          <a:blip r:embed="rId2"/>
          <a:stretch>
            <a:fillRect/>
          </a:stretch>
        </p:blipFill>
        <p:spPr>
          <a:xfrm>
            <a:off x="1415845" y="32863"/>
            <a:ext cx="8804787" cy="6792273"/>
          </a:xfrm>
          <a:prstGeom prst="rect">
            <a:avLst/>
          </a:prstGeom>
        </p:spPr>
      </p:pic>
    </p:spTree>
    <p:extLst>
      <p:ext uri="{BB962C8B-B14F-4D97-AF65-F5344CB8AC3E}">
        <p14:creationId xmlns:p14="http://schemas.microsoft.com/office/powerpoint/2010/main" val="235670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0A752EF-329F-9A03-61B2-57793FCC3804}"/>
              </a:ext>
            </a:extLst>
          </p:cNvPr>
          <p:cNvPicPr>
            <a:picLocks noChangeAspect="1"/>
          </p:cNvPicPr>
          <p:nvPr/>
        </p:nvPicPr>
        <p:blipFill>
          <a:blip r:embed="rId2"/>
          <a:stretch>
            <a:fillRect/>
          </a:stretch>
        </p:blipFill>
        <p:spPr>
          <a:xfrm>
            <a:off x="2938022" y="585390"/>
            <a:ext cx="6315956" cy="5687219"/>
          </a:xfrm>
          <a:prstGeom prst="rect">
            <a:avLst/>
          </a:prstGeom>
        </p:spPr>
      </p:pic>
      <p:sp>
        <p:nvSpPr>
          <p:cNvPr id="5" name="Metin kutusu 4">
            <a:extLst>
              <a:ext uri="{FF2B5EF4-FFF2-40B4-BE49-F238E27FC236}">
                <a16:creationId xmlns:a16="http://schemas.microsoft.com/office/drawing/2014/main" id="{440383F1-913F-EE42-B448-759591A9DE5E}"/>
              </a:ext>
            </a:extLst>
          </p:cNvPr>
          <p:cNvSpPr txBox="1"/>
          <p:nvPr/>
        </p:nvSpPr>
        <p:spPr>
          <a:xfrm>
            <a:off x="110532" y="6119446"/>
            <a:ext cx="12081468" cy="646331"/>
          </a:xfrm>
          <a:prstGeom prst="rect">
            <a:avLst/>
          </a:prstGeom>
          <a:noFill/>
        </p:spPr>
        <p:txBody>
          <a:bodyPr wrap="square">
            <a:spAutoFit/>
          </a:bodyPr>
          <a:lstStyle/>
          <a:p>
            <a:r>
              <a:rPr lang="tr-TR" sz="1800" i="1" dirty="0"/>
              <a:t>https://www.uptodate.com/contents/approach-to-the-adult-with-dyspepsia?search=dyspepsia&amp;source=search_result&amp;selectedTitle=1~150&amp;usage_type=default&amp;display_rank=1#topicGraphics</a:t>
            </a:r>
          </a:p>
        </p:txBody>
      </p:sp>
    </p:spTree>
    <p:extLst>
      <p:ext uri="{BB962C8B-B14F-4D97-AF65-F5344CB8AC3E}">
        <p14:creationId xmlns:p14="http://schemas.microsoft.com/office/powerpoint/2010/main" val="4194410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CABED-F815-40EA-E75E-F005BDCB29B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A1BE8D23-2786-1F27-6DDD-AF40BE7BE9E2}"/>
              </a:ext>
            </a:extLst>
          </p:cNvPr>
          <p:cNvSpPr>
            <a:spLocks noGrp="1"/>
          </p:cNvSpPr>
          <p:nvPr>
            <p:ph idx="1"/>
          </p:nvPr>
        </p:nvSpPr>
        <p:spPr>
          <a:xfrm>
            <a:off x="2231136" y="2638044"/>
            <a:ext cx="7729728" cy="4219956"/>
          </a:xfrm>
        </p:spPr>
        <p:txBody>
          <a:bodyPr/>
          <a:lstStyle/>
          <a:p>
            <a:pPr marL="0" indent="0">
              <a:buNone/>
            </a:pPr>
            <a:r>
              <a:rPr lang="tr-TR" sz="2800" b="1" dirty="0">
                <a:solidFill>
                  <a:schemeClr val="tx1"/>
                </a:solidFill>
              </a:rPr>
              <a:t>Beslenme ve Yaşam Tarzı Önerileri</a:t>
            </a:r>
          </a:p>
          <a:p>
            <a:pPr marL="0" indent="0">
              <a:buNone/>
            </a:pPr>
            <a:endParaRPr lang="tr-TR" b="1" dirty="0">
              <a:solidFill>
                <a:srgbClr val="C00000"/>
              </a:solidFill>
            </a:endParaRPr>
          </a:p>
          <a:p>
            <a:r>
              <a:rPr lang="tr-TR" sz="2600" dirty="0" err="1">
                <a:solidFill>
                  <a:schemeClr val="tx1">
                    <a:lumMod val="95000"/>
                    <a:lumOff val="5000"/>
                  </a:schemeClr>
                </a:solidFill>
              </a:rPr>
              <a:t>NSAIDs</a:t>
            </a:r>
            <a:r>
              <a:rPr lang="tr-TR" sz="2600" dirty="0">
                <a:solidFill>
                  <a:schemeClr val="tx1">
                    <a:lumMod val="95000"/>
                    <a:lumOff val="5000"/>
                  </a:schemeClr>
                </a:solidFill>
              </a:rPr>
              <a:t>, sigara, alkol ve fazla miktarda kahveden kaçınmalı</a:t>
            </a:r>
          </a:p>
          <a:p>
            <a:endParaRPr lang="tr-TR" sz="2600" dirty="0">
              <a:solidFill>
                <a:schemeClr val="tx1">
                  <a:lumMod val="95000"/>
                  <a:lumOff val="5000"/>
                </a:schemeClr>
              </a:solidFill>
            </a:endParaRPr>
          </a:p>
          <a:p>
            <a:r>
              <a:rPr lang="tr-TR" sz="2600" dirty="0">
                <a:solidFill>
                  <a:schemeClr val="tx1">
                    <a:lumMod val="95000"/>
                    <a:lumOff val="5000"/>
                  </a:schemeClr>
                </a:solidFill>
              </a:rPr>
              <a:t>Acılı, baharatlı, yağlı yiyeceklerden kaçınmalı</a:t>
            </a:r>
          </a:p>
          <a:p>
            <a:endParaRPr lang="tr-TR" sz="2600" dirty="0">
              <a:solidFill>
                <a:schemeClr val="tx1">
                  <a:lumMod val="95000"/>
                  <a:lumOff val="5000"/>
                </a:schemeClr>
              </a:solidFill>
            </a:endParaRPr>
          </a:p>
          <a:p>
            <a:pPr marL="0" indent="0">
              <a:buNone/>
            </a:pPr>
            <a:endParaRPr lang="tr-TR" sz="2600"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3134541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667F27-DD56-1B87-B743-DB76D5D0DEC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39154C3C-13D6-C34B-E2DE-9AB27B04C58D}"/>
              </a:ext>
            </a:extLst>
          </p:cNvPr>
          <p:cNvSpPr>
            <a:spLocks noGrp="1"/>
          </p:cNvSpPr>
          <p:nvPr>
            <p:ph idx="1"/>
          </p:nvPr>
        </p:nvSpPr>
        <p:spPr>
          <a:xfrm>
            <a:off x="2231136" y="2638044"/>
            <a:ext cx="7729728" cy="4219956"/>
          </a:xfrm>
        </p:spPr>
        <p:txBody>
          <a:bodyPr/>
          <a:lstStyle/>
          <a:p>
            <a:r>
              <a:rPr lang="tr-TR" sz="2800" b="1" dirty="0">
                <a:solidFill>
                  <a:schemeClr val="tx1"/>
                </a:solidFill>
              </a:rPr>
              <a:t>Beslenme ve Yaşam Tarzı Önerileri</a:t>
            </a:r>
            <a:endParaRPr lang="tr-TR" sz="2800" dirty="0"/>
          </a:p>
          <a:p>
            <a:r>
              <a:rPr lang="tr-TR" sz="2600" dirty="0"/>
              <a:t>Yemekler:</a:t>
            </a:r>
          </a:p>
          <a:p>
            <a:pPr lvl="1"/>
            <a:r>
              <a:rPr lang="tr-TR" sz="2400" dirty="0"/>
              <a:t>iyi pişirilmeli</a:t>
            </a:r>
          </a:p>
          <a:p>
            <a:pPr lvl="1"/>
            <a:r>
              <a:rPr lang="tr-TR" sz="2400" dirty="0"/>
              <a:t>yavaş yenilmeli</a:t>
            </a:r>
          </a:p>
          <a:p>
            <a:pPr lvl="1"/>
            <a:r>
              <a:rPr lang="tr-TR" sz="2400" dirty="0"/>
              <a:t>iyi çiğnenmeli</a:t>
            </a:r>
          </a:p>
          <a:p>
            <a:pPr lvl="1"/>
            <a:r>
              <a:rPr lang="tr-TR" sz="2400" dirty="0"/>
              <a:t>çok soğuk içecek tüketilmemeli</a:t>
            </a:r>
          </a:p>
          <a:p>
            <a:pPr lvl="1"/>
            <a:r>
              <a:rPr lang="tr-TR" sz="2400" dirty="0"/>
              <a:t>su yemek aralarında içilmeli</a:t>
            </a:r>
          </a:p>
        </p:txBody>
      </p:sp>
    </p:spTree>
    <p:extLst>
      <p:ext uri="{BB962C8B-B14F-4D97-AF65-F5344CB8AC3E}">
        <p14:creationId xmlns:p14="http://schemas.microsoft.com/office/powerpoint/2010/main" val="273587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CABED-F815-40EA-E75E-F005BDCB29B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A1BE8D23-2786-1F27-6DDD-AF40BE7BE9E2}"/>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H.Pylori</a:t>
            </a:r>
            <a:r>
              <a:rPr lang="tr-TR" sz="2800" b="1" dirty="0">
                <a:solidFill>
                  <a:schemeClr val="tx1"/>
                </a:solidFill>
              </a:rPr>
              <a:t> 3’lü Tedavi</a:t>
            </a:r>
          </a:p>
          <a:p>
            <a:pPr marL="0" indent="0">
              <a:buNone/>
            </a:pPr>
            <a:endParaRPr lang="tr-TR" dirty="0">
              <a:solidFill>
                <a:schemeClr val="tx1">
                  <a:lumMod val="95000"/>
                  <a:lumOff val="5000"/>
                </a:schemeClr>
              </a:solidFill>
            </a:endParaRPr>
          </a:p>
          <a:p>
            <a:r>
              <a:rPr lang="tr-TR" sz="2600" dirty="0"/>
              <a:t>PPI 2x1/gün + </a:t>
            </a:r>
            <a:r>
              <a:rPr lang="tr-TR" sz="2600" dirty="0" err="1"/>
              <a:t>Klaritromisin</a:t>
            </a:r>
            <a:r>
              <a:rPr lang="tr-TR" sz="2600" dirty="0"/>
              <a:t> 500 mg 2x1/gün + Amoksisilin 1000 mg 2x1/gün veya Metronidazol 500 mg 3x1/gün (14 gün)</a:t>
            </a:r>
          </a:p>
          <a:p>
            <a:endParaRPr lang="tr-TR" dirty="0"/>
          </a:p>
        </p:txBody>
      </p:sp>
      <p:pic>
        <p:nvPicPr>
          <p:cNvPr id="4" name="Resim 3" descr="metin içeren bir resim&#10;&#10;Açıklama otomatik olarak oluşturuldu">
            <a:extLst>
              <a:ext uri="{FF2B5EF4-FFF2-40B4-BE49-F238E27FC236}">
                <a16:creationId xmlns:a16="http://schemas.microsoft.com/office/drawing/2014/main" id="{5DD50245-AF29-BACB-6660-0FF453D19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300" y="5066220"/>
            <a:ext cx="3210778" cy="1791780"/>
          </a:xfrm>
          <a:prstGeom prst="rect">
            <a:avLst/>
          </a:prstGeom>
        </p:spPr>
      </p:pic>
      <p:pic>
        <p:nvPicPr>
          <p:cNvPr id="5" name="Resim 4" descr="metin, beyaz tahta içeren bir resim&#10;&#10;Açıklama otomatik olarak oluşturuldu">
            <a:extLst>
              <a:ext uri="{FF2B5EF4-FFF2-40B4-BE49-F238E27FC236}">
                <a16:creationId xmlns:a16="http://schemas.microsoft.com/office/drawing/2014/main" id="{5DB832E5-00B1-56CE-0D06-49DC3F731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541" y="5066220"/>
            <a:ext cx="2944159" cy="1791780"/>
          </a:xfrm>
          <a:prstGeom prst="rect">
            <a:avLst/>
          </a:prstGeom>
        </p:spPr>
      </p:pic>
    </p:spTree>
    <p:extLst>
      <p:ext uri="{BB962C8B-B14F-4D97-AF65-F5344CB8AC3E}">
        <p14:creationId xmlns:p14="http://schemas.microsoft.com/office/powerpoint/2010/main" val="253514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BFC4C-5582-86B0-FE18-74D6EAA58FC3}"/>
              </a:ext>
            </a:extLst>
          </p:cNvPr>
          <p:cNvSpPr>
            <a:spLocks noGrp="1"/>
          </p:cNvSpPr>
          <p:nvPr>
            <p:ph type="title"/>
          </p:nvPr>
        </p:nvSpPr>
        <p:spPr/>
        <p:txBody>
          <a:bodyPr/>
          <a:lstStyle/>
          <a:p>
            <a:r>
              <a:rPr lang="tr-TR" b="1" dirty="0"/>
              <a:t>Öğrenim hedefleri</a:t>
            </a:r>
            <a:endParaRPr lang="tr-TR" dirty="0"/>
          </a:p>
        </p:txBody>
      </p:sp>
      <p:sp>
        <p:nvSpPr>
          <p:cNvPr id="3" name="İçerik Yer Tutucusu 2">
            <a:extLst>
              <a:ext uri="{FF2B5EF4-FFF2-40B4-BE49-F238E27FC236}">
                <a16:creationId xmlns:a16="http://schemas.microsoft.com/office/drawing/2014/main" id="{EA1BC6B9-A61E-6607-6835-5DC86E5A9185}"/>
              </a:ext>
            </a:extLst>
          </p:cNvPr>
          <p:cNvSpPr>
            <a:spLocks noGrp="1"/>
          </p:cNvSpPr>
          <p:nvPr>
            <p:ph idx="1"/>
          </p:nvPr>
        </p:nvSpPr>
        <p:spPr/>
        <p:txBody>
          <a:bodyPr>
            <a:normAutofit lnSpcReduction="10000"/>
          </a:bodyPr>
          <a:lstStyle/>
          <a:p>
            <a:r>
              <a:rPr lang="tr-TR" sz="2600" dirty="0">
                <a:solidFill>
                  <a:schemeClr val="tx1">
                    <a:lumMod val="85000"/>
                    <a:lumOff val="15000"/>
                  </a:schemeClr>
                </a:solidFill>
              </a:rPr>
              <a:t>Dispepsi tanımını yapabilmek</a:t>
            </a:r>
          </a:p>
          <a:p>
            <a:r>
              <a:rPr lang="tr-TR" sz="2600" dirty="0">
                <a:solidFill>
                  <a:schemeClr val="tx1">
                    <a:lumMod val="85000"/>
                    <a:lumOff val="15000"/>
                  </a:schemeClr>
                </a:solidFill>
              </a:rPr>
              <a:t>Dispepsi etiyolojisini açıklayabilmek</a:t>
            </a:r>
          </a:p>
          <a:p>
            <a:r>
              <a:rPr lang="tr-TR" sz="2600" dirty="0">
                <a:solidFill>
                  <a:schemeClr val="tx1">
                    <a:lumMod val="85000"/>
                    <a:lumOff val="15000"/>
                  </a:schemeClr>
                </a:solidFill>
              </a:rPr>
              <a:t>Organik ve fonksiyonel dispepsi ayrımını yapabilmek</a:t>
            </a:r>
          </a:p>
          <a:p>
            <a:r>
              <a:rPr lang="tr-TR" sz="2600" dirty="0">
                <a:solidFill>
                  <a:schemeClr val="tx1">
                    <a:lumMod val="85000"/>
                    <a:lumOff val="15000"/>
                  </a:schemeClr>
                </a:solidFill>
              </a:rPr>
              <a:t>Alarm semptomlarını sayabilmek</a:t>
            </a:r>
          </a:p>
          <a:p>
            <a:r>
              <a:rPr lang="tr-TR" sz="2600" dirty="0">
                <a:solidFill>
                  <a:schemeClr val="tx1">
                    <a:lumMod val="85000"/>
                    <a:lumOff val="15000"/>
                  </a:schemeClr>
                </a:solidFill>
              </a:rPr>
              <a:t>Tanı ve tedavi yaklaşımını açıklayabilmek</a:t>
            </a:r>
          </a:p>
          <a:p>
            <a:r>
              <a:rPr lang="tr-TR" sz="2600" dirty="0">
                <a:solidFill>
                  <a:schemeClr val="tx1">
                    <a:lumMod val="85000"/>
                    <a:lumOff val="15000"/>
                  </a:schemeClr>
                </a:solidFill>
              </a:rPr>
              <a:t>Sevk kriterlerini sayabilmek</a:t>
            </a:r>
          </a:p>
          <a:p>
            <a:endParaRPr lang="tr-TR" dirty="0"/>
          </a:p>
        </p:txBody>
      </p:sp>
    </p:spTree>
    <p:extLst>
      <p:ext uri="{BB962C8B-B14F-4D97-AF65-F5344CB8AC3E}">
        <p14:creationId xmlns:p14="http://schemas.microsoft.com/office/powerpoint/2010/main" val="1878573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CABED-F815-40EA-E75E-F005BDCB29BC}"/>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A1BE8D23-2786-1F27-6DDD-AF40BE7BE9E2}"/>
              </a:ext>
            </a:extLst>
          </p:cNvPr>
          <p:cNvSpPr>
            <a:spLocks noGrp="1"/>
          </p:cNvSpPr>
          <p:nvPr>
            <p:ph idx="1"/>
          </p:nvPr>
        </p:nvSpPr>
        <p:spPr/>
        <p:txBody>
          <a:bodyPr/>
          <a:lstStyle/>
          <a:p>
            <a:pPr marL="0" indent="0">
              <a:buNone/>
            </a:pPr>
            <a:r>
              <a:rPr lang="tr-TR" sz="2800" b="1" dirty="0" err="1">
                <a:solidFill>
                  <a:schemeClr val="tx1"/>
                </a:solidFill>
              </a:rPr>
              <a:t>H.Pylori</a:t>
            </a:r>
            <a:r>
              <a:rPr lang="tr-TR" sz="2800" b="1" dirty="0">
                <a:solidFill>
                  <a:schemeClr val="tx1"/>
                </a:solidFill>
              </a:rPr>
              <a:t> 4’lü Tedavi</a:t>
            </a:r>
          </a:p>
          <a:p>
            <a:pPr marL="0" indent="0">
              <a:buNone/>
            </a:pPr>
            <a:endParaRPr lang="tr-TR" b="1" dirty="0">
              <a:solidFill>
                <a:srgbClr val="C00000"/>
              </a:solidFill>
            </a:endParaRPr>
          </a:p>
          <a:p>
            <a:r>
              <a:rPr lang="tr-TR" sz="2600" dirty="0"/>
              <a:t>Bizmut 4x1/gün + PPI 2x1/gün + </a:t>
            </a:r>
            <a:r>
              <a:rPr lang="tr-TR" sz="2600" dirty="0" err="1"/>
              <a:t>Tetrasiklin</a:t>
            </a:r>
            <a:r>
              <a:rPr lang="tr-TR" sz="2600" dirty="0"/>
              <a:t> 500 mg 4x1/gün + Metronidazol 500 mg 3x1/gün (14 gün)</a:t>
            </a:r>
          </a:p>
          <a:p>
            <a:endParaRPr lang="tr-TR" dirty="0"/>
          </a:p>
        </p:txBody>
      </p:sp>
    </p:spTree>
    <p:extLst>
      <p:ext uri="{BB962C8B-B14F-4D97-AF65-F5344CB8AC3E}">
        <p14:creationId xmlns:p14="http://schemas.microsoft.com/office/powerpoint/2010/main" val="1808914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9AF7886-7D4D-7755-DCF8-F2AF2487D69A}"/>
              </a:ext>
            </a:extLst>
          </p:cNvPr>
          <p:cNvPicPr>
            <a:picLocks noChangeAspect="1"/>
          </p:cNvPicPr>
          <p:nvPr/>
        </p:nvPicPr>
        <p:blipFill>
          <a:blip r:embed="rId3"/>
          <a:stretch>
            <a:fillRect/>
          </a:stretch>
        </p:blipFill>
        <p:spPr>
          <a:xfrm>
            <a:off x="1306285" y="1360926"/>
            <a:ext cx="8791303" cy="4763165"/>
          </a:xfrm>
          <a:prstGeom prst="rect">
            <a:avLst/>
          </a:prstGeom>
        </p:spPr>
      </p:pic>
      <p:sp>
        <p:nvSpPr>
          <p:cNvPr id="5" name="Metin kutusu 4">
            <a:extLst>
              <a:ext uri="{FF2B5EF4-FFF2-40B4-BE49-F238E27FC236}">
                <a16:creationId xmlns:a16="http://schemas.microsoft.com/office/drawing/2014/main" id="{19D76385-E501-E455-AB3A-05939B8CF352}"/>
              </a:ext>
            </a:extLst>
          </p:cNvPr>
          <p:cNvSpPr txBox="1"/>
          <p:nvPr/>
        </p:nvSpPr>
        <p:spPr>
          <a:xfrm>
            <a:off x="903514" y="6124091"/>
            <a:ext cx="9705703" cy="646331"/>
          </a:xfrm>
          <a:prstGeom prst="rect">
            <a:avLst/>
          </a:prstGeom>
          <a:noFill/>
        </p:spPr>
        <p:txBody>
          <a:bodyPr wrap="square">
            <a:spAutoFit/>
          </a:bodyPr>
          <a:lstStyle/>
          <a:p>
            <a:r>
              <a:rPr lang="tr-TR" dirty="0"/>
              <a:t>https://www.uptodate.com/contents/search?search=h%20pylori%20tedavisi&amp;sp=0&amp;searchType=PLAIN_TEXT&amp;source=USER_INPUT&amp;searchControl=TOP_PULLDOWN&amp;autoComplete=true</a:t>
            </a:r>
          </a:p>
        </p:txBody>
      </p:sp>
    </p:spTree>
    <p:extLst>
      <p:ext uri="{BB962C8B-B14F-4D97-AF65-F5344CB8AC3E}">
        <p14:creationId xmlns:p14="http://schemas.microsoft.com/office/powerpoint/2010/main" val="4007868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5C7F9A8-6C42-1291-37F4-EC8D56450DC5}"/>
              </a:ext>
            </a:extLst>
          </p:cNvPr>
          <p:cNvPicPr>
            <a:picLocks noChangeAspect="1"/>
          </p:cNvPicPr>
          <p:nvPr/>
        </p:nvPicPr>
        <p:blipFill>
          <a:blip r:embed="rId2"/>
          <a:stretch>
            <a:fillRect/>
          </a:stretch>
        </p:blipFill>
        <p:spPr>
          <a:xfrm>
            <a:off x="557214" y="285751"/>
            <a:ext cx="10558462" cy="5686056"/>
          </a:xfrm>
          <a:prstGeom prst="rect">
            <a:avLst/>
          </a:prstGeom>
        </p:spPr>
      </p:pic>
      <p:sp>
        <p:nvSpPr>
          <p:cNvPr id="5" name="Metin kutusu 4">
            <a:extLst>
              <a:ext uri="{FF2B5EF4-FFF2-40B4-BE49-F238E27FC236}">
                <a16:creationId xmlns:a16="http://schemas.microsoft.com/office/drawing/2014/main" id="{4EC033C9-77F9-5E1A-CADD-7F46E0B9C3DE}"/>
              </a:ext>
            </a:extLst>
          </p:cNvPr>
          <p:cNvSpPr txBox="1"/>
          <p:nvPr/>
        </p:nvSpPr>
        <p:spPr>
          <a:xfrm>
            <a:off x="457200" y="6086475"/>
            <a:ext cx="11668124" cy="646331"/>
          </a:xfrm>
          <a:prstGeom prst="rect">
            <a:avLst/>
          </a:prstGeom>
          <a:noFill/>
        </p:spPr>
        <p:txBody>
          <a:bodyPr wrap="square">
            <a:spAutoFit/>
          </a:bodyPr>
          <a:lstStyle/>
          <a:p>
            <a:r>
              <a:rPr lang="tr-TR" dirty="0"/>
              <a:t>https://www.uptodate.com/contents/search?search=h%20pylori%20tedavisi&amp;sp=0&amp;searchType=PLAIN_TEXT&amp;source=USER_INPUT&amp;searchControl=TOP_PULLDOWN&amp;autoComplete=true</a:t>
            </a:r>
          </a:p>
        </p:txBody>
      </p:sp>
    </p:spTree>
    <p:extLst>
      <p:ext uri="{BB962C8B-B14F-4D97-AF65-F5344CB8AC3E}">
        <p14:creationId xmlns:p14="http://schemas.microsoft.com/office/powerpoint/2010/main" val="2134219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227B2F5-E2BD-17BB-AFC3-4FDE90D24A34}"/>
              </a:ext>
            </a:extLst>
          </p:cNvPr>
          <p:cNvPicPr>
            <a:picLocks noChangeAspect="1"/>
          </p:cNvPicPr>
          <p:nvPr/>
        </p:nvPicPr>
        <p:blipFill>
          <a:blip r:embed="rId3"/>
          <a:stretch>
            <a:fillRect/>
          </a:stretch>
        </p:blipFill>
        <p:spPr>
          <a:xfrm>
            <a:off x="0" y="0"/>
            <a:ext cx="12192000" cy="5882662"/>
          </a:xfrm>
          <a:prstGeom prst="rect">
            <a:avLst/>
          </a:prstGeom>
        </p:spPr>
      </p:pic>
      <p:sp>
        <p:nvSpPr>
          <p:cNvPr id="5" name="Metin kutusu 4">
            <a:extLst>
              <a:ext uri="{FF2B5EF4-FFF2-40B4-BE49-F238E27FC236}">
                <a16:creationId xmlns:a16="http://schemas.microsoft.com/office/drawing/2014/main" id="{9F1AD736-77E3-B8BE-292A-652973B84E3A}"/>
              </a:ext>
            </a:extLst>
          </p:cNvPr>
          <p:cNvSpPr txBox="1"/>
          <p:nvPr/>
        </p:nvSpPr>
        <p:spPr>
          <a:xfrm>
            <a:off x="130630" y="5691272"/>
            <a:ext cx="12192000" cy="646331"/>
          </a:xfrm>
          <a:prstGeom prst="rect">
            <a:avLst/>
          </a:prstGeom>
          <a:noFill/>
        </p:spPr>
        <p:txBody>
          <a:bodyPr wrap="square">
            <a:spAutoFit/>
          </a:bodyPr>
          <a:lstStyle/>
          <a:p>
            <a:r>
              <a:rPr lang="tr-TR" dirty="0"/>
              <a:t>https://www.uptodate.com/contents/search?search=h%20pylori%20tedavisi&amp;sp=0&amp;searchType=PLAIN_TEXT&amp;source=USER_INPUT&amp;searchControl=TOP_PULLDOWN&amp;autoComplete=true</a:t>
            </a:r>
          </a:p>
        </p:txBody>
      </p:sp>
    </p:spTree>
    <p:extLst>
      <p:ext uri="{BB962C8B-B14F-4D97-AF65-F5344CB8AC3E}">
        <p14:creationId xmlns:p14="http://schemas.microsoft.com/office/powerpoint/2010/main" val="188375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B72B1-7C12-82AA-9A4D-D0E092DEE4C8}"/>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9866C0B2-74D2-97AD-F919-B8CBEB7BCB06}"/>
              </a:ext>
            </a:extLst>
          </p:cNvPr>
          <p:cNvSpPr>
            <a:spLocks noGrp="1"/>
          </p:cNvSpPr>
          <p:nvPr>
            <p:ph idx="1"/>
          </p:nvPr>
        </p:nvSpPr>
        <p:spPr>
          <a:xfrm>
            <a:off x="2231136" y="2638044"/>
            <a:ext cx="7729728" cy="4219956"/>
          </a:xfrm>
        </p:spPr>
        <p:txBody>
          <a:bodyPr/>
          <a:lstStyle/>
          <a:p>
            <a:pPr marL="0" indent="0">
              <a:buNone/>
            </a:pPr>
            <a:r>
              <a:rPr lang="tr-TR" sz="2800" b="1" dirty="0" err="1">
                <a:solidFill>
                  <a:schemeClr val="tx1"/>
                </a:solidFill>
              </a:rPr>
              <a:t>Hiperasidite</a:t>
            </a:r>
            <a:r>
              <a:rPr lang="tr-TR" sz="2800" b="1" dirty="0">
                <a:solidFill>
                  <a:schemeClr val="tx1"/>
                </a:solidFill>
              </a:rPr>
              <a:t> Tedavisi</a:t>
            </a:r>
          </a:p>
          <a:p>
            <a:pPr marL="0" indent="0">
              <a:buNone/>
            </a:pPr>
            <a:endParaRPr lang="tr-TR" sz="2600" b="1" dirty="0">
              <a:solidFill>
                <a:srgbClr val="C00000"/>
              </a:solidFill>
            </a:endParaRPr>
          </a:p>
          <a:p>
            <a:r>
              <a:rPr lang="tr-TR" sz="2600" dirty="0">
                <a:solidFill>
                  <a:schemeClr val="tx1">
                    <a:lumMod val="95000"/>
                    <a:lumOff val="5000"/>
                  </a:schemeClr>
                </a:solidFill>
              </a:rPr>
              <a:t>PPI </a:t>
            </a:r>
          </a:p>
          <a:p>
            <a:endParaRPr lang="tr-TR" sz="2600" dirty="0">
              <a:solidFill>
                <a:schemeClr val="tx1">
                  <a:lumMod val="95000"/>
                  <a:lumOff val="5000"/>
                </a:schemeClr>
              </a:solidFill>
            </a:endParaRPr>
          </a:p>
          <a:p>
            <a:r>
              <a:rPr lang="tr-TR" sz="2600" dirty="0">
                <a:solidFill>
                  <a:schemeClr val="tx1">
                    <a:lumMod val="95000"/>
                    <a:lumOff val="5000"/>
                  </a:schemeClr>
                </a:solidFill>
              </a:rPr>
              <a:t>H2 reseptör antagonistleri</a:t>
            </a:r>
          </a:p>
          <a:p>
            <a:endParaRPr lang="tr-TR" sz="2600" dirty="0">
              <a:solidFill>
                <a:schemeClr val="tx1">
                  <a:lumMod val="95000"/>
                  <a:lumOff val="5000"/>
                </a:schemeClr>
              </a:solidFill>
            </a:endParaRPr>
          </a:p>
          <a:p>
            <a:r>
              <a:rPr lang="tr-TR" sz="2600" dirty="0">
                <a:solidFill>
                  <a:schemeClr val="tx1">
                    <a:lumMod val="95000"/>
                    <a:lumOff val="5000"/>
                  </a:schemeClr>
                </a:solidFill>
              </a:rPr>
              <a:t>Antiasitler</a:t>
            </a:r>
          </a:p>
          <a:p>
            <a:endParaRPr lang="tr-TR" dirty="0"/>
          </a:p>
        </p:txBody>
      </p:sp>
    </p:spTree>
    <p:extLst>
      <p:ext uri="{BB962C8B-B14F-4D97-AF65-F5344CB8AC3E}">
        <p14:creationId xmlns:p14="http://schemas.microsoft.com/office/powerpoint/2010/main" val="2487309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B72B1-7C12-82AA-9A4D-D0E092DEE4C8}"/>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9866C0B2-74D2-97AD-F919-B8CBEB7BCB06}"/>
              </a:ext>
            </a:extLst>
          </p:cNvPr>
          <p:cNvSpPr>
            <a:spLocks noGrp="1"/>
          </p:cNvSpPr>
          <p:nvPr>
            <p:ph idx="1"/>
          </p:nvPr>
        </p:nvSpPr>
        <p:spPr>
          <a:xfrm>
            <a:off x="2231136" y="2661194"/>
            <a:ext cx="7729728" cy="4219956"/>
          </a:xfrm>
        </p:spPr>
        <p:txBody>
          <a:bodyPr/>
          <a:lstStyle/>
          <a:p>
            <a:pPr marL="0" indent="0">
              <a:buNone/>
            </a:pPr>
            <a:r>
              <a:rPr lang="tr-TR" sz="2800" b="1" dirty="0">
                <a:solidFill>
                  <a:schemeClr val="tx1"/>
                </a:solidFill>
              </a:rPr>
              <a:t>Diğer Tedavi Seçenekleri</a:t>
            </a:r>
          </a:p>
          <a:p>
            <a:pPr marL="0" indent="0">
              <a:buNone/>
            </a:pPr>
            <a:endParaRPr lang="tr-TR" b="1" dirty="0">
              <a:solidFill>
                <a:srgbClr val="C00000"/>
              </a:solidFill>
            </a:endParaRPr>
          </a:p>
          <a:p>
            <a:r>
              <a:rPr lang="tr-TR" sz="2600" dirty="0" err="1">
                <a:solidFill>
                  <a:schemeClr val="tx1">
                    <a:lumMod val="95000"/>
                    <a:lumOff val="5000"/>
                  </a:schemeClr>
                </a:solidFill>
              </a:rPr>
              <a:t>Trisiklik</a:t>
            </a:r>
            <a:r>
              <a:rPr lang="tr-TR" sz="2600" dirty="0">
                <a:solidFill>
                  <a:schemeClr val="tx1">
                    <a:lumMod val="95000"/>
                    <a:lumOff val="5000"/>
                  </a:schemeClr>
                </a:solidFill>
              </a:rPr>
              <a:t> antidepresanlar</a:t>
            </a:r>
          </a:p>
          <a:p>
            <a:pPr marL="0" indent="0">
              <a:buNone/>
            </a:pPr>
            <a:endParaRPr lang="tr-TR" sz="2600" b="1" dirty="0">
              <a:solidFill>
                <a:srgbClr val="C00000"/>
              </a:solidFill>
            </a:endParaRPr>
          </a:p>
          <a:p>
            <a:r>
              <a:rPr lang="tr-TR" sz="2600" dirty="0" err="1">
                <a:solidFill>
                  <a:schemeClr val="tx1">
                    <a:lumMod val="95000"/>
                    <a:lumOff val="5000"/>
                  </a:schemeClr>
                </a:solidFill>
              </a:rPr>
              <a:t>Prokinetik</a:t>
            </a:r>
            <a:r>
              <a:rPr lang="tr-TR" sz="2600" dirty="0">
                <a:solidFill>
                  <a:schemeClr val="tx1">
                    <a:lumMod val="95000"/>
                    <a:lumOff val="5000"/>
                  </a:schemeClr>
                </a:solidFill>
              </a:rPr>
              <a:t> ilaçlar</a:t>
            </a:r>
          </a:p>
          <a:p>
            <a:pPr marL="0" indent="0">
              <a:buNone/>
            </a:pPr>
            <a:endParaRPr lang="tr-TR" sz="2600" dirty="0">
              <a:solidFill>
                <a:schemeClr val="tx1">
                  <a:lumMod val="95000"/>
                  <a:lumOff val="5000"/>
                </a:schemeClr>
              </a:solidFill>
            </a:endParaRPr>
          </a:p>
          <a:p>
            <a:r>
              <a:rPr lang="tr-TR" sz="2600" dirty="0">
                <a:solidFill>
                  <a:schemeClr val="tx1">
                    <a:lumMod val="95000"/>
                    <a:lumOff val="5000"/>
                  </a:schemeClr>
                </a:solidFill>
              </a:rPr>
              <a:t>Psikoterapi </a:t>
            </a:r>
          </a:p>
          <a:p>
            <a:endParaRPr lang="tr-TR" dirty="0"/>
          </a:p>
        </p:txBody>
      </p:sp>
    </p:spTree>
    <p:extLst>
      <p:ext uri="{BB962C8B-B14F-4D97-AF65-F5344CB8AC3E}">
        <p14:creationId xmlns:p14="http://schemas.microsoft.com/office/powerpoint/2010/main" val="2805959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85F93F-6FC0-FAE1-776F-C2807E6F490E}"/>
              </a:ext>
            </a:extLst>
          </p:cNvPr>
          <p:cNvSpPr>
            <a:spLocks noGrp="1"/>
          </p:cNvSpPr>
          <p:nvPr>
            <p:ph type="title"/>
          </p:nvPr>
        </p:nvSpPr>
        <p:spPr/>
        <p:txBody>
          <a:bodyPr/>
          <a:lstStyle/>
          <a:p>
            <a:r>
              <a:rPr lang="tr-TR" sz="2800" b="1" dirty="0">
                <a:solidFill>
                  <a:schemeClr val="tx1"/>
                </a:solidFill>
              </a:rPr>
              <a:t>Tedavi yaklaşımı</a:t>
            </a:r>
            <a:endParaRPr lang="tr-TR" dirty="0"/>
          </a:p>
        </p:txBody>
      </p:sp>
      <p:pic>
        <p:nvPicPr>
          <p:cNvPr id="5" name="İçerik Yer Tutucusu 4">
            <a:extLst>
              <a:ext uri="{FF2B5EF4-FFF2-40B4-BE49-F238E27FC236}">
                <a16:creationId xmlns:a16="http://schemas.microsoft.com/office/drawing/2014/main" id="{FCAA0B20-F384-71CF-3322-616FF5F84DD9}"/>
              </a:ext>
            </a:extLst>
          </p:cNvPr>
          <p:cNvPicPr>
            <a:picLocks noGrp="1" noChangeAspect="1"/>
          </p:cNvPicPr>
          <p:nvPr>
            <p:ph idx="1"/>
          </p:nvPr>
        </p:nvPicPr>
        <p:blipFill>
          <a:blip r:embed="rId3"/>
          <a:stretch>
            <a:fillRect/>
          </a:stretch>
        </p:blipFill>
        <p:spPr>
          <a:xfrm>
            <a:off x="2116836" y="2477008"/>
            <a:ext cx="8525764" cy="3416300"/>
          </a:xfrm>
        </p:spPr>
      </p:pic>
    </p:spTree>
    <p:extLst>
      <p:ext uri="{BB962C8B-B14F-4D97-AF65-F5344CB8AC3E}">
        <p14:creationId xmlns:p14="http://schemas.microsoft.com/office/powerpoint/2010/main" val="4090716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84B662E-0315-9DDC-2A1A-61699D83236D}"/>
              </a:ext>
            </a:extLst>
          </p:cNvPr>
          <p:cNvPicPr>
            <a:picLocks noChangeAspect="1"/>
          </p:cNvPicPr>
          <p:nvPr/>
        </p:nvPicPr>
        <p:blipFill>
          <a:blip r:embed="rId2"/>
          <a:stretch>
            <a:fillRect/>
          </a:stretch>
        </p:blipFill>
        <p:spPr>
          <a:xfrm>
            <a:off x="1004177" y="504417"/>
            <a:ext cx="10183646" cy="5849166"/>
          </a:xfrm>
          <a:prstGeom prst="rect">
            <a:avLst/>
          </a:prstGeom>
        </p:spPr>
      </p:pic>
    </p:spTree>
    <p:extLst>
      <p:ext uri="{BB962C8B-B14F-4D97-AF65-F5344CB8AC3E}">
        <p14:creationId xmlns:p14="http://schemas.microsoft.com/office/powerpoint/2010/main" val="2927826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28471A-E5D3-2356-70AA-E9DBE468919B}"/>
              </a:ext>
            </a:extLst>
          </p:cNvPr>
          <p:cNvSpPr>
            <a:spLocks noGrp="1"/>
          </p:cNvSpPr>
          <p:nvPr>
            <p:ph type="title"/>
          </p:nvPr>
        </p:nvSpPr>
        <p:spPr/>
        <p:txBody>
          <a:bodyPr/>
          <a:lstStyle/>
          <a:p>
            <a:r>
              <a:rPr lang="tr-TR" sz="2800" b="1" dirty="0">
                <a:solidFill>
                  <a:schemeClr val="tx1"/>
                </a:solidFill>
              </a:rPr>
              <a:t>Tedavi yaklaşımı</a:t>
            </a:r>
            <a:endParaRPr lang="tr-TR" dirty="0"/>
          </a:p>
        </p:txBody>
      </p:sp>
      <p:pic>
        <p:nvPicPr>
          <p:cNvPr id="5" name="İçerik Yer Tutucusu 4">
            <a:extLst>
              <a:ext uri="{FF2B5EF4-FFF2-40B4-BE49-F238E27FC236}">
                <a16:creationId xmlns:a16="http://schemas.microsoft.com/office/drawing/2014/main" id="{EFC61233-5FF6-49C9-03EC-1F71784160FF}"/>
              </a:ext>
            </a:extLst>
          </p:cNvPr>
          <p:cNvPicPr>
            <a:picLocks noGrp="1" noChangeAspect="1"/>
          </p:cNvPicPr>
          <p:nvPr>
            <p:ph idx="1"/>
          </p:nvPr>
        </p:nvPicPr>
        <p:blipFill>
          <a:blip r:embed="rId3"/>
          <a:stretch>
            <a:fillRect/>
          </a:stretch>
        </p:blipFill>
        <p:spPr>
          <a:xfrm>
            <a:off x="1708150" y="2509013"/>
            <a:ext cx="8775700" cy="3586988"/>
          </a:xfrm>
        </p:spPr>
      </p:pic>
    </p:spTree>
    <p:extLst>
      <p:ext uri="{BB962C8B-B14F-4D97-AF65-F5344CB8AC3E}">
        <p14:creationId xmlns:p14="http://schemas.microsoft.com/office/powerpoint/2010/main" val="2720771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2EB480-C8BD-586B-3908-DDE4B57350E8}"/>
              </a:ext>
            </a:extLst>
          </p:cNvPr>
          <p:cNvSpPr>
            <a:spLocks noGrp="1"/>
          </p:cNvSpPr>
          <p:nvPr>
            <p:ph type="title"/>
          </p:nvPr>
        </p:nvSpPr>
        <p:spPr/>
        <p:txBody>
          <a:bodyPr/>
          <a:lstStyle/>
          <a:p>
            <a:r>
              <a:rPr lang="tr-TR" sz="2800" b="1" dirty="0">
                <a:solidFill>
                  <a:schemeClr val="tx1"/>
                </a:solidFill>
              </a:rPr>
              <a:t>Tedavi yaklaşımı</a:t>
            </a:r>
            <a:endParaRPr lang="tr-TR" dirty="0"/>
          </a:p>
        </p:txBody>
      </p:sp>
      <p:sp>
        <p:nvSpPr>
          <p:cNvPr id="3" name="İçerik Yer Tutucusu 2">
            <a:extLst>
              <a:ext uri="{FF2B5EF4-FFF2-40B4-BE49-F238E27FC236}">
                <a16:creationId xmlns:a16="http://schemas.microsoft.com/office/drawing/2014/main" id="{D21F7B9D-BE76-68CE-47FB-ABC56C8D54E2}"/>
              </a:ext>
            </a:extLst>
          </p:cNvPr>
          <p:cNvSpPr>
            <a:spLocks noGrp="1"/>
          </p:cNvSpPr>
          <p:nvPr>
            <p:ph idx="1"/>
          </p:nvPr>
        </p:nvSpPr>
        <p:spPr/>
        <p:txBody>
          <a:bodyPr>
            <a:normAutofit/>
          </a:bodyPr>
          <a:lstStyle/>
          <a:p>
            <a:pPr marL="0" indent="0">
              <a:buNone/>
            </a:pPr>
            <a:r>
              <a:rPr lang="tr-TR" sz="2800" b="1" dirty="0"/>
              <a:t>PPI</a:t>
            </a:r>
          </a:p>
        </p:txBody>
      </p:sp>
      <p:pic>
        <p:nvPicPr>
          <p:cNvPr id="4" name="İçerik Yer Tutucusu 3" descr="tablo içeren bir resim&#10;&#10;Açıklama otomatik olarak oluşturuldu">
            <a:extLst>
              <a:ext uri="{FF2B5EF4-FFF2-40B4-BE49-F238E27FC236}">
                <a16:creationId xmlns:a16="http://schemas.microsoft.com/office/drawing/2014/main" id="{B896336B-3B4C-E6F8-1F4B-B52D5355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136" y="3391381"/>
            <a:ext cx="7730427" cy="3379809"/>
          </a:xfrm>
          <a:prstGeom prst="rect">
            <a:avLst/>
          </a:prstGeom>
        </p:spPr>
      </p:pic>
    </p:spTree>
    <p:extLst>
      <p:ext uri="{BB962C8B-B14F-4D97-AF65-F5344CB8AC3E}">
        <p14:creationId xmlns:p14="http://schemas.microsoft.com/office/powerpoint/2010/main" val="2369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8FAFC-3C6C-60F5-4D55-CF59B1F757C1}"/>
              </a:ext>
            </a:extLst>
          </p:cNvPr>
          <p:cNvSpPr>
            <a:spLocks noGrp="1"/>
          </p:cNvSpPr>
          <p:nvPr>
            <p:ph type="title"/>
          </p:nvPr>
        </p:nvSpPr>
        <p:spPr/>
        <p:txBody>
          <a:bodyPr/>
          <a:lstStyle/>
          <a:p>
            <a:r>
              <a:rPr lang="tr-TR" b="1" dirty="0">
                <a:latin typeface="+mn-lt"/>
              </a:rPr>
              <a:t>Tanım </a:t>
            </a:r>
            <a:endParaRPr lang="tr-TR" dirty="0">
              <a:latin typeface="+mn-lt"/>
            </a:endParaRPr>
          </a:p>
        </p:txBody>
      </p:sp>
      <p:sp>
        <p:nvSpPr>
          <p:cNvPr id="3" name="İçerik Yer Tutucusu 2">
            <a:extLst>
              <a:ext uri="{FF2B5EF4-FFF2-40B4-BE49-F238E27FC236}">
                <a16:creationId xmlns:a16="http://schemas.microsoft.com/office/drawing/2014/main" id="{8AB73C1D-CE99-D30E-81D6-3850CC0CC60A}"/>
              </a:ext>
            </a:extLst>
          </p:cNvPr>
          <p:cNvSpPr>
            <a:spLocks noGrp="1"/>
          </p:cNvSpPr>
          <p:nvPr>
            <p:ph idx="1"/>
          </p:nvPr>
        </p:nvSpPr>
        <p:spPr>
          <a:xfrm>
            <a:off x="2231136" y="2638044"/>
            <a:ext cx="7729728" cy="4461256"/>
          </a:xfrm>
        </p:spPr>
        <p:txBody>
          <a:bodyPr>
            <a:normAutofit/>
          </a:bodyPr>
          <a:lstStyle/>
          <a:p>
            <a:r>
              <a:rPr lang="tr-TR" sz="2600" dirty="0" err="1"/>
              <a:t>Dyspepsia</a:t>
            </a:r>
            <a:r>
              <a:rPr lang="tr-TR" sz="2600" dirty="0"/>
              <a:t>: Sindirim güçlüğü </a:t>
            </a:r>
          </a:p>
          <a:p>
            <a:pPr marL="0" indent="0">
              <a:buNone/>
            </a:pPr>
            <a:r>
              <a:rPr lang="tr-TR" i="1" dirty="0"/>
              <a:t>    </a:t>
            </a:r>
            <a:r>
              <a:rPr lang="tr-TR" sz="2000" i="1" dirty="0" err="1"/>
              <a:t>Dys</a:t>
            </a:r>
            <a:r>
              <a:rPr lang="tr-TR" sz="2000" i="1" dirty="0"/>
              <a:t>: </a:t>
            </a:r>
            <a:r>
              <a:rPr lang="tr-TR" sz="2000" dirty="0"/>
              <a:t>Zor </a:t>
            </a:r>
            <a:r>
              <a:rPr lang="tr-TR" sz="2000" i="1" dirty="0"/>
              <a:t>         </a:t>
            </a:r>
            <a:r>
              <a:rPr lang="tr-TR" sz="2000" i="1" dirty="0" err="1"/>
              <a:t>Pepsis</a:t>
            </a:r>
            <a:r>
              <a:rPr lang="tr-TR" sz="2000" i="1" dirty="0"/>
              <a:t>: </a:t>
            </a:r>
            <a:r>
              <a:rPr lang="tr-TR" sz="2000" dirty="0"/>
              <a:t>Sindirmek</a:t>
            </a:r>
          </a:p>
          <a:p>
            <a:pPr marL="0" indent="0">
              <a:buNone/>
            </a:pPr>
            <a:endParaRPr lang="tr-TR" dirty="0"/>
          </a:p>
          <a:p>
            <a:r>
              <a:rPr lang="tr-TR" sz="2600" dirty="0"/>
              <a:t>Dispepsi hastalıktan ziyade semptomlar </a:t>
            </a:r>
          </a:p>
          <a:p>
            <a:pPr marL="0" indent="0">
              <a:buNone/>
            </a:pPr>
            <a:r>
              <a:rPr lang="tr-TR" sz="2600" dirty="0"/>
              <a:t>kompleksidir: </a:t>
            </a:r>
          </a:p>
          <a:p>
            <a:pPr lvl="1"/>
            <a:r>
              <a:rPr lang="tr-TR" sz="2000" dirty="0"/>
              <a:t>epigastrik ağrı</a:t>
            </a:r>
          </a:p>
          <a:p>
            <a:pPr lvl="1"/>
            <a:r>
              <a:rPr lang="tr-TR" sz="2000" dirty="0"/>
              <a:t>epigastrik şişkinlik</a:t>
            </a:r>
          </a:p>
          <a:p>
            <a:pPr lvl="1"/>
            <a:r>
              <a:rPr lang="tr-TR" sz="2000" dirty="0"/>
              <a:t>erken doyma</a:t>
            </a:r>
          </a:p>
          <a:p>
            <a:pPr lvl="1"/>
            <a:r>
              <a:rPr lang="tr-TR" sz="2000" dirty="0" err="1"/>
              <a:t>postprandial</a:t>
            </a:r>
            <a:r>
              <a:rPr lang="tr-TR" sz="2000" dirty="0"/>
              <a:t> dolgunluk</a:t>
            </a:r>
          </a:p>
          <a:p>
            <a:pPr lvl="1"/>
            <a:endParaRPr lang="tr-TR" dirty="0"/>
          </a:p>
          <a:p>
            <a:pPr lvl="1"/>
            <a:endParaRPr lang="tr-TR" dirty="0"/>
          </a:p>
          <a:p>
            <a:pPr lvl="1"/>
            <a:endParaRPr lang="tr-TR" dirty="0"/>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4196101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7EDFD3-98F6-8B8E-1D5F-C8B6328F2DE3}"/>
              </a:ext>
            </a:extLst>
          </p:cNvPr>
          <p:cNvSpPr>
            <a:spLocks noGrp="1"/>
          </p:cNvSpPr>
          <p:nvPr>
            <p:ph type="title"/>
          </p:nvPr>
        </p:nvSpPr>
        <p:spPr/>
        <p:txBody>
          <a:bodyPr/>
          <a:lstStyle/>
          <a:p>
            <a:r>
              <a:rPr lang="tr-TR" sz="2800" b="1" dirty="0">
                <a:solidFill>
                  <a:schemeClr val="tx1"/>
                </a:solidFill>
              </a:rPr>
              <a:t>SEVK KRİTERLERİ</a:t>
            </a:r>
            <a:endParaRPr lang="tr-TR" b="1" dirty="0">
              <a:solidFill>
                <a:schemeClr val="tx1"/>
              </a:solidFill>
            </a:endParaRPr>
          </a:p>
        </p:txBody>
      </p:sp>
      <p:sp>
        <p:nvSpPr>
          <p:cNvPr id="3" name="İçerik Yer Tutucusu 2">
            <a:extLst>
              <a:ext uri="{FF2B5EF4-FFF2-40B4-BE49-F238E27FC236}">
                <a16:creationId xmlns:a16="http://schemas.microsoft.com/office/drawing/2014/main" id="{E78C8953-48ED-47DC-AF99-581FE87792C5}"/>
              </a:ext>
            </a:extLst>
          </p:cNvPr>
          <p:cNvSpPr>
            <a:spLocks noGrp="1"/>
          </p:cNvSpPr>
          <p:nvPr>
            <p:ph idx="1"/>
          </p:nvPr>
        </p:nvSpPr>
        <p:spPr>
          <a:xfrm>
            <a:off x="2231136" y="2638044"/>
            <a:ext cx="7729728" cy="4109997"/>
          </a:xfrm>
        </p:spPr>
        <p:txBody>
          <a:bodyPr/>
          <a:lstStyle/>
          <a:p>
            <a:r>
              <a:rPr lang="tr-TR" sz="2600" dirty="0">
                <a:solidFill>
                  <a:srgbClr val="7030A0"/>
                </a:solidFill>
              </a:rPr>
              <a:t>Alarm semptomları</a:t>
            </a:r>
          </a:p>
          <a:p>
            <a:endParaRPr lang="tr-TR" b="1" dirty="0">
              <a:solidFill>
                <a:srgbClr val="C00000"/>
              </a:solidFill>
            </a:endParaRPr>
          </a:p>
          <a:p>
            <a:endParaRPr lang="tr-TR" b="1" dirty="0">
              <a:solidFill>
                <a:srgbClr val="C00000"/>
              </a:solidFill>
            </a:endParaRPr>
          </a:p>
          <a:p>
            <a:endParaRPr lang="tr-TR" b="1" dirty="0">
              <a:solidFill>
                <a:srgbClr val="C00000"/>
              </a:solidFill>
            </a:endParaRPr>
          </a:p>
          <a:p>
            <a:endParaRPr lang="tr-TR" b="1" dirty="0">
              <a:solidFill>
                <a:srgbClr val="C00000"/>
              </a:solidFill>
            </a:endParaRPr>
          </a:p>
          <a:p>
            <a:endParaRPr lang="tr-TR" b="1" dirty="0">
              <a:solidFill>
                <a:srgbClr val="C00000"/>
              </a:solidFill>
            </a:endParaRPr>
          </a:p>
          <a:p>
            <a:r>
              <a:rPr lang="tr-TR" sz="2600" dirty="0">
                <a:solidFill>
                  <a:schemeClr val="tx1">
                    <a:lumMod val="95000"/>
                    <a:lumOff val="5000"/>
                  </a:schemeClr>
                </a:solidFill>
              </a:rPr>
              <a:t>Tedaviye dirençli dispepsi</a:t>
            </a:r>
          </a:p>
          <a:p>
            <a:endParaRPr lang="tr-TR" dirty="0"/>
          </a:p>
        </p:txBody>
      </p:sp>
      <p:sp>
        <p:nvSpPr>
          <p:cNvPr id="4" name="Açıklama Balonu: Çizgi 3">
            <a:extLst>
              <a:ext uri="{FF2B5EF4-FFF2-40B4-BE49-F238E27FC236}">
                <a16:creationId xmlns:a16="http://schemas.microsoft.com/office/drawing/2014/main" id="{6E369438-005C-44DF-E575-B1AD900F49A3}"/>
              </a:ext>
            </a:extLst>
          </p:cNvPr>
          <p:cNvSpPr/>
          <p:nvPr/>
        </p:nvSpPr>
        <p:spPr>
          <a:xfrm>
            <a:off x="7974956" y="2476983"/>
            <a:ext cx="4247910" cy="4381017"/>
          </a:xfrm>
          <a:prstGeom prst="borderCallout1">
            <a:avLst>
              <a:gd name="adj1" fmla="val 14977"/>
              <a:gd name="adj2" fmla="val -82205"/>
              <a:gd name="adj3" fmla="val 37071"/>
              <a:gd name="adj4" fmla="val -1670"/>
            </a:avLst>
          </a:prstGeom>
          <a:solidFill>
            <a:schemeClr val="accent3">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tr-TR" sz="1800" b="0" i="0" dirty="0">
                <a:solidFill>
                  <a:srgbClr val="7030A0"/>
                </a:solidFill>
                <a:effectLst/>
              </a:rPr>
              <a:t>≥ 60/50 yaş*</a:t>
            </a:r>
          </a:p>
          <a:p>
            <a:pPr marL="285750" indent="-285750" algn="l">
              <a:buFont typeface="Arial" panose="020B0604020202020204" pitchFamily="34" charset="0"/>
              <a:buChar char="•"/>
            </a:pPr>
            <a:r>
              <a:rPr lang="tr-TR" sz="1800" b="0" i="0" dirty="0">
                <a:solidFill>
                  <a:srgbClr val="7030A0"/>
                </a:solidFill>
                <a:effectLst/>
              </a:rPr>
              <a:t>İstenmeyen kilo kaybı</a:t>
            </a:r>
          </a:p>
          <a:p>
            <a:pPr marL="285750" indent="-285750" algn="l">
              <a:buFont typeface="Arial" panose="020B0604020202020204" pitchFamily="34" charset="0"/>
              <a:buChar char="•"/>
            </a:pPr>
            <a:r>
              <a:rPr lang="tr-TR" sz="1800" b="0" i="0" dirty="0">
                <a:solidFill>
                  <a:srgbClr val="7030A0"/>
                </a:solidFill>
                <a:effectLst/>
              </a:rPr>
              <a:t>Disfaji</a:t>
            </a:r>
            <a:r>
              <a:rPr lang="tr-TR" sz="1800" dirty="0">
                <a:solidFill>
                  <a:srgbClr val="7030A0"/>
                </a:solidFill>
              </a:rPr>
              <a:t> </a:t>
            </a:r>
            <a:r>
              <a:rPr lang="tr-TR" sz="1800" b="0" i="0" dirty="0">
                <a:solidFill>
                  <a:srgbClr val="7030A0"/>
                </a:solidFill>
                <a:effectLst/>
              </a:rPr>
              <a:t> </a:t>
            </a:r>
          </a:p>
          <a:p>
            <a:pPr marL="285750" indent="-285750" algn="l">
              <a:buFont typeface="Arial" panose="020B0604020202020204" pitchFamily="34" charset="0"/>
              <a:buChar char="•"/>
            </a:pPr>
            <a:r>
              <a:rPr lang="tr-TR" sz="1800" b="0" i="0" dirty="0">
                <a:solidFill>
                  <a:srgbClr val="7030A0"/>
                </a:solidFill>
                <a:effectLst/>
              </a:rPr>
              <a:t>Odinofaji </a:t>
            </a:r>
          </a:p>
          <a:p>
            <a:pPr marL="285750" indent="-285750" algn="l">
              <a:buFont typeface="Arial" panose="020B0604020202020204" pitchFamily="34" charset="0"/>
              <a:buChar char="•"/>
            </a:pPr>
            <a:r>
              <a:rPr lang="tr-TR" sz="1800" b="0" i="0" dirty="0">
                <a:solidFill>
                  <a:srgbClr val="7030A0"/>
                </a:solidFill>
                <a:effectLst/>
              </a:rPr>
              <a:t>Açıklanamayan demir eksikliği anemisi</a:t>
            </a:r>
          </a:p>
          <a:p>
            <a:pPr marL="285750" indent="-285750" algn="l">
              <a:buFont typeface="Arial" panose="020B0604020202020204" pitchFamily="34" charset="0"/>
              <a:buChar char="•"/>
            </a:pPr>
            <a:r>
              <a:rPr lang="tr-TR" sz="1800" dirty="0" err="1">
                <a:solidFill>
                  <a:srgbClr val="7030A0"/>
                </a:solidFill>
              </a:rPr>
              <a:t>Gastrointestinal</a:t>
            </a:r>
            <a:r>
              <a:rPr lang="tr-TR" sz="1800" dirty="0">
                <a:solidFill>
                  <a:srgbClr val="7030A0"/>
                </a:solidFill>
              </a:rPr>
              <a:t> kanama</a:t>
            </a:r>
            <a:endParaRPr lang="tr-TR" sz="1800" b="0" i="0" dirty="0">
              <a:solidFill>
                <a:srgbClr val="7030A0"/>
              </a:solidFill>
              <a:effectLst/>
            </a:endParaRPr>
          </a:p>
          <a:p>
            <a:pPr marL="285750" indent="-285750" algn="l">
              <a:buFont typeface="Arial" panose="020B0604020202020204" pitchFamily="34" charset="0"/>
              <a:buChar char="•"/>
            </a:pPr>
            <a:r>
              <a:rPr lang="tr-TR" sz="1800" b="0" i="0" dirty="0">
                <a:solidFill>
                  <a:srgbClr val="7030A0"/>
                </a:solidFill>
                <a:effectLst/>
              </a:rPr>
              <a:t>İnatçı kusma</a:t>
            </a:r>
          </a:p>
          <a:p>
            <a:pPr marL="285750" indent="-285750" algn="l">
              <a:buFont typeface="Arial" panose="020B0604020202020204" pitchFamily="34" charset="0"/>
              <a:buChar char="•"/>
            </a:pPr>
            <a:r>
              <a:rPr lang="tr-TR" sz="1800" b="0" i="0" dirty="0" err="1">
                <a:solidFill>
                  <a:srgbClr val="7030A0"/>
                </a:solidFill>
                <a:effectLst/>
              </a:rPr>
              <a:t>Palpe</a:t>
            </a:r>
            <a:r>
              <a:rPr lang="tr-TR" sz="1800" b="0" i="0" dirty="0">
                <a:solidFill>
                  <a:srgbClr val="7030A0"/>
                </a:solidFill>
                <a:effectLst/>
              </a:rPr>
              <a:t> edilebilen kitle veya lenfadenopati</a:t>
            </a:r>
          </a:p>
          <a:p>
            <a:pPr marL="285750" indent="-285750" algn="l">
              <a:buFont typeface="Arial" panose="020B0604020202020204" pitchFamily="34" charset="0"/>
              <a:buChar char="•"/>
            </a:pPr>
            <a:r>
              <a:rPr lang="tr-TR" sz="1800" b="0" i="0" dirty="0">
                <a:solidFill>
                  <a:srgbClr val="7030A0"/>
                </a:solidFill>
                <a:effectLst/>
              </a:rPr>
              <a:t>Ailede üst </a:t>
            </a:r>
            <a:r>
              <a:rPr lang="tr-TR" sz="1800" b="0" i="0" dirty="0" err="1">
                <a:solidFill>
                  <a:srgbClr val="7030A0"/>
                </a:solidFill>
                <a:effectLst/>
              </a:rPr>
              <a:t>gastrointestinal</a:t>
            </a:r>
            <a:r>
              <a:rPr lang="tr-TR" sz="1800" b="0" i="0" dirty="0">
                <a:solidFill>
                  <a:srgbClr val="7030A0"/>
                </a:solidFill>
                <a:effectLst/>
              </a:rPr>
              <a:t> malignite öyküsü</a:t>
            </a:r>
          </a:p>
          <a:p>
            <a:pPr marL="285750" indent="-285750" algn="l">
              <a:buFont typeface="Arial" panose="020B0604020202020204" pitchFamily="34" charset="0"/>
              <a:buChar char="•"/>
            </a:pPr>
            <a:r>
              <a:rPr lang="tr-TR" sz="1800" dirty="0">
                <a:solidFill>
                  <a:srgbClr val="7030A0"/>
                </a:solidFill>
              </a:rPr>
              <a:t>Yakın zamanda başlayan ve ilerleyici nitelikte semptomlar</a:t>
            </a:r>
          </a:p>
          <a:p>
            <a:pPr marL="285750" indent="-285750" algn="l">
              <a:buFont typeface="Arial" panose="020B0604020202020204" pitchFamily="34" charset="0"/>
              <a:buChar char="•"/>
            </a:pPr>
            <a:r>
              <a:rPr lang="tr-TR" sz="1800" dirty="0">
                <a:solidFill>
                  <a:srgbClr val="7030A0"/>
                </a:solidFill>
              </a:rPr>
              <a:t>Önceden araştırma yapılmamışsa ampirik tedavilere yetersiz yanıt</a:t>
            </a:r>
          </a:p>
        </p:txBody>
      </p:sp>
    </p:spTree>
    <p:extLst>
      <p:ext uri="{BB962C8B-B14F-4D97-AF65-F5344CB8AC3E}">
        <p14:creationId xmlns:p14="http://schemas.microsoft.com/office/powerpoint/2010/main" val="41698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4485A-E4FC-2582-BD2A-B037709DF94F}"/>
              </a:ext>
            </a:extLst>
          </p:cNvPr>
          <p:cNvSpPr>
            <a:spLocks noGrp="1"/>
          </p:cNvSpPr>
          <p:nvPr>
            <p:ph type="title"/>
          </p:nvPr>
        </p:nvSpPr>
        <p:spPr/>
        <p:txBody>
          <a:bodyPr/>
          <a:lstStyle/>
          <a:p>
            <a:r>
              <a:rPr lang="tr-TR" b="1" dirty="0"/>
              <a:t>olgu</a:t>
            </a:r>
          </a:p>
        </p:txBody>
      </p:sp>
      <p:sp>
        <p:nvSpPr>
          <p:cNvPr id="3" name="İçerik Yer Tutucusu 2">
            <a:extLst>
              <a:ext uri="{FF2B5EF4-FFF2-40B4-BE49-F238E27FC236}">
                <a16:creationId xmlns:a16="http://schemas.microsoft.com/office/drawing/2014/main" id="{B7E516D5-7596-0E1E-78B9-D61DEDD4C76A}"/>
              </a:ext>
            </a:extLst>
          </p:cNvPr>
          <p:cNvSpPr>
            <a:spLocks noGrp="1"/>
          </p:cNvSpPr>
          <p:nvPr>
            <p:ph idx="1"/>
          </p:nvPr>
        </p:nvSpPr>
        <p:spPr/>
        <p:txBody>
          <a:bodyPr>
            <a:noAutofit/>
          </a:bodyPr>
          <a:lstStyle/>
          <a:p>
            <a:r>
              <a:rPr lang="tr-TR" sz="2600" dirty="0"/>
              <a:t>55 yaş erkek  hasta</a:t>
            </a:r>
          </a:p>
          <a:p>
            <a:r>
              <a:rPr lang="tr-TR" sz="2600" dirty="0"/>
              <a:t>4- 5 haftadır midesinin ağrıdığını söylüyor mide koruyucu tedavileri daha önce kullanmış ama fayda etmemiş </a:t>
            </a:r>
          </a:p>
          <a:p>
            <a:r>
              <a:rPr lang="tr-TR" sz="2600" dirty="0"/>
              <a:t>Kronik hastalığı: DM HT </a:t>
            </a:r>
          </a:p>
          <a:p>
            <a:r>
              <a:rPr lang="tr-TR" sz="2600" dirty="0"/>
              <a:t>Düzenli kullandığı ilaçlar: </a:t>
            </a:r>
            <a:r>
              <a:rPr lang="tr-TR" sz="2600" dirty="0" err="1"/>
              <a:t>delix</a:t>
            </a:r>
            <a:r>
              <a:rPr lang="tr-TR" sz="2600" dirty="0"/>
              <a:t> ,</a:t>
            </a:r>
            <a:r>
              <a:rPr lang="tr-TR" sz="2600" dirty="0" err="1"/>
              <a:t>glifor</a:t>
            </a:r>
            <a:endParaRPr lang="tr-TR" sz="2600" dirty="0"/>
          </a:p>
          <a:p>
            <a:r>
              <a:rPr lang="tr-TR" sz="2600" dirty="0"/>
              <a:t>25 paket yıl sigara kullanımı var, alkol kullanmıyor</a:t>
            </a:r>
          </a:p>
          <a:p>
            <a:r>
              <a:rPr lang="tr-TR" sz="2600" dirty="0"/>
              <a:t>BMI:29</a:t>
            </a:r>
          </a:p>
          <a:p>
            <a:endParaRPr lang="tr-TR" sz="2600" dirty="0"/>
          </a:p>
        </p:txBody>
      </p:sp>
    </p:spTree>
    <p:extLst>
      <p:ext uri="{BB962C8B-B14F-4D97-AF65-F5344CB8AC3E}">
        <p14:creationId xmlns:p14="http://schemas.microsoft.com/office/powerpoint/2010/main" val="1783433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A066F7-BA39-5410-565E-44120AFEFC1F}"/>
              </a:ext>
            </a:extLst>
          </p:cNvPr>
          <p:cNvSpPr>
            <a:spLocks noGrp="1"/>
          </p:cNvSpPr>
          <p:nvPr>
            <p:ph type="title"/>
          </p:nvPr>
        </p:nvSpPr>
        <p:spPr/>
        <p:txBody>
          <a:bodyPr/>
          <a:lstStyle/>
          <a:p>
            <a:r>
              <a:rPr lang="tr-TR" b="1" dirty="0"/>
              <a:t>olgu</a:t>
            </a:r>
            <a:endParaRPr lang="tr-TR" dirty="0"/>
          </a:p>
        </p:txBody>
      </p:sp>
      <p:sp>
        <p:nvSpPr>
          <p:cNvPr id="3" name="İçerik Yer Tutucusu 2">
            <a:extLst>
              <a:ext uri="{FF2B5EF4-FFF2-40B4-BE49-F238E27FC236}">
                <a16:creationId xmlns:a16="http://schemas.microsoft.com/office/drawing/2014/main" id="{FE53B6EB-1A96-8324-09BC-A829599C9A35}"/>
              </a:ext>
            </a:extLst>
          </p:cNvPr>
          <p:cNvSpPr>
            <a:spLocks noGrp="1"/>
          </p:cNvSpPr>
          <p:nvPr>
            <p:ph idx="1"/>
          </p:nvPr>
        </p:nvSpPr>
        <p:spPr/>
        <p:txBody>
          <a:bodyPr/>
          <a:lstStyle/>
          <a:p>
            <a:r>
              <a:rPr lang="tr-TR" sz="2600" dirty="0"/>
              <a:t>Alarm semptomları sorgulanmalı </a:t>
            </a:r>
            <a:r>
              <a:rPr lang="tr-TR" sz="2600" dirty="0">
                <a:solidFill>
                  <a:srgbClr val="FF0000"/>
                </a:solidFill>
              </a:rPr>
              <a:t>yaş ?ampirik tedavi yanıtsız </a:t>
            </a:r>
          </a:p>
          <a:p>
            <a:r>
              <a:rPr lang="tr-TR" sz="2600" dirty="0"/>
              <a:t>Kan basıncı:130/80 mmHg</a:t>
            </a:r>
          </a:p>
          <a:p>
            <a:r>
              <a:rPr lang="tr-TR" sz="2600" dirty="0"/>
              <a:t>EKG: NSR</a:t>
            </a:r>
          </a:p>
          <a:p>
            <a:r>
              <a:rPr lang="tr-TR" sz="2600" dirty="0"/>
              <a:t>Fizik muayene: Doğal</a:t>
            </a:r>
          </a:p>
          <a:p>
            <a:r>
              <a:rPr lang="tr-TR" sz="2600" dirty="0"/>
              <a:t>CBC, biyokimya normal</a:t>
            </a:r>
          </a:p>
          <a:p>
            <a:endParaRPr lang="tr-TR" dirty="0"/>
          </a:p>
        </p:txBody>
      </p:sp>
    </p:spTree>
    <p:extLst>
      <p:ext uri="{BB962C8B-B14F-4D97-AF65-F5344CB8AC3E}">
        <p14:creationId xmlns:p14="http://schemas.microsoft.com/office/powerpoint/2010/main" val="1188579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90E18D-A075-6D20-F3EC-5FBFFFF38778}"/>
              </a:ext>
            </a:extLst>
          </p:cNvPr>
          <p:cNvSpPr>
            <a:spLocks noGrp="1"/>
          </p:cNvSpPr>
          <p:nvPr>
            <p:ph type="title"/>
          </p:nvPr>
        </p:nvSpPr>
        <p:spPr/>
        <p:txBody>
          <a:bodyPr/>
          <a:lstStyle/>
          <a:p>
            <a:r>
              <a:rPr lang="tr-TR" sz="2800" b="1" dirty="0">
                <a:solidFill>
                  <a:schemeClr val="tx1"/>
                </a:solidFill>
              </a:rPr>
              <a:t>KAYNAKLAR</a:t>
            </a:r>
            <a:endParaRPr lang="tr-TR" dirty="0">
              <a:solidFill>
                <a:schemeClr val="tx1"/>
              </a:solidFill>
            </a:endParaRPr>
          </a:p>
        </p:txBody>
      </p:sp>
      <p:sp>
        <p:nvSpPr>
          <p:cNvPr id="3" name="İçerik Yer Tutucusu 2">
            <a:extLst>
              <a:ext uri="{FF2B5EF4-FFF2-40B4-BE49-F238E27FC236}">
                <a16:creationId xmlns:a16="http://schemas.microsoft.com/office/drawing/2014/main" id="{E021209C-A745-48B0-38E3-594025288A13}"/>
              </a:ext>
            </a:extLst>
          </p:cNvPr>
          <p:cNvSpPr>
            <a:spLocks noGrp="1"/>
          </p:cNvSpPr>
          <p:nvPr>
            <p:ph idx="1"/>
          </p:nvPr>
        </p:nvSpPr>
        <p:spPr>
          <a:xfrm>
            <a:off x="2231136" y="2407534"/>
            <a:ext cx="7729728" cy="4780343"/>
          </a:xfrm>
        </p:spPr>
        <p:txBody>
          <a:bodyPr>
            <a:normAutofit fontScale="47500" lnSpcReduction="20000"/>
          </a:bodyPr>
          <a:lstStyle/>
          <a:p>
            <a:r>
              <a:rPr lang="tr-TR" sz="1800" b="1" dirty="0" err="1"/>
              <a:t>Rakel</a:t>
            </a:r>
            <a:r>
              <a:rPr lang="tr-TR" sz="1800" b="1" dirty="0"/>
              <a:t> Aile Hekimliği, 9.Baskı</a:t>
            </a:r>
          </a:p>
          <a:p>
            <a:r>
              <a:rPr lang="tr-TR" sz="1800" dirty="0">
                <a:hlinkClick r:id="rId2"/>
              </a:rPr>
              <a:t>https://www.uptodate.com/contents/approach-to-the-adult-with-dyspepsia?search=dyspepsia&amp;source=search_result&amp;selectedTitle=1~150&amp;usage_type=default&amp;display_rank=1</a:t>
            </a:r>
            <a:endParaRPr lang="tr-TR" sz="1800" dirty="0"/>
          </a:p>
          <a:p>
            <a:r>
              <a:rPr lang="tr-TR" sz="1800" dirty="0">
                <a:hlinkClick r:id="rId3"/>
              </a:rPr>
              <a:t>https://www.uptodate.com/contents/treatment-regimens-for-helicobacter-pylori-in-adults?search=helikobakter%20pilori%20tedavisi&amp;source=search_result&amp;selectedTitle=1~150&amp;usage_type=default&amp;display_rank=1</a:t>
            </a:r>
            <a:endParaRPr lang="tr-TR" sz="1800" dirty="0"/>
          </a:p>
          <a:p>
            <a:r>
              <a:rPr lang="tr-TR" sz="1800" dirty="0">
                <a:hlinkClick r:id="rId4"/>
              </a:rPr>
              <a:t>https://www.uptodate.com/contents/indications-and-diagnostic-tests-for-helicobacter-pylori-infection-in-adults?search=helikobakter%20pilori&amp;source=search_result&amp;selectedTitle=2~150&amp;usage_type=default&amp;display_rank=2</a:t>
            </a:r>
            <a:endParaRPr lang="tr-TR" sz="1800" dirty="0"/>
          </a:p>
          <a:p>
            <a:r>
              <a:rPr lang="tr-TR" sz="1800" dirty="0">
                <a:hlinkClick r:id="rId5"/>
              </a:rPr>
              <a:t>https://www.uptodate.com/contents/gastritis-etiology-and-diagnosis?search=helikobakter%20pilori%20gastriti&amp;source=search_result&amp;selectedTitle=4~150&amp;usage_type=default&amp;display_rank=4</a:t>
            </a:r>
            <a:endParaRPr lang="tr-TR" sz="1800" dirty="0"/>
          </a:p>
          <a:p>
            <a:r>
              <a:rPr lang="tr-TR" sz="1800" dirty="0">
                <a:hlinkClick r:id="rId6"/>
              </a:rPr>
              <a:t>https://www.uptodate.com/contents/peptic-ulcer-disease-epidemiology-etiology-and-pathogenesis?search=dyspepsia%20treatment&amp;topicRef=26&amp;source=see_link</a:t>
            </a:r>
            <a:endParaRPr lang="tr-TR" sz="1800" dirty="0"/>
          </a:p>
          <a:p>
            <a:r>
              <a:rPr lang="tr-TR" sz="1800" dirty="0">
                <a:hlinkClick r:id="rId7"/>
              </a:rPr>
              <a:t>https://www.uptodate.com/contents/medical-management-of-gastroesophageal-reflux-disease-in-adults?search=refl%C3%BC&amp;source=search_result&amp;selectedTitle=5~150&amp;usage_type=default&amp;display_rank=4</a:t>
            </a:r>
            <a:endParaRPr lang="tr-TR" sz="1800" dirty="0"/>
          </a:p>
          <a:p>
            <a:r>
              <a:rPr lang="en-US" sz="1800" b="1" dirty="0" err="1"/>
              <a:t>Mounsey</a:t>
            </a:r>
            <a:r>
              <a:rPr lang="tr-TR" sz="1800" b="1" dirty="0"/>
              <a:t> A</a:t>
            </a:r>
            <a:r>
              <a:rPr lang="en-US" sz="1800" b="1" dirty="0"/>
              <a:t>, </a:t>
            </a:r>
            <a:r>
              <a:rPr lang="en-US" sz="1800" b="1" dirty="0" err="1"/>
              <a:t>Barzin</a:t>
            </a:r>
            <a:r>
              <a:rPr lang="tr-TR" sz="1800" b="1" dirty="0"/>
              <a:t> A</a:t>
            </a:r>
            <a:r>
              <a:rPr lang="en-US" sz="1800" b="1" dirty="0"/>
              <a:t>,</a:t>
            </a:r>
            <a:r>
              <a:rPr lang="tr-TR" sz="1800" b="1" dirty="0"/>
              <a:t> </a:t>
            </a:r>
            <a:r>
              <a:rPr lang="en-US" sz="1800" b="1" dirty="0" err="1"/>
              <a:t>Rietz</a:t>
            </a:r>
            <a:r>
              <a:rPr lang="tr-TR" sz="1800" b="1" dirty="0"/>
              <a:t> A. </a:t>
            </a:r>
            <a:r>
              <a:rPr lang="en-US" sz="1800" b="1" dirty="0"/>
              <a:t>Functional Dyspepsia: Evaluation and </a:t>
            </a:r>
            <a:r>
              <a:rPr lang="en-US" sz="1800" b="1" dirty="0" err="1"/>
              <a:t>Managemen</a:t>
            </a:r>
            <a:r>
              <a:rPr lang="tr-TR" sz="1800" b="1" dirty="0"/>
              <a:t>t. </a:t>
            </a:r>
            <a:r>
              <a:rPr lang="tr-TR" sz="1800" b="1" dirty="0" err="1"/>
              <a:t>American</a:t>
            </a:r>
            <a:r>
              <a:rPr lang="tr-TR" sz="1800" b="1" dirty="0"/>
              <a:t> </a:t>
            </a:r>
            <a:r>
              <a:rPr lang="tr-TR" sz="1800" b="1" dirty="0" err="1"/>
              <a:t>Family</a:t>
            </a:r>
            <a:r>
              <a:rPr lang="tr-TR" sz="1800" b="1" dirty="0"/>
              <a:t> </a:t>
            </a:r>
            <a:r>
              <a:rPr lang="tr-TR" sz="1800" b="1" dirty="0" err="1"/>
              <a:t>Physician</a:t>
            </a:r>
            <a:r>
              <a:rPr lang="tr-TR" sz="1800" b="1" dirty="0"/>
              <a:t> </a:t>
            </a:r>
            <a:r>
              <a:rPr lang="en-US" sz="1800" b="1" dirty="0"/>
              <a:t>2020</a:t>
            </a:r>
            <a:r>
              <a:rPr lang="tr-TR" sz="1800" b="1" dirty="0"/>
              <a:t>;</a:t>
            </a:r>
            <a:r>
              <a:rPr lang="en-US" sz="1800" b="1" dirty="0"/>
              <a:t>101</a:t>
            </a:r>
            <a:r>
              <a:rPr lang="tr-TR" sz="1800" b="1" dirty="0"/>
              <a:t>:84-88</a:t>
            </a:r>
          </a:p>
          <a:p>
            <a:r>
              <a:rPr lang="tr-TR" sz="1800" b="1" dirty="0" err="1"/>
              <a:t>Chona</a:t>
            </a:r>
            <a:r>
              <a:rPr lang="tr-TR" sz="1800" b="1" dirty="0"/>
              <a:t> DL, </a:t>
            </a:r>
            <a:r>
              <a:rPr lang="tr-TR" sz="1800" b="1" dirty="0" err="1"/>
              <a:t>Tubb</a:t>
            </a:r>
            <a:r>
              <a:rPr lang="tr-TR" sz="1800" b="1" dirty="0"/>
              <a:t> MR, </a:t>
            </a:r>
            <a:r>
              <a:rPr lang="tr-TR" sz="1800" b="1" dirty="0" err="1"/>
              <a:t>Gilinsky</a:t>
            </a:r>
            <a:r>
              <a:rPr lang="tr-TR" sz="1800" b="1" dirty="0"/>
              <a:t> NH. </a:t>
            </a:r>
            <a:r>
              <a:rPr lang="en-US" sz="1800" b="1" dirty="0"/>
              <a:t>Dyspepsia: A stepwise approach to evaluation and management</a:t>
            </a:r>
            <a:r>
              <a:rPr lang="tr-TR" sz="1800" b="1" dirty="0"/>
              <a:t>. </a:t>
            </a:r>
            <a:r>
              <a:rPr lang="tr-TR" sz="1800" b="1" dirty="0" err="1"/>
              <a:t>The</a:t>
            </a:r>
            <a:r>
              <a:rPr lang="tr-TR" sz="1800" b="1" dirty="0"/>
              <a:t> </a:t>
            </a:r>
            <a:r>
              <a:rPr lang="tr-TR" sz="1800" b="1" dirty="0" err="1"/>
              <a:t>Journal</a:t>
            </a:r>
            <a:r>
              <a:rPr lang="tr-TR" sz="1800" b="1" dirty="0"/>
              <a:t> of </a:t>
            </a:r>
            <a:r>
              <a:rPr lang="tr-TR" sz="1800" b="1" dirty="0" err="1"/>
              <a:t>Family</a:t>
            </a:r>
            <a:r>
              <a:rPr lang="tr-TR" sz="1800" b="1" dirty="0"/>
              <a:t> </a:t>
            </a:r>
            <a:r>
              <a:rPr lang="tr-TR" sz="1800" b="1" dirty="0" err="1"/>
              <a:t>Practice</a:t>
            </a:r>
            <a:r>
              <a:rPr lang="tr-TR" sz="1800" b="1" dirty="0"/>
              <a:t> 2021;70:320-325</a:t>
            </a:r>
          </a:p>
          <a:p>
            <a:r>
              <a:rPr lang="tr-TR" sz="1800" b="1" dirty="0"/>
              <a:t>Özden A. </a:t>
            </a:r>
            <a:r>
              <a:rPr lang="it-IT" sz="1800" b="1" dirty="0"/>
              <a:t>Roma IV-2016, Dispepsi Tedavisine Yaklaşım</a:t>
            </a:r>
            <a:r>
              <a:rPr lang="tr-TR" sz="1800" b="1" dirty="0"/>
              <a:t>. Güncel Gastroenteroloji 2017;21:19-24</a:t>
            </a:r>
          </a:p>
          <a:p>
            <a:r>
              <a:rPr lang="tr-TR" sz="1800" b="1" dirty="0"/>
              <a:t>Kav T. Fonksiyonel Dispepside Kombinasyon Tedaviler. Güncel Gastroenteroloji 2016;20:421-427</a:t>
            </a:r>
          </a:p>
          <a:p>
            <a:r>
              <a:rPr lang="tr-TR" sz="1800" b="1" dirty="0" err="1"/>
              <a:t>Moayyedi</a:t>
            </a:r>
            <a:r>
              <a:rPr lang="tr-TR" sz="1800" b="1" dirty="0"/>
              <a:t> PM, </a:t>
            </a:r>
            <a:r>
              <a:rPr lang="tr-TR" sz="1800" b="1" dirty="0" err="1"/>
              <a:t>Lacy</a:t>
            </a:r>
            <a:r>
              <a:rPr lang="tr-TR" sz="1800" b="1" dirty="0"/>
              <a:t> BE, Andrews CN, </a:t>
            </a:r>
            <a:r>
              <a:rPr lang="tr-TR" sz="1800" b="1" dirty="0" err="1"/>
              <a:t>Enns</a:t>
            </a:r>
            <a:r>
              <a:rPr lang="tr-TR" sz="1800" b="1" dirty="0"/>
              <a:t> RA, </a:t>
            </a:r>
            <a:r>
              <a:rPr lang="tr-TR" sz="1800" b="1" dirty="0" err="1"/>
              <a:t>Howden</a:t>
            </a:r>
            <a:r>
              <a:rPr lang="tr-TR" sz="1800" b="1" dirty="0"/>
              <a:t> CW, </a:t>
            </a:r>
            <a:r>
              <a:rPr lang="tr-TR" sz="1800" b="1" dirty="0" err="1"/>
              <a:t>Vakil</a:t>
            </a:r>
            <a:r>
              <a:rPr lang="tr-TR" sz="1800" b="1" dirty="0"/>
              <a:t>  N . </a:t>
            </a:r>
            <a:r>
              <a:rPr lang="en-US" sz="1800" b="1" dirty="0"/>
              <a:t>ACG and CAG Clinical Guideline: Management of Dyspepsia</a:t>
            </a:r>
            <a:r>
              <a:rPr lang="tr-TR" sz="1800" b="1" dirty="0"/>
              <a:t>. </a:t>
            </a:r>
            <a:r>
              <a:rPr lang="tr-TR" sz="1800" b="1" dirty="0" err="1"/>
              <a:t>The</a:t>
            </a:r>
            <a:r>
              <a:rPr lang="tr-TR" sz="1800" b="1" dirty="0"/>
              <a:t> </a:t>
            </a:r>
            <a:r>
              <a:rPr lang="tr-TR" sz="1800" b="1" dirty="0" err="1"/>
              <a:t>American</a:t>
            </a:r>
            <a:r>
              <a:rPr lang="tr-TR" sz="1800" b="1" dirty="0"/>
              <a:t> </a:t>
            </a:r>
            <a:r>
              <a:rPr lang="tr-TR" sz="1800" b="1" dirty="0" err="1"/>
              <a:t>Journal</a:t>
            </a:r>
            <a:r>
              <a:rPr lang="tr-TR" sz="1800" b="1" dirty="0"/>
              <a:t> of </a:t>
            </a:r>
            <a:r>
              <a:rPr lang="tr-TR" sz="1800" b="1" dirty="0" err="1"/>
              <a:t>Gastroenterology</a:t>
            </a:r>
            <a:r>
              <a:rPr lang="tr-TR" sz="1800" b="1" dirty="0"/>
              <a:t> 2017; 112:988–1013</a:t>
            </a:r>
          </a:p>
          <a:p>
            <a:r>
              <a:rPr lang="tr-TR" sz="1800" b="1" dirty="0" err="1">
                <a:solidFill>
                  <a:schemeClr val="tx1">
                    <a:lumMod val="95000"/>
                    <a:lumOff val="5000"/>
                  </a:schemeClr>
                </a:solidFill>
                <a:effectLst/>
              </a:rPr>
              <a:t>Chey</a:t>
            </a:r>
            <a:r>
              <a:rPr lang="tr-TR" sz="1800" b="1" dirty="0">
                <a:solidFill>
                  <a:schemeClr val="tx1">
                    <a:lumMod val="95000"/>
                    <a:lumOff val="5000"/>
                  </a:schemeClr>
                </a:solidFill>
                <a:effectLst/>
              </a:rPr>
              <a:t> WD, </a:t>
            </a:r>
            <a:r>
              <a:rPr lang="tr-TR" sz="1800" b="1" dirty="0" err="1">
                <a:solidFill>
                  <a:schemeClr val="tx1">
                    <a:lumMod val="95000"/>
                    <a:lumOff val="5000"/>
                  </a:schemeClr>
                </a:solidFill>
                <a:effectLst/>
              </a:rPr>
              <a:t>Leontiadis</a:t>
            </a:r>
            <a:r>
              <a:rPr lang="tr-TR" sz="1800" b="1" dirty="0">
                <a:solidFill>
                  <a:schemeClr val="tx1">
                    <a:lumMod val="95000"/>
                    <a:lumOff val="5000"/>
                  </a:schemeClr>
                </a:solidFill>
                <a:effectLst/>
              </a:rPr>
              <a:t> GI, </a:t>
            </a:r>
            <a:r>
              <a:rPr lang="tr-TR" sz="1800" b="1" dirty="0" err="1">
                <a:solidFill>
                  <a:schemeClr val="tx1">
                    <a:lumMod val="95000"/>
                    <a:lumOff val="5000"/>
                  </a:schemeClr>
                </a:solidFill>
                <a:effectLst/>
              </a:rPr>
              <a:t>Howden</a:t>
            </a:r>
            <a:r>
              <a:rPr lang="tr-TR" sz="1800" b="1" dirty="0">
                <a:solidFill>
                  <a:schemeClr val="tx1">
                    <a:lumMod val="95000"/>
                    <a:lumOff val="5000"/>
                  </a:schemeClr>
                </a:solidFill>
                <a:effectLst/>
              </a:rPr>
              <a:t> CW, Moss SF. ACG </a:t>
            </a:r>
            <a:r>
              <a:rPr lang="tr-TR" sz="1800" b="1" dirty="0" err="1">
                <a:solidFill>
                  <a:schemeClr val="tx1">
                    <a:lumMod val="95000"/>
                    <a:lumOff val="5000"/>
                  </a:schemeClr>
                </a:solidFill>
                <a:effectLst/>
              </a:rPr>
              <a:t>Clinical</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Guideline</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Treatment</a:t>
            </a:r>
            <a:r>
              <a:rPr lang="tr-TR" sz="1800" b="1" dirty="0">
                <a:solidFill>
                  <a:schemeClr val="tx1">
                    <a:lumMod val="95000"/>
                    <a:lumOff val="5000"/>
                  </a:schemeClr>
                </a:solidFill>
                <a:effectLst/>
              </a:rPr>
              <a:t> of </a:t>
            </a:r>
            <a:r>
              <a:rPr lang="tr-TR" sz="1800" b="1" dirty="0" err="1">
                <a:solidFill>
                  <a:schemeClr val="tx1">
                    <a:lumMod val="95000"/>
                    <a:lumOff val="5000"/>
                  </a:schemeClr>
                </a:solidFill>
                <a:effectLst/>
              </a:rPr>
              <a:t>Helicobacter</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pylori</a:t>
            </a:r>
            <a:r>
              <a:rPr lang="tr-TR" sz="1800" b="1" dirty="0">
                <a:solidFill>
                  <a:schemeClr val="tx1">
                    <a:lumMod val="95000"/>
                    <a:lumOff val="5000"/>
                  </a:schemeClr>
                </a:solidFill>
                <a:effectLst/>
              </a:rPr>
              <a:t> </a:t>
            </a:r>
            <a:r>
              <a:rPr lang="tr-TR" sz="1800" b="1" dirty="0" err="1">
                <a:solidFill>
                  <a:schemeClr val="tx1">
                    <a:lumMod val="95000"/>
                    <a:lumOff val="5000"/>
                  </a:schemeClr>
                </a:solidFill>
                <a:effectLst/>
              </a:rPr>
              <a:t>Infection</a:t>
            </a:r>
            <a:r>
              <a:rPr lang="tr-TR" sz="1800" b="1" dirty="0">
                <a:solidFill>
                  <a:schemeClr val="tx1">
                    <a:lumMod val="95000"/>
                    <a:lumOff val="5000"/>
                  </a:schemeClr>
                </a:solidFill>
                <a:effectLst/>
              </a:rPr>
              <a:t>. </a:t>
            </a:r>
            <a:r>
              <a:rPr lang="tr-TR" sz="1800" b="1" dirty="0" err="1"/>
              <a:t>The</a:t>
            </a:r>
            <a:r>
              <a:rPr lang="tr-TR" sz="1800" b="1" dirty="0"/>
              <a:t> </a:t>
            </a:r>
            <a:r>
              <a:rPr lang="tr-TR" sz="1800" b="1" dirty="0" err="1"/>
              <a:t>American</a:t>
            </a:r>
            <a:r>
              <a:rPr lang="tr-TR" sz="1800" b="1" dirty="0"/>
              <a:t> </a:t>
            </a:r>
            <a:r>
              <a:rPr lang="tr-TR" sz="1800" b="1" dirty="0" err="1"/>
              <a:t>Journal</a:t>
            </a:r>
            <a:r>
              <a:rPr lang="tr-TR" sz="1800" b="1" dirty="0"/>
              <a:t> of </a:t>
            </a:r>
            <a:r>
              <a:rPr lang="tr-TR" sz="1800" b="1" dirty="0" err="1"/>
              <a:t>Gastroenterology</a:t>
            </a:r>
            <a:r>
              <a:rPr lang="tr-TR" sz="1800" b="1" dirty="0"/>
              <a:t> </a:t>
            </a:r>
            <a:r>
              <a:rPr lang="tr-TR" sz="1800" b="1" dirty="0">
                <a:solidFill>
                  <a:schemeClr val="tx1">
                    <a:lumMod val="95000"/>
                    <a:lumOff val="5000"/>
                  </a:schemeClr>
                </a:solidFill>
                <a:effectLst/>
              </a:rPr>
              <a:t>2017; 112:212</a:t>
            </a:r>
          </a:p>
          <a:p>
            <a:r>
              <a:rPr lang="tr-TR" sz="1800" b="1" dirty="0">
                <a:latin typeface="BlinkMacSystemFont"/>
              </a:rPr>
              <a:t>Johannes GK, </a:t>
            </a:r>
            <a:r>
              <a:rPr lang="tr-TR" sz="1800" b="1" dirty="0" err="1">
                <a:latin typeface="BlinkMacSystemFont"/>
              </a:rPr>
              <a:t>Arnoud</a:t>
            </a:r>
            <a:r>
              <a:rPr lang="tr-TR" sz="1800" b="1" dirty="0">
                <a:latin typeface="BlinkMacSystemFont"/>
              </a:rPr>
              <a:t> HM, Ernst JK. </a:t>
            </a:r>
            <a:r>
              <a:rPr lang="tr-TR" sz="1800" b="1" dirty="0" err="1"/>
              <a:t>Pathogenesis</a:t>
            </a:r>
            <a:r>
              <a:rPr lang="tr-TR" sz="1800" b="1" dirty="0"/>
              <a:t> of </a:t>
            </a:r>
            <a:r>
              <a:rPr lang="tr-TR" sz="1800" b="1" dirty="0" err="1"/>
              <a:t>Helicobacter</a:t>
            </a:r>
            <a:r>
              <a:rPr lang="tr-TR" sz="1800" b="1" dirty="0"/>
              <a:t> </a:t>
            </a:r>
            <a:r>
              <a:rPr lang="tr-TR" sz="1800" b="1" dirty="0" err="1"/>
              <a:t>pylori</a:t>
            </a:r>
            <a:r>
              <a:rPr lang="tr-TR" sz="1800" b="1" dirty="0"/>
              <a:t> </a:t>
            </a:r>
            <a:r>
              <a:rPr lang="tr-TR" sz="1800" b="1" dirty="0" err="1"/>
              <a:t>Infection</a:t>
            </a:r>
            <a:r>
              <a:rPr lang="tr-TR" sz="1800" b="1" dirty="0"/>
              <a:t>. </a:t>
            </a:r>
            <a:r>
              <a:rPr lang="tr-TR" sz="1800" b="1" dirty="0" err="1"/>
              <a:t>Clinical</a:t>
            </a:r>
            <a:r>
              <a:rPr lang="tr-TR" sz="1800" b="1" dirty="0"/>
              <a:t> </a:t>
            </a:r>
            <a:r>
              <a:rPr lang="tr-TR" sz="1800" b="1" dirty="0" err="1"/>
              <a:t>Microbiology</a:t>
            </a:r>
            <a:r>
              <a:rPr lang="tr-TR" sz="1800" b="1" dirty="0"/>
              <a:t> </a:t>
            </a:r>
            <a:r>
              <a:rPr lang="tr-TR" sz="1800" b="1" dirty="0" err="1"/>
              <a:t>Rewiwevs</a:t>
            </a:r>
            <a:r>
              <a:rPr lang="tr-TR" sz="1800" b="1" dirty="0"/>
              <a:t>. </a:t>
            </a:r>
            <a:r>
              <a:rPr lang="tr-TR" sz="1800" b="1" dirty="0" err="1"/>
              <a:t>Vol</a:t>
            </a:r>
            <a:r>
              <a:rPr lang="tr-TR" sz="1800" b="1" dirty="0"/>
              <a:t>. 19, No. 3</a:t>
            </a:r>
          </a:p>
        </p:txBody>
      </p:sp>
    </p:spTree>
    <p:extLst>
      <p:ext uri="{BB962C8B-B14F-4D97-AF65-F5344CB8AC3E}">
        <p14:creationId xmlns:p14="http://schemas.microsoft.com/office/powerpoint/2010/main" val="2377108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F95A43-8206-F72E-84A1-ECAC4C6AC89C}"/>
              </a:ext>
            </a:extLst>
          </p:cNvPr>
          <p:cNvSpPr>
            <a:spLocks noGrp="1"/>
          </p:cNvSpPr>
          <p:nvPr>
            <p:ph idx="1"/>
          </p:nvPr>
        </p:nvSpPr>
        <p:spPr/>
        <p:txBody>
          <a:bodyPr>
            <a:normAutofit lnSpcReduction="10000"/>
          </a:bodyPr>
          <a:lstStyle/>
          <a:p>
            <a:endParaRPr lang="tr-TR" b="1" dirty="0"/>
          </a:p>
          <a:p>
            <a:endParaRPr lang="tr-TR" b="1" dirty="0"/>
          </a:p>
          <a:p>
            <a:endParaRPr lang="tr-TR" b="1" dirty="0"/>
          </a:p>
          <a:p>
            <a:endParaRPr lang="tr-TR" b="1" dirty="0"/>
          </a:p>
          <a:p>
            <a:endParaRPr lang="tr-TR" b="1" dirty="0"/>
          </a:p>
          <a:p>
            <a:endParaRPr lang="tr-TR" b="1" dirty="0"/>
          </a:p>
          <a:p>
            <a:endParaRPr lang="tr-TR" b="1" dirty="0"/>
          </a:p>
          <a:p>
            <a:pPr marL="0" indent="0">
              <a:buNone/>
            </a:pPr>
            <a:r>
              <a:rPr lang="tr-TR" b="1" dirty="0">
                <a:solidFill>
                  <a:srgbClr val="7030A0"/>
                </a:solidFill>
              </a:rPr>
              <a:t>                                                                       </a:t>
            </a:r>
            <a:r>
              <a:rPr lang="tr-TR" sz="2800" b="1" i="1" dirty="0">
                <a:solidFill>
                  <a:srgbClr val="7030A0"/>
                </a:solidFill>
              </a:rPr>
              <a:t>Teşekkürler</a:t>
            </a:r>
            <a:endParaRPr lang="tr-TR" sz="2800" i="1" dirty="0">
              <a:solidFill>
                <a:srgbClr val="7030A0"/>
              </a:solidFill>
            </a:endParaRPr>
          </a:p>
        </p:txBody>
      </p:sp>
    </p:spTree>
    <p:extLst>
      <p:ext uri="{BB962C8B-B14F-4D97-AF65-F5344CB8AC3E}">
        <p14:creationId xmlns:p14="http://schemas.microsoft.com/office/powerpoint/2010/main" val="163251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7E2981-6329-F877-12E5-432FD39C5F61}"/>
              </a:ext>
            </a:extLst>
          </p:cNvPr>
          <p:cNvSpPr>
            <a:spLocks noGrp="1"/>
          </p:cNvSpPr>
          <p:nvPr>
            <p:ph type="title"/>
          </p:nvPr>
        </p:nvSpPr>
        <p:spPr>
          <a:xfrm>
            <a:off x="2231136" y="975652"/>
            <a:ext cx="8081264" cy="1188720"/>
          </a:xfrm>
        </p:spPr>
        <p:txBody>
          <a:bodyPr/>
          <a:lstStyle/>
          <a:p>
            <a:r>
              <a:rPr lang="tr-TR" b="1" dirty="0"/>
              <a:t>Epidemiyoloji </a:t>
            </a:r>
            <a:endParaRPr lang="tr-TR" dirty="0"/>
          </a:p>
        </p:txBody>
      </p:sp>
      <p:sp>
        <p:nvSpPr>
          <p:cNvPr id="3" name="İçerik Yer Tutucusu 2">
            <a:extLst>
              <a:ext uri="{FF2B5EF4-FFF2-40B4-BE49-F238E27FC236}">
                <a16:creationId xmlns:a16="http://schemas.microsoft.com/office/drawing/2014/main" id="{45E5D568-A63F-C907-8F96-3458459A5457}"/>
              </a:ext>
            </a:extLst>
          </p:cNvPr>
          <p:cNvSpPr>
            <a:spLocks noGrp="1"/>
          </p:cNvSpPr>
          <p:nvPr>
            <p:ph idx="1"/>
          </p:nvPr>
        </p:nvSpPr>
        <p:spPr>
          <a:xfrm>
            <a:off x="2231136" y="2384385"/>
            <a:ext cx="8322564" cy="4294207"/>
          </a:xfrm>
        </p:spPr>
        <p:txBody>
          <a:bodyPr>
            <a:noAutofit/>
          </a:bodyPr>
          <a:lstStyle/>
          <a:p>
            <a:endParaRPr lang="tr-TR" sz="2400" dirty="0"/>
          </a:p>
          <a:p>
            <a:r>
              <a:rPr lang="tr-TR" sz="2400" dirty="0"/>
              <a:t>Dünya nüfusunun en az %20’sinde</a:t>
            </a:r>
          </a:p>
          <a:p>
            <a:endParaRPr lang="tr-TR" sz="2400" dirty="0"/>
          </a:p>
          <a:p>
            <a:r>
              <a:rPr lang="tr-TR" sz="2400" dirty="0"/>
              <a:t>Ülkeye ve tanımlama kriterlerine göre değişen </a:t>
            </a:r>
            <a:r>
              <a:rPr lang="tr-TR" sz="2400" dirty="0" err="1"/>
              <a:t>prevelans</a:t>
            </a:r>
            <a:endParaRPr lang="tr-TR" sz="2400" dirty="0"/>
          </a:p>
          <a:p>
            <a:endParaRPr lang="tr-TR" sz="2400" dirty="0"/>
          </a:p>
          <a:p>
            <a:r>
              <a:rPr lang="tr-TR" sz="2400" dirty="0" err="1"/>
              <a:t>Kadınlar,sigara</a:t>
            </a:r>
            <a:r>
              <a:rPr lang="tr-TR" sz="2400" dirty="0"/>
              <a:t> içenler NSAID kullananlarda görülme olasılığı daha yüksek </a:t>
            </a:r>
          </a:p>
          <a:p>
            <a:endParaRPr lang="tr-TR" sz="2400" dirty="0"/>
          </a:p>
          <a:p>
            <a:r>
              <a:rPr lang="tr-TR" sz="2400" dirty="0"/>
              <a:t>Dispepsi olgularının %75’inden fazlası hekime başvurmamakta</a:t>
            </a:r>
          </a:p>
          <a:p>
            <a:endParaRPr lang="tr-TR" sz="2400" dirty="0"/>
          </a:p>
        </p:txBody>
      </p:sp>
    </p:spTree>
    <p:extLst>
      <p:ext uri="{BB962C8B-B14F-4D97-AF65-F5344CB8AC3E}">
        <p14:creationId xmlns:p14="http://schemas.microsoft.com/office/powerpoint/2010/main" val="166550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96426-9A9A-9DE2-40FD-29975E6F79BD}"/>
              </a:ext>
            </a:extLst>
          </p:cNvPr>
          <p:cNvSpPr>
            <a:spLocks noGrp="1"/>
          </p:cNvSpPr>
          <p:nvPr>
            <p:ph type="title"/>
          </p:nvPr>
        </p:nvSpPr>
        <p:spPr/>
        <p:txBody>
          <a:bodyPr/>
          <a:lstStyle/>
          <a:p>
            <a:r>
              <a:rPr lang="tr-TR" b="1" dirty="0">
                <a:latin typeface="+mn-lt"/>
              </a:rPr>
              <a:t>Etiyoloji</a:t>
            </a:r>
            <a:endParaRPr lang="tr-TR" dirty="0"/>
          </a:p>
        </p:txBody>
      </p:sp>
      <p:sp>
        <p:nvSpPr>
          <p:cNvPr id="3" name="İçerik Yer Tutucusu 2">
            <a:extLst>
              <a:ext uri="{FF2B5EF4-FFF2-40B4-BE49-F238E27FC236}">
                <a16:creationId xmlns:a16="http://schemas.microsoft.com/office/drawing/2014/main" id="{79BE478F-7090-1638-37C6-2C2A415392B8}"/>
              </a:ext>
            </a:extLst>
          </p:cNvPr>
          <p:cNvSpPr>
            <a:spLocks noGrp="1"/>
          </p:cNvSpPr>
          <p:nvPr>
            <p:ph idx="1"/>
          </p:nvPr>
        </p:nvSpPr>
        <p:spPr/>
        <p:txBody>
          <a:bodyPr>
            <a:normAutofit lnSpcReduction="10000"/>
          </a:bodyPr>
          <a:lstStyle/>
          <a:p>
            <a:r>
              <a:rPr lang="tr-TR" sz="2600" dirty="0"/>
              <a:t>Organik dispepsi (%20-25) </a:t>
            </a:r>
          </a:p>
          <a:p>
            <a:endParaRPr lang="tr-TR" sz="2600" dirty="0"/>
          </a:p>
          <a:p>
            <a:endParaRPr lang="tr-TR" sz="2600" dirty="0"/>
          </a:p>
          <a:p>
            <a:endParaRPr lang="tr-TR" sz="2600" dirty="0"/>
          </a:p>
          <a:p>
            <a:endParaRPr lang="tr-TR" sz="2600" dirty="0"/>
          </a:p>
          <a:p>
            <a:r>
              <a:rPr lang="tr-TR" sz="2600" dirty="0"/>
              <a:t>Fonksiyonel dispepsi (%75-80)</a:t>
            </a:r>
          </a:p>
          <a:p>
            <a:endParaRPr lang="tr-TR" dirty="0"/>
          </a:p>
        </p:txBody>
      </p:sp>
      <p:sp>
        <p:nvSpPr>
          <p:cNvPr id="8" name="Açıklama Balonu: Çizgi (Kenarlık Yok) 7">
            <a:extLst>
              <a:ext uri="{FF2B5EF4-FFF2-40B4-BE49-F238E27FC236}">
                <a16:creationId xmlns:a16="http://schemas.microsoft.com/office/drawing/2014/main" id="{AB659C53-CBC6-B136-C24E-ABFA4D87DE93}"/>
              </a:ext>
            </a:extLst>
          </p:cNvPr>
          <p:cNvSpPr/>
          <p:nvPr/>
        </p:nvSpPr>
        <p:spPr>
          <a:xfrm>
            <a:off x="7467600" y="2153413"/>
            <a:ext cx="4431176" cy="3887169"/>
          </a:xfrm>
          <a:prstGeom prst="callout1">
            <a:avLst>
              <a:gd name="adj1" fmla="val 28925"/>
              <a:gd name="adj2" fmla="val -2490"/>
              <a:gd name="adj3" fmla="val 19038"/>
              <a:gd name="adj4" fmla="val -27378"/>
            </a:avLst>
          </a:prstGeom>
          <a:solidFill>
            <a:schemeClr val="accent3">
              <a:lumMod val="20000"/>
              <a:lumOff val="80000"/>
            </a:schemeClr>
          </a:solidFill>
          <a:ln>
            <a:solidFill>
              <a:srgbClr val="7030A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sz="2000" b="1" dirty="0">
                <a:solidFill>
                  <a:srgbClr val="7030A0"/>
                </a:solidFill>
              </a:rPr>
              <a:t>GÖRH</a:t>
            </a:r>
          </a:p>
          <a:p>
            <a:pPr marL="285750" indent="-285750">
              <a:buFont typeface="Arial" panose="020B0604020202020204" pitchFamily="34" charset="0"/>
              <a:buChar char="•"/>
            </a:pPr>
            <a:r>
              <a:rPr lang="tr-TR" sz="2000" b="1" dirty="0">
                <a:solidFill>
                  <a:srgbClr val="7030A0"/>
                </a:solidFill>
              </a:rPr>
              <a:t>Gastrit</a:t>
            </a:r>
          </a:p>
          <a:p>
            <a:pPr marL="285750" indent="-285750">
              <a:buFont typeface="Arial" panose="020B0604020202020204" pitchFamily="34" charset="0"/>
              <a:buChar char="•"/>
            </a:pPr>
            <a:r>
              <a:rPr lang="tr-TR" sz="2000" b="1" dirty="0">
                <a:solidFill>
                  <a:srgbClr val="7030A0"/>
                </a:solidFill>
              </a:rPr>
              <a:t>Peptik ülser</a:t>
            </a:r>
          </a:p>
          <a:p>
            <a:pPr marL="285750" indent="-285750">
              <a:buFont typeface="Arial" panose="020B0604020202020204" pitchFamily="34" charset="0"/>
              <a:buChar char="•"/>
            </a:pPr>
            <a:r>
              <a:rPr lang="tr-TR" sz="2000" b="1" dirty="0">
                <a:solidFill>
                  <a:srgbClr val="7030A0"/>
                </a:solidFill>
              </a:rPr>
              <a:t>İlaçlar (</a:t>
            </a:r>
            <a:r>
              <a:rPr lang="tr-TR" sz="2000" b="1" dirty="0" err="1">
                <a:solidFill>
                  <a:srgbClr val="7030A0"/>
                </a:solidFill>
              </a:rPr>
              <a:t>örn:NSAIDs</a:t>
            </a:r>
            <a:r>
              <a:rPr lang="tr-TR" sz="2000" b="1" dirty="0">
                <a:solidFill>
                  <a:srgbClr val="7030A0"/>
                </a:solidFill>
              </a:rPr>
              <a:t>,</a:t>
            </a:r>
            <a:r>
              <a:rPr lang="tr-TR" sz="2000" dirty="0">
                <a:solidFill>
                  <a:srgbClr val="7030A0"/>
                </a:solidFill>
              </a:rPr>
              <a:t> </a:t>
            </a:r>
            <a:r>
              <a:rPr lang="tr-TR" sz="2000" b="1" dirty="0">
                <a:solidFill>
                  <a:srgbClr val="7030A0"/>
                </a:solidFill>
              </a:rPr>
              <a:t>steroid)</a:t>
            </a:r>
          </a:p>
          <a:p>
            <a:pPr marL="285750" indent="-285750">
              <a:buFont typeface="Arial" panose="020B0604020202020204" pitchFamily="34" charset="0"/>
              <a:buChar char="•"/>
            </a:pPr>
            <a:r>
              <a:rPr lang="tr-TR" sz="2000" b="1" dirty="0">
                <a:solidFill>
                  <a:srgbClr val="7030A0"/>
                </a:solidFill>
              </a:rPr>
              <a:t>Gıda intoleransı</a:t>
            </a:r>
          </a:p>
          <a:p>
            <a:pPr marL="285750" indent="-285750">
              <a:buFont typeface="Arial" panose="020B0604020202020204" pitchFamily="34" charset="0"/>
              <a:buChar char="•"/>
            </a:pPr>
            <a:r>
              <a:rPr lang="tr-TR" sz="2000" b="1" dirty="0">
                <a:solidFill>
                  <a:srgbClr val="7030A0"/>
                </a:solidFill>
              </a:rPr>
              <a:t>Mide ve </a:t>
            </a:r>
            <a:r>
              <a:rPr lang="tr-TR" sz="2000" b="1" dirty="0" err="1">
                <a:solidFill>
                  <a:srgbClr val="7030A0"/>
                </a:solidFill>
              </a:rPr>
              <a:t>özefagus</a:t>
            </a:r>
            <a:r>
              <a:rPr lang="tr-TR" sz="2000" b="1" dirty="0">
                <a:solidFill>
                  <a:srgbClr val="7030A0"/>
                </a:solidFill>
              </a:rPr>
              <a:t> </a:t>
            </a:r>
            <a:r>
              <a:rPr lang="tr-TR" sz="2000" b="1" dirty="0" err="1">
                <a:solidFill>
                  <a:srgbClr val="7030A0"/>
                </a:solidFill>
              </a:rPr>
              <a:t>ca</a:t>
            </a:r>
            <a:endParaRPr lang="tr-TR" sz="2000" b="1" dirty="0">
              <a:solidFill>
                <a:srgbClr val="7030A0"/>
              </a:solidFill>
            </a:endParaRPr>
          </a:p>
          <a:p>
            <a:pPr marL="285750" indent="-285750">
              <a:buFont typeface="Arial" panose="020B0604020202020204" pitchFamily="34" charset="0"/>
              <a:buChar char="•"/>
            </a:pPr>
            <a:r>
              <a:rPr lang="tr-TR" sz="2000" b="1" dirty="0">
                <a:solidFill>
                  <a:srgbClr val="7030A0"/>
                </a:solidFill>
              </a:rPr>
              <a:t>Pankreas ve </a:t>
            </a:r>
            <a:r>
              <a:rPr lang="tr-TR" sz="2000" b="1" dirty="0" err="1">
                <a:solidFill>
                  <a:srgbClr val="7030A0"/>
                </a:solidFill>
              </a:rPr>
              <a:t>biliyer</a:t>
            </a:r>
            <a:r>
              <a:rPr lang="tr-TR" sz="2000" b="1" dirty="0">
                <a:solidFill>
                  <a:srgbClr val="7030A0"/>
                </a:solidFill>
              </a:rPr>
              <a:t> sistem hastalıkları</a:t>
            </a:r>
          </a:p>
          <a:p>
            <a:pPr marL="285750" indent="-285750">
              <a:buFont typeface="Arial" panose="020B0604020202020204" pitchFamily="34" charset="0"/>
              <a:buChar char="•"/>
            </a:pPr>
            <a:r>
              <a:rPr lang="tr-TR" sz="2000" b="1" dirty="0">
                <a:solidFill>
                  <a:srgbClr val="7030A0"/>
                </a:solidFill>
              </a:rPr>
              <a:t>İskemik barsak hastalıkları</a:t>
            </a:r>
          </a:p>
          <a:p>
            <a:pPr marL="285750" indent="-285750">
              <a:buFont typeface="Arial" panose="020B0604020202020204" pitchFamily="34" charset="0"/>
              <a:buChar char="•"/>
            </a:pPr>
            <a:r>
              <a:rPr lang="tr-TR" sz="2000" b="1" dirty="0">
                <a:solidFill>
                  <a:srgbClr val="7030A0"/>
                </a:solidFill>
              </a:rPr>
              <a:t>Midenin infiltratif hastalıkları</a:t>
            </a:r>
          </a:p>
          <a:p>
            <a:pPr marL="285750" indent="-285750">
              <a:buFont typeface="Arial" panose="020B0604020202020204" pitchFamily="34" charset="0"/>
              <a:buChar char="•"/>
            </a:pPr>
            <a:r>
              <a:rPr lang="tr-TR" sz="2000" b="1" dirty="0">
                <a:solidFill>
                  <a:srgbClr val="7030A0"/>
                </a:solidFill>
              </a:rPr>
              <a:t>Metabolik bozukluklar</a:t>
            </a:r>
          </a:p>
          <a:p>
            <a:pPr marL="285750" indent="-285750">
              <a:buFont typeface="Arial" panose="020B0604020202020204" pitchFamily="34" charset="0"/>
              <a:buChar char="•"/>
            </a:pPr>
            <a:r>
              <a:rPr lang="tr-TR" sz="2000" b="1" dirty="0">
                <a:solidFill>
                  <a:srgbClr val="7030A0"/>
                </a:solidFill>
              </a:rPr>
              <a:t>Sistemik hastalıkla</a:t>
            </a:r>
          </a:p>
        </p:txBody>
      </p:sp>
    </p:spTree>
    <p:extLst>
      <p:ext uri="{BB962C8B-B14F-4D97-AF65-F5344CB8AC3E}">
        <p14:creationId xmlns:p14="http://schemas.microsoft.com/office/powerpoint/2010/main" val="21727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545492"/>
            <a:ext cx="7729728" cy="4312507"/>
          </a:xfrm>
        </p:spPr>
        <p:txBody>
          <a:bodyPr>
            <a:normAutofit fontScale="92500" lnSpcReduction="20000"/>
          </a:bodyPr>
          <a:lstStyle/>
          <a:p>
            <a:pPr marL="0" indent="0">
              <a:buNone/>
            </a:pPr>
            <a:r>
              <a:rPr lang="tr-TR" sz="3000" b="1" dirty="0">
                <a:solidFill>
                  <a:schemeClr val="tx1"/>
                </a:solidFill>
              </a:rPr>
              <a:t>GÖRH</a:t>
            </a:r>
          </a:p>
          <a:p>
            <a:pPr marL="0" indent="0">
              <a:buNone/>
            </a:pPr>
            <a:endParaRPr lang="tr-TR" sz="2800" b="1" dirty="0">
              <a:solidFill>
                <a:schemeClr val="tx1"/>
              </a:solidFill>
            </a:endParaRPr>
          </a:p>
          <a:p>
            <a:r>
              <a:rPr lang="tr-TR" sz="2600" dirty="0"/>
              <a:t>Retrosternal yanma ve gastrik regürjitasyon en sık semptomlar</a:t>
            </a:r>
          </a:p>
          <a:p>
            <a:endParaRPr lang="tr-TR" sz="2600" dirty="0"/>
          </a:p>
          <a:p>
            <a:r>
              <a:rPr lang="tr-TR" sz="2600" dirty="0"/>
              <a:t>Prevalans %13</a:t>
            </a:r>
          </a:p>
          <a:p>
            <a:endParaRPr lang="tr-TR" sz="2600" dirty="0"/>
          </a:p>
          <a:p>
            <a:r>
              <a:rPr lang="tr-TR" sz="2600" dirty="0" err="1"/>
              <a:t>Globus</a:t>
            </a:r>
            <a:r>
              <a:rPr lang="tr-TR" sz="2600" dirty="0"/>
              <a:t>, odinofaji, disfaji eşlik edebilir</a:t>
            </a:r>
          </a:p>
          <a:p>
            <a:endParaRPr lang="tr-TR" sz="2600" dirty="0"/>
          </a:p>
          <a:p>
            <a:r>
              <a:rPr lang="tr-TR" sz="2600" dirty="0"/>
              <a:t>Bazen epigastrik ağrı, rahatsızlık hissi</a:t>
            </a:r>
          </a:p>
          <a:p>
            <a:endParaRPr lang="tr-TR" dirty="0"/>
          </a:p>
        </p:txBody>
      </p:sp>
      <p:pic>
        <p:nvPicPr>
          <p:cNvPr id="7" name="Resim 6">
            <a:extLst>
              <a:ext uri="{FF2B5EF4-FFF2-40B4-BE49-F238E27FC236}">
                <a16:creationId xmlns:a16="http://schemas.microsoft.com/office/drawing/2014/main" id="{C9529A49-0503-7E2E-A1FF-2B40AE2B2685}"/>
              </a:ext>
            </a:extLst>
          </p:cNvPr>
          <p:cNvPicPr>
            <a:picLocks noChangeAspect="1"/>
          </p:cNvPicPr>
          <p:nvPr/>
        </p:nvPicPr>
        <p:blipFill>
          <a:blip r:embed="rId3"/>
          <a:stretch>
            <a:fillRect/>
          </a:stretch>
        </p:blipFill>
        <p:spPr>
          <a:xfrm>
            <a:off x="9486900" y="858982"/>
            <a:ext cx="2705100" cy="3118150"/>
          </a:xfrm>
          <a:prstGeom prst="rect">
            <a:avLst/>
          </a:prstGeom>
        </p:spPr>
      </p:pic>
    </p:spTree>
    <p:extLst>
      <p:ext uri="{BB962C8B-B14F-4D97-AF65-F5344CB8AC3E}">
        <p14:creationId xmlns:p14="http://schemas.microsoft.com/office/powerpoint/2010/main" val="240387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07370-5A9E-68A4-4AD3-0C0662342794}"/>
              </a:ext>
            </a:extLst>
          </p:cNvPr>
          <p:cNvSpPr>
            <a:spLocks noGrp="1"/>
          </p:cNvSpPr>
          <p:nvPr>
            <p:ph type="title"/>
          </p:nvPr>
        </p:nvSpPr>
        <p:spPr/>
        <p:txBody>
          <a:bodyPr/>
          <a:lstStyle/>
          <a:p>
            <a:r>
              <a:rPr lang="tr-TR" b="1" dirty="0">
                <a:latin typeface="+mn-lt"/>
              </a:rPr>
              <a:t>ORGANİK NEDENLER</a:t>
            </a:r>
            <a:endParaRPr lang="tr-TR" dirty="0"/>
          </a:p>
        </p:txBody>
      </p:sp>
      <p:sp>
        <p:nvSpPr>
          <p:cNvPr id="3" name="İçerik Yer Tutucusu 2">
            <a:extLst>
              <a:ext uri="{FF2B5EF4-FFF2-40B4-BE49-F238E27FC236}">
                <a16:creationId xmlns:a16="http://schemas.microsoft.com/office/drawing/2014/main" id="{A20BAD42-6F5E-E3E3-A5CA-8D150872B552}"/>
              </a:ext>
            </a:extLst>
          </p:cNvPr>
          <p:cNvSpPr>
            <a:spLocks noGrp="1"/>
          </p:cNvSpPr>
          <p:nvPr>
            <p:ph idx="1"/>
          </p:nvPr>
        </p:nvSpPr>
        <p:spPr>
          <a:xfrm>
            <a:off x="2231136" y="2496065"/>
            <a:ext cx="7729728" cy="4423718"/>
          </a:xfrm>
        </p:spPr>
        <p:txBody>
          <a:bodyPr>
            <a:normAutofit fontScale="92500" lnSpcReduction="10000"/>
          </a:bodyPr>
          <a:lstStyle/>
          <a:p>
            <a:pPr marL="0" indent="0">
              <a:buNone/>
            </a:pPr>
            <a:r>
              <a:rPr lang="tr-TR" sz="3000" b="1" dirty="0">
                <a:solidFill>
                  <a:schemeClr val="tx1"/>
                </a:solidFill>
              </a:rPr>
              <a:t>GÖRH</a:t>
            </a:r>
          </a:p>
          <a:p>
            <a:pPr marL="0" indent="0">
              <a:buNone/>
            </a:pPr>
            <a:endParaRPr lang="tr-TR" b="1" dirty="0">
              <a:solidFill>
                <a:srgbClr val="C00000"/>
              </a:solidFill>
            </a:endParaRPr>
          </a:p>
          <a:p>
            <a:r>
              <a:rPr lang="tr-TR" sz="2600" dirty="0"/>
              <a:t>AÖS gevşemesi, düşük AÖS istirahat basıncı, gecikmiş mide boşalması vb. faktörler</a:t>
            </a:r>
          </a:p>
          <a:p>
            <a:endParaRPr lang="tr-TR" sz="2600" dirty="0"/>
          </a:p>
          <a:p>
            <a:r>
              <a:rPr lang="tr-TR" sz="2600" dirty="0"/>
              <a:t>Obezite ve gebelik risk faktörlerinden</a:t>
            </a:r>
          </a:p>
          <a:p>
            <a:endParaRPr lang="tr-TR" sz="2600" dirty="0"/>
          </a:p>
          <a:p>
            <a:r>
              <a:rPr lang="tr-TR" sz="2600" dirty="0"/>
              <a:t>Komplikasyon</a:t>
            </a:r>
            <a:r>
              <a:rPr lang="tr-TR" sz="2600" dirty="0">
                <a:solidFill>
                  <a:srgbClr val="232323"/>
                </a:solidFill>
              </a:rPr>
              <a:t> ~</a:t>
            </a:r>
            <a:r>
              <a:rPr lang="tr-TR" sz="2600" dirty="0"/>
              <a:t> Özofajit, </a:t>
            </a:r>
            <a:r>
              <a:rPr lang="tr-TR" sz="2600" dirty="0" err="1"/>
              <a:t>Barret</a:t>
            </a:r>
            <a:r>
              <a:rPr lang="tr-TR" sz="2600" dirty="0"/>
              <a:t> özofagus</a:t>
            </a:r>
          </a:p>
          <a:p>
            <a:endParaRPr lang="tr-TR" sz="2600" dirty="0"/>
          </a:p>
          <a:p>
            <a:r>
              <a:rPr lang="tr-TR" sz="2600" dirty="0"/>
              <a:t>Tanı </a:t>
            </a:r>
            <a:r>
              <a:rPr lang="tr-TR" sz="2600" dirty="0">
                <a:solidFill>
                  <a:srgbClr val="232323"/>
                </a:solidFill>
              </a:rPr>
              <a:t>~</a:t>
            </a:r>
            <a:r>
              <a:rPr lang="tr-TR" sz="2600" dirty="0"/>
              <a:t> Tipik semptomlarla</a:t>
            </a:r>
          </a:p>
          <a:p>
            <a:endParaRPr lang="tr-TR" dirty="0"/>
          </a:p>
        </p:txBody>
      </p:sp>
    </p:spTree>
    <p:extLst>
      <p:ext uri="{BB962C8B-B14F-4D97-AF65-F5344CB8AC3E}">
        <p14:creationId xmlns:p14="http://schemas.microsoft.com/office/powerpoint/2010/main" val="339193702"/>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Paket</Template>
  <TotalTime>22185</TotalTime>
  <Words>4781</Words>
  <Application>Microsoft Office PowerPoint</Application>
  <PresentationFormat>Geniş ekran</PresentationFormat>
  <Paragraphs>551</Paragraphs>
  <Slides>54</Slides>
  <Notes>40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BlinkMacSystemFont</vt:lpstr>
      <vt:lpstr>Calibri</vt:lpstr>
      <vt:lpstr>Cambria</vt:lpstr>
      <vt:lpstr>ElsevierGulliver</vt:lpstr>
      <vt:lpstr>Gill Sans MT</vt:lpstr>
      <vt:lpstr>interfaceregular</vt:lpstr>
      <vt:lpstr>Noto Sans</vt:lpstr>
      <vt:lpstr>Times New Roman</vt:lpstr>
      <vt:lpstr>Paket</vt:lpstr>
      <vt:lpstr>olgu</vt:lpstr>
      <vt:lpstr>DİSPEPSiye yaklaşım </vt:lpstr>
      <vt:lpstr>amaç</vt:lpstr>
      <vt:lpstr>Öğrenim hedefleri</vt:lpstr>
      <vt:lpstr>Tanım </vt:lpstr>
      <vt:lpstr>Epidemiyoloji </vt:lpstr>
      <vt:lpstr>Etiyoloji</vt:lpstr>
      <vt:lpstr>ORGANİK NEDENLER</vt:lpstr>
      <vt:lpstr>ORGANİK NEDENLER</vt:lpstr>
      <vt:lpstr>ORGANİK NEDENLER</vt:lpstr>
      <vt:lpstr>ORGANİK NEDENLER</vt:lpstr>
      <vt:lpstr>ORGANİK NEDENLER</vt:lpstr>
      <vt:lpstr>ORGANİK NEDENLER</vt:lpstr>
      <vt:lpstr>ORGANİK NEDENLER</vt:lpstr>
      <vt:lpstr>Organik nedenler</vt:lpstr>
      <vt:lpstr>FONKSİYONEL DİSPEPSİ </vt:lpstr>
      <vt:lpstr>FONKSİYONEL DİSPEPSİ </vt:lpstr>
      <vt:lpstr>FONKSİYONEL DİSPEPSİ </vt:lpstr>
      <vt:lpstr>FONKSİYONEL DİSPEPSİ </vt:lpstr>
      <vt:lpstr>FONKSİYONEL DİSPEPSİ </vt:lpstr>
      <vt:lpstr>PowerPoint Sunusu</vt:lpstr>
      <vt:lpstr>FONKSİYONEL DİSPEPSİ </vt:lpstr>
      <vt:lpstr>FONKSİYONEL DİSPEPSİ </vt:lpstr>
      <vt:lpstr>FONKSİYONEL DİSPEPSİ </vt:lpstr>
      <vt:lpstr>TANISAL DEĞERLENDİRME</vt:lpstr>
      <vt:lpstr>TANISAL DEĞERLENDİRME</vt:lpstr>
      <vt:lpstr>TANISAL DEĞERLENDİRME</vt:lpstr>
      <vt:lpstr>TANISAL DEĞERLENDİRME</vt:lpstr>
      <vt:lpstr>TANISAL DEĞERLENDİRME</vt:lpstr>
      <vt:lpstr>TANISAL DEĞERLENDİRME</vt:lpstr>
      <vt:lpstr>TANISAL DEĞERLENDİRME</vt:lpstr>
      <vt:lpstr>TANISAL DEĞERLENDİRME</vt:lpstr>
      <vt:lpstr>TANISAL DEĞERLENDİRME</vt:lpstr>
      <vt:lpstr>TANISAL DEĞERLENDİRME</vt:lpstr>
      <vt:lpstr>PowerPoint Sunusu</vt:lpstr>
      <vt:lpstr>PowerPoint Sunusu</vt:lpstr>
      <vt:lpstr>Tedavi yaklaşımı</vt:lpstr>
      <vt:lpstr>Tedavi yaklaşımı</vt:lpstr>
      <vt:lpstr>Tedavi yaklaşımı</vt:lpstr>
      <vt:lpstr>Tedavi yaklaşımı</vt:lpstr>
      <vt:lpstr>PowerPoint Sunusu</vt:lpstr>
      <vt:lpstr>PowerPoint Sunusu</vt:lpstr>
      <vt:lpstr>PowerPoint Sunusu</vt:lpstr>
      <vt:lpstr>Tedavi yaklaşımı</vt:lpstr>
      <vt:lpstr>Tedavi yaklaşımı</vt:lpstr>
      <vt:lpstr>Tedavi yaklaşımı</vt:lpstr>
      <vt:lpstr>PowerPoint Sunusu</vt:lpstr>
      <vt:lpstr>Tedavi yaklaşımı</vt:lpstr>
      <vt:lpstr>Tedavi yaklaşımı</vt:lpstr>
      <vt:lpstr>SEVK KRİTERLERİ</vt:lpstr>
      <vt:lpstr>olgu</vt:lpstr>
      <vt:lpstr>olgu</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DİSPEPSİ</dc:title>
  <dc:creator>kübra şentürk</dc:creator>
  <cp:lastModifiedBy>Buket Erden</cp:lastModifiedBy>
  <cp:revision>102</cp:revision>
  <dcterms:created xsi:type="dcterms:W3CDTF">2022-11-14T19:45:49Z</dcterms:created>
  <dcterms:modified xsi:type="dcterms:W3CDTF">2024-10-15T09:16:02Z</dcterms:modified>
</cp:coreProperties>
</file>