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5143500" cx="9144000"/>
  <p:notesSz cx="6858000" cy="9144000"/>
  <p:embeddedFontLst>
    <p:embeddedFont>
      <p:font typeface="Spectral"/>
      <p:regular r:id="rId67"/>
      <p:bold r:id="rId68"/>
      <p:italic r:id="rId69"/>
      <p:boldItalic r:id="rId70"/>
    </p:embeddedFont>
    <p:embeddedFont>
      <p:font typeface="Spectral ExtraBold"/>
      <p:bold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3" roundtripDataSignature="AMtx7mjCyoZu0S5pkFBICy5bN38idpN3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customschemas.google.com/relationships/presentationmetadata" Target="metadata"/><Relationship Id="rId72" Type="http://schemas.openxmlformats.org/officeDocument/2006/relationships/font" Target="fonts/SpectralExtraBold-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pectralExtraBold-bold.fntdata"/><Relationship Id="rId70" Type="http://schemas.openxmlformats.org/officeDocument/2006/relationships/font" Target="fonts/Spectral-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Spectral-bold.fntdata"/><Relationship Id="rId23" Type="http://schemas.openxmlformats.org/officeDocument/2006/relationships/slide" Target="slides/slide18.xml"/><Relationship Id="rId67" Type="http://schemas.openxmlformats.org/officeDocument/2006/relationships/font" Target="fonts/Spectral-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Spectral-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591e265e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c591e265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591e265e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591e265e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c591e265e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c591e265e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6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6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6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6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6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6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www.uptodate.com/contents/clinical-presentation-and-diagnosis-of-obstructive-sleep-apnea-in-adults?search=OSAS%20&amp;source=search_result&amp;selectedTitle=1%7E150&amp;usage_type=default&amp;display_rank=1" TargetMode="External"/><Relationship Id="rId4" Type="http://schemas.openxmlformats.org/officeDocument/2006/relationships/hyperlink" Target="https://www.uptodate.com/contents/obstructive-sleep-apnea-overview-of-management-in-adults?search=OSAS%20&amp;source=search_result&amp;selectedTitle=2%7E150&amp;usage_type=default&amp;display_rank=2" TargetMode="External"/><Relationship Id="rId5" Type="http://schemas.openxmlformats.org/officeDocument/2006/relationships/hyperlink" Target="https://pubmed.ncbi.nlm.nih.gov/3723096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184850" y="454400"/>
            <a:ext cx="8520600" cy="555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b="1" lang="tr" sz="3880">
                <a:solidFill>
                  <a:srgbClr val="980000"/>
                </a:solidFill>
              </a:rPr>
              <a:t>OLGU</a:t>
            </a:r>
            <a:endParaRPr b="1" sz="1450">
              <a:solidFill>
                <a:srgbClr val="980000"/>
              </a:solidFill>
            </a:endParaRPr>
          </a:p>
        </p:txBody>
      </p:sp>
      <p:sp>
        <p:nvSpPr>
          <p:cNvPr id="55" name="Google Shape;55;p1"/>
          <p:cNvSpPr txBox="1"/>
          <p:nvPr>
            <p:ph idx="1" type="subTitle"/>
          </p:nvPr>
        </p:nvSpPr>
        <p:spPr>
          <a:xfrm>
            <a:off x="184850" y="1196050"/>
            <a:ext cx="8520600" cy="3505800"/>
          </a:xfrm>
          <a:prstGeom prst="rect">
            <a:avLst/>
          </a:prstGeom>
          <a:noFill/>
          <a:ln>
            <a:noFill/>
          </a:ln>
        </p:spPr>
        <p:txBody>
          <a:bodyPr anchorCtr="0" anchor="t" bIns="91425" lIns="91425" spcFirstLastPara="1" rIns="91425" wrap="square" tIns="91425">
            <a:normAutofit fontScale="92500" lnSpcReduction="10000"/>
          </a:bodyPr>
          <a:lstStyle/>
          <a:p>
            <a:pPr indent="-341635" lvl="0" marL="457200" rtl="0" algn="l">
              <a:lnSpc>
                <a:spcPct val="100000"/>
              </a:lnSpc>
              <a:spcBef>
                <a:spcPts val="0"/>
              </a:spcBef>
              <a:spcAft>
                <a:spcPts val="0"/>
              </a:spcAft>
              <a:buClr>
                <a:srgbClr val="232323"/>
              </a:buClr>
              <a:buSzPct val="86512"/>
              <a:buChar char="●"/>
            </a:pPr>
            <a:r>
              <a:rPr lang="tr" sz="2224">
                <a:solidFill>
                  <a:srgbClr val="232323"/>
                </a:solidFill>
                <a:highlight>
                  <a:srgbClr val="FFFFFF"/>
                </a:highlight>
              </a:rPr>
              <a:t>57 yaşında erkek hasta emekli </a:t>
            </a:r>
            <a:endParaRPr sz="2224">
              <a:solidFill>
                <a:srgbClr val="232323"/>
              </a:solidFill>
              <a:highlight>
                <a:srgbClr val="FFFFFF"/>
              </a:highlight>
            </a:endParaRPr>
          </a:p>
          <a:p>
            <a:pPr indent="0" lvl="0" marL="0" rtl="0" algn="l">
              <a:lnSpc>
                <a:spcPct val="100000"/>
              </a:lnSpc>
              <a:spcBef>
                <a:spcPts val="0"/>
              </a:spcBef>
              <a:spcAft>
                <a:spcPts val="0"/>
              </a:spcAft>
              <a:buSzPct val="136107"/>
              <a:buNone/>
            </a:pPr>
            <a:r>
              <a:t/>
            </a:r>
            <a:endParaRPr sz="2224">
              <a:solidFill>
                <a:srgbClr val="232323"/>
              </a:solidFill>
              <a:highlight>
                <a:srgbClr val="FFFFFF"/>
              </a:highlight>
            </a:endParaRPr>
          </a:p>
          <a:p>
            <a:pPr indent="-359258" lvl="0" marL="457200" rtl="0" algn="l">
              <a:lnSpc>
                <a:spcPct val="100000"/>
              </a:lnSpc>
              <a:spcBef>
                <a:spcPts val="0"/>
              </a:spcBef>
              <a:spcAft>
                <a:spcPts val="0"/>
              </a:spcAft>
              <a:buClr>
                <a:srgbClr val="232323"/>
              </a:buClr>
              <a:buSzPct val="100000"/>
              <a:buChar char="●"/>
            </a:pPr>
            <a:r>
              <a:rPr lang="tr" sz="2224">
                <a:solidFill>
                  <a:srgbClr val="232323"/>
                </a:solidFill>
                <a:highlight>
                  <a:srgbClr val="FFFFFF"/>
                </a:highlight>
              </a:rPr>
              <a:t>Polikliniğimize horlama, tanıklı apne, gündüz aşırı uyku hali ve dikkat dağınıklığı yakınmaları ile başvurdu. </a:t>
            </a:r>
            <a:endParaRPr sz="2224">
              <a:solidFill>
                <a:srgbClr val="232323"/>
              </a:solidFill>
              <a:highlight>
                <a:srgbClr val="FFFFFF"/>
              </a:highlight>
            </a:endParaRPr>
          </a:p>
          <a:p>
            <a:pPr indent="-353597" lvl="0" marL="457200" rtl="0" algn="l">
              <a:lnSpc>
                <a:spcPct val="115000"/>
              </a:lnSpc>
              <a:spcBef>
                <a:spcPts val="0"/>
              </a:spcBef>
              <a:spcAft>
                <a:spcPts val="0"/>
              </a:spcAft>
              <a:buClr>
                <a:srgbClr val="232323"/>
              </a:buClr>
              <a:buSzPct val="100000"/>
              <a:buChar char="●"/>
            </a:pPr>
            <a:r>
              <a:rPr lang="tr" sz="2127">
                <a:solidFill>
                  <a:srgbClr val="232323"/>
                </a:solidFill>
              </a:rPr>
              <a:t>Hastanın  eşinden  alınan anamnezde hastanın yüksek sesle horlamasının olduğu ,uyku sırasında sık uyanmalarının olduğunu belirtti.</a:t>
            </a:r>
            <a:endParaRPr sz="2127">
              <a:solidFill>
                <a:srgbClr val="232323"/>
              </a:solidFill>
            </a:endParaRPr>
          </a:p>
          <a:p>
            <a:pPr indent="-353597" lvl="0" marL="457200" rtl="0" algn="l">
              <a:lnSpc>
                <a:spcPct val="115000"/>
              </a:lnSpc>
              <a:spcBef>
                <a:spcPts val="0"/>
              </a:spcBef>
              <a:spcAft>
                <a:spcPts val="0"/>
              </a:spcAft>
              <a:buClr>
                <a:srgbClr val="232323"/>
              </a:buClr>
              <a:buSzPct val="100000"/>
              <a:buChar char="●"/>
            </a:pPr>
            <a:r>
              <a:rPr lang="tr" sz="2127">
                <a:solidFill>
                  <a:srgbClr val="232323"/>
                </a:solidFill>
              </a:rPr>
              <a:t>Bilinen 5 yıldır HT hastalıgı mevcut.</a:t>
            </a:r>
            <a:endParaRPr sz="2127">
              <a:solidFill>
                <a:srgbClr val="232323"/>
              </a:solidFill>
            </a:endParaRPr>
          </a:p>
          <a:p>
            <a:pPr indent="-365345" lvl="0" marL="457200" rtl="0" algn="l">
              <a:lnSpc>
                <a:spcPct val="115000"/>
              </a:lnSpc>
              <a:spcBef>
                <a:spcPts val="0"/>
              </a:spcBef>
              <a:spcAft>
                <a:spcPts val="0"/>
              </a:spcAft>
              <a:buClr>
                <a:srgbClr val="232323"/>
              </a:buClr>
              <a:buSzPct val="100000"/>
              <a:buChar char="●"/>
            </a:pPr>
            <a:r>
              <a:rPr lang="tr" sz="2327">
                <a:solidFill>
                  <a:srgbClr val="232323"/>
                </a:solidFill>
              </a:rPr>
              <a:t>Düzenli kullandığı ilaçlar :coveram </a:t>
            </a:r>
            <a:endParaRPr sz="2327">
              <a:solidFill>
                <a:srgbClr val="232323"/>
              </a:solidFill>
            </a:endParaRPr>
          </a:p>
          <a:p>
            <a:pPr indent="-378608" lvl="0" marL="457200" rtl="0" algn="l">
              <a:lnSpc>
                <a:spcPct val="115000"/>
              </a:lnSpc>
              <a:spcBef>
                <a:spcPts val="0"/>
              </a:spcBef>
              <a:spcAft>
                <a:spcPts val="0"/>
              </a:spcAft>
              <a:buClr>
                <a:srgbClr val="232323"/>
              </a:buClr>
              <a:buSzPct val="109699"/>
              <a:buChar char="●"/>
            </a:pPr>
            <a:r>
              <a:rPr lang="tr" sz="2327">
                <a:solidFill>
                  <a:srgbClr val="232323"/>
                </a:solidFill>
              </a:rPr>
              <a:t>Sigara 10 paket /yı</a:t>
            </a:r>
            <a:r>
              <a:rPr lang="tr" sz="2445">
                <a:solidFill>
                  <a:srgbClr val="232323"/>
                </a:solidFill>
              </a:rPr>
              <a:t>l</a:t>
            </a:r>
            <a:endParaRPr sz="2445">
              <a:solidFill>
                <a:srgbClr val="232323"/>
              </a:solidFill>
            </a:endParaRPr>
          </a:p>
          <a:p>
            <a:pPr indent="0" lvl="0" marL="0" rtl="0" algn="l">
              <a:lnSpc>
                <a:spcPct val="100000"/>
              </a:lnSpc>
              <a:spcBef>
                <a:spcPts val="0"/>
              </a:spcBef>
              <a:spcAft>
                <a:spcPts val="0"/>
              </a:spcAft>
              <a:buSzPct val="288288"/>
              <a:buNone/>
            </a:pPr>
            <a:r>
              <a:t/>
            </a:r>
            <a:endParaRPr sz="1050">
              <a:solidFill>
                <a:srgbClr val="232323"/>
              </a:solidFill>
              <a:highlight>
                <a:srgbClr val="FFFFFF"/>
              </a:highlight>
            </a:endParaRPr>
          </a:p>
        </p:txBody>
      </p:sp>
      <p:pic>
        <p:nvPicPr>
          <p:cNvPr id="56" name="Google Shape;56;p1"/>
          <p:cNvPicPr preferRelativeResize="0"/>
          <p:nvPr/>
        </p:nvPicPr>
        <p:blipFill rotWithShape="1">
          <a:blip r:embed="rId3">
            <a:alphaModFix/>
          </a:blip>
          <a:srcRect b="0" l="0" r="0" t="0"/>
          <a:stretch/>
        </p:blipFill>
        <p:spPr>
          <a:xfrm>
            <a:off x="5906525" y="3164525"/>
            <a:ext cx="2705100" cy="1886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tr"/>
              <a:t>                                   </a:t>
            </a:r>
            <a:r>
              <a:rPr b="1" lang="tr">
                <a:solidFill>
                  <a:srgbClr val="980000"/>
                </a:solidFill>
              </a:rPr>
              <a:t>UYKU</a:t>
            </a:r>
            <a:endParaRPr b="1">
              <a:solidFill>
                <a:srgbClr val="980000"/>
              </a:solidFill>
            </a:endParaRPr>
          </a:p>
        </p:txBody>
      </p:sp>
      <p:sp>
        <p:nvSpPr>
          <p:cNvPr id="112" name="Google Shape;112;p10"/>
          <p:cNvSpPr txBox="1"/>
          <p:nvPr>
            <p:ph idx="1" type="body"/>
          </p:nvPr>
        </p:nvSpPr>
        <p:spPr>
          <a:xfrm>
            <a:off x="242525" y="1509975"/>
            <a:ext cx="8520600" cy="3416400"/>
          </a:xfrm>
          <a:prstGeom prst="rect">
            <a:avLst/>
          </a:prstGeom>
          <a:noFill/>
          <a:ln>
            <a:noFill/>
          </a:ln>
        </p:spPr>
        <p:txBody>
          <a:bodyPr anchorCtr="0" anchor="t" bIns="91425" lIns="91425" spcFirstLastPara="1" rIns="91425" wrap="square" tIns="91425">
            <a:normAutofit lnSpcReduction="10000"/>
          </a:bodyPr>
          <a:lstStyle/>
          <a:p>
            <a:pPr indent="-349250" lvl="0" marL="457200" rtl="0" algn="l">
              <a:lnSpc>
                <a:spcPct val="115000"/>
              </a:lnSpc>
              <a:spcBef>
                <a:spcPts val="0"/>
              </a:spcBef>
              <a:spcAft>
                <a:spcPts val="0"/>
              </a:spcAft>
              <a:buClr>
                <a:schemeClr val="dk1"/>
              </a:buClr>
              <a:buSzPts val="1900"/>
              <a:buChar char="●"/>
            </a:pPr>
            <a:r>
              <a:rPr lang="tr" sz="1900">
                <a:solidFill>
                  <a:schemeClr val="dk1"/>
                </a:solidFill>
              </a:rPr>
              <a:t>Zihinsel ve fiziksel sağlığımızın her gün yapılandığı ve</a:t>
            </a:r>
            <a:endParaRPr sz="1900">
              <a:solidFill>
                <a:schemeClr val="dk1"/>
              </a:solidFill>
            </a:endParaRPr>
          </a:p>
          <a:p>
            <a:pPr indent="0" lvl="0" marL="0" rtl="0" algn="l">
              <a:lnSpc>
                <a:spcPct val="115000"/>
              </a:lnSpc>
              <a:spcBef>
                <a:spcPts val="1200"/>
              </a:spcBef>
              <a:spcAft>
                <a:spcPts val="0"/>
              </a:spcAft>
              <a:buSzPts val="1800"/>
              <a:buNone/>
            </a:pPr>
            <a:r>
              <a:rPr lang="tr" sz="1900">
                <a:solidFill>
                  <a:schemeClr val="dk1"/>
                </a:solidFill>
              </a:rPr>
              <a:t> yaşamımızın 1/3’ünü kapsayan aktif bir dönemdir!</a:t>
            </a:r>
            <a:endParaRPr sz="1900">
              <a:solidFill>
                <a:schemeClr val="dk1"/>
              </a:solidFill>
            </a:endParaRPr>
          </a:p>
          <a:p>
            <a:pPr indent="0" lvl="0" marL="0" rtl="0" algn="l">
              <a:lnSpc>
                <a:spcPct val="115000"/>
              </a:lnSpc>
              <a:spcBef>
                <a:spcPts val="1200"/>
              </a:spcBef>
              <a:spcAft>
                <a:spcPts val="0"/>
              </a:spcAft>
              <a:buSzPts val="1800"/>
              <a:buNone/>
            </a:pPr>
            <a:r>
              <a:t/>
            </a:r>
            <a:endParaRPr sz="1900">
              <a:solidFill>
                <a:schemeClr val="dk1"/>
              </a:solidFill>
            </a:endParaRPr>
          </a:p>
          <a:p>
            <a:pPr indent="-349250" lvl="0" marL="457200" rtl="0" algn="l">
              <a:lnSpc>
                <a:spcPct val="115000"/>
              </a:lnSpc>
              <a:spcBef>
                <a:spcPts val="1200"/>
              </a:spcBef>
              <a:spcAft>
                <a:spcPts val="0"/>
              </a:spcAft>
              <a:buClr>
                <a:schemeClr val="dk1"/>
              </a:buClr>
              <a:buSzPts val="1900"/>
              <a:buChar char="●"/>
            </a:pPr>
            <a:r>
              <a:rPr lang="tr" sz="1900">
                <a:solidFill>
                  <a:schemeClr val="dk1"/>
                </a:solidFill>
              </a:rPr>
              <a:t>Uyku; bilincin geçici kaybolması, organik faaliyetlerin özellikle sinir duyusunun ve istemli kas hareketlerinin azalmasıyla ortaya çıkan normal, geçici, periyodik ve psikofizyolojik bir durumdur. </a:t>
            </a:r>
            <a:endParaRPr sz="1900">
              <a:solidFill>
                <a:schemeClr val="dk1"/>
              </a:solidFill>
            </a:endParaRPr>
          </a:p>
          <a:p>
            <a:pPr indent="0" lvl="0" marL="0" rtl="0" algn="l">
              <a:lnSpc>
                <a:spcPct val="115000"/>
              </a:lnSpc>
              <a:spcBef>
                <a:spcPts val="1200"/>
              </a:spcBef>
              <a:spcAft>
                <a:spcPts val="0"/>
              </a:spcAft>
              <a:buSzPts val="1800"/>
              <a:buNone/>
            </a:pPr>
            <a:r>
              <a:t/>
            </a:r>
            <a:endParaRPr/>
          </a:p>
          <a:p>
            <a:pPr indent="0" lvl="0" marL="457200" rtl="0" algn="l">
              <a:lnSpc>
                <a:spcPct val="115000"/>
              </a:lnSpc>
              <a:spcBef>
                <a:spcPts val="1200"/>
              </a:spcBef>
              <a:spcAft>
                <a:spcPts val="1200"/>
              </a:spcAft>
              <a:buSzPts val="1800"/>
              <a:buNone/>
            </a:pPr>
            <a:r>
              <a:t/>
            </a:r>
            <a:endParaRPr/>
          </a:p>
        </p:txBody>
      </p:sp>
      <p:pic>
        <p:nvPicPr>
          <p:cNvPr id="113" name="Google Shape;113;p10"/>
          <p:cNvPicPr preferRelativeResize="0"/>
          <p:nvPr/>
        </p:nvPicPr>
        <p:blipFill rotWithShape="1">
          <a:blip r:embed="rId3">
            <a:alphaModFix/>
          </a:blip>
          <a:srcRect b="0" l="0" r="0" t="0"/>
          <a:stretch/>
        </p:blipFill>
        <p:spPr>
          <a:xfrm>
            <a:off x="6956050" y="258325"/>
            <a:ext cx="1876250" cy="2029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tr">
                <a:solidFill>
                  <a:srgbClr val="980000"/>
                </a:solidFill>
              </a:rPr>
              <a:t>                             </a:t>
            </a:r>
            <a:r>
              <a:rPr b="1" lang="tr">
                <a:solidFill>
                  <a:srgbClr val="980000"/>
                </a:solidFill>
              </a:rPr>
              <a:t>UYKU</a:t>
            </a:r>
            <a:endParaRPr b="1">
              <a:solidFill>
                <a:srgbClr val="980000"/>
              </a:solidFill>
            </a:endParaRPr>
          </a:p>
        </p:txBody>
      </p:sp>
      <p:sp>
        <p:nvSpPr>
          <p:cNvPr id="119" name="Google Shape;119;p11"/>
          <p:cNvSpPr txBox="1"/>
          <p:nvPr>
            <p:ph idx="1" type="body"/>
          </p:nvPr>
        </p:nvSpPr>
        <p:spPr>
          <a:xfrm>
            <a:off x="311700" y="139465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tr">
                <a:solidFill>
                  <a:schemeClr val="dk1"/>
                </a:solidFill>
              </a:rPr>
              <a:t>Uyku; bireyi stres ve sorumluluklardan uzaklaştırarak rahatlatan, ruhsal ve fiziksel açıdan yeniden enerji depolamasını sağlayan bir süreçtir.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tr">
                <a:solidFill>
                  <a:schemeClr val="dk1"/>
                </a:solidFill>
              </a:rPr>
              <a:t>Uyku Dönemleri </a:t>
            </a:r>
            <a:endParaRPr>
              <a:solidFill>
                <a:schemeClr val="dk1"/>
              </a:solidFill>
            </a:endParaRPr>
          </a:p>
          <a:p>
            <a:pPr indent="0" lvl="0" marL="457200" rtl="0" algn="l">
              <a:lnSpc>
                <a:spcPct val="115000"/>
              </a:lnSpc>
              <a:spcBef>
                <a:spcPts val="1200"/>
              </a:spcBef>
              <a:spcAft>
                <a:spcPts val="0"/>
              </a:spcAft>
              <a:buSzPts val="1800"/>
              <a:buNone/>
            </a:pPr>
            <a:r>
              <a:rPr lang="tr">
                <a:solidFill>
                  <a:schemeClr val="dk1"/>
                </a:solidFill>
              </a:rPr>
              <a:t>     - NREM uykusu</a:t>
            </a:r>
            <a:endParaRPr>
              <a:solidFill>
                <a:schemeClr val="dk1"/>
              </a:solidFill>
            </a:endParaRPr>
          </a:p>
          <a:p>
            <a:pPr indent="0" lvl="0" marL="457200" rtl="0" algn="l">
              <a:lnSpc>
                <a:spcPct val="115000"/>
              </a:lnSpc>
              <a:spcBef>
                <a:spcPts val="1200"/>
              </a:spcBef>
              <a:spcAft>
                <a:spcPts val="1200"/>
              </a:spcAft>
              <a:buSzPts val="1800"/>
              <a:buNone/>
            </a:pPr>
            <a:r>
              <a:rPr lang="tr">
                <a:solidFill>
                  <a:schemeClr val="dk1"/>
                </a:solidFill>
              </a:rPr>
              <a:t>     - REM uykusu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ph type="title"/>
          </p:nvPr>
        </p:nvSpPr>
        <p:spPr>
          <a:xfrm>
            <a:off x="530800" y="514250"/>
            <a:ext cx="7913400" cy="1670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tr" sz="2900">
                <a:solidFill>
                  <a:srgbClr val="980000"/>
                </a:solidFill>
              </a:rPr>
              <a:t>OBSTRUKTIF  UYKU  APNE  SENDROMU</a:t>
            </a:r>
            <a:endParaRPr b="1" sz="2600">
              <a:solidFill>
                <a:srgbClr val="980000"/>
              </a:solidFill>
            </a:endParaRPr>
          </a:p>
        </p:txBody>
      </p:sp>
      <p:sp>
        <p:nvSpPr>
          <p:cNvPr id="125" name="Google Shape;125;p12"/>
          <p:cNvSpPr txBox="1"/>
          <p:nvPr>
            <p:ph idx="1" type="body"/>
          </p:nvPr>
        </p:nvSpPr>
        <p:spPr>
          <a:xfrm>
            <a:off x="530800" y="1267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2323"/>
              </a:buClr>
              <a:buSzPts val="1800"/>
              <a:buChar char="●"/>
            </a:pPr>
            <a:r>
              <a:rPr lang="tr">
                <a:solidFill>
                  <a:srgbClr val="232323"/>
                </a:solidFill>
                <a:highlight>
                  <a:srgbClr val="FFFFFF"/>
                </a:highlight>
              </a:rPr>
              <a:t>Obstrüktif uyku apnesi (OSA), uyku sırasında üst hava yolunun tekrarlayan kollapsının neden olduğu obstrüktif apneler, hipopneler ve/veya solunum çabasıyla ilişkili uyarılmalarla karakterize bir hastalıktır ve sıklıkla buna eşlik eden kan oksijen saturasyonunda azalma ve uyanmalar ile karakterize bir sendromdur.</a:t>
            </a:r>
            <a:endParaRPr/>
          </a:p>
        </p:txBody>
      </p:sp>
      <p:pic>
        <p:nvPicPr>
          <p:cNvPr id="126" name="Google Shape;126;p12"/>
          <p:cNvPicPr preferRelativeResize="0"/>
          <p:nvPr/>
        </p:nvPicPr>
        <p:blipFill rotWithShape="1">
          <a:blip r:embed="rId3">
            <a:alphaModFix/>
          </a:blip>
          <a:srcRect b="0" l="0" r="0" t="0"/>
          <a:stretch/>
        </p:blipFill>
        <p:spPr>
          <a:xfrm>
            <a:off x="901825" y="3164000"/>
            <a:ext cx="7046374" cy="167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3020">
                <a:solidFill>
                  <a:srgbClr val="980000"/>
                </a:solidFill>
              </a:rPr>
              <a:t>Uyku Apne Sendromu Sıklığı?</a:t>
            </a:r>
            <a:endParaRPr b="1" sz="3020"/>
          </a:p>
        </p:txBody>
      </p:sp>
      <p:sp>
        <p:nvSpPr>
          <p:cNvPr id="132" name="Google Shape;132;p13"/>
          <p:cNvSpPr txBox="1"/>
          <p:nvPr>
            <p:ph idx="1" type="body"/>
          </p:nvPr>
        </p:nvSpPr>
        <p:spPr>
          <a:xfrm>
            <a:off x="369375" y="2086600"/>
            <a:ext cx="8520600" cy="3416400"/>
          </a:xfrm>
          <a:prstGeom prst="rect">
            <a:avLst/>
          </a:prstGeom>
          <a:noFill/>
          <a:ln>
            <a:noFill/>
          </a:ln>
        </p:spPr>
        <p:txBody>
          <a:bodyPr anchorCtr="0" anchor="t" bIns="91425" lIns="91425" spcFirstLastPara="1" rIns="91425" wrap="square" tIns="91425">
            <a:normAutofit/>
          </a:bodyPr>
          <a:lstStyle/>
          <a:p>
            <a:pPr indent="-419100" lvl="0" marL="457200" rtl="0" algn="l">
              <a:lnSpc>
                <a:spcPct val="115000"/>
              </a:lnSpc>
              <a:spcBef>
                <a:spcPts val="0"/>
              </a:spcBef>
              <a:spcAft>
                <a:spcPts val="0"/>
              </a:spcAft>
              <a:buClr>
                <a:srgbClr val="000000"/>
              </a:buClr>
              <a:buSzPts val="3000"/>
              <a:buChar char="●"/>
            </a:pPr>
            <a:r>
              <a:rPr lang="tr" sz="3000">
                <a:solidFill>
                  <a:srgbClr val="000000"/>
                </a:solidFill>
              </a:rPr>
              <a:t>Prevelansı kesin olarak bilinmemekle birlikte çeşitli faktörlere göre değişmektedir.</a:t>
            </a:r>
            <a:endParaRPr sz="3000">
              <a:solidFill>
                <a:srgbClr val="000000"/>
              </a:solidFill>
            </a:endParaRPr>
          </a:p>
        </p:txBody>
      </p:sp>
      <p:pic>
        <p:nvPicPr>
          <p:cNvPr id="133" name="Google Shape;133;p13"/>
          <p:cNvPicPr preferRelativeResize="0"/>
          <p:nvPr/>
        </p:nvPicPr>
        <p:blipFill rotWithShape="1">
          <a:blip r:embed="rId3">
            <a:alphaModFix/>
          </a:blip>
          <a:srcRect b="0" l="0" r="0" t="0"/>
          <a:stretch/>
        </p:blipFill>
        <p:spPr>
          <a:xfrm>
            <a:off x="7176175" y="233163"/>
            <a:ext cx="1448875" cy="138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Uyku Apne Sendromu Sıklığı?</a:t>
            </a:r>
            <a:endParaRPr b="1">
              <a:solidFill>
                <a:srgbClr val="980000"/>
              </a:solidFill>
            </a:endParaRPr>
          </a:p>
        </p:txBody>
      </p:sp>
      <p:sp>
        <p:nvSpPr>
          <p:cNvPr id="139" name="Google Shape;139;p14"/>
          <p:cNvSpPr txBox="1"/>
          <p:nvPr>
            <p:ph idx="1" type="body"/>
          </p:nvPr>
        </p:nvSpPr>
        <p:spPr>
          <a:xfrm>
            <a:off x="450100" y="1425625"/>
            <a:ext cx="8772600" cy="3416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Char char="●"/>
            </a:pPr>
            <a:r>
              <a:rPr lang="tr" sz="1900">
                <a:solidFill>
                  <a:schemeClr val="dk1"/>
                </a:solidFill>
              </a:rPr>
              <a:t>Prevalans oranları hastalığı tanımlamak için kullanılan ölçütlere göre değişmektedir.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tr" sz="1900">
                <a:solidFill>
                  <a:schemeClr val="dk1"/>
                </a:solidFill>
              </a:rPr>
              <a:t>OSAS prevelansı </a:t>
            </a:r>
            <a:r>
              <a:rPr lang="tr" sz="1900">
                <a:solidFill>
                  <a:srgbClr val="FF0000"/>
                </a:solidFill>
              </a:rPr>
              <a:t>ırka </a:t>
            </a:r>
            <a:r>
              <a:rPr lang="tr" sz="1900">
                <a:solidFill>
                  <a:schemeClr val="dk1"/>
                </a:solidFill>
              </a:rPr>
              <a:t>göre de değişmektedir.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tr" sz="1900">
                <a:solidFill>
                  <a:schemeClr val="dk1"/>
                </a:solidFill>
              </a:rPr>
              <a:t>Orta yaş döneminde </a:t>
            </a:r>
            <a:r>
              <a:rPr lang="tr" sz="1900">
                <a:solidFill>
                  <a:srgbClr val="FF0000"/>
                </a:solidFill>
              </a:rPr>
              <a:t>erkeklerde</a:t>
            </a:r>
            <a:r>
              <a:rPr lang="tr" sz="1900">
                <a:solidFill>
                  <a:schemeClr val="dk1"/>
                </a:solidFill>
              </a:rPr>
              <a:t> OSAS sıklığı </a:t>
            </a:r>
            <a:r>
              <a:rPr lang="tr" sz="1900">
                <a:solidFill>
                  <a:srgbClr val="FF0000"/>
                </a:solidFill>
              </a:rPr>
              <a:t>kadınlardan daha fazla</a:t>
            </a:r>
            <a:r>
              <a:rPr lang="tr" sz="1900">
                <a:solidFill>
                  <a:schemeClr val="dk1"/>
                </a:solidFill>
              </a:rPr>
              <a:t> bildirilmiştir.</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tr" sz="1900">
                <a:solidFill>
                  <a:srgbClr val="FF0000"/>
                </a:solidFill>
              </a:rPr>
              <a:t>İleri yaş</a:t>
            </a:r>
            <a:r>
              <a:rPr lang="tr" sz="1900">
                <a:solidFill>
                  <a:schemeClr val="dk1"/>
                </a:solidFill>
              </a:rPr>
              <a:t> döneminde (65 yaş ve üstü) OSAS prevalansının arttığı tahmin edilmektedir.</a:t>
            </a:r>
            <a:r>
              <a:rPr lang="tr" sz="1900">
                <a:solidFill>
                  <a:schemeClr val="dk1"/>
                </a:solidFill>
                <a:highlight>
                  <a:srgbClr val="FFFFFF"/>
                </a:highlight>
              </a:rPr>
              <a:t>Ancak kadınları ve çocukları da etkileyebilir.</a:t>
            </a:r>
            <a:endParaRPr sz="1900">
              <a:solidFill>
                <a:schemeClr val="dk1"/>
              </a:solidFill>
              <a:highlight>
                <a:srgbClr val="FFFFFF"/>
              </a:highlight>
            </a:endParaRPr>
          </a:p>
          <a:p>
            <a:pPr indent="-349250" lvl="0" marL="457200" rtl="0" algn="l">
              <a:lnSpc>
                <a:spcPct val="115000"/>
              </a:lnSpc>
              <a:spcBef>
                <a:spcPts val="0"/>
              </a:spcBef>
              <a:spcAft>
                <a:spcPts val="0"/>
              </a:spcAft>
              <a:buClr>
                <a:schemeClr val="dk1"/>
              </a:buClr>
              <a:buSzPts val="1900"/>
              <a:buChar char="●"/>
            </a:pPr>
            <a:r>
              <a:rPr lang="tr" sz="1900">
                <a:solidFill>
                  <a:schemeClr val="dk1"/>
                </a:solidFill>
              </a:rPr>
              <a:t>Osas prevelansı artan </a:t>
            </a:r>
            <a:r>
              <a:rPr lang="tr" sz="1900">
                <a:solidFill>
                  <a:srgbClr val="FF0000"/>
                </a:solidFill>
              </a:rPr>
              <a:t>obezite</a:t>
            </a:r>
            <a:r>
              <a:rPr lang="tr" sz="1900">
                <a:solidFill>
                  <a:schemeClr val="dk1"/>
                </a:solidFill>
              </a:rPr>
              <a:t> oranları ile birlikte artmaktadır.</a:t>
            </a:r>
            <a:endParaRPr sz="1900">
              <a:solidFill>
                <a:schemeClr val="dk1"/>
              </a:solidFill>
            </a:endParaRPr>
          </a:p>
          <a:p>
            <a:pPr indent="0" lvl="0" marL="0" rtl="0" algn="l">
              <a:lnSpc>
                <a:spcPct val="115000"/>
              </a:lnSpc>
              <a:spcBef>
                <a:spcPts val="1200"/>
              </a:spcBef>
              <a:spcAft>
                <a:spcPts val="0"/>
              </a:spcAft>
              <a:buSzPts val="1800"/>
              <a:buNone/>
            </a:pPr>
            <a:r>
              <a:t/>
            </a:r>
            <a:endParaRPr sz="1400"/>
          </a:p>
          <a:p>
            <a:pPr indent="0" lvl="0" marL="0" rtl="0" algn="l">
              <a:lnSpc>
                <a:spcPct val="115000"/>
              </a:lnSpc>
              <a:spcBef>
                <a:spcPts val="1200"/>
              </a:spcBef>
              <a:spcAft>
                <a:spcPts val="0"/>
              </a:spcAft>
              <a:buSzPts val="1800"/>
              <a:buNone/>
            </a:pPr>
            <a:r>
              <a:t/>
            </a:r>
            <a:endParaRPr sz="1400"/>
          </a:p>
          <a:p>
            <a:pPr indent="0" lvl="0" marL="0" rtl="0" algn="l">
              <a:lnSpc>
                <a:spcPct val="115000"/>
              </a:lnSpc>
              <a:spcBef>
                <a:spcPts val="1200"/>
              </a:spcBef>
              <a:spcAft>
                <a:spcPts val="0"/>
              </a:spcAft>
              <a:buSzPts val="1800"/>
              <a:buNone/>
            </a:pPr>
            <a:r>
              <a:t/>
            </a:r>
            <a:endParaRPr sz="1400"/>
          </a:p>
          <a:p>
            <a:pPr indent="-317500" lvl="0" marL="457200" rtl="0" algn="l">
              <a:lnSpc>
                <a:spcPct val="115000"/>
              </a:lnSpc>
              <a:spcBef>
                <a:spcPts val="1200"/>
              </a:spcBef>
              <a:spcAft>
                <a:spcPts val="0"/>
              </a:spcAft>
              <a:buClr>
                <a:srgbClr val="232323"/>
              </a:buClr>
              <a:buSzPts val="1400"/>
              <a:buChar char="●"/>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Uyku Apne Sendromu Sıklığı?</a:t>
            </a:r>
            <a:endParaRPr b="1">
              <a:solidFill>
                <a:srgbClr val="980000"/>
              </a:solidFill>
            </a:endParaRPr>
          </a:p>
        </p:txBody>
      </p:sp>
      <p:sp>
        <p:nvSpPr>
          <p:cNvPr id="145" name="Google Shape;145;p15"/>
          <p:cNvSpPr txBox="1"/>
          <p:nvPr>
            <p:ph idx="1" type="body"/>
          </p:nvPr>
        </p:nvSpPr>
        <p:spPr>
          <a:xfrm>
            <a:off x="311700" y="1353900"/>
            <a:ext cx="8520600" cy="4163400"/>
          </a:xfrm>
          <a:prstGeom prst="rect">
            <a:avLst/>
          </a:prstGeom>
          <a:noFill/>
          <a:ln>
            <a:noFill/>
          </a:ln>
        </p:spPr>
        <p:txBody>
          <a:bodyPr anchorCtr="0" anchor="t" bIns="91425" lIns="91425" spcFirstLastPara="1" rIns="91425" wrap="square" tIns="91425">
            <a:normAutofit fontScale="25000" lnSpcReduction="10000"/>
          </a:bodyPr>
          <a:lstStyle/>
          <a:p>
            <a:pPr indent="0" lvl="0" marL="0" rtl="0" algn="l">
              <a:lnSpc>
                <a:spcPct val="115000"/>
              </a:lnSpc>
              <a:spcBef>
                <a:spcPts val="0"/>
              </a:spcBef>
              <a:spcAft>
                <a:spcPts val="0"/>
              </a:spcAft>
              <a:buSzPct val="95588"/>
              <a:buNone/>
            </a:pPr>
            <a:r>
              <a:t/>
            </a:r>
            <a:endParaRPr sz="4707"/>
          </a:p>
          <a:p>
            <a:pPr indent="-329894" lvl="0" marL="457200" rtl="0" algn="l">
              <a:lnSpc>
                <a:spcPct val="115000"/>
              </a:lnSpc>
              <a:spcBef>
                <a:spcPts val="0"/>
              </a:spcBef>
              <a:spcAft>
                <a:spcPts val="0"/>
              </a:spcAft>
              <a:buClr>
                <a:srgbClr val="000000"/>
              </a:buClr>
              <a:buSzPct val="100000"/>
              <a:buChar char="●"/>
            </a:pPr>
            <a:r>
              <a:rPr lang="tr" sz="6380">
                <a:solidFill>
                  <a:srgbClr val="000000"/>
                </a:solidFill>
              </a:rPr>
              <a:t>P</a:t>
            </a:r>
            <a:r>
              <a:rPr lang="tr" sz="6380">
                <a:solidFill>
                  <a:srgbClr val="000000"/>
                </a:solidFill>
              </a:rPr>
              <a:t>revalansı çeflitli toplumlarda </a:t>
            </a:r>
            <a:r>
              <a:rPr lang="tr" sz="6380">
                <a:solidFill>
                  <a:srgbClr val="FF0000"/>
                </a:solidFill>
              </a:rPr>
              <a:t>%1-5 </a:t>
            </a:r>
            <a:r>
              <a:rPr lang="tr" sz="6380">
                <a:solidFill>
                  <a:srgbClr val="000000"/>
                </a:solidFill>
              </a:rPr>
              <a:t>arasında değişmektedir.</a:t>
            </a:r>
            <a:endParaRPr sz="6380">
              <a:solidFill>
                <a:srgbClr val="000000"/>
              </a:solidFill>
            </a:endParaRPr>
          </a:p>
          <a:p>
            <a:pPr indent="-328666" lvl="0" marL="457200" rtl="0" algn="l">
              <a:lnSpc>
                <a:spcPct val="115000"/>
              </a:lnSpc>
              <a:spcBef>
                <a:spcPts val="1200"/>
              </a:spcBef>
              <a:spcAft>
                <a:spcPts val="0"/>
              </a:spcAft>
              <a:buClr>
                <a:schemeClr val="dk1"/>
              </a:buClr>
              <a:buSzPct val="100000"/>
              <a:buChar char="●"/>
            </a:pPr>
            <a:r>
              <a:rPr lang="tr" sz="6301">
                <a:solidFill>
                  <a:schemeClr val="dk1"/>
                </a:solidFill>
              </a:rPr>
              <a:t>Farklı toplumlarda yapılan araştırmalarda OSAS prevalansı</a:t>
            </a:r>
            <a:endParaRPr sz="6301">
              <a:solidFill>
                <a:schemeClr val="dk1"/>
              </a:solidFill>
            </a:endParaRPr>
          </a:p>
          <a:p>
            <a:pPr indent="0" lvl="0" marL="0" rtl="0" algn="l">
              <a:lnSpc>
                <a:spcPct val="115000"/>
              </a:lnSpc>
              <a:spcBef>
                <a:spcPts val="1200"/>
              </a:spcBef>
              <a:spcAft>
                <a:spcPts val="0"/>
              </a:spcAft>
              <a:buClr>
                <a:schemeClr val="dk1"/>
              </a:buClr>
              <a:buSzPts val="275"/>
              <a:buFont typeface="Arial"/>
              <a:buNone/>
            </a:pPr>
            <a:r>
              <a:rPr lang="tr" sz="6301"/>
              <a:t>   </a:t>
            </a:r>
            <a:r>
              <a:rPr lang="tr" sz="6301">
                <a:solidFill>
                  <a:srgbClr val="000000"/>
                </a:solidFill>
              </a:rPr>
              <a:t>     </a:t>
            </a:r>
            <a:r>
              <a:rPr lang="tr" sz="6301">
                <a:solidFill>
                  <a:srgbClr val="FF0000"/>
                </a:solidFill>
              </a:rPr>
              <a:t>-</a:t>
            </a:r>
            <a:r>
              <a:rPr b="1" lang="tr" sz="6301">
                <a:solidFill>
                  <a:srgbClr val="FF0000"/>
                </a:solidFill>
                <a:latin typeface="Arial"/>
                <a:ea typeface="Arial"/>
                <a:cs typeface="Arial"/>
                <a:sym typeface="Arial"/>
              </a:rPr>
              <a:t>erkeklerde</a:t>
            </a:r>
            <a:r>
              <a:rPr lang="tr" sz="6301">
                <a:solidFill>
                  <a:srgbClr val="FF0000"/>
                </a:solidFill>
              </a:rPr>
              <a:t> </a:t>
            </a:r>
            <a:r>
              <a:rPr b="1" lang="tr" sz="6301">
                <a:solidFill>
                  <a:srgbClr val="FF0000"/>
                </a:solidFill>
                <a:latin typeface="Arial"/>
                <a:ea typeface="Arial"/>
                <a:cs typeface="Arial"/>
                <a:sym typeface="Arial"/>
              </a:rPr>
              <a:t>%3.1-%7.5</a:t>
            </a:r>
            <a:r>
              <a:rPr lang="tr" sz="6301">
                <a:solidFill>
                  <a:srgbClr val="FF0000"/>
                </a:solidFill>
              </a:rPr>
              <a:t> </a:t>
            </a:r>
            <a:r>
              <a:rPr lang="tr" sz="6301">
                <a:solidFill>
                  <a:schemeClr val="dk1"/>
                </a:solidFill>
              </a:rPr>
              <a:t>aralığında</a:t>
            </a:r>
            <a:endParaRPr sz="6301">
              <a:solidFill>
                <a:schemeClr val="dk1"/>
              </a:solidFill>
            </a:endParaRPr>
          </a:p>
          <a:p>
            <a:pPr indent="0" lvl="0" marL="0" rtl="0" algn="l">
              <a:lnSpc>
                <a:spcPct val="115000"/>
              </a:lnSpc>
              <a:spcBef>
                <a:spcPts val="1200"/>
              </a:spcBef>
              <a:spcAft>
                <a:spcPts val="0"/>
              </a:spcAft>
              <a:buSzPct val="71408"/>
              <a:buNone/>
            </a:pPr>
            <a:r>
              <a:rPr lang="tr" sz="6301"/>
              <a:t>      </a:t>
            </a:r>
            <a:r>
              <a:rPr lang="tr" sz="6301">
                <a:solidFill>
                  <a:srgbClr val="FF0000"/>
                </a:solidFill>
              </a:rPr>
              <a:t>  -</a:t>
            </a:r>
            <a:r>
              <a:rPr b="1" lang="tr" sz="6301">
                <a:solidFill>
                  <a:srgbClr val="FF0000"/>
                </a:solidFill>
                <a:latin typeface="Arial"/>
                <a:ea typeface="Arial"/>
                <a:cs typeface="Arial"/>
                <a:sym typeface="Arial"/>
              </a:rPr>
              <a:t>kadınlarda</a:t>
            </a:r>
            <a:r>
              <a:rPr lang="tr" sz="6301">
                <a:solidFill>
                  <a:srgbClr val="FF0000"/>
                </a:solidFill>
              </a:rPr>
              <a:t> </a:t>
            </a:r>
            <a:r>
              <a:rPr b="1" lang="tr" sz="6301">
                <a:solidFill>
                  <a:srgbClr val="FF0000"/>
                </a:solidFill>
                <a:latin typeface="Arial"/>
                <a:ea typeface="Arial"/>
                <a:cs typeface="Arial"/>
                <a:sym typeface="Arial"/>
              </a:rPr>
              <a:t>%2.1-%4.5</a:t>
            </a:r>
            <a:r>
              <a:rPr lang="tr" sz="6301">
                <a:solidFill>
                  <a:srgbClr val="FF0000"/>
                </a:solidFill>
              </a:rPr>
              <a:t> </a:t>
            </a:r>
            <a:r>
              <a:rPr lang="tr" sz="6301">
                <a:solidFill>
                  <a:srgbClr val="232323"/>
                </a:solidFill>
              </a:rPr>
              <a:t>aralığında bulunmuştur.</a:t>
            </a:r>
            <a:endParaRPr sz="6301">
              <a:solidFill>
                <a:srgbClr val="232323"/>
              </a:solidFill>
            </a:endParaRPr>
          </a:p>
          <a:p>
            <a:pPr indent="0" lvl="0" marL="0" rtl="0" algn="l">
              <a:lnSpc>
                <a:spcPct val="115000"/>
              </a:lnSpc>
              <a:spcBef>
                <a:spcPts val="1200"/>
              </a:spcBef>
              <a:spcAft>
                <a:spcPts val="0"/>
              </a:spcAft>
              <a:buSzPct val="72719"/>
              <a:buNone/>
            </a:pPr>
            <a:r>
              <a:t/>
            </a:r>
            <a:endParaRPr sz="6188"/>
          </a:p>
          <a:p>
            <a:pPr indent="-325313" lvl="0" marL="457200" rtl="0" algn="l">
              <a:lnSpc>
                <a:spcPct val="115000"/>
              </a:lnSpc>
              <a:spcBef>
                <a:spcPts val="1200"/>
              </a:spcBef>
              <a:spcAft>
                <a:spcPts val="0"/>
              </a:spcAft>
              <a:buClr>
                <a:srgbClr val="232323"/>
              </a:buClr>
              <a:buSzPct val="100000"/>
              <a:buChar char="●"/>
            </a:pPr>
            <a:r>
              <a:rPr lang="tr" sz="6091">
                <a:solidFill>
                  <a:srgbClr val="232323"/>
                </a:solidFill>
                <a:highlight>
                  <a:srgbClr val="FFFFFF"/>
                </a:highlight>
              </a:rPr>
              <a:t>Bir çalışmada, 1990 ve 2010 yılları arasında OSA'nın tahmini prevalansı yetişkin </a:t>
            </a:r>
            <a:r>
              <a:rPr b="1" lang="tr" sz="6091">
                <a:solidFill>
                  <a:srgbClr val="FF0000"/>
                </a:solidFill>
                <a:highlight>
                  <a:srgbClr val="FFFFFF"/>
                </a:highlight>
                <a:latin typeface="Arial"/>
                <a:ea typeface="Arial"/>
                <a:cs typeface="Arial"/>
                <a:sym typeface="Arial"/>
              </a:rPr>
              <a:t>erkeklerde</a:t>
            </a:r>
            <a:r>
              <a:rPr lang="tr" sz="6091">
                <a:solidFill>
                  <a:srgbClr val="FF0000"/>
                </a:solidFill>
                <a:highlight>
                  <a:srgbClr val="FFFFFF"/>
                </a:highlight>
              </a:rPr>
              <a:t> y</a:t>
            </a:r>
            <a:r>
              <a:rPr b="1" lang="tr" sz="6091">
                <a:solidFill>
                  <a:srgbClr val="FF0000"/>
                </a:solidFill>
                <a:highlight>
                  <a:srgbClr val="FFFFFF"/>
                </a:highlight>
                <a:latin typeface="Arial"/>
                <a:ea typeface="Arial"/>
                <a:cs typeface="Arial"/>
                <a:sym typeface="Arial"/>
              </a:rPr>
              <a:t>üzde 11'den yüzde 14'e</a:t>
            </a:r>
            <a:r>
              <a:rPr b="1" lang="tr" sz="6091">
                <a:solidFill>
                  <a:srgbClr val="232323"/>
                </a:solidFill>
                <a:highlight>
                  <a:srgbClr val="FFFFFF"/>
                </a:highlight>
                <a:latin typeface="Arial"/>
                <a:ea typeface="Arial"/>
                <a:cs typeface="Arial"/>
                <a:sym typeface="Arial"/>
              </a:rPr>
              <a:t>,</a:t>
            </a:r>
            <a:r>
              <a:rPr lang="tr" sz="6091">
                <a:solidFill>
                  <a:srgbClr val="232323"/>
                </a:solidFill>
                <a:highlight>
                  <a:srgbClr val="FFFFFF"/>
                </a:highlight>
              </a:rPr>
              <a:t> yetişkin </a:t>
            </a:r>
            <a:r>
              <a:rPr b="1" lang="tr" sz="6091">
                <a:solidFill>
                  <a:srgbClr val="FF0000"/>
                </a:solidFill>
                <a:highlight>
                  <a:srgbClr val="FFFFFF"/>
                </a:highlight>
                <a:latin typeface="Arial"/>
                <a:ea typeface="Arial"/>
                <a:cs typeface="Arial"/>
                <a:sym typeface="Arial"/>
              </a:rPr>
              <a:t>kadınlarda</a:t>
            </a:r>
            <a:r>
              <a:rPr lang="tr" sz="6091">
                <a:solidFill>
                  <a:srgbClr val="FF0000"/>
                </a:solidFill>
                <a:highlight>
                  <a:srgbClr val="FFFFFF"/>
                </a:highlight>
              </a:rPr>
              <a:t> ise </a:t>
            </a:r>
            <a:r>
              <a:rPr b="1" lang="tr" sz="6091">
                <a:solidFill>
                  <a:srgbClr val="FF0000"/>
                </a:solidFill>
                <a:highlight>
                  <a:srgbClr val="FFFFFF"/>
                </a:highlight>
                <a:latin typeface="Arial"/>
                <a:ea typeface="Arial"/>
                <a:cs typeface="Arial"/>
                <a:sym typeface="Arial"/>
              </a:rPr>
              <a:t>yüzde 4'ten yüzde 5'e</a:t>
            </a:r>
            <a:r>
              <a:rPr lang="tr" sz="6091">
                <a:solidFill>
                  <a:srgbClr val="FF0000"/>
                </a:solidFill>
                <a:highlight>
                  <a:srgbClr val="FFFFFF"/>
                </a:highlight>
              </a:rPr>
              <a:t> </a:t>
            </a:r>
            <a:r>
              <a:rPr lang="tr" sz="6091">
                <a:solidFill>
                  <a:srgbClr val="232323"/>
                </a:solidFill>
                <a:highlight>
                  <a:srgbClr val="FFFFFF"/>
                </a:highlight>
              </a:rPr>
              <a:t>çıkmıştır.</a:t>
            </a:r>
            <a:endParaRPr sz="6091">
              <a:solidFill>
                <a:srgbClr val="232323"/>
              </a:solidFill>
              <a:highlight>
                <a:srgbClr val="FFFFFF"/>
              </a:highlight>
            </a:endParaRPr>
          </a:p>
          <a:p>
            <a:pPr indent="0" lvl="0" marL="457200" rtl="0" algn="l">
              <a:lnSpc>
                <a:spcPct val="115000"/>
              </a:lnSpc>
              <a:spcBef>
                <a:spcPts val="1200"/>
              </a:spcBef>
              <a:spcAft>
                <a:spcPts val="0"/>
              </a:spcAft>
              <a:buSzPct val="113407"/>
              <a:buNone/>
            </a:pPr>
            <a:r>
              <a:t/>
            </a:r>
            <a:endParaRPr sz="3968">
              <a:solidFill>
                <a:srgbClr val="232323"/>
              </a:solidFill>
              <a:highlight>
                <a:srgbClr val="FFFFFF"/>
              </a:highlight>
            </a:endParaRPr>
          </a:p>
          <a:p>
            <a:pPr indent="0" lvl="0" marL="457200" rtl="0" algn="l">
              <a:lnSpc>
                <a:spcPct val="115000"/>
              </a:lnSpc>
              <a:spcBef>
                <a:spcPts val="1200"/>
              </a:spcBef>
              <a:spcAft>
                <a:spcPts val="0"/>
              </a:spcAft>
              <a:buNone/>
            </a:pPr>
            <a:r>
              <a:t/>
            </a:r>
            <a:endParaRPr sz="3968">
              <a:solidFill>
                <a:srgbClr val="232323"/>
              </a:solidFill>
              <a:highlight>
                <a:srgbClr val="FFFFFF"/>
              </a:highlight>
            </a:endParaRPr>
          </a:p>
          <a:p>
            <a:pPr indent="0" lvl="0" marL="0" rtl="0" algn="l">
              <a:lnSpc>
                <a:spcPct val="115000"/>
              </a:lnSpc>
              <a:spcBef>
                <a:spcPts val="1200"/>
              </a:spcBef>
              <a:spcAft>
                <a:spcPts val="1200"/>
              </a:spcAft>
              <a:buSzPct val="321428"/>
              <a:buNone/>
            </a:pPr>
            <a:r>
              <a:t/>
            </a:r>
            <a:endParaRPr sz="1400">
              <a:solidFill>
                <a:srgbClr val="232323"/>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2641250" y="2259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3759">
                <a:solidFill>
                  <a:srgbClr val="980000"/>
                </a:solidFill>
              </a:rPr>
              <a:t>Tanım</a:t>
            </a:r>
            <a:endParaRPr b="1" sz="2320">
              <a:solidFill>
                <a:srgbClr val="980000"/>
              </a:solidFill>
            </a:endParaRPr>
          </a:p>
        </p:txBody>
      </p:sp>
      <p:sp>
        <p:nvSpPr>
          <p:cNvPr id="151" name="Google Shape;15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Clr>
                <a:schemeClr val="dk1"/>
              </a:buClr>
              <a:buSzPct val="100000"/>
              <a:buChar char="●"/>
            </a:pPr>
            <a:r>
              <a:rPr lang="tr" u="sng">
                <a:solidFill>
                  <a:srgbClr val="333333"/>
                </a:solidFill>
                <a:latin typeface="Spectral ExtraBold"/>
                <a:ea typeface="Spectral ExtraBold"/>
                <a:cs typeface="Spectral ExtraBold"/>
                <a:sym typeface="Spectral ExtraBold"/>
              </a:rPr>
              <a:t>Apne </a:t>
            </a:r>
            <a:r>
              <a:rPr lang="tr">
                <a:solidFill>
                  <a:schemeClr val="dk1"/>
                </a:solidFill>
              </a:rPr>
              <a:t>(aşağıdaki koşulların her üçünün de karşılanması gerekir):</a:t>
            </a:r>
            <a:endParaRPr>
              <a:solidFill>
                <a:schemeClr val="dk1"/>
              </a:solidFill>
            </a:endParaRPr>
          </a:p>
          <a:p>
            <a:pPr indent="0" lvl="0" marL="0" rtl="0" algn="l">
              <a:lnSpc>
                <a:spcPct val="115000"/>
              </a:lnSpc>
              <a:spcBef>
                <a:spcPts val="1200"/>
              </a:spcBef>
              <a:spcAft>
                <a:spcPts val="0"/>
              </a:spcAft>
              <a:buSzPct val="117647"/>
              <a:buNone/>
            </a:pPr>
            <a:r>
              <a:rPr lang="tr"/>
              <a:t>        </a:t>
            </a:r>
            <a:r>
              <a:rPr lang="tr">
                <a:solidFill>
                  <a:srgbClr val="232323"/>
                </a:solidFill>
              </a:rPr>
              <a:t>1. Termal sensörle ölçülen hava akımı sinyalinde ≥%90 azalma </a:t>
            </a:r>
            <a:endParaRPr>
              <a:solidFill>
                <a:srgbClr val="232323"/>
              </a:solidFill>
            </a:endParaRPr>
          </a:p>
          <a:p>
            <a:pPr indent="0" lvl="0" marL="0" rtl="0" algn="l">
              <a:lnSpc>
                <a:spcPct val="115000"/>
              </a:lnSpc>
              <a:spcBef>
                <a:spcPts val="1200"/>
              </a:spcBef>
              <a:spcAft>
                <a:spcPts val="0"/>
              </a:spcAft>
              <a:buSzPct val="117647"/>
              <a:buNone/>
            </a:pPr>
            <a:r>
              <a:rPr lang="tr">
                <a:solidFill>
                  <a:srgbClr val="232323"/>
                </a:solidFill>
              </a:rPr>
              <a:t>         2. Süre ≥10 saniye</a:t>
            </a:r>
            <a:endParaRPr>
              <a:solidFill>
                <a:srgbClr val="232323"/>
              </a:solidFill>
            </a:endParaRPr>
          </a:p>
          <a:p>
            <a:pPr indent="0" lvl="0" marL="0" rtl="0" algn="l">
              <a:lnSpc>
                <a:spcPct val="115000"/>
              </a:lnSpc>
              <a:spcBef>
                <a:spcPts val="1200"/>
              </a:spcBef>
              <a:spcAft>
                <a:spcPts val="0"/>
              </a:spcAft>
              <a:buSzPct val="117647"/>
              <a:buNone/>
            </a:pPr>
            <a:r>
              <a:rPr lang="tr">
                <a:solidFill>
                  <a:srgbClr val="232323"/>
                </a:solidFill>
              </a:rPr>
              <a:t>        3. Sürenin ≥%90’ının amplitüd kriterini sağlaması</a:t>
            </a:r>
            <a:endParaRPr>
              <a:solidFill>
                <a:srgbClr val="232323"/>
              </a:solidFill>
            </a:endParaRPr>
          </a:p>
          <a:p>
            <a:pPr indent="-325755" lvl="0" marL="457200" rtl="0" algn="l">
              <a:lnSpc>
                <a:spcPct val="115000"/>
              </a:lnSpc>
              <a:spcBef>
                <a:spcPts val="1200"/>
              </a:spcBef>
              <a:spcAft>
                <a:spcPts val="0"/>
              </a:spcAft>
              <a:buClr>
                <a:srgbClr val="000000"/>
              </a:buClr>
              <a:buSzPct val="100000"/>
              <a:buChar char="●"/>
            </a:pPr>
            <a:r>
              <a:rPr lang="tr"/>
              <a:t> </a:t>
            </a:r>
            <a:r>
              <a:rPr lang="tr" u="sng">
                <a:solidFill>
                  <a:srgbClr val="000000"/>
                </a:solidFill>
                <a:latin typeface="Spectral ExtraBold"/>
                <a:ea typeface="Spectral ExtraBold"/>
                <a:cs typeface="Spectral ExtraBold"/>
                <a:sym typeface="Spectral ExtraBold"/>
              </a:rPr>
              <a:t>Hipopne</a:t>
            </a:r>
            <a:r>
              <a:rPr lang="tr">
                <a:latin typeface="Spectral ExtraBold"/>
                <a:ea typeface="Spectral ExtraBold"/>
                <a:cs typeface="Spectral ExtraBold"/>
                <a:sym typeface="Spectral ExtraBold"/>
              </a:rPr>
              <a:t> </a:t>
            </a:r>
            <a:r>
              <a:rPr lang="tr">
                <a:solidFill>
                  <a:schemeClr val="dk1"/>
                </a:solidFill>
              </a:rPr>
              <a:t>tanımı (aşağıdaki koşulların hepsinin karşılanması gerekir):</a:t>
            </a:r>
            <a:endParaRPr>
              <a:solidFill>
                <a:schemeClr val="dk1"/>
              </a:solidFill>
            </a:endParaRPr>
          </a:p>
          <a:p>
            <a:pPr indent="0" lvl="0" marL="457200" rtl="0" algn="l">
              <a:lnSpc>
                <a:spcPct val="115000"/>
              </a:lnSpc>
              <a:spcBef>
                <a:spcPts val="1200"/>
              </a:spcBef>
              <a:spcAft>
                <a:spcPts val="0"/>
              </a:spcAft>
              <a:buSzPct val="117647"/>
              <a:buNone/>
            </a:pPr>
            <a:r>
              <a:rPr lang="tr">
                <a:solidFill>
                  <a:schemeClr val="dk1"/>
                </a:solidFill>
              </a:rPr>
              <a:t> 1. Nazal basınç sinyalinde bazale göre ≥%30 düşüş </a:t>
            </a:r>
            <a:endParaRPr>
              <a:solidFill>
                <a:schemeClr val="dk1"/>
              </a:solidFill>
            </a:endParaRPr>
          </a:p>
          <a:p>
            <a:pPr indent="0" lvl="0" marL="457200" rtl="0" algn="l">
              <a:lnSpc>
                <a:spcPct val="115000"/>
              </a:lnSpc>
              <a:spcBef>
                <a:spcPts val="1200"/>
              </a:spcBef>
              <a:spcAft>
                <a:spcPts val="0"/>
              </a:spcAft>
              <a:buSzPct val="117647"/>
              <a:buNone/>
            </a:pPr>
            <a:r>
              <a:rPr lang="tr">
                <a:solidFill>
                  <a:schemeClr val="dk1"/>
                </a:solidFill>
              </a:rPr>
              <a:t>2. Süre ≥10 saniye </a:t>
            </a:r>
            <a:endParaRPr>
              <a:solidFill>
                <a:schemeClr val="dk1"/>
              </a:solidFill>
            </a:endParaRPr>
          </a:p>
          <a:p>
            <a:pPr indent="0" lvl="0" marL="457200" rtl="0" algn="l">
              <a:lnSpc>
                <a:spcPct val="115000"/>
              </a:lnSpc>
              <a:spcBef>
                <a:spcPts val="1200"/>
              </a:spcBef>
              <a:spcAft>
                <a:spcPts val="0"/>
              </a:spcAft>
              <a:buSzPct val="117647"/>
              <a:buNone/>
            </a:pPr>
            <a:r>
              <a:rPr lang="tr">
                <a:solidFill>
                  <a:schemeClr val="dk1"/>
                </a:solidFill>
              </a:rPr>
              <a:t>3. Bazale göre ≥%4 desaturasyon veya arousal ile sonuçlanması. </a:t>
            </a:r>
            <a:endParaRPr>
              <a:solidFill>
                <a:schemeClr val="dk1"/>
              </a:solidFill>
            </a:endParaRPr>
          </a:p>
          <a:p>
            <a:pPr indent="0" lvl="0" marL="457200" rtl="0" algn="l">
              <a:lnSpc>
                <a:spcPct val="115000"/>
              </a:lnSpc>
              <a:spcBef>
                <a:spcPts val="1200"/>
              </a:spcBef>
              <a:spcAft>
                <a:spcPts val="1200"/>
              </a:spcAft>
              <a:buSzPct val="117647"/>
              <a:buNone/>
            </a:pPr>
            <a:r>
              <a:rPr lang="tr">
                <a:solidFill>
                  <a:schemeClr val="dk1"/>
                </a:solidFill>
              </a:rPr>
              <a:t>4. Sürenin ≥%90’ı amplitüd kriterini sağlaması</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2964175" y="4450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26328"/>
              <a:buFont typeface="Arial"/>
              <a:buNone/>
            </a:pPr>
            <a:r>
              <a:rPr b="1" lang="tr" sz="3759">
                <a:solidFill>
                  <a:srgbClr val="980000"/>
                </a:solidFill>
              </a:rPr>
              <a:t>Tanım</a:t>
            </a:r>
            <a:endParaRPr b="1">
              <a:solidFill>
                <a:srgbClr val="980000"/>
              </a:solidFill>
            </a:endParaRPr>
          </a:p>
        </p:txBody>
      </p:sp>
      <p:sp>
        <p:nvSpPr>
          <p:cNvPr id="157" name="Google Shape;157;p17"/>
          <p:cNvSpPr txBox="1"/>
          <p:nvPr>
            <p:ph idx="1" type="body"/>
          </p:nvPr>
        </p:nvSpPr>
        <p:spPr>
          <a:xfrm>
            <a:off x="311700" y="1406175"/>
            <a:ext cx="8520600" cy="3416400"/>
          </a:xfrm>
          <a:prstGeom prst="rect">
            <a:avLst/>
          </a:prstGeom>
          <a:noFill/>
          <a:ln>
            <a:noFill/>
          </a:ln>
        </p:spPr>
        <p:txBody>
          <a:bodyPr anchorCtr="0" anchor="t" bIns="91425" lIns="91425" spcFirstLastPara="1" rIns="91425" wrap="square" tIns="91425">
            <a:normAutofit/>
          </a:bodyPr>
          <a:lstStyle/>
          <a:p>
            <a:pPr indent="0" lvl="0" marL="12700" rtl="0" algn="l">
              <a:lnSpc>
                <a:spcPct val="115000"/>
              </a:lnSpc>
              <a:spcBef>
                <a:spcPts val="500"/>
              </a:spcBef>
              <a:spcAft>
                <a:spcPts val="0"/>
              </a:spcAft>
              <a:buSzPts val="1800"/>
              <a:buNone/>
            </a:pPr>
            <a:r>
              <a:rPr lang="tr" sz="2000">
                <a:solidFill>
                  <a:schemeClr val="dk1"/>
                </a:solidFill>
                <a:latin typeface="Spectral ExtraBold"/>
                <a:ea typeface="Spectral ExtraBold"/>
                <a:cs typeface="Spectral ExtraBold"/>
                <a:sym typeface="Spectral ExtraBold"/>
              </a:rPr>
              <a:t>•</a:t>
            </a:r>
            <a:r>
              <a:rPr lang="tr" sz="2000">
                <a:solidFill>
                  <a:srgbClr val="262626"/>
                </a:solidFill>
                <a:latin typeface="Spectral ExtraBold"/>
                <a:ea typeface="Spectral ExtraBold"/>
                <a:cs typeface="Spectral ExtraBold"/>
                <a:sym typeface="Spectral ExtraBold"/>
              </a:rPr>
              <a:t>Apne hipoapne indexi (AHİ):</a:t>
            </a:r>
            <a:r>
              <a:rPr lang="tr" sz="2000">
                <a:solidFill>
                  <a:srgbClr val="262626"/>
                </a:solidFill>
              </a:rPr>
              <a:t>uyku saati başına düşen apne ve hipoapne sayısıdır:</a:t>
            </a:r>
            <a:endParaRPr sz="2000">
              <a:solidFill>
                <a:srgbClr val="262626"/>
              </a:solidFill>
            </a:endParaRPr>
          </a:p>
          <a:p>
            <a:pPr indent="0" lvl="0" marL="12700" rtl="0" algn="l">
              <a:lnSpc>
                <a:spcPct val="115000"/>
              </a:lnSpc>
              <a:spcBef>
                <a:spcPts val="500"/>
              </a:spcBef>
              <a:spcAft>
                <a:spcPts val="0"/>
              </a:spcAft>
              <a:buClr>
                <a:schemeClr val="dk1"/>
              </a:buClr>
              <a:buSzPts val="1100"/>
              <a:buFont typeface="Arial"/>
              <a:buNone/>
            </a:pPr>
            <a:r>
              <a:t/>
            </a:r>
            <a:endParaRPr sz="2000">
              <a:solidFill>
                <a:srgbClr val="262626"/>
              </a:solidFill>
            </a:endParaRPr>
          </a:p>
          <a:p>
            <a:pPr indent="0" lvl="0" marL="12700" rtl="0" algn="l">
              <a:lnSpc>
                <a:spcPct val="115000"/>
              </a:lnSpc>
              <a:spcBef>
                <a:spcPts val="400"/>
              </a:spcBef>
              <a:spcAft>
                <a:spcPts val="0"/>
              </a:spcAft>
              <a:buClr>
                <a:schemeClr val="dk1"/>
              </a:buClr>
              <a:buSzPts val="1100"/>
              <a:buFont typeface="Arial"/>
              <a:buNone/>
            </a:pPr>
            <a:r>
              <a:rPr lang="tr" sz="1600">
                <a:solidFill>
                  <a:schemeClr val="dk1"/>
                </a:solidFill>
              </a:rPr>
              <a:t>   </a:t>
            </a:r>
            <a:r>
              <a:rPr lang="tr">
                <a:solidFill>
                  <a:schemeClr val="dk1"/>
                </a:solidFill>
              </a:rPr>
              <a:t> •Hafif düzeyde OSAS:AHİ;5-15</a:t>
            </a:r>
            <a:endParaRPr>
              <a:solidFill>
                <a:schemeClr val="dk1"/>
              </a:solidFill>
            </a:endParaRPr>
          </a:p>
          <a:p>
            <a:pPr indent="0" lvl="0" marL="12700" rtl="0" algn="l">
              <a:lnSpc>
                <a:spcPct val="115000"/>
              </a:lnSpc>
              <a:spcBef>
                <a:spcPts val="400"/>
              </a:spcBef>
              <a:spcAft>
                <a:spcPts val="0"/>
              </a:spcAft>
              <a:buClr>
                <a:schemeClr val="dk1"/>
              </a:buClr>
              <a:buSzPts val="1100"/>
              <a:buFont typeface="Arial"/>
              <a:buNone/>
            </a:pPr>
            <a:r>
              <a:rPr lang="tr">
                <a:solidFill>
                  <a:schemeClr val="dk1"/>
                </a:solidFill>
              </a:rPr>
              <a:t>    •Orta düzeyde OSAS:AHİ,15-30</a:t>
            </a:r>
            <a:endParaRPr>
              <a:solidFill>
                <a:schemeClr val="dk1"/>
              </a:solidFill>
            </a:endParaRPr>
          </a:p>
          <a:p>
            <a:pPr indent="0" lvl="0" marL="12700" rtl="0" algn="l">
              <a:lnSpc>
                <a:spcPct val="115000"/>
              </a:lnSpc>
              <a:spcBef>
                <a:spcPts val="400"/>
              </a:spcBef>
              <a:spcAft>
                <a:spcPts val="0"/>
              </a:spcAft>
              <a:buClr>
                <a:schemeClr val="dk1"/>
              </a:buClr>
              <a:buSzPts val="1100"/>
              <a:buFont typeface="Arial"/>
              <a:buNone/>
            </a:pPr>
            <a:r>
              <a:rPr lang="tr">
                <a:solidFill>
                  <a:schemeClr val="dk1"/>
                </a:solidFill>
              </a:rPr>
              <a:t>    •Agır düzeyde OSAS:AHİ&gt;30</a:t>
            </a:r>
            <a:endParaRPr>
              <a:solidFill>
                <a:schemeClr val="dk1"/>
              </a:solidFill>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2756600" y="410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3720">
                <a:solidFill>
                  <a:srgbClr val="980000"/>
                </a:solidFill>
              </a:rPr>
              <a:t>Patogenez</a:t>
            </a:r>
            <a:endParaRPr b="1" sz="3720">
              <a:solidFill>
                <a:srgbClr val="980000"/>
              </a:solidFill>
            </a:endParaRPr>
          </a:p>
        </p:txBody>
      </p:sp>
      <p:pic>
        <p:nvPicPr>
          <p:cNvPr id="163" name="Google Shape;163;p18"/>
          <p:cNvPicPr preferRelativeResize="0"/>
          <p:nvPr/>
        </p:nvPicPr>
        <p:blipFill rotWithShape="1">
          <a:blip r:embed="rId3">
            <a:alphaModFix/>
          </a:blip>
          <a:srcRect b="0" l="0" r="0" t="0"/>
          <a:stretch/>
        </p:blipFill>
        <p:spPr>
          <a:xfrm>
            <a:off x="592125" y="1292350"/>
            <a:ext cx="7959750" cy="38511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2525925" y="3181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26611"/>
              <a:buFont typeface="Arial"/>
              <a:buNone/>
            </a:pPr>
            <a:r>
              <a:rPr b="1" lang="tr" sz="3720">
                <a:solidFill>
                  <a:srgbClr val="980000"/>
                </a:solidFill>
              </a:rPr>
              <a:t>Patogenez</a:t>
            </a:r>
            <a:endParaRPr b="1">
              <a:solidFill>
                <a:srgbClr val="980000"/>
              </a:solidFill>
            </a:endParaRPr>
          </a:p>
        </p:txBody>
      </p:sp>
      <p:sp>
        <p:nvSpPr>
          <p:cNvPr id="169" name="Google Shape;169;p19"/>
          <p:cNvSpPr txBox="1"/>
          <p:nvPr>
            <p:ph idx="1" type="body"/>
          </p:nvPr>
        </p:nvSpPr>
        <p:spPr>
          <a:xfrm>
            <a:off x="413575" y="1570050"/>
            <a:ext cx="8520600" cy="3416400"/>
          </a:xfrm>
          <a:prstGeom prst="rect">
            <a:avLst/>
          </a:prstGeom>
          <a:noFill/>
          <a:ln>
            <a:noFill/>
          </a:ln>
        </p:spPr>
        <p:txBody>
          <a:bodyPr anchorCtr="0" anchor="t" bIns="91425" lIns="91425" spcFirstLastPara="1" rIns="91425" wrap="square" tIns="91425">
            <a:normAutofit/>
          </a:bodyPr>
          <a:lstStyle/>
          <a:p>
            <a:pPr indent="-369628" lvl="0" marL="457200" rtl="0" algn="l">
              <a:lnSpc>
                <a:spcPct val="115000"/>
              </a:lnSpc>
              <a:spcBef>
                <a:spcPts val="0"/>
              </a:spcBef>
              <a:spcAft>
                <a:spcPts val="0"/>
              </a:spcAft>
              <a:buClr>
                <a:schemeClr val="dk1"/>
              </a:buClr>
              <a:buSzPts val="2221"/>
              <a:buChar char="●"/>
            </a:pPr>
            <a:r>
              <a:rPr lang="tr" sz="2220">
                <a:solidFill>
                  <a:schemeClr val="dk1"/>
                </a:solidFill>
              </a:rPr>
              <a:t>Kompleks bir fizyopatolojiye sahiptir ve katkıda bulunan faktörlerin rolleri de OSAS’lı bireyler arasında değişkenlik göstermektedir.</a:t>
            </a:r>
            <a:endParaRPr sz="2220">
              <a:solidFill>
                <a:schemeClr val="dk1"/>
              </a:solidFill>
            </a:endParaRPr>
          </a:p>
          <a:p>
            <a:pPr indent="0" lvl="0" marL="0" rtl="0" algn="l">
              <a:lnSpc>
                <a:spcPct val="115000"/>
              </a:lnSpc>
              <a:spcBef>
                <a:spcPts val="1200"/>
              </a:spcBef>
              <a:spcAft>
                <a:spcPts val="0"/>
              </a:spcAft>
              <a:buSzPts val="1800"/>
              <a:buNone/>
            </a:pPr>
            <a:r>
              <a:t/>
            </a:r>
            <a:endParaRPr sz="2360">
              <a:solidFill>
                <a:schemeClr val="dk1"/>
              </a:solidFill>
            </a:endParaRPr>
          </a:p>
          <a:p>
            <a:pPr indent="0" lvl="0" marL="0" rtl="0" algn="l">
              <a:lnSpc>
                <a:spcPct val="115000"/>
              </a:lnSpc>
              <a:spcBef>
                <a:spcPts val="1200"/>
              </a:spcBef>
              <a:spcAft>
                <a:spcPts val="0"/>
              </a:spcAft>
              <a:buSzPts val="1800"/>
              <a:buNone/>
            </a:pPr>
            <a:r>
              <a:t/>
            </a:r>
            <a:endParaRPr sz="2102"/>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tr" sz="3780">
                <a:solidFill>
                  <a:srgbClr val="980000"/>
                </a:solidFill>
              </a:rPr>
              <a:t>OLGU</a:t>
            </a:r>
            <a:endParaRPr b="1" sz="1620">
              <a:solidFill>
                <a:srgbClr val="980000"/>
              </a:solidFill>
            </a:endParaRPr>
          </a:p>
        </p:txBody>
      </p:sp>
      <p:sp>
        <p:nvSpPr>
          <p:cNvPr id="62" name="Google Shape;62;p2"/>
          <p:cNvSpPr txBox="1"/>
          <p:nvPr>
            <p:ph idx="1" type="body"/>
          </p:nvPr>
        </p:nvSpPr>
        <p:spPr>
          <a:xfrm>
            <a:off x="207375" y="1368675"/>
            <a:ext cx="8520600" cy="3410400"/>
          </a:xfrm>
          <a:prstGeom prst="rect">
            <a:avLst/>
          </a:prstGeom>
          <a:noFill/>
          <a:ln>
            <a:noFill/>
          </a:ln>
        </p:spPr>
        <p:txBody>
          <a:bodyPr anchorCtr="0" anchor="t" bIns="91425" lIns="91425" spcFirstLastPara="1" rIns="91425" wrap="square" tIns="91425">
            <a:normAutofit fontScale="62500" lnSpcReduction="10000"/>
          </a:bodyPr>
          <a:lstStyle/>
          <a:p>
            <a:pPr indent="0" lvl="0" marL="0" rtl="0" algn="l">
              <a:lnSpc>
                <a:spcPct val="115000"/>
              </a:lnSpc>
              <a:spcBef>
                <a:spcPts val="800"/>
              </a:spcBef>
              <a:spcAft>
                <a:spcPts val="0"/>
              </a:spcAft>
              <a:buSzPct val="90000"/>
              <a:buNone/>
            </a:pPr>
            <a:r>
              <a:rPr lang="tr" sz="3200">
                <a:solidFill>
                  <a:schemeClr val="dk1"/>
                </a:solidFill>
              </a:rPr>
              <a:t>   Fizik muayene ;</a:t>
            </a:r>
            <a:endParaRPr sz="3200">
              <a:solidFill>
                <a:schemeClr val="dk1"/>
              </a:solidFill>
            </a:endParaRPr>
          </a:p>
          <a:p>
            <a:pPr indent="0" lvl="0" marL="0" rtl="0" algn="l">
              <a:lnSpc>
                <a:spcPct val="115000"/>
              </a:lnSpc>
              <a:spcBef>
                <a:spcPts val="800"/>
              </a:spcBef>
              <a:spcAft>
                <a:spcPts val="0"/>
              </a:spcAft>
              <a:buClr>
                <a:schemeClr val="dk1"/>
              </a:buClr>
              <a:buSzPct val="34375"/>
              <a:buFont typeface="Arial"/>
              <a:buNone/>
            </a:pPr>
            <a:r>
              <a:t/>
            </a:r>
            <a:endParaRPr sz="3200">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•Genel durumu iyi ,uykuya meyilli ve dalgın</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•TA :135 /85 mmhg</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•Nb :101 /min</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•VKİ:30 kg /m2</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•Bel çevresi:112 cm</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•Boyun çevresi :46 cm</a:t>
            </a:r>
            <a:endParaRPr sz="2542">
              <a:solidFill>
                <a:schemeClr val="dk1"/>
              </a:solidFill>
            </a:endParaRPr>
          </a:p>
          <a:p>
            <a:pPr indent="0" lvl="0" marL="0" rtl="0" algn="l">
              <a:lnSpc>
                <a:spcPct val="115000"/>
              </a:lnSpc>
              <a:spcBef>
                <a:spcPts val="600"/>
              </a:spcBef>
              <a:spcAft>
                <a:spcPts val="0"/>
              </a:spcAft>
              <a:buClr>
                <a:schemeClr val="dk1"/>
              </a:buClr>
              <a:buSzPct val="43258"/>
              <a:buFont typeface="Arial"/>
              <a:buNone/>
            </a:pPr>
            <a:r>
              <a:rPr lang="tr" sz="2542">
                <a:solidFill>
                  <a:schemeClr val="dk1"/>
                </a:solidFill>
              </a:rPr>
              <a:t>•Epworth uykululuk skalası  20 /24 </a:t>
            </a:r>
            <a:endParaRPr sz="2542">
              <a:solidFill>
                <a:schemeClr val="dk1"/>
              </a:solidFill>
            </a:endParaRPr>
          </a:p>
          <a:p>
            <a:pPr indent="0" lvl="0" marL="0" rtl="0" algn="l">
              <a:lnSpc>
                <a:spcPct val="115000"/>
              </a:lnSpc>
              <a:spcBef>
                <a:spcPts val="0"/>
              </a:spcBef>
              <a:spcAft>
                <a:spcPts val="1200"/>
              </a:spcAft>
              <a:buSzPct val="159999"/>
              <a:buNone/>
            </a:pPr>
            <a:r>
              <a:t/>
            </a:r>
            <a:endParaRPr/>
          </a:p>
        </p:txBody>
      </p:sp>
      <p:pic>
        <p:nvPicPr>
          <p:cNvPr id="63" name="Google Shape;63;p2"/>
          <p:cNvPicPr preferRelativeResize="0"/>
          <p:nvPr/>
        </p:nvPicPr>
        <p:blipFill rotWithShape="1">
          <a:blip r:embed="rId3">
            <a:alphaModFix/>
          </a:blip>
          <a:srcRect b="0" l="0" r="0" t="0"/>
          <a:stretch/>
        </p:blipFill>
        <p:spPr>
          <a:xfrm>
            <a:off x="5544050" y="2666500"/>
            <a:ext cx="3096100" cy="2112575"/>
          </a:xfrm>
          <a:prstGeom prst="rect">
            <a:avLst/>
          </a:prstGeom>
          <a:noFill/>
          <a:ln>
            <a:noFill/>
          </a:ln>
        </p:spPr>
      </p:pic>
      <p:pic>
        <p:nvPicPr>
          <p:cNvPr id="64" name="Google Shape;64;p2"/>
          <p:cNvPicPr preferRelativeResize="0"/>
          <p:nvPr/>
        </p:nvPicPr>
        <p:blipFill rotWithShape="1">
          <a:blip r:embed="rId4">
            <a:alphaModFix/>
          </a:blip>
          <a:srcRect b="0" l="0" r="0" t="0"/>
          <a:stretch/>
        </p:blipFill>
        <p:spPr>
          <a:xfrm>
            <a:off x="6333650" y="292925"/>
            <a:ext cx="2306500" cy="1960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2470950" y="2616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29569"/>
              <a:buFont typeface="Arial"/>
              <a:buNone/>
            </a:pPr>
            <a:r>
              <a:rPr b="1" lang="tr" sz="3720">
                <a:solidFill>
                  <a:srgbClr val="980000"/>
                </a:solidFill>
              </a:rPr>
              <a:t>Patogenez</a:t>
            </a:r>
            <a:endParaRPr b="1">
              <a:solidFill>
                <a:srgbClr val="980000"/>
              </a:solidFill>
            </a:endParaRPr>
          </a:p>
          <a:p>
            <a:pPr indent="0" lvl="0" marL="0" rtl="0" algn="l">
              <a:lnSpc>
                <a:spcPct val="100000"/>
              </a:lnSpc>
              <a:spcBef>
                <a:spcPts val="0"/>
              </a:spcBef>
              <a:spcAft>
                <a:spcPts val="0"/>
              </a:spcAft>
              <a:buSzPct val="111111"/>
              <a:buNone/>
            </a:pPr>
            <a:r>
              <a:t/>
            </a:r>
            <a:endParaRPr/>
          </a:p>
        </p:txBody>
      </p:sp>
      <p:sp>
        <p:nvSpPr>
          <p:cNvPr id="175" name="Google Shape;17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70000"/>
          </a:bodyPr>
          <a:lstStyle/>
          <a:p>
            <a:pPr indent="0" lvl="0" marL="0" rtl="0" algn="l">
              <a:lnSpc>
                <a:spcPct val="115000"/>
              </a:lnSpc>
              <a:spcBef>
                <a:spcPts val="600"/>
              </a:spcBef>
              <a:spcAft>
                <a:spcPts val="0"/>
              </a:spcAft>
              <a:buClr>
                <a:schemeClr val="dk1"/>
              </a:buClr>
              <a:buSzPct val="40697"/>
              <a:buFont typeface="Arial"/>
              <a:buNone/>
            </a:pPr>
            <a:r>
              <a:rPr lang="tr" sz="2702">
                <a:solidFill>
                  <a:schemeClr val="dk1"/>
                </a:solidFill>
              </a:rPr>
              <a:t>•Respiratuvar efora rağmen hava yolu açıklığının kesintiye uğramasıdır .</a:t>
            </a:r>
            <a:endParaRPr sz="2702">
              <a:solidFill>
                <a:schemeClr val="dk1"/>
              </a:solidFill>
            </a:endParaRPr>
          </a:p>
          <a:p>
            <a:pPr indent="0" lvl="0" marL="0" rtl="0" algn="l">
              <a:lnSpc>
                <a:spcPct val="115000"/>
              </a:lnSpc>
              <a:spcBef>
                <a:spcPts val="600"/>
              </a:spcBef>
              <a:spcAft>
                <a:spcPts val="0"/>
              </a:spcAft>
              <a:buClr>
                <a:schemeClr val="dk1"/>
              </a:buClr>
              <a:buSzPct val="40697"/>
              <a:buFont typeface="Arial"/>
              <a:buNone/>
            </a:pPr>
            <a:r>
              <a:rPr lang="tr" sz="2702">
                <a:solidFill>
                  <a:schemeClr val="dk1"/>
                </a:solidFill>
              </a:rPr>
              <a:t>•Farengeal hava yolu kollabe olduğunda apne görülmektedir.</a:t>
            </a:r>
            <a:endParaRPr sz="2702">
              <a:solidFill>
                <a:schemeClr val="dk1"/>
              </a:solidFill>
            </a:endParaRPr>
          </a:p>
          <a:p>
            <a:pPr indent="0" lvl="0" marL="0" rtl="0" algn="l">
              <a:lnSpc>
                <a:spcPct val="115000"/>
              </a:lnSpc>
              <a:spcBef>
                <a:spcPts val="600"/>
              </a:spcBef>
              <a:spcAft>
                <a:spcPts val="0"/>
              </a:spcAft>
              <a:buClr>
                <a:schemeClr val="dk1"/>
              </a:buClr>
              <a:buSzPct val="40697"/>
              <a:buFont typeface="Arial"/>
              <a:buNone/>
            </a:pPr>
            <a:r>
              <a:rPr lang="tr" sz="2702">
                <a:solidFill>
                  <a:schemeClr val="dk1"/>
                </a:solidFill>
              </a:rPr>
              <a:t>•Farengeal bütünlük ÜSY kollapsını önleyen dilatatör kasların etkisiyle sağlanır.</a:t>
            </a:r>
            <a:endParaRPr sz="2702">
              <a:solidFill>
                <a:schemeClr val="dk1"/>
              </a:solidFill>
            </a:endParaRPr>
          </a:p>
          <a:p>
            <a:pPr indent="0" lvl="0" marL="0" rtl="0" algn="l">
              <a:lnSpc>
                <a:spcPct val="115000"/>
              </a:lnSpc>
              <a:spcBef>
                <a:spcPts val="600"/>
              </a:spcBef>
              <a:spcAft>
                <a:spcPts val="0"/>
              </a:spcAft>
              <a:buClr>
                <a:schemeClr val="dk1"/>
              </a:buClr>
              <a:buSzPct val="40697"/>
              <a:buFont typeface="Arial"/>
              <a:buNone/>
            </a:pPr>
            <a:r>
              <a:rPr lang="tr" sz="2702">
                <a:solidFill>
                  <a:schemeClr val="dk1"/>
                </a:solidFill>
              </a:rPr>
              <a:t>•Bu farengeal kas tonusu uyku sırasında azalır,türbülan hava akımı ve horlamayla beraber anlamlı hava yolu daralmasına yol açar .</a:t>
            </a:r>
            <a:endParaRPr sz="2702">
              <a:solidFill>
                <a:schemeClr val="dk1"/>
              </a:solidFill>
            </a:endParaRPr>
          </a:p>
          <a:p>
            <a:pPr indent="0" lvl="0" marL="0" rtl="0" algn="l">
              <a:lnSpc>
                <a:spcPct val="115000"/>
              </a:lnSpc>
              <a:spcBef>
                <a:spcPts val="600"/>
              </a:spcBef>
              <a:spcAft>
                <a:spcPts val="0"/>
              </a:spcAft>
              <a:buClr>
                <a:schemeClr val="dk1"/>
              </a:buClr>
              <a:buSzPct val="40697"/>
              <a:buFont typeface="Arial"/>
              <a:buNone/>
            </a:pPr>
            <a:r>
              <a:rPr lang="tr" sz="2702">
                <a:solidFill>
                  <a:schemeClr val="dk1"/>
                </a:solidFill>
              </a:rPr>
              <a:t>•Artmış inspiratuvar çaba ,arteriyel hipoksemi ve hiperkarbiye yanıt sonucu uyanma ile ÜSY tonusu yeniden saglanır. </a:t>
            </a:r>
            <a:endParaRPr sz="2702">
              <a:solidFill>
                <a:schemeClr val="dk1"/>
              </a:solidFill>
            </a:endParaRPr>
          </a:p>
          <a:p>
            <a:pPr indent="0" lvl="0" marL="0" rtl="0" algn="l">
              <a:lnSpc>
                <a:spcPct val="115000"/>
              </a:lnSpc>
              <a:spcBef>
                <a:spcPts val="0"/>
              </a:spcBef>
              <a:spcAft>
                <a:spcPts val="1200"/>
              </a:spcAft>
              <a:buSzPct val="142857"/>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2606700" y="214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2820">
                <a:solidFill>
                  <a:srgbClr val="980000"/>
                </a:solidFill>
              </a:rPr>
              <a:t>Risk Faktörleri</a:t>
            </a:r>
            <a:endParaRPr b="1" sz="2820">
              <a:solidFill>
                <a:srgbClr val="980000"/>
              </a:solidFill>
            </a:endParaRPr>
          </a:p>
        </p:txBody>
      </p:sp>
      <p:sp>
        <p:nvSpPr>
          <p:cNvPr id="181" name="Google Shape;181;p21"/>
          <p:cNvSpPr txBox="1"/>
          <p:nvPr>
            <p:ph idx="1" type="body"/>
          </p:nvPr>
        </p:nvSpPr>
        <p:spPr>
          <a:xfrm>
            <a:off x="254050" y="1353925"/>
            <a:ext cx="8520600" cy="4855200"/>
          </a:xfrm>
          <a:prstGeom prst="rect">
            <a:avLst/>
          </a:prstGeom>
          <a:noFill/>
          <a:ln>
            <a:noFill/>
          </a:ln>
        </p:spPr>
        <p:txBody>
          <a:bodyPr anchorCtr="0" anchor="t" bIns="91425" lIns="91425" spcFirstLastPara="1" rIns="91425" wrap="square" tIns="91425">
            <a:normAutofit fontScale="47500" lnSpcReduction="20000"/>
          </a:bodyPr>
          <a:lstStyle/>
          <a:p>
            <a:pPr indent="-351322" lvl="0" marL="457200" rtl="0" algn="l">
              <a:lnSpc>
                <a:spcPct val="115000"/>
              </a:lnSpc>
              <a:spcBef>
                <a:spcPts val="0"/>
              </a:spcBef>
              <a:spcAft>
                <a:spcPts val="0"/>
              </a:spcAft>
              <a:buClr>
                <a:srgbClr val="232323"/>
              </a:buClr>
              <a:buSzPct val="100000"/>
              <a:buChar char="●"/>
            </a:pPr>
            <a:r>
              <a:rPr b="1" lang="tr" sz="4068">
                <a:solidFill>
                  <a:srgbClr val="232323"/>
                </a:solidFill>
                <a:highlight>
                  <a:srgbClr val="FFFFFF"/>
                </a:highlight>
              </a:rPr>
              <a:t>İleri yaş:</a:t>
            </a:r>
            <a:endParaRPr b="1" sz="4068">
              <a:solidFill>
                <a:srgbClr val="232323"/>
              </a:solidFill>
              <a:highlight>
                <a:srgbClr val="FFFFFF"/>
              </a:highlight>
            </a:endParaRPr>
          </a:p>
          <a:p>
            <a:pPr indent="0" lvl="0" marL="457200" rtl="0" algn="l">
              <a:lnSpc>
                <a:spcPct val="115000"/>
              </a:lnSpc>
              <a:spcBef>
                <a:spcPts val="1200"/>
              </a:spcBef>
              <a:spcAft>
                <a:spcPts val="0"/>
              </a:spcAft>
              <a:buSzPct val="93153"/>
              <a:buNone/>
            </a:pPr>
            <a:r>
              <a:rPr lang="tr" sz="4068">
                <a:solidFill>
                  <a:srgbClr val="262626"/>
                </a:solidFill>
              </a:rPr>
              <a:t>-OSAS  prevelansı yaşla birlikte giderek artmakta ve 6.dekattan  sonra sabit bir düzeye ulaşmaktadır.</a:t>
            </a:r>
            <a:endParaRPr sz="4068">
              <a:solidFill>
                <a:srgbClr val="262626"/>
              </a:solidFill>
            </a:endParaRPr>
          </a:p>
          <a:p>
            <a:pPr indent="0" lvl="0" marL="0" rtl="0" algn="l">
              <a:lnSpc>
                <a:spcPct val="200000"/>
              </a:lnSpc>
              <a:spcBef>
                <a:spcPts val="1200"/>
              </a:spcBef>
              <a:spcAft>
                <a:spcPts val="0"/>
              </a:spcAft>
              <a:buSzPct val="110868"/>
              <a:buNone/>
            </a:pPr>
            <a:r>
              <a:rPr lang="tr" sz="3418">
                <a:solidFill>
                  <a:srgbClr val="232323"/>
                </a:solidFill>
                <a:highlight>
                  <a:srgbClr val="FFFFFF"/>
                </a:highlight>
                <a:latin typeface="Times New Roman"/>
                <a:ea typeface="Times New Roman"/>
                <a:cs typeface="Times New Roman"/>
                <a:sym typeface="Times New Roman"/>
              </a:rPr>
              <a:t>  ●  </a:t>
            </a:r>
            <a:r>
              <a:rPr b="1" lang="tr" sz="4068">
                <a:solidFill>
                  <a:srgbClr val="232323"/>
                </a:solidFill>
                <a:highlight>
                  <a:srgbClr val="FFFFFF"/>
                </a:highlight>
              </a:rPr>
              <a:t>Erkek cinsiyeti:</a:t>
            </a:r>
            <a:endParaRPr b="1" sz="4068">
              <a:solidFill>
                <a:srgbClr val="232323"/>
              </a:solidFill>
              <a:highlight>
                <a:srgbClr val="FFFFFF"/>
              </a:highlight>
            </a:endParaRPr>
          </a:p>
          <a:p>
            <a:pPr indent="0" lvl="0" marL="0" rtl="0" algn="l">
              <a:lnSpc>
                <a:spcPct val="200000"/>
              </a:lnSpc>
              <a:spcBef>
                <a:spcPts val="0"/>
              </a:spcBef>
              <a:spcAft>
                <a:spcPts val="0"/>
              </a:spcAft>
              <a:buSzPct val="93153"/>
              <a:buNone/>
            </a:pPr>
            <a:r>
              <a:rPr b="1" lang="tr" sz="4068">
                <a:solidFill>
                  <a:srgbClr val="232323"/>
                </a:solidFill>
                <a:highlight>
                  <a:srgbClr val="FFFFFF"/>
                </a:highlight>
              </a:rPr>
              <a:t>       </a:t>
            </a:r>
            <a:r>
              <a:rPr lang="tr" sz="5368">
                <a:solidFill>
                  <a:srgbClr val="262626"/>
                </a:solidFill>
              </a:rPr>
              <a:t>- </a:t>
            </a:r>
            <a:r>
              <a:rPr lang="tr" sz="4368">
                <a:solidFill>
                  <a:srgbClr val="262626"/>
                </a:solidFill>
              </a:rPr>
              <a:t>Erkeklerde2-3 kat daha sık</a:t>
            </a:r>
            <a:endParaRPr sz="4368">
              <a:solidFill>
                <a:srgbClr val="262626"/>
              </a:solidFill>
            </a:endParaRPr>
          </a:p>
          <a:p>
            <a:pPr indent="0" lvl="0" marL="0" rtl="0" algn="l">
              <a:lnSpc>
                <a:spcPct val="200000"/>
              </a:lnSpc>
              <a:spcBef>
                <a:spcPts val="0"/>
              </a:spcBef>
              <a:spcAft>
                <a:spcPts val="0"/>
              </a:spcAft>
              <a:buSzPct val="99278"/>
              <a:buNone/>
            </a:pPr>
            <a:r>
              <a:rPr lang="tr" sz="3816">
                <a:solidFill>
                  <a:srgbClr val="232323"/>
                </a:solidFill>
                <a:highlight>
                  <a:srgbClr val="FFFFFF"/>
                </a:highlight>
                <a:latin typeface="Times New Roman"/>
                <a:ea typeface="Times New Roman"/>
                <a:cs typeface="Times New Roman"/>
                <a:sym typeface="Times New Roman"/>
              </a:rPr>
              <a:t>   ●</a:t>
            </a:r>
            <a:r>
              <a:rPr b="1" lang="tr" sz="4167">
                <a:solidFill>
                  <a:srgbClr val="232323"/>
                </a:solidFill>
                <a:highlight>
                  <a:srgbClr val="FFFFFF"/>
                </a:highlight>
              </a:rPr>
              <a:t>Obezite</a:t>
            </a:r>
            <a:r>
              <a:rPr lang="tr" sz="4167">
                <a:solidFill>
                  <a:srgbClr val="232323"/>
                </a:solidFill>
                <a:highlight>
                  <a:srgbClr val="FFFFFF"/>
                </a:highlight>
              </a:rPr>
              <a:t> :</a:t>
            </a:r>
            <a:endParaRPr sz="4167">
              <a:solidFill>
                <a:srgbClr val="232323"/>
              </a:solidFill>
              <a:highlight>
                <a:srgbClr val="FFFFFF"/>
              </a:highlight>
            </a:endParaRPr>
          </a:p>
          <a:p>
            <a:pPr indent="0" lvl="0" marL="0" rtl="0" algn="l">
              <a:lnSpc>
                <a:spcPct val="200000"/>
              </a:lnSpc>
              <a:spcBef>
                <a:spcPts val="0"/>
              </a:spcBef>
              <a:spcAft>
                <a:spcPts val="0"/>
              </a:spcAft>
              <a:buSzPct val="86755"/>
              <a:buNone/>
            </a:pPr>
            <a:r>
              <a:rPr lang="tr" sz="4368">
                <a:solidFill>
                  <a:srgbClr val="262626"/>
                </a:solidFill>
              </a:rPr>
              <a:t>     -Vücut ağırlığında %10’luk artış OSAS riskini 6 kat artırmaktadır.</a:t>
            </a:r>
            <a:endParaRPr sz="4368">
              <a:solidFill>
                <a:srgbClr val="262626"/>
              </a:solidFill>
            </a:endParaRPr>
          </a:p>
          <a:p>
            <a:pPr indent="0" lvl="0" marL="0" rtl="0" algn="l">
              <a:lnSpc>
                <a:spcPct val="200000"/>
              </a:lnSpc>
              <a:spcBef>
                <a:spcPts val="0"/>
              </a:spcBef>
              <a:spcAft>
                <a:spcPts val="0"/>
              </a:spcAft>
              <a:buSzPct val="210643"/>
              <a:buNone/>
            </a:pPr>
            <a:r>
              <a:t/>
            </a:r>
            <a:endParaRPr sz="1799">
              <a:solidFill>
                <a:srgbClr val="232323"/>
              </a:solidFill>
              <a:highlight>
                <a:srgbClr val="FFFFFF"/>
              </a:highlight>
            </a:endParaRPr>
          </a:p>
          <a:p>
            <a:pPr indent="0" lvl="0" marL="0" rtl="0" algn="l">
              <a:lnSpc>
                <a:spcPct val="200000"/>
              </a:lnSpc>
              <a:spcBef>
                <a:spcPts val="0"/>
              </a:spcBef>
              <a:spcAft>
                <a:spcPts val="0"/>
              </a:spcAft>
              <a:buSzPct val="222910"/>
              <a:buNone/>
            </a:pPr>
            <a:r>
              <a:t/>
            </a:r>
            <a:endParaRPr b="1" sz="1700">
              <a:solidFill>
                <a:srgbClr val="232323"/>
              </a:solidFill>
              <a:highlight>
                <a:srgbClr val="FFFFFF"/>
              </a:highlight>
            </a:endParaRPr>
          </a:p>
          <a:p>
            <a:pPr indent="0" lvl="0" marL="0" rtl="0" algn="l">
              <a:lnSpc>
                <a:spcPct val="200000"/>
              </a:lnSpc>
              <a:spcBef>
                <a:spcPts val="0"/>
              </a:spcBef>
              <a:spcAft>
                <a:spcPts val="0"/>
              </a:spcAft>
              <a:buSzPct val="172248"/>
              <a:buNone/>
            </a:pPr>
            <a:r>
              <a:t/>
            </a:r>
            <a:endParaRPr sz="2200">
              <a:solidFill>
                <a:srgbClr val="262626"/>
              </a:solidFill>
            </a:endParaRPr>
          </a:p>
          <a:p>
            <a:pPr indent="0" lvl="0" marL="0" rtl="0" algn="l">
              <a:lnSpc>
                <a:spcPct val="200000"/>
              </a:lnSpc>
              <a:spcBef>
                <a:spcPts val="0"/>
              </a:spcBef>
              <a:spcAft>
                <a:spcPts val="0"/>
              </a:spcAft>
              <a:buSzPct val="222910"/>
              <a:buNone/>
            </a:pPr>
            <a:r>
              <a:t/>
            </a:r>
            <a:endParaRPr b="1" sz="1700">
              <a:solidFill>
                <a:srgbClr val="232323"/>
              </a:solidFill>
              <a:highlight>
                <a:srgbClr val="FFFFFF"/>
              </a:highlight>
            </a:endParaRPr>
          </a:p>
          <a:p>
            <a:pPr indent="0" lvl="0" marL="0" rtl="0" algn="l">
              <a:lnSpc>
                <a:spcPct val="200000"/>
              </a:lnSpc>
              <a:spcBef>
                <a:spcPts val="0"/>
              </a:spcBef>
              <a:spcAft>
                <a:spcPts val="0"/>
              </a:spcAft>
              <a:buSzPct val="222910"/>
              <a:buNone/>
            </a:pPr>
            <a:r>
              <a:t/>
            </a:r>
            <a:endParaRPr b="1" sz="1700">
              <a:solidFill>
                <a:srgbClr val="232323"/>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2283750" y="214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29328"/>
              <a:buFont typeface="Arial"/>
              <a:buNone/>
            </a:pPr>
            <a:r>
              <a:rPr b="1" lang="tr" sz="3375">
                <a:solidFill>
                  <a:srgbClr val="980000"/>
                </a:solidFill>
              </a:rPr>
              <a:t>Risk Faktörleri</a:t>
            </a:r>
            <a:endParaRPr b="1" sz="3375">
              <a:solidFill>
                <a:srgbClr val="980000"/>
              </a:solidFill>
            </a:endParaRPr>
          </a:p>
          <a:p>
            <a:pPr indent="0" lvl="0" marL="0" rtl="0" algn="l">
              <a:lnSpc>
                <a:spcPct val="100000"/>
              </a:lnSpc>
              <a:spcBef>
                <a:spcPts val="0"/>
              </a:spcBef>
              <a:spcAft>
                <a:spcPts val="0"/>
              </a:spcAft>
              <a:buSzPct val="111111"/>
              <a:buNone/>
            </a:pPr>
            <a:r>
              <a:t/>
            </a:r>
            <a:endParaRPr/>
          </a:p>
        </p:txBody>
      </p:sp>
      <p:sp>
        <p:nvSpPr>
          <p:cNvPr id="187" name="Google Shape;187;p22"/>
          <p:cNvSpPr txBox="1"/>
          <p:nvPr>
            <p:ph idx="1" type="body"/>
          </p:nvPr>
        </p:nvSpPr>
        <p:spPr>
          <a:xfrm>
            <a:off x="311700" y="1086900"/>
            <a:ext cx="8520600" cy="3416400"/>
          </a:xfrm>
          <a:prstGeom prst="rect">
            <a:avLst/>
          </a:prstGeom>
          <a:noFill/>
          <a:ln>
            <a:noFill/>
          </a:ln>
        </p:spPr>
        <p:txBody>
          <a:bodyPr anchorCtr="0" anchor="t" bIns="91425" lIns="91425" spcFirstLastPara="1" rIns="91425" wrap="square" tIns="91425">
            <a:noAutofit/>
          </a:bodyPr>
          <a:lstStyle/>
          <a:p>
            <a:pPr indent="-322262" lvl="0" marL="457200" rtl="0" algn="l">
              <a:lnSpc>
                <a:spcPct val="95000"/>
              </a:lnSpc>
              <a:spcBef>
                <a:spcPts val="0"/>
              </a:spcBef>
              <a:spcAft>
                <a:spcPts val="0"/>
              </a:spcAft>
              <a:buClr>
                <a:srgbClr val="232323"/>
              </a:buClr>
              <a:buSzPts val="1475"/>
              <a:buChar char="●"/>
            </a:pPr>
            <a:r>
              <a:rPr b="1" lang="tr" sz="1475">
                <a:solidFill>
                  <a:srgbClr val="232323"/>
                </a:solidFill>
                <a:highlight>
                  <a:srgbClr val="FFFFFF"/>
                </a:highlight>
              </a:rPr>
              <a:t>Kraniofasiyal ve üst solunum yolu anormallikleri</a:t>
            </a:r>
            <a:r>
              <a:rPr lang="tr" sz="1475">
                <a:solidFill>
                  <a:srgbClr val="232323"/>
                </a:solidFill>
                <a:highlight>
                  <a:srgbClr val="FFFFFF"/>
                </a:highlight>
              </a:rPr>
              <a:t> </a:t>
            </a:r>
            <a:endParaRPr sz="1985">
              <a:solidFill>
                <a:srgbClr val="232323"/>
              </a:solidFill>
            </a:endParaRPr>
          </a:p>
          <a:p>
            <a:pPr indent="0" lvl="0" marL="0" rtl="0" algn="l">
              <a:lnSpc>
                <a:spcPct val="95000"/>
              </a:lnSpc>
              <a:spcBef>
                <a:spcPts val="1200"/>
              </a:spcBef>
              <a:spcAft>
                <a:spcPts val="0"/>
              </a:spcAft>
              <a:buSzPts val="935"/>
              <a:buNone/>
            </a:pPr>
            <a:r>
              <a:rPr lang="tr" sz="1729"/>
              <a:t>       </a:t>
            </a:r>
            <a:r>
              <a:rPr lang="tr" sz="1729">
                <a:solidFill>
                  <a:srgbClr val="232323"/>
                </a:solidFill>
              </a:rPr>
              <a:t>- Mikrognati, retrognati,makroglossi,tonsiller hipertrofi,adenoid hipertrofi</a:t>
            </a:r>
            <a:endParaRPr sz="1729">
              <a:solidFill>
                <a:srgbClr val="232323"/>
              </a:solidFill>
            </a:endParaRPr>
          </a:p>
          <a:p>
            <a:pPr indent="0" lvl="0" marL="0" rtl="0" algn="l">
              <a:lnSpc>
                <a:spcPct val="95000"/>
              </a:lnSpc>
              <a:spcBef>
                <a:spcPts val="1200"/>
              </a:spcBef>
              <a:spcAft>
                <a:spcPts val="0"/>
              </a:spcAft>
              <a:buSzPts val="935"/>
              <a:buNone/>
            </a:pPr>
            <a:r>
              <a:rPr b="1" lang="tr" sz="1729">
                <a:solidFill>
                  <a:srgbClr val="232323"/>
                </a:solidFill>
                <a:latin typeface="Spectral"/>
                <a:ea typeface="Spectral"/>
                <a:cs typeface="Spectral"/>
                <a:sym typeface="Spectral"/>
              </a:rPr>
              <a:t>  </a:t>
            </a:r>
            <a:r>
              <a:rPr b="1" lang="tr" sz="2330">
                <a:solidFill>
                  <a:srgbClr val="232323"/>
                </a:solidFill>
                <a:latin typeface="Spectral"/>
                <a:ea typeface="Spectral"/>
                <a:cs typeface="Spectral"/>
                <a:sym typeface="Spectral"/>
              </a:rPr>
              <a:t>•</a:t>
            </a:r>
            <a:r>
              <a:rPr b="1" lang="tr" sz="2029">
                <a:solidFill>
                  <a:srgbClr val="232323"/>
                </a:solidFill>
                <a:latin typeface="Spectral"/>
                <a:ea typeface="Spectral"/>
                <a:cs typeface="Spectral"/>
                <a:sym typeface="Spectral"/>
              </a:rPr>
              <a:t> </a:t>
            </a:r>
            <a:r>
              <a:rPr b="1" lang="tr" sz="1729">
                <a:solidFill>
                  <a:srgbClr val="232323"/>
                </a:solidFill>
                <a:latin typeface="Spectral"/>
                <a:ea typeface="Spectral"/>
                <a:cs typeface="Spectral"/>
                <a:sym typeface="Spectral"/>
              </a:rPr>
              <a:t>Sigara , alkol, sedatif hipnotik kullanımı</a:t>
            </a:r>
            <a:endParaRPr b="1" sz="1729">
              <a:solidFill>
                <a:srgbClr val="232323"/>
              </a:solidFill>
              <a:latin typeface="Spectral"/>
              <a:ea typeface="Spectral"/>
              <a:cs typeface="Spectral"/>
              <a:sym typeface="Spectral"/>
            </a:endParaRPr>
          </a:p>
          <a:p>
            <a:pPr indent="-338455" lvl="0" marL="457200" rtl="0" algn="l">
              <a:lnSpc>
                <a:spcPct val="95000"/>
              </a:lnSpc>
              <a:spcBef>
                <a:spcPts val="1200"/>
              </a:spcBef>
              <a:spcAft>
                <a:spcPts val="0"/>
              </a:spcAft>
              <a:buClr>
                <a:srgbClr val="232323"/>
              </a:buClr>
              <a:buSzPts val="1730"/>
              <a:buFont typeface="Spectral"/>
              <a:buChar char="●"/>
            </a:pPr>
            <a:r>
              <a:rPr b="1" lang="tr" sz="1729">
                <a:solidFill>
                  <a:srgbClr val="232323"/>
                </a:solidFill>
                <a:latin typeface="Spectral"/>
                <a:ea typeface="Spectral"/>
                <a:cs typeface="Spectral"/>
                <a:sym typeface="Spectral"/>
              </a:rPr>
              <a:t>Boyun çevresi artışı </a:t>
            </a:r>
            <a:endParaRPr b="1" sz="1729">
              <a:solidFill>
                <a:srgbClr val="232323"/>
              </a:solidFill>
              <a:latin typeface="Spectral"/>
              <a:ea typeface="Spectral"/>
              <a:cs typeface="Spectral"/>
              <a:sym typeface="Spectral"/>
            </a:endParaRPr>
          </a:p>
          <a:p>
            <a:pPr indent="-327660" lvl="0" marL="457200" rtl="0" algn="l">
              <a:lnSpc>
                <a:spcPct val="95000"/>
              </a:lnSpc>
              <a:spcBef>
                <a:spcPts val="0"/>
              </a:spcBef>
              <a:spcAft>
                <a:spcPts val="0"/>
              </a:spcAft>
              <a:buClr>
                <a:srgbClr val="232323"/>
              </a:buClr>
              <a:buSzPts val="1560"/>
              <a:buFont typeface="Spectral"/>
              <a:buChar char="●"/>
            </a:pPr>
            <a:r>
              <a:rPr b="1" lang="tr" sz="1560">
                <a:solidFill>
                  <a:srgbClr val="232323"/>
                </a:solidFill>
                <a:latin typeface="Spectral"/>
                <a:ea typeface="Spectral"/>
                <a:cs typeface="Spectral"/>
                <a:sym typeface="Spectral"/>
              </a:rPr>
              <a:t>Eşlik eden kardiyovasküler ve metabolik hastalıklar</a:t>
            </a:r>
            <a:endParaRPr b="1" sz="1560">
              <a:solidFill>
                <a:srgbClr val="232323"/>
              </a:solidFill>
              <a:latin typeface="Spectral"/>
              <a:ea typeface="Spectral"/>
              <a:cs typeface="Spectral"/>
              <a:sym typeface="Spectral"/>
            </a:endParaRPr>
          </a:p>
          <a:p>
            <a:pPr indent="0" lvl="0" marL="457200" rtl="0" algn="l">
              <a:lnSpc>
                <a:spcPct val="95000"/>
              </a:lnSpc>
              <a:spcBef>
                <a:spcPts val="1200"/>
              </a:spcBef>
              <a:spcAft>
                <a:spcPts val="0"/>
              </a:spcAft>
              <a:buSzPts val="1800"/>
              <a:buNone/>
            </a:pPr>
            <a:r>
              <a:rPr lang="tr" sz="1560">
                <a:solidFill>
                  <a:srgbClr val="232323"/>
                </a:solidFill>
              </a:rPr>
              <a:t>-Ht ,kky,af,pht..</a:t>
            </a:r>
            <a:endParaRPr sz="1560">
              <a:solidFill>
                <a:srgbClr val="232323"/>
              </a:solidFill>
            </a:endParaRPr>
          </a:p>
          <a:p>
            <a:pPr indent="-327660" lvl="0" marL="457200" rtl="0" algn="l">
              <a:lnSpc>
                <a:spcPct val="95000"/>
              </a:lnSpc>
              <a:spcBef>
                <a:spcPts val="1200"/>
              </a:spcBef>
              <a:spcAft>
                <a:spcPts val="0"/>
              </a:spcAft>
              <a:buClr>
                <a:srgbClr val="232323"/>
              </a:buClr>
              <a:buSzPts val="1560"/>
              <a:buFont typeface="Spectral"/>
              <a:buChar char="●"/>
            </a:pPr>
            <a:r>
              <a:rPr b="1" lang="tr" sz="1560">
                <a:solidFill>
                  <a:srgbClr val="232323"/>
                </a:solidFill>
                <a:latin typeface="Spectral"/>
                <a:ea typeface="Spectral"/>
                <a:cs typeface="Spectral"/>
                <a:sym typeface="Spectral"/>
              </a:rPr>
              <a:t> Irksal , ailesel ve genetik faktörler</a:t>
            </a:r>
            <a:endParaRPr b="1" sz="1560">
              <a:solidFill>
                <a:srgbClr val="232323"/>
              </a:solidFill>
              <a:latin typeface="Spectral"/>
              <a:ea typeface="Spectral"/>
              <a:cs typeface="Spectral"/>
              <a:sym typeface="Spectral"/>
            </a:endParaRPr>
          </a:p>
          <a:p>
            <a:pPr indent="-327660" lvl="0" marL="457200" rtl="0" algn="l">
              <a:lnSpc>
                <a:spcPct val="95000"/>
              </a:lnSpc>
              <a:spcBef>
                <a:spcPts val="0"/>
              </a:spcBef>
              <a:spcAft>
                <a:spcPts val="0"/>
              </a:spcAft>
              <a:buClr>
                <a:srgbClr val="232323"/>
              </a:buClr>
              <a:buSzPts val="1560"/>
              <a:buFont typeface="Spectral"/>
              <a:buChar char="●"/>
            </a:pPr>
            <a:r>
              <a:rPr b="1" lang="tr" sz="1560">
                <a:solidFill>
                  <a:srgbClr val="232323"/>
                </a:solidFill>
                <a:latin typeface="Spectral"/>
                <a:ea typeface="Spectral"/>
                <a:cs typeface="Spectral"/>
                <a:sym typeface="Spectral"/>
              </a:rPr>
              <a:t>Endokrin bozukluklar </a:t>
            </a:r>
            <a:endParaRPr b="1" sz="1560">
              <a:solidFill>
                <a:srgbClr val="232323"/>
              </a:solidFill>
              <a:latin typeface="Spectral"/>
              <a:ea typeface="Spectral"/>
              <a:cs typeface="Spectral"/>
              <a:sym typeface="Spectral"/>
            </a:endParaRPr>
          </a:p>
          <a:p>
            <a:pPr indent="0" lvl="0" marL="0" rtl="0" algn="l">
              <a:lnSpc>
                <a:spcPct val="95000"/>
              </a:lnSpc>
              <a:spcBef>
                <a:spcPts val="1200"/>
              </a:spcBef>
              <a:spcAft>
                <a:spcPts val="0"/>
              </a:spcAft>
              <a:buSzPts val="935"/>
              <a:buNone/>
            </a:pPr>
            <a:r>
              <a:rPr lang="tr" sz="1560">
                <a:solidFill>
                  <a:schemeClr val="dk1"/>
                </a:solidFill>
                <a:latin typeface="Spectral"/>
                <a:ea typeface="Spectral"/>
                <a:cs typeface="Spectral"/>
                <a:sym typeface="Spectral"/>
              </a:rPr>
              <a:t>      </a:t>
            </a:r>
            <a:r>
              <a:rPr lang="tr" sz="1560">
                <a:solidFill>
                  <a:schemeClr val="dk1"/>
                </a:solidFill>
              </a:rPr>
              <a:t> -Hipotroidi, akromegali,polikistik over</a:t>
            </a:r>
            <a:endParaRPr sz="1560">
              <a:solidFill>
                <a:schemeClr val="dk1"/>
              </a:solidFill>
            </a:endParaRPr>
          </a:p>
          <a:p>
            <a:pPr indent="-327660" lvl="0" marL="457200" rtl="0" algn="l">
              <a:lnSpc>
                <a:spcPct val="95000"/>
              </a:lnSpc>
              <a:spcBef>
                <a:spcPts val="1200"/>
              </a:spcBef>
              <a:spcAft>
                <a:spcPts val="0"/>
              </a:spcAft>
              <a:buClr>
                <a:schemeClr val="dk1"/>
              </a:buClr>
              <a:buSzPts val="1560"/>
              <a:buFont typeface="Spectral"/>
              <a:buChar char="●"/>
            </a:pPr>
            <a:r>
              <a:rPr b="1" lang="tr" sz="1560">
                <a:solidFill>
                  <a:schemeClr val="dk1"/>
                </a:solidFill>
                <a:latin typeface="Spectral"/>
                <a:ea typeface="Spectral"/>
                <a:cs typeface="Spectral"/>
                <a:sym typeface="Spectral"/>
              </a:rPr>
              <a:t>Postmenapoz </a:t>
            </a:r>
            <a:endParaRPr b="1" sz="1560">
              <a:solidFill>
                <a:schemeClr val="dk1"/>
              </a:solidFill>
              <a:latin typeface="Spectral"/>
              <a:ea typeface="Spectral"/>
              <a:cs typeface="Spectral"/>
              <a:sym typeface="Spectral"/>
            </a:endParaRPr>
          </a:p>
          <a:p>
            <a:pPr indent="-302260" lvl="0" marL="457200" rtl="0" algn="l">
              <a:lnSpc>
                <a:spcPct val="95000"/>
              </a:lnSpc>
              <a:spcBef>
                <a:spcPts val="0"/>
              </a:spcBef>
              <a:spcAft>
                <a:spcPts val="0"/>
              </a:spcAft>
              <a:buClr>
                <a:schemeClr val="dk1"/>
              </a:buClr>
              <a:buSzPts val="1160"/>
              <a:buFont typeface="Spectral"/>
              <a:buChar char="●"/>
            </a:pPr>
            <a:r>
              <a:rPr b="1" lang="tr" sz="1740">
                <a:solidFill>
                  <a:schemeClr val="dk1"/>
                </a:solidFill>
              </a:rPr>
              <a:t>Gebelik</a:t>
            </a:r>
            <a:r>
              <a:rPr b="1" lang="tr" sz="1840">
                <a:solidFill>
                  <a:schemeClr val="dk1"/>
                </a:solidFill>
              </a:rPr>
              <a:t> </a:t>
            </a:r>
            <a:endParaRPr b="1" sz="1840">
              <a:solidFill>
                <a:schemeClr val="dk1"/>
              </a:solidFill>
            </a:endParaRPr>
          </a:p>
          <a:p>
            <a:pPr indent="0" lvl="0" marL="457200" rtl="0" algn="l">
              <a:lnSpc>
                <a:spcPct val="95000"/>
              </a:lnSpc>
              <a:spcBef>
                <a:spcPts val="0"/>
              </a:spcBef>
              <a:spcAft>
                <a:spcPts val="1200"/>
              </a:spcAft>
              <a:buSzPts val="1800"/>
              <a:buNone/>
            </a:pPr>
            <a:r>
              <a:t/>
            </a:r>
            <a:endParaRPr b="1" sz="1660">
              <a:solidFill>
                <a:schemeClr val="dk1"/>
              </a:solidFill>
              <a:latin typeface="Spectral"/>
              <a:ea typeface="Spectral"/>
              <a:cs typeface="Spectral"/>
              <a:sym typeface="Spectral"/>
            </a:endParaRPr>
          </a:p>
        </p:txBody>
      </p:sp>
      <p:pic>
        <p:nvPicPr>
          <p:cNvPr id="188" name="Google Shape;188;p22"/>
          <p:cNvPicPr preferRelativeResize="0"/>
          <p:nvPr/>
        </p:nvPicPr>
        <p:blipFill rotWithShape="1">
          <a:blip r:embed="rId3">
            <a:alphaModFix/>
          </a:blip>
          <a:srcRect b="0" l="0" r="0" t="0"/>
          <a:stretch/>
        </p:blipFill>
        <p:spPr>
          <a:xfrm>
            <a:off x="7000875" y="-63192"/>
            <a:ext cx="2143125" cy="1450725"/>
          </a:xfrm>
          <a:prstGeom prst="rect">
            <a:avLst/>
          </a:prstGeom>
          <a:noFill/>
          <a:ln>
            <a:noFill/>
          </a:ln>
        </p:spPr>
      </p:pic>
      <p:pic>
        <p:nvPicPr>
          <p:cNvPr id="189" name="Google Shape;189;p22"/>
          <p:cNvPicPr preferRelativeResize="0"/>
          <p:nvPr/>
        </p:nvPicPr>
        <p:blipFill rotWithShape="1">
          <a:blip r:embed="rId4">
            <a:alphaModFix/>
          </a:blip>
          <a:srcRect b="0" l="0" r="0" t="0"/>
          <a:stretch/>
        </p:blipFill>
        <p:spPr>
          <a:xfrm>
            <a:off x="6127200" y="2816250"/>
            <a:ext cx="2705100" cy="2006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1637950" y="398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CC0000"/>
                </a:solidFill>
              </a:rPr>
              <a:t>Uyku Apne Sendromu Semptomları </a:t>
            </a:r>
            <a:endParaRPr b="1">
              <a:solidFill>
                <a:srgbClr val="CC0000"/>
              </a:solidFill>
            </a:endParaRPr>
          </a:p>
        </p:txBody>
      </p:sp>
      <p:sp>
        <p:nvSpPr>
          <p:cNvPr id="195" name="Google Shape;195;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25993" lvl="0" marL="596900" rtl="0" algn="l">
              <a:lnSpc>
                <a:spcPct val="95000"/>
              </a:lnSpc>
              <a:spcBef>
                <a:spcPts val="20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Gündüz uykusuzluk</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Onarıcı olmayan uyku veya yorgunluk</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Yüksek sesle horlama</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Yatak partnerinin tanık olduğu apneler</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Boğulma veya nefes nefese uyanma</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Kardiyopulmoner semptomlar  (atipik göğüs ağrısı ,çarpıntı,gece boğulma hissi..)</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Gece huzursuzluğu</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Uykusuzluk (başlatma, sürdürme, sık uyanma)</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Konsantrasyon eksikliği</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Bilişsel eksiklikler (örneğin kısa süreli hafıza kaybı)</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Ruh halindeki değişiklikler (depresyon,anksiyete..)</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Sabah baş ağrıları</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Canlı, tuhaf veya tehdit edici rüyalar</a:t>
            </a:r>
            <a:endParaRPr sz="1533">
              <a:solidFill>
                <a:srgbClr val="232323"/>
              </a:solidFill>
              <a:highlight>
                <a:srgbClr val="FFFFFF"/>
              </a:highlight>
              <a:latin typeface="Verdana"/>
              <a:ea typeface="Verdana"/>
              <a:cs typeface="Verdana"/>
              <a:sym typeface="Verdana"/>
            </a:endParaRPr>
          </a:p>
          <a:p>
            <a:pPr indent="-325993" lvl="0" marL="596900" rtl="0" algn="l">
              <a:lnSpc>
                <a:spcPct val="95000"/>
              </a:lnSpc>
              <a:spcBef>
                <a:spcPts val="0"/>
              </a:spcBef>
              <a:spcAft>
                <a:spcPts val="0"/>
              </a:spcAft>
              <a:buClr>
                <a:srgbClr val="232323"/>
              </a:buClr>
              <a:buSzPts val="1534"/>
              <a:buFont typeface="Verdana"/>
              <a:buChar char="■"/>
            </a:pPr>
            <a:r>
              <a:rPr lang="tr" sz="1533">
                <a:solidFill>
                  <a:srgbClr val="232323"/>
                </a:solidFill>
                <a:highlight>
                  <a:srgbClr val="FFFFFF"/>
                </a:highlight>
                <a:latin typeface="Verdana"/>
                <a:ea typeface="Verdana"/>
                <a:cs typeface="Verdana"/>
                <a:sym typeface="Verdana"/>
              </a:rPr>
              <a:t>Noktüri</a:t>
            </a:r>
            <a:endParaRPr sz="1533">
              <a:solidFill>
                <a:srgbClr val="232323"/>
              </a:solidFill>
              <a:highlight>
                <a:srgbClr val="FFFFFF"/>
              </a:highlight>
              <a:latin typeface="Verdana"/>
              <a:ea typeface="Verdana"/>
              <a:cs typeface="Verdana"/>
              <a:sym typeface="Verdana"/>
            </a:endParaRPr>
          </a:p>
          <a:p>
            <a:pPr indent="0" lvl="0" marL="0" rtl="0" algn="l">
              <a:lnSpc>
                <a:spcPct val="95000"/>
              </a:lnSpc>
              <a:spcBef>
                <a:spcPts val="200"/>
              </a:spcBef>
              <a:spcAft>
                <a:spcPts val="1200"/>
              </a:spcAft>
              <a:buSzPts val="1018"/>
              <a:buNone/>
            </a:pPr>
            <a:r>
              <a:t/>
            </a:r>
            <a:endParaRPr sz="1765"/>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2c591e265ee_0_2"/>
          <p:cNvPicPr preferRelativeResize="0"/>
          <p:nvPr/>
        </p:nvPicPr>
        <p:blipFill>
          <a:blip r:embed="rId3">
            <a:alphaModFix/>
          </a:blip>
          <a:stretch>
            <a:fillRect/>
          </a:stretch>
        </p:blipFill>
        <p:spPr>
          <a:xfrm>
            <a:off x="152400" y="429175"/>
            <a:ext cx="8839200" cy="40194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3041325" y="4144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2920">
                <a:solidFill>
                  <a:srgbClr val="980000"/>
                </a:solidFill>
              </a:rPr>
              <a:t>Anamnez</a:t>
            </a:r>
            <a:endParaRPr b="1" sz="2920">
              <a:solidFill>
                <a:srgbClr val="980000"/>
              </a:solidFill>
            </a:endParaRPr>
          </a:p>
        </p:txBody>
      </p:sp>
      <p:sp>
        <p:nvSpPr>
          <p:cNvPr id="206" name="Google Shape;206;p24"/>
          <p:cNvSpPr txBox="1"/>
          <p:nvPr>
            <p:ph idx="1" type="body"/>
          </p:nvPr>
        </p:nvSpPr>
        <p:spPr>
          <a:xfrm>
            <a:off x="150250" y="14638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800"/>
              </a:spcBef>
              <a:spcAft>
                <a:spcPts val="0"/>
              </a:spcAft>
              <a:buClr>
                <a:schemeClr val="dk1"/>
              </a:buClr>
              <a:buSzPts val="1100"/>
              <a:buFont typeface="Arial"/>
              <a:buNone/>
            </a:pPr>
            <a:r>
              <a:rPr lang="tr" sz="2300">
                <a:solidFill>
                  <a:schemeClr val="dk1"/>
                </a:solidFill>
              </a:rPr>
              <a:t>•</a:t>
            </a:r>
            <a:r>
              <a:rPr lang="tr" sz="2300">
                <a:solidFill>
                  <a:schemeClr val="dk1"/>
                </a:solidFill>
                <a:latin typeface="Calibri"/>
                <a:ea typeface="Calibri"/>
                <a:cs typeface="Calibri"/>
                <a:sym typeface="Calibri"/>
              </a:rPr>
              <a:t>Hekimin hastaya soracağı 3 soru uyku apne </a:t>
            </a:r>
            <a:endParaRPr sz="2300">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tr" sz="2300">
                <a:solidFill>
                  <a:schemeClr val="dk1"/>
                </a:solidFill>
                <a:latin typeface="Calibri"/>
                <a:ea typeface="Calibri"/>
                <a:cs typeface="Calibri"/>
                <a:sym typeface="Calibri"/>
              </a:rPr>
              <a:t>hastalığını tanımasında yardımcı olur:</a:t>
            </a:r>
            <a:endParaRPr sz="2300">
              <a:solidFill>
                <a:schemeClr val="dk1"/>
              </a:solidFill>
              <a:latin typeface="Calibri"/>
              <a:ea typeface="Calibri"/>
              <a:cs typeface="Calibri"/>
              <a:sym typeface="Calibri"/>
            </a:endParaRPr>
          </a:p>
          <a:p>
            <a:pPr indent="-12700" lvl="0" marL="508000" rtl="0" algn="l">
              <a:lnSpc>
                <a:spcPct val="115000"/>
              </a:lnSpc>
              <a:spcBef>
                <a:spcPts val="600"/>
              </a:spcBef>
              <a:spcAft>
                <a:spcPts val="0"/>
              </a:spcAft>
              <a:buClr>
                <a:schemeClr val="dk1"/>
              </a:buClr>
              <a:buSzPts val="1100"/>
              <a:buFont typeface="Arial"/>
              <a:buNone/>
            </a:pPr>
            <a:r>
              <a:rPr lang="tr" sz="2400">
                <a:solidFill>
                  <a:schemeClr val="dk1"/>
                </a:solidFill>
                <a:latin typeface="Calibri"/>
                <a:ea typeface="Calibri"/>
                <a:cs typeface="Calibri"/>
                <a:sym typeface="Calibri"/>
              </a:rPr>
              <a:t>     1.Horlama var mı ?</a:t>
            </a:r>
            <a:endParaRPr sz="2400">
              <a:solidFill>
                <a:schemeClr val="dk1"/>
              </a:solidFill>
              <a:latin typeface="Calibri"/>
              <a:ea typeface="Calibri"/>
              <a:cs typeface="Calibri"/>
              <a:sym typeface="Calibri"/>
            </a:endParaRPr>
          </a:p>
          <a:p>
            <a:pPr indent="-12700" lvl="0" marL="508000" rtl="0" algn="l">
              <a:lnSpc>
                <a:spcPct val="115000"/>
              </a:lnSpc>
              <a:spcBef>
                <a:spcPts val="600"/>
              </a:spcBef>
              <a:spcAft>
                <a:spcPts val="0"/>
              </a:spcAft>
              <a:buClr>
                <a:schemeClr val="dk1"/>
              </a:buClr>
              <a:buSzPts val="1100"/>
              <a:buFont typeface="Arial"/>
              <a:buNone/>
            </a:pPr>
            <a:r>
              <a:rPr lang="tr" sz="2400">
                <a:solidFill>
                  <a:schemeClr val="dk1"/>
                </a:solidFill>
                <a:latin typeface="Calibri"/>
                <a:ea typeface="Calibri"/>
                <a:cs typeface="Calibri"/>
                <a:sym typeface="Calibri"/>
              </a:rPr>
              <a:t>     2.Uykuda nefes kesilmesi var mı (tanıklı apne )?</a:t>
            </a:r>
            <a:endParaRPr sz="2400">
              <a:solidFill>
                <a:schemeClr val="dk1"/>
              </a:solidFill>
              <a:latin typeface="Calibri"/>
              <a:ea typeface="Calibri"/>
              <a:cs typeface="Calibri"/>
              <a:sym typeface="Calibri"/>
            </a:endParaRPr>
          </a:p>
          <a:p>
            <a:pPr indent="-12700" lvl="0" marL="508000" rtl="0" algn="l">
              <a:lnSpc>
                <a:spcPct val="115000"/>
              </a:lnSpc>
              <a:spcBef>
                <a:spcPts val="600"/>
              </a:spcBef>
              <a:spcAft>
                <a:spcPts val="0"/>
              </a:spcAft>
              <a:buClr>
                <a:schemeClr val="dk1"/>
              </a:buClr>
              <a:buSzPts val="1100"/>
              <a:buFont typeface="Arial"/>
              <a:buNone/>
            </a:pPr>
            <a:r>
              <a:rPr lang="tr" sz="2400">
                <a:solidFill>
                  <a:schemeClr val="dk1"/>
                </a:solidFill>
                <a:latin typeface="Calibri"/>
                <a:ea typeface="Calibri"/>
                <a:cs typeface="Calibri"/>
                <a:sym typeface="Calibri"/>
              </a:rPr>
              <a:t>     3.Gün içi uyuklama isteği var mı ?</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pic>
        <p:nvPicPr>
          <p:cNvPr id="207" name="Google Shape;207;p24"/>
          <p:cNvPicPr preferRelativeResize="0"/>
          <p:nvPr/>
        </p:nvPicPr>
        <p:blipFill rotWithShape="1">
          <a:blip r:embed="rId3">
            <a:alphaModFix/>
          </a:blip>
          <a:srcRect b="0" l="0" r="0" t="0"/>
          <a:stretch/>
        </p:blipFill>
        <p:spPr>
          <a:xfrm>
            <a:off x="6040300" y="323275"/>
            <a:ext cx="2784375" cy="1971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1707150" y="4796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Uyku Apne Sendromu Bulguları</a:t>
            </a:r>
            <a:endParaRPr b="1">
              <a:solidFill>
                <a:srgbClr val="980000"/>
              </a:solidFill>
            </a:endParaRPr>
          </a:p>
        </p:txBody>
      </p:sp>
      <p:sp>
        <p:nvSpPr>
          <p:cNvPr id="213" name="Google Shape;21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700"/>
              </a:spcBef>
              <a:spcAft>
                <a:spcPts val="0"/>
              </a:spcAft>
              <a:buClr>
                <a:schemeClr val="dk1"/>
              </a:buClr>
              <a:buSzPts val="1100"/>
              <a:buFont typeface="Arial"/>
              <a:buNone/>
            </a:pPr>
            <a:r>
              <a:rPr lang="tr" sz="2500">
                <a:solidFill>
                  <a:schemeClr val="dk1"/>
                </a:solidFill>
              </a:rPr>
              <a:t>•</a:t>
            </a:r>
            <a:r>
              <a:rPr lang="tr" sz="2500">
                <a:solidFill>
                  <a:srgbClr val="262626"/>
                </a:solidFill>
                <a:latin typeface="Calibri"/>
                <a:ea typeface="Calibri"/>
                <a:cs typeface="Calibri"/>
                <a:sym typeface="Calibri"/>
              </a:rPr>
              <a:t>Hastaların tüm sistematik muayenesi yapılmalıdır.</a:t>
            </a:r>
            <a:endParaRPr sz="2500">
              <a:solidFill>
                <a:srgbClr val="262626"/>
              </a:solidFill>
              <a:latin typeface="Calibri"/>
              <a:ea typeface="Calibri"/>
              <a:cs typeface="Calibri"/>
              <a:sym typeface="Calibri"/>
            </a:endParaRPr>
          </a:p>
          <a:p>
            <a:pPr indent="0" lvl="0" marL="0" rtl="0" algn="l">
              <a:lnSpc>
                <a:spcPct val="115000"/>
              </a:lnSpc>
              <a:spcBef>
                <a:spcPts val="0"/>
              </a:spcBef>
              <a:spcAft>
                <a:spcPts val="0"/>
              </a:spcAft>
              <a:buSzPts val="1800"/>
              <a:buNone/>
            </a:pPr>
            <a:r>
              <a:rPr lang="tr" sz="1500"/>
              <a:t> </a:t>
            </a:r>
            <a:endParaRPr sz="1500"/>
          </a:p>
          <a:p>
            <a:pPr indent="0" lvl="0" marL="0" rtl="0" algn="l">
              <a:lnSpc>
                <a:spcPct val="115000"/>
              </a:lnSpc>
              <a:spcBef>
                <a:spcPts val="1200"/>
              </a:spcBef>
              <a:spcAft>
                <a:spcPts val="0"/>
              </a:spcAft>
              <a:buClr>
                <a:schemeClr val="dk1"/>
              </a:buClr>
              <a:buSzPts val="1100"/>
              <a:buFont typeface="Arial"/>
              <a:buNone/>
            </a:pPr>
            <a:r>
              <a:rPr lang="tr" sz="2500">
                <a:solidFill>
                  <a:schemeClr val="dk1"/>
                </a:solidFill>
              </a:rPr>
              <a:t>•</a:t>
            </a:r>
            <a:r>
              <a:rPr lang="tr" sz="2500">
                <a:solidFill>
                  <a:srgbClr val="262626"/>
                </a:solidFill>
                <a:latin typeface="Calibri"/>
                <a:ea typeface="Calibri"/>
                <a:cs typeface="Calibri"/>
                <a:sym typeface="Calibri"/>
              </a:rPr>
              <a:t>Kan basıncı ölçümü</a:t>
            </a:r>
            <a:endParaRPr sz="2500">
              <a:solidFill>
                <a:srgbClr val="262626"/>
              </a:solidFill>
              <a:latin typeface="Calibri"/>
              <a:ea typeface="Calibri"/>
              <a:cs typeface="Calibri"/>
              <a:sym typeface="Calibri"/>
            </a:endParaRPr>
          </a:p>
          <a:p>
            <a:pPr indent="0" lvl="0" marL="0" rtl="0" algn="l">
              <a:lnSpc>
                <a:spcPct val="115000"/>
              </a:lnSpc>
              <a:spcBef>
                <a:spcPts val="700"/>
              </a:spcBef>
              <a:spcAft>
                <a:spcPts val="0"/>
              </a:spcAft>
              <a:buClr>
                <a:schemeClr val="dk1"/>
              </a:buClr>
              <a:buSzPts val="1100"/>
              <a:buFont typeface="Arial"/>
              <a:buNone/>
            </a:pPr>
            <a:r>
              <a:rPr lang="tr" sz="2500">
                <a:solidFill>
                  <a:schemeClr val="dk1"/>
                </a:solidFill>
              </a:rPr>
              <a:t>•</a:t>
            </a:r>
            <a:r>
              <a:rPr lang="tr" sz="2500">
                <a:solidFill>
                  <a:srgbClr val="262626"/>
                </a:solidFill>
                <a:latin typeface="Calibri"/>
                <a:ea typeface="Calibri"/>
                <a:cs typeface="Calibri"/>
                <a:sym typeface="Calibri"/>
              </a:rPr>
              <a:t>Beden kitle indeksi</a:t>
            </a:r>
            <a:endParaRPr sz="2500">
              <a:solidFill>
                <a:srgbClr val="262626"/>
              </a:solidFill>
              <a:latin typeface="Calibri"/>
              <a:ea typeface="Calibri"/>
              <a:cs typeface="Calibri"/>
              <a:sym typeface="Calibri"/>
            </a:endParaRPr>
          </a:p>
          <a:p>
            <a:pPr indent="0" lvl="0" marL="0" rtl="0" algn="l">
              <a:lnSpc>
                <a:spcPct val="115000"/>
              </a:lnSpc>
              <a:spcBef>
                <a:spcPts val="700"/>
              </a:spcBef>
              <a:spcAft>
                <a:spcPts val="0"/>
              </a:spcAft>
              <a:buClr>
                <a:schemeClr val="dk1"/>
              </a:buClr>
              <a:buSzPts val="1100"/>
              <a:buFont typeface="Arial"/>
              <a:buNone/>
            </a:pPr>
            <a:r>
              <a:rPr lang="tr" sz="2500">
                <a:solidFill>
                  <a:schemeClr val="dk1"/>
                </a:solidFill>
              </a:rPr>
              <a:t>•</a:t>
            </a:r>
            <a:r>
              <a:rPr lang="tr" sz="2500">
                <a:solidFill>
                  <a:srgbClr val="262626"/>
                </a:solidFill>
                <a:latin typeface="Calibri"/>
                <a:ea typeface="Calibri"/>
                <a:cs typeface="Calibri"/>
                <a:sym typeface="Calibri"/>
              </a:rPr>
              <a:t>Boyun ve bel çevresi ölçümü (boyun kalınlığı:erkeklerde 43 cm, kadınlarda ise 38 cm üstü)</a:t>
            </a:r>
            <a:endParaRPr sz="2500">
              <a:solidFill>
                <a:srgbClr val="262626"/>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1808925" y="286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Uyku Apne Sendromu Bulguları</a:t>
            </a:r>
            <a:endParaRPr b="1"/>
          </a:p>
        </p:txBody>
      </p:sp>
      <p:sp>
        <p:nvSpPr>
          <p:cNvPr id="219" name="Google Shape;219;p26"/>
          <p:cNvSpPr txBox="1"/>
          <p:nvPr>
            <p:ph idx="1" type="body"/>
          </p:nvPr>
        </p:nvSpPr>
        <p:spPr>
          <a:xfrm>
            <a:off x="311700" y="920725"/>
            <a:ext cx="8520600" cy="4002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700"/>
              </a:spcBef>
              <a:spcAft>
                <a:spcPts val="0"/>
              </a:spcAft>
              <a:buSzPct val="116129"/>
              <a:buNone/>
            </a:pPr>
            <a:r>
              <a:rPr lang="tr" sz="6200">
                <a:solidFill>
                  <a:schemeClr val="dk1"/>
                </a:solidFill>
              </a:rPr>
              <a:t>•</a:t>
            </a:r>
            <a:r>
              <a:rPr lang="tr" sz="9000">
                <a:solidFill>
                  <a:schemeClr val="dk1"/>
                </a:solidFill>
                <a:latin typeface="Calibri"/>
                <a:ea typeface="Calibri"/>
                <a:cs typeface="Calibri"/>
                <a:sym typeface="Calibri"/>
              </a:rPr>
              <a:t>Üst solunum yollarının (ÜSY) değerlendirilmesi;</a:t>
            </a:r>
            <a:endParaRPr sz="9000">
              <a:solidFill>
                <a:schemeClr val="dk1"/>
              </a:solidFill>
              <a:latin typeface="Calibri"/>
              <a:ea typeface="Calibri"/>
              <a:cs typeface="Calibri"/>
              <a:sym typeface="Calibri"/>
            </a:endParaRPr>
          </a:p>
          <a:p>
            <a:pPr indent="0" lvl="0" marL="0" rtl="0" algn="l">
              <a:lnSpc>
                <a:spcPct val="115000"/>
              </a:lnSpc>
              <a:spcBef>
                <a:spcPts val="700"/>
              </a:spcBef>
              <a:spcAft>
                <a:spcPts val="0"/>
              </a:spcAft>
              <a:buSzPct val="116129"/>
              <a:buNone/>
            </a:pPr>
            <a:r>
              <a:t/>
            </a:r>
            <a:endParaRPr sz="6200">
              <a:solidFill>
                <a:schemeClr val="dk1"/>
              </a:solidFill>
              <a:latin typeface="Calibri"/>
              <a:ea typeface="Calibri"/>
              <a:cs typeface="Calibri"/>
              <a:sym typeface="Calibri"/>
            </a:endParaRPr>
          </a:p>
          <a:p>
            <a:pPr indent="0" lvl="0" marL="0" rtl="0" algn="l">
              <a:lnSpc>
                <a:spcPct val="115000"/>
              </a:lnSpc>
              <a:spcBef>
                <a:spcPts val="0"/>
              </a:spcBef>
              <a:spcAft>
                <a:spcPts val="0"/>
              </a:spcAft>
              <a:buSzPct val="107063"/>
              <a:buNone/>
            </a:pPr>
            <a:r>
              <a:rPr lang="tr" sz="6725">
                <a:solidFill>
                  <a:srgbClr val="232323"/>
                </a:solidFill>
              </a:rPr>
              <a:t>– Dar maksilla </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 Dar mandibula </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 – Yüksek-dar sert damak </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 Dar yumuşak damak</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 – Adeno-tonsiller hipertrofi</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 Makroglossi</a:t>
            </a:r>
            <a:endParaRPr sz="6725">
              <a:solidFill>
                <a:srgbClr val="232323"/>
              </a:solidFill>
            </a:endParaRPr>
          </a:p>
          <a:p>
            <a:pPr indent="0" lvl="0" marL="0" rtl="0" algn="l">
              <a:lnSpc>
                <a:spcPct val="115000"/>
              </a:lnSpc>
              <a:spcBef>
                <a:spcPts val="1200"/>
              </a:spcBef>
              <a:spcAft>
                <a:spcPts val="0"/>
              </a:spcAft>
              <a:buSzPct val="107063"/>
              <a:buNone/>
            </a:pPr>
            <a:r>
              <a:rPr lang="tr" sz="6725">
                <a:solidFill>
                  <a:srgbClr val="232323"/>
                </a:solidFill>
              </a:rPr>
              <a:t>-</a:t>
            </a:r>
            <a:r>
              <a:rPr lang="tr" sz="6825">
                <a:solidFill>
                  <a:srgbClr val="232323"/>
                </a:solidFill>
                <a:latin typeface="Calibri"/>
                <a:ea typeface="Calibri"/>
                <a:cs typeface="Calibri"/>
                <a:sym typeface="Calibri"/>
              </a:rPr>
              <a:t>Retrognati, mikrognati, </a:t>
            </a:r>
            <a:endParaRPr sz="6825">
              <a:solidFill>
                <a:srgbClr val="232323"/>
              </a:solidFill>
              <a:latin typeface="Calibri"/>
              <a:ea typeface="Calibri"/>
              <a:cs typeface="Calibri"/>
              <a:sym typeface="Calibri"/>
            </a:endParaRPr>
          </a:p>
          <a:p>
            <a:pPr indent="0" lvl="0" marL="12700" rtl="0" algn="l">
              <a:lnSpc>
                <a:spcPct val="115000"/>
              </a:lnSpc>
              <a:spcBef>
                <a:spcPts val="1200"/>
              </a:spcBef>
              <a:spcAft>
                <a:spcPts val="0"/>
              </a:spcAft>
              <a:buClr>
                <a:schemeClr val="dk1"/>
              </a:buClr>
              <a:buSzPts val="275"/>
              <a:buFont typeface="Arial"/>
              <a:buNone/>
            </a:pPr>
            <a:r>
              <a:rPr lang="tr" sz="6825">
                <a:solidFill>
                  <a:srgbClr val="232323"/>
                </a:solidFill>
                <a:latin typeface="Calibri"/>
                <a:ea typeface="Calibri"/>
                <a:cs typeface="Calibri"/>
                <a:sym typeface="Calibri"/>
              </a:rPr>
              <a:t>-Nasal septum deviasyonu</a:t>
            </a:r>
            <a:endParaRPr sz="6825">
              <a:solidFill>
                <a:srgbClr val="232323"/>
              </a:solidFill>
              <a:latin typeface="Calibri"/>
              <a:ea typeface="Calibri"/>
              <a:cs typeface="Calibri"/>
              <a:sym typeface="Calibri"/>
            </a:endParaRPr>
          </a:p>
          <a:p>
            <a:pPr indent="0" lvl="0" marL="12700" rtl="0" algn="l">
              <a:lnSpc>
                <a:spcPct val="115000"/>
              </a:lnSpc>
              <a:spcBef>
                <a:spcPts val="500"/>
              </a:spcBef>
              <a:spcAft>
                <a:spcPts val="0"/>
              </a:spcAft>
              <a:buClr>
                <a:schemeClr val="dk1"/>
              </a:buClr>
              <a:buSzPts val="275"/>
              <a:buFont typeface="Arial"/>
              <a:buNone/>
            </a:pPr>
            <a:r>
              <a:rPr lang="tr" sz="6825">
                <a:solidFill>
                  <a:srgbClr val="232323"/>
                </a:solidFill>
              </a:rPr>
              <a:t>-</a:t>
            </a:r>
            <a:r>
              <a:rPr lang="tr" sz="6825">
                <a:solidFill>
                  <a:srgbClr val="232323"/>
                </a:solidFill>
                <a:latin typeface="Calibri"/>
                <a:ea typeface="Calibri"/>
                <a:cs typeface="Calibri"/>
                <a:sym typeface="Calibri"/>
              </a:rPr>
              <a:t>Nasal polipler</a:t>
            </a:r>
            <a:endParaRPr sz="6825">
              <a:solidFill>
                <a:srgbClr val="232323"/>
              </a:solidFill>
              <a:latin typeface="Calibri"/>
              <a:ea typeface="Calibri"/>
              <a:cs typeface="Calibri"/>
              <a:sym typeface="Calibri"/>
            </a:endParaRPr>
          </a:p>
          <a:p>
            <a:pPr indent="0" lvl="0" marL="0" rtl="0" algn="l">
              <a:lnSpc>
                <a:spcPct val="115000"/>
              </a:lnSpc>
              <a:spcBef>
                <a:spcPts val="0"/>
              </a:spcBef>
              <a:spcAft>
                <a:spcPts val="0"/>
              </a:spcAft>
              <a:buSzPct val="105494"/>
              <a:buNone/>
            </a:pPr>
            <a:r>
              <a:t/>
            </a:r>
            <a:endParaRPr sz="6825">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800"/>
              <a:buNone/>
            </a:pPr>
            <a:r>
              <a:t/>
            </a:r>
            <a:endParaRPr/>
          </a:p>
        </p:txBody>
      </p:sp>
      <p:pic>
        <p:nvPicPr>
          <p:cNvPr id="220" name="Google Shape;220;p26"/>
          <p:cNvPicPr preferRelativeResize="0"/>
          <p:nvPr/>
        </p:nvPicPr>
        <p:blipFill rotWithShape="1">
          <a:blip r:embed="rId3">
            <a:alphaModFix/>
          </a:blip>
          <a:srcRect b="0" l="0" r="0" t="0"/>
          <a:stretch/>
        </p:blipFill>
        <p:spPr>
          <a:xfrm>
            <a:off x="4107875" y="1613800"/>
            <a:ext cx="5036124" cy="3370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1452450" y="282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Uyku Apne Sendromu Bulguları</a:t>
            </a:r>
            <a:endParaRPr b="1"/>
          </a:p>
        </p:txBody>
      </p:sp>
      <p:sp>
        <p:nvSpPr>
          <p:cNvPr id="226" name="Google Shape;22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700"/>
              </a:spcBef>
              <a:spcAft>
                <a:spcPts val="0"/>
              </a:spcAft>
              <a:buClr>
                <a:schemeClr val="dk1"/>
              </a:buClr>
              <a:buSzPts val="1100"/>
              <a:buFont typeface="Arial"/>
              <a:buNone/>
            </a:pPr>
            <a:r>
              <a:rPr lang="tr" sz="2000">
                <a:solidFill>
                  <a:schemeClr val="dk1"/>
                </a:solidFill>
              </a:rPr>
              <a:t>•</a:t>
            </a:r>
            <a:r>
              <a:rPr lang="tr" sz="2000">
                <a:solidFill>
                  <a:schemeClr val="dk1"/>
                </a:solidFill>
                <a:latin typeface="Calibri"/>
                <a:ea typeface="Calibri"/>
                <a:cs typeface="Calibri"/>
                <a:sym typeface="Calibri"/>
              </a:rPr>
              <a:t>Friedman dil pozisyonu ile OSAS şiddeti arasında korelasyon bulunmuştur.</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pic>
        <p:nvPicPr>
          <p:cNvPr id="227" name="Google Shape;227;p27"/>
          <p:cNvPicPr preferRelativeResize="0"/>
          <p:nvPr/>
        </p:nvPicPr>
        <p:blipFill rotWithShape="1">
          <a:blip r:embed="rId3">
            <a:alphaModFix/>
          </a:blip>
          <a:srcRect b="0" l="0" r="0" t="0"/>
          <a:stretch/>
        </p:blipFill>
        <p:spPr>
          <a:xfrm>
            <a:off x="1193725" y="1866000"/>
            <a:ext cx="6885150" cy="2976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2582975" y="414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Tanı Yöntemleri</a:t>
            </a:r>
            <a:endParaRPr b="1">
              <a:solidFill>
                <a:srgbClr val="980000"/>
              </a:solidFill>
            </a:endParaRPr>
          </a:p>
        </p:txBody>
      </p:sp>
      <p:sp>
        <p:nvSpPr>
          <p:cNvPr id="233" name="Google Shape;233;p28"/>
          <p:cNvSpPr txBox="1"/>
          <p:nvPr>
            <p:ph idx="1" type="body"/>
          </p:nvPr>
        </p:nvSpPr>
        <p:spPr>
          <a:xfrm>
            <a:off x="311700" y="1251200"/>
            <a:ext cx="8520600" cy="3514800"/>
          </a:xfrm>
          <a:prstGeom prst="rect">
            <a:avLst/>
          </a:prstGeom>
          <a:noFill/>
          <a:ln>
            <a:noFill/>
          </a:ln>
        </p:spPr>
        <p:txBody>
          <a:bodyPr anchorCtr="0" anchor="t" bIns="91425" lIns="91425" spcFirstLastPara="1" rIns="91425" wrap="square" tIns="91425">
            <a:normAutofit fontScale="77500" lnSpcReduction="20000"/>
          </a:bodyPr>
          <a:lstStyle/>
          <a:p>
            <a:pPr indent="-329942" lvl="0" marL="457200" rtl="0" algn="l">
              <a:lnSpc>
                <a:spcPct val="115000"/>
              </a:lnSpc>
              <a:spcBef>
                <a:spcPts val="0"/>
              </a:spcBef>
              <a:spcAft>
                <a:spcPts val="0"/>
              </a:spcAft>
              <a:buClr>
                <a:srgbClr val="000000"/>
              </a:buClr>
              <a:buSzPct val="100000"/>
              <a:buChar char="●"/>
            </a:pPr>
            <a:r>
              <a:rPr lang="tr" sz="2058">
                <a:solidFill>
                  <a:srgbClr val="000000"/>
                </a:solidFill>
              </a:rPr>
              <a:t>Klinik Değerlendirme </a:t>
            </a:r>
            <a:endParaRPr sz="2058">
              <a:solidFill>
                <a:srgbClr val="000000"/>
              </a:solidFill>
            </a:endParaRPr>
          </a:p>
          <a:p>
            <a:pPr indent="0" lvl="0" marL="0" rtl="0" algn="l">
              <a:lnSpc>
                <a:spcPct val="115000"/>
              </a:lnSpc>
              <a:spcBef>
                <a:spcPts val="1200"/>
              </a:spcBef>
              <a:spcAft>
                <a:spcPts val="0"/>
              </a:spcAft>
              <a:buSzPct val="112856"/>
              <a:buNone/>
            </a:pPr>
            <a:r>
              <a:t/>
            </a:r>
            <a:endParaRPr sz="2058">
              <a:solidFill>
                <a:srgbClr val="000000"/>
              </a:solidFill>
            </a:endParaRPr>
          </a:p>
          <a:p>
            <a:pPr indent="-329942" lvl="0" marL="457200" rtl="0" algn="l">
              <a:lnSpc>
                <a:spcPct val="115000"/>
              </a:lnSpc>
              <a:spcBef>
                <a:spcPts val="1200"/>
              </a:spcBef>
              <a:spcAft>
                <a:spcPts val="0"/>
              </a:spcAft>
              <a:buClr>
                <a:srgbClr val="000000"/>
              </a:buClr>
              <a:buSzPct val="100000"/>
              <a:buChar char="●"/>
            </a:pPr>
            <a:r>
              <a:rPr lang="tr" sz="2058">
                <a:solidFill>
                  <a:srgbClr val="000000"/>
                </a:solidFill>
              </a:rPr>
              <a:t>OSAS’da altın standart tanı yöntemi </a:t>
            </a:r>
            <a:r>
              <a:rPr lang="tr" sz="2058">
                <a:solidFill>
                  <a:srgbClr val="FF0000"/>
                </a:solidFill>
              </a:rPr>
              <a:t>“Polisomnografi”</a:t>
            </a:r>
            <a:r>
              <a:rPr lang="tr" sz="2058">
                <a:solidFill>
                  <a:srgbClr val="000000"/>
                </a:solidFill>
              </a:rPr>
              <a:t>dir.</a:t>
            </a:r>
            <a:endParaRPr sz="2058">
              <a:solidFill>
                <a:srgbClr val="000000"/>
              </a:solidFill>
            </a:endParaRPr>
          </a:p>
          <a:p>
            <a:pPr indent="0" lvl="0" marL="0" rtl="0" algn="l">
              <a:lnSpc>
                <a:spcPct val="115000"/>
              </a:lnSpc>
              <a:spcBef>
                <a:spcPts val="1200"/>
              </a:spcBef>
              <a:spcAft>
                <a:spcPts val="0"/>
              </a:spcAft>
              <a:buSzPct val="113518"/>
              <a:buNone/>
            </a:pPr>
            <a:r>
              <a:t/>
            </a:r>
            <a:endParaRPr sz="2045">
              <a:solidFill>
                <a:srgbClr val="000000"/>
              </a:solidFill>
            </a:endParaRPr>
          </a:p>
          <a:p>
            <a:pPr indent="-329377" lvl="0" marL="457200" rtl="0" algn="l">
              <a:lnSpc>
                <a:spcPct val="115000"/>
              </a:lnSpc>
              <a:spcBef>
                <a:spcPts val="1200"/>
              </a:spcBef>
              <a:spcAft>
                <a:spcPts val="0"/>
              </a:spcAft>
              <a:buClr>
                <a:srgbClr val="000000"/>
              </a:buClr>
              <a:buSzPct val="99951"/>
              <a:buChar char="●"/>
            </a:pPr>
            <a:r>
              <a:rPr lang="tr" sz="2045">
                <a:solidFill>
                  <a:srgbClr val="000000"/>
                </a:solidFill>
              </a:rPr>
              <a:t>Yardımcı Tanı Yöntemleri </a:t>
            </a:r>
            <a:endParaRPr sz="2045">
              <a:solidFill>
                <a:srgbClr val="000000"/>
              </a:solidFill>
            </a:endParaRPr>
          </a:p>
          <a:p>
            <a:pPr indent="0" lvl="0" marL="457200" rtl="0" algn="l">
              <a:lnSpc>
                <a:spcPct val="115000"/>
              </a:lnSpc>
              <a:spcBef>
                <a:spcPts val="1200"/>
              </a:spcBef>
              <a:spcAft>
                <a:spcPts val="0"/>
              </a:spcAft>
              <a:buSzPct val="113518"/>
              <a:buNone/>
            </a:pPr>
            <a:r>
              <a:rPr lang="tr" sz="2045">
                <a:solidFill>
                  <a:srgbClr val="000000"/>
                </a:solidFill>
              </a:rPr>
              <a:t>   1.Radyolojik </a:t>
            </a:r>
            <a:endParaRPr sz="2045">
              <a:solidFill>
                <a:srgbClr val="000000"/>
              </a:solidFill>
            </a:endParaRPr>
          </a:p>
          <a:p>
            <a:pPr indent="0" lvl="0" marL="457200" rtl="0" algn="l">
              <a:lnSpc>
                <a:spcPct val="115000"/>
              </a:lnSpc>
              <a:spcBef>
                <a:spcPts val="1200"/>
              </a:spcBef>
              <a:spcAft>
                <a:spcPts val="0"/>
              </a:spcAft>
              <a:buSzPct val="113518"/>
              <a:buNone/>
            </a:pPr>
            <a:r>
              <a:rPr lang="tr" sz="2045">
                <a:solidFill>
                  <a:srgbClr val="000000"/>
                </a:solidFill>
              </a:rPr>
              <a:t>   2.Endoskopik </a:t>
            </a:r>
            <a:endParaRPr sz="2045">
              <a:solidFill>
                <a:srgbClr val="000000"/>
              </a:solidFill>
            </a:endParaRPr>
          </a:p>
          <a:p>
            <a:pPr indent="0" lvl="0" marL="457200" rtl="0" algn="l">
              <a:lnSpc>
                <a:spcPct val="115000"/>
              </a:lnSpc>
              <a:spcBef>
                <a:spcPts val="1200"/>
              </a:spcBef>
              <a:spcAft>
                <a:spcPts val="0"/>
              </a:spcAft>
              <a:buSzPct val="129032"/>
              <a:buNone/>
            </a:pPr>
            <a:r>
              <a:t/>
            </a:r>
            <a:endParaRPr>
              <a:solidFill>
                <a:srgbClr val="000000"/>
              </a:solidFill>
            </a:endParaRPr>
          </a:p>
          <a:p>
            <a:pPr indent="0" lvl="0" marL="0" rtl="0" algn="l">
              <a:lnSpc>
                <a:spcPct val="115000"/>
              </a:lnSpc>
              <a:spcBef>
                <a:spcPts val="1200"/>
              </a:spcBef>
              <a:spcAft>
                <a:spcPts val="1200"/>
              </a:spcAft>
              <a:buSzPct val="129032"/>
              <a:buNone/>
            </a:pPr>
            <a:r>
              <a:t/>
            </a:r>
            <a:endParaRPr>
              <a:solidFill>
                <a:srgbClr val="000000"/>
              </a:solidFill>
            </a:endParaRPr>
          </a:p>
        </p:txBody>
      </p:sp>
      <p:pic>
        <p:nvPicPr>
          <p:cNvPr id="234" name="Google Shape;234;p28"/>
          <p:cNvPicPr preferRelativeResize="0"/>
          <p:nvPr/>
        </p:nvPicPr>
        <p:blipFill rotWithShape="1">
          <a:blip r:embed="rId3">
            <a:alphaModFix/>
          </a:blip>
          <a:srcRect b="0" l="0" r="0" t="0"/>
          <a:stretch/>
        </p:blipFill>
        <p:spPr>
          <a:xfrm>
            <a:off x="4361663" y="2699063"/>
            <a:ext cx="4124325" cy="2066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tr" sz="3780">
                <a:solidFill>
                  <a:srgbClr val="980000"/>
                </a:solidFill>
              </a:rPr>
              <a:t>OLGU</a:t>
            </a:r>
            <a:endParaRPr b="1" sz="1620">
              <a:solidFill>
                <a:srgbClr val="980000"/>
              </a:solidFill>
            </a:endParaRPr>
          </a:p>
        </p:txBody>
      </p:sp>
      <p:sp>
        <p:nvSpPr>
          <p:cNvPr id="70" name="Google Shape;70;p3"/>
          <p:cNvSpPr txBox="1"/>
          <p:nvPr>
            <p:ph idx="1" type="body"/>
          </p:nvPr>
        </p:nvSpPr>
        <p:spPr>
          <a:xfrm>
            <a:off x="311700" y="1711425"/>
            <a:ext cx="8520600" cy="28575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800"/>
              </a:spcBef>
              <a:spcAft>
                <a:spcPts val="0"/>
              </a:spcAft>
              <a:buClr>
                <a:schemeClr val="dk1"/>
              </a:buClr>
              <a:buSzPct val="34375"/>
              <a:buFont typeface="Arial"/>
              <a:buNone/>
            </a:pPr>
            <a:r>
              <a:rPr lang="tr" sz="3200">
                <a:solidFill>
                  <a:schemeClr val="dk1"/>
                </a:solidFill>
              </a:rPr>
              <a:t>•Laboratuvar ;</a:t>
            </a:r>
            <a:endParaRPr sz="3200">
              <a:solidFill>
                <a:schemeClr val="dk1"/>
              </a:solidFill>
            </a:endParaRPr>
          </a:p>
          <a:p>
            <a:pPr indent="0" lvl="0" marL="342900" rtl="0" algn="l">
              <a:lnSpc>
                <a:spcPct val="115000"/>
              </a:lnSpc>
              <a:spcBef>
                <a:spcPts val="800"/>
              </a:spcBef>
              <a:spcAft>
                <a:spcPts val="0"/>
              </a:spcAft>
              <a:buClr>
                <a:schemeClr val="dk1"/>
              </a:buClr>
              <a:buSzPct val="34375"/>
              <a:buFont typeface="Arial"/>
              <a:buNone/>
            </a:pPr>
            <a:r>
              <a:rPr lang="tr" sz="3200">
                <a:solidFill>
                  <a:schemeClr val="dk1"/>
                </a:solidFill>
              </a:rPr>
              <a:t>  - Hemogram ve rutin biyokimya </a:t>
            </a:r>
            <a:endParaRPr sz="3200">
              <a:solidFill>
                <a:schemeClr val="dk1"/>
              </a:solidFill>
            </a:endParaRPr>
          </a:p>
          <a:p>
            <a:pPr indent="0" lvl="0" marL="342900" rtl="0" algn="l">
              <a:lnSpc>
                <a:spcPct val="115000"/>
              </a:lnSpc>
              <a:spcBef>
                <a:spcPts val="800"/>
              </a:spcBef>
              <a:spcAft>
                <a:spcPts val="0"/>
              </a:spcAft>
              <a:buClr>
                <a:schemeClr val="dk1"/>
              </a:buClr>
              <a:buSzPct val="34375"/>
              <a:buFont typeface="Arial"/>
              <a:buNone/>
            </a:pPr>
            <a:r>
              <a:rPr lang="tr" sz="3200">
                <a:solidFill>
                  <a:schemeClr val="dk1"/>
                </a:solidFill>
              </a:rPr>
              <a:t>  - Arter kan gazı (hiperkarbi ,hipoksemi )</a:t>
            </a:r>
            <a:endParaRPr sz="3200">
              <a:solidFill>
                <a:schemeClr val="dk1"/>
              </a:solidFill>
            </a:endParaRPr>
          </a:p>
          <a:p>
            <a:pPr indent="0" lvl="0" marL="342900" rtl="0" algn="l">
              <a:lnSpc>
                <a:spcPct val="115000"/>
              </a:lnSpc>
              <a:spcBef>
                <a:spcPts val="800"/>
              </a:spcBef>
              <a:spcAft>
                <a:spcPts val="0"/>
              </a:spcAft>
              <a:buClr>
                <a:schemeClr val="dk1"/>
              </a:buClr>
              <a:buSzPct val="34375"/>
              <a:buFont typeface="Arial"/>
              <a:buNone/>
            </a:pPr>
            <a:r>
              <a:rPr lang="tr" sz="3200">
                <a:solidFill>
                  <a:schemeClr val="dk1"/>
                </a:solidFill>
              </a:rPr>
              <a:t>  - Tiroid fonksiyon testleri (hipotiroidi )</a:t>
            </a:r>
            <a:endParaRPr sz="3200">
              <a:solidFill>
                <a:schemeClr val="dk1"/>
              </a:solidFill>
            </a:endParaRPr>
          </a:p>
          <a:p>
            <a:pPr indent="0" lvl="0" marL="342900" rtl="0" algn="l">
              <a:lnSpc>
                <a:spcPct val="115000"/>
              </a:lnSpc>
              <a:spcBef>
                <a:spcPts val="800"/>
              </a:spcBef>
              <a:spcAft>
                <a:spcPts val="0"/>
              </a:spcAft>
              <a:buClr>
                <a:schemeClr val="dk1"/>
              </a:buClr>
              <a:buSzPct val="34375"/>
              <a:buFont typeface="Arial"/>
              <a:buNone/>
            </a:pPr>
            <a:r>
              <a:rPr lang="tr" sz="3200">
                <a:solidFill>
                  <a:schemeClr val="dk1"/>
                </a:solidFill>
              </a:rPr>
              <a:t>  - İdrar tetkiki </a:t>
            </a:r>
            <a:endParaRPr sz="3200">
              <a:solidFill>
                <a:schemeClr val="dk1"/>
              </a:solidFill>
            </a:endParaRPr>
          </a:p>
          <a:p>
            <a:pPr indent="0" lvl="0" marL="0" rtl="0" algn="l">
              <a:lnSpc>
                <a:spcPct val="115000"/>
              </a:lnSpc>
              <a:spcBef>
                <a:spcPts val="0"/>
              </a:spcBef>
              <a:spcAft>
                <a:spcPts val="1200"/>
              </a:spcAft>
              <a:buSzPct val="176470"/>
              <a:buNone/>
            </a:pPr>
            <a:r>
              <a:t/>
            </a:r>
            <a:endParaRPr sz="1200">
              <a:solidFill>
                <a:srgbClr val="333333"/>
              </a:solidFill>
              <a:highlight>
                <a:srgbClr val="F6F5F5"/>
              </a:highlight>
            </a:endParaRPr>
          </a:p>
        </p:txBody>
      </p:sp>
      <p:pic>
        <p:nvPicPr>
          <p:cNvPr id="71" name="Google Shape;71;p3"/>
          <p:cNvPicPr preferRelativeResize="0"/>
          <p:nvPr/>
        </p:nvPicPr>
        <p:blipFill rotWithShape="1">
          <a:blip r:embed="rId3">
            <a:alphaModFix/>
          </a:blip>
          <a:srcRect b="0" l="0" r="0" t="0"/>
          <a:stretch/>
        </p:blipFill>
        <p:spPr>
          <a:xfrm>
            <a:off x="6616225" y="269872"/>
            <a:ext cx="2162175" cy="1604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c591e265ee_0_9"/>
          <p:cNvSpPr txBox="1"/>
          <p:nvPr>
            <p:ph type="title"/>
          </p:nvPr>
        </p:nvSpPr>
        <p:spPr>
          <a:xfrm>
            <a:off x="1741725" y="295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b="1" lang="tr">
                <a:solidFill>
                  <a:srgbClr val="980000"/>
                </a:solidFill>
              </a:rPr>
              <a:t>Tanı Yöntemleri</a:t>
            </a:r>
            <a:endParaRPr b="1">
              <a:solidFill>
                <a:srgbClr val="980000"/>
              </a:solidFill>
            </a:endParaRPr>
          </a:p>
          <a:p>
            <a:pPr indent="0" lvl="0" marL="0" rtl="0" algn="l">
              <a:spcBef>
                <a:spcPts val="0"/>
              </a:spcBef>
              <a:spcAft>
                <a:spcPts val="0"/>
              </a:spcAft>
              <a:buNone/>
            </a:pPr>
            <a:r>
              <a:t/>
            </a:r>
            <a:endParaRPr/>
          </a:p>
        </p:txBody>
      </p:sp>
      <p:sp>
        <p:nvSpPr>
          <p:cNvPr id="240" name="Google Shape;240;g2c591e265ee_0_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tr">
                <a:solidFill>
                  <a:srgbClr val="000000"/>
                </a:solidFill>
              </a:rPr>
              <a:t>Obstrüktif uyku apne sendromunun bu kadar çok semptom ve bulgusunun olmasına, risk faktörleri ve ilişkili hastalıklarınınn iyi bilinmesine karşın, yalnızca değerlendirme ile tanı koyma olasılığının  %50-60 gibi düşük olduğu saptanmıştır. </a:t>
            </a:r>
            <a:endParaRPr>
              <a:solidFill>
                <a:srgbClr val="000000"/>
              </a:solidFill>
            </a:endParaRPr>
          </a:p>
          <a:p>
            <a:pPr indent="0" lvl="0" marL="0" rtl="0" algn="l">
              <a:spcBef>
                <a:spcPts val="0"/>
              </a:spcBef>
              <a:spcAft>
                <a:spcPts val="0"/>
              </a:spcAft>
              <a:buNone/>
            </a:pPr>
            <a:r>
              <a:t/>
            </a:r>
            <a:endParaRPr>
              <a:solidFill>
                <a:srgbClr val="000000"/>
              </a:solidFill>
            </a:endParaRPr>
          </a:p>
          <a:p>
            <a:pPr indent="-342900" lvl="0" marL="457200" rtl="0" algn="l">
              <a:spcBef>
                <a:spcPts val="0"/>
              </a:spcBef>
              <a:spcAft>
                <a:spcPts val="0"/>
              </a:spcAft>
              <a:buClr>
                <a:srgbClr val="000000"/>
              </a:buClr>
              <a:buSzPts val="1800"/>
              <a:buChar char="●"/>
            </a:pPr>
            <a:r>
              <a:rPr lang="tr">
                <a:solidFill>
                  <a:srgbClr val="000000"/>
                </a:solidFill>
              </a:rPr>
              <a:t>Bir başka deyişle, yalnızca klinik özellikler ile kesin OSAS tanısı koymak mümkün değildir. Altın standart tanı yöntemi</a:t>
            </a:r>
            <a:r>
              <a:rPr lang="tr">
                <a:solidFill>
                  <a:srgbClr val="FF0000"/>
                </a:solidFill>
              </a:rPr>
              <a:t> “polisomnografi (PSG)”</a:t>
            </a:r>
            <a:r>
              <a:rPr lang="tr">
                <a:solidFill>
                  <a:srgbClr val="000000"/>
                </a:solidFill>
              </a:rPr>
              <a:t> dir.</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9"/>
          <p:cNvPicPr preferRelativeResize="0"/>
          <p:nvPr/>
        </p:nvPicPr>
        <p:blipFill rotWithShape="1">
          <a:blip r:embed="rId3">
            <a:alphaModFix/>
          </a:blip>
          <a:srcRect b="0" l="0" r="0" t="0"/>
          <a:stretch/>
        </p:blipFill>
        <p:spPr>
          <a:xfrm>
            <a:off x="606138" y="364863"/>
            <a:ext cx="7931725" cy="44137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txBox="1"/>
          <p:nvPr>
            <p:ph type="title"/>
          </p:nvPr>
        </p:nvSpPr>
        <p:spPr>
          <a:xfrm>
            <a:off x="2277450" y="434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Tanı Yöntemleri</a:t>
            </a:r>
            <a:endParaRPr b="1">
              <a:solidFill>
                <a:srgbClr val="980000"/>
              </a:solidFill>
            </a:endParaRPr>
          </a:p>
          <a:p>
            <a:pPr indent="0" lvl="0" marL="0" rtl="0" algn="l">
              <a:lnSpc>
                <a:spcPct val="100000"/>
              </a:lnSpc>
              <a:spcBef>
                <a:spcPts val="0"/>
              </a:spcBef>
              <a:spcAft>
                <a:spcPts val="0"/>
              </a:spcAft>
              <a:buSzPct val="111111"/>
              <a:buNone/>
            </a:pPr>
            <a:r>
              <a:t/>
            </a:r>
            <a:endParaRPr/>
          </a:p>
        </p:txBody>
      </p:sp>
      <p:sp>
        <p:nvSpPr>
          <p:cNvPr id="251" name="Google Shape;251;p30"/>
          <p:cNvSpPr txBox="1"/>
          <p:nvPr>
            <p:ph idx="1" type="body"/>
          </p:nvPr>
        </p:nvSpPr>
        <p:spPr>
          <a:xfrm>
            <a:off x="107975" y="1152475"/>
            <a:ext cx="8520600" cy="4076400"/>
          </a:xfrm>
          <a:prstGeom prst="rect">
            <a:avLst/>
          </a:prstGeom>
          <a:noFill/>
          <a:ln>
            <a:noFill/>
          </a:ln>
        </p:spPr>
        <p:txBody>
          <a:bodyPr anchorCtr="0" anchor="t" bIns="91425" lIns="91425" spcFirstLastPara="1" rIns="91425" wrap="square" tIns="91425">
            <a:normAutofit fontScale="70000" lnSpcReduction="20000"/>
          </a:bodyPr>
          <a:lstStyle/>
          <a:p>
            <a:pPr indent="0" lvl="0" marL="342900" rtl="0" algn="l">
              <a:lnSpc>
                <a:spcPct val="115000"/>
              </a:lnSpc>
              <a:spcBef>
                <a:spcPts val="800"/>
              </a:spcBef>
              <a:spcAft>
                <a:spcPts val="0"/>
              </a:spcAft>
              <a:buClr>
                <a:schemeClr val="dk1"/>
              </a:buClr>
              <a:buSzPct val="34375"/>
              <a:buFont typeface="Arial"/>
              <a:buNone/>
            </a:pPr>
            <a:r>
              <a:rPr lang="tr" sz="3200">
                <a:solidFill>
                  <a:schemeClr val="dk1"/>
                </a:solidFill>
                <a:latin typeface="Calibri"/>
                <a:ea typeface="Calibri"/>
                <a:cs typeface="Calibri"/>
                <a:sym typeface="Calibri"/>
              </a:rPr>
              <a:t> </a:t>
            </a:r>
            <a:r>
              <a:rPr b="1" lang="tr" sz="3200">
                <a:solidFill>
                  <a:schemeClr val="dk1"/>
                </a:solidFill>
                <a:latin typeface="Calibri"/>
                <a:ea typeface="Calibri"/>
                <a:cs typeface="Calibri"/>
                <a:sym typeface="Calibri"/>
              </a:rPr>
              <a:t> </a:t>
            </a:r>
            <a:r>
              <a:rPr lang="tr" sz="3200">
                <a:solidFill>
                  <a:srgbClr val="980000"/>
                </a:solidFill>
                <a:latin typeface="Calibri"/>
                <a:ea typeface="Calibri"/>
                <a:cs typeface="Calibri"/>
                <a:sym typeface="Calibri"/>
              </a:rPr>
              <a:t> Epworth uykululuk ölçeği</a:t>
            </a:r>
            <a:endParaRPr sz="3200">
              <a:solidFill>
                <a:srgbClr val="980000"/>
              </a:solidFill>
              <a:latin typeface="Calibri"/>
              <a:ea typeface="Calibri"/>
              <a:cs typeface="Calibri"/>
              <a:sym typeface="Calibri"/>
            </a:endParaRPr>
          </a:p>
          <a:p>
            <a:pPr indent="0" lvl="0" marL="342900" rtl="0" algn="l">
              <a:lnSpc>
                <a:spcPct val="115000"/>
              </a:lnSpc>
              <a:spcBef>
                <a:spcPts val="800"/>
              </a:spcBef>
              <a:spcAft>
                <a:spcPts val="0"/>
              </a:spcAft>
              <a:buClr>
                <a:schemeClr val="dk1"/>
              </a:buClr>
              <a:buSzPct val="34375"/>
              <a:buFont typeface="Arial"/>
              <a:buNone/>
            </a:pPr>
            <a:r>
              <a:t/>
            </a:r>
            <a:endParaRPr sz="320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ct val="47412"/>
              <a:buFont typeface="Arial"/>
              <a:buNone/>
            </a:pPr>
            <a:r>
              <a:rPr lang="tr" sz="2320">
                <a:solidFill>
                  <a:schemeClr val="dk1"/>
                </a:solidFill>
                <a:latin typeface="Calibri"/>
                <a:ea typeface="Calibri"/>
                <a:cs typeface="Calibri"/>
                <a:sym typeface="Calibri"/>
              </a:rPr>
              <a:t>   - Gündüz uyku halini göstermekte kullanılan bir testtir.</a:t>
            </a:r>
            <a:endParaRPr sz="232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ct val="47412"/>
              <a:buFont typeface="Arial"/>
              <a:buNone/>
            </a:pPr>
            <a:r>
              <a:rPr lang="tr" sz="2320">
                <a:solidFill>
                  <a:schemeClr val="dk1"/>
                </a:solidFill>
                <a:latin typeface="Calibri"/>
                <a:ea typeface="Calibri"/>
                <a:cs typeface="Calibri"/>
                <a:sym typeface="Calibri"/>
              </a:rPr>
              <a:t>   - Toplam 8 sorudan oluşur.</a:t>
            </a:r>
            <a:endParaRPr sz="232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ct val="47412"/>
              <a:buFont typeface="Arial"/>
              <a:buNone/>
            </a:pPr>
            <a:r>
              <a:rPr lang="tr" sz="2320">
                <a:solidFill>
                  <a:schemeClr val="dk1"/>
                </a:solidFill>
                <a:latin typeface="Calibri"/>
                <a:ea typeface="Calibri"/>
                <a:cs typeface="Calibri"/>
                <a:sym typeface="Calibri"/>
              </a:rPr>
              <a:t>   - Her soru hastanın kendisi tarafından 0-3 puan verilecek şekilde doldurulur.</a:t>
            </a:r>
            <a:endParaRPr sz="232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ct val="47412"/>
              <a:buFont typeface="Arial"/>
              <a:buNone/>
            </a:pPr>
            <a:r>
              <a:rPr lang="tr" sz="2320">
                <a:solidFill>
                  <a:schemeClr val="dk1"/>
                </a:solidFill>
                <a:latin typeface="Calibri"/>
                <a:ea typeface="Calibri"/>
                <a:cs typeface="Calibri"/>
                <a:sym typeface="Calibri"/>
              </a:rPr>
              <a:t>   - Bu ankette hastanın aşırı yorgun olmadığı sıradan bir günde, belli durumlarda uykuya dalma olasılığı sorgulanır.</a:t>
            </a:r>
            <a:endParaRPr sz="232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ct val="47412"/>
              <a:buFont typeface="Arial"/>
              <a:buNone/>
            </a:pPr>
            <a:r>
              <a:rPr lang="tr" sz="2320">
                <a:solidFill>
                  <a:schemeClr val="dk1"/>
                </a:solidFill>
                <a:latin typeface="Calibri"/>
                <a:ea typeface="Calibri"/>
                <a:cs typeface="Calibri"/>
                <a:sym typeface="Calibri"/>
              </a:rPr>
              <a:t>   - Tüm sorularda puanlama yöntemi aynı olup, uykuya dalma olasılığı hiç yoksa 0, uykuya dalması düşük olasılıklı ise 1, orta olasılıklı ise 2 ve yüksek olasılıklı ise 3 puan alır.</a:t>
            </a:r>
            <a:endParaRPr sz="2320">
              <a:solidFill>
                <a:schemeClr val="dk1"/>
              </a:solidFill>
              <a:latin typeface="Calibri"/>
              <a:ea typeface="Calibri"/>
              <a:cs typeface="Calibri"/>
              <a:sym typeface="Calibri"/>
            </a:endParaRPr>
          </a:p>
          <a:p>
            <a:pPr indent="0" lvl="0" marL="342900" rtl="0" algn="l">
              <a:lnSpc>
                <a:spcPct val="115000"/>
              </a:lnSpc>
              <a:spcBef>
                <a:spcPts val="500"/>
              </a:spcBef>
              <a:spcAft>
                <a:spcPts val="0"/>
              </a:spcAft>
              <a:buSzPct val="110837"/>
              <a:buNone/>
            </a:pPr>
            <a:r>
              <a:rPr lang="tr" sz="2320">
                <a:solidFill>
                  <a:schemeClr val="dk1"/>
                </a:solidFill>
                <a:latin typeface="Calibri"/>
                <a:ea typeface="Calibri"/>
                <a:cs typeface="Calibri"/>
                <a:sym typeface="Calibri"/>
              </a:rPr>
              <a:t>   - Toplam puan 10 ve üzerinde ise gündüz aşırı uyku halinin varlığına işaret eder.</a:t>
            </a:r>
            <a:endParaRPr sz="232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ct val="50804"/>
              <a:buFont typeface="Arial"/>
              <a:buNone/>
            </a:pPr>
            <a:r>
              <a:rPr lang="tr" sz="2165">
                <a:solidFill>
                  <a:schemeClr val="dk1"/>
                </a:solidFill>
                <a:highlight>
                  <a:srgbClr val="FFFFFF"/>
                </a:highlight>
              </a:rPr>
              <a:t>         -Epworth Uykululuk Ölçeği (ESS; OSA'yı değil uykululuğu değerlendirir) .</a:t>
            </a:r>
            <a:endParaRPr sz="2965">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ct val="121293"/>
              <a:buNone/>
            </a:pPr>
            <a:r>
              <a:t/>
            </a:r>
            <a:endParaRPr sz="21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idx="1" type="body"/>
          </p:nvPr>
        </p:nvSpPr>
        <p:spPr>
          <a:xfrm>
            <a:off x="6234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sz="1200">
              <a:solidFill>
                <a:srgbClr val="232323"/>
              </a:solidFill>
              <a:highlight>
                <a:srgbClr val="FFFFFF"/>
              </a:highlight>
            </a:endParaRPr>
          </a:p>
          <a:p>
            <a:pPr indent="0" lvl="0" marL="0" rtl="0" algn="l">
              <a:lnSpc>
                <a:spcPct val="115000"/>
              </a:lnSpc>
              <a:spcBef>
                <a:spcPts val="1200"/>
              </a:spcBef>
              <a:spcAft>
                <a:spcPts val="1200"/>
              </a:spcAft>
              <a:buSzPts val="1800"/>
              <a:buNone/>
            </a:pPr>
            <a:r>
              <a:t/>
            </a:r>
            <a:endParaRPr sz="1200">
              <a:solidFill>
                <a:srgbClr val="232323"/>
              </a:solidFill>
              <a:highlight>
                <a:srgbClr val="FFFFFF"/>
              </a:highlight>
            </a:endParaRPr>
          </a:p>
        </p:txBody>
      </p:sp>
      <p:pic>
        <p:nvPicPr>
          <p:cNvPr id="257" name="Google Shape;257;p31"/>
          <p:cNvPicPr preferRelativeResize="0"/>
          <p:nvPr/>
        </p:nvPicPr>
        <p:blipFill rotWithShape="1">
          <a:blip r:embed="rId3">
            <a:alphaModFix/>
          </a:blip>
          <a:srcRect b="0" l="0" r="0" t="0"/>
          <a:stretch/>
        </p:blipFill>
        <p:spPr>
          <a:xfrm>
            <a:off x="266775" y="158375"/>
            <a:ext cx="8076826" cy="4826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Tanı Yöntemleri</a:t>
            </a:r>
            <a:endParaRPr b="1">
              <a:solidFill>
                <a:srgbClr val="980000"/>
              </a:solidFill>
            </a:endParaRPr>
          </a:p>
          <a:p>
            <a:pPr indent="0" lvl="0" marL="0" rtl="0" algn="l">
              <a:lnSpc>
                <a:spcPct val="100000"/>
              </a:lnSpc>
              <a:spcBef>
                <a:spcPts val="0"/>
              </a:spcBef>
              <a:spcAft>
                <a:spcPts val="0"/>
              </a:spcAft>
              <a:buSzPct val="111111"/>
              <a:buNone/>
            </a:pPr>
            <a:r>
              <a:t/>
            </a:r>
            <a:endParaRPr/>
          </a:p>
        </p:txBody>
      </p:sp>
      <p:sp>
        <p:nvSpPr>
          <p:cNvPr id="263" name="Google Shape;263;p32"/>
          <p:cNvSpPr txBox="1"/>
          <p:nvPr>
            <p:ph idx="1" type="body"/>
          </p:nvPr>
        </p:nvSpPr>
        <p:spPr>
          <a:xfrm>
            <a:off x="474700" y="125430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tr" sz="2100">
                <a:solidFill>
                  <a:srgbClr val="232323"/>
                </a:solidFill>
                <a:highlight>
                  <a:srgbClr val="FFFFFF"/>
                </a:highlight>
              </a:rPr>
              <a:t>- STOP-Bang anketi doktorlar tarafından ameliyat öncesi değerlendirme sırasında teşhis edilmemiş OSA riskini değerlendirmek için sıklıkla kullanılır.</a:t>
            </a:r>
            <a:endParaRPr sz="2100">
              <a:solidFill>
                <a:srgbClr val="232323"/>
              </a:solidFill>
              <a:highlight>
                <a:srgbClr val="FFFFFF"/>
              </a:highlight>
            </a:endParaRPr>
          </a:p>
          <a:p>
            <a:pPr indent="0" lvl="0" marL="0" rtl="0" algn="l">
              <a:lnSpc>
                <a:spcPct val="115000"/>
              </a:lnSpc>
              <a:spcBef>
                <a:spcPts val="0"/>
              </a:spcBef>
              <a:spcAft>
                <a:spcPts val="0"/>
              </a:spcAft>
              <a:buSzPts val="1800"/>
              <a:buNone/>
            </a:pPr>
            <a:r>
              <a:t/>
            </a:r>
            <a:endParaRPr sz="2100">
              <a:solidFill>
                <a:srgbClr val="232323"/>
              </a:solidFill>
              <a:highlight>
                <a:srgbClr val="FFFFFF"/>
              </a:highlight>
            </a:endParaRPr>
          </a:p>
          <a:p>
            <a:pPr indent="0" lvl="0" marL="0" rtl="0" algn="l">
              <a:lnSpc>
                <a:spcPct val="115000"/>
              </a:lnSpc>
              <a:spcBef>
                <a:spcPts val="1200"/>
              </a:spcBef>
              <a:spcAft>
                <a:spcPts val="1200"/>
              </a:spcAft>
              <a:buSzPts val="1800"/>
              <a:buNone/>
            </a:pPr>
            <a:r>
              <a:rPr lang="tr" sz="2100">
                <a:solidFill>
                  <a:srgbClr val="232323"/>
                </a:solidFill>
                <a:highlight>
                  <a:srgbClr val="FFFFFF"/>
                </a:highlight>
              </a:rPr>
              <a:t>- Berlin skoru ,uyku apne skoru gibi çeşitli ek ölçekler bulunmaktadır.</a:t>
            </a:r>
            <a:endParaRPr sz="2100">
              <a:solidFill>
                <a:srgbClr val="232323"/>
              </a:solidFill>
              <a:highlight>
                <a:srgbClr val="FFFFFF"/>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3"/>
          <p:cNvPicPr preferRelativeResize="0"/>
          <p:nvPr/>
        </p:nvPicPr>
        <p:blipFill rotWithShape="1">
          <a:blip r:embed="rId3">
            <a:alphaModFix/>
          </a:blip>
          <a:srcRect b="0" l="0" r="0" t="0"/>
          <a:stretch/>
        </p:blipFill>
        <p:spPr>
          <a:xfrm>
            <a:off x="331650" y="105950"/>
            <a:ext cx="8073249" cy="3737925"/>
          </a:xfrm>
          <a:prstGeom prst="rect">
            <a:avLst/>
          </a:prstGeom>
          <a:noFill/>
          <a:ln>
            <a:noFill/>
          </a:ln>
        </p:spPr>
      </p:pic>
      <p:pic>
        <p:nvPicPr>
          <p:cNvPr id="269" name="Google Shape;269;p33"/>
          <p:cNvPicPr preferRelativeResize="0"/>
          <p:nvPr/>
        </p:nvPicPr>
        <p:blipFill rotWithShape="1">
          <a:blip r:embed="rId4">
            <a:alphaModFix/>
          </a:blip>
          <a:srcRect b="0" l="0" r="0" t="0"/>
          <a:stretch/>
        </p:blipFill>
        <p:spPr>
          <a:xfrm>
            <a:off x="441750" y="4047575"/>
            <a:ext cx="8146374" cy="912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4"/>
          <p:cNvSpPr txBox="1"/>
          <p:nvPr>
            <p:ph idx="1" type="body"/>
          </p:nvPr>
        </p:nvSpPr>
        <p:spPr>
          <a:xfrm>
            <a:off x="220025" y="18348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tr" sz="1900">
                <a:solidFill>
                  <a:srgbClr val="232323"/>
                </a:solidFill>
                <a:highlight>
                  <a:srgbClr val="FFFFFF"/>
                </a:highlight>
              </a:rPr>
              <a:t>Bu teşhis araçlarının hiçbiri uyku apnesi testinin </a:t>
            </a:r>
            <a:endParaRPr b="1" sz="1900">
              <a:solidFill>
                <a:srgbClr val="232323"/>
              </a:solidFill>
              <a:highlight>
                <a:srgbClr val="FFFFFF"/>
              </a:highlight>
            </a:endParaRPr>
          </a:p>
          <a:p>
            <a:pPr indent="0" lvl="0" marL="0" rtl="0" algn="l">
              <a:lnSpc>
                <a:spcPct val="115000"/>
              </a:lnSpc>
              <a:spcBef>
                <a:spcPts val="1200"/>
              </a:spcBef>
              <a:spcAft>
                <a:spcPts val="1200"/>
              </a:spcAft>
              <a:buSzPts val="1800"/>
              <a:buNone/>
            </a:pPr>
            <a:r>
              <a:rPr b="1" lang="tr" sz="1900">
                <a:solidFill>
                  <a:srgbClr val="232323"/>
                </a:solidFill>
                <a:highlight>
                  <a:srgbClr val="FFFFFF"/>
                </a:highlight>
              </a:rPr>
              <a:t>yerine kullanılmamalıdır.</a:t>
            </a:r>
            <a:endParaRPr b="1" sz="2500"/>
          </a:p>
        </p:txBody>
      </p:sp>
      <p:pic>
        <p:nvPicPr>
          <p:cNvPr id="275" name="Google Shape;275;p34"/>
          <p:cNvPicPr preferRelativeResize="0"/>
          <p:nvPr/>
        </p:nvPicPr>
        <p:blipFill rotWithShape="1">
          <a:blip r:embed="rId3">
            <a:alphaModFix/>
          </a:blip>
          <a:srcRect b="0" l="0" r="0" t="0"/>
          <a:stretch/>
        </p:blipFill>
        <p:spPr>
          <a:xfrm>
            <a:off x="6021400" y="0"/>
            <a:ext cx="3000375" cy="2790725"/>
          </a:xfrm>
          <a:prstGeom prst="rect">
            <a:avLst/>
          </a:prstGeom>
          <a:noFill/>
          <a:ln>
            <a:noFill/>
          </a:ln>
        </p:spPr>
      </p:pic>
      <p:sp>
        <p:nvSpPr>
          <p:cNvPr id="276" name="Google Shape;276;p34"/>
          <p:cNvSpPr txBox="1"/>
          <p:nvPr/>
        </p:nvSpPr>
        <p:spPr>
          <a:xfrm>
            <a:off x="1303700" y="336100"/>
            <a:ext cx="491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98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46698"/>
              <a:buFont typeface="Arial"/>
              <a:buNone/>
            </a:pPr>
            <a:r>
              <a:rPr b="1" lang="tr" sz="2355">
                <a:solidFill>
                  <a:srgbClr val="980000"/>
                </a:solidFill>
              </a:rPr>
              <a:t>OSAS Tanı Kriterleri </a:t>
            </a:r>
            <a:endParaRPr b="1" sz="3355">
              <a:solidFill>
                <a:srgbClr val="980000"/>
              </a:solidFill>
            </a:endParaRPr>
          </a:p>
        </p:txBody>
      </p:sp>
      <p:sp>
        <p:nvSpPr>
          <p:cNvPr id="282" name="Google Shape;282;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tr" sz="2100">
                <a:solidFill>
                  <a:srgbClr val="000000"/>
                </a:solidFill>
              </a:rPr>
              <a:t>• Kliniği (+) olgularda AHİ&gt;5 olması ve solunumsal olaylara solunum çabasının eşlik etmesi </a:t>
            </a:r>
            <a:endParaRPr sz="2100">
              <a:solidFill>
                <a:srgbClr val="000000"/>
              </a:solidFill>
            </a:endParaRPr>
          </a:p>
          <a:p>
            <a:pPr indent="0" lvl="0" marL="0" rtl="0" algn="l">
              <a:lnSpc>
                <a:spcPct val="115000"/>
              </a:lnSpc>
              <a:spcBef>
                <a:spcPts val="1200"/>
              </a:spcBef>
              <a:spcAft>
                <a:spcPts val="0"/>
              </a:spcAft>
              <a:buSzPts val="1800"/>
              <a:buNone/>
            </a:pPr>
            <a:r>
              <a:rPr lang="tr" sz="2100">
                <a:solidFill>
                  <a:srgbClr val="000000"/>
                </a:solidFill>
              </a:rPr>
              <a:t>• Kliniği (-) olgularda AHİ&gt;15 olması ve solunumsal olaylara solunum çabasının eşlik etmesi</a:t>
            </a:r>
            <a:endParaRPr sz="2100">
              <a:solidFill>
                <a:srgbClr val="000000"/>
              </a:solidFill>
            </a:endParaRPr>
          </a:p>
          <a:p>
            <a:pPr indent="0" lvl="0" marL="0" rtl="0" algn="l">
              <a:lnSpc>
                <a:spcPct val="115000"/>
              </a:lnSpc>
              <a:spcBef>
                <a:spcPts val="1200"/>
              </a:spcBef>
              <a:spcAft>
                <a:spcPts val="0"/>
              </a:spcAft>
              <a:buSzPts val="1800"/>
              <a:buNone/>
            </a:pPr>
            <a:r>
              <a:rPr lang="tr" sz="2100">
                <a:solidFill>
                  <a:srgbClr val="000000"/>
                </a:solidFill>
              </a:rPr>
              <a:t> • Bozukluğun başka bir uyku bozukluğu, medikal veya nörolojik bozukluk, ilaç veya madde kullanımı ile açıklanamaması</a:t>
            </a:r>
            <a:endParaRPr sz="2100">
              <a:solidFill>
                <a:srgbClr val="000000"/>
              </a:solidFill>
            </a:endParaRPr>
          </a:p>
          <a:p>
            <a:pPr indent="0" lvl="0" marL="0" rtl="0" algn="l">
              <a:lnSpc>
                <a:spcPct val="115000"/>
              </a:lnSpc>
              <a:spcBef>
                <a:spcPts val="1200"/>
              </a:spcBef>
              <a:spcAft>
                <a:spcPts val="0"/>
              </a:spcAft>
              <a:buSzPts val="1800"/>
              <a:buNone/>
            </a:pPr>
            <a:r>
              <a:t/>
            </a:r>
            <a:endParaRPr sz="2500">
              <a:solidFill>
                <a:srgbClr val="232323"/>
              </a:solidFill>
            </a:endParaRPr>
          </a:p>
          <a:p>
            <a:pPr indent="0" lvl="0" marL="0" rtl="0" algn="l">
              <a:lnSpc>
                <a:spcPct val="115000"/>
              </a:lnSpc>
              <a:spcBef>
                <a:spcPts val="1200"/>
              </a:spcBef>
              <a:spcAft>
                <a:spcPts val="1200"/>
              </a:spcAft>
              <a:buSzPts val="1800"/>
              <a:buNone/>
            </a:pPr>
            <a:r>
              <a:rPr lang="tr" sz="1600">
                <a:solidFill>
                  <a:srgbClr val="232323"/>
                </a:solidFill>
                <a:highlight>
                  <a:srgbClr val="FFFFFF"/>
                </a:highlight>
              </a:rPr>
              <a:t>(Apne-hipopne indeksi (AHI = [apneler + hipopneler] / saat cinsinden toplam uyku süresi)</a:t>
            </a:r>
            <a:endParaRPr sz="2500">
              <a:solidFill>
                <a:srgbClr val="23232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2260700" y="2951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Komplikasyonlar</a:t>
            </a:r>
            <a:endParaRPr b="1">
              <a:solidFill>
                <a:srgbClr val="980000"/>
              </a:solidFill>
            </a:endParaRPr>
          </a:p>
        </p:txBody>
      </p:sp>
      <p:sp>
        <p:nvSpPr>
          <p:cNvPr id="288" name="Google Shape;288;p36"/>
          <p:cNvSpPr txBox="1"/>
          <p:nvPr>
            <p:ph idx="1" type="body"/>
          </p:nvPr>
        </p:nvSpPr>
        <p:spPr>
          <a:xfrm>
            <a:off x="311700" y="944900"/>
            <a:ext cx="85206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101052"/>
              <a:buNone/>
            </a:pPr>
            <a:r>
              <a:rPr b="1" lang="tr" sz="7125">
                <a:solidFill>
                  <a:srgbClr val="232323"/>
                </a:solidFill>
              </a:rPr>
              <a:t>OSAS ın sonuçları:</a:t>
            </a:r>
            <a:endParaRPr b="1" sz="7125">
              <a:solidFill>
                <a:srgbClr val="232323"/>
              </a:solidFill>
            </a:endParaRPr>
          </a:p>
          <a:p>
            <a:pPr indent="0" lvl="0" marL="0" rtl="0" algn="l">
              <a:lnSpc>
                <a:spcPct val="115000"/>
              </a:lnSpc>
              <a:spcBef>
                <a:spcPts val="1200"/>
              </a:spcBef>
              <a:spcAft>
                <a:spcPts val="0"/>
              </a:spcAft>
              <a:buSzPct val="121518"/>
              <a:buNone/>
            </a:pPr>
            <a:r>
              <a:rPr lang="tr" sz="5925">
                <a:solidFill>
                  <a:srgbClr val="232323"/>
                </a:solidFill>
              </a:rPr>
              <a:t>    </a:t>
            </a:r>
            <a:r>
              <a:rPr lang="tr" sz="5925">
                <a:solidFill>
                  <a:srgbClr val="000000"/>
                </a:solidFill>
              </a:rPr>
              <a:t>1. Kardiyovasküler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2. Pulmoner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3. Metabolik ve Endokrinolojik Komplikasyonlar</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4. Nöro-Psikiyatrik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5. Nefrolojik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6. Gastrointestinal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7. Hematolojik Komplikasyonlar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8. Ani ölüm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9. Sosyo-Ekonomik Sonuçları </a:t>
            </a:r>
            <a:endParaRPr sz="5925">
              <a:solidFill>
                <a:srgbClr val="000000"/>
              </a:solidFill>
            </a:endParaRPr>
          </a:p>
          <a:p>
            <a:pPr indent="0" lvl="0" marL="0" rtl="0" algn="l">
              <a:lnSpc>
                <a:spcPct val="115000"/>
              </a:lnSpc>
              <a:spcBef>
                <a:spcPts val="1200"/>
              </a:spcBef>
              <a:spcAft>
                <a:spcPts val="0"/>
              </a:spcAft>
              <a:buSzPct val="121518"/>
              <a:buNone/>
            </a:pPr>
            <a:r>
              <a:rPr lang="tr" sz="5925">
                <a:solidFill>
                  <a:srgbClr val="000000"/>
                </a:solidFill>
              </a:rPr>
              <a:t>   10. Diğer</a:t>
            </a:r>
            <a:endParaRPr sz="5925">
              <a:solidFill>
                <a:srgbClr val="000000"/>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1787850" y="2374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Kardiyovasküler Komplikasyonlar</a:t>
            </a:r>
            <a:endParaRPr b="1">
              <a:solidFill>
                <a:srgbClr val="980000"/>
              </a:solidFill>
            </a:endParaRPr>
          </a:p>
        </p:txBody>
      </p:sp>
      <p:sp>
        <p:nvSpPr>
          <p:cNvPr id="294" name="Google Shape;294;p37"/>
          <p:cNvSpPr txBox="1"/>
          <p:nvPr>
            <p:ph idx="1" type="body"/>
          </p:nvPr>
        </p:nvSpPr>
        <p:spPr>
          <a:xfrm>
            <a:off x="311700" y="1152475"/>
            <a:ext cx="8520600" cy="38457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8"/>
              <a:buNone/>
            </a:pPr>
            <a:r>
              <a:rPr lang="tr">
                <a:solidFill>
                  <a:srgbClr val="232323"/>
                </a:solidFill>
              </a:rPr>
              <a:t>•</a:t>
            </a:r>
            <a:r>
              <a:rPr b="1" lang="tr">
                <a:solidFill>
                  <a:srgbClr val="232323"/>
                </a:solidFill>
              </a:rPr>
              <a:t> Hipertansiyon </a:t>
            </a:r>
            <a:endParaRPr b="1">
              <a:solidFill>
                <a:srgbClr val="232323"/>
              </a:solidFill>
            </a:endParaRPr>
          </a:p>
          <a:p>
            <a:pPr indent="0" lvl="0" marL="0" rtl="0" algn="l">
              <a:lnSpc>
                <a:spcPct val="115000"/>
              </a:lnSpc>
              <a:spcBef>
                <a:spcPts val="1200"/>
              </a:spcBef>
              <a:spcAft>
                <a:spcPts val="0"/>
              </a:spcAft>
              <a:buSzPct val="108108"/>
              <a:buNone/>
            </a:pPr>
            <a:r>
              <a:rPr lang="tr">
                <a:solidFill>
                  <a:srgbClr val="232323"/>
                </a:solidFill>
              </a:rPr>
              <a:t> </a:t>
            </a:r>
            <a:r>
              <a:rPr lang="tr">
                <a:solidFill>
                  <a:srgbClr val="000000"/>
                </a:solidFill>
              </a:rPr>
              <a:t>  -OSAS’lılarda sistemik HT %30-50 oranında görülür. </a:t>
            </a:r>
            <a:endParaRPr>
              <a:solidFill>
                <a:srgbClr val="000000"/>
              </a:solidFill>
            </a:endParaRPr>
          </a:p>
          <a:p>
            <a:pPr indent="0" lvl="0" marL="0" rtl="0" algn="l">
              <a:lnSpc>
                <a:spcPct val="115000"/>
              </a:lnSpc>
              <a:spcBef>
                <a:spcPts val="1200"/>
              </a:spcBef>
              <a:spcAft>
                <a:spcPts val="0"/>
              </a:spcAft>
              <a:buSzPct val="108108"/>
              <a:buNone/>
            </a:pPr>
            <a:r>
              <a:rPr lang="tr">
                <a:solidFill>
                  <a:srgbClr val="000000"/>
                </a:solidFill>
              </a:rPr>
              <a:t>    -OSAS’lı obezlerde bu risk, non-obezlerin 4.3 katıdır.</a:t>
            </a:r>
            <a:endParaRPr>
              <a:solidFill>
                <a:srgbClr val="000000"/>
              </a:solidFill>
            </a:endParaRPr>
          </a:p>
          <a:p>
            <a:pPr indent="0" lvl="0" marL="0" rtl="0" algn="l">
              <a:lnSpc>
                <a:spcPct val="115000"/>
              </a:lnSpc>
              <a:spcBef>
                <a:spcPts val="1200"/>
              </a:spcBef>
              <a:spcAft>
                <a:spcPts val="0"/>
              </a:spcAft>
              <a:buSzPct val="108108"/>
              <a:buNone/>
            </a:pPr>
            <a:r>
              <a:t/>
            </a:r>
            <a:endParaRPr b="1">
              <a:solidFill>
                <a:srgbClr val="232323"/>
              </a:solidFill>
            </a:endParaRPr>
          </a:p>
          <a:p>
            <a:pPr indent="0" lvl="0" marL="0" rtl="0" algn="l">
              <a:lnSpc>
                <a:spcPct val="115000"/>
              </a:lnSpc>
              <a:spcBef>
                <a:spcPts val="1200"/>
              </a:spcBef>
              <a:spcAft>
                <a:spcPts val="0"/>
              </a:spcAft>
              <a:buSzPct val="108108"/>
              <a:buNone/>
            </a:pPr>
            <a:r>
              <a:rPr b="1" lang="tr">
                <a:solidFill>
                  <a:srgbClr val="232323"/>
                </a:solidFill>
              </a:rPr>
              <a:t>• Kardiyak aritmiler</a:t>
            </a:r>
            <a:endParaRPr b="1">
              <a:solidFill>
                <a:srgbClr val="232323"/>
              </a:solidFill>
            </a:endParaRPr>
          </a:p>
          <a:p>
            <a:pPr indent="0" lvl="0" marL="0" rtl="0" algn="l">
              <a:lnSpc>
                <a:spcPct val="115000"/>
              </a:lnSpc>
              <a:spcBef>
                <a:spcPts val="1200"/>
              </a:spcBef>
              <a:spcAft>
                <a:spcPts val="0"/>
              </a:spcAft>
              <a:buSzPct val="108108"/>
              <a:buNone/>
            </a:pPr>
            <a:r>
              <a:rPr b="1" lang="tr">
                <a:solidFill>
                  <a:srgbClr val="232323"/>
                </a:solidFill>
              </a:rPr>
              <a:t>    </a:t>
            </a:r>
            <a:r>
              <a:rPr lang="tr">
                <a:solidFill>
                  <a:srgbClr val="232323"/>
                </a:solidFill>
              </a:rPr>
              <a:t>-Osas yarısında aritmiler görülebilir.</a:t>
            </a:r>
            <a:r>
              <a:rPr b="1" lang="tr">
                <a:solidFill>
                  <a:srgbClr val="232323"/>
                </a:solidFill>
              </a:rPr>
              <a:t> </a:t>
            </a:r>
            <a:endParaRPr b="1">
              <a:solidFill>
                <a:srgbClr val="232323"/>
              </a:solidFill>
            </a:endParaRPr>
          </a:p>
          <a:p>
            <a:pPr indent="0" lvl="0" marL="0" rtl="0" algn="l">
              <a:lnSpc>
                <a:spcPct val="115000"/>
              </a:lnSpc>
              <a:spcBef>
                <a:spcPts val="1200"/>
              </a:spcBef>
              <a:spcAft>
                <a:spcPts val="0"/>
              </a:spcAft>
              <a:buSzPct val="108108"/>
              <a:buNone/>
            </a:pPr>
            <a:r>
              <a:rPr lang="tr">
                <a:solidFill>
                  <a:srgbClr val="232323"/>
                </a:solidFill>
              </a:rPr>
              <a:t>    -En sık sinus bradikardisi (%7), sinüs arresti (%8), A-V blok (%11), ventriküler prematür atımlar, ventriküler taşikardi (%1-3), sinüs taşikardisi (%1-3) görülür</a:t>
            </a:r>
            <a:endParaRPr>
              <a:solidFill>
                <a:srgbClr val="232323"/>
              </a:solidFill>
            </a:endParaRPr>
          </a:p>
          <a:p>
            <a:pPr indent="0" lvl="0" marL="0" rtl="0" algn="l">
              <a:lnSpc>
                <a:spcPct val="115000"/>
              </a:lnSpc>
              <a:spcBef>
                <a:spcPts val="1200"/>
              </a:spcBef>
              <a:spcAft>
                <a:spcPts val="0"/>
              </a:spcAft>
              <a:buSzPct val="108108"/>
              <a:buNone/>
            </a:pPr>
            <a:r>
              <a:rPr b="1" lang="tr">
                <a:solidFill>
                  <a:srgbClr val="232323"/>
                </a:solidFill>
              </a:rPr>
              <a:t> • Sol kalp yetmezliği </a:t>
            </a:r>
            <a:endParaRPr b="1">
              <a:solidFill>
                <a:srgbClr val="232323"/>
              </a:solidFill>
            </a:endParaRPr>
          </a:p>
          <a:p>
            <a:pPr indent="0" lvl="0" marL="0" rtl="0" algn="l">
              <a:lnSpc>
                <a:spcPct val="115000"/>
              </a:lnSpc>
              <a:spcBef>
                <a:spcPts val="1200"/>
              </a:spcBef>
              <a:spcAft>
                <a:spcPts val="1200"/>
              </a:spcAft>
              <a:buSzPct val="108108"/>
              <a:buNone/>
            </a:pPr>
            <a:r>
              <a:t/>
            </a:r>
            <a:endParaRPr>
              <a:solidFill>
                <a:srgbClr val="232323"/>
              </a:solidFill>
            </a:endParaRPr>
          </a:p>
        </p:txBody>
      </p:sp>
      <p:pic>
        <p:nvPicPr>
          <p:cNvPr id="295" name="Google Shape;295;p37"/>
          <p:cNvPicPr preferRelativeResize="0"/>
          <p:nvPr/>
        </p:nvPicPr>
        <p:blipFill rotWithShape="1">
          <a:blip r:embed="rId3">
            <a:alphaModFix/>
          </a:blip>
          <a:srcRect b="0" l="0" r="0" t="0"/>
          <a:stretch/>
        </p:blipFill>
        <p:spPr>
          <a:xfrm>
            <a:off x="6033575" y="960050"/>
            <a:ext cx="2987150" cy="17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tr" sz="3680">
                <a:solidFill>
                  <a:srgbClr val="980000"/>
                </a:solidFill>
              </a:rPr>
              <a:t>OLGU</a:t>
            </a:r>
            <a:endParaRPr b="1" sz="1520">
              <a:solidFill>
                <a:srgbClr val="980000"/>
              </a:solidFill>
            </a:endParaRPr>
          </a:p>
        </p:txBody>
      </p:sp>
      <p:sp>
        <p:nvSpPr>
          <p:cNvPr id="77" name="Google Shape;77;p4"/>
          <p:cNvSpPr txBox="1"/>
          <p:nvPr>
            <p:ph idx="1" type="body"/>
          </p:nvPr>
        </p:nvSpPr>
        <p:spPr>
          <a:xfrm>
            <a:off x="311700" y="15791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800"/>
              </a:spcBef>
              <a:spcAft>
                <a:spcPts val="0"/>
              </a:spcAft>
              <a:buClr>
                <a:schemeClr val="dk1"/>
              </a:buClr>
              <a:buSzPts val="1100"/>
              <a:buFont typeface="Arial"/>
              <a:buNone/>
            </a:pPr>
            <a:r>
              <a:rPr lang="tr" sz="2900">
                <a:solidFill>
                  <a:schemeClr val="dk1"/>
                </a:solidFill>
              </a:rPr>
              <a:t>•</a:t>
            </a:r>
            <a:r>
              <a:rPr lang="tr" sz="2700">
                <a:solidFill>
                  <a:schemeClr val="dk1"/>
                </a:solidFill>
              </a:rPr>
              <a:t>Yardımcı tanı yöntemleri</a:t>
            </a:r>
            <a:endParaRPr sz="2700">
              <a:solidFill>
                <a:schemeClr val="dk1"/>
              </a:solidFill>
            </a:endParaRPr>
          </a:p>
          <a:p>
            <a:pPr indent="0" lvl="0" marL="342900" rtl="0" algn="l">
              <a:lnSpc>
                <a:spcPct val="115000"/>
              </a:lnSpc>
              <a:spcBef>
                <a:spcPts val="800"/>
              </a:spcBef>
              <a:spcAft>
                <a:spcPts val="0"/>
              </a:spcAft>
              <a:buSzPts val="1800"/>
              <a:buNone/>
            </a:pPr>
            <a:r>
              <a:rPr lang="tr" sz="2700">
                <a:solidFill>
                  <a:schemeClr val="dk1"/>
                </a:solidFill>
              </a:rPr>
              <a:t> - Akciğer grafisi</a:t>
            </a:r>
            <a:endParaRPr sz="2700">
              <a:solidFill>
                <a:schemeClr val="dk1"/>
              </a:solidFill>
            </a:endParaRPr>
          </a:p>
          <a:p>
            <a:pPr indent="0" lvl="0" marL="342900" rtl="0" algn="l">
              <a:lnSpc>
                <a:spcPct val="115000"/>
              </a:lnSpc>
              <a:spcBef>
                <a:spcPts val="800"/>
              </a:spcBef>
              <a:spcAft>
                <a:spcPts val="0"/>
              </a:spcAft>
              <a:buClr>
                <a:schemeClr val="dk1"/>
              </a:buClr>
              <a:buSzPts val="1100"/>
              <a:buFont typeface="Arial"/>
              <a:buNone/>
            </a:pPr>
            <a:r>
              <a:rPr lang="tr" sz="2700">
                <a:solidFill>
                  <a:schemeClr val="dk1"/>
                </a:solidFill>
              </a:rPr>
              <a:t>-Tansiyon ölçümü, EKG, EKO</a:t>
            </a:r>
            <a:endParaRPr sz="2700">
              <a:solidFill>
                <a:schemeClr val="dk1"/>
              </a:solidFill>
            </a:endParaRPr>
          </a:p>
          <a:p>
            <a:pPr indent="0" lvl="0" marL="342900" rtl="0" algn="l">
              <a:lnSpc>
                <a:spcPct val="115000"/>
              </a:lnSpc>
              <a:spcBef>
                <a:spcPts val="800"/>
              </a:spcBef>
              <a:spcAft>
                <a:spcPts val="0"/>
              </a:spcAft>
              <a:buClr>
                <a:schemeClr val="dk1"/>
              </a:buClr>
              <a:buSzPts val="1100"/>
              <a:buFont typeface="Arial"/>
              <a:buNone/>
            </a:pPr>
            <a:r>
              <a:rPr lang="tr" sz="2700">
                <a:solidFill>
                  <a:schemeClr val="dk1"/>
                </a:solidFill>
              </a:rPr>
              <a:t> - Solunum fonksiyon testleri</a:t>
            </a:r>
            <a:r>
              <a:rPr lang="tr" sz="2900">
                <a:solidFill>
                  <a:schemeClr val="dk1"/>
                </a:solidFill>
              </a:rPr>
              <a:t> </a:t>
            </a:r>
            <a:endParaRPr sz="2900">
              <a:solidFill>
                <a:schemeClr val="dk1"/>
              </a:solidFill>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1557200" y="260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tr">
                <a:solidFill>
                  <a:srgbClr val="980000"/>
                </a:solidFill>
              </a:rPr>
              <a:t>Kardiyovasküler Komplikasyonlar</a:t>
            </a:r>
            <a:endParaRPr b="1">
              <a:solidFill>
                <a:srgbClr val="980000"/>
              </a:solidFill>
            </a:endParaRPr>
          </a:p>
        </p:txBody>
      </p:sp>
      <p:sp>
        <p:nvSpPr>
          <p:cNvPr id="301" name="Google Shape;301;p38"/>
          <p:cNvSpPr txBox="1"/>
          <p:nvPr>
            <p:ph idx="1" type="body"/>
          </p:nvPr>
        </p:nvSpPr>
        <p:spPr>
          <a:xfrm>
            <a:off x="311700" y="1152475"/>
            <a:ext cx="8520600" cy="3822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tr">
                <a:solidFill>
                  <a:srgbClr val="232323"/>
                </a:solidFill>
              </a:rPr>
              <a:t>• Koroner arter hastalığı </a:t>
            </a:r>
            <a:endParaRPr b="1">
              <a:solidFill>
                <a:srgbClr val="232323"/>
              </a:solidFill>
            </a:endParaRPr>
          </a:p>
          <a:p>
            <a:pPr indent="0" lvl="0" marL="0" rtl="0" algn="l">
              <a:lnSpc>
                <a:spcPct val="115000"/>
              </a:lnSpc>
              <a:spcBef>
                <a:spcPts val="1200"/>
              </a:spcBef>
              <a:spcAft>
                <a:spcPts val="0"/>
              </a:spcAft>
              <a:buClr>
                <a:schemeClr val="dk1"/>
              </a:buClr>
              <a:buSzPts val="1100"/>
              <a:buFont typeface="Arial"/>
              <a:buNone/>
            </a:pPr>
            <a:r>
              <a:rPr lang="tr">
                <a:solidFill>
                  <a:srgbClr val="232323"/>
                </a:solidFill>
              </a:rPr>
              <a:t> - Anjiografi ile KAH tespit edilen kadın hastaların %30’unda, erkek hastaların %37’sinde OSAS saptanmıştır. KAH olan hastaların ise %50’sinde OSAS görülmektedir </a:t>
            </a:r>
            <a:endParaRPr>
              <a:solidFill>
                <a:srgbClr val="232323"/>
              </a:solidFill>
            </a:endParaRPr>
          </a:p>
          <a:p>
            <a:pPr indent="0" lvl="0" marL="0" rtl="0" algn="l">
              <a:lnSpc>
                <a:spcPct val="115000"/>
              </a:lnSpc>
              <a:spcBef>
                <a:spcPts val="1200"/>
              </a:spcBef>
              <a:spcAft>
                <a:spcPts val="0"/>
              </a:spcAft>
              <a:buSzPts val="1800"/>
              <a:buNone/>
            </a:pPr>
            <a:r>
              <a:rPr b="1" lang="tr">
                <a:solidFill>
                  <a:srgbClr val="232323"/>
                </a:solidFill>
              </a:rPr>
              <a:t>• Sağ kalp yetmezliği/pulmoner hipertansiyon</a:t>
            </a:r>
            <a:endParaRPr b="1">
              <a:solidFill>
                <a:srgbClr val="232323"/>
              </a:solidFill>
            </a:endParaRPr>
          </a:p>
          <a:p>
            <a:pPr indent="0" lvl="0" marL="0" rtl="0" algn="l">
              <a:lnSpc>
                <a:spcPct val="115000"/>
              </a:lnSpc>
              <a:spcBef>
                <a:spcPts val="1200"/>
              </a:spcBef>
              <a:spcAft>
                <a:spcPts val="0"/>
              </a:spcAft>
              <a:buClr>
                <a:schemeClr val="dk1"/>
              </a:buClr>
              <a:buSzPts val="1100"/>
              <a:buFont typeface="Arial"/>
              <a:buNone/>
            </a:pPr>
            <a:r>
              <a:rPr lang="tr" sz="2000">
                <a:solidFill>
                  <a:srgbClr val="404040"/>
                </a:solidFill>
                <a:latin typeface="Calibri"/>
                <a:ea typeface="Calibri"/>
                <a:cs typeface="Calibri"/>
                <a:sym typeface="Calibri"/>
              </a:rPr>
              <a:t>-Hipoksik pulmoner vazokonstrüksiyon ve remodelling sonucu pulmoner HT gelişebilir. Görülme sıklığı %20-41’dir.</a:t>
            </a:r>
            <a:endParaRPr b="1">
              <a:solidFill>
                <a:srgbClr val="232323"/>
              </a:solidFill>
            </a:endParaRPr>
          </a:p>
          <a:p>
            <a:pPr indent="0" lvl="0" marL="0" rtl="0" algn="l">
              <a:lnSpc>
                <a:spcPct val="115000"/>
              </a:lnSpc>
              <a:spcBef>
                <a:spcPts val="1200"/>
              </a:spcBef>
              <a:spcAft>
                <a:spcPts val="0"/>
              </a:spcAft>
              <a:buSzPts val="1800"/>
              <a:buNone/>
            </a:pPr>
            <a:r>
              <a:rPr b="1" lang="tr">
                <a:solidFill>
                  <a:srgbClr val="232323"/>
                </a:solidFill>
              </a:rPr>
              <a:t> • Serebrovasküler hastalık</a:t>
            </a:r>
            <a:endParaRPr b="1">
              <a:solidFill>
                <a:srgbClr val="232323"/>
              </a:solidFill>
            </a:endParaRPr>
          </a:p>
          <a:p>
            <a:pPr indent="0" lvl="0" marL="0" rtl="0" algn="l">
              <a:lnSpc>
                <a:spcPct val="115000"/>
              </a:lnSpc>
              <a:spcBef>
                <a:spcPts val="1200"/>
              </a:spcBef>
              <a:spcAft>
                <a:spcPts val="1200"/>
              </a:spcAft>
              <a:buClr>
                <a:schemeClr val="dk1"/>
              </a:buClr>
              <a:buSzPts val="1100"/>
              <a:buFont typeface="Arial"/>
              <a:buNone/>
            </a:pPr>
            <a:r>
              <a:rPr lang="tr">
                <a:solidFill>
                  <a:srgbClr val="232323"/>
                </a:solidFill>
              </a:rPr>
              <a:t>-İnmeli hastaların %45-90’nında OSAS saptanmıştır.</a:t>
            </a:r>
            <a:endParaRPr>
              <a:solidFill>
                <a:srgbClr val="23232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9"/>
          <p:cNvSpPr txBox="1"/>
          <p:nvPr>
            <p:ph type="title"/>
          </p:nvPr>
        </p:nvSpPr>
        <p:spPr>
          <a:xfrm>
            <a:off x="1303500" y="433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Metabolik ve Endokrinolojik Komplikasyonlar</a:t>
            </a:r>
            <a:endParaRPr b="1">
              <a:solidFill>
                <a:srgbClr val="980000"/>
              </a:solidFill>
            </a:endParaRPr>
          </a:p>
        </p:txBody>
      </p:sp>
      <p:sp>
        <p:nvSpPr>
          <p:cNvPr id="307" name="Google Shape;307;p39"/>
          <p:cNvSpPr txBox="1"/>
          <p:nvPr>
            <p:ph idx="1" type="body"/>
          </p:nvPr>
        </p:nvSpPr>
        <p:spPr>
          <a:xfrm>
            <a:off x="311700" y="1152475"/>
            <a:ext cx="8520600" cy="4122600"/>
          </a:xfrm>
          <a:prstGeom prst="rect">
            <a:avLst/>
          </a:prstGeom>
          <a:noFill/>
          <a:ln>
            <a:noFill/>
          </a:ln>
        </p:spPr>
        <p:txBody>
          <a:bodyPr anchorCtr="0" anchor="t" bIns="91425" lIns="91425" spcFirstLastPara="1" rIns="91425" wrap="square" tIns="91425">
            <a:normAutofit fontScale="55000" lnSpcReduction="20000"/>
          </a:bodyPr>
          <a:lstStyle/>
          <a:p>
            <a:pPr indent="-320260" lvl="0" marL="457200" rtl="0" algn="l">
              <a:lnSpc>
                <a:spcPct val="115000"/>
              </a:lnSpc>
              <a:spcBef>
                <a:spcPts val="0"/>
              </a:spcBef>
              <a:spcAft>
                <a:spcPts val="0"/>
              </a:spcAft>
              <a:buClr>
                <a:srgbClr val="232323"/>
              </a:buClr>
              <a:buSzPct val="100000"/>
              <a:buChar char="●"/>
            </a:pPr>
            <a:r>
              <a:rPr b="1" lang="tr" sz="2624">
                <a:solidFill>
                  <a:srgbClr val="232323"/>
                </a:solidFill>
              </a:rPr>
              <a:t>Obezite</a:t>
            </a:r>
            <a:endParaRPr b="1" sz="2624">
              <a:solidFill>
                <a:srgbClr val="232323"/>
              </a:solidFill>
            </a:endParaRPr>
          </a:p>
          <a:p>
            <a:pPr indent="0" lvl="0" marL="0" rtl="0" algn="l">
              <a:lnSpc>
                <a:spcPct val="115000"/>
              </a:lnSpc>
              <a:spcBef>
                <a:spcPts val="1200"/>
              </a:spcBef>
              <a:spcAft>
                <a:spcPts val="0"/>
              </a:spcAft>
              <a:buSzPct val="124722"/>
              <a:buNone/>
            </a:pPr>
            <a:r>
              <a:rPr lang="tr" sz="2624">
                <a:solidFill>
                  <a:srgbClr val="232323"/>
                </a:solidFill>
              </a:rPr>
              <a:t>  -Normalde yavaş dalga uykusunda salınan büyüme hormonu</a:t>
            </a:r>
            <a:endParaRPr sz="2624">
              <a:solidFill>
                <a:srgbClr val="232323"/>
              </a:solidFill>
            </a:endParaRPr>
          </a:p>
          <a:p>
            <a:pPr indent="0" lvl="0" marL="0" rtl="0" algn="l">
              <a:lnSpc>
                <a:spcPct val="115000"/>
              </a:lnSpc>
              <a:spcBef>
                <a:spcPts val="1200"/>
              </a:spcBef>
              <a:spcAft>
                <a:spcPts val="0"/>
              </a:spcAft>
              <a:buSzPct val="124722"/>
              <a:buNone/>
            </a:pPr>
            <a:r>
              <a:rPr lang="tr" sz="2624">
                <a:solidFill>
                  <a:srgbClr val="232323"/>
                </a:solidFill>
              </a:rPr>
              <a:t>OSAS’lılarda derin uyku kaybı nedeniyle supresedir, lipoliz bozulur ve </a:t>
            </a:r>
            <a:endParaRPr sz="2624">
              <a:solidFill>
                <a:srgbClr val="232323"/>
              </a:solidFill>
            </a:endParaRPr>
          </a:p>
          <a:p>
            <a:pPr indent="0" lvl="0" marL="0" rtl="0" algn="l">
              <a:lnSpc>
                <a:spcPct val="115000"/>
              </a:lnSpc>
              <a:spcBef>
                <a:spcPts val="1200"/>
              </a:spcBef>
              <a:spcAft>
                <a:spcPts val="0"/>
              </a:spcAft>
              <a:buSzPct val="124722"/>
              <a:buNone/>
            </a:pPr>
            <a:r>
              <a:rPr lang="tr" sz="2624">
                <a:solidFill>
                  <a:srgbClr val="232323"/>
                </a:solidFill>
              </a:rPr>
              <a:t>obezite artar.</a:t>
            </a:r>
            <a:endParaRPr sz="2624">
              <a:solidFill>
                <a:srgbClr val="232323"/>
              </a:solidFill>
            </a:endParaRPr>
          </a:p>
          <a:p>
            <a:pPr indent="-320260" lvl="0" marL="457200" rtl="0" algn="l">
              <a:lnSpc>
                <a:spcPct val="115000"/>
              </a:lnSpc>
              <a:spcBef>
                <a:spcPts val="1200"/>
              </a:spcBef>
              <a:spcAft>
                <a:spcPts val="0"/>
              </a:spcAft>
              <a:buClr>
                <a:srgbClr val="232323"/>
              </a:buClr>
              <a:buSzPct val="100000"/>
              <a:buChar char="●"/>
            </a:pPr>
            <a:r>
              <a:rPr b="1" lang="tr" sz="2624">
                <a:solidFill>
                  <a:srgbClr val="232323"/>
                </a:solidFill>
              </a:rPr>
              <a:t>İnsülin Direnci</a:t>
            </a:r>
            <a:endParaRPr b="1" sz="2624">
              <a:solidFill>
                <a:srgbClr val="232323"/>
              </a:solidFill>
            </a:endParaRPr>
          </a:p>
          <a:p>
            <a:pPr indent="0" lvl="0" marL="457200" rtl="0" algn="l">
              <a:lnSpc>
                <a:spcPct val="115000"/>
              </a:lnSpc>
              <a:spcBef>
                <a:spcPts val="1200"/>
              </a:spcBef>
              <a:spcAft>
                <a:spcPts val="0"/>
              </a:spcAft>
              <a:buSzPct val="108225"/>
              <a:buNone/>
            </a:pPr>
            <a:r>
              <a:rPr lang="tr" sz="3024">
                <a:solidFill>
                  <a:schemeClr val="dk1"/>
                </a:solidFill>
                <a:latin typeface="Calibri"/>
                <a:ea typeface="Calibri"/>
                <a:cs typeface="Calibri"/>
                <a:sym typeface="Calibri"/>
              </a:rPr>
              <a:t>- </a:t>
            </a:r>
            <a:r>
              <a:rPr lang="tr" sz="2824">
                <a:solidFill>
                  <a:schemeClr val="dk1"/>
                </a:solidFill>
                <a:latin typeface="Calibri"/>
                <a:ea typeface="Calibri"/>
                <a:cs typeface="Calibri"/>
                <a:sym typeface="Calibri"/>
              </a:rPr>
              <a:t>Metabolik etkiler oksijen desatürasyonuyla ilişkili olup, OSAS’da insülin direnci %20 dolayındadır.</a:t>
            </a:r>
            <a:endParaRPr sz="2824">
              <a:solidFill>
                <a:schemeClr val="dk1"/>
              </a:solidFill>
              <a:latin typeface="Calibri"/>
              <a:ea typeface="Calibri"/>
              <a:cs typeface="Calibri"/>
              <a:sym typeface="Calibri"/>
            </a:endParaRPr>
          </a:p>
          <a:p>
            <a:pPr indent="-327245" lvl="0" marL="457200" rtl="0" algn="l">
              <a:lnSpc>
                <a:spcPct val="115000"/>
              </a:lnSpc>
              <a:spcBef>
                <a:spcPts val="1200"/>
              </a:spcBef>
              <a:spcAft>
                <a:spcPts val="0"/>
              </a:spcAft>
              <a:buClr>
                <a:schemeClr val="dk1"/>
              </a:buClr>
              <a:buSzPct val="100000"/>
              <a:buFont typeface="Calibri"/>
              <a:buChar char="●"/>
            </a:pPr>
            <a:r>
              <a:rPr b="1" lang="tr" sz="2824">
                <a:solidFill>
                  <a:schemeClr val="dk1"/>
                </a:solidFill>
                <a:latin typeface="Calibri"/>
                <a:ea typeface="Calibri"/>
                <a:cs typeface="Calibri"/>
                <a:sym typeface="Calibri"/>
              </a:rPr>
              <a:t>Diabetes Mellitus (DM)</a:t>
            </a:r>
            <a:endParaRPr b="1" sz="2824">
              <a:solidFill>
                <a:schemeClr val="dk1"/>
              </a:solidFill>
              <a:latin typeface="Calibri"/>
              <a:ea typeface="Calibri"/>
              <a:cs typeface="Calibri"/>
              <a:sym typeface="Calibri"/>
            </a:endParaRPr>
          </a:p>
          <a:p>
            <a:pPr indent="0" lvl="0" marL="457200" rtl="0" algn="l">
              <a:lnSpc>
                <a:spcPct val="115000"/>
              </a:lnSpc>
              <a:spcBef>
                <a:spcPts val="1200"/>
              </a:spcBef>
              <a:spcAft>
                <a:spcPts val="0"/>
              </a:spcAft>
              <a:buSzPct val="115889"/>
              <a:buNone/>
            </a:pPr>
            <a:r>
              <a:rPr lang="tr" sz="2824">
                <a:solidFill>
                  <a:schemeClr val="dk1"/>
                </a:solidFill>
                <a:latin typeface="Calibri"/>
                <a:ea typeface="Calibri"/>
                <a:cs typeface="Calibri"/>
                <a:sym typeface="Calibri"/>
              </a:rPr>
              <a:t>-Hipoksi, insülin duyarlılığında azalma, kortizol ve norepinefrin düzeyinde artmaya yol açmaktadır.OSAS bireylerde Tip-2 DM %30 oranında görülür.</a:t>
            </a:r>
            <a:endParaRPr sz="2824">
              <a:solidFill>
                <a:schemeClr val="dk1"/>
              </a:solidFill>
              <a:latin typeface="Calibri"/>
              <a:ea typeface="Calibri"/>
              <a:cs typeface="Calibri"/>
              <a:sym typeface="Calibri"/>
            </a:endParaRPr>
          </a:p>
          <a:p>
            <a:pPr indent="-333630" lvl="0" marL="457200" rtl="0" algn="l">
              <a:lnSpc>
                <a:spcPct val="115000"/>
              </a:lnSpc>
              <a:spcBef>
                <a:spcPts val="1200"/>
              </a:spcBef>
              <a:spcAft>
                <a:spcPts val="0"/>
              </a:spcAft>
              <a:buClr>
                <a:schemeClr val="dk1"/>
              </a:buClr>
              <a:buSzPct val="100000"/>
              <a:buFont typeface="Calibri"/>
              <a:buChar char="●"/>
            </a:pPr>
            <a:r>
              <a:rPr b="1" lang="tr" sz="3005">
                <a:solidFill>
                  <a:schemeClr val="dk1"/>
                </a:solidFill>
                <a:latin typeface="Calibri"/>
                <a:ea typeface="Calibri"/>
                <a:cs typeface="Calibri"/>
                <a:sym typeface="Calibri"/>
              </a:rPr>
              <a:t>Metabolik sendrom</a:t>
            </a:r>
            <a:endParaRPr b="1" sz="3005">
              <a:solidFill>
                <a:schemeClr val="dk1"/>
              </a:solidFill>
              <a:latin typeface="Calibri"/>
              <a:ea typeface="Calibri"/>
              <a:cs typeface="Calibri"/>
              <a:sym typeface="Calibri"/>
            </a:endParaRPr>
          </a:p>
          <a:p>
            <a:pPr indent="0" lvl="0" marL="457200" rtl="0" algn="l">
              <a:lnSpc>
                <a:spcPct val="115000"/>
              </a:lnSpc>
              <a:spcBef>
                <a:spcPts val="1200"/>
              </a:spcBef>
              <a:spcAft>
                <a:spcPts val="1200"/>
              </a:spcAft>
              <a:buSzPct val="163636"/>
              <a:buNone/>
            </a:pPr>
            <a:r>
              <a:t/>
            </a:r>
            <a:endParaRPr sz="2000">
              <a:solidFill>
                <a:schemeClr val="dk1"/>
              </a:solidFill>
              <a:latin typeface="Calibri"/>
              <a:ea typeface="Calibri"/>
              <a:cs typeface="Calibri"/>
              <a:sym typeface="Calibri"/>
            </a:endParaRPr>
          </a:p>
        </p:txBody>
      </p:sp>
      <p:pic>
        <p:nvPicPr>
          <p:cNvPr id="308" name="Google Shape;308;p39"/>
          <p:cNvPicPr preferRelativeResize="0"/>
          <p:nvPr/>
        </p:nvPicPr>
        <p:blipFill rotWithShape="1">
          <a:blip r:embed="rId3">
            <a:alphaModFix/>
          </a:blip>
          <a:srcRect b="0" l="0" r="0" t="0"/>
          <a:stretch/>
        </p:blipFill>
        <p:spPr>
          <a:xfrm>
            <a:off x="6193560" y="1083775"/>
            <a:ext cx="2638740" cy="1677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2099250" y="387375"/>
            <a:ext cx="4303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5505"/>
              <a:buNone/>
            </a:pPr>
            <a:r>
              <a:rPr b="1" lang="tr" sz="2175">
                <a:solidFill>
                  <a:srgbClr val="980000"/>
                </a:solidFill>
              </a:rPr>
              <a:t>Nöro-psikiyatrik komplikasyonlar  </a:t>
            </a:r>
            <a:r>
              <a:rPr b="1" lang="tr" sz="2075">
                <a:solidFill>
                  <a:srgbClr val="980000"/>
                </a:solidFill>
              </a:rPr>
              <a:t> </a:t>
            </a:r>
            <a:r>
              <a:rPr lang="tr" sz="2075">
                <a:solidFill>
                  <a:srgbClr val="980000"/>
                </a:solidFill>
              </a:rPr>
              <a:t>        </a:t>
            </a:r>
            <a:endParaRPr sz="2520">
              <a:solidFill>
                <a:srgbClr val="980000"/>
              </a:solidFill>
            </a:endParaRPr>
          </a:p>
        </p:txBody>
      </p:sp>
      <p:sp>
        <p:nvSpPr>
          <p:cNvPr id="314" name="Google Shape;314;p40"/>
          <p:cNvSpPr txBox="1"/>
          <p:nvPr>
            <p:ph idx="1" type="body"/>
          </p:nvPr>
        </p:nvSpPr>
        <p:spPr>
          <a:xfrm>
            <a:off x="484375" y="1060225"/>
            <a:ext cx="71985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tr"/>
              <a:t> </a:t>
            </a:r>
            <a:r>
              <a:rPr lang="tr">
                <a:solidFill>
                  <a:srgbClr val="232323"/>
                </a:solidFill>
              </a:rPr>
              <a:t>Depresyon (%30) </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Anksiyete ve ajitasyon</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 Bilişsel bozukluk </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 Karar verme yeteneğinde azalma, hafızada zayıflama, unutkanlık, konsantrasyon güçlüğü, dikkat azalması</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 Kişilik değişiklikleri </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 Diğer psikolojik bozukluklar (somatizasyon,obsesyonkompulsiyon, düşmanlık, noktürnal panik ataklar, psikotik epizodlar</a:t>
            </a:r>
            <a:endParaRPr>
              <a:solidFill>
                <a:srgbClr val="23232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idx="1" type="body"/>
          </p:nvPr>
        </p:nvSpPr>
        <p:spPr>
          <a:xfrm>
            <a:off x="-207275" y="1013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b="1"/>
          </a:p>
          <a:p>
            <a:pPr indent="0" lvl="0" marL="0" rtl="0" algn="l">
              <a:lnSpc>
                <a:spcPct val="115000"/>
              </a:lnSpc>
              <a:spcBef>
                <a:spcPts val="1200"/>
              </a:spcBef>
              <a:spcAft>
                <a:spcPts val="0"/>
              </a:spcAft>
              <a:buSzPts val="1800"/>
              <a:buNone/>
            </a:pPr>
            <a:r>
              <a:rPr lang="tr"/>
              <a:t>    </a:t>
            </a:r>
            <a:r>
              <a:rPr lang="tr">
                <a:solidFill>
                  <a:srgbClr val="000000"/>
                </a:solidFill>
              </a:rPr>
              <a:t>OSAS uykuda ani ölüm nedenlerinden biridir.</a:t>
            </a:r>
            <a:endParaRPr>
              <a:solidFill>
                <a:srgbClr val="000000"/>
              </a:solidFill>
            </a:endParaRPr>
          </a:p>
          <a:p>
            <a:pPr indent="0" lvl="0" marL="0" rtl="0" algn="l">
              <a:lnSpc>
                <a:spcPct val="115000"/>
              </a:lnSpc>
              <a:spcBef>
                <a:spcPts val="1200"/>
              </a:spcBef>
              <a:spcAft>
                <a:spcPts val="0"/>
              </a:spcAft>
              <a:buSzPts val="1800"/>
              <a:buNone/>
            </a:pPr>
            <a:r>
              <a:rPr lang="tr">
                <a:solidFill>
                  <a:srgbClr val="000000"/>
                </a:solidFill>
              </a:rPr>
              <a:t>    OSAS’da ani ölüme yol açan nedenler:</a:t>
            </a:r>
            <a:endParaRPr>
              <a:solidFill>
                <a:srgbClr val="000000"/>
              </a:solidFill>
            </a:endParaRPr>
          </a:p>
          <a:p>
            <a:pPr indent="0" lvl="0" marL="0" rtl="0" algn="l">
              <a:lnSpc>
                <a:spcPct val="115000"/>
              </a:lnSpc>
              <a:spcBef>
                <a:spcPts val="1200"/>
              </a:spcBef>
              <a:spcAft>
                <a:spcPts val="0"/>
              </a:spcAft>
              <a:buSzPts val="1800"/>
              <a:buNone/>
            </a:pPr>
            <a:r>
              <a:rPr lang="tr">
                <a:solidFill>
                  <a:srgbClr val="000000"/>
                </a:solidFill>
              </a:rPr>
              <a:t>              • Kalp hızı değişiklikleri </a:t>
            </a:r>
            <a:endParaRPr>
              <a:solidFill>
                <a:srgbClr val="000000"/>
              </a:solidFill>
            </a:endParaRPr>
          </a:p>
          <a:p>
            <a:pPr indent="0" lvl="0" marL="0" rtl="0" algn="l">
              <a:lnSpc>
                <a:spcPct val="115000"/>
              </a:lnSpc>
              <a:spcBef>
                <a:spcPts val="1200"/>
              </a:spcBef>
              <a:spcAft>
                <a:spcPts val="0"/>
              </a:spcAft>
              <a:buSzPts val="1800"/>
              <a:buNone/>
            </a:pPr>
            <a:r>
              <a:rPr lang="tr">
                <a:solidFill>
                  <a:srgbClr val="000000"/>
                </a:solidFill>
              </a:rPr>
              <a:t>              • Malign aritmiler </a:t>
            </a:r>
            <a:endParaRPr>
              <a:solidFill>
                <a:srgbClr val="000000"/>
              </a:solidFill>
            </a:endParaRPr>
          </a:p>
          <a:p>
            <a:pPr indent="0" lvl="0" marL="0" rtl="0" algn="l">
              <a:lnSpc>
                <a:spcPct val="115000"/>
              </a:lnSpc>
              <a:spcBef>
                <a:spcPts val="1200"/>
              </a:spcBef>
              <a:spcAft>
                <a:spcPts val="0"/>
              </a:spcAft>
              <a:buSzPts val="1800"/>
              <a:buNone/>
            </a:pPr>
            <a:r>
              <a:rPr lang="tr">
                <a:solidFill>
                  <a:srgbClr val="000000"/>
                </a:solidFill>
              </a:rPr>
              <a:t>              • İskemik kalp hastalıkları </a:t>
            </a:r>
            <a:endParaRPr>
              <a:solidFill>
                <a:srgbClr val="000000"/>
              </a:solidFill>
            </a:endParaRPr>
          </a:p>
          <a:p>
            <a:pPr indent="0" lvl="0" marL="0" rtl="0" algn="l">
              <a:lnSpc>
                <a:spcPct val="115000"/>
              </a:lnSpc>
              <a:spcBef>
                <a:spcPts val="1200"/>
              </a:spcBef>
              <a:spcAft>
                <a:spcPts val="1200"/>
              </a:spcAft>
              <a:buSzPts val="1800"/>
              <a:buNone/>
            </a:pPr>
            <a:r>
              <a:rPr lang="tr">
                <a:solidFill>
                  <a:srgbClr val="000000"/>
                </a:solidFill>
              </a:rPr>
              <a:t>              • Akut miyokard infarktüsü</a:t>
            </a:r>
            <a:endParaRPr>
              <a:solidFill>
                <a:srgbClr val="000000"/>
              </a:solidFill>
            </a:endParaRPr>
          </a:p>
        </p:txBody>
      </p:sp>
      <p:pic>
        <p:nvPicPr>
          <p:cNvPr id="320" name="Google Shape;320;p41"/>
          <p:cNvPicPr preferRelativeResize="0"/>
          <p:nvPr/>
        </p:nvPicPr>
        <p:blipFill rotWithShape="1">
          <a:blip r:embed="rId3">
            <a:alphaModFix/>
          </a:blip>
          <a:srcRect b="0" l="0" r="0" t="0"/>
          <a:stretch/>
        </p:blipFill>
        <p:spPr>
          <a:xfrm>
            <a:off x="5186075" y="92250"/>
            <a:ext cx="3638550" cy="1679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1511075" y="433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tr">
                <a:solidFill>
                  <a:srgbClr val="980000"/>
                </a:solidFill>
              </a:rPr>
              <a:t>Sosyoekonomik Sonuçlar</a:t>
            </a:r>
            <a:endParaRPr b="1">
              <a:solidFill>
                <a:srgbClr val="980000"/>
              </a:solidFill>
            </a:endParaRPr>
          </a:p>
        </p:txBody>
      </p:sp>
      <p:sp>
        <p:nvSpPr>
          <p:cNvPr id="326" name="Google Shape;326;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tr" sz="2100">
                <a:solidFill>
                  <a:srgbClr val="000000"/>
                </a:solidFill>
              </a:rPr>
              <a:t>• Trafik ve iş kazaları </a:t>
            </a:r>
            <a:endParaRPr sz="2100">
              <a:solidFill>
                <a:srgbClr val="000000"/>
              </a:solidFill>
            </a:endParaRPr>
          </a:p>
          <a:p>
            <a:pPr indent="0" lvl="0" marL="0" rtl="0" algn="l">
              <a:lnSpc>
                <a:spcPct val="115000"/>
              </a:lnSpc>
              <a:spcBef>
                <a:spcPts val="1200"/>
              </a:spcBef>
              <a:spcAft>
                <a:spcPts val="0"/>
              </a:spcAft>
              <a:buSzPts val="1800"/>
              <a:buNone/>
            </a:pPr>
            <a:r>
              <a:rPr lang="tr" sz="2100">
                <a:solidFill>
                  <a:srgbClr val="000000"/>
                </a:solidFill>
              </a:rPr>
              <a:t>• Ekonomik kayıplar </a:t>
            </a:r>
            <a:endParaRPr sz="2100">
              <a:solidFill>
                <a:srgbClr val="000000"/>
              </a:solidFill>
            </a:endParaRPr>
          </a:p>
          <a:p>
            <a:pPr indent="0" lvl="0" marL="0" rtl="0" algn="l">
              <a:lnSpc>
                <a:spcPct val="115000"/>
              </a:lnSpc>
              <a:spcBef>
                <a:spcPts val="1200"/>
              </a:spcBef>
              <a:spcAft>
                <a:spcPts val="0"/>
              </a:spcAft>
              <a:buSzPts val="1800"/>
              <a:buNone/>
            </a:pPr>
            <a:r>
              <a:rPr lang="tr" sz="2100">
                <a:solidFill>
                  <a:srgbClr val="000000"/>
                </a:solidFill>
              </a:rPr>
              <a:t>• İş kaybı </a:t>
            </a:r>
            <a:endParaRPr sz="2100">
              <a:solidFill>
                <a:srgbClr val="000000"/>
              </a:solidFill>
            </a:endParaRPr>
          </a:p>
          <a:p>
            <a:pPr indent="0" lvl="0" marL="0" rtl="0" algn="l">
              <a:lnSpc>
                <a:spcPct val="115000"/>
              </a:lnSpc>
              <a:spcBef>
                <a:spcPts val="1200"/>
              </a:spcBef>
              <a:spcAft>
                <a:spcPts val="0"/>
              </a:spcAft>
              <a:buSzPts val="1800"/>
              <a:buNone/>
            </a:pPr>
            <a:r>
              <a:rPr lang="tr" sz="2100">
                <a:solidFill>
                  <a:srgbClr val="000000"/>
                </a:solidFill>
              </a:rPr>
              <a:t>• Evlilik sorunları </a:t>
            </a:r>
            <a:endParaRPr sz="2100">
              <a:solidFill>
                <a:srgbClr val="000000"/>
              </a:solidFill>
            </a:endParaRPr>
          </a:p>
          <a:p>
            <a:pPr indent="0" lvl="0" marL="0" rtl="0" algn="l">
              <a:lnSpc>
                <a:spcPct val="115000"/>
              </a:lnSpc>
              <a:spcBef>
                <a:spcPts val="1200"/>
              </a:spcBef>
              <a:spcAft>
                <a:spcPts val="1200"/>
              </a:spcAft>
              <a:buSzPts val="1800"/>
              <a:buNone/>
            </a:pPr>
            <a:r>
              <a:rPr lang="tr" sz="2100">
                <a:solidFill>
                  <a:srgbClr val="000000"/>
                </a:solidFill>
              </a:rPr>
              <a:t>• Yaşam kalitesinde azalma</a:t>
            </a:r>
            <a:endParaRPr sz="21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idx="1" type="body"/>
          </p:nvPr>
        </p:nvSpPr>
        <p:spPr>
          <a:xfrm>
            <a:off x="311700" y="143725"/>
            <a:ext cx="8520600" cy="5143500"/>
          </a:xfrm>
          <a:prstGeom prst="rect">
            <a:avLst/>
          </a:prstGeom>
          <a:noFill/>
          <a:ln>
            <a:noFill/>
          </a:ln>
        </p:spPr>
        <p:txBody>
          <a:bodyPr anchorCtr="0" anchor="t" bIns="91425" lIns="91425" spcFirstLastPara="1" rIns="91425" wrap="square" tIns="91425">
            <a:normAutofit fontScale="40000" lnSpcReduction="10000"/>
          </a:bodyPr>
          <a:lstStyle/>
          <a:p>
            <a:pPr indent="0" lvl="0" marL="0" rtl="0" algn="l">
              <a:lnSpc>
                <a:spcPct val="115000"/>
              </a:lnSpc>
              <a:spcBef>
                <a:spcPts val="0"/>
              </a:spcBef>
              <a:spcAft>
                <a:spcPts val="0"/>
              </a:spcAft>
              <a:buSzPct val="90909"/>
              <a:buNone/>
            </a:pPr>
            <a:r>
              <a:rPr b="1" lang="tr" sz="4950">
                <a:solidFill>
                  <a:srgbClr val="FF0000"/>
                </a:solidFill>
              </a:rPr>
              <a:t>SÜRÜCÜ ADAYLARI VE SÜRÜCÜLERDE ARANACAK SAĞLIK ŞARTLARI İLE MUAYENELERİNE DAİR YÖNETMELİK</a:t>
            </a:r>
            <a:r>
              <a:rPr lang="tr" sz="3030">
                <a:solidFill>
                  <a:srgbClr val="FF0000"/>
                </a:solidFill>
              </a:rPr>
              <a:t> </a:t>
            </a:r>
            <a:endParaRPr sz="3030">
              <a:solidFill>
                <a:srgbClr val="FF0000"/>
              </a:solidFill>
            </a:endParaRPr>
          </a:p>
          <a:p>
            <a:pPr indent="0" lvl="0" marL="0" rtl="0" algn="l">
              <a:lnSpc>
                <a:spcPct val="115000"/>
              </a:lnSpc>
              <a:spcBef>
                <a:spcPts val="1200"/>
              </a:spcBef>
              <a:spcAft>
                <a:spcPts val="0"/>
              </a:spcAft>
              <a:buSzPct val="250000"/>
              <a:buNone/>
            </a:pPr>
            <a:r>
              <a:t/>
            </a:r>
            <a:endParaRPr>
              <a:solidFill>
                <a:srgbClr val="232323"/>
              </a:solidFill>
            </a:endParaRPr>
          </a:p>
          <a:p>
            <a:pPr indent="0" lvl="0" marL="0" rtl="0" algn="l">
              <a:lnSpc>
                <a:spcPct val="115000"/>
              </a:lnSpc>
              <a:spcBef>
                <a:spcPts val="1200"/>
              </a:spcBef>
              <a:spcAft>
                <a:spcPts val="0"/>
              </a:spcAft>
              <a:buSzPct val="123558"/>
              <a:buNone/>
            </a:pPr>
            <a:r>
              <a:rPr b="1" lang="tr" sz="3641">
                <a:solidFill>
                  <a:srgbClr val="232323"/>
                </a:solidFill>
              </a:rPr>
              <a:t>Obstrüktif Uyku Apnesi Sendromu</a:t>
            </a:r>
            <a:r>
              <a:rPr lang="tr" sz="3641">
                <a:solidFill>
                  <a:srgbClr val="232323"/>
                </a:solidFill>
              </a:rPr>
              <a:t> ile ilgili olarak;</a:t>
            </a:r>
            <a:endParaRPr sz="3641">
              <a:solidFill>
                <a:srgbClr val="232323"/>
              </a:solidFill>
            </a:endParaRPr>
          </a:p>
          <a:p>
            <a:pPr indent="0" lvl="0" marL="0" rtl="0" algn="l">
              <a:lnSpc>
                <a:spcPct val="115000"/>
              </a:lnSpc>
              <a:spcBef>
                <a:spcPts val="1200"/>
              </a:spcBef>
              <a:spcAft>
                <a:spcPts val="0"/>
              </a:spcAft>
              <a:buClr>
                <a:schemeClr val="dk1"/>
              </a:buClr>
              <a:buSzPct val="30191"/>
              <a:buFont typeface="Arial"/>
              <a:buNone/>
            </a:pPr>
            <a:r>
              <a:rPr b="1" lang="tr" sz="3641">
                <a:solidFill>
                  <a:srgbClr val="232323"/>
                </a:solidFill>
              </a:rPr>
              <a:t> a)</a:t>
            </a:r>
            <a:r>
              <a:rPr lang="tr" sz="3641">
                <a:solidFill>
                  <a:srgbClr val="232323"/>
                </a:solidFill>
              </a:rPr>
              <a:t> Ağır derecede apnesi olanlar (AHI&gt;30/saat) veya orta derecede apne (15&lt;AHI&lt;30) ile birlikte gündüz uyuklama hali tespit edilenler tedavi görmeden sürücü belgesi alamazlar.</a:t>
            </a:r>
            <a:endParaRPr sz="3641">
              <a:solidFill>
                <a:srgbClr val="232323"/>
              </a:solidFill>
            </a:endParaRPr>
          </a:p>
          <a:p>
            <a:pPr indent="0" lvl="0" marL="0" rtl="0" algn="l">
              <a:lnSpc>
                <a:spcPct val="115000"/>
              </a:lnSpc>
              <a:spcBef>
                <a:spcPts val="1200"/>
              </a:spcBef>
              <a:spcAft>
                <a:spcPts val="0"/>
              </a:spcAft>
              <a:buClr>
                <a:schemeClr val="dk1"/>
              </a:buClr>
              <a:buSzPct val="30191"/>
              <a:buFont typeface="Arial"/>
              <a:buNone/>
            </a:pPr>
            <a:r>
              <a:rPr b="1" lang="tr" sz="3641">
                <a:solidFill>
                  <a:srgbClr val="232323"/>
                </a:solidFill>
              </a:rPr>
              <a:t>b) </a:t>
            </a:r>
            <a:r>
              <a:rPr lang="tr" sz="3641">
                <a:solidFill>
                  <a:srgbClr val="232323"/>
                </a:solidFill>
              </a:rPr>
              <a:t>Uyku apnesinin kontrol altına alındığı veya tedavi edildiği; en az bir uyku sertifikalı doktor (göğüs hastalıkları, psikiyatri, nöroloji, KBB uzmanı) ve bir KBB uzmanı olan üçlü heyet tarafından tespit edilen kişilere sürücü belgesi verilebilir. Hastalığın şiddeti, tedaviden alınan cevap, hasta PAP tedavisi uyumu gibi faktörler dikkate alınarak; ikinci grup sürücü belgesi sınıflarından alıp alamayacağı ile ambulans, resmi veya ticari araç kullanıp kullanamayacağı raporda belirtilir.</a:t>
            </a:r>
            <a:endParaRPr sz="3641">
              <a:solidFill>
                <a:srgbClr val="232323"/>
              </a:solidFill>
            </a:endParaRPr>
          </a:p>
          <a:p>
            <a:pPr indent="0" lvl="0" marL="0" rtl="0" algn="l">
              <a:lnSpc>
                <a:spcPct val="115000"/>
              </a:lnSpc>
              <a:spcBef>
                <a:spcPts val="1200"/>
              </a:spcBef>
              <a:spcAft>
                <a:spcPts val="0"/>
              </a:spcAft>
              <a:buClr>
                <a:schemeClr val="dk1"/>
              </a:buClr>
              <a:buSzPct val="30191"/>
              <a:buFont typeface="Arial"/>
              <a:buNone/>
            </a:pPr>
            <a:r>
              <a:rPr b="1" lang="tr" sz="3641">
                <a:solidFill>
                  <a:srgbClr val="232323"/>
                </a:solidFill>
              </a:rPr>
              <a:t>c) </a:t>
            </a:r>
            <a:r>
              <a:rPr lang="tr" sz="3641">
                <a:solidFill>
                  <a:srgbClr val="232323"/>
                </a:solidFill>
              </a:rPr>
              <a:t>Vücut kitle endeksi (VKE) 33 ve üzerinde olan kişilerden şikayetine bakılmaksızın tüm gece polisomnografi testi istenir.</a:t>
            </a:r>
            <a:endParaRPr sz="3641">
              <a:solidFill>
                <a:srgbClr val="232323"/>
              </a:solidFill>
            </a:endParaRPr>
          </a:p>
          <a:p>
            <a:pPr indent="0" lvl="0" marL="0" rtl="0" algn="l">
              <a:lnSpc>
                <a:spcPct val="115000"/>
              </a:lnSpc>
              <a:spcBef>
                <a:spcPts val="1200"/>
              </a:spcBef>
              <a:spcAft>
                <a:spcPts val="0"/>
              </a:spcAft>
              <a:buClr>
                <a:schemeClr val="dk1"/>
              </a:buClr>
              <a:buSzPct val="30191"/>
              <a:buFont typeface="Arial"/>
              <a:buNone/>
            </a:pPr>
            <a:r>
              <a:rPr b="1" lang="tr" sz="3641">
                <a:solidFill>
                  <a:srgbClr val="232323"/>
                </a:solidFill>
              </a:rPr>
              <a:t>ç)</a:t>
            </a:r>
            <a:r>
              <a:rPr lang="tr" sz="3641">
                <a:solidFill>
                  <a:srgbClr val="232323"/>
                </a:solidFill>
              </a:rPr>
              <a:t> Tanıklı apnesi ve gündüz uyuklama hali olan kişilerden vücut kitle endeksine bakılmaksızın tüm gece polisomnografi testi istenir.</a:t>
            </a:r>
            <a:endParaRPr sz="3641">
              <a:solidFill>
                <a:srgbClr val="232323"/>
              </a:solidFill>
            </a:endParaRPr>
          </a:p>
          <a:p>
            <a:pPr indent="0" lvl="0" marL="0" rtl="0" algn="l">
              <a:lnSpc>
                <a:spcPct val="115000"/>
              </a:lnSpc>
              <a:spcBef>
                <a:spcPts val="1200"/>
              </a:spcBef>
              <a:spcAft>
                <a:spcPts val="1200"/>
              </a:spcAft>
              <a:buSzPct val="250000"/>
              <a:buNone/>
            </a:pPr>
            <a:r>
              <a:t/>
            </a:r>
            <a:endParaRPr>
              <a:solidFill>
                <a:srgbClr val="232323"/>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4"/>
          <p:cNvSpPr txBox="1"/>
          <p:nvPr>
            <p:ph type="title"/>
          </p:nvPr>
        </p:nvSpPr>
        <p:spPr>
          <a:xfrm>
            <a:off x="2814225" y="214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3659">
                <a:solidFill>
                  <a:srgbClr val="980000"/>
                </a:solidFill>
                <a:latin typeface="Calibri"/>
                <a:ea typeface="Calibri"/>
                <a:cs typeface="Calibri"/>
                <a:sym typeface="Calibri"/>
              </a:rPr>
              <a:t>Tedavi</a:t>
            </a:r>
            <a:endParaRPr b="1" sz="2220"/>
          </a:p>
        </p:txBody>
      </p:sp>
      <p:sp>
        <p:nvSpPr>
          <p:cNvPr id="337" name="Google Shape;337;p44"/>
          <p:cNvSpPr txBox="1"/>
          <p:nvPr>
            <p:ph idx="1" type="body"/>
          </p:nvPr>
        </p:nvSpPr>
        <p:spPr>
          <a:xfrm>
            <a:off x="311700" y="1267800"/>
            <a:ext cx="8520600" cy="3416400"/>
          </a:xfrm>
          <a:prstGeom prst="rect">
            <a:avLst/>
          </a:prstGeom>
          <a:noFill/>
          <a:ln>
            <a:noFill/>
          </a:ln>
        </p:spPr>
        <p:txBody>
          <a:bodyPr anchorCtr="0" anchor="t" bIns="91425" lIns="91425" spcFirstLastPara="1" rIns="91425" wrap="square" tIns="91425">
            <a:normAutofit/>
          </a:bodyPr>
          <a:lstStyle/>
          <a:p>
            <a:pPr indent="-419100" lvl="0" marL="457200" rtl="0" algn="l">
              <a:lnSpc>
                <a:spcPct val="115000"/>
              </a:lnSpc>
              <a:spcBef>
                <a:spcPts val="800"/>
              </a:spcBef>
              <a:spcAft>
                <a:spcPts val="0"/>
              </a:spcAft>
              <a:buClr>
                <a:schemeClr val="dk1"/>
              </a:buClr>
              <a:buSzPts val="3000"/>
              <a:buFont typeface="Calibri"/>
              <a:buChar char="●"/>
            </a:pPr>
            <a:r>
              <a:rPr lang="tr" sz="3000">
                <a:solidFill>
                  <a:schemeClr val="dk1"/>
                </a:solidFill>
                <a:latin typeface="Calibri"/>
                <a:ea typeface="Calibri"/>
                <a:cs typeface="Calibri"/>
                <a:sym typeface="Calibri"/>
              </a:rPr>
              <a:t>Hasta eğitimi</a:t>
            </a:r>
            <a:endParaRPr sz="3000">
              <a:solidFill>
                <a:schemeClr val="dk1"/>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tr" sz="3000">
                <a:solidFill>
                  <a:schemeClr val="dk1"/>
                </a:solidFill>
                <a:latin typeface="Calibri"/>
                <a:ea typeface="Calibri"/>
                <a:cs typeface="Calibri"/>
                <a:sym typeface="Calibri"/>
              </a:rPr>
              <a:t> PAP  tedavisi</a:t>
            </a:r>
            <a:endParaRPr sz="3000">
              <a:solidFill>
                <a:schemeClr val="dk1"/>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tr" sz="3000">
                <a:solidFill>
                  <a:schemeClr val="dk1"/>
                </a:solidFill>
                <a:latin typeface="Calibri"/>
                <a:ea typeface="Calibri"/>
                <a:cs typeface="Calibri"/>
                <a:sym typeface="Calibri"/>
              </a:rPr>
              <a:t>Ağız içi araç (AİA) tedavisi</a:t>
            </a:r>
            <a:endParaRPr sz="3000">
              <a:solidFill>
                <a:schemeClr val="dk1"/>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tr" sz="3000">
                <a:solidFill>
                  <a:schemeClr val="dk1"/>
                </a:solidFill>
                <a:latin typeface="Calibri"/>
                <a:ea typeface="Calibri"/>
                <a:cs typeface="Calibri"/>
                <a:sym typeface="Calibri"/>
              </a:rPr>
              <a:t>Üst solunum yolu cerrahisi</a:t>
            </a:r>
            <a:endParaRPr sz="3000">
              <a:solidFill>
                <a:schemeClr val="dk1"/>
              </a:solidFill>
              <a:latin typeface="Calibri"/>
              <a:ea typeface="Calibri"/>
              <a:cs typeface="Calibri"/>
              <a:sym typeface="Calibri"/>
            </a:endParaRPr>
          </a:p>
          <a:p>
            <a:pPr indent="-419100" lvl="0" marL="457200" rtl="0" algn="l">
              <a:lnSpc>
                <a:spcPct val="115000"/>
              </a:lnSpc>
              <a:spcBef>
                <a:spcPts val="0"/>
              </a:spcBef>
              <a:spcAft>
                <a:spcPts val="0"/>
              </a:spcAft>
              <a:buClr>
                <a:schemeClr val="dk1"/>
              </a:buClr>
              <a:buSzPts val="3000"/>
              <a:buFont typeface="Calibri"/>
              <a:buChar char="●"/>
            </a:pPr>
            <a:r>
              <a:rPr lang="tr" sz="3000">
                <a:solidFill>
                  <a:schemeClr val="dk1"/>
                </a:solidFill>
                <a:latin typeface="Calibri"/>
                <a:ea typeface="Calibri"/>
                <a:cs typeface="Calibri"/>
                <a:sym typeface="Calibri"/>
              </a:rPr>
              <a:t> Farmakolojik tedavi</a:t>
            </a:r>
            <a:endParaRPr sz="30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5"/>
          <p:cNvSpPr txBox="1"/>
          <p:nvPr>
            <p:ph type="title"/>
          </p:nvPr>
        </p:nvSpPr>
        <p:spPr>
          <a:xfrm>
            <a:off x="2918025" y="341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3060">
                <a:solidFill>
                  <a:srgbClr val="980000"/>
                </a:solidFill>
                <a:latin typeface="Calibri"/>
                <a:ea typeface="Calibri"/>
                <a:cs typeface="Calibri"/>
                <a:sym typeface="Calibri"/>
              </a:rPr>
              <a:t>Tedavi</a:t>
            </a:r>
            <a:endParaRPr b="1" sz="1620">
              <a:solidFill>
                <a:srgbClr val="980000"/>
              </a:solidFill>
            </a:endParaRPr>
          </a:p>
        </p:txBody>
      </p:sp>
      <p:sp>
        <p:nvSpPr>
          <p:cNvPr id="343" name="Google Shape;343;p45"/>
          <p:cNvSpPr txBox="1"/>
          <p:nvPr>
            <p:ph idx="1" type="body"/>
          </p:nvPr>
        </p:nvSpPr>
        <p:spPr>
          <a:xfrm>
            <a:off x="2079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tr">
                <a:solidFill>
                  <a:srgbClr val="232323"/>
                </a:solidFill>
              </a:rPr>
              <a:t>Obstrüktif Uyku Apne Sendromu’nun ağırlığı ne olursa olsun, tedavide </a:t>
            </a:r>
            <a:r>
              <a:rPr lang="tr">
                <a:solidFill>
                  <a:srgbClr val="FF0000"/>
                </a:solidFill>
              </a:rPr>
              <a:t>ilk adım</a:t>
            </a:r>
            <a:r>
              <a:rPr lang="tr">
                <a:solidFill>
                  <a:srgbClr val="232323"/>
                </a:solidFill>
              </a:rPr>
              <a:t> </a:t>
            </a:r>
            <a:r>
              <a:rPr lang="tr">
                <a:solidFill>
                  <a:srgbClr val="FF0000"/>
                </a:solidFill>
              </a:rPr>
              <a:t>genel önlemlerin </a:t>
            </a:r>
            <a:r>
              <a:rPr lang="tr">
                <a:solidFill>
                  <a:srgbClr val="232323"/>
                </a:solidFill>
              </a:rPr>
              <a:t>(Kilo verme, yatış pozisyonu, alkol ve sedatiflerden,antihistaminiklerden  sakınma, eşlik eden hastalıkların tedavisi ,uyku hijyeninin sağlanması vb.) uygulanmasıdır.  </a:t>
            </a:r>
            <a:endParaRPr>
              <a:solidFill>
                <a:srgbClr val="232323"/>
              </a:solidFill>
            </a:endParaRPr>
          </a:p>
          <a:p>
            <a:pPr indent="0" lvl="0" marL="0" rtl="0" algn="l">
              <a:lnSpc>
                <a:spcPct val="115000"/>
              </a:lnSpc>
              <a:spcBef>
                <a:spcPts val="1200"/>
              </a:spcBef>
              <a:spcAft>
                <a:spcPts val="0"/>
              </a:spcAft>
              <a:buSzPts val="1800"/>
              <a:buNone/>
            </a:pPr>
            <a:r>
              <a:t/>
            </a:r>
            <a:endParaRPr>
              <a:solidFill>
                <a:srgbClr val="232323"/>
              </a:solidFill>
            </a:endParaRPr>
          </a:p>
          <a:p>
            <a:pPr indent="0" lvl="0" marL="457200" rtl="0" algn="l">
              <a:lnSpc>
                <a:spcPct val="115000"/>
              </a:lnSpc>
              <a:spcBef>
                <a:spcPts val="1200"/>
              </a:spcBef>
              <a:spcAft>
                <a:spcPts val="1200"/>
              </a:spcAft>
              <a:buSzPts val="1800"/>
              <a:buNone/>
            </a:pPr>
            <a:r>
              <a:t/>
            </a:r>
            <a:endParaRPr>
              <a:solidFill>
                <a:srgbClr val="232323"/>
              </a:solidFill>
            </a:endParaRPr>
          </a:p>
        </p:txBody>
      </p:sp>
      <p:pic>
        <p:nvPicPr>
          <p:cNvPr id="344" name="Google Shape;344;p45"/>
          <p:cNvPicPr preferRelativeResize="0"/>
          <p:nvPr/>
        </p:nvPicPr>
        <p:blipFill rotWithShape="1">
          <a:blip r:embed="rId3">
            <a:alphaModFix/>
          </a:blip>
          <a:srcRect b="0" l="0" r="0" t="0"/>
          <a:stretch/>
        </p:blipFill>
        <p:spPr>
          <a:xfrm>
            <a:off x="4459898" y="2755450"/>
            <a:ext cx="4030325" cy="1962150"/>
          </a:xfrm>
          <a:prstGeom prst="rect">
            <a:avLst/>
          </a:prstGeom>
          <a:noFill/>
          <a:ln>
            <a:noFill/>
          </a:ln>
        </p:spPr>
      </p:pic>
      <p:pic>
        <p:nvPicPr>
          <p:cNvPr id="345" name="Google Shape;345;p45"/>
          <p:cNvPicPr preferRelativeResize="0"/>
          <p:nvPr/>
        </p:nvPicPr>
        <p:blipFill rotWithShape="1">
          <a:blip r:embed="rId4">
            <a:alphaModFix/>
          </a:blip>
          <a:srcRect b="0" l="0" r="0" t="0"/>
          <a:stretch/>
        </p:blipFill>
        <p:spPr>
          <a:xfrm>
            <a:off x="1093325" y="2823875"/>
            <a:ext cx="1657350" cy="2171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6"/>
          <p:cNvSpPr txBox="1"/>
          <p:nvPr>
            <p:ph type="title"/>
          </p:nvPr>
        </p:nvSpPr>
        <p:spPr>
          <a:xfrm>
            <a:off x="2618225" y="3643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3160">
                <a:solidFill>
                  <a:srgbClr val="980000"/>
                </a:solidFill>
                <a:latin typeface="Calibri"/>
                <a:ea typeface="Calibri"/>
                <a:cs typeface="Calibri"/>
                <a:sym typeface="Calibri"/>
              </a:rPr>
              <a:t>Tedavi</a:t>
            </a:r>
            <a:endParaRPr b="1" sz="1720">
              <a:solidFill>
                <a:srgbClr val="980000"/>
              </a:solidFill>
            </a:endParaRPr>
          </a:p>
          <a:p>
            <a:pPr indent="0" lvl="0" marL="0" rtl="0" algn="l">
              <a:lnSpc>
                <a:spcPct val="100000"/>
              </a:lnSpc>
              <a:spcBef>
                <a:spcPts val="0"/>
              </a:spcBef>
              <a:spcAft>
                <a:spcPts val="0"/>
              </a:spcAft>
              <a:buSzPts val="990"/>
              <a:buNone/>
            </a:pPr>
            <a:r>
              <a:t/>
            </a:r>
            <a:endParaRPr sz="2520"/>
          </a:p>
        </p:txBody>
      </p:sp>
      <p:sp>
        <p:nvSpPr>
          <p:cNvPr id="351" name="Google Shape;351;p46"/>
          <p:cNvSpPr txBox="1"/>
          <p:nvPr>
            <p:ph idx="1" type="body"/>
          </p:nvPr>
        </p:nvSpPr>
        <p:spPr>
          <a:xfrm>
            <a:off x="242175" y="937000"/>
            <a:ext cx="8832300" cy="37497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800"/>
              </a:spcBef>
              <a:spcAft>
                <a:spcPts val="0"/>
              </a:spcAft>
              <a:buClr>
                <a:schemeClr val="dk1"/>
              </a:buClr>
              <a:buSzPts val="1100"/>
              <a:buFont typeface="Arial"/>
              <a:buNone/>
            </a:pPr>
            <a:r>
              <a:rPr lang="tr" sz="2800">
                <a:solidFill>
                  <a:srgbClr val="FF0000"/>
                </a:solidFill>
              </a:rPr>
              <a:t>•</a:t>
            </a:r>
            <a:r>
              <a:rPr lang="tr" sz="2100">
                <a:solidFill>
                  <a:srgbClr val="FF0000"/>
                </a:solidFill>
                <a:latin typeface="Calibri"/>
                <a:ea typeface="Calibri"/>
                <a:cs typeface="Calibri"/>
                <a:sym typeface="Calibri"/>
              </a:rPr>
              <a:t>Pozisyon Tedavisi</a:t>
            </a:r>
            <a:endParaRPr sz="2100">
              <a:solidFill>
                <a:srgbClr val="FF0000"/>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 - Supin pozisyonda yatıldığında havayolu obstrüksiyon riski arttırmaktadır.</a:t>
            </a:r>
            <a:endParaRPr sz="1946">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 - Genç, OSAS ciddiyeti ve beden kitle indeksi daha düşük hastalar, pozisyon tedavisinden daha fazla yarar görürler.</a:t>
            </a:r>
            <a:endParaRPr sz="1946">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-Baş ve boynu 30-60 derece yükseltecek şekilde yatış pozisyonunun OSAS ‘da yarar sağladığı gösterilmiştir.</a:t>
            </a:r>
            <a:endParaRPr sz="1946">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 - Pozisyon tedavisi PAP cihazları kadar etkili değildir</a:t>
            </a:r>
            <a:endParaRPr sz="1946">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 ve uzun dönem uyum oranları düşüktür. Primer</a:t>
            </a:r>
            <a:endParaRPr sz="1946">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1946">
                <a:solidFill>
                  <a:schemeClr val="dk1"/>
                </a:solidFill>
                <a:latin typeface="Calibri"/>
                <a:ea typeface="Calibri"/>
                <a:cs typeface="Calibri"/>
                <a:sym typeface="Calibri"/>
              </a:rPr>
              <a:t> tedavi olarak kullanılmamalıdır.</a:t>
            </a:r>
            <a:endParaRPr sz="1946">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pic>
        <p:nvPicPr>
          <p:cNvPr id="352" name="Google Shape;352;p46"/>
          <p:cNvPicPr preferRelativeResize="0"/>
          <p:nvPr/>
        </p:nvPicPr>
        <p:blipFill rotWithShape="1">
          <a:blip r:embed="rId3">
            <a:alphaModFix/>
          </a:blip>
          <a:srcRect b="0" l="0" r="0" t="0"/>
          <a:stretch/>
        </p:blipFill>
        <p:spPr>
          <a:xfrm>
            <a:off x="5999350" y="3280900"/>
            <a:ext cx="3075125" cy="1695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2756600" y="3296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1329"/>
              <a:buFont typeface="Arial"/>
              <a:buNone/>
            </a:pPr>
            <a:r>
              <a:rPr b="1" lang="tr" sz="3511">
                <a:solidFill>
                  <a:srgbClr val="980000"/>
                </a:solidFill>
                <a:latin typeface="Calibri"/>
                <a:ea typeface="Calibri"/>
                <a:cs typeface="Calibri"/>
                <a:sym typeface="Calibri"/>
              </a:rPr>
              <a:t>Tedavi</a:t>
            </a:r>
            <a:endParaRPr b="1" sz="1911">
              <a:solidFill>
                <a:srgbClr val="980000"/>
              </a:solidFill>
            </a:endParaRPr>
          </a:p>
          <a:p>
            <a:pPr indent="0" lvl="0" marL="0" rtl="0" algn="l">
              <a:lnSpc>
                <a:spcPct val="100000"/>
              </a:lnSpc>
              <a:spcBef>
                <a:spcPts val="0"/>
              </a:spcBef>
              <a:spcAft>
                <a:spcPts val="0"/>
              </a:spcAft>
              <a:buSzPct val="111111"/>
              <a:buNone/>
            </a:pPr>
            <a:r>
              <a:t/>
            </a:r>
            <a:endParaRPr/>
          </a:p>
        </p:txBody>
      </p:sp>
      <p:sp>
        <p:nvSpPr>
          <p:cNvPr id="358" name="Google Shape;358;p47"/>
          <p:cNvSpPr txBox="1"/>
          <p:nvPr>
            <p:ph idx="1" type="body"/>
          </p:nvPr>
        </p:nvSpPr>
        <p:spPr>
          <a:xfrm>
            <a:off x="311700" y="1267800"/>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340232" lvl="0" marL="457200" rtl="0" algn="l">
              <a:lnSpc>
                <a:spcPct val="115000"/>
              </a:lnSpc>
              <a:spcBef>
                <a:spcPts val="0"/>
              </a:spcBef>
              <a:spcAft>
                <a:spcPts val="0"/>
              </a:spcAft>
              <a:buClr>
                <a:srgbClr val="232323"/>
              </a:buClr>
              <a:buSzPct val="100000"/>
              <a:buChar char="●"/>
            </a:pPr>
            <a:r>
              <a:rPr lang="tr" sz="1900">
                <a:solidFill>
                  <a:srgbClr val="232323"/>
                </a:solidFill>
              </a:rPr>
              <a:t>İkinci adım; </a:t>
            </a:r>
            <a:r>
              <a:rPr lang="tr" sz="1900">
                <a:solidFill>
                  <a:srgbClr val="FF0000"/>
                </a:solidFill>
              </a:rPr>
              <a:t>KBB konsültasyonu</a:t>
            </a:r>
            <a:r>
              <a:rPr lang="tr" sz="1900">
                <a:solidFill>
                  <a:srgbClr val="232323"/>
                </a:solidFill>
              </a:rPr>
              <a:t> istenerek, </a:t>
            </a:r>
            <a:r>
              <a:rPr lang="tr" sz="1900">
                <a:solidFill>
                  <a:srgbClr val="FF0000"/>
                </a:solidFill>
              </a:rPr>
              <a:t>üst solunum yolunda obstrüksiyona</a:t>
            </a:r>
            <a:r>
              <a:rPr lang="tr" sz="1900">
                <a:solidFill>
                  <a:srgbClr val="232323"/>
                </a:solidFill>
              </a:rPr>
              <a:t> neden olan patolojilerin ve varsa cerrahi tedavi endikasyonunun belirlenmesidir. </a:t>
            </a:r>
            <a:endParaRPr sz="1900">
              <a:solidFill>
                <a:srgbClr val="232323"/>
              </a:solidFill>
            </a:endParaRPr>
          </a:p>
          <a:p>
            <a:pPr indent="0" lvl="0" marL="457200" rtl="0" algn="l">
              <a:lnSpc>
                <a:spcPct val="115000"/>
              </a:lnSpc>
              <a:spcBef>
                <a:spcPts val="1200"/>
              </a:spcBef>
              <a:spcAft>
                <a:spcPts val="0"/>
              </a:spcAft>
              <a:buClr>
                <a:schemeClr val="dk1"/>
              </a:buClr>
              <a:buSzPct val="61110"/>
              <a:buFont typeface="Arial"/>
              <a:buNone/>
            </a:pPr>
            <a:r>
              <a:t/>
            </a:r>
            <a:endParaRPr>
              <a:solidFill>
                <a:srgbClr val="232323"/>
              </a:solidFill>
            </a:endParaRPr>
          </a:p>
          <a:p>
            <a:pPr indent="-334327" lvl="0" marL="457200" rtl="0" algn="l">
              <a:lnSpc>
                <a:spcPct val="115000"/>
              </a:lnSpc>
              <a:spcBef>
                <a:spcPts val="1200"/>
              </a:spcBef>
              <a:spcAft>
                <a:spcPts val="0"/>
              </a:spcAft>
              <a:buClr>
                <a:srgbClr val="000000"/>
              </a:buClr>
              <a:buSzPct val="100000"/>
              <a:buChar char="●"/>
            </a:pPr>
            <a:r>
              <a:rPr lang="tr">
                <a:solidFill>
                  <a:srgbClr val="000000"/>
                </a:solidFill>
              </a:rPr>
              <a:t>Cerrahi tedavi </a:t>
            </a:r>
            <a:endParaRPr>
              <a:solidFill>
                <a:srgbClr val="000000"/>
              </a:solidFill>
            </a:endParaRPr>
          </a:p>
          <a:p>
            <a:pPr indent="0" lvl="0" marL="0" rtl="0" algn="l">
              <a:lnSpc>
                <a:spcPct val="115000"/>
              </a:lnSpc>
              <a:spcBef>
                <a:spcPts val="1200"/>
              </a:spcBef>
              <a:spcAft>
                <a:spcPts val="0"/>
              </a:spcAft>
              <a:buSzPct val="108108"/>
              <a:buNone/>
            </a:pPr>
            <a:r>
              <a:rPr lang="tr">
                <a:solidFill>
                  <a:srgbClr val="000000"/>
                </a:solidFill>
              </a:rPr>
              <a:t>     – Nazal </a:t>
            </a:r>
            <a:endParaRPr>
              <a:solidFill>
                <a:srgbClr val="000000"/>
              </a:solidFill>
            </a:endParaRPr>
          </a:p>
          <a:p>
            <a:pPr indent="0" lvl="0" marL="0" rtl="0" algn="l">
              <a:lnSpc>
                <a:spcPct val="115000"/>
              </a:lnSpc>
              <a:spcBef>
                <a:spcPts val="1200"/>
              </a:spcBef>
              <a:spcAft>
                <a:spcPts val="0"/>
              </a:spcAft>
              <a:buSzPct val="108108"/>
              <a:buNone/>
            </a:pPr>
            <a:r>
              <a:rPr lang="tr">
                <a:solidFill>
                  <a:srgbClr val="000000"/>
                </a:solidFill>
              </a:rPr>
              <a:t>     – Yumuşak damak </a:t>
            </a:r>
            <a:endParaRPr>
              <a:solidFill>
                <a:srgbClr val="000000"/>
              </a:solidFill>
            </a:endParaRPr>
          </a:p>
          <a:p>
            <a:pPr indent="0" lvl="0" marL="0" rtl="0" algn="l">
              <a:lnSpc>
                <a:spcPct val="115000"/>
              </a:lnSpc>
              <a:spcBef>
                <a:spcPts val="1200"/>
              </a:spcBef>
              <a:spcAft>
                <a:spcPts val="0"/>
              </a:spcAft>
              <a:buSzPct val="108108"/>
              <a:buNone/>
            </a:pPr>
            <a:r>
              <a:rPr lang="tr">
                <a:solidFill>
                  <a:srgbClr val="000000"/>
                </a:solidFill>
              </a:rPr>
              <a:t>     – Dil kökü </a:t>
            </a:r>
            <a:endParaRPr>
              <a:solidFill>
                <a:srgbClr val="000000"/>
              </a:solidFill>
            </a:endParaRPr>
          </a:p>
          <a:p>
            <a:pPr indent="0" lvl="0" marL="0" rtl="0" algn="l">
              <a:lnSpc>
                <a:spcPct val="115000"/>
              </a:lnSpc>
              <a:spcBef>
                <a:spcPts val="1200"/>
              </a:spcBef>
              <a:spcAft>
                <a:spcPts val="1200"/>
              </a:spcAft>
              <a:buSzPct val="108108"/>
              <a:buNone/>
            </a:pPr>
            <a:r>
              <a:rPr lang="tr">
                <a:solidFill>
                  <a:srgbClr val="000000"/>
                </a:solidFill>
              </a:rPr>
              <a:t>    – Maksillomandibular</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5"/>
          <p:cNvPicPr preferRelativeResize="0"/>
          <p:nvPr/>
        </p:nvPicPr>
        <p:blipFill rotWithShape="1">
          <a:blip r:embed="rId3">
            <a:alphaModFix/>
          </a:blip>
          <a:srcRect b="0" l="0" r="0" t="0"/>
          <a:stretch/>
        </p:blipFill>
        <p:spPr>
          <a:xfrm>
            <a:off x="2293700" y="697450"/>
            <a:ext cx="4807400" cy="3748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3356300" y="341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2960">
                <a:solidFill>
                  <a:srgbClr val="980000"/>
                </a:solidFill>
                <a:latin typeface="Calibri"/>
                <a:ea typeface="Calibri"/>
                <a:cs typeface="Calibri"/>
                <a:sym typeface="Calibri"/>
              </a:rPr>
              <a:t>Tedavi</a:t>
            </a:r>
            <a:endParaRPr b="1" sz="1520"/>
          </a:p>
        </p:txBody>
      </p:sp>
      <p:sp>
        <p:nvSpPr>
          <p:cNvPr id="364" name="Google Shape;364;p48"/>
          <p:cNvSpPr txBox="1"/>
          <p:nvPr>
            <p:ph idx="1" type="body"/>
          </p:nvPr>
        </p:nvSpPr>
        <p:spPr>
          <a:xfrm>
            <a:off x="311700" y="1152475"/>
            <a:ext cx="8520600" cy="3649800"/>
          </a:xfrm>
          <a:prstGeom prst="rect">
            <a:avLst/>
          </a:prstGeom>
          <a:noFill/>
          <a:ln>
            <a:noFill/>
          </a:ln>
        </p:spPr>
        <p:txBody>
          <a:bodyPr anchorCtr="0" anchor="t" bIns="91425" lIns="91425" spcFirstLastPara="1" rIns="91425" wrap="square" tIns="91425">
            <a:normAutofit/>
          </a:bodyPr>
          <a:lstStyle/>
          <a:p>
            <a:pPr indent="-368299" lvl="0" marL="457200" rtl="0" algn="l">
              <a:lnSpc>
                <a:spcPct val="115000"/>
              </a:lnSpc>
              <a:spcBef>
                <a:spcPts val="0"/>
              </a:spcBef>
              <a:spcAft>
                <a:spcPts val="0"/>
              </a:spcAft>
              <a:buClr>
                <a:srgbClr val="232323"/>
              </a:buClr>
              <a:buSzPts val="2200"/>
              <a:buChar char="●"/>
            </a:pPr>
            <a:r>
              <a:rPr lang="tr">
                <a:solidFill>
                  <a:srgbClr val="232323"/>
                </a:solidFill>
              </a:rPr>
              <a:t>Obstrüktif Uyku Apne Sendromu’nda </a:t>
            </a:r>
            <a:r>
              <a:rPr lang="tr">
                <a:solidFill>
                  <a:srgbClr val="FF0000"/>
                </a:solidFill>
              </a:rPr>
              <a:t>altın stardart</a:t>
            </a:r>
            <a:r>
              <a:rPr lang="tr">
                <a:solidFill>
                  <a:srgbClr val="232323"/>
                </a:solidFill>
              </a:rPr>
              <a:t> tedavi yöntemi de </a:t>
            </a:r>
            <a:r>
              <a:rPr lang="tr">
                <a:solidFill>
                  <a:srgbClr val="FF0000"/>
                </a:solidFill>
              </a:rPr>
              <a:t>PAP</a:t>
            </a:r>
            <a:r>
              <a:rPr lang="tr">
                <a:solidFill>
                  <a:srgbClr val="232323"/>
                </a:solidFill>
              </a:rPr>
              <a:t> tedavisidir.</a:t>
            </a:r>
            <a:endParaRPr>
              <a:solidFill>
                <a:srgbClr val="232323"/>
              </a:solidFill>
            </a:endParaRPr>
          </a:p>
          <a:p>
            <a:pPr indent="0" lvl="0" marL="0" rtl="0" algn="l">
              <a:lnSpc>
                <a:spcPct val="115000"/>
              </a:lnSpc>
              <a:spcBef>
                <a:spcPts val="1200"/>
              </a:spcBef>
              <a:spcAft>
                <a:spcPts val="0"/>
              </a:spcAft>
              <a:buSzPts val="1946"/>
              <a:buNone/>
            </a:pPr>
            <a:r>
              <a:t/>
            </a:r>
            <a:endParaRPr>
              <a:solidFill>
                <a:srgbClr val="232323"/>
              </a:solidFill>
            </a:endParaRPr>
          </a:p>
          <a:p>
            <a:pPr indent="-382095" lvl="0" marL="457200" rtl="0" algn="l">
              <a:lnSpc>
                <a:spcPct val="115000"/>
              </a:lnSpc>
              <a:spcBef>
                <a:spcPts val="1200"/>
              </a:spcBef>
              <a:spcAft>
                <a:spcPts val="0"/>
              </a:spcAft>
              <a:buClr>
                <a:srgbClr val="000000"/>
              </a:buClr>
              <a:buSzPts val="2416"/>
              <a:buChar char="●"/>
            </a:pPr>
            <a:r>
              <a:rPr lang="tr" sz="1816">
                <a:solidFill>
                  <a:srgbClr val="000000"/>
                </a:solidFill>
                <a:highlight>
                  <a:srgbClr val="FFFFFF"/>
                </a:highlight>
              </a:rPr>
              <a:t>PAP tedavisi, pozitif faringeal transmural basıncı koruyarak ve böylece intralüminal basıncın çevre basıncını aşmasını sağlayarak ve ekspirasyon sonu akciğer hacmini artırarak üst hava yolu kollapsına bağlı solunum olaylarını (örn. apneler, hipopneler) önler.</a:t>
            </a:r>
            <a:endParaRPr sz="2416">
              <a:solidFill>
                <a:srgbClr val="000000"/>
              </a:solidFill>
            </a:endParaRPr>
          </a:p>
          <a:p>
            <a:pPr indent="0" lvl="0" marL="457200" rtl="0" algn="l">
              <a:lnSpc>
                <a:spcPct val="115000"/>
              </a:lnSpc>
              <a:spcBef>
                <a:spcPts val="1200"/>
              </a:spcBef>
              <a:spcAft>
                <a:spcPts val="0"/>
              </a:spcAft>
              <a:buNone/>
            </a:pPr>
            <a:r>
              <a:t/>
            </a:r>
            <a:endParaRPr>
              <a:solidFill>
                <a:srgbClr val="232323"/>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c591e265ee_0_18"/>
          <p:cNvSpPr txBox="1"/>
          <p:nvPr>
            <p:ph type="title"/>
          </p:nvPr>
        </p:nvSpPr>
        <p:spPr>
          <a:xfrm>
            <a:off x="3310150" y="410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445"/>
              <a:buFont typeface="Arial"/>
              <a:buNone/>
            </a:pPr>
            <a:r>
              <a:rPr b="1" lang="tr" sz="2960">
                <a:solidFill>
                  <a:srgbClr val="980000"/>
                </a:solidFill>
                <a:latin typeface="Calibri"/>
                <a:ea typeface="Calibri"/>
                <a:cs typeface="Calibri"/>
                <a:sym typeface="Calibri"/>
              </a:rPr>
              <a:t>Tedavi</a:t>
            </a:r>
            <a:endParaRPr/>
          </a:p>
        </p:txBody>
      </p:sp>
      <p:sp>
        <p:nvSpPr>
          <p:cNvPr id="370" name="Google Shape;370;g2c591e265ee_0_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946"/>
              <a:buFont typeface="Arial"/>
              <a:buNone/>
            </a:pPr>
            <a:r>
              <a:t/>
            </a:r>
            <a:endParaRPr>
              <a:solidFill>
                <a:srgbClr val="232323"/>
              </a:solidFill>
            </a:endParaRPr>
          </a:p>
          <a:p>
            <a:pPr indent="-355600" lvl="0" marL="457200" rtl="0" algn="l">
              <a:spcBef>
                <a:spcPts val="1200"/>
              </a:spcBef>
              <a:spcAft>
                <a:spcPts val="0"/>
              </a:spcAft>
              <a:buClr>
                <a:srgbClr val="232323"/>
              </a:buClr>
              <a:buSzPts val="2000"/>
              <a:buChar char="●"/>
            </a:pPr>
            <a:r>
              <a:rPr lang="tr" sz="2000">
                <a:solidFill>
                  <a:srgbClr val="232323"/>
                </a:solidFill>
              </a:rPr>
              <a:t>Esas olarak orta ve ağır dereceli OSAS’lı olgularda (AHİ&gt;15) önerilmekle beraber,</a:t>
            </a:r>
            <a:endParaRPr sz="2000">
              <a:solidFill>
                <a:srgbClr val="232323"/>
              </a:solidFill>
            </a:endParaRPr>
          </a:p>
          <a:p>
            <a:pPr indent="0" lvl="0" marL="457200" rtl="0" algn="l">
              <a:spcBef>
                <a:spcPts val="1200"/>
              </a:spcBef>
              <a:spcAft>
                <a:spcPts val="0"/>
              </a:spcAft>
              <a:buNone/>
            </a:pPr>
            <a:r>
              <a:rPr lang="tr" sz="2000">
                <a:solidFill>
                  <a:srgbClr val="232323"/>
                </a:solidFill>
              </a:rPr>
              <a:t>hafif dereceli bile olsa (AHİ:5-15), semptomları belirgin ve/veya kardiyovasküler, serebrovasküler risk faktörleri olan olgularda da PAP tedavisi önerilmektedir.</a:t>
            </a:r>
            <a:endParaRPr sz="2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49"/>
          <p:cNvPicPr preferRelativeResize="0"/>
          <p:nvPr/>
        </p:nvPicPr>
        <p:blipFill rotWithShape="1">
          <a:blip r:embed="rId3">
            <a:alphaModFix/>
          </a:blip>
          <a:srcRect b="0" l="0" r="0" t="0"/>
          <a:stretch/>
        </p:blipFill>
        <p:spPr>
          <a:xfrm>
            <a:off x="350225" y="920113"/>
            <a:ext cx="7889950" cy="4105575"/>
          </a:xfrm>
          <a:prstGeom prst="rect">
            <a:avLst/>
          </a:prstGeom>
          <a:noFill/>
          <a:ln>
            <a:noFill/>
          </a:ln>
        </p:spPr>
      </p:pic>
      <p:sp>
        <p:nvSpPr>
          <p:cNvPr id="376" name="Google Shape;376;p49"/>
          <p:cNvSpPr txBox="1"/>
          <p:nvPr/>
        </p:nvSpPr>
        <p:spPr>
          <a:xfrm>
            <a:off x="1997425" y="258325"/>
            <a:ext cx="6642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tr" sz="3000" u="none" cap="none" strike="noStrike">
                <a:solidFill>
                  <a:srgbClr val="980000"/>
                </a:solidFill>
                <a:latin typeface="Arial"/>
                <a:ea typeface="Arial"/>
                <a:cs typeface="Arial"/>
                <a:sym typeface="Arial"/>
              </a:rPr>
              <a:t>PAP Tedavisi</a:t>
            </a:r>
            <a:endParaRPr b="1" i="0" sz="3000" u="none" cap="none" strike="noStrike">
              <a:solidFill>
                <a:srgbClr val="98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type="title"/>
          </p:nvPr>
        </p:nvSpPr>
        <p:spPr>
          <a:xfrm>
            <a:off x="2687375" y="225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2351"/>
              <a:buFont typeface="Arial"/>
              <a:buNone/>
            </a:pPr>
            <a:r>
              <a:rPr b="1" lang="tr" sz="3400">
                <a:solidFill>
                  <a:srgbClr val="980000"/>
                </a:solidFill>
                <a:latin typeface="Calibri"/>
                <a:ea typeface="Calibri"/>
                <a:cs typeface="Calibri"/>
                <a:sym typeface="Calibri"/>
              </a:rPr>
              <a:t>Tedavi</a:t>
            </a:r>
            <a:endParaRPr b="1" sz="1800">
              <a:solidFill>
                <a:srgbClr val="980000"/>
              </a:solidFill>
            </a:endParaRPr>
          </a:p>
          <a:p>
            <a:pPr indent="0" lvl="0" marL="0" rtl="0" algn="l">
              <a:lnSpc>
                <a:spcPct val="100000"/>
              </a:lnSpc>
              <a:spcBef>
                <a:spcPts val="0"/>
              </a:spcBef>
              <a:spcAft>
                <a:spcPts val="0"/>
              </a:spcAft>
              <a:buSzPct val="111111"/>
              <a:buNone/>
            </a:pPr>
            <a:r>
              <a:t/>
            </a:r>
            <a:endParaRPr/>
          </a:p>
        </p:txBody>
      </p:sp>
      <p:sp>
        <p:nvSpPr>
          <p:cNvPr id="382" name="Google Shape;382;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Clr>
                <a:srgbClr val="232323"/>
              </a:buClr>
              <a:buSzPct val="100000"/>
              <a:buChar char="●"/>
            </a:pPr>
            <a:r>
              <a:rPr lang="tr">
                <a:solidFill>
                  <a:srgbClr val="FF0000"/>
                </a:solidFill>
              </a:rPr>
              <a:t>Ağıziçi araç tedavisi </a:t>
            </a:r>
            <a:r>
              <a:rPr lang="tr">
                <a:solidFill>
                  <a:srgbClr val="232323"/>
                </a:solidFill>
              </a:rPr>
              <a:t>veya cerrahi tedavi için en uygun </a:t>
            </a:r>
            <a:endParaRPr>
              <a:solidFill>
                <a:srgbClr val="232323"/>
              </a:solidFill>
            </a:endParaRPr>
          </a:p>
          <a:p>
            <a:pPr indent="0" lvl="0" marL="457200" rtl="0" algn="l">
              <a:lnSpc>
                <a:spcPct val="115000"/>
              </a:lnSpc>
              <a:spcBef>
                <a:spcPts val="1200"/>
              </a:spcBef>
              <a:spcAft>
                <a:spcPts val="0"/>
              </a:spcAft>
              <a:buSzPct val="117647"/>
              <a:buNone/>
            </a:pPr>
            <a:r>
              <a:rPr lang="tr">
                <a:solidFill>
                  <a:srgbClr val="232323"/>
                </a:solidFill>
              </a:rPr>
              <a:t>hasta grupları basit horlaması veya hafif dereceli OSAS’ı</a:t>
            </a:r>
            <a:endParaRPr>
              <a:solidFill>
                <a:srgbClr val="232323"/>
              </a:solidFill>
            </a:endParaRPr>
          </a:p>
          <a:p>
            <a:pPr indent="0" lvl="0" marL="457200" rtl="0" algn="l">
              <a:lnSpc>
                <a:spcPct val="115000"/>
              </a:lnSpc>
              <a:spcBef>
                <a:spcPts val="1200"/>
              </a:spcBef>
              <a:spcAft>
                <a:spcPts val="0"/>
              </a:spcAft>
              <a:buSzPct val="117647"/>
              <a:buNone/>
            </a:pPr>
            <a:r>
              <a:rPr lang="tr">
                <a:solidFill>
                  <a:srgbClr val="232323"/>
                </a:solidFill>
              </a:rPr>
              <a:t> olan olgulardır.</a:t>
            </a:r>
            <a:endParaRPr>
              <a:solidFill>
                <a:srgbClr val="232323"/>
              </a:solidFill>
            </a:endParaRPr>
          </a:p>
          <a:p>
            <a:pPr indent="0" lvl="0" marL="0" rtl="0" algn="l">
              <a:lnSpc>
                <a:spcPct val="115000"/>
              </a:lnSpc>
              <a:spcBef>
                <a:spcPts val="1200"/>
              </a:spcBef>
              <a:spcAft>
                <a:spcPts val="0"/>
              </a:spcAft>
              <a:buSzPct val="117647"/>
              <a:buNone/>
            </a:pPr>
            <a:r>
              <a:t/>
            </a:r>
            <a:endParaRPr>
              <a:solidFill>
                <a:srgbClr val="232323"/>
              </a:solidFill>
            </a:endParaRPr>
          </a:p>
          <a:p>
            <a:pPr indent="-325755" lvl="0" marL="457200" rtl="0" algn="l">
              <a:lnSpc>
                <a:spcPct val="115000"/>
              </a:lnSpc>
              <a:spcBef>
                <a:spcPts val="1200"/>
              </a:spcBef>
              <a:spcAft>
                <a:spcPts val="0"/>
              </a:spcAft>
              <a:buClr>
                <a:srgbClr val="232323"/>
              </a:buClr>
              <a:buSzPct val="100000"/>
              <a:buChar char="●"/>
            </a:pPr>
            <a:r>
              <a:rPr lang="tr">
                <a:solidFill>
                  <a:srgbClr val="232323"/>
                </a:solidFill>
              </a:rPr>
              <a:t> Orta veya ağır dereceli olsalar bile PAP tedavisini tolere</a:t>
            </a:r>
            <a:endParaRPr>
              <a:solidFill>
                <a:srgbClr val="232323"/>
              </a:solidFill>
            </a:endParaRPr>
          </a:p>
          <a:p>
            <a:pPr indent="0" lvl="0" marL="457200" rtl="0" algn="l">
              <a:lnSpc>
                <a:spcPct val="115000"/>
              </a:lnSpc>
              <a:spcBef>
                <a:spcPts val="1200"/>
              </a:spcBef>
              <a:spcAft>
                <a:spcPts val="0"/>
              </a:spcAft>
              <a:buSzPct val="117647"/>
              <a:buNone/>
            </a:pPr>
            <a:r>
              <a:rPr lang="tr">
                <a:solidFill>
                  <a:srgbClr val="232323"/>
                </a:solidFill>
              </a:rPr>
              <a:t> edemeyen veya kabul etmeyen olgularda da bu tedavi </a:t>
            </a:r>
            <a:endParaRPr>
              <a:solidFill>
                <a:srgbClr val="232323"/>
              </a:solidFill>
            </a:endParaRPr>
          </a:p>
          <a:p>
            <a:pPr indent="0" lvl="0" marL="457200" rtl="0" algn="l">
              <a:lnSpc>
                <a:spcPct val="115000"/>
              </a:lnSpc>
              <a:spcBef>
                <a:spcPts val="1200"/>
              </a:spcBef>
              <a:spcAft>
                <a:spcPts val="0"/>
              </a:spcAft>
              <a:buSzPct val="117647"/>
              <a:buNone/>
            </a:pPr>
            <a:r>
              <a:rPr lang="tr">
                <a:solidFill>
                  <a:srgbClr val="232323"/>
                </a:solidFill>
              </a:rPr>
              <a:t>yöntemleri uygulanabilir. </a:t>
            </a:r>
            <a:endParaRPr>
              <a:solidFill>
                <a:srgbClr val="232323"/>
              </a:solidFill>
            </a:endParaRPr>
          </a:p>
          <a:p>
            <a:pPr indent="0" lvl="0" marL="0" rtl="0" algn="l">
              <a:lnSpc>
                <a:spcPct val="115000"/>
              </a:lnSpc>
              <a:spcBef>
                <a:spcPts val="1200"/>
              </a:spcBef>
              <a:spcAft>
                <a:spcPts val="0"/>
              </a:spcAft>
              <a:buSzPct val="117647"/>
              <a:buNone/>
            </a:pPr>
            <a:r>
              <a:t/>
            </a:r>
            <a:endParaRPr>
              <a:solidFill>
                <a:srgbClr val="232323"/>
              </a:solidFill>
            </a:endParaRPr>
          </a:p>
          <a:p>
            <a:pPr indent="-325755" lvl="0" marL="457200" rtl="0" algn="l">
              <a:lnSpc>
                <a:spcPct val="115000"/>
              </a:lnSpc>
              <a:spcBef>
                <a:spcPts val="1200"/>
              </a:spcBef>
              <a:spcAft>
                <a:spcPts val="0"/>
              </a:spcAft>
              <a:buClr>
                <a:srgbClr val="232323"/>
              </a:buClr>
              <a:buSzPct val="100000"/>
              <a:buChar char="●"/>
            </a:pPr>
            <a:r>
              <a:rPr lang="tr">
                <a:solidFill>
                  <a:srgbClr val="232323"/>
                </a:solidFill>
              </a:rPr>
              <a:t>Amaç tam bir tedavi sağlanamasa bile hastalığın verdiği zararın en aza indirilmesidir.</a:t>
            </a:r>
            <a:endParaRPr>
              <a:solidFill>
                <a:srgbClr val="232323"/>
              </a:solidFill>
            </a:endParaRPr>
          </a:p>
        </p:txBody>
      </p:sp>
      <p:pic>
        <p:nvPicPr>
          <p:cNvPr id="383" name="Google Shape;383;p50"/>
          <p:cNvPicPr preferRelativeResize="0"/>
          <p:nvPr/>
        </p:nvPicPr>
        <p:blipFill rotWithShape="1">
          <a:blip r:embed="rId3">
            <a:alphaModFix/>
          </a:blip>
          <a:srcRect b="0" l="0" r="0" t="0"/>
          <a:stretch/>
        </p:blipFill>
        <p:spPr>
          <a:xfrm>
            <a:off x="5957650" y="161223"/>
            <a:ext cx="3260337" cy="24105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1"/>
          <p:cNvSpPr txBox="1"/>
          <p:nvPr>
            <p:ph type="title"/>
          </p:nvPr>
        </p:nvSpPr>
        <p:spPr>
          <a:xfrm>
            <a:off x="2077375" y="412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8641"/>
              <a:buNone/>
            </a:pPr>
            <a:r>
              <a:rPr b="1" lang="tr" sz="2244">
                <a:solidFill>
                  <a:srgbClr val="980000"/>
                </a:solidFill>
              </a:rPr>
              <a:t>AĞIZ İÇİ ARAÇ (AİA) TEDAVİSİ</a:t>
            </a:r>
            <a:endParaRPr b="1" sz="3243">
              <a:solidFill>
                <a:srgbClr val="980000"/>
              </a:solidFill>
            </a:endParaRPr>
          </a:p>
        </p:txBody>
      </p:sp>
      <p:sp>
        <p:nvSpPr>
          <p:cNvPr id="389" name="Google Shape;389;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232323"/>
              </a:buClr>
              <a:buSzPts val="1800"/>
              <a:buChar char="●"/>
            </a:pPr>
            <a:r>
              <a:rPr lang="tr">
                <a:solidFill>
                  <a:srgbClr val="232323"/>
                </a:solidFill>
              </a:rPr>
              <a:t>Bu araçların temel fonksiyonu dilin, farenksin posterior duvarına yaklaşmasını ve obstrüksiyona neden olmasını engellemek,</a:t>
            </a:r>
            <a:endParaRPr>
              <a:solidFill>
                <a:srgbClr val="232323"/>
              </a:solidFill>
            </a:endParaRPr>
          </a:p>
          <a:p>
            <a:pPr indent="-342900" lvl="0" marL="457200" rtl="0" algn="l">
              <a:lnSpc>
                <a:spcPct val="115000"/>
              </a:lnSpc>
              <a:spcBef>
                <a:spcPts val="0"/>
              </a:spcBef>
              <a:spcAft>
                <a:spcPts val="0"/>
              </a:spcAft>
              <a:buClr>
                <a:srgbClr val="232323"/>
              </a:buClr>
              <a:buSzPts val="1800"/>
              <a:buChar char="●"/>
            </a:pPr>
            <a:r>
              <a:rPr lang="tr">
                <a:solidFill>
                  <a:srgbClr val="232323"/>
                </a:solidFill>
              </a:rPr>
              <a:t> ÜSY yapılarının pozisyonunu değiştirip havayolunu genişletmek</a:t>
            </a:r>
            <a:endParaRPr>
              <a:solidFill>
                <a:srgbClr val="232323"/>
              </a:solidFill>
            </a:endParaRPr>
          </a:p>
          <a:p>
            <a:pPr indent="0" lvl="0" marL="457200" rtl="0" algn="l">
              <a:lnSpc>
                <a:spcPct val="115000"/>
              </a:lnSpc>
              <a:spcBef>
                <a:spcPts val="1200"/>
              </a:spcBef>
              <a:spcAft>
                <a:spcPts val="1200"/>
              </a:spcAft>
              <a:buSzPts val="1800"/>
              <a:buNone/>
            </a:pPr>
            <a:r>
              <a:rPr lang="tr">
                <a:solidFill>
                  <a:srgbClr val="232323"/>
                </a:solidFill>
              </a:rPr>
              <a:t>ve  kas fonksiyonları üzerine etki ederek kasın direncini azaltmak ve böylece üst solunum yolunun daralmasına engel olmaktır.</a:t>
            </a:r>
            <a:endParaRPr>
              <a:solidFill>
                <a:srgbClr val="232323"/>
              </a:solidFill>
            </a:endParaRPr>
          </a:p>
        </p:txBody>
      </p:sp>
      <p:pic>
        <p:nvPicPr>
          <p:cNvPr id="390" name="Google Shape;390;p51"/>
          <p:cNvPicPr preferRelativeResize="0"/>
          <p:nvPr/>
        </p:nvPicPr>
        <p:blipFill rotWithShape="1">
          <a:blip r:embed="rId3">
            <a:alphaModFix/>
          </a:blip>
          <a:srcRect b="0" l="0" r="0" t="0"/>
          <a:stretch/>
        </p:blipFill>
        <p:spPr>
          <a:xfrm>
            <a:off x="5395825" y="2935925"/>
            <a:ext cx="3129000" cy="19930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2"/>
          <p:cNvSpPr txBox="1"/>
          <p:nvPr>
            <p:ph type="title"/>
          </p:nvPr>
        </p:nvSpPr>
        <p:spPr>
          <a:xfrm>
            <a:off x="3437000" y="2143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3259">
                <a:solidFill>
                  <a:srgbClr val="980000"/>
                </a:solidFill>
                <a:latin typeface="Calibri"/>
                <a:ea typeface="Calibri"/>
                <a:cs typeface="Calibri"/>
                <a:sym typeface="Calibri"/>
              </a:rPr>
              <a:t>Tedavi</a:t>
            </a:r>
            <a:endParaRPr b="1" sz="1820"/>
          </a:p>
        </p:txBody>
      </p:sp>
      <p:sp>
        <p:nvSpPr>
          <p:cNvPr id="396" name="Google Shape;396;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Clr>
                <a:schemeClr val="dk1"/>
              </a:buClr>
              <a:buSzPts val="1100"/>
              <a:buFont typeface="Arial"/>
              <a:buNone/>
            </a:pPr>
            <a:r>
              <a:rPr lang="tr" sz="2400">
                <a:solidFill>
                  <a:schemeClr val="dk1"/>
                </a:solidFill>
              </a:rPr>
              <a:t>•</a:t>
            </a:r>
            <a:r>
              <a:rPr lang="tr" sz="2400">
                <a:solidFill>
                  <a:schemeClr val="dk1"/>
                </a:solidFill>
                <a:latin typeface="Calibri"/>
                <a:ea typeface="Calibri"/>
                <a:cs typeface="Calibri"/>
                <a:sym typeface="Calibri"/>
              </a:rPr>
              <a:t>Farmakolojik tedavi;</a:t>
            </a:r>
            <a:endParaRPr sz="2400">
              <a:solidFill>
                <a:schemeClr val="dk1"/>
              </a:solidFill>
              <a:latin typeface="Calibri"/>
              <a:ea typeface="Calibri"/>
              <a:cs typeface="Calibri"/>
              <a:sym typeface="Calibri"/>
            </a:endParaRPr>
          </a:p>
          <a:p>
            <a:pPr indent="0" lvl="0" marL="342900" rtl="0" algn="l">
              <a:lnSpc>
                <a:spcPct val="115000"/>
              </a:lnSpc>
              <a:spcBef>
                <a:spcPts val="600"/>
              </a:spcBef>
              <a:spcAft>
                <a:spcPts val="0"/>
              </a:spcAft>
              <a:buClr>
                <a:schemeClr val="dk1"/>
              </a:buClr>
              <a:buSzPts val="1100"/>
              <a:buFont typeface="Arial"/>
              <a:buNone/>
            </a:pPr>
            <a:r>
              <a:rPr lang="tr" sz="2400">
                <a:solidFill>
                  <a:schemeClr val="dk1"/>
                </a:solidFill>
                <a:latin typeface="Calibri"/>
                <a:ea typeface="Calibri"/>
                <a:cs typeface="Calibri"/>
                <a:sym typeface="Calibri"/>
              </a:rPr>
              <a:t>     </a:t>
            </a:r>
            <a:r>
              <a:rPr lang="tr" sz="2000">
                <a:solidFill>
                  <a:schemeClr val="dk1"/>
                </a:solidFill>
                <a:latin typeface="Calibri"/>
                <a:ea typeface="Calibri"/>
                <a:cs typeface="Calibri"/>
                <a:sym typeface="Calibri"/>
              </a:rPr>
              <a:t>- Herhangi bir ilacın OSAS tedavisinde başarı ile kullanılabileceğine ilişkin 	yeterli kanıt bulunmamaktadır.</a:t>
            </a:r>
            <a:endParaRPr sz="2000">
              <a:solidFill>
                <a:schemeClr val="dk1"/>
              </a:solidFill>
              <a:latin typeface="Calibri"/>
              <a:ea typeface="Calibri"/>
              <a:cs typeface="Calibri"/>
              <a:sym typeface="Calibri"/>
            </a:endParaRPr>
          </a:p>
          <a:p>
            <a:pPr indent="0" lvl="0" marL="342900" rtl="0" algn="l">
              <a:lnSpc>
                <a:spcPct val="115000"/>
              </a:lnSpc>
              <a:spcBef>
                <a:spcPts val="500"/>
              </a:spcBef>
              <a:spcAft>
                <a:spcPts val="0"/>
              </a:spcAft>
              <a:buClr>
                <a:schemeClr val="dk1"/>
              </a:buClr>
              <a:buSzPts val="1100"/>
              <a:buFont typeface="Arial"/>
              <a:buNone/>
            </a:pPr>
            <a:r>
              <a:rPr lang="tr" sz="2000">
                <a:solidFill>
                  <a:schemeClr val="dk1"/>
                </a:solidFill>
                <a:latin typeface="Calibri"/>
                <a:ea typeface="Calibri"/>
                <a:cs typeface="Calibri"/>
                <a:sym typeface="Calibri"/>
              </a:rPr>
              <a:t>     - Obstrüktif uylu apne sendromlu hastalarda benzodiazepinler, narkotik ajanlar, kas gevşeticiler, yanı sıra alkol ve sigara kullanımından kaçınılmalıdır.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3"/>
          <p:cNvSpPr txBox="1"/>
          <p:nvPr>
            <p:ph type="title"/>
          </p:nvPr>
        </p:nvSpPr>
        <p:spPr>
          <a:xfrm>
            <a:off x="2975725" y="306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b="1" lang="tr" sz="3259">
                <a:solidFill>
                  <a:srgbClr val="980000"/>
                </a:solidFill>
                <a:latin typeface="Calibri"/>
                <a:ea typeface="Calibri"/>
                <a:cs typeface="Calibri"/>
                <a:sym typeface="Calibri"/>
              </a:rPr>
              <a:t>Tedavi</a:t>
            </a:r>
            <a:endParaRPr b="1" sz="1820"/>
          </a:p>
        </p:txBody>
      </p:sp>
      <p:sp>
        <p:nvSpPr>
          <p:cNvPr id="402" name="Google Shape;402;p53"/>
          <p:cNvSpPr txBox="1"/>
          <p:nvPr>
            <p:ph idx="1" type="body"/>
          </p:nvPr>
        </p:nvSpPr>
        <p:spPr>
          <a:xfrm>
            <a:off x="311700" y="1671450"/>
            <a:ext cx="8520600" cy="3416400"/>
          </a:xfrm>
          <a:prstGeom prst="rect">
            <a:avLst/>
          </a:prstGeom>
          <a:noFill/>
          <a:ln>
            <a:noFill/>
          </a:ln>
        </p:spPr>
        <p:txBody>
          <a:bodyPr anchorCtr="0" anchor="t" bIns="91425" lIns="91425" spcFirstLastPara="1" rIns="91425" wrap="square" tIns="91425">
            <a:normAutofit/>
          </a:bodyPr>
          <a:lstStyle/>
          <a:p>
            <a:pPr indent="-374650" lvl="0" marL="457200" rtl="0" algn="l">
              <a:lnSpc>
                <a:spcPct val="115000"/>
              </a:lnSpc>
              <a:spcBef>
                <a:spcPts val="0"/>
              </a:spcBef>
              <a:spcAft>
                <a:spcPts val="0"/>
              </a:spcAft>
              <a:buClr>
                <a:srgbClr val="232323"/>
              </a:buClr>
              <a:buSzPts val="2300"/>
              <a:buChar char="●"/>
            </a:pPr>
            <a:r>
              <a:rPr lang="tr" sz="2300">
                <a:solidFill>
                  <a:srgbClr val="232323"/>
                </a:solidFill>
              </a:rPr>
              <a:t>Algoritmanın son aşaması ise; tedavi yöntemi ne olursa olsun hastanın takibe alınmasıdır.</a:t>
            </a: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4"/>
          <p:cNvSpPr txBox="1"/>
          <p:nvPr>
            <p:ph type="title"/>
          </p:nvPr>
        </p:nvSpPr>
        <p:spPr>
          <a:xfrm>
            <a:off x="2871925" y="191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t/>
            </a:r>
            <a:endParaRPr>
              <a:solidFill>
                <a:srgbClr val="980000"/>
              </a:solidFill>
            </a:endParaRPr>
          </a:p>
          <a:p>
            <a:pPr indent="0" lvl="0" marL="0" rtl="0" algn="l">
              <a:lnSpc>
                <a:spcPct val="100000"/>
              </a:lnSpc>
              <a:spcBef>
                <a:spcPts val="0"/>
              </a:spcBef>
              <a:spcAft>
                <a:spcPts val="0"/>
              </a:spcAft>
              <a:buSzPct val="111111"/>
              <a:buNone/>
            </a:pPr>
            <a:r>
              <a:t/>
            </a:r>
            <a:endParaRPr/>
          </a:p>
        </p:txBody>
      </p:sp>
      <p:pic>
        <p:nvPicPr>
          <p:cNvPr id="408" name="Google Shape;408;p54"/>
          <p:cNvPicPr preferRelativeResize="0"/>
          <p:nvPr/>
        </p:nvPicPr>
        <p:blipFill rotWithShape="1">
          <a:blip r:embed="rId3">
            <a:alphaModFix/>
          </a:blip>
          <a:srcRect b="0" l="0" r="0" t="0"/>
          <a:stretch/>
        </p:blipFill>
        <p:spPr>
          <a:xfrm>
            <a:off x="1370775" y="169525"/>
            <a:ext cx="6928000" cy="48044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tr" sz="2920">
                <a:solidFill>
                  <a:srgbClr val="980000"/>
                </a:solidFill>
              </a:rPr>
              <a:t>Sevk</a:t>
            </a:r>
            <a:endParaRPr b="1" sz="2920">
              <a:solidFill>
                <a:srgbClr val="980000"/>
              </a:solidFill>
            </a:endParaRPr>
          </a:p>
        </p:txBody>
      </p:sp>
      <p:sp>
        <p:nvSpPr>
          <p:cNvPr id="414" name="Google Shape;414;p55"/>
          <p:cNvSpPr txBox="1"/>
          <p:nvPr>
            <p:ph idx="1" type="body"/>
          </p:nvPr>
        </p:nvSpPr>
        <p:spPr>
          <a:xfrm>
            <a:off x="184525" y="14387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800"/>
              </a:spcBef>
              <a:spcAft>
                <a:spcPts val="0"/>
              </a:spcAft>
              <a:buSzPts val="1800"/>
              <a:buNone/>
            </a:pPr>
            <a:r>
              <a:rPr lang="tr" sz="3200">
                <a:solidFill>
                  <a:schemeClr val="dk1"/>
                </a:solidFill>
              </a:rPr>
              <a:t>•</a:t>
            </a:r>
            <a:r>
              <a:rPr lang="tr" sz="2400">
                <a:solidFill>
                  <a:srgbClr val="000000"/>
                </a:solidFill>
                <a:latin typeface="Calibri"/>
                <a:ea typeface="Calibri"/>
                <a:cs typeface="Calibri"/>
                <a:sym typeface="Calibri"/>
              </a:rPr>
              <a:t>Anamnez ve fizik muayene sonucunda OSAS’tan </a:t>
            </a:r>
            <a:endParaRPr sz="2400">
              <a:solidFill>
                <a:srgbClr val="000000"/>
              </a:solidFill>
              <a:latin typeface="Calibri"/>
              <a:ea typeface="Calibri"/>
              <a:cs typeface="Calibri"/>
              <a:sym typeface="Calibri"/>
            </a:endParaRPr>
          </a:p>
          <a:p>
            <a:pPr indent="0" lvl="0" marL="0" rtl="0" algn="l">
              <a:lnSpc>
                <a:spcPct val="115000"/>
              </a:lnSpc>
              <a:spcBef>
                <a:spcPts val="800"/>
              </a:spcBef>
              <a:spcAft>
                <a:spcPts val="0"/>
              </a:spcAft>
              <a:buSzPts val="1800"/>
              <a:buNone/>
            </a:pPr>
            <a:r>
              <a:rPr lang="tr" sz="2400">
                <a:solidFill>
                  <a:srgbClr val="000000"/>
                </a:solidFill>
                <a:latin typeface="Calibri"/>
                <a:ea typeface="Calibri"/>
                <a:cs typeface="Calibri"/>
                <a:sym typeface="Calibri"/>
              </a:rPr>
              <a:t>şüphelenilen tüm hastalar tanı ve tedavi için uyku merkezi</a:t>
            </a:r>
            <a:endParaRPr sz="2400">
              <a:solidFill>
                <a:srgbClr val="000000"/>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tr" sz="2400">
                <a:solidFill>
                  <a:srgbClr val="000000"/>
                </a:solidFill>
                <a:latin typeface="Calibri"/>
                <a:ea typeface="Calibri"/>
                <a:cs typeface="Calibri"/>
                <a:sym typeface="Calibri"/>
              </a:rPr>
              <a:t> olan bir üst merkeze sevk edilmelidir.</a:t>
            </a:r>
            <a:endParaRPr sz="2400">
              <a:solidFill>
                <a:srgbClr val="000000"/>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pic>
        <p:nvPicPr>
          <p:cNvPr id="415" name="Google Shape;415;p55"/>
          <p:cNvPicPr preferRelativeResize="0"/>
          <p:nvPr/>
        </p:nvPicPr>
        <p:blipFill rotWithShape="1">
          <a:blip r:embed="rId3">
            <a:alphaModFix/>
          </a:blip>
          <a:srcRect b="0" l="0" r="0" t="0"/>
          <a:stretch/>
        </p:blipFill>
        <p:spPr>
          <a:xfrm>
            <a:off x="6745325" y="117025"/>
            <a:ext cx="2019300" cy="2095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6"/>
          <p:cNvSpPr txBox="1"/>
          <p:nvPr>
            <p:ph idx="1" type="body"/>
          </p:nvPr>
        </p:nvSpPr>
        <p:spPr>
          <a:xfrm>
            <a:off x="311700" y="431325"/>
            <a:ext cx="8520600" cy="4137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tr" sz="2700">
                <a:solidFill>
                  <a:srgbClr val="FF0000"/>
                </a:solidFill>
              </a:rPr>
              <a:t>OSAS TEDAVİSİ ile ÖLÜMCÜL KARDİYOVASKÜLER OLAYLAR, TRAFİK-İŞ KAZALARI ÖNLENEBİLİR!!!</a:t>
            </a:r>
            <a:endParaRPr sz="2700">
              <a:solidFill>
                <a:srgbClr val="FF0000"/>
              </a:solidFill>
            </a:endParaRPr>
          </a:p>
        </p:txBody>
      </p:sp>
      <p:pic>
        <p:nvPicPr>
          <p:cNvPr id="421" name="Google Shape;421;p56"/>
          <p:cNvPicPr preferRelativeResize="0"/>
          <p:nvPr/>
        </p:nvPicPr>
        <p:blipFill rotWithShape="1">
          <a:blip r:embed="rId3">
            <a:alphaModFix/>
          </a:blip>
          <a:srcRect b="0" l="0" r="0" t="0"/>
          <a:stretch/>
        </p:blipFill>
        <p:spPr>
          <a:xfrm>
            <a:off x="3805675" y="2026702"/>
            <a:ext cx="3867150" cy="289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txBox="1"/>
          <p:nvPr>
            <p:ph type="title"/>
          </p:nvPr>
        </p:nvSpPr>
        <p:spPr>
          <a:xfrm>
            <a:off x="1961150" y="1096750"/>
            <a:ext cx="8520600" cy="116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tr" sz="3100">
                <a:solidFill>
                  <a:srgbClr val="980000"/>
                </a:solidFill>
              </a:rPr>
              <a:t>OBSTRUKTIF  UYKU  APNE </a:t>
            </a:r>
            <a:endParaRPr b="1" sz="3100">
              <a:solidFill>
                <a:srgbClr val="980000"/>
              </a:solidFill>
            </a:endParaRPr>
          </a:p>
          <a:p>
            <a:pPr indent="0" lvl="0" marL="0" rtl="0" algn="l">
              <a:lnSpc>
                <a:spcPct val="100000"/>
              </a:lnSpc>
              <a:spcBef>
                <a:spcPts val="0"/>
              </a:spcBef>
              <a:spcAft>
                <a:spcPts val="0"/>
              </a:spcAft>
              <a:buSzPts val="2800"/>
              <a:buNone/>
            </a:pPr>
            <a:r>
              <a:t/>
            </a:r>
            <a:endParaRPr b="1" sz="3100">
              <a:solidFill>
                <a:srgbClr val="980000"/>
              </a:solidFill>
            </a:endParaRPr>
          </a:p>
          <a:p>
            <a:pPr indent="0" lvl="0" marL="0" rtl="0" algn="l">
              <a:lnSpc>
                <a:spcPct val="100000"/>
              </a:lnSpc>
              <a:spcBef>
                <a:spcPts val="0"/>
              </a:spcBef>
              <a:spcAft>
                <a:spcPts val="0"/>
              </a:spcAft>
              <a:buSzPts val="2800"/>
              <a:buNone/>
            </a:pPr>
            <a:r>
              <a:rPr b="1" lang="tr" sz="3100">
                <a:solidFill>
                  <a:srgbClr val="980000"/>
                </a:solidFill>
              </a:rPr>
              <a:t>             SENDROMU</a:t>
            </a:r>
            <a:endParaRPr b="1" sz="3100">
              <a:solidFill>
                <a:srgbClr val="980000"/>
              </a:solidFill>
            </a:endParaRPr>
          </a:p>
        </p:txBody>
      </p:sp>
      <p:sp>
        <p:nvSpPr>
          <p:cNvPr id="88" name="Google Shape;88;p6"/>
          <p:cNvSpPr txBox="1"/>
          <p:nvPr>
            <p:ph idx="1" type="body"/>
          </p:nvPr>
        </p:nvSpPr>
        <p:spPr>
          <a:xfrm>
            <a:off x="1961150" y="2783950"/>
            <a:ext cx="8520600" cy="2904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tr" sz="1900"/>
              <a:t>                                                     </a:t>
            </a:r>
            <a:endParaRPr sz="1900"/>
          </a:p>
          <a:p>
            <a:pPr indent="0" lvl="0" marL="0" rtl="0" algn="l">
              <a:lnSpc>
                <a:spcPct val="115000"/>
              </a:lnSpc>
              <a:spcBef>
                <a:spcPts val="1200"/>
              </a:spcBef>
              <a:spcAft>
                <a:spcPts val="0"/>
              </a:spcAft>
              <a:buSzPts val="1800"/>
              <a:buNone/>
            </a:pPr>
            <a:r>
              <a:t/>
            </a:r>
            <a:endParaRPr sz="1900"/>
          </a:p>
          <a:p>
            <a:pPr indent="0" lvl="0" marL="0" rtl="0" algn="l">
              <a:lnSpc>
                <a:spcPct val="115000"/>
              </a:lnSpc>
              <a:spcBef>
                <a:spcPts val="1200"/>
              </a:spcBef>
              <a:spcAft>
                <a:spcPts val="0"/>
              </a:spcAft>
              <a:buClr>
                <a:schemeClr val="dk1"/>
              </a:buClr>
              <a:buSzPts val="1100"/>
              <a:buFont typeface="Arial"/>
              <a:buNone/>
            </a:pPr>
            <a:r>
              <a:rPr lang="tr" sz="1900"/>
              <a:t>                                                    </a:t>
            </a:r>
            <a:r>
              <a:rPr lang="tr">
                <a:solidFill>
                  <a:schemeClr val="dk1"/>
                </a:solidFill>
              </a:rPr>
              <a:t> Araş. Gör. Dr. Kübra Güner</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tr">
                <a:solidFill>
                  <a:schemeClr val="dk1"/>
                </a:solidFill>
              </a:rPr>
              <a:t>                                                         KTÜ Aile Hekimliği ABD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tr">
                <a:solidFill>
                  <a:schemeClr val="dk1"/>
                </a:solidFill>
              </a:rPr>
              <a:t>                                                                    28.05.2024 </a:t>
            </a:r>
            <a:endParaRPr>
              <a:solidFill>
                <a:schemeClr val="dk1"/>
              </a:solidFill>
            </a:endParaRPr>
          </a:p>
          <a:p>
            <a:pPr indent="0" lvl="0" marL="0" rtl="0" algn="l">
              <a:lnSpc>
                <a:spcPct val="115000"/>
              </a:lnSpc>
              <a:spcBef>
                <a:spcPts val="1200"/>
              </a:spcBef>
              <a:spcAft>
                <a:spcPts val="1200"/>
              </a:spcAft>
              <a:buSzPts val="1800"/>
              <a:buNone/>
            </a:pPr>
            <a:r>
              <a:t/>
            </a:r>
            <a:endParaRPr sz="17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7"/>
          <p:cNvSpPr txBox="1"/>
          <p:nvPr>
            <p:ph idx="1" type="body"/>
          </p:nvPr>
        </p:nvSpPr>
        <p:spPr>
          <a:xfrm>
            <a:off x="127175" y="4028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tr" sz="3000">
                <a:solidFill>
                  <a:srgbClr val="FF0000"/>
                </a:solidFill>
              </a:rPr>
              <a:t>OSAS’ın Klinik, Sosyal ve Çevresel Sonuçları ÖNLENEBİLİR! </a:t>
            </a:r>
            <a:endParaRPr sz="3000">
              <a:solidFill>
                <a:srgbClr val="FF0000"/>
              </a:solidFill>
            </a:endParaRPr>
          </a:p>
        </p:txBody>
      </p:sp>
      <p:pic>
        <p:nvPicPr>
          <p:cNvPr id="427" name="Google Shape;427;p57"/>
          <p:cNvPicPr preferRelativeResize="0"/>
          <p:nvPr/>
        </p:nvPicPr>
        <p:blipFill rotWithShape="1">
          <a:blip r:embed="rId3">
            <a:alphaModFix/>
          </a:blip>
          <a:srcRect b="0" l="0" r="0" t="0"/>
          <a:stretch/>
        </p:blipFill>
        <p:spPr>
          <a:xfrm>
            <a:off x="3057988" y="1302000"/>
            <a:ext cx="5057775" cy="36004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8"/>
          <p:cNvSpPr txBox="1"/>
          <p:nvPr>
            <p:ph type="title"/>
          </p:nvPr>
        </p:nvSpPr>
        <p:spPr>
          <a:xfrm>
            <a:off x="2549000" y="421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tr">
                <a:solidFill>
                  <a:srgbClr val="980000"/>
                </a:solidFill>
              </a:rPr>
              <a:t>Kaynaklar</a:t>
            </a:r>
            <a:endParaRPr>
              <a:solidFill>
                <a:srgbClr val="980000"/>
              </a:solidFill>
            </a:endParaRPr>
          </a:p>
        </p:txBody>
      </p:sp>
      <p:sp>
        <p:nvSpPr>
          <p:cNvPr id="433" name="Google Shape;433;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340232" lvl="0" marL="457200" rtl="0" algn="l">
              <a:lnSpc>
                <a:spcPct val="115000"/>
              </a:lnSpc>
              <a:spcBef>
                <a:spcPts val="400"/>
              </a:spcBef>
              <a:spcAft>
                <a:spcPts val="0"/>
              </a:spcAft>
              <a:buClr>
                <a:schemeClr val="dk1"/>
              </a:buClr>
              <a:buSzPct val="100000"/>
              <a:buFont typeface="Calibri"/>
              <a:buChar char="●"/>
            </a:pPr>
            <a:r>
              <a:rPr lang="tr" sz="1900">
                <a:solidFill>
                  <a:schemeClr val="dk1"/>
                </a:solidFill>
                <a:latin typeface="Calibri"/>
                <a:ea typeface="Calibri"/>
                <a:cs typeface="Calibri"/>
                <a:sym typeface="Calibri"/>
              </a:rPr>
              <a:t>Türk Toraks Derneği Obstrüktif Uyku Apne Sendromu Tanı Ve Tedavi Uzlaşı Raporu 2012</a:t>
            </a:r>
            <a:endParaRPr sz="1900">
              <a:solidFill>
                <a:schemeClr val="dk1"/>
              </a:solidFill>
              <a:latin typeface="Calibri"/>
              <a:ea typeface="Calibri"/>
              <a:cs typeface="Calibri"/>
              <a:sym typeface="Calibri"/>
            </a:endParaRPr>
          </a:p>
          <a:p>
            <a:pPr indent="-334327" lvl="0" marL="457200" rtl="0" algn="l">
              <a:lnSpc>
                <a:spcPct val="115000"/>
              </a:lnSpc>
              <a:spcBef>
                <a:spcPts val="0"/>
              </a:spcBef>
              <a:spcAft>
                <a:spcPts val="0"/>
              </a:spcAft>
              <a:buClr>
                <a:schemeClr val="dk1"/>
              </a:buClr>
              <a:buSzPct val="100000"/>
              <a:buFont typeface="Calibri"/>
              <a:buChar char="●"/>
            </a:pPr>
            <a:r>
              <a:rPr lang="tr" u="sng">
                <a:solidFill>
                  <a:schemeClr val="hlink"/>
                </a:solidFill>
                <a:latin typeface="Calibri"/>
                <a:ea typeface="Calibri"/>
                <a:cs typeface="Calibri"/>
                <a:sym typeface="Calibri"/>
                <a:hlinkClick r:id="rId3"/>
              </a:rPr>
              <a:t>https://www.uptodate.com/contents/clinical-presentation-and-diagnosis-of-obstructive-sleep-apnea-in-adults?search=OSAS%20&amp;source=search_result&amp;selectedTitle=1%7E150&amp;usage_type=default&amp;display_rank=1</a:t>
            </a:r>
            <a:endParaRPr>
              <a:solidFill>
                <a:schemeClr val="dk1"/>
              </a:solidFill>
              <a:latin typeface="Calibri"/>
              <a:ea typeface="Calibri"/>
              <a:cs typeface="Calibri"/>
              <a:sym typeface="Calibri"/>
            </a:endParaRPr>
          </a:p>
          <a:p>
            <a:pPr indent="-334327" lvl="0" marL="457200" rtl="0" algn="l">
              <a:lnSpc>
                <a:spcPct val="115000"/>
              </a:lnSpc>
              <a:spcBef>
                <a:spcPts val="0"/>
              </a:spcBef>
              <a:spcAft>
                <a:spcPts val="0"/>
              </a:spcAft>
              <a:buClr>
                <a:schemeClr val="dk1"/>
              </a:buClr>
              <a:buSzPct val="100000"/>
              <a:buFont typeface="Calibri"/>
              <a:buChar char="●"/>
            </a:pPr>
            <a:r>
              <a:rPr lang="tr" u="sng">
                <a:solidFill>
                  <a:schemeClr val="hlink"/>
                </a:solidFill>
                <a:latin typeface="Calibri"/>
                <a:ea typeface="Calibri"/>
                <a:cs typeface="Calibri"/>
                <a:sym typeface="Calibri"/>
                <a:hlinkClick r:id="rId4"/>
              </a:rPr>
              <a:t>https://www.uptodate.com/contents/obstructive-sleep-apnea-overview-of-management-in-adults?search=OSAS%20&amp;source=search_result&amp;selectedTitle=2%7E150&amp;usage_type=default&amp;display_rank=2</a:t>
            </a:r>
            <a:endParaRPr>
              <a:solidFill>
                <a:schemeClr val="dk1"/>
              </a:solidFill>
              <a:latin typeface="Calibri"/>
              <a:ea typeface="Calibri"/>
              <a:cs typeface="Calibri"/>
              <a:sym typeface="Calibri"/>
            </a:endParaRPr>
          </a:p>
          <a:p>
            <a:pPr indent="-334327" lvl="0" marL="457200" rtl="0" algn="l">
              <a:lnSpc>
                <a:spcPct val="115000"/>
              </a:lnSpc>
              <a:spcBef>
                <a:spcPts val="0"/>
              </a:spcBef>
              <a:spcAft>
                <a:spcPts val="0"/>
              </a:spcAft>
              <a:buClr>
                <a:schemeClr val="dk1"/>
              </a:buClr>
              <a:buSzPct val="100000"/>
              <a:buFont typeface="Calibri"/>
              <a:buChar char="●"/>
            </a:pPr>
            <a:r>
              <a:rPr lang="tr" u="sng">
                <a:solidFill>
                  <a:schemeClr val="hlink"/>
                </a:solidFill>
                <a:latin typeface="Calibri"/>
                <a:ea typeface="Calibri"/>
                <a:cs typeface="Calibri"/>
                <a:sym typeface="Calibri"/>
                <a:hlinkClick r:id="rId5"/>
              </a:rPr>
              <a:t>https://pubmed.ncbi.nlm.nih.gov/37230968/</a:t>
            </a:r>
            <a:endParaRPr>
              <a:solidFill>
                <a:schemeClr val="dk1"/>
              </a:solidFill>
              <a:latin typeface="Calibri"/>
              <a:ea typeface="Calibri"/>
              <a:cs typeface="Calibri"/>
              <a:sym typeface="Calibri"/>
            </a:endParaRPr>
          </a:p>
          <a:p>
            <a:pPr indent="0" lvl="0" marL="457200" rtl="0" algn="l">
              <a:lnSpc>
                <a:spcPct val="115000"/>
              </a:lnSpc>
              <a:spcBef>
                <a:spcPts val="400"/>
              </a:spcBef>
              <a:spcAft>
                <a:spcPts val="0"/>
              </a:spcAft>
              <a:buSzPct val="108108"/>
              <a:buNone/>
            </a:pPr>
            <a:r>
              <a:t/>
            </a:r>
            <a:endParaRPr>
              <a:solidFill>
                <a:schemeClr val="dk1"/>
              </a:solidFill>
              <a:latin typeface="Calibri"/>
              <a:ea typeface="Calibri"/>
              <a:cs typeface="Calibri"/>
              <a:sym typeface="Calibri"/>
            </a:endParaRPr>
          </a:p>
          <a:p>
            <a:pPr indent="0" lvl="0" marL="457200" rtl="0" algn="l">
              <a:lnSpc>
                <a:spcPct val="115000"/>
              </a:lnSpc>
              <a:spcBef>
                <a:spcPts val="400"/>
              </a:spcBef>
              <a:spcAft>
                <a:spcPts val="0"/>
              </a:spcAft>
              <a:buSzPct val="108108"/>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b="1" lang="tr" sz="4400">
                <a:solidFill>
                  <a:srgbClr val="980000"/>
                </a:solidFill>
              </a:rPr>
              <a:t>Sunum Planı </a:t>
            </a:r>
            <a:endParaRPr b="1">
              <a:solidFill>
                <a:srgbClr val="980000"/>
              </a:solidFill>
            </a:endParaRPr>
          </a:p>
        </p:txBody>
      </p:sp>
      <p:sp>
        <p:nvSpPr>
          <p:cNvPr id="94" name="Google Shape;94;p7"/>
          <p:cNvSpPr txBox="1"/>
          <p:nvPr>
            <p:ph idx="1" type="body"/>
          </p:nvPr>
        </p:nvSpPr>
        <p:spPr>
          <a:xfrm>
            <a:off x="969050" y="1325450"/>
            <a:ext cx="8520600" cy="34164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Amaç</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 Öğrenim hedefleri</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Tanım</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Patogenez</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Epidemiyoloji</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Risk faktörleri</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Klinik bulgular</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Fizik muayene</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Tanı ve tarama</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Komplikasyonlar</a:t>
            </a:r>
            <a:endParaRPr sz="3179">
              <a:solidFill>
                <a:srgbClr val="262626"/>
              </a:solidFill>
            </a:endParaRPr>
          </a:p>
          <a:p>
            <a:pPr indent="0" lvl="0" marL="0" rtl="0" algn="l">
              <a:lnSpc>
                <a:spcPct val="115000"/>
              </a:lnSpc>
              <a:spcBef>
                <a:spcPts val="500"/>
              </a:spcBef>
              <a:spcAft>
                <a:spcPts val="0"/>
              </a:spcAft>
              <a:buClr>
                <a:schemeClr val="dk1"/>
              </a:buClr>
              <a:buSzPct val="34592"/>
              <a:buFont typeface="Arial"/>
              <a:buNone/>
            </a:pPr>
            <a:r>
              <a:rPr lang="tr" sz="3179">
                <a:solidFill>
                  <a:schemeClr val="dk1"/>
                </a:solidFill>
              </a:rPr>
              <a:t>•</a:t>
            </a:r>
            <a:r>
              <a:rPr lang="tr" sz="3179">
                <a:solidFill>
                  <a:srgbClr val="262626"/>
                </a:solidFill>
              </a:rPr>
              <a:t>Tedavi</a:t>
            </a:r>
            <a:endParaRPr sz="3179">
              <a:solidFill>
                <a:srgbClr val="262626"/>
              </a:solidFill>
            </a:endParaRPr>
          </a:p>
          <a:p>
            <a:pPr indent="0" lvl="0" marL="0" rtl="0" algn="l">
              <a:lnSpc>
                <a:spcPct val="115000"/>
              </a:lnSpc>
              <a:spcBef>
                <a:spcPts val="0"/>
              </a:spcBef>
              <a:spcAft>
                <a:spcPts val="1200"/>
              </a:spcAft>
              <a:buSzPct val="210526"/>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b="1" lang="tr" sz="4400">
                <a:solidFill>
                  <a:srgbClr val="980000"/>
                </a:solidFill>
              </a:rPr>
              <a:t>Amaç</a:t>
            </a:r>
            <a:endParaRPr b="1">
              <a:solidFill>
                <a:srgbClr val="980000"/>
              </a:solidFill>
            </a:endParaRPr>
          </a:p>
        </p:txBody>
      </p:sp>
      <p:sp>
        <p:nvSpPr>
          <p:cNvPr id="100" name="Google Shape;100;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700"/>
              </a:spcBef>
              <a:spcAft>
                <a:spcPts val="0"/>
              </a:spcAft>
              <a:buSzPts val="1800"/>
              <a:buNone/>
            </a:pPr>
            <a:r>
              <a:t/>
            </a:r>
            <a:endParaRPr sz="2800">
              <a:solidFill>
                <a:schemeClr val="dk1"/>
              </a:solidFill>
            </a:endParaRPr>
          </a:p>
          <a:p>
            <a:pPr indent="0" lvl="0" marL="0" rtl="0" algn="l">
              <a:lnSpc>
                <a:spcPct val="115000"/>
              </a:lnSpc>
              <a:spcBef>
                <a:spcPts val="700"/>
              </a:spcBef>
              <a:spcAft>
                <a:spcPts val="0"/>
              </a:spcAft>
              <a:buClr>
                <a:schemeClr val="dk1"/>
              </a:buClr>
              <a:buSzPts val="1100"/>
              <a:buFont typeface="Arial"/>
              <a:buNone/>
            </a:pPr>
            <a:r>
              <a:rPr lang="tr" sz="2800">
                <a:solidFill>
                  <a:schemeClr val="dk1"/>
                </a:solidFill>
              </a:rPr>
              <a:t>•</a:t>
            </a:r>
            <a:r>
              <a:rPr lang="tr" sz="2800">
                <a:solidFill>
                  <a:srgbClr val="262626"/>
                </a:solidFill>
              </a:rPr>
              <a:t>Obstruktif  Uyku Apne Sendromu (OSAS)  hakkında bilgi  vermek </a:t>
            </a:r>
            <a:endParaRPr sz="2800">
              <a:solidFill>
                <a:srgbClr val="262626"/>
              </a:solidFill>
            </a:endParaRPr>
          </a:p>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707"/>
              <a:buNone/>
            </a:pPr>
            <a:r>
              <a:rPr b="1" lang="tr" sz="4400">
                <a:solidFill>
                  <a:srgbClr val="980000"/>
                </a:solidFill>
              </a:rPr>
              <a:t>Öğrenim Hedefleri</a:t>
            </a:r>
            <a:endParaRPr b="1">
              <a:solidFill>
                <a:srgbClr val="980000"/>
              </a:solidFill>
            </a:endParaRPr>
          </a:p>
        </p:txBody>
      </p:sp>
      <p:sp>
        <p:nvSpPr>
          <p:cNvPr id="106" name="Google Shape;106;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600"/>
              </a:spcBef>
              <a:spcAft>
                <a:spcPts val="0"/>
              </a:spcAft>
              <a:buSzPct val="81081"/>
              <a:buNone/>
            </a:pPr>
            <a:r>
              <a:t/>
            </a:r>
            <a:endParaRPr sz="2400">
              <a:solidFill>
                <a:srgbClr val="000000"/>
              </a:solidFill>
            </a:endParaRPr>
          </a:p>
          <a:p>
            <a:pPr indent="0" lvl="0" marL="0" rtl="0" algn="l">
              <a:lnSpc>
                <a:spcPct val="115000"/>
              </a:lnSpc>
              <a:spcBef>
                <a:spcPts val="600"/>
              </a:spcBef>
              <a:spcAft>
                <a:spcPts val="0"/>
              </a:spcAft>
              <a:buClr>
                <a:schemeClr val="dk1"/>
              </a:buClr>
              <a:buSzPct val="45833"/>
              <a:buFont typeface="Arial"/>
              <a:buNone/>
            </a:pPr>
            <a:r>
              <a:rPr lang="tr" sz="2400">
                <a:solidFill>
                  <a:srgbClr val="000000"/>
                </a:solidFill>
              </a:rPr>
              <a:t>•OSAS tanımını yapabilmek</a:t>
            </a:r>
            <a:endParaRPr sz="2400">
              <a:solidFill>
                <a:srgbClr val="000000"/>
              </a:solidFill>
            </a:endParaRPr>
          </a:p>
          <a:p>
            <a:pPr indent="0" lvl="0" marL="0" rtl="0" algn="l">
              <a:lnSpc>
                <a:spcPct val="115000"/>
              </a:lnSpc>
              <a:spcBef>
                <a:spcPts val="600"/>
              </a:spcBef>
              <a:spcAft>
                <a:spcPts val="0"/>
              </a:spcAft>
              <a:buClr>
                <a:schemeClr val="dk1"/>
              </a:buClr>
              <a:buSzPct val="45833"/>
              <a:buFont typeface="Arial"/>
              <a:buNone/>
            </a:pPr>
            <a:r>
              <a:rPr lang="tr" sz="2400">
                <a:solidFill>
                  <a:srgbClr val="000000"/>
                </a:solidFill>
              </a:rPr>
              <a:t>•OSAS patofizyolojisini açıkyabilmek</a:t>
            </a:r>
            <a:endParaRPr sz="2400">
              <a:solidFill>
                <a:srgbClr val="000000"/>
              </a:solidFill>
            </a:endParaRPr>
          </a:p>
          <a:p>
            <a:pPr indent="0" lvl="0" marL="0" rtl="0" algn="l">
              <a:lnSpc>
                <a:spcPct val="115000"/>
              </a:lnSpc>
              <a:spcBef>
                <a:spcPts val="600"/>
              </a:spcBef>
              <a:spcAft>
                <a:spcPts val="0"/>
              </a:spcAft>
              <a:buClr>
                <a:schemeClr val="dk1"/>
              </a:buClr>
              <a:buSzPct val="45833"/>
              <a:buFont typeface="Arial"/>
              <a:buNone/>
            </a:pPr>
            <a:r>
              <a:rPr lang="tr" sz="2400">
                <a:solidFill>
                  <a:srgbClr val="000000"/>
                </a:solidFill>
              </a:rPr>
              <a:t>•OSAS risk faktörlerini sayabilmek</a:t>
            </a:r>
            <a:endParaRPr sz="2400">
              <a:solidFill>
                <a:srgbClr val="000000"/>
              </a:solidFill>
            </a:endParaRPr>
          </a:p>
          <a:p>
            <a:pPr indent="0" lvl="0" marL="0" rtl="0" algn="l">
              <a:lnSpc>
                <a:spcPct val="115000"/>
              </a:lnSpc>
              <a:spcBef>
                <a:spcPts val="600"/>
              </a:spcBef>
              <a:spcAft>
                <a:spcPts val="0"/>
              </a:spcAft>
              <a:buClr>
                <a:schemeClr val="dk1"/>
              </a:buClr>
              <a:buSzPct val="45833"/>
              <a:buFont typeface="Arial"/>
              <a:buNone/>
            </a:pPr>
            <a:r>
              <a:rPr lang="tr" sz="2400">
                <a:solidFill>
                  <a:srgbClr val="000000"/>
                </a:solidFill>
              </a:rPr>
              <a:t>•OSAS  komplikasyonlarını sayabilmek</a:t>
            </a:r>
            <a:endParaRPr sz="2400">
              <a:solidFill>
                <a:srgbClr val="000000"/>
              </a:solidFill>
            </a:endParaRPr>
          </a:p>
          <a:p>
            <a:pPr indent="0" lvl="0" marL="0" rtl="0" algn="l">
              <a:lnSpc>
                <a:spcPct val="115000"/>
              </a:lnSpc>
              <a:spcBef>
                <a:spcPts val="0"/>
              </a:spcBef>
              <a:spcAft>
                <a:spcPts val="0"/>
              </a:spcAft>
              <a:buSzPct val="81081"/>
              <a:buNone/>
            </a:pPr>
            <a:r>
              <a:rPr lang="tr" sz="2400">
                <a:solidFill>
                  <a:srgbClr val="000000"/>
                </a:solidFill>
              </a:rPr>
              <a:t>•OSAS  tedavi,tanı ve tarama konusunda bilgi verebilmek</a:t>
            </a:r>
            <a:endParaRPr sz="2400">
              <a:solidFill>
                <a:srgbClr val="000000"/>
              </a:solidFill>
            </a:endParaRPr>
          </a:p>
          <a:p>
            <a:pPr indent="0" lvl="0" marL="0" rtl="0" algn="l">
              <a:lnSpc>
                <a:spcPct val="115000"/>
              </a:lnSpc>
              <a:spcBef>
                <a:spcPts val="1200"/>
              </a:spcBef>
              <a:spcAft>
                <a:spcPts val="0"/>
              </a:spcAft>
              <a:buSzPct val="81081"/>
              <a:buNone/>
            </a:pPr>
            <a:r>
              <a:rPr lang="tr" sz="2400">
                <a:solidFill>
                  <a:schemeClr val="dk1"/>
                </a:solidFill>
              </a:rPr>
              <a:t>•OSAS sevk kriterlerini sayabilmek</a:t>
            </a:r>
            <a:endParaRPr sz="2400">
              <a:solidFill>
                <a:srgbClr val="262626"/>
              </a:solidFill>
            </a:endParaRPr>
          </a:p>
          <a:p>
            <a:pPr indent="0" lvl="0" marL="0" rtl="0" algn="l">
              <a:lnSpc>
                <a:spcPct val="115000"/>
              </a:lnSpc>
              <a:spcBef>
                <a:spcPts val="1200"/>
              </a:spcBef>
              <a:spcAft>
                <a:spcPts val="1200"/>
              </a:spcAft>
              <a:buSzPct val="81081"/>
              <a:buNone/>
            </a:pPr>
            <a:r>
              <a:t/>
            </a:r>
            <a:endParaRPr sz="2400">
              <a:solidFill>
                <a:srgbClr val="26262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