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  <p:sldMasterId id="2147483764" r:id="rId2"/>
    <p:sldMasterId id="2147483860" r:id="rId3"/>
    <p:sldMasterId id="2147483873" r:id="rId4"/>
  </p:sldMasterIdLst>
  <p:notesMasterIdLst>
    <p:notesMasterId r:id="rId90"/>
  </p:notesMasterIdLst>
  <p:sldIdLst>
    <p:sldId id="256" r:id="rId5"/>
    <p:sldId id="371" r:id="rId6"/>
    <p:sldId id="370" r:id="rId7"/>
    <p:sldId id="259" r:id="rId8"/>
    <p:sldId id="257" r:id="rId9"/>
    <p:sldId id="452" r:id="rId10"/>
    <p:sldId id="266" r:id="rId11"/>
    <p:sldId id="534" r:id="rId12"/>
    <p:sldId id="535" r:id="rId13"/>
    <p:sldId id="536" r:id="rId14"/>
    <p:sldId id="268" r:id="rId15"/>
    <p:sldId id="261" r:id="rId16"/>
    <p:sldId id="526" r:id="rId17"/>
    <p:sldId id="264" r:id="rId18"/>
    <p:sldId id="288" r:id="rId19"/>
    <p:sldId id="528" r:id="rId20"/>
    <p:sldId id="530" r:id="rId21"/>
    <p:sldId id="533" r:id="rId22"/>
    <p:sldId id="269" r:id="rId23"/>
    <p:sldId id="486" r:id="rId24"/>
    <p:sldId id="539" r:id="rId25"/>
    <p:sldId id="487" r:id="rId26"/>
    <p:sldId id="373" r:id="rId27"/>
    <p:sldId id="374" r:id="rId28"/>
    <p:sldId id="333" r:id="rId29"/>
    <p:sldId id="375" r:id="rId30"/>
    <p:sldId id="489" r:id="rId31"/>
    <p:sldId id="455" r:id="rId32"/>
    <p:sldId id="357" r:id="rId33"/>
    <p:sldId id="500" r:id="rId34"/>
    <p:sldId id="492" r:id="rId35"/>
    <p:sldId id="456" r:id="rId36"/>
    <p:sldId id="501" r:id="rId37"/>
    <p:sldId id="289" r:id="rId38"/>
    <p:sldId id="387" r:id="rId39"/>
    <p:sldId id="505" r:id="rId40"/>
    <p:sldId id="286" r:id="rId41"/>
    <p:sldId id="506" r:id="rId42"/>
    <p:sldId id="292" r:id="rId43"/>
    <p:sldId id="399" r:id="rId44"/>
    <p:sldId id="291" r:id="rId45"/>
    <p:sldId id="301" r:id="rId46"/>
    <p:sldId id="460" r:id="rId47"/>
    <p:sldId id="316" r:id="rId48"/>
    <p:sldId id="315" r:id="rId49"/>
    <p:sldId id="327" r:id="rId50"/>
    <p:sldId id="317" r:id="rId51"/>
    <p:sldId id="481" r:id="rId52"/>
    <p:sldId id="508" r:id="rId53"/>
    <p:sldId id="335" r:id="rId54"/>
    <p:sldId id="340" r:id="rId55"/>
    <p:sldId id="461" r:id="rId56"/>
    <p:sldId id="483" r:id="rId57"/>
    <p:sldId id="341" r:id="rId58"/>
    <p:sldId id="413" r:id="rId59"/>
    <p:sldId id="484" r:id="rId60"/>
    <p:sldId id="494" r:id="rId61"/>
    <p:sldId id="476" r:id="rId62"/>
    <p:sldId id="485" r:id="rId63"/>
    <p:sldId id="343" r:id="rId64"/>
    <p:sldId id="509" r:id="rId65"/>
    <p:sldId id="510" r:id="rId66"/>
    <p:sldId id="512" r:id="rId67"/>
    <p:sldId id="511" r:id="rId68"/>
    <p:sldId id="513" r:id="rId69"/>
    <p:sldId id="349" r:id="rId70"/>
    <p:sldId id="415" r:id="rId71"/>
    <p:sldId id="471" r:id="rId72"/>
    <p:sldId id="478" r:id="rId73"/>
    <p:sldId id="518" r:id="rId74"/>
    <p:sldId id="523" r:id="rId75"/>
    <p:sldId id="446" r:id="rId76"/>
    <p:sldId id="524" r:id="rId77"/>
    <p:sldId id="425" r:id="rId78"/>
    <p:sldId id="540" r:id="rId79"/>
    <p:sldId id="352" r:id="rId80"/>
    <p:sldId id="430" r:id="rId81"/>
    <p:sldId id="433" r:id="rId82"/>
    <p:sldId id="516" r:id="rId83"/>
    <p:sldId id="496" r:id="rId84"/>
    <p:sldId id="493" r:id="rId85"/>
    <p:sldId id="519" r:id="rId86"/>
    <p:sldId id="522" r:id="rId87"/>
    <p:sldId id="368" r:id="rId88"/>
    <p:sldId id="362" r:id="rId8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30" autoAdjust="0"/>
    <p:restoredTop sz="78564" autoAdjust="0"/>
  </p:normalViewPr>
  <p:slideViewPr>
    <p:cSldViewPr snapToGrid="0">
      <p:cViewPr varScale="1">
        <p:scale>
          <a:sx n="76" d="100"/>
          <a:sy n="76" d="100"/>
        </p:scale>
        <p:origin x="2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938F5-7113-4A70-AAD9-9012E3539B23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F7B40-57EA-4E04-9B81-A0E870B19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63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552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Hasta diyabetik olmadığı veya enfeksiyonu komplike hale getirecek taştan şüphelenilmediği sürece görüntüleme nadiren gereklidir.</a:t>
            </a:r>
          </a:p>
          <a:p>
            <a:pPr lvl="1"/>
            <a:r>
              <a:rPr lang="tr-TR" dirty="0"/>
              <a:t>.</a:t>
            </a:r>
          </a:p>
          <a:p>
            <a:r>
              <a:rPr lang="tr-TR" dirty="0"/>
              <a:t>İlk başvurusu sırasında • </a:t>
            </a:r>
            <a:r>
              <a:rPr lang="tr-TR" dirty="0" err="1"/>
              <a:t>Sepsis</a:t>
            </a:r>
            <a:r>
              <a:rPr lang="tr-TR" dirty="0"/>
              <a:t> / septik şok • Bilinen veya şüpheli obstrüksiyon • İdrar PH sının &gt;7.0 olması • </a:t>
            </a:r>
            <a:r>
              <a:rPr lang="tr-TR" dirty="0" err="1"/>
              <a:t>Glomerüler</a:t>
            </a:r>
            <a:r>
              <a:rPr lang="tr-TR" dirty="0"/>
              <a:t> </a:t>
            </a:r>
            <a:r>
              <a:rPr lang="tr-TR" dirty="0" err="1"/>
              <a:t>filtrasyon</a:t>
            </a:r>
            <a:r>
              <a:rPr lang="tr-TR" dirty="0"/>
              <a:t> hızının 40ml/</a:t>
            </a:r>
            <a:r>
              <a:rPr lang="tr-TR" dirty="0" err="1"/>
              <a:t>dk</a:t>
            </a:r>
            <a:r>
              <a:rPr lang="tr-TR" dirty="0"/>
              <a:t> azalmış olması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080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Komplike bir İYE </a:t>
            </a:r>
            <a:r>
              <a:rPr lang="tr-TR" dirty="0"/>
              <a:t>(</a:t>
            </a:r>
            <a:r>
              <a:rPr lang="tr-TR" dirty="0" err="1"/>
              <a:t>cUTI</a:t>
            </a:r>
            <a:r>
              <a:rPr lang="tr-TR" dirty="0"/>
              <a:t>), konakçıyla ilgili faktörlerin (</a:t>
            </a:r>
            <a:r>
              <a:rPr lang="tr-TR" dirty="0" err="1"/>
              <a:t>örn</a:t>
            </a:r>
            <a:r>
              <a:rPr lang="tr-TR" dirty="0"/>
              <a:t>. altta yatan diyabet veya </a:t>
            </a:r>
            <a:r>
              <a:rPr lang="tr-TR" dirty="0" err="1"/>
              <a:t>immünsüpresyon</a:t>
            </a:r>
            <a:r>
              <a:rPr lang="tr-TR" dirty="0"/>
              <a:t>) veya idrar yolu ile ilgili spesifik anatomik veya fonksiyonel anormalliklerin (</a:t>
            </a:r>
            <a:r>
              <a:rPr lang="tr-TR" dirty="0" err="1"/>
              <a:t>örn</a:t>
            </a:r>
            <a:r>
              <a:rPr lang="tr-TR" dirty="0"/>
              <a:t>. obstrüksiyon, </a:t>
            </a:r>
            <a:r>
              <a:rPr lang="tr-TR" dirty="0" err="1"/>
              <a:t>detrüsör</a:t>
            </a:r>
            <a:r>
              <a:rPr lang="tr-TR" dirty="0"/>
              <a:t> kas fonksiyon bozukluğu nedeniyle tam olmayan işeme) olduğu bir kişide </a:t>
            </a:r>
            <a:r>
              <a:rPr lang="tr-TR" dirty="0" err="1"/>
              <a:t>meyadana</a:t>
            </a:r>
            <a:r>
              <a:rPr lang="tr-TR" dirty="0"/>
              <a:t> gelen idrar yolu enfeksiyonudur. Tedavi edilmesi komplike olmayan bir enfeksiyona göre daha zor olan bir enfeksiyonla sonuçlanır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640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Erkeklerde aksi ispatlanmadıkça </a:t>
            </a:r>
            <a:r>
              <a:rPr lang="tr-TR" dirty="0" err="1"/>
              <a:t>geliş̧en</a:t>
            </a:r>
            <a:r>
              <a:rPr lang="tr-TR" dirty="0"/>
              <a:t> İYE komplike kabul edilir.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04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423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747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4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u="sng" dirty="0"/>
              <a:t>RİSK FAKTÖRLERİ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Son bir yılda </a:t>
            </a:r>
            <a:r>
              <a:rPr lang="tr-TR" dirty="0" err="1"/>
              <a:t>spermisid</a:t>
            </a:r>
            <a:r>
              <a:rPr lang="tr-TR" dirty="0"/>
              <a:t> kullanımı ya da yeni bir partner varlığı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15 yaşından önce İYE geçirme öyküsü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Üriner inkontinans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/>
              <a:t>Sistosel</a:t>
            </a:r>
            <a:r>
              <a:rPr lang="tr-TR" dirty="0"/>
              <a:t> varlığı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Post-</a:t>
            </a:r>
            <a:r>
              <a:rPr lang="tr-TR" dirty="0" err="1"/>
              <a:t>miksiyonel</a:t>
            </a:r>
            <a:r>
              <a:rPr lang="tr-TR" dirty="0"/>
              <a:t> rezidü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Vajinal </a:t>
            </a:r>
            <a:r>
              <a:rPr lang="tr-TR" dirty="0" err="1"/>
              <a:t>kolonizasyon</a:t>
            </a:r>
            <a:r>
              <a:rPr lang="tr-TR" dirty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AvrupaUrolojiDernegi(EAU)Kilavuzlari2022.pdf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06C8-5D98-4954-8C57-D4391D6BAE8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170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Yaşlı hastalarda </a:t>
            </a:r>
            <a:r>
              <a:rPr lang="tr-TR" dirty="0" err="1"/>
              <a:t>perineal</a:t>
            </a:r>
            <a:r>
              <a:rPr lang="tr-TR" dirty="0"/>
              <a:t> hijyen ve </a:t>
            </a:r>
            <a:r>
              <a:rPr lang="tr-TR" dirty="0" err="1"/>
              <a:t>hidrasyon</a:t>
            </a:r>
            <a:r>
              <a:rPr lang="tr-TR" dirty="0"/>
              <a:t> sağlanmalı</a:t>
            </a:r>
          </a:p>
          <a:p>
            <a:r>
              <a:rPr lang="tr-TR" dirty="0"/>
              <a:t>Uzun süreli </a:t>
            </a:r>
            <a:r>
              <a:rPr lang="tr-TR" dirty="0" err="1"/>
              <a:t>profilaksi</a:t>
            </a:r>
            <a:r>
              <a:rPr lang="tr-TR" dirty="0"/>
              <a:t> </a:t>
            </a:r>
            <a:r>
              <a:rPr lang="tr-TR" dirty="0" err="1"/>
              <a:t>trimetoprim</a:t>
            </a:r>
            <a:r>
              <a:rPr lang="tr-TR" dirty="0"/>
              <a:t>/</a:t>
            </a:r>
            <a:r>
              <a:rPr lang="tr-TR" dirty="0" err="1"/>
              <a:t>sülfametoksazol</a:t>
            </a:r>
            <a:r>
              <a:rPr lang="tr-TR" dirty="0"/>
              <a:t> (TMP-SMX), </a:t>
            </a:r>
            <a:r>
              <a:rPr lang="tr-TR" dirty="0" err="1"/>
              <a:t>trimetoprim</a:t>
            </a:r>
            <a:r>
              <a:rPr lang="tr-TR" dirty="0"/>
              <a:t> (TMP), </a:t>
            </a:r>
            <a:r>
              <a:rPr lang="tr-TR" dirty="0" err="1"/>
              <a:t>nitrofurantoin</a:t>
            </a:r>
            <a:r>
              <a:rPr lang="tr-TR" dirty="0"/>
              <a:t> veya </a:t>
            </a:r>
            <a:r>
              <a:rPr lang="tr-TR" dirty="0" err="1"/>
              <a:t>norfloksasin</a:t>
            </a:r>
            <a:r>
              <a:rPr lang="tr-TR" dirty="0"/>
              <a:t> ile sağlanabilir. Bu süre 6-12 ay kadar sürebilir. Tanısı kesin olarak konmuş olgularda 2-5 yıl kadar uzatılabilir. Bu </a:t>
            </a:r>
            <a:r>
              <a:rPr lang="tr-TR" dirty="0" err="1"/>
              <a:t>profilaksi</a:t>
            </a:r>
            <a:r>
              <a:rPr lang="tr-TR" dirty="0"/>
              <a:t> sayesinde </a:t>
            </a:r>
            <a:r>
              <a:rPr lang="tr-TR" dirty="0" err="1"/>
              <a:t>rekürrens</a:t>
            </a:r>
            <a:r>
              <a:rPr lang="tr-TR" dirty="0"/>
              <a:t> %95 oranında önlenir</a:t>
            </a:r>
          </a:p>
          <a:p>
            <a:r>
              <a:rPr lang="tr-TR" dirty="0"/>
              <a:t>Azalan östrojen seviyeleri </a:t>
            </a:r>
            <a:r>
              <a:rPr lang="tr-TR" dirty="0" err="1"/>
              <a:t>vajen</a:t>
            </a:r>
            <a:r>
              <a:rPr lang="tr-TR" dirty="0"/>
              <a:t> </a:t>
            </a:r>
            <a:r>
              <a:rPr lang="tr-TR" dirty="0" err="1"/>
              <a:t>pH’sında</a:t>
            </a:r>
            <a:r>
              <a:rPr lang="tr-TR" dirty="0"/>
              <a:t> ve florasında değişikliklere yol açar ve östrojen tedavisi bu değişiklikleri tersine çevirebilir. </a:t>
            </a:r>
            <a:r>
              <a:rPr lang="tr-TR" dirty="0" err="1"/>
              <a:t>Postmenopozal</a:t>
            </a:r>
            <a:r>
              <a:rPr lang="tr-TR" dirty="0"/>
              <a:t> kadınlarda </a:t>
            </a:r>
            <a:r>
              <a:rPr lang="tr-TR" dirty="0" err="1"/>
              <a:t>topikal</a:t>
            </a:r>
            <a:r>
              <a:rPr lang="tr-TR" dirty="0"/>
              <a:t> östrojen kullanımının </a:t>
            </a:r>
            <a:r>
              <a:rPr lang="tr-TR" dirty="0" err="1"/>
              <a:t>RÜSE’yi</a:t>
            </a:r>
            <a:r>
              <a:rPr lang="tr-TR" dirty="0"/>
              <a:t> azalttığı gösterilmiştir.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253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Uzun süreli </a:t>
            </a:r>
            <a:r>
              <a:rPr lang="tr-TR" dirty="0" err="1"/>
              <a:t>profilaksi</a:t>
            </a:r>
            <a:r>
              <a:rPr lang="tr-TR" dirty="0"/>
              <a:t> </a:t>
            </a:r>
            <a:r>
              <a:rPr lang="tr-TR" dirty="0" err="1"/>
              <a:t>trimetoprim</a:t>
            </a:r>
            <a:r>
              <a:rPr lang="tr-TR" dirty="0"/>
              <a:t>/</a:t>
            </a:r>
            <a:r>
              <a:rPr lang="tr-TR" dirty="0" err="1"/>
              <a:t>sülfametoksazol</a:t>
            </a:r>
            <a:r>
              <a:rPr lang="tr-TR" dirty="0"/>
              <a:t> (TMP-SMX), </a:t>
            </a:r>
            <a:r>
              <a:rPr lang="tr-TR" dirty="0" err="1"/>
              <a:t>trimetoprim</a:t>
            </a:r>
            <a:r>
              <a:rPr lang="tr-TR" dirty="0"/>
              <a:t> (TMP), </a:t>
            </a:r>
            <a:r>
              <a:rPr lang="tr-TR" dirty="0" err="1"/>
              <a:t>nitrofurantoin</a:t>
            </a:r>
            <a:r>
              <a:rPr lang="tr-TR" dirty="0"/>
              <a:t> veya </a:t>
            </a:r>
            <a:r>
              <a:rPr lang="tr-TR" dirty="0" err="1"/>
              <a:t>norfloksasin</a:t>
            </a:r>
            <a:r>
              <a:rPr lang="tr-TR" dirty="0"/>
              <a:t> ile sağlanabilir. Bu süre 6-12 ay kadar sürebilir. Tanısı kesin olarak konmuş olgularda 2-5 yıl kadar uzatılabilir. Bu </a:t>
            </a:r>
            <a:r>
              <a:rPr lang="tr-TR" dirty="0" err="1"/>
              <a:t>profilaksi</a:t>
            </a:r>
            <a:r>
              <a:rPr lang="tr-TR" dirty="0"/>
              <a:t> sayesinde </a:t>
            </a:r>
            <a:r>
              <a:rPr lang="tr-TR" dirty="0" err="1"/>
              <a:t>rekürrens</a:t>
            </a:r>
            <a:r>
              <a:rPr lang="tr-TR" dirty="0"/>
              <a:t> %95 oranında önlenir</a:t>
            </a:r>
          </a:p>
          <a:p>
            <a:r>
              <a:rPr lang="tr-TR" dirty="0"/>
              <a:t>Hastanın kendiliğinden başladığı tedavi, uzun süreli günlük </a:t>
            </a:r>
            <a:r>
              <a:rPr lang="tr-TR" dirty="0" err="1"/>
              <a:t>profilaktik</a:t>
            </a:r>
            <a:r>
              <a:rPr lang="tr-TR" dirty="0"/>
              <a:t> antibiyotik alımı uygun olmayan hastalar için idealdir. Bu hastalar bir önceki idrar yolu enfeksiyonunun semptomlarını hissettiklerinde tedaviye kendileri başlarlar. Yapılan çalışmalar </a:t>
            </a:r>
            <a:r>
              <a:rPr lang="tr-TR" dirty="0" err="1"/>
              <a:t>rekürrensi</a:t>
            </a:r>
            <a:r>
              <a:rPr lang="tr-TR" dirty="0"/>
              <a:t> azalttığını göstermiştir (35,36). Bu tedavi genelde yılda 2-3 kez tekrarlayan enfeksiyon geçiren bayanlara uygulanır. Böylece sürekli ve gereksiz antibiyotik kullanımı önlenmiş olur </a:t>
            </a:r>
          </a:p>
          <a:p>
            <a:r>
              <a:rPr lang="tr-TR" dirty="0" err="1"/>
              <a:t>Profilaksinin</a:t>
            </a:r>
            <a:r>
              <a:rPr lang="tr-TR" dirty="0"/>
              <a:t> süresi ve ideal dozu konusunda araştırmalarda kesin bir fikir birliği yoktur fakat sürenin 12 ayı geçmemesi gerektiği konusunda genel bir görüş birliği vardır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593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25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401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>
                <a:solidFill>
                  <a:srgbClr val="FF0000"/>
                </a:solidFill>
              </a:rPr>
              <a:t>Renal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skar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parankimde</a:t>
            </a:r>
            <a:r>
              <a:rPr lang="tr-TR" dirty="0">
                <a:solidFill>
                  <a:srgbClr val="FF0000"/>
                </a:solidFill>
              </a:rPr>
              <a:t> kalıcı hasar) </a:t>
            </a:r>
            <a:r>
              <a:rPr lang="tr-TR" dirty="0"/>
              <a:t>riski taşır.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306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582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Anne sütü almama (</a:t>
            </a:r>
            <a:r>
              <a:rPr lang="tr-TR" dirty="0" err="1"/>
              <a:t>lactoferrin</a:t>
            </a:r>
            <a:r>
              <a:rPr lang="tr-TR" dirty="0"/>
              <a:t> ve </a:t>
            </a:r>
            <a:r>
              <a:rPr lang="tr-TR" dirty="0" err="1"/>
              <a:t>IgA</a:t>
            </a:r>
            <a:r>
              <a:rPr lang="tr-TR" dirty="0"/>
              <a:t> içermesi nedeniyle İYE için koruyucu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367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Yenidoğan</a:t>
            </a:r>
            <a:r>
              <a:rPr lang="tr-TR" dirty="0">
                <a:solidFill>
                  <a:srgbClr val="FF0000"/>
                </a:solidFill>
              </a:rPr>
              <a:t> ve süt çocuğunda;</a:t>
            </a:r>
            <a:endParaRPr lang="tr-TR" dirty="0"/>
          </a:p>
          <a:p>
            <a:r>
              <a:rPr lang="tr-TR" dirty="0"/>
              <a:t> Kusma, ishal kilo alamama, emme güçlüğü, huzursuzluk, uzamış sarılık, </a:t>
            </a:r>
            <a:r>
              <a:rPr lang="tr-TR" dirty="0" err="1"/>
              <a:t>sepsis,kötü</a:t>
            </a:r>
            <a:r>
              <a:rPr lang="tr-TR" dirty="0"/>
              <a:t> kokulu </a:t>
            </a:r>
            <a:r>
              <a:rPr lang="tr-TR" dirty="0" err="1"/>
              <a:t>idrar,idrar</a:t>
            </a:r>
            <a:r>
              <a:rPr lang="tr-TR" dirty="0"/>
              <a:t> renginde değişiklik, ateş, </a:t>
            </a:r>
            <a:r>
              <a:rPr lang="tr-TR" dirty="0" err="1"/>
              <a:t>hipotermi</a:t>
            </a:r>
            <a:r>
              <a:rPr lang="tr-TR" dirty="0"/>
              <a:t>  vb. </a:t>
            </a:r>
          </a:p>
          <a:p>
            <a:r>
              <a:rPr lang="tr-TR" dirty="0">
                <a:solidFill>
                  <a:srgbClr val="FF0000"/>
                </a:solidFill>
              </a:rPr>
              <a:t>Okul çağında</a:t>
            </a:r>
            <a:r>
              <a:rPr lang="tr-TR" dirty="0"/>
              <a:t>; </a:t>
            </a:r>
            <a:r>
              <a:rPr lang="tr-TR" dirty="0" err="1"/>
              <a:t>dizüri</a:t>
            </a:r>
            <a:r>
              <a:rPr lang="tr-TR" dirty="0"/>
              <a:t>, </a:t>
            </a:r>
            <a:r>
              <a:rPr lang="tr-TR" dirty="0" err="1"/>
              <a:t>suprapubik</a:t>
            </a:r>
            <a:r>
              <a:rPr lang="tr-TR" dirty="0"/>
              <a:t> hassasiyet, ani ve sık idrara çıkma ,karın ağrısı, yan ağrısı, işeme bozuklukları, kabızlık, ateş vb.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66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KLİNİK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/>
              <a:t>KOSTO-VERTEBRAL AÇI HASSASİYETİ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/>
              <a:t>AKSİLLER ATEŞ &gt;39 </a:t>
            </a:r>
            <a:r>
              <a:rPr lang="tr-TR" altLang="tr-TR" sz="2000" baseline="30000" dirty="0"/>
              <a:t>O</a:t>
            </a:r>
            <a:r>
              <a:rPr lang="tr-TR" altLang="tr-TR" sz="2000" dirty="0"/>
              <a:t>C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İDRAR OSMOLALİTESİNDE DÜŞÜKLÜK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CRP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LÖKOSİTOZ, NÖTROFİLİ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ESR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PİYÜRİ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DMSA?</a:t>
            </a:r>
          </a:p>
          <a:p>
            <a:r>
              <a:rPr lang="tr-TR" dirty="0"/>
              <a:t>Üç ve daha fazlası akut </a:t>
            </a:r>
            <a:r>
              <a:rPr lang="tr-TR" dirty="0" err="1"/>
              <a:t>piyolonefrit</a:t>
            </a:r>
            <a:r>
              <a:rPr lang="tr-TR" dirty="0"/>
              <a:t> tanısı koydurur.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751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95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sz="1200" b="1" dirty="0" err="1">
                <a:solidFill>
                  <a:srgbClr val="FF0000"/>
                </a:solidFill>
              </a:rPr>
              <a:t>Bakteriüri</a:t>
            </a:r>
            <a:r>
              <a:rPr lang="tr-TR" sz="1200" b="1" dirty="0">
                <a:solidFill>
                  <a:srgbClr val="FF0000"/>
                </a:solidFill>
              </a:rPr>
              <a:t>: </a:t>
            </a:r>
          </a:p>
          <a:p>
            <a:r>
              <a:rPr lang="tr-TR" dirty="0" err="1"/>
              <a:t>Santifirüj</a:t>
            </a:r>
            <a:r>
              <a:rPr lang="tr-TR" dirty="0"/>
              <a:t> edilmemiş idrar numunesinde mikroskobik incelemede büyük büyütmede her alanda 1 bakteri görülmesi yada,</a:t>
            </a:r>
          </a:p>
          <a:p>
            <a:r>
              <a:rPr lang="tr-TR" dirty="0"/>
              <a:t> </a:t>
            </a:r>
            <a:r>
              <a:rPr lang="tr-TR" dirty="0" err="1"/>
              <a:t>santifirüj</a:t>
            </a:r>
            <a:r>
              <a:rPr lang="tr-TR" dirty="0"/>
              <a:t> edilmiş idrarda 15 ve üzeri </a:t>
            </a:r>
            <a:r>
              <a:rPr lang="tr-TR" dirty="0">
                <a:solidFill>
                  <a:srgbClr val="FF0000"/>
                </a:solidFill>
              </a:rPr>
              <a:t>bakteri</a:t>
            </a:r>
            <a:r>
              <a:rPr lang="tr-TR" dirty="0"/>
              <a:t> görülmesidir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1200" b="1" dirty="0" err="1">
                <a:solidFill>
                  <a:srgbClr val="FF0000"/>
                </a:solidFill>
              </a:rPr>
              <a:t>Piyüri</a:t>
            </a:r>
            <a:r>
              <a:rPr lang="tr-TR" sz="1200" b="1" dirty="0">
                <a:solidFill>
                  <a:srgbClr val="FF0000"/>
                </a:solidFill>
              </a:rPr>
              <a:t>:</a:t>
            </a:r>
            <a:r>
              <a:rPr lang="tr-TR" sz="1200" b="1" dirty="0"/>
              <a:t> </a:t>
            </a:r>
          </a:p>
          <a:p>
            <a:r>
              <a:rPr lang="tr-TR" sz="1200" dirty="0" err="1"/>
              <a:t>Santifirüj</a:t>
            </a:r>
            <a:r>
              <a:rPr lang="tr-TR" sz="1200" dirty="0"/>
              <a:t> edilmemiş idrarda büyük büyütmede </a:t>
            </a:r>
            <a:r>
              <a:rPr lang="tr-TR" sz="1200" dirty="0" err="1"/>
              <a:t>mL’de</a:t>
            </a:r>
            <a:r>
              <a:rPr lang="tr-TR" sz="1200" dirty="0"/>
              <a:t> 8 ve üzeri,</a:t>
            </a:r>
          </a:p>
          <a:p>
            <a:r>
              <a:rPr lang="tr-TR" sz="1200" dirty="0" err="1"/>
              <a:t>santifirüj</a:t>
            </a:r>
            <a:r>
              <a:rPr lang="tr-TR" sz="1200" dirty="0"/>
              <a:t> edilmiş idrarda 2-5 </a:t>
            </a:r>
            <a:r>
              <a:rPr lang="tr-TR" sz="1200" dirty="0">
                <a:solidFill>
                  <a:srgbClr val="FF0000"/>
                </a:solidFill>
              </a:rPr>
              <a:t>lökosit</a:t>
            </a:r>
            <a:r>
              <a:rPr lang="tr-TR" sz="1200" dirty="0"/>
              <a:t> görülmesidir.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683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strike="noStrike" spc="-1" dirty="0">
                <a:solidFill>
                  <a:srgbClr val="31394D"/>
                </a:solidFill>
                <a:latin typeface="Times New Roman"/>
                <a:ea typeface="Times New Roman"/>
              </a:rPr>
              <a:t>KAYNAK:TÜRKIYE MILLI PEDIATRI DERNEGI ÇOCUK NEFROLOJI DERNEĞİ ORTAK KILAVUZU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i="0" dirty="0">
                <a:solidFill>
                  <a:srgbClr val="474747"/>
                </a:solidFill>
                <a:effectLst/>
                <a:latin typeface="Google Sans"/>
              </a:rPr>
              <a:t>Duyarlılık;</a:t>
            </a:r>
            <a:r>
              <a:rPr lang="tr-TR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tr-TR" b="1" i="0" dirty="0">
                <a:solidFill>
                  <a:srgbClr val="474747"/>
                </a:solidFill>
                <a:effectLst/>
                <a:latin typeface="Google Sans"/>
              </a:rPr>
              <a:t>hasta</a:t>
            </a:r>
            <a:r>
              <a:rPr lang="tr-TR" b="0" i="0" dirty="0">
                <a:solidFill>
                  <a:srgbClr val="474747"/>
                </a:solidFill>
                <a:effectLst/>
                <a:latin typeface="Google Sans"/>
              </a:rPr>
              <a:t> kişileri ayırt edebilme gücüdür.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i="0" dirty="0">
                <a:solidFill>
                  <a:srgbClr val="474747"/>
                </a:solidFill>
                <a:effectLst/>
                <a:latin typeface="Google Sans"/>
              </a:rPr>
              <a:t>Özgüllük ; </a:t>
            </a:r>
            <a:r>
              <a:rPr lang="tr-TR" b="1" i="0" dirty="0">
                <a:solidFill>
                  <a:srgbClr val="040C28"/>
                </a:solidFill>
                <a:effectLst/>
                <a:latin typeface="Google Sans"/>
              </a:rPr>
              <a:t>Sağlam</a:t>
            </a:r>
            <a:r>
              <a:rPr lang="tr-TR" b="0" i="0" dirty="0">
                <a:solidFill>
                  <a:srgbClr val="040C28"/>
                </a:solidFill>
                <a:effectLst/>
                <a:latin typeface="Google Sans"/>
              </a:rPr>
              <a:t> kişileri ayırt edebilme gücü</a:t>
            </a:r>
            <a:r>
              <a:rPr lang="tr-TR" b="0" i="0" dirty="0">
                <a:solidFill>
                  <a:srgbClr val="474747"/>
                </a:solidFill>
                <a:effectLst/>
                <a:latin typeface="Google Sans"/>
              </a:rPr>
              <a:t>..</a:t>
            </a:r>
            <a:endParaRPr lang="tr-TR" sz="1200" b="0" strike="noStrike" spc="-1" dirty="0">
              <a:latin typeface="Arial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740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474747"/>
                </a:solidFill>
                <a:effectLst/>
                <a:latin typeface="Google Sans"/>
              </a:rPr>
              <a:t>(</a:t>
            </a:r>
            <a:r>
              <a:rPr lang="en-US" b="1" i="0" dirty="0" err="1">
                <a:solidFill>
                  <a:srgbClr val="474747"/>
                </a:solidFill>
                <a:effectLst/>
                <a:latin typeface="Google Sans"/>
              </a:rPr>
              <a:t>kob</a:t>
            </a:r>
            <a:r>
              <a:rPr lang="en-US" b="1" i="0" dirty="0">
                <a:solidFill>
                  <a:srgbClr val="474747"/>
                </a:solidFill>
                <a:effectLst/>
                <a:latin typeface="Google Sans"/>
              </a:rPr>
              <a:t>; </a:t>
            </a:r>
            <a:r>
              <a:rPr lang="en-US" b="1" i="0" dirty="0">
                <a:solidFill>
                  <a:srgbClr val="040C28"/>
                </a:solidFill>
                <a:effectLst/>
                <a:latin typeface="Google Sans"/>
              </a:rPr>
              <a:t>colony forming unit</a:t>
            </a:r>
            <a:r>
              <a:rPr lang="en-US" b="1" i="0" dirty="0">
                <a:solidFill>
                  <a:srgbClr val="474747"/>
                </a:solidFill>
                <a:effectLst/>
                <a:latin typeface="Google Sans"/>
              </a:rPr>
              <a:t>; </a:t>
            </a:r>
            <a:r>
              <a:rPr lang="en-US" b="1" i="0" dirty="0" err="1">
                <a:solidFill>
                  <a:srgbClr val="474747"/>
                </a:solidFill>
                <a:effectLst/>
                <a:latin typeface="Google Sans"/>
              </a:rPr>
              <a:t>cfu</a:t>
            </a:r>
            <a:r>
              <a:rPr lang="en-US" b="1" i="0" dirty="0">
                <a:solidFill>
                  <a:srgbClr val="474747"/>
                </a:solidFill>
                <a:effectLst/>
                <a:latin typeface="Google Sans"/>
              </a:rPr>
              <a:t>) 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146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Nıce</a:t>
            </a:r>
            <a:r>
              <a:rPr lang="tr-TR" dirty="0"/>
              <a:t> </a:t>
            </a:r>
            <a:r>
              <a:rPr lang="tr-TR" dirty="0" err="1"/>
              <a:t>klavuzu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96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FF0000"/>
                </a:solidFill>
              </a:rPr>
              <a:t>24 saat</a:t>
            </a:r>
            <a:r>
              <a:rPr lang="tr-TR" dirty="0"/>
              <a:t> arayla alınmış </a:t>
            </a:r>
            <a:r>
              <a:rPr lang="tr-TR" dirty="0">
                <a:solidFill>
                  <a:srgbClr val="FF0000"/>
                </a:solidFill>
              </a:rPr>
              <a:t>iki numunede &gt; </a:t>
            </a:r>
            <a:r>
              <a:rPr lang="tr-T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10⁵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cfu</a:t>
            </a:r>
            <a:r>
              <a:rPr lang="tr-TR" dirty="0">
                <a:solidFill>
                  <a:srgbClr val="FF0000"/>
                </a:solidFill>
              </a:rPr>
              <a:t>/</a:t>
            </a:r>
            <a:r>
              <a:rPr lang="tr-TR" dirty="0" err="1">
                <a:solidFill>
                  <a:srgbClr val="FF0000"/>
                </a:solidFill>
              </a:rPr>
              <a:t>mL</a:t>
            </a:r>
            <a:r>
              <a:rPr lang="tr-TR" dirty="0">
                <a:solidFill>
                  <a:srgbClr val="FF0000"/>
                </a:solidFill>
              </a:rPr>
              <a:t> bakteri </a:t>
            </a:r>
            <a:r>
              <a:rPr lang="tr-TR" dirty="0"/>
              <a:t>üremesi gösteren </a:t>
            </a:r>
            <a:r>
              <a:rPr lang="tr-TR" dirty="0">
                <a:solidFill>
                  <a:srgbClr val="FF0000"/>
                </a:solidFill>
              </a:rPr>
              <a:t>orta akım idrar </a:t>
            </a:r>
            <a:r>
              <a:rPr lang="tr-TR" dirty="0"/>
              <a:t>numunesi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307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. İdrar tahlili ve kültür için idrar elde etme tekniği, sonuçların yorumlanmasını etkileyen kontaminasyon oranını etkiler. Özellikle erken bebeklik döneminde zorlu olabilir ve idrar örnekleme şekline bağlıdır. </a:t>
            </a:r>
          </a:p>
          <a:p>
            <a:r>
              <a:rPr lang="tr-TR" dirty="0"/>
              <a:t>Temizlenmiş </a:t>
            </a:r>
            <a:r>
              <a:rPr lang="tr-TR" dirty="0" err="1"/>
              <a:t>genital</a:t>
            </a:r>
            <a:r>
              <a:rPr lang="tr-TR" dirty="0"/>
              <a:t> bölgeye yapıştırılan plastik torba: Bu yöntem günlük pratikte en sık kullanılan yöntem olmasına rağmen kontaminasyon oranları yüksek olup %50-60 civarındadır [426]. Kültür sonuçları negatif olduğunda faydalıdır. Ayrıca, idrar </a:t>
            </a:r>
            <a:r>
              <a:rPr lang="tr-TR" dirty="0" err="1"/>
              <a:t>dipstick</a:t>
            </a:r>
            <a:r>
              <a:rPr lang="tr-TR" dirty="0"/>
              <a:t> testi hem lökosit esteraz hem de nitrit için negatifse veya mikroskobik analiz hem </a:t>
            </a:r>
            <a:r>
              <a:rPr lang="tr-TR" dirty="0" err="1"/>
              <a:t>piyüri</a:t>
            </a:r>
            <a:r>
              <a:rPr lang="tr-TR" dirty="0"/>
              <a:t> hem de bakteriüri için negatifse, doğrulayıcı kültüre gerek kalmadan İYE ekarte edilebilir </a:t>
            </a:r>
          </a:p>
          <a:p>
            <a:r>
              <a:rPr lang="tr-TR" b="1" dirty="0">
                <a:solidFill>
                  <a:srgbClr val="FF0000"/>
                </a:solidFill>
              </a:rPr>
              <a:t>Temiz İdrar Toplama(</a:t>
            </a:r>
            <a:r>
              <a:rPr lang="tr-TR" b="1" dirty="0" err="1">
                <a:solidFill>
                  <a:srgbClr val="FF0000"/>
                </a:solidFill>
              </a:rPr>
              <a:t>Clean-catch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uriner</a:t>
            </a:r>
            <a:r>
              <a:rPr lang="tr-TR" b="1" dirty="0">
                <a:solidFill>
                  <a:srgbClr val="FF0000"/>
                </a:solidFill>
              </a:rPr>
              <a:t> (CCU</a:t>
            </a:r>
            <a:r>
              <a:rPr lang="tr-TR" dirty="0"/>
              <a:t>)): Bebek, cinsel organının altında steril bir folyo kase tutan bakıcının veya bakım personelinin kucağına yerleştirilir. Bebeğe oral sıvı verilir ve idrar toplanması beklenir.</a:t>
            </a:r>
          </a:p>
          <a:p>
            <a:r>
              <a:rPr lang="tr-TR" dirty="0" err="1"/>
              <a:t>Transüretral</a:t>
            </a:r>
            <a:r>
              <a:rPr lang="tr-TR" dirty="0"/>
              <a:t> Mesane Kateterizasyonu: Bebeklerde ve tuvalet eğitimi olmayan çocuklarda bir </a:t>
            </a:r>
            <a:r>
              <a:rPr lang="tr-TR" dirty="0" err="1"/>
              <a:t>İYE’yi</a:t>
            </a:r>
            <a:r>
              <a:rPr lang="tr-TR" dirty="0"/>
              <a:t> belgelemek veya dışlamak için, mikroskobik ve bakteriyolojik değerlendirme için güvenilir bir idrar örneği almanın en hızlı ve en güvenli yöntemidir.</a:t>
            </a:r>
          </a:p>
          <a:p>
            <a:r>
              <a:rPr lang="tr-TR" dirty="0" err="1"/>
              <a:t>Suprapubik</a:t>
            </a:r>
            <a:r>
              <a:rPr lang="tr-TR" dirty="0"/>
              <a:t> Mesane Aspirasyonu(SPA): Bu yaş grubunda kontamine olmayan idrar örneği almak için en invaziv ama aynı zamanda en hassas yöntemdir [433,434]. </a:t>
            </a:r>
            <a:r>
              <a:rPr lang="tr-TR" dirty="0" err="1"/>
              <a:t>Suprapubik</a:t>
            </a:r>
            <a:r>
              <a:rPr lang="tr-TR" dirty="0"/>
              <a:t> ponksiyon öncesi mesane dolumunu değerlendirmek için ultrasonografi ile görüntüleme yapılmalıdır.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06C8-5D98-4954-8C57-D4391D6BAE8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512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Amerikan Pediatri Akademisi (AAP) göre iye tanısı (</a:t>
            </a:r>
            <a:r>
              <a:rPr lang="en-US" b="1" i="0" dirty="0">
                <a:solidFill>
                  <a:srgbClr val="767676"/>
                </a:solidFill>
                <a:effectLst/>
                <a:latin typeface="Arial" panose="020B0604020202020204" pitchFamily="34" charset="0"/>
              </a:rPr>
              <a:t>The American Academy of Pediatrics (AAP</a:t>
            </a:r>
            <a:r>
              <a:rPr lang="en-US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tr-T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)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err="1"/>
              <a:t>Atipik</a:t>
            </a:r>
            <a:r>
              <a:rPr lang="tr-TR" dirty="0"/>
              <a:t> iye;</a:t>
            </a:r>
          </a:p>
          <a:p>
            <a:pPr eaLnBrk="1" hangingPunct="1"/>
            <a:r>
              <a:rPr lang="tr-TR" dirty="0"/>
              <a:t> </a:t>
            </a:r>
            <a:r>
              <a:rPr lang="tr-TR" altLang="tr-TR" dirty="0"/>
              <a:t>Ağır Hastalık Hali</a:t>
            </a:r>
          </a:p>
          <a:p>
            <a:pPr eaLnBrk="1" hangingPunct="1"/>
            <a:r>
              <a:rPr lang="tr-TR" altLang="tr-TR" dirty="0"/>
              <a:t>Zayıf İdrar Akımı</a:t>
            </a:r>
          </a:p>
          <a:p>
            <a:pPr eaLnBrk="1" hangingPunct="1"/>
            <a:r>
              <a:rPr lang="tr-TR" altLang="tr-TR" dirty="0"/>
              <a:t>Karında Kitle (Böbrek-mesane)</a:t>
            </a:r>
          </a:p>
          <a:p>
            <a:pPr eaLnBrk="1" hangingPunct="1"/>
            <a:r>
              <a:rPr lang="tr-TR" altLang="tr-TR" dirty="0" err="1"/>
              <a:t>Kreatinin</a:t>
            </a:r>
            <a:r>
              <a:rPr lang="tr-TR" altLang="tr-TR" dirty="0"/>
              <a:t> Yüksekliği</a:t>
            </a:r>
          </a:p>
          <a:p>
            <a:pPr eaLnBrk="1" hangingPunct="1"/>
            <a:r>
              <a:rPr lang="tr-TR" altLang="tr-TR" dirty="0" err="1"/>
              <a:t>Sepsis</a:t>
            </a:r>
            <a:endParaRPr lang="tr-TR" altLang="tr-TR" dirty="0"/>
          </a:p>
          <a:p>
            <a:pPr eaLnBrk="1" hangingPunct="1"/>
            <a:r>
              <a:rPr lang="tr-TR" altLang="tr-TR" dirty="0" err="1"/>
              <a:t>E.Coli</a:t>
            </a:r>
            <a:r>
              <a:rPr lang="tr-TR" altLang="tr-TR" dirty="0"/>
              <a:t> Dışı Etmen</a:t>
            </a:r>
          </a:p>
          <a:p>
            <a:pPr eaLnBrk="1" hangingPunct="1"/>
            <a:r>
              <a:rPr lang="tr-TR" altLang="tr-TR" dirty="0"/>
              <a:t>İlk 48 Saatte Tedaviye </a:t>
            </a:r>
            <a:r>
              <a:rPr lang="tr-TR" altLang="tr-TR" dirty="0" err="1"/>
              <a:t>Yanıtsızlık</a:t>
            </a:r>
            <a:endParaRPr lang="tr-TR" alt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107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Amerikan pediatri akademisine göre ateşli iye geçiren &lt;2 yaş tüm çocuklara </a:t>
            </a:r>
            <a:r>
              <a:rPr lang="tr-TR" dirty="0" err="1"/>
              <a:t>üriner</a:t>
            </a:r>
            <a:r>
              <a:rPr lang="tr-TR" dirty="0"/>
              <a:t> sistem USG yapılmalıdır. </a:t>
            </a:r>
          </a:p>
          <a:p>
            <a:r>
              <a:rPr lang="tr-TR" dirty="0"/>
              <a:t>İngiliz rehberlerinde ateşli iye tedavi edildikten sonra </a:t>
            </a:r>
            <a:r>
              <a:rPr lang="tr-TR" dirty="0" err="1"/>
              <a:t>elektif</a:t>
            </a:r>
            <a:r>
              <a:rPr lang="tr-TR" dirty="0"/>
              <a:t> </a:t>
            </a:r>
            <a:r>
              <a:rPr lang="tr-TR" dirty="0" err="1"/>
              <a:t>usg</a:t>
            </a:r>
            <a:r>
              <a:rPr lang="tr-TR" dirty="0"/>
              <a:t> sadece &lt;6 ay çocuklar için önerilmiştir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680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Ateşli (veya tekrarlayan) İYE geçiren çocukta </a:t>
            </a:r>
            <a:r>
              <a:rPr lang="tr-TR" alt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önce sırası ile US ve DMSA (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veya tek başına MR) yapılması öneriliyor.</a:t>
            </a:r>
          </a:p>
          <a:p>
            <a:pPr eaLnBrk="1" hangingPunct="1"/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Bunlar normal çıkarsa (ve işeme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disfonksiyonu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yoksa) tedavi sonrası klinik takip yeterli, çünkü bu çocuklarda KBY gelişme olasılığı ileri derecede düşük, VUR (evre 3, 4, 5) atlanma ihtimali %1’in altında, atlanabilecek VUR (evre 1, 2)’de ise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skar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ihtimali çok az.</a:t>
            </a:r>
          </a:p>
          <a:p>
            <a:pPr eaLnBrk="1" hangingPunct="1"/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Ancak ikinci enfeksiyon sonrası veya </a:t>
            </a:r>
            <a:r>
              <a:rPr lang="tr-TR" alt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US ile </a:t>
            </a:r>
            <a:r>
              <a:rPr lang="tr-TR" altLang="tr-T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DMSA’dan</a:t>
            </a:r>
            <a:r>
              <a:rPr lang="tr-TR" alt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 birinde 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(veya her ikisinde) </a:t>
            </a:r>
            <a:r>
              <a:rPr lang="tr-TR" alt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patoloji varsa VCUG 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yapılması öneriliyor. </a:t>
            </a:r>
          </a:p>
          <a:p>
            <a:pPr eaLnBrk="1" hangingPunct="1"/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YENİ STRATEJİ: Artık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VUR’un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kendisini değil de, böbrekte yaptığı kalıcı hasarı yakalamak ve önlemek,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skar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riski yüksek olan çocukları saptamak, radyasyonu, tetkik ücretlerini ve komplikasyonlarını minimize etmek, VCUG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endikasyonunu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belirlemek daha önemli hale gelmiş bulunuyor.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39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Amerikan pediatri akademisin göre ateşli iye geçiren &lt;2 yaş tüm çocuklara üriner sistem USG yapılmalıdır.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 İngiliz rehberlerinde ateşli iye tedavi edildikten sonra elektif </a:t>
            </a:r>
            <a:r>
              <a:rPr lang="tr-TR" dirty="0" err="1"/>
              <a:t>usg</a:t>
            </a:r>
            <a:r>
              <a:rPr lang="tr-TR" dirty="0"/>
              <a:t> sadece &lt;6 ay çocuklar için önerilmiştir.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06C8-5D98-4954-8C57-D4391D6BAE8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536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  <a:latin typeface="Noto Sans" panose="020B0502040204020203" pitchFamily="34" charset="0"/>
              </a:rPr>
              <a:t>Tekrarlayan ateşli İYE , </a:t>
            </a:r>
            <a:r>
              <a:rPr lang="tr-TR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Akut enfeksiyonun tedavisinde gecikme; ateşli İYE tedavisinde gecikme böbrekte </a:t>
            </a:r>
            <a:r>
              <a:rPr lang="tr-TR" b="0" i="0" dirty="0" err="1">
                <a:solidFill>
                  <a:srgbClr val="23232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skar</a:t>
            </a:r>
            <a:r>
              <a:rPr lang="tr-TR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 oluşumu riskinin artmasıyla ilişkilidir 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5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Ampirik tedavide hastanın yaşı, </a:t>
            </a:r>
            <a:r>
              <a:rPr lang="tr-TR" dirty="0" err="1"/>
              <a:t>toksik</a:t>
            </a:r>
            <a:r>
              <a:rPr lang="tr-TR" dirty="0"/>
              <a:t> bulguları olup olmadığı göz önüne alınarak yapılmalıdır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76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971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Sefalosporinlere kar</a:t>
            </a:r>
            <a:r>
              <a:rPr lang="tr-TR" dirty="0" err="1"/>
              <a:t>şı</a:t>
            </a:r>
            <a:r>
              <a:rPr lang="es-ES" dirty="0"/>
              <a:t> alerjisi olan hastalarda, aztreonam ya da gentamisin kullan</a:t>
            </a:r>
            <a:r>
              <a:rPr lang="tr-TR" dirty="0"/>
              <a:t>ı</a:t>
            </a:r>
            <a:r>
              <a:rPr lang="es-ES" dirty="0"/>
              <a:t>labilir.</a:t>
            </a:r>
            <a:endParaRPr lang="tr-TR" dirty="0"/>
          </a:p>
          <a:p>
            <a:pPr>
              <a:defRPr/>
            </a:pPr>
            <a:r>
              <a:rPr lang="tr-TR" dirty="0"/>
              <a:t>PEDİATRİ KAYNAKLARINA GÖRE </a:t>
            </a:r>
          </a:p>
          <a:p>
            <a:pPr>
              <a:defRPr/>
            </a:pPr>
            <a:r>
              <a:rPr lang="tr-TR" dirty="0"/>
              <a:t>Ampirik tedavi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dirty="0"/>
              <a:t>	3. jenerasyon </a:t>
            </a:r>
            <a:r>
              <a:rPr lang="tr-TR" dirty="0" err="1"/>
              <a:t>sefalosporinler</a:t>
            </a:r>
            <a:r>
              <a:rPr lang="tr-TR" dirty="0"/>
              <a:t> «IV-oral»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dirty="0"/>
              <a:t>	Ateşsiz; 5-7 gün, Ateşli; 10-14 gün, Komplike 21-28 gün</a:t>
            </a:r>
          </a:p>
          <a:p>
            <a:pPr>
              <a:defRPr/>
            </a:pPr>
            <a:r>
              <a:rPr lang="tr-TR" dirty="0" err="1"/>
              <a:t>Proflaksi</a:t>
            </a:r>
            <a:r>
              <a:rPr lang="tr-TR" dirty="0"/>
              <a:t> </a:t>
            </a:r>
          </a:p>
          <a:p>
            <a:pPr lvl="1">
              <a:defRPr/>
            </a:pPr>
            <a:r>
              <a:rPr lang="tr-TR" dirty="0"/>
              <a:t>&lt; 6 hafta </a:t>
            </a:r>
            <a:r>
              <a:rPr lang="tr-TR" dirty="0" err="1"/>
              <a:t>Sefalosporinler</a:t>
            </a:r>
            <a:endParaRPr lang="tr-TR" dirty="0"/>
          </a:p>
          <a:p>
            <a:pPr lvl="1">
              <a:defRPr/>
            </a:pPr>
            <a:r>
              <a:rPr lang="tr-TR" u="sng" dirty="0"/>
              <a:t>&gt;</a:t>
            </a:r>
            <a:r>
              <a:rPr lang="tr-TR" dirty="0"/>
              <a:t> 6 hafta + </a:t>
            </a:r>
            <a:r>
              <a:rPr lang="tr-TR" dirty="0" err="1"/>
              <a:t>ko-trimaksazol</a:t>
            </a:r>
            <a:endParaRPr lang="tr-TR" dirty="0"/>
          </a:p>
          <a:p>
            <a:pPr lvl="1">
              <a:defRPr/>
            </a:pPr>
            <a:r>
              <a:rPr lang="tr-TR" u="sng" dirty="0"/>
              <a:t>&gt;</a:t>
            </a:r>
            <a:r>
              <a:rPr lang="tr-TR" dirty="0"/>
              <a:t>12 hafta + </a:t>
            </a:r>
            <a:r>
              <a:rPr lang="tr-TR" dirty="0" err="1"/>
              <a:t>nitrofurantoin</a:t>
            </a:r>
            <a:endParaRPr lang="tr-TR" dirty="0"/>
          </a:p>
          <a:p>
            <a:pPr lvl="1">
              <a:defRPr/>
            </a:pPr>
            <a:r>
              <a:rPr lang="tr-TR" dirty="0"/>
              <a:t>Son idrar kültüründe duyarlı olan antibiyotikle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06C8-5D98-4954-8C57-D4391D6BAE8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6143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6684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TC SAĞLIK BAKANLIĞI VAKA ÖRNEKLERİ İLE ÇOCUK ENFEKSİYON HASTALIKLARINDA TEDAVİ YAKLAŞIMLARI VE AKILCI ANTİBİYOTİK KULLANIMI 2024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79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60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/>
              <a:t>bakteriüri</a:t>
            </a:r>
            <a:r>
              <a:rPr lang="tr-TR" dirty="0"/>
              <a:t> terimi klinik semptom oluşturmayan </a:t>
            </a:r>
            <a:r>
              <a:rPr lang="tr-TR" dirty="0" err="1"/>
              <a:t>enfekte</a:t>
            </a:r>
            <a:r>
              <a:rPr lang="tr-TR" dirty="0"/>
              <a:t> idrar varlığına işaret eder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Mukozal</a:t>
            </a:r>
            <a:r>
              <a:rPr lang="tr-TR" dirty="0"/>
              <a:t> bütünlüğü bozan ürolojik </a:t>
            </a:r>
            <a:r>
              <a:rPr lang="tr-TR" dirty="0" err="1"/>
              <a:t>girşimlerden</a:t>
            </a:r>
            <a:r>
              <a:rPr lang="tr-TR" dirty="0"/>
              <a:t> önce </a:t>
            </a:r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/>
              <a:t>bakteriüri</a:t>
            </a:r>
            <a:r>
              <a:rPr lang="tr-TR" dirty="0"/>
              <a:t> taranır ve tedavi edilir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F7B40-57EA-4E04-9B81-A0E870B191E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3076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b="1" dirty="0" err="1"/>
              <a:t>Profilaksi</a:t>
            </a:r>
            <a:r>
              <a:rPr lang="tr-TR" b="1" dirty="0"/>
              <a:t> verilen hastalar</a:t>
            </a:r>
            <a:r>
              <a:rPr lang="tr-TR" dirty="0"/>
              <a:t>;</a:t>
            </a:r>
          </a:p>
          <a:p>
            <a:pPr lvl="1"/>
            <a:r>
              <a:rPr lang="tr-TR" dirty="0"/>
              <a:t> Ayda bir idrar analizi ve kültürü,</a:t>
            </a:r>
          </a:p>
          <a:p>
            <a:pPr lvl="1"/>
            <a:r>
              <a:rPr lang="tr-TR" dirty="0"/>
              <a:t> 3-6 ayda bir USG ile takip edilmeli.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80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0491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hastanın genel görünümü itibariyle </a:t>
            </a:r>
            <a:r>
              <a:rPr lang="tr-TR" dirty="0" err="1"/>
              <a:t>toksik</a:t>
            </a:r>
            <a:r>
              <a:rPr lang="tr-TR" dirty="0"/>
              <a:t> bir tablosu bulunmaktadır. </a:t>
            </a:r>
          </a:p>
          <a:p>
            <a:r>
              <a:rPr lang="tr-TR" dirty="0"/>
              <a:t>Ateş odağı açısından ayrıntılı değerlendirilmesi gereken hasta grubundadır. </a:t>
            </a:r>
          </a:p>
          <a:p>
            <a:r>
              <a:rPr lang="tr-TR" dirty="0"/>
              <a:t>Diğer nedenlerin dışlandığı hastada; 12 ayın altında, sünnetsiz erkek bebek olması nedeniyle idrar yolu enfeksiyonu (İYE) açısından idrar tetkiki ile değerlendirilmelidir. </a:t>
            </a:r>
          </a:p>
          <a:p>
            <a:r>
              <a:rPr lang="tr-TR" dirty="0"/>
              <a:t>Bu hastada </a:t>
            </a:r>
            <a:r>
              <a:rPr lang="tr-TR" dirty="0" err="1"/>
              <a:t>toksik</a:t>
            </a:r>
            <a:r>
              <a:rPr lang="tr-TR" dirty="0"/>
              <a:t> görünüm, kusma ve oral alım yetersizliği vardır.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82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48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uptodate.com/contents/urinary-tract-infections-and-asymptomatic-bacteriuria-in-pregnancy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34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 err="1">
                <a:solidFill>
                  <a:srgbClr val="1F1F1F"/>
                </a:solidFill>
                <a:effectLst/>
                <a:latin typeface="Google Sans"/>
              </a:rPr>
              <a:t>Pollaküri</a:t>
            </a:r>
            <a:r>
              <a:rPr lang="tr-TR" b="0" i="0" dirty="0">
                <a:solidFill>
                  <a:srgbClr val="1F1F1F"/>
                </a:solidFill>
                <a:effectLst/>
                <a:latin typeface="Google Sans"/>
              </a:rPr>
              <a:t>: </a:t>
            </a:r>
            <a:r>
              <a:rPr lang="tr-TR" b="0" i="0" dirty="0">
                <a:solidFill>
                  <a:srgbClr val="040C28"/>
                </a:solidFill>
                <a:effectLst/>
                <a:latin typeface="Google Sans"/>
              </a:rPr>
              <a:t>Az miktarda, sık idrar yapma</a:t>
            </a:r>
            <a:r>
              <a:rPr lang="tr-TR" b="0" i="0" dirty="0">
                <a:solidFill>
                  <a:srgbClr val="1F1F1F"/>
                </a:solidFill>
                <a:effectLst/>
                <a:latin typeface="Google Sans"/>
              </a:rPr>
              <a:t> olarak tanımlanan </a:t>
            </a:r>
            <a:r>
              <a:rPr lang="tr-TR" b="0" i="0" dirty="0" err="1">
                <a:solidFill>
                  <a:srgbClr val="1F1F1F"/>
                </a:solidFill>
                <a:effectLst/>
                <a:latin typeface="Google Sans"/>
              </a:rPr>
              <a:t>pollaküri</a:t>
            </a:r>
            <a:r>
              <a:rPr lang="tr-TR" b="0" i="0" dirty="0">
                <a:solidFill>
                  <a:srgbClr val="1F1F1F"/>
                </a:solidFill>
                <a:effectLst/>
                <a:latin typeface="Google Sans"/>
              </a:rPr>
              <a:t> görülebilir. Sıkışma tipi idrar kaçırma</a:t>
            </a:r>
          </a:p>
          <a:p>
            <a:r>
              <a:rPr lang="tr-TR" b="0" i="0" dirty="0" err="1">
                <a:solidFill>
                  <a:srgbClr val="1F1F1F"/>
                </a:solidFill>
                <a:effectLst/>
                <a:latin typeface="Google Sans"/>
              </a:rPr>
              <a:t>Dizüri</a:t>
            </a:r>
            <a:r>
              <a:rPr lang="tr-TR" b="0" i="0" dirty="0">
                <a:solidFill>
                  <a:srgbClr val="1F1F1F"/>
                </a:solidFill>
                <a:effectLst/>
                <a:latin typeface="Google Sans"/>
              </a:rPr>
              <a:t>; </a:t>
            </a:r>
            <a:r>
              <a:rPr lang="tr-TR" b="0" i="0" dirty="0">
                <a:solidFill>
                  <a:srgbClr val="040C28"/>
                </a:solidFill>
                <a:effectLst/>
                <a:latin typeface="Google Sans"/>
              </a:rPr>
              <a:t>kişinin idrar yaparken </a:t>
            </a:r>
            <a:r>
              <a:rPr lang="tr-TR" b="0" i="0" dirty="0" err="1">
                <a:solidFill>
                  <a:srgbClr val="040C28"/>
                </a:solidFill>
                <a:effectLst/>
                <a:latin typeface="Google Sans"/>
              </a:rPr>
              <a:t>üretra</a:t>
            </a:r>
            <a:r>
              <a:rPr lang="tr-TR" b="0" i="0" dirty="0">
                <a:solidFill>
                  <a:srgbClr val="040C28"/>
                </a:solidFill>
                <a:effectLst/>
                <a:latin typeface="Google Sans"/>
              </a:rPr>
              <a:t> veya </a:t>
            </a:r>
            <a:r>
              <a:rPr lang="tr-TR" b="0" i="0" dirty="0" err="1">
                <a:solidFill>
                  <a:srgbClr val="040C28"/>
                </a:solidFill>
                <a:effectLst/>
                <a:latin typeface="Google Sans"/>
              </a:rPr>
              <a:t>üretral</a:t>
            </a:r>
            <a:r>
              <a:rPr lang="tr-TR" b="0" i="0" dirty="0">
                <a:solidFill>
                  <a:srgbClr val="040C28"/>
                </a:solidFill>
                <a:effectLst/>
                <a:latin typeface="Google Sans"/>
              </a:rPr>
              <a:t> kanalında ağrı, yanma ve batma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İdrar kültürü pozitifliği(&gt;10</a:t>
            </a:r>
            <a:r>
              <a:rPr lang="tr-TR" baseline="30000" dirty="0"/>
              <a:t>3</a:t>
            </a:r>
            <a:r>
              <a:rPr lang="tr-TR" dirty="0"/>
              <a:t> </a:t>
            </a:r>
            <a:r>
              <a:rPr lang="tr-TR" dirty="0" err="1"/>
              <a:t>m.o</a:t>
            </a:r>
            <a:r>
              <a:rPr lang="tr-TR" dirty="0"/>
              <a:t>.)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16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Komplike olmayan sistitte </a:t>
            </a:r>
            <a:r>
              <a:rPr lang="tr-TR" dirty="0" err="1"/>
              <a:t>florokinolon</a:t>
            </a:r>
            <a:r>
              <a:rPr lang="tr-TR" dirty="0"/>
              <a:t> yalnızca bu enfeksiyonların tedavisi için yaygın olarak önerilen diğer </a:t>
            </a:r>
            <a:r>
              <a:rPr lang="tr-TR" dirty="0" err="1"/>
              <a:t>antibakteriyel</a:t>
            </a:r>
            <a:r>
              <a:rPr lang="tr-TR" dirty="0"/>
              <a:t> ajanların kullanımının uygun olmadığı düşünüldüğünde kullanılmalıdır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49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AVRUPA ÜROLOJİ DERNEĞİ2022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Erkeklerde</a:t>
            </a:r>
            <a:r>
              <a:rPr lang="tr-TR" dirty="0"/>
              <a:t> prostat tutulumu olmayan sistit nadirdir ve </a:t>
            </a:r>
            <a:r>
              <a:rPr lang="tr-TR" b="1" dirty="0"/>
              <a:t>komplike</a:t>
            </a:r>
            <a:r>
              <a:rPr lang="tr-TR" dirty="0"/>
              <a:t> bir enfeksiyon olarak sınıflandırılmalıdır.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 Bu nedenle, İYE semptomları olan erkeklerde prostat dokusuna nüfus eden </a:t>
            </a:r>
            <a:r>
              <a:rPr lang="tr-TR" dirty="0" err="1"/>
              <a:t>antimikrobiyallerle</a:t>
            </a:r>
            <a:r>
              <a:rPr lang="tr-TR" dirty="0"/>
              <a:t> tedavi gereklidir.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 Duyarlılık testi uygunsa, tercihen </a:t>
            </a:r>
            <a:r>
              <a:rPr lang="tr-TR" b="1" dirty="0" err="1">
                <a:solidFill>
                  <a:srgbClr val="FF0000"/>
                </a:solidFill>
              </a:rPr>
              <a:t>trimetoprim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sülfametoksazol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veya bir </a:t>
            </a:r>
            <a:r>
              <a:rPr lang="tr-TR" dirty="0" err="1">
                <a:solidFill>
                  <a:srgbClr val="FF0000"/>
                </a:solidFill>
              </a:rPr>
              <a:t>florokinolon</a:t>
            </a:r>
            <a:r>
              <a:rPr lang="tr-TR" dirty="0"/>
              <a:t> ile en az yedi günlük bir tedavi süresi önerilir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04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???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7B40-57EA-4E04-9B81-A0E870B191E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66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7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4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44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56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91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341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58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889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9250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71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62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37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884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834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02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974E6-3326-4DBC-98D3-0FAF45206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D067DB7-8D12-4FC5-85D7-A52080C76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584B11-6C16-4353-9734-A4CBEF71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50BFF2-82C5-46E8-9B73-54AB532E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B9F38F-F524-47C0-B9EF-E807D4DB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769A-1444-4384-83B3-D41193480279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79367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97C88-915B-444B-B3DC-C4306BB8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0A5AF9-F55E-4DC5-991E-0107F7BE7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C49861-71D8-4BE6-9B4F-7B742AEB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DC7C43-4BD4-4706-A7A8-717A9747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DABB1A-21ED-4B25-BBC9-DD014A3A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A8C3-6A38-4BB6-914B-1C686B50A58C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46278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DDF5F9-28BA-4006-BB2C-94500E17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46A4DB1-9B3B-4335-8C72-40C64673A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5CB08C-6349-4E67-A98B-40B1EE1B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2B0DAF-1FA1-4D6E-9B33-5725E584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553A10-C3DF-4131-B4B0-D0C51447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5FEB-4402-4768-A43A-C20C4FC07CE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6702697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88E849-0761-4742-A0D7-8A66F04F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DB1224-7C6F-47CE-A701-ED548632D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9FE80DA-2F28-45DF-B1D4-2015A9824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21CB71-F9CF-4349-9320-6E011FAC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BECA9E6-12BE-4883-B8AB-72CB8973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413D76A-A715-488F-9CA3-796327F8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54B6-E0E4-48A8-9A07-D1743C0F291E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45058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69249C-87C8-46F5-B6C3-272B90EE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C31536-182F-4A4C-9AA3-E2DD1EF3A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0896BFD-EBF7-42ED-AEFE-6B84014B3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99A61B7-E826-4EC7-BE5F-6F315DCA3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14E75BA-D61E-49CE-AA3D-C1A51C9E3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4C31E1D-E47F-481B-99BB-DD09FB4A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EF87DE3-DC85-44AC-AF59-70900EEC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9AED6BD-DDF1-473E-A5AF-B39CAB4B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69C-C1F7-4C52-BDEE-99A075AC4277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72289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AD96DE-76AA-4D65-977E-290AD718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AFAACEB-4C19-4919-9BAD-316C88BD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7D45D74-FC5E-4B15-AE7A-EF7CB88B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782DCDF-A8C4-452A-A339-B218AEF0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7945-C01F-4A52-A595-D350395AAC8E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2060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1E6D0BB-C405-4AF4-A8F8-D3F4896B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7D0B01E-C048-4FB1-A714-B263790B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16F014-D314-4863-A915-8A0EA413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30D-1F49-4BA6-B8A0-0D308D6B722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139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6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952EEA-8CB9-432E-92D2-9C32A428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10244C-F7EA-4687-914F-CDDE79C24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507DAA7-FA63-415A-A311-82036A235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816F47-1190-4329-B5F0-F976C695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D47971-477A-4E5B-95EC-2581B352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EC14446-D7B1-4144-9D96-D3F2426E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C844-EC82-4E6D-8B19-187DC65CA80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0110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F484E2-A615-4F12-A2BE-8161940C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59D16E-819B-43D8-9B40-47D98D33E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AD464C-2DAD-4D48-BF56-10C090AA6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CF11568-CD8B-486E-ACEB-CBA3EC00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1CFA273-354F-450D-AF68-C47B817D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98D6BD3-3AE2-476E-9E7B-0C620122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A882-C8C1-490E-AACC-6F8E997F452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78143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44D0FE-1CEA-40C2-8E90-2FDFD7E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CEA9B3-6B4C-4D78-B958-CDD835D9A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3E0932-8E0A-4EA3-9E17-525A021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CD7AAA-D460-4E36-9475-C60A2A96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24543C-B0F9-48AB-B439-107ED0D6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5FEB-4402-4768-A43A-C20C4FC07CE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7888742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82E0BBC-042D-401C-A7B1-ED946F771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A049E2F-4CFD-47B1-90A0-697479D98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E302E6-CB23-4F22-B09D-83F29642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98CF42-ADC0-426B-B01E-E5A5C365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85C3B8-3119-4BD1-98ED-A1FE020D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7DDB-C23D-40AD-AFC3-DAB7311740D7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08776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041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903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224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716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835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56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45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893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178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27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872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30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2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2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0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1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1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9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EF97C-4388-4C59-8FA6-869815BC602C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15E6-18D9-4774-9CE8-88DEEE734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2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1B8879B-4B3A-45E4-8A71-69DB7210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7ED6C5-D67A-4CC9-A0E9-267482661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A23D89-707B-4A00-A5E7-9EE9AE5B1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B7C45C-AB65-450A-8ABA-3B3CFAEEB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1381AD8-C300-4F8C-8279-720ED595D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7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5C656C5-90A1-494C-AF3B-38320DB6319E}" type="datetimeFigureOut">
              <a:rPr lang="tr-TR" smtClean="0"/>
              <a:t>19.03.2025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0A67C1F-90D2-4231-BAA8-7EDD4AC0E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44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image?imageKey=ID%2F98083&amp;topicKey=ID%2F8065&amp;search=idrar%20yolu%20enfeksiyonu%20gebelik&amp;rank=1~150&amp;source=see_li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22514" y="1122363"/>
            <a:ext cx="10145486" cy="2306637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İDRAR YOLU ENFEKSİYONLARI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046913" y="4603531"/>
            <a:ext cx="3841804" cy="1975945"/>
          </a:xfrm>
        </p:spPr>
        <p:txBody>
          <a:bodyPr>
            <a:normAutofit fontScale="92500"/>
          </a:bodyPr>
          <a:lstStyle/>
          <a:p>
            <a:r>
              <a:rPr lang="tr-TR" sz="1700" b="1" dirty="0"/>
              <a:t>KTÜ TIP FAKÜLTESİ AİLE HEKİMLİĞİ A.B.D </a:t>
            </a:r>
          </a:p>
          <a:p>
            <a:r>
              <a:rPr lang="tr-TR" sz="1700" b="1" dirty="0"/>
              <a:t>ARŞ.GÖR.DR.HAFIZ SEÇGİN</a:t>
            </a:r>
          </a:p>
          <a:p>
            <a:r>
              <a:rPr lang="tr-TR" sz="1700" b="1" dirty="0"/>
              <a:t>                        19.03.2025</a:t>
            </a:r>
          </a:p>
          <a:p>
            <a:r>
              <a:rPr lang="tr-TR" dirty="0"/>
              <a:t>             </a:t>
            </a:r>
          </a:p>
          <a:p>
            <a:r>
              <a:rPr lang="tr-TR" dirty="0"/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4376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A084A1-81BC-4C24-97D5-F0F74045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Erkeklerde ek risk faktörleri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5047DC-5A78-4705-9216-059EFE3B18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FF0000"/>
                </a:solidFill>
              </a:rPr>
              <a:t>&lt;50yaş;</a:t>
            </a:r>
          </a:p>
          <a:p>
            <a:r>
              <a:rPr lang="tr-TR" sz="2400" dirty="0" err="1"/>
              <a:t>Sünet</a:t>
            </a:r>
            <a:r>
              <a:rPr lang="tr-TR" sz="2400" dirty="0"/>
              <a:t> olmama </a:t>
            </a:r>
          </a:p>
          <a:p>
            <a:r>
              <a:rPr lang="tr-TR" sz="2400" dirty="0"/>
              <a:t>Homoseksüel ilişki </a:t>
            </a:r>
          </a:p>
          <a:p>
            <a:r>
              <a:rPr lang="tr-TR" sz="2400" dirty="0"/>
              <a:t>AIDS </a:t>
            </a:r>
          </a:p>
          <a:p>
            <a:r>
              <a:rPr lang="tr-TR" sz="2400" dirty="0"/>
              <a:t>Vajinal </a:t>
            </a:r>
            <a:r>
              <a:rPr lang="tr-TR" sz="2400" dirty="0" err="1"/>
              <a:t>E.coli</a:t>
            </a:r>
            <a:r>
              <a:rPr lang="tr-TR" sz="2400" dirty="0"/>
              <a:t> </a:t>
            </a:r>
            <a:r>
              <a:rPr lang="tr-TR" sz="2400" dirty="0" err="1"/>
              <a:t>kolonizasyonlu</a:t>
            </a:r>
            <a:r>
              <a:rPr lang="tr-TR" sz="2400" dirty="0"/>
              <a:t> eş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5CC1B53-C31A-45D4-975F-06CF13CA7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27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&gt;50 yaş;</a:t>
            </a:r>
          </a:p>
          <a:p>
            <a:r>
              <a:rPr lang="tr-TR" sz="2000" dirty="0"/>
              <a:t>Prostat </a:t>
            </a:r>
            <a:r>
              <a:rPr lang="tr-TR" sz="2000" dirty="0" err="1"/>
              <a:t>hipertrofisi</a:t>
            </a:r>
            <a:r>
              <a:rPr lang="tr-TR" sz="2000" dirty="0"/>
              <a:t> </a:t>
            </a:r>
          </a:p>
          <a:p>
            <a:r>
              <a:rPr lang="tr-TR" sz="2000" dirty="0"/>
              <a:t>Prostat </a:t>
            </a:r>
            <a:r>
              <a:rPr lang="tr-TR" sz="2000" dirty="0" err="1"/>
              <a:t>sekresyonunun</a:t>
            </a:r>
            <a:r>
              <a:rPr lang="tr-TR" sz="2000" dirty="0"/>
              <a:t> azalması</a:t>
            </a:r>
          </a:p>
          <a:p>
            <a:r>
              <a:rPr lang="tr-TR" sz="2000" dirty="0"/>
              <a:t>Fonksiyonel ya da </a:t>
            </a:r>
            <a:r>
              <a:rPr lang="tr-TR" sz="2000" dirty="0" err="1"/>
              <a:t>mental</a:t>
            </a:r>
            <a:r>
              <a:rPr lang="tr-TR" sz="2000" dirty="0"/>
              <a:t> bozukluk (gaita </a:t>
            </a:r>
            <a:r>
              <a:rPr lang="tr-TR" sz="2000" dirty="0" err="1"/>
              <a:t>inkontinansı</a:t>
            </a:r>
            <a:r>
              <a:rPr lang="tr-TR" sz="2000" dirty="0"/>
              <a:t>)</a:t>
            </a:r>
          </a:p>
          <a:p>
            <a:r>
              <a:rPr lang="tr-TR" sz="2000" dirty="0"/>
              <a:t>Prezervatif sonda (</a:t>
            </a:r>
            <a:r>
              <a:rPr lang="tr-TR" sz="2000" dirty="0" err="1"/>
              <a:t>üretral</a:t>
            </a:r>
            <a:r>
              <a:rPr lang="tr-TR" sz="2000" dirty="0"/>
              <a:t> </a:t>
            </a:r>
            <a:r>
              <a:rPr lang="tr-TR" sz="2000" dirty="0" err="1"/>
              <a:t>kolonizasyon</a:t>
            </a:r>
            <a:r>
              <a:rPr lang="tr-T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844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42611"/>
            <a:ext cx="10515600" cy="114807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" y="542611"/>
            <a:ext cx="8887108" cy="6064039"/>
          </a:xfrm>
        </p:spPr>
      </p:pic>
    </p:spTree>
    <p:extLst>
      <p:ext uri="{BB962C8B-B14F-4D97-AF65-F5344CB8AC3E}">
        <p14:creationId xmlns:p14="http://schemas.microsoft.com/office/powerpoint/2010/main" val="242706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3481" y="365125"/>
            <a:ext cx="10630319" cy="840677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       </a:t>
            </a:r>
            <a:r>
              <a:rPr lang="tr-TR" b="1" dirty="0">
                <a:solidFill>
                  <a:srgbClr val="FF0000"/>
                </a:solidFill>
              </a:rPr>
              <a:t>ETKENLER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0801" y="1341120"/>
            <a:ext cx="9215120" cy="4570102"/>
          </a:xfrm>
        </p:spPr>
        <p:txBody>
          <a:bodyPr numCol="2">
            <a:normAutofit/>
          </a:bodyPr>
          <a:lstStyle/>
          <a:p>
            <a:r>
              <a:rPr lang="tr-TR" dirty="0" err="1"/>
              <a:t>Ü̈SE’nin</a:t>
            </a:r>
            <a:r>
              <a:rPr lang="tr-TR" dirty="0"/>
              <a:t> %95’inden fazlası tek bir bakteri </a:t>
            </a:r>
          </a:p>
          <a:p>
            <a:pPr lvl="1"/>
            <a:r>
              <a:rPr lang="tr-TR" dirty="0" err="1">
                <a:solidFill>
                  <a:srgbClr val="FF0000"/>
                </a:solidFill>
              </a:rPr>
              <a:t>E.coli</a:t>
            </a:r>
            <a:r>
              <a:rPr lang="tr-TR" dirty="0">
                <a:solidFill>
                  <a:srgbClr val="FF0000"/>
                </a:solidFill>
              </a:rPr>
              <a:t> (%70-90) en sık etken </a:t>
            </a:r>
          </a:p>
          <a:p>
            <a:pPr lvl="1"/>
            <a:r>
              <a:rPr lang="tr-TR" dirty="0" err="1"/>
              <a:t>Klebsiella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Proteus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Enterobacter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Enterokok</a:t>
            </a:r>
            <a:r>
              <a:rPr lang="tr-TR" dirty="0"/>
              <a:t>  </a:t>
            </a:r>
          </a:p>
          <a:p>
            <a:pPr lvl="1"/>
            <a:endParaRPr lang="tr-TR" dirty="0"/>
          </a:p>
          <a:p>
            <a:r>
              <a:rPr lang="tr-TR" dirty="0"/>
              <a:t>Cinsel aktif genç kadınlarda: 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S. </a:t>
            </a:r>
            <a:r>
              <a:rPr lang="tr-TR" dirty="0" err="1">
                <a:solidFill>
                  <a:srgbClr val="FF0000"/>
                </a:solidFill>
              </a:rPr>
              <a:t>Saprophyticus</a:t>
            </a:r>
            <a:r>
              <a:rPr lang="tr-TR" dirty="0">
                <a:solidFill>
                  <a:srgbClr val="FF0000"/>
                </a:solidFill>
              </a:rPr>
              <a:t>  </a:t>
            </a:r>
            <a:r>
              <a:rPr lang="tr-TR" dirty="0"/>
              <a:t>(balayı sistiti)</a:t>
            </a:r>
          </a:p>
          <a:p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kateter</a:t>
            </a:r>
            <a:r>
              <a:rPr lang="tr-TR" dirty="0"/>
              <a:t>/antibiyotik kullanımı: </a:t>
            </a:r>
            <a:r>
              <a:rPr lang="tr-TR" dirty="0" err="1">
                <a:solidFill>
                  <a:srgbClr val="FF0000"/>
                </a:solidFill>
              </a:rPr>
              <a:t>Candida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Komplike Ü̈SE </a:t>
            </a:r>
            <a:r>
              <a:rPr lang="tr-TR" dirty="0" err="1"/>
              <a:t>varlığında</a:t>
            </a:r>
            <a:r>
              <a:rPr lang="tr-TR" dirty="0"/>
              <a:t> birden fazla bakteri</a:t>
            </a:r>
          </a:p>
          <a:p>
            <a:pPr lvl="1"/>
            <a:r>
              <a:rPr lang="tr-TR" dirty="0" err="1"/>
              <a:t>Proteus</a:t>
            </a:r>
            <a:endParaRPr lang="tr-TR" dirty="0"/>
          </a:p>
          <a:p>
            <a:pPr lvl="1"/>
            <a:r>
              <a:rPr lang="tr-TR" dirty="0" err="1"/>
              <a:t>Klebsiella</a:t>
            </a:r>
            <a:endParaRPr lang="tr-TR" dirty="0"/>
          </a:p>
          <a:p>
            <a:pPr lvl="1"/>
            <a:r>
              <a:rPr lang="tr-TR" dirty="0" err="1"/>
              <a:t>Pseudomonas</a:t>
            </a:r>
            <a:endParaRPr lang="tr-TR" dirty="0"/>
          </a:p>
          <a:p>
            <a:pPr lvl="1"/>
            <a:r>
              <a:rPr lang="tr-TR" dirty="0" err="1"/>
              <a:t>Enterobacter</a:t>
            </a:r>
            <a:r>
              <a:rPr lang="tr-TR" dirty="0"/>
              <a:t> </a:t>
            </a:r>
            <a:r>
              <a:rPr lang="tr-TR" dirty="0" err="1"/>
              <a:t>spp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Antibiyotik </a:t>
            </a:r>
            <a:r>
              <a:rPr lang="tr-TR" dirty="0" err="1"/>
              <a:t>dirençli</a:t>
            </a:r>
            <a:r>
              <a:rPr lang="tr-TR" dirty="0"/>
              <a:t> E. </a:t>
            </a:r>
            <a:r>
              <a:rPr lang="tr-TR" dirty="0" err="1"/>
              <a:t>coli</a:t>
            </a:r>
            <a:r>
              <a:rPr lang="tr-TR" dirty="0"/>
              <a:t>, </a:t>
            </a:r>
            <a:r>
              <a:rPr lang="tr-TR" dirty="0" err="1"/>
              <a:t>enterokok</a:t>
            </a:r>
            <a:r>
              <a:rPr lang="tr-TR" dirty="0"/>
              <a:t> ve stafilokoklar</a:t>
            </a:r>
          </a:p>
        </p:txBody>
      </p:sp>
    </p:spTree>
    <p:extLst>
      <p:ext uri="{BB962C8B-B14F-4D97-AF65-F5344CB8AC3E}">
        <p14:creationId xmlns:p14="http://schemas.microsoft.com/office/powerpoint/2010/main" val="2895084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529D5C-3B6C-461B-8234-34B335D0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PATOGENEZ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48533E-6D84-419D-B5A7-CA9F86977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Asendan</a:t>
            </a:r>
            <a:r>
              <a:rPr lang="tr-TR" dirty="0">
                <a:solidFill>
                  <a:srgbClr val="FF0000"/>
                </a:solidFill>
              </a:rPr>
              <a:t> (En sık); </a:t>
            </a:r>
            <a:r>
              <a:rPr lang="tr-TR" dirty="0" err="1"/>
              <a:t>Perianal</a:t>
            </a:r>
            <a:r>
              <a:rPr lang="tr-TR" dirty="0"/>
              <a:t> </a:t>
            </a:r>
            <a:r>
              <a:rPr lang="tr-TR" dirty="0" err="1"/>
              <a:t>kontaminasyon,Spermisid</a:t>
            </a:r>
            <a:r>
              <a:rPr lang="tr-TR" dirty="0"/>
              <a:t>, </a:t>
            </a:r>
            <a:r>
              <a:rPr lang="tr-TR" dirty="0" err="1"/>
              <a:t>Kateter</a:t>
            </a:r>
            <a:r>
              <a:rPr lang="tr-TR" dirty="0"/>
              <a:t> kullanımı </a:t>
            </a:r>
          </a:p>
          <a:p>
            <a:r>
              <a:rPr lang="tr-TR" dirty="0" err="1">
                <a:solidFill>
                  <a:srgbClr val="FF0000"/>
                </a:solidFill>
              </a:rPr>
              <a:t>Hematojen</a:t>
            </a:r>
            <a:r>
              <a:rPr lang="tr-TR" dirty="0">
                <a:solidFill>
                  <a:srgbClr val="FF0000"/>
                </a:solidFill>
              </a:rPr>
              <a:t>; </a:t>
            </a:r>
            <a:r>
              <a:rPr lang="tr-TR" dirty="0" err="1"/>
              <a:t>Üriner</a:t>
            </a:r>
            <a:r>
              <a:rPr lang="tr-TR" dirty="0"/>
              <a:t> obstrüksiyonda sık </a:t>
            </a:r>
            <a:r>
              <a:rPr lang="tr-TR" dirty="0" err="1"/>
              <a:t>S.aureus</a:t>
            </a:r>
            <a:r>
              <a:rPr lang="tr-TR" dirty="0"/>
              <a:t>, </a:t>
            </a:r>
            <a:r>
              <a:rPr lang="tr-TR" dirty="0" err="1"/>
              <a:t>P.aeruginosa</a:t>
            </a:r>
            <a:r>
              <a:rPr lang="tr-TR" dirty="0"/>
              <a:t> gibi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>
                <a:solidFill>
                  <a:srgbClr val="FF0000"/>
                </a:solidFill>
              </a:rPr>
              <a:t>Lenfojen</a:t>
            </a:r>
            <a:r>
              <a:rPr lang="tr-TR" dirty="0">
                <a:solidFill>
                  <a:srgbClr val="FF0000"/>
                </a:solidFill>
              </a:rPr>
              <a:t>; </a:t>
            </a:r>
            <a:r>
              <a:rPr lang="tr-TR" dirty="0" err="1"/>
              <a:t>Gis</a:t>
            </a:r>
            <a:r>
              <a:rPr lang="tr-TR" dirty="0"/>
              <a:t> Hastalıkları, </a:t>
            </a:r>
            <a:r>
              <a:rPr lang="tr-TR" dirty="0" err="1"/>
              <a:t>Retroperitoneal</a:t>
            </a:r>
            <a:r>
              <a:rPr lang="tr-TR" dirty="0"/>
              <a:t> Apse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270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İYE SINIFLAMASI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574177"/>
          </a:xfrm>
        </p:spPr>
        <p:txBody>
          <a:bodyPr numCol="2"/>
          <a:lstStyle/>
          <a:p>
            <a:pPr>
              <a:buFont typeface="+mj-lt"/>
              <a:buAutoNum type="arabicPeriod"/>
            </a:pPr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/>
              <a:t>Bakteriüri</a:t>
            </a:r>
            <a:endParaRPr lang="tr-TR" dirty="0"/>
          </a:p>
          <a:p>
            <a:pPr>
              <a:buFont typeface="+mj-lt"/>
              <a:buAutoNum type="arabicPeriod"/>
            </a:pPr>
            <a:r>
              <a:rPr lang="tr-TR" dirty="0"/>
              <a:t>Komplike Olmayan  Sistit</a:t>
            </a:r>
          </a:p>
          <a:p>
            <a:pPr>
              <a:buFont typeface="+mj-lt"/>
              <a:buAutoNum type="arabicPeriod"/>
            </a:pPr>
            <a:r>
              <a:rPr lang="tr-TR" dirty="0"/>
              <a:t>Komplike Olmayan </a:t>
            </a:r>
            <a:r>
              <a:rPr lang="tr-TR" dirty="0" err="1"/>
              <a:t>Piyelonefrit</a:t>
            </a:r>
            <a:endParaRPr lang="tr-TR" dirty="0"/>
          </a:p>
          <a:p>
            <a:pPr>
              <a:buFont typeface="+mj-lt"/>
              <a:buAutoNum type="arabicPeriod"/>
            </a:pPr>
            <a:r>
              <a:rPr lang="tr-TR" dirty="0"/>
              <a:t>Komplike İYE</a:t>
            </a:r>
          </a:p>
          <a:p>
            <a:pPr>
              <a:buFont typeface="+mj-lt"/>
              <a:buAutoNum type="arabicPeriod"/>
            </a:pPr>
            <a:r>
              <a:rPr lang="tr-TR" dirty="0"/>
              <a:t>Tekrarlayan İYE</a:t>
            </a:r>
          </a:p>
          <a:p>
            <a:pPr lvl="1"/>
            <a:r>
              <a:rPr lang="tr-TR" dirty="0" err="1"/>
              <a:t>Relaps</a:t>
            </a:r>
            <a:endParaRPr lang="tr-TR" dirty="0"/>
          </a:p>
          <a:p>
            <a:pPr lvl="1"/>
            <a:r>
              <a:rPr lang="tr-TR" dirty="0"/>
              <a:t>Re-enfeksiyon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280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013077" y="926431"/>
            <a:ext cx="10515600" cy="577517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1-ASEMPTOMATİK BAKTERİÜRİ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TANIM;</a:t>
            </a:r>
          </a:p>
          <a:p>
            <a:pPr lvl="1"/>
            <a:r>
              <a:rPr lang="tr-TR" dirty="0" err="1"/>
              <a:t>Asemtomatik</a:t>
            </a:r>
            <a:r>
              <a:rPr lang="tr-TR" dirty="0"/>
              <a:t> bir kişide, </a:t>
            </a:r>
          </a:p>
          <a:p>
            <a:pPr lvl="1"/>
            <a:r>
              <a:rPr lang="tr-TR" dirty="0"/>
              <a:t>Kadınlarda ardışık iki numunede(24 saat arayla),</a:t>
            </a:r>
          </a:p>
          <a:p>
            <a:pPr lvl="1"/>
            <a:r>
              <a:rPr lang="tr-TR" dirty="0"/>
              <a:t>erkeklerde tek bir numunede,</a:t>
            </a:r>
          </a:p>
          <a:p>
            <a:pPr lvl="1"/>
            <a:r>
              <a:rPr lang="tr-TR" dirty="0"/>
              <a:t>orta akım idrarında ≥ </a:t>
            </a:r>
            <a:r>
              <a:rPr lang="tr-TR" b="0" i="0" dirty="0">
                <a:effectLst/>
                <a:latin typeface="arial" panose="020B0604020202020204" pitchFamily="34" charset="0"/>
              </a:rPr>
              <a:t>10⁵</a:t>
            </a:r>
            <a:r>
              <a:rPr lang="tr-TR" dirty="0"/>
              <a:t> </a:t>
            </a:r>
            <a:r>
              <a:rPr lang="tr-TR" dirty="0" err="1"/>
              <a:t>cfu</a:t>
            </a:r>
            <a:r>
              <a:rPr lang="tr-TR" dirty="0"/>
              <a:t>/</a:t>
            </a:r>
            <a:r>
              <a:rPr lang="tr-TR" dirty="0" err="1"/>
              <a:t>mL</a:t>
            </a:r>
            <a:r>
              <a:rPr lang="tr-TR" dirty="0"/>
              <a:t> bakteri üremesi. </a:t>
            </a:r>
          </a:p>
          <a:p>
            <a:pPr lvl="1"/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718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>
                <a:solidFill>
                  <a:srgbClr val="FF0000"/>
                </a:solidFill>
              </a:rPr>
              <a:t>ASEMPTOMATİK BAKTERİÜRİ</a:t>
            </a:r>
            <a:endParaRPr lang="tr-TR" sz="3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57168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228600" lvl="1">
              <a:spcBef>
                <a:spcPts val="1000"/>
              </a:spcBef>
            </a:pPr>
            <a:r>
              <a:rPr lang="tr-TR" sz="2400" dirty="0" err="1"/>
              <a:t>Asemptomatik</a:t>
            </a:r>
            <a:r>
              <a:rPr lang="tr-TR" sz="2400" dirty="0"/>
              <a:t> </a:t>
            </a:r>
            <a:r>
              <a:rPr lang="tr-TR" sz="2400" dirty="0" err="1"/>
              <a:t>bakteriüri</a:t>
            </a:r>
            <a:endParaRPr lang="tr-TR" sz="2400" dirty="0"/>
          </a:p>
          <a:p>
            <a:pPr lvl="1"/>
            <a:r>
              <a:rPr lang="tr-TR" dirty="0"/>
              <a:t>Gebelerde erken doğum, </a:t>
            </a:r>
          </a:p>
          <a:p>
            <a:pPr lvl="1"/>
            <a:r>
              <a:rPr lang="tr-TR" dirty="0"/>
              <a:t>Düşük doğum ağırlığı </a:t>
            </a:r>
          </a:p>
          <a:p>
            <a:pPr lvl="1"/>
            <a:r>
              <a:rPr lang="tr-TR" dirty="0" err="1"/>
              <a:t>Pyelonefrit</a:t>
            </a:r>
            <a:r>
              <a:rPr lang="tr-TR" dirty="0"/>
              <a:t> sıklığını artırmakta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Rutin olarak </a:t>
            </a:r>
            <a:r>
              <a:rPr lang="tr-TR" dirty="0">
                <a:solidFill>
                  <a:srgbClr val="FF0000"/>
                </a:solidFill>
              </a:rPr>
              <a:t>taranması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tedavi </a:t>
            </a:r>
            <a:r>
              <a:rPr lang="tr-TR" dirty="0"/>
              <a:t>edilmesi gereken tek gurup gebelerdir.</a:t>
            </a:r>
          </a:p>
          <a:p>
            <a:pPr marL="228600" lvl="1">
              <a:spcBef>
                <a:spcPts val="1000"/>
              </a:spcBef>
            </a:pPr>
            <a:r>
              <a:rPr lang="tr-TR" dirty="0">
                <a:solidFill>
                  <a:srgbClr val="FF0000"/>
                </a:solidFill>
              </a:rPr>
              <a:t>Tarama; gebeliğin </a:t>
            </a:r>
            <a:r>
              <a:rPr lang="tr-TR" sz="2400" dirty="0">
                <a:solidFill>
                  <a:srgbClr val="FF0000"/>
                </a:solidFill>
              </a:rPr>
              <a:t>12-16.Haftasında, </a:t>
            </a:r>
            <a:r>
              <a:rPr lang="tr-TR" sz="2400" dirty="0"/>
              <a:t>en az bir kez </a:t>
            </a:r>
            <a:r>
              <a:rPr lang="tr-TR" sz="2400" dirty="0">
                <a:solidFill>
                  <a:srgbClr val="FF0000"/>
                </a:solidFill>
              </a:rPr>
              <a:t>idrar kültürüyle </a:t>
            </a:r>
            <a:r>
              <a:rPr lang="tr-TR" sz="2400" dirty="0"/>
              <a:t> yapılır.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0" lvl="1" indent="0">
              <a:spcBef>
                <a:spcPts val="1000"/>
              </a:spcBef>
              <a:buNone/>
            </a:pPr>
            <a:endParaRPr lang="tr-TR" dirty="0"/>
          </a:p>
          <a:p>
            <a:pPr marL="228600" lvl="1">
              <a:spcBef>
                <a:spcPts val="10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922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085223" y="926431"/>
            <a:ext cx="10443454" cy="577517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GEBELİKTE ASEMPTOMATİK BAKTERİÜRİ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Belirgin direnç veya penisilin </a:t>
            </a:r>
            <a:r>
              <a:rPr lang="tr-TR" dirty="0" err="1"/>
              <a:t>allerjisi</a:t>
            </a:r>
            <a:r>
              <a:rPr lang="tr-TR" dirty="0"/>
              <a:t> yoksa;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b="1" dirty="0">
                <a:solidFill>
                  <a:srgbClr val="FF0000"/>
                </a:solidFill>
                <a:sym typeface="Wingdings" panose="05000000000000000000" pitchFamily="2" charset="2"/>
              </a:rPr>
              <a:t>7 gün </a:t>
            </a:r>
            <a:r>
              <a:rPr lang="tr-TR" b="1" dirty="0" err="1">
                <a:solidFill>
                  <a:srgbClr val="FF0000"/>
                </a:solidFill>
                <a:sym typeface="Wingdings" panose="05000000000000000000" pitchFamily="2" charset="2"/>
              </a:rPr>
              <a:t>amoksisilin</a:t>
            </a:r>
            <a:endParaRPr lang="tr-TR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tr-TR" dirty="0">
                <a:sym typeface="Wingdings" panose="05000000000000000000" pitchFamily="2" charset="2"/>
              </a:rPr>
              <a:t>Penisilin </a:t>
            </a:r>
            <a:r>
              <a:rPr lang="tr-TR" dirty="0" err="1">
                <a:sym typeface="Wingdings" panose="05000000000000000000" pitchFamily="2" charset="2"/>
              </a:rPr>
              <a:t>allerjisi</a:t>
            </a:r>
            <a:r>
              <a:rPr lang="tr-TR" dirty="0">
                <a:sym typeface="Wingdings" panose="05000000000000000000" pitchFamily="2" charset="2"/>
              </a:rPr>
              <a:t> olan gebelerde;</a:t>
            </a:r>
            <a:r>
              <a:rPr lang="tr-TR" b="1" dirty="0">
                <a:solidFill>
                  <a:srgbClr val="FF0000"/>
                </a:solidFill>
                <a:sym typeface="Wingdings" panose="05000000000000000000" pitchFamily="2" charset="2"/>
              </a:rPr>
              <a:t>7 gün </a:t>
            </a:r>
            <a:r>
              <a:rPr lang="tr-TR" b="1" dirty="0" err="1">
                <a:solidFill>
                  <a:srgbClr val="FF0000"/>
                </a:solidFill>
                <a:sym typeface="Wingdings" panose="05000000000000000000" pitchFamily="2" charset="2"/>
              </a:rPr>
              <a:t>nitrofrantoin</a:t>
            </a:r>
            <a:r>
              <a:rPr lang="tr-TR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veya </a:t>
            </a:r>
            <a:r>
              <a:rPr lang="tr-TR" b="1" dirty="0" err="1">
                <a:solidFill>
                  <a:srgbClr val="FF0000"/>
                </a:solidFill>
                <a:sym typeface="Wingdings" panose="05000000000000000000" pitchFamily="2" charset="2"/>
              </a:rPr>
              <a:t>sefalosporin</a:t>
            </a:r>
            <a:r>
              <a:rPr lang="tr-TR" dirty="0">
                <a:sym typeface="Wingdings" panose="05000000000000000000" pitchFamily="2" charset="2"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510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948544" y="679895"/>
            <a:ext cx="9215470" cy="475665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 GEBELERDE ASEMPTOMATİK BAKTERİÜRİ TEDAVİSİ 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1948543" y="1257412"/>
          <a:ext cx="9755780" cy="5251960"/>
        </p:xfrm>
        <a:graphic>
          <a:graphicData uri="http://schemas.openxmlformats.org/drawingml/2006/table">
            <a:tbl>
              <a:tblPr/>
              <a:tblGrid>
                <a:gridCol w="2438945">
                  <a:extLst>
                    <a:ext uri="{9D8B030D-6E8A-4147-A177-3AD203B41FA5}">
                      <a16:colId xmlns:a16="http://schemas.microsoft.com/office/drawing/2014/main" val="2892110449"/>
                    </a:ext>
                  </a:extLst>
                </a:gridCol>
                <a:gridCol w="2438945">
                  <a:extLst>
                    <a:ext uri="{9D8B030D-6E8A-4147-A177-3AD203B41FA5}">
                      <a16:colId xmlns:a16="http://schemas.microsoft.com/office/drawing/2014/main" val="3009819684"/>
                    </a:ext>
                  </a:extLst>
                </a:gridCol>
                <a:gridCol w="2438945">
                  <a:extLst>
                    <a:ext uri="{9D8B030D-6E8A-4147-A177-3AD203B41FA5}">
                      <a16:colId xmlns:a16="http://schemas.microsoft.com/office/drawing/2014/main" val="1644438035"/>
                    </a:ext>
                  </a:extLst>
                </a:gridCol>
                <a:gridCol w="2438945">
                  <a:extLst>
                    <a:ext uri="{9D8B030D-6E8A-4147-A177-3AD203B41FA5}">
                      <a16:colId xmlns:a16="http://schemas.microsoft.com/office/drawing/2014/main" val="1139354076"/>
                    </a:ext>
                  </a:extLst>
                </a:gridCol>
              </a:tblGrid>
              <a:tr h="3084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Antibiyotik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Doz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Süre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Notlar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30579"/>
                  </a:ext>
                </a:extLst>
              </a:tr>
              <a:tr h="1505809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nitrofurantoin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Her 12 saatte bir ağızdan 100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Beş ila yedi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Böbreklerde </a:t>
                      </a:r>
                      <a:r>
                        <a:rPr lang="tr-TR" sz="1300" dirty="0" err="1">
                          <a:effectLst/>
                        </a:rPr>
                        <a:t>terapötik</a:t>
                      </a:r>
                      <a:r>
                        <a:rPr lang="tr-TR" sz="1300" dirty="0">
                          <a:effectLst/>
                        </a:rPr>
                        <a:t> seviyelere ulaşmaz, bu nedenle </a:t>
                      </a:r>
                      <a:r>
                        <a:rPr lang="tr-TR" sz="1300" dirty="0" err="1">
                          <a:effectLst/>
                        </a:rPr>
                        <a:t>piyelonefrit</a:t>
                      </a:r>
                      <a:r>
                        <a:rPr lang="tr-TR" sz="1300" dirty="0">
                          <a:effectLst/>
                        </a:rPr>
                        <a:t> şüphesi varsa kullanılmamalıdır.</a:t>
                      </a:r>
                    </a:p>
                    <a:p>
                      <a:pPr fontAlgn="t"/>
                      <a:r>
                        <a:rPr lang="tr-TR" sz="1300" dirty="0">
                          <a:effectLst/>
                        </a:rPr>
                        <a:t>Diğer seçenekler mevcutsa, ilk üç aylık dönemde ve </a:t>
                      </a:r>
                      <a:r>
                        <a:rPr lang="tr-TR" sz="1300" dirty="0" err="1">
                          <a:effectLst/>
                        </a:rPr>
                        <a:t>termde</a:t>
                      </a:r>
                      <a:r>
                        <a:rPr lang="tr-TR" sz="1300" dirty="0">
                          <a:effectLst/>
                        </a:rPr>
                        <a:t> kullanmaktan kaçının.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065096"/>
                  </a:ext>
                </a:extLst>
              </a:tr>
              <a:tr h="594609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amoksisilin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Her 8 saatte bir ağızdan 500 mg veya</a:t>
                      </a:r>
                    </a:p>
                    <a:p>
                      <a:pPr fontAlgn="t"/>
                      <a:r>
                        <a:rPr lang="tr-TR" sz="1300">
                          <a:effectLst/>
                        </a:rPr>
                        <a:t>12 saatte bir ağızdan 875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Beş ila yedi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Direnç, gram negatif patojenler arasındaki faydasını sınırlayabilir.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679013"/>
                  </a:ext>
                </a:extLst>
              </a:tr>
              <a:tr h="594609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amoksisilin-klavulanat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8 saatte bir ağızdan 500 mg veya</a:t>
                      </a:r>
                      <a:br>
                        <a:rPr lang="tr-TR" sz="1300">
                          <a:effectLst/>
                        </a:rPr>
                      </a:br>
                      <a:r>
                        <a:rPr lang="tr-TR" sz="1300">
                          <a:effectLst/>
                        </a:rPr>
                        <a:t>12 saatte bir ağızdan 875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Beş ila yedi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08939"/>
                  </a:ext>
                </a:extLst>
              </a:tr>
              <a:tr h="394091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Sefaleksin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Her 6 saatte bir ağızdan 250 ila 500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Beş ila yedi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142616"/>
                  </a:ext>
                </a:extLst>
              </a:tr>
              <a:tr h="394091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sefpodoksim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Her 12 saatte bir ağızdan 100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Beş ila yedi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229374"/>
                  </a:ext>
                </a:extLst>
              </a:tr>
              <a:tr h="876867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fosfomisin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n-NO" sz="1300">
                          <a:effectLst/>
                        </a:rPr>
                        <a:t>Tek doz olarak ağızdan 3 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Böbreklerde terapötik seviyelere ulaşmaz, bu nedenle piyelonefrit şüphesi varsa kullanılmamalıdır.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897919"/>
                  </a:ext>
                </a:extLst>
              </a:tr>
              <a:tr h="479765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trimetoprim-sülfametoksazol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>
                          <a:effectLst/>
                        </a:rPr>
                        <a:t>Her 12 saatte bir 800/160 mg (bir çift doz tablet)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Üç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İlk </a:t>
                      </a:r>
                      <a:r>
                        <a:rPr lang="tr-TR" sz="1300" dirty="0" err="1">
                          <a:effectLst/>
                        </a:rPr>
                        <a:t>trimesterde</a:t>
                      </a:r>
                      <a:r>
                        <a:rPr lang="tr-TR" sz="1300" dirty="0">
                          <a:effectLst/>
                        </a:rPr>
                        <a:t> ve </a:t>
                      </a:r>
                      <a:r>
                        <a:rPr lang="tr-TR" sz="1300" dirty="0" err="1">
                          <a:effectLst/>
                        </a:rPr>
                        <a:t>termde</a:t>
                      </a:r>
                      <a:r>
                        <a:rPr lang="tr-TR" sz="1300" dirty="0">
                          <a:effectLst/>
                        </a:rPr>
                        <a:t> kaçının.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95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07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3097" y="551793"/>
            <a:ext cx="8501784" cy="747618"/>
          </a:xfrm>
        </p:spPr>
        <p:txBody>
          <a:bodyPr>
            <a:normAutofit fontScale="90000"/>
          </a:bodyPr>
          <a:lstStyle/>
          <a:p>
            <a:br>
              <a:rPr lang="tr-TR" sz="2400" b="1" dirty="0">
                <a:solidFill>
                  <a:schemeClr val="accent1"/>
                </a:solidFill>
              </a:rPr>
            </a:b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3100" b="1" dirty="0">
                <a:solidFill>
                  <a:srgbClr val="FF0000"/>
                </a:solidFill>
              </a:rPr>
              <a:t>KOMPLİKE OLMAYAN SİSTİT</a:t>
            </a:r>
            <a:br>
              <a:rPr lang="tr-TR" b="1" u="sng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193" y="1584434"/>
            <a:ext cx="11061589" cy="5640331"/>
          </a:xfrm>
        </p:spPr>
        <p:txBody>
          <a:bodyPr>
            <a:normAutofit/>
          </a:bodyPr>
          <a:lstStyle/>
          <a:p>
            <a:r>
              <a:rPr lang="tr-TR" sz="2400" dirty="0"/>
              <a:t>En sık formdur.</a:t>
            </a:r>
          </a:p>
          <a:p>
            <a:r>
              <a:rPr lang="tr-TR" sz="2400" dirty="0" err="1">
                <a:solidFill>
                  <a:srgbClr val="FF0000"/>
                </a:solidFill>
              </a:rPr>
              <a:t>Komorbidite</a:t>
            </a:r>
            <a:r>
              <a:rPr lang="tr-TR" sz="2400" dirty="0">
                <a:solidFill>
                  <a:srgbClr val="FF0000"/>
                </a:solidFill>
              </a:rPr>
              <a:t> yok</a:t>
            </a:r>
            <a:r>
              <a:rPr lang="tr-TR" sz="2400" dirty="0"/>
              <a:t>.</a:t>
            </a:r>
          </a:p>
          <a:p>
            <a:r>
              <a:rPr lang="tr-TR" sz="2400" dirty="0"/>
              <a:t>Anatomik/fonksiyonel/ürolojik anormallik yok.</a:t>
            </a:r>
          </a:p>
          <a:p>
            <a:r>
              <a:rPr lang="tr-TR" sz="2400" dirty="0"/>
              <a:t>Gebelik yok. </a:t>
            </a:r>
          </a:p>
          <a:p>
            <a:r>
              <a:rPr lang="tr-TR" sz="2400" dirty="0"/>
              <a:t>Menopoz öncesi</a:t>
            </a:r>
          </a:p>
          <a:p>
            <a:r>
              <a:rPr lang="tr-TR" sz="2400" dirty="0"/>
              <a:t>akut, </a:t>
            </a:r>
            <a:r>
              <a:rPr lang="tr-TR" sz="2400" dirty="0" err="1"/>
              <a:t>sporadik</a:t>
            </a:r>
            <a:r>
              <a:rPr lang="tr-TR" sz="2400" dirty="0"/>
              <a:t> veya tekrarlayan sistit olarak tanımlanır</a:t>
            </a:r>
          </a:p>
          <a:p>
            <a:endParaRPr lang="tr-TR" sz="2400" dirty="0"/>
          </a:p>
          <a:p>
            <a:pPr marL="457200" lvl="1" indent="0">
              <a:buNone/>
            </a:pP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tr-TR" sz="2400" dirty="0"/>
          </a:p>
          <a:p>
            <a:pPr marL="457200" lvl="1" indent="0">
              <a:buNone/>
            </a:pPr>
            <a:endParaRPr lang="tr-TR" sz="2400" dirty="0"/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310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6321" y="624110"/>
            <a:ext cx="5520343" cy="134693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            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1841" y="2092960"/>
            <a:ext cx="6463741" cy="3818262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Erişkinlerde ve çocuklarda idrar yolu enfeksiyonlarına(İYE) yaklaşım hakkında bilgi vermek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041E48E-C2AB-4641-BBBA-906DC4FD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582" y="946778"/>
            <a:ext cx="4763165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6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CDBB85-12C0-4334-B618-B7C47DFD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273"/>
          </a:xfrm>
        </p:spPr>
        <p:txBody>
          <a:bodyPr>
            <a:normAutofit fontScale="90000"/>
          </a:bodyPr>
          <a:lstStyle/>
          <a:p>
            <a:br>
              <a:rPr lang="tr-TR" sz="4400" b="1" dirty="0">
                <a:solidFill>
                  <a:srgbClr val="FF0000"/>
                </a:solidFill>
              </a:rPr>
            </a:br>
            <a:r>
              <a:rPr lang="tr-TR" sz="3600" b="1" dirty="0">
                <a:solidFill>
                  <a:srgbClr val="FF0000"/>
                </a:solidFill>
              </a:rPr>
              <a:t>KOMPLİKE OLMAYAN SİSTİT KLİNİK</a:t>
            </a:r>
            <a:br>
              <a:rPr lang="tr-TR" b="1" u="sng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686D32-CE95-457A-A012-5A15578362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tr-TR" sz="2800" b="1" dirty="0" err="1">
                <a:solidFill>
                  <a:srgbClr val="FF0000"/>
                </a:solidFill>
              </a:rPr>
              <a:t>Semtomlar</a:t>
            </a:r>
            <a:r>
              <a:rPr lang="tr-TR" sz="2800" dirty="0"/>
              <a:t> ; </a:t>
            </a:r>
          </a:p>
          <a:p>
            <a:pPr marL="274320" indent="-27396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r>
              <a:rPr lang="tr-TR" sz="2400" strike="noStrike" spc="-1" dirty="0" err="1">
                <a:latin typeface="Roboto"/>
                <a:ea typeface="Roboto"/>
              </a:rPr>
              <a:t>Dizüri</a:t>
            </a:r>
            <a:r>
              <a:rPr lang="tr-TR" sz="2400" strike="noStrike" spc="-1" dirty="0">
                <a:latin typeface="Roboto"/>
                <a:ea typeface="Roboto"/>
              </a:rPr>
              <a:t> </a:t>
            </a:r>
            <a:endParaRPr lang="tr-TR" sz="2400" strike="noStrike" spc="-1" dirty="0">
              <a:latin typeface="Arial"/>
            </a:endParaRPr>
          </a:p>
          <a:p>
            <a:pPr marL="274320" indent="-27396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r>
              <a:rPr lang="tr-TR" sz="2400" strike="noStrike" spc="-1" dirty="0" err="1">
                <a:latin typeface="Roboto"/>
                <a:ea typeface="Roboto"/>
              </a:rPr>
              <a:t>Suprapubik</a:t>
            </a:r>
            <a:r>
              <a:rPr lang="tr-TR" sz="2400" strike="noStrike" spc="-1" dirty="0">
                <a:latin typeface="Roboto"/>
                <a:ea typeface="Roboto"/>
              </a:rPr>
              <a:t> ağrı</a:t>
            </a:r>
            <a:endParaRPr lang="tr-TR" sz="2400" strike="noStrike" spc="-1" dirty="0">
              <a:latin typeface="Arial"/>
            </a:endParaRPr>
          </a:p>
          <a:p>
            <a:pPr marL="274320" indent="-27396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r>
              <a:rPr lang="tr-TR" sz="2400" strike="noStrike" spc="-1" dirty="0">
                <a:latin typeface="Roboto"/>
                <a:ea typeface="Roboto"/>
              </a:rPr>
              <a:t>Bulanık, nadiren kanlı,</a:t>
            </a:r>
            <a:endParaRPr lang="tr-TR" sz="2400" strike="noStrike" spc="-1" dirty="0">
              <a:latin typeface="Arial"/>
            </a:endParaRPr>
          </a:p>
          <a:p>
            <a:pPr marL="274320" indent="-27396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r>
              <a:rPr lang="tr-TR" sz="2400" strike="noStrike" spc="-1" dirty="0">
                <a:latin typeface="Roboto"/>
                <a:ea typeface="Roboto"/>
              </a:rPr>
              <a:t>Kötü kokulu idrar </a:t>
            </a:r>
            <a:endParaRPr lang="tr-TR" sz="2400" strike="noStrike" spc="-1" dirty="0">
              <a:latin typeface="Arial"/>
            </a:endParaRPr>
          </a:p>
          <a:p>
            <a:pPr marL="274320" indent="-27396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r>
              <a:rPr lang="tr-TR" sz="2400" strike="noStrike" spc="-1" dirty="0">
                <a:latin typeface="Roboto"/>
                <a:ea typeface="Roboto"/>
              </a:rPr>
              <a:t>Sık idrar yapma ve/veya acil idrar yapma duygusu</a:t>
            </a:r>
          </a:p>
          <a:p>
            <a:pPr marL="274320" indent="-27396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endParaRPr lang="tr-TR" sz="2400" strike="noStrike" spc="-1" dirty="0">
              <a:latin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800" b="1" dirty="0">
                <a:solidFill>
                  <a:srgbClr val="FF0000"/>
                </a:solidFill>
              </a:rPr>
              <a:t>Fizik muayene: </a:t>
            </a:r>
            <a:r>
              <a:rPr lang="tr-TR" sz="2800" dirty="0" err="1"/>
              <a:t>Suprapubik</a:t>
            </a:r>
            <a:r>
              <a:rPr lang="tr-TR" sz="2800" dirty="0"/>
              <a:t> hassasiyet</a:t>
            </a:r>
          </a:p>
          <a:p>
            <a:pPr lvl="1"/>
            <a:endParaRPr lang="tr-TR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ateş </a:t>
            </a:r>
            <a:r>
              <a:rPr lang="tr-T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yok,yan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ağrısı yok !!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6E70ACF-5C92-4CCD-888D-D5C6B5356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tr-TR" sz="2800" b="1" dirty="0" err="1">
                <a:solidFill>
                  <a:srgbClr val="FF0000"/>
                </a:solidFill>
              </a:rPr>
              <a:t>Lab</a:t>
            </a:r>
            <a:r>
              <a:rPr lang="tr-TR" sz="2800" dirty="0">
                <a:solidFill>
                  <a:srgbClr val="FF0000"/>
                </a:solidFill>
              </a:rPr>
              <a:t>;</a:t>
            </a:r>
            <a:r>
              <a:rPr lang="tr-TR" sz="2800" dirty="0"/>
              <a:t> </a:t>
            </a:r>
          </a:p>
          <a:p>
            <a:pPr lvl="1"/>
            <a:r>
              <a:rPr lang="tr-TR" dirty="0"/>
              <a:t>Sedim- CRP Yüksekliği, </a:t>
            </a:r>
            <a:r>
              <a:rPr lang="tr-TR" dirty="0" err="1"/>
              <a:t>lökositoz</a:t>
            </a:r>
            <a:r>
              <a:rPr lang="tr-TR" dirty="0"/>
              <a:t> genelde beklenmez</a:t>
            </a:r>
          </a:p>
          <a:p>
            <a:pPr lvl="1"/>
            <a:r>
              <a:rPr lang="tr-TR" dirty="0" err="1"/>
              <a:t>Nitrit</a:t>
            </a:r>
            <a:r>
              <a:rPr lang="tr-TR" dirty="0"/>
              <a:t>/lökosit </a:t>
            </a:r>
            <a:r>
              <a:rPr lang="tr-TR" dirty="0" err="1"/>
              <a:t>esteraz</a:t>
            </a:r>
            <a:r>
              <a:rPr lang="tr-TR" dirty="0"/>
              <a:t> pozitif idrar </a:t>
            </a:r>
            <a:r>
              <a:rPr lang="tr-TR" dirty="0" err="1"/>
              <a:t>strick</a:t>
            </a:r>
            <a:r>
              <a:rPr lang="tr-TR" dirty="0"/>
              <a:t> testi,</a:t>
            </a:r>
          </a:p>
          <a:p>
            <a:pPr lvl="1"/>
            <a:r>
              <a:rPr lang="tr-TR" dirty="0"/>
              <a:t> İdrar kültürü pozitifliği(&gt;10</a:t>
            </a:r>
            <a:r>
              <a:rPr lang="tr-TR" baseline="30000" dirty="0"/>
              <a:t>3</a:t>
            </a:r>
            <a:r>
              <a:rPr lang="tr-TR" dirty="0"/>
              <a:t> </a:t>
            </a:r>
            <a:r>
              <a:rPr lang="tr-TR" dirty="0" err="1"/>
              <a:t>m.o</a:t>
            </a:r>
            <a:r>
              <a:rPr lang="tr-TR" dirty="0"/>
              <a:t>.)</a:t>
            </a:r>
          </a:p>
          <a:p>
            <a:pPr lvl="1"/>
            <a:endParaRPr lang="tr-T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FF0000"/>
                </a:solidFill>
              </a:rPr>
              <a:t>Tanı;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Klinik+piyüri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Vajinal akıntı olmamalı.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Kültür şart değil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394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53FFE0-40C6-488A-835B-E270C93E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rgbClr val="FF0000"/>
                </a:solidFill>
              </a:rPr>
              <a:t>KOMPLİKE OLMAYAN SİSTİT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106E15-8D1D-40F1-98AC-8B93BB8A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Ne zaman kültür alınır</a:t>
            </a:r>
          </a:p>
          <a:p>
            <a:r>
              <a:rPr lang="tr-TR" sz="2800" dirty="0"/>
              <a:t>Komplike iye,</a:t>
            </a:r>
          </a:p>
          <a:p>
            <a:r>
              <a:rPr lang="tr-TR" sz="2800" dirty="0" err="1"/>
              <a:t>Piyelonefrit</a:t>
            </a:r>
            <a:r>
              <a:rPr lang="tr-TR" sz="2800" dirty="0"/>
              <a:t> şüphesi olan</a:t>
            </a:r>
          </a:p>
          <a:p>
            <a:r>
              <a:rPr lang="tr-TR" sz="2800" dirty="0"/>
              <a:t>Semptomları düzelmeyen, </a:t>
            </a:r>
          </a:p>
          <a:p>
            <a:r>
              <a:rPr lang="tr-TR" sz="2800" dirty="0"/>
              <a:t>Tedaviden sonra 2-4 hafta içinde tekrarlayan</a:t>
            </a:r>
          </a:p>
          <a:p>
            <a:r>
              <a:rPr lang="tr-TR" sz="2800" dirty="0" err="1"/>
              <a:t>Atipik</a:t>
            </a:r>
            <a:r>
              <a:rPr lang="tr-TR" sz="2800" dirty="0"/>
              <a:t> semptomlarla başvuran kadınlarda.. Kültür alınır.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7502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EA4A1B-8CF7-4C44-8272-C0820018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rgbClr val="FF0000"/>
                </a:solidFill>
              </a:rPr>
              <a:t>KOMPLİKE OLMAYAN SİSTİT TD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D7AFBF-DF05-47D7-8AE6-1676B16155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ilk sıra ajanlar:</a:t>
            </a:r>
            <a:r>
              <a:rPr lang="tr-TR" dirty="0"/>
              <a:t> </a:t>
            </a:r>
          </a:p>
          <a:p>
            <a:r>
              <a:rPr lang="tr-TR" dirty="0" err="1"/>
              <a:t>Nirofurantoin</a:t>
            </a:r>
            <a:r>
              <a:rPr lang="tr-TR" dirty="0"/>
              <a:t>,</a:t>
            </a:r>
          </a:p>
          <a:p>
            <a:r>
              <a:rPr lang="tr-TR" dirty="0"/>
              <a:t>TMP-SMX, </a:t>
            </a:r>
          </a:p>
          <a:p>
            <a:r>
              <a:rPr lang="tr-TR" dirty="0" err="1"/>
              <a:t>Fosfomisin</a:t>
            </a:r>
            <a:r>
              <a:rPr lang="tr-TR" dirty="0"/>
              <a:t> ‘</a:t>
            </a:r>
            <a:r>
              <a:rPr lang="tr-TR" dirty="0" err="1"/>
              <a:t>dir</a:t>
            </a: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271C7FC-7728-47E8-ABD1-9C26CE8DC0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Alternatif ajanlar;</a:t>
            </a:r>
          </a:p>
          <a:p>
            <a:r>
              <a:rPr lang="tr-TR" dirty="0" err="1"/>
              <a:t>Kinolonlar</a:t>
            </a:r>
            <a:r>
              <a:rPr lang="tr-TR" dirty="0"/>
              <a:t> </a:t>
            </a:r>
          </a:p>
          <a:p>
            <a:r>
              <a:rPr lang="tr-TR" dirty="0" err="1"/>
              <a:t>Betalaktamlardır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FB8557D-36DF-4574-A856-D0BE986D6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06" y="3672543"/>
            <a:ext cx="2188654" cy="167044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0238C66-F7F1-4D6C-AD18-8E6ADDFB7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34" y="5144408"/>
            <a:ext cx="2517866" cy="132904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19A5D4-CAFA-4BD9-8718-597E30B58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132384"/>
            <a:ext cx="1902117" cy="101202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A04B16A-1F9B-41CE-8EE9-2EAFE8818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0866" y="3501284"/>
            <a:ext cx="242641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0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2E9C7C-1B65-412B-B59C-5E03FDA9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rgbClr val="FF0000"/>
                </a:solidFill>
              </a:rPr>
              <a:t>KOMPLİKE OLMAYAN SİSTİT TD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6FD4F7-F4D9-4F25-8975-E772A1E50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5AA5F26A-C855-47F6-91DA-D7ECA6F53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7133323" cy="44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1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7DD2C7-D580-4105-BC02-04808797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KOMPLİKE OLMAYAN SİSTİT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6E254C-EB34-4DED-9F37-C57AA722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3826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tr-TR" dirty="0"/>
              <a:t>Üç günlük tedavi ile </a:t>
            </a:r>
            <a:r>
              <a:rPr lang="tr-TR" dirty="0" err="1"/>
              <a:t>m.o.ların</a:t>
            </a:r>
            <a:r>
              <a:rPr lang="tr-TR" dirty="0"/>
              <a:t> % 90’dan fazlasının </a:t>
            </a:r>
            <a:r>
              <a:rPr lang="tr-TR" dirty="0" err="1"/>
              <a:t>eradike</a:t>
            </a:r>
            <a:r>
              <a:rPr lang="tr-TR" dirty="0"/>
              <a:t> eder. 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b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FF0000"/>
                </a:solidFill>
              </a:rPr>
              <a:t>Tedavi süresinin uzatıldığı durumlar:</a:t>
            </a:r>
            <a:endParaRPr lang="tr-TR" sz="24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tr-TR" dirty="0"/>
          </a:p>
          <a:p>
            <a:pPr lvl="1"/>
            <a:r>
              <a:rPr lang="tr-TR" dirty="0"/>
              <a:t> Yakın zamanda geçirilmiş İYE </a:t>
            </a:r>
          </a:p>
          <a:p>
            <a:pPr lvl="1"/>
            <a:r>
              <a:rPr lang="tr-TR" dirty="0"/>
              <a:t> Diyafram kullanımı </a:t>
            </a:r>
          </a:p>
          <a:p>
            <a:pPr lvl="1"/>
            <a:r>
              <a:rPr lang="tr-TR" dirty="0"/>
              <a:t>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endParaRPr lang="tr-TR" dirty="0"/>
          </a:p>
          <a:p>
            <a:pPr lvl="1"/>
            <a:r>
              <a:rPr lang="tr-TR" dirty="0"/>
              <a:t> &gt;65 yaş</a:t>
            </a:r>
          </a:p>
          <a:p>
            <a:pPr lvl="1"/>
            <a:r>
              <a:rPr lang="tr-TR" dirty="0"/>
              <a:t> Gebelik </a:t>
            </a:r>
          </a:p>
          <a:p>
            <a:pPr lvl="1"/>
            <a:r>
              <a:rPr lang="tr-TR" dirty="0"/>
              <a:t>Semptomlar 1 haftadan uzun sürüyorsa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848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739655"/>
              </p:ext>
            </p:extLst>
          </p:nvPr>
        </p:nvGraphicFramePr>
        <p:xfrm>
          <a:off x="-254000" y="-132080"/>
          <a:ext cx="1237487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Sunu" r:id="rId4" imgW="4570501" imgH="3427618" progId="PowerPoint.Show.12">
                  <p:embed/>
                </p:oleObj>
              </mc:Choice>
              <mc:Fallback>
                <p:oleObj name="Sunu" r:id="rId4" imgW="457050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54000" y="-132080"/>
                        <a:ext cx="1237487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084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37C27F-7DA9-4E1A-8263-563E5025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KOMPLİKE OLMAYAN PİYELONEFRİT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CF1922-C56D-448A-9591-99D563141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Piyelonefrit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; </a:t>
            </a:r>
            <a:r>
              <a:rPr lang="tr-TR" dirty="0" err="1">
                <a:sym typeface="Wingdings" panose="05000000000000000000" pitchFamily="2" charset="2"/>
              </a:rPr>
              <a:t>Renal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pelvis</a:t>
            </a:r>
            <a:r>
              <a:rPr lang="tr-TR" dirty="0">
                <a:sym typeface="Wingdings" panose="05000000000000000000" pitchFamily="2" charset="2"/>
              </a:rPr>
              <a:t> ve </a:t>
            </a:r>
            <a:r>
              <a:rPr lang="tr-TR" dirty="0" err="1">
                <a:sym typeface="Wingdings" panose="05000000000000000000" pitchFamily="2" charset="2"/>
              </a:rPr>
              <a:t>parankiminin</a:t>
            </a:r>
            <a:r>
              <a:rPr lang="tr-TR" dirty="0">
                <a:sym typeface="Wingdings" panose="05000000000000000000" pitchFamily="2" charset="2"/>
              </a:rPr>
              <a:t> enfeksiyonu.</a:t>
            </a:r>
          </a:p>
          <a:p>
            <a:r>
              <a:rPr lang="tr-TR" dirty="0"/>
              <a:t>Bilinen ürolojik anormallikleri olmayan,</a:t>
            </a:r>
          </a:p>
          <a:p>
            <a:r>
              <a:rPr lang="tr-TR" dirty="0" err="1"/>
              <a:t>komorbiditeleri</a:t>
            </a:r>
            <a:r>
              <a:rPr lang="tr-TR" dirty="0"/>
              <a:t> olmayan,</a:t>
            </a:r>
          </a:p>
          <a:p>
            <a:r>
              <a:rPr lang="tr-TR" dirty="0"/>
              <a:t>gebe olmayan, </a:t>
            </a:r>
          </a:p>
          <a:p>
            <a:r>
              <a:rPr lang="tr-TR" dirty="0"/>
              <a:t>menopoz öncesi… </a:t>
            </a:r>
          </a:p>
          <a:p>
            <a:r>
              <a:rPr lang="tr-TR" dirty="0">
                <a:sym typeface="Wingdings" panose="05000000000000000000" pitchFamily="2" charset="2"/>
              </a:rPr>
              <a:t>Genelde sistit… </a:t>
            </a:r>
            <a:r>
              <a:rPr lang="tr-TR" dirty="0" err="1">
                <a:solidFill>
                  <a:srgbClr val="FF0000"/>
                </a:solidFill>
                <a:sym typeface="Wingdings" panose="05000000000000000000" pitchFamily="2" charset="2"/>
              </a:rPr>
              <a:t>asendan</a:t>
            </a:r>
            <a:r>
              <a:rPr lang="tr-TR" dirty="0">
                <a:sym typeface="Wingdings" panose="05000000000000000000" pitchFamily="2" charset="2"/>
              </a:rPr>
              <a:t>, </a:t>
            </a:r>
          </a:p>
          <a:p>
            <a:r>
              <a:rPr lang="tr-TR" dirty="0">
                <a:sym typeface="Wingdings" panose="05000000000000000000" pitchFamily="2" charset="2"/>
              </a:rPr>
              <a:t>Bazen Farklı enfeksiyon odağından </a:t>
            </a:r>
            <a:r>
              <a:rPr lang="tr-TR" dirty="0" err="1">
                <a:sym typeface="Wingdings" panose="05000000000000000000" pitchFamily="2" charset="2"/>
              </a:rPr>
              <a:t>hematojen</a:t>
            </a:r>
            <a:r>
              <a:rPr lang="tr-TR" dirty="0">
                <a:sym typeface="Wingdings" panose="05000000000000000000" pitchFamily="2" charset="2"/>
              </a:rPr>
              <a:t> yayılım</a:t>
            </a:r>
          </a:p>
          <a:p>
            <a:endParaRPr lang="tr-TR" dirty="0">
              <a:sym typeface="Wingdings" panose="05000000000000000000" pitchFamily="2" charset="2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873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D64471-417E-47EB-B8D2-7E8762A5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KOMPLİKE OLMAYAN PİYELONEFRİT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56DA09-0058-4880-BF6E-8EBD9266F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Semptomlar;</a:t>
            </a:r>
            <a:r>
              <a:rPr lang="tr-TR" dirty="0"/>
              <a:t>    sistit bulgularına ek olarak</a:t>
            </a:r>
          </a:p>
          <a:p>
            <a:pPr marL="457200" lvl="1" indent="0">
              <a:buNone/>
            </a:pPr>
            <a:r>
              <a:rPr lang="tr-TR" cap="all" dirty="0"/>
              <a:t>                               A</a:t>
            </a:r>
            <a:r>
              <a:rPr lang="tr-TR" dirty="0"/>
              <a:t>teş,-üşüme-titreme,</a:t>
            </a:r>
          </a:p>
          <a:p>
            <a:pPr marL="457200" lvl="1" indent="0">
              <a:buNone/>
            </a:pPr>
            <a:r>
              <a:rPr lang="tr-TR" dirty="0"/>
              <a:t>                                bulantı-kusma</a:t>
            </a:r>
          </a:p>
          <a:p>
            <a:pPr marL="457200" lvl="1" indent="0">
              <a:buNone/>
            </a:pPr>
            <a:r>
              <a:rPr lang="tr-TR" dirty="0"/>
              <a:t>                                karın </a:t>
            </a:r>
            <a:r>
              <a:rPr lang="tr-TR" dirty="0" err="1"/>
              <a:t>ağrısı,bel</a:t>
            </a:r>
            <a:r>
              <a:rPr lang="tr-TR" dirty="0"/>
              <a:t>-yan ağrısı gibi sistemik bulgular..</a:t>
            </a:r>
          </a:p>
          <a:p>
            <a:pPr marL="457200" lvl="1" indent="0">
              <a:buNone/>
            </a:pPr>
            <a:endParaRPr lang="tr-T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Fizik muayene; </a:t>
            </a:r>
            <a:r>
              <a:rPr lang="tr-TR" b="1" dirty="0" err="1">
                <a:latin typeface="+mj-lt"/>
                <a:cs typeface="Arial" panose="020B0604020202020204" pitchFamily="34" charset="0"/>
              </a:rPr>
              <a:t>kostovertebral</a:t>
            </a:r>
            <a:r>
              <a:rPr lang="tr-TR" b="1" dirty="0">
                <a:latin typeface="+mj-lt"/>
                <a:cs typeface="Arial" panose="020B0604020202020204" pitchFamily="34" charset="0"/>
              </a:rPr>
              <a:t> açı hassasiyeti, ateş 38 in üstü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tr-TR" b="1" dirty="0">
              <a:latin typeface="+mj-lt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Laboratuvar ;    </a:t>
            </a:r>
            <a:r>
              <a:rPr lang="tr-TR" dirty="0" err="1"/>
              <a:t>Lökositoz</a:t>
            </a:r>
            <a:r>
              <a:rPr lang="tr-TR" dirty="0"/>
              <a:t>, sedimantasyon ,CRP yüksekliği, </a:t>
            </a:r>
          </a:p>
          <a:p>
            <a:pPr marL="457200" lvl="1" indent="0">
              <a:buNone/>
            </a:pPr>
            <a:r>
              <a:rPr lang="tr-TR" dirty="0"/>
              <a:t>                                İdrar kültüründe &gt;10</a:t>
            </a:r>
            <a:r>
              <a:rPr lang="tr-TR" baseline="30000" dirty="0"/>
              <a:t>5</a:t>
            </a:r>
            <a:r>
              <a:rPr lang="tr-TR" sz="2400" dirty="0"/>
              <a:t> </a:t>
            </a:r>
            <a:r>
              <a:rPr lang="tr-TR" sz="2400" dirty="0" err="1"/>
              <a:t>kob</a:t>
            </a:r>
            <a:r>
              <a:rPr lang="tr-TR" sz="2400" dirty="0"/>
              <a:t>/ml üreme</a:t>
            </a:r>
            <a:r>
              <a:rPr lang="tr-TR" baseline="30000" dirty="0"/>
              <a:t> </a:t>
            </a:r>
          </a:p>
          <a:p>
            <a:pPr marL="457200" lvl="1" indent="0">
              <a:buNone/>
            </a:pPr>
            <a:r>
              <a:rPr lang="tr-TR" baseline="30000" dirty="0"/>
              <a:t> </a:t>
            </a:r>
          </a:p>
          <a:p>
            <a:pPr marL="457200" lvl="1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5039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88190-165E-4CEB-A218-72EC7515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2805"/>
          </a:xfrm>
        </p:spPr>
        <p:txBody>
          <a:bodyPr/>
          <a:lstStyle/>
          <a:p>
            <a:r>
              <a:rPr lang="tr-TR" sz="4400" b="1" dirty="0">
                <a:solidFill>
                  <a:srgbClr val="FF0000"/>
                </a:solidFill>
              </a:rPr>
              <a:t>     </a:t>
            </a:r>
            <a:r>
              <a:rPr lang="tr-TR" b="1" dirty="0">
                <a:solidFill>
                  <a:srgbClr val="FF0000"/>
                </a:solidFill>
              </a:rPr>
              <a:t>T</a:t>
            </a:r>
            <a:r>
              <a:rPr lang="tr-TR" sz="4400" b="1" dirty="0">
                <a:solidFill>
                  <a:srgbClr val="FF0000"/>
                </a:solidFill>
              </a:rPr>
              <a:t>anı ve Tedavi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2F43FA-2695-42A7-8A87-5010DBEF1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b="1" dirty="0">
                <a:solidFill>
                  <a:srgbClr val="FF0000"/>
                </a:solidFill>
              </a:rPr>
              <a:t>Tanı; </a:t>
            </a:r>
            <a:r>
              <a:rPr lang="tr-TR" b="1" dirty="0" err="1"/>
              <a:t>klinik+piyüri+kültür</a:t>
            </a:r>
            <a:r>
              <a:rPr lang="tr-TR" b="1" dirty="0"/>
              <a:t> (+kan kültürü)</a:t>
            </a:r>
          </a:p>
          <a:p>
            <a:pPr lvl="1"/>
            <a:endParaRPr lang="tr-TR" b="1" dirty="0"/>
          </a:p>
          <a:p>
            <a:pPr lvl="1"/>
            <a:r>
              <a:rPr lang="tr-TR" b="1" dirty="0">
                <a:solidFill>
                  <a:srgbClr val="FF0000"/>
                </a:solidFill>
              </a:rPr>
              <a:t>Önce </a:t>
            </a:r>
            <a:r>
              <a:rPr lang="tr-TR" dirty="0"/>
              <a:t>mutlaka idrar </a:t>
            </a:r>
            <a:r>
              <a:rPr lang="tr-TR" dirty="0">
                <a:solidFill>
                  <a:srgbClr val="FF0000"/>
                </a:solidFill>
              </a:rPr>
              <a:t>kültürü</a:t>
            </a:r>
            <a:r>
              <a:rPr lang="tr-TR" dirty="0"/>
              <a:t> ve </a:t>
            </a:r>
            <a:r>
              <a:rPr lang="tr-TR" dirty="0" err="1">
                <a:solidFill>
                  <a:srgbClr val="FF0000"/>
                </a:solidFill>
              </a:rPr>
              <a:t>antimikrobiyal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duyarlılık testi yapılmalı.</a:t>
            </a:r>
          </a:p>
          <a:p>
            <a:pPr lvl="1"/>
            <a:r>
              <a:rPr lang="tr-TR" dirty="0">
                <a:solidFill>
                  <a:srgbClr val="FF0000"/>
                </a:solidFill>
              </a:rPr>
              <a:t>Ampirik</a:t>
            </a:r>
            <a:r>
              <a:rPr lang="tr-TR" dirty="0"/>
              <a:t> </a:t>
            </a:r>
            <a:r>
              <a:rPr lang="tr-TR" dirty="0" err="1"/>
              <a:t>td</a:t>
            </a:r>
            <a:r>
              <a:rPr lang="tr-TR" dirty="0"/>
              <a:t> başla ve kültür sonuçlarına göre revize et. 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Tedavinin</a:t>
            </a:r>
            <a:r>
              <a:rPr lang="tr-TR" dirty="0">
                <a:solidFill>
                  <a:srgbClr val="FF0000"/>
                </a:solidFill>
              </a:rPr>
              <a:t> 3-4 günlerinde ateş </a:t>
            </a:r>
            <a:r>
              <a:rPr lang="tr-TR" dirty="0"/>
              <a:t>̧ devam ediyorsa </a:t>
            </a:r>
            <a:r>
              <a:rPr lang="tr-TR" dirty="0">
                <a:solidFill>
                  <a:srgbClr val="FF0000"/>
                </a:solidFill>
              </a:rPr>
              <a:t>komplikasyon </a:t>
            </a:r>
            <a:r>
              <a:rPr lang="tr-TR" dirty="0"/>
              <a:t>(</a:t>
            </a:r>
            <a:r>
              <a:rPr lang="tr-TR" dirty="0" err="1"/>
              <a:t>ürolitiazis,renal</a:t>
            </a:r>
            <a:r>
              <a:rPr lang="tr-TR" dirty="0"/>
              <a:t> ve </a:t>
            </a:r>
            <a:r>
              <a:rPr lang="tr-TR" dirty="0" err="1"/>
              <a:t>perinefrik</a:t>
            </a:r>
            <a:r>
              <a:rPr lang="tr-TR" dirty="0"/>
              <a:t> apse) açısından </a:t>
            </a:r>
            <a:r>
              <a:rPr lang="tr-TR" dirty="0">
                <a:solidFill>
                  <a:srgbClr val="FF0000"/>
                </a:solidFill>
              </a:rPr>
              <a:t>görüntüleme </a:t>
            </a:r>
            <a:r>
              <a:rPr lang="tr-TR" dirty="0"/>
              <a:t>için </a:t>
            </a:r>
            <a:r>
              <a:rPr lang="tr-TR" dirty="0">
                <a:solidFill>
                  <a:srgbClr val="FF0000"/>
                </a:solidFill>
              </a:rPr>
              <a:t>sevk.</a:t>
            </a:r>
            <a:r>
              <a:rPr lang="tr-TR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Görüntüleme ;</a:t>
            </a:r>
            <a:r>
              <a:rPr lang="tr-TR" dirty="0" err="1"/>
              <a:t>kontrassız</a:t>
            </a:r>
            <a:r>
              <a:rPr lang="tr-TR" dirty="0"/>
              <a:t> </a:t>
            </a:r>
            <a:r>
              <a:rPr lang="tr-TR" dirty="0" err="1"/>
              <a:t>sipiral</a:t>
            </a:r>
            <a:r>
              <a:rPr lang="tr-TR" dirty="0"/>
              <a:t> BT, DMSA 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0846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 noGrp="1"/>
          </p:cNvSpPr>
          <p:nvPr>
            <p:ph type="title"/>
          </p:nvPr>
        </p:nvSpPr>
        <p:spPr>
          <a:xfrm>
            <a:off x="989013" y="624110"/>
            <a:ext cx="10515599" cy="70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b="1" dirty="0">
                <a:solidFill>
                  <a:srgbClr val="FF0000"/>
                </a:solidFill>
              </a:rPr>
              <a:t> KOMPLİKE OLMAYAN PİYELONEFRİT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FB1A4F0-760A-40AB-AFC8-F11D8A443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937" y="1463452"/>
            <a:ext cx="6733691" cy="477043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379695A-89F2-4124-9251-0E0F19790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68" t="22867" r="10184" b="24140"/>
          <a:stretch/>
        </p:blipFill>
        <p:spPr>
          <a:xfrm>
            <a:off x="8078383" y="3215558"/>
            <a:ext cx="1494532" cy="75708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A212210-08EB-4674-A529-D1940C39C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293" y="1965139"/>
            <a:ext cx="156071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9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1181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ÖĞRENİM HEDEFLERİ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6720" y="1619795"/>
            <a:ext cx="8626845" cy="4911634"/>
          </a:xfrm>
        </p:spPr>
        <p:txBody>
          <a:bodyPr>
            <a:normAutofit/>
          </a:bodyPr>
          <a:lstStyle/>
          <a:p>
            <a:r>
              <a:rPr lang="tr-TR" dirty="0"/>
              <a:t>İYE </a:t>
            </a:r>
            <a:r>
              <a:rPr lang="tr-TR" b="1" dirty="0"/>
              <a:t>tanımını</a:t>
            </a:r>
            <a:r>
              <a:rPr lang="tr-TR" dirty="0"/>
              <a:t> yapabilmek</a:t>
            </a:r>
          </a:p>
          <a:p>
            <a:r>
              <a:rPr lang="tr-TR" b="1" dirty="0"/>
              <a:t>Risk faktörlerini </a:t>
            </a:r>
            <a:r>
              <a:rPr lang="tr-TR" dirty="0"/>
              <a:t>sayabilmek</a:t>
            </a:r>
          </a:p>
          <a:p>
            <a:r>
              <a:rPr lang="tr-TR" b="1" dirty="0"/>
              <a:t>Sınıflamasını</a:t>
            </a:r>
            <a:r>
              <a:rPr lang="tr-TR" dirty="0"/>
              <a:t> yapabilmek</a:t>
            </a:r>
          </a:p>
          <a:p>
            <a:r>
              <a:rPr lang="tr-TR" b="1" dirty="0"/>
              <a:t>kırmızı bayrak </a:t>
            </a:r>
            <a:r>
              <a:rPr lang="tr-TR" dirty="0"/>
              <a:t>semptomlarını tanıyabilmek</a:t>
            </a:r>
          </a:p>
          <a:p>
            <a:r>
              <a:rPr lang="tr-TR" b="1" dirty="0"/>
              <a:t>Tedavideki</a:t>
            </a:r>
            <a:r>
              <a:rPr lang="tr-TR" dirty="0"/>
              <a:t> yaklaşımları  ve kullanılan </a:t>
            </a:r>
            <a:r>
              <a:rPr lang="tr-TR" b="1" dirty="0"/>
              <a:t>ilaçları </a:t>
            </a:r>
            <a:r>
              <a:rPr lang="tr-TR" dirty="0"/>
              <a:t>tanıyabilmek</a:t>
            </a:r>
          </a:p>
          <a:p>
            <a:r>
              <a:rPr lang="tr-TR" dirty="0"/>
              <a:t>Sevk kriterlerini sayabilmek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0619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394A32-55EB-4BF0-BFF9-BCF6EBB4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EB5EAF1-D0A2-4C5F-BD97-17F4187A3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900" y="1690688"/>
            <a:ext cx="4663020" cy="4351338"/>
          </a:xfrm>
        </p:spPr>
      </p:pic>
    </p:spTree>
    <p:extLst>
      <p:ext uri="{BB962C8B-B14F-4D97-AF65-F5344CB8AC3E}">
        <p14:creationId xmlns:p14="http://schemas.microsoft.com/office/powerpoint/2010/main" val="443666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94D583-9D82-4E6E-BCBD-23C80097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Komplike İye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F22188-B030-467F-80F7-B66539A20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komorbiditeleri</a:t>
            </a:r>
            <a:r>
              <a:rPr lang="tr-TR" dirty="0"/>
              <a:t> olan veya </a:t>
            </a:r>
          </a:p>
          <a:p>
            <a:r>
              <a:rPr lang="tr-TR" dirty="0" err="1"/>
              <a:t>immunsüprese</a:t>
            </a:r>
            <a:r>
              <a:rPr lang="tr-TR" dirty="0"/>
              <a:t> olan,</a:t>
            </a:r>
          </a:p>
          <a:p>
            <a:r>
              <a:rPr lang="tr-TR" sz="2800" dirty="0"/>
              <a:t>Anatomik/fonksiyonel/ürolojik anormalliği olan,</a:t>
            </a:r>
          </a:p>
          <a:p>
            <a:r>
              <a:rPr lang="tr-TR" dirty="0"/>
              <a:t>bir kişide </a:t>
            </a:r>
            <a:r>
              <a:rPr lang="tr-TR" dirty="0" err="1"/>
              <a:t>meyadana</a:t>
            </a:r>
            <a:r>
              <a:rPr lang="tr-TR" dirty="0"/>
              <a:t> gelen idrar yolu enfeksiyonudur</a:t>
            </a:r>
          </a:p>
          <a:p>
            <a:r>
              <a:rPr lang="tr-TR" dirty="0"/>
              <a:t>Alt/üst </a:t>
            </a:r>
            <a:r>
              <a:rPr lang="tr-TR" dirty="0" err="1"/>
              <a:t>üriner</a:t>
            </a:r>
            <a:r>
              <a:rPr lang="tr-TR" dirty="0"/>
              <a:t> sistem enfeksiyonu şeklinde olabilir.</a:t>
            </a:r>
          </a:p>
          <a:p>
            <a:r>
              <a:rPr lang="tr-TR" dirty="0"/>
              <a:t>İleri tetkik için </a:t>
            </a:r>
            <a:r>
              <a:rPr lang="tr-TR" dirty="0">
                <a:solidFill>
                  <a:srgbClr val="FF0000"/>
                </a:solidFill>
              </a:rPr>
              <a:t>sevk</a:t>
            </a:r>
            <a:r>
              <a:rPr lang="tr-TR" dirty="0"/>
              <a:t> edilir</a:t>
            </a:r>
          </a:p>
          <a:p>
            <a:r>
              <a:rPr lang="tr-TR" dirty="0" err="1">
                <a:solidFill>
                  <a:srgbClr val="FF0000"/>
                </a:solidFill>
              </a:rPr>
              <a:t>Mutlakata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kültür </a:t>
            </a:r>
            <a:r>
              <a:rPr lang="tr-TR" dirty="0" err="1">
                <a:solidFill>
                  <a:srgbClr val="FF0000"/>
                </a:solidFill>
              </a:rPr>
              <a:t>antibiyogram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yapılmalıdır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Erkeklerde</a:t>
            </a:r>
            <a:r>
              <a:rPr lang="tr-TR" dirty="0"/>
              <a:t> aksi ispat edilmedikçe </a:t>
            </a:r>
            <a:r>
              <a:rPr lang="tr-TR" dirty="0" err="1"/>
              <a:t>geliş̧en</a:t>
            </a:r>
            <a:r>
              <a:rPr lang="tr-TR" dirty="0"/>
              <a:t> İYE, </a:t>
            </a:r>
            <a:r>
              <a:rPr lang="tr-TR" dirty="0">
                <a:solidFill>
                  <a:srgbClr val="FF0000"/>
                </a:solidFill>
              </a:rPr>
              <a:t>komplike </a:t>
            </a:r>
            <a:r>
              <a:rPr lang="tr-TR" dirty="0"/>
              <a:t>kabul edilir.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359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3E1427-79C3-4816-9190-EE5CEEED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Komplike İye </a:t>
            </a:r>
            <a:r>
              <a:rPr lang="tr-TR" b="1" dirty="0" err="1">
                <a:solidFill>
                  <a:srgbClr val="FF0000"/>
                </a:solidFill>
              </a:rPr>
              <a:t>P</a:t>
            </a:r>
            <a:r>
              <a:rPr lang="tr-TR" sz="4400" b="1" dirty="0" err="1">
                <a:solidFill>
                  <a:srgbClr val="FF0000"/>
                </a:solidFill>
              </a:rPr>
              <a:t>redispozan</a:t>
            </a:r>
            <a:r>
              <a:rPr lang="tr-TR" sz="4400" b="1" dirty="0">
                <a:solidFill>
                  <a:srgbClr val="FF0000"/>
                </a:solidFill>
              </a:rPr>
              <a:t> Faktörler</a:t>
            </a:r>
            <a:br>
              <a:rPr lang="tr-TR" b="1" u="sng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EB2F89-64E6-44D0-98D6-E2C2630664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dirty="0"/>
              <a:t>Erkek cinsiyet</a:t>
            </a:r>
          </a:p>
          <a:p>
            <a:r>
              <a:rPr lang="tr-TR" sz="2400" dirty="0"/>
              <a:t>Yaşlılar</a:t>
            </a:r>
          </a:p>
          <a:p>
            <a:r>
              <a:rPr lang="tr-TR" sz="2400" dirty="0"/>
              <a:t>Gebelik</a:t>
            </a:r>
          </a:p>
          <a:p>
            <a:r>
              <a:rPr lang="tr-TR" sz="2400" dirty="0"/>
              <a:t>Sistemik hastalıklar(DM)</a:t>
            </a:r>
          </a:p>
          <a:p>
            <a:r>
              <a:rPr lang="tr-TR" sz="2400" dirty="0" err="1"/>
              <a:t>İmmunsüpresyon</a:t>
            </a:r>
            <a:r>
              <a:rPr lang="tr-TR" sz="2400" dirty="0"/>
              <a:t>, </a:t>
            </a:r>
          </a:p>
          <a:p>
            <a:r>
              <a:rPr lang="tr-TR" sz="2400" dirty="0"/>
              <a:t>Hastane enfeksiyonları</a:t>
            </a:r>
          </a:p>
          <a:p>
            <a:r>
              <a:rPr lang="tr-TR" sz="2400" dirty="0" err="1"/>
              <a:t>Üriner</a:t>
            </a:r>
            <a:r>
              <a:rPr lang="tr-TR" sz="2400" dirty="0"/>
              <a:t> sistemde yabancı madde varlığı (</a:t>
            </a:r>
            <a:r>
              <a:rPr lang="tr-TR" sz="2400" dirty="0" err="1"/>
              <a:t>foley</a:t>
            </a:r>
            <a:r>
              <a:rPr lang="tr-TR" sz="2400" dirty="0"/>
              <a:t> sonda, </a:t>
            </a:r>
            <a:r>
              <a:rPr lang="tr-TR" sz="2400" dirty="0" err="1"/>
              <a:t>stent,kateter,nefrostomi</a:t>
            </a:r>
            <a:r>
              <a:rPr lang="tr-TR" sz="2400" dirty="0"/>
              <a:t>)</a:t>
            </a:r>
          </a:p>
          <a:p>
            <a:r>
              <a:rPr lang="tr-TR" sz="2400" dirty="0"/>
              <a:t>Geçirilmiş </a:t>
            </a:r>
            <a:r>
              <a:rPr lang="tr-TR" sz="2400" dirty="0" err="1"/>
              <a:t>üriner</a:t>
            </a:r>
            <a:r>
              <a:rPr lang="tr-TR" sz="2400" dirty="0"/>
              <a:t> sistem operasyonu öyküsü</a:t>
            </a:r>
          </a:p>
          <a:p>
            <a:r>
              <a:rPr lang="tr-TR" sz="2400" dirty="0" err="1"/>
              <a:t>Üriner</a:t>
            </a:r>
            <a:r>
              <a:rPr lang="tr-TR" sz="2400" dirty="0"/>
              <a:t> akımda obstrüksiyon (</a:t>
            </a:r>
            <a:r>
              <a:rPr lang="tr-TR" sz="2400" dirty="0" err="1"/>
              <a:t>konjenital</a:t>
            </a:r>
            <a:r>
              <a:rPr lang="tr-TR" sz="2400" dirty="0"/>
              <a:t>/kazanılmış)</a:t>
            </a: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60CA4D2-87FC-4EDF-B215-CAA228E0C3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dirty="0"/>
              <a:t> </a:t>
            </a:r>
            <a:r>
              <a:rPr lang="tr-TR" sz="2400" dirty="0" err="1"/>
              <a:t>Üriner</a:t>
            </a:r>
            <a:r>
              <a:rPr lang="tr-TR" sz="2400" dirty="0"/>
              <a:t> sistemin yapısal anomali (</a:t>
            </a:r>
            <a:r>
              <a:rPr lang="tr-TR" sz="2400" dirty="0" err="1"/>
              <a:t>Renal</a:t>
            </a:r>
            <a:r>
              <a:rPr lang="tr-TR" sz="2400" dirty="0"/>
              <a:t> ve </a:t>
            </a:r>
            <a:r>
              <a:rPr lang="tr-TR" sz="2400" dirty="0" err="1"/>
              <a:t>perinefritik</a:t>
            </a:r>
            <a:r>
              <a:rPr lang="tr-TR" sz="2400" dirty="0"/>
              <a:t> </a:t>
            </a:r>
            <a:r>
              <a:rPr lang="tr-TR" sz="2400" dirty="0" err="1"/>
              <a:t>abse</a:t>
            </a:r>
            <a:r>
              <a:rPr lang="tr-TR" sz="2400" dirty="0"/>
              <a:t>, Böbrek taşı, </a:t>
            </a:r>
            <a:r>
              <a:rPr lang="tr-TR" sz="2400" dirty="0" err="1"/>
              <a:t>Amfizematöz</a:t>
            </a:r>
            <a:r>
              <a:rPr lang="tr-TR" sz="2400" dirty="0"/>
              <a:t> </a:t>
            </a:r>
            <a:r>
              <a:rPr lang="tr-TR" sz="2400" dirty="0" err="1"/>
              <a:t>pyelonefrit</a:t>
            </a:r>
            <a:r>
              <a:rPr lang="tr-TR" sz="2400" dirty="0"/>
              <a:t> ,</a:t>
            </a:r>
            <a:r>
              <a:rPr lang="tr-TR" sz="2400" dirty="0" err="1"/>
              <a:t>Polikistik</a:t>
            </a:r>
            <a:r>
              <a:rPr lang="tr-TR" sz="2400" dirty="0"/>
              <a:t> böbrek hastalığı)</a:t>
            </a:r>
          </a:p>
          <a:p>
            <a:r>
              <a:rPr lang="tr-TR" sz="2400" dirty="0" err="1"/>
              <a:t>Üriner</a:t>
            </a:r>
            <a:r>
              <a:rPr lang="tr-TR" sz="2400" dirty="0"/>
              <a:t> sistemin fonksiyonel anomalileri(</a:t>
            </a:r>
            <a:r>
              <a:rPr lang="tr-TR" sz="2400" dirty="0" err="1"/>
              <a:t>Nörojenik</a:t>
            </a:r>
            <a:r>
              <a:rPr lang="tr-TR" sz="2400" dirty="0"/>
              <a:t> mesane ,</a:t>
            </a:r>
            <a:r>
              <a:rPr lang="tr-TR" sz="2400" dirty="0" err="1"/>
              <a:t>Spinal</a:t>
            </a:r>
            <a:r>
              <a:rPr lang="tr-TR" sz="2400" dirty="0"/>
              <a:t> </a:t>
            </a:r>
            <a:r>
              <a:rPr lang="tr-TR" sz="2400" dirty="0" err="1"/>
              <a:t>kord</a:t>
            </a:r>
            <a:r>
              <a:rPr lang="tr-TR" sz="2400" dirty="0"/>
              <a:t> </a:t>
            </a:r>
            <a:r>
              <a:rPr lang="tr-TR" sz="2400" dirty="0" err="1"/>
              <a:t>hasarı,VUR</a:t>
            </a:r>
            <a:r>
              <a:rPr lang="tr-TR" sz="2400" dirty="0"/>
              <a:t>) </a:t>
            </a:r>
          </a:p>
          <a:p>
            <a:r>
              <a:rPr lang="tr-TR" sz="2400" dirty="0"/>
              <a:t>Yakın zamanda antibiyotik kullanımı</a:t>
            </a:r>
          </a:p>
          <a:p>
            <a:r>
              <a:rPr lang="tr-TR" sz="2400" dirty="0"/>
              <a:t>İzole çoklu ilaca dirençli organizmalar</a:t>
            </a:r>
          </a:p>
          <a:p>
            <a:r>
              <a:rPr lang="tr-TR" sz="2400" dirty="0"/>
              <a:t>Üç günlük uygun antibiyotik tedavisine rağmen iyileşmeyen sistit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5619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8E84A2-6DA6-4FF1-915C-440B825B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rgbClr val="FF0000"/>
                </a:solidFill>
              </a:rPr>
              <a:t>KOMPLİKE İYE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D15E83-542D-463F-8F37-620AA5D01C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Semptom</a:t>
            </a:r>
            <a:r>
              <a:rPr lang="tr-TR" dirty="0"/>
              <a:t> 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/>
              <a:t>Piyolonefritin</a:t>
            </a:r>
            <a:r>
              <a:rPr lang="tr-TR" dirty="0"/>
              <a:t> daha alevli hali..</a:t>
            </a:r>
          </a:p>
          <a:p>
            <a:r>
              <a:rPr lang="tr-TR" dirty="0"/>
              <a:t> </a:t>
            </a:r>
            <a:r>
              <a:rPr lang="tr-TR" dirty="0" err="1"/>
              <a:t>Ates</a:t>
            </a:r>
            <a:r>
              <a:rPr lang="tr-TR" dirty="0"/>
              <a:t>̧, </a:t>
            </a:r>
          </a:p>
          <a:p>
            <a:r>
              <a:rPr lang="tr-TR" dirty="0"/>
              <a:t>Bel/yan </a:t>
            </a:r>
            <a:r>
              <a:rPr lang="tr-TR" dirty="0" err="1"/>
              <a:t>ağrısı</a:t>
            </a:r>
            <a:r>
              <a:rPr lang="tr-TR" dirty="0"/>
              <a:t>, </a:t>
            </a:r>
          </a:p>
          <a:p>
            <a:r>
              <a:rPr lang="tr-TR" dirty="0"/>
              <a:t>Bulantı-Kusma, </a:t>
            </a:r>
          </a:p>
          <a:p>
            <a:r>
              <a:rPr lang="tr-TR" dirty="0"/>
              <a:t>İdrarda yanma/Kanama, </a:t>
            </a:r>
          </a:p>
          <a:p>
            <a:r>
              <a:rPr lang="tr-TR" dirty="0"/>
              <a:t>Sık idrara çıkma </a:t>
            </a: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526D94-7A14-4357-B424-B25E7FF249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FF0000"/>
                </a:solidFill>
              </a:rPr>
              <a:t>Fizik Muayene </a:t>
            </a:r>
          </a:p>
          <a:p>
            <a:r>
              <a:rPr lang="tr-TR" sz="2800" dirty="0">
                <a:sym typeface="Wingdings" panose="05000000000000000000" pitchFamily="2" charset="2"/>
              </a:rPr>
              <a:t>Ateş</a:t>
            </a:r>
          </a:p>
          <a:p>
            <a:r>
              <a:rPr lang="tr-TR" sz="2800" dirty="0" err="1"/>
              <a:t>Kostovertabral</a:t>
            </a:r>
            <a:r>
              <a:rPr lang="tr-TR" sz="2800" dirty="0"/>
              <a:t> açı hassasiyeti</a:t>
            </a:r>
          </a:p>
          <a:p>
            <a:r>
              <a:rPr lang="tr-TR" sz="2800" dirty="0" err="1"/>
              <a:t>Suprapubik</a:t>
            </a:r>
            <a:r>
              <a:rPr lang="tr-TR" sz="2800" dirty="0"/>
              <a:t> hassasiyet</a:t>
            </a:r>
          </a:p>
          <a:p>
            <a:endParaRPr lang="tr-TR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Bu hastalar</a:t>
            </a:r>
            <a:r>
              <a:rPr lang="tr-TR" dirty="0"/>
              <a:t>;</a:t>
            </a:r>
          </a:p>
          <a:p>
            <a:r>
              <a:rPr lang="tr-TR" dirty="0" err="1"/>
              <a:t>Bakteriyemi</a:t>
            </a:r>
            <a:r>
              <a:rPr lang="tr-TR" dirty="0"/>
              <a:t>, </a:t>
            </a:r>
            <a:r>
              <a:rPr lang="tr-TR" dirty="0" err="1"/>
              <a:t>sepsis</a:t>
            </a:r>
            <a:r>
              <a:rPr lang="tr-TR" dirty="0"/>
              <a:t>, şok</a:t>
            </a:r>
          </a:p>
          <a:p>
            <a:r>
              <a:rPr lang="tr-TR" dirty="0"/>
              <a:t>Çoklu organ yetmezliği</a:t>
            </a:r>
          </a:p>
          <a:p>
            <a:r>
              <a:rPr lang="tr-TR" dirty="0"/>
              <a:t>ABY ile başvurabilir. </a:t>
            </a:r>
          </a:p>
          <a:p>
            <a:pPr marL="0" indent="0">
              <a:buNone/>
            </a:pPr>
            <a:r>
              <a:rPr lang="tr-TR" dirty="0"/>
              <a:t>  </a:t>
            </a:r>
          </a:p>
          <a:p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288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130531" y="681037"/>
            <a:ext cx="10398145" cy="141377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KOMPLİKE İYE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Multi-</a:t>
            </a:r>
            <a:r>
              <a:rPr lang="tr-TR" dirty="0" err="1"/>
              <a:t>drug</a:t>
            </a:r>
            <a:r>
              <a:rPr lang="tr-TR" dirty="0"/>
              <a:t> </a:t>
            </a:r>
            <a:r>
              <a:rPr lang="tr-TR" dirty="0" err="1"/>
              <a:t>resistan</a:t>
            </a:r>
            <a:r>
              <a:rPr lang="tr-TR" dirty="0"/>
              <a:t> gram-negatif bakterilerin artması nedeniyle tedavisi zorlaşmaktadır. </a:t>
            </a:r>
          </a:p>
          <a:p>
            <a:r>
              <a:rPr lang="tr-TR" dirty="0"/>
              <a:t>Komplike olmayan </a:t>
            </a:r>
            <a:r>
              <a:rPr lang="tr-TR" dirty="0" err="1"/>
              <a:t>pyelonefrit</a:t>
            </a:r>
            <a:r>
              <a:rPr lang="tr-TR" dirty="0"/>
              <a:t> </a:t>
            </a:r>
            <a:r>
              <a:rPr lang="tr-TR" dirty="0" err="1"/>
              <a:t>şemasına</a:t>
            </a:r>
            <a:r>
              <a:rPr lang="tr-TR" dirty="0"/>
              <a:t> uygun olarak ampirik tedavi </a:t>
            </a:r>
            <a:r>
              <a:rPr lang="tr-TR" dirty="0" err="1"/>
              <a:t>başlanır</a:t>
            </a:r>
            <a:r>
              <a:rPr lang="tr-TR" dirty="0"/>
              <a:t> ve kültür sonuçlarına göre düzenlenir.</a:t>
            </a:r>
          </a:p>
          <a:p>
            <a:endParaRPr lang="tr-TR" dirty="0"/>
          </a:p>
          <a:p>
            <a:r>
              <a:rPr lang="tr-TR" dirty="0"/>
              <a:t>Tedavi süresi 7-14 gün (komplike edici faktörlere bağlı 4-6hf) </a:t>
            </a:r>
          </a:p>
          <a:p>
            <a:r>
              <a:rPr lang="tr-TR" dirty="0"/>
              <a:t>Tek doz veya 3 günlük tedavi uygun değil.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2119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3DA3AE-DB7C-4776-8DF0-723F36AB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Komplike İYE Gebelerde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4B7C0E-5528-4724-9DF8-52AB02962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  </a:t>
            </a:r>
            <a:r>
              <a:rPr lang="tr-TR" sz="2800" dirty="0" err="1"/>
              <a:t>Fosfomisin</a:t>
            </a:r>
            <a:r>
              <a:rPr lang="tr-TR" sz="2800" dirty="0"/>
              <a:t> (3 g tek doz) ya da </a:t>
            </a:r>
            <a:r>
              <a:rPr lang="tr-TR" dirty="0"/>
              <a:t>2.</a:t>
            </a:r>
            <a:r>
              <a:rPr lang="tr-TR" sz="2800" dirty="0"/>
              <a:t> ve </a:t>
            </a:r>
            <a:r>
              <a:rPr lang="tr-TR" dirty="0"/>
              <a:t>3.</a:t>
            </a:r>
            <a:r>
              <a:rPr lang="tr-TR" sz="2800" dirty="0"/>
              <a:t> kuşak oral </a:t>
            </a:r>
            <a:r>
              <a:rPr lang="tr-TR" dirty="0" err="1"/>
              <a:t>sefalosporinler</a:t>
            </a:r>
            <a:r>
              <a:rPr lang="tr-TR" dirty="0"/>
              <a:t> kullanılır.</a:t>
            </a:r>
          </a:p>
          <a:p>
            <a:r>
              <a:rPr lang="tr-TR" dirty="0"/>
              <a:t> Ayrıca</a:t>
            </a:r>
            <a:r>
              <a:rPr lang="tr-TR" sz="2800" dirty="0"/>
              <a:t> </a:t>
            </a:r>
            <a:r>
              <a:rPr lang="tr-TR" sz="2800" dirty="0" err="1"/>
              <a:t>amoksisilin</a:t>
            </a:r>
            <a:r>
              <a:rPr lang="tr-TR" sz="2800" dirty="0"/>
              <a:t>, </a:t>
            </a:r>
            <a:r>
              <a:rPr lang="tr-TR" sz="2800" dirty="0" err="1"/>
              <a:t>sefaleksin</a:t>
            </a:r>
            <a:r>
              <a:rPr lang="tr-TR" sz="2800" dirty="0"/>
              <a:t> ya da </a:t>
            </a:r>
            <a:r>
              <a:rPr lang="tr-TR" sz="2800" dirty="0" err="1"/>
              <a:t>nitrofurantoin</a:t>
            </a:r>
            <a:r>
              <a:rPr lang="tr-TR" sz="2800" dirty="0"/>
              <a:t> ile geleneksel tedavi önerilmektedir, </a:t>
            </a:r>
          </a:p>
          <a:p>
            <a:r>
              <a:rPr lang="tr-TR" sz="2800" dirty="0" err="1"/>
              <a:t>Bakteriürinin</a:t>
            </a:r>
            <a:r>
              <a:rPr lang="tr-TR" sz="2800" dirty="0"/>
              <a:t> ortadan kalktığını göstermek için, tedavi sonrası takip amaçlı idrar kültürleri yapılır</a:t>
            </a:r>
          </a:p>
          <a:p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702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12D137-18B8-7C21-D488-EA40CC63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60253"/>
          </a:xfrm>
        </p:spPr>
        <p:txBody>
          <a:bodyPr>
            <a:normAutofit/>
          </a:bodyPr>
          <a:lstStyle/>
          <a:p>
            <a:r>
              <a:rPr lang="tr-TR" sz="4000" b="0" dirty="0">
                <a:solidFill>
                  <a:srgbClr val="FF0000"/>
                </a:solidFill>
              </a:rPr>
              <a:t>Gebelikte İYE de Kullanılabilen İlaçlar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9BC35E-C186-47A2-D4B7-62433D4E9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5">
            <a:extLst>
              <a:ext uri="{FF2B5EF4-FFF2-40B4-BE49-F238E27FC236}">
                <a16:creationId xmlns:a16="http://schemas.microsoft.com/office/drawing/2014/main" id="{8E605779-6A05-239E-EF9D-9DA9861994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136004"/>
              </p:ext>
            </p:extLst>
          </p:nvPr>
        </p:nvGraphicFramePr>
        <p:xfrm>
          <a:off x="1063752" y="1621601"/>
          <a:ext cx="10058400" cy="4751768"/>
        </p:xfrm>
        <a:graphic>
          <a:graphicData uri="http://schemas.openxmlformats.org/drawingml/2006/table">
            <a:tbl>
              <a:tblPr/>
              <a:tblGrid>
                <a:gridCol w="2521053">
                  <a:extLst>
                    <a:ext uri="{9D8B030D-6E8A-4147-A177-3AD203B41FA5}">
                      <a16:colId xmlns:a16="http://schemas.microsoft.com/office/drawing/2014/main" val="2892110449"/>
                    </a:ext>
                  </a:extLst>
                </a:gridCol>
                <a:gridCol w="2508147">
                  <a:extLst>
                    <a:ext uri="{9D8B030D-6E8A-4147-A177-3AD203B41FA5}">
                      <a16:colId xmlns:a16="http://schemas.microsoft.com/office/drawing/2014/main" val="300981968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64443803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139354076"/>
                    </a:ext>
                  </a:extLst>
                </a:gridCol>
              </a:tblGrid>
              <a:tr h="3009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Antibiyotik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Doz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Süre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Notlar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30579"/>
                  </a:ext>
                </a:extLst>
              </a:tr>
              <a:tr h="1289996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nitrofurantoin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2x100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5 -7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Böbreklerde </a:t>
                      </a:r>
                      <a:r>
                        <a:rPr lang="tr-TR" sz="1300" dirty="0" err="1">
                          <a:effectLst/>
                        </a:rPr>
                        <a:t>terapötik</a:t>
                      </a:r>
                      <a:r>
                        <a:rPr lang="tr-TR" sz="1300" dirty="0">
                          <a:effectLst/>
                        </a:rPr>
                        <a:t> seviyelere ulaşmaz, bu nedenle </a:t>
                      </a:r>
                      <a:r>
                        <a:rPr lang="tr-TR" sz="1300" dirty="0" err="1">
                          <a:effectLst/>
                        </a:rPr>
                        <a:t>piyelonefrit</a:t>
                      </a:r>
                      <a:r>
                        <a:rPr lang="tr-TR" sz="1300" dirty="0">
                          <a:effectLst/>
                        </a:rPr>
                        <a:t> şüphesi varsa kullanılmamalıdır.</a:t>
                      </a:r>
                    </a:p>
                    <a:p>
                      <a:pPr fontAlgn="t"/>
                      <a:r>
                        <a:rPr lang="tr-TR" sz="1300" dirty="0">
                          <a:solidFill>
                            <a:srgbClr val="FF0000"/>
                          </a:solidFill>
                          <a:effectLst/>
                        </a:rPr>
                        <a:t>Diğer seçenekler mevcutsa, ilk trimesterde ve </a:t>
                      </a:r>
                      <a:r>
                        <a:rPr lang="tr-TR" sz="1300" dirty="0" err="1">
                          <a:solidFill>
                            <a:srgbClr val="FF0000"/>
                          </a:solidFill>
                          <a:effectLst/>
                        </a:rPr>
                        <a:t>termde</a:t>
                      </a:r>
                      <a:r>
                        <a:rPr lang="tr-TR" sz="1300" dirty="0">
                          <a:solidFill>
                            <a:srgbClr val="FF0000"/>
                          </a:solidFill>
                          <a:effectLst/>
                        </a:rPr>
                        <a:t> kullanmaktan kaçının</a:t>
                      </a:r>
                      <a:r>
                        <a:rPr lang="tr-TR" sz="1300" dirty="0">
                          <a:effectLst/>
                        </a:rPr>
                        <a:t>.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065096"/>
                  </a:ext>
                </a:extLst>
              </a:tr>
              <a:tr h="384486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amoksisilin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3x500 mg veya 2x 875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dirty="0">
                          <a:effectLst/>
                        </a:rPr>
                        <a:t>5 -7 gün</a:t>
                      </a:r>
                    </a:p>
                    <a:p>
                      <a:pPr fontAlgn="t"/>
                      <a:endParaRPr lang="tr-TR" sz="1300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300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679013"/>
                  </a:ext>
                </a:extLst>
              </a:tr>
              <a:tr h="384486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amoksisilin-klavulanat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dirty="0">
                          <a:effectLst/>
                        </a:rPr>
                        <a:t>3x500 mg veya 2x 875 mg</a:t>
                      </a:r>
                    </a:p>
                    <a:p>
                      <a:pPr fontAlgn="t"/>
                      <a:endParaRPr lang="tr-TR" sz="1300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dirty="0">
                          <a:effectLst/>
                        </a:rPr>
                        <a:t>5 -7 gün</a:t>
                      </a:r>
                    </a:p>
                    <a:p>
                      <a:pPr fontAlgn="t"/>
                      <a:endParaRPr lang="tr-TR" sz="1300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08939"/>
                  </a:ext>
                </a:extLst>
              </a:tr>
              <a:tr h="384486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sefaleksin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4x250/500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dirty="0">
                          <a:effectLst/>
                        </a:rPr>
                        <a:t>5 -7 gün</a:t>
                      </a:r>
                    </a:p>
                    <a:p>
                      <a:pPr fontAlgn="t"/>
                      <a:endParaRPr lang="tr-TR" sz="1300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142616"/>
                  </a:ext>
                </a:extLst>
              </a:tr>
              <a:tr h="384486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sefpodoksim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2x100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dirty="0">
                          <a:effectLst/>
                        </a:rPr>
                        <a:t>5 -7 gün</a:t>
                      </a:r>
                    </a:p>
                    <a:p>
                      <a:pPr fontAlgn="t"/>
                      <a:endParaRPr lang="tr-TR" sz="1300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229374"/>
                  </a:ext>
                </a:extLst>
              </a:tr>
              <a:tr h="746690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fosfomisin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n-NO" sz="1300" dirty="0">
                          <a:effectLst/>
                        </a:rPr>
                        <a:t>Tek doz 3 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Böbreklerde terapötik seviyelere ulaşmaz, bu nedenle piyelonefrit şüphesi varsa kullanılmamalıdır.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897919"/>
                  </a:ext>
                </a:extLst>
              </a:tr>
              <a:tr h="468072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trimetoprim-sülfametoksazol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2x</a:t>
                      </a:r>
                      <a:r>
                        <a:rPr lang="nb-NO" sz="1300" dirty="0">
                          <a:effectLst/>
                        </a:rPr>
                        <a:t>800/160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3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solidFill>
                            <a:srgbClr val="FF0000"/>
                          </a:solidFill>
                          <a:effectLst/>
                        </a:rPr>
                        <a:t>İlk </a:t>
                      </a:r>
                      <a:r>
                        <a:rPr lang="tr-TR" sz="1300" dirty="0" err="1">
                          <a:solidFill>
                            <a:srgbClr val="FF0000"/>
                          </a:solidFill>
                          <a:effectLst/>
                        </a:rPr>
                        <a:t>trimesterde</a:t>
                      </a:r>
                      <a:r>
                        <a:rPr lang="tr-TR" sz="1300" dirty="0">
                          <a:solidFill>
                            <a:srgbClr val="FF0000"/>
                          </a:solidFill>
                          <a:effectLst/>
                        </a:rPr>
                        <a:t> ve </a:t>
                      </a:r>
                      <a:r>
                        <a:rPr lang="tr-TR" sz="1300" dirty="0" err="1">
                          <a:solidFill>
                            <a:srgbClr val="FF0000"/>
                          </a:solidFill>
                          <a:effectLst/>
                        </a:rPr>
                        <a:t>termde</a:t>
                      </a:r>
                      <a:r>
                        <a:rPr lang="tr-TR" sz="1300" dirty="0">
                          <a:solidFill>
                            <a:srgbClr val="FF0000"/>
                          </a:solidFill>
                          <a:effectLst/>
                        </a:rPr>
                        <a:t> kaçının</a:t>
                      </a:r>
                      <a:r>
                        <a:rPr lang="tr-TR" sz="1300" dirty="0">
                          <a:effectLst/>
                        </a:rPr>
                        <a:t>.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95015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A73DB105-27DB-40BD-3B73-74CECD6EE964}"/>
              </a:ext>
            </a:extLst>
          </p:cNvPr>
          <p:cNvSpPr txBox="1"/>
          <p:nvPr/>
        </p:nvSpPr>
        <p:spPr>
          <a:xfrm>
            <a:off x="852756" y="6626831"/>
            <a:ext cx="1122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/>
                <a:ea typeface="+mn-ea"/>
                <a:cs typeface="+mn-cs"/>
              </a:rPr>
              <a:t>https://www.uptodate.com/contents/image?imageKey=ID%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/>
                <a:ea typeface="+mn-ea"/>
                <a:cs typeface="+mn-cs"/>
                <a:hlinkClick r:id="rId3"/>
              </a:rPr>
              <a:t>2F98083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/>
                <a:ea typeface="+mn-ea"/>
                <a:cs typeface="+mn-cs"/>
              </a:rPr>
              <a:t>&amp;topicKey=ID%2F8065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/>
                <a:ea typeface="+mn-ea"/>
                <a:cs typeface="+mn-cs"/>
                <a:hlinkClick r:id="rId3"/>
              </a:rPr>
              <a:t>&amp;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/>
                <a:ea typeface="+mn-ea"/>
                <a:cs typeface="+mn-cs"/>
              </a:rPr>
              <a:t>search=idrar%20yolu%20enfeksiyonu%20gebelik&amp;rank=1~150&amp;source=see_link</a:t>
            </a:r>
          </a:p>
        </p:txBody>
      </p:sp>
    </p:spTree>
    <p:extLst>
      <p:ext uri="{BB962C8B-B14F-4D97-AF65-F5344CB8AC3E}">
        <p14:creationId xmlns:p14="http://schemas.microsoft.com/office/powerpoint/2010/main" val="1281609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87641" y="709863"/>
            <a:ext cx="9916972" cy="747148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KOMPLİKE İYE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7978" y="1636295"/>
            <a:ext cx="9344967" cy="439152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err="1">
                <a:solidFill>
                  <a:srgbClr val="FF0000"/>
                </a:solidFill>
              </a:rPr>
              <a:t>Katater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ilşkili</a:t>
            </a:r>
            <a:r>
              <a:rPr lang="tr-TR" dirty="0">
                <a:solidFill>
                  <a:srgbClr val="FF0000"/>
                </a:solidFill>
              </a:rPr>
              <a:t> İYE</a:t>
            </a:r>
            <a:r>
              <a:rPr lang="tr-TR" dirty="0"/>
              <a:t>;</a:t>
            </a:r>
          </a:p>
          <a:p>
            <a:r>
              <a:rPr lang="tr-TR" dirty="0"/>
              <a:t> </a:t>
            </a:r>
            <a:r>
              <a:rPr lang="tr-TR" dirty="0" err="1"/>
              <a:t>Katateri</a:t>
            </a:r>
            <a:r>
              <a:rPr lang="tr-TR" dirty="0"/>
              <a:t> olan yada,</a:t>
            </a:r>
          </a:p>
          <a:p>
            <a:r>
              <a:rPr lang="tr-TR" dirty="0">
                <a:solidFill>
                  <a:srgbClr val="FF0000"/>
                </a:solidFill>
              </a:rPr>
              <a:t>Son 48 saat içinde </a:t>
            </a:r>
            <a:r>
              <a:rPr lang="tr-TR" dirty="0" err="1"/>
              <a:t>kateteri</a:t>
            </a:r>
            <a:r>
              <a:rPr lang="tr-TR" dirty="0"/>
              <a:t> çekilmiş,</a:t>
            </a:r>
          </a:p>
          <a:p>
            <a:r>
              <a:rPr lang="tr-TR" dirty="0"/>
              <a:t>Hastalarda gelişen İYE . </a:t>
            </a:r>
          </a:p>
          <a:p>
            <a:r>
              <a:rPr lang="tr-TR" dirty="0"/>
              <a:t>En yaygın semptom </a:t>
            </a:r>
            <a:r>
              <a:rPr lang="tr-TR" dirty="0">
                <a:solidFill>
                  <a:srgbClr val="FF0000"/>
                </a:solidFill>
              </a:rPr>
              <a:t>ateştir</a:t>
            </a:r>
            <a:r>
              <a:rPr lang="tr-TR" dirty="0"/>
              <a:t>.</a:t>
            </a:r>
          </a:p>
          <a:p>
            <a:r>
              <a:rPr lang="tr-TR" dirty="0"/>
              <a:t>Akut komplike İYE gibi tedavi edilmelidir</a:t>
            </a:r>
          </a:p>
          <a:p>
            <a:r>
              <a:rPr lang="tr-TR" dirty="0" err="1"/>
              <a:t>Kateterizasyon</a:t>
            </a:r>
            <a:r>
              <a:rPr lang="tr-TR" dirty="0"/>
              <a:t> süresi uzadıkça risk artar.</a:t>
            </a:r>
          </a:p>
          <a:p>
            <a:r>
              <a:rPr lang="tr-TR" dirty="0"/>
              <a:t>Sterilizasyon kurallarına dikkat edilmeli,</a:t>
            </a:r>
          </a:p>
          <a:p>
            <a:r>
              <a:rPr lang="tr-TR" dirty="0"/>
              <a:t>En kısa sürede </a:t>
            </a:r>
            <a:r>
              <a:rPr lang="tr-TR" dirty="0" err="1"/>
              <a:t>kateterin</a:t>
            </a:r>
            <a:r>
              <a:rPr lang="tr-TR" dirty="0"/>
              <a:t> uzaklaştırılması önerilir</a:t>
            </a:r>
          </a:p>
        </p:txBody>
      </p:sp>
    </p:spTree>
    <p:extLst>
      <p:ext uri="{BB962C8B-B14F-4D97-AF65-F5344CB8AC3E}">
        <p14:creationId xmlns:p14="http://schemas.microsoft.com/office/powerpoint/2010/main" val="4229431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687F8F-00C1-4ADC-8232-FD4CFB22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FCAC86C-2539-45D8-90CB-38AA727A3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318" y="1891928"/>
            <a:ext cx="7154273" cy="3696216"/>
          </a:xfrm>
        </p:spPr>
      </p:pic>
    </p:spTree>
    <p:extLst>
      <p:ext uri="{BB962C8B-B14F-4D97-AF65-F5344CB8AC3E}">
        <p14:creationId xmlns:p14="http://schemas.microsoft.com/office/powerpoint/2010/main" val="2314366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947651" y="598517"/>
            <a:ext cx="10581025" cy="1147156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TEKRARLAYAN İYE</a:t>
            </a:r>
            <a:endParaRPr lang="tr-TR" sz="1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480" y="1899920"/>
            <a:ext cx="10712132" cy="450088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tr-TR" sz="2000" dirty="0" err="1">
                <a:solidFill>
                  <a:srgbClr val="FF0000"/>
                </a:solidFill>
              </a:rPr>
              <a:t>Reenfeksiyon</a:t>
            </a:r>
            <a:r>
              <a:rPr lang="tr-TR" sz="2000" dirty="0">
                <a:solidFill>
                  <a:srgbClr val="FF0000"/>
                </a:solidFill>
              </a:rPr>
              <a:t> ;</a:t>
            </a:r>
          </a:p>
          <a:p>
            <a:pPr lvl="1"/>
            <a:r>
              <a:rPr lang="tr-TR" sz="2000" dirty="0"/>
              <a:t>İdrar yolu enfeksiyonların,</a:t>
            </a:r>
          </a:p>
          <a:p>
            <a:pPr lvl="1"/>
            <a:r>
              <a:rPr lang="tr-TR" sz="2000" dirty="0"/>
              <a:t>yılda en az 3 veya,</a:t>
            </a:r>
          </a:p>
          <a:p>
            <a:pPr lvl="1"/>
            <a:r>
              <a:rPr lang="tr-TR" sz="2000" dirty="0"/>
              <a:t> 6 ayda en az 2 kez tekrarlamasıdır.</a:t>
            </a:r>
          </a:p>
          <a:p>
            <a:pPr lvl="1"/>
            <a:r>
              <a:rPr lang="tr-TR" sz="2000" dirty="0" err="1"/>
              <a:t>Fistül</a:t>
            </a:r>
            <a:r>
              <a:rPr lang="tr-TR" sz="2000" dirty="0"/>
              <a:t>, </a:t>
            </a:r>
            <a:r>
              <a:rPr lang="tr-TR" sz="2000" dirty="0" err="1"/>
              <a:t>üretral</a:t>
            </a:r>
            <a:r>
              <a:rPr lang="tr-TR" sz="2000" dirty="0"/>
              <a:t> ya da vajinal </a:t>
            </a:r>
            <a:r>
              <a:rPr lang="tr-TR" sz="2000" dirty="0" err="1"/>
              <a:t>kolonizasyon</a:t>
            </a:r>
            <a:endParaRPr lang="tr-TR" sz="2000" dirty="0"/>
          </a:p>
          <a:p>
            <a:pPr lvl="1"/>
            <a:endParaRPr lang="tr-T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000" dirty="0" err="1">
                <a:solidFill>
                  <a:srgbClr val="FF0000"/>
                </a:solidFill>
              </a:rPr>
              <a:t>Relaps</a:t>
            </a:r>
            <a:r>
              <a:rPr lang="tr-TR" sz="2000" dirty="0">
                <a:solidFill>
                  <a:srgbClr val="FF0000"/>
                </a:solidFill>
              </a:rPr>
              <a:t>;</a:t>
            </a:r>
            <a:r>
              <a:rPr lang="tr-TR" sz="2000" dirty="0"/>
              <a:t> tedavi </a:t>
            </a:r>
            <a:r>
              <a:rPr lang="tr-TR" sz="2000" dirty="0" err="1"/>
              <a:t>bitminden</a:t>
            </a:r>
            <a:r>
              <a:rPr lang="tr-TR" sz="2000" dirty="0"/>
              <a:t> sonra 2 hafta içinde  </a:t>
            </a:r>
            <a:r>
              <a:rPr lang="tr-TR" sz="2000" dirty="0">
                <a:solidFill>
                  <a:srgbClr val="FF0000"/>
                </a:solidFill>
              </a:rPr>
              <a:t>aynı </a:t>
            </a:r>
            <a:r>
              <a:rPr lang="tr-TR" sz="2000" dirty="0" err="1">
                <a:solidFill>
                  <a:srgbClr val="FF0000"/>
                </a:solidFill>
              </a:rPr>
              <a:t>bekteri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ile iye oluşması.</a:t>
            </a:r>
          </a:p>
          <a:p>
            <a:pPr lvl="1"/>
            <a:r>
              <a:rPr lang="tr-TR" sz="2000" dirty="0"/>
              <a:t>Yetersiz tedavi, </a:t>
            </a:r>
            <a:r>
              <a:rPr lang="tr-TR" sz="2000" dirty="0" err="1"/>
              <a:t>enfekte</a:t>
            </a:r>
            <a:r>
              <a:rPr lang="tr-TR" sz="2000" dirty="0"/>
              <a:t> taş, </a:t>
            </a:r>
            <a:r>
              <a:rPr lang="tr-TR" sz="2000" dirty="0" err="1"/>
              <a:t>kateter</a:t>
            </a:r>
            <a:r>
              <a:rPr lang="tr-TR" sz="2000" dirty="0"/>
              <a:t> </a:t>
            </a:r>
            <a:r>
              <a:rPr lang="tr-TR" sz="2000" dirty="0" err="1"/>
              <a:t>varlığı</a:t>
            </a:r>
            <a:r>
              <a:rPr lang="tr-TR" sz="2000" dirty="0"/>
              <a:t> </a:t>
            </a:r>
            <a:r>
              <a:rPr lang="tr-TR" sz="2000" dirty="0" err="1"/>
              <a:t>predispozan</a:t>
            </a:r>
            <a:r>
              <a:rPr lang="tr-TR" sz="2000" dirty="0"/>
              <a:t> faktörlerdir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dirty="0"/>
              <a:t>Özellikle yaşlı hastalarda ateş yan ağrısı ya da </a:t>
            </a:r>
            <a:r>
              <a:rPr lang="tr-TR" sz="2000" dirty="0" err="1"/>
              <a:t>dizüri</a:t>
            </a:r>
            <a:r>
              <a:rPr lang="tr-TR" sz="2000" dirty="0"/>
              <a:t> olmadan </a:t>
            </a:r>
            <a:r>
              <a:rPr lang="tr-TR" sz="2000" dirty="0">
                <a:solidFill>
                  <a:srgbClr val="FF0000"/>
                </a:solidFill>
              </a:rPr>
              <a:t>davranış değişikliği</a:t>
            </a:r>
            <a:r>
              <a:rPr lang="tr-TR" sz="2000" dirty="0"/>
              <a:t>, </a:t>
            </a:r>
            <a:r>
              <a:rPr lang="tr-TR" sz="2000" dirty="0" err="1">
                <a:solidFill>
                  <a:srgbClr val="FF0000"/>
                </a:solidFill>
              </a:rPr>
              <a:t>deliryum</a:t>
            </a:r>
            <a:r>
              <a:rPr lang="tr-TR" sz="2000" dirty="0">
                <a:solidFill>
                  <a:srgbClr val="FF0000"/>
                </a:solidFill>
              </a:rPr>
              <a:t> gibi </a:t>
            </a:r>
            <a:r>
              <a:rPr lang="tr-TR" sz="2000" dirty="0" err="1">
                <a:solidFill>
                  <a:srgbClr val="FF0000"/>
                </a:solidFill>
              </a:rPr>
              <a:t>non</a:t>
            </a:r>
            <a:r>
              <a:rPr lang="tr-TR" sz="2000" dirty="0">
                <a:solidFill>
                  <a:srgbClr val="FF0000"/>
                </a:solidFill>
              </a:rPr>
              <a:t>-spesifik </a:t>
            </a:r>
            <a:r>
              <a:rPr lang="tr-TR" sz="2000" dirty="0"/>
              <a:t>bulgularla kendini gösteren İYE geliştirebilecekleri akılda tutulmalıdır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dirty="0"/>
              <a:t>Tekrarlayan </a:t>
            </a:r>
            <a:r>
              <a:rPr lang="tr-TR" sz="2000" dirty="0" err="1"/>
              <a:t>piyelonefrit</a:t>
            </a:r>
            <a:r>
              <a:rPr lang="tr-TR" sz="2000" dirty="0"/>
              <a:t> komplike bir etiyolojiyi düşündürmelidir.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9254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3821" y="624110"/>
            <a:ext cx="10710792" cy="68217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SUNUM PLANI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3920" y="1577853"/>
            <a:ext cx="9984377" cy="4535565"/>
          </a:xfrm>
        </p:spPr>
        <p:txBody>
          <a:bodyPr numCol="2">
            <a:normAutofit/>
          </a:bodyPr>
          <a:lstStyle/>
          <a:p>
            <a:r>
              <a:rPr lang="tr-TR" dirty="0"/>
              <a:t>İYE Genel bilgiler</a:t>
            </a:r>
          </a:p>
          <a:p>
            <a:r>
              <a:rPr lang="tr-TR" dirty="0"/>
              <a:t>İYE Etkenleri,</a:t>
            </a:r>
          </a:p>
          <a:p>
            <a:r>
              <a:rPr lang="tr-TR" dirty="0"/>
              <a:t>İYE Sınıflaması</a:t>
            </a:r>
          </a:p>
          <a:p>
            <a:r>
              <a:rPr lang="tr-TR" dirty="0"/>
              <a:t>İYE Kırmızı bayrak bulguları</a:t>
            </a:r>
          </a:p>
          <a:p>
            <a:r>
              <a:rPr lang="tr-TR" dirty="0"/>
              <a:t>İYE Tedavisi</a:t>
            </a:r>
          </a:p>
          <a:p>
            <a:r>
              <a:rPr lang="tr-TR" dirty="0"/>
              <a:t>Sevk kriterleri,</a:t>
            </a:r>
          </a:p>
          <a:p>
            <a:r>
              <a:rPr lang="tr-TR" dirty="0"/>
              <a:t>Çocuklarda İYE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139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296EBD-B585-68CA-684C-7D419EBB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TEKRARLAYAN İYE RİSK FAKTÖRLERİ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36032B-A6F3-5FBF-2875-4080AC8B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074F1B9-98D7-63C1-6132-A4831D66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**AvrupaUrolojiDernegi(EAU)Kilavuzlari2022.pdf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B1C79ED-0F93-4D66-A6B9-8B073163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020" y="2014340"/>
            <a:ext cx="8487960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39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94303" y="926431"/>
            <a:ext cx="10634373" cy="577517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 TEKRARLAYAN İYE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3578" y="1503949"/>
            <a:ext cx="10761034" cy="50013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err="1">
                <a:solidFill>
                  <a:srgbClr val="FF0000"/>
                </a:solidFill>
              </a:rPr>
              <a:t>Relaps</a:t>
            </a:r>
            <a:r>
              <a:rPr lang="tr-TR" dirty="0">
                <a:solidFill>
                  <a:srgbClr val="FF0000"/>
                </a:solidFill>
              </a:rPr>
              <a:t> tedavisi;</a:t>
            </a:r>
          </a:p>
          <a:p>
            <a:r>
              <a:rPr lang="tr-TR" dirty="0"/>
              <a:t>Mutlaka Kültür ve  </a:t>
            </a:r>
            <a:r>
              <a:rPr lang="tr-TR" dirty="0" err="1"/>
              <a:t>Antibiyograma</a:t>
            </a:r>
            <a:r>
              <a:rPr lang="tr-TR" dirty="0"/>
              <a:t> uygun tedavi en az 4 hafta </a:t>
            </a:r>
          </a:p>
          <a:p>
            <a:r>
              <a:rPr lang="tr-TR" dirty="0"/>
              <a:t>Yapısal bir anomali (</a:t>
            </a:r>
            <a:r>
              <a:rPr lang="tr-TR" dirty="0" err="1"/>
              <a:t>prostatit,taş</a:t>
            </a:r>
            <a:r>
              <a:rPr lang="tr-TR" dirty="0"/>
              <a:t>) varsa </a:t>
            </a:r>
            <a:r>
              <a:rPr lang="tr-TR" dirty="0" err="1"/>
              <a:t>antibiyoterapi</a:t>
            </a:r>
            <a:r>
              <a:rPr lang="tr-TR" dirty="0"/>
              <a:t> + cerrahi </a:t>
            </a:r>
          </a:p>
          <a:p>
            <a:r>
              <a:rPr lang="tr-TR" dirty="0"/>
              <a:t>Kronik </a:t>
            </a:r>
            <a:r>
              <a:rPr lang="tr-TR" dirty="0" err="1"/>
              <a:t>süpresyon</a:t>
            </a:r>
            <a:r>
              <a:rPr lang="tr-TR" dirty="0"/>
              <a:t> tedavisinde </a:t>
            </a:r>
            <a:r>
              <a:rPr lang="tr-TR" dirty="0" err="1"/>
              <a:t>nitrofurantoin</a:t>
            </a:r>
            <a:r>
              <a:rPr lang="tr-TR" dirty="0"/>
              <a:t>, TMP/SMX ya da </a:t>
            </a:r>
            <a:r>
              <a:rPr lang="tr-TR" dirty="0" err="1"/>
              <a:t>fosfomisin</a:t>
            </a:r>
            <a:r>
              <a:rPr lang="tr-TR" dirty="0"/>
              <a:t> (10 günde bir 3gr) kullanılabilir.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Re-enfeksiyon;</a:t>
            </a:r>
            <a:r>
              <a:rPr lang="tr-TR" dirty="0"/>
              <a:t> nedeninin tespiti ve mümkünse ortadan kaldırılması,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FF0000"/>
                </a:solidFill>
              </a:rPr>
              <a:t> cinsel aktif kadınlarda </a:t>
            </a:r>
            <a:r>
              <a:rPr lang="tr-TR" dirty="0"/>
              <a:t>Cinsel </a:t>
            </a:r>
            <a:r>
              <a:rPr lang="tr-TR" dirty="0" err="1"/>
              <a:t>ilişki</a:t>
            </a:r>
            <a:r>
              <a:rPr lang="tr-TR" dirty="0"/>
              <a:t> ile ilgisi ve atak sayısı sorgulanmalı!!</a:t>
            </a:r>
          </a:p>
          <a:p>
            <a:r>
              <a:rPr lang="tr-TR" dirty="0"/>
              <a:t>post </a:t>
            </a:r>
            <a:r>
              <a:rPr lang="tr-TR" dirty="0" err="1"/>
              <a:t>koital</a:t>
            </a:r>
            <a:r>
              <a:rPr lang="tr-TR" dirty="0"/>
              <a:t> işeme ve bir doz </a:t>
            </a:r>
            <a:r>
              <a:rPr lang="tr-TR" dirty="0" err="1"/>
              <a:t>kemoproflaksi</a:t>
            </a:r>
            <a:r>
              <a:rPr lang="tr-TR" dirty="0"/>
              <a:t> (100 mg </a:t>
            </a:r>
            <a:r>
              <a:rPr lang="tr-TR" dirty="0" err="1"/>
              <a:t>nitroftantoin</a:t>
            </a:r>
            <a:r>
              <a:rPr lang="tr-TR" dirty="0"/>
              <a:t>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FF0000"/>
                </a:solidFill>
              </a:rPr>
              <a:t>Diğer  sık </a:t>
            </a:r>
            <a:r>
              <a:rPr lang="tr-TR" dirty="0" err="1">
                <a:solidFill>
                  <a:srgbClr val="FF0000"/>
                </a:solidFill>
              </a:rPr>
              <a:t>reinfeksiyonu</a:t>
            </a:r>
            <a:r>
              <a:rPr lang="tr-TR" dirty="0">
                <a:solidFill>
                  <a:srgbClr val="FF0000"/>
                </a:solidFill>
              </a:rPr>
              <a:t> olan hastalarda</a:t>
            </a:r>
          </a:p>
          <a:p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uzun süreli </a:t>
            </a:r>
            <a:r>
              <a:rPr lang="tr-TR" dirty="0" err="1"/>
              <a:t>kemoproflaksi</a:t>
            </a:r>
            <a:r>
              <a:rPr lang="tr-TR" dirty="0"/>
              <a:t> ( her akşam 50 mg </a:t>
            </a:r>
            <a:r>
              <a:rPr lang="tr-TR" dirty="0" err="1"/>
              <a:t>nitrofrantoin</a:t>
            </a:r>
            <a:r>
              <a:rPr lang="tr-TR" dirty="0"/>
              <a:t> </a:t>
            </a:r>
            <a:r>
              <a:rPr lang="tr-TR" dirty="0" err="1"/>
              <a:t>gb</a:t>
            </a:r>
            <a:r>
              <a:rPr lang="tr-TR" dirty="0"/>
              <a:t>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8843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500F06F-C03C-4DFB-9255-206DEF99E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68" y="90435"/>
            <a:ext cx="9908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71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11F517-3314-47CD-9353-3BFD408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A865E76-B0CB-46F9-8B86-C8694D895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959" y="1841413"/>
            <a:ext cx="5073444" cy="42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69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Red Flag Emoji | Emoji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335" y="256256"/>
            <a:ext cx="2307665" cy="17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7172" y="600047"/>
            <a:ext cx="9805736" cy="128089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accent1"/>
                </a:solidFill>
              </a:rPr>
              <a:t>KIRMIZI BAYRAK BULGULARI VE AYIRICI TANI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626"/>
              </p:ext>
            </p:extLst>
          </p:nvPr>
        </p:nvGraphicFramePr>
        <p:xfrm>
          <a:off x="2075565" y="1597972"/>
          <a:ext cx="878895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475">
                  <a:extLst>
                    <a:ext uri="{9D8B030D-6E8A-4147-A177-3AD203B41FA5}">
                      <a16:colId xmlns:a16="http://schemas.microsoft.com/office/drawing/2014/main" val="3386351579"/>
                    </a:ext>
                  </a:extLst>
                </a:gridCol>
                <a:gridCol w="4394475">
                  <a:extLst>
                    <a:ext uri="{9D8B030D-6E8A-4147-A177-3AD203B41FA5}">
                      <a16:colId xmlns:a16="http://schemas.microsoft.com/office/drawing/2014/main" val="3325492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Eğer</a:t>
                      </a:r>
                      <a:r>
                        <a:rPr lang="tr-TR" baseline="0" dirty="0"/>
                        <a:t> hastada varsa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Düşün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Ateş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Ürosepsis</a:t>
                      </a:r>
                      <a:r>
                        <a:rPr lang="tr-TR" dirty="0"/>
                        <a:t>,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piyelonefrit</a:t>
                      </a:r>
                      <a:r>
                        <a:rPr lang="tr-TR" baseline="0" dirty="0"/>
                        <a:t>, PİH,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1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Vajinal</a:t>
                      </a:r>
                      <a:r>
                        <a:rPr lang="tr-TR" baseline="0" dirty="0"/>
                        <a:t> akıntı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CYBH, PİH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9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Eksternal</a:t>
                      </a:r>
                      <a:r>
                        <a:rPr lang="tr-TR" baseline="0" dirty="0"/>
                        <a:t> yanıcı ağrı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Vulvovajinit</a:t>
                      </a:r>
                      <a:r>
                        <a:rPr lang="tr-TR" dirty="0"/>
                        <a:t>(özellikle </a:t>
                      </a:r>
                      <a:r>
                        <a:rPr lang="tr-TR" dirty="0" err="1"/>
                        <a:t>kandidal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vajinit</a:t>
                      </a:r>
                      <a:r>
                        <a:rPr lang="tr-T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71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KVAH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Piyelonefrit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9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Bulantı/kusma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Piyelonefrit,ürosepsis,oral</a:t>
                      </a:r>
                      <a:r>
                        <a:rPr lang="tr-TR" baseline="0" dirty="0"/>
                        <a:t> ilaçları </a:t>
                      </a:r>
                      <a:r>
                        <a:rPr lang="tr-TR" baseline="0" dirty="0" err="1"/>
                        <a:t>tolere</a:t>
                      </a:r>
                      <a:r>
                        <a:rPr lang="tr-TR" baseline="0" dirty="0"/>
                        <a:t> edememe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5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Yakın zamanda İYE (&lt;2hafta)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Yetersiz tedavi edilmiş</a:t>
                      </a:r>
                      <a:r>
                        <a:rPr lang="tr-TR" baseline="0" dirty="0"/>
                        <a:t> dirençli patojen,</a:t>
                      </a:r>
                    </a:p>
                    <a:p>
                      <a:r>
                        <a:rPr lang="tr-TR" baseline="0" dirty="0"/>
                        <a:t>Taş veya değişik anatomi gibi ürolojik anomaliler</a:t>
                      </a:r>
                    </a:p>
                    <a:p>
                      <a:r>
                        <a:rPr lang="tr-TR" baseline="0" dirty="0" err="1"/>
                        <a:t>İnterstisyel</a:t>
                      </a:r>
                      <a:r>
                        <a:rPr lang="tr-TR" baseline="0" dirty="0"/>
                        <a:t> sistit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2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Disparoni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CYBH, PİH,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psikojenik</a:t>
                      </a:r>
                      <a:r>
                        <a:rPr lang="tr-TR" baseline="0" dirty="0"/>
                        <a:t> nedenler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4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173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Red Flag Emoji | Emoji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335" y="256256"/>
            <a:ext cx="2307665" cy="17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744916"/>
              </p:ext>
            </p:extLst>
          </p:nvPr>
        </p:nvGraphicFramePr>
        <p:xfrm>
          <a:off x="2418347" y="1670160"/>
          <a:ext cx="8506326" cy="4600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163">
                  <a:extLst>
                    <a:ext uri="{9D8B030D-6E8A-4147-A177-3AD203B41FA5}">
                      <a16:colId xmlns:a16="http://schemas.microsoft.com/office/drawing/2014/main" val="3386351579"/>
                    </a:ext>
                  </a:extLst>
                </a:gridCol>
                <a:gridCol w="4253163">
                  <a:extLst>
                    <a:ext uri="{9D8B030D-6E8A-4147-A177-3AD203B41FA5}">
                      <a16:colId xmlns:a16="http://schemas.microsoft.com/office/drawing/2014/main" val="3325492031"/>
                    </a:ext>
                  </a:extLst>
                </a:gridCol>
              </a:tblGrid>
              <a:tr h="358746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Eğer</a:t>
                      </a:r>
                      <a:r>
                        <a:rPr lang="tr-TR" baseline="0" dirty="0"/>
                        <a:t> hastada varsa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Düşün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773"/>
                  </a:ext>
                </a:extLst>
              </a:tr>
              <a:tr h="619206">
                <a:tc>
                  <a:txBody>
                    <a:bodyPr/>
                    <a:lstStyle/>
                    <a:p>
                      <a:r>
                        <a:rPr lang="tr-TR" dirty="0"/>
                        <a:t>Yakın zamanda travma/</a:t>
                      </a:r>
                      <a:r>
                        <a:rPr lang="tr-TR" dirty="0" err="1"/>
                        <a:t>enstrümantasyon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Komplike İYE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13661"/>
                  </a:ext>
                </a:extLst>
              </a:tr>
              <a:tr h="358746">
                <a:tc>
                  <a:txBody>
                    <a:bodyPr/>
                    <a:lstStyle/>
                    <a:p>
                      <a:r>
                        <a:rPr lang="tr-TR" dirty="0"/>
                        <a:t>Gebelik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Antibiyotik </a:t>
                      </a:r>
                      <a:r>
                        <a:rPr lang="tr-TR" dirty="0" err="1"/>
                        <a:t>seçimi,tedavi</a:t>
                      </a:r>
                      <a:r>
                        <a:rPr lang="tr-TR" dirty="0"/>
                        <a:t>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99729"/>
                  </a:ext>
                </a:extLst>
              </a:tr>
              <a:tr h="353832">
                <a:tc>
                  <a:txBody>
                    <a:bodyPr/>
                    <a:lstStyle/>
                    <a:p>
                      <a:r>
                        <a:rPr lang="tr-TR" dirty="0" err="1"/>
                        <a:t>Ciddi,kolik</a:t>
                      </a:r>
                      <a:r>
                        <a:rPr lang="tr-TR" dirty="0"/>
                        <a:t> tarzda yan ağrısı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Taş ile komplike olmuş İYE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713757"/>
                  </a:ext>
                </a:extLst>
              </a:tr>
              <a:tr h="619206">
                <a:tc>
                  <a:txBody>
                    <a:bodyPr/>
                    <a:lstStyle/>
                    <a:p>
                      <a:r>
                        <a:rPr lang="tr-TR" dirty="0"/>
                        <a:t>Eklem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ağrıları,steril</a:t>
                      </a:r>
                      <a:r>
                        <a:rPr lang="tr-TR" baseline="0" dirty="0"/>
                        <a:t> idrar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Spondiloartropatiler</a:t>
                      </a:r>
                      <a:r>
                        <a:rPr lang="tr-TR" dirty="0"/>
                        <a:t>(</a:t>
                      </a:r>
                      <a:r>
                        <a:rPr lang="tr-TR" dirty="0" err="1"/>
                        <a:t>reiter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send</a:t>
                      </a:r>
                      <a:r>
                        <a:rPr lang="tr-TR" dirty="0"/>
                        <a:t>.,Behçet </a:t>
                      </a:r>
                      <a:r>
                        <a:rPr lang="tr-TR" dirty="0" err="1"/>
                        <a:t>send</a:t>
                      </a:r>
                      <a:r>
                        <a:rPr lang="tr-TR" dirty="0"/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90208"/>
                  </a:ext>
                </a:extLst>
              </a:tr>
              <a:tr h="619206">
                <a:tc>
                  <a:txBody>
                    <a:bodyPr/>
                    <a:lstStyle/>
                    <a:p>
                      <a:r>
                        <a:rPr lang="tr-TR" dirty="0"/>
                        <a:t>Çocukluk çağı </a:t>
                      </a:r>
                      <a:r>
                        <a:rPr lang="tr-TR" dirty="0" err="1"/>
                        <a:t>infeksiyon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öyküsü,ürolojik</a:t>
                      </a:r>
                      <a:r>
                        <a:rPr lang="tr-TR" dirty="0"/>
                        <a:t>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Anormal anatomi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56278"/>
                  </a:ext>
                </a:extLst>
              </a:tr>
              <a:tr h="619206">
                <a:tc>
                  <a:txBody>
                    <a:bodyPr/>
                    <a:lstStyle/>
                    <a:p>
                      <a:r>
                        <a:rPr lang="tr-TR" dirty="0"/>
                        <a:t>Böbrek taşı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Komplike </a:t>
                      </a:r>
                      <a:r>
                        <a:rPr lang="tr-TR" dirty="0" err="1"/>
                        <a:t>İYE;taşta</a:t>
                      </a:r>
                      <a:r>
                        <a:rPr lang="tr-TR" baseline="0" dirty="0"/>
                        <a:t> bakterilerin sebat etmesi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27346"/>
                  </a:ext>
                </a:extLst>
              </a:tr>
              <a:tr h="358746">
                <a:tc>
                  <a:txBody>
                    <a:bodyPr/>
                    <a:lstStyle/>
                    <a:p>
                      <a:r>
                        <a:rPr lang="tr-TR" dirty="0"/>
                        <a:t>Diyabet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Komplike İYE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40741"/>
                  </a:ext>
                </a:extLst>
              </a:tr>
              <a:tr h="619206">
                <a:tc>
                  <a:txBody>
                    <a:bodyPr/>
                    <a:lstStyle/>
                    <a:p>
                      <a:r>
                        <a:rPr lang="tr-TR" dirty="0" err="1"/>
                        <a:t>İmmünsüpresyon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Komplike İYE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18450"/>
                  </a:ext>
                </a:extLst>
              </a:tr>
            </a:tbl>
          </a:graphicData>
        </a:graphic>
      </p:graphicFrame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567172" y="600047"/>
            <a:ext cx="9805736" cy="128089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accent1"/>
                </a:solidFill>
              </a:rPr>
              <a:t>KIRMIZI BAYRAK BULGULARI VE AYIRICI TANI</a:t>
            </a:r>
          </a:p>
        </p:txBody>
      </p:sp>
    </p:spTree>
    <p:extLst>
      <p:ext uri="{BB962C8B-B14F-4D97-AF65-F5344CB8AC3E}">
        <p14:creationId xmlns:p14="http://schemas.microsoft.com/office/powerpoint/2010/main" val="4058992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b="1" dirty="0">
                <a:solidFill>
                  <a:srgbClr val="FF0000"/>
                </a:solidFill>
              </a:rPr>
              <a:t>         SEVK KRİTERLERİ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sz="2400" dirty="0"/>
              <a:t>Komplike İYE </a:t>
            </a:r>
          </a:p>
          <a:p>
            <a:r>
              <a:rPr lang="tr-TR" sz="2400" dirty="0"/>
              <a:t>Akut komplike olmayan </a:t>
            </a:r>
            <a:r>
              <a:rPr lang="tr-TR" sz="2400" dirty="0" err="1"/>
              <a:t>pyelonefrit</a:t>
            </a:r>
            <a:r>
              <a:rPr lang="tr-TR" sz="2400" dirty="0"/>
              <a:t> 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Oral </a:t>
            </a:r>
            <a:r>
              <a:rPr lang="tr-TR" dirty="0" err="1"/>
              <a:t>hidrasyonu</a:t>
            </a:r>
            <a:r>
              <a:rPr lang="tr-TR" dirty="0"/>
              <a:t> sürdürememe veya oral ilaçları alamama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Hasta uyumsuzluğu durumlarında </a:t>
            </a:r>
            <a:r>
              <a:rPr lang="tr-TR" dirty="0" err="1"/>
              <a:t>parenteral</a:t>
            </a:r>
            <a:r>
              <a:rPr lang="tr-TR" dirty="0"/>
              <a:t> antibiyotik tedavisi ve kültür ile izlem gerekmekte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Sürekli yüksek ateş, ağrı ve belirgin güçsüzlük </a:t>
            </a:r>
          </a:p>
          <a:p>
            <a:pPr marL="228600" lvl="1">
              <a:spcBef>
                <a:spcPts val="1000"/>
              </a:spcBef>
            </a:pPr>
            <a:endParaRPr lang="tr-TR" dirty="0"/>
          </a:p>
          <a:p>
            <a:pPr marL="0" lvl="1" indent="0">
              <a:spcBef>
                <a:spcPts val="1000"/>
              </a:spcBef>
              <a:buNone/>
            </a:pPr>
            <a:endParaRPr lang="tr-TR" dirty="0"/>
          </a:p>
          <a:p>
            <a:pPr marL="228600" lvl="1">
              <a:spcBef>
                <a:spcPts val="10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3675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4738" y="966651"/>
            <a:ext cx="9896622" cy="184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6600" dirty="0">
                <a:solidFill>
                  <a:srgbClr val="FF0000"/>
                </a:solidFill>
              </a:rPr>
              <a:t>ÇOCUKLARDA İYE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8658862-D450-4DE6-B538-A8AA02472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006" y="2025108"/>
            <a:ext cx="6601746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26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A64ADC-A65F-43F4-A9C2-EA26640A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rgbClr val="FF0000"/>
                </a:solidFill>
              </a:rPr>
              <a:t>                    GENEL BİLGİLER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CF9AF5-33A0-4D6A-98FB-ED02DCBB3A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Ü. solunum Y.E. sonra en sık görülen </a:t>
            </a:r>
            <a:r>
              <a:rPr lang="tr-TR" dirty="0" err="1"/>
              <a:t>enfeksyonlardır</a:t>
            </a:r>
            <a:r>
              <a:rPr lang="tr-TR" dirty="0"/>
              <a:t>.</a:t>
            </a:r>
          </a:p>
          <a:p>
            <a:r>
              <a:rPr lang="tr-TR" dirty="0"/>
              <a:t>Sıklığı </a:t>
            </a:r>
            <a:r>
              <a:rPr lang="tr-TR" dirty="0">
                <a:solidFill>
                  <a:srgbClr val="FF0000"/>
                </a:solidFill>
              </a:rPr>
              <a:t>yaş ve cinsiyete </a:t>
            </a:r>
            <a:r>
              <a:rPr lang="tr-TR" dirty="0"/>
              <a:t>göre farklı.</a:t>
            </a:r>
          </a:p>
          <a:p>
            <a:r>
              <a:rPr lang="tr-TR" b="1" dirty="0"/>
              <a:t>Süt çocuğu</a:t>
            </a:r>
            <a:r>
              <a:rPr lang="tr-TR" dirty="0"/>
              <a:t> ve </a:t>
            </a:r>
            <a:r>
              <a:rPr lang="tr-TR" b="1" dirty="0"/>
              <a:t>küçük çocuklarda </a:t>
            </a:r>
            <a:r>
              <a:rPr lang="tr-TR" dirty="0"/>
              <a:t>daha sık.</a:t>
            </a:r>
          </a:p>
          <a:p>
            <a:r>
              <a:rPr lang="tr-TR" dirty="0">
                <a:solidFill>
                  <a:srgbClr val="FF0000"/>
                </a:solidFill>
              </a:rPr>
              <a:t>İlk 1 yılda Erkeklerde,</a:t>
            </a: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Genel olarak kızlarda </a:t>
            </a:r>
            <a:r>
              <a:rPr lang="tr-TR" dirty="0"/>
              <a:t>daha sık,</a:t>
            </a:r>
          </a:p>
          <a:p>
            <a:r>
              <a:rPr lang="tr-TR" altLang="tr-TR" dirty="0">
                <a:solidFill>
                  <a:srgbClr val="FF0000"/>
                </a:solidFill>
              </a:rPr>
              <a:t>Odağı bilinmeyen akut ateşin </a:t>
            </a:r>
            <a:r>
              <a:rPr lang="tr-TR" altLang="tr-TR" dirty="0"/>
              <a:t>ve ciddi bakteriyel enfeksiyonların en sık sebeplerinden,</a:t>
            </a: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649BD6E-004B-4158-9B5C-959167278F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İdrar tetkiki her zaman güvenilir değildir ,</a:t>
            </a:r>
            <a:r>
              <a:rPr lang="tr-TR" dirty="0">
                <a:solidFill>
                  <a:srgbClr val="FF0000"/>
                </a:solidFill>
              </a:rPr>
              <a:t>kesin tanı için kültür </a:t>
            </a:r>
            <a:r>
              <a:rPr lang="tr-TR" dirty="0"/>
              <a:t>gerekir.</a:t>
            </a:r>
          </a:p>
          <a:p>
            <a:r>
              <a:rPr lang="tr-TR" dirty="0">
                <a:solidFill>
                  <a:srgbClr val="FF0000"/>
                </a:solidFill>
              </a:rPr>
              <a:t>Sünnet </a:t>
            </a:r>
            <a:r>
              <a:rPr lang="tr-TR" dirty="0"/>
              <a:t>riski 10 kat azalmakta</a:t>
            </a:r>
          </a:p>
          <a:p>
            <a:r>
              <a:rPr lang="tr-TR" dirty="0" err="1"/>
              <a:t>Yenidoğan</a:t>
            </a:r>
            <a:r>
              <a:rPr lang="tr-TR" dirty="0"/>
              <a:t> en sık </a:t>
            </a:r>
            <a:r>
              <a:rPr lang="tr-TR" dirty="0" err="1"/>
              <a:t>hematojen</a:t>
            </a:r>
            <a:r>
              <a:rPr lang="tr-TR" dirty="0"/>
              <a:t> yolla Bulaşır, bu nedenle </a:t>
            </a:r>
            <a:r>
              <a:rPr lang="tr-TR" dirty="0" err="1"/>
              <a:t>sepsis</a:t>
            </a:r>
            <a:r>
              <a:rPr lang="tr-TR" dirty="0"/>
              <a:t> kabul edilir.</a:t>
            </a:r>
          </a:p>
          <a:p>
            <a:r>
              <a:rPr lang="tr-TR" dirty="0"/>
              <a:t>Diğer dönemlerde genelde </a:t>
            </a:r>
            <a:r>
              <a:rPr lang="tr-TR" dirty="0" err="1"/>
              <a:t>asendan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3571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0EAC6A-501F-4F84-A38F-B5806A14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İYE ÖNEMİ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6F913D-38C4-44AB-B02B-F6A526D7A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640" indent="-45720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Wingdings" panose="05000000000000000000" pitchFamily="2" charset="2"/>
              <a:buChar char="q"/>
            </a:pPr>
            <a:r>
              <a:rPr lang="tr-TR" spc="-1" dirty="0">
                <a:latin typeface="Roboto"/>
                <a:ea typeface="Roboto"/>
              </a:rPr>
              <a:t>Erken tanı ve </a:t>
            </a:r>
            <a:r>
              <a:rPr lang="tr-TR" spc="-1" dirty="0" err="1">
                <a:latin typeface="Roboto"/>
                <a:ea typeface="Roboto"/>
              </a:rPr>
              <a:t>tadavi</a:t>
            </a:r>
            <a:r>
              <a:rPr lang="tr-TR" spc="-1" dirty="0">
                <a:latin typeface="Roboto"/>
                <a:ea typeface="Roboto"/>
              </a:rPr>
              <a:t> önemli;</a:t>
            </a:r>
            <a:endParaRPr lang="tr-TR" sz="2800" strike="noStrike" spc="-1" dirty="0">
              <a:latin typeface="Arial"/>
            </a:endParaRPr>
          </a:p>
          <a:p>
            <a:pPr marL="449640" indent="-45720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</a:pPr>
            <a:r>
              <a:rPr lang="tr-TR" sz="2800" strike="noStrike" spc="-1" dirty="0">
                <a:latin typeface="Roboto"/>
                <a:ea typeface="Roboto"/>
              </a:rPr>
              <a:t>Altta yatan </a:t>
            </a:r>
            <a:r>
              <a:rPr lang="tr-TR" sz="2800" strike="noStrike" spc="-1" dirty="0" err="1">
                <a:solidFill>
                  <a:srgbClr val="FF0000"/>
                </a:solidFill>
                <a:latin typeface="Roboto"/>
                <a:ea typeface="Roboto"/>
              </a:rPr>
              <a:t>üriner</a:t>
            </a:r>
            <a:r>
              <a:rPr lang="tr-TR" sz="2800" strike="noStrike" spc="-1" dirty="0">
                <a:solidFill>
                  <a:srgbClr val="FF0000"/>
                </a:solidFill>
                <a:latin typeface="Roboto"/>
                <a:ea typeface="Roboto"/>
              </a:rPr>
              <a:t> anomalinin </a:t>
            </a:r>
            <a:r>
              <a:rPr lang="tr-TR" sz="2800" strike="noStrike" spc="-1" dirty="0">
                <a:latin typeface="Roboto"/>
                <a:ea typeface="Roboto"/>
              </a:rPr>
              <a:t>habercisi olabilir.</a:t>
            </a:r>
            <a:endParaRPr lang="tr-TR" sz="2800" strike="noStrike" spc="-1" dirty="0">
              <a:latin typeface="Arial"/>
            </a:endParaRPr>
          </a:p>
          <a:p>
            <a:pPr marL="449640" indent="-45720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</a:pPr>
            <a:r>
              <a:rPr lang="tr-TR" spc="-1" dirty="0" err="1">
                <a:latin typeface="Roboto"/>
                <a:ea typeface="Roboto"/>
              </a:rPr>
              <a:t>R</a:t>
            </a:r>
            <a:r>
              <a:rPr lang="tr-TR" sz="2800" strike="noStrike" spc="-1" dirty="0" err="1">
                <a:latin typeface="Roboto"/>
                <a:ea typeface="Roboto"/>
              </a:rPr>
              <a:t>enal</a:t>
            </a:r>
            <a:r>
              <a:rPr lang="tr-TR" sz="2800" strike="noStrike" spc="-1" dirty="0">
                <a:latin typeface="Roboto"/>
                <a:ea typeface="Roboto"/>
              </a:rPr>
              <a:t> </a:t>
            </a:r>
            <a:r>
              <a:rPr lang="tr-TR" spc="-1" dirty="0" err="1">
                <a:solidFill>
                  <a:srgbClr val="FF0000"/>
                </a:solidFill>
                <a:latin typeface="Roboto"/>
                <a:ea typeface="Roboto"/>
              </a:rPr>
              <a:t>S</a:t>
            </a:r>
            <a:r>
              <a:rPr lang="tr-TR" sz="2800" strike="noStrike" spc="-1" dirty="0" err="1">
                <a:solidFill>
                  <a:srgbClr val="FF0000"/>
                </a:solidFill>
                <a:latin typeface="Roboto"/>
                <a:ea typeface="Roboto"/>
              </a:rPr>
              <a:t>kar</a:t>
            </a:r>
            <a:r>
              <a:rPr lang="tr-TR" sz="2800" strike="noStrike" spc="-1" dirty="0" err="1">
                <a:latin typeface="Roboto"/>
                <a:ea typeface="Roboto"/>
              </a:rPr>
              <a:t>’</a:t>
            </a:r>
            <a:r>
              <a:rPr lang="tr-TR" spc="-1" dirty="0" err="1">
                <a:latin typeface="Roboto"/>
                <a:ea typeface="Roboto"/>
              </a:rPr>
              <a:t>a</a:t>
            </a:r>
            <a:r>
              <a:rPr lang="tr-TR" spc="-1" dirty="0">
                <a:latin typeface="Roboto"/>
                <a:ea typeface="Roboto"/>
              </a:rPr>
              <a:t> neden olabilir</a:t>
            </a:r>
            <a:r>
              <a:rPr lang="tr-TR" sz="2800" strike="noStrike" spc="-1" dirty="0">
                <a:latin typeface="Roboto"/>
                <a:ea typeface="Roboto"/>
              </a:rPr>
              <a:t>.</a:t>
            </a:r>
          </a:p>
          <a:p>
            <a:pPr marL="272880" indent="-28044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Roboto"/>
              <a:buChar char="●"/>
            </a:pPr>
            <a:endParaRPr lang="tr-TR" sz="2800" strike="noStrike" spc="-1" dirty="0">
              <a:latin typeface="Roboto"/>
              <a:ea typeface="Roboto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989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6321" y="624110"/>
            <a:ext cx="10468292" cy="1034874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Genel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7389" y="1658984"/>
            <a:ext cx="8959029" cy="4761914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sz="2400" b="1" dirty="0">
                <a:solidFill>
                  <a:srgbClr val="FF0000"/>
                </a:solidFill>
              </a:rPr>
              <a:t>Tanım</a:t>
            </a:r>
            <a:r>
              <a:rPr lang="tr-TR" sz="2400" dirty="0">
                <a:solidFill>
                  <a:srgbClr val="FF0000"/>
                </a:solidFill>
              </a:rPr>
              <a:t>; </a:t>
            </a:r>
          </a:p>
          <a:p>
            <a:r>
              <a:rPr lang="tr-TR" sz="2400" dirty="0" err="1"/>
              <a:t>Üriner</a:t>
            </a:r>
            <a:r>
              <a:rPr lang="tr-TR" sz="2400" dirty="0"/>
              <a:t> sistemin bakteri, virüs veya mantar gibi mikroorganizmalar ile </a:t>
            </a:r>
            <a:r>
              <a:rPr lang="tr-TR" sz="2400" dirty="0" err="1"/>
              <a:t>enfekte</a:t>
            </a:r>
            <a:r>
              <a:rPr lang="tr-TR" sz="2400" dirty="0"/>
              <a:t> olması durumu idrar yolu enfeksiyonudur</a:t>
            </a:r>
          </a:p>
          <a:p>
            <a:r>
              <a:rPr lang="tr-TR" sz="2400" dirty="0"/>
              <a:t>Sistit (mesane/alt idrar yolu enfeksiyonu),</a:t>
            </a:r>
          </a:p>
          <a:p>
            <a:r>
              <a:rPr lang="tr-TR" sz="2400" dirty="0"/>
              <a:t> </a:t>
            </a:r>
            <a:r>
              <a:rPr lang="tr-TR" sz="2400" dirty="0" err="1"/>
              <a:t>Piyelonefriti</a:t>
            </a:r>
            <a:r>
              <a:rPr lang="tr-TR" sz="2400" dirty="0"/>
              <a:t> (böbrek/üst idrar yolu enfeksiyonu) içerir. </a:t>
            </a:r>
          </a:p>
          <a:p>
            <a:r>
              <a:rPr lang="tr-TR" sz="2400" dirty="0" err="1"/>
              <a:t>Asemtomatik</a:t>
            </a:r>
            <a:r>
              <a:rPr lang="tr-TR" sz="2400" dirty="0"/>
              <a:t>…. </a:t>
            </a:r>
            <a:r>
              <a:rPr lang="tr-TR" sz="2400" dirty="0" err="1"/>
              <a:t>Sepsis</a:t>
            </a:r>
            <a:r>
              <a:rPr lang="tr-TR" sz="2400" dirty="0"/>
              <a:t>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0350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1102" y="457200"/>
            <a:ext cx="10809798" cy="1417782"/>
          </a:xfrm>
        </p:spPr>
        <p:txBody>
          <a:bodyPr>
            <a:normAutofit fontScale="90000"/>
          </a:bodyPr>
          <a:lstStyle/>
          <a:p>
            <a:r>
              <a:rPr lang="tr-TR" sz="2700" b="1" dirty="0">
                <a:solidFill>
                  <a:srgbClr val="FF0000"/>
                </a:solidFill>
              </a:rPr>
              <a:t>                                       </a:t>
            </a:r>
            <a:br>
              <a:rPr lang="tr-TR" sz="2700" b="1" dirty="0">
                <a:solidFill>
                  <a:srgbClr val="FF0000"/>
                </a:solidFill>
              </a:rPr>
            </a:br>
            <a:r>
              <a:rPr lang="tr-TR" sz="2700" b="1" dirty="0">
                <a:solidFill>
                  <a:srgbClr val="FF0000"/>
                </a:solidFill>
              </a:rPr>
              <a:t>    </a:t>
            </a:r>
            <a:r>
              <a:rPr lang="tr-TR" sz="3600" b="1" dirty="0">
                <a:solidFill>
                  <a:srgbClr val="FF0000"/>
                </a:solidFill>
              </a:rPr>
              <a:t>ETKENLER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101" y="1507254"/>
            <a:ext cx="8397481" cy="461710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>
                <a:solidFill>
                  <a:srgbClr val="FF0000"/>
                </a:solidFill>
              </a:rPr>
              <a:t>En sık </a:t>
            </a:r>
            <a:r>
              <a:rPr lang="tr-TR" dirty="0"/>
              <a:t>etken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/>
              <a:t>enterik</a:t>
            </a:r>
            <a:r>
              <a:rPr lang="tr-TR" dirty="0"/>
              <a:t> </a:t>
            </a:r>
            <a:r>
              <a:rPr lang="tr-TR" dirty="0" err="1"/>
              <a:t>bakterilerdir;</a:t>
            </a:r>
            <a:r>
              <a:rPr lang="tr-TR" i="1" dirty="0" err="1">
                <a:solidFill>
                  <a:srgbClr val="FF0000"/>
                </a:solidFill>
              </a:rPr>
              <a:t>E.coli</a:t>
            </a:r>
            <a:r>
              <a:rPr lang="tr-TR" i="1" dirty="0">
                <a:solidFill>
                  <a:srgbClr val="FF0000"/>
                </a:solidFill>
              </a:rPr>
              <a:t> (%90) </a:t>
            </a:r>
          </a:p>
          <a:p>
            <a:pPr algn="just"/>
            <a:r>
              <a:rPr lang="tr-TR" i="1" dirty="0"/>
              <a:t>En sık </a:t>
            </a:r>
            <a:r>
              <a:rPr lang="tr-TR" i="1" dirty="0" err="1"/>
              <a:t>enterik</a:t>
            </a:r>
            <a:r>
              <a:rPr lang="tr-TR" i="1" dirty="0"/>
              <a:t> olmayan;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/>
              <a:t>Pseudomonas</a:t>
            </a:r>
            <a:r>
              <a:rPr lang="tr-TR" i="1" dirty="0"/>
              <a:t> </a:t>
            </a:r>
            <a:r>
              <a:rPr lang="tr-TR" i="1" dirty="0" err="1"/>
              <a:t>aeruginasa</a:t>
            </a:r>
            <a:r>
              <a:rPr lang="tr-TR" dirty="0" err="1"/>
              <a:t>’dır</a:t>
            </a:r>
            <a:endParaRPr lang="tr-TR" dirty="0"/>
          </a:p>
          <a:p>
            <a:pPr algn="just"/>
            <a:r>
              <a:rPr lang="tr-TR" i="1" dirty="0">
                <a:solidFill>
                  <a:srgbClr val="FF0000"/>
                </a:solidFill>
              </a:rPr>
              <a:t>Grup A ve B </a:t>
            </a:r>
            <a:r>
              <a:rPr lang="tr-TR" i="1" dirty="0"/>
              <a:t>streptokoklar </a:t>
            </a:r>
            <a:r>
              <a:rPr lang="tr-TR" dirty="0"/>
              <a:t>daha çok </a:t>
            </a:r>
            <a:r>
              <a:rPr lang="tr-TR" dirty="0" err="1">
                <a:solidFill>
                  <a:srgbClr val="FF0000"/>
                </a:solidFill>
              </a:rPr>
              <a:t>yenidoğanda</a:t>
            </a:r>
            <a:endParaRPr lang="tr-TR" dirty="0">
              <a:solidFill>
                <a:srgbClr val="FF0000"/>
              </a:solidFill>
            </a:endParaRPr>
          </a:p>
          <a:p>
            <a:pPr algn="just"/>
            <a:r>
              <a:rPr lang="tr-TR" i="1" dirty="0" err="1">
                <a:solidFill>
                  <a:srgbClr val="FF0000"/>
                </a:solidFill>
              </a:rPr>
              <a:t>Staphylococcus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saprophyticus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daha çok </a:t>
            </a:r>
            <a:r>
              <a:rPr lang="tr-TR" dirty="0" err="1">
                <a:solidFill>
                  <a:srgbClr val="FF0000"/>
                </a:solidFill>
              </a:rPr>
              <a:t>adölesan</a:t>
            </a:r>
            <a:r>
              <a:rPr lang="tr-TR" dirty="0"/>
              <a:t> kızlarda etkenidir.</a:t>
            </a:r>
          </a:p>
          <a:p>
            <a:pPr algn="just"/>
            <a:r>
              <a:rPr lang="tr-TR" dirty="0" err="1">
                <a:solidFill>
                  <a:srgbClr val="FF0000"/>
                </a:solidFill>
              </a:rPr>
              <a:t>Proteus</a:t>
            </a:r>
            <a:r>
              <a:rPr lang="tr-TR" dirty="0"/>
              <a:t> türleri ,</a:t>
            </a:r>
            <a:r>
              <a:rPr lang="tr-TR" dirty="0">
                <a:solidFill>
                  <a:srgbClr val="FF0000"/>
                </a:solidFill>
              </a:rPr>
              <a:t>sünnetsiz</a:t>
            </a:r>
            <a:r>
              <a:rPr lang="tr-TR" dirty="0"/>
              <a:t> erkek çocuklarda </a:t>
            </a:r>
            <a:r>
              <a:rPr lang="tr-TR" dirty="0" err="1"/>
              <a:t>İYE’nin</a:t>
            </a:r>
            <a:r>
              <a:rPr lang="tr-TR" dirty="0"/>
              <a:t> en sık nedenidir</a:t>
            </a:r>
          </a:p>
          <a:p>
            <a:pPr algn="just"/>
            <a:r>
              <a:rPr lang="tr-TR" dirty="0"/>
              <a:t>Virüs ve mantarlar; nadir etken, </a:t>
            </a:r>
            <a:r>
              <a:rPr lang="tr-TR" dirty="0" err="1"/>
              <a:t>immünsüpresif</a:t>
            </a:r>
            <a:r>
              <a:rPr lang="tr-TR" dirty="0"/>
              <a:t>, geniş </a:t>
            </a:r>
            <a:r>
              <a:rPr lang="tr-TR" dirty="0" err="1"/>
              <a:t>spekturumlu</a:t>
            </a:r>
            <a:r>
              <a:rPr lang="tr-TR" dirty="0"/>
              <a:t> antibiyotik </a:t>
            </a:r>
            <a:r>
              <a:rPr lang="tr-TR" dirty="0" err="1"/>
              <a:t>kullanımı,girişimssel</a:t>
            </a:r>
            <a:r>
              <a:rPr lang="tr-TR" dirty="0"/>
              <a:t> işlemler </a:t>
            </a:r>
          </a:p>
          <a:p>
            <a:pPr algn="just"/>
            <a:r>
              <a:rPr lang="tr-TR" dirty="0" err="1"/>
              <a:t>Adenovirüs</a:t>
            </a:r>
            <a:r>
              <a:rPr lang="tr-TR" dirty="0"/>
              <a:t>; </a:t>
            </a:r>
            <a:r>
              <a:rPr lang="tr-TR" dirty="0" err="1"/>
              <a:t>hemorojik</a:t>
            </a:r>
            <a:r>
              <a:rPr lang="tr-TR" dirty="0"/>
              <a:t> sistit</a:t>
            </a:r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583975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9340" y="541829"/>
            <a:ext cx="10671559" cy="803645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                          RİSK FAKTÖRLERİ 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29340" y="1698172"/>
            <a:ext cx="10671559" cy="5028449"/>
          </a:xfrm>
        </p:spPr>
        <p:txBody>
          <a:bodyPr numCol="2">
            <a:normAutofit/>
          </a:bodyPr>
          <a:lstStyle/>
          <a:p>
            <a:r>
              <a:rPr lang="tr-TR" dirty="0"/>
              <a:t>Kız </a:t>
            </a:r>
            <a:r>
              <a:rPr lang="tr-TR" dirty="0" err="1"/>
              <a:t>çocuk,sünnetsiz</a:t>
            </a:r>
            <a:r>
              <a:rPr lang="tr-TR" dirty="0"/>
              <a:t> erkek çocuk</a:t>
            </a:r>
          </a:p>
          <a:p>
            <a:r>
              <a:rPr lang="tr-TR" dirty="0"/>
              <a:t> Sıkı elbise/iç giysi </a:t>
            </a:r>
          </a:p>
          <a:p>
            <a:r>
              <a:rPr lang="tr-TR" dirty="0"/>
              <a:t>Kıl </a:t>
            </a:r>
            <a:r>
              <a:rPr lang="tr-TR" dirty="0" err="1"/>
              <a:t>kurdu,kabızlık</a:t>
            </a:r>
            <a:r>
              <a:rPr lang="tr-TR" dirty="0"/>
              <a:t> </a:t>
            </a:r>
          </a:p>
          <a:p>
            <a:r>
              <a:rPr lang="tr-TR" dirty="0"/>
              <a:t>Anne sütü almama</a:t>
            </a:r>
          </a:p>
          <a:p>
            <a:r>
              <a:rPr lang="tr-TR" dirty="0"/>
              <a:t>Dolu küvette uzun köpük banyosu</a:t>
            </a:r>
          </a:p>
          <a:p>
            <a:r>
              <a:rPr lang="tr-TR" dirty="0"/>
              <a:t>Dışkı </a:t>
            </a:r>
            <a:r>
              <a:rPr lang="tr-TR" dirty="0" err="1"/>
              <a:t>inkontinansı</a:t>
            </a:r>
            <a:r>
              <a:rPr lang="tr-TR" dirty="0"/>
              <a:t> ve bulaş </a:t>
            </a:r>
          </a:p>
          <a:p>
            <a:r>
              <a:rPr lang="tr-TR" dirty="0" err="1"/>
              <a:t>Labial</a:t>
            </a:r>
            <a:r>
              <a:rPr lang="tr-TR" dirty="0"/>
              <a:t> adezyon,</a:t>
            </a:r>
          </a:p>
          <a:p>
            <a:r>
              <a:rPr lang="tr-TR" dirty="0" err="1"/>
              <a:t>Fimozis</a:t>
            </a:r>
            <a:r>
              <a:rPr lang="tr-TR" dirty="0"/>
              <a:t>/</a:t>
            </a:r>
            <a:r>
              <a:rPr lang="tr-TR" dirty="0" err="1"/>
              <a:t>Prepisyum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Nörojenik</a:t>
            </a:r>
            <a:r>
              <a:rPr lang="tr-TR" dirty="0"/>
              <a:t> mesane/İşeme </a:t>
            </a:r>
            <a:r>
              <a:rPr lang="tr-TR" dirty="0" err="1"/>
              <a:t>disfonksiyonu</a:t>
            </a:r>
            <a:r>
              <a:rPr lang="tr-TR" dirty="0"/>
              <a:t>/İdrar tutma</a:t>
            </a:r>
          </a:p>
          <a:p>
            <a:r>
              <a:rPr lang="tr-TR" dirty="0"/>
              <a:t>Arkadan öne temizleme </a:t>
            </a:r>
          </a:p>
          <a:p>
            <a:r>
              <a:rPr lang="tr-TR" dirty="0"/>
              <a:t>Erken Cinsel aktivite-taciz </a:t>
            </a:r>
          </a:p>
          <a:p>
            <a:r>
              <a:rPr lang="tr-TR" dirty="0"/>
              <a:t>Antibiyotik kullanımı ile </a:t>
            </a:r>
            <a:r>
              <a:rPr lang="tr-TR" dirty="0" err="1"/>
              <a:t>vagina</a:t>
            </a:r>
            <a:r>
              <a:rPr lang="tr-TR" dirty="0"/>
              <a:t> veya kolon florasının bozulması</a:t>
            </a:r>
          </a:p>
          <a:p>
            <a:r>
              <a:rPr lang="tr-TR" dirty="0" err="1"/>
              <a:t>Üriner</a:t>
            </a:r>
            <a:r>
              <a:rPr lang="tr-TR" dirty="0"/>
              <a:t> taş ,</a:t>
            </a:r>
            <a:r>
              <a:rPr lang="tr-TR" dirty="0" err="1"/>
              <a:t>Reflü</a:t>
            </a:r>
            <a:r>
              <a:rPr lang="tr-TR" dirty="0"/>
              <a:t> ,Obstrüksiyon</a:t>
            </a:r>
          </a:p>
          <a:p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Katater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510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9513D2-18DE-4B6D-838C-1A357517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08" y="365125"/>
            <a:ext cx="6576291" cy="132556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                KLİNİK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A3E43A-9167-4645-B57D-6CE96B898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5" y="1825625"/>
            <a:ext cx="8094876" cy="4351338"/>
          </a:xfrm>
        </p:spPr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Yaş</a:t>
            </a:r>
            <a:r>
              <a:rPr lang="tr-TR" dirty="0"/>
              <a:t> ve  hastalığın </a:t>
            </a:r>
            <a:r>
              <a:rPr lang="tr-TR" dirty="0">
                <a:solidFill>
                  <a:srgbClr val="FF0000"/>
                </a:solidFill>
              </a:rPr>
              <a:t>şiddetine</a:t>
            </a:r>
            <a:r>
              <a:rPr lang="tr-TR" dirty="0"/>
              <a:t> bağlı olarak değişir.</a:t>
            </a:r>
          </a:p>
          <a:p>
            <a:r>
              <a:rPr lang="tr-TR" dirty="0" err="1"/>
              <a:t>infantlarda,genelde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non</a:t>
            </a:r>
            <a:r>
              <a:rPr lang="tr-TR" dirty="0">
                <a:solidFill>
                  <a:srgbClr val="FF0000"/>
                </a:solidFill>
              </a:rPr>
              <a:t> spesifik.</a:t>
            </a:r>
            <a:r>
              <a:rPr lang="tr-TR" dirty="0"/>
              <a:t> </a:t>
            </a:r>
          </a:p>
          <a:p>
            <a:r>
              <a:rPr lang="tr-TR" dirty="0"/>
              <a:t>Hastalar dikkatlice değerlendirilmeli ve İYE göz önünde bulundurulmalı.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7084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9497DD-6C6C-4585-A4F5-5B3939D95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                       KLİNİK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B7DAD9-11BE-4A9A-915D-B45CBAAA97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altLang="tr-TR" b="1" dirty="0">
                <a:solidFill>
                  <a:srgbClr val="FF0000"/>
                </a:solidFill>
              </a:rPr>
              <a:t> İki  aydan küçük bebekler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/>
              <a:t>Ateş veya </a:t>
            </a:r>
            <a:r>
              <a:rPr lang="tr-TR" altLang="tr-TR" sz="2800" dirty="0" err="1"/>
              <a:t>Hipotermi</a:t>
            </a:r>
            <a:endParaRPr lang="tr-TR" altLang="tr-TR" sz="28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 err="1"/>
              <a:t>Letarji,Kusma</a:t>
            </a:r>
            <a:r>
              <a:rPr lang="tr-TR" altLang="tr-TR" dirty="0" err="1"/>
              <a:t>,</a:t>
            </a:r>
            <a:r>
              <a:rPr lang="tr-TR" altLang="tr-TR" sz="2800" dirty="0" err="1"/>
              <a:t>Huzursuzluk</a:t>
            </a:r>
            <a:endParaRPr lang="tr-TR" altLang="tr-TR" sz="2800" dirty="0"/>
          </a:p>
          <a:p>
            <a:pPr eaLnBrk="1" hangingPunct="1">
              <a:lnSpc>
                <a:spcPct val="90000"/>
              </a:lnSpc>
            </a:pPr>
            <a:r>
              <a:rPr lang="tr-TR" dirty="0"/>
              <a:t>Beslenme </a:t>
            </a:r>
            <a:r>
              <a:rPr lang="tr-TR" dirty="0" err="1"/>
              <a:t>bozukluğu,kilo</a:t>
            </a:r>
            <a:r>
              <a:rPr lang="tr-TR" dirty="0"/>
              <a:t> alımında azalma/duraklama,</a:t>
            </a:r>
          </a:p>
          <a:p>
            <a:pPr eaLnBrk="1" hangingPunct="1">
              <a:lnSpc>
                <a:spcPct val="90000"/>
              </a:lnSpc>
            </a:pPr>
            <a:r>
              <a:rPr lang="tr-TR" dirty="0"/>
              <a:t>Karında </a:t>
            </a:r>
            <a:r>
              <a:rPr lang="tr-TR" dirty="0" err="1"/>
              <a:t>hassasiyet,distansiyon</a:t>
            </a:r>
            <a:r>
              <a:rPr lang="tr-TR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tr-TR" dirty="0"/>
              <a:t>Sarılık,</a:t>
            </a:r>
          </a:p>
          <a:p>
            <a:pPr eaLnBrk="1" hangingPunct="1">
              <a:lnSpc>
                <a:spcPct val="90000"/>
              </a:lnSpc>
            </a:pPr>
            <a:r>
              <a:rPr lang="tr-TR" dirty="0"/>
              <a:t>İdrarda renk </a:t>
            </a:r>
            <a:r>
              <a:rPr lang="tr-TR" dirty="0" err="1"/>
              <a:t>değişikliği,kötü</a:t>
            </a:r>
            <a:r>
              <a:rPr lang="tr-TR" dirty="0"/>
              <a:t> koku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5EEFAB-7531-4801-98B8-4087A1D85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altLang="tr-TR" b="1" dirty="0">
                <a:solidFill>
                  <a:srgbClr val="FF0000"/>
                </a:solidFill>
              </a:rPr>
              <a:t>İki  aydan büyük bebekler ve konuşamayan çocuklarda ilaveten</a:t>
            </a:r>
            <a:r>
              <a:rPr lang="tr-TR" altLang="tr-TR" dirty="0"/>
              <a:t>,</a:t>
            </a:r>
          </a:p>
          <a:p>
            <a:pPr eaLnBrk="1" hangingPunct="1">
              <a:defRPr/>
            </a:pPr>
            <a:r>
              <a:rPr lang="tr-TR" altLang="tr-T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Düşkün görünüm</a:t>
            </a:r>
          </a:p>
          <a:p>
            <a:pPr eaLnBrk="1" hangingPunct="1">
              <a:defRPr/>
            </a:pPr>
            <a:r>
              <a:rPr lang="tr-TR" altLang="tr-T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Karın ve Böğürde hassasiyet</a:t>
            </a:r>
          </a:p>
          <a:p>
            <a:pPr eaLnBrk="1" hangingPunct="1">
              <a:defRPr/>
            </a:pPr>
            <a:r>
              <a:rPr lang="tr-TR" altLang="tr-TR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Febril</a:t>
            </a:r>
            <a:r>
              <a:rPr lang="tr-TR" altLang="tr-T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konvülsiyon</a:t>
            </a:r>
            <a:endParaRPr lang="tr-TR" altLang="tr-T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r-TR" altLang="tr-TR" sz="2800" b="1" dirty="0">
                <a:solidFill>
                  <a:srgbClr val="FF0000"/>
                </a:solidFill>
              </a:rPr>
              <a:t>konuşabilen çocuklar ve okul çağında ilaveten</a:t>
            </a:r>
            <a:r>
              <a:rPr lang="tr-TR" altLang="tr-TR" sz="2800" dirty="0">
                <a:solidFill>
                  <a:srgbClr val="FF0000"/>
                </a:solidFill>
              </a:rPr>
              <a:t>;</a:t>
            </a:r>
          </a:p>
          <a:p>
            <a:pPr eaLnBrk="1" hangingPunct="1">
              <a:defRPr/>
            </a:pPr>
            <a:r>
              <a:rPr lang="tr-TR" altLang="tr-TR" sz="2800" dirty="0"/>
              <a:t> Karın ve böğür ağrısı</a:t>
            </a:r>
            <a:endParaRPr lang="tr-TR" altLang="tr-TR" dirty="0"/>
          </a:p>
          <a:p>
            <a:pPr eaLnBrk="1" hangingPunct="1">
              <a:defRPr/>
            </a:pPr>
            <a:r>
              <a:rPr lang="tr-TR" altLang="tr-TR" dirty="0" err="1"/>
              <a:t>Ü</a:t>
            </a:r>
            <a:r>
              <a:rPr lang="tr-TR" altLang="tr-TR" sz="2800" dirty="0" err="1"/>
              <a:t>retral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semtomlar</a:t>
            </a:r>
            <a:r>
              <a:rPr lang="tr-TR" altLang="tr-TR" dirty="0" err="1"/>
              <a:t>,idrar</a:t>
            </a:r>
            <a:r>
              <a:rPr lang="tr-TR" altLang="tr-TR" dirty="0"/>
              <a:t> yaparken ağrı </a:t>
            </a:r>
            <a:r>
              <a:rPr lang="tr-TR" altLang="tr-TR" dirty="0" err="1"/>
              <a:t>yanma,idrar</a:t>
            </a:r>
            <a:r>
              <a:rPr lang="tr-TR" altLang="tr-TR" dirty="0"/>
              <a:t> kaçırma </a:t>
            </a:r>
            <a:r>
              <a:rPr lang="tr-TR" altLang="tr-TR" dirty="0" err="1"/>
              <a:t>vs</a:t>
            </a:r>
            <a:endParaRPr lang="tr-TR" altLang="tr-T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78302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59281" y="335280"/>
            <a:ext cx="6076029" cy="840377"/>
          </a:xfrm>
        </p:spPr>
        <p:txBody>
          <a:bodyPr numCol="1"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                KLİNİK VE LOKALİZASYON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3760" y="1175657"/>
            <a:ext cx="8541545" cy="5512525"/>
          </a:xfrm>
        </p:spPr>
        <p:txBody>
          <a:bodyPr numCol="2"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</a:rPr>
              <a:t>ALT İYE </a:t>
            </a:r>
          </a:p>
          <a:p>
            <a:r>
              <a:rPr lang="tr-TR" dirty="0"/>
              <a:t>İdrar yaparken ağrı, yanma</a:t>
            </a:r>
          </a:p>
          <a:p>
            <a:r>
              <a:rPr lang="tr-TR" dirty="0"/>
              <a:t>Sıkışma hissi</a:t>
            </a:r>
          </a:p>
          <a:p>
            <a:r>
              <a:rPr lang="tr-TR" dirty="0"/>
              <a:t>Sık idrar yapma</a:t>
            </a:r>
          </a:p>
          <a:p>
            <a:r>
              <a:rPr lang="tr-TR" dirty="0"/>
              <a:t> Mesane üstünde duyarlılık </a:t>
            </a:r>
          </a:p>
          <a:p>
            <a:r>
              <a:rPr lang="tr-TR" dirty="0"/>
              <a:t>Bulanık kötü kokulu idrar yapma</a:t>
            </a:r>
          </a:p>
          <a:p>
            <a:r>
              <a:rPr lang="tr-TR" dirty="0"/>
              <a:t> </a:t>
            </a:r>
            <a:r>
              <a:rPr lang="tr-TR" dirty="0" err="1"/>
              <a:t>Hematüri</a:t>
            </a:r>
            <a:r>
              <a:rPr lang="tr-TR" dirty="0"/>
              <a:t> </a:t>
            </a:r>
          </a:p>
          <a:p>
            <a:r>
              <a:rPr lang="tr-TR" dirty="0">
                <a:solidFill>
                  <a:srgbClr val="FF0000"/>
                </a:solidFill>
              </a:rPr>
              <a:t>Ateş ve diğer sistemik belirtiler genellikle yoktur </a:t>
            </a:r>
          </a:p>
          <a:p>
            <a:r>
              <a:rPr lang="tr-TR" dirty="0"/>
              <a:t>Beyaz küre yüksekliği (-) </a:t>
            </a:r>
          </a:p>
          <a:p>
            <a:r>
              <a:rPr lang="tr-TR" dirty="0"/>
              <a:t> Eritrosit </a:t>
            </a:r>
            <a:r>
              <a:rPr lang="tr-TR" dirty="0" err="1"/>
              <a:t>sedimentasyon</a:t>
            </a:r>
            <a:r>
              <a:rPr lang="tr-TR" dirty="0"/>
              <a:t> hızı yüksekliği (-) </a:t>
            </a:r>
          </a:p>
          <a:p>
            <a:r>
              <a:rPr lang="tr-TR" dirty="0"/>
              <a:t> C-reaktif protein pozitifliği (-)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</a:rPr>
              <a:t>ÜST İYE(PYOLONEFRİT) </a:t>
            </a:r>
          </a:p>
          <a:p>
            <a:r>
              <a:rPr lang="tr-TR" dirty="0">
                <a:solidFill>
                  <a:srgbClr val="FF0000"/>
                </a:solidFill>
              </a:rPr>
              <a:t>Sistemik belirtiler </a:t>
            </a:r>
          </a:p>
          <a:p>
            <a:r>
              <a:rPr lang="tr-TR" b="1" dirty="0"/>
              <a:t>Ateş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  <a:p>
            <a:r>
              <a:rPr lang="tr-TR" dirty="0"/>
              <a:t>Bulantı-kusma </a:t>
            </a:r>
          </a:p>
          <a:p>
            <a:r>
              <a:rPr lang="tr-TR" dirty="0"/>
              <a:t>Halsizlik</a:t>
            </a:r>
          </a:p>
          <a:p>
            <a:r>
              <a:rPr lang="tr-TR" dirty="0"/>
              <a:t>Yan ve sırt ağrısı</a:t>
            </a:r>
          </a:p>
          <a:p>
            <a:r>
              <a:rPr lang="tr-TR" dirty="0">
                <a:solidFill>
                  <a:srgbClr val="FF0000"/>
                </a:solidFill>
              </a:rPr>
              <a:t>Lökosit </a:t>
            </a:r>
            <a:r>
              <a:rPr lang="tr-TR" dirty="0" err="1">
                <a:solidFill>
                  <a:srgbClr val="FF0000"/>
                </a:solidFill>
              </a:rPr>
              <a:t>silendirlerı</a:t>
            </a:r>
            <a:r>
              <a:rPr lang="tr-TR" dirty="0">
                <a:solidFill>
                  <a:srgbClr val="FF0000"/>
                </a:solidFill>
              </a:rPr>
              <a:t>+</a:t>
            </a:r>
          </a:p>
          <a:p>
            <a:r>
              <a:rPr lang="tr-TR" dirty="0" err="1">
                <a:solidFill>
                  <a:srgbClr val="FF0000"/>
                </a:solidFill>
              </a:rPr>
              <a:t>Kosto-vertebral</a:t>
            </a:r>
            <a:r>
              <a:rPr lang="tr-TR" dirty="0">
                <a:solidFill>
                  <a:srgbClr val="FF0000"/>
                </a:solidFill>
              </a:rPr>
              <a:t> hassasiyet</a:t>
            </a:r>
          </a:p>
          <a:p>
            <a:r>
              <a:rPr lang="tr-TR" dirty="0" err="1">
                <a:solidFill>
                  <a:srgbClr val="FF0000"/>
                </a:solidFill>
              </a:rPr>
              <a:t>Lökositoz,crp,sedim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Prokalsitonin</a:t>
            </a:r>
            <a:r>
              <a:rPr lang="tr-TR" dirty="0">
                <a:solidFill>
                  <a:srgbClr val="FF0000"/>
                </a:solidFill>
              </a:rPr>
              <a:t> (+)</a:t>
            </a:r>
          </a:p>
          <a:p>
            <a:r>
              <a:rPr lang="tr-TR" dirty="0">
                <a:solidFill>
                  <a:srgbClr val="FF0000"/>
                </a:solidFill>
              </a:rPr>
              <a:t>İdrar </a:t>
            </a:r>
            <a:r>
              <a:rPr lang="tr-TR" dirty="0" err="1">
                <a:solidFill>
                  <a:srgbClr val="FF0000"/>
                </a:solidFill>
              </a:rPr>
              <a:t>ozmolaritesinde</a:t>
            </a:r>
            <a:r>
              <a:rPr lang="tr-TR" dirty="0">
                <a:solidFill>
                  <a:srgbClr val="FF0000"/>
                </a:solidFill>
              </a:rPr>
              <a:t> düşüklük, idrarın konsantre edilme kapasitesinde bozulma ( idrar </a:t>
            </a:r>
            <a:r>
              <a:rPr lang="tr-TR" dirty="0" err="1">
                <a:solidFill>
                  <a:srgbClr val="FF0000"/>
                </a:solidFill>
              </a:rPr>
              <a:t>dansite</a:t>
            </a:r>
            <a:r>
              <a:rPr lang="tr-TR" dirty="0">
                <a:solidFill>
                  <a:srgbClr val="FF0000"/>
                </a:solidFill>
              </a:rPr>
              <a:t> düşüklüğü)</a:t>
            </a:r>
          </a:p>
        </p:txBody>
      </p:sp>
    </p:spTree>
    <p:extLst>
      <p:ext uri="{BB962C8B-B14F-4D97-AF65-F5344CB8AC3E}">
        <p14:creationId xmlns:p14="http://schemas.microsoft.com/office/powerpoint/2010/main" val="2315737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33126B-A0BA-8228-C383-8CCCDC6E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          Öykü ve Fizik Muayene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CB44F7-D72C-7C8F-775D-C7203397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886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     Tanıyı</a:t>
            </a:r>
            <a:r>
              <a:rPr lang="tr-TR" dirty="0"/>
              <a:t> koyma ve altta yatan </a:t>
            </a:r>
            <a:r>
              <a:rPr lang="tr-TR" dirty="0">
                <a:solidFill>
                  <a:srgbClr val="FF0000"/>
                </a:solidFill>
              </a:rPr>
              <a:t>anatomik</a:t>
            </a:r>
            <a:r>
              <a:rPr lang="tr-TR" dirty="0"/>
              <a:t> ve </a:t>
            </a:r>
            <a:r>
              <a:rPr lang="tr-TR" dirty="0">
                <a:solidFill>
                  <a:srgbClr val="FF0000"/>
                </a:solidFill>
              </a:rPr>
              <a:t>fonksiyonel anomalileri</a:t>
            </a:r>
            <a:r>
              <a:rPr lang="tr-TR" dirty="0"/>
              <a:t> saptamak açısından önemlidir.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7524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3278EE-FB6A-4AB8-92A1-CDF537F2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</a:t>
            </a:r>
            <a:r>
              <a:rPr lang="tr-TR" dirty="0" err="1">
                <a:solidFill>
                  <a:srgbClr val="FF0000"/>
                </a:solidFill>
              </a:rPr>
              <a:t>Anamnezde</a:t>
            </a:r>
            <a:r>
              <a:rPr lang="tr-TR" dirty="0">
                <a:solidFill>
                  <a:srgbClr val="FF0000"/>
                </a:solidFill>
              </a:rPr>
              <a:t> neler soralım?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641849-4425-4C99-BC2C-1D7430855E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dirty="0"/>
              <a:t>Tekrarlayan İYE öyküsü</a:t>
            </a:r>
          </a:p>
          <a:p>
            <a:pPr lvl="1"/>
            <a:r>
              <a:rPr lang="tr-TR" dirty="0"/>
              <a:t>Odağı bilinmeyen tekrarlayan ateş öyküsü</a:t>
            </a:r>
          </a:p>
          <a:p>
            <a:pPr lvl="1"/>
            <a:r>
              <a:rPr lang="tr-TR" dirty="0"/>
              <a:t>İşeme ve kabızlık öyküsü</a:t>
            </a:r>
          </a:p>
          <a:p>
            <a:pPr lvl="1"/>
            <a:r>
              <a:rPr lang="tr-TR" dirty="0" err="1"/>
              <a:t>Üriner</a:t>
            </a:r>
            <a:r>
              <a:rPr lang="tr-TR" dirty="0"/>
              <a:t> sistemin olası </a:t>
            </a:r>
            <a:r>
              <a:rPr lang="tr-TR" dirty="0" err="1"/>
              <a:t>malformasyonları</a:t>
            </a:r>
            <a:r>
              <a:rPr lang="tr-TR" dirty="0"/>
              <a:t> (</a:t>
            </a:r>
            <a:r>
              <a:rPr lang="tr-TR" dirty="0" err="1"/>
              <a:t>örn</a:t>
            </a:r>
            <a:r>
              <a:rPr lang="tr-TR" dirty="0"/>
              <a:t>; </a:t>
            </a:r>
            <a:r>
              <a:rPr lang="tr-TR" dirty="0" err="1"/>
              <a:t>pre</a:t>
            </a:r>
            <a:r>
              <a:rPr lang="tr-TR" dirty="0"/>
              <a:t> ve post </a:t>
            </a:r>
            <a:r>
              <a:rPr lang="tr-TR" dirty="0" err="1"/>
              <a:t>natal</a:t>
            </a:r>
            <a:r>
              <a:rPr lang="tr-TR" dirty="0"/>
              <a:t> USG taraması)</a:t>
            </a:r>
          </a:p>
          <a:p>
            <a:pPr lvl="1"/>
            <a:r>
              <a:rPr lang="tr-TR" dirty="0"/>
              <a:t>Operasyon öyküsü</a:t>
            </a:r>
          </a:p>
          <a:p>
            <a:pPr lvl="1"/>
            <a:r>
              <a:rPr lang="tr-TR" dirty="0"/>
              <a:t>Aile bireylerinin ürolojik anomali </a:t>
            </a:r>
            <a:r>
              <a:rPr lang="tr-TR" dirty="0" err="1"/>
              <a:t>ötküsü</a:t>
            </a:r>
            <a:r>
              <a:rPr lang="tr-TR" dirty="0"/>
              <a:t> ( ailede </a:t>
            </a:r>
            <a:r>
              <a:rPr lang="tr-TR" dirty="0" err="1"/>
              <a:t>vur,böbrek</a:t>
            </a:r>
            <a:r>
              <a:rPr lang="tr-TR" dirty="0"/>
              <a:t> hastalığı)</a:t>
            </a:r>
            <a:endParaRPr lang="tr-TR" b="1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4C56E4-C22E-4B6E-8655-172FE0592D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tr-TR" altLang="tr-TR" sz="2800" dirty="0"/>
              <a:t>Karında kitle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800" dirty="0"/>
              <a:t>Dış </a:t>
            </a:r>
            <a:r>
              <a:rPr lang="tr-TR" altLang="tr-TR" sz="2800" dirty="0" err="1"/>
              <a:t>genital</a:t>
            </a:r>
            <a:r>
              <a:rPr lang="tr-TR" altLang="tr-TR" sz="2800" dirty="0"/>
              <a:t> </a:t>
            </a:r>
            <a:r>
              <a:rPr lang="tr-TR" altLang="tr-TR" sz="2800" dirty="0" err="1"/>
              <a:t>malformasyon</a:t>
            </a:r>
            <a:endParaRPr lang="tr-TR" altLang="tr-TR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800" dirty="0" err="1"/>
              <a:t>Labial</a:t>
            </a:r>
            <a:r>
              <a:rPr lang="tr-TR" altLang="tr-TR" sz="2800" dirty="0"/>
              <a:t> yapışıklık</a:t>
            </a:r>
          </a:p>
          <a:p>
            <a:pPr>
              <a:lnSpc>
                <a:spcPct val="80000"/>
              </a:lnSpc>
              <a:defRPr/>
            </a:pPr>
            <a:r>
              <a:rPr lang="tr-TR" dirty="0"/>
              <a:t>Büyüme gelişme </a:t>
            </a:r>
            <a:r>
              <a:rPr lang="tr-TR" dirty="0" err="1"/>
              <a:t>gerliği</a:t>
            </a:r>
            <a:r>
              <a:rPr lang="tr-TR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2800" dirty="0"/>
              <a:t>Yüksek kan basıncı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alt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6440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9FE966-1B55-4B5B-AE5F-D93707EA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148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 Fizik Muayene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C789A0-7BEA-47DA-8432-CB11DECE6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143"/>
            <a:ext cx="10515600" cy="5015820"/>
          </a:xfrm>
        </p:spPr>
        <p:txBody>
          <a:bodyPr/>
          <a:lstStyle/>
          <a:p>
            <a:r>
              <a:rPr lang="tr-TR" dirty="0"/>
              <a:t>Ateş,</a:t>
            </a:r>
          </a:p>
          <a:p>
            <a:r>
              <a:rPr lang="tr-TR" dirty="0"/>
              <a:t>Tansiyon ölçümü ;kronik böbrek yetersizliği açısından </a:t>
            </a:r>
          </a:p>
          <a:p>
            <a:r>
              <a:rPr lang="tr-TR" dirty="0"/>
              <a:t>Büyüme parametrelerinin ölçümü; boy, kilo </a:t>
            </a:r>
            <a:r>
              <a:rPr lang="tr-TR" dirty="0" err="1"/>
              <a:t>vs</a:t>
            </a:r>
            <a:endParaRPr lang="tr-TR" dirty="0"/>
          </a:p>
          <a:p>
            <a:r>
              <a:rPr lang="tr-TR" dirty="0"/>
              <a:t>Dış </a:t>
            </a:r>
            <a:r>
              <a:rPr lang="tr-TR" dirty="0" err="1"/>
              <a:t>genital</a:t>
            </a:r>
            <a:r>
              <a:rPr lang="tr-TR" dirty="0"/>
              <a:t> muayene ; </a:t>
            </a:r>
            <a:r>
              <a:rPr lang="tr-TR" dirty="0" err="1"/>
              <a:t>fimozis</a:t>
            </a:r>
            <a:r>
              <a:rPr lang="tr-TR" dirty="0"/>
              <a:t>, </a:t>
            </a:r>
            <a:r>
              <a:rPr lang="tr-TR" dirty="0" err="1"/>
              <a:t>labial</a:t>
            </a:r>
            <a:r>
              <a:rPr lang="tr-TR" dirty="0"/>
              <a:t> füzyon </a:t>
            </a:r>
            <a:r>
              <a:rPr lang="tr-TR" dirty="0" err="1"/>
              <a:t>vs</a:t>
            </a:r>
            <a:r>
              <a:rPr lang="tr-TR" dirty="0"/>
              <a:t> </a:t>
            </a:r>
          </a:p>
          <a:p>
            <a:r>
              <a:rPr lang="tr-TR" dirty="0"/>
              <a:t>Karın ve </a:t>
            </a:r>
            <a:r>
              <a:rPr lang="tr-TR" dirty="0" err="1"/>
              <a:t>flank</a:t>
            </a:r>
            <a:r>
              <a:rPr lang="tr-TR" dirty="0"/>
              <a:t> bölge muayenesi; </a:t>
            </a:r>
            <a:r>
              <a:rPr lang="tr-TR" dirty="0" err="1"/>
              <a:t>suprapubik</a:t>
            </a:r>
            <a:r>
              <a:rPr lang="tr-TR" dirty="0"/>
              <a:t> </a:t>
            </a:r>
            <a:r>
              <a:rPr lang="tr-TR" dirty="0" err="1"/>
              <a:t>hasssasiyet</a:t>
            </a:r>
            <a:r>
              <a:rPr lang="tr-TR" dirty="0"/>
              <a:t>, büyük mesane, genişlemiş böbrek </a:t>
            </a:r>
            <a:r>
              <a:rPr lang="tr-TR" dirty="0" err="1"/>
              <a:t>vs</a:t>
            </a:r>
            <a:endParaRPr lang="tr-TR" dirty="0"/>
          </a:p>
          <a:p>
            <a:r>
              <a:rPr lang="tr-TR" dirty="0" err="1"/>
              <a:t>Nörojenik</a:t>
            </a:r>
            <a:r>
              <a:rPr lang="tr-TR" dirty="0"/>
              <a:t> mesane açısından; sırt ve </a:t>
            </a:r>
            <a:r>
              <a:rPr lang="tr-TR" dirty="0" err="1"/>
              <a:t>sakral</a:t>
            </a:r>
            <a:r>
              <a:rPr lang="tr-TR" dirty="0"/>
              <a:t> bölgede </a:t>
            </a:r>
            <a:r>
              <a:rPr lang="tr-TR" dirty="0" err="1"/>
              <a:t>gamzelenme</a:t>
            </a:r>
            <a:r>
              <a:rPr lang="tr-TR" dirty="0"/>
              <a:t> lipom, kıllanma artışı, </a:t>
            </a:r>
            <a:r>
              <a:rPr lang="tr-TR" dirty="0" err="1"/>
              <a:t>dermal</a:t>
            </a:r>
            <a:r>
              <a:rPr lang="tr-TR" dirty="0"/>
              <a:t> sinüs varlığı,</a:t>
            </a:r>
          </a:p>
          <a:p>
            <a:r>
              <a:rPr lang="tr-TR" dirty="0" err="1"/>
              <a:t>Konstipasyon</a:t>
            </a:r>
            <a:r>
              <a:rPr lang="tr-TR" dirty="0"/>
              <a:t>/ </a:t>
            </a:r>
            <a:r>
              <a:rPr lang="tr-TR" dirty="0" err="1"/>
              <a:t>enkoprezisi</a:t>
            </a:r>
            <a:r>
              <a:rPr lang="tr-TR" dirty="0"/>
              <a:t> olan çocuklarda; </a:t>
            </a:r>
            <a:r>
              <a:rPr lang="tr-TR" dirty="0" err="1"/>
              <a:t>rektal</a:t>
            </a:r>
            <a:r>
              <a:rPr lang="tr-TR" dirty="0"/>
              <a:t> </a:t>
            </a:r>
            <a:r>
              <a:rPr lang="tr-TR" dirty="0" err="1"/>
              <a:t>muyane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504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53D49-F7B6-43A4-BD84-1FA37F2F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6F9EF1E-00FF-4B0B-B104-0F44024FE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084" y="1825625"/>
            <a:ext cx="6363831" cy="4351338"/>
          </a:xfrm>
        </p:spPr>
      </p:pic>
    </p:spTree>
    <p:extLst>
      <p:ext uri="{BB962C8B-B14F-4D97-AF65-F5344CB8AC3E}">
        <p14:creationId xmlns:p14="http://schemas.microsoft.com/office/powerpoint/2010/main" val="3859427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A6BB03-B88C-44AB-A8C1-DFC67ECB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                Laboratuvar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21FAA4-807C-4CC2-B5F9-512A69C0E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Dipstik</a:t>
            </a:r>
            <a:r>
              <a:rPr lang="tr-TR" dirty="0"/>
              <a:t>(Tam idrar </a:t>
            </a:r>
            <a:r>
              <a:rPr lang="tr-TR" dirty="0" err="1"/>
              <a:t>Tahlili-TİT;Strip</a:t>
            </a:r>
            <a:r>
              <a:rPr lang="tr-TR" dirty="0"/>
              <a:t> testi) ,</a:t>
            </a:r>
          </a:p>
          <a:p>
            <a:r>
              <a:rPr lang="tr-TR" dirty="0"/>
              <a:t>İdrar </a:t>
            </a:r>
            <a:r>
              <a:rPr lang="tr-TR" dirty="0" err="1"/>
              <a:t>mikroskopisi</a:t>
            </a:r>
            <a:endParaRPr lang="tr-TR" dirty="0"/>
          </a:p>
          <a:p>
            <a:r>
              <a:rPr lang="tr-TR" dirty="0"/>
              <a:t>Kültür ve </a:t>
            </a:r>
            <a:r>
              <a:rPr lang="tr-TR" dirty="0" err="1"/>
              <a:t>antibiyogram</a:t>
            </a:r>
            <a:endParaRPr lang="tr-TR" dirty="0"/>
          </a:p>
          <a:p>
            <a:r>
              <a:rPr lang="tr-TR" dirty="0" err="1"/>
              <a:t>Hemogram</a:t>
            </a:r>
            <a:r>
              <a:rPr lang="tr-TR" dirty="0"/>
              <a:t> ,</a:t>
            </a:r>
            <a:r>
              <a:rPr lang="tr-TR" dirty="0" err="1"/>
              <a:t>Crp</a:t>
            </a:r>
            <a:r>
              <a:rPr lang="tr-TR" dirty="0"/>
              <a:t> ,</a:t>
            </a:r>
            <a:r>
              <a:rPr lang="tr-TR" dirty="0" err="1"/>
              <a:t>Sedim,Prokalsitonin</a:t>
            </a:r>
            <a:endParaRPr lang="tr-TR" dirty="0"/>
          </a:p>
          <a:p>
            <a:r>
              <a:rPr lang="tr-TR" sz="2600" dirty="0"/>
              <a:t>Bazı  hastalarda </a:t>
            </a:r>
          </a:p>
          <a:p>
            <a:pPr lvl="1"/>
            <a:r>
              <a:rPr lang="tr-TR" sz="2600" dirty="0"/>
              <a:t>Gaitada parazit incelemesi, </a:t>
            </a:r>
          </a:p>
          <a:p>
            <a:pPr lvl="1"/>
            <a:r>
              <a:rPr lang="tr-TR" sz="2600" dirty="0"/>
              <a:t>Gerekirse </a:t>
            </a:r>
            <a:r>
              <a:rPr lang="tr-TR" sz="2600" dirty="0" err="1"/>
              <a:t>vajen</a:t>
            </a:r>
            <a:r>
              <a:rPr lang="tr-TR" sz="2600" dirty="0"/>
              <a:t> kültürü</a:t>
            </a:r>
          </a:p>
          <a:p>
            <a:pPr lvl="1"/>
            <a:r>
              <a:rPr lang="tr-TR" sz="2600" dirty="0" err="1"/>
              <a:t>Kreatinin</a:t>
            </a:r>
            <a:r>
              <a:rPr lang="tr-TR" sz="2600" dirty="0"/>
              <a:t> </a:t>
            </a:r>
            <a:r>
              <a:rPr lang="tr-TR" sz="2600" dirty="0" err="1"/>
              <a:t>vs</a:t>
            </a:r>
            <a:endParaRPr lang="tr-TR" sz="2600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854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B53C52-12B2-41BC-80A5-7E8DA0ED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037" y="314883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Genel bilgiler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74F023-E3DC-41D7-856C-459B2D966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62327" cy="4351338"/>
          </a:xfrm>
        </p:spPr>
        <p:txBody>
          <a:bodyPr/>
          <a:lstStyle/>
          <a:p>
            <a:r>
              <a:rPr lang="tr-TR" dirty="0"/>
              <a:t>Her yıl 7 milyondan fazla hastada </a:t>
            </a:r>
            <a:r>
              <a:rPr lang="tr-TR" dirty="0" err="1"/>
              <a:t>İYEgelişmekte</a:t>
            </a:r>
            <a:r>
              <a:rPr lang="tr-TR" dirty="0"/>
              <a:t>.</a:t>
            </a:r>
          </a:p>
          <a:p>
            <a:r>
              <a:rPr lang="tr-TR" sz="2800" dirty="0"/>
              <a:t>Sağlık Bakanlığı verilerine göre hastanede yatan hastaların %8.8’i </a:t>
            </a:r>
            <a:r>
              <a:rPr lang="tr-TR" dirty="0"/>
              <a:t>İY</a:t>
            </a:r>
            <a:r>
              <a:rPr lang="tr-TR" sz="2800" dirty="0"/>
              <a:t>E nedeniyle tedavi almaktadır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14051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20801" y="91440"/>
            <a:ext cx="10183812" cy="111034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  </a:t>
            </a:r>
            <a:r>
              <a:rPr lang="tr-TR" b="1" dirty="0">
                <a:solidFill>
                  <a:srgbClr val="FF0000"/>
                </a:solidFill>
              </a:rPr>
              <a:t>Laboratuvar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8080" y="1499686"/>
            <a:ext cx="8522393" cy="5162371"/>
          </a:xfrm>
        </p:spPr>
        <p:txBody>
          <a:bodyPr>
            <a:normAutofit/>
          </a:bodyPr>
          <a:lstStyle/>
          <a:p>
            <a:r>
              <a:rPr lang="tr-TR" dirty="0"/>
              <a:t> İYE semptom ve bulguları olan çocuklarda, </a:t>
            </a:r>
            <a:r>
              <a:rPr lang="tr-TR" dirty="0" err="1"/>
              <a:t>antimikrobiyal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td</a:t>
            </a:r>
            <a:r>
              <a:rPr lang="tr-TR" dirty="0">
                <a:solidFill>
                  <a:srgbClr val="FF0000"/>
                </a:solidFill>
              </a:rPr>
              <a:t> öncesi  idrar analizi </a:t>
            </a:r>
            <a:r>
              <a:rPr lang="tr-TR" dirty="0"/>
              <a:t>yapılmalıdır. </a:t>
            </a:r>
          </a:p>
          <a:p>
            <a:r>
              <a:rPr lang="tr-TR" dirty="0"/>
              <a:t>Ayrıca, </a:t>
            </a:r>
            <a:r>
              <a:rPr lang="tr-TR" dirty="0">
                <a:solidFill>
                  <a:srgbClr val="FF0000"/>
                </a:solidFill>
              </a:rPr>
              <a:t>sebebi açıklanamayan ateş </a:t>
            </a:r>
            <a:r>
              <a:rPr lang="tr-TR" dirty="0"/>
              <a:t>(≥38) nedeni ile başvuran çocuklarda da </a:t>
            </a:r>
            <a:r>
              <a:rPr lang="tr-TR" dirty="0">
                <a:solidFill>
                  <a:srgbClr val="FF0000"/>
                </a:solidFill>
              </a:rPr>
              <a:t>en geç 24 saat içinde idrar </a:t>
            </a:r>
            <a:r>
              <a:rPr lang="tr-TR" dirty="0"/>
              <a:t>analizi yapılmalıdır.</a:t>
            </a:r>
          </a:p>
          <a:p>
            <a:r>
              <a:rPr lang="tr-TR" dirty="0"/>
              <a:t>Taze idrar </a:t>
            </a:r>
            <a:r>
              <a:rPr lang="tr-TR" dirty="0">
                <a:solidFill>
                  <a:srgbClr val="FF0000"/>
                </a:solidFill>
              </a:rPr>
              <a:t>1 saat </a:t>
            </a:r>
            <a:r>
              <a:rPr lang="tr-TR" dirty="0"/>
              <a:t>içinde incelenmeli.</a:t>
            </a:r>
          </a:p>
          <a:p>
            <a:r>
              <a:rPr lang="tr-TR" dirty="0"/>
              <a:t>İdrar bekletilecekse </a:t>
            </a:r>
            <a:r>
              <a:rPr lang="tr-TR" dirty="0">
                <a:solidFill>
                  <a:srgbClr val="FF0000"/>
                </a:solidFill>
              </a:rPr>
              <a:t>+4 C’de </a:t>
            </a:r>
            <a:r>
              <a:rPr lang="tr-TR" dirty="0"/>
              <a:t>buzdolabında bekletilmeli ve </a:t>
            </a:r>
            <a:r>
              <a:rPr lang="tr-TR" dirty="0">
                <a:solidFill>
                  <a:srgbClr val="FF0000"/>
                </a:solidFill>
              </a:rPr>
              <a:t>4 saat içinde </a:t>
            </a:r>
            <a:r>
              <a:rPr lang="tr-TR" dirty="0"/>
              <a:t>incelenmelidir</a:t>
            </a:r>
          </a:p>
        </p:txBody>
      </p:sp>
    </p:spTree>
    <p:extLst>
      <p:ext uri="{BB962C8B-B14F-4D97-AF65-F5344CB8AC3E}">
        <p14:creationId xmlns:p14="http://schemas.microsoft.com/office/powerpoint/2010/main" val="1848952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D0FA5D-DCA9-4F96-A9A2-798F19B7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Laboratuvar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6FBFCC-DCFD-46CA-84F6-3F6389FBD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426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sz="2400" b="1" strike="noStrike" spc="-1" dirty="0" err="1">
                <a:solidFill>
                  <a:srgbClr val="FF0000"/>
                </a:solidFill>
                <a:latin typeface="Roboto"/>
                <a:ea typeface="Roboto"/>
              </a:rPr>
              <a:t>Dipstik</a:t>
            </a:r>
            <a:r>
              <a:rPr lang="tr-TR" sz="2400" b="1" strike="noStrike" spc="-1" dirty="0">
                <a:solidFill>
                  <a:srgbClr val="FF0000"/>
                </a:solidFill>
                <a:latin typeface="Roboto"/>
                <a:ea typeface="Roboto"/>
              </a:rPr>
              <a:t> testi (tam idrar tahlili-TİT; </a:t>
            </a:r>
            <a:r>
              <a:rPr lang="tr-TR" sz="2400" b="1" strike="noStrike" spc="-1" dirty="0" err="1">
                <a:solidFill>
                  <a:srgbClr val="FF0000"/>
                </a:solidFill>
                <a:latin typeface="Roboto"/>
                <a:ea typeface="Roboto"/>
              </a:rPr>
              <a:t>strip</a:t>
            </a:r>
            <a:r>
              <a:rPr lang="tr-TR" sz="2400" b="1" strike="noStrike" spc="-1" dirty="0">
                <a:solidFill>
                  <a:srgbClr val="FF0000"/>
                </a:solidFill>
                <a:latin typeface="Roboto"/>
                <a:ea typeface="Roboto"/>
              </a:rPr>
              <a:t> test):</a:t>
            </a:r>
          </a:p>
          <a:p>
            <a:pPr marL="423720" indent="-342360">
              <a:lnSpc>
                <a:spcPct val="90000"/>
              </a:lnSpc>
            </a:pPr>
            <a:r>
              <a:rPr lang="tr-TR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Lökosit </a:t>
            </a:r>
            <a:r>
              <a:rPr lang="tr-TR" sz="2400" b="0" strike="noStrike" spc="-1" dirty="0" err="1">
                <a:solidFill>
                  <a:srgbClr val="000000"/>
                </a:solidFill>
                <a:latin typeface="Roboto"/>
                <a:ea typeface="Roboto"/>
              </a:rPr>
              <a:t>esteraz</a:t>
            </a:r>
            <a:r>
              <a:rPr lang="tr-TR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  (normal idrarda negatif)</a:t>
            </a:r>
            <a:r>
              <a:rPr lang="tr-TR" sz="2400" b="1" spc="-1" dirty="0">
                <a:solidFill>
                  <a:srgbClr val="000000"/>
                </a:solidFill>
                <a:latin typeface="Roboto"/>
                <a:ea typeface="Roboto"/>
              </a:rPr>
              <a:t>; </a:t>
            </a:r>
            <a:r>
              <a:rPr lang="tr-TR" sz="2400" b="1" spc="-1" dirty="0" err="1">
                <a:latin typeface="Roboto"/>
                <a:ea typeface="Roboto"/>
              </a:rPr>
              <a:t>piyuri</a:t>
            </a:r>
            <a:endParaRPr lang="tr-TR" sz="2400" b="1" spc="-1" dirty="0">
              <a:latin typeface="Roboto"/>
              <a:ea typeface="Roboto"/>
            </a:endParaRPr>
          </a:p>
          <a:p>
            <a:pPr marL="423720" indent="-342360">
              <a:lnSpc>
                <a:spcPct val="90000"/>
              </a:lnSpc>
            </a:pPr>
            <a:r>
              <a:rPr lang="tr-TR" sz="2400" b="0" strike="noStrike" spc="-1" dirty="0" err="1">
                <a:solidFill>
                  <a:srgbClr val="000000"/>
                </a:solidFill>
                <a:latin typeface="Roboto"/>
                <a:ea typeface="Roboto"/>
              </a:rPr>
              <a:t>Nitrit</a:t>
            </a:r>
            <a:r>
              <a:rPr lang="tr-TR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  (normal idrarda negatif); </a:t>
            </a:r>
            <a:r>
              <a:rPr lang="tr-TR" sz="2400" b="1" strike="noStrike" spc="-1" dirty="0" err="1">
                <a:solidFill>
                  <a:srgbClr val="000000"/>
                </a:solidFill>
                <a:latin typeface="Roboto"/>
                <a:ea typeface="Roboto"/>
              </a:rPr>
              <a:t>bakteriüri</a:t>
            </a:r>
            <a:endParaRPr lang="tr-TR" sz="2400" b="1" strike="noStrike" spc="-1" dirty="0">
              <a:solidFill>
                <a:srgbClr val="000000"/>
              </a:solidFill>
              <a:latin typeface="Arial"/>
            </a:endParaRPr>
          </a:p>
          <a:p>
            <a:pPr marL="423720" indent="-234720">
              <a:lnSpc>
                <a:spcPct val="90000"/>
              </a:lnSpc>
              <a:spcBef>
                <a:spcPts val="601"/>
              </a:spcBef>
            </a:pPr>
            <a:endParaRPr lang="tr-TR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tr-TR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  </a:t>
            </a:r>
            <a:r>
              <a:rPr lang="tr-TR" sz="2400" b="0" strike="noStrike" spc="-1" dirty="0" err="1">
                <a:solidFill>
                  <a:srgbClr val="000000"/>
                </a:solidFill>
                <a:latin typeface="Roboto"/>
                <a:ea typeface="Roboto"/>
              </a:rPr>
              <a:t>Nitrit</a:t>
            </a:r>
            <a:r>
              <a:rPr lang="tr-TR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 </a:t>
            </a:r>
            <a:r>
              <a:rPr lang="tr-TR" sz="2400" spc="-1" dirty="0">
                <a:solidFill>
                  <a:srgbClr val="000000"/>
                </a:solidFill>
                <a:latin typeface="Roboto"/>
                <a:ea typeface="Roboto"/>
              </a:rPr>
              <a:t>+</a:t>
            </a:r>
            <a:r>
              <a:rPr lang="tr-TR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lökosit </a:t>
            </a:r>
            <a:r>
              <a:rPr lang="tr-TR" sz="2400" b="0" strike="noStrike" spc="-1" dirty="0" err="1">
                <a:solidFill>
                  <a:srgbClr val="000000"/>
                </a:solidFill>
                <a:latin typeface="Roboto"/>
                <a:ea typeface="Roboto"/>
              </a:rPr>
              <a:t>esteraz</a:t>
            </a:r>
            <a:r>
              <a:rPr lang="tr-TR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 testi birlikte pozitifse ;İYE lehine oldukça güçlü bir bulgudur</a:t>
            </a:r>
          </a:p>
          <a:p>
            <a:r>
              <a:rPr lang="tr-TR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  İkisi birlikte negatif olduğunda </a:t>
            </a:r>
            <a:r>
              <a:rPr lang="tr-TR" sz="2400" b="0" strike="noStrike" spc="-1" dirty="0" err="1">
                <a:solidFill>
                  <a:srgbClr val="000000"/>
                </a:solidFill>
                <a:latin typeface="Roboto"/>
                <a:ea typeface="Roboto"/>
              </a:rPr>
              <a:t>İYE’den</a:t>
            </a:r>
            <a:r>
              <a:rPr lang="tr-TR" sz="24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 uzaklaşan güçlü bir bulgudur. </a:t>
            </a:r>
            <a:endParaRPr lang="tr-TR" sz="2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95661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8BF130-21AB-4337-8E76-30261D31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485"/>
            <a:ext cx="10515600" cy="1105318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6A6ACA-7EF9-4511-90DA-A34AE05E8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237"/>
            <a:ext cx="10515600" cy="51966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800" b="1" strike="noStrike" spc="-1" dirty="0">
                <a:solidFill>
                  <a:srgbClr val="FF0000"/>
                </a:solidFill>
                <a:latin typeface="Roboto"/>
                <a:ea typeface="Roboto"/>
              </a:rPr>
              <a:t>İdrar </a:t>
            </a:r>
            <a:r>
              <a:rPr lang="tr-TR" sz="2800" b="1" strike="noStrike" spc="-1" dirty="0" err="1">
                <a:solidFill>
                  <a:srgbClr val="FF0000"/>
                </a:solidFill>
                <a:latin typeface="Roboto"/>
                <a:ea typeface="Roboto"/>
              </a:rPr>
              <a:t>Mikroskopisi</a:t>
            </a:r>
            <a:endParaRPr lang="tr-TR" sz="2800" b="1" strike="noStrike" spc="-1" dirty="0">
              <a:solidFill>
                <a:srgbClr val="FF0000"/>
              </a:solidFill>
              <a:latin typeface="Roboto"/>
              <a:ea typeface="Roboto"/>
            </a:endParaRPr>
          </a:p>
          <a:p>
            <a:r>
              <a:rPr lang="tr-TR" sz="2400" b="1" strike="noStrike" spc="-1" dirty="0" err="1">
                <a:latin typeface="Roboto"/>
                <a:ea typeface="Roboto"/>
              </a:rPr>
              <a:t>Piyüri</a:t>
            </a:r>
            <a:r>
              <a:rPr lang="tr-TR" sz="2400" b="1" strike="noStrike" spc="-1" dirty="0">
                <a:latin typeface="Roboto"/>
                <a:ea typeface="Roboto"/>
              </a:rPr>
              <a:t>;</a:t>
            </a:r>
            <a:endParaRPr lang="tr-TR" sz="2400" b="0" strike="noStrike" spc="-1" dirty="0">
              <a:latin typeface="Arial"/>
            </a:endParaRPr>
          </a:p>
          <a:p>
            <a:r>
              <a:rPr lang="tr-TR" sz="2400" b="0" strike="noStrike" spc="-1" dirty="0">
                <a:latin typeface="Roboto"/>
                <a:ea typeface="Roboto"/>
              </a:rPr>
              <a:t>Santrifüj edilmiş </a:t>
            </a:r>
            <a:r>
              <a:rPr lang="tr-TR" sz="2400" spc="-1" dirty="0">
                <a:latin typeface="Roboto"/>
                <a:ea typeface="Roboto"/>
              </a:rPr>
              <a:t>idrarda</a:t>
            </a:r>
            <a:r>
              <a:rPr lang="tr-TR" sz="2400" b="0" strike="noStrike" spc="-1" dirty="0">
                <a:latin typeface="Roboto"/>
                <a:ea typeface="Roboto"/>
              </a:rPr>
              <a:t> x40’lık büyütmede her alanda en az </a:t>
            </a:r>
            <a:r>
              <a:rPr lang="tr-TR" sz="2400" b="0" strike="noStrike" spc="-1" dirty="0">
                <a:solidFill>
                  <a:srgbClr val="FF0000"/>
                </a:solidFill>
                <a:latin typeface="Roboto"/>
                <a:ea typeface="Roboto"/>
              </a:rPr>
              <a:t>5-10 lökosit </a:t>
            </a:r>
            <a:r>
              <a:rPr lang="tr-TR" sz="2400" b="0" strike="noStrike" spc="-1" dirty="0">
                <a:latin typeface="Roboto"/>
                <a:ea typeface="Roboto"/>
              </a:rPr>
              <a:t>varsa</a:t>
            </a:r>
            <a:endParaRPr lang="tr-TR" sz="2400" b="0" strike="noStrike" spc="-1" dirty="0">
              <a:latin typeface="Arial"/>
            </a:endParaRPr>
          </a:p>
          <a:p>
            <a:r>
              <a:rPr lang="tr-TR" sz="2400" b="1" strike="noStrike" spc="-1" dirty="0" err="1">
                <a:latin typeface="Roboto"/>
                <a:ea typeface="Roboto"/>
              </a:rPr>
              <a:t>Bakteriüri</a:t>
            </a:r>
            <a:r>
              <a:rPr lang="tr-TR" sz="2400" b="1" strike="noStrike" spc="-1" dirty="0">
                <a:latin typeface="Roboto"/>
                <a:ea typeface="Roboto"/>
              </a:rPr>
              <a:t>;</a:t>
            </a:r>
            <a:endParaRPr lang="tr-TR" sz="2400" b="0" strike="noStrike" spc="-1" dirty="0">
              <a:latin typeface="Arial"/>
            </a:endParaRPr>
          </a:p>
          <a:p>
            <a:r>
              <a:rPr lang="tr-TR" sz="2400" b="0" strike="noStrike" spc="-1" dirty="0">
                <a:latin typeface="Roboto"/>
                <a:ea typeface="Roboto"/>
              </a:rPr>
              <a:t>Her alanda bir bakteri görülmesi  &gt;100.000 koloni/ml</a:t>
            </a:r>
          </a:p>
          <a:p>
            <a:r>
              <a:rPr lang="tr-TR" sz="2400" b="0" strike="noStrike" spc="-1" dirty="0" err="1">
                <a:latin typeface="Roboto"/>
                <a:ea typeface="Roboto"/>
              </a:rPr>
              <a:t>Piyüri</a:t>
            </a:r>
            <a:r>
              <a:rPr lang="tr-TR" sz="2400" b="0" strike="noStrike" spc="-1" dirty="0">
                <a:latin typeface="Roboto"/>
                <a:ea typeface="Roboto"/>
              </a:rPr>
              <a:t> ile birlikte </a:t>
            </a:r>
            <a:r>
              <a:rPr lang="tr-TR" sz="2400" b="0" strike="noStrike" spc="-1" dirty="0" err="1">
                <a:latin typeface="Roboto"/>
                <a:ea typeface="Roboto"/>
              </a:rPr>
              <a:t>bakteriürinin</a:t>
            </a:r>
            <a:r>
              <a:rPr lang="tr-TR" sz="2400" b="0" strike="noStrike" spc="-1" dirty="0">
                <a:latin typeface="Roboto"/>
                <a:ea typeface="Roboto"/>
              </a:rPr>
              <a:t> saptanması İYE lehine oldukça güçlü bir bulgudur.</a:t>
            </a:r>
            <a:endParaRPr lang="tr-TR" sz="2400" b="0" strike="noStrike" spc="-1" dirty="0">
              <a:latin typeface="Arial"/>
            </a:endParaRPr>
          </a:p>
          <a:p>
            <a:r>
              <a:rPr lang="tr-TR" sz="2400" b="0" strike="noStrike" spc="-1" dirty="0">
                <a:latin typeface="Roboto"/>
                <a:ea typeface="Roboto"/>
              </a:rPr>
              <a:t>İkisi birlikte negatif olması </a:t>
            </a:r>
            <a:r>
              <a:rPr lang="tr-TR" sz="2400" b="0" strike="noStrike" spc="-1" dirty="0" err="1">
                <a:latin typeface="Roboto"/>
                <a:ea typeface="Roboto"/>
              </a:rPr>
              <a:t>İYE’den</a:t>
            </a:r>
            <a:r>
              <a:rPr lang="tr-TR" sz="2400" b="0" strike="noStrike" spc="-1" dirty="0">
                <a:latin typeface="Roboto"/>
                <a:ea typeface="Roboto"/>
              </a:rPr>
              <a:t> uzaklaştıran güçlü bir bulgudur </a:t>
            </a:r>
          </a:p>
          <a:p>
            <a:pPr marL="274320" indent="-29952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Arial"/>
              <a:buChar char="•"/>
            </a:pPr>
            <a:r>
              <a:rPr lang="tr-TR" sz="2400" b="1" strike="noStrike" spc="-1" dirty="0">
                <a:latin typeface="Roboto"/>
                <a:ea typeface="Roboto"/>
              </a:rPr>
              <a:t>Lökosit </a:t>
            </a:r>
            <a:r>
              <a:rPr lang="tr-TR" sz="2400" b="1" strike="noStrike" spc="-1" dirty="0" err="1">
                <a:latin typeface="Roboto"/>
                <a:ea typeface="Roboto"/>
              </a:rPr>
              <a:t>silendirleri</a:t>
            </a:r>
            <a:r>
              <a:rPr lang="tr-TR" sz="2400" b="1" strike="noStrike" spc="-1" dirty="0">
                <a:latin typeface="Roboto"/>
                <a:ea typeface="Roboto"/>
              </a:rPr>
              <a:t>; </a:t>
            </a:r>
            <a:r>
              <a:rPr lang="tr-TR" sz="2400" b="0" strike="noStrike" spc="-1" dirty="0">
                <a:latin typeface="Roboto"/>
                <a:ea typeface="Roboto"/>
              </a:rPr>
              <a:t>Enfeksiyonun </a:t>
            </a:r>
            <a:r>
              <a:rPr lang="tr-TR" sz="2400" b="0" strike="noStrike" spc="-1" dirty="0" err="1">
                <a:latin typeface="Roboto"/>
                <a:ea typeface="Roboto"/>
              </a:rPr>
              <a:t>renal</a:t>
            </a:r>
            <a:r>
              <a:rPr lang="tr-TR" sz="2400" b="0" strike="noStrike" spc="-1" dirty="0">
                <a:latin typeface="Roboto"/>
                <a:ea typeface="Roboto"/>
              </a:rPr>
              <a:t> </a:t>
            </a:r>
            <a:r>
              <a:rPr lang="tr-TR" sz="2400" b="0" strike="noStrike" spc="-1" dirty="0" err="1">
                <a:latin typeface="Roboto"/>
                <a:ea typeface="Roboto"/>
              </a:rPr>
              <a:t>parankim</a:t>
            </a:r>
            <a:r>
              <a:rPr lang="tr-TR" sz="2400" b="0" strike="noStrike" spc="-1" dirty="0">
                <a:latin typeface="Roboto"/>
                <a:ea typeface="Roboto"/>
              </a:rPr>
              <a:t> ile ilişkisini gösterir.</a:t>
            </a:r>
            <a:endParaRPr lang="tr-TR" sz="2400" b="0" strike="noStrike" spc="-1" dirty="0">
              <a:latin typeface="Arial"/>
            </a:endParaRPr>
          </a:p>
          <a:p>
            <a:pPr marL="274320" indent="-167400">
              <a:lnSpc>
                <a:spcPct val="115000"/>
              </a:lnSpc>
              <a:spcBef>
                <a:spcPts val="601"/>
              </a:spcBef>
            </a:pPr>
            <a:endParaRPr lang="tr-TR" sz="2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tr-TR" sz="2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tr-TR" sz="2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4936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D3D83C-7739-4AE3-B019-85F52D17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Google Shape;207;p35">
            <a:extLst>
              <a:ext uri="{FF2B5EF4-FFF2-40B4-BE49-F238E27FC236}">
                <a16:creationId xmlns:a16="http://schemas.microsoft.com/office/drawing/2014/main" id="{4EF27BE6-4601-45B2-AA46-97DB8495C25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364906" y="1690688"/>
            <a:ext cx="7741800" cy="4652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7102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60C479-ACCA-4759-9F3A-7E26AD5B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Laboratuvar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7EDE72-0C5B-4AFF-B435-F2F1184C3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800" b="1" strike="noStrike" spc="-1" dirty="0">
                <a:solidFill>
                  <a:srgbClr val="FF0000"/>
                </a:solidFill>
                <a:latin typeface="Roboto"/>
                <a:ea typeface="Roboto"/>
              </a:rPr>
              <a:t>İdrar Kültürü;</a:t>
            </a:r>
          </a:p>
          <a:p>
            <a:r>
              <a:rPr lang="tr-TR" sz="2400" b="0" strike="noStrike" spc="-1" dirty="0">
                <a:latin typeface="Roboto"/>
                <a:ea typeface="Roboto"/>
              </a:rPr>
              <a:t>Altın standarttır.</a:t>
            </a:r>
          </a:p>
          <a:p>
            <a:r>
              <a:rPr lang="tr-TR" sz="2400" b="0" strike="noStrike" spc="-1" dirty="0">
                <a:latin typeface="Roboto"/>
                <a:ea typeface="Roboto"/>
              </a:rPr>
              <a:t>İYE düşünülen bütün çocuklarda alınmalıdır</a:t>
            </a:r>
          </a:p>
          <a:p>
            <a:r>
              <a:rPr lang="tr-TR" sz="2400" dirty="0" err="1"/>
              <a:t>Tit</a:t>
            </a:r>
            <a:r>
              <a:rPr lang="tr-TR" sz="2400" dirty="0"/>
              <a:t> , mikroskobik yada otomatik </a:t>
            </a:r>
            <a:r>
              <a:rPr lang="tr-TR" sz="2400" dirty="0">
                <a:solidFill>
                  <a:srgbClr val="FF0000"/>
                </a:solidFill>
              </a:rPr>
              <a:t>idrar tahlili ile negatif </a:t>
            </a:r>
            <a:r>
              <a:rPr lang="tr-TR" sz="2400" dirty="0"/>
              <a:t>sonuçlardan sonra,</a:t>
            </a:r>
          </a:p>
          <a:p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Başka </a:t>
            </a:r>
            <a:r>
              <a:rPr lang="tr-TR" sz="2400" dirty="0"/>
              <a:t>bir</a:t>
            </a:r>
            <a:r>
              <a:rPr lang="tr-TR" sz="2400" dirty="0">
                <a:solidFill>
                  <a:srgbClr val="FF0000"/>
                </a:solidFill>
              </a:rPr>
              <a:t> ateş kaynağı </a:t>
            </a:r>
            <a:r>
              <a:rPr lang="tr-TR" sz="2400" dirty="0"/>
              <a:t>da varsa, genellikle </a:t>
            </a:r>
            <a:r>
              <a:rPr lang="tr-TR" sz="2400" dirty="0">
                <a:solidFill>
                  <a:srgbClr val="FF0000"/>
                </a:solidFill>
              </a:rPr>
              <a:t>idrar kültürü gerekli değildir.</a:t>
            </a:r>
            <a:r>
              <a:rPr lang="tr-TR" sz="2400" dirty="0"/>
              <a:t> </a:t>
            </a:r>
          </a:p>
          <a:p>
            <a:r>
              <a:rPr lang="tr-TR" sz="2400" dirty="0" err="1">
                <a:solidFill>
                  <a:srgbClr val="FF0000"/>
                </a:solidFill>
              </a:rPr>
              <a:t>Dipstick</a:t>
            </a:r>
            <a:r>
              <a:rPr lang="tr-TR" sz="2400" dirty="0">
                <a:solidFill>
                  <a:srgbClr val="FF0000"/>
                </a:solidFill>
              </a:rPr>
              <a:t> testi pozitifse</a:t>
            </a:r>
            <a:r>
              <a:rPr lang="tr-TR" sz="2400" dirty="0"/>
              <a:t>, </a:t>
            </a:r>
            <a:r>
              <a:rPr lang="tr-TR" sz="2400" b="1" dirty="0"/>
              <a:t>idrar kültürü ile doğrulama </a:t>
            </a:r>
            <a:r>
              <a:rPr lang="tr-TR" sz="2400" dirty="0"/>
              <a:t>tavsiye edilmektedir</a:t>
            </a:r>
          </a:p>
          <a:p>
            <a:endParaRPr lang="tr-TR" sz="2800" dirty="0"/>
          </a:p>
          <a:p>
            <a:endParaRPr lang="tr-TR" sz="2800" b="0" strike="noStrike" spc="-1" dirty="0">
              <a:latin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40814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559E02-A55B-4573-A1F6-EB631DBC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774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Laboratuvar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34F2D8-FC04-4EC3-9F36-DB5E20FE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479"/>
            <a:ext cx="10515600" cy="48304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İdrar Kültürünün Yorumlanması;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b="1" strike="noStrike" spc="-1" dirty="0" err="1">
                <a:latin typeface="Roboto"/>
                <a:ea typeface="Roboto"/>
              </a:rPr>
              <a:t>Suprapubik</a:t>
            </a:r>
            <a:r>
              <a:rPr lang="tr-TR" sz="2000" b="1" strike="noStrike" spc="-1" dirty="0">
                <a:latin typeface="Roboto"/>
                <a:ea typeface="Roboto"/>
              </a:rPr>
              <a:t> </a:t>
            </a:r>
            <a:r>
              <a:rPr lang="tr-TR" sz="2000" b="1" strike="noStrike" spc="-1" dirty="0" err="1">
                <a:latin typeface="Roboto"/>
                <a:ea typeface="Roboto"/>
              </a:rPr>
              <a:t>aspirasyon</a:t>
            </a:r>
            <a:r>
              <a:rPr lang="tr-TR" sz="2000" b="1" strike="noStrike" spc="-1" dirty="0">
                <a:latin typeface="Roboto"/>
                <a:ea typeface="Roboto"/>
              </a:rPr>
              <a:t>;</a:t>
            </a:r>
            <a:endParaRPr lang="tr-TR" sz="2000" b="0" strike="noStrike" spc="-1" dirty="0">
              <a:latin typeface="Arial"/>
            </a:endParaRPr>
          </a:p>
          <a:p>
            <a:pPr marL="272880" indent="-28044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Arial"/>
              <a:buChar char="•"/>
            </a:pPr>
            <a:r>
              <a:rPr lang="tr-TR" sz="2000" b="0" strike="noStrike" spc="-1" dirty="0">
                <a:latin typeface="Roboto"/>
                <a:ea typeface="Roboto"/>
              </a:rPr>
              <a:t>Herhangi bir sayıda gram (-) basil </a:t>
            </a:r>
            <a:endParaRPr lang="tr-TR" sz="2000" b="0" strike="noStrike" spc="-1" dirty="0">
              <a:latin typeface="Arial"/>
            </a:endParaRPr>
          </a:p>
          <a:p>
            <a:pPr marL="272880" indent="-28044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Arial"/>
              <a:buChar char="•"/>
            </a:pPr>
            <a:r>
              <a:rPr lang="tr-TR" sz="2000" b="0" strike="noStrike" spc="-1" dirty="0">
                <a:latin typeface="Roboto"/>
                <a:ea typeface="Roboto"/>
              </a:rPr>
              <a:t>≥ 10</a:t>
            </a:r>
            <a:r>
              <a:rPr lang="tr-TR" sz="2000" b="0" strike="noStrike" spc="-1" baseline="30000" dirty="0">
                <a:latin typeface="Roboto"/>
                <a:ea typeface="Roboto"/>
              </a:rPr>
              <a:t>3 </a:t>
            </a:r>
            <a:r>
              <a:rPr lang="tr-TR" sz="2000" b="0" strike="noStrike" spc="-1" dirty="0" err="1">
                <a:latin typeface="Roboto"/>
                <a:ea typeface="Roboto"/>
              </a:rPr>
              <a:t>cfu</a:t>
            </a:r>
            <a:r>
              <a:rPr lang="tr-TR" sz="2000" b="0" strike="noStrike" spc="-1" dirty="0">
                <a:latin typeface="Roboto"/>
                <a:ea typeface="Roboto"/>
              </a:rPr>
              <a:t>/ml gram (+) kok</a:t>
            </a:r>
            <a:endParaRPr lang="tr-TR" sz="2000" spc="-1" dirty="0">
              <a:latin typeface="Arial"/>
            </a:endParaRPr>
          </a:p>
          <a:p>
            <a:pPr marL="335340" indent="-34290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Wingdings" panose="05000000000000000000" pitchFamily="2" charset="2"/>
              <a:buChar char="v"/>
            </a:pPr>
            <a:r>
              <a:rPr lang="tr-TR" sz="2000" b="1" strike="noStrike" spc="-1" dirty="0" err="1">
                <a:latin typeface="Roboto"/>
                <a:ea typeface="Roboto"/>
              </a:rPr>
              <a:t>Kateterizasyon</a:t>
            </a:r>
            <a:r>
              <a:rPr lang="tr-TR" sz="2000" b="1" strike="noStrike" spc="-1" dirty="0">
                <a:latin typeface="Roboto"/>
                <a:ea typeface="Roboto"/>
              </a:rPr>
              <a:t>;</a:t>
            </a:r>
            <a:endParaRPr lang="tr-TR" sz="2000" b="0" strike="noStrike" spc="-1" dirty="0">
              <a:latin typeface="Arial"/>
            </a:endParaRPr>
          </a:p>
          <a:p>
            <a:pPr marL="272880" indent="-28044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Arial"/>
              <a:buChar char="•"/>
            </a:pPr>
            <a:r>
              <a:rPr lang="tr-TR" sz="2000" b="0" strike="noStrike" spc="-1" dirty="0">
                <a:latin typeface="Roboto"/>
                <a:ea typeface="Roboto"/>
              </a:rPr>
              <a:t>≥ 10</a:t>
            </a:r>
            <a:r>
              <a:rPr lang="tr-TR" sz="2000" b="0" strike="noStrike" spc="-1" baseline="30000" dirty="0">
                <a:latin typeface="Roboto"/>
                <a:ea typeface="Roboto"/>
              </a:rPr>
              <a:t>4 </a:t>
            </a:r>
            <a:r>
              <a:rPr lang="tr-TR" sz="2000" b="0" strike="noStrike" spc="-1" dirty="0" err="1">
                <a:latin typeface="Roboto"/>
                <a:ea typeface="Roboto"/>
              </a:rPr>
              <a:t>cfu</a:t>
            </a:r>
            <a:r>
              <a:rPr lang="tr-TR" sz="2000" b="0" strike="noStrike" spc="-1" dirty="0">
                <a:latin typeface="Roboto"/>
                <a:ea typeface="Roboto"/>
              </a:rPr>
              <a:t>/ml</a:t>
            </a:r>
          </a:p>
          <a:p>
            <a:pPr marL="335340" indent="-34290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Wingdings" panose="05000000000000000000" pitchFamily="2" charset="2"/>
              <a:buChar char="v"/>
            </a:pPr>
            <a:r>
              <a:rPr lang="tr-TR" sz="2000" b="1" strike="noStrike" spc="-1" dirty="0">
                <a:latin typeface="Roboto"/>
                <a:ea typeface="Roboto"/>
              </a:rPr>
              <a:t>Temiz orta akımı;</a:t>
            </a:r>
          </a:p>
          <a:p>
            <a:pPr marL="640080" lvl="1" indent="-273960">
              <a:lnSpc>
                <a:spcPct val="115000"/>
              </a:lnSpc>
              <a:spcBef>
                <a:spcPts val="400"/>
              </a:spcBef>
              <a:buClr>
                <a:srgbClr val="666666"/>
              </a:buClr>
              <a:buFont typeface="Arial"/>
              <a:buChar char="•"/>
            </a:pPr>
            <a:r>
              <a:rPr lang="tr-TR" sz="1900" b="0" strike="noStrike" spc="-1" dirty="0" err="1">
                <a:latin typeface="Roboto"/>
                <a:ea typeface="Roboto"/>
              </a:rPr>
              <a:t>Semptomatik</a:t>
            </a:r>
            <a:r>
              <a:rPr lang="tr-TR" sz="1900" b="0" strike="noStrike" spc="-1" dirty="0">
                <a:latin typeface="Roboto"/>
                <a:ea typeface="Roboto"/>
              </a:rPr>
              <a:t> hastalarda; </a:t>
            </a:r>
            <a:r>
              <a:rPr lang="tr-TR" sz="2000" b="0" strike="noStrike" spc="-1" dirty="0">
                <a:latin typeface="Roboto"/>
                <a:ea typeface="Roboto"/>
              </a:rPr>
              <a:t>≥</a:t>
            </a:r>
            <a:r>
              <a:rPr lang="tr-TR" sz="1900" b="0" strike="noStrike" spc="-1" dirty="0">
                <a:latin typeface="Roboto"/>
                <a:ea typeface="Roboto"/>
              </a:rPr>
              <a:t> 10</a:t>
            </a:r>
            <a:r>
              <a:rPr lang="tr-TR" sz="1900" b="0" strike="noStrike" spc="-1" baseline="30000" dirty="0">
                <a:latin typeface="Roboto"/>
                <a:ea typeface="Roboto"/>
              </a:rPr>
              <a:t>5 </a:t>
            </a:r>
            <a:r>
              <a:rPr lang="tr-TR" sz="1900" b="0" strike="noStrike" spc="-1" dirty="0" err="1">
                <a:latin typeface="Roboto"/>
                <a:ea typeface="Roboto"/>
              </a:rPr>
              <a:t>cfu</a:t>
            </a:r>
            <a:r>
              <a:rPr lang="tr-TR" sz="1900" b="0" strike="noStrike" spc="-1" dirty="0">
                <a:latin typeface="Roboto"/>
                <a:ea typeface="Roboto"/>
              </a:rPr>
              <a:t>/ml (tek organizma)</a:t>
            </a:r>
          </a:p>
          <a:p>
            <a:pPr marL="640080" lvl="1" indent="-273960">
              <a:lnSpc>
                <a:spcPct val="115000"/>
              </a:lnSpc>
              <a:spcBef>
                <a:spcPts val="400"/>
              </a:spcBef>
              <a:buClr>
                <a:srgbClr val="666666"/>
              </a:buClr>
              <a:buFont typeface="Arial"/>
              <a:buChar char="•"/>
            </a:pPr>
            <a:r>
              <a:rPr lang="tr-TR" sz="1900" b="0" strike="noStrike" spc="-1" dirty="0" err="1">
                <a:latin typeface="Roboto"/>
                <a:ea typeface="Roboto"/>
              </a:rPr>
              <a:t>Asemptomatik</a:t>
            </a:r>
            <a:r>
              <a:rPr lang="tr-TR" sz="1900" b="0" strike="noStrike" spc="-1" dirty="0">
                <a:latin typeface="Roboto"/>
                <a:ea typeface="Roboto"/>
              </a:rPr>
              <a:t> hastalarda; farklı günlerde elde edilen en az iki örnekte aynı organizmanın; 10</a:t>
            </a:r>
            <a:r>
              <a:rPr lang="tr-TR" sz="1900" b="0" strike="noStrike" spc="-1" baseline="30000" dirty="0">
                <a:latin typeface="Roboto"/>
                <a:ea typeface="Roboto"/>
              </a:rPr>
              <a:t>5 </a:t>
            </a:r>
            <a:r>
              <a:rPr lang="tr-TR" sz="1900" b="0" strike="noStrike" spc="-1" dirty="0" err="1">
                <a:latin typeface="Roboto"/>
                <a:ea typeface="Roboto"/>
              </a:rPr>
              <a:t>cfu</a:t>
            </a:r>
            <a:r>
              <a:rPr lang="tr-TR" sz="1900" b="0" strike="noStrike" spc="-1" dirty="0">
                <a:latin typeface="Roboto"/>
                <a:ea typeface="Roboto"/>
              </a:rPr>
              <a:t>/ml kadar üremesi </a:t>
            </a:r>
            <a:r>
              <a:rPr lang="tr-TR" sz="1900" spc="-1" dirty="0">
                <a:latin typeface="Roboto"/>
                <a:ea typeface="Roboto"/>
              </a:rPr>
              <a:t>;</a:t>
            </a:r>
            <a:r>
              <a:rPr lang="tr-TR" sz="1900" b="0" strike="noStrike" spc="-1" dirty="0" err="1">
                <a:latin typeface="Roboto"/>
                <a:ea typeface="Roboto"/>
              </a:rPr>
              <a:t>Asemptomatik</a:t>
            </a:r>
            <a:r>
              <a:rPr lang="tr-TR" sz="1900" b="0" strike="noStrike" spc="-1" dirty="0">
                <a:latin typeface="Roboto"/>
                <a:ea typeface="Roboto"/>
              </a:rPr>
              <a:t> </a:t>
            </a:r>
            <a:r>
              <a:rPr lang="tr-TR" sz="1900" b="0" strike="noStrike" spc="-1" dirty="0" err="1">
                <a:latin typeface="Roboto"/>
                <a:ea typeface="Roboto"/>
              </a:rPr>
              <a:t>bakteriüri</a:t>
            </a:r>
            <a:r>
              <a:rPr lang="tr-TR" sz="1900" b="0" strike="noStrike" spc="-1" dirty="0">
                <a:latin typeface="Roboto"/>
                <a:ea typeface="Roboto"/>
              </a:rPr>
              <a:t>&gt;tedavi edilmez</a:t>
            </a:r>
            <a:endParaRPr lang="tr-TR" sz="1900" b="0" strike="noStrike" spc="-1" dirty="0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380"/>
              </a:spcBef>
            </a:pPr>
            <a:endParaRPr lang="tr-TR" sz="19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8044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Arial"/>
              <a:buChar char="•"/>
            </a:pPr>
            <a:endParaRPr lang="tr-T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80440">
              <a:lnSpc>
                <a:spcPct val="115000"/>
              </a:lnSpc>
              <a:spcBef>
                <a:spcPts val="601"/>
              </a:spcBef>
              <a:buClr>
                <a:srgbClr val="666666"/>
              </a:buClr>
              <a:buFont typeface="Arial"/>
              <a:buChar char="•"/>
            </a:pPr>
            <a:endParaRPr lang="tr-TR" sz="2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46332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260324"/>
              </p:ext>
            </p:extLst>
          </p:nvPr>
        </p:nvGraphicFramePr>
        <p:xfrm>
          <a:off x="1121229" y="1872343"/>
          <a:ext cx="9612085" cy="412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085">
                  <a:extLst>
                    <a:ext uri="{9D8B030D-6E8A-4147-A177-3AD203B41FA5}">
                      <a16:colId xmlns:a16="http://schemas.microsoft.com/office/drawing/2014/main" val="446281615"/>
                    </a:ext>
                  </a:extLst>
                </a:gridCol>
              </a:tblGrid>
              <a:tr h="686888">
                <a:tc>
                  <a:txBody>
                    <a:bodyPr/>
                    <a:lstStyle/>
                    <a:p>
                      <a:r>
                        <a:rPr lang="tr-TR" dirty="0"/>
                        <a:t>ÇOCUKLARDA İDRAR KÜLTÜRÜ YAPILMASI İÇİN ENDİKASYONLAR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961330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/>
                        <a:t>Akut </a:t>
                      </a:r>
                      <a:r>
                        <a:rPr lang="tr-TR" dirty="0" err="1"/>
                        <a:t>piyelonefrit</a:t>
                      </a:r>
                      <a:r>
                        <a:rPr lang="tr-TR" dirty="0"/>
                        <a:t>/</a:t>
                      </a:r>
                      <a:r>
                        <a:rPr lang="tr-TR" baseline="0" dirty="0"/>
                        <a:t> Üst İYE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45092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/>
                        <a:t>Orta-ağır</a:t>
                      </a:r>
                      <a:r>
                        <a:rPr lang="tr-TR" baseline="0" dirty="0"/>
                        <a:t> ciddi ateşli hastalık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536060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/>
                        <a:t>3 ay altındaki ateşli çocuklar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13967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/>
                        <a:t>Lökosit </a:t>
                      </a:r>
                      <a:r>
                        <a:rPr lang="tr-TR" dirty="0" err="1"/>
                        <a:t>esteraz</a:t>
                      </a:r>
                      <a:r>
                        <a:rPr lang="tr-TR" dirty="0"/>
                        <a:t> veya </a:t>
                      </a:r>
                      <a:r>
                        <a:rPr lang="tr-TR" dirty="0" err="1"/>
                        <a:t>nitrit</a:t>
                      </a:r>
                      <a:r>
                        <a:rPr lang="tr-TR" dirty="0"/>
                        <a:t> testinden</a:t>
                      </a:r>
                      <a:r>
                        <a:rPr lang="tr-TR" baseline="0" dirty="0"/>
                        <a:t> birinin </a:t>
                      </a:r>
                      <a:r>
                        <a:rPr lang="tr-TR" dirty="0"/>
                        <a:t>pozitifliği </a:t>
                      </a:r>
                      <a:r>
                        <a:rPr lang="tr-TR" dirty="0" err="1"/>
                        <a:t>infantlar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42927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/>
                        <a:t>Tekrarlayan idrar yolu enfeksiyonu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54372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/>
                        <a:t>Tedavi ile 24-48 saat içerisinde yanıt alınamayan enfeksiyon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55211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/>
                        <a:t>Klinik semptomlar ile </a:t>
                      </a:r>
                      <a:r>
                        <a:rPr lang="tr-TR" dirty="0" err="1"/>
                        <a:t>dipstik</a:t>
                      </a:r>
                      <a:r>
                        <a:rPr lang="tr-TR" dirty="0"/>
                        <a:t> testinin</a:t>
                      </a:r>
                      <a:r>
                        <a:rPr lang="tr-TR" baseline="0" dirty="0"/>
                        <a:t> uyumsuzluğu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74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369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E27554-DFB0-5F2D-8ED2-DC26D4E9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08" y="365125"/>
            <a:ext cx="10005291" cy="1604351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    İdrar nasıl alınmalı?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BFCD10-38CB-7143-3C7F-B0303DBF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508" y="1738365"/>
            <a:ext cx="8415978" cy="448156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tr-T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altLang="tr-TR" dirty="0"/>
              <a:t> </a:t>
            </a:r>
            <a:r>
              <a:rPr lang="tr-TR" sz="2400" dirty="0" err="1"/>
              <a:t>Yenidoğanlarda</a:t>
            </a:r>
            <a:r>
              <a:rPr lang="tr-TR" sz="2400" dirty="0"/>
              <a:t> ve </a:t>
            </a:r>
            <a:r>
              <a:rPr lang="tr-TR" sz="2400" dirty="0">
                <a:solidFill>
                  <a:srgbClr val="FF0000"/>
                </a:solidFill>
              </a:rPr>
              <a:t>tuvalet eğitimi olmayan </a:t>
            </a:r>
            <a:r>
              <a:rPr lang="tr-TR" sz="2400" dirty="0"/>
              <a:t>çocuklarda</a:t>
            </a:r>
            <a:r>
              <a:rPr lang="tr-TR" dirty="0"/>
              <a:t>;</a:t>
            </a:r>
            <a:endParaRPr lang="tr-TR" sz="2400" dirty="0"/>
          </a:p>
          <a:p>
            <a:pPr lvl="1"/>
            <a:r>
              <a:rPr lang="tr-TR" dirty="0"/>
              <a:t>Temizlenmiş </a:t>
            </a:r>
            <a:r>
              <a:rPr lang="tr-TR" dirty="0" err="1"/>
              <a:t>genital</a:t>
            </a:r>
            <a:r>
              <a:rPr lang="tr-TR" dirty="0"/>
              <a:t> bölgeye yapıştırılan plastik torba</a:t>
            </a:r>
          </a:p>
          <a:p>
            <a:pPr lvl="1"/>
            <a:r>
              <a:rPr lang="en-US" dirty="0" err="1"/>
              <a:t>Temiz</a:t>
            </a:r>
            <a:r>
              <a:rPr lang="en-US" dirty="0"/>
              <a:t> </a:t>
            </a:r>
            <a:r>
              <a:rPr lang="en-US" dirty="0" err="1"/>
              <a:t>İdrar</a:t>
            </a:r>
            <a:r>
              <a:rPr lang="en-US" dirty="0"/>
              <a:t> </a:t>
            </a:r>
            <a:r>
              <a:rPr lang="en-US" dirty="0" err="1"/>
              <a:t>Toplama</a:t>
            </a:r>
            <a:r>
              <a:rPr lang="tr-TR" dirty="0"/>
              <a:t> </a:t>
            </a:r>
            <a:r>
              <a:rPr lang="en-US" dirty="0"/>
              <a:t>(Clean-catch </a:t>
            </a:r>
            <a:r>
              <a:rPr lang="en-US" dirty="0" err="1"/>
              <a:t>uriner</a:t>
            </a:r>
            <a:r>
              <a:rPr lang="en-US" dirty="0"/>
              <a:t> (CCU)</a:t>
            </a:r>
            <a:endParaRPr lang="tr-TR" dirty="0"/>
          </a:p>
          <a:p>
            <a:pPr lvl="1"/>
            <a:r>
              <a:rPr lang="tr-TR" dirty="0" err="1"/>
              <a:t>Transüretral</a:t>
            </a:r>
            <a:r>
              <a:rPr lang="tr-TR" dirty="0"/>
              <a:t> Mesane </a:t>
            </a:r>
            <a:r>
              <a:rPr lang="tr-TR" dirty="0" err="1"/>
              <a:t>Kateterizasyonu</a:t>
            </a:r>
            <a:endParaRPr lang="tr-TR" dirty="0"/>
          </a:p>
          <a:p>
            <a:pPr lvl="1"/>
            <a:r>
              <a:rPr lang="tr-TR" dirty="0" err="1"/>
              <a:t>Suprapubik</a:t>
            </a:r>
            <a:r>
              <a:rPr lang="tr-TR" dirty="0"/>
              <a:t> Mesane </a:t>
            </a:r>
            <a:r>
              <a:rPr lang="tr-TR" dirty="0" err="1"/>
              <a:t>Aspirasyonu</a:t>
            </a:r>
            <a:r>
              <a:rPr lang="tr-TR" dirty="0"/>
              <a:t>(SPA)</a:t>
            </a:r>
          </a:p>
          <a:p>
            <a:pPr marL="457200" lvl="1" indent="0">
              <a:buNone/>
            </a:pPr>
            <a:endParaRPr lang="tr-TR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altLang="tr-TR" dirty="0"/>
              <a:t>Tuvalet eğitimi </a:t>
            </a:r>
            <a:r>
              <a:rPr lang="tr-TR" altLang="tr-TR" dirty="0">
                <a:solidFill>
                  <a:srgbClr val="FF0000"/>
                </a:solidFill>
              </a:rPr>
              <a:t>Olanlarda; temiz orta akımı</a:t>
            </a:r>
            <a:endParaRPr lang="tr-TR" altLang="tr-TR" dirty="0"/>
          </a:p>
          <a:p>
            <a:pPr marL="457200" lvl="1" indent="0">
              <a:buNone/>
            </a:pPr>
            <a:r>
              <a:rPr lang="tr-TR" dirty="0"/>
              <a:t>Gibi yöntemler kullanılabilir.</a:t>
            </a:r>
            <a:endParaRPr lang="tr-TR" altLang="tr-TR" dirty="0"/>
          </a:p>
          <a:p>
            <a:pPr lvl="1">
              <a:buFont typeface="Wingdings" panose="05000000000000000000" pitchFamily="2" charset="2"/>
              <a:buChar char="q"/>
            </a:pPr>
            <a:endParaRPr lang="tr-TR" altLang="tr-TR" dirty="0"/>
          </a:p>
          <a:p>
            <a:pPr marL="457200" lvl="1" indent="0">
              <a:buNone/>
            </a:pPr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83461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31C33F-BCE6-4925-89B5-6FA6DC6F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İye tanısı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F9772C-F4AC-4C98-93C4-04EBAC8A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 eaLnBrk="1" hangingPunct="1">
              <a:buFont typeface="Wingdings" panose="05000000000000000000" pitchFamily="2" charset="2"/>
              <a:buNone/>
              <a:defRPr/>
            </a:pPr>
            <a:endParaRPr lang="tr-TR" altLang="tr-TR" dirty="0"/>
          </a:p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</a:rPr>
              <a:t>Amerikan Pediatri Akademisi (AAP) göre iye tanısı; </a:t>
            </a:r>
          </a:p>
          <a:p>
            <a:pPr eaLnBrk="1" hangingPunct="1">
              <a:defRPr/>
            </a:pPr>
            <a:r>
              <a:rPr lang="tr-TR" altLang="tr-TR" sz="2800" b="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Pyüri</a:t>
            </a:r>
            <a:r>
              <a:rPr lang="tr-TR" altLang="tr-TR" sz="2800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ve/veya </a:t>
            </a:r>
            <a:r>
              <a:rPr lang="tr-TR" altLang="tr-TR" sz="2800" b="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bakteriüri</a:t>
            </a:r>
            <a:r>
              <a:rPr lang="tr-TR" altLang="tr-TR" sz="2800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 + &gt;50.000 kol/ml tek patojenin üremesi</a:t>
            </a:r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08733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CE0B88-8BD5-4A4D-B34D-ABBD05C7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GÖRÜNTÜLEME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DE231F-CB5B-4175-85D1-F61B1B8C8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Amaç</a:t>
            </a:r>
            <a:r>
              <a:rPr lang="tr-TR" dirty="0"/>
              <a:t> </a:t>
            </a:r>
          </a:p>
          <a:p>
            <a:r>
              <a:rPr lang="tr-TR" dirty="0" err="1"/>
              <a:t>Üriner</a:t>
            </a:r>
            <a:r>
              <a:rPr lang="tr-TR" dirty="0"/>
              <a:t> sistemin, anatomik ve fonksiyonel durumu,</a:t>
            </a:r>
          </a:p>
          <a:p>
            <a:r>
              <a:rPr lang="tr-TR" dirty="0" err="1"/>
              <a:t>Obstüksiyon</a:t>
            </a:r>
            <a:r>
              <a:rPr lang="tr-TR" dirty="0"/>
              <a:t>, Vur, </a:t>
            </a:r>
            <a:r>
              <a:rPr lang="tr-TR" dirty="0" err="1"/>
              <a:t>vs</a:t>
            </a:r>
            <a:r>
              <a:rPr lang="tr-TR" dirty="0"/>
              <a:t> </a:t>
            </a:r>
          </a:p>
          <a:p>
            <a:r>
              <a:rPr lang="tr-TR" dirty="0"/>
              <a:t>Tekrarlayan İYE </a:t>
            </a:r>
            <a:r>
              <a:rPr lang="tr-TR" dirty="0">
                <a:solidFill>
                  <a:srgbClr val="FF0000"/>
                </a:solidFill>
              </a:rPr>
              <a:t>risk faktörlerini </a:t>
            </a:r>
            <a:r>
              <a:rPr lang="tr-TR" dirty="0"/>
              <a:t>saptamak,</a:t>
            </a:r>
          </a:p>
          <a:p>
            <a:r>
              <a:rPr lang="tr-TR" dirty="0"/>
              <a:t>İYE </a:t>
            </a:r>
            <a:r>
              <a:rPr lang="tr-TR" dirty="0">
                <a:solidFill>
                  <a:srgbClr val="FF0000"/>
                </a:solidFill>
              </a:rPr>
              <a:t>lokalizasyonunu</a:t>
            </a:r>
            <a:r>
              <a:rPr lang="tr-TR" dirty="0"/>
              <a:t> belirlemek,</a:t>
            </a:r>
          </a:p>
          <a:p>
            <a:r>
              <a:rPr lang="tr-TR" dirty="0" err="1"/>
              <a:t>Renal</a:t>
            </a:r>
            <a:r>
              <a:rPr lang="tr-TR" dirty="0"/>
              <a:t>  </a:t>
            </a:r>
            <a:r>
              <a:rPr lang="tr-TR" dirty="0">
                <a:solidFill>
                  <a:srgbClr val="FF0000"/>
                </a:solidFill>
              </a:rPr>
              <a:t>hasar </a:t>
            </a:r>
            <a:r>
              <a:rPr lang="tr-TR" dirty="0"/>
              <a:t>ve</a:t>
            </a:r>
            <a:r>
              <a:rPr lang="tr-TR" dirty="0">
                <a:solidFill>
                  <a:srgbClr val="FF0000"/>
                </a:solidFill>
              </a:rPr>
              <a:t> komplikasyonları </a:t>
            </a:r>
            <a:r>
              <a:rPr lang="tr-TR" dirty="0"/>
              <a:t>saptamak ve önlemek.</a:t>
            </a:r>
          </a:p>
        </p:txBody>
      </p:sp>
    </p:spTree>
    <p:extLst>
      <p:ext uri="{BB962C8B-B14F-4D97-AF65-F5344CB8AC3E}">
        <p14:creationId xmlns:p14="http://schemas.microsoft.com/office/powerpoint/2010/main" val="392695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Genel bilgiler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8446477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FF0000"/>
                </a:solidFill>
              </a:rPr>
              <a:t>Kadınlarda;</a:t>
            </a:r>
            <a:r>
              <a:rPr lang="tr-TR" sz="2400" dirty="0"/>
              <a:t>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tr-TR" sz="2400" dirty="0" err="1"/>
              <a:t>Üretranın</a:t>
            </a:r>
            <a:r>
              <a:rPr lang="tr-TR" sz="2400" dirty="0"/>
              <a:t> kısa ve anüse yakın olması nedeniyle daha sık olup , </a:t>
            </a:r>
          </a:p>
          <a:p>
            <a:pPr lvl="2" indent="-285750"/>
            <a:r>
              <a:rPr lang="tr-TR" sz="2400" dirty="0"/>
              <a:t>Kadın cinsiyet başlı başına risk faktörü            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tr-TR" sz="2400" dirty="0"/>
              <a:t>18-24 yaş arası cinsel aktif kadınlarda pik yapmaktadır</a:t>
            </a:r>
          </a:p>
          <a:p>
            <a:pPr marL="1085850" lvl="2">
              <a:buFont typeface="Wingdings" panose="05000000000000000000" pitchFamily="2" charset="2"/>
              <a:buChar char="ü"/>
            </a:pPr>
            <a:endParaRPr lang="tr-T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FF0000"/>
                </a:solidFill>
              </a:rPr>
              <a:t>Erkeklerde;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tr-TR" sz="2400" dirty="0" err="1"/>
              <a:t>Üretranın</a:t>
            </a:r>
            <a:r>
              <a:rPr lang="tr-TR" sz="2400" dirty="0"/>
              <a:t> uzun olması 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tr-TR" sz="2400" dirty="0"/>
              <a:t>Prostat sıvısının </a:t>
            </a:r>
            <a:r>
              <a:rPr lang="tr-TR" sz="2400" dirty="0" err="1"/>
              <a:t>bakterisidal</a:t>
            </a:r>
            <a:r>
              <a:rPr lang="tr-TR" sz="2400" dirty="0"/>
              <a:t> özelliğinden dolayı 1-50 yaş arasında ÜSE görülme sıklığı %1 ‘in altındadır                                 </a:t>
            </a:r>
          </a:p>
          <a:p>
            <a:pPr lvl="1"/>
            <a:endParaRPr lang="tr-TR" sz="1900" dirty="0"/>
          </a:p>
          <a:p>
            <a:endParaRPr lang="tr-TR" sz="1900" dirty="0"/>
          </a:p>
          <a:p>
            <a:pPr marL="0" indent="0">
              <a:buNone/>
            </a:pPr>
            <a:r>
              <a:rPr lang="tr-TR" dirty="0"/>
              <a:t>          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45171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39BFF8-3F9C-44C8-9E84-999EB160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397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spc="-1" dirty="0">
                <a:solidFill>
                  <a:srgbClr val="FF0000"/>
                </a:solidFill>
                <a:latin typeface="Roboto"/>
                <a:ea typeface="Roboto"/>
              </a:rPr>
              <a:t>G</a:t>
            </a:r>
            <a:r>
              <a:rPr lang="tr-TR" sz="3200" b="1" strike="noStrike" spc="-1" dirty="0">
                <a:solidFill>
                  <a:srgbClr val="FF0000"/>
                </a:solidFill>
                <a:latin typeface="Roboto"/>
                <a:ea typeface="Roboto"/>
              </a:rPr>
              <a:t>örüntüleme </a:t>
            </a:r>
            <a:r>
              <a:rPr lang="tr-TR" sz="3200" b="1" strike="noStrike" spc="-1" dirty="0" err="1">
                <a:solidFill>
                  <a:srgbClr val="FF0000"/>
                </a:solidFill>
                <a:latin typeface="Roboto"/>
                <a:ea typeface="Roboto"/>
              </a:rPr>
              <a:t>endikasyonları</a:t>
            </a:r>
            <a:r>
              <a:rPr lang="tr-TR" sz="3200" b="1" strike="noStrike" spc="-1" dirty="0">
                <a:solidFill>
                  <a:srgbClr val="FF0000"/>
                </a:solidFill>
                <a:latin typeface="Roboto"/>
                <a:ea typeface="Roboto"/>
              </a:rPr>
              <a:t> </a:t>
            </a:r>
            <a:br>
              <a:rPr lang="tr-TR" sz="3200" b="0" strike="noStrike" spc="-1" dirty="0">
                <a:solidFill>
                  <a:srgbClr val="000000"/>
                </a:solidFill>
                <a:latin typeface="Arial"/>
              </a:rPr>
            </a:b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5F4164-598C-4CDB-98A0-F184FF26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121"/>
            <a:ext cx="8546960" cy="3865842"/>
          </a:xfrm>
        </p:spPr>
        <p:txBody>
          <a:bodyPr/>
          <a:lstStyle/>
          <a:p>
            <a:r>
              <a:rPr lang="tr-TR" sz="2400" b="0" strike="noStrike" spc="-1" dirty="0">
                <a:latin typeface="Roboto"/>
                <a:ea typeface="Roboto"/>
              </a:rPr>
              <a:t>İlk enfeksiyon sonrası tüm erkek çocuklar</a:t>
            </a:r>
          </a:p>
          <a:p>
            <a:r>
              <a:rPr lang="tr-TR" sz="2400" b="0" strike="noStrike" spc="-1" dirty="0">
                <a:latin typeface="Roboto"/>
                <a:ea typeface="Roboto"/>
              </a:rPr>
              <a:t>İlk enfeksiyon sonrası &lt;5 yaş altındaki kız çocuklar </a:t>
            </a:r>
            <a:endParaRPr lang="tr-TR" sz="2400" b="0" strike="noStrike" spc="-1" dirty="0">
              <a:latin typeface="Arial"/>
            </a:endParaRPr>
          </a:p>
          <a:p>
            <a:r>
              <a:rPr lang="tr-TR" sz="2400" b="0" strike="noStrike" spc="-1" dirty="0">
                <a:latin typeface="Roboto"/>
                <a:ea typeface="Roboto"/>
              </a:rPr>
              <a:t>Ateşli </a:t>
            </a:r>
            <a:r>
              <a:rPr lang="tr-TR" sz="2400" b="0" strike="noStrike" spc="-1" dirty="0" err="1">
                <a:latin typeface="Roboto"/>
                <a:ea typeface="Roboto"/>
              </a:rPr>
              <a:t>İYE’si</a:t>
            </a:r>
            <a:r>
              <a:rPr lang="tr-TR" sz="2400" b="0" strike="noStrike" spc="-1" dirty="0">
                <a:latin typeface="Roboto"/>
                <a:ea typeface="Roboto"/>
              </a:rPr>
              <a:t> olan tüm kız çocuklar </a:t>
            </a:r>
            <a:endParaRPr lang="tr-TR" sz="2400" b="0" strike="noStrike" spc="-1" dirty="0">
              <a:latin typeface="Arial"/>
            </a:endParaRPr>
          </a:p>
          <a:p>
            <a:r>
              <a:rPr lang="tr-TR" sz="2400" b="0" strike="noStrike" spc="-1" dirty="0">
                <a:latin typeface="Roboto"/>
                <a:ea typeface="Roboto"/>
              </a:rPr>
              <a:t>Tekrarlayan idrar yolu enfeksiyonu olan tüm çocuklar </a:t>
            </a:r>
            <a:endParaRPr lang="tr-TR" sz="2400" b="0" strike="noStrike" spc="-1" dirty="0">
              <a:latin typeface="Arial"/>
            </a:endParaRPr>
          </a:p>
          <a:p>
            <a:endParaRPr lang="tr-TR" sz="2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15000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7B4AC8-6E6A-4B68-A302-CCF355C1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Görüntüleme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BDCDDE-DD8C-424B-B998-5EE69C6C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2473" cy="4351338"/>
          </a:xfrm>
        </p:spPr>
        <p:txBody>
          <a:bodyPr>
            <a:normAutofit/>
          </a:bodyPr>
          <a:lstStyle/>
          <a:p>
            <a:pPr marL="274320" indent="-281520">
              <a:lnSpc>
                <a:spcPct val="90000"/>
              </a:lnSpc>
              <a:buClr>
                <a:srgbClr val="666666"/>
              </a:buClr>
              <a:buFont typeface="Noto Sans Symbols"/>
              <a:buChar char="•"/>
            </a:pPr>
            <a:r>
              <a:rPr lang="tr-TR" sz="2400" b="0" strike="noStrike" spc="-1" dirty="0" err="1">
                <a:solidFill>
                  <a:srgbClr val="FF0000"/>
                </a:solidFill>
                <a:latin typeface="Roboto"/>
                <a:ea typeface="Roboto"/>
              </a:rPr>
              <a:t>Obstrüktif</a:t>
            </a:r>
            <a:r>
              <a:rPr lang="tr-TR" sz="2400" b="0" strike="noStrike" spc="-1" dirty="0">
                <a:latin typeface="Roboto"/>
                <a:ea typeface="Roboto"/>
              </a:rPr>
              <a:t> </a:t>
            </a:r>
            <a:r>
              <a:rPr lang="tr-TR" sz="2400" b="0" strike="noStrike" spc="-1" dirty="0" err="1">
                <a:latin typeface="Roboto"/>
                <a:ea typeface="Roboto"/>
              </a:rPr>
              <a:t>üropati</a:t>
            </a:r>
            <a:r>
              <a:rPr lang="tr-TR" sz="2400" b="0" strike="noStrike" spc="-1" dirty="0">
                <a:latin typeface="Roboto"/>
                <a:ea typeface="Roboto"/>
              </a:rPr>
              <a:t> veya böbrek </a:t>
            </a:r>
            <a:r>
              <a:rPr lang="tr-TR" sz="2400" b="0" strike="noStrike" spc="-1" dirty="0">
                <a:solidFill>
                  <a:srgbClr val="FF0000"/>
                </a:solidFill>
                <a:latin typeface="Roboto"/>
                <a:ea typeface="Roboto"/>
              </a:rPr>
              <a:t>taş </a:t>
            </a:r>
            <a:r>
              <a:rPr lang="tr-TR" sz="2400" b="0" strike="noStrike" spc="-1" dirty="0">
                <a:latin typeface="Roboto"/>
                <a:ea typeface="Roboto"/>
              </a:rPr>
              <a:t>hastalığı için </a:t>
            </a:r>
            <a:r>
              <a:rPr lang="tr-TR" sz="2400" b="1" strike="noStrike" spc="-1" dirty="0">
                <a:solidFill>
                  <a:srgbClr val="FF0000"/>
                </a:solidFill>
                <a:latin typeface="Roboto"/>
                <a:ea typeface="Roboto"/>
              </a:rPr>
              <a:t>ultrasonografi</a:t>
            </a:r>
            <a:r>
              <a:rPr lang="tr-TR" sz="2400" b="1" strike="noStrike" spc="-1" dirty="0">
                <a:latin typeface="Roboto"/>
                <a:ea typeface="Roboto"/>
              </a:rPr>
              <a:t>   </a:t>
            </a:r>
            <a:endParaRPr lang="tr-TR" sz="2400" b="0" strike="noStrike" spc="-1" dirty="0">
              <a:latin typeface="Arial"/>
            </a:endParaRPr>
          </a:p>
          <a:p>
            <a:pPr marL="274320" indent="-281520"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r>
              <a:rPr lang="tr-TR" sz="2400" b="0" strike="noStrike" spc="-1" dirty="0" err="1">
                <a:latin typeface="Roboto"/>
                <a:ea typeface="Roboto"/>
              </a:rPr>
              <a:t>Renal</a:t>
            </a:r>
            <a:r>
              <a:rPr lang="tr-TR" sz="2400" b="0" strike="noStrike" spc="-1" dirty="0">
                <a:latin typeface="Roboto"/>
                <a:ea typeface="Roboto"/>
              </a:rPr>
              <a:t> </a:t>
            </a:r>
            <a:r>
              <a:rPr lang="tr-TR" sz="2400" b="0" strike="noStrike" spc="-1" dirty="0" err="1">
                <a:latin typeface="Roboto"/>
                <a:ea typeface="Roboto"/>
              </a:rPr>
              <a:t>inflamasyon</a:t>
            </a:r>
            <a:r>
              <a:rPr lang="tr-TR" sz="2400" b="0" strike="noStrike" spc="-1" dirty="0">
                <a:latin typeface="Roboto"/>
                <a:ea typeface="Roboto"/>
              </a:rPr>
              <a:t>/</a:t>
            </a:r>
            <a:r>
              <a:rPr lang="tr-TR" sz="2400" b="0" strike="noStrike" spc="-1" dirty="0" err="1">
                <a:solidFill>
                  <a:srgbClr val="FF0000"/>
                </a:solidFill>
                <a:latin typeface="Roboto"/>
                <a:ea typeface="Roboto"/>
              </a:rPr>
              <a:t>skar</a:t>
            </a:r>
            <a:r>
              <a:rPr lang="tr-TR" sz="2400" b="0" strike="noStrike" spc="-1" dirty="0">
                <a:latin typeface="Roboto"/>
                <a:ea typeface="Roboto"/>
              </a:rPr>
              <a:t> için </a:t>
            </a:r>
            <a:r>
              <a:rPr lang="tr-TR" sz="2400" b="1" strike="noStrike" spc="-1" dirty="0">
                <a:solidFill>
                  <a:srgbClr val="FF0000"/>
                </a:solidFill>
                <a:latin typeface="Roboto"/>
                <a:ea typeface="Roboto"/>
              </a:rPr>
              <a:t>99mTc-DMSA sintigrafisi</a:t>
            </a:r>
            <a:endParaRPr lang="tr-TR" sz="2400" b="0" strike="noStrike" spc="-1" dirty="0">
              <a:solidFill>
                <a:srgbClr val="FF0000"/>
              </a:solidFill>
              <a:latin typeface="Arial"/>
            </a:endParaRPr>
          </a:p>
          <a:p>
            <a:pPr marL="274320" indent="-281520">
              <a:lnSpc>
                <a:spcPct val="90000"/>
              </a:lnSpc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r>
              <a:rPr lang="tr-TR" sz="2400" b="0" strike="noStrike" spc="-1" dirty="0">
                <a:solidFill>
                  <a:srgbClr val="FF0000"/>
                </a:solidFill>
                <a:latin typeface="Roboto"/>
                <a:ea typeface="Roboto"/>
              </a:rPr>
              <a:t>VUR</a:t>
            </a:r>
            <a:r>
              <a:rPr lang="tr-TR" sz="2400" b="0" strike="noStrike" spc="-1" dirty="0">
                <a:latin typeface="Roboto"/>
                <a:ea typeface="Roboto"/>
              </a:rPr>
              <a:t> için </a:t>
            </a:r>
            <a:r>
              <a:rPr lang="tr-TR" sz="2400" b="1" strike="noStrike" spc="-1" dirty="0" err="1">
                <a:solidFill>
                  <a:srgbClr val="FF0000"/>
                </a:solidFill>
                <a:latin typeface="Roboto"/>
                <a:ea typeface="Roboto"/>
              </a:rPr>
              <a:t>voiding</a:t>
            </a:r>
            <a:r>
              <a:rPr lang="tr-TR" sz="2400" b="1" strike="noStrike" spc="-1" dirty="0">
                <a:solidFill>
                  <a:srgbClr val="FF0000"/>
                </a:solidFill>
                <a:latin typeface="Roboto"/>
                <a:ea typeface="Roboto"/>
              </a:rPr>
              <a:t> </a:t>
            </a:r>
            <a:r>
              <a:rPr lang="tr-TR" sz="2400" b="1" strike="noStrike" spc="-1" dirty="0" err="1">
                <a:solidFill>
                  <a:srgbClr val="FF0000"/>
                </a:solidFill>
                <a:latin typeface="Roboto"/>
                <a:ea typeface="Roboto"/>
              </a:rPr>
              <a:t>sistoüretrografi</a:t>
            </a:r>
            <a:r>
              <a:rPr lang="tr-TR" sz="2400" b="1" strike="noStrike" spc="-1" dirty="0">
                <a:solidFill>
                  <a:srgbClr val="FF0000"/>
                </a:solidFill>
                <a:latin typeface="Roboto"/>
                <a:ea typeface="Roboto"/>
              </a:rPr>
              <a:t> (VCUG) </a:t>
            </a:r>
            <a:endParaRPr lang="tr-TR" sz="2400" b="0" strike="noStrike" spc="-1" dirty="0">
              <a:solidFill>
                <a:srgbClr val="FF0000"/>
              </a:solidFill>
              <a:latin typeface="Arial"/>
            </a:endParaRPr>
          </a:p>
          <a:p>
            <a:pPr marL="274320" indent="-281520">
              <a:lnSpc>
                <a:spcPct val="90000"/>
              </a:lnSpc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r>
              <a:rPr lang="tr-TR" sz="2400" b="0" strike="noStrike" spc="-1" dirty="0">
                <a:latin typeface="Roboto"/>
                <a:ea typeface="Roboto"/>
              </a:rPr>
              <a:t>Toplayıcı sistemin anatomik bozukluklarında  </a:t>
            </a:r>
            <a:r>
              <a:rPr lang="tr-TR" sz="2400" b="1" strike="noStrike" spc="-1" dirty="0" err="1">
                <a:latin typeface="Roboto"/>
                <a:ea typeface="Roboto"/>
              </a:rPr>
              <a:t>İntravenöz</a:t>
            </a:r>
            <a:r>
              <a:rPr lang="tr-TR" sz="2400" b="1" strike="noStrike" spc="-1" dirty="0">
                <a:latin typeface="Roboto"/>
                <a:ea typeface="Roboto"/>
              </a:rPr>
              <a:t> </a:t>
            </a:r>
            <a:r>
              <a:rPr lang="tr-TR" sz="2400" b="1" strike="noStrike" spc="-1" dirty="0" err="1">
                <a:latin typeface="Roboto"/>
                <a:ea typeface="Roboto"/>
              </a:rPr>
              <a:t>Piyelografi</a:t>
            </a:r>
            <a:r>
              <a:rPr lang="tr-TR" sz="2400" b="1" strike="noStrike" spc="-1" dirty="0">
                <a:latin typeface="Roboto"/>
                <a:ea typeface="Roboto"/>
              </a:rPr>
              <a:t> </a:t>
            </a:r>
            <a:endParaRPr lang="tr-TR" sz="2400" b="0" strike="noStrike" spc="-1" dirty="0">
              <a:latin typeface="Arial"/>
            </a:endParaRPr>
          </a:p>
          <a:p>
            <a:pPr marL="274320" indent="-281520">
              <a:lnSpc>
                <a:spcPct val="90000"/>
              </a:lnSpc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r>
              <a:rPr lang="tr-TR" sz="2400" b="0" strike="noStrike" spc="-1" dirty="0">
                <a:latin typeface="Roboto"/>
                <a:ea typeface="Roboto"/>
              </a:rPr>
              <a:t>VUR tespiti ve takibi için </a:t>
            </a:r>
            <a:r>
              <a:rPr lang="tr-TR" sz="2400" b="1" strike="noStrike" spc="-1" dirty="0" err="1">
                <a:latin typeface="Roboto"/>
                <a:ea typeface="Roboto"/>
              </a:rPr>
              <a:t>Radyonüklid</a:t>
            </a:r>
            <a:r>
              <a:rPr lang="tr-TR" sz="2400" b="1" strike="noStrike" spc="-1" dirty="0">
                <a:latin typeface="Roboto"/>
                <a:ea typeface="Roboto"/>
              </a:rPr>
              <a:t> </a:t>
            </a:r>
            <a:r>
              <a:rPr lang="tr-TR" sz="2400" b="1" strike="noStrike" spc="-1" dirty="0" err="1">
                <a:latin typeface="Roboto"/>
                <a:ea typeface="Roboto"/>
              </a:rPr>
              <a:t>sistografi</a:t>
            </a:r>
            <a:endParaRPr lang="tr-TR" sz="2400" b="1" strike="noStrike" spc="-1" dirty="0">
              <a:latin typeface="Roboto"/>
              <a:ea typeface="Roboto"/>
            </a:endParaRPr>
          </a:p>
          <a:p>
            <a:pPr marL="274320" indent="-281520">
              <a:lnSpc>
                <a:spcPct val="90000"/>
              </a:lnSpc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endParaRPr lang="tr-TR" sz="2400" b="1" spc="-1" dirty="0">
              <a:latin typeface="Roboto"/>
              <a:ea typeface="Roboto"/>
            </a:endParaRPr>
          </a:p>
          <a:p>
            <a:pPr marL="274320" indent="-281520">
              <a:lnSpc>
                <a:spcPct val="90000"/>
              </a:lnSpc>
              <a:spcBef>
                <a:spcPts val="601"/>
              </a:spcBef>
              <a:buClr>
                <a:srgbClr val="666666"/>
              </a:buClr>
              <a:buFont typeface="Noto Sans Symbols"/>
              <a:buChar char="•"/>
            </a:pPr>
            <a:endParaRPr lang="tr-TR" sz="2400" b="1" strike="noStrike" spc="-1" dirty="0">
              <a:latin typeface="Roboto"/>
              <a:ea typeface="Roboto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97989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CB2DE4-088D-DB6E-AFF3-6886A695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Görüntüleme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923D84-CF61-25BB-7854-EB3D1172A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Üriner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usg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  <a:p>
            <a:r>
              <a:rPr lang="tr-TR" dirty="0"/>
              <a:t>ilk basamak görüntüleme yöntemidir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/>
              <a:t>Tüm Ateşli </a:t>
            </a:r>
            <a:r>
              <a:rPr lang="tr-TR" altLang="tr-TR" dirty="0" err="1"/>
              <a:t>İYE’lerde</a:t>
            </a:r>
            <a:r>
              <a:rPr lang="tr-TR" altLang="tr-TR" dirty="0"/>
              <a:t> yapılmalıdır.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/>
              <a:t>Tedaviye yanıt alınamadıysa ilk 48 saat içinde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/>
              <a:t>Hedef: Obstrüksiyonu ekarte etmek</a:t>
            </a:r>
          </a:p>
          <a:p>
            <a:r>
              <a:rPr lang="tr-TR" altLang="tr-TR" dirty="0"/>
              <a:t>1 yıl sonra kalıcı hasarı saptamada</a:t>
            </a:r>
          </a:p>
          <a:p>
            <a:r>
              <a:rPr lang="tr-TR" dirty="0"/>
              <a:t>Böbrek boyutları, konturları, </a:t>
            </a:r>
            <a:r>
              <a:rPr lang="tr-TR" dirty="0" err="1"/>
              <a:t>parankim</a:t>
            </a:r>
            <a:r>
              <a:rPr lang="tr-TR" dirty="0"/>
              <a:t> </a:t>
            </a:r>
            <a:r>
              <a:rPr lang="tr-TR" dirty="0" err="1"/>
              <a:t>ekojenitesi</a:t>
            </a:r>
            <a:r>
              <a:rPr lang="tr-TR" dirty="0"/>
              <a:t> değerlendirilebilir</a:t>
            </a:r>
            <a:endParaRPr lang="tr-TR" altLang="tr-TR" dirty="0"/>
          </a:p>
          <a:p>
            <a:r>
              <a:rPr lang="tr-TR" dirty="0"/>
              <a:t>Taş, </a:t>
            </a:r>
            <a:r>
              <a:rPr lang="tr-TR" dirty="0" err="1"/>
              <a:t>hidronefroz</a:t>
            </a:r>
            <a:r>
              <a:rPr lang="tr-TR" dirty="0"/>
              <a:t>, mesane duvar kalınlığı, </a:t>
            </a:r>
            <a:r>
              <a:rPr lang="tr-TR" dirty="0" err="1"/>
              <a:t>üreter</a:t>
            </a:r>
            <a:r>
              <a:rPr lang="tr-TR" dirty="0"/>
              <a:t> </a:t>
            </a:r>
            <a:r>
              <a:rPr lang="tr-TR" dirty="0" err="1"/>
              <a:t>dilatasyonu</a:t>
            </a:r>
            <a:r>
              <a:rPr lang="tr-TR" dirty="0"/>
              <a:t> olup olmadığı tespit edilebilir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87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E3E94D-4245-4525-A10A-35A89CCA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Komplikasyonlar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F5FE69-B44C-48B7-BF4A-93CB6A90C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Akut; </a:t>
            </a:r>
            <a:r>
              <a:rPr lang="tr-TR" dirty="0" err="1"/>
              <a:t>Renal</a:t>
            </a:r>
            <a:r>
              <a:rPr lang="tr-TR" dirty="0"/>
              <a:t> apse, </a:t>
            </a:r>
            <a:r>
              <a:rPr lang="tr-TR" dirty="0" err="1"/>
              <a:t>sepsis</a:t>
            </a:r>
            <a:r>
              <a:rPr lang="tr-TR" dirty="0"/>
              <a:t> ( </a:t>
            </a:r>
            <a:r>
              <a:rPr lang="tr-TR" dirty="0" err="1"/>
              <a:t>yd</a:t>
            </a:r>
            <a:r>
              <a:rPr lang="tr-TR" dirty="0"/>
              <a:t>), menenjit </a:t>
            </a:r>
            <a:r>
              <a:rPr lang="tr-TR" dirty="0" err="1"/>
              <a:t>vs</a:t>
            </a:r>
            <a:endParaRPr lang="tr-TR" dirty="0"/>
          </a:p>
          <a:p>
            <a:r>
              <a:rPr lang="tr-TR" dirty="0"/>
              <a:t>Kronik; </a:t>
            </a:r>
            <a:r>
              <a:rPr lang="tr-TR" dirty="0" err="1"/>
              <a:t>piyolonefrit</a:t>
            </a:r>
            <a:r>
              <a:rPr lang="tr-TR" dirty="0"/>
              <a:t>,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skar</a:t>
            </a:r>
            <a:r>
              <a:rPr lang="tr-TR" dirty="0"/>
              <a:t>, HT, </a:t>
            </a:r>
            <a:r>
              <a:rPr lang="tr-TR" dirty="0" err="1"/>
              <a:t>Renal</a:t>
            </a:r>
            <a:r>
              <a:rPr lang="tr-TR" dirty="0"/>
              <a:t> yetmezlik 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İlk üç yaşta </a:t>
            </a:r>
            <a:r>
              <a:rPr lang="tr-TR" dirty="0"/>
              <a:t>ateşli iye sonrası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parankim</a:t>
            </a:r>
            <a:r>
              <a:rPr lang="tr-TR" dirty="0"/>
              <a:t> hasarı riski yüksektir </a:t>
            </a:r>
          </a:p>
        </p:txBody>
      </p:sp>
    </p:spTree>
    <p:extLst>
      <p:ext uri="{BB962C8B-B14F-4D97-AF65-F5344CB8AC3E}">
        <p14:creationId xmlns:p14="http://schemas.microsoft.com/office/powerpoint/2010/main" val="33310697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038649-8C00-46F0-79E0-A2A08374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   Tedavi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180078-78E9-9264-12BB-A7D3C6F8A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FF0000"/>
                </a:solidFill>
              </a:rPr>
              <a:t>Amaç,</a:t>
            </a:r>
          </a:p>
          <a:p>
            <a:r>
              <a:rPr lang="tr-TR" dirty="0"/>
              <a:t>Akut enfeksiyonu </a:t>
            </a:r>
            <a:r>
              <a:rPr lang="tr-TR" dirty="0" err="1"/>
              <a:t>td</a:t>
            </a:r>
            <a:r>
              <a:rPr lang="tr-TR" dirty="0"/>
              <a:t> etmek,</a:t>
            </a:r>
          </a:p>
          <a:p>
            <a:r>
              <a:rPr lang="tr-TR" dirty="0" err="1"/>
              <a:t>Renal</a:t>
            </a:r>
            <a:r>
              <a:rPr lang="tr-TR" dirty="0"/>
              <a:t> hasar/</a:t>
            </a:r>
            <a:r>
              <a:rPr lang="tr-TR" dirty="0" err="1"/>
              <a:t>skar</a:t>
            </a:r>
            <a:r>
              <a:rPr lang="tr-TR" dirty="0"/>
              <a:t> oluşumunu önlemek</a:t>
            </a:r>
          </a:p>
          <a:p>
            <a:r>
              <a:rPr lang="tr-TR" dirty="0"/>
              <a:t>Komplikasyonları önlemek</a:t>
            </a:r>
          </a:p>
          <a:p>
            <a:r>
              <a:rPr lang="tr-TR" dirty="0"/>
              <a:t>Tekrarlayan İYE ‘</a:t>
            </a:r>
            <a:r>
              <a:rPr lang="tr-TR" dirty="0" err="1"/>
              <a:t>yi</a:t>
            </a:r>
            <a:r>
              <a:rPr lang="tr-TR" dirty="0"/>
              <a:t> önlemek</a:t>
            </a: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795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E50DEE-4CB5-42FF-9750-3E872F61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rgbClr val="FF0000"/>
                </a:solidFill>
              </a:rPr>
              <a:t>TEDAVİ GENEL İLKELER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F5522D-7A79-4D45-A447-3AA454967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/>
              <a:t>Ailenin bilinçlendirilmesi, </a:t>
            </a:r>
          </a:p>
          <a:p>
            <a:r>
              <a:rPr lang="tr-TR" sz="2800" dirty="0"/>
              <a:t>Bol sıvı alımı </a:t>
            </a:r>
          </a:p>
          <a:p>
            <a:r>
              <a:rPr lang="tr-TR" sz="2800" dirty="0"/>
              <a:t>Sık ve tam mesane boşaltılması, yatmadan mesanenin boşaltılması </a:t>
            </a:r>
          </a:p>
          <a:p>
            <a:r>
              <a:rPr lang="tr-TR" sz="2800" dirty="0" err="1"/>
              <a:t>Konstipasyon</a:t>
            </a:r>
            <a:r>
              <a:rPr lang="tr-TR" sz="2800" dirty="0"/>
              <a:t> önlenmeli </a:t>
            </a:r>
          </a:p>
          <a:p>
            <a:r>
              <a:rPr lang="tr-TR" sz="2800" dirty="0"/>
              <a:t> </a:t>
            </a:r>
            <a:r>
              <a:rPr lang="tr-TR" sz="2800" dirty="0" err="1"/>
              <a:t>Parazitoz</a:t>
            </a:r>
            <a:r>
              <a:rPr lang="tr-TR" sz="2800" dirty="0"/>
              <a:t> varsa tedavi edilmeli </a:t>
            </a:r>
          </a:p>
          <a:p>
            <a:r>
              <a:rPr lang="tr-TR" sz="2800" dirty="0"/>
              <a:t>Erkeklerde </a:t>
            </a:r>
            <a:r>
              <a:rPr lang="tr-TR" sz="2800" dirty="0" err="1"/>
              <a:t>fimozis</a:t>
            </a:r>
            <a:r>
              <a:rPr lang="tr-TR" sz="2800" dirty="0"/>
              <a:t> düzeltilmeli </a:t>
            </a:r>
          </a:p>
          <a:p>
            <a:r>
              <a:rPr lang="tr-TR" sz="2800" dirty="0"/>
              <a:t>Kızlarda arkadan öne temizlik yapılmamalı </a:t>
            </a:r>
          </a:p>
          <a:p>
            <a:r>
              <a:rPr lang="tr-TR" sz="2800" dirty="0"/>
              <a:t>Kızlarda küvet tipi banyo yapılmamalı</a:t>
            </a:r>
            <a:r>
              <a:rPr lang="tr-TR" dirty="0"/>
              <a:t> </a:t>
            </a:r>
          </a:p>
          <a:p>
            <a:r>
              <a:rPr lang="tr-TR" sz="2800" dirty="0"/>
              <a:t>Doğru tuvalet eğitimi</a:t>
            </a:r>
          </a:p>
          <a:p>
            <a:r>
              <a:rPr lang="tr-TR" sz="2800" dirty="0"/>
              <a:t>Kısa sürede böbreğe geçerek idrarla atılan ilaçlar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00084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8315" y="624110"/>
            <a:ext cx="10296298" cy="760553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                                        </a:t>
            </a:r>
            <a:r>
              <a:rPr lang="tr-TR" sz="3200" b="1" dirty="0">
                <a:solidFill>
                  <a:srgbClr val="FF0000"/>
                </a:solidFill>
              </a:rPr>
              <a:t>TEDAVİ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0343" y="1489165"/>
            <a:ext cx="8887767" cy="5107577"/>
          </a:xfrm>
        </p:spPr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tr-TR" sz="2000" dirty="0"/>
              <a:t>Ampirik olarak başlanıp, </a:t>
            </a:r>
            <a:r>
              <a:rPr lang="tr-TR" sz="2000" dirty="0" err="1"/>
              <a:t>antibiyograma</a:t>
            </a:r>
            <a:r>
              <a:rPr lang="tr-TR" sz="2000" dirty="0"/>
              <a:t>  göre  revize edilir.</a:t>
            </a:r>
            <a:endParaRPr lang="tr-TR" sz="2000" u="sng" dirty="0"/>
          </a:p>
          <a:p>
            <a:r>
              <a:rPr lang="tr-TR" sz="2000" dirty="0">
                <a:solidFill>
                  <a:srgbClr val="FF0000"/>
                </a:solidFill>
              </a:rPr>
              <a:t>&lt;2 ay </a:t>
            </a:r>
            <a:r>
              <a:rPr lang="tr-TR" sz="2000" dirty="0"/>
              <a:t>, hastaneye yatırılarak </a:t>
            </a:r>
            <a:r>
              <a:rPr lang="tr-TR" sz="2000" dirty="0" err="1">
                <a:solidFill>
                  <a:srgbClr val="FF0000"/>
                </a:solidFill>
              </a:rPr>
              <a:t>sepsis</a:t>
            </a:r>
            <a:r>
              <a:rPr lang="tr-TR" sz="2000" dirty="0"/>
              <a:t> için </a:t>
            </a:r>
            <a:r>
              <a:rPr lang="tr-TR" sz="2000" dirty="0" err="1"/>
              <a:t>endike</a:t>
            </a:r>
            <a:r>
              <a:rPr lang="tr-TR" sz="2000" dirty="0"/>
              <a:t> olan iv antibiyotik ile </a:t>
            </a:r>
            <a:r>
              <a:rPr lang="tr-TR" sz="2000" dirty="0" err="1"/>
              <a:t>tedavi,başlanır</a:t>
            </a:r>
            <a:r>
              <a:rPr lang="tr-TR" sz="2000" dirty="0"/>
              <a:t>. Kültür sonucuna göre revize edilir.</a:t>
            </a:r>
          </a:p>
          <a:p>
            <a:r>
              <a:rPr lang="tr-TR" sz="2000" dirty="0"/>
              <a:t>2 ay-2 yaş çocuklar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000" dirty="0"/>
              <a:t>Genel durumu iyi 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000" dirty="0" err="1"/>
              <a:t>Dehidrate</a:t>
            </a:r>
            <a:r>
              <a:rPr lang="tr-TR" sz="2000" dirty="0"/>
              <a:t> değillerse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000" dirty="0"/>
              <a:t>Oral alabiliyorsa ,ayaktan tedavi edilir.</a:t>
            </a:r>
          </a:p>
          <a:p>
            <a:r>
              <a:rPr lang="tr-TR" sz="2000" dirty="0"/>
              <a:t>Daha büyük çocuklar, genellikle ayaktan tedavi edilir.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79309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E8323E-DDA5-9D8D-1F6C-712C9CE5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         </a:t>
            </a:r>
            <a:r>
              <a:rPr lang="tr-TR" dirty="0">
                <a:solidFill>
                  <a:srgbClr val="FF0000"/>
                </a:solidFill>
              </a:rPr>
              <a:t>Tedavi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  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1962FA-11F0-207B-6186-8747D620A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İlk seçenek antibiyotikler; </a:t>
            </a:r>
          </a:p>
          <a:p>
            <a:r>
              <a:rPr lang="tr-TR" dirty="0" err="1">
                <a:solidFill>
                  <a:srgbClr val="FF0000"/>
                </a:solidFill>
              </a:rPr>
              <a:t>trimetoprim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sülfametaksazol</a:t>
            </a:r>
            <a:r>
              <a:rPr lang="tr-TR" dirty="0"/>
              <a:t>, </a:t>
            </a:r>
          </a:p>
          <a:p>
            <a:r>
              <a:rPr lang="tr-TR" dirty="0">
                <a:solidFill>
                  <a:srgbClr val="FF0000"/>
                </a:solidFill>
              </a:rPr>
              <a:t>3.kuşak </a:t>
            </a:r>
            <a:r>
              <a:rPr lang="tr-TR" dirty="0" err="1">
                <a:solidFill>
                  <a:srgbClr val="FF0000"/>
                </a:solidFill>
              </a:rPr>
              <a:t>sefalosporin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veya</a:t>
            </a:r>
          </a:p>
          <a:p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amoksisislin-klavunat</a:t>
            </a:r>
            <a:r>
              <a:rPr lang="tr-TR" dirty="0">
                <a:solidFill>
                  <a:srgbClr val="FF0000"/>
                </a:solidFill>
              </a:rPr>
              <a:t>,</a:t>
            </a:r>
          </a:p>
          <a:p>
            <a:r>
              <a:rPr lang="tr-TR" dirty="0" err="1"/>
              <a:t>Enterococus</a:t>
            </a:r>
            <a:r>
              <a:rPr lang="tr-TR" dirty="0"/>
              <a:t> </a:t>
            </a:r>
            <a:r>
              <a:rPr lang="tr-TR" dirty="0" err="1"/>
              <a:t>fecalis</a:t>
            </a:r>
            <a:r>
              <a:rPr lang="tr-TR" dirty="0"/>
              <a:t>, sefalosporin ve aminoglikozidlere doğal dirençlidir. </a:t>
            </a:r>
          </a:p>
          <a:p>
            <a:r>
              <a:rPr lang="tr-TR" dirty="0"/>
              <a:t>Bu nedenle </a:t>
            </a:r>
            <a:r>
              <a:rPr lang="tr-TR" b="1" dirty="0"/>
              <a:t>3 aydan küçüklerde veya Gr(+) koklarda tedaviye </a:t>
            </a:r>
            <a:r>
              <a:rPr lang="tr-TR" b="1" dirty="0" err="1"/>
              <a:t>ampisilin</a:t>
            </a:r>
            <a:r>
              <a:rPr lang="tr-TR" dirty="0"/>
              <a:t> eklenir.</a:t>
            </a:r>
          </a:p>
          <a:p>
            <a:r>
              <a:rPr lang="tr-TR" dirty="0"/>
              <a:t>Tedavi süresi </a:t>
            </a:r>
            <a:r>
              <a:rPr lang="tr-TR" b="1" dirty="0"/>
              <a:t>7-14 gün </a:t>
            </a:r>
            <a:r>
              <a:rPr lang="tr-TR" dirty="0"/>
              <a:t>olmalıdır.</a:t>
            </a:r>
          </a:p>
          <a:p>
            <a:r>
              <a:rPr lang="tr-TR" dirty="0"/>
              <a:t>Başarılı tedavi ile idrar genellikle 24 saat sonra steril hale gelir ve </a:t>
            </a:r>
            <a:r>
              <a:rPr lang="tr-TR" dirty="0" err="1"/>
              <a:t>lökositüri</a:t>
            </a:r>
            <a:r>
              <a:rPr lang="tr-TR" dirty="0"/>
              <a:t> normalde 3-4 gün içinde kaybolur.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0AE388-A78D-40E8-BFA0-79675056A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978" y="681037"/>
            <a:ext cx="2512330" cy="25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376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8CDC1D-DC7F-6466-D6D1-2CB52FE1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  </a:t>
            </a:r>
            <a:r>
              <a:rPr lang="tr-TR" dirty="0">
                <a:solidFill>
                  <a:srgbClr val="FF0000"/>
                </a:solidFill>
              </a:rPr>
              <a:t>Tedavi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       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6B0A30-DA11-5F29-E8C3-1468BB17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21110" cy="4351338"/>
          </a:xfrm>
        </p:spPr>
        <p:txBody>
          <a:bodyPr>
            <a:normAutofit/>
          </a:bodyPr>
          <a:lstStyle/>
          <a:p>
            <a:r>
              <a:rPr lang="tr-TR" dirty="0"/>
              <a:t>Ayaktan oral tedavi verilen hastaları </a:t>
            </a:r>
            <a:r>
              <a:rPr lang="tr-TR" dirty="0">
                <a:solidFill>
                  <a:srgbClr val="FF0000"/>
                </a:solidFill>
              </a:rPr>
              <a:t>iki-üç gün sonra </a:t>
            </a:r>
            <a:r>
              <a:rPr lang="tr-TR" dirty="0"/>
              <a:t>tekrar </a:t>
            </a:r>
            <a:r>
              <a:rPr lang="tr-TR" dirty="0" err="1"/>
              <a:t>değerlendrilir</a:t>
            </a:r>
            <a:r>
              <a:rPr lang="tr-TR" dirty="0"/>
              <a:t>.</a:t>
            </a:r>
          </a:p>
          <a:p>
            <a:r>
              <a:rPr lang="tr-TR" dirty="0"/>
              <a:t>2-3 gün içinde </a:t>
            </a:r>
            <a:r>
              <a:rPr lang="tr-TR" dirty="0">
                <a:solidFill>
                  <a:srgbClr val="FF0000"/>
                </a:solidFill>
              </a:rPr>
              <a:t>klinik yanıt varsa </a:t>
            </a:r>
            <a:r>
              <a:rPr lang="tr-TR" dirty="0"/>
              <a:t>yakın takip gerekmez. </a:t>
            </a:r>
          </a:p>
          <a:p>
            <a:r>
              <a:rPr lang="tr-TR" dirty="0"/>
              <a:t>Düzelme yoksa sevk edilmelidir.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59823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E5D620E-0AFF-4DC8-BD4E-7A5FD2D3C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514" y="0"/>
            <a:ext cx="7668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B8935F-74E4-463A-96D3-BE83D80B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Ortak Risk faktörleri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5FEFBD-65D3-4EB4-B135-D8ACFB358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Anatomik/fonksiyonel Ürolojik anomaliler</a:t>
            </a:r>
          </a:p>
          <a:p>
            <a:r>
              <a:rPr lang="tr-TR" sz="2400" dirty="0"/>
              <a:t>İleri yaş,</a:t>
            </a:r>
          </a:p>
          <a:p>
            <a:r>
              <a:rPr lang="tr-TR" sz="2400" dirty="0" err="1"/>
              <a:t>Üretral</a:t>
            </a:r>
            <a:r>
              <a:rPr lang="tr-TR" sz="2400" dirty="0"/>
              <a:t> </a:t>
            </a:r>
            <a:r>
              <a:rPr lang="tr-TR" sz="2400" dirty="0" err="1"/>
              <a:t>kateter</a:t>
            </a:r>
            <a:r>
              <a:rPr lang="tr-TR" sz="2400" dirty="0"/>
              <a:t>, Ürolojik girişim  </a:t>
            </a:r>
          </a:p>
          <a:p>
            <a:r>
              <a:rPr lang="tr-TR" sz="2400" dirty="0" err="1"/>
              <a:t>Üriner</a:t>
            </a:r>
            <a:r>
              <a:rPr lang="tr-TR" sz="2400" dirty="0"/>
              <a:t> sistemde obstrüksiyon (</a:t>
            </a:r>
            <a:r>
              <a:rPr lang="tr-TR" sz="2400" dirty="0" err="1"/>
              <a:t>taş,tümör</a:t>
            </a:r>
            <a:r>
              <a:rPr lang="tr-TR" sz="2400" dirty="0"/>
              <a:t> </a:t>
            </a:r>
            <a:r>
              <a:rPr lang="tr-TR" sz="2400" dirty="0" err="1"/>
              <a:t>v.b</a:t>
            </a:r>
            <a:r>
              <a:rPr lang="tr-TR" sz="2400" dirty="0"/>
              <a:t>.)</a:t>
            </a:r>
          </a:p>
          <a:p>
            <a:r>
              <a:rPr lang="tr-TR" sz="2400" dirty="0"/>
              <a:t>Nörolojik mesane, VUR </a:t>
            </a:r>
          </a:p>
          <a:p>
            <a:r>
              <a:rPr lang="tr-TR" sz="2400" dirty="0"/>
              <a:t>Böbrek nakli</a:t>
            </a:r>
          </a:p>
          <a:p>
            <a:r>
              <a:rPr lang="tr-TR" sz="2400" dirty="0" err="1"/>
              <a:t>İmmobilizasyon</a:t>
            </a:r>
            <a:endParaRPr lang="tr-TR" sz="2400" dirty="0"/>
          </a:p>
          <a:p>
            <a:r>
              <a:rPr lang="tr-TR" sz="2400" dirty="0" err="1"/>
              <a:t>Üriner</a:t>
            </a:r>
            <a:r>
              <a:rPr lang="tr-TR" sz="2400" dirty="0"/>
              <a:t>/</a:t>
            </a:r>
            <a:r>
              <a:rPr lang="tr-TR" sz="2400" dirty="0" err="1"/>
              <a:t>fekal</a:t>
            </a:r>
            <a:r>
              <a:rPr lang="tr-TR" sz="2400" dirty="0"/>
              <a:t> </a:t>
            </a:r>
            <a:r>
              <a:rPr lang="tr-TR" sz="2400" dirty="0" err="1"/>
              <a:t>inkontinans</a:t>
            </a:r>
            <a:endParaRPr lang="tr-TR" sz="2400" dirty="0"/>
          </a:p>
          <a:p>
            <a:r>
              <a:rPr lang="tr-TR" sz="2400" dirty="0"/>
              <a:t>İlaçlar; SGLT2 inhibitörleri ,</a:t>
            </a:r>
            <a:r>
              <a:rPr lang="tr-TR" sz="2400" dirty="0" err="1"/>
              <a:t>glukozürik</a:t>
            </a:r>
            <a:r>
              <a:rPr lang="tr-TR" sz="2400" dirty="0"/>
              <a:t> etkili</a:t>
            </a:r>
          </a:p>
          <a:p>
            <a:r>
              <a:rPr lang="tr-TR" sz="2400" dirty="0"/>
              <a:t>Uygunsuz Geniş spektrumlu antibiyotik kullanımı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406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E4718D-4C53-4EFA-B300-734BE749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Tekrarlayan enfeksiyon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7A249F-7ADC-4EA7-BD5F-320CCAFB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Profilaksi</a:t>
            </a:r>
            <a:r>
              <a:rPr lang="tr-TR" sz="2400" dirty="0"/>
              <a:t>;</a:t>
            </a:r>
          </a:p>
          <a:p>
            <a:r>
              <a:rPr lang="tr-TR" sz="2400" dirty="0"/>
              <a:t>Altı ay içerisinde üç ya da, bir yılda toplam dört kez İYE olan hastalar,</a:t>
            </a:r>
          </a:p>
          <a:p>
            <a:r>
              <a:rPr lang="tr-TR" sz="2400" dirty="0"/>
              <a:t>Ayrıca anatomik </a:t>
            </a:r>
            <a:r>
              <a:rPr lang="tr-TR" sz="2400" dirty="0" err="1"/>
              <a:t>defekti</a:t>
            </a:r>
            <a:r>
              <a:rPr lang="tr-TR" sz="2400" dirty="0"/>
              <a:t> veya VUR olan çocuklarda da altta yatan </a:t>
            </a:r>
            <a:r>
              <a:rPr lang="tr-TR" sz="2400" dirty="0" err="1"/>
              <a:t>defekt</a:t>
            </a:r>
            <a:r>
              <a:rPr lang="tr-TR" sz="2400" dirty="0"/>
              <a:t> devam ettiği </a:t>
            </a:r>
            <a:r>
              <a:rPr lang="tr-TR" sz="2400" dirty="0" err="1"/>
              <a:t>sürecece</a:t>
            </a:r>
            <a:r>
              <a:rPr lang="tr-TR" sz="2400" dirty="0"/>
              <a:t>.</a:t>
            </a:r>
          </a:p>
          <a:p>
            <a:r>
              <a:rPr lang="tr-TR" sz="2400" dirty="0">
                <a:solidFill>
                  <a:srgbClr val="FF0000"/>
                </a:solidFill>
              </a:rPr>
              <a:t>Etkili dozun %25 </a:t>
            </a:r>
            <a:r>
              <a:rPr lang="tr-TR" sz="2400" dirty="0"/>
              <a:t>ini gece tek doz olacak şekilde. </a:t>
            </a:r>
          </a:p>
          <a:p>
            <a:r>
              <a:rPr lang="tr-TR" sz="2400" dirty="0"/>
              <a:t> </a:t>
            </a:r>
            <a:r>
              <a:rPr lang="tr-TR" sz="2400" dirty="0" err="1"/>
              <a:t>Trimetoprim-sulfometaksazol</a:t>
            </a:r>
            <a:r>
              <a:rPr lang="tr-TR" sz="2400" dirty="0"/>
              <a:t> (TMP-SMX) 2 mg/mg/kg/gün (</a:t>
            </a:r>
            <a:r>
              <a:rPr lang="tr-TR" sz="2400" dirty="0" err="1"/>
              <a:t>trimetoprime</a:t>
            </a:r>
            <a:r>
              <a:rPr lang="tr-TR" sz="2400" dirty="0"/>
              <a:t> göre doz hesaplaması yapılarak, altı ay boyunca günde tek doz olarak veya </a:t>
            </a:r>
          </a:p>
          <a:p>
            <a:r>
              <a:rPr lang="tr-TR" sz="2400" dirty="0" err="1"/>
              <a:t>Nitrofurantonin</a:t>
            </a:r>
            <a:r>
              <a:rPr lang="tr-TR" sz="2400" dirty="0"/>
              <a:t> günde tek doz 1-2 mg/kg, 6 ay süreyle</a:t>
            </a:r>
          </a:p>
        </p:txBody>
      </p:sp>
    </p:spTree>
    <p:extLst>
      <p:ext uri="{BB962C8B-B14F-4D97-AF65-F5344CB8AC3E}">
        <p14:creationId xmlns:p14="http://schemas.microsoft.com/office/powerpoint/2010/main" val="12936793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6980AD-0094-40DA-9398-FD638DBD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Sevk </a:t>
            </a:r>
            <a:r>
              <a:rPr lang="tr-TR" dirty="0" err="1">
                <a:solidFill>
                  <a:srgbClr val="FF0000"/>
                </a:solidFill>
              </a:rPr>
              <a:t>Endikasyonları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D1DDAF-521F-4C79-A9FD-563C1CCB8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Hastanın iki aydan küçük olması, </a:t>
            </a:r>
          </a:p>
          <a:p>
            <a:r>
              <a:rPr lang="tr-TR" dirty="0"/>
              <a:t>komplike iye</a:t>
            </a:r>
          </a:p>
          <a:p>
            <a:r>
              <a:rPr lang="tr-TR" dirty="0"/>
              <a:t>Klinik </a:t>
            </a:r>
            <a:r>
              <a:rPr lang="tr-TR" dirty="0" err="1"/>
              <a:t>ürosepsis</a:t>
            </a:r>
            <a:r>
              <a:rPr lang="tr-TR" dirty="0"/>
              <a:t> bulguları (</a:t>
            </a:r>
            <a:r>
              <a:rPr lang="tr-TR" dirty="0" err="1"/>
              <a:t>toksik</a:t>
            </a:r>
            <a:r>
              <a:rPr lang="tr-TR" dirty="0"/>
              <a:t> görünüm, uzamış </a:t>
            </a:r>
            <a:r>
              <a:rPr lang="tr-TR" dirty="0" err="1"/>
              <a:t>kapiller</a:t>
            </a:r>
            <a:r>
              <a:rPr lang="tr-TR" dirty="0"/>
              <a:t> dolum gibi),</a:t>
            </a:r>
          </a:p>
          <a:p>
            <a:r>
              <a:rPr lang="tr-TR" dirty="0"/>
              <a:t>Bağışıklık yetersizliği, </a:t>
            </a:r>
          </a:p>
          <a:p>
            <a:r>
              <a:rPr lang="tr-TR" dirty="0"/>
              <a:t>Kusma/oral ilaçları </a:t>
            </a:r>
            <a:r>
              <a:rPr lang="tr-TR" dirty="0" err="1"/>
              <a:t>tolere</a:t>
            </a:r>
            <a:r>
              <a:rPr lang="tr-TR" dirty="0"/>
              <a:t> edememe, </a:t>
            </a:r>
          </a:p>
          <a:p>
            <a:r>
              <a:rPr lang="tr-TR" dirty="0"/>
              <a:t>Poliklinik takibinde yetersizlik (ailenin uzakta oturması gibi), </a:t>
            </a:r>
          </a:p>
          <a:p>
            <a:r>
              <a:rPr lang="tr-TR" dirty="0"/>
              <a:t>Oral tedaviye yetersiz yanıt.</a:t>
            </a:r>
          </a:p>
          <a:p>
            <a:r>
              <a:rPr lang="tr-TR" dirty="0"/>
              <a:t>Görüntüleme gerektiren durumlar</a:t>
            </a:r>
          </a:p>
        </p:txBody>
      </p:sp>
    </p:spTree>
    <p:extLst>
      <p:ext uri="{BB962C8B-B14F-4D97-AF65-F5344CB8AC3E}">
        <p14:creationId xmlns:p14="http://schemas.microsoft.com/office/powerpoint/2010/main" val="25558103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57B758-A6A8-4998-AA75-B1774D8F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</a:rPr>
              <a:t>Vaka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2DB0CA-5DBD-426F-99D0-4FBD9A2C5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Altı aylık erkek bebek, dün akşam başlayan huzursuzluk, beslenme isteğinde azalma, kusma ve evde 38,5ᵒC derece ölçülen ateş yakınması ile başvurdu.</a:t>
            </a:r>
          </a:p>
          <a:p>
            <a:r>
              <a:rPr lang="tr-TR" sz="2000" dirty="0"/>
              <a:t> Eşlik eden ishal, öksürük gibi ek bulguları olmayan hastanın özgeçmiş ve soy geçmişinde bir özellik yoktu.</a:t>
            </a:r>
          </a:p>
          <a:p>
            <a:r>
              <a:rPr lang="tr-TR" sz="2000" dirty="0"/>
              <a:t>Fizik muayene: </a:t>
            </a:r>
          </a:p>
          <a:p>
            <a:r>
              <a:rPr lang="tr-TR" sz="2000" dirty="0"/>
              <a:t>Genel durumu orta, halsiz. </a:t>
            </a:r>
          </a:p>
          <a:p>
            <a:r>
              <a:rPr lang="tr-TR" sz="2000" dirty="0"/>
              <a:t> Ateşi 38,3 ᵒC,  turgor hafif azalmış. </a:t>
            </a:r>
          </a:p>
          <a:p>
            <a:r>
              <a:rPr lang="tr-TR" sz="2000" dirty="0"/>
              <a:t>Sünnetsiz</a:t>
            </a:r>
          </a:p>
          <a:p>
            <a:r>
              <a:rPr lang="tr-TR" sz="2000" dirty="0"/>
              <a:t>Bunlar </a:t>
            </a:r>
            <a:r>
              <a:rPr lang="tr-TR" sz="2000" dirty="0" err="1"/>
              <a:t>haricinde,Fm</a:t>
            </a:r>
            <a:r>
              <a:rPr lang="tr-TR" sz="2000" dirty="0"/>
              <a:t> de ek patoloji yok. </a:t>
            </a:r>
          </a:p>
          <a:p>
            <a:r>
              <a:rPr lang="tr-TR" sz="2000" dirty="0"/>
              <a:t>Tanınız nedir? Yaklaşımınız nasıl olur?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614466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801FD8-87BB-4390-8514-489AE185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Vaka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AE7A6D-E401-4100-A747-24186ADB5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Bu hastada </a:t>
            </a:r>
            <a:r>
              <a:rPr lang="tr-TR" dirty="0" err="1"/>
              <a:t>toksik</a:t>
            </a:r>
            <a:r>
              <a:rPr lang="tr-TR" dirty="0"/>
              <a:t> görünüm, kusma ve oral alım yetersizliği vardır.</a:t>
            </a:r>
          </a:p>
          <a:p>
            <a:r>
              <a:rPr lang="tr-TR" dirty="0"/>
              <a:t> İYE için , Sevk önerilir</a:t>
            </a:r>
          </a:p>
        </p:txBody>
      </p:sp>
    </p:spTree>
    <p:extLst>
      <p:ext uri="{BB962C8B-B14F-4D97-AF65-F5344CB8AC3E}">
        <p14:creationId xmlns:p14="http://schemas.microsoft.com/office/powerpoint/2010/main" val="19582774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95006" y="780864"/>
            <a:ext cx="8911687" cy="786679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95006" y="1815737"/>
            <a:ext cx="6779623" cy="4558937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Avrupa Üroloji Derneği (EAU) Cep Kılavuzları 2024</a:t>
            </a:r>
          </a:p>
          <a:p>
            <a:r>
              <a:rPr lang="tr-TR" dirty="0"/>
              <a:t>Avrupa Üroloji Derneği Kılavuzları 2022</a:t>
            </a:r>
          </a:p>
          <a:p>
            <a:r>
              <a:rPr lang="tr-TR" dirty="0"/>
              <a:t>UP TO DATE</a:t>
            </a:r>
          </a:p>
          <a:p>
            <a:r>
              <a:rPr lang="tr-TR" dirty="0"/>
              <a:t>TC SAĞLIK BAKANLIĞI VAKA ÖRNEKLERİ İLE ÇOCUK ENFEKSİYON HASTALIKLARINDA TEDAVİ YAKLAŞIMLARI VE AKILCI ANTİBİYOTİK KULLANIMI 2024</a:t>
            </a:r>
          </a:p>
          <a:p>
            <a:r>
              <a:rPr lang="tr-TR" dirty="0"/>
              <a:t>TÜRKİYE MİLLİ PEDİATRİ DERNEĞİ VE YANDAL DERNEKLERİ İŞBİRLİĞİ İLE 2014</a:t>
            </a:r>
          </a:p>
          <a:p>
            <a:r>
              <a:rPr lang="tr-TR" dirty="0"/>
              <a:t>AİLE HEKİMLERİ İÇİN PEDİATRİ SEMPTOMDAN TANIYA(S67-S78)</a:t>
            </a:r>
          </a:p>
          <a:p>
            <a:r>
              <a:rPr lang="tr-TR" dirty="0"/>
              <a:t>LANGE AİLE HEKİMLİĞİ TANI VE TEDAVİ (4. BASKI BÖLÜM 23)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43694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87210" y="3230880"/>
            <a:ext cx="9323115" cy="1510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8000" dirty="0"/>
              <a:t>    </a:t>
            </a:r>
            <a:r>
              <a:rPr lang="tr-TR" sz="8000" i="1" dirty="0">
                <a:solidFill>
                  <a:srgbClr val="FF0000"/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50100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D0C34D-F06C-4604-9127-1355C040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Kadınlarda ek risk faktörleri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BCC607-2B7D-4A4B-B6B2-BA40687ED7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000" dirty="0" err="1">
                <a:solidFill>
                  <a:srgbClr val="FF0000"/>
                </a:solidFill>
              </a:rPr>
              <a:t>Premenopozal</a:t>
            </a:r>
            <a:r>
              <a:rPr lang="tr-TR" sz="2000" dirty="0">
                <a:solidFill>
                  <a:srgbClr val="FF0000"/>
                </a:solidFill>
              </a:rPr>
              <a:t> dönem ;</a:t>
            </a:r>
          </a:p>
          <a:p>
            <a:r>
              <a:rPr lang="tr-TR" sz="2000" dirty="0"/>
              <a:t>Genetik yatkınlık </a:t>
            </a:r>
          </a:p>
          <a:p>
            <a:r>
              <a:rPr lang="tr-TR" sz="2000" dirty="0"/>
              <a:t>Geçirilmiş ÜSE </a:t>
            </a:r>
          </a:p>
          <a:p>
            <a:r>
              <a:rPr lang="tr-TR" sz="2000" dirty="0"/>
              <a:t>Sık cinsel ilişki </a:t>
            </a:r>
          </a:p>
          <a:p>
            <a:r>
              <a:rPr lang="tr-TR" sz="2000" dirty="0"/>
              <a:t>Yeni cinsel eş </a:t>
            </a:r>
          </a:p>
          <a:p>
            <a:r>
              <a:rPr lang="tr-TR" sz="2000" dirty="0"/>
              <a:t>Cinsel ilişki sonrası </a:t>
            </a:r>
            <a:r>
              <a:rPr lang="tr-TR" sz="2000" dirty="0" err="1"/>
              <a:t>miksiyon</a:t>
            </a:r>
            <a:r>
              <a:rPr lang="tr-TR" sz="2000" dirty="0"/>
              <a:t> yapmama</a:t>
            </a:r>
          </a:p>
          <a:p>
            <a:r>
              <a:rPr lang="tr-TR" sz="2000" dirty="0" err="1"/>
              <a:t>Spermisid</a:t>
            </a:r>
            <a:r>
              <a:rPr lang="tr-TR" sz="2000" dirty="0"/>
              <a:t> ve diyafram kullanımı (</a:t>
            </a:r>
            <a:r>
              <a:rPr lang="tr-TR" sz="2000" dirty="0" err="1"/>
              <a:t>vajende</a:t>
            </a:r>
            <a:r>
              <a:rPr lang="tr-TR" sz="2000" dirty="0"/>
              <a:t> </a:t>
            </a:r>
            <a:r>
              <a:rPr lang="tr-TR" sz="2000" dirty="0" err="1"/>
              <a:t>üropatojen</a:t>
            </a:r>
            <a:r>
              <a:rPr lang="tr-TR" sz="2000" dirty="0"/>
              <a:t> </a:t>
            </a:r>
            <a:r>
              <a:rPr lang="tr-TR" sz="2000" dirty="0" err="1"/>
              <a:t>kolonizasyonu</a:t>
            </a:r>
            <a:r>
              <a:rPr lang="tr-TR" sz="2000" dirty="0"/>
              <a:t>) </a:t>
            </a:r>
          </a:p>
          <a:p>
            <a:r>
              <a:rPr lang="tr-TR" sz="2000" dirty="0"/>
              <a:t>Hamilelik </a:t>
            </a:r>
          </a:p>
          <a:p>
            <a:r>
              <a:rPr lang="tr-TR" sz="2000" dirty="0"/>
              <a:t>Düşük sosyoekonomik durum</a:t>
            </a:r>
          </a:p>
          <a:p>
            <a:r>
              <a:rPr lang="tr-TR" sz="2000" dirty="0" err="1"/>
              <a:t>Diabetes</a:t>
            </a:r>
            <a:r>
              <a:rPr lang="tr-TR" sz="2000" dirty="0"/>
              <a:t> </a:t>
            </a:r>
            <a:r>
              <a:rPr lang="tr-TR" sz="2000" dirty="0" err="1"/>
              <a:t>Mellitus</a:t>
            </a:r>
            <a:endParaRPr lang="tr-TR" sz="20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F91490-622B-4594-B55F-4B6FB1FEEF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 err="1">
                <a:solidFill>
                  <a:srgbClr val="FF0000"/>
                </a:solidFill>
              </a:rPr>
              <a:t>Postmenopozal</a:t>
            </a:r>
            <a:r>
              <a:rPr lang="tr-TR" sz="2400" dirty="0">
                <a:solidFill>
                  <a:srgbClr val="FF0000"/>
                </a:solidFill>
              </a:rPr>
              <a:t> dönem;</a:t>
            </a:r>
          </a:p>
          <a:p>
            <a:r>
              <a:rPr lang="tr-TR" sz="2400" dirty="0"/>
              <a:t>Östrojen eksikliği (vajinal </a:t>
            </a:r>
            <a:r>
              <a:rPr lang="tr-TR" sz="2400" dirty="0" err="1"/>
              <a:t>laktobasil</a:t>
            </a:r>
            <a:r>
              <a:rPr lang="tr-TR" sz="2400" dirty="0"/>
              <a:t> kaybı) </a:t>
            </a:r>
          </a:p>
          <a:p>
            <a:r>
              <a:rPr lang="tr-TR" sz="2400" dirty="0"/>
              <a:t>Fonksiyonel ya da </a:t>
            </a:r>
            <a:r>
              <a:rPr lang="tr-TR" sz="2400" dirty="0" err="1"/>
              <a:t>mental</a:t>
            </a:r>
            <a:r>
              <a:rPr lang="tr-TR" sz="2400" dirty="0"/>
              <a:t> bozukluk (gaita </a:t>
            </a:r>
            <a:r>
              <a:rPr lang="tr-TR" sz="2400" dirty="0" err="1"/>
              <a:t>inkontinansı</a:t>
            </a:r>
            <a:r>
              <a:rPr lang="tr-TR" sz="2400" dirty="0"/>
              <a:t>)</a:t>
            </a:r>
          </a:p>
          <a:p>
            <a:r>
              <a:rPr lang="tr-TR" sz="2400" dirty="0" err="1"/>
              <a:t>Sistosel</a:t>
            </a:r>
            <a:r>
              <a:rPr lang="tr-TR" sz="2400" dirty="0"/>
              <a:t> ,</a:t>
            </a:r>
            <a:r>
              <a:rPr lang="tr-TR" sz="2400" dirty="0" err="1"/>
              <a:t>Rektosel</a:t>
            </a:r>
            <a:r>
              <a:rPr lang="tr-TR" sz="2400" dirty="0"/>
              <a:t> ,Mesane </a:t>
            </a:r>
            <a:r>
              <a:rPr lang="tr-TR" sz="2400" dirty="0" err="1"/>
              <a:t>divertikülü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8211061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2013 - 2022 Teması">
  <a:themeElements>
    <a:clrScheme name="Office 2013 - 2022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ahta Yazı">
  <a:themeElements>
    <a:clrScheme name="Mor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Tahta Yazı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6174</TotalTime>
  <Words>5161</Words>
  <Application>Microsoft Office PowerPoint</Application>
  <PresentationFormat>Geniş ekran</PresentationFormat>
  <Paragraphs>861</Paragraphs>
  <Slides>85</Slides>
  <Notes>41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4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85</vt:i4>
      </vt:variant>
    </vt:vector>
  </HeadingPairs>
  <TitlesOfParts>
    <vt:vector size="103" baseType="lpstr">
      <vt:lpstr>Aptos</vt:lpstr>
      <vt:lpstr>Arial</vt:lpstr>
      <vt:lpstr>Arial</vt:lpstr>
      <vt:lpstr>Bookman Old Style</vt:lpstr>
      <vt:lpstr>Calibri</vt:lpstr>
      <vt:lpstr>Calibri Light</vt:lpstr>
      <vt:lpstr>Century Gothic</vt:lpstr>
      <vt:lpstr>Google Sans</vt:lpstr>
      <vt:lpstr>Noto Sans</vt:lpstr>
      <vt:lpstr>Noto Sans Symbols</vt:lpstr>
      <vt:lpstr>Roboto</vt:lpstr>
      <vt:lpstr>Times New Roman</vt:lpstr>
      <vt:lpstr>Wingdings</vt:lpstr>
      <vt:lpstr>Office 2013 - 2022 Teması</vt:lpstr>
      <vt:lpstr>1_Office Teması</vt:lpstr>
      <vt:lpstr>Office Teması</vt:lpstr>
      <vt:lpstr>Tahta Yazı</vt:lpstr>
      <vt:lpstr>Sunu</vt:lpstr>
      <vt:lpstr>İDRAR YOLU ENFEKSİYONLARI</vt:lpstr>
      <vt:lpstr>               Amaç</vt:lpstr>
      <vt:lpstr>ÖĞRENİM HEDEFLERİ</vt:lpstr>
      <vt:lpstr>SUNUM PLANI</vt:lpstr>
      <vt:lpstr>Genel bilgiler</vt:lpstr>
      <vt:lpstr>Genel bilgiler</vt:lpstr>
      <vt:lpstr>Genel bilgiler </vt:lpstr>
      <vt:lpstr>Ortak Risk faktörleri</vt:lpstr>
      <vt:lpstr>Kadınlarda ek risk faktörleri</vt:lpstr>
      <vt:lpstr>Erkeklerde ek risk faktörleri</vt:lpstr>
      <vt:lpstr>PowerPoint Sunusu</vt:lpstr>
      <vt:lpstr>       ETKENLER</vt:lpstr>
      <vt:lpstr>PATOGENEZ</vt:lpstr>
      <vt:lpstr>İYE SINIFLAMASI</vt:lpstr>
      <vt:lpstr>1-ASEMPTOMATİK BAKTERİÜRİ </vt:lpstr>
      <vt:lpstr>ASEMPTOMATİK BAKTERİÜRİ</vt:lpstr>
      <vt:lpstr>GEBELİKTE ASEMPTOMATİK BAKTERİÜRİ  </vt:lpstr>
      <vt:lpstr> GEBELERDE ASEMPTOMATİK BAKTERİÜRİ TEDAVİSİ </vt:lpstr>
      <vt:lpstr>  KOMPLİKE OLMAYAN SİSTİT </vt:lpstr>
      <vt:lpstr> KOMPLİKE OLMAYAN SİSTİT KLİNİK </vt:lpstr>
      <vt:lpstr>KOMPLİKE OLMAYAN SİSTİT</vt:lpstr>
      <vt:lpstr>KOMPLİKE OLMAYAN SİSTİT TD</vt:lpstr>
      <vt:lpstr>KOMPLİKE OLMAYAN SİSTİT TD</vt:lpstr>
      <vt:lpstr>KOMPLİKE OLMAYAN SİSTİT</vt:lpstr>
      <vt:lpstr>PowerPoint Sunusu</vt:lpstr>
      <vt:lpstr>KOMPLİKE OLMAYAN PİYELONEFRİT</vt:lpstr>
      <vt:lpstr>KOMPLİKE OLMAYAN PİYELONEFRİT</vt:lpstr>
      <vt:lpstr>     Tanı ve Tedavi</vt:lpstr>
      <vt:lpstr> KOMPLİKE OLMAYAN PİYELONEFRİT</vt:lpstr>
      <vt:lpstr>PowerPoint Sunusu</vt:lpstr>
      <vt:lpstr>Komplike İye</vt:lpstr>
      <vt:lpstr>Komplike İye Predispozan Faktörler </vt:lpstr>
      <vt:lpstr>KOMPLİKE İYE</vt:lpstr>
      <vt:lpstr>KOMPLİKE İYE</vt:lpstr>
      <vt:lpstr>Komplike İYE Gebelerde </vt:lpstr>
      <vt:lpstr>Gebelikte İYE de Kullanılabilen İlaçlar</vt:lpstr>
      <vt:lpstr>KOMPLİKE İYE</vt:lpstr>
      <vt:lpstr>PowerPoint Sunusu</vt:lpstr>
      <vt:lpstr>TEKRARLAYAN İYE</vt:lpstr>
      <vt:lpstr>TEKRARLAYAN İYE RİSK FAKTÖRLERİ</vt:lpstr>
      <vt:lpstr> TEKRARLAYAN İYE</vt:lpstr>
      <vt:lpstr>PowerPoint Sunusu</vt:lpstr>
      <vt:lpstr>PowerPoint Sunusu</vt:lpstr>
      <vt:lpstr>KIRMIZI BAYRAK BULGULARI VE AYIRICI TANI</vt:lpstr>
      <vt:lpstr>KIRMIZI BAYRAK BULGULARI VE AYIRICI TANI</vt:lpstr>
      <vt:lpstr>         SEVK KRİTERLERİ</vt:lpstr>
      <vt:lpstr>PowerPoint Sunusu</vt:lpstr>
      <vt:lpstr>                    GENEL BİLGİLER</vt:lpstr>
      <vt:lpstr>  İYE ÖNEMİ ?</vt:lpstr>
      <vt:lpstr>                                            ETKENLER </vt:lpstr>
      <vt:lpstr>                          RİSK FAKTÖRLERİ </vt:lpstr>
      <vt:lpstr>                  KLİNİK</vt:lpstr>
      <vt:lpstr>                         KLİNİK</vt:lpstr>
      <vt:lpstr>                KLİNİK VE LOKALİZASYON</vt:lpstr>
      <vt:lpstr>          Öykü ve Fizik Muayene</vt:lpstr>
      <vt:lpstr>      Anamnezde neler soralım?</vt:lpstr>
      <vt:lpstr> Fizik Muayene</vt:lpstr>
      <vt:lpstr>PowerPoint Sunusu</vt:lpstr>
      <vt:lpstr>                Laboratuvar </vt:lpstr>
      <vt:lpstr>  Laboratuvar </vt:lpstr>
      <vt:lpstr>Laboratuvar </vt:lpstr>
      <vt:lpstr>Laboratuvar</vt:lpstr>
      <vt:lpstr>PowerPoint Sunusu</vt:lpstr>
      <vt:lpstr>Laboratuvar </vt:lpstr>
      <vt:lpstr>Laboratuvar </vt:lpstr>
      <vt:lpstr>PowerPoint Sunusu</vt:lpstr>
      <vt:lpstr>    İdrar nasıl alınmalı?</vt:lpstr>
      <vt:lpstr>İye tanısı</vt:lpstr>
      <vt:lpstr> GÖRÜNTÜLEME </vt:lpstr>
      <vt:lpstr>Görüntüleme endikasyonları  </vt:lpstr>
      <vt:lpstr>Görüntüleme </vt:lpstr>
      <vt:lpstr>Görüntüleme </vt:lpstr>
      <vt:lpstr>Komplikasyonlar </vt:lpstr>
      <vt:lpstr>   Tedavi </vt:lpstr>
      <vt:lpstr>TEDAVİ GENEL İLKELER</vt:lpstr>
      <vt:lpstr>                                        TEDAVİ</vt:lpstr>
      <vt:lpstr>         Tedavi    </vt:lpstr>
      <vt:lpstr>  Tedavi         </vt:lpstr>
      <vt:lpstr>PowerPoint Sunusu</vt:lpstr>
      <vt:lpstr>Tekrarlayan enfeksiyon</vt:lpstr>
      <vt:lpstr>Sevk Endikasyonları</vt:lpstr>
      <vt:lpstr>Vaka </vt:lpstr>
      <vt:lpstr>Vaka 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İDRAR YOLU ENFEKSİYONLARI</dc:title>
  <dc:creator>SAMSUNG</dc:creator>
  <cp:lastModifiedBy>TUBA</cp:lastModifiedBy>
  <cp:revision>396</cp:revision>
  <dcterms:created xsi:type="dcterms:W3CDTF">2021-12-19T08:45:16Z</dcterms:created>
  <dcterms:modified xsi:type="dcterms:W3CDTF">2025-03-19T08:04:30Z</dcterms:modified>
</cp:coreProperties>
</file>