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69"/>
  </p:notesMasterIdLst>
  <p:sldIdLst>
    <p:sldId id="550" r:id="rId2"/>
    <p:sldId id="257" r:id="rId3"/>
    <p:sldId id="258" r:id="rId4"/>
    <p:sldId id="266" r:id="rId5"/>
    <p:sldId id="259" r:id="rId6"/>
    <p:sldId id="264" r:id="rId7"/>
    <p:sldId id="268" r:id="rId8"/>
    <p:sldId id="265" r:id="rId9"/>
    <p:sldId id="267" r:id="rId10"/>
    <p:sldId id="270" r:id="rId11"/>
    <p:sldId id="271" r:id="rId12"/>
    <p:sldId id="273" r:id="rId13"/>
    <p:sldId id="521" r:id="rId14"/>
    <p:sldId id="274" r:id="rId15"/>
    <p:sldId id="275" r:id="rId16"/>
    <p:sldId id="277" r:id="rId17"/>
    <p:sldId id="260" r:id="rId18"/>
    <p:sldId id="471" r:id="rId19"/>
    <p:sldId id="472" r:id="rId20"/>
    <p:sldId id="473" r:id="rId21"/>
    <p:sldId id="272" r:id="rId22"/>
    <p:sldId id="474" r:id="rId23"/>
    <p:sldId id="483" r:id="rId24"/>
    <p:sldId id="486" r:id="rId25"/>
    <p:sldId id="488" r:id="rId26"/>
    <p:sldId id="484" r:id="rId27"/>
    <p:sldId id="487" r:id="rId28"/>
    <p:sldId id="489" r:id="rId29"/>
    <p:sldId id="491" r:id="rId30"/>
    <p:sldId id="497" r:id="rId31"/>
    <p:sldId id="498" r:id="rId32"/>
    <p:sldId id="522" r:id="rId33"/>
    <p:sldId id="502" r:id="rId34"/>
    <p:sldId id="523" r:id="rId35"/>
    <p:sldId id="506" r:id="rId36"/>
    <p:sldId id="508" r:id="rId37"/>
    <p:sldId id="507" r:id="rId38"/>
    <p:sldId id="512" r:id="rId39"/>
    <p:sldId id="524" r:id="rId40"/>
    <p:sldId id="526" r:id="rId41"/>
    <p:sldId id="510" r:id="rId42"/>
    <p:sldId id="527" r:id="rId43"/>
    <p:sldId id="511" r:id="rId44"/>
    <p:sldId id="513" r:id="rId45"/>
    <p:sldId id="514" r:id="rId46"/>
    <p:sldId id="530" r:id="rId47"/>
    <p:sldId id="531" r:id="rId48"/>
    <p:sldId id="532" r:id="rId49"/>
    <p:sldId id="533" r:id="rId50"/>
    <p:sldId id="518" r:id="rId51"/>
    <p:sldId id="520" r:id="rId52"/>
    <p:sldId id="535" r:id="rId53"/>
    <p:sldId id="536" r:id="rId54"/>
    <p:sldId id="537" r:id="rId55"/>
    <p:sldId id="539" r:id="rId56"/>
    <p:sldId id="540" r:id="rId57"/>
    <p:sldId id="542" r:id="rId58"/>
    <p:sldId id="543" r:id="rId59"/>
    <p:sldId id="545" r:id="rId60"/>
    <p:sldId id="263" r:id="rId61"/>
    <p:sldId id="261" r:id="rId62"/>
    <p:sldId id="551" r:id="rId63"/>
    <p:sldId id="546" r:id="rId64"/>
    <p:sldId id="547" r:id="rId65"/>
    <p:sldId id="548" r:id="rId66"/>
    <p:sldId id="549" r:id="rId67"/>
    <p:sldId id="54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4" autoAdjust="0"/>
  </p:normalViewPr>
  <p:slideViewPr>
    <p:cSldViewPr snapToGrid="0">
      <p:cViewPr varScale="1">
        <p:scale>
          <a:sx n="59" d="100"/>
          <a:sy n="59" d="100"/>
        </p:scale>
        <p:origin x="9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13A1D-9322-4CAC-B7EE-CEB26795C78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tr-TR"/>
        </a:p>
      </dgm:t>
    </dgm:pt>
    <dgm:pt modelId="{3901D1E3-973F-4670-B16E-D966ABFB7002}">
      <dgm:prSet phldrT="[Metin]" custT="1"/>
      <dgm:spPr>
        <a:solidFill>
          <a:schemeClr val="accent4">
            <a:lumMod val="60000"/>
            <a:lumOff val="40000"/>
          </a:schemeClr>
        </a:solidFill>
      </dgm:spPr>
      <dgm:t>
        <a:bodyPr/>
        <a:lstStyle/>
        <a:p>
          <a:r>
            <a:rPr lang="tr-TR" sz="1800" dirty="0">
              <a:solidFill>
                <a:schemeClr val="tx1"/>
              </a:solidFill>
            </a:rPr>
            <a:t>Başlangıcı</a:t>
          </a:r>
        </a:p>
      </dgm:t>
    </dgm:pt>
    <dgm:pt modelId="{CC85DF2F-FF48-43A6-BEFD-B6D9A840FB9B}" type="parTrans" cxnId="{5ED437AC-5511-431F-AF3D-26191AE6A962}">
      <dgm:prSet/>
      <dgm:spPr/>
      <dgm:t>
        <a:bodyPr/>
        <a:lstStyle/>
        <a:p>
          <a:endParaRPr lang="tr-TR"/>
        </a:p>
      </dgm:t>
    </dgm:pt>
    <dgm:pt modelId="{9E25E6A3-6BC7-4ABB-8617-9301294C0BA7}" type="sibTrans" cxnId="{5ED437AC-5511-431F-AF3D-26191AE6A962}">
      <dgm:prSet/>
      <dgm:spPr/>
      <dgm:t>
        <a:bodyPr/>
        <a:lstStyle/>
        <a:p>
          <a:endParaRPr lang="tr-TR"/>
        </a:p>
      </dgm:t>
    </dgm:pt>
    <dgm:pt modelId="{DFDDA64F-C4E8-4D34-A73E-067AB5E12C49}">
      <dgm:prSet phldrT="[Metin]" custT="1"/>
      <dgm:spPr>
        <a:solidFill>
          <a:schemeClr val="accent4">
            <a:lumMod val="60000"/>
            <a:lumOff val="40000"/>
          </a:schemeClr>
        </a:solidFill>
      </dgm:spPr>
      <dgm:t>
        <a:bodyPr/>
        <a:lstStyle/>
        <a:p>
          <a:r>
            <a:rPr lang="tr-TR" sz="1800" dirty="0" err="1">
              <a:solidFill>
                <a:schemeClr val="tx1"/>
              </a:solidFill>
            </a:rPr>
            <a:t>Postür</a:t>
          </a:r>
          <a:r>
            <a:rPr lang="tr-TR" sz="1800" dirty="0">
              <a:solidFill>
                <a:schemeClr val="tx1"/>
              </a:solidFill>
            </a:rPr>
            <a:t> ve aktivite ile ilişkisi</a:t>
          </a:r>
        </a:p>
      </dgm:t>
    </dgm:pt>
    <dgm:pt modelId="{86A55CA2-14C0-47D3-9CE7-1333830AC66D}" type="parTrans" cxnId="{AC74D1A7-3B32-42D7-9A6F-D64299D9B6E3}">
      <dgm:prSet/>
      <dgm:spPr/>
      <dgm:t>
        <a:bodyPr/>
        <a:lstStyle/>
        <a:p>
          <a:endParaRPr lang="tr-TR"/>
        </a:p>
      </dgm:t>
    </dgm:pt>
    <dgm:pt modelId="{E8154E78-A5B5-49B6-A201-37241B93D892}" type="sibTrans" cxnId="{AC74D1A7-3B32-42D7-9A6F-D64299D9B6E3}">
      <dgm:prSet/>
      <dgm:spPr/>
      <dgm:t>
        <a:bodyPr/>
        <a:lstStyle/>
        <a:p>
          <a:endParaRPr lang="tr-TR"/>
        </a:p>
      </dgm:t>
    </dgm:pt>
    <dgm:pt modelId="{789948E5-38DB-4A30-9D1D-CCF0413571E3}">
      <dgm:prSet phldrT="[Metin]" custT="1"/>
      <dgm:spPr>
        <a:solidFill>
          <a:schemeClr val="accent4">
            <a:lumMod val="60000"/>
            <a:lumOff val="40000"/>
          </a:schemeClr>
        </a:solidFill>
      </dgm:spPr>
      <dgm:t>
        <a:bodyPr/>
        <a:lstStyle/>
        <a:p>
          <a:r>
            <a:rPr lang="tr-TR" sz="1800" dirty="0">
              <a:solidFill>
                <a:schemeClr val="tx1"/>
              </a:solidFill>
            </a:rPr>
            <a:t>Yayılımı</a:t>
          </a:r>
        </a:p>
      </dgm:t>
    </dgm:pt>
    <dgm:pt modelId="{256AC8A2-1C91-4044-B5DA-338D9DE9D76D}" type="parTrans" cxnId="{CAC75490-F603-4E27-AD56-E36080545E9D}">
      <dgm:prSet/>
      <dgm:spPr/>
      <dgm:t>
        <a:bodyPr/>
        <a:lstStyle/>
        <a:p>
          <a:endParaRPr lang="tr-TR"/>
        </a:p>
      </dgm:t>
    </dgm:pt>
    <dgm:pt modelId="{7957DA90-AAB9-4825-8B3C-9A19F646474D}" type="sibTrans" cxnId="{CAC75490-F603-4E27-AD56-E36080545E9D}">
      <dgm:prSet/>
      <dgm:spPr/>
      <dgm:t>
        <a:bodyPr/>
        <a:lstStyle/>
        <a:p>
          <a:endParaRPr lang="tr-TR"/>
        </a:p>
      </dgm:t>
    </dgm:pt>
    <dgm:pt modelId="{7E515777-9DFC-4D47-916B-F8CD995B3A66}">
      <dgm:prSet phldrT="[Metin]" custT="1"/>
      <dgm:spPr>
        <a:solidFill>
          <a:schemeClr val="accent4">
            <a:lumMod val="60000"/>
            <a:lumOff val="40000"/>
          </a:schemeClr>
        </a:solidFill>
      </dgm:spPr>
      <dgm:t>
        <a:bodyPr/>
        <a:lstStyle/>
        <a:p>
          <a:r>
            <a:rPr lang="tr-TR" sz="1800" dirty="0">
              <a:solidFill>
                <a:schemeClr val="tx1"/>
              </a:solidFill>
            </a:rPr>
            <a:t>Derin veya </a:t>
          </a:r>
          <a:r>
            <a:rPr lang="tr-TR" sz="1800" dirty="0" err="1">
              <a:solidFill>
                <a:schemeClr val="tx1"/>
              </a:solidFill>
            </a:rPr>
            <a:t>Yüzeyel</a:t>
          </a:r>
          <a:r>
            <a:rPr lang="tr-TR" sz="1800" dirty="0">
              <a:solidFill>
                <a:schemeClr val="tx1"/>
              </a:solidFill>
            </a:rPr>
            <a:t> oluşu</a:t>
          </a:r>
        </a:p>
      </dgm:t>
    </dgm:pt>
    <dgm:pt modelId="{FAF91D3D-FACE-48D0-BEDA-3DD3C56CEF8A}" type="parTrans" cxnId="{0D50770B-0D4B-4715-AD4C-73655A460856}">
      <dgm:prSet/>
      <dgm:spPr/>
      <dgm:t>
        <a:bodyPr/>
        <a:lstStyle/>
        <a:p>
          <a:endParaRPr lang="tr-TR"/>
        </a:p>
      </dgm:t>
    </dgm:pt>
    <dgm:pt modelId="{65CCB3E9-FD4B-4DBA-B6E4-353C24ECB23E}" type="sibTrans" cxnId="{0D50770B-0D4B-4715-AD4C-73655A460856}">
      <dgm:prSet/>
      <dgm:spPr/>
      <dgm:t>
        <a:bodyPr/>
        <a:lstStyle/>
        <a:p>
          <a:endParaRPr lang="tr-TR"/>
        </a:p>
      </dgm:t>
    </dgm:pt>
    <dgm:pt modelId="{CB5F50A6-5AA2-4795-B7A3-39A7916986E3}">
      <dgm:prSet phldrT="[Metin]" custT="1"/>
      <dgm:spPr>
        <a:solidFill>
          <a:schemeClr val="accent4">
            <a:lumMod val="60000"/>
            <a:lumOff val="40000"/>
          </a:schemeClr>
        </a:solidFill>
      </dgm:spPr>
      <dgm:t>
        <a:bodyPr/>
        <a:lstStyle/>
        <a:p>
          <a:r>
            <a:rPr lang="tr-TR" sz="1800" dirty="0">
              <a:solidFill>
                <a:schemeClr val="tx1"/>
              </a:solidFill>
            </a:rPr>
            <a:t>Başlatan, arttıran, azaltan faktörler</a:t>
          </a:r>
        </a:p>
      </dgm:t>
    </dgm:pt>
    <dgm:pt modelId="{E02985AF-9012-47D5-8D2F-7F928E0931B5}" type="parTrans" cxnId="{B4E7A522-338B-40DE-80F9-4F6A1456FD59}">
      <dgm:prSet/>
      <dgm:spPr/>
      <dgm:t>
        <a:bodyPr/>
        <a:lstStyle/>
        <a:p>
          <a:endParaRPr lang="tr-TR"/>
        </a:p>
      </dgm:t>
    </dgm:pt>
    <dgm:pt modelId="{C3C7F0FE-39A9-41EC-BEDE-2D3CAABE8755}" type="sibTrans" cxnId="{B4E7A522-338B-40DE-80F9-4F6A1456FD59}">
      <dgm:prSet/>
      <dgm:spPr/>
      <dgm:t>
        <a:bodyPr/>
        <a:lstStyle/>
        <a:p>
          <a:endParaRPr lang="tr-TR"/>
        </a:p>
      </dgm:t>
    </dgm:pt>
    <dgm:pt modelId="{13A6C113-98E9-46C1-AB75-5CDD72B06BE5}">
      <dgm:prSet phldrT="[Metin]" custT="1"/>
      <dgm:spPr>
        <a:solidFill>
          <a:schemeClr val="accent4">
            <a:lumMod val="60000"/>
            <a:lumOff val="40000"/>
          </a:schemeClr>
        </a:solidFill>
      </dgm:spPr>
      <dgm:t>
        <a:bodyPr/>
        <a:lstStyle/>
        <a:p>
          <a:r>
            <a:rPr lang="tr-TR" sz="1800" dirty="0">
              <a:solidFill>
                <a:schemeClr val="tx1"/>
              </a:solidFill>
            </a:rPr>
            <a:t>Niteliği</a:t>
          </a:r>
        </a:p>
      </dgm:t>
    </dgm:pt>
    <dgm:pt modelId="{349BADDB-4815-481B-9DA2-CB49C9F18DEE}" type="parTrans" cxnId="{3E0A8CB0-3377-4021-A015-A9FFF83CA41F}">
      <dgm:prSet/>
      <dgm:spPr/>
      <dgm:t>
        <a:bodyPr/>
        <a:lstStyle/>
        <a:p>
          <a:endParaRPr lang="tr-TR"/>
        </a:p>
      </dgm:t>
    </dgm:pt>
    <dgm:pt modelId="{DB25CDD3-2F71-4918-969D-C4BAD8D24781}" type="sibTrans" cxnId="{3E0A8CB0-3377-4021-A015-A9FFF83CA41F}">
      <dgm:prSet/>
      <dgm:spPr/>
      <dgm:t>
        <a:bodyPr/>
        <a:lstStyle/>
        <a:p>
          <a:endParaRPr lang="tr-TR"/>
        </a:p>
      </dgm:t>
    </dgm:pt>
    <dgm:pt modelId="{BAD8C1B5-D8BE-468D-83CC-114FC0123021}">
      <dgm:prSet phldrT="[Metin]" custT="1"/>
      <dgm:spPr>
        <a:solidFill>
          <a:schemeClr val="accent4">
            <a:lumMod val="60000"/>
            <a:lumOff val="40000"/>
          </a:schemeClr>
        </a:solidFill>
      </dgm:spPr>
      <dgm:t>
        <a:bodyPr/>
        <a:lstStyle/>
        <a:p>
          <a:r>
            <a:rPr lang="tr-TR" sz="1800" dirty="0">
              <a:solidFill>
                <a:schemeClr val="tx1"/>
              </a:solidFill>
            </a:rPr>
            <a:t>Şiddeti</a:t>
          </a:r>
        </a:p>
      </dgm:t>
    </dgm:pt>
    <dgm:pt modelId="{FCC110C6-01DC-4363-8152-990D35B0F994}" type="parTrans" cxnId="{CDB78847-C803-4653-B8E6-293D40695D9C}">
      <dgm:prSet/>
      <dgm:spPr/>
      <dgm:t>
        <a:bodyPr/>
        <a:lstStyle/>
        <a:p>
          <a:endParaRPr lang="tr-TR"/>
        </a:p>
      </dgm:t>
    </dgm:pt>
    <dgm:pt modelId="{EE07F5B4-0275-40FB-AEA4-FE6191509677}" type="sibTrans" cxnId="{CDB78847-C803-4653-B8E6-293D40695D9C}">
      <dgm:prSet/>
      <dgm:spPr/>
      <dgm:t>
        <a:bodyPr/>
        <a:lstStyle/>
        <a:p>
          <a:endParaRPr lang="tr-TR"/>
        </a:p>
      </dgm:t>
    </dgm:pt>
    <dgm:pt modelId="{469487F1-35FD-4A4D-B301-9F18E9FD2584}">
      <dgm:prSet phldrT="[Metin]" custT="1"/>
      <dgm:spPr>
        <a:solidFill>
          <a:schemeClr val="accent4">
            <a:lumMod val="60000"/>
            <a:lumOff val="40000"/>
          </a:schemeClr>
        </a:solidFill>
      </dgm:spPr>
      <dgm:t>
        <a:bodyPr/>
        <a:lstStyle/>
        <a:p>
          <a:r>
            <a:rPr lang="tr-TR" sz="1800" dirty="0">
              <a:solidFill>
                <a:schemeClr val="tx1"/>
              </a:solidFill>
            </a:rPr>
            <a:t>Eşlik eden belirtiler</a:t>
          </a:r>
        </a:p>
      </dgm:t>
    </dgm:pt>
    <dgm:pt modelId="{E3DE8519-6896-4B67-9699-F662F1FAA4CC}" type="parTrans" cxnId="{68B9BA65-2E67-40CA-87A3-8ECF5799450F}">
      <dgm:prSet/>
      <dgm:spPr/>
      <dgm:t>
        <a:bodyPr/>
        <a:lstStyle/>
        <a:p>
          <a:endParaRPr lang="tr-TR"/>
        </a:p>
      </dgm:t>
    </dgm:pt>
    <dgm:pt modelId="{D2141864-E65C-43E8-BBCC-5346593ADD6D}" type="sibTrans" cxnId="{68B9BA65-2E67-40CA-87A3-8ECF5799450F}">
      <dgm:prSet/>
      <dgm:spPr/>
      <dgm:t>
        <a:bodyPr/>
        <a:lstStyle/>
        <a:p>
          <a:endParaRPr lang="tr-TR"/>
        </a:p>
      </dgm:t>
    </dgm:pt>
    <dgm:pt modelId="{909222A1-A7E0-4ADC-8157-DE204306DB00}">
      <dgm:prSet phldrT="[Metin]" custT="1"/>
      <dgm:spPr>
        <a:solidFill>
          <a:schemeClr val="accent4">
            <a:lumMod val="60000"/>
            <a:lumOff val="40000"/>
          </a:schemeClr>
        </a:solidFill>
      </dgm:spPr>
      <dgm:t>
        <a:bodyPr/>
        <a:lstStyle/>
        <a:p>
          <a:r>
            <a:rPr lang="tr-TR" sz="1800" dirty="0">
              <a:solidFill>
                <a:schemeClr val="tx1"/>
              </a:solidFill>
            </a:rPr>
            <a:t>Yeri</a:t>
          </a:r>
        </a:p>
      </dgm:t>
    </dgm:pt>
    <dgm:pt modelId="{DB40FF4E-CEF3-4E2D-BE36-C4652DCCE957}" type="parTrans" cxnId="{A995B2AC-B083-415D-8D67-B4A450950B30}">
      <dgm:prSet/>
      <dgm:spPr/>
      <dgm:t>
        <a:bodyPr/>
        <a:lstStyle/>
        <a:p>
          <a:endParaRPr lang="tr-TR"/>
        </a:p>
      </dgm:t>
    </dgm:pt>
    <dgm:pt modelId="{4B1BDBA0-75A2-4895-B9D5-681518F69C89}" type="sibTrans" cxnId="{A995B2AC-B083-415D-8D67-B4A450950B30}">
      <dgm:prSet/>
      <dgm:spPr/>
      <dgm:t>
        <a:bodyPr/>
        <a:lstStyle/>
        <a:p>
          <a:endParaRPr lang="tr-TR"/>
        </a:p>
      </dgm:t>
    </dgm:pt>
    <dgm:pt modelId="{57538106-3AE6-4F46-9F66-0821FC0EB292}">
      <dgm:prSet phldrT="[Metin]" custT="1"/>
      <dgm:spPr>
        <a:solidFill>
          <a:schemeClr val="accent4">
            <a:lumMod val="60000"/>
            <a:lumOff val="40000"/>
          </a:schemeClr>
        </a:solidFill>
      </dgm:spPr>
      <dgm:t>
        <a:bodyPr/>
        <a:lstStyle/>
        <a:p>
          <a:r>
            <a:rPr lang="tr-TR" sz="1800">
              <a:solidFill>
                <a:schemeClr val="tx1"/>
              </a:solidFill>
            </a:rPr>
            <a:t>Süresi</a:t>
          </a:r>
          <a:endParaRPr lang="tr-TR" sz="1800" dirty="0">
            <a:solidFill>
              <a:schemeClr val="tx1"/>
            </a:solidFill>
          </a:endParaRPr>
        </a:p>
      </dgm:t>
    </dgm:pt>
    <dgm:pt modelId="{FA83B54D-89C4-48F1-ACDC-D0F068884C82}" type="parTrans" cxnId="{E525551A-F50F-43EC-9132-49BF34465A30}">
      <dgm:prSet/>
      <dgm:spPr/>
      <dgm:t>
        <a:bodyPr/>
        <a:lstStyle/>
        <a:p>
          <a:endParaRPr lang="tr-TR"/>
        </a:p>
      </dgm:t>
    </dgm:pt>
    <dgm:pt modelId="{85A27130-ED6C-4C1A-BF92-B770FCF96357}" type="sibTrans" cxnId="{E525551A-F50F-43EC-9132-49BF34465A30}">
      <dgm:prSet/>
      <dgm:spPr/>
      <dgm:t>
        <a:bodyPr/>
        <a:lstStyle/>
        <a:p>
          <a:endParaRPr lang="tr-TR"/>
        </a:p>
      </dgm:t>
    </dgm:pt>
    <dgm:pt modelId="{21054002-4118-41A0-8CF2-D925139F1AF1}" type="pres">
      <dgm:prSet presAssocID="{07113A1D-9322-4CAC-B7EE-CEB26795C788}" presName="cycle" presStyleCnt="0">
        <dgm:presLayoutVars>
          <dgm:dir/>
          <dgm:resizeHandles val="exact"/>
        </dgm:presLayoutVars>
      </dgm:prSet>
      <dgm:spPr/>
    </dgm:pt>
    <dgm:pt modelId="{85A0A8D4-5EB0-4234-BA36-9198E65E77F0}" type="pres">
      <dgm:prSet presAssocID="{3901D1E3-973F-4670-B16E-D966ABFB7002}" presName="node" presStyleLbl="node1" presStyleIdx="0" presStyleCnt="10" custScaleX="221145" custScaleY="76956" custRadScaleRad="100030" custRadScaleInc="-11690">
        <dgm:presLayoutVars>
          <dgm:bulletEnabled val="1"/>
        </dgm:presLayoutVars>
      </dgm:prSet>
      <dgm:spPr>
        <a:prstGeom prst="roundRect">
          <a:avLst/>
        </a:prstGeom>
      </dgm:spPr>
    </dgm:pt>
    <dgm:pt modelId="{67D60C70-1FCE-4314-9574-F38762E078EC}" type="pres">
      <dgm:prSet presAssocID="{3901D1E3-973F-4670-B16E-D966ABFB7002}" presName="spNode" presStyleCnt="0"/>
      <dgm:spPr/>
    </dgm:pt>
    <dgm:pt modelId="{B7F41966-8C67-4474-9B9C-5A0682FC108D}" type="pres">
      <dgm:prSet presAssocID="{9E25E6A3-6BC7-4ABB-8617-9301294C0BA7}" presName="sibTrans" presStyleLbl="sibTrans1D1" presStyleIdx="0" presStyleCnt="10"/>
      <dgm:spPr/>
    </dgm:pt>
    <dgm:pt modelId="{C9587BA9-B28C-4A07-B4D6-0FCFA0D28EAF}" type="pres">
      <dgm:prSet presAssocID="{909222A1-A7E0-4ADC-8157-DE204306DB00}" presName="node" presStyleLbl="node1" presStyleIdx="1" presStyleCnt="10" custScaleX="221145" custScaleY="76956" custRadScaleRad="101364" custRadScaleInc="81517">
        <dgm:presLayoutVars>
          <dgm:bulletEnabled val="1"/>
        </dgm:presLayoutVars>
      </dgm:prSet>
      <dgm:spPr>
        <a:prstGeom prst="roundRect">
          <a:avLst/>
        </a:prstGeom>
      </dgm:spPr>
    </dgm:pt>
    <dgm:pt modelId="{18029A32-8099-4DC8-A89F-CBE1C1C03AE8}" type="pres">
      <dgm:prSet presAssocID="{909222A1-A7E0-4ADC-8157-DE204306DB00}" presName="spNode" presStyleCnt="0"/>
      <dgm:spPr/>
    </dgm:pt>
    <dgm:pt modelId="{34B1AD25-D08A-4D8B-87BB-37B09B998F31}" type="pres">
      <dgm:prSet presAssocID="{4B1BDBA0-75A2-4895-B9D5-681518F69C89}" presName="sibTrans" presStyleLbl="sibTrans1D1" presStyleIdx="1" presStyleCnt="10"/>
      <dgm:spPr/>
    </dgm:pt>
    <dgm:pt modelId="{9D773AF2-23B6-429B-9930-0B39087983D2}" type="pres">
      <dgm:prSet presAssocID="{57538106-3AE6-4F46-9F66-0821FC0EB292}" presName="node" presStyleLbl="node1" presStyleIdx="2" presStyleCnt="10" custScaleX="221145" custScaleY="76956" custRadScaleRad="102049" custRadScaleInc="30366">
        <dgm:presLayoutVars>
          <dgm:bulletEnabled val="1"/>
        </dgm:presLayoutVars>
      </dgm:prSet>
      <dgm:spPr>
        <a:prstGeom prst="roundRect">
          <a:avLst/>
        </a:prstGeom>
      </dgm:spPr>
    </dgm:pt>
    <dgm:pt modelId="{CBD9B7F8-5639-4AFA-B155-8FC2DC2FE278}" type="pres">
      <dgm:prSet presAssocID="{57538106-3AE6-4F46-9F66-0821FC0EB292}" presName="spNode" presStyleCnt="0"/>
      <dgm:spPr/>
    </dgm:pt>
    <dgm:pt modelId="{0AA99545-95F6-4668-9CFC-26832C319446}" type="pres">
      <dgm:prSet presAssocID="{85A27130-ED6C-4C1A-BF92-B770FCF96357}" presName="sibTrans" presStyleLbl="sibTrans1D1" presStyleIdx="2" presStyleCnt="10"/>
      <dgm:spPr/>
    </dgm:pt>
    <dgm:pt modelId="{46894D5E-2952-4328-B15F-FBBC3A6C748F}" type="pres">
      <dgm:prSet presAssocID="{DFDDA64F-C4E8-4D34-A73E-067AB5E12C49}" presName="node" presStyleLbl="node1" presStyleIdx="3" presStyleCnt="10" custScaleX="221145" custScaleY="76956" custRadScaleRad="103773" custRadScaleInc="-44544">
        <dgm:presLayoutVars>
          <dgm:bulletEnabled val="1"/>
        </dgm:presLayoutVars>
      </dgm:prSet>
      <dgm:spPr>
        <a:prstGeom prst="roundRect">
          <a:avLst/>
        </a:prstGeom>
      </dgm:spPr>
    </dgm:pt>
    <dgm:pt modelId="{D83F32A9-4B7C-4A80-B5D3-BA2D8403B654}" type="pres">
      <dgm:prSet presAssocID="{DFDDA64F-C4E8-4D34-A73E-067AB5E12C49}" presName="spNode" presStyleCnt="0"/>
      <dgm:spPr/>
    </dgm:pt>
    <dgm:pt modelId="{15CE09E9-2C67-454D-8060-E7A0B55C558E}" type="pres">
      <dgm:prSet presAssocID="{E8154E78-A5B5-49B6-A201-37241B93D892}" presName="sibTrans" presStyleLbl="sibTrans1D1" presStyleIdx="3" presStyleCnt="10"/>
      <dgm:spPr/>
    </dgm:pt>
    <dgm:pt modelId="{93B31E07-8DAB-4245-9CB7-D7BB3F531638}" type="pres">
      <dgm:prSet presAssocID="{789948E5-38DB-4A30-9D1D-CCF0413571E3}" presName="node" presStyleLbl="node1" presStyleIdx="4" presStyleCnt="10" custScaleX="221145" custScaleY="76956" custRadScaleRad="105087" custRadScaleInc="-131645">
        <dgm:presLayoutVars>
          <dgm:bulletEnabled val="1"/>
        </dgm:presLayoutVars>
      </dgm:prSet>
      <dgm:spPr>
        <a:prstGeom prst="roundRect">
          <a:avLst/>
        </a:prstGeom>
      </dgm:spPr>
    </dgm:pt>
    <dgm:pt modelId="{8EE39845-183B-4D24-AF7A-D36877D14527}" type="pres">
      <dgm:prSet presAssocID="{789948E5-38DB-4A30-9D1D-CCF0413571E3}" presName="spNode" presStyleCnt="0"/>
      <dgm:spPr/>
    </dgm:pt>
    <dgm:pt modelId="{984B99FE-6D77-45A1-8886-99502E53FE15}" type="pres">
      <dgm:prSet presAssocID="{7957DA90-AAB9-4825-8B3C-9A19F646474D}" presName="sibTrans" presStyleLbl="sibTrans1D1" presStyleIdx="4" presStyleCnt="10"/>
      <dgm:spPr/>
    </dgm:pt>
    <dgm:pt modelId="{A3CF9E54-5315-41AD-AE1E-EE3A1F86A698}" type="pres">
      <dgm:prSet presAssocID="{7E515777-9DFC-4D47-916B-F8CD995B3A66}" presName="node" presStyleLbl="node1" presStyleIdx="5" presStyleCnt="10" custScaleX="221145" custScaleY="76956" custRadScaleRad="100030" custRadScaleInc="11690">
        <dgm:presLayoutVars>
          <dgm:bulletEnabled val="1"/>
        </dgm:presLayoutVars>
      </dgm:prSet>
      <dgm:spPr>
        <a:prstGeom prst="roundRect">
          <a:avLst/>
        </a:prstGeom>
      </dgm:spPr>
    </dgm:pt>
    <dgm:pt modelId="{0809BB64-956E-4BDF-84FF-B5C6CF02767D}" type="pres">
      <dgm:prSet presAssocID="{7E515777-9DFC-4D47-916B-F8CD995B3A66}" presName="spNode" presStyleCnt="0"/>
      <dgm:spPr/>
    </dgm:pt>
    <dgm:pt modelId="{3FA8EE90-175B-4C12-B253-CE3F09F53610}" type="pres">
      <dgm:prSet presAssocID="{65CCB3E9-FD4B-4DBA-B6E4-353C24ECB23E}" presName="sibTrans" presStyleLbl="sibTrans1D1" presStyleIdx="5" presStyleCnt="10"/>
      <dgm:spPr/>
    </dgm:pt>
    <dgm:pt modelId="{A3A0D7CC-E911-4167-AB12-6E64E360FA45}" type="pres">
      <dgm:prSet presAssocID="{CB5F50A6-5AA2-4795-B7A3-39A7916986E3}" presName="node" presStyleLbl="node1" presStyleIdx="6" presStyleCnt="10" custScaleX="221145" custScaleY="76956" custRadScaleRad="101644" custRadScaleInc="101201">
        <dgm:presLayoutVars>
          <dgm:bulletEnabled val="1"/>
        </dgm:presLayoutVars>
      </dgm:prSet>
      <dgm:spPr>
        <a:prstGeom prst="roundRect">
          <a:avLst/>
        </a:prstGeom>
      </dgm:spPr>
    </dgm:pt>
    <dgm:pt modelId="{AB0A9C0A-D8AB-41FE-8641-617FFD640C5D}" type="pres">
      <dgm:prSet presAssocID="{CB5F50A6-5AA2-4795-B7A3-39A7916986E3}" presName="spNode" presStyleCnt="0"/>
      <dgm:spPr/>
    </dgm:pt>
    <dgm:pt modelId="{DF53A9AE-6475-4242-B4DB-94EB582EBE0E}" type="pres">
      <dgm:prSet presAssocID="{C3C7F0FE-39A9-41EC-BEDE-2D3CAABE8755}" presName="sibTrans" presStyleLbl="sibTrans1D1" presStyleIdx="6" presStyleCnt="10"/>
      <dgm:spPr/>
    </dgm:pt>
    <dgm:pt modelId="{22B826DA-8DD2-4D43-B1F6-9D99561D3B32}" type="pres">
      <dgm:prSet presAssocID="{13A6C113-98E9-46C1-AB75-5CDD72B06BE5}" presName="node" presStyleLbl="node1" presStyleIdx="7" presStyleCnt="10" custScaleX="221145" custScaleY="76956" custRadScaleRad="103356" custRadScaleInc="44112">
        <dgm:presLayoutVars>
          <dgm:bulletEnabled val="1"/>
        </dgm:presLayoutVars>
      </dgm:prSet>
      <dgm:spPr>
        <a:prstGeom prst="roundRect">
          <a:avLst/>
        </a:prstGeom>
      </dgm:spPr>
    </dgm:pt>
    <dgm:pt modelId="{96995C5D-B81A-42DB-A4D7-2E9C165A4DFF}" type="pres">
      <dgm:prSet presAssocID="{13A6C113-98E9-46C1-AB75-5CDD72B06BE5}" presName="spNode" presStyleCnt="0"/>
      <dgm:spPr/>
    </dgm:pt>
    <dgm:pt modelId="{A34E4A74-4EE4-4CCE-B17F-DE5551EF8649}" type="pres">
      <dgm:prSet presAssocID="{DB25CDD3-2F71-4918-969D-C4BAD8D24781}" presName="sibTrans" presStyleLbl="sibTrans1D1" presStyleIdx="7" presStyleCnt="10"/>
      <dgm:spPr/>
    </dgm:pt>
    <dgm:pt modelId="{EF7A3347-AB5F-4B95-B99E-99AF027EB197}" type="pres">
      <dgm:prSet presAssocID="{BAD8C1B5-D8BE-468D-83CC-114FC0123021}" presName="node" presStyleLbl="node1" presStyleIdx="8" presStyleCnt="10" custScaleX="221145" custScaleY="76956" custRadScaleRad="102592" custRadScaleInc="-31013">
        <dgm:presLayoutVars>
          <dgm:bulletEnabled val="1"/>
        </dgm:presLayoutVars>
      </dgm:prSet>
      <dgm:spPr>
        <a:prstGeom prst="roundRect">
          <a:avLst/>
        </a:prstGeom>
      </dgm:spPr>
    </dgm:pt>
    <dgm:pt modelId="{7B7A183C-285E-4D95-B064-F5E7C93846CF}" type="pres">
      <dgm:prSet presAssocID="{BAD8C1B5-D8BE-468D-83CC-114FC0123021}" presName="spNode" presStyleCnt="0"/>
      <dgm:spPr/>
    </dgm:pt>
    <dgm:pt modelId="{7263751D-9368-4E4F-B788-E8A83484AB44}" type="pres">
      <dgm:prSet presAssocID="{EE07F5B4-0275-40FB-AEA4-FE6191509677}" presName="sibTrans" presStyleLbl="sibTrans1D1" presStyleIdx="8" presStyleCnt="10"/>
      <dgm:spPr/>
    </dgm:pt>
    <dgm:pt modelId="{3C555E10-7204-4CF5-87E3-07E730E3B2BF}" type="pres">
      <dgm:prSet presAssocID="{469487F1-35FD-4A4D-B301-9F18E9FD2584}" presName="node" presStyleLbl="node1" presStyleIdx="9" presStyleCnt="10" custScaleX="221145" custScaleY="76956" custRadScaleRad="103444" custRadScaleInc="-111439">
        <dgm:presLayoutVars>
          <dgm:bulletEnabled val="1"/>
        </dgm:presLayoutVars>
      </dgm:prSet>
      <dgm:spPr>
        <a:prstGeom prst="roundRect">
          <a:avLst/>
        </a:prstGeom>
      </dgm:spPr>
    </dgm:pt>
    <dgm:pt modelId="{03D43468-3A65-4EA7-98F3-139CD9BBC482}" type="pres">
      <dgm:prSet presAssocID="{469487F1-35FD-4A4D-B301-9F18E9FD2584}" presName="spNode" presStyleCnt="0"/>
      <dgm:spPr/>
    </dgm:pt>
    <dgm:pt modelId="{98543979-A73B-439D-93AA-2C8797610533}" type="pres">
      <dgm:prSet presAssocID="{D2141864-E65C-43E8-BBCC-5346593ADD6D}" presName="sibTrans" presStyleLbl="sibTrans1D1" presStyleIdx="9" presStyleCnt="10"/>
      <dgm:spPr/>
    </dgm:pt>
  </dgm:ptLst>
  <dgm:cxnLst>
    <dgm:cxn modelId="{0D50770B-0D4B-4715-AD4C-73655A460856}" srcId="{07113A1D-9322-4CAC-B7EE-CEB26795C788}" destId="{7E515777-9DFC-4D47-916B-F8CD995B3A66}" srcOrd="5" destOrd="0" parTransId="{FAF91D3D-FACE-48D0-BEDA-3DD3C56CEF8A}" sibTransId="{65CCB3E9-FD4B-4DBA-B6E4-353C24ECB23E}"/>
    <dgm:cxn modelId="{E525551A-F50F-43EC-9132-49BF34465A30}" srcId="{07113A1D-9322-4CAC-B7EE-CEB26795C788}" destId="{57538106-3AE6-4F46-9F66-0821FC0EB292}" srcOrd="2" destOrd="0" parTransId="{FA83B54D-89C4-48F1-ACDC-D0F068884C82}" sibTransId="{85A27130-ED6C-4C1A-BF92-B770FCF96357}"/>
    <dgm:cxn modelId="{FC192421-05FF-4833-8FF2-0DB59AB1AF5A}" type="presOf" srcId="{EE07F5B4-0275-40FB-AEA4-FE6191509677}" destId="{7263751D-9368-4E4F-B788-E8A83484AB44}" srcOrd="0" destOrd="0" presId="urn:microsoft.com/office/officeart/2005/8/layout/cycle6"/>
    <dgm:cxn modelId="{B4E7A522-338B-40DE-80F9-4F6A1456FD59}" srcId="{07113A1D-9322-4CAC-B7EE-CEB26795C788}" destId="{CB5F50A6-5AA2-4795-B7A3-39A7916986E3}" srcOrd="6" destOrd="0" parTransId="{E02985AF-9012-47D5-8D2F-7F928E0931B5}" sibTransId="{C3C7F0FE-39A9-41EC-BEDE-2D3CAABE8755}"/>
    <dgm:cxn modelId="{F5DF4F2B-58B8-486F-A66D-B73BF227F307}" type="presOf" srcId="{789948E5-38DB-4A30-9D1D-CCF0413571E3}" destId="{93B31E07-8DAB-4245-9CB7-D7BB3F531638}" srcOrd="0" destOrd="0" presId="urn:microsoft.com/office/officeart/2005/8/layout/cycle6"/>
    <dgm:cxn modelId="{E0751D38-DD9B-4E7D-9747-D1F578F4D78B}" type="presOf" srcId="{85A27130-ED6C-4C1A-BF92-B770FCF96357}" destId="{0AA99545-95F6-4668-9CFC-26832C319446}" srcOrd="0" destOrd="0" presId="urn:microsoft.com/office/officeart/2005/8/layout/cycle6"/>
    <dgm:cxn modelId="{B3548E61-EF5B-4136-A54B-0BAA6D918792}" type="presOf" srcId="{469487F1-35FD-4A4D-B301-9F18E9FD2584}" destId="{3C555E10-7204-4CF5-87E3-07E730E3B2BF}" srcOrd="0" destOrd="0" presId="urn:microsoft.com/office/officeart/2005/8/layout/cycle6"/>
    <dgm:cxn modelId="{68B9BA65-2E67-40CA-87A3-8ECF5799450F}" srcId="{07113A1D-9322-4CAC-B7EE-CEB26795C788}" destId="{469487F1-35FD-4A4D-B301-9F18E9FD2584}" srcOrd="9" destOrd="0" parTransId="{E3DE8519-6896-4B67-9699-F662F1FAA4CC}" sibTransId="{D2141864-E65C-43E8-BBCC-5346593ADD6D}"/>
    <dgm:cxn modelId="{CDB78847-C803-4653-B8E6-293D40695D9C}" srcId="{07113A1D-9322-4CAC-B7EE-CEB26795C788}" destId="{BAD8C1B5-D8BE-468D-83CC-114FC0123021}" srcOrd="8" destOrd="0" parTransId="{FCC110C6-01DC-4363-8152-990D35B0F994}" sibTransId="{EE07F5B4-0275-40FB-AEA4-FE6191509677}"/>
    <dgm:cxn modelId="{BB3D4D70-0715-4C9C-9960-69A1BD4BAB60}" type="presOf" srcId="{909222A1-A7E0-4ADC-8157-DE204306DB00}" destId="{C9587BA9-B28C-4A07-B4D6-0FCFA0D28EAF}" srcOrd="0" destOrd="0" presId="urn:microsoft.com/office/officeart/2005/8/layout/cycle6"/>
    <dgm:cxn modelId="{549E4A56-3C6E-4DE0-AD6C-D62AD862697E}" type="presOf" srcId="{65CCB3E9-FD4B-4DBA-B6E4-353C24ECB23E}" destId="{3FA8EE90-175B-4C12-B253-CE3F09F53610}" srcOrd="0" destOrd="0" presId="urn:microsoft.com/office/officeart/2005/8/layout/cycle6"/>
    <dgm:cxn modelId="{CB78CC58-1D49-4038-8471-376A089118D5}" type="presOf" srcId="{7957DA90-AAB9-4825-8B3C-9A19F646474D}" destId="{984B99FE-6D77-45A1-8886-99502E53FE15}" srcOrd="0" destOrd="0" presId="urn:microsoft.com/office/officeart/2005/8/layout/cycle6"/>
    <dgm:cxn modelId="{22098B79-056B-4DA1-813C-D6D3DA428F69}" type="presOf" srcId="{DB25CDD3-2F71-4918-969D-C4BAD8D24781}" destId="{A34E4A74-4EE4-4CCE-B17F-DE5551EF8649}" srcOrd="0" destOrd="0" presId="urn:microsoft.com/office/officeart/2005/8/layout/cycle6"/>
    <dgm:cxn modelId="{0354B884-3867-48EC-8D50-C88EA47BE915}" type="presOf" srcId="{E8154E78-A5B5-49B6-A201-37241B93D892}" destId="{15CE09E9-2C67-454D-8060-E7A0B55C558E}" srcOrd="0" destOrd="0" presId="urn:microsoft.com/office/officeart/2005/8/layout/cycle6"/>
    <dgm:cxn modelId="{CAC75490-F603-4E27-AD56-E36080545E9D}" srcId="{07113A1D-9322-4CAC-B7EE-CEB26795C788}" destId="{789948E5-38DB-4A30-9D1D-CCF0413571E3}" srcOrd="4" destOrd="0" parTransId="{256AC8A2-1C91-4044-B5DA-338D9DE9D76D}" sibTransId="{7957DA90-AAB9-4825-8B3C-9A19F646474D}"/>
    <dgm:cxn modelId="{7D8C0F95-9A26-41C6-AB52-A4C4E93D77F2}" type="presOf" srcId="{D2141864-E65C-43E8-BBCC-5346593ADD6D}" destId="{98543979-A73B-439D-93AA-2C8797610533}" srcOrd="0" destOrd="0" presId="urn:microsoft.com/office/officeart/2005/8/layout/cycle6"/>
    <dgm:cxn modelId="{F10FB099-D5AD-4A23-9039-50C5142C315F}" type="presOf" srcId="{3901D1E3-973F-4670-B16E-D966ABFB7002}" destId="{85A0A8D4-5EB0-4234-BA36-9198E65E77F0}" srcOrd="0" destOrd="0" presId="urn:microsoft.com/office/officeart/2005/8/layout/cycle6"/>
    <dgm:cxn modelId="{B5F6C6A1-64DA-4D4A-B47E-EB8B3337174E}" type="presOf" srcId="{C3C7F0FE-39A9-41EC-BEDE-2D3CAABE8755}" destId="{DF53A9AE-6475-4242-B4DB-94EB582EBE0E}" srcOrd="0" destOrd="0" presId="urn:microsoft.com/office/officeart/2005/8/layout/cycle6"/>
    <dgm:cxn modelId="{AC74D1A7-3B32-42D7-9A6F-D64299D9B6E3}" srcId="{07113A1D-9322-4CAC-B7EE-CEB26795C788}" destId="{DFDDA64F-C4E8-4D34-A73E-067AB5E12C49}" srcOrd="3" destOrd="0" parTransId="{86A55CA2-14C0-47D3-9CE7-1333830AC66D}" sibTransId="{E8154E78-A5B5-49B6-A201-37241B93D892}"/>
    <dgm:cxn modelId="{16CF4CAA-5660-429F-9CCE-60E6121B6C58}" type="presOf" srcId="{CB5F50A6-5AA2-4795-B7A3-39A7916986E3}" destId="{A3A0D7CC-E911-4167-AB12-6E64E360FA45}" srcOrd="0" destOrd="0" presId="urn:microsoft.com/office/officeart/2005/8/layout/cycle6"/>
    <dgm:cxn modelId="{5ED437AC-5511-431F-AF3D-26191AE6A962}" srcId="{07113A1D-9322-4CAC-B7EE-CEB26795C788}" destId="{3901D1E3-973F-4670-B16E-D966ABFB7002}" srcOrd="0" destOrd="0" parTransId="{CC85DF2F-FF48-43A6-BEFD-B6D9A840FB9B}" sibTransId="{9E25E6A3-6BC7-4ABB-8617-9301294C0BA7}"/>
    <dgm:cxn modelId="{A995B2AC-B083-415D-8D67-B4A450950B30}" srcId="{07113A1D-9322-4CAC-B7EE-CEB26795C788}" destId="{909222A1-A7E0-4ADC-8157-DE204306DB00}" srcOrd="1" destOrd="0" parTransId="{DB40FF4E-CEF3-4E2D-BE36-C4652DCCE957}" sibTransId="{4B1BDBA0-75A2-4895-B9D5-681518F69C89}"/>
    <dgm:cxn modelId="{3E0A8CB0-3377-4021-A015-A9FFF83CA41F}" srcId="{07113A1D-9322-4CAC-B7EE-CEB26795C788}" destId="{13A6C113-98E9-46C1-AB75-5CDD72B06BE5}" srcOrd="7" destOrd="0" parTransId="{349BADDB-4815-481B-9DA2-CB49C9F18DEE}" sibTransId="{DB25CDD3-2F71-4918-969D-C4BAD8D24781}"/>
    <dgm:cxn modelId="{CEFCDEB0-582A-442C-8AE6-BEBCC19329B9}" type="presOf" srcId="{07113A1D-9322-4CAC-B7EE-CEB26795C788}" destId="{21054002-4118-41A0-8CF2-D925139F1AF1}" srcOrd="0" destOrd="0" presId="urn:microsoft.com/office/officeart/2005/8/layout/cycle6"/>
    <dgm:cxn modelId="{A4F053B3-5FC3-474E-A342-5ADD99EF56D2}" type="presOf" srcId="{9E25E6A3-6BC7-4ABB-8617-9301294C0BA7}" destId="{B7F41966-8C67-4474-9B9C-5A0682FC108D}" srcOrd="0" destOrd="0" presId="urn:microsoft.com/office/officeart/2005/8/layout/cycle6"/>
    <dgm:cxn modelId="{7DA6CDBB-73AA-4A6C-8086-8947858891F3}" type="presOf" srcId="{BAD8C1B5-D8BE-468D-83CC-114FC0123021}" destId="{EF7A3347-AB5F-4B95-B99E-99AF027EB197}" srcOrd="0" destOrd="0" presId="urn:microsoft.com/office/officeart/2005/8/layout/cycle6"/>
    <dgm:cxn modelId="{D400BFE2-4537-4B7C-B796-97A73D6B6AAC}" type="presOf" srcId="{57538106-3AE6-4F46-9F66-0821FC0EB292}" destId="{9D773AF2-23B6-429B-9930-0B39087983D2}" srcOrd="0" destOrd="0" presId="urn:microsoft.com/office/officeart/2005/8/layout/cycle6"/>
    <dgm:cxn modelId="{65879BE7-7DF3-44B7-B0DA-4E1B7CF24B13}" type="presOf" srcId="{13A6C113-98E9-46C1-AB75-5CDD72B06BE5}" destId="{22B826DA-8DD2-4D43-B1F6-9D99561D3B32}" srcOrd="0" destOrd="0" presId="urn:microsoft.com/office/officeart/2005/8/layout/cycle6"/>
    <dgm:cxn modelId="{2C8174ED-02F2-451C-91BA-F9D62B2048BB}" type="presOf" srcId="{7E515777-9DFC-4D47-916B-F8CD995B3A66}" destId="{A3CF9E54-5315-41AD-AE1E-EE3A1F86A698}" srcOrd="0" destOrd="0" presId="urn:microsoft.com/office/officeart/2005/8/layout/cycle6"/>
    <dgm:cxn modelId="{FCD7FBED-80D2-494F-ACEE-D9265613038D}" type="presOf" srcId="{DFDDA64F-C4E8-4D34-A73E-067AB5E12C49}" destId="{46894D5E-2952-4328-B15F-FBBC3A6C748F}" srcOrd="0" destOrd="0" presId="urn:microsoft.com/office/officeart/2005/8/layout/cycle6"/>
    <dgm:cxn modelId="{5C4DB2EF-152C-46A6-842A-D8C5B45FE2AC}" type="presOf" srcId="{4B1BDBA0-75A2-4895-B9D5-681518F69C89}" destId="{34B1AD25-D08A-4D8B-87BB-37B09B998F31}" srcOrd="0" destOrd="0" presId="urn:microsoft.com/office/officeart/2005/8/layout/cycle6"/>
    <dgm:cxn modelId="{018A40DB-A811-4485-A403-C1D797D5F3D3}" type="presParOf" srcId="{21054002-4118-41A0-8CF2-D925139F1AF1}" destId="{85A0A8D4-5EB0-4234-BA36-9198E65E77F0}" srcOrd="0" destOrd="0" presId="urn:microsoft.com/office/officeart/2005/8/layout/cycle6"/>
    <dgm:cxn modelId="{BEFBC899-DB0F-4397-910B-642271449D74}" type="presParOf" srcId="{21054002-4118-41A0-8CF2-D925139F1AF1}" destId="{67D60C70-1FCE-4314-9574-F38762E078EC}" srcOrd="1" destOrd="0" presId="urn:microsoft.com/office/officeart/2005/8/layout/cycle6"/>
    <dgm:cxn modelId="{9B74D257-6F78-48E5-92D7-146354E1DACB}" type="presParOf" srcId="{21054002-4118-41A0-8CF2-D925139F1AF1}" destId="{B7F41966-8C67-4474-9B9C-5A0682FC108D}" srcOrd="2" destOrd="0" presId="urn:microsoft.com/office/officeart/2005/8/layout/cycle6"/>
    <dgm:cxn modelId="{6AE04A74-EC23-4CAF-A895-40DEF2E7C480}" type="presParOf" srcId="{21054002-4118-41A0-8CF2-D925139F1AF1}" destId="{C9587BA9-B28C-4A07-B4D6-0FCFA0D28EAF}" srcOrd="3" destOrd="0" presId="urn:microsoft.com/office/officeart/2005/8/layout/cycle6"/>
    <dgm:cxn modelId="{187E78FC-8687-49E1-B9D0-642083765272}" type="presParOf" srcId="{21054002-4118-41A0-8CF2-D925139F1AF1}" destId="{18029A32-8099-4DC8-A89F-CBE1C1C03AE8}" srcOrd="4" destOrd="0" presId="urn:microsoft.com/office/officeart/2005/8/layout/cycle6"/>
    <dgm:cxn modelId="{F0E77334-2359-44D6-AEE2-03DB996FF8BD}" type="presParOf" srcId="{21054002-4118-41A0-8CF2-D925139F1AF1}" destId="{34B1AD25-D08A-4D8B-87BB-37B09B998F31}" srcOrd="5" destOrd="0" presId="urn:microsoft.com/office/officeart/2005/8/layout/cycle6"/>
    <dgm:cxn modelId="{04589584-70A0-4141-B12B-ED0B7DC32DC1}" type="presParOf" srcId="{21054002-4118-41A0-8CF2-D925139F1AF1}" destId="{9D773AF2-23B6-429B-9930-0B39087983D2}" srcOrd="6" destOrd="0" presId="urn:microsoft.com/office/officeart/2005/8/layout/cycle6"/>
    <dgm:cxn modelId="{C2CB153C-9F73-4CF8-87D2-7266D9491FF7}" type="presParOf" srcId="{21054002-4118-41A0-8CF2-D925139F1AF1}" destId="{CBD9B7F8-5639-4AFA-B155-8FC2DC2FE278}" srcOrd="7" destOrd="0" presId="urn:microsoft.com/office/officeart/2005/8/layout/cycle6"/>
    <dgm:cxn modelId="{F916AA89-D763-446E-BC38-C91540E6424B}" type="presParOf" srcId="{21054002-4118-41A0-8CF2-D925139F1AF1}" destId="{0AA99545-95F6-4668-9CFC-26832C319446}" srcOrd="8" destOrd="0" presId="urn:microsoft.com/office/officeart/2005/8/layout/cycle6"/>
    <dgm:cxn modelId="{2EA40FE6-8ADC-415C-8C06-5B3C5EC2B714}" type="presParOf" srcId="{21054002-4118-41A0-8CF2-D925139F1AF1}" destId="{46894D5E-2952-4328-B15F-FBBC3A6C748F}" srcOrd="9" destOrd="0" presId="urn:microsoft.com/office/officeart/2005/8/layout/cycle6"/>
    <dgm:cxn modelId="{215C546E-80E9-4935-9AFA-BB1042211798}" type="presParOf" srcId="{21054002-4118-41A0-8CF2-D925139F1AF1}" destId="{D83F32A9-4B7C-4A80-B5D3-BA2D8403B654}" srcOrd="10" destOrd="0" presId="urn:microsoft.com/office/officeart/2005/8/layout/cycle6"/>
    <dgm:cxn modelId="{D2BBCF20-2EF1-49A6-9479-8C1800BC2DFF}" type="presParOf" srcId="{21054002-4118-41A0-8CF2-D925139F1AF1}" destId="{15CE09E9-2C67-454D-8060-E7A0B55C558E}" srcOrd="11" destOrd="0" presId="urn:microsoft.com/office/officeart/2005/8/layout/cycle6"/>
    <dgm:cxn modelId="{C937655C-EB86-4AC5-9BAC-137808E55BB0}" type="presParOf" srcId="{21054002-4118-41A0-8CF2-D925139F1AF1}" destId="{93B31E07-8DAB-4245-9CB7-D7BB3F531638}" srcOrd="12" destOrd="0" presId="urn:microsoft.com/office/officeart/2005/8/layout/cycle6"/>
    <dgm:cxn modelId="{F01CF2B0-DD57-46EE-8944-AAE074E8DF77}" type="presParOf" srcId="{21054002-4118-41A0-8CF2-D925139F1AF1}" destId="{8EE39845-183B-4D24-AF7A-D36877D14527}" srcOrd="13" destOrd="0" presId="urn:microsoft.com/office/officeart/2005/8/layout/cycle6"/>
    <dgm:cxn modelId="{7F43C65B-B158-4CE1-A721-A087792538E3}" type="presParOf" srcId="{21054002-4118-41A0-8CF2-D925139F1AF1}" destId="{984B99FE-6D77-45A1-8886-99502E53FE15}" srcOrd="14" destOrd="0" presId="urn:microsoft.com/office/officeart/2005/8/layout/cycle6"/>
    <dgm:cxn modelId="{E01BD8DE-5D14-4DF4-BC2D-D750920541E4}" type="presParOf" srcId="{21054002-4118-41A0-8CF2-D925139F1AF1}" destId="{A3CF9E54-5315-41AD-AE1E-EE3A1F86A698}" srcOrd="15" destOrd="0" presId="urn:microsoft.com/office/officeart/2005/8/layout/cycle6"/>
    <dgm:cxn modelId="{2336EA71-3DA3-45EF-A4FA-E48137CF1D9F}" type="presParOf" srcId="{21054002-4118-41A0-8CF2-D925139F1AF1}" destId="{0809BB64-956E-4BDF-84FF-B5C6CF02767D}" srcOrd="16" destOrd="0" presId="urn:microsoft.com/office/officeart/2005/8/layout/cycle6"/>
    <dgm:cxn modelId="{1366F942-98EB-4058-982A-D959A8641755}" type="presParOf" srcId="{21054002-4118-41A0-8CF2-D925139F1AF1}" destId="{3FA8EE90-175B-4C12-B253-CE3F09F53610}" srcOrd="17" destOrd="0" presId="urn:microsoft.com/office/officeart/2005/8/layout/cycle6"/>
    <dgm:cxn modelId="{726FF577-42DF-4E04-A284-3FDAF0A2B75A}" type="presParOf" srcId="{21054002-4118-41A0-8CF2-D925139F1AF1}" destId="{A3A0D7CC-E911-4167-AB12-6E64E360FA45}" srcOrd="18" destOrd="0" presId="urn:microsoft.com/office/officeart/2005/8/layout/cycle6"/>
    <dgm:cxn modelId="{749F6DD3-3348-4C65-B356-CF795953AD8B}" type="presParOf" srcId="{21054002-4118-41A0-8CF2-D925139F1AF1}" destId="{AB0A9C0A-D8AB-41FE-8641-617FFD640C5D}" srcOrd="19" destOrd="0" presId="urn:microsoft.com/office/officeart/2005/8/layout/cycle6"/>
    <dgm:cxn modelId="{7AA93244-CC93-4CCE-B0D8-4A03589ABA5B}" type="presParOf" srcId="{21054002-4118-41A0-8CF2-D925139F1AF1}" destId="{DF53A9AE-6475-4242-B4DB-94EB582EBE0E}" srcOrd="20" destOrd="0" presId="urn:microsoft.com/office/officeart/2005/8/layout/cycle6"/>
    <dgm:cxn modelId="{250C8057-B613-4DC6-89C7-9E45374D4877}" type="presParOf" srcId="{21054002-4118-41A0-8CF2-D925139F1AF1}" destId="{22B826DA-8DD2-4D43-B1F6-9D99561D3B32}" srcOrd="21" destOrd="0" presId="urn:microsoft.com/office/officeart/2005/8/layout/cycle6"/>
    <dgm:cxn modelId="{1398B891-C87C-4B9E-9A3A-29DCF5C589E5}" type="presParOf" srcId="{21054002-4118-41A0-8CF2-D925139F1AF1}" destId="{96995C5D-B81A-42DB-A4D7-2E9C165A4DFF}" srcOrd="22" destOrd="0" presId="urn:microsoft.com/office/officeart/2005/8/layout/cycle6"/>
    <dgm:cxn modelId="{1FD07FBE-005B-42A4-A588-9DFACAAE9E0F}" type="presParOf" srcId="{21054002-4118-41A0-8CF2-D925139F1AF1}" destId="{A34E4A74-4EE4-4CCE-B17F-DE5551EF8649}" srcOrd="23" destOrd="0" presId="urn:microsoft.com/office/officeart/2005/8/layout/cycle6"/>
    <dgm:cxn modelId="{E9954983-CD5D-4FFB-BA6B-231805E30137}" type="presParOf" srcId="{21054002-4118-41A0-8CF2-D925139F1AF1}" destId="{EF7A3347-AB5F-4B95-B99E-99AF027EB197}" srcOrd="24" destOrd="0" presId="urn:microsoft.com/office/officeart/2005/8/layout/cycle6"/>
    <dgm:cxn modelId="{DB7E12C4-4B87-42A1-862E-BFD1CB3A9D3A}" type="presParOf" srcId="{21054002-4118-41A0-8CF2-D925139F1AF1}" destId="{7B7A183C-285E-4D95-B064-F5E7C93846CF}" srcOrd="25" destOrd="0" presId="urn:microsoft.com/office/officeart/2005/8/layout/cycle6"/>
    <dgm:cxn modelId="{3D2D28B7-650D-4B3E-A473-A508AA1A4B5C}" type="presParOf" srcId="{21054002-4118-41A0-8CF2-D925139F1AF1}" destId="{7263751D-9368-4E4F-B788-E8A83484AB44}" srcOrd="26" destOrd="0" presId="urn:microsoft.com/office/officeart/2005/8/layout/cycle6"/>
    <dgm:cxn modelId="{6FF1E47F-BD92-45FF-8C18-01AC4A27C841}" type="presParOf" srcId="{21054002-4118-41A0-8CF2-D925139F1AF1}" destId="{3C555E10-7204-4CF5-87E3-07E730E3B2BF}" srcOrd="27" destOrd="0" presId="urn:microsoft.com/office/officeart/2005/8/layout/cycle6"/>
    <dgm:cxn modelId="{CB920949-74A1-4CB6-9652-0CD3C7CD7DA7}" type="presParOf" srcId="{21054002-4118-41A0-8CF2-D925139F1AF1}" destId="{03D43468-3A65-4EA7-98F3-139CD9BBC482}" srcOrd="28" destOrd="0" presId="urn:microsoft.com/office/officeart/2005/8/layout/cycle6"/>
    <dgm:cxn modelId="{FF7E4FF7-9B7D-4E88-AAF0-279962E5A5A3}" type="presParOf" srcId="{21054002-4118-41A0-8CF2-D925139F1AF1}" destId="{98543979-A73B-439D-93AA-2C8797610533}"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FBAA54-41CA-4642-92C5-466A6132A6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27D90588-B19A-4558-954F-8847DB688E9F}">
      <dgm:prSet phldrT="[Metin]"/>
      <dgm:spPr>
        <a:solidFill>
          <a:schemeClr val="accent6"/>
        </a:solidFill>
      </dgm:spPr>
      <dgm:t>
        <a:bodyPr/>
        <a:lstStyle/>
        <a:p>
          <a:r>
            <a:rPr lang="tr-TR" dirty="0">
              <a:latin typeface="+mn-lt"/>
              <a:cs typeface="Times New Roman" pitchFamily="18" charset="0"/>
            </a:rPr>
            <a:t>Tümör Enfeksiyon</a:t>
          </a:r>
          <a:endParaRPr lang="tr-TR" dirty="0">
            <a:latin typeface="+mn-lt"/>
          </a:endParaRPr>
        </a:p>
      </dgm:t>
    </dgm:pt>
    <dgm:pt modelId="{FB4A1010-5A05-4909-B393-5EDD416ECDF9}" type="parTrans" cxnId="{727C7BD5-3AD4-44B1-9028-5CB27DED902B}">
      <dgm:prSet/>
      <dgm:spPr/>
      <dgm:t>
        <a:bodyPr/>
        <a:lstStyle/>
        <a:p>
          <a:endParaRPr lang="tr-TR"/>
        </a:p>
      </dgm:t>
    </dgm:pt>
    <dgm:pt modelId="{AE534A7F-E133-4278-B29E-8A74F3395FF6}" type="sibTrans" cxnId="{727C7BD5-3AD4-44B1-9028-5CB27DED902B}">
      <dgm:prSet/>
      <dgm:spPr/>
      <dgm:t>
        <a:bodyPr/>
        <a:lstStyle/>
        <a:p>
          <a:endParaRPr lang="tr-TR"/>
        </a:p>
      </dgm:t>
    </dgm:pt>
    <dgm:pt modelId="{1813C117-30B4-4BEF-BBBA-8C05731A3D43}">
      <dgm:prSet phldrT="[Metin]"/>
      <dgm:spPr>
        <a:solidFill>
          <a:schemeClr val="accent6">
            <a:lumMod val="60000"/>
            <a:lumOff val="40000"/>
            <a:alpha val="90000"/>
          </a:schemeClr>
        </a:solidFill>
      </dgm:spPr>
      <dgm:t>
        <a:bodyPr/>
        <a:lstStyle/>
        <a:p>
          <a:pPr>
            <a:buFont typeface="Arial" panose="020B0604020202020204" pitchFamily="34" charset="0"/>
            <a:buChar char="•"/>
          </a:pPr>
          <a:r>
            <a:rPr lang="tr-TR" dirty="0">
              <a:solidFill>
                <a:schemeClr val="tx1"/>
              </a:solidFill>
              <a:latin typeface="+mn-lt"/>
            </a:rPr>
            <a:t>Ateş,</a:t>
          </a:r>
          <a:r>
            <a:rPr lang="tr-TR" dirty="0">
              <a:latin typeface="+mn-lt"/>
              <a:cs typeface="Times New Roman" pitchFamily="18" charset="0"/>
            </a:rPr>
            <a:t> gece terlemesi,</a:t>
          </a:r>
          <a:r>
            <a:rPr lang="tr-TR" dirty="0">
              <a:solidFill>
                <a:schemeClr val="tx1"/>
              </a:solidFill>
              <a:latin typeface="+mn-lt"/>
            </a:rPr>
            <a:t> iştahsızlık, kilo kaybı </a:t>
          </a:r>
          <a:endParaRPr lang="tr-TR" dirty="0">
            <a:latin typeface="+mn-lt"/>
          </a:endParaRPr>
        </a:p>
      </dgm:t>
    </dgm:pt>
    <dgm:pt modelId="{0BD97AF3-DD5B-4671-9E4B-03040D5BCB72}" type="parTrans" cxnId="{4E793B0D-BEA8-45F5-9C43-5147DA80ADD9}">
      <dgm:prSet/>
      <dgm:spPr/>
      <dgm:t>
        <a:bodyPr/>
        <a:lstStyle/>
        <a:p>
          <a:endParaRPr lang="tr-TR"/>
        </a:p>
      </dgm:t>
    </dgm:pt>
    <dgm:pt modelId="{668D6D65-BC0E-4BF8-82E3-D896851F3693}" type="sibTrans" cxnId="{4E793B0D-BEA8-45F5-9C43-5147DA80ADD9}">
      <dgm:prSet/>
      <dgm:spPr/>
      <dgm:t>
        <a:bodyPr/>
        <a:lstStyle/>
        <a:p>
          <a:endParaRPr lang="tr-TR"/>
        </a:p>
      </dgm:t>
    </dgm:pt>
    <dgm:pt modelId="{62428931-170E-4B91-9FCF-D4CCD6B3F263}">
      <dgm:prSet phldrT="[Metin]"/>
      <dgm:spPr>
        <a:solidFill>
          <a:schemeClr val="accent6">
            <a:lumMod val="60000"/>
            <a:lumOff val="40000"/>
            <a:alpha val="90000"/>
          </a:schemeClr>
        </a:solidFill>
      </dgm:spPr>
      <dgm:t>
        <a:bodyPr/>
        <a:lstStyle/>
        <a:p>
          <a:r>
            <a:rPr lang="tr-TR" dirty="0">
              <a:latin typeface="+mn-lt"/>
              <a:cs typeface="Times New Roman" pitchFamily="18" charset="0"/>
            </a:rPr>
            <a:t>Gece oluşan, ısrarlı ağrı </a:t>
          </a:r>
          <a:endParaRPr lang="tr-TR" dirty="0">
            <a:latin typeface="+mn-lt"/>
          </a:endParaRPr>
        </a:p>
      </dgm:t>
    </dgm:pt>
    <dgm:pt modelId="{BDD2F193-0634-47D6-A7B4-5D5DE04BAAE5}" type="parTrans" cxnId="{63CE54B8-97E6-4856-B0FC-93973C5D5B63}">
      <dgm:prSet/>
      <dgm:spPr/>
      <dgm:t>
        <a:bodyPr/>
        <a:lstStyle/>
        <a:p>
          <a:endParaRPr lang="tr-TR"/>
        </a:p>
      </dgm:t>
    </dgm:pt>
    <dgm:pt modelId="{2D0E852B-8D60-4818-B942-222E9CD1AD63}" type="sibTrans" cxnId="{63CE54B8-97E6-4856-B0FC-93973C5D5B63}">
      <dgm:prSet/>
      <dgm:spPr/>
      <dgm:t>
        <a:bodyPr/>
        <a:lstStyle/>
        <a:p>
          <a:endParaRPr lang="tr-TR"/>
        </a:p>
      </dgm:t>
    </dgm:pt>
    <dgm:pt modelId="{4B4BCDEC-B585-42BF-B789-09E261290F7B}">
      <dgm:prSet phldrT="[Metin]"/>
      <dgm:spPr>
        <a:solidFill>
          <a:schemeClr val="accent2"/>
        </a:solidFill>
      </dgm:spPr>
      <dgm:t>
        <a:bodyPr/>
        <a:lstStyle/>
        <a:p>
          <a:r>
            <a:rPr lang="tr-TR" dirty="0">
              <a:latin typeface="+mn-lt"/>
              <a:cs typeface="Times New Roman" pitchFamily="18" charset="0"/>
            </a:rPr>
            <a:t>Disk </a:t>
          </a:r>
          <a:r>
            <a:rPr lang="tr-TR" dirty="0" err="1">
              <a:latin typeface="+mn-lt"/>
              <a:cs typeface="Times New Roman" pitchFamily="18" charset="0"/>
            </a:rPr>
            <a:t>Hernisi</a:t>
          </a:r>
          <a:endParaRPr lang="tr-TR" dirty="0">
            <a:latin typeface="+mn-lt"/>
          </a:endParaRPr>
        </a:p>
      </dgm:t>
    </dgm:pt>
    <dgm:pt modelId="{955EE258-3DBD-4AD2-80BE-925FDB8C9BD1}" type="parTrans" cxnId="{781C8B29-DBA6-4913-810D-62EE01C06C40}">
      <dgm:prSet/>
      <dgm:spPr/>
      <dgm:t>
        <a:bodyPr/>
        <a:lstStyle/>
        <a:p>
          <a:endParaRPr lang="tr-TR"/>
        </a:p>
      </dgm:t>
    </dgm:pt>
    <dgm:pt modelId="{49B3D794-5354-4872-A1CC-AC69A78ED815}" type="sibTrans" cxnId="{781C8B29-DBA6-4913-810D-62EE01C06C40}">
      <dgm:prSet/>
      <dgm:spPr/>
      <dgm:t>
        <a:bodyPr/>
        <a:lstStyle/>
        <a:p>
          <a:endParaRPr lang="tr-TR"/>
        </a:p>
      </dgm:t>
    </dgm:pt>
    <dgm:pt modelId="{10379475-2036-491E-AFD3-C7BA909EE247}">
      <dgm:prSet phldrT="[Metin]"/>
      <dgm:spPr>
        <a:solidFill>
          <a:schemeClr val="accent4">
            <a:lumMod val="40000"/>
            <a:lumOff val="60000"/>
            <a:alpha val="90000"/>
          </a:schemeClr>
        </a:solidFill>
      </dgm:spPr>
      <dgm:t>
        <a:bodyPr/>
        <a:lstStyle/>
        <a:p>
          <a:r>
            <a:rPr lang="tr-TR" dirty="0">
              <a:latin typeface="+mn-lt"/>
              <a:cs typeface="Times New Roman" pitchFamily="18" charset="0"/>
            </a:rPr>
            <a:t>Öksürük, </a:t>
          </a:r>
          <a:r>
            <a:rPr lang="tr-TR" dirty="0" err="1">
              <a:latin typeface="+mn-lt"/>
              <a:cs typeface="Times New Roman" pitchFamily="18" charset="0"/>
            </a:rPr>
            <a:t>valsalva</a:t>
          </a:r>
          <a:r>
            <a:rPr lang="tr-TR" dirty="0">
              <a:latin typeface="+mn-lt"/>
              <a:cs typeface="Times New Roman" pitchFamily="18" charset="0"/>
            </a:rPr>
            <a:t>, oturmayla kötüleşir </a:t>
          </a:r>
          <a:endParaRPr lang="tr-TR" dirty="0">
            <a:latin typeface="+mn-lt"/>
          </a:endParaRPr>
        </a:p>
      </dgm:t>
    </dgm:pt>
    <dgm:pt modelId="{F06497AE-18D7-40BD-8188-E894470DA0C1}" type="parTrans" cxnId="{1A535A19-15A9-4B0D-8B42-920CCA2B4BB6}">
      <dgm:prSet/>
      <dgm:spPr/>
      <dgm:t>
        <a:bodyPr/>
        <a:lstStyle/>
        <a:p>
          <a:endParaRPr lang="tr-TR"/>
        </a:p>
      </dgm:t>
    </dgm:pt>
    <dgm:pt modelId="{1507A45A-E990-4B23-95F4-4A5F3FFAE054}" type="sibTrans" cxnId="{1A535A19-15A9-4B0D-8B42-920CCA2B4BB6}">
      <dgm:prSet/>
      <dgm:spPr/>
      <dgm:t>
        <a:bodyPr/>
        <a:lstStyle/>
        <a:p>
          <a:endParaRPr lang="tr-TR"/>
        </a:p>
      </dgm:t>
    </dgm:pt>
    <dgm:pt modelId="{0CABBF94-FBFB-4D50-B4F7-9BE713EED836}">
      <dgm:prSet phldrT="[Metin]"/>
      <dgm:spPr>
        <a:solidFill>
          <a:schemeClr val="accent4">
            <a:lumMod val="40000"/>
            <a:lumOff val="60000"/>
            <a:alpha val="90000"/>
          </a:schemeClr>
        </a:solidFill>
      </dgm:spPr>
      <dgm:t>
        <a:bodyPr/>
        <a:lstStyle/>
        <a:p>
          <a:pPr>
            <a:buFont typeface="Arial" panose="020B0604020202020204" pitchFamily="34" charset="0"/>
            <a:buChar char="•"/>
          </a:pPr>
          <a:r>
            <a:rPr lang="tr-TR" dirty="0">
              <a:latin typeface="+mn-lt"/>
              <a:cs typeface="Times New Roman" pitchFamily="18" charset="0"/>
            </a:rPr>
            <a:t>Sırtüstü yatmayla hafifler </a:t>
          </a:r>
          <a:endParaRPr lang="tr-TR" dirty="0">
            <a:latin typeface="+mn-lt"/>
          </a:endParaRPr>
        </a:p>
      </dgm:t>
    </dgm:pt>
    <dgm:pt modelId="{5D02371D-D3F4-4051-B684-3D6D621AEC9F}" type="parTrans" cxnId="{8DF46334-4068-4E92-9FAE-8426C8B6F184}">
      <dgm:prSet/>
      <dgm:spPr/>
      <dgm:t>
        <a:bodyPr/>
        <a:lstStyle/>
        <a:p>
          <a:endParaRPr lang="tr-TR"/>
        </a:p>
      </dgm:t>
    </dgm:pt>
    <dgm:pt modelId="{4264D6F7-0E22-47D8-9EEA-0C89B8B0A827}" type="sibTrans" cxnId="{8DF46334-4068-4E92-9FAE-8426C8B6F184}">
      <dgm:prSet/>
      <dgm:spPr/>
      <dgm:t>
        <a:bodyPr/>
        <a:lstStyle/>
        <a:p>
          <a:endParaRPr lang="tr-TR"/>
        </a:p>
      </dgm:t>
    </dgm:pt>
    <dgm:pt modelId="{D26FBB7C-BF09-45AD-9A08-0DF204472B54}">
      <dgm:prSet phldrT="[Metin]" custT="1"/>
      <dgm:spPr>
        <a:solidFill>
          <a:schemeClr val="accent4">
            <a:lumMod val="40000"/>
            <a:lumOff val="60000"/>
            <a:alpha val="90000"/>
          </a:schemeClr>
        </a:solidFill>
      </dgm:spPr>
      <dgm:t>
        <a:bodyPr/>
        <a:lstStyle/>
        <a:p>
          <a:r>
            <a:rPr lang="tr-TR" sz="2400" dirty="0">
              <a:effectLst/>
              <a:latin typeface="+mn-lt"/>
              <a:ea typeface="Calibri" panose="020F0502020204030204" pitchFamily="34" charset="0"/>
              <a:cs typeface="Times New Roman" panose="02020603050405020304" pitchFamily="18" charset="0"/>
            </a:rPr>
            <a:t>Dinlenme ve sıcak uygulamayla artar</a:t>
          </a:r>
          <a:endParaRPr lang="tr-TR" sz="2400" dirty="0">
            <a:latin typeface="+mn-lt"/>
          </a:endParaRPr>
        </a:p>
      </dgm:t>
    </dgm:pt>
    <dgm:pt modelId="{CB295350-1236-4F50-AF4D-9DAB1D090273}" type="parTrans" cxnId="{E6967410-180C-43FE-A794-9CA9076566D2}">
      <dgm:prSet/>
      <dgm:spPr/>
      <dgm:t>
        <a:bodyPr/>
        <a:lstStyle/>
        <a:p>
          <a:endParaRPr lang="tr-TR"/>
        </a:p>
      </dgm:t>
    </dgm:pt>
    <dgm:pt modelId="{51FFD5FF-9631-4471-B1DB-0FB6038E798C}" type="sibTrans" cxnId="{E6967410-180C-43FE-A794-9CA9076566D2}">
      <dgm:prSet/>
      <dgm:spPr/>
      <dgm:t>
        <a:bodyPr/>
        <a:lstStyle/>
        <a:p>
          <a:endParaRPr lang="tr-TR"/>
        </a:p>
      </dgm:t>
    </dgm:pt>
    <dgm:pt modelId="{9B37E053-F2A0-4E70-9AA4-FFC5BE288F3F}">
      <dgm:prSet custT="1"/>
      <dgm:spPr>
        <a:solidFill>
          <a:schemeClr val="accent4">
            <a:lumMod val="40000"/>
            <a:lumOff val="60000"/>
            <a:alpha val="90000"/>
          </a:schemeClr>
        </a:solidFill>
      </dgm:spPr>
      <dgm:t>
        <a:bodyPr/>
        <a:lstStyle/>
        <a:p>
          <a:r>
            <a:rPr lang="tr-TR" sz="2400" dirty="0">
              <a:effectLst/>
              <a:latin typeface="+mn-lt"/>
              <a:ea typeface="Calibri" panose="020F0502020204030204" pitchFamily="34" charset="0"/>
              <a:cs typeface="Times New Roman" panose="02020603050405020304" pitchFamily="18" charset="0"/>
            </a:rPr>
            <a:t>Fiziksel etkinlikle azalır</a:t>
          </a:r>
        </a:p>
      </dgm:t>
    </dgm:pt>
    <dgm:pt modelId="{50CC83FD-20B7-4EDB-87CE-CFCBCDD0A947}" type="parTrans" cxnId="{7D5ADEA7-A75C-4348-B029-E848F0690163}">
      <dgm:prSet/>
      <dgm:spPr/>
      <dgm:t>
        <a:bodyPr/>
        <a:lstStyle/>
        <a:p>
          <a:endParaRPr lang="tr-TR"/>
        </a:p>
      </dgm:t>
    </dgm:pt>
    <dgm:pt modelId="{83859473-D584-4A7E-9D9F-7388B5372850}" type="sibTrans" cxnId="{7D5ADEA7-A75C-4348-B029-E848F0690163}">
      <dgm:prSet/>
      <dgm:spPr/>
      <dgm:t>
        <a:bodyPr/>
        <a:lstStyle/>
        <a:p>
          <a:endParaRPr lang="tr-TR"/>
        </a:p>
      </dgm:t>
    </dgm:pt>
    <dgm:pt modelId="{F4632F4B-F174-4827-99F1-B1E8F2837543}">
      <dgm:prSet custT="1"/>
      <dgm:spPr>
        <a:solidFill>
          <a:schemeClr val="accent4">
            <a:lumMod val="40000"/>
            <a:lumOff val="60000"/>
            <a:alpha val="90000"/>
          </a:schemeClr>
        </a:solidFill>
      </dgm:spPr>
      <dgm:t>
        <a:bodyPr/>
        <a:lstStyle/>
        <a:p>
          <a:r>
            <a:rPr lang="tr-TR" sz="2400" dirty="0">
              <a:effectLst/>
              <a:latin typeface="+mn-lt"/>
              <a:ea typeface="Calibri" panose="020F0502020204030204" pitchFamily="34" charset="0"/>
              <a:cs typeface="Times New Roman" panose="02020603050405020304" pitchFamily="18" charset="0"/>
            </a:rPr>
            <a:t>En az bir saat sabah tutukluğu eşlik eder</a:t>
          </a:r>
          <a:endParaRPr lang="tr-TR" sz="2400" dirty="0">
            <a:latin typeface="+mn-lt"/>
          </a:endParaRPr>
        </a:p>
      </dgm:t>
    </dgm:pt>
    <dgm:pt modelId="{92A7F670-78C6-4DC3-AE24-8D47FB869FF6}" type="parTrans" cxnId="{F1F0FAC4-C0E7-4BE9-989A-D72659197FCC}">
      <dgm:prSet/>
      <dgm:spPr/>
      <dgm:t>
        <a:bodyPr/>
        <a:lstStyle/>
        <a:p>
          <a:endParaRPr lang="tr-TR"/>
        </a:p>
      </dgm:t>
    </dgm:pt>
    <dgm:pt modelId="{25CAB6CD-FC43-4FEA-9FF6-C16C9079ABD8}" type="sibTrans" cxnId="{F1F0FAC4-C0E7-4BE9-989A-D72659197FCC}">
      <dgm:prSet/>
      <dgm:spPr/>
      <dgm:t>
        <a:bodyPr/>
        <a:lstStyle/>
        <a:p>
          <a:endParaRPr lang="tr-TR"/>
        </a:p>
      </dgm:t>
    </dgm:pt>
    <dgm:pt modelId="{FB3A180B-5708-41E7-92FA-5AC26A1315C3}">
      <dgm:prSet phldrT="[Metin]"/>
      <dgm:spPr>
        <a:solidFill>
          <a:schemeClr val="accent6"/>
        </a:solidFill>
      </dgm:spPr>
      <dgm:t>
        <a:bodyPr/>
        <a:lstStyle/>
        <a:p>
          <a:r>
            <a:rPr lang="tr-TR" dirty="0" err="1">
              <a:latin typeface="+mn-lt"/>
              <a:cs typeface="Times New Roman" pitchFamily="18" charset="0"/>
            </a:rPr>
            <a:t>Epidural</a:t>
          </a:r>
          <a:r>
            <a:rPr lang="tr-TR" dirty="0">
              <a:latin typeface="+mn-lt"/>
              <a:cs typeface="Times New Roman" pitchFamily="18" charset="0"/>
            </a:rPr>
            <a:t> Bası Sendromları</a:t>
          </a:r>
          <a:endParaRPr lang="tr-TR" dirty="0">
            <a:latin typeface="+mn-lt"/>
          </a:endParaRPr>
        </a:p>
      </dgm:t>
    </dgm:pt>
    <dgm:pt modelId="{F662A2AB-A9E8-44E3-8EC2-38F8F7633A59}" type="parTrans" cxnId="{F7543028-8A10-4AD0-BFDF-398398381AE6}">
      <dgm:prSet/>
      <dgm:spPr/>
      <dgm:t>
        <a:bodyPr/>
        <a:lstStyle/>
        <a:p>
          <a:endParaRPr lang="tr-TR"/>
        </a:p>
      </dgm:t>
    </dgm:pt>
    <dgm:pt modelId="{2FB79073-E887-469F-9F5D-36D4EE27CECC}" type="sibTrans" cxnId="{F7543028-8A10-4AD0-BFDF-398398381AE6}">
      <dgm:prSet/>
      <dgm:spPr/>
      <dgm:t>
        <a:bodyPr/>
        <a:lstStyle/>
        <a:p>
          <a:endParaRPr lang="tr-TR"/>
        </a:p>
      </dgm:t>
    </dgm:pt>
    <dgm:pt modelId="{9D26304B-D4FB-4DBA-A62B-D32B351BC323}">
      <dgm:prSet phldrT="[Metin]"/>
      <dgm:spPr>
        <a:solidFill>
          <a:schemeClr val="accent6">
            <a:lumMod val="60000"/>
            <a:lumOff val="40000"/>
            <a:alpha val="90000"/>
          </a:schemeClr>
        </a:solidFill>
      </dgm:spPr>
      <dgm:t>
        <a:bodyPr/>
        <a:lstStyle/>
        <a:p>
          <a:r>
            <a:rPr lang="tr-TR" dirty="0" err="1">
              <a:latin typeface="+mn-lt"/>
              <a:cs typeface="Times New Roman" pitchFamily="18" charset="0"/>
            </a:rPr>
            <a:t>Parestesi</a:t>
          </a:r>
          <a:r>
            <a:rPr lang="tr-TR" dirty="0">
              <a:latin typeface="+mn-lt"/>
              <a:cs typeface="Times New Roman" pitchFamily="18" charset="0"/>
            </a:rPr>
            <a:t>, hissizlik, güçsüzlük ve yürüme bozuklukları</a:t>
          </a:r>
          <a:endParaRPr lang="tr-TR" dirty="0">
            <a:latin typeface="+mn-lt"/>
          </a:endParaRPr>
        </a:p>
      </dgm:t>
    </dgm:pt>
    <dgm:pt modelId="{87218324-0BDC-4073-8E1C-7A68FBB21787}" type="parTrans" cxnId="{B6024ECE-C08E-486D-B082-56299F62FDE8}">
      <dgm:prSet/>
      <dgm:spPr/>
      <dgm:t>
        <a:bodyPr/>
        <a:lstStyle/>
        <a:p>
          <a:endParaRPr lang="tr-TR"/>
        </a:p>
      </dgm:t>
    </dgm:pt>
    <dgm:pt modelId="{635DE4AD-0485-4BCD-9C69-C3D3517D7D4F}" type="sibTrans" cxnId="{B6024ECE-C08E-486D-B082-56299F62FDE8}">
      <dgm:prSet/>
      <dgm:spPr/>
      <dgm:t>
        <a:bodyPr/>
        <a:lstStyle/>
        <a:p>
          <a:endParaRPr lang="tr-TR"/>
        </a:p>
      </dgm:t>
    </dgm:pt>
    <dgm:pt modelId="{A4543040-3AA2-4BE3-AF42-AB4155E944B2}">
      <dgm:prSet/>
      <dgm:spPr>
        <a:solidFill>
          <a:schemeClr val="accent6">
            <a:lumMod val="60000"/>
            <a:lumOff val="40000"/>
            <a:alpha val="90000"/>
          </a:schemeClr>
        </a:solidFill>
      </dgm:spPr>
      <dgm:t>
        <a:bodyPr/>
        <a:lstStyle/>
        <a:p>
          <a:r>
            <a:rPr lang="tr-TR" dirty="0">
              <a:latin typeface="+mn-lt"/>
              <a:cs typeface="Times New Roman" pitchFamily="18" charset="0"/>
            </a:rPr>
            <a:t>Bağırsak ve mesane </a:t>
          </a:r>
          <a:r>
            <a:rPr lang="tr-TR" dirty="0" err="1">
              <a:latin typeface="+mn-lt"/>
              <a:cs typeface="Times New Roman" pitchFamily="18" charset="0"/>
            </a:rPr>
            <a:t>inkontinansı</a:t>
          </a:r>
          <a:r>
            <a:rPr lang="tr-TR" dirty="0">
              <a:latin typeface="+mn-lt"/>
              <a:cs typeface="Times New Roman" pitchFamily="18" charset="0"/>
            </a:rPr>
            <a:t> </a:t>
          </a:r>
        </a:p>
      </dgm:t>
    </dgm:pt>
    <dgm:pt modelId="{86470531-E66E-4C96-8765-54220171A425}" type="parTrans" cxnId="{086CC785-9C33-451A-9560-4D771ACE3706}">
      <dgm:prSet/>
      <dgm:spPr/>
      <dgm:t>
        <a:bodyPr/>
        <a:lstStyle/>
        <a:p>
          <a:endParaRPr lang="tr-TR"/>
        </a:p>
      </dgm:t>
    </dgm:pt>
    <dgm:pt modelId="{324B8394-ADDE-40B0-9D94-B8557FF2509B}" type="sibTrans" cxnId="{086CC785-9C33-451A-9560-4D771ACE3706}">
      <dgm:prSet/>
      <dgm:spPr/>
      <dgm:t>
        <a:bodyPr/>
        <a:lstStyle/>
        <a:p>
          <a:endParaRPr lang="tr-TR"/>
        </a:p>
      </dgm:t>
    </dgm:pt>
    <dgm:pt modelId="{33F9B6C4-EB51-4544-B231-6029E43FF201}">
      <dgm:prSet phldrT="[Metin]"/>
      <dgm:spPr>
        <a:solidFill>
          <a:schemeClr val="accent2"/>
        </a:solidFill>
      </dgm:spPr>
      <dgm:t>
        <a:bodyPr/>
        <a:lstStyle/>
        <a:p>
          <a:r>
            <a:rPr lang="tr-TR" dirty="0" err="1"/>
            <a:t>Enflamatuar</a:t>
          </a:r>
          <a:endParaRPr lang="tr-TR" dirty="0">
            <a:latin typeface="+mn-lt"/>
          </a:endParaRPr>
        </a:p>
      </dgm:t>
    </dgm:pt>
    <dgm:pt modelId="{D859D8B5-C1D2-4B87-85BB-5041776B9D22}" type="sibTrans" cxnId="{90581DD5-D7FF-47AD-998F-AC9583404445}">
      <dgm:prSet/>
      <dgm:spPr/>
      <dgm:t>
        <a:bodyPr/>
        <a:lstStyle/>
        <a:p>
          <a:endParaRPr lang="tr-TR"/>
        </a:p>
      </dgm:t>
    </dgm:pt>
    <dgm:pt modelId="{159F2F93-A8C2-48E9-A38F-AA3AE8CC7C39}" type="parTrans" cxnId="{90581DD5-D7FF-47AD-998F-AC9583404445}">
      <dgm:prSet/>
      <dgm:spPr/>
      <dgm:t>
        <a:bodyPr/>
        <a:lstStyle/>
        <a:p>
          <a:endParaRPr lang="tr-TR"/>
        </a:p>
      </dgm:t>
    </dgm:pt>
    <dgm:pt modelId="{7DE02AE0-7608-40EB-A0F5-17E01A8D2BE7}">
      <dgm:prSet phldrT="[Metin]" custT="1"/>
      <dgm:spPr>
        <a:solidFill>
          <a:schemeClr val="accent6">
            <a:lumMod val="40000"/>
            <a:lumOff val="60000"/>
          </a:schemeClr>
        </a:solidFill>
      </dgm:spPr>
      <dgm:t>
        <a:bodyPr/>
        <a:lstStyle/>
        <a:p>
          <a:r>
            <a:rPr lang="tr-TR" sz="2400" dirty="0">
              <a:effectLst/>
              <a:latin typeface="+mn-lt"/>
              <a:ea typeface="Calibri" panose="020F0502020204030204" pitchFamily="34" charset="0"/>
              <a:cs typeface="Times New Roman" panose="02020603050405020304" pitchFamily="18" charset="0"/>
            </a:rPr>
            <a:t>Ağrı dinlenme ile azalır </a:t>
          </a:r>
          <a:endParaRPr lang="tr-TR" sz="2400" dirty="0">
            <a:latin typeface="+mn-lt"/>
          </a:endParaRPr>
        </a:p>
      </dgm:t>
    </dgm:pt>
    <dgm:pt modelId="{9412D677-14F4-4753-9902-AAD6E0C53863}" type="parTrans" cxnId="{91311C8A-70EC-4C23-A0A3-D8701B5C2145}">
      <dgm:prSet/>
      <dgm:spPr/>
      <dgm:t>
        <a:bodyPr/>
        <a:lstStyle/>
        <a:p>
          <a:endParaRPr lang="tr-TR"/>
        </a:p>
      </dgm:t>
    </dgm:pt>
    <dgm:pt modelId="{B58227AF-F68B-4525-85D8-F582AE2C051D}" type="sibTrans" cxnId="{91311C8A-70EC-4C23-A0A3-D8701B5C2145}">
      <dgm:prSet/>
      <dgm:spPr/>
      <dgm:t>
        <a:bodyPr/>
        <a:lstStyle/>
        <a:p>
          <a:endParaRPr lang="tr-TR"/>
        </a:p>
      </dgm:t>
    </dgm:pt>
    <dgm:pt modelId="{B6827F44-BF14-4A1E-AD9C-28B2914FDEA6}">
      <dgm:prSet phldrT="[Metin]"/>
      <dgm:spPr>
        <a:solidFill>
          <a:schemeClr val="accent6"/>
        </a:solidFill>
      </dgm:spPr>
      <dgm:t>
        <a:bodyPr/>
        <a:lstStyle/>
        <a:p>
          <a:r>
            <a:rPr lang="tr-TR" dirty="0"/>
            <a:t>Mekanik</a:t>
          </a:r>
          <a:endParaRPr lang="tr-TR" dirty="0">
            <a:latin typeface="+mn-lt"/>
          </a:endParaRPr>
        </a:p>
      </dgm:t>
    </dgm:pt>
    <dgm:pt modelId="{8948C33C-33C4-4FEE-8AC8-2219CBA1F5EC}" type="parTrans" cxnId="{93D31F72-6052-4BA9-9A64-1AD78A57EE48}">
      <dgm:prSet/>
      <dgm:spPr/>
      <dgm:t>
        <a:bodyPr/>
        <a:lstStyle/>
        <a:p>
          <a:endParaRPr lang="tr-TR"/>
        </a:p>
      </dgm:t>
    </dgm:pt>
    <dgm:pt modelId="{ED36BAF1-569B-4F7A-866B-66E879CDA72C}" type="sibTrans" cxnId="{93D31F72-6052-4BA9-9A64-1AD78A57EE48}">
      <dgm:prSet/>
      <dgm:spPr/>
      <dgm:t>
        <a:bodyPr/>
        <a:lstStyle/>
        <a:p>
          <a:endParaRPr lang="tr-TR"/>
        </a:p>
      </dgm:t>
    </dgm:pt>
    <dgm:pt modelId="{67879431-8BF9-43F1-9139-72A4A593C37F}">
      <dgm:prSet custT="1"/>
      <dgm:spPr>
        <a:solidFill>
          <a:schemeClr val="accent6">
            <a:lumMod val="40000"/>
            <a:lumOff val="60000"/>
          </a:schemeClr>
        </a:solidFill>
      </dgm:spPr>
      <dgm:t>
        <a:bodyPr/>
        <a:lstStyle/>
        <a:p>
          <a:r>
            <a:rPr lang="tr-TR" sz="2400" dirty="0">
              <a:effectLst/>
              <a:latin typeface="+mn-lt"/>
              <a:ea typeface="Calibri" panose="020F0502020204030204" pitchFamily="34" charset="0"/>
              <a:cs typeface="Times New Roman" panose="02020603050405020304" pitchFamily="18" charset="0"/>
            </a:rPr>
            <a:t>Fiziksel etkinlikle artar</a:t>
          </a:r>
        </a:p>
      </dgm:t>
    </dgm:pt>
    <dgm:pt modelId="{B3484BF2-8586-4776-9E4C-CCCA50114354}" type="parTrans" cxnId="{639EF1D7-9718-4B2F-B515-E98FE45FFF93}">
      <dgm:prSet/>
      <dgm:spPr/>
      <dgm:t>
        <a:bodyPr/>
        <a:lstStyle/>
        <a:p>
          <a:endParaRPr lang="tr-TR"/>
        </a:p>
      </dgm:t>
    </dgm:pt>
    <dgm:pt modelId="{DD086AAF-FECE-49CE-B383-335C15494B6C}" type="sibTrans" cxnId="{639EF1D7-9718-4B2F-B515-E98FE45FFF93}">
      <dgm:prSet/>
      <dgm:spPr/>
      <dgm:t>
        <a:bodyPr/>
        <a:lstStyle/>
        <a:p>
          <a:endParaRPr lang="tr-TR"/>
        </a:p>
      </dgm:t>
    </dgm:pt>
    <dgm:pt modelId="{E6D74473-FBF3-48FC-BF04-0C3DEE6691F7}">
      <dgm:prSet custT="1"/>
      <dgm:spPr>
        <a:solidFill>
          <a:schemeClr val="accent6">
            <a:lumMod val="40000"/>
            <a:lumOff val="60000"/>
          </a:schemeClr>
        </a:solidFill>
      </dgm:spPr>
      <dgm:t>
        <a:bodyPr/>
        <a:lstStyle/>
        <a:p>
          <a:r>
            <a:rPr lang="tr-TR" sz="2400" dirty="0">
              <a:effectLst/>
              <a:latin typeface="+mn-lt"/>
              <a:ea typeface="Calibri" panose="020F0502020204030204" pitchFamily="34" charset="0"/>
              <a:cs typeface="Times New Roman" panose="02020603050405020304" pitchFamily="18" charset="0"/>
            </a:rPr>
            <a:t>Sabah tutukluğu yoktur veya kısa (5-10 dk.) süreli</a:t>
          </a:r>
        </a:p>
      </dgm:t>
    </dgm:pt>
    <dgm:pt modelId="{C20BA24C-7823-4A19-B218-C04EB966E8BA}" type="parTrans" cxnId="{78304270-8F43-48C3-ADAE-3F1A3D1717EB}">
      <dgm:prSet/>
      <dgm:spPr/>
      <dgm:t>
        <a:bodyPr/>
        <a:lstStyle/>
        <a:p>
          <a:endParaRPr lang="tr-TR"/>
        </a:p>
      </dgm:t>
    </dgm:pt>
    <dgm:pt modelId="{4AC5062F-ACCE-4B68-9E90-4F44AE988D4C}" type="sibTrans" cxnId="{78304270-8F43-48C3-ADAE-3F1A3D1717EB}">
      <dgm:prSet/>
      <dgm:spPr/>
      <dgm:t>
        <a:bodyPr/>
        <a:lstStyle/>
        <a:p>
          <a:endParaRPr lang="tr-TR"/>
        </a:p>
      </dgm:t>
    </dgm:pt>
    <dgm:pt modelId="{BDB1B062-58AE-474B-81AE-5B053BCB6421}" type="pres">
      <dgm:prSet presAssocID="{02FBAA54-41CA-4642-92C5-466A6132A6E9}" presName="Name0" presStyleCnt="0">
        <dgm:presLayoutVars>
          <dgm:dir/>
          <dgm:animLvl val="lvl"/>
          <dgm:resizeHandles val="exact"/>
        </dgm:presLayoutVars>
      </dgm:prSet>
      <dgm:spPr/>
    </dgm:pt>
    <dgm:pt modelId="{AB293E9A-2446-40E0-BF24-8E8E15131F42}" type="pres">
      <dgm:prSet presAssocID="{B6827F44-BF14-4A1E-AD9C-28B2914FDEA6}" presName="linNode" presStyleCnt="0"/>
      <dgm:spPr/>
    </dgm:pt>
    <dgm:pt modelId="{98935BE2-3C7B-4472-BAD0-C58C13B7A53A}" type="pres">
      <dgm:prSet presAssocID="{B6827F44-BF14-4A1E-AD9C-28B2914FDEA6}" presName="parentText" presStyleLbl="node1" presStyleIdx="0" presStyleCnt="5" custScaleY="109303">
        <dgm:presLayoutVars>
          <dgm:chMax val="1"/>
          <dgm:bulletEnabled val="1"/>
        </dgm:presLayoutVars>
      </dgm:prSet>
      <dgm:spPr/>
    </dgm:pt>
    <dgm:pt modelId="{940BBA8B-6125-49F5-A3F1-D11D3AA83A51}" type="pres">
      <dgm:prSet presAssocID="{B6827F44-BF14-4A1E-AD9C-28B2914FDEA6}" presName="descendantText" presStyleLbl="alignAccFollowNode1" presStyleIdx="0" presStyleCnt="5" custScaleY="140435">
        <dgm:presLayoutVars>
          <dgm:bulletEnabled val="1"/>
        </dgm:presLayoutVars>
      </dgm:prSet>
      <dgm:spPr/>
    </dgm:pt>
    <dgm:pt modelId="{01681022-94A8-4E5A-B14C-A4D273BCA8A2}" type="pres">
      <dgm:prSet presAssocID="{ED36BAF1-569B-4F7A-866B-66E879CDA72C}" presName="sp" presStyleCnt="0"/>
      <dgm:spPr/>
    </dgm:pt>
    <dgm:pt modelId="{D8166D83-6A5D-4089-8F8E-EFDE7E41DD28}" type="pres">
      <dgm:prSet presAssocID="{33F9B6C4-EB51-4544-B231-6029E43FF201}" presName="linNode" presStyleCnt="0"/>
      <dgm:spPr/>
    </dgm:pt>
    <dgm:pt modelId="{AAF40136-B3C1-4D77-BD4F-FE716DCF603A}" type="pres">
      <dgm:prSet presAssocID="{33F9B6C4-EB51-4544-B231-6029E43FF201}" presName="parentText" presStyleLbl="node1" presStyleIdx="1" presStyleCnt="5" custScaleY="121645" custLinFactX="49954" custLinFactNeighborX="100000" custLinFactNeighborY="2988">
        <dgm:presLayoutVars>
          <dgm:chMax val="1"/>
          <dgm:bulletEnabled val="1"/>
        </dgm:presLayoutVars>
      </dgm:prSet>
      <dgm:spPr/>
    </dgm:pt>
    <dgm:pt modelId="{F3D7809D-D70C-453F-BF81-239A02920A7F}" type="pres">
      <dgm:prSet presAssocID="{33F9B6C4-EB51-4544-B231-6029E43FF201}" presName="descendantText" presStyleLbl="alignAccFollowNode1" presStyleIdx="1" presStyleCnt="5" custScaleY="131943" custLinFactNeighborX="-100000" custLinFactNeighborY="6724">
        <dgm:presLayoutVars>
          <dgm:bulletEnabled val="1"/>
        </dgm:presLayoutVars>
      </dgm:prSet>
      <dgm:spPr/>
    </dgm:pt>
    <dgm:pt modelId="{C74AD9B1-40D0-411F-AA62-177FC3F45924}" type="pres">
      <dgm:prSet presAssocID="{D859D8B5-C1D2-4B87-85BB-5041776B9D22}" presName="sp" presStyleCnt="0"/>
      <dgm:spPr/>
    </dgm:pt>
    <dgm:pt modelId="{84963D14-EDC7-40CD-8674-5BD3BFD14663}" type="pres">
      <dgm:prSet presAssocID="{27D90588-B19A-4558-954F-8847DB688E9F}" presName="linNode" presStyleCnt="0"/>
      <dgm:spPr/>
    </dgm:pt>
    <dgm:pt modelId="{6C5C2C89-E248-43D1-8399-8524E4890F1B}" type="pres">
      <dgm:prSet presAssocID="{27D90588-B19A-4558-954F-8847DB688E9F}" presName="parentText" presStyleLbl="node1" presStyleIdx="2" presStyleCnt="5" custLinFactNeighborX="-214" custLinFactNeighborY="7960">
        <dgm:presLayoutVars>
          <dgm:chMax val="1"/>
          <dgm:bulletEnabled val="1"/>
        </dgm:presLayoutVars>
      </dgm:prSet>
      <dgm:spPr/>
    </dgm:pt>
    <dgm:pt modelId="{D679AD81-74EE-4CD6-A1DE-D1503B5D5D07}" type="pres">
      <dgm:prSet presAssocID="{27D90588-B19A-4558-954F-8847DB688E9F}" presName="descendantText" presStyleLbl="alignAccFollowNode1" presStyleIdx="2" presStyleCnt="5" custLinFactNeighborX="-578" custLinFactNeighborY="14729">
        <dgm:presLayoutVars>
          <dgm:bulletEnabled val="1"/>
        </dgm:presLayoutVars>
      </dgm:prSet>
      <dgm:spPr/>
    </dgm:pt>
    <dgm:pt modelId="{9C15EB41-8E75-44F3-A7DB-3A7C53CF71B6}" type="pres">
      <dgm:prSet presAssocID="{AE534A7F-E133-4278-B29E-8A74F3395FF6}" presName="sp" presStyleCnt="0"/>
      <dgm:spPr/>
    </dgm:pt>
    <dgm:pt modelId="{AA7FDFD0-BDCE-402F-ACB4-0B41E6118103}" type="pres">
      <dgm:prSet presAssocID="{4B4BCDEC-B585-42BF-B789-09E261290F7B}" presName="linNode" presStyleCnt="0"/>
      <dgm:spPr/>
    </dgm:pt>
    <dgm:pt modelId="{3857DE30-326E-4A53-8ECC-51900B5ADD21}" type="pres">
      <dgm:prSet presAssocID="{4B4BCDEC-B585-42BF-B789-09E261290F7B}" presName="parentText" presStyleLbl="node1" presStyleIdx="3" presStyleCnt="5" custLinFactNeighborX="99675" custLinFactNeighborY="2799">
        <dgm:presLayoutVars>
          <dgm:chMax val="1"/>
          <dgm:bulletEnabled val="1"/>
        </dgm:presLayoutVars>
      </dgm:prSet>
      <dgm:spPr/>
    </dgm:pt>
    <dgm:pt modelId="{12FA506F-74AD-4BE0-BF34-20ED58C02400}" type="pres">
      <dgm:prSet presAssocID="{4B4BCDEC-B585-42BF-B789-09E261290F7B}" presName="descendantText" presStyleLbl="alignAccFollowNode1" presStyleIdx="3" presStyleCnt="5" custLinFactNeighborX="-99045" custLinFactNeighborY="7161">
        <dgm:presLayoutVars>
          <dgm:bulletEnabled val="1"/>
        </dgm:presLayoutVars>
      </dgm:prSet>
      <dgm:spPr/>
    </dgm:pt>
    <dgm:pt modelId="{F2BD621E-D105-4233-B896-D1777BA635B1}" type="pres">
      <dgm:prSet presAssocID="{49B3D794-5354-4872-A1CC-AC69A78ED815}" presName="sp" presStyleCnt="0"/>
      <dgm:spPr/>
    </dgm:pt>
    <dgm:pt modelId="{D8A98DB7-5DA8-4627-BFF9-31D5048AFA2C}" type="pres">
      <dgm:prSet presAssocID="{FB3A180B-5708-41E7-92FA-5AC26A1315C3}" presName="linNode" presStyleCnt="0"/>
      <dgm:spPr/>
    </dgm:pt>
    <dgm:pt modelId="{F0D49B45-09AA-4756-8554-6D7F1EAE1DEA}" type="pres">
      <dgm:prSet presAssocID="{FB3A180B-5708-41E7-92FA-5AC26A1315C3}" presName="parentText" presStyleLbl="node1" presStyleIdx="4" presStyleCnt="5">
        <dgm:presLayoutVars>
          <dgm:chMax val="1"/>
          <dgm:bulletEnabled val="1"/>
        </dgm:presLayoutVars>
      </dgm:prSet>
      <dgm:spPr/>
    </dgm:pt>
    <dgm:pt modelId="{13FAADCD-F40A-4D74-A75D-4D3A3735B598}" type="pres">
      <dgm:prSet presAssocID="{FB3A180B-5708-41E7-92FA-5AC26A1315C3}" presName="descendantText" presStyleLbl="alignAccFollowNode1" presStyleIdx="4" presStyleCnt="5">
        <dgm:presLayoutVars>
          <dgm:bulletEnabled val="1"/>
        </dgm:presLayoutVars>
      </dgm:prSet>
      <dgm:spPr/>
    </dgm:pt>
  </dgm:ptLst>
  <dgm:cxnLst>
    <dgm:cxn modelId="{4E793B0D-BEA8-45F5-9C43-5147DA80ADD9}" srcId="{27D90588-B19A-4558-954F-8847DB688E9F}" destId="{1813C117-30B4-4BEF-BBBA-8C05731A3D43}" srcOrd="0" destOrd="0" parTransId="{0BD97AF3-DD5B-4671-9E4B-03040D5BCB72}" sibTransId="{668D6D65-BC0E-4BF8-82E3-D896851F3693}"/>
    <dgm:cxn modelId="{E6967410-180C-43FE-A794-9CA9076566D2}" srcId="{33F9B6C4-EB51-4544-B231-6029E43FF201}" destId="{D26FBB7C-BF09-45AD-9A08-0DF204472B54}" srcOrd="0" destOrd="0" parTransId="{CB295350-1236-4F50-AF4D-9DAB1D090273}" sibTransId="{51FFD5FF-9631-4471-B1DB-0FB6038E798C}"/>
    <dgm:cxn modelId="{C7DFE814-A9EB-4B6A-8AD5-88D21ED4DDF5}" type="presOf" srcId="{E6D74473-FBF3-48FC-BF04-0C3DEE6691F7}" destId="{940BBA8B-6125-49F5-A3F1-D11D3AA83A51}" srcOrd="0" destOrd="2" presId="urn:microsoft.com/office/officeart/2005/8/layout/vList5"/>
    <dgm:cxn modelId="{1A535A19-15A9-4B0D-8B42-920CCA2B4BB6}" srcId="{4B4BCDEC-B585-42BF-B789-09E261290F7B}" destId="{10379475-2036-491E-AFD3-C7BA909EE247}" srcOrd="0" destOrd="0" parTransId="{F06497AE-18D7-40BD-8188-E894470DA0C1}" sibTransId="{1507A45A-E990-4B23-95F4-4A5F3FFAE054}"/>
    <dgm:cxn modelId="{BF14F51C-C11E-487E-B62E-B0D83F848B97}" type="presOf" srcId="{A4543040-3AA2-4BE3-AF42-AB4155E944B2}" destId="{13FAADCD-F40A-4D74-A75D-4D3A3735B598}" srcOrd="0" destOrd="1" presId="urn:microsoft.com/office/officeart/2005/8/layout/vList5"/>
    <dgm:cxn modelId="{E172A21D-5530-4E01-B35A-561A27404D67}" type="presOf" srcId="{0CABBF94-FBFB-4D50-B4F7-9BE713EED836}" destId="{12FA506F-74AD-4BE0-BF34-20ED58C02400}" srcOrd="0" destOrd="1" presId="urn:microsoft.com/office/officeart/2005/8/layout/vList5"/>
    <dgm:cxn modelId="{4FFD6824-E7E4-44A4-A6D4-CC759531565D}" type="presOf" srcId="{27D90588-B19A-4558-954F-8847DB688E9F}" destId="{6C5C2C89-E248-43D1-8399-8524E4890F1B}" srcOrd="0" destOrd="0" presId="urn:microsoft.com/office/officeart/2005/8/layout/vList5"/>
    <dgm:cxn modelId="{F7543028-8A10-4AD0-BFDF-398398381AE6}" srcId="{02FBAA54-41CA-4642-92C5-466A6132A6E9}" destId="{FB3A180B-5708-41E7-92FA-5AC26A1315C3}" srcOrd="4" destOrd="0" parTransId="{F662A2AB-A9E8-44E3-8EC2-38F8F7633A59}" sibTransId="{2FB79073-E887-469F-9F5D-36D4EE27CECC}"/>
    <dgm:cxn modelId="{781C8B29-DBA6-4913-810D-62EE01C06C40}" srcId="{02FBAA54-41CA-4642-92C5-466A6132A6E9}" destId="{4B4BCDEC-B585-42BF-B789-09E261290F7B}" srcOrd="3" destOrd="0" parTransId="{955EE258-3DBD-4AD2-80BE-925FDB8C9BD1}" sibTransId="{49B3D794-5354-4872-A1CC-AC69A78ED815}"/>
    <dgm:cxn modelId="{8DF46334-4068-4E92-9FAE-8426C8B6F184}" srcId="{4B4BCDEC-B585-42BF-B789-09E261290F7B}" destId="{0CABBF94-FBFB-4D50-B4F7-9BE713EED836}" srcOrd="1" destOrd="0" parTransId="{5D02371D-D3F4-4051-B684-3D6D621AEC9F}" sibTransId="{4264D6F7-0E22-47D8-9EEA-0C89B8B0A827}"/>
    <dgm:cxn modelId="{69349D3B-8C07-4236-8BC5-9E78AD426EBD}" type="presOf" srcId="{F4632F4B-F174-4827-99F1-B1E8F2837543}" destId="{F3D7809D-D70C-453F-BF81-239A02920A7F}" srcOrd="0" destOrd="2" presId="urn:microsoft.com/office/officeart/2005/8/layout/vList5"/>
    <dgm:cxn modelId="{BBF74160-0848-4949-A15F-CE0DC4EF62A1}" type="presOf" srcId="{02FBAA54-41CA-4642-92C5-466A6132A6E9}" destId="{BDB1B062-58AE-474B-81AE-5B053BCB6421}" srcOrd="0" destOrd="0" presId="urn:microsoft.com/office/officeart/2005/8/layout/vList5"/>
    <dgm:cxn modelId="{DF3DFA48-CE3E-4589-9699-7D34598EE4AD}" type="presOf" srcId="{10379475-2036-491E-AFD3-C7BA909EE247}" destId="{12FA506F-74AD-4BE0-BF34-20ED58C02400}" srcOrd="0" destOrd="0" presId="urn:microsoft.com/office/officeart/2005/8/layout/vList5"/>
    <dgm:cxn modelId="{AA09BC4A-BDBF-4351-B5EF-664893BE8057}" type="presOf" srcId="{D26FBB7C-BF09-45AD-9A08-0DF204472B54}" destId="{F3D7809D-D70C-453F-BF81-239A02920A7F}" srcOrd="0" destOrd="0" presId="urn:microsoft.com/office/officeart/2005/8/layout/vList5"/>
    <dgm:cxn modelId="{D4CB3450-1A4A-4BD5-A2DA-E80D99E12204}" type="presOf" srcId="{9B37E053-F2A0-4E70-9AA4-FFC5BE288F3F}" destId="{F3D7809D-D70C-453F-BF81-239A02920A7F}" srcOrd="0" destOrd="1" presId="urn:microsoft.com/office/officeart/2005/8/layout/vList5"/>
    <dgm:cxn modelId="{78304270-8F43-48C3-ADAE-3F1A3D1717EB}" srcId="{B6827F44-BF14-4A1E-AD9C-28B2914FDEA6}" destId="{E6D74473-FBF3-48FC-BF04-0C3DEE6691F7}" srcOrd="2" destOrd="0" parTransId="{C20BA24C-7823-4A19-B218-C04EB966E8BA}" sibTransId="{4AC5062F-ACCE-4B68-9E90-4F44AE988D4C}"/>
    <dgm:cxn modelId="{CAC57350-8E7A-426C-9147-5FAC7DFAB95D}" type="presOf" srcId="{B6827F44-BF14-4A1E-AD9C-28B2914FDEA6}" destId="{98935BE2-3C7B-4472-BAD0-C58C13B7A53A}" srcOrd="0" destOrd="0" presId="urn:microsoft.com/office/officeart/2005/8/layout/vList5"/>
    <dgm:cxn modelId="{93D31F72-6052-4BA9-9A64-1AD78A57EE48}" srcId="{02FBAA54-41CA-4642-92C5-466A6132A6E9}" destId="{B6827F44-BF14-4A1E-AD9C-28B2914FDEA6}" srcOrd="0" destOrd="0" parTransId="{8948C33C-33C4-4FEE-8AC8-2219CBA1F5EC}" sibTransId="{ED36BAF1-569B-4F7A-866B-66E879CDA72C}"/>
    <dgm:cxn modelId="{9CFE5780-7850-4D03-A14C-0F73D76BC700}" type="presOf" srcId="{9D26304B-D4FB-4DBA-A62B-D32B351BC323}" destId="{13FAADCD-F40A-4D74-A75D-4D3A3735B598}" srcOrd="0" destOrd="0" presId="urn:microsoft.com/office/officeart/2005/8/layout/vList5"/>
    <dgm:cxn modelId="{086CC785-9C33-451A-9560-4D771ACE3706}" srcId="{FB3A180B-5708-41E7-92FA-5AC26A1315C3}" destId="{A4543040-3AA2-4BE3-AF42-AB4155E944B2}" srcOrd="1" destOrd="0" parTransId="{86470531-E66E-4C96-8765-54220171A425}" sibTransId="{324B8394-ADDE-40B0-9D94-B8557FF2509B}"/>
    <dgm:cxn modelId="{91311C8A-70EC-4C23-A0A3-D8701B5C2145}" srcId="{B6827F44-BF14-4A1E-AD9C-28B2914FDEA6}" destId="{7DE02AE0-7608-40EB-A0F5-17E01A8D2BE7}" srcOrd="0" destOrd="0" parTransId="{9412D677-14F4-4753-9902-AAD6E0C53863}" sibTransId="{B58227AF-F68B-4525-85D8-F582AE2C051D}"/>
    <dgm:cxn modelId="{81980991-246E-4B06-93D0-65C26ADC18A0}" type="presOf" srcId="{62428931-170E-4B91-9FCF-D4CCD6B3F263}" destId="{D679AD81-74EE-4CD6-A1DE-D1503B5D5D07}" srcOrd="0" destOrd="1" presId="urn:microsoft.com/office/officeart/2005/8/layout/vList5"/>
    <dgm:cxn modelId="{FA8FBE92-4CB5-4492-9C65-04AAD5B7F2EF}" type="presOf" srcId="{7DE02AE0-7608-40EB-A0F5-17E01A8D2BE7}" destId="{940BBA8B-6125-49F5-A3F1-D11D3AA83A51}" srcOrd="0" destOrd="0" presId="urn:microsoft.com/office/officeart/2005/8/layout/vList5"/>
    <dgm:cxn modelId="{597A5A94-8072-4E2F-BAA2-532C60F4F5E8}" type="presOf" srcId="{67879431-8BF9-43F1-9139-72A4A593C37F}" destId="{940BBA8B-6125-49F5-A3F1-D11D3AA83A51}" srcOrd="0" destOrd="1" presId="urn:microsoft.com/office/officeart/2005/8/layout/vList5"/>
    <dgm:cxn modelId="{9AAAB994-05B0-4FB8-9391-33DFFA55D9CA}" type="presOf" srcId="{33F9B6C4-EB51-4544-B231-6029E43FF201}" destId="{AAF40136-B3C1-4D77-BD4F-FE716DCF603A}" srcOrd="0" destOrd="0" presId="urn:microsoft.com/office/officeart/2005/8/layout/vList5"/>
    <dgm:cxn modelId="{7D5ADEA7-A75C-4348-B029-E848F0690163}" srcId="{33F9B6C4-EB51-4544-B231-6029E43FF201}" destId="{9B37E053-F2A0-4E70-9AA4-FFC5BE288F3F}" srcOrd="1" destOrd="0" parTransId="{50CC83FD-20B7-4EDB-87CE-CFCBCDD0A947}" sibTransId="{83859473-D584-4A7E-9D9F-7388B5372850}"/>
    <dgm:cxn modelId="{87D389A8-AA8E-40FD-9B56-39F84B5DE21C}" type="presOf" srcId="{4B4BCDEC-B585-42BF-B789-09E261290F7B}" destId="{3857DE30-326E-4A53-8ECC-51900B5ADD21}" srcOrd="0" destOrd="0" presId="urn:microsoft.com/office/officeart/2005/8/layout/vList5"/>
    <dgm:cxn modelId="{63CE54B8-97E6-4856-B0FC-93973C5D5B63}" srcId="{27D90588-B19A-4558-954F-8847DB688E9F}" destId="{62428931-170E-4B91-9FCF-D4CCD6B3F263}" srcOrd="1" destOrd="0" parTransId="{BDD2F193-0634-47D6-A7B4-5D5DE04BAAE5}" sibTransId="{2D0E852B-8D60-4818-B942-222E9CD1AD63}"/>
    <dgm:cxn modelId="{F1F0FAC4-C0E7-4BE9-989A-D72659197FCC}" srcId="{33F9B6C4-EB51-4544-B231-6029E43FF201}" destId="{F4632F4B-F174-4827-99F1-B1E8F2837543}" srcOrd="2" destOrd="0" parTransId="{92A7F670-78C6-4DC3-AE24-8D47FB869FF6}" sibTransId="{25CAB6CD-FC43-4FEA-9FF6-C16C9079ABD8}"/>
    <dgm:cxn modelId="{B6024ECE-C08E-486D-B082-56299F62FDE8}" srcId="{FB3A180B-5708-41E7-92FA-5AC26A1315C3}" destId="{9D26304B-D4FB-4DBA-A62B-D32B351BC323}" srcOrd="0" destOrd="0" parTransId="{87218324-0BDC-4073-8E1C-7A68FBB21787}" sibTransId="{635DE4AD-0485-4BCD-9C69-C3D3517D7D4F}"/>
    <dgm:cxn modelId="{90581DD5-D7FF-47AD-998F-AC9583404445}" srcId="{02FBAA54-41CA-4642-92C5-466A6132A6E9}" destId="{33F9B6C4-EB51-4544-B231-6029E43FF201}" srcOrd="1" destOrd="0" parTransId="{159F2F93-A8C2-48E9-A38F-AA3AE8CC7C39}" sibTransId="{D859D8B5-C1D2-4B87-85BB-5041776B9D22}"/>
    <dgm:cxn modelId="{727C7BD5-3AD4-44B1-9028-5CB27DED902B}" srcId="{02FBAA54-41CA-4642-92C5-466A6132A6E9}" destId="{27D90588-B19A-4558-954F-8847DB688E9F}" srcOrd="2" destOrd="0" parTransId="{FB4A1010-5A05-4909-B393-5EDD416ECDF9}" sibTransId="{AE534A7F-E133-4278-B29E-8A74F3395FF6}"/>
    <dgm:cxn modelId="{639EF1D7-9718-4B2F-B515-E98FE45FFF93}" srcId="{B6827F44-BF14-4A1E-AD9C-28B2914FDEA6}" destId="{67879431-8BF9-43F1-9139-72A4A593C37F}" srcOrd="1" destOrd="0" parTransId="{B3484BF2-8586-4776-9E4C-CCCA50114354}" sibTransId="{DD086AAF-FECE-49CE-B383-335C15494B6C}"/>
    <dgm:cxn modelId="{49DB5CD8-E67C-4A99-8C13-A15A271C0455}" type="presOf" srcId="{FB3A180B-5708-41E7-92FA-5AC26A1315C3}" destId="{F0D49B45-09AA-4756-8554-6D7F1EAE1DEA}" srcOrd="0" destOrd="0" presId="urn:microsoft.com/office/officeart/2005/8/layout/vList5"/>
    <dgm:cxn modelId="{5FB74CF5-D215-4772-9D10-D81A4F1993D3}" type="presOf" srcId="{1813C117-30B4-4BEF-BBBA-8C05731A3D43}" destId="{D679AD81-74EE-4CD6-A1DE-D1503B5D5D07}" srcOrd="0" destOrd="0" presId="urn:microsoft.com/office/officeart/2005/8/layout/vList5"/>
    <dgm:cxn modelId="{0107D600-1FBB-4719-A3A4-652EC1A45820}" type="presParOf" srcId="{BDB1B062-58AE-474B-81AE-5B053BCB6421}" destId="{AB293E9A-2446-40E0-BF24-8E8E15131F42}" srcOrd="0" destOrd="0" presId="urn:microsoft.com/office/officeart/2005/8/layout/vList5"/>
    <dgm:cxn modelId="{E46A87AB-8D6C-415E-8B80-DE49B56A1ED1}" type="presParOf" srcId="{AB293E9A-2446-40E0-BF24-8E8E15131F42}" destId="{98935BE2-3C7B-4472-BAD0-C58C13B7A53A}" srcOrd="0" destOrd="0" presId="urn:microsoft.com/office/officeart/2005/8/layout/vList5"/>
    <dgm:cxn modelId="{F976D8CE-11E7-491A-A76D-4E768885B281}" type="presParOf" srcId="{AB293E9A-2446-40E0-BF24-8E8E15131F42}" destId="{940BBA8B-6125-49F5-A3F1-D11D3AA83A51}" srcOrd="1" destOrd="0" presId="urn:microsoft.com/office/officeart/2005/8/layout/vList5"/>
    <dgm:cxn modelId="{65DAC316-D915-4CCE-A6F2-13B6CF804C6C}" type="presParOf" srcId="{BDB1B062-58AE-474B-81AE-5B053BCB6421}" destId="{01681022-94A8-4E5A-B14C-A4D273BCA8A2}" srcOrd="1" destOrd="0" presId="urn:microsoft.com/office/officeart/2005/8/layout/vList5"/>
    <dgm:cxn modelId="{AAE2F170-51E7-4F50-8B23-B2E88784CD55}" type="presParOf" srcId="{BDB1B062-58AE-474B-81AE-5B053BCB6421}" destId="{D8166D83-6A5D-4089-8F8E-EFDE7E41DD28}" srcOrd="2" destOrd="0" presId="urn:microsoft.com/office/officeart/2005/8/layout/vList5"/>
    <dgm:cxn modelId="{374D89F0-03EB-46AD-A81E-1070773A82CE}" type="presParOf" srcId="{D8166D83-6A5D-4089-8F8E-EFDE7E41DD28}" destId="{AAF40136-B3C1-4D77-BD4F-FE716DCF603A}" srcOrd="0" destOrd="0" presId="urn:microsoft.com/office/officeart/2005/8/layout/vList5"/>
    <dgm:cxn modelId="{FAFB7FDA-58BC-4F3B-8C0E-A87146E778A9}" type="presParOf" srcId="{D8166D83-6A5D-4089-8F8E-EFDE7E41DD28}" destId="{F3D7809D-D70C-453F-BF81-239A02920A7F}" srcOrd="1" destOrd="0" presId="urn:microsoft.com/office/officeart/2005/8/layout/vList5"/>
    <dgm:cxn modelId="{608246A2-6808-4820-AA8F-5BB30A8A9C76}" type="presParOf" srcId="{BDB1B062-58AE-474B-81AE-5B053BCB6421}" destId="{C74AD9B1-40D0-411F-AA62-177FC3F45924}" srcOrd="3" destOrd="0" presId="urn:microsoft.com/office/officeart/2005/8/layout/vList5"/>
    <dgm:cxn modelId="{179FB6C0-3D30-48D8-874A-749A690A21AB}" type="presParOf" srcId="{BDB1B062-58AE-474B-81AE-5B053BCB6421}" destId="{84963D14-EDC7-40CD-8674-5BD3BFD14663}" srcOrd="4" destOrd="0" presId="urn:microsoft.com/office/officeart/2005/8/layout/vList5"/>
    <dgm:cxn modelId="{514F7740-D904-4EDD-9B50-8DD7A334281D}" type="presParOf" srcId="{84963D14-EDC7-40CD-8674-5BD3BFD14663}" destId="{6C5C2C89-E248-43D1-8399-8524E4890F1B}" srcOrd="0" destOrd="0" presId="urn:microsoft.com/office/officeart/2005/8/layout/vList5"/>
    <dgm:cxn modelId="{FF999EA4-D927-42E0-BA92-1AC7800BE73A}" type="presParOf" srcId="{84963D14-EDC7-40CD-8674-5BD3BFD14663}" destId="{D679AD81-74EE-4CD6-A1DE-D1503B5D5D07}" srcOrd="1" destOrd="0" presId="urn:microsoft.com/office/officeart/2005/8/layout/vList5"/>
    <dgm:cxn modelId="{6694F0D1-E7F8-4592-8A42-785788C807F9}" type="presParOf" srcId="{BDB1B062-58AE-474B-81AE-5B053BCB6421}" destId="{9C15EB41-8E75-44F3-A7DB-3A7C53CF71B6}" srcOrd="5" destOrd="0" presId="urn:microsoft.com/office/officeart/2005/8/layout/vList5"/>
    <dgm:cxn modelId="{F2D92DE2-CC1D-4A38-A4B0-CD087C304CEF}" type="presParOf" srcId="{BDB1B062-58AE-474B-81AE-5B053BCB6421}" destId="{AA7FDFD0-BDCE-402F-ACB4-0B41E6118103}" srcOrd="6" destOrd="0" presId="urn:microsoft.com/office/officeart/2005/8/layout/vList5"/>
    <dgm:cxn modelId="{DA437A47-C9D1-4F16-9E48-59E8C6C698DF}" type="presParOf" srcId="{AA7FDFD0-BDCE-402F-ACB4-0B41E6118103}" destId="{3857DE30-326E-4A53-8ECC-51900B5ADD21}" srcOrd="0" destOrd="0" presId="urn:microsoft.com/office/officeart/2005/8/layout/vList5"/>
    <dgm:cxn modelId="{686CDEE2-21F0-42D7-91B1-E234A46CE055}" type="presParOf" srcId="{AA7FDFD0-BDCE-402F-ACB4-0B41E6118103}" destId="{12FA506F-74AD-4BE0-BF34-20ED58C02400}" srcOrd="1" destOrd="0" presId="urn:microsoft.com/office/officeart/2005/8/layout/vList5"/>
    <dgm:cxn modelId="{D75D37BB-C5C9-4CEF-98A0-58BFE994DCBB}" type="presParOf" srcId="{BDB1B062-58AE-474B-81AE-5B053BCB6421}" destId="{F2BD621E-D105-4233-B896-D1777BA635B1}" srcOrd="7" destOrd="0" presId="urn:microsoft.com/office/officeart/2005/8/layout/vList5"/>
    <dgm:cxn modelId="{BE5E97DF-73CB-476B-BAF5-47DC6B575BD4}" type="presParOf" srcId="{BDB1B062-58AE-474B-81AE-5B053BCB6421}" destId="{D8A98DB7-5DA8-4627-BFF9-31D5048AFA2C}" srcOrd="8" destOrd="0" presId="urn:microsoft.com/office/officeart/2005/8/layout/vList5"/>
    <dgm:cxn modelId="{2DE1E28D-E540-436E-926A-E3E1BB6B7DE5}" type="presParOf" srcId="{D8A98DB7-5DA8-4627-BFF9-31D5048AFA2C}" destId="{F0D49B45-09AA-4756-8554-6D7F1EAE1DEA}" srcOrd="0" destOrd="0" presId="urn:microsoft.com/office/officeart/2005/8/layout/vList5"/>
    <dgm:cxn modelId="{FF427720-2CA7-4B7B-BF1A-A92D548CEA9B}" type="presParOf" srcId="{D8A98DB7-5DA8-4627-BFF9-31D5048AFA2C}" destId="{13FAADCD-F40A-4D74-A75D-4D3A3735B5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AEE8F9-98FA-4A2B-B1C2-321B0DC4E5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519EBC95-8E88-47AD-A0B0-825D08252768}">
      <dgm:prSet phldrT="[Metin]" custT="1"/>
      <dgm:spPr>
        <a:solidFill>
          <a:schemeClr val="accent6">
            <a:lumMod val="60000"/>
            <a:lumOff val="40000"/>
          </a:schemeClr>
        </a:solidFill>
        <a:ln>
          <a:solidFill>
            <a:schemeClr val="accent6">
              <a:lumMod val="60000"/>
              <a:lumOff val="40000"/>
            </a:schemeClr>
          </a:solidFill>
        </a:ln>
      </dgm:spPr>
      <dgm:t>
        <a:bodyPr/>
        <a:lstStyle/>
        <a:p>
          <a:r>
            <a:rPr lang="tr-TR" sz="2000" b="1" dirty="0">
              <a:solidFill>
                <a:schemeClr val="tx1"/>
              </a:solidFill>
            </a:rPr>
            <a:t>BEL AĞRISI</a:t>
          </a:r>
        </a:p>
      </dgm:t>
    </dgm:pt>
    <dgm:pt modelId="{7EBEE42D-DBC6-410F-B917-2AA576A3B623}" type="parTrans" cxnId="{9C687E7B-02D4-4542-B6C5-9A8F7EA253CA}">
      <dgm:prSet/>
      <dgm:spPr/>
      <dgm:t>
        <a:bodyPr/>
        <a:lstStyle/>
        <a:p>
          <a:endParaRPr lang="tr-TR"/>
        </a:p>
      </dgm:t>
    </dgm:pt>
    <dgm:pt modelId="{6644129E-9733-4EAB-9FEA-F8F89D7629A4}" type="sibTrans" cxnId="{9C687E7B-02D4-4542-B6C5-9A8F7EA253CA}">
      <dgm:prSet/>
      <dgm:spPr/>
      <dgm:t>
        <a:bodyPr/>
        <a:lstStyle/>
        <a:p>
          <a:endParaRPr lang="tr-TR"/>
        </a:p>
      </dgm:t>
    </dgm:pt>
    <dgm:pt modelId="{DB9E2906-9839-4689-9766-3CB414D9E6B4}" type="asst">
      <dgm:prSet phldrT="[Metin]" custT="1"/>
      <dgm:spPr>
        <a:solidFill>
          <a:schemeClr val="accent6">
            <a:lumMod val="20000"/>
            <a:lumOff val="80000"/>
          </a:schemeClr>
        </a:solidFill>
        <a:ln>
          <a:solidFill>
            <a:schemeClr val="accent6">
              <a:lumMod val="60000"/>
              <a:lumOff val="40000"/>
            </a:schemeClr>
          </a:solidFill>
        </a:ln>
      </dgm:spPr>
      <dgm:t>
        <a:bodyPr/>
        <a:lstStyle/>
        <a:p>
          <a:r>
            <a:rPr lang="tr-TR" sz="1600" dirty="0" err="1">
              <a:solidFill>
                <a:schemeClr val="tx1"/>
              </a:solidFill>
            </a:rPr>
            <a:t>Anamnez</a:t>
          </a:r>
          <a:r>
            <a:rPr lang="tr-TR" sz="1600" dirty="0">
              <a:solidFill>
                <a:schemeClr val="tx1"/>
              </a:solidFill>
            </a:rPr>
            <a:t> ve fizik muayene</a:t>
          </a:r>
        </a:p>
      </dgm:t>
    </dgm:pt>
    <dgm:pt modelId="{55F05927-3574-4413-86CD-A61D8A02BB7C}" type="parTrans" cxnId="{E94208B9-4332-4838-9ED4-CD0475B31781}">
      <dgm:prSet/>
      <dgm:spPr/>
      <dgm:t>
        <a:bodyPr/>
        <a:lstStyle/>
        <a:p>
          <a:endParaRPr lang="tr-TR" sz="1600"/>
        </a:p>
      </dgm:t>
    </dgm:pt>
    <dgm:pt modelId="{531D35FF-FC72-4985-AB19-B94CC12F92AA}" type="sibTrans" cxnId="{E94208B9-4332-4838-9ED4-CD0475B31781}">
      <dgm:prSet/>
      <dgm:spPr/>
      <dgm:t>
        <a:bodyPr/>
        <a:lstStyle/>
        <a:p>
          <a:endParaRPr lang="tr-TR"/>
        </a:p>
      </dgm:t>
    </dgm:pt>
    <dgm:pt modelId="{B9841039-7C55-49B1-B82C-35028CC765AB}">
      <dgm:prSet phldrT="[Metin]" custT="1"/>
      <dgm:spPr>
        <a:solidFill>
          <a:schemeClr val="accent6">
            <a:lumMod val="60000"/>
            <a:lumOff val="40000"/>
          </a:schemeClr>
        </a:solidFill>
        <a:ln>
          <a:solidFill>
            <a:schemeClr val="accent6">
              <a:lumMod val="60000"/>
              <a:lumOff val="40000"/>
            </a:schemeClr>
          </a:solidFill>
        </a:ln>
      </dgm:spPr>
      <dgm:t>
        <a:bodyPr/>
        <a:lstStyle/>
        <a:p>
          <a:r>
            <a:rPr lang="tr-TR" sz="1400" dirty="0">
              <a:solidFill>
                <a:schemeClr val="tx1"/>
              </a:solidFill>
            </a:rPr>
            <a:t>Nörolojik belirti ve semptom yok</a:t>
          </a:r>
        </a:p>
        <a:p>
          <a:r>
            <a:rPr lang="tr-TR" sz="1400" dirty="0">
              <a:solidFill>
                <a:schemeClr val="tx1"/>
              </a:solidFill>
            </a:rPr>
            <a:t>Sistemik hastalık yok</a:t>
          </a:r>
        </a:p>
      </dgm:t>
    </dgm:pt>
    <dgm:pt modelId="{6617C248-35B7-41B7-ABEE-B649B2D39666}" type="parTrans" cxnId="{2E8D0BF7-8292-4C14-B6AD-337011674163}">
      <dgm:prSet/>
      <dgm:spPr/>
      <dgm:t>
        <a:bodyPr/>
        <a:lstStyle/>
        <a:p>
          <a:endParaRPr lang="tr-TR" sz="1600"/>
        </a:p>
      </dgm:t>
    </dgm:pt>
    <dgm:pt modelId="{D338CF3F-5E25-4BF9-823C-7AB8F114CBDF}" type="sibTrans" cxnId="{2E8D0BF7-8292-4C14-B6AD-337011674163}">
      <dgm:prSet/>
      <dgm:spPr/>
      <dgm:t>
        <a:bodyPr/>
        <a:lstStyle/>
        <a:p>
          <a:endParaRPr lang="tr-TR"/>
        </a:p>
      </dgm:t>
    </dgm:pt>
    <dgm:pt modelId="{698C315C-7B73-4CFC-8279-9AA6AF12BCC6}">
      <dgm:prSet custT="1"/>
      <dgm:spPr>
        <a:solidFill>
          <a:schemeClr val="accent6">
            <a:lumMod val="60000"/>
            <a:lumOff val="40000"/>
          </a:schemeClr>
        </a:solidFill>
        <a:ln>
          <a:solidFill>
            <a:schemeClr val="accent6">
              <a:lumMod val="60000"/>
              <a:lumOff val="40000"/>
            </a:schemeClr>
          </a:solidFill>
        </a:ln>
      </dgm:spPr>
      <dgm:t>
        <a:bodyPr/>
        <a:lstStyle/>
        <a:p>
          <a:r>
            <a:rPr lang="tr-TR" sz="1400" dirty="0">
              <a:solidFill>
                <a:schemeClr val="tx1"/>
              </a:solidFill>
            </a:rPr>
            <a:t>Nörolojik belirtiler ve/veya semptomlar veya sistemik hastalık mevcut</a:t>
          </a:r>
        </a:p>
      </dgm:t>
    </dgm:pt>
    <dgm:pt modelId="{2310AAAE-34EB-4E92-BD57-1FC72221B6C8}" type="parTrans" cxnId="{207C6906-07F9-4988-AF54-E9BB84B47595}">
      <dgm:prSet/>
      <dgm:spPr/>
      <dgm:t>
        <a:bodyPr/>
        <a:lstStyle/>
        <a:p>
          <a:endParaRPr lang="tr-TR" sz="1600"/>
        </a:p>
      </dgm:t>
    </dgm:pt>
    <dgm:pt modelId="{29D29856-9E46-4E5E-A90D-0C7598FFE4DB}" type="sibTrans" cxnId="{207C6906-07F9-4988-AF54-E9BB84B47595}">
      <dgm:prSet/>
      <dgm:spPr/>
      <dgm:t>
        <a:bodyPr/>
        <a:lstStyle/>
        <a:p>
          <a:endParaRPr lang="tr-TR"/>
        </a:p>
      </dgm:t>
    </dgm:pt>
    <dgm:pt modelId="{039A8C95-9F7F-4FD2-B768-06FFE66A88E5}">
      <dgm:prSet custT="1"/>
      <dgm:spPr>
        <a:solidFill>
          <a:schemeClr val="accent6">
            <a:lumMod val="60000"/>
            <a:lumOff val="40000"/>
          </a:schemeClr>
        </a:solidFill>
        <a:ln>
          <a:solidFill>
            <a:schemeClr val="accent6">
              <a:lumMod val="60000"/>
              <a:lumOff val="40000"/>
            </a:schemeClr>
          </a:solidFill>
        </a:ln>
      </dgm:spPr>
      <dgm:t>
        <a:bodyPr/>
        <a:lstStyle/>
        <a:p>
          <a:r>
            <a:rPr lang="tr-TR" sz="1600" dirty="0">
              <a:solidFill>
                <a:schemeClr val="tx1"/>
              </a:solidFill>
            </a:rPr>
            <a:t>Ek görüntüleme, </a:t>
          </a:r>
          <a:r>
            <a:rPr lang="tr-TR" sz="1600" dirty="0" err="1">
              <a:solidFill>
                <a:schemeClr val="tx1"/>
              </a:solidFill>
            </a:rPr>
            <a:t>laboratuar</a:t>
          </a:r>
          <a:r>
            <a:rPr lang="tr-TR" sz="1600" dirty="0">
              <a:solidFill>
                <a:schemeClr val="tx1"/>
              </a:solidFill>
            </a:rPr>
            <a:t> değerlendirme</a:t>
          </a:r>
        </a:p>
      </dgm:t>
    </dgm:pt>
    <dgm:pt modelId="{B3D4349D-D1A2-4439-A884-E2C5902724EE}" type="parTrans" cxnId="{98D43338-05FA-4CA4-94A7-326F99502649}">
      <dgm:prSet/>
      <dgm:spPr/>
      <dgm:t>
        <a:bodyPr/>
        <a:lstStyle/>
        <a:p>
          <a:endParaRPr lang="tr-TR" sz="1600"/>
        </a:p>
      </dgm:t>
    </dgm:pt>
    <dgm:pt modelId="{8EB024A4-E237-40F9-949B-2F46658B94FB}" type="sibTrans" cxnId="{98D43338-05FA-4CA4-94A7-326F99502649}">
      <dgm:prSet/>
      <dgm:spPr/>
      <dgm:t>
        <a:bodyPr/>
        <a:lstStyle/>
        <a:p>
          <a:endParaRPr lang="tr-TR"/>
        </a:p>
      </dgm:t>
    </dgm:pt>
    <dgm:pt modelId="{630FFE58-1887-452D-94FD-ACA4A0F64051}">
      <dgm:prSet phldrT="[Metin]" custT="1"/>
      <dgm:spPr>
        <a:solidFill>
          <a:schemeClr val="accent6">
            <a:lumMod val="60000"/>
            <a:lumOff val="40000"/>
          </a:schemeClr>
        </a:solidFill>
        <a:ln>
          <a:solidFill>
            <a:schemeClr val="accent6">
              <a:lumMod val="60000"/>
              <a:lumOff val="40000"/>
            </a:schemeClr>
          </a:solidFill>
        </a:ln>
      </dgm:spPr>
      <dgm:t>
        <a:bodyPr/>
        <a:lstStyle/>
        <a:p>
          <a:r>
            <a:rPr lang="tr-TR" sz="1600" dirty="0">
              <a:solidFill>
                <a:schemeClr val="tx1"/>
              </a:solidFill>
            </a:rPr>
            <a:t>Mekanik bozukluğun konservatif tedavisi</a:t>
          </a:r>
        </a:p>
      </dgm:t>
    </dgm:pt>
    <dgm:pt modelId="{4E6E3EA7-A755-4646-91D7-134FF205E8E9}" type="parTrans" cxnId="{DAC046B2-C4C7-4456-9E6F-FD7C9D095B6B}">
      <dgm:prSet/>
      <dgm:spPr/>
      <dgm:t>
        <a:bodyPr/>
        <a:lstStyle/>
        <a:p>
          <a:endParaRPr lang="tr-TR" sz="1600"/>
        </a:p>
      </dgm:t>
    </dgm:pt>
    <dgm:pt modelId="{CF540D20-3F68-4BAE-BFDC-279EF6073E79}" type="sibTrans" cxnId="{DAC046B2-C4C7-4456-9E6F-FD7C9D095B6B}">
      <dgm:prSet/>
      <dgm:spPr/>
      <dgm:t>
        <a:bodyPr/>
        <a:lstStyle/>
        <a:p>
          <a:endParaRPr lang="tr-TR"/>
        </a:p>
      </dgm:t>
    </dgm:pt>
    <dgm:pt modelId="{10ED351F-1DF5-4350-858D-F18FC1DA5552}">
      <dgm:prSet phldrT="[Metin]" custT="1"/>
      <dgm:spPr>
        <a:solidFill>
          <a:schemeClr val="accent6">
            <a:lumMod val="60000"/>
            <a:lumOff val="40000"/>
          </a:schemeClr>
        </a:solidFill>
        <a:ln>
          <a:solidFill>
            <a:schemeClr val="accent6">
              <a:lumMod val="60000"/>
              <a:lumOff val="40000"/>
            </a:schemeClr>
          </a:solidFill>
        </a:ln>
      </dgm:spPr>
      <dgm:t>
        <a:bodyPr/>
        <a:lstStyle/>
        <a:p>
          <a:r>
            <a:rPr lang="tr-TR" sz="1600" dirty="0">
              <a:solidFill>
                <a:schemeClr val="tx1"/>
              </a:solidFill>
            </a:rPr>
            <a:t>Semptomlar geriler</a:t>
          </a:r>
        </a:p>
      </dgm:t>
    </dgm:pt>
    <dgm:pt modelId="{602EB8BC-5C34-44DF-A026-C543EFB71BF5}" type="parTrans" cxnId="{EBABD08D-67D9-4665-BA4C-1F8B049EA719}">
      <dgm:prSet/>
      <dgm:spPr/>
      <dgm:t>
        <a:bodyPr/>
        <a:lstStyle/>
        <a:p>
          <a:endParaRPr lang="tr-TR" sz="1600"/>
        </a:p>
      </dgm:t>
    </dgm:pt>
    <dgm:pt modelId="{D7CC0819-5BB0-4236-BF30-E0EC433E8E9E}" type="sibTrans" cxnId="{EBABD08D-67D9-4665-BA4C-1F8B049EA719}">
      <dgm:prSet/>
      <dgm:spPr/>
      <dgm:t>
        <a:bodyPr/>
        <a:lstStyle/>
        <a:p>
          <a:endParaRPr lang="tr-TR"/>
        </a:p>
      </dgm:t>
    </dgm:pt>
    <dgm:pt modelId="{68F37070-7691-4A31-883B-C384C54B2E1A}">
      <dgm:prSet phldrT="[Metin]" custT="1"/>
      <dgm:spPr>
        <a:solidFill>
          <a:schemeClr val="accent6">
            <a:lumMod val="60000"/>
            <a:lumOff val="40000"/>
          </a:schemeClr>
        </a:solidFill>
        <a:ln>
          <a:solidFill>
            <a:schemeClr val="accent6">
              <a:lumMod val="60000"/>
              <a:lumOff val="40000"/>
            </a:schemeClr>
          </a:solidFill>
        </a:ln>
      </dgm:spPr>
      <dgm:t>
        <a:bodyPr/>
        <a:lstStyle/>
        <a:p>
          <a:r>
            <a:rPr lang="tr-TR" sz="1600" dirty="0">
              <a:solidFill>
                <a:schemeClr val="tx1"/>
              </a:solidFill>
            </a:rPr>
            <a:t>Semptomlar ısrarlı</a:t>
          </a:r>
        </a:p>
      </dgm:t>
    </dgm:pt>
    <dgm:pt modelId="{EA323545-F51B-4FFD-B12F-C83418E4C0AC}" type="parTrans" cxnId="{DE8AB31E-47D7-43E1-A5A9-B03EB67A52FB}">
      <dgm:prSet/>
      <dgm:spPr/>
      <dgm:t>
        <a:bodyPr/>
        <a:lstStyle/>
        <a:p>
          <a:endParaRPr lang="tr-TR" sz="1600"/>
        </a:p>
      </dgm:t>
    </dgm:pt>
    <dgm:pt modelId="{BE2E77AE-7DC9-4359-B79F-850A7052E10C}" type="sibTrans" cxnId="{DE8AB31E-47D7-43E1-A5A9-B03EB67A52FB}">
      <dgm:prSet/>
      <dgm:spPr/>
      <dgm:t>
        <a:bodyPr/>
        <a:lstStyle/>
        <a:p>
          <a:endParaRPr lang="tr-TR"/>
        </a:p>
      </dgm:t>
    </dgm:pt>
    <dgm:pt modelId="{05B84DD2-A1F4-4B34-9682-E1B690399189}">
      <dgm:prSet phldrT="[Metin]" custT="1"/>
      <dgm:spPr>
        <a:solidFill>
          <a:schemeClr val="accent6">
            <a:lumMod val="60000"/>
            <a:lumOff val="40000"/>
          </a:schemeClr>
        </a:solidFill>
        <a:ln>
          <a:solidFill>
            <a:schemeClr val="accent6">
              <a:lumMod val="60000"/>
              <a:lumOff val="40000"/>
            </a:schemeClr>
          </a:solidFill>
        </a:ln>
      </dgm:spPr>
      <dgm:t>
        <a:bodyPr/>
        <a:lstStyle/>
        <a:p>
          <a:r>
            <a:rPr lang="tr-TR" sz="1600" dirty="0">
              <a:solidFill>
                <a:schemeClr val="tx1"/>
              </a:solidFill>
            </a:rPr>
            <a:t>Görüntüleme, </a:t>
          </a:r>
          <a:r>
            <a:rPr lang="tr-TR" sz="1600" dirty="0" err="1">
              <a:solidFill>
                <a:schemeClr val="tx1"/>
              </a:solidFill>
            </a:rPr>
            <a:t>laboratuar</a:t>
          </a:r>
          <a:r>
            <a:rPr lang="tr-TR" sz="1600" dirty="0">
              <a:solidFill>
                <a:schemeClr val="tx1"/>
              </a:solidFill>
            </a:rPr>
            <a:t> değerlendirme</a:t>
          </a:r>
        </a:p>
      </dgm:t>
    </dgm:pt>
    <dgm:pt modelId="{DD93E024-3428-43ED-AD0B-87CB83510A6B}" type="parTrans" cxnId="{A0CF9165-1B55-46CE-9BE2-5A9BC44DB738}">
      <dgm:prSet/>
      <dgm:spPr/>
      <dgm:t>
        <a:bodyPr/>
        <a:lstStyle/>
        <a:p>
          <a:endParaRPr lang="tr-TR" sz="1600"/>
        </a:p>
      </dgm:t>
    </dgm:pt>
    <dgm:pt modelId="{5F440A74-793B-4FA3-9ECA-1AB883A11224}" type="sibTrans" cxnId="{A0CF9165-1B55-46CE-9BE2-5A9BC44DB738}">
      <dgm:prSet/>
      <dgm:spPr/>
      <dgm:t>
        <a:bodyPr/>
        <a:lstStyle/>
        <a:p>
          <a:endParaRPr lang="tr-TR"/>
        </a:p>
      </dgm:t>
    </dgm:pt>
    <dgm:pt modelId="{29BB7938-B3D7-434B-AEDF-CC6588D2DDE7}" type="pres">
      <dgm:prSet presAssocID="{0BAEE8F9-98FA-4A2B-B1C2-321B0DC4E509}" presName="hierChild1" presStyleCnt="0">
        <dgm:presLayoutVars>
          <dgm:orgChart val="1"/>
          <dgm:chPref val="1"/>
          <dgm:dir/>
          <dgm:animOne val="branch"/>
          <dgm:animLvl val="lvl"/>
          <dgm:resizeHandles/>
        </dgm:presLayoutVars>
      </dgm:prSet>
      <dgm:spPr/>
    </dgm:pt>
    <dgm:pt modelId="{F6BFD82E-56E6-4EC9-9A26-5C72C854B1ED}" type="pres">
      <dgm:prSet presAssocID="{519EBC95-8E88-47AD-A0B0-825D08252768}" presName="hierRoot1" presStyleCnt="0">
        <dgm:presLayoutVars>
          <dgm:hierBranch val="init"/>
        </dgm:presLayoutVars>
      </dgm:prSet>
      <dgm:spPr/>
    </dgm:pt>
    <dgm:pt modelId="{9B029789-F9C4-440B-8077-D42F99DEE915}" type="pres">
      <dgm:prSet presAssocID="{519EBC95-8E88-47AD-A0B0-825D08252768}" presName="rootComposite1" presStyleCnt="0"/>
      <dgm:spPr/>
    </dgm:pt>
    <dgm:pt modelId="{A9FAC868-519D-4C78-BABA-35BC6F295E89}" type="pres">
      <dgm:prSet presAssocID="{519EBC95-8E88-47AD-A0B0-825D08252768}" presName="rootText1" presStyleLbl="node0" presStyleIdx="0" presStyleCnt="1" custScaleX="116924" custScaleY="45292">
        <dgm:presLayoutVars>
          <dgm:chPref val="3"/>
        </dgm:presLayoutVars>
      </dgm:prSet>
      <dgm:spPr/>
    </dgm:pt>
    <dgm:pt modelId="{43D96610-498C-415B-9FE4-FE47DFB1D16D}" type="pres">
      <dgm:prSet presAssocID="{519EBC95-8E88-47AD-A0B0-825D08252768}" presName="rootConnector1" presStyleLbl="node1" presStyleIdx="0" presStyleCnt="0"/>
      <dgm:spPr/>
    </dgm:pt>
    <dgm:pt modelId="{54299205-7834-476C-9C8F-7E2D4142F8CB}" type="pres">
      <dgm:prSet presAssocID="{519EBC95-8E88-47AD-A0B0-825D08252768}" presName="hierChild2" presStyleCnt="0"/>
      <dgm:spPr/>
    </dgm:pt>
    <dgm:pt modelId="{56EA2AF2-9C43-4477-998B-640A0A217929}" type="pres">
      <dgm:prSet presAssocID="{6617C248-35B7-41B7-ABEE-B649B2D39666}" presName="Name37" presStyleLbl="parChTrans1D2" presStyleIdx="0" presStyleCnt="3"/>
      <dgm:spPr/>
    </dgm:pt>
    <dgm:pt modelId="{79952EE3-817E-49C7-8D53-2E7A025B4AED}" type="pres">
      <dgm:prSet presAssocID="{B9841039-7C55-49B1-B82C-35028CC765AB}" presName="hierRoot2" presStyleCnt="0">
        <dgm:presLayoutVars>
          <dgm:hierBranch val="init"/>
        </dgm:presLayoutVars>
      </dgm:prSet>
      <dgm:spPr/>
    </dgm:pt>
    <dgm:pt modelId="{5D912393-0D88-417E-8A67-16957DA93606}" type="pres">
      <dgm:prSet presAssocID="{B9841039-7C55-49B1-B82C-35028CC765AB}" presName="rootComposite" presStyleCnt="0"/>
      <dgm:spPr/>
    </dgm:pt>
    <dgm:pt modelId="{A12A5BC5-03DE-4FB5-9824-C18AFACFCCFC}" type="pres">
      <dgm:prSet presAssocID="{B9841039-7C55-49B1-B82C-35028CC765AB}" presName="rootText" presStyleLbl="node2" presStyleIdx="0" presStyleCnt="2" custScaleX="116924">
        <dgm:presLayoutVars>
          <dgm:chPref val="3"/>
        </dgm:presLayoutVars>
      </dgm:prSet>
      <dgm:spPr/>
    </dgm:pt>
    <dgm:pt modelId="{8CFCB6AA-A815-4258-8B26-AC092D00A762}" type="pres">
      <dgm:prSet presAssocID="{B9841039-7C55-49B1-B82C-35028CC765AB}" presName="rootConnector" presStyleLbl="node2" presStyleIdx="0" presStyleCnt="2"/>
      <dgm:spPr/>
    </dgm:pt>
    <dgm:pt modelId="{0B3F1836-71C5-44F8-B82A-A9F4A4D4DAAF}" type="pres">
      <dgm:prSet presAssocID="{B9841039-7C55-49B1-B82C-35028CC765AB}" presName="hierChild4" presStyleCnt="0"/>
      <dgm:spPr/>
    </dgm:pt>
    <dgm:pt modelId="{A7B216C6-5EAF-4A0F-B89A-220269C2C46E}" type="pres">
      <dgm:prSet presAssocID="{4E6E3EA7-A755-4646-91D7-134FF205E8E9}" presName="Name37" presStyleLbl="parChTrans1D3" presStyleIdx="0" presStyleCnt="2"/>
      <dgm:spPr/>
    </dgm:pt>
    <dgm:pt modelId="{5A1E512B-1574-43ED-86FC-65A5716CC84E}" type="pres">
      <dgm:prSet presAssocID="{630FFE58-1887-452D-94FD-ACA4A0F64051}" presName="hierRoot2" presStyleCnt="0">
        <dgm:presLayoutVars>
          <dgm:hierBranch val="init"/>
        </dgm:presLayoutVars>
      </dgm:prSet>
      <dgm:spPr/>
    </dgm:pt>
    <dgm:pt modelId="{69D6BB02-86C7-4943-AF44-7F1B537B53AA}" type="pres">
      <dgm:prSet presAssocID="{630FFE58-1887-452D-94FD-ACA4A0F64051}" presName="rootComposite" presStyleCnt="0"/>
      <dgm:spPr/>
    </dgm:pt>
    <dgm:pt modelId="{CCDFEE3A-6D08-46A1-AD9F-80273BD83A9D}" type="pres">
      <dgm:prSet presAssocID="{630FFE58-1887-452D-94FD-ACA4A0F64051}" presName="rootText" presStyleLbl="node3" presStyleIdx="0" presStyleCnt="2" custScaleX="116924" custLinFactNeighborX="-56774">
        <dgm:presLayoutVars>
          <dgm:chPref val="3"/>
        </dgm:presLayoutVars>
      </dgm:prSet>
      <dgm:spPr/>
    </dgm:pt>
    <dgm:pt modelId="{CF5D0DD9-E721-46D1-B316-FAEE9B192294}" type="pres">
      <dgm:prSet presAssocID="{630FFE58-1887-452D-94FD-ACA4A0F64051}" presName="rootConnector" presStyleLbl="node3" presStyleIdx="0" presStyleCnt="2"/>
      <dgm:spPr/>
    </dgm:pt>
    <dgm:pt modelId="{8F600A2D-AE2A-41F3-BD8C-C3333F7A4EDF}" type="pres">
      <dgm:prSet presAssocID="{630FFE58-1887-452D-94FD-ACA4A0F64051}" presName="hierChild4" presStyleCnt="0"/>
      <dgm:spPr/>
    </dgm:pt>
    <dgm:pt modelId="{C24F5932-F8E3-4ADE-92E2-DAFC19368BE0}" type="pres">
      <dgm:prSet presAssocID="{EA323545-F51B-4FFD-B12F-C83418E4C0AC}" presName="Name37" presStyleLbl="parChTrans1D4" presStyleIdx="0" presStyleCnt="3"/>
      <dgm:spPr/>
    </dgm:pt>
    <dgm:pt modelId="{EE778913-1223-46E8-AC13-B04A3E23B046}" type="pres">
      <dgm:prSet presAssocID="{68F37070-7691-4A31-883B-C384C54B2E1A}" presName="hierRoot2" presStyleCnt="0">
        <dgm:presLayoutVars>
          <dgm:hierBranch val="init"/>
        </dgm:presLayoutVars>
      </dgm:prSet>
      <dgm:spPr/>
    </dgm:pt>
    <dgm:pt modelId="{E81F7663-875A-4925-8067-C03C0D1DA0BD}" type="pres">
      <dgm:prSet presAssocID="{68F37070-7691-4A31-883B-C384C54B2E1A}" presName="rootComposite" presStyleCnt="0"/>
      <dgm:spPr/>
    </dgm:pt>
    <dgm:pt modelId="{3CE669F3-60FE-4FDE-BD50-3F48C726F1D3}" type="pres">
      <dgm:prSet presAssocID="{68F37070-7691-4A31-883B-C384C54B2E1A}" presName="rootText" presStyleLbl="node4" presStyleIdx="0" presStyleCnt="3" custScaleX="116074" custLinFactNeighborX="12895">
        <dgm:presLayoutVars>
          <dgm:chPref val="3"/>
        </dgm:presLayoutVars>
      </dgm:prSet>
      <dgm:spPr/>
    </dgm:pt>
    <dgm:pt modelId="{4ACEE543-873E-45E7-9B41-99A19BDB15EF}" type="pres">
      <dgm:prSet presAssocID="{68F37070-7691-4A31-883B-C384C54B2E1A}" presName="rootConnector" presStyleLbl="node4" presStyleIdx="0" presStyleCnt="3"/>
      <dgm:spPr/>
    </dgm:pt>
    <dgm:pt modelId="{699DAE02-6534-43C0-881A-80154E3943D1}" type="pres">
      <dgm:prSet presAssocID="{68F37070-7691-4A31-883B-C384C54B2E1A}" presName="hierChild4" presStyleCnt="0"/>
      <dgm:spPr/>
    </dgm:pt>
    <dgm:pt modelId="{F7AC9656-85BA-49CD-AD0B-A678B66374BD}" type="pres">
      <dgm:prSet presAssocID="{DD93E024-3428-43ED-AD0B-87CB83510A6B}" presName="Name37" presStyleLbl="parChTrans1D4" presStyleIdx="1" presStyleCnt="3"/>
      <dgm:spPr/>
    </dgm:pt>
    <dgm:pt modelId="{859FC75E-059F-482A-849A-776E4BDC4E68}" type="pres">
      <dgm:prSet presAssocID="{05B84DD2-A1F4-4B34-9682-E1B690399189}" presName="hierRoot2" presStyleCnt="0">
        <dgm:presLayoutVars>
          <dgm:hierBranch val="init"/>
        </dgm:presLayoutVars>
      </dgm:prSet>
      <dgm:spPr/>
    </dgm:pt>
    <dgm:pt modelId="{00FE63BC-8B82-4534-ABF5-FD45F98E9B5F}" type="pres">
      <dgm:prSet presAssocID="{05B84DD2-A1F4-4B34-9682-E1B690399189}" presName="rootComposite" presStyleCnt="0"/>
      <dgm:spPr/>
    </dgm:pt>
    <dgm:pt modelId="{FD16AA51-FC3F-4F3E-96E7-273374E740DC}" type="pres">
      <dgm:prSet presAssocID="{05B84DD2-A1F4-4B34-9682-E1B690399189}" presName="rootText" presStyleLbl="node4" presStyleIdx="1" presStyleCnt="3" custScaleX="116924" custLinFactNeighborX="17729" custLinFactNeighborY="1612">
        <dgm:presLayoutVars>
          <dgm:chPref val="3"/>
        </dgm:presLayoutVars>
      </dgm:prSet>
      <dgm:spPr/>
    </dgm:pt>
    <dgm:pt modelId="{4DCD8735-F955-4AC2-897C-072EB51444B0}" type="pres">
      <dgm:prSet presAssocID="{05B84DD2-A1F4-4B34-9682-E1B690399189}" presName="rootConnector" presStyleLbl="node4" presStyleIdx="1" presStyleCnt="3"/>
      <dgm:spPr/>
    </dgm:pt>
    <dgm:pt modelId="{6A34ACBC-57CF-4763-A4EB-FA49161D7D30}" type="pres">
      <dgm:prSet presAssocID="{05B84DD2-A1F4-4B34-9682-E1B690399189}" presName="hierChild4" presStyleCnt="0"/>
      <dgm:spPr/>
    </dgm:pt>
    <dgm:pt modelId="{145FB164-303C-494B-997C-00C434140401}" type="pres">
      <dgm:prSet presAssocID="{05B84DD2-A1F4-4B34-9682-E1B690399189}" presName="hierChild5" presStyleCnt="0"/>
      <dgm:spPr/>
    </dgm:pt>
    <dgm:pt modelId="{D88F7BDB-2AA7-4F5F-A752-FBDF1968E236}" type="pres">
      <dgm:prSet presAssocID="{68F37070-7691-4A31-883B-C384C54B2E1A}" presName="hierChild5" presStyleCnt="0"/>
      <dgm:spPr/>
    </dgm:pt>
    <dgm:pt modelId="{6B230398-F146-4119-BE9F-57F05BD84D15}" type="pres">
      <dgm:prSet presAssocID="{602EB8BC-5C34-44DF-A026-C543EFB71BF5}" presName="Name37" presStyleLbl="parChTrans1D4" presStyleIdx="2" presStyleCnt="3"/>
      <dgm:spPr/>
    </dgm:pt>
    <dgm:pt modelId="{EDCC5CE3-02E1-43F1-AF92-BF3E96709C3C}" type="pres">
      <dgm:prSet presAssocID="{10ED351F-1DF5-4350-858D-F18FC1DA5552}" presName="hierRoot2" presStyleCnt="0">
        <dgm:presLayoutVars>
          <dgm:hierBranch val="init"/>
        </dgm:presLayoutVars>
      </dgm:prSet>
      <dgm:spPr/>
    </dgm:pt>
    <dgm:pt modelId="{A8A305EF-7C79-4C64-A5BD-A660E19E1D2F}" type="pres">
      <dgm:prSet presAssocID="{10ED351F-1DF5-4350-858D-F18FC1DA5552}" presName="rootComposite" presStyleCnt="0"/>
      <dgm:spPr/>
    </dgm:pt>
    <dgm:pt modelId="{7B9F1FBB-BE74-4885-AE6E-50B87FA434C5}" type="pres">
      <dgm:prSet presAssocID="{10ED351F-1DF5-4350-858D-F18FC1DA5552}" presName="rootText" presStyleLbl="node4" presStyleIdx="2" presStyleCnt="3" custScaleX="116924" custLinFactX="-100000" custLinFactNeighborX="-176351" custLinFactNeighborY="1609">
        <dgm:presLayoutVars>
          <dgm:chPref val="3"/>
        </dgm:presLayoutVars>
      </dgm:prSet>
      <dgm:spPr/>
    </dgm:pt>
    <dgm:pt modelId="{3BEF30CD-A760-48BF-835D-EE71ED08F7D3}" type="pres">
      <dgm:prSet presAssocID="{10ED351F-1DF5-4350-858D-F18FC1DA5552}" presName="rootConnector" presStyleLbl="node4" presStyleIdx="2" presStyleCnt="3"/>
      <dgm:spPr/>
    </dgm:pt>
    <dgm:pt modelId="{276419ED-ED54-4FF1-8C2F-EE2140355E6A}" type="pres">
      <dgm:prSet presAssocID="{10ED351F-1DF5-4350-858D-F18FC1DA5552}" presName="hierChild4" presStyleCnt="0"/>
      <dgm:spPr/>
    </dgm:pt>
    <dgm:pt modelId="{1BEA526E-F721-43EA-AACF-14ABBBC9BAC6}" type="pres">
      <dgm:prSet presAssocID="{10ED351F-1DF5-4350-858D-F18FC1DA5552}" presName="hierChild5" presStyleCnt="0"/>
      <dgm:spPr/>
    </dgm:pt>
    <dgm:pt modelId="{7970F8EB-104C-46EC-9AA8-6C2BAE9A2E6D}" type="pres">
      <dgm:prSet presAssocID="{630FFE58-1887-452D-94FD-ACA4A0F64051}" presName="hierChild5" presStyleCnt="0"/>
      <dgm:spPr/>
    </dgm:pt>
    <dgm:pt modelId="{C1456AD4-18B7-41E8-A186-6379572F8DF4}" type="pres">
      <dgm:prSet presAssocID="{B9841039-7C55-49B1-B82C-35028CC765AB}" presName="hierChild5" presStyleCnt="0"/>
      <dgm:spPr/>
    </dgm:pt>
    <dgm:pt modelId="{83A577EA-81F3-473B-92F7-78E2AC193277}" type="pres">
      <dgm:prSet presAssocID="{2310AAAE-34EB-4E92-BD57-1FC72221B6C8}" presName="Name37" presStyleLbl="parChTrans1D2" presStyleIdx="1" presStyleCnt="3"/>
      <dgm:spPr/>
    </dgm:pt>
    <dgm:pt modelId="{9B63C569-88BD-4801-84D5-77230FCDE47D}" type="pres">
      <dgm:prSet presAssocID="{698C315C-7B73-4CFC-8279-9AA6AF12BCC6}" presName="hierRoot2" presStyleCnt="0">
        <dgm:presLayoutVars>
          <dgm:hierBranch val="init"/>
        </dgm:presLayoutVars>
      </dgm:prSet>
      <dgm:spPr/>
    </dgm:pt>
    <dgm:pt modelId="{90D6A945-D5BA-4BFE-BE7F-56FF83CAB1F9}" type="pres">
      <dgm:prSet presAssocID="{698C315C-7B73-4CFC-8279-9AA6AF12BCC6}" presName="rootComposite" presStyleCnt="0"/>
      <dgm:spPr/>
    </dgm:pt>
    <dgm:pt modelId="{D9FE545D-14ED-4F62-9D4A-CAC501E10172}" type="pres">
      <dgm:prSet presAssocID="{698C315C-7B73-4CFC-8279-9AA6AF12BCC6}" presName="rootText" presStyleLbl="node2" presStyleIdx="1" presStyleCnt="2" custScaleX="116924">
        <dgm:presLayoutVars>
          <dgm:chPref val="3"/>
        </dgm:presLayoutVars>
      </dgm:prSet>
      <dgm:spPr/>
    </dgm:pt>
    <dgm:pt modelId="{8CEE2AFD-3273-45B3-8810-F544AF66B538}" type="pres">
      <dgm:prSet presAssocID="{698C315C-7B73-4CFC-8279-9AA6AF12BCC6}" presName="rootConnector" presStyleLbl="node2" presStyleIdx="1" presStyleCnt="2"/>
      <dgm:spPr/>
    </dgm:pt>
    <dgm:pt modelId="{BD595554-4F46-44D4-B3E4-43F71EC4E5AA}" type="pres">
      <dgm:prSet presAssocID="{698C315C-7B73-4CFC-8279-9AA6AF12BCC6}" presName="hierChild4" presStyleCnt="0"/>
      <dgm:spPr/>
    </dgm:pt>
    <dgm:pt modelId="{4506925E-41F8-4266-AA31-B6DB9767901D}" type="pres">
      <dgm:prSet presAssocID="{B3D4349D-D1A2-4439-A884-E2C5902724EE}" presName="Name37" presStyleLbl="parChTrans1D3" presStyleIdx="1" presStyleCnt="2"/>
      <dgm:spPr/>
    </dgm:pt>
    <dgm:pt modelId="{BDD2E4D0-2B4D-4E38-9B47-BAB719F77447}" type="pres">
      <dgm:prSet presAssocID="{039A8C95-9F7F-4FD2-B768-06FFE66A88E5}" presName="hierRoot2" presStyleCnt="0">
        <dgm:presLayoutVars>
          <dgm:hierBranch val="init"/>
        </dgm:presLayoutVars>
      </dgm:prSet>
      <dgm:spPr/>
    </dgm:pt>
    <dgm:pt modelId="{A613D16F-7936-4B5D-BCAA-4222433845EE}" type="pres">
      <dgm:prSet presAssocID="{039A8C95-9F7F-4FD2-B768-06FFE66A88E5}" presName="rootComposite" presStyleCnt="0"/>
      <dgm:spPr/>
    </dgm:pt>
    <dgm:pt modelId="{9221D8B9-F7E4-4CD0-BE14-1F4E622D9ED3}" type="pres">
      <dgm:prSet presAssocID="{039A8C95-9F7F-4FD2-B768-06FFE66A88E5}" presName="rootText" presStyleLbl="node3" presStyleIdx="1" presStyleCnt="2" custScaleX="116924">
        <dgm:presLayoutVars>
          <dgm:chPref val="3"/>
        </dgm:presLayoutVars>
      </dgm:prSet>
      <dgm:spPr/>
    </dgm:pt>
    <dgm:pt modelId="{A56D344C-FC8B-4B3B-A376-B2797064F184}" type="pres">
      <dgm:prSet presAssocID="{039A8C95-9F7F-4FD2-B768-06FFE66A88E5}" presName="rootConnector" presStyleLbl="node3" presStyleIdx="1" presStyleCnt="2"/>
      <dgm:spPr/>
    </dgm:pt>
    <dgm:pt modelId="{B6E57D94-6F6C-4CCA-9665-71CFD3241E9C}" type="pres">
      <dgm:prSet presAssocID="{039A8C95-9F7F-4FD2-B768-06FFE66A88E5}" presName="hierChild4" presStyleCnt="0"/>
      <dgm:spPr/>
    </dgm:pt>
    <dgm:pt modelId="{AE5B705F-937D-4631-BD7A-3442D5E3B89F}" type="pres">
      <dgm:prSet presAssocID="{039A8C95-9F7F-4FD2-B768-06FFE66A88E5}" presName="hierChild5" presStyleCnt="0"/>
      <dgm:spPr/>
    </dgm:pt>
    <dgm:pt modelId="{28C496DB-68CD-4786-B907-A4FF397BA091}" type="pres">
      <dgm:prSet presAssocID="{698C315C-7B73-4CFC-8279-9AA6AF12BCC6}" presName="hierChild5" presStyleCnt="0"/>
      <dgm:spPr/>
    </dgm:pt>
    <dgm:pt modelId="{9D9806BE-0CDC-479D-A3E9-8C5518E28396}" type="pres">
      <dgm:prSet presAssocID="{519EBC95-8E88-47AD-A0B0-825D08252768}" presName="hierChild3" presStyleCnt="0"/>
      <dgm:spPr/>
    </dgm:pt>
    <dgm:pt modelId="{0309B1A7-F8FC-4FA8-B2F3-69BC31163F26}" type="pres">
      <dgm:prSet presAssocID="{55F05927-3574-4413-86CD-A61D8A02BB7C}" presName="Name111" presStyleLbl="parChTrans1D2" presStyleIdx="2" presStyleCnt="3"/>
      <dgm:spPr/>
    </dgm:pt>
    <dgm:pt modelId="{721EEBA2-96F1-4E12-9B54-EA37AEA5D9F3}" type="pres">
      <dgm:prSet presAssocID="{DB9E2906-9839-4689-9766-3CB414D9E6B4}" presName="hierRoot3" presStyleCnt="0">
        <dgm:presLayoutVars>
          <dgm:hierBranch val="init"/>
        </dgm:presLayoutVars>
      </dgm:prSet>
      <dgm:spPr/>
    </dgm:pt>
    <dgm:pt modelId="{48D287E1-9F6E-4356-85E9-1D814AB51CD6}" type="pres">
      <dgm:prSet presAssocID="{DB9E2906-9839-4689-9766-3CB414D9E6B4}" presName="rootComposite3" presStyleCnt="0"/>
      <dgm:spPr/>
    </dgm:pt>
    <dgm:pt modelId="{F6A0DAA2-A7BD-4F35-AB21-BE2FED538064}" type="pres">
      <dgm:prSet presAssocID="{DB9E2906-9839-4689-9766-3CB414D9E6B4}" presName="rootText3" presStyleLbl="asst1" presStyleIdx="0" presStyleCnt="1" custScaleX="116924" custScaleY="97909">
        <dgm:presLayoutVars>
          <dgm:chPref val="3"/>
        </dgm:presLayoutVars>
      </dgm:prSet>
      <dgm:spPr>
        <a:prstGeom prst="ellipse">
          <a:avLst/>
        </a:prstGeom>
      </dgm:spPr>
    </dgm:pt>
    <dgm:pt modelId="{C5EA535D-4C24-4322-AE45-40C823FAD929}" type="pres">
      <dgm:prSet presAssocID="{DB9E2906-9839-4689-9766-3CB414D9E6B4}" presName="rootConnector3" presStyleLbl="asst1" presStyleIdx="0" presStyleCnt="1"/>
      <dgm:spPr/>
    </dgm:pt>
    <dgm:pt modelId="{E5D545EA-39E1-4772-81CE-2C1C37419D91}" type="pres">
      <dgm:prSet presAssocID="{DB9E2906-9839-4689-9766-3CB414D9E6B4}" presName="hierChild6" presStyleCnt="0"/>
      <dgm:spPr/>
    </dgm:pt>
    <dgm:pt modelId="{2B0D150E-810E-4BD3-A6C0-066479CF0E99}" type="pres">
      <dgm:prSet presAssocID="{DB9E2906-9839-4689-9766-3CB414D9E6B4}" presName="hierChild7" presStyleCnt="0"/>
      <dgm:spPr/>
    </dgm:pt>
  </dgm:ptLst>
  <dgm:cxnLst>
    <dgm:cxn modelId="{D98E5B03-F7F4-46E5-A9C3-3C4C09B0F383}" type="presOf" srcId="{039A8C95-9F7F-4FD2-B768-06FFE66A88E5}" destId="{9221D8B9-F7E4-4CD0-BE14-1F4E622D9ED3}" srcOrd="0" destOrd="0" presId="urn:microsoft.com/office/officeart/2005/8/layout/orgChart1"/>
    <dgm:cxn modelId="{207C6906-07F9-4988-AF54-E9BB84B47595}" srcId="{519EBC95-8E88-47AD-A0B0-825D08252768}" destId="{698C315C-7B73-4CFC-8279-9AA6AF12BCC6}" srcOrd="2" destOrd="0" parTransId="{2310AAAE-34EB-4E92-BD57-1FC72221B6C8}" sibTransId="{29D29856-9E46-4E5E-A90D-0C7598FFE4DB}"/>
    <dgm:cxn modelId="{3BEC3612-2A06-4523-97C7-3EE32CD610FF}" type="presOf" srcId="{602EB8BC-5C34-44DF-A026-C543EFB71BF5}" destId="{6B230398-F146-4119-BE9F-57F05BD84D15}" srcOrd="0" destOrd="0" presId="urn:microsoft.com/office/officeart/2005/8/layout/orgChart1"/>
    <dgm:cxn modelId="{EDE1DF15-86A9-4576-8288-C13F62E8BD14}" type="presOf" srcId="{10ED351F-1DF5-4350-858D-F18FC1DA5552}" destId="{7B9F1FBB-BE74-4885-AE6E-50B87FA434C5}" srcOrd="0" destOrd="0" presId="urn:microsoft.com/office/officeart/2005/8/layout/orgChart1"/>
    <dgm:cxn modelId="{5D94FE17-8FCE-4254-9A01-7273E6444886}" type="presOf" srcId="{DB9E2906-9839-4689-9766-3CB414D9E6B4}" destId="{F6A0DAA2-A7BD-4F35-AB21-BE2FED538064}" srcOrd="0" destOrd="0" presId="urn:microsoft.com/office/officeart/2005/8/layout/orgChart1"/>
    <dgm:cxn modelId="{DE8AB31E-47D7-43E1-A5A9-B03EB67A52FB}" srcId="{630FFE58-1887-452D-94FD-ACA4A0F64051}" destId="{68F37070-7691-4A31-883B-C384C54B2E1A}" srcOrd="0" destOrd="0" parTransId="{EA323545-F51B-4FFD-B12F-C83418E4C0AC}" sibTransId="{BE2E77AE-7DC9-4359-B79F-850A7052E10C}"/>
    <dgm:cxn modelId="{2B0FCD1F-88BA-47C2-981E-8333FFB6390D}" type="presOf" srcId="{DB9E2906-9839-4689-9766-3CB414D9E6B4}" destId="{C5EA535D-4C24-4322-AE45-40C823FAD929}" srcOrd="1" destOrd="0" presId="urn:microsoft.com/office/officeart/2005/8/layout/orgChart1"/>
    <dgm:cxn modelId="{26178A2D-25AD-41EB-A550-4008F853BFF5}" type="presOf" srcId="{039A8C95-9F7F-4FD2-B768-06FFE66A88E5}" destId="{A56D344C-FC8B-4B3B-A376-B2797064F184}" srcOrd="1" destOrd="0" presId="urn:microsoft.com/office/officeart/2005/8/layout/orgChart1"/>
    <dgm:cxn modelId="{BB348B35-F6C5-4ADD-A730-DABAA5163DF1}" type="presOf" srcId="{698C315C-7B73-4CFC-8279-9AA6AF12BCC6}" destId="{D9FE545D-14ED-4F62-9D4A-CAC501E10172}" srcOrd="0" destOrd="0" presId="urn:microsoft.com/office/officeart/2005/8/layout/orgChart1"/>
    <dgm:cxn modelId="{98D43338-05FA-4CA4-94A7-326F99502649}" srcId="{698C315C-7B73-4CFC-8279-9AA6AF12BCC6}" destId="{039A8C95-9F7F-4FD2-B768-06FFE66A88E5}" srcOrd="0" destOrd="0" parTransId="{B3D4349D-D1A2-4439-A884-E2C5902724EE}" sibTransId="{8EB024A4-E237-40F9-949B-2F46658B94FB}"/>
    <dgm:cxn modelId="{CAA5FB3D-2D50-4730-B9B6-8750F1412EB3}" type="presOf" srcId="{B3D4349D-D1A2-4439-A884-E2C5902724EE}" destId="{4506925E-41F8-4266-AA31-B6DB9767901D}" srcOrd="0" destOrd="0" presId="urn:microsoft.com/office/officeart/2005/8/layout/orgChart1"/>
    <dgm:cxn modelId="{8895DD40-4563-415F-9683-618160294EC4}" type="presOf" srcId="{10ED351F-1DF5-4350-858D-F18FC1DA5552}" destId="{3BEF30CD-A760-48BF-835D-EE71ED08F7D3}" srcOrd="1" destOrd="0" presId="urn:microsoft.com/office/officeart/2005/8/layout/orgChart1"/>
    <dgm:cxn modelId="{6D42945E-F35A-44CD-AD9D-CCA1AB7E9008}" type="presOf" srcId="{2310AAAE-34EB-4E92-BD57-1FC72221B6C8}" destId="{83A577EA-81F3-473B-92F7-78E2AC193277}" srcOrd="0" destOrd="0" presId="urn:microsoft.com/office/officeart/2005/8/layout/orgChart1"/>
    <dgm:cxn modelId="{93D7335F-AE3A-406C-80B8-FAF950E449BA}" type="presOf" srcId="{630FFE58-1887-452D-94FD-ACA4A0F64051}" destId="{CF5D0DD9-E721-46D1-B316-FAEE9B192294}" srcOrd="1" destOrd="0" presId="urn:microsoft.com/office/officeart/2005/8/layout/orgChart1"/>
    <dgm:cxn modelId="{C12FB55F-D075-49EB-9D0B-6ABBAE1E431E}" type="presOf" srcId="{05B84DD2-A1F4-4B34-9682-E1B690399189}" destId="{4DCD8735-F955-4AC2-897C-072EB51444B0}" srcOrd="1" destOrd="0" presId="urn:microsoft.com/office/officeart/2005/8/layout/orgChart1"/>
    <dgm:cxn modelId="{08FE4D61-DED6-4353-923C-DA472AB1EF58}" type="presOf" srcId="{05B84DD2-A1F4-4B34-9682-E1B690399189}" destId="{FD16AA51-FC3F-4F3E-96E7-273374E740DC}" srcOrd="0" destOrd="0" presId="urn:microsoft.com/office/officeart/2005/8/layout/orgChart1"/>
    <dgm:cxn modelId="{0969CB61-EDC8-401F-9D5C-D2B340D2A394}" type="presOf" srcId="{4E6E3EA7-A755-4646-91D7-134FF205E8E9}" destId="{A7B216C6-5EAF-4A0F-B89A-220269C2C46E}" srcOrd="0" destOrd="0" presId="urn:microsoft.com/office/officeart/2005/8/layout/orgChart1"/>
    <dgm:cxn modelId="{A0CF9165-1B55-46CE-9BE2-5A9BC44DB738}" srcId="{68F37070-7691-4A31-883B-C384C54B2E1A}" destId="{05B84DD2-A1F4-4B34-9682-E1B690399189}" srcOrd="0" destOrd="0" parTransId="{DD93E024-3428-43ED-AD0B-87CB83510A6B}" sibTransId="{5F440A74-793B-4FA3-9ECA-1AB883A11224}"/>
    <dgm:cxn modelId="{C020114F-DEDC-4361-A46C-AE2A8F52A1EF}" type="presOf" srcId="{55F05927-3574-4413-86CD-A61D8A02BB7C}" destId="{0309B1A7-F8FC-4FA8-B2F3-69BC31163F26}" srcOrd="0" destOrd="0" presId="urn:microsoft.com/office/officeart/2005/8/layout/orgChart1"/>
    <dgm:cxn modelId="{76FB1D52-5F25-4744-BE6F-F77C057EC508}" type="presOf" srcId="{0BAEE8F9-98FA-4A2B-B1C2-321B0DC4E509}" destId="{29BB7938-B3D7-434B-AEDF-CC6588D2DDE7}" srcOrd="0" destOrd="0" presId="urn:microsoft.com/office/officeart/2005/8/layout/orgChart1"/>
    <dgm:cxn modelId="{06155A75-19E8-4D38-814E-31564ACB2089}" type="presOf" srcId="{EA323545-F51B-4FFD-B12F-C83418E4C0AC}" destId="{C24F5932-F8E3-4ADE-92E2-DAFC19368BE0}" srcOrd="0" destOrd="0" presId="urn:microsoft.com/office/officeart/2005/8/layout/orgChart1"/>
    <dgm:cxn modelId="{1AE08556-8A4C-4512-8F64-2A4EF9D24605}" type="presOf" srcId="{698C315C-7B73-4CFC-8279-9AA6AF12BCC6}" destId="{8CEE2AFD-3273-45B3-8810-F544AF66B538}" srcOrd="1" destOrd="0" presId="urn:microsoft.com/office/officeart/2005/8/layout/orgChart1"/>
    <dgm:cxn modelId="{9C687E7B-02D4-4542-B6C5-9A8F7EA253CA}" srcId="{0BAEE8F9-98FA-4A2B-B1C2-321B0DC4E509}" destId="{519EBC95-8E88-47AD-A0B0-825D08252768}" srcOrd="0" destOrd="0" parTransId="{7EBEE42D-DBC6-410F-B917-2AA576A3B623}" sibTransId="{6644129E-9733-4EAB-9FEA-F8F89D7629A4}"/>
    <dgm:cxn modelId="{3C719B8C-CA3A-4E6A-BAE1-BCE30B02F65C}" type="presOf" srcId="{68F37070-7691-4A31-883B-C384C54B2E1A}" destId="{3CE669F3-60FE-4FDE-BD50-3F48C726F1D3}" srcOrd="0" destOrd="0" presId="urn:microsoft.com/office/officeart/2005/8/layout/orgChart1"/>
    <dgm:cxn modelId="{EBE6E18C-1B8C-4A1A-802D-723DD4BF0EE5}" type="presOf" srcId="{68F37070-7691-4A31-883B-C384C54B2E1A}" destId="{4ACEE543-873E-45E7-9B41-99A19BDB15EF}" srcOrd="1" destOrd="0" presId="urn:microsoft.com/office/officeart/2005/8/layout/orgChart1"/>
    <dgm:cxn modelId="{EBABD08D-67D9-4665-BA4C-1F8B049EA719}" srcId="{630FFE58-1887-452D-94FD-ACA4A0F64051}" destId="{10ED351F-1DF5-4350-858D-F18FC1DA5552}" srcOrd="1" destOrd="0" parTransId="{602EB8BC-5C34-44DF-A026-C543EFB71BF5}" sibTransId="{D7CC0819-5BB0-4236-BF30-E0EC433E8E9E}"/>
    <dgm:cxn modelId="{30E8909E-1BAA-4DDF-9FBE-8912C8927CFC}" type="presOf" srcId="{DD93E024-3428-43ED-AD0B-87CB83510A6B}" destId="{F7AC9656-85BA-49CD-AD0B-A678B66374BD}" srcOrd="0" destOrd="0" presId="urn:microsoft.com/office/officeart/2005/8/layout/orgChart1"/>
    <dgm:cxn modelId="{B4C489A2-D29C-4802-8DBC-9FF8D950D1CA}" type="presOf" srcId="{B9841039-7C55-49B1-B82C-35028CC765AB}" destId="{A12A5BC5-03DE-4FB5-9824-C18AFACFCCFC}" srcOrd="0" destOrd="0" presId="urn:microsoft.com/office/officeart/2005/8/layout/orgChart1"/>
    <dgm:cxn modelId="{5FF522A6-7DD8-4E9B-8341-5685E2058044}" type="presOf" srcId="{630FFE58-1887-452D-94FD-ACA4A0F64051}" destId="{CCDFEE3A-6D08-46A1-AD9F-80273BD83A9D}" srcOrd="0" destOrd="0" presId="urn:microsoft.com/office/officeart/2005/8/layout/orgChart1"/>
    <dgm:cxn modelId="{DAC046B2-C4C7-4456-9E6F-FD7C9D095B6B}" srcId="{B9841039-7C55-49B1-B82C-35028CC765AB}" destId="{630FFE58-1887-452D-94FD-ACA4A0F64051}" srcOrd="0" destOrd="0" parTransId="{4E6E3EA7-A755-4646-91D7-134FF205E8E9}" sibTransId="{CF540D20-3F68-4BAE-BFDC-279EF6073E79}"/>
    <dgm:cxn modelId="{E94208B9-4332-4838-9ED4-CD0475B31781}" srcId="{519EBC95-8E88-47AD-A0B0-825D08252768}" destId="{DB9E2906-9839-4689-9766-3CB414D9E6B4}" srcOrd="0" destOrd="0" parTransId="{55F05927-3574-4413-86CD-A61D8A02BB7C}" sibTransId="{531D35FF-FC72-4985-AB19-B94CC12F92AA}"/>
    <dgm:cxn modelId="{78C572BC-98CA-49CF-842A-9A1814EC1576}" type="presOf" srcId="{B9841039-7C55-49B1-B82C-35028CC765AB}" destId="{8CFCB6AA-A815-4258-8B26-AC092D00A762}" srcOrd="1" destOrd="0" presId="urn:microsoft.com/office/officeart/2005/8/layout/orgChart1"/>
    <dgm:cxn modelId="{8223D2C7-1807-436C-899C-A0A3D9016491}" type="presOf" srcId="{519EBC95-8E88-47AD-A0B0-825D08252768}" destId="{A9FAC868-519D-4C78-BABA-35BC6F295E89}" srcOrd="0" destOrd="0" presId="urn:microsoft.com/office/officeart/2005/8/layout/orgChart1"/>
    <dgm:cxn modelId="{F8C9B4CD-0A28-422B-BAFF-1140D83681BB}" type="presOf" srcId="{519EBC95-8E88-47AD-A0B0-825D08252768}" destId="{43D96610-498C-415B-9FE4-FE47DFB1D16D}" srcOrd="1" destOrd="0" presId="urn:microsoft.com/office/officeart/2005/8/layout/orgChart1"/>
    <dgm:cxn modelId="{F05442EC-E928-48E2-AD67-7DA5D315A358}" type="presOf" srcId="{6617C248-35B7-41B7-ABEE-B649B2D39666}" destId="{56EA2AF2-9C43-4477-998B-640A0A217929}" srcOrd="0" destOrd="0" presId="urn:microsoft.com/office/officeart/2005/8/layout/orgChart1"/>
    <dgm:cxn modelId="{2E8D0BF7-8292-4C14-B6AD-337011674163}" srcId="{519EBC95-8E88-47AD-A0B0-825D08252768}" destId="{B9841039-7C55-49B1-B82C-35028CC765AB}" srcOrd="1" destOrd="0" parTransId="{6617C248-35B7-41B7-ABEE-B649B2D39666}" sibTransId="{D338CF3F-5E25-4BF9-823C-7AB8F114CBDF}"/>
    <dgm:cxn modelId="{A8CF0ECA-0418-493C-B23F-800B6BA5FA87}" type="presParOf" srcId="{29BB7938-B3D7-434B-AEDF-CC6588D2DDE7}" destId="{F6BFD82E-56E6-4EC9-9A26-5C72C854B1ED}" srcOrd="0" destOrd="0" presId="urn:microsoft.com/office/officeart/2005/8/layout/orgChart1"/>
    <dgm:cxn modelId="{8B9B0AA2-C862-4F19-8EC6-E9C77590D22E}" type="presParOf" srcId="{F6BFD82E-56E6-4EC9-9A26-5C72C854B1ED}" destId="{9B029789-F9C4-440B-8077-D42F99DEE915}" srcOrd="0" destOrd="0" presId="urn:microsoft.com/office/officeart/2005/8/layout/orgChart1"/>
    <dgm:cxn modelId="{88E102C3-0451-4082-9837-C8A928EACC19}" type="presParOf" srcId="{9B029789-F9C4-440B-8077-D42F99DEE915}" destId="{A9FAC868-519D-4C78-BABA-35BC6F295E89}" srcOrd="0" destOrd="0" presId="urn:microsoft.com/office/officeart/2005/8/layout/orgChart1"/>
    <dgm:cxn modelId="{4B74A72E-623F-4B43-8EBC-1DC0E7DAC70D}" type="presParOf" srcId="{9B029789-F9C4-440B-8077-D42F99DEE915}" destId="{43D96610-498C-415B-9FE4-FE47DFB1D16D}" srcOrd="1" destOrd="0" presId="urn:microsoft.com/office/officeart/2005/8/layout/orgChart1"/>
    <dgm:cxn modelId="{3BB42F9F-047B-4C32-824C-D88BACE9C215}" type="presParOf" srcId="{F6BFD82E-56E6-4EC9-9A26-5C72C854B1ED}" destId="{54299205-7834-476C-9C8F-7E2D4142F8CB}" srcOrd="1" destOrd="0" presId="urn:microsoft.com/office/officeart/2005/8/layout/orgChart1"/>
    <dgm:cxn modelId="{A2375871-727F-49E6-A945-E6EA478A634C}" type="presParOf" srcId="{54299205-7834-476C-9C8F-7E2D4142F8CB}" destId="{56EA2AF2-9C43-4477-998B-640A0A217929}" srcOrd="0" destOrd="0" presId="urn:microsoft.com/office/officeart/2005/8/layout/orgChart1"/>
    <dgm:cxn modelId="{84C4D7B9-83DC-4839-A7CA-161DEB25C92B}" type="presParOf" srcId="{54299205-7834-476C-9C8F-7E2D4142F8CB}" destId="{79952EE3-817E-49C7-8D53-2E7A025B4AED}" srcOrd="1" destOrd="0" presId="urn:microsoft.com/office/officeart/2005/8/layout/orgChart1"/>
    <dgm:cxn modelId="{3F9FF642-84EA-4FA8-9E4E-27C420ACA87B}" type="presParOf" srcId="{79952EE3-817E-49C7-8D53-2E7A025B4AED}" destId="{5D912393-0D88-417E-8A67-16957DA93606}" srcOrd="0" destOrd="0" presId="urn:microsoft.com/office/officeart/2005/8/layout/orgChart1"/>
    <dgm:cxn modelId="{1D9F0A57-F31B-4402-B9F5-6EE017A0F036}" type="presParOf" srcId="{5D912393-0D88-417E-8A67-16957DA93606}" destId="{A12A5BC5-03DE-4FB5-9824-C18AFACFCCFC}" srcOrd="0" destOrd="0" presId="urn:microsoft.com/office/officeart/2005/8/layout/orgChart1"/>
    <dgm:cxn modelId="{03C3AC58-561F-4E89-ABE1-66DD2FE8BD63}" type="presParOf" srcId="{5D912393-0D88-417E-8A67-16957DA93606}" destId="{8CFCB6AA-A815-4258-8B26-AC092D00A762}" srcOrd="1" destOrd="0" presId="urn:microsoft.com/office/officeart/2005/8/layout/orgChart1"/>
    <dgm:cxn modelId="{34FC86D4-9792-411C-8AA5-2B216271E5D5}" type="presParOf" srcId="{79952EE3-817E-49C7-8D53-2E7A025B4AED}" destId="{0B3F1836-71C5-44F8-B82A-A9F4A4D4DAAF}" srcOrd="1" destOrd="0" presId="urn:microsoft.com/office/officeart/2005/8/layout/orgChart1"/>
    <dgm:cxn modelId="{82D0BB04-921D-4E40-B6AF-31FAB12471CF}" type="presParOf" srcId="{0B3F1836-71C5-44F8-B82A-A9F4A4D4DAAF}" destId="{A7B216C6-5EAF-4A0F-B89A-220269C2C46E}" srcOrd="0" destOrd="0" presId="urn:microsoft.com/office/officeart/2005/8/layout/orgChart1"/>
    <dgm:cxn modelId="{430690FD-732B-4791-A75B-24A268BC1BDC}" type="presParOf" srcId="{0B3F1836-71C5-44F8-B82A-A9F4A4D4DAAF}" destId="{5A1E512B-1574-43ED-86FC-65A5716CC84E}" srcOrd="1" destOrd="0" presId="urn:microsoft.com/office/officeart/2005/8/layout/orgChart1"/>
    <dgm:cxn modelId="{C37ECA10-F9CC-48EF-9814-9AAB2D834837}" type="presParOf" srcId="{5A1E512B-1574-43ED-86FC-65A5716CC84E}" destId="{69D6BB02-86C7-4943-AF44-7F1B537B53AA}" srcOrd="0" destOrd="0" presId="urn:microsoft.com/office/officeart/2005/8/layout/orgChart1"/>
    <dgm:cxn modelId="{FC4CDD80-477A-4543-91B1-FC335DAECE34}" type="presParOf" srcId="{69D6BB02-86C7-4943-AF44-7F1B537B53AA}" destId="{CCDFEE3A-6D08-46A1-AD9F-80273BD83A9D}" srcOrd="0" destOrd="0" presId="urn:microsoft.com/office/officeart/2005/8/layout/orgChart1"/>
    <dgm:cxn modelId="{7CFE1578-0EE2-4FAF-8270-79877847D7A9}" type="presParOf" srcId="{69D6BB02-86C7-4943-AF44-7F1B537B53AA}" destId="{CF5D0DD9-E721-46D1-B316-FAEE9B192294}" srcOrd="1" destOrd="0" presId="urn:microsoft.com/office/officeart/2005/8/layout/orgChart1"/>
    <dgm:cxn modelId="{B95D891C-1120-4858-B33C-92607978DABC}" type="presParOf" srcId="{5A1E512B-1574-43ED-86FC-65A5716CC84E}" destId="{8F600A2D-AE2A-41F3-BD8C-C3333F7A4EDF}" srcOrd="1" destOrd="0" presId="urn:microsoft.com/office/officeart/2005/8/layout/orgChart1"/>
    <dgm:cxn modelId="{D3623313-7EE8-4E40-AFDD-0F34DA503444}" type="presParOf" srcId="{8F600A2D-AE2A-41F3-BD8C-C3333F7A4EDF}" destId="{C24F5932-F8E3-4ADE-92E2-DAFC19368BE0}" srcOrd="0" destOrd="0" presId="urn:microsoft.com/office/officeart/2005/8/layout/orgChart1"/>
    <dgm:cxn modelId="{24980426-EB74-49B1-B6FF-5A910A26D510}" type="presParOf" srcId="{8F600A2D-AE2A-41F3-BD8C-C3333F7A4EDF}" destId="{EE778913-1223-46E8-AC13-B04A3E23B046}" srcOrd="1" destOrd="0" presId="urn:microsoft.com/office/officeart/2005/8/layout/orgChart1"/>
    <dgm:cxn modelId="{A5B8ECE3-4F21-4EBB-8364-ABEC00C66F50}" type="presParOf" srcId="{EE778913-1223-46E8-AC13-B04A3E23B046}" destId="{E81F7663-875A-4925-8067-C03C0D1DA0BD}" srcOrd="0" destOrd="0" presId="urn:microsoft.com/office/officeart/2005/8/layout/orgChart1"/>
    <dgm:cxn modelId="{44D269D8-41AC-466C-904A-5993CAB787B3}" type="presParOf" srcId="{E81F7663-875A-4925-8067-C03C0D1DA0BD}" destId="{3CE669F3-60FE-4FDE-BD50-3F48C726F1D3}" srcOrd="0" destOrd="0" presId="urn:microsoft.com/office/officeart/2005/8/layout/orgChart1"/>
    <dgm:cxn modelId="{96AD3871-521D-4427-8DE4-B11FEBD2C865}" type="presParOf" srcId="{E81F7663-875A-4925-8067-C03C0D1DA0BD}" destId="{4ACEE543-873E-45E7-9B41-99A19BDB15EF}" srcOrd="1" destOrd="0" presId="urn:microsoft.com/office/officeart/2005/8/layout/orgChart1"/>
    <dgm:cxn modelId="{5D8701F3-6E09-43F3-8431-90536B5EEF62}" type="presParOf" srcId="{EE778913-1223-46E8-AC13-B04A3E23B046}" destId="{699DAE02-6534-43C0-881A-80154E3943D1}" srcOrd="1" destOrd="0" presId="urn:microsoft.com/office/officeart/2005/8/layout/orgChart1"/>
    <dgm:cxn modelId="{9A388453-97BC-42F7-8B0A-967E365885EA}" type="presParOf" srcId="{699DAE02-6534-43C0-881A-80154E3943D1}" destId="{F7AC9656-85BA-49CD-AD0B-A678B66374BD}" srcOrd="0" destOrd="0" presId="urn:microsoft.com/office/officeart/2005/8/layout/orgChart1"/>
    <dgm:cxn modelId="{78E750C1-3F35-41B8-849E-E5190B5AF383}" type="presParOf" srcId="{699DAE02-6534-43C0-881A-80154E3943D1}" destId="{859FC75E-059F-482A-849A-776E4BDC4E68}" srcOrd="1" destOrd="0" presId="urn:microsoft.com/office/officeart/2005/8/layout/orgChart1"/>
    <dgm:cxn modelId="{B8871F09-0B06-444D-A437-43705275F633}" type="presParOf" srcId="{859FC75E-059F-482A-849A-776E4BDC4E68}" destId="{00FE63BC-8B82-4534-ABF5-FD45F98E9B5F}" srcOrd="0" destOrd="0" presId="urn:microsoft.com/office/officeart/2005/8/layout/orgChart1"/>
    <dgm:cxn modelId="{C8AA0D0C-BAFE-471E-92E7-5A104807A5DB}" type="presParOf" srcId="{00FE63BC-8B82-4534-ABF5-FD45F98E9B5F}" destId="{FD16AA51-FC3F-4F3E-96E7-273374E740DC}" srcOrd="0" destOrd="0" presId="urn:microsoft.com/office/officeart/2005/8/layout/orgChart1"/>
    <dgm:cxn modelId="{3AE22DD7-AB96-4465-8755-FB1E60B6A7E0}" type="presParOf" srcId="{00FE63BC-8B82-4534-ABF5-FD45F98E9B5F}" destId="{4DCD8735-F955-4AC2-897C-072EB51444B0}" srcOrd="1" destOrd="0" presId="urn:microsoft.com/office/officeart/2005/8/layout/orgChart1"/>
    <dgm:cxn modelId="{F6154DC9-510F-4DA0-9232-B8B040524410}" type="presParOf" srcId="{859FC75E-059F-482A-849A-776E4BDC4E68}" destId="{6A34ACBC-57CF-4763-A4EB-FA49161D7D30}" srcOrd="1" destOrd="0" presId="urn:microsoft.com/office/officeart/2005/8/layout/orgChart1"/>
    <dgm:cxn modelId="{F4CDE1EF-849C-4864-8E31-0FA366A798DF}" type="presParOf" srcId="{859FC75E-059F-482A-849A-776E4BDC4E68}" destId="{145FB164-303C-494B-997C-00C434140401}" srcOrd="2" destOrd="0" presId="urn:microsoft.com/office/officeart/2005/8/layout/orgChart1"/>
    <dgm:cxn modelId="{83AFE942-10CF-4754-BC3F-6404D1072F5D}" type="presParOf" srcId="{EE778913-1223-46E8-AC13-B04A3E23B046}" destId="{D88F7BDB-2AA7-4F5F-A752-FBDF1968E236}" srcOrd="2" destOrd="0" presId="urn:microsoft.com/office/officeart/2005/8/layout/orgChart1"/>
    <dgm:cxn modelId="{B67191B1-699F-4091-8042-F757227EF2D6}" type="presParOf" srcId="{8F600A2D-AE2A-41F3-BD8C-C3333F7A4EDF}" destId="{6B230398-F146-4119-BE9F-57F05BD84D15}" srcOrd="2" destOrd="0" presId="urn:microsoft.com/office/officeart/2005/8/layout/orgChart1"/>
    <dgm:cxn modelId="{CBAF8841-7B90-4CA9-BD07-9E77965A2EC5}" type="presParOf" srcId="{8F600A2D-AE2A-41F3-BD8C-C3333F7A4EDF}" destId="{EDCC5CE3-02E1-43F1-AF92-BF3E96709C3C}" srcOrd="3" destOrd="0" presId="urn:microsoft.com/office/officeart/2005/8/layout/orgChart1"/>
    <dgm:cxn modelId="{1017A6D0-EA12-4309-B691-A1FE0DF5331E}" type="presParOf" srcId="{EDCC5CE3-02E1-43F1-AF92-BF3E96709C3C}" destId="{A8A305EF-7C79-4C64-A5BD-A660E19E1D2F}" srcOrd="0" destOrd="0" presId="urn:microsoft.com/office/officeart/2005/8/layout/orgChart1"/>
    <dgm:cxn modelId="{9D8EE6E2-1104-41F7-AB01-7035419277C5}" type="presParOf" srcId="{A8A305EF-7C79-4C64-A5BD-A660E19E1D2F}" destId="{7B9F1FBB-BE74-4885-AE6E-50B87FA434C5}" srcOrd="0" destOrd="0" presId="urn:microsoft.com/office/officeart/2005/8/layout/orgChart1"/>
    <dgm:cxn modelId="{D38B21F2-7022-4EA9-A2D6-8C5FBA9BB708}" type="presParOf" srcId="{A8A305EF-7C79-4C64-A5BD-A660E19E1D2F}" destId="{3BEF30CD-A760-48BF-835D-EE71ED08F7D3}" srcOrd="1" destOrd="0" presId="urn:microsoft.com/office/officeart/2005/8/layout/orgChart1"/>
    <dgm:cxn modelId="{B6879AAD-DEF8-4364-A4A9-206CAC7895F0}" type="presParOf" srcId="{EDCC5CE3-02E1-43F1-AF92-BF3E96709C3C}" destId="{276419ED-ED54-4FF1-8C2F-EE2140355E6A}" srcOrd="1" destOrd="0" presId="urn:microsoft.com/office/officeart/2005/8/layout/orgChart1"/>
    <dgm:cxn modelId="{FE6A4D63-E8C1-4D35-A5E6-5D19F02761DE}" type="presParOf" srcId="{EDCC5CE3-02E1-43F1-AF92-BF3E96709C3C}" destId="{1BEA526E-F721-43EA-AACF-14ABBBC9BAC6}" srcOrd="2" destOrd="0" presId="urn:microsoft.com/office/officeart/2005/8/layout/orgChart1"/>
    <dgm:cxn modelId="{A6915518-76E3-41E9-8F7B-5BE27E57D12C}" type="presParOf" srcId="{5A1E512B-1574-43ED-86FC-65A5716CC84E}" destId="{7970F8EB-104C-46EC-9AA8-6C2BAE9A2E6D}" srcOrd="2" destOrd="0" presId="urn:microsoft.com/office/officeart/2005/8/layout/orgChart1"/>
    <dgm:cxn modelId="{2DAF306B-88AA-4060-82C8-3E1B84C7EEC1}" type="presParOf" srcId="{79952EE3-817E-49C7-8D53-2E7A025B4AED}" destId="{C1456AD4-18B7-41E8-A186-6379572F8DF4}" srcOrd="2" destOrd="0" presId="urn:microsoft.com/office/officeart/2005/8/layout/orgChart1"/>
    <dgm:cxn modelId="{6C71945B-24D8-4E36-A1CF-2A92377D5CEF}" type="presParOf" srcId="{54299205-7834-476C-9C8F-7E2D4142F8CB}" destId="{83A577EA-81F3-473B-92F7-78E2AC193277}" srcOrd="2" destOrd="0" presId="urn:microsoft.com/office/officeart/2005/8/layout/orgChart1"/>
    <dgm:cxn modelId="{EFC0D95B-80EE-41A3-8A22-38EDAD56853F}" type="presParOf" srcId="{54299205-7834-476C-9C8F-7E2D4142F8CB}" destId="{9B63C569-88BD-4801-84D5-77230FCDE47D}" srcOrd="3" destOrd="0" presId="urn:microsoft.com/office/officeart/2005/8/layout/orgChart1"/>
    <dgm:cxn modelId="{C68CC5AE-409C-4C5A-A0FF-B60BA49DD1A7}" type="presParOf" srcId="{9B63C569-88BD-4801-84D5-77230FCDE47D}" destId="{90D6A945-D5BA-4BFE-BE7F-56FF83CAB1F9}" srcOrd="0" destOrd="0" presId="urn:microsoft.com/office/officeart/2005/8/layout/orgChart1"/>
    <dgm:cxn modelId="{3CAC44DB-4EB0-4973-9A76-A3F7DA65E64C}" type="presParOf" srcId="{90D6A945-D5BA-4BFE-BE7F-56FF83CAB1F9}" destId="{D9FE545D-14ED-4F62-9D4A-CAC501E10172}" srcOrd="0" destOrd="0" presId="urn:microsoft.com/office/officeart/2005/8/layout/orgChart1"/>
    <dgm:cxn modelId="{2880AC49-B083-4391-8342-DACFE716E1AE}" type="presParOf" srcId="{90D6A945-D5BA-4BFE-BE7F-56FF83CAB1F9}" destId="{8CEE2AFD-3273-45B3-8810-F544AF66B538}" srcOrd="1" destOrd="0" presId="urn:microsoft.com/office/officeart/2005/8/layout/orgChart1"/>
    <dgm:cxn modelId="{74E495CA-1000-4464-81D7-7E0E8D164D68}" type="presParOf" srcId="{9B63C569-88BD-4801-84D5-77230FCDE47D}" destId="{BD595554-4F46-44D4-B3E4-43F71EC4E5AA}" srcOrd="1" destOrd="0" presId="urn:microsoft.com/office/officeart/2005/8/layout/orgChart1"/>
    <dgm:cxn modelId="{33E68465-E431-4A60-BDC3-62D6181873A5}" type="presParOf" srcId="{BD595554-4F46-44D4-B3E4-43F71EC4E5AA}" destId="{4506925E-41F8-4266-AA31-B6DB9767901D}" srcOrd="0" destOrd="0" presId="urn:microsoft.com/office/officeart/2005/8/layout/orgChart1"/>
    <dgm:cxn modelId="{6A29DEAC-81C5-4339-83F7-E7799914D8B0}" type="presParOf" srcId="{BD595554-4F46-44D4-B3E4-43F71EC4E5AA}" destId="{BDD2E4D0-2B4D-4E38-9B47-BAB719F77447}" srcOrd="1" destOrd="0" presId="urn:microsoft.com/office/officeart/2005/8/layout/orgChart1"/>
    <dgm:cxn modelId="{796FDBB9-CF71-4A09-A103-2ED1325ACC3A}" type="presParOf" srcId="{BDD2E4D0-2B4D-4E38-9B47-BAB719F77447}" destId="{A613D16F-7936-4B5D-BCAA-4222433845EE}" srcOrd="0" destOrd="0" presId="urn:microsoft.com/office/officeart/2005/8/layout/orgChart1"/>
    <dgm:cxn modelId="{F4BCA53D-7E49-4489-BE4B-D28D08AE7936}" type="presParOf" srcId="{A613D16F-7936-4B5D-BCAA-4222433845EE}" destId="{9221D8B9-F7E4-4CD0-BE14-1F4E622D9ED3}" srcOrd="0" destOrd="0" presId="urn:microsoft.com/office/officeart/2005/8/layout/orgChart1"/>
    <dgm:cxn modelId="{1B226A8E-1A94-476A-9F2C-E1643A5275BE}" type="presParOf" srcId="{A613D16F-7936-4B5D-BCAA-4222433845EE}" destId="{A56D344C-FC8B-4B3B-A376-B2797064F184}" srcOrd="1" destOrd="0" presId="urn:microsoft.com/office/officeart/2005/8/layout/orgChart1"/>
    <dgm:cxn modelId="{9BFB682E-819B-40DC-AF3D-CD1516D46327}" type="presParOf" srcId="{BDD2E4D0-2B4D-4E38-9B47-BAB719F77447}" destId="{B6E57D94-6F6C-4CCA-9665-71CFD3241E9C}" srcOrd="1" destOrd="0" presId="urn:microsoft.com/office/officeart/2005/8/layout/orgChart1"/>
    <dgm:cxn modelId="{ED1B512C-4D30-4F3F-8EA2-60D5B1E3EC6B}" type="presParOf" srcId="{BDD2E4D0-2B4D-4E38-9B47-BAB719F77447}" destId="{AE5B705F-937D-4631-BD7A-3442D5E3B89F}" srcOrd="2" destOrd="0" presId="urn:microsoft.com/office/officeart/2005/8/layout/orgChart1"/>
    <dgm:cxn modelId="{61A19C07-19A3-4768-9D87-63DB49EE616D}" type="presParOf" srcId="{9B63C569-88BD-4801-84D5-77230FCDE47D}" destId="{28C496DB-68CD-4786-B907-A4FF397BA091}" srcOrd="2" destOrd="0" presId="urn:microsoft.com/office/officeart/2005/8/layout/orgChart1"/>
    <dgm:cxn modelId="{7E909FE0-3BC6-40A8-985D-65809106216A}" type="presParOf" srcId="{F6BFD82E-56E6-4EC9-9A26-5C72C854B1ED}" destId="{9D9806BE-0CDC-479D-A3E9-8C5518E28396}" srcOrd="2" destOrd="0" presId="urn:microsoft.com/office/officeart/2005/8/layout/orgChart1"/>
    <dgm:cxn modelId="{5317D295-BD75-4CDF-BC7E-FC4771401114}" type="presParOf" srcId="{9D9806BE-0CDC-479D-A3E9-8C5518E28396}" destId="{0309B1A7-F8FC-4FA8-B2F3-69BC31163F26}" srcOrd="0" destOrd="0" presId="urn:microsoft.com/office/officeart/2005/8/layout/orgChart1"/>
    <dgm:cxn modelId="{E5D07351-85B9-42EC-90AE-74BB3931EC44}" type="presParOf" srcId="{9D9806BE-0CDC-479D-A3E9-8C5518E28396}" destId="{721EEBA2-96F1-4E12-9B54-EA37AEA5D9F3}" srcOrd="1" destOrd="0" presId="urn:microsoft.com/office/officeart/2005/8/layout/orgChart1"/>
    <dgm:cxn modelId="{B3F88F00-A523-4081-87E6-358162F48340}" type="presParOf" srcId="{721EEBA2-96F1-4E12-9B54-EA37AEA5D9F3}" destId="{48D287E1-9F6E-4356-85E9-1D814AB51CD6}" srcOrd="0" destOrd="0" presId="urn:microsoft.com/office/officeart/2005/8/layout/orgChart1"/>
    <dgm:cxn modelId="{79C4F3EB-32EB-45CF-94C9-E31C06454C22}" type="presParOf" srcId="{48D287E1-9F6E-4356-85E9-1D814AB51CD6}" destId="{F6A0DAA2-A7BD-4F35-AB21-BE2FED538064}" srcOrd="0" destOrd="0" presId="urn:microsoft.com/office/officeart/2005/8/layout/orgChart1"/>
    <dgm:cxn modelId="{52194469-2390-4363-8DE9-8E8C41CEA16D}" type="presParOf" srcId="{48D287E1-9F6E-4356-85E9-1D814AB51CD6}" destId="{C5EA535D-4C24-4322-AE45-40C823FAD929}" srcOrd="1" destOrd="0" presId="urn:microsoft.com/office/officeart/2005/8/layout/orgChart1"/>
    <dgm:cxn modelId="{0747FAD3-F109-47AE-B061-F2936CEA9880}" type="presParOf" srcId="{721EEBA2-96F1-4E12-9B54-EA37AEA5D9F3}" destId="{E5D545EA-39E1-4772-81CE-2C1C37419D91}" srcOrd="1" destOrd="0" presId="urn:microsoft.com/office/officeart/2005/8/layout/orgChart1"/>
    <dgm:cxn modelId="{F4D38EAE-CD1F-4919-8218-55E4081D9438}" type="presParOf" srcId="{721EEBA2-96F1-4E12-9B54-EA37AEA5D9F3}" destId="{2B0D150E-810E-4BD3-A6C0-066479CF0E9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A8D4-5EB0-4234-BA36-9198E65E77F0}">
      <dsp:nvSpPr>
        <dsp:cNvPr id="0" name=""/>
        <dsp:cNvSpPr/>
      </dsp:nvSpPr>
      <dsp:spPr>
        <a:xfrm>
          <a:off x="3543969" y="87728"/>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Başlangıcı</a:t>
          </a:r>
        </a:p>
      </dsp:txBody>
      <dsp:txXfrm>
        <a:off x="3571057" y="114816"/>
        <a:ext cx="2399046" cy="500725"/>
      </dsp:txXfrm>
    </dsp:sp>
    <dsp:sp modelId="{B7F41966-8C67-4474-9B9C-5A0682FC108D}">
      <dsp:nvSpPr>
        <dsp:cNvPr id="0" name=""/>
        <dsp:cNvSpPr/>
      </dsp:nvSpPr>
      <dsp:spPr>
        <a:xfrm>
          <a:off x="1980885" y="418586"/>
          <a:ext cx="6007896" cy="6007896"/>
        </a:xfrm>
        <a:custGeom>
          <a:avLst/>
          <a:gdLst/>
          <a:ahLst/>
          <a:cxnLst/>
          <a:rect l="0" t="0" r="0" b="0"/>
          <a:pathLst>
            <a:path>
              <a:moveTo>
                <a:pt x="4023938" y="178470"/>
              </a:moveTo>
              <a:arcTo wR="3003948" hR="3003948" stAng="17390966" swAng="912361"/>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587BA9-B28C-4A07-B4D6-0FCFA0D28EAF}">
      <dsp:nvSpPr>
        <dsp:cNvPr id="0" name=""/>
        <dsp:cNvSpPr/>
      </dsp:nvSpPr>
      <dsp:spPr>
        <a:xfrm>
          <a:off x="5799802" y="968179"/>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Yeri</a:t>
          </a:r>
        </a:p>
      </dsp:txBody>
      <dsp:txXfrm>
        <a:off x="5826890" y="995267"/>
        <a:ext cx="2399046" cy="500725"/>
      </dsp:txXfrm>
    </dsp:sp>
    <dsp:sp modelId="{34B1AD25-D08A-4D8B-87BB-37B09B998F31}">
      <dsp:nvSpPr>
        <dsp:cNvPr id="0" name=""/>
        <dsp:cNvSpPr/>
      </dsp:nvSpPr>
      <dsp:spPr>
        <a:xfrm>
          <a:off x="1918107" y="398310"/>
          <a:ext cx="6007896" cy="6007896"/>
        </a:xfrm>
        <a:custGeom>
          <a:avLst/>
          <a:gdLst/>
          <a:ahLst/>
          <a:cxnLst/>
          <a:rect l="0" t="0" r="0" b="0"/>
          <a:pathLst>
            <a:path>
              <a:moveTo>
                <a:pt x="5353351" y="1132048"/>
              </a:moveTo>
              <a:arcTo wR="3003948" hR="3003948" stAng="19287224" swAng="1049288"/>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773AF2-23B6-429B-9930-0B39087983D2}">
      <dsp:nvSpPr>
        <dsp:cNvPr id="0" name=""/>
        <dsp:cNvSpPr/>
      </dsp:nvSpPr>
      <dsp:spPr>
        <a:xfrm>
          <a:off x="6587305" y="2331595"/>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solidFill>
                <a:schemeClr val="tx1"/>
              </a:solidFill>
            </a:rPr>
            <a:t>Süresi</a:t>
          </a:r>
          <a:endParaRPr lang="tr-TR" sz="1800" kern="1200" dirty="0">
            <a:solidFill>
              <a:schemeClr val="tx1"/>
            </a:solidFill>
          </a:endParaRPr>
        </a:p>
      </dsp:txBody>
      <dsp:txXfrm>
        <a:off x="6614393" y="2358683"/>
        <a:ext cx="2399046" cy="500725"/>
      </dsp:txXfrm>
    </dsp:sp>
    <dsp:sp modelId="{0AA99545-95F6-4668-9CFC-26832C319446}">
      <dsp:nvSpPr>
        <dsp:cNvPr id="0" name=""/>
        <dsp:cNvSpPr/>
      </dsp:nvSpPr>
      <dsp:spPr>
        <a:xfrm>
          <a:off x="1936027" y="538592"/>
          <a:ext cx="6007896" cy="6007896"/>
        </a:xfrm>
        <a:custGeom>
          <a:avLst/>
          <a:gdLst/>
          <a:ahLst/>
          <a:cxnLst/>
          <a:rect l="0" t="0" r="0" b="0"/>
          <a:pathLst>
            <a:path>
              <a:moveTo>
                <a:pt x="5937314" y="2356595"/>
              </a:moveTo>
              <a:arcTo wR="3003948" hR="3003948" stAng="20853306" swAng="1002338"/>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894D5E-2952-4328-B15F-FBBC3A6C748F}">
      <dsp:nvSpPr>
        <dsp:cNvPr id="0" name=""/>
        <dsp:cNvSpPr/>
      </dsp:nvSpPr>
      <dsp:spPr>
        <a:xfrm>
          <a:off x="6659093" y="3774597"/>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solidFill>
                <a:schemeClr val="tx1"/>
              </a:solidFill>
            </a:rPr>
            <a:t>Postür</a:t>
          </a:r>
          <a:r>
            <a:rPr lang="tr-TR" sz="1800" kern="1200" dirty="0">
              <a:solidFill>
                <a:schemeClr val="tx1"/>
              </a:solidFill>
            </a:rPr>
            <a:t> ve aktivite ile ilişkisi</a:t>
          </a:r>
        </a:p>
      </dsp:txBody>
      <dsp:txXfrm>
        <a:off x="6686181" y="3801685"/>
        <a:ext cx="2399046" cy="500725"/>
      </dsp:txXfrm>
    </dsp:sp>
    <dsp:sp modelId="{15CE09E9-2C67-454D-8060-E7A0B55C558E}">
      <dsp:nvSpPr>
        <dsp:cNvPr id="0" name=""/>
        <dsp:cNvSpPr/>
      </dsp:nvSpPr>
      <dsp:spPr>
        <a:xfrm>
          <a:off x="1900337" y="562890"/>
          <a:ext cx="6007896" cy="6007896"/>
        </a:xfrm>
        <a:custGeom>
          <a:avLst/>
          <a:gdLst/>
          <a:ahLst/>
          <a:cxnLst/>
          <a:rect l="0" t="0" r="0" b="0"/>
          <a:pathLst>
            <a:path>
              <a:moveTo>
                <a:pt x="5907502" y="3774063"/>
              </a:moveTo>
              <a:arcTo wR="3003948" hR="3003948" stAng="891279" swAng="867141"/>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B31E07-8DAB-4245-9CB7-D7BB3F531638}">
      <dsp:nvSpPr>
        <dsp:cNvPr id="0" name=""/>
        <dsp:cNvSpPr/>
      </dsp:nvSpPr>
      <dsp:spPr>
        <a:xfrm>
          <a:off x="6098203" y="5043956"/>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Yayılımı</a:t>
          </a:r>
        </a:p>
      </dsp:txBody>
      <dsp:txXfrm>
        <a:off x="6125291" y="5071044"/>
        <a:ext cx="2399046" cy="500725"/>
      </dsp:txXfrm>
    </dsp:sp>
    <dsp:sp modelId="{984B99FE-6D77-45A1-8886-99502E53FE15}">
      <dsp:nvSpPr>
        <dsp:cNvPr id="0" name=""/>
        <dsp:cNvSpPr/>
      </dsp:nvSpPr>
      <dsp:spPr>
        <a:xfrm>
          <a:off x="2209822" y="240001"/>
          <a:ext cx="6007896" cy="6007896"/>
        </a:xfrm>
        <a:custGeom>
          <a:avLst/>
          <a:gdLst/>
          <a:ahLst/>
          <a:cxnLst/>
          <a:rect l="0" t="0" r="0" b="0"/>
          <a:pathLst>
            <a:path>
              <a:moveTo>
                <a:pt x="4859409" y="5366355"/>
              </a:moveTo>
              <a:arcTo wR="3003948" hR="3003948" stAng="3111210" swAng="1367887"/>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F9E54-5315-41AD-AE1E-EE3A1F86A698}">
      <dsp:nvSpPr>
        <dsp:cNvPr id="0" name=""/>
        <dsp:cNvSpPr/>
      </dsp:nvSpPr>
      <dsp:spPr>
        <a:xfrm>
          <a:off x="3543969" y="6095626"/>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Derin veya </a:t>
          </a:r>
          <a:r>
            <a:rPr lang="tr-TR" sz="1800" kern="1200" dirty="0" err="1">
              <a:solidFill>
                <a:schemeClr val="tx1"/>
              </a:solidFill>
            </a:rPr>
            <a:t>Yüzeyel</a:t>
          </a:r>
          <a:r>
            <a:rPr lang="tr-TR" sz="1800" kern="1200" dirty="0">
              <a:solidFill>
                <a:schemeClr val="tx1"/>
              </a:solidFill>
            </a:rPr>
            <a:t> oluşu</a:t>
          </a:r>
        </a:p>
      </dsp:txBody>
      <dsp:txXfrm>
        <a:off x="3571057" y="6122714"/>
        <a:ext cx="2399046" cy="500725"/>
      </dsp:txXfrm>
    </dsp:sp>
    <dsp:sp modelId="{3FA8EE90-175B-4C12-B253-CE3F09F53610}">
      <dsp:nvSpPr>
        <dsp:cNvPr id="0" name=""/>
        <dsp:cNvSpPr/>
      </dsp:nvSpPr>
      <dsp:spPr>
        <a:xfrm>
          <a:off x="1677332" y="296456"/>
          <a:ext cx="6007896" cy="6007896"/>
        </a:xfrm>
        <a:custGeom>
          <a:avLst/>
          <a:gdLst/>
          <a:ahLst/>
          <a:cxnLst/>
          <a:rect l="0" t="0" r="0" b="0"/>
          <a:pathLst>
            <a:path>
              <a:moveTo>
                <a:pt x="1895969" y="5796095"/>
              </a:moveTo>
              <a:arcTo wR="3003948" hR="3003948" stAng="6698649" swAng="941129"/>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A0D7CC-E911-4167-AB12-6E64E360FA45}">
      <dsp:nvSpPr>
        <dsp:cNvPr id="0" name=""/>
        <dsp:cNvSpPr/>
      </dsp:nvSpPr>
      <dsp:spPr>
        <a:xfrm>
          <a:off x="1343330" y="5129042"/>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Başlatan, arttıran, azaltan faktörler</a:t>
          </a:r>
        </a:p>
      </dsp:txBody>
      <dsp:txXfrm>
        <a:off x="1370418" y="5156130"/>
        <a:ext cx="2399046" cy="500725"/>
      </dsp:txXfrm>
    </dsp:sp>
    <dsp:sp modelId="{DF53A9AE-6475-4242-B4DB-94EB582EBE0E}">
      <dsp:nvSpPr>
        <dsp:cNvPr id="0" name=""/>
        <dsp:cNvSpPr/>
      </dsp:nvSpPr>
      <dsp:spPr>
        <a:xfrm>
          <a:off x="1693008" y="251332"/>
          <a:ext cx="6007896" cy="6007896"/>
        </a:xfrm>
        <a:custGeom>
          <a:avLst/>
          <a:gdLst/>
          <a:ahLst/>
          <a:cxnLst/>
          <a:rect l="0" t="0" r="0" b="0"/>
          <a:pathLst>
            <a:path>
              <a:moveTo>
                <a:pt x="650294" y="4870501"/>
              </a:moveTo>
              <a:arcTo wR="3003948" hR="3003948" stAng="8495040" swAng="1037242"/>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B826DA-8DD2-4D43-B1F6-9D99561D3B32}">
      <dsp:nvSpPr>
        <dsp:cNvPr id="0" name=""/>
        <dsp:cNvSpPr/>
      </dsp:nvSpPr>
      <dsp:spPr>
        <a:xfrm>
          <a:off x="588807" y="3774594"/>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Niteliği</a:t>
          </a:r>
        </a:p>
      </dsp:txBody>
      <dsp:txXfrm>
        <a:off x="615895" y="3801682"/>
        <a:ext cx="2399046" cy="500725"/>
      </dsp:txXfrm>
    </dsp:sp>
    <dsp:sp modelId="{A34E4A74-4EE4-4CCE-B17F-DE5551EF8649}">
      <dsp:nvSpPr>
        <dsp:cNvPr id="0" name=""/>
        <dsp:cNvSpPr/>
      </dsp:nvSpPr>
      <dsp:spPr>
        <a:xfrm>
          <a:off x="1747889" y="441542"/>
          <a:ext cx="6007896" cy="6007896"/>
        </a:xfrm>
        <a:custGeom>
          <a:avLst/>
          <a:gdLst/>
          <a:ahLst/>
          <a:cxnLst/>
          <a:rect l="0" t="0" r="0" b="0"/>
          <a:pathLst>
            <a:path>
              <a:moveTo>
                <a:pt x="17121" y="3324216"/>
              </a:moveTo>
              <a:arcTo wR="3003948" hR="3003948" stAng="10432785" swAng="1000511"/>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7A3347-AB5F-4B95-B99E-99AF027EB197}">
      <dsp:nvSpPr>
        <dsp:cNvPr id="0" name=""/>
        <dsp:cNvSpPr/>
      </dsp:nvSpPr>
      <dsp:spPr>
        <a:xfrm>
          <a:off x="630922" y="2331597"/>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Şiddeti</a:t>
          </a:r>
        </a:p>
      </dsp:txBody>
      <dsp:txXfrm>
        <a:off x="658010" y="2358685"/>
        <a:ext cx="2399046" cy="500725"/>
      </dsp:txXfrm>
    </dsp:sp>
    <dsp:sp modelId="{7263751D-9368-4E4F-B788-E8A83484AB44}">
      <dsp:nvSpPr>
        <dsp:cNvPr id="0" name=""/>
        <dsp:cNvSpPr/>
      </dsp:nvSpPr>
      <dsp:spPr>
        <a:xfrm>
          <a:off x="1801791" y="235406"/>
          <a:ext cx="6007896" cy="6007896"/>
        </a:xfrm>
        <a:custGeom>
          <a:avLst/>
          <a:gdLst/>
          <a:ahLst/>
          <a:cxnLst/>
          <a:rect l="0" t="0" r="0" b="0"/>
          <a:pathLst>
            <a:path>
              <a:moveTo>
                <a:pt x="142812" y="2088739"/>
              </a:moveTo>
              <a:arcTo wR="3003948" hR="3003948" stAng="11864294" swAng="879605"/>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555E10-7204-4CF5-87E3-07E730E3B2BF}">
      <dsp:nvSpPr>
        <dsp:cNvPr id="0" name=""/>
        <dsp:cNvSpPr/>
      </dsp:nvSpPr>
      <dsp:spPr>
        <a:xfrm>
          <a:off x="1259132" y="1068334"/>
          <a:ext cx="2453222" cy="55490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Eşlik eden belirtiler</a:t>
          </a:r>
        </a:p>
      </dsp:txBody>
      <dsp:txXfrm>
        <a:off x="1286220" y="1095422"/>
        <a:ext cx="2399046" cy="500725"/>
      </dsp:txXfrm>
    </dsp:sp>
    <dsp:sp modelId="{98543979-A73B-439D-93AA-2C8797610533}">
      <dsp:nvSpPr>
        <dsp:cNvPr id="0" name=""/>
        <dsp:cNvSpPr/>
      </dsp:nvSpPr>
      <dsp:spPr>
        <a:xfrm>
          <a:off x="1524554" y="489311"/>
          <a:ext cx="6007896" cy="6007896"/>
        </a:xfrm>
        <a:custGeom>
          <a:avLst/>
          <a:gdLst/>
          <a:ahLst/>
          <a:cxnLst/>
          <a:rect l="0" t="0" r="0" b="0"/>
          <a:pathLst>
            <a:path>
              <a:moveTo>
                <a:pt x="1238480" y="573551"/>
              </a:moveTo>
              <a:arcTo wR="3003948" hR="3003948" stAng="14040295" swAng="1046004"/>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BA8B-6125-49F5-A3F1-D11D3AA83A51}">
      <dsp:nvSpPr>
        <dsp:cNvPr id="0" name=""/>
        <dsp:cNvSpPr/>
      </dsp:nvSpPr>
      <dsp:spPr>
        <a:xfrm rot="5400000">
          <a:off x="6777992" y="-2850720"/>
          <a:ext cx="1274598" cy="6979097"/>
        </a:xfrm>
        <a:prstGeom prst="round2SameRect">
          <a:avLst/>
        </a:prstGeom>
        <a:solidFill>
          <a:schemeClr val="accent6">
            <a:lumMod val="40000"/>
            <a:lumOff val="6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effectLst/>
              <a:latin typeface="+mn-lt"/>
              <a:ea typeface="Calibri" panose="020F0502020204030204" pitchFamily="34" charset="0"/>
              <a:cs typeface="Times New Roman" panose="02020603050405020304" pitchFamily="18" charset="0"/>
            </a:rPr>
            <a:t>Ağrı dinlenme ile azalır </a:t>
          </a:r>
          <a:endParaRPr lang="tr-TR" sz="2400" kern="1200" dirty="0">
            <a:latin typeface="+mn-lt"/>
          </a:endParaRPr>
        </a:p>
        <a:p>
          <a:pPr marL="228600" lvl="1" indent="-228600" algn="l" defTabSz="1066800">
            <a:lnSpc>
              <a:spcPct val="90000"/>
            </a:lnSpc>
            <a:spcBef>
              <a:spcPct val="0"/>
            </a:spcBef>
            <a:spcAft>
              <a:spcPct val="15000"/>
            </a:spcAft>
            <a:buChar char="•"/>
          </a:pPr>
          <a:r>
            <a:rPr lang="tr-TR" sz="2400" kern="1200" dirty="0">
              <a:effectLst/>
              <a:latin typeface="+mn-lt"/>
              <a:ea typeface="Calibri" panose="020F0502020204030204" pitchFamily="34" charset="0"/>
              <a:cs typeface="Times New Roman" panose="02020603050405020304" pitchFamily="18" charset="0"/>
            </a:rPr>
            <a:t>Fiziksel etkinlikle artar</a:t>
          </a:r>
        </a:p>
        <a:p>
          <a:pPr marL="228600" lvl="1" indent="-228600" algn="l" defTabSz="1066800">
            <a:lnSpc>
              <a:spcPct val="90000"/>
            </a:lnSpc>
            <a:spcBef>
              <a:spcPct val="0"/>
            </a:spcBef>
            <a:spcAft>
              <a:spcPct val="15000"/>
            </a:spcAft>
            <a:buChar char="•"/>
          </a:pPr>
          <a:r>
            <a:rPr lang="tr-TR" sz="2400" kern="1200" dirty="0">
              <a:effectLst/>
              <a:latin typeface="+mn-lt"/>
              <a:ea typeface="Calibri" panose="020F0502020204030204" pitchFamily="34" charset="0"/>
              <a:cs typeface="Times New Roman" panose="02020603050405020304" pitchFamily="18" charset="0"/>
            </a:rPr>
            <a:t>Sabah tutukluğu yoktur veya kısa (5-10 dk.) süreli</a:t>
          </a:r>
        </a:p>
      </dsp:txBody>
      <dsp:txXfrm rot="-5400000">
        <a:off x="3925743" y="63750"/>
        <a:ext cx="6916876" cy="1150156"/>
      </dsp:txXfrm>
    </dsp:sp>
    <dsp:sp modelId="{98935BE2-3C7B-4472-BAD0-C58C13B7A53A}">
      <dsp:nvSpPr>
        <dsp:cNvPr id="0" name=""/>
        <dsp:cNvSpPr/>
      </dsp:nvSpPr>
      <dsp:spPr>
        <a:xfrm>
          <a:off x="0" y="18801"/>
          <a:ext cx="3925742" cy="1240052"/>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tr-TR" sz="3300" kern="1200" dirty="0"/>
            <a:t>Mekanik</a:t>
          </a:r>
          <a:endParaRPr lang="tr-TR" sz="3300" kern="1200" dirty="0">
            <a:latin typeface="+mn-lt"/>
          </a:endParaRPr>
        </a:p>
      </dsp:txBody>
      <dsp:txXfrm>
        <a:off x="60534" y="79335"/>
        <a:ext cx="3804674" cy="1118984"/>
      </dsp:txXfrm>
    </dsp:sp>
    <dsp:sp modelId="{F3D7809D-D70C-453F-BF81-239A02920A7F}">
      <dsp:nvSpPr>
        <dsp:cNvPr id="0" name=""/>
        <dsp:cNvSpPr/>
      </dsp:nvSpPr>
      <dsp:spPr>
        <a:xfrm rot="5400000">
          <a:off x="2890786" y="-1405631"/>
          <a:ext cx="1197524" cy="6979097"/>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effectLst/>
              <a:latin typeface="+mn-lt"/>
              <a:ea typeface="Calibri" panose="020F0502020204030204" pitchFamily="34" charset="0"/>
              <a:cs typeface="Times New Roman" panose="02020603050405020304" pitchFamily="18" charset="0"/>
            </a:rPr>
            <a:t>Dinlenme ve sıcak uygulamayla artar</a:t>
          </a:r>
          <a:endParaRPr lang="tr-TR" sz="2400" kern="1200" dirty="0">
            <a:latin typeface="+mn-lt"/>
          </a:endParaRPr>
        </a:p>
        <a:p>
          <a:pPr marL="228600" lvl="1" indent="-228600" algn="l" defTabSz="1066800">
            <a:lnSpc>
              <a:spcPct val="90000"/>
            </a:lnSpc>
            <a:spcBef>
              <a:spcPct val="0"/>
            </a:spcBef>
            <a:spcAft>
              <a:spcPct val="15000"/>
            </a:spcAft>
            <a:buChar char="•"/>
          </a:pPr>
          <a:r>
            <a:rPr lang="tr-TR" sz="2400" kern="1200" dirty="0">
              <a:effectLst/>
              <a:latin typeface="+mn-lt"/>
              <a:ea typeface="Calibri" panose="020F0502020204030204" pitchFamily="34" charset="0"/>
              <a:cs typeface="Times New Roman" panose="02020603050405020304" pitchFamily="18" charset="0"/>
            </a:rPr>
            <a:t>Fiziksel etkinlikle azalır</a:t>
          </a:r>
        </a:p>
        <a:p>
          <a:pPr marL="228600" lvl="1" indent="-228600" algn="l" defTabSz="1066800">
            <a:lnSpc>
              <a:spcPct val="90000"/>
            </a:lnSpc>
            <a:spcBef>
              <a:spcPct val="0"/>
            </a:spcBef>
            <a:spcAft>
              <a:spcPct val="15000"/>
            </a:spcAft>
            <a:buChar char="•"/>
          </a:pPr>
          <a:r>
            <a:rPr lang="tr-TR" sz="2400" kern="1200" dirty="0">
              <a:effectLst/>
              <a:latin typeface="+mn-lt"/>
              <a:ea typeface="Calibri" panose="020F0502020204030204" pitchFamily="34" charset="0"/>
              <a:cs typeface="Times New Roman" panose="02020603050405020304" pitchFamily="18" charset="0"/>
            </a:rPr>
            <a:t>En az bir saat sabah tutukluğu eşlik eder</a:t>
          </a:r>
          <a:endParaRPr lang="tr-TR" sz="2400" kern="1200" dirty="0">
            <a:latin typeface="+mn-lt"/>
          </a:endParaRPr>
        </a:p>
      </dsp:txBody>
      <dsp:txXfrm rot="-5400000">
        <a:off x="0" y="1543613"/>
        <a:ext cx="6920639" cy="1080608"/>
      </dsp:txXfrm>
    </dsp:sp>
    <dsp:sp modelId="{AAF40136-B3C1-4D77-BD4F-FE716DCF603A}">
      <dsp:nvSpPr>
        <dsp:cNvPr id="0" name=""/>
        <dsp:cNvSpPr/>
      </dsp:nvSpPr>
      <dsp:spPr>
        <a:xfrm>
          <a:off x="7000427" y="1366751"/>
          <a:ext cx="3925742" cy="1380073"/>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tr-TR" sz="3300" kern="1200" dirty="0" err="1"/>
            <a:t>Enflamatuar</a:t>
          </a:r>
          <a:endParaRPr lang="tr-TR" sz="3300" kern="1200" dirty="0">
            <a:latin typeface="+mn-lt"/>
          </a:endParaRPr>
        </a:p>
      </dsp:txBody>
      <dsp:txXfrm>
        <a:off x="7067797" y="1434121"/>
        <a:ext cx="3791002" cy="1245333"/>
      </dsp:txXfrm>
    </dsp:sp>
    <dsp:sp modelId="{D679AD81-74EE-4CD6-A1DE-D1503B5D5D07}">
      <dsp:nvSpPr>
        <dsp:cNvPr id="0" name=""/>
        <dsp:cNvSpPr/>
      </dsp:nvSpPr>
      <dsp:spPr>
        <a:xfrm rot="5400000">
          <a:off x="6953256" y="-25786"/>
          <a:ext cx="907607" cy="6992748"/>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tr-TR" sz="2400" kern="1200" dirty="0">
              <a:solidFill>
                <a:schemeClr val="tx1"/>
              </a:solidFill>
              <a:latin typeface="+mn-lt"/>
            </a:rPr>
            <a:t>Ateş,</a:t>
          </a:r>
          <a:r>
            <a:rPr lang="tr-TR" sz="2400" kern="1200" dirty="0">
              <a:latin typeface="+mn-lt"/>
              <a:cs typeface="Times New Roman" pitchFamily="18" charset="0"/>
            </a:rPr>
            <a:t> gece terlemesi,</a:t>
          </a:r>
          <a:r>
            <a:rPr lang="tr-TR" sz="2400" kern="1200" dirty="0">
              <a:solidFill>
                <a:schemeClr val="tx1"/>
              </a:solidFill>
              <a:latin typeface="+mn-lt"/>
            </a:rPr>
            <a:t> iştahsızlık, kilo kaybı </a:t>
          </a:r>
          <a:endParaRPr lang="tr-TR" sz="2400" kern="1200" dirty="0">
            <a:latin typeface="+mn-lt"/>
          </a:endParaRPr>
        </a:p>
        <a:p>
          <a:pPr marL="228600" lvl="1" indent="-228600" algn="l" defTabSz="1066800">
            <a:lnSpc>
              <a:spcPct val="90000"/>
            </a:lnSpc>
            <a:spcBef>
              <a:spcPct val="0"/>
            </a:spcBef>
            <a:spcAft>
              <a:spcPct val="15000"/>
            </a:spcAft>
            <a:buChar char="•"/>
          </a:pPr>
          <a:r>
            <a:rPr lang="tr-TR" sz="2400" kern="1200" dirty="0">
              <a:latin typeface="+mn-lt"/>
              <a:cs typeface="Times New Roman" pitchFamily="18" charset="0"/>
            </a:rPr>
            <a:t>Gece oluşan, ısrarlı ağrı </a:t>
          </a:r>
          <a:endParaRPr lang="tr-TR" sz="2400" kern="1200" dirty="0">
            <a:latin typeface="+mn-lt"/>
          </a:endParaRPr>
        </a:p>
      </dsp:txBody>
      <dsp:txXfrm rot="-5400000">
        <a:off x="3910686" y="3061090"/>
        <a:ext cx="6948442" cy="818995"/>
      </dsp:txXfrm>
    </dsp:sp>
    <dsp:sp modelId="{6C5C2C89-E248-43D1-8399-8524E4890F1B}">
      <dsp:nvSpPr>
        <dsp:cNvPr id="0" name=""/>
        <dsp:cNvSpPr/>
      </dsp:nvSpPr>
      <dsp:spPr>
        <a:xfrm>
          <a:off x="0" y="2859958"/>
          <a:ext cx="3933421" cy="1134509"/>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tr-TR" sz="3300" kern="1200" dirty="0">
              <a:latin typeface="+mn-lt"/>
              <a:cs typeface="Times New Roman" pitchFamily="18" charset="0"/>
            </a:rPr>
            <a:t>Tümör Enfeksiyon</a:t>
          </a:r>
          <a:endParaRPr lang="tr-TR" sz="3300" kern="1200" dirty="0">
            <a:latin typeface="+mn-lt"/>
          </a:endParaRPr>
        </a:p>
      </dsp:txBody>
      <dsp:txXfrm>
        <a:off x="55382" y="2915340"/>
        <a:ext cx="3822657" cy="1023745"/>
      </dsp:txXfrm>
    </dsp:sp>
    <dsp:sp modelId="{12FA506F-74AD-4BE0-BF34-20ED58C02400}">
      <dsp:nvSpPr>
        <dsp:cNvPr id="0" name=""/>
        <dsp:cNvSpPr/>
      </dsp:nvSpPr>
      <dsp:spPr>
        <a:xfrm rot="5400000">
          <a:off x="3080134" y="1096760"/>
          <a:ext cx="907607" cy="6992748"/>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mn-lt"/>
              <a:cs typeface="Times New Roman" pitchFamily="18" charset="0"/>
            </a:rPr>
            <a:t>Öksürük, </a:t>
          </a:r>
          <a:r>
            <a:rPr lang="tr-TR" sz="2400" kern="1200" dirty="0" err="1">
              <a:latin typeface="+mn-lt"/>
              <a:cs typeface="Times New Roman" pitchFamily="18" charset="0"/>
            </a:rPr>
            <a:t>valsalva</a:t>
          </a:r>
          <a:r>
            <a:rPr lang="tr-TR" sz="2400" kern="1200" dirty="0">
              <a:latin typeface="+mn-lt"/>
              <a:cs typeface="Times New Roman" pitchFamily="18" charset="0"/>
            </a:rPr>
            <a:t>, oturmayla kötüleşir </a:t>
          </a:r>
          <a:endParaRPr lang="tr-TR" sz="2400" kern="1200" dirty="0">
            <a:latin typeface="+mn-lt"/>
          </a:endParaRPr>
        </a:p>
        <a:p>
          <a:pPr marL="228600" lvl="1" indent="-228600" algn="l" defTabSz="1066800">
            <a:lnSpc>
              <a:spcPct val="90000"/>
            </a:lnSpc>
            <a:spcBef>
              <a:spcPct val="0"/>
            </a:spcBef>
            <a:spcAft>
              <a:spcPct val="15000"/>
            </a:spcAft>
            <a:buFont typeface="Arial" panose="020B0604020202020204" pitchFamily="34" charset="0"/>
            <a:buChar char="•"/>
          </a:pPr>
          <a:r>
            <a:rPr lang="tr-TR" sz="2400" kern="1200" dirty="0">
              <a:latin typeface="+mn-lt"/>
              <a:cs typeface="Times New Roman" pitchFamily="18" charset="0"/>
            </a:rPr>
            <a:t>Sırtüstü yatmayla hafifler </a:t>
          </a:r>
          <a:endParaRPr lang="tr-TR" sz="2400" kern="1200" dirty="0">
            <a:latin typeface="+mn-lt"/>
          </a:endParaRPr>
        </a:p>
      </dsp:txBody>
      <dsp:txXfrm rot="-5400000">
        <a:off x="37564" y="4183636"/>
        <a:ext cx="6948442" cy="818995"/>
      </dsp:txXfrm>
    </dsp:sp>
    <dsp:sp modelId="{3857DE30-326E-4A53-8ECC-51900B5ADD21}">
      <dsp:nvSpPr>
        <dsp:cNvPr id="0" name=""/>
        <dsp:cNvSpPr/>
      </dsp:nvSpPr>
      <dsp:spPr>
        <a:xfrm>
          <a:off x="6970022" y="3992641"/>
          <a:ext cx="3933421" cy="1134509"/>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tr-TR" sz="3300" kern="1200" dirty="0">
              <a:latin typeface="+mn-lt"/>
              <a:cs typeface="Times New Roman" pitchFamily="18" charset="0"/>
            </a:rPr>
            <a:t>Disk </a:t>
          </a:r>
          <a:r>
            <a:rPr lang="tr-TR" sz="3300" kern="1200" dirty="0" err="1">
              <a:latin typeface="+mn-lt"/>
              <a:cs typeface="Times New Roman" pitchFamily="18" charset="0"/>
            </a:rPr>
            <a:t>Hernisi</a:t>
          </a:r>
          <a:endParaRPr lang="tr-TR" sz="3300" kern="1200" dirty="0">
            <a:latin typeface="+mn-lt"/>
          </a:endParaRPr>
        </a:p>
      </dsp:txBody>
      <dsp:txXfrm>
        <a:off x="7025404" y="4048023"/>
        <a:ext cx="3822657" cy="1023745"/>
      </dsp:txXfrm>
    </dsp:sp>
    <dsp:sp modelId="{13FAADCD-F40A-4D74-A75D-4D3A3735B598}">
      <dsp:nvSpPr>
        <dsp:cNvPr id="0" name=""/>
        <dsp:cNvSpPr/>
      </dsp:nvSpPr>
      <dsp:spPr>
        <a:xfrm rot="5400000">
          <a:off x="6975991" y="2223001"/>
          <a:ext cx="907607" cy="6992748"/>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err="1">
              <a:latin typeface="+mn-lt"/>
              <a:cs typeface="Times New Roman" pitchFamily="18" charset="0"/>
            </a:rPr>
            <a:t>Parestesi</a:t>
          </a:r>
          <a:r>
            <a:rPr lang="tr-TR" sz="2400" kern="1200" dirty="0">
              <a:latin typeface="+mn-lt"/>
              <a:cs typeface="Times New Roman" pitchFamily="18" charset="0"/>
            </a:rPr>
            <a:t>, hissizlik, güçsüzlük ve yürüme bozuklukları</a:t>
          </a:r>
          <a:endParaRPr lang="tr-TR" sz="2400" kern="1200" dirty="0">
            <a:latin typeface="+mn-lt"/>
          </a:endParaRPr>
        </a:p>
        <a:p>
          <a:pPr marL="228600" lvl="1" indent="-228600" algn="l" defTabSz="1066800">
            <a:lnSpc>
              <a:spcPct val="90000"/>
            </a:lnSpc>
            <a:spcBef>
              <a:spcPct val="0"/>
            </a:spcBef>
            <a:spcAft>
              <a:spcPct val="15000"/>
            </a:spcAft>
            <a:buChar char="•"/>
          </a:pPr>
          <a:r>
            <a:rPr lang="tr-TR" sz="2400" kern="1200" dirty="0">
              <a:latin typeface="+mn-lt"/>
              <a:cs typeface="Times New Roman" pitchFamily="18" charset="0"/>
            </a:rPr>
            <a:t>Bağırsak ve mesane </a:t>
          </a:r>
          <a:r>
            <a:rPr lang="tr-TR" sz="2400" kern="1200" dirty="0" err="1">
              <a:latin typeface="+mn-lt"/>
              <a:cs typeface="Times New Roman" pitchFamily="18" charset="0"/>
            </a:rPr>
            <a:t>inkontinansı</a:t>
          </a:r>
          <a:r>
            <a:rPr lang="tr-TR" sz="2400" kern="1200" dirty="0">
              <a:latin typeface="+mn-lt"/>
              <a:cs typeface="Times New Roman" pitchFamily="18" charset="0"/>
            </a:rPr>
            <a:t> </a:t>
          </a:r>
        </a:p>
      </dsp:txBody>
      <dsp:txXfrm rot="-5400000">
        <a:off x="3933421" y="5309877"/>
        <a:ext cx="6948442" cy="818995"/>
      </dsp:txXfrm>
    </dsp:sp>
    <dsp:sp modelId="{F0D49B45-09AA-4756-8554-6D7F1EAE1DEA}">
      <dsp:nvSpPr>
        <dsp:cNvPr id="0" name=""/>
        <dsp:cNvSpPr/>
      </dsp:nvSpPr>
      <dsp:spPr>
        <a:xfrm>
          <a:off x="0" y="5152120"/>
          <a:ext cx="3933421" cy="1134509"/>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tr-TR" sz="3300" kern="1200" dirty="0" err="1">
              <a:latin typeface="+mn-lt"/>
              <a:cs typeface="Times New Roman" pitchFamily="18" charset="0"/>
            </a:rPr>
            <a:t>Epidural</a:t>
          </a:r>
          <a:r>
            <a:rPr lang="tr-TR" sz="3300" kern="1200" dirty="0">
              <a:latin typeface="+mn-lt"/>
              <a:cs typeface="Times New Roman" pitchFamily="18" charset="0"/>
            </a:rPr>
            <a:t> Bası Sendromları</a:t>
          </a:r>
          <a:endParaRPr lang="tr-TR" sz="3300" kern="1200" dirty="0">
            <a:latin typeface="+mn-lt"/>
          </a:endParaRPr>
        </a:p>
      </dsp:txBody>
      <dsp:txXfrm>
        <a:off x="55382" y="5207502"/>
        <a:ext cx="3822657" cy="1023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B1A7-F8FC-4FA8-B2F3-69BC31163F26}">
      <dsp:nvSpPr>
        <dsp:cNvPr id="0" name=""/>
        <dsp:cNvSpPr/>
      </dsp:nvSpPr>
      <dsp:spPr>
        <a:xfrm>
          <a:off x="5840007" y="380491"/>
          <a:ext cx="176021" cy="771143"/>
        </a:xfrm>
        <a:custGeom>
          <a:avLst/>
          <a:gdLst/>
          <a:ahLst/>
          <a:cxnLst/>
          <a:rect l="0" t="0" r="0" b="0"/>
          <a:pathLst>
            <a:path>
              <a:moveTo>
                <a:pt x="176021" y="0"/>
              </a:moveTo>
              <a:lnTo>
                <a:pt x="176021" y="771143"/>
              </a:lnTo>
              <a:lnTo>
                <a:pt x="0" y="7711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6925E-41F8-4266-AA31-B6DB9767901D}">
      <dsp:nvSpPr>
        <dsp:cNvPr id="0" name=""/>
        <dsp:cNvSpPr/>
      </dsp:nvSpPr>
      <dsp:spPr>
        <a:xfrm>
          <a:off x="6388062" y="2760977"/>
          <a:ext cx="294016" cy="771143"/>
        </a:xfrm>
        <a:custGeom>
          <a:avLst/>
          <a:gdLst/>
          <a:ahLst/>
          <a:cxnLst/>
          <a:rect l="0" t="0" r="0" b="0"/>
          <a:pathLst>
            <a:path>
              <a:moveTo>
                <a:pt x="0" y="0"/>
              </a:moveTo>
              <a:lnTo>
                <a:pt x="0" y="771143"/>
              </a:lnTo>
              <a:lnTo>
                <a:pt x="294016" y="7711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577EA-81F3-473B-92F7-78E2AC193277}">
      <dsp:nvSpPr>
        <dsp:cNvPr id="0" name=""/>
        <dsp:cNvSpPr/>
      </dsp:nvSpPr>
      <dsp:spPr>
        <a:xfrm>
          <a:off x="6016029" y="380491"/>
          <a:ext cx="1156078" cy="1542286"/>
        </a:xfrm>
        <a:custGeom>
          <a:avLst/>
          <a:gdLst/>
          <a:ahLst/>
          <a:cxnLst/>
          <a:rect l="0" t="0" r="0" b="0"/>
          <a:pathLst>
            <a:path>
              <a:moveTo>
                <a:pt x="0" y="0"/>
              </a:moveTo>
              <a:lnTo>
                <a:pt x="0" y="1366265"/>
              </a:lnTo>
              <a:lnTo>
                <a:pt x="1156078" y="1366265"/>
              </a:lnTo>
              <a:lnTo>
                <a:pt x="1156078" y="154228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30398-F146-4119-BE9F-57F05BD84D15}">
      <dsp:nvSpPr>
        <dsp:cNvPr id="0" name=""/>
        <dsp:cNvSpPr/>
      </dsp:nvSpPr>
      <dsp:spPr>
        <a:xfrm>
          <a:off x="1376160" y="3951220"/>
          <a:ext cx="2532032" cy="365530"/>
        </a:xfrm>
        <a:custGeom>
          <a:avLst/>
          <a:gdLst/>
          <a:ahLst/>
          <a:cxnLst/>
          <a:rect l="0" t="0" r="0" b="0"/>
          <a:pathLst>
            <a:path>
              <a:moveTo>
                <a:pt x="2532032" y="0"/>
              </a:moveTo>
              <a:lnTo>
                <a:pt x="2532032" y="189508"/>
              </a:lnTo>
              <a:lnTo>
                <a:pt x="0" y="189508"/>
              </a:lnTo>
              <a:lnTo>
                <a:pt x="0" y="36553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C9656-85BA-49CD-AD0B-A678B66374BD}">
      <dsp:nvSpPr>
        <dsp:cNvPr id="0" name=""/>
        <dsp:cNvSpPr/>
      </dsp:nvSpPr>
      <dsp:spPr>
        <a:xfrm>
          <a:off x="3141699" y="5141463"/>
          <a:ext cx="372916" cy="771997"/>
        </a:xfrm>
        <a:custGeom>
          <a:avLst/>
          <a:gdLst/>
          <a:ahLst/>
          <a:cxnLst/>
          <a:rect l="0" t="0" r="0" b="0"/>
          <a:pathLst>
            <a:path>
              <a:moveTo>
                <a:pt x="0" y="0"/>
              </a:moveTo>
              <a:lnTo>
                <a:pt x="0" y="771997"/>
              </a:lnTo>
              <a:lnTo>
                <a:pt x="372916" y="77199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F5932-F8E3-4ADE-92E2-DAFC19368BE0}">
      <dsp:nvSpPr>
        <dsp:cNvPr id="0" name=""/>
        <dsp:cNvSpPr/>
      </dsp:nvSpPr>
      <dsp:spPr>
        <a:xfrm>
          <a:off x="3862472" y="3951220"/>
          <a:ext cx="91440" cy="352043"/>
        </a:xfrm>
        <a:custGeom>
          <a:avLst/>
          <a:gdLst/>
          <a:ahLst/>
          <a:cxnLst/>
          <a:rect l="0" t="0" r="0" b="0"/>
          <a:pathLst>
            <a:path>
              <a:moveTo>
                <a:pt x="45720" y="0"/>
              </a:moveTo>
              <a:lnTo>
                <a:pt x="45720" y="176021"/>
              </a:lnTo>
              <a:lnTo>
                <a:pt x="57572" y="176021"/>
              </a:lnTo>
              <a:lnTo>
                <a:pt x="57572" y="3520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216C6-5EAF-4A0F-B89A-220269C2C46E}">
      <dsp:nvSpPr>
        <dsp:cNvPr id="0" name=""/>
        <dsp:cNvSpPr/>
      </dsp:nvSpPr>
      <dsp:spPr>
        <a:xfrm>
          <a:off x="3908192" y="2760977"/>
          <a:ext cx="951758" cy="352043"/>
        </a:xfrm>
        <a:custGeom>
          <a:avLst/>
          <a:gdLst/>
          <a:ahLst/>
          <a:cxnLst/>
          <a:rect l="0" t="0" r="0" b="0"/>
          <a:pathLst>
            <a:path>
              <a:moveTo>
                <a:pt x="951758" y="0"/>
              </a:moveTo>
              <a:lnTo>
                <a:pt x="951758" y="176021"/>
              </a:lnTo>
              <a:lnTo>
                <a:pt x="0" y="176021"/>
              </a:lnTo>
              <a:lnTo>
                <a:pt x="0" y="3520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A2AF2-9C43-4477-998B-640A0A217929}">
      <dsp:nvSpPr>
        <dsp:cNvPr id="0" name=""/>
        <dsp:cNvSpPr/>
      </dsp:nvSpPr>
      <dsp:spPr>
        <a:xfrm>
          <a:off x="4859951" y="380491"/>
          <a:ext cx="1156078" cy="1542286"/>
        </a:xfrm>
        <a:custGeom>
          <a:avLst/>
          <a:gdLst/>
          <a:ahLst/>
          <a:cxnLst/>
          <a:rect l="0" t="0" r="0" b="0"/>
          <a:pathLst>
            <a:path>
              <a:moveTo>
                <a:pt x="1156078" y="0"/>
              </a:moveTo>
              <a:lnTo>
                <a:pt x="1156078" y="1366265"/>
              </a:lnTo>
              <a:lnTo>
                <a:pt x="0" y="1366265"/>
              </a:lnTo>
              <a:lnTo>
                <a:pt x="0" y="154228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AC868-519D-4C78-BABA-35BC6F295E89}">
      <dsp:nvSpPr>
        <dsp:cNvPr id="0" name=""/>
        <dsp:cNvSpPr/>
      </dsp:nvSpPr>
      <dsp:spPr>
        <a:xfrm>
          <a:off x="5035973" y="853"/>
          <a:ext cx="1960112" cy="379637"/>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rPr>
            <a:t>BEL AĞRISI</a:t>
          </a:r>
        </a:p>
      </dsp:txBody>
      <dsp:txXfrm>
        <a:off x="5035973" y="853"/>
        <a:ext cx="1960112" cy="379637"/>
      </dsp:txXfrm>
    </dsp:sp>
    <dsp:sp modelId="{A12A5BC5-03DE-4FB5-9824-C18AFACFCCFC}">
      <dsp:nvSpPr>
        <dsp:cNvPr id="0" name=""/>
        <dsp:cNvSpPr/>
      </dsp:nvSpPr>
      <dsp:spPr>
        <a:xfrm>
          <a:off x="3879895" y="1922778"/>
          <a:ext cx="1960112"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tx1"/>
              </a:solidFill>
            </a:rPr>
            <a:t>Nörolojik belirti ve semptom yok</a:t>
          </a:r>
        </a:p>
        <a:p>
          <a:pPr marL="0" lvl="0" indent="0" algn="ctr" defTabSz="622300">
            <a:lnSpc>
              <a:spcPct val="90000"/>
            </a:lnSpc>
            <a:spcBef>
              <a:spcPct val="0"/>
            </a:spcBef>
            <a:spcAft>
              <a:spcPct val="35000"/>
            </a:spcAft>
            <a:buNone/>
          </a:pPr>
          <a:r>
            <a:rPr lang="tr-TR" sz="1400" kern="1200" dirty="0">
              <a:solidFill>
                <a:schemeClr val="tx1"/>
              </a:solidFill>
            </a:rPr>
            <a:t>Sistemik hastalık yok</a:t>
          </a:r>
        </a:p>
      </dsp:txBody>
      <dsp:txXfrm>
        <a:off x="3879895" y="1922778"/>
        <a:ext cx="1960112" cy="838199"/>
      </dsp:txXfrm>
    </dsp:sp>
    <dsp:sp modelId="{CCDFEE3A-6D08-46A1-AD9F-80273BD83A9D}">
      <dsp:nvSpPr>
        <dsp:cNvPr id="0" name=""/>
        <dsp:cNvSpPr/>
      </dsp:nvSpPr>
      <dsp:spPr>
        <a:xfrm>
          <a:off x="2928136" y="3113021"/>
          <a:ext cx="1960112"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Mekanik bozukluğun konservatif tedavisi</a:t>
          </a:r>
        </a:p>
      </dsp:txBody>
      <dsp:txXfrm>
        <a:off x="2928136" y="3113021"/>
        <a:ext cx="1960112" cy="838199"/>
      </dsp:txXfrm>
    </dsp:sp>
    <dsp:sp modelId="{3CE669F3-60FE-4FDE-BD50-3F48C726F1D3}">
      <dsp:nvSpPr>
        <dsp:cNvPr id="0" name=""/>
        <dsp:cNvSpPr/>
      </dsp:nvSpPr>
      <dsp:spPr>
        <a:xfrm>
          <a:off x="2947113" y="4303264"/>
          <a:ext cx="1945863"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Semptomlar ısrarlı</a:t>
          </a:r>
        </a:p>
      </dsp:txBody>
      <dsp:txXfrm>
        <a:off x="2947113" y="4303264"/>
        <a:ext cx="1945863" cy="838199"/>
      </dsp:txXfrm>
    </dsp:sp>
    <dsp:sp modelId="{FD16AA51-FC3F-4F3E-96E7-273374E740DC}">
      <dsp:nvSpPr>
        <dsp:cNvPr id="0" name=""/>
        <dsp:cNvSpPr/>
      </dsp:nvSpPr>
      <dsp:spPr>
        <a:xfrm>
          <a:off x="3514616" y="5494361"/>
          <a:ext cx="1960112"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Görüntüleme, </a:t>
          </a:r>
          <a:r>
            <a:rPr lang="tr-TR" sz="1600" kern="1200" dirty="0" err="1">
              <a:solidFill>
                <a:schemeClr val="tx1"/>
              </a:solidFill>
            </a:rPr>
            <a:t>laboratuar</a:t>
          </a:r>
          <a:r>
            <a:rPr lang="tr-TR" sz="1600" kern="1200" dirty="0">
              <a:solidFill>
                <a:schemeClr val="tx1"/>
              </a:solidFill>
            </a:rPr>
            <a:t> değerlendirme</a:t>
          </a:r>
        </a:p>
      </dsp:txBody>
      <dsp:txXfrm>
        <a:off x="3514616" y="5494361"/>
        <a:ext cx="1960112" cy="838199"/>
      </dsp:txXfrm>
    </dsp:sp>
    <dsp:sp modelId="{7B9F1FBB-BE74-4885-AE6E-50B87FA434C5}">
      <dsp:nvSpPr>
        <dsp:cNvPr id="0" name=""/>
        <dsp:cNvSpPr/>
      </dsp:nvSpPr>
      <dsp:spPr>
        <a:xfrm>
          <a:off x="396103" y="4316751"/>
          <a:ext cx="1960112"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Semptomlar geriler</a:t>
          </a:r>
        </a:p>
      </dsp:txBody>
      <dsp:txXfrm>
        <a:off x="396103" y="4316751"/>
        <a:ext cx="1960112" cy="838199"/>
      </dsp:txXfrm>
    </dsp:sp>
    <dsp:sp modelId="{D9FE545D-14ED-4F62-9D4A-CAC501E10172}">
      <dsp:nvSpPr>
        <dsp:cNvPr id="0" name=""/>
        <dsp:cNvSpPr/>
      </dsp:nvSpPr>
      <dsp:spPr>
        <a:xfrm>
          <a:off x="6192051" y="1922778"/>
          <a:ext cx="1960112"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tx1"/>
              </a:solidFill>
            </a:rPr>
            <a:t>Nörolojik belirtiler ve/veya semptomlar veya sistemik hastalık mevcut</a:t>
          </a:r>
        </a:p>
      </dsp:txBody>
      <dsp:txXfrm>
        <a:off x="6192051" y="1922778"/>
        <a:ext cx="1960112" cy="838199"/>
      </dsp:txXfrm>
    </dsp:sp>
    <dsp:sp modelId="{9221D8B9-F7E4-4CD0-BE14-1F4E622D9ED3}">
      <dsp:nvSpPr>
        <dsp:cNvPr id="0" name=""/>
        <dsp:cNvSpPr/>
      </dsp:nvSpPr>
      <dsp:spPr>
        <a:xfrm>
          <a:off x="6682079" y="3113021"/>
          <a:ext cx="1960112" cy="838199"/>
        </a:xfrm>
        <a:prstGeom prst="rect">
          <a:avLst/>
        </a:prstGeom>
        <a:solidFill>
          <a:schemeClr val="accent6">
            <a:lumMod val="60000"/>
            <a:lumOff val="4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Ek görüntüleme, </a:t>
          </a:r>
          <a:r>
            <a:rPr lang="tr-TR" sz="1600" kern="1200" dirty="0" err="1">
              <a:solidFill>
                <a:schemeClr val="tx1"/>
              </a:solidFill>
            </a:rPr>
            <a:t>laboratuar</a:t>
          </a:r>
          <a:r>
            <a:rPr lang="tr-TR" sz="1600" kern="1200" dirty="0">
              <a:solidFill>
                <a:schemeClr val="tx1"/>
              </a:solidFill>
            </a:rPr>
            <a:t> değerlendirme</a:t>
          </a:r>
        </a:p>
      </dsp:txBody>
      <dsp:txXfrm>
        <a:off x="6682079" y="3113021"/>
        <a:ext cx="1960112" cy="838199"/>
      </dsp:txXfrm>
    </dsp:sp>
    <dsp:sp modelId="{F6A0DAA2-A7BD-4F35-AB21-BE2FED538064}">
      <dsp:nvSpPr>
        <dsp:cNvPr id="0" name=""/>
        <dsp:cNvSpPr/>
      </dsp:nvSpPr>
      <dsp:spPr>
        <a:xfrm>
          <a:off x="3879895" y="741298"/>
          <a:ext cx="1960112" cy="820672"/>
        </a:xfrm>
        <a:prstGeom prst="ellipse">
          <a:avLst/>
        </a:prstGeom>
        <a:solidFill>
          <a:schemeClr val="accent6">
            <a:lumMod val="20000"/>
            <a:lumOff val="80000"/>
          </a:schemeClr>
        </a:solidFill>
        <a:ln w="127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err="1">
              <a:solidFill>
                <a:schemeClr val="tx1"/>
              </a:solidFill>
            </a:rPr>
            <a:t>Anamnez</a:t>
          </a:r>
          <a:r>
            <a:rPr lang="tr-TR" sz="1600" kern="1200" dirty="0">
              <a:solidFill>
                <a:schemeClr val="tx1"/>
              </a:solidFill>
            </a:rPr>
            <a:t> ve fizik muayene</a:t>
          </a:r>
        </a:p>
      </dsp:txBody>
      <dsp:txXfrm>
        <a:off x="4166947" y="861483"/>
        <a:ext cx="1386008" cy="58030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D4F57-8E76-40B3-BA93-4E4DE4F7BCD4}" type="datetimeFigureOut">
              <a:rPr lang="tr-TR" smtClean="0"/>
              <a:t>13.05.2024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20274-946A-437E-8ABD-71FD809E197B}" type="slidenum">
              <a:rPr lang="tr-TR" smtClean="0"/>
              <a:t>‹#›</a:t>
            </a:fld>
            <a:endParaRPr lang="tr-TR"/>
          </a:p>
        </p:txBody>
      </p:sp>
    </p:spTree>
    <p:extLst>
      <p:ext uri="{BB962C8B-B14F-4D97-AF65-F5344CB8AC3E}">
        <p14:creationId xmlns:p14="http://schemas.microsoft.com/office/powerpoint/2010/main" val="125943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3</a:t>
            </a:fld>
            <a:endParaRPr lang="tr-TR"/>
          </a:p>
        </p:txBody>
      </p:sp>
    </p:spTree>
    <p:extLst>
      <p:ext uri="{BB962C8B-B14F-4D97-AF65-F5344CB8AC3E}">
        <p14:creationId xmlns:p14="http://schemas.microsoft.com/office/powerpoint/2010/main" val="120187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None/>
            </a:pPr>
            <a:r>
              <a:rPr lang="tr-TR" dirty="0"/>
              <a:t>Refleksler, kas gücü, duyu ve denge muayenesi</a:t>
            </a:r>
          </a:p>
          <a:p>
            <a:pPr>
              <a:buFont typeface="Wingdings" panose="05000000000000000000" pitchFamily="2" charset="2"/>
              <a:buNone/>
            </a:pPr>
            <a:r>
              <a:rPr lang="tr-TR" dirty="0"/>
              <a:t>Lomber omurga patolojilerinden en sık etkilenen kökler L4 L5 S1 Nörolojik bozukluklar da çoğunlukla bu köklere aittir.</a:t>
            </a:r>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22</a:t>
            </a:fld>
            <a:endParaRPr lang="tr-TR"/>
          </a:p>
        </p:txBody>
      </p:sp>
    </p:spTree>
    <p:extLst>
      <p:ext uri="{BB962C8B-B14F-4D97-AF65-F5344CB8AC3E}">
        <p14:creationId xmlns:p14="http://schemas.microsoft.com/office/powerpoint/2010/main" val="75338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kern="1200" dirty="0">
                <a:solidFill>
                  <a:schemeClr val="tx1"/>
                </a:solidFill>
                <a:effectLst/>
                <a:latin typeface="+mn-lt"/>
                <a:ea typeface="+mn-ea"/>
                <a:cs typeface="+mn-cs"/>
              </a:rPr>
              <a:t>Bel </a:t>
            </a:r>
            <a:r>
              <a:rPr lang="tr-TR" sz="1200" b="1" i="0" kern="1200" dirty="0" err="1">
                <a:solidFill>
                  <a:schemeClr val="tx1"/>
                </a:solidFill>
                <a:effectLst/>
                <a:latin typeface="+mn-lt"/>
                <a:ea typeface="+mn-ea"/>
                <a:cs typeface="+mn-cs"/>
              </a:rPr>
              <a:t>zorlanması,lumbosakral</a:t>
            </a:r>
            <a:r>
              <a:rPr lang="tr-TR" sz="1200" b="1" i="0" kern="1200" dirty="0">
                <a:solidFill>
                  <a:schemeClr val="tx1"/>
                </a:solidFill>
                <a:effectLst/>
                <a:latin typeface="+mn-lt"/>
                <a:ea typeface="+mn-ea"/>
                <a:cs typeface="+mn-cs"/>
              </a:rPr>
              <a:t> omurganın mekanik zorlanmaya maruz kalması sonucu oluşur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Sprain</a:t>
            </a:r>
            <a:r>
              <a:rPr lang="tr-TR" sz="1200" b="0" i="0" kern="1200" dirty="0">
                <a:solidFill>
                  <a:schemeClr val="tx1"/>
                </a:solidFill>
                <a:effectLst/>
                <a:latin typeface="+mn-lt"/>
                <a:ea typeface="+mn-ea"/>
                <a:cs typeface="+mn-cs"/>
              </a:rPr>
              <a:t> ligamanın, </a:t>
            </a:r>
            <a:r>
              <a:rPr lang="tr-TR" sz="1200" b="0" i="0" kern="1200" dirty="0" err="1">
                <a:solidFill>
                  <a:schemeClr val="tx1"/>
                </a:solidFill>
                <a:effectLst/>
                <a:latin typeface="+mn-lt"/>
                <a:ea typeface="+mn-ea"/>
                <a:cs typeface="+mn-cs"/>
              </a:rPr>
              <a:t>strain</a:t>
            </a:r>
            <a:r>
              <a:rPr lang="tr-TR" sz="1200" b="0" i="0" kern="1200" dirty="0">
                <a:solidFill>
                  <a:schemeClr val="tx1"/>
                </a:solidFill>
                <a:effectLst/>
                <a:latin typeface="+mn-lt"/>
                <a:ea typeface="+mn-ea"/>
                <a:cs typeface="+mn-cs"/>
              </a:rPr>
              <a:t> kasın yaralanma veya aşırı kullanma sonucu hasara uğramasıdır. </a:t>
            </a:r>
            <a:endParaRPr lang="tr-TR" dirty="0"/>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35</a:t>
            </a:fld>
            <a:endParaRPr lang="tr-TR"/>
          </a:p>
        </p:txBody>
      </p:sp>
    </p:spTree>
    <p:extLst>
      <p:ext uri="{BB962C8B-B14F-4D97-AF65-F5344CB8AC3E}">
        <p14:creationId xmlns:p14="http://schemas.microsoft.com/office/powerpoint/2010/main" val="42954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Nörojenik </a:t>
            </a:r>
            <a:r>
              <a:rPr lang="tr-TR" dirty="0" err="1"/>
              <a:t>kladukasyo</a:t>
            </a:r>
            <a:r>
              <a:rPr lang="tr-TR" dirty="0"/>
              <a:t>: Yürümek ve uzun süre ayakta durmak ağrıyı tetikler. Hastalar öne eğik postürde yürüme eğilimi gösterirler. Ağrıdan oturarak kurtulurlar</a:t>
            </a:r>
          </a:p>
        </p:txBody>
      </p:sp>
      <p:sp>
        <p:nvSpPr>
          <p:cNvPr id="4" name="Slayt Numarası Yer Tutucusu 3"/>
          <p:cNvSpPr>
            <a:spLocks noGrp="1"/>
          </p:cNvSpPr>
          <p:nvPr>
            <p:ph type="sldNum" sz="quarter" idx="5"/>
          </p:nvPr>
        </p:nvSpPr>
        <p:spPr/>
        <p:txBody>
          <a:bodyPr/>
          <a:lstStyle/>
          <a:p>
            <a:fld id="{92520274-946A-437E-8ABD-71FD809E197B}" type="slidenum">
              <a:rPr lang="tr-TR" smtClean="0"/>
              <a:t>41</a:t>
            </a:fld>
            <a:endParaRPr lang="tr-TR"/>
          </a:p>
        </p:txBody>
      </p:sp>
    </p:spTree>
    <p:extLst>
      <p:ext uri="{BB962C8B-B14F-4D97-AF65-F5344CB8AC3E}">
        <p14:creationId xmlns:p14="http://schemas.microsoft.com/office/powerpoint/2010/main" val="51433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base">
              <a:buFont typeface="Arial" panose="020B0604020202020204" pitchFamily="34" charset="0"/>
              <a:buChar char="•"/>
            </a:pPr>
            <a:r>
              <a:rPr lang="tr-TR" b="0" i="0" dirty="0">
                <a:solidFill>
                  <a:srgbClr val="444444"/>
                </a:solidFill>
                <a:effectLst/>
                <a:latin typeface="inherit"/>
              </a:rPr>
              <a:t>Televizyon izlemek, bulaşık yıkamak veya yürümek gibi günlük aktiviteler sırasında </a:t>
            </a:r>
            <a:r>
              <a:rPr lang="tr-TR" b="1" i="0" dirty="0">
                <a:solidFill>
                  <a:srgbClr val="404040"/>
                </a:solidFill>
                <a:effectLst/>
                <a:latin typeface="inherit"/>
              </a:rPr>
              <a:t>duruşunuza dikkat edin.</a:t>
            </a:r>
            <a:endParaRPr lang="tr-TR" b="0" i="0" dirty="0">
              <a:solidFill>
                <a:srgbClr val="444444"/>
              </a:solidFill>
              <a:effectLst/>
              <a:latin typeface="inherit"/>
            </a:endParaRPr>
          </a:p>
          <a:p>
            <a:pPr algn="l" fontAlgn="base">
              <a:buFont typeface="Arial" panose="020B0604020202020204" pitchFamily="34" charset="0"/>
              <a:buChar char="•"/>
            </a:pPr>
            <a:r>
              <a:rPr lang="tr-TR" b="1" i="0" dirty="0">
                <a:solidFill>
                  <a:srgbClr val="404040"/>
                </a:solidFill>
                <a:effectLst/>
                <a:latin typeface="inherit"/>
              </a:rPr>
              <a:t>Aktif kalmak. </a:t>
            </a:r>
            <a:r>
              <a:rPr lang="tr-TR" b="0" i="0" dirty="0">
                <a:solidFill>
                  <a:srgbClr val="444444"/>
                </a:solidFill>
                <a:effectLst/>
                <a:latin typeface="inherit"/>
              </a:rPr>
              <a:t>Her türlü egzersiz duruşunuzu iyileştirmeye yardımcı olabilir, ancak belirli egzersiz türleri özellikle yardımcı olabilir. Yoga, </a:t>
            </a:r>
            <a:r>
              <a:rPr lang="tr-TR" b="0" i="0" dirty="0" err="1">
                <a:solidFill>
                  <a:srgbClr val="444444"/>
                </a:solidFill>
                <a:effectLst/>
                <a:latin typeface="inherit"/>
              </a:rPr>
              <a:t>tai</a:t>
            </a:r>
            <a:r>
              <a:rPr lang="tr-TR" b="0" i="0" dirty="0">
                <a:solidFill>
                  <a:srgbClr val="444444"/>
                </a:solidFill>
                <a:effectLst/>
                <a:latin typeface="inherit"/>
              </a:rPr>
              <a:t> </a:t>
            </a:r>
            <a:r>
              <a:rPr lang="tr-TR" b="0" i="0" dirty="0" err="1">
                <a:solidFill>
                  <a:srgbClr val="444444"/>
                </a:solidFill>
                <a:effectLst/>
                <a:latin typeface="inherit"/>
              </a:rPr>
              <a:t>chi</a:t>
            </a:r>
            <a:r>
              <a:rPr lang="tr-TR" b="0" i="0" dirty="0">
                <a:solidFill>
                  <a:srgbClr val="444444"/>
                </a:solidFill>
                <a:effectLst/>
                <a:latin typeface="inherit"/>
              </a:rPr>
              <a:t> ve vücut farkındalığına odaklanan diğer sınıfları içerir. Merkez bölgenizi (sırt, karın ve pelvis çevresindeki kaslar) güçlendiren egzersizler yapmak da iyi bir fikirdir.</a:t>
            </a:r>
          </a:p>
          <a:p>
            <a:pPr algn="l" fontAlgn="base">
              <a:buFont typeface="Arial" panose="020B0604020202020204" pitchFamily="34" charset="0"/>
              <a:buChar char="•"/>
            </a:pPr>
            <a:r>
              <a:rPr lang="tr-TR" b="1" i="0" dirty="0">
                <a:solidFill>
                  <a:srgbClr val="404040"/>
                </a:solidFill>
                <a:effectLst/>
                <a:latin typeface="inherit"/>
              </a:rPr>
              <a:t>Sağlıklı bir kiloyu koruyun. </a:t>
            </a:r>
            <a:r>
              <a:rPr lang="tr-TR" b="0" i="0" dirty="0">
                <a:solidFill>
                  <a:srgbClr val="444444"/>
                </a:solidFill>
                <a:effectLst/>
                <a:latin typeface="inherit"/>
              </a:rPr>
              <a:t>Fazla kilo karın kaslarınızı zayıflatabilir, pelvisiniz ve omurganız için sorunlara neden olabilir ve bel ağrısına katkıda bulunabilir. Bunların hepsi duruşunuza zarar verebilir.</a:t>
            </a:r>
          </a:p>
          <a:p>
            <a:pPr algn="l" fontAlgn="base">
              <a:buFont typeface="Arial" panose="020B0604020202020204" pitchFamily="34" charset="0"/>
              <a:buChar char="•"/>
            </a:pPr>
            <a:r>
              <a:rPr lang="tr-TR" b="1" i="0" dirty="0">
                <a:solidFill>
                  <a:srgbClr val="404040"/>
                </a:solidFill>
                <a:effectLst/>
                <a:latin typeface="inherit"/>
              </a:rPr>
              <a:t>Rahat, alçak topuklu ayakkabılar giyin. </a:t>
            </a:r>
            <a:r>
              <a:rPr lang="tr-TR" b="0" i="0" dirty="0">
                <a:solidFill>
                  <a:srgbClr val="444444"/>
                </a:solidFill>
                <a:effectLst/>
                <a:latin typeface="inherit"/>
              </a:rPr>
              <a:t>Örneğin yüksek topuklu ayakkabılar dengenizi bozabilir ve sizi farklı yürümeye zorlayabilir. Bu, kaslarınıza daha fazla baskı uygular ve duruşunuza zarar verir.</a:t>
            </a:r>
          </a:p>
          <a:p>
            <a:pPr algn="l" fontAlgn="base">
              <a:buFont typeface="Arial" panose="020B0604020202020204" pitchFamily="34" charset="0"/>
              <a:buChar char="•"/>
            </a:pPr>
            <a:r>
              <a:rPr lang="tr-TR" b="0" i="0" dirty="0">
                <a:solidFill>
                  <a:srgbClr val="444444"/>
                </a:solidFill>
                <a:effectLst/>
                <a:latin typeface="inherit"/>
              </a:rPr>
              <a:t>İster bilgisayar başında oturuyor olun, ister akşam yemeği hazırlıyor olun, ister yemek yerken, </a:t>
            </a:r>
            <a:r>
              <a:rPr lang="tr-TR" b="1" i="0" dirty="0">
                <a:solidFill>
                  <a:srgbClr val="404040"/>
                </a:solidFill>
                <a:effectLst/>
                <a:latin typeface="inherit"/>
              </a:rPr>
              <a:t>çalışma yüzeylerinin sizin için rahat bir yükseklikte olduğundan emin olun .</a:t>
            </a:r>
            <a:endParaRPr lang="tr-TR" b="0" i="0" dirty="0">
              <a:solidFill>
                <a:srgbClr val="444444"/>
              </a:solidFill>
              <a:effectLst/>
              <a:latin typeface="inherit"/>
            </a:endParaRPr>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54</a:t>
            </a:fld>
            <a:endParaRPr lang="tr-TR"/>
          </a:p>
        </p:txBody>
      </p:sp>
    </p:spTree>
    <p:extLst>
      <p:ext uri="{BB962C8B-B14F-4D97-AF65-F5344CB8AC3E}">
        <p14:creationId xmlns:p14="http://schemas.microsoft.com/office/powerpoint/2010/main" val="86838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base">
              <a:buFont typeface="Arial" panose="020B0604020202020204" pitchFamily="34" charset="0"/>
              <a:buChar char="•"/>
            </a:pPr>
            <a:r>
              <a:rPr lang="tr-TR" b="1" i="0" dirty="0">
                <a:solidFill>
                  <a:srgbClr val="404040"/>
                </a:solidFill>
                <a:effectLst/>
                <a:latin typeface="inherit"/>
              </a:rPr>
              <a:t>Oturma pozisyonlarını</a:t>
            </a:r>
            <a:r>
              <a:rPr lang="tr-TR" b="0" i="0" dirty="0">
                <a:solidFill>
                  <a:srgbClr val="444444"/>
                </a:solidFill>
                <a:effectLst/>
                <a:latin typeface="inherit"/>
              </a:rPr>
              <a:t> sık sık değiştirin</a:t>
            </a:r>
          </a:p>
          <a:p>
            <a:pPr algn="l" fontAlgn="base">
              <a:buFont typeface="Arial" panose="020B0604020202020204" pitchFamily="34" charset="0"/>
              <a:buChar char="•"/>
            </a:pPr>
            <a:r>
              <a:rPr lang="tr-TR" b="0" i="0" dirty="0">
                <a:solidFill>
                  <a:srgbClr val="444444"/>
                </a:solidFill>
                <a:effectLst/>
                <a:latin typeface="inherit"/>
              </a:rPr>
              <a:t>Ofisinizde veya evinizde </a:t>
            </a:r>
            <a:r>
              <a:rPr lang="tr-TR" b="1" i="0" dirty="0">
                <a:solidFill>
                  <a:srgbClr val="404040"/>
                </a:solidFill>
                <a:effectLst/>
                <a:latin typeface="inherit"/>
              </a:rPr>
              <a:t>kısa yürüyüşler yapın</a:t>
            </a:r>
            <a:endParaRPr lang="tr-TR" b="0" i="0" dirty="0">
              <a:solidFill>
                <a:srgbClr val="444444"/>
              </a:solidFill>
              <a:effectLst/>
              <a:latin typeface="inherit"/>
            </a:endParaRPr>
          </a:p>
          <a:p>
            <a:pPr algn="l" fontAlgn="base">
              <a:buFont typeface="Arial" panose="020B0604020202020204" pitchFamily="34" charset="0"/>
              <a:buChar char="•"/>
            </a:pPr>
            <a:r>
              <a:rPr lang="tr-TR" b="0" i="0" dirty="0">
                <a:solidFill>
                  <a:srgbClr val="444444"/>
                </a:solidFill>
                <a:effectLst/>
                <a:latin typeface="inherit"/>
              </a:rPr>
              <a:t>Kas gerginliğini azaltmak için kaslarınızı sık sık </a:t>
            </a:r>
            <a:r>
              <a:rPr lang="tr-TR" b="1" i="0" dirty="0">
                <a:solidFill>
                  <a:srgbClr val="404040"/>
                </a:solidFill>
                <a:effectLst/>
                <a:latin typeface="inherit"/>
              </a:rPr>
              <a:t>hafifçe gerin</a:t>
            </a:r>
            <a:endParaRPr lang="tr-TR" b="0" i="0" dirty="0">
              <a:solidFill>
                <a:srgbClr val="444444"/>
              </a:solidFill>
              <a:effectLst/>
              <a:latin typeface="inherit"/>
            </a:endParaRPr>
          </a:p>
          <a:p>
            <a:pPr algn="l" fontAlgn="base">
              <a:buFont typeface="Arial" panose="020B0604020202020204" pitchFamily="34" charset="0"/>
              <a:buChar char="•"/>
            </a:pPr>
            <a:r>
              <a:rPr lang="tr-TR" b="1" i="0" dirty="0">
                <a:solidFill>
                  <a:srgbClr val="404040"/>
                </a:solidFill>
                <a:effectLst/>
                <a:latin typeface="inherit"/>
              </a:rPr>
              <a:t>Bacaklarınızı geçmeyin; </a:t>
            </a:r>
            <a:r>
              <a:rPr lang="tr-TR" b="0" i="0" dirty="0">
                <a:solidFill>
                  <a:srgbClr val="444444"/>
                </a:solidFill>
                <a:effectLst/>
                <a:latin typeface="inherit"/>
              </a:rPr>
              <a:t>ayak bilekleriniz dizlerinizin önünde olacak şekilde ayaklarınızı yerde tutun</a:t>
            </a:r>
          </a:p>
          <a:p>
            <a:pPr algn="l" fontAlgn="base">
              <a:buFont typeface="Arial" panose="020B0604020202020204" pitchFamily="34" charset="0"/>
              <a:buChar char="•"/>
            </a:pPr>
            <a:r>
              <a:rPr lang="tr-TR" b="1" i="0" dirty="0">
                <a:solidFill>
                  <a:srgbClr val="404040"/>
                </a:solidFill>
                <a:effectLst/>
                <a:latin typeface="inherit"/>
              </a:rPr>
              <a:t>Ayaklarınızın yere değdiğinden emin olun</a:t>
            </a:r>
            <a:r>
              <a:rPr lang="tr-TR" b="0" i="0" dirty="0">
                <a:solidFill>
                  <a:srgbClr val="444444"/>
                </a:solidFill>
                <a:effectLst/>
                <a:latin typeface="inherit"/>
              </a:rPr>
              <a:t> veya bu mümkün değilse bir ayaklık kullanın.</a:t>
            </a:r>
          </a:p>
          <a:p>
            <a:pPr algn="l" fontAlgn="base">
              <a:buFont typeface="Arial" panose="020B0604020202020204" pitchFamily="34" charset="0"/>
              <a:buChar char="•"/>
            </a:pPr>
            <a:r>
              <a:rPr lang="tr-TR" b="1" i="0" dirty="0">
                <a:solidFill>
                  <a:srgbClr val="404040"/>
                </a:solidFill>
                <a:effectLst/>
                <a:latin typeface="inherit"/>
              </a:rPr>
              <a:t>Omuzlarınızı gevşetin; </a:t>
            </a:r>
            <a:r>
              <a:rPr lang="tr-TR" b="0" i="0" dirty="0">
                <a:solidFill>
                  <a:srgbClr val="444444"/>
                </a:solidFill>
                <a:effectLst/>
                <a:latin typeface="inherit"/>
              </a:rPr>
              <a:t>yuvarlanmamalı veya geriye doğru çekilmemelidir</a:t>
            </a:r>
          </a:p>
          <a:p>
            <a:pPr algn="l" fontAlgn="base">
              <a:buFont typeface="Arial" panose="020B0604020202020204" pitchFamily="34" charset="0"/>
              <a:buChar char="•"/>
            </a:pPr>
            <a:r>
              <a:rPr lang="tr-TR" b="1" i="0" dirty="0">
                <a:solidFill>
                  <a:srgbClr val="404040"/>
                </a:solidFill>
                <a:effectLst/>
                <a:latin typeface="inherit"/>
              </a:rPr>
              <a:t>Dirseklerinizi vücudunuza yakın tutun. </a:t>
            </a:r>
            <a:r>
              <a:rPr lang="tr-TR" b="0" i="0" dirty="0">
                <a:solidFill>
                  <a:srgbClr val="444444"/>
                </a:solidFill>
                <a:effectLst/>
                <a:latin typeface="inherit"/>
              </a:rPr>
              <a:t>90 ile 120 derece arasında bükülmeleri gerekir.</a:t>
            </a:r>
          </a:p>
          <a:p>
            <a:pPr algn="l" fontAlgn="base">
              <a:buFont typeface="Arial" panose="020B0604020202020204" pitchFamily="34" charset="0"/>
              <a:buChar char="•"/>
            </a:pPr>
            <a:r>
              <a:rPr lang="tr-TR" b="1" i="0" dirty="0">
                <a:solidFill>
                  <a:srgbClr val="404040"/>
                </a:solidFill>
                <a:effectLst/>
                <a:latin typeface="inherit"/>
              </a:rPr>
              <a:t>Sırtınızın tam olarak desteklendiğinden emin olun. </a:t>
            </a:r>
            <a:r>
              <a:rPr lang="tr-TR" b="0" i="0" dirty="0">
                <a:solidFill>
                  <a:srgbClr val="444444"/>
                </a:solidFill>
                <a:effectLst/>
                <a:latin typeface="inherit"/>
              </a:rPr>
              <a:t>Koltuğunuzun alt sırtınızın kıvrımını destekleyebilecek bir sırtlığı yoksa bir sırt yastığı veya başka bir sırt desteği kullanın.</a:t>
            </a:r>
          </a:p>
          <a:p>
            <a:pPr algn="l" fontAlgn="base">
              <a:buFont typeface="Arial" panose="020B0604020202020204" pitchFamily="34" charset="0"/>
              <a:buChar char="•"/>
            </a:pPr>
            <a:r>
              <a:rPr lang="tr-TR" b="1" i="0" dirty="0">
                <a:solidFill>
                  <a:srgbClr val="404040"/>
                </a:solidFill>
                <a:effectLst/>
                <a:latin typeface="inherit"/>
              </a:rPr>
              <a:t>Uyluk ve kalçalarınızın desteklendiğinden emin olun. </a:t>
            </a:r>
            <a:r>
              <a:rPr lang="tr-TR" b="0" i="0" dirty="0">
                <a:solidFill>
                  <a:srgbClr val="444444"/>
                </a:solidFill>
                <a:effectLst/>
                <a:latin typeface="inherit"/>
              </a:rPr>
              <a:t>İyi yastıklı bir koltuğunuz olmalı ve uyluklarınız ve kalçalarınız yere paralel olmalıdır.</a:t>
            </a:r>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55</a:t>
            </a:fld>
            <a:endParaRPr lang="tr-TR"/>
          </a:p>
        </p:txBody>
      </p:sp>
    </p:spTree>
    <p:extLst>
      <p:ext uri="{BB962C8B-B14F-4D97-AF65-F5344CB8AC3E}">
        <p14:creationId xmlns:p14="http://schemas.microsoft.com/office/powerpoint/2010/main" val="310091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62</a:t>
            </a:fld>
            <a:endParaRPr lang="tr-TR"/>
          </a:p>
        </p:txBody>
      </p:sp>
    </p:spTree>
    <p:extLst>
      <p:ext uri="{BB962C8B-B14F-4D97-AF65-F5344CB8AC3E}">
        <p14:creationId xmlns:p14="http://schemas.microsoft.com/office/powerpoint/2010/main" val="331725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4</a:t>
            </a:fld>
            <a:endParaRPr lang="tr-TR"/>
          </a:p>
        </p:txBody>
      </p:sp>
    </p:spTree>
    <p:extLst>
      <p:ext uri="{BB962C8B-B14F-4D97-AF65-F5344CB8AC3E}">
        <p14:creationId xmlns:p14="http://schemas.microsoft.com/office/powerpoint/2010/main" val="270532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C9D7F1"/>
                </a:highlight>
                <a:latin typeface="Noto Sans" panose="020B0502040504020204" pitchFamily="34" charset="0"/>
              </a:rPr>
              <a:t>Tüm yetişkinlerin yüzde 84'e kadarının hayatlarının bir döneminde bel ağrısı yaşadığı tahmin edilmektedir ve bu, birinci basamak sağlık hizmetine başvurmanın en yaygın nedenlerinden biridir</a:t>
            </a:r>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5</a:t>
            </a:fld>
            <a:endParaRPr lang="tr-TR"/>
          </a:p>
        </p:txBody>
      </p:sp>
    </p:spTree>
    <p:extLst>
      <p:ext uri="{BB962C8B-B14F-4D97-AF65-F5344CB8AC3E}">
        <p14:creationId xmlns:p14="http://schemas.microsoft.com/office/powerpoint/2010/main" val="208777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a:solidFill>
                  <a:schemeClr val="tx1"/>
                </a:solidFill>
                <a:effectLst/>
                <a:latin typeface="+mn-lt"/>
                <a:ea typeface="+mn-ea"/>
                <a:cs typeface="+mn-cs"/>
              </a:rPr>
              <a:t>Bel </a:t>
            </a:r>
            <a:r>
              <a:rPr lang="tr-TR" sz="1200" b="1" i="0" kern="1200" dirty="0" err="1">
                <a:solidFill>
                  <a:schemeClr val="tx1"/>
                </a:solidFill>
                <a:effectLst/>
                <a:latin typeface="+mn-lt"/>
                <a:ea typeface="+mn-ea"/>
                <a:cs typeface="+mn-cs"/>
              </a:rPr>
              <a:t>zorlanması,lumbosakral</a:t>
            </a:r>
            <a:r>
              <a:rPr lang="tr-TR" sz="1200" b="1" i="0" kern="1200" dirty="0">
                <a:solidFill>
                  <a:schemeClr val="tx1"/>
                </a:solidFill>
                <a:effectLst/>
                <a:latin typeface="+mn-lt"/>
                <a:ea typeface="+mn-ea"/>
                <a:cs typeface="+mn-cs"/>
              </a:rPr>
              <a:t> omurganın mekanik zorlanmaya maruz kalması sonucu oluşur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Sprain</a:t>
            </a:r>
            <a:r>
              <a:rPr lang="tr-TR" sz="1200" b="0" i="0" kern="1200" dirty="0">
                <a:solidFill>
                  <a:schemeClr val="tx1"/>
                </a:solidFill>
                <a:effectLst/>
                <a:latin typeface="+mn-lt"/>
                <a:ea typeface="+mn-ea"/>
                <a:cs typeface="+mn-cs"/>
              </a:rPr>
              <a:t> ligamanın, </a:t>
            </a:r>
            <a:r>
              <a:rPr lang="tr-TR" sz="1200" b="0" i="0" kern="1200" dirty="0" err="1">
                <a:solidFill>
                  <a:schemeClr val="tx1"/>
                </a:solidFill>
                <a:effectLst/>
                <a:latin typeface="+mn-lt"/>
                <a:ea typeface="+mn-ea"/>
                <a:cs typeface="+mn-cs"/>
              </a:rPr>
              <a:t>strain</a:t>
            </a:r>
            <a:r>
              <a:rPr lang="tr-TR" sz="1200" b="0" i="0" kern="1200" dirty="0">
                <a:solidFill>
                  <a:schemeClr val="tx1"/>
                </a:solidFill>
                <a:effectLst/>
                <a:latin typeface="+mn-lt"/>
                <a:ea typeface="+mn-ea"/>
                <a:cs typeface="+mn-cs"/>
              </a:rPr>
              <a:t> kasın yaralanma veya aşırı kullanma sonucu hasara uğramasıdır. </a:t>
            </a:r>
            <a:endParaRPr lang="tr-TR" dirty="0"/>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7</a:t>
            </a:fld>
            <a:endParaRPr lang="tr-TR"/>
          </a:p>
        </p:txBody>
      </p:sp>
    </p:spTree>
    <p:extLst>
      <p:ext uri="{BB962C8B-B14F-4D97-AF65-F5344CB8AC3E}">
        <p14:creationId xmlns:p14="http://schemas.microsoft.com/office/powerpoint/2010/main" val="252851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Kanser, enfeksiyon ve </a:t>
            </a:r>
            <a:r>
              <a:rPr lang="tr-TR" dirty="0" err="1"/>
              <a:t>inflamatuvar</a:t>
            </a:r>
            <a:r>
              <a:rPr lang="tr-TR" dirty="0"/>
              <a:t> romatizmal bir hastalık gibi ciddi bir patolojiyi düşündüren sorgulama bulguları “kırmızı bayrak” olarak nitelenir (Tablo 2). Kırmızı bayraklar daha dikkatli olmayı ve ayrıntılı incelemeyi (</a:t>
            </a:r>
            <a:r>
              <a:rPr lang="tr-TR" sz="1800" dirty="0">
                <a:solidFill>
                  <a:srgbClr val="232323"/>
                </a:solidFill>
                <a:effectLst/>
                <a:latin typeface="Noto Sans" panose="020B0502040504020204" pitchFamily="34" charset="0"/>
                <a:ea typeface="Times New Roman" panose="02020603050405020304" pitchFamily="18" charset="0"/>
              </a:rPr>
              <a:t>ve daha erken görüntüleme</a:t>
            </a:r>
            <a:r>
              <a:rPr lang="tr-TR" dirty="0"/>
              <a:t>)gerektiren bulgulardır</a:t>
            </a:r>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14</a:t>
            </a:fld>
            <a:endParaRPr lang="tr-TR"/>
          </a:p>
        </p:txBody>
      </p:sp>
    </p:spTree>
    <p:extLst>
      <p:ext uri="{BB962C8B-B14F-4D97-AF65-F5344CB8AC3E}">
        <p14:creationId xmlns:p14="http://schemas.microsoft.com/office/powerpoint/2010/main" val="211505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Bel ağrısında etkili olabilen psikososyal faktörlere ise “sarı bayraklar” denir. Bunlar hastanın tutumu ve inançları, duyguları, davranışları, ailesi ve işyeri ile ilişkili olabilir. Sarı bayraklar uzun süreli sakatlık ve iş kaybı riskini artırabilen iyileşmeye karşı psikososyal engellerdir (23). </a:t>
            </a:r>
          </a:p>
          <a:p>
            <a:r>
              <a:rPr lang="tr-TR" sz="1200" dirty="0"/>
              <a:t>Bel ağrısının kronikleşmesini önlemek için sarı bayrakların saptanıp tedavilerinin yapılması gerekir</a:t>
            </a:r>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15</a:t>
            </a:fld>
            <a:endParaRPr lang="tr-TR"/>
          </a:p>
        </p:txBody>
      </p:sp>
    </p:spTree>
    <p:extLst>
      <p:ext uri="{BB962C8B-B14F-4D97-AF65-F5344CB8AC3E}">
        <p14:creationId xmlns:p14="http://schemas.microsoft.com/office/powerpoint/2010/main" val="127902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fizik muayenenin amacı, birincil tanı koymaktan ziyade, daha fazla değerlendirme gerektiğini düşündüren özellikleri belirlemektir. </a:t>
            </a:r>
          </a:p>
          <a:p>
            <a:r>
              <a:rPr lang="tr-TR" dirty="0"/>
              <a:t>altta yatan ciddi </a:t>
            </a:r>
            <a:r>
              <a:rPr lang="tr-TR" dirty="0" err="1"/>
              <a:t>tibbi</a:t>
            </a:r>
            <a:r>
              <a:rPr lang="tr-TR" dirty="0"/>
              <a:t> durumların ya da olası ciddi nörolojik tehlikelerin </a:t>
            </a:r>
            <a:r>
              <a:rPr lang="tr-TR" dirty="0" err="1"/>
              <a:t>tanimlanmasına</a:t>
            </a:r>
            <a:r>
              <a:rPr lang="tr-TR" dirty="0"/>
              <a:t> yardımcı</a:t>
            </a:r>
          </a:p>
          <a:p>
            <a:endParaRPr lang="tr-TR" dirty="0"/>
          </a:p>
        </p:txBody>
      </p:sp>
      <p:sp>
        <p:nvSpPr>
          <p:cNvPr id="4" name="Slayt Numarası Yer Tutucusu 3"/>
          <p:cNvSpPr>
            <a:spLocks noGrp="1"/>
          </p:cNvSpPr>
          <p:nvPr>
            <p:ph type="sldNum" sz="quarter" idx="5"/>
          </p:nvPr>
        </p:nvSpPr>
        <p:spPr/>
        <p:txBody>
          <a:bodyPr/>
          <a:lstStyle/>
          <a:p>
            <a:fld id="{92520274-946A-437E-8ABD-71FD809E197B}" type="slidenum">
              <a:rPr lang="tr-TR" smtClean="0"/>
              <a:t>16</a:t>
            </a:fld>
            <a:endParaRPr lang="tr-TR"/>
          </a:p>
        </p:txBody>
      </p:sp>
    </p:spTree>
    <p:extLst>
      <p:ext uri="{BB962C8B-B14F-4D97-AF65-F5344CB8AC3E}">
        <p14:creationId xmlns:p14="http://schemas.microsoft.com/office/powerpoint/2010/main" val="304561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73F13A-2A90-4917-9B31-EEE4B9ABE574}" type="slidenum">
              <a:rPr lang="tr-TR" smtClean="0"/>
              <a:t>17</a:t>
            </a:fld>
            <a:endParaRPr lang="tr-TR"/>
          </a:p>
        </p:txBody>
      </p:sp>
    </p:spTree>
    <p:extLst>
      <p:ext uri="{BB962C8B-B14F-4D97-AF65-F5344CB8AC3E}">
        <p14:creationId xmlns:p14="http://schemas.microsoft.com/office/powerpoint/2010/main" val="420524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Fleksiyonda ağrı disk hastalığına işaret edebilirken, </a:t>
            </a:r>
            <a:r>
              <a:rPr lang="tr-TR" dirty="0" err="1"/>
              <a:t>ekstansiyon</a:t>
            </a:r>
            <a:r>
              <a:rPr lang="tr-TR" dirty="0"/>
              <a:t> sırasındaki bel ağrısı </a:t>
            </a:r>
            <a:r>
              <a:rPr lang="tr-TR" dirty="0" err="1"/>
              <a:t>spondilolizis-listezis</a:t>
            </a:r>
            <a:r>
              <a:rPr lang="tr-TR" dirty="0"/>
              <a:t>, faset artrozu ya da spinal stenoza bağlı olabilir</a:t>
            </a:r>
          </a:p>
        </p:txBody>
      </p:sp>
      <p:sp>
        <p:nvSpPr>
          <p:cNvPr id="4" name="Slayt Numarası Yer Tutucusu 3"/>
          <p:cNvSpPr>
            <a:spLocks noGrp="1"/>
          </p:cNvSpPr>
          <p:nvPr>
            <p:ph type="sldNum" sz="quarter" idx="5"/>
          </p:nvPr>
        </p:nvSpPr>
        <p:spPr/>
        <p:txBody>
          <a:bodyPr/>
          <a:lstStyle/>
          <a:p>
            <a:fld id="{92520274-946A-437E-8ABD-71FD809E197B}" type="slidenum">
              <a:rPr lang="tr-TR" smtClean="0"/>
              <a:t>18</a:t>
            </a:fld>
            <a:endParaRPr lang="tr-TR"/>
          </a:p>
        </p:txBody>
      </p:sp>
    </p:spTree>
    <p:extLst>
      <p:ext uri="{BB962C8B-B14F-4D97-AF65-F5344CB8AC3E}">
        <p14:creationId xmlns:p14="http://schemas.microsoft.com/office/powerpoint/2010/main" val="284782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70504131-9C17-4A72-8FA0-749D34533EDA}" type="datetimeFigureOut">
              <a:rPr lang="tr-TR" smtClean="0"/>
              <a:t>13.05.2024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34239416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504131-9C17-4A72-8FA0-749D34533EDA}" type="datetimeFigureOut">
              <a:rPr lang="tr-TR" smtClean="0"/>
              <a:t>13.05.2024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244814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504131-9C17-4A72-8FA0-749D34533EDA}" type="datetimeFigureOut">
              <a:rPr lang="tr-TR" smtClean="0"/>
              <a:t>13.05.2024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332920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0504131-9C17-4A72-8FA0-749D34533EDA}" type="datetimeFigureOut">
              <a:rPr lang="tr-TR" smtClean="0"/>
              <a:t>13.05.2024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162017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70504131-9C17-4A72-8FA0-749D34533EDA}" type="datetimeFigureOut">
              <a:rPr lang="tr-TR" smtClean="0"/>
              <a:t>13.05.2024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38530061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70504131-9C17-4A72-8FA0-749D34533EDA}" type="datetimeFigureOut">
              <a:rPr lang="tr-TR" smtClean="0"/>
              <a:t>13.05.2024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45325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70504131-9C17-4A72-8FA0-749D34533EDA}" type="datetimeFigureOut">
              <a:rPr lang="tr-TR" smtClean="0"/>
              <a:t>13.05.2024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F5FD55-0A24-4C24-93D4-322E4C451661}"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220538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0504131-9C17-4A72-8FA0-749D34533EDA}" type="datetimeFigureOut">
              <a:rPr lang="tr-TR" smtClean="0"/>
              <a:t>13.05.2024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287050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04131-9C17-4A72-8FA0-749D34533EDA}" type="datetimeFigureOut">
              <a:rPr lang="tr-TR" smtClean="0"/>
              <a:t>13.05.2024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232661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70504131-9C17-4A72-8FA0-749D34533EDA}" type="datetimeFigureOut">
              <a:rPr lang="tr-TR" smtClean="0"/>
              <a:t>13.05.2024</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292257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0504131-9C17-4A72-8FA0-749D34533EDA}" type="datetimeFigureOut">
              <a:rPr lang="tr-TR" smtClean="0"/>
              <a:t>13.05.2024</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9F5FD55-0A24-4C24-93D4-322E4C451661}" type="slidenum">
              <a:rPr lang="tr-TR" smtClean="0"/>
              <a:t>‹#›</a:t>
            </a:fld>
            <a:endParaRPr lang="tr-TR"/>
          </a:p>
        </p:txBody>
      </p:sp>
    </p:spTree>
    <p:extLst>
      <p:ext uri="{BB962C8B-B14F-4D97-AF65-F5344CB8AC3E}">
        <p14:creationId xmlns:p14="http://schemas.microsoft.com/office/powerpoint/2010/main" val="839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0504131-9C17-4A72-8FA0-749D34533EDA}" type="datetimeFigureOut">
              <a:rPr lang="tr-TR" smtClean="0"/>
              <a:t>13.05.2024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9F5FD55-0A24-4C24-93D4-322E4C451661}" type="slidenum">
              <a:rPr lang="tr-TR" smtClean="0"/>
              <a:t>‹#›</a:t>
            </a:fld>
            <a:endParaRPr lang="tr-TR"/>
          </a:p>
        </p:txBody>
      </p:sp>
    </p:spTree>
    <p:extLst>
      <p:ext uri="{BB962C8B-B14F-4D97-AF65-F5344CB8AC3E}">
        <p14:creationId xmlns:p14="http://schemas.microsoft.com/office/powerpoint/2010/main" val="345216378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ubmed.ncbi.nlm.nih.gov/21282698/#affiliation-1" TargetMode="External"/><Relationship Id="rId7" Type="http://schemas.openxmlformats.org/officeDocument/2006/relationships/hyperlink" Target="https://pubmed.ncbi.nlm.nih.gov/?term=Clinical+Guidelines+Committee+of+the+American+College+of+Physicians%5bCorporate+Author%5d" TargetMode="External"/><Relationship Id="rId2" Type="http://schemas.openxmlformats.org/officeDocument/2006/relationships/hyperlink" Target="https://pubmed.ncbi.nlm.nih.gov/?term=Chou+R&amp;cauthor_id=21282698" TargetMode="External"/><Relationship Id="rId1" Type="http://schemas.openxmlformats.org/officeDocument/2006/relationships/slideLayout" Target="../slideLayouts/slideLayout2.xml"/><Relationship Id="rId6" Type="http://schemas.openxmlformats.org/officeDocument/2006/relationships/hyperlink" Target="https://pubmed.ncbi.nlm.nih.gov/?term=Shekelle+P&amp;cauthor_id=21282698" TargetMode="External"/><Relationship Id="rId5" Type="http://schemas.openxmlformats.org/officeDocument/2006/relationships/hyperlink" Target="https://pubmed.ncbi.nlm.nih.gov/?term=Owens+DK&amp;cauthor_id=21282698" TargetMode="External"/><Relationship Id="rId4" Type="http://schemas.openxmlformats.org/officeDocument/2006/relationships/hyperlink" Target="https://pubmed.ncbi.nlm.nih.gov/?term=Qaseem+A&amp;cauthor_id=2128269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17/06/relationships/model3d" Target="../media/model3d1.glb"/><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17/06/relationships/model3d" Target="../media/model3d1.glb"/><Relationship Id="rId7"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dlineplus.gov/guidetogoodposture.html" TargetMode="External"/><Relationship Id="rId2" Type="http://schemas.openxmlformats.org/officeDocument/2006/relationships/hyperlink" Target="https://www.ftronline.com/bel-muayenesi/" TargetMode="External"/><Relationship Id="rId1" Type="http://schemas.openxmlformats.org/officeDocument/2006/relationships/slideLayout" Target="../slideLayouts/slideLayout2.xml"/><Relationship Id="rId5" Type="http://schemas.openxmlformats.org/officeDocument/2006/relationships/hyperlink" Target="https://www.uptodate.com/contents/exercise-therapy-for-low-back-pain?search=bel+a%C4%9Fr%C4%B1s%C4%B1&amp;source=search_result&amp;selectedTitle=7~150&amp;usage_type=default&amp;display_rank=6" TargetMode="External"/><Relationship Id="rId4" Type="http://schemas.openxmlformats.org/officeDocument/2006/relationships/hyperlink" Target="https://www.uptodate.com/contents/subacute-and-chronic-low-back-pain-nonpharmacologic-and-pharmacologic-treatment?search=bel+a%C4%9Fr%C4%B1s%C4%B1&amp;source=search_result&amp;selectedTitle=6~150&amp;usage_type=default&amp;display_rank=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00AAC6-2B5F-41BA-51D5-0711B3DD1A9F}"/>
              </a:ext>
            </a:extLst>
          </p:cNvPr>
          <p:cNvSpPr>
            <a:spLocks noGrp="1"/>
          </p:cNvSpPr>
          <p:nvPr>
            <p:ph type="title"/>
          </p:nvPr>
        </p:nvSpPr>
        <p:spPr>
          <a:xfrm>
            <a:off x="1807029" y="1858202"/>
            <a:ext cx="8414657" cy="1657884"/>
          </a:xfrm>
        </p:spPr>
        <p:txBody>
          <a:bodyPr>
            <a:normAutofit/>
          </a:bodyPr>
          <a:lstStyle/>
          <a:p>
            <a:r>
              <a:rPr lang="tr-TR" sz="4000" dirty="0"/>
              <a:t>BEL AĞRISINA YAKLAŞIM</a:t>
            </a:r>
          </a:p>
        </p:txBody>
      </p:sp>
      <p:sp>
        <p:nvSpPr>
          <p:cNvPr id="3" name="İçerik Yer Tutucusu 2">
            <a:extLst>
              <a:ext uri="{FF2B5EF4-FFF2-40B4-BE49-F238E27FC236}">
                <a16:creationId xmlns:a16="http://schemas.microsoft.com/office/drawing/2014/main" id="{C604E9C3-38D6-CF96-BC72-366ECF08DF0F}"/>
              </a:ext>
            </a:extLst>
          </p:cNvPr>
          <p:cNvSpPr>
            <a:spLocks noGrp="1"/>
          </p:cNvSpPr>
          <p:nvPr>
            <p:ph idx="1"/>
          </p:nvPr>
        </p:nvSpPr>
        <p:spPr>
          <a:xfrm>
            <a:off x="2231136" y="4082143"/>
            <a:ext cx="7729728" cy="1657884"/>
          </a:xfrm>
        </p:spPr>
        <p:txBody>
          <a:bodyPr/>
          <a:lstStyle/>
          <a:p>
            <a:pPr marL="0" indent="0" algn="ctr">
              <a:buNone/>
            </a:pPr>
            <a:r>
              <a:rPr lang="tr-TR" sz="2000" dirty="0"/>
              <a:t>KTÜ Tıp Fakültesi Aile Hekimliği AD</a:t>
            </a:r>
          </a:p>
          <a:p>
            <a:pPr marL="0" indent="0" algn="ctr">
              <a:buNone/>
            </a:pPr>
            <a:r>
              <a:rPr lang="tr-TR" sz="2000" dirty="0"/>
              <a:t>Araş. Gör. Dr. Kübra Şentürk</a:t>
            </a:r>
          </a:p>
          <a:p>
            <a:pPr marL="0" indent="0" algn="ctr">
              <a:buNone/>
            </a:pPr>
            <a:r>
              <a:rPr lang="tr-TR" sz="2000" dirty="0"/>
              <a:t>14.05.24</a:t>
            </a:r>
          </a:p>
          <a:p>
            <a:endParaRPr lang="tr-TR" dirty="0"/>
          </a:p>
        </p:txBody>
      </p:sp>
    </p:spTree>
    <p:extLst>
      <p:ext uri="{BB962C8B-B14F-4D97-AF65-F5344CB8AC3E}">
        <p14:creationId xmlns:p14="http://schemas.microsoft.com/office/powerpoint/2010/main" val="335938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757A52-7A4E-F7B6-281D-E5927F2EA208}"/>
              </a:ext>
            </a:extLst>
          </p:cNvPr>
          <p:cNvSpPr>
            <a:spLocks noGrp="1"/>
          </p:cNvSpPr>
          <p:nvPr>
            <p:ph type="title"/>
          </p:nvPr>
        </p:nvSpPr>
        <p:spPr/>
        <p:txBody>
          <a:bodyPr/>
          <a:lstStyle/>
          <a:p>
            <a:r>
              <a:rPr lang="tr-TR" dirty="0"/>
              <a:t>Mekanik olmayan bel ağrıları</a:t>
            </a:r>
          </a:p>
        </p:txBody>
      </p:sp>
      <p:sp>
        <p:nvSpPr>
          <p:cNvPr id="3" name="İçerik Yer Tutucusu 2">
            <a:extLst>
              <a:ext uri="{FF2B5EF4-FFF2-40B4-BE49-F238E27FC236}">
                <a16:creationId xmlns:a16="http://schemas.microsoft.com/office/drawing/2014/main" id="{5FAAB3E2-B9E5-70FA-970D-BCDE82A964C0}"/>
              </a:ext>
            </a:extLst>
          </p:cNvPr>
          <p:cNvSpPr>
            <a:spLocks noGrp="1"/>
          </p:cNvSpPr>
          <p:nvPr>
            <p:ph sz="half" idx="1"/>
          </p:nvPr>
        </p:nvSpPr>
        <p:spPr>
          <a:xfrm>
            <a:off x="1581912" y="2638043"/>
            <a:ext cx="4271771" cy="3643013"/>
          </a:xfrm>
        </p:spPr>
        <p:txBody>
          <a:bodyPr>
            <a:normAutofit/>
          </a:bodyPr>
          <a:lstStyle/>
          <a:p>
            <a:pPr marL="0" indent="0">
              <a:buNone/>
            </a:pPr>
            <a:r>
              <a:rPr lang="tr-TR" sz="2000" b="1" dirty="0"/>
              <a:t>YANSIYAN AĞRILAR</a:t>
            </a:r>
          </a:p>
          <a:p>
            <a:pPr>
              <a:buFont typeface="Wingdings" panose="05000000000000000000" pitchFamily="2" charset="2"/>
              <a:buChar char="§"/>
            </a:pPr>
            <a:r>
              <a:rPr lang="tr-TR" b="1" dirty="0" err="1"/>
              <a:t>Ürogenital</a:t>
            </a:r>
            <a:r>
              <a:rPr lang="tr-TR" b="1" dirty="0"/>
              <a:t> Sistem hastalıkları</a:t>
            </a:r>
          </a:p>
          <a:p>
            <a:pPr lvl="1"/>
            <a:r>
              <a:rPr lang="tr-TR" sz="1800" dirty="0"/>
              <a:t>Renal hastalıklar</a:t>
            </a:r>
          </a:p>
          <a:p>
            <a:pPr lvl="1"/>
            <a:r>
              <a:rPr lang="tr-TR" sz="1800" dirty="0" err="1"/>
              <a:t>Nefrolitiazis</a:t>
            </a:r>
            <a:r>
              <a:rPr lang="tr-TR" sz="1800" dirty="0"/>
              <a:t> </a:t>
            </a:r>
          </a:p>
          <a:p>
            <a:pPr lvl="1"/>
            <a:r>
              <a:rPr lang="tr-TR" sz="1800" dirty="0"/>
              <a:t>Piyelonefrit </a:t>
            </a:r>
          </a:p>
          <a:p>
            <a:pPr lvl="1"/>
            <a:r>
              <a:rPr lang="tr-TR" sz="1800" dirty="0" err="1"/>
              <a:t>Perinefritik</a:t>
            </a:r>
            <a:r>
              <a:rPr lang="tr-TR" sz="1800" dirty="0"/>
              <a:t> </a:t>
            </a:r>
            <a:r>
              <a:rPr lang="tr-TR" sz="1800" dirty="0" err="1"/>
              <a:t>abse</a:t>
            </a:r>
            <a:endParaRPr lang="tr-TR" sz="1800" dirty="0">
              <a:solidFill>
                <a:schemeClr val="accent1"/>
              </a:solidFill>
            </a:endParaRPr>
          </a:p>
          <a:p>
            <a:pPr lvl="1"/>
            <a:r>
              <a:rPr lang="tr-TR" sz="1800" dirty="0" err="1"/>
              <a:t>Prostatit</a:t>
            </a:r>
            <a:r>
              <a:rPr lang="tr-TR" sz="1800" dirty="0"/>
              <a:t> </a:t>
            </a:r>
          </a:p>
          <a:p>
            <a:pPr lvl="1"/>
            <a:r>
              <a:rPr lang="tr-TR" sz="1800" dirty="0" err="1"/>
              <a:t>Endometriozis</a:t>
            </a:r>
            <a:endParaRPr lang="tr-TR" sz="1800" dirty="0"/>
          </a:p>
          <a:p>
            <a:endParaRPr lang="tr-TR" dirty="0"/>
          </a:p>
        </p:txBody>
      </p:sp>
      <p:sp>
        <p:nvSpPr>
          <p:cNvPr id="4" name="İçerik Yer Tutucusu 3">
            <a:extLst>
              <a:ext uri="{FF2B5EF4-FFF2-40B4-BE49-F238E27FC236}">
                <a16:creationId xmlns:a16="http://schemas.microsoft.com/office/drawing/2014/main" id="{3BA8D328-9E33-C780-BD9F-542DD487B6D0}"/>
              </a:ext>
            </a:extLst>
          </p:cNvPr>
          <p:cNvSpPr>
            <a:spLocks noGrp="1"/>
          </p:cNvSpPr>
          <p:nvPr>
            <p:ph sz="half" idx="2"/>
          </p:nvPr>
        </p:nvSpPr>
        <p:spPr>
          <a:xfrm>
            <a:off x="6338315" y="2638044"/>
            <a:ext cx="4270247" cy="3643012"/>
          </a:xfrm>
        </p:spPr>
        <p:txBody>
          <a:bodyPr>
            <a:normAutofit/>
          </a:bodyPr>
          <a:lstStyle/>
          <a:p>
            <a:endParaRPr lang="tr-TR" b="1" dirty="0"/>
          </a:p>
          <a:p>
            <a:r>
              <a:rPr lang="tr-TR" b="1" dirty="0" err="1"/>
              <a:t>Gastrointestinal</a:t>
            </a:r>
            <a:r>
              <a:rPr lang="tr-TR" b="1" dirty="0"/>
              <a:t> sistem hastalıkları</a:t>
            </a:r>
          </a:p>
          <a:p>
            <a:pPr lvl="1"/>
            <a:r>
              <a:rPr lang="tr-TR" sz="1800" dirty="0"/>
              <a:t>Pankreatit </a:t>
            </a:r>
          </a:p>
          <a:p>
            <a:pPr lvl="1"/>
            <a:r>
              <a:rPr lang="tr-TR" sz="1800" dirty="0"/>
              <a:t>Kolesistit </a:t>
            </a:r>
          </a:p>
          <a:p>
            <a:pPr lvl="1"/>
            <a:r>
              <a:rPr lang="tr-TR" sz="1800" dirty="0" err="1"/>
              <a:t>Penetran</a:t>
            </a:r>
            <a:r>
              <a:rPr lang="tr-TR" sz="1800" dirty="0"/>
              <a:t> Ülser</a:t>
            </a:r>
          </a:p>
          <a:p>
            <a:r>
              <a:rPr lang="tr-TR" b="1" dirty="0"/>
              <a:t>Vasküler hastalıklar</a:t>
            </a:r>
          </a:p>
          <a:p>
            <a:pPr lvl="1"/>
            <a:r>
              <a:rPr lang="pt-BR" sz="1800" dirty="0"/>
              <a:t>Abdominal Aort Anevrizması </a:t>
            </a:r>
            <a:endParaRPr lang="tr-TR" sz="1800" dirty="0"/>
          </a:p>
          <a:p>
            <a:pPr lvl="1"/>
            <a:r>
              <a:rPr lang="pt-BR" sz="1800" dirty="0"/>
              <a:t>Renal arter embolisi</a:t>
            </a:r>
            <a:endParaRPr lang="tr-TR" sz="1800" dirty="0"/>
          </a:p>
          <a:p>
            <a:r>
              <a:rPr lang="tr-TR" b="1" dirty="0" err="1"/>
              <a:t>Retroperitoneal</a:t>
            </a:r>
            <a:r>
              <a:rPr lang="tr-TR" b="1" dirty="0"/>
              <a:t> kitleler</a:t>
            </a:r>
          </a:p>
          <a:p>
            <a:endParaRPr lang="tr-TR" dirty="0"/>
          </a:p>
        </p:txBody>
      </p:sp>
    </p:spTree>
    <p:extLst>
      <p:ext uri="{BB962C8B-B14F-4D97-AF65-F5344CB8AC3E}">
        <p14:creationId xmlns:p14="http://schemas.microsoft.com/office/powerpoint/2010/main" val="190407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4B556-B79D-4F9D-90EF-12219E897E18}"/>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F07AE7B8-DD43-AC08-FF60-1A92CC3450F2}"/>
              </a:ext>
            </a:extLst>
          </p:cNvPr>
          <p:cNvSpPr>
            <a:spLocks noGrp="1"/>
          </p:cNvSpPr>
          <p:nvPr>
            <p:ph sz="half" idx="1"/>
          </p:nvPr>
        </p:nvSpPr>
        <p:spPr>
          <a:xfrm>
            <a:off x="1581912" y="2638043"/>
            <a:ext cx="4271771" cy="3969585"/>
          </a:xfrm>
        </p:spPr>
        <p:txBody>
          <a:bodyPr>
            <a:normAutofit/>
          </a:bodyPr>
          <a:lstStyle/>
          <a:p>
            <a:pPr marL="0" indent="0">
              <a:buNone/>
            </a:pPr>
            <a:r>
              <a:rPr lang="tr-TR" sz="2000" b="1" dirty="0"/>
              <a:t>ANAMNEZ</a:t>
            </a:r>
          </a:p>
          <a:p>
            <a:r>
              <a:rPr lang="tr-TR" dirty="0"/>
              <a:t>Yaş, cinsiyet	</a:t>
            </a:r>
          </a:p>
          <a:p>
            <a:r>
              <a:rPr lang="tr-TR" dirty="0"/>
              <a:t>Obezite </a:t>
            </a:r>
          </a:p>
          <a:p>
            <a:r>
              <a:rPr lang="tr-TR" dirty="0"/>
              <a:t>Mesleki durum</a:t>
            </a:r>
          </a:p>
          <a:p>
            <a:r>
              <a:rPr lang="tr-TR" dirty="0"/>
              <a:t>Bilinen hastalıklar</a:t>
            </a:r>
          </a:p>
          <a:p>
            <a:r>
              <a:rPr lang="tr-TR" dirty="0"/>
              <a:t>Travma öyküsü</a:t>
            </a:r>
          </a:p>
          <a:p>
            <a:r>
              <a:rPr lang="tr-TR" dirty="0"/>
              <a:t>Geçirilmiş operasyonlar</a:t>
            </a:r>
          </a:p>
          <a:p>
            <a:r>
              <a:rPr lang="tr-TR" dirty="0"/>
              <a:t>Önceki tedaviler</a:t>
            </a:r>
          </a:p>
          <a:p>
            <a:r>
              <a:rPr lang="tr-TR" dirty="0"/>
              <a:t>Sabah tutukluğu</a:t>
            </a:r>
          </a:p>
          <a:p>
            <a:endParaRPr lang="tr-TR" dirty="0"/>
          </a:p>
        </p:txBody>
      </p:sp>
      <p:sp>
        <p:nvSpPr>
          <p:cNvPr id="4" name="İçerik Yer Tutucusu 3">
            <a:extLst>
              <a:ext uri="{FF2B5EF4-FFF2-40B4-BE49-F238E27FC236}">
                <a16:creationId xmlns:a16="http://schemas.microsoft.com/office/drawing/2014/main" id="{02ACB18D-3BF7-A80A-AE0C-885CEBE18B77}"/>
              </a:ext>
            </a:extLst>
          </p:cNvPr>
          <p:cNvSpPr>
            <a:spLocks noGrp="1"/>
          </p:cNvSpPr>
          <p:nvPr>
            <p:ph sz="half" idx="2"/>
          </p:nvPr>
        </p:nvSpPr>
        <p:spPr/>
        <p:txBody>
          <a:bodyPr>
            <a:normAutofit/>
          </a:bodyPr>
          <a:lstStyle/>
          <a:p>
            <a:endParaRPr lang="tr-TR" dirty="0"/>
          </a:p>
          <a:p>
            <a:r>
              <a:rPr lang="tr-TR" dirty="0"/>
              <a:t>Ağrı nedeni olabilecek hastalık veya risk faktörleri </a:t>
            </a:r>
          </a:p>
          <a:p>
            <a:r>
              <a:rPr lang="tr-TR" dirty="0" err="1"/>
              <a:t>Postural</a:t>
            </a:r>
            <a:r>
              <a:rPr lang="tr-TR" dirty="0"/>
              <a:t> problemler</a:t>
            </a:r>
          </a:p>
          <a:p>
            <a:r>
              <a:rPr lang="tr-TR" dirty="0"/>
              <a:t>Malignite, enfeksiyon gibi ciddi durumlar ya da bunlar için risk faktörleri</a:t>
            </a:r>
          </a:p>
          <a:p>
            <a:r>
              <a:rPr lang="tr-TR" dirty="0"/>
              <a:t>Nörolojik belirtiler</a:t>
            </a:r>
          </a:p>
          <a:p>
            <a:endParaRPr lang="tr-TR" dirty="0"/>
          </a:p>
        </p:txBody>
      </p:sp>
    </p:spTree>
    <p:extLst>
      <p:ext uri="{BB962C8B-B14F-4D97-AF65-F5344CB8AC3E}">
        <p14:creationId xmlns:p14="http://schemas.microsoft.com/office/powerpoint/2010/main" val="284524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016C04E6-9B6F-BB09-1034-3F1B0CD7E99F}"/>
              </a:ext>
            </a:extLst>
          </p:cNvPr>
          <p:cNvGraphicFramePr>
            <a:graphicFrameLocks noGrp="1"/>
          </p:cNvGraphicFramePr>
          <p:nvPr>
            <p:ph idx="1"/>
            <p:extLst>
              <p:ext uri="{D42A27DB-BD31-4B8C-83A1-F6EECF244321}">
                <p14:modId xmlns:p14="http://schemas.microsoft.com/office/powerpoint/2010/main" val="538007691"/>
              </p:ext>
            </p:extLst>
          </p:nvPr>
        </p:nvGraphicFramePr>
        <p:xfrm>
          <a:off x="1197429" y="119744"/>
          <a:ext cx="9688285" cy="6738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05368D64-7CA9-9F23-1F2E-2F658EE5CD50}"/>
              </a:ext>
            </a:extLst>
          </p:cNvPr>
          <p:cNvSpPr/>
          <p:nvPr/>
        </p:nvSpPr>
        <p:spPr>
          <a:xfrm>
            <a:off x="4796937" y="2317475"/>
            <a:ext cx="2598125" cy="22230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tr-TR" sz="4000" dirty="0">
                <a:solidFill>
                  <a:schemeClr val="tx1"/>
                </a:solidFill>
              </a:rPr>
              <a:t>BEL AĞRISI</a:t>
            </a:r>
          </a:p>
        </p:txBody>
      </p:sp>
    </p:spTree>
    <p:extLst>
      <p:ext uri="{BB962C8B-B14F-4D97-AF65-F5344CB8AC3E}">
        <p14:creationId xmlns:p14="http://schemas.microsoft.com/office/powerpoint/2010/main" val="123943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D89EB0A6-6248-6C9F-EA81-D483BDD154F3}"/>
              </a:ext>
            </a:extLst>
          </p:cNvPr>
          <p:cNvGraphicFramePr/>
          <p:nvPr>
            <p:extLst>
              <p:ext uri="{D42A27DB-BD31-4B8C-83A1-F6EECF244321}">
                <p14:modId xmlns:p14="http://schemas.microsoft.com/office/powerpoint/2010/main" val="1629108590"/>
              </p:ext>
            </p:extLst>
          </p:nvPr>
        </p:nvGraphicFramePr>
        <p:xfrm>
          <a:off x="427630" y="365125"/>
          <a:ext cx="10926170" cy="6288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86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o 5">
            <a:extLst>
              <a:ext uri="{FF2B5EF4-FFF2-40B4-BE49-F238E27FC236}">
                <a16:creationId xmlns:a16="http://schemas.microsoft.com/office/drawing/2014/main" id="{1823C975-39E7-A16F-4492-A58D9B59A261}"/>
              </a:ext>
            </a:extLst>
          </p:cNvPr>
          <p:cNvGraphicFramePr>
            <a:graphicFrameLocks noGrp="1"/>
          </p:cNvGraphicFramePr>
          <p:nvPr>
            <p:ph idx="1"/>
            <p:extLst>
              <p:ext uri="{D42A27DB-BD31-4B8C-83A1-F6EECF244321}">
                <p14:modId xmlns:p14="http://schemas.microsoft.com/office/powerpoint/2010/main" val="603375806"/>
              </p:ext>
            </p:extLst>
          </p:nvPr>
        </p:nvGraphicFramePr>
        <p:xfrm>
          <a:off x="1436914" y="979713"/>
          <a:ext cx="9448800" cy="5464632"/>
        </p:xfrm>
        <a:graphic>
          <a:graphicData uri="http://schemas.openxmlformats.org/drawingml/2006/table">
            <a:tbl>
              <a:tblPr firstRow="1" bandRow="1">
                <a:tableStyleId>{F5AB1C69-6EDB-4FF4-983F-18BD219EF322}</a:tableStyleId>
              </a:tblPr>
              <a:tblGrid>
                <a:gridCol w="4724400">
                  <a:extLst>
                    <a:ext uri="{9D8B030D-6E8A-4147-A177-3AD203B41FA5}">
                      <a16:colId xmlns:a16="http://schemas.microsoft.com/office/drawing/2014/main" val="394396809"/>
                    </a:ext>
                  </a:extLst>
                </a:gridCol>
                <a:gridCol w="4724400">
                  <a:extLst>
                    <a:ext uri="{9D8B030D-6E8A-4147-A177-3AD203B41FA5}">
                      <a16:colId xmlns:a16="http://schemas.microsoft.com/office/drawing/2014/main" val="80272646"/>
                    </a:ext>
                  </a:extLst>
                </a:gridCol>
              </a:tblGrid>
              <a:tr h="455386">
                <a:tc>
                  <a:txBody>
                    <a:bodyPr/>
                    <a:lstStyle/>
                    <a:p>
                      <a:r>
                        <a:rPr lang="tr-TR" dirty="0"/>
                        <a:t>Klasik kırmızı bayraklar</a:t>
                      </a:r>
                    </a:p>
                  </a:txBody>
                  <a:tcPr/>
                </a:tc>
                <a:tc>
                  <a:txBody>
                    <a:bodyPr/>
                    <a:lstStyle/>
                    <a:p>
                      <a:r>
                        <a:rPr lang="tr-TR" dirty="0"/>
                        <a:t>Yeni kırmızı bayraklar </a:t>
                      </a:r>
                    </a:p>
                  </a:txBody>
                  <a:tcPr/>
                </a:tc>
                <a:extLst>
                  <a:ext uri="{0D108BD9-81ED-4DB2-BD59-A6C34878D82A}">
                    <a16:rowId xmlns:a16="http://schemas.microsoft.com/office/drawing/2014/main" val="3596395350"/>
                  </a:ext>
                </a:extLst>
              </a:tr>
              <a:tr h="455386">
                <a:tc>
                  <a:txBody>
                    <a:bodyPr/>
                    <a:lstStyle/>
                    <a:p>
                      <a:r>
                        <a:rPr lang="tr-TR" dirty="0"/>
                        <a:t>Yaş &gt;50 </a:t>
                      </a:r>
                    </a:p>
                  </a:txBody>
                  <a:tcPr/>
                </a:tc>
                <a:tc>
                  <a:txBody>
                    <a:bodyPr/>
                    <a:lstStyle/>
                    <a:p>
                      <a:r>
                        <a:rPr lang="tr-TR" dirty="0"/>
                        <a:t>Azalmış mobilite </a:t>
                      </a:r>
                    </a:p>
                  </a:txBody>
                  <a:tcPr/>
                </a:tc>
                <a:extLst>
                  <a:ext uri="{0D108BD9-81ED-4DB2-BD59-A6C34878D82A}">
                    <a16:rowId xmlns:a16="http://schemas.microsoft.com/office/drawing/2014/main" val="2392415394"/>
                  </a:ext>
                </a:extLst>
              </a:tr>
              <a:tr h="455386">
                <a:tc>
                  <a:txBody>
                    <a:bodyPr/>
                    <a:lstStyle/>
                    <a:p>
                      <a:r>
                        <a:rPr lang="tr-TR" dirty="0"/>
                        <a:t>Açıklanamayan kilo kaybı</a:t>
                      </a:r>
                    </a:p>
                  </a:txBody>
                  <a:tcPr/>
                </a:tc>
                <a:tc>
                  <a:txBody>
                    <a:bodyPr/>
                    <a:lstStyle/>
                    <a:p>
                      <a:r>
                        <a:rPr lang="tr-TR" dirty="0"/>
                        <a:t>Belirsiz </a:t>
                      </a:r>
                      <a:r>
                        <a:rPr lang="tr-TR" dirty="0" err="1"/>
                        <a:t>nonspesifik</a:t>
                      </a:r>
                      <a:r>
                        <a:rPr lang="tr-TR" dirty="0"/>
                        <a:t> alt ekstremite bulguları </a:t>
                      </a:r>
                    </a:p>
                  </a:txBody>
                  <a:tcPr/>
                </a:tc>
                <a:extLst>
                  <a:ext uri="{0D108BD9-81ED-4DB2-BD59-A6C34878D82A}">
                    <a16:rowId xmlns:a16="http://schemas.microsoft.com/office/drawing/2014/main" val="4076446401"/>
                  </a:ext>
                </a:extLst>
              </a:tr>
              <a:tr h="455386">
                <a:tc>
                  <a:txBody>
                    <a:bodyPr/>
                    <a:lstStyle/>
                    <a:p>
                      <a:r>
                        <a:rPr lang="tr-TR" dirty="0"/>
                        <a:t>Kanser</a:t>
                      </a:r>
                    </a:p>
                  </a:txBody>
                  <a:tcPr/>
                </a:tc>
                <a:tc>
                  <a:txBody>
                    <a:bodyPr/>
                    <a:lstStyle/>
                    <a:p>
                      <a:r>
                        <a:rPr lang="tr-TR" dirty="0"/>
                        <a:t>Şerit tarzında gövde ağrısı </a:t>
                      </a:r>
                    </a:p>
                  </a:txBody>
                  <a:tcPr/>
                </a:tc>
                <a:extLst>
                  <a:ext uri="{0D108BD9-81ED-4DB2-BD59-A6C34878D82A}">
                    <a16:rowId xmlns:a16="http://schemas.microsoft.com/office/drawing/2014/main" val="2150605142"/>
                  </a:ext>
                </a:extLst>
              </a:tr>
              <a:tr h="455386">
                <a:tc>
                  <a:txBody>
                    <a:bodyPr/>
                    <a:lstStyle/>
                    <a:p>
                      <a:r>
                        <a:rPr lang="tr-TR" dirty="0"/>
                        <a:t>Gece ağrısı</a:t>
                      </a:r>
                    </a:p>
                  </a:txBody>
                  <a:tcPr/>
                </a:tc>
                <a:tc>
                  <a:txBody>
                    <a:bodyPr/>
                    <a:lstStyle/>
                    <a:p>
                      <a:endParaRPr lang="tr-TR" dirty="0"/>
                    </a:p>
                  </a:txBody>
                  <a:tcPr/>
                </a:tc>
                <a:extLst>
                  <a:ext uri="{0D108BD9-81ED-4DB2-BD59-A6C34878D82A}">
                    <a16:rowId xmlns:a16="http://schemas.microsoft.com/office/drawing/2014/main" val="955268667"/>
                  </a:ext>
                </a:extLst>
              </a:tr>
              <a:tr h="455386">
                <a:tc>
                  <a:txBody>
                    <a:bodyPr/>
                    <a:lstStyle/>
                    <a:p>
                      <a:r>
                        <a:rPr lang="tr-TR" dirty="0"/>
                        <a:t>Ateş</a:t>
                      </a:r>
                    </a:p>
                  </a:txBody>
                  <a:tcPr/>
                </a:tc>
                <a:tc>
                  <a:txBody>
                    <a:bodyPr/>
                    <a:lstStyle/>
                    <a:p>
                      <a:endParaRPr lang="tr-TR"/>
                    </a:p>
                  </a:txBody>
                  <a:tcPr/>
                </a:tc>
                <a:extLst>
                  <a:ext uri="{0D108BD9-81ED-4DB2-BD59-A6C34878D82A}">
                    <a16:rowId xmlns:a16="http://schemas.microsoft.com/office/drawing/2014/main" val="1464119542"/>
                  </a:ext>
                </a:extLst>
              </a:tr>
              <a:tr h="455386">
                <a:tc>
                  <a:txBody>
                    <a:bodyPr/>
                    <a:lstStyle/>
                    <a:p>
                      <a:r>
                        <a:rPr lang="tr-TR" dirty="0"/>
                        <a:t>Travma</a:t>
                      </a:r>
                    </a:p>
                  </a:txBody>
                  <a:tcPr/>
                </a:tc>
                <a:tc>
                  <a:txBody>
                    <a:bodyPr/>
                    <a:lstStyle/>
                    <a:p>
                      <a:endParaRPr lang="tr-TR" dirty="0"/>
                    </a:p>
                  </a:txBody>
                  <a:tcPr/>
                </a:tc>
                <a:extLst>
                  <a:ext uri="{0D108BD9-81ED-4DB2-BD59-A6C34878D82A}">
                    <a16:rowId xmlns:a16="http://schemas.microsoft.com/office/drawing/2014/main" val="1709705512"/>
                  </a:ext>
                </a:extLst>
              </a:tr>
              <a:tr h="455386">
                <a:tc>
                  <a:txBody>
                    <a:bodyPr/>
                    <a:lstStyle/>
                    <a:p>
                      <a:r>
                        <a:rPr lang="tr-TR" dirty="0"/>
                        <a:t>Eyer şeklinde anestezi </a:t>
                      </a:r>
                    </a:p>
                  </a:txBody>
                  <a:tcPr/>
                </a:tc>
                <a:tc>
                  <a:txBody>
                    <a:bodyPr/>
                    <a:lstStyle/>
                    <a:p>
                      <a:endParaRPr lang="tr-TR"/>
                    </a:p>
                  </a:txBody>
                  <a:tcPr/>
                </a:tc>
                <a:extLst>
                  <a:ext uri="{0D108BD9-81ED-4DB2-BD59-A6C34878D82A}">
                    <a16:rowId xmlns:a16="http://schemas.microsoft.com/office/drawing/2014/main" val="654471867"/>
                  </a:ext>
                </a:extLst>
              </a:tr>
              <a:tr h="455386">
                <a:tc>
                  <a:txBody>
                    <a:bodyPr/>
                    <a:lstStyle/>
                    <a:p>
                      <a:r>
                        <a:rPr lang="tr-TR" dirty="0"/>
                        <a:t>İlerleyici nörolojik defisit </a:t>
                      </a:r>
                    </a:p>
                  </a:txBody>
                  <a:tcPr/>
                </a:tc>
                <a:tc>
                  <a:txBody>
                    <a:bodyPr/>
                    <a:lstStyle/>
                    <a:p>
                      <a:endParaRPr lang="tr-TR"/>
                    </a:p>
                  </a:txBody>
                  <a:tcPr/>
                </a:tc>
                <a:extLst>
                  <a:ext uri="{0D108BD9-81ED-4DB2-BD59-A6C34878D82A}">
                    <a16:rowId xmlns:a16="http://schemas.microsoft.com/office/drawing/2014/main" val="3303660736"/>
                  </a:ext>
                </a:extLst>
              </a:tr>
              <a:tr h="455386">
                <a:tc>
                  <a:txBody>
                    <a:bodyPr/>
                    <a:lstStyle/>
                    <a:p>
                      <a:r>
                        <a:rPr lang="tr-TR" dirty="0"/>
                        <a:t>İdrar yapmakta zorluk </a:t>
                      </a:r>
                    </a:p>
                  </a:txBody>
                  <a:tcPr/>
                </a:tc>
                <a:tc>
                  <a:txBody>
                    <a:bodyPr/>
                    <a:lstStyle/>
                    <a:p>
                      <a:endParaRPr lang="tr-TR" dirty="0"/>
                    </a:p>
                  </a:txBody>
                  <a:tcPr/>
                </a:tc>
                <a:extLst>
                  <a:ext uri="{0D108BD9-81ED-4DB2-BD59-A6C34878D82A}">
                    <a16:rowId xmlns:a16="http://schemas.microsoft.com/office/drawing/2014/main" val="855638531"/>
                  </a:ext>
                </a:extLst>
              </a:tr>
              <a:tr h="455386">
                <a:tc>
                  <a:txBody>
                    <a:bodyPr/>
                    <a:lstStyle/>
                    <a:p>
                      <a:r>
                        <a:rPr lang="tr-TR" dirty="0"/>
                        <a:t>Sistemik kortikosteroid kullanımı </a:t>
                      </a:r>
                    </a:p>
                  </a:txBody>
                  <a:tcPr/>
                </a:tc>
                <a:tc>
                  <a:txBody>
                    <a:bodyPr/>
                    <a:lstStyle/>
                    <a:p>
                      <a:endParaRPr lang="tr-TR" dirty="0"/>
                    </a:p>
                  </a:txBody>
                  <a:tcPr/>
                </a:tc>
                <a:extLst>
                  <a:ext uri="{0D108BD9-81ED-4DB2-BD59-A6C34878D82A}">
                    <a16:rowId xmlns:a16="http://schemas.microsoft.com/office/drawing/2014/main" val="994183845"/>
                  </a:ext>
                </a:extLst>
              </a:tr>
              <a:tr h="455386">
                <a:tc>
                  <a:txBody>
                    <a:bodyPr/>
                    <a:lstStyle/>
                    <a:p>
                      <a:r>
                        <a:rPr lang="tr-TR" dirty="0"/>
                        <a:t>İntravenöz ilaç kullanımı</a:t>
                      </a:r>
                    </a:p>
                  </a:txBody>
                  <a:tcPr/>
                </a:tc>
                <a:tc>
                  <a:txBody>
                    <a:bodyPr/>
                    <a:lstStyle/>
                    <a:p>
                      <a:endParaRPr lang="tr-TR" dirty="0"/>
                    </a:p>
                  </a:txBody>
                  <a:tcPr/>
                </a:tc>
                <a:extLst>
                  <a:ext uri="{0D108BD9-81ED-4DB2-BD59-A6C34878D82A}">
                    <a16:rowId xmlns:a16="http://schemas.microsoft.com/office/drawing/2014/main" val="3634935272"/>
                  </a:ext>
                </a:extLst>
              </a:tr>
            </a:tbl>
          </a:graphicData>
        </a:graphic>
      </p:graphicFrame>
      <p:pic>
        <p:nvPicPr>
          <p:cNvPr id="12" name="Grafik 11" descr="Bayrak düz dolguyla">
            <a:extLst>
              <a:ext uri="{FF2B5EF4-FFF2-40B4-BE49-F238E27FC236}">
                <a16:creationId xmlns:a16="http://schemas.microsoft.com/office/drawing/2014/main" id="{B9B2C0AF-6D7E-1B19-6B3A-0BF8A24D1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38114" y="2890840"/>
            <a:ext cx="1076319" cy="1076319"/>
          </a:xfrm>
          <a:prstGeom prst="rect">
            <a:avLst/>
          </a:prstGeom>
        </p:spPr>
      </p:pic>
      <p:pic>
        <p:nvPicPr>
          <p:cNvPr id="14" name="Grafik 13" descr="Bayrak düz dolguyla">
            <a:extLst>
              <a:ext uri="{FF2B5EF4-FFF2-40B4-BE49-F238E27FC236}">
                <a16:creationId xmlns:a16="http://schemas.microsoft.com/office/drawing/2014/main" id="{1C84286E-F9A4-A7BF-F5DC-4E50E9453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195" y="2890839"/>
            <a:ext cx="1076319" cy="1076319"/>
          </a:xfrm>
          <a:prstGeom prst="rect">
            <a:avLst/>
          </a:prstGeom>
        </p:spPr>
      </p:pic>
    </p:spTree>
    <p:extLst>
      <p:ext uri="{BB962C8B-B14F-4D97-AF65-F5344CB8AC3E}">
        <p14:creationId xmlns:p14="http://schemas.microsoft.com/office/powerpoint/2010/main" val="137870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8B7B2C-990A-32F3-A718-4D3B742377B0}"/>
              </a:ext>
            </a:extLst>
          </p:cNvPr>
          <p:cNvSpPr>
            <a:spLocks noGrp="1"/>
          </p:cNvSpPr>
          <p:nvPr>
            <p:ph type="title"/>
          </p:nvPr>
        </p:nvSpPr>
        <p:spPr/>
        <p:txBody>
          <a:bodyPr/>
          <a:lstStyle/>
          <a:p>
            <a:r>
              <a:rPr lang="tr-TR" dirty="0"/>
              <a:t>ANAMNEZ</a:t>
            </a:r>
          </a:p>
        </p:txBody>
      </p:sp>
      <p:sp>
        <p:nvSpPr>
          <p:cNvPr id="3" name="İçerik Yer Tutucusu 2">
            <a:extLst>
              <a:ext uri="{FF2B5EF4-FFF2-40B4-BE49-F238E27FC236}">
                <a16:creationId xmlns:a16="http://schemas.microsoft.com/office/drawing/2014/main" id="{44E9A471-C553-DBE7-B692-5C9F87C3A4F2}"/>
              </a:ext>
            </a:extLst>
          </p:cNvPr>
          <p:cNvSpPr>
            <a:spLocks noGrp="1"/>
          </p:cNvSpPr>
          <p:nvPr>
            <p:ph idx="1"/>
          </p:nvPr>
        </p:nvSpPr>
        <p:spPr/>
        <p:txBody>
          <a:bodyPr/>
          <a:lstStyle/>
          <a:p>
            <a:pPr marL="0" indent="0">
              <a:buNone/>
            </a:pPr>
            <a:r>
              <a:rPr lang="tr-TR" sz="2000" b="1" dirty="0">
                <a:solidFill>
                  <a:schemeClr val="tx1"/>
                </a:solidFill>
              </a:rPr>
              <a:t>PSİKOSOSYAL DEĞERLENDİRME</a:t>
            </a:r>
          </a:p>
          <a:p>
            <a:r>
              <a:rPr lang="tr-TR" dirty="0"/>
              <a:t>Kronik bel ağrılı hastalarda psikososyal faktörlerin, uzun dönem sakatlık ve geç işe dönüşte rolü önemli</a:t>
            </a:r>
          </a:p>
          <a:p>
            <a:r>
              <a:rPr lang="tr-TR" dirty="0"/>
              <a:t>Bu nedenle, psikososyal faktörler özellikle başlangıç klinik değerlendirme sırasında ve tedavi süreci boyunca, düzenli olarak dikkate alınmalı</a:t>
            </a:r>
          </a:p>
          <a:p>
            <a:endParaRPr lang="tr-TR" dirty="0"/>
          </a:p>
        </p:txBody>
      </p:sp>
      <p:graphicFrame>
        <p:nvGraphicFramePr>
          <p:cNvPr id="4" name="Tablo 6">
            <a:extLst>
              <a:ext uri="{FF2B5EF4-FFF2-40B4-BE49-F238E27FC236}">
                <a16:creationId xmlns:a16="http://schemas.microsoft.com/office/drawing/2014/main" id="{856306C9-B002-9BED-BF86-A0DA328EB588}"/>
              </a:ext>
            </a:extLst>
          </p:cNvPr>
          <p:cNvGraphicFramePr>
            <a:graphicFrameLocks/>
          </p:cNvGraphicFramePr>
          <p:nvPr>
            <p:extLst>
              <p:ext uri="{D42A27DB-BD31-4B8C-83A1-F6EECF244321}">
                <p14:modId xmlns:p14="http://schemas.microsoft.com/office/powerpoint/2010/main" val="3022026268"/>
              </p:ext>
            </p:extLst>
          </p:nvPr>
        </p:nvGraphicFramePr>
        <p:xfrm>
          <a:off x="1360713" y="4480561"/>
          <a:ext cx="9601201" cy="2377440"/>
        </p:xfrm>
        <a:graphic>
          <a:graphicData uri="http://schemas.openxmlformats.org/drawingml/2006/table">
            <a:tbl>
              <a:tblPr bandRow="1">
                <a:tableStyleId>{3B4B98B0-60AC-42C2-AFA5-B58CD77FA1E5}</a:tableStyleId>
              </a:tblPr>
              <a:tblGrid>
                <a:gridCol w="1763548">
                  <a:extLst>
                    <a:ext uri="{9D8B030D-6E8A-4147-A177-3AD203B41FA5}">
                      <a16:colId xmlns:a16="http://schemas.microsoft.com/office/drawing/2014/main" val="1802935144"/>
                    </a:ext>
                  </a:extLst>
                </a:gridCol>
                <a:gridCol w="7837653">
                  <a:extLst>
                    <a:ext uri="{9D8B030D-6E8A-4147-A177-3AD203B41FA5}">
                      <a16:colId xmlns:a16="http://schemas.microsoft.com/office/drawing/2014/main" val="3726210635"/>
                    </a:ext>
                  </a:extLst>
                </a:gridCol>
              </a:tblGrid>
              <a:tr h="579765">
                <a:tc rowSpan="5">
                  <a:txBody>
                    <a:bodyPr/>
                    <a:lstStyle/>
                    <a:p>
                      <a:r>
                        <a:rPr lang="tr-TR" b="1" dirty="0"/>
                        <a:t>Sarı Bayraklar</a:t>
                      </a:r>
                    </a:p>
                  </a:txBody>
                  <a:tcPr/>
                </a:tc>
                <a:tc>
                  <a:txBody>
                    <a:bodyPr/>
                    <a:lstStyle/>
                    <a:p>
                      <a:r>
                        <a:rPr lang="tr-TR" dirty="0"/>
                        <a:t>Ağrı hakkında yanlış inançlar; bulguların kontrol edilemeyeceği veya kötüleşmeye eğilimli olduğuna inanma</a:t>
                      </a:r>
                    </a:p>
                  </a:txBody>
                  <a:tcPr/>
                </a:tc>
                <a:extLst>
                  <a:ext uri="{0D108BD9-81ED-4DB2-BD59-A6C34878D82A}">
                    <a16:rowId xmlns:a16="http://schemas.microsoft.com/office/drawing/2014/main" val="270877162"/>
                  </a:ext>
                </a:extLst>
              </a:tr>
              <a:tr h="331295">
                <a:tc vMerge="1">
                  <a:txBody>
                    <a:bodyPr/>
                    <a:lstStyle/>
                    <a:p>
                      <a:endParaRPr lang="tr-TR" dirty="0"/>
                    </a:p>
                  </a:txBody>
                  <a:tcPr/>
                </a:tc>
                <a:tc>
                  <a:txBody>
                    <a:bodyPr/>
                    <a:lstStyle/>
                    <a:p>
                      <a:r>
                        <a:rPr lang="tr-TR" dirty="0" err="1"/>
                        <a:t>Mental</a:t>
                      </a:r>
                      <a:r>
                        <a:rPr lang="tr-TR" dirty="0"/>
                        <a:t> hastalık tanı kriterlerine uymayan üzüntüler</a:t>
                      </a:r>
                    </a:p>
                  </a:txBody>
                  <a:tcPr/>
                </a:tc>
                <a:extLst>
                  <a:ext uri="{0D108BD9-81ED-4DB2-BD59-A6C34878D82A}">
                    <a16:rowId xmlns:a16="http://schemas.microsoft.com/office/drawing/2014/main" val="4226714976"/>
                  </a:ext>
                </a:extLst>
              </a:tr>
              <a:tr h="331295">
                <a:tc vMerge="1">
                  <a:txBody>
                    <a:bodyPr/>
                    <a:lstStyle/>
                    <a:p>
                      <a:endParaRPr lang="tr-TR" dirty="0"/>
                    </a:p>
                  </a:txBody>
                  <a:tcPr/>
                </a:tc>
                <a:tc>
                  <a:txBody>
                    <a:bodyPr/>
                    <a:lstStyle/>
                    <a:p>
                      <a:r>
                        <a:rPr lang="tr-TR" dirty="0"/>
                        <a:t>Endişe, korku, kaygı</a:t>
                      </a:r>
                    </a:p>
                  </a:txBody>
                  <a:tcPr/>
                </a:tc>
                <a:extLst>
                  <a:ext uri="{0D108BD9-81ED-4DB2-BD59-A6C34878D82A}">
                    <a16:rowId xmlns:a16="http://schemas.microsoft.com/office/drawing/2014/main" val="4235311256"/>
                  </a:ext>
                </a:extLst>
              </a:tr>
              <a:tr h="331295">
                <a:tc vMerge="1">
                  <a:txBody>
                    <a:bodyPr/>
                    <a:lstStyle/>
                    <a:p>
                      <a:endParaRPr lang="tr-TR" dirty="0"/>
                    </a:p>
                  </a:txBody>
                  <a:tcPr/>
                </a:tc>
                <a:tc>
                  <a:txBody>
                    <a:bodyPr/>
                    <a:lstStyle/>
                    <a:p>
                      <a:r>
                        <a:rPr lang="tr-TR" dirty="0"/>
                        <a:t>Ağrı ve yeniden yaralanma korkusu nedeniyle aktivitelerden kaçınma</a:t>
                      </a:r>
                    </a:p>
                  </a:txBody>
                  <a:tcPr/>
                </a:tc>
                <a:extLst>
                  <a:ext uri="{0D108BD9-81ED-4DB2-BD59-A6C34878D82A}">
                    <a16:rowId xmlns:a16="http://schemas.microsoft.com/office/drawing/2014/main" val="4255092531"/>
                  </a:ext>
                </a:extLst>
              </a:tr>
              <a:tr h="579765">
                <a:tc vMerge="1">
                  <a:txBody>
                    <a:bodyPr/>
                    <a:lstStyle/>
                    <a:p>
                      <a:endParaRPr lang="tr-TR" dirty="0"/>
                    </a:p>
                  </a:txBody>
                  <a:tcPr/>
                </a:tc>
                <a:tc>
                  <a:txBody>
                    <a:bodyPr/>
                    <a:lstStyle/>
                    <a:p>
                      <a:r>
                        <a:rPr lang="tr-TR" dirty="0"/>
                        <a:t>Pasif tedavi modalitelerine aşırı güvenme (sıcak uygulaması, soğuk uygulaması, analjezikler vb.)</a:t>
                      </a:r>
                    </a:p>
                  </a:txBody>
                  <a:tcPr/>
                </a:tc>
                <a:extLst>
                  <a:ext uri="{0D108BD9-81ED-4DB2-BD59-A6C34878D82A}">
                    <a16:rowId xmlns:a16="http://schemas.microsoft.com/office/drawing/2014/main" val="1742955489"/>
                  </a:ext>
                </a:extLst>
              </a:tr>
            </a:tbl>
          </a:graphicData>
        </a:graphic>
      </p:graphicFrame>
      <p:pic>
        <p:nvPicPr>
          <p:cNvPr id="5" name="Grafik 4" descr="Bayrak düz dolguyla">
            <a:extLst>
              <a:ext uri="{FF2B5EF4-FFF2-40B4-BE49-F238E27FC236}">
                <a16:creationId xmlns:a16="http://schemas.microsoft.com/office/drawing/2014/main" id="{29828A44-58C1-0288-C4A7-F4BF6D274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6454" y="4927415"/>
            <a:ext cx="1076319" cy="1076319"/>
          </a:xfrm>
          <a:prstGeom prst="rect">
            <a:avLst/>
          </a:prstGeom>
        </p:spPr>
      </p:pic>
      <p:pic>
        <p:nvPicPr>
          <p:cNvPr id="6" name="Grafik 5" descr="Bayrak düz dolguyla">
            <a:extLst>
              <a:ext uri="{FF2B5EF4-FFF2-40B4-BE49-F238E27FC236}">
                <a16:creationId xmlns:a16="http://schemas.microsoft.com/office/drawing/2014/main" id="{E2198A50-29FF-CC2A-5D82-A8F4E75D96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81" y="4956536"/>
            <a:ext cx="1076319" cy="1076319"/>
          </a:xfrm>
          <a:prstGeom prst="rect">
            <a:avLst/>
          </a:prstGeom>
        </p:spPr>
      </p:pic>
    </p:spTree>
    <p:extLst>
      <p:ext uri="{BB962C8B-B14F-4D97-AF65-F5344CB8AC3E}">
        <p14:creationId xmlns:p14="http://schemas.microsoft.com/office/powerpoint/2010/main" val="77617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DD18CE-4F2C-E551-3742-0E81B7567D8A}"/>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id="{25072931-40E3-0CE8-A1A3-4016651C85F8}"/>
              </a:ext>
            </a:extLst>
          </p:cNvPr>
          <p:cNvSpPr>
            <a:spLocks noGrp="1"/>
          </p:cNvSpPr>
          <p:nvPr>
            <p:ph idx="1"/>
          </p:nvPr>
        </p:nvSpPr>
        <p:spPr>
          <a:xfrm>
            <a:off x="2231136" y="2638044"/>
            <a:ext cx="7729728" cy="3882499"/>
          </a:xfrm>
        </p:spPr>
        <p:txBody>
          <a:bodyPr>
            <a:normAutofit lnSpcReduction="10000"/>
          </a:bodyPr>
          <a:lstStyle/>
          <a:p>
            <a:pPr marL="0" indent="0">
              <a:buNone/>
            </a:pPr>
            <a:r>
              <a:rPr lang="tr-TR" sz="2000" b="1" dirty="0">
                <a:solidFill>
                  <a:schemeClr val="tx1"/>
                </a:solidFill>
              </a:rPr>
              <a:t>VİTAL BULGULAR</a:t>
            </a:r>
          </a:p>
          <a:p>
            <a:pPr marL="0" indent="0">
              <a:buNone/>
            </a:pPr>
            <a:endParaRPr lang="tr-TR" sz="2000" i="1" dirty="0">
              <a:solidFill>
                <a:schemeClr val="accent1">
                  <a:lumMod val="75000"/>
                </a:schemeClr>
              </a:solidFill>
            </a:endParaRPr>
          </a:p>
          <a:p>
            <a:pPr marL="0" indent="0">
              <a:buNone/>
            </a:pPr>
            <a:r>
              <a:rPr lang="tr-TR" sz="2000" b="1" dirty="0">
                <a:solidFill>
                  <a:schemeClr val="tx1"/>
                </a:solidFill>
              </a:rPr>
              <a:t>İNSPEKSİYON</a:t>
            </a:r>
          </a:p>
          <a:p>
            <a:r>
              <a:rPr lang="tr-TR" dirty="0"/>
              <a:t>Yürüyüşü, duruşu, hareketlerde </a:t>
            </a:r>
            <a:r>
              <a:rPr lang="tr-TR" altLang="tr-TR" dirty="0"/>
              <a:t>anormallik</a:t>
            </a:r>
            <a:endParaRPr lang="tr-TR" dirty="0"/>
          </a:p>
          <a:p>
            <a:r>
              <a:rPr lang="tr-TR" dirty="0" err="1"/>
              <a:t>Kifoz</a:t>
            </a:r>
            <a:r>
              <a:rPr lang="tr-TR" dirty="0"/>
              <a:t>, skolyoz</a:t>
            </a:r>
          </a:p>
          <a:p>
            <a:r>
              <a:rPr lang="tr-TR" altLang="tr-TR" dirty="0"/>
              <a:t>Kilo kaybı, solukluk </a:t>
            </a:r>
          </a:p>
          <a:p>
            <a:r>
              <a:rPr lang="tr-TR" dirty="0"/>
              <a:t>Cilt ve omurganın inspeksiyonu</a:t>
            </a:r>
          </a:p>
          <a:p>
            <a:endParaRPr lang="tr-TR" sz="2000" dirty="0"/>
          </a:p>
          <a:p>
            <a:pPr marL="0" indent="0">
              <a:buNone/>
            </a:pPr>
            <a:r>
              <a:rPr lang="tr-TR" sz="2000" b="1" dirty="0">
                <a:solidFill>
                  <a:schemeClr val="tx1"/>
                </a:solidFill>
                <a:cs typeface="Times New Roman" pitchFamily="18" charset="0"/>
              </a:rPr>
              <a:t>PALPASYON</a:t>
            </a:r>
          </a:p>
          <a:p>
            <a:r>
              <a:rPr lang="tr-TR" dirty="0"/>
              <a:t>Vertebral veya yumuşak doku hassasiyeti</a:t>
            </a:r>
          </a:p>
          <a:p>
            <a:endParaRPr lang="tr-TR" dirty="0"/>
          </a:p>
        </p:txBody>
      </p:sp>
      <p:pic>
        <p:nvPicPr>
          <p:cNvPr id="4" name="Picture 2" descr="Zona Nedir? Zona Belirtileri ve Tedavi Yöntemleri - Medicana">
            <a:extLst>
              <a:ext uri="{FF2B5EF4-FFF2-40B4-BE49-F238E27FC236}">
                <a16:creationId xmlns:a16="http://schemas.microsoft.com/office/drawing/2014/main" id="{91309A8C-19AD-21C7-A645-5B9539431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140" y="2403705"/>
            <a:ext cx="2365774" cy="205059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CC7B97BF-4AE2-3039-9020-615886256D59}"/>
              </a:ext>
            </a:extLst>
          </p:cNvPr>
          <p:cNvPicPr>
            <a:picLocks noChangeAspect="1"/>
          </p:cNvPicPr>
          <p:nvPr/>
        </p:nvPicPr>
        <p:blipFill>
          <a:blip r:embed="rId4"/>
          <a:stretch>
            <a:fillRect/>
          </a:stretch>
        </p:blipFill>
        <p:spPr>
          <a:xfrm>
            <a:off x="7449368" y="4092561"/>
            <a:ext cx="2289772" cy="2209542"/>
          </a:xfrm>
          <a:prstGeom prst="rect">
            <a:avLst/>
          </a:prstGeom>
        </p:spPr>
      </p:pic>
    </p:spTree>
    <p:extLst>
      <p:ext uri="{BB962C8B-B14F-4D97-AF65-F5344CB8AC3E}">
        <p14:creationId xmlns:p14="http://schemas.microsoft.com/office/powerpoint/2010/main" val="90921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30613F-F341-466D-B7B4-CEAE0962DFA3}"/>
              </a:ext>
            </a:extLst>
          </p:cNvPr>
          <p:cNvSpPr>
            <a:spLocks noGrp="1"/>
          </p:cNvSpPr>
          <p:nvPr>
            <p:ph type="title"/>
          </p:nvPr>
        </p:nvSpPr>
        <p:spPr/>
        <p:txBody>
          <a:bodyPr/>
          <a:lstStyle/>
          <a:p>
            <a:r>
              <a:rPr lang="tr-TR" dirty="0"/>
              <a:t>FİZİK MUAYENE</a:t>
            </a:r>
          </a:p>
        </p:txBody>
      </p:sp>
      <p:sp>
        <p:nvSpPr>
          <p:cNvPr id="5" name="İçerik Yer Tutucusu 4">
            <a:extLst>
              <a:ext uri="{FF2B5EF4-FFF2-40B4-BE49-F238E27FC236}">
                <a16:creationId xmlns:a16="http://schemas.microsoft.com/office/drawing/2014/main" id="{5E1F3E9F-3928-1EAD-F765-9F39E715A66F}"/>
              </a:ext>
            </a:extLst>
          </p:cNvPr>
          <p:cNvSpPr>
            <a:spLocks noGrp="1"/>
          </p:cNvSpPr>
          <p:nvPr>
            <p:ph idx="1"/>
          </p:nvPr>
        </p:nvSpPr>
        <p:spPr>
          <a:xfrm>
            <a:off x="2231136" y="2638044"/>
            <a:ext cx="7729728" cy="4219956"/>
          </a:xfrm>
        </p:spPr>
        <p:txBody>
          <a:bodyPr>
            <a:normAutofit/>
          </a:bodyPr>
          <a:lstStyle/>
          <a:p>
            <a:pPr marL="0" indent="0">
              <a:buNone/>
            </a:pPr>
            <a:r>
              <a:rPr lang="tr-TR" sz="2000" b="1" dirty="0"/>
              <a:t>EKLEM HAREKET AÇIKLIĞI</a:t>
            </a:r>
          </a:p>
          <a:p>
            <a:pPr algn="l">
              <a:buFont typeface="Arial" panose="020B0604020202020204" pitchFamily="34" charset="0"/>
              <a:buChar char="•"/>
            </a:pPr>
            <a:endParaRPr lang="tr-TR" i="0" dirty="0">
              <a:effectLst/>
            </a:endParaRPr>
          </a:p>
          <a:p>
            <a:pPr algn="l">
              <a:buFont typeface="Arial" panose="020B0604020202020204" pitchFamily="34" charset="0"/>
              <a:buChar char="•"/>
            </a:pPr>
            <a:endParaRPr lang="tr-TR" i="0" dirty="0">
              <a:effectLst/>
            </a:endParaRPr>
          </a:p>
          <a:p>
            <a:pPr algn="l">
              <a:buFont typeface="Wingdings" panose="05000000000000000000" pitchFamily="2" charset="2"/>
              <a:buChar char="§"/>
            </a:pPr>
            <a:r>
              <a:rPr lang="tr-TR" i="0" dirty="0">
                <a:effectLst/>
              </a:rPr>
              <a:t>Fleksiyon                   40-60°</a:t>
            </a:r>
          </a:p>
          <a:p>
            <a:pPr algn="l">
              <a:buFont typeface="Wingdings" panose="05000000000000000000" pitchFamily="2" charset="2"/>
              <a:buChar char="§"/>
            </a:pPr>
            <a:r>
              <a:rPr lang="tr-TR" i="0" dirty="0" err="1">
                <a:effectLst/>
              </a:rPr>
              <a:t>Ekstansiyon</a:t>
            </a:r>
            <a:r>
              <a:rPr lang="tr-TR" i="0" dirty="0">
                <a:effectLst/>
              </a:rPr>
              <a:t>               20-35°</a:t>
            </a:r>
          </a:p>
          <a:p>
            <a:pPr algn="l">
              <a:buFont typeface="Wingdings" panose="05000000000000000000" pitchFamily="2" charset="2"/>
              <a:buChar char="§"/>
            </a:pPr>
            <a:r>
              <a:rPr lang="tr-TR" i="0" dirty="0">
                <a:effectLst/>
              </a:rPr>
              <a:t>Lateral Fleksiyon       15-20°</a:t>
            </a:r>
          </a:p>
          <a:p>
            <a:pPr algn="l">
              <a:buFont typeface="Wingdings" panose="05000000000000000000" pitchFamily="2" charset="2"/>
              <a:buChar char="§"/>
            </a:pPr>
            <a:r>
              <a:rPr lang="tr-TR" i="0" dirty="0">
                <a:effectLst/>
              </a:rPr>
              <a:t>Rotasyon                   3-18°</a:t>
            </a:r>
          </a:p>
          <a:p>
            <a:pPr marL="0" indent="0" algn="l">
              <a:buNone/>
            </a:pPr>
            <a:endParaRPr lang="tr-TR" sz="1900" i="0" dirty="0">
              <a:effectLst/>
            </a:endParaRPr>
          </a:p>
          <a:p>
            <a:pPr>
              <a:buFont typeface="Wingdings" panose="05000000000000000000" pitchFamily="2" charset="2"/>
              <a:buChar char="§"/>
            </a:pPr>
            <a:r>
              <a:rPr lang="tr-TR" dirty="0"/>
              <a:t>Hareket açıklığı genelde tüm mekanik ağrı tiplerinde kısıtlı</a:t>
            </a:r>
          </a:p>
          <a:p>
            <a:pPr>
              <a:buFont typeface="Wingdings" panose="05000000000000000000" pitchFamily="2" charset="2"/>
              <a:buChar char="§"/>
            </a:pPr>
            <a:r>
              <a:rPr lang="tr-TR" altLang="tr-TR" dirty="0"/>
              <a:t>Mekanik nedenler </a:t>
            </a:r>
            <a:r>
              <a:rPr lang="tr-TR" altLang="tr-TR" b="1" dirty="0"/>
              <a:t>asimetrik</a:t>
            </a:r>
            <a:r>
              <a:rPr lang="tr-TR" altLang="tr-TR" dirty="0"/>
              <a:t> hareket kısıtlığı yapar ve hareketle ağrı artar</a:t>
            </a:r>
          </a:p>
          <a:p>
            <a:endParaRPr lang="tr-TR" dirty="0"/>
          </a:p>
          <a:p>
            <a:endParaRPr lang="tr-TR" dirty="0"/>
          </a:p>
        </p:txBody>
      </p:sp>
      <p:pic>
        <p:nvPicPr>
          <p:cNvPr id="3" name="Picture 8" descr="Picture 0041">
            <a:extLst>
              <a:ext uri="{FF2B5EF4-FFF2-40B4-BE49-F238E27FC236}">
                <a16:creationId xmlns:a16="http://schemas.microsoft.com/office/drawing/2014/main" id="{37302FEB-E976-5B4A-9440-5A239B62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2" y="3429000"/>
            <a:ext cx="2045607" cy="27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icture 0051">
            <a:extLst>
              <a:ext uri="{FF2B5EF4-FFF2-40B4-BE49-F238E27FC236}">
                <a16:creationId xmlns:a16="http://schemas.microsoft.com/office/drawing/2014/main" id="{543D7985-F3FC-A10E-8363-1D8EE8C78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 y="725572"/>
            <a:ext cx="1357698" cy="27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icture 0071">
            <a:extLst>
              <a:ext uri="{FF2B5EF4-FFF2-40B4-BE49-F238E27FC236}">
                <a16:creationId xmlns:a16="http://schemas.microsoft.com/office/drawing/2014/main" id="{D73AD094-E834-1BBD-D330-926882BE67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1755" y="634036"/>
            <a:ext cx="1471613" cy="27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cture 0091">
            <a:extLst>
              <a:ext uri="{FF2B5EF4-FFF2-40B4-BE49-F238E27FC236}">
                <a16:creationId xmlns:a16="http://schemas.microsoft.com/office/drawing/2014/main" id="{FE9938EA-2B52-0BA2-3794-61CCD30962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1755" y="3337464"/>
            <a:ext cx="1471613" cy="27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a:extLst>
              <a:ext uri="{FF2B5EF4-FFF2-40B4-BE49-F238E27FC236}">
                <a16:creationId xmlns:a16="http://schemas.microsoft.com/office/drawing/2014/main" id="{11BA9B74-8F68-5BB8-3284-48E33BF88297}"/>
              </a:ext>
            </a:extLst>
          </p:cNvPr>
          <p:cNvSpPr/>
          <p:nvPr/>
        </p:nvSpPr>
        <p:spPr>
          <a:xfrm>
            <a:off x="4012175" y="3337464"/>
            <a:ext cx="1898768" cy="418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r-TR" b="1" i="0" dirty="0">
                <a:solidFill>
                  <a:schemeClr val="tx1"/>
                </a:solidFill>
                <a:effectLst/>
              </a:rPr>
              <a:t>Normal sınırlar</a:t>
            </a:r>
          </a:p>
        </p:txBody>
      </p:sp>
    </p:spTree>
    <p:extLst>
      <p:ext uri="{BB962C8B-B14F-4D97-AF65-F5344CB8AC3E}">
        <p14:creationId xmlns:p14="http://schemas.microsoft.com/office/powerpoint/2010/main" val="164454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44B8E5-DA69-0A05-BB16-0B32DF3D9E05}"/>
              </a:ext>
            </a:extLst>
          </p:cNvPr>
          <p:cNvSpPr>
            <a:spLocks noGrp="1"/>
          </p:cNvSpPr>
          <p:nvPr>
            <p:ph type="title"/>
          </p:nvPr>
        </p:nvSpPr>
        <p:spPr/>
        <p:txBody>
          <a:bodyPr/>
          <a:lstStyle/>
          <a:p>
            <a:r>
              <a:rPr lang="tr-TR" dirty="0"/>
              <a:t>HAREKET AÇIKLIĞI</a:t>
            </a:r>
          </a:p>
        </p:txBody>
      </p:sp>
      <p:sp>
        <p:nvSpPr>
          <p:cNvPr id="3" name="İçerik Yer Tutucusu 2">
            <a:extLst>
              <a:ext uri="{FF2B5EF4-FFF2-40B4-BE49-F238E27FC236}">
                <a16:creationId xmlns:a16="http://schemas.microsoft.com/office/drawing/2014/main" id="{DD4DE8F8-BB8D-6BCF-1223-0A8DCAB9C473}"/>
              </a:ext>
            </a:extLst>
          </p:cNvPr>
          <p:cNvSpPr>
            <a:spLocks noGrp="1"/>
          </p:cNvSpPr>
          <p:nvPr>
            <p:ph idx="1"/>
          </p:nvPr>
        </p:nvSpPr>
        <p:spPr>
          <a:xfrm>
            <a:off x="2231136" y="2638044"/>
            <a:ext cx="7729728" cy="3904270"/>
          </a:xfrm>
        </p:spPr>
        <p:txBody>
          <a:bodyPr>
            <a:normAutofit/>
          </a:bodyPr>
          <a:lstStyle/>
          <a:p>
            <a:pPr marL="0" indent="0">
              <a:buNone/>
            </a:pPr>
            <a:r>
              <a:rPr lang="tr-TR" sz="2000" b="1" dirty="0">
                <a:solidFill>
                  <a:schemeClr val="tx1"/>
                </a:solidFill>
              </a:rPr>
              <a:t>FLEKSİYON</a:t>
            </a:r>
            <a:r>
              <a:rPr lang="tr-TR" sz="2000" b="1" i="1" dirty="0">
                <a:solidFill>
                  <a:schemeClr val="tx1"/>
                </a:solidFill>
              </a:rPr>
              <a:t> </a:t>
            </a:r>
          </a:p>
          <a:p>
            <a:r>
              <a:rPr lang="tr-TR" dirty="0"/>
              <a:t>Ayakta dik duran hastadan, dizlerini kırmadan el parmağının ucunu yere dokundurması istenir</a:t>
            </a:r>
          </a:p>
          <a:p>
            <a:r>
              <a:rPr lang="tr-TR" dirty="0"/>
              <a:t>Fleksiyon kısıtlılığı varsa, el parmak ucu ile zemin arasındaki mesafe ölçülerek kaydedilir                  </a:t>
            </a:r>
            <a:r>
              <a:rPr lang="tr-TR" b="1" dirty="0">
                <a:solidFill>
                  <a:schemeClr val="tx1"/>
                </a:solidFill>
              </a:rPr>
              <a:t>el-parmak ucu-zemin mesafesi (EPZ)</a:t>
            </a:r>
          </a:p>
          <a:p>
            <a:r>
              <a:rPr lang="tr-TR" b="1" dirty="0"/>
              <a:t>EPZ</a:t>
            </a:r>
          </a:p>
          <a:p>
            <a:pPr lvl="1"/>
            <a:r>
              <a:rPr lang="tr-TR" sz="1800" dirty="0"/>
              <a:t>kadınlarda </a:t>
            </a:r>
            <a:r>
              <a:rPr lang="tr-TR" sz="1800" dirty="0">
                <a:solidFill>
                  <a:srgbClr val="FF0000"/>
                </a:solidFill>
              </a:rPr>
              <a:t>                  </a:t>
            </a:r>
            <a:r>
              <a:rPr lang="tr-TR" sz="1800" dirty="0"/>
              <a:t>sıfır</a:t>
            </a:r>
          </a:p>
          <a:p>
            <a:pPr lvl="1"/>
            <a:r>
              <a:rPr lang="tr-TR" sz="1800" dirty="0"/>
              <a:t>erkeklerde </a:t>
            </a:r>
            <a:r>
              <a:rPr lang="tr-TR" sz="1800" dirty="0">
                <a:solidFill>
                  <a:srgbClr val="FF0000"/>
                </a:solidFill>
              </a:rPr>
              <a:t>                 </a:t>
            </a:r>
            <a:r>
              <a:rPr lang="tr-TR" sz="1800" dirty="0"/>
              <a:t>&lt;10 cm</a:t>
            </a:r>
          </a:p>
          <a:p>
            <a:r>
              <a:rPr lang="tr-TR" dirty="0"/>
              <a:t>Fleksiyonun ağrılı ve kısıtlı olması genellikle </a:t>
            </a:r>
            <a:r>
              <a:rPr lang="tr-TR" dirty="0">
                <a:solidFill>
                  <a:srgbClr val="FF0000"/>
                </a:solidFill>
              </a:rPr>
              <a:t>disk patolojisini </a:t>
            </a:r>
            <a:r>
              <a:rPr lang="tr-TR" dirty="0"/>
              <a:t>gösterir</a:t>
            </a:r>
          </a:p>
          <a:p>
            <a:endParaRPr lang="tr-TR" dirty="0"/>
          </a:p>
        </p:txBody>
      </p:sp>
      <p:cxnSp>
        <p:nvCxnSpPr>
          <p:cNvPr id="4" name="Düz Ok Bağlayıcısı 3">
            <a:extLst>
              <a:ext uri="{FF2B5EF4-FFF2-40B4-BE49-F238E27FC236}">
                <a16:creationId xmlns:a16="http://schemas.microsoft.com/office/drawing/2014/main" id="{BE8D1A0D-224E-653C-22AB-922CC91BC615}"/>
              </a:ext>
            </a:extLst>
          </p:cNvPr>
          <p:cNvCxnSpPr/>
          <p:nvPr/>
        </p:nvCxnSpPr>
        <p:spPr>
          <a:xfrm>
            <a:off x="3607633" y="4188096"/>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Düz Ok Bağlayıcısı 4">
            <a:extLst>
              <a:ext uri="{FF2B5EF4-FFF2-40B4-BE49-F238E27FC236}">
                <a16:creationId xmlns:a16="http://schemas.microsoft.com/office/drawing/2014/main" id="{B9A957EC-4786-0EC5-F497-828B32AD5BC1}"/>
              </a:ext>
            </a:extLst>
          </p:cNvPr>
          <p:cNvCxnSpPr/>
          <p:nvPr/>
        </p:nvCxnSpPr>
        <p:spPr>
          <a:xfrm>
            <a:off x="3900476" y="5418181"/>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a:extLst>
              <a:ext uri="{FF2B5EF4-FFF2-40B4-BE49-F238E27FC236}">
                <a16:creationId xmlns:a16="http://schemas.microsoft.com/office/drawing/2014/main" id="{131D14C2-BD39-4A35-7B02-145F7E737E51}"/>
              </a:ext>
            </a:extLst>
          </p:cNvPr>
          <p:cNvCxnSpPr/>
          <p:nvPr/>
        </p:nvCxnSpPr>
        <p:spPr>
          <a:xfrm>
            <a:off x="3900476" y="5015410"/>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3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9E2F8-1640-1753-4A05-0D068E5E1802}"/>
              </a:ext>
            </a:extLst>
          </p:cNvPr>
          <p:cNvSpPr>
            <a:spLocks noGrp="1"/>
          </p:cNvSpPr>
          <p:nvPr>
            <p:ph type="title"/>
          </p:nvPr>
        </p:nvSpPr>
        <p:spPr/>
        <p:txBody>
          <a:bodyPr/>
          <a:lstStyle/>
          <a:p>
            <a:r>
              <a:rPr lang="tr-TR" dirty="0"/>
              <a:t>HAREKET AÇIKLIĞI</a:t>
            </a:r>
          </a:p>
        </p:txBody>
      </p:sp>
      <p:sp>
        <p:nvSpPr>
          <p:cNvPr id="3" name="İçerik Yer Tutucusu 2">
            <a:extLst>
              <a:ext uri="{FF2B5EF4-FFF2-40B4-BE49-F238E27FC236}">
                <a16:creationId xmlns:a16="http://schemas.microsoft.com/office/drawing/2014/main" id="{2F7EE11C-AD67-C189-7C47-969B9735FFE4}"/>
              </a:ext>
            </a:extLst>
          </p:cNvPr>
          <p:cNvSpPr>
            <a:spLocks noGrp="1"/>
          </p:cNvSpPr>
          <p:nvPr>
            <p:ph idx="1"/>
          </p:nvPr>
        </p:nvSpPr>
        <p:spPr/>
        <p:txBody>
          <a:bodyPr>
            <a:normAutofit/>
          </a:bodyPr>
          <a:lstStyle/>
          <a:p>
            <a:pPr marL="0" indent="0" algn="l">
              <a:buNone/>
            </a:pPr>
            <a:r>
              <a:rPr lang="tr-TR" sz="2000" b="1" dirty="0">
                <a:solidFill>
                  <a:schemeClr val="tx1"/>
                </a:solidFill>
              </a:rPr>
              <a:t>FLEKSİYON</a:t>
            </a:r>
            <a:endParaRPr lang="tr-TR" sz="2000" b="1" dirty="0">
              <a:solidFill>
                <a:schemeClr val="accent1">
                  <a:lumMod val="75000"/>
                </a:schemeClr>
              </a:solidFill>
              <a:effectLst/>
            </a:endParaRPr>
          </a:p>
          <a:p>
            <a:pPr marL="0" indent="0" algn="l">
              <a:buNone/>
            </a:pPr>
            <a:r>
              <a:rPr lang="tr-TR" sz="1900" b="1" i="1" dirty="0" err="1">
                <a:solidFill>
                  <a:schemeClr val="tx1"/>
                </a:solidFill>
                <a:effectLst/>
              </a:rPr>
              <a:t>Schober</a:t>
            </a:r>
            <a:r>
              <a:rPr lang="tr-TR" sz="1900" b="1" i="1" dirty="0">
                <a:solidFill>
                  <a:schemeClr val="tx1"/>
                </a:solidFill>
                <a:effectLst/>
              </a:rPr>
              <a:t> Testi</a:t>
            </a:r>
          </a:p>
          <a:p>
            <a:pPr algn="l"/>
            <a:r>
              <a:rPr lang="tr-TR" b="0" i="0" dirty="0">
                <a:effectLst/>
              </a:rPr>
              <a:t>Hasta ayakta dik dururken ikinci </a:t>
            </a:r>
            <a:r>
              <a:rPr lang="tr-TR" b="0" i="0" dirty="0" err="1">
                <a:effectLst/>
              </a:rPr>
              <a:t>sakral</a:t>
            </a:r>
            <a:r>
              <a:rPr lang="tr-TR" b="0" i="0" dirty="0">
                <a:effectLst/>
              </a:rPr>
              <a:t> </a:t>
            </a:r>
            <a:r>
              <a:rPr lang="tr-TR" b="0" i="0" dirty="0" err="1">
                <a:effectLst/>
              </a:rPr>
              <a:t>spinöz</a:t>
            </a:r>
            <a:r>
              <a:rPr lang="tr-TR" b="0" i="0" dirty="0">
                <a:effectLst/>
              </a:rPr>
              <a:t> çıkıntıdan yukarıya doğru 10 cm işaretlenir</a:t>
            </a:r>
          </a:p>
          <a:p>
            <a:pPr algn="l"/>
            <a:r>
              <a:rPr lang="tr-TR" b="0" i="0" dirty="0">
                <a:effectLst/>
              </a:rPr>
              <a:t>Sonra hasta yapabildiğince fleksiyon yapar ve ölçüm tekrarlanır</a:t>
            </a:r>
          </a:p>
          <a:p>
            <a:pPr algn="l"/>
            <a:r>
              <a:rPr lang="tr-TR" b="0" i="0" dirty="0">
                <a:effectLst/>
              </a:rPr>
              <a:t>Normal: 2 ölçüm arasında &gt;5 cm</a:t>
            </a:r>
          </a:p>
          <a:p>
            <a:r>
              <a:rPr lang="tr-TR" dirty="0">
                <a:solidFill>
                  <a:srgbClr val="FF0000"/>
                </a:solidFill>
              </a:rPr>
              <a:t>&lt;</a:t>
            </a:r>
            <a:r>
              <a:rPr lang="tr-TR" b="0" i="0" dirty="0">
                <a:solidFill>
                  <a:srgbClr val="FF0000"/>
                </a:solidFill>
                <a:effectLst/>
              </a:rPr>
              <a:t>5 cm                   pozitif</a:t>
            </a:r>
          </a:p>
          <a:p>
            <a:pPr algn="l"/>
            <a:r>
              <a:rPr lang="tr-TR" b="0" i="0" dirty="0">
                <a:solidFill>
                  <a:srgbClr val="FF0000"/>
                </a:solidFill>
                <a:effectLst/>
              </a:rPr>
              <a:t>Ankilozan </a:t>
            </a:r>
            <a:r>
              <a:rPr lang="tr-TR" b="0" i="0" dirty="0" err="1">
                <a:solidFill>
                  <a:srgbClr val="FF0000"/>
                </a:solidFill>
                <a:effectLst/>
              </a:rPr>
              <a:t>Spondilit</a:t>
            </a:r>
            <a:r>
              <a:rPr lang="tr-TR" b="0" i="0" dirty="0">
                <a:solidFill>
                  <a:srgbClr val="FF0000"/>
                </a:solidFill>
                <a:effectLst/>
              </a:rPr>
              <a:t> </a:t>
            </a:r>
            <a:r>
              <a:rPr lang="tr-TR" b="0" i="0" dirty="0">
                <a:effectLst/>
              </a:rPr>
              <a:t>tanısında oldukça önemli</a:t>
            </a:r>
          </a:p>
          <a:p>
            <a:endParaRPr lang="tr-TR" dirty="0"/>
          </a:p>
        </p:txBody>
      </p:sp>
      <p:pic>
        <p:nvPicPr>
          <p:cNvPr id="4" name="Picture 4">
            <a:extLst>
              <a:ext uri="{FF2B5EF4-FFF2-40B4-BE49-F238E27FC236}">
                <a16:creationId xmlns:a16="http://schemas.microsoft.com/office/drawing/2014/main" id="{74D7EB6D-BE10-D616-524F-530878BB54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39" t="29089" r="9927" b="17578"/>
          <a:stretch/>
        </p:blipFill>
        <p:spPr bwMode="auto">
          <a:xfrm>
            <a:off x="8583613" y="4352469"/>
            <a:ext cx="2754502" cy="150099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Ok Bağlayıcısı 4">
            <a:extLst>
              <a:ext uri="{FF2B5EF4-FFF2-40B4-BE49-F238E27FC236}">
                <a16:creationId xmlns:a16="http://schemas.microsoft.com/office/drawing/2014/main" id="{47039543-BD59-8C69-49EA-2D28AF598B58}"/>
              </a:ext>
            </a:extLst>
          </p:cNvPr>
          <p:cNvCxnSpPr/>
          <p:nvPr/>
        </p:nvCxnSpPr>
        <p:spPr>
          <a:xfrm>
            <a:off x="3259290" y="5167810"/>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95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77929D-D72E-05E2-F50C-8BA40FF18025}"/>
              </a:ext>
            </a:extLst>
          </p:cNvPr>
          <p:cNvSpPr>
            <a:spLocks noGrp="1"/>
          </p:cNvSpPr>
          <p:nvPr>
            <p:ph type="title"/>
          </p:nvPr>
        </p:nvSpPr>
        <p:spPr/>
        <p:txBody>
          <a:bodyPr/>
          <a:lstStyle/>
          <a:p>
            <a:r>
              <a:rPr lang="tr-TR" dirty="0"/>
              <a:t>SUNUM PLANI</a:t>
            </a:r>
          </a:p>
        </p:txBody>
      </p:sp>
      <p:sp>
        <p:nvSpPr>
          <p:cNvPr id="3" name="İçerik Yer Tutucusu 2">
            <a:extLst>
              <a:ext uri="{FF2B5EF4-FFF2-40B4-BE49-F238E27FC236}">
                <a16:creationId xmlns:a16="http://schemas.microsoft.com/office/drawing/2014/main" id="{0FE99037-13F4-523A-B6E7-5994E0623B94}"/>
              </a:ext>
            </a:extLst>
          </p:cNvPr>
          <p:cNvSpPr>
            <a:spLocks noGrp="1"/>
          </p:cNvSpPr>
          <p:nvPr>
            <p:ph idx="1"/>
          </p:nvPr>
        </p:nvSpPr>
        <p:spPr>
          <a:xfrm>
            <a:off x="2231136" y="2638044"/>
            <a:ext cx="3666230" cy="3101983"/>
          </a:xfrm>
        </p:spPr>
        <p:txBody>
          <a:bodyPr>
            <a:normAutofit lnSpcReduction="10000"/>
          </a:bodyPr>
          <a:lstStyle/>
          <a:p>
            <a:pPr>
              <a:buFont typeface="Wingdings" panose="05000000000000000000" pitchFamily="2" charset="2"/>
              <a:buChar char="§"/>
            </a:pPr>
            <a:r>
              <a:rPr lang="tr-TR" dirty="0"/>
              <a:t>Genel bilgiler</a:t>
            </a:r>
          </a:p>
          <a:p>
            <a:pPr>
              <a:buFont typeface="Wingdings" panose="05000000000000000000" pitchFamily="2" charset="2"/>
              <a:buChar char="§"/>
            </a:pPr>
            <a:r>
              <a:rPr lang="tr-TR" dirty="0"/>
              <a:t>Epidemiyoloji</a:t>
            </a:r>
          </a:p>
          <a:p>
            <a:pPr>
              <a:buFont typeface="Wingdings" panose="05000000000000000000" pitchFamily="2" charset="2"/>
              <a:buChar char="§"/>
            </a:pPr>
            <a:r>
              <a:rPr lang="tr-TR" dirty="0"/>
              <a:t>Sınıflandırılması </a:t>
            </a:r>
          </a:p>
          <a:p>
            <a:pPr>
              <a:buFont typeface="Wingdings" panose="05000000000000000000" pitchFamily="2" charset="2"/>
              <a:buChar char="§"/>
            </a:pPr>
            <a:r>
              <a:rPr lang="tr-TR" dirty="0"/>
              <a:t>Tanı</a:t>
            </a:r>
          </a:p>
          <a:p>
            <a:pPr>
              <a:buFont typeface="Wingdings" panose="05000000000000000000" pitchFamily="2" charset="2"/>
              <a:buChar char="§"/>
            </a:pPr>
            <a:r>
              <a:rPr lang="tr-TR" dirty="0"/>
              <a:t>Tedavi</a:t>
            </a:r>
          </a:p>
          <a:p>
            <a:pPr>
              <a:buFont typeface="Wingdings" panose="05000000000000000000" pitchFamily="2" charset="2"/>
              <a:buChar char="§"/>
            </a:pPr>
            <a:r>
              <a:rPr lang="tr-TR" dirty="0"/>
              <a:t>Risk faktörleri</a:t>
            </a:r>
          </a:p>
          <a:p>
            <a:pPr>
              <a:buFont typeface="Wingdings" panose="05000000000000000000" pitchFamily="2" charset="2"/>
              <a:buChar char="§"/>
            </a:pPr>
            <a:r>
              <a:rPr lang="tr-TR" dirty="0"/>
              <a:t>Korunma yöntemleri</a:t>
            </a:r>
          </a:p>
          <a:p>
            <a:pPr>
              <a:buFont typeface="Wingdings" panose="05000000000000000000" pitchFamily="2" charset="2"/>
              <a:buChar char="§"/>
            </a:pPr>
            <a:r>
              <a:rPr lang="tr-TR" dirty="0"/>
              <a:t>Sevk kriterleri</a:t>
            </a:r>
          </a:p>
          <a:p>
            <a:endParaRPr lang="tr-TR" dirty="0"/>
          </a:p>
        </p:txBody>
      </p:sp>
      <p:pic>
        <p:nvPicPr>
          <p:cNvPr id="6" name="Resim 5">
            <a:extLst>
              <a:ext uri="{FF2B5EF4-FFF2-40B4-BE49-F238E27FC236}">
                <a16:creationId xmlns:a16="http://schemas.microsoft.com/office/drawing/2014/main" id="{2B60390E-8481-CD31-2B8D-386BC0313CD4}"/>
              </a:ext>
            </a:extLst>
          </p:cNvPr>
          <p:cNvPicPr>
            <a:picLocks noChangeAspect="1"/>
          </p:cNvPicPr>
          <p:nvPr/>
        </p:nvPicPr>
        <p:blipFill>
          <a:blip r:embed="rId2"/>
          <a:stretch>
            <a:fillRect/>
          </a:stretch>
        </p:blipFill>
        <p:spPr>
          <a:xfrm>
            <a:off x="7119990" y="2638043"/>
            <a:ext cx="2840873" cy="3023017"/>
          </a:xfrm>
          <a:prstGeom prst="rect">
            <a:avLst/>
          </a:prstGeom>
        </p:spPr>
      </p:pic>
    </p:spTree>
    <p:extLst>
      <p:ext uri="{BB962C8B-B14F-4D97-AF65-F5344CB8AC3E}">
        <p14:creationId xmlns:p14="http://schemas.microsoft.com/office/powerpoint/2010/main" val="109154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AC9F9B-C2D2-47B0-3F5B-84C9C91635A1}"/>
              </a:ext>
            </a:extLst>
          </p:cNvPr>
          <p:cNvSpPr>
            <a:spLocks noGrp="1"/>
          </p:cNvSpPr>
          <p:nvPr>
            <p:ph type="title"/>
          </p:nvPr>
        </p:nvSpPr>
        <p:spPr/>
        <p:txBody>
          <a:bodyPr/>
          <a:lstStyle/>
          <a:p>
            <a:r>
              <a:rPr lang="tr-TR" dirty="0"/>
              <a:t>HAREKET AÇIKLIĞI</a:t>
            </a:r>
          </a:p>
        </p:txBody>
      </p:sp>
      <p:sp>
        <p:nvSpPr>
          <p:cNvPr id="3" name="İçerik Yer Tutucusu 2">
            <a:extLst>
              <a:ext uri="{FF2B5EF4-FFF2-40B4-BE49-F238E27FC236}">
                <a16:creationId xmlns:a16="http://schemas.microsoft.com/office/drawing/2014/main" id="{9914E0AA-BD3F-2D7A-394D-A15DCFF17F67}"/>
              </a:ext>
            </a:extLst>
          </p:cNvPr>
          <p:cNvSpPr>
            <a:spLocks noGrp="1"/>
          </p:cNvSpPr>
          <p:nvPr>
            <p:ph idx="1"/>
          </p:nvPr>
        </p:nvSpPr>
        <p:spPr/>
        <p:txBody>
          <a:bodyPr/>
          <a:lstStyle/>
          <a:p>
            <a:pPr marL="0" indent="0" algn="just">
              <a:buNone/>
            </a:pPr>
            <a:r>
              <a:rPr lang="tr-TR" sz="2000" b="1" dirty="0">
                <a:solidFill>
                  <a:schemeClr val="tx1"/>
                </a:solidFill>
              </a:rPr>
              <a:t>EKSTANSİYON</a:t>
            </a:r>
            <a:endParaRPr lang="tr-TR" sz="2000" b="1" dirty="0">
              <a:solidFill>
                <a:schemeClr val="accent2"/>
              </a:solidFill>
            </a:endParaRPr>
          </a:p>
          <a:p>
            <a:pPr algn="just"/>
            <a:r>
              <a:rPr lang="tr-TR" dirty="0"/>
              <a:t>Hekim hastanın yan tarafında durarak bir elini </a:t>
            </a:r>
            <a:r>
              <a:rPr lang="tr-TR" dirty="0" err="1"/>
              <a:t>sakrumun</a:t>
            </a:r>
            <a:r>
              <a:rPr lang="tr-TR" dirty="0"/>
              <a:t> üzerine, diğer elini göğsüne koyarak hastadan geriye doğru eğilmesini ister</a:t>
            </a:r>
          </a:p>
          <a:p>
            <a:pPr algn="just"/>
            <a:r>
              <a:rPr lang="tr-TR" dirty="0" err="1"/>
              <a:t>Ekstansiyondaki</a:t>
            </a:r>
            <a:r>
              <a:rPr lang="tr-TR" dirty="0"/>
              <a:t> ağrı ve kısıtlılık genellikle arka elemanların ve özellikle </a:t>
            </a:r>
            <a:r>
              <a:rPr lang="tr-TR" dirty="0">
                <a:solidFill>
                  <a:srgbClr val="FF0000"/>
                </a:solidFill>
              </a:rPr>
              <a:t>faset eklemlerinin patolojisini </a:t>
            </a:r>
            <a:r>
              <a:rPr lang="tr-TR" dirty="0"/>
              <a:t>gösterir</a:t>
            </a:r>
          </a:p>
          <a:p>
            <a:endParaRPr lang="tr-TR" dirty="0"/>
          </a:p>
        </p:txBody>
      </p:sp>
      <p:pic>
        <p:nvPicPr>
          <p:cNvPr id="4" name="Picture 4" descr="7. HAFTA HAREKET SİSTEMİ VE ÇALIŞMA DURUŞLARI">
            <a:extLst>
              <a:ext uri="{FF2B5EF4-FFF2-40B4-BE49-F238E27FC236}">
                <a16:creationId xmlns:a16="http://schemas.microsoft.com/office/drawing/2014/main" id="{48C9A5C7-034F-8955-A8E9-096501682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740" y="4376237"/>
            <a:ext cx="3769124" cy="220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6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E82C4F-6676-4505-4A62-A3D8D6460541}"/>
              </a:ext>
            </a:extLst>
          </p:cNvPr>
          <p:cNvSpPr>
            <a:spLocks noGrp="1"/>
          </p:cNvSpPr>
          <p:nvPr>
            <p:ph type="title"/>
          </p:nvPr>
        </p:nvSpPr>
        <p:spPr/>
        <p:txBody>
          <a:bodyPr/>
          <a:lstStyle/>
          <a:p>
            <a:r>
              <a:rPr lang="tr-TR" dirty="0"/>
              <a:t>HAREKET AÇIKLIĞI</a:t>
            </a:r>
          </a:p>
        </p:txBody>
      </p:sp>
      <p:sp>
        <p:nvSpPr>
          <p:cNvPr id="3" name="İçerik Yer Tutucusu 2">
            <a:extLst>
              <a:ext uri="{FF2B5EF4-FFF2-40B4-BE49-F238E27FC236}">
                <a16:creationId xmlns:a16="http://schemas.microsoft.com/office/drawing/2014/main" id="{2466DB7E-9DEF-EE33-9036-AD1D87EBD8F2}"/>
              </a:ext>
            </a:extLst>
          </p:cNvPr>
          <p:cNvSpPr>
            <a:spLocks noGrp="1"/>
          </p:cNvSpPr>
          <p:nvPr>
            <p:ph sz="half" idx="1"/>
          </p:nvPr>
        </p:nvSpPr>
        <p:spPr/>
        <p:txBody>
          <a:bodyPr/>
          <a:lstStyle/>
          <a:p>
            <a:pPr marL="0" indent="0" algn="just">
              <a:buNone/>
            </a:pPr>
            <a:r>
              <a:rPr lang="tr-TR" sz="2000" b="1" dirty="0">
                <a:solidFill>
                  <a:schemeClr val="tx1"/>
                </a:solidFill>
              </a:rPr>
              <a:t>LATERAL FLEKSİYON</a:t>
            </a:r>
          </a:p>
          <a:p>
            <a:pPr algn="just"/>
            <a:r>
              <a:rPr lang="tr-TR" dirty="0"/>
              <a:t>Hastanın arkasında duran hekim bir elini hastanın omzuna, diğer elini karşı </a:t>
            </a:r>
            <a:r>
              <a:rPr lang="tr-TR" dirty="0" err="1"/>
              <a:t>iliak</a:t>
            </a:r>
            <a:r>
              <a:rPr lang="tr-TR" dirty="0"/>
              <a:t> </a:t>
            </a:r>
            <a:r>
              <a:rPr lang="tr-TR" dirty="0" err="1"/>
              <a:t>kristaya</a:t>
            </a:r>
            <a:r>
              <a:rPr lang="tr-TR" dirty="0"/>
              <a:t> koyar</a:t>
            </a:r>
          </a:p>
          <a:p>
            <a:pPr algn="just"/>
            <a:r>
              <a:rPr lang="tr-TR" dirty="0"/>
              <a:t>Hastadan </a:t>
            </a:r>
            <a:r>
              <a:rPr lang="tr-TR" dirty="0" err="1"/>
              <a:t>krista</a:t>
            </a:r>
            <a:r>
              <a:rPr lang="tr-TR" dirty="0"/>
              <a:t> </a:t>
            </a:r>
            <a:r>
              <a:rPr lang="tr-TR" dirty="0" err="1"/>
              <a:t>iliaca</a:t>
            </a:r>
            <a:r>
              <a:rPr lang="tr-TR" dirty="0"/>
              <a:t> tarafına eğilmesini isterken kendisi de yol gösterir.</a:t>
            </a:r>
          </a:p>
          <a:p>
            <a:pPr algn="just"/>
            <a:r>
              <a:rPr lang="tr-TR" dirty="0"/>
              <a:t>Hekim ellerini değiştirir ve karşı yönde hareket tekrarlanır</a:t>
            </a:r>
          </a:p>
          <a:p>
            <a:endParaRPr lang="tr-TR" dirty="0"/>
          </a:p>
        </p:txBody>
      </p:sp>
      <p:sp>
        <p:nvSpPr>
          <p:cNvPr id="4" name="İçerik Yer Tutucusu 3">
            <a:extLst>
              <a:ext uri="{FF2B5EF4-FFF2-40B4-BE49-F238E27FC236}">
                <a16:creationId xmlns:a16="http://schemas.microsoft.com/office/drawing/2014/main" id="{58892CA4-DBD8-8F3C-AFD8-DB09890C43B5}"/>
              </a:ext>
            </a:extLst>
          </p:cNvPr>
          <p:cNvSpPr>
            <a:spLocks noGrp="1"/>
          </p:cNvSpPr>
          <p:nvPr>
            <p:ph sz="half" idx="2"/>
          </p:nvPr>
        </p:nvSpPr>
        <p:spPr/>
        <p:txBody>
          <a:bodyPr/>
          <a:lstStyle/>
          <a:p>
            <a:pPr marL="0" indent="0" algn="just">
              <a:buNone/>
            </a:pPr>
            <a:r>
              <a:rPr lang="tr-TR" sz="2000" b="1" dirty="0">
                <a:solidFill>
                  <a:schemeClr val="tx1"/>
                </a:solidFill>
              </a:rPr>
              <a:t>ROTASYON</a:t>
            </a:r>
          </a:p>
          <a:p>
            <a:pPr algn="just"/>
            <a:r>
              <a:rPr lang="tr-TR" dirty="0"/>
              <a:t>Hastanın arkasında durur</a:t>
            </a:r>
          </a:p>
          <a:p>
            <a:pPr algn="just"/>
            <a:r>
              <a:rPr lang="tr-TR" dirty="0"/>
              <a:t>Hasta omzunu arkaya doğru hareket ettirerek gövdesini döndürür.</a:t>
            </a:r>
          </a:p>
          <a:p>
            <a:pPr algn="just"/>
            <a:r>
              <a:rPr lang="tr-TR" dirty="0"/>
              <a:t>Aynı şeyi karşı yönde tekrarlar</a:t>
            </a:r>
          </a:p>
          <a:p>
            <a:endParaRPr lang="tr-TR" dirty="0"/>
          </a:p>
        </p:txBody>
      </p:sp>
      <p:pic>
        <p:nvPicPr>
          <p:cNvPr id="5" name="Picture 2" descr="Normal Eklem Hareket Açıklığı Ölçümü - Fizyoo">
            <a:extLst>
              <a:ext uri="{FF2B5EF4-FFF2-40B4-BE49-F238E27FC236}">
                <a16:creationId xmlns:a16="http://schemas.microsoft.com/office/drawing/2014/main" id="{7BE7A1D0-EE79-7818-2E6F-EBE7DBD8F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404" y="5516406"/>
            <a:ext cx="3325395" cy="134159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454F3613-1A5C-E1B6-AAD7-4B0038265C4E}"/>
              </a:ext>
            </a:extLst>
          </p:cNvPr>
          <p:cNvPicPr>
            <a:picLocks noChangeAspect="1"/>
          </p:cNvPicPr>
          <p:nvPr/>
        </p:nvPicPr>
        <p:blipFill rotWithShape="1">
          <a:blip r:embed="rId3"/>
          <a:srcRect l="10038" t="9210" r="13575" b="53888"/>
          <a:stretch/>
        </p:blipFill>
        <p:spPr>
          <a:xfrm>
            <a:off x="6643634" y="4865914"/>
            <a:ext cx="3461658" cy="1992086"/>
          </a:xfrm>
          <a:prstGeom prst="rect">
            <a:avLst/>
          </a:prstGeom>
        </p:spPr>
      </p:pic>
    </p:spTree>
    <p:extLst>
      <p:ext uri="{BB962C8B-B14F-4D97-AF65-F5344CB8AC3E}">
        <p14:creationId xmlns:p14="http://schemas.microsoft.com/office/powerpoint/2010/main" val="239946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94E070-B5BD-7BB7-DB53-4B3D617641D4}"/>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id="{A000A312-6093-C729-5198-ADF3AA555D28}"/>
              </a:ext>
            </a:extLst>
          </p:cNvPr>
          <p:cNvSpPr>
            <a:spLocks noGrp="1"/>
          </p:cNvSpPr>
          <p:nvPr>
            <p:ph idx="1"/>
          </p:nvPr>
        </p:nvSpPr>
        <p:spPr/>
        <p:txBody>
          <a:bodyPr/>
          <a:lstStyle/>
          <a:p>
            <a:pPr marL="0" indent="0">
              <a:buNone/>
            </a:pPr>
            <a:r>
              <a:rPr lang="tr-TR" sz="2000" b="1" dirty="0"/>
              <a:t>NÖROLOJİK MUAYENE</a:t>
            </a:r>
          </a:p>
          <a:p>
            <a:r>
              <a:rPr lang="tr-TR" dirty="0"/>
              <a:t>Refleksler, kas gücü, duyu ve denge muayenesi</a:t>
            </a:r>
          </a:p>
          <a:p>
            <a:endParaRPr lang="tr-TR" dirty="0"/>
          </a:p>
          <a:p>
            <a:endParaRPr lang="tr-TR" dirty="0"/>
          </a:p>
        </p:txBody>
      </p:sp>
      <p:graphicFrame>
        <p:nvGraphicFramePr>
          <p:cNvPr id="9" name="Tablo 4">
            <a:extLst>
              <a:ext uri="{FF2B5EF4-FFF2-40B4-BE49-F238E27FC236}">
                <a16:creationId xmlns:a16="http://schemas.microsoft.com/office/drawing/2014/main" id="{0B7114FB-D4EE-0A26-16A4-9B3CA673EE9A}"/>
              </a:ext>
            </a:extLst>
          </p:cNvPr>
          <p:cNvGraphicFramePr>
            <a:graphicFrameLocks/>
          </p:cNvGraphicFramePr>
          <p:nvPr>
            <p:extLst>
              <p:ext uri="{D42A27DB-BD31-4B8C-83A1-F6EECF244321}">
                <p14:modId xmlns:p14="http://schemas.microsoft.com/office/powerpoint/2010/main" val="1157304335"/>
              </p:ext>
            </p:extLst>
          </p:nvPr>
        </p:nvGraphicFramePr>
        <p:xfrm>
          <a:off x="283029" y="4115073"/>
          <a:ext cx="11625941" cy="2713898"/>
        </p:xfrm>
        <a:graphic>
          <a:graphicData uri="http://schemas.openxmlformats.org/drawingml/2006/table">
            <a:tbl>
              <a:tblPr firstRow="1" bandRow="1">
                <a:tableStyleId>{7DF18680-E054-41AD-8BC1-D1AEF772440D}</a:tableStyleId>
              </a:tblPr>
              <a:tblGrid>
                <a:gridCol w="1128556">
                  <a:extLst>
                    <a:ext uri="{9D8B030D-6E8A-4147-A177-3AD203B41FA5}">
                      <a16:colId xmlns:a16="http://schemas.microsoft.com/office/drawing/2014/main" val="112596312"/>
                    </a:ext>
                  </a:extLst>
                </a:gridCol>
                <a:gridCol w="3517585">
                  <a:extLst>
                    <a:ext uri="{9D8B030D-6E8A-4147-A177-3AD203B41FA5}">
                      <a16:colId xmlns:a16="http://schemas.microsoft.com/office/drawing/2014/main" val="309554810"/>
                    </a:ext>
                  </a:extLst>
                </a:gridCol>
                <a:gridCol w="3063232">
                  <a:extLst>
                    <a:ext uri="{9D8B030D-6E8A-4147-A177-3AD203B41FA5}">
                      <a16:colId xmlns:a16="http://schemas.microsoft.com/office/drawing/2014/main" val="3082357740"/>
                    </a:ext>
                  </a:extLst>
                </a:gridCol>
                <a:gridCol w="1421692">
                  <a:extLst>
                    <a:ext uri="{9D8B030D-6E8A-4147-A177-3AD203B41FA5}">
                      <a16:colId xmlns:a16="http://schemas.microsoft.com/office/drawing/2014/main" val="2420160447"/>
                    </a:ext>
                  </a:extLst>
                </a:gridCol>
                <a:gridCol w="2494876">
                  <a:extLst>
                    <a:ext uri="{9D8B030D-6E8A-4147-A177-3AD203B41FA5}">
                      <a16:colId xmlns:a16="http://schemas.microsoft.com/office/drawing/2014/main" val="4284943221"/>
                    </a:ext>
                  </a:extLst>
                </a:gridCol>
              </a:tblGrid>
              <a:tr h="689543">
                <a:tc>
                  <a:txBody>
                    <a:bodyPr/>
                    <a:lstStyle/>
                    <a:p>
                      <a:r>
                        <a:rPr lang="tr-TR" dirty="0"/>
                        <a:t>Sinir kökü</a:t>
                      </a:r>
                    </a:p>
                  </a:txBody>
                  <a:tcPr/>
                </a:tc>
                <a:tc>
                  <a:txBody>
                    <a:bodyPr/>
                    <a:lstStyle/>
                    <a:p>
                      <a:r>
                        <a:rPr lang="tr-TR" dirty="0"/>
                        <a:t>Kuvvet kaybı</a:t>
                      </a:r>
                    </a:p>
                  </a:txBody>
                  <a:tcPr/>
                </a:tc>
                <a:tc>
                  <a:txBody>
                    <a:bodyPr/>
                    <a:lstStyle/>
                    <a:p>
                      <a:r>
                        <a:rPr lang="tr-TR" dirty="0"/>
                        <a:t>Duyu kaybı</a:t>
                      </a:r>
                    </a:p>
                  </a:txBody>
                  <a:tcPr/>
                </a:tc>
                <a:tc>
                  <a:txBody>
                    <a:bodyPr/>
                    <a:lstStyle/>
                    <a:p>
                      <a:r>
                        <a:rPr lang="tr-TR" dirty="0"/>
                        <a:t>Refleks kaybı</a:t>
                      </a:r>
                    </a:p>
                  </a:txBody>
                  <a:tcPr/>
                </a:tc>
                <a:tc>
                  <a:txBody>
                    <a:bodyPr/>
                    <a:lstStyle/>
                    <a:p>
                      <a:r>
                        <a:rPr lang="tr-TR" dirty="0"/>
                        <a:t>Hasta ne yapmakta zorlanır?</a:t>
                      </a:r>
                    </a:p>
                  </a:txBody>
                  <a:tcPr/>
                </a:tc>
                <a:extLst>
                  <a:ext uri="{0D108BD9-81ED-4DB2-BD59-A6C34878D82A}">
                    <a16:rowId xmlns:a16="http://schemas.microsoft.com/office/drawing/2014/main" val="3821840747"/>
                  </a:ext>
                </a:extLst>
              </a:tr>
              <a:tr h="674785">
                <a:tc>
                  <a:txBody>
                    <a:bodyPr/>
                    <a:lstStyle/>
                    <a:p>
                      <a:r>
                        <a:rPr lang="tr-TR" dirty="0"/>
                        <a:t>L4</a:t>
                      </a:r>
                    </a:p>
                  </a:txBody>
                  <a:tcPr/>
                </a:tc>
                <a:tc>
                  <a:txBody>
                    <a:bodyPr/>
                    <a:lstStyle/>
                    <a:p>
                      <a:r>
                        <a:rPr lang="tr-TR" dirty="0"/>
                        <a:t>Diz </a:t>
                      </a:r>
                      <a:r>
                        <a:rPr lang="tr-TR" dirty="0" err="1"/>
                        <a:t>ekstansiyonu</a:t>
                      </a:r>
                      <a:r>
                        <a:rPr lang="tr-TR" dirty="0"/>
                        <a:t> </a:t>
                      </a:r>
                    </a:p>
                  </a:txBody>
                  <a:tcPr/>
                </a:tc>
                <a:tc>
                  <a:txBody>
                    <a:bodyPr/>
                    <a:lstStyle/>
                    <a:p>
                      <a:r>
                        <a:rPr lang="tr-TR" dirty="0"/>
                        <a:t>Ayak </a:t>
                      </a:r>
                      <a:r>
                        <a:rPr lang="tr-TR" dirty="0" err="1"/>
                        <a:t>mediyali</a:t>
                      </a:r>
                      <a:r>
                        <a:rPr lang="tr-TR" dirty="0"/>
                        <a:t> </a:t>
                      </a:r>
                    </a:p>
                  </a:txBody>
                  <a:tcPr/>
                </a:tc>
                <a:tc>
                  <a:txBody>
                    <a:bodyPr/>
                    <a:lstStyle/>
                    <a:p>
                      <a:r>
                        <a:rPr lang="tr-TR" dirty="0" err="1"/>
                        <a:t>Patella</a:t>
                      </a:r>
                      <a:endParaRPr lang="tr-TR" dirty="0"/>
                    </a:p>
                  </a:txBody>
                  <a:tcPr/>
                </a:tc>
                <a:tc>
                  <a:txBody>
                    <a:bodyPr/>
                    <a:lstStyle/>
                    <a:p>
                      <a:r>
                        <a:rPr lang="tr-TR" dirty="0"/>
                        <a:t>Çömelme/kalkma</a:t>
                      </a:r>
                    </a:p>
                  </a:txBody>
                  <a:tcPr/>
                </a:tc>
                <a:extLst>
                  <a:ext uri="{0D108BD9-81ED-4DB2-BD59-A6C34878D82A}">
                    <a16:rowId xmlns:a16="http://schemas.microsoft.com/office/drawing/2014/main" val="1640795449"/>
                  </a:ext>
                </a:extLst>
              </a:tr>
              <a:tr h="674785">
                <a:tc>
                  <a:txBody>
                    <a:bodyPr/>
                    <a:lstStyle/>
                    <a:p>
                      <a:r>
                        <a:rPr lang="tr-TR" dirty="0"/>
                        <a:t>L5</a:t>
                      </a:r>
                    </a:p>
                  </a:txBody>
                  <a:tcPr/>
                </a:tc>
                <a:tc>
                  <a:txBody>
                    <a:bodyPr/>
                    <a:lstStyle/>
                    <a:p>
                      <a:r>
                        <a:rPr lang="tr-TR" dirty="0"/>
                        <a:t>Ayak ve başparmak dorsifleksiyonu</a:t>
                      </a:r>
                    </a:p>
                  </a:txBody>
                  <a:tcPr/>
                </a:tc>
                <a:tc>
                  <a:txBody>
                    <a:bodyPr/>
                    <a:lstStyle/>
                    <a:p>
                      <a:r>
                        <a:rPr lang="tr-TR" dirty="0"/>
                        <a:t>Ayak </a:t>
                      </a:r>
                      <a:r>
                        <a:rPr lang="tr-TR" dirty="0" err="1"/>
                        <a:t>dorsal</a:t>
                      </a:r>
                      <a:r>
                        <a:rPr lang="tr-TR" dirty="0"/>
                        <a:t> yüzü</a:t>
                      </a:r>
                    </a:p>
                  </a:txBody>
                  <a:tcPr/>
                </a:tc>
                <a:tc>
                  <a:txBody>
                    <a:bodyPr/>
                    <a:lstStyle/>
                    <a:p>
                      <a:endParaRPr lang="tr-TR"/>
                    </a:p>
                  </a:txBody>
                  <a:tcPr/>
                </a:tc>
                <a:tc>
                  <a:txBody>
                    <a:bodyPr/>
                    <a:lstStyle/>
                    <a:p>
                      <a:r>
                        <a:rPr lang="tr-TR" dirty="0"/>
                        <a:t>Topuklarda yürüme</a:t>
                      </a:r>
                    </a:p>
                  </a:txBody>
                  <a:tcPr/>
                </a:tc>
                <a:extLst>
                  <a:ext uri="{0D108BD9-81ED-4DB2-BD59-A6C34878D82A}">
                    <a16:rowId xmlns:a16="http://schemas.microsoft.com/office/drawing/2014/main" val="3329722539"/>
                  </a:ext>
                </a:extLst>
              </a:tr>
              <a:tr h="674785">
                <a:tc>
                  <a:txBody>
                    <a:bodyPr/>
                    <a:lstStyle/>
                    <a:p>
                      <a:r>
                        <a:rPr lang="tr-TR" dirty="0"/>
                        <a:t>S1</a:t>
                      </a:r>
                    </a:p>
                  </a:txBody>
                  <a:tcPr/>
                </a:tc>
                <a:tc>
                  <a:txBody>
                    <a:bodyPr/>
                    <a:lstStyle/>
                    <a:p>
                      <a:r>
                        <a:rPr lang="tr-TR" dirty="0" err="1"/>
                        <a:t>Plantar</a:t>
                      </a:r>
                      <a:r>
                        <a:rPr lang="tr-TR" dirty="0"/>
                        <a:t> fleksiyon </a:t>
                      </a:r>
                    </a:p>
                  </a:txBody>
                  <a:tcPr/>
                </a:tc>
                <a:tc>
                  <a:txBody>
                    <a:bodyPr/>
                    <a:lstStyle/>
                    <a:p>
                      <a:r>
                        <a:rPr lang="es-ES" dirty="0"/>
                        <a:t>Ayak plantar yüzü ve laterali</a:t>
                      </a:r>
                      <a:endParaRPr lang="tr-TR" dirty="0"/>
                    </a:p>
                  </a:txBody>
                  <a:tcPr/>
                </a:tc>
                <a:tc>
                  <a:txBody>
                    <a:bodyPr/>
                    <a:lstStyle/>
                    <a:p>
                      <a:r>
                        <a:rPr lang="tr-TR" dirty="0" err="1"/>
                        <a:t>Aşil</a:t>
                      </a:r>
                      <a:endParaRPr lang="tr-TR" dirty="0"/>
                    </a:p>
                  </a:txBody>
                  <a:tcPr/>
                </a:tc>
                <a:tc>
                  <a:txBody>
                    <a:bodyPr/>
                    <a:lstStyle/>
                    <a:p>
                      <a:r>
                        <a:rPr lang="tr-TR" dirty="0"/>
                        <a:t>Parmak ucunda yürüme</a:t>
                      </a:r>
                    </a:p>
                  </a:txBody>
                  <a:tcPr/>
                </a:tc>
                <a:extLst>
                  <a:ext uri="{0D108BD9-81ED-4DB2-BD59-A6C34878D82A}">
                    <a16:rowId xmlns:a16="http://schemas.microsoft.com/office/drawing/2014/main" val="619746648"/>
                  </a:ext>
                </a:extLst>
              </a:tr>
            </a:tbl>
          </a:graphicData>
        </a:graphic>
      </p:graphicFrame>
      <p:pic>
        <p:nvPicPr>
          <p:cNvPr id="10" name="Picture 2">
            <a:extLst>
              <a:ext uri="{FF2B5EF4-FFF2-40B4-BE49-F238E27FC236}">
                <a16:creationId xmlns:a16="http://schemas.microsoft.com/office/drawing/2014/main" id="{AA4D26A8-EAB0-A279-CDF5-41BF5876A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162" y="964692"/>
            <a:ext cx="3099838" cy="312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3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FEEA6-104C-F52D-A29D-845E7426F8DA}"/>
              </a:ext>
            </a:extLst>
          </p:cNvPr>
          <p:cNvSpPr>
            <a:spLocks noGrp="1"/>
          </p:cNvSpPr>
          <p:nvPr>
            <p:ph type="title"/>
          </p:nvPr>
        </p:nvSpPr>
        <p:spPr/>
        <p:txBody>
          <a:bodyPr/>
          <a:lstStyle/>
          <a:p>
            <a:r>
              <a:rPr lang="tr-TR" dirty="0"/>
              <a:t>FİZİK MUAYENE</a:t>
            </a:r>
            <a:br>
              <a:rPr lang="tr-TR" dirty="0"/>
            </a:br>
            <a:r>
              <a:rPr lang="tr-TR" sz="2000" dirty="0"/>
              <a:t>(ÖZEL TESTLER)</a:t>
            </a:r>
          </a:p>
        </p:txBody>
      </p:sp>
      <p:sp>
        <p:nvSpPr>
          <p:cNvPr id="3" name="İçerik Yer Tutucusu 2">
            <a:extLst>
              <a:ext uri="{FF2B5EF4-FFF2-40B4-BE49-F238E27FC236}">
                <a16:creationId xmlns:a16="http://schemas.microsoft.com/office/drawing/2014/main" id="{87DD9799-267E-2C27-E672-E6F13E0A17BB}"/>
              </a:ext>
            </a:extLst>
          </p:cNvPr>
          <p:cNvSpPr>
            <a:spLocks noGrp="1"/>
          </p:cNvSpPr>
          <p:nvPr>
            <p:ph sz="half" idx="1"/>
          </p:nvPr>
        </p:nvSpPr>
        <p:spPr>
          <a:xfrm>
            <a:off x="1581911" y="2638043"/>
            <a:ext cx="5133688" cy="3893385"/>
          </a:xfrm>
        </p:spPr>
        <p:txBody>
          <a:bodyPr>
            <a:normAutofit/>
          </a:bodyPr>
          <a:lstStyle/>
          <a:p>
            <a:pPr marL="0" indent="0">
              <a:buNone/>
            </a:pPr>
            <a:r>
              <a:rPr lang="tr-TR" sz="2000" b="1" dirty="0">
                <a:solidFill>
                  <a:schemeClr val="tx1"/>
                </a:solidFill>
              </a:rPr>
              <a:t>DÜZ BACAK KALDIRMA TESTİ </a:t>
            </a:r>
          </a:p>
          <a:p>
            <a:pPr algn="just"/>
            <a:r>
              <a:rPr lang="tr-TR" b="0" i="0" dirty="0">
                <a:effectLst/>
              </a:rPr>
              <a:t>Sırt üstü yatan hastanın topuğundan ve dizin </a:t>
            </a:r>
            <a:r>
              <a:rPr lang="tr-TR" b="0" i="0" dirty="0" err="1">
                <a:effectLst/>
              </a:rPr>
              <a:t>ekstansiyonunu</a:t>
            </a:r>
            <a:r>
              <a:rPr lang="tr-TR" b="0" i="0" dirty="0">
                <a:effectLst/>
              </a:rPr>
              <a:t> korumak için diz kapağından tutularak bacak kalçadan fleksiyona getirilir</a:t>
            </a:r>
          </a:p>
          <a:p>
            <a:pPr algn="just"/>
            <a:r>
              <a:rPr lang="tr-TR" b="0" i="0" dirty="0">
                <a:effectLst/>
              </a:rPr>
              <a:t>Normal olarak 90°’ye kadar ağrı ve hareket kısıtlılığı olmamalı</a:t>
            </a:r>
          </a:p>
          <a:p>
            <a:pPr algn="just"/>
            <a:r>
              <a:rPr lang="tr-TR" b="0" i="0" dirty="0">
                <a:effectLst/>
              </a:rPr>
              <a:t>Bu derecenin altında bel ve /veya tüm bacağa yayılan ağrı nedeniyle hastanın hareketi durdurması                  </a:t>
            </a:r>
            <a:r>
              <a:rPr lang="tr-TR" b="0" i="0" dirty="0">
                <a:solidFill>
                  <a:srgbClr val="FF0000"/>
                </a:solidFill>
                <a:effectLst/>
              </a:rPr>
              <a:t>pozitif</a:t>
            </a:r>
            <a:endParaRPr lang="tr-TR" dirty="0">
              <a:solidFill>
                <a:srgbClr val="FF0000"/>
              </a:solidFill>
            </a:endParaRPr>
          </a:p>
          <a:p>
            <a:endParaRPr lang="tr-TR" dirty="0"/>
          </a:p>
        </p:txBody>
      </p:sp>
      <p:pic>
        <p:nvPicPr>
          <p:cNvPr id="5" name="Picture 2" descr="Düz Bacak Kaldırma Testi - YouTube">
            <a:extLst>
              <a:ext uri="{FF2B5EF4-FFF2-40B4-BE49-F238E27FC236}">
                <a16:creationId xmlns:a16="http://schemas.microsoft.com/office/drawing/2014/main" id="{BCC79309-F567-544A-E84C-D1108DE91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856" y="2638043"/>
            <a:ext cx="4618768" cy="259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FEEA6-104C-F52D-A29D-845E7426F8DA}"/>
              </a:ext>
            </a:extLst>
          </p:cNvPr>
          <p:cNvSpPr>
            <a:spLocks noGrp="1"/>
          </p:cNvSpPr>
          <p:nvPr>
            <p:ph type="title"/>
          </p:nvPr>
        </p:nvSpPr>
        <p:spPr/>
        <p:txBody>
          <a:bodyPr/>
          <a:lstStyle/>
          <a:p>
            <a:r>
              <a:rPr lang="tr-TR" dirty="0"/>
              <a:t>FİZİK MUAYENE</a:t>
            </a:r>
            <a:br>
              <a:rPr lang="tr-TR" dirty="0"/>
            </a:br>
            <a:r>
              <a:rPr lang="tr-TR" sz="2000" dirty="0"/>
              <a:t>(ÖZEL TESTLER)</a:t>
            </a:r>
          </a:p>
        </p:txBody>
      </p:sp>
      <p:sp>
        <p:nvSpPr>
          <p:cNvPr id="3" name="İçerik Yer Tutucusu 2">
            <a:extLst>
              <a:ext uri="{FF2B5EF4-FFF2-40B4-BE49-F238E27FC236}">
                <a16:creationId xmlns:a16="http://schemas.microsoft.com/office/drawing/2014/main" id="{87DD9799-267E-2C27-E672-E6F13E0A17BB}"/>
              </a:ext>
            </a:extLst>
          </p:cNvPr>
          <p:cNvSpPr>
            <a:spLocks noGrp="1"/>
          </p:cNvSpPr>
          <p:nvPr>
            <p:ph sz="half" idx="1"/>
          </p:nvPr>
        </p:nvSpPr>
        <p:spPr>
          <a:xfrm>
            <a:off x="1581912" y="2638044"/>
            <a:ext cx="5210774" cy="4056670"/>
          </a:xfrm>
        </p:spPr>
        <p:txBody>
          <a:bodyPr>
            <a:normAutofit/>
          </a:bodyPr>
          <a:lstStyle/>
          <a:p>
            <a:pPr marL="0" indent="0">
              <a:buNone/>
            </a:pPr>
            <a:r>
              <a:rPr lang="tr-TR" sz="2000" b="1" dirty="0">
                <a:solidFill>
                  <a:schemeClr val="tx1"/>
                </a:solidFill>
              </a:rPr>
              <a:t>DÜZ BACAK KALDIRMA TESTİ </a:t>
            </a:r>
            <a:endParaRPr lang="tr-TR" sz="2000" b="0" i="0" dirty="0">
              <a:effectLst/>
            </a:endParaRPr>
          </a:p>
          <a:p>
            <a:r>
              <a:rPr lang="tr-TR" b="0" i="0" dirty="0">
                <a:effectLst/>
              </a:rPr>
              <a:t>Ağrı sadece uyluk arkasındaysa </a:t>
            </a:r>
            <a:r>
              <a:rPr lang="tr-TR" b="0" i="0" dirty="0" err="1">
                <a:effectLst/>
              </a:rPr>
              <a:t>hamstring</a:t>
            </a:r>
            <a:r>
              <a:rPr lang="tr-TR" b="0" i="0" dirty="0">
                <a:effectLst/>
              </a:rPr>
              <a:t> kaslarının gerilmesi söz konusu </a:t>
            </a:r>
          </a:p>
          <a:p>
            <a:r>
              <a:rPr lang="tr-TR" b="0" i="0" dirty="0">
                <a:effectLst/>
              </a:rPr>
              <a:t>Bunu doğrulamak için bacak ağrının olduğu konumdan hafifçe aşağıya indirilir ve ayak, bilekten dorsifleksiyona getirilir</a:t>
            </a:r>
          </a:p>
          <a:p>
            <a:r>
              <a:rPr lang="tr-TR" b="0" i="0" dirty="0">
                <a:effectLst/>
              </a:rPr>
              <a:t>Yine ağrı olursa                    </a:t>
            </a:r>
            <a:r>
              <a:rPr lang="tr-TR" b="0" i="0" dirty="0">
                <a:solidFill>
                  <a:srgbClr val="FF0000"/>
                </a:solidFill>
                <a:effectLst/>
              </a:rPr>
              <a:t>pozitif</a:t>
            </a:r>
          </a:p>
          <a:p>
            <a:r>
              <a:rPr lang="tr-TR" b="0" i="0" dirty="0">
                <a:effectLst/>
              </a:rPr>
              <a:t>Ağrı olmaması                      </a:t>
            </a:r>
            <a:r>
              <a:rPr lang="tr-TR" b="0" i="0" dirty="0" err="1">
                <a:effectLst/>
              </a:rPr>
              <a:t>hamstring</a:t>
            </a:r>
            <a:r>
              <a:rPr lang="tr-TR" b="0" i="0" dirty="0">
                <a:effectLst/>
              </a:rPr>
              <a:t> gerginliğine </a:t>
            </a:r>
          </a:p>
          <a:p>
            <a:endParaRPr lang="tr-TR" b="0" i="0" dirty="0">
              <a:effectLst/>
            </a:endParaRPr>
          </a:p>
          <a:p>
            <a:r>
              <a:rPr lang="tr-TR" dirty="0"/>
              <a:t>Ö</a:t>
            </a:r>
            <a:r>
              <a:rPr lang="tr-TR" b="0" i="0" dirty="0">
                <a:effectLst/>
              </a:rPr>
              <a:t>zellikle </a:t>
            </a:r>
            <a:r>
              <a:rPr lang="tr-TR" b="0" i="0" dirty="0">
                <a:solidFill>
                  <a:srgbClr val="FF0000"/>
                </a:solidFill>
                <a:effectLst/>
              </a:rPr>
              <a:t>L5 ve S1 </a:t>
            </a:r>
            <a:r>
              <a:rPr lang="tr-TR" b="0" i="0" dirty="0">
                <a:effectLst/>
              </a:rPr>
              <a:t>kök basılarında</a:t>
            </a:r>
          </a:p>
          <a:p>
            <a:endParaRPr lang="tr-TR" dirty="0"/>
          </a:p>
        </p:txBody>
      </p:sp>
      <p:pic>
        <p:nvPicPr>
          <p:cNvPr id="5" name="Picture 2" descr="Uzman Fizioterapi Kliniği">
            <a:extLst>
              <a:ext uri="{FF2B5EF4-FFF2-40B4-BE49-F238E27FC236}">
                <a16:creationId xmlns:a16="http://schemas.microsoft.com/office/drawing/2014/main" id="{CCCA57DC-6B55-C7B1-B5BE-3EB0925C2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282" y="2638044"/>
            <a:ext cx="4498311" cy="36288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Ok Bağlayıcısı 5">
            <a:extLst>
              <a:ext uri="{FF2B5EF4-FFF2-40B4-BE49-F238E27FC236}">
                <a16:creationId xmlns:a16="http://schemas.microsoft.com/office/drawing/2014/main" id="{9F5AB9C4-F90E-14F0-CC6C-F7467B1F08A6}"/>
              </a:ext>
            </a:extLst>
          </p:cNvPr>
          <p:cNvCxnSpPr/>
          <p:nvPr/>
        </p:nvCxnSpPr>
        <p:spPr>
          <a:xfrm>
            <a:off x="3589789" y="5307412"/>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a:extLst>
              <a:ext uri="{FF2B5EF4-FFF2-40B4-BE49-F238E27FC236}">
                <a16:creationId xmlns:a16="http://schemas.microsoft.com/office/drawing/2014/main" id="{3DDD0E33-AF1C-DDCF-8153-0BDDB9A3D570}"/>
              </a:ext>
            </a:extLst>
          </p:cNvPr>
          <p:cNvCxnSpPr/>
          <p:nvPr/>
        </p:nvCxnSpPr>
        <p:spPr>
          <a:xfrm>
            <a:off x="3589789" y="4915525"/>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89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FEEA6-104C-F52D-A29D-845E7426F8DA}"/>
              </a:ext>
            </a:extLst>
          </p:cNvPr>
          <p:cNvSpPr>
            <a:spLocks noGrp="1"/>
          </p:cNvSpPr>
          <p:nvPr>
            <p:ph type="title"/>
          </p:nvPr>
        </p:nvSpPr>
        <p:spPr/>
        <p:txBody>
          <a:bodyPr/>
          <a:lstStyle/>
          <a:p>
            <a:r>
              <a:rPr lang="tr-TR" dirty="0"/>
              <a:t>FİZİK MUAYENE</a:t>
            </a:r>
            <a:br>
              <a:rPr lang="tr-TR" dirty="0"/>
            </a:br>
            <a:r>
              <a:rPr lang="tr-TR" sz="2000" dirty="0"/>
              <a:t>(ÖZEL TESTLER)</a:t>
            </a:r>
          </a:p>
        </p:txBody>
      </p:sp>
      <p:sp>
        <p:nvSpPr>
          <p:cNvPr id="3" name="İçerik Yer Tutucusu 2">
            <a:extLst>
              <a:ext uri="{FF2B5EF4-FFF2-40B4-BE49-F238E27FC236}">
                <a16:creationId xmlns:a16="http://schemas.microsoft.com/office/drawing/2014/main" id="{87DD9799-267E-2C27-E672-E6F13E0A17BB}"/>
              </a:ext>
            </a:extLst>
          </p:cNvPr>
          <p:cNvSpPr>
            <a:spLocks noGrp="1"/>
          </p:cNvSpPr>
          <p:nvPr>
            <p:ph sz="half" idx="1"/>
          </p:nvPr>
        </p:nvSpPr>
        <p:spPr>
          <a:xfrm>
            <a:off x="1581911" y="2638044"/>
            <a:ext cx="5167231" cy="3101982"/>
          </a:xfrm>
        </p:spPr>
        <p:txBody>
          <a:bodyPr/>
          <a:lstStyle/>
          <a:p>
            <a:pPr marL="0" indent="0">
              <a:buNone/>
            </a:pPr>
            <a:r>
              <a:rPr lang="tr-TR" sz="2000" b="1" i="0" dirty="0">
                <a:solidFill>
                  <a:schemeClr val="tx1"/>
                </a:solidFill>
                <a:effectLst/>
              </a:rPr>
              <a:t>ÇİFT BACAK KALDIRMA TESTİ</a:t>
            </a:r>
            <a:endParaRPr lang="tr-TR" b="0" i="0" dirty="0">
              <a:effectLst/>
            </a:endParaRPr>
          </a:p>
          <a:p>
            <a:pPr algn="just"/>
            <a:r>
              <a:rPr lang="tr-TR" b="0" i="0" dirty="0">
                <a:effectLst/>
              </a:rPr>
              <a:t>Sırt üstü yatan hasta dizlerini kırmadan bacakları 30° kadar kaldırılır</a:t>
            </a:r>
          </a:p>
          <a:p>
            <a:pPr algn="just"/>
            <a:r>
              <a:rPr lang="tr-TR" b="0" i="0" dirty="0">
                <a:effectLst/>
              </a:rPr>
              <a:t>Belinde ağrı duyarsa veya ağrı nedeniyle bu hareketi yapamazsa                   </a:t>
            </a:r>
            <a:r>
              <a:rPr lang="tr-TR" b="0" i="0" dirty="0">
                <a:solidFill>
                  <a:srgbClr val="FF0000"/>
                </a:solidFill>
                <a:effectLst/>
              </a:rPr>
              <a:t>pozitif</a:t>
            </a:r>
          </a:p>
          <a:p>
            <a:pPr algn="just"/>
            <a:r>
              <a:rPr lang="tr-TR" dirty="0"/>
              <a:t>Ö</a:t>
            </a:r>
            <a:r>
              <a:rPr lang="tr-TR" b="0" i="0" dirty="0">
                <a:effectLst/>
              </a:rPr>
              <a:t>zellikle </a:t>
            </a:r>
            <a:r>
              <a:rPr lang="tr-TR" b="0" i="0" dirty="0">
                <a:solidFill>
                  <a:srgbClr val="FF0000"/>
                </a:solidFill>
                <a:effectLst/>
              </a:rPr>
              <a:t>faset </a:t>
            </a:r>
            <a:r>
              <a:rPr lang="tr-TR" dirty="0">
                <a:solidFill>
                  <a:srgbClr val="FF0000"/>
                </a:solidFill>
              </a:rPr>
              <a:t>eklem </a:t>
            </a:r>
            <a:r>
              <a:rPr lang="tr-TR" dirty="0"/>
              <a:t>patolojileri </a:t>
            </a:r>
            <a:r>
              <a:rPr lang="tr-TR" b="0" i="0" dirty="0">
                <a:effectLst/>
              </a:rPr>
              <a:t>ve </a:t>
            </a:r>
            <a:r>
              <a:rPr lang="tr-TR" b="0" i="0" dirty="0" err="1">
                <a:solidFill>
                  <a:srgbClr val="FF0000"/>
                </a:solidFill>
                <a:effectLst/>
              </a:rPr>
              <a:t>spondilolistezis</a:t>
            </a:r>
            <a:endParaRPr lang="tr-TR" b="0" i="0" dirty="0">
              <a:solidFill>
                <a:srgbClr val="FF0000"/>
              </a:solidFill>
              <a:effectLst/>
            </a:endParaRPr>
          </a:p>
          <a:p>
            <a:endParaRPr lang="tr-TR" dirty="0"/>
          </a:p>
        </p:txBody>
      </p:sp>
      <p:pic>
        <p:nvPicPr>
          <p:cNvPr id="5" name="Resim 4">
            <a:extLst>
              <a:ext uri="{FF2B5EF4-FFF2-40B4-BE49-F238E27FC236}">
                <a16:creationId xmlns:a16="http://schemas.microsoft.com/office/drawing/2014/main" id="{662045F1-7DDF-E2E9-77E9-1FE2CE6C060E}"/>
              </a:ext>
            </a:extLst>
          </p:cNvPr>
          <p:cNvPicPr>
            <a:picLocks noChangeAspect="1"/>
          </p:cNvPicPr>
          <p:nvPr/>
        </p:nvPicPr>
        <p:blipFill>
          <a:blip r:embed="rId2"/>
          <a:stretch>
            <a:fillRect/>
          </a:stretch>
        </p:blipFill>
        <p:spPr>
          <a:xfrm>
            <a:off x="6952847" y="2767459"/>
            <a:ext cx="4196957" cy="2843151"/>
          </a:xfrm>
          <a:prstGeom prst="rect">
            <a:avLst/>
          </a:prstGeom>
        </p:spPr>
      </p:pic>
      <p:cxnSp>
        <p:nvCxnSpPr>
          <p:cNvPr id="6" name="Düz Ok Bağlayıcısı 5">
            <a:extLst>
              <a:ext uri="{FF2B5EF4-FFF2-40B4-BE49-F238E27FC236}">
                <a16:creationId xmlns:a16="http://schemas.microsoft.com/office/drawing/2014/main" id="{D3B1DE2C-056E-ED16-0C0E-52A8983991D2}"/>
              </a:ext>
            </a:extLst>
          </p:cNvPr>
          <p:cNvCxnSpPr/>
          <p:nvPr/>
        </p:nvCxnSpPr>
        <p:spPr>
          <a:xfrm>
            <a:off x="3840160" y="4229726"/>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0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FEEA6-104C-F52D-A29D-845E7426F8DA}"/>
              </a:ext>
            </a:extLst>
          </p:cNvPr>
          <p:cNvSpPr>
            <a:spLocks noGrp="1"/>
          </p:cNvSpPr>
          <p:nvPr>
            <p:ph type="title"/>
          </p:nvPr>
        </p:nvSpPr>
        <p:spPr/>
        <p:txBody>
          <a:bodyPr/>
          <a:lstStyle/>
          <a:p>
            <a:r>
              <a:rPr lang="tr-TR" dirty="0"/>
              <a:t>FİZİK MUAYENE</a:t>
            </a:r>
            <a:br>
              <a:rPr lang="tr-TR" dirty="0"/>
            </a:br>
            <a:r>
              <a:rPr lang="tr-TR" sz="2000" dirty="0"/>
              <a:t>(ÖZEL TESTLER)</a:t>
            </a:r>
            <a:endParaRPr lang="tr-TR" dirty="0"/>
          </a:p>
        </p:txBody>
      </p:sp>
      <p:sp>
        <p:nvSpPr>
          <p:cNvPr id="3" name="İçerik Yer Tutucusu 2">
            <a:extLst>
              <a:ext uri="{FF2B5EF4-FFF2-40B4-BE49-F238E27FC236}">
                <a16:creationId xmlns:a16="http://schemas.microsoft.com/office/drawing/2014/main" id="{87DD9799-267E-2C27-E672-E6F13E0A17BB}"/>
              </a:ext>
            </a:extLst>
          </p:cNvPr>
          <p:cNvSpPr>
            <a:spLocks noGrp="1"/>
          </p:cNvSpPr>
          <p:nvPr>
            <p:ph sz="half" idx="1"/>
          </p:nvPr>
        </p:nvSpPr>
        <p:spPr>
          <a:xfrm>
            <a:off x="1581912" y="2638044"/>
            <a:ext cx="5080145" cy="3101982"/>
          </a:xfrm>
        </p:spPr>
        <p:txBody>
          <a:bodyPr>
            <a:normAutofit/>
          </a:bodyPr>
          <a:lstStyle/>
          <a:p>
            <a:pPr marL="0" indent="0">
              <a:buNone/>
            </a:pPr>
            <a:r>
              <a:rPr lang="tr-TR" sz="2000" b="1" dirty="0"/>
              <a:t>LASEQUE TESTİ</a:t>
            </a:r>
          </a:p>
          <a:p>
            <a:r>
              <a:rPr lang="tr-TR" dirty="0"/>
              <a:t>Diz ve kalça eklemi 90° fleksiyon durumundayken, hekim tarafından pasif olarak diz </a:t>
            </a:r>
            <a:r>
              <a:rPr lang="tr-TR" dirty="0" err="1"/>
              <a:t>ekstansiyona</a:t>
            </a:r>
            <a:r>
              <a:rPr lang="tr-TR" dirty="0"/>
              <a:t> doğru getirilir</a:t>
            </a:r>
          </a:p>
          <a:p>
            <a:r>
              <a:rPr lang="tr-TR" dirty="0"/>
              <a:t>Belden bacağa doğru yayılan ağrı olması durumunda                  </a:t>
            </a:r>
            <a:r>
              <a:rPr lang="tr-TR" dirty="0">
                <a:solidFill>
                  <a:srgbClr val="FF0000"/>
                </a:solidFill>
              </a:rPr>
              <a:t>pozitif </a:t>
            </a:r>
          </a:p>
          <a:p>
            <a:r>
              <a:rPr lang="tr-TR" dirty="0">
                <a:solidFill>
                  <a:srgbClr val="FF0000"/>
                </a:solidFill>
              </a:rPr>
              <a:t>L5 </a:t>
            </a:r>
            <a:r>
              <a:rPr lang="tr-TR" dirty="0">
                <a:solidFill>
                  <a:schemeClr val="tx1"/>
                </a:solidFill>
              </a:rPr>
              <a:t>ve</a:t>
            </a:r>
            <a:r>
              <a:rPr lang="tr-TR" dirty="0">
                <a:solidFill>
                  <a:srgbClr val="FF0000"/>
                </a:solidFill>
              </a:rPr>
              <a:t> S1 </a:t>
            </a:r>
            <a:r>
              <a:rPr lang="tr-TR" dirty="0">
                <a:solidFill>
                  <a:schemeClr val="tx1"/>
                </a:solidFill>
              </a:rPr>
              <a:t>kök basılarında</a:t>
            </a:r>
            <a:endParaRPr lang="tr-TR" dirty="0">
              <a:solidFill>
                <a:srgbClr val="FF0000"/>
              </a:solidFill>
            </a:endParaRPr>
          </a:p>
          <a:p>
            <a:endParaRPr lang="tr-TR" dirty="0"/>
          </a:p>
        </p:txBody>
      </p:sp>
      <p:pic>
        <p:nvPicPr>
          <p:cNvPr id="5" name="Resim 4">
            <a:extLst>
              <a:ext uri="{FF2B5EF4-FFF2-40B4-BE49-F238E27FC236}">
                <a16:creationId xmlns:a16="http://schemas.microsoft.com/office/drawing/2014/main" id="{56777B6F-3F55-CC75-C330-E5DC01F7572D}"/>
              </a:ext>
            </a:extLst>
          </p:cNvPr>
          <p:cNvPicPr>
            <a:picLocks noChangeAspect="1"/>
          </p:cNvPicPr>
          <p:nvPr/>
        </p:nvPicPr>
        <p:blipFill>
          <a:blip r:embed="rId2"/>
          <a:stretch>
            <a:fillRect/>
          </a:stretch>
        </p:blipFill>
        <p:spPr>
          <a:xfrm>
            <a:off x="6774316" y="2638044"/>
            <a:ext cx="3748541" cy="2848015"/>
          </a:xfrm>
          <a:prstGeom prst="rect">
            <a:avLst/>
          </a:prstGeom>
        </p:spPr>
      </p:pic>
      <p:cxnSp>
        <p:nvCxnSpPr>
          <p:cNvPr id="4" name="Düz Ok Bağlayıcısı 3">
            <a:extLst>
              <a:ext uri="{FF2B5EF4-FFF2-40B4-BE49-F238E27FC236}">
                <a16:creationId xmlns:a16="http://schemas.microsoft.com/office/drawing/2014/main" id="{B369BD9E-A072-267A-20A1-B0656580A04F}"/>
              </a:ext>
            </a:extLst>
          </p:cNvPr>
          <p:cNvCxnSpPr/>
          <p:nvPr/>
        </p:nvCxnSpPr>
        <p:spPr>
          <a:xfrm>
            <a:off x="3078159" y="4501868"/>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0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FEEA6-104C-F52D-A29D-845E7426F8DA}"/>
              </a:ext>
            </a:extLst>
          </p:cNvPr>
          <p:cNvSpPr>
            <a:spLocks noGrp="1"/>
          </p:cNvSpPr>
          <p:nvPr>
            <p:ph type="title"/>
          </p:nvPr>
        </p:nvSpPr>
        <p:spPr/>
        <p:txBody>
          <a:bodyPr/>
          <a:lstStyle/>
          <a:p>
            <a:r>
              <a:rPr lang="tr-TR" dirty="0"/>
              <a:t>FİZİK MUAYENE</a:t>
            </a:r>
            <a:br>
              <a:rPr lang="tr-TR" dirty="0"/>
            </a:br>
            <a:r>
              <a:rPr lang="tr-TR" sz="2000" dirty="0"/>
              <a:t>(ÖZEL TESTLER)</a:t>
            </a:r>
          </a:p>
        </p:txBody>
      </p:sp>
      <p:sp>
        <p:nvSpPr>
          <p:cNvPr id="3" name="İçerik Yer Tutucusu 2">
            <a:extLst>
              <a:ext uri="{FF2B5EF4-FFF2-40B4-BE49-F238E27FC236}">
                <a16:creationId xmlns:a16="http://schemas.microsoft.com/office/drawing/2014/main" id="{87DD9799-267E-2C27-E672-E6F13E0A17BB}"/>
              </a:ext>
            </a:extLst>
          </p:cNvPr>
          <p:cNvSpPr>
            <a:spLocks noGrp="1"/>
          </p:cNvSpPr>
          <p:nvPr>
            <p:ph sz="half" idx="1"/>
          </p:nvPr>
        </p:nvSpPr>
        <p:spPr/>
        <p:txBody>
          <a:bodyPr/>
          <a:lstStyle/>
          <a:p>
            <a:pPr marL="0" indent="0" algn="l">
              <a:buNone/>
            </a:pPr>
            <a:r>
              <a:rPr lang="tr-TR" sz="2000" b="1" dirty="0">
                <a:solidFill>
                  <a:schemeClr val="tx1"/>
                </a:solidFill>
                <a:effectLst/>
              </a:rPr>
              <a:t>FEMORAL SİNİR GERME  TESTİ (TERS LASEQUE)</a:t>
            </a:r>
            <a:endParaRPr lang="tr-TR" b="0" dirty="0">
              <a:solidFill>
                <a:srgbClr val="C00000"/>
              </a:solidFill>
              <a:effectLst/>
            </a:endParaRPr>
          </a:p>
          <a:p>
            <a:pPr algn="l"/>
            <a:r>
              <a:rPr lang="tr-TR" b="0" i="0" dirty="0">
                <a:effectLst/>
              </a:rPr>
              <a:t>Yüzüstü yatan hastanın bacağı diz altından tutularak </a:t>
            </a:r>
            <a:r>
              <a:rPr lang="tr-TR" b="0" i="0" dirty="0" err="1">
                <a:effectLst/>
              </a:rPr>
              <a:t>ekstansiyona</a:t>
            </a:r>
            <a:r>
              <a:rPr lang="tr-TR" b="0" i="0" dirty="0">
                <a:effectLst/>
              </a:rPr>
              <a:t> getirilir</a:t>
            </a:r>
          </a:p>
          <a:p>
            <a:pPr algn="l"/>
            <a:r>
              <a:rPr lang="tr-TR" b="0" i="0" dirty="0">
                <a:effectLst/>
              </a:rPr>
              <a:t>Bacakta ağrı                   </a:t>
            </a:r>
            <a:r>
              <a:rPr lang="tr-TR" b="0" i="0" dirty="0">
                <a:solidFill>
                  <a:srgbClr val="FF0000"/>
                </a:solidFill>
                <a:effectLst/>
              </a:rPr>
              <a:t>pozitif</a:t>
            </a:r>
          </a:p>
          <a:p>
            <a:pPr algn="l"/>
            <a:r>
              <a:rPr lang="tr-TR" b="0" i="0" dirty="0">
                <a:solidFill>
                  <a:srgbClr val="FF0000"/>
                </a:solidFill>
                <a:effectLst/>
              </a:rPr>
              <a:t>L4 </a:t>
            </a:r>
            <a:r>
              <a:rPr lang="tr-TR" b="0" i="0" dirty="0">
                <a:effectLst/>
              </a:rPr>
              <a:t>kök basısı</a:t>
            </a:r>
          </a:p>
          <a:p>
            <a:endParaRPr lang="tr-TR" dirty="0"/>
          </a:p>
        </p:txBody>
      </p:sp>
      <p:pic>
        <p:nvPicPr>
          <p:cNvPr id="5" name="Picture 2" descr="Femoral Sinir Germe Testi - YouTube">
            <a:extLst>
              <a:ext uri="{FF2B5EF4-FFF2-40B4-BE49-F238E27FC236}">
                <a16:creationId xmlns:a16="http://schemas.microsoft.com/office/drawing/2014/main" id="{92C86476-1368-AA04-1475-EDC82FF4A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233" y="2607745"/>
            <a:ext cx="4876800" cy="2743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Ok Bağlayıcısı 5">
            <a:extLst>
              <a:ext uri="{FF2B5EF4-FFF2-40B4-BE49-F238E27FC236}">
                <a16:creationId xmlns:a16="http://schemas.microsoft.com/office/drawing/2014/main" id="{3B525798-E115-629F-D9FF-E667F4D35BAC}"/>
              </a:ext>
            </a:extLst>
          </p:cNvPr>
          <p:cNvCxnSpPr/>
          <p:nvPr/>
        </p:nvCxnSpPr>
        <p:spPr>
          <a:xfrm>
            <a:off x="3252331" y="4240611"/>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9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FEEA6-104C-F52D-A29D-845E7426F8DA}"/>
              </a:ext>
            </a:extLst>
          </p:cNvPr>
          <p:cNvSpPr>
            <a:spLocks noGrp="1"/>
          </p:cNvSpPr>
          <p:nvPr>
            <p:ph type="title"/>
          </p:nvPr>
        </p:nvSpPr>
        <p:spPr/>
        <p:txBody>
          <a:bodyPr/>
          <a:lstStyle/>
          <a:p>
            <a:r>
              <a:rPr lang="tr-TR" dirty="0"/>
              <a:t>FİZİK MUAYENE</a:t>
            </a:r>
            <a:br>
              <a:rPr lang="tr-TR" dirty="0"/>
            </a:br>
            <a:r>
              <a:rPr lang="tr-TR" sz="2000" dirty="0"/>
              <a:t>(ÖZEL TESTLER)</a:t>
            </a:r>
          </a:p>
        </p:txBody>
      </p:sp>
      <p:sp>
        <p:nvSpPr>
          <p:cNvPr id="3" name="İçerik Yer Tutucusu 2">
            <a:extLst>
              <a:ext uri="{FF2B5EF4-FFF2-40B4-BE49-F238E27FC236}">
                <a16:creationId xmlns:a16="http://schemas.microsoft.com/office/drawing/2014/main" id="{87DD9799-267E-2C27-E672-E6F13E0A17BB}"/>
              </a:ext>
            </a:extLst>
          </p:cNvPr>
          <p:cNvSpPr>
            <a:spLocks noGrp="1"/>
          </p:cNvSpPr>
          <p:nvPr>
            <p:ph sz="half" idx="1"/>
          </p:nvPr>
        </p:nvSpPr>
        <p:spPr/>
        <p:txBody>
          <a:bodyPr/>
          <a:lstStyle/>
          <a:p>
            <a:pPr marL="0" indent="0" algn="l">
              <a:buNone/>
            </a:pPr>
            <a:r>
              <a:rPr lang="tr-TR" sz="2000" b="1" i="0" dirty="0">
                <a:solidFill>
                  <a:schemeClr val="tx1"/>
                </a:solidFill>
                <a:effectLst/>
              </a:rPr>
              <a:t>İLİAK KOMPRESYON TESTİ</a:t>
            </a:r>
            <a:endParaRPr lang="tr-TR" sz="2000" b="0" i="0" dirty="0">
              <a:effectLst/>
            </a:endParaRPr>
          </a:p>
          <a:p>
            <a:pPr algn="l"/>
            <a:r>
              <a:rPr lang="tr-TR" b="0" i="0" dirty="0" err="1">
                <a:effectLst/>
              </a:rPr>
              <a:t>Sakroiliak</a:t>
            </a:r>
            <a:r>
              <a:rPr lang="tr-TR" b="0" i="0" dirty="0">
                <a:effectLst/>
              </a:rPr>
              <a:t> eklem patolojilerini gösteren en hassas test</a:t>
            </a:r>
          </a:p>
          <a:p>
            <a:pPr algn="l"/>
            <a:r>
              <a:rPr lang="tr-TR" b="0" i="0" dirty="0">
                <a:effectLst/>
              </a:rPr>
              <a:t>Yan yatan hastanın üsteki </a:t>
            </a:r>
            <a:r>
              <a:rPr lang="tr-TR" b="0" i="0" dirty="0" err="1">
                <a:effectLst/>
              </a:rPr>
              <a:t>krista</a:t>
            </a:r>
            <a:r>
              <a:rPr lang="tr-TR" b="0" i="0" dirty="0">
                <a:effectLst/>
              </a:rPr>
              <a:t> </a:t>
            </a:r>
            <a:r>
              <a:rPr lang="tr-TR" b="0" i="0" dirty="0" err="1">
                <a:effectLst/>
              </a:rPr>
              <a:t>iliakası</a:t>
            </a:r>
            <a:r>
              <a:rPr lang="tr-TR" b="0" i="0" dirty="0">
                <a:effectLst/>
              </a:rPr>
              <a:t> yatağa doğru kuvvetle bastırılır</a:t>
            </a:r>
          </a:p>
          <a:p>
            <a:r>
              <a:rPr lang="tr-TR" b="0" i="0" dirty="0" err="1">
                <a:effectLst/>
              </a:rPr>
              <a:t>Sakroiliak</a:t>
            </a:r>
            <a:r>
              <a:rPr lang="tr-TR" b="0" i="0" dirty="0">
                <a:effectLst/>
              </a:rPr>
              <a:t> eklemde ağrı                  </a:t>
            </a:r>
            <a:r>
              <a:rPr lang="tr-TR" b="0" i="0" dirty="0">
                <a:solidFill>
                  <a:srgbClr val="FF0000"/>
                </a:solidFill>
                <a:effectLst/>
              </a:rPr>
              <a:t>pozitif</a:t>
            </a:r>
          </a:p>
          <a:p>
            <a:endParaRPr lang="tr-TR" dirty="0"/>
          </a:p>
        </p:txBody>
      </p:sp>
      <p:pic>
        <p:nvPicPr>
          <p:cNvPr id="5" name="Picture 4" descr="Sakroiliak Kompresyon Testi - YouTube">
            <a:extLst>
              <a:ext uri="{FF2B5EF4-FFF2-40B4-BE49-F238E27FC236}">
                <a16:creationId xmlns:a16="http://schemas.microsoft.com/office/drawing/2014/main" id="{F6A489D4-781E-3444-2CCC-60A911A1649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38888" y="2988370"/>
            <a:ext cx="4270375" cy="24020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Ok Bağlayıcısı 5">
            <a:extLst>
              <a:ext uri="{FF2B5EF4-FFF2-40B4-BE49-F238E27FC236}">
                <a16:creationId xmlns:a16="http://schemas.microsoft.com/office/drawing/2014/main" id="{00138B62-4DB4-45E7-3D33-0678BEE9A823}"/>
              </a:ext>
            </a:extLst>
          </p:cNvPr>
          <p:cNvCxnSpPr/>
          <p:nvPr/>
        </p:nvCxnSpPr>
        <p:spPr>
          <a:xfrm>
            <a:off x="4134074" y="4632497"/>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3">
            <a:extLst>
              <a:ext uri="{FF2B5EF4-FFF2-40B4-BE49-F238E27FC236}">
                <a16:creationId xmlns:a16="http://schemas.microsoft.com/office/drawing/2014/main" id="{F5BB842F-EABB-4657-6621-191F501C3363}"/>
              </a:ext>
            </a:extLst>
          </p:cNvPr>
          <p:cNvGraphicFramePr>
            <a:graphicFrameLocks noGrp="1"/>
          </p:cNvGraphicFramePr>
          <p:nvPr>
            <p:ph idx="1"/>
            <p:extLst>
              <p:ext uri="{D42A27DB-BD31-4B8C-83A1-F6EECF244321}">
                <p14:modId xmlns:p14="http://schemas.microsoft.com/office/powerpoint/2010/main" val="2393767672"/>
              </p:ext>
            </p:extLst>
          </p:nvPr>
        </p:nvGraphicFramePr>
        <p:xfrm>
          <a:off x="300251" y="395785"/>
          <a:ext cx="11373134" cy="633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60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7191E1-0960-EAF2-3FEF-CA90CBF018D8}"/>
              </a:ext>
            </a:extLst>
          </p:cNvPr>
          <p:cNvSpPr>
            <a:spLocks noGrp="1"/>
          </p:cNvSpPr>
          <p:nvPr>
            <p:ph type="title"/>
          </p:nvPr>
        </p:nvSpPr>
        <p:spPr/>
        <p:txBody>
          <a:bodyPr/>
          <a:lstStyle/>
          <a:p>
            <a:r>
              <a:rPr lang="tr-TR" dirty="0"/>
              <a:t>GENEL BİLGİLER</a:t>
            </a:r>
          </a:p>
        </p:txBody>
      </p:sp>
      <p:sp>
        <p:nvSpPr>
          <p:cNvPr id="3" name="İçerik Yer Tutucusu 2">
            <a:extLst>
              <a:ext uri="{FF2B5EF4-FFF2-40B4-BE49-F238E27FC236}">
                <a16:creationId xmlns:a16="http://schemas.microsoft.com/office/drawing/2014/main" id="{689BE5F2-721A-8BD7-0B69-02CF697CEB60}"/>
              </a:ext>
            </a:extLst>
          </p:cNvPr>
          <p:cNvSpPr>
            <a:spLocks noGrp="1"/>
          </p:cNvSpPr>
          <p:nvPr>
            <p:ph idx="1"/>
          </p:nvPr>
        </p:nvSpPr>
        <p:spPr>
          <a:xfrm>
            <a:off x="2231136" y="2638044"/>
            <a:ext cx="4971048" cy="3101983"/>
          </a:xfrm>
        </p:spPr>
        <p:txBody>
          <a:bodyPr/>
          <a:lstStyle/>
          <a:p>
            <a:pPr>
              <a:buFont typeface="Wingdings" panose="05000000000000000000" pitchFamily="2" charset="2"/>
              <a:buChar char="§"/>
            </a:pPr>
            <a:r>
              <a:rPr lang="tr-TR" b="1" dirty="0">
                <a:effectLst/>
                <a:ea typeface="Calibri" panose="020F0502020204030204" pitchFamily="34" charset="0"/>
                <a:cs typeface="Times New Roman" panose="02020603050405020304" pitchFamily="18" charset="0"/>
              </a:rPr>
              <a:t>Bel ağrısı</a:t>
            </a:r>
            <a:r>
              <a:rPr lang="tr-TR" dirty="0">
                <a:effectLst/>
                <a:ea typeface="Calibri" panose="020F0502020204030204" pitchFamily="34" charset="0"/>
                <a:cs typeface="Times New Roman" panose="02020603050405020304" pitchFamily="18" charset="0"/>
              </a:rPr>
              <a:t>: Kosta kenarının altında ve </a:t>
            </a:r>
            <a:r>
              <a:rPr lang="tr-TR" dirty="0" err="1">
                <a:effectLst/>
                <a:ea typeface="Calibri" panose="020F0502020204030204" pitchFamily="34" charset="0"/>
                <a:cs typeface="Times New Roman" panose="02020603050405020304" pitchFamily="18" charset="0"/>
              </a:rPr>
              <a:t>inferior</a:t>
            </a:r>
            <a:r>
              <a:rPr lang="tr-TR" dirty="0">
                <a:effectLst/>
                <a:ea typeface="Calibri" panose="020F0502020204030204" pitchFamily="34" charset="0"/>
                <a:cs typeface="Times New Roman" panose="02020603050405020304" pitchFamily="18" charset="0"/>
              </a:rPr>
              <a:t> </a:t>
            </a:r>
            <a:r>
              <a:rPr lang="tr-TR" dirty="0" err="1">
                <a:effectLst/>
                <a:ea typeface="Calibri" panose="020F0502020204030204" pitchFamily="34" charset="0"/>
                <a:cs typeface="Times New Roman" panose="02020603050405020304" pitchFamily="18" charset="0"/>
              </a:rPr>
              <a:t>gluteal</a:t>
            </a:r>
            <a:r>
              <a:rPr lang="tr-TR" dirty="0">
                <a:effectLst/>
                <a:ea typeface="Calibri" panose="020F0502020204030204" pitchFamily="34" charset="0"/>
                <a:cs typeface="Times New Roman" panose="02020603050405020304" pitchFamily="18" charset="0"/>
              </a:rPr>
              <a:t> katlantının üstündeki rahatsızlık, gerilim ve sertlik </a:t>
            </a:r>
          </a:p>
          <a:p>
            <a:pPr>
              <a:buFont typeface="Wingdings" panose="05000000000000000000" pitchFamily="2" charset="2"/>
              <a:buChar char="§"/>
            </a:pPr>
            <a:r>
              <a:rPr lang="tr-TR" dirty="0"/>
              <a:t>Birinci basamakta soğuk algınlığından sonra en sık görülen hastalık</a:t>
            </a:r>
          </a:p>
          <a:p>
            <a:pPr>
              <a:buFont typeface="Wingdings" panose="05000000000000000000" pitchFamily="2" charset="2"/>
              <a:buChar char="§"/>
            </a:pPr>
            <a:r>
              <a:rPr lang="tr-TR" dirty="0">
                <a:effectLst/>
                <a:ea typeface="Calibri" panose="020F0502020204030204" pitchFamily="34" charset="0"/>
                <a:cs typeface="Times New Roman" panose="02020603050405020304" pitchFamily="18" charset="0"/>
              </a:rPr>
              <a:t>İş gücü ve geçici veya kalıcı işlev kaybına neden olduğundan toplumların temel sağlık sorunlarından birisi</a:t>
            </a:r>
          </a:p>
          <a:p>
            <a:endParaRPr lang="tr-TR" dirty="0"/>
          </a:p>
        </p:txBody>
      </p:sp>
      <p:pic>
        <p:nvPicPr>
          <p:cNvPr id="4" name="Resim 3">
            <a:extLst>
              <a:ext uri="{FF2B5EF4-FFF2-40B4-BE49-F238E27FC236}">
                <a16:creationId xmlns:a16="http://schemas.microsoft.com/office/drawing/2014/main" id="{9C84E583-8C8A-BA1C-6D01-67D31F7E462E}"/>
              </a:ext>
            </a:extLst>
          </p:cNvPr>
          <p:cNvPicPr>
            <a:picLocks noChangeAspect="1"/>
          </p:cNvPicPr>
          <p:nvPr/>
        </p:nvPicPr>
        <p:blipFill>
          <a:blip r:embed="rId3"/>
          <a:stretch>
            <a:fillRect/>
          </a:stretch>
        </p:blipFill>
        <p:spPr>
          <a:xfrm>
            <a:off x="7455369" y="2638043"/>
            <a:ext cx="3363320" cy="3101983"/>
          </a:xfrm>
          <a:prstGeom prst="rect">
            <a:avLst/>
          </a:prstGeom>
        </p:spPr>
      </p:pic>
      <p:sp>
        <p:nvSpPr>
          <p:cNvPr id="5" name="Metin kutusu 4">
            <a:extLst>
              <a:ext uri="{FF2B5EF4-FFF2-40B4-BE49-F238E27FC236}">
                <a16:creationId xmlns:a16="http://schemas.microsoft.com/office/drawing/2014/main" id="{B8C1C41B-2821-E128-14C2-C8352DA7159D}"/>
              </a:ext>
            </a:extLst>
          </p:cNvPr>
          <p:cNvSpPr txBox="1"/>
          <p:nvPr/>
        </p:nvSpPr>
        <p:spPr>
          <a:xfrm>
            <a:off x="1872342" y="6596390"/>
            <a:ext cx="6015641" cy="261610"/>
          </a:xfrm>
          <a:prstGeom prst="rect">
            <a:avLst/>
          </a:prstGeom>
          <a:noFill/>
        </p:spPr>
        <p:txBody>
          <a:bodyPr wrap="square">
            <a:spAutoFit/>
          </a:bodyPr>
          <a:lstStyle/>
          <a:p>
            <a:r>
              <a:rPr lang="tr-TR" sz="1100" i="1" dirty="0"/>
              <a:t>Kronik </a:t>
            </a:r>
            <a:r>
              <a:rPr lang="tr-TR" sz="1100" i="1" dirty="0" err="1"/>
              <a:t>Nonspesifik</a:t>
            </a:r>
            <a:r>
              <a:rPr lang="tr-TR" sz="1100" i="1" dirty="0"/>
              <a:t> Bel Ağrısı Tedavisi Uzlaşı Raporu 2022</a:t>
            </a:r>
          </a:p>
        </p:txBody>
      </p:sp>
      <p:sp>
        <p:nvSpPr>
          <p:cNvPr id="6" name="Dikdörtgen 5">
            <a:extLst>
              <a:ext uri="{FF2B5EF4-FFF2-40B4-BE49-F238E27FC236}">
                <a16:creationId xmlns:a16="http://schemas.microsoft.com/office/drawing/2014/main" id="{CAFCA921-05B7-6C6B-770D-D77AC998B274}"/>
              </a:ext>
            </a:extLst>
          </p:cNvPr>
          <p:cNvSpPr/>
          <p:nvPr/>
        </p:nvSpPr>
        <p:spPr>
          <a:xfrm>
            <a:off x="1872342" y="6342474"/>
            <a:ext cx="3150221" cy="261610"/>
          </a:xfrm>
          <a:prstGeom prst="rect">
            <a:avLst/>
          </a:prstGeom>
        </p:spPr>
        <p:txBody>
          <a:bodyPr wrap="none">
            <a:spAutoFit/>
          </a:bodyPr>
          <a:lstStyle/>
          <a:p>
            <a:r>
              <a:rPr lang="tr-TR" sz="1100" i="1" dirty="0"/>
              <a:t>Birinci Basamağa Yönelik Tanı Ve Tedavi Rehberi, 2012</a:t>
            </a:r>
          </a:p>
        </p:txBody>
      </p:sp>
    </p:spTree>
    <p:extLst>
      <p:ext uri="{BB962C8B-B14F-4D97-AF65-F5344CB8AC3E}">
        <p14:creationId xmlns:p14="http://schemas.microsoft.com/office/powerpoint/2010/main" val="1611329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3B306C-940D-2657-B14F-28A74B8309EA}"/>
              </a:ext>
            </a:extLst>
          </p:cNvPr>
          <p:cNvSpPr>
            <a:spLocks noGrp="1"/>
          </p:cNvSpPr>
          <p:nvPr>
            <p:ph type="title"/>
          </p:nvPr>
        </p:nvSpPr>
        <p:spPr/>
        <p:txBody>
          <a:bodyPr/>
          <a:lstStyle/>
          <a:p>
            <a:r>
              <a:rPr lang="tr-TR" dirty="0"/>
              <a:t>GÖRÜNTÜLEME</a:t>
            </a:r>
          </a:p>
        </p:txBody>
      </p:sp>
      <p:sp>
        <p:nvSpPr>
          <p:cNvPr id="3" name="İçerik Yer Tutucusu 2">
            <a:extLst>
              <a:ext uri="{FF2B5EF4-FFF2-40B4-BE49-F238E27FC236}">
                <a16:creationId xmlns:a16="http://schemas.microsoft.com/office/drawing/2014/main" id="{BDACEADC-EF98-EA31-F27F-8FD49B6452BD}"/>
              </a:ext>
            </a:extLst>
          </p:cNvPr>
          <p:cNvSpPr>
            <a:spLocks noGrp="1"/>
          </p:cNvSpPr>
          <p:nvPr>
            <p:ph idx="1"/>
          </p:nvPr>
        </p:nvSpPr>
        <p:spPr/>
        <p:txBody>
          <a:bodyPr/>
          <a:lstStyle/>
          <a:p>
            <a:r>
              <a:rPr lang="tr-TR" dirty="0"/>
              <a:t>Akut bel ağrısında tanısal görüntüleme nadiren gerekli</a:t>
            </a:r>
          </a:p>
          <a:p>
            <a:r>
              <a:rPr lang="tr-TR" dirty="0"/>
              <a:t>Semptomların ilk 4-6 haftasından sonra hastaların çoğunda işlevsellik geri döner</a:t>
            </a:r>
          </a:p>
          <a:p>
            <a:r>
              <a:rPr lang="tr-TR" dirty="0"/>
              <a:t>Halen bel ağrısı nedeniyle kısıtlığı varsa, ortaya çıkabilen diğer durumlara bakmak için tanısal görüntüleme yapılması düşünülmeli</a:t>
            </a:r>
          </a:p>
          <a:p>
            <a:r>
              <a:rPr lang="tr-TR" dirty="0"/>
              <a:t>Genel görüş kronik bel ağrılı hastalarda da akut bel ağrılı hastalarda olduğu gibi, </a:t>
            </a:r>
            <a:r>
              <a:rPr lang="tr-TR" dirty="0">
                <a:solidFill>
                  <a:srgbClr val="FF0000"/>
                </a:solidFill>
              </a:rPr>
              <a:t>kırmızı bayraklar </a:t>
            </a:r>
            <a:r>
              <a:rPr lang="tr-TR" dirty="0"/>
              <a:t>varlığında radyografik görüntülemeler </a:t>
            </a:r>
            <a:r>
              <a:rPr lang="tr-TR" dirty="0" err="1"/>
              <a:t>endike</a:t>
            </a:r>
            <a:endParaRPr lang="tr-TR" dirty="0"/>
          </a:p>
          <a:p>
            <a:endParaRPr lang="tr-TR" dirty="0"/>
          </a:p>
          <a:p>
            <a:endParaRPr lang="tr-TR" dirty="0"/>
          </a:p>
        </p:txBody>
      </p:sp>
    </p:spTree>
    <p:extLst>
      <p:ext uri="{BB962C8B-B14F-4D97-AF65-F5344CB8AC3E}">
        <p14:creationId xmlns:p14="http://schemas.microsoft.com/office/powerpoint/2010/main" val="1661731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30D711-1992-0EA8-D5B3-5CFA481B594E}"/>
              </a:ext>
            </a:extLst>
          </p:cNvPr>
          <p:cNvSpPr>
            <a:spLocks noGrp="1"/>
          </p:cNvSpPr>
          <p:nvPr>
            <p:ph type="title"/>
          </p:nvPr>
        </p:nvSpPr>
        <p:spPr/>
        <p:txBody>
          <a:bodyPr/>
          <a:lstStyle/>
          <a:p>
            <a:r>
              <a:rPr lang="tr-TR" dirty="0"/>
              <a:t>GÖRÜNTÜLEME</a:t>
            </a:r>
          </a:p>
        </p:txBody>
      </p:sp>
      <p:sp>
        <p:nvSpPr>
          <p:cNvPr id="3" name="İçerik Yer Tutucusu 2">
            <a:extLst>
              <a:ext uri="{FF2B5EF4-FFF2-40B4-BE49-F238E27FC236}">
                <a16:creationId xmlns:a16="http://schemas.microsoft.com/office/drawing/2014/main" id="{F083C053-FB2F-8B86-E28E-1C4F0530C19F}"/>
              </a:ext>
            </a:extLst>
          </p:cNvPr>
          <p:cNvSpPr>
            <a:spLocks noGrp="1"/>
          </p:cNvSpPr>
          <p:nvPr>
            <p:ph idx="1"/>
          </p:nvPr>
        </p:nvSpPr>
        <p:spPr/>
        <p:txBody>
          <a:bodyPr>
            <a:normAutofit/>
          </a:bodyPr>
          <a:lstStyle/>
          <a:p>
            <a:pPr>
              <a:buFont typeface="Wingdings" panose="05000000000000000000" pitchFamily="2" charset="2"/>
              <a:buChar char="§"/>
            </a:pPr>
            <a:r>
              <a:rPr lang="tr-TR" dirty="0"/>
              <a:t>Asemptomatik bireylerde %20-25 oranında disk dejenerasyonu ve protrüzyonu görülebilmekte</a:t>
            </a:r>
          </a:p>
          <a:p>
            <a:pPr>
              <a:buFont typeface="Wingdings" panose="05000000000000000000" pitchFamily="2" charset="2"/>
              <a:buChar char="§"/>
            </a:pPr>
            <a:r>
              <a:rPr lang="tr-TR" dirty="0"/>
              <a:t>Bu nedenle, tanısal görüntülemedeki anormal bulgular, hastanın ağrısının nedenini olabilir ya da olmayabilir</a:t>
            </a:r>
          </a:p>
          <a:p>
            <a:pPr>
              <a:buFont typeface="Wingdings" panose="05000000000000000000" pitchFamily="2" charset="2"/>
              <a:buChar char="§"/>
            </a:pPr>
            <a:r>
              <a:rPr lang="tr-TR" dirty="0"/>
              <a:t>Tanı ve tedavide karmaşa yaşanmaması için, endikasyon dışı radyolojik tetkik istenmemesine özen gösterilmeli (Dördüncül koruma)</a:t>
            </a:r>
          </a:p>
          <a:p>
            <a:pPr marL="0" indent="0">
              <a:lnSpc>
                <a:spcPct val="150000"/>
              </a:lnSpc>
              <a:buNone/>
            </a:pPr>
            <a:endParaRPr lang="tr-TR" dirty="0"/>
          </a:p>
          <a:p>
            <a:endParaRPr lang="tr-TR" dirty="0"/>
          </a:p>
        </p:txBody>
      </p:sp>
      <p:sp>
        <p:nvSpPr>
          <p:cNvPr id="4" name="Metin kutusu 3">
            <a:extLst>
              <a:ext uri="{FF2B5EF4-FFF2-40B4-BE49-F238E27FC236}">
                <a16:creationId xmlns:a16="http://schemas.microsoft.com/office/drawing/2014/main" id="{6323CEB4-7123-80EB-860C-C7734AB9DBC8}"/>
              </a:ext>
            </a:extLst>
          </p:cNvPr>
          <p:cNvSpPr txBox="1"/>
          <p:nvPr/>
        </p:nvSpPr>
        <p:spPr>
          <a:xfrm>
            <a:off x="937846" y="6427113"/>
            <a:ext cx="11254154" cy="430887"/>
          </a:xfrm>
          <a:prstGeom prst="rect">
            <a:avLst/>
          </a:prstGeom>
          <a:noFill/>
        </p:spPr>
        <p:txBody>
          <a:bodyPr wrap="square">
            <a:spAutoFit/>
          </a:bodyPr>
          <a:lstStyle/>
          <a:p>
            <a:pPr algn="l"/>
            <a:r>
              <a:rPr lang="en-US" sz="1100" b="1" i="1" dirty="0">
                <a:effectLst/>
              </a:rPr>
              <a:t>Diagnostic imaging for low back pain: advice for high-value health care from the American College of Physicians</a:t>
            </a:r>
            <a:r>
              <a:rPr lang="tr-TR" sz="1100" b="1" i="1" dirty="0">
                <a:effectLst/>
              </a:rPr>
              <a:t>,</a:t>
            </a:r>
            <a:r>
              <a:rPr lang="en-US" sz="1100" b="0" i="1" u="none" strike="noStrike" dirty="0">
                <a:effectLst/>
                <a:hlinkClick r:id="rId2">
                  <a:extLst>
                    <a:ext uri="{A12FA001-AC4F-418D-AE19-62706E023703}">
                      <ahyp:hlinkClr xmlns:ahyp="http://schemas.microsoft.com/office/drawing/2018/hyperlinkcolor" val="tx"/>
                    </a:ext>
                  </a:extLst>
                </a:hlinkClick>
              </a:rPr>
              <a:t> Roger Chou</a:t>
            </a:r>
            <a:r>
              <a:rPr lang="en-US" sz="1100" b="0" i="1" baseline="30000" dirty="0">
                <a:effectLst/>
              </a:rPr>
              <a:t> </a:t>
            </a:r>
            <a:r>
              <a:rPr lang="en-US" sz="1100" b="0" i="1" u="none" strike="noStrike" baseline="30000" dirty="0">
                <a:effectLst/>
                <a:hlinkClick r:id="rId3" tooltip="Oregon Health &amp; Science University, Portland, OR, USA.">
                  <a:extLst>
                    <a:ext uri="{A12FA001-AC4F-418D-AE19-62706E023703}">
                      <ahyp:hlinkClr xmlns:ahyp="http://schemas.microsoft.com/office/drawing/2018/hyperlinkcolor" val="tx"/>
                    </a:ext>
                  </a:extLst>
                </a:hlinkClick>
              </a:rPr>
              <a:t>1</a:t>
            </a:r>
            <a:r>
              <a:rPr lang="en-US" sz="1100" b="0" i="1" dirty="0">
                <a:effectLst/>
              </a:rPr>
              <a:t>, </a:t>
            </a:r>
            <a:r>
              <a:rPr lang="en-US" sz="1100" b="0" i="1" u="none" strike="noStrike" dirty="0">
                <a:effectLst/>
                <a:hlinkClick r:id="rId4">
                  <a:extLst>
                    <a:ext uri="{A12FA001-AC4F-418D-AE19-62706E023703}">
                      <ahyp:hlinkClr xmlns:ahyp="http://schemas.microsoft.com/office/drawing/2018/hyperlinkcolor" val="tx"/>
                    </a:ext>
                  </a:extLst>
                </a:hlinkClick>
              </a:rPr>
              <a:t>Amir </a:t>
            </a:r>
            <a:r>
              <a:rPr lang="en-US" sz="1100" b="0" i="1" u="none" strike="noStrike" dirty="0" err="1">
                <a:effectLst/>
                <a:hlinkClick r:id="rId4">
                  <a:extLst>
                    <a:ext uri="{A12FA001-AC4F-418D-AE19-62706E023703}">
                      <ahyp:hlinkClr xmlns:ahyp="http://schemas.microsoft.com/office/drawing/2018/hyperlinkcolor" val="tx"/>
                    </a:ext>
                  </a:extLst>
                </a:hlinkClick>
              </a:rPr>
              <a:t>Qaseem</a:t>
            </a:r>
            <a:r>
              <a:rPr lang="en-US" sz="1100" b="0" i="1" dirty="0">
                <a:effectLst/>
              </a:rPr>
              <a:t>, </a:t>
            </a:r>
            <a:r>
              <a:rPr lang="en-US" sz="1100" b="0" i="1" u="none" strike="noStrike" dirty="0">
                <a:effectLst/>
                <a:hlinkClick r:id="rId5">
                  <a:extLst>
                    <a:ext uri="{A12FA001-AC4F-418D-AE19-62706E023703}">
                      <ahyp:hlinkClr xmlns:ahyp="http://schemas.microsoft.com/office/drawing/2018/hyperlinkcolor" val="tx"/>
                    </a:ext>
                  </a:extLst>
                </a:hlinkClick>
              </a:rPr>
              <a:t>Douglas K Owens</a:t>
            </a:r>
            <a:r>
              <a:rPr lang="en-US" sz="1100" b="0" i="1" dirty="0">
                <a:effectLst/>
              </a:rPr>
              <a:t>, </a:t>
            </a:r>
            <a:r>
              <a:rPr lang="en-US" sz="1100" b="0" i="1" u="none" strike="noStrike" dirty="0">
                <a:effectLst/>
                <a:hlinkClick r:id="rId6">
                  <a:extLst>
                    <a:ext uri="{A12FA001-AC4F-418D-AE19-62706E023703}">
                      <ahyp:hlinkClr xmlns:ahyp="http://schemas.microsoft.com/office/drawing/2018/hyperlinkcolor" val="tx"/>
                    </a:ext>
                  </a:extLst>
                </a:hlinkClick>
              </a:rPr>
              <a:t>Paul </a:t>
            </a:r>
            <a:r>
              <a:rPr lang="en-US" sz="1100" b="0" i="1" u="none" strike="noStrike" dirty="0" err="1">
                <a:effectLst/>
                <a:hlinkClick r:id="rId6">
                  <a:extLst>
                    <a:ext uri="{A12FA001-AC4F-418D-AE19-62706E023703}">
                      <ahyp:hlinkClr xmlns:ahyp="http://schemas.microsoft.com/office/drawing/2018/hyperlinkcolor" val="tx"/>
                    </a:ext>
                  </a:extLst>
                </a:hlinkClick>
              </a:rPr>
              <a:t>Shekelle</a:t>
            </a:r>
            <a:r>
              <a:rPr lang="en-US" sz="1100" b="0" i="1" dirty="0">
                <a:effectLst/>
              </a:rPr>
              <a:t>, </a:t>
            </a:r>
            <a:r>
              <a:rPr lang="en-US" sz="1100" b="0" i="1" u="none" strike="noStrike" dirty="0">
                <a:effectLst/>
                <a:hlinkClick r:id="rId7">
                  <a:extLst>
                    <a:ext uri="{A12FA001-AC4F-418D-AE19-62706E023703}">
                      <ahyp:hlinkClr xmlns:ahyp="http://schemas.microsoft.com/office/drawing/2018/hyperlinkcolor" val="tx"/>
                    </a:ext>
                  </a:extLst>
                </a:hlinkClick>
              </a:rPr>
              <a:t>Clinical Guidelines Committee of the American College of Physicians</a:t>
            </a:r>
            <a:r>
              <a:rPr lang="tr-TR" sz="1100" b="0" i="1" u="none" strike="noStrike" dirty="0">
                <a:effectLst/>
              </a:rPr>
              <a:t>,</a:t>
            </a:r>
            <a:r>
              <a:rPr lang="tr-TR" sz="1100" b="0" i="1" dirty="0">
                <a:effectLst/>
              </a:rPr>
              <a:t> 2012 Jan 3;156(1 </a:t>
            </a:r>
            <a:r>
              <a:rPr lang="tr-TR" sz="1100" b="0" i="1" dirty="0" err="1">
                <a:effectLst/>
              </a:rPr>
              <a:t>Pt</a:t>
            </a:r>
            <a:r>
              <a:rPr lang="tr-TR" sz="1100" b="0" i="1" dirty="0">
                <a:effectLst/>
              </a:rPr>
              <a:t> 1):71</a:t>
            </a:r>
            <a:endParaRPr lang="en-US" sz="1100" b="1" i="1" dirty="0">
              <a:effectLst/>
            </a:endParaRPr>
          </a:p>
        </p:txBody>
      </p:sp>
    </p:spTree>
    <p:extLst>
      <p:ext uri="{BB962C8B-B14F-4D97-AF65-F5344CB8AC3E}">
        <p14:creationId xmlns:p14="http://schemas.microsoft.com/office/powerpoint/2010/main" val="51093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50E27-3319-D472-9212-7A39EA049746}"/>
              </a:ext>
            </a:extLst>
          </p:cNvPr>
          <p:cNvSpPr>
            <a:spLocks noGrp="1"/>
          </p:cNvSpPr>
          <p:nvPr>
            <p:ph type="title"/>
          </p:nvPr>
        </p:nvSpPr>
        <p:spPr/>
        <p:txBody>
          <a:bodyPr/>
          <a:lstStyle/>
          <a:p>
            <a:r>
              <a:rPr lang="tr-TR" dirty="0"/>
              <a:t>GÖRÜNTÜLEME</a:t>
            </a:r>
          </a:p>
        </p:txBody>
      </p:sp>
      <p:sp>
        <p:nvSpPr>
          <p:cNvPr id="3" name="İçerik Yer Tutucusu 2">
            <a:extLst>
              <a:ext uri="{FF2B5EF4-FFF2-40B4-BE49-F238E27FC236}">
                <a16:creationId xmlns:a16="http://schemas.microsoft.com/office/drawing/2014/main" id="{4E50AFDD-FB9F-CFC5-C07E-A8607C0F742A}"/>
              </a:ext>
            </a:extLst>
          </p:cNvPr>
          <p:cNvSpPr>
            <a:spLocks noGrp="1"/>
          </p:cNvSpPr>
          <p:nvPr>
            <p:ph idx="1"/>
          </p:nvPr>
        </p:nvSpPr>
        <p:spPr/>
        <p:txBody>
          <a:bodyPr/>
          <a:lstStyle/>
          <a:p>
            <a:endParaRPr lang="tr-TR" dirty="0"/>
          </a:p>
        </p:txBody>
      </p:sp>
      <p:graphicFrame>
        <p:nvGraphicFramePr>
          <p:cNvPr id="4" name="Tablo 3">
            <a:extLst>
              <a:ext uri="{FF2B5EF4-FFF2-40B4-BE49-F238E27FC236}">
                <a16:creationId xmlns:a16="http://schemas.microsoft.com/office/drawing/2014/main" id="{E808B1D7-287A-B401-D035-2F675AA79E1E}"/>
              </a:ext>
            </a:extLst>
          </p:cNvPr>
          <p:cNvGraphicFramePr>
            <a:graphicFrameLocks/>
          </p:cNvGraphicFramePr>
          <p:nvPr>
            <p:extLst>
              <p:ext uri="{D42A27DB-BD31-4B8C-83A1-F6EECF244321}">
                <p14:modId xmlns:p14="http://schemas.microsoft.com/office/powerpoint/2010/main" val="2034542200"/>
              </p:ext>
            </p:extLst>
          </p:nvPr>
        </p:nvGraphicFramePr>
        <p:xfrm>
          <a:off x="1284514" y="2525179"/>
          <a:ext cx="10036629" cy="4095111"/>
        </p:xfrm>
        <a:graphic>
          <a:graphicData uri="http://schemas.openxmlformats.org/drawingml/2006/table">
            <a:tbl>
              <a:tblPr firstRow="1" bandRow="1">
                <a:tableStyleId>{21E4AEA4-8DFA-4A89-87EB-49C32662AFE0}</a:tableStyleId>
              </a:tblPr>
              <a:tblGrid>
                <a:gridCol w="3757676">
                  <a:extLst>
                    <a:ext uri="{9D8B030D-6E8A-4147-A177-3AD203B41FA5}">
                      <a16:colId xmlns:a16="http://schemas.microsoft.com/office/drawing/2014/main" val="2689202674"/>
                    </a:ext>
                  </a:extLst>
                </a:gridCol>
                <a:gridCol w="6278953">
                  <a:extLst>
                    <a:ext uri="{9D8B030D-6E8A-4147-A177-3AD203B41FA5}">
                      <a16:colId xmlns:a16="http://schemas.microsoft.com/office/drawing/2014/main" val="2207826645"/>
                    </a:ext>
                  </a:extLst>
                </a:gridCol>
              </a:tblGrid>
              <a:tr h="341401">
                <a:tc>
                  <a:txBody>
                    <a:bodyPr/>
                    <a:lstStyle/>
                    <a:p>
                      <a:r>
                        <a:rPr lang="tr-TR" dirty="0"/>
                        <a:t>Özel Testler</a:t>
                      </a:r>
                    </a:p>
                  </a:txBody>
                  <a:tcPr/>
                </a:tc>
                <a:tc>
                  <a:txBody>
                    <a:bodyPr/>
                    <a:lstStyle/>
                    <a:p>
                      <a:r>
                        <a:rPr lang="tr-TR" dirty="0"/>
                        <a:t>Endikasyon/Öneri</a:t>
                      </a:r>
                    </a:p>
                  </a:txBody>
                  <a:tcPr/>
                </a:tc>
                <a:extLst>
                  <a:ext uri="{0D108BD9-81ED-4DB2-BD59-A6C34878D82A}">
                    <a16:rowId xmlns:a16="http://schemas.microsoft.com/office/drawing/2014/main" val="776278080"/>
                  </a:ext>
                </a:extLst>
              </a:tr>
              <a:tr h="1365602">
                <a:tc>
                  <a:txBody>
                    <a:bodyPr/>
                    <a:lstStyle/>
                    <a:p>
                      <a:r>
                        <a:rPr lang="tr-TR" dirty="0"/>
                        <a:t>Düz filmler</a:t>
                      </a:r>
                    </a:p>
                  </a:txBody>
                  <a:tcPr/>
                </a:tc>
                <a:tc>
                  <a:txBody>
                    <a:bodyPr/>
                    <a:lstStyle/>
                    <a:p>
                      <a:r>
                        <a:rPr lang="tr-TR" dirty="0"/>
                        <a:t>Akut bel ağrısında kırmızı bayraklar olmadığı sürece rutin olarak önerilmez</a:t>
                      </a:r>
                    </a:p>
                    <a:p>
                      <a:r>
                        <a:rPr lang="tr-TR" dirty="0"/>
                        <a:t>Fraktürlerin dışlanması için önerilir</a:t>
                      </a:r>
                    </a:p>
                    <a:p>
                      <a:r>
                        <a:rPr lang="tr-TR" dirty="0"/>
                        <a:t>Oblik filmler sadece bulgular </a:t>
                      </a:r>
                      <a:r>
                        <a:rPr lang="tr-TR" dirty="0" err="1"/>
                        <a:t>spondilolistezis</a:t>
                      </a:r>
                      <a:r>
                        <a:rPr lang="tr-TR" dirty="0"/>
                        <a:t> veya </a:t>
                      </a:r>
                      <a:r>
                        <a:rPr lang="tr-TR" dirty="0" err="1"/>
                        <a:t>spondilolizisi</a:t>
                      </a:r>
                      <a:r>
                        <a:rPr lang="tr-TR" dirty="0"/>
                        <a:t> düşündürüyorsa önerilir.</a:t>
                      </a:r>
                    </a:p>
                  </a:txBody>
                  <a:tcPr/>
                </a:tc>
                <a:extLst>
                  <a:ext uri="{0D108BD9-81ED-4DB2-BD59-A6C34878D82A}">
                    <a16:rowId xmlns:a16="http://schemas.microsoft.com/office/drawing/2014/main" val="2431865106"/>
                  </a:ext>
                </a:extLst>
              </a:tr>
              <a:tr h="853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Elektrofizyolojik testler (EMG ve SPEP)</a:t>
                      </a:r>
                    </a:p>
                    <a:p>
                      <a:endParaRPr lang="tr-TR" dirty="0"/>
                    </a:p>
                  </a:txBody>
                  <a:tcPr/>
                </a:tc>
                <a:tc>
                  <a:txBody>
                    <a:bodyPr/>
                    <a:lstStyle/>
                    <a:p>
                      <a:r>
                        <a:rPr lang="tr-TR" dirty="0"/>
                        <a:t>Sinir kökü disfonksiyonu ile bacak semptomları </a:t>
                      </a:r>
                      <a:r>
                        <a:rPr lang="tr-TR" sz="1800" b="0" kern="1200" dirty="0">
                          <a:solidFill>
                            <a:schemeClr val="dk1"/>
                          </a:solidFill>
                          <a:effectLst/>
                        </a:rPr>
                        <a:t>≥</a:t>
                      </a:r>
                      <a:r>
                        <a:rPr lang="tr-TR" dirty="0"/>
                        <a:t>6 hafta ise düşünülebilir</a:t>
                      </a:r>
                    </a:p>
                    <a:p>
                      <a:r>
                        <a:rPr lang="tr-TR" dirty="0"/>
                        <a:t>Not: </a:t>
                      </a:r>
                      <a:r>
                        <a:rPr lang="tr-TR" dirty="0" err="1"/>
                        <a:t>Radikulopati</a:t>
                      </a:r>
                      <a:r>
                        <a:rPr lang="tr-TR" dirty="0"/>
                        <a:t> belirgin ise önerilmez</a:t>
                      </a:r>
                    </a:p>
                  </a:txBody>
                  <a:tcPr/>
                </a:tc>
                <a:extLst>
                  <a:ext uri="{0D108BD9-81ED-4DB2-BD59-A6C34878D82A}">
                    <a16:rowId xmlns:a16="http://schemas.microsoft.com/office/drawing/2014/main" val="2327620868"/>
                  </a:ext>
                </a:extLst>
              </a:tr>
              <a:tr h="1351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MRG ve BT</a:t>
                      </a:r>
                    </a:p>
                  </a:txBody>
                  <a:tcPr/>
                </a:tc>
                <a:tc>
                  <a:txBody>
                    <a:bodyPr/>
                    <a:lstStyle/>
                    <a:p>
                      <a:r>
                        <a:rPr lang="tr-TR" dirty="0"/>
                        <a:t>Bel bağlantılı bacak semptomları ve klinik olarak saptanabilen sinir kökü hasarı</a:t>
                      </a:r>
                    </a:p>
                    <a:p>
                      <a:r>
                        <a:rPr lang="tr-TR" dirty="0"/>
                        <a:t>Spinal stenozu düşündüren nörolojik </a:t>
                      </a:r>
                      <a:r>
                        <a:rPr lang="tr-TR" dirty="0" err="1"/>
                        <a:t>kladikasyon</a:t>
                      </a:r>
                      <a:r>
                        <a:rPr lang="tr-TR" dirty="0"/>
                        <a:t> öyküsü</a:t>
                      </a:r>
                    </a:p>
                    <a:p>
                      <a:r>
                        <a:rPr lang="tr-TR" dirty="0"/>
                        <a:t>Kırık, enfeksiyon, tümör düşündüren bulgular</a:t>
                      </a:r>
                    </a:p>
                  </a:txBody>
                  <a:tcPr/>
                </a:tc>
                <a:extLst>
                  <a:ext uri="{0D108BD9-81ED-4DB2-BD59-A6C34878D82A}">
                    <a16:rowId xmlns:a16="http://schemas.microsoft.com/office/drawing/2014/main" val="3786865533"/>
                  </a:ext>
                </a:extLst>
              </a:tr>
            </a:tbl>
          </a:graphicData>
        </a:graphic>
      </p:graphicFrame>
    </p:spTree>
    <p:extLst>
      <p:ext uri="{BB962C8B-B14F-4D97-AF65-F5344CB8AC3E}">
        <p14:creationId xmlns:p14="http://schemas.microsoft.com/office/powerpoint/2010/main" val="236152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9F79E8-900C-238B-8B17-0228DA1AFB64}"/>
              </a:ext>
            </a:extLst>
          </p:cNvPr>
          <p:cNvSpPr>
            <a:spLocks noGrp="1"/>
          </p:cNvSpPr>
          <p:nvPr>
            <p:ph type="title"/>
          </p:nvPr>
        </p:nvSpPr>
        <p:spPr/>
        <p:txBody>
          <a:bodyPr/>
          <a:lstStyle/>
          <a:p>
            <a:r>
              <a:rPr lang="tr-TR" dirty="0"/>
              <a:t>LABORATUAR TETKİKLERİ</a:t>
            </a:r>
          </a:p>
        </p:txBody>
      </p:sp>
      <p:sp>
        <p:nvSpPr>
          <p:cNvPr id="3" name="İçerik Yer Tutucusu 2">
            <a:extLst>
              <a:ext uri="{FF2B5EF4-FFF2-40B4-BE49-F238E27FC236}">
                <a16:creationId xmlns:a16="http://schemas.microsoft.com/office/drawing/2014/main" id="{3615336C-73BC-A185-8178-D9302BBB57BB}"/>
              </a:ext>
            </a:extLst>
          </p:cNvPr>
          <p:cNvSpPr>
            <a:spLocks noGrp="1"/>
          </p:cNvSpPr>
          <p:nvPr>
            <p:ph idx="1"/>
          </p:nvPr>
        </p:nvSpPr>
        <p:spPr>
          <a:xfrm>
            <a:off x="2231136" y="2638044"/>
            <a:ext cx="7729728" cy="3871613"/>
          </a:xfrm>
        </p:spPr>
        <p:txBody>
          <a:bodyPr>
            <a:normAutofit/>
          </a:bodyPr>
          <a:lstStyle/>
          <a:p>
            <a:pPr>
              <a:buFont typeface="Wingdings" panose="05000000000000000000" pitchFamily="2" charset="2"/>
              <a:buChar char="§"/>
            </a:pPr>
            <a:r>
              <a:rPr lang="tr-TR" dirty="0" err="1"/>
              <a:t>Anamnez</a:t>
            </a:r>
            <a:r>
              <a:rPr lang="tr-TR" dirty="0"/>
              <a:t> ve fizik muayeneye dayanarak, romatolojik, enfeksiyöz, onkolojik, </a:t>
            </a:r>
            <a:r>
              <a:rPr lang="tr-TR" dirty="0" err="1"/>
              <a:t>non</a:t>
            </a:r>
            <a:r>
              <a:rPr lang="tr-TR" dirty="0"/>
              <a:t>-spinal nedenlerden şüphelenildiğinde, ayrıca çok yaşlı hastalarda laboratuvar tetkikleri istenmeli</a:t>
            </a:r>
          </a:p>
          <a:p>
            <a:pPr lvl="1" algn="just"/>
            <a:r>
              <a:rPr lang="tr-TR" sz="1800" dirty="0"/>
              <a:t>CBC</a:t>
            </a:r>
          </a:p>
          <a:p>
            <a:pPr lvl="1" algn="just"/>
            <a:r>
              <a:rPr lang="tr-TR" sz="1800" dirty="0"/>
              <a:t>Eritrosit sedimentasyon hızı</a:t>
            </a:r>
          </a:p>
          <a:p>
            <a:pPr lvl="1" algn="just">
              <a:buFont typeface="Wingdings" panose="05000000000000000000" pitchFamily="2" charset="2"/>
              <a:buChar char="§"/>
            </a:pPr>
            <a:r>
              <a:rPr lang="tr-TR" sz="1800" dirty="0"/>
              <a:t>CRP</a:t>
            </a:r>
          </a:p>
          <a:p>
            <a:pPr>
              <a:lnSpc>
                <a:spcPct val="150000"/>
              </a:lnSpc>
              <a:buFont typeface="Wingdings" panose="05000000000000000000" pitchFamily="2" charset="2"/>
              <a:buChar char="§"/>
            </a:pPr>
            <a:r>
              <a:rPr lang="tr-TR" dirty="0"/>
              <a:t>BUN, kreatinin, TİT üriner sistem hastalığının </a:t>
            </a:r>
            <a:r>
              <a:rPr lang="tr-TR" dirty="0" err="1"/>
              <a:t>ekartasyonunda</a:t>
            </a:r>
            <a:endParaRPr lang="tr-TR" dirty="0"/>
          </a:p>
          <a:p>
            <a:endParaRPr lang="tr-TR" dirty="0"/>
          </a:p>
        </p:txBody>
      </p:sp>
      <p:pic>
        <p:nvPicPr>
          <p:cNvPr id="5" name="Picture 4" descr="Kan alma tüplerini ve çeşitlerini biliyor musunuz? - Mert Laboratuvar  Malzemeleri">
            <a:extLst>
              <a:ext uri="{FF2B5EF4-FFF2-40B4-BE49-F238E27FC236}">
                <a16:creationId xmlns:a16="http://schemas.microsoft.com/office/drawing/2014/main" id="{B58E22BD-35E4-A94A-F5C2-711F9F40F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372" y="3361518"/>
            <a:ext cx="3483428" cy="253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7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89166-8131-EAAA-1F08-E610EE669B4B}"/>
              </a:ext>
            </a:extLst>
          </p:cNvPr>
          <p:cNvSpPr>
            <a:spLocks noGrp="1"/>
          </p:cNvSpPr>
          <p:nvPr>
            <p:ph type="title"/>
          </p:nvPr>
        </p:nvSpPr>
        <p:spPr>
          <a:xfrm>
            <a:off x="2231136" y="2231571"/>
            <a:ext cx="7729728" cy="2035630"/>
          </a:xfrm>
        </p:spPr>
        <p:txBody>
          <a:bodyPr/>
          <a:lstStyle/>
          <a:p>
            <a:r>
              <a:rPr lang="tr-TR" dirty="0"/>
              <a:t>BAZI SIK GÖRÜLEN BEL AĞRISI NEDENLERİ</a:t>
            </a:r>
          </a:p>
        </p:txBody>
      </p:sp>
    </p:spTree>
    <p:extLst>
      <p:ext uri="{BB962C8B-B14F-4D97-AF65-F5344CB8AC3E}">
        <p14:creationId xmlns:p14="http://schemas.microsoft.com/office/powerpoint/2010/main" val="390466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40448-3F7E-A6DE-473A-F41F1CD82AF0}"/>
              </a:ext>
            </a:extLst>
          </p:cNvPr>
          <p:cNvSpPr>
            <a:spLocks noGrp="1"/>
          </p:cNvSpPr>
          <p:nvPr>
            <p:ph type="title"/>
          </p:nvPr>
        </p:nvSpPr>
        <p:spPr/>
        <p:txBody>
          <a:bodyPr/>
          <a:lstStyle/>
          <a:p>
            <a:r>
              <a:rPr lang="tr-TR" dirty="0"/>
              <a:t>LUMBAR STRAİN/SPRAİN</a:t>
            </a:r>
          </a:p>
        </p:txBody>
      </p:sp>
      <p:sp>
        <p:nvSpPr>
          <p:cNvPr id="3" name="İçerik Yer Tutucusu 2">
            <a:extLst>
              <a:ext uri="{FF2B5EF4-FFF2-40B4-BE49-F238E27FC236}">
                <a16:creationId xmlns:a16="http://schemas.microsoft.com/office/drawing/2014/main" id="{1B3A4FDC-20B2-EE79-9921-C50E3E7A8DC4}"/>
              </a:ext>
            </a:extLst>
          </p:cNvPr>
          <p:cNvSpPr>
            <a:spLocks noGrp="1"/>
          </p:cNvSpPr>
          <p:nvPr>
            <p:ph sz="half" idx="1"/>
          </p:nvPr>
        </p:nvSpPr>
        <p:spPr>
          <a:xfrm>
            <a:off x="1581912" y="2638044"/>
            <a:ext cx="4271771" cy="4078442"/>
          </a:xfrm>
        </p:spPr>
        <p:txBody>
          <a:bodyPr>
            <a:normAutofit/>
          </a:bodyPr>
          <a:lstStyle/>
          <a:p>
            <a:pPr algn="just"/>
            <a:r>
              <a:rPr lang="tr-TR" altLang="tr-TR" dirty="0"/>
              <a:t>En sık bel ağrısı sebepleri </a:t>
            </a:r>
          </a:p>
          <a:p>
            <a:r>
              <a:rPr lang="tr-TR" dirty="0"/>
              <a:t>Akut başlangıçlı</a:t>
            </a:r>
          </a:p>
          <a:p>
            <a:r>
              <a:rPr lang="tr-TR" dirty="0"/>
              <a:t>Genelde travma mevcut </a:t>
            </a:r>
          </a:p>
          <a:p>
            <a:pPr algn="just"/>
            <a:r>
              <a:rPr lang="tr-TR" dirty="0"/>
              <a:t>Ağrı belde lokalize,  yayılımı yok</a:t>
            </a:r>
          </a:p>
          <a:p>
            <a:pPr algn="just"/>
            <a:r>
              <a:rPr lang="tr-TR" dirty="0"/>
              <a:t>Lezyon disk veya fasette değil, kas veya ligamentlerde</a:t>
            </a:r>
          </a:p>
          <a:p>
            <a:pPr algn="just"/>
            <a:r>
              <a:rPr lang="tr-TR" dirty="0" err="1"/>
              <a:t>Paraspinal</a:t>
            </a:r>
            <a:r>
              <a:rPr lang="tr-TR" dirty="0"/>
              <a:t> spazm ve hassasiyet</a:t>
            </a:r>
          </a:p>
          <a:p>
            <a:pPr algn="just">
              <a:lnSpc>
                <a:spcPct val="150000"/>
              </a:lnSpc>
            </a:pPr>
            <a:endParaRPr lang="tr-TR" dirty="0"/>
          </a:p>
          <a:p>
            <a:endParaRPr lang="tr-TR" dirty="0"/>
          </a:p>
        </p:txBody>
      </p:sp>
      <p:pic>
        <p:nvPicPr>
          <p:cNvPr id="5" name="Picture 6" descr="Back Strains and Sprains">
            <a:extLst>
              <a:ext uri="{FF2B5EF4-FFF2-40B4-BE49-F238E27FC236}">
                <a16:creationId xmlns:a16="http://schemas.microsoft.com/office/drawing/2014/main" id="{DCEE21E5-4C3C-E81D-2105-6A0E6AF9C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683" y="2285020"/>
            <a:ext cx="3181460" cy="22879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ack Strains and Sprains">
            <a:extLst>
              <a:ext uri="{FF2B5EF4-FFF2-40B4-BE49-F238E27FC236}">
                <a16:creationId xmlns:a16="http://schemas.microsoft.com/office/drawing/2014/main" id="{2B44E9D7-17C7-5EC8-1213-49969926D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5142" y="4441371"/>
            <a:ext cx="3181460" cy="241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23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40448-3F7E-A6DE-473A-F41F1CD82AF0}"/>
              </a:ext>
            </a:extLst>
          </p:cNvPr>
          <p:cNvSpPr>
            <a:spLocks noGrp="1"/>
          </p:cNvSpPr>
          <p:nvPr>
            <p:ph type="title"/>
          </p:nvPr>
        </p:nvSpPr>
        <p:spPr/>
        <p:txBody>
          <a:bodyPr/>
          <a:lstStyle/>
          <a:p>
            <a:r>
              <a:rPr lang="tr-TR" dirty="0"/>
              <a:t>LUMBAR STRAİN/SPRAİN</a:t>
            </a:r>
          </a:p>
        </p:txBody>
      </p:sp>
      <p:sp>
        <p:nvSpPr>
          <p:cNvPr id="3" name="İçerik Yer Tutucusu 2">
            <a:extLst>
              <a:ext uri="{FF2B5EF4-FFF2-40B4-BE49-F238E27FC236}">
                <a16:creationId xmlns:a16="http://schemas.microsoft.com/office/drawing/2014/main" id="{1B3A4FDC-20B2-EE79-9921-C50E3E7A8DC4}"/>
              </a:ext>
            </a:extLst>
          </p:cNvPr>
          <p:cNvSpPr>
            <a:spLocks noGrp="1"/>
          </p:cNvSpPr>
          <p:nvPr>
            <p:ph sz="half" idx="1"/>
          </p:nvPr>
        </p:nvSpPr>
        <p:spPr>
          <a:xfrm>
            <a:off x="1581912" y="2638043"/>
            <a:ext cx="5439374" cy="4024013"/>
          </a:xfrm>
        </p:spPr>
        <p:txBody>
          <a:bodyPr>
            <a:normAutofit/>
          </a:bodyPr>
          <a:lstStyle/>
          <a:p>
            <a:pPr algn="just" eaLnBrk="1" hangingPunct="1">
              <a:lnSpc>
                <a:spcPct val="110000"/>
              </a:lnSpc>
            </a:pPr>
            <a:r>
              <a:rPr lang="tr-TR" altLang="tr-TR" sz="1800" dirty="0">
                <a:cs typeface="Times New Roman" panose="02020603050405020304" pitchFamily="18" charset="0"/>
              </a:rPr>
              <a:t>Çevre kaslardaki refleks kasılmalar bel hareketlerinin kısıtlanmasına yol açar</a:t>
            </a:r>
          </a:p>
          <a:p>
            <a:pPr algn="just" eaLnBrk="1" hangingPunct="1">
              <a:lnSpc>
                <a:spcPct val="110000"/>
              </a:lnSpc>
            </a:pPr>
            <a:r>
              <a:rPr lang="tr-TR" altLang="tr-TR" sz="1800" dirty="0">
                <a:cs typeface="Times New Roman" panose="02020603050405020304" pitchFamily="18" charset="0"/>
              </a:rPr>
              <a:t>Fleksiyon ve </a:t>
            </a:r>
            <a:r>
              <a:rPr lang="tr-TR" altLang="tr-TR" sz="1800" dirty="0" err="1">
                <a:cs typeface="Times New Roman" panose="02020603050405020304" pitchFamily="18" charset="0"/>
              </a:rPr>
              <a:t>ekstansiyon</a:t>
            </a:r>
            <a:r>
              <a:rPr lang="tr-TR" altLang="tr-TR" sz="1800" dirty="0">
                <a:cs typeface="Times New Roman" panose="02020603050405020304" pitchFamily="18" charset="0"/>
              </a:rPr>
              <a:t> ağrılı</a:t>
            </a:r>
          </a:p>
          <a:p>
            <a:pPr algn="just" eaLnBrk="1" hangingPunct="1">
              <a:lnSpc>
                <a:spcPct val="110000"/>
              </a:lnSpc>
            </a:pPr>
            <a:r>
              <a:rPr lang="tr-TR" altLang="tr-TR" sz="1800" dirty="0">
                <a:cs typeface="Times New Roman" panose="02020603050405020304" pitchFamily="18" charset="0"/>
              </a:rPr>
              <a:t>Genel olarak ağrı aktivite ile artar, istirahatle azalır</a:t>
            </a:r>
          </a:p>
          <a:p>
            <a:pPr algn="just" eaLnBrk="1" hangingPunct="1">
              <a:lnSpc>
                <a:spcPct val="110000"/>
              </a:lnSpc>
            </a:pPr>
            <a:r>
              <a:rPr lang="tr-TR" altLang="tr-TR" sz="1800" dirty="0">
                <a:cs typeface="Times New Roman" panose="02020603050405020304" pitchFamily="18" charset="0"/>
              </a:rPr>
              <a:t>Bel bölgesinde genellikle palpasyonla ağrı var</a:t>
            </a:r>
          </a:p>
          <a:p>
            <a:pPr algn="just" eaLnBrk="1" hangingPunct="1">
              <a:lnSpc>
                <a:spcPct val="110000"/>
              </a:lnSpc>
            </a:pPr>
            <a:r>
              <a:rPr lang="tr-TR" altLang="tr-TR" sz="1800" dirty="0">
                <a:cs typeface="Times New Roman" panose="02020603050405020304" pitchFamily="18" charset="0"/>
              </a:rPr>
              <a:t>Refleksler, duyu, motor bulgular ve diğer nörolojik belirtiler normal </a:t>
            </a:r>
          </a:p>
          <a:p>
            <a:endParaRPr lang="tr-TR" dirty="0"/>
          </a:p>
        </p:txBody>
      </p:sp>
      <p:pic>
        <p:nvPicPr>
          <p:cNvPr id="5" name="Picture 2" descr="요추 염좌 Sprain and strain of Lumbar spine : 네이버 블로그">
            <a:extLst>
              <a:ext uri="{FF2B5EF4-FFF2-40B4-BE49-F238E27FC236}">
                <a16:creationId xmlns:a16="http://schemas.microsoft.com/office/drawing/2014/main" id="{F33EAC0F-2124-AA16-7455-2EF2DB5C8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910" y="2638043"/>
            <a:ext cx="3383214" cy="37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3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40448-3F7E-A6DE-473A-F41F1CD82AF0}"/>
              </a:ext>
            </a:extLst>
          </p:cNvPr>
          <p:cNvSpPr>
            <a:spLocks noGrp="1"/>
          </p:cNvSpPr>
          <p:nvPr>
            <p:ph type="title"/>
          </p:nvPr>
        </p:nvSpPr>
        <p:spPr/>
        <p:txBody>
          <a:bodyPr/>
          <a:lstStyle/>
          <a:p>
            <a:r>
              <a:rPr lang="tr-TR" dirty="0"/>
              <a:t>DİSK HERNİSİ</a:t>
            </a:r>
          </a:p>
        </p:txBody>
      </p:sp>
      <p:sp>
        <p:nvSpPr>
          <p:cNvPr id="3" name="İçerik Yer Tutucusu 2">
            <a:extLst>
              <a:ext uri="{FF2B5EF4-FFF2-40B4-BE49-F238E27FC236}">
                <a16:creationId xmlns:a16="http://schemas.microsoft.com/office/drawing/2014/main" id="{1B3A4FDC-20B2-EE79-9921-C50E3E7A8DC4}"/>
              </a:ext>
            </a:extLst>
          </p:cNvPr>
          <p:cNvSpPr>
            <a:spLocks noGrp="1"/>
          </p:cNvSpPr>
          <p:nvPr>
            <p:ph sz="half" idx="1"/>
          </p:nvPr>
        </p:nvSpPr>
        <p:spPr>
          <a:xfrm>
            <a:off x="1581912" y="2638043"/>
            <a:ext cx="4271771" cy="3947813"/>
          </a:xfrm>
        </p:spPr>
        <p:txBody>
          <a:bodyPr>
            <a:normAutofit/>
          </a:bodyPr>
          <a:lstStyle/>
          <a:p>
            <a:r>
              <a:rPr lang="tr-TR" altLang="tr-TR" dirty="0">
                <a:cs typeface="Times New Roman" panose="02020603050405020304" pitchFamily="18" charset="0"/>
              </a:rPr>
              <a:t>En sık nedeni fleksiyonda zorlanma</a:t>
            </a:r>
          </a:p>
          <a:p>
            <a:r>
              <a:rPr lang="tr-TR" altLang="tr-TR" dirty="0">
                <a:cs typeface="Times New Roman" panose="02020603050405020304" pitchFamily="18" charset="0"/>
              </a:rPr>
              <a:t>Tekrarlayan zorlanma posterior </a:t>
            </a:r>
            <a:r>
              <a:rPr lang="tr-TR" altLang="tr-TR" dirty="0" err="1">
                <a:cs typeface="Times New Roman" panose="02020603050405020304" pitchFamily="18" charset="0"/>
              </a:rPr>
              <a:t>longitudinal</a:t>
            </a:r>
            <a:r>
              <a:rPr lang="tr-TR" altLang="tr-TR" dirty="0">
                <a:cs typeface="Times New Roman" panose="02020603050405020304" pitchFamily="18" charset="0"/>
              </a:rPr>
              <a:t> ligaman ve </a:t>
            </a:r>
            <a:r>
              <a:rPr lang="tr-TR" altLang="tr-TR" dirty="0" err="1">
                <a:cs typeface="Times New Roman" panose="02020603050405020304" pitchFamily="18" charset="0"/>
              </a:rPr>
              <a:t>annulus</a:t>
            </a:r>
            <a:r>
              <a:rPr lang="tr-TR" altLang="tr-TR" dirty="0">
                <a:cs typeface="Times New Roman" panose="02020603050405020304" pitchFamily="18" charset="0"/>
              </a:rPr>
              <a:t> </a:t>
            </a:r>
            <a:r>
              <a:rPr lang="tr-TR" altLang="tr-TR" dirty="0" err="1">
                <a:cs typeface="Times New Roman" panose="02020603050405020304" pitchFamily="18" charset="0"/>
              </a:rPr>
              <a:t>fibrozusda</a:t>
            </a:r>
            <a:r>
              <a:rPr lang="tr-TR" altLang="tr-TR" dirty="0">
                <a:cs typeface="Times New Roman" panose="02020603050405020304" pitchFamily="18" charset="0"/>
              </a:rPr>
              <a:t> dejenerasyona yol açarak herniasyona yatkınlık </a:t>
            </a:r>
            <a:endParaRPr lang="tr-TR" dirty="0"/>
          </a:p>
          <a:p>
            <a:r>
              <a:rPr lang="tr-TR" dirty="0"/>
              <a:t>Genellikle ani başlangıçlı</a:t>
            </a:r>
          </a:p>
          <a:p>
            <a:r>
              <a:rPr lang="tr-TR" dirty="0"/>
              <a:t>Ağrı bacağa, topuğa kadar yayılır</a:t>
            </a:r>
          </a:p>
          <a:p>
            <a:endParaRPr lang="tr-TR" dirty="0"/>
          </a:p>
        </p:txBody>
      </p:sp>
      <p:pic>
        <p:nvPicPr>
          <p:cNvPr id="5" name="Resim 4">
            <a:extLst>
              <a:ext uri="{FF2B5EF4-FFF2-40B4-BE49-F238E27FC236}">
                <a16:creationId xmlns:a16="http://schemas.microsoft.com/office/drawing/2014/main" id="{87A74468-892C-1DE2-5CC5-974EA51C9FD7}"/>
              </a:ext>
            </a:extLst>
          </p:cNvPr>
          <p:cNvPicPr>
            <a:picLocks noChangeAspect="1"/>
          </p:cNvPicPr>
          <p:nvPr/>
        </p:nvPicPr>
        <p:blipFill>
          <a:blip r:embed="rId2"/>
          <a:stretch>
            <a:fillRect/>
          </a:stretch>
        </p:blipFill>
        <p:spPr>
          <a:xfrm>
            <a:off x="6178570" y="4513978"/>
            <a:ext cx="3598486" cy="2194927"/>
          </a:xfrm>
          <a:prstGeom prst="rect">
            <a:avLst/>
          </a:prstGeom>
        </p:spPr>
      </p:pic>
      <p:pic>
        <p:nvPicPr>
          <p:cNvPr id="8" name="Resim 7">
            <a:extLst>
              <a:ext uri="{FF2B5EF4-FFF2-40B4-BE49-F238E27FC236}">
                <a16:creationId xmlns:a16="http://schemas.microsoft.com/office/drawing/2014/main" id="{B326250C-9928-26F0-18F9-6143C8296652}"/>
              </a:ext>
            </a:extLst>
          </p:cNvPr>
          <p:cNvPicPr>
            <a:picLocks noChangeAspect="1"/>
          </p:cNvPicPr>
          <p:nvPr/>
        </p:nvPicPr>
        <p:blipFill>
          <a:blip r:embed="rId3"/>
          <a:stretch>
            <a:fillRect/>
          </a:stretch>
        </p:blipFill>
        <p:spPr>
          <a:xfrm>
            <a:off x="9699171" y="1819275"/>
            <a:ext cx="2416629" cy="3219450"/>
          </a:xfrm>
          <a:prstGeom prst="rect">
            <a:avLst/>
          </a:prstGeom>
        </p:spPr>
      </p:pic>
    </p:spTree>
    <p:extLst>
      <p:ext uri="{BB962C8B-B14F-4D97-AF65-F5344CB8AC3E}">
        <p14:creationId xmlns:p14="http://schemas.microsoft.com/office/powerpoint/2010/main" val="2382754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E104C9-3C17-59BE-3EC4-CE67C963D710}"/>
              </a:ext>
            </a:extLst>
          </p:cNvPr>
          <p:cNvSpPr>
            <a:spLocks noGrp="1"/>
          </p:cNvSpPr>
          <p:nvPr>
            <p:ph type="title"/>
          </p:nvPr>
        </p:nvSpPr>
        <p:spPr/>
        <p:txBody>
          <a:bodyPr/>
          <a:lstStyle/>
          <a:p>
            <a:r>
              <a:rPr lang="tr-TR" dirty="0"/>
              <a:t>DİSK HERNİSİ</a:t>
            </a:r>
          </a:p>
        </p:txBody>
      </p:sp>
      <p:sp>
        <p:nvSpPr>
          <p:cNvPr id="4" name="İçerik Yer Tutucusu 2">
            <a:extLst>
              <a:ext uri="{FF2B5EF4-FFF2-40B4-BE49-F238E27FC236}">
                <a16:creationId xmlns:a16="http://schemas.microsoft.com/office/drawing/2014/main" id="{43AD7E73-DA81-8EB5-F44E-ACB8752AFD15}"/>
              </a:ext>
            </a:extLst>
          </p:cNvPr>
          <p:cNvSpPr>
            <a:spLocks noGrp="1"/>
          </p:cNvSpPr>
          <p:nvPr>
            <p:ph idx="1"/>
          </p:nvPr>
        </p:nvSpPr>
        <p:spPr>
          <a:xfrm>
            <a:off x="2230438" y="2638425"/>
            <a:ext cx="7731125" cy="4121604"/>
          </a:xfrm>
        </p:spPr>
        <p:txBody>
          <a:bodyPr>
            <a:normAutofit fontScale="85000" lnSpcReduction="20000"/>
          </a:bodyPr>
          <a:lstStyle/>
          <a:p>
            <a:r>
              <a:rPr lang="tr-TR" sz="2100" dirty="0"/>
              <a:t>%90 L4-L5 veya L5-S1 disk hernisi</a:t>
            </a:r>
          </a:p>
          <a:p>
            <a:r>
              <a:rPr lang="tr-TR" sz="2400" dirty="0"/>
              <a:t>Seviyeye göre değişen nörolojik bulgular</a:t>
            </a:r>
          </a:p>
          <a:p>
            <a:endParaRPr lang="tr-TR" sz="2100" dirty="0"/>
          </a:p>
          <a:p>
            <a:endParaRPr lang="tr-TR" altLang="tr-TR" sz="2400" dirty="0"/>
          </a:p>
          <a:p>
            <a:endParaRPr lang="tr-TR" alt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r>
              <a:rPr lang="tr-TR" dirty="0"/>
              <a:t>                         </a:t>
            </a:r>
            <a:r>
              <a:rPr lang="tr-TR" sz="2400" b="1" dirty="0"/>
              <a:t>Ağrı artar                                      Ağrı azalır</a:t>
            </a:r>
          </a:p>
        </p:txBody>
      </p:sp>
      <p:sp>
        <p:nvSpPr>
          <p:cNvPr id="6" name="Dikdörtgen: Köşeleri Yuvarlatılmış 5">
            <a:extLst>
              <a:ext uri="{FF2B5EF4-FFF2-40B4-BE49-F238E27FC236}">
                <a16:creationId xmlns:a16="http://schemas.microsoft.com/office/drawing/2014/main" id="{1A35B3DA-D043-9E91-F65C-9937C876C2E5}"/>
              </a:ext>
            </a:extLst>
          </p:cNvPr>
          <p:cNvSpPr/>
          <p:nvPr/>
        </p:nvSpPr>
        <p:spPr>
          <a:xfrm>
            <a:off x="2959779" y="4035478"/>
            <a:ext cx="2319091" cy="204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Öksürmek</a:t>
            </a:r>
          </a:p>
          <a:p>
            <a:pPr algn="ctr"/>
            <a:r>
              <a:rPr lang="tr-TR" sz="2000" dirty="0"/>
              <a:t>Hapşırmak</a:t>
            </a:r>
          </a:p>
          <a:p>
            <a:pPr algn="ctr"/>
            <a:r>
              <a:rPr lang="tr-TR" sz="2000" dirty="0"/>
              <a:t> Ikınmak</a:t>
            </a:r>
          </a:p>
          <a:p>
            <a:pPr algn="ctr"/>
            <a:r>
              <a:rPr lang="tr-TR" sz="2000" dirty="0"/>
              <a:t>Oturmak </a:t>
            </a:r>
          </a:p>
          <a:p>
            <a:pPr algn="ctr"/>
            <a:r>
              <a:rPr lang="tr-TR" sz="2000" dirty="0"/>
              <a:t>Fleksiyon</a:t>
            </a:r>
          </a:p>
        </p:txBody>
      </p:sp>
      <p:sp>
        <p:nvSpPr>
          <p:cNvPr id="7" name="Dikdörtgen: Köşeleri Yuvarlatılmış 6">
            <a:extLst>
              <a:ext uri="{FF2B5EF4-FFF2-40B4-BE49-F238E27FC236}">
                <a16:creationId xmlns:a16="http://schemas.microsoft.com/office/drawing/2014/main" id="{6889F068-F1D9-9329-EF65-287EF424F274}"/>
              </a:ext>
            </a:extLst>
          </p:cNvPr>
          <p:cNvSpPr/>
          <p:nvPr/>
        </p:nvSpPr>
        <p:spPr>
          <a:xfrm>
            <a:off x="6913130" y="4035478"/>
            <a:ext cx="2319091" cy="204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Yatmak</a:t>
            </a:r>
          </a:p>
          <a:p>
            <a:pPr algn="ctr"/>
            <a:r>
              <a:rPr lang="tr-TR" sz="2000" dirty="0"/>
              <a:t>Lomber lordozun desteklenmesi</a:t>
            </a:r>
          </a:p>
          <a:p>
            <a:pPr algn="ctr"/>
            <a:r>
              <a:rPr lang="tr-TR" sz="2000" dirty="0" err="1"/>
              <a:t>Ekstansiyon</a:t>
            </a:r>
            <a:endParaRPr lang="tr-TR" sz="2000" dirty="0"/>
          </a:p>
        </p:txBody>
      </p:sp>
    </p:spTree>
    <p:extLst>
      <p:ext uri="{BB962C8B-B14F-4D97-AF65-F5344CB8AC3E}">
        <p14:creationId xmlns:p14="http://schemas.microsoft.com/office/powerpoint/2010/main" val="60538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6B72F3-27E2-BE1C-0AE6-3CDBBB6663A4}"/>
              </a:ext>
            </a:extLst>
          </p:cNvPr>
          <p:cNvSpPr>
            <a:spLocks noGrp="1"/>
          </p:cNvSpPr>
          <p:nvPr>
            <p:ph type="title"/>
          </p:nvPr>
        </p:nvSpPr>
        <p:spPr/>
        <p:txBody>
          <a:bodyPr/>
          <a:lstStyle/>
          <a:p>
            <a:r>
              <a:rPr lang="tr-TR" dirty="0"/>
              <a:t>DİSK HERNİSİ</a:t>
            </a:r>
          </a:p>
        </p:txBody>
      </p:sp>
      <p:sp>
        <p:nvSpPr>
          <p:cNvPr id="3" name="İçerik Yer Tutucusu 2">
            <a:extLst>
              <a:ext uri="{FF2B5EF4-FFF2-40B4-BE49-F238E27FC236}">
                <a16:creationId xmlns:a16="http://schemas.microsoft.com/office/drawing/2014/main" id="{40FFAC91-6698-F175-25BE-560BF83E5542}"/>
              </a:ext>
            </a:extLst>
          </p:cNvPr>
          <p:cNvSpPr>
            <a:spLocks noGrp="1"/>
          </p:cNvSpPr>
          <p:nvPr>
            <p:ph idx="1"/>
          </p:nvPr>
        </p:nvSpPr>
        <p:spPr/>
        <p:txBody>
          <a:bodyPr>
            <a:normAutofit/>
          </a:bodyPr>
          <a:lstStyle/>
          <a:p>
            <a:pPr marL="0" indent="0" eaLnBrk="1" hangingPunct="1">
              <a:lnSpc>
                <a:spcPct val="110000"/>
              </a:lnSpc>
              <a:buNone/>
            </a:pPr>
            <a:r>
              <a:rPr lang="tr-TR" altLang="tr-TR" b="1" dirty="0"/>
              <a:t>Fizik muayene: </a:t>
            </a:r>
          </a:p>
          <a:p>
            <a:pPr lvl="1">
              <a:lnSpc>
                <a:spcPct val="110000"/>
              </a:lnSpc>
            </a:pPr>
            <a:r>
              <a:rPr lang="tr-TR" altLang="tr-TR" sz="1800" dirty="0"/>
              <a:t>belde kas spazmı </a:t>
            </a:r>
          </a:p>
          <a:p>
            <a:pPr lvl="1">
              <a:lnSpc>
                <a:spcPct val="110000"/>
              </a:lnSpc>
            </a:pPr>
            <a:r>
              <a:rPr lang="tr-TR" altLang="tr-TR" sz="1800" dirty="0"/>
              <a:t>lomber lordozun kaybolması</a:t>
            </a:r>
          </a:p>
          <a:p>
            <a:pPr lvl="1">
              <a:lnSpc>
                <a:spcPct val="110000"/>
              </a:lnSpc>
            </a:pPr>
            <a:r>
              <a:rPr lang="tr-TR" altLang="tr-TR" sz="1800" dirty="0"/>
              <a:t>belde eklem hareket açıklığının azalması</a:t>
            </a:r>
          </a:p>
          <a:p>
            <a:pPr lvl="1">
              <a:lnSpc>
                <a:spcPct val="110000"/>
              </a:lnSpc>
            </a:pPr>
            <a:endParaRPr lang="tr-TR" altLang="tr-TR" sz="1800" dirty="0"/>
          </a:p>
          <a:p>
            <a:pPr>
              <a:lnSpc>
                <a:spcPct val="110000"/>
              </a:lnSpc>
            </a:pPr>
            <a:r>
              <a:rPr lang="tr-TR" altLang="tr-TR" dirty="0"/>
              <a:t>Hastalar etkilenen bacağını fleksiyonda tutar ve mümkün olduğunca o bacağına az yük vermeye çalışarak </a:t>
            </a:r>
            <a:r>
              <a:rPr lang="tr-TR" altLang="tr-TR" b="1" dirty="0" err="1"/>
              <a:t>antaljik</a:t>
            </a:r>
            <a:r>
              <a:rPr lang="tr-TR" altLang="tr-TR" dirty="0"/>
              <a:t> yürüyüş yapar</a:t>
            </a:r>
          </a:p>
          <a:p>
            <a:endParaRPr lang="tr-TR" dirty="0"/>
          </a:p>
        </p:txBody>
      </p:sp>
      <p:pic>
        <p:nvPicPr>
          <p:cNvPr id="4" name="Picture 4" descr="Lagehernia.png">
            <a:extLst>
              <a:ext uri="{FF2B5EF4-FFF2-40B4-BE49-F238E27FC236}">
                <a16:creationId xmlns:a16="http://schemas.microsoft.com/office/drawing/2014/main" id="{66A0820F-1294-B004-7F4D-6652296B0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083" y="2153412"/>
            <a:ext cx="2863917" cy="250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9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81BDFA-4648-4C17-E25F-90016FFE423E}"/>
              </a:ext>
            </a:extLst>
          </p:cNvPr>
          <p:cNvSpPr>
            <a:spLocks noGrp="1"/>
          </p:cNvSpPr>
          <p:nvPr>
            <p:ph type="title"/>
          </p:nvPr>
        </p:nvSpPr>
        <p:spPr/>
        <p:txBody>
          <a:bodyPr/>
          <a:lstStyle/>
          <a:p>
            <a:r>
              <a:rPr lang="tr-TR" dirty="0"/>
              <a:t>GENEL BİLGİLER</a:t>
            </a:r>
          </a:p>
        </p:txBody>
      </p:sp>
      <p:sp>
        <p:nvSpPr>
          <p:cNvPr id="3" name="İçerik Yer Tutucusu 2">
            <a:extLst>
              <a:ext uri="{FF2B5EF4-FFF2-40B4-BE49-F238E27FC236}">
                <a16:creationId xmlns:a16="http://schemas.microsoft.com/office/drawing/2014/main" id="{4F79D021-8D75-27A5-BB47-0B6D67639544}"/>
              </a:ext>
            </a:extLst>
          </p:cNvPr>
          <p:cNvSpPr>
            <a:spLocks noGrp="1"/>
          </p:cNvSpPr>
          <p:nvPr>
            <p:ph idx="1"/>
          </p:nvPr>
        </p:nvSpPr>
        <p:spPr/>
        <p:txBody>
          <a:bodyPr>
            <a:noAutofit/>
          </a:bodyPr>
          <a:lstStyle/>
          <a:p>
            <a:r>
              <a:rPr lang="tr-TR" dirty="0"/>
              <a:t>Pek çok çalışmada, akut ve </a:t>
            </a:r>
            <a:r>
              <a:rPr lang="tr-TR" dirty="0" err="1"/>
              <a:t>subakut</a:t>
            </a:r>
            <a:r>
              <a:rPr lang="tr-TR" dirty="0"/>
              <a:t> hastalarının %90'nın 6-12 hafta içerisinde hekim tarafından düzenlenen tedavi ile ya da tedavi edilmeden iyileştiği gösterilmiş</a:t>
            </a:r>
          </a:p>
          <a:p>
            <a:r>
              <a:rPr lang="tr-TR" dirty="0"/>
              <a:t>Bazı çalışmalar bel ağrısı olan her 5 hastadan birinde 1. yıl sonunda aktivite kısıtlamasına yol açan kalıcı bel ağrısı geliştiğini göstermekte</a:t>
            </a:r>
          </a:p>
          <a:p>
            <a:r>
              <a:rPr lang="tr-TR" dirty="0"/>
              <a:t>Aile hekimliğinde en sık bel ağrısı nedenleri lomber </a:t>
            </a:r>
            <a:r>
              <a:rPr lang="tr-TR" dirty="0" err="1"/>
              <a:t>strain</a:t>
            </a:r>
            <a:r>
              <a:rPr lang="tr-TR" dirty="0"/>
              <a:t> ve </a:t>
            </a:r>
            <a:r>
              <a:rPr lang="tr-TR" dirty="0" err="1"/>
              <a:t>sprain</a:t>
            </a:r>
            <a:endParaRPr lang="tr-TR" dirty="0"/>
          </a:p>
          <a:p>
            <a:r>
              <a:rPr lang="tr-TR" dirty="0"/>
              <a:t>Buna karşın lomber disk </a:t>
            </a:r>
            <a:r>
              <a:rPr lang="tr-TR" dirty="0" err="1"/>
              <a:t>hernilerinin</a:t>
            </a:r>
            <a:r>
              <a:rPr lang="tr-TR" dirty="0"/>
              <a:t> oranı sadece </a:t>
            </a:r>
            <a:r>
              <a:rPr lang="tr-TR" b="1" dirty="0"/>
              <a:t>%5</a:t>
            </a:r>
          </a:p>
        </p:txBody>
      </p:sp>
      <p:sp>
        <p:nvSpPr>
          <p:cNvPr id="6" name="İçerik Yer Tutucusu 2">
            <a:extLst>
              <a:ext uri="{FF2B5EF4-FFF2-40B4-BE49-F238E27FC236}">
                <a16:creationId xmlns:a16="http://schemas.microsoft.com/office/drawing/2014/main" id="{8F074462-4395-7918-BCFB-4C89928C7BF1}"/>
              </a:ext>
            </a:extLst>
          </p:cNvPr>
          <p:cNvSpPr txBox="1">
            <a:spLocks/>
          </p:cNvSpPr>
          <p:nvPr/>
        </p:nvSpPr>
        <p:spPr>
          <a:xfrm>
            <a:off x="1850572" y="6593568"/>
            <a:ext cx="3849914" cy="264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100" i="1" dirty="0" err="1"/>
              <a:t>Current</a:t>
            </a:r>
            <a:r>
              <a:rPr lang="tr-TR" sz="1100" i="1" dirty="0"/>
              <a:t> Aile Hekimliği Tanı ve Tedavi(2020</a:t>
            </a:r>
            <a:r>
              <a:rPr lang="tr-TR" sz="1100" dirty="0"/>
              <a:t>)</a:t>
            </a:r>
          </a:p>
        </p:txBody>
      </p:sp>
      <p:sp>
        <p:nvSpPr>
          <p:cNvPr id="7" name="Dikdörtgen 6">
            <a:extLst>
              <a:ext uri="{FF2B5EF4-FFF2-40B4-BE49-F238E27FC236}">
                <a16:creationId xmlns:a16="http://schemas.microsoft.com/office/drawing/2014/main" id="{1761EF01-9462-D446-9387-91D55C2D37B2}"/>
              </a:ext>
            </a:extLst>
          </p:cNvPr>
          <p:cNvSpPr/>
          <p:nvPr/>
        </p:nvSpPr>
        <p:spPr>
          <a:xfrm>
            <a:off x="1850572" y="6347347"/>
            <a:ext cx="7518577" cy="261610"/>
          </a:xfrm>
          <a:prstGeom prst="rect">
            <a:avLst/>
          </a:prstGeom>
        </p:spPr>
        <p:txBody>
          <a:bodyPr wrap="square">
            <a:spAutoFit/>
          </a:bodyPr>
          <a:lstStyle/>
          <a:p>
            <a:r>
              <a:rPr lang="tr-TR" sz="1100" i="1" dirty="0"/>
              <a:t>Kronik Bel-boyun Ağrılı Hastaya Yaklaşım, TOTBİD Dergisi</a:t>
            </a:r>
            <a:r>
              <a:rPr lang="tr-TR" sz="1100" dirty="0"/>
              <a:t>,</a:t>
            </a:r>
          </a:p>
        </p:txBody>
      </p:sp>
    </p:spTree>
    <p:extLst>
      <p:ext uri="{BB962C8B-B14F-4D97-AF65-F5344CB8AC3E}">
        <p14:creationId xmlns:p14="http://schemas.microsoft.com/office/powerpoint/2010/main" val="365310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8A9B5A-2D28-E45D-E65C-67651B9643D3}"/>
              </a:ext>
            </a:extLst>
          </p:cNvPr>
          <p:cNvSpPr>
            <a:spLocks noGrp="1"/>
          </p:cNvSpPr>
          <p:nvPr>
            <p:ph type="title"/>
          </p:nvPr>
        </p:nvSpPr>
        <p:spPr/>
        <p:txBody>
          <a:bodyPr/>
          <a:lstStyle/>
          <a:p>
            <a:r>
              <a:rPr lang="tr-TR" dirty="0"/>
              <a:t>DİSK VE FASET DEJENERASYONU</a:t>
            </a:r>
          </a:p>
        </p:txBody>
      </p:sp>
      <p:sp>
        <p:nvSpPr>
          <p:cNvPr id="3" name="İçerik Yer Tutucusu 2">
            <a:extLst>
              <a:ext uri="{FF2B5EF4-FFF2-40B4-BE49-F238E27FC236}">
                <a16:creationId xmlns:a16="http://schemas.microsoft.com/office/drawing/2014/main" id="{CE2E8E9E-4B8B-D1D8-1962-AD89B272D485}"/>
              </a:ext>
            </a:extLst>
          </p:cNvPr>
          <p:cNvSpPr>
            <a:spLocks noGrp="1"/>
          </p:cNvSpPr>
          <p:nvPr>
            <p:ph sz="half" idx="1"/>
          </p:nvPr>
        </p:nvSpPr>
        <p:spPr>
          <a:xfrm>
            <a:off x="1581912" y="2638043"/>
            <a:ext cx="4993059" cy="3359985"/>
          </a:xfrm>
        </p:spPr>
        <p:txBody>
          <a:bodyPr/>
          <a:lstStyle/>
          <a:p>
            <a:pPr>
              <a:buFont typeface="Wingdings" panose="05000000000000000000" pitchFamily="2" charset="2"/>
              <a:buChar char="§"/>
            </a:pPr>
            <a:r>
              <a:rPr lang="tr-TR" dirty="0" err="1"/>
              <a:t>İntervertebral</a:t>
            </a:r>
            <a:r>
              <a:rPr lang="tr-TR" dirty="0"/>
              <a:t> disk dejenerasyonu </a:t>
            </a:r>
            <a:r>
              <a:rPr lang="nl-NL" dirty="0"/>
              <a:t>en sık L4-5 veya L5-S1 de </a:t>
            </a:r>
          </a:p>
          <a:p>
            <a:pPr>
              <a:buFont typeface="Wingdings" panose="05000000000000000000" pitchFamily="2" charset="2"/>
              <a:buChar char="§"/>
            </a:pPr>
            <a:r>
              <a:rPr lang="tr-TR" dirty="0"/>
              <a:t>Ağrı kalça, kasık, uyluk, dize kadar yayılabilir</a:t>
            </a:r>
          </a:p>
          <a:p>
            <a:pPr>
              <a:buFont typeface="Wingdings" panose="05000000000000000000" pitchFamily="2" charset="2"/>
              <a:buChar char="§"/>
            </a:pPr>
            <a:r>
              <a:rPr lang="tr-TR" dirty="0"/>
              <a:t>Ağrı güç lokalize edilir</a:t>
            </a:r>
          </a:p>
          <a:p>
            <a:pPr>
              <a:buFont typeface="Wingdings" panose="05000000000000000000" pitchFamily="2" charset="2"/>
              <a:buChar char="§"/>
            </a:pPr>
            <a:r>
              <a:rPr lang="tr-TR" dirty="0"/>
              <a:t>Ağrı </a:t>
            </a:r>
            <a:r>
              <a:rPr lang="tr-TR" dirty="0" err="1"/>
              <a:t>ekstansiyon</a:t>
            </a:r>
            <a:r>
              <a:rPr lang="tr-TR" dirty="0"/>
              <a:t> ile artar</a:t>
            </a:r>
          </a:p>
          <a:p>
            <a:endParaRPr lang="tr-TR" dirty="0"/>
          </a:p>
        </p:txBody>
      </p:sp>
      <p:pic>
        <p:nvPicPr>
          <p:cNvPr id="5" name="Picture 4" descr="Beyin Ve Sinir Hastalıkları - Bel Fıtığı, Disk Hernisi Nedir? -  DoktorTakvimi.com">
            <a:extLst>
              <a:ext uri="{FF2B5EF4-FFF2-40B4-BE49-F238E27FC236}">
                <a16:creationId xmlns:a16="http://schemas.microsoft.com/office/drawing/2014/main" id="{8273BB6A-DF46-0BE3-760E-E03A027F8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371" y="2638043"/>
            <a:ext cx="4452257" cy="296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43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40448-3F7E-A6DE-473A-F41F1CD82AF0}"/>
              </a:ext>
            </a:extLst>
          </p:cNvPr>
          <p:cNvSpPr>
            <a:spLocks noGrp="1"/>
          </p:cNvSpPr>
          <p:nvPr>
            <p:ph type="title"/>
          </p:nvPr>
        </p:nvSpPr>
        <p:spPr/>
        <p:txBody>
          <a:bodyPr/>
          <a:lstStyle/>
          <a:p>
            <a:r>
              <a:rPr lang="tr-TR" dirty="0"/>
              <a:t>Spinal stenoz</a:t>
            </a:r>
          </a:p>
        </p:txBody>
      </p:sp>
      <p:sp>
        <p:nvSpPr>
          <p:cNvPr id="3" name="İçerik Yer Tutucusu 2">
            <a:extLst>
              <a:ext uri="{FF2B5EF4-FFF2-40B4-BE49-F238E27FC236}">
                <a16:creationId xmlns:a16="http://schemas.microsoft.com/office/drawing/2014/main" id="{1B3A4FDC-20B2-EE79-9921-C50E3E7A8DC4}"/>
              </a:ext>
            </a:extLst>
          </p:cNvPr>
          <p:cNvSpPr>
            <a:spLocks noGrp="1"/>
          </p:cNvSpPr>
          <p:nvPr>
            <p:ph sz="half" idx="1"/>
          </p:nvPr>
        </p:nvSpPr>
        <p:spPr/>
        <p:txBody>
          <a:bodyPr/>
          <a:lstStyle/>
          <a:p>
            <a:r>
              <a:rPr lang="tr-TR" dirty="0"/>
              <a:t>Bel ağrısı hafif</a:t>
            </a:r>
          </a:p>
          <a:p>
            <a:r>
              <a:rPr lang="tr-TR" dirty="0"/>
              <a:t>Bacağa yayılan ağrı bilateral olabilir</a:t>
            </a:r>
          </a:p>
          <a:p>
            <a:r>
              <a:rPr lang="tr-TR" dirty="0"/>
              <a:t>Nörojenik </a:t>
            </a:r>
            <a:r>
              <a:rPr lang="tr-TR" dirty="0" err="1"/>
              <a:t>klaudikasyo</a:t>
            </a:r>
            <a:r>
              <a:rPr lang="tr-TR" dirty="0"/>
              <a:t> tipik</a:t>
            </a:r>
          </a:p>
          <a:p>
            <a:r>
              <a:rPr lang="tr-TR" dirty="0"/>
              <a:t>Ağrı oturmakla ve fleksiyon ile azalır</a:t>
            </a:r>
          </a:p>
          <a:p>
            <a:r>
              <a:rPr lang="tr-TR" dirty="0"/>
              <a:t>Yaşlı hastalarda sık</a:t>
            </a:r>
          </a:p>
          <a:p>
            <a:endParaRPr lang="tr-TR" dirty="0"/>
          </a:p>
        </p:txBody>
      </p:sp>
      <p:pic>
        <p:nvPicPr>
          <p:cNvPr id="5" name="Resim 4">
            <a:extLst>
              <a:ext uri="{FF2B5EF4-FFF2-40B4-BE49-F238E27FC236}">
                <a16:creationId xmlns:a16="http://schemas.microsoft.com/office/drawing/2014/main" id="{7D5E2D74-A1B1-3B86-C9FD-536C5D65B921}"/>
              </a:ext>
            </a:extLst>
          </p:cNvPr>
          <p:cNvPicPr>
            <a:picLocks noChangeAspect="1"/>
          </p:cNvPicPr>
          <p:nvPr/>
        </p:nvPicPr>
        <p:blipFill rotWithShape="1">
          <a:blip r:embed="rId3">
            <a:extLst>
              <a:ext uri="{28A0092B-C50C-407E-A947-70E740481C1C}">
                <a14:useLocalDpi xmlns:a14="http://schemas.microsoft.com/office/drawing/2010/main" val="0"/>
              </a:ext>
            </a:extLst>
          </a:blip>
          <a:srcRect t="13382" b="-10409"/>
          <a:stretch/>
        </p:blipFill>
        <p:spPr>
          <a:xfrm>
            <a:off x="6782937" y="2638044"/>
            <a:ext cx="3935878" cy="3751870"/>
          </a:xfrm>
          <a:prstGeom prst="rect">
            <a:avLst/>
          </a:prstGeom>
        </p:spPr>
      </p:pic>
    </p:spTree>
    <p:extLst>
      <p:ext uri="{BB962C8B-B14F-4D97-AF65-F5344CB8AC3E}">
        <p14:creationId xmlns:p14="http://schemas.microsoft.com/office/powerpoint/2010/main" val="3738824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9569E2-9DF9-6EB9-F69B-EE8857CF1514}"/>
              </a:ext>
            </a:extLst>
          </p:cNvPr>
          <p:cNvSpPr>
            <a:spLocks noGrp="1"/>
          </p:cNvSpPr>
          <p:nvPr>
            <p:ph type="title"/>
          </p:nvPr>
        </p:nvSpPr>
        <p:spPr/>
        <p:txBody>
          <a:bodyPr/>
          <a:lstStyle/>
          <a:p>
            <a:r>
              <a:rPr lang="tr-TR" dirty="0">
                <a:cs typeface="Times New Roman" pitchFamily="18" charset="0"/>
              </a:rPr>
              <a:t>SPONDİLOLİZİS,</a:t>
            </a:r>
            <a:r>
              <a:rPr lang="tr-TR" dirty="0"/>
              <a:t> SPONDİLOLİSTEZİS</a:t>
            </a:r>
          </a:p>
        </p:txBody>
      </p:sp>
      <p:sp>
        <p:nvSpPr>
          <p:cNvPr id="3" name="İçerik Yer Tutucusu 2">
            <a:extLst>
              <a:ext uri="{FF2B5EF4-FFF2-40B4-BE49-F238E27FC236}">
                <a16:creationId xmlns:a16="http://schemas.microsoft.com/office/drawing/2014/main" id="{2600FF0E-ACD8-2599-D26B-E45325EA5293}"/>
              </a:ext>
            </a:extLst>
          </p:cNvPr>
          <p:cNvSpPr>
            <a:spLocks noGrp="1"/>
          </p:cNvSpPr>
          <p:nvPr>
            <p:ph sz="half" idx="1"/>
          </p:nvPr>
        </p:nvSpPr>
        <p:spPr>
          <a:xfrm>
            <a:off x="1581912" y="2638043"/>
            <a:ext cx="5482917" cy="4219957"/>
          </a:xfrm>
        </p:spPr>
        <p:txBody>
          <a:bodyPr>
            <a:normAutofit fontScale="92500" lnSpcReduction="10000"/>
          </a:bodyPr>
          <a:lstStyle/>
          <a:p>
            <a:pPr algn="just"/>
            <a:r>
              <a:rPr lang="tr-TR" sz="1900" b="1" dirty="0" err="1">
                <a:cs typeface="Times New Roman" pitchFamily="18" charset="0"/>
              </a:rPr>
              <a:t>Spondilolizis</a:t>
            </a:r>
            <a:r>
              <a:rPr lang="tr-TR" sz="1900" dirty="0">
                <a:cs typeface="Times New Roman" pitchFamily="18" charset="0"/>
              </a:rPr>
              <a:t> kayma olmaksızın, pars </a:t>
            </a:r>
            <a:r>
              <a:rPr lang="tr-TR" sz="1900" dirty="0" err="1">
                <a:cs typeface="Times New Roman" pitchFamily="18" charset="0"/>
              </a:rPr>
              <a:t>interartikülarisin</a:t>
            </a:r>
            <a:r>
              <a:rPr lang="tr-TR" sz="1900" dirty="0">
                <a:cs typeface="Times New Roman" pitchFamily="18" charset="0"/>
              </a:rPr>
              <a:t> tek veya çift taraflı defekti </a:t>
            </a:r>
          </a:p>
          <a:p>
            <a:pPr algn="just"/>
            <a:r>
              <a:rPr lang="tr-TR" sz="1900" b="1" dirty="0" err="1"/>
              <a:t>Spondilolistezis</a:t>
            </a:r>
            <a:r>
              <a:rPr lang="tr-TR" sz="1900" dirty="0"/>
              <a:t> bir vertebranın bir alttaki üzerinden öne doğru kayması</a:t>
            </a:r>
          </a:p>
          <a:p>
            <a:pPr algn="just">
              <a:lnSpc>
                <a:spcPct val="120000"/>
              </a:lnSpc>
            </a:pPr>
            <a:r>
              <a:rPr lang="tr-TR" altLang="tr-TR" sz="1900" dirty="0"/>
              <a:t>Kayma derecesi ile hastanın ağrı şiddeti arasında bir bağlantı yok</a:t>
            </a:r>
          </a:p>
          <a:p>
            <a:pPr marL="0" indent="0">
              <a:lnSpc>
                <a:spcPct val="120000"/>
              </a:lnSpc>
              <a:buClr>
                <a:schemeClr val="tx1"/>
              </a:buClr>
              <a:buSzPct val="100000"/>
              <a:buNone/>
            </a:pPr>
            <a:r>
              <a:rPr lang="tr-TR" altLang="tr-TR" sz="1900" b="1" dirty="0"/>
              <a:t>    Fizik muayene: </a:t>
            </a:r>
          </a:p>
          <a:p>
            <a:pPr lvl="1">
              <a:lnSpc>
                <a:spcPct val="120000"/>
              </a:lnSpc>
              <a:buClr>
                <a:schemeClr val="tx1"/>
              </a:buClr>
              <a:buSzPct val="100000"/>
            </a:pPr>
            <a:r>
              <a:rPr lang="tr-TR" altLang="tr-TR" sz="1700" dirty="0"/>
              <a:t>duyu ve kuvvet kaybı nadir</a:t>
            </a:r>
          </a:p>
          <a:p>
            <a:pPr lvl="1">
              <a:lnSpc>
                <a:spcPct val="120000"/>
              </a:lnSpc>
              <a:buClr>
                <a:schemeClr val="tx1"/>
              </a:buClr>
              <a:buSzPct val="100000"/>
            </a:pPr>
            <a:r>
              <a:rPr lang="tr-TR" altLang="tr-TR" sz="1700" dirty="0"/>
              <a:t>lomber lordoz artmış </a:t>
            </a:r>
          </a:p>
          <a:p>
            <a:pPr lvl="1">
              <a:lnSpc>
                <a:spcPct val="120000"/>
              </a:lnSpc>
              <a:buClr>
                <a:schemeClr val="tx1"/>
              </a:buClr>
              <a:buSzPct val="100000"/>
            </a:pPr>
            <a:r>
              <a:rPr lang="tr-TR" altLang="tr-TR" sz="1700" dirty="0"/>
              <a:t>palpasyonla basamak belirtisi</a:t>
            </a:r>
          </a:p>
          <a:p>
            <a:pPr lvl="1">
              <a:lnSpc>
                <a:spcPct val="120000"/>
              </a:lnSpc>
              <a:buClr>
                <a:schemeClr val="tx1"/>
              </a:buClr>
              <a:buSzPct val="100000"/>
            </a:pPr>
            <a:r>
              <a:rPr lang="tr-TR" altLang="tr-TR" sz="1700" dirty="0"/>
              <a:t>hafif kas spazmı ve hassasiyet</a:t>
            </a:r>
          </a:p>
          <a:p>
            <a:pPr algn="just"/>
            <a:endParaRPr lang="tr-TR" altLang="tr-TR" dirty="0"/>
          </a:p>
          <a:p>
            <a:endParaRPr lang="tr-TR" dirty="0"/>
          </a:p>
        </p:txBody>
      </p:sp>
      <p:pic>
        <p:nvPicPr>
          <p:cNvPr id="5" name="Picture 2" descr="Doç. Dr. M. Cevdet Avkan | Spondilolistezis (Bel Kayması)">
            <a:extLst>
              <a:ext uri="{FF2B5EF4-FFF2-40B4-BE49-F238E27FC236}">
                <a16:creationId xmlns:a16="http://schemas.microsoft.com/office/drawing/2014/main" id="{2C270F01-E856-4B17-BAEB-434523111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346" y="2638043"/>
            <a:ext cx="4680711" cy="393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10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40448-3F7E-A6DE-473A-F41F1CD82AF0}"/>
              </a:ext>
            </a:extLst>
          </p:cNvPr>
          <p:cNvSpPr>
            <a:spLocks noGrp="1"/>
          </p:cNvSpPr>
          <p:nvPr>
            <p:ph type="title"/>
          </p:nvPr>
        </p:nvSpPr>
        <p:spPr/>
        <p:txBody>
          <a:bodyPr/>
          <a:lstStyle/>
          <a:p>
            <a:r>
              <a:rPr lang="tr-TR" dirty="0"/>
              <a:t>ANKİLOZAN SPONDİLİT</a:t>
            </a:r>
          </a:p>
        </p:txBody>
      </p:sp>
      <p:sp>
        <p:nvSpPr>
          <p:cNvPr id="3" name="İçerik Yer Tutucusu 2">
            <a:extLst>
              <a:ext uri="{FF2B5EF4-FFF2-40B4-BE49-F238E27FC236}">
                <a16:creationId xmlns:a16="http://schemas.microsoft.com/office/drawing/2014/main" id="{1B3A4FDC-20B2-EE79-9921-C50E3E7A8DC4}"/>
              </a:ext>
            </a:extLst>
          </p:cNvPr>
          <p:cNvSpPr>
            <a:spLocks noGrp="1"/>
          </p:cNvSpPr>
          <p:nvPr>
            <p:ph sz="half" idx="1"/>
          </p:nvPr>
        </p:nvSpPr>
        <p:spPr>
          <a:xfrm>
            <a:off x="1581912" y="2638043"/>
            <a:ext cx="4271771" cy="3490613"/>
          </a:xfrm>
        </p:spPr>
        <p:txBody>
          <a:bodyPr>
            <a:normAutofit/>
          </a:bodyPr>
          <a:lstStyle/>
          <a:p>
            <a:r>
              <a:rPr lang="tr-TR" dirty="0" err="1"/>
              <a:t>Sakroiliak</a:t>
            </a:r>
            <a:r>
              <a:rPr lang="tr-TR" dirty="0"/>
              <a:t> eklemleri ve omurgayı tutar</a:t>
            </a:r>
          </a:p>
          <a:p>
            <a:r>
              <a:rPr lang="tr-TR" dirty="0"/>
              <a:t>Kronik ve inflamatuar bir hastalık</a:t>
            </a:r>
          </a:p>
          <a:p>
            <a:r>
              <a:rPr lang="tr-TR" dirty="0"/>
              <a:t>İlk başvuru yakınması erken yaşta gelişen inflamatuar bel ağrısı</a:t>
            </a:r>
          </a:p>
          <a:p>
            <a:r>
              <a:rPr lang="tr-TR" dirty="0"/>
              <a:t>Sabah tutukluğu,  gece ağrısı</a:t>
            </a:r>
          </a:p>
          <a:p>
            <a:r>
              <a:rPr lang="tr-TR" dirty="0"/>
              <a:t>Omurgadaki eklem ve ligamanların ankilozundan dolayı esneklik kaybolur</a:t>
            </a:r>
          </a:p>
          <a:p>
            <a:endParaRPr lang="tr-TR" dirty="0"/>
          </a:p>
        </p:txBody>
      </p:sp>
      <p:pic>
        <p:nvPicPr>
          <p:cNvPr id="5" name="İçerik Yer Tutucusu 3">
            <a:extLst>
              <a:ext uri="{FF2B5EF4-FFF2-40B4-BE49-F238E27FC236}">
                <a16:creationId xmlns:a16="http://schemas.microsoft.com/office/drawing/2014/main" id="{B9F3D4DB-8C20-F7F5-EF93-3E091E6DF231}"/>
              </a:ext>
            </a:extLst>
          </p:cNvPr>
          <p:cNvPicPr>
            <a:picLocks noChangeAspect="1"/>
          </p:cNvPicPr>
          <p:nvPr/>
        </p:nvPicPr>
        <p:blipFill rotWithShape="1">
          <a:blip r:embed="rId2">
            <a:extLst>
              <a:ext uri="{28A0092B-C50C-407E-A947-70E740481C1C}">
                <a14:useLocalDpi xmlns:a14="http://schemas.microsoft.com/office/drawing/2010/main" val="0"/>
              </a:ext>
            </a:extLst>
          </a:blip>
          <a:srcRect l="38807" t="9746"/>
          <a:stretch/>
        </p:blipFill>
        <p:spPr>
          <a:xfrm>
            <a:off x="6817922" y="2638043"/>
            <a:ext cx="4542971" cy="3053491"/>
          </a:xfrm>
          <a:prstGeom prst="rect">
            <a:avLst/>
          </a:prstGeom>
        </p:spPr>
      </p:pic>
    </p:spTree>
    <p:extLst>
      <p:ext uri="{BB962C8B-B14F-4D97-AF65-F5344CB8AC3E}">
        <p14:creationId xmlns:p14="http://schemas.microsoft.com/office/powerpoint/2010/main" val="385421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8D7A2D-4EB3-22D3-9742-5CA1B642030E}"/>
              </a:ext>
            </a:extLst>
          </p:cNvPr>
          <p:cNvSpPr>
            <a:spLocks noGrp="1"/>
          </p:cNvSpPr>
          <p:nvPr>
            <p:ph type="title"/>
          </p:nvPr>
        </p:nvSpPr>
        <p:spPr/>
        <p:txBody>
          <a:bodyPr/>
          <a:lstStyle/>
          <a:p>
            <a:r>
              <a:rPr lang="tr-TR" dirty="0"/>
              <a:t>ANKİLOZAN SPONDİLİT</a:t>
            </a:r>
          </a:p>
        </p:txBody>
      </p:sp>
      <p:sp>
        <p:nvSpPr>
          <p:cNvPr id="3" name="İçerik Yer Tutucusu 2">
            <a:extLst>
              <a:ext uri="{FF2B5EF4-FFF2-40B4-BE49-F238E27FC236}">
                <a16:creationId xmlns:a16="http://schemas.microsoft.com/office/drawing/2014/main" id="{6B24039F-69E6-A8B2-CFE1-56753282D7AD}"/>
              </a:ext>
            </a:extLst>
          </p:cNvPr>
          <p:cNvSpPr>
            <a:spLocks noGrp="1"/>
          </p:cNvSpPr>
          <p:nvPr>
            <p:ph sz="half" idx="1"/>
          </p:nvPr>
        </p:nvSpPr>
        <p:spPr>
          <a:xfrm>
            <a:off x="1581912" y="2638043"/>
            <a:ext cx="5003945" cy="4100213"/>
          </a:xfrm>
        </p:spPr>
        <p:txBody>
          <a:bodyPr>
            <a:normAutofit/>
          </a:bodyPr>
          <a:lstStyle/>
          <a:p>
            <a:pPr marL="0" indent="0" algn="just">
              <a:buNone/>
            </a:pPr>
            <a:r>
              <a:rPr lang="tr-TR" altLang="tr-TR" b="1" dirty="0"/>
              <a:t>Fizik muayene: </a:t>
            </a:r>
          </a:p>
          <a:p>
            <a:pPr lvl="1" algn="just"/>
            <a:r>
              <a:rPr lang="tr-TR" sz="1800" dirty="0"/>
              <a:t>lomber omurga hareketleri  kısıtlı (</a:t>
            </a:r>
            <a:r>
              <a:rPr lang="tr-TR" sz="1800" i="0" dirty="0" err="1">
                <a:effectLst/>
              </a:rPr>
              <a:t>Schober</a:t>
            </a:r>
            <a:r>
              <a:rPr lang="tr-TR" sz="1800" i="0" dirty="0">
                <a:effectLst/>
              </a:rPr>
              <a:t> Testi pozitif</a:t>
            </a:r>
            <a:r>
              <a:rPr lang="tr-TR" sz="1800" dirty="0"/>
              <a:t>)</a:t>
            </a:r>
          </a:p>
          <a:p>
            <a:pPr lvl="1" algn="just"/>
            <a:r>
              <a:rPr lang="tr-TR" sz="1800" dirty="0"/>
              <a:t>erken dönemde lomber lordoz</a:t>
            </a:r>
          </a:p>
          <a:p>
            <a:pPr lvl="1" algn="just"/>
            <a:r>
              <a:rPr lang="tr-TR" sz="1800" dirty="0"/>
              <a:t>ilerledikçe lomber lordoz kaybolur, </a:t>
            </a:r>
            <a:r>
              <a:rPr lang="tr-TR" sz="1800" dirty="0" err="1"/>
              <a:t>dorsal</a:t>
            </a:r>
            <a:r>
              <a:rPr lang="tr-TR" sz="1800" dirty="0"/>
              <a:t> </a:t>
            </a:r>
            <a:r>
              <a:rPr lang="tr-TR" sz="1800" dirty="0" err="1"/>
              <a:t>kifoz</a:t>
            </a:r>
            <a:r>
              <a:rPr lang="tr-TR" sz="1800" dirty="0"/>
              <a:t> artar</a:t>
            </a:r>
          </a:p>
          <a:p>
            <a:pPr algn="just"/>
            <a:r>
              <a:rPr lang="tr-TR" dirty="0"/>
              <a:t>Aktif dönemde sedimentasyon hızı ve CRP yüksek</a:t>
            </a:r>
          </a:p>
          <a:p>
            <a:endParaRPr lang="tr-TR" dirty="0"/>
          </a:p>
        </p:txBody>
      </p:sp>
      <p:pic>
        <p:nvPicPr>
          <p:cNvPr id="5" name="Picture 2" descr="Ankilozan Spondilit Nedir ? - İzmir Fizik Tedavi, İzmir Fizyoterapist">
            <a:extLst>
              <a:ext uri="{FF2B5EF4-FFF2-40B4-BE49-F238E27FC236}">
                <a16:creationId xmlns:a16="http://schemas.microsoft.com/office/drawing/2014/main" id="{563DA91B-05B1-354B-1FC7-9AA3DC075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089" y="2829775"/>
            <a:ext cx="3437405" cy="270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73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445157-78CF-1E68-7AD2-979FB1144BD1}"/>
              </a:ext>
            </a:extLst>
          </p:cNvPr>
          <p:cNvSpPr>
            <a:spLocks noGrp="1"/>
          </p:cNvSpPr>
          <p:nvPr>
            <p:ph type="title"/>
          </p:nvPr>
        </p:nvSpPr>
        <p:spPr/>
        <p:txBody>
          <a:bodyPr/>
          <a:lstStyle/>
          <a:p>
            <a:r>
              <a:rPr lang="tr-TR" dirty="0"/>
              <a:t>Tedavi yaklaşımları</a:t>
            </a:r>
          </a:p>
        </p:txBody>
      </p:sp>
      <p:sp>
        <p:nvSpPr>
          <p:cNvPr id="3" name="İçerik Yer Tutucusu 2">
            <a:extLst>
              <a:ext uri="{FF2B5EF4-FFF2-40B4-BE49-F238E27FC236}">
                <a16:creationId xmlns:a16="http://schemas.microsoft.com/office/drawing/2014/main" id="{6884BFB9-C053-5CBB-97CD-CF87D03ADDB9}"/>
              </a:ext>
            </a:extLst>
          </p:cNvPr>
          <p:cNvSpPr>
            <a:spLocks noGrp="1"/>
          </p:cNvSpPr>
          <p:nvPr>
            <p:ph sz="half" idx="1"/>
          </p:nvPr>
        </p:nvSpPr>
        <p:spPr/>
        <p:txBody>
          <a:bodyPr>
            <a:normAutofit/>
          </a:bodyPr>
          <a:lstStyle/>
          <a:p>
            <a:pPr marL="0" indent="0">
              <a:buNone/>
            </a:pPr>
            <a:r>
              <a:rPr lang="tr-TR" sz="2000" b="1" dirty="0">
                <a:solidFill>
                  <a:schemeClr val="tx1"/>
                </a:solidFill>
              </a:rPr>
              <a:t>FARMAKOLOJİK TEDAVİ</a:t>
            </a:r>
          </a:p>
          <a:p>
            <a:r>
              <a:rPr lang="tr-TR" dirty="0"/>
              <a:t>Asetaminofen</a:t>
            </a:r>
          </a:p>
          <a:p>
            <a:r>
              <a:rPr lang="tr-TR" dirty="0"/>
              <a:t>NSAİİ</a:t>
            </a:r>
          </a:p>
          <a:p>
            <a:r>
              <a:rPr lang="tr-TR" dirty="0"/>
              <a:t>Kas Gevşeticiler</a:t>
            </a:r>
          </a:p>
          <a:p>
            <a:r>
              <a:rPr lang="tr-TR" dirty="0" err="1"/>
              <a:t>Opioidler</a:t>
            </a:r>
            <a:endParaRPr lang="tr-TR" dirty="0"/>
          </a:p>
          <a:p>
            <a:r>
              <a:rPr lang="tr-TR" dirty="0"/>
              <a:t>Antidepresanlar</a:t>
            </a:r>
            <a:endParaRPr lang="tr-TR" b="1" dirty="0"/>
          </a:p>
          <a:p>
            <a:endParaRPr lang="tr-TR" dirty="0"/>
          </a:p>
        </p:txBody>
      </p:sp>
      <p:sp>
        <p:nvSpPr>
          <p:cNvPr id="4" name="İçerik Yer Tutucusu 3">
            <a:extLst>
              <a:ext uri="{FF2B5EF4-FFF2-40B4-BE49-F238E27FC236}">
                <a16:creationId xmlns:a16="http://schemas.microsoft.com/office/drawing/2014/main" id="{1E6DE246-BBA2-9078-7A9B-637AA3A5FFFB}"/>
              </a:ext>
            </a:extLst>
          </p:cNvPr>
          <p:cNvSpPr>
            <a:spLocks noGrp="1"/>
          </p:cNvSpPr>
          <p:nvPr>
            <p:ph sz="half" idx="2"/>
          </p:nvPr>
        </p:nvSpPr>
        <p:spPr>
          <a:xfrm>
            <a:off x="6338315" y="2638043"/>
            <a:ext cx="4270247" cy="3860727"/>
          </a:xfrm>
        </p:spPr>
        <p:txBody>
          <a:bodyPr>
            <a:normAutofit/>
          </a:bodyPr>
          <a:lstStyle/>
          <a:p>
            <a:pPr marL="0" indent="0">
              <a:buFont typeface="Arial" panose="020B0604020202020204" pitchFamily="34" charset="0"/>
              <a:buNone/>
            </a:pPr>
            <a:r>
              <a:rPr lang="tr-TR" sz="2000" b="1" dirty="0">
                <a:solidFill>
                  <a:schemeClr val="tx1"/>
                </a:solidFill>
              </a:rPr>
              <a:t>NON-FARMAKOLOJİK TEDAVİ</a:t>
            </a:r>
          </a:p>
          <a:p>
            <a:r>
              <a:rPr lang="tr-TR" sz="1800" dirty="0"/>
              <a:t>Eğitim</a:t>
            </a:r>
          </a:p>
          <a:p>
            <a:r>
              <a:rPr lang="tr-TR" sz="1800" dirty="0"/>
              <a:t>Egzersiz</a:t>
            </a:r>
          </a:p>
          <a:p>
            <a:r>
              <a:rPr lang="tr-TR" sz="1800" dirty="0"/>
              <a:t>Lomber korse ve destekler </a:t>
            </a:r>
          </a:p>
          <a:p>
            <a:r>
              <a:rPr lang="tr-TR" sz="1800" dirty="0"/>
              <a:t>Fizik tedavi modaliteleri</a:t>
            </a:r>
          </a:p>
          <a:p>
            <a:r>
              <a:rPr lang="tr-TR" sz="1800" dirty="0"/>
              <a:t>Masaj</a:t>
            </a:r>
          </a:p>
          <a:p>
            <a:r>
              <a:rPr lang="tr-TR" sz="1800" dirty="0"/>
              <a:t>Akupunktur</a:t>
            </a:r>
          </a:p>
          <a:p>
            <a:r>
              <a:rPr lang="tr-TR" sz="1800" dirty="0"/>
              <a:t>Davranışsal tedavi</a:t>
            </a:r>
          </a:p>
          <a:p>
            <a:r>
              <a:rPr lang="tr-TR" sz="1800" dirty="0">
                <a:effectLst/>
                <a:ea typeface="Calibri" panose="020F0502020204030204" pitchFamily="34" charset="0"/>
                <a:cs typeface="Times New Roman" panose="02020603050405020304" pitchFamily="18" charset="0"/>
              </a:rPr>
              <a:t>Yüzeysel ısı …</a:t>
            </a:r>
          </a:p>
          <a:p>
            <a:endParaRPr lang="tr-TR" dirty="0"/>
          </a:p>
        </p:txBody>
      </p:sp>
    </p:spTree>
    <p:extLst>
      <p:ext uri="{BB962C8B-B14F-4D97-AF65-F5344CB8AC3E}">
        <p14:creationId xmlns:p14="http://schemas.microsoft.com/office/powerpoint/2010/main" val="3188390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11FE69-D517-5426-8A42-D4BBB7CC3515}"/>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70F84922-578B-5A4C-9E41-8CBB39D29FCF}"/>
              </a:ext>
            </a:extLst>
          </p:cNvPr>
          <p:cNvSpPr>
            <a:spLocks noGrp="1"/>
          </p:cNvSpPr>
          <p:nvPr>
            <p:ph idx="1"/>
          </p:nvPr>
        </p:nvSpPr>
        <p:spPr/>
        <p:txBody>
          <a:bodyPr/>
          <a:lstStyle/>
          <a:p>
            <a:pPr>
              <a:buFont typeface="Wingdings" panose="05000000000000000000" pitchFamily="2" charset="2"/>
              <a:buChar char="§"/>
            </a:pPr>
            <a:r>
              <a:rPr lang="tr-TR" dirty="0"/>
              <a:t>Spesifik bel ağrısında tedavi, altta yatan hastalığa özgü ve nedenin ortadan kaldırılmasına yönelik</a:t>
            </a:r>
          </a:p>
          <a:p>
            <a:pPr>
              <a:buFont typeface="Wingdings" panose="05000000000000000000" pitchFamily="2" charset="2"/>
              <a:buChar char="§"/>
            </a:pPr>
            <a:endParaRPr lang="tr-TR" dirty="0"/>
          </a:p>
          <a:p>
            <a:pPr>
              <a:buFont typeface="Wingdings" panose="05000000000000000000" pitchFamily="2" charset="2"/>
              <a:buChar char="§"/>
            </a:pPr>
            <a:r>
              <a:rPr lang="tr-TR" dirty="0">
                <a:solidFill>
                  <a:srgbClr val="FF0000"/>
                </a:solidFill>
              </a:rPr>
              <a:t>Kırmızı bayraklar </a:t>
            </a:r>
            <a:r>
              <a:rPr lang="tr-TR" dirty="0"/>
              <a:t>yoksa, öykü ve fizik muayene altta yatan başka bir sebep düşündürmüyorsa, mekanik bel ağrısı tanısı konulabilir ve tedavi başlanabilir</a:t>
            </a:r>
          </a:p>
          <a:p>
            <a:endParaRPr lang="tr-TR" dirty="0"/>
          </a:p>
        </p:txBody>
      </p:sp>
    </p:spTree>
    <p:extLst>
      <p:ext uri="{BB962C8B-B14F-4D97-AF65-F5344CB8AC3E}">
        <p14:creationId xmlns:p14="http://schemas.microsoft.com/office/powerpoint/2010/main" val="3668974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234BAD-AC7A-3DE9-E64D-1EA647E65E95}"/>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F7FBB72E-D0BB-2758-B24D-CF96E2917E84}"/>
              </a:ext>
            </a:extLst>
          </p:cNvPr>
          <p:cNvSpPr>
            <a:spLocks noGrp="1"/>
          </p:cNvSpPr>
          <p:nvPr>
            <p:ph idx="1"/>
          </p:nvPr>
        </p:nvSpPr>
        <p:spPr/>
        <p:txBody>
          <a:bodyPr>
            <a:normAutofit/>
          </a:bodyPr>
          <a:lstStyle/>
          <a:p>
            <a:pPr marL="0" indent="0">
              <a:buNone/>
            </a:pPr>
            <a:r>
              <a:rPr lang="tr-TR" sz="2400" b="1" dirty="0">
                <a:solidFill>
                  <a:schemeClr val="tx1"/>
                </a:solidFill>
              </a:rPr>
              <a:t>Spesifik olmayan bel ağrısında tedavi</a:t>
            </a:r>
            <a:r>
              <a:rPr lang="tr-TR" b="1" dirty="0">
                <a:solidFill>
                  <a:schemeClr val="tx1"/>
                </a:solidFill>
              </a:rPr>
              <a:t> </a:t>
            </a:r>
          </a:p>
          <a:p>
            <a:pPr>
              <a:lnSpc>
                <a:spcPct val="110000"/>
              </a:lnSpc>
              <a:buFont typeface="Wingdings" panose="05000000000000000000" pitchFamily="2" charset="2"/>
              <a:buChar char="§"/>
            </a:pPr>
            <a:r>
              <a:rPr lang="tr-TR" dirty="0"/>
              <a:t>Ağrının giderilmesi</a:t>
            </a:r>
          </a:p>
          <a:p>
            <a:pPr>
              <a:lnSpc>
                <a:spcPct val="110000"/>
              </a:lnSpc>
              <a:buFont typeface="Wingdings" panose="05000000000000000000" pitchFamily="2" charset="2"/>
              <a:buChar char="§"/>
            </a:pPr>
            <a:r>
              <a:rPr lang="tr-TR" dirty="0"/>
              <a:t>Yeterli omurga hareketliliğinin sağlanması </a:t>
            </a:r>
          </a:p>
          <a:p>
            <a:pPr>
              <a:lnSpc>
                <a:spcPct val="110000"/>
              </a:lnSpc>
              <a:buFont typeface="Wingdings" panose="05000000000000000000" pitchFamily="2" charset="2"/>
              <a:buChar char="§"/>
            </a:pPr>
            <a:r>
              <a:rPr lang="tr-TR" dirty="0"/>
              <a:t>Fonksiyonel bozukluğun en aza indirilmesi</a:t>
            </a:r>
          </a:p>
          <a:p>
            <a:pPr>
              <a:lnSpc>
                <a:spcPct val="110000"/>
              </a:lnSpc>
              <a:buFont typeface="Wingdings" panose="05000000000000000000" pitchFamily="2" charset="2"/>
              <a:buChar char="§"/>
            </a:pPr>
            <a:r>
              <a:rPr lang="tr-TR" dirty="0"/>
              <a:t>Akut ağrı ataklarının ve kronikleşmenin önlenmesi</a:t>
            </a:r>
          </a:p>
          <a:p>
            <a:pPr>
              <a:lnSpc>
                <a:spcPct val="110000"/>
              </a:lnSpc>
              <a:buFont typeface="Wingdings" panose="05000000000000000000" pitchFamily="2" charset="2"/>
              <a:buChar char="§"/>
            </a:pPr>
            <a:r>
              <a:rPr lang="tr-TR" dirty="0"/>
              <a:t>Özürlülüğün önüne geçilmesi</a:t>
            </a:r>
          </a:p>
          <a:p>
            <a:endParaRPr lang="tr-TR" dirty="0"/>
          </a:p>
        </p:txBody>
      </p:sp>
    </p:spTree>
    <p:extLst>
      <p:ext uri="{BB962C8B-B14F-4D97-AF65-F5344CB8AC3E}">
        <p14:creationId xmlns:p14="http://schemas.microsoft.com/office/powerpoint/2010/main" val="2264858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DDB731-00FE-A2C5-3295-BE64DC4909C8}"/>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E98BCE82-54EB-3166-9CB2-884571D33E07}"/>
              </a:ext>
            </a:extLst>
          </p:cNvPr>
          <p:cNvSpPr>
            <a:spLocks noGrp="1"/>
          </p:cNvSpPr>
          <p:nvPr>
            <p:ph idx="1"/>
          </p:nvPr>
        </p:nvSpPr>
        <p:spPr>
          <a:xfrm>
            <a:off x="2231136" y="2638044"/>
            <a:ext cx="7729728" cy="3904270"/>
          </a:xfrm>
        </p:spPr>
        <p:txBody>
          <a:bodyPr>
            <a:normAutofit/>
          </a:bodyPr>
          <a:lstStyle/>
          <a:p>
            <a:pPr marL="0" indent="0">
              <a:buNone/>
            </a:pPr>
            <a:r>
              <a:rPr lang="tr-TR" sz="2200" b="1" dirty="0"/>
              <a:t>Hasta Eğitimi</a:t>
            </a:r>
          </a:p>
          <a:p>
            <a:pPr>
              <a:lnSpc>
                <a:spcPct val="110000"/>
              </a:lnSpc>
              <a:buFont typeface="Wingdings" panose="05000000000000000000" pitchFamily="2" charset="2"/>
              <a:buChar char="§"/>
            </a:pPr>
            <a:r>
              <a:rPr lang="tr-TR" sz="1900" dirty="0"/>
              <a:t>Hastalık hakkında bilgilendirilir</a:t>
            </a:r>
          </a:p>
          <a:p>
            <a:pPr>
              <a:lnSpc>
                <a:spcPct val="110000"/>
              </a:lnSpc>
              <a:buFont typeface="Wingdings" panose="05000000000000000000" pitchFamily="2" charset="2"/>
              <a:buChar char="§"/>
            </a:pPr>
            <a:r>
              <a:rPr lang="tr-TR" sz="1900" dirty="0"/>
              <a:t>Semptomların azaltılması için gerekli basit kurallar öğretilir  (Uygun ağırlık kaldırma yöntemleri </a:t>
            </a:r>
            <a:r>
              <a:rPr lang="tr-TR" sz="1900" dirty="0" err="1"/>
              <a:t>vs</a:t>
            </a:r>
            <a:r>
              <a:rPr lang="tr-TR" sz="1900" dirty="0"/>
              <a:t>)</a:t>
            </a:r>
          </a:p>
          <a:p>
            <a:pPr>
              <a:lnSpc>
                <a:spcPct val="110000"/>
              </a:lnSpc>
              <a:buFont typeface="Wingdings" panose="05000000000000000000" pitchFamily="2" charset="2"/>
              <a:buChar char="§"/>
            </a:pPr>
            <a:r>
              <a:rPr lang="tr-TR" sz="1900" dirty="0"/>
              <a:t>Sigara kullanımı obezite gibi risk faktörleri belirlenir</a:t>
            </a:r>
          </a:p>
          <a:p>
            <a:pPr>
              <a:lnSpc>
                <a:spcPct val="110000"/>
              </a:lnSpc>
              <a:buFont typeface="Wingdings" panose="05000000000000000000" pitchFamily="2" charset="2"/>
              <a:buChar char="§"/>
            </a:pPr>
            <a:r>
              <a:rPr lang="tr-TR" sz="1900" dirty="0"/>
              <a:t>Özel-ileri araştırmaların gereksizliği</a:t>
            </a:r>
          </a:p>
          <a:p>
            <a:pPr>
              <a:lnSpc>
                <a:spcPct val="110000"/>
              </a:lnSpc>
              <a:buFont typeface="Wingdings" panose="05000000000000000000" pitchFamily="2" charset="2"/>
              <a:buChar char="§"/>
            </a:pPr>
            <a:r>
              <a:rPr lang="tr-TR" sz="1900" dirty="0"/>
              <a:t>Tedaviye aktif katılım sağlanır</a:t>
            </a:r>
          </a:p>
          <a:p>
            <a:endParaRPr lang="tr-TR" dirty="0"/>
          </a:p>
        </p:txBody>
      </p:sp>
    </p:spTree>
    <p:extLst>
      <p:ext uri="{BB962C8B-B14F-4D97-AF65-F5344CB8AC3E}">
        <p14:creationId xmlns:p14="http://schemas.microsoft.com/office/powerpoint/2010/main" val="2223138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8D667-8F1A-4FDF-F501-6886FA60E424}"/>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82B35F08-D335-D74F-1B49-11AB9BF5BDF6}"/>
              </a:ext>
            </a:extLst>
          </p:cNvPr>
          <p:cNvSpPr>
            <a:spLocks noGrp="1"/>
          </p:cNvSpPr>
          <p:nvPr>
            <p:ph idx="1"/>
          </p:nvPr>
        </p:nvSpPr>
        <p:spPr>
          <a:xfrm>
            <a:off x="2231136" y="2638044"/>
            <a:ext cx="7729728" cy="3773642"/>
          </a:xfrm>
        </p:spPr>
        <p:txBody>
          <a:bodyPr>
            <a:normAutofit/>
          </a:bodyPr>
          <a:lstStyle/>
          <a:p>
            <a:pPr marL="0" indent="0">
              <a:buNone/>
            </a:pPr>
            <a:r>
              <a:rPr lang="tr-TR" sz="2000" b="1" dirty="0"/>
              <a:t>Hasta Eğitimi / Yatak İstirahati</a:t>
            </a:r>
          </a:p>
          <a:p>
            <a:pPr>
              <a:buFont typeface="Wingdings" panose="05000000000000000000" pitchFamily="2" charset="2"/>
              <a:buChar char="§"/>
            </a:pPr>
            <a:r>
              <a:rPr lang="tr-TR" dirty="0"/>
              <a:t>İzlem için gerekli durumlar hakkında bilgilendirilir  </a:t>
            </a:r>
            <a:r>
              <a:rPr lang="tr-TR" dirty="0">
                <a:solidFill>
                  <a:srgbClr val="FF0000"/>
                </a:solidFill>
              </a:rPr>
              <a:t>(kırmızı bayraklar)</a:t>
            </a:r>
            <a:endParaRPr lang="tr-TR" dirty="0"/>
          </a:p>
          <a:p>
            <a:pPr lvl="1">
              <a:buFont typeface="Wingdings" panose="05000000000000000000" pitchFamily="2" charset="2"/>
              <a:buChar char="§"/>
            </a:pPr>
            <a:r>
              <a:rPr lang="tr-TR" sz="1800" dirty="0"/>
              <a:t>nörolojik semptomlarda ilerleme ya da klinik kötüleşme</a:t>
            </a:r>
          </a:p>
          <a:p>
            <a:pPr lvl="1">
              <a:buFont typeface="Wingdings" panose="05000000000000000000" pitchFamily="2" charset="2"/>
              <a:buChar char="§"/>
            </a:pPr>
            <a:r>
              <a:rPr lang="tr-TR" sz="1800" dirty="0"/>
              <a:t>başlangıç tedavisi ile iyileşme sağlanamaması </a:t>
            </a:r>
          </a:p>
          <a:p>
            <a:pPr lvl="1">
              <a:buFont typeface="Wingdings" panose="05000000000000000000" pitchFamily="2" charset="2"/>
              <a:buChar char="§"/>
            </a:pPr>
            <a:r>
              <a:rPr lang="tr-TR" sz="1800" dirty="0"/>
              <a:t>üriner retansiyon veya üriner/anal inkontinans gibi</a:t>
            </a:r>
          </a:p>
          <a:p>
            <a:pPr>
              <a:buFont typeface="Wingdings" panose="05000000000000000000" pitchFamily="2" charset="2"/>
              <a:buChar char="§"/>
            </a:pPr>
            <a:r>
              <a:rPr lang="tr-TR" dirty="0"/>
              <a:t>Bireysel endişeler giderilir  </a:t>
            </a:r>
            <a:r>
              <a:rPr lang="tr-TR" dirty="0">
                <a:solidFill>
                  <a:srgbClr val="FFC000"/>
                </a:solidFill>
              </a:rPr>
              <a:t>(sarı bayrak)</a:t>
            </a:r>
            <a:endParaRPr lang="tr-TR" dirty="0"/>
          </a:p>
          <a:p>
            <a:pPr>
              <a:buFont typeface="Wingdings" panose="05000000000000000000" pitchFamily="2" charset="2"/>
              <a:buChar char="§"/>
            </a:pPr>
            <a:r>
              <a:rPr lang="tr-TR" dirty="0"/>
              <a:t>Hastanın uzun süren istirahatten kaçınması ve aktif olması sağlanır  (yatak istirahati verilecekse 2-4 gün)</a:t>
            </a:r>
          </a:p>
          <a:p>
            <a:endParaRPr lang="tr-TR" dirty="0"/>
          </a:p>
        </p:txBody>
      </p:sp>
    </p:spTree>
    <p:extLst>
      <p:ext uri="{BB962C8B-B14F-4D97-AF65-F5344CB8AC3E}">
        <p14:creationId xmlns:p14="http://schemas.microsoft.com/office/powerpoint/2010/main" val="109315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086919-80F7-6AA2-F694-F1C5FEC4C334}"/>
              </a:ext>
            </a:extLst>
          </p:cNvPr>
          <p:cNvSpPr>
            <a:spLocks noGrp="1"/>
          </p:cNvSpPr>
          <p:nvPr>
            <p:ph type="title"/>
          </p:nvPr>
        </p:nvSpPr>
        <p:spPr/>
        <p:txBody>
          <a:bodyPr/>
          <a:lstStyle/>
          <a:p>
            <a:r>
              <a:rPr lang="tr-TR" dirty="0"/>
              <a:t>EPİDEMİYOLOJİ</a:t>
            </a:r>
          </a:p>
        </p:txBody>
      </p:sp>
      <p:sp>
        <p:nvSpPr>
          <p:cNvPr id="3" name="İçerik Yer Tutucusu 2">
            <a:extLst>
              <a:ext uri="{FF2B5EF4-FFF2-40B4-BE49-F238E27FC236}">
                <a16:creationId xmlns:a16="http://schemas.microsoft.com/office/drawing/2014/main" id="{7E1E76D1-5942-E037-769C-3F0869A1B8AD}"/>
              </a:ext>
            </a:extLst>
          </p:cNvPr>
          <p:cNvSpPr>
            <a:spLocks noGrp="1"/>
          </p:cNvSpPr>
          <p:nvPr>
            <p:ph idx="1"/>
          </p:nvPr>
        </p:nvSpPr>
        <p:spPr/>
        <p:txBody>
          <a:bodyPr/>
          <a:lstStyle/>
          <a:p>
            <a:pPr>
              <a:buFont typeface="Wingdings" panose="05000000000000000000" pitchFamily="2" charset="2"/>
              <a:buChar char="§"/>
            </a:pPr>
            <a:r>
              <a:rPr lang="tr-TR" dirty="0"/>
              <a:t>Bel ağrısı; uzun yıllardır, dünya çapında ilk sıradaki iş görmezlik ile işe gidememe nedenlerini oluşturmakta</a:t>
            </a:r>
            <a:endParaRPr lang="tr-TR" b="0" i="0" dirty="0">
              <a:solidFill>
                <a:srgbClr val="232323"/>
              </a:solidFill>
              <a:effectLst/>
              <a:highlight>
                <a:srgbClr val="C9D7F1"/>
              </a:highlight>
            </a:endParaRPr>
          </a:p>
          <a:p>
            <a:pPr>
              <a:buFont typeface="Wingdings" panose="05000000000000000000" pitchFamily="2" charset="2"/>
              <a:buChar char="§"/>
            </a:pPr>
            <a:r>
              <a:rPr lang="tr-TR" b="0" i="0" dirty="0">
                <a:solidFill>
                  <a:srgbClr val="232323"/>
                </a:solidFill>
                <a:effectLst/>
              </a:rPr>
              <a:t>Yetişkinlerin % 84’ünün hayatlarının bir döneminde bel ağrısı yaşadığı</a:t>
            </a:r>
          </a:p>
          <a:p>
            <a:pPr>
              <a:buFont typeface="Wingdings" panose="05000000000000000000" pitchFamily="2" charset="2"/>
              <a:buChar char="§"/>
            </a:pPr>
            <a:r>
              <a:rPr lang="tr-TR" dirty="0"/>
              <a:t>İnsidansı yıllık %15, yaşam boyu prevalansı %60-90</a:t>
            </a:r>
            <a:endParaRPr lang="tr-TR" dirty="0">
              <a:solidFill>
                <a:srgbClr val="232323"/>
              </a:solidFill>
              <a:highlight>
                <a:srgbClr val="C9D7F1"/>
              </a:highlight>
            </a:endParaRPr>
          </a:p>
          <a:p>
            <a:pPr>
              <a:buFont typeface="Wingdings" panose="05000000000000000000" pitchFamily="2" charset="2"/>
              <a:buChar char="§"/>
            </a:pPr>
            <a:r>
              <a:rPr lang="tr-TR" dirty="0"/>
              <a:t>Bel ağrısı nedeniyle işini bırakmak zorunda kalan insanların sayısı; diyabet, hipertansiyon, kanser, astım, kalp ve akciğer hastalıkları nedenleriyle işini bırakan insan sayısının toplamından fazla</a:t>
            </a:r>
          </a:p>
          <a:p>
            <a:endParaRPr lang="tr-TR" dirty="0"/>
          </a:p>
        </p:txBody>
      </p:sp>
      <p:pic>
        <p:nvPicPr>
          <p:cNvPr id="4" name="Resim 3">
            <a:extLst>
              <a:ext uri="{FF2B5EF4-FFF2-40B4-BE49-F238E27FC236}">
                <a16:creationId xmlns:a16="http://schemas.microsoft.com/office/drawing/2014/main" id="{CFF792DD-C17F-63D2-1447-2833BE17E44B}"/>
              </a:ext>
            </a:extLst>
          </p:cNvPr>
          <p:cNvPicPr>
            <a:picLocks noChangeAspect="1"/>
          </p:cNvPicPr>
          <p:nvPr/>
        </p:nvPicPr>
        <p:blipFill>
          <a:blip r:embed="rId3"/>
          <a:stretch>
            <a:fillRect/>
          </a:stretch>
        </p:blipFill>
        <p:spPr>
          <a:xfrm>
            <a:off x="9089571" y="5018314"/>
            <a:ext cx="3102429" cy="1839686"/>
          </a:xfrm>
          <a:prstGeom prst="rect">
            <a:avLst/>
          </a:prstGeom>
        </p:spPr>
      </p:pic>
    </p:spTree>
    <p:extLst>
      <p:ext uri="{BB962C8B-B14F-4D97-AF65-F5344CB8AC3E}">
        <p14:creationId xmlns:p14="http://schemas.microsoft.com/office/powerpoint/2010/main" val="4222219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054B6-9200-DF8B-0435-FD226360999D}"/>
              </a:ext>
            </a:extLst>
          </p:cNvPr>
          <p:cNvSpPr>
            <a:spLocks noGrp="1"/>
          </p:cNvSpPr>
          <p:nvPr>
            <p:ph type="title"/>
          </p:nvPr>
        </p:nvSpPr>
        <p:spPr/>
        <p:txBody>
          <a:bodyPr/>
          <a:lstStyle/>
          <a:p>
            <a:r>
              <a:rPr lang="tr-TR" dirty="0"/>
              <a:t>Tedavi</a:t>
            </a:r>
            <a:endParaRPr lang="tr-TR" sz="2000" dirty="0"/>
          </a:p>
        </p:txBody>
      </p:sp>
      <p:sp>
        <p:nvSpPr>
          <p:cNvPr id="3" name="İçerik Yer Tutucusu 2">
            <a:extLst>
              <a:ext uri="{FF2B5EF4-FFF2-40B4-BE49-F238E27FC236}">
                <a16:creationId xmlns:a16="http://schemas.microsoft.com/office/drawing/2014/main" id="{835C8C6A-055E-4928-019F-976D93E764BB}"/>
              </a:ext>
            </a:extLst>
          </p:cNvPr>
          <p:cNvSpPr>
            <a:spLocks noGrp="1"/>
          </p:cNvSpPr>
          <p:nvPr>
            <p:ph idx="1"/>
          </p:nvPr>
        </p:nvSpPr>
        <p:spPr>
          <a:xfrm>
            <a:off x="1632857" y="2329543"/>
            <a:ext cx="8948057" cy="4746171"/>
          </a:xfrm>
        </p:spPr>
        <p:txBody>
          <a:bodyPr>
            <a:normAutofit/>
          </a:bodyPr>
          <a:lstStyle/>
          <a:p>
            <a:pPr marL="0" indent="0">
              <a:buNone/>
            </a:pPr>
            <a:r>
              <a:rPr lang="tr-TR" sz="2000" b="1" dirty="0">
                <a:solidFill>
                  <a:schemeClr val="tx1"/>
                </a:solidFill>
              </a:rPr>
              <a:t>İLK VİSİT</a:t>
            </a:r>
          </a:p>
          <a:p>
            <a:pPr algn="just"/>
            <a:r>
              <a:rPr lang="tr-TR" dirty="0"/>
              <a:t>Hasta eğitimi sağlanmalı</a:t>
            </a:r>
          </a:p>
          <a:p>
            <a:pPr lvl="1" algn="just"/>
            <a:r>
              <a:rPr lang="tr-TR" dirty="0"/>
              <a:t>Çoğu vakanın çok az müdahale ile çözülmesiyle, </a:t>
            </a:r>
            <a:r>
              <a:rPr lang="tr-TR" dirty="0" err="1"/>
              <a:t>prognozun</a:t>
            </a:r>
            <a:r>
              <a:rPr lang="tr-TR" dirty="0"/>
              <a:t> genellikle iyi olduğu konusunda hastaya güvence verin</a:t>
            </a:r>
          </a:p>
          <a:p>
            <a:pPr lvl="1" algn="just"/>
            <a:r>
              <a:rPr lang="tr-TR" dirty="0"/>
              <a:t>Hastaya aktif kalmasını, yatak istirahatinden mümkün olduğunca kaçınmasını ve mümkün olan en kısa sürede normal aktivitelerine dönmesini tavsiye edin</a:t>
            </a:r>
          </a:p>
          <a:p>
            <a:pPr algn="just"/>
            <a:r>
              <a:rPr lang="tr-TR" dirty="0"/>
              <a:t>Hastaya belini döndürme ve bükülmeden kaçınması söylenir</a:t>
            </a:r>
          </a:p>
          <a:p>
            <a:pPr algn="just"/>
            <a:r>
              <a:rPr lang="tr-TR" dirty="0"/>
              <a:t>NSAİİ veya asetaminofen başlanması</a:t>
            </a:r>
          </a:p>
          <a:p>
            <a:pPr algn="just"/>
            <a:r>
              <a:rPr lang="tr-TR" dirty="0"/>
              <a:t>Ağrı şiddetine göre bir kas gevşetici başlanması</a:t>
            </a:r>
          </a:p>
          <a:p>
            <a:pPr algn="just"/>
            <a:r>
              <a:rPr lang="tr-TR" dirty="0"/>
              <a:t>Ağrı şiddetliyse kısa bir </a:t>
            </a:r>
            <a:r>
              <a:rPr lang="tr-TR" dirty="0" err="1"/>
              <a:t>opioid</a:t>
            </a:r>
            <a:r>
              <a:rPr lang="tr-TR" dirty="0"/>
              <a:t> tedavisi başlanması</a:t>
            </a:r>
          </a:p>
          <a:p>
            <a:pPr algn="just"/>
            <a:r>
              <a:rPr lang="tr-TR" dirty="0"/>
              <a:t>Hastanın ilk epizodu değilse, fizik tedavi için sevk etmeyi düşünün</a:t>
            </a:r>
          </a:p>
          <a:p>
            <a:endParaRPr lang="tr-TR" dirty="0"/>
          </a:p>
        </p:txBody>
      </p:sp>
    </p:spTree>
    <p:extLst>
      <p:ext uri="{BB962C8B-B14F-4D97-AF65-F5344CB8AC3E}">
        <p14:creationId xmlns:p14="http://schemas.microsoft.com/office/powerpoint/2010/main" val="2847634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F4B03-CE70-6A14-FDD0-AA78EF074012}"/>
              </a:ext>
            </a:extLst>
          </p:cNvPr>
          <p:cNvSpPr>
            <a:spLocks noGrp="1"/>
          </p:cNvSpPr>
          <p:nvPr>
            <p:ph type="title"/>
          </p:nvPr>
        </p:nvSpPr>
        <p:spPr/>
        <p:txBody>
          <a:bodyPr/>
          <a:lstStyle/>
          <a:p>
            <a:r>
              <a:rPr lang="tr-TR" dirty="0"/>
              <a:t>Tedavi</a:t>
            </a:r>
            <a:endParaRPr lang="tr-TR" sz="2000" dirty="0"/>
          </a:p>
        </p:txBody>
      </p:sp>
      <p:sp>
        <p:nvSpPr>
          <p:cNvPr id="3" name="İçerik Yer Tutucusu 2">
            <a:extLst>
              <a:ext uri="{FF2B5EF4-FFF2-40B4-BE49-F238E27FC236}">
                <a16:creationId xmlns:a16="http://schemas.microsoft.com/office/drawing/2014/main" id="{8CB1DBA2-17E7-781D-ECCA-B11C1881790D}"/>
              </a:ext>
            </a:extLst>
          </p:cNvPr>
          <p:cNvSpPr>
            <a:spLocks noGrp="1"/>
          </p:cNvSpPr>
          <p:nvPr>
            <p:ph idx="1"/>
          </p:nvPr>
        </p:nvSpPr>
        <p:spPr>
          <a:xfrm>
            <a:off x="1741714" y="2340429"/>
            <a:ext cx="8219149" cy="3831771"/>
          </a:xfrm>
        </p:spPr>
        <p:txBody>
          <a:bodyPr/>
          <a:lstStyle/>
          <a:p>
            <a:pPr marL="0" indent="0">
              <a:buNone/>
            </a:pPr>
            <a:r>
              <a:rPr lang="tr-TR" sz="2000" b="1" dirty="0">
                <a:solidFill>
                  <a:schemeClr val="tx1"/>
                </a:solidFill>
              </a:rPr>
              <a:t>İKİNCİ VİSİT  </a:t>
            </a:r>
            <a:endParaRPr lang="tr-TR" sz="2000" dirty="0">
              <a:solidFill>
                <a:schemeClr val="tx1"/>
              </a:solidFill>
            </a:endParaRPr>
          </a:p>
          <a:p>
            <a:r>
              <a:rPr lang="tr-TR" dirty="0"/>
              <a:t>Hasta önemli ölçüde iyileşmediyse, ilk </a:t>
            </a:r>
            <a:r>
              <a:rPr lang="tr-TR" dirty="0" err="1"/>
              <a:t>visitten</a:t>
            </a:r>
            <a:r>
              <a:rPr lang="tr-TR" dirty="0"/>
              <a:t> 2 ila 4 hafta sonra</a:t>
            </a:r>
          </a:p>
          <a:p>
            <a:endParaRPr lang="tr-TR" dirty="0"/>
          </a:p>
          <a:p>
            <a:r>
              <a:rPr lang="tr-TR" dirty="0"/>
              <a:t>Farklı bir </a:t>
            </a:r>
            <a:r>
              <a:rPr lang="tr-TR" dirty="0" err="1"/>
              <a:t>non</a:t>
            </a:r>
            <a:r>
              <a:rPr lang="tr-TR" dirty="0"/>
              <a:t> steroid anti-inflamatuar ilaca geçmeyi düşünün</a:t>
            </a:r>
          </a:p>
          <a:p>
            <a:r>
              <a:rPr lang="tr-TR" dirty="0"/>
              <a:t>İlk ziyarette yapılmadıysa fizik tedavi için sevk etmeyi düşünün</a:t>
            </a:r>
          </a:p>
          <a:p>
            <a:r>
              <a:rPr lang="tr-TR" dirty="0"/>
              <a:t>Ağrı şiddetliyse veya işlevi kısıtlıyorsa sevk etmeyi düşünün</a:t>
            </a:r>
          </a:p>
          <a:p>
            <a:endParaRPr lang="tr-TR" dirty="0"/>
          </a:p>
        </p:txBody>
      </p:sp>
    </p:spTree>
    <p:extLst>
      <p:ext uri="{BB962C8B-B14F-4D97-AF65-F5344CB8AC3E}">
        <p14:creationId xmlns:p14="http://schemas.microsoft.com/office/powerpoint/2010/main" val="4129978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D2E152-4574-A3D0-4E5D-26D8F7BB89DF}"/>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73156803-6EBF-F84A-661B-EDFC4A509500}"/>
              </a:ext>
            </a:extLst>
          </p:cNvPr>
          <p:cNvSpPr>
            <a:spLocks noGrp="1"/>
          </p:cNvSpPr>
          <p:nvPr>
            <p:ph sz="half" idx="1"/>
          </p:nvPr>
        </p:nvSpPr>
        <p:spPr/>
        <p:txBody>
          <a:bodyPr>
            <a:normAutofit fontScale="92500" lnSpcReduction="20000"/>
          </a:bodyPr>
          <a:lstStyle/>
          <a:p>
            <a:r>
              <a:rPr lang="tr-TR" sz="1900" b="1" i="0" dirty="0">
                <a:effectLst/>
              </a:rPr>
              <a:t>Isıtıcı pedler veya ısıtılmış battaniyeler</a:t>
            </a:r>
          </a:p>
          <a:p>
            <a:pPr lvl="1"/>
            <a:r>
              <a:rPr lang="tr-TR" sz="2100" b="0" i="0" dirty="0">
                <a:effectLst/>
              </a:rPr>
              <a:t>akut bel ağrısının kısa süreli rahatlaması </a:t>
            </a:r>
          </a:p>
          <a:p>
            <a:r>
              <a:rPr lang="tr-TR" sz="1900" b="1" i="0" dirty="0">
                <a:effectLst/>
              </a:rPr>
              <a:t>Lomber destekler veya soğuk paketler</a:t>
            </a:r>
          </a:p>
          <a:p>
            <a:pPr lvl="1"/>
            <a:r>
              <a:rPr lang="tr-TR" sz="2100" b="0" i="0" dirty="0">
                <a:effectLst/>
              </a:rPr>
              <a:t>yeterli kanıt yok</a:t>
            </a:r>
            <a:endParaRPr lang="tr-TR" sz="2100" dirty="0"/>
          </a:p>
          <a:p>
            <a:endParaRPr lang="tr-TR" dirty="0"/>
          </a:p>
        </p:txBody>
      </p:sp>
      <p:sp>
        <p:nvSpPr>
          <p:cNvPr id="4" name="İçerik Yer Tutucusu 3">
            <a:extLst>
              <a:ext uri="{FF2B5EF4-FFF2-40B4-BE49-F238E27FC236}">
                <a16:creationId xmlns:a16="http://schemas.microsoft.com/office/drawing/2014/main" id="{222BB66C-793D-787C-C036-3692D3404854}"/>
              </a:ext>
            </a:extLst>
          </p:cNvPr>
          <p:cNvSpPr>
            <a:spLocks noGrp="1"/>
          </p:cNvSpPr>
          <p:nvPr>
            <p:ph sz="half" idx="2"/>
          </p:nvPr>
        </p:nvSpPr>
        <p:spPr>
          <a:xfrm>
            <a:off x="6338315" y="2638044"/>
            <a:ext cx="4270247" cy="3425300"/>
          </a:xfrm>
        </p:spPr>
        <p:txBody>
          <a:bodyPr>
            <a:normAutofit fontScale="92500" lnSpcReduction="20000"/>
          </a:bodyPr>
          <a:lstStyle/>
          <a:p>
            <a:r>
              <a:rPr lang="tr-TR" sz="1900" b="1" dirty="0">
                <a:effectLst/>
                <a:ea typeface="Calibri" panose="020F0502020204030204" pitchFamily="34" charset="0"/>
                <a:cs typeface="Times New Roman" panose="02020603050405020304" pitchFamily="18" charset="0"/>
              </a:rPr>
              <a:t>Masaj tedavisi</a:t>
            </a:r>
          </a:p>
          <a:p>
            <a:pPr lvl="1"/>
            <a:r>
              <a:rPr lang="tr-TR" sz="2100" dirty="0">
                <a:effectLst/>
                <a:ea typeface="Calibri" panose="020F0502020204030204" pitchFamily="34" charset="0"/>
                <a:cs typeface="Times New Roman" panose="02020603050405020304" pitchFamily="18" charset="0"/>
              </a:rPr>
              <a:t>ağrı ve fonksiyonda orta derecede iyileşme</a:t>
            </a:r>
          </a:p>
          <a:p>
            <a:r>
              <a:rPr lang="tr-TR" sz="1900" b="1" dirty="0">
                <a:effectLst/>
                <a:ea typeface="Calibri" panose="020F0502020204030204" pitchFamily="34" charset="0"/>
                <a:cs typeface="Times New Roman" panose="02020603050405020304" pitchFamily="18" charset="0"/>
              </a:rPr>
              <a:t>Akupunktur</a:t>
            </a:r>
          </a:p>
          <a:p>
            <a:pPr lvl="1"/>
            <a:r>
              <a:rPr lang="tr-TR" sz="2100" dirty="0">
                <a:effectLst/>
                <a:ea typeface="Calibri" panose="020F0502020204030204" pitchFamily="34" charset="0"/>
                <a:cs typeface="Times New Roman" panose="02020603050405020304" pitchFamily="18" charset="0"/>
              </a:rPr>
              <a:t>ağrıda minimal iyileşme </a:t>
            </a:r>
          </a:p>
          <a:p>
            <a:pPr lvl="1"/>
            <a:r>
              <a:rPr lang="tr-TR" sz="2100" dirty="0">
                <a:effectLst/>
                <a:ea typeface="Calibri" panose="020F0502020204030204" pitchFamily="34" charset="0"/>
                <a:cs typeface="Times New Roman" panose="02020603050405020304" pitchFamily="18" charset="0"/>
              </a:rPr>
              <a:t>işlevi iyileştirmez</a:t>
            </a:r>
          </a:p>
          <a:p>
            <a:r>
              <a:rPr lang="tr-TR" sz="1900" b="1" dirty="0">
                <a:effectLst/>
                <a:ea typeface="Calibri" panose="020F0502020204030204" pitchFamily="34" charset="0"/>
                <a:cs typeface="Times New Roman" panose="02020603050405020304" pitchFamily="18" charset="0"/>
              </a:rPr>
              <a:t>Spinal manipülasyon </a:t>
            </a:r>
          </a:p>
          <a:p>
            <a:pPr lvl="1"/>
            <a:r>
              <a:rPr lang="tr-TR" sz="2100" dirty="0">
                <a:effectLst/>
                <a:ea typeface="Calibri" panose="020F0502020204030204" pitchFamily="34" charset="0"/>
                <a:cs typeface="Times New Roman" panose="02020603050405020304" pitchFamily="18" charset="0"/>
              </a:rPr>
              <a:t>işlevde minimal iyileşme</a:t>
            </a:r>
          </a:p>
          <a:p>
            <a:pPr lvl="1"/>
            <a:r>
              <a:rPr lang="tr-TR" sz="2100" dirty="0">
                <a:effectLst/>
                <a:ea typeface="Calibri" panose="020F0502020204030204" pitchFamily="34" charset="0"/>
                <a:cs typeface="Times New Roman" panose="02020603050405020304" pitchFamily="18" charset="0"/>
              </a:rPr>
              <a:t>ağrıyı nasıl etkilediği … veriler yetersiz</a:t>
            </a:r>
          </a:p>
          <a:p>
            <a:endParaRPr lang="tr-TR" dirty="0"/>
          </a:p>
        </p:txBody>
      </p:sp>
      <p:sp>
        <p:nvSpPr>
          <p:cNvPr id="5" name="Metin kutusu 4">
            <a:extLst>
              <a:ext uri="{FF2B5EF4-FFF2-40B4-BE49-F238E27FC236}">
                <a16:creationId xmlns:a16="http://schemas.microsoft.com/office/drawing/2014/main" id="{C10DF3F2-5850-0637-9ADA-0F84DA08F9ED}"/>
              </a:ext>
            </a:extLst>
          </p:cNvPr>
          <p:cNvSpPr txBox="1"/>
          <p:nvPr/>
        </p:nvSpPr>
        <p:spPr>
          <a:xfrm>
            <a:off x="1581912" y="6596390"/>
            <a:ext cx="11869057" cy="261610"/>
          </a:xfrm>
          <a:prstGeom prst="rect">
            <a:avLst/>
          </a:prstGeom>
          <a:noFill/>
        </p:spPr>
        <p:txBody>
          <a:bodyPr wrap="square">
            <a:spAutoFit/>
          </a:bodyPr>
          <a:lstStyle/>
          <a:p>
            <a:r>
              <a:rPr lang="en-US" sz="1100" i="0" dirty="0">
                <a:effectLst/>
              </a:rPr>
              <a:t>Low Back Pain: American College of Physicians Practice Guideline on Noninvasive Treatments</a:t>
            </a:r>
            <a:r>
              <a:rPr lang="tr-TR" sz="1100" i="0" dirty="0">
                <a:effectLst/>
              </a:rPr>
              <a:t> </a:t>
            </a:r>
            <a:r>
              <a:rPr lang="tr-TR" sz="1100" i="1" dirty="0" err="1">
                <a:effectLst/>
              </a:rPr>
              <a:t>Am</a:t>
            </a:r>
            <a:r>
              <a:rPr lang="tr-TR" sz="1100" i="1" dirty="0">
                <a:effectLst/>
              </a:rPr>
              <a:t> </a:t>
            </a:r>
            <a:r>
              <a:rPr lang="tr-TR" sz="1100" i="1" dirty="0" err="1">
                <a:effectLst/>
              </a:rPr>
              <a:t>Fam</a:t>
            </a:r>
            <a:r>
              <a:rPr lang="tr-TR" sz="1100" i="1" dirty="0">
                <a:effectLst/>
              </a:rPr>
              <a:t> </a:t>
            </a:r>
            <a:r>
              <a:rPr lang="tr-TR" sz="1100" i="1" dirty="0" err="1">
                <a:effectLst/>
              </a:rPr>
              <a:t>Physician</a:t>
            </a:r>
            <a:r>
              <a:rPr lang="tr-TR" sz="1100" i="1" dirty="0">
                <a:effectLst/>
              </a:rPr>
              <a:t>.</a:t>
            </a:r>
            <a:r>
              <a:rPr lang="tr-TR" sz="1100" i="0" dirty="0">
                <a:effectLst/>
              </a:rPr>
              <a:t> 2017 </a:t>
            </a:r>
            <a:r>
              <a:rPr lang="tr-TR" sz="1100" i="0" dirty="0" err="1">
                <a:effectLst/>
              </a:rPr>
              <a:t>Sep</a:t>
            </a:r>
            <a:r>
              <a:rPr lang="tr-TR" sz="1100" i="0" dirty="0">
                <a:effectLst/>
              </a:rPr>
              <a:t> 15;96(6):407-408.</a:t>
            </a:r>
            <a:endParaRPr lang="en-US" sz="1100" i="0" dirty="0">
              <a:effectLst/>
            </a:endParaRPr>
          </a:p>
        </p:txBody>
      </p:sp>
    </p:spTree>
    <p:extLst>
      <p:ext uri="{BB962C8B-B14F-4D97-AF65-F5344CB8AC3E}">
        <p14:creationId xmlns:p14="http://schemas.microsoft.com/office/powerpoint/2010/main" val="2875548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CE94F5-9D95-553C-B31F-5352C596D538}"/>
              </a:ext>
            </a:extLst>
          </p:cNvPr>
          <p:cNvSpPr>
            <a:spLocks noGrp="1"/>
          </p:cNvSpPr>
          <p:nvPr>
            <p:ph type="title"/>
          </p:nvPr>
        </p:nvSpPr>
        <p:spPr/>
        <p:txBody>
          <a:bodyPr/>
          <a:lstStyle/>
          <a:p>
            <a:r>
              <a:rPr lang="tr-TR" dirty="0"/>
              <a:t>korunma</a:t>
            </a:r>
          </a:p>
        </p:txBody>
      </p:sp>
      <p:sp>
        <p:nvSpPr>
          <p:cNvPr id="3" name="İçerik Yer Tutucusu 2">
            <a:extLst>
              <a:ext uri="{FF2B5EF4-FFF2-40B4-BE49-F238E27FC236}">
                <a16:creationId xmlns:a16="http://schemas.microsoft.com/office/drawing/2014/main" id="{B1F9ECDD-F50A-AD31-B73B-BDC1E66ACC99}"/>
              </a:ext>
            </a:extLst>
          </p:cNvPr>
          <p:cNvSpPr>
            <a:spLocks noGrp="1"/>
          </p:cNvSpPr>
          <p:nvPr>
            <p:ph idx="1"/>
          </p:nvPr>
        </p:nvSpPr>
        <p:spPr/>
        <p:txBody>
          <a:bodyPr/>
          <a:lstStyle/>
          <a:p>
            <a:r>
              <a:rPr lang="tr-TR" sz="1800" dirty="0"/>
              <a:t>Doğru postür eğitimi</a:t>
            </a:r>
          </a:p>
          <a:p>
            <a:r>
              <a:rPr lang="tr-TR" sz="1800" dirty="0"/>
              <a:t>Ağırlık ve eşya kaldırma tekniklerinin eğitimi</a:t>
            </a:r>
          </a:p>
          <a:p>
            <a:r>
              <a:rPr lang="tr-TR" sz="1800" dirty="0"/>
              <a:t>Risk faktörlerini değiştirmek</a:t>
            </a:r>
          </a:p>
          <a:p>
            <a:r>
              <a:rPr lang="tr-TR" sz="1800" dirty="0"/>
              <a:t>Egzersiz</a:t>
            </a:r>
          </a:p>
          <a:p>
            <a:r>
              <a:rPr lang="tr-TR" sz="1800" dirty="0"/>
              <a:t>Bel destekleri</a:t>
            </a:r>
          </a:p>
          <a:p>
            <a:endParaRPr lang="tr-TR" dirty="0"/>
          </a:p>
        </p:txBody>
      </p:sp>
      <p:pic>
        <p:nvPicPr>
          <p:cNvPr id="4" name="Resim 3">
            <a:extLst>
              <a:ext uri="{FF2B5EF4-FFF2-40B4-BE49-F238E27FC236}">
                <a16:creationId xmlns:a16="http://schemas.microsoft.com/office/drawing/2014/main" id="{62D1F33F-FEB7-61B5-02C6-6CC3BA7C7C14}"/>
              </a:ext>
            </a:extLst>
          </p:cNvPr>
          <p:cNvPicPr>
            <a:picLocks noChangeAspect="1"/>
          </p:cNvPicPr>
          <p:nvPr/>
        </p:nvPicPr>
        <p:blipFill>
          <a:blip r:embed="rId2"/>
          <a:stretch>
            <a:fillRect/>
          </a:stretch>
        </p:blipFill>
        <p:spPr>
          <a:xfrm>
            <a:off x="7076172" y="2638044"/>
            <a:ext cx="3384999" cy="2366891"/>
          </a:xfrm>
          <a:prstGeom prst="rect">
            <a:avLst/>
          </a:prstGeom>
        </p:spPr>
      </p:pic>
    </p:spTree>
    <p:extLst>
      <p:ext uri="{BB962C8B-B14F-4D97-AF65-F5344CB8AC3E}">
        <p14:creationId xmlns:p14="http://schemas.microsoft.com/office/powerpoint/2010/main" val="558400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9868BB-5771-0910-055A-4C103E63CCFD}"/>
              </a:ext>
            </a:extLst>
          </p:cNvPr>
          <p:cNvSpPr>
            <a:spLocks noGrp="1"/>
          </p:cNvSpPr>
          <p:nvPr>
            <p:ph type="title"/>
          </p:nvPr>
        </p:nvSpPr>
        <p:spPr/>
        <p:txBody>
          <a:bodyPr/>
          <a:lstStyle/>
          <a:p>
            <a:r>
              <a:rPr lang="tr-TR" dirty="0"/>
              <a:t>korunma</a:t>
            </a:r>
          </a:p>
        </p:txBody>
      </p:sp>
      <p:sp>
        <p:nvSpPr>
          <p:cNvPr id="3" name="İçerik Yer Tutucusu 2">
            <a:extLst>
              <a:ext uri="{FF2B5EF4-FFF2-40B4-BE49-F238E27FC236}">
                <a16:creationId xmlns:a16="http://schemas.microsoft.com/office/drawing/2014/main" id="{4D60DFD7-1263-21FB-C18D-48F74DFA5C65}"/>
              </a:ext>
            </a:extLst>
          </p:cNvPr>
          <p:cNvSpPr>
            <a:spLocks noGrp="1"/>
          </p:cNvSpPr>
          <p:nvPr>
            <p:ph idx="1"/>
          </p:nvPr>
        </p:nvSpPr>
        <p:spPr/>
        <p:txBody>
          <a:bodyPr>
            <a:normAutofit fontScale="92500" lnSpcReduction="20000"/>
          </a:bodyPr>
          <a:lstStyle/>
          <a:p>
            <a:pPr marL="0" indent="0">
              <a:buNone/>
            </a:pPr>
            <a:r>
              <a:rPr lang="tr-TR" sz="1900" b="1" dirty="0">
                <a:solidFill>
                  <a:schemeClr val="tx1"/>
                </a:solidFill>
              </a:rPr>
              <a:t>DOĞRU POSTÜR</a:t>
            </a:r>
          </a:p>
          <a:p>
            <a:pPr marL="0" indent="0">
              <a:buNone/>
            </a:pPr>
            <a:endParaRPr lang="tr-TR" sz="1900" dirty="0">
              <a:solidFill>
                <a:srgbClr val="C00000"/>
              </a:solidFill>
              <a:effectLst/>
            </a:endParaRPr>
          </a:p>
          <a:p>
            <a:pPr marL="0" indent="0">
              <a:buNone/>
            </a:pPr>
            <a:r>
              <a:rPr lang="tr-TR" sz="1900" b="1" i="0" dirty="0">
                <a:solidFill>
                  <a:schemeClr val="tx1"/>
                </a:solidFill>
                <a:effectLst/>
              </a:rPr>
              <a:t>Genel olarak duruşumu nasıl iyileştirebilirim?</a:t>
            </a:r>
          </a:p>
          <a:p>
            <a:pPr algn="l" fontAlgn="base">
              <a:buFont typeface="Arial" panose="020B0604020202020204" pitchFamily="34" charset="0"/>
              <a:buChar char="•"/>
            </a:pPr>
            <a:r>
              <a:rPr lang="tr-TR" sz="1900" i="0" dirty="0">
                <a:effectLst/>
              </a:rPr>
              <a:t>Duruşunuza dikkat edin</a:t>
            </a:r>
          </a:p>
          <a:p>
            <a:pPr algn="l" fontAlgn="base">
              <a:buFont typeface="Arial" panose="020B0604020202020204" pitchFamily="34" charset="0"/>
              <a:buChar char="•"/>
            </a:pPr>
            <a:r>
              <a:rPr lang="tr-TR" sz="1900" i="0" dirty="0">
                <a:effectLst/>
              </a:rPr>
              <a:t>Aktif kalın </a:t>
            </a:r>
          </a:p>
          <a:p>
            <a:pPr algn="l" fontAlgn="base">
              <a:buFont typeface="Arial" panose="020B0604020202020204" pitchFamily="34" charset="0"/>
              <a:buChar char="•"/>
            </a:pPr>
            <a:r>
              <a:rPr lang="tr-TR" sz="1900" i="0" dirty="0">
                <a:effectLst/>
              </a:rPr>
              <a:t>Sağlıklı bir kiloyu koruyun</a:t>
            </a:r>
          </a:p>
          <a:p>
            <a:pPr algn="l" fontAlgn="base">
              <a:buFont typeface="Arial" panose="020B0604020202020204" pitchFamily="34" charset="0"/>
              <a:buChar char="•"/>
            </a:pPr>
            <a:r>
              <a:rPr lang="tr-TR" sz="1900" i="0" dirty="0">
                <a:effectLst/>
              </a:rPr>
              <a:t>Rahat, alçak topuklu ayakkabılar giyin</a:t>
            </a:r>
          </a:p>
          <a:p>
            <a:pPr fontAlgn="base"/>
            <a:r>
              <a:rPr lang="tr-TR" sz="1900" i="0" dirty="0">
                <a:effectLst/>
              </a:rPr>
              <a:t>Çalışma yüzeylerinin sizin için rahat bir </a:t>
            </a:r>
            <a:r>
              <a:rPr lang="tr-TR" sz="1900" dirty="0"/>
              <a:t>yükseklikte olduğundan </a:t>
            </a:r>
          </a:p>
          <a:p>
            <a:pPr marL="0" indent="0" fontAlgn="base">
              <a:buNone/>
            </a:pPr>
            <a:r>
              <a:rPr lang="tr-TR" sz="1900" i="0" dirty="0">
                <a:effectLst/>
              </a:rPr>
              <a:t>emin olun </a:t>
            </a:r>
          </a:p>
          <a:p>
            <a:endParaRPr lang="tr-TR" dirty="0"/>
          </a:p>
        </p:txBody>
      </p:sp>
      <p:pic>
        <p:nvPicPr>
          <p:cNvPr id="4" name="Picture 4">
            <a:extLst>
              <a:ext uri="{FF2B5EF4-FFF2-40B4-BE49-F238E27FC236}">
                <a16:creationId xmlns:a16="http://schemas.microsoft.com/office/drawing/2014/main" id="{5F416636-B41F-C4CF-0872-76982B3E0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67" r="30166"/>
          <a:stretch/>
        </p:blipFill>
        <p:spPr bwMode="auto">
          <a:xfrm>
            <a:off x="9803567" y="964692"/>
            <a:ext cx="2143594" cy="589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3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99A184-F4B2-89A8-CA01-98668EE384CB}"/>
              </a:ext>
            </a:extLst>
          </p:cNvPr>
          <p:cNvSpPr>
            <a:spLocks noGrp="1"/>
          </p:cNvSpPr>
          <p:nvPr>
            <p:ph type="title"/>
          </p:nvPr>
        </p:nvSpPr>
        <p:spPr/>
        <p:txBody>
          <a:bodyPr/>
          <a:lstStyle/>
          <a:p>
            <a:r>
              <a:rPr lang="tr-TR" dirty="0"/>
              <a:t>korunma</a:t>
            </a:r>
          </a:p>
        </p:txBody>
      </p:sp>
      <p:sp>
        <p:nvSpPr>
          <p:cNvPr id="3" name="İçerik Yer Tutucusu 2">
            <a:extLst>
              <a:ext uri="{FF2B5EF4-FFF2-40B4-BE49-F238E27FC236}">
                <a16:creationId xmlns:a16="http://schemas.microsoft.com/office/drawing/2014/main" id="{0F1E5B94-8AE1-80D7-50B2-F007985718F2}"/>
              </a:ext>
            </a:extLst>
          </p:cNvPr>
          <p:cNvSpPr>
            <a:spLocks noGrp="1"/>
          </p:cNvSpPr>
          <p:nvPr>
            <p:ph idx="1"/>
          </p:nvPr>
        </p:nvSpPr>
        <p:spPr>
          <a:xfrm>
            <a:off x="2231136" y="2638044"/>
            <a:ext cx="7729728" cy="3599470"/>
          </a:xfrm>
        </p:spPr>
        <p:txBody>
          <a:bodyPr>
            <a:normAutofit fontScale="92500" lnSpcReduction="20000"/>
          </a:bodyPr>
          <a:lstStyle/>
          <a:p>
            <a:pPr marL="0" indent="0">
              <a:buNone/>
            </a:pPr>
            <a:r>
              <a:rPr lang="tr-TR" sz="1900" b="1" i="0" dirty="0">
                <a:solidFill>
                  <a:schemeClr val="tx1"/>
                </a:solidFill>
                <a:effectLst/>
              </a:rPr>
              <a:t>Otururken Duruşumu Nasıl İyileştirebilirim?</a:t>
            </a:r>
          </a:p>
          <a:p>
            <a:pPr fontAlgn="base"/>
            <a:r>
              <a:rPr lang="tr-TR" sz="1900" i="0" dirty="0">
                <a:effectLst/>
              </a:rPr>
              <a:t>Oturma pozisyonları değiştirin</a:t>
            </a:r>
          </a:p>
          <a:p>
            <a:pPr algn="l" fontAlgn="base">
              <a:buFont typeface="Arial" panose="020B0604020202020204" pitchFamily="34" charset="0"/>
              <a:buChar char="•"/>
            </a:pPr>
            <a:r>
              <a:rPr lang="tr-TR" sz="1900" i="0" dirty="0">
                <a:effectLst/>
              </a:rPr>
              <a:t>Kısa yürüyüşler yapın</a:t>
            </a:r>
          </a:p>
          <a:p>
            <a:pPr fontAlgn="base"/>
            <a:r>
              <a:rPr lang="tr-TR" sz="1900" dirty="0"/>
              <a:t>Kaslarınızı sık sık hafifçe gerin</a:t>
            </a:r>
          </a:p>
          <a:p>
            <a:pPr algn="l" fontAlgn="base">
              <a:buFont typeface="Arial" panose="020B0604020202020204" pitchFamily="34" charset="0"/>
              <a:buChar char="•"/>
            </a:pPr>
            <a:r>
              <a:rPr lang="tr-TR" sz="1900" i="0" dirty="0">
                <a:effectLst/>
              </a:rPr>
              <a:t>Bacaklarınızı çaprazlamayın</a:t>
            </a:r>
          </a:p>
          <a:p>
            <a:pPr algn="l" fontAlgn="base">
              <a:buFont typeface="Arial" panose="020B0604020202020204" pitchFamily="34" charset="0"/>
              <a:buChar char="•"/>
            </a:pPr>
            <a:r>
              <a:rPr lang="tr-TR" sz="1900" i="0" dirty="0">
                <a:effectLst/>
              </a:rPr>
              <a:t>Ayaklarınızın yere değdiğinden emin olun </a:t>
            </a:r>
          </a:p>
          <a:p>
            <a:pPr algn="l" fontAlgn="base">
              <a:buFont typeface="Arial" panose="020B0604020202020204" pitchFamily="34" charset="0"/>
              <a:buChar char="•"/>
            </a:pPr>
            <a:r>
              <a:rPr lang="tr-TR" sz="1900" i="0" dirty="0">
                <a:effectLst/>
              </a:rPr>
              <a:t>Omuzlarınızı gevşetin</a:t>
            </a:r>
          </a:p>
          <a:p>
            <a:pPr algn="l" fontAlgn="base">
              <a:buFont typeface="Arial" panose="020B0604020202020204" pitchFamily="34" charset="0"/>
              <a:buChar char="•"/>
            </a:pPr>
            <a:r>
              <a:rPr lang="tr-TR" sz="1900" i="0" dirty="0">
                <a:effectLst/>
              </a:rPr>
              <a:t>Dirseklerinizi vücudunuza yakın tutun</a:t>
            </a:r>
          </a:p>
          <a:p>
            <a:pPr algn="l" fontAlgn="base">
              <a:buFont typeface="Arial" panose="020B0604020202020204" pitchFamily="34" charset="0"/>
              <a:buChar char="•"/>
            </a:pPr>
            <a:r>
              <a:rPr lang="tr-TR" sz="1900" i="0" dirty="0">
                <a:effectLst/>
              </a:rPr>
              <a:t>Sırtınızın tam olarak desteklendiğinden emin olun</a:t>
            </a:r>
          </a:p>
          <a:p>
            <a:pPr algn="l" fontAlgn="base">
              <a:buFont typeface="Arial" panose="020B0604020202020204" pitchFamily="34" charset="0"/>
              <a:buChar char="•"/>
            </a:pPr>
            <a:r>
              <a:rPr lang="tr-TR" sz="1900" i="0" dirty="0">
                <a:effectLst/>
              </a:rPr>
              <a:t>Uyluk ve kalçalarınızın desteklendiğinden emin olun</a:t>
            </a:r>
          </a:p>
          <a:p>
            <a:endParaRPr lang="tr-TR" dirty="0"/>
          </a:p>
        </p:txBody>
      </p:sp>
      <p:pic>
        <p:nvPicPr>
          <p:cNvPr id="4" name="Picture 2">
            <a:extLst>
              <a:ext uri="{FF2B5EF4-FFF2-40B4-BE49-F238E27FC236}">
                <a16:creationId xmlns:a16="http://schemas.microsoft.com/office/drawing/2014/main" id="{0BCAEAF7-4B7C-446A-F396-AB18C2F5C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020" y="2194163"/>
            <a:ext cx="3511980" cy="466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25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163">
            <a:extLst>
              <a:ext uri="{FF2B5EF4-FFF2-40B4-BE49-F238E27FC236}">
                <a16:creationId xmlns:a16="http://schemas.microsoft.com/office/drawing/2014/main" id="{55B8D426-C6A7-2C3C-6FFD-356BA9541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0171" cy="391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YATALTAN KALKMA">
            <a:extLst>
              <a:ext uri="{FF2B5EF4-FFF2-40B4-BE49-F238E27FC236}">
                <a16:creationId xmlns:a16="http://schemas.microsoft.com/office/drawing/2014/main" id="{C350BCD1-5F6C-30CA-13A5-F4BB388B7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29" y="2547257"/>
            <a:ext cx="6270171" cy="431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612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9">
            <a:extLst>
              <a:ext uri="{FF2B5EF4-FFF2-40B4-BE49-F238E27FC236}">
                <a16:creationId xmlns:a16="http://schemas.microsoft.com/office/drawing/2014/main" id="{770EFCB2-C4DC-6D4C-F864-A57B236AE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458"/>
          <a:stretch/>
        </p:blipFill>
        <p:spPr bwMode="auto">
          <a:xfrm>
            <a:off x="6259287" y="2347480"/>
            <a:ext cx="3015341" cy="451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m3d="http://schemas.microsoft.com/office/drawing/2017/model3d" Requires="am3d">
          <p:graphicFrame>
            <p:nvGraphicFramePr>
              <p:cNvPr id="6" name="İçerik Yer Tutucusu 9" descr="Red X">
                <a:extLst>
                  <a:ext uri="{FF2B5EF4-FFF2-40B4-BE49-F238E27FC236}">
                    <a16:creationId xmlns:a16="http://schemas.microsoft.com/office/drawing/2014/main" id="{CD036F75-7C51-D81C-CD26-9336BF795FB8}"/>
                  </a:ext>
                </a:extLst>
              </p:cNvPr>
              <p:cNvGraphicFramePr>
                <a:graphicFrameLocks noChangeAspect="1"/>
              </p:cNvGraphicFramePr>
              <p:nvPr>
                <p:extLst>
                  <p:ext uri="{D42A27DB-BD31-4B8C-83A1-F6EECF244321}">
                    <p14:modId xmlns:p14="http://schemas.microsoft.com/office/powerpoint/2010/main" val="3282219971"/>
                  </p:ext>
                </p:extLst>
              </p:nvPr>
            </p:nvGraphicFramePr>
            <p:xfrm>
              <a:off x="6431009" y="2347480"/>
              <a:ext cx="703215" cy="737257"/>
            </p:xfrm>
            <a:graphic>
              <a:graphicData uri="http://schemas.microsoft.com/office/drawing/2017/model3d">
                <am3d:model3d r:embed="rId3">
                  <am3d:spPr>
                    <a:xfrm>
                      <a:off x="0" y="0"/>
                      <a:ext cx="703215" cy="737257"/>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95694" ay="534289" az="14816"/>
                    <am3d:postTrans dx="0" dy="0" dz="0"/>
                  </am3d:trans>
                  <am3d:raster rName="Office3DRenderer" rVer="16.0.8326">
                    <am3d:blip r:embed="rId4"/>
                  </am3d:raster>
                  <am3d:objViewport viewportSz="103571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İçerik Yer Tutucusu 9" descr="Red X">
                <a:extLst>
                  <a:ext uri="{FF2B5EF4-FFF2-40B4-BE49-F238E27FC236}">
                    <a16:creationId xmlns:a16="http://schemas.microsoft.com/office/drawing/2014/main" id="{CD036F75-7C51-D81C-CD26-9336BF795FB8}"/>
                  </a:ext>
                </a:extLst>
              </p:cNvPr>
              <p:cNvPicPr>
                <a:picLocks noGrp="1" noRot="1" noChangeAspect="1" noMove="1" noResize="1" noEditPoints="1" noAdjustHandles="1" noChangeArrowheads="1" noChangeShapeType="1" noCrop="1"/>
              </p:cNvPicPr>
              <p:nvPr/>
            </p:nvPicPr>
            <p:blipFill>
              <a:blip r:embed="rId4"/>
              <a:stretch>
                <a:fillRect/>
              </a:stretch>
            </p:blipFill>
            <p:spPr>
              <a:xfrm>
                <a:off x="6431009" y="2347480"/>
                <a:ext cx="703215" cy="737257"/>
              </a:xfrm>
              <a:prstGeom prst="rect">
                <a:avLst/>
              </a:prstGeom>
            </p:spPr>
          </p:pic>
        </mc:Fallback>
      </mc:AlternateContent>
      <p:pic>
        <p:nvPicPr>
          <p:cNvPr id="9" name="Picture 4" descr="29">
            <a:extLst>
              <a:ext uri="{FF2B5EF4-FFF2-40B4-BE49-F238E27FC236}">
                <a16:creationId xmlns:a16="http://schemas.microsoft.com/office/drawing/2014/main" id="{9DDD098E-FA17-702B-223E-AE427BFE2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23" r="1874"/>
          <a:stretch/>
        </p:blipFill>
        <p:spPr bwMode="auto">
          <a:xfrm>
            <a:off x="9274628" y="2347480"/>
            <a:ext cx="2917372" cy="451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çerik Yer Tutucusu 6" descr="Onay işareti düz dolguyla">
            <a:extLst>
              <a:ext uri="{FF2B5EF4-FFF2-40B4-BE49-F238E27FC236}">
                <a16:creationId xmlns:a16="http://schemas.microsoft.com/office/drawing/2014/main" id="{26E96CAA-011C-2FF8-7DC9-54289EEB11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24503" y="2082391"/>
            <a:ext cx="1265466" cy="1251856"/>
          </a:xfrm>
          <a:prstGeom prst="rect">
            <a:avLst/>
          </a:prstGeom>
          <a:scene3d>
            <a:camera prst="perspectiveContrastingLeftFacing"/>
            <a:lightRig rig="threePt" dir="t"/>
          </a:scene3d>
        </p:spPr>
      </p:pic>
      <p:pic>
        <p:nvPicPr>
          <p:cNvPr id="11" name="Picture 7" descr="YÜK TAŞIMA1">
            <a:extLst>
              <a:ext uri="{FF2B5EF4-FFF2-40B4-BE49-F238E27FC236}">
                <a16:creationId xmlns:a16="http://schemas.microsoft.com/office/drawing/2014/main" id="{250B2426-E65A-1FE6-388F-0E17D5E8B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1686"/>
            <a:ext cx="6259286" cy="50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m3d="http://schemas.microsoft.com/office/drawing/2017/model3d" Requires="am3d">
          <p:graphicFrame>
            <p:nvGraphicFramePr>
              <p:cNvPr id="12" name="İçerik Yer Tutucusu 9" descr="Red X">
                <a:extLst>
                  <a:ext uri="{FF2B5EF4-FFF2-40B4-BE49-F238E27FC236}">
                    <a16:creationId xmlns:a16="http://schemas.microsoft.com/office/drawing/2014/main" id="{57737E9F-C1A4-685B-FA17-3CA1A3438EF5}"/>
                  </a:ext>
                </a:extLst>
              </p:cNvPr>
              <p:cNvGraphicFramePr>
                <a:graphicFrameLocks noChangeAspect="1"/>
              </p:cNvGraphicFramePr>
              <p:nvPr>
                <p:extLst>
                  <p:ext uri="{D42A27DB-BD31-4B8C-83A1-F6EECF244321}">
                    <p14:modId xmlns:p14="http://schemas.microsoft.com/office/powerpoint/2010/main" val="3173916805"/>
                  </p:ext>
                </p:extLst>
              </p:nvPr>
            </p:nvGraphicFramePr>
            <p:xfrm>
              <a:off x="91348" y="87520"/>
              <a:ext cx="721175" cy="742575"/>
            </p:xfrm>
            <a:graphic>
              <a:graphicData uri="http://schemas.microsoft.com/office/drawing/2017/model3d">
                <am3d:model3d r:embed="rId3">
                  <am3d:spPr>
                    <a:xfrm>
                      <a:off x="0" y="0"/>
                      <a:ext cx="721175" cy="742575"/>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413555" ay="679665" az="-81608"/>
                    <am3d:postTrans dx="0" dy="0" dz="0"/>
                  </am3d:trans>
                  <am3d:raster rName="Office3DRenderer" rVer="16.0.8326">
                    <am3d:blip r:embed="rId8"/>
                  </am3d:raster>
                  <am3d:objViewport viewportSz="103571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İçerik Yer Tutucusu 9" descr="Red X">
                <a:extLst>
                  <a:ext uri="{FF2B5EF4-FFF2-40B4-BE49-F238E27FC236}">
                    <a16:creationId xmlns:a16="http://schemas.microsoft.com/office/drawing/2014/main" id="{57737E9F-C1A4-685B-FA17-3CA1A3438EF5}"/>
                  </a:ext>
                </a:extLst>
              </p:cNvPr>
              <p:cNvPicPr>
                <a:picLocks noGrp="1" noRot="1" noChangeAspect="1" noMove="1" noResize="1" noEditPoints="1" noAdjustHandles="1" noChangeArrowheads="1" noChangeShapeType="1" noCrop="1"/>
              </p:cNvPicPr>
              <p:nvPr/>
            </p:nvPicPr>
            <p:blipFill>
              <a:blip r:embed="rId8"/>
              <a:stretch>
                <a:fillRect/>
              </a:stretch>
            </p:blipFill>
            <p:spPr>
              <a:xfrm>
                <a:off x="91348" y="87520"/>
                <a:ext cx="721175" cy="742575"/>
              </a:xfrm>
              <a:prstGeom prst="rect">
                <a:avLst/>
              </a:prstGeom>
            </p:spPr>
          </p:pic>
        </mc:Fallback>
      </mc:AlternateContent>
      <p:pic>
        <p:nvPicPr>
          <p:cNvPr id="13" name="İçerik Yer Tutucusu 6" descr="Onay işareti düz dolguyla">
            <a:extLst>
              <a:ext uri="{FF2B5EF4-FFF2-40B4-BE49-F238E27FC236}">
                <a16:creationId xmlns:a16="http://schemas.microsoft.com/office/drawing/2014/main" id="{FFAE0ABC-6DFD-A6B6-FE67-E6BB4C41C8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678" y="-167121"/>
            <a:ext cx="1265466" cy="1251856"/>
          </a:xfrm>
          <a:prstGeom prst="rect">
            <a:avLst/>
          </a:prstGeom>
          <a:scene3d>
            <a:camera prst="perspectiveContrastingLeftFacing"/>
            <a:lightRig rig="threePt" dir="t"/>
          </a:scene3d>
        </p:spPr>
      </p:pic>
    </p:spTree>
    <p:extLst>
      <p:ext uri="{BB962C8B-B14F-4D97-AF65-F5344CB8AC3E}">
        <p14:creationId xmlns:p14="http://schemas.microsoft.com/office/powerpoint/2010/main" val="3040885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27">
            <a:extLst>
              <a:ext uri="{FF2B5EF4-FFF2-40B4-BE49-F238E27FC236}">
                <a16:creationId xmlns:a16="http://schemas.microsoft.com/office/drawing/2014/main" id="{676A854C-9377-2CB5-1153-E5908F185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 r="39726"/>
          <a:stretch/>
        </p:blipFill>
        <p:spPr bwMode="auto">
          <a:xfrm>
            <a:off x="0" y="0"/>
            <a:ext cx="5834743" cy="512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m3d="http://schemas.microsoft.com/office/drawing/2017/model3d" Requires="am3d">
          <p:graphicFrame>
            <p:nvGraphicFramePr>
              <p:cNvPr id="3" name="İçerik Yer Tutucusu 9" descr="Red X">
                <a:extLst>
                  <a:ext uri="{FF2B5EF4-FFF2-40B4-BE49-F238E27FC236}">
                    <a16:creationId xmlns:a16="http://schemas.microsoft.com/office/drawing/2014/main" id="{596CDD5E-2E5E-2874-6707-1D5212A9CAAA}"/>
                  </a:ext>
                </a:extLst>
              </p:cNvPr>
              <p:cNvGraphicFramePr>
                <a:graphicFrameLocks noChangeAspect="1"/>
              </p:cNvGraphicFramePr>
              <p:nvPr>
                <p:extLst>
                  <p:ext uri="{D42A27DB-BD31-4B8C-83A1-F6EECF244321}">
                    <p14:modId xmlns:p14="http://schemas.microsoft.com/office/powerpoint/2010/main" val="433174176"/>
                  </p:ext>
                </p:extLst>
              </p:nvPr>
            </p:nvGraphicFramePr>
            <p:xfrm>
              <a:off x="0" y="0"/>
              <a:ext cx="732766" cy="720572"/>
            </p:xfrm>
            <a:graphic>
              <a:graphicData uri="http://schemas.microsoft.com/office/drawing/2017/model3d">
                <am3d:model3d r:embed="rId3">
                  <am3d:spPr>
                    <a:xfrm>
                      <a:off x="0" y="0"/>
                      <a:ext cx="732766" cy="720572"/>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607496" ay="280077" az="-49953"/>
                    <am3d:postTrans dx="0" dy="0" dz="0"/>
                  </am3d:trans>
                  <am3d:raster rName="Office3DRenderer" rVer="16.0.8326">
                    <am3d:blip r:embed="rId4"/>
                  </am3d:raster>
                  <am3d:objViewport viewportSz="103571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İçerik Yer Tutucusu 9" descr="Red X">
                <a:extLst>
                  <a:ext uri="{FF2B5EF4-FFF2-40B4-BE49-F238E27FC236}">
                    <a16:creationId xmlns:a16="http://schemas.microsoft.com/office/drawing/2014/main" id="{596CDD5E-2E5E-2874-6707-1D5212A9CAAA}"/>
                  </a:ext>
                </a:extLst>
              </p:cNvPr>
              <p:cNvPicPr>
                <a:picLocks noGrp="1" noRot="1" noChangeAspect="1" noMove="1" noResize="1" noEditPoints="1" noAdjustHandles="1" noChangeArrowheads="1" noChangeShapeType="1" noCrop="1"/>
              </p:cNvPicPr>
              <p:nvPr/>
            </p:nvPicPr>
            <p:blipFill>
              <a:blip r:embed="rId4"/>
              <a:stretch>
                <a:fillRect/>
              </a:stretch>
            </p:blipFill>
            <p:spPr>
              <a:xfrm>
                <a:off x="0" y="0"/>
                <a:ext cx="732766" cy="720572"/>
              </a:xfrm>
              <a:prstGeom prst="rect">
                <a:avLst/>
              </a:prstGeom>
            </p:spPr>
          </p:pic>
        </mc:Fallback>
      </mc:AlternateContent>
      <p:pic>
        <p:nvPicPr>
          <p:cNvPr id="4" name="İçerik Yer Tutucusu 6" descr="Onay işareti düz dolguyla">
            <a:extLst>
              <a:ext uri="{FF2B5EF4-FFF2-40B4-BE49-F238E27FC236}">
                <a16:creationId xmlns:a16="http://schemas.microsoft.com/office/drawing/2014/main" id="{0A27B0F0-F52E-003B-8D34-DC77CCCB29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2564" y="-265642"/>
            <a:ext cx="1265466" cy="1251856"/>
          </a:xfrm>
          <a:prstGeom prst="rect">
            <a:avLst/>
          </a:prstGeom>
          <a:scene3d>
            <a:camera prst="perspectiveContrastingLeftFacing"/>
            <a:lightRig rig="threePt" dir="t"/>
          </a:scene3d>
        </p:spPr>
      </p:pic>
      <p:pic>
        <p:nvPicPr>
          <p:cNvPr id="5" name="Picture 7" descr="212223">
            <a:extLst>
              <a:ext uri="{FF2B5EF4-FFF2-40B4-BE49-F238E27FC236}">
                <a16:creationId xmlns:a16="http://schemas.microsoft.com/office/drawing/2014/main" id="{C3D76CC6-F503-D4FB-DBB2-E2A13C3E91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7728"/>
          <a:stretch/>
        </p:blipFill>
        <p:spPr bwMode="auto">
          <a:xfrm>
            <a:off x="5834743" y="1981201"/>
            <a:ext cx="7380514"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m3d="http://schemas.microsoft.com/office/drawing/2017/model3d" Requires="am3d">
          <p:graphicFrame>
            <p:nvGraphicFramePr>
              <p:cNvPr id="6" name="İçerik Yer Tutucusu 9" descr="Red X">
                <a:extLst>
                  <a:ext uri="{FF2B5EF4-FFF2-40B4-BE49-F238E27FC236}">
                    <a16:creationId xmlns:a16="http://schemas.microsoft.com/office/drawing/2014/main" id="{586B5A73-4D3A-7000-329C-465462637306}"/>
                  </a:ext>
                </a:extLst>
              </p:cNvPr>
              <p:cNvGraphicFramePr>
                <a:graphicFrameLocks noChangeAspect="1"/>
              </p:cNvGraphicFramePr>
              <p:nvPr>
                <p:extLst>
                  <p:ext uri="{D42A27DB-BD31-4B8C-83A1-F6EECF244321}">
                    <p14:modId xmlns:p14="http://schemas.microsoft.com/office/powerpoint/2010/main" val="624299714"/>
                  </p:ext>
                </p:extLst>
              </p:nvPr>
            </p:nvGraphicFramePr>
            <p:xfrm>
              <a:off x="6096000" y="2072975"/>
              <a:ext cx="716051" cy="732959"/>
            </p:xfrm>
            <a:graphic>
              <a:graphicData uri="http://schemas.microsoft.com/office/drawing/2017/model3d">
                <am3d:model3d r:embed="rId3">
                  <am3d:spPr>
                    <a:xfrm>
                      <a:off x="0" y="0"/>
                      <a:ext cx="716051" cy="732959"/>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308520" ay="482580" az="-43277"/>
                    <am3d:postTrans dx="0" dy="0" dz="0"/>
                  </am3d:trans>
                  <am3d:raster rName="Office3DRenderer" rVer="16.0.8326">
                    <am3d:blip r:embed="rId8"/>
                  </am3d:raster>
                  <am3d:objViewport viewportSz="103571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İçerik Yer Tutucusu 9" descr="Red X">
                <a:extLst>
                  <a:ext uri="{FF2B5EF4-FFF2-40B4-BE49-F238E27FC236}">
                    <a16:creationId xmlns:a16="http://schemas.microsoft.com/office/drawing/2014/main" id="{586B5A73-4D3A-7000-329C-465462637306}"/>
                  </a:ext>
                </a:extLst>
              </p:cNvPr>
              <p:cNvPicPr>
                <a:picLocks noGrp="1" noRot="1" noChangeAspect="1" noMove="1" noResize="1" noEditPoints="1" noAdjustHandles="1" noChangeArrowheads="1" noChangeShapeType="1" noCrop="1"/>
              </p:cNvPicPr>
              <p:nvPr/>
            </p:nvPicPr>
            <p:blipFill>
              <a:blip r:embed="rId8"/>
              <a:stretch>
                <a:fillRect/>
              </a:stretch>
            </p:blipFill>
            <p:spPr>
              <a:xfrm>
                <a:off x="6096000" y="2072975"/>
                <a:ext cx="716051" cy="732959"/>
              </a:xfrm>
              <a:prstGeom prst="rect">
                <a:avLst/>
              </a:prstGeom>
            </p:spPr>
          </p:pic>
        </mc:Fallback>
      </mc:AlternateContent>
      <p:pic>
        <p:nvPicPr>
          <p:cNvPr id="8" name="İçerik Yer Tutucusu 6" descr="Onay işareti düz dolguyla">
            <a:extLst>
              <a:ext uri="{FF2B5EF4-FFF2-40B4-BE49-F238E27FC236}">
                <a16:creationId xmlns:a16="http://schemas.microsoft.com/office/drawing/2014/main" id="{E64547B7-EF7E-2E70-86DC-C19B286CB3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6753" y="1813526"/>
            <a:ext cx="1265466" cy="1251856"/>
          </a:xfrm>
          <a:prstGeom prst="rect">
            <a:avLst/>
          </a:prstGeom>
          <a:scene3d>
            <a:camera prst="perspectiveContrastingLeftFacing"/>
            <a:lightRig rig="threePt" dir="t"/>
          </a:scene3d>
        </p:spPr>
      </p:pic>
    </p:spTree>
    <p:extLst>
      <p:ext uri="{BB962C8B-B14F-4D97-AF65-F5344CB8AC3E}">
        <p14:creationId xmlns:p14="http://schemas.microsoft.com/office/powerpoint/2010/main" val="473113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2D71F5-0D8D-F502-1E0B-3A623BBF1243}"/>
              </a:ext>
            </a:extLst>
          </p:cNvPr>
          <p:cNvSpPr>
            <a:spLocks noGrp="1"/>
          </p:cNvSpPr>
          <p:nvPr>
            <p:ph type="title"/>
          </p:nvPr>
        </p:nvSpPr>
        <p:spPr/>
        <p:txBody>
          <a:bodyPr/>
          <a:lstStyle/>
          <a:p>
            <a:r>
              <a:rPr lang="tr-TR" dirty="0"/>
              <a:t>korunma</a:t>
            </a:r>
          </a:p>
        </p:txBody>
      </p:sp>
      <p:sp>
        <p:nvSpPr>
          <p:cNvPr id="3" name="İçerik Yer Tutucusu 2">
            <a:extLst>
              <a:ext uri="{FF2B5EF4-FFF2-40B4-BE49-F238E27FC236}">
                <a16:creationId xmlns:a16="http://schemas.microsoft.com/office/drawing/2014/main" id="{2DFA708A-074E-3E5E-A0E2-5A4DFB1C1973}"/>
              </a:ext>
            </a:extLst>
          </p:cNvPr>
          <p:cNvSpPr>
            <a:spLocks noGrp="1"/>
          </p:cNvSpPr>
          <p:nvPr>
            <p:ph idx="1"/>
          </p:nvPr>
        </p:nvSpPr>
        <p:spPr>
          <a:xfrm>
            <a:off x="2231136" y="2638044"/>
            <a:ext cx="7729728" cy="4121985"/>
          </a:xfrm>
        </p:spPr>
        <p:txBody>
          <a:bodyPr>
            <a:normAutofit/>
          </a:bodyPr>
          <a:lstStyle/>
          <a:p>
            <a:pPr>
              <a:buFont typeface="Wingdings" panose="05000000000000000000" pitchFamily="2" charset="2"/>
              <a:buChar char="§"/>
            </a:pPr>
            <a:r>
              <a:rPr lang="tr-TR" sz="1800" dirty="0"/>
              <a:t>Halen </a:t>
            </a:r>
            <a:r>
              <a:rPr lang="tr-TR" dirty="0"/>
              <a:t>bel ağrısı</a:t>
            </a:r>
            <a:r>
              <a:rPr lang="tr-TR" sz="1800" dirty="0"/>
              <a:t> için önleyici tedbir olarak egzersizin rutin kullanımını destekleyen ya da karşıt kanıtlar yetersiz</a:t>
            </a:r>
          </a:p>
          <a:p>
            <a:pPr>
              <a:buFont typeface="Wingdings" panose="05000000000000000000" pitchFamily="2" charset="2"/>
              <a:buChar char="§"/>
            </a:pPr>
            <a:r>
              <a:rPr lang="tr-TR" sz="1800" dirty="0"/>
              <a:t>Bununla beraber, düzenli fiziksel aktivitenin kronik </a:t>
            </a:r>
            <a:r>
              <a:rPr lang="tr-TR" dirty="0"/>
              <a:t>bel ağrısı</a:t>
            </a:r>
            <a:r>
              <a:rPr lang="tr-TR" sz="1800" dirty="0"/>
              <a:t>nın tekrar eden dönemlerinin tedavisinde ve sınırlandırılmasında faydalı olduğu gösterilmiştir. </a:t>
            </a:r>
          </a:p>
          <a:p>
            <a:pPr>
              <a:buFont typeface="Wingdings" panose="05000000000000000000" pitchFamily="2" charset="2"/>
              <a:buChar char="§"/>
            </a:pPr>
            <a:r>
              <a:rPr lang="tr-TR" sz="1800" dirty="0"/>
              <a:t>Bel destekleri (bel kemerleri), ayakkabı destekleri (</a:t>
            </a:r>
            <a:r>
              <a:rPr lang="tr-TR" sz="1800" dirty="0" err="1"/>
              <a:t>ortatikler</a:t>
            </a:r>
            <a:r>
              <a:rPr lang="tr-TR" sz="1800" dirty="0"/>
              <a:t>) </a:t>
            </a:r>
            <a:r>
              <a:rPr lang="tr-TR" dirty="0"/>
              <a:t>bel ağrısı</a:t>
            </a:r>
            <a:r>
              <a:rPr lang="tr-TR" sz="1800" dirty="0"/>
              <a:t>nın önlenmesinde etkin bulunmamıştır</a:t>
            </a:r>
            <a:endParaRPr lang="tr-TR" dirty="0"/>
          </a:p>
          <a:p>
            <a:r>
              <a:rPr lang="tr-TR" dirty="0"/>
              <a:t>Risk faktörlerini değiştirmek, bel ağrısının gerçekten önlenmesinde </a:t>
            </a:r>
            <a:r>
              <a:rPr lang="tr-TR" b="1" dirty="0"/>
              <a:t>tek yol   </a:t>
            </a:r>
          </a:p>
          <a:p>
            <a:r>
              <a:rPr lang="tr-TR" dirty="0"/>
              <a:t>Bu risk faktörleri bireysel, psikososyal, mesleki ve anatomik olarak sınıflandırılabilir</a:t>
            </a:r>
          </a:p>
          <a:p>
            <a:endParaRPr lang="tr-TR" dirty="0"/>
          </a:p>
        </p:txBody>
      </p:sp>
    </p:spTree>
    <p:extLst>
      <p:ext uri="{BB962C8B-B14F-4D97-AF65-F5344CB8AC3E}">
        <p14:creationId xmlns:p14="http://schemas.microsoft.com/office/powerpoint/2010/main" val="64161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8107EBCC-79FE-CD1A-8793-2E9FDFFDB9E4}"/>
              </a:ext>
            </a:extLst>
          </p:cNvPr>
          <p:cNvSpPr>
            <a:spLocks noGrp="1"/>
          </p:cNvSpPr>
          <p:nvPr>
            <p:ph type="body" idx="1"/>
          </p:nvPr>
        </p:nvSpPr>
        <p:spPr/>
        <p:txBody>
          <a:bodyPr/>
          <a:lstStyle/>
          <a:p>
            <a:pPr algn="l"/>
            <a:r>
              <a:rPr lang="tr-TR" b="1" dirty="0">
                <a:solidFill>
                  <a:schemeClr val="tx1"/>
                </a:solidFill>
              </a:rPr>
              <a:t>Mekanizmasına göre</a:t>
            </a:r>
          </a:p>
        </p:txBody>
      </p:sp>
      <p:sp>
        <p:nvSpPr>
          <p:cNvPr id="3" name="İçerik Yer Tutucusu 2">
            <a:extLst>
              <a:ext uri="{FF2B5EF4-FFF2-40B4-BE49-F238E27FC236}">
                <a16:creationId xmlns:a16="http://schemas.microsoft.com/office/drawing/2014/main" id="{C7C01EE8-8F8A-F9C0-6690-7B0F2791B7C8}"/>
              </a:ext>
            </a:extLst>
          </p:cNvPr>
          <p:cNvSpPr>
            <a:spLocks noGrp="1"/>
          </p:cNvSpPr>
          <p:nvPr>
            <p:ph sz="half" idx="2"/>
          </p:nvPr>
        </p:nvSpPr>
        <p:spPr/>
        <p:txBody>
          <a:bodyPr/>
          <a:lstStyle/>
          <a:p>
            <a:r>
              <a:rPr lang="tr-TR" dirty="0">
                <a:solidFill>
                  <a:srgbClr val="232323"/>
                </a:solidFill>
                <a:effectLst/>
                <a:ea typeface="Times New Roman" panose="02020603050405020304" pitchFamily="18" charset="0"/>
              </a:rPr>
              <a:t>Spesifik olmayan bel ağrısı (</a:t>
            </a:r>
            <a:r>
              <a:rPr lang="tr-TR" dirty="0"/>
              <a:t>% </a:t>
            </a:r>
            <a:r>
              <a:rPr lang="tr-TR" dirty="0">
                <a:solidFill>
                  <a:srgbClr val="232323"/>
                </a:solidFill>
                <a:effectLst/>
                <a:ea typeface="Times New Roman" panose="02020603050405020304" pitchFamily="18" charset="0"/>
              </a:rPr>
              <a:t>85)</a:t>
            </a:r>
          </a:p>
          <a:p>
            <a:r>
              <a:rPr lang="tr-TR" dirty="0"/>
              <a:t>Mekanik bel ağrıları </a:t>
            </a:r>
          </a:p>
          <a:p>
            <a:r>
              <a:rPr lang="tr-TR" dirty="0"/>
              <a:t>Mekanik olmayan bel ağrıları </a:t>
            </a:r>
          </a:p>
          <a:p>
            <a:r>
              <a:rPr lang="tr-TR" dirty="0" err="1"/>
              <a:t>Visseral</a:t>
            </a:r>
            <a:r>
              <a:rPr lang="tr-TR" dirty="0"/>
              <a:t> hastalıklar</a:t>
            </a:r>
            <a:r>
              <a:rPr lang="tr-TR" dirty="0">
                <a:solidFill>
                  <a:srgbClr val="232323"/>
                </a:solidFill>
                <a:effectLst/>
                <a:ea typeface="Times New Roman" panose="02020603050405020304" pitchFamily="18" charset="0"/>
              </a:rPr>
              <a:t> </a:t>
            </a:r>
          </a:p>
          <a:p>
            <a:endParaRPr lang="tr-TR" dirty="0"/>
          </a:p>
        </p:txBody>
      </p:sp>
      <p:sp>
        <p:nvSpPr>
          <p:cNvPr id="4" name="İçerik Yer Tutucusu 3">
            <a:extLst>
              <a:ext uri="{FF2B5EF4-FFF2-40B4-BE49-F238E27FC236}">
                <a16:creationId xmlns:a16="http://schemas.microsoft.com/office/drawing/2014/main" id="{5DDCC064-8081-41FA-D8DF-755594982115}"/>
              </a:ext>
            </a:extLst>
          </p:cNvPr>
          <p:cNvSpPr>
            <a:spLocks noGrp="1"/>
          </p:cNvSpPr>
          <p:nvPr>
            <p:ph sz="quarter" idx="4"/>
          </p:nvPr>
        </p:nvSpPr>
        <p:spPr/>
        <p:txBody>
          <a:bodyPr/>
          <a:lstStyle/>
          <a:p>
            <a:r>
              <a:rPr lang="tr-TR" dirty="0"/>
              <a:t>Akut (&lt;4 </a:t>
            </a:r>
            <a:r>
              <a:rPr lang="tr-TR" dirty="0" err="1"/>
              <a:t>hf</a:t>
            </a:r>
            <a:r>
              <a:rPr lang="tr-TR" dirty="0"/>
              <a:t>)</a:t>
            </a:r>
          </a:p>
          <a:p>
            <a:r>
              <a:rPr lang="tr-TR" dirty="0" err="1"/>
              <a:t>Subakut</a:t>
            </a:r>
            <a:r>
              <a:rPr lang="tr-TR" dirty="0"/>
              <a:t> (4-12 </a:t>
            </a:r>
            <a:r>
              <a:rPr lang="tr-TR" dirty="0" err="1"/>
              <a:t>hf</a:t>
            </a:r>
            <a:r>
              <a:rPr lang="tr-TR" dirty="0"/>
              <a:t> )</a:t>
            </a:r>
          </a:p>
          <a:p>
            <a:r>
              <a:rPr lang="tr-TR" dirty="0"/>
              <a:t>Kronik (</a:t>
            </a:r>
            <a:r>
              <a:rPr lang="tr-TR" dirty="0">
                <a:solidFill>
                  <a:srgbClr val="232323"/>
                </a:solidFill>
                <a:ea typeface="Times New Roman" panose="02020603050405020304" pitchFamily="18" charset="0"/>
              </a:rPr>
              <a:t>≥12 </a:t>
            </a:r>
            <a:r>
              <a:rPr lang="tr-TR" dirty="0" err="1">
                <a:solidFill>
                  <a:srgbClr val="232323"/>
                </a:solidFill>
                <a:ea typeface="Times New Roman" panose="02020603050405020304" pitchFamily="18" charset="0"/>
              </a:rPr>
              <a:t>hf</a:t>
            </a:r>
            <a:r>
              <a:rPr lang="tr-TR" dirty="0">
                <a:solidFill>
                  <a:srgbClr val="232323"/>
                </a:solidFill>
                <a:ea typeface="Times New Roman" panose="02020603050405020304" pitchFamily="18" charset="0"/>
              </a:rPr>
              <a:t> </a:t>
            </a:r>
            <a:r>
              <a:rPr lang="tr-TR" dirty="0"/>
              <a:t>)</a:t>
            </a:r>
          </a:p>
          <a:p>
            <a:endParaRPr lang="tr-TR" dirty="0"/>
          </a:p>
        </p:txBody>
      </p:sp>
      <p:sp>
        <p:nvSpPr>
          <p:cNvPr id="5" name="Metin Yer Tutucusu 4">
            <a:extLst>
              <a:ext uri="{FF2B5EF4-FFF2-40B4-BE49-F238E27FC236}">
                <a16:creationId xmlns:a16="http://schemas.microsoft.com/office/drawing/2014/main" id="{FC20747C-00E9-33E8-7391-7C7E1083338C}"/>
              </a:ext>
            </a:extLst>
          </p:cNvPr>
          <p:cNvSpPr>
            <a:spLocks noGrp="1"/>
          </p:cNvSpPr>
          <p:nvPr>
            <p:ph type="body" sz="quarter" idx="13"/>
          </p:nvPr>
        </p:nvSpPr>
        <p:spPr/>
        <p:txBody>
          <a:bodyPr/>
          <a:lstStyle/>
          <a:p>
            <a:pPr algn="l"/>
            <a:r>
              <a:rPr lang="tr-TR" b="1" dirty="0">
                <a:solidFill>
                  <a:schemeClr val="tx1"/>
                </a:solidFill>
              </a:rPr>
              <a:t>Süresine göre</a:t>
            </a:r>
          </a:p>
        </p:txBody>
      </p:sp>
      <p:sp>
        <p:nvSpPr>
          <p:cNvPr id="6" name="Başlık 5">
            <a:extLst>
              <a:ext uri="{FF2B5EF4-FFF2-40B4-BE49-F238E27FC236}">
                <a16:creationId xmlns:a16="http://schemas.microsoft.com/office/drawing/2014/main" id="{B4069FF8-12D6-9AAC-D260-7A0D8930083B}"/>
              </a:ext>
            </a:extLst>
          </p:cNvPr>
          <p:cNvSpPr>
            <a:spLocks noGrp="1"/>
          </p:cNvSpPr>
          <p:nvPr>
            <p:ph type="title"/>
          </p:nvPr>
        </p:nvSpPr>
        <p:spPr/>
        <p:txBody>
          <a:bodyPr/>
          <a:lstStyle/>
          <a:p>
            <a:r>
              <a:rPr lang="tr-TR" dirty="0"/>
              <a:t>sınıflandırma</a:t>
            </a:r>
          </a:p>
        </p:txBody>
      </p:sp>
    </p:spTree>
    <p:extLst>
      <p:ext uri="{BB962C8B-B14F-4D97-AF65-F5344CB8AC3E}">
        <p14:creationId xmlns:p14="http://schemas.microsoft.com/office/powerpoint/2010/main" val="1015378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A1FDD0-9596-432E-142D-079E982C7F6F}"/>
              </a:ext>
            </a:extLst>
          </p:cNvPr>
          <p:cNvSpPr>
            <a:spLocks noGrp="1"/>
          </p:cNvSpPr>
          <p:nvPr>
            <p:ph type="title"/>
          </p:nvPr>
        </p:nvSpPr>
        <p:spPr/>
        <p:txBody>
          <a:bodyPr/>
          <a:lstStyle/>
          <a:p>
            <a:r>
              <a:rPr lang="tr-TR" dirty="0"/>
              <a:t>RİSK FAKTÖRLERİ</a:t>
            </a:r>
            <a:br>
              <a:rPr lang="tr-TR" dirty="0"/>
            </a:br>
            <a:r>
              <a:rPr lang="tr-TR" sz="2000" dirty="0"/>
              <a:t>(değiştirilemeyen)</a:t>
            </a:r>
          </a:p>
        </p:txBody>
      </p:sp>
      <p:sp>
        <p:nvSpPr>
          <p:cNvPr id="3" name="İçerik Yer Tutucusu 2">
            <a:extLst>
              <a:ext uri="{FF2B5EF4-FFF2-40B4-BE49-F238E27FC236}">
                <a16:creationId xmlns:a16="http://schemas.microsoft.com/office/drawing/2014/main" id="{D991A6D8-E856-79E4-573C-2D76E5AD55F7}"/>
              </a:ext>
            </a:extLst>
          </p:cNvPr>
          <p:cNvSpPr>
            <a:spLocks noGrp="1"/>
          </p:cNvSpPr>
          <p:nvPr>
            <p:ph idx="1"/>
          </p:nvPr>
        </p:nvSpPr>
        <p:spPr/>
        <p:txBody>
          <a:bodyPr/>
          <a:lstStyle/>
          <a:p>
            <a:r>
              <a:rPr lang="tr-TR" sz="2400" b="1" dirty="0"/>
              <a:t>Değiştirilemeyen Risk Faktörleri</a:t>
            </a:r>
          </a:p>
          <a:p>
            <a:endParaRPr lang="tr-TR" dirty="0"/>
          </a:p>
        </p:txBody>
      </p:sp>
      <p:graphicFrame>
        <p:nvGraphicFramePr>
          <p:cNvPr id="4" name="Tablo 3">
            <a:extLst>
              <a:ext uri="{FF2B5EF4-FFF2-40B4-BE49-F238E27FC236}">
                <a16:creationId xmlns:a16="http://schemas.microsoft.com/office/drawing/2014/main" id="{B8BDBB6C-7EC1-3DCC-3563-8F3897CEAADF}"/>
              </a:ext>
            </a:extLst>
          </p:cNvPr>
          <p:cNvGraphicFramePr>
            <a:graphicFrameLocks noGrp="1"/>
          </p:cNvGraphicFramePr>
          <p:nvPr>
            <p:extLst>
              <p:ext uri="{D42A27DB-BD31-4B8C-83A1-F6EECF244321}">
                <p14:modId xmlns:p14="http://schemas.microsoft.com/office/powerpoint/2010/main" val="1365907033"/>
              </p:ext>
            </p:extLst>
          </p:nvPr>
        </p:nvGraphicFramePr>
        <p:xfrm>
          <a:off x="1171252" y="2363056"/>
          <a:ext cx="9923468" cy="3411023"/>
        </p:xfrm>
        <a:graphic>
          <a:graphicData uri="http://schemas.openxmlformats.org/drawingml/2006/table">
            <a:tbl>
              <a:tblPr>
                <a:tableStyleId>{5C22544A-7EE6-4342-B048-85BDC9FD1C3A}</a:tableStyleId>
              </a:tblPr>
              <a:tblGrid>
                <a:gridCol w="4961734">
                  <a:extLst>
                    <a:ext uri="{9D8B030D-6E8A-4147-A177-3AD203B41FA5}">
                      <a16:colId xmlns:a16="http://schemas.microsoft.com/office/drawing/2014/main" val="421883900"/>
                    </a:ext>
                  </a:extLst>
                </a:gridCol>
                <a:gridCol w="4961734">
                  <a:extLst>
                    <a:ext uri="{9D8B030D-6E8A-4147-A177-3AD203B41FA5}">
                      <a16:colId xmlns:a16="http://schemas.microsoft.com/office/drawing/2014/main" val="2078213698"/>
                    </a:ext>
                  </a:extLst>
                </a:gridCol>
              </a:tblGrid>
              <a:tr h="487289">
                <a:tc>
                  <a:txBody>
                    <a:bodyPr/>
                    <a:lstStyle/>
                    <a:p>
                      <a:pPr marL="342900" indent="-342900">
                        <a:buFont typeface="Wingdings" panose="05000000000000000000" pitchFamily="2" charset="2"/>
                        <a:buChar char="§"/>
                      </a:pPr>
                      <a:r>
                        <a:rPr lang="tr-TR" sz="1800" dirty="0"/>
                        <a:t>İleri yaş</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Osteoartrit</a:t>
                      </a:r>
                      <a:endParaRPr lang="tr-TR" sz="1800" dirty="0">
                        <a:cs typeface="Times New Roman" pitchFamily="18" charset="0"/>
                      </a:endParaRPr>
                    </a:p>
                  </a:txBody>
                  <a:tcPr/>
                </a:tc>
                <a:extLst>
                  <a:ext uri="{0D108BD9-81ED-4DB2-BD59-A6C34878D82A}">
                    <a16:rowId xmlns:a16="http://schemas.microsoft.com/office/drawing/2014/main" val="1580460293"/>
                  </a:ext>
                </a:extLst>
              </a:tr>
              <a:tr h="4872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a:t>Omurganın doğumsal kusurları</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cs typeface="Times New Roman" pitchFamily="18" charset="0"/>
                        </a:rPr>
                        <a:t>Spondilolizis</a:t>
                      </a:r>
                      <a:endParaRPr lang="tr-TR" sz="1800" dirty="0"/>
                    </a:p>
                  </a:txBody>
                  <a:tcPr/>
                </a:tc>
                <a:extLst>
                  <a:ext uri="{0D108BD9-81ED-4DB2-BD59-A6C34878D82A}">
                    <a16:rowId xmlns:a16="http://schemas.microsoft.com/office/drawing/2014/main" val="321637779"/>
                  </a:ext>
                </a:extLst>
              </a:tr>
              <a:tr h="4872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a:t>Aile hikayesi</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Spondilolistezis</a:t>
                      </a:r>
                      <a:endParaRPr lang="tr-TR" sz="1800" dirty="0"/>
                    </a:p>
                  </a:txBody>
                  <a:tcPr/>
                </a:tc>
                <a:extLst>
                  <a:ext uri="{0D108BD9-81ED-4DB2-BD59-A6C34878D82A}">
                    <a16:rowId xmlns:a16="http://schemas.microsoft.com/office/drawing/2014/main" val="2595352345"/>
                  </a:ext>
                </a:extLst>
              </a:tr>
              <a:tr h="4872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a:t>Gebelik </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Annuler</a:t>
                      </a:r>
                      <a:r>
                        <a:rPr lang="tr-TR" sz="1800" dirty="0"/>
                        <a:t> bozulma</a:t>
                      </a:r>
                    </a:p>
                  </a:txBody>
                  <a:tcPr/>
                </a:tc>
                <a:extLst>
                  <a:ext uri="{0D108BD9-81ED-4DB2-BD59-A6C34878D82A}">
                    <a16:rowId xmlns:a16="http://schemas.microsoft.com/office/drawing/2014/main" val="3548934505"/>
                  </a:ext>
                </a:extLst>
              </a:tr>
              <a:tr h="4872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a:t>Geçirilmiş bel yaralanması</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Sinovial</a:t>
                      </a:r>
                      <a:r>
                        <a:rPr lang="tr-TR" sz="1800" dirty="0"/>
                        <a:t> kist</a:t>
                      </a:r>
                    </a:p>
                  </a:txBody>
                  <a:tcPr/>
                </a:tc>
                <a:extLst>
                  <a:ext uri="{0D108BD9-81ED-4DB2-BD59-A6C34878D82A}">
                    <a16:rowId xmlns:a16="http://schemas.microsoft.com/office/drawing/2014/main" val="3890522130"/>
                  </a:ext>
                </a:extLst>
              </a:tr>
              <a:tr h="4872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a:t>Omurga cerrahisi öyküsü</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Lumbosakral</a:t>
                      </a:r>
                      <a:r>
                        <a:rPr lang="tr-TR" sz="1800" dirty="0"/>
                        <a:t> </a:t>
                      </a:r>
                      <a:r>
                        <a:rPr lang="tr-TR" sz="1800" dirty="0" err="1"/>
                        <a:t>transizyonel</a:t>
                      </a:r>
                      <a:r>
                        <a:rPr lang="tr-TR" sz="1800" dirty="0"/>
                        <a:t> </a:t>
                      </a:r>
                      <a:r>
                        <a:rPr lang="tr-TR" sz="1800" dirty="0" err="1"/>
                        <a:t>vertebra</a:t>
                      </a:r>
                      <a:endParaRPr lang="tr-TR" sz="1800" dirty="0"/>
                    </a:p>
                  </a:txBody>
                  <a:tcPr/>
                </a:tc>
                <a:extLst>
                  <a:ext uri="{0D108BD9-81ED-4DB2-BD59-A6C34878D82A}">
                    <a16:rowId xmlns:a16="http://schemas.microsoft.com/office/drawing/2014/main" val="1957672221"/>
                  </a:ext>
                </a:extLst>
              </a:tr>
              <a:tr h="4872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Dejeneretif</a:t>
                      </a:r>
                      <a:r>
                        <a:rPr lang="tr-TR" sz="1800" dirty="0"/>
                        <a:t> disk hastalığı</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800" dirty="0" err="1"/>
                        <a:t>Schmorl</a:t>
                      </a:r>
                      <a:r>
                        <a:rPr lang="tr-TR" sz="1800" dirty="0"/>
                        <a:t> nodülleri</a:t>
                      </a:r>
                    </a:p>
                  </a:txBody>
                  <a:tcPr/>
                </a:tc>
                <a:extLst>
                  <a:ext uri="{0D108BD9-81ED-4DB2-BD59-A6C34878D82A}">
                    <a16:rowId xmlns:a16="http://schemas.microsoft.com/office/drawing/2014/main" val="1292172014"/>
                  </a:ext>
                </a:extLst>
              </a:tr>
            </a:tbl>
          </a:graphicData>
        </a:graphic>
      </p:graphicFrame>
    </p:spTree>
    <p:extLst>
      <p:ext uri="{BB962C8B-B14F-4D97-AF65-F5344CB8AC3E}">
        <p14:creationId xmlns:p14="http://schemas.microsoft.com/office/powerpoint/2010/main" val="2242171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D9519A-647C-BB45-35CA-5C6A548D319F}"/>
              </a:ext>
            </a:extLst>
          </p:cNvPr>
          <p:cNvSpPr>
            <a:spLocks noGrp="1"/>
          </p:cNvSpPr>
          <p:nvPr>
            <p:ph type="title"/>
          </p:nvPr>
        </p:nvSpPr>
        <p:spPr/>
        <p:txBody>
          <a:bodyPr/>
          <a:lstStyle/>
          <a:p>
            <a:r>
              <a:rPr lang="tr-TR" dirty="0"/>
              <a:t>RİSK FAKTÖRLERİ</a:t>
            </a:r>
            <a:br>
              <a:rPr lang="tr-TR" dirty="0"/>
            </a:br>
            <a:r>
              <a:rPr lang="tr-TR" sz="2000" dirty="0"/>
              <a:t>(değiştirilebilir)</a:t>
            </a:r>
          </a:p>
        </p:txBody>
      </p:sp>
      <p:sp>
        <p:nvSpPr>
          <p:cNvPr id="3" name="İçerik Yer Tutucusu 2">
            <a:extLst>
              <a:ext uri="{FF2B5EF4-FFF2-40B4-BE49-F238E27FC236}">
                <a16:creationId xmlns:a16="http://schemas.microsoft.com/office/drawing/2014/main" id="{29FABCC9-74A3-0029-1B97-17619CC82241}"/>
              </a:ext>
            </a:extLst>
          </p:cNvPr>
          <p:cNvSpPr>
            <a:spLocks noGrp="1"/>
          </p:cNvSpPr>
          <p:nvPr>
            <p:ph idx="1"/>
          </p:nvPr>
        </p:nvSpPr>
        <p:spPr/>
        <p:txBody>
          <a:bodyPr>
            <a:normAutofit/>
          </a:bodyPr>
          <a:lstStyle/>
          <a:p>
            <a:r>
              <a:rPr lang="tr-TR" sz="2400" b="1" dirty="0"/>
              <a:t>Değiştirilebilir Risk Faktörleri</a:t>
            </a:r>
          </a:p>
        </p:txBody>
      </p:sp>
      <p:graphicFrame>
        <p:nvGraphicFramePr>
          <p:cNvPr id="10" name="Tablo 9">
            <a:extLst>
              <a:ext uri="{FF2B5EF4-FFF2-40B4-BE49-F238E27FC236}">
                <a16:creationId xmlns:a16="http://schemas.microsoft.com/office/drawing/2014/main" id="{43AA1280-DB9F-C4B6-AD8A-1305EE418CF2}"/>
              </a:ext>
            </a:extLst>
          </p:cNvPr>
          <p:cNvGraphicFramePr>
            <a:graphicFrameLocks noGrp="1"/>
          </p:cNvGraphicFramePr>
          <p:nvPr>
            <p:extLst>
              <p:ext uri="{D42A27DB-BD31-4B8C-83A1-F6EECF244321}">
                <p14:modId xmlns:p14="http://schemas.microsoft.com/office/powerpoint/2010/main" val="3954559789"/>
              </p:ext>
            </p:extLst>
          </p:nvPr>
        </p:nvGraphicFramePr>
        <p:xfrm>
          <a:off x="1212350" y="2393880"/>
          <a:ext cx="10613206" cy="3953979"/>
        </p:xfrm>
        <a:graphic>
          <a:graphicData uri="http://schemas.openxmlformats.org/drawingml/2006/table">
            <a:tbl>
              <a:tblPr>
                <a:tableStyleId>{5C22544A-7EE6-4342-B048-85BDC9FD1C3A}</a:tableStyleId>
              </a:tblPr>
              <a:tblGrid>
                <a:gridCol w="2640459">
                  <a:extLst>
                    <a:ext uri="{9D8B030D-6E8A-4147-A177-3AD203B41FA5}">
                      <a16:colId xmlns:a16="http://schemas.microsoft.com/office/drawing/2014/main" val="2796033435"/>
                    </a:ext>
                  </a:extLst>
                </a:gridCol>
                <a:gridCol w="2512645">
                  <a:extLst>
                    <a:ext uri="{9D8B030D-6E8A-4147-A177-3AD203B41FA5}">
                      <a16:colId xmlns:a16="http://schemas.microsoft.com/office/drawing/2014/main" val="1290584821"/>
                    </a:ext>
                  </a:extLst>
                </a:gridCol>
                <a:gridCol w="2850656">
                  <a:extLst>
                    <a:ext uri="{9D8B030D-6E8A-4147-A177-3AD203B41FA5}">
                      <a16:colId xmlns:a16="http://schemas.microsoft.com/office/drawing/2014/main" val="523595487"/>
                    </a:ext>
                  </a:extLst>
                </a:gridCol>
                <a:gridCol w="2609446">
                  <a:extLst>
                    <a:ext uri="{9D8B030D-6E8A-4147-A177-3AD203B41FA5}">
                      <a16:colId xmlns:a16="http://schemas.microsoft.com/office/drawing/2014/main" val="3192860809"/>
                    </a:ext>
                  </a:extLst>
                </a:gridCol>
              </a:tblGrid>
              <a:tr h="377262">
                <a:tc>
                  <a:txBody>
                    <a:bodyPr/>
                    <a:lstStyle/>
                    <a:p>
                      <a:pPr marL="0" indent="0">
                        <a:buFont typeface="Wingdings" panose="05000000000000000000" pitchFamily="2" charset="2"/>
                        <a:buNone/>
                      </a:pPr>
                      <a:r>
                        <a:rPr lang="tr-TR" sz="2000" b="1" dirty="0"/>
                        <a:t>Kişisel </a:t>
                      </a:r>
                    </a:p>
                  </a:txBody>
                  <a:tcPr/>
                </a:tc>
                <a:tc>
                  <a:txBody>
                    <a:bodyPr/>
                    <a:lstStyle/>
                    <a:p>
                      <a:r>
                        <a:rPr lang="tr-TR" sz="2000" b="1" dirty="0" err="1"/>
                        <a:t>Psikososyal</a:t>
                      </a:r>
                      <a:r>
                        <a:rPr lang="tr-TR" sz="2000" b="1" dirty="0"/>
                        <a:t> </a:t>
                      </a:r>
                    </a:p>
                  </a:txBody>
                  <a:tcPr/>
                </a:tc>
                <a:tc>
                  <a:txBody>
                    <a:bodyPr/>
                    <a:lstStyle/>
                    <a:p>
                      <a:r>
                        <a:rPr lang="tr-TR" sz="2000" b="1" dirty="0"/>
                        <a:t>Mesleksel </a:t>
                      </a:r>
                    </a:p>
                  </a:txBody>
                  <a:tcPr/>
                </a:tc>
                <a:tc>
                  <a:txBody>
                    <a:bodyPr/>
                    <a:lstStyle/>
                    <a:p>
                      <a:r>
                        <a:rPr lang="tr-TR" sz="2000" b="1" dirty="0"/>
                        <a:t>Diğer </a:t>
                      </a:r>
                    </a:p>
                  </a:txBody>
                  <a:tcPr/>
                </a:tc>
                <a:extLst>
                  <a:ext uri="{0D108BD9-81ED-4DB2-BD59-A6C34878D82A}">
                    <a16:rowId xmlns:a16="http://schemas.microsoft.com/office/drawing/2014/main" val="2038198231"/>
                  </a:ext>
                </a:extLst>
              </a:tr>
              <a:tr h="377262">
                <a:tc>
                  <a:txBody>
                    <a:bodyPr/>
                    <a:lstStyle/>
                    <a:p>
                      <a:pPr marL="342900" indent="-342900">
                        <a:buFont typeface="Wingdings" panose="05000000000000000000" pitchFamily="2" charset="2"/>
                        <a:buChar char="§"/>
                      </a:pPr>
                      <a:r>
                        <a:rPr lang="tr-TR" sz="1800" dirty="0" err="1"/>
                        <a:t>Sedanter</a:t>
                      </a:r>
                      <a:r>
                        <a:rPr lang="tr-TR" sz="1800" dirty="0"/>
                        <a:t> yaşam</a:t>
                      </a:r>
                    </a:p>
                  </a:txBody>
                  <a:tcPr/>
                </a:tc>
                <a:tc>
                  <a:txBody>
                    <a:bodyPr/>
                    <a:lstStyle/>
                    <a:p>
                      <a:pPr marL="342900" indent="-342900">
                        <a:buFont typeface="Arial" panose="020B0604020202020204" pitchFamily="34" charset="0"/>
                        <a:buChar char="•"/>
                      </a:pPr>
                      <a:r>
                        <a:rPr lang="tr-TR" sz="1800" dirty="0"/>
                        <a:t>Stres </a:t>
                      </a:r>
                    </a:p>
                  </a:txBody>
                  <a:tcPr/>
                </a:tc>
                <a:tc>
                  <a:txBody>
                    <a:bodyPr/>
                    <a:lstStyle/>
                    <a:p>
                      <a:pPr marL="342900" indent="-342900">
                        <a:buFont typeface="Arial" panose="020B0604020202020204" pitchFamily="34" charset="0"/>
                        <a:buChar char="•"/>
                      </a:pPr>
                      <a:r>
                        <a:rPr lang="tr-TR" sz="1800" dirty="0"/>
                        <a:t>İşsizlik </a:t>
                      </a:r>
                    </a:p>
                  </a:txBody>
                  <a:tcPr/>
                </a:tc>
                <a:tc>
                  <a:txBody>
                    <a:bodyPr/>
                    <a:lstStyle/>
                    <a:p>
                      <a:pPr marL="342900" indent="-342900">
                        <a:buFont typeface="Arial" panose="020B0604020202020204" pitchFamily="34" charset="0"/>
                        <a:buChar char="•"/>
                      </a:pPr>
                      <a:r>
                        <a:rPr lang="tr-TR" sz="1800" dirty="0"/>
                        <a:t>Düşük ağrı toleransı</a:t>
                      </a:r>
                    </a:p>
                  </a:txBody>
                  <a:tcPr/>
                </a:tc>
                <a:extLst>
                  <a:ext uri="{0D108BD9-81ED-4DB2-BD59-A6C34878D82A}">
                    <a16:rowId xmlns:a16="http://schemas.microsoft.com/office/drawing/2014/main" val="775298669"/>
                  </a:ext>
                </a:extLst>
              </a:tr>
              <a:tr h="377262">
                <a:tc>
                  <a:txBody>
                    <a:bodyPr/>
                    <a:lstStyle/>
                    <a:p>
                      <a:pPr marL="342900" indent="-342900">
                        <a:buFont typeface="Wingdings" panose="05000000000000000000" pitchFamily="2" charset="2"/>
                        <a:buChar char="§"/>
                      </a:pPr>
                      <a:r>
                        <a:rPr lang="tr-TR" sz="1800" dirty="0"/>
                        <a:t>Fazla kilo/obezite</a:t>
                      </a:r>
                    </a:p>
                  </a:txBody>
                  <a:tcPr/>
                </a:tc>
                <a:tc>
                  <a:txBody>
                    <a:bodyPr/>
                    <a:lstStyle/>
                    <a:p>
                      <a:pPr marL="342900" indent="-342900">
                        <a:buFont typeface="Arial" panose="020B0604020202020204" pitchFamily="34" charset="0"/>
                        <a:buChar char="•"/>
                      </a:pPr>
                      <a:r>
                        <a:rPr lang="tr-TR" sz="1800" dirty="0"/>
                        <a:t>Depresyon </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t>Monoton görevler</a:t>
                      </a:r>
                    </a:p>
                  </a:txBody>
                  <a:tcPr/>
                </a:tc>
                <a:tc>
                  <a:txBody>
                    <a:bodyPr/>
                    <a:lstStyle/>
                    <a:p>
                      <a:pPr marL="342900" indent="-342900">
                        <a:buFont typeface="Arial" panose="020B0604020202020204" pitchFamily="34" charset="0"/>
                        <a:buChar char="•"/>
                      </a:pPr>
                      <a:r>
                        <a:rPr lang="tr-TR" sz="1800" dirty="0"/>
                        <a:t>Siyatik varlığı</a:t>
                      </a:r>
                    </a:p>
                  </a:txBody>
                  <a:tcPr/>
                </a:tc>
                <a:extLst>
                  <a:ext uri="{0D108BD9-81ED-4DB2-BD59-A6C34878D82A}">
                    <a16:rowId xmlns:a16="http://schemas.microsoft.com/office/drawing/2014/main" val="2969449343"/>
                  </a:ext>
                </a:extLst>
              </a:tr>
              <a:tr h="667464">
                <a:tc>
                  <a:txBody>
                    <a:bodyPr/>
                    <a:lstStyle/>
                    <a:p>
                      <a:pPr marL="342900" indent="-342900">
                        <a:buFont typeface="Wingdings" panose="05000000000000000000" pitchFamily="2" charset="2"/>
                        <a:buChar char="§"/>
                      </a:pPr>
                      <a:r>
                        <a:rPr lang="tr-TR" sz="1800" dirty="0"/>
                        <a:t>Sigara</a:t>
                      </a:r>
                    </a:p>
                  </a:txBody>
                  <a:tcPr/>
                </a:tc>
                <a:tc>
                  <a:txBody>
                    <a:bodyPr/>
                    <a:lstStyle/>
                    <a:p>
                      <a:pPr marL="342900" indent="-342900">
                        <a:buFont typeface="Arial" panose="020B0604020202020204" pitchFamily="34" charset="0"/>
                        <a:buChar char="•"/>
                      </a:pPr>
                      <a:r>
                        <a:rPr lang="tr-TR" sz="1800" dirty="0"/>
                        <a:t>Azalmış bilişsel fonksiyon</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t>Uzun süreli oturma veya ayakta kalma</a:t>
                      </a:r>
                    </a:p>
                  </a:txBody>
                  <a:tcPr/>
                </a:tc>
                <a:tc>
                  <a:txBody>
                    <a:bodyPr/>
                    <a:lstStyle/>
                    <a:p>
                      <a:pPr marL="342900" indent="-342900">
                        <a:buFont typeface="Arial" panose="020B0604020202020204" pitchFamily="34" charset="0"/>
                        <a:buChar char="•"/>
                      </a:pPr>
                      <a:r>
                        <a:rPr lang="tr-TR" sz="1800" dirty="0" err="1"/>
                        <a:t>Steroid</a:t>
                      </a:r>
                      <a:r>
                        <a:rPr lang="tr-TR" sz="1800" dirty="0"/>
                        <a:t> kullanımı</a:t>
                      </a:r>
                    </a:p>
                  </a:txBody>
                  <a:tcPr/>
                </a:tc>
                <a:extLst>
                  <a:ext uri="{0D108BD9-81ED-4DB2-BD59-A6C34878D82A}">
                    <a16:rowId xmlns:a16="http://schemas.microsoft.com/office/drawing/2014/main" val="2045141153"/>
                  </a:ext>
                </a:extLst>
              </a:tr>
              <a:tr h="667464">
                <a:tc>
                  <a:txBody>
                    <a:bodyPr/>
                    <a:lstStyle/>
                    <a:p>
                      <a:pPr marL="342900" indent="-342900">
                        <a:buFont typeface="Wingdings" panose="05000000000000000000" pitchFamily="2" charset="2"/>
                        <a:buChar char="§"/>
                      </a:pPr>
                      <a:r>
                        <a:rPr lang="tr-TR" sz="1800" dirty="0"/>
                        <a:t>Kötü </a:t>
                      </a:r>
                      <a:r>
                        <a:rPr lang="tr-TR" sz="1800" dirty="0" err="1"/>
                        <a:t>postür</a:t>
                      </a:r>
                      <a:endParaRPr lang="tr-TR" sz="1800" dirty="0"/>
                    </a:p>
                  </a:txBody>
                  <a:tcPr/>
                </a:tc>
                <a:tc>
                  <a:txBody>
                    <a:bodyPr/>
                    <a:lstStyle/>
                    <a:p>
                      <a:pPr marL="342900" indent="-342900">
                        <a:buFont typeface="Arial" panose="020B0604020202020204" pitchFamily="34" charset="0"/>
                        <a:buChar char="•"/>
                      </a:pPr>
                      <a:r>
                        <a:rPr lang="tr-TR" sz="1800" dirty="0" err="1"/>
                        <a:t>Somatizasyon</a:t>
                      </a:r>
                      <a:r>
                        <a:rPr lang="tr-TR" sz="1800" dirty="0"/>
                        <a:t> </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t>Ağırlık kaldırma</a:t>
                      </a:r>
                    </a:p>
                  </a:txBody>
                  <a:tcPr/>
                </a:tc>
                <a:tc>
                  <a:txBody>
                    <a:bodyPr/>
                    <a:lstStyle/>
                    <a:p>
                      <a:pPr marL="342900" indent="-342900">
                        <a:buFont typeface="Arial" panose="020B0604020202020204" pitchFamily="34" charset="0"/>
                        <a:buChar char="•"/>
                      </a:pPr>
                      <a:r>
                        <a:rPr lang="tr-TR" sz="1800" dirty="0"/>
                        <a:t>Ağır egzersiz ve temas  sporları</a:t>
                      </a:r>
                    </a:p>
                  </a:txBody>
                  <a:tcPr/>
                </a:tc>
                <a:extLst>
                  <a:ext uri="{0D108BD9-81ED-4DB2-BD59-A6C34878D82A}">
                    <a16:rowId xmlns:a16="http://schemas.microsoft.com/office/drawing/2014/main" val="3508487466"/>
                  </a:ext>
                </a:extLst>
              </a:tr>
              <a:tr h="676504">
                <a:tc>
                  <a:txBody>
                    <a:bodyPr/>
                    <a:lstStyle/>
                    <a:p>
                      <a:pPr marL="342900" indent="-342900">
                        <a:buFont typeface="Wingdings" panose="05000000000000000000" pitchFamily="2" charset="2"/>
                        <a:buChar char="§"/>
                      </a:pPr>
                      <a:r>
                        <a:rPr lang="tr-TR" sz="1800" dirty="0"/>
                        <a:t>Eğitim seviyesi</a:t>
                      </a:r>
                    </a:p>
                  </a:txBody>
                  <a:tcPr/>
                </a:tc>
                <a:tc>
                  <a:txBody>
                    <a:bodyPr/>
                    <a:lstStyle/>
                    <a:p>
                      <a:pPr marL="342900" indent="-342900">
                        <a:buFont typeface="Arial" panose="020B0604020202020204" pitchFamily="34" charset="0"/>
                        <a:buChar char="•"/>
                      </a:pPr>
                      <a:r>
                        <a:rPr lang="tr-TR" sz="1800" dirty="0"/>
                        <a:t>Korku sakınma davranışı</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t>Gelirin yetersiz olduğu algısı</a:t>
                      </a:r>
                    </a:p>
                  </a:txBody>
                  <a:tcPr/>
                </a:tc>
                <a:tc>
                  <a:txBody>
                    <a:bodyPr/>
                    <a:lstStyle/>
                    <a:p>
                      <a:pPr marL="0" indent="0">
                        <a:buFont typeface="Arial" panose="020B0604020202020204" pitchFamily="34" charset="0"/>
                        <a:buNone/>
                      </a:pPr>
                      <a:endParaRPr lang="tr-TR" sz="2000" dirty="0"/>
                    </a:p>
                  </a:txBody>
                  <a:tcPr/>
                </a:tc>
                <a:extLst>
                  <a:ext uri="{0D108BD9-81ED-4DB2-BD59-A6C34878D82A}">
                    <a16:rowId xmlns:a16="http://schemas.microsoft.com/office/drawing/2014/main" val="1044489822"/>
                  </a:ext>
                </a:extLst>
              </a:tr>
              <a:tr h="791783">
                <a:tc>
                  <a:txBody>
                    <a:bodyPr/>
                    <a:lstStyle/>
                    <a:p>
                      <a:pPr marL="342900" indent="-342900">
                        <a:buFont typeface="Wingdings" panose="05000000000000000000" pitchFamily="2" charset="2"/>
                        <a:buChar char="§"/>
                      </a:pPr>
                      <a:r>
                        <a:rPr lang="tr-TR" sz="1800" dirty="0"/>
                        <a:t>Genel sağlığın bozuk olması</a:t>
                      </a:r>
                    </a:p>
                  </a:txBody>
                  <a:tcPr/>
                </a:tc>
                <a:tc>
                  <a:txBody>
                    <a:bodyPr/>
                    <a:lstStyle/>
                    <a:p>
                      <a:pPr marL="342900" indent="-342900">
                        <a:buFont typeface="Arial" panose="020B0604020202020204" pitchFamily="34" charset="0"/>
                        <a:buChar char="•"/>
                      </a:pPr>
                      <a:r>
                        <a:rPr lang="tr-TR" sz="1800" dirty="0" err="1"/>
                        <a:t>Anksiyete</a:t>
                      </a:r>
                      <a:r>
                        <a:rPr lang="tr-TR" sz="1800" dirty="0"/>
                        <a:t> öyküsü</a:t>
                      </a:r>
                    </a:p>
                  </a:txBody>
                  <a:tcPr/>
                </a:tc>
                <a:tc>
                  <a:txBody>
                    <a:bodyPr/>
                    <a:lstStyle/>
                    <a:p>
                      <a:pPr marL="342900" indent="-342900">
                        <a:buFont typeface="Arial" panose="020B0604020202020204" pitchFamily="34" charset="0"/>
                        <a:buChar char="•"/>
                      </a:pPr>
                      <a:r>
                        <a:rPr lang="tr-TR" sz="1800" dirty="0"/>
                        <a:t>Eğilme, dönme, çekme itme</a:t>
                      </a:r>
                    </a:p>
                  </a:txBody>
                  <a:tcPr/>
                </a:tc>
                <a:tc>
                  <a:txBody>
                    <a:bodyPr/>
                    <a:lstStyle/>
                    <a:p>
                      <a:endParaRPr lang="tr-TR" dirty="0"/>
                    </a:p>
                  </a:txBody>
                  <a:tcPr/>
                </a:tc>
                <a:extLst>
                  <a:ext uri="{0D108BD9-81ED-4DB2-BD59-A6C34878D82A}">
                    <a16:rowId xmlns:a16="http://schemas.microsoft.com/office/drawing/2014/main" val="882544042"/>
                  </a:ext>
                </a:extLst>
              </a:tr>
            </a:tbl>
          </a:graphicData>
        </a:graphic>
      </p:graphicFrame>
    </p:spTree>
    <p:extLst>
      <p:ext uri="{BB962C8B-B14F-4D97-AF65-F5344CB8AC3E}">
        <p14:creationId xmlns:p14="http://schemas.microsoft.com/office/powerpoint/2010/main" val="1275276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A865ABE-83CA-A9E5-1AC5-D6F7DC93DD26}"/>
              </a:ext>
            </a:extLst>
          </p:cNvPr>
          <p:cNvPicPr>
            <a:picLocks noChangeAspect="1"/>
          </p:cNvPicPr>
          <p:nvPr/>
        </p:nvPicPr>
        <p:blipFill rotWithShape="1">
          <a:blip r:embed="rId3"/>
          <a:srcRect b="10722"/>
          <a:stretch/>
        </p:blipFill>
        <p:spPr>
          <a:xfrm>
            <a:off x="0" y="0"/>
            <a:ext cx="5802086" cy="6872616"/>
          </a:xfrm>
          <a:prstGeom prst="rect">
            <a:avLst/>
          </a:prstGeom>
        </p:spPr>
      </p:pic>
      <p:pic>
        <p:nvPicPr>
          <p:cNvPr id="5" name="Picture 2" descr="https://img.piri.net/mnresize/900/-/resim/imagecrop/2018/08/10/11/23/resized_b7e30-6fb2e8838961e1e2988245b6d7b4da89e6dd8c0d.jpg">
            <a:extLst>
              <a:ext uri="{FF2B5EF4-FFF2-40B4-BE49-F238E27FC236}">
                <a16:creationId xmlns:a16="http://schemas.microsoft.com/office/drawing/2014/main" id="{7B8A82C4-1015-2BDD-8337-51A7EF982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617"/>
            <a:ext cx="6197221" cy="688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28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46D308-9D18-55CC-AD7E-AD2A45E95523}"/>
              </a:ext>
            </a:extLst>
          </p:cNvPr>
          <p:cNvSpPr>
            <a:spLocks noGrp="1"/>
          </p:cNvSpPr>
          <p:nvPr>
            <p:ph type="title"/>
          </p:nvPr>
        </p:nvSpPr>
        <p:spPr/>
        <p:txBody>
          <a:bodyPr/>
          <a:lstStyle/>
          <a:p>
            <a:r>
              <a:rPr lang="tr-TR" dirty="0"/>
              <a:t>sevk</a:t>
            </a:r>
          </a:p>
        </p:txBody>
      </p:sp>
      <p:sp>
        <p:nvSpPr>
          <p:cNvPr id="3" name="İçerik Yer Tutucusu 2">
            <a:extLst>
              <a:ext uri="{FF2B5EF4-FFF2-40B4-BE49-F238E27FC236}">
                <a16:creationId xmlns:a16="http://schemas.microsoft.com/office/drawing/2014/main" id="{8FE49147-B0A8-D44C-D96D-D5E3447F5987}"/>
              </a:ext>
            </a:extLst>
          </p:cNvPr>
          <p:cNvSpPr>
            <a:spLocks noGrp="1"/>
          </p:cNvSpPr>
          <p:nvPr>
            <p:ph idx="1"/>
          </p:nvPr>
        </p:nvSpPr>
        <p:spPr/>
        <p:txBody>
          <a:bodyPr/>
          <a:lstStyle/>
          <a:p>
            <a:r>
              <a:rPr lang="tr-TR" dirty="0">
                <a:solidFill>
                  <a:srgbClr val="FF0000"/>
                </a:solidFill>
              </a:rPr>
              <a:t>Kırmızı bayrakların </a:t>
            </a:r>
            <a:r>
              <a:rPr lang="tr-TR" dirty="0"/>
              <a:t>varlığı</a:t>
            </a:r>
          </a:p>
          <a:p>
            <a:r>
              <a:rPr lang="tr-TR" dirty="0"/>
              <a:t>Genel durum kötü</a:t>
            </a:r>
          </a:p>
          <a:p>
            <a:r>
              <a:rPr lang="tr-TR" dirty="0"/>
              <a:t>Şiddetli bir travma</a:t>
            </a:r>
          </a:p>
          <a:p>
            <a:r>
              <a:rPr lang="tr-TR" dirty="0"/>
              <a:t>Tedaviye yanıt alınamaması</a:t>
            </a:r>
          </a:p>
          <a:p>
            <a:r>
              <a:rPr lang="tr-TR" dirty="0"/>
              <a:t>İleri tetkik ihtiyacı</a:t>
            </a:r>
          </a:p>
          <a:p>
            <a:endParaRPr lang="tr-TR" dirty="0"/>
          </a:p>
          <a:p>
            <a:endParaRPr lang="tr-TR" dirty="0"/>
          </a:p>
          <a:p>
            <a:endParaRPr lang="tr-TR" dirty="0"/>
          </a:p>
        </p:txBody>
      </p:sp>
    </p:spTree>
    <p:extLst>
      <p:ext uri="{BB962C8B-B14F-4D97-AF65-F5344CB8AC3E}">
        <p14:creationId xmlns:p14="http://schemas.microsoft.com/office/powerpoint/2010/main" val="1562490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A6626-67EA-D3C0-7B37-500C8323E208}"/>
              </a:ext>
            </a:extLst>
          </p:cNvPr>
          <p:cNvSpPr>
            <a:spLocks noGrp="1"/>
          </p:cNvSpPr>
          <p:nvPr>
            <p:ph type="title"/>
          </p:nvPr>
        </p:nvSpPr>
        <p:spPr/>
        <p:txBody>
          <a:bodyPr/>
          <a:lstStyle/>
          <a:p>
            <a:r>
              <a:rPr lang="tr-TR" dirty="0"/>
              <a:t>vaka</a:t>
            </a:r>
          </a:p>
        </p:txBody>
      </p:sp>
      <p:sp>
        <p:nvSpPr>
          <p:cNvPr id="3" name="İçerik Yer Tutucusu 2">
            <a:extLst>
              <a:ext uri="{FF2B5EF4-FFF2-40B4-BE49-F238E27FC236}">
                <a16:creationId xmlns:a16="http://schemas.microsoft.com/office/drawing/2014/main" id="{CF048C67-781D-9AB5-B801-AAB5E49B6CC5}"/>
              </a:ext>
            </a:extLst>
          </p:cNvPr>
          <p:cNvSpPr>
            <a:spLocks noGrp="1"/>
          </p:cNvSpPr>
          <p:nvPr>
            <p:ph idx="1"/>
          </p:nvPr>
        </p:nvSpPr>
        <p:spPr/>
        <p:txBody>
          <a:bodyPr/>
          <a:lstStyle/>
          <a:p>
            <a:r>
              <a:rPr lang="tr-TR" dirty="0"/>
              <a:t>45 yaşında kadın hasta</a:t>
            </a:r>
          </a:p>
          <a:p>
            <a:r>
              <a:rPr lang="tr-TR" dirty="0"/>
              <a:t>Bilinen kronik hastalığı, ilaç kullanım öyküsü olmayan hasta şiddetli bel ağrısı ile aile hekimliğine başvuruyor</a:t>
            </a:r>
          </a:p>
          <a:p>
            <a:r>
              <a:rPr lang="tr-TR" dirty="0"/>
              <a:t>Ağrının 2 gün önce başladığını giderek şiddetlendiğini belirtiyor</a:t>
            </a:r>
          </a:p>
          <a:p>
            <a:r>
              <a:rPr lang="tr-TR" dirty="0"/>
              <a:t>Temizlik yaparken ağır bir kova kaldırdığı öğreniliyor</a:t>
            </a:r>
          </a:p>
          <a:p>
            <a:r>
              <a:rPr lang="tr-TR" dirty="0"/>
              <a:t>Travma tariflemiyor, ateş kilo kaybı, gece terlemesi </a:t>
            </a:r>
            <a:r>
              <a:rPr lang="tr-TR" b="1" dirty="0"/>
              <a:t>yok</a:t>
            </a:r>
          </a:p>
          <a:p>
            <a:r>
              <a:rPr lang="tr-TR" dirty="0"/>
              <a:t>Gaita/üriner inkontinansı ve bacaklarında güçsüzlük </a:t>
            </a:r>
            <a:r>
              <a:rPr lang="tr-TR" b="1" dirty="0"/>
              <a:t>yok</a:t>
            </a:r>
          </a:p>
          <a:p>
            <a:endParaRPr lang="tr-TR" dirty="0"/>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1398369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A6626-67EA-D3C0-7B37-500C8323E208}"/>
              </a:ext>
            </a:extLst>
          </p:cNvPr>
          <p:cNvSpPr>
            <a:spLocks noGrp="1"/>
          </p:cNvSpPr>
          <p:nvPr>
            <p:ph type="title"/>
          </p:nvPr>
        </p:nvSpPr>
        <p:spPr/>
        <p:txBody>
          <a:bodyPr/>
          <a:lstStyle/>
          <a:p>
            <a:r>
              <a:rPr lang="tr-TR" dirty="0"/>
              <a:t>vaka</a:t>
            </a:r>
          </a:p>
        </p:txBody>
      </p:sp>
      <p:sp>
        <p:nvSpPr>
          <p:cNvPr id="3" name="İçerik Yer Tutucusu 2">
            <a:extLst>
              <a:ext uri="{FF2B5EF4-FFF2-40B4-BE49-F238E27FC236}">
                <a16:creationId xmlns:a16="http://schemas.microsoft.com/office/drawing/2014/main" id="{CF048C67-781D-9AB5-B801-AAB5E49B6CC5}"/>
              </a:ext>
            </a:extLst>
          </p:cNvPr>
          <p:cNvSpPr>
            <a:spLocks noGrp="1"/>
          </p:cNvSpPr>
          <p:nvPr>
            <p:ph idx="1"/>
          </p:nvPr>
        </p:nvSpPr>
        <p:spPr/>
        <p:txBody>
          <a:bodyPr/>
          <a:lstStyle/>
          <a:p>
            <a:r>
              <a:rPr lang="tr-TR" dirty="0"/>
              <a:t>Boy:155    Kilo:53    BMI: 22,06</a:t>
            </a:r>
          </a:p>
          <a:p>
            <a:r>
              <a:rPr lang="tr-TR" b="1" dirty="0" err="1"/>
              <a:t>Paraspinoz</a:t>
            </a:r>
            <a:r>
              <a:rPr lang="tr-TR" dirty="0"/>
              <a:t> </a:t>
            </a:r>
            <a:r>
              <a:rPr lang="tr-TR" b="1" dirty="0"/>
              <a:t>kaslarda</a:t>
            </a:r>
            <a:r>
              <a:rPr lang="tr-TR" dirty="0"/>
              <a:t> palpasyonla </a:t>
            </a:r>
            <a:r>
              <a:rPr lang="tr-TR" b="1" dirty="0"/>
              <a:t>hassasiyet</a:t>
            </a:r>
            <a:r>
              <a:rPr lang="tr-TR" dirty="0"/>
              <a:t> bulunmakta</a:t>
            </a:r>
          </a:p>
          <a:p>
            <a:r>
              <a:rPr lang="tr-TR" dirty="0"/>
              <a:t>Düz bacak kaldırma, Çift Bacak Kaldırma, </a:t>
            </a:r>
            <a:r>
              <a:rPr lang="tr-TR" dirty="0" err="1"/>
              <a:t>Laseque</a:t>
            </a:r>
            <a:r>
              <a:rPr lang="tr-TR" dirty="0"/>
              <a:t>, </a:t>
            </a:r>
            <a:r>
              <a:rPr lang="tr-TR" dirty="0" err="1"/>
              <a:t>Femoral</a:t>
            </a:r>
            <a:r>
              <a:rPr lang="tr-TR" dirty="0"/>
              <a:t> Germe, </a:t>
            </a:r>
            <a:r>
              <a:rPr lang="tr-TR" dirty="0" err="1"/>
              <a:t>İliak</a:t>
            </a:r>
            <a:r>
              <a:rPr lang="tr-TR" dirty="0"/>
              <a:t> Kompresyon testleri :</a:t>
            </a:r>
            <a:r>
              <a:rPr lang="tr-TR" b="1" dirty="0"/>
              <a:t>negatif</a:t>
            </a:r>
          </a:p>
          <a:p>
            <a:r>
              <a:rPr lang="tr-TR" dirty="0"/>
              <a:t>Her iki alt ekstremitesinin duyu, refleks ve güç muayeneleri normal</a:t>
            </a:r>
          </a:p>
          <a:p>
            <a:r>
              <a:rPr lang="tr-TR" dirty="0"/>
              <a:t>Olası tanı?, tetkik ve tedavi planı??</a:t>
            </a:r>
          </a:p>
          <a:p>
            <a:endParaRPr lang="tr-TR" dirty="0"/>
          </a:p>
        </p:txBody>
      </p:sp>
    </p:spTree>
    <p:extLst>
      <p:ext uri="{BB962C8B-B14F-4D97-AF65-F5344CB8AC3E}">
        <p14:creationId xmlns:p14="http://schemas.microsoft.com/office/powerpoint/2010/main" val="316586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A6626-67EA-D3C0-7B37-500C8323E208}"/>
              </a:ext>
            </a:extLst>
          </p:cNvPr>
          <p:cNvSpPr>
            <a:spLocks noGrp="1"/>
          </p:cNvSpPr>
          <p:nvPr>
            <p:ph type="title"/>
          </p:nvPr>
        </p:nvSpPr>
        <p:spPr/>
        <p:txBody>
          <a:bodyPr/>
          <a:lstStyle/>
          <a:p>
            <a:r>
              <a:rPr lang="tr-TR" dirty="0"/>
              <a:t>vaka</a:t>
            </a:r>
          </a:p>
        </p:txBody>
      </p:sp>
      <p:sp>
        <p:nvSpPr>
          <p:cNvPr id="3" name="İçerik Yer Tutucusu 2">
            <a:extLst>
              <a:ext uri="{FF2B5EF4-FFF2-40B4-BE49-F238E27FC236}">
                <a16:creationId xmlns:a16="http://schemas.microsoft.com/office/drawing/2014/main" id="{CF048C67-781D-9AB5-B801-AAB5E49B6CC5}"/>
              </a:ext>
            </a:extLst>
          </p:cNvPr>
          <p:cNvSpPr>
            <a:spLocks noGrp="1"/>
          </p:cNvSpPr>
          <p:nvPr>
            <p:ph idx="1"/>
          </p:nvPr>
        </p:nvSpPr>
        <p:spPr/>
        <p:txBody>
          <a:bodyPr/>
          <a:lstStyle/>
          <a:p>
            <a:r>
              <a:rPr lang="tr-TR" dirty="0"/>
              <a:t>45 yaş kadın hasta ağır bir yük kaldırma sonucu başlayan akut bel ağrısı</a:t>
            </a:r>
          </a:p>
          <a:p>
            <a:r>
              <a:rPr lang="tr-TR" dirty="0">
                <a:solidFill>
                  <a:srgbClr val="FF0000"/>
                </a:solidFill>
              </a:rPr>
              <a:t>Kırmızı bayraklar </a:t>
            </a:r>
            <a:r>
              <a:rPr lang="tr-TR" dirty="0"/>
              <a:t>yok</a:t>
            </a:r>
          </a:p>
          <a:p>
            <a:r>
              <a:rPr lang="tr-TR" dirty="0"/>
              <a:t>Muayenesi doğal</a:t>
            </a:r>
          </a:p>
          <a:p>
            <a:r>
              <a:rPr lang="tr-TR" dirty="0"/>
              <a:t>Olası tanı                 </a:t>
            </a:r>
            <a:r>
              <a:rPr lang="tr-TR" b="1" dirty="0" err="1"/>
              <a:t>non</a:t>
            </a:r>
            <a:r>
              <a:rPr lang="tr-TR" b="1" dirty="0"/>
              <a:t>-spesifik bel ağrısı</a:t>
            </a:r>
          </a:p>
          <a:p>
            <a:r>
              <a:rPr lang="tr-TR" dirty="0"/>
              <a:t>Tetkik                 </a:t>
            </a:r>
            <a:r>
              <a:rPr lang="tr-TR" b="1" dirty="0"/>
              <a:t>gereksiz</a:t>
            </a:r>
          </a:p>
          <a:p>
            <a:r>
              <a:rPr lang="tr-TR" dirty="0"/>
              <a:t>Tedavi: konservatif tedavi                 Eğitim,  NSAİD,  Kas gevşeticiler</a:t>
            </a:r>
          </a:p>
          <a:p>
            <a:r>
              <a:rPr lang="tr-TR" dirty="0"/>
              <a:t>2-4 hafta sonra kontrol</a:t>
            </a:r>
          </a:p>
          <a:p>
            <a:endParaRPr lang="tr-TR" dirty="0"/>
          </a:p>
          <a:p>
            <a:endParaRPr lang="tr-TR" dirty="0"/>
          </a:p>
        </p:txBody>
      </p:sp>
      <p:cxnSp>
        <p:nvCxnSpPr>
          <p:cNvPr id="4" name="Düz Ok Bağlayıcısı 3">
            <a:extLst>
              <a:ext uri="{FF2B5EF4-FFF2-40B4-BE49-F238E27FC236}">
                <a16:creationId xmlns:a16="http://schemas.microsoft.com/office/drawing/2014/main" id="{0CF292E1-265D-8C89-E67E-A533D9FB67BE}"/>
              </a:ext>
            </a:extLst>
          </p:cNvPr>
          <p:cNvCxnSpPr/>
          <p:nvPr/>
        </p:nvCxnSpPr>
        <p:spPr>
          <a:xfrm>
            <a:off x="4927481" y="4830237"/>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Düz Ok Bağlayıcısı 4">
            <a:extLst>
              <a:ext uri="{FF2B5EF4-FFF2-40B4-BE49-F238E27FC236}">
                <a16:creationId xmlns:a16="http://schemas.microsoft.com/office/drawing/2014/main" id="{9F875826-FDA7-168A-6655-A028F462E322}"/>
              </a:ext>
            </a:extLst>
          </p:cNvPr>
          <p:cNvCxnSpPr/>
          <p:nvPr/>
        </p:nvCxnSpPr>
        <p:spPr>
          <a:xfrm>
            <a:off x="3196652" y="4460123"/>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a:extLst>
              <a:ext uri="{FF2B5EF4-FFF2-40B4-BE49-F238E27FC236}">
                <a16:creationId xmlns:a16="http://schemas.microsoft.com/office/drawing/2014/main" id="{98607F01-C7B7-59E4-F58A-6B664EF3577D}"/>
              </a:ext>
            </a:extLst>
          </p:cNvPr>
          <p:cNvCxnSpPr/>
          <p:nvPr/>
        </p:nvCxnSpPr>
        <p:spPr>
          <a:xfrm>
            <a:off x="3479681" y="4046466"/>
            <a:ext cx="8544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336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F64340-677B-4C4B-2713-A5893FDFAAA5}"/>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3D36B101-4F7D-4248-8E72-4436BB9DC04A}"/>
              </a:ext>
            </a:extLst>
          </p:cNvPr>
          <p:cNvSpPr>
            <a:spLocks noGrp="1"/>
          </p:cNvSpPr>
          <p:nvPr>
            <p:ph idx="1"/>
          </p:nvPr>
        </p:nvSpPr>
        <p:spPr>
          <a:xfrm>
            <a:off x="2231136" y="2638044"/>
            <a:ext cx="7729728" cy="4219956"/>
          </a:xfrm>
        </p:spPr>
        <p:txBody>
          <a:bodyPr>
            <a:normAutofit fontScale="92500" lnSpcReduction="20000"/>
          </a:bodyPr>
          <a:lstStyle/>
          <a:p>
            <a:r>
              <a:rPr lang="tr-TR" sz="1400" dirty="0" err="1"/>
              <a:t>Current</a:t>
            </a:r>
            <a:r>
              <a:rPr lang="tr-TR" sz="1400" dirty="0"/>
              <a:t> Aile Hekimliği Tanı Ve Tedavi, 2019</a:t>
            </a:r>
          </a:p>
          <a:p>
            <a:r>
              <a:rPr lang="en-US" sz="1400" dirty="0"/>
              <a:t>Chronic Low Back Pain: Evaluation And Management</a:t>
            </a:r>
            <a:r>
              <a:rPr lang="tr-TR" sz="1400" dirty="0"/>
              <a:t>,</a:t>
            </a:r>
            <a:r>
              <a:rPr lang="en-US" sz="1400" dirty="0"/>
              <a:t> June 15, 2009  Volume 79, Number 12</a:t>
            </a:r>
            <a:r>
              <a:rPr lang="tr-TR" sz="1400" dirty="0"/>
              <a:t>, </a:t>
            </a:r>
            <a:r>
              <a:rPr lang="tr-TR" sz="1400" dirty="0" err="1"/>
              <a:t>American</a:t>
            </a:r>
            <a:r>
              <a:rPr lang="tr-TR" sz="1400" dirty="0"/>
              <a:t> </a:t>
            </a:r>
            <a:r>
              <a:rPr lang="tr-TR" sz="1400" dirty="0" err="1"/>
              <a:t>Family</a:t>
            </a:r>
            <a:r>
              <a:rPr lang="tr-TR" sz="1400" dirty="0"/>
              <a:t> </a:t>
            </a:r>
            <a:r>
              <a:rPr lang="tr-TR" sz="1400" dirty="0" err="1"/>
              <a:t>Physician</a:t>
            </a:r>
            <a:endParaRPr lang="en-US" sz="1400" i="0" dirty="0">
              <a:effectLst/>
            </a:endParaRPr>
          </a:p>
          <a:p>
            <a:r>
              <a:rPr lang="tr-TR" sz="1400" dirty="0"/>
              <a:t>Birinci Basamağa Yönelik Tanı Ve Tedavi Rehberi, 2012</a:t>
            </a:r>
          </a:p>
          <a:p>
            <a:r>
              <a:rPr lang="tr-TR" sz="1400" dirty="0"/>
              <a:t>Kronik Bel-boyun Ağrılı Hastaya Yaklaşım Ve Değerlendirme Yöntemleri, TOTBİD Dergisi, Takmaz Suna Akın 2017;16:81-88</a:t>
            </a:r>
            <a:endParaRPr lang="tr-TR" sz="1400" dirty="0">
              <a:hlinkClick r:id="rId2">
                <a:extLst>
                  <a:ext uri="{A12FA001-AC4F-418D-AE19-62706E023703}">
                    <ahyp:hlinkClr xmlns:ahyp="http://schemas.microsoft.com/office/drawing/2018/hyperlinkcolor" val="tx"/>
                  </a:ext>
                </a:extLst>
              </a:hlinkClick>
            </a:endParaRPr>
          </a:p>
          <a:p>
            <a:r>
              <a:rPr lang="en-US" sz="1400" dirty="0"/>
              <a:t>The American College of Physicians (ACP)</a:t>
            </a:r>
            <a:r>
              <a:rPr lang="tr-TR" sz="1400" dirty="0"/>
              <a:t> - </a:t>
            </a:r>
            <a:r>
              <a:rPr lang="en-US" sz="1400" dirty="0"/>
              <a:t>Noninvasive Treatments for Acute, Subacute, and Chronic Low Back Pain: A Clinical Practice Guideline</a:t>
            </a:r>
            <a:r>
              <a:rPr lang="tr-TR" sz="1400" dirty="0"/>
              <a:t> 2017</a:t>
            </a:r>
          </a:p>
          <a:p>
            <a:r>
              <a:rPr lang="tr-TR" sz="1400" dirty="0"/>
              <a:t>Bel Ağrısına </a:t>
            </a:r>
            <a:r>
              <a:rPr lang="tr-TR" sz="1400" dirty="0" err="1"/>
              <a:t>Yaklaşım,Klinik</a:t>
            </a:r>
            <a:r>
              <a:rPr lang="tr-TR" sz="1400" dirty="0"/>
              <a:t> Tıp Aile Hekimliği Dergisi Cilt 9 Sayı 6</a:t>
            </a:r>
          </a:p>
          <a:p>
            <a:r>
              <a:rPr lang="tr-TR" sz="1400" dirty="0"/>
              <a:t>Kronik </a:t>
            </a:r>
            <a:r>
              <a:rPr lang="tr-TR" sz="1400" dirty="0" err="1"/>
              <a:t>Nonspesifik</a:t>
            </a:r>
            <a:r>
              <a:rPr lang="tr-TR" sz="1400" dirty="0"/>
              <a:t> Bel Ağrısı Tedavisi Uzlaşı Raporu 2022</a:t>
            </a:r>
          </a:p>
          <a:p>
            <a:r>
              <a:rPr lang="en-US" sz="1400" i="0" dirty="0">
                <a:effectLst/>
                <a:hlinkClick r:id="rId3"/>
              </a:rPr>
              <a:t>https://medlineplus.gov/guidetogoodposture.html</a:t>
            </a:r>
            <a:endParaRPr lang="tr-TR" sz="1400" i="0" dirty="0">
              <a:effectLst/>
            </a:endParaRPr>
          </a:p>
          <a:p>
            <a:r>
              <a:rPr lang="tr-TR" sz="1400" dirty="0">
                <a:hlinkClick r:id="rId4"/>
              </a:rPr>
              <a:t>https://www.uptodate.com/contents/subacute-and-chronic-low-back-pain-nonpharmacologic-and-pharmacologic-treatment?search=bel+a%C4%9Fr%C4%B1s%C4%B1&amp;source=search_result&amp;selectedTitle=6~150&amp;usage_type=default&amp;display_rank=5</a:t>
            </a:r>
            <a:endParaRPr lang="tr-TR" sz="1400" dirty="0"/>
          </a:p>
          <a:p>
            <a:r>
              <a:rPr lang="tr-TR" sz="1400" dirty="0">
                <a:hlinkClick r:id="rId5"/>
              </a:rPr>
              <a:t>https://www.uptodate.com/contents/exercise-therapy-for-low-back-pain?search=bel+a%C4%9Fr%C4%B1s%C4%B1&amp;source=search_result&amp;selectedTitle=7~150&amp;usage_type=default&amp;display_rank=6</a:t>
            </a:r>
            <a:endParaRPr lang="tr-TR" sz="1400" dirty="0"/>
          </a:p>
        </p:txBody>
      </p:sp>
    </p:spTree>
    <p:extLst>
      <p:ext uri="{BB962C8B-B14F-4D97-AF65-F5344CB8AC3E}">
        <p14:creationId xmlns:p14="http://schemas.microsoft.com/office/powerpoint/2010/main" val="31774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1A996-F3F2-C3B1-F378-3BDFE873404D}"/>
              </a:ext>
            </a:extLst>
          </p:cNvPr>
          <p:cNvSpPr>
            <a:spLocks noGrp="1"/>
          </p:cNvSpPr>
          <p:nvPr>
            <p:ph type="title"/>
          </p:nvPr>
        </p:nvSpPr>
        <p:spPr/>
        <p:txBody>
          <a:bodyPr/>
          <a:lstStyle/>
          <a:p>
            <a:r>
              <a:rPr lang="tr-TR" dirty="0"/>
              <a:t>Mekanik bel ağrıları</a:t>
            </a:r>
          </a:p>
        </p:txBody>
      </p:sp>
      <p:sp>
        <p:nvSpPr>
          <p:cNvPr id="3" name="İçerik Yer Tutucusu 2">
            <a:extLst>
              <a:ext uri="{FF2B5EF4-FFF2-40B4-BE49-F238E27FC236}">
                <a16:creationId xmlns:a16="http://schemas.microsoft.com/office/drawing/2014/main" id="{49E368A2-C4DC-B1FE-4084-A744C2204639}"/>
              </a:ext>
            </a:extLst>
          </p:cNvPr>
          <p:cNvSpPr>
            <a:spLocks noGrp="1"/>
          </p:cNvSpPr>
          <p:nvPr>
            <p:ph sz="half" idx="1"/>
          </p:nvPr>
        </p:nvSpPr>
        <p:spPr/>
        <p:txBody>
          <a:bodyPr/>
          <a:lstStyle/>
          <a:p>
            <a:r>
              <a:rPr lang="tr-TR" b="1" dirty="0"/>
              <a:t>Lomber </a:t>
            </a:r>
            <a:r>
              <a:rPr lang="tr-TR" b="1" dirty="0" err="1"/>
              <a:t>strain</a:t>
            </a:r>
            <a:r>
              <a:rPr lang="tr-TR" b="1" dirty="0"/>
              <a:t>/</a:t>
            </a:r>
            <a:r>
              <a:rPr lang="tr-TR" b="1" dirty="0" err="1"/>
              <a:t>sprain</a:t>
            </a:r>
            <a:r>
              <a:rPr lang="tr-TR" b="1" dirty="0"/>
              <a:t> (%70)</a:t>
            </a:r>
          </a:p>
          <a:p>
            <a:r>
              <a:rPr lang="tr-TR" dirty="0" err="1"/>
              <a:t>Spondilolizis</a:t>
            </a:r>
            <a:r>
              <a:rPr lang="tr-TR" dirty="0"/>
              <a:t> (%10) </a:t>
            </a:r>
          </a:p>
          <a:p>
            <a:r>
              <a:rPr lang="tr-TR" dirty="0"/>
              <a:t>Disk herniasyonu (%5 - %10)</a:t>
            </a:r>
          </a:p>
          <a:p>
            <a:r>
              <a:rPr lang="tr-TR" dirty="0" err="1"/>
              <a:t>Spondilolistezis</a:t>
            </a:r>
            <a:endParaRPr lang="tr-TR" dirty="0"/>
          </a:p>
          <a:p>
            <a:r>
              <a:rPr lang="tr-TR" dirty="0"/>
              <a:t>Osteoartrit  </a:t>
            </a:r>
          </a:p>
          <a:p>
            <a:endParaRPr lang="tr-TR" dirty="0"/>
          </a:p>
          <a:p>
            <a:endParaRPr lang="tr-TR" dirty="0"/>
          </a:p>
        </p:txBody>
      </p:sp>
      <p:sp>
        <p:nvSpPr>
          <p:cNvPr id="4" name="İçerik Yer Tutucusu 3">
            <a:extLst>
              <a:ext uri="{FF2B5EF4-FFF2-40B4-BE49-F238E27FC236}">
                <a16:creationId xmlns:a16="http://schemas.microsoft.com/office/drawing/2014/main" id="{22C04BAA-8FD7-E709-C175-71AADEAC4A6E}"/>
              </a:ext>
            </a:extLst>
          </p:cNvPr>
          <p:cNvSpPr>
            <a:spLocks noGrp="1"/>
          </p:cNvSpPr>
          <p:nvPr>
            <p:ph sz="half" idx="2"/>
          </p:nvPr>
        </p:nvSpPr>
        <p:spPr/>
        <p:txBody>
          <a:bodyPr/>
          <a:lstStyle/>
          <a:p>
            <a:r>
              <a:rPr lang="tr-TR" dirty="0"/>
              <a:t>Spinal stenoz  </a:t>
            </a:r>
          </a:p>
          <a:p>
            <a:r>
              <a:rPr lang="tr-TR" dirty="0"/>
              <a:t>Osteoporoz </a:t>
            </a:r>
          </a:p>
          <a:p>
            <a:r>
              <a:rPr lang="tr-TR" dirty="0"/>
              <a:t>Fraktür </a:t>
            </a:r>
          </a:p>
          <a:p>
            <a:r>
              <a:rPr lang="tr-TR" dirty="0"/>
              <a:t>Konjenital hastalıklar  </a:t>
            </a:r>
          </a:p>
          <a:p>
            <a:r>
              <a:rPr lang="tr-TR" dirty="0"/>
              <a:t>Ciddi </a:t>
            </a:r>
            <a:r>
              <a:rPr lang="tr-TR" dirty="0" err="1"/>
              <a:t>kifoz</a:t>
            </a:r>
            <a:r>
              <a:rPr lang="tr-TR" dirty="0"/>
              <a:t>/ skolyoz</a:t>
            </a:r>
          </a:p>
          <a:p>
            <a:endParaRPr lang="tr-TR" dirty="0"/>
          </a:p>
        </p:txBody>
      </p:sp>
    </p:spTree>
    <p:extLst>
      <p:ext uri="{BB962C8B-B14F-4D97-AF65-F5344CB8AC3E}">
        <p14:creationId xmlns:p14="http://schemas.microsoft.com/office/powerpoint/2010/main" val="280008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3EEC1F47-30FD-F98D-354D-5F90E44B0F91}"/>
              </a:ext>
            </a:extLst>
          </p:cNvPr>
          <p:cNvSpPr>
            <a:spLocks noGrp="1"/>
          </p:cNvSpPr>
          <p:nvPr>
            <p:ph type="body" idx="1"/>
          </p:nvPr>
        </p:nvSpPr>
        <p:spPr>
          <a:xfrm>
            <a:off x="76200" y="2313433"/>
            <a:ext cx="5777484" cy="704087"/>
          </a:xfrm>
        </p:spPr>
        <p:txBody>
          <a:bodyPr/>
          <a:lstStyle/>
          <a:p>
            <a:pPr algn="l"/>
            <a:r>
              <a:rPr lang="tr-TR" b="1" dirty="0">
                <a:solidFill>
                  <a:schemeClr val="tx1"/>
                </a:solidFill>
              </a:rPr>
              <a:t>neoplaziler</a:t>
            </a:r>
          </a:p>
        </p:txBody>
      </p:sp>
      <p:sp>
        <p:nvSpPr>
          <p:cNvPr id="3" name="İçerik Yer Tutucusu 2">
            <a:extLst>
              <a:ext uri="{FF2B5EF4-FFF2-40B4-BE49-F238E27FC236}">
                <a16:creationId xmlns:a16="http://schemas.microsoft.com/office/drawing/2014/main" id="{CE8B5AFE-7669-4DDC-1965-2078B0E5F49B}"/>
              </a:ext>
            </a:extLst>
          </p:cNvPr>
          <p:cNvSpPr>
            <a:spLocks noGrp="1"/>
          </p:cNvSpPr>
          <p:nvPr>
            <p:ph sz="half" idx="2"/>
          </p:nvPr>
        </p:nvSpPr>
        <p:spPr/>
        <p:txBody>
          <a:bodyPr/>
          <a:lstStyle/>
          <a:p>
            <a:r>
              <a:rPr lang="tr-TR" dirty="0"/>
              <a:t>Multiple </a:t>
            </a:r>
            <a:r>
              <a:rPr lang="tr-TR" dirty="0" err="1"/>
              <a:t>myeloma</a:t>
            </a:r>
            <a:r>
              <a:rPr lang="tr-TR" dirty="0"/>
              <a:t>  </a:t>
            </a:r>
          </a:p>
          <a:p>
            <a:r>
              <a:rPr lang="tr-TR" dirty="0"/>
              <a:t>Metastatik karsinomlar  </a:t>
            </a:r>
          </a:p>
          <a:p>
            <a:r>
              <a:rPr lang="tr-TR" dirty="0"/>
              <a:t>Lösemi ve lenfomalar  </a:t>
            </a:r>
          </a:p>
          <a:p>
            <a:r>
              <a:rPr lang="tr-TR" dirty="0"/>
              <a:t>Spinal </a:t>
            </a:r>
            <a:r>
              <a:rPr lang="tr-TR" dirty="0" err="1"/>
              <a:t>kord</a:t>
            </a:r>
            <a:r>
              <a:rPr lang="tr-TR" dirty="0"/>
              <a:t> tümörleri  </a:t>
            </a:r>
          </a:p>
          <a:p>
            <a:r>
              <a:rPr lang="tr-TR" dirty="0" err="1"/>
              <a:t>Retroperitoneal</a:t>
            </a:r>
            <a:r>
              <a:rPr lang="tr-TR" dirty="0"/>
              <a:t> tümörler</a:t>
            </a:r>
          </a:p>
          <a:p>
            <a:endParaRPr lang="tr-TR" dirty="0"/>
          </a:p>
        </p:txBody>
      </p:sp>
      <p:sp>
        <p:nvSpPr>
          <p:cNvPr id="4" name="İçerik Yer Tutucusu 3">
            <a:extLst>
              <a:ext uri="{FF2B5EF4-FFF2-40B4-BE49-F238E27FC236}">
                <a16:creationId xmlns:a16="http://schemas.microsoft.com/office/drawing/2014/main" id="{4AD6CE92-2380-D3C0-4CF2-58A1A0381163}"/>
              </a:ext>
            </a:extLst>
          </p:cNvPr>
          <p:cNvSpPr>
            <a:spLocks noGrp="1"/>
          </p:cNvSpPr>
          <p:nvPr>
            <p:ph sz="quarter" idx="4"/>
          </p:nvPr>
        </p:nvSpPr>
        <p:spPr/>
        <p:txBody>
          <a:bodyPr/>
          <a:lstStyle/>
          <a:p>
            <a:r>
              <a:rPr lang="tr-TR" dirty="0"/>
              <a:t>Ankilozan </a:t>
            </a:r>
            <a:r>
              <a:rPr lang="tr-TR" dirty="0" err="1"/>
              <a:t>spondilit</a:t>
            </a:r>
            <a:r>
              <a:rPr lang="tr-TR" dirty="0"/>
              <a:t> </a:t>
            </a:r>
          </a:p>
          <a:p>
            <a:r>
              <a:rPr lang="tr-TR" dirty="0" err="1"/>
              <a:t>Psöriatik</a:t>
            </a:r>
            <a:r>
              <a:rPr lang="tr-TR" dirty="0"/>
              <a:t> </a:t>
            </a:r>
            <a:r>
              <a:rPr lang="tr-TR" dirty="0" err="1"/>
              <a:t>spondilit</a:t>
            </a:r>
            <a:r>
              <a:rPr lang="tr-TR" dirty="0"/>
              <a:t>  </a:t>
            </a:r>
          </a:p>
          <a:p>
            <a:r>
              <a:rPr lang="tr-TR" dirty="0"/>
              <a:t>Reaktif artrit </a:t>
            </a:r>
          </a:p>
          <a:p>
            <a:r>
              <a:rPr lang="tr-TR" dirty="0"/>
              <a:t>Osteomiyelit </a:t>
            </a:r>
          </a:p>
          <a:p>
            <a:r>
              <a:rPr lang="tr-TR" dirty="0"/>
              <a:t>Septik </a:t>
            </a:r>
            <a:r>
              <a:rPr lang="tr-TR" dirty="0" err="1"/>
              <a:t>diskit</a:t>
            </a:r>
            <a:r>
              <a:rPr lang="tr-TR" dirty="0"/>
              <a:t>  </a:t>
            </a:r>
          </a:p>
          <a:p>
            <a:r>
              <a:rPr lang="tr-TR" dirty="0" err="1"/>
              <a:t>Paraspinöz</a:t>
            </a:r>
            <a:r>
              <a:rPr lang="tr-TR" dirty="0"/>
              <a:t> </a:t>
            </a:r>
            <a:r>
              <a:rPr lang="tr-TR" dirty="0" err="1"/>
              <a:t>abse</a:t>
            </a:r>
            <a:endParaRPr lang="tr-TR" dirty="0"/>
          </a:p>
          <a:p>
            <a:endParaRPr lang="tr-TR" dirty="0"/>
          </a:p>
        </p:txBody>
      </p:sp>
      <p:sp>
        <p:nvSpPr>
          <p:cNvPr id="5" name="Metin Yer Tutucusu 4">
            <a:extLst>
              <a:ext uri="{FF2B5EF4-FFF2-40B4-BE49-F238E27FC236}">
                <a16:creationId xmlns:a16="http://schemas.microsoft.com/office/drawing/2014/main" id="{F6BD5DD5-AD5D-A20C-0554-8FAA66ED5614}"/>
              </a:ext>
            </a:extLst>
          </p:cNvPr>
          <p:cNvSpPr>
            <a:spLocks noGrp="1"/>
          </p:cNvSpPr>
          <p:nvPr>
            <p:ph type="body" sz="quarter" idx="13"/>
          </p:nvPr>
        </p:nvSpPr>
        <p:spPr/>
        <p:txBody>
          <a:bodyPr/>
          <a:lstStyle/>
          <a:p>
            <a:pPr algn="l"/>
            <a:r>
              <a:rPr lang="tr-TR" b="1" dirty="0">
                <a:solidFill>
                  <a:schemeClr val="tx1"/>
                </a:solidFill>
              </a:rPr>
              <a:t>İnflamatuar artritler</a:t>
            </a:r>
          </a:p>
        </p:txBody>
      </p:sp>
      <p:sp>
        <p:nvSpPr>
          <p:cNvPr id="6" name="Başlık 5">
            <a:extLst>
              <a:ext uri="{FF2B5EF4-FFF2-40B4-BE49-F238E27FC236}">
                <a16:creationId xmlns:a16="http://schemas.microsoft.com/office/drawing/2014/main" id="{EF469B36-6073-2C5E-716E-5FB33D65ED38}"/>
              </a:ext>
            </a:extLst>
          </p:cNvPr>
          <p:cNvSpPr>
            <a:spLocks noGrp="1"/>
          </p:cNvSpPr>
          <p:nvPr>
            <p:ph type="title"/>
          </p:nvPr>
        </p:nvSpPr>
        <p:spPr/>
        <p:txBody>
          <a:bodyPr/>
          <a:lstStyle/>
          <a:p>
            <a:r>
              <a:rPr lang="tr-TR" dirty="0"/>
              <a:t>Mekanik olmayan bel ağrısı</a:t>
            </a:r>
          </a:p>
        </p:txBody>
      </p:sp>
    </p:spTree>
    <p:extLst>
      <p:ext uri="{BB962C8B-B14F-4D97-AF65-F5344CB8AC3E}">
        <p14:creationId xmlns:p14="http://schemas.microsoft.com/office/powerpoint/2010/main" val="22412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36AB95-9923-F697-4534-C87C651D1E73}"/>
              </a:ext>
            </a:extLst>
          </p:cNvPr>
          <p:cNvSpPr>
            <a:spLocks noGrp="1"/>
          </p:cNvSpPr>
          <p:nvPr>
            <p:ph type="title"/>
          </p:nvPr>
        </p:nvSpPr>
        <p:spPr/>
        <p:txBody>
          <a:bodyPr/>
          <a:lstStyle/>
          <a:p>
            <a:r>
              <a:rPr lang="tr-TR" dirty="0"/>
              <a:t>Mekanik olmayan bel ağrıları</a:t>
            </a:r>
          </a:p>
        </p:txBody>
      </p:sp>
      <p:sp>
        <p:nvSpPr>
          <p:cNvPr id="3" name="İçerik Yer Tutucusu 2">
            <a:extLst>
              <a:ext uri="{FF2B5EF4-FFF2-40B4-BE49-F238E27FC236}">
                <a16:creationId xmlns:a16="http://schemas.microsoft.com/office/drawing/2014/main" id="{B7926234-7DA4-14C9-37F8-1F69585A2AA5}"/>
              </a:ext>
            </a:extLst>
          </p:cNvPr>
          <p:cNvSpPr>
            <a:spLocks noGrp="1"/>
          </p:cNvSpPr>
          <p:nvPr>
            <p:ph idx="1"/>
          </p:nvPr>
        </p:nvSpPr>
        <p:spPr/>
        <p:txBody>
          <a:bodyPr>
            <a:normAutofit/>
          </a:bodyPr>
          <a:lstStyle/>
          <a:p>
            <a:pPr marL="0" indent="0">
              <a:buNone/>
            </a:pPr>
            <a:r>
              <a:rPr lang="tr-TR" b="1" dirty="0"/>
              <a:t>ENFEKSİYÖZ NEDENLER</a:t>
            </a:r>
          </a:p>
          <a:p>
            <a:pPr lvl="1"/>
            <a:r>
              <a:rPr lang="tr-TR" sz="1800" dirty="0" err="1"/>
              <a:t>Brusella</a:t>
            </a:r>
            <a:endParaRPr lang="tr-TR" sz="1800" dirty="0"/>
          </a:p>
          <a:p>
            <a:pPr lvl="1"/>
            <a:r>
              <a:rPr lang="tr-TR" sz="1800" dirty="0"/>
              <a:t>Tüberküloz </a:t>
            </a:r>
          </a:p>
          <a:p>
            <a:pPr lvl="1"/>
            <a:endParaRPr lang="tr-TR" sz="1800" dirty="0"/>
          </a:p>
          <a:p>
            <a:pPr marL="0" indent="0">
              <a:buNone/>
            </a:pPr>
            <a:r>
              <a:rPr lang="tr-TR" b="1" dirty="0"/>
              <a:t>KAUDA EQUENA SENDROMU</a:t>
            </a:r>
          </a:p>
          <a:p>
            <a:pPr marL="0" indent="0">
              <a:buNone/>
            </a:pPr>
            <a:r>
              <a:rPr lang="tr-TR" b="1" dirty="0"/>
              <a:t>METASTAZLAR</a:t>
            </a:r>
          </a:p>
          <a:p>
            <a:pPr marL="0" indent="0">
              <a:buNone/>
            </a:pPr>
            <a:r>
              <a:rPr lang="tr-TR" b="1" dirty="0"/>
              <a:t>PSİKOJENİK NEDENLER</a:t>
            </a:r>
          </a:p>
        </p:txBody>
      </p:sp>
    </p:spTree>
    <p:extLst>
      <p:ext uri="{BB962C8B-B14F-4D97-AF65-F5344CB8AC3E}">
        <p14:creationId xmlns:p14="http://schemas.microsoft.com/office/powerpoint/2010/main" val="2424794454"/>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Paket</Template>
  <TotalTime>16917</TotalTime>
  <Words>3451</Words>
  <Application>Microsoft Office PowerPoint</Application>
  <PresentationFormat>Geniş ekran</PresentationFormat>
  <Paragraphs>619</Paragraphs>
  <Slides>67</Slides>
  <Notes>15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67</vt:i4>
      </vt:variant>
    </vt:vector>
  </HeadingPairs>
  <TitlesOfParts>
    <vt:vector size="76" baseType="lpstr">
      <vt:lpstr>Aptos</vt:lpstr>
      <vt:lpstr>Arial</vt:lpstr>
      <vt:lpstr>Calibri</vt:lpstr>
      <vt:lpstr>Gill Sans MT</vt:lpstr>
      <vt:lpstr>inherit</vt:lpstr>
      <vt:lpstr>Noto Sans</vt:lpstr>
      <vt:lpstr>Times New Roman</vt:lpstr>
      <vt:lpstr>Wingdings</vt:lpstr>
      <vt:lpstr>Paket</vt:lpstr>
      <vt:lpstr>BEL AĞRISINA YAKLAŞIM</vt:lpstr>
      <vt:lpstr>SUNUM PLANI</vt:lpstr>
      <vt:lpstr>GENEL BİLGİLER</vt:lpstr>
      <vt:lpstr>GENEL BİLGİLER</vt:lpstr>
      <vt:lpstr>EPİDEMİYOLOJİ</vt:lpstr>
      <vt:lpstr>sınıflandırma</vt:lpstr>
      <vt:lpstr>Mekanik bel ağrıları</vt:lpstr>
      <vt:lpstr>Mekanik olmayan bel ağrısı</vt:lpstr>
      <vt:lpstr>Mekanik olmayan bel ağrıları</vt:lpstr>
      <vt:lpstr>Mekanik olmayan bel ağrıları</vt:lpstr>
      <vt:lpstr>TANI</vt:lpstr>
      <vt:lpstr>PowerPoint Sunusu</vt:lpstr>
      <vt:lpstr>PowerPoint Sunusu</vt:lpstr>
      <vt:lpstr>PowerPoint Sunusu</vt:lpstr>
      <vt:lpstr>ANAMNEZ</vt:lpstr>
      <vt:lpstr>FİZİK MUAYENE</vt:lpstr>
      <vt:lpstr>FİZİK MUAYENE</vt:lpstr>
      <vt:lpstr>HAREKET AÇIKLIĞI</vt:lpstr>
      <vt:lpstr>HAREKET AÇIKLIĞI</vt:lpstr>
      <vt:lpstr>HAREKET AÇIKLIĞI</vt:lpstr>
      <vt:lpstr>HAREKET AÇIKLIĞI</vt:lpstr>
      <vt:lpstr>FİZİK MUAYENE</vt:lpstr>
      <vt:lpstr>FİZİK MUAYENE (ÖZEL TESTLER)</vt:lpstr>
      <vt:lpstr>FİZİK MUAYENE (ÖZEL TESTLER)</vt:lpstr>
      <vt:lpstr>FİZİK MUAYENE (ÖZEL TESTLER)</vt:lpstr>
      <vt:lpstr>FİZİK MUAYENE (ÖZEL TESTLER)</vt:lpstr>
      <vt:lpstr>FİZİK MUAYENE (ÖZEL TESTLER)</vt:lpstr>
      <vt:lpstr>FİZİK MUAYENE (ÖZEL TESTLER)</vt:lpstr>
      <vt:lpstr>PowerPoint Sunusu</vt:lpstr>
      <vt:lpstr>GÖRÜNTÜLEME</vt:lpstr>
      <vt:lpstr>GÖRÜNTÜLEME</vt:lpstr>
      <vt:lpstr>GÖRÜNTÜLEME</vt:lpstr>
      <vt:lpstr>LABORATUAR TETKİKLERİ</vt:lpstr>
      <vt:lpstr>BAZI SIK GÖRÜLEN BEL AĞRISI NEDENLERİ</vt:lpstr>
      <vt:lpstr>LUMBAR STRAİN/SPRAİN</vt:lpstr>
      <vt:lpstr>LUMBAR STRAİN/SPRAİN</vt:lpstr>
      <vt:lpstr>DİSK HERNİSİ</vt:lpstr>
      <vt:lpstr>DİSK HERNİSİ</vt:lpstr>
      <vt:lpstr>DİSK HERNİSİ</vt:lpstr>
      <vt:lpstr>DİSK VE FASET DEJENERASYONU</vt:lpstr>
      <vt:lpstr>Spinal stenoz</vt:lpstr>
      <vt:lpstr>SPONDİLOLİZİS, SPONDİLOLİSTEZİS</vt:lpstr>
      <vt:lpstr>ANKİLOZAN SPONDİLİT</vt:lpstr>
      <vt:lpstr>ANKİLOZAN SPONDİLİT</vt:lpstr>
      <vt:lpstr>Tedavi yaklaşımları</vt:lpstr>
      <vt:lpstr>tedavi</vt:lpstr>
      <vt:lpstr>tedavi</vt:lpstr>
      <vt:lpstr>tedavi</vt:lpstr>
      <vt:lpstr>tedavi</vt:lpstr>
      <vt:lpstr>Tedavi</vt:lpstr>
      <vt:lpstr>Tedavi</vt:lpstr>
      <vt:lpstr>tedavi</vt:lpstr>
      <vt:lpstr>korunma</vt:lpstr>
      <vt:lpstr>korunma</vt:lpstr>
      <vt:lpstr>korunma</vt:lpstr>
      <vt:lpstr>PowerPoint Sunusu</vt:lpstr>
      <vt:lpstr>PowerPoint Sunusu</vt:lpstr>
      <vt:lpstr>PowerPoint Sunusu</vt:lpstr>
      <vt:lpstr>korunma</vt:lpstr>
      <vt:lpstr>RİSK FAKTÖRLERİ (değiştirilemeyen)</vt:lpstr>
      <vt:lpstr>RİSK FAKTÖRLERİ (değiştirilebilir)</vt:lpstr>
      <vt:lpstr>PowerPoint Sunusu</vt:lpstr>
      <vt:lpstr>sevk</vt:lpstr>
      <vt:lpstr>vaka</vt:lpstr>
      <vt:lpstr>vaka</vt:lpstr>
      <vt:lpstr>vaka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 AĞRISINA YAKLAŞIM</dc:title>
  <dc:creator>kubrasenturk@365center.net</dc:creator>
  <cp:lastModifiedBy>kubrasenturk@365center.net</cp:lastModifiedBy>
  <cp:revision>32</cp:revision>
  <dcterms:created xsi:type="dcterms:W3CDTF">2024-04-27T17:57:38Z</dcterms:created>
  <dcterms:modified xsi:type="dcterms:W3CDTF">2024-05-14T08:12:04Z</dcterms:modified>
</cp:coreProperties>
</file>