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9" r:id="rId1"/>
  </p:sldMasterIdLst>
  <p:sldIdLst>
    <p:sldId id="256" r:id="rId2"/>
    <p:sldId id="257" r:id="rId3"/>
    <p:sldId id="258" r:id="rId4"/>
    <p:sldId id="259" r:id="rId5"/>
    <p:sldId id="260" r:id="rId6"/>
    <p:sldId id="290" r:id="rId7"/>
    <p:sldId id="347" r:id="rId8"/>
    <p:sldId id="261" r:id="rId9"/>
    <p:sldId id="284" r:id="rId10"/>
    <p:sldId id="273" r:id="rId11"/>
    <p:sldId id="286" r:id="rId12"/>
    <p:sldId id="285" r:id="rId13"/>
    <p:sldId id="287" r:id="rId14"/>
    <p:sldId id="353" r:id="rId15"/>
    <p:sldId id="263" r:id="rId16"/>
    <p:sldId id="264" r:id="rId17"/>
    <p:sldId id="265" r:id="rId18"/>
    <p:sldId id="266" r:id="rId19"/>
    <p:sldId id="267" r:id="rId20"/>
    <p:sldId id="268" r:id="rId21"/>
    <p:sldId id="269" r:id="rId22"/>
    <p:sldId id="270" r:id="rId23"/>
    <p:sldId id="272" r:id="rId24"/>
    <p:sldId id="348" r:id="rId25"/>
    <p:sldId id="349" r:id="rId26"/>
    <p:sldId id="350" r:id="rId27"/>
    <p:sldId id="351" r:id="rId28"/>
    <p:sldId id="352" r:id="rId29"/>
    <p:sldId id="303" r:id="rId30"/>
    <p:sldId id="361" r:id="rId31"/>
    <p:sldId id="357" r:id="rId32"/>
    <p:sldId id="304" r:id="rId33"/>
    <p:sldId id="305" r:id="rId34"/>
    <p:sldId id="306" r:id="rId35"/>
    <p:sldId id="355" r:id="rId36"/>
    <p:sldId id="356" r:id="rId37"/>
    <p:sldId id="307" r:id="rId38"/>
    <p:sldId id="308" r:id="rId39"/>
    <p:sldId id="309" r:id="rId40"/>
    <p:sldId id="310" r:id="rId41"/>
    <p:sldId id="313" r:id="rId42"/>
    <p:sldId id="311" r:id="rId43"/>
    <p:sldId id="312" r:id="rId44"/>
    <p:sldId id="315" r:id="rId45"/>
    <p:sldId id="316" r:id="rId46"/>
    <p:sldId id="317" r:id="rId47"/>
    <p:sldId id="366" r:id="rId48"/>
    <p:sldId id="318" r:id="rId49"/>
    <p:sldId id="319" r:id="rId50"/>
    <p:sldId id="320" r:id="rId51"/>
    <p:sldId id="362" r:id="rId52"/>
    <p:sldId id="363" r:id="rId53"/>
    <p:sldId id="321" r:id="rId54"/>
    <p:sldId id="365" r:id="rId55"/>
    <p:sldId id="322" r:id="rId56"/>
    <p:sldId id="364" r:id="rId57"/>
    <p:sldId id="371" r:id="rId58"/>
    <p:sldId id="324" r:id="rId59"/>
    <p:sldId id="325" r:id="rId60"/>
    <p:sldId id="367" r:id="rId61"/>
    <p:sldId id="368" r:id="rId62"/>
    <p:sldId id="369" r:id="rId63"/>
    <p:sldId id="327" r:id="rId64"/>
    <p:sldId id="328" r:id="rId65"/>
    <p:sldId id="330" r:id="rId66"/>
    <p:sldId id="333" r:id="rId67"/>
    <p:sldId id="331" r:id="rId68"/>
    <p:sldId id="335" r:id="rId69"/>
    <p:sldId id="332" r:id="rId70"/>
    <p:sldId id="336" r:id="rId71"/>
    <p:sldId id="354" r:id="rId72"/>
    <p:sldId id="326" r:id="rId73"/>
    <p:sldId id="337" r:id="rId74"/>
    <p:sldId id="338" r:id="rId75"/>
    <p:sldId id="341" r:id="rId76"/>
    <p:sldId id="339" r:id="rId77"/>
    <p:sldId id="340" r:id="rId78"/>
    <p:sldId id="342" r:id="rId79"/>
    <p:sldId id="344" r:id="rId80"/>
    <p:sldId id="343" r:id="rId81"/>
    <p:sldId id="345" r:id="rId82"/>
    <p:sldId id="314" r:id="rId83"/>
    <p:sldId id="370" r:id="rId8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94660"/>
  </p:normalViewPr>
  <p:slideViewPr>
    <p:cSldViewPr snapToGrid="0">
      <p:cViewPr varScale="1">
        <p:scale>
          <a:sx n="74" d="100"/>
          <a:sy n="74" d="100"/>
        </p:scale>
        <p:origin x="14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diagrams/_rels/data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rawing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7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2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3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21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2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4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2B41E8-41DA-4436-B754-0CB877E969E2}" type="doc">
      <dgm:prSet loTypeId="urn:microsoft.com/office/officeart/2008/layout/LinedList" loCatId="list" qsTypeId="urn:microsoft.com/office/officeart/2005/8/quickstyle/simple1#12" qsCatId="simple" csTypeId="urn:microsoft.com/office/officeart/2005/8/colors/colorful2#4" csCatId="colorful"/>
      <dgm:spPr/>
      <dgm:t>
        <a:bodyPr/>
        <a:lstStyle/>
        <a:p>
          <a:endParaRPr lang="en-US"/>
        </a:p>
      </dgm:t>
    </dgm:pt>
    <dgm:pt modelId="{33425733-794D-4928-8C55-4B740F2F8A67}">
      <dgm:prSet/>
      <dgm:spPr/>
      <dgm:t>
        <a:bodyPr/>
        <a:lstStyle/>
        <a:p>
          <a:r>
            <a:rPr lang="tr-TR" dirty="0"/>
            <a:t>Periyodik sağlık muayenesi ve ilgili kavramların öğrenilmesi</a:t>
          </a:r>
          <a:endParaRPr lang="en-US" dirty="0"/>
        </a:p>
      </dgm:t>
    </dgm:pt>
    <dgm:pt modelId="{FB461ACE-4A4C-4E70-9D79-565588922D14}" type="parTrans" cxnId="{0E3BD405-2204-41E9-B27C-A7629635C8C5}">
      <dgm:prSet/>
      <dgm:spPr/>
      <dgm:t>
        <a:bodyPr/>
        <a:lstStyle/>
        <a:p>
          <a:endParaRPr lang="en-US"/>
        </a:p>
      </dgm:t>
    </dgm:pt>
    <dgm:pt modelId="{4D777FD8-11E8-4732-9DD0-F7A92350D7B5}" type="sibTrans" cxnId="{0E3BD405-2204-41E9-B27C-A7629635C8C5}">
      <dgm:prSet/>
      <dgm:spPr/>
      <dgm:t>
        <a:bodyPr/>
        <a:lstStyle/>
        <a:p>
          <a:endParaRPr lang="en-US"/>
        </a:p>
      </dgm:t>
    </dgm:pt>
    <dgm:pt modelId="{308CFD54-48B2-45F0-9906-8E2EA021156E}">
      <dgm:prSet/>
      <dgm:spPr/>
      <dgm:t>
        <a:bodyPr/>
        <a:lstStyle/>
        <a:p>
          <a:r>
            <a:rPr lang="tr-TR"/>
            <a:t>Periyodik sağlık muayenesinin sağlık bakımındaki yerinin kavranması</a:t>
          </a:r>
          <a:endParaRPr lang="en-US"/>
        </a:p>
      </dgm:t>
    </dgm:pt>
    <dgm:pt modelId="{02AAD932-7732-4EE0-A339-65308ACD99D4}" type="parTrans" cxnId="{ED4BA6BE-9244-4C3A-95D9-42149A8C5CDE}">
      <dgm:prSet/>
      <dgm:spPr/>
      <dgm:t>
        <a:bodyPr/>
        <a:lstStyle/>
        <a:p>
          <a:endParaRPr lang="en-US"/>
        </a:p>
      </dgm:t>
    </dgm:pt>
    <dgm:pt modelId="{8EC89FE4-0A26-4D00-AA0F-2DD4DE93A566}" type="sibTrans" cxnId="{ED4BA6BE-9244-4C3A-95D9-42149A8C5CDE}">
      <dgm:prSet/>
      <dgm:spPr/>
      <dgm:t>
        <a:bodyPr/>
        <a:lstStyle/>
        <a:p>
          <a:endParaRPr lang="en-US"/>
        </a:p>
      </dgm:t>
    </dgm:pt>
    <dgm:pt modelId="{E9D07EC3-4B53-402D-8C12-C2010C65F9F0}">
      <dgm:prSet/>
      <dgm:spPr/>
      <dgm:t>
        <a:bodyPr/>
        <a:lstStyle/>
        <a:p>
          <a:r>
            <a:rPr lang="tr-TR"/>
            <a:t>Periyodik sağlık muayenesi kriterlerine ait bilimsel metodların öğrenilmesi</a:t>
          </a:r>
          <a:endParaRPr lang="en-US"/>
        </a:p>
      </dgm:t>
    </dgm:pt>
    <dgm:pt modelId="{C47D597C-8D64-4F64-8EC6-E7C420AC8888}" type="parTrans" cxnId="{02F78C96-ACA3-4725-A6A5-856BEF77E290}">
      <dgm:prSet/>
      <dgm:spPr/>
      <dgm:t>
        <a:bodyPr/>
        <a:lstStyle/>
        <a:p>
          <a:endParaRPr lang="en-US"/>
        </a:p>
      </dgm:t>
    </dgm:pt>
    <dgm:pt modelId="{7DDCCB7C-7B97-4F68-8489-008D2BD79BF6}" type="sibTrans" cxnId="{02F78C96-ACA3-4725-A6A5-856BEF77E290}">
      <dgm:prSet/>
      <dgm:spPr/>
      <dgm:t>
        <a:bodyPr/>
        <a:lstStyle/>
        <a:p>
          <a:endParaRPr lang="en-US"/>
        </a:p>
      </dgm:t>
    </dgm:pt>
    <dgm:pt modelId="{B11AF8E5-7B66-420D-A0F2-8AC74894F7DF}">
      <dgm:prSet/>
      <dgm:spPr/>
      <dgm:t>
        <a:bodyPr/>
        <a:lstStyle/>
        <a:p>
          <a:r>
            <a:rPr lang="tr-TR"/>
            <a:t>Koruma düzeylerini kategorize edebilmek ve her kategoriye uygun örnek verebilmek</a:t>
          </a:r>
          <a:endParaRPr lang="en-US"/>
        </a:p>
      </dgm:t>
    </dgm:pt>
    <dgm:pt modelId="{35738937-B3C8-418E-91EB-7B6BB5B8103A}" type="parTrans" cxnId="{85DF9F53-3A51-446B-A7BC-5B1845D7CF9B}">
      <dgm:prSet/>
      <dgm:spPr/>
      <dgm:t>
        <a:bodyPr/>
        <a:lstStyle/>
        <a:p>
          <a:endParaRPr lang="en-US"/>
        </a:p>
      </dgm:t>
    </dgm:pt>
    <dgm:pt modelId="{C3589C3F-D6D7-4AA7-BC71-F32509717803}" type="sibTrans" cxnId="{85DF9F53-3A51-446B-A7BC-5B1845D7CF9B}">
      <dgm:prSet/>
      <dgm:spPr/>
      <dgm:t>
        <a:bodyPr/>
        <a:lstStyle/>
        <a:p>
          <a:endParaRPr lang="en-US"/>
        </a:p>
      </dgm:t>
    </dgm:pt>
    <dgm:pt modelId="{02EE22C6-2CB4-4437-8703-CFB08C1285B6}">
      <dgm:prSet/>
      <dgm:spPr/>
      <dgm:t>
        <a:bodyPr/>
        <a:lstStyle/>
        <a:p>
          <a:r>
            <a:rPr lang="tr-TR"/>
            <a:t>Sağlıklı veya sağlıklı görünen çocuk ve erişkin periyodik sağlık muayenesinde kullanılan tarama metotlarını sayabilmek</a:t>
          </a:r>
          <a:endParaRPr lang="en-US"/>
        </a:p>
      </dgm:t>
    </dgm:pt>
    <dgm:pt modelId="{8F253520-598E-4FF5-9F8A-89F85FDE2DB7}" type="parTrans" cxnId="{471050A1-57CA-42B7-B962-5D4C7B051A8F}">
      <dgm:prSet/>
      <dgm:spPr/>
      <dgm:t>
        <a:bodyPr/>
        <a:lstStyle/>
        <a:p>
          <a:endParaRPr lang="en-US"/>
        </a:p>
      </dgm:t>
    </dgm:pt>
    <dgm:pt modelId="{0B0D4C50-5C77-4E9D-A410-595AE081BEB6}" type="sibTrans" cxnId="{471050A1-57CA-42B7-B962-5D4C7B051A8F}">
      <dgm:prSet/>
      <dgm:spPr/>
      <dgm:t>
        <a:bodyPr/>
        <a:lstStyle/>
        <a:p>
          <a:endParaRPr lang="en-US"/>
        </a:p>
      </dgm:t>
    </dgm:pt>
    <dgm:pt modelId="{5E29DB3B-02A0-4EF9-8040-1F5EB9EEFDEC}" type="pres">
      <dgm:prSet presAssocID="{EB2B41E8-41DA-4436-B754-0CB877E969E2}" presName="vert0" presStyleCnt="0">
        <dgm:presLayoutVars>
          <dgm:dir/>
          <dgm:animOne val="branch"/>
          <dgm:animLvl val="lvl"/>
        </dgm:presLayoutVars>
      </dgm:prSet>
      <dgm:spPr/>
    </dgm:pt>
    <dgm:pt modelId="{71CA3ADC-15A3-4CB5-810B-CEEF38507D1E}" type="pres">
      <dgm:prSet presAssocID="{33425733-794D-4928-8C55-4B740F2F8A67}" presName="thickLine" presStyleLbl="alignNode1" presStyleIdx="0" presStyleCnt="5"/>
      <dgm:spPr/>
    </dgm:pt>
    <dgm:pt modelId="{3FAA175F-EAD9-4AC3-B969-CAAEF9C6E1D7}" type="pres">
      <dgm:prSet presAssocID="{33425733-794D-4928-8C55-4B740F2F8A67}" presName="horz1" presStyleCnt="0"/>
      <dgm:spPr/>
    </dgm:pt>
    <dgm:pt modelId="{048D1586-5B3F-4E4C-9238-3E43A482D08B}" type="pres">
      <dgm:prSet presAssocID="{33425733-794D-4928-8C55-4B740F2F8A67}" presName="tx1" presStyleLbl="revTx" presStyleIdx="0" presStyleCnt="5"/>
      <dgm:spPr/>
    </dgm:pt>
    <dgm:pt modelId="{F3F9D49C-1231-49C5-8553-EA72AA3048EF}" type="pres">
      <dgm:prSet presAssocID="{33425733-794D-4928-8C55-4B740F2F8A67}" presName="vert1" presStyleCnt="0"/>
      <dgm:spPr/>
    </dgm:pt>
    <dgm:pt modelId="{82005324-C869-4382-909D-B5E263542330}" type="pres">
      <dgm:prSet presAssocID="{308CFD54-48B2-45F0-9906-8E2EA021156E}" presName="thickLine" presStyleLbl="alignNode1" presStyleIdx="1" presStyleCnt="5"/>
      <dgm:spPr/>
    </dgm:pt>
    <dgm:pt modelId="{D1303DB4-C496-4CB2-92DC-1A49BE19C07E}" type="pres">
      <dgm:prSet presAssocID="{308CFD54-48B2-45F0-9906-8E2EA021156E}" presName="horz1" presStyleCnt="0"/>
      <dgm:spPr/>
    </dgm:pt>
    <dgm:pt modelId="{230DA4EF-F4FA-407B-9F86-90C70CE7BEB5}" type="pres">
      <dgm:prSet presAssocID="{308CFD54-48B2-45F0-9906-8E2EA021156E}" presName="tx1" presStyleLbl="revTx" presStyleIdx="1" presStyleCnt="5"/>
      <dgm:spPr/>
    </dgm:pt>
    <dgm:pt modelId="{79593C94-AF32-4D55-A7CD-29B3EC90C5D1}" type="pres">
      <dgm:prSet presAssocID="{308CFD54-48B2-45F0-9906-8E2EA021156E}" presName="vert1" presStyleCnt="0"/>
      <dgm:spPr/>
    </dgm:pt>
    <dgm:pt modelId="{4FB71E27-11FA-43F5-93B9-6973DCBC507E}" type="pres">
      <dgm:prSet presAssocID="{E9D07EC3-4B53-402D-8C12-C2010C65F9F0}" presName="thickLine" presStyleLbl="alignNode1" presStyleIdx="2" presStyleCnt="5"/>
      <dgm:spPr/>
    </dgm:pt>
    <dgm:pt modelId="{CF58C14A-A8EE-4D12-BEEE-9A0D611F6B66}" type="pres">
      <dgm:prSet presAssocID="{E9D07EC3-4B53-402D-8C12-C2010C65F9F0}" presName="horz1" presStyleCnt="0"/>
      <dgm:spPr/>
    </dgm:pt>
    <dgm:pt modelId="{2406D269-FDA0-4FC3-943C-2B264C6022E0}" type="pres">
      <dgm:prSet presAssocID="{E9D07EC3-4B53-402D-8C12-C2010C65F9F0}" presName="tx1" presStyleLbl="revTx" presStyleIdx="2" presStyleCnt="5"/>
      <dgm:spPr/>
    </dgm:pt>
    <dgm:pt modelId="{259BF3AD-563E-43C6-875C-22AD5AEF1AA1}" type="pres">
      <dgm:prSet presAssocID="{E9D07EC3-4B53-402D-8C12-C2010C65F9F0}" presName="vert1" presStyleCnt="0"/>
      <dgm:spPr/>
    </dgm:pt>
    <dgm:pt modelId="{A7FF55EA-60D7-46A9-BE1B-38A6363F1A4A}" type="pres">
      <dgm:prSet presAssocID="{B11AF8E5-7B66-420D-A0F2-8AC74894F7DF}" presName="thickLine" presStyleLbl="alignNode1" presStyleIdx="3" presStyleCnt="5"/>
      <dgm:spPr/>
    </dgm:pt>
    <dgm:pt modelId="{230BA83E-DB22-4A23-A336-B1B4ED4C6816}" type="pres">
      <dgm:prSet presAssocID="{B11AF8E5-7B66-420D-A0F2-8AC74894F7DF}" presName="horz1" presStyleCnt="0"/>
      <dgm:spPr/>
    </dgm:pt>
    <dgm:pt modelId="{B05AC301-CB38-4C9C-85D4-11CE250789EE}" type="pres">
      <dgm:prSet presAssocID="{B11AF8E5-7B66-420D-A0F2-8AC74894F7DF}" presName="tx1" presStyleLbl="revTx" presStyleIdx="3" presStyleCnt="5"/>
      <dgm:spPr/>
    </dgm:pt>
    <dgm:pt modelId="{90200F7F-B90A-404D-8F77-E8C70A4665D8}" type="pres">
      <dgm:prSet presAssocID="{B11AF8E5-7B66-420D-A0F2-8AC74894F7DF}" presName="vert1" presStyleCnt="0"/>
      <dgm:spPr/>
    </dgm:pt>
    <dgm:pt modelId="{CC360F11-704C-4FC5-9198-4D7207983799}" type="pres">
      <dgm:prSet presAssocID="{02EE22C6-2CB4-4437-8703-CFB08C1285B6}" presName="thickLine" presStyleLbl="alignNode1" presStyleIdx="4" presStyleCnt="5"/>
      <dgm:spPr/>
    </dgm:pt>
    <dgm:pt modelId="{EB63CF1E-BDB3-48FE-9552-EF31E4389BC5}" type="pres">
      <dgm:prSet presAssocID="{02EE22C6-2CB4-4437-8703-CFB08C1285B6}" presName="horz1" presStyleCnt="0"/>
      <dgm:spPr/>
    </dgm:pt>
    <dgm:pt modelId="{D3555DD9-4794-4735-817F-B7B866E83ADB}" type="pres">
      <dgm:prSet presAssocID="{02EE22C6-2CB4-4437-8703-CFB08C1285B6}" presName="tx1" presStyleLbl="revTx" presStyleIdx="4" presStyleCnt="5"/>
      <dgm:spPr/>
    </dgm:pt>
    <dgm:pt modelId="{12F0CBAF-E6B8-4588-9DBA-DD350249184C}" type="pres">
      <dgm:prSet presAssocID="{02EE22C6-2CB4-4437-8703-CFB08C1285B6}" presName="vert1" presStyleCnt="0"/>
      <dgm:spPr/>
    </dgm:pt>
  </dgm:ptLst>
  <dgm:cxnLst>
    <dgm:cxn modelId="{0E3BD405-2204-41E9-B27C-A7629635C8C5}" srcId="{EB2B41E8-41DA-4436-B754-0CB877E969E2}" destId="{33425733-794D-4928-8C55-4B740F2F8A67}" srcOrd="0" destOrd="0" parTransId="{FB461ACE-4A4C-4E70-9D79-565588922D14}" sibTransId="{4D777FD8-11E8-4732-9DD0-F7A92350D7B5}"/>
    <dgm:cxn modelId="{7FB30B06-29BC-49F4-B625-4FE60EECEE2C}" type="presOf" srcId="{02EE22C6-2CB4-4437-8703-CFB08C1285B6}" destId="{D3555DD9-4794-4735-817F-B7B866E83ADB}" srcOrd="0" destOrd="0" presId="urn:microsoft.com/office/officeart/2008/layout/LinedList"/>
    <dgm:cxn modelId="{60103540-AEA0-4193-86B5-1D97E9C413EB}" type="presOf" srcId="{B11AF8E5-7B66-420D-A0F2-8AC74894F7DF}" destId="{B05AC301-CB38-4C9C-85D4-11CE250789EE}" srcOrd="0" destOrd="0" presId="urn:microsoft.com/office/officeart/2008/layout/LinedList"/>
    <dgm:cxn modelId="{34D02D5B-CC0D-4712-9522-B40CB66B1905}" type="presOf" srcId="{EB2B41E8-41DA-4436-B754-0CB877E969E2}" destId="{5E29DB3B-02A0-4EF9-8040-1F5EB9EEFDEC}" srcOrd="0" destOrd="0" presId="urn:microsoft.com/office/officeart/2008/layout/LinedList"/>
    <dgm:cxn modelId="{85DF9F53-3A51-446B-A7BC-5B1845D7CF9B}" srcId="{EB2B41E8-41DA-4436-B754-0CB877E969E2}" destId="{B11AF8E5-7B66-420D-A0F2-8AC74894F7DF}" srcOrd="3" destOrd="0" parTransId="{35738937-B3C8-418E-91EB-7B6BB5B8103A}" sibTransId="{C3589C3F-D6D7-4AA7-BC71-F32509717803}"/>
    <dgm:cxn modelId="{02F78C96-ACA3-4725-A6A5-856BEF77E290}" srcId="{EB2B41E8-41DA-4436-B754-0CB877E969E2}" destId="{E9D07EC3-4B53-402D-8C12-C2010C65F9F0}" srcOrd="2" destOrd="0" parTransId="{C47D597C-8D64-4F64-8EC6-E7C420AC8888}" sibTransId="{7DDCCB7C-7B97-4F68-8489-008D2BD79BF6}"/>
    <dgm:cxn modelId="{C9663F98-9A5A-49CB-82B3-163BA5242076}" type="presOf" srcId="{E9D07EC3-4B53-402D-8C12-C2010C65F9F0}" destId="{2406D269-FDA0-4FC3-943C-2B264C6022E0}" srcOrd="0" destOrd="0" presId="urn:microsoft.com/office/officeart/2008/layout/LinedList"/>
    <dgm:cxn modelId="{471050A1-57CA-42B7-B962-5D4C7B051A8F}" srcId="{EB2B41E8-41DA-4436-B754-0CB877E969E2}" destId="{02EE22C6-2CB4-4437-8703-CFB08C1285B6}" srcOrd="4" destOrd="0" parTransId="{8F253520-598E-4FF5-9F8A-89F85FDE2DB7}" sibTransId="{0B0D4C50-5C77-4E9D-A410-595AE081BEB6}"/>
    <dgm:cxn modelId="{ED4BA6BE-9244-4C3A-95D9-42149A8C5CDE}" srcId="{EB2B41E8-41DA-4436-B754-0CB877E969E2}" destId="{308CFD54-48B2-45F0-9906-8E2EA021156E}" srcOrd="1" destOrd="0" parTransId="{02AAD932-7732-4EE0-A339-65308ACD99D4}" sibTransId="{8EC89FE4-0A26-4D00-AA0F-2DD4DE93A566}"/>
    <dgm:cxn modelId="{2BBC8ED6-AB8C-4520-BDB2-E8DCFC94454D}" type="presOf" srcId="{33425733-794D-4928-8C55-4B740F2F8A67}" destId="{048D1586-5B3F-4E4C-9238-3E43A482D08B}" srcOrd="0" destOrd="0" presId="urn:microsoft.com/office/officeart/2008/layout/LinedList"/>
    <dgm:cxn modelId="{261595ED-F46E-4364-A3F2-D2C1C5358DF2}" type="presOf" srcId="{308CFD54-48B2-45F0-9906-8E2EA021156E}" destId="{230DA4EF-F4FA-407B-9F86-90C70CE7BEB5}" srcOrd="0" destOrd="0" presId="urn:microsoft.com/office/officeart/2008/layout/LinedList"/>
    <dgm:cxn modelId="{061620B7-378B-4B0B-A73F-ECB2544E4EFF}" type="presParOf" srcId="{5E29DB3B-02A0-4EF9-8040-1F5EB9EEFDEC}" destId="{71CA3ADC-15A3-4CB5-810B-CEEF38507D1E}" srcOrd="0" destOrd="0" presId="urn:microsoft.com/office/officeart/2008/layout/LinedList"/>
    <dgm:cxn modelId="{7D38CE5A-77F5-4A1E-9FD4-5584DC0D50F7}" type="presParOf" srcId="{5E29DB3B-02A0-4EF9-8040-1F5EB9EEFDEC}" destId="{3FAA175F-EAD9-4AC3-B969-CAAEF9C6E1D7}" srcOrd="1" destOrd="0" presId="urn:microsoft.com/office/officeart/2008/layout/LinedList"/>
    <dgm:cxn modelId="{0D1D6E78-E71F-40B6-9A9B-F509F615DE11}" type="presParOf" srcId="{3FAA175F-EAD9-4AC3-B969-CAAEF9C6E1D7}" destId="{048D1586-5B3F-4E4C-9238-3E43A482D08B}" srcOrd="0" destOrd="0" presId="urn:microsoft.com/office/officeart/2008/layout/LinedList"/>
    <dgm:cxn modelId="{694CE159-ADEA-4181-B43B-4284828FBACE}" type="presParOf" srcId="{3FAA175F-EAD9-4AC3-B969-CAAEF9C6E1D7}" destId="{F3F9D49C-1231-49C5-8553-EA72AA3048EF}" srcOrd="1" destOrd="0" presId="urn:microsoft.com/office/officeart/2008/layout/LinedList"/>
    <dgm:cxn modelId="{99E31D5E-E02A-4FA9-BA28-38A3C5C44561}" type="presParOf" srcId="{5E29DB3B-02A0-4EF9-8040-1F5EB9EEFDEC}" destId="{82005324-C869-4382-909D-B5E263542330}" srcOrd="2" destOrd="0" presId="urn:microsoft.com/office/officeart/2008/layout/LinedList"/>
    <dgm:cxn modelId="{1BEB8BE7-BBE1-4222-A06E-A923ED3FCD15}" type="presParOf" srcId="{5E29DB3B-02A0-4EF9-8040-1F5EB9EEFDEC}" destId="{D1303DB4-C496-4CB2-92DC-1A49BE19C07E}" srcOrd="3" destOrd="0" presId="urn:microsoft.com/office/officeart/2008/layout/LinedList"/>
    <dgm:cxn modelId="{8FBE5AC1-5FC6-4984-BE12-160368D43B69}" type="presParOf" srcId="{D1303DB4-C496-4CB2-92DC-1A49BE19C07E}" destId="{230DA4EF-F4FA-407B-9F86-90C70CE7BEB5}" srcOrd="0" destOrd="0" presId="urn:microsoft.com/office/officeart/2008/layout/LinedList"/>
    <dgm:cxn modelId="{BCD36079-96FF-42F0-8F27-5893A60AB3EF}" type="presParOf" srcId="{D1303DB4-C496-4CB2-92DC-1A49BE19C07E}" destId="{79593C94-AF32-4D55-A7CD-29B3EC90C5D1}" srcOrd="1" destOrd="0" presId="urn:microsoft.com/office/officeart/2008/layout/LinedList"/>
    <dgm:cxn modelId="{A4222FBA-3620-4598-869E-370884A394C1}" type="presParOf" srcId="{5E29DB3B-02A0-4EF9-8040-1F5EB9EEFDEC}" destId="{4FB71E27-11FA-43F5-93B9-6973DCBC507E}" srcOrd="4" destOrd="0" presId="urn:microsoft.com/office/officeart/2008/layout/LinedList"/>
    <dgm:cxn modelId="{22934D62-2E28-408B-8DE9-39D3033389C6}" type="presParOf" srcId="{5E29DB3B-02A0-4EF9-8040-1F5EB9EEFDEC}" destId="{CF58C14A-A8EE-4D12-BEEE-9A0D611F6B66}" srcOrd="5" destOrd="0" presId="urn:microsoft.com/office/officeart/2008/layout/LinedList"/>
    <dgm:cxn modelId="{788DB2C0-72BC-473F-B0E7-F4410B12CC3C}" type="presParOf" srcId="{CF58C14A-A8EE-4D12-BEEE-9A0D611F6B66}" destId="{2406D269-FDA0-4FC3-943C-2B264C6022E0}" srcOrd="0" destOrd="0" presId="urn:microsoft.com/office/officeart/2008/layout/LinedList"/>
    <dgm:cxn modelId="{30004E77-3C69-4F76-96E0-2081A1F99819}" type="presParOf" srcId="{CF58C14A-A8EE-4D12-BEEE-9A0D611F6B66}" destId="{259BF3AD-563E-43C6-875C-22AD5AEF1AA1}" srcOrd="1" destOrd="0" presId="urn:microsoft.com/office/officeart/2008/layout/LinedList"/>
    <dgm:cxn modelId="{90AD3CBD-E125-4981-8A62-0B4EF948D21D}" type="presParOf" srcId="{5E29DB3B-02A0-4EF9-8040-1F5EB9EEFDEC}" destId="{A7FF55EA-60D7-46A9-BE1B-38A6363F1A4A}" srcOrd="6" destOrd="0" presId="urn:microsoft.com/office/officeart/2008/layout/LinedList"/>
    <dgm:cxn modelId="{35187A66-B323-4B4E-8B42-3C7E098FF61C}" type="presParOf" srcId="{5E29DB3B-02A0-4EF9-8040-1F5EB9EEFDEC}" destId="{230BA83E-DB22-4A23-A336-B1B4ED4C6816}" srcOrd="7" destOrd="0" presId="urn:microsoft.com/office/officeart/2008/layout/LinedList"/>
    <dgm:cxn modelId="{53EBEEAE-057C-4012-8BAD-EA662CAB148F}" type="presParOf" srcId="{230BA83E-DB22-4A23-A336-B1B4ED4C6816}" destId="{B05AC301-CB38-4C9C-85D4-11CE250789EE}" srcOrd="0" destOrd="0" presId="urn:microsoft.com/office/officeart/2008/layout/LinedList"/>
    <dgm:cxn modelId="{579D7C88-91A0-4FA2-96FE-0F40808FAD45}" type="presParOf" srcId="{230BA83E-DB22-4A23-A336-B1B4ED4C6816}" destId="{90200F7F-B90A-404D-8F77-E8C70A4665D8}" srcOrd="1" destOrd="0" presId="urn:microsoft.com/office/officeart/2008/layout/LinedList"/>
    <dgm:cxn modelId="{2425449C-5EE5-4030-9D7A-D6AFAE1BEAB8}" type="presParOf" srcId="{5E29DB3B-02A0-4EF9-8040-1F5EB9EEFDEC}" destId="{CC360F11-704C-4FC5-9198-4D7207983799}" srcOrd="8" destOrd="0" presId="urn:microsoft.com/office/officeart/2008/layout/LinedList"/>
    <dgm:cxn modelId="{D234CF49-B26F-4E10-BA24-824F962F2BF3}" type="presParOf" srcId="{5E29DB3B-02A0-4EF9-8040-1F5EB9EEFDEC}" destId="{EB63CF1E-BDB3-48FE-9552-EF31E4389BC5}" srcOrd="9" destOrd="0" presId="urn:microsoft.com/office/officeart/2008/layout/LinedList"/>
    <dgm:cxn modelId="{8197767B-1451-4795-9DDC-71EE5FCF72B6}" type="presParOf" srcId="{EB63CF1E-BDB3-48FE-9552-EF31E4389BC5}" destId="{D3555DD9-4794-4735-817F-B7B866E83ADB}" srcOrd="0" destOrd="0" presId="urn:microsoft.com/office/officeart/2008/layout/LinedList"/>
    <dgm:cxn modelId="{2BFF1A59-537B-4BFC-89F9-38106D8CBD7F}" type="presParOf" srcId="{EB63CF1E-BDB3-48FE-9552-EF31E4389BC5}" destId="{12F0CBAF-E6B8-4588-9DBA-DD350249184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29A9C04-561E-4780-A3F2-888D54F903AF}" type="doc">
      <dgm:prSet loTypeId="urn:microsoft.com/office/officeart/2018/2/layout/IconCircleList" loCatId="icon" qsTypeId="urn:microsoft.com/office/officeart/2005/8/quickstyle/simple1#20" qsCatId="simple" csTypeId="urn:microsoft.com/office/officeart/2005/8/colors/accent1_2#10" csCatId="accent1" phldr="1"/>
      <dgm:spPr/>
      <dgm:t>
        <a:bodyPr/>
        <a:lstStyle/>
        <a:p>
          <a:endParaRPr lang="en-US"/>
        </a:p>
      </dgm:t>
    </dgm:pt>
    <dgm:pt modelId="{C0D100F6-4CF9-4C58-BF87-59D8DCD9E7C4}">
      <dgm:prSet custT="1"/>
      <dgm:spPr/>
      <dgm:t>
        <a:bodyPr/>
        <a:lstStyle/>
        <a:p>
          <a:pPr>
            <a:lnSpc>
              <a:spcPct val="100000"/>
            </a:lnSpc>
          </a:pPr>
          <a:r>
            <a:rPr lang="tr-TR" sz="2400" dirty="0"/>
            <a:t>Periyodik sağlık muayenesi ayrıntılı öykü alınması ile başlar.</a:t>
          </a:r>
          <a:endParaRPr lang="en-US" sz="2400" dirty="0"/>
        </a:p>
      </dgm:t>
    </dgm:pt>
    <dgm:pt modelId="{9A45A5CB-BEDD-4974-AE8F-D36A1A0AD356}" type="parTrans" cxnId="{EA6C608B-8899-4C40-ABD1-0724BBAB5390}">
      <dgm:prSet/>
      <dgm:spPr/>
      <dgm:t>
        <a:bodyPr/>
        <a:lstStyle/>
        <a:p>
          <a:endParaRPr lang="en-US"/>
        </a:p>
      </dgm:t>
    </dgm:pt>
    <dgm:pt modelId="{D317E6F9-2EAC-4F5F-9877-3DB0FF6B93D3}" type="sibTrans" cxnId="{EA6C608B-8899-4C40-ABD1-0724BBAB5390}">
      <dgm:prSet/>
      <dgm:spPr/>
      <dgm:t>
        <a:bodyPr/>
        <a:lstStyle/>
        <a:p>
          <a:pPr>
            <a:lnSpc>
              <a:spcPct val="100000"/>
            </a:lnSpc>
          </a:pPr>
          <a:endParaRPr lang="en-US"/>
        </a:p>
      </dgm:t>
    </dgm:pt>
    <dgm:pt modelId="{C7938020-E33F-4E7D-8CBF-773E9263A694}">
      <dgm:prSet custT="1"/>
      <dgm:spPr/>
      <dgm:t>
        <a:bodyPr/>
        <a:lstStyle/>
        <a:p>
          <a:pPr>
            <a:lnSpc>
              <a:spcPct val="100000"/>
            </a:lnSpc>
          </a:pPr>
          <a:r>
            <a:rPr lang="tr-TR" sz="2400" dirty="0"/>
            <a:t>Öykü ;</a:t>
          </a:r>
        </a:p>
        <a:p>
          <a:pPr>
            <a:lnSpc>
              <a:spcPct val="100000"/>
            </a:lnSpc>
          </a:pPr>
          <a:r>
            <a:rPr lang="tr-TR" sz="2400" dirty="0"/>
            <a:t>-kendisinin ve ailesinin hastalık ve sağlık durumları, </a:t>
          </a:r>
        </a:p>
        <a:p>
          <a:pPr>
            <a:lnSpc>
              <a:spcPct val="100000"/>
            </a:lnSpc>
          </a:pPr>
          <a:r>
            <a:rPr lang="tr-TR" sz="2400" dirty="0"/>
            <a:t>-Yaşam biçimi ve alışkanlıkları (sigara ve alkol kullanımı, beslenme alışkanlıkları, uyku düzeni) </a:t>
          </a:r>
        </a:p>
        <a:p>
          <a:pPr>
            <a:lnSpc>
              <a:spcPct val="100000"/>
            </a:lnSpc>
          </a:pPr>
          <a:r>
            <a:rPr lang="tr-TR" sz="2400" dirty="0"/>
            <a:t>-iş yaşantısı</a:t>
          </a:r>
          <a:endParaRPr lang="en-US" sz="2400" dirty="0"/>
        </a:p>
      </dgm:t>
    </dgm:pt>
    <dgm:pt modelId="{9F5206D1-B679-483D-9886-2D59F72BDA23}" type="parTrans" cxnId="{609F00CA-C896-4DDD-B83B-9849A9578634}">
      <dgm:prSet/>
      <dgm:spPr/>
      <dgm:t>
        <a:bodyPr/>
        <a:lstStyle/>
        <a:p>
          <a:endParaRPr lang="en-US"/>
        </a:p>
      </dgm:t>
    </dgm:pt>
    <dgm:pt modelId="{3C4928F7-5D06-4918-8419-C633471CC8E3}" type="sibTrans" cxnId="{609F00CA-C896-4DDD-B83B-9849A9578634}">
      <dgm:prSet/>
      <dgm:spPr/>
      <dgm:t>
        <a:bodyPr/>
        <a:lstStyle/>
        <a:p>
          <a:endParaRPr lang="en-US"/>
        </a:p>
      </dgm:t>
    </dgm:pt>
    <dgm:pt modelId="{4C1C5B25-908E-42B0-B235-EEA3B02F8C37}" type="pres">
      <dgm:prSet presAssocID="{E29A9C04-561E-4780-A3F2-888D54F903AF}" presName="root" presStyleCnt="0">
        <dgm:presLayoutVars>
          <dgm:dir/>
          <dgm:resizeHandles val="exact"/>
        </dgm:presLayoutVars>
      </dgm:prSet>
      <dgm:spPr/>
    </dgm:pt>
    <dgm:pt modelId="{E0B4725B-DA9B-4003-95CD-590362AA33CB}" type="pres">
      <dgm:prSet presAssocID="{E29A9C04-561E-4780-A3F2-888D54F903AF}" presName="container" presStyleCnt="0">
        <dgm:presLayoutVars>
          <dgm:dir/>
          <dgm:resizeHandles val="exact"/>
        </dgm:presLayoutVars>
      </dgm:prSet>
      <dgm:spPr/>
    </dgm:pt>
    <dgm:pt modelId="{42674840-D6AA-4710-8550-0AE4809C6D36}" type="pres">
      <dgm:prSet presAssocID="{C0D100F6-4CF9-4C58-BF87-59D8DCD9E7C4}" presName="compNode" presStyleCnt="0"/>
      <dgm:spPr/>
    </dgm:pt>
    <dgm:pt modelId="{BBA1EAD9-C07A-4E53-9CB1-5776D81C9DE2}" type="pres">
      <dgm:prSet presAssocID="{C0D100F6-4CF9-4C58-BF87-59D8DCD9E7C4}" presName="iconBgRect" presStyleLbl="bgShp" presStyleIdx="0" presStyleCnt="2"/>
      <dgm:spPr/>
    </dgm:pt>
    <dgm:pt modelId="{BEEBF5DF-EA69-4755-A22E-F568465192B1}" type="pres">
      <dgm:prSet presAssocID="{C0D100F6-4CF9-4C58-BF87-59D8DCD9E7C4}"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tetoskop"/>
        </a:ext>
      </dgm:extLst>
    </dgm:pt>
    <dgm:pt modelId="{29B8A588-A831-48BA-9E1C-5C4A671999C9}" type="pres">
      <dgm:prSet presAssocID="{C0D100F6-4CF9-4C58-BF87-59D8DCD9E7C4}" presName="spaceRect" presStyleCnt="0"/>
      <dgm:spPr/>
    </dgm:pt>
    <dgm:pt modelId="{604F95A7-E521-4850-80CD-97BD2F42C059}" type="pres">
      <dgm:prSet presAssocID="{C0D100F6-4CF9-4C58-BF87-59D8DCD9E7C4}" presName="textRect" presStyleLbl="revTx" presStyleIdx="0" presStyleCnt="2">
        <dgm:presLayoutVars>
          <dgm:chMax val="1"/>
          <dgm:chPref val="1"/>
        </dgm:presLayoutVars>
      </dgm:prSet>
      <dgm:spPr/>
    </dgm:pt>
    <dgm:pt modelId="{0898CE17-94CD-486E-86F0-338EDD5AF05C}" type="pres">
      <dgm:prSet presAssocID="{D317E6F9-2EAC-4F5F-9877-3DB0FF6B93D3}" presName="sibTrans" presStyleLbl="sibTrans2D1" presStyleIdx="0" presStyleCnt="0"/>
      <dgm:spPr/>
    </dgm:pt>
    <dgm:pt modelId="{0340C04A-2B9C-4961-94C8-85ADC3C7A786}" type="pres">
      <dgm:prSet presAssocID="{C7938020-E33F-4E7D-8CBF-773E9263A694}" presName="compNode" presStyleCnt="0"/>
      <dgm:spPr/>
    </dgm:pt>
    <dgm:pt modelId="{B999F70E-75D5-4F16-9A2A-91A77F6926FA}" type="pres">
      <dgm:prSet presAssocID="{C7938020-E33F-4E7D-8CBF-773E9263A694}" presName="iconBgRect" presStyleLbl="bgShp" presStyleIdx="1" presStyleCnt="2"/>
      <dgm:spPr/>
    </dgm:pt>
    <dgm:pt modelId="{C28794DB-3766-4CEC-ADE0-1D89852B1E2D}" type="pres">
      <dgm:prSet presAssocID="{C7938020-E33F-4E7D-8CBF-773E9263A694}"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dikal"/>
        </a:ext>
      </dgm:extLst>
    </dgm:pt>
    <dgm:pt modelId="{09519F46-D710-4722-9EF3-B48D0C48F0E4}" type="pres">
      <dgm:prSet presAssocID="{C7938020-E33F-4E7D-8CBF-773E9263A694}" presName="spaceRect" presStyleCnt="0"/>
      <dgm:spPr/>
    </dgm:pt>
    <dgm:pt modelId="{39A305B4-FE9F-4505-BF28-A9EEB1E8503C}" type="pres">
      <dgm:prSet presAssocID="{C7938020-E33F-4E7D-8CBF-773E9263A694}" presName="textRect" presStyleLbl="revTx" presStyleIdx="1" presStyleCnt="2" custLinFactNeighborX="-327">
        <dgm:presLayoutVars>
          <dgm:chMax val="1"/>
          <dgm:chPref val="1"/>
        </dgm:presLayoutVars>
      </dgm:prSet>
      <dgm:spPr/>
    </dgm:pt>
  </dgm:ptLst>
  <dgm:cxnLst>
    <dgm:cxn modelId="{67E88C29-C441-4D41-8329-613F764787B3}" type="presOf" srcId="{C7938020-E33F-4E7D-8CBF-773E9263A694}" destId="{39A305B4-FE9F-4505-BF28-A9EEB1E8503C}" srcOrd="0" destOrd="0" presId="urn:microsoft.com/office/officeart/2018/2/layout/IconCircleList"/>
    <dgm:cxn modelId="{1F5DD261-8EB0-4E69-A51D-BF10ECB2DBAB}" type="presOf" srcId="{D317E6F9-2EAC-4F5F-9877-3DB0FF6B93D3}" destId="{0898CE17-94CD-486E-86F0-338EDD5AF05C}" srcOrd="0" destOrd="0" presId="urn:microsoft.com/office/officeart/2018/2/layout/IconCircleList"/>
    <dgm:cxn modelId="{466B3771-0244-4359-98D7-DB8057FCF01F}" type="presOf" srcId="{E29A9C04-561E-4780-A3F2-888D54F903AF}" destId="{4C1C5B25-908E-42B0-B235-EEA3B02F8C37}" srcOrd="0" destOrd="0" presId="urn:microsoft.com/office/officeart/2018/2/layout/IconCircleList"/>
    <dgm:cxn modelId="{EA6C608B-8899-4C40-ABD1-0724BBAB5390}" srcId="{E29A9C04-561E-4780-A3F2-888D54F903AF}" destId="{C0D100F6-4CF9-4C58-BF87-59D8DCD9E7C4}" srcOrd="0" destOrd="0" parTransId="{9A45A5CB-BEDD-4974-AE8F-D36A1A0AD356}" sibTransId="{D317E6F9-2EAC-4F5F-9877-3DB0FF6B93D3}"/>
    <dgm:cxn modelId="{609F00CA-C896-4DDD-B83B-9849A9578634}" srcId="{E29A9C04-561E-4780-A3F2-888D54F903AF}" destId="{C7938020-E33F-4E7D-8CBF-773E9263A694}" srcOrd="1" destOrd="0" parTransId="{9F5206D1-B679-483D-9886-2D59F72BDA23}" sibTransId="{3C4928F7-5D06-4918-8419-C633471CC8E3}"/>
    <dgm:cxn modelId="{798494F7-2FEC-4237-BC56-EE64A2CC619B}" type="presOf" srcId="{C0D100F6-4CF9-4C58-BF87-59D8DCD9E7C4}" destId="{604F95A7-E521-4850-80CD-97BD2F42C059}" srcOrd="0" destOrd="0" presId="urn:microsoft.com/office/officeart/2018/2/layout/IconCircleList"/>
    <dgm:cxn modelId="{59C4EF89-4064-4373-A0EA-186502396BA9}" type="presParOf" srcId="{4C1C5B25-908E-42B0-B235-EEA3B02F8C37}" destId="{E0B4725B-DA9B-4003-95CD-590362AA33CB}" srcOrd="0" destOrd="0" presId="urn:microsoft.com/office/officeart/2018/2/layout/IconCircleList"/>
    <dgm:cxn modelId="{57143338-A63B-442C-93A0-E454AED15B74}" type="presParOf" srcId="{E0B4725B-DA9B-4003-95CD-590362AA33CB}" destId="{42674840-D6AA-4710-8550-0AE4809C6D36}" srcOrd="0" destOrd="0" presId="urn:microsoft.com/office/officeart/2018/2/layout/IconCircleList"/>
    <dgm:cxn modelId="{6944BDB1-D34E-4CE2-B459-F85D71D7CD4E}" type="presParOf" srcId="{42674840-D6AA-4710-8550-0AE4809C6D36}" destId="{BBA1EAD9-C07A-4E53-9CB1-5776D81C9DE2}" srcOrd="0" destOrd="0" presId="urn:microsoft.com/office/officeart/2018/2/layout/IconCircleList"/>
    <dgm:cxn modelId="{9FD3D0DF-5618-4CB0-85F9-8A758D46C718}" type="presParOf" srcId="{42674840-D6AA-4710-8550-0AE4809C6D36}" destId="{BEEBF5DF-EA69-4755-A22E-F568465192B1}" srcOrd="1" destOrd="0" presId="urn:microsoft.com/office/officeart/2018/2/layout/IconCircleList"/>
    <dgm:cxn modelId="{04E3CD3C-0DFB-4607-A3C7-8915671C130A}" type="presParOf" srcId="{42674840-D6AA-4710-8550-0AE4809C6D36}" destId="{29B8A588-A831-48BA-9E1C-5C4A671999C9}" srcOrd="2" destOrd="0" presId="urn:microsoft.com/office/officeart/2018/2/layout/IconCircleList"/>
    <dgm:cxn modelId="{988762A6-B235-44C0-9595-325DF239F396}" type="presParOf" srcId="{42674840-D6AA-4710-8550-0AE4809C6D36}" destId="{604F95A7-E521-4850-80CD-97BD2F42C059}" srcOrd="3" destOrd="0" presId="urn:microsoft.com/office/officeart/2018/2/layout/IconCircleList"/>
    <dgm:cxn modelId="{FA311DC9-0E5D-4A0D-BDD7-303B3C6C830E}" type="presParOf" srcId="{E0B4725B-DA9B-4003-95CD-590362AA33CB}" destId="{0898CE17-94CD-486E-86F0-338EDD5AF05C}" srcOrd="1" destOrd="0" presId="urn:microsoft.com/office/officeart/2018/2/layout/IconCircleList"/>
    <dgm:cxn modelId="{8C3981A4-BF84-4D86-99E8-5CF67457DC89}" type="presParOf" srcId="{E0B4725B-DA9B-4003-95CD-590362AA33CB}" destId="{0340C04A-2B9C-4961-94C8-85ADC3C7A786}" srcOrd="2" destOrd="0" presId="urn:microsoft.com/office/officeart/2018/2/layout/IconCircleList"/>
    <dgm:cxn modelId="{55E1BBF6-9226-455D-BA4A-7AD4F51A2BBB}" type="presParOf" srcId="{0340C04A-2B9C-4961-94C8-85ADC3C7A786}" destId="{B999F70E-75D5-4F16-9A2A-91A77F6926FA}" srcOrd="0" destOrd="0" presId="urn:microsoft.com/office/officeart/2018/2/layout/IconCircleList"/>
    <dgm:cxn modelId="{CF1D33ED-B097-4694-AFF1-38276D3D7911}" type="presParOf" srcId="{0340C04A-2B9C-4961-94C8-85ADC3C7A786}" destId="{C28794DB-3766-4CEC-ADE0-1D89852B1E2D}" srcOrd="1" destOrd="0" presId="urn:microsoft.com/office/officeart/2018/2/layout/IconCircleList"/>
    <dgm:cxn modelId="{99D8C198-3C73-499A-BE1B-B6DF6DE838B0}" type="presParOf" srcId="{0340C04A-2B9C-4961-94C8-85ADC3C7A786}" destId="{09519F46-D710-4722-9EF3-B48D0C48F0E4}" srcOrd="2" destOrd="0" presId="urn:microsoft.com/office/officeart/2018/2/layout/IconCircleList"/>
    <dgm:cxn modelId="{373C3760-C52E-4239-B7F8-9051EC91632E}" type="presParOf" srcId="{0340C04A-2B9C-4961-94C8-85ADC3C7A786}" destId="{39A305B4-FE9F-4505-BF28-A9EEB1E8503C}"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4B5100-022B-49AF-976E-F3918AB82BFB}" type="doc">
      <dgm:prSet loTypeId="urn:microsoft.com/office/officeart/2005/8/layout/vList2" loCatId="list" qsTypeId="urn:microsoft.com/office/officeart/2005/8/quickstyle/simple1#267" qsCatId="simple" csTypeId="urn:microsoft.com/office/officeart/2005/8/colors/accent1_2#179" csCatId="accent1"/>
      <dgm:spPr/>
      <dgm:t>
        <a:bodyPr/>
        <a:lstStyle/>
        <a:p>
          <a:endParaRPr lang="en-US"/>
        </a:p>
      </dgm:t>
    </dgm:pt>
    <dgm:pt modelId="{7A6B9E0F-77F7-4750-8AB8-C5B9F991D5F0}">
      <dgm:prSet/>
      <dgm:spPr/>
      <dgm:t>
        <a:bodyPr/>
        <a:lstStyle/>
        <a:p>
          <a:r>
            <a:rPr lang="tr-TR"/>
            <a:t>Boy-kilo ölçümü</a:t>
          </a:r>
          <a:endParaRPr lang="en-US"/>
        </a:p>
      </dgm:t>
    </dgm:pt>
    <dgm:pt modelId="{2E18849F-3333-480E-BC83-10B620AE560E}" type="parTrans" cxnId="{1019A4D4-B8BE-435D-8FF6-B03544F90793}">
      <dgm:prSet/>
      <dgm:spPr/>
      <dgm:t>
        <a:bodyPr/>
        <a:lstStyle/>
        <a:p>
          <a:endParaRPr lang="en-US"/>
        </a:p>
      </dgm:t>
    </dgm:pt>
    <dgm:pt modelId="{B74F4ECF-E8A2-4A4C-9A90-8B4BDE3E2063}" type="sibTrans" cxnId="{1019A4D4-B8BE-435D-8FF6-B03544F90793}">
      <dgm:prSet/>
      <dgm:spPr/>
      <dgm:t>
        <a:bodyPr/>
        <a:lstStyle/>
        <a:p>
          <a:endParaRPr lang="en-US"/>
        </a:p>
      </dgm:t>
    </dgm:pt>
    <dgm:pt modelId="{5C2109D0-0D72-4D5D-972E-3D0CA59EE6FB}">
      <dgm:prSet/>
      <dgm:spPr/>
      <dgm:t>
        <a:bodyPr/>
        <a:lstStyle/>
        <a:p>
          <a:r>
            <a:rPr lang="tr-TR"/>
            <a:t>Arteriyel kan basıncı</a:t>
          </a:r>
          <a:endParaRPr lang="en-US"/>
        </a:p>
      </dgm:t>
    </dgm:pt>
    <dgm:pt modelId="{4E9DA1FD-AB49-4F97-810A-59C81ED024B4}" type="parTrans" cxnId="{1CC74C9E-FAFA-4DC3-A938-14C5846CBD42}">
      <dgm:prSet/>
      <dgm:spPr/>
      <dgm:t>
        <a:bodyPr/>
        <a:lstStyle/>
        <a:p>
          <a:endParaRPr lang="en-US"/>
        </a:p>
      </dgm:t>
    </dgm:pt>
    <dgm:pt modelId="{63ED3CDE-517E-4269-B9C2-600415759089}" type="sibTrans" cxnId="{1CC74C9E-FAFA-4DC3-A938-14C5846CBD42}">
      <dgm:prSet/>
      <dgm:spPr/>
      <dgm:t>
        <a:bodyPr/>
        <a:lstStyle/>
        <a:p>
          <a:endParaRPr lang="en-US"/>
        </a:p>
      </dgm:t>
    </dgm:pt>
    <dgm:pt modelId="{44F157C4-4377-403D-B48D-64A3DFC4CE00}">
      <dgm:prSet/>
      <dgm:spPr/>
      <dgm:t>
        <a:bodyPr/>
        <a:lstStyle/>
        <a:p>
          <a:r>
            <a:rPr lang="tr-TR"/>
            <a:t>Bel çevresi ölçümü </a:t>
          </a:r>
          <a:endParaRPr lang="en-US"/>
        </a:p>
      </dgm:t>
    </dgm:pt>
    <dgm:pt modelId="{59F37C84-7FB9-48EA-A165-E83A5D828FEE}" type="parTrans" cxnId="{B70628FF-A6E0-448B-BBCC-0A4D887989B0}">
      <dgm:prSet/>
      <dgm:spPr/>
      <dgm:t>
        <a:bodyPr/>
        <a:lstStyle/>
        <a:p>
          <a:endParaRPr lang="en-US"/>
        </a:p>
      </dgm:t>
    </dgm:pt>
    <dgm:pt modelId="{5E678BAA-6C85-4DDB-B1EF-961484F2FE2F}" type="sibTrans" cxnId="{B70628FF-A6E0-448B-BBCC-0A4D887989B0}">
      <dgm:prSet/>
      <dgm:spPr/>
      <dgm:t>
        <a:bodyPr/>
        <a:lstStyle/>
        <a:p>
          <a:endParaRPr lang="en-US"/>
        </a:p>
      </dgm:t>
    </dgm:pt>
    <dgm:pt modelId="{8B93E9BF-793D-48F0-813E-F91B9619F3EA}">
      <dgm:prSet/>
      <dgm:spPr/>
      <dgm:t>
        <a:bodyPr/>
        <a:lstStyle/>
        <a:p>
          <a:r>
            <a:rPr lang="tr-TR"/>
            <a:t>Ayrıntılı sistemik fizik muayene</a:t>
          </a:r>
          <a:endParaRPr lang="en-US"/>
        </a:p>
      </dgm:t>
    </dgm:pt>
    <dgm:pt modelId="{FFDB5780-D257-4205-9E10-2E510280845E}" type="parTrans" cxnId="{FE34710C-19BA-40B0-85ED-76F7F942BD31}">
      <dgm:prSet/>
      <dgm:spPr/>
      <dgm:t>
        <a:bodyPr/>
        <a:lstStyle/>
        <a:p>
          <a:endParaRPr lang="en-US"/>
        </a:p>
      </dgm:t>
    </dgm:pt>
    <dgm:pt modelId="{411C75E8-F170-476E-8DBF-EC00C9F75AF4}" type="sibTrans" cxnId="{FE34710C-19BA-40B0-85ED-76F7F942BD31}">
      <dgm:prSet/>
      <dgm:spPr/>
      <dgm:t>
        <a:bodyPr/>
        <a:lstStyle/>
        <a:p>
          <a:endParaRPr lang="en-US"/>
        </a:p>
      </dgm:t>
    </dgm:pt>
    <dgm:pt modelId="{2AD596A2-B724-4B2A-BF84-14CBFE4D737A}" type="pres">
      <dgm:prSet presAssocID="{B64B5100-022B-49AF-976E-F3918AB82BFB}" presName="linear" presStyleCnt="0">
        <dgm:presLayoutVars>
          <dgm:animLvl val="lvl"/>
          <dgm:resizeHandles val="exact"/>
        </dgm:presLayoutVars>
      </dgm:prSet>
      <dgm:spPr/>
    </dgm:pt>
    <dgm:pt modelId="{A7CA33AE-45D9-48E2-AB50-69371A0545F5}" type="pres">
      <dgm:prSet presAssocID="{7A6B9E0F-77F7-4750-8AB8-C5B9F991D5F0}" presName="parentText" presStyleLbl="node1" presStyleIdx="0" presStyleCnt="4">
        <dgm:presLayoutVars>
          <dgm:chMax val="0"/>
          <dgm:bulletEnabled val="1"/>
        </dgm:presLayoutVars>
      </dgm:prSet>
      <dgm:spPr/>
    </dgm:pt>
    <dgm:pt modelId="{65211FBC-D8F9-4F55-9E69-73F3386ACE6F}" type="pres">
      <dgm:prSet presAssocID="{B74F4ECF-E8A2-4A4C-9A90-8B4BDE3E2063}" presName="spacer" presStyleCnt="0"/>
      <dgm:spPr/>
    </dgm:pt>
    <dgm:pt modelId="{A56625B8-D666-4DDC-88F9-D3CBDCEB7815}" type="pres">
      <dgm:prSet presAssocID="{5C2109D0-0D72-4D5D-972E-3D0CA59EE6FB}" presName="parentText" presStyleLbl="node1" presStyleIdx="1" presStyleCnt="4">
        <dgm:presLayoutVars>
          <dgm:chMax val="0"/>
          <dgm:bulletEnabled val="1"/>
        </dgm:presLayoutVars>
      </dgm:prSet>
      <dgm:spPr/>
    </dgm:pt>
    <dgm:pt modelId="{56264832-0DA4-416A-89E2-639AB79A30BC}" type="pres">
      <dgm:prSet presAssocID="{63ED3CDE-517E-4269-B9C2-600415759089}" presName="spacer" presStyleCnt="0"/>
      <dgm:spPr/>
    </dgm:pt>
    <dgm:pt modelId="{745003D9-CC3A-4E05-B1B9-B16F0BE0DBCA}" type="pres">
      <dgm:prSet presAssocID="{44F157C4-4377-403D-B48D-64A3DFC4CE00}" presName="parentText" presStyleLbl="node1" presStyleIdx="2" presStyleCnt="4">
        <dgm:presLayoutVars>
          <dgm:chMax val="0"/>
          <dgm:bulletEnabled val="1"/>
        </dgm:presLayoutVars>
      </dgm:prSet>
      <dgm:spPr/>
    </dgm:pt>
    <dgm:pt modelId="{3F5A273C-01C5-4B81-9D94-8817DBDF92BF}" type="pres">
      <dgm:prSet presAssocID="{5E678BAA-6C85-4DDB-B1EF-961484F2FE2F}" presName="spacer" presStyleCnt="0"/>
      <dgm:spPr/>
    </dgm:pt>
    <dgm:pt modelId="{1E3130E7-B413-4B7E-8055-D99631EAB3AE}" type="pres">
      <dgm:prSet presAssocID="{8B93E9BF-793D-48F0-813E-F91B9619F3EA}" presName="parentText" presStyleLbl="node1" presStyleIdx="3" presStyleCnt="4">
        <dgm:presLayoutVars>
          <dgm:chMax val="0"/>
          <dgm:bulletEnabled val="1"/>
        </dgm:presLayoutVars>
      </dgm:prSet>
      <dgm:spPr/>
    </dgm:pt>
  </dgm:ptLst>
  <dgm:cxnLst>
    <dgm:cxn modelId="{FE34710C-19BA-40B0-85ED-76F7F942BD31}" srcId="{B64B5100-022B-49AF-976E-F3918AB82BFB}" destId="{8B93E9BF-793D-48F0-813E-F91B9619F3EA}" srcOrd="3" destOrd="0" parTransId="{FFDB5780-D257-4205-9E10-2E510280845E}" sibTransId="{411C75E8-F170-476E-8DBF-EC00C9F75AF4}"/>
    <dgm:cxn modelId="{7F398B61-1F4F-4691-AE49-CD8CF203AB95}" type="presOf" srcId="{B64B5100-022B-49AF-976E-F3918AB82BFB}" destId="{2AD596A2-B724-4B2A-BF84-14CBFE4D737A}" srcOrd="0" destOrd="0" presId="urn:microsoft.com/office/officeart/2005/8/layout/vList2"/>
    <dgm:cxn modelId="{72A9B849-E2ED-434D-B58F-C98DEB168E73}" type="presOf" srcId="{5C2109D0-0D72-4D5D-972E-3D0CA59EE6FB}" destId="{A56625B8-D666-4DDC-88F9-D3CBDCEB7815}" srcOrd="0" destOrd="0" presId="urn:microsoft.com/office/officeart/2005/8/layout/vList2"/>
    <dgm:cxn modelId="{9D8E647D-8973-43C1-BFEB-A24520439707}" type="presOf" srcId="{7A6B9E0F-77F7-4750-8AB8-C5B9F991D5F0}" destId="{A7CA33AE-45D9-48E2-AB50-69371A0545F5}" srcOrd="0" destOrd="0" presId="urn:microsoft.com/office/officeart/2005/8/layout/vList2"/>
    <dgm:cxn modelId="{1CC74C9E-FAFA-4DC3-A938-14C5846CBD42}" srcId="{B64B5100-022B-49AF-976E-F3918AB82BFB}" destId="{5C2109D0-0D72-4D5D-972E-3D0CA59EE6FB}" srcOrd="1" destOrd="0" parTransId="{4E9DA1FD-AB49-4F97-810A-59C81ED024B4}" sibTransId="{63ED3CDE-517E-4269-B9C2-600415759089}"/>
    <dgm:cxn modelId="{3CFBDD9E-7ACE-4559-A7B2-894588355D30}" type="presOf" srcId="{44F157C4-4377-403D-B48D-64A3DFC4CE00}" destId="{745003D9-CC3A-4E05-B1B9-B16F0BE0DBCA}" srcOrd="0" destOrd="0" presId="urn:microsoft.com/office/officeart/2005/8/layout/vList2"/>
    <dgm:cxn modelId="{4E7F05BE-FAC0-45C6-9194-38F2C422C550}" type="presOf" srcId="{8B93E9BF-793D-48F0-813E-F91B9619F3EA}" destId="{1E3130E7-B413-4B7E-8055-D99631EAB3AE}" srcOrd="0" destOrd="0" presId="urn:microsoft.com/office/officeart/2005/8/layout/vList2"/>
    <dgm:cxn modelId="{1019A4D4-B8BE-435D-8FF6-B03544F90793}" srcId="{B64B5100-022B-49AF-976E-F3918AB82BFB}" destId="{7A6B9E0F-77F7-4750-8AB8-C5B9F991D5F0}" srcOrd="0" destOrd="0" parTransId="{2E18849F-3333-480E-BC83-10B620AE560E}" sibTransId="{B74F4ECF-E8A2-4A4C-9A90-8B4BDE3E2063}"/>
    <dgm:cxn modelId="{B70628FF-A6E0-448B-BBCC-0A4D887989B0}" srcId="{B64B5100-022B-49AF-976E-F3918AB82BFB}" destId="{44F157C4-4377-403D-B48D-64A3DFC4CE00}" srcOrd="2" destOrd="0" parTransId="{59F37C84-7FB9-48EA-A165-E83A5D828FEE}" sibTransId="{5E678BAA-6C85-4DDB-B1EF-961484F2FE2F}"/>
    <dgm:cxn modelId="{7E819407-1A42-4E90-A0E1-9847C95FFF88}" type="presParOf" srcId="{2AD596A2-B724-4B2A-BF84-14CBFE4D737A}" destId="{A7CA33AE-45D9-48E2-AB50-69371A0545F5}" srcOrd="0" destOrd="0" presId="urn:microsoft.com/office/officeart/2005/8/layout/vList2"/>
    <dgm:cxn modelId="{91106E41-5231-40F6-87F0-D6023F78CD32}" type="presParOf" srcId="{2AD596A2-B724-4B2A-BF84-14CBFE4D737A}" destId="{65211FBC-D8F9-4F55-9E69-73F3386ACE6F}" srcOrd="1" destOrd="0" presId="urn:microsoft.com/office/officeart/2005/8/layout/vList2"/>
    <dgm:cxn modelId="{E2D41A07-113A-492C-9657-BB552AB41065}" type="presParOf" srcId="{2AD596A2-B724-4B2A-BF84-14CBFE4D737A}" destId="{A56625B8-D666-4DDC-88F9-D3CBDCEB7815}" srcOrd="2" destOrd="0" presId="urn:microsoft.com/office/officeart/2005/8/layout/vList2"/>
    <dgm:cxn modelId="{FC5E2500-7D7D-4395-836A-935A2FEFF274}" type="presParOf" srcId="{2AD596A2-B724-4B2A-BF84-14CBFE4D737A}" destId="{56264832-0DA4-416A-89E2-639AB79A30BC}" srcOrd="3" destOrd="0" presId="urn:microsoft.com/office/officeart/2005/8/layout/vList2"/>
    <dgm:cxn modelId="{BF00A2FD-2A6C-474A-9879-EAACB3ED2101}" type="presParOf" srcId="{2AD596A2-B724-4B2A-BF84-14CBFE4D737A}" destId="{745003D9-CC3A-4E05-B1B9-B16F0BE0DBCA}" srcOrd="4" destOrd="0" presId="urn:microsoft.com/office/officeart/2005/8/layout/vList2"/>
    <dgm:cxn modelId="{AC041E44-428C-44AE-A5FD-805BAA442862}" type="presParOf" srcId="{2AD596A2-B724-4B2A-BF84-14CBFE4D737A}" destId="{3F5A273C-01C5-4B81-9D94-8817DBDF92BF}" srcOrd="5" destOrd="0" presId="urn:microsoft.com/office/officeart/2005/8/layout/vList2"/>
    <dgm:cxn modelId="{B3A5DF60-C773-424E-8BB8-1F5D1E91E3E1}" type="presParOf" srcId="{2AD596A2-B724-4B2A-BF84-14CBFE4D737A}" destId="{1E3130E7-B413-4B7E-8055-D99631EAB3A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962EDD-A37A-4A8A-915A-77F4F4E54B54}" type="doc">
      <dgm:prSet loTypeId="urn:microsoft.com/office/officeart/2005/8/layout/vProcess5" loCatId="process" qsTypeId="urn:microsoft.com/office/officeart/2005/8/quickstyle/simple1#127" qsCatId="simple" csTypeId="urn:microsoft.com/office/officeart/2005/8/colors/colorful5#24" csCatId="colorful" phldr="1"/>
      <dgm:spPr/>
      <dgm:t>
        <a:bodyPr/>
        <a:lstStyle/>
        <a:p>
          <a:endParaRPr lang="en-US"/>
        </a:p>
      </dgm:t>
    </dgm:pt>
    <dgm:pt modelId="{3C7E275C-BCE4-4A04-85E2-051264121884}">
      <dgm:prSet/>
      <dgm:spPr>
        <a:solidFill>
          <a:schemeClr val="bg2">
            <a:lumMod val="90000"/>
          </a:schemeClr>
        </a:solidFill>
      </dgm:spPr>
      <dgm:t>
        <a:bodyPr/>
        <a:lstStyle/>
        <a:p>
          <a:r>
            <a:rPr lang="tr-TR" dirty="0">
              <a:solidFill>
                <a:schemeClr val="tx1"/>
              </a:solidFill>
            </a:rPr>
            <a:t>PSM</a:t>
          </a:r>
        </a:p>
        <a:p>
          <a:r>
            <a:rPr lang="tr-TR" dirty="0">
              <a:solidFill>
                <a:schemeClr val="tx1"/>
              </a:solidFill>
            </a:rPr>
            <a:t>-Toplumun genel sağlık göstergelerinin iyileştirilmesi </a:t>
          </a:r>
        </a:p>
        <a:p>
          <a:r>
            <a:rPr lang="tr-TR" dirty="0">
              <a:solidFill>
                <a:schemeClr val="tx1"/>
              </a:solidFill>
            </a:rPr>
            <a:t>-Ülke kaynaklarının sağlık harcamalarında doğru ve etkin kullanılabilmesi</a:t>
          </a:r>
          <a:endParaRPr lang="en-US" dirty="0">
            <a:solidFill>
              <a:schemeClr val="tx1"/>
            </a:solidFill>
          </a:endParaRPr>
        </a:p>
      </dgm:t>
    </dgm:pt>
    <dgm:pt modelId="{EBC4259E-3BFA-4CCB-BF6E-DECAFD5F1F94}" type="parTrans" cxnId="{5B0A5032-7A97-4CC7-93CC-88DC4EBB895E}">
      <dgm:prSet/>
      <dgm:spPr/>
      <dgm:t>
        <a:bodyPr/>
        <a:lstStyle/>
        <a:p>
          <a:endParaRPr lang="en-US"/>
        </a:p>
      </dgm:t>
    </dgm:pt>
    <dgm:pt modelId="{8BC5D5BA-3BE4-4539-BE76-9E2F78FC0135}" type="sibTrans" cxnId="{5B0A5032-7A97-4CC7-93CC-88DC4EBB895E}">
      <dgm:prSet/>
      <dgm:spPr/>
      <dgm:t>
        <a:bodyPr/>
        <a:lstStyle/>
        <a:p>
          <a:endParaRPr lang="en-US"/>
        </a:p>
      </dgm:t>
    </dgm:pt>
    <dgm:pt modelId="{0D6974D4-A9C7-4C38-9025-CD73538E39F8}">
      <dgm:prSet/>
      <dgm:spPr>
        <a:solidFill>
          <a:schemeClr val="bg2">
            <a:lumMod val="75000"/>
          </a:schemeClr>
        </a:solidFill>
      </dgm:spPr>
      <dgm:t>
        <a:bodyPr/>
        <a:lstStyle/>
        <a:p>
          <a:r>
            <a:rPr lang="tr-TR" dirty="0">
              <a:solidFill>
                <a:schemeClr val="tx1"/>
              </a:solidFill>
            </a:rPr>
            <a:t>-Check-up’ta herkese aynı tetkikler yapılır</a:t>
          </a:r>
        </a:p>
        <a:p>
          <a:r>
            <a:rPr lang="tr-TR" dirty="0">
              <a:solidFill>
                <a:schemeClr val="tx1"/>
              </a:solidFill>
            </a:rPr>
            <a:t>-</a:t>
          </a:r>
          <a:r>
            <a:rPr lang="tr-TR" dirty="0" err="1">
              <a:solidFill>
                <a:schemeClr val="tx1"/>
              </a:solidFill>
            </a:rPr>
            <a:t>PSM’de</a:t>
          </a:r>
          <a:r>
            <a:rPr lang="tr-TR" dirty="0">
              <a:solidFill>
                <a:schemeClr val="tx1"/>
              </a:solidFill>
            </a:rPr>
            <a:t>, </a:t>
          </a:r>
          <a:r>
            <a:rPr lang="tr-TR" b="1" dirty="0">
              <a:solidFill>
                <a:schemeClr val="tx1"/>
              </a:solidFill>
            </a:rPr>
            <a:t>kişiye özgü </a:t>
          </a:r>
          <a:r>
            <a:rPr lang="tr-TR" dirty="0">
              <a:solidFill>
                <a:schemeClr val="tx1"/>
              </a:solidFill>
            </a:rPr>
            <a:t>öykü alınıp tetkik yapılır kişiye özel önerilerde bulunulur</a:t>
          </a:r>
          <a:endParaRPr lang="en-US" dirty="0">
            <a:solidFill>
              <a:schemeClr val="tx1"/>
            </a:solidFill>
          </a:endParaRPr>
        </a:p>
      </dgm:t>
    </dgm:pt>
    <dgm:pt modelId="{F7D44E32-2E63-43EB-AC09-DABCE55A95BF}" type="parTrans" cxnId="{90183092-83C6-42A8-BBAE-1B673C93594E}">
      <dgm:prSet/>
      <dgm:spPr/>
      <dgm:t>
        <a:bodyPr/>
        <a:lstStyle/>
        <a:p>
          <a:endParaRPr lang="en-US"/>
        </a:p>
      </dgm:t>
    </dgm:pt>
    <dgm:pt modelId="{D7C3D52C-053D-4399-BFB5-A53E835A1D19}" type="sibTrans" cxnId="{90183092-83C6-42A8-BBAE-1B673C93594E}">
      <dgm:prSet/>
      <dgm:spPr/>
      <dgm:t>
        <a:bodyPr/>
        <a:lstStyle/>
        <a:p>
          <a:endParaRPr lang="en-US"/>
        </a:p>
      </dgm:t>
    </dgm:pt>
    <dgm:pt modelId="{8E1C003B-DC84-4B9D-BC76-C920EF459677}" type="pres">
      <dgm:prSet presAssocID="{2E962EDD-A37A-4A8A-915A-77F4F4E54B54}" presName="outerComposite" presStyleCnt="0">
        <dgm:presLayoutVars>
          <dgm:chMax val="5"/>
          <dgm:dir/>
          <dgm:resizeHandles val="exact"/>
        </dgm:presLayoutVars>
      </dgm:prSet>
      <dgm:spPr/>
    </dgm:pt>
    <dgm:pt modelId="{4363136A-3CFD-4F5C-86E5-3E72AF1AE821}" type="pres">
      <dgm:prSet presAssocID="{2E962EDD-A37A-4A8A-915A-77F4F4E54B54}" presName="dummyMaxCanvas" presStyleCnt="0">
        <dgm:presLayoutVars/>
      </dgm:prSet>
      <dgm:spPr/>
    </dgm:pt>
    <dgm:pt modelId="{E8AD3A23-FD2D-4423-8CED-AFDB99EDB502}" type="pres">
      <dgm:prSet presAssocID="{2E962EDD-A37A-4A8A-915A-77F4F4E54B54}" presName="TwoNodes_1" presStyleLbl="node1" presStyleIdx="0" presStyleCnt="2">
        <dgm:presLayoutVars>
          <dgm:bulletEnabled val="1"/>
        </dgm:presLayoutVars>
      </dgm:prSet>
      <dgm:spPr/>
    </dgm:pt>
    <dgm:pt modelId="{6B3AE8B0-96BA-4155-8C38-B6FB83B001EF}" type="pres">
      <dgm:prSet presAssocID="{2E962EDD-A37A-4A8A-915A-77F4F4E54B54}" presName="TwoNodes_2" presStyleLbl="node1" presStyleIdx="1" presStyleCnt="2">
        <dgm:presLayoutVars>
          <dgm:bulletEnabled val="1"/>
        </dgm:presLayoutVars>
      </dgm:prSet>
      <dgm:spPr/>
    </dgm:pt>
    <dgm:pt modelId="{59A59951-0DC6-41E6-946A-FA8D57252D85}" type="pres">
      <dgm:prSet presAssocID="{2E962EDD-A37A-4A8A-915A-77F4F4E54B54}" presName="TwoConn_1-2" presStyleLbl="fgAccFollowNode1" presStyleIdx="0" presStyleCnt="1">
        <dgm:presLayoutVars>
          <dgm:bulletEnabled val="1"/>
        </dgm:presLayoutVars>
      </dgm:prSet>
      <dgm:spPr/>
    </dgm:pt>
    <dgm:pt modelId="{7B306EC6-5EAA-4355-A709-065F1380E289}" type="pres">
      <dgm:prSet presAssocID="{2E962EDD-A37A-4A8A-915A-77F4F4E54B54}" presName="TwoNodes_1_text" presStyleLbl="node1" presStyleIdx="1" presStyleCnt="2">
        <dgm:presLayoutVars>
          <dgm:bulletEnabled val="1"/>
        </dgm:presLayoutVars>
      </dgm:prSet>
      <dgm:spPr/>
    </dgm:pt>
    <dgm:pt modelId="{6E66E0FD-1CC5-4D12-B3BD-2E809E8E27EF}" type="pres">
      <dgm:prSet presAssocID="{2E962EDD-A37A-4A8A-915A-77F4F4E54B54}" presName="TwoNodes_2_text" presStyleLbl="node1" presStyleIdx="1" presStyleCnt="2">
        <dgm:presLayoutVars>
          <dgm:bulletEnabled val="1"/>
        </dgm:presLayoutVars>
      </dgm:prSet>
      <dgm:spPr/>
    </dgm:pt>
  </dgm:ptLst>
  <dgm:cxnLst>
    <dgm:cxn modelId="{48DCD400-DA8E-4552-AF3E-A8FEE798F7F2}" type="presOf" srcId="{2E962EDD-A37A-4A8A-915A-77F4F4E54B54}" destId="{8E1C003B-DC84-4B9D-BC76-C920EF459677}" srcOrd="0" destOrd="0" presId="urn:microsoft.com/office/officeart/2005/8/layout/vProcess5"/>
    <dgm:cxn modelId="{C3D27C1F-BB6D-4AC7-A89F-B2253C667E19}" type="presOf" srcId="{3C7E275C-BCE4-4A04-85E2-051264121884}" destId="{7B306EC6-5EAA-4355-A709-065F1380E289}" srcOrd="1" destOrd="0" presId="urn:microsoft.com/office/officeart/2005/8/layout/vProcess5"/>
    <dgm:cxn modelId="{5B0A5032-7A97-4CC7-93CC-88DC4EBB895E}" srcId="{2E962EDD-A37A-4A8A-915A-77F4F4E54B54}" destId="{3C7E275C-BCE4-4A04-85E2-051264121884}" srcOrd="0" destOrd="0" parTransId="{EBC4259E-3BFA-4CCB-BF6E-DECAFD5F1F94}" sibTransId="{8BC5D5BA-3BE4-4539-BE76-9E2F78FC0135}"/>
    <dgm:cxn modelId="{BCE2E233-5BA3-4AEB-A2BA-88269AB54957}" type="presOf" srcId="{8BC5D5BA-3BE4-4539-BE76-9E2F78FC0135}" destId="{59A59951-0DC6-41E6-946A-FA8D57252D85}" srcOrd="0" destOrd="0" presId="urn:microsoft.com/office/officeart/2005/8/layout/vProcess5"/>
    <dgm:cxn modelId="{90183092-83C6-42A8-BBAE-1B673C93594E}" srcId="{2E962EDD-A37A-4A8A-915A-77F4F4E54B54}" destId="{0D6974D4-A9C7-4C38-9025-CD73538E39F8}" srcOrd="1" destOrd="0" parTransId="{F7D44E32-2E63-43EB-AC09-DABCE55A95BF}" sibTransId="{D7C3D52C-053D-4399-BFB5-A53E835A1D19}"/>
    <dgm:cxn modelId="{654938F0-5348-4903-BDEE-9274738E7398}" type="presOf" srcId="{0D6974D4-A9C7-4C38-9025-CD73538E39F8}" destId="{6B3AE8B0-96BA-4155-8C38-B6FB83B001EF}" srcOrd="0" destOrd="0" presId="urn:microsoft.com/office/officeart/2005/8/layout/vProcess5"/>
    <dgm:cxn modelId="{BEF9A4F3-AD35-4602-AB06-540F5A19D7A9}" type="presOf" srcId="{3C7E275C-BCE4-4A04-85E2-051264121884}" destId="{E8AD3A23-FD2D-4423-8CED-AFDB99EDB502}" srcOrd="0" destOrd="0" presId="urn:microsoft.com/office/officeart/2005/8/layout/vProcess5"/>
    <dgm:cxn modelId="{C0C562F7-2876-485B-8E87-EC03771F5402}" type="presOf" srcId="{0D6974D4-A9C7-4C38-9025-CD73538E39F8}" destId="{6E66E0FD-1CC5-4D12-B3BD-2E809E8E27EF}" srcOrd="1" destOrd="0" presId="urn:microsoft.com/office/officeart/2005/8/layout/vProcess5"/>
    <dgm:cxn modelId="{C52E87E7-9699-4B12-B4F3-6B464B8294E1}" type="presParOf" srcId="{8E1C003B-DC84-4B9D-BC76-C920EF459677}" destId="{4363136A-3CFD-4F5C-86E5-3E72AF1AE821}" srcOrd="0" destOrd="0" presId="urn:microsoft.com/office/officeart/2005/8/layout/vProcess5"/>
    <dgm:cxn modelId="{BC28DA5F-9A1D-4202-9A6C-918E70AC0205}" type="presParOf" srcId="{8E1C003B-DC84-4B9D-BC76-C920EF459677}" destId="{E8AD3A23-FD2D-4423-8CED-AFDB99EDB502}" srcOrd="1" destOrd="0" presId="urn:microsoft.com/office/officeart/2005/8/layout/vProcess5"/>
    <dgm:cxn modelId="{0BF4DBC1-5E4B-4120-89DF-6320E8961C98}" type="presParOf" srcId="{8E1C003B-DC84-4B9D-BC76-C920EF459677}" destId="{6B3AE8B0-96BA-4155-8C38-B6FB83B001EF}" srcOrd="2" destOrd="0" presId="urn:microsoft.com/office/officeart/2005/8/layout/vProcess5"/>
    <dgm:cxn modelId="{F51D484A-B2B5-462E-AB74-165936815FEA}" type="presParOf" srcId="{8E1C003B-DC84-4B9D-BC76-C920EF459677}" destId="{59A59951-0DC6-41E6-946A-FA8D57252D85}" srcOrd="3" destOrd="0" presId="urn:microsoft.com/office/officeart/2005/8/layout/vProcess5"/>
    <dgm:cxn modelId="{C4C326A0-5668-4F23-BA24-CB6EFFE0F11C}" type="presParOf" srcId="{8E1C003B-DC84-4B9D-BC76-C920EF459677}" destId="{7B306EC6-5EAA-4355-A709-065F1380E289}" srcOrd="4" destOrd="0" presId="urn:microsoft.com/office/officeart/2005/8/layout/vProcess5"/>
    <dgm:cxn modelId="{E986AA25-E8DD-4DF8-AEAB-407979FEEC59}" type="presParOf" srcId="{8E1C003B-DC84-4B9D-BC76-C920EF459677}" destId="{6E66E0FD-1CC5-4D12-B3BD-2E809E8E27EF}"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0BD1F6-DBBB-4BE3-B46A-32F6489BDF62}" type="doc">
      <dgm:prSet loTypeId="urn:microsoft.com/office/officeart/2008/layout/LinedList" loCatId="list" qsTypeId="urn:microsoft.com/office/officeart/2005/8/quickstyle/simple1#245" qsCatId="simple" csTypeId="urn:microsoft.com/office/officeart/2005/8/colors/colorful2#35" csCatId="colorful"/>
      <dgm:spPr/>
      <dgm:t>
        <a:bodyPr/>
        <a:lstStyle/>
        <a:p>
          <a:endParaRPr lang="en-US"/>
        </a:p>
      </dgm:t>
    </dgm:pt>
    <dgm:pt modelId="{EB051D37-5BA3-4480-8B82-20AFBB6936C9}">
      <dgm:prSet/>
      <dgm:spPr/>
      <dgm:t>
        <a:bodyPr/>
        <a:lstStyle/>
        <a:p>
          <a:r>
            <a:rPr lang="en-US"/>
            <a:t>Bu görevler arasında kişiye yönelik sağlığı geliştirici ve koruyucu sağlık hizmetleri </a:t>
          </a:r>
          <a:r>
            <a:rPr lang="tr-TR"/>
            <a:t>vermek,</a:t>
          </a:r>
          <a:endParaRPr lang="en-US"/>
        </a:p>
      </dgm:t>
    </dgm:pt>
    <dgm:pt modelId="{6E636E1A-6324-41F7-99BC-4825E2D8E4E9}" type="parTrans" cxnId="{266BE32A-5FC2-4ED5-A30C-DFCEAE42A015}">
      <dgm:prSet/>
      <dgm:spPr/>
      <dgm:t>
        <a:bodyPr/>
        <a:lstStyle/>
        <a:p>
          <a:endParaRPr lang="en-US"/>
        </a:p>
      </dgm:t>
    </dgm:pt>
    <dgm:pt modelId="{3BC2B870-501F-46F3-A181-3AEFB93890C5}" type="sibTrans" cxnId="{266BE32A-5FC2-4ED5-A30C-DFCEAE42A015}">
      <dgm:prSet/>
      <dgm:spPr/>
      <dgm:t>
        <a:bodyPr/>
        <a:lstStyle/>
        <a:p>
          <a:endParaRPr lang="en-US"/>
        </a:p>
      </dgm:t>
    </dgm:pt>
    <dgm:pt modelId="{1B76A65A-B01E-4346-87AF-9F13B1A03D2A}">
      <dgm:prSet/>
      <dgm:spPr/>
      <dgm:t>
        <a:bodyPr/>
        <a:lstStyle/>
        <a:p>
          <a:r>
            <a:rPr lang="tr-TR"/>
            <a:t>B</a:t>
          </a:r>
          <a:r>
            <a:rPr lang="en-US"/>
            <a:t>irinci basamak teşhis, tedavi, </a:t>
          </a:r>
          <a:r>
            <a:rPr lang="tr-TR"/>
            <a:t>r</a:t>
          </a:r>
          <a:r>
            <a:rPr lang="en-US"/>
            <a:t>ehabilitasyon ve danışmanlık hizmetlerini vermek,</a:t>
          </a:r>
        </a:p>
      </dgm:t>
    </dgm:pt>
    <dgm:pt modelId="{0B34F4C3-461A-48D8-8A42-C533C7D96ED7}" type="parTrans" cxnId="{4F5BCA22-DB78-4E75-A223-FADAE5625801}">
      <dgm:prSet/>
      <dgm:spPr/>
      <dgm:t>
        <a:bodyPr/>
        <a:lstStyle/>
        <a:p>
          <a:endParaRPr lang="en-US"/>
        </a:p>
      </dgm:t>
    </dgm:pt>
    <dgm:pt modelId="{CF971AC9-C31E-46EA-AD07-A023151A58D4}" type="sibTrans" cxnId="{4F5BCA22-DB78-4E75-A223-FADAE5625801}">
      <dgm:prSet/>
      <dgm:spPr/>
      <dgm:t>
        <a:bodyPr/>
        <a:lstStyle/>
        <a:p>
          <a:endParaRPr lang="en-US"/>
        </a:p>
      </dgm:t>
    </dgm:pt>
    <dgm:pt modelId="{3A396881-6180-4C46-BD0E-D976DF57698E}">
      <dgm:prSet/>
      <dgm:spPr/>
      <dgm:t>
        <a:bodyPr/>
        <a:lstStyle/>
        <a:p>
          <a:r>
            <a:rPr lang="tr-TR"/>
            <a:t>A</a:t>
          </a:r>
          <a:r>
            <a:rPr lang="en-US"/>
            <a:t>na çocuk sağlığı ve üreme sağlığı hizmetlerini sunmak, </a:t>
          </a:r>
        </a:p>
      </dgm:t>
    </dgm:pt>
    <dgm:pt modelId="{49AC8E8F-F38F-49FA-83C0-735ED10DB3E9}" type="parTrans" cxnId="{D3C6E1A3-C6E4-43D3-A18C-AB4625ADE640}">
      <dgm:prSet/>
      <dgm:spPr/>
      <dgm:t>
        <a:bodyPr/>
        <a:lstStyle/>
        <a:p>
          <a:endParaRPr lang="en-US"/>
        </a:p>
      </dgm:t>
    </dgm:pt>
    <dgm:pt modelId="{CE3D7B16-033B-4124-B358-132C19DFE54B}" type="sibTrans" cxnId="{D3C6E1A3-C6E4-43D3-A18C-AB4625ADE640}">
      <dgm:prSet/>
      <dgm:spPr/>
      <dgm:t>
        <a:bodyPr/>
        <a:lstStyle/>
        <a:p>
          <a:endParaRPr lang="en-US"/>
        </a:p>
      </dgm:t>
    </dgm:pt>
    <dgm:pt modelId="{DE55D784-BE29-4F40-B851-17682F6DD2C8}">
      <dgm:prSet/>
      <dgm:spPr/>
      <dgm:t>
        <a:bodyPr/>
        <a:lstStyle/>
        <a:p>
          <a:r>
            <a:rPr lang="tr-TR"/>
            <a:t>P</a:t>
          </a:r>
          <a:r>
            <a:rPr lang="en-US"/>
            <a:t>eriyodik sağlık muayenesi ile kayıtlı kişilerin yaş, cinsiyet ve hastalık gruplarına yönelik izlem ve taramalarını gerçekleştirerek</a:t>
          </a:r>
          <a:r>
            <a:rPr lang="tr-TR"/>
            <a:t> k</a:t>
          </a:r>
          <a:r>
            <a:rPr lang="en-US"/>
            <a:t>endisine kayıtlı kişileri yılda en az bir defa değerlendirip sağlık kayıtlarını güncellemek bulunmaktadır.</a:t>
          </a:r>
        </a:p>
      </dgm:t>
    </dgm:pt>
    <dgm:pt modelId="{034B4FBE-AD17-450D-829F-D76C2DBB9E4D}" type="parTrans" cxnId="{1DB26818-9A59-4704-B0FD-FD8BA529FB7C}">
      <dgm:prSet/>
      <dgm:spPr/>
      <dgm:t>
        <a:bodyPr/>
        <a:lstStyle/>
        <a:p>
          <a:endParaRPr lang="en-US"/>
        </a:p>
      </dgm:t>
    </dgm:pt>
    <dgm:pt modelId="{6A46C5A6-6562-4321-9DC4-71EFF2B13A03}" type="sibTrans" cxnId="{1DB26818-9A59-4704-B0FD-FD8BA529FB7C}">
      <dgm:prSet/>
      <dgm:spPr/>
      <dgm:t>
        <a:bodyPr/>
        <a:lstStyle/>
        <a:p>
          <a:endParaRPr lang="en-US"/>
        </a:p>
      </dgm:t>
    </dgm:pt>
    <dgm:pt modelId="{1EF240D8-4DCA-4CE8-9097-7B05A7C9F502}" type="pres">
      <dgm:prSet presAssocID="{1B0BD1F6-DBBB-4BE3-B46A-32F6489BDF62}" presName="vert0" presStyleCnt="0">
        <dgm:presLayoutVars>
          <dgm:dir/>
          <dgm:animOne val="branch"/>
          <dgm:animLvl val="lvl"/>
        </dgm:presLayoutVars>
      </dgm:prSet>
      <dgm:spPr/>
    </dgm:pt>
    <dgm:pt modelId="{6DD538B2-78DE-4A45-A773-CA5F32355138}" type="pres">
      <dgm:prSet presAssocID="{EB051D37-5BA3-4480-8B82-20AFBB6936C9}" presName="thickLine" presStyleLbl="alignNode1" presStyleIdx="0" presStyleCnt="4"/>
      <dgm:spPr/>
    </dgm:pt>
    <dgm:pt modelId="{7ECDFC70-1B70-4C2F-B3A1-421D05735BD8}" type="pres">
      <dgm:prSet presAssocID="{EB051D37-5BA3-4480-8B82-20AFBB6936C9}" presName="horz1" presStyleCnt="0"/>
      <dgm:spPr/>
    </dgm:pt>
    <dgm:pt modelId="{49D6E267-50BB-4D5B-AD28-E4D8868E6672}" type="pres">
      <dgm:prSet presAssocID="{EB051D37-5BA3-4480-8B82-20AFBB6936C9}" presName="tx1" presStyleLbl="revTx" presStyleIdx="0" presStyleCnt="4"/>
      <dgm:spPr/>
    </dgm:pt>
    <dgm:pt modelId="{123AE0BA-A752-4AEE-92AC-C115A47963E2}" type="pres">
      <dgm:prSet presAssocID="{EB051D37-5BA3-4480-8B82-20AFBB6936C9}" presName="vert1" presStyleCnt="0"/>
      <dgm:spPr/>
    </dgm:pt>
    <dgm:pt modelId="{1537EC2E-0A19-4F6F-929F-F39036E17F54}" type="pres">
      <dgm:prSet presAssocID="{1B76A65A-B01E-4346-87AF-9F13B1A03D2A}" presName="thickLine" presStyleLbl="alignNode1" presStyleIdx="1" presStyleCnt="4"/>
      <dgm:spPr/>
    </dgm:pt>
    <dgm:pt modelId="{278252E7-E07A-4786-9773-A0A0AE36C412}" type="pres">
      <dgm:prSet presAssocID="{1B76A65A-B01E-4346-87AF-9F13B1A03D2A}" presName="horz1" presStyleCnt="0"/>
      <dgm:spPr/>
    </dgm:pt>
    <dgm:pt modelId="{6C8106CE-E03B-42EF-936C-F8A8258C0650}" type="pres">
      <dgm:prSet presAssocID="{1B76A65A-B01E-4346-87AF-9F13B1A03D2A}" presName="tx1" presStyleLbl="revTx" presStyleIdx="1" presStyleCnt="4"/>
      <dgm:spPr/>
    </dgm:pt>
    <dgm:pt modelId="{2EC8EEA2-6B0F-463C-BC53-0B8E8CB48C28}" type="pres">
      <dgm:prSet presAssocID="{1B76A65A-B01E-4346-87AF-9F13B1A03D2A}" presName="vert1" presStyleCnt="0"/>
      <dgm:spPr/>
    </dgm:pt>
    <dgm:pt modelId="{C96115BE-4539-47D6-A66B-0537DE34A566}" type="pres">
      <dgm:prSet presAssocID="{3A396881-6180-4C46-BD0E-D976DF57698E}" presName="thickLine" presStyleLbl="alignNode1" presStyleIdx="2" presStyleCnt="4"/>
      <dgm:spPr/>
    </dgm:pt>
    <dgm:pt modelId="{732FAA69-7079-400E-9CD7-1FA40E5FF1E9}" type="pres">
      <dgm:prSet presAssocID="{3A396881-6180-4C46-BD0E-D976DF57698E}" presName="horz1" presStyleCnt="0"/>
      <dgm:spPr/>
    </dgm:pt>
    <dgm:pt modelId="{2C36FC0B-A615-4CE1-A418-764D1FD4D7BC}" type="pres">
      <dgm:prSet presAssocID="{3A396881-6180-4C46-BD0E-D976DF57698E}" presName="tx1" presStyleLbl="revTx" presStyleIdx="2" presStyleCnt="4"/>
      <dgm:spPr/>
    </dgm:pt>
    <dgm:pt modelId="{B406F145-DBF1-469F-A53E-9D728DA8A686}" type="pres">
      <dgm:prSet presAssocID="{3A396881-6180-4C46-BD0E-D976DF57698E}" presName="vert1" presStyleCnt="0"/>
      <dgm:spPr/>
    </dgm:pt>
    <dgm:pt modelId="{51A812D9-4F44-4E11-9C57-8E1F269A4B9E}" type="pres">
      <dgm:prSet presAssocID="{DE55D784-BE29-4F40-B851-17682F6DD2C8}" presName="thickLine" presStyleLbl="alignNode1" presStyleIdx="3" presStyleCnt="4"/>
      <dgm:spPr/>
    </dgm:pt>
    <dgm:pt modelId="{BADF1846-C5AD-44F6-B13E-9A029B27CFC8}" type="pres">
      <dgm:prSet presAssocID="{DE55D784-BE29-4F40-B851-17682F6DD2C8}" presName="horz1" presStyleCnt="0"/>
      <dgm:spPr/>
    </dgm:pt>
    <dgm:pt modelId="{E37ABEA7-56F1-4A06-BDD5-94C712F7ABF0}" type="pres">
      <dgm:prSet presAssocID="{DE55D784-BE29-4F40-B851-17682F6DD2C8}" presName="tx1" presStyleLbl="revTx" presStyleIdx="3" presStyleCnt="4"/>
      <dgm:spPr/>
    </dgm:pt>
    <dgm:pt modelId="{56C562B4-F6B5-4B74-AA94-8D7CE72C2DA7}" type="pres">
      <dgm:prSet presAssocID="{DE55D784-BE29-4F40-B851-17682F6DD2C8}" presName="vert1" presStyleCnt="0"/>
      <dgm:spPr/>
    </dgm:pt>
  </dgm:ptLst>
  <dgm:cxnLst>
    <dgm:cxn modelId="{E629CB10-61BA-40F9-B2DE-1D9918FCE55B}" type="presOf" srcId="{3A396881-6180-4C46-BD0E-D976DF57698E}" destId="{2C36FC0B-A615-4CE1-A418-764D1FD4D7BC}" srcOrd="0" destOrd="0" presId="urn:microsoft.com/office/officeart/2008/layout/LinedList"/>
    <dgm:cxn modelId="{1DB26818-9A59-4704-B0FD-FD8BA529FB7C}" srcId="{1B0BD1F6-DBBB-4BE3-B46A-32F6489BDF62}" destId="{DE55D784-BE29-4F40-B851-17682F6DD2C8}" srcOrd="3" destOrd="0" parTransId="{034B4FBE-AD17-450D-829F-D76C2DBB9E4D}" sibTransId="{6A46C5A6-6562-4321-9DC4-71EFF2B13A03}"/>
    <dgm:cxn modelId="{4F5BCA22-DB78-4E75-A223-FADAE5625801}" srcId="{1B0BD1F6-DBBB-4BE3-B46A-32F6489BDF62}" destId="{1B76A65A-B01E-4346-87AF-9F13B1A03D2A}" srcOrd="1" destOrd="0" parTransId="{0B34F4C3-461A-48D8-8A42-C533C7D96ED7}" sibTransId="{CF971AC9-C31E-46EA-AD07-A023151A58D4}"/>
    <dgm:cxn modelId="{266BE32A-5FC2-4ED5-A30C-DFCEAE42A015}" srcId="{1B0BD1F6-DBBB-4BE3-B46A-32F6489BDF62}" destId="{EB051D37-5BA3-4480-8B82-20AFBB6936C9}" srcOrd="0" destOrd="0" parTransId="{6E636E1A-6324-41F7-99BC-4825E2D8E4E9}" sibTransId="{3BC2B870-501F-46F3-A181-3AEFB93890C5}"/>
    <dgm:cxn modelId="{9A123A55-436F-4A68-AC1B-D83C67FBBCE8}" type="presOf" srcId="{1B0BD1F6-DBBB-4BE3-B46A-32F6489BDF62}" destId="{1EF240D8-4DCA-4CE8-9097-7B05A7C9F502}" srcOrd="0" destOrd="0" presId="urn:microsoft.com/office/officeart/2008/layout/LinedList"/>
    <dgm:cxn modelId="{14E90981-49D1-4530-90D4-B61F6CCFB2A1}" type="presOf" srcId="{1B76A65A-B01E-4346-87AF-9F13B1A03D2A}" destId="{6C8106CE-E03B-42EF-936C-F8A8258C0650}" srcOrd="0" destOrd="0" presId="urn:microsoft.com/office/officeart/2008/layout/LinedList"/>
    <dgm:cxn modelId="{AB59AB8A-296A-4767-B083-1F3E2AEA99A9}" type="presOf" srcId="{DE55D784-BE29-4F40-B851-17682F6DD2C8}" destId="{E37ABEA7-56F1-4A06-BDD5-94C712F7ABF0}" srcOrd="0" destOrd="0" presId="urn:microsoft.com/office/officeart/2008/layout/LinedList"/>
    <dgm:cxn modelId="{D3C6E1A3-C6E4-43D3-A18C-AB4625ADE640}" srcId="{1B0BD1F6-DBBB-4BE3-B46A-32F6489BDF62}" destId="{3A396881-6180-4C46-BD0E-D976DF57698E}" srcOrd="2" destOrd="0" parTransId="{49AC8E8F-F38F-49FA-83C0-735ED10DB3E9}" sibTransId="{CE3D7B16-033B-4124-B358-132C19DFE54B}"/>
    <dgm:cxn modelId="{FA4E01C8-71FF-48A1-8816-E296DC0F5F0E}" type="presOf" srcId="{EB051D37-5BA3-4480-8B82-20AFBB6936C9}" destId="{49D6E267-50BB-4D5B-AD28-E4D8868E6672}" srcOrd="0" destOrd="0" presId="urn:microsoft.com/office/officeart/2008/layout/LinedList"/>
    <dgm:cxn modelId="{194D9F5C-80B7-4039-8DA5-B11958B0A282}" type="presParOf" srcId="{1EF240D8-4DCA-4CE8-9097-7B05A7C9F502}" destId="{6DD538B2-78DE-4A45-A773-CA5F32355138}" srcOrd="0" destOrd="0" presId="urn:microsoft.com/office/officeart/2008/layout/LinedList"/>
    <dgm:cxn modelId="{1E89EA00-7D4F-441E-9294-15B0D1918AF8}" type="presParOf" srcId="{1EF240D8-4DCA-4CE8-9097-7B05A7C9F502}" destId="{7ECDFC70-1B70-4C2F-B3A1-421D05735BD8}" srcOrd="1" destOrd="0" presId="urn:microsoft.com/office/officeart/2008/layout/LinedList"/>
    <dgm:cxn modelId="{CE2C3753-9CAE-4940-A0D0-27EA068D0635}" type="presParOf" srcId="{7ECDFC70-1B70-4C2F-B3A1-421D05735BD8}" destId="{49D6E267-50BB-4D5B-AD28-E4D8868E6672}" srcOrd="0" destOrd="0" presId="urn:microsoft.com/office/officeart/2008/layout/LinedList"/>
    <dgm:cxn modelId="{036FB5D3-0653-41D1-B5AB-78C892556D64}" type="presParOf" srcId="{7ECDFC70-1B70-4C2F-B3A1-421D05735BD8}" destId="{123AE0BA-A752-4AEE-92AC-C115A47963E2}" srcOrd="1" destOrd="0" presId="urn:microsoft.com/office/officeart/2008/layout/LinedList"/>
    <dgm:cxn modelId="{2432FD8A-B45A-4C70-8F8F-9E1B8EC9DA3D}" type="presParOf" srcId="{1EF240D8-4DCA-4CE8-9097-7B05A7C9F502}" destId="{1537EC2E-0A19-4F6F-929F-F39036E17F54}" srcOrd="2" destOrd="0" presId="urn:microsoft.com/office/officeart/2008/layout/LinedList"/>
    <dgm:cxn modelId="{7DC53D0A-A22F-47EA-886E-178299EB5911}" type="presParOf" srcId="{1EF240D8-4DCA-4CE8-9097-7B05A7C9F502}" destId="{278252E7-E07A-4786-9773-A0A0AE36C412}" srcOrd="3" destOrd="0" presId="urn:microsoft.com/office/officeart/2008/layout/LinedList"/>
    <dgm:cxn modelId="{B8B8038A-5DB5-4E83-9CE1-BDBD53D73866}" type="presParOf" srcId="{278252E7-E07A-4786-9773-A0A0AE36C412}" destId="{6C8106CE-E03B-42EF-936C-F8A8258C0650}" srcOrd="0" destOrd="0" presId="urn:microsoft.com/office/officeart/2008/layout/LinedList"/>
    <dgm:cxn modelId="{9AEF6431-2C6C-4D17-8A31-8A2BB68A7343}" type="presParOf" srcId="{278252E7-E07A-4786-9773-A0A0AE36C412}" destId="{2EC8EEA2-6B0F-463C-BC53-0B8E8CB48C28}" srcOrd="1" destOrd="0" presId="urn:microsoft.com/office/officeart/2008/layout/LinedList"/>
    <dgm:cxn modelId="{0BA31E00-8B4B-4F06-8703-4790551B1BFB}" type="presParOf" srcId="{1EF240D8-4DCA-4CE8-9097-7B05A7C9F502}" destId="{C96115BE-4539-47D6-A66B-0537DE34A566}" srcOrd="4" destOrd="0" presId="urn:microsoft.com/office/officeart/2008/layout/LinedList"/>
    <dgm:cxn modelId="{452E08F0-8554-483A-8535-182662619811}" type="presParOf" srcId="{1EF240D8-4DCA-4CE8-9097-7B05A7C9F502}" destId="{732FAA69-7079-400E-9CD7-1FA40E5FF1E9}" srcOrd="5" destOrd="0" presId="urn:microsoft.com/office/officeart/2008/layout/LinedList"/>
    <dgm:cxn modelId="{4D5586DC-2C01-4F0C-9EF6-4A7AF2273DF8}" type="presParOf" srcId="{732FAA69-7079-400E-9CD7-1FA40E5FF1E9}" destId="{2C36FC0B-A615-4CE1-A418-764D1FD4D7BC}" srcOrd="0" destOrd="0" presId="urn:microsoft.com/office/officeart/2008/layout/LinedList"/>
    <dgm:cxn modelId="{AC6F1F8F-077E-4AD7-AFEE-0A1B41700CAE}" type="presParOf" srcId="{732FAA69-7079-400E-9CD7-1FA40E5FF1E9}" destId="{B406F145-DBF1-469F-A53E-9D728DA8A686}" srcOrd="1" destOrd="0" presId="urn:microsoft.com/office/officeart/2008/layout/LinedList"/>
    <dgm:cxn modelId="{257368FC-406D-478A-BE23-3F779143F0F8}" type="presParOf" srcId="{1EF240D8-4DCA-4CE8-9097-7B05A7C9F502}" destId="{51A812D9-4F44-4E11-9C57-8E1F269A4B9E}" srcOrd="6" destOrd="0" presId="urn:microsoft.com/office/officeart/2008/layout/LinedList"/>
    <dgm:cxn modelId="{31010705-EE97-4139-810E-CD3A8D770AA3}" type="presParOf" srcId="{1EF240D8-4DCA-4CE8-9097-7B05A7C9F502}" destId="{BADF1846-C5AD-44F6-B13E-9A029B27CFC8}" srcOrd="7" destOrd="0" presId="urn:microsoft.com/office/officeart/2008/layout/LinedList"/>
    <dgm:cxn modelId="{071707DF-4906-4E88-9A4F-FA23A547C7C2}" type="presParOf" srcId="{BADF1846-C5AD-44F6-B13E-9A029B27CFC8}" destId="{E37ABEA7-56F1-4A06-BDD5-94C712F7ABF0}" srcOrd="0" destOrd="0" presId="urn:microsoft.com/office/officeart/2008/layout/LinedList"/>
    <dgm:cxn modelId="{ABF9FA94-4A27-4B31-A218-8B68EFEB16F1}" type="presParOf" srcId="{BADF1846-C5AD-44F6-B13E-9A029B27CFC8}" destId="{56C562B4-F6B5-4B74-AA94-8D7CE72C2DA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9F3D86A-7914-4277-BCDA-E5F8FE1DF1A2}" type="doc">
      <dgm:prSet loTypeId="urn:microsoft.com/office/officeart/2008/layout/LinedList" loCatId="list" qsTypeId="urn:microsoft.com/office/officeart/2005/8/quickstyle/simple4#1" qsCatId="simple" csTypeId="urn:microsoft.com/office/officeart/2005/8/colors/accent1_2#2" csCatId="accent1"/>
      <dgm:spPr/>
      <dgm:t>
        <a:bodyPr/>
        <a:lstStyle/>
        <a:p>
          <a:endParaRPr lang="en-US"/>
        </a:p>
      </dgm:t>
    </dgm:pt>
    <dgm:pt modelId="{9F8614A9-E731-4119-9C16-DA846AABFB73}">
      <dgm:prSet/>
      <dgm:spPr/>
      <dgm:t>
        <a:bodyPr/>
        <a:lstStyle/>
        <a:p>
          <a:r>
            <a:rPr lang="tr-TR" dirty="0"/>
            <a:t>Bu hastaya yaklaşımımız nasıl olmalıdır?</a:t>
          </a:r>
          <a:endParaRPr lang="en-US" dirty="0"/>
        </a:p>
      </dgm:t>
    </dgm:pt>
    <dgm:pt modelId="{9997840E-A922-49EE-843E-EE5CB2F8D03A}" type="parTrans" cxnId="{55410482-733E-4228-999F-2AC77BB46372}">
      <dgm:prSet/>
      <dgm:spPr/>
      <dgm:t>
        <a:bodyPr/>
        <a:lstStyle/>
        <a:p>
          <a:endParaRPr lang="en-US"/>
        </a:p>
      </dgm:t>
    </dgm:pt>
    <dgm:pt modelId="{97B68BDB-E5F3-414B-9524-C1D598DD784C}" type="sibTrans" cxnId="{55410482-733E-4228-999F-2AC77BB46372}">
      <dgm:prSet/>
      <dgm:spPr/>
      <dgm:t>
        <a:bodyPr/>
        <a:lstStyle/>
        <a:p>
          <a:endParaRPr lang="en-US"/>
        </a:p>
      </dgm:t>
    </dgm:pt>
    <dgm:pt modelId="{607FA90F-290A-4083-908F-07839B0FD79C}">
      <dgm:prSet/>
      <dgm:spPr/>
      <dgm:t>
        <a:bodyPr/>
        <a:lstStyle/>
        <a:p>
          <a:r>
            <a:rPr lang="tr-TR" kern="1200" dirty="0"/>
            <a:t>50 yaşında kadın polikliniğimize kilo verme isteğiyle </a:t>
          </a:r>
          <a:r>
            <a:rPr lang="tr-TR" kern="1200" dirty="0" err="1"/>
            <a:t>başvurdu.Aktif</a:t>
          </a:r>
          <a:r>
            <a:rPr lang="tr-TR" kern="1200" dirty="0"/>
            <a:t> </a:t>
          </a:r>
          <a:r>
            <a:rPr lang="tr-TR" kern="1200" dirty="0">
              <a:latin typeface="Aptos" panose="02110004020202020204"/>
              <a:ea typeface="+mn-ea"/>
              <a:cs typeface="+mn-cs"/>
            </a:rPr>
            <a:t>şikayeti</a:t>
          </a:r>
          <a:r>
            <a:rPr lang="tr-TR" kern="1200" dirty="0"/>
            <a:t> yoktu. </a:t>
          </a:r>
          <a:endParaRPr lang="en-US" kern="1200" dirty="0"/>
        </a:p>
      </dgm:t>
    </dgm:pt>
    <dgm:pt modelId="{71DFBA83-8EB8-4B79-BEA6-3A95AD194D79}" type="sibTrans" cxnId="{2EE30ED7-444E-4ED7-85A8-6029F7737D41}">
      <dgm:prSet/>
      <dgm:spPr/>
      <dgm:t>
        <a:bodyPr/>
        <a:lstStyle/>
        <a:p>
          <a:endParaRPr lang="en-US"/>
        </a:p>
      </dgm:t>
    </dgm:pt>
    <dgm:pt modelId="{0CA803DC-12C6-4A9E-BAF9-6294F53BE4FD}" type="parTrans" cxnId="{2EE30ED7-444E-4ED7-85A8-6029F7737D41}">
      <dgm:prSet/>
      <dgm:spPr/>
      <dgm:t>
        <a:bodyPr/>
        <a:lstStyle/>
        <a:p>
          <a:endParaRPr lang="en-US"/>
        </a:p>
      </dgm:t>
    </dgm:pt>
    <dgm:pt modelId="{9F785798-B317-4A5B-9ABB-3BA8C5182180}" type="pres">
      <dgm:prSet presAssocID="{79F3D86A-7914-4277-BCDA-E5F8FE1DF1A2}" presName="vert0" presStyleCnt="0">
        <dgm:presLayoutVars>
          <dgm:dir/>
          <dgm:animOne val="branch"/>
          <dgm:animLvl val="lvl"/>
        </dgm:presLayoutVars>
      </dgm:prSet>
      <dgm:spPr/>
    </dgm:pt>
    <dgm:pt modelId="{6BDB93BB-E95B-43F0-94FE-462EC6CDF695}" type="pres">
      <dgm:prSet presAssocID="{607FA90F-290A-4083-908F-07839B0FD79C}" presName="thickLine" presStyleLbl="alignNode1" presStyleIdx="0" presStyleCnt="2"/>
      <dgm:spPr/>
    </dgm:pt>
    <dgm:pt modelId="{F991D93D-6735-4FE7-9176-6BB67055C8D6}" type="pres">
      <dgm:prSet presAssocID="{607FA90F-290A-4083-908F-07839B0FD79C}" presName="horz1" presStyleCnt="0"/>
      <dgm:spPr/>
    </dgm:pt>
    <dgm:pt modelId="{6E1F74FA-0E19-4A61-8DFA-26CCB9C988C5}" type="pres">
      <dgm:prSet presAssocID="{607FA90F-290A-4083-908F-07839B0FD79C}" presName="tx1" presStyleLbl="revTx" presStyleIdx="0" presStyleCnt="2"/>
      <dgm:spPr/>
    </dgm:pt>
    <dgm:pt modelId="{214C4624-0E5B-40D7-B348-47168B4B09AE}" type="pres">
      <dgm:prSet presAssocID="{607FA90F-290A-4083-908F-07839B0FD79C}" presName="vert1" presStyleCnt="0"/>
      <dgm:spPr/>
    </dgm:pt>
    <dgm:pt modelId="{1913A94C-C2EE-43BB-9BFB-D559410C52F4}" type="pres">
      <dgm:prSet presAssocID="{9F8614A9-E731-4119-9C16-DA846AABFB73}" presName="thickLine" presStyleLbl="alignNode1" presStyleIdx="1" presStyleCnt="2"/>
      <dgm:spPr/>
    </dgm:pt>
    <dgm:pt modelId="{E4E7020D-03D7-4DC3-8409-7C50EE18D951}" type="pres">
      <dgm:prSet presAssocID="{9F8614A9-E731-4119-9C16-DA846AABFB73}" presName="horz1" presStyleCnt="0"/>
      <dgm:spPr/>
    </dgm:pt>
    <dgm:pt modelId="{F63E6928-E8D4-4E29-BD1D-8DEF932860A2}" type="pres">
      <dgm:prSet presAssocID="{9F8614A9-E731-4119-9C16-DA846AABFB73}" presName="tx1" presStyleLbl="revTx" presStyleIdx="1" presStyleCnt="2"/>
      <dgm:spPr/>
    </dgm:pt>
    <dgm:pt modelId="{30DDCF56-41FC-4BBB-B718-45657A4BD61E}" type="pres">
      <dgm:prSet presAssocID="{9F8614A9-E731-4119-9C16-DA846AABFB73}" presName="vert1" presStyleCnt="0"/>
      <dgm:spPr/>
    </dgm:pt>
  </dgm:ptLst>
  <dgm:cxnLst>
    <dgm:cxn modelId="{BC48D736-787D-4B41-91BE-640856EA0C67}" type="presOf" srcId="{79F3D86A-7914-4277-BCDA-E5F8FE1DF1A2}" destId="{9F785798-B317-4A5B-9ABB-3BA8C5182180}" srcOrd="0" destOrd="0" presId="urn:microsoft.com/office/officeart/2008/layout/LinedList"/>
    <dgm:cxn modelId="{55410482-733E-4228-999F-2AC77BB46372}" srcId="{79F3D86A-7914-4277-BCDA-E5F8FE1DF1A2}" destId="{9F8614A9-E731-4119-9C16-DA846AABFB73}" srcOrd="1" destOrd="0" parTransId="{9997840E-A922-49EE-843E-EE5CB2F8D03A}" sibTransId="{97B68BDB-E5F3-414B-9524-C1D598DD784C}"/>
    <dgm:cxn modelId="{BE8ABDA6-A168-47E3-8059-C3A208BD8BA1}" type="presOf" srcId="{9F8614A9-E731-4119-9C16-DA846AABFB73}" destId="{F63E6928-E8D4-4E29-BD1D-8DEF932860A2}" srcOrd="0" destOrd="0" presId="urn:microsoft.com/office/officeart/2008/layout/LinedList"/>
    <dgm:cxn modelId="{0D15FAA6-5B2F-45B5-8C72-2BCCE2B0C966}" type="presOf" srcId="{607FA90F-290A-4083-908F-07839B0FD79C}" destId="{6E1F74FA-0E19-4A61-8DFA-26CCB9C988C5}" srcOrd="0" destOrd="0" presId="urn:microsoft.com/office/officeart/2008/layout/LinedList"/>
    <dgm:cxn modelId="{2EE30ED7-444E-4ED7-85A8-6029F7737D41}" srcId="{79F3D86A-7914-4277-BCDA-E5F8FE1DF1A2}" destId="{607FA90F-290A-4083-908F-07839B0FD79C}" srcOrd="0" destOrd="0" parTransId="{0CA803DC-12C6-4A9E-BAF9-6294F53BE4FD}" sibTransId="{71DFBA83-8EB8-4B79-BEA6-3A95AD194D79}"/>
    <dgm:cxn modelId="{B2E6054F-0204-4AF4-A216-80B0CAB61BE7}" type="presParOf" srcId="{9F785798-B317-4A5B-9ABB-3BA8C5182180}" destId="{6BDB93BB-E95B-43F0-94FE-462EC6CDF695}" srcOrd="0" destOrd="0" presId="urn:microsoft.com/office/officeart/2008/layout/LinedList"/>
    <dgm:cxn modelId="{E441D091-F520-40D9-9D8B-17CE46C951E4}" type="presParOf" srcId="{9F785798-B317-4A5B-9ABB-3BA8C5182180}" destId="{F991D93D-6735-4FE7-9176-6BB67055C8D6}" srcOrd="1" destOrd="0" presId="urn:microsoft.com/office/officeart/2008/layout/LinedList"/>
    <dgm:cxn modelId="{DB9ADFBD-B8BA-40D3-91B9-76E6AB9CB30E}" type="presParOf" srcId="{F991D93D-6735-4FE7-9176-6BB67055C8D6}" destId="{6E1F74FA-0E19-4A61-8DFA-26CCB9C988C5}" srcOrd="0" destOrd="0" presId="urn:microsoft.com/office/officeart/2008/layout/LinedList"/>
    <dgm:cxn modelId="{64F1912B-770B-4DA5-AD56-031F36ACF9B3}" type="presParOf" srcId="{F991D93D-6735-4FE7-9176-6BB67055C8D6}" destId="{214C4624-0E5B-40D7-B348-47168B4B09AE}" srcOrd="1" destOrd="0" presId="urn:microsoft.com/office/officeart/2008/layout/LinedList"/>
    <dgm:cxn modelId="{AEA4773F-0097-45E1-914A-D84F9A0D398E}" type="presParOf" srcId="{9F785798-B317-4A5B-9ABB-3BA8C5182180}" destId="{1913A94C-C2EE-43BB-9BFB-D559410C52F4}" srcOrd="2" destOrd="0" presId="urn:microsoft.com/office/officeart/2008/layout/LinedList"/>
    <dgm:cxn modelId="{A7201693-2D44-4487-B97F-A4DF1BEA21C2}" type="presParOf" srcId="{9F785798-B317-4A5B-9ABB-3BA8C5182180}" destId="{E4E7020D-03D7-4DC3-8409-7C50EE18D951}" srcOrd="3" destOrd="0" presId="urn:microsoft.com/office/officeart/2008/layout/LinedList"/>
    <dgm:cxn modelId="{4A26C981-D8EE-4DF3-A431-E0BD36237991}" type="presParOf" srcId="{E4E7020D-03D7-4DC3-8409-7C50EE18D951}" destId="{F63E6928-E8D4-4E29-BD1D-8DEF932860A2}" srcOrd="0" destOrd="0" presId="urn:microsoft.com/office/officeart/2008/layout/LinedList"/>
    <dgm:cxn modelId="{3AF16E85-E5FF-4AD8-9844-5D4C2912406A}" type="presParOf" srcId="{E4E7020D-03D7-4DC3-8409-7C50EE18D951}" destId="{30DDCF56-41FC-4BBB-B718-45657A4BD61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0C60501-A521-4311-AE68-1E123BEEDAC9}" type="doc">
      <dgm:prSet loTypeId="urn:microsoft.com/office/officeart/2008/layout/LinedList" loCatId="list" qsTypeId="urn:microsoft.com/office/officeart/2005/8/quickstyle/simple1#329" qsCatId="simple" csTypeId="urn:microsoft.com/office/officeart/2005/8/colors/accent1_2#211" csCatId="accent1"/>
      <dgm:spPr/>
      <dgm:t>
        <a:bodyPr/>
        <a:lstStyle/>
        <a:p>
          <a:endParaRPr lang="en-US"/>
        </a:p>
      </dgm:t>
    </dgm:pt>
    <dgm:pt modelId="{CD9F3F9B-CD78-4755-9796-9923EEDCC27F}">
      <dgm:prSet/>
      <dgm:spPr/>
      <dgm:t>
        <a:bodyPr/>
        <a:lstStyle/>
        <a:p>
          <a:r>
            <a:rPr lang="tr-TR"/>
            <a:t>Ne kadar süredir fazla kilolu olduğu</a:t>
          </a:r>
          <a:endParaRPr lang="en-US"/>
        </a:p>
      </dgm:t>
    </dgm:pt>
    <dgm:pt modelId="{A33E00C7-1A9D-4041-B8DB-2FEBB0BC7D69}" type="parTrans" cxnId="{29F6AF3A-35DF-49C9-A739-F08BF3D8F07D}">
      <dgm:prSet/>
      <dgm:spPr/>
      <dgm:t>
        <a:bodyPr/>
        <a:lstStyle/>
        <a:p>
          <a:endParaRPr lang="en-US"/>
        </a:p>
      </dgm:t>
    </dgm:pt>
    <dgm:pt modelId="{5A0C9F38-8A95-41D4-A4F7-6856494DE61E}" type="sibTrans" cxnId="{29F6AF3A-35DF-49C9-A739-F08BF3D8F07D}">
      <dgm:prSet/>
      <dgm:spPr/>
      <dgm:t>
        <a:bodyPr/>
        <a:lstStyle/>
        <a:p>
          <a:endParaRPr lang="en-US"/>
        </a:p>
      </dgm:t>
    </dgm:pt>
    <dgm:pt modelId="{9610A90E-4928-4D30-9264-1C72C43EDD01}">
      <dgm:prSet/>
      <dgm:spPr/>
      <dgm:t>
        <a:bodyPr/>
        <a:lstStyle/>
        <a:p>
          <a:r>
            <a:rPr lang="tr-TR"/>
            <a:t>Ek hastalık öyküsü </a:t>
          </a:r>
          <a:endParaRPr lang="en-US"/>
        </a:p>
      </dgm:t>
    </dgm:pt>
    <dgm:pt modelId="{D2FD7EBC-17EE-4096-85B6-6281F680CD06}" type="parTrans" cxnId="{B4276EA9-085B-431E-B95C-ADF838C74F7F}">
      <dgm:prSet/>
      <dgm:spPr/>
      <dgm:t>
        <a:bodyPr/>
        <a:lstStyle/>
        <a:p>
          <a:endParaRPr lang="en-US"/>
        </a:p>
      </dgm:t>
    </dgm:pt>
    <dgm:pt modelId="{03494AD5-80DF-4FD8-A133-F9EB2146D1DB}" type="sibTrans" cxnId="{B4276EA9-085B-431E-B95C-ADF838C74F7F}">
      <dgm:prSet/>
      <dgm:spPr/>
      <dgm:t>
        <a:bodyPr/>
        <a:lstStyle/>
        <a:p>
          <a:endParaRPr lang="en-US"/>
        </a:p>
      </dgm:t>
    </dgm:pt>
    <dgm:pt modelId="{B4B1C8A6-EE14-4319-A0DB-AE73AB653523}">
      <dgm:prSet/>
      <dgm:spPr/>
      <dgm:t>
        <a:bodyPr/>
        <a:lstStyle/>
        <a:p>
          <a:r>
            <a:rPr lang="tr-TR"/>
            <a:t>Sigara alkol kullanım durumu</a:t>
          </a:r>
          <a:endParaRPr lang="en-US"/>
        </a:p>
      </dgm:t>
    </dgm:pt>
    <dgm:pt modelId="{D253CD07-521A-4EA4-B9AB-14B7BC58595D}" type="parTrans" cxnId="{A253D015-8308-42A1-9EA1-76D772A21903}">
      <dgm:prSet/>
      <dgm:spPr/>
      <dgm:t>
        <a:bodyPr/>
        <a:lstStyle/>
        <a:p>
          <a:endParaRPr lang="en-US"/>
        </a:p>
      </dgm:t>
    </dgm:pt>
    <dgm:pt modelId="{7A4A9963-FF26-40F6-9781-BE5B62114DED}" type="sibTrans" cxnId="{A253D015-8308-42A1-9EA1-76D772A21903}">
      <dgm:prSet/>
      <dgm:spPr/>
      <dgm:t>
        <a:bodyPr/>
        <a:lstStyle/>
        <a:p>
          <a:endParaRPr lang="en-US"/>
        </a:p>
      </dgm:t>
    </dgm:pt>
    <dgm:pt modelId="{F6DD839B-B3F8-4318-9DFF-F08DD1F58D18}">
      <dgm:prSet/>
      <dgm:spPr/>
      <dgm:t>
        <a:bodyPr/>
        <a:lstStyle/>
        <a:p>
          <a:r>
            <a:rPr lang="tr-TR"/>
            <a:t>Ailede obezite, DM, HT, guatr ve KVH öyküsü</a:t>
          </a:r>
          <a:endParaRPr lang="en-US"/>
        </a:p>
      </dgm:t>
    </dgm:pt>
    <dgm:pt modelId="{D91843D0-3649-40C5-9CF5-1387162B85CC}" type="parTrans" cxnId="{4BD3263B-074B-4CCF-A9AE-4D6AD5A3B61D}">
      <dgm:prSet/>
      <dgm:spPr/>
      <dgm:t>
        <a:bodyPr/>
        <a:lstStyle/>
        <a:p>
          <a:endParaRPr lang="en-US"/>
        </a:p>
      </dgm:t>
    </dgm:pt>
    <dgm:pt modelId="{7AD5B216-697C-44B9-B987-F78C7C782800}" type="sibTrans" cxnId="{4BD3263B-074B-4CCF-A9AE-4D6AD5A3B61D}">
      <dgm:prSet/>
      <dgm:spPr/>
      <dgm:t>
        <a:bodyPr/>
        <a:lstStyle/>
        <a:p>
          <a:endParaRPr lang="en-US"/>
        </a:p>
      </dgm:t>
    </dgm:pt>
    <dgm:pt modelId="{E50E5A4E-94C8-42F4-8AF9-9E9013C2FA6C}">
      <dgm:prSet/>
      <dgm:spPr/>
      <dgm:t>
        <a:bodyPr/>
        <a:lstStyle/>
        <a:p>
          <a:r>
            <a:rPr lang="tr-TR"/>
            <a:t>Cinsel aktiflik durumu</a:t>
          </a:r>
          <a:endParaRPr lang="en-US"/>
        </a:p>
      </dgm:t>
    </dgm:pt>
    <dgm:pt modelId="{95089EB5-3076-4A04-8DEB-03B8CDF13E9D}" type="parTrans" cxnId="{2D53DFF4-2365-479B-869E-B23A55674A6C}">
      <dgm:prSet/>
      <dgm:spPr/>
      <dgm:t>
        <a:bodyPr/>
        <a:lstStyle/>
        <a:p>
          <a:endParaRPr lang="en-US"/>
        </a:p>
      </dgm:t>
    </dgm:pt>
    <dgm:pt modelId="{6A13BB04-09F4-4C5D-9312-B0A3D15E72C4}" type="sibTrans" cxnId="{2D53DFF4-2365-479B-869E-B23A55674A6C}">
      <dgm:prSet/>
      <dgm:spPr/>
      <dgm:t>
        <a:bodyPr/>
        <a:lstStyle/>
        <a:p>
          <a:endParaRPr lang="en-US"/>
        </a:p>
      </dgm:t>
    </dgm:pt>
    <dgm:pt modelId="{7D0FEDD3-BE21-428D-B168-45815C4F6671}">
      <dgm:prSet/>
      <dgm:spPr/>
      <dgm:t>
        <a:bodyPr/>
        <a:lstStyle/>
        <a:p>
          <a:r>
            <a:rPr lang="tr-TR"/>
            <a:t>Beslenme ve fiziksel aktivite durumu</a:t>
          </a:r>
          <a:endParaRPr lang="en-US"/>
        </a:p>
      </dgm:t>
    </dgm:pt>
    <dgm:pt modelId="{6BA53925-2AC2-43B8-BCC7-E20157B06F43}" type="parTrans" cxnId="{66C09C21-42B2-4113-A799-B8D5AE1BB1E8}">
      <dgm:prSet/>
      <dgm:spPr/>
      <dgm:t>
        <a:bodyPr/>
        <a:lstStyle/>
        <a:p>
          <a:endParaRPr lang="en-US"/>
        </a:p>
      </dgm:t>
    </dgm:pt>
    <dgm:pt modelId="{1CF38A91-8AFC-4CEC-81B9-117E77756D8F}" type="sibTrans" cxnId="{66C09C21-42B2-4113-A799-B8D5AE1BB1E8}">
      <dgm:prSet/>
      <dgm:spPr/>
      <dgm:t>
        <a:bodyPr/>
        <a:lstStyle/>
        <a:p>
          <a:endParaRPr lang="en-US"/>
        </a:p>
      </dgm:t>
    </dgm:pt>
    <dgm:pt modelId="{CA680C7B-1AA2-474D-8FA4-5F67E73642C8}" type="pres">
      <dgm:prSet presAssocID="{E0C60501-A521-4311-AE68-1E123BEEDAC9}" presName="vert0" presStyleCnt="0">
        <dgm:presLayoutVars>
          <dgm:dir/>
          <dgm:animOne val="branch"/>
          <dgm:animLvl val="lvl"/>
        </dgm:presLayoutVars>
      </dgm:prSet>
      <dgm:spPr/>
    </dgm:pt>
    <dgm:pt modelId="{932FAD8B-433C-4B4B-B65E-DB9C09046ABF}" type="pres">
      <dgm:prSet presAssocID="{CD9F3F9B-CD78-4755-9796-9923EEDCC27F}" presName="thickLine" presStyleLbl="alignNode1" presStyleIdx="0" presStyleCnt="6"/>
      <dgm:spPr/>
    </dgm:pt>
    <dgm:pt modelId="{9F5E59A5-2DC6-4DCC-AC48-796A2DA1C824}" type="pres">
      <dgm:prSet presAssocID="{CD9F3F9B-CD78-4755-9796-9923EEDCC27F}" presName="horz1" presStyleCnt="0"/>
      <dgm:spPr/>
    </dgm:pt>
    <dgm:pt modelId="{695C5C3D-A55D-4A61-8328-197001A0F71D}" type="pres">
      <dgm:prSet presAssocID="{CD9F3F9B-CD78-4755-9796-9923EEDCC27F}" presName="tx1" presStyleLbl="revTx" presStyleIdx="0" presStyleCnt="6"/>
      <dgm:spPr/>
    </dgm:pt>
    <dgm:pt modelId="{8D8B470B-D255-4C55-85E9-9977AB9529A9}" type="pres">
      <dgm:prSet presAssocID="{CD9F3F9B-CD78-4755-9796-9923EEDCC27F}" presName="vert1" presStyleCnt="0"/>
      <dgm:spPr/>
    </dgm:pt>
    <dgm:pt modelId="{B2A17C68-0506-4E9C-AA40-0EE781024C61}" type="pres">
      <dgm:prSet presAssocID="{9610A90E-4928-4D30-9264-1C72C43EDD01}" presName="thickLine" presStyleLbl="alignNode1" presStyleIdx="1" presStyleCnt="6"/>
      <dgm:spPr/>
    </dgm:pt>
    <dgm:pt modelId="{5F027ABE-451D-4ECB-9BCE-95F683171AAD}" type="pres">
      <dgm:prSet presAssocID="{9610A90E-4928-4D30-9264-1C72C43EDD01}" presName="horz1" presStyleCnt="0"/>
      <dgm:spPr/>
    </dgm:pt>
    <dgm:pt modelId="{8982DA9E-4A70-48F6-AF12-0D9ADDD1707F}" type="pres">
      <dgm:prSet presAssocID="{9610A90E-4928-4D30-9264-1C72C43EDD01}" presName="tx1" presStyleLbl="revTx" presStyleIdx="1" presStyleCnt="6"/>
      <dgm:spPr/>
    </dgm:pt>
    <dgm:pt modelId="{D7ED5C98-DA9B-4236-AB26-430BB2F33742}" type="pres">
      <dgm:prSet presAssocID="{9610A90E-4928-4D30-9264-1C72C43EDD01}" presName="vert1" presStyleCnt="0"/>
      <dgm:spPr/>
    </dgm:pt>
    <dgm:pt modelId="{4B7BEDB9-66E6-4B58-A96A-D96472F9AAB2}" type="pres">
      <dgm:prSet presAssocID="{B4B1C8A6-EE14-4319-A0DB-AE73AB653523}" presName="thickLine" presStyleLbl="alignNode1" presStyleIdx="2" presStyleCnt="6"/>
      <dgm:spPr/>
    </dgm:pt>
    <dgm:pt modelId="{5027E5F3-91B2-49F3-8BFA-90FF8F002206}" type="pres">
      <dgm:prSet presAssocID="{B4B1C8A6-EE14-4319-A0DB-AE73AB653523}" presName="horz1" presStyleCnt="0"/>
      <dgm:spPr/>
    </dgm:pt>
    <dgm:pt modelId="{DF70CA5B-6D29-4A95-9679-1314E554C293}" type="pres">
      <dgm:prSet presAssocID="{B4B1C8A6-EE14-4319-A0DB-AE73AB653523}" presName="tx1" presStyleLbl="revTx" presStyleIdx="2" presStyleCnt="6"/>
      <dgm:spPr/>
    </dgm:pt>
    <dgm:pt modelId="{C38A2F13-0CD7-4B4C-9F58-4CC8E26EB20D}" type="pres">
      <dgm:prSet presAssocID="{B4B1C8A6-EE14-4319-A0DB-AE73AB653523}" presName="vert1" presStyleCnt="0"/>
      <dgm:spPr/>
    </dgm:pt>
    <dgm:pt modelId="{E233234E-1660-4FB1-8F26-E8309220157A}" type="pres">
      <dgm:prSet presAssocID="{F6DD839B-B3F8-4318-9DFF-F08DD1F58D18}" presName="thickLine" presStyleLbl="alignNode1" presStyleIdx="3" presStyleCnt="6"/>
      <dgm:spPr/>
    </dgm:pt>
    <dgm:pt modelId="{F663C599-CFE9-4056-962A-044759890967}" type="pres">
      <dgm:prSet presAssocID="{F6DD839B-B3F8-4318-9DFF-F08DD1F58D18}" presName="horz1" presStyleCnt="0"/>
      <dgm:spPr/>
    </dgm:pt>
    <dgm:pt modelId="{54D6E07C-4AEE-4353-9095-BD75E34C7A65}" type="pres">
      <dgm:prSet presAssocID="{F6DD839B-B3F8-4318-9DFF-F08DD1F58D18}" presName="tx1" presStyleLbl="revTx" presStyleIdx="3" presStyleCnt="6"/>
      <dgm:spPr/>
    </dgm:pt>
    <dgm:pt modelId="{845201E6-9A3E-48C7-80A6-FBB4B224C97C}" type="pres">
      <dgm:prSet presAssocID="{F6DD839B-B3F8-4318-9DFF-F08DD1F58D18}" presName="vert1" presStyleCnt="0"/>
      <dgm:spPr/>
    </dgm:pt>
    <dgm:pt modelId="{67B46466-4DE0-485D-9BE4-A4B322E03C81}" type="pres">
      <dgm:prSet presAssocID="{E50E5A4E-94C8-42F4-8AF9-9E9013C2FA6C}" presName="thickLine" presStyleLbl="alignNode1" presStyleIdx="4" presStyleCnt="6"/>
      <dgm:spPr/>
    </dgm:pt>
    <dgm:pt modelId="{6E028847-B7D0-4B76-BCC4-8B85349353B6}" type="pres">
      <dgm:prSet presAssocID="{E50E5A4E-94C8-42F4-8AF9-9E9013C2FA6C}" presName="horz1" presStyleCnt="0"/>
      <dgm:spPr/>
    </dgm:pt>
    <dgm:pt modelId="{79B5423D-AF8C-4C57-9CA6-02D93B40A06E}" type="pres">
      <dgm:prSet presAssocID="{E50E5A4E-94C8-42F4-8AF9-9E9013C2FA6C}" presName="tx1" presStyleLbl="revTx" presStyleIdx="4" presStyleCnt="6"/>
      <dgm:spPr/>
    </dgm:pt>
    <dgm:pt modelId="{4D7AA1DA-3147-4283-8C18-6CC08D0F8C00}" type="pres">
      <dgm:prSet presAssocID="{E50E5A4E-94C8-42F4-8AF9-9E9013C2FA6C}" presName="vert1" presStyleCnt="0"/>
      <dgm:spPr/>
    </dgm:pt>
    <dgm:pt modelId="{5C0600BA-3C82-45C2-958D-84376F0876FC}" type="pres">
      <dgm:prSet presAssocID="{7D0FEDD3-BE21-428D-B168-45815C4F6671}" presName="thickLine" presStyleLbl="alignNode1" presStyleIdx="5" presStyleCnt="6"/>
      <dgm:spPr/>
    </dgm:pt>
    <dgm:pt modelId="{C45A3DD2-9EAF-4BFD-90DF-1119D4D39CF9}" type="pres">
      <dgm:prSet presAssocID="{7D0FEDD3-BE21-428D-B168-45815C4F6671}" presName="horz1" presStyleCnt="0"/>
      <dgm:spPr/>
    </dgm:pt>
    <dgm:pt modelId="{C07125C8-0CE7-4273-81E0-4EE4C050927C}" type="pres">
      <dgm:prSet presAssocID="{7D0FEDD3-BE21-428D-B168-45815C4F6671}" presName="tx1" presStyleLbl="revTx" presStyleIdx="5" presStyleCnt="6"/>
      <dgm:spPr/>
    </dgm:pt>
    <dgm:pt modelId="{7AB8123A-63A5-4A99-A1AF-6C9D93E05182}" type="pres">
      <dgm:prSet presAssocID="{7D0FEDD3-BE21-428D-B168-45815C4F6671}" presName="vert1" presStyleCnt="0"/>
      <dgm:spPr/>
    </dgm:pt>
  </dgm:ptLst>
  <dgm:cxnLst>
    <dgm:cxn modelId="{FD90A709-2557-42A6-984E-6AAE50AFBCE2}" type="presOf" srcId="{E50E5A4E-94C8-42F4-8AF9-9E9013C2FA6C}" destId="{79B5423D-AF8C-4C57-9CA6-02D93B40A06E}" srcOrd="0" destOrd="0" presId="urn:microsoft.com/office/officeart/2008/layout/LinedList"/>
    <dgm:cxn modelId="{52AD250D-683E-4DC5-8183-618DDF2B7F9B}" type="presOf" srcId="{B4B1C8A6-EE14-4319-A0DB-AE73AB653523}" destId="{DF70CA5B-6D29-4A95-9679-1314E554C293}" srcOrd="0" destOrd="0" presId="urn:microsoft.com/office/officeart/2008/layout/LinedList"/>
    <dgm:cxn modelId="{A253D015-8308-42A1-9EA1-76D772A21903}" srcId="{E0C60501-A521-4311-AE68-1E123BEEDAC9}" destId="{B4B1C8A6-EE14-4319-A0DB-AE73AB653523}" srcOrd="2" destOrd="0" parTransId="{D253CD07-521A-4EA4-B9AB-14B7BC58595D}" sibTransId="{7A4A9963-FF26-40F6-9781-BE5B62114DED}"/>
    <dgm:cxn modelId="{66C09C21-42B2-4113-A799-B8D5AE1BB1E8}" srcId="{E0C60501-A521-4311-AE68-1E123BEEDAC9}" destId="{7D0FEDD3-BE21-428D-B168-45815C4F6671}" srcOrd="5" destOrd="0" parTransId="{6BA53925-2AC2-43B8-BCC7-E20157B06F43}" sibTransId="{1CF38A91-8AFC-4CEC-81B9-117E77756D8F}"/>
    <dgm:cxn modelId="{EFF1A932-1025-403C-AB62-35D44567461F}" type="presOf" srcId="{F6DD839B-B3F8-4318-9DFF-F08DD1F58D18}" destId="{54D6E07C-4AEE-4353-9095-BD75E34C7A65}" srcOrd="0" destOrd="0" presId="urn:microsoft.com/office/officeart/2008/layout/LinedList"/>
    <dgm:cxn modelId="{29F6AF3A-35DF-49C9-A739-F08BF3D8F07D}" srcId="{E0C60501-A521-4311-AE68-1E123BEEDAC9}" destId="{CD9F3F9B-CD78-4755-9796-9923EEDCC27F}" srcOrd="0" destOrd="0" parTransId="{A33E00C7-1A9D-4041-B8DB-2FEBB0BC7D69}" sibTransId="{5A0C9F38-8A95-41D4-A4F7-6856494DE61E}"/>
    <dgm:cxn modelId="{4BD3263B-074B-4CCF-A9AE-4D6AD5A3B61D}" srcId="{E0C60501-A521-4311-AE68-1E123BEEDAC9}" destId="{F6DD839B-B3F8-4318-9DFF-F08DD1F58D18}" srcOrd="3" destOrd="0" parTransId="{D91843D0-3649-40C5-9CF5-1387162B85CC}" sibTransId="{7AD5B216-697C-44B9-B987-F78C7C782800}"/>
    <dgm:cxn modelId="{40704188-ED36-4148-AE58-4D6CA8217A9F}" type="presOf" srcId="{E0C60501-A521-4311-AE68-1E123BEEDAC9}" destId="{CA680C7B-1AA2-474D-8FA4-5F67E73642C8}" srcOrd="0" destOrd="0" presId="urn:microsoft.com/office/officeart/2008/layout/LinedList"/>
    <dgm:cxn modelId="{41D74DA1-6898-40E1-BBA6-867183307D66}" type="presOf" srcId="{CD9F3F9B-CD78-4755-9796-9923EEDCC27F}" destId="{695C5C3D-A55D-4A61-8328-197001A0F71D}" srcOrd="0" destOrd="0" presId="urn:microsoft.com/office/officeart/2008/layout/LinedList"/>
    <dgm:cxn modelId="{B4276EA9-085B-431E-B95C-ADF838C74F7F}" srcId="{E0C60501-A521-4311-AE68-1E123BEEDAC9}" destId="{9610A90E-4928-4D30-9264-1C72C43EDD01}" srcOrd="1" destOrd="0" parTransId="{D2FD7EBC-17EE-4096-85B6-6281F680CD06}" sibTransId="{03494AD5-80DF-4FD8-A133-F9EB2146D1DB}"/>
    <dgm:cxn modelId="{2CF305CB-099D-4A96-89F3-C85B9AAA6115}" type="presOf" srcId="{7D0FEDD3-BE21-428D-B168-45815C4F6671}" destId="{C07125C8-0CE7-4273-81E0-4EE4C050927C}" srcOrd="0" destOrd="0" presId="urn:microsoft.com/office/officeart/2008/layout/LinedList"/>
    <dgm:cxn modelId="{4650D1E5-FBC9-4747-9A29-3483912B2BDD}" type="presOf" srcId="{9610A90E-4928-4D30-9264-1C72C43EDD01}" destId="{8982DA9E-4A70-48F6-AF12-0D9ADDD1707F}" srcOrd="0" destOrd="0" presId="urn:microsoft.com/office/officeart/2008/layout/LinedList"/>
    <dgm:cxn modelId="{2D53DFF4-2365-479B-869E-B23A55674A6C}" srcId="{E0C60501-A521-4311-AE68-1E123BEEDAC9}" destId="{E50E5A4E-94C8-42F4-8AF9-9E9013C2FA6C}" srcOrd="4" destOrd="0" parTransId="{95089EB5-3076-4A04-8DEB-03B8CDF13E9D}" sibTransId="{6A13BB04-09F4-4C5D-9312-B0A3D15E72C4}"/>
    <dgm:cxn modelId="{F0C8BAA0-834E-47B7-A372-80CF330BE1B0}" type="presParOf" srcId="{CA680C7B-1AA2-474D-8FA4-5F67E73642C8}" destId="{932FAD8B-433C-4B4B-B65E-DB9C09046ABF}" srcOrd="0" destOrd="0" presId="urn:microsoft.com/office/officeart/2008/layout/LinedList"/>
    <dgm:cxn modelId="{774E312A-9A04-4874-90D1-612472679642}" type="presParOf" srcId="{CA680C7B-1AA2-474D-8FA4-5F67E73642C8}" destId="{9F5E59A5-2DC6-4DCC-AC48-796A2DA1C824}" srcOrd="1" destOrd="0" presId="urn:microsoft.com/office/officeart/2008/layout/LinedList"/>
    <dgm:cxn modelId="{E401CFF9-5671-458E-BCFA-C9A08A8BE660}" type="presParOf" srcId="{9F5E59A5-2DC6-4DCC-AC48-796A2DA1C824}" destId="{695C5C3D-A55D-4A61-8328-197001A0F71D}" srcOrd="0" destOrd="0" presId="urn:microsoft.com/office/officeart/2008/layout/LinedList"/>
    <dgm:cxn modelId="{56E58071-9DD3-46B1-8322-14B50B2755A4}" type="presParOf" srcId="{9F5E59A5-2DC6-4DCC-AC48-796A2DA1C824}" destId="{8D8B470B-D255-4C55-85E9-9977AB9529A9}" srcOrd="1" destOrd="0" presId="urn:microsoft.com/office/officeart/2008/layout/LinedList"/>
    <dgm:cxn modelId="{B1502A85-566E-461D-B1D0-1D0E3157F986}" type="presParOf" srcId="{CA680C7B-1AA2-474D-8FA4-5F67E73642C8}" destId="{B2A17C68-0506-4E9C-AA40-0EE781024C61}" srcOrd="2" destOrd="0" presId="urn:microsoft.com/office/officeart/2008/layout/LinedList"/>
    <dgm:cxn modelId="{871C421D-997F-4E99-A9F7-E623DDD8556E}" type="presParOf" srcId="{CA680C7B-1AA2-474D-8FA4-5F67E73642C8}" destId="{5F027ABE-451D-4ECB-9BCE-95F683171AAD}" srcOrd="3" destOrd="0" presId="urn:microsoft.com/office/officeart/2008/layout/LinedList"/>
    <dgm:cxn modelId="{CC2B8F07-A318-4D75-B449-7B44A1175207}" type="presParOf" srcId="{5F027ABE-451D-4ECB-9BCE-95F683171AAD}" destId="{8982DA9E-4A70-48F6-AF12-0D9ADDD1707F}" srcOrd="0" destOrd="0" presId="urn:microsoft.com/office/officeart/2008/layout/LinedList"/>
    <dgm:cxn modelId="{8C3C168B-B1B7-4FD1-83DD-3E8CA26D1313}" type="presParOf" srcId="{5F027ABE-451D-4ECB-9BCE-95F683171AAD}" destId="{D7ED5C98-DA9B-4236-AB26-430BB2F33742}" srcOrd="1" destOrd="0" presId="urn:microsoft.com/office/officeart/2008/layout/LinedList"/>
    <dgm:cxn modelId="{19A5DA3C-E517-44DF-8889-39191F64CD74}" type="presParOf" srcId="{CA680C7B-1AA2-474D-8FA4-5F67E73642C8}" destId="{4B7BEDB9-66E6-4B58-A96A-D96472F9AAB2}" srcOrd="4" destOrd="0" presId="urn:microsoft.com/office/officeart/2008/layout/LinedList"/>
    <dgm:cxn modelId="{D86243C3-4AE0-47FF-806E-A8A794B3658F}" type="presParOf" srcId="{CA680C7B-1AA2-474D-8FA4-5F67E73642C8}" destId="{5027E5F3-91B2-49F3-8BFA-90FF8F002206}" srcOrd="5" destOrd="0" presId="urn:microsoft.com/office/officeart/2008/layout/LinedList"/>
    <dgm:cxn modelId="{AF385A71-DFDB-481D-8AD6-EC4C6A793EF7}" type="presParOf" srcId="{5027E5F3-91B2-49F3-8BFA-90FF8F002206}" destId="{DF70CA5B-6D29-4A95-9679-1314E554C293}" srcOrd="0" destOrd="0" presId="urn:microsoft.com/office/officeart/2008/layout/LinedList"/>
    <dgm:cxn modelId="{05C55FBD-2788-4F26-AECF-C1E7A6A8CF74}" type="presParOf" srcId="{5027E5F3-91B2-49F3-8BFA-90FF8F002206}" destId="{C38A2F13-0CD7-4B4C-9F58-4CC8E26EB20D}" srcOrd="1" destOrd="0" presId="urn:microsoft.com/office/officeart/2008/layout/LinedList"/>
    <dgm:cxn modelId="{E9C8A9CB-7FC9-4333-A007-DECB6AD95531}" type="presParOf" srcId="{CA680C7B-1AA2-474D-8FA4-5F67E73642C8}" destId="{E233234E-1660-4FB1-8F26-E8309220157A}" srcOrd="6" destOrd="0" presId="urn:microsoft.com/office/officeart/2008/layout/LinedList"/>
    <dgm:cxn modelId="{57978903-F1E2-455C-9904-0B50A5E4EE5A}" type="presParOf" srcId="{CA680C7B-1AA2-474D-8FA4-5F67E73642C8}" destId="{F663C599-CFE9-4056-962A-044759890967}" srcOrd="7" destOrd="0" presId="urn:microsoft.com/office/officeart/2008/layout/LinedList"/>
    <dgm:cxn modelId="{043729B1-84C8-4E55-B4E4-2150F9B46C6D}" type="presParOf" srcId="{F663C599-CFE9-4056-962A-044759890967}" destId="{54D6E07C-4AEE-4353-9095-BD75E34C7A65}" srcOrd="0" destOrd="0" presId="urn:microsoft.com/office/officeart/2008/layout/LinedList"/>
    <dgm:cxn modelId="{4BC21D94-6BDF-4E15-9551-9AB2DC2C80C0}" type="presParOf" srcId="{F663C599-CFE9-4056-962A-044759890967}" destId="{845201E6-9A3E-48C7-80A6-FBB4B224C97C}" srcOrd="1" destOrd="0" presId="urn:microsoft.com/office/officeart/2008/layout/LinedList"/>
    <dgm:cxn modelId="{B30B69A6-C3A6-4E81-B37E-F34697C6E1E3}" type="presParOf" srcId="{CA680C7B-1AA2-474D-8FA4-5F67E73642C8}" destId="{67B46466-4DE0-485D-9BE4-A4B322E03C81}" srcOrd="8" destOrd="0" presId="urn:microsoft.com/office/officeart/2008/layout/LinedList"/>
    <dgm:cxn modelId="{37D117DF-25BC-47F2-A0F7-F280237295D6}" type="presParOf" srcId="{CA680C7B-1AA2-474D-8FA4-5F67E73642C8}" destId="{6E028847-B7D0-4B76-BCC4-8B85349353B6}" srcOrd="9" destOrd="0" presId="urn:microsoft.com/office/officeart/2008/layout/LinedList"/>
    <dgm:cxn modelId="{BEC4887F-9088-490C-B62B-7CBA01483858}" type="presParOf" srcId="{6E028847-B7D0-4B76-BCC4-8B85349353B6}" destId="{79B5423D-AF8C-4C57-9CA6-02D93B40A06E}" srcOrd="0" destOrd="0" presId="urn:microsoft.com/office/officeart/2008/layout/LinedList"/>
    <dgm:cxn modelId="{B39B3F6B-64F8-4844-9192-2CFFDCE66A16}" type="presParOf" srcId="{6E028847-B7D0-4B76-BCC4-8B85349353B6}" destId="{4D7AA1DA-3147-4283-8C18-6CC08D0F8C00}" srcOrd="1" destOrd="0" presId="urn:microsoft.com/office/officeart/2008/layout/LinedList"/>
    <dgm:cxn modelId="{B2966613-6FE3-409B-9B6F-5E1CAB219ECE}" type="presParOf" srcId="{CA680C7B-1AA2-474D-8FA4-5F67E73642C8}" destId="{5C0600BA-3C82-45C2-958D-84376F0876FC}" srcOrd="10" destOrd="0" presId="urn:microsoft.com/office/officeart/2008/layout/LinedList"/>
    <dgm:cxn modelId="{88718756-2B05-4844-8275-4ACE3B52D4A6}" type="presParOf" srcId="{CA680C7B-1AA2-474D-8FA4-5F67E73642C8}" destId="{C45A3DD2-9EAF-4BFD-90DF-1119D4D39CF9}" srcOrd="11" destOrd="0" presId="urn:microsoft.com/office/officeart/2008/layout/LinedList"/>
    <dgm:cxn modelId="{81917A19-8353-477C-BA6E-ADB5C4DEF560}" type="presParOf" srcId="{C45A3DD2-9EAF-4BFD-90DF-1119D4D39CF9}" destId="{C07125C8-0CE7-4273-81E0-4EE4C050927C}" srcOrd="0" destOrd="0" presId="urn:microsoft.com/office/officeart/2008/layout/LinedList"/>
    <dgm:cxn modelId="{824D2F93-C59B-44F2-84CC-BCCF27124EE8}" type="presParOf" srcId="{C45A3DD2-9EAF-4BFD-90DF-1119D4D39CF9}" destId="{7AB8123A-63A5-4A99-A1AF-6C9D93E0518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10DC13A-083D-4C39-A670-D1386CC7E053}" type="doc">
      <dgm:prSet loTypeId="urn:microsoft.com/office/officeart/2008/layout/LinedList" loCatId="list" qsTypeId="urn:microsoft.com/office/officeart/2005/8/quickstyle/simple2#20" qsCatId="simple" csTypeId="urn:microsoft.com/office/officeart/2005/8/colors/accent1_2#214" csCatId="accent1"/>
      <dgm:spPr/>
      <dgm:t>
        <a:bodyPr/>
        <a:lstStyle/>
        <a:p>
          <a:endParaRPr lang="en-US"/>
        </a:p>
      </dgm:t>
    </dgm:pt>
    <dgm:pt modelId="{EA64E830-CBCB-41A8-855C-81EE13418EEB}">
      <dgm:prSet/>
      <dgm:spPr/>
      <dgm:t>
        <a:bodyPr/>
        <a:lstStyle/>
        <a:p>
          <a:r>
            <a:rPr lang="tr-TR"/>
            <a:t>Boy:158 cm Kilo:87kg BKİ:34.8</a:t>
          </a:r>
          <a:endParaRPr lang="en-US"/>
        </a:p>
      </dgm:t>
    </dgm:pt>
    <dgm:pt modelId="{D55F87D9-483B-4D0A-9ECF-5CD097D425AB}" type="parTrans" cxnId="{A7AFF637-EA42-4FE3-B13C-72F1FB5F4EC0}">
      <dgm:prSet/>
      <dgm:spPr/>
      <dgm:t>
        <a:bodyPr/>
        <a:lstStyle/>
        <a:p>
          <a:endParaRPr lang="en-US"/>
        </a:p>
      </dgm:t>
    </dgm:pt>
    <dgm:pt modelId="{D18473C7-7753-4F00-9744-62E5CF50052D}" type="sibTrans" cxnId="{A7AFF637-EA42-4FE3-B13C-72F1FB5F4EC0}">
      <dgm:prSet/>
      <dgm:spPr/>
      <dgm:t>
        <a:bodyPr/>
        <a:lstStyle/>
        <a:p>
          <a:endParaRPr lang="en-US"/>
        </a:p>
      </dgm:t>
    </dgm:pt>
    <dgm:pt modelId="{467CAB41-8EE0-4724-BADC-0FCE4CF87831}">
      <dgm:prSet/>
      <dgm:spPr/>
      <dgm:t>
        <a:bodyPr/>
        <a:lstStyle/>
        <a:p>
          <a:r>
            <a:rPr lang="tr-TR"/>
            <a:t>Bel çevresi:112 cm </a:t>
          </a:r>
          <a:endParaRPr lang="en-US"/>
        </a:p>
      </dgm:t>
    </dgm:pt>
    <dgm:pt modelId="{3C7B7F0E-AAB5-47EA-AFFE-445843D3B32C}" type="parTrans" cxnId="{BEB2F70D-6807-4744-8C51-B81747DF74B5}">
      <dgm:prSet/>
      <dgm:spPr/>
      <dgm:t>
        <a:bodyPr/>
        <a:lstStyle/>
        <a:p>
          <a:endParaRPr lang="en-US"/>
        </a:p>
      </dgm:t>
    </dgm:pt>
    <dgm:pt modelId="{8D1D113C-8AAF-42A5-A046-404A705C3C2F}" type="sibTrans" cxnId="{BEB2F70D-6807-4744-8C51-B81747DF74B5}">
      <dgm:prSet/>
      <dgm:spPr/>
      <dgm:t>
        <a:bodyPr/>
        <a:lstStyle/>
        <a:p>
          <a:endParaRPr lang="en-US"/>
        </a:p>
      </dgm:t>
    </dgm:pt>
    <dgm:pt modelId="{EF707A83-C32D-4931-B046-F65A65FB1002}">
      <dgm:prSet/>
      <dgm:spPr/>
      <dgm:t>
        <a:bodyPr/>
        <a:lstStyle/>
        <a:p>
          <a:r>
            <a:rPr lang="tr-TR"/>
            <a:t>Kalça çevresi:115 cm</a:t>
          </a:r>
          <a:endParaRPr lang="en-US"/>
        </a:p>
      </dgm:t>
    </dgm:pt>
    <dgm:pt modelId="{9A459C4E-CD0D-4CB4-A912-AA585FDA7DA7}" type="parTrans" cxnId="{245CF6D4-61B1-42C0-9F15-846D0838889B}">
      <dgm:prSet/>
      <dgm:spPr/>
      <dgm:t>
        <a:bodyPr/>
        <a:lstStyle/>
        <a:p>
          <a:endParaRPr lang="en-US"/>
        </a:p>
      </dgm:t>
    </dgm:pt>
    <dgm:pt modelId="{6B80DDF2-ABB2-4EF6-94FD-997420BE0D2C}" type="sibTrans" cxnId="{245CF6D4-61B1-42C0-9F15-846D0838889B}">
      <dgm:prSet/>
      <dgm:spPr/>
      <dgm:t>
        <a:bodyPr/>
        <a:lstStyle/>
        <a:p>
          <a:endParaRPr lang="en-US"/>
        </a:p>
      </dgm:t>
    </dgm:pt>
    <dgm:pt modelId="{F3E89305-91F7-42B2-AC74-506C76CFFA0B}">
      <dgm:prSet/>
      <dgm:spPr/>
      <dgm:t>
        <a:bodyPr/>
        <a:lstStyle/>
        <a:p>
          <a:r>
            <a:rPr lang="tr-TR"/>
            <a:t>Kan basıncı:125/75 mmhg</a:t>
          </a:r>
          <a:endParaRPr lang="en-US"/>
        </a:p>
      </dgm:t>
    </dgm:pt>
    <dgm:pt modelId="{72679610-93B4-439C-81DD-1E938726D3FA}" type="parTrans" cxnId="{669E2DE8-4864-400F-916E-0151D62928D5}">
      <dgm:prSet/>
      <dgm:spPr/>
      <dgm:t>
        <a:bodyPr/>
        <a:lstStyle/>
        <a:p>
          <a:endParaRPr lang="en-US"/>
        </a:p>
      </dgm:t>
    </dgm:pt>
    <dgm:pt modelId="{B8EA1A5B-1A5E-4DFC-90BC-B97F9EBB8AF5}" type="sibTrans" cxnId="{669E2DE8-4864-400F-916E-0151D62928D5}">
      <dgm:prSet/>
      <dgm:spPr/>
      <dgm:t>
        <a:bodyPr/>
        <a:lstStyle/>
        <a:p>
          <a:endParaRPr lang="en-US"/>
        </a:p>
      </dgm:t>
    </dgm:pt>
    <dgm:pt modelId="{B4101943-1E99-43CF-A4E3-2684EC3619F2}">
      <dgm:prSet/>
      <dgm:spPr/>
      <dgm:t>
        <a:bodyPr/>
        <a:lstStyle/>
        <a:p>
          <a:r>
            <a:rPr lang="tr-TR"/>
            <a:t>Sistemik muayene doğal</a:t>
          </a:r>
          <a:endParaRPr lang="en-US"/>
        </a:p>
      </dgm:t>
    </dgm:pt>
    <dgm:pt modelId="{A4BE85E7-2A9C-46B4-8C21-597CD86881A4}" type="parTrans" cxnId="{5847D15F-8D73-44B3-A19B-5EA2352DA8C6}">
      <dgm:prSet/>
      <dgm:spPr/>
      <dgm:t>
        <a:bodyPr/>
        <a:lstStyle/>
        <a:p>
          <a:endParaRPr lang="en-US"/>
        </a:p>
      </dgm:t>
    </dgm:pt>
    <dgm:pt modelId="{E9B57789-2031-4BBB-A4CC-A9BF883B3285}" type="sibTrans" cxnId="{5847D15F-8D73-44B3-A19B-5EA2352DA8C6}">
      <dgm:prSet/>
      <dgm:spPr/>
      <dgm:t>
        <a:bodyPr/>
        <a:lstStyle/>
        <a:p>
          <a:endParaRPr lang="en-US"/>
        </a:p>
      </dgm:t>
    </dgm:pt>
    <dgm:pt modelId="{8B35090B-4D18-46C2-AB37-68809603C6BA}" type="pres">
      <dgm:prSet presAssocID="{A10DC13A-083D-4C39-A670-D1386CC7E053}" presName="vert0" presStyleCnt="0">
        <dgm:presLayoutVars>
          <dgm:dir/>
          <dgm:animOne val="branch"/>
          <dgm:animLvl val="lvl"/>
        </dgm:presLayoutVars>
      </dgm:prSet>
      <dgm:spPr/>
    </dgm:pt>
    <dgm:pt modelId="{E8AFB535-98C8-4A94-87D0-2079DAC641AA}" type="pres">
      <dgm:prSet presAssocID="{EA64E830-CBCB-41A8-855C-81EE13418EEB}" presName="thickLine" presStyleLbl="alignNode1" presStyleIdx="0" presStyleCnt="5"/>
      <dgm:spPr/>
    </dgm:pt>
    <dgm:pt modelId="{03FBA437-B376-4F38-B627-D041FC5DD9D9}" type="pres">
      <dgm:prSet presAssocID="{EA64E830-CBCB-41A8-855C-81EE13418EEB}" presName="horz1" presStyleCnt="0"/>
      <dgm:spPr/>
    </dgm:pt>
    <dgm:pt modelId="{F1EC2587-7B4E-45D5-8459-959F75F2F683}" type="pres">
      <dgm:prSet presAssocID="{EA64E830-CBCB-41A8-855C-81EE13418EEB}" presName="tx1" presStyleLbl="revTx" presStyleIdx="0" presStyleCnt="5"/>
      <dgm:spPr/>
    </dgm:pt>
    <dgm:pt modelId="{3C8E02EC-46FB-4EE2-B9DF-C383816048D3}" type="pres">
      <dgm:prSet presAssocID="{EA64E830-CBCB-41A8-855C-81EE13418EEB}" presName="vert1" presStyleCnt="0"/>
      <dgm:spPr/>
    </dgm:pt>
    <dgm:pt modelId="{FFD24433-4C61-4F73-8A27-902DA37D5D78}" type="pres">
      <dgm:prSet presAssocID="{467CAB41-8EE0-4724-BADC-0FCE4CF87831}" presName="thickLine" presStyleLbl="alignNode1" presStyleIdx="1" presStyleCnt="5"/>
      <dgm:spPr/>
    </dgm:pt>
    <dgm:pt modelId="{2FDDEA34-60DA-4612-85C0-BF8628B56DF8}" type="pres">
      <dgm:prSet presAssocID="{467CAB41-8EE0-4724-BADC-0FCE4CF87831}" presName="horz1" presStyleCnt="0"/>
      <dgm:spPr/>
    </dgm:pt>
    <dgm:pt modelId="{0C03D86A-5228-4D46-826D-AC2753C791C2}" type="pres">
      <dgm:prSet presAssocID="{467CAB41-8EE0-4724-BADC-0FCE4CF87831}" presName="tx1" presStyleLbl="revTx" presStyleIdx="1" presStyleCnt="5"/>
      <dgm:spPr/>
    </dgm:pt>
    <dgm:pt modelId="{0F0C27D6-BC89-4AC6-8331-6B320B6AA6D6}" type="pres">
      <dgm:prSet presAssocID="{467CAB41-8EE0-4724-BADC-0FCE4CF87831}" presName="vert1" presStyleCnt="0"/>
      <dgm:spPr/>
    </dgm:pt>
    <dgm:pt modelId="{C6444EC5-4B60-4044-BB2F-00E0E5B10995}" type="pres">
      <dgm:prSet presAssocID="{EF707A83-C32D-4931-B046-F65A65FB1002}" presName="thickLine" presStyleLbl="alignNode1" presStyleIdx="2" presStyleCnt="5"/>
      <dgm:spPr/>
    </dgm:pt>
    <dgm:pt modelId="{42F4BDBD-EEA1-49F5-854D-7F7BD5DCBB2F}" type="pres">
      <dgm:prSet presAssocID="{EF707A83-C32D-4931-B046-F65A65FB1002}" presName="horz1" presStyleCnt="0"/>
      <dgm:spPr/>
    </dgm:pt>
    <dgm:pt modelId="{EFB9724F-A463-4DCA-8FDE-F0516CF15467}" type="pres">
      <dgm:prSet presAssocID="{EF707A83-C32D-4931-B046-F65A65FB1002}" presName="tx1" presStyleLbl="revTx" presStyleIdx="2" presStyleCnt="5"/>
      <dgm:spPr/>
    </dgm:pt>
    <dgm:pt modelId="{44CB3E4D-A7E2-4CC4-95DC-6291C4E439BF}" type="pres">
      <dgm:prSet presAssocID="{EF707A83-C32D-4931-B046-F65A65FB1002}" presName="vert1" presStyleCnt="0"/>
      <dgm:spPr/>
    </dgm:pt>
    <dgm:pt modelId="{D0F34140-ADB4-448A-B8E7-5BBB85E399B1}" type="pres">
      <dgm:prSet presAssocID="{F3E89305-91F7-42B2-AC74-506C76CFFA0B}" presName="thickLine" presStyleLbl="alignNode1" presStyleIdx="3" presStyleCnt="5"/>
      <dgm:spPr/>
    </dgm:pt>
    <dgm:pt modelId="{0BFA331A-7F61-4585-A536-64ED02FC6649}" type="pres">
      <dgm:prSet presAssocID="{F3E89305-91F7-42B2-AC74-506C76CFFA0B}" presName="horz1" presStyleCnt="0"/>
      <dgm:spPr/>
    </dgm:pt>
    <dgm:pt modelId="{2B0E88F3-9B95-4019-9CAD-82B947D0180C}" type="pres">
      <dgm:prSet presAssocID="{F3E89305-91F7-42B2-AC74-506C76CFFA0B}" presName="tx1" presStyleLbl="revTx" presStyleIdx="3" presStyleCnt="5"/>
      <dgm:spPr/>
    </dgm:pt>
    <dgm:pt modelId="{1FC3712E-FD98-4690-8A7E-B7E46A6243DA}" type="pres">
      <dgm:prSet presAssocID="{F3E89305-91F7-42B2-AC74-506C76CFFA0B}" presName="vert1" presStyleCnt="0"/>
      <dgm:spPr/>
    </dgm:pt>
    <dgm:pt modelId="{F005B922-CF6E-48D6-A7F6-7544B13CBA5E}" type="pres">
      <dgm:prSet presAssocID="{B4101943-1E99-43CF-A4E3-2684EC3619F2}" presName="thickLine" presStyleLbl="alignNode1" presStyleIdx="4" presStyleCnt="5"/>
      <dgm:spPr/>
    </dgm:pt>
    <dgm:pt modelId="{5C2651F4-C738-49A9-BB28-87D3F18D0CF2}" type="pres">
      <dgm:prSet presAssocID="{B4101943-1E99-43CF-A4E3-2684EC3619F2}" presName="horz1" presStyleCnt="0"/>
      <dgm:spPr/>
    </dgm:pt>
    <dgm:pt modelId="{36D6CC84-F1E9-4759-A95E-7646D55AF5B5}" type="pres">
      <dgm:prSet presAssocID="{B4101943-1E99-43CF-A4E3-2684EC3619F2}" presName="tx1" presStyleLbl="revTx" presStyleIdx="4" presStyleCnt="5"/>
      <dgm:spPr/>
    </dgm:pt>
    <dgm:pt modelId="{B136087D-421C-454E-BBCE-D5829BEB1CEA}" type="pres">
      <dgm:prSet presAssocID="{B4101943-1E99-43CF-A4E3-2684EC3619F2}" presName="vert1" presStyleCnt="0"/>
      <dgm:spPr/>
    </dgm:pt>
  </dgm:ptLst>
  <dgm:cxnLst>
    <dgm:cxn modelId="{BEB2F70D-6807-4744-8C51-B81747DF74B5}" srcId="{A10DC13A-083D-4C39-A670-D1386CC7E053}" destId="{467CAB41-8EE0-4724-BADC-0FCE4CF87831}" srcOrd="1" destOrd="0" parTransId="{3C7B7F0E-AAB5-47EA-AFFE-445843D3B32C}" sibTransId="{8D1D113C-8AAF-42A5-A046-404A705C3C2F}"/>
    <dgm:cxn modelId="{A7AFF637-EA42-4FE3-B13C-72F1FB5F4EC0}" srcId="{A10DC13A-083D-4C39-A670-D1386CC7E053}" destId="{EA64E830-CBCB-41A8-855C-81EE13418EEB}" srcOrd="0" destOrd="0" parTransId="{D55F87D9-483B-4D0A-9ECF-5CD097D425AB}" sibTransId="{D18473C7-7753-4F00-9744-62E5CF50052D}"/>
    <dgm:cxn modelId="{6E0E7C3A-49D1-4D7F-BDBE-C3A3AFFD5C0B}" type="presOf" srcId="{B4101943-1E99-43CF-A4E3-2684EC3619F2}" destId="{36D6CC84-F1E9-4759-A95E-7646D55AF5B5}" srcOrd="0" destOrd="0" presId="urn:microsoft.com/office/officeart/2008/layout/LinedList"/>
    <dgm:cxn modelId="{2AA5E55E-0E37-453A-86A9-0D0C1020CDD1}" type="presOf" srcId="{EF707A83-C32D-4931-B046-F65A65FB1002}" destId="{EFB9724F-A463-4DCA-8FDE-F0516CF15467}" srcOrd="0" destOrd="0" presId="urn:microsoft.com/office/officeart/2008/layout/LinedList"/>
    <dgm:cxn modelId="{5847D15F-8D73-44B3-A19B-5EA2352DA8C6}" srcId="{A10DC13A-083D-4C39-A670-D1386CC7E053}" destId="{B4101943-1E99-43CF-A4E3-2684EC3619F2}" srcOrd="4" destOrd="0" parTransId="{A4BE85E7-2A9C-46B4-8C21-597CD86881A4}" sibTransId="{E9B57789-2031-4BBB-A4CC-A9BF883B3285}"/>
    <dgm:cxn modelId="{03A35257-DE3A-4166-B1AB-5C2DF108F054}" type="presOf" srcId="{467CAB41-8EE0-4724-BADC-0FCE4CF87831}" destId="{0C03D86A-5228-4D46-826D-AC2753C791C2}" srcOrd="0" destOrd="0" presId="urn:microsoft.com/office/officeart/2008/layout/LinedList"/>
    <dgm:cxn modelId="{D73C507A-2344-482E-AD0F-9B72E542F6D0}" type="presOf" srcId="{EA64E830-CBCB-41A8-855C-81EE13418EEB}" destId="{F1EC2587-7B4E-45D5-8459-959F75F2F683}" srcOrd="0" destOrd="0" presId="urn:microsoft.com/office/officeart/2008/layout/LinedList"/>
    <dgm:cxn modelId="{245CF6D4-61B1-42C0-9F15-846D0838889B}" srcId="{A10DC13A-083D-4C39-A670-D1386CC7E053}" destId="{EF707A83-C32D-4931-B046-F65A65FB1002}" srcOrd="2" destOrd="0" parTransId="{9A459C4E-CD0D-4CB4-A912-AA585FDA7DA7}" sibTransId="{6B80DDF2-ABB2-4EF6-94FD-997420BE0D2C}"/>
    <dgm:cxn modelId="{C2A33CDF-F0AF-40E9-8569-788594CE06E9}" type="presOf" srcId="{A10DC13A-083D-4C39-A670-D1386CC7E053}" destId="{8B35090B-4D18-46C2-AB37-68809603C6BA}" srcOrd="0" destOrd="0" presId="urn:microsoft.com/office/officeart/2008/layout/LinedList"/>
    <dgm:cxn modelId="{669E2DE8-4864-400F-916E-0151D62928D5}" srcId="{A10DC13A-083D-4C39-A670-D1386CC7E053}" destId="{F3E89305-91F7-42B2-AC74-506C76CFFA0B}" srcOrd="3" destOrd="0" parTransId="{72679610-93B4-439C-81DD-1E938726D3FA}" sibTransId="{B8EA1A5B-1A5E-4DFC-90BC-B97F9EBB8AF5}"/>
    <dgm:cxn modelId="{F4554BE9-5F95-4552-B48A-C76E77B7C521}" type="presOf" srcId="{F3E89305-91F7-42B2-AC74-506C76CFFA0B}" destId="{2B0E88F3-9B95-4019-9CAD-82B947D0180C}" srcOrd="0" destOrd="0" presId="urn:microsoft.com/office/officeart/2008/layout/LinedList"/>
    <dgm:cxn modelId="{0BAA444E-E165-4FFE-9A9B-6580A5C449A0}" type="presParOf" srcId="{8B35090B-4D18-46C2-AB37-68809603C6BA}" destId="{E8AFB535-98C8-4A94-87D0-2079DAC641AA}" srcOrd="0" destOrd="0" presId="urn:microsoft.com/office/officeart/2008/layout/LinedList"/>
    <dgm:cxn modelId="{99912CCB-9778-42B2-B944-EE1B5A96FB2C}" type="presParOf" srcId="{8B35090B-4D18-46C2-AB37-68809603C6BA}" destId="{03FBA437-B376-4F38-B627-D041FC5DD9D9}" srcOrd="1" destOrd="0" presId="urn:microsoft.com/office/officeart/2008/layout/LinedList"/>
    <dgm:cxn modelId="{40D552B0-008B-43F4-9BC2-9BA33B01BA4A}" type="presParOf" srcId="{03FBA437-B376-4F38-B627-D041FC5DD9D9}" destId="{F1EC2587-7B4E-45D5-8459-959F75F2F683}" srcOrd="0" destOrd="0" presId="urn:microsoft.com/office/officeart/2008/layout/LinedList"/>
    <dgm:cxn modelId="{B13A1A65-AD0E-40DB-8B05-7398E0A01A91}" type="presParOf" srcId="{03FBA437-B376-4F38-B627-D041FC5DD9D9}" destId="{3C8E02EC-46FB-4EE2-B9DF-C383816048D3}" srcOrd="1" destOrd="0" presId="urn:microsoft.com/office/officeart/2008/layout/LinedList"/>
    <dgm:cxn modelId="{5FB61684-DCAC-4BF8-9FDF-EFA52B2ED03E}" type="presParOf" srcId="{8B35090B-4D18-46C2-AB37-68809603C6BA}" destId="{FFD24433-4C61-4F73-8A27-902DA37D5D78}" srcOrd="2" destOrd="0" presId="urn:microsoft.com/office/officeart/2008/layout/LinedList"/>
    <dgm:cxn modelId="{B89E3A7E-8A99-46FB-8925-4B8F50BCE75A}" type="presParOf" srcId="{8B35090B-4D18-46C2-AB37-68809603C6BA}" destId="{2FDDEA34-60DA-4612-85C0-BF8628B56DF8}" srcOrd="3" destOrd="0" presId="urn:microsoft.com/office/officeart/2008/layout/LinedList"/>
    <dgm:cxn modelId="{742F7E81-DE36-4C34-83C2-DA86FEF3D436}" type="presParOf" srcId="{2FDDEA34-60DA-4612-85C0-BF8628B56DF8}" destId="{0C03D86A-5228-4D46-826D-AC2753C791C2}" srcOrd="0" destOrd="0" presId="urn:microsoft.com/office/officeart/2008/layout/LinedList"/>
    <dgm:cxn modelId="{BC455EB4-1F53-4B53-A844-CE7A33413D7B}" type="presParOf" srcId="{2FDDEA34-60DA-4612-85C0-BF8628B56DF8}" destId="{0F0C27D6-BC89-4AC6-8331-6B320B6AA6D6}" srcOrd="1" destOrd="0" presId="urn:microsoft.com/office/officeart/2008/layout/LinedList"/>
    <dgm:cxn modelId="{9AA4945C-A350-4D43-8B16-916D7A535F9F}" type="presParOf" srcId="{8B35090B-4D18-46C2-AB37-68809603C6BA}" destId="{C6444EC5-4B60-4044-BB2F-00E0E5B10995}" srcOrd="4" destOrd="0" presId="urn:microsoft.com/office/officeart/2008/layout/LinedList"/>
    <dgm:cxn modelId="{A7F71916-92D0-4440-AA60-F65A36CC04DD}" type="presParOf" srcId="{8B35090B-4D18-46C2-AB37-68809603C6BA}" destId="{42F4BDBD-EEA1-49F5-854D-7F7BD5DCBB2F}" srcOrd="5" destOrd="0" presId="urn:microsoft.com/office/officeart/2008/layout/LinedList"/>
    <dgm:cxn modelId="{12E50D50-6B7A-4BCF-976B-98B23F7EFE07}" type="presParOf" srcId="{42F4BDBD-EEA1-49F5-854D-7F7BD5DCBB2F}" destId="{EFB9724F-A463-4DCA-8FDE-F0516CF15467}" srcOrd="0" destOrd="0" presId="urn:microsoft.com/office/officeart/2008/layout/LinedList"/>
    <dgm:cxn modelId="{F71D5ADC-D608-4A6C-8BB7-1DFD51E05F5D}" type="presParOf" srcId="{42F4BDBD-EEA1-49F5-854D-7F7BD5DCBB2F}" destId="{44CB3E4D-A7E2-4CC4-95DC-6291C4E439BF}" srcOrd="1" destOrd="0" presId="urn:microsoft.com/office/officeart/2008/layout/LinedList"/>
    <dgm:cxn modelId="{EF82CB3E-2D2E-4580-9EB3-7003B7472E56}" type="presParOf" srcId="{8B35090B-4D18-46C2-AB37-68809603C6BA}" destId="{D0F34140-ADB4-448A-B8E7-5BBB85E399B1}" srcOrd="6" destOrd="0" presId="urn:microsoft.com/office/officeart/2008/layout/LinedList"/>
    <dgm:cxn modelId="{54BC2621-4385-48A1-81B5-18ED680FEC18}" type="presParOf" srcId="{8B35090B-4D18-46C2-AB37-68809603C6BA}" destId="{0BFA331A-7F61-4585-A536-64ED02FC6649}" srcOrd="7" destOrd="0" presId="urn:microsoft.com/office/officeart/2008/layout/LinedList"/>
    <dgm:cxn modelId="{838BEEA0-F15F-4D5B-846D-B429D151C4F8}" type="presParOf" srcId="{0BFA331A-7F61-4585-A536-64ED02FC6649}" destId="{2B0E88F3-9B95-4019-9CAD-82B947D0180C}" srcOrd="0" destOrd="0" presId="urn:microsoft.com/office/officeart/2008/layout/LinedList"/>
    <dgm:cxn modelId="{A9F42AAB-6A36-403C-8FF8-2721FFD18784}" type="presParOf" srcId="{0BFA331A-7F61-4585-A536-64ED02FC6649}" destId="{1FC3712E-FD98-4690-8A7E-B7E46A6243DA}" srcOrd="1" destOrd="0" presId="urn:microsoft.com/office/officeart/2008/layout/LinedList"/>
    <dgm:cxn modelId="{2C21EBC2-71E2-43FC-A078-6EF30316FEF1}" type="presParOf" srcId="{8B35090B-4D18-46C2-AB37-68809603C6BA}" destId="{F005B922-CF6E-48D6-A7F6-7544B13CBA5E}" srcOrd="8" destOrd="0" presId="urn:microsoft.com/office/officeart/2008/layout/LinedList"/>
    <dgm:cxn modelId="{32C92617-989B-422B-B55F-EB56887DFC9A}" type="presParOf" srcId="{8B35090B-4D18-46C2-AB37-68809603C6BA}" destId="{5C2651F4-C738-49A9-BB28-87D3F18D0CF2}" srcOrd="9" destOrd="0" presId="urn:microsoft.com/office/officeart/2008/layout/LinedList"/>
    <dgm:cxn modelId="{45C15571-382A-452D-A751-C14FFB0104CC}" type="presParOf" srcId="{5C2651F4-C738-49A9-BB28-87D3F18D0CF2}" destId="{36D6CC84-F1E9-4759-A95E-7646D55AF5B5}" srcOrd="0" destOrd="0" presId="urn:microsoft.com/office/officeart/2008/layout/LinedList"/>
    <dgm:cxn modelId="{6A1653F0-22C4-4104-9565-8F464B2FBF3E}" type="presParOf" srcId="{5C2651F4-C738-49A9-BB28-87D3F18D0CF2}" destId="{B136087D-421C-454E-BBCE-D5829BEB1CE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52E4261-8E29-4630-B2A5-F471B4AC72EA}" type="doc">
      <dgm:prSet loTypeId="urn:microsoft.com/office/officeart/2008/layout/LinedList" loCatId="list" qsTypeId="urn:microsoft.com/office/officeart/2005/8/quickstyle/simple5#14" qsCatId="simple" csTypeId="urn:microsoft.com/office/officeart/2005/8/colors/accent1_2#216" csCatId="accent1" phldr="1"/>
      <dgm:spPr/>
      <dgm:t>
        <a:bodyPr/>
        <a:lstStyle/>
        <a:p>
          <a:endParaRPr lang="en-US"/>
        </a:p>
      </dgm:t>
    </dgm:pt>
    <dgm:pt modelId="{C5C3371D-D7E5-431D-92CA-2AD440C7ADE4}">
      <dgm:prSet/>
      <dgm:spPr/>
      <dgm:t>
        <a:bodyPr/>
        <a:lstStyle/>
        <a:p>
          <a:r>
            <a:rPr lang="tr-TR" dirty="0"/>
            <a:t>Plazma glukozu </a:t>
          </a:r>
          <a:endParaRPr lang="en-US" dirty="0"/>
        </a:p>
      </dgm:t>
    </dgm:pt>
    <dgm:pt modelId="{6541CFF2-0F89-49A3-8B04-04FEBE433D18}" type="parTrans" cxnId="{56CA934A-C6B7-4C24-A956-6B4A4FCCE602}">
      <dgm:prSet/>
      <dgm:spPr/>
      <dgm:t>
        <a:bodyPr/>
        <a:lstStyle/>
        <a:p>
          <a:endParaRPr lang="en-US"/>
        </a:p>
      </dgm:t>
    </dgm:pt>
    <dgm:pt modelId="{A406D414-88AB-403F-9F5B-0868A1AED0BD}" type="sibTrans" cxnId="{56CA934A-C6B7-4C24-A956-6B4A4FCCE602}">
      <dgm:prSet/>
      <dgm:spPr/>
      <dgm:t>
        <a:bodyPr/>
        <a:lstStyle/>
        <a:p>
          <a:endParaRPr lang="en-US"/>
        </a:p>
      </dgm:t>
    </dgm:pt>
    <dgm:pt modelId="{025893EF-0F07-4874-B000-7F68D476FBC8}">
      <dgm:prSet/>
      <dgm:spPr/>
      <dgm:t>
        <a:bodyPr/>
        <a:lstStyle/>
        <a:p>
          <a:r>
            <a:rPr lang="tr-TR"/>
            <a:t>Total kolesterol, HDL, LDL kolesterol ve Trigliserid </a:t>
          </a:r>
          <a:endParaRPr lang="en-US"/>
        </a:p>
      </dgm:t>
    </dgm:pt>
    <dgm:pt modelId="{85E6A0DA-A2FD-4A2B-8346-E0D7FD124E27}" type="parTrans" cxnId="{12E25BA3-749F-49C0-B42B-AB0E9F1D1507}">
      <dgm:prSet/>
      <dgm:spPr/>
      <dgm:t>
        <a:bodyPr/>
        <a:lstStyle/>
        <a:p>
          <a:endParaRPr lang="en-US"/>
        </a:p>
      </dgm:t>
    </dgm:pt>
    <dgm:pt modelId="{DA3E2BBE-A3BF-4382-8675-34FBC2A2292A}" type="sibTrans" cxnId="{12E25BA3-749F-49C0-B42B-AB0E9F1D1507}">
      <dgm:prSet/>
      <dgm:spPr/>
      <dgm:t>
        <a:bodyPr/>
        <a:lstStyle/>
        <a:p>
          <a:endParaRPr lang="en-US"/>
        </a:p>
      </dgm:t>
    </dgm:pt>
    <dgm:pt modelId="{986E2916-4D69-43CE-B36B-F28E3AB92A04}">
      <dgm:prSet/>
      <dgm:spPr/>
      <dgm:t>
        <a:bodyPr/>
        <a:lstStyle/>
        <a:p>
          <a:r>
            <a:rPr lang="tr-TR"/>
            <a:t>ALT ve Kreatinin ölçümü </a:t>
          </a:r>
          <a:endParaRPr lang="en-US"/>
        </a:p>
      </dgm:t>
    </dgm:pt>
    <dgm:pt modelId="{2A747A45-7CC4-4E79-8F28-893EF90CC10D}" type="parTrans" cxnId="{6A16A092-CE94-4760-A768-78DF3C5911F7}">
      <dgm:prSet/>
      <dgm:spPr/>
      <dgm:t>
        <a:bodyPr/>
        <a:lstStyle/>
        <a:p>
          <a:endParaRPr lang="en-US"/>
        </a:p>
      </dgm:t>
    </dgm:pt>
    <dgm:pt modelId="{27214441-1185-483E-8001-74174A609F4D}" type="sibTrans" cxnId="{6A16A092-CE94-4760-A768-78DF3C5911F7}">
      <dgm:prSet/>
      <dgm:spPr/>
      <dgm:t>
        <a:bodyPr/>
        <a:lstStyle/>
        <a:p>
          <a:endParaRPr lang="en-US"/>
        </a:p>
      </dgm:t>
    </dgm:pt>
    <dgm:pt modelId="{448EA7DF-654E-404C-8DE7-46CF7BA5433B}">
      <dgm:prSet/>
      <dgm:spPr/>
      <dgm:t>
        <a:bodyPr/>
        <a:lstStyle/>
        <a:p>
          <a:r>
            <a:rPr lang="tr-TR"/>
            <a:t>TSH ölçümü</a:t>
          </a:r>
          <a:endParaRPr lang="en-US"/>
        </a:p>
      </dgm:t>
    </dgm:pt>
    <dgm:pt modelId="{2E77F780-410F-4FA9-9AB7-AE4F5D9AFE88}" type="parTrans" cxnId="{69D6ED44-22D3-4283-A816-55F66B5A7DAD}">
      <dgm:prSet/>
      <dgm:spPr/>
      <dgm:t>
        <a:bodyPr/>
        <a:lstStyle/>
        <a:p>
          <a:endParaRPr lang="en-US"/>
        </a:p>
      </dgm:t>
    </dgm:pt>
    <dgm:pt modelId="{CFB862AD-4439-4379-A928-ABDFF30ACDE2}" type="sibTrans" cxnId="{69D6ED44-22D3-4283-A816-55F66B5A7DAD}">
      <dgm:prSet/>
      <dgm:spPr/>
      <dgm:t>
        <a:bodyPr/>
        <a:lstStyle/>
        <a:p>
          <a:endParaRPr lang="en-US"/>
        </a:p>
      </dgm:t>
    </dgm:pt>
    <dgm:pt modelId="{6E18C3E3-5555-472D-AD80-95BEC3EDE31C}" type="pres">
      <dgm:prSet presAssocID="{452E4261-8E29-4630-B2A5-F471B4AC72EA}" presName="vert0" presStyleCnt="0">
        <dgm:presLayoutVars>
          <dgm:dir/>
          <dgm:animOne val="branch"/>
          <dgm:animLvl val="lvl"/>
        </dgm:presLayoutVars>
      </dgm:prSet>
      <dgm:spPr/>
    </dgm:pt>
    <dgm:pt modelId="{630810BC-E83D-412E-A761-F247AE1A3C89}" type="pres">
      <dgm:prSet presAssocID="{C5C3371D-D7E5-431D-92CA-2AD440C7ADE4}" presName="thickLine" presStyleLbl="alignNode1" presStyleIdx="0" presStyleCnt="4"/>
      <dgm:spPr/>
    </dgm:pt>
    <dgm:pt modelId="{071975E1-2AF4-4A7B-81CD-B56756FDEDE5}" type="pres">
      <dgm:prSet presAssocID="{C5C3371D-D7E5-431D-92CA-2AD440C7ADE4}" presName="horz1" presStyleCnt="0"/>
      <dgm:spPr/>
    </dgm:pt>
    <dgm:pt modelId="{FD8E3278-ADF8-4335-A175-D0CB2C9385E8}" type="pres">
      <dgm:prSet presAssocID="{C5C3371D-D7E5-431D-92CA-2AD440C7ADE4}" presName="tx1" presStyleLbl="revTx" presStyleIdx="0" presStyleCnt="4"/>
      <dgm:spPr/>
    </dgm:pt>
    <dgm:pt modelId="{5D618322-7080-4BE1-8451-4EFA5399F215}" type="pres">
      <dgm:prSet presAssocID="{C5C3371D-D7E5-431D-92CA-2AD440C7ADE4}" presName="vert1" presStyleCnt="0"/>
      <dgm:spPr/>
    </dgm:pt>
    <dgm:pt modelId="{61EE5DCD-F67F-4C01-8FBC-6451CA6DE2D2}" type="pres">
      <dgm:prSet presAssocID="{025893EF-0F07-4874-B000-7F68D476FBC8}" presName="thickLine" presStyleLbl="alignNode1" presStyleIdx="1" presStyleCnt="4"/>
      <dgm:spPr/>
    </dgm:pt>
    <dgm:pt modelId="{E268ACE5-7C8F-4365-812E-43309F5B03F0}" type="pres">
      <dgm:prSet presAssocID="{025893EF-0F07-4874-B000-7F68D476FBC8}" presName="horz1" presStyleCnt="0"/>
      <dgm:spPr/>
    </dgm:pt>
    <dgm:pt modelId="{50E6D7DD-E7C1-4F97-8854-9DFB8A622171}" type="pres">
      <dgm:prSet presAssocID="{025893EF-0F07-4874-B000-7F68D476FBC8}" presName="tx1" presStyleLbl="revTx" presStyleIdx="1" presStyleCnt="4"/>
      <dgm:spPr/>
    </dgm:pt>
    <dgm:pt modelId="{1DE7CBB5-9EA0-452A-B476-2161B3E62EA0}" type="pres">
      <dgm:prSet presAssocID="{025893EF-0F07-4874-B000-7F68D476FBC8}" presName="vert1" presStyleCnt="0"/>
      <dgm:spPr/>
    </dgm:pt>
    <dgm:pt modelId="{3FF934E9-489E-478D-A725-85D36166D705}" type="pres">
      <dgm:prSet presAssocID="{986E2916-4D69-43CE-B36B-F28E3AB92A04}" presName="thickLine" presStyleLbl="alignNode1" presStyleIdx="2" presStyleCnt="4"/>
      <dgm:spPr/>
    </dgm:pt>
    <dgm:pt modelId="{82FD92FE-1637-442A-BC42-5941149923EF}" type="pres">
      <dgm:prSet presAssocID="{986E2916-4D69-43CE-B36B-F28E3AB92A04}" presName="horz1" presStyleCnt="0"/>
      <dgm:spPr/>
    </dgm:pt>
    <dgm:pt modelId="{EBBEFCFE-FE83-4F7A-AD86-E3F1E63CB4B7}" type="pres">
      <dgm:prSet presAssocID="{986E2916-4D69-43CE-B36B-F28E3AB92A04}" presName="tx1" presStyleLbl="revTx" presStyleIdx="2" presStyleCnt="4"/>
      <dgm:spPr/>
    </dgm:pt>
    <dgm:pt modelId="{132E32B4-A50B-4AF5-AC61-85D5185EC2E1}" type="pres">
      <dgm:prSet presAssocID="{986E2916-4D69-43CE-B36B-F28E3AB92A04}" presName="vert1" presStyleCnt="0"/>
      <dgm:spPr/>
    </dgm:pt>
    <dgm:pt modelId="{C6EC82EF-F2BD-40AA-AC68-FB93C3E61228}" type="pres">
      <dgm:prSet presAssocID="{448EA7DF-654E-404C-8DE7-46CF7BA5433B}" presName="thickLine" presStyleLbl="alignNode1" presStyleIdx="3" presStyleCnt="4"/>
      <dgm:spPr/>
    </dgm:pt>
    <dgm:pt modelId="{CEC3B21A-37AA-4CF5-9790-C61C3FD643BC}" type="pres">
      <dgm:prSet presAssocID="{448EA7DF-654E-404C-8DE7-46CF7BA5433B}" presName="horz1" presStyleCnt="0"/>
      <dgm:spPr/>
    </dgm:pt>
    <dgm:pt modelId="{20B26634-3E04-487D-B4AE-3750ED1EF496}" type="pres">
      <dgm:prSet presAssocID="{448EA7DF-654E-404C-8DE7-46CF7BA5433B}" presName="tx1" presStyleLbl="revTx" presStyleIdx="3" presStyleCnt="4"/>
      <dgm:spPr/>
    </dgm:pt>
    <dgm:pt modelId="{0D358876-0CDC-4090-B768-9A1F644CB9C8}" type="pres">
      <dgm:prSet presAssocID="{448EA7DF-654E-404C-8DE7-46CF7BA5433B}" presName="vert1" presStyleCnt="0"/>
      <dgm:spPr/>
    </dgm:pt>
  </dgm:ptLst>
  <dgm:cxnLst>
    <dgm:cxn modelId="{4C0BEA11-AC15-45AF-B176-778CA051619D}" type="presOf" srcId="{986E2916-4D69-43CE-B36B-F28E3AB92A04}" destId="{EBBEFCFE-FE83-4F7A-AD86-E3F1E63CB4B7}" srcOrd="0" destOrd="0" presId="urn:microsoft.com/office/officeart/2008/layout/LinedList"/>
    <dgm:cxn modelId="{69D6ED44-22D3-4283-A816-55F66B5A7DAD}" srcId="{452E4261-8E29-4630-B2A5-F471B4AC72EA}" destId="{448EA7DF-654E-404C-8DE7-46CF7BA5433B}" srcOrd="3" destOrd="0" parTransId="{2E77F780-410F-4FA9-9AB7-AE4F5D9AFE88}" sibTransId="{CFB862AD-4439-4379-A928-ABDFF30ACDE2}"/>
    <dgm:cxn modelId="{56CA934A-C6B7-4C24-A956-6B4A4FCCE602}" srcId="{452E4261-8E29-4630-B2A5-F471B4AC72EA}" destId="{C5C3371D-D7E5-431D-92CA-2AD440C7ADE4}" srcOrd="0" destOrd="0" parTransId="{6541CFF2-0F89-49A3-8B04-04FEBE433D18}" sibTransId="{A406D414-88AB-403F-9F5B-0868A1AED0BD}"/>
    <dgm:cxn modelId="{72D2374D-3DA9-47D5-B95C-17BCFD67D4F1}" type="presOf" srcId="{025893EF-0F07-4874-B000-7F68D476FBC8}" destId="{50E6D7DD-E7C1-4F97-8854-9DFB8A622171}" srcOrd="0" destOrd="0" presId="urn:microsoft.com/office/officeart/2008/layout/LinedList"/>
    <dgm:cxn modelId="{0B31438A-AC76-4208-9AAA-54D59507D102}" type="presOf" srcId="{448EA7DF-654E-404C-8DE7-46CF7BA5433B}" destId="{20B26634-3E04-487D-B4AE-3750ED1EF496}" srcOrd="0" destOrd="0" presId="urn:microsoft.com/office/officeart/2008/layout/LinedList"/>
    <dgm:cxn modelId="{6A16A092-CE94-4760-A768-78DF3C5911F7}" srcId="{452E4261-8E29-4630-B2A5-F471B4AC72EA}" destId="{986E2916-4D69-43CE-B36B-F28E3AB92A04}" srcOrd="2" destOrd="0" parTransId="{2A747A45-7CC4-4E79-8F28-893EF90CC10D}" sibTransId="{27214441-1185-483E-8001-74174A609F4D}"/>
    <dgm:cxn modelId="{12E25BA3-749F-49C0-B42B-AB0E9F1D1507}" srcId="{452E4261-8E29-4630-B2A5-F471B4AC72EA}" destId="{025893EF-0F07-4874-B000-7F68D476FBC8}" srcOrd="1" destOrd="0" parTransId="{85E6A0DA-A2FD-4A2B-8346-E0D7FD124E27}" sibTransId="{DA3E2BBE-A3BF-4382-8675-34FBC2A2292A}"/>
    <dgm:cxn modelId="{DF11C8B8-8C82-46CE-B7DE-AC2B09874BBE}" type="presOf" srcId="{C5C3371D-D7E5-431D-92CA-2AD440C7ADE4}" destId="{FD8E3278-ADF8-4335-A175-D0CB2C9385E8}" srcOrd="0" destOrd="0" presId="urn:microsoft.com/office/officeart/2008/layout/LinedList"/>
    <dgm:cxn modelId="{99D0E0CF-5533-4367-A3DD-F721CAB61D3A}" type="presOf" srcId="{452E4261-8E29-4630-B2A5-F471B4AC72EA}" destId="{6E18C3E3-5555-472D-AD80-95BEC3EDE31C}" srcOrd="0" destOrd="0" presId="urn:microsoft.com/office/officeart/2008/layout/LinedList"/>
    <dgm:cxn modelId="{51E08DB1-1543-48BC-98D2-8357190BB338}" type="presParOf" srcId="{6E18C3E3-5555-472D-AD80-95BEC3EDE31C}" destId="{630810BC-E83D-412E-A761-F247AE1A3C89}" srcOrd="0" destOrd="0" presId="urn:microsoft.com/office/officeart/2008/layout/LinedList"/>
    <dgm:cxn modelId="{2F56AE27-1D2A-468C-AF48-73C99604F7A2}" type="presParOf" srcId="{6E18C3E3-5555-472D-AD80-95BEC3EDE31C}" destId="{071975E1-2AF4-4A7B-81CD-B56756FDEDE5}" srcOrd="1" destOrd="0" presId="urn:microsoft.com/office/officeart/2008/layout/LinedList"/>
    <dgm:cxn modelId="{7FFF2321-D5D0-47FF-BE0C-BBF4678C38C8}" type="presParOf" srcId="{071975E1-2AF4-4A7B-81CD-B56756FDEDE5}" destId="{FD8E3278-ADF8-4335-A175-D0CB2C9385E8}" srcOrd="0" destOrd="0" presId="urn:microsoft.com/office/officeart/2008/layout/LinedList"/>
    <dgm:cxn modelId="{3F5F9374-7643-4723-B285-CDD05F61827B}" type="presParOf" srcId="{071975E1-2AF4-4A7B-81CD-B56756FDEDE5}" destId="{5D618322-7080-4BE1-8451-4EFA5399F215}" srcOrd="1" destOrd="0" presId="urn:microsoft.com/office/officeart/2008/layout/LinedList"/>
    <dgm:cxn modelId="{620B938E-9709-4EBD-A95E-3AC537D99D38}" type="presParOf" srcId="{6E18C3E3-5555-472D-AD80-95BEC3EDE31C}" destId="{61EE5DCD-F67F-4C01-8FBC-6451CA6DE2D2}" srcOrd="2" destOrd="0" presId="urn:microsoft.com/office/officeart/2008/layout/LinedList"/>
    <dgm:cxn modelId="{113A8974-E486-4AB6-BB18-26D109D9FCBB}" type="presParOf" srcId="{6E18C3E3-5555-472D-AD80-95BEC3EDE31C}" destId="{E268ACE5-7C8F-4365-812E-43309F5B03F0}" srcOrd="3" destOrd="0" presId="urn:microsoft.com/office/officeart/2008/layout/LinedList"/>
    <dgm:cxn modelId="{5979C921-6E7B-4F52-AB75-F318C5A6C78B}" type="presParOf" srcId="{E268ACE5-7C8F-4365-812E-43309F5B03F0}" destId="{50E6D7DD-E7C1-4F97-8854-9DFB8A622171}" srcOrd="0" destOrd="0" presId="urn:microsoft.com/office/officeart/2008/layout/LinedList"/>
    <dgm:cxn modelId="{FDBD7D77-7BD1-473D-93D9-76E0158C842E}" type="presParOf" srcId="{E268ACE5-7C8F-4365-812E-43309F5B03F0}" destId="{1DE7CBB5-9EA0-452A-B476-2161B3E62EA0}" srcOrd="1" destOrd="0" presId="urn:microsoft.com/office/officeart/2008/layout/LinedList"/>
    <dgm:cxn modelId="{3785DEB1-17D4-4474-8A8D-DD4C672A4E90}" type="presParOf" srcId="{6E18C3E3-5555-472D-AD80-95BEC3EDE31C}" destId="{3FF934E9-489E-478D-A725-85D36166D705}" srcOrd="4" destOrd="0" presId="urn:microsoft.com/office/officeart/2008/layout/LinedList"/>
    <dgm:cxn modelId="{A80BE7C0-9258-4182-B4A7-18F6DC3720F8}" type="presParOf" srcId="{6E18C3E3-5555-472D-AD80-95BEC3EDE31C}" destId="{82FD92FE-1637-442A-BC42-5941149923EF}" srcOrd="5" destOrd="0" presId="urn:microsoft.com/office/officeart/2008/layout/LinedList"/>
    <dgm:cxn modelId="{464A0286-7DD7-46C2-9E22-A2E869CE7F48}" type="presParOf" srcId="{82FD92FE-1637-442A-BC42-5941149923EF}" destId="{EBBEFCFE-FE83-4F7A-AD86-E3F1E63CB4B7}" srcOrd="0" destOrd="0" presId="urn:microsoft.com/office/officeart/2008/layout/LinedList"/>
    <dgm:cxn modelId="{817B33A7-1F97-4095-A2B3-3CD97D72347A}" type="presParOf" srcId="{82FD92FE-1637-442A-BC42-5941149923EF}" destId="{132E32B4-A50B-4AF5-AC61-85D5185EC2E1}" srcOrd="1" destOrd="0" presId="urn:microsoft.com/office/officeart/2008/layout/LinedList"/>
    <dgm:cxn modelId="{2B0B5660-8F66-4761-928E-BE7A1196216D}" type="presParOf" srcId="{6E18C3E3-5555-472D-AD80-95BEC3EDE31C}" destId="{C6EC82EF-F2BD-40AA-AC68-FB93C3E61228}" srcOrd="6" destOrd="0" presId="urn:microsoft.com/office/officeart/2008/layout/LinedList"/>
    <dgm:cxn modelId="{362677D3-E457-4EFC-9B93-6C1D16156F3E}" type="presParOf" srcId="{6E18C3E3-5555-472D-AD80-95BEC3EDE31C}" destId="{CEC3B21A-37AA-4CF5-9790-C61C3FD643BC}" srcOrd="7" destOrd="0" presId="urn:microsoft.com/office/officeart/2008/layout/LinedList"/>
    <dgm:cxn modelId="{EAF0DD96-D523-4576-B31C-616675354514}" type="presParOf" srcId="{CEC3B21A-37AA-4CF5-9790-C61C3FD643BC}" destId="{20B26634-3E04-487D-B4AE-3750ED1EF496}" srcOrd="0" destOrd="0" presId="urn:microsoft.com/office/officeart/2008/layout/LinedList"/>
    <dgm:cxn modelId="{E451517F-D3BC-49A2-89BC-D60DC6F72696}" type="presParOf" srcId="{CEC3B21A-37AA-4CF5-9790-C61C3FD643BC}" destId="{0D358876-0CDC-4090-B768-9A1F644CB9C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F0B1B15-C30D-4335-9FD4-8758632191FA}" type="doc">
      <dgm:prSet loTypeId="urn:microsoft.com/office/officeart/2008/layout/LinedList" loCatId="list" qsTypeId="urn:microsoft.com/office/officeart/2005/8/quickstyle/simple4#20" qsCatId="simple" csTypeId="urn:microsoft.com/office/officeart/2005/8/colors/colorful1#20" csCatId="colorful"/>
      <dgm:spPr/>
      <dgm:t>
        <a:bodyPr/>
        <a:lstStyle/>
        <a:p>
          <a:endParaRPr lang="en-US"/>
        </a:p>
      </dgm:t>
    </dgm:pt>
    <dgm:pt modelId="{700F7ECF-CF87-4330-9F88-33E3B5718AE1}">
      <dgm:prSet/>
      <dgm:spPr/>
      <dgm:t>
        <a:bodyPr/>
        <a:lstStyle/>
        <a:p>
          <a:r>
            <a:rPr lang="tr-TR"/>
            <a:t>Depresyon taraması</a:t>
          </a:r>
          <a:endParaRPr lang="en-US"/>
        </a:p>
      </dgm:t>
    </dgm:pt>
    <dgm:pt modelId="{A12F879A-CF75-4EA1-95D7-100E622CF065}" type="parTrans" cxnId="{0B27FA54-656D-464B-90B5-0015B471AF16}">
      <dgm:prSet/>
      <dgm:spPr/>
      <dgm:t>
        <a:bodyPr/>
        <a:lstStyle/>
        <a:p>
          <a:endParaRPr lang="en-US"/>
        </a:p>
      </dgm:t>
    </dgm:pt>
    <dgm:pt modelId="{64DC4894-0176-4C90-B44B-1B570E0BBBDE}" type="sibTrans" cxnId="{0B27FA54-656D-464B-90B5-0015B471AF16}">
      <dgm:prSet/>
      <dgm:spPr/>
      <dgm:t>
        <a:bodyPr/>
        <a:lstStyle/>
        <a:p>
          <a:endParaRPr lang="en-US"/>
        </a:p>
      </dgm:t>
    </dgm:pt>
    <dgm:pt modelId="{45AE467C-BF6B-4A93-90FF-F8F51D0103E5}">
      <dgm:prSet/>
      <dgm:spPr/>
      <dgm:t>
        <a:bodyPr/>
        <a:lstStyle/>
        <a:p>
          <a:r>
            <a:rPr lang="tr-TR"/>
            <a:t>Mamografi</a:t>
          </a:r>
          <a:endParaRPr lang="en-US"/>
        </a:p>
      </dgm:t>
    </dgm:pt>
    <dgm:pt modelId="{ADD549A9-EC3A-4B8D-BE1E-B8806FE1ACFE}" type="parTrans" cxnId="{E7901CE0-EDC1-4BD0-B8CB-F4BEB2917D83}">
      <dgm:prSet/>
      <dgm:spPr/>
      <dgm:t>
        <a:bodyPr/>
        <a:lstStyle/>
        <a:p>
          <a:endParaRPr lang="en-US"/>
        </a:p>
      </dgm:t>
    </dgm:pt>
    <dgm:pt modelId="{B7A45974-ADD9-4341-B1B6-CA6A0C882B87}" type="sibTrans" cxnId="{E7901CE0-EDC1-4BD0-B8CB-F4BEB2917D83}">
      <dgm:prSet/>
      <dgm:spPr/>
      <dgm:t>
        <a:bodyPr/>
        <a:lstStyle/>
        <a:p>
          <a:endParaRPr lang="en-US"/>
        </a:p>
      </dgm:t>
    </dgm:pt>
    <dgm:pt modelId="{8C670F47-FB64-41EF-BF81-9F1F4305FA36}">
      <dgm:prSet/>
      <dgm:spPr/>
      <dgm:t>
        <a:bodyPr/>
        <a:lstStyle/>
        <a:p>
          <a:r>
            <a:rPr lang="tr-TR"/>
            <a:t>Pap smear</a:t>
          </a:r>
          <a:endParaRPr lang="en-US"/>
        </a:p>
      </dgm:t>
    </dgm:pt>
    <dgm:pt modelId="{CFCA9265-6145-4FAC-B25D-D5D4017A34ED}" type="parTrans" cxnId="{CE282B01-4FEB-4B14-A862-A2A14B3CF872}">
      <dgm:prSet/>
      <dgm:spPr/>
      <dgm:t>
        <a:bodyPr/>
        <a:lstStyle/>
        <a:p>
          <a:endParaRPr lang="en-US"/>
        </a:p>
      </dgm:t>
    </dgm:pt>
    <dgm:pt modelId="{4B3AEA0B-61D2-44A8-BA39-499FA85BFC13}" type="sibTrans" cxnId="{CE282B01-4FEB-4B14-A862-A2A14B3CF872}">
      <dgm:prSet/>
      <dgm:spPr/>
      <dgm:t>
        <a:bodyPr/>
        <a:lstStyle/>
        <a:p>
          <a:endParaRPr lang="en-US"/>
        </a:p>
      </dgm:t>
    </dgm:pt>
    <dgm:pt modelId="{317D1A87-1BC5-460C-9E7A-E8C2B0E6E088}">
      <dgm:prSet/>
      <dgm:spPr/>
      <dgm:t>
        <a:bodyPr/>
        <a:lstStyle/>
        <a:p>
          <a:r>
            <a:rPr lang="tr-TR"/>
            <a:t>Bağışıklama </a:t>
          </a:r>
          <a:endParaRPr lang="en-US"/>
        </a:p>
      </dgm:t>
    </dgm:pt>
    <dgm:pt modelId="{BDA10765-52C8-41A4-818A-A974B9A8D371}" type="parTrans" cxnId="{34985D97-3529-43B4-A0FA-A5DD6A38D9B0}">
      <dgm:prSet/>
      <dgm:spPr/>
      <dgm:t>
        <a:bodyPr/>
        <a:lstStyle/>
        <a:p>
          <a:endParaRPr lang="en-US"/>
        </a:p>
      </dgm:t>
    </dgm:pt>
    <dgm:pt modelId="{68CDAB77-6902-4CEF-B62D-3C31E1ABA764}" type="sibTrans" cxnId="{34985D97-3529-43B4-A0FA-A5DD6A38D9B0}">
      <dgm:prSet/>
      <dgm:spPr/>
      <dgm:t>
        <a:bodyPr/>
        <a:lstStyle/>
        <a:p>
          <a:endParaRPr lang="en-US"/>
        </a:p>
      </dgm:t>
    </dgm:pt>
    <dgm:pt modelId="{7D5E95D7-9973-4C10-A85A-8FF155EF4469}">
      <dgm:prSet/>
      <dgm:spPr/>
      <dgm:t>
        <a:bodyPr/>
        <a:lstStyle/>
        <a:p>
          <a:r>
            <a:rPr lang="tr-TR"/>
            <a:t>Kolorektal ca -kolonoskopi /GGK </a:t>
          </a:r>
          <a:endParaRPr lang="en-US"/>
        </a:p>
      </dgm:t>
    </dgm:pt>
    <dgm:pt modelId="{DD86E314-E98E-4DA6-BF87-650E04B33C42}" type="parTrans" cxnId="{B0F95411-182B-4617-A1A4-01C56EA2D58F}">
      <dgm:prSet/>
      <dgm:spPr/>
      <dgm:t>
        <a:bodyPr/>
        <a:lstStyle/>
        <a:p>
          <a:endParaRPr lang="en-US"/>
        </a:p>
      </dgm:t>
    </dgm:pt>
    <dgm:pt modelId="{0A12B138-9643-428B-B074-B2F01A01A05E}" type="sibTrans" cxnId="{B0F95411-182B-4617-A1A4-01C56EA2D58F}">
      <dgm:prSet/>
      <dgm:spPr/>
      <dgm:t>
        <a:bodyPr/>
        <a:lstStyle/>
        <a:p>
          <a:endParaRPr lang="en-US"/>
        </a:p>
      </dgm:t>
    </dgm:pt>
    <dgm:pt modelId="{E7FB21EE-E709-4B4F-8F0A-F165869C5F30}" type="pres">
      <dgm:prSet presAssocID="{9F0B1B15-C30D-4335-9FD4-8758632191FA}" presName="vert0" presStyleCnt="0">
        <dgm:presLayoutVars>
          <dgm:dir/>
          <dgm:animOne val="branch"/>
          <dgm:animLvl val="lvl"/>
        </dgm:presLayoutVars>
      </dgm:prSet>
      <dgm:spPr/>
    </dgm:pt>
    <dgm:pt modelId="{2568F02F-0C14-4A43-93A1-0F0DA9751622}" type="pres">
      <dgm:prSet presAssocID="{700F7ECF-CF87-4330-9F88-33E3B5718AE1}" presName="thickLine" presStyleLbl="alignNode1" presStyleIdx="0" presStyleCnt="5"/>
      <dgm:spPr/>
    </dgm:pt>
    <dgm:pt modelId="{3CDE483F-6CD1-4433-939F-1CD436B3B8C3}" type="pres">
      <dgm:prSet presAssocID="{700F7ECF-CF87-4330-9F88-33E3B5718AE1}" presName="horz1" presStyleCnt="0"/>
      <dgm:spPr/>
    </dgm:pt>
    <dgm:pt modelId="{92F0D9F9-D2F9-40EB-ACB4-B3D6D91C95E2}" type="pres">
      <dgm:prSet presAssocID="{700F7ECF-CF87-4330-9F88-33E3B5718AE1}" presName="tx1" presStyleLbl="revTx" presStyleIdx="0" presStyleCnt="5"/>
      <dgm:spPr/>
    </dgm:pt>
    <dgm:pt modelId="{C85A9EE9-CB69-44D5-917A-BE4AAF52B7A2}" type="pres">
      <dgm:prSet presAssocID="{700F7ECF-CF87-4330-9F88-33E3B5718AE1}" presName="vert1" presStyleCnt="0"/>
      <dgm:spPr/>
    </dgm:pt>
    <dgm:pt modelId="{46AF0CB3-E8B8-4341-9367-55B2DFACA76D}" type="pres">
      <dgm:prSet presAssocID="{45AE467C-BF6B-4A93-90FF-F8F51D0103E5}" presName="thickLine" presStyleLbl="alignNode1" presStyleIdx="1" presStyleCnt="5"/>
      <dgm:spPr/>
    </dgm:pt>
    <dgm:pt modelId="{031385AE-1117-405A-A13E-F9AB6BAD4CF9}" type="pres">
      <dgm:prSet presAssocID="{45AE467C-BF6B-4A93-90FF-F8F51D0103E5}" presName="horz1" presStyleCnt="0"/>
      <dgm:spPr/>
    </dgm:pt>
    <dgm:pt modelId="{BB4C8FDD-2FB1-4019-8DFD-0FA5D624FDC7}" type="pres">
      <dgm:prSet presAssocID="{45AE467C-BF6B-4A93-90FF-F8F51D0103E5}" presName="tx1" presStyleLbl="revTx" presStyleIdx="1" presStyleCnt="5"/>
      <dgm:spPr/>
    </dgm:pt>
    <dgm:pt modelId="{C3661D9B-52A7-4547-833B-4D6B57C3337D}" type="pres">
      <dgm:prSet presAssocID="{45AE467C-BF6B-4A93-90FF-F8F51D0103E5}" presName="vert1" presStyleCnt="0"/>
      <dgm:spPr/>
    </dgm:pt>
    <dgm:pt modelId="{9957F737-73C7-4244-AE13-F46F4BEC527B}" type="pres">
      <dgm:prSet presAssocID="{8C670F47-FB64-41EF-BF81-9F1F4305FA36}" presName="thickLine" presStyleLbl="alignNode1" presStyleIdx="2" presStyleCnt="5"/>
      <dgm:spPr/>
    </dgm:pt>
    <dgm:pt modelId="{823C4685-8FE9-4A8F-B9F6-8B05418AD7F2}" type="pres">
      <dgm:prSet presAssocID="{8C670F47-FB64-41EF-BF81-9F1F4305FA36}" presName="horz1" presStyleCnt="0"/>
      <dgm:spPr/>
    </dgm:pt>
    <dgm:pt modelId="{D4979271-7664-4C62-A8A9-3769F4D19713}" type="pres">
      <dgm:prSet presAssocID="{8C670F47-FB64-41EF-BF81-9F1F4305FA36}" presName="tx1" presStyleLbl="revTx" presStyleIdx="2" presStyleCnt="5"/>
      <dgm:spPr/>
    </dgm:pt>
    <dgm:pt modelId="{A7AE4ABB-8A38-4F5F-8172-176CD43C3212}" type="pres">
      <dgm:prSet presAssocID="{8C670F47-FB64-41EF-BF81-9F1F4305FA36}" presName="vert1" presStyleCnt="0"/>
      <dgm:spPr/>
    </dgm:pt>
    <dgm:pt modelId="{40A74B35-DC51-458D-BAAD-507B0AD4942B}" type="pres">
      <dgm:prSet presAssocID="{317D1A87-1BC5-460C-9E7A-E8C2B0E6E088}" presName="thickLine" presStyleLbl="alignNode1" presStyleIdx="3" presStyleCnt="5"/>
      <dgm:spPr/>
    </dgm:pt>
    <dgm:pt modelId="{71978749-4677-4B09-B18F-EF885EDE3655}" type="pres">
      <dgm:prSet presAssocID="{317D1A87-1BC5-460C-9E7A-E8C2B0E6E088}" presName="horz1" presStyleCnt="0"/>
      <dgm:spPr/>
    </dgm:pt>
    <dgm:pt modelId="{ED09D5CC-876B-4791-81E3-7B7460292243}" type="pres">
      <dgm:prSet presAssocID="{317D1A87-1BC5-460C-9E7A-E8C2B0E6E088}" presName="tx1" presStyleLbl="revTx" presStyleIdx="3" presStyleCnt="5"/>
      <dgm:spPr/>
    </dgm:pt>
    <dgm:pt modelId="{3E7133CB-A473-494F-A01E-0D48013725DC}" type="pres">
      <dgm:prSet presAssocID="{317D1A87-1BC5-460C-9E7A-E8C2B0E6E088}" presName="vert1" presStyleCnt="0"/>
      <dgm:spPr/>
    </dgm:pt>
    <dgm:pt modelId="{28A52426-329B-4A88-A401-5E113CC84C13}" type="pres">
      <dgm:prSet presAssocID="{7D5E95D7-9973-4C10-A85A-8FF155EF4469}" presName="thickLine" presStyleLbl="alignNode1" presStyleIdx="4" presStyleCnt="5"/>
      <dgm:spPr/>
    </dgm:pt>
    <dgm:pt modelId="{2C1A4EC9-7AD7-4856-AAC8-7B7290216837}" type="pres">
      <dgm:prSet presAssocID="{7D5E95D7-9973-4C10-A85A-8FF155EF4469}" presName="horz1" presStyleCnt="0"/>
      <dgm:spPr/>
    </dgm:pt>
    <dgm:pt modelId="{E048C73A-F04A-4535-9652-50D9D63F4AF5}" type="pres">
      <dgm:prSet presAssocID="{7D5E95D7-9973-4C10-A85A-8FF155EF4469}" presName="tx1" presStyleLbl="revTx" presStyleIdx="4" presStyleCnt="5"/>
      <dgm:spPr/>
    </dgm:pt>
    <dgm:pt modelId="{AB58A749-A733-4749-8B92-878F49DA5EA2}" type="pres">
      <dgm:prSet presAssocID="{7D5E95D7-9973-4C10-A85A-8FF155EF4469}" presName="vert1" presStyleCnt="0"/>
      <dgm:spPr/>
    </dgm:pt>
  </dgm:ptLst>
  <dgm:cxnLst>
    <dgm:cxn modelId="{CE282B01-4FEB-4B14-A862-A2A14B3CF872}" srcId="{9F0B1B15-C30D-4335-9FD4-8758632191FA}" destId="{8C670F47-FB64-41EF-BF81-9F1F4305FA36}" srcOrd="2" destOrd="0" parTransId="{CFCA9265-6145-4FAC-B25D-D5D4017A34ED}" sibTransId="{4B3AEA0B-61D2-44A8-BA39-499FA85BFC13}"/>
    <dgm:cxn modelId="{B0F95411-182B-4617-A1A4-01C56EA2D58F}" srcId="{9F0B1B15-C30D-4335-9FD4-8758632191FA}" destId="{7D5E95D7-9973-4C10-A85A-8FF155EF4469}" srcOrd="4" destOrd="0" parTransId="{DD86E314-E98E-4DA6-BF87-650E04B33C42}" sibTransId="{0A12B138-9643-428B-B074-B2F01A01A05E}"/>
    <dgm:cxn modelId="{BB628915-7B8D-47FB-83B3-7B216E26FAE8}" type="presOf" srcId="{317D1A87-1BC5-460C-9E7A-E8C2B0E6E088}" destId="{ED09D5CC-876B-4791-81E3-7B7460292243}" srcOrd="0" destOrd="0" presId="urn:microsoft.com/office/officeart/2008/layout/LinedList"/>
    <dgm:cxn modelId="{0B27FA54-656D-464B-90B5-0015B471AF16}" srcId="{9F0B1B15-C30D-4335-9FD4-8758632191FA}" destId="{700F7ECF-CF87-4330-9F88-33E3B5718AE1}" srcOrd="0" destOrd="0" parTransId="{A12F879A-CF75-4EA1-95D7-100E622CF065}" sibTransId="{64DC4894-0176-4C90-B44B-1B570E0BBBDE}"/>
    <dgm:cxn modelId="{5DFE1A75-F1F4-4B6B-96E3-71BD285D0134}" type="presOf" srcId="{7D5E95D7-9973-4C10-A85A-8FF155EF4469}" destId="{E048C73A-F04A-4535-9652-50D9D63F4AF5}" srcOrd="0" destOrd="0" presId="urn:microsoft.com/office/officeart/2008/layout/LinedList"/>
    <dgm:cxn modelId="{17845657-3997-437D-89E8-9C71D12866D4}" type="presOf" srcId="{700F7ECF-CF87-4330-9F88-33E3B5718AE1}" destId="{92F0D9F9-D2F9-40EB-ACB4-B3D6D91C95E2}" srcOrd="0" destOrd="0" presId="urn:microsoft.com/office/officeart/2008/layout/LinedList"/>
    <dgm:cxn modelId="{C19BB588-8E99-415D-9E22-CAD972E3540E}" type="presOf" srcId="{8C670F47-FB64-41EF-BF81-9F1F4305FA36}" destId="{D4979271-7664-4C62-A8A9-3769F4D19713}" srcOrd="0" destOrd="0" presId="urn:microsoft.com/office/officeart/2008/layout/LinedList"/>
    <dgm:cxn modelId="{34985D97-3529-43B4-A0FA-A5DD6A38D9B0}" srcId="{9F0B1B15-C30D-4335-9FD4-8758632191FA}" destId="{317D1A87-1BC5-460C-9E7A-E8C2B0E6E088}" srcOrd="3" destOrd="0" parTransId="{BDA10765-52C8-41A4-818A-A974B9A8D371}" sibTransId="{68CDAB77-6902-4CEF-B62D-3C31E1ABA764}"/>
    <dgm:cxn modelId="{B88AF6AD-DEA0-412C-91BD-A385CF202FDD}" type="presOf" srcId="{9F0B1B15-C30D-4335-9FD4-8758632191FA}" destId="{E7FB21EE-E709-4B4F-8F0A-F165869C5F30}" srcOrd="0" destOrd="0" presId="urn:microsoft.com/office/officeart/2008/layout/LinedList"/>
    <dgm:cxn modelId="{E7901CE0-EDC1-4BD0-B8CB-F4BEB2917D83}" srcId="{9F0B1B15-C30D-4335-9FD4-8758632191FA}" destId="{45AE467C-BF6B-4A93-90FF-F8F51D0103E5}" srcOrd="1" destOrd="0" parTransId="{ADD549A9-EC3A-4B8D-BE1E-B8806FE1ACFE}" sibTransId="{B7A45974-ADD9-4341-B1B6-CA6A0C882B87}"/>
    <dgm:cxn modelId="{047A96F9-1DF6-4FA9-B8D8-99463FCFA9B3}" type="presOf" srcId="{45AE467C-BF6B-4A93-90FF-F8F51D0103E5}" destId="{BB4C8FDD-2FB1-4019-8DFD-0FA5D624FDC7}" srcOrd="0" destOrd="0" presId="urn:microsoft.com/office/officeart/2008/layout/LinedList"/>
    <dgm:cxn modelId="{AF54A66A-C3FB-4D99-A3E8-D190AE5054F7}" type="presParOf" srcId="{E7FB21EE-E709-4B4F-8F0A-F165869C5F30}" destId="{2568F02F-0C14-4A43-93A1-0F0DA9751622}" srcOrd="0" destOrd="0" presId="urn:microsoft.com/office/officeart/2008/layout/LinedList"/>
    <dgm:cxn modelId="{5BE85F5F-3E31-41A3-B651-3B393A0B53BC}" type="presParOf" srcId="{E7FB21EE-E709-4B4F-8F0A-F165869C5F30}" destId="{3CDE483F-6CD1-4433-939F-1CD436B3B8C3}" srcOrd="1" destOrd="0" presId="urn:microsoft.com/office/officeart/2008/layout/LinedList"/>
    <dgm:cxn modelId="{9205418A-2CAA-475A-9253-D80AF18367F1}" type="presParOf" srcId="{3CDE483F-6CD1-4433-939F-1CD436B3B8C3}" destId="{92F0D9F9-D2F9-40EB-ACB4-B3D6D91C95E2}" srcOrd="0" destOrd="0" presId="urn:microsoft.com/office/officeart/2008/layout/LinedList"/>
    <dgm:cxn modelId="{7D1395B2-6EF4-4880-8D76-61594238F1B6}" type="presParOf" srcId="{3CDE483F-6CD1-4433-939F-1CD436B3B8C3}" destId="{C85A9EE9-CB69-44D5-917A-BE4AAF52B7A2}" srcOrd="1" destOrd="0" presId="urn:microsoft.com/office/officeart/2008/layout/LinedList"/>
    <dgm:cxn modelId="{737BC74A-EB1C-4C8C-83CD-559DE3CAEACF}" type="presParOf" srcId="{E7FB21EE-E709-4B4F-8F0A-F165869C5F30}" destId="{46AF0CB3-E8B8-4341-9367-55B2DFACA76D}" srcOrd="2" destOrd="0" presId="urn:microsoft.com/office/officeart/2008/layout/LinedList"/>
    <dgm:cxn modelId="{940DE0CC-5E19-423C-AF5F-C3075D737E12}" type="presParOf" srcId="{E7FB21EE-E709-4B4F-8F0A-F165869C5F30}" destId="{031385AE-1117-405A-A13E-F9AB6BAD4CF9}" srcOrd="3" destOrd="0" presId="urn:microsoft.com/office/officeart/2008/layout/LinedList"/>
    <dgm:cxn modelId="{B0B65CB2-7F36-4CE5-837B-9C2F002DD8C9}" type="presParOf" srcId="{031385AE-1117-405A-A13E-F9AB6BAD4CF9}" destId="{BB4C8FDD-2FB1-4019-8DFD-0FA5D624FDC7}" srcOrd="0" destOrd="0" presId="urn:microsoft.com/office/officeart/2008/layout/LinedList"/>
    <dgm:cxn modelId="{FBDBDD81-6A6B-4991-B2EC-67F4A9D7D114}" type="presParOf" srcId="{031385AE-1117-405A-A13E-F9AB6BAD4CF9}" destId="{C3661D9B-52A7-4547-833B-4D6B57C3337D}" srcOrd="1" destOrd="0" presId="urn:microsoft.com/office/officeart/2008/layout/LinedList"/>
    <dgm:cxn modelId="{F155BB7D-D660-4CF0-9703-0E9722A379AC}" type="presParOf" srcId="{E7FB21EE-E709-4B4F-8F0A-F165869C5F30}" destId="{9957F737-73C7-4244-AE13-F46F4BEC527B}" srcOrd="4" destOrd="0" presId="urn:microsoft.com/office/officeart/2008/layout/LinedList"/>
    <dgm:cxn modelId="{13F43444-2B97-4AC7-B867-5C364281241E}" type="presParOf" srcId="{E7FB21EE-E709-4B4F-8F0A-F165869C5F30}" destId="{823C4685-8FE9-4A8F-B9F6-8B05418AD7F2}" srcOrd="5" destOrd="0" presId="urn:microsoft.com/office/officeart/2008/layout/LinedList"/>
    <dgm:cxn modelId="{57A71DC9-43F9-48B9-B456-450B89E80A2E}" type="presParOf" srcId="{823C4685-8FE9-4A8F-B9F6-8B05418AD7F2}" destId="{D4979271-7664-4C62-A8A9-3769F4D19713}" srcOrd="0" destOrd="0" presId="urn:microsoft.com/office/officeart/2008/layout/LinedList"/>
    <dgm:cxn modelId="{2A935C9D-8DF0-4E73-9228-557231189584}" type="presParOf" srcId="{823C4685-8FE9-4A8F-B9F6-8B05418AD7F2}" destId="{A7AE4ABB-8A38-4F5F-8172-176CD43C3212}" srcOrd="1" destOrd="0" presId="urn:microsoft.com/office/officeart/2008/layout/LinedList"/>
    <dgm:cxn modelId="{AFA977F9-CCCF-4CE6-83D8-3C011806B62E}" type="presParOf" srcId="{E7FB21EE-E709-4B4F-8F0A-F165869C5F30}" destId="{40A74B35-DC51-458D-BAAD-507B0AD4942B}" srcOrd="6" destOrd="0" presId="urn:microsoft.com/office/officeart/2008/layout/LinedList"/>
    <dgm:cxn modelId="{2824B892-9428-4819-830C-EC4AD1B98092}" type="presParOf" srcId="{E7FB21EE-E709-4B4F-8F0A-F165869C5F30}" destId="{71978749-4677-4B09-B18F-EF885EDE3655}" srcOrd="7" destOrd="0" presId="urn:microsoft.com/office/officeart/2008/layout/LinedList"/>
    <dgm:cxn modelId="{B578E735-016E-41EA-AD35-56AA44077B75}" type="presParOf" srcId="{71978749-4677-4B09-B18F-EF885EDE3655}" destId="{ED09D5CC-876B-4791-81E3-7B7460292243}" srcOrd="0" destOrd="0" presId="urn:microsoft.com/office/officeart/2008/layout/LinedList"/>
    <dgm:cxn modelId="{7BB339C5-17D8-4728-81A6-8DAFE37FB30F}" type="presParOf" srcId="{71978749-4677-4B09-B18F-EF885EDE3655}" destId="{3E7133CB-A473-494F-A01E-0D48013725DC}" srcOrd="1" destOrd="0" presId="urn:microsoft.com/office/officeart/2008/layout/LinedList"/>
    <dgm:cxn modelId="{758A3A2F-3D47-4316-8A24-9036C910214E}" type="presParOf" srcId="{E7FB21EE-E709-4B4F-8F0A-F165869C5F30}" destId="{28A52426-329B-4A88-A401-5E113CC84C13}" srcOrd="8" destOrd="0" presId="urn:microsoft.com/office/officeart/2008/layout/LinedList"/>
    <dgm:cxn modelId="{DA15AB7F-DF24-4AED-B0EF-4F1ED789ABE9}" type="presParOf" srcId="{E7FB21EE-E709-4B4F-8F0A-F165869C5F30}" destId="{2C1A4EC9-7AD7-4856-AAC8-7B7290216837}" srcOrd="9" destOrd="0" presId="urn:microsoft.com/office/officeart/2008/layout/LinedList"/>
    <dgm:cxn modelId="{B5760C46-7D9F-4D3C-8689-5849226D7A58}" type="presParOf" srcId="{2C1A4EC9-7AD7-4856-AAC8-7B7290216837}" destId="{E048C73A-F04A-4535-9652-50D9D63F4AF5}" srcOrd="0" destOrd="0" presId="urn:microsoft.com/office/officeart/2008/layout/LinedList"/>
    <dgm:cxn modelId="{91D8E02F-EE3E-4D00-ABE5-68711CFA456E}" type="presParOf" srcId="{2C1A4EC9-7AD7-4856-AAC8-7B7290216837}" destId="{AB58A749-A733-4749-8B92-878F49DA5EA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C50B79A-36C3-4C4F-B78B-79279DD94F7B}" type="doc">
      <dgm:prSet loTypeId="urn:microsoft.com/office/officeart/2005/8/layout/vList2" loCatId="list" qsTypeId="urn:microsoft.com/office/officeart/2005/8/quickstyle/simple1#227" qsCatId="simple" csTypeId="urn:microsoft.com/office/officeart/2005/8/colors/colorful2#45" csCatId="colorful"/>
      <dgm:spPr/>
      <dgm:t>
        <a:bodyPr/>
        <a:lstStyle/>
        <a:p>
          <a:endParaRPr lang="en-US"/>
        </a:p>
      </dgm:t>
    </dgm:pt>
    <dgm:pt modelId="{9627DE51-88C0-4BD5-8582-AED13B5E2E5C}">
      <dgm:prSet/>
      <dgm:spPr/>
      <dgm:t>
        <a:bodyPr/>
        <a:lstStyle/>
        <a:p>
          <a:r>
            <a:rPr lang="tr-TR"/>
            <a:t>Yaştan bağımsız olarak; yüksek ve çok yüksek risk kriterini karşılayan hastalık tanısı olan kişilerde SCORE2 risk hesaplaması yapılmasına gerek yoktur. </a:t>
          </a:r>
          <a:endParaRPr lang="en-US"/>
        </a:p>
      </dgm:t>
    </dgm:pt>
    <dgm:pt modelId="{A0D6F7B2-F8CC-48A3-ACC5-826A05443FA8}" type="parTrans" cxnId="{B763A397-5C68-44AE-B41E-F855625B80B8}">
      <dgm:prSet/>
      <dgm:spPr/>
      <dgm:t>
        <a:bodyPr/>
        <a:lstStyle/>
        <a:p>
          <a:endParaRPr lang="en-US"/>
        </a:p>
      </dgm:t>
    </dgm:pt>
    <dgm:pt modelId="{2746D7AC-A30E-40F2-83BF-37EE9724DFB2}" type="sibTrans" cxnId="{B763A397-5C68-44AE-B41E-F855625B80B8}">
      <dgm:prSet/>
      <dgm:spPr/>
      <dgm:t>
        <a:bodyPr/>
        <a:lstStyle/>
        <a:p>
          <a:endParaRPr lang="en-US"/>
        </a:p>
      </dgm:t>
    </dgm:pt>
    <dgm:pt modelId="{444D788E-3441-4157-BF1B-E46E71F62028}">
      <dgm:prSet/>
      <dgm:spPr/>
      <dgm:t>
        <a:bodyPr/>
        <a:lstStyle/>
        <a:p>
          <a:r>
            <a:rPr lang="tr-TR"/>
            <a:t>o Doğrudan </a:t>
          </a:r>
          <a:r>
            <a:rPr lang="tr-TR" b="1"/>
            <a:t>çok yüksek riskli </a:t>
          </a:r>
          <a:r>
            <a:rPr lang="tr-TR"/>
            <a:t>kabul edilen hastalar: </a:t>
          </a:r>
          <a:endParaRPr lang="en-US"/>
        </a:p>
      </dgm:t>
    </dgm:pt>
    <dgm:pt modelId="{DE07D955-AD44-4834-B383-447C4FB0419B}" type="parTrans" cxnId="{4A1CD639-667F-4406-A8D7-DB29179C0CBD}">
      <dgm:prSet/>
      <dgm:spPr/>
      <dgm:t>
        <a:bodyPr/>
        <a:lstStyle/>
        <a:p>
          <a:endParaRPr lang="en-US"/>
        </a:p>
      </dgm:t>
    </dgm:pt>
    <dgm:pt modelId="{484DC58D-6E6E-4A64-8D10-8CB027C51E4D}" type="sibTrans" cxnId="{4A1CD639-667F-4406-A8D7-DB29179C0CBD}">
      <dgm:prSet/>
      <dgm:spPr/>
      <dgm:t>
        <a:bodyPr/>
        <a:lstStyle/>
        <a:p>
          <a:endParaRPr lang="en-US"/>
        </a:p>
      </dgm:t>
    </dgm:pt>
    <dgm:pt modelId="{821A5AB1-6E31-412A-AB69-6220B0F0A359}">
      <dgm:prSet/>
      <dgm:spPr/>
      <dgm:t>
        <a:bodyPr/>
        <a:lstStyle/>
        <a:p>
          <a:r>
            <a:rPr lang="tr-TR"/>
            <a:t>Kronik Böbrek Hastalığı (diyabet veya aterosklerotik kalp damar hastalığı olmaksızın), </a:t>
          </a:r>
          <a:endParaRPr lang="en-US"/>
        </a:p>
      </dgm:t>
    </dgm:pt>
    <dgm:pt modelId="{4698329F-CA1C-4DE1-AB5F-25D57532A7C0}" type="parTrans" cxnId="{5D91CBB9-1B74-410E-9E8B-CE8A3317FF85}">
      <dgm:prSet/>
      <dgm:spPr/>
      <dgm:t>
        <a:bodyPr/>
        <a:lstStyle/>
        <a:p>
          <a:endParaRPr lang="en-US"/>
        </a:p>
      </dgm:t>
    </dgm:pt>
    <dgm:pt modelId="{16456F3E-A9BC-4892-BBF1-229B4DD7F4A6}" type="sibTrans" cxnId="{5D91CBB9-1B74-410E-9E8B-CE8A3317FF85}">
      <dgm:prSet/>
      <dgm:spPr/>
      <dgm:t>
        <a:bodyPr/>
        <a:lstStyle/>
        <a:p>
          <a:endParaRPr lang="en-US"/>
        </a:p>
      </dgm:t>
    </dgm:pt>
    <dgm:pt modelId="{4BEA3371-F900-43C3-BD3B-6AEFFDA334DE}">
      <dgm:prSet/>
      <dgm:spPr/>
      <dgm:t>
        <a:bodyPr/>
        <a:lstStyle/>
        <a:p>
          <a:r>
            <a:rPr lang="tr-TR"/>
            <a:t>Diabetes Mellitus (aterosklerotik kalp damar hastalığı ve/veya şiddetli hedef organ hasarı ile birlikte) </a:t>
          </a:r>
          <a:endParaRPr lang="en-US"/>
        </a:p>
      </dgm:t>
    </dgm:pt>
    <dgm:pt modelId="{6493BF7A-AB7E-4626-9E58-28C890859531}" type="parTrans" cxnId="{B0F6769B-464A-45EC-ABAD-75834BD3E53D}">
      <dgm:prSet/>
      <dgm:spPr/>
      <dgm:t>
        <a:bodyPr/>
        <a:lstStyle/>
        <a:p>
          <a:endParaRPr lang="en-US"/>
        </a:p>
      </dgm:t>
    </dgm:pt>
    <dgm:pt modelId="{76ED641E-09B4-4413-BCDE-1476B94F606B}" type="sibTrans" cxnId="{B0F6769B-464A-45EC-ABAD-75834BD3E53D}">
      <dgm:prSet/>
      <dgm:spPr/>
      <dgm:t>
        <a:bodyPr/>
        <a:lstStyle/>
        <a:p>
          <a:endParaRPr lang="en-US"/>
        </a:p>
      </dgm:t>
    </dgm:pt>
    <dgm:pt modelId="{A8B52E34-B65B-4623-8A2C-ACA3A0B98FE0}">
      <dgm:prSet/>
      <dgm:spPr/>
      <dgm:t>
        <a:bodyPr/>
        <a:lstStyle/>
        <a:p>
          <a:r>
            <a:rPr lang="tr-TR"/>
            <a:t>Aterosklerotik Kalp Damar Hastalığı (ASKDH) olanlar. </a:t>
          </a:r>
          <a:endParaRPr lang="en-US"/>
        </a:p>
      </dgm:t>
    </dgm:pt>
    <dgm:pt modelId="{815A5581-13A3-4002-A19B-4B8B447355E7}" type="parTrans" cxnId="{DF174454-4C0F-45D2-A727-BFE217EA2D83}">
      <dgm:prSet/>
      <dgm:spPr/>
      <dgm:t>
        <a:bodyPr/>
        <a:lstStyle/>
        <a:p>
          <a:endParaRPr lang="en-US"/>
        </a:p>
      </dgm:t>
    </dgm:pt>
    <dgm:pt modelId="{460B18A4-F4CA-45CA-92BC-9B22B842D7F2}" type="sibTrans" cxnId="{DF174454-4C0F-45D2-A727-BFE217EA2D83}">
      <dgm:prSet/>
      <dgm:spPr/>
      <dgm:t>
        <a:bodyPr/>
        <a:lstStyle/>
        <a:p>
          <a:endParaRPr lang="en-US"/>
        </a:p>
      </dgm:t>
    </dgm:pt>
    <dgm:pt modelId="{107DE6AD-D46B-4E9C-9DF5-A8F53E03D611}">
      <dgm:prSet/>
      <dgm:spPr/>
      <dgm:t>
        <a:bodyPr/>
        <a:lstStyle/>
        <a:p>
          <a:r>
            <a:rPr lang="tr-TR"/>
            <a:t>o Doğrudan </a:t>
          </a:r>
          <a:r>
            <a:rPr lang="tr-TR" b="1"/>
            <a:t>yüksek riskli </a:t>
          </a:r>
          <a:r>
            <a:rPr lang="tr-TR"/>
            <a:t>kabul edilen hastalar: </a:t>
          </a:r>
          <a:endParaRPr lang="en-US"/>
        </a:p>
      </dgm:t>
    </dgm:pt>
    <dgm:pt modelId="{1F97DE06-C25E-46C1-8508-4016388CA604}" type="parTrans" cxnId="{36BC6DDB-6D9F-4B33-9904-4CAADD766438}">
      <dgm:prSet/>
      <dgm:spPr/>
      <dgm:t>
        <a:bodyPr/>
        <a:lstStyle/>
        <a:p>
          <a:endParaRPr lang="en-US"/>
        </a:p>
      </dgm:t>
    </dgm:pt>
    <dgm:pt modelId="{AD849DBC-A288-4498-9FEF-D35585C9CE3E}" type="sibTrans" cxnId="{36BC6DDB-6D9F-4B33-9904-4CAADD766438}">
      <dgm:prSet/>
      <dgm:spPr/>
      <dgm:t>
        <a:bodyPr/>
        <a:lstStyle/>
        <a:p>
          <a:endParaRPr lang="en-US"/>
        </a:p>
      </dgm:t>
    </dgm:pt>
    <dgm:pt modelId="{E95F5054-EEF4-4175-A603-6B1A14C0789B}">
      <dgm:prSet/>
      <dgm:spPr/>
      <dgm:t>
        <a:bodyPr/>
        <a:lstStyle/>
        <a:p>
          <a:r>
            <a:rPr lang="tr-TR"/>
            <a:t>Kronik Böbrek Hastalığı (diyabet veya aterosklerotik kalp damar hastalığı olmaksızın), </a:t>
          </a:r>
          <a:endParaRPr lang="en-US"/>
        </a:p>
      </dgm:t>
    </dgm:pt>
    <dgm:pt modelId="{53F6D0EC-9DA5-4DD6-9DD6-8F31B709BFAE}" type="parTrans" cxnId="{34C51501-6694-4E4A-A130-A034CFFF7EB4}">
      <dgm:prSet/>
      <dgm:spPr/>
      <dgm:t>
        <a:bodyPr/>
        <a:lstStyle/>
        <a:p>
          <a:endParaRPr lang="en-US"/>
        </a:p>
      </dgm:t>
    </dgm:pt>
    <dgm:pt modelId="{41CDF1CF-C889-4A21-9A06-46A7943800A0}" type="sibTrans" cxnId="{34C51501-6694-4E4A-A130-A034CFFF7EB4}">
      <dgm:prSet/>
      <dgm:spPr/>
      <dgm:t>
        <a:bodyPr/>
        <a:lstStyle/>
        <a:p>
          <a:endParaRPr lang="en-US"/>
        </a:p>
      </dgm:t>
    </dgm:pt>
    <dgm:pt modelId="{FF6ACFD6-B33C-43B8-9E1D-7D6FFDDD7A52}">
      <dgm:prSet/>
      <dgm:spPr/>
      <dgm:t>
        <a:bodyPr/>
        <a:lstStyle/>
        <a:p>
          <a:r>
            <a:rPr lang="tr-TR"/>
            <a:t>Ailevi Hiperkolesterolemi, </a:t>
          </a:r>
          <a:endParaRPr lang="en-US"/>
        </a:p>
      </dgm:t>
    </dgm:pt>
    <dgm:pt modelId="{FB64E9B9-0821-4337-A321-540DEF677225}" type="parTrans" cxnId="{3BD7850B-2529-46A7-B141-40FC74E6B2B8}">
      <dgm:prSet/>
      <dgm:spPr/>
      <dgm:t>
        <a:bodyPr/>
        <a:lstStyle/>
        <a:p>
          <a:endParaRPr lang="en-US"/>
        </a:p>
      </dgm:t>
    </dgm:pt>
    <dgm:pt modelId="{EB38210F-D543-4099-8BEA-DD36F94361A0}" type="sibTrans" cxnId="{3BD7850B-2529-46A7-B141-40FC74E6B2B8}">
      <dgm:prSet/>
      <dgm:spPr/>
      <dgm:t>
        <a:bodyPr/>
        <a:lstStyle/>
        <a:p>
          <a:endParaRPr lang="en-US"/>
        </a:p>
      </dgm:t>
    </dgm:pt>
    <dgm:pt modelId="{A4D10095-C386-4E6D-A68D-495E17097D67}">
      <dgm:prSet/>
      <dgm:spPr/>
      <dgm:t>
        <a:bodyPr/>
        <a:lstStyle/>
        <a:p>
          <a:r>
            <a:rPr lang="tr-TR"/>
            <a:t>Diabetes Mellitus (aterosklerotik kalp damar hastalığı ve/veya hedef organ hasarı olmaksızın) olanlar. </a:t>
          </a:r>
          <a:endParaRPr lang="en-US"/>
        </a:p>
      </dgm:t>
    </dgm:pt>
    <dgm:pt modelId="{20976121-E9A3-4A79-AD21-8AAF316B97AB}" type="parTrans" cxnId="{0D5DC519-4A52-43E1-BEF3-1C5C2F5961C9}">
      <dgm:prSet/>
      <dgm:spPr/>
      <dgm:t>
        <a:bodyPr/>
        <a:lstStyle/>
        <a:p>
          <a:endParaRPr lang="en-US"/>
        </a:p>
      </dgm:t>
    </dgm:pt>
    <dgm:pt modelId="{8724C8BA-D150-4D78-B6EC-B82F9567FE03}" type="sibTrans" cxnId="{0D5DC519-4A52-43E1-BEF3-1C5C2F5961C9}">
      <dgm:prSet/>
      <dgm:spPr/>
      <dgm:t>
        <a:bodyPr/>
        <a:lstStyle/>
        <a:p>
          <a:endParaRPr lang="en-US"/>
        </a:p>
      </dgm:t>
    </dgm:pt>
    <dgm:pt modelId="{58E33BD4-BF69-4CEB-B6EA-8EB96DE4834B}" type="pres">
      <dgm:prSet presAssocID="{DC50B79A-36C3-4C4F-B78B-79279DD94F7B}" presName="linear" presStyleCnt="0">
        <dgm:presLayoutVars>
          <dgm:animLvl val="lvl"/>
          <dgm:resizeHandles val="exact"/>
        </dgm:presLayoutVars>
      </dgm:prSet>
      <dgm:spPr/>
    </dgm:pt>
    <dgm:pt modelId="{6C63A354-4C60-4DBA-9E4D-291A2E1C5762}" type="pres">
      <dgm:prSet presAssocID="{9627DE51-88C0-4BD5-8582-AED13B5E2E5C}" presName="parentText" presStyleLbl="node1" presStyleIdx="0" presStyleCnt="3">
        <dgm:presLayoutVars>
          <dgm:chMax val="0"/>
          <dgm:bulletEnabled val="1"/>
        </dgm:presLayoutVars>
      </dgm:prSet>
      <dgm:spPr/>
    </dgm:pt>
    <dgm:pt modelId="{5ABFE265-93F9-4ADA-AEBB-B7DE82306744}" type="pres">
      <dgm:prSet presAssocID="{2746D7AC-A30E-40F2-83BF-37EE9724DFB2}" presName="spacer" presStyleCnt="0"/>
      <dgm:spPr/>
    </dgm:pt>
    <dgm:pt modelId="{D9F9EB5C-64D3-4108-8546-C02D254203F3}" type="pres">
      <dgm:prSet presAssocID="{444D788E-3441-4157-BF1B-E46E71F62028}" presName="parentText" presStyleLbl="node1" presStyleIdx="1" presStyleCnt="3">
        <dgm:presLayoutVars>
          <dgm:chMax val="0"/>
          <dgm:bulletEnabled val="1"/>
        </dgm:presLayoutVars>
      </dgm:prSet>
      <dgm:spPr/>
    </dgm:pt>
    <dgm:pt modelId="{A012F862-1AA5-4CE6-8A78-C8DCE286EC1E}" type="pres">
      <dgm:prSet presAssocID="{444D788E-3441-4157-BF1B-E46E71F62028}" presName="childText" presStyleLbl="revTx" presStyleIdx="0" presStyleCnt="2">
        <dgm:presLayoutVars>
          <dgm:bulletEnabled val="1"/>
        </dgm:presLayoutVars>
      </dgm:prSet>
      <dgm:spPr/>
    </dgm:pt>
    <dgm:pt modelId="{123142C0-2ECE-4528-8BE8-9618F5FD2431}" type="pres">
      <dgm:prSet presAssocID="{107DE6AD-D46B-4E9C-9DF5-A8F53E03D611}" presName="parentText" presStyleLbl="node1" presStyleIdx="2" presStyleCnt="3">
        <dgm:presLayoutVars>
          <dgm:chMax val="0"/>
          <dgm:bulletEnabled val="1"/>
        </dgm:presLayoutVars>
      </dgm:prSet>
      <dgm:spPr/>
    </dgm:pt>
    <dgm:pt modelId="{EC37B42C-5D54-4897-B263-056A134AD783}" type="pres">
      <dgm:prSet presAssocID="{107DE6AD-D46B-4E9C-9DF5-A8F53E03D611}" presName="childText" presStyleLbl="revTx" presStyleIdx="1" presStyleCnt="2">
        <dgm:presLayoutVars>
          <dgm:bulletEnabled val="1"/>
        </dgm:presLayoutVars>
      </dgm:prSet>
      <dgm:spPr/>
    </dgm:pt>
  </dgm:ptLst>
  <dgm:cxnLst>
    <dgm:cxn modelId="{34C51501-6694-4E4A-A130-A034CFFF7EB4}" srcId="{107DE6AD-D46B-4E9C-9DF5-A8F53E03D611}" destId="{E95F5054-EEF4-4175-A603-6B1A14C0789B}" srcOrd="0" destOrd="0" parTransId="{53F6D0EC-9DA5-4DD6-9DD6-8F31B709BFAE}" sibTransId="{41CDF1CF-C889-4A21-9A06-46A7943800A0}"/>
    <dgm:cxn modelId="{3BD7850B-2529-46A7-B141-40FC74E6B2B8}" srcId="{107DE6AD-D46B-4E9C-9DF5-A8F53E03D611}" destId="{FF6ACFD6-B33C-43B8-9E1D-7D6FFDDD7A52}" srcOrd="1" destOrd="0" parTransId="{FB64E9B9-0821-4337-A321-540DEF677225}" sibTransId="{EB38210F-D543-4099-8BEA-DD36F94361A0}"/>
    <dgm:cxn modelId="{0D5DC519-4A52-43E1-BEF3-1C5C2F5961C9}" srcId="{107DE6AD-D46B-4E9C-9DF5-A8F53E03D611}" destId="{A4D10095-C386-4E6D-A68D-495E17097D67}" srcOrd="2" destOrd="0" parTransId="{20976121-E9A3-4A79-AD21-8AAF316B97AB}" sibTransId="{8724C8BA-D150-4D78-B6EC-B82F9567FE03}"/>
    <dgm:cxn modelId="{4A1CD639-667F-4406-A8D7-DB29179C0CBD}" srcId="{DC50B79A-36C3-4C4F-B78B-79279DD94F7B}" destId="{444D788E-3441-4157-BF1B-E46E71F62028}" srcOrd="1" destOrd="0" parTransId="{DE07D955-AD44-4834-B383-447C4FB0419B}" sibTransId="{484DC58D-6E6E-4A64-8D10-8CB027C51E4D}"/>
    <dgm:cxn modelId="{9C10723D-8F51-4803-9A7B-4471CC5135B1}" type="presOf" srcId="{821A5AB1-6E31-412A-AB69-6220B0F0A359}" destId="{A012F862-1AA5-4CE6-8A78-C8DCE286EC1E}" srcOrd="0" destOrd="0" presId="urn:microsoft.com/office/officeart/2005/8/layout/vList2"/>
    <dgm:cxn modelId="{BD3A163F-40AE-4473-8CE9-349A176A6038}" type="presOf" srcId="{FF6ACFD6-B33C-43B8-9E1D-7D6FFDDD7A52}" destId="{EC37B42C-5D54-4897-B263-056A134AD783}" srcOrd="0" destOrd="1" presId="urn:microsoft.com/office/officeart/2005/8/layout/vList2"/>
    <dgm:cxn modelId="{25CA6847-79C8-45AF-B51F-B78B50505472}" type="presOf" srcId="{9627DE51-88C0-4BD5-8582-AED13B5E2E5C}" destId="{6C63A354-4C60-4DBA-9E4D-291A2E1C5762}" srcOrd="0" destOrd="0" presId="urn:microsoft.com/office/officeart/2005/8/layout/vList2"/>
    <dgm:cxn modelId="{DF174454-4C0F-45D2-A727-BFE217EA2D83}" srcId="{444D788E-3441-4157-BF1B-E46E71F62028}" destId="{A8B52E34-B65B-4623-8A2C-ACA3A0B98FE0}" srcOrd="2" destOrd="0" parTransId="{815A5581-13A3-4002-A19B-4B8B447355E7}" sibTransId="{460B18A4-F4CA-45CA-92BC-9B22B842D7F2}"/>
    <dgm:cxn modelId="{8FF44A78-BEC4-46EF-8A3E-C60C87E2C7EC}" type="presOf" srcId="{E95F5054-EEF4-4175-A603-6B1A14C0789B}" destId="{EC37B42C-5D54-4897-B263-056A134AD783}" srcOrd="0" destOrd="0" presId="urn:microsoft.com/office/officeart/2005/8/layout/vList2"/>
    <dgm:cxn modelId="{B763A397-5C68-44AE-B41E-F855625B80B8}" srcId="{DC50B79A-36C3-4C4F-B78B-79279DD94F7B}" destId="{9627DE51-88C0-4BD5-8582-AED13B5E2E5C}" srcOrd="0" destOrd="0" parTransId="{A0D6F7B2-F8CC-48A3-ACC5-826A05443FA8}" sibTransId="{2746D7AC-A30E-40F2-83BF-37EE9724DFB2}"/>
    <dgm:cxn modelId="{BA147898-D128-48CF-AE94-410BB30EBFC3}" type="presOf" srcId="{DC50B79A-36C3-4C4F-B78B-79279DD94F7B}" destId="{58E33BD4-BF69-4CEB-B6EA-8EB96DE4834B}" srcOrd="0" destOrd="0" presId="urn:microsoft.com/office/officeart/2005/8/layout/vList2"/>
    <dgm:cxn modelId="{91CAFD99-6C50-414A-8F1D-BC31ACBB0C7F}" type="presOf" srcId="{A4D10095-C386-4E6D-A68D-495E17097D67}" destId="{EC37B42C-5D54-4897-B263-056A134AD783}" srcOrd="0" destOrd="2" presId="urn:microsoft.com/office/officeart/2005/8/layout/vList2"/>
    <dgm:cxn modelId="{B0F6769B-464A-45EC-ABAD-75834BD3E53D}" srcId="{444D788E-3441-4157-BF1B-E46E71F62028}" destId="{4BEA3371-F900-43C3-BD3B-6AEFFDA334DE}" srcOrd="1" destOrd="0" parTransId="{6493BF7A-AB7E-4626-9E58-28C890859531}" sibTransId="{76ED641E-09B4-4413-BCDE-1476B94F606B}"/>
    <dgm:cxn modelId="{47E3D4A5-1CE2-40E2-80CC-C1F0AC8206F3}" type="presOf" srcId="{4BEA3371-F900-43C3-BD3B-6AEFFDA334DE}" destId="{A012F862-1AA5-4CE6-8A78-C8DCE286EC1E}" srcOrd="0" destOrd="1" presId="urn:microsoft.com/office/officeart/2005/8/layout/vList2"/>
    <dgm:cxn modelId="{B93EACB8-64BE-4F1D-AB72-C279D270ED16}" type="presOf" srcId="{444D788E-3441-4157-BF1B-E46E71F62028}" destId="{D9F9EB5C-64D3-4108-8546-C02D254203F3}" srcOrd="0" destOrd="0" presId="urn:microsoft.com/office/officeart/2005/8/layout/vList2"/>
    <dgm:cxn modelId="{5D91CBB9-1B74-410E-9E8B-CE8A3317FF85}" srcId="{444D788E-3441-4157-BF1B-E46E71F62028}" destId="{821A5AB1-6E31-412A-AB69-6220B0F0A359}" srcOrd="0" destOrd="0" parTransId="{4698329F-CA1C-4DE1-AB5F-25D57532A7C0}" sibTransId="{16456F3E-A9BC-4892-BBF1-229B4DD7F4A6}"/>
    <dgm:cxn modelId="{36BC6DDB-6D9F-4B33-9904-4CAADD766438}" srcId="{DC50B79A-36C3-4C4F-B78B-79279DD94F7B}" destId="{107DE6AD-D46B-4E9C-9DF5-A8F53E03D611}" srcOrd="2" destOrd="0" parTransId="{1F97DE06-C25E-46C1-8508-4016388CA604}" sibTransId="{AD849DBC-A288-4498-9FEF-D35585C9CE3E}"/>
    <dgm:cxn modelId="{8D1533E9-FB4F-45ED-859E-DC74649168B3}" type="presOf" srcId="{A8B52E34-B65B-4623-8A2C-ACA3A0B98FE0}" destId="{A012F862-1AA5-4CE6-8A78-C8DCE286EC1E}" srcOrd="0" destOrd="2" presId="urn:microsoft.com/office/officeart/2005/8/layout/vList2"/>
    <dgm:cxn modelId="{00840CEE-7140-4727-BA10-BFC217F1E730}" type="presOf" srcId="{107DE6AD-D46B-4E9C-9DF5-A8F53E03D611}" destId="{123142C0-2ECE-4528-8BE8-9618F5FD2431}" srcOrd="0" destOrd="0" presId="urn:microsoft.com/office/officeart/2005/8/layout/vList2"/>
    <dgm:cxn modelId="{79EBFE6A-95C8-4832-A588-023E00A0A88E}" type="presParOf" srcId="{58E33BD4-BF69-4CEB-B6EA-8EB96DE4834B}" destId="{6C63A354-4C60-4DBA-9E4D-291A2E1C5762}" srcOrd="0" destOrd="0" presId="urn:microsoft.com/office/officeart/2005/8/layout/vList2"/>
    <dgm:cxn modelId="{5E6B9589-43AA-4A23-A335-782ECC05ABF5}" type="presParOf" srcId="{58E33BD4-BF69-4CEB-B6EA-8EB96DE4834B}" destId="{5ABFE265-93F9-4ADA-AEBB-B7DE82306744}" srcOrd="1" destOrd="0" presId="urn:microsoft.com/office/officeart/2005/8/layout/vList2"/>
    <dgm:cxn modelId="{E0574771-98BC-4E7C-B516-64B7BB1C9675}" type="presParOf" srcId="{58E33BD4-BF69-4CEB-B6EA-8EB96DE4834B}" destId="{D9F9EB5C-64D3-4108-8546-C02D254203F3}" srcOrd="2" destOrd="0" presId="urn:microsoft.com/office/officeart/2005/8/layout/vList2"/>
    <dgm:cxn modelId="{006A426F-7EB7-4AC2-942A-5276BF3A6363}" type="presParOf" srcId="{58E33BD4-BF69-4CEB-B6EA-8EB96DE4834B}" destId="{A012F862-1AA5-4CE6-8A78-C8DCE286EC1E}" srcOrd="3" destOrd="0" presId="urn:microsoft.com/office/officeart/2005/8/layout/vList2"/>
    <dgm:cxn modelId="{81B36CA1-8660-40A6-A7C8-24CB1FD8C443}" type="presParOf" srcId="{58E33BD4-BF69-4CEB-B6EA-8EB96DE4834B}" destId="{123142C0-2ECE-4528-8BE8-9618F5FD2431}" srcOrd="4" destOrd="0" presId="urn:microsoft.com/office/officeart/2005/8/layout/vList2"/>
    <dgm:cxn modelId="{FE67063A-513A-4881-BE22-5F3684634DCF}" type="presParOf" srcId="{58E33BD4-BF69-4CEB-B6EA-8EB96DE4834B}" destId="{EC37B42C-5D54-4897-B263-056A134AD783}"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CA3ADC-15A3-4CB5-810B-CEEF38507D1E}">
      <dsp:nvSpPr>
        <dsp:cNvPr id="0" name=""/>
        <dsp:cNvSpPr/>
      </dsp:nvSpPr>
      <dsp:spPr>
        <a:xfrm>
          <a:off x="0" y="706"/>
          <a:ext cx="69494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8D1586-5B3F-4E4C-9238-3E43A482D08B}">
      <dsp:nvSpPr>
        <dsp:cNvPr id="0" name=""/>
        <dsp:cNvSpPr/>
      </dsp:nvSpPr>
      <dsp:spPr>
        <a:xfrm>
          <a:off x="0" y="706"/>
          <a:ext cx="6949440" cy="11570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tr-TR" sz="2300" kern="1200" dirty="0"/>
            <a:t>Periyodik sağlık muayenesi ve ilgili kavramların öğrenilmesi</a:t>
          </a:r>
          <a:endParaRPr lang="en-US" sz="2300" kern="1200" dirty="0"/>
        </a:p>
      </dsp:txBody>
      <dsp:txXfrm>
        <a:off x="0" y="706"/>
        <a:ext cx="6949440" cy="1157045"/>
      </dsp:txXfrm>
    </dsp:sp>
    <dsp:sp modelId="{82005324-C869-4382-909D-B5E263542330}">
      <dsp:nvSpPr>
        <dsp:cNvPr id="0" name=""/>
        <dsp:cNvSpPr/>
      </dsp:nvSpPr>
      <dsp:spPr>
        <a:xfrm>
          <a:off x="0" y="1157751"/>
          <a:ext cx="6949440" cy="0"/>
        </a:xfrm>
        <a:prstGeom prst="line">
          <a:avLst/>
        </a:prstGeom>
        <a:solidFill>
          <a:schemeClr val="accent2">
            <a:hueOff val="-260332"/>
            <a:satOff val="-5408"/>
            <a:lumOff val="-1471"/>
            <a:alphaOff val="0"/>
          </a:schemeClr>
        </a:solidFill>
        <a:ln w="12700" cap="flat" cmpd="sng" algn="ctr">
          <a:solidFill>
            <a:schemeClr val="accent2">
              <a:hueOff val="-260332"/>
              <a:satOff val="-5408"/>
              <a:lumOff val="-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0DA4EF-F4FA-407B-9F86-90C70CE7BEB5}">
      <dsp:nvSpPr>
        <dsp:cNvPr id="0" name=""/>
        <dsp:cNvSpPr/>
      </dsp:nvSpPr>
      <dsp:spPr>
        <a:xfrm>
          <a:off x="0" y="1157751"/>
          <a:ext cx="6949440" cy="11570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tr-TR" sz="2300" kern="1200"/>
            <a:t>Periyodik sağlık muayenesinin sağlık bakımındaki yerinin kavranması</a:t>
          </a:r>
          <a:endParaRPr lang="en-US" sz="2300" kern="1200"/>
        </a:p>
      </dsp:txBody>
      <dsp:txXfrm>
        <a:off x="0" y="1157751"/>
        <a:ext cx="6949440" cy="1157045"/>
      </dsp:txXfrm>
    </dsp:sp>
    <dsp:sp modelId="{4FB71E27-11FA-43F5-93B9-6973DCBC507E}">
      <dsp:nvSpPr>
        <dsp:cNvPr id="0" name=""/>
        <dsp:cNvSpPr/>
      </dsp:nvSpPr>
      <dsp:spPr>
        <a:xfrm>
          <a:off x="0" y="2314796"/>
          <a:ext cx="6949440" cy="0"/>
        </a:xfrm>
        <a:prstGeom prst="line">
          <a:avLst/>
        </a:prstGeom>
        <a:solidFill>
          <a:schemeClr val="accent2">
            <a:hueOff val="-520665"/>
            <a:satOff val="-10816"/>
            <a:lumOff val="-2941"/>
            <a:alphaOff val="0"/>
          </a:schemeClr>
        </a:solidFill>
        <a:ln w="12700" cap="flat" cmpd="sng" algn="ctr">
          <a:solidFill>
            <a:schemeClr val="accent2">
              <a:hueOff val="-520665"/>
              <a:satOff val="-10816"/>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06D269-FDA0-4FC3-943C-2B264C6022E0}">
      <dsp:nvSpPr>
        <dsp:cNvPr id="0" name=""/>
        <dsp:cNvSpPr/>
      </dsp:nvSpPr>
      <dsp:spPr>
        <a:xfrm>
          <a:off x="0" y="2314796"/>
          <a:ext cx="6949440" cy="11570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tr-TR" sz="2300" kern="1200"/>
            <a:t>Periyodik sağlık muayenesi kriterlerine ait bilimsel metodların öğrenilmesi</a:t>
          </a:r>
          <a:endParaRPr lang="en-US" sz="2300" kern="1200"/>
        </a:p>
      </dsp:txBody>
      <dsp:txXfrm>
        <a:off x="0" y="2314796"/>
        <a:ext cx="6949440" cy="1157045"/>
      </dsp:txXfrm>
    </dsp:sp>
    <dsp:sp modelId="{A7FF55EA-60D7-46A9-BE1B-38A6363F1A4A}">
      <dsp:nvSpPr>
        <dsp:cNvPr id="0" name=""/>
        <dsp:cNvSpPr/>
      </dsp:nvSpPr>
      <dsp:spPr>
        <a:xfrm>
          <a:off x="0" y="3471841"/>
          <a:ext cx="6949440" cy="0"/>
        </a:xfrm>
        <a:prstGeom prst="line">
          <a:avLst/>
        </a:prstGeom>
        <a:solidFill>
          <a:schemeClr val="accent2">
            <a:hueOff val="-780997"/>
            <a:satOff val="-16223"/>
            <a:lumOff val="-4412"/>
            <a:alphaOff val="0"/>
          </a:schemeClr>
        </a:solidFill>
        <a:ln w="12700" cap="flat" cmpd="sng" algn="ctr">
          <a:solidFill>
            <a:schemeClr val="accent2">
              <a:hueOff val="-780997"/>
              <a:satOff val="-16223"/>
              <a:lumOff val="-4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5AC301-CB38-4C9C-85D4-11CE250789EE}">
      <dsp:nvSpPr>
        <dsp:cNvPr id="0" name=""/>
        <dsp:cNvSpPr/>
      </dsp:nvSpPr>
      <dsp:spPr>
        <a:xfrm>
          <a:off x="0" y="3471841"/>
          <a:ext cx="6949440" cy="11570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tr-TR" sz="2300" kern="1200"/>
            <a:t>Koruma düzeylerini kategorize edebilmek ve her kategoriye uygun örnek verebilmek</a:t>
          </a:r>
          <a:endParaRPr lang="en-US" sz="2300" kern="1200"/>
        </a:p>
      </dsp:txBody>
      <dsp:txXfrm>
        <a:off x="0" y="3471841"/>
        <a:ext cx="6949440" cy="1157045"/>
      </dsp:txXfrm>
    </dsp:sp>
    <dsp:sp modelId="{CC360F11-704C-4FC5-9198-4D7207983799}">
      <dsp:nvSpPr>
        <dsp:cNvPr id="0" name=""/>
        <dsp:cNvSpPr/>
      </dsp:nvSpPr>
      <dsp:spPr>
        <a:xfrm>
          <a:off x="0" y="4628886"/>
          <a:ext cx="6949440" cy="0"/>
        </a:xfrm>
        <a:prstGeom prst="line">
          <a:avLst/>
        </a:prstGeom>
        <a:solidFill>
          <a:schemeClr val="accent2">
            <a:hueOff val="-1041329"/>
            <a:satOff val="-21631"/>
            <a:lumOff val="-5882"/>
            <a:alphaOff val="0"/>
          </a:schemeClr>
        </a:solidFill>
        <a:ln w="12700" cap="flat" cmpd="sng" algn="ctr">
          <a:solidFill>
            <a:schemeClr val="accent2">
              <a:hueOff val="-1041329"/>
              <a:satOff val="-21631"/>
              <a:lumOff val="-588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555DD9-4794-4735-817F-B7B866E83ADB}">
      <dsp:nvSpPr>
        <dsp:cNvPr id="0" name=""/>
        <dsp:cNvSpPr/>
      </dsp:nvSpPr>
      <dsp:spPr>
        <a:xfrm>
          <a:off x="0" y="4628886"/>
          <a:ext cx="6949440" cy="11570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tr-TR" sz="2300" kern="1200"/>
            <a:t>Sağlıklı veya sağlıklı görünen çocuk ve erişkin periyodik sağlık muayenesinde kullanılan tarama metotlarını sayabilmek</a:t>
          </a:r>
          <a:endParaRPr lang="en-US" sz="2300" kern="1200"/>
        </a:p>
      </dsp:txBody>
      <dsp:txXfrm>
        <a:off x="0" y="4628886"/>
        <a:ext cx="6949440" cy="11570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1EAD9-C07A-4E53-9CB1-5776D81C9DE2}">
      <dsp:nvSpPr>
        <dsp:cNvPr id="0" name=""/>
        <dsp:cNvSpPr/>
      </dsp:nvSpPr>
      <dsp:spPr>
        <a:xfrm>
          <a:off x="235727" y="1622919"/>
          <a:ext cx="1347988" cy="134798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EBF5DF-EA69-4755-A22E-F568465192B1}">
      <dsp:nvSpPr>
        <dsp:cNvPr id="0" name=""/>
        <dsp:cNvSpPr/>
      </dsp:nvSpPr>
      <dsp:spPr>
        <a:xfrm>
          <a:off x="518804" y="1905997"/>
          <a:ext cx="781833" cy="7818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4F95A7-E521-4850-80CD-97BD2F42C059}">
      <dsp:nvSpPr>
        <dsp:cNvPr id="0" name=""/>
        <dsp:cNvSpPr/>
      </dsp:nvSpPr>
      <dsp:spPr>
        <a:xfrm>
          <a:off x="1872569" y="1622919"/>
          <a:ext cx="3177400" cy="1347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tr-TR" sz="2400" kern="1200" dirty="0"/>
            <a:t>Periyodik sağlık muayenesi ayrıntılı öykü alınması ile başlar.</a:t>
          </a:r>
          <a:endParaRPr lang="en-US" sz="2400" kern="1200" dirty="0"/>
        </a:p>
      </dsp:txBody>
      <dsp:txXfrm>
        <a:off x="1872569" y="1622919"/>
        <a:ext cx="3177400" cy="1347988"/>
      </dsp:txXfrm>
    </dsp:sp>
    <dsp:sp modelId="{B999F70E-75D5-4F16-9A2A-91A77F6926FA}">
      <dsp:nvSpPr>
        <dsp:cNvPr id="0" name=""/>
        <dsp:cNvSpPr/>
      </dsp:nvSpPr>
      <dsp:spPr>
        <a:xfrm>
          <a:off x="5603608" y="1622919"/>
          <a:ext cx="1347988" cy="134798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8794DB-3766-4CEC-ADE0-1D89852B1E2D}">
      <dsp:nvSpPr>
        <dsp:cNvPr id="0" name=""/>
        <dsp:cNvSpPr/>
      </dsp:nvSpPr>
      <dsp:spPr>
        <a:xfrm>
          <a:off x="5886686" y="1905997"/>
          <a:ext cx="781833" cy="7818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A305B4-FE9F-4505-BF28-A9EEB1E8503C}">
      <dsp:nvSpPr>
        <dsp:cNvPr id="0" name=""/>
        <dsp:cNvSpPr/>
      </dsp:nvSpPr>
      <dsp:spPr>
        <a:xfrm>
          <a:off x="7230061" y="1622919"/>
          <a:ext cx="3177400" cy="1347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tr-TR" sz="2400" kern="1200" dirty="0"/>
            <a:t>Öykü ;</a:t>
          </a:r>
        </a:p>
        <a:p>
          <a:pPr marL="0" lvl="0" indent="0" algn="l" defTabSz="1066800">
            <a:lnSpc>
              <a:spcPct val="100000"/>
            </a:lnSpc>
            <a:spcBef>
              <a:spcPct val="0"/>
            </a:spcBef>
            <a:spcAft>
              <a:spcPct val="35000"/>
            </a:spcAft>
            <a:buNone/>
          </a:pPr>
          <a:r>
            <a:rPr lang="tr-TR" sz="2400" kern="1200" dirty="0"/>
            <a:t>-kendisinin ve ailesinin hastalık ve sağlık durumları, </a:t>
          </a:r>
        </a:p>
        <a:p>
          <a:pPr marL="0" lvl="0" indent="0" algn="l" defTabSz="1066800">
            <a:lnSpc>
              <a:spcPct val="100000"/>
            </a:lnSpc>
            <a:spcBef>
              <a:spcPct val="0"/>
            </a:spcBef>
            <a:spcAft>
              <a:spcPct val="35000"/>
            </a:spcAft>
            <a:buNone/>
          </a:pPr>
          <a:r>
            <a:rPr lang="tr-TR" sz="2400" kern="1200" dirty="0"/>
            <a:t>-Yaşam biçimi ve alışkanlıkları (sigara ve alkol kullanımı, beslenme alışkanlıkları, uyku düzeni) </a:t>
          </a:r>
        </a:p>
        <a:p>
          <a:pPr marL="0" lvl="0" indent="0" algn="l" defTabSz="1066800">
            <a:lnSpc>
              <a:spcPct val="100000"/>
            </a:lnSpc>
            <a:spcBef>
              <a:spcPct val="0"/>
            </a:spcBef>
            <a:spcAft>
              <a:spcPct val="35000"/>
            </a:spcAft>
            <a:buNone/>
          </a:pPr>
          <a:r>
            <a:rPr lang="tr-TR" sz="2400" kern="1200" dirty="0"/>
            <a:t>-iş yaşantısı</a:t>
          </a:r>
          <a:endParaRPr lang="en-US" sz="2400" kern="1200" dirty="0"/>
        </a:p>
      </dsp:txBody>
      <dsp:txXfrm>
        <a:off x="7230061" y="1622919"/>
        <a:ext cx="3177400" cy="13479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CA33AE-45D9-48E2-AB50-69371A0545F5}">
      <dsp:nvSpPr>
        <dsp:cNvPr id="0" name=""/>
        <dsp:cNvSpPr/>
      </dsp:nvSpPr>
      <dsp:spPr>
        <a:xfrm>
          <a:off x="0" y="420797"/>
          <a:ext cx="5334197"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tr-TR" sz="2800" kern="1200"/>
            <a:t>Boy-kilo ölçümü</a:t>
          </a:r>
          <a:endParaRPr lang="en-US" sz="2800" kern="1200"/>
        </a:p>
      </dsp:txBody>
      <dsp:txXfrm>
        <a:off x="32784" y="453581"/>
        <a:ext cx="5268629" cy="606012"/>
      </dsp:txXfrm>
    </dsp:sp>
    <dsp:sp modelId="{A56625B8-D666-4DDC-88F9-D3CBDCEB7815}">
      <dsp:nvSpPr>
        <dsp:cNvPr id="0" name=""/>
        <dsp:cNvSpPr/>
      </dsp:nvSpPr>
      <dsp:spPr>
        <a:xfrm>
          <a:off x="0" y="1173017"/>
          <a:ext cx="5334197"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tr-TR" sz="2800" kern="1200"/>
            <a:t>Arteriyel kan basıncı</a:t>
          </a:r>
          <a:endParaRPr lang="en-US" sz="2800" kern="1200"/>
        </a:p>
      </dsp:txBody>
      <dsp:txXfrm>
        <a:off x="32784" y="1205801"/>
        <a:ext cx="5268629" cy="606012"/>
      </dsp:txXfrm>
    </dsp:sp>
    <dsp:sp modelId="{745003D9-CC3A-4E05-B1B9-B16F0BE0DBCA}">
      <dsp:nvSpPr>
        <dsp:cNvPr id="0" name=""/>
        <dsp:cNvSpPr/>
      </dsp:nvSpPr>
      <dsp:spPr>
        <a:xfrm>
          <a:off x="0" y="1925237"/>
          <a:ext cx="5334197"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tr-TR" sz="2800" kern="1200"/>
            <a:t>Bel çevresi ölçümü </a:t>
          </a:r>
          <a:endParaRPr lang="en-US" sz="2800" kern="1200"/>
        </a:p>
      </dsp:txBody>
      <dsp:txXfrm>
        <a:off x="32784" y="1958021"/>
        <a:ext cx="5268629" cy="606012"/>
      </dsp:txXfrm>
    </dsp:sp>
    <dsp:sp modelId="{1E3130E7-B413-4B7E-8055-D99631EAB3AE}">
      <dsp:nvSpPr>
        <dsp:cNvPr id="0" name=""/>
        <dsp:cNvSpPr/>
      </dsp:nvSpPr>
      <dsp:spPr>
        <a:xfrm>
          <a:off x="0" y="2677457"/>
          <a:ext cx="5334197"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tr-TR" sz="2800" kern="1200"/>
            <a:t>Ayrıntılı sistemik fizik muayene</a:t>
          </a:r>
          <a:endParaRPr lang="en-US" sz="2800" kern="1200"/>
        </a:p>
      </dsp:txBody>
      <dsp:txXfrm>
        <a:off x="32784" y="2710241"/>
        <a:ext cx="5268629" cy="6060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D3A23-FD2D-4423-8CED-AFDB99EDB502}">
      <dsp:nvSpPr>
        <dsp:cNvPr id="0" name=""/>
        <dsp:cNvSpPr/>
      </dsp:nvSpPr>
      <dsp:spPr>
        <a:xfrm>
          <a:off x="0" y="0"/>
          <a:ext cx="9303281" cy="1986459"/>
        </a:xfrm>
        <a:prstGeom prst="roundRect">
          <a:avLst>
            <a:gd name="adj" fmla="val 10000"/>
          </a:avLst>
        </a:prstGeom>
        <a:solidFill>
          <a:schemeClr val="bg2">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solidFill>
                <a:schemeClr val="tx1"/>
              </a:solidFill>
            </a:rPr>
            <a:t>PSM</a:t>
          </a:r>
        </a:p>
        <a:p>
          <a:pPr marL="0" lvl="0" indent="0" algn="l" defTabSz="1022350">
            <a:lnSpc>
              <a:spcPct val="90000"/>
            </a:lnSpc>
            <a:spcBef>
              <a:spcPct val="0"/>
            </a:spcBef>
            <a:spcAft>
              <a:spcPct val="35000"/>
            </a:spcAft>
            <a:buNone/>
          </a:pPr>
          <a:r>
            <a:rPr lang="tr-TR" sz="2300" kern="1200" dirty="0">
              <a:solidFill>
                <a:schemeClr val="tx1"/>
              </a:solidFill>
            </a:rPr>
            <a:t>-Toplumun genel sağlık göstergelerinin iyileştirilmesi </a:t>
          </a:r>
        </a:p>
        <a:p>
          <a:pPr marL="0" lvl="0" indent="0" algn="l" defTabSz="1022350">
            <a:lnSpc>
              <a:spcPct val="90000"/>
            </a:lnSpc>
            <a:spcBef>
              <a:spcPct val="0"/>
            </a:spcBef>
            <a:spcAft>
              <a:spcPct val="35000"/>
            </a:spcAft>
            <a:buNone/>
          </a:pPr>
          <a:r>
            <a:rPr lang="tr-TR" sz="2300" kern="1200" dirty="0">
              <a:solidFill>
                <a:schemeClr val="tx1"/>
              </a:solidFill>
            </a:rPr>
            <a:t>-Ülke kaynaklarının sağlık harcamalarında doğru ve etkin kullanılabilmesi</a:t>
          </a:r>
          <a:endParaRPr lang="en-US" sz="2300" kern="1200" dirty="0">
            <a:solidFill>
              <a:schemeClr val="tx1"/>
            </a:solidFill>
          </a:endParaRPr>
        </a:p>
      </dsp:txBody>
      <dsp:txXfrm>
        <a:off x="58181" y="58181"/>
        <a:ext cx="7250121" cy="1870097"/>
      </dsp:txXfrm>
    </dsp:sp>
    <dsp:sp modelId="{6B3AE8B0-96BA-4155-8C38-B6FB83B001EF}">
      <dsp:nvSpPr>
        <dsp:cNvPr id="0" name=""/>
        <dsp:cNvSpPr/>
      </dsp:nvSpPr>
      <dsp:spPr>
        <a:xfrm>
          <a:off x="1641755" y="2427894"/>
          <a:ext cx="9303281" cy="1986459"/>
        </a:xfrm>
        <a:prstGeom prst="roundRect">
          <a:avLst>
            <a:gd name="adj" fmla="val 10000"/>
          </a:avLst>
        </a:prstGeom>
        <a:solidFill>
          <a:schemeClr val="bg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tr-TR" sz="2300" kern="1200" dirty="0">
              <a:solidFill>
                <a:schemeClr val="tx1"/>
              </a:solidFill>
            </a:rPr>
            <a:t>-Check-up’ta herkese aynı tetkikler yapılır</a:t>
          </a:r>
        </a:p>
        <a:p>
          <a:pPr marL="0" lvl="0" indent="0" algn="l" defTabSz="1022350">
            <a:lnSpc>
              <a:spcPct val="90000"/>
            </a:lnSpc>
            <a:spcBef>
              <a:spcPct val="0"/>
            </a:spcBef>
            <a:spcAft>
              <a:spcPct val="35000"/>
            </a:spcAft>
            <a:buNone/>
          </a:pPr>
          <a:r>
            <a:rPr lang="tr-TR" sz="2300" kern="1200" dirty="0">
              <a:solidFill>
                <a:schemeClr val="tx1"/>
              </a:solidFill>
            </a:rPr>
            <a:t>-</a:t>
          </a:r>
          <a:r>
            <a:rPr lang="tr-TR" sz="2300" kern="1200" dirty="0" err="1">
              <a:solidFill>
                <a:schemeClr val="tx1"/>
              </a:solidFill>
            </a:rPr>
            <a:t>PSM’de</a:t>
          </a:r>
          <a:r>
            <a:rPr lang="tr-TR" sz="2300" kern="1200" dirty="0">
              <a:solidFill>
                <a:schemeClr val="tx1"/>
              </a:solidFill>
            </a:rPr>
            <a:t>, </a:t>
          </a:r>
          <a:r>
            <a:rPr lang="tr-TR" sz="2300" b="1" kern="1200" dirty="0">
              <a:solidFill>
                <a:schemeClr val="tx1"/>
              </a:solidFill>
            </a:rPr>
            <a:t>kişiye özgü </a:t>
          </a:r>
          <a:r>
            <a:rPr lang="tr-TR" sz="2300" kern="1200" dirty="0">
              <a:solidFill>
                <a:schemeClr val="tx1"/>
              </a:solidFill>
            </a:rPr>
            <a:t>öykü alınıp tetkik yapılır kişiye özel önerilerde bulunulur</a:t>
          </a:r>
          <a:endParaRPr lang="en-US" sz="2300" kern="1200" dirty="0">
            <a:solidFill>
              <a:schemeClr val="tx1"/>
            </a:solidFill>
          </a:endParaRPr>
        </a:p>
      </dsp:txBody>
      <dsp:txXfrm>
        <a:off x="1699936" y="2486075"/>
        <a:ext cx="6253965" cy="1870097"/>
      </dsp:txXfrm>
    </dsp:sp>
    <dsp:sp modelId="{59A59951-0DC6-41E6-946A-FA8D57252D85}">
      <dsp:nvSpPr>
        <dsp:cNvPr id="0" name=""/>
        <dsp:cNvSpPr/>
      </dsp:nvSpPr>
      <dsp:spPr>
        <a:xfrm>
          <a:off x="8012082" y="1561577"/>
          <a:ext cx="1291198" cy="1291198"/>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02602" y="1561577"/>
        <a:ext cx="710158" cy="9716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D538B2-78DE-4A45-A773-CA5F32355138}">
      <dsp:nvSpPr>
        <dsp:cNvPr id="0" name=""/>
        <dsp:cNvSpPr/>
      </dsp:nvSpPr>
      <dsp:spPr>
        <a:xfrm>
          <a:off x="0" y="0"/>
          <a:ext cx="69494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D6E267-50BB-4D5B-AD28-E4D8868E6672}">
      <dsp:nvSpPr>
        <dsp:cNvPr id="0" name=""/>
        <dsp:cNvSpPr/>
      </dsp:nvSpPr>
      <dsp:spPr>
        <a:xfrm>
          <a:off x="0" y="0"/>
          <a:ext cx="6949440"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Bu görevler arasında kişiye yönelik sağlığı geliştirici ve koruyucu sağlık hizmetleri </a:t>
          </a:r>
          <a:r>
            <a:rPr lang="tr-TR" sz="1900" kern="1200"/>
            <a:t>vermek,</a:t>
          </a:r>
          <a:endParaRPr lang="en-US" sz="1900" kern="1200"/>
        </a:p>
      </dsp:txBody>
      <dsp:txXfrm>
        <a:off x="0" y="0"/>
        <a:ext cx="6949440" cy="1446659"/>
      </dsp:txXfrm>
    </dsp:sp>
    <dsp:sp modelId="{1537EC2E-0A19-4F6F-929F-F39036E17F54}">
      <dsp:nvSpPr>
        <dsp:cNvPr id="0" name=""/>
        <dsp:cNvSpPr/>
      </dsp:nvSpPr>
      <dsp:spPr>
        <a:xfrm>
          <a:off x="0" y="1446659"/>
          <a:ext cx="6949440" cy="0"/>
        </a:xfrm>
        <a:prstGeom prst="line">
          <a:avLst/>
        </a:prstGeom>
        <a:solidFill>
          <a:schemeClr val="accent2">
            <a:hueOff val="-347110"/>
            <a:satOff val="-7210"/>
            <a:lumOff val="-1961"/>
            <a:alphaOff val="0"/>
          </a:schemeClr>
        </a:solidFill>
        <a:ln w="12700" cap="flat" cmpd="sng" algn="ctr">
          <a:solidFill>
            <a:schemeClr val="accent2">
              <a:hueOff val="-347110"/>
              <a:satOff val="-7210"/>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8106CE-E03B-42EF-936C-F8A8258C0650}">
      <dsp:nvSpPr>
        <dsp:cNvPr id="0" name=""/>
        <dsp:cNvSpPr/>
      </dsp:nvSpPr>
      <dsp:spPr>
        <a:xfrm>
          <a:off x="0" y="1446659"/>
          <a:ext cx="6949440"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B</a:t>
          </a:r>
          <a:r>
            <a:rPr lang="en-US" sz="1900" kern="1200"/>
            <a:t>irinci basamak teşhis, tedavi, </a:t>
          </a:r>
          <a:r>
            <a:rPr lang="tr-TR" sz="1900" kern="1200"/>
            <a:t>r</a:t>
          </a:r>
          <a:r>
            <a:rPr lang="en-US" sz="1900" kern="1200"/>
            <a:t>ehabilitasyon ve danışmanlık hizmetlerini vermek,</a:t>
          </a:r>
        </a:p>
      </dsp:txBody>
      <dsp:txXfrm>
        <a:off x="0" y="1446659"/>
        <a:ext cx="6949440" cy="1446659"/>
      </dsp:txXfrm>
    </dsp:sp>
    <dsp:sp modelId="{C96115BE-4539-47D6-A66B-0537DE34A566}">
      <dsp:nvSpPr>
        <dsp:cNvPr id="0" name=""/>
        <dsp:cNvSpPr/>
      </dsp:nvSpPr>
      <dsp:spPr>
        <a:xfrm>
          <a:off x="0" y="2893318"/>
          <a:ext cx="6949440" cy="0"/>
        </a:xfrm>
        <a:prstGeom prst="line">
          <a:avLst/>
        </a:prstGeom>
        <a:solidFill>
          <a:schemeClr val="accent2">
            <a:hueOff val="-694219"/>
            <a:satOff val="-14421"/>
            <a:lumOff val="-3921"/>
            <a:alphaOff val="0"/>
          </a:schemeClr>
        </a:solidFill>
        <a:ln w="12700" cap="flat" cmpd="sng" algn="ctr">
          <a:solidFill>
            <a:schemeClr val="accent2">
              <a:hueOff val="-694219"/>
              <a:satOff val="-14421"/>
              <a:lumOff val="-392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36FC0B-A615-4CE1-A418-764D1FD4D7BC}">
      <dsp:nvSpPr>
        <dsp:cNvPr id="0" name=""/>
        <dsp:cNvSpPr/>
      </dsp:nvSpPr>
      <dsp:spPr>
        <a:xfrm>
          <a:off x="0" y="2893318"/>
          <a:ext cx="6949440"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A</a:t>
          </a:r>
          <a:r>
            <a:rPr lang="en-US" sz="1900" kern="1200"/>
            <a:t>na çocuk sağlığı ve üreme sağlığı hizmetlerini sunmak, </a:t>
          </a:r>
        </a:p>
      </dsp:txBody>
      <dsp:txXfrm>
        <a:off x="0" y="2893318"/>
        <a:ext cx="6949440" cy="1446659"/>
      </dsp:txXfrm>
    </dsp:sp>
    <dsp:sp modelId="{51A812D9-4F44-4E11-9C57-8E1F269A4B9E}">
      <dsp:nvSpPr>
        <dsp:cNvPr id="0" name=""/>
        <dsp:cNvSpPr/>
      </dsp:nvSpPr>
      <dsp:spPr>
        <a:xfrm>
          <a:off x="0" y="4339978"/>
          <a:ext cx="6949440" cy="0"/>
        </a:xfrm>
        <a:prstGeom prst="line">
          <a:avLst/>
        </a:prstGeom>
        <a:solidFill>
          <a:schemeClr val="accent2">
            <a:hueOff val="-1041329"/>
            <a:satOff val="-21631"/>
            <a:lumOff val="-5882"/>
            <a:alphaOff val="0"/>
          </a:schemeClr>
        </a:solidFill>
        <a:ln w="12700" cap="flat" cmpd="sng" algn="ctr">
          <a:solidFill>
            <a:schemeClr val="accent2">
              <a:hueOff val="-1041329"/>
              <a:satOff val="-21631"/>
              <a:lumOff val="-588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7ABEA7-56F1-4A06-BDD5-94C712F7ABF0}">
      <dsp:nvSpPr>
        <dsp:cNvPr id="0" name=""/>
        <dsp:cNvSpPr/>
      </dsp:nvSpPr>
      <dsp:spPr>
        <a:xfrm>
          <a:off x="0" y="4339978"/>
          <a:ext cx="6949440" cy="1446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tr-TR" sz="1900" kern="1200"/>
            <a:t>P</a:t>
          </a:r>
          <a:r>
            <a:rPr lang="en-US" sz="1900" kern="1200"/>
            <a:t>eriyodik sağlık muayenesi ile kayıtlı kişilerin yaş, cinsiyet ve hastalık gruplarına yönelik izlem ve taramalarını gerçekleştirerek</a:t>
          </a:r>
          <a:r>
            <a:rPr lang="tr-TR" sz="1900" kern="1200"/>
            <a:t> k</a:t>
          </a:r>
          <a:r>
            <a:rPr lang="en-US" sz="1900" kern="1200"/>
            <a:t>endisine kayıtlı kişileri yılda en az bir defa değerlendirip sağlık kayıtlarını güncellemek bulunmaktadır.</a:t>
          </a:r>
        </a:p>
      </dsp:txBody>
      <dsp:txXfrm>
        <a:off x="0" y="4339978"/>
        <a:ext cx="6949440" cy="14466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B93BB-E95B-43F0-94FE-462EC6CDF695}">
      <dsp:nvSpPr>
        <dsp:cNvPr id="0" name=""/>
        <dsp:cNvSpPr/>
      </dsp:nvSpPr>
      <dsp:spPr>
        <a:xfrm>
          <a:off x="0" y="0"/>
          <a:ext cx="3025303"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E1F74FA-0E19-4A61-8DFA-26CCB9C988C5}">
      <dsp:nvSpPr>
        <dsp:cNvPr id="0" name=""/>
        <dsp:cNvSpPr/>
      </dsp:nvSpPr>
      <dsp:spPr>
        <a:xfrm>
          <a:off x="0" y="0"/>
          <a:ext cx="3025303" cy="2773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dirty="0"/>
            <a:t>50 yaşında kadın polikliniğimize kilo verme isteğiyle </a:t>
          </a:r>
          <a:r>
            <a:rPr lang="tr-TR" sz="2800" kern="1200" dirty="0" err="1"/>
            <a:t>başvurdu.Aktif</a:t>
          </a:r>
          <a:r>
            <a:rPr lang="tr-TR" sz="2800" kern="1200" dirty="0"/>
            <a:t> </a:t>
          </a:r>
          <a:r>
            <a:rPr lang="tr-TR" sz="2800" kern="1200" dirty="0">
              <a:latin typeface="Aptos" panose="02110004020202020204"/>
              <a:ea typeface="+mn-ea"/>
              <a:cs typeface="+mn-cs"/>
            </a:rPr>
            <a:t>şikayeti</a:t>
          </a:r>
          <a:r>
            <a:rPr lang="tr-TR" sz="2800" kern="1200" dirty="0"/>
            <a:t> yoktu. </a:t>
          </a:r>
          <a:endParaRPr lang="en-US" sz="2800" kern="1200" dirty="0"/>
        </a:p>
      </dsp:txBody>
      <dsp:txXfrm>
        <a:off x="0" y="0"/>
        <a:ext cx="3025303" cy="2773023"/>
      </dsp:txXfrm>
    </dsp:sp>
    <dsp:sp modelId="{1913A94C-C2EE-43BB-9BFB-D559410C52F4}">
      <dsp:nvSpPr>
        <dsp:cNvPr id="0" name=""/>
        <dsp:cNvSpPr/>
      </dsp:nvSpPr>
      <dsp:spPr>
        <a:xfrm>
          <a:off x="0" y="2773023"/>
          <a:ext cx="3025303"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63E6928-E8D4-4E29-BD1D-8DEF932860A2}">
      <dsp:nvSpPr>
        <dsp:cNvPr id="0" name=""/>
        <dsp:cNvSpPr/>
      </dsp:nvSpPr>
      <dsp:spPr>
        <a:xfrm>
          <a:off x="0" y="2773023"/>
          <a:ext cx="3025303" cy="27730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tr-TR" sz="2800" kern="1200" dirty="0"/>
            <a:t>Bu hastaya yaklaşımımız nasıl olmalıdır?</a:t>
          </a:r>
          <a:endParaRPr lang="en-US" sz="2800" kern="1200" dirty="0"/>
        </a:p>
      </dsp:txBody>
      <dsp:txXfrm>
        <a:off x="0" y="2773023"/>
        <a:ext cx="3025303" cy="277302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2FAD8B-433C-4B4B-B65E-DB9C09046ABF}">
      <dsp:nvSpPr>
        <dsp:cNvPr id="0" name=""/>
        <dsp:cNvSpPr/>
      </dsp:nvSpPr>
      <dsp:spPr>
        <a:xfrm>
          <a:off x="0" y="1985"/>
          <a:ext cx="1033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5C5C3D-A55D-4A61-8328-197001A0F71D}">
      <dsp:nvSpPr>
        <dsp:cNvPr id="0" name=""/>
        <dsp:cNvSpPr/>
      </dsp:nvSpPr>
      <dsp:spPr>
        <a:xfrm>
          <a:off x="0" y="1985"/>
          <a:ext cx="10335350" cy="677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tr-TR" sz="3100" kern="1200"/>
            <a:t>Ne kadar süredir fazla kilolu olduğu</a:t>
          </a:r>
          <a:endParaRPr lang="en-US" sz="3100" kern="1200"/>
        </a:p>
      </dsp:txBody>
      <dsp:txXfrm>
        <a:off x="0" y="1985"/>
        <a:ext cx="10335350" cy="677076"/>
      </dsp:txXfrm>
    </dsp:sp>
    <dsp:sp modelId="{B2A17C68-0506-4E9C-AA40-0EE781024C61}">
      <dsp:nvSpPr>
        <dsp:cNvPr id="0" name=""/>
        <dsp:cNvSpPr/>
      </dsp:nvSpPr>
      <dsp:spPr>
        <a:xfrm>
          <a:off x="0" y="679062"/>
          <a:ext cx="1033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82DA9E-4A70-48F6-AF12-0D9ADDD1707F}">
      <dsp:nvSpPr>
        <dsp:cNvPr id="0" name=""/>
        <dsp:cNvSpPr/>
      </dsp:nvSpPr>
      <dsp:spPr>
        <a:xfrm>
          <a:off x="0" y="679062"/>
          <a:ext cx="10335350" cy="677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tr-TR" sz="3100" kern="1200"/>
            <a:t>Ek hastalık öyküsü </a:t>
          </a:r>
          <a:endParaRPr lang="en-US" sz="3100" kern="1200"/>
        </a:p>
      </dsp:txBody>
      <dsp:txXfrm>
        <a:off x="0" y="679062"/>
        <a:ext cx="10335350" cy="677076"/>
      </dsp:txXfrm>
    </dsp:sp>
    <dsp:sp modelId="{4B7BEDB9-66E6-4B58-A96A-D96472F9AAB2}">
      <dsp:nvSpPr>
        <dsp:cNvPr id="0" name=""/>
        <dsp:cNvSpPr/>
      </dsp:nvSpPr>
      <dsp:spPr>
        <a:xfrm>
          <a:off x="0" y="1356138"/>
          <a:ext cx="1033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70CA5B-6D29-4A95-9679-1314E554C293}">
      <dsp:nvSpPr>
        <dsp:cNvPr id="0" name=""/>
        <dsp:cNvSpPr/>
      </dsp:nvSpPr>
      <dsp:spPr>
        <a:xfrm>
          <a:off x="0" y="1356138"/>
          <a:ext cx="10335350" cy="677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tr-TR" sz="3100" kern="1200"/>
            <a:t>Sigara alkol kullanım durumu</a:t>
          </a:r>
          <a:endParaRPr lang="en-US" sz="3100" kern="1200"/>
        </a:p>
      </dsp:txBody>
      <dsp:txXfrm>
        <a:off x="0" y="1356138"/>
        <a:ext cx="10335350" cy="677076"/>
      </dsp:txXfrm>
    </dsp:sp>
    <dsp:sp modelId="{E233234E-1660-4FB1-8F26-E8309220157A}">
      <dsp:nvSpPr>
        <dsp:cNvPr id="0" name=""/>
        <dsp:cNvSpPr/>
      </dsp:nvSpPr>
      <dsp:spPr>
        <a:xfrm>
          <a:off x="0" y="2033215"/>
          <a:ext cx="1033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D6E07C-4AEE-4353-9095-BD75E34C7A65}">
      <dsp:nvSpPr>
        <dsp:cNvPr id="0" name=""/>
        <dsp:cNvSpPr/>
      </dsp:nvSpPr>
      <dsp:spPr>
        <a:xfrm>
          <a:off x="0" y="2033215"/>
          <a:ext cx="10335350" cy="677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tr-TR" sz="3100" kern="1200"/>
            <a:t>Ailede obezite, DM, HT, guatr ve KVH öyküsü</a:t>
          </a:r>
          <a:endParaRPr lang="en-US" sz="3100" kern="1200"/>
        </a:p>
      </dsp:txBody>
      <dsp:txXfrm>
        <a:off x="0" y="2033215"/>
        <a:ext cx="10335350" cy="677076"/>
      </dsp:txXfrm>
    </dsp:sp>
    <dsp:sp modelId="{67B46466-4DE0-485D-9BE4-A4B322E03C81}">
      <dsp:nvSpPr>
        <dsp:cNvPr id="0" name=""/>
        <dsp:cNvSpPr/>
      </dsp:nvSpPr>
      <dsp:spPr>
        <a:xfrm>
          <a:off x="0" y="2710292"/>
          <a:ext cx="1033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B5423D-AF8C-4C57-9CA6-02D93B40A06E}">
      <dsp:nvSpPr>
        <dsp:cNvPr id="0" name=""/>
        <dsp:cNvSpPr/>
      </dsp:nvSpPr>
      <dsp:spPr>
        <a:xfrm>
          <a:off x="0" y="2710292"/>
          <a:ext cx="10335350" cy="677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tr-TR" sz="3100" kern="1200"/>
            <a:t>Cinsel aktiflik durumu</a:t>
          </a:r>
          <a:endParaRPr lang="en-US" sz="3100" kern="1200"/>
        </a:p>
      </dsp:txBody>
      <dsp:txXfrm>
        <a:off x="0" y="2710292"/>
        <a:ext cx="10335350" cy="677076"/>
      </dsp:txXfrm>
    </dsp:sp>
    <dsp:sp modelId="{5C0600BA-3C82-45C2-958D-84376F0876FC}">
      <dsp:nvSpPr>
        <dsp:cNvPr id="0" name=""/>
        <dsp:cNvSpPr/>
      </dsp:nvSpPr>
      <dsp:spPr>
        <a:xfrm>
          <a:off x="0" y="3387368"/>
          <a:ext cx="1033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7125C8-0CE7-4273-81E0-4EE4C050927C}">
      <dsp:nvSpPr>
        <dsp:cNvPr id="0" name=""/>
        <dsp:cNvSpPr/>
      </dsp:nvSpPr>
      <dsp:spPr>
        <a:xfrm>
          <a:off x="0" y="3387368"/>
          <a:ext cx="10335350" cy="677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tr-TR" sz="3100" kern="1200"/>
            <a:t>Beslenme ve fiziksel aktivite durumu</a:t>
          </a:r>
          <a:endParaRPr lang="en-US" sz="3100" kern="1200"/>
        </a:p>
      </dsp:txBody>
      <dsp:txXfrm>
        <a:off x="0" y="3387368"/>
        <a:ext cx="10335350" cy="67707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FB535-98C8-4A94-87D0-2079DAC641AA}">
      <dsp:nvSpPr>
        <dsp:cNvPr id="0" name=""/>
        <dsp:cNvSpPr/>
      </dsp:nvSpPr>
      <dsp:spPr>
        <a:xfrm>
          <a:off x="0" y="703"/>
          <a:ext cx="65614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1EC2587-7B4E-45D5-8459-959F75F2F683}">
      <dsp:nvSpPr>
        <dsp:cNvPr id="0" name=""/>
        <dsp:cNvSpPr/>
      </dsp:nvSpPr>
      <dsp:spPr>
        <a:xfrm>
          <a:off x="0" y="703"/>
          <a:ext cx="6561437" cy="1151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tr-TR" sz="3500" kern="1200"/>
            <a:t>Boy:158 cm Kilo:87kg BKİ:34.8</a:t>
          </a:r>
          <a:endParaRPr lang="en-US" sz="3500" kern="1200"/>
        </a:p>
      </dsp:txBody>
      <dsp:txXfrm>
        <a:off x="0" y="703"/>
        <a:ext cx="6561437" cy="1151863"/>
      </dsp:txXfrm>
    </dsp:sp>
    <dsp:sp modelId="{FFD24433-4C61-4F73-8A27-902DA37D5D78}">
      <dsp:nvSpPr>
        <dsp:cNvPr id="0" name=""/>
        <dsp:cNvSpPr/>
      </dsp:nvSpPr>
      <dsp:spPr>
        <a:xfrm>
          <a:off x="0" y="1152566"/>
          <a:ext cx="65614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C03D86A-5228-4D46-826D-AC2753C791C2}">
      <dsp:nvSpPr>
        <dsp:cNvPr id="0" name=""/>
        <dsp:cNvSpPr/>
      </dsp:nvSpPr>
      <dsp:spPr>
        <a:xfrm>
          <a:off x="0" y="1152566"/>
          <a:ext cx="6561437" cy="1151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tr-TR" sz="3500" kern="1200"/>
            <a:t>Bel çevresi:112 cm </a:t>
          </a:r>
          <a:endParaRPr lang="en-US" sz="3500" kern="1200"/>
        </a:p>
      </dsp:txBody>
      <dsp:txXfrm>
        <a:off x="0" y="1152566"/>
        <a:ext cx="6561437" cy="1151863"/>
      </dsp:txXfrm>
    </dsp:sp>
    <dsp:sp modelId="{C6444EC5-4B60-4044-BB2F-00E0E5B10995}">
      <dsp:nvSpPr>
        <dsp:cNvPr id="0" name=""/>
        <dsp:cNvSpPr/>
      </dsp:nvSpPr>
      <dsp:spPr>
        <a:xfrm>
          <a:off x="0" y="2304429"/>
          <a:ext cx="65614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FB9724F-A463-4DCA-8FDE-F0516CF15467}">
      <dsp:nvSpPr>
        <dsp:cNvPr id="0" name=""/>
        <dsp:cNvSpPr/>
      </dsp:nvSpPr>
      <dsp:spPr>
        <a:xfrm>
          <a:off x="0" y="2304429"/>
          <a:ext cx="6561437" cy="1151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tr-TR" sz="3500" kern="1200"/>
            <a:t>Kalça çevresi:115 cm</a:t>
          </a:r>
          <a:endParaRPr lang="en-US" sz="3500" kern="1200"/>
        </a:p>
      </dsp:txBody>
      <dsp:txXfrm>
        <a:off x="0" y="2304429"/>
        <a:ext cx="6561437" cy="1151863"/>
      </dsp:txXfrm>
    </dsp:sp>
    <dsp:sp modelId="{D0F34140-ADB4-448A-B8E7-5BBB85E399B1}">
      <dsp:nvSpPr>
        <dsp:cNvPr id="0" name=""/>
        <dsp:cNvSpPr/>
      </dsp:nvSpPr>
      <dsp:spPr>
        <a:xfrm>
          <a:off x="0" y="3456293"/>
          <a:ext cx="65614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B0E88F3-9B95-4019-9CAD-82B947D0180C}">
      <dsp:nvSpPr>
        <dsp:cNvPr id="0" name=""/>
        <dsp:cNvSpPr/>
      </dsp:nvSpPr>
      <dsp:spPr>
        <a:xfrm>
          <a:off x="0" y="3456293"/>
          <a:ext cx="6561437" cy="1151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tr-TR" sz="3500" kern="1200"/>
            <a:t>Kan basıncı:125/75 mmhg</a:t>
          </a:r>
          <a:endParaRPr lang="en-US" sz="3500" kern="1200"/>
        </a:p>
      </dsp:txBody>
      <dsp:txXfrm>
        <a:off x="0" y="3456293"/>
        <a:ext cx="6561437" cy="1151863"/>
      </dsp:txXfrm>
    </dsp:sp>
    <dsp:sp modelId="{F005B922-CF6E-48D6-A7F6-7544B13CBA5E}">
      <dsp:nvSpPr>
        <dsp:cNvPr id="0" name=""/>
        <dsp:cNvSpPr/>
      </dsp:nvSpPr>
      <dsp:spPr>
        <a:xfrm>
          <a:off x="0" y="4608156"/>
          <a:ext cx="656143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6D6CC84-F1E9-4759-A95E-7646D55AF5B5}">
      <dsp:nvSpPr>
        <dsp:cNvPr id="0" name=""/>
        <dsp:cNvSpPr/>
      </dsp:nvSpPr>
      <dsp:spPr>
        <a:xfrm>
          <a:off x="0" y="4608156"/>
          <a:ext cx="6561437" cy="1151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tr-TR" sz="3500" kern="1200"/>
            <a:t>Sistemik muayene doğal</a:t>
          </a:r>
          <a:endParaRPr lang="en-US" sz="3500" kern="1200"/>
        </a:p>
      </dsp:txBody>
      <dsp:txXfrm>
        <a:off x="0" y="4608156"/>
        <a:ext cx="6561437" cy="115186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0810BC-E83D-412E-A761-F247AE1A3C89}">
      <dsp:nvSpPr>
        <dsp:cNvPr id="0" name=""/>
        <dsp:cNvSpPr/>
      </dsp:nvSpPr>
      <dsp:spPr>
        <a:xfrm>
          <a:off x="0" y="0"/>
          <a:ext cx="4621553"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D8E3278-ADF8-4335-A175-D0CB2C9385E8}">
      <dsp:nvSpPr>
        <dsp:cNvPr id="0" name=""/>
        <dsp:cNvSpPr/>
      </dsp:nvSpPr>
      <dsp:spPr>
        <a:xfrm>
          <a:off x="0" y="0"/>
          <a:ext cx="4621553" cy="789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dirty="0"/>
            <a:t>Plazma glukozu </a:t>
          </a:r>
          <a:endParaRPr lang="en-US" sz="2200" kern="1200" dirty="0"/>
        </a:p>
      </dsp:txBody>
      <dsp:txXfrm>
        <a:off x="0" y="0"/>
        <a:ext cx="4621553" cy="789754"/>
      </dsp:txXfrm>
    </dsp:sp>
    <dsp:sp modelId="{61EE5DCD-F67F-4C01-8FBC-6451CA6DE2D2}">
      <dsp:nvSpPr>
        <dsp:cNvPr id="0" name=""/>
        <dsp:cNvSpPr/>
      </dsp:nvSpPr>
      <dsp:spPr>
        <a:xfrm>
          <a:off x="0" y="789754"/>
          <a:ext cx="4621553"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0E6D7DD-E7C1-4F97-8854-9DFB8A622171}">
      <dsp:nvSpPr>
        <dsp:cNvPr id="0" name=""/>
        <dsp:cNvSpPr/>
      </dsp:nvSpPr>
      <dsp:spPr>
        <a:xfrm>
          <a:off x="0" y="789754"/>
          <a:ext cx="4621553" cy="789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a:t>Total kolesterol, HDL, LDL kolesterol ve Trigliserid </a:t>
          </a:r>
          <a:endParaRPr lang="en-US" sz="2200" kern="1200"/>
        </a:p>
      </dsp:txBody>
      <dsp:txXfrm>
        <a:off x="0" y="789754"/>
        <a:ext cx="4621553" cy="789754"/>
      </dsp:txXfrm>
    </dsp:sp>
    <dsp:sp modelId="{3FF934E9-489E-478D-A725-85D36166D705}">
      <dsp:nvSpPr>
        <dsp:cNvPr id="0" name=""/>
        <dsp:cNvSpPr/>
      </dsp:nvSpPr>
      <dsp:spPr>
        <a:xfrm>
          <a:off x="0" y="1579508"/>
          <a:ext cx="4621553"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BBEFCFE-FE83-4F7A-AD86-E3F1E63CB4B7}">
      <dsp:nvSpPr>
        <dsp:cNvPr id="0" name=""/>
        <dsp:cNvSpPr/>
      </dsp:nvSpPr>
      <dsp:spPr>
        <a:xfrm>
          <a:off x="0" y="1579509"/>
          <a:ext cx="4621553" cy="789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a:t>ALT ve Kreatinin ölçümü </a:t>
          </a:r>
          <a:endParaRPr lang="en-US" sz="2200" kern="1200"/>
        </a:p>
      </dsp:txBody>
      <dsp:txXfrm>
        <a:off x="0" y="1579509"/>
        <a:ext cx="4621553" cy="789754"/>
      </dsp:txXfrm>
    </dsp:sp>
    <dsp:sp modelId="{C6EC82EF-F2BD-40AA-AC68-FB93C3E61228}">
      <dsp:nvSpPr>
        <dsp:cNvPr id="0" name=""/>
        <dsp:cNvSpPr/>
      </dsp:nvSpPr>
      <dsp:spPr>
        <a:xfrm>
          <a:off x="0" y="2369263"/>
          <a:ext cx="4621553" cy="0"/>
        </a:xfrm>
        <a:prstGeom prst="lin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20B26634-3E04-487D-B4AE-3750ED1EF496}">
      <dsp:nvSpPr>
        <dsp:cNvPr id="0" name=""/>
        <dsp:cNvSpPr/>
      </dsp:nvSpPr>
      <dsp:spPr>
        <a:xfrm>
          <a:off x="0" y="2369263"/>
          <a:ext cx="4621553" cy="789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tr-TR" sz="2200" kern="1200"/>
            <a:t>TSH ölçümü</a:t>
          </a:r>
          <a:endParaRPr lang="en-US" sz="2200" kern="1200"/>
        </a:p>
      </dsp:txBody>
      <dsp:txXfrm>
        <a:off x="0" y="2369263"/>
        <a:ext cx="4621553" cy="7897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68F02F-0C14-4A43-93A1-0F0DA9751622}">
      <dsp:nvSpPr>
        <dsp:cNvPr id="0" name=""/>
        <dsp:cNvSpPr/>
      </dsp:nvSpPr>
      <dsp:spPr>
        <a:xfrm>
          <a:off x="0" y="466"/>
          <a:ext cx="5385816"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2F0D9F9-D2F9-40EB-ACB4-B3D6D91C95E2}">
      <dsp:nvSpPr>
        <dsp:cNvPr id="0" name=""/>
        <dsp:cNvSpPr/>
      </dsp:nvSpPr>
      <dsp:spPr>
        <a:xfrm>
          <a:off x="0" y="466"/>
          <a:ext cx="5385816" cy="763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tr-TR" sz="2600" kern="1200"/>
            <a:t>Depresyon taraması</a:t>
          </a:r>
          <a:endParaRPr lang="en-US" sz="2600" kern="1200"/>
        </a:p>
      </dsp:txBody>
      <dsp:txXfrm>
        <a:off x="0" y="466"/>
        <a:ext cx="5385816" cy="763401"/>
      </dsp:txXfrm>
    </dsp:sp>
    <dsp:sp modelId="{46AF0CB3-E8B8-4341-9367-55B2DFACA76D}">
      <dsp:nvSpPr>
        <dsp:cNvPr id="0" name=""/>
        <dsp:cNvSpPr/>
      </dsp:nvSpPr>
      <dsp:spPr>
        <a:xfrm>
          <a:off x="0" y="763868"/>
          <a:ext cx="5385816" cy="0"/>
        </a:xfrm>
        <a:prstGeom prst="lin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B4C8FDD-2FB1-4019-8DFD-0FA5D624FDC7}">
      <dsp:nvSpPr>
        <dsp:cNvPr id="0" name=""/>
        <dsp:cNvSpPr/>
      </dsp:nvSpPr>
      <dsp:spPr>
        <a:xfrm>
          <a:off x="0" y="763868"/>
          <a:ext cx="5385816" cy="763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tr-TR" sz="2600" kern="1200"/>
            <a:t>Mamografi</a:t>
          </a:r>
          <a:endParaRPr lang="en-US" sz="2600" kern="1200"/>
        </a:p>
      </dsp:txBody>
      <dsp:txXfrm>
        <a:off x="0" y="763868"/>
        <a:ext cx="5385816" cy="763401"/>
      </dsp:txXfrm>
    </dsp:sp>
    <dsp:sp modelId="{9957F737-73C7-4244-AE13-F46F4BEC527B}">
      <dsp:nvSpPr>
        <dsp:cNvPr id="0" name=""/>
        <dsp:cNvSpPr/>
      </dsp:nvSpPr>
      <dsp:spPr>
        <a:xfrm>
          <a:off x="0" y="1527270"/>
          <a:ext cx="5385816" cy="0"/>
        </a:xfrm>
        <a:prstGeom prst="lin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D4979271-7664-4C62-A8A9-3769F4D19713}">
      <dsp:nvSpPr>
        <dsp:cNvPr id="0" name=""/>
        <dsp:cNvSpPr/>
      </dsp:nvSpPr>
      <dsp:spPr>
        <a:xfrm>
          <a:off x="0" y="1527270"/>
          <a:ext cx="5385816" cy="763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tr-TR" sz="2600" kern="1200"/>
            <a:t>Pap smear</a:t>
          </a:r>
          <a:endParaRPr lang="en-US" sz="2600" kern="1200"/>
        </a:p>
      </dsp:txBody>
      <dsp:txXfrm>
        <a:off x="0" y="1527270"/>
        <a:ext cx="5385816" cy="763401"/>
      </dsp:txXfrm>
    </dsp:sp>
    <dsp:sp modelId="{40A74B35-DC51-458D-BAAD-507B0AD4942B}">
      <dsp:nvSpPr>
        <dsp:cNvPr id="0" name=""/>
        <dsp:cNvSpPr/>
      </dsp:nvSpPr>
      <dsp:spPr>
        <a:xfrm>
          <a:off x="0" y="2290671"/>
          <a:ext cx="5385816" cy="0"/>
        </a:xfrm>
        <a:prstGeom prst="lin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D09D5CC-876B-4791-81E3-7B7460292243}">
      <dsp:nvSpPr>
        <dsp:cNvPr id="0" name=""/>
        <dsp:cNvSpPr/>
      </dsp:nvSpPr>
      <dsp:spPr>
        <a:xfrm>
          <a:off x="0" y="2290671"/>
          <a:ext cx="5385816" cy="763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tr-TR" sz="2600" kern="1200"/>
            <a:t>Bağışıklama </a:t>
          </a:r>
          <a:endParaRPr lang="en-US" sz="2600" kern="1200"/>
        </a:p>
      </dsp:txBody>
      <dsp:txXfrm>
        <a:off x="0" y="2290671"/>
        <a:ext cx="5385816" cy="763401"/>
      </dsp:txXfrm>
    </dsp:sp>
    <dsp:sp modelId="{28A52426-329B-4A88-A401-5E113CC84C13}">
      <dsp:nvSpPr>
        <dsp:cNvPr id="0" name=""/>
        <dsp:cNvSpPr/>
      </dsp:nvSpPr>
      <dsp:spPr>
        <a:xfrm>
          <a:off x="0" y="3054073"/>
          <a:ext cx="5385816" cy="0"/>
        </a:xfrm>
        <a:prstGeom prst="lin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E048C73A-F04A-4535-9652-50D9D63F4AF5}">
      <dsp:nvSpPr>
        <dsp:cNvPr id="0" name=""/>
        <dsp:cNvSpPr/>
      </dsp:nvSpPr>
      <dsp:spPr>
        <a:xfrm>
          <a:off x="0" y="3054073"/>
          <a:ext cx="5385816" cy="763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tr-TR" sz="2600" kern="1200"/>
            <a:t>Kolorektal ca -kolonoskopi /GGK </a:t>
          </a:r>
          <a:endParaRPr lang="en-US" sz="2600" kern="1200"/>
        </a:p>
      </dsp:txBody>
      <dsp:txXfrm>
        <a:off x="0" y="3054073"/>
        <a:ext cx="5385816" cy="763401"/>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63A354-4C60-4DBA-9E4D-291A2E1C5762}">
      <dsp:nvSpPr>
        <dsp:cNvPr id="0" name=""/>
        <dsp:cNvSpPr/>
      </dsp:nvSpPr>
      <dsp:spPr>
        <a:xfrm>
          <a:off x="0" y="99178"/>
          <a:ext cx="6949440" cy="104480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Yaştan bağımsız olarak; yüksek ve çok yüksek risk kriterini karşılayan hastalık tanısı olan kişilerde SCORE2 risk hesaplaması yapılmasına gerek yoktur. </a:t>
          </a:r>
          <a:endParaRPr lang="en-US" sz="1900" kern="1200"/>
        </a:p>
      </dsp:txBody>
      <dsp:txXfrm>
        <a:off x="51003" y="150181"/>
        <a:ext cx="6847434" cy="942803"/>
      </dsp:txXfrm>
    </dsp:sp>
    <dsp:sp modelId="{D9F9EB5C-64D3-4108-8546-C02D254203F3}">
      <dsp:nvSpPr>
        <dsp:cNvPr id="0" name=""/>
        <dsp:cNvSpPr/>
      </dsp:nvSpPr>
      <dsp:spPr>
        <a:xfrm>
          <a:off x="0" y="1198708"/>
          <a:ext cx="6949440" cy="1044809"/>
        </a:xfrm>
        <a:prstGeom prst="roundRect">
          <a:avLst/>
        </a:prstGeom>
        <a:solidFill>
          <a:schemeClr val="accent2">
            <a:hueOff val="-520665"/>
            <a:satOff val="-10816"/>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o Doğrudan </a:t>
          </a:r>
          <a:r>
            <a:rPr lang="tr-TR" sz="1900" b="1" kern="1200"/>
            <a:t>çok yüksek riskli </a:t>
          </a:r>
          <a:r>
            <a:rPr lang="tr-TR" sz="1900" kern="1200"/>
            <a:t>kabul edilen hastalar: </a:t>
          </a:r>
          <a:endParaRPr lang="en-US" sz="1900" kern="1200"/>
        </a:p>
      </dsp:txBody>
      <dsp:txXfrm>
        <a:off x="51003" y="1249711"/>
        <a:ext cx="6847434" cy="942803"/>
      </dsp:txXfrm>
    </dsp:sp>
    <dsp:sp modelId="{A012F862-1AA5-4CE6-8A78-C8DCE286EC1E}">
      <dsp:nvSpPr>
        <dsp:cNvPr id="0" name=""/>
        <dsp:cNvSpPr/>
      </dsp:nvSpPr>
      <dsp:spPr>
        <a:xfrm>
          <a:off x="0" y="2243519"/>
          <a:ext cx="6949440" cy="1199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645"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tr-TR" sz="1500" kern="1200"/>
            <a:t>Kronik Böbrek Hastalığı (diyabet veya aterosklerotik kalp damar hastalığı olmaksızın), </a:t>
          </a:r>
          <a:endParaRPr lang="en-US" sz="1500" kern="1200"/>
        </a:p>
        <a:p>
          <a:pPr marL="114300" lvl="1" indent="-114300" algn="l" defTabSz="666750">
            <a:lnSpc>
              <a:spcPct val="90000"/>
            </a:lnSpc>
            <a:spcBef>
              <a:spcPct val="0"/>
            </a:spcBef>
            <a:spcAft>
              <a:spcPct val="20000"/>
            </a:spcAft>
            <a:buChar char="•"/>
          </a:pPr>
          <a:r>
            <a:rPr lang="tr-TR" sz="1500" kern="1200"/>
            <a:t>Diabetes Mellitus (aterosklerotik kalp damar hastalığı ve/veya şiddetli hedef organ hasarı ile birlikte) </a:t>
          </a:r>
          <a:endParaRPr lang="en-US" sz="1500" kern="1200"/>
        </a:p>
        <a:p>
          <a:pPr marL="114300" lvl="1" indent="-114300" algn="l" defTabSz="666750">
            <a:lnSpc>
              <a:spcPct val="90000"/>
            </a:lnSpc>
            <a:spcBef>
              <a:spcPct val="0"/>
            </a:spcBef>
            <a:spcAft>
              <a:spcPct val="20000"/>
            </a:spcAft>
            <a:buChar char="•"/>
          </a:pPr>
          <a:r>
            <a:rPr lang="tr-TR" sz="1500" kern="1200"/>
            <a:t>Aterosklerotik Kalp Damar Hastalığı (ASKDH) olanlar. </a:t>
          </a:r>
          <a:endParaRPr lang="en-US" sz="1500" kern="1200"/>
        </a:p>
      </dsp:txBody>
      <dsp:txXfrm>
        <a:off x="0" y="2243519"/>
        <a:ext cx="6949440" cy="1199565"/>
      </dsp:txXfrm>
    </dsp:sp>
    <dsp:sp modelId="{123142C0-2ECE-4528-8BE8-9618F5FD2431}">
      <dsp:nvSpPr>
        <dsp:cNvPr id="0" name=""/>
        <dsp:cNvSpPr/>
      </dsp:nvSpPr>
      <dsp:spPr>
        <a:xfrm>
          <a:off x="0" y="3443083"/>
          <a:ext cx="6949440" cy="1044809"/>
        </a:xfrm>
        <a:prstGeom prst="roundRect">
          <a:avLst/>
        </a:prstGeom>
        <a:solidFill>
          <a:schemeClr val="accent2">
            <a:hueOff val="-1041329"/>
            <a:satOff val="-21631"/>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tr-TR" sz="1900" kern="1200"/>
            <a:t>o Doğrudan </a:t>
          </a:r>
          <a:r>
            <a:rPr lang="tr-TR" sz="1900" b="1" kern="1200"/>
            <a:t>yüksek riskli </a:t>
          </a:r>
          <a:r>
            <a:rPr lang="tr-TR" sz="1900" kern="1200"/>
            <a:t>kabul edilen hastalar: </a:t>
          </a:r>
          <a:endParaRPr lang="en-US" sz="1900" kern="1200"/>
        </a:p>
      </dsp:txBody>
      <dsp:txXfrm>
        <a:off x="51003" y="3494086"/>
        <a:ext cx="6847434" cy="942803"/>
      </dsp:txXfrm>
    </dsp:sp>
    <dsp:sp modelId="{EC37B42C-5D54-4897-B263-056A134AD783}">
      <dsp:nvSpPr>
        <dsp:cNvPr id="0" name=""/>
        <dsp:cNvSpPr/>
      </dsp:nvSpPr>
      <dsp:spPr>
        <a:xfrm>
          <a:off x="0" y="4487893"/>
          <a:ext cx="6949440" cy="11995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645"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tr-TR" sz="1500" kern="1200"/>
            <a:t>Kronik Böbrek Hastalığı (diyabet veya aterosklerotik kalp damar hastalığı olmaksızın), </a:t>
          </a:r>
          <a:endParaRPr lang="en-US" sz="1500" kern="1200"/>
        </a:p>
        <a:p>
          <a:pPr marL="114300" lvl="1" indent="-114300" algn="l" defTabSz="666750">
            <a:lnSpc>
              <a:spcPct val="90000"/>
            </a:lnSpc>
            <a:spcBef>
              <a:spcPct val="0"/>
            </a:spcBef>
            <a:spcAft>
              <a:spcPct val="20000"/>
            </a:spcAft>
            <a:buChar char="•"/>
          </a:pPr>
          <a:r>
            <a:rPr lang="tr-TR" sz="1500" kern="1200"/>
            <a:t>Ailevi Hiperkolesterolemi, </a:t>
          </a:r>
          <a:endParaRPr lang="en-US" sz="1500" kern="1200"/>
        </a:p>
        <a:p>
          <a:pPr marL="114300" lvl="1" indent="-114300" algn="l" defTabSz="666750">
            <a:lnSpc>
              <a:spcPct val="90000"/>
            </a:lnSpc>
            <a:spcBef>
              <a:spcPct val="0"/>
            </a:spcBef>
            <a:spcAft>
              <a:spcPct val="20000"/>
            </a:spcAft>
            <a:buChar char="•"/>
          </a:pPr>
          <a:r>
            <a:rPr lang="tr-TR" sz="1500" kern="1200"/>
            <a:t>Diabetes Mellitus (aterosklerotik kalp damar hastalığı ve/veya hedef organ hasarı olmaksızın) olanlar. </a:t>
          </a:r>
          <a:endParaRPr lang="en-US" sz="1500" kern="1200"/>
        </a:p>
      </dsp:txBody>
      <dsp:txXfrm>
        <a:off x="0" y="4487893"/>
        <a:ext cx="6949440" cy="119956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6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2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4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32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20">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14">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20">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22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28T11:25:28.82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1,'2425'0,"-2400"0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8T11:26:49.790"/>
    </inkml:context>
    <inkml:brush xml:id="br0">
      <inkml:brushProperty name="width" value="0.05" units="cm"/>
      <inkml:brushProperty name="height" value="0.05" units="cm"/>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28T13:18:10.90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58 0,'2078'-57'0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28T13:18:13.41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1,'722'0,"-696"0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28T13:18:22.77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1,'2077'0,"-1888"14,-13 1,652-14,-396-3,1758 2,-2165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28T13:19:01.78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60,'1013'0,"-990"-1,0 2,-1 1,1 0,-1 2,0 1,33 10,-30-6,1-2,-1-1,2-2,47 4,111-10,-79 0,160 19,245-3,-353-16,2910 0,-1623 3,-1386-4,0-3,67-14,-65 8,108-6,-66 20,52-3,-12-24,52-4,-119 16,147-8,6617 23,-6815-2</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9/28/2026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03082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9/28/2026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80074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9/28/2026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53634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9/28/2026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20683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9/28/2026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28153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9/28/2026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27921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9/28/2026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11857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9/28/2026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122308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9/28/2026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805842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9/28/2026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39999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9/28/2026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34033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9/28/2026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507675914"/>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Vaccine-preventable_disease" TargetMode="External"/><Relationship Id="rId2" Type="http://schemas.openxmlformats.org/officeDocument/2006/relationships/hyperlink" Target="https://en.wikipedia.org/wiki/Centers_for_Disease_Control_and_Prevention_(CDC)"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en.wikipedia.org/wiki/National_Immunization_Technical_Advisory_Group"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28.pn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42.png"/><Relationship Id="rId4" Type="http://schemas.openxmlformats.org/officeDocument/2006/relationships/customXml" Target="../ink/ink1.xml"/></Relationships>
</file>

<file path=ppt/slides/_rels/slide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4.png"/><Relationship Id="rId3" Type="http://schemas.openxmlformats.org/officeDocument/2006/relationships/customXml" Target="../ink/ink3.xml"/><Relationship Id="rId7" Type="http://schemas.openxmlformats.org/officeDocument/2006/relationships/customXml" Target="../ink/ink5.xml"/><Relationship Id="rId12" Type="http://schemas.openxmlformats.org/officeDocument/2006/relationships/image" Target="../media/image73.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2.png"/><Relationship Id="rId5" Type="http://schemas.openxmlformats.org/officeDocument/2006/relationships/customXml" Target="../ink/ink4.xml"/><Relationship Id="rId10" Type="http://schemas.openxmlformats.org/officeDocument/2006/relationships/image" Target="../media/image71.png"/><Relationship Id="rId4" Type="http://schemas.openxmlformats.org/officeDocument/2006/relationships/image" Target="../media/image68.png"/><Relationship Id="rId9" Type="http://schemas.openxmlformats.org/officeDocument/2006/relationships/customXml" Target="../ink/ink6.xml"/></Relationships>
</file>

<file path=ppt/slides/_rels/slide5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6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81.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hyperlink" Target="https://hsgm.saglik.gov.tr/media/attachments/2025/06/13/ht-tarama-izlem-kilavuzu.pdf" TargetMode="External"/><Relationship Id="rId3" Type="http://schemas.openxmlformats.org/officeDocument/2006/relationships/hyperlink" Target="https://hsgm.saglik.gov.tr/depo/birimler/kronik-hastaliklar-ve-yasli-sagligi-db/Dokumanlar/Kitaplar/Periyodik_Muayene_Rehberi.pdf" TargetMode="External"/><Relationship Id="rId7" Type="http://schemas.openxmlformats.org/officeDocument/2006/relationships/hyperlink" Target="https://hsgm.saglik.gov.tr/tr/tarama-programlari/yenidogan-isitme-taramasi-programi.html" TargetMode="External"/><Relationship Id="rId12" Type="http://schemas.openxmlformats.org/officeDocument/2006/relationships/hyperlink" Target="https://hsgm.saglik.gov.tr/media/attachments/2025/06/13/kardiyovaskuler-risk-degerlendirmesi-kilavuzu.pdf?shem=aimgspe," TargetMode="External"/><Relationship Id="rId2" Type="http://schemas.openxmlformats.org/officeDocument/2006/relationships/hyperlink" Target="https://hsgm.saglik.gov.tr/depo/birimler/cocuk-ergen-sagligi-db/Programlar/02.08.2019_ULUSAL_GORME_TARAMASI_REHBERI.pdf" TargetMode="External"/><Relationship Id="rId1" Type="http://schemas.openxmlformats.org/officeDocument/2006/relationships/slideLayout" Target="../slideLayouts/slideLayout2.xml"/><Relationship Id="rId6" Type="http://schemas.openxmlformats.org/officeDocument/2006/relationships/hyperlink" Target="https://hsgm.saglik.gov.tr/tr/tarama-programlari/gkd-tarama-programlari.html" TargetMode="External"/><Relationship Id="rId11" Type="http://schemas.openxmlformats.org/officeDocument/2006/relationships/hyperlink" Target="https://hsgm.saglik.gov.tr/depo/birimler/cocuk-ergen-sagligi-db/Dokumanlar/BCE_Izlem_Protokolleri.pdf?shem=aimgspe," TargetMode="External"/><Relationship Id="rId5" Type="http://schemas.openxmlformats.org/officeDocument/2006/relationships/hyperlink" Target="https://hsgm.saglik.gov.tr/tr/tarama-programlari/ntp.html" TargetMode="External"/><Relationship Id="rId10" Type="http://schemas.openxmlformats.org/officeDocument/2006/relationships/hyperlink" Target="https://hsgm.saglik.gov.tr/depo/birimler/asi-ile-onlenebilir-hastaliklar-db/dokumanlar/asi_karti_2026.pdf" TargetMode="External"/><Relationship Id="rId4" Type="http://schemas.openxmlformats.org/officeDocument/2006/relationships/hyperlink" Target="https://www.uspreventiveservicestaskforce.org/uspstf/" TargetMode="External"/><Relationship Id="rId9" Type="http://schemas.openxmlformats.org/officeDocument/2006/relationships/hyperlink" Target="https://hsgm.saglik.gov.tr/depo/HASTALIK_YONETIM_PLATFORMU_HYP_TARAMA_VE_TAKIP_KULAVUZU.pdf" TargetMode="External"/></Relationships>
</file>

<file path=ppt/slides/_rels/slide8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9" name="Rectangle 178">
            <a:extLst>
              <a:ext uri="{FF2B5EF4-FFF2-40B4-BE49-F238E27FC236}">
                <a16:creationId xmlns:a16="http://schemas.microsoft.com/office/drawing/2014/main" id="{BF8BE9A2-8956-141B-BFE6-C607C93D8A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FF0BB71-C616-F028-485E-29EDA6922096}"/>
              </a:ext>
            </a:extLst>
          </p:cNvPr>
          <p:cNvSpPr>
            <a:spLocks noGrp="1"/>
          </p:cNvSpPr>
          <p:nvPr>
            <p:ph type="ctrTitle"/>
          </p:nvPr>
        </p:nvSpPr>
        <p:spPr>
          <a:xfrm>
            <a:off x="321734" y="4837132"/>
            <a:ext cx="4705097" cy="1615684"/>
          </a:xfrm>
        </p:spPr>
        <p:txBody>
          <a:bodyPr vert="horz" lIns="91440" tIns="45720" rIns="91440" bIns="45720" rtlCol="0" anchor="t">
            <a:normAutofit/>
          </a:bodyPr>
          <a:lstStyle/>
          <a:p>
            <a:pPr algn="l"/>
            <a:r>
              <a:rPr lang="en-US" sz="3600" b="1" kern="1200" dirty="0">
                <a:solidFill>
                  <a:schemeClr val="tx1"/>
                </a:solidFill>
                <a:latin typeface="+mj-lt"/>
                <a:ea typeface="+mj-ea"/>
                <a:cs typeface="+mj-cs"/>
              </a:rPr>
              <a:t>PERİYODİK SAĞLIK MUAYENELERİ</a:t>
            </a:r>
            <a:r>
              <a:rPr lang="tr-TR" sz="3600" b="1" kern="1200" dirty="0">
                <a:solidFill>
                  <a:schemeClr val="tx1"/>
                </a:solidFill>
                <a:latin typeface="+mj-lt"/>
                <a:ea typeface="+mj-ea"/>
                <a:cs typeface="+mj-cs"/>
              </a:rPr>
              <a:t> ve TARAMALAR</a:t>
            </a:r>
            <a:endParaRPr lang="en-US" sz="3600" b="1" kern="1200" dirty="0">
              <a:solidFill>
                <a:schemeClr val="tx1"/>
              </a:solidFill>
              <a:latin typeface="+mj-lt"/>
              <a:ea typeface="+mj-ea"/>
              <a:cs typeface="+mj-cs"/>
            </a:endParaRPr>
          </a:p>
        </p:txBody>
      </p:sp>
      <p:pic>
        <p:nvPicPr>
          <p:cNvPr id="16" name="Resim 15">
            <a:extLst>
              <a:ext uri="{FF2B5EF4-FFF2-40B4-BE49-F238E27FC236}">
                <a16:creationId xmlns:a16="http://schemas.microsoft.com/office/drawing/2014/main" id="{FBF91107-C19F-1321-F927-4C1083511701}"/>
              </a:ext>
            </a:extLst>
          </p:cNvPr>
          <p:cNvPicPr>
            <a:picLocks noChangeAspect="1"/>
          </p:cNvPicPr>
          <p:nvPr/>
        </p:nvPicPr>
        <p:blipFill>
          <a:blip r:embed="rId2"/>
          <a:srcRect t="12301" b="30186"/>
          <a:stretch>
            <a:fillRect/>
          </a:stretch>
        </p:blipFill>
        <p:spPr>
          <a:xfrm>
            <a:off x="20" y="10"/>
            <a:ext cx="12191980" cy="4557776"/>
          </a:xfrm>
          <a:prstGeom prst="rect">
            <a:avLst/>
          </a:prstGeom>
        </p:spPr>
      </p:pic>
      <p:sp>
        <p:nvSpPr>
          <p:cNvPr id="3" name="Alt Başlık 2">
            <a:extLst>
              <a:ext uri="{FF2B5EF4-FFF2-40B4-BE49-F238E27FC236}">
                <a16:creationId xmlns:a16="http://schemas.microsoft.com/office/drawing/2014/main" id="{DA507037-D225-7CFB-1D1F-DD27BB38F9C3}"/>
              </a:ext>
            </a:extLst>
          </p:cNvPr>
          <p:cNvSpPr>
            <a:spLocks noGrp="1"/>
          </p:cNvSpPr>
          <p:nvPr>
            <p:ph type="subTitle" idx="1"/>
          </p:nvPr>
        </p:nvSpPr>
        <p:spPr>
          <a:xfrm>
            <a:off x="6019333" y="4837132"/>
            <a:ext cx="5753567" cy="1615684"/>
          </a:xfrm>
        </p:spPr>
        <p:txBody>
          <a:bodyPr vert="horz" lIns="91440" tIns="45720" rIns="91440" bIns="45720" rtlCol="0">
            <a:normAutofit/>
          </a:bodyPr>
          <a:lstStyle/>
          <a:p>
            <a:pPr indent="-228600" algn="l">
              <a:buFont typeface="Arial" panose="020B0604020202020204" pitchFamily="34" charset="0"/>
              <a:buChar char="•"/>
            </a:pPr>
            <a:r>
              <a:rPr lang="en-US"/>
              <a:t>Arş</a:t>
            </a:r>
            <a:r>
              <a:rPr lang="en-US" dirty="0"/>
              <a:t>. </a:t>
            </a:r>
            <a:r>
              <a:rPr lang="en-US"/>
              <a:t>Gör</a:t>
            </a:r>
            <a:r>
              <a:rPr lang="en-US" dirty="0"/>
              <a:t>. Dr. Esma Nur Erten</a:t>
            </a:r>
          </a:p>
          <a:p>
            <a:pPr indent="-228600" algn="l">
              <a:buFont typeface="Arial" panose="020B0604020202020204" pitchFamily="34" charset="0"/>
              <a:buChar char="•"/>
            </a:pPr>
            <a:r>
              <a:rPr lang="en-US" dirty="0"/>
              <a:t>KTÜ Aile </a:t>
            </a:r>
            <a:r>
              <a:rPr lang="en-US"/>
              <a:t>Hekimliği</a:t>
            </a:r>
            <a:r>
              <a:rPr lang="en-US" dirty="0"/>
              <a:t> </a:t>
            </a:r>
            <a:r>
              <a:rPr lang="en-US"/>
              <a:t>Anabilim</a:t>
            </a:r>
            <a:r>
              <a:rPr lang="en-US" dirty="0"/>
              <a:t> </a:t>
            </a:r>
            <a:r>
              <a:rPr lang="en-US"/>
              <a:t>Dalı</a:t>
            </a:r>
            <a:endParaRPr lang="en-US" dirty="0"/>
          </a:p>
          <a:p>
            <a:pPr indent="-228600" algn="l">
              <a:buFont typeface="Arial" panose="020B0604020202020204" pitchFamily="34" charset="0"/>
              <a:buChar char="•"/>
            </a:pPr>
            <a:r>
              <a:rPr lang="en-US" dirty="0"/>
              <a:t>22.09.2026</a:t>
            </a:r>
          </a:p>
          <a:p>
            <a:pPr indent="-228600" algn="l">
              <a:buFont typeface="Arial" panose="020B0604020202020204" pitchFamily="34" charset="0"/>
              <a:buChar char="•"/>
            </a:pPr>
            <a:endParaRPr lang="en-US" dirty="0"/>
          </a:p>
        </p:txBody>
      </p:sp>
    </p:spTree>
    <p:extLst>
      <p:ext uri="{BB962C8B-B14F-4D97-AF65-F5344CB8AC3E}">
        <p14:creationId xmlns:p14="http://schemas.microsoft.com/office/powerpoint/2010/main" val="1891905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A55488D-4885-4D8D-1628-B4C2BD2B914F}"/>
              </a:ext>
            </a:extLst>
          </p:cNvPr>
          <p:cNvSpPr>
            <a:spLocks noGrp="1"/>
          </p:cNvSpPr>
          <p:nvPr>
            <p:ph type="title"/>
          </p:nvPr>
        </p:nvSpPr>
        <p:spPr>
          <a:xfrm>
            <a:off x="612648" y="1114923"/>
            <a:ext cx="4621553" cy="1360728"/>
          </a:xfrm>
        </p:spPr>
        <p:txBody>
          <a:bodyPr anchor="b">
            <a:normAutofit/>
          </a:bodyPr>
          <a:lstStyle/>
          <a:p>
            <a:r>
              <a:rPr lang="tr-TR"/>
              <a:t>AMAÇ</a:t>
            </a:r>
            <a:endParaRPr lang="tr-TR" dirty="0"/>
          </a:p>
        </p:txBody>
      </p:sp>
      <p:sp>
        <p:nvSpPr>
          <p:cNvPr id="3" name="İçerik Yer Tutucusu 2">
            <a:extLst>
              <a:ext uri="{FF2B5EF4-FFF2-40B4-BE49-F238E27FC236}">
                <a16:creationId xmlns:a16="http://schemas.microsoft.com/office/drawing/2014/main" id="{FE9C2139-BC94-E10C-2219-03083016FB78}"/>
              </a:ext>
            </a:extLst>
          </p:cNvPr>
          <p:cNvSpPr>
            <a:spLocks noGrp="1"/>
          </p:cNvSpPr>
          <p:nvPr>
            <p:ph idx="1"/>
          </p:nvPr>
        </p:nvSpPr>
        <p:spPr>
          <a:xfrm>
            <a:off x="612648" y="2584058"/>
            <a:ext cx="4621553" cy="3159018"/>
          </a:xfrm>
        </p:spPr>
        <p:txBody>
          <a:bodyPr>
            <a:normAutofit/>
          </a:bodyPr>
          <a:lstStyle/>
          <a:p>
            <a:r>
              <a:rPr lang="tr-TR" sz="1800" dirty="0"/>
              <a:t>Sağlıklı veya sağlıklı görünen bireyler için periyodik sağlık muayenesi kavramı hakkında bilgi edinmek.</a:t>
            </a:r>
          </a:p>
        </p:txBody>
      </p:sp>
      <p:pic>
        <p:nvPicPr>
          <p:cNvPr id="7" name="Graphic 6" descr="Hedef merkezi">
            <a:extLst>
              <a:ext uri="{FF2B5EF4-FFF2-40B4-BE49-F238E27FC236}">
                <a16:creationId xmlns:a16="http://schemas.microsoft.com/office/drawing/2014/main" id="{A8BDD8CF-1EC8-1FC8-77A3-3A4A3FE008F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96074" y="1114923"/>
            <a:ext cx="4628153" cy="4628153"/>
          </a:xfrm>
          <a:prstGeom prst="rect">
            <a:avLst/>
          </a:prstGeom>
        </p:spPr>
      </p:pic>
    </p:spTree>
    <p:extLst>
      <p:ext uri="{BB962C8B-B14F-4D97-AF65-F5344CB8AC3E}">
        <p14:creationId xmlns:p14="http://schemas.microsoft.com/office/powerpoint/2010/main" val="402465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4E1FF7A-14B5-59BB-CA60-26EF038ACC62}"/>
              </a:ext>
            </a:extLst>
          </p:cNvPr>
          <p:cNvSpPr>
            <a:spLocks noGrp="1"/>
          </p:cNvSpPr>
          <p:nvPr>
            <p:ph type="title"/>
          </p:nvPr>
        </p:nvSpPr>
        <p:spPr>
          <a:xfrm>
            <a:off x="612649" y="548638"/>
            <a:ext cx="3493008" cy="5788152"/>
          </a:xfrm>
        </p:spPr>
        <p:txBody>
          <a:bodyPr anchor="ctr">
            <a:normAutofit/>
          </a:bodyPr>
          <a:lstStyle/>
          <a:p>
            <a:r>
              <a:rPr lang="tr-TR" sz="4000"/>
              <a:t>HEDEFLER</a:t>
            </a:r>
          </a:p>
        </p:txBody>
      </p:sp>
      <p:graphicFrame>
        <p:nvGraphicFramePr>
          <p:cNvPr id="5" name="İçerik Yer Tutucusu 2">
            <a:extLst>
              <a:ext uri="{FF2B5EF4-FFF2-40B4-BE49-F238E27FC236}">
                <a16:creationId xmlns:a16="http://schemas.microsoft.com/office/drawing/2014/main" id="{485B043E-8EDB-30A9-DA1A-1F3FCDCCFDD8}"/>
              </a:ext>
            </a:extLst>
          </p:cNvPr>
          <p:cNvGraphicFramePr>
            <a:graphicFrameLocks noGrp="1"/>
          </p:cNvGraphicFramePr>
          <p:nvPr>
            <p:ph idx="1"/>
            <p:extLst>
              <p:ext uri="{D42A27DB-BD31-4B8C-83A1-F6EECF244321}">
                <p14:modId xmlns:p14="http://schemas.microsoft.com/office/powerpoint/2010/main" val="219402765"/>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6951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F5CE1DB-23A9-6EBB-3F2D-A4B4FC541803}"/>
              </a:ext>
            </a:extLst>
          </p:cNvPr>
          <p:cNvSpPr>
            <a:spLocks noGrp="1"/>
          </p:cNvSpPr>
          <p:nvPr>
            <p:ph type="title"/>
          </p:nvPr>
        </p:nvSpPr>
        <p:spPr>
          <a:xfrm>
            <a:off x="7123007" y="603501"/>
            <a:ext cx="4361693" cy="1527049"/>
          </a:xfrm>
        </p:spPr>
        <p:txBody>
          <a:bodyPr anchor="b">
            <a:normAutofit/>
          </a:bodyPr>
          <a:lstStyle/>
          <a:p>
            <a:r>
              <a:rPr lang="tr-TR" dirty="0"/>
              <a:t>TANIM</a:t>
            </a:r>
          </a:p>
        </p:txBody>
      </p:sp>
      <p:pic>
        <p:nvPicPr>
          <p:cNvPr id="5" name="Picture 4" descr="Mikro kapsam kullanan kişi">
            <a:extLst>
              <a:ext uri="{FF2B5EF4-FFF2-40B4-BE49-F238E27FC236}">
                <a16:creationId xmlns:a16="http://schemas.microsoft.com/office/drawing/2014/main" id="{83BF60BE-B985-98AE-7785-BE496847AA98}"/>
              </a:ext>
            </a:extLst>
          </p:cNvPr>
          <p:cNvPicPr>
            <a:picLocks noChangeAspect="1"/>
          </p:cNvPicPr>
          <p:nvPr/>
        </p:nvPicPr>
        <p:blipFill>
          <a:blip r:embed="rId2"/>
          <a:srcRect l="18705" r="35758" b="1"/>
          <a:stretch>
            <a:fillRect/>
          </a:stretch>
        </p:blipFill>
        <p:spPr>
          <a:xfrm>
            <a:off x="1" y="10"/>
            <a:ext cx="6373368" cy="6857990"/>
          </a:xfrm>
          <a:prstGeom prst="rect">
            <a:avLst/>
          </a:prstGeom>
        </p:spPr>
      </p:pic>
      <p:sp>
        <p:nvSpPr>
          <p:cNvPr id="3" name="İçerik Yer Tutucusu 2">
            <a:extLst>
              <a:ext uri="{FF2B5EF4-FFF2-40B4-BE49-F238E27FC236}">
                <a16:creationId xmlns:a16="http://schemas.microsoft.com/office/drawing/2014/main" id="{4D87786E-2783-D6F9-21E9-BB4430CA91B5}"/>
              </a:ext>
            </a:extLst>
          </p:cNvPr>
          <p:cNvSpPr>
            <a:spLocks noGrp="1"/>
          </p:cNvSpPr>
          <p:nvPr>
            <p:ph idx="1"/>
          </p:nvPr>
        </p:nvSpPr>
        <p:spPr>
          <a:xfrm>
            <a:off x="7123007" y="2212846"/>
            <a:ext cx="4361693" cy="4096514"/>
          </a:xfrm>
        </p:spPr>
        <p:txBody>
          <a:bodyPr>
            <a:normAutofit/>
          </a:bodyPr>
          <a:lstStyle/>
          <a:p>
            <a:pPr marL="0" indent="0">
              <a:buNone/>
            </a:pPr>
            <a:r>
              <a:rPr lang="tr-TR" sz="1800" b="1" dirty="0"/>
              <a:t>Sağlıklı bireylerde</a:t>
            </a:r>
          </a:p>
          <a:p>
            <a:r>
              <a:rPr lang="tr-TR" sz="1800" dirty="0"/>
              <a:t>Belli sağlık sorunlarının ortaya çıkma riskini azaltmak amacıyla, </a:t>
            </a:r>
          </a:p>
          <a:p>
            <a:r>
              <a:rPr lang="tr-TR" sz="1800" dirty="0"/>
              <a:t>Tarama, muayene, testler, danışmanlık ve sağlık eğitimi yoluyla, </a:t>
            </a:r>
          </a:p>
          <a:p>
            <a:r>
              <a:rPr lang="tr-TR" sz="1800" dirty="0"/>
              <a:t>Risk faktörlerine göre,</a:t>
            </a:r>
          </a:p>
          <a:p>
            <a:r>
              <a:rPr lang="tr-TR" sz="1800" dirty="0"/>
              <a:t>Kanıta dayalı yapılandırılmış, </a:t>
            </a:r>
          </a:p>
          <a:p>
            <a:r>
              <a:rPr lang="tr-TR" sz="1800" dirty="0"/>
              <a:t>Spesifik, etkin ve uygulanabilir bir izlem programıdır.</a:t>
            </a:r>
            <a:endParaRPr lang="tr-TR" sz="1800" b="1" dirty="0"/>
          </a:p>
          <a:p>
            <a:endParaRPr lang="tr-TR" sz="1800" dirty="0"/>
          </a:p>
        </p:txBody>
      </p:sp>
    </p:spTree>
    <p:extLst>
      <p:ext uri="{BB962C8B-B14F-4D97-AF65-F5344CB8AC3E}">
        <p14:creationId xmlns:p14="http://schemas.microsoft.com/office/powerpoint/2010/main" val="969231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İçerik Yer Tutucusu 2">
            <a:extLst>
              <a:ext uri="{FF2B5EF4-FFF2-40B4-BE49-F238E27FC236}">
                <a16:creationId xmlns:a16="http://schemas.microsoft.com/office/drawing/2014/main" id="{903DF8B6-6BC2-B247-9432-42844D91A986}"/>
              </a:ext>
            </a:extLst>
          </p:cNvPr>
          <p:cNvGraphicFramePr>
            <a:graphicFrameLocks noGrp="1"/>
          </p:cNvGraphicFramePr>
          <p:nvPr>
            <p:ph idx="1"/>
            <p:extLst>
              <p:ext uri="{D42A27DB-BD31-4B8C-83A1-F6EECF244321}">
                <p14:modId xmlns:p14="http://schemas.microsoft.com/office/powerpoint/2010/main" val="2298286789"/>
              </p:ext>
            </p:extLst>
          </p:nvPr>
        </p:nvGraphicFramePr>
        <p:xfrm>
          <a:off x="560693" y="759568"/>
          <a:ext cx="10653579" cy="45938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423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6B4890-B943-DCC3-3E43-3489D17F5F79}"/>
              </a:ext>
            </a:extLst>
          </p:cNvPr>
          <p:cNvSpPr>
            <a:spLocks noGrp="1"/>
          </p:cNvSpPr>
          <p:nvPr>
            <p:ph type="title"/>
          </p:nvPr>
        </p:nvSpPr>
        <p:spPr>
          <a:xfrm>
            <a:off x="761800" y="762001"/>
            <a:ext cx="5334197" cy="1708242"/>
          </a:xfrm>
        </p:spPr>
        <p:txBody>
          <a:bodyPr anchor="ctr">
            <a:normAutofit/>
          </a:bodyPr>
          <a:lstStyle/>
          <a:p>
            <a:r>
              <a:rPr lang="tr-TR" sz="3400" dirty="0"/>
              <a:t>FİZİK MUAYENE</a:t>
            </a:r>
          </a:p>
        </p:txBody>
      </p:sp>
      <p:graphicFrame>
        <p:nvGraphicFramePr>
          <p:cNvPr id="7" name="İçerik Yer Tutucusu 2">
            <a:extLst>
              <a:ext uri="{FF2B5EF4-FFF2-40B4-BE49-F238E27FC236}">
                <a16:creationId xmlns:a16="http://schemas.microsoft.com/office/drawing/2014/main" id="{8AE150AC-1540-2EAB-8377-CEE999EAEF7E}"/>
              </a:ext>
            </a:extLst>
          </p:cNvPr>
          <p:cNvGraphicFramePr>
            <a:graphicFrameLocks noGrp="1"/>
          </p:cNvGraphicFramePr>
          <p:nvPr>
            <p:ph idx="1"/>
          </p:nvPr>
        </p:nvGraphicFramePr>
        <p:xfrm>
          <a:off x="761800" y="2470244"/>
          <a:ext cx="5334197" cy="37698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Tablodaki bant ölçme">
            <a:extLst>
              <a:ext uri="{FF2B5EF4-FFF2-40B4-BE49-F238E27FC236}">
                <a16:creationId xmlns:a16="http://schemas.microsoft.com/office/drawing/2014/main" id="{5CCDCC7D-E399-C7D4-AEEB-6FE0A0869932}"/>
              </a:ext>
            </a:extLst>
          </p:cNvPr>
          <p:cNvPicPr>
            <a:picLocks noChangeAspect="1"/>
          </p:cNvPicPr>
          <p:nvPr/>
        </p:nvPicPr>
        <p:blipFill>
          <a:blip r:embed="rId7"/>
          <a:srcRect l="39141" r="902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4176830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2B1AD0-3D83-FE49-F110-D99315D233A5}"/>
              </a:ext>
            </a:extLst>
          </p:cNvPr>
          <p:cNvSpPr>
            <a:spLocks noGrp="1"/>
          </p:cNvSpPr>
          <p:nvPr>
            <p:ph type="title"/>
          </p:nvPr>
        </p:nvSpPr>
        <p:spPr>
          <a:xfrm>
            <a:off x="481013" y="3752849"/>
            <a:ext cx="3290887" cy="2452687"/>
          </a:xfrm>
        </p:spPr>
        <p:txBody>
          <a:bodyPr anchor="ctr">
            <a:normAutofit/>
          </a:bodyPr>
          <a:lstStyle/>
          <a:p>
            <a:r>
              <a:rPr lang="tr-TR" sz="3600"/>
              <a:t>TARAMALAR</a:t>
            </a:r>
          </a:p>
        </p:txBody>
      </p:sp>
      <p:sp>
        <p:nvSpPr>
          <p:cNvPr id="3" name="İçerik Yer Tutucusu 2">
            <a:extLst>
              <a:ext uri="{FF2B5EF4-FFF2-40B4-BE49-F238E27FC236}">
                <a16:creationId xmlns:a16="http://schemas.microsoft.com/office/drawing/2014/main" id="{6B02026A-0D1D-E74B-AF6B-24937A253287}"/>
              </a:ext>
            </a:extLst>
          </p:cNvPr>
          <p:cNvSpPr>
            <a:spLocks noGrp="1"/>
          </p:cNvSpPr>
          <p:nvPr>
            <p:ph idx="1"/>
          </p:nvPr>
        </p:nvSpPr>
        <p:spPr>
          <a:xfrm>
            <a:off x="4223982" y="3752850"/>
            <a:ext cx="7485413" cy="2452687"/>
          </a:xfrm>
        </p:spPr>
        <p:txBody>
          <a:bodyPr anchor="ctr">
            <a:normAutofit/>
          </a:bodyPr>
          <a:lstStyle/>
          <a:p>
            <a:r>
              <a:rPr lang="tr-TR" sz="1800"/>
              <a:t> Taramanın birincil amacı, hastalık riski taşıyanların tedavinin daha etkin ve daha ucuz olduğu dönemde mümkün olduğu kadar doğru bir şekilde tespit ederek, belirtiler gelişmeden önce erken tanı konulmasıdır.</a:t>
            </a:r>
          </a:p>
          <a:p>
            <a:endParaRPr lang="tr-TR" sz="1800"/>
          </a:p>
        </p:txBody>
      </p:sp>
      <p:pic>
        <p:nvPicPr>
          <p:cNvPr id="6" name="Resim 5">
            <a:extLst>
              <a:ext uri="{FF2B5EF4-FFF2-40B4-BE49-F238E27FC236}">
                <a16:creationId xmlns:a16="http://schemas.microsoft.com/office/drawing/2014/main" id="{E770333A-C3DF-2E86-3CD2-016FC6A47E0F}"/>
              </a:ext>
            </a:extLst>
          </p:cNvPr>
          <p:cNvPicPr>
            <a:picLocks noChangeAspect="1"/>
          </p:cNvPicPr>
          <p:nvPr/>
        </p:nvPicPr>
        <p:blipFill>
          <a:blip r:embed="rId2"/>
          <a:srcRect t="5075" b="18360"/>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3788624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353CF00F-82D0-0DBA-75D5-1D01B4526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C09B4FF-BE1B-AF6C-6E06-D840AF6B93A4}"/>
              </a:ext>
            </a:extLst>
          </p:cNvPr>
          <p:cNvSpPr>
            <a:spLocks noGrp="1"/>
          </p:cNvSpPr>
          <p:nvPr>
            <p:ph type="title"/>
          </p:nvPr>
        </p:nvSpPr>
        <p:spPr>
          <a:xfrm>
            <a:off x="612648" y="548640"/>
            <a:ext cx="10945037" cy="1133856"/>
          </a:xfrm>
        </p:spPr>
        <p:txBody>
          <a:bodyPr anchor="t">
            <a:normAutofit/>
          </a:bodyPr>
          <a:lstStyle/>
          <a:p>
            <a:r>
              <a:rPr lang="tr-TR" b="0"/>
              <a:t>PERİYODİK SAĞLIK MUAYENESİ CHECK-UP FARKI</a:t>
            </a:r>
          </a:p>
        </p:txBody>
      </p:sp>
      <p:graphicFrame>
        <p:nvGraphicFramePr>
          <p:cNvPr id="5" name="İçerik Yer Tutucusu 2">
            <a:extLst>
              <a:ext uri="{FF2B5EF4-FFF2-40B4-BE49-F238E27FC236}">
                <a16:creationId xmlns:a16="http://schemas.microsoft.com/office/drawing/2014/main" id="{DA516169-B64F-FDCB-632F-4100A2FF2399}"/>
              </a:ext>
            </a:extLst>
          </p:cNvPr>
          <p:cNvGraphicFramePr>
            <a:graphicFrameLocks noGrp="1"/>
          </p:cNvGraphicFramePr>
          <p:nvPr>
            <p:ph idx="1"/>
            <p:extLst>
              <p:ext uri="{D42A27DB-BD31-4B8C-83A1-F6EECF244321}">
                <p14:modId xmlns:p14="http://schemas.microsoft.com/office/powerpoint/2010/main" val="1858556759"/>
              </p:ext>
            </p:extLst>
          </p:nvPr>
        </p:nvGraphicFramePr>
        <p:xfrm>
          <a:off x="612648" y="1881051"/>
          <a:ext cx="10945037" cy="44143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51187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64D2207-AA67-DAD1-D42E-7A07328CA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66FD0235-6CF9-053E-6271-FA6560D50E34}"/>
              </a:ext>
            </a:extLst>
          </p:cNvPr>
          <p:cNvSpPr>
            <a:spLocks noGrp="1"/>
          </p:cNvSpPr>
          <p:nvPr>
            <p:ph type="title"/>
          </p:nvPr>
        </p:nvSpPr>
        <p:spPr>
          <a:xfrm>
            <a:off x="614680" y="548639"/>
            <a:ext cx="4118686" cy="1294379"/>
          </a:xfrm>
        </p:spPr>
        <p:txBody>
          <a:bodyPr anchor="t">
            <a:normAutofit/>
          </a:bodyPr>
          <a:lstStyle/>
          <a:p>
            <a:r>
              <a:rPr lang="tr-TR" sz="2800" dirty="0"/>
              <a:t>PERİYODİK MUAYENE REHBERLERİ</a:t>
            </a:r>
            <a:br>
              <a:rPr lang="tr-TR" sz="2800" b="1" dirty="0"/>
            </a:br>
            <a:endParaRPr lang="tr-TR" sz="2800" dirty="0"/>
          </a:p>
        </p:txBody>
      </p:sp>
      <p:pic>
        <p:nvPicPr>
          <p:cNvPr id="7" name="Resim 6">
            <a:extLst>
              <a:ext uri="{FF2B5EF4-FFF2-40B4-BE49-F238E27FC236}">
                <a16:creationId xmlns:a16="http://schemas.microsoft.com/office/drawing/2014/main" id="{B8CDAD60-9974-F5ED-C275-A406ED0A85CA}"/>
              </a:ext>
            </a:extLst>
          </p:cNvPr>
          <p:cNvPicPr>
            <a:picLocks noChangeAspect="1"/>
          </p:cNvPicPr>
          <p:nvPr/>
        </p:nvPicPr>
        <p:blipFill>
          <a:blip r:embed="rId2"/>
          <a:stretch>
            <a:fillRect/>
          </a:stretch>
        </p:blipFill>
        <p:spPr>
          <a:xfrm>
            <a:off x="742749" y="2080876"/>
            <a:ext cx="3862548" cy="830448"/>
          </a:xfrm>
          <a:prstGeom prst="rect">
            <a:avLst/>
          </a:prstGeom>
        </p:spPr>
      </p:pic>
      <p:pic>
        <p:nvPicPr>
          <p:cNvPr id="5" name="Resim 4">
            <a:extLst>
              <a:ext uri="{FF2B5EF4-FFF2-40B4-BE49-F238E27FC236}">
                <a16:creationId xmlns:a16="http://schemas.microsoft.com/office/drawing/2014/main" id="{43411B74-3186-7FAB-A10C-01FE6053ACA6}"/>
              </a:ext>
            </a:extLst>
          </p:cNvPr>
          <p:cNvPicPr>
            <a:picLocks noChangeAspect="1"/>
          </p:cNvPicPr>
          <p:nvPr/>
        </p:nvPicPr>
        <p:blipFill>
          <a:blip r:embed="rId3"/>
          <a:stretch>
            <a:fillRect/>
          </a:stretch>
        </p:blipFill>
        <p:spPr>
          <a:xfrm>
            <a:off x="727381" y="4810078"/>
            <a:ext cx="3858768" cy="877869"/>
          </a:xfrm>
          <a:prstGeom prst="rect">
            <a:avLst/>
          </a:prstGeom>
        </p:spPr>
      </p:pic>
      <p:sp>
        <p:nvSpPr>
          <p:cNvPr id="3" name="İçerik Yer Tutucusu 2">
            <a:extLst>
              <a:ext uri="{FF2B5EF4-FFF2-40B4-BE49-F238E27FC236}">
                <a16:creationId xmlns:a16="http://schemas.microsoft.com/office/drawing/2014/main" id="{F43D1984-4B1C-BB05-AF8F-DEB36670F23D}"/>
              </a:ext>
            </a:extLst>
          </p:cNvPr>
          <p:cNvSpPr>
            <a:spLocks noGrp="1"/>
          </p:cNvSpPr>
          <p:nvPr>
            <p:ph idx="1"/>
          </p:nvPr>
        </p:nvSpPr>
        <p:spPr>
          <a:xfrm>
            <a:off x="4733366" y="548638"/>
            <a:ext cx="6843956" cy="6183758"/>
          </a:xfrm>
        </p:spPr>
        <p:txBody>
          <a:bodyPr anchor="t">
            <a:normAutofit fontScale="85000" lnSpcReduction="20000"/>
          </a:bodyPr>
          <a:lstStyle/>
          <a:p>
            <a:pPr>
              <a:lnSpc>
                <a:spcPct val="110000"/>
              </a:lnSpc>
            </a:pPr>
            <a:r>
              <a:rPr lang="tr-TR" sz="2400" dirty="0"/>
              <a:t>Ülkeye özgü veriler (coğrafi, etnik ve kültürel yapı) ile PSM önerilerinin geliştirmesi ve kullanılması ideal olandır. </a:t>
            </a:r>
          </a:p>
          <a:p>
            <a:pPr>
              <a:lnSpc>
                <a:spcPct val="110000"/>
              </a:lnSpc>
            </a:pPr>
            <a:endParaRPr lang="tr-TR" sz="2400" dirty="0"/>
          </a:p>
          <a:p>
            <a:pPr>
              <a:lnSpc>
                <a:spcPct val="110000"/>
              </a:lnSpc>
            </a:pPr>
            <a:r>
              <a:rPr lang="tr-TR" sz="2400" dirty="0"/>
              <a:t>İlki Kanada 1976 </a:t>
            </a:r>
          </a:p>
          <a:p>
            <a:pPr>
              <a:lnSpc>
                <a:spcPct val="110000"/>
              </a:lnSpc>
            </a:pPr>
            <a:r>
              <a:rPr lang="tr-TR" sz="2400" dirty="0"/>
              <a:t>Kanada Periyodik Sağlık Muayenesi Çalışma Grubu </a:t>
            </a:r>
            <a:r>
              <a:rPr lang="tr-TR" sz="2400" b="1" dirty="0"/>
              <a:t>(</a:t>
            </a:r>
            <a:r>
              <a:rPr lang="tr-TR" sz="2400" b="1" dirty="0" err="1"/>
              <a:t>Canadian</a:t>
            </a:r>
            <a:r>
              <a:rPr lang="tr-TR" sz="2400" b="1" dirty="0"/>
              <a:t> </a:t>
            </a:r>
            <a:r>
              <a:rPr lang="tr-TR" sz="2400" b="1" dirty="0" err="1"/>
              <a:t>Task</a:t>
            </a:r>
            <a:r>
              <a:rPr lang="tr-TR" sz="2400" b="1" dirty="0"/>
              <a:t> Force on </a:t>
            </a:r>
            <a:r>
              <a:rPr lang="tr-TR" sz="2400" b="1" dirty="0" err="1"/>
              <a:t>Periodic</a:t>
            </a:r>
            <a:r>
              <a:rPr lang="tr-TR" sz="2400" b="1" dirty="0"/>
              <a:t> </a:t>
            </a:r>
            <a:r>
              <a:rPr lang="tr-TR" sz="2400" b="1" dirty="0" err="1"/>
              <a:t>Health</a:t>
            </a:r>
            <a:r>
              <a:rPr lang="tr-TR" sz="2400" b="1" dirty="0"/>
              <a:t> </a:t>
            </a:r>
            <a:r>
              <a:rPr lang="tr-TR" sz="2400" b="1" dirty="0" err="1"/>
              <a:t>Examination</a:t>
            </a:r>
            <a:r>
              <a:rPr lang="tr-TR" sz="2400" b="1" dirty="0"/>
              <a:t>) (CTFPHE)</a:t>
            </a:r>
            <a:endParaRPr lang="tr-TR" sz="2400" dirty="0"/>
          </a:p>
          <a:p>
            <a:pPr>
              <a:lnSpc>
                <a:spcPct val="110000"/>
              </a:lnSpc>
            </a:pPr>
            <a:endParaRPr lang="tr-TR" sz="2400" dirty="0"/>
          </a:p>
          <a:p>
            <a:pPr marL="0" indent="0">
              <a:lnSpc>
                <a:spcPct val="110000"/>
              </a:lnSpc>
              <a:buNone/>
            </a:pPr>
            <a:endParaRPr lang="tr-TR" sz="2400" dirty="0"/>
          </a:p>
          <a:p>
            <a:pPr>
              <a:lnSpc>
                <a:spcPct val="110000"/>
              </a:lnSpc>
            </a:pPr>
            <a:r>
              <a:rPr lang="tr-TR" sz="2400" dirty="0"/>
              <a:t>ABD 1984 </a:t>
            </a:r>
          </a:p>
          <a:p>
            <a:pPr>
              <a:lnSpc>
                <a:spcPct val="110000"/>
              </a:lnSpc>
            </a:pPr>
            <a:r>
              <a:rPr lang="tr-TR" sz="2400" dirty="0"/>
              <a:t>Birleşik Devletler Önleyici Hizmetler Çalışma Grubunun </a:t>
            </a:r>
            <a:r>
              <a:rPr lang="tr-TR" sz="2400" b="1" dirty="0"/>
              <a:t>(United </a:t>
            </a:r>
            <a:r>
              <a:rPr lang="tr-TR" sz="2400" b="1" dirty="0" err="1"/>
              <a:t>States</a:t>
            </a:r>
            <a:r>
              <a:rPr lang="tr-TR" sz="2400" b="1" dirty="0"/>
              <a:t> </a:t>
            </a:r>
            <a:r>
              <a:rPr lang="tr-TR" sz="2400" b="1" dirty="0" err="1"/>
              <a:t>Preventive</a:t>
            </a:r>
            <a:r>
              <a:rPr lang="tr-TR" sz="2400" b="1" dirty="0"/>
              <a:t> Services </a:t>
            </a:r>
            <a:r>
              <a:rPr lang="tr-TR" sz="2400" b="1" dirty="0" err="1"/>
              <a:t>Task</a:t>
            </a:r>
            <a:r>
              <a:rPr lang="tr-TR" sz="2400" b="1" dirty="0"/>
              <a:t> Force)</a:t>
            </a:r>
            <a:r>
              <a:rPr lang="tr-TR" sz="2400" dirty="0"/>
              <a:t> </a:t>
            </a:r>
            <a:r>
              <a:rPr lang="tr-TR" sz="2400" b="1" dirty="0"/>
              <a:t>(USPSTF) </a:t>
            </a:r>
          </a:p>
          <a:p>
            <a:pPr>
              <a:lnSpc>
                <a:spcPct val="110000"/>
              </a:lnSpc>
            </a:pPr>
            <a:r>
              <a:rPr lang="tr-TR" sz="2400" b="0" i="0" dirty="0">
                <a:effectLst/>
                <a:latin typeface="Arial" panose="020B0604020202020204" pitchFamily="34" charset="0"/>
              </a:rPr>
              <a:t>USPSTF, </a:t>
            </a:r>
            <a:r>
              <a:rPr lang="tr-TR" sz="2400" dirty="0">
                <a:latin typeface="Arial" panose="020B0604020202020204" pitchFamily="34" charset="0"/>
              </a:rPr>
              <a:t>tıbbi taramaların</a:t>
            </a:r>
            <a:r>
              <a:rPr lang="tr-TR" sz="2400" b="0" i="0" dirty="0">
                <a:effectLst/>
                <a:latin typeface="Arial" panose="020B0604020202020204" pitchFamily="34" charset="0"/>
              </a:rPr>
              <a:t> , </a:t>
            </a:r>
            <a:r>
              <a:rPr lang="tr-TR" sz="2400" dirty="0">
                <a:latin typeface="Arial" panose="020B0604020202020204" pitchFamily="34" charset="0"/>
              </a:rPr>
              <a:t>danışmanlığın</a:t>
            </a:r>
            <a:r>
              <a:rPr lang="tr-TR" sz="2400" b="0" i="0" dirty="0">
                <a:effectLst/>
                <a:latin typeface="Arial" panose="020B0604020202020204" pitchFamily="34" charset="0"/>
              </a:rPr>
              <a:t> ve koruyucu ilaçların hiçbir semptomu olmayan yetişkinler ve çocuklar için işe yarayıp yaramadığını belirlemek amacıyla bilimsel kanıtları değerlendirir.</a:t>
            </a:r>
            <a:endParaRPr lang="tr-TR" sz="2400" dirty="0"/>
          </a:p>
          <a:p>
            <a:pPr>
              <a:lnSpc>
                <a:spcPct val="110000"/>
              </a:lnSpc>
            </a:pPr>
            <a:endParaRPr lang="tr-TR" sz="1500" dirty="0"/>
          </a:p>
          <a:p>
            <a:pPr marL="0" indent="0">
              <a:lnSpc>
                <a:spcPct val="110000"/>
              </a:lnSpc>
              <a:buNone/>
            </a:pPr>
            <a:endParaRPr lang="tr-TR" sz="1500" dirty="0"/>
          </a:p>
          <a:p>
            <a:pPr>
              <a:lnSpc>
                <a:spcPct val="110000"/>
              </a:lnSpc>
            </a:pPr>
            <a:endParaRPr lang="tr-TR" sz="1500" dirty="0"/>
          </a:p>
        </p:txBody>
      </p:sp>
    </p:spTree>
    <p:extLst>
      <p:ext uri="{BB962C8B-B14F-4D97-AF65-F5344CB8AC3E}">
        <p14:creationId xmlns:p14="http://schemas.microsoft.com/office/powerpoint/2010/main" val="2725517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3805A1B-859D-3D42-F526-741618F97A25}"/>
              </a:ext>
            </a:extLst>
          </p:cNvPr>
          <p:cNvSpPr>
            <a:spLocks noGrp="1"/>
          </p:cNvSpPr>
          <p:nvPr>
            <p:ph type="title"/>
          </p:nvPr>
        </p:nvSpPr>
        <p:spPr/>
        <p:txBody>
          <a:bodyPr/>
          <a:lstStyle/>
          <a:p>
            <a:r>
              <a:rPr lang="tr-TR" dirty="0"/>
              <a:t>PERİYODİK MUAYENE REHBERLERİ</a:t>
            </a:r>
          </a:p>
        </p:txBody>
      </p:sp>
      <p:sp>
        <p:nvSpPr>
          <p:cNvPr id="3" name="İçerik Yer Tutucusu 2">
            <a:extLst>
              <a:ext uri="{FF2B5EF4-FFF2-40B4-BE49-F238E27FC236}">
                <a16:creationId xmlns:a16="http://schemas.microsoft.com/office/drawing/2014/main" id="{4A9717B6-0B27-24FA-4649-AACAABB43E87}"/>
              </a:ext>
            </a:extLst>
          </p:cNvPr>
          <p:cNvSpPr>
            <a:spLocks noGrp="1"/>
          </p:cNvSpPr>
          <p:nvPr>
            <p:ph idx="1"/>
          </p:nvPr>
        </p:nvSpPr>
        <p:spPr/>
        <p:txBody>
          <a:bodyPr>
            <a:normAutofit/>
          </a:bodyPr>
          <a:lstStyle/>
          <a:p>
            <a:r>
              <a:rPr lang="tr-TR" dirty="0"/>
              <a:t>Amerikan Aile Hekimleri Birliği </a:t>
            </a:r>
            <a:r>
              <a:rPr lang="tr-TR" b="1" dirty="0"/>
              <a:t>(</a:t>
            </a:r>
            <a:r>
              <a:rPr lang="tr-TR" b="1" dirty="0" err="1"/>
              <a:t>American</a:t>
            </a:r>
            <a:r>
              <a:rPr lang="tr-TR" b="1" dirty="0"/>
              <a:t> Academy of </a:t>
            </a:r>
            <a:r>
              <a:rPr lang="tr-TR" b="1" dirty="0" err="1"/>
              <a:t>Family</a:t>
            </a:r>
            <a:r>
              <a:rPr lang="tr-TR" b="1" dirty="0"/>
              <a:t> </a:t>
            </a:r>
            <a:r>
              <a:rPr lang="tr-TR" b="1" dirty="0" err="1"/>
              <a:t>Physicians</a:t>
            </a:r>
            <a:r>
              <a:rPr lang="tr-TR" b="1" dirty="0"/>
              <a:t>) (AAFP )</a:t>
            </a:r>
            <a:endParaRPr lang="tr-TR" dirty="0"/>
          </a:p>
          <a:p>
            <a:endParaRPr lang="tr-TR" dirty="0"/>
          </a:p>
          <a:p>
            <a:pPr marL="0" indent="0">
              <a:buNone/>
            </a:pPr>
            <a:endParaRPr lang="tr-TR" dirty="0"/>
          </a:p>
          <a:p>
            <a:r>
              <a:rPr lang="en-US" b="1" dirty="0">
                <a:latin typeface="Google Sans"/>
              </a:rPr>
              <a:t>Advisory Committee on Immunization Practices</a:t>
            </a:r>
            <a:r>
              <a:rPr lang="tr-TR" b="1" dirty="0">
                <a:latin typeface="Google Sans"/>
              </a:rPr>
              <a:t>(ACIP</a:t>
            </a:r>
            <a:r>
              <a:rPr lang="tr-TR" sz="1600" b="1" dirty="0">
                <a:latin typeface="Google Sans"/>
              </a:rPr>
              <a:t>) </a:t>
            </a:r>
            <a:r>
              <a:rPr lang="tr-TR" sz="1600" b="1" dirty="0">
                <a:solidFill>
                  <a:srgbClr val="202122"/>
                </a:solidFill>
                <a:latin typeface="Arial" panose="020B0604020202020204" pitchFamily="34" charset="0"/>
              </a:rPr>
              <a:t>Aşılama Uygulamaları Danışma </a:t>
            </a:r>
            <a:r>
              <a:rPr lang="tr-TR" sz="1600" b="1" dirty="0" err="1">
                <a:solidFill>
                  <a:srgbClr val="202122"/>
                </a:solidFill>
                <a:latin typeface="Arial" panose="020B0604020202020204" pitchFamily="34" charset="0"/>
              </a:rPr>
              <a:t>Komitesİ</a:t>
            </a:r>
            <a:r>
              <a:rPr lang="tr-TR" b="1" dirty="0">
                <a:latin typeface="Google Sans"/>
              </a:rPr>
              <a:t>,</a:t>
            </a:r>
            <a:r>
              <a:rPr lang="tr-TR" sz="1400" dirty="0">
                <a:solidFill>
                  <a:srgbClr val="202122"/>
                </a:solidFill>
                <a:latin typeface="Arial" panose="020B0604020202020204" pitchFamily="34" charset="0"/>
              </a:rPr>
              <a:t> </a:t>
            </a:r>
            <a:r>
              <a:rPr lang="tr-TR" sz="1800" dirty="0">
                <a:solidFill>
                  <a:srgbClr val="202122"/>
                </a:solidFill>
                <a:latin typeface="Arial" panose="020B0604020202020204" pitchFamily="34" charset="0"/>
              </a:rPr>
              <a:t> </a:t>
            </a:r>
          </a:p>
          <a:p>
            <a:r>
              <a:rPr lang="tr-TR" sz="1800" dirty="0">
                <a:latin typeface="Arial" panose="020B0604020202020204" pitchFamily="34" charset="0"/>
              </a:rPr>
              <a:t>ABD </a:t>
            </a:r>
            <a:r>
              <a:rPr lang="tr-TR" sz="1800" dirty="0">
                <a:latin typeface="Arial" panose="020B0604020202020204" pitchFamily="34" charset="0"/>
                <a:hlinkClick r:id="rId2" tooltip="Hastalık Kontrol ve Önleme Merkezleri (CDC)">
                  <a:extLst>
                    <a:ext uri="{A12FA001-AC4F-418D-AE19-62706E023703}">
                      <ahyp:hlinkClr xmlns:ahyp="http://schemas.microsoft.com/office/drawing/2018/hyperlinkcolor" val="tx"/>
                    </a:ext>
                  </a:extLst>
                </a:hlinkClick>
              </a:rPr>
              <a:t>Hastalık Kontrol ve Önleme Merkezleri(CDC)</a:t>
            </a:r>
            <a:r>
              <a:rPr lang="tr-TR" sz="1800" dirty="0">
                <a:latin typeface="Arial" panose="020B0604020202020204" pitchFamily="34" charset="0"/>
              </a:rPr>
              <a:t> içinde , ABD sivil nüfusunda </a:t>
            </a:r>
            <a:r>
              <a:rPr lang="tr-TR" sz="1800" dirty="0">
                <a:latin typeface="Arial" panose="020B0604020202020204" pitchFamily="34" charset="0"/>
                <a:hlinkClick r:id="rId3" tooltip="Aşıyla önlenebilir hastalık">
                  <a:extLst>
                    <a:ext uri="{A12FA001-AC4F-418D-AE19-62706E023703}">
                      <ahyp:hlinkClr xmlns:ahyp="http://schemas.microsoft.com/office/drawing/2018/hyperlinkcolor" val="tx"/>
                    </a:ext>
                  </a:extLst>
                </a:hlinkClick>
              </a:rPr>
              <a:t>aşı ile önlenebilir hastalıkların</a:t>
            </a:r>
            <a:r>
              <a:rPr lang="tr-TR" sz="1800" dirty="0">
                <a:latin typeface="Arial" panose="020B0604020202020204" pitchFamily="34" charset="0"/>
              </a:rPr>
              <a:t> etkili kontrolü konusunda tavsiye ve rehberlik sağlayan bir </a:t>
            </a:r>
            <a:r>
              <a:rPr lang="tr-TR" sz="1800" dirty="0">
                <a:latin typeface="Arial" panose="020B0604020202020204" pitchFamily="34" charset="0"/>
                <a:hlinkClick r:id="rId4" tooltip="Ulusal Bağışıklama Teknik Danışma Grubu">
                  <a:extLst>
                    <a:ext uri="{A12FA001-AC4F-418D-AE19-62706E023703}">
                      <ahyp:hlinkClr xmlns:ahyp="http://schemas.microsoft.com/office/drawing/2018/hyperlinkcolor" val="tx"/>
                    </a:ext>
                  </a:extLst>
                </a:hlinkClick>
              </a:rPr>
              <a:t>komitedi</a:t>
            </a:r>
            <a:r>
              <a:rPr lang="tr-TR" sz="1800" dirty="0">
                <a:latin typeface="Arial" panose="020B0604020202020204" pitchFamily="34" charset="0"/>
              </a:rPr>
              <a:t>r.</a:t>
            </a:r>
          </a:p>
          <a:p>
            <a:endParaRPr lang="tr-TR" sz="1800" b="1" dirty="0"/>
          </a:p>
          <a:p>
            <a:pPr marL="0" indent="0">
              <a:buNone/>
            </a:pPr>
            <a:endParaRPr lang="tr-TR" dirty="0"/>
          </a:p>
        </p:txBody>
      </p:sp>
      <p:pic>
        <p:nvPicPr>
          <p:cNvPr id="5" name="Resim 4">
            <a:extLst>
              <a:ext uri="{FF2B5EF4-FFF2-40B4-BE49-F238E27FC236}">
                <a16:creationId xmlns:a16="http://schemas.microsoft.com/office/drawing/2014/main" id="{CF7D65AC-9EB0-1C6E-DA15-7F465F438CDC}"/>
              </a:ext>
            </a:extLst>
          </p:cNvPr>
          <p:cNvPicPr>
            <a:picLocks noChangeAspect="1"/>
          </p:cNvPicPr>
          <p:nvPr/>
        </p:nvPicPr>
        <p:blipFill>
          <a:blip r:embed="rId5"/>
          <a:stretch>
            <a:fillRect/>
          </a:stretch>
        </p:blipFill>
        <p:spPr>
          <a:xfrm>
            <a:off x="7632420" y="2289937"/>
            <a:ext cx="1729890" cy="609653"/>
          </a:xfrm>
          <a:prstGeom prst="rect">
            <a:avLst/>
          </a:prstGeom>
        </p:spPr>
      </p:pic>
      <p:pic>
        <p:nvPicPr>
          <p:cNvPr id="7" name="Resim 6">
            <a:extLst>
              <a:ext uri="{FF2B5EF4-FFF2-40B4-BE49-F238E27FC236}">
                <a16:creationId xmlns:a16="http://schemas.microsoft.com/office/drawing/2014/main" id="{576173A6-0CA6-DBB2-138D-48E69C626EF2}"/>
              </a:ext>
            </a:extLst>
          </p:cNvPr>
          <p:cNvPicPr>
            <a:picLocks noChangeAspect="1"/>
          </p:cNvPicPr>
          <p:nvPr/>
        </p:nvPicPr>
        <p:blipFill>
          <a:blip r:embed="rId6"/>
          <a:stretch>
            <a:fillRect/>
          </a:stretch>
        </p:blipFill>
        <p:spPr>
          <a:xfrm>
            <a:off x="7296047" y="4706241"/>
            <a:ext cx="2402636" cy="782602"/>
          </a:xfrm>
          <a:prstGeom prst="rect">
            <a:avLst/>
          </a:prstGeom>
        </p:spPr>
      </p:pic>
    </p:spTree>
    <p:extLst>
      <p:ext uri="{BB962C8B-B14F-4D97-AF65-F5344CB8AC3E}">
        <p14:creationId xmlns:p14="http://schemas.microsoft.com/office/powerpoint/2010/main" val="3219167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7B4472A-332B-71E5-8009-33841E7C3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BD85628-519D-6384-451B-8FBE45EF3D61}"/>
              </a:ext>
            </a:extLst>
          </p:cNvPr>
          <p:cNvSpPr>
            <a:spLocks noGrp="1"/>
          </p:cNvSpPr>
          <p:nvPr>
            <p:ph type="title"/>
          </p:nvPr>
        </p:nvSpPr>
        <p:spPr>
          <a:xfrm>
            <a:off x="510074" y="1635260"/>
            <a:ext cx="3348297" cy="2241755"/>
          </a:xfrm>
        </p:spPr>
        <p:txBody>
          <a:bodyPr vert="horz" lIns="91440" tIns="45720" rIns="91440" bIns="45720" rtlCol="0" anchor="b">
            <a:normAutofit/>
          </a:bodyPr>
          <a:lstStyle/>
          <a:p>
            <a:r>
              <a:rPr lang="en-US" sz="2500" b="0" dirty="0" err="1"/>
              <a:t>Birleşik</a:t>
            </a:r>
            <a:r>
              <a:rPr lang="en-US" sz="2500" b="0" dirty="0"/>
              <a:t> </a:t>
            </a:r>
            <a:r>
              <a:rPr lang="en-US" sz="2500" b="0" dirty="0" err="1"/>
              <a:t>Devletler</a:t>
            </a:r>
            <a:r>
              <a:rPr lang="en-US" sz="2500" b="0" dirty="0"/>
              <a:t> </a:t>
            </a:r>
            <a:r>
              <a:rPr lang="en-US" sz="2500" b="0" dirty="0" err="1"/>
              <a:t>Önleyici</a:t>
            </a:r>
            <a:r>
              <a:rPr lang="en-US" sz="2500" b="0" dirty="0"/>
              <a:t> </a:t>
            </a:r>
            <a:r>
              <a:rPr lang="en-US" sz="2500" b="0" dirty="0" err="1"/>
              <a:t>Hizmetler</a:t>
            </a:r>
            <a:r>
              <a:rPr lang="en-US" sz="2500" b="0" dirty="0"/>
              <a:t> </a:t>
            </a:r>
            <a:r>
              <a:rPr lang="en-US" sz="2500" b="0" dirty="0" err="1"/>
              <a:t>Çalışma</a:t>
            </a:r>
            <a:r>
              <a:rPr lang="en-US" sz="2500" b="0" dirty="0"/>
              <a:t> </a:t>
            </a:r>
            <a:r>
              <a:rPr lang="en-US" sz="2500" b="0" dirty="0" err="1"/>
              <a:t>Grubu</a:t>
            </a:r>
            <a:r>
              <a:rPr lang="en-US" sz="2500" b="0" dirty="0"/>
              <a:t>  (USPSTF) </a:t>
            </a:r>
            <a:r>
              <a:rPr lang="en-US" sz="2500" b="0" dirty="0" err="1"/>
              <a:t>Öneri</a:t>
            </a:r>
            <a:r>
              <a:rPr lang="en-US" sz="2500" b="0" dirty="0"/>
              <a:t> </a:t>
            </a:r>
            <a:r>
              <a:rPr lang="en-US" sz="2500" b="0" dirty="0" err="1"/>
              <a:t>Derecelendirme</a:t>
            </a:r>
            <a:r>
              <a:rPr lang="en-US" sz="2500" b="0" dirty="0"/>
              <a:t> </a:t>
            </a:r>
            <a:r>
              <a:rPr lang="en-US" sz="2500" b="0" dirty="0" err="1"/>
              <a:t>Tablosu</a:t>
            </a:r>
            <a:endParaRPr lang="en-US" sz="2500" b="0" dirty="0"/>
          </a:p>
        </p:txBody>
      </p:sp>
      <p:pic>
        <p:nvPicPr>
          <p:cNvPr id="7" name="Resim 6">
            <a:extLst>
              <a:ext uri="{FF2B5EF4-FFF2-40B4-BE49-F238E27FC236}">
                <a16:creationId xmlns:a16="http://schemas.microsoft.com/office/drawing/2014/main" id="{A1A1480C-2461-84B6-BAF1-E9361D3D3028}"/>
              </a:ext>
            </a:extLst>
          </p:cNvPr>
          <p:cNvPicPr>
            <a:picLocks noChangeAspect="1"/>
          </p:cNvPicPr>
          <p:nvPr/>
        </p:nvPicPr>
        <p:blipFill>
          <a:blip r:embed="rId2"/>
          <a:stretch>
            <a:fillRect/>
          </a:stretch>
        </p:blipFill>
        <p:spPr>
          <a:xfrm>
            <a:off x="372339" y="4076549"/>
            <a:ext cx="2849832" cy="648336"/>
          </a:xfrm>
          <a:prstGeom prst="rect">
            <a:avLst/>
          </a:prstGeom>
        </p:spPr>
      </p:pic>
      <p:pic>
        <p:nvPicPr>
          <p:cNvPr id="8" name="İçerik Yer Tutucusu 7">
            <a:extLst>
              <a:ext uri="{FF2B5EF4-FFF2-40B4-BE49-F238E27FC236}">
                <a16:creationId xmlns:a16="http://schemas.microsoft.com/office/drawing/2014/main" id="{70E2AC96-F340-4A94-19C0-20105F2F962A}"/>
              </a:ext>
            </a:extLst>
          </p:cNvPr>
          <p:cNvPicPr>
            <a:picLocks noGrp="1" noChangeAspect="1"/>
          </p:cNvPicPr>
          <p:nvPr>
            <p:ph idx="1"/>
          </p:nvPr>
        </p:nvPicPr>
        <p:blipFill>
          <a:blip r:embed="rId3"/>
          <a:stretch>
            <a:fillRect/>
          </a:stretch>
        </p:blipFill>
        <p:spPr>
          <a:xfrm>
            <a:off x="3371635" y="654627"/>
            <a:ext cx="8670900" cy="5548745"/>
          </a:xfrm>
          <a:prstGeom prst="rect">
            <a:avLst/>
          </a:prstGeom>
        </p:spPr>
      </p:pic>
      <p:sp>
        <p:nvSpPr>
          <p:cNvPr id="9" name="Metin kutusu 8">
            <a:extLst>
              <a:ext uri="{FF2B5EF4-FFF2-40B4-BE49-F238E27FC236}">
                <a16:creationId xmlns:a16="http://schemas.microsoft.com/office/drawing/2014/main" id="{9A41EC90-E60D-2E8E-E1F9-13AD58751BF1}"/>
              </a:ext>
            </a:extLst>
          </p:cNvPr>
          <p:cNvSpPr txBox="1"/>
          <p:nvPr/>
        </p:nvSpPr>
        <p:spPr>
          <a:xfrm>
            <a:off x="3371635" y="6172334"/>
            <a:ext cx="1481496" cy="261610"/>
          </a:xfrm>
          <a:prstGeom prst="rect">
            <a:avLst/>
          </a:prstGeom>
          <a:noFill/>
        </p:spPr>
        <p:txBody>
          <a:bodyPr wrap="none" rtlCol="0">
            <a:spAutoFit/>
          </a:bodyPr>
          <a:lstStyle/>
          <a:p>
            <a:r>
              <a:rPr lang="tr-TR" sz="1100" i="1" dirty="0"/>
              <a:t>USPSTF HAZİRAN 2027</a:t>
            </a:r>
          </a:p>
        </p:txBody>
      </p:sp>
    </p:spTree>
    <p:extLst>
      <p:ext uri="{BB962C8B-B14F-4D97-AF65-F5344CB8AC3E}">
        <p14:creationId xmlns:p14="http://schemas.microsoft.com/office/powerpoint/2010/main" val="515677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81005C7-F1E0-D071-AC95-A4DFA0E11551}"/>
              </a:ext>
            </a:extLst>
          </p:cNvPr>
          <p:cNvSpPr>
            <a:spLocks noGrp="1"/>
          </p:cNvSpPr>
          <p:nvPr>
            <p:ph type="title"/>
          </p:nvPr>
        </p:nvSpPr>
        <p:spPr>
          <a:xfrm>
            <a:off x="5906802" y="603504"/>
            <a:ext cx="5577902" cy="1527048"/>
          </a:xfrm>
        </p:spPr>
        <p:txBody>
          <a:bodyPr anchor="b">
            <a:normAutofit/>
          </a:bodyPr>
          <a:lstStyle/>
          <a:p>
            <a:r>
              <a:rPr lang="en-US" sz="3100" b="0"/>
              <a:t>Aile </a:t>
            </a:r>
            <a:r>
              <a:rPr lang="en-US" sz="3100" b="0" err="1"/>
              <a:t>Hekimliği</a:t>
            </a:r>
            <a:r>
              <a:rPr lang="en-US" sz="3100" b="0"/>
              <a:t> </a:t>
            </a:r>
            <a:r>
              <a:rPr lang="en-US" sz="3100" b="0" err="1"/>
              <a:t>Uygulamasında</a:t>
            </a:r>
            <a:r>
              <a:rPr lang="en-US" sz="3100" b="0"/>
              <a:t> </a:t>
            </a:r>
            <a:r>
              <a:rPr lang="en-US" sz="3100" b="0" err="1"/>
              <a:t>Önerilen</a:t>
            </a:r>
            <a:r>
              <a:rPr lang="en-US" sz="3100" b="0"/>
              <a:t> </a:t>
            </a:r>
            <a:r>
              <a:rPr lang="en-US" sz="3100" b="0" err="1"/>
              <a:t>Periyodik</a:t>
            </a:r>
            <a:r>
              <a:rPr lang="en-US" sz="3100" b="0"/>
              <a:t> </a:t>
            </a:r>
            <a:r>
              <a:rPr lang="en-US" sz="3100" b="0" err="1"/>
              <a:t>Muayene</a:t>
            </a:r>
            <a:r>
              <a:rPr lang="en-US" sz="3100" b="0"/>
              <a:t> </a:t>
            </a:r>
            <a:r>
              <a:rPr lang="en-US" sz="3100" b="0" err="1"/>
              <a:t>ve</a:t>
            </a:r>
            <a:r>
              <a:rPr lang="en-US" sz="3100" b="0"/>
              <a:t> Tarama </a:t>
            </a:r>
            <a:r>
              <a:rPr lang="en-US" sz="3100" b="0" err="1"/>
              <a:t>Rehberi</a:t>
            </a:r>
            <a:endParaRPr lang="tr-TR" sz="3100" b="0"/>
          </a:p>
        </p:txBody>
      </p:sp>
      <p:pic>
        <p:nvPicPr>
          <p:cNvPr id="5" name="Resim 4">
            <a:extLst>
              <a:ext uri="{FF2B5EF4-FFF2-40B4-BE49-F238E27FC236}">
                <a16:creationId xmlns:a16="http://schemas.microsoft.com/office/drawing/2014/main" id="{6D6D9DA6-8869-A6C0-03B1-D6A941CAB570}"/>
              </a:ext>
            </a:extLst>
          </p:cNvPr>
          <p:cNvPicPr>
            <a:picLocks noChangeAspect="1"/>
          </p:cNvPicPr>
          <p:nvPr/>
        </p:nvPicPr>
        <p:blipFill>
          <a:blip r:embed="rId2"/>
          <a:stretch>
            <a:fillRect/>
          </a:stretch>
        </p:blipFill>
        <p:spPr>
          <a:xfrm>
            <a:off x="1012074" y="433384"/>
            <a:ext cx="3882653" cy="6019618"/>
          </a:xfrm>
          <a:prstGeom prst="rect">
            <a:avLst/>
          </a:prstGeom>
        </p:spPr>
      </p:pic>
      <p:sp>
        <p:nvSpPr>
          <p:cNvPr id="3" name="İçerik Yer Tutucusu 2">
            <a:extLst>
              <a:ext uri="{FF2B5EF4-FFF2-40B4-BE49-F238E27FC236}">
                <a16:creationId xmlns:a16="http://schemas.microsoft.com/office/drawing/2014/main" id="{42A3B56B-8C85-181E-67A2-F7750C728D8F}"/>
              </a:ext>
            </a:extLst>
          </p:cNvPr>
          <p:cNvSpPr>
            <a:spLocks noGrp="1"/>
          </p:cNvSpPr>
          <p:nvPr>
            <p:ph idx="1"/>
          </p:nvPr>
        </p:nvSpPr>
        <p:spPr>
          <a:xfrm>
            <a:off x="5906802" y="2734056"/>
            <a:ext cx="5577902" cy="3183117"/>
          </a:xfrm>
        </p:spPr>
        <p:txBody>
          <a:bodyPr>
            <a:normAutofit/>
          </a:bodyPr>
          <a:lstStyle/>
          <a:p>
            <a:r>
              <a:rPr lang="tr-TR" b="1" dirty="0"/>
              <a:t>T.C. Sağlık Bakanlığı </a:t>
            </a:r>
            <a:r>
              <a:rPr lang="tr-TR" dirty="0"/>
              <a:t>2012 yılında periyodik muayene rehber taslağı hazırlamış ve 2015 yılında rehber tamamlanıp sunulmuştur.</a:t>
            </a:r>
          </a:p>
          <a:p>
            <a:r>
              <a:rPr lang="tr-TR" b="1" dirty="0">
                <a:solidFill>
                  <a:srgbClr val="FF0000"/>
                </a:solidFill>
              </a:rPr>
              <a:t>2026 yılı sonunda güncel rehber yayınlanması planlanıyor.</a:t>
            </a:r>
          </a:p>
          <a:p>
            <a:endParaRPr lang="tr-TR" sz="1800" dirty="0"/>
          </a:p>
        </p:txBody>
      </p:sp>
    </p:spTree>
    <p:extLst>
      <p:ext uri="{BB962C8B-B14F-4D97-AF65-F5344CB8AC3E}">
        <p14:creationId xmlns:p14="http://schemas.microsoft.com/office/powerpoint/2010/main" val="3853199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42AF183B-9B38-28B0-4D7D-D2DFACC5A807}"/>
              </a:ext>
            </a:extLst>
          </p:cNvPr>
          <p:cNvSpPr>
            <a:spLocks noGrp="1"/>
          </p:cNvSpPr>
          <p:nvPr>
            <p:ph type="title"/>
          </p:nvPr>
        </p:nvSpPr>
        <p:spPr>
          <a:xfrm>
            <a:off x="612649" y="548638"/>
            <a:ext cx="3493008" cy="5788152"/>
          </a:xfrm>
        </p:spPr>
        <p:txBody>
          <a:bodyPr anchor="ctr">
            <a:normAutofit/>
          </a:bodyPr>
          <a:lstStyle/>
          <a:p>
            <a:r>
              <a:rPr lang="tr-TR" sz="3700" b="0" dirty="0"/>
              <a:t>AİLE HEKİMLİĞİ UYGULAMA YÖNETMELİĞİ</a:t>
            </a:r>
            <a:br>
              <a:rPr lang="tr-TR" sz="3700" dirty="0"/>
            </a:br>
            <a:endParaRPr lang="tr-TR" sz="3700" dirty="0"/>
          </a:p>
        </p:txBody>
      </p:sp>
      <p:graphicFrame>
        <p:nvGraphicFramePr>
          <p:cNvPr id="5" name="İçerik Yer Tutucusu 2">
            <a:extLst>
              <a:ext uri="{FF2B5EF4-FFF2-40B4-BE49-F238E27FC236}">
                <a16:creationId xmlns:a16="http://schemas.microsoft.com/office/drawing/2014/main" id="{6C9A826B-0949-78F1-587C-380257CE803F}"/>
              </a:ext>
            </a:extLst>
          </p:cNvPr>
          <p:cNvGraphicFramePr>
            <a:graphicFrameLocks noGrp="1"/>
          </p:cNvGraphicFramePr>
          <p:nvPr>
            <p:ph idx="1"/>
            <p:extLst>
              <p:ext uri="{D42A27DB-BD31-4B8C-83A1-F6EECF244321}">
                <p14:modId xmlns:p14="http://schemas.microsoft.com/office/powerpoint/2010/main" val="8776932"/>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901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207B083-EAC0-A5BB-C369-C9589EC7F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0EB09976-B806-A98E-E8B1-11D638819A41}"/>
              </a:ext>
            </a:extLst>
          </p:cNvPr>
          <p:cNvSpPr>
            <a:spLocks noGrp="1"/>
          </p:cNvSpPr>
          <p:nvPr>
            <p:ph type="title"/>
          </p:nvPr>
        </p:nvSpPr>
        <p:spPr>
          <a:xfrm>
            <a:off x="614677" y="603504"/>
            <a:ext cx="10872216" cy="1007087"/>
          </a:xfrm>
        </p:spPr>
        <p:txBody>
          <a:bodyPr anchor="b">
            <a:normAutofit fontScale="90000"/>
          </a:bodyPr>
          <a:lstStyle/>
          <a:p>
            <a:r>
              <a:rPr lang="tr-TR" b="0" dirty="0"/>
              <a:t>Sistematik derleme: 74 makaleyi, 56 farklı çalışmayı ve 17 milyondan fazla katılımcı değerlendirilmiş</a:t>
            </a:r>
          </a:p>
        </p:txBody>
      </p:sp>
      <p:pic>
        <p:nvPicPr>
          <p:cNvPr id="5" name="İçerik Yer Tutucusu 4">
            <a:extLst>
              <a:ext uri="{FF2B5EF4-FFF2-40B4-BE49-F238E27FC236}">
                <a16:creationId xmlns:a16="http://schemas.microsoft.com/office/drawing/2014/main" id="{FC3A6785-67C1-D3CD-4184-151393DD16DC}"/>
              </a:ext>
            </a:extLst>
          </p:cNvPr>
          <p:cNvPicPr>
            <a:picLocks noChangeAspect="1"/>
          </p:cNvPicPr>
          <p:nvPr/>
        </p:nvPicPr>
        <p:blipFill>
          <a:blip r:embed="rId2"/>
          <a:stretch>
            <a:fillRect/>
          </a:stretch>
        </p:blipFill>
        <p:spPr>
          <a:xfrm>
            <a:off x="6192982" y="1724891"/>
            <a:ext cx="5059705" cy="2390711"/>
          </a:xfrm>
          <a:prstGeom prst="rect">
            <a:avLst/>
          </a:prstGeom>
        </p:spPr>
      </p:pic>
      <p:sp>
        <p:nvSpPr>
          <p:cNvPr id="9" name="Content Placeholder 8">
            <a:extLst>
              <a:ext uri="{FF2B5EF4-FFF2-40B4-BE49-F238E27FC236}">
                <a16:creationId xmlns:a16="http://schemas.microsoft.com/office/drawing/2014/main" id="{22CA547B-4797-C914-10F9-A9FC2894983B}"/>
              </a:ext>
            </a:extLst>
          </p:cNvPr>
          <p:cNvSpPr>
            <a:spLocks noGrp="1"/>
          </p:cNvSpPr>
          <p:nvPr>
            <p:ph idx="1"/>
          </p:nvPr>
        </p:nvSpPr>
        <p:spPr>
          <a:xfrm>
            <a:off x="748145" y="1724891"/>
            <a:ext cx="5444837" cy="4451197"/>
          </a:xfrm>
        </p:spPr>
        <p:txBody>
          <a:bodyPr anchor="t">
            <a:normAutofit/>
          </a:bodyPr>
          <a:lstStyle/>
          <a:p>
            <a:pPr lvl="0"/>
            <a:r>
              <a:rPr lang="tr-TR" sz="1800" dirty="0"/>
              <a:t>Genel sağlık kontrollerinin </a:t>
            </a:r>
            <a:r>
              <a:rPr lang="tr-TR" sz="1800" b="1" dirty="0"/>
              <a:t>mortaliteyi ve kardiyovasküler olayları belirgin şekilde azalttığı gösterilemedi.</a:t>
            </a:r>
            <a:endParaRPr lang="tr-TR" sz="1800" dirty="0"/>
          </a:p>
          <a:p>
            <a:pPr lvl="0"/>
            <a:r>
              <a:rPr lang="tr-TR" sz="1800" dirty="0"/>
              <a:t>Buna karşılık </a:t>
            </a:r>
            <a:r>
              <a:rPr lang="tr-TR" sz="1800" b="1" dirty="0"/>
              <a:t>kronik hastalıkların saptanması</a:t>
            </a:r>
            <a:r>
              <a:rPr lang="tr-TR" sz="1800" dirty="0"/>
              <a:t> ve bazı </a:t>
            </a:r>
            <a:r>
              <a:rPr lang="tr-TR" sz="1800" b="1" dirty="0"/>
              <a:t>koruyucu sağlık hizmetlerinin kullanımı</a:t>
            </a:r>
            <a:r>
              <a:rPr lang="tr-TR" sz="1800" dirty="0"/>
              <a:t> artabilir.</a:t>
            </a:r>
          </a:p>
          <a:p>
            <a:pPr lvl="0"/>
            <a:r>
              <a:rPr lang="tr-TR" sz="1800" dirty="0"/>
              <a:t>Bulgular, tarama ve kontrollerin </a:t>
            </a:r>
            <a:r>
              <a:rPr lang="tr-TR" sz="1800" b="1" dirty="0"/>
              <a:t>bireysel risk faktörleri, yaş ve klinik özelliklere göre planlanmasının</a:t>
            </a:r>
            <a:r>
              <a:rPr lang="tr-TR" sz="1800" dirty="0"/>
              <a:t> önemini desteklemektedir.</a:t>
            </a:r>
          </a:p>
          <a:p>
            <a:endParaRPr lang="en-US" sz="1800" dirty="0"/>
          </a:p>
        </p:txBody>
      </p:sp>
      <p:sp>
        <p:nvSpPr>
          <p:cNvPr id="6" name="Metin kutusu 5">
            <a:extLst>
              <a:ext uri="{FF2B5EF4-FFF2-40B4-BE49-F238E27FC236}">
                <a16:creationId xmlns:a16="http://schemas.microsoft.com/office/drawing/2014/main" id="{18D094B3-495A-5FFE-601F-848413E78FE5}"/>
              </a:ext>
            </a:extLst>
          </p:cNvPr>
          <p:cNvSpPr txBox="1"/>
          <p:nvPr/>
        </p:nvSpPr>
        <p:spPr>
          <a:xfrm>
            <a:off x="6328064" y="4374573"/>
            <a:ext cx="4748645" cy="1200329"/>
          </a:xfrm>
          <a:prstGeom prst="rect">
            <a:avLst/>
          </a:prstGeom>
          <a:noFill/>
        </p:spPr>
        <p:txBody>
          <a:bodyPr wrap="square" rtlCol="0">
            <a:spAutoFit/>
          </a:bodyPr>
          <a:lstStyle/>
          <a:p>
            <a:r>
              <a:rPr lang="tr-TR" dirty="0">
                <a:solidFill>
                  <a:srgbClr val="FF0000"/>
                </a:solidFill>
              </a:rPr>
              <a:t>Periyodik muayenenin amacı yalnızca “hastalık aramak” değil; bireyin risklerini değerlendirerek uygun tarama ve koruyucu sağlık hizmetlerini zamanında sunmaktır.</a:t>
            </a:r>
          </a:p>
        </p:txBody>
      </p:sp>
    </p:spTree>
    <p:extLst>
      <p:ext uri="{BB962C8B-B14F-4D97-AF65-F5344CB8AC3E}">
        <p14:creationId xmlns:p14="http://schemas.microsoft.com/office/powerpoint/2010/main" val="4082330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948AA2-8430-BCC1-5B61-3207904A5BC4}"/>
              </a:ext>
            </a:extLst>
          </p:cNvPr>
          <p:cNvSpPr>
            <a:spLocks noGrp="1"/>
          </p:cNvSpPr>
          <p:nvPr>
            <p:ph type="title"/>
          </p:nvPr>
        </p:nvSpPr>
        <p:spPr/>
        <p:txBody>
          <a:bodyPr/>
          <a:lstStyle/>
          <a:p>
            <a:r>
              <a:rPr lang="tr-TR" b="0" dirty="0"/>
              <a:t>HASTALIKLARIN DOĞAL GİDİŞİ</a:t>
            </a:r>
            <a:br>
              <a:rPr lang="tr-TR" dirty="0"/>
            </a:br>
            <a:endParaRPr lang="tr-TR" dirty="0"/>
          </a:p>
        </p:txBody>
      </p:sp>
      <p:sp>
        <p:nvSpPr>
          <p:cNvPr id="3" name="İçerik Yer Tutucusu 2">
            <a:extLst>
              <a:ext uri="{FF2B5EF4-FFF2-40B4-BE49-F238E27FC236}">
                <a16:creationId xmlns:a16="http://schemas.microsoft.com/office/drawing/2014/main" id="{723B2D47-CC4E-A354-2D9E-A1F01B6BCD8C}"/>
              </a:ext>
            </a:extLst>
          </p:cNvPr>
          <p:cNvSpPr>
            <a:spLocks noGrp="1"/>
          </p:cNvSpPr>
          <p:nvPr>
            <p:ph idx="1"/>
          </p:nvPr>
        </p:nvSpPr>
        <p:spPr>
          <a:xfrm>
            <a:off x="640080" y="1680898"/>
            <a:ext cx="10653579" cy="4593828"/>
          </a:xfrm>
        </p:spPr>
        <p:txBody>
          <a:bodyPr/>
          <a:lstStyle/>
          <a:p>
            <a:pPr marL="0" indent="0">
              <a:buNone/>
            </a:pPr>
            <a:r>
              <a:rPr lang="tr-TR" dirty="0"/>
              <a:t>Hastalık                    Asemptomatik                      Semptomatik                  Komplikasyonlar</a:t>
            </a:r>
          </a:p>
          <a:p>
            <a:pPr marL="0" indent="0">
              <a:buNone/>
            </a:pPr>
            <a:r>
              <a:rPr lang="tr-TR" dirty="0"/>
              <a:t>Öncesi                         Hastalık                                   </a:t>
            </a:r>
            <a:r>
              <a:rPr lang="tr-TR" dirty="0" err="1"/>
              <a:t>Hastalık</a:t>
            </a:r>
            <a:endParaRPr lang="tr-TR" dirty="0"/>
          </a:p>
          <a:p>
            <a:pPr marL="0" indent="0">
              <a:buNone/>
            </a:pPr>
            <a:endParaRPr lang="tr-TR" dirty="0"/>
          </a:p>
          <a:p>
            <a:pPr marL="0" indent="0">
              <a:buNone/>
            </a:pPr>
            <a:endParaRPr lang="tr-TR" dirty="0"/>
          </a:p>
          <a:p>
            <a:pPr marL="0" indent="0">
              <a:buNone/>
            </a:pPr>
            <a:endParaRPr lang="tr-TR" dirty="0"/>
          </a:p>
          <a:p>
            <a:pPr marL="0" indent="0">
              <a:buNone/>
            </a:pPr>
            <a:r>
              <a:rPr lang="tr-TR" dirty="0"/>
              <a:t>           Birincil Koruma                    İkincil Koruma                        Üçüncül Koruma    </a:t>
            </a:r>
          </a:p>
          <a:p>
            <a:pPr marL="0" indent="0">
              <a:buNone/>
            </a:pPr>
            <a:endParaRPr lang="tr-TR" dirty="0"/>
          </a:p>
          <a:p>
            <a:endParaRPr lang="tr-TR" dirty="0"/>
          </a:p>
        </p:txBody>
      </p:sp>
      <p:sp>
        <p:nvSpPr>
          <p:cNvPr id="4" name="Ok: Sağ 3">
            <a:extLst>
              <a:ext uri="{FF2B5EF4-FFF2-40B4-BE49-F238E27FC236}">
                <a16:creationId xmlns:a16="http://schemas.microsoft.com/office/drawing/2014/main" id="{7D9D7C20-385C-1727-7A68-A70AEFE53C38}"/>
              </a:ext>
            </a:extLst>
          </p:cNvPr>
          <p:cNvSpPr/>
          <p:nvPr/>
        </p:nvSpPr>
        <p:spPr>
          <a:xfrm>
            <a:off x="1785453" y="1743692"/>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Ok: Sağ 5">
            <a:extLst>
              <a:ext uri="{FF2B5EF4-FFF2-40B4-BE49-F238E27FC236}">
                <a16:creationId xmlns:a16="http://schemas.microsoft.com/office/drawing/2014/main" id="{5F8F6020-8824-EB73-F3FB-EE5217C60E2E}"/>
              </a:ext>
            </a:extLst>
          </p:cNvPr>
          <p:cNvSpPr/>
          <p:nvPr/>
        </p:nvSpPr>
        <p:spPr>
          <a:xfrm>
            <a:off x="4915075" y="1743692"/>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Ok: Sağ 7">
            <a:extLst>
              <a:ext uri="{FF2B5EF4-FFF2-40B4-BE49-F238E27FC236}">
                <a16:creationId xmlns:a16="http://schemas.microsoft.com/office/drawing/2014/main" id="{AB24D305-10EC-0C2F-44F9-346268904C87}"/>
              </a:ext>
            </a:extLst>
          </p:cNvPr>
          <p:cNvSpPr/>
          <p:nvPr/>
        </p:nvSpPr>
        <p:spPr>
          <a:xfrm>
            <a:off x="7931120" y="1743692"/>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Ok: Yukarı 8">
            <a:extLst>
              <a:ext uri="{FF2B5EF4-FFF2-40B4-BE49-F238E27FC236}">
                <a16:creationId xmlns:a16="http://schemas.microsoft.com/office/drawing/2014/main" id="{14D799B9-00CA-33C5-500F-94AF42BFCA65}"/>
              </a:ext>
            </a:extLst>
          </p:cNvPr>
          <p:cNvSpPr/>
          <p:nvPr/>
        </p:nvSpPr>
        <p:spPr>
          <a:xfrm>
            <a:off x="1936955" y="2801230"/>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Ok: Yukarı 10">
            <a:extLst>
              <a:ext uri="{FF2B5EF4-FFF2-40B4-BE49-F238E27FC236}">
                <a16:creationId xmlns:a16="http://schemas.microsoft.com/office/drawing/2014/main" id="{68E54A4C-F04C-29EF-662B-1AEBB869ED35}"/>
              </a:ext>
            </a:extLst>
          </p:cNvPr>
          <p:cNvSpPr/>
          <p:nvPr/>
        </p:nvSpPr>
        <p:spPr>
          <a:xfrm>
            <a:off x="5088194" y="2801230"/>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Ok: Yukarı 12">
            <a:extLst>
              <a:ext uri="{FF2B5EF4-FFF2-40B4-BE49-F238E27FC236}">
                <a16:creationId xmlns:a16="http://schemas.microsoft.com/office/drawing/2014/main" id="{A1F97210-2EC5-0C1A-BD99-766DFE8000F8}"/>
              </a:ext>
            </a:extLst>
          </p:cNvPr>
          <p:cNvSpPr/>
          <p:nvPr/>
        </p:nvSpPr>
        <p:spPr>
          <a:xfrm>
            <a:off x="8239433" y="2808604"/>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156045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1">
            <a:extLst>
              <a:ext uri="{FF2B5EF4-FFF2-40B4-BE49-F238E27FC236}">
                <a16:creationId xmlns:a16="http://schemas.microsoft.com/office/drawing/2014/main" id="{A5A14613-C96C-F5FD-0593-24D7C0DA4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4C9EF66-285F-247B-E171-8471ABDAFDE7}"/>
              </a:ext>
            </a:extLst>
          </p:cNvPr>
          <p:cNvSpPr>
            <a:spLocks noGrp="1"/>
          </p:cNvSpPr>
          <p:nvPr>
            <p:ph type="title"/>
          </p:nvPr>
        </p:nvSpPr>
        <p:spPr>
          <a:xfrm>
            <a:off x="619759" y="603504"/>
            <a:ext cx="5237576" cy="1527048"/>
          </a:xfrm>
        </p:spPr>
        <p:txBody>
          <a:bodyPr anchor="b">
            <a:normAutofit/>
          </a:bodyPr>
          <a:lstStyle/>
          <a:p>
            <a:r>
              <a:rPr lang="tr-TR" b="0" dirty="0"/>
              <a:t>PRİMORDİAL KORUNMA</a:t>
            </a:r>
          </a:p>
        </p:txBody>
      </p:sp>
      <p:sp>
        <p:nvSpPr>
          <p:cNvPr id="3" name="İçerik Yer Tutucusu 2">
            <a:extLst>
              <a:ext uri="{FF2B5EF4-FFF2-40B4-BE49-F238E27FC236}">
                <a16:creationId xmlns:a16="http://schemas.microsoft.com/office/drawing/2014/main" id="{5B329F4E-A0BC-9C8E-1405-EE8117E7E09E}"/>
              </a:ext>
            </a:extLst>
          </p:cNvPr>
          <p:cNvSpPr>
            <a:spLocks noGrp="1"/>
          </p:cNvSpPr>
          <p:nvPr>
            <p:ph idx="1"/>
          </p:nvPr>
        </p:nvSpPr>
        <p:spPr>
          <a:xfrm>
            <a:off x="619758" y="2212848"/>
            <a:ext cx="5237577" cy="4096512"/>
          </a:xfrm>
        </p:spPr>
        <p:txBody>
          <a:bodyPr>
            <a:normAutofit/>
          </a:bodyPr>
          <a:lstStyle/>
          <a:p>
            <a:r>
              <a:rPr lang="tr-TR" dirty="0"/>
              <a:t>Risk faktörleri ortaya çıkmadan onların oluşmasını önlemek amaçlanır. </a:t>
            </a:r>
          </a:p>
          <a:p>
            <a:r>
              <a:rPr lang="tr-TR" dirty="0">
                <a:cs typeface="Arial" charset="0"/>
              </a:rPr>
              <a:t>Bireysel ve kitle eğitimleri yolu ile başarılmaktadır.</a:t>
            </a:r>
          </a:p>
          <a:p>
            <a:endParaRPr lang="tr-TR" dirty="0"/>
          </a:p>
          <a:p>
            <a:endParaRPr lang="tr-TR" dirty="0"/>
          </a:p>
          <a:p>
            <a:pPr marL="0" indent="0">
              <a:buNone/>
            </a:pPr>
            <a:r>
              <a:rPr lang="tr-TR" dirty="0"/>
              <a:t>Obezitenin engellenmesi </a:t>
            </a:r>
          </a:p>
          <a:p>
            <a:pPr marL="0" indent="0">
              <a:buNone/>
            </a:pPr>
            <a:r>
              <a:rPr lang="tr-TR" dirty="0"/>
              <a:t> Sigaranın yasaklanması</a:t>
            </a:r>
          </a:p>
          <a:p>
            <a:endParaRPr lang="tr-TR" sz="1800" dirty="0"/>
          </a:p>
        </p:txBody>
      </p:sp>
      <p:pic>
        <p:nvPicPr>
          <p:cNvPr id="7" name="Resim 6">
            <a:extLst>
              <a:ext uri="{FF2B5EF4-FFF2-40B4-BE49-F238E27FC236}">
                <a16:creationId xmlns:a16="http://schemas.microsoft.com/office/drawing/2014/main" id="{405464B9-DD33-650F-5B65-B1B542CCF785}"/>
              </a:ext>
            </a:extLst>
          </p:cNvPr>
          <p:cNvPicPr>
            <a:picLocks noChangeAspect="1"/>
          </p:cNvPicPr>
          <p:nvPr/>
        </p:nvPicPr>
        <p:blipFill>
          <a:blip r:embed="rId2"/>
          <a:stretch>
            <a:fillRect/>
          </a:stretch>
        </p:blipFill>
        <p:spPr>
          <a:xfrm>
            <a:off x="6834858" y="419362"/>
            <a:ext cx="3860053" cy="2895040"/>
          </a:xfrm>
          <a:prstGeom prst="rect">
            <a:avLst/>
          </a:prstGeom>
        </p:spPr>
      </p:pic>
      <p:pic>
        <p:nvPicPr>
          <p:cNvPr id="5" name="Resim 4">
            <a:extLst>
              <a:ext uri="{FF2B5EF4-FFF2-40B4-BE49-F238E27FC236}">
                <a16:creationId xmlns:a16="http://schemas.microsoft.com/office/drawing/2014/main" id="{ADD4372A-538D-7420-0857-913BDB2D202C}"/>
              </a:ext>
            </a:extLst>
          </p:cNvPr>
          <p:cNvPicPr>
            <a:picLocks noChangeAspect="1"/>
          </p:cNvPicPr>
          <p:nvPr/>
        </p:nvPicPr>
        <p:blipFill>
          <a:blip r:embed="rId3"/>
          <a:stretch>
            <a:fillRect/>
          </a:stretch>
        </p:blipFill>
        <p:spPr>
          <a:xfrm>
            <a:off x="7678920" y="3540871"/>
            <a:ext cx="2852957" cy="2896404"/>
          </a:xfrm>
          <a:prstGeom prst="rect">
            <a:avLst/>
          </a:prstGeom>
        </p:spPr>
      </p:pic>
      <p:sp>
        <p:nvSpPr>
          <p:cNvPr id="8" name="Artı 7">
            <a:extLst>
              <a:ext uri="{FF2B5EF4-FFF2-40B4-BE49-F238E27FC236}">
                <a16:creationId xmlns:a16="http://schemas.microsoft.com/office/drawing/2014/main" id="{E1933D0A-747E-0359-DC14-53F5FA825F6D}"/>
              </a:ext>
            </a:extLst>
          </p:cNvPr>
          <p:cNvSpPr/>
          <p:nvPr/>
        </p:nvSpPr>
        <p:spPr>
          <a:xfrm>
            <a:off x="285788" y="4989073"/>
            <a:ext cx="333970" cy="292698"/>
          </a:xfrm>
          <a:prstGeom prst="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Artı 9">
            <a:extLst>
              <a:ext uri="{FF2B5EF4-FFF2-40B4-BE49-F238E27FC236}">
                <a16:creationId xmlns:a16="http://schemas.microsoft.com/office/drawing/2014/main" id="{7F4068BD-CD11-A111-E260-91CBB7B2BEBD}"/>
              </a:ext>
            </a:extLst>
          </p:cNvPr>
          <p:cNvSpPr/>
          <p:nvPr/>
        </p:nvSpPr>
        <p:spPr>
          <a:xfrm>
            <a:off x="285788" y="5502867"/>
            <a:ext cx="333970" cy="292698"/>
          </a:xfrm>
          <a:prstGeom prst="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11720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4E86507-20DC-24E3-1AB5-E48D2C0F8028}"/>
              </a:ext>
            </a:extLst>
          </p:cNvPr>
          <p:cNvSpPr>
            <a:spLocks noGrp="1"/>
          </p:cNvSpPr>
          <p:nvPr>
            <p:ph type="title"/>
          </p:nvPr>
        </p:nvSpPr>
        <p:spPr>
          <a:xfrm>
            <a:off x="612648" y="0"/>
            <a:ext cx="5862396" cy="1527048"/>
          </a:xfrm>
        </p:spPr>
        <p:txBody>
          <a:bodyPr anchor="b">
            <a:normAutofit/>
          </a:bodyPr>
          <a:lstStyle/>
          <a:p>
            <a:r>
              <a:rPr lang="tr-TR" b="0" dirty="0"/>
              <a:t>BİRİNCİL KORUMA</a:t>
            </a:r>
          </a:p>
        </p:txBody>
      </p:sp>
      <p:sp>
        <p:nvSpPr>
          <p:cNvPr id="3" name="İçerik Yer Tutucusu 2">
            <a:extLst>
              <a:ext uri="{FF2B5EF4-FFF2-40B4-BE49-F238E27FC236}">
                <a16:creationId xmlns:a16="http://schemas.microsoft.com/office/drawing/2014/main" id="{6BA3C2A6-2E11-F8CD-B229-BF7CD339DCC4}"/>
              </a:ext>
            </a:extLst>
          </p:cNvPr>
          <p:cNvSpPr>
            <a:spLocks noGrp="1"/>
          </p:cNvSpPr>
          <p:nvPr>
            <p:ph idx="1"/>
          </p:nvPr>
        </p:nvSpPr>
        <p:spPr>
          <a:xfrm>
            <a:off x="612648" y="2212848"/>
            <a:ext cx="5862396" cy="4096512"/>
          </a:xfrm>
        </p:spPr>
        <p:txBody>
          <a:bodyPr>
            <a:normAutofit/>
          </a:bodyPr>
          <a:lstStyle/>
          <a:p>
            <a:r>
              <a:rPr lang="tr-TR" dirty="0">
                <a:latin typeface="Roboto" panose="020F0502020204030204" pitchFamily="2" charset="0"/>
              </a:rPr>
              <a:t>Risk faktörleri mevcut iken koruyucu eylem ile hastalığın oluşmasını önlemek ve derecesini azaltmak amaçlanır.</a:t>
            </a:r>
          </a:p>
          <a:p>
            <a:pPr marL="82550" indent="0">
              <a:buNone/>
            </a:pPr>
            <a:r>
              <a:rPr lang="tr-TR" dirty="0"/>
              <a:t>Hedef kitle </a:t>
            </a:r>
            <a:r>
              <a:rPr lang="tr-TR" dirty="0">
                <a:sym typeface="Wingdings" pitchFamily="2" charset="2"/>
              </a:rPr>
              <a:t> </a:t>
            </a:r>
            <a:r>
              <a:rPr lang="tr-TR" b="1" dirty="0"/>
              <a:t>Sağlıklı kişiler</a:t>
            </a:r>
          </a:p>
          <a:p>
            <a:pPr marL="1752600" lvl="3" indent="-381000"/>
            <a:r>
              <a:rPr lang="tr-TR" sz="2000" dirty="0"/>
              <a:t>  Bağışıklama</a:t>
            </a:r>
          </a:p>
          <a:p>
            <a:pPr marL="1752600" lvl="3" indent="-381000"/>
            <a:r>
              <a:rPr lang="tr-TR" sz="2000" dirty="0"/>
              <a:t> Aile Planlaması</a:t>
            </a:r>
          </a:p>
          <a:p>
            <a:pPr marL="1752600" lvl="3" indent="-381000"/>
            <a:r>
              <a:rPr lang="tr-TR" sz="2000" dirty="0"/>
              <a:t> </a:t>
            </a:r>
            <a:r>
              <a:rPr lang="tr-TR" sz="2000" dirty="0" err="1"/>
              <a:t>Kemoprofilaksi</a:t>
            </a:r>
            <a:endParaRPr lang="tr-TR" sz="2000" dirty="0"/>
          </a:p>
          <a:p>
            <a:pPr marL="1752600" lvl="3" indent="-381000"/>
            <a:r>
              <a:rPr lang="tr-TR" sz="2000" dirty="0"/>
              <a:t> Sağlık Eğitimi Hizmetleri (Danışmalık) </a:t>
            </a:r>
          </a:p>
          <a:p>
            <a:endParaRPr lang="tr-TR" sz="1800" dirty="0"/>
          </a:p>
        </p:txBody>
      </p:sp>
      <p:pic>
        <p:nvPicPr>
          <p:cNvPr id="5" name="Resim 4">
            <a:extLst>
              <a:ext uri="{FF2B5EF4-FFF2-40B4-BE49-F238E27FC236}">
                <a16:creationId xmlns:a16="http://schemas.microsoft.com/office/drawing/2014/main" id="{67498BD1-0103-BCDE-168D-BE5F628D9AAD}"/>
              </a:ext>
            </a:extLst>
          </p:cNvPr>
          <p:cNvPicPr>
            <a:picLocks noChangeAspect="1"/>
          </p:cNvPicPr>
          <p:nvPr/>
        </p:nvPicPr>
        <p:blipFill>
          <a:blip r:embed="rId2"/>
          <a:stretch>
            <a:fillRect/>
          </a:stretch>
        </p:blipFill>
        <p:spPr>
          <a:xfrm>
            <a:off x="7091395" y="1580344"/>
            <a:ext cx="4681506" cy="3725698"/>
          </a:xfrm>
          <a:prstGeom prst="rect">
            <a:avLst/>
          </a:prstGeom>
        </p:spPr>
      </p:pic>
    </p:spTree>
    <p:extLst>
      <p:ext uri="{BB962C8B-B14F-4D97-AF65-F5344CB8AC3E}">
        <p14:creationId xmlns:p14="http://schemas.microsoft.com/office/powerpoint/2010/main" val="2375191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DB82A6-9188-4C3B-7040-C0FDD0F2D87B}"/>
              </a:ext>
            </a:extLst>
          </p:cNvPr>
          <p:cNvSpPr>
            <a:spLocks noGrp="1"/>
          </p:cNvSpPr>
          <p:nvPr>
            <p:ph type="title"/>
          </p:nvPr>
        </p:nvSpPr>
        <p:spPr/>
        <p:txBody>
          <a:bodyPr/>
          <a:lstStyle/>
          <a:p>
            <a:r>
              <a:rPr lang="tr-TR" b="0" dirty="0"/>
              <a:t>BİRİNCİL KORUMA</a:t>
            </a:r>
            <a:endParaRPr lang="tr-TR" dirty="0"/>
          </a:p>
        </p:txBody>
      </p:sp>
      <p:sp>
        <p:nvSpPr>
          <p:cNvPr id="3" name="İçerik Yer Tutucusu 2">
            <a:extLst>
              <a:ext uri="{FF2B5EF4-FFF2-40B4-BE49-F238E27FC236}">
                <a16:creationId xmlns:a16="http://schemas.microsoft.com/office/drawing/2014/main" id="{EBA2336A-6985-14CB-8409-3F045307F74E}"/>
              </a:ext>
            </a:extLst>
          </p:cNvPr>
          <p:cNvSpPr>
            <a:spLocks noGrp="1"/>
          </p:cNvSpPr>
          <p:nvPr>
            <p:ph idx="1"/>
          </p:nvPr>
        </p:nvSpPr>
        <p:spPr/>
        <p:txBody>
          <a:bodyPr/>
          <a:lstStyle/>
          <a:p>
            <a:pPr marL="0" indent="0">
              <a:buNone/>
            </a:pPr>
            <a:r>
              <a:rPr lang="tr-TR" dirty="0">
                <a:latin typeface="Roboto" panose="02000000000000000000" pitchFamily="2" charset="0"/>
              </a:rPr>
              <a:t> Obez kişilerde koroner arter hastalığı veya diyabet gelişimini engellemek için diyet ve egzersiz önerilmesi, </a:t>
            </a:r>
          </a:p>
          <a:p>
            <a:endParaRPr lang="tr-TR" dirty="0">
              <a:latin typeface="Roboto" panose="02000000000000000000" pitchFamily="2" charset="0"/>
            </a:endParaRPr>
          </a:p>
          <a:p>
            <a:pPr marL="0" indent="0">
              <a:buNone/>
            </a:pPr>
            <a:r>
              <a:rPr lang="tr-TR" dirty="0">
                <a:latin typeface="Roboto" panose="02000000000000000000" pitchFamily="2" charset="0"/>
              </a:rPr>
              <a:t> Bağışıklama, </a:t>
            </a:r>
          </a:p>
          <a:p>
            <a:endParaRPr lang="tr-TR" dirty="0">
              <a:latin typeface="Roboto" panose="02000000000000000000" pitchFamily="2" charset="0"/>
            </a:endParaRPr>
          </a:p>
          <a:p>
            <a:pPr marL="0" indent="0">
              <a:buNone/>
            </a:pPr>
            <a:r>
              <a:rPr lang="tr-TR" dirty="0">
                <a:latin typeface="Roboto" panose="02000000000000000000" pitchFamily="2" charset="0"/>
              </a:rPr>
              <a:t> İçme sularının sanitasyonu</a:t>
            </a:r>
          </a:p>
          <a:p>
            <a:endParaRPr lang="tr-TR" dirty="0"/>
          </a:p>
        </p:txBody>
      </p:sp>
      <p:sp>
        <p:nvSpPr>
          <p:cNvPr id="4" name="Artı 3">
            <a:extLst>
              <a:ext uri="{FF2B5EF4-FFF2-40B4-BE49-F238E27FC236}">
                <a16:creationId xmlns:a16="http://schemas.microsoft.com/office/drawing/2014/main" id="{C9DC354A-937E-1A40-EE9B-E5A18938BBA0}"/>
              </a:ext>
            </a:extLst>
          </p:cNvPr>
          <p:cNvSpPr/>
          <p:nvPr/>
        </p:nvSpPr>
        <p:spPr>
          <a:xfrm>
            <a:off x="285136" y="1818968"/>
            <a:ext cx="403122" cy="344129"/>
          </a:xfrm>
          <a:prstGeom prst="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Artı 5">
            <a:extLst>
              <a:ext uri="{FF2B5EF4-FFF2-40B4-BE49-F238E27FC236}">
                <a16:creationId xmlns:a16="http://schemas.microsoft.com/office/drawing/2014/main" id="{ACA3B45B-B728-5216-9477-4408194F5E51}"/>
              </a:ext>
            </a:extLst>
          </p:cNvPr>
          <p:cNvSpPr/>
          <p:nvPr/>
        </p:nvSpPr>
        <p:spPr>
          <a:xfrm>
            <a:off x="285136" y="3084871"/>
            <a:ext cx="403122" cy="344129"/>
          </a:xfrm>
          <a:prstGeom prst="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Artı 7">
            <a:extLst>
              <a:ext uri="{FF2B5EF4-FFF2-40B4-BE49-F238E27FC236}">
                <a16:creationId xmlns:a16="http://schemas.microsoft.com/office/drawing/2014/main" id="{803300E3-DA47-505E-9E73-2FF7788706DA}"/>
              </a:ext>
            </a:extLst>
          </p:cNvPr>
          <p:cNvSpPr/>
          <p:nvPr/>
        </p:nvSpPr>
        <p:spPr>
          <a:xfrm>
            <a:off x="285136" y="4091104"/>
            <a:ext cx="403122" cy="344129"/>
          </a:xfrm>
          <a:prstGeom prst="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a:extLst>
              <a:ext uri="{FF2B5EF4-FFF2-40B4-BE49-F238E27FC236}">
                <a16:creationId xmlns:a16="http://schemas.microsoft.com/office/drawing/2014/main" id="{64395548-3C1A-038F-2973-C232FF639C80}"/>
              </a:ext>
            </a:extLst>
          </p:cNvPr>
          <p:cNvPicPr>
            <a:picLocks noChangeAspect="1"/>
          </p:cNvPicPr>
          <p:nvPr/>
        </p:nvPicPr>
        <p:blipFill>
          <a:blip r:embed="rId2"/>
          <a:stretch>
            <a:fillRect/>
          </a:stretch>
        </p:blipFill>
        <p:spPr>
          <a:xfrm>
            <a:off x="8522600" y="4484399"/>
            <a:ext cx="2912033" cy="1824962"/>
          </a:xfrm>
          <a:prstGeom prst="rect">
            <a:avLst/>
          </a:prstGeom>
        </p:spPr>
      </p:pic>
      <p:pic>
        <p:nvPicPr>
          <p:cNvPr id="14" name="Resim 13">
            <a:extLst>
              <a:ext uri="{FF2B5EF4-FFF2-40B4-BE49-F238E27FC236}">
                <a16:creationId xmlns:a16="http://schemas.microsoft.com/office/drawing/2014/main" id="{5C424FCC-9160-D7A3-3DBC-6FDFE1383D7F}"/>
              </a:ext>
            </a:extLst>
          </p:cNvPr>
          <p:cNvPicPr>
            <a:picLocks noChangeAspect="1"/>
          </p:cNvPicPr>
          <p:nvPr/>
        </p:nvPicPr>
        <p:blipFill>
          <a:blip r:embed="rId3"/>
          <a:stretch>
            <a:fillRect/>
          </a:stretch>
        </p:blipFill>
        <p:spPr>
          <a:xfrm>
            <a:off x="8522600" y="2432374"/>
            <a:ext cx="2887363" cy="1580072"/>
          </a:xfrm>
          <a:prstGeom prst="rect">
            <a:avLst/>
          </a:prstGeom>
        </p:spPr>
      </p:pic>
    </p:spTree>
    <p:extLst>
      <p:ext uri="{BB962C8B-B14F-4D97-AF65-F5344CB8AC3E}">
        <p14:creationId xmlns:p14="http://schemas.microsoft.com/office/powerpoint/2010/main" val="3881598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0453618-10ED-E4E8-728A-F64F826EEF8D}"/>
              </a:ext>
            </a:extLst>
          </p:cNvPr>
          <p:cNvSpPr>
            <a:spLocks noGrp="1"/>
          </p:cNvSpPr>
          <p:nvPr>
            <p:ph type="title"/>
          </p:nvPr>
        </p:nvSpPr>
        <p:spPr>
          <a:xfrm>
            <a:off x="612648" y="603504"/>
            <a:ext cx="5862396" cy="1527048"/>
          </a:xfrm>
        </p:spPr>
        <p:txBody>
          <a:bodyPr anchor="b">
            <a:normAutofit/>
          </a:bodyPr>
          <a:lstStyle/>
          <a:p>
            <a:r>
              <a:rPr lang="tr-TR" b="0" dirty="0"/>
              <a:t>İKİNCİL KORUMA</a:t>
            </a:r>
          </a:p>
        </p:txBody>
      </p:sp>
      <p:sp>
        <p:nvSpPr>
          <p:cNvPr id="3" name="İçerik Yer Tutucusu 2">
            <a:extLst>
              <a:ext uri="{FF2B5EF4-FFF2-40B4-BE49-F238E27FC236}">
                <a16:creationId xmlns:a16="http://schemas.microsoft.com/office/drawing/2014/main" id="{41013F22-625C-82A4-E8D3-B0DD995D4193}"/>
              </a:ext>
            </a:extLst>
          </p:cNvPr>
          <p:cNvSpPr>
            <a:spLocks noGrp="1"/>
          </p:cNvSpPr>
          <p:nvPr>
            <p:ph idx="1"/>
          </p:nvPr>
        </p:nvSpPr>
        <p:spPr>
          <a:xfrm>
            <a:off x="612648" y="2212848"/>
            <a:ext cx="5862396" cy="4096512"/>
          </a:xfrm>
        </p:spPr>
        <p:txBody>
          <a:bodyPr>
            <a:normAutofit/>
          </a:bodyPr>
          <a:lstStyle/>
          <a:p>
            <a:r>
              <a:rPr lang="tr-TR" dirty="0"/>
              <a:t> Gelişmekte olan bir patolojiyi ya da mevcut risk faktörünü, hastada semptomlar ortaya çıkmadan önce ortaya çıkarmaya yönelik girişimlerdir.</a:t>
            </a:r>
          </a:p>
          <a:p>
            <a:endParaRPr lang="tr-TR" dirty="0"/>
          </a:p>
          <a:p>
            <a:r>
              <a:rPr lang="tr-TR" dirty="0"/>
              <a:t>Hastalıkların belirtisiz evrede erken tanınması ve ilerlemesinin kontrol edilmesini amaçlar.</a:t>
            </a:r>
          </a:p>
          <a:p>
            <a:endParaRPr lang="tr-TR" dirty="0"/>
          </a:p>
          <a:p>
            <a:r>
              <a:rPr lang="tr-TR" dirty="0"/>
              <a:t>Hedef  Kitle </a:t>
            </a:r>
            <a:r>
              <a:rPr lang="tr-TR" dirty="0">
                <a:sym typeface="Wingdings" pitchFamily="2" charset="2"/>
              </a:rPr>
              <a:t> </a:t>
            </a:r>
            <a:r>
              <a:rPr lang="tr-TR" b="1" dirty="0"/>
              <a:t>Asemptomatik Hastalar</a:t>
            </a:r>
          </a:p>
          <a:p>
            <a:pPr marL="914400" lvl="2" indent="0">
              <a:buNone/>
            </a:pPr>
            <a:endParaRPr lang="tr-TR" sz="1800" dirty="0"/>
          </a:p>
          <a:p>
            <a:endParaRPr lang="tr-TR" sz="1800" dirty="0"/>
          </a:p>
        </p:txBody>
      </p:sp>
      <p:pic>
        <p:nvPicPr>
          <p:cNvPr id="5" name="Resim 4">
            <a:extLst>
              <a:ext uri="{FF2B5EF4-FFF2-40B4-BE49-F238E27FC236}">
                <a16:creationId xmlns:a16="http://schemas.microsoft.com/office/drawing/2014/main" id="{CFA2F168-3C59-D118-CF19-F7CA21394A3C}"/>
              </a:ext>
            </a:extLst>
          </p:cNvPr>
          <p:cNvPicPr>
            <a:picLocks noChangeAspect="1"/>
          </p:cNvPicPr>
          <p:nvPr/>
        </p:nvPicPr>
        <p:blipFill>
          <a:blip r:embed="rId2"/>
          <a:srcRect l="4050" r="34993" b="-1"/>
          <a:stretch/>
        </p:blipFill>
        <p:spPr>
          <a:xfrm>
            <a:off x="7091395" y="812763"/>
            <a:ext cx="4681506" cy="5260860"/>
          </a:xfrm>
          <a:prstGeom prst="rect">
            <a:avLst/>
          </a:prstGeom>
        </p:spPr>
      </p:pic>
    </p:spTree>
    <p:extLst>
      <p:ext uri="{BB962C8B-B14F-4D97-AF65-F5344CB8AC3E}">
        <p14:creationId xmlns:p14="http://schemas.microsoft.com/office/powerpoint/2010/main" val="3897472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1E1AC45-FABD-B9F2-C0D4-E9052F1EA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BF1BEC7-EE84-410A-95DE-F4DB44E01406}"/>
              </a:ext>
            </a:extLst>
          </p:cNvPr>
          <p:cNvSpPr>
            <a:spLocks noGrp="1"/>
          </p:cNvSpPr>
          <p:nvPr>
            <p:ph type="title"/>
          </p:nvPr>
        </p:nvSpPr>
        <p:spPr>
          <a:xfrm>
            <a:off x="615557" y="548639"/>
            <a:ext cx="4011861" cy="3247505"/>
          </a:xfrm>
        </p:spPr>
        <p:txBody>
          <a:bodyPr anchor="t">
            <a:normAutofit/>
          </a:bodyPr>
          <a:lstStyle/>
          <a:p>
            <a:r>
              <a:rPr lang="tr-TR" b="0" dirty="0"/>
              <a:t>İKİNCİL KORUMA</a:t>
            </a:r>
            <a:endParaRPr lang="tr-TR" dirty="0"/>
          </a:p>
        </p:txBody>
      </p:sp>
      <p:sp>
        <p:nvSpPr>
          <p:cNvPr id="3" name="İçerik Yer Tutucusu 2">
            <a:extLst>
              <a:ext uri="{FF2B5EF4-FFF2-40B4-BE49-F238E27FC236}">
                <a16:creationId xmlns:a16="http://schemas.microsoft.com/office/drawing/2014/main" id="{AF7CAEDA-CB9A-6218-91D6-E61D40D2A55F}"/>
              </a:ext>
            </a:extLst>
          </p:cNvPr>
          <p:cNvSpPr>
            <a:spLocks noGrp="1"/>
          </p:cNvSpPr>
          <p:nvPr>
            <p:ph idx="1"/>
          </p:nvPr>
        </p:nvSpPr>
        <p:spPr>
          <a:xfrm>
            <a:off x="5550408" y="548639"/>
            <a:ext cx="6190488" cy="3247505"/>
          </a:xfrm>
        </p:spPr>
        <p:txBody>
          <a:bodyPr>
            <a:normAutofit/>
          </a:bodyPr>
          <a:lstStyle/>
          <a:p>
            <a:r>
              <a:rPr lang="tr-TR" sz="1800"/>
              <a:t>Kanser taramları- mamografi, pap smear, kolerektal kanser taramaları</a:t>
            </a:r>
          </a:p>
          <a:p>
            <a:r>
              <a:rPr lang="tr-TR" sz="1800"/>
              <a:t>Tansiyon ölçümleri, açlık kan şekeri kontrolleri</a:t>
            </a:r>
          </a:p>
          <a:p>
            <a:r>
              <a:rPr lang="tr-TR" sz="1800"/>
              <a:t>Yeni doğan tarama programları- topuk kanı taraması; fenilketonüri, biyotidinaz eksikliği, konjenital hipotiroidi</a:t>
            </a:r>
          </a:p>
          <a:p>
            <a:r>
              <a:rPr lang="tr-TR" sz="1800"/>
              <a:t>Enfeksiyon ve bağışıklık taramaları- PPD cilt testi</a:t>
            </a:r>
          </a:p>
          <a:p>
            <a:endParaRPr lang="tr-TR" sz="1800" dirty="0"/>
          </a:p>
        </p:txBody>
      </p:sp>
      <p:pic>
        <p:nvPicPr>
          <p:cNvPr id="13" name="Resim 12">
            <a:extLst>
              <a:ext uri="{FF2B5EF4-FFF2-40B4-BE49-F238E27FC236}">
                <a16:creationId xmlns:a16="http://schemas.microsoft.com/office/drawing/2014/main" id="{A31A776D-62EA-1AAC-728C-9F70F571083E}"/>
              </a:ext>
            </a:extLst>
          </p:cNvPr>
          <p:cNvPicPr>
            <a:picLocks noChangeAspect="1"/>
          </p:cNvPicPr>
          <p:nvPr/>
        </p:nvPicPr>
        <p:blipFill>
          <a:blip r:embed="rId2"/>
          <a:stretch>
            <a:fillRect/>
          </a:stretch>
        </p:blipFill>
        <p:spPr>
          <a:xfrm>
            <a:off x="496269" y="4344782"/>
            <a:ext cx="2495889" cy="2090653"/>
          </a:xfrm>
          <a:prstGeom prst="rect">
            <a:avLst/>
          </a:prstGeom>
        </p:spPr>
      </p:pic>
      <p:pic>
        <p:nvPicPr>
          <p:cNvPr id="11" name="Resim 10">
            <a:extLst>
              <a:ext uri="{FF2B5EF4-FFF2-40B4-BE49-F238E27FC236}">
                <a16:creationId xmlns:a16="http://schemas.microsoft.com/office/drawing/2014/main" id="{362174C9-734A-E8CB-AC69-DB5746D0D474}"/>
              </a:ext>
            </a:extLst>
          </p:cNvPr>
          <p:cNvPicPr>
            <a:picLocks noChangeAspect="1"/>
          </p:cNvPicPr>
          <p:nvPr/>
        </p:nvPicPr>
        <p:blipFill>
          <a:blip r:embed="rId3"/>
          <a:srcRect l="21281" r="3" b="3"/>
          <a:stretch>
            <a:fillRect/>
          </a:stretch>
        </p:blipFill>
        <p:spPr>
          <a:xfrm>
            <a:off x="3293199" y="4424496"/>
            <a:ext cx="2671693" cy="2010938"/>
          </a:xfrm>
          <a:prstGeom prst="rect">
            <a:avLst/>
          </a:prstGeom>
        </p:spPr>
      </p:pic>
      <p:pic>
        <p:nvPicPr>
          <p:cNvPr id="7" name="Resim 6">
            <a:extLst>
              <a:ext uri="{FF2B5EF4-FFF2-40B4-BE49-F238E27FC236}">
                <a16:creationId xmlns:a16="http://schemas.microsoft.com/office/drawing/2014/main" id="{70BADD7D-C628-F7F8-7B63-821859F48EBD}"/>
              </a:ext>
            </a:extLst>
          </p:cNvPr>
          <p:cNvPicPr>
            <a:picLocks noChangeAspect="1"/>
          </p:cNvPicPr>
          <p:nvPr/>
        </p:nvPicPr>
        <p:blipFill>
          <a:blip r:embed="rId4"/>
          <a:srcRect r="8984" b="3"/>
          <a:stretch>
            <a:fillRect/>
          </a:stretch>
        </p:blipFill>
        <p:spPr>
          <a:xfrm>
            <a:off x="6195892" y="4426934"/>
            <a:ext cx="2668776" cy="2008500"/>
          </a:xfrm>
          <a:prstGeom prst="rect">
            <a:avLst/>
          </a:prstGeom>
        </p:spPr>
      </p:pic>
      <p:pic>
        <p:nvPicPr>
          <p:cNvPr id="9" name="Resim 8">
            <a:extLst>
              <a:ext uri="{FF2B5EF4-FFF2-40B4-BE49-F238E27FC236}">
                <a16:creationId xmlns:a16="http://schemas.microsoft.com/office/drawing/2014/main" id="{0B169152-053D-FC02-CFC3-72A15CBFC940}"/>
              </a:ext>
            </a:extLst>
          </p:cNvPr>
          <p:cNvPicPr>
            <a:picLocks noChangeAspect="1"/>
          </p:cNvPicPr>
          <p:nvPr/>
        </p:nvPicPr>
        <p:blipFill>
          <a:blip r:embed="rId5"/>
          <a:srcRect l="69" r="4226" b="-1"/>
          <a:stretch>
            <a:fillRect/>
          </a:stretch>
        </p:blipFill>
        <p:spPr>
          <a:xfrm>
            <a:off x="9106945" y="4453245"/>
            <a:ext cx="2663647" cy="1982190"/>
          </a:xfrm>
          <a:prstGeom prst="rect">
            <a:avLst/>
          </a:prstGeom>
        </p:spPr>
      </p:pic>
    </p:spTree>
    <p:extLst>
      <p:ext uri="{BB962C8B-B14F-4D97-AF65-F5344CB8AC3E}">
        <p14:creationId xmlns:p14="http://schemas.microsoft.com/office/powerpoint/2010/main" val="17471060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B0BCEE4-B82F-CA5C-6DBB-32D47116B035}"/>
              </a:ext>
            </a:extLst>
          </p:cNvPr>
          <p:cNvSpPr>
            <a:spLocks noGrp="1"/>
          </p:cNvSpPr>
          <p:nvPr>
            <p:ph type="title"/>
          </p:nvPr>
        </p:nvSpPr>
        <p:spPr>
          <a:xfrm>
            <a:off x="612648" y="603504"/>
            <a:ext cx="5862396" cy="1527048"/>
          </a:xfrm>
        </p:spPr>
        <p:txBody>
          <a:bodyPr anchor="b">
            <a:normAutofit/>
          </a:bodyPr>
          <a:lstStyle/>
          <a:p>
            <a:r>
              <a:rPr lang="tr-TR" b="0" dirty="0"/>
              <a:t>ÜÇÜNCÜL KORUMA</a:t>
            </a:r>
          </a:p>
        </p:txBody>
      </p:sp>
      <p:sp>
        <p:nvSpPr>
          <p:cNvPr id="3" name="İçerik Yer Tutucusu 2">
            <a:extLst>
              <a:ext uri="{FF2B5EF4-FFF2-40B4-BE49-F238E27FC236}">
                <a16:creationId xmlns:a16="http://schemas.microsoft.com/office/drawing/2014/main" id="{CD6D75C5-C9F4-931C-9D11-BA8EFD13FB70}"/>
              </a:ext>
            </a:extLst>
          </p:cNvPr>
          <p:cNvSpPr>
            <a:spLocks noGrp="1"/>
          </p:cNvSpPr>
          <p:nvPr>
            <p:ph idx="1"/>
          </p:nvPr>
        </p:nvSpPr>
        <p:spPr>
          <a:xfrm>
            <a:off x="612648" y="2212848"/>
            <a:ext cx="5862396" cy="4096512"/>
          </a:xfrm>
        </p:spPr>
        <p:txBody>
          <a:bodyPr>
            <a:normAutofit/>
          </a:bodyPr>
          <a:lstStyle/>
          <a:p>
            <a:r>
              <a:rPr lang="tr-TR" b="1" dirty="0"/>
              <a:t>Hastalık ortaya çıktıktan sonra</a:t>
            </a:r>
            <a:r>
              <a:rPr lang="tr-TR" dirty="0"/>
              <a:t>, hastanın işlevselliğini ve yaşam kalitesini koruma, yaşam süresini artırma ve ileride çıkabilecek olası komplikasyonların önlenmesine yönelik yapılan girişimlerdir.</a:t>
            </a:r>
          </a:p>
          <a:p>
            <a:endParaRPr lang="tr-TR" dirty="0"/>
          </a:p>
          <a:p>
            <a:r>
              <a:rPr lang="tr-TR" dirty="0">
                <a:latin typeface="Roboto" panose="02000000000000000000" pitchFamily="2" charset="0"/>
              </a:rPr>
              <a:t>Birincil ve ikincil korunma olanaklarından yararlanamamış, tanıda geç kalınmış hastalarda, en iyi tedavi ve rehabilitasyon olanaklarının kullanımıdır.</a:t>
            </a:r>
            <a:endParaRPr lang="tr-TR" dirty="0"/>
          </a:p>
          <a:p>
            <a:endParaRPr lang="tr-TR" sz="1800" dirty="0"/>
          </a:p>
        </p:txBody>
      </p:sp>
      <p:pic>
        <p:nvPicPr>
          <p:cNvPr id="5" name="Resim 4">
            <a:extLst>
              <a:ext uri="{FF2B5EF4-FFF2-40B4-BE49-F238E27FC236}">
                <a16:creationId xmlns:a16="http://schemas.microsoft.com/office/drawing/2014/main" id="{1A984257-AE9F-DEA3-6EB5-84D7DDA45269}"/>
              </a:ext>
            </a:extLst>
          </p:cNvPr>
          <p:cNvPicPr>
            <a:picLocks noChangeAspect="1"/>
          </p:cNvPicPr>
          <p:nvPr/>
        </p:nvPicPr>
        <p:blipFill>
          <a:blip r:embed="rId2"/>
          <a:stretch>
            <a:fillRect/>
          </a:stretch>
        </p:blipFill>
        <p:spPr>
          <a:xfrm>
            <a:off x="7091395" y="823957"/>
            <a:ext cx="4681506" cy="5238471"/>
          </a:xfrm>
          <a:prstGeom prst="rect">
            <a:avLst/>
          </a:prstGeom>
        </p:spPr>
      </p:pic>
    </p:spTree>
    <p:extLst>
      <p:ext uri="{BB962C8B-B14F-4D97-AF65-F5344CB8AC3E}">
        <p14:creationId xmlns:p14="http://schemas.microsoft.com/office/powerpoint/2010/main" val="1531624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388879-E943-67FF-92BC-77D05A904535}"/>
              </a:ext>
            </a:extLst>
          </p:cNvPr>
          <p:cNvSpPr>
            <a:spLocks noGrp="1"/>
          </p:cNvSpPr>
          <p:nvPr>
            <p:ph type="title"/>
          </p:nvPr>
        </p:nvSpPr>
        <p:spPr/>
        <p:txBody>
          <a:bodyPr/>
          <a:lstStyle/>
          <a:p>
            <a:r>
              <a:rPr lang="tr-TR" b="0" dirty="0"/>
              <a:t>ÜÇÜNCÜL KORUMA</a:t>
            </a:r>
            <a:endParaRPr lang="tr-TR" dirty="0"/>
          </a:p>
        </p:txBody>
      </p:sp>
      <p:sp>
        <p:nvSpPr>
          <p:cNvPr id="3" name="İçerik Yer Tutucusu 2">
            <a:extLst>
              <a:ext uri="{FF2B5EF4-FFF2-40B4-BE49-F238E27FC236}">
                <a16:creationId xmlns:a16="http://schemas.microsoft.com/office/drawing/2014/main" id="{66C25857-7898-5B4E-8C2C-307293F1EEDD}"/>
              </a:ext>
            </a:extLst>
          </p:cNvPr>
          <p:cNvSpPr>
            <a:spLocks noGrp="1"/>
          </p:cNvSpPr>
          <p:nvPr>
            <p:ph idx="1"/>
          </p:nvPr>
        </p:nvSpPr>
        <p:spPr/>
        <p:txBody>
          <a:bodyPr/>
          <a:lstStyle/>
          <a:p>
            <a:pPr marL="685800" indent="-342900">
              <a:lnSpc>
                <a:spcPct val="90000"/>
              </a:lnSpc>
              <a:spcAft>
                <a:spcPts val="600"/>
              </a:spcAft>
            </a:pPr>
            <a:r>
              <a:rPr lang="en-US" dirty="0" err="1"/>
              <a:t>Hastalık</a:t>
            </a:r>
            <a:r>
              <a:rPr lang="en-US" dirty="0"/>
              <a:t> </a:t>
            </a:r>
            <a:r>
              <a:rPr lang="en-US" dirty="0" err="1"/>
              <a:t>tedavisinin</a:t>
            </a:r>
            <a:r>
              <a:rPr lang="en-US" dirty="0"/>
              <a:t> </a:t>
            </a:r>
            <a:r>
              <a:rPr lang="en-US" dirty="0" err="1"/>
              <a:t>bir</a:t>
            </a:r>
            <a:r>
              <a:rPr lang="en-US" dirty="0"/>
              <a:t> </a:t>
            </a:r>
            <a:r>
              <a:rPr lang="en-US" dirty="0" err="1"/>
              <a:t>parçası</a:t>
            </a:r>
            <a:r>
              <a:rPr lang="en-US" dirty="0"/>
              <a:t> </a:t>
            </a:r>
            <a:r>
              <a:rPr lang="en-US" dirty="0" err="1"/>
              <a:t>olduğu</a:t>
            </a:r>
            <a:r>
              <a:rPr lang="en-US" dirty="0"/>
              <a:t> </a:t>
            </a:r>
            <a:r>
              <a:rPr lang="en-US" dirty="0" err="1"/>
              <a:t>için</a:t>
            </a:r>
            <a:r>
              <a:rPr lang="en-US" dirty="0"/>
              <a:t> </a:t>
            </a:r>
            <a:r>
              <a:rPr lang="en-US" dirty="0" err="1"/>
              <a:t>periyodik</a:t>
            </a:r>
            <a:r>
              <a:rPr lang="en-US" dirty="0"/>
              <a:t> </a:t>
            </a:r>
            <a:r>
              <a:rPr lang="en-US" dirty="0" err="1"/>
              <a:t>sağlık</a:t>
            </a:r>
            <a:r>
              <a:rPr lang="en-US" dirty="0"/>
              <a:t> </a:t>
            </a:r>
            <a:r>
              <a:rPr lang="en-US" dirty="0" err="1"/>
              <a:t>muayenesi</a:t>
            </a:r>
            <a:r>
              <a:rPr lang="en-US" dirty="0"/>
              <a:t> </a:t>
            </a:r>
            <a:r>
              <a:rPr lang="en-US" dirty="0" err="1"/>
              <a:t>kapsamında</a:t>
            </a:r>
            <a:r>
              <a:rPr lang="en-US" dirty="0"/>
              <a:t> </a:t>
            </a:r>
            <a:r>
              <a:rPr lang="en-US" dirty="0" err="1"/>
              <a:t>ele</a:t>
            </a:r>
            <a:r>
              <a:rPr lang="en-US" dirty="0"/>
              <a:t> </a:t>
            </a:r>
            <a:r>
              <a:rPr lang="en-US" dirty="0" err="1"/>
              <a:t>alınmaz</a:t>
            </a:r>
            <a:r>
              <a:rPr lang="en-US" dirty="0"/>
              <a:t>.</a:t>
            </a:r>
          </a:p>
          <a:p>
            <a:pPr marL="0">
              <a:lnSpc>
                <a:spcPct val="90000"/>
              </a:lnSpc>
              <a:spcAft>
                <a:spcPts val="600"/>
              </a:spcAft>
            </a:pPr>
            <a:endParaRPr lang="en-US" dirty="0"/>
          </a:p>
          <a:p>
            <a:pPr marL="0" indent="0">
              <a:lnSpc>
                <a:spcPct val="90000"/>
              </a:lnSpc>
              <a:spcAft>
                <a:spcPts val="600"/>
              </a:spcAft>
              <a:buNone/>
            </a:pPr>
            <a:r>
              <a:rPr lang="en-US" dirty="0" err="1"/>
              <a:t>Hedef</a:t>
            </a:r>
            <a:r>
              <a:rPr lang="en-US" dirty="0"/>
              <a:t> </a:t>
            </a:r>
            <a:r>
              <a:rPr lang="en-US" dirty="0" err="1"/>
              <a:t>kitle</a:t>
            </a:r>
            <a:r>
              <a:rPr lang="en-US" dirty="0"/>
              <a:t> </a:t>
            </a:r>
            <a:r>
              <a:rPr lang="en-US" dirty="0">
                <a:sym typeface="Wingdings" pitchFamily="2" charset="2"/>
              </a:rPr>
              <a:t></a:t>
            </a:r>
            <a:r>
              <a:rPr lang="en-US" dirty="0"/>
              <a:t> </a:t>
            </a:r>
            <a:r>
              <a:rPr lang="en-US" b="1" dirty="0" err="1"/>
              <a:t>Semptomatik</a:t>
            </a:r>
            <a:r>
              <a:rPr lang="en-US" b="1" dirty="0"/>
              <a:t> </a:t>
            </a:r>
            <a:r>
              <a:rPr lang="en-US" b="1" dirty="0" err="1"/>
              <a:t>hastalar</a:t>
            </a:r>
            <a:endParaRPr lang="tr-TR" b="1" dirty="0"/>
          </a:p>
          <a:p>
            <a:pPr marL="342900" indent="-342900">
              <a:lnSpc>
                <a:spcPct val="90000"/>
              </a:lnSpc>
              <a:spcAft>
                <a:spcPts val="600"/>
              </a:spcAft>
            </a:pPr>
            <a:endParaRPr lang="en-US" sz="1800" dirty="0"/>
          </a:p>
          <a:p>
            <a:pPr marL="0">
              <a:lnSpc>
                <a:spcPct val="90000"/>
              </a:lnSpc>
              <a:spcAft>
                <a:spcPts val="600"/>
              </a:spcAft>
            </a:pPr>
            <a:endParaRPr lang="en-US" sz="1800" dirty="0"/>
          </a:p>
          <a:p>
            <a:pPr marL="342900" indent="-342900">
              <a:lnSpc>
                <a:spcPct val="90000"/>
              </a:lnSpc>
              <a:spcAft>
                <a:spcPts val="600"/>
              </a:spcAft>
            </a:pPr>
            <a:r>
              <a:rPr lang="en-US" dirty="0" err="1"/>
              <a:t>Diyabeti</a:t>
            </a:r>
            <a:r>
              <a:rPr lang="en-US" dirty="0"/>
              <a:t> </a:t>
            </a:r>
            <a:r>
              <a:rPr lang="en-US" dirty="0" err="1"/>
              <a:t>olan</a:t>
            </a:r>
            <a:r>
              <a:rPr lang="en-US" dirty="0"/>
              <a:t> </a:t>
            </a:r>
            <a:r>
              <a:rPr lang="en-US" dirty="0" err="1"/>
              <a:t>kişinin</a:t>
            </a:r>
            <a:r>
              <a:rPr lang="en-US" dirty="0"/>
              <a:t> </a:t>
            </a:r>
            <a:r>
              <a:rPr lang="en-US" dirty="0" err="1"/>
              <a:t>göz</a:t>
            </a:r>
            <a:r>
              <a:rPr lang="en-US" dirty="0"/>
              <a:t> </a:t>
            </a:r>
            <a:r>
              <a:rPr lang="en-US" dirty="0" err="1"/>
              <a:t>komplikasyonları</a:t>
            </a:r>
            <a:r>
              <a:rPr lang="en-US" dirty="0"/>
              <a:t> </a:t>
            </a:r>
            <a:r>
              <a:rPr lang="en-US" dirty="0" err="1"/>
              <a:t>varken</a:t>
            </a:r>
            <a:r>
              <a:rPr lang="en-US" dirty="0"/>
              <a:t> </a:t>
            </a:r>
            <a:r>
              <a:rPr lang="en-US" dirty="0" err="1"/>
              <a:t>körlüğün</a:t>
            </a:r>
            <a:r>
              <a:rPr lang="en-US" dirty="0"/>
              <a:t> </a:t>
            </a:r>
            <a:r>
              <a:rPr lang="en-US" dirty="0" err="1"/>
              <a:t>veya</a:t>
            </a:r>
            <a:r>
              <a:rPr lang="en-US" dirty="0"/>
              <a:t> </a:t>
            </a:r>
            <a:endParaRPr lang="tr-TR" dirty="0"/>
          </a:p>
          <a:p>
            <a:pPr marL="0" indent="0">
              <a:lnSpc>
                <a:spcPct val="90000"/>
              </a:lnSpc>
              <a:spcAft>
                <a:spcPts val="600"/>
              </a:spcAft>
              <a:buNone/>
            </a:pPr>
            <a:r>
              <a:rPr lang="en-US" dirty="0" err="1"/>
              <a:t>diyabetik</a:t>
            </a:r>
            <a:r>
              <a:rPr lang="en-US" dirty="0"/>
              <a:t> </a:t>
            </a:r>
            <a:r>
              <a:rPr lang="en-US" dirty="0" err="1"/>
              <a:t>nöropatisi</a:t>
            </a:r>
            <a:r>
              <a:rPr lang="en-US" dirty="0"/>
              <a:t> </a:t>
            </a:r>
            <a:r>
              <a:rPr lang="en-US" dirty="0" err="1"/>
              <a:t>varken</a:t>
            </a:r>
            <a:r>
              <a:rPr lang="en-US" dirty="0"/>
              <a:t> </a:t>
            </a:r>
            <a:r>
              <a:rPr lang="en-US" dirty="0" err="1"/>
              <a:t>bacak</a:t>
            </a:r>
            <a:r>
              <a:rPr lang="en-US" dirty="0"/>
              <a:t> </a:t>
            </a:r>
            <a:r>
              <a:rPr lang="en-US" dirty="0" err="1"/>
              <a:t>amputasyonlarının</a:t>
            </a:r>
            <a:r>
              <a:rPr lang="en-US" dirty="0"/>
              <a:t> </a:t>
            </a:r>
            <a:r>
              <a:rPr lang="en-US" dirty="0" err="1"/>
              <a:t>engellenmesi</a:t>
            </a:r>
            <a:r>
              <a:rPr lang="en-US" dirty="0"/>
              <a:t> </a:t>
            </a:r>
            <a:r>
              <a:rPr lang="en-US" dirty="0" err="1"/>
              <a:t>gibi</a:t>
            </a:r>
            <a:endParaRPr lang="tr-TR" dirty="0"/>
          </a:p>
        </p:txBody>
      </p:sp>
      <p:pic>
        <p:nvPicPr>
          <p:cNvPr id="5" name="Resim 4">
            <a:extLst>
              <a:ext uri="{FF2B5EF4-FFF2-40B4-BE49-F238E27FC236}">
                <a16:creationId xmlns:a16="http://schemas.microsoft.com/office/drawing/2014/main" id="{28746F7D-3239-48A8-9355-3AA2B81183AB}"/>
              </a:ext>
            </a:extLst>
          </p:cNvPr>
          <p:cNvPicPr>
            <a:picLocks noChangeAspect="1"/>
          </p:cNvPicPr>
          <p:nvPr/>
        </p:nvPicPr>
        <p:blipFill>
          <a:blip r:embed="rId2"/>
          <a:stretch>
            <a:fillRect/>
          </a:stretch>
        </p:blipFill>
        <p:spPr>
          <a:xfrm>
            <a:off x="9304235" y="2373658"/>
            <a:ext cx="2606266" cy="2872989"/>
          </a:xfrm>
          <a:prstGeom prst="rect">
            <a:avLst/>
          </a:prstGeom>
        </p:spPr>
      </p:pic>
    </p:spTree>
    <p:extLst>
      <p:ext uri="{BB962C8B-B14F-4D97-AF65-F5344CB8AC3E}">
        <p14:creationId xmlns:p14="http://schemas.microsoft.com/office/powerpoint/2010/main" val="247148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çık kapılar">
            <a:extLst>
              <a:ext uri="{FF2B5EF4-FFF2-40B4-BE49-F238E27FC236}">
                <a16:creationId xmlns:a16="http://schemas.microsoft.com/office/drawing/2014/main" id="{F94BB079-B945-2B3B-ECE4-60EF204BFE27}"/>
              </a:ext>
            </a:extLst>
          </p:cNvPr>
          <p:cNvPicPr>
            <a:picLocks noChangeAspect="1"/>
          </p:cNvPicPr>
          <p:nvPr/>
        </p:nvPicPr>
        <p:blipFill>
          <a:blip r:embed="rId2"/>
          <a:srcRect l="34066" r="6669" b="-1"/>
          <a:stretch/>
        </p:blipFill>
        <p:spPr>
          <a:xfrm>
            <a:off x="6103027" y="10"/>
            <a:ext cx="6088971" cy="6857990"/>
          </a:xfrm>
          <a:prstGeom prst="rect">
            <a:avLst/>
          </a:prstGeom>
        </p:spPr>
      </p:pic>
      <p:sp>
        <p:nvSpPr>
          <p:cNvPr id="2" name="Başlık 1">
            <a:extLst>
              <a:ext uri="{FF2B5EF4-FFF2-40B4-BE49-F238E27FC236}">
                <a16:creationId xmlns:a16="http://schemas.microsoft.com/office/drawing/2014/main" id="{4ACFC11C-D307-752A-5A09-F8EF81A06E28}"/>
              </a:ext>
            </a:extLst>
          </p:cNvPr>
          <p:cNvSpPr>
            <a:spLocks noGrp="1"/>
          </p:cNvSpPr>
          <p:nvPr>
            <p:ph type="title"/>
          </p:nvPr>
        </p:nvSpPr>
        <p:spPr>
          <a:xfrm>
            <a:off x="761801" y="328512"/>
            <a:ext cx="4778387" cy="1628970"/>
          </a:xfrm>
        </p:spPr>
        <p:txBody>
          <a:bodyPr anchor="ctr">
            <a:normAutofit/>
          </a:bodyPr>
          <a:lstStyle/>
          <a:p>
            <a:r>
              <a:rPr lang="tr-TR" sz="3600" b="0" dirty="0"/>
              <a:t>DÖRDÜNCÜL KORUMA</a:t>
            </a:r>
          </a:p>
        </p:txBody>
      </p:sp>
      <p:sp>
        <p:nvSpPr>
          <p:cNvPr id="3" name="İçerik Yer Tutucusu 2">
            <a:extLst>
              <a:ext uri="{FF2B5EF4-FFF2-40B4-BE49-F238E27FC236}">
                <a16:creationId xmlns:a16="http://schemas.microsoft.com/office/drawing/2014/main" id="{90AD1305-BEB2-4408-42EA-2A2150A4A7FB}"/>
              </a:ext>
            </a:extLst>
          </p:cNvPr>
          <p:cNvSpPr>
            <a:spLocks noGrp="1"/>
          </p:cNvSpPr>
          <p:nvPr>
            <p:ph idx="1"/>
          </p:nvPr>
        </p:nvSpPr>
        <p:spPr>
          <a:xfrm>
            <a:off x="725433" y="2245888"/>
            <a:ext cx="4659756" cy="3374137"/>
          </a:xfrm>
        </p:spPr>
        <p:txBody>
          <a:bodyPr anchor="ctr">
            <a:normAutofit/>
          </a:bodyPr>
          <a:lstStyle/>
          <a:p>
            <a:r>
              <a:rPr lang="tr-TR" sz="2000" dirty="0"/>
              <a:t>Aşırı </a:t>
            </a:r>
            <a:r>
              <a:rPr lang="tr-TR" sz="2000" dirty="0" err="1"/>
              <a:t>medikalizasyon</a:t>
            </a:r>
            <a:r>
              <a:rPr lang="tr-TR" sz="2000" dirty="0"/>
              <a:t> riskindeki hastayı ve toplumu tanımlamak, medikal istilalardan onları korumak ve onlara bilimsel ve etik olarak kabul edilebilir bakım prosedürlerini sağlamak için yapılan eylemdir.</a:t>
            </a:r>
          </a:p>
          <a:p>
            <a:pPr marL="0" indent="0">
              <a:buNone/>
            </a:pPr>
            <a:endParaRPr lang="tr-TR" sz="2000" dirty="0"/>
          </a:p>
          <a:p>
            <a:pPr marL="0" indent="0">
              <a:buNone/>
            </a:pPr>
            <a:r>
              <a:rPr lang="tr-TR" sz="2000" dirty="0"/>
              <a:t> </a:t>
            </a:r>
            <a:r>
              <a:rPr lang="tr-TR" sz="2000" b="1" dirty="0"/>
              <a:t>“önce zarar verme’’</a:t>
            </a:r>
            <a:endParaRPr lang="tr-TR" sz="2000" dirty="0"/>
          </a:p>
        </p:txBody>
      </p:sp>
    </p:spTree>
    <p:extLst>
      <p:ext uri="{BB962C8B-B14F-4D97-AF65-F5344CB8AC3E}">
        <p14:creationId xmlns:p14="http://schemas.microsoft.com/office/powerpoint/2010/main" val="3556005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292F0B-99F2-B8FE-F46D-A70DA4A0932A}"/>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Vaka 1</a:t>
            </a:r>
          </a:p>
        </p:txBody>
      </p:sp>
      <p:sp>
        <p:nvSpPr>
          <p:cNvPr id="3" name="Metin kutusu 2">
            <a:extLst>
              <a:ext uri="{FF2B5EF4-FFF2-40B4-BE49-F238E27FC236}">
                <a16:creationId xmlns:a16="http://schemas.microsoft.com/office/drawing/2014/main" id="{F359EA82-17B8-096A-4D1D-50B5D2A8BDF5}"/>
              </a:ext>
            </a:extLst>
          </p:cNvPr>
          <p:cNvSpPr txBox="1"/>
          <p:nvPr/>
        </p:nvSpPr>
        <p:spPr>
          <a:xfrm>
            <a:off x="1657350" y="2509405"/>
            <a:ext cx="3127664" cy="707886"/>
          </a:xfrm>
          <a:prstGeom prst="rect">
            <a:avLst/>
          </a:prstGeom>
          <a:noFill/>
        </p:spPr>
        <p:txBody>
          <a:bodyPr wrap="square" rtlCol="0">
            <a:spAutoFit/>
          </a:bodyPr>
          <a:lstStyle/>
          <a:p>
            <a:pPr>
              <a:spcAft>
                <a:spcPts val="600"/>
              </a:spcAft>
            </a:pPr>
            <a:r>
              <a:rPr lang="tr-TR" sz="4000" dirty="0"/>
              <a:t>VAKA </a:t>
            </a:r>
          </a:p>
        </p:txBody>
      </p:sp>
      <p:graphicFrame>
        <p:nvGraphicFramePr>
          <p:cNvPr id="12" name="İçerik Yer Tutucusu 2">
            <a:extLst>
              <a:ext uri="{FF2B5EF4-FFF2-40B4-BE49-F238E27FC236}">
                <a16:creationId xmlns:a16="http://schemas.microsoft.com/office/drawing/2014/main" id="{6A5C5204-9DA9-056C-40DC-AC1826148340}"/>
              </a:ext>
            </a:extLst>
          </p:cNvPr>
          <p:cNvGraphicFramePr>
            <a:graphicFrameLocks noGrp="1"/>
          </p:cNvGraphicFramePr>
          <p:nvPr>
            <p:ph idx="1"/>
            <p:extLst>
              <p:ext uri="{D42A27DB-BD31-4B8C-83A1-F6EECF244321}">
                <p14:modId xmlns:p14="http://schemas.microsoft.com/office/powerpoint/2010/main" val="3709810126"/>
              </p:ext>
            </p:extLst>
          </p:nvPr>
        </p:nvGraphicFramePr>
        <p:xfrm>
          <a:off x="4581727" y="649480"/>
          <a:ext cx="3025303" cy="55460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9102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01A22726-DA03-BCB0-F12E-98258FB7E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A87E1BC-B03E-1538-B276-7365C3987CA5}"/>
              </a:ext>
            </a:extLst>
          </p:cNvPr>
          <p:cNvSpPr>
            <a:spLocks noGrp="1"/>
          </p:cNvSpPr>
          <p:nvPr>
            <p:ph type="title"/>
          </p:nvPr>
        </p:nvSpPr>
        <p:spPr>
          <a:xfrm>
            <a:off x="1524000" y="548640"/>
            <a:ext cx="9160475" cy="1132258"/>
          </a:xfrm>
        </p:spPr>
        <p:txBody>
          <a:bodyPr vert="horz" lIns="91440" tIns="45720" rIns="91440" bIns="45720" rtlCol="0" anchor="ctr">
            <a:normAutofit/>
          </a:bodyPr>
          <a:lstStyle/>
          <a:p>
            <a:pPr algn="ctr"/>
            <a:r>
              <a:rPr lang="en-US" kern="1200">
                <a:latin typeface="+mj-lt"/>
                <a:ea typeface="+mj-ea"/>
                <a:cs typeface="+mj-cs"/>
              </a:rPr>
              <a:t>Anamnez</a:t>
            </a:r>
          </a:p>
        </p:txBody>
      </p:sp>
      <p:graphicFrame>
        <p:nvGraphicFramePr>
          <p:cNvPr id="25" name="İçerik Yer Tutucusu 2">
            <a:extLst>
              <a:ext uri="{FF2B5EF4-FFF2-40B4-BE49-F238E27FC236}">
                <a16:creationId xmlns:a16="http://schemas.microsoft.com/office/drawing/2014/main" id="{71FA1124-4446-5F63-6AC9-CB696B220FCA}"/>
              </a:ext>
            </a:extLst>
          </p:cNvPr>
          <p:cNvGraphicFramePr>
            <a:graphicFrameLocks noGrp="1"/>
          </p:cNvGraphicFramePr>
          <p:nvPr>
            <p:ph idx="1"/>
            <p:extLst>
              <p:ext uri="{D42A27DB-BD31-4B8C-83A1-F6EECF244321}">
                <p14:modId xmlns:p14="http://schemas.microsoft.com/office/powerpoint/2010/main" val="1713696256"/>
              </p:ext>
            </p:extLst>
          </p:nvPr>
        </p:nvGraphicFramePr>
        <p:xfrm>
          <a:off x="930876" y="2037806"/>
          <a:ext cx="10335350" cy="40664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7285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3">
            <a:extLst>
              <a:ext uri="{FF2B5EF4-FFF2-40B4-BE49-F238E27FC236}">
                <a16:creationId xmlns:a16="http://schemas.microsoft.com/office/drawing/2014/main" id="{064D2207-AA67-DAD1-D42E-7A07328CA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Başlık 1">
            <a:extLst>
              <a:ext uri="{FF2B5EF4-FFF2-40B4-BE49-F238E27FC236}">
                <a16:creationId xmlns:a16="http://schemas.microsoft.com/office/drawing/2014/main" id="{7E313CD3-2CA9-0171-81A8-E688AFD18F3B}"/>
              </a:ext>
            </a:extLst>
          </p:cNvPr>
          <p:cNvSpPr>
            <a:spLocks noGrp="1"/>
          </p:cNvSpPr>
          <p:nvPr>
            <p:ph type="title"/>
          </p:nvPr>
        </p:nvSpPr>
        <p:spPr>
          <a:xfrm>
            <a:off x="612648" y="548640"/>
            <a:ext cx="3657600" cy="1294374"/>
          </a:xfrm>
        </p:spPr>
        <p:txBody>
          <a:bodyPr>
            <a:normAutofit/>
          </a:bodyPr>
          <a:lstStyle/>
          <a:p>
            <a:r>
              <a:rPr lang="tr-TR"/>
              <a:t>Fizik Muayene</a:t>
            </a:r>
          </a:p>
        </p:txBody>
      </p:sp>
      <p:graphicFrame>
        <p:nvGraphicFramePr>
          <p:cNvPr id="59" name="İçerik Yer Tutucusu 2">
            <a:extLst>
              <a:ext uri="{FF2B5EF4-FFF2-40B4-BE49-F238E27FC236}">
                <a16:creationId xmlns:a16="http://schemas.microsoft.com/office/drawing/2014/main" id="{78A70C97-2C4A-9400-104F-78826B49B05E}"/>
              </a:ext>
            </a:extLst>
          </p:cNvPr>
          <p:cNvGraphicFramePr>
            <a:graphicFrameLocks noGrp="1"/>
          </p:cNvGraphicFramePr>
          <p:nvPr>
            <p:ph idx="1"/>
            <p:extLst>
              <p:ext uri="{D42A27DB-BD31-4B8C-83A1-F6EECF244321}">
                <p14:modId xmlns:p14="http://schemas.microsoft.com/office/powerpoint/2010/main" val="3326419081"/>
              </p:ext>
            </p:extLst>
          </p:nvPr>
        </p:nvGraphicFramePr>
        <p:xfrm>
          <a:off x="5013849" y="548637"/>
          <a:ext cx="6561437" cy="57607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29734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4C68A96-1CB7-CD97-05CB-568D16757160}"/>
              </a:ext>
            </a:extLst>
          </p:cNvPr>
          <p:cNvSpPr>
            <a:spLocks noGrp="1"/>
          </p:cNvSpPr>
          <p:nvPr>
            <p:ph type="title"/>
          </p:nvPr>
        </p:nvSpPr>
        <p:spPr>
          <a:xfrm>
            <a:off x="612648" y="1114923"/>
            <a:ext cx="4621553" cy="1360728"/>
          </a:xfrm>
        </p:spPr>
        <p:txBody>
          <a:bodyPr anchor="b">
            <a:normAutofit/>
          </a:bodyPr>
          <a:lstStyle/>
          <a:p>
            <a:r>
              <a:rPr lang="tr-TR"/>
              <a:t>Laboratuvar</a:t>
            </a:r>
          </a:p>
        </p:txBody>
      </p:sp>
      <p:graphicFrame>
        <p:nvGraphicFramePr>
          <p:cNvPr id="5" name="İçerik Yer Tutucusu 2">
            <a:extLst>
              <a:ext uri="{FF2B5EF4-FFF2-40B4-BE49-F238E27FC236}">
                <a16:creationId xmlns:a16="http://schemas.microsoft.com/office/drawing/2014/main" id="{3253DA0B-C275-14E1-0CF4-9C19BDCF1D10}"/>
              </a:ext>
            </a:extLst>
          </p:cNvPr>
          <p:cNvGraphicFramePr>
            <a:graphicFrameLocks noGrp="1"/>
          </p:cNvGraphicFramePr>
          <p:nvPr>
            <p:ph idx="1"/>
            <p:extLst>
              <p:ext uri="{D42A27DB-BD31-4B8C-83A1-F6EECF244321}">
                <p14:modId xmlns:p14="http://schemas.microsoft.com/office/powerpoint/2010/main" val="2201929593"/>
              </p:ext>
            </p:extLst>
          </p:nvPr>
        </p:nvGraphicFramePr>
        <p:xfrm>
          <a:off x="612648" y="2584058"/>
          <a:ext cx="4621553" cy="3159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Resim 3">
            <a:extLst>
              <a:ext uri="{FF2B5EF4-FFF2-40B4-BE49-F238E27FC236}">
                <a16:creationId xmlns:a16="http://schemas.microsoft.com/office/drawing/2014/main" id="{232C26D5-6936-7B0B-1CA4-FA6D20BEF65F}"/>
              </a:ext>
            </a:extLst>
          </p:cNvPr>
          <p:cNvPicPr>
            <a:picLocks noChangeAspect="1"/>
          </p:cNvPicPr>
          <p:nvPr/>
        </p:nvPicPr>
        <p:blipFill>
          <a:blip r:embed="rId7"/>
          <a:stretch>
            <a:fillRect/>
          </a:stretch>
        </p:blipFill>
        <p:spPr>
          <a:xfrm>
            <a:off x="7205987" y="1493711"/>
            <a:ext cx="3726707" cy="3921642"/>
          </a:xfrm>
          <a:prstGeom prst="rect">
            <a:avLst/>
          </a:prstGeom>
        </p:spPr>
      </p:pic>
    </p:spTree>
    <p:extLst>
      <p:ext uri="{BB962C8B-B14F-4D97-AF65-F5344CB8AC3E}">
        <p14:creationId xmlns:p14="http://schemas.microsoft.com/office/powerpoint/2010/main" val="2741603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8207B083-EAC0-A5BB-C369-C9589EC7F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EB0FF31-585D-F503-3690-BA6B6E7B43C6}"/>
              </a:ext>
            </a:extLst>
          </p:cNvPr>
          <p:cNvSpPr>
            <a:spLocks noGrp="1"/>
          </p:cNvSpPr>
          <p:nvPr>
            <p:ph type="title"/>
          </p:nvPr>
        </p:nvSpPr>
        <p:spPr>
          <a:xfrm>
            <a:off x="614677" y="603504"/>
            <a:ext cx="10872216" cy="1527048"/>
          </a:xfrm>
        </p:spPr>
        <p:txBody>
          <a:bodyPr anchor="b">
            <a:normAutofit/>
          </a:bodyPr>
          <a:lstStyle/>
          <a:p>
            <a:r>
              <a:rPr lang="tr-TR"/>
              <a:t>Taramalar</a:t>
            </a:r>
          </a:p>
        </p:txBody>
      </p:sp>
      <p:graphicFrame>
        <p:nvGraphicFramePr>
          <p:cNvPr id="39" name="İçerik Yer Tutucusu 2">
            <a:extLst>
              <a:ext uri="{FF2B5EF4-FFF2-40B4-BE49-F238E27FC236}">
                <a16:creationId xmlns:a16="http://schemas.microsoft.com/office/drawing/2014/main" id="{BAF4F89D-1D8F-2606-1380-E10F0081F562}"/>
              </a:ext>
            </a:extLst>
          </p:cNvPr>
          <p:cNvGraphicFramePr>
            <a:graphicFrameLocks noGrp="1"/>
          </p:cNvGraphicFramePr>
          <p:nvPr>
            <p:ph idx="1"/>
            <p:extLst>
              <p:ext uri="{D42A27DB-BD31-4B8C-83A1-F6EECF244321}">
                <p14:modId xmlns:p14="http://schemas.microsoft.com/office/powerpoint/2010/main" val="2044310381"/>
              </p:ext>
            </p:extLst>
          </p:nvPr>
        </p:nvGraphicFramePr>
        <p:xfrm>
          <a:off x="6096000" y="2441273"/>
          <a:ext cx="5385816" cy="3817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4150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0135D4-D3A1-4556-B91B-4A12069D4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a:extLst>
              <a:ext uri="{FF2B5EF4-FFF2-40B4-BE49-F238E27FC236}">
                <a16:creationId xmlns:a16="http://schemas.microsoft.com/office/drawing/2014/main" id="{71B5819E-2839-E42B-C59C-55898E7ECB08}"/>
              </a:ext>
            </a:extLst>
          </p:cNvPr>
          <p:cNvPicPr>
            <a:picLocks noGrp="1" noChangeAspect="1"/>
          </p:cNvPicPr>
          <p:nvPr>
            <p:ph idx="1"/>
          </p:nvPr>
        </p:nvPicPr>
        <p:blipFill>
          <a:blip r:embed="rId2"/>
          <a:srcRect r="-1" b="18365"/>
          <a:stretch>
            <a:fillRect/>
          </a:stretch>
        </p:blipFill>
        <p:spPr>
          <a:xfrm>
            <a:off x="20" y="-1"/>
            <a:ext cx="12191980" cy="6858001"/>
          </a:xfrm>
          <a:prstGeom prst="rect">
            <a:avLst/>
          </a:prstGeom>
        </p:spPr>
      </p:pic>
      <p:sp>
        <p:nvSpPr>
          <p:cNvPr id="12" name="Rectangle 11">
            <a:extLst>
              <a:ext uri="{FF2B5EF4-FFF2-40B4-BE49-F238E27FC236}">
                <a16:creationId xmlns:a16="http://schemas.microsoft.com/office/drawing/2014/main" id="{A9CCD9CD-49AE-3D3E-923B-81ECD3FBF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2015" y="-752015"/>
            <a:ext cx="6858000" cy="8362030"/>
          </a:xfrm>
          <a:prstGeom prst="rect">
            <a:avLst/>
          </a:prstGeom>
          <a:gradFill>
            <a:gsLst>
              <a:gs pos="0">
                <a:srgbClr val="000000">
                  <a:alpha val="0"/>
                </a:srgbClr>
              </a:gs>
              <a:gs pos="55000">
                <a:srgbClr val="000000">
                  <a:alpha val="50000"/>
                </a:srgbClr>
              </a:gs>
              <a:gs pos="100000">
                <a:srgbClr val="000000">
                  <a:alpha val="6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67E7697-8ADA-547C-0854-9A5C42183FC8}"/>
              </a:ext>
            </a:extLst>
          </p:cNvPr>
          <p:cNvSpPr>
            <a:spLocks noGrp="1"/>
          </p:cNvSpPr>
          <p:nvPr>
            <p:ph type="title"/>
          </p:nvPr>
        </p:nvSpPr>
        <p:spPr>
          <a:xfrm>
            <a:off x="626918" y="3429000"/>
            <a:ext cx="4506064" cy="1888742"/>
          </a:xfrm>
        </p:spPr>
        <p:txBody>
          <a:bodyPr vert="horz" lIns="91440" tIns="45720" rIns="91440" bIns="45720" rtlCol="0" anchor="b">
            <a:normAutofit/>
          </a:bodyPr>
          <a:lstStyle/>
          <a:p>
            <a:r>
              <a:rPr lang="en-US" sz="4000">
                <a:solidFill>
                  <a:srgbClr val="FFFFFF"/>
                </a:solidFill>
              </a:rPr>
              <a:t>BEBEKLİK VE ÇOCUKLUK DÖNEMİ</a:t>
            </a:r>
          </a:p>
        </p:txBody>
      </p:sp>
    </p:spTree>
    <p:extLst>
      <p:ext uri="{BB962C8B-B14F-4D97-AF65-F5344CB8AC3E}">
        <p14:creationId xmlns:p14="http://schemas.microsoft.com/office/powerpoint/2010/main" val="3177487454"/>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a:extLst>
              <a:ext uri="{FF2B5EF4-FFF2-40B4-BE49-F238E27FC236}">
                <a16:creationId xmlns:a16="http://schemas.microsoft.com/office/drawing/2014/main" id="{C05C846F-55F7-FBE0-B13A-174685BC5109}"/>
              </a:ext>
            </a:extLst>
          </p:cNvPr>
          <p:cNvPicPr>
            <a:picLocks noChangeAspect="1"/>
          </p:cNvPicPr>
          <p:nvPr/>
        </p:nvPicPr>
        <p:blipFill>
          <a:blip r:embed="rId2"/>
          <a:srcRect l="5479"/>
          <a:stretch>
            <a:fillRect/>
          </a:stretch>
        </p:blipFill>
        <p:spPr>
          <a:xfrm>
            <a:off x="20" y="10"/>
            <a:ext cx="4910308" cy="6857990"/>
          </a:xfrm>
          <a:prstGeom prst="rect">
            <a:avLst/>
          </a:prstGeom>
        </p:spPr>
      </p:pic>
    </p:spTree>
    <p:extLst>
      <p:ext uri="{BB962C8B-B14F-4D97-AF65-F5344CB8AC3E}">
        <p14:creationId xmlns:p14="http://schemas.microsoft.com/office/powerpoint/2010/main" val="3199928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37F77CF3-BC27-1B31-D023-0F5928481922}"/>
              </a:ext>
            </a:extLst>
          </p:cNvPr>
          <p:cNvPicPr>
            <a:picLocks noGrp="1" noChangeAspect="1"/>
          </p:cNvPicPr>
          <p:nvPr>
            <p:ph idx="1"/>
          </p:nvPr>
        </p:nvPicPr>
        <p:blipFill>
          <a:blip r:embed="rId2"/>
          <a:stretch>
            <a:fillRect/>
          </a:stretch>
        </p:blipFill>
        <p:spPr>
          <a:xfrm>
            <a:off x="478966" y="184387"/>
            <a:ext cx="8561125" cy="5990461"/>
          </a:xfrm>
          <a:prstGeom prst="rect">
            <a:avLst/>
          </a:prstGeom>
        </p:spPr>
      </p:pic>
      <p:pic>
        <p:nvPicPr>
          <p:cNvPr id="7" name="Resim 6">
            <a:extLst>
              <a:ext uri="{FF2B5EF4-FFF2-40B4-BE49-F238E27FC236}">
                <a16:creationId xmlns:a16="http://schemas.microsoft.com/office/drawing/2014/main" id="{F9233E2C-98A7-AC1D-111A-2A742B39DE79}"/>
              </a:ext>
            </a:extLst>
          </p:cNvPr>
          <p:cNvPicPr>
            <a:picLocks noChangeAspect="1"/>
          </p:cNvPicPr>
          <p:nvPr/>
        </p:nvPicPr>
        <p:blipFill>
          <a:blip r:embed="rId3"/>
          <a:stretch>
            <a:fillRect/>
          </a:stretch>
        </p:blipFill>
        <p:spPr>
          <a:xfrm>
            <a:off x="9146350" y="184387"/>
            <a:ext cx="2566684" cy="2667834"/>
          </a:xfrm>
          <a:prstGeom prst="rect">
            <a:avLst/>
          </a:prstGeom>
        </p:spPr>
      </p:pic>
    </p:spTree>
    <p:extLst>
      <p:ext uri="{BB962C8B-B14F-4D97-AF65-F5344CB8AC3E}">
        <p14:creationId xmlns:p14="http://schemas.microsoft.com/office/powerpoint/2010/main" val="869529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B65F7F7-2FCE-8F01-53DE-15C39342B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E28903C-8278-3CDF-A475-AF94A2B59669}"/>
              </a:ext>
            </a:extLst>
          </p:cNvPr>
          <p:cNvSpPr>
            <a:spLocks noGrp="1"/>
          </p:cNvSpPr>
          <p:nvPr>
            <p:ph type="title"/>
          </p:nvPr>
        </p:nvSpPr>
        <p:spPr>
          <a:xfrm>
            <a:off x="1731821" y="501345"/>
            <a:ext cx="8728364" cy="689279"/>
          </a:xfrm>
        </p:spPr>
        <p:txBody>
          <a:bodyPr vert="horz" lIns="91440" tIns="45720" rIns="91440" bIns="45720" rtlCol="0" anchor="b">
            <a:normAutofit/>
          </a:bodyPr>
          <a:lstStyle/>
          <a:p>
            <a:pPr algn="ctr"/>
            <a:r>
              <a:rPr lang="en-US" sz="2000"/>
              <a:t>BEBEKLİK VE ÇOCUKLUK DÖNEMİ BAĞIŞIKLAMASININ YAPILMASI</a:t>
            </a:r>
          </a:p>
        </p:txBody>
      </p:sp>
      <p:pic>
        <p:nvPicPr>
          <p:cNvPr id="5" name="İçerik Yer Tutucusu 4">
            <a:extLst>
              <a:ext uri="{FF2B5EF4-FFF2-40B4-BE49-F238E27FC236}">
                <a16:creationId xmlns:a16="http://schemas.microsoft.com/office/drawing/2014/main" id="{87EA95B8-41B0-EADB-4881-6C1B7504D1E6}"/>
              </a:ext>
            </a:extLst>
          </p:cNvPr>
          <p:cNvPicPr>
            <a:picLocks noGrp="1" noChangeAspect="1"/>
          </p:cNvPicPr>
          <p:nvPr>
            <p:ph idx="1"/>
          </p:nvPr>
        </p:nvPicPr>
        <p:blipFill>
          <a:blip r:embed="rId2"/>
          <a:stretch>
            <a:fillRect/>
          </a:stretch>
        </p:blipFill>
        <p:spPr>
          <a:xfrm>
            <a:off x="2299227" y="1359047"/>
            <a:ext cx="7114937" cy="4678072"/>
          </a:xfrm>
          <a:prstGeom prst="rect">
            <a:avLst/>
          </a:prstGeom>
        </p:spPr>
      </p:pic>
      <p:sp>
        <p:nvSpPr>
          <p:cNvPr id="4" name="Metin kutusu 3">
            <a:extLst>
              <a:ext uri="{FF2B5EF4-FFF2-40B4-BE49-F238E27FC236}">
                <a16:creationId xmlns:a16="http://schemas.microsoft.com/office/drawing/2014/main" id="{02AF440B-3522-7788-CA58-8526DC1E3FAC}"/>
              </a:ext>
            </a:extLst>
          </p:cNvPr>
          <p:cNvSpPr txBox="1"/>
          <p:nvPr/>
        </p:nvSpPr>
        <p:spPr>
          <a:xfrm>
            <a:off x="2524991" y="6037119"/>
            <a:ext cx="5982566" cy="430887"/>
          </a:xfrm>
          <a:prstGeom prst="rect">
            <a:avLst/>
          </a:prstGeom>
          <a:noFill/>
        </p:spPr>
        <p:txBody>
          <a:bodyPr wrap="square">
            <a:spAutoFit/>
          </a:bodyPr>
          <a:lstStyle/>
          <a:p>
            <a:r>
              <a:rPr lang="tr-TR" sz="1100" i="1" dirty="0"/>
              <a:t>https://hsgm.saglik.gov.tr/depo/birimler/asi-ile-onlenebilir-hastaliklar-db/dokumanlar/asi_karti_2026.pdf</a:t>
            </a:r>
          </a:p>
        </p:txBody>
      </p:sp>
    </p:spTree>
    <p:extLst>
      <p:ext uri="{BB962C8B-B14F-4D97-AF65-F5344CB8AC3E}">
        <p14:creationId xmlns:p14="http://schemas.microsoft.com/office/powerpoint/2010/main" val="1296731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5B3A973-9AED-4FD7-003A-6BFDCAA84977}"/>
              </a:ext>
            </a:extLst>
          </p:cNvPr>
          <p:cNvSpPr>
            <a:spLocks noGrp="1"/>
          </p:cNvSpPr>
          <p:nvPr>
            <p:ph type="title"/>
          </p:nvPr>
        </p:nvSpPr>
        <p:spPr>
          <a:xfrm>
            <a:off x="5568534" y="603504"/>
            <a:ext cx="5916169" cy="1062138"/>
          </a:xfrm>
        </p:spPr>
        <p:txBody>
          <a:bodyPr anchor="b">
            <a:normAutofit/>
          </a:bodyPr>
          <a:lstStyle/>
          <a:p>
            <a:r>
              <a:rPr lang="tr-TR" sz="2800" b="0" dirty="0"/>
              <a:t>ANNE SÜTÜ VE EMZİRME KONUSUNDA BİLGİLENDİRME</a:t>
            </a:r>
          </a:p>
        </p:txBody>
      </p:sp>
      <p:pic>
        <p:nvPicPr>
          <p:cNvPr id="5" name="Resim 4">
            <a:extLst>
              <a:ext uri="{FF2B5EF4-FFF2-40B4-BE49-F238E27FC236}">
                <a16:creationId xmlns:a16="http://schemas.microsoft.com/office/drawing/2014/main" id="{7F574473-F6FF-17DB-466C-3E36E331C182}"/>
              </a:ext>
            </a:extLst>
          </p:cNvPr>
          <p:cNvPicPr>
            <a:picLocks noChangeAspect="1"/>
          </p:cNvPicPr>
          <p:nvPr/>
        </p:nvPicPr>
        <p:blipFill>
          <a:blip r:embed="rId2"/>
          <a:srcRect l="19612" r="630" b="-2"/>
          <a:stretch>
            <a:fillRect/>
          </a:stretch>
        </p:blipFill>
        <p:spPr>
          <a:xfrm>
            <a:off x="20" y="10"/>
            <a:ext cx="4910308" cy="6857990"/>
          </a:xfrm>
          <a:prstGeom prst="rect">
            <a:avLst/>
          </a:prstGeom>
        </p:spPr>
      </p:pic>
      <p:sp>
        <p:nvSpPr>
          <p:cNvPr id="3" name="İçerik Yer Tutucusu 2">
            <a:extLst>
              <a:ext uri="{FF2B5EF4-FFF2-40B4-BE49-F238E27FC236}">
                <a16:creationId xmlns:a16="http://schemas.microsoft.com/office/drawing/2014/main" id="{6F6C8A6E-0BC3-430F-FF82-B07E26685B27}"/>
              </a:ext>
            </a:extLst>
          </p:cNvPr>
          <p:cNvSpPr>
            <a:spLocks noGrp="1"/>
          </p:cNvSpPr>
          <p:nvPr>
            <p:ph idx="1"/>
          </p:nvPr>
        </p:nvSpPr>
        <p:spPr>
          <a:xfrm>
            <a:off x="5568533" y="2214282"/>
            <a:ext cx="5916169" cy="4095078"/>
          </a:xfrm>
        </p:spPr>
        <p:txBody>
          <a:bodyPr>
            <a:normAutofit/>
          </a:bodyPr>
          <a:lstStyle/>
          <a:p>
            <a:pPr marL="0" indent="0">
              <a:buNone/>
            </a:pPr>
            <a:r>
              <a:rPr lang="tr-TR" dirty="0"/>
              <a:t>Gebeliğin </a:t>
            </a:r>
            <a:r>
              <a:rPr lang="tr-TR" b="1" dirty="0"/>
              <a:t>32. haftasından </a:t>
            </a:r>
            <a:r>
              <a:rPr lang="tr-TR" dirty="0"/>
              <a:t>itibaren bütün gebe izlemleri ve </a:t>
            </a:r>
            <a:r>
              <a:rPr lang="tr-TR" b="1" dirty="0"/>
              <a:t>yeni doğandan itibaren 2 yaşa </a:t>
            </a:r>
            <a:r>
              <a:rPr lang="tr-TR" dirty="0"/>
              <a:t>kadar olan tüm bebek izlemleri</a:t>
            </a:r>
          </a:p>
          <a:p>
            <a:r>
              <a:rPr lang="tr-TR" dirty="0"/>
              <a:t>Beslenme yetersizliği ve neden olduğu hastalıklardan korunma amacıyla anne sütü ile beslenme ve emzirme konusunda, </a:t>
            </a:r>
          </a:p>
          <a:p>
            <a:r>
              <a:rPr lang="tr-TR" dirty="0"/>
              <a:t>Bebek ve Çocuk İzlem Protokolüne uygun değerlendirme ve tamamlayıcı beslenme konusunda bilgilendirme yapılmalıdır.</a:t>
            </a:r>
          </a:p>
        </p:txBody>
      </p:sp>
    </p:spTree>
    <p:extLst>
      <p:ext uri="{BB962C8B-B14F-4D97-AF65-F5344CB8AC3E}">
        <p14:creationId xmlns:p14="http://schemas.microsoft.com/office/powerpoint/2010/main" val="2724861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14613-C96C-F5FD-0593-24D7C0DA4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4C602EC-E25B-07DF-171C-87E808629A32}"/>
              </a:ext>
            </a:extLst>
          </p:cNvPr>
          <p:cNvSpPr>
            <a:spLocks noGrp="1"/>
          </p:cNvSpPr>
          <p:nvPr>
            <p:ph type="title"/>
          </p:nvPr>
        </p:nvSpPr>
        <p:spPr>
          <a:xfrm>
            <a:off x="619758" y="231715"/>
            <a:ext cx="3588560" cy="2542658"/>
          </a:xfrm>
        </p:spPr>
        <p:txBody>
          <a:bodyPr anchor="b">
            <a:normAutofit/>
          </a:bodyPr>
          <a:lstStyle/>
          <a:p>
            <a:r>
              <a:rPr lang="tr-TR" sz="3300" b="0" dirty="0"/>
              <a:t>DEMİR PROFİLAKSİSİ </a:t>
            </a:r>
          </a:p>
        </p:txBody>
      </p:sp>
      <p:pic>
        <p:nvPicPr>
          <p:cNvPr id="5" name="Resim 4" descr="Ocean Microfer Demir Takviye Edici Gıda (Lipofer: Patentli Mikroenkapsüle  Demir Kaynağı) - Damla - 30 ml">
            <a:extLst>
              <a:ext uri="{FF2B5EF4-FFF2-40B4-BE49-F238E27FC236}">
                <a16:creationId xmlns:a16="http://schemas.microsoft.com/office/drawing/2014/main" id="{43525635-7F51-05F3-DF34-5D11DCAE08B6}"/>
              </a:ext>
            </a:extLst>
          </p:cNvPr>
          <p:cNvPicPr>
            <a:picLocks noChangeAspect="1"/>
          </p:cNvPicPr>
          <p:nvPr/>
        </p:nvPicPr>
        <p:blipFill>
          <a:blip r:embed="rId2"/>
          <a:stretch>
            <a:fillRect/>
          </a:stretch>
        </p:blipFill>
        <p:spPr>
          <a:xfrm>
            <a:off x="786002" y="2945985"/>
            <a:ext cx="1933349" cy="2896404"/>
          </a:xfrm>
          <a:prstGeom prst="rect">
            <a:avLst/>
          </a:prstGeom>
        </p:spPr>
      </p:pic>
      <p:pic>
        <p:nvPicPr>
          <p:cNvPr id="9" name="İçerik Yer Tutucusu 8">
            <a:extLst>
              <a:ext uri="{FF2B5EF4-FFF2-40B4-BE49-F238E27FC236}">
                <a16:creationId xmlns:a16="http://schemas.microsoft.com/office/drawing/2014/main" id="{EB79C1A6-F91D-667F-70C5-DE110A5D7D80}"/>
              </a:ext>
            </a:extLst>
          </p:cNvPr>
          <p:cNvPicPr>
            <a:picLocks noGrp="1" noChangeAspect="1"/>
          </p:cNvPicPr>
          <p:nvPr>
            <p:ph idx="1"/>
          </p:nvPr>
        </p:nvPicPr>
        <p:blipFill>
          <a:blip r:embed="rId3"/>
          <a:stretch>
            <a:fillRect/>
          </a:stretch>
        </p:blipFill>
        <p:spPr>
          <a:xfrm>
            <a:off x="6096000" y="150821"/>
            <a:ext cx="4690007" cy="6211375"/>
          </a:xfrm>
          <a:prstGeom prst="rect">
            <a:avLst/>
          </a:prstGeom>
        </p:spPr>
      </p:pic>
      <p:sp>
        <p:nvSpPr>
          <p:cNvPr id="12" name="Metin kutusu 11">
            <a:extLst>
              <a:ext uri="{FF2B5EF4-FFF2-40B4-BE49-F238E27FC236}">
                <a16:creationId xmlns:a16="http://schemas.microsoft.com/office/drawing/2014/main" id="{7C794B29-DC50-8AB1-FBD0-4D70071FB0AA}"/>
              </a:ext>
            </a:extLst>
          </p:cNvPr>
          <p:cNvSpPr txBox="1"/>
          <p:nvPr/>
        </p:nvSpPr>
        <p:spPr>
          <a:xfrm>
            <a:off x="6096000" y="6362196"/>
            <a:ext cx="4690007" cy="430887"/>
          </a:xfrm>
          <a:prstGeom prst="rect">
            <a:avLst/>
          </a:prstGeom>
          <a:noFill/>
        </p:spPr>
        <p:txBody>
          <a:bodyPr wrap="square">
            <a:spAutoFit/>
          </a:bodyPr>
          <a:lstStyle/>
          <a:p>
            <a:r>
              <a:rPr lang="tr-TR" sz="1100" i="1" dirty="0"/>
              <a:t>T.C. Sağlık Bakanlığı. (Yıl). Demir Gibi Türkiye Programı: Bebeklerde Demir Destek ve Tedavi Akış Şeması. Halk Sağlığı Genel Müdürlüğü.</a:t>
            </a:r>
          </a:p>
        </p:txBody>
      </p:sp>
    </p:spTree>
    <p:extLst>
      <p:ext uri="{BB962C8B-B14F-4D97-AF65-F5344CB8AC3E}">
        <p14:creationId xmlns:p14="http://schemas.microsoft.com/office/powerpoint/2010/main" val="3956631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9ADC8E9C-0A10-39CE-58B0-608121A2EF18}"/>
              </a:ext>
            </a:extLst>
          </p:cNvPr>
          <p:cNvPicPr>
            <a:picLocks noGrp="1" noChangeAspect="1"/>
          </p:cNvPicPr>
          <p:nvPr>
            <p:ph idx="1"/>
          </p:nvPr>
        </p:nvPicPr>
        <p:blipFill>
          <a:blip r:embed="rId2"/>
          <a:stretch>
            <a:fillRect/>
          </a:stretch>
        </p:blipFill>
        <p:spPr>
          <a:xfrm>
            <a:off x="358070" y="0"/>
            <a:ext cx="4429991" cy="6092483"/>
          </a:xfrm>
          <a:prstGeom prst="rect">
            <a:avLst/>
          </a:prstGeom>
        </p:spPr>
      </p:pic>
      <p:sp>
        <p:nvSpPr>
          <p:cNvPr id="9" name="Metin kutusu 8">
            <a:extLst>
              <a:ext uri="{FF2B5EF4-FFF2-40B4-BE49-F238E27FC236}">
                <a16:creationId xmlns:a16="http://schemas.microsoft.com/office/drawing/2014/main" id="{97149013-3D62-9292-7909-2302F89CA2A5}"/>
              </a:ext>
            </a:extLst>
          </p:cNvPr>
          <p:cNvSpPr txBox="1"/>
          <p:nvPr/>
        </p:nvSpPr>
        <p:spPr>
          <a:xfrm>
            <a:off x="5888182" y="4229929"/>
            <a:ext cx="4081029" cy="1085041"/>
          </a:xfrm>
          <a:prstGeom prst="rect">
            <a:avLst/>
          </a:prstGeom>
          <a:noFill/>
        </p:spPr>
        <p:txBody>
          <a:bodyPr wrap="square">
            <a:spAutoFit/>
          </a:bodyPr>
          <a:lstStyle/>
          <a:p>
            <a:pPr>
              <a:lnSpc>
                <a:spcPct val="110000"/>
              </a:lnSpc>
            </a:pPr>
            <a:r>
              <a:rPr lang="tr-TR" sz="2000" dirty="0"/>
              <a:t>-5 yaş ve erken orta ve geç adolesan dönemde birer kez </a:t>
            </a:r>
            <a:r>
              <a:rPr lang="tr-TR" sz="2000" dirty="0" err="1"/>
              <a:t>Hb</a:t>
            </a:r>
            <a:r>
              <a:rPr lang="tr-TR" sz="2000" dirty="0"/>
              <a:t> bakılmalıdır.</a:t>
            </a:r>
          </a:p>
        </p:txBody>
      </p:sp>
      <p:sp>
        <p:nvSpPr>
          <p:cNvPr id="11" name="Metin kutusu 10">
            <a:extLst>
              <a:ext uri="{FF2B5EF4-FFF2-40B4-BE49-F238E27FC236}">
                <a16:creationId xmlns:a16="http://schemas.microsoft.com/office/drawing/2014/main" id="{542029DA-EDEA-20B6-A8C7-73318C2FBB52}"/>
              </a:ext>
            </a:extLst>
          </p:cNvPr>
          <p:cNvSpPr txBox="1"/>
          <p:nvPr/>
        </p:nvSpPr>
        <p:spPr>
          <a:xfrm>
            <a:off x="358070" y="6169178"/>
            <a:ext cx="4429991" cy="430887"/>
          </a:xfrm>
          <a:prstGeom prst="rect">
            <a:avLst/>
          </a:prstGeom>
          <a:noFill/>
        </p:spPr>
        <p:txBody>
          <a:bodyPr wrap="square">
            <a:spAutoFit/>
          </a:bodyPr>
          <a:lstStyle/>
          <a:p>
            <a:r>
              <a:rPr lang="tr-TR" sz="1100" i="1" dirty="0"/>
              <a:t>T.C. Sağlık Bakanlığı. (Yıl). Demir Gibi Türkiye Programı: Bebeklerde Demir Destek ve Tedavi Akış Şeması. Halk Sağlığı Genel Müdürlüğü</a:t>
            </a:r>
            <a:endParaRPr lang="tr-TR" dirty="0"/>
          </a:p>
        </p:txBody>
      </p:sp>
      <p:pic>
        <p:nvPicPr>
          <p:cNvPr id="15" name="Resim 14" descr="Ocean Microfer Demir Takviye Edici Gıda (Lipofer: Patentli Mikroenkapsüle  Demir Kaynağı) - Damla - 30 ml">
            <a:extLst>
              <a:ext uri="{FF2B5EF4-FFF2-40B4-BE49-F238E27FC236}">
                <a16:creationId xmlns:a16="http://schemas.microsoft.com/office/drawing/2014/main" id="{CF102F23-896E-9EFA-D62C-C833E565A256}"/>
              </a:ext>
            </a:extLst>
          </p:cNvPr>
          <p:cNvPicPr>
            <a:picLocks noChangeAspect="1"/>
          </p:cNvPicPr>
          <p:nvPr/>
        </p:nvPicPr>
        <p:blipFill>
          <a:blip r:embed="rId3"/>
          <a:stretch>
            <a:fillRect/>
          </a:stretch>
        </p:blipFill>
        <p:spPr>
          <a:xfrm>
            <a:off x="5888182" y="898975"/>
            <a:ext cx="1933349" cy="2896404"/>
          </a:xfrm>
          <a:prstGeom prst="rect">
            <a:avLst/>
          </a:prstGeom>
        </p:spPr>
      </p:pic>
    </p:spTree>
    <p:extLst>
      <p:ext uri="{BB962C8B-B14F-4D97-AF65-F5344CB8AC3E}">
        <p14:creationId xmlns:p14="http://schemas.microsoft.com/office/powerpoint/2010/main" val="1967883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6E4C21-2719-B878-F8F6-DBDD00B98B1A}"/>
              </a:ext>
            </a:extLst>
          </p:cNvPr>
          <p:cNvSpPr>
            <a:spLocks noGrp="1"/>
          </p:cNvSpPr>
          <p:nvPr>
            <p:ph type="title"/>
          </p:nvPr>
        </p:nvSpPr>
        <p:spPr>
          <a:xfrm>
            <a:off x="6348846" y="891540"/>
            <a:ext cx="3358744" cy="1132258"/>
          </a:xfrm>
        </p:spPr>
        <p:txBody>
          <a:bodyPr>
            <a:normAutofit fontScale="90000"/>
          </a:bodyPr>
          <a:lstStyle/>
          <a:p>
            <a:r>
              <a:rPr lang="tr-TR" dirty="0"/>
              <a:t>D VİTAMİNİ PROFİLAKSİSİ</a:t>
            </a:r>
          </a:p>
        </p:txBody>
      </p:sp>
      <p:pic>
        <p:nvPicPr>
          <p:cNvPr id="5" name="Resim 4" descr="Devit 3 (Vitamin D3) Oral Damla 50000IU/15ml – Guardian Health Pharmacy">
            <a:extLst>
              <a:ext uri="{FF2B5EF4-FFF2-40B4-BE49-F238E27FC236}">
                <a16:creationId xmlns:a16="http://schemas.microsoft.com/office/drawing/2014/main" id="{BC2EA043-DBE9-6AB2-997C-9C4DB29C5E89}"/>
              </a:ext>
            </a:extLst>
          </p:cNvPr>
          <p:cNvPicPr>
            <a:picLocks noChangeAspect="1"/>
          </p:cNvPicPr>
          <p:nvPr/>
        </p:nvPicPr>
        <p:blipFill>
          <a:blip r:embed="rId2"/>
          <a:stretch>
            <a:fillRect/>
          </a:stretch>
        </p:blipFill>
        <p:spPr>
          <a:xfrm>
            <a:off x="6348846" y="2192481"/>
            <a:ext cx="3530040" cy="3530040"/>
          </a:xfrm>
          <a:prstGeom prst="rect">
            <a:avLst/>
          </a:prstGeom>
        </p:spPr>
      </p:pic>
      <p:pic>
        <p:nvPicPr>
          <p:cNvPr id="11" name="İçerik Yer Tutucusu 10">
            <a:extLst>
              <a:ext uri="{FF2B5EF4-FFF2-40B4-BE49-F238E27FC236}">
                <a16:creationId xmlns:a16="http://schemas.microsoft.com/office/drawing/2014/main" id="{C03BB9A3-30AA-7ACA-E0E8-454B50CF9D68}"/>
              </a:ext>
            </a:extLst>
          </p:cNvPr>
          <p:cNvPicPr>
            <a:picLocks noGrp="1" noChangeAspect="1"/>
          </p:cNvPicPr>
          <p:nvPr>
            <p:ph idx="1"/>
          </p:nvPr>
        </p:nvPicPr>
        <p:blipFill>
          <a:blip r:embed="rId3"/>
          <a:stretch>
            <a:fillRect/>
          </a:stretch>
        </p:blipFill>
        <p:spPr>
          <a:xfrm>
            <a:off x="187037" y="83126"/>
            <a:ext cx="5106854" cy="6179723"/>
          </a:xfrm>
          <a:prstGeom prst="rect">
            <a:avLst/>
          </a:prstGeom>
        </p:spPr>
      </p:pic>
      <p:sp>
        <p:nvSpPr>
          <p:cNvPr id="13" name="Metin kutusu 12">
            <a:extLst>
              <a:ext uri="{FF2B5EF4-FFF2-40B4-BE49-F238E27FC236}">
                <a16:creationId xmlns:a16="http://schemas.microsoft.com/office/drawing/2014/main" id="{D13BADE6-6FC6-42EE-239D-FDDA00B5E568}"/>
              </a:ext>
            </a:extLst>
          </p:cNvPr>
          <p:cNvSpPr txBox="1"/>
          <p:nvPr/>
        </p:nvSpPr>
        <p:spPr>
          <a:xfrm>
            <a:off x="542925" y="6262849"/>
            <a:ext cx="6094268" cy="307777"/>
          </a:xfrm>
          <a:prstGeom prst="rect">
            <a:avLst/>
          </a:prstGeom>
          <a:noFill/>
        </p:spPr>
        <p:txBody>
          <a:bodyPr wrap="square">
            <a:spAutoFit/>
          </a:bodyPr>
          <a:lstStyle/>
          <a:p>
            <a:r>
              <a:rPr lang="nb-NO" sz="1400" i="1" dirty="0"/>
              <a:t>Bebek, Çocuk ve Ergen İzlem Protokolü 2026</a:t>
            </a:r>
            <a:endParaRPr lang="tr-TR" sz="1400" i="1" dirty="0"/>
          </a:p>
        </p:txBody>
      </p:sp>
    </p:spTree>
    <p:extLst>
      <p:ext uri="{BB962C8B-B14F-4D97-AF65-F5344CB8AC3E}">
        <p14:creationId xmlns:p14="http://schemas.microsoft.com/office/powerpoint/2010/main" val="2718190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B4FC5045-0B2B-ECBA-4159-5B74E72A4BFB}"/>
              </a:ext>
            </a:extLst>
          </p:cNvPr>
          <p:cNvSpPr>
            <a:spLocks noGrp="1"/>
          </p:cNvSpPr>
          <p:nvPr>
            <p:ph type="title"/>
          </p:nvPr>
        </p:nvSpPr>
        <p:spPr>
          <a:xfrm>
            <a:off x="477982" y="515007"/>
            <a:ext cx="3820750" cy="2092652"/>
          </a:xfrm>
        </p:spPr>
        <p:txBody>
          <a:bodyPr anchor="b">
            <a:normAutofit/>
          </a:bodyPr>
          <a:lstStyle/>
          <a:p>
            <a:r>
              <a:rPr lang="tr-TR" b="0" dirty="0"/>
              <a:t>ÜREME ORGANLARININ MUAYENESİ</a:t>
            </a:r>
          </a:p>
        </p:txBody>
      </p:sp>
      <p:pic>
        <p:nvPicPr>
          <p:cNvPr id="5" name="Resim 4">
            <a:extLst>
              <a:ext uri="{FF2B5EF4-FFF2-40B4-BE49-F238E27FC236}">
                <a16:creationId xmlns:a16="http://schemas.microsoft.com/office/drawing/2014/main" id="{EE15B02D-63FB-0520-CC61-235C854E56A0}"/>
              </a:ext>
            </a:extLst>
          </p:cNvPr>
          <p:cNvPicPr>
            <a:picLocks noChangeAspect="1"/>
          </p:cNvPicPr>
          <p:nvPr/>
        </p:nvPicPr>
        <p:blipFill>
          <a:blip r:embed="rId2"/>
          <a:stretch>
            <a:fillRect/>
          </a:stretch>
        </p:blipFill>
        <p:spPr>
          <a:xfrm>
            <a:off x="957005" y="3429000"/>
            <a:ext cx="2736136" cy="2182069"/>
          </a:xfrm>
          <a:prstGeom prst="rect">
            <a:avLst/>
          </a:prstGeom>
        </p:spPr>
      </p:pic>
      <p:pic>
        <p:nvPicPr>
          <p:cNvPr id="8" name="Resim 7">
            <a:extLst>
              <a:ext uri="{FF2B5EF4-FFF2-40B4-BE49-F238E27FC236}">
                <a16:creationId xmlns:a16="http://schemas.microsoft.com/office/drawing/2014/main" id="{B018AA3B-FE11-FE69-6474-BD652CAA8507}"/>
              </a:ext>
            </a:extLst>
          </p:cNvPr>
          <p:cNvPicPr>
            <a:picLocks noChangeAspect="1"/>
          </p:cNvPicPr>
          <p:nvPr/>
        </p:nvPicPr>
        <p:blipFill>
          <a:blip r:embed="rId3"/>
          <a:stretch>
            <a:fillRect/>
          </a:stretch>
        </p:blipFill>
        <p:spPr>
          <a:xfrm>
            <a:off x="4265773" y="515007"/>
            <a:ext cx="7254993" cy="5512372"/>
          </a:xfrm>
          <a:prstGeom prst="rect">
            <a:avLst/>
          </a:prstGeom>
          <a:ln>
            <a:noFill/>
          </a:ln>
          <a:effectLst>
            <a:outerShdw blurRad="292100" dist="139700" dir="2700000" algn="tl" rotWithShape="0">
              <a:srgbClr val="333333">
                <a:alpha val="65000"/>
              </a:srgbClr>
            </a:outerShdw>
          </a:effectLst>
        </p:spPr>
      </p:pic>
      <p:cxnSp>
        <p:nvCxnSpPr>
          <p:cNvPr id="15" name="Düz Bağlayıcı 14">
            <a:extLst>
              <a:ext uri="{FF2B5EF4-FFF2-40B4-BE49-F238E27FC236}">
                <a16:creationId xmlns:a16="http://schemas.microsoft.com/office/drawing/2014/main" id="{435E8077-4DB2-7B23-18AF-9832D13B8E18}"/>
              </a:ext>
            </a:extLst>
          </p:cNvPr>
          <p:cNvCxnSpPr/>
          <p:nvPr/>
        </p:nvCxnSpPr>
        <p:spPr>
          <a:xfrm>
            <a:off x="9659007" y="4813738"/>
            <a:ext cx="1334814" cy="0"/>
          </a:xfrm>
          <a:prstGeom prst="line">
            <a:avLst/>
          </a:prstGeom>
          <a:ln/>
        </p:spPr>
        <p:style>
          <a:lnRef idx="3">
            <a:schemeClr val="accent3"/>
          </a:lnRef>
          <a:fillRef idx="0">
            <a:schemeClr val="accent3"/>
          </a:fillRef>
          <a:effectRef idx="2">
            <a:schemeClr val="accent3"/>
          </a:effectRef>
          <a:fontRef idx="minor">
            <a:schemeClr val="tx1"/>
          </a:fontRef>
        </p:style>
      </p:cxnSp>
      <mc:AlternateContent xmlns:mc="http://schemas.openxmlformats.org/markup-compatibility/2006">
        <mc:Choice xmlns:p14="http://schemas.microsoft.com/office/powerpoint/2010/main" Requires="p14">
          <p:contentPart p14:bwMode="auto" r:id="rId4">
            <p14:nvContentPartPr>
              <p14:cNvPr id="19" name="Mürekkep 18">
                <a:extLst>
                  <a:ext uri="{FF2B5EF4-FFF2-40B4-BE49-F238E27FC236}">
                    <a16:creationId xmlns:a16="http://schemas.microsoft.com/office/drawing/2014/main" id="{2E56F207-FEBE-8F21-F623-C71552EC8D30}"/>
                  </a:ext>
                </a:extLst>
              </p14:cNvPr>
              <p14:cNvContentPartPr/>
              <p14:nvPr/>
            </p14:nvContentPartPr>
            <p14:xfrm>
              <a:off x="7408522" y="4758856"/>
              <a:ext cx="882360" cy="360"/>
            </p14:xfrm>
          </p:contentPart>
        </mc:Choice>
        <mc:Fallback>
          <p:pic>
            <p:nvPicPr>
              <p:cNvPr id="19" name="Mürekkep 18">
                <a:extLst>
                  <a:ext uri="{FF2B5EF4-FFF2-40B4-BE49-F238E27FC236}">
                    <a16:creationId xmlns:a16="http://schemas.microsoft.com/office/drawing/2014/main" id="{2E56F207-FEBE-8F21-F623-C71552EC8D30}"/>
                  </a:ext>
                </a:extLst>
              </p:cNvPr>
              <p:cNvPicPr/>
              <p:nvPr/>
            </p:nvPicPr>
            <p:blipFill>
              <a:blip r:embed="rId5"/>
              <a:stretch>
                <a:fillRect/>
              </a:stretch>
            </p:blipFill>
            <p:spPr>
              <a:xfrm>
                <a:off x="7354882" y="4651216"/>
                <a:ext cx="99000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22" name="Mürekkep 21">
                <a:extLst>
                  <a:ext uri="{FF2B5EF4-FFF2-40B4-BE49-F238E27FC236}">
                    <a16:creationId xmlns:a16="http://schemas.microsoft.com/office/drawing/2014/main" id="{3ED3B410-9BF2-B544-9A06-ECF69F39490E}"/>
                  </a:ext>
                </a:extLst>
              </p14:cNvPr>
              <p14:cNvContentPartPr/>
              <p14:nvPr/>
            </p14:nvContentPartPr>
            <p14:xfrm>
              <a:off x="3470253" y="2161047"/>
              <a:ext cx="360" cy="360"/>
            </p14:xfrm>
          </p:contentPart>
        </mc:Choice>
        <mc:Fallback>
          <p:pic>
            <p:nvPicPr>
              <p:cNvPr id="22" name="Mürekkep 21">
                <a:extLst>
                  <a:ext uri="{FF2B5EF4-FFF2-40B4-BE49-F238E27FC236}">
                    <a16:creationId xmlns:a16="http://schemas.microsoft.com/office/drawing/2014/main" id="{3ED3B410-9BF2-B544-9A06-ECF69F39490E}"/>
                  </a:ext>
                </a:extLst>
              </p:cNvPr>
              <p:cNvPicPr/>
              <p:nvPr/>
            </p:nvPicPr>
            <p:blipFill>
              <a:blip r:embed="rId7"/>
              <a:stretch>
                <a:fillRect/>
              </a:stretch>
            </p:blipFill>
            <p:spPr>
              <a:xfrm>
                <a:off x="3461613" y="2152407"/>
                <a:ext cx="18000" cy="18000"/>
              </a:xfrm>
              <a:prstGeom prst="rect">
                <a:avLst/>
              </a:prstGeom>
            </p:spPr>
          </p:pic>
        </mc:Fallback>
      </mc:AlternateContent>
      <p:sp>
        <p:nvSpPr>
          <p:cNvPr id="24" name="Metin kutusu 23">
            <a:extLst>
              <a:ext uri="{FF2B5EF4-FFF2-40B4-BE49-F238E27FC236}">
                <a16:creationId xmlns:a16="http://schemas.microsoft.com/office/drawing/2014/main" id="{104051E2-6183-F362-6753-4A344E5D19E2}"/>
              </a:ext>
            </a:extLst>
          </p:cNvPr>
          <p:cNvSpPr txBox="1"/>
          <p:nvPr/>
        </p:nvSpPr>
        <p:spPr>
          <a:xfrm>
            <a:off x="4158961" y="6134912"/>
            <a:ext cx="6094268" cy="307777"/>
          </a:xfrm>
          <a:prstGeom prst="rect">
            <a:avLst/>
          </a:prstGeom>
          <a:noFill/>
        </p:spPr>
        <p:txBody>
          <a:bodyPr wrap="square">
            <a:spAutoFit/>
          </a:bodyPr>
          <a:lstStyle/>
          <a:p>
            <a:r>
              <a:rPr lang="nb-NO" sz="1400" i="1" dirty="0"/>
              <a:t>Bebek, Çocuk ve Ergen İzlem Protokolü 2026</a:t>
            </a:r>
            <a:endParaRPr lang="tr-TR" sz="1400" i="1" dirty="0"/>
          </a:p>
        </p:txBody>
      </p:sp>
    </p:spTree>
    <p:extLst>
      <p:ext uri="{BB962C8B-B14F-4D97-AF65-F5344CB8AC3E}">
        <p14:creationId xmlns:p14="http://schemas.microsoft.com/office/powerpoint/2010/main" val="1296923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CF621AB-E1ED-8A3E-6348-AC64AA97F040}"/>
              </a:ext>
            </a:extLst>
          </p:cNvPr>
          <p:cNvSpPr>
            <a:spLocks noGrp="1"/>
          </p:cNvSpPr>
          <p:nvPr>
            <p:ph type="title"/>
          </p:nvPr>
        </p:nvSpPr>
        <p:spPr>
          <a:xfrm>
            <a:off x="614679" y="548640"/>
            <a:ext cx="4779572" cy="2627179"/>
          </a:xfrm>
        </p:spPr>
        <p:txBody>
          <a:bodyPr anchor="t">
            <a:normAutofit fontScale="90000"/>
          </a:bodyPr>
          <a:lstStyle/>
          <a:p>
            <a:r>
              <a:rPr lang="tr-TR" sz="2800" dirty="0"/>
              <a:t>FENİLKETONÜRİ- KONJENİTAL HİPOTİORİDİ- BİOTİDİNAZ EKSİKLİĞİ-KİSTİK FİBROZİS- KONJENİTAL ADRENAL HİPERPLAZİ- SMA TARAMASI</a:t>
            </a:r>
          </a:p>
        </p:txBody>
      </p:sp>
      <p:pic>
        <p:nvPicPr>
          <p:cNvPr id="5" name="Resim 4">
            <a:extLst>
              <a:ext uri="{FF2B5EF4-FFF2-40B4-BE49-F238E27FC236}">
                <a16:creationId xmlns:a16="http://schemas.microsoft.com/office/drawing/2014/main" id="{EAC786FB-6EA2-C4F0-7F8B-CF1FEE98144F}"/>
              </a:ext>
            </a:extLst>
          </p:cNvPr>
          <p:cNvPicPr>
            <a:picLocks noChangeAspect="1"/>
          </p:cNvPicPr>
          <p:nvPr/>
        </p:nvPicPr>
        <p:blipFill>
          <a:blip r:embed="rId2"/>
          <a:srcRect l="21281" r="3" b="3"/>
          <a:stretch>
            <a:fillRect/>
          </a:stretch>
        </p:blipFill>
        <p:spPr>
          <a:xfrm>
            <a:off x="614679" y="3486762"/>
            <a:ext cx="3750045" cy="2822597"/>
          </a:xfrm>
          <a:prstGeom prst="rect">
            <a:avLst/>
          </a:prstGeom>
        </p:spPr>
      </p:pic>
      <p:sp>
        <p:nvSpPr>
          <p:cNvPr id="3" name="İçerik Yer Tutucusu 2">
            <a:extLst>
              <a:ext uri="{FF2B5EF4-FFF2-40B4-BE49-F238E27FC236}">
                <a16:creationId xmlns:a16="http://schemas.microsoft.com/office/drawing/2014/main" id="{7ACF365B-1E3C-F73C-DF94-01F2A243A255}"/>
              </a:ext>
            </a:extLst>
          </p:cNvPr>
          <p:cNvSpPr>
            <a:spLocks noGrp="1"/>
          </p:cNvSpPr>
          <p:nvPr>
            <p:ph idx="1"/>
          </p:nvPr>
        </p:nvSpPr>
        <p:spPr>
          <a:xfrm>
            <a:off x="6030551" y="548638"/>
            <a:ext cx="5546770" cy="5760721"/>
          </a:xfrm>
        </p:spPr>
        <p:txBody>
          <a:bodyPr anchor="t">
            <a:normAutofit/>
          </a:bodyPr>
          <a:lstStyle/>
          <a:p>
            <a:endParaRPr lang="tr-TR" dirty="0">
              <a:solidFill>
                <a:srgbClr val="FF0000"/>
              </a:solidFill>
            </a:endParaRPr>
          </a:p>
          <a:p>
            <a:endParaRPr lang="tr-TR" dirty="0">
              <a:solidFill>
                <a:srgbClr val="FF0000"/>
              </a:solidFill>
            </a:endParaRPr>
          </a:p>
          <a:p>
            <a:r>
              <a:rPr lang="tr-TR" dirty="0"/>
              <a:t>3 ila 5 günlük yeni doğanda bu taramaların erken tanısı için yeni doğan taraması yapılmalı, topuk kanı alınıp alınmadığı sorgulanmalı, alınmadı ise topuk kanı alınmalıdır.</a:t>
            </a:r>
          </a:p>
        </p:txBody>
      </p:sp>
    </p:spTree>
    <p:extLst>
      <p:ext uri="{BB962C8B-B14F-4D97-AF65-F5344CB8AC3E}">
        <p14:creationId xmlns:p14="http://schemas.microsoft.com/office/powerpoint/2010/main" val="2576268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5A92A98-187D-1D81-86FD-8D40CC69B6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1461B4D-2452-AD7F-3759-36602589EEE8}"/>
              </a:ext>
            </a:extLst>
          </p:cNvPr>
          <p:cNvSpPr>
            <a:spLocks noGrp="1"/>
          </p:cNvSpPr>
          <p:nvPr>
            <p:ph type="title"/>
          </p:nvPr>
        </p:nvSpPr>
        <p:spPr>
          <a:xfrm>
            <a:off x="492940" y="473829"/>
            <a:ext cx="11294162" cy="1170252"/>
          </a:xfrm>
        </p:spPr>
        <p:txBody>
          <a:bodyPr vert="horz" lIns="91440" tIns="45720" rIns="91440" bIns="45720" rtlCol="0" anchor="b">
            <a:normAutofit/>
          </a:bodyPr>
          <a:lstStyle/>
          <a:p>
            <a:r>
              <a:rPr lang="en-US" sz="4000"/>
              <a:t>GELİŞİMSEL KALÇA DİSPLAZİSİ</a:t>
            </a:r>
          </a:p>
        </p:txBody>
      </p:sp>
      <p:pic>
        <p:nvPicPr>
          <p:cNvPr id="7" name="Resim 6">
            <a:extLst>
              <a:ext uri="{FF2B5EF4-FFF2-40B4-BE49-F238E27FC236}">
                <a16:creationId xmlns:a16="http://schemas.microsoft.com/office/drawing/2014/main" id="{8F53B61B-7648-750E-A533-F8927A122DF7}"/>
              </a:ext>
            </a:extLst>
          </p:cNvPr>
          <p:cNvPicPr>
            <a:picLocks noChangeAspect="1"/>
          </p:cNvPicPr>
          <p:nvPr/>
        </p:nvPicPr>
        <p:blipFill>
          <a:blip r:embed="rId2"/>
          <a:stretch>
            <a:fillRect/>
          </a:stretch>
        </p:blipFill>
        <p:spPr>
          <a:xfrm>
            <a:off x="492940" y="1939428"/>
            <a:ext cx="4902354" cy="4350840"/>
          </a:xfrm>
          <a:prstGeom prst="rect">
            <a:avLst/>
          </a:prstGeom>
        </p:spPr>
      </p:pic>
      <p:pic>
        <p:nvPicPr>
          <p:cNvPr id="9" name="Resim 8">
            <a:extLst>
              <a:ext uri="{FF2B5EF4-FFF2-40B4-BE49-F238E27FC236}">
                <a16:creationId xmlns:a16="http://schemas.microsoft.com/office/drawing/2014/main" id="{025D4032-2524-E2C0-6996-E3CFEA6864B3}"/>
              </a:ext>
            </a:extLst>
          </p:cNvPr>
          <p:cNvPicPr>
            <a:picLocks noChangeAspect="1"/>
          </p:cNvPicPr>
          <p:nvPr/>
        </p:nvPicPr>
        <p:blipFill>
          <a:blip r:embed="rId3"/>
          <a:stretch>
            <a:fillRect/>
          </a:stretch>
        </p:blipFill>
        <p:spPr>
          <a:xfrm>
            <a:off x="5480923" y="2994409"/>
            <a:ext cx="6446469" cy="1818751"/>
          </a:xfrm>
          <a:prstGeom prst="rect">
            <a:avLst/>
          </a:prstGeom>
        </p:spPr>
      </p:pic>
      <p:sp>
        <p:nvSpPr>
          <p:cNvPr id="4" name="Metin kutusu 3">
            <a:extLst>
              <a:ext uri="{FF2B5EF4-FFF2-40B4-BE49-F238E27FC236}">
                <a16:creationId xmlns:a16="http://schemas.microsoft.com/office/drawing/2014/main" id="{629FF4C1-C05B-3315-FF30-0CC285317D67}"/>
              </a:ext>
            </a:extLst>
          </p:cNvPr>
          <p:cNvSpPr txBox="1"/>
          <p:nvPr/>
        </p:nvSpPr>
        <p:spPr>
          <a:xfrm>
            <a:off x="626052" y="6384171"/>
            <a:ext cx="6094268" cy="307777"/>
          </a:xfrm>
          <a:prstGeom prst="rect">
            <a:avLst/>
          </a:prstGeom>
          <a:noFill/>
        </p:spPr>
        <p:txBody>
          <a:bodyPr wrap="square">
            <a:spAutoFit/>
          </a:bodyPr>
          <a:lstStyle/>
          <a:p>
            <a:r>
              <a:rPr lang="nb-NO" sz="1400" i="1" dirty="0"/>
              <a:t>Bebek, Çocuk ve Ergen İzlem Protokolü 2026</a:t>
            </a:r>
            <a:endParaRPr lang="tr-TR" sz="1400" i="1" dirty="0"/>
          </a:p>
        </p:txBody>
      </p:sp>
      <p:pic>
        <p:nvPicPr>
          <p:cNvPr id="6" name="Resim 5">
            <a:extLst>
              <a:ext uri="{FF2B5EF4-FFF2-40B4-BE49-F238E27FC236}">
                <a16:creationId xmlns:a16="http://schemas.microsoft.com/office/drawing/2014/main" id="{54DE87F2-7F66-FA12-049E-87ECB593B4A5}"/>
              </a:ext>
            </a:extLst>
          </p:cNvPr>
          <p:cNvPicPr>
            <a:picLocks noChangeAspect="1"/>
          </p:cNvPicPr>
          <p:nvPr/>
        </p:nvPicPr>
        <p:blipFill>
          <a:blip r:embed="rId4"/>
          <a:stretch>
            <a:fillRect/>
          </a:stretch>
        </p:blipFill>
        <p:spPr>
          <a:xfrm>
            <a:off x="6021346" y="4907063"/>
            <a:ext cx="3714936" cy="1588334"/>
          </a:xfrm>
          <a:prstGeom prst="rect">
            <a:avLst/>
          </a:prstGeom>
        </p:spPr>
      </p:pic>
    </p:spTree>
    <p:extLst>
      <p:ext uri="{BB962C8B-B14F-4D97-AF65-F5344CB8AC3E}">
        <p14:creationId xmlns:p14="http://schemas.microsoft.com/office/powerpoint/2010/main" val="31663375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AB5C7EE-A919-646B-4F86-BACCBC52D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C4AB80F-514E-D678-04A6-B63A113BAD9F}"/>
              </a:ext>
            </a:extLst>
          </p:cNvPr>
          <p:cNvSpPr>
            <a:spLocks noGrp="1"/>
          </p:cNvSpPr>
          <p:nvPr>
            <p:ph type="title"/>
          </p:nvPr>
        </p:nvSpPr>
        <p:spPr>
          <a:xfrm>
            <a:off x="8167578" y="1085224"/>
            <a:ext cx="3406543" cy="1150760"/>
          </a:xfrm>
        </p:spPr>
        <p:txBody>
          <a:bodyPr vert="horz" lIns="91440" tIns="45720" rIns="91440" bIns="45720" rtlCol="0" anchor="b">
            <a:normAutofit fontScale="90000"/>
          </a:bodyPr>
          <a:lstStyle/>
          <a:p>
            <a:pPr algn="ctr"/>
            <a:r>
              <a:rPr lang="en-US" sz="2300" dirty="0"/>
              <a:t>YENİDOĞANDA GÖRMENİN DEĞERLENDİRİLMESİ</a:t>
            </a:r>
            <a:br>
              <a:rPr lang="tr-TR" sz="2300" dirty="0"/>
            </a:br>
            <a:endParaRPr lang="en-US" sz="2300" b="0" dirty="0"/>
          </a:p>
        </p:txBody>
      </p:sp>
      <p:pic>
        <p:nvPicPr>
          <p:cNvPr id="10" name="İçerik Yer Tutucusu 9">
            <a:extLst>
              <a:ext uri="{FF2B5EF4-FFF2-40B4-BE49-F238E27FC236}">
                <a16:creationId xmlns:a16="http://schemas.microsoft.com/office/drawing/2014/main" id="{E0904772-7CD2-4BC4-1F7E-2CC812EBDC41}"/>
              </a:ext>
            </a:extLst>
          </p:cNvPr>
          <p:cNvPicPr>
            <a:picLocks noGrp="1" noChangeAspect="1"/>
          </p:cNvPicPr>
          <p:nvPr>
            <p:ph idx="1"/>
          </p:nvPr>
        </p:nvPicPr>
        <p:blipFill>
          <a:blip r:embed="rId2"/>
          <a:stretch>
            <a:fillRect/>
          </a:stretch>
        </p:blipFill>
        <p:spPr>
          <a:xfrm>
            <a:off x="1324751" y="574131"/>
            <a:ext cx="5856140" cy="5709738"/>
          </a:xfrm>
          <a:prstGeom prst="rect">
            <a:avLst/>
          </a:prstGeom>
        </p:spPr>
      </p:pic>
      <p:pic>
        <p:nvPicPr>
          <p:cNvPr id="13" name="Resim 12">
            <a:extLst>
              <a:ext uri="{FF2B5EF4-FFF2-40B4-BE49-F238E27FC236}">
                <a16:creationId xmlns:a16="http://schemas.microsoft.com/office/drawing/2014/main" id="{7547F730-DF68-E449-7E91-4B0BADB257C9}"/>
              </a:ext>
            </a:extLst>
          </p:cNvPr>
          <p:cNvPicPr>
            <a:picLocks noChangeAspect="1"/>
          </p:cNvPicPr>
          <p:nvPr/>
        </p:nvPicPr>
        <p:blipFill>
          <a:blip r:embed="rId3"/>
          <a:stretch>
            <a:fillRect/>
          </a:stretch>
        </p:blipFill>
        <p:spPr>
          <a:xfrm>
            <a:off x="8662974" y="2657448"/>
            <a:ext cx="2415749" cy="3010161"/>
          </a:xfrm>
          <a:prstGeom prst="rect">
            <a:avLst/>
          </a:prstGeom>
        </p:spPr>
      </p:pic>
      <p:sp>
        <p:nvSpPr>
          <p:cNvPr id="4" name="Metin kutusu 3">
            <a:extLst>
              <a:ext uri="{FF2B5EF4-FFF2-40B4-BE49-F238E27FC236}">
                <a16:creationId xmlns:a16="http://schemas.microsoft.com/office/drawing/2014/main" id="{C3395DB2-6E15-7D91-19B9-E388DF5B3460}"/>
              </a:ext>
            </a:extLst>
          </p:cNvPr>
          <p:cNvSpPr txBox="1"/>
          <p:nvPr/>
        </p:nvSpPr>
        <p:spPr>
          <a:xfrm>
            <a:off x="1579967" y="6417046"/>
            <a:ext cx="6094268" cy="307777"/>
          </a:xfrm>
          <a:prstGeom prst="rect">
            <a:avLst/>
          </a:prstGeom>
          <a:noFill/>
        </p:spPr>
        <p:txBody>
          <a:bodyPr wrap="square">
            <a:spAutoFit/>
          </a:bodyPr>
          <a:lstStyle/>
          <a:p>
            <a:r>
              <a:rPr lang="nb-NO" sz="1400" i="1" dirty="0"/>
              <a:t>Bebek, Çocuk ve Ergen İzlem Protokolü 2026</a:t>
            </a:r>
            <a:endParaRPr lang="tr-TR" sz="1400" i="1" dirty="0"/>
          </a:p>
        </p:txBody>
      </p:sp>
    </p:spTree>
    <p:extLst>
      <p:ext uri="{BB962C8B-B14F-4D97-AF65-F5344CB8AC3E}">
        <p14:creationId xmlns:p14="http://schemas.microsoft.com/office/powerpoint/2010/main" val="28481250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5837B1-E355-8CCF-E535-8B4AB721DA4E}"/>
              </a:ext>
            </a:extLst>
          </p:cNvPr>
          <p:cNvSpPr>
            <a:spLocks noGrp="1"/>
          </p:cNvSpPr>
          <p:nvPr>
            <p:ph type="title"/>
          </p:nvPr>
        </p:nvSpPr>
        <p:spPr/>
        <p:txBody>
          <a:bodyPr/>
          <a:lstStyle/>
          <a:p>
            <a:r>
              <a:rPr lang="tr-TR" dirty="0"/>
              <a:t>PREMATURE RETİNOPATİSİ</a:t>
            </a:r>
          </a:p>
        </p:txBody>
      </p:sp>
      <p:pic>
        <p:nvPicPr>
          <p:cNvPr id="5" name="İçerik Yer Tutucusu 4">
            <a:extLst>
              <a:ext uri="{FF2B5EF4-FFF2-40B4-BE49-F238E27FC236}">
                <a16:creationId xmlns:a16="http://schemas.microsoft.com/office/drawing/2014/main" id="{1713AD81-8B71-B4B8-F7CB-3CA7FD85502D}"/>
              </a:ext>
            </a:extLst>
          </p:cNvPr>
          <p:cNvPicPr>
            <a:picLocks noGrp="1" noChangeAspect="1"/>
          </p:cNvPicPr>
          <p:nvPr>
            <p:ph idx="1"/>
          </p:nvPr>
        </p:nvPicPr>
        <p:blipFill>
          <a:blip r:embed="rId2"/>
          <a:stretch>
            <a:fillRect/>
          </a:stretch>
        </p:blipFill>
        <p:spPr>
          <a:xfrm>
            <a:off x="94170" y="2270927"/>
            <a:ext cx="11277990" cy="2421653"/>
          </a:xfrm>
          <a:prstGeom prst="rect">
            <a:avLst/>
          </a:prstGeom>
        </p:spPr>
      </p:pic>
      <p:pic>
        <p:nvPicPr>
          <p:cNvPr id="7" name="Resim 6">
            <a:extLst>
              <a:ext uri="{FF2B5EF4-FFF2-40B4-BE49-F238E27FC236}">
                <a16:creationId xmlns:a16="http://schemas.microsoft.com/office/drawing/2014/main" id="{6C15035B-4E09-B587-3278-9B9E7F8C057C}"/>
              </a:ext>
            </a:extLst>
          </p:cNvPr>
          <p:cNvPicPr>
            <a:picLocks noChangeAspect="1"/>
          </p:cNvPicPr>
          <p:nvPr/>
        </p:nvPicPr>
        <p:blipFill>
          <a:blip r:embed="rId3"/>
          <a:stretch>
            <a:fillRect/>
          </a:stretch>
        </p:blipFill>
        <p:spPr>
          <a:xfrm>
            <a:off x="8714618" y="251209"/>
            <a:ext cx="2147618" cy="2100105"/>
          </a:xfrm>
          <a:prstGeom prst="rect">
            <a:avLst/>
          </a:prstGeom>
        </p:spPr>
      </p:pic>
      <p:pic>
        <p:nvPicPr>
          <p:cNvPr id="9" name="Resim 8">
            <a:extLst>
              <a:ext uri="{FF2B5EF4-FFF2-40B4-BE49-F238E27FC236}">
                <a16:creationId xmlns:a16="http://schemas.microsoft.com/office/drawing/2014/main" id="{F004F4A7-23B8-E4F3-C3FD-8FA79E77809C}"/>
              </a:ext>
            </a:extLst>
          </p:cNvPr>
          <p:cNvPicPr>
            <a:picLocks noChangeAspect="1"/>
          </p:cNvPicPr>
          <p:nvPr/>
        </p:nvPicPr>
        <p:blipFill>
          <a:blip r:embed="rId4"/>
          <a:stretch>
            <a:fillRect/>
          </a:stretch>
        </p:blipFill>
        <p:spPr>
          <a:xfrm>
            <a:off x="612648" y="4677507"/>
            <a:ext cx="2781541" cy="1806097"/>
          </a:xfrm>
          <a:prstGeom prst="rect">
            <a:avLst/>
          </a:prstGeom>
        </p:spPr>
      </p:pic>
      <p:sp>
        <p:nvSpPr>
          <p:cNvPr id="4" name="Metin kutusu 3">
            <a:extLst>
              <a:ext uri="{FF2B5EF4-FFF2-40B4-BE49-F238E27FC236}">
                <a16:creationId xmlns:a16="http://schemas.microsoft.com/office/drawing/2014/main" id="{8E7C8EC1-691A-280E-13D4-62D24DE4E403}"/>
              </a:ext>
            </a:extLst>
          </p:cNvPr>
          <p:cNvSpPr txBox="1"/>
          <p:nvPr/>
        </p:nvSpPr>
        <p:spPr>
          <a:xfrm>
            <a:off x="3795279" y="4506687"/>
            <a:ext cx="6094268" cy="307777"/>
          </a:xfrm>
          <a:prstGeom prst="rect">
            <a:avLst/>
          </a:prstGeom>
          <a:noFill/>
        </p:spPr>
        <p:txBody>
          <a:bodyPr wrap="square">
            <a:spAutoFit/>
          </a:bodyPr>
          <a:lstStyle/>
          <a:p>
            <a:r>
              <a:rPr lang="nb-NO" sz="1400" i="1" dirty="0"/>
              <a:t>Bebek, Çocuk ve Ergen İzlem Protokolü 2026</a:t>
            </a:r>
            <a:endParaRPr lang="tr-TR" sz="1400" i="1" dirty="0"/>
          </a:p>
        </p:txBody>
      </p:sp>
    </p:spTree>
    <p:extLst>
      <p:ext uri="{BB962C8B-B14F-4D97-AF65-F5344CB8AC3E}">
        <p14:creationId xmlns:p14="http://schemas.microsoft.com/office/powerpoint/2010/main" val="2568589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40A7190-01C3-EB5F-290B-2565AB617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6BFB5D8-E914-0815-2233-7AE936876610}"/>
              </a:ext>
            </a:extLst>
          </p:cNvPr>
          <p:cNvSpPr>
            <a:spLocks noGrp="1"/>
          </p:cNvSpPr>
          <p:nvPr>
            <p:ph type="title"/>
          </p:nvPr>
        </p:nvSpPr>
        <p:spPr>
          <a:xfrm>
            <a:off x="7070439" y="1024931"/>
            <a:ext cx="4175184" cy="1152908"/>
          </a:xfrm>
        </p:spPr>
        <p:txBody>
          <a:bodyPr vert="horz" lIns="91440" tIns="45720" rIns="91440" bIns="45720" rtlCol="0" anchor="b">
            <a:normAutofit fontScale="90000"/>
          </a:bodyPr>
          <a:lstStyle/>
          <a:p>
            <a:r>
              <a:rPr lang="en-US" sz="2800" dirty="0"/>
              <a:t>BEBEKTE GÖRMENİN DEĞERLENDİRİLMESİ</a:t>
            </a:r>
            <a:br>
              <a:rPr lang="tr-TR" sz="2800" dirty="0"/>
            </a:br>
            <a:endParaRPr lang="en-US" sz="2800" b="0" dirty="0"/>
          </a:p>
        </p:txBody>
      </p:sp>
      <p:pic>
        <p:nvPicPr>
          <p:cNvPr id="5" name="İçerik Yer Tutucusu 4">
            <a:extLst>
              <a:ext uri="{FF2B5EF4-FFF2-40B4-BE49-F238E27FC236}">
                <a16:creationId xmlns:a16="http://schemas.microsoft.com/office/drawing/2014/main" id="{8BAA80ED-BB68-7516-1AFF-0B4F76912350}"/>
              </a:ext>
            </a:extLst>
          </p:cNvPr>
          <p:cNvPicPr>
            <a:picLocks noGrp="1" noChangeAspect="1"/>
          </p:cNvPicPr>
          <p:nvPr>
            <p:ph idx="1"/>
          </p:nvPr>
        </p:nvPicPr>
        <p:blipFill>
          <a:blip r:embed="rId2"/>
          <a:stretch>
            <a:fillRect/>
          </a:stretch>
        </p:blipFill>
        <p:spPr>
          <a:xfrm>
            <a:off x="1268083" y="451677"/>
            <a:ext cx="5119032" cy="5935108"/>
          </a:xfrm>
          <a:prstGeom prst="rect">
            <a:avLst/>
          </a:prstGeom>
        </p:spPr>
      </p:pic>
      <p:pic>
        <p:nvPicPr>
          <p:cNvPr id="7" name="Resim 6">
            <a:extLst>
              <a:ext uri="{FF2B5EF4-FFF2-40B4-BE49-F238E27FC236}">
                <a16:creationId xmlns:a16="http://schemas.microsoft.com/office/drawing/2014/main" id="{0F78BB75-4787-1C61-BCA2-3F5276D3C0C5}"/>
              </a:ext>
            </a:extLst>
          </p:cNvPr>
          <p:cNvPicPr>
            <a:picLocks noChangeAspect="1"/>
          </p:cNvPicPr>
          <p:nvPr/>
        </p:nvPicPr>
        <p:blipFill>
          <a:blip r:embed="rId3"/>
          <a:stretch>
            <a:fillRect/>
          </a:stretch>
        </p:blipFill>
        <p:spPr>
          <a:xfrm>
            <a:off x="7297090" y="2538145"/>
            <a:ext cx="3364211" cy="3750843"/>
          </a:xfrm>
          <a:prstGeom prst="rect">
            <a:avLst/>
          </a:prstGeom>
        </p:spPr>
      </p:pic>
      <p:sp>
        <p:nvSpPr>
          <p:cNvPr id="4" name="Metin kutusu 3">
            <a:extLst>
              <a:ext uri="{FF2B5EF4-FFF2-40B4-BE49-F238E27FC236}">
                <a16:creationId xmlns:a16="http://schemas.microsoft.com/office/drawing/2014/main" id="{931B2C79-B732-A641-F13A-7D5A52496937}"/>
              </a:ext>
            </a:extLst>
          </p:cNvPr>
          <p:cNvSpPr txBox="1"/>
          <p:nvPr/>
        </p:nvSpPr>
        <p:spPr>
          <a:xfrm>
            <a:off x="1654752" y="6363513"/>
            <a:ext cx="6094268" cy="307777"/>
          </a:xfrm>
          <a:prstGeom prst="rect">
            <a:avLst/>
          </a:prstGeom>
          <a:noFill/>
        </p:spPr>
        <p:txBody>
          <a:bodyPr wrap="square">
            <a:spAutoFit/>
          </a:bodyPr>
          <a:lstStyle/>
          <a:p>
            <a:r>
              <a:rPr lang="nb-NO" sz="1400" i="1" dirty="0"/>
              <a:t>Bebek, Çocuk ve Ergen İzlem Protokolü 2026</a:t>
            </a:r>
            <a:endParaRPr lang="tr-TR" sz="1400" i="1" dirty="0"/>
          </a:p>
        </p:txBody>
      </p:sp>
    </p:spTree>
    <p:extLst>
      <p:ext uri="{BB962C8B-B14F-4D97-AF65-F5344CB8AC3E}">
        <p14:creationId xmlns:p14="http://schemas.microsoft.com/office/powerpoint/2010/main" val="28257252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40A7190-01C3-EB5F-290B-2565AB617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2BE53F0-DD3F-9565-3BF6-659D41633773}"/>
              </a:ext>
            </a:extLst>
          </p:cNvPr>
          <p:cNvSpPr>
            <a:spLocks noGrp="1"/>
          </p:cNvSpPr>
          <p:nvPr>
            <p:ph type="title"/>
          </p:nvPr>
        </p:nvSpPr>
        <p:spPr>
          <a:xfrm>
            <a:off x="6849375" y="878951"/>
            <a:ext cx="4175184" cy="1600339"/>
          </a:xfrm>
        </p:spPr>
        <p:txBody>
          <a:bodyPr vert="horz" lIns="91440" tIns="45720" rIns="91440" bIns="45720" rtlCol="0" anchor="b">
            <a:normAutofit/>
          </a:bodyPr>
          <a:lstStyle/>
          <a:p>
            <a:r>
              <a:rPr lang="en-US" sz="2800" dirty="0"/>
              <a:t>ÇOCUKTA GÖRMENİN DEĞERLENDİRİLMESİ</a:t>
            </a:r>
            <a:br>
              <a:rPr lang="tr-TR" sz="2800" dirty="0"/>
            </a:br>
            <a:endParaRPr lang="en-US" sz="2800" b="0" dirty="0"/>
          </a:p>
        </p:txBody>
      </p:sp>
      <p:pic>
        <p:nvPicPr>
          <p:cNvPr id="5" name="İçerik Yer Tutucusu 4">
            <a:extLst>
              <a:ext uri="{FF2B5EF4-FFF2-40B4-BE49-F238E27FC236}">
                <a16:creationId xmlns:a16="http://schemas.microsoft.com/office/drawing/2014/main" id="{DA6D48FB-E17C-32BE-FB2F-59F8F7DBACF1}"/>
              </a:ext>
            </a:extLst>
          </p:cNvPr>
          <p:cNvPicPr>
            <a:picLocks noGrp="1" noChangeAspect="1"/>
          </p:cNvPicPr>
          <p:nvPr>
            <p:ph idx="1"/>
          </p:nvPr>
        </p:nvPicPr>
        <p:blipFill>
          <a:blip r:embed="rId2"/>
          <a:stretch>
            <a:fillRect/>
          </a:stretch>
        </p:blipFill>
        <p:spPr>
          <a:xfrm>
            <a:off x="1457239" y="385462"/>
            <a:ext cx="4929876" cy="6067539"/>
          </a:xfrm>
          <a:prstGeom prst="rect">
            <a:avLst/>
          </a:prstGeom>
        </p:spPr>
      </p:pic>
      <p:pic>
        <p:nvPicPr>
          <p:cNvPr id="7" name="Resim 6">
            <a:extLst>
              <a:ext uri="{FF2B5EF4-FFF2-40B4-BE49-F238E27FC236}">
                <a16:creationId xmlns:a16="http://schemas.microsoft.com/office/drawing/2014/main" id="{AFF58D01-C31E-0169-4BAD-63344A1440BB}"/>
              </a:ext>
            </a:extLst>
          </p:cNvPr>
          <p:cNvPicPr>
            <a:picLocks noChangeAspect="1"/>
          </p:cNvPicPr>
          <p:nvPr/>
        </p:nvPicPr>
        <p:blipFill>
          <a:blip r:embed="rId3"/>
          <a:stretch>
            <a:fillRect/>
          </a:stretch>
        </p:blipFill>
        <p:spPr>
          <a:xfrm>
            <a:off x="6849375" y="3358241"/>
            <a:ext cx="4663844" cy="1600339"/>
          </a:xfrm>
          <a:prstGeom prst="rect">
            <a:avLst/>
          </a:prstGeom>
        </p:spPr>
      </p:pic>
      <p:sp>
        <p:nvSpPr>
          <p:cNvPr id="4" name="Metin kutusu 3">
            <a:extLst>
              <a:ext uri="{FF2B5EF4-FFF2-40B4-BE49-F238E27FC236}">
                <a16:creationId xmlns:a16="http://schemas.microsoft.com/office/drawing/2014/main" id="{B5D5427C-93E7-B8DF-BF4E-BF4FC665B1B8}"/>
              </a:ext>
            </a:extLst>
          </p:cNvPr>
          <p:cNvSpPr txBox="1"/>
          <p:nvPr/>
        </p:nvSpPr>
        <p:spPr>
          <a:xfrm>
            <a:off x="1633970" y="6430811"/>
            <a:ext cx="6094268" cy="307777"/>
          </a:xfrm>
          <a:prstGeom prst="rect">
            <a:avLst/>
          </a:prstGeom>
          <a:noFill/>
        </p:spPr>
        <p:txBody>
          <a:bodyPr wrap="square">
            <a:spAutoFit/>
          </a:bodyPr>
          <a:lstStyle/>
          <a:p>
            <a:r>
              <a:rPr lang="nb-NO" sz="1400" i="1" dirty="0"/>
              <a:t>Bebek, Çocuk ve Ergen İzlem Protokolü 2026</a:t>
            </a:r>
            <a:endParaRPr lang="tr-TR" sz="1400" i="1" dirty="0"/>
          </a:p>
        </p:txBody>
      </p:sp>
    </p:spTree>
    <p:extLst>
      <p:ext uri="{BB962C8B-B14F-4D97-AF65-F5344CB8AC3E}">
        <p14:creationId xmlns:p14="http://schemas.microsoft.com/office/powerpoint/2010/main" val="24093084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3CF0A1-F680-39AD-C195-9F030F3873A7}"/>
              </a:ext>
            </a:extLst>
          </p:cNvPr>
          <p:cNvSpPr>
            <a:spLocks noGrp="1"/>
          </p:cNvSpPr>
          <p:nvPr>
            <p:ph type="title"/>
          </p:nvPr>
        </p:nvSpPr>
        <p:spPr/>
        <p:txBody>
          <a:bodyPr/>
          <a:lstStyle/>
          <a:p>
            <a:r>
              <a:rPr lang="tr-TR" dirty="0"/>
              <a:t>YENİDOĞAN İŞİTME TARAMASI</a:t>
            </a:r>
          </a:p>
        </p:txBody>
      </p:sp>
      <p:sp>
        <p:nvSpPr>
          <p:cNvPr id="3" name="İçerik Yer Tutucusu 2">
            <a:extLst>
              <a:ext uri="{FF2B5EF4-FFF2-40B4-BE49-F238E27FC236}">
                <a16:creationId xmlns:a16="http://schemas.microsoft.com/office/drawing/2014/main" id="{40ADE8EB-E95F-66EF-BFC5-3F54B57CAC45}"/>
              </a:ext>
            </a:extLst>
          </p:cNvPr>
          <p:cNvSpPr>
            <a:spLocks noGrp="1"/>
          </p:cNvSpPr>
          <p:nvPr>
            <p:ph idx="1"/>
          </p:nvPr>
        </p:nvSpPr>
        <p:spPr/>
        <p:txBody>
          <a:bodyPr/>
          <a:lstStyle/>
          <a:p>
            <a:r>
              <a:rPr lang="tr-TR" dirty="0"/>
              <a:t>Bu süreçte aile hekimlerinin kendilerine kayıtlı bebeklerin taramalarını yaptırıp yaptırmadıklarını sorgulamaları, yaptırmayanları ilgili merkeze yönlendirmeleri ve tanı alma aşamasında ya da tanı almış bebek/çocukların da takiplerine devamlılıklarını kontrol etmeleri gerekmektedir.</a:t>
            </a:r>
          </a:p>
        </p:txBody>
      </p:sp>
      <p:pic>
        <p:nvPicPr>
          <p:cNvPr id="5" name="Resim 4">
            <a:extLst>
              <a:ext uri="{FF2B5EF4-FFF2-40B4-BE49-F238E27FC236}">
                <a16:creationId xmlns:a16="http://schemas.microsoft.com/office/drawing/2014/main" id="{C4A1C993-2ABB-0083-5386-1719C1D9BCAC}"/>
              </a:ext>
            </a:extLst>
          </p:cNvPr>
          <p:cNvPicPr>
            <a:picLocks noChangeAspect="1"/>
          </p:cNvPicPr>
          <p:nvPr/>
        </p:nvPicPr>
        <p:blipFill>
          <a:blip r:embed="rId2"/>
          <a:stretch>
            <a:fillRect/>
          </a:stretch>
        </p:blipFill>
        <p:spPr>
          <a:xfrm>
            <a:off x="851278" y="3517756"/>
            <a:ext cx="4511431" cy="2339543"/>
          </a:xfrm>
          <a:prstGeom prst="rect">
            <a:avLst/>
          </a:prstGeom>
        </p:spPr>
      </p:pic>
    </p:spTree>
    <p:extLst>
      <p:ext uri="{BB962C8B-B14F-4D97-AF65-F5344CB8AC3E}">
        <p14:creationId xmlns:p14="http://schemas.microsoft.com/office/powerpoint/2010/main" val="21842858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6779A26-1C97-B1CB-5694-1A84FE9446E8}"/>
              </a:ext>
            </a:extLst>
          </p:cNvPr>
          <p:cNvSpPr>
            <a:spLocks noGrp="1"/>
          </p:cNvSpPr>
          <p:nvPr>
            <p:ph type="title"/>
          </p:nvPr>
        </p:nvSpPr>
        <p:spPr>
          <a:xfrm>
            <a:off x="612647" y="137160"/>
            <a:ext cx="5862396" cy="1527048"/>
          </a:xfrm>
        </p:spPr>
        <p:txBody>
          <a:bodyPr anchor="b">
            <a:normAutofit/>
          </a:bodyPr>
          <a:lstStyle/>
          <a:p>
            <a:r>
              <a:rPr lang="tr-TR" sz="3300" dirty="0"/>
              <a:t>BEBEKLİK VE ÇOCUKLUK ÇAĞI AĞIZ VE DİŞ SAĞLIĞI</a:t>
            </a:r>
          </a:p>
        </p:txBody>
      </p:sp>
      <p:sp>
        <p:nvSpPr>
          <p:cNvPr id="3" name="İçerik Yer Tutucusu 2">
            <a:extLst>
              <a:ext uri="{FF2B5EF4-FFF2-40B4-BE49-F238E27FC236}">
                <a16:creationId xmlns:a16="http://schemas.microsoft.com/office/drawing/2014/main" id="{A0210195-68E2-3C18-42C4-9FD95609E326}"/>
              </a:ext>
            </a:extLst>
          </p:cNvPr>
          <p:cNvSpPr>
            <a:spLocks noGrp="1"/>
          </p:cNvSpPr>
          <p:nvPr>
            <p:ph idx="1"/>
          </p:nvPr>
        </p:nvSpPr>
        <p:spPr>
          <a:xfrm>
            <a:off x="612647" y="1664208"/>
            <a:ext cx="7345647" cy="4645152"/>
          </a:xfrm>
        </p:spPr>
        <p:txBody>
          <a:bodyPr>
            <a:noAutofit/>
          </a:bodyPr>
          <a:lstStyle/>
          <a:p>
            <a:r>
              <a:rPr lang="tr-TR" dirty="0"/>
              <a:t>Ağız diş sağlığının korunması amacıyla bebekte ilk süt dişinin çıkmasıyla birlikte başlayan diş hekimi kontrolleri, altı aylık periyodlarla tekrarlanmalıdır. </a:t>
            </a:r>
          </a:p>
          <a:p>
            <a:r>
              <a:rPr lang="tr-TR" dirty="0"/>
              <a:t>Bebek ve erken çocukluk dönemi ağız ve diş sağlığı bakımı ebeveynlere öğretilmelidir. </a:t>
            </a:r>
          </a:p>
          <a:p>
            <a:endParaRPr lang="tr-TR" dirty="0"/>
          </a:p>
          <a:p>
            <a:r>
              <a:rPr lang="tr-TR" dirty="0"/>
              <a:t>Diş çürüğü, diş eti iltihabı ve değişik anomalilere ve diş travmalarına karşı önlem almak amacıyla 6-7 yaş arası, 12-13 yaş arası ve 15-16 yaş arasındaki çocukların en az birer kez diş hekimine yönlendirilmesi önerilir.</a:t>
            </a:r>
          </a:p>
        </p:txBody>
      </p:sp>
      <p:pic>
        <p:nvPicPr>
          <p:cNvPr id="5" name="Resim 4">
            <a:extLst>
              <a:ext uri="{FF2B5EF4-FFF2-40B4-BE49-F238E27FC236}">
                <a16:creationId xmlns:a16="http://schemas.microsoft.com/office/drawing/2014/main" id="{92B3B890-D124-A8B7-C802-70C455C6B159}"/>
              </a:ext>
            </a:extLst>
          </p:cNvPr>
          <p:cNvPicPr>
            <a:picLocks noChangeAspect="1"/>
          </p:cNvPicPr>
          <p:nvPr/>
        </p:nvPicPr>
        <p:blipFill>
          <a:blip r:embed="rId2"/>
          <a:stretch>
            <a:fillRect/>
          </a:stretch>
        </p:blipFill>
        <p:spPr>
          <a:xfrm>
            <a:off x="8046391" y="1417654"/>
            <a:ext cx="3726509" cy="3224684"/>
          </a:xfrm>
          <a:prstGeom prst="rect">
            <a:avLst/>
          </a:prstGeom>
        </p:spPr>
      </p:pic>
      <p:sp>
        <p:nvSpPr>
          <p:cNvPr id="6" name="Metin kutusu 5">
            <a:extLst>
              <a:ext uri="{FF2B5EF4-FFF2-40B4-BE49-F238E27FC236}">
                <a16:creationId xmlns:a16="http://schemas.microsoft.com/office/drawing/2014/main" id="{9373F01C-E160-812C-1200-5FC3D65E8567}"/>
              </a:ext>
            </a:extLst>
          </p:cNvPr>
          <p:cNvSpPr txBox="1"/>
          <p:nvPr/>
        </p:nvSpPr>
        <p:spPr>
          <a:xfrm>
            <a:off x="612647" y="5859426"/>
            <a:ext cx="6094268" cy="523220"/>
          </a:xfrm>
          <a:prstGeom prst="rect">
            <a:avLst/>
          </a:prstGeom>
          <a:noFill/>
        </p:spPr>
        <p:txBody>
          <a:bodyPr wrap="square">
            <a:spAutoFit/>
          </a:bodyPr>
          <a:lstStyle/>
          <a:p>
            <a:r>
              <a:rPr lang="tr-TR" sz="1400" i="1" dirty="0">
                <a:effectLst/>
              </a:rPr>
              <a:t>Aile Hekimliği Uygulamasında Önerilen Periyodik Sağlık Muayeneleri ve Tarama Testleri 2015</a:t>
            </a:r>
            <a:endParaRPr lang="tr-TR" sz="1400" i="1" dirty="0"/>
          </a:p>
        </p:txBody>
      </p:sp>
    </p:spTree>
    <p:extLst>
      <p:ext uri="{BB962C8B-B14F-4D97-AF65-F5344CB8AC3E}">
        <p14:creationId xmlns:p14="http://schemas.microsoft.com/office/powerpoint/2010/main" val="10059146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0C8F98-C617-7095-039F-226D94394D4E}"/>
              </a:ext>
            </a:extLst>
          </p:cNvPr>
          <p:cNvSpPr>
            <a:spLocks noGrp="1"/>
          </p:cNvSpPr>
          <p:nvPr>
            <p:ph type="title"/>
          </p:nvPr>
        </p:nvSpPr>
        <p:spPr/>
        <p:txBody>
          <a:bodyPr/>
          <a:lstStyle/>
          <a:p>
            <a:r>
              <a:rPr lang="tr-TR" dirty="0"/>
              <a:t>ARTERİYEL TANSİYON ÖLÇÜMÜ</a:t>
            </a:r>
          </a:p>
        </p:txBody>
      </p:sp>
      <p:sp>
        <p:nvSpPr>
          <p:cNvPr id="3" name="İçerik Yer Tutucusu 2">
            <a:extLst>
              <a:ext uri="{FF2B5EF4-FFF2-40B4-BE49-F238E27FC236}">
                <a16:creationId xmlns:a16="http://schemas.microsoft.com/office/drawing/2014/main" id="{D68E41F5-EB1F-741E-4950-BDF52D1BCD9D}"/>
              </a:ext>
            </a:extLst>
          </p:cNvPr>
          <p:cNvSpPr>
            <a:spLocks noGrp="1"/>
          </p:cNvSpPr>
          <p:nvPr>
            <p:ph idx="1"/>
          </p:nvPr>
        </p:nvSpPr>
        <p:spPr>
          <a:xfrm>
            <a:off x="612648" y="1715532"/>
            <a:ext cx="5912844" cy="4593828"/>
          </a:xfrm>
        </p:spPr>
        <p:txBody>
          <a:bodyPr/>
          <a:lstStyle/>
          <a:p>
            <a:r>
              <a:rPr lang="tr-TR" dirty="0">
                <a:solidFill>
                  <a:srgbClr val="FF0000"/>
                </a:solidFill>
              </a:rPr>
              <a:t>Herhangi bir sebeple muayeneye gelen </a:t>
            </a:r>
            <a:r>
              <a:rPr lang="tr-TR" b="1" dirty="0"/>
              <a:t>3-18 yaş </a:t>
            </a:r>
            <a:r>
              <a:rPr lang="tr-TR" dirty="0"/>
              <a:t>arasındaki bütün çocuklarda </a:t>
            </a:r>
            <a:r>
              <a:rPr lang="tr-TR" b="1" dirty="0"/>
              <a:t>yılda en az bir kez</a:t>
            </a:r>
            <a:r>
              <a:rPr lang="tr-TR" dirty="0"/>
              <a:t> arteriyel tansiyon ölçümü yapılmalıdır.</a:t>
            </a:r>
          </a:p>
        </p:txBody>
      </p:sp>
      <p:pic>
        <p:nvPicPr>
          <p:cNvPr id="5" name="Resim 4">
            <a:extLst>
              <a:ext uri="{FF2B5EF4-FFF2-40B4-BE49-F238E27FC236}">
                <a16:creationId xmlns:a16="http://schemas.microsoft.com/office/drawing/2014/main" id="{19E6FAEB-7C6C-7031-788D-5E569BF118ED}"/>
              </a:ext>
            </a:extLst>
          </p:cNvPr>
          <p:cNvPicPr>
            <a:picLocks noChangeAspect="1"/>
          </p:cNvPicPr>
          <p:nvPr/>
        </p:nvPicPr>
        <p:blipFill>
          <a:blip r:embed="rId2"/>
          <a:stretch>
            <a:fillRect/>
          </a:stretch>
        </p:blipFill>
        <p:spPr>
          <a:xfrm>
            <a:off x="748490" y="3703094"/>
            <a:ext cx="4016088" cy="2606266"/>
          </a:xfrm>
          <a:prstGeom prst="rect">
            <a:avLst/>
          </a:prstGeom>
        </p:spPr>
      </p:pic>
      <p:sp>
        <p:nvSpPr>
          <p:cNvPr id="6" name="Metin kutusu 5">
            <a:extLst>
              <a:ext uri="{FF2B5EF4-FFF2-40B4-BE49-F238E27FC236}">
                <a16:creationId xmlns:a16="http://schemas.microsoft.com/office/drawing/2014/main" id="{B9DE0048-A1F0-4B97-280C-1E3ADD7EC261}"/>
              </a:ext>
            </a:extLst>
          </p:cNvPr>
          <p:cNvSpPr txBox="1"/>
          <p:nvPr/>
        </p:nvSpPr>
        <p:spPr>
          <a:xfrm>
            <a:off x="6452755" y="5847695"/>
            <a:ext cx="6094268" cy="923330"/>
          </a:xfrm>
          <a:prstGeom prst="rect">
            <a:avLst/>
          </a:prstGeom>
          <a:noFill/>
        </p:spPr>
        <p:txBody>
          <a:bodyPr wrap="square">
            <a:spAutoFit/>
          </a:bodyPr>
          <a:lstStyle/>
          <a:p>
            <a:r>
              <a:rPr lang="tr-TR" dirty="0">
                <a:solidFill>
                  <a:srgbClr val="C00000"/>
                </a:solidFill>
              </a:rPr>
              <a:t>Çocuklar için uygun tansiyon manşonu ASM de bulundurulması zorunlu ekipmanlar arasında bulunmaktadır</a:t>
            </a:r>
          </a:p>
        </p:txBody>
      </p:sp>
      <p:sp>
        <p:nvSpPr>
          <p:cNvPr id="8" name="Metin kutusu 7">
            <a:extLst>
              <a:ext uri="{FF2B5EF4-FFF2-40B4-BE49-F238E27FC236}">
                <a16:creationId xmlns:a16="http://schemas.microsoft.com/office/drawing/2014/main" id="{FF2D382A-8583-8E7C-0A83-CEDFB16ACC1A}"/>
              </a:ext>
            </a:extLst>
          </p:cNvPr>
          <p:cNvSpPr txBox="1"/>
          <p:nvPr/>
        </p:nvSpPr>
        <p:spPr>
          <a:xfrm>
            <a:off x="748490" y="2956056"/>
            <a:ext cx="5434101" cy="523220"/>
          </a:xfrm>
          <a:prstGeom prst="rect">
            <a:avLst/>
          </a:prstGeom>
          <a:noFill/>
        </p:spPr>
        <p:txBody>
          <a:bodyPr wrap="square">
            <a:spAutoFit/>
          </a:bodyPr>
          <a:lstStyle/>
          <a:p>
            <a:r>
              <a:rPr lang="tr-TR" sz="1400" i="1" dirty="0">
                <a:effectLst/>
              </a:rPr>
              <a:t>Aile Hekimliği Uygulamasında Önerilen Periyodik Sağlık Muayeneleri ve Tarama Testleri 2015</a:t>
            </a:r>
            <a:endParaRPr lang="tr-TR" sz="1400" i="1" dirty="0"/>
          </a:p>
        </p:txBody>
      </p:sp>
      <p:pic>
        <p:nvPicPr>
          <p:cNvPr id="10" name="Resim 9">
            <a:extLst>
              <a:ext uri="{FF2B5EF4-FFF2-40B4-BE49-F238E27FC236}">
                <a16:creationId xmlns:a16="http://schemas.microsoft.com/office/drawing/2014/main" id="{B74A046C-25B8-D2CB-5126-6226715B969F}"/>
              </a:ext>
            </a:extLst>
          </p:cNvPr>
          <p:cNvPicPr>
            <a:picLocks noChangeAspect="1"/>
          </p:cNvPicPr>
          <p:nvPr/>
        </p:nvPicPr>
        <p:blipFill>
          <a:blip r:embed="rId3"/>
          <a:stretch>
            <a:fillRect/>
          </a:stretch>
        </p:blipFill>
        <p:spPr>
          <a:xfrm>
            <a:off x="6525492" y="1169292"/>
            <a:ext cx="3812702" cy="3836935"/>
          </a:xfrm>
          <a:prstGeom prst="rect">
            <a:avLst/>
          </a:prstGeom>
        </p:spPr>
      </p:pic>
      <p:sp>
        <p:nvSpPr>
          <p:cNvPr id="14" name="Metin kutusu 13">
            <a:extLst>
              <a:ext uri="{FF2B5EF4-FFF2-40B4-BE49-F238E27FC236}">
                <a16:creationId xmlns:a16="http://schemas.microsoft.com/office/drawing/2014/main" id="{6B810126-D725-62B5-EF58-BB4C967C9276}"/>
              </a:ext>
            </a:extLst>
          </p:cNvPr>
          <p:cNvSpPr txBox="1"/>
          <p:nvPr/>
        </p:nvSpPr>
        <p:spPr>
          <a:xfrm>
            <a:off x="6525492" y="5021964"/>
            <a:ext cx="6276108" cy="261610"/>
          </a:xfrm>
          <a:prstGeom prst="rect">
            <a:avLst/>
          </a:prstGeom>
          <a:noFill/>
        </p:spPr>
        <p:txBody>
          <a:bodyPr wrap="square">
            <a:spAutoFit/>
          </a:bodyPr>
          <a:lstStyle/>
          <a:p>
            <a:r>
              <a:rPr lang="nb-NO" sz="1050" i="1" dirty="0"/>
              <a:t>Bebek, Çocuk ve Ergen İzlem Protokolü 2026</a:t>
            </a:r>
            <a:endParaRPr lang="tr-TR" sz="1050" i="1" dirty="0"/>
          </a:p>
        </p:txBody>
      </p:sp>
    </p:spTree>
    <p:extLst>
      <p:ext uri="{BB962C8B-B14F-4D97-AF65-F5344CB8AC3E}">
        <p14:creationId xmlns:p14="http://schemas.microsoft.com/office/powerpoint/2010/main" val="2929212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F38EAD-E8AE-455F-B082-0E71025BA1EC}"/>
              </a:ext>
            </a:extLst>
          </p:cNvPr>
          <p:cNvSpPr>
            <a:spLocks noGrp="1"/>
          </p:cNvSpPr>
          <p:nvPr>
            <p:ph type="title"/>
          </p:nvPr>
        </p:nvSpPr>
        <p:spPr/>
        <p:txBody>
          <a:bodyPr/>
          <a:lstStyle/>
          <a:p>
            <a:r>
              <a:rPr lang="tr-TR" dirty="0"/>
              <a:t>Çocuklarda kan basıncı ölçümünün değerlendirilmesi </a:t>
            </a:r>
          </a:p>
        </p:txBody>
      </p:sp>
      <p:pic>
        <p:nvPicPr>
          <p:cNvPr id="5" name="İçerik Yer Tutucusu 4">
            <a:extLst>
              <a:ext uri="{FF2B5EF4-FFF2-40B4-BE49-F238E27FC236}">
                <a16:creationId xmlns:a16="http://schemas.microsoft.com/office/drawing/2014/main" id="{567E4CEC-CE72-4610-9037-188AED5362F4}"/>
              </a:ext>
            </a:extLst>
          </p:cNvPr>
          <p:cNvPicPr>
            <a:picLocks noGrp="1" noChangeAspect="1"/>
          </p:cNvPicPr>
          <p:nvPr>
            <p:ph idx="1"/>
          </p:nvPr>
        </p:nvPicPr>
        <p:blipFill>
          <a:blip r:embed="rId2"/>
          <a:stretch>
            <a:fillRect/>
          </a:stretch>
        </p:blipFill>
        <p:spPr>
          <a:xfrm>
            <a:off x="394856" y="1680898"/>
            <a:ext cx="6748950" cy="4962463"/>
          </a:xfrm>
          <a:prstGeom prst="rect">
            <a:avLst/>
          </a:prstGeom>
        </p:spPr>
      </p:pic>
      <p:sp>
        <p:nvSpPr>
          <p:cNvPr id="7" name="Metin kutusu 6">
            <a:extLst>
              <a:ext uri="{FF2B5EF4-FFF2-40B4-BE49-F238E27FC236}">
                <a16:creationId xmlns:a16="http://schemas.microsoft.com/office/drawing/2014/main" id="{BBD9876D-DFFD-D22A-52A0-BAE991927AE0}"/>
              </a:ext>
            </a:extLst>
          </p:cNvPr>
          <p:cNvSpPr txBox="1"/>
          <p:nvPr/>
        </p:nvSpPr>
        <p:spPr>
          <a:xfrm>
            <a:off x="7471063" y="2160399"/>
            <a:ext cx="3990110" cy="2862322"/>
          </a:xfrm>
          <a:prstGeom prst="rect">
            <a:avLst/>
          </a:prstGeom>
          <a:noFill/>
        </p:spPr>
        <p:txBody>
          <a:bodyPr wrap="square">
            <a:spAutoFit/>
          </a:bodyPr>
          <a:lstStyle/>
          <a:p>
            <a:r>
              <a:rPr lang="tr-TR" sz="2000" dirty="0"/>
              <a:t>Çocuklarda ölçülen kan basıncının cins, yaş ve boya göre hazırlanmış kan basıncı tablosuna (</a:t>
            </a:r>
            <a:r>
              <a:rPr lang="tr-TR" sz="2000" dirty="0" err="1"/>
              <a:t>National</a:t>
            </a:r>
            <a:r>
              <a:rPr lang="tr-TR" sz="2000" dirty="0"/>
              <a:t> High Blood </a:t>
            </a:r>
            <a:r>
              <a:rPr lang="tr-TR" sz="2000" dirty="0" err="1"/>
              <a:t>Pressure</a:t>
            </a:r>
            <a:r>
              <a:rPr lang="tr-TR" sz="2000" dirty="0"/>
              <a:t> </a:t>
            </a:r>
            <a:r>
              <a:rPr lang="tr-TR" sz="2000" dirty="0" err="1"/>
              <a:t>Education</a:t>
            </a:r>
            <a:r>
              <a:rPr lang="tr-TR" sz="2000" dirty="0"/>
              <a:t> Program </a:t>
            </a:r>
            <a:r>
              <a:rPr lang="tr-TR" sz="2000" dirty="0" err="1"/>
              <a:t>Working</a:t>
            </a:r>
            <a:r>
              <a:rPr lang="tr-TR" sz="2000" dirty="0"/>
              <a:t> </a:t>
            </a:r>
            <a:r>
              <a:rPr lang="tr-TR" sz="2000" dirty="0" err="1"/>
              <a:t>Group</a:t>
            </a:r>
            <a:r>
              <a:rPr lang="tr-TR" sz="2000" dirty="0"/>
              <a:t> on High Blood </a:t>
            </a:r>
            <a:r>
              <a:rPr lang="tr-TR" sz="2000" dirty="0" err="1"/>
              <a:t>Pressure</a:t>
            </a:r>
            <a:r>
              <a:rPr lang="tr-TR" sz="2000" dirty="0"/>
              <a:t> in </a:t>
            </a:r>
            <a:r>
              <a:rPr lang="tr-TR" sz="2000" dirty="0" err="1"/>
              <a:t>Children</a:t>
            </a:r>
            <a:r>
              <a:rPr lang="tr-TR" sz="2000" dirty="0"/>
              <a:t> </a:t>
            </a:r>
            <a:r>
              <a:rPr lang="tr-TR" sz="2000" dirty="0" err="1"/>
              <a:t>and</a:t>
            </a:r>
            <a:r>
              <a:rPr lang="tr-TR" sz="2000" dirty="0"/>
              <a:t> </a:t>
            </a:r>
            <a:r>
              <a:rPr lang="tr-TR" sz="2000" dirty="0" err="1"/>
              <a:t>Adolescents</a:t>
            </a:r>
            <a:r>
              <a:rPr lang="tr-TR" sz="2000" dirty="0"/>
              <a:t> 2004) bakılarak değerlendirilmesi önerilmektedir</a:t>
            </a:r>
          </a:p>
        </p:txBody>
      </p:sp>
    </p:spTree>
    <p:extLst>
      <p:ext uri="{BB962C8B-B14F-4D97-AF65-F5344CB8AC3E}">
        <p14:creationId xmlns:p14="http://schemas.microsoft.com/office/powerpoint/2010/main" val="38347537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E7DE9DD-674A-C6FB-F557-3035E417CA1D}"/>
              </a:ext>
            </a:extLst>
          </p:cNvPr>
          <p:cNvSpPr>
            <a:spLocks noGrp="1"/>
          </p:cNvSpPr>
          <p:nvPr>
            <p:ph idx="1"/>
          </p:nvPr>
        </p:nvSpPr>
        <p:spPr>
          <a:xfrm>
            <a:off x="612647" y="619432"/>
            <a:ext cx="7225067" cy="5689928"/>
          </a:xfrm>
        </p:spPr>
        <p:txBody>
          <a:bodyPr>
            <a:normAutofit/>
          </a:bodyPr>
          <a:lstStyle/>
          <a:p>
            <a:pPr marL="0" indent="0">
              <a:buNone/>
            </a:pPr>
            <a:r>
              <a:rPr lang="tr-TR" sz="3200" b="1" dirty="0"/>
              <a:t>SAĞLIKLI DİYET DANIŞMANLIĞI</a:t>
            </a:r>
          </a:p>
          <a:p>
            <a:r>
              <a:rPr lang="tr-TR" dirty="0"/>
              <a:t>0-1 yaş arası bebek, </a:t>
            </a:r>
          </a:p>
          <a:p>
            <a:r>
              <a:rPr lang="tr-TR" dirty="0"/>
              <a:t>1-5 yaş arası okul öncesi, </a:t>
            </a:r>
          </a:p>
          <a:p>
            <a:r>
              <a:rPr lang="tr-TR" dirty="0"/>
              <a:t>6-18 yaş arası okul dönemi </a:t>
            </a:r>
          </a:p>
          <a:p>
            <a:pPr marL="0" indent="0">
              <a:buNone/>
            </a:pPr>
            <a:r>
              <a:rPr lang="tr-TR" dirty="0"/>
              <a:t>Her dönemde en az bir kez sağlıklı diyet konusunda bilgilendirme yapılmalıdır.</a:t>
            </a:r>
          </a:p>
          <a:p>
            <a:endParaRPr lang="tr-TR" dirty="0"/>
          </a:p>
          <a:p>
            <a:pPr marL="0" indent="0">
              <a:buNone/>
            </a:pPr>
            <a:r>
              <a:rPr lang="tr-TR" sz="2800" b="1" dirty="0"/>
              <a:t>OBEZİTE TARAMASI</a:t>
            </a:r>
          </a:p>
          <a:p>
            <a:r>
              <a:rPr lang="tr-TR" dirty="0"/>
              <a:t>6-18 yaş arası obezitenin önlenmesi amacıyla </a:t>
            </a:r>
            <a:r>
              <a:rPr lang="tr-TR" b="1" dirty="0"/>
              <a:t>yılda bir kez </a:t>
            </a:r>
            <a:r>
              <a:rPr lang="tr-TR" dirty="0"/>
              <a:t>beden kitle indeksi ölçümlerinin yapılmalı ve gerekli durumlarda yönlendirilmelidir.</a:t>
            </a:r>
          </a:p>
        </p:txBody>
      </p:sp>
      <p:pic>
        <p:nvPicPr>
          <p:cNvPr id="5" name="Resim 4">
            <a:extLst>
              <a:ext uri="{FF2B5EF4-FFF2-40B4-BE49-F238E27FC236}">
                <a16:creationId xmlns:a16="http://schemas.microsoft.com/office/drawing/2014/main" id="{C46F878C-CF95-B167-A936-FE22A6EA9C25}"/>
              </a:ext>
            </a:extLst>
          </p:cNvPr>
          <p:cNvPicPr>
            <a:picLocks noChangeAspect="1"/>
          </p:cNvPicPr>
          <p:nvPr/>
        </p:nvPicPr>
        <p:blipFill>
          <a:blip r:embed="rId2"/>
          <a:stretch>
            <a:fillRect/>
          </a:stretch>
        </p:blipFill>
        <p:spPr>
          <a:xfrm>
            <a:off x="8261998" y="3429000"/>
            <a:ext cx="3317355" cy="2739866"/>
          </a:xfrm>
          <a:prstGeom prst="rect">
            <a:avLst/>
          </a:prstGeom>
        </p:spPr>
      </p:pic>
      <p:pic>
        <p:nvPicPr>
          <p:cNvPr id="7" name="Resim 6">
            <a:extLst>
              <a:ext uri="{FF2B5EF4-FFF2-40B4-BE49-F238E27FC236}">
                <a16:creationId xmlns:a16="http://schemas.microsoft.com/office/drawing/2014/main" id="{BA732D1E-0F7F-3693-1C7F-62787DC4E935}"/>
              </a:ext>
            </a:extLst>
          </p:cNvPr>
          <p:cNvPicPr>
            <a:picLocks noChangeAspect="1"/>
          </p:cNvPicPr>
          <p:nvPr/>
        </p:nvPicPr>
        <p:blipFill>
          <a:blip r:embed="rId3"/>
          <a:stretch>
            <a:fillRect/>
          </a:stretch>
        </p:blipFill>
        <p:spPr>
          <a:xfrm>
            <a:off x="8034614" y="1078380"/>
            <a:ext cx="3772121" cy="1750940"/>
          </a:xfrm>
          <a:prstGeom prst="rect">
            <a:avLst/>
          </a:prstGeom>
        </p:spPr>
      </p:pic>
      <p:sp>
        <p:nvSpPr>
          <p:cNvPr id="4" name="Metin kutusu 3">
            <a:extLst>
              <a:ext uri="{FF2B5EF4-FFF2-40B4-BE49-F238E27FC236}">
                <a16:creationId xmlns:a16="http://schemas.microsoft.com/office/drawing/2014/main" id="{D90068DC-A301-42F5-FF1C-9A61D001A1B4}"/>
              </a:ext>
            </a:extLst>
          </p:cNvPr>
          <p:cNvSpPr txBox="1"/>
          <p:nvPr/>
        </p:nvSpPr>
        <p:spPr>
          <a:xfrm>
            <a:off x="612647" y="6168866"/>
            <a:ext cx="6094268" cy="523220"/>
          </a:xfrm>
          <a:prstGeom prst="rect">
            <a:avLst/>
          </a:prstGeom>
          <a:noFill/>
        </p:spPr>
        <p:txBody>
          <a:bodyPr wrap="square">
            <a:spAutoFit/>
          </a:bodyPr>
          <a:lstStyle/>
          <a:p>
            <a:r>
              <a:rPr lang="tr-TR" sz="1400" i="1" dirty="0">
                <a:effectLst/>
              </a:rPr>
              <a:t>Aile Hekimliği Uygulamasında Önerilen Periyodik Sağlık Muayeneleri ve Tarama Testleri 2015</a:t>
            </a:r>
            <a:endParaRPr lang="tr-TR" sz="1400" i="1" dirty="0"/>
          </a:p>
        </p:txBody>
      </p:sp>
    </p:spTree>
    <p:extLst>
      <p:ext uri="{BB962C8B-B14F-4D97-AF65-F5344CB8AC3E}">
        <p14:creationId xmlns:p14="http://schemas.microsoft.com/office/powerpoint/2010/main" val="20864029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B30AAA0-F253-2A55-EB8A-3872307B4121}"/>
              </a:ext>
            </a:extLst>
          </p:cNvPr>
          <p:cNvSpPr>
            <a:spLocks noGrp="1"/>
          </p:cNvSpPr>
          <p:nvPr>
            <p:ph type="title"/>
          </p:nvPr>
        </p:nvSpPr>
        <p:spPr/>
        <p:txBody>
          <a:bodyPr>
            <a:noAutofit/>
          </a:bodyPr>
          <a:lstStyle/>
          <a:p>
            <a:r>
              <a:rPr lang="tr-TR" sz="2000" dirty="0"/>
              <a:t>ÇOCUKLARDA TÜTÜN VE DİĞER BAĞIMLILIK YAPICI MADDELERİN KULLANIM DURUMUNUN VE TÜTÜN ÜRÜNÜ DUMANINDAN PASİF ETKİLENİMİN DEĞERLENDİRİLMESİ</a:t>
            </a:r>
          </a:p>
        </p:txBody>
      </p:sp>
      <p:sp>
        <p:nvSpPr>
          <p:cNvPr id="3" name="İçerik Yer Tutucusu 2">
            <a:extLst>
              <a:ext uri="{FF2B5EF4-FFF2-40B4-BE49-F238E27FC236}">
                <a16:creationId xmlns:a16="http://schemas.microsoft.com/office/drawing/2014/main" id="{EEACCD77-8A1E-776D-724C-313448D328EC}"/>
              </a:ext>
            </a:extLst>
          </p:cNvPr>
          <p:cNvSpPr>
            <a:spLocks noGrp="1"/>
          </p:cNvSpPr>
          <p:nvPr>
            <p:ph idx="1"/>
          </p:nvPr>
        </p:nvSpPr>
        <p:spPr>
          <a:xfrm>
            <a:off x="612648" y="1715532"/>
            <a:ext cx="7461088" cy="4593828"/>
          </a:xfrm>
        </p:spPr>
        <p:txBody>
          <a:bodyPr>
            <a:normAutofit/>
          </a:bodyPr>
          <a:lstStyle/>
          <a:p>
            <a:r>
              <a:rPr lang="tr-TR" b="1" dirty="0"/>
              <a:t>13-18 yaş grubu çocuklara her klinik karşılaşmada</a:t>
            </a:r>
            <a:r>
              <a:rPr lang="tr-TR" dirty="0"/>
              <a:t>, </a:t>
            </a:r>
          </a:p>
          <a:p>
            <a:r>
              <a:rPr lang="tr-TR" b="1" dirty="0"/>
              <a:t>18 yaş altı çocuğu olan tüm ailelere yılda en az bir kez olacak şekilde klinik karşılaşmada</a:t>
            </a:r>
            <a:endParaRPr lang="tr-TR" dirty="0"/>
          </a:p>
          <a:p>
            <a:r>
              <a:rPr lang="tr-TR" b="1" dirty="0"/>
              <a:t>0-5 yaş grubu çocuklarda izlem periyotları sırasında, 6-18 yaş grubunda ise yılda en az bir kez </a:t>
            </a:r>
            <a:r>
              <a:rPr lang="tr-TR" dirty="0"/>
              <a:t>olmak üzere Bebeklik ve Çocukluk Dönemi her klinik karşılaşmada tütün dumanından </a:t>
            </a:r>
            <a:r>
              <a:rPr lang="tr-TR" b="1" dirty="0"/>
              <a:t>pasif</a:t>
            </a:r>
            <a:r>
              <a:rPr lang="tr-TR" dirty="0"/>
              <a:t> etkilenim durumu sorgulanmalı.</a:t>
            </a:r>
          </a:p>
        </p:txBody>
      </p:sp>
      <p:pic>
        <p:nvPicPr>
          <p:cNvPr id="5" name="Resim 4">
            <a:extLst>
              <a:ext uri="{FF2B5EF4-FFF2-40B4-BE49-F238E27FC236}">
                <a16:creationId xmlns:a16="http://schemas.microsoft.com/office/drawing/2014/main" id="{F7845BD2-D8B0-82D0-BD03-4F0AE71DA496}"/>
              </a:ext>
            </a:extLst>
          </p:cNvPr>
          <p:cNvPicPr>
            <a:picLocks noChangeAspect="1"/>
          </p:cNvPicPr>
          <p:nvPr/>
        </p:nvPicPr>
        <p:blipFill>
          <a:blip r:embed="rId2"/>
          <a:stretch>
            <a:fillRect/>
          </a:stretch>
        </p:blipFill>
        <p:spPr>
          <a:xfrm>
            <a:off x="8843847" y="1509624"/>
            <a:ext cx="3048264" cy="3215919"/>
          </a:xfrm>
          <a:prstGeom prst="rect">
            <a:avLst/>
          </a:prstGeom>
        </p:spPr>
      </p:pic>
      <p:pic>
        <p:nvPicPr>
          <p:cNvPr id="7" name="Resim 6">
            <a:extLst>
              <a:ext uri="{FF2B5EF4-FFF2-40B4-BE49-F238E27FC236}">
                <a16:creationId xmlns:a16="http://schemas.microsoft.com/office/drawing/2014/main" id="{91748EC5-6604-4AC6-4E8E-7BD644DF540C}"/>
              </a:ext>
            </a:extLst>
          </p:cNvPr>
          <p:cNvPicPr>
            <a:picLocks noChangeAspect="1"/>
          </p:cNvPicPr>
          <p:nvPr/>
        </p:nvPicPr>
        <p:blipFill>
          <a:blip r:embed="rId3"/>
          <a:stretch>
            <a:fillRect/>
          </a:stretch>
        </p:blipFill>
        <p:spPr>
          <a:xfrm>
            <a:off x="8843847" y="5108168"/>
            <a:ext cx="3048264" cy="1365369"/>
          </a:xfrm>
          <a:prstGeom prst="rect">
            <a:avLst/>
          </a:prstGeom>
        </p:spPr>
      </p:pic>
      <p:sp>
        <p:nvSpPr>
          <p:cNvPr id="6" name="Metin kutusu 5">
            <a:extLst>
              <a:ext uri="{FF2B5EF4-FFF2-40B4-BE49-F238E27FC236}">
                <a16:creationId xmlns:a16="http://schemas.microsoft.com/office/drawing/2014/main" id="{91A6ACD0-6CB4-54D9-437C-4B177EFDC5D8}"/>
              </a:ext>
            </a:extLst>
          </p:cNvPr>
          <p:cNvSpPr txBox="1"/>
          <p:nvPr/>
        </p:nvSpPr>
        <p:spPr>
          <a:xfrm>
            <a:off x="865043" y="6211927"/>
            <a:ext cx="6094268" cy="523220"/>
          </a:xfrm>
          <a:prstGeom prst="rect">
            <a:avLst/>
          </a:prstGeom>
          <a:noFill/>
        </p:spPr>
        <p:txBody>
          <a:bodyPr wrap="square">
            <a:spAutoFit/>
          </a:bodyPr>
          <a:lstStyle/>
          <a:p>
            <a:r>
              <a:rPr lang="tr-TR" sz="1400" i="1" dirty="0">
                <a:effectLst/>
              </a:rPr>
              <a:t>Aile Hekimliği Uygulamasında Önerilen Periyodik Sağlık Muayeneleri ve Tarama Testleri 2015</a:t>
            </a:r>
            <a:endParaRPr lang="tr-TR" sz="1400" i="1" dirty="0"/>
          </a:p>
        </p:txBody>
      </p:sp>
    </p:spTree>
    <p:extLst>
      <p:ext uri="{BB962C8B-B14F-4D97-AF65-F5344CB8AC3E}">
        <p14:creationId xmlns:p14="http://schemas.microsoft.com/office/powerpoint/2010/main" val="41988023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5A14613-C96C-F5FD-0593-24D7C0DA4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B0AFD0B-9331-8C76-AE6F-37AEBCC4BC1F}"/>
              </a:ext>
            </a:extLst>
          </p:cNvPr>
          <p:cNvSpPr>
            <a:spLocks noGrp="1"/>
          </p:cNvSpPr>
          <p:nvPr>
            <p:ph type="title"/>
          </p:nvPr>
        </p:nvSpPr>
        <p:spPr>
          <a:xfrm>
            <a:off x="619759" y="603504"/>
            <a:ext cx="5237576" cy="1527048"/>
          </a:xfrm>
        </p:spPr>
        <p:txBody>
          <a:bodyPr anchor="b">
            <a:normAutofit/>
          </a:bodyPr>
          <a:lstStyle/>
          <a:p>
            <a:r>
              <a:rPr lang="tr-TR" sz="2300" dirty="0"/>
              <a:t>BİLİŞSEL GELİŞİM, DİL GELİŞİMİ, SOSYAL VE DUYGUSAL GELİŞİM, KABA-MOTOR VE İNCE-MOTOR GELİŞİMİN TARANMASI</a:t>
            </a:r>
          </a:p>
        </p:txBody>
      </p:sp>
      <p:sp>
        <p:nvSpPr>
          <p:cNvPr id="3" name="İçerik Yer Tutucusu 2">
            <a:extLst>
              <a:ext uri="{FF2B5EF4-FFF2-40B4-BE49-F238E27FC236}">
                <a16:creationId xmlns:a16="http://schemas.microsoft.com/office/drawing/2014/main" id="{D22CFDB0-27CA-2518-7496-9CE4F215EB85}"/>
              </a:ext>
            </a:extLst>
          </p:cNvPr>
          <p:cNvSpPr>
            <a:spLocks noGrp="1"/>
          </p:cNvSpPr>
          <p:nvPr>
            <p:ph idx="1"/>
          </p:nvPr>
        </p:nvSpPr>
        <p:spPr>
          <a:xfrm>
            <a:off x="630547" y="2305220"/>
            <a:ext cx="5237577" cy="3435530"/>
          </a:xfrm>
        </p:spPr>
        <p:txBody>
          <a:bodyPr>
            <a:normAutofit/>
          </a:bodyPr>
          <a:lstStyle/>
          <a:p>
            <a:endParaRPr lang="tr-TR" sz="1800" dirty="0"/>
          </a:p>
          <a:p>
            <a:r>
              <a:rPr lang="tr-TR" dirty="0"/>
              <a:t>0-6 yaş döneminde bebek ve çocuğun bilişsel gelişimi, dil gelişimi, sosyal ve duygusal gelişimi, </a:t>
            </a:r>
            <a:r>
              <a:rPr lang="tr-TR" dirty="0" err="1"/>
              <a:t>kabamotor</a:t>
            </a:r>
            <a:r>
              <a:rPr lang="tr-TR" dirty="0"/>
              <a:t> ve </a:t>
            </a:r>
            <a:r>
              <a:rPr lang="tr-TR" dirty="0" err="1"/>
              <a:t>incemotor</a:t>
            </a:r>
            <a:r>
              <a:rPr lang="tr-TR" dirty="0"/>
              <a:t> gelişimi ile ilgili izlemlerin yapılması gerekli durumlarda ilgili yerlere yönlendirilmesi</a:t>
            </a:r>
          </a:p>
        </p:txBody>
      </p:sp>
      <p:pic>
        <p:nvPicPr>
          <p:cNvPr id="5" name="Resim 4">
            <a:extLst>
              <a:ext uri="{FF2B5EF4-FFF2-40B4-BE49-F238E27FC236}">
                <a16:creationId xmlns:a16="http://schemas.microsoft.com/office/drawing/2014/main" id="{80109D5A-48C7-F110-D7D2-2CF420875C98}"/>
              </a:ext>
            </a:extLst>
          </p:cNvPr>
          <p:cNvPicPr>
            <a:picLocks noChangeAspect="1"/>
          </p:cNvPicPr>
          <p:nvPr/>
        </p:nvPicPr>
        <p:blipFill>
          <a:blip r:embed="rId2"/>
          <a:stretch>
            <a:fillRect/>
          </a:stretch>
        </p:blipFill>
        <p:spPr>
          <a:xfrm>
            <a:off x="6834858" y="419362"/>
            <a:ext cx="4726595" cy="2895040"/>
          </a:xfrm>
          <a:prstGeom prst="rect">
            <a:avLst/>
          </a:prstGeom>
        </p:spPr>
      </p:pic>
      <p:pic>
        <p:nvPicPr>
          <p:cNvPr id="7" name="Resim 6">
            <a:extLst>
              <a:ext uri="{FF2B5EF4-FFF2-40B4-BE49-F238E27FC236}">
                <a16:creationId xmlns:a16="http://schemas.microsoft.com/office/drawing/2014/main" id="{3A00A056-1FAB-1818-FDD2-44FBA3BAAE73}"/>
              </a:ext>
            </a:extLst>
          </p:cNvPr>
          <p:cNvPicPr>
            <a:picLocks noChangeAspect="1"/>
          </p:cNvPicPr>
          <p:nvPr/>
        </p:nvPicPr>
        <p:blipFill>
          <a:blip r:embed="rId3"/>
          <a:stretch>
            <a:fillRect/>
          </a:stretch>
        </p:blipFill>
        <p:spPr>
          <a:xfrm>
            <a:off x="6834858" y="3542235"/>
            <a:ext cx="4219635" cy="2896404"/>
          </a:xfrm>
          <a:prstGeom prst="rect">
            <a:avLst/>
          </a:prstGeom>
        </p:spPr>
      </p:pic>
      <p:sp>
        <p:nvSpPr>
          <p:cNvPr id="6" name="Metin kutusu 5">
            <a:extLst>
              <a:ext uri="{FF2B5EF4-FFF2-40B4-BE49-F238E27FC236}">
                <a16:creationId xmlns:a16="http://schemas.microsoft.com/office/drawing/2014/main" id="{B92A9058-4750-EC85-2BBA-F47262FEBCAF}"/>
              </a:ext>
            </a:extLst>
          </p:cNvPr>
          <p:cNvSpPr txBox="1"/>
          <p:nvPr/>
        </p:nvSpPr>
        <p:spPr>
          <a:xfrm>
            <a:off x="740590" y="5915418"/>
            <a:ext cx="6094268" cy="523220"/>
          </a:xfrm>
          <a:prstGeom prst="rect">
            <a:avLst/>
          </a:prstGeom>
          <a:noFill/>
        </p:spPr>
        <p:txBody>
          <a:bodyPr wrap="square">
            <a:spAutoFit/>
          </a:bodyPr>
          <a:lstStyle/>
          <a:p>
            <a:r>
              <a:rPr lang="tr-TR" sz="1400" i="1" dirty="0">
                <a:effectLst/>
              </a:rPr>
              <a:t>Aile Hekimliği Uygulamasında Önerilen Periyodik Sağlık Muayeneleri ve Tarama Testleri 2015</a:t>
            </a:r>
            <a:endParaRPr lang="tr-TR" sz="1400" i="1" dirty="0"/>
          </a:p>
        </p:txBody>
      </p:sp>
    </p:spTree>
    <p:extLst>
      <p:ext uri="{BB962C8B-B14F-4D97-AF65-F5344CB8AC3E}">
        <p14:creationId xmlns:p14="http://schemas.microsoft.com/office/powerpoint/2010/main" val="42794172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FCD6E6-7716-A7DA-2196-A99164A441AD}"/>
              </a:ext>
            </a:extLst>
          </p:cNvPr>
          <p:cNvSpPr>
            <a:spLocks noGrp="1"/>
          </p:cNvSpPr>
          <p:nvPr>
            <p:ph type="title"/>
          </p:nvPr>
        </p:nvSpPr>
        <p:spPr/>
        <p:txBody>
          <a:bodyPr/>
          <a:lstStyle/>
          <a:p>
            <a:endParaRPr lang="tr-TR" dirty="0"/>
          </a:p>
        </p:txBody>
      </p:sp>
      <p:pic>
        <p:nvPicPr>
          <p:cNvPr id="5" name="İçerik Yer Tutucusu 4">
            <a:extLst>
              <a:ext uri="{FF2B5EF4-FFF2-40B4-BE49-F238E27FC236}">
                <a16:creationId xmlns:a16="http://schemas.microsoft.com/office/drawing/2014/main" id="{C26D38E7-8C28-8030-ED09-8BECD50F3613}"/>
              </a:ext>
            </a:extLst>
          </p:cNvPr>
          <p:cNvPicPr>
            <a:picLocks noGrp="1" noChangeAspect="1"/>
          </p:cNvPicPr>
          <p:nvPr>
            <p:ph idx="1"/>
          </p:nvPr>
        </p:nvPicPr>
        <p:blipFill>
          <a:blip r:embed="rId2"/>
          <a:stretch>
            <a:fillRect/>
          </a:stretch>
        </p:blipFill>
        <p:spPr>
          <a:xfrm>
            <a:off x="0" y="0"/>
            <a:ext cx="7788270" cy="5995555"/>
          </a:xfrm>
          <a:prstGeom prst="rect">
            <a:avLst/>
          </a:prstGeom>
        </p:spPr>
      </p:pic>
      <mc:AlternateContent xmlns:mc="http://schemas.openxmlformats.org/markup-compatibility/2006">
        <mc:Choice xmlns:p14="http://schemas.microsoft.com/office/powerpoint/2010/main" Requires="p14">
          <p:contentPart p14:bwMode="auto" r:id="rId3">
            <p14:nvContentPartPr>
              <p14:cNvPr id="7" name="Mürekkep 6">
                <a:extLst>
                  <a:ext uri="{FF2B5EF4-FFF2-40B4-BE49-F238E27FC236}">
                    <a16:creationId xmlns:a16="http://schemas.microsoft.com/office/drawing/2014/main" id="{D52316DC-17FA-BD73-CAC3-3DDBFC15BC2D}"/>
                  </a:ext>
                </a:extLst>
              </p14:cNvPr>
              <p14:cNvContentPartPr/>
              <p14:nvPr/>
            </p14:nvContentPartPr>
            <p14:xfrm>
              <a:off x="519333" y="2264776"/>
              <a:ext cx="748440" cy="21240"/>
            </p14:xfrm>
          </p:contentPart>
        </mc:Choice>
        <mc:Fallback>
          <p:pic>
            <p:nvPicPr>
              <p:cNvPr id="7" name="Mürekkep 6">
                <a:extLst>
                  <a:ext uri="{FF2B5EF4-FFF2-40B4-BE49-F238E27FC236}">
                    <a16:creationId xmlns:a16="http://schemas.microsoft.com/office/drawing/2014/main" id="{D52316DC-17FA-BD73-CAC3-3DDBFC15BC2D}"/>
                  </a:ext>
                </a:extLst>
              </p:cNvPr>
              <p:cNvPicPr/>
              <p:nvPr/>
            </p:nvPicPr>
            <p:blipFill>
              <a:blip r:embed="rId4"/>
              <a:stretch>
                <a:fillRect/>
              </a:stretch>
            </p:blipFill>
            <p:spPr>
              <a:xfrm>
                <a:off x="465333" y="2157136"/>
                <a:ext cx="856080" cy="2368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8" name="Mürekkep 7">
                <a:extLst>
                  <a:ext uri="{FF2B5EF4-FFF2-40B4-BE49-F238E27FC236}">
                    <a16:creationId xmlns:a16="http://schemas.microsoft.com/office/drawing/2014/main" id="{7D2D8BDB-38F2-66C5-D030-A8B016D6D7C5}"/>
                  </a:ext>
                </a:extLst>
              </p14:cNvPr>
              <p14:cNvContentPartPr/>
              <p14:nvPr/>
            </p14:nvContentPartPr>
            <p14:xfrm>
              <a:off x="1277853" y="2244256"/>
              <a:ext cx="269640" cy="360"/>
            </p14:xfrm>
          </p:contentPart>
        </mc:Choice>
        <mc:Fallback>
          <p:pic>
            <p:nvPicPr>
              <p:cNvPr id="8" name="Mürekkep 7">
                <a:extLst>
                  <a:ext uri="{FF2B5EF4-FFF2-40B4-BE49-F238E27FC236}">
                    <a16:creationId xmlns:a16="http://schemas.microsoft.com/office/drawing/2014/main" id="{7D2D8BDB-38F2-66C5-D030-A8B016D6D7C5}"/>
                  </a:ext>
                </a:extLst>
              </p:cNvPr>
              <p:cNvPicPr/>
              <p:nvPr/>
            </p:nvPicPr>
            <p:blipFill>
              <a:blip r:embed="rId6"/>
              <a:stretch>
                <a:fillRect/>
              </a:stretch>
            </p:blipFill>
            <p:spPr>
              <a:xfrm>
                <a:off x="1224213" y="2136616"/>
                <a:ext cx="377280" cy="216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9" name="Mürekkep 8">
                <a:extLst>
                  <a:ext uri="{FF2B5EF4-FFF2-40B4-BE49-F238E27FC236}">
                    <a16:creationId xmlns:a16="http://schemas.microsoft.com/office/drawing/2014/main" id="{7F1DED29-E019-3CAB-AD26-A51F564333E1}"/>
                  </a:ext>
                </a:extLst>
              </p14:cNvPr>
              <p14:cNvContentPartPr/>
              <p14:nvPr/>
            </p14:nvContentPartPr>
            <p14:xfrm>
              <a:off x="1496013" y="2244256"/>
              <a:ext cx="2130480" cy="11520"/>
            </p14:xfrm>
          </p:contentPart>
        </mc:Choice>
        <mc:Fallback>
          <p:pic>
            <p:nvPicPr>
              <p:cNvPr id="9" name="Mürekkep 8">
                <a:extLst>
                  <a:ext uri="{FF2B5EF4-FFF2-40B4-BE49-F238E27FC236}">
                    <a16:creationId xmlns:a16="http://schemas.microsoft.com/office/drawing/2014/main" id="{7F1DED29-E019-3CAB-AD26-A51F564333E1}"/>
                  </a:ext>
                </a:extLst>
              </p:cNvPr>
              <p:cNvPicPr/>
              <p:nvPr/>
            </p:nvPicPr>
            <p:blipFill>
              <a:blip r:embed="rId8"/>
              <a:stretch>
                <a:fillRect/>
              </a:stretch>
            </p:blipFill>
            <p:spPr>
              <a:xfrm>
                <a:off x="1442373" y="2136616"/>
                <a:ext cx="2238120" cy="22716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12" name="Mürekkep 11">
                <a:extLst>
                  <a:ext uri="{FF2B5EF4-FFF2-40B4-BE49-F238E27FC236}">
                    <a16:creationId xmlns:a16="http://schemas.microsoft.com/office/drawing/2014/main" id="{175DC066-7062-1AF1-66B8-CCAF019ECB05}"/>
                  </a:ext>
                </a:extLst>
              </p14:cNvPr>
              <p14:cNvContentPartPr/>
              <p14:nvPr/>
            </p14:nvContentPartPr>
            <p14:xfrm>
              <a:off x="508893" y="2669776"/>
              <a:ext cx="5527440" cy="53640"/>
            </p14:xfrm>
          </p:contentPart>
        </mc:Choice>
        <mc:Fallback>
          <p:pic>
            <p:nvPicPr>
              <p:cNvPr id="12" name="Mürekkep 11">
                <a:extLst>
                  <a:ext uri="{FF2B5EF4-FFF2-40B4-BE49-F238E27FC236}">
                    <a16:creationId xmlns:a16="http://schemas.microsoft.com/office/drawing/2014/main" id="{175DC066-7062-1AF1-66B8-CCAF019ECB05}"/>
                  </a:ext>
                </a:extLst>
              </p:cNvPr>
              <p:cNvPicPr/>
              <p:nvPr/>
            </p:nvPicPr>
            <p:blipFill>
              <a:blip r:embed="rId10"/>
              <a:stretch>
                <a:fillRect/>
              </a:stretch>
            </p:blipFill>
            <p:spPr>
              <a:xfrm>
                <a:off x="473253" y="2597776"/>
                <a:ext cx="5599080" cy="197280"/>
              </a:xfrm>
              <a:prstGeom prst="rect">
                <a:avLst/>
              </a:prstGeom>
            </p:spPr>
          </p:pic>
        </mc:Fallback>
      </mc:AlternateContent>
      <p:pic>
        <p:nvPicPr>
          <p:cNvPr id="14" name="Resim 13">
            <a:extLst>
              <a:ext uri="{FF2B5EF4-FFF2-40B4-BE49-F238E27FC236}">
                <a16:creationId xmlns:a16="http://schemas.microsoft.com/office/drawing/2014/main" id="{F3421C66-4EF7-79FE-E917-E93B254E42E8}"/>
              </a:ext>
            </a:extLst>
          </p:cNvPr>
          <p:cNvPicPr>
            <a:picLocks noChangeAspect="1"/>
          </p:cNvPicPr>
          <p:nvPr/>
        </p:nvPicPr>
        <p:blipFill>
          <a:blip r:embed="rId11"/>
          <a:stretch>
            <a:fillRect/>
          </a:stretch>
        </p:blipFill>
        <p:spPr>
          <a:xfrm>
            <a:off x="7788270" y="70907"/>
            <a:ext cx="3337922" cy="2275025"/>
          </a:xfrm>
          <a:prstGeom prst="rect">
            <a:avLst/>
          </a:prstGeom>
        </p:spPr>
      </p:pic>
      <p:pic>
        <p:nvPicPr>
          <p:cNvPr id="16" name="Resim 15">
            <a:extLst>
              <a:ext uri="{FF2B5EF4-FFF2-40B4-BE49-F238E27FC236}">
                <a16:creationId xmlns:a16="http://schemas.microsoft.com/office/drawing/2014/main" id="{E57D246B-D34F-F51C-C03D-0B03C517C1AA}"/>
              </a:ext>
            </a:extLst>
          </p:cNvPr>
          <p:cNvPicPr>
            <a:picLocks noChangeAspect="1"/>
          </p:cNvPicPr>
          <p:nvPr/>
        </p:nvPicPr>
        <p:blipFill>
          <a:blip r:embed="rId12"/>
          <a:stretch>
            <a:fillRect/>
          </a:stretch>
        </p:blipFill>
        <p:spPr>
          <a:xfrm>
            <a:off x="7878719" y="2416839"/>
            <a:ext cx="3247473" cy="2221485"/>
          </a:xfrm>
          <a:prstGeom prst="rect">
            <a:avLst/>
          </a:prstGeom>
        </p:spPr>
      </p:pic>
      <p:pic>
        <p:nvPicPr>
          <p:cNvPr id="18" name="Resim 17">
            <a:extLst>
              <a:ext uri="{FF2B5EF4-FFF2-40B4-BE49-F238E27FC236}">
                <a16:creationId xmlns:a16="http://schemas.microsoft.com/office/drawing/2014/main" id="{32808DB7-9CFF-1A0A-E8B5-3504478988A1}"/>
              </a:ext>
            </a:extLst>
          </p:cNvPr>
          <p:cNvPicPr>
            <a:picLocks noChangeAspect="1"/>
          </p:cNvPicPr>
          <p:nvPr/>
        </p:nvPicPr>
        <p:blipFill>
          <a:blip r:embed="rId13"/>
          <a:stretch>
            <a:fillRect/>
          </a:stretch>
        </p:blipFill>
        <p:spPr>
          <a:xfrm>
            <a:off x="7864188" y="4709231"/>
            <a:ext cx="3262004" cy="2068588"/>
          </a:xfrm>
          <a:prstGeom prst="rect">
            <a:avLst/>
          </a:prstGeom>
        </p:spPr>
      </p:pic>
      <p:sp>
        <p:nvSpPr>
          <p:cNvPr id="20" name="Metin kutusu 19">
            <a:extLst>
              <a:ext uri="{FF2B5EF4-FFF2-40B4-BE49-F238E27FC236}">
                <a16:creationId xmlns:a16="http://schemas.microsoft.com/office/drawing/2014/main" id="{D6C96ED3-9B02-DEF5-59F6-D57E26250F6B}"/>
              </a:ext>
            </a:extLst>
          </p:cNvPr>
          <p:cNvSpPr txBox="1"/>
          <p:nvPr/>
        </p:nvSpPr>
        <p:spPr>
          <a:xfrm>
            <a:off x="225479" y="6048666"/>
            <a:ext cx="6094268" cy="307777"/>
          </a:xfrm>
          <a:prstGeom prst="rect">
            <a:avLst/>
          </a:prstGeom>
          <a:noFill/>
        </p:spPr>
        <p:txBody>
          <a:bodyPr wrap="square">
            <a:spAutoFit/>
          </a:bodyPr>
          <a:lstStyle/>
          <a:p>
            <a:r>
              <a:rPr lang="nb-NO" sz="1400" i="1" dirty="0"/>
              <a:t>Bebek, Çocuk ve Ergen İzlem Protokolü 2026</a:t>
            </a:r>
            <a:endParaRPr lang="tr-TR" sz="1400" i="1" dirty="0"/>
          </a:p>
        </p:txBody>
      </p:sp>
    </p:spTree>
    <p:extLst>
      <p:ext uri="{BB962C8B-B14F-4D97-AF65-F5344CB8AC3E}">
        <p14:creationId xmlns:p14="http://schemas.microsoft.com/office/powerpoint/2010/main" val="2152383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0786EF5F-0800-61D0-E077-23F735F86435}"/>
              </a:ext>
            </a:extLst>
          </p:cNvPr>
          <p:cNvPicPr>
            <a:picLocks noGrp="1" noChangeAspect="1"/>
          </p:cNvPicPr>
          <p:nvPr>
            <p:ph idx="1"/>
          </p:nvPr>
        </p:nvPicPr>
        <p:blipFill>
          <a:blip r:embed="rId2"/>
          <a:stretch>
            <a:fillRect/>
          </a:stretch>
        </p:blipFill>
        <p:spPr>
          <a:xfrm>
            <a:off x="348406" y="347374"/>
            <a:ext cx="7247349" cy="5391037"/>
          </a:xfrm>
          <a:prstGeom prst="rect">
            <a:avLst/>
          </a:prstGeom>
        </p:spPr>
      </p:pic>
      <p:pic>
        <p:nvPicPr>
          <p:cNvPr id="7" name="Resim 6">
            <a:extLst>
              <a:ext uri="{FF2B5EF4-FFF2-40B4-BE49-F238E27FC236}">
                <a16:creationId xmlns:a16="http://schemas.microsoft.com/office/drawing/2014/main" id="{3C10639F-00A1-06ED-1618-761A0BAD3E66}"/>
              </a:ext>
            </a:extLst>
          </p:cNvPr>
          <p:cNvPicPr>
            <a:picLocks noChangeAspect="1"/>
          </p:cNvPicPr>
          <p:nvPr/>
        </p:nvPicPr>
        <p:blipFill>
          <a:blip r:embed="rId3"/>
          <a:stretch>
            <a:fillRect/>
          </a:stretch>
        </p:blipFill>
        <p:spPr>
          <a:xfrm>
            <a:off x="7595755" y="761078"/>
            <a:ext cx="4250893" cy="3057815"/>
          </a:xfrm>
          <a:prstGeom prst="rect">
            <a:avLst/>
          </a:prstGeom>
        </p:spPr>
      </p:pic>
      <p:sp>
        <p:nvSpPr>
          <p:cNvPr id="9" name="Metin kutusu 8">
            <a:extLst>
              <a:ext uri="{FF2B5EF4-FFF2-40B4-BE49-F238E27FC236}">
                <a16:creationId xmlns:a16="http://schemas.microsoft.com/office/drawing/2014/main" id="{AC8B6E3B-ADD2-C006-24CA-BD9593CA5782}"/>
              </a:ext>
            </a:extLst>
          </p:cNvPr>
          <p:cNvSpPr txBox="1"/>
          <p:nvPr/>
        </p:nvSpPr>
        <p:spPr>
          <a:xfrm>
            <a:off x="833871" y="6039093"/>
            <a:ext cx="6094268" cy="307777"/>
          </a:xfrm>
          <a:prstGeom prst="rect">
            <a:avLst/>
          </a:prstGeom>
          <a:noFill/>
        </p:spPr>
        <p:txBody>
          <a:bodyPr wrap="square">
            <a:spAutoFit/>
          </a:bodyPr>
          <a:lstStyle/>
          <a:p>
            <a:r>
              <a:rPr lang="nb-NO" sz="1400" i="1" dirty="0"/>
              <a:t>Bebek, Çocuk ve Ergen İzlem Protokolü 2026</a:t>
            </a:r>
            <a:endParaRPr lang="tr-TR" sz="1400" i="1" dirty="0"/>
          </a:p>
        </p:txBody>
      </p:sp>
    </p:spTree>
    <p:extLst>
      <p:ext uri="{BB962C8B-B14F-4D97-AF65-F5344CB8AC3E}">
        <p14:creationId xmlns:p14="http://schemas.microsoft.com/office/powerpoint/2010/main" val="20917086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7B4472A-332B-71E5-8009-33841E7C3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C2B6FABA-1DE2-410A-707A-DF00F65ACB6B}"/>
              </a:ext>
            </a:extLst>
          </p:cNvPr>
          <p:cNvSpPr>
            <a:spLocks noGrp="1"/>
          </p:cNvSpPr>
          <p:nvPr>
            <p:ph type="title"/>
          </p:nvPr>
        </p:nvSpPr>
        <p:spPr>
          <a:xfrm>
            <a:off x="441815" y="260202"/>
            <a:ext cx="8650230" cy="747716"/>
          </a:xfrm>
        </p:spPr>
        <p:txBody>
          <a:bodyPr vert="horz" lIns="91440" tIns="45720" rIns="91440" bIns="45720" rtlCol="0" anchor="b">
            <a:normAutofit/>
          </a:bodyPr>
          <a:lstStyle/>
          <a:p>
            <a:r>
              <a:rPr lang="tr-TR" sz="2800" dirty="0"/>
              <a:t>OTİZM SPEKTRUM BOZUKLUĞU</a:t>
            </a:r>
            <a:endParaRPr lang="en-US" sz="2800" dirty="0"/>
          </a:p>
        </p:txBody>
      </p:sp>
      <p:pic>
        <p:nvPicPr>
          <p:cNvPr id="6" name="Resim 5" descr="Otizm Spektrum Bozuklukları">
            <a:extLst>
              <a:ext uri="{FF2B5EF4-FFF2-40B4-BE49-F238E27FC236}">
                <a16:creationId xmlns:a16="http://schemas.microsoft.com/office/drawing/2014/main" id="{D478FCEA-A53E-8BA0-0C83-710DB2BE651C}"/>
              </a:ext>
            </a:extLst>
          </p:cNvPr>
          <p:cNvPicPr>
            <a:picLocks noChangeAspect="1"/>
          </p:cNvPicPr>
          <p:nvPr/>
        </p:nvPicPr>
        <p:blipFill>
          <a:blip r:embed="rId2"/>
          <a:stretch>
            <a:fillRect/>
          </a:stretch>
        </p:blipFill>
        <p:spPr>
          <a:xfrm>
            <a:off x="7122249" y="576040"/>
            <a:ext cx="3519774" cy="2639831"/>
          </a:xfrm>
          <a:prstGeom prst="rect">
            <a:avLst/>
          </a:prstGeom>
        </p:spPr>
      </p:pic>
      <p:sp>
        <p:nvSpPr>
          <p:cNvPr id="4" name="İçerik Yer Tutucusu 3">
            <a:extLst>
              <a:ext uri="{FF2B5EF4-FFF2-40B4-BE49-F238E27FC236}">
                <a16:creationId xmlns:a16="http://schemas.microsoft.com/office/drawing/2014/main" id="{ECC5CC8F-5646-6C29-572E-361876FA5DE7}"/>
              </a:ext>
            </a:extLst>
          </p:cNvPr>
          <p:cNvSpPr>
            <a:spLocks noGrp="1"/>
          </p:cNvSpPr>
          <p:nvPr>
            <p:ph idx="1"/>
          </p:nvPr>
        </p:nvSpPr>
        <p:spPr>
          <a:xfrm>
            <a:off x="600770" y="1034706"/>
            <a:ext cx="4368601" cy="2639832"/>
          </a:xfrm>
        </p:spPr>
        <p:txBody>
          <a:bodyPr/>
          <a:lstStyle/>
          <a:p>
            <a:pPr marL="0" indent="0">
              <a:buNone/>
            </a:pPr>
            <a:r>
              <a:rPr lang="tr-TR" dirty="0"/>
              <a:t>Her çocuk </a:t>
            </a:r>
          </a:p>
          <a:p>
            <a:r>
              <a:rPr lang="tr-TR" b="1" dirty="0"/>
              <a:t>18. ay</a:t>
            </a:r>
          </a:p>
          <a:p>
            <a:r>
              <a:rPr lang="tr-TR" b="1" dirty="0"/>
              <a:t>24. ay </a:t>
            </a:r>
          </a:p>
          <a:p>
            <a:r>
              <a:rPr lang="tr-TR" b="1" dirty="0"/>
              <a:t>36. ayda</a:t>
            </a:r>
            <a:r>
              <a:rPr lang="tr-TR" dirty="0"/>
              <a:t> rutin tarama yapılır</a:t>
            </a:r>
          </a:p>
        </p:txBody>
      </p:sp>
      <p:sp>
        <p:nvSpPr>
          <p:cNvPr id="11" name="Metin kutusu 10">
            <a:extLst>
              <a:ext uri="{FF2B5EF4-FFF2-40B4-BE49-F238E27FC236}">
                <a16:creationId xmlns:a16="http://schemas.microsoft.com/office/drawing/2014/main" id="{0692F0F5-B00C-975E-E36B-13E45385BB27}"/>
              </a:ext>
            </a:extLst>
          </p:cNvPr>
          <p:cNvSpPr txBox="1"/>
          <p:nvPr/>
        </p:nvSpPr>
        <p:spPr>
          <a:xfrm>
            <a:off x="600770" y="6374825"/>
            <a:ext cx="6094268" cy="253916"/>
          </a:xfrm>
          <a:prstGeom prst="rect">
            <a:avLst/>
          </a:prstGeom>
          <a:noFill/>
        </p:spPr>
        <p:txBody>
          <a:bodyPr wrap="square">
            <a:spAutoFit/>
          </a:bodyPr>
          <a:lstStyle/>
          <a:p>
            <a:r>
              <a:rPr lang="nb-NO" sz="1050" i="1" dirty="0"/>
              <a:t>Bebek, Çocuk ve Ergen İzlem Protokolü 2026</a:t>
            </a:r>
            <a:endParaRPr lang="tr-TR" sz="1050" i="1" dirty="0"/>
          </a:p>
        </p:txBody>
      </p:sp>
      <p:pic>
        <p:nvPicPr>
          <p:cNvPr id="14" name="İçerik Yer Tutucusu 4">
            <a:extLst>
              <a:ext uri="{FF2B5EF4-FFF2-40B4-BE49-F238E27FC236}">
                <a16:creationId xmlns:a16="http://schemas.microsoft.com/office/drawing/2014/main" id="{946DF45F-99A4-045A-284A-C3BCA3885F85}"/>
              </a:ext>
            </a:extLst>
          </p:cNvPr>
          <p:cNvPicPr>
            <a:picLocks noChangeAspect="1"/>
          </p:cNvPicPr>
          <p:nvPr/>
        </p:nvPicPr>
        <p:blipFill>
          <a:blip r:embed="rId3"/>
          <a:stretch>
            <a:fillRect/>
          </a:stretch>
        </p:blipFill>
        <p:spPr>
          <a:xfrm>
            <a:off x="600770" y="2930662"/>
            <a:ext cx="9838315" cy="3351298"/>
          </a:xfrm>
          <a:prstGeom prst="rect">
            <a:avLst/>
          </a:prstGeom>
        </p:spPr>
      </p:pic>
    </p:spTree>
    <p:extLst>
      <p:ext uri="{BB962C8B-B14F-4D97-AF65-F5344CB8AC3E}">
        <p14:creationId xmlns:p14="http://schemas.microsoft.com/office/powerpoint/2010/main" val="38182042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97BB853F-367F-4AB2-4A29-196D73A289CC}"/>
              </a:ext>
            </a:extLst>
          </p:cNvPr>
          <p:cNvPicPr>
            <a:picLocks noChangeAspect="1"/>
          </p:cNvPicPr>
          <p:nvPr/>
        </p:nvPicPr>
        <p:blipFill>
          <a:blip r:embed="rId2"/>
          <a:stretch>
            <a:fillRect/>
          </a:stretch>
        </p:blipFill>
        <p:spPr>
          <a:xfrm>
            <a:off x="921681" y="211242"/>
            <a:ext cx="5559725" cy="6107869"/>
          </a:xfrm>
          <a:prstGeom prst="rect">
            <a:avLst/>
          </a:prstGeom>
        </p:spPr>
      </p:pic>
      <p:sp>
        <p:nvSpPr>
          <p:cNvPr id="9" name="Metin kutusu 8">
            <a:extLst>
              <a:ext uri="{FF2B5EF4-FFF2-40B4-BE49-F238E27FC236}">
                <a16:creationId xmlns:a16="http://schemas.microsoft.com/office/drawing/2014/main" id="{5D0D1A2E-E76A-6261-4ED7-F736A5C2B2F4}"/>
              </a:ext>
            </a:extLst>
          </p:cNvPr>
          <p:cNvSpPr txBox="1"/>
          <p:nvPr/>
        </p:nvSpPr>
        <p:spPr>
          <a:xfrm>
            <a:off x="3555460" y="4051407"/>
            <a:ext cx="2059998" cy="415498"/>
          </a:xfrm>
          <a:prstGeom prst="rect">
            <a:avLst/>
          </a:prstGeom>
          <a:noFill/>
        </p:spPr>
        <p:txBody>
          <a:bodyPr wrap="square">
            <a:spAutoFit/>
          </a:bodyPr>
          <a:lstStyle/>
          <a:p>
            <a:r>
              <a:rPr lang="tr-TR" sz="900" dirty="0"/>
              <a:t>Çok Disiplinli Çocuk ve Genç Ruh Sağlığı Merkezleri (ÇÖZGEM</a:t>
            </a:r>
            <a:r>
              <a:rPr lang="tr-TR" sz="1200" dirty="0"/>
              <a:t>) </a:t>
            </a:r>
          </a:p>
        </p:txBody>
      </p:sp>
      <p:sp>
        <p:nvSpPr>
          <p:cNvPr id="13" name="Metin kutusu 12">
            <a:extLst>
              <a:ext uri="{FF2B5EF4-FFF2-40B4-BE49-F238E27FC236}">
                <a16:creationId xmlns:a16="http://schemas.microsoft.com/office/drawing/2014/main" id="{A0F74DAF-58B7-1763-B186-A34183A013D1}"/>
              </a:ext>
            </a:extLst>
          </p:cNvPr>
          <p:cNvSpPr txBox="1"/>
          <p:nvPr/>
        </p:nvSpPr>
        <p:spPr>
          <a:xfrm>
            <a:off x="921681" y="6519800"/>
            <a:ext cx="6094268" cy="253916"/>
          </a:xfrm>
          <a:prstGeom prst="rect">
            <a:avLst/>
          </a:prstGeom>
          <a:noFill/>
        </p:spPr>
        <p:txBody>
          <a:bodyPr wrap="square">
            <a:spAutoFit/>
          </a:bodyPr>
          <a:lstStyle/>
          <a:p>
            <a:r>
              <a:rPr lang="nb-NO" sz="1050" i="1" dirty="0"/>
              <a:t>Bebek, Çocuk ve Ergen İzlem Protokolü 2026</a:t>
            </a:r>
            <a:endParaRPr lang="tr-TR" sz="1050" i="1" dirty="0"/>
          </a:p>
        </p:txBody>
      </p:sp>
    </p:spTree>
    <p:extLst>
      <p:ext uri="{BB962C8B-B14F-4D97-AF65-F5344CB8AC3E}">
        <p14:creationId xmlns:p14="http://schemas.microsoft.com/office/powerpoint/2010/main" val="19885771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6BB697A-4FD0-7C41-2C79-85BC80751609}"/>
              </a:ext>
            </a:extLst>
          </p:cNvPr>
          <p:cNvSpPr>
            <a:spLocks noGrp="1"/>
          </p:cNvSpPr>
          <p:nvPr>
            <p:ph type="title"/>
          </p:nvPr>
        </p:nvSpPr>
        <p:spPr>
          <a:xfrm>
            <a:off x="614679" y="548640"/>
            <a:ext cx="4779572" cy="2067705"/>
          </a:xfrm>
        </p:spPr>
        <p:txBody>
          <a:bodyPr anchor="t">
            <a:normAutofit/>
          </a:bodyPr>
          <a:lstStyle/>
          <a:p>
            <a:r>
              <a:rPr lang="tr-TR"/>
              <a:t>ÇOCUK İHMALİ VE ÇOCUĞA KÖTÜ MUAMELENİN SORGULANMASI</a:t>
            </a:r>
          </a:p>
        </p:txBody>
      </p:sp>
      <p:pic>
        <p:nvPicPr>
          <p:cNvPr id="5" name="Resim 4">
            <a:extLst>
              <a:ext uri="{FF2B5EF4-FFF2-40B4-BE49-F238E27FC236}">
                <a16:creationId xmlns:a16="http://schemas.microsoft.com/office/drawing/2014/main" id="{AB939A18-3537-4778-DDEF-F5BEDA1CC913}"/>
              </a:ext>
            </a:extLst>
          </p:cNvPr>
          <p:cNvPicPr>
            <a:picLocks noChangeAspect="1"/>
          </p:cNvPicPr>
          <p:nvPr/>
        </p:nvPicPr>
        <p:blipFill>
          <a:blip r:embed="rId2"/>
          <a:stretch>
            <a:fillRect/>
          </a:stretch>
        </p:blipFill>
        <p:spPr>
          <a:xfrm>
            <a:off x="875936" y="3197642"/>
            <a:ext cx="3539029" cy="2088027"/>
          </a:xfrm>
          <a:prstGeom prst="rect">
            <a:avLst/>
          </a:prstGeom>
        </p:spPr>
      </p:pic>
      <p:sp>
        <p:nvSpPr>
          <p:cNvPr id="3" name="İçerik Yer Tutucusu 2">
            <a:extLst>
              <a:ext uri="{FF2B5EF4-FFF2-40B4-BE49-F238E27FC236}">
                <a16:creationId xmlns:a16="http://schemas.microsoft.com/office/drawing/2014/main" id="{F7610430-79B3-D5ED-08C7-364C0D7C081E}"/>
              </a:ext>
            </a:extLst>
          </p:cNvPr>
          <p:cNvSpPr>
            <a:spLocks noGrp="1"/>
          </p:cNvSpPr>
          <p:nvPr>
            <p:ph idx="1"/>
          </p:nvPr>
        </p:nvSpPr>
        <p:spPr>
          <a:xfrm>
            <a:off x="6030551" y="548638"/>
            <a:ext cx="5546770" cy="5760721"/>
          </a:xfrm>
        </p:spPr>
        <p:txBody>
          <a:bodyPr anchor="t">
            <a:normAutofit/>
          </a:bodyPr>
          <a:lstStyle/>
          <a:p>
            <a:r>
              <a:rPr lang="tr-TR" b="1" dirty="0"/>
              <a:t>0-6 yaş </a:t>
            </a:r>
            <a:r>
              <a:rPr lang="tr-TR" dirty="0"/>
              <a:t>çocuklarda </a:t>
            </a:r>
            <a:r>
              <a:rPr lang="tr-TR" b="1" dirty="0"/>
              <a:t>her muayenede</a:t>
            </a:r>
            <a:r>
              <a:rPr lang="tr-TR" dirty="0"/>
              <a:t>, </a:t>
            </a:r>
            <a:r>
              <a:rPr lang="tr-TR" b="1" dirty="0"/>
              <a:t>7-18</a:t>
            </a:r>
            <a:r>
              <a:rPr lang="tr-TR" dirty="0"/>
              <a:t> yaş çocuklarda ise </a:t>
            </a:r>
            <a:r>
              <a:rPr lang="tr-TR" b="1" dirty="0"/>
              <a:t>yılda bir kez </a:t>
            </a:r>
            <a:r>
              <a:rPr lang="tr-TR" dirty="0"/>
              <a:t>çocuk ihmali ve istismarı ile çocuğa kötü muamele olup olmadığı yönünden sorgulama, gözlem ve muayene yapılması önemlidir. </a:t>
            </a:r>
          </a:p>
          <a:p>
            <a:endParaRPr lang="tr-TR" dirty="0"/>
          </a:p>
          <a:p>
            <a:endParaRPr lang="tr-TR" dirty="0"/>
          </a:p>
          <a:p>
            <a:r>
              <a:rPr lang="tr-TR" dirty="0"/>
              <a:t>Anormal durum tespitinde aile danışmanlık hizmetine yönlendirilmeli ve gerekli durumlarda da ilgili mercilere bildirimde bulunulmalıdır</a:t>
            </a:r>
          </a:p>
        </p:txBody>
      </p:sp>
      <p:sp>
        <p:nvSpPr>
          <p:cNvPr id="6" name="Metin kutusu 5">
            <a:extLst>
              <a:ext uri="{FF2B5EF4-FFF2-40B4-BE49-F238E27FC236}">
                <a16:creationId xmlns:a16="http://schemas.microsoft.com/office/drawing/2014/main" id="{1A09CA15-0C0F-65D0-C795-8C9334B71BD1}"/>
              </a:ext>
            </a:extLst>
          </p:cNvPr>
          <p:cNvSpPr txBox="1"/>
          <p:nvPr/>
        </p:nvSpPr>
        <p:spPr>
          <a:xfrm>
            <a:off x="719571" y="5786139"/>
            <a:ext cx="6094268" cy="523220"/>
          </a:xfrm>
          <a:prstGeom prst="rect">
            <a:avLst/>
          </a:prstGeom>
          <a:noFill/>
        </p:spPr>
        <p:txBody>
          <a:bodyPr wrap="square">
            <a:spAutoFit/>
          </a:bodyPr>
          <a:lstStyle/>
          <a:p>
            <a:r>
              <a:rPr lang="tr-TR" sz="1400" i="1" dirty="0">
                <a:effectLst/>
              </a:rPr>
              <a:t>Aile Hekimliği Uygulamasında Önerilen Periyodik Sağlık Muayeneleri ve Tarama Testleri 2015</a:t>
            </a:r>
            <a:endParaRPr lang="tr-TR" sz="1400" i="1" dirty="0"/>
          </a:p>
        </p:txBody>
      </p:sp>
    </p:spTree>
    <p:extLst>
      <p:ext uri="{BB962C8B-B14F-4D97-AF65-F5344CB8AC3E}">
        <p14:creationId xmlns:p14="http://schemas.microsoft.com/office/powerpoint/2010/main" val="17265016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E5B3C7-E63A-EF73-9C0C-AB093CB8C5E9}"/>
              </a:ext>
            </a:extLst>
          </p:cNvPr>
          <p:cNvSpPr>
            <a:spLocks noGrp="1"/>
          </p:cNvSpPr>
          <p:nvPr>
            <p:ph type="title"/>
          </p:nvPr>
        </p:nvSpPr>
        <p:spPr>
          <a:xfrm>
            <a:off x="362657" y="342169"/>
            <a:ext cx="3658625" cy="1497022"/>
          </a:xfrm>
        </p:spPr>
        <p:txBody>
          <a:bodyPr>
            <a:normAutofit fontScale="90000"/>
          </a:bodyPr>
          <a:lstStyle/>
          <a:p>
            <a:r>
              <a:rPr lang="tr-TR" dirty="0"/>
              <a:t>Çocuk ve Ergenlerde Fiziksel Aktivite</a:t>
            </a:r>
          </a:p>
        </p:txBody>
      </p:sp>
      <p:pic>
        <p:nvPicPr>
          <p:cNvPr id="5" name="İçerik Yer Tutucusu 4">
            <a:extLst>
              <a:ext uri="{FF2B5EF4-FFF2-40B4-BE49-F238E27FC236}">
                <a16:creationId xmlns:a16="http://schemas.microsoft.com/office/drawing/2014/main" id="{F43272B2-A48F-6E48-3602-47B6B6C9EB2B}"/>
              </a:ext>
            </a:extLst>
          </p:cNvPr>
          <p:cNvPicPr>
            <a:picLocks noGrp="1" noChangeAspect="1"/>
          </p:cNvPicPr>
          <p:nvPr>
            <p:ph idx="1"/>
          </p:nvPr>
        </p:nvPicPr>
        <p:blipFill>
          <a:blip r:embed="rId2"/>
          <a:stretch>
            <a:fillRect/>
          </a:stretch>
        </p:blipFill>
        <p:spPr>
          <a:xfrm>
            <a:off x="4200813" y="820883"/>
            <a:ext cx="3500575" cy="4627522"/>
          </a:xfrm>
          <a:prstGeom prst="rect">
            <a:avLst/>
          </a:prstGeom>
        </p:spPr>
      </p:pic>
      <p:pic>
        <p:nvPicPr>
          <p:cNvPr id="7" name="Resim 6">
            <a:extLst>
              <a:ext uri="{FF2B5EF4-FFF2-40B4-BE49-F238E27FC236}">
                <a16:creationId xmlns:a16="http://schemas.microsoft.com/office/drawing/2014/main" id="{298AFAB5-ADC5-6C3D-B8F0-AB7A56AAF27C}"/>
              </a:ext>
            </a:extLst>
          </p:cNvPr>
          <p:cNvPicPr>
            <a:picLocks noChangeAspect="1"/>
          </p:cNvPicPr>
          <p:nvPr/>
        </p:nvPicPr>
        <p:blipFill>
          <a:blip r:embed="rId3"/>
          <a:stretch>
            <a:fillRect/>
          </a:stretch>
        </p:blipFill>
        <p:spPr>
          <a:xfrm>
            <a:off x="7880919" y="782016"/>
            <a:ext cx="3293921" cy="4666389"/>
          </a:xfrm>
          <a:prstGeom prst="rect">
            <a:avLst/>
          </a:prstGeom>
        </p:spPr>
      </p:pic>
      <p:sp>
        <p:nvSpPr>
          <p:cNvPr id="9" name="Metin kutusu 8">
            <a:extLst>
              <a:ext uri="{FF2B5EF4-FFF2-40B4-BE49-F238E27FC236}">
                <a16:creationId xmlns:a16="http://schemas.microsoft.com/office/drawing/2014/main" id="{379EF3E2-59CC-5B68-5ABC-E75837ADFEFC}"/>
              </a:ext>
            </a:extLst>
          </p:cNvPr>
          <p:cNvSpPr txBox="1"/>
          <p:nvPr/>
        </p:nvSpPr>
        <p:spPr>
          <a:xfrm>
            <a:off x="362657" y="2380866"/>
            <a:ext cx="3959961" cy="4093428"/>
          </a:xfrm>
          <a:prstGeom prst="rect">
            <a:avLst/>
          </a:prstGeom>
          <a:noFill/>
        </p:spPr>
        <p:txBody>
          <a:bodyPr wrap="square">
            <a:spAutoFit/>
          </a:bodyPr>
          <a:lstStyle/>
          <a:p>
            <a:r>
              <a:rPr lang="tr-TR" sz="2000" b="1" dirty="0"/>
              <a:t>Fiziksel Hareketsizlik: </a:t>
            </a:r>
          </a:p>
          <a:p>
            <a:r>
              <a:rPr lang="tr-TR" sz="2000" dirty="0"/>
              <a:t>Çocuklarda uyku hariç </a:t>
            </a:r>
            <a:r>
              <a:rPr lang="tr-TR" sz="2000" b="1" dirty="0"/>
              <a:t>aralıksız 1 saatten daha fazla </a:t>
            </a:r>
            <a:r>
              <a:rPr lang="tr-TR" sz="2000" dirty="0"/>
              <a:t>oturularak zaman geçirilmesidir. </a:t>
            </a:r>
          </a:p>
          <a:p>
            <a:endParaRPr lang="tr-TR" sz="2000" dirty="0"/>
          </a:p>
          <a:p>
            <a:r>
              <a:rPr lang="tr-TR" sz="2000" dirty="0"/>
              <a:t>Nedenleri; </a:t>
            </a:r>
          </a:p>
          <a:p>
            <a:endParaRPr lang="tr-TR" sz="2000" dirty="0"/>
          </a:p>
          <a:p>
            <a:r>
              <a:rPr lang="tr-TR" sz="2000" dirty="0"/>
              <a:t>-TV ve bilgisayar karşısında geçirilen zamanın günde aralıksız 1 saatten fazla olması</a:t>
            </a:r>
          </a:p>
          <a:p>
            <a:r>
              <a:rPr lang="tr-TR" sz="2000" dirty="0"/>
              <a:t> </a:t>
            </a:r>
          </a:p>
          <a:p>
            <a:r>
              <a:rPr lang="tr-TR" sz="2000" dirty="0"/>
              <a:t>-Düzenli fiziksel aktiviteye başlamak için istek eksikliğidir. </a:t>
            </a:r>
          </a:p>
        </p:txBody>
      </p:sp>
      <p:sp>
        <p:nvSpPr>
          <p:cNvPr id="11" name="Metin kutusu 10">
            <a:extLst>
              <a:ext uri="{FF2B5EF4-FFF2-40B4-BE49-F238E27FC236}">
                <a16:creationId xmlns:a16="http://schemas.microsoft.com/office/drawing/2014/main" id="{3DEF78B0-69B8-D14F-9A45-1EDBDB09F3B0}"/>
              </a:ext>
            </a:extLst>
          </p:cNvPr>
          <p:cNvSpPr txBox="1"/>
          <p:nvPr/>
        </p:nvSpPr>
        <p:spPr>
          <a:xfrm>
            <a:off x="4200813" y="5550965"/>
            <a:ext cx="6094268" cy="253916"/>
          </a:xfrm>
          <a:prstGeom prst="rect">
            <a:avLst/>
          </a:prstGeom>
          <a:noFill/>
        </p:spPr>
        <p:txBody>
          <a:bodyPr wrap="square">
            <a:spAutoFit/>
          </a:bodyPr>
          <a:lstStyle/>
          <a:p>
            <a:r>
              <a:rPr lang="nb-NO" sz="1050" i="1" dirty="0"/>
              <a:t>Bebek, Çocuk ve Ergen İzlem Protokolü 2026</a:t>
            </a:r>
            <a:endParaRPr lang="tr-TR" sz="1050" i="1" dirty="0"/>
          </a:p>
        </p:txBody>
      </p:sp>
    </p:spTree>
    <p:extLst>
      <p:ext uri="{BB962C8B-B14F-4D97-AF65-F5344CB8AC3E}">
        <p14:creationId xmlns:p14="http://schemas.microsoft.com/office/powerpoint/2010/main" val="327687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9DBADDD3-DF8D-D2C8-A93D-1ABF85881B17}"/>
              </a:ext>
            </a:extLst>
          </p:cNvPr>
          <p:cNvPicPr>
            <a:picLocks noGrp="1" noChangeAspect="1"/>
          </p:cNvPicPr>
          <p:nvPr>
            <p:ph idx="1"/>
          </p:nvPr>
        </p:nvPicPr>
        <p:blipFill>
          <a:blip r:embed="rId2"/>
          <a:stretch>
            <a:fillRect/>
          </a:stretch>
        </p:blipFill>
        <p:spPr>
          <a:xfrm>
            <a:off x="218209" y="0"/>
            <a:ext cx="7128927" cy="6524781"/>
          </a:xfrm>
          <a:prstGeom prst="rect">
            <a:avLst/>
          </a:prstGeom>
        </p:spPr>
      </p:pic>
    </p:spTree>
    <p:extLst>
      <p:ext uri="{BB962C8B-B14F-4D97-AF65-F5344CB8AC3E}">
        <p14:creationId xmlns:p14="http://schemas.microsoft.com/office/powerpoint/2010/main" val="29156362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1BA7680-B1FB-4B6B-2155-45DD5D6C4C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Resim 6">
            <a:extLst>
              <a:ext uri="{FF2B5EF4-FFF2-40B4-BE49-F238E27FC236}">
                <a16:creationId xmlns:a16="http://schemas.microsoft.com/office/drawing/2014/main" id="{7A28870D-B05D-0221-83A1-8D647C5340AB}"/>
              </a:ext>
            </a:extLst>
          </p:cNvPr>
          <p:cNvPicPr>
            <a:picLocks noChangeAspect="1"/>
          </p:cNvPicPr>
          <p:nvPr/>
        </p:nvPicPr>
        <p:blipFill>
          <a:blip r:embed="rId2"/>
          <a:srcRect t="8861" r="2380"/>
          <a:stretch>
            <a:fillRect/>
          </a:stretch>
        </p:blipFill>
        <p:spPr>
          <a:xfrm>
            <a:off x="20" y="-1"/>
            <a:ext cx="12191980" cy="6858001"/>
          </a:xfrm>
          <a:prstGeom prst="rect">
            <a:avLst/>
          </a:prstGeom>
        </p:spPr>
      </p:pic>
      <p:sp>
        <p:nvSpPr>
          <p:cNvPr id="26" name="Rectangle 25">
            <a:extLst>
              <a:ext uri="{FF2B5EF4-FFF2-40B4-BE49-F238E27FC236}">
                <a16:creationId xmlns:a16="http://schemas.microsoft.com/office/drawing/2014/main" id="{A9CCD9CD-49AE-3D3E-923B-81ECD3FBF7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32383"/>
            <a:ext cx="12192000" cy="4525617"/>
          </a:xfrm>
          <a:prstGeom prst="rect">
            <a:avLst/>
          </a:prstGeom>
          <a:gradFill>
            <a:gsLst>
              <a:gs pos="0">
                <a:srgbClr val="000000">
                  <a:alpha val="0"/>
                </a:srgbClr>
              </a:gs>
              <a:gs pos="55000">
                <a:srgbClr val="000000">
                  <a:alpha val="35000"/>
                </a:srgbClr>
              </a:gs>
              <a:gs pos="100000">
                <a:srgbClr val="000000">
                  <a:alpha val="45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99C100D-854A-59BA-EFA2-CE83647B8B12}"/>
              </a:ext>
            </a:extLst>
          </p:cNvPr>
          <p:cNvSpPr>
            <a:spLocks noGrp="1"/>
          </p:cNvSpPr>
          <p:nvPr>
            <p:ph type="title"/>
          </p:nvPr>
        </p:nvSpPr>
        <p:spPr>
          <a:xfrm>
            <a:off x="624506" y="3991500"/>
            <a:ext cx="8837546" cy="1870483"/>
          </a:xfrm>
        </p:spPr>
        <p:txBody>
          <a:bodyPr vert="horz" lIns="91440" tIns="45720" rIns="91440" bIns="45720" rtlCol="0" anchor="b">
            <a:normAutofit/>
          </a:bodyPr>
          <a:lstStyle/>
          <a:p>
            <a:r>
              <a:rPr lang="en-US" sz="6000">
                <a:solidFill>
                  <a:srgbClr val="FFFFFF"/>
                </a:solidFill>
              </a:rPr>
              <a:t>ERİŞKİNLİK DÖNEMİ</a:t>
            </a:r>
          </a:p>
        </p:txBody>
      </p:sp>
    </p:spTree>
    <p:extLst>
      <p:ext uri="{BB962C8B-B14F-4D97-AF65-F5344CB8AC3E}">
        <p14:creationId xmlns:p14="http://schemas.microsoft.com/office/powerpoint/2010/main" val="276556089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43CB490-CD6D-EEE7-2173-2F1DFD40015F}"/>
              </a:ext>
            </a:extLst>
          </p:cNvPr>
          <p:cNvSpPr>
            <a:spLocks noGrp="1"/>
          </p:cNvSpPr>
          <p:nvPr>
            <p:ph type="title"/>
          </p:nvPr>
        </p:nvSpPr>
        <p:spPr>
          <a:xfrm>
            <a:off x="614679" y="548640"/>
            <a:ext cx="4779572" cy="2067705"/>
          </a:xfrm>
        </p:spPr>
        <p:txBody>
          <a:bodyPr anchor="t">
            <a:normAutofit/>
          </a:bodyPr>
          <a:lstStyle/>
          <a:p>
            <a:r>
              <a:rPr lang="tr-TR" sz="3300" dirty="0"/>
              <a:t>KARDİYOVASKÜLER RİSK DEĞERLENDİRİLMESİ</a:t>
            </a:r>
          </a:p>
        </p:txBody>
      </p:sp>
      <p:pic>
        <p:nvPicPr>
          <p:cNvPr id="5" name="Resim 4">
            <a:extLst>
              <a:ext uri="{FF2B5EF4-FFF2-40B4-BE49-F238E27FC236}">
                <a16:creationId xmlns:a16="http://schemas.microsoft.com/office/drawing/2014/main" id="{2D0F11D1-8D6A-B25B-4626-30C7FE23DAEE}"/>
              </a:ext>
            </a:extLst>
          </p:cNvPr>
          <p:cNvPicPr>
            <a:picLocks noChangeAspect="1"/>
          </p:cNvPicPr>
          <p:nvPr/>
        </p:nvPicPr>
        <p:blipFill>
          <a:blip r:embed="rId2"/>
          <a:stretch>
            <a:fillRect/>
          </a:stretch>
        </p:blipFill>
        <p:spPr>
          <a:xfrm>
            <a:off x="6540844" y="4121545"/>
            <a:ext cx="4143878" cy="2040859"/>
          </a:xfrm>
          <a:prstGeom prst="rect">
            <a:avLst/>
          </a:prstGeom>
        </p:spPr>
      </p:pic>
      <p:sp>
        <p:nvSpPr>
          <p:cNvPr id="3" name="İçerik Yer Tutucusu 2">
            <a:extLst>
              <a:ext uri="{FF2B5EF4-FFF2-40B4-BE49-F238E27FC236}">
                <a16:creationId xmlns:a16="http://schemas.microsoft.com/office/drawing/2014/main" id="{F247DB1F-B946-2CFA-2B5E-EDE9D005915C}"/>
              </a:ext>
            </a:extLst>
          </p:cNvPr>
          <p:cNvSpPr>
            <a:spLocks noGrp="1"/>
          </p:cNvSpPr>
          <p:nvPr>
            <p:ph idx="1"/>
          </p:nvPr>
        </p:nvSpPr>
        <p:spPr>
          <a:xfrm>
            <a:off x="6019740" y="287743"/>
            <a:ext cx="5546770" cy="4657204"/>
          </a:xfrm>
        </p:spPr>
        <p:txBody>
          <a:bodyPr anchor="t">
            <a:normAutofit/>
          </a:bodyPr>
          <a:lstStyle/>
          <a:p>
            <a:r>
              <a:rPr lang="tr-TR" dirty="0"/>
              <a:t>Başvuru sebebinden bağımsız olarak</a:t>
            </a:r>
            <a:r>
              <a:rPr lang="tr-TR" b="1" dirty="0"/>
              <a:t>; 40 yaş ve üzeri </a:t>
            </a:r>
            <a:r>
              <a:rPr lang="tr-TR" dirty="0"/>
              <a:t>bireylere SCORE2 kullanılarak bir kez kardiyovasküler risk değerlendirmesi yapılmalıdır. </a:t>
            </a:r>
          </a:p>
          <a:p>
            <a:r>
              <a:rPr lang="tr-TR" dirty="0"/>
              <a:t>40 yaşın altında olan bireylere ise ailesinde erken yaşta aterosklerotik hastalık öyküsü (erkek&lt;55 yaş kadın&lt;65 yaş) varsa bir kez kardiyovasküler risk değerlendirmesi yapılmalıdır.</a:t>
            </a:r>
          </a:p>
        </p:txBody>
      </p:sp>
      <p:pic>
        <p:nvPicPr>
          <p:cNvPr id="6" name="Resim 5">
            <a:extLst>
              <a:ext uri="{FF2B5EF4-FFF2-40B4-BE49-F238E27FC236}">
                <a16:creationId xmlns:a16="http://schemas.microsoft.com/office/drawing/2014/main" id="{865AAD5A-2D05-50DE-5DCB-4E7F052DE8CB}"/>
              </a:ext>
            </a:extLst>
          </p:cNvPr>
          <p:cNvPicPr>
            <a:picLocks noChangeAspect="1"/>
          </p:cNvPicPr>
          <p:nvPr/>
        </p:nvPicPr>
        <p:blipFill>
          <a:blip r:embed="rId3"/>
          <a:stretch>
            <a:fillRect/>
          </a:stretch>
        </p:blipFill>
        <p:spPr>
          <a:xfrm>
            <a:off x="725092" y="2109215"/>
            <a:ext cx="3615199" cy="4419516"/>
          </a:xfrm>
          <a:prstGeom prst="rect">
            <a:avLst/>
          </a:prstGeom>
        </p:spPr>
      </p:pic>
      <p:sp>
        <p:nvSpPr>
          <p:cNvPr id="8" name="Metin kutusu 7">
            <a:extLst>
              <a:ext uri="{FF2B5EF4-FFF2-40B4-BE49-F238E27FC236}">
                <a16:creationId xmlns:a16="http://schemas.microsoft.com/office/drawing/2014/main" id="{3C87EFD9-138F-7D1D-FD78-8F83F760509F}"/>
              </a:ext>
            </a:extLst>
          </p:cNvPr>
          <p:cNvSpPr txBox="1"/>
          <p:nvPr/>
        </p:nvSpPr>
        <p:spPr>
          <a:xfrm>
            <a:off x="5943600" y="6256286"/>
            <a:ext cx="6689148" cy="253916"/>
          </a:xfrm>
          <a:prstGeom prst="rect">
            <a:avLst/>
          </a:prstGeom>
          <a:noFill/>
        </p:spPr>
        <p:txBody>
          <a:bodyPr wrap="square">
            <a:spAutoFit/>
          </a:bodyPr>
          <a:lstStyle/>
          <a:p>
            <a:r>
              <a:rPr lang="tr-TR" sz="1050" i="1" dirty="0"/>
              <a:t>HALK SAĞLIĞI GENEL MÜDÜRLÜĞÜ KARDİYOVASKÜLER  RİSK DEĞERLENDİRMESİ  KILAVUZU  2025</a:t>
            </a:r>
          </a:p>
        </p:txBody>
      </p:sp>
    </p:spTree>
    <p:extLst>
      <p:ext uri="{BB962C8B-B14F-4D97-AF65-F5344CB8AC3E}">
        <p14:creationId xmlns:p14="http://schemas.microsoft.com/office/powerpoint/2010/main" val="621504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0DC1B0-7E1A-BD02-3F93-19E6B1B75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6AA5C3D-7F8C-7A56-371E-A792E196EDCE}"/>
              </a:ext>
            </a:extLst>
          </p:cNvPr>
          <p:cNvSpPr>
            <a:spLocks noGrp="1"/>
          </p:cNvSpPr>
          <p:nvPr>
            <p:ph type="title"/>
          </p:nvPr>
        </p:nvSpPr>
        <p:spPr>
          <a:xfrm>
            <a:off x="612649" y="548638"/>
            <a:ext cx="3493008" cy="5788152"/>
          </a:xfrm>
        </p:spPr>
        <p:txBody>
          <a:bodyPr anchor="ctr">
            <a:normAutofit/>
          </a:bodyPr>
          <a:lstStyle/>
          <a:p>
            <a:r>
              <a:rPr lang="tr-TR" sz="2200" dirty="0"/>
              <a:t>KARDİYOVASKÜLER RİSK DEĞERLENDİRİLMESİ</a:t>
            </a:r>
          </a:p>
        </p:txBody>
      </p:sp>
      <p:graphicFrame>
        <p:nvGraphicFramePr>
          <p:cNvPr id="5" name="İçerik Yer Tutucusu 2">
            <a:extLst>
              <a:ext uri="{FF2B5EF4-FFF2-40B4-BE49-F238E27FC236}">
                <a16:creationId xmlns:a16="http://schemas.microsoft.com/office/drawing/2014/main" id="{C4E668BE-7F58-64D8-3686-DB445E30E737}"/>
              </a:ext>
            </a:extLst>
          </p:cNvPr>
          <p:cNvGraphicFramePr>
            <a:graphicFrameLocks noGrp="1"/>
          </p:cNvGraphicFramePr>
          <p:nvPr>
            <p:ph idx="1"/>
            <p:extLst>
              <p:ext uri="{D42A27DB-BD31-4B8C-83A1-F6EECF244321}">
                <p14:modId xmlns:p14="http://schemas.microsoft.com/office/powerpoint/2010/main" val="411643184"/>
              </p:ext>
            </p:extLst>
          </p:nvPr>
        </p:nvGraphicFramePr>
        <p:xfrm>
          <a:off x="4608246" y="548640"/>
          <a:ext cx="6949440" cy="5786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etin kutusu 5">
            <a:extLst>
              <a:ext uri="{FF2B5EF4-FFF2-40B4-BE49-F238E27FC236}">
                <a16:creationId xmlns:a16="http://schemas.microsoft.com/office/drawing/2014/main" id="{A33FC611-0246-C89C-8A31-85C8E4350120}"/>
              </a:ext>
            </a:extLst>
          </p:cNvPr>
          <p:cNvSpPr txBox="1"/>
          <p:nvPr/>
        </p:nvSpPr>
        <p:spPr>
          <a:xfrm>
            <a:off x="4896716" y="6335278"/>
            <a:ext cx="6094268" cy="415498"/>
          </a:xfrm>
          <a:prstGeom prst="rect">
            <a:avLst/>
          </a:prstGeom>
          <a:noFill/>
        </p:spPr>
        <p:txBody>
          <a:bodyPr wrap="square">
            <a:spAutoFit/>
          </a:bodyPr>
          <a:lstStyle/>
          <a:p>
            <a:r>
              <a:rPr lang="tr-TR" sz="1050" i="1" dirty="0"/>
              <a:t>HALK SAĞLIĞI GENEL MÜDÜRLÜĞÜ KARDİYOVASKÜLER  RİSK DEĞERLENDİRMESİ  KILAVUZU  2025</a:t>
            </a:r>
          </a:p>
        </p:txBody>
      </p:sp>
    </p:spTree>
    <p:extLst>
      <p:ext uri="{BB962C8B-B14F-4D97-AF65-F5344CB8AC3E}">
        <p14:creationId xmlns:p14="http://schemas.microsoft.com/office/powerpoint/2010/main" val="35942976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574091-5CE4-AC57-934A-F7081445C21F}"/>
              </a:ext>
            </a:extLst>
          </p:cNvPr>
          <p:cNvSpPr>
            <a:spLocks noGrp="1"/>
          </p:cNvSpPr>
          <p:nvPr>
            <p:ph type="title"/>
          </p:nvPr>
        </p:nvSpPr>
        <p:spPr>
          <a:xfrm>
            <a:off x="612647" y="548640"/>
            <a:ext cx="10796571" cy="1132258"/>
          </a:xfrm>
        </p:spPr>
        <p:txBody>
          <a:bodyPr>
            <a:normAutofit/>
          </a:bodyPr>
          <a:lstStyle/>
          <a:p>
            <a:r>
              <a:rPr lang="tr-TR" sz="2000" dirty="0"/>
              <a:t>KARDİYOVASKÜLER RİSK DEĞERLENDİRMESİ TEDAVİ VE İZLEM ALGORİTMASI</a:t>
            </a:r>
          </a:p>
        </p:txBody>
      </p:sp>
      <p:pic>
        <p:nvPicPr>
          <p:cNvPr id="5" name="İçerik Yer Tutucusu 4">
            <a:extLst>
              <a:ext uri="{FF2B5EF4-FFF2-40B4-BE49-F238E27FC236}">
                <a16:creationId xmlns:a16="http://schemas.microsoft.com/office/drawing/2014/main" id="{5528DDDC-073B-BC95-6FE4-87ACAD7F15B0}"/>
              </a:ext>
            </a:extLst>
          </p:cNvPr>
          <p:cNvPicPr>
            <a:picLocks noGrp="1" noChangeAspect="1"/>
          </p:cNvPicPr>
          <p:nvPr>
            <p:ph idx="1"/>
          </p:nvPr>
        </p:nvPicPr>
        <p:blipFill>
          <a:blip r:embed="rId2"/>
          <a:stretch>
            <a:fillRect/>
          </a:stretch>
        </p:blipFill>
        <p:spPr>
          <a:xfrm>
            <a:off x="445016" y="1150489"/>
            <a:ext cx="11131831" cy="4557022"/>
          </a:xfrm>
          <a:prstGeom prst="rect">
            <a:avLst/>
          </a:prstGeom>
        </p:spPr>
      </p:pic>
      <p:sp>
        <p:nvSpPr>
          <p:cNvPr id="7" name="Metin kutusu 6">
            <a:extLst>
              <a:ext uri="{FF2B5EF4-FFF2-40B4-BE49-F238E27FC236}">
                <a16:creationId xmlns:a16="http://schemas.microsoft.com/office/drawing/2014/main" id="{E21FECF6-8036-8254-A163-7C89B569242B}"/>
              </a:ext>
            </a:extLst>
          </p:cNvPr>
          <p:cNvSpPr txBox="1"/>
          <p:nvPr/>
        </p:nvSpPr>
        <p:spPr>
          <a:xfrm>
            <a:off x="522143" y="6101611"/>
            <a:ext cx="6094268" cy="415498"/>
          </a:xfrm>
          <a:prstGeom prst="rect">
            <a:avLst/>
          </a:prstGeom>
          <a:noFill/>
        </p:spPr>
        <p:txBody>
          <a:bodyPr wrap="square">
            <a:spAutoFit/>
          </a:bodyPr>
          <a:lstStyle/>
          <a:p>
            <a:r>
              <a:rPr lang="tr-TR" sz="1050" i="1" dirty="0"/>
              <a:t>HALK SAĞLIĞI GENEL MÜDÜRLÜĞÜ KARDİYOVASKÜLER  RİSK DEĞERLENDİRMESİ  KILAVUZU  2025</a:t>
            </a:r>
          </a:p>
        </p:txBody>
      </p:sp>
    </p:spTree>
    <p:extLst>
      <p:ext uri="{BB962C8B-B14F-4D97-AF65-F5344CB8AC3E}">
        <p14:creationId xmlns:p14="http://schemas.microsoft.com/office/powerpoint/2010/main" val="7834677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854ACB-F7DD-50F4-F3C6-D621F7810E8F}"/>
              </a:ext>
            </a:extLst>
          </p:cNvPr>
          <p:cNvSpPr>
            <a:spLocks noGrp="1"/>
          </p:cNvSpPr>
          <p:nvPr>
            <p:ph type="title"/>
          </p:nvPr>
        </p:nvSpPr>
        <p:spPr/>
        <p:txBody>
          <a:bodyPr>
            <a:normAutofit/>
          </a:bodyPr>
          <a:lstStyle/>
          <a:p>
            <a:r>
              <a:rPr lang="tr-TR" sz="2000" dirty="0"/>
              <a:t>KARDİYOVASKÜLER RİSK DEĞERLENDİRMESİ TEDAVİ VE İZLEM ALGORİTMASI</a:t>
            </a:r>
          </a:p>
        </p:txBody>
      </p:sp>
      <p:pic>
        <p:nvPicPr>
          <p:cNvPr id="5" name="İçerik Yer Tutucusu 4">
            <a:extLst>
              <a:ext uri="{FF2B5EF4-FFF2-40B4-BE49-F238E27FC236}">
                <a16:creationId xmlns:a16="http://schemas.microsoft.com/office/drawing/2014/main" id="{61BBBC81-EAB8-48B8-B354-9833BB64384D}"/>
              </a:ext>
            </a:extLst>
          </p:cNvPr>
          <p:cNvPicPr>
            <a:picLocks noGrp="1" noChangeAspect="1"/>
          </p:cNvPicPr>
          <p:nvPr>
            <p:ph idx="1"/>
          </p:nvPr>
        </p:nvPicPr>
        <p:blipFill>
          <a:blip r:embed="rId2"/>
          <a:stretch>
            <a:fillRect/>
          </a:stretch>
        </p:blipFill>
        <p:spPr>
          <a:xfrm>
            <a:off x="1319647" y="1046682"/>
            <a:ext cx="8233278" cy="5262678"/>
          </a:xfrm>
          <a:prstGeom prst="rect">
            <a:avLst/>
          </a:prstGeom>
        </p:spPr>
      </p:pic>
      <p:sp>
        <p:nvSpPr>
          <p:cNvPr id="7" name="Metin kutusu 6">
            <a:extLst>
              <a:ext uri="{FF2B5EF4-FFF2-40B4-BE49-F238E27FC236}">
                <a16:creationId xmlns:a16="http://schemas.microsoft.com/office/drawing/2014/main" id="{FD2B13A1-A5FC-03FD-2AA6-685D103E181C}"/>
              </a:ext>
            </a:extLst>
          </p:cNvPr>
          <p:cNvSpPr txBox="1"/>
          <p:nvPr/>
        </p:nvSpPr>
        <p:spPr>
          <a:xfrm>
            <a:off x="1319647" y="6391904"/>
            <a:ext cx="6094268" cy="415498"/>
          </a:xfrm>
          <a:prstGeom prst="rect">
            <a:avLst/>
          </a:prstGeom>
          <a:noFill/>
        </p:spPr>
        <p:txBody>
          <a:bodyPr wrap="square">
            <a:spAutoFit/>
          </a:bodyPr>
          <a:lstStyle/>
          <a:p>
            <a:r>
              <a:rPr lang="tr-TR" sz="1050" i="1" dirty="0"/>
              <a:t>HALK SAĞLIĞI GENEL MÜDÜRLÜĞÜ KARDİYOVASKÜLER  RİSK DEĞERLENDİRMESİ  KILAVUZU  2025</a:t>
            </a:r>
          </a:p>
        </p:txBody>
      </p:sp>
    </p:spTree>
    <p:extLst>
      <p:ext uri="{BB962C8B-B14F-4D97-AF65-F5344CB8AC3E}">
        <p14:creationId xmlns:p14="http://schemas.microsoft.com/office/powerpoint/2010/main" val="12019935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5CD5A5C-E426-1973-EAE5-554070328CF3}"/>
              </a:ext>
            </a:extLst>
          </p:cNvPr>
          <p:cNvSpPr>
            <a:spLocks noGrp="1"/>
          </p:cNvSpPr>
          <p:nvPr>
            <p:ph type="title"/>
          </p:nvPr>
        </p:nvSpPr>
        <p:spPr>
          <a:xfrm>
            <a:off x="614679" y="548640"/>
            <a:ext cx="4779572" cy="2067705"/>
          </a:xfrm>
        </p:spPr>
        <p:txBody>
          <a:bodyPr anchor="t">
            <a:normAutofit/>
          </a:bodyPr>
          <a:lstStyle/>
          <a:p>
            <a:r>
              <a:rPr lang="tr-TR" dirty="0"/>
              <a:t>HİPERTANSİYON TARAMASI</a:t>
            </a:r>
          </a:p>
        </p:txBody>
      </p:sp>
      <p:pic>
        <p:nvPicPr>
          <p:cNvPr id="5" name="Resim 4">
            <a:extLst>
              <a:ext uri="{FF2B5EF4-FFF2-40B4-BE49-F238E27FC236}">
                <a16:creationId xmlns:a16="http://schemas.microsoft.com/office/drawing/2014/main" id="{CC037113-E24F-5DC3-AC84-A0A298010C52}"/>
              </a:ext>
            </a:extLst>
          </p:cNvPr>
          <p:cNvPicPr>
            <a:picLocks noChangeAspect="1"/>
          </p:cNvPicPr>
          <p:nvPr/>
        </p:nvPicPr>
        <p:blipFill>
          <a:blip r:embed="rId2"/>
          <a:stretch>
            <a:fillRect/>
          </a:stretch>
        </p:blipFill>
        <p:spPr>
          <a:xfrm>
            <a:off x="748849" y="2498299"/>
            <a:ext cx="4645402" cy="3333077"/>
          </a:xfrm>
          <a:prstGeom prst="rect">
            <a:avLst/>
          </a:prstGeom>
        </p:spPr>
      </p:pic>
      <p:sp>
        <p:nvSpPr>
          <p:cNvPr id="3" name="İçerik Yer Tutucusu 2">
            <a:extLst>
              <a:ext uri="{FF2B5EF4-FFF2-40B4-BE49-F238E27FC236}">
                <a16:creationId xmlns:a16="http://schemas.microsoft.com/office/drawing/2014/main" id="{079A9E46-86CA-EB2F-522B-9536C0445F80}"/>
              </a:ext>
            </a:extLst>
          </p:cNvPr>
          <p:cNvSpPr>
            <a:spLocks noGrp="1"/>
          </p:cNvSpPr>
          <p:nvPr>
            <p:ph idx="1"/>
          </p:nvPr>
        </p:nvSpPr>
        <p:spPr>
          <a:xfrm>
            <a:off x="6030551" y="548638"/>
            <a:ext cx="5546770" cy="5760721"/>
          </a:xfrm>
        </p:spPr>
        <p:txBody>
          <a:bodyPr anchor="t">
            <a:normAutofit fontScale="92500" lnSpcReduction="10000"/>
          </a:bodyPr>
          <a:lstStyle/>
          <a:p>
            <a:r>
              <a:rPr lang="tr-TR" b="1" dirty="0"/>
              <a:t>18-40 yaş </a:t>
            </a:r>
            <a:r>
              <a:rPr lang="tr-TR" dirty="0"/>
              <a:t>arası sağlıklı bireylerin </a:t>
            </a:r>
            <a:r>
              <a:rPr lang="tr-TR" b="1" dirty="0"/>
              <a:t>üç yılda bir kez</a:t>
            </a:r>
            <a:r>
              <a:rPr lang="tr-TR" dirty="0"/>
              <a:t>, </a:t>
            </a:r>
          </a:p>
          <a:p>
            <a:r>
              <a:rPr lang="tr-TR" b="1" dirty="0"/>
              <a:t>40 yaş üstü </a:t>
            </a:r>
            <a:r>
              <a:rPr lang="tr-TR" dirty="0"/>
              <a:t>tüm bireylerin </a:t>
            </a:r>
            <a:r>
              <a:rPr lang="tr-TR" b="1" dirty="0"/>
              <a:t>yılda bir kez</a:t>
            </a:r>
            <a:r>
              <a:rPr lang="tr-TR" dirty="0"/>
              <a:t>, kan basıncı ölçümü ile hipertansiyon taraması yapılmalıdır. </a:t>
            </a:r>
          </a:p>
          <a:p>
            <a:r>
              <a:rPr lang="tr-TR" b="1" dirty="0"/>
              <a:t>18-40 yaş arası </a:t>
            </a:r>
            <a:r>
              <a:rPr lang="tr-TR" dirty="0"/>
              <a:t>riskli bireylerin [obezite, diyabet, koroner arter hastalığı, inme, kronik böbrek hastalığı, ailede erken yaşta hipertansiyon öyküsü, akrabaları arasında (erkeklerde 55, kadınlarda 65 yaşın altında) ani ölüm veya ciddi koroner arter hastalığı olan ve ilk ölçüm değeri yüksek normal olan] hipertansiyon taraması ise </a:t>
            </a:r>
            <a:r>
              <a:rPr lang="tr-TR" b="1" dirty="0"/>
              <a:t>yılda bir kez</a:t>
            </a:r>
            <a:r>
              <a:rPr lang="tr-TR" dirty="0"/>
              <a:t>, kan basıncı ölçümü ile yapılmalıdır</a:t>
            </a:r>
            <a:r>
              <a:rPr lang="tr-TR" sz="1800" dirty="0"/>
              <a:t>.</a:t>
            </a:r>
          </a:p>
          <a:p>
            <a:r>
              <a:rPr lang="nn-NO" sz="1100" i="1" dirty="0"/>
              <a:t>HYP TARAMA ve TAKİP KLAVUZU</a:t>
            </a:r>
            <a:endParaRPr lang="tr-TR" sz="1100" i="1" dirty="0"/>
          </a:p>
          <a:p>
            <a:pPr marL="0" indent="0">
              <a:buNone/>
            </a:pPr>
            <a:r>
              <a:rPr lang="tr-TR" sz="1800" dirty="0"/>
              <a:t>-USPSTF A SEVİYESİ </a:t>
            </a:r>
          </a:p>
        </p:txBody>
      </p:sp>
    </p:spTree>
    <p:extLst>
      <p:ext uri="{BB962C8B-B14F-4D97-AF65-F5344CB8AC3E}">
        <p14:creationId xmlns:p14="http://schemas.microsoft.com/office/powerpoint/2010/main" val="9093763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D459C67-7947-EB05-F1B2-E5E79EA69806}"/>
              </a:ext>
            </a:extLst>
          </p:cNvPr>
          <p:cNvSpPr>
            <a:spLocks noGrp="1"/>
          </p:cNvSpPr>
          <p:nvPr>
            <p:ph type="title"/>
          </p:nvPr>
        </p:nvSpPr>
        <p:spPr>
          <a:xfrm>
            <a:off x="612648" y="600074"/>
            <a:ext cx="6035040" cy="1529932"/>
          </a:xfrm>
        </p:spPr>
        <p:txBody>
          <a:bodyPr anchor="b">
            <a:normAutofit/>
          </a:bodyPr>
          <a:lstStyle/>
          <a:p>
            <a:r>
              <a:rPr lang="tr-TR" sz="3200" dirty="0"/>
              <a:t>SERUM LİPİD PROFİLİ TARAMASI (TG, HDL, LDL)</a:t>
            </a:r>
          </a:p>
        </p:txBody>
      </p:sp>
      <p:sp>
        <p:nvSpPr>
          <p:cNvPr id="3" name="İçerik Yer Tutucusu 2">
            <a:extLst>
              <a:ext uri="{FF2B5EF4-FFF2-40B4-BE49-F238E27FC236}">
                <a16:creationId xmlns:a16="http://schemas.microsoft.com/office/drawing/2014/main" id="{1AB4907D-D35F-FE5A-6555-3F7F28EE78D5}"/>
              </a:ext>
            </a:extLst>
          </p:cNvPr>
          <p:cNvSpPr>
            <a:spLocks noGrp="1"/>
          </p:cNvSpPr>
          <p:nvPr>
            <p:ph idx="1"/>
          </p:nvPr>
        </p:nvSpPr>
        <p:spPr>
          <a:xfrm>
            <a:off x="612647" y="2212848"/>
            <a:ext cx="6035041" cy="4096512"/>
          </a:xfrm>
        </p:spPr>
        <p:txBody>
          <a:bodyPr>
            <a:normAutofit/>
          </a:bodyPr>
          <a:lstStyle/>
          <a:p>
            <a:r>
              <a:rPr lang="tr-TR" dirty="0"/>
              <a:t>18 yasından büyük </a:t>
            </a:r>
            <a:r>
              <a:rPr lang="tr-TR" b="1" dirty="0"/>
              <a:t>olup risk faktörlerinden en az birini taşıyanlarda</a:t>
            </a:r>
            <a:r>
              <a:rPr lang="tr-TR" dirty="0"/>
              <a:t>, </a:t>
            </a:r>
          </a:p>
          <a:p>
            <a:r>
              <a:rPr lang="tr-TR" b="1" dirty="0"/>
              <a:t>35 yaşından büyük </a:t>
            </a:r>
            <a:r>
              <a:rPr lang="tr-TR" dirty="0"/>
              <a:t>bütün kişilerde </a:t>
            </a:r>
            <a:r>
              <a:rPr lang="tr-TR" b="1" dirty="0"/>
              <a:t>beş yılda bir </a:t>
            </a:r>
            <a:r>
              <a:rPr lang="tr-TR" dirty="0"/>
              <a:t>serum lipit profili taramasının yapılması önemlidir.</a:t>
            </a:r>
          </a:p>
        </p:txBody>
      </p:sp>
      <p:pic>
        <p:nvPicPr>
          <p:cNvPr id="5" name="Resim 4">
            <a:extLst>
              <a:ext uri="{FF2B5EF4-FFF2-40B4-BE49-F238E27FC236}">
                <a16:creationId xmlns:a16="http://schemas.microsoft.com/office/drawing/2014/main" id="{94B35B30-86FB-9DAA-CE1A-FCAF9E25680D}"/>
              </a:ext>
            </a:extLst>
          </p:cNvPr>
          <p:cNvPicPr>
            <a:picLocks noChangeAspect="1"/>
          </p:cNvPicPr>
          <p:nvPr/>
        </p:nvPicPr>
        <p:blipFill>
          <a:blip r:embed="rId2"/>
          <a:srcRect r="11667"/>
          <a:stretch>
            <a:fillRect/>
          </a:stretch>
        </p:blipFill>
        <p:spPr>
          <a:xfrm>
            <a:off x="7345680" y="10"/>
            <a:ext cx="4846320" cy="6857990"/>
          </a:xfrm>
          <a:prstGeom prst="rect">
            <a:avLst/>
          </a:prstGeom>
        </p:spPr>
      </p:pic>
      <p:sp>
        <p:nvSpPr>
          <p:cNvPr id="6" name="Metin kutusu 5">
            <a:extLst>
              <a:ext uri="{FF2B5EF4-FFF2-40B4-BE49-F238E27FC236}">
                <a16:creationId xmlns:a16="http://schemas.microsoft.com/office/drawing/2014/main" id="{8F230967-ECF2-809F-7AB3-5CC8E9950FA7}"/>
              </a:ext>
            </a:extLst>
          </p:cNvPr>
          <p:cNvSpPr txBox="1"/>
          <p:nvPr/>
        </p:nvSpPr>
        <p:spPr>
          <a:xfrm>
            <a:off x="761134" y="5588472"/>
            <a:ext cx="6094268" cy="523220"/>
          </a:xfrm>
          <a:prstGeom prst="rect">
            <a:avLst/>
          </a:prstGeom>
          <a:noFill/>
        </p:spPr>
        <p:txBody>
          <a:bodyPr wrap="square">
            <a:spAutoFit/>
          </a:bodyPr>
          <a:lstStyle/>
          <a:p>
            <a:r>
              <a:rPr lang="tr-TR" sz="1400" i="1" dirty="0">
                <a:effectLst/>
              </a:rPr>
              <a:t>Aile Hekimliği Uygulamasında Önerilen Periyodik Sağlık Muayeneleri ve Tarama Testleri 2015</a:t>
            </a:r>
            <a:endParaRPr lang="tr-TR" sz="1400" i="1" dirty="0"/>
          </a:p>
        </p:txBody>
      </p:sp>
    </p:spTree>
    <p:extLst>
      <p:ext uri="{BB962C8B-B14F-4D97-AF65-F5344CB8AC3E}">
        <p14:creationId xmlns:p14="http://schemas.microsoft.com/office/powerpoint/2010/main" val="23157791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A381FCD-3051-6441-4347-BD34AA118883}"/>
              </a:ext>
            </a:extLst>
          </p:cNvPr>
          <p:cNvSpPr>
            <a:spLocks noGrp="1"/>
          </p:cNvSpPr>
          <p:nvPr>
            <p:ph type="title"/>
          </p:nvPr>
        </p:nvSpPr>
        <p:spPr>
          <a:xfrm>
            <a:off x="612648" y="603504"/>
            <a:ext cx="5862396" cy="1527048"/>
          </a:xfrm>
        </p:spPr>
        <p:txBody>
          <a:bodyPr anchor="b">
            <a:normAutofit/>
          </a:bodyPr>
          <a:lstStyle/>
          <a:p>
            <a:r>
              <a:rPr lang="tr-TR" sz="3200" dirty="0"/>
              <a:t>DİABETES MELLİTUS TARAMASI</a:t>
            </a:r>
          </a:p>
        </p:txBody>
      </p:sp>
      <p:sp>
        <p:nvSpPr>
          <p:cNvPr id="3" name="İçerik Yer Tutucusu 2">
            <a:extLst>
              <a:ext uri="{FF2B5EF4-FFF2-40B4-BE49-F238E27FC236}">
                <a16:creationId xmlns:a16="http://schemas.microsoft.com/office/drawing/2014/main" id="{7A6FCEED-E0D1-9377-57AA-1B7BDD9D6470}"/>
              </a:ext>
            </a:extLst>
          </p:cNvPr>
          <p:cNvSpPr>
            <a:spLocks noGrp="1"/>
          </p:cNvSpPr>
          <p:nvPr>
            <p:ph idx="1"/>
          </p:nvPr>
        </p:nvSpPr>
        <p:spPr>
          <a:xfrm>
            <a:off x="612648" y="2212848"/>
            <a:ext cx="5862396" cy="4096512"/>
          </a:xfrm>
        </p:spPr>
        <p:txBody>
          <a:bodyPr>
            <a:normAutofit/>
          </a:bodyPr>
          <a:lstStyle/>
          <a:p>
            <a:r>
              <a:rPr lang="tr-TR" sz="1800" dirty="0"/>
              <a:t>Vücut ağırlığı ne olursa olsun </a:t>
            </a:r>
            <a:r>
              <a:rPr lang="tr-TR" sz="1800" b="1" dirty="0"/>
              <a:t>40 yaşından itibaren 3 yılda bir</a:t>
            </a:r>
            <a:r>
              <a:rPr lang="tr-TR" sz="1800" dirty="0"/>
              <a:t>, tercihen Açlık Plazma Glukoz (APG) ölçümü ile diyabet taraması yapılmalıdır. </a:t>
            </a:r>
          </a:p>
          <a:p>
            <a:r>
              <a:rPr lang="tr-TR" sz="1800" b="1" dirty="0"/>
              <a:t>BKİ ≥25 kg/m2 </a:t>
            </a:r>
            <a:r>
              <a:rPr lang="tr-TR" sz="1800" dirty="0"/>
              <a:t>olan asemptomatik kişilerin, risk gruplarından birine mensup olmaları halinde, daha genç yaşlardan itibaren ve daha sık (örneğin yılda bir kez) diyabet yönünden araştırılmaları gerekir.</a:t>
            </a:r>
          </a:p>
          <a:p>
            <a:endParaRPr lang="tr-TR" sz="1800" dirty="0"/>
          </a:p>
          <a:p>
            <a:pPr marL="0" indent="0">
              <a:buNone/>
            </a:pPr>
            <a:endParaRPr lang="tr-TR" sz="1800" dirty="0"/>
          </a:p>
          <a:p>
            <a:pPr marL="0" indent="0">
              <a:buNone/>
            </a:pPr>
            <a:r>
              <a:rPr lang="tr-TR" sz="1800" dirty="0"/>
              <a:t>-USPSTF B seviyesi</a:t>
            </a:r>
          </a:p>
        </p:txBody>
      </p:sp>
      <p:pic>
        <p:nvPicPr>
          <p:cNvPr id="5" name="Resim 4">
            <a:extLst>
              <a:ext uri="{FF2B5EF4-FFF2-40B4-BE49-F238E27FC236}">
                <a16:creationId xmlns:a16="http://schemas.microsoft.com/office/drawing/2014/main" id="{B8D2FE1A-FE11-0402-65B3-B99A086A73A1}"/>
              </a:ext>
            </a:extLst>
          </p:cNvPr>
          <p:cNvPicPr>
            <a:picLocks noChangeAspect="1"/>
          </p:cNvPicPr>
          <p:nvPr/>
        </p:nvPicPr>
        <p:blipFill>
          <a:blip r:embed="rId2"/>
          <a:stretch>
            <a:fillRect/>
          </a:stretch>
        </p:blipFill>
        <p:spPr>
          <a:xfrm>
            <a:off x="7091395" y="1316594"/>
            <a:ext cx="4681506" cy="4253198"/>
          </a:xfrm>
          <a:prstGeom prst="rect">
            <a:avLst/>
          </a:prstGeom>
        </p:spPr>
      </p:pic>
      <p:sp>
        <p:nvSpPr>
          <p:cNvPr id="6" name="Metin kutusu 5">
            <a:extLst>
              <a:ext uri="{FF2B5EF4-FFF2-40B4-BE49-F238E27FC236}">
                <a16:creationId xmlns:a16="http://schemas.microsoft.com/office/drawing/2014/main" id="{8E533D5B-4FFA-1F5E-1E67-951DAB53F1C2}"/>
              </a:ext>
            </a:extLst>
          </p:cNvPr>
          <p:cNvSpPr txBox="1"/>
          <p:nvPr/>
        </p:nvSpPr>
        <p:spPr>
          <a:xfrm>
            <a:off x="792306" y="4913063"/>
            <a:ext cx="6094268" cy="261610"/>
          </a:xfrm>
          <a:prstGeom prst="rect">
            <a:avLst/>
          </a:prstGeom>
          <a:noFill/>
        </p:spPr>
        <p:txBody>
          <a:bodyPr wrap="square">
            <a:spAutoFit/>
          </a:bodyPr>
          <a:lstStyle/>
          <a:p>
            <a:r>
              <a:rPr lang="nn-NO" sz="1100" i="1" dirty="0"/>
              <a:t>HYP TARAMA ve TAKİP KLAVUZU</a:t>
            </a:r>
            <a:endParaRPr lang="tr-TR" sz="1100" i="1" dirty="0"/>
          </a:p>
        </p:txBody>
      </p:sp>
    </p:spTree>
    <p:extLst>
      <p:ext uri="{BB962C8B-B14F-4D97-AF65-F5344CB8AC3E}">
        <p14:creationId xmlns:p14="http://schemas.microsoft.com/office/powerpoint/2010/main" val="600973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F92C7CD-62C3-7D2B-9D52-F349B8F02EEE}"/>
              </a:ext>
            </a:extLst>
          </p:cNvPr>
          <p:cNvSpPr>
            <a:spLocks noGrp="1"/>
          </p:cNvSpPr>
          <p:nvPr>
            <p:ph type="title"/>
          </p:nvPr>
        </p:nvSpPr>
        <p:spPr>
          <a:xfrm>
            <a:off x="612648" y="603504"/>
            <a:ext cx="5862396" cy="1527048"/>
          </a:xfrm>
        </p:spPr>
        <p:txBody>
          <a:bodyPr anchor="b">
            <a:normAutofit/>
          </a:bodyPr>
          <a:lstStyle/>
          <a:p>
            <a:r>
              <a:rPr lang="tr-TR" sz="2800" dirty="0"/>
              <a:t>TİROİD FONKSİYON ANOMALİLERİ</a:t>
            </a:r>
          </a:p>
        </p:txBody>
      </p:sp>
      <p:sp>
        <p:nvSpPr>
          <p:cNvPr id="3" name="İçerik Yer Tutucusu 2">
            <a:extLst>
              <a:ext uri="{FF2B5EF4-FFF2-40B4-BE49-F238E27FC236}">
                <a16:creationId xmlns:a16="http://schemas.microsoft.com/office/drawing/2014/main" id="{6696A799-827C-3361-980D-8348AA4070D3}"/>
              </a:ext>
            </a:extLst>
          </p:cNvPr>
          <p:cNvSpPr>
            <a:spLocks noGrp="1"/>
          </p:cNvSpPr>
          <p:nvPr>
            <p:ph idx="1"/>
          </p:nvPr>
        </p:nvSpPr>
        <p:spPr>
          <a:xfrm>
            <a:off x="612648" y="2212848"/>
            <a:ext cx="5862396" cy="4096512"/>
          </a:xfrm>
        </p:spPr>
        <p:txBody>
          <a:bodyPr>
            <a:normAutofit/>
          </a:bodyPr>
          <a:lstStyle/>
          <a:p>
            <a:r>
              <a:rPr lang="tr-TR" dirty="0" err="1"/>
              <a:t>Tiroid</a:t>
            </a:r>
            <a:r>
              <a:rPr lang="tr-TR" dirty="0"/>
              <a:t> fonksiyon anomalilerinin erken tanısı amacıyla </a:t>
            </a:r>
            <a:r>
              <a:rPr lang="tr-TR" b="1" dirty="0"/>
              <a:t>ailesinde </a:t>
            </a:r>
            <a:r>
              <a:rPr lang="tr-TR" b="1" dirty="0" err="1"/>
              <a:t>tiroid</a:t>
            </a:r>
            <a:r>
              <a:rPr lang="tr-TR" b="1" dirty="0"/>
              <a:t> hastalığı öyküsü bulunanlara ilk muayenede </a:t>
            </a:r>
          </a:p>
          <a:p>
            <a:r>
              <a:rPr lang="tr-TR" b="1" dirty="0"/>
              <a:t>35 yaşın üzerindeki </a:t>
            </a:r>
            <a:r>
              <a:rPr lang="tr-TR" dirty="0"/>
              <a:t>tüm erişkinlere </a:t>
            </a:r>
            <a:r>
              <a:rPr lang="tr-TR" b="1" dirty="0"/>
              <a:t>beş yılda bir </a:t>
            </a:r>
            <a:r>
              <a:rPr lang="tr-TR" dirty="0" err="1"/>
              <a:t>Tiroid</a:t>
            </a:r>
            <a:r>
              <a:rPr lang="tr-TR" dirty="0"/>
              <a:t> Fonksiyon Testlerinin (TSH) yapılması önerilir. </a:t>
            </a:r>
          </a:p>
          <a:p>
            <a:endParaRPr lang="tr-TR" dirty="0"/>
          </a:p>
          <a:p>
            <a:endParaRPr lang="tr-TR" dirty="0"/>
          </a:p>
          <a:p>
            <a:pPr marL="0" indent="0">
              <a:buNone/>
            </a:pPr>
            <a:r>
              <a:rPr lang="tr-TR" sz="1600" dirty="0"/>
              <a:t>-USPSTF I seviyesi</a:t>
            </a:r>
            <a:endParaRPr lang="tr-TR" dirty="0"/>
          </a:p>
        </p:txBody>
      </p:sp>
      <p:pic>
        <p:nvPicPr>
          <p:cNvPr id="5" name="Resim 4">
            <a:extLst>
              <a:ext uri="{FF2B5EF4-FFF2-40B4-BE49-F238E27FC236}">
                <a16:creationId xmlns:a16="http://schemas.microsoft.com/office/drawing/2014/main" id="{38CD606B-DF25-8D46-AB38-1B02601BE6C6}"/>
              </a:ext>
            </a:extLst>
          </p:cNvPr>
          <p:cNvPicPr>
            <a:picLocks noChangeAspect="1"/>
          </p:cNvPicPr>
          <p:nvPr/>
        </p:nvPicPr>
        <p:blipFill>
          <a:blip r:embed="rId2"/>
          <a:stretch>
            <a:fillRect/>
          </a:stretch>
        </p:blipFill>
        <p:spPr>
          <a:xfrm>
            <a:off x="7091395" y="2062149"/>
            <a:ext cx="4681506" cy="2762088"/>
          </a:xfrm>
          <a:prstGeom prst="rect">
            <a:avLst/>
          </a:prstGeom>
        </p:spPr>
      </p:pic>
      <p:sp>
        <p:nvSpPr>
          <p:cNvPr id="6" name="Metin kutusu 5">
            <a:extLst>
              <a:ext uri="{FF2B5EF4-FFF2-40B4-BE49-F238E27FC236}">
                <a16:creationId xmlns:a16="http://schemas.microsoft.com/office/drawing/2014/main" id="{9819E868-9D4C-5EF4-BB05-AE532A4E0A1F}"/>
              </a:ext>
            </a:extLst>
          </p:cNvPr>
          <p:cNvSpPr txBox="1"/>
          <p:nvPr/>
        </p:nvSpPr>
        <p:spPr>
          <a:xfrm>
            <a:off x="578028" y="4824237"/>
            <a:ext cx="6094268" cy="461665"/>
          </a:xfrm>
          <a:prstGeom prst="rect">
            <a:avLst/>
          </a:prstGeom>
          <a:noFill/>
        </p:spPr>
        <p:txBody>
          <a:bodyPr wrap="square">
            <a:spAutoFit/>
          </a:bodyPr>
          <a:lstStyle/>
          <a:p>
            <a:r>
              <a:rPr lang="tr-TR" sz="1200" i="1" dirty="0">
                <a:effectLst/>
              </a:rPr>
              <a:t>Aile Hekimliği Uygulamasında Önerilen Periyodik Sağlık Muayeneleri ve Tarama Testleri 2015</a:t>
            </a:r>
            <a:endParaRPr lang="tr-TR" sz="1200" i="1" dirty="0"/>
          </a:p>
        </p:txBody>
      </p:sp>
    </p:spTree>
    <p:extLst>
      <p:ext uri="{BB962C8B-B14F-4D97-AF65-F5344CB8AC3E}">
        <p14:creationId xmlns:p14="http://schemas.microsoft.com/office/powerpoint/2010/main" val="3172066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BB0869A-0BE5-B3E9-F73D-2F3691E4D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7180FEAB-D96B-9A27-5752-FE134D582C9F}"/>
              </a:ext>
            </a:extLst>
          </p:cNvPr>
          <p:cNvSpPr>
            <a:spLocks noGrp="1"/>
          </p:cNvSpPr>
          <p:nvPr>
            <p:ph type="title"/>
          </p:nvPr>
        </p:nvSpPr>
        <p:spPr>
          <a:xfrm>
            <a:off x="737338" y="716972"/>
            <a:ext cx="4621553" cy="740369"/>
          </a:xfrm>
        </p:spPr>
        <p:txBody>
          <a:bodyPr anchor="b">
            <a:normAutofit/>
          </a:bodyPr>
          <a:lstStyle/>
          <a:p>
            <a:r>
              <a:rPr lang="tr-TR" sz="2800" dirty="0"/>
              <a:t>OBEZİTE TARAMASI</a:t>
            </a:r>
          </a:p>
        </p:txBody>
      </p:sp>
      <p:sp>
        <p:nvSpPr>
          <p:cNvPr id="3" name="İçerik Yer Tutucusu 2">
            <a:extLst>
              <a:ext uri="{FF2B5EF4-FFF2-40B4-BE49-F238E27FC236}">
                <a16:creationId xmlns:a16="http://schemas.microsoft.com/office/drawing/2014/main" id="{AA8D8F61-DEF6-DDD0-F99E-A7260BFD75C4}"/>
              </a:ext>
            </a:extLst>
          </p:cNvPr>
          <p:cNvSpPr>
            <a:spLocks noGrp="1"/>
          </p:cNvSpPr>
          <p:nvPr>
            <p:ph idx="1"/>
          </p:nvPr>
        </p:nvSpPr>
        <p:spPr>
          <a:xfrm>
            <a:off x="612648" y="1724891"/>
            <a:ext cx="4621553" cy="4655127"/>
          </a:xfrm>
        </p:spPr>
        <p:txBody>
          <a:bodyPr>
            <a:noAutofit/>
          </a:bodyPr>
          <a:lstStyle/>
          <a:p>
            <a:r>
              <a:rPr lang="tr-TR" dirty="0"/>
              <a:t>18 yaş üstü yetişkinlerde obezitenin önlenmesi ve metabolik sendromun değerlendirilmesi amacıyla </a:t>
            </a:r>
            <a:r>
              <a:rPr lang="tr-TR" b="1" dirty="0"/>
              <a:t>yılda bir kez </a:t>
            </a:r>
            <a:r>
              <a:rPr lang="tr-TR" dirty="0"/>
              <a:t>ağırlık, boy, beden kitle indeksi ve bel çevresi ölçümleri yapılır.</a:t>
            </a:r>
          </a:p>
          <a:p>
            <a:r>
              <a:rPr lang="tr-TR" dirty="0" err="1"/>
              <a:t>Ananmnez</a:t>
            </a:r>
            <a:r>
              <a:rPr lang="tr-TR" dirty="0"/>
              <a:t> fizik muayene </a:t>
            </a:r>
            <a:r>
              <a:rPr lang="tr-TR" dirty="0" err="1"/>
              <a:t>labaratuvar</a:t>
            </a:r>
            <a:r>
              <a:rPr lang="tr-TR" dirty="0"/>
              <a:t> testleri sonrası tedavi izlem ve sevk protokolleri uygulanır.</a:t>
            </a:r>
          </a:p>
          <a:p>
            <a:endParaRPr lang="tr-TR" dirty="0"/>
          </a:p>
          <a:p>
            <a:pPr marL="0" indent="0">
              <a:buNone/>
            </a:pPr>
            <a:endParaRPr lang="tr-TR" sz="1400" dirty="0"/>
          </a:p>
          <a:p>
            <a:pPr marL="0" indent="0">
              <a:buNone/>
            </a:pPr>
            <a:r>
              <a:rPr lang="tr-TR" sz="1400" dirty="0"/>
              <a:t>-USPSTF B seviyesi</a:t>
            </a:r>
          </a:p>
        </p:txBody>
      </p:sp>
      <p:pic>
        <p:nvPicPr>
          <p:cNvPr id="5" name="Resim 4">
            <a:extLst>
              <a:ext uri="{FF2B5EF4-FFF2-40B4-BE49-F238E27FC236}">
                <a16:creationId xmlns:a16="http://schemas.microsoft.com/office/drawing/2014/main" id="{FA2F6EC2-F384-032E-682B-F485B883EC2E}"/>
              </a:ext>
            </a:extLst>
          </p:cNvPr>
          <p:cNvPicPr>
            <a:picLocks noChangeAspect="1"/>
          </p:cNvPicPr>
          <p:nvPr/>
        </p:nvPicPr>
        <p:blipFill>
          <a:blip r:embed="rId2"/>
          <a:stretch>
            <a:fillRect/>
          </a:stretch>
        </p:blipFill>
        <p:spPr>
          <a:xfrm>
            <a:off x="6075223" y="2100906"/>
            <a:ext cx="5453817" cy="2481486"/>
          </a:xfrm>
          <a:prstGeom prst="rect">
            <a:avLst/>
          </a:prstGeom>
        </p:spPr>
      </p:pic>
      <p:sp>
        <p:nvSpPr>
          <p:cNvPr id="6" name="Metin kutusu 5">
            <a:extLst>
              <a:ext uri="{FF2B5EF4-FFF2-40B4-BE49-F238E27FC236}">
                <a16:creationId xmlns:a16="http://schemas.microsoft.com/office/drawing/2014/main" id="{1BB37C0F-EFB3-018A-863B-29117548182B}"/>
              </a:ext>
            </a:extLst>
          </p:cNvPr>
          <p:cNvSpPr txBox="1"/>
          <p:nvPr/>
        </p:nvSpPr>
        <p:spPr>
          <a:xfrm>
            <a:off x="737338" y="5258530"/>
            <a:ext cx="6094268" cy="461665"/>
          </a:xfrm>
          <a:prstGeom prst="rect">
            <a:avLst/>
          </a:prstGeom>
          <a:noFill/>
        </p:spPr>
        <p:txBody>
          <a:bodyPr wrap="square">
            <a:spAutoFit/>
          </a:bodyPr>
          <a:lstStyle/>
          <a:p>
            <a:r>
              <a:rPr lang="tr-TR" sz="1200" i="1" dirty="0">
                <a:effectLst/>
              </a:rPr>
              <a:t>Aile Hekimliği Uygulamasında Önerilen Periyodik Sağlık Muayeneleri ve Tarama Testleri 2015</a:t>
            </a:r>
            <a:endParaRPr lang="tr-TR" sz="1200" i="1" dirty="0"/>
          </a:p>
        </p:txBody>
      </p:sp>
    </p:spTree>
    <p:extLst>
      <p:ext uri="{BB962C8B-B14F-4D97-AF65-F5344CB8AC3E}">
        <p14:creationId xmlns:p14="http://schemas.microsoft.com/office/powerpoint/2010/main" val="9661496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Başlık 1">
            <a:extLst>
              <a:ext uri="{FF2B5EF4-FFF2-40B4-BE49-F238E27FC236}">
                <a16:creationId xmlns:a16="http://schemas.microsoft.com/office/drawing/2014/main" id="{2A5D9156-4DB2-CD3C-4662-C81DF6603FB8}"/>
              </a:ext>
            </a:extLst>
          </p:cNvPr>
          <p:cNvSpPr>
            <a:spLocks noGrp="1"/>
          </p:cNvSpPr>
          <p:nvPr>
            <p:ph type="title"/>
          </p:nvPr>
        </p:nvSpPr>
        <p:spPr>
          <a:xfrm>
            <a:off x="612648" y="548640"/>
            <a:ext cx="4803224" cy="1298446"/>
          </a:xfrm>
        </p:spPr>
        <p:txBody>
          <a:bodyPr>
            <a:normAutofit/>
          </a:bodyPr>
          <a:lstStyle/>
          <a:p>
            <a:r>
              <a:rPr lang="tr-TR" sz="2800" dirty="0"/>
              <a:t>MEME KANSERİ TARAMASI</a:t>
            </a:r>
          </a:p>
        </p:txBody>
      </p:sp>
      <p:pic>
        <p:nvPicPr>
          <p:cNvPr id="5" name="Resim 4">
            <a:extLst>
              <a:ext uri="{FF2B5EF4-FFF2-40B4-BE49-F238E27FC236}">
                <a16:creationId xmlns:a16="http://schemas.microsoft.com/office/drawing/2014/main" id="{FC63E94E-35AE-C3C0-BAF8-4D30F8F7A692}"/>
              </a:ext>
            </a:extLst>
          </p:cNvPr>
          <p:cNvPicPr>
            <a:picLocks noChangeAspect="1"/>
          </p:cNvPicPr>
          <p:nvPr/>
        </p:nvPicPr>
        <p:blipFill>
          <a:blip r:embed="rId2"/>
          <a:srcRect l="23724" r="10606" b="2"/>
          <a:stretch>
            <a:fillRect/>
          </a:stretch>
        </p:blipFill>
        <p:spPr>
          <a:xfrm>
            <a:off x="731521" y="2011679"/>
            <a:ext cx="3447576" cy="3162994"/>
          </a:xfrm>
          <a:prstGeom prst="rect">
            <a:avLst/>
          </a:prstGeom>
        </p:spPr>
      </p:pic>
      <p:sp>
        <p:nvSpPr>
          <p:cNvPr id="3" name="İçerik Yer Tutucusu 2">
            <a:extLst>
              <a:ext uri="{FF2B5EF4-FFF2-40B4-BE49-F238E27FC236}">
                <a16:creationId xmlns:a16="http://schemas.microsoft.com/office/drawing/2014/main" id="{59DECAC6-1E36-AFAA-0612-09D322DC6813}"/>
              </a:ext>
            </a:extLst>
          </p:cNvPr>
          <p:cNvSpPr>
            <a:spLocks noGrp="1"/>
          </p:cNvSpPr>
          <p:nvPr>
            <p:ph idx="1"/>
          </p:nvPr>
        </p:nvSpPr>
        <p:spPr>
          <a:xfrm>
            <a:off x="4910618" y="548637"/>
            <a:ext cx="6664672" cy="5760723"/>
          </a:xfrm>
        </p:spPr>
        <p:txBody>
          <a:bodyPr>
            <a:normAutofit fontScale="85000" lnSpcReduction="20000"/>
          </a:bodyPr>
          <a:lstStyle/>
          <a:p>
            <a:pPr marL="0" indent="0">
              <a:buNone/>
            </a:pPr>
            <a:r>
              <a:rPr lang="tr-TR" dirty="0"/>
              <a:t>Meme kanseri farkındalığını artırmak ve erken tanıyı sağlamak amacıyla; </a:t>
            </a:r>
          </a:p>
          <a:p>
            <a:r>
              <a:rPr lang="tr-TR" b="1" dirty="0"/>
              <a:t>20 yaş ve üzerindeki </a:t>
            </a:r>
            <a:r>
              <a:rPr lang="tr-TR" dirty="0"/>
              <a:t>tüm kadınlara </a:t>
            </a:r>
            <a:r>
              <a:rPr lang="tr-TR" b="1" dirty="0"/>
              <a:t>ayda bir kez </a:t>
            </a:r>
            <a:r>
              <a:rPr lang="tr-TR" dirty="0"/>
              <a:t>kendi kendine meme muayenesi yapması için danışmanlık verilmesi </a:t>
            </a:r>
          </a:p>
          <a:p>
            <a:pPr marL="0" indent="0">
              <a:buNone/>
            </a:pPr>
            <a:r>
              <a:rPr lang="tr-TR" sz="1400" i="1" dirty="0"/>
              <a:t>Aile Hekimliği Uygulamasında Önerilen Periyodik Sağlık Muayeneleri ve Tarama Testleri 2015</a:t>
            </a:r>
            <a:endParaRPr lang="tr-TR" sz="1400" dirty="0"/>
          </a:p>
          <a:p>
            <a:pPr marL="0" indent="0">
              <a:buNone/>
            </a:pPr>
            <a:r>
              <a:rPr lang="tr-TR" sz="1400" dirty="0"/>
              <a:t>-USPSTF D seviyesi</a:t>
            </a:r>
          </a:p>
          <a:p>
            <a:pPr marL="0" indent="0">
              <a:buNone/>
            </a:pPr>
            <a:endParaRPr lang="tr-TR" sz="1400" dirty="0"/>
          </a:p>
          <a:p>
            <a:r>
              <a:rPr lang="tr-TR" b="1" dirty="0"/>
              <a:t>Yılda bir kez </a:t>
            </a:r>
            <a:r>
              <a:rPr lang="tr-TR" dirty="0"/>
              <a:t>hekim tarafından rutin klinik meme muayenesinin yapılması gereklidir. </a:t>
            </a:r>
          </a:p>
          <a:p>
            <a:pPr marL="0" indent="0">
              <a:buNone/>
            </a:pPr>
            <a:r>
              <a:rPr lang="tr-TR" sz="1400" i="1" dirty="0"/>
              <a:t>Aile Hekimliği Uygulamasında Önerilen Periyodik Sağlık Muayeneleri ve Tarama Testleri 2015</a:t>
            </a:r>
            <a:endParaRPr lang="tr-TR" dirty="0"/>
          </a:p>
          <a:p>
            <a:pPr marL="0" indent="0">
              <a:buNone/>
            </a:pPr>
            <a:r>
              <a:rPr lang="tr-TR" sz="1400" dirty="0"/>
              <a:t>-USPSTF I seviyesi</a:t>
            </a:r>
          </a:p>
          <a:p>
            <a:pPr marL="0" indent="0">
              <a:buNone/>
            </a:pPr>
            <a:endParaRPr lang="tr-TR" sz="1400" dirty="0"/>
          </a:p>
          <a:p>
            <a:r>
              <a:rPr lang="tr-TR" dirty="0"/>
              <a:t>Ulusal tarama programı kapsamında</a:t>
            </a:r>
            <a:r>
              <a:rPr lang="tr-TR" b="1" dirty="0"/>
              <a:t>, 40-69 yaş arası </a:t>
            </a:r>
            <a:r>
              <a:rPr lang="tr-TR" dirty="0"/>
              <a:t>tüm kadınlarda </a:t>
            </a:r>
            <a:r>
              <a:rPr lang="tr-TR" b="1" dirty="0"/>
              <a:t>yılda bir </a:t>
            </a:r>
            <a:r>
              <a:rPr lang="tr-TR" dirty="0"/>
              <a:t>hekim tarafından klinik meme muayenesi yapılması ve </a:t>
            </a:r>
            <a:r>
              <a:rPr lang="tr-TR" b="1" dirty="0"/>
              <a:t>iki yılda </a:t>
            </a:r>
            <a:r>
              <a:rPr lang="tr-TR" dirty="0"/>
              <a:t>bir mamografi ile taramanın tekrarlanması esastır. </a:t>
            </a:r>
          </a:p>
          <a:p>
            <a:pPr marL="0" indent="0">
              <a:buNone/>
            </a:pPr>
            <a:r>
              <a:rPr lang="tr-TR" sz="1400" i="1" dirty="0"/>
              <a:t>Aile Hekimliği Uygulamasında Önerilen Periyodik Sağlık Muayeneleri ve Tarama Testleri 2015</a:t>
            </a:r>
            <a:endParaRPr lang="tr-TR" sz="1400" dirty="0"/>
          </a:p>
          <a:p>
            <a:pPr marL="0" indent="0">
              <a:buNone/>
            </a:pPr>
            <a:r>
              <a:rPr lang="tr-TR" sz="1400" dirty="0"/>
              <a:t>-USPSTF 40-74 YAŞ, B seviyesi</a:t>
            </a:r>
            <a:endParaRPr lang="tr-TR" dirty="0"/>
          </a:p>
        </p:txBody>
      </p:sp>
    </p:spTree>
    <p:extLst>
      <p:ext uri="{BB962C8B-B14F-4D97-AF65-F5344CB8AC3E}">
        <p14:creationId xmlns:p14="http://schemas.microsoft.com/office/powerpoint/2010/main" val="16472686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1A7314A4-F637-7882-4F31-10D033AF66A2}"/>
              </a:ext>
            </a:extLst>
          </p:cNvPr>
          <p:cNvSpPr>
            <a:spLocks noGrp="1"/>
          </p:cNvSpPr>
          <p:nvPr>
            <p:ph type="title"/>
          </p:nvPr>
        </p:nvSpPr>
        <p:spPr>
          <a:xfrm>
            <a:off x="614679" y="548640"/>
            <a:ext cx="4779572" cy="2067705"/>
          </a:xfrm>
        </p:spPr>
        <p:txBody>
          <a:bodyPr anchor="t">
            <a:normAutofit/>
          </a:bodyPr>
          <a:lstStyle/>
          <a:p>
            <a:r>
              <a:rPr lang="tr-TR" sz="2800" dirty="0"/>
              <a:t>KOLOREKTAL KANSER TARAMASI</a:t>
            </a:r>
          </a:p>
        </p:txBody>
      </p:sp>
      <p:pic>
        <p:nvPicPr>
          <p:cNvPr id="5" name="Resim 4">
            <a:extLst>
              <a:ext uri="{FF2B5EF4-FFF2-40B4-BE49-F238E27FC236}">
                <a16:creationId xmlns:a16="http://schemas.microsoft.com/office/drawing/2014/main" id="{5799574F-15E4-30CA-CAC5-964EE09EB406}"/>
              </a:ext>
            </a:extLst>
          </p:cNvPr>
          <p:cNvPicPr>
            <a:picLocks noChangeAspect="1"/>
          </p:cNvPicPr>
          <p:nvPr/>
        </p:nvPicPr>
        <p:blipFill>
          <a:blip r:embed="rId2"/>
          <a:stretch>
            <a:fillRect/>
          </a:stretch>
        </p:blipFill>
        <p:spPr>
          <a:xfrm>
            <a:off x="720497" y="2337400"/>
            <a:ext cx="4673754" cy="2745830"/>
          </a:xfrm>
          <a:prstGeom prst="rect">
            <a:avLst/>
          </a:prstGeom>
        </p:spPr>
      </p:pic>
      <p:sp>
        <p:nvSpPr>
          <p:cNvPr id="3" name="İçerik Yer Tutucusu 2">
            <a:extLst>
              <a:ext uri="{FF2B5EF4-FFF2-40B4-BE49-F238E27FC236}">
                <a16:creationId xmlns:a16="http://schemas.microsoft.com/office/drawing/2014/main" id="{F6D00D39-15F8-A41A-1C00-0F445EADE736}"/>
              </a:ext>
            </a:extLst>
          </p:cNvPr>
          <p:cNvSpPr>
            <a:spLocks noGrp="1"/>
          </p:cNvSpPr>
          <p:nvPr>
            <p:ph idx="1"/>
          </p:nvPr>
        </p:nvSpPr>
        <p:spPr>
          <a:xfrm>
            <a:off x="6030551" y="912320"/>
            <a:ext cx="5546770" cy="4534592"/>
          </a:xfrm>
        </p:spPr>
        <p:txBody>
          <a:bodyPr anchor="t">
            <a:normAutofit fontScale="92500" lnSpcReduction="10000"/>
          </a:bodyPr>
          <a:lstStyle/>
          <a:p>
            <a:r>
              <a:rPr lang="tr-TR" dirty="0"/>
              <a:t>50-70 yaş grubundaki yetişkinlerin tamamında kolorektal kanserin erken tanısı amacıyla </a:t>
            </a:r>
            <a:r>
              <a:rPr lang="tr-TR" b="1" dirty="0"/>
              <a:t>iki yılda bir gaitada gizli kan </a:t>
            </a:r>
            <a:r>
              <a:rPr lang="tr-TR" dirty="0"/>
              <a:t>testi yapılması </a:t>
            </a:r>
          </a:p>
          <a:p>
            <a:r>
              <a:rPr lang="tr-TR" dirty="0"/>
              <a:t>Her </a:t>
            </a:r>
            <a:r>
              <a:rPr lang="tr-TR" b="1" dirty="0"/>
              <a:t>on yılda bir </a:t>
            </a:r>
            <a:r>
              <a:rPr lang="tr-TR" dirty="0"/>
              <a:t>gaitada gizli kan testinin yanı sıra </a:t>
            </a:r>
            <a:r>
              <a:rPr lang="tr-TR" b="1" dirty="0"/>
              <a:t>kolonoskopi</a:t>
            </a:r>
            <a:r>
              <a:rPr lang="tr-TR" dirty="0"/>
              <a:t> yapılması için yönlendirilmelidir. </a:t>
            </a:r>
          </a:p>
          <a:p>
            <a:endParaRPr lang="tr-TR" sz="1400" dirty="0"/>
          </a:p>
          <a:p>
            <a:endParaRPr lang="tr-TR" sz="1400" dirty="0"/>
          </a:p>
          <a:p>
            <a:pPr marL="0" indent="0">
              <a:buNone/>
            </a:pPr>
            <a:r>
              <a:rPr lang="tr-TR" sz="1400" dirty="0"/>
              <a:t>-USPSTF GGK HER YIL</a:t>
            </a:r>
          </a:p>
          <a:p>
            <a:pPr marL="0" indent="0">
              <a:buNone/>
            </a:pPr>
            <a:r>
              <a:rPr lang="tr-TR" sz="1400" dirty="0"/>
              <a:t>-USPSTF 45-75 YAŞ </a:t>
            </a:r>
          </a:p>
          <a:p>
            <a:pPr marL="0" indent="0">
              <a:buNone/>
            </a:pPr>
            <a:r>
              <a:rPr lang="tr-TR" sz="1400" dirty="0"/>
              <a:t>*45-49 YAŞ B SEVİYESİ</a:t>
            </a:r>
          </a:p>
          <a:p>
            <a:pPr marL="0" indent="0">
              <a:buNone/>
            </a:pPr>
            <a:r>
              <a:rPr lang="tr-TR" sz="1400" dirty="0"/>
              <a:t>*50-75 YAŞ A SEVİYESİ</a:t>
            </a:r>
          </a:p>
        </p:txBody>
      </p:sp>
      <p:sp>
        <p:nvSpPr>
          <p:cNvPr id="6" name="Metin kutusu 5">
            <a:extLst>
              <a:ext uri="{FF2B5EF4-FFF2-40B4-BE49-F238E27FC236}">
                <a16:creationId xmlns:a16="http://schemas.microsoft.com/office/drawing/2014/main" id="{0DBF1592-ADE7-E6B3-BF06-0147DA32C174}"/>
              </a:ext>
            </a:extLst>
          </p:cNvPr>
          <p:cNvSpPr txBox="1"/>
          <p:nvPr/>
        </p:nvSpPr>
        <p:spPr>
          <a:xfrm>
            <a:off x="6030551" y="3710315"/>
            <a:ext cx="6094268" cy="307777"/>
          </a:xfrm>
          <a:prstGeom prst="rect">
            <a:avLst/>
          </a:prstGeom>
          <a:noFill/>
        </p:spPr>
        <p:txBody>
          <a:bodyPr wrap="square">
            <a:spAutoFit/>
          </a:bodyPr>
          <a:lstStyle/>
          <a:p>
            <a:r>
              <a:rPr lang="tr-TR" sz="1400" i="1" dirty="0"/>
              <a:t>Halk Sağlığı Genel Müdürlüğü </a:t>
            </a:r>
            <a:r>
              <a:rPr lang="tr-TR" sz="1400" i="1" dirty="0" err="1"/>
              <a:t>Kolerektal</a:t>
            </a:r>
            <a:r>
              <a:rPr lang="tr-TR" sz="1400" i="1" dirty="0"/>
              <a:t> Kanseri Tarama </a:t>
            </a:r>
            <a:r>
              <a:rPr lang="tr-TR" sz="1400" i="1" dirty="0" err="1"/>
              <a:t>Klavuzu</a:t>
            </a:r>
            <a:endParaRPr lang="tr-TR" sz="1400" i="1" dirty="0"/>
          </a:p>
        </p:txBody>
      </p:sp>
    </p:spTree>
    <p:extLst>
      <p:ext uri="{BB962C8B-B14F-4D97-AF65-F5344CB8AC3E}">
        <p14:creationId xmlns:p14="http://schemas.microsoft.com/office/powerpoint/2010/main" val="8183784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2E77980F-4573-EE54-2A60-F3B56AD9E607}"/>
              </a:ext>
            </a:extLst>
          </p:cNvPr>
          <p:cNvSpPr>
            <a:spLocks noGrp="1"/>
          </p:cNvSpPr>
          <p:nvPr>
            <p:ph type="title"/>
          </p:nvPr>
        </p:nvSpPr>
        <p:spPr>
          <a:xfrm>
            <a:off x="614679" y="548640"/>
            <a:ext cx="4779572" cy="2067705"/>
          </a:xfrm>
        </p:spPr>
        <p:txBody>
          <a:bodyPr anchor="t">
            <a:normAutofit/>
          </a:bodyPr>
          <a:lstStyle/>
          <a:p>
            <a:r>
              <a:rPr lang="tr-TR" sz="2800" dirty="0"/>
              <a:t>SERVİKS KANSERİ VE PREKANSERÖZ LEZYONLARIN TARANMASI</a:t>
            </a:r>
          </a:p>
        </p:txBody>
      </p:sp>
      <p:pic>
        <p:nvPicPr>
          <p:cNvPr id="5" name="Resim 4">
            <a:extLst>
              <a:ext uri="{FF2B5EF4-FFF2-40B4-BE49-F238E27FC236}">
                <a16:creationId xmlns:a16="http://schemas.microsoft.com/office/drawing/2014/main" id="{5B0EC320-F365-007F-6BBF-B99D016E8E12}"/>
              </a:ext>
            </a:extLst>
          </p:cNvPr>
          <p:cNvPicPr>
            <a:picLocks noChangeAspect="1"/>
          </p:cNvPicPr>
          <p:nvPr/>
        </p:nvPicPr>
        <p:blipFill>
          <a:blip r:embed="rId2"/>
          <a:stretch>
            <a:fillRect/>
          </a:stretch>
        </p:blipFill>
        <p:spPr>
          <a:xfrm>
            <a:off x="720497" y="2728375"/>
            <a:ext cx="4673754" cy="2780883"/>
          </a:xfrm>
          <a:prstGeom prst="rect">
            <a:avLst/>
          </a:prstGeom>
        </p:spPr>
      </p:pic>
      <p:sp>
        <p:nvSpPr>
          <p:cNvPr id="3" name="İçerik Yer Tutucusu 2">
            <a:extLst>
              <a:ext uri="{FF2B5EF4-FFF2-40B4-BE49-F238E27FC236}">
                <a16:creationId xmlns:a16="http://schemas.microsoft.com/office/drawing/2014/main" id="{C1C640EB-F902-D10D-9511-3F75C2B45255}"/>
              </a:ext>
            </a:extLst>
          </p:cNvPr>
          <p:cNvSpPr>
            <a:spLocks noGrp="1"/>
          </p:cNvSpPr>
          <p:nvPr>
            <p:ph idx="1"/>
          </p:nvPr>
        </p:nvSpPr>
        <p:spPr>
          <a:xfrm>
            <a:off x="5746173" y="1611587"/>
            <a:ext cx="6049357" cy="2693326"/>
          </a:xfrm>
        </p:spPr>
        <p:txBody>
          <a:bodyPr anchor="t">
            <a:normAutofit lnSpcReduction="10000"/>
          </a:bodyPr>
          <a:lstStyle/>
          <a:p>
            <a:r>
              <a:rPr lang="tr-TR" b="1" dirty="0"/>
              <a:t>30-65 yaş arası </a:t>
            </a:r>
            <a:r>
              <a:rPr lang="tr-TR" dirty="0"/>
              <a:t>kadınlarda serviks kanseri ve </a:t>
            </a:r>
            <a:r>
              <a:rPr lang="tr-TR" dirty="0" err="1"/>
              <a:t>prekanseröz</a:t>
            </a:r>
            <a:r>
              <a:rPr lang="tr-TR" dirty="0"/>
              <a:t> lezyonları önleme ve erken tanı amaçlı </a:t>
            </a:r>
            <a:r>
              <a:rPr lang="tr-TR" b="1" dirty="0"/>
              <a:t>her beş yılda bir </a:t>
            </a:r>
            <a:r>
              <a:rPr lang="tr-TR" dirty="0"/>
              <a:t>HPV-DNA testi yapılmalıdır. </a:t>
            </a:r>
          </a:p>
          <a:p>
            <a:endParaRPr lang="tr-TR" sz="1600" dirty="0"/>
          </a:p>
          <a:p>
            <a:endParaRPr lang="tr-TR" sz="1600" dirty="0"/>
          </a:p>
          <a:p>
            <a:pPr marL="0" indent="0">
              <a:buNone/>
            </a:pPr>
            <a:r>
              <a:rPr lang="tr-TR" sz="1600" dirty="0"/>
              <a:t>   -USPSTF A SEVİYESİ</a:t>
            </a:r>
            <a:endParaRPr lang="tr-TR" dirty="0"/>
          </a:p>
        </p:txBody>
      </p:sp>
      <p:sp>
        <p:nvSpPr>
          <p:cNvPr id="6" name="Metin kutusu 5">
            <a:extLst>
              <a:ext uri="{FF2B5EF4-FFF2-40B4-BE49-F238E27FC236}">
                <a16:creationId xmlns:a16="http://schemas.microsoft.com/office/drawing/2014/main" id="{AD5A0290-7AB2-9339-CDFD-19CF116EE29D}"/>
              </a:ext>
            </a:extLst>
          </p:cNvPr>
          <p:cNvSpPr txBox="1"/>
          <p:nvPr/>
        </p:nvSpPr>
        <p:spPr>
          <a:xfrm>
            <a:off x="5899497" y="3152001"/>
            <a:ext cx="6094268" cy="276999"/>
          </a:xfrm>
          <a:prstGeom prst="rect">
            <a:avLst/>
          </a:prstGeom>
          <a:noFill/>
        </p:spPr>
        <p:txBody>
          <a:bodyPr wrap="square">
            <a:spAutoFit/>
          </a:bodyPr>
          <a:lstStyle/>
          <a:p>
            <a:r>
              <a:rPr lang="tr-TR" sz="1200" i="1" dirty="0"/>
              <a:t>Halk Sağlığı Genel Müdürlüğü Kanser Taramaları</a:t>
            </a:r>
          </a:p>
        </p:txBody>
      </p:sp>
    </p:spTree>
    <p:extLst>
      <p:ext uri="{BB962C8B-B14F-4D97-AF65-F5344CB8AC3E}">
        <p14:creationId xmlns:p14="http://schemas.microsoft.com/office/powerpoint/2010/main" val="6707772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207B083-EAC0-A5BB-C369-C9589EC7F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a:extLst>
              <a:ext uri="{FF2B5EF4-FFF2-40B4-BE49-F238E27FC236}">
                <a16:creationId xmlns:a16="http://schemas.microsoft.com/office/drawing/2014/main" id="{3BF877D8-0D10-31D6-75BE-CD35C19B165B}"/>
              </a:ext>
            </a:extLst>
          </p:cNvPr>
          <p:cNvPicPr>
            <a:picLocks noChangeAspect="1"/>
          </p:cNvPicPr>
          <p:nvPr/>
        </p:nvPicPr>
        <p:blipFill>
          <a:blip r:embed="rId2"/>
          <a:stretch>
            <a:fillRect/>
          </a:stretch>
        </p:blipFill>
        <p:spPr>
          <a:xfrm>
            <a:off x="230214" y="239230"/>
            <a:ext cx="10417004" cy="1744846"/>
          </a:xfrm>
          <a:prstGeom prst="rect">
            <a:avLst/>
          </a:prstGeom>
        </p:spPr>
      </p:pic>
      <p:sp>
        <p:nvSpPr>
          <p:cNvPr id="9" name="Content Placeholder 8">
            <a:extLst>
              <a:ext uri="{FF2B5EF4-FFF2-40B4-BE49-F238E27FC236}">
                <a16:creationId xmlns:a16="http://schemas.microsoft.com/office/drawing/2014/main" id="{88DFFAB2-0E59-77E5-D5AC-9546F7972F30}"/>
              </a:ext>
            </a:extLst>
          </p:cNvPr>
          <p:cNvSpPr>
            <a:spLocks noGrp="1"/>
          </p:cNvSpPr>
          <p:nvPr>
            <p:ph idx="1"/>
          </p:nvPr>
        </p:nvSpPr>
        <p:spPr>
          <a:xfrm>
            <a:off x="498764" y="2441273"/>
            <a:ext cx="10983052" cy="3817942"/>
          </a:xfrm>
        </p:spPr>
        <p:txBody>
          <a:bodyPr anchor="t">
            <a:normAutofit/>
          </a:bodyPr>
          <a:lstStyle/>
          <a:p>
            <a:r>
              <a:rPr lang="tr-TR" sz="1800" dirty="0"/>
              <a:t>41 randomize kanser taraması çalışmasını incelemişler.</a:t>
            </a:r>
          </a:p>
          <a:p>
            <a:r>
              <a:rPr lang="tr-TR" sz="1800" dirty="0"/>
              <a:t>Bazı çalışmalarda </a:t>
            </a:r>
            <a:r>
              <a:rPr lang="tr-TR" sz="1800" b="1" dirty="0"/>
              <a:t>evre III-IV kanserlerde azalma</a:t>
            </a:r>
            <a:r>
              <a:rPr lang="tr-TR" sz="1800" dirty="0"/>
              <a:t> görülmüş, ancak bu her zaman </a:t>
            </a:r>
            <a:r>
              <a:rPr lang="tr-TR" sz="1800" b="1" dirty="0"/>
              <a:t>kanser mortalitesinde azalma</a:t>
            </a:r>
            <a:r>
              <a:rPr lang="tr-TR" sz="1800" dirty="0"/>
              <a:t> ile birlikte olmamış. Üstelik bu ilişki kanser türüne göre değişmiş:</a:t>
            </a:r>
          </a:p>
          <a:p>
            <a:pPr lvl="0"/>
            <a:r>
              <a:rPr lang="tr-TR" sz="1800" dirty="0"/>
              <a:t>Akciğer: güçlü ilişki </a:t>
            </a:r>
          </a:p>
          <a:p>
            <a:pPr lvl="0"/>
            <a:r>
              <a:rPr lang="tr-TR" sz="1800" dirty="0"/>
              <a:t>Meme: orta düzeyde </a:t>
            </a:r>
          </a:p>
          <a:p>
            <a:pPr lvl="0"/>
            <a:r>
              <a:rPr lang="tr-TR" sz="1800" dirty="0"/>
              <a:t>Kolorektal: zayıf </a:t>
            </a:r>
          </a:p>
          <a:p>
            <a:pPr lvl="0"/>
            <a:r>
              <a:rPr lang="tr-TR" sz="1800" dirty="0"/>
              <a:t>Prostat: zayıf/ters yönde </a:t>
            </a:r>
          </a:p>
        </p:txBody>
      </p:sp>
    </p:spTree>
    <p:extLst>
      <p:ext uri="{BB962C8B-B14F-4D97-AF65-F5344CB8AC3E}">
        <p14:creationId xmlns:p14="http://schemas.microsoft.com/office/powerpoint/2010/main" val="24799860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253548D-E092-CB92-2582-A78A46DFCE6E}"/>
              </a:ext>
            </a:extLst>
          </p:cNvPr>
          <p:cNvSpPr>
            <a:spLocks noGrp="1"/>
          </p:cNvSpPr>
          <p:nvPr>
            <p:ph type="title"/>
          </p:nvPr>
        </p:nvSpPr>
        <p:spPr>
          <a:xfrm>
            <a:off x="614679" y="548640"/>
            <a:ext cx="4779572" cy="2067705"/>
          </a:xfrm>
        </p:spPr>
        <p:txBody>
          <a:bodyPr anchor="t">
            <a:normAutofit fontScale="90000"/>
          </a:bodyPr>
          <a:lstStyle/>
          <a:p>
            <a:r>
              <a:rPr lang="tr-TR" sz="2800" dirty="0"/>
              <a:t>TÜTÜN ÜRÜNÜ KULLANIMI, PASİF ETKİLENİM DURUMUNUN VE DİĞER BAĞIMLILIK YAPICI MADDELERİN DEĞERLENDİRİLMESİ</a:t>
            </a:r>
          </a:p>
        </p:txBody>
      </p:sp>
      <p:pic>
        <p:nvPicPr>
          <p:cNvPr id="5" name="Resim 4">
            <a:extLst>
              <a:ext uri="{FF2B5EF4-FFF2-40B4-BE49-F238E27FC236}">
                <a16:creationId xmlns:a16="http://schemas.microsoft.com/office/drawing/2014/main" id="{419F0F09-173C-9ADB-CA7F-E866554DE76E}"/>
              </a:ext>
            </a:extLst>
          </p:cNvPr>
          <p:cNvPicPr>
            <a:picLocks noChangeAspect="1"/>
          </p:cNvPicPr>
          <p:nvPr/>
        </p:nvPicPr>
        <p:blipFill>
          <a:blip r:embed="rId2"/>
          <a:stretch>
            <a:fillRect/>
          </a:stretch>
        </p:blipFill>
        <p:spPr>
          <a:xfrm>
            <a:off x="731520" y="2976281"/>
            <a:ext cx="4374664" cy="3333077"/>
          </a:xfrm>
          <a:prstGeom prst="rect">
            <a:avLst/>
          </a:prstGeom>
        </p:spPr>
      </p:pic>
      <p:sp>
        <p:nvSpPr>
          <p:cNvPr id="3" name="İçerik Yer Tutucusu 2">
            <a:extLst>
              <a:ext uri="{FF2B5EF4-FFF2-40B4-BE49-F238E27FC236}">
                <a16:creationId xmlns:a16="http://schemas.microsoft.com/office/drawing/2014/main" id="{861904CB-5E6E-6BEA-7219-09FD583CF981}"/>
              </a:ext>
            </a:extLst>
          </p:cNvPr>
          <p:cNvSpPr>
            <a:spLocks noGrp="1"/>
          </p:cNvSpPr>
          <p:nvPr>
            <p:ph idx="1"/>
          </p:nvPr>
        </p:nvSpPr>
        <p:spPr>
          <a:xfrm>
            <a:off x="6030551" y="548638"/>
            <a:ext cx="5546770" cy="5760721"/>
          </a:xfrm>
        </p:spPr>
        <p:txBody>
          <a:bodyPr anchor="t">
            <a:normAutofit/>
          </a:bodyPr>
          <a:lstStyle/>
          <a:p>
            <a:r>
              <a:rPr lang="tr-TR" b="1" dirty="0"/>
              <a:t>18 yaş ve üzeri </a:t>
            </a:r>
            <a:r>
              <a:rPr lang="tr-TR" dirty="0"/>
              <a:t>grupta tütün ürünü kullanım ve tütün dumanından pasif etkilenim durumu sorgulanmalı, </a:t>
            </a:r>
          </a:p>
          <a:p>
            <a:r>
              <a:rPr lang="tr-TR" dirty="0"/>
              <a:t>Alkol ve diğer bağımlılık yapıcı maddeler sorgulanmalı</a:t>
            </a:r>
          </a:p>
          <a:p>
            <a:r>
              <a:rPr lang="tr-TR" dirty="0"/>
              <a:t>Bu kişiler bu maddelerin sağlığa zararları ve olası etkileri konusunda bilgilendirilmeli ve kullanımının olması halinde bağımlılık düzeyine göre tedavi algoritmaları doğrultusunda müdahale edilmeli veya ilgili merkezlere yönlendirme yapılmalıdır. </a:t>
            </a:r>
          </a:p>
        </p:txBody>
      </p:sp>
      <p:sp>
        <p:nvSpPr>
          <p:cNvPr id="6" name="Metin kutusu 5">
            <a:extLst>
              <a:ext uri="{FF2B5EF4-FFF2-40B4-BE49-F238E27FC236}">
                <a16:creationId xmlns:a16="http://schemas.microsoft.com/office/drawing/2014/main" id="{0D284BCF-EDEE-34F9-2F9F-BD23896AEEE9}"/>
              </a:ext>
            </a:extLst>
          </p:cNvPr>
          <p:cNvSpPr txBox="1"/>
          <p:nvPr/>
        </p:nvSpPr>
        <p:spPr>
          <a:xfrm>
            <a:off x="6030551" y="5120486"/>
            <a:ext cx="6094268" cy="461665"/>
          </a:xfrm>
          <a:prstGeom prst="rect">
            <a:avLst/>
          </a:prstGeom>
          <a:noFill/>
        </p:spPr>
        <p:txBody>
          <a:bodyPr wrap="square">
            <a:spAutoFit/>
          </a:bodyPr>
          <a:lstStyle/>
          <a:p>
            <a:r>
              <a:rPr lang="tr-TR" sz="1200" i="1" dirty="0">
                <a:effectLst/>
              </a:rPr>
              <a:t>Aile Hekimliği Uygulamasında Önerilen Periyodik Sağlık Muayeneleri ve Tarama Testleri 2015</a:t>
            </a:r>
            <a:endParaRPr lang="tr-TR" sz="1200" i="1" dirty="0"/>
          </a:p>
        </p:txBody>
      </p:sp>
    </p:spTree>
    <p:extLst>
      <p:ext uri="{BB962C8B-B14F-4D97-AF65-F5344CB8AC3E}">
        <p14:creationId xmlns:p14="http://schemas.microsoft.com/office/powerpoint/2010/main" val="30021135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1472A88-394F-6948-D345-079C742A6216}"/>
              </a:ext>
            </a:extLst>
          </p:cNvPr>
          <p:cNvSpPr>
            <a:spLocks noGrp="1"/>
          </p:cNvSpPr>
          <p:nvPr>
            <p:ph type="title"/>
          </p:nvPr>
        </p:nvSpPr>
        <p:spPr>
          <a:xfrm>
            <a:off x="614679" y="548640"/>
            <a:ext cx="4779572" cy="2067705"/>
          </a:xfrm>
        </p:spPr>
        <p:txBody>
          <a:bodyPr anchor="t">
            <a:normAutofit/>
          </a:bodyPr>
          <a:lstStyle/>
          <a:p>
            <a:r>
              <a:rPr lang="tr-TR" dirty="0"/>
              <a:t>DEPRESYON</a:t>
            </a:r>
          </a:p>
        </p:txBody>
      </p:sp>
      <p:pic>
        <p:nvPicPr>
          <p:cNvPr id="5" name="Resim 4">
            <a:extLst>
              <a:ext uri="{FF2B5EF4-FFF2-40B4-BE49-F238E27FC236}">
                <a16:creationId xmlns:a16="http://schemas.microsoft.com/office/drawing/2014/main" id="{E5826A75-7E96-E4A0-709A-96BE657F1172}"/>
              </a:ext>
            </a:extLst>
          </p:cNvPr>
          <p:cNvPicPr>
            <a:picLocks noChangeAspect="1"/>
          </p:cNvPicPr>
          <p:nvPr/>
        </p:nvPicPr>
        <p:blipFill>
          <a:blip r:embed="rId2"/>
          <a:stretch>
            <a:fillRect/>
          </a:stretch>
        </p:blipFill>
        <p:spPr>
          <a:xfrm>
            <a:off x="614679" y="2133635"/>
            <a:ext cx="4673754" cy="3084677"/>
          </a:xfrm>
          <a:prstGeom prst="rect">
            <a:avLst/>
          </a:prstGeom>
        </p:spPr>
      </p:pic>
      <p:sp>
        <p:nvSpPr>
          <p:cNvPr id="3" name="İçerik Yer Tutucusu 2">
            <a:extLst>
              <a:ext uri="{FF2B5EF4-FFF2-40B4-BE49-F238E27FC236}">
                <a16:creationId xmlns:a16="http://schemas.microsoft.com/office/drawing/2014/main" id="{87507D92-31CA-9962-2B99-CA2508617D45}"/>
              </a:ext>
            </a:extLst>
          </p:cNvPr>
          <p:cNvSpPr>
            <a:spLocks noGrp="1"/>
          </p:cNvSpPr>
          <p:nvPr>
            <p:ph idx="1"/>
          </p:nvPr>
        </p:nvSpPr>
        <p:spPr>
          <a:xfrm>
            <a:off x="6019740" y="985056"/>
            <a:ext cx="5546770" cy="5760721"/>
          </a:xfrm>
        </p:spPr>
        <p:txBody>
          <a:bodyPr anchor="t">
            <a:normAutofit/>
          </a:bodyPr>
          <a:lstStyle/>
          <a:p>
            <a:r>
              <a:rPr lang="tr-TR" dirty="0"/>
              <a:t>18-65 yaş aralığındaki yetişkinlerde kişinin şikayeti veya hekimin öngörmesi durumunda </a:t>
            </a:r>
            <a:r>
              <a:rPr lang="tr-TR" b="1" dirty="0"/>
              <a:t>“Son iki hafta içinde hemen her gün kendinizi çökkün ya da umutsuz hissettiğiniz oldu mu?” </a:t>
            </a:r>
            <a:r>
              <a:rPr lang="tr-TR" dirty="0"/>
              <a:t>ve </a:t>
            </a:r>
            <a:r>
              <a:rPr lang="tr-TR" b="1" dirty="0"/>
              <a:t>“Son iki haftadır ilgi kaybı ya da hayattan zevk alamama gibi yakınmalarınız oldu mu?”</a:t>
            </a:r>
            <a:r>
              <a:rPr lang="tr-TR" dirty="0"/>
              <a:t> sorularının yöneltilerek depresyon sorgulamasının yapılması, </a:t>
            </a:r>
          </a:p>
          <a:p>
            <a:r>
              <a:rPr lang="tr-TR" dirty="0"/>
              <a:t>Her iki soruya da “Evet” cevabının alınması durumunda bir psikiyatri uzmanına yönlendirilmesi önerilir.</a:t>
            </a:r>
          </a:p>
        </p:txBody>
      </p:sp>
      <p:sp>
        <p:nvSpPr>
          <p:cNvPr id="6" name="Metin kutusu 5">
            <a:extLst>
              <a:ext uri="{FF2B5EF4-FFF2-40B4-BE49-F238E27FC236}">
                <a16:creationId xmlns:a16="http://schemas.microsoft.com/office/drawing/2014/main" id="{09C3A29D-6D44-6CAB-FA52-BB3F3B61FA55}"/>
              </a:ext>
            </a:extLst>
          </p:cNvPr>
          <p:cNvSpPr txBox="1"/>
          <p:nvPr/>
        </p:nvSpPr>
        <p:spPr>
          <a:xfrm>
            <a:off x="6096000" y="5754332"/>
            <a:ext cx="6094268" cy="461665"/>
          </a:xfrm>
          <a:prstGeom prst="rect">
            <a:avLst/>
          </a:prstGeom>
          <a:noFill/>
        </p:spPr>
        <p:txBody>
          <a:bodyPr wrap="square">
            <a:spAutoFit/>
          </a:bodyPr>
          <a:lstStyle/>
          <a:p>
            <a:r>
              <a:rPr lang="tr-TR" sz="1200" i="1" dirty="0">
                <a:effectLst/>
              </a:rPr>
              <a:t>Aile Hekimliği Uygulamasında Önerilen Periyodik Sağlık Muayeneleri ve Tarama Testleri 2015</a:t>
            </a:r>
            <a:endParaRPr lang="tr-TR" sz="1200" i="1" dirty="0"/>
          </a:p>
        </p:txBody>
      </p:sp>
    </p:spTree>
    <p:extLst>
      <p:ext uri="{BB962C8B-B14F-4D97-AF65-F5344CB8AC3E}">
        <p14:creationId xmlns:p14="http://schemas.microsoft.com/office/powerpoint/2010/main" val="32650350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65F7F7-2FCE-8F01-53DE-15C39342B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587CD5BD-A10C-2DF6-D085-D565EF1A1F18}"/>
              </a:ext>
            </a:extLst>
          </p:cNvPr>
          <p:cNvSpPr>
            <a:spLocks noGrp="1"/>
          </p:cNvSpPr>
          <p:nvPr>
            <p:ph type="title"/>
          </p:nvPr>
        </p:nvSpPr>
        <p:spPr>
          <a:xfrm>
            <a:off x="1731821" y="501345"/>
            <a:ext cx="8728364" cy="689279"/>
          </a:xfrm>
        </p:spPr>
        <p:txBody>
          <a:bodyPr vert="horz" lIns="91440" tIns="45720" rIns="91440" bIns="45720" rtlCol="0" anchor="b">
            <a:normAutofit/>
          </a:bodyPr>
          <a:lstStyle/>
          <a:p>
            <a:pPr algn="ctr"/>
            <a:r>
              <a:rPr lang="en-US"/>
              <a:t>ERİŞKİNLERDE BAĞIŞIKLAMA</a:t>
            </a:r>
          </a:p>
        </p:txBody>
      </p:sp>
      <p:pic>
        <p:nvPicPr>
          <p:cNvPr id="5" name="İçerik Yer Tutucusu 4">
            <a:extLst>
              <a:ext uri="{FF2B5EF4-FFF2-40B4-BE49-F238E27FC236}">
                <a16:creationId xmlns:a16="http://schemas.microsoft.com/office/drawing/2014/main" id="{4BEBC26A-9696-DC00-542F-9048DED35983}"/>
              </a:ext>
            </a:extLst>
          </p:cNvPr>
          <p:cNvPicPr>
            <a:picLocks noGrp="1" noChangeAspect="1"/>
          </p:cNvPicPr>
          <p:nvPr>
            <p:ph idx="1"/>
          </p:nvPr>
        </p:nvPicPr>
        <p:blipFill>
          <a:blip r:embed="rId2"/>
          <a:stretch>
            <a:fillRect/>
          </a:stretch>
        </p:blipFill>
        <p:spPr>
          <a:xfrm>
            <a:off x="2538024" y="1366479"/>
            <a:ext cx="7115951" cy="4572000"/>
          </a:xfrm>
          <a:prstGeom prst="rect">
            <a:avLst/>
          </a:prstGeom>
        </p:spPr>
      </p:pic>
      <p:sp>
        <p:nvSpPr>
          <p:cNvPr id="4" name="Metin kutusu 3">
            <a:extLst>
              <a:ext uri="{FF2B5EF4-FFF2-40B4-BE49-F238E27FC236}">
                <a16:creationId xmlns:a16="http://schemas.microsoft.com/office/drawing/2014/main" id="{531AD357-EF71-884E-7174-1F0E99627409}"/>
              </a:ext>
            </a:extLst>
          </p:cNvPr>
          <p:cNvSpPr txBox="1"/>
          <p:nvPr/>
        </p:nvSpPr>
        <p:spPr>
          <a:xfrm>
            <a:off x="2683453" y="5898890"/>
            <a:ext cx="6094268" cy="430887"/>
          </a:xfrm>
          <a:prstGeom prst="rect">
            <a:avLst/>
          </a:prstGeom>
          <a:noFill/>
        </p:spPr>
        <p:txBody>
          <a:bodyPr wrap="square">
            <a:spAutoFit/>
          </a:bodyPr>
          <a:lstStyle/>
          <a:p>
            <a:r>
              <a:rPr lang="tr-TR" sz="1100" i="1" dirty="0"/>
              <a:t>https://hsgm.saglik.gov.tr/depo/birimler/asi-ile-onlenebilir-hastaliklar-db/dokumanlar/asi_karti_2026.pdf</a:t>
            </a:r>
          </a:p>
        </p:txBody>
      </p:sp>
    </p:spTree>
    <p:extLst>
      <p:ext uri="{BB962C8B-B14F-4D97-AF65-F5344CB8AC3E}">
        <p14:creationId xmlns:p14="http://schemas.microsoft.com/office/powerpoint/2010/main" val="16004161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25981DF-4698-24AD-9F49-4CFD60104B8E}"/>
              </a:ext>
            </a:extLst>
          </p:cNvPr>
          <p:cNvSpPr>
            <a:spLocks noGrp="1"/>
          </p:cNvSpPr>
          <p:nvPr>
            <p:ph type="title"/>
          </p:nvPr>
        </p:nvSpPr>
        <p:spPr/>
        <p:txBody>
          <a:bodyPr>
            <a:normAutofit/>
          </a:bodyPr>
          <a:lstStyle/>
          <a:p>
            <a:r>
              <a:rPr lang="tr-TR" sz="3200" b="0" dirty="0"/>
              <a:t>ERİŞKİNLERDE YAPILAN DİĞER TARAMA VE DANIŞMANLIKLAR</a:t>
            </a:r>
          </a:p>
        </p:txBody>
      </p:sp>
      <p:sp>
        <p:nvSpPr>
          <p:cNvPr id="3" name="İçerik Yer Tutucusu 2">
            <a:extLst>
              <a:ext uri="{FF2B5EF4-FFF2-40B4-BE49-F238E27FC236}">
                <a16:creationId xmlns:a16="http://schemas.microsoft.com/office/drawing/2014/main" id="{94DB2FE8-E82E-174B-0599-C55F5683E4DB}"/>
              </a:ext>
            </a:extLst>
          </p:cNvPr>
          <p:cNvSpPr>
            <a:spLocks noGrp="1"/>
          </p:cNvSpPr>
          <p:nvPr>
            <p:ph idx="1"/>
          </p:nvPr>
        </p:nvSpPr>
        <p:spPr/>
        <p:txBody>
          <a:bodyPr/>
          <a:lstStyle/>
          <a:p>
            <a:r>
              <a:rPr lang="tr-TR" dirty="0"/>
              <a:t>ORAK HÜCRELİ ANEMİ VE TALASEMİ MAJOR TARAMASI</a:t>
            </a:r>
          </a:p>
          <a:p>
            <a:r>
              <a:rPr lang="tr-TR" dirty="0"/>
              <a:t>NÖRAL TÜP DEFEKTİ PROFİLAKSİSİ İÇİN FOLİK ASİT ÖNERİLMESİ</a:t>
            </a:r>
          </a:p>
          <a:p>
            <a:r>
              <a:rPr lang="tr-TR" dirty="0"/>
              <a:t>GESTASYONEL DİYABET TARAMASI</a:t>
            </a:r>
          </a:p>
          <a:p>
            <a:r>
              <a:rPr lang="tr-TR" dirty="0"/>
              <a:t>GEBELERDE KAN GRUBU TAYİNİ, DEMİR EKSİKLİĞİ TARAMASI</a:t>
            </a:r>
          </a:p>
          <a:p>
            <a:r>
              <a:rPr lang="tr-TR" dirty="0"/>
              <a:t>SEKONDER OSTEOPOROZ / KIRIK RİSKİ</a:t>
            </a:r>
          </a:p>
          <a:p>
            <a:r>
              <a:rPr lang="tr-TR" dirty="0"/>
              <a:t>PROSTAT KANSERİ</a:t>
            </a:r>
          </a:p>
        </p:txBody>
      </p:sp>
      <p:sp>
        <p:nvSpPr>
          <p:cNvPr id="5" name="Metin kutusu 4">
            <a:extLst>
              <a:ext uri="{FF2B5EF4-FFF2-40B4-BE49-F238E27FC236}">
                <a16:creationId xmlns:a16="http://schemas.microsoft.com/office/drawing/2014/main" id="{E91BA3F1-3B77-5FBD-BEB4-9B1A7B7D6DD2}"/>
              </a:ext>
            </a:extLst>
          </p:cNvPr>
          <p:cNvSpPr txBox="1"/>
          <p:nvPr/>
        </p:nvSpPr>
        <p:spPr>
          <a:xfrm>
            <a:off x="612647" y="4985405"/>
            <a:ext cx="6094268" cy="461665"/>
          </a:xfrm>
          <a:prstGeom prst="rect">
            <a:avLst/>
          </a:prstGeom>
          <a:noFill/>
        </p:spPr>
        <p:txBody>
          <a:bodyPr wrap="square">
            <a:spAutoFit/>
          </a:bodyPr>
          <a:lstStyle/>
          <a:p>
            <a:r>
              <a:rPr lang="tr-TR" sz="1200" i="1" dirty="0">
                <a:effectLst/>
              </a:rPr>
              <a:t>Aile Hekimliği Uygulamasında Önerilen Periyodik Sağlık Muayeneleri ve Tarama Testleri 2015</a:t>
            </a:r>
            <a:endParaRPr lang="tr-TR" sz="1200" i="1" dirty="0"/>
          </a:p>
        </p:txBody>
      </p:sp>
    </p:spTree>
    <p:extLst>
      <p:ext uri="{BB962C8B-B14F-4D97-AF65-F5344CB8AC3E}">
        <p14:creationId xmlns:p14="http://schemas.microsoft.com/office/powerpoint/2010/main" val="15795261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A875D55-4A80-43E9-38F6-27E366493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Resim 4">
            <a:extLst>
              <a:ext uri="{FF2B5EF4-FFF2-40B4-BE49-F238E27FC236}">
                <a16:creationId xmlns:a16="http://schemas.microsoft.com/office/drawing/2014/main" id="{0FC3EBD3-7683-40CF-8C0F-6FD0016A6199}"/>
              </a:ext>
            </a:extLst>
          </p:cNvPr>
          <p:cNvPicPr>
            <a:picLocks noChangeAspect="1"/>
          </p:cNvPicPr>
          <p:nvPr/>
        </p:nvPicPr>
        <p:blipFill>
          <a:blip r:embed="rId2">
            <a:alphaModFix amt="60000"/>
          </a:blip>
          <a:srcRect b="6639"/>
          <a:stretch>
            <a:fillRect/>
          </a:stretch>
        </p:blipFill>
        <p:spPr>
          <a:xfrm>
            <a:off x="1" y="1"/>
            <a:ext cx="12192000" cy="6857999"/>
          </a:xfrm>
          <a:prstGeom prst="rect">
            <a:avLst/>
          </a:prstGeom>
        </p:spPr>
      </p:pic>
      <p:sp>
        <p:nvSpPr>
          <p:cNvPr id="2" name="Başlık 1">
            <a:extLst>
              <a:ext uri="{FF2B5EF4-FFF2-40B4-BE49-F238E27FC236}">
                <a16:creationId xmlns:a16="http://schemas.microsoft.com/office/drawing/2014/main" id="{6B72923C-87F1-BD6E-6190-B10FD1AE24D9}"/>
              </a:ext>
            </a:extLst>
          </p:cNvPr>
          <p:cNvSpPr>
            <a:spLocks noGrp="1"/>
          </p:cNvSpPr>
          <p:nvPr>
            <p:ph type="title"/>
          </p:nvPr>
        </p:nvSpPr>
        <p:spPr>
          <a:xfrm>
            <a:off x="2301923" y="1482602"/>
            <a:ext cx="7588155" cy="2236264"/>
          </a:xfrm>
        </p:spPr>
        <p:txBody>
          <a:bodyPr vert="horz" lIns="91440" tIns="45720" rIns="91440" bIns="45720" rtlCol="0" anchor="b">
            <a:normAutofit/>
          </a:bodyPr>
          <a:lstStyle/>
          <a:p>
            <a:pPr algn="ctr"/>
            <a:r>
              <a:rPr lang="en-US" sz="5400">
                <a:solidFill>
                  <a:srgbClr val="FFFFFF"/>
                </a:solidFill>
              </a:rPr>
              <a:t>GERİATRİK DÖNEM</a:t>
            </a:r>
            <a:br>
              <a:rPr lang="en-US" sz="5400">
                <a:solidFill>
                  <a:srgbClr val="FFFFFF"/>
                </a:solidFill>
              </a:rPr>
            </a:br>
            <a:endParaRPr lang="en-US" sz="5400">
              <a:solidFill>
                <a:srgbClr val="FFFFFF"/>
              </a:solidFill>
            </a:endParaRPr>
          </a:p>
        </p:txBody>
      </p:sp>
    </p:spTree>
    <p:extLst>
      <p:ext uri="{BB962C8B-B14F-4D97-AF65-F5344CB8AC3E}">
        <p14:creationId xmlns:p14="http://schemas.microsoft.com/office/powerpoint/2010/main" val="97603953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B65277-82C6-6D08-6DCA-4A7DCC3B7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0050122-EBF0-F285-179A-ADCD30792D17}"/>
              </a:ext>
            </a:extLst>
          </p:cNvPr>
          <p:cNvSpPr>
            <a:spLocks noGrp="1"/>
          </p:cNvSpPr>
          <p:nvPr>
            <p:ph type="title"/>
          </p:nvPr>
        </p:nvSpPr>
        <p:spPr>
          <a:xfrm>
            <a:off x="328900" y="548640"/>
            <a:ext cx="5577902" cy="1527048"/>
          </a:xfrm>
        </p:spPr>
        <p:txBody>
          <a:bodyPr anchor="b">
            <a:normAutofit/>
          </a:bodyPr>
          <a:lstStyle/>
          <a:p>
            <a:r>
              <a:rPr lang="tr-TR" sz="3200" dirty="0"/>
              <a:t>YAŞLILARDA OSTEOPOROZ/KIRIK RİSKİ </a:t>
            </a:r>
          </a:p>
        </p:txBody>
      </p:sp>
      <p:pic>
        <p:nvPicPr>
          <p:cNvPr id="5" name="Resim 4">
            <a:extLst>
              <a:ext uri="{FF2B5EF4-FFF2-40B4-BE49-F238E27FC236}">
                <a16:creationId xmlns:a16="http://schemas.microsoft.com/office/drawing/2014/main" id="{D5BDB6B4-1B68-9A7B-7EFA-8D35E4688750}"/>
              </a:ext>
            </a:extLst>
          </p:cNvPr>
          <p:cNvPicPr>
            <a:picLocks noChangeAspect="1"/>
          </p:cNvPicPr>
          <p:nvPr/>
        </p:nvPicPr>
        <p:blipFill>
          <a:blip r:embed="rId2"/>
          <a:stretch>
            <a:fillRect/>
          </a:stretch>
        </p:blipFill>
        <p:spPr>
          <a:xfrm>
            <a:off x="186621" y="2315882"/>
            <a:ext cx="3732937" cy="3890443"/>
          </a:xfrm>
          <a:prstGeom prst="rect">
            <a:avLst/>
          </a:prstGeom>
        </p:spPr>
      </p:pic>
      <p:sp>
        <p:nvSpPr>
          <p:cNvPr id="3" name="İçerik Yer Tutucusu 2">
            <a:extLst>
              <a:ext uri="{FF2B5EF4-FFF2-40B4-BE49-F238E27FC236}">
                <a16:creationId xmlns:a16="http://schemas.microsoft.com/office/drawing/2014/main" id="{B3FE7E91-FB09-E35F-F830-FF29337DE872}"/>
              </a:ext>
            </a:extLst>
          </p:cNvPr>
          <p:cNvSpPr>
            <a:spLocks noGrp="1"/>
          </p:cNvSpPr>
          <p:nvPr>
            <p:ph idx="1"/>
          </p:nvPr>
        </p:nvSpPr>
        <p:spPr>
          <a:xfrm>
            <a:off x="5906802" y="862445"/>
            <a:ext cx="5577902" cy="5446915"/>
          </a:xfrm>
        </p:spPr>
        <p:txBody>
          <a:bodyPr>
            <a:normAutofit/>
          </a:bodyPr>
          <a:lstStyle/>
          <a:p>
            <a:r>
              <a:rPr lang="tr-TR"/>
              <a:t>65 yaş üstü tüm kişilerde yılda bir kez biyokimyasal testlerin yapılmasının sağlanması (iyonize kalsiyum, tam kan sayımı, kreatinin, alkalen fosfataz, TSH, 25-hidroksivitamin D ölçümleri ve vertebral kırığı olanlarda protein elektroforezi), </a:t>
            </a:r>
          </a:p>
          <a:p>
            <a:r>
              <a:rPr lang="tr-TR"/>
              <a:t>Risk faktörleri ve kemik kırığı varlığına göre ilgili uzmanlıklara yönlendirilmesi, </a:t>
            </a:r>
          </a:p>
          <a:p>
            <a:r>
              <a:rPr lang="tr-TR" b="1"/>
              <a:t>65 yaş üstü kadınlar </a:t>
            </a:r>
            <a:r>
              <a:rPr lang="tr-TR"/>
              <a:t>ile </a:t>
            </a:r>
            <a:r>
              <a:rPr lang="tr-TR" b="1"/>
              <a:t>70 yaş üstü erkeklerde</a:t>
            </a:r>
            <a:r>
              <a:rPr lang="tr-TR"/>
              <a:t> hayatlarında en az bir kez </a:t>
            </a:r>
            <a:r>
              <a:rPr lang="tr-TR" b="1"/>
              <a:t>DEXA</a:t>
            </a:r>
            <a:r>
              <a:rPr lang="tr-TR"/>
              <a:t> ölçümü yaptırmalarının sağlanması önerilir.</a:t>
            </a:r>
            <a:endParaRPr lang="tr-TR" dirty="0"/>
          </a:p>
        </p:txBody>
      </p:sp>
      <p:pic>
        <p:nvPicPr>
          <p:cNvPr id="7" name="Resim 6">
            <a:extLst>
              <a:ext uri="{FF2B5EF4-FFF2-40B4-BE49-F238E27FC236}">
                <a16:creationId xmlns:a16="http://schemas.microsoft.com/office/drawing/2014/main" id="{8BAA409E-5846-3531-2114-4A0C818C4A58}"/>
              </a:ext>
            </a:extLst>
          </p:cNvPr>
          <p:cNvPicPr>
            <a:picLocks noChangeAspect="1"/>
          </p:cNvPicPr>
          <p:nvPr/>
        </p:nvPicPr>
        <p:blipFill>
          <a:blip r:embed="rId3"/>
          <a:stretch>
            <a:fillRect/>
          </a:stretch>
        </p:blipFill>
        <p:spPr>
          <a:xfrm>
            <a:off x="4989979" y="760764"/>
            <a:ext cx="846981" cy="956681"/>
          </a:xfrm>
          <a:prstGeom prst="rect">
            <a:avLst/>
          </a:prstGeom>
        </p:spPr>
      </p:pic>
      <p:sp>
        <p:nvSpPr>
          <p:cNvPr id="6" name="Metin kutusu 5">
            <a:extLst>
              <a:ext uri="{FF2B5EF4-FFF2-40B4-BE49-F238E27FC236}">
                <a16:creationId xmlns:a16="http://schemas.microsoft.com/office/drawing/2014/main" id="{D9606344-E9F6-8EEE-E044-8B85205652D6}"/>
              </a:ext>
            </a:extLst>
          </p:cNvPr>
          <p:cNvSpPr txBox="1"/>
          <p:nvPr/>
        </p:nvSpPr>
        <p:spPr>
          <a:xfrm>
            <a:off x="6167574" y="5744660"/>
            <a:ext cx="6094268" cy="461665"/>
          </a:xfrm>
          <a:prstGeom prst="rect">
            <a:avLst/>
          </a:prstGeom>
          <a:noFill/>
        </p:spPr>
        <p:txBody>
          <a:bodyPr wrap="square">
            <a:spAutoFit/>
          </a:bodyPr>
          <a:lstStyle/>
          <a:p>
            <a:r>
              <a:rPr lang="tr-TR" sz="1200" i="1" dirty="0">
                <a:effectLst/>
              </a:rPr>
              <a:t>Aile Hekimliği Uygulamasında Önerilen Periyodik Sağlık Muayeneleri ve Tarama Testleri 2015</a:t>
            </a:r>
            <a:endParaRPr lang="tr-TR" sz="1200" i="1" dirty="0"/>
          </a:p>
        </p:txBody>
      </p:sp>
    </p:spTree>
    <p:extLst>
      <p:ext uri="{BB962C8B-B14F-4D97-AF65-F5344CB8AC3E}">
        <p14:creationId xmlns:p14="http://schemas.microsoft.com/office/powerpoint/2010/main" val="23035220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68E0005-3E21-FB9C-C51C-1D620DA10781}"/>
              </a:ext>
            </a:extLst>
          </p:cNvPr>
          <p:cNvSpPr>
            <a:spLocks noGrp="1"/>
          </p:cNvSpPr>
          <p:nvPr>
            <p:ph type="title"/>
          </p:nvPr>
        </p:nvSpPr>
        <p:spPr>
          <a:xfrm>
            <a:off x="614679" y="548640"/>
            <a:ext cx="4779572" cy="2067705"/>
          </a:xfrm>
        </p:spPr>
        <p:txBody>
          <a:bodyPr anchor="t">
            <a:normAutofit/>
          </a:bodyPr>
          <a:lstStyle/>
          <a:p>
            <a:r>
              <a:rPr lang="tr-TR"/>
              <a:t>ÇOK YÖNLÜ GERİATRİK DEĞERLENDİRME</a:t>
            </a:r>
          </a:p>
        </p:txBody>
      </p:sp>
      <p:pic>
        <p:nvPicPr>
          <p:cNvPr id="5" name="Resim 4">
            <a:extLst>
              <a:ext uri="{FF2B5EF4-FFF2-40B4-BE49-F238E27FC236}">
                <a16:creationId xmlns:a16="http://schemas.microsoft.com/office/drawing/2014/main" id="{7F6B0A72-1938-2047-D349-2A63AA228BC4}"/>
              </a:ext>
            </a:extLst>
          </p:cNvPr>
          <p:cNvPicPr>
            <a:picLocks noChangeAspect="1"/>
          </p:cNvPicPr>
          <p:nvPr/>
        </p:nvPicPr>
        <p:blipFill>
          <a:blip r:embed="rId2"/>
          <a:stretch>
            <a:fillRect/>
          </a:stretch>
        </p:blipFill>
        <p:spPr>
          <a:xfrm>
            <a:off x="667588" y="2697837"/>
            <a:ext cx="4673754" cy="3087638"/>
          </a:xfrm>
          <a:prstGeom prst="rect">
            <a:avLst/>
          </a:prstGeom>
        </p:spPr>
      </p:pic>
      <p:sp>
        <p:nvSpPr>
          <p:cNvPr id="3" name="İçerik Yer Tutucusu 2">
            <a:extLst>
              <a:ext uri="{FF2B5EF4-FFF2-40B4-BE49-F238E27FC236}">
                <a16:creationId xmlns:a16="http://schemas.microsoft.com/office/drawing/2014/main" id="{C0BC1926-142E-488E-2226-951DE86CBE6F}"/>
              </a:ext>
            </a:extLst>
          </p:cNvPr>
          <p:cNvSpPr>
            <a:spLocks noGrp="1"/>
          </p:cNvSpPr>
          <p:nvPr>
            <p:ph idx="1"/>
          </p:nvPr>
        </p:nvSpPr>
        <p:spPr>
          <a:xfrm>
            <a:off x="6030551" y="548638"/>
            <a:ext cx="5546770" cy="5760721"/>
          </a:xfrm>
        </p:spPr>
        <p:txBody>
          <a:bodyPr anchor="t">
            <a:normAutofit/>
          </a:bodyPr>
          <a:lstStyle/>
          <a:p>
            <a:r>
              <a:rPr lang="tr-TR"/>
              <a:t>Çok yönlü yaşlı değerlendirmesinin amacı yaşlı bireye bütüncül bir bakışla yaklaşarak biyopsikososyal değerlendirmesini yapmaktır. </a:t>
            </a:r>
          </a:p>
          <a:p>
            <a:r>
              <a:rPr lang="tr-TR"/>
              <a:t>Bu doğrultuda</a:t>
            </a:r>
            <a:r>
              <a:rPr lang="tr-TR" b="1"/>
              <a:t>, 65 yaş ve üzeri </a:t>
            </a:r>
            <a:r>
              <a:rPr lang="tr-TR"/>
              <a:t>her birey </a:t>
            </a:r>
            <a:r>
              <a:rPr lang="tr-TR" b="1"/>
              <a:t>yılda en az bir kez </a:t>
            </a:r>
            <a:r>
              <a:rPr lang="tr-TR"/>
              <a:t>genel durum değerlendirmesi için davet edilir. </a:t>
            </a:r>
          </a:p>
          <a:p>
            <a:r>
              <a:rPr lang="tr-TR"/>
              <a:t>Değerlendirmeler yaşlı bireyin durumuna uygun olarak sağlık kurumunda, bireyin evinde veya bakımevinde yapılabilir.</a:t>
            </a:r>
            <a:endParaRPr lang="tr-TR" dirty="0"/>
          </a:p>
        </p:txBody>
      </p:sp>
      <p:sp>
        <p:nvSpPr>
          <p:cNvPr id="8" name="Metin kutusu 7">
            <a:extLst>
              <a:ext uri="{FF2B5EF4-FFF2-40B4-BE49-F238E27FC236}">
                <a16:creationId xmlns:a16="http://schemas.microsoft.com/office/drawing/2014/main" id="{E52B2052-F409-CC35-BA72-94B429C0789C}"/>
              </a:ext>
            </a:extLst>
          </p:cNvPr>
          <p:cNvSpPr txBox="1"/>
          <p:nvPr/>
        </p:nvSpPr>
        <p:spPr>
          <a:xfrm>
            <a:off x="6257925" y="4700968"/>
            <a:ext cx="6094268" cy="261610"/>
          </a:xfrm>
          <a:prstGeom prst="rect">
            <a:avLst/>
          </a:prstGeom>
          <a:noFill/>
        </p:spPr>
        <p:txBody>
          <a:bodyPr wrap="square">
            <a:spAutoFit/>
          </a:bodyPr>
          <a:lstStyle/>
          <a:p>
            <a:r>
              <a:rPr lang="nn-NO" sz="1100" i="1" dirty="0"/>
              <a:t>HYP TARAMA ve TAKİP KLAVUZU</a:t>
            </a:r>
            <a:endParaRPr lang="tr-TR" sz="1100" i="1" dirty="0"/>
          </a:p>
        </p:txBody>
      </p:sp>
    </p:spTree>
    <p:extLst>
      <p:ext uri="{BB962C8B-B14F-4D97-AF65-F5344CB8AC3E}">
        <p14:creationId xmlns:p14="http://schemas.microsoft.com/office/powerpoint/2010/main" val="34190369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F90101D-57AE-D8DF-FFFD-E96FE6516A4F}"/>
              </a:ext>
            </a:extLst>
          </p:cNvPr>
          <p:cNvPicPr>
            <a:picLocks noGrp="1" noChangeAspect="1"/>
          </p:cNvPicPr>
          <p:nvPr>
            <p:ph idx="1"/>
          </p:nvPr>
        </p:nvPicPr>
        <p:blipFill>
          <a:blip r:embed="rId2"/>
          <a:stretch>
            <a:fillRect/>
          </a:stretch>
        </p:blipFill>
        <p:spPr>
          <a:xfrm>
            <a:off x="1881729" y="195945"/>
            <a:ext cx="8353316" cy="5798184"/>
          </a:xfrm>
          <a:prstGeom prst="rect">
            <a:avLst/>
          </a:prstGeom>
        </p:spPr>
      </p:pic>
      <p:sp>
        <p:nvSpPr>
          <p:cNvPr id="3" name="Metin kutusu 2">
            <a:extLst>
              <a:ext uri="{FF2B5EF4-FFF2-40B4-BE49-F238E27FC236}">
                <a16:creationId xmlns:a16="http://schemas.microsoft.com/office/drawing/2014/main" id="{55ACEFAD-C1B1-91F5-31C3-C74A2FA3968C}"/>
              </a:ext>
            </a:extLst>
          </p:cNvPr>
          <p:cNvSpPr txBox="1"/>
          <p:nvPr/>
        </p:nvSpPr>
        <p:spPr>
          <a:xfrm>
            <a:off x="2413289" y="6400445"/>
            <a:ext cx="6094268" cy="261610"/>
          </a:xfrm>
          <a:prstGeom prst="rect">
            <a:avLst/>
          </a:prstGeom>
          <a:noFill/>
        </p:spPr>
        <p:txBody>
          <a:bodyPr wrap="square">
            <a:spAutoFit/>
          </a:bodyPr>
          <a:lstStyle/>
          <a:p>
            <a:r>
              <a:rPr lang="nn-NO" sz="1100" i="1" dirty="0"/>
              <a:t>HYP TARAMA ve TAKİP KLAVUZU</a:t>
            </a:r>
            <a:endParaRPr lang="tr-TR" sz="1100" i="1" dirty="0"/>
          </a:p>
        </p:txBody>
      </p:sp>
    </p:spTree>
    <p:extLst>
      <p:ext uri="{BB962C8B-B14F-4D97-AF65-F5344CB8AC3E}">
        <p14:creationId xmlns:p14="http://schemas.microsoft.com/office/powerpoint/2010/main" val="20520697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43E2C09-0C96-618E-ED95-4B819049C476}"/>
              </a:ext>
            </a:extLst>
          </p:cNvPr>
          <p:cNvSpPr>
            <a:spLocks noGrp="1"/>
          </p:cNvSpPr>
          <p:nvPr>
            <p:ph type="title"/>
          </p:nvPr>
        </p:nvSpPr>
        <p:spPr/>
        <p:txBody>
          <a:bodyPr>
            <a:normAutofit/>
          </a:bodyPr>
          <a:lstStyle/>
          <a:p>
            <a:r>
              <a:rPr lang="tr-TR" sz="2800" dirty="0"/>
              <a:t>GERİATRİK DEĞERLENDİRME</a:t>
            </a:r>
          </a:p>
        </p:txBody>
      </p:sp>
      <p:pic>
        <p:nvPicPr>
          <p:cNvPr id="6" name="Resim 5">
            <a:extLst>
              <a:ext uri="{FF2B5EF4-FFF2-40B4-BE49-F238E27FC236}">
                <a16:creationId xmlns:a16="http://schemas.microsoft.com/office/drawing/2014/main" id="{0DA92C24-F149-6583-541C-899C4770F6AB}"/>
              </a:ext>
            </a:extLst>
          </p:cNvPr>
          <p:cNvPicPr>
            <a:picLocks noChangeAspect="1"/>
          </p:cNvPicPr>
          <p:nvPr/>
        </p:nvPicPr>
        <p:blipFill>
          <a:blip r:embed="rId2"/>
          <a:stretch>
            <a:fillRect/>
          </a:stretch>
        </p:blipFill>
        <p:spPr>
          <a:xfrm>
            <a:off x="9109191" y="548640"/>
            <a:ext cx="2377235" cy="1631831"/>
          </a:xfrm>
          <a:prstGeom prst="rect">
            <a:avLst/>
          </a:prstGeom>
        </p:spPr>
      </p:pic>
      <p:pic>
        <p:nvPicPr>
          <p:cNvPr id="8" name="Resim 7">
            <a:extLst>
              <a:ext uri="{FF2B5EF4-FFF2-40B4-BE49-F238E27FC236}">
                <a16:creationId xmlns:a16="http://schemas.microsoft.com/office/drawing/2014/main" id="{2288F9C2-A35F-472F-F09E-C76D95AD6D6A}"/>
              </a:ext>
            </a:extLst>
          </p:cNvPr>
          <p:cNvPicPr>
            <a:picLocks noChangeAspect="1"/>
          </p:cNvPicPr>
          <p:nvPr/>
        </p:nvPicPr>
        <p:blipFill>
          <a:blip r:embed="rId3"/>
          <a:stretch>
            <a:fillRect/>
          </a:stretch>
        </p:blipFill>
        <p:spPr>
          <a:xfrm>
            <a:off x="9109191" y="2646782"/>
            <a:ext cx="1998528" cy="1133025"/>
          </a:xfrm>
          <a:prstGeom prst="rect">
            <a:avLst/>
          </a:prstGeom>
        </p:spPr>
      </p:pic>
      <p:pic>
        <p:nvPicPr>
          <p:cNvPr id="10" name="Resim 9">
            <a:extLst>
              <a:ext uri="{FF2B5EF4-FFF2-40B4-BE49-F238E27FC236}">
                <a16:creationId xmlns:a16="http://schemas.microsoft.com/office/drawing/2014/main" id="{A9A84D55-8F3F-5087-8D3C-E00721492020}"/>
              </a:ext>
            </a:extLst>
          </p:cNvPr>
          <p:cNvPicPr>
            <a:picLocks noChangeAspect="1"/>
          </p:cNvPicPr>
          <p:nvPr/>
        </p:nvPicPr>
        <p:blipFill>
          <a:blip r:embed="rId4"/>
          <a:stretch>
            <a:fillRect/>
          </a:stretch>
        </p:blipFill>
        <p:spPr>
          <a:xfrm>
            <a:off x="9208638" y="4246118"/>
            <a:ext cx="2339543" cy="1950889"/>
          </a:xfrm>
          <a:prstGeom prst="rect">
            <a:avLst/>
          </a:prstGeom>
        </p:spPr>
      </p:pic>
      <p:pic>
        <p:nvPicPr>
          <p:cNvPr id="12" name="Resim 11">
            <a:extLst>
              <a:ext uri="{FF2B5EF4-FFF2-40B4-BE49-F238E27FC236}">
                <a16:creationId xmlns:a16="http://schemas.microsoft.com/office/drawing/2014/main" id="{A81613D3-9204-022E-BF40-3E8BA62EB44F}"/>
              </a:ext>
            </a:extLst>
          </p:cNvPr>
          <p:cNvPicPr>
            <a:picLocks noChangeAspect="1"/>
          </p:cNvPicPr>
          <p:nvPr/>
        </p:nvPicPr>
        <p:blipFill>
          <a:blip r:embed="rId5"/>
          <a:stretch>
            <a:fillRect/>
          </a:stretch>
        </p:blipFill>
        <p:spPr>
          <a:xfrm>
            <a:off x="6734927" y="136019"/>
            <a:ext cx="1785619" cy="1454374"/>
          </a:xfrm>
          <a:prstGeom prst="rect">
            <a:avLst/>
          </a:prstGeom>
        </p:spPr>
      </p:pic>
      <p:pic>
        <p:nvPicPr>
          <p:cNvPr id="14" name="Resim 13">
            <a:extLst>
              <a:ext uri="{FF2B5EF4-FFF2-40B4-BE49-F238E27FC236}">
                <a16:creationId xmlns:a16="http://schemas.microsoft.com/office/drawing/2014/main" id="{B3152F2C-10CB-C797-B00F-F207003B395D}"/>
              </a:ext>
            </a:extLst>
          </p:cNvPr>
          <p:cNvPicPr>
            <a:picLocks noChangeAspect="1"/>
          </p:cNvPicPr>
          <p:nvPr/>
        </p:nvPicPr>
        <p:blipFill>
          <a:blip r:embed="rId6"/>
          <a:stretch>
            <a:fillRect/>
          </a:stretch>
        </p:blipFill>
        <p:spPr>
          <a:xfrm>
            <a:off x="171207" y="2264079"/>
            <a:ext cx="8768669" cy="3263885"/>
          </a:xfrm>
          <a:prstGeom prst="rect">
            <a:avLst/>
          </a:prstGeom>
        </p:spPr>
      </p:pic>
      <p:sp>
        <p:nvSpPr>
          <p:cNvPr id="4" name="Metin kutusu 3">
            <a:extLst>
              <a:ext uri="{FF2B5EF4-FFF2-40B4-BE49-F238E27FC236}">
                <a16:creationId xmlns:a16="http://schemas.microsoft.com/office/drawing/2014/main" id="{64F91A0F-7E9E-AF88-F719-7695EF91FD05}"/>
              </a:ext>
            </a:extLst>
          </p:cNvPr>
          <p:cNvSpPr txBox="1"/>
          <p:nvPr/>
        </p:nvSpPr>
        <p:spPr>
          <a:xfrm>
            <a:off x="459798" y="5760841"/>
            <a:ext cx="6094268" cy="261610"/>
          </a:xfrm>
          <a:prstGeom prst="rect">
            <a:avLst/>
          </a:prstGeom>
          <a:noFill/>
        </p:spPr>
        <p:txBody>
          <a:bodyPr wrap="square">
            <a:spAutoFit/>
          </a:bodyPr>
          <a:lstStyle/>
          <a:p>
            <a:r>
              <a:rPr lang="nn-NO" sz="1100" i="1" dirty="0"/>
              <a:t>HYP TARAMA ve TAKİP KLAVUZU</a:t>
            </a:r>
            <a:endParaRPr lang="tr-TR" sz="1100" i="1" dirty="0"/>
          </a:p>
        </p:txBody>
      </p:sp>
    </p:spTree>
    <p:extLst>
      <p:ext uri="{BB962C8B-B14F-4D97-AF65-F5344CB8AC3E}">
        <p14:creationId xmlns:p14="http://schemas.microsoft.com/office/powerpoint/2010/main" val="30721842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DD1D22E-5996-E45B-92B2-659F701A4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Başlık 1">
            <a:extLst>
              <a:ext uri="{FF2B5EF4-FFF2-40B4-BE49-F238E27FC236}">
                <a16:creationId xmlns:a16="http://schemas.microsoft.com/office/drawing/2014/main" id="{443BAE68-2EEA-A312-9310-9D47952CE901}"/>
              </a:ext>
            </a:extLst>
          </p:cNvPr>
          <p:cNvSpPr>
            <a:spLocks noGrp="1"/>
          </p:cNvSpPr>
          <p:nvPr>
            <p:ph type="title"/>
          </p:nvPr>
        </p:nvSpPr>
        <p:spPr>
          <a:xfrm>
            <a:off x="614679" y="548639"/>
            <a:ext cx="3977640" cy="5719640"/>
          </a:xfrm>
        </p:spPr>
        <p:txBody>
          <a:bodyPr anchor="t">
            <a:normAutofit/>
          </a:bodyPr>
          <a:lstStyle/>
          <a:p>
            <a:r>
              <a:rPr lang="tr-TR" b="0" dirty="0"/>
              <a:t>ÖZETLE PERİYODİK MUAYENE;</a:t>
            </a:r>
          </a:p>
        </p:txBody>
      </p:sp>
      <p:sp>
        <p:nvSpPr>
          <p:cNvPr id="3" name="İçerik Yer Tutucusu 2">
            <a:extLst>
              <a:ext uri="{FF2B5EF4-FFF2-40B4-BE49-F238E27FC236}">
                <a16:creationId xmlns:a16="http://schemas.microsoft.com/office/drawing/2014/main" id="{2BE2E8C6-4F4D-0AFA-D3AE-078BABA98E0C}"/>
              </a:ext>
            </a:extLst>
          </p:cNvPr>
          <p:cNvSpPr>
            <a:spLocks noGrp="1"/>
          </p:cNvSpPr>
          <p:nvPr>
            <p:ph idx="1"/>
          </p:nvPr>
        </p:nvSpPr>
        <p:spPr>
          <a:xfrm>
            <a:off x="5387542" y="0"/>
            <a:ext cx="6189780" cy="6858000"/>
          </a:xfrm>
        </p:spPr>
        <p:txBody>
          <a:bodyPr anchor="t">
            <a:normAutofit/>
          </a:bodyPr>
          <a:lstStyle/>
          <a:p>
            <a:pPr marL="0" indent="0">
              <a:lnSpc>
                <a:spcPct val="110000"/>
              </a:lnSpc>
              <a:buNone/>
            </a:pPr>
            <a:r>
              <a:rPr lang="tr-TR" sz="1600" b="1" dirty="0"/>
              <a:t>Riskin değerlendirilmesi </a:t>
            </a:r>
          </a:p>
          <a:p>
            <a:pPr>
              <a:lnSpc>
                <a:spcPct val="110000"/>
              </a:lnSpc>
            </a:pPr>
            <a:r>
              <a:rPr lang="tr-TR" sz="1600" dirty="0"/>
              <a:t> Yaş, cinsiyet, aile öyküsü, tıbbi öykü, meslek, sosyoekonomik faktörler, çevre</a:t>
            </a:r>
          </a:p>
          <a:p>
            <a:pPr>
              <a:lnSpc>
                <a:spcPct val="110000"/>
              </a:lnSpc>
            </a:pPr>
            <a:r>
              <a:rPr lang="tr-TR" sz="1600" dirty="0"/>
              <a:t> Davranışlar</a:t>
            </a:r>
          </a:p>
          <a:p>
            <a:pPr>
              <a:lnSpc>
                <a:spcPct val="110000"/>
              </a:lnSpc>
            </a:pPr>
            <a:r>
              <a:rPr lang="tr-TR" sz="1600" dirty="0"/>
              <a:t> Diyet </a:t>
            </a:r>
          </a:p>
          <a:p>
            <a:pPr>
              <a:lnSpc>
                <a:spcPct val="110000"/>
              </a:lnSpc>
            </a:pPr>
            <a:r>
              <a:rPr lang="tr-TR" sz="1600" dirty="0"/>
              <a:t> Bedensel aktivite </a:t>
            </a:r>
          </a:p>
          <a:p>
            <a:pPr>
              <a:lnSpc>
                <a:spcPct val="110000"/>
              </a:lnSpc>
            </a:pPr>
            <a:r>
              <a:rPr lang="tr-TR" sz="1600" dirty="0"/>
              <a:t> Cinsel uygulamalar</a:t>
            </a:r>
          </a:p>
          <a:p>
            <a:pPr>
              <a:lnSpc>
                <a:spcPct val="110000"/>
              </a:lnSpc>
            </a:pPr>
            <a:r>
              <a:rPr lang="tr-TR" sz="1600" dirty="0"/>
              <a:t> Alkol, tütün, ilaç kullanımı </a:t>
            </a:r>
          </a:p>
          <a:p>
            <a:pPr>
              <a:lnSpc>
                <a:spcPct val="110000"/>
              </a:lnSpc>
            </a:pPr>
            <a:r>
              <a:rPr lang="tr-TR" sz="1600" dirty="0"/>
              <a:t>Riskli davranış</a:t>
            </a:r>
          </a:p>
          <a:p>
            <a:pPr marL="0" indent="0">
              <a:lnSpc>
                <a:spcPct val="110000"/>
              </a:lnSpc>
              <a:buNone/>
            </a:pPr>
            <a:r>
              <a:rPr lang="tr-TR" sz="1600" b="1" dirty="0"/>
              <a:t> Riskin azaltılması </a:t>
            </a:r>
          </a:p>
          <a:p>
            <a:pPr>
              <a:lnSpc>
                <a:spcPct val="110000"/>
              </a:lnSpc>
            </a:pPr>
            <a:r>
              <a:rPr lang="tr-TR" sz="1600" dirty="0"/>
              <a:t> Davranış değişimi </a:t>
            </a:r>
          </a:p>
          <a:p>
            <a:pPr>
              <a:lnSpc>
                <a:spcPct val="110000"/>
              </a:lnSpc>
            </a:pPr>
            <a:r>
              <a:rPr lang="tr-TR" sz="1600" dirty="0"/>
              <a:t> Danışmanlık </a:t>
            </a:r>
          </a:p>
          <a:p>
            <a:pPr>
              <a:lnSpc>
                <a:spcPct val="110000"/>
              </a:lnSpc>
            </a:pPr>
            <a:r>
              <a:rPr lang="tr-TR" sz="1600" dirty="0"/>
              <a:t> </a:t>
            </a:r>
            <a:r>
              <a:rPr lang="tr-TR" sz="1600" dirty="0" err="1"/>
              <a:t>Kemoprofilaksi</a:t>
            </a:r>
            <a:r>
              <a:rPr lang="tr-TR" sz="1600" dirty="0"/>
              <a:t> </a:t>
            </a:r>
          </a:p>
          <a:p>
            <a:pPr marL="0" indent="0">
              <a:lnSpc>
                <a:spcPct val="110000"/>
              </a:lnSpc>
              <a:buNone/>
            </a:pPr>
            <a:r>
              <a:rPr lang="tr-TR" sz="1600" b="1" dirty="0"/>
              <a:t>Tarama </a:t>
            </a:r>
          </a:p>
          <a:p>
            <a:pPr>
              <a:lnSpc>
                <a:spcPct val="110000"/>
              </a:lnSpc>
            </a:pPr>
            <a:r>
              <a:rPr lang="tr-TR" sz="1600" dirty="0"/>
              <a:t>USPSTF deki A ve B , Sağlık Bakanlığı Periyodik Muayene ve Taramalar</a:t>
            </a:r>
          </a:p>
          <a:p>
            <a:pPr marL="0" indent="0">
              <a:lnSpc>
                <a:spcPct val="110000"/>
              </a:lnSpc>
              <a:buNone/>
            </a:pPr>
            <a:r>
              <a:rPr lang="tr-TR" sz="1600" b="1" dirty="0"/>
              <a:t>Bağışıklama </a:t>
            </a:r>
          </a:p>
          <a:p>
            <a:pPr>
              <a:lnSpc>
                <a:spcPct val="110000"/>
              </a:lnSpc>
            </a:pPr>
            <a:r>
              <a:rPr lang="tr-TR" sz="1600" dirty="0"/>
              <a:t>ACIP, CDC, Ulusal Aşı Takvimi, Erişkin Bağışıklama rehber</a:t>
            </a:r>
          </a:p>
          <a:p>
            <a:pPr>
              <a:lnSpc>
                <a:spcPct val="110000"/>
              </a:lnSpc>
            </a:pPr>
            <a:endParaRPr lang="tr-TR" sz="1300" dirty="0"/>
          </a:p>
        </p:txBody>
      </p:sp>
      <p:pic>
        <p:nvPicPr>
          <p:cNvPr id="5" name="Resim 4">
            <a:extLst>
              <a:ext uri="{FF2B5EF4-FFF2-40B4-BE49-F238E27FC236}">
                <a16:creationId xmlns:a16="http://schemas.microsoft.com/office/drawing/2014/main" id="{86F5F526-4F9D-C9F2-22F3-1FC7965872AA}"/>
              </a:ext>
            </a:extLst>
          </p:cNvPr>
          <p:cNvPicPr>
            <a:picLocks noChangeAspect="1"/>
          </p:cNvPicPr>
          <p:nvPr/>
        </p:nvPicPr>
        <p:blipFill>
          <a:blip r:embed="rId2"/>
          <a:srcRect l="6150" r="2202"/>
          <a:stretch/>
        </p:blipFill>
        <p:spPr>
          <a:xfrm>
            <a:off x="614678" y="2691256"/>
            <a:ext cx="4380631" cy="3106871"/>
          </a:xfrm>
          <a:prstGeom prst="rect">
            <a:avLst/>
          </a:prstGeom>
        </p:spPr>
      </p:pic>
    </p:spTree>
    <p:extLst>
      <p:ext uri="{BB962C8B-B14F-4D97-AF65-F5344CB8AC3E}">
        <p14:creationId xmlns:p14="http://schemas.microsoft.com/office/powerpoint/2010/main" val="642561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2F2CC0-4252-A3B1-0AD5-D3185ABD55EE}"/>
              </a:ext>
            </a:extLst>
          </p:cNvPr>
          <p:cNvSpPr>
            <a:spLocks noGrp="1"/>
          </p:cNvSpPr>
          <p:nvPr>
            <p:ph type="title"/>
          </p:nvPr>
        </p:nvSpPr>
        <p:spPr/>
        <p:txBody>
          <a:bodyPr/>
          <a:lstStyle/>
          <a:p>
            <a:r>
              <a:rPr lang="tr-TR" dirty="0"/>
              <a:t>KAYNAKÇA</a:t>
            </a:r>
          </a:p>
        </p:txBody>
      </p:sp>
      <p:sp>
        <p:nvSpPr>
          <p:cNvPr id="3" name="İçerik Yer Tutucusu 2">
            <a:extLst>
              <a:ext uri="{FF2B5EF4-FFF2-40B4-BE49-F238E27FC236}">
                <a16:creationId xmlns:a16="http://schemas.microsoft.com/office/drawing/2014/main" id="{49DABB0F-C1AE-C7D1-D0B8-6DBC95EE60AB}"/>
              </a:ext>
            </a:extLst>
          </p:cNvPr>
          <p:cNvSpPr>
            <a:spLocks noGrp="1"/>
          </p:cNvSpPr>
          <p:nvPr>
            <p:ph idx="1"/>
          </p:nvPr>
        </p:nvSpPr>
        <p:spPr/>
        <p:txBody>
          <a:bodyPr>
            <a:normAutofit fontScale="55000" lnSpcReduction="20000"/>
          </a:bodyPr>
          <a:lstStyle/>
          <a:p>
            <a:r>
              <a:rPr lang="tr-TR" dirty="0">
                <a:hlinkClick r:id="rId2"/>
              </a:rPr>
              <a:t>https://hsgm.saglik.gov.tr/depo/birimler/cocuk-ergen-sagligi-db/Programlar/02.08.2019_ULUSAL_GORME_TARAMASI_REHBERI.pdf</a:t>
            </a:r>
            <a:endParaRPr lang="tr-TR" dirty="0"/>
          </a:p>
          <a:p>
            <a:r>
              <a:rPr lang="tr-TR" dirty="0">
                <a:hlinkClick r:id="rId3"/>
              </a:rPr>
              <a:t>https://hsgm.saglik.gov.tr/depo/birimler/kronik-hastaliklar-ve-yasli-sagligi-db/Dokumanlar/Kitaplar/Periyodik_Muayene_Rehberi.pdf</a:t>
            </a:r>
            <a:endParaRPr lang="tr-TR" dirty="0"/>
          </a:p>
          <a:p>
            <a:r>
              <a:rPr lang="tr-TR" dirty="0"/>
              <a:t>Amerikan Aile Hekimliği Akademisi, AAFP www.aafp.org </a:t>
            </a:r>
          </a:p>
          <a:p>
            <a:r>
              <a:rPr lang="tr-TR" dirty="0">
                <a:hlinkClick r:id="rId4"/>
              </a:rPr>
              <a:t>https://www.uspreventiveservicestaskforce.org/uspstf/</a:t>
            </a:r>
            <a:endParaRPr lang="tr-TR" dirty="0"/>
          </a:p>
          <a:p>
            <a:r>
              <a:rPr lang="tr-TR" dirty="0">
                <a:hlinkClick r:id="rId5"/>
              </a:rPr>
              <a:t>https://hsgm.saglik.gov.tr/tr/tarama-programlari/ntp.html</a:t>
            </a:r>
            <a:endParaRPr lang="tr-TR" dirty="0"/>
          </a:p>
          <a:p>
            <a:r>
              <a:rPr lang="tr-TR" dirty="0">
                <a:hlinkClick r:id="rId6"/>
              </a:rPr>
              <a:t>https://hsgm.saglik.gov.tr/tr/tarama-programlari/gkd-tarama-programlari.html</a:t>
            </a:r>
            <a:endParaRPr lang="tr-TR" dirty="0"/>
          </a:p>
          <a:p>
            <a:r>
              <a:rPr lang="tr-TR" dirty="0">
                <a:hlinkClick r:id="rId7"/>
              </a:rPr>
              <a:t>https://hsgm.saglik.gov.tr/tr/tarama-programlari/yenidogan-isitme-taramasi-programi.html</a:t>
            </a:r>
            <a:endParaRPr lang="tr-TR" dirty="0"/>
          </a:p>
          <a:p>
            <a:r>
              <a:rPr lang="tr-TR" dirty="0">
                <a:hlinkClick r:id="rId8"/>
              </a:rPr>
              <a:t>https://hsgm.saglik.gov.tr/media/attachments/2025/06/13/ht-tarama-izlem-kilavuzu.pdf</a:t>
            </a:r>
            <a:endParaRPr lang="tr-TR" dirty="0"/>
          </a:p>
          <a:p>
            <a:r>
              <a:rPr lang="tr-TR" dirty="0">
                <a:hlinkClick r:id="rId9"/>
              </a:rPr>
              <a:t>https://hsgm.saglik.gov.tr/depo/HASTALIK_YONETIM_PLATFORMU_HYP_TARAMA_VE_TAKIP_KULAVUZU.pdf</a:t>
            </a:r>
            <a:endParaRPr lang="tr-TR" dirty="0"/>
          </a:p>
          <a:p>
            <a:r>
              <a:rPr lang="tr-TR" dirty="0">
                <a:hlinkClick r:id="rId10"/>
              </a:rPr>
              <a:t>https://hsgm.saglik.gov.tr/depo/birimler/asi-ile-onlenebilir-hastaliklar-db/dokumanlar/asi_karti_2026.pdf</a:t>
            </a:r>
            <a:endParaRPr lang="tr-TR" dirty="0"/>
          </a:p>
          <a:p>
            <a:r>
              <a:rPr lang="tr-TR" dirty="0" err="1"/>
              <a:t>Effectiveness</a:t>
            </a:r>
            <a:r>
              <a:rPr lang="tr-TR" dirty="0"/>
              <a:t> </a:t>
            </a:r>
            <a:r>
              <a:rPr lang="tr-TR" dirty="0" err="1"/>
              <a:t>and</a:t>
            </a:r>
            <a:r>
              <a:rPr lang="tr-TR" dirty="0"/>
              <a:t> </a:t>
            </a:r>
            <a:r>
              <a:rPr lang="tr-TR" dirty="0" err="1"/>
              <a:t>cost-effectiveness</a:t>
            </a:r>
            <a:r>
              <a:rPr lang="tr-TR" dirty="0"/>
              <a:t> of general </a:t>
            </a:r>
            <a:r>
              <a:rPr lang="tr-TR" dirty="0" err="1"/>
              <a:t>health</a:t>
            </a:r>
            <a:r>
              <a:rPr lang="tr-TR" dirty="0"/>
              <a:t> </a:t>
            </a:r>
            <a:r>
              <a:rPr lang="tr-TR" dirty="0" err="1"/>
              <a:t>checks</a:t>
            </a:r>
            <a:r>
              <a:rPr lang="tr-TR" dirty="0"/>
              <a:t> in </a:t>
            </a:r>
            <a:r>
              <a:rPr lang="tr-TR" dirty="0" err="1"/>
              <a:t>adults</a:t>
            </a:r>
            <a:r>
              <a:rPr lang="tr-TR" dirty="0"/>
              <a:t>: A </a:t>
            </a:r>
            <a:r>
              <a:rPr lang="tr-TR" dirty="0" err="1"/>
              <a:t>systematic</a:t>
            </a:r>
            <a:r>
              <a:rPr lang="tr-TR" dirty="0"/>
              <a:t> </a:t>
            </a:r>
            <a:r>
              <a:rPr lang="tr-TR" dirty="0" err="1"/>
              <a:t>review</a:t>
            </a:r>
            <a:r>
              <a:rPr lang="tr-TR" dirty="0"/>
              <a:t>. BMC </a:t>
            </a:r>
            <a:r>
              <a:rPr lang="tr-TR" dirty="0" err="1"/>
              <a:t>Public</a:t>
            </a:r>
            <a:r>
              <a:rPr lang="tr-TR" dirty="0"/>
              <a:t> </a:t>
            </a:r>
            <a:r>
              <a:rPr lang="tr-TR" dirty="0" err="1"/>
              <a:t>Health</a:t>
            </a:r>
            <a:r>
              <a:rPr lang="tr-TR" dirty="0"/>
              <a:t>. 2026. doi:10.1186/s12889-026-28436-4.</a:t>
            </a:r>
          </a:p>
          <a:p>
            <a:r>
              <a:rPr lang="tr-TR" dirty="0"/>
              <a:t>Feng X, </a:t>
            </a:r>
            <a:r>
              <a:rPr lang="tr-TR" dirty="0" err="1"/>
              <a:t>Zahed</a:t>
            </a:r>
            <a:r>
              <a:rPr lang="tr-TR" dirty="0"/>
              <a:t> H, </a:t>
            </a:r>
            <a:r>
              <a:rPr lang="tr-TR" dirty="0" err="1"/>
              <a:t>Onwuka</a:t>
            </a:r>
            <a:r>
              <a:rPr lang="tr-TR" dirty="0"/>
              <a:t> J, </a:t>
            </a:r>
            <a:r>
              <a:rPr lang="tr-TR" dirty="0" err="1"/>
              <a:t>Callister</a:t>
            </a:r>
            <a:r>
              <a:rPr lang="tr-TR" dirty="0"/>
              <a:t> MEJ, Johansson M, </a:t>
            </a:r>
            <a:r>
              <a:rPr lang="tr-TR" dirty="0" err="1"/>
              <a:t>Etzioni</a:t>
            </a:r>
            <a:r>
              <a:rPr lang="tr-TR" dirty="0"/>
              <a:t> R, Robbins HA. </a:t>
            </a:r>
            <a:r>
              <a:rPr lang="tr-TR" dirty="0" err="1"/>
              <a:t>Cancer</a:t>
            </a:r>
            <a:r>
              <a:rPr lang="tr-TR" dirty="0"/>
              <a:t> </a:t>
            </a:r>
            <a:r>
              <a:rPr lang="tr-TR" dirty="0" err="1"/>
              <a:t>Stage</a:t>
            </a:r>
            <a:r>
              <a:rPr lang="tr-TR" dirty="0"/>
              <a:t> </a:t>
            </a:r>
            <a:r>
              <a:rPr lang="tr-TR" dirty="0" err="1"/>
              <a:t>Compared</a:t>
            </a:r>
            <a:r>
              <a:rPr lang="tr-TR" dirty="0"/>
              <a:t> </a:t>
            </a:r>
            <a:r>
              <a:rPr lang="tr-TR" dirty="0" err="1"/>
              <a:t>With</a:t>
            </a:r>
            <a:r>
              <a:rPr lang="tr-TR" dirty="0"/>
              <a:t> </a:t>
            </a:r>
            <a:r>
              <a:rPr lang="tr-TR" dirty="0" err="1"/>
              <a:t>Mortality</a:t>
            </a:r>
            <a:r>
              <a:rPr lang="tr-TR" dirty="0"/>
              <a:t> as </a:t>
            </a:r>
            <a:r>
              <a:rPr lang="tr-TR" dirty="0" err="1"/>
              <a:t>End</a:t>
            </a:r>
            <a:r>
              <a:rPr lang="tr-TR" dirty="0"/>
              <a:t> </a:t>
            </a:r>
            <a:r>
              <a:rPr lang="tr-TR" dirty="0" err="1"/>
              <a:t>Points</a:t>
            </a:r>
            <a:r>
              <a:rPr lang="tr-TR" dirty="0"/>
              <a:t> in </a:t>
            </a:r>
            <a:r>
              <a:rPr lang="tr-TR" dirty="0" err="1"/>
              <a:t>Randomized</a:t>
            </a:r>
            <a:r>
              <a:rPr lang="tr-TR" dirty="0"/>
              <a:t> </a:t>
            </a:r>
            <a:r>
              <a:rPr lang="tr-TR" dirty="0" err="1"/>
              <a:t>Clinical</a:t>
            </a:r>
            <a:r>
              <a:rPr lang="tr-TR" dirty="0"/>
              <a:t> </a:t>
            </a:r>
            <a:r>
              <a:rPr lang="tr-TR" dirty="0" err="1"/>
              <a:t>Trials</a:t>
            </a:r>
            <a:r>
              <a:rPr lang="tr-TR" dirty="0"/>
              <a:t> of </a:t>
            </a:r>
            <a:r>
              <a:rPr lang="tr-TR" dirty="0" err="1"/>
              <a:t>Cancer</a:t>
            </a:r>
            <a:r>
              <a:rPr lang="tr-TR" dirty="0"/>
              <a:t> </a:t>
            </a:r>
            <a:r>
              <a:rPr lang="tr-TR" dirty="0" err="1"/>
              <a:t>Screening</a:t>
            </a:r>
            <a:r>
              <a:rPr lang="tr-TR" dirty="0"/>
              <a:t>: A </a:t>
            </a:r>
            <a:r>
              <a:rPr lang="tr-TR" dirty="0" err="1"/>
              <a:t>Systematic</a:t>
            </a:r>
            <a:r>
              <a:rPr lang="tr-TR" dirty="0"/>
              <a:t> </a:t>
            </a:r>
            <a:r>
              <a:rPr lang="tr-TR" dirty="0" err="1"/>
              <a:t>Review</a:t>
            </a:r>
            <a:r>
              <a:rPr lang="tr-TR" dirty="0"/>
              <a:t> </a:t>
            </a:r>
            <a:r>
              <a:rPr lang="tr-TR" dirty="0" err="1"/>
              <a:t>and</a:t>
            </a:r>
            <a:r>
              <a:rPr lang="tr-TR" dirty="0"/>
              <a:t> Meta-Analysis. JAMA. 2024;331(22):1910-1917. doi:10.1001/jama.2024.5814.</a:t>
            </a:r>
          </a:p>
          <a:p>
            <a:r>
              <a:rPr lang="tr-TR" dirty="0">
                <a:hlinkClick r:id="rId11"/>
              </a:rPr>
              <a:t>BCE_Izlem_Protokolleri.pdf</a:t>
            </a:r>
            <a:endParaRPr lang="tr-TR" dirty="0"/>
          </a:p>
          <a:p>
            <a:r>
              <a:rPr lang="tr-TR" dirty="0">
                <a:hlinkClick r:id="rId12"/>
              </a:rPr>
              <a:t>kardiyovaskuler-risk-degerlendirmesi-kilavuzu.pdf</a:t>
            </a:r>
            <a:endParaRPr lang="tr-TR" dirty="0"/>
          </a:p>
          <a:p>
            <a:endParaRPr lang="tr-TR" dirty="0"/>
          </a:p>
          <a:p>
            <a:endParaRPr lang="tr-TR" dirty="0"/>
          </a:p>
          <a:p>
            <a:endParaRPr lang="tr-TR" dirty="0"/>
          </a:p>
          <a:p>
            <a:endParaRPr lang="tr-TR" dirty="0"/>
          </a:p>
          <a:p>
            <a:endParaRPr lang="tr-TR" dirty="0"/>
          </a:p>
        </p:txBody>
      </p:sp>
    </p:spTree>
    <p:extLst>
      <p:ext uri="{BB962C8B-B14F-4D97-AF65-F5344CB8AC3E}">
        <p14:creationId xmlns:p14="http://schemas.microsoft.com/office/powerpoint/2010/main" val="23246078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5" name="İçerik Yer Tutucusu 4">
            <a:extLst>
              <a:ext uri="{FF2B5EF4-FFF2-40B4-BE49-F238E27FC236}">
                <a16:creationId xmlns:a16="http://schemas.microsoft.com/office/drawing/2014/main" id="{02A0E9BD-9D7A-D90D-64C6-F0E054385855}"/>
              </a:ext>
            </a:extLst>
          </p:cNvPr>
          <p:cNvPicPr>
            <a:picLocks noChangeAspect="1"/>
          </p:cNvPicPr>
          <p:nvPr/>
        </p:nvPicPr>
        <p:blipFill>
          <a:blip r:embed="rId2"/>
          <a:srcRect t="36046" r="2836" b="22962"/>
          <a:stretch>
            <a:fillRect/>
          </a:stretch>
        </p:blipFill>
        <p:spPr>
          <a:xfrm>
            <a:off x="20" y="10"/>
            <a:ext cx="12191980" cy="6857990"/>
          </a:xfrm>
          <a:prstGeom prst="rect">
            <a:avLst/>
          </a:prstGeom>
        </p:spPr>
      </p:pic>
      <p:sp>
        <p:nvSpPr>
          <p:cNvPr id="19" name="Rectangle 18">
            <a:extLst>
              <a:ext uri="{FF2B5EF4-FFF2-40B4-BE49-F238E27FC236}">
                <a16:creationId xmlns:a16="http://schemas.microsoft.com/office/drawing/2014/main" id="{495DEB6A-976D-98B6-8875-F4C240958B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4800"/>
            <a:ext cx="12192000" cy="2743202"/>
          </a:xfrm>
          <a:prstGeom prst="rect">
            <a:avLst/>
          </a:prstGeom>
          <a:gradFill>
            <a:gsLst>
              <a:gs pos="0">
                <a:schemeClr val="bg1">
                  <a:alpha val="0"/>
                </a:schemeClr>
              </a:gs>
              <a:gs pos="43000">
                <a:schemeClr val="bg1">
                  <a:alpha val="25000"/>
                </a:schemeClr>
              </a:gs>
              <a:gs pos="59000">
                <a:schemeClr val="bg1">
                  <a:alpha val="35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Başlık 1">
            <a:extLst>
              <a:ext uri="{FF2B5EF4-FFF2-40B4-BE49-F238E27FC236}">
                <a16:creationId xmlns:a16="http://schemas.microsoft.com/office/drawing/2014/main" id="{E3F6EC45-AD25-8E97-FFF7-F5CBEE120693}"/>
              </a:ext>
            </a:extLst>
          </p:cNvPr>
          <p:cNvSpPr>
            <a:spLocks noGrp="1"/>
          </p:cNvSpPr>
          <p:nvPr>
            <p:ph type="title"/>
          </p:nvPr>
        </p:nvSpPr>
        <p:spPr>
          <a:xfrm>
            <a:off x="320041" y="5728447"/>
            <a:ext cx="8201790" cy="960120"/>
          </a:xfrm>
          <a:ln>
            <a:noFill/>
          </a:ln>
        </p:spPr>
        <p:txBody>
          <a:bodyPr vert="horz" lIns="91440" tIns="45720" rIns="91440" bIns="45720" rtlCol="0" anchor="ctr">
            <a:normAutofit/>
          </a:bodyPr>
          <a:lstStyle/>
          <a:p>
            <a:r>
              <a:rPr lang="en-US" sz="4000"/>
              <a:t>TEŞEKKÜRLER</a:t>
            </a:r>
          </a:p>
        </p:txBody>
      </p:sp>
    </p:spTree>
    <p:extLst>
      <p:ext uri="{BB962C8B-B14F-4D97-AF65-F5344CB8AC3E}">
        <p14:creationId xmlns:p14="http://schemas.microsoft.com/office/powerpoint/2010/main" val="7687200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docProps/app.xml><?xml version="1.0" encoding="utf-8"?>
<Properties xmlns="http://schemas.openxmlformats.org/officeDocument/2006/extended-properties" xmlns:vt="http://schemas.openxmlformats.org/officeDocument/2006/docPropsVTypes">
  <TotalTime>1508</TotalTime>
  <Words>3483</Words>
  <Application>Microsoft Office PowerPoint</Application>
  <PresentationFormat>Geniş ekran</PresentationFormat>
  <Paragraphs>394</Paragraphs>
  <Slides>83</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83</vt:i4>
      </vt:variant>
    </vt:vector>
  </HeadingPairs>
  <TitlesOfParts>
    <vt:vector size="90" baseType="lpstr">
      <vt:lpstr>Aptos</vt:lpstr>
      <vt:lpstr>Arial</vt:lpstr>
      <vt:lpstr>Google Sans</vt:lpstr>
      <vt:lpstr>Neue Haas Grotesk Text Pro</vt:lpstr>
      <vt:lpstr>Roboto</vt:lpstr>
      <vt:lpstr>Wingdings</vt:lpstr>
      <vt:lpstr>VanillaVTI</vt:lpstr>
      <vt:lpstr>PERİYODİK SAĞLIK MUAYENELERİ ve TARAMALAR</vt:lpstr>
      <vt:lpstr>AMAÇ</vt:lpstr>
      <vt:lpstr>HEDEFLER</vt:lpstr>
      <vt:lpstr>TANIM</vt:lpstr>
      <vt:lpstr>PowerPoint Sunusu</vt:lpstr>
      <vt:lpstr>FİZİK MUAYENE</vt:lpstr>
      <vt:lpstr>TARAMALAR</vt:lpstr>
      <vt:lpstr>PERİYODİK SAĞLIK MUAYENESİ CHECK-UP FARKI</vt:lpstr>
      <vt:lpstr>PERİYODİK MUAYENE REHBERLERİ </vt:lpstr>
      <vt:lpstr>PERİYODİK MUAYENE REHBERLERİ</vt:lpstr>
      <vt:lpstr>Birleşik Devletler Önleyici Hizmetler Çalışma Grubu  (USPSTF) Öneri Derecelendirme Tablosu</vt:lpstr>
      <vt:lpstr>Aile Hekimliği Uygulamasında Önerilen Periyodik Muayene ve Tarama Rehberi</vt:lpstr>
      <vt:lpstr>AİLE HEKİMLİĞİ UYGULAMA YÖNETMELİĞİ </vt:lpstr>
      <vt:lpstr>Sistematik derleme: 74 makaleyi, 56 farklı çalışmayı ve 17 milyondan fazla katılımcı değerlendirilmiş</vt:lpstr>
      <vt:lpstr>HASTALIKLARIN DOĞAL GİDİŞİ </vt:lpstr>
      <vt:lpstr>PRİMORDİAL KORUNMA</vt:lpstr>
      <vt:lpstr>BİRİNCİL KORUMA</vt:lpstr>
      <vt:lpstr>BİRİNCİL KORUMA</vt:lpstr>
      <vt:lpstr>İKİNCİL KORUMA</vt:lpstr>
      <vt:lpstr>İKİNCİL KORUMA</vt:lpstr>
      <vt:lpstr>ÜÇÜNCÜL KORUMA</vt:lpstr>
      <vt:lpstr>ÜÇÜNCÜL KORUMA</vt:lpstr>
      <vt:lpstr>DÖRDÜNCÜL KORUMA</vt:lpstr>
      <vt:lpstr>Vaka 1</vt:lpstr>
      <vt:lpstr>Anamnez</vt:lpstr>
      <vt:lpstr>Fizik Muayene</vt:lpstr>
      <vt:lpstr>Laboratuvar</vt:lpstr>
      <vt:lpstr>Taramalar</vt:lpstr>
      <vt:lpstr>BEBEKLİK VE ÇOCUKLUK DÖNEMİ</vt:lpstr>
      <vt:lpstr>PowerPoint Sunusu</vt:lpstr>
      <vt:lpstr>PowerPoint Sunusu</vt:lpstr>
      <vt:lpstr>BEBEKLİK VE ÇOCUKLUK DÖNEMİ BAĞIŞIKLAMASININ YAPILMASI</vt:lpstr>
      <vt:lpstr>ANNE SÜTÜ VE EMZİRME KONUSUNDA BİLGİLENDİRME</vt:lpstr>
      <vt:lpstr>DEMİR PROFİLAKSİSİ </vt:lpstr>
      <vt:lpstr>PowerPoint Sunusu</vt:lpstr>
      <vt:lpstr>D VİTAMİNİ PROFİLAKSİSİ</vt:lpstr>
      <vt:lpstr>ÜREME ORGANLARININ MUAYENESİ</vt:lpstr>
      <vt:lpstr>FENİLKETONÜRİ- KONJENİTAL HİPOTİORİDİ- BİOTİDİNAZ EKSİKLİĞİ-KİSTİK FİBROZİS- KONJENİTAL ADRENAL HİPERPLAZİ- SMA TARAMASI</vt:lpstr>
      <vt:lpstr>GELİŞİMSEL KALÇA DİSPLAZİSİ</vt:lpstr>
      <vt:lpstr>YENİDOĞANDA GÖRMENİN DEĞERLENDİRİLMESİ </vt:lpstr>
      <vt:lpstr>PREMATURE RETİNOPATİSİ</vt:lpstr>
      <vt:lpstr>BEBEKTE GÖRMENİN DEĞERLENDİRİLMESİ </vt:lpstr>
      <vt:lpstr>ÇOCUKTA GÖRMENİN DEĞERLENDİRİLMESİ </vt:lpstr>
      <vt:lpstr>YENİDOĞAN İŞİTME TARAMASI</vt:lpstr>
      <vt:lpstr>BEBEKLİK VE ÇOCUKLUK ÇAĞI AĞIZ VE DİŞ SAĞLIĞI</vt:lpstr>
      <vt:lpstr>ARTERİYEL TANSİYON ÖLÇÜMÜ</vt:lpstr>
      <vt:lpstr>Çocuklarda kan basıncı ölçümünün değerlendirilmesi </vt:lpstr>
      <vt:lpstr>PowerPoint Sunusu</vt:lpstr>
      <vt:lpstr>ÇOCUKLARDA TÜTÜN VE DİĞER BAĞIMLILIK YAPICI MADDELERİN KULLANIM DURUMUNUN VE TÜTÜN ÜRÜNÜ DUMANINDAN PASİF ETKİLENİMİN DEĞERLENDİRİLMESİ</vt:lpstr>
      <vt:lpstr>BİLİŞSEL GELİŞİM, DİL GELİŞİMİ, SOSYAL VE DUYGUSAL GELİŞİM, KABA-MOTOR VE İNCE-MOTOR GELİŞİMİN TARANMASI</vt:lpstr>
      <vt:lpstr>PowerPoint Sunusu</vt:lpstr>
      <vt:lpstr>PowerPoint Sunusu</vt:lpstr>
      <vt:lpstr>OTİZM SPEKTRUM BOZUKLUĞU</vt:lpstr>
      <vt:lpstr>PowerPoint Sunusu</vt:lpstr>
      <vt:lpstr>ÇOCUK İHMALİ VE ÇOCUĞA KÖTÜ MUAMELENİN SORGULANMASI</vt:lpstr>
      <vt:lpstr>Çocuk ve Ergenlerde Fiziksel Aktivite</vt:lpstr>
      <vt:lpstr>PowerPoint Sunusu</vt:lpstr>
      <vt:lpstr>ERİŞKİNLİK DÖNEMİ</vt:lpstr>
      <vt:lpstr>KARDİYOVASKÜLER RİSK DEĞERLENDİRİLMESİ</vt:lpstr>
      <vt:lpstr>KARDİYOVASKÜLER RİSK DEĞERLENDİRİLMESİ</vt:lpstr>
      <vt:lpstr>KARDİYOVASKÜLER RİSK DEĞERLENDİRMESİ TEDAVİ VE İZLEM ALGORİTMASI</vt:lpstr>
      <vt:lpstr>KARDİYOVASKÜLER RİSK DEĞERLENDİRMESİ TEDAVİ VE İZLEM ALGORİTMASI</vt:lpstr>
      <vt:lpstr>HİPERTANSİYON TARAMASI</vt:lpstr>
      <vt:lpstr>SERUM LİPİD PROFİLİ TARAMASI (TG, HDL, LDL)</vt:lpstr>
      <vt:lpstr>DİABETES MELLİTUS TARAMASI</vt:lpstr>
      <vt:lpstr>TİROİD FONKSİYON ANOMALİLERİ</vt:lpstr>
      <vt:lpstr>OBEZİTE TARAMASI</vt:lpstr>
      <vt:lpstr>MEME KANSERİ TARAMASI</vt:lpstr>
      <vt:lpstr>KOLOREKTAL KANSER TARAMASI</vt:lpstr>
      <vt:lpstr>SERVİKS KANSERİ VE PREKANSERÖZ LEZYONLARIN TARANMASI</vt:lpstr>
      <vt:lpstr>PowerPoint Sunusu</vt:lpstr>
      <vt:lpstr>TÜTÜN ÜRÜNÜ KULLANIMI, PASİF ETKİLENİM DURUMUNUN VE DİĞER BAĞIMLILIK YAPICI MADDELERİN DEĞERLENDİRİLMESİ</vt:lpstr>
      <vt:lpstr>DEPRESYON</vt:lpstr>
      <vt:lpstr>ERİŞKİNLERDE BAĞIŞIKLAMA</vt:lpstr>
      <vt:lpstr>ERİŞKİNLERDE YAPILAN DİĞER TARAMA VE DANIŞMANLIKLAR</vt:lpstr>
      <vt:lpstr>GERİATRİK DÖNEM </vt:lpstr>
      <vt:lpstr>YAŞLILARDA OSTEOPOROZ/KIRIK RİSKİ </vt:lpstr>
      <vt:lpstr>ÇOK YÖNLÜ GERİATRİK DEĞERLENDİRME</vt:lpstr>
      <vt:lpstr>PowerPoint Sunusu</vt:lpstr>
      <vt:lpstr>GERİATRİK DEĞERLENDİRME</vt:lpstr>
      <vt:lpstr>ÖZETLE PERİYODİK MUAYENE;</vt:lpstr>
      <vt:lpstr>KAYNAKÇA</vt:lpstr>
      <vt:lpstr>TEŞEKKÜRLER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özkan erten</dc:creator>
  <cp:lastModifiedBy>özkan erten</cp:lastModifiedBy>
  <cp:revision>12</cp:revision>
  <dcterms:created xsi:type="dcterms:W3CDTF">2026-09-16T07:44:30Z</dcterms:created>
  <dcterms:modified xsi:type="dcterms:W3CDTF">2026-09-28T19:45:46Z</dcterms:modified>
</cp:coreProperties>
</file>