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1" r:id="rId4"/>
    <p:sldId id="262" r:id="rId5"/>
    <p:sldId id="263" r:id="rId6"/>
    <p:sldId id="276" r:id="rId7"/>
    <p:sldId id="265" r:id="rId8"/>
    <p:sldId id="278" r:id="rId9"/>
    <p:sldId id="259" r:id="rId10"/>
    <p:sldId id="266" r:id="rId11"/>
    <p:sldId id="280" r:id="rId12"/>
    <p:sldId id="267" r:id="rId13"/>
    <p:sldId id="281" r:id="rId14"/>
    <p:sldId id="268" r:id="rId15"/>
    <p:sldId id="282" r:id="rId16"/>
    <p:sldId id="270" r:id="rId17"/>
    <p:sldId id="283" r:id="rId18"/>
    <p:sldId id="271" r:id="rId19"/>
    <p:sldId id="284" r:id="rId20"/>
    <p:sldId id="272" r:id="rId21"/>
    <p:sldId id="285" r:id="rId22"/>
    <p:sldId id="258" r:id="rId23"/>
    <p:sldId id="274" r:id="rId24"/>
    <p:sldId id="260" r:id="rId25"/>
    <p:sldId id="264" r:id="rId26"/>
    <p:sldId id="273" r:id="rId27"/>
    <p:sldId id="275" r:id="rId28"/>
    <p:sldId id="277" r:id="rId29"/>
    <p:sldId id="279" r:id="rId3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48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285CADC-2AB2-5A4B-E8D6-814943AE4EF5}"/>
              </a:ext>
            </a:extLst>
          </p:cNvPr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8FBE1-76DC-4248-F157-C5EC4DAD1CD1}"/>
              </a:ext>
            </a:extLst>
          </p:cNvPr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5834289-661D-F2CC-9489-47553AC8F552}"/>
              </a:ext>
            </a:extLst>
          </p:cNvPr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D4DFD77E-DCAF-E3DF-1645-9A7ABAB122BC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111712-F486-0AE5-BC9B-B8B7129C04AD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4B47B1F3-44E9-DAD5-3DC8-258EB53DE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FA15153-FDF5-C77F-41F3-877CD792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BF89-9EC2-4E7B-B196-BB65FE946638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C36EBA-4155-A218-C49B-AAB78ABE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54B018-7102-5658-7CA0-EEC83CDD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96212595-9903-4530-95A0-C618873E42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61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971EC-EB09-AE57-7444-B7E4D507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1F80-6841-42E7-AB94-E611A41A1B88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B886-2579-A1B0-24F0-5F29099E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D0E6-C1E0-28D5-5A4D-DD9A553F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1281-3FD1-4703-BFE5-38165212BF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66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C735-C632-54FC-A489-A53B94D0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EC7F-5174-4FD7-B21B-02922F848192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2ACD0-8797-7B79-4020-95FC3D5F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7E7EC-7777-11B1-20DC-EC0DA71E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A3F7-035A-4393-A637-AD8F26F130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36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8183A-2CF1-BF39-9D2F-E19FB2CC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E4C7-7BE9-4D2A-A77A-15C1E284A5B7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0180-05DE-C97D-957E-BD3B7C41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F65C-C59F-4088-FB1C-EC71ED7A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2ACB-83A7-4E15-BBC5-25EA264996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56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38F8F20-6E14-19B0-7ABE-BF1F59A8875E}"/>
              </a:ext>
            </a:extLst>
          </p:cNvPr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68976223-41AB-698F-CF87-34197D2E3521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C04EF7-C06E-F80E-FEB8-57CA1873898B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7EE25C22-4109-D1FE-C77E-3F0EB9CC1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4912414-E481-DB2D-11C3-B9334FB1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3DF4-06AC-4284-A9E8-9A8FD3AAB779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65D70D-D29C-0F7E-9937-754A17EB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E0F5CF-EC14-4E98-66CF-0DE5538A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5FCA5702-E3F0-4256-B5E1-69A1FFA3BC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08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629969-35C3-7BDA-8A30-9B307954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1F50-110A-4317-8C4C-1203B1BF2D25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27DF43-E848-DD31-19DA-68481D1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F94231-2D50-9B2F-906C-22E4A860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01F09-4358-431D-B179-74C625F515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31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0A56C6-8DE2-3492-E628-152629E0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714F-90F8-44A7-8757-49CA2447363B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9A3C23-02D1-07A0-6278-F897184E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D0E5FD-DBEE-F67C-0D6F-E790FD10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5552-F6BB-433B-8162-009F78AC0C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8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7E5D85-9D10-FC34-31C1-9D327B34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A609-E9F5-429A-8C4D-E85173823EBA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DD5AC5-99DA-CE57-57AA-FFA01AA2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267E28-2A2D-F42A-5B9C-53198111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8B2E-7DF2-49BB-ACAE-274EFE231A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54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B82564-4E3F-6B32-54C3-D5AD39F4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1905-70C4-400F-A6B5-D0523039FE85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597D3A-CFB1-FF6D-D9AF-8C1BCD1F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BB3FDB-2F5D-C6E4-7887-E92FF1DC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4F68-81B8-4642-9A45-A546D4CCB8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4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BAF2D9-737E-0F81-6C24-6CAF0D834FF8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34049402-83F7-D49B-7F68-0792D1037B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5CC00B-0EA6-003B-4875-EDEAF3E4BBA1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39F6587E-5927-689C-6C31-0A0B4491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72C8FD8-6909-06DF-1840-D857E807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6B3BC-5E99-4399-BE79-503EF9C6ED32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90DA6D9-66DB-ECEA-6C63-23514209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67FE26A-210D-E549-7AA2-F176EFB3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E37-B87F-43EF-AA32-F4F6174DA4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13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BE25A7D4-057A-2FE9-815E-149014567C1C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E7283D-39BB-FDE8-ECB1-C1A64959AE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B98C8F-1C2F-7479-94B1-B1B716A9EE22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22F3C7A3-E598-DC0E-D128-640715AF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1AFABDA-E1C5-66A9-F33E-5162D037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5FF8-D308-4A65-A151-94AA4183139E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C8C139F-7D93-0BB7-1E73-66A9A9BD2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90A5-17DC-4120-8A1F-E9356E9949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86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7C0BA-96A9-AA30-63BB-60D4ABC5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FA82ECB-E0C0-C909-9826-4691CFD24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0128A-9665-AD9A-DACD-63D50D5B6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14AEDBE-5676-4ABB-BFF6-BA6642E7BD1E}" type="datetimeFigureOut">
              <a:rPr lang="tr-TR"/>
              <a:pPr>
                <a:defRPr/>
              </a:pPr>
              <a:t>29.04.2025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AA126-F3D5-6E66-0941-BFC4B5B1C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D13B1DD3-05CC-D4BB-D64F-0831603672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D75C70-0D59-6308-3EF3-2CDB4A7CCFC1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EDD3B865-85FB-836C-8CB9-D1608A1C5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D19E-3E41-8946-9FB7-043BE1927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7DD0DB02-00DB-4630-9A29-F37F2EC1B4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17" r:id="rId5"/>
    <p:sldLayoutId id="2147483718" r:id="rId6"/>
    <p:sldLayoutId id="2147483719" r:id="rId7"/>
    <p:sldLayoutId id="2147483724" r:id="rId8"/>
    <p:sldLayoutId id="2147483725" r:id="rId9"/>
    <p:sldLayoutId id="2147483720" r:id="rId10"/>
    <p:sldLayoutId id="214748372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t Başlık 2">
            <a:extLst>
              <a:ext uri="{FF2B5EF4-FFF2-40B4-BE49-F238E27FC236}">
                <a16:creationId xmlns:a16="http://schemas.microsoft.com/office/drawing/2014/main" id="{E1FFA6B1-5408-08BC-FC6A-DDEF42CBCA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1600" y="5199063"/>
            <a:ext cx="2446338" cy="1177925"/>
          </a:xfrm>
        </p:spPr>
        <p:txBody>
          <a:bodyPr/>
          <a:lstStyle/>
          <a:p>
            <a:pPr algn="ctr"/>
            <a:r>
              <a:rPr lang="tr-TR" altLang="tr-TR" sz="1600"/>
              <a:t>Arş.Gör.Dr.</a:t>
            </a:r>
          </a:p>
          <a:p>
            <a:pPr algn="ctr"/>
            <a:r>
              <a:rPr lang="tr-TR" altLang="tr-TR" sz="1600"/>
              <a:t>Mahmut Ersoy AYMAK</a:t>
            </a:r>
          </a:p>
          <a:p>
            <a:pPr algn="ctr"/>
            <a:r>
              <a:rPr lang="tr-TR" altLang="tr-TR" sz="1600"/>
              <a:t>KTÜ Aile Hekimliği </a:t>
            </a:r>
          </a:p>
          <a:p>
            <a:pPr algn="ctr"/>
            <a:endParaRPr lang="tr-TR" altLang="tr-TR" sz="1600"/>
          </a:p>
        </p:txBody>
      </p:sp>
      <p:pic>
        <p:nvPicPr>
          <p:cNvPr id="6147" name="Resim 4">
            <a:extLst>
              <a:ext uri="{FF2B5EF4-FFF2-40B4-BE49-F238E27FC236}">
                <a16:creationId xmlns:a16="http://schemas.microsoft.com/office/drawing/2014/main" id="{A38978CF-386E-E537-BACE-9CC852A1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 b="2"/>
          <a:stretch>
            <a:fillRect/>
          </a:stretch>
        </p:blipFill>
        <p:spPr bwMode="auto">
          <a:xfrm>
            <a:off x="544513" y="858838"/>
            <a:ext cx="760888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DFA62F-3D8D-833E-8E92-2303DA25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1</a:t>
            </a:r>
          </a:p>
        </p:txBody>
      </p:sp>
      <p:sp>
        <p:nvSpPr>
          <p:cNvPr id="15363" name="İçerik Yer Tutucusu 2">
            <a:extLst>
              <a:ext uri="{FF2B5EF4-FFF2-40B4-BE49-F238E27FC236}">
                <a16:creationId xmlns:a16="http://schemas.microsoft.com/office/drawing/2014/main" id="{2E5E1E96-6D72-56DB-8528-2CBD18B87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140200"/>
          </a:xfrm>
        </p:spPr>
        <p:txBody>
          <a:bodyPr/>
          <a:lstStyle/>
          <a:p>
            <a:r>
              <a:rPr lang="tr-TR" altLang="tr-TR" dirty="0"/>
              <a:t>18 yaşında erkek hasta, 2 yıl önce ebeveynlerinin boşanmasından bu yana anksiyete, agorafobi ve uykusuzluk şikayetleri ile başvurdu. </a:t>
            </a:r>
          </a:p>
          <a:p>
            <a:r>
              <a:rPr lang="tr-TR" altLang="tr-TR" dirty="0"/>
              <a:t>Konsantrasyon zorlukları nedeniyle eğitimine ara vermişti. </a:t>
            </a:r>
          </a:p>
          <a:p>
            <a:r>
              <a:rPr lang="tr-TR" altLang="tr-TR" dirty="0"/>
              <a:t>Anksiyete ile artan epigastrik, torasik bölgelerde gerginlik hissettiğini ve aylardır bel ağrısı yaşadığını bildirdi.</a:t>
            </a:r>
          </a:p>
          <a:p>
            <a:r>
              <a:rPr lang="tr-TR" altLang="tr-TR" dirty="0"/>
              <a:t>Psikofarmakolojik tedavi: Hasta, uyku hali yapması nedeniyle ilaç tedavisini bıraktı.</a:t>
            </a:r>
          </a:p>
          <a:p>
            <a:r>
              <a:rPr lang="tr-TR" altLang="tr-TR" dirty="0"/>
              <a:t>Tıbbi geçmiş: Çocukluk döneminde birçok </a:t>
            </a:r>
            <a:r>
              <a:rPr lang="tr-TR" altLang="tr-TR" dirty="0" err="1"/>
              <a:t>tonsilit</a:t>
            </a:r>
            <a:r>
              <a:rPr lang="tr-TR" altLang="tr-TR" dirty="0"/>
              <a:t> atağı geçirmişti.</a:t>
            </a:r>
          </a:p>
          <a:p>
            <a:r>
              <a:rPr lang="tr-TR" altLang="tr-TR" dirty="0"/>
              <a:t>Fizik muayene: Bisikletten düşmeye bağlı alın bölgesinde bir yara izi mevcuttu.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27B9BD-6812-A6FC-7E32-19BB293F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1</a:t>
            </a:r>
          </a:p>
        </p:txBody>
      </p:sp>
      <p:sp>
        <p:nvSpPr>
          <p:cNvPr id="16387" name="İçerik Yer Tutucusu 2">
            <a:extLst>
              <a:ext uri="{FF2B5EF4-FFF2-40B4-BE49-F238E27FC236}">
                <a16:creationId xmlns:a16="http://schemas.microsoft.com/office/drawing/2014/main" id="{9D1E2C54-F5CF-74BD-5101-5E40C53EF5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140200"/>
          </a:xfrm>
        </p:spPr>
        <p:txBody>
          <a:bodyPr rtlCol="0">
            <a:normAutofit fontScale="925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400" dirty="0"/>
              <a:t>İlk BAI: Hasta 27 puan aldı (şiddetli anksiyete).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400" dirty="0"/>
              <a:t>Tedavi ve gelişim: 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dirty="0"/>
              <a:t>İlk seansta, saçlı deri, oksipital, trapez kası, lomber bölge ve alın bölgesindeki yara izine yerleşmiş </a:t>
            </a:r>
            <a:r>
              <a:rPr lang="tr-TR" altLang="tr-TR" dirty="0" err="1"/>
              <a:t>MTP’lere</a:t>
            </a:r>
            <a:r>
              <a:rPr lang="tr-TR" altLang="tr-TR" dirty="0"/>
              <a:t> %0,5 </a:t>
            </a:r>
            <a:r>
              <a:rPr lang="tr-TR" altLang="tr-TR" dirty="0" err="1"/>
              <a:t>prokain</a:t>
            </a:r>
            <a:r>
              <a:rPr lang="tr-TR" altLang="tr-TR" dirty="0"/>
              <a:t> enjeksiyonu yapıldı. 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dirty="0"/>
              <a:t>Hasta, enjeksiyondan hemen sonra gevşeme hissi ve bel ağrısında azalma bildirdi. İkinci seansta hasta genel bir iyileşme; korku, anksiyete hissinde azalma ve </a:t>
            </a:r>
            <a:r>
              <a:rPr lang="tr-TR" altLang="tr-TR" dirty="0" err="1"/>
              <a:t>epigastrium</a:t>
            </a:r>
            <a:r>
              <a:rPr lang="tr-TR" altLang="tr-TR" dirty="0"/>
              <a:t>, göğüs, bel bölgelerine yansıyan rahatsızlıklarında da belirgin bir azalma bildirdi. 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dirty="0"/>
              <a:t>Üçüncü seansta, hasta gerginlikten tamamen kurtulduğunu, özgüven ve huzur hissettiğini ifade etti. 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dirty="0"/>
              <a:t>İkinci ve üçüncü seanslarda aynı </a:t>
            </a:r>
            <a:r>
              <a:rPr lang="tr-TR" altLang="tr-TR" dirty="0" err="1"/>
              <a:t>MTP’lere</a:t>
            </a:r>
            <a:r>
              <a:rPr lang="tr-TR" altLang="tr-TR" dirty="0"/>
              <a:t> enjeksiyon yapıldı.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400" dirty="0"/>
              <a:t>Sonuçlar: BAI puanı 8 puana düştü (hafif anksiyete). Hasta eğitimine ve spor aktivitelerine devam edebildi. Bu iyileşme, 3 ve 6 aylık takip ziyaretlerinde de devam etti. Bu ziyaretlerde yine aynı </a:t>
            </a:r>
            <a:r>
              <a:rPr lang="tr-TR" altLang="tr-TR" sz="2400" dirty="0" err="1"/>
              <a:t>MTP’lere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prokain</a:t>
            </a:r>
            <a:r>
              <a:rPr lang="tr-TR" altLang="tr-TR" sz="2400" dirty="0"/>
              <a:t> enjeksiyonu yapıldı.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85F559-3CE9-797A-33C5-D6D9ECC2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2</a:t>
            </a:r>
          </a:p>
        </p:txBody>
      </p:sp>
      <p:sp>
        <p:nvSpPr>
          <p:cNvPr id="17411" name="İçerik Yer Tutucusu 2">
            <a:extLst>
              <a:ext uri="{FF2B5EF4-FFF2-40B4-BE49-F238E27FC236}">
                <a16:creationId xmlns:a16="http://schemas.microsoft.com/office/drawing/2014/main" id="{8BA84CD0-AF62-DA02-8B33-52DA36C0B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437063"/>
          </a:xfrm>
        </p:spPr>
        <p:txBody>
          <a:bodyPr/>
          <a:lstStyle/>
          <a:p>
            <a:r>
              <a:rPr lang="tr-TR" altLang="tr-TR" dirty="0"/>
              <a:t>19 yaşında kadın hasta, şiddetli anksiyete ve agorafobi ile başvurdu; </a:t>
            </a:r>
            <a:r>
              <a:rPr lang="tr-TR" altLang="tr-TR" dirty="0" err="1"/>
              <a:t>taşipne</a:t>
            </a:r>
            <a:r>
              <a:rPr lang="tr-TR" altLang="tr-TR" dirty="0"/>
              <a:t> belirtileri (boğulma hissi, işitsel aşırı duyarlılık, aşırı terleme, mide bulantısı ve bayılma hissi) mevcuttu. </a:t>
            </a:r>
          </a:p>
          <a:p>
            <a:r>
              <a:rPr lang="tr-TR" altLang="tr-TR" dirty="0"/>
              <a:t>Semptomlar, 6 yıl önce ebeveyn ayrılığı ve diğer önemli travmatik stres etkenleri ile eşzamanlı olarak başlamıştı.</a:t>
            </a:r>
          </a:p>
          <a:p>
            <a:r>
              <a:rPr lang="tr-TR" altLang="tr-TR" dirty="0"/>
              <a:t>Psikofarmakolojik tedavi: Yok.</a:t>
            </a:r>
          </a:p>
          <a:p>
            <a:r>
              <a:rPr lang="tr-TR" altLang="tr-TR" dirty="0"/>
              <a:t>Özgeçmiş: 2 aylıkken </a:t>
            </a:r>
            <a:r>
              <a:rPr lang="tr-TR" altLang="tr-TR" dirty="0" err="1"/>
              <a:t>retinoblastom</a:t>
            </a:r>
            <a:r>
              <a:rPr lang="tr-TR" altLang="tr-TR" dirty="0"/>
              <a:t> tanısı konuldu. Bunun sonucunda sol göz </a:t>
            </a:r>
            <a:r>
              <a:rPr lang="tr-TR" altLang="tr-TR" dirty="0" err="1"/>
              <a:t>enükleasyonu</a:t>
            </a:r>
            <a:r>
              <a:rPr lang="tr-TR" altLang="tr-TR" dirty="0"/>
              <a:t> yapıldı, 22 aylıkken protez göz takıldı. Hasta, tekrarlayan </a:t>
            </a:r>
            <a:r>
              <a:rPr lang="tr-TR" altLang="tr-TR" dirty="0" err="1"/>
              <a:t>tonsilit</a:t>
            </a:r>
            <a:r>
              <a:rPr lang="tr-TR" altLang="tr-TR" dirty="0"/>
              <a:t>, </a:t>
            </a:r>
            <a:r>
              <a:rPr lang="tr-TR" altLang="tr-TR" dirty="0" err="1"/>
              <a:t>otit</a:t>
            </a:r>
            <a:r>
              <a:rPr lang="tr-TR" altLang="tr-TR" dirty="0"/>
              <a:t> ve baş ağrısı öyküsüne sahipti.</a:t>
            </a:r>
          </a:p>
          <a:p>
            <a:r>
              <a:rPr lang="tr-TR" altLang="tr-TR" dirty="0"/>
              <a:t>Fizik muayene: Ebeveynlerinin boşanmasının ardından kendine zarar vermeye bağlı olarak sağ omzunda bir yara izi mevcuttu.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892343-4827-C5FC-89CC-6E1795E1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2</a:t>
            </a:r>
          </a:p>
        </p:txBody>
      </p:sp>
      <p:sp>
        <p:nvSpPr>
          <p:cNvPr id="18435" name="İçerik Yer Tutucusu 2">
            <a:extLst>
              <a:ext uri="{FF2B5EF4-FFF2-40B4-BE49-F238E27FC236}">
                <a16:creationId xmlns:a16="http://schemas.microsoft.com/office/drawing/2014/main" id="{4AF54A4F-8016-8195-BDD2-5B53DE61A5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437063"/>
          </a:xfrm>
        </p:spPr>
        <p:txBody>
          <a:bodyPr/>
          <a:lstStyle/>
          <a:p>
            <a:r>
              <a:rPr lang="tr-TR" altLang="tr-TR" sz="2400" dirty="0"/>
              <a:t>İlk BAI: Hasta 56 puan aldı (şiddetli anksiyete).</a:t>
            </a:r>
          </a:p>
          <a:p>
            <a:r>
              <a:rPr lang="tr-TR" altLang="tr-TR" sz="2400" dirty="0"/>
              <a:t>Tedavi ve gelişim: </a:t>
            </a:r>
          </a:p>
          <a:p>
            <a:pPr lvl="1"/>
            <a:r>
              <a:rPr lang="tr-TR" altLang="tr-TR" sz="2000" dirty="0" err="1"/>
              <a:t>Subdiyafragmatik</a:t>
            </a:r>
            <a:r>
              <a:rPr lang="tr-TR" altLang="tr-TR" sz="2000" dirty="0"/>
              <a:t>, trapez kası, </a:t>
            </a:r>
            <a:r>
              <a:rPr lang="tr-TR" altLang="tr-TR" sz="2000" dirty="0" err="1"/>
              <a:t>pre-tiroid</a:t>
            </a:r>
            <a:r>
              <a:rPr lang="tr-TR" altLang="tr-TR" sz="2000" dirty="0"/>
              <a:t> bölgelerindeki </a:t>
            </a:r>
            <a:r>
              <a:rPr lang="tr-TR" altLang="tr-TR" sz="2000" dirty="0" err="1"/>
              <a:t>MTP’ler</a:t>
            </a:r>
            <a:r>
              <a:rPr lang="tr-TR" altLang="tr-TR" sz="2000" dirty="0"/>
              <a:t> ile mukozal-ağız içi gerginlik bölgelerine yapılan </a:t>
            </a:r>
            <a:r>
              <a:rPr lang="tr-TR" altLang="tr-TR" sz="2000" dirty="0" err="1"/>
              <a:t>prokain</a:t>
            </a:r>
            <a:r>
              <a:rPr lang="tr-TR" altLang="tr-TR" sz="2000" dirty="0"/>
              <a:t> enjeksiyonlarından sonra hasta, anında gevşeme ve iyilik hali bildirdi.</a:t>
            </a:r>
          </a:p>
          <a:p>
            <a:pPr lvl="1"/>
            <a:r>
              <a:rPr lang="tr-TR" altLang="tr-TR" sz="2000" dirty="0"/>
              <a:t>İkinci seansta anksiyete ve ruh hali açısından subjektif bir iyileşme hissi bildirdi. Aynı noktalar tekrar enjekte edildi, ayrıca </a:t>
            </a:r>
            <a:r>
              <a:rPr lang="tr-TR" altLang="tr-TR" sz="2000" dirty="0" err="1"/>
              <a:t>suboksipital</a:t>
            </a:r>
            <a:r>
              <a:rPr lang="tr-TR" altLang="tr-TR" sz="2000" dirty="0"/>
              <a:t> bölgedeki </a:t>
            </a:r>
            <a:r>
              <a:rPr lang="tr-TR" altLang="tr-TR" sz="2000" dirty="0" err="1"/>
              <a:t>MTP'ye</a:t>
            </a:r>
            <a:r>
              <a:rPr lang="tr-TR" altLang="tr-TR" sz="2000" dirty="0"/>
              <a:t> de enjeksiyon yapıldı. </a:t>
            </a:r>
          </a:p>
          <a:p>
            <a:pPr lvl="1"/>
            <a:r>
              <a:rPr lang="tr-TR" altLang="tr-TR" sz="2000" dirty="0"/>
              <a:t>Üçüncü ve dördüncü seanslardan sonra hasta ruh halinde önemli bir iyileşme bildirdi. </a:t>
            </a:r>
          </a:p>
          <a:p>
            <a:pPr lvl="1"/>
            <a:r>
              <a:rPr lang="tr-TR" altLang="tr-TR" sz="2000" dirty="0"/>
              <a:t>Bu seanslarda da aynı </a:t>
            </a:r>
            <a:r>
              <a:rPr lang="tr-TR" altLang="tr-TR" sz="2000" dirty="0" err="1"/>
              <a:t>MTP'lere</a:t>
            </a:r>
            <a:r>
              <a:rPr lang="tr-TR" altLang="tr-TR" sz="2000" dirty="0"/>
              <a:t> enjeksiyon yapıldı.</a:t>
            </a:r>
          </a:p>
          <a:p>
            <a:r>
              <a:rPr lang="tr-TR" altLang="tr-TR" sz="2400" dirty="0"/>
              <a:t>Sonuçlar: BAI puanı 15 puana düştü (hafif anksiyete).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BF49FB-D087-3BAC-C8B3-1BB6483D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3</a:t>
            </a:r>
          </a:p>
        </p:txBody>
      </p:sp>
      <p:sp>
        <p:nvSpPr>
          <p:cNvPr id="19459" name="İçerik Yer Tutucusu 2">
            <a:extLst>
              <a:ext uri="{FF2B5EF4-FFF2-40B4-BE49-F238E27FC236}">
                <a16:creationId xmlns:a16="http://schemas.microsoft.com/office/drawing/2014/main" id="{4FB9B242-CC92-6506-0F9D-20258AA804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429125"/>
          </a:xfrm>
        </p:spPr>
        <p:txBody>
          <a:bodyPr/>
          <a:lstStyle/>
          <a:p>
            <a:r>
              <a:rPr lang="tr-TR" altLang="tr-TR" dirty="0"/>
              <a:t>68 yaşında kadın hasta, 20 yıl önce menopoz başlangıcıyla birlikte başlayan; boğulma hissi, klostrofobi ve uykusuzluk ile seyreden birkaç anksiyete atağı şikayetiyle başvurdu. </a:t>
            </a:r>
          </a:p>
          <a:p>
            <a:r>
              <a:rPr lang="tr-TR" altLang="tr-TR" dirty="0"/>
              <a:t>Otuz yıl önce depresyon öyküsü vardı ve bu nedenle iki yıl süreyle tedavi görmüştü. </a:t>
            </a:r>
          </a:p>
          <a:p>
            <a:r>
              <a:rPr lang="tr-TR" dirty="0"/>
              <a:t>Ayrıca, 1 yıldır ele yayılan sol servikal </a:t>
            </a:r>
            <a:r>
              <a:rPr lang="tr-TR" dirty="0" err="1"/>
              <a:t>radiküler</a:t>
            </a:r>
            <a:r>
              <a:rPr lang="tr-TR" dirty="0"/>
              <a:t> ağrı şikayetinden (VAS 6/10) yakınmakta olup, bu ağrı aktivite ve anksiyete ile kötüleşmekteydi </a:t>
            </a:r>
          </a:p>
          <a:p>
            <a:r>
              <a:rPr lang="tr-TR" altLang="tr-TR" dirty="0"/>
              <a:t>Psikofarmakolojik tedavi: Her gün 0,5 mg </a:t>
            </a:r>
            <a:r>
              <a:rPr lang="tr-TR" altLang="tr-TR" dirty="0" err="1"/>
              <a:t>lorazepam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Özgeçmiş : Çocukluk çağından beri tekrarlayan </a:t>
            </a:r>
            <a:r>
              <a:rPr lang="tr-TR" altLang="tr-TR" dirty="0" err="1"/>
              <a:t>tonsilit</a:t>
            </a:r>
            <a:r>
              <a:rPr lang="tr-TR" altLang="tr-TR" dirty="0"/>
              <a:t>, Menstrüel dönemle ilişkili frontal baş ağrıları ve tekrarlayan idrar yolu enfeksiyonları. </a:t>
            </a:r>
            <a:r>
              <a:rPr lang="tr-TR" dirty="0"/>
              <a:t>Ayrıca doğum sonrası depresyon ve kız kardeşinin ölümünden sonra başlayan uykusuzluk yaşamış, bu durum için 2 yıl ilaç kullanmıştı.</a:t>
            </a:r>
            <a:endParaRPr lang="tr-TR" alt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76CF9-4413-3CE8-5BE9-613ECDA2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3</a:t>
            </a:r>
          </a:p>
        </p:txBody>
      </p:sp>
      <p:sp>
        <p:nvSpPr>
          <p:cNvPr id="20483" name="İçerik Yer Tutucusu 2">
            <a:extLst>
              <a:ext uri="{FF2B5EF4-FFF2-40B4-BE49-F238E27FC236}">
                <a16:creationId xmlns:a16="http://schemas.microsoft.com/office/drawing/2014/main" id="{18D4584E-7D13-A4AE-DE26-BAA185F10F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429125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400" dirty="0"/>
              <a:t>İlk BAI: Hasta 45 puan aldı (şiddetli anksiyete).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400" dirty="0"/>
              <a:t>Tedavi ve gelişim: 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000" dirty="0" err="1"/>
              <a:t>Prokain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suboksipital</a:t>
            </a:r>
            <a:r>
              <a:rPr lang="tr-TR" altLang="tr-TR" sz="2000" dirty="0"/>
              <a:t>, temporal, trapez, pektoral, göğüs ve epigastrik </a:t>
            </a:r>
            <a:r>
              <a:rPr lang="tr-TR" altLang="tr-TR" sz="2000" dirty="0" err="1"/>
              <a:t>MTP’lere</a:t>
            </a:r>
            <a:r>
              <a:rPr lang="tr-TR" altLang="tr-TR" sz="2000" dirty="0"/>
              <a:t> enjekte edildi. 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000" dirty="0"/>
              <a:t>Hasta, servikal ağrıda (VAS 3/10) anında rahatlama bildirdi. İkinci seansta daha büyük bir huzur hissi ile geri döndü. Uykusuzlukta iyileşme (artık </a:t>
            </a:r>
            <a:r>
              <a:rPr lang="tr-TR" altLang="tr-TR" sz="2000" dirty="0" err="1"/>
              <a:t>lorazepam</a:t>
            </a:r>
            <a:r>
              <a:rPr lang="tr-TR" altLang="tr-TR" sz="2000" dirty="0"/>
              <a:t> kullanımı gerekmedi) ve servikal ağrıda (VAS 5/10) azalma, daha az alevlenme bildirdi. 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000" dirty="0"/>
              <a:t>Takip eden üç kontrol seansında hastada anksiyetede belirgin bir iyileşme görüldü ve klostrofobi hissi tekrar ortaya çıkmadı (VAS 10/10'dan 1/10'a geriledi).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tr-TR" altLang="tr-TR" sz="2400" dirty="0"/>
              <a:t>Sonuçlar: BAI puanı 10 puana düştü (hafif anksiyete). Servikal ağrı şiddetinde orta derecede bir iyileşme görüldü (VAS 4/10) ve ağrı daha az sürekli hale geldi; yayılım sadece dirsek seviyesine kadar sınırlı kaldı.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3DCA3A-C5F2-90CE-B350-FFAB3295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4</a:t>
            </a:r>
          </a:p>
        </p:txBody>
      </p:sp>
      <p:sp>
        <p:nvSpPr>
          <p:cNvPr id="21507" name="İçerik Yer Tutucusu 2">
            <a:extLst>
              <a:ext uri="{FF2B5EF4-FFF2-40B4-BE49-F238E27FC236}">
                <a16:creationId xmlns:a16="http://schemas.microsoft.com/office/drawing/2014/main" id="{13B2A57C-24BD-4229-FFD7-1F84943753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460875"/>
          </a:xfrm>
        </p:spPr>
        <p:txBody>
          <a:bodyPr/>
          <a:lstStyle/>
          <a:p>
            <a:r>
              <a:rPr lang="tr-TR" dirty="0"/>
              <a:t>57 yaşındaki kadın hasta, son 6 aydır devam eden ve bir mesleki stresörle örtüşen; anksiyete, baş dönmesi, bulantı; epigastrik, servikal, </a:t>
            </a:r>
            <a:r>
              <a:rPr lang="tr-TR" dirty="0" err="1"/>
              <a:t>suboksipital</a:t>
            </a:r>
            <a:r>
              <a:rPr lang="tr-TR" dirty="0"/>
              <a:t> bölgelerde gerginlik hissi ile taşikardi şikayetleriyle başvurdu. </a:t>
            </a:r>
          </a:p>
          <a:p>
            <a:r>
              <a:rPr lang="tr-TR" dirty="0"/>
              <a:t>Diyafragmadan başlayan sıcak basmaları yaşadığını da bildirdi.</a:t>
            </a:r>
            <a:endParaRPr lang="tr-TR" altLang="tr-TR" dirty="0"/>
          </a:p>
          <a:p>
            <a:r>
              <a:rPr lang="tr-TR" altLang="tr-TR" dirty="0"/>
              <a:t>Psikofarmakolojik tedavi: Yok.</a:t>
            </a:r>
          </a:p>
          <a:p>
            <a:r>
              <a:rPr lang="tr-TR" altLang="tr-TR" dirty="0"/>
              <a:t>Özgeçmiş: Hastanın daha önce migren, servikal ağrı ve vertigo öyküsü vardı; ancak son on yılda bu durumlara ilişkin belirti bildirilmedi.</a:t>
            </a:r>
          </a:p>
          <a:p>
            <a:pPr marL="0" indent="0">
              <a:buNone/>
            </a:pPr>
            <a:endParaRPr lang="tr-TR" alt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C33F19-CC14-B1A2-82A1-225BC5D3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4</a:t>
            </a:r>
          </a:p>
        </p:txBody>
      </p:sp>
      <p:sp>
        <p:nvSpPr>
          <p:cNvPr id="22531" name="İçerik Yer Tutucusu 2">
            <a:extLst>
              <a:ext uri="{FF2B5EF4-FFF2-40B4-BE49-F238E27FC236}">
                <a16:creationId xmlns:a16="http://schemas.microsoft.com/office/drawing/2014/main" id="{D947BB33-A92D-9252-8FD5-1EB4321DEE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460875"/>
          </a:xfrm>
        </p:spPr>
        <p:txBody>
          <a:bodyPr/>
          <a:lstStyle/>
          <a:p>
            <a:r>
              <a:rPr lang="tr-TR" altLang="tr-TR" dirty="0"/>
              <a:t>İlk BAI: Hasta 39 puan aldı (şiddetli anksiyete).</a:t>
            </a:r>
          </a:p>
          <a:p>
            <a:r>
              <a:rPr lang="tr-TR" altLang="tr-TR" dirty="0"/>
              <a:t>Tedavi ve gelişim: </a:t>
            </a:r>
          </a:p>
          <a:p>
            <a:pPr lvl="1"/>
            <a:r>
              <a:rPr lang="tr-TR" altLang="tr-TR" dirty="0" err="1"/>
              <a:t>Subdiyafragmatik</a:t>
            </a:r>
            <a:r>
              <a:rPr lang="tr-TR" altLang="tr-TR" dirty="0"/>
              <a:t>, </a:t>
            </a:r>
            <a:r>
              <a:rPr lang="tr-TR" altLang="tr-TR" dirty="0" err="1"/>
              <a:t>suboksipital</a:t>
            </a:r>
            <a:r>
              <a:rPr lang="tr-TR" altLang="tr-TR" dirty="0"/>
              <a:t>, servikal ve lomber bölgelerdeki </a:t>
            </a:r>
            <a:r>
              <a:rPr lang="tr-TR" altLang="tr-TR" dirty="0" err="1"/>
              <a:t>MTP’lere</a:t>
            </a:r>
            <a:r>
              <a:rPr lang="tr-TR" altLang="tr-TR" dirty="0"/>
              <a:t> yapılan </a:t>
            </a:r>
            <a:r>
              <a:rPr lang="tr-TR" altLang="tr-TR" dirty="0" err="1"/>
              <a:t>prokain</a:t>
            </a:r>
            <a:r>
              <a:rPr lang="tr-TR" altLang="tr-TR" dirty="0"/>
              <a:t> enjeksiyonlarından sonra hasta belirgin bir gevşeme yaşadı. </a:t>
            </a:r>
          </a:p>
          <a:p>
            <a:pPr lvl="1"/>
            <a:r>
              <a:rPr lang="tr-TR" altLang="tr-TR" dirty="0"/>
              <a:t>Üç aylık takip seansları sonunda hastada belirgin bir iyileşme görüldü.</a:t>
            </a:r>
          </a:p>
          <a:p>
            <a:r>
              <a:rPr lang="tr-TR" altLang="tr-TR" dirty="0"/>
              <a:t>Sonuçlar: BAI puanı 7 puana düştü (hafif anksiyete) ve hastada baş dönmesi, sıcak basmaları, taşikardi ve epigastrik gerginlik belirtileri kalmadı.</a:t>
            </a:r>
          </a:p>
          <a:p>
            <a:endParaRPr lang="tr-TR" alt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33F243-C0BB-DA42-7544-7A93A2AD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5</a:t>
            </a:r>
          </a:p>
        </p:txBody>
      </p:sp>
      <p:sp>
        <p:nvSpPr>
          <p:cNvPr id="23555" name="İçerik Yer Tutucusu 2">
            <a:extLst>
              <a:ext uri="{FF2B5EF4-FFF2-40B4-BE49-F238E27FC236}">
                <a16:creationId xmlns:a16="http://schemas.microsoft.com/office/drawing/2014/main" id="{AED628C5-0C93-8AB1-A318-13FA50E6BE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443413"/>
          </a:xfrm>
        </p:spPr>
        <p:txBody>
          <a:bodyPr/>
          <a:lstStyle/>
          <a:p>
            <a:r>
              <a:rPr lang="tr-TR" altLang="tr-TR" dirty="0"/>
              <a:t>67 yaşında kadın hasta, birkaç yıldır devam eden anksiyete ve depresif ruh hali şikayetleriyle başvurdu.</a:t>
            </a:r>
          </a:p>
          <a:p>
            <a:r>
              <a:rPr lang="tr-TR" altLang="tr-TR" dirty="0"/>
              <a:t>Psikofarmakolojik tedavi: Yok.</a:t>
            </a:r>
          </a:p>
          <a:p>
            <a:r>
              <a:rPr lang="tr-TR" altLang="tr-TR" dirty="0"/>
              <a:t>Özgeçmiş: </a:t>
            </a:r>
          </a:p>
          <a:p>
            <a:pPr lvl="1"/>
            <a:r>
              <a:rPr lang="tr-TR" altLang="tr-TR" dirty="0"/>
              <a:t>Hastada, orta dereceli eforla ortaya çıkan temel </a:t>
            </a:r>
            <a:r>
              <a:rPr lang="tr-TR" altLang="tr-TR" dirty="0" err="1"/>
              <a:t>dispne</a:t>
            </a:r>
            <a:r>
              <a:rPr lang="tr-TR" altLang="tr-TR" dirty="0"/>
              <a:t> ile seyreden kronik obstrüktif akciğer hastalığı (KOAH) mevcuttu; bu durum sık sık pnömoni ve bronşit ile alevleniyordu. </a:t>
            </a:r>
          </a:p>
          <a:p>
            <a:pPr lvl="1"/>
            <a:r>
              <a:rPr lang="tr-TR" altLang="tr-TR" dirty="0"/>
              <a:t>Ayrıca kronik farenjit ve 4 servikal disk hernisi ile birlikte servikal ağrısı vardı.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285A8E-8F30-8BB3-9321-8F8DBBDF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5</a:t>
            </a:r>
          </a:p>
        </p:txBody>
      </p:sp>
      <p:sp>
        <p:nvSpPr>
          <p:cNvPr id="24579" name="İçerik Yer Tutucusu 2">
            <a:extLst>
              <a:ext uri="{FF2B5EF4-FFF2-40B4-BE49-F238E27FC236}">
                <a16:creationId xmlns:a16="http://schemas.microsoft.com/office/drawing/2014/main" id="{85654BFD-AB3A-5988-E903-D2663B422B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443413"/>
          </a:xfrm>
        </p:spPr>
        <p:txBody>
          <a:bodyPr/>
          <a:lstStyle/>
          <a:p>
            <a:r>
              <a:rPr lang="tr-TR" altLang="tr-TR" dirty="0"/>
              <a:t>İlk BAI: Hasta 33 puan aldı (şiddetli anksiyete).</a:t>
            </a:r>
          </a:p>
          <a:p>
            <a:r>
              <a:rPr lang="tr-TR" altLang="tr-TR" dirty="0"/>
              <a:t>Tedavi ve gelişim: </a:t>
            </a:r>
          </a:p>
          <a:p>
            <a:pPr lvl="1"/>
            <a:r>
              <a:rPr lang="tr-TR" altLang="tr-TR" dirty="0" err="1"/>
              <a:t>Subdiyafragmatik</a:t>
            </a:r>
            <a:r>
              <a:rPr lang="tr-TR" altLang="tr-TR" dirty="0"/>
              <a:t>, torasik ve </a:t>
            </a:r>
            <a:r>
              <a:rPr lang="tr-TR" altLang="tr-TR" dirty="0" err="1"/>
              <a:t>suboksipital</a:t>
            </a:r>
            <a:r>
              <a:rPr lang="tr-TR" altLang="tr-TR" dirty="0"/>
              <a:t> bölgelerdeki </a:t>
            </a:r>
            <a:r>
              <a:rPr lang="tr-TR" altLang="tr-TR" dirty="0" err="1"/>
              <a:t>MTP’lere</a:t>
            </a:r>
            <a:r>
              <a:rPr lang="tr-TR" altLang="tr-TR" dirty="0"/>
              <a:t> ve oral fasiyal gerginlik noktalarına (submukozal) </a:t>
            </a:r>
            <a:r>
              <a:rPr lang="tr-TR" altLang="tr-TR" dirty="0" err="1"/>
              <a:t>prokain</a:t>
            </a:r>
            <a:r>
              <a:rPr lang="tr-TR" altLang="tr-TR" dirty="0"/>
              <a:t> enjeksiyonu yapıldı. </a:t>
            </a:r>
          </a:p>
          <a:p>
            <a:pPr lvl="1"/>
            <a:r>
              <a:rPr lang="tr-TR" altLang="tr-TR" dirty="0"/>
              <a:t>Dört takip seansı boyunca hasta genel durumunda aşamalı bir iyileşme bildirdi. Her takip seansında aynı </a:t>
            </a:r>
            <a:r>
              <a:rPr lang="tr-TR" altLang="tr-TR" dirty="0" err="1"/>
              <a:t>MTP’lere</a:t>
            </a:r>
            <a:r>
              <a:rPr lang="tr-TR" altLang="tr-TR" dirty="0"/>
              <a:t> enjeksiyon yapıldı.</a:t>
            </a:r>
          </a:p>
          <a:p>
            <a:r>
              <a:rPr lang="tr-TR" altLang="tr-TR" dirty="0"/>
              <a:t>Sonuçlar: BAI puanı 14 puana düştü (hafif anksiyete). Ayrıca kronik farenjit, boyun ağrısı ve </a:t>
            </a:r>
            <a:r>
              <a:rPr lang="tr-TR" altLang="tr-TR" dirty="0" err="1"/>
              <a:t>dispnede</a:t>
            </a:r>
            <a:r>
              <a:rPr lang="tr-TR" altLang="tr-TR" dirty="0"/>
              <a:t> de subjektif bir iyileşme görüldü.</a:t>
            </a:r>
          </a:p>
          <a:p>
            <a:endParaRPr lang="tr-TR" alt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768AD4-F8B6-330F-FA76-B936F15F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Giriş</a:t>
            </a:r>
          </a:p>
        </p:txBody>
      </p:sp>
      <p:sp>
        <p:nvSpPr>
          <p:cNvPr id="7171" name="İçerik Yer Tutucusu 2">
            <a:extLst>
              <a:ext uri="{FF2B5EF4-FFF2-40B4-BE49-F238E27FC236}">
                <a16:creationId xmlns:a16="http://schemas.microsoft.com/office/drawing/2014/main" id="{BA1D4DE0-1F6E-AB57-28A1-11EB304EF1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Anksiyete bozukluğu (AD), İspanya'da ve dünya genelinde yüksek prevalansa sahip, işlevsellik ve yaşam kalitesinde azalmaya yol açan yaygın bir psikiyatrik hastalıktır. </a:t>
            </a:r>
          </a:p>
          <a:p>
            <a:r>
              <a:rPr lang="tr-TR" altLang="tr-TR" dirty="0"/>
              <a:t>AD; endişe, panik atak, agorafobi gibi psikolojik semptomların yanı sıra nefes darlığı ve çarpıntı gibi fiziksel belirtilerle de kendini gösterir. </a:t>
            </a:r>
          </a:p>
          <a:p>
            <a:r>
              <a:rPr lang="tr-TR" altLang="tr-TR" dirty="0"/>
              <a:t>Ayrıca kardiyovasküler, </a:t>
            </a:r>
            <a:r>
              <a:rPr lang="tr-TR" altLang="tr-TR" dirty="0" err="1"/>
              <a:t>pulmoner</a:t>
            </a:r>
            <a:r>
              <a:rPr lang="tr-TR" altLang="tr-TR" dirty="0"/>
              <a:t>, </a:t>
            </a:r>
            <a:r>
              <a:rPr lang="tr-TR" altLang="tr-TR" dirty="0" err="1"/>
              <a:t>gastrointestinal</a:t>
            </a:r>
            <a:r>
              <a:rPr lang="tr-TR" altLang="tr-TR" dirty="0"/>
              <a:t> ve nörolojik hastalıklarla ilişkili olabilir. </a:t>
            </a:r>
          </a:p>
          <a:p>
            <a:r>
              <a:rPr lang="tr-TR" altLang="tr-TR" dirty="0"/>
              <a:t>Tanıda Beck Anksiyete Envanteri (BAI) gibi tarama araçları kullanılmakta; tedavide ise farmakoterapi ve bilişsel davranışçı terapi ön planda yer almaktadır. </a:t>
            </a:r>
          </a:p>
          <a:p>
            <a:r>
              <a:rPr lang="tr-TR" altLang="tr-TR" dirty="0"/>
              <a:t>Ancak tedavi yanıtı kişiden kişiye değişiklik göstermektedir.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E67C2A-8BE2-53CB-7357-9FABD810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6</a:t>
            </a:r>
          </a:p>
        </p:txBody>
      </p:sp>
      <p:sp>
        <p:nvSpPr>
          <p:cNvPr id="25603" name="İçerik Yer Tutucusu 2">
            <a:extLst>
              <a:ext uri="{FF2B5EF4-FFF2-40B4-BE49-F238E27FC236}">
                <a16:creationId xmlns:a16="http://schemas.microsoft.com/office/drawing/2014/main" id="{EFEAA0D2-C4B5-0041-03A0-D1C59E44D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42 yaşında kadın hasta, 4 yıldır devam eden, zamanla dalgalanan, menstrüasyon dönemlerinde kötüleşen anksiyete ve sosyal fobi şikayetleriyle başvurdu. </a:t>
            </a:r>
          </a:p>
          <a:p>
            <a:r>
              <a:rPr lang="tr-TR" altLang="tr-TR" dirty="0"/>
              <a:t>Anksiyete krizlerine gözlerin arkasında basınç hissi, bulanık görme, titreme, göğüs baskısı ve boğulma hissi eşlik ediyordu.</a:t>
            </a:r>
          </a:p>
          <a:p>
            <a:r>
              <a:rPr lang="tr-TR" altLang="tr-TR" dirty="0"/>
              <a:t>Psikofarmakolojik tedavi: Yok.</a:t>
            </a:r>
          </a:p>
          <a:p>
            <a:r>
              <a:rPr lang="tr-TR" altLang="tr-TR" dirty="0"/>
              <a:t>Özgeçmiş: Hastanın çocukluk döneminde sık </a:t>
            </a:r>
            <a:r>
              <a:rPr lang="tr-TR" altLang="tr-TR" dirty="0" err="1"/>
              <a:t>tonsilit</a:t>
            </a:r>
            <a:r>
              <a:rPr lang="tr-TR" altLang="tr-TR" dirty="0"/>
              <a:t> ve </a:t>
            </a:r>
            <a:r>
              <a:rPr lang="tr-TR" altLang="tr-TR" dirty="0" err="1"/>
              <a:t>otit</a:t>
            </a:r>
            <a:r>
              <a:rPr lang="tr-TR" altLang="tr-TR" dirty="0"/>
              <a:t> öyküsü, Birkaç yıldır devam eden kulak çınlaması (</a:t>
            </a:r>
            <a:r>
              <a:rPr lang="tr-TR" altLang="tr-TR" dirty="0" err="1"/>
              <a:t>tinnitus</a:t>
            </a:r>
            <a:r>
              <a:rPr lang="tr-TR" altLang="tr-TR" dirty="0"/>
              <a:t>) mevcuttu. Zor doğum (forseps kullanımı) öyküsü bulunmaktaydı.</a:t>
            </a:r>
          </a:p>
          <a:p>
            <a:r>
              <a:rPr lang="tr-TR" altLang="tr-TR" dirty="0"/>
              <a:t>Fizik muayene: </a:t>
            </a:r>
            <a:r>
              <a:rPr lang="tr-TR" altLang="tr-TR" dirty="0" err="1"/>
              <a:t>Apendoktomi</a:t>
            </a:r>
            <a:r>
              <a:rPr lang="tr-TR" altLang="tr-TR" dirty="0"/>
              <a:t> </a:t>
            </a:r>
            <a:r>
              <a:rPr lang="tr-TR" altLang="tr-TR" dirty="0" err="1"/>
              <a:t>skarı</a:t>
            </a:r>
            <a:r>
              <a:rPr lang="tr-TR" altLang="tr-TR" dirty="0"/>
              <a:t> ve bir motosiklet kazasına bağlı sağ </a:t>
            </a:r>
            <a:r>
              <a:rPr lang="tr-TR" altLang="tr-TR" dirty="0" err="1"/>
              <a:t>pretibial</a:t>
            </a:r>
            <a:r>
              <a:rPr lang="tr-TR" altLang="tr-TR" dirty="0"/>
              <a:t> bölgede </a:t>
            </a:r>
            <a:r>
              <a:rPr lang="tr-TR" altLang="tr-TR" dirty="0" err="1"/>
              <a:t>skar</a:t>
            </a:r>
            <a:r>
              <a:rPr lang="tr-TR" altLang="tr-TR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96F435-6D05-E6B5-3200-51C61E05B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Vaka 6</a:t>
            </a:r>
          </a:p>
        </p:txBody>
      </p:sp>
      <p:sp>
        <p:nvSpPr>
          <p:cNvPr id="26627" name="İçerik Yer Tutucusu 2">
            <a:extLst>
              <a:ext uri="{FF2B5EF4-FFF2-40B4-BE49-F238E27FC236}">
                <a16:creationId xmlns:a16="http://schemas.microsoft.com/office/drawing/2014/main" id="{F109058A-DA91-9943-F76F-333927859D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İlk BAI: Hasta 34 puan aldı (şiddetli anksiyete).</a:t>
            </a:r>
          </a:p>
          <a:p>
            <a:r>
              <a:rPr lang="tr-TR" altLang="tr-TR" dirty="0"/>
              <a:t>Tedavi ve gelişim: </a:t>
            </a:r>
            <a:r>
              <a:rPr lang="tr-TR" altLang="tr-TR" dirty="0" err="1"/>
              <a:t>Subdiyafragmatik</a:t>
            </a:r>
            <a:r>
              <a:rPr lang="tr-TR" altLang="tr-TR" dirty="0"/>
              <a:t>, </a:t>
            </a:r>
            <a:r>
              <a:rPr lang="tr-TR" altLang="tr-TR" dirty="0" err="1"/>
              <a:t>suboksipital</a:t>
            </a:r>
            <a:r>
              <a:rPr lang="tr-TR" altLang="tr-TR" dirty="0"/>
              <a:t>, torasik, trapez ve </a:t>
            </a:r>
            <a:r>
              <a:rPr lang="tr-TR" altLang="tr-TR" dirty="0" err="1"/>
              <a:t>skar</a:t>
            </a:r>
            <a:r>
              <a:rPr lang="tr-TR" altLang="tr-TR" dirty="0"/>
              <a:t> bölgelerindeki </a:t>
            </a:r>
            <a:r>
              <a:rPr lang="tr-TR" altLang="tr-TR" dirty="0" err="1"/>
              <a:t>MTP’lere</a:t>
            </a:r>
            <a:r>
              <a:rPr lang="tr-TR" altLang="tr-TR" dirty="0"/>
              <a:t> </a:t>
            </a:r>
            <a:r>
              <a:rPr lang="tr-TR" altLang="tr-TR" dirty="0" err="1"/>
              <a:t>prokain</a:t>
            </a:r>
            <a:r>
              <a:rPr lang="tr-TR" altLang="tr-TR" dirty="0"/>
              <a:t> enjeksiyonu yapıldı. </a:t>
            </a:r>
          </a:p>
          <a:p>
            <a:pPr lvl="1"/>
            <a:r>
              <a:rPr lang="tr-TR" altLang="tr-TR" dirty="0"/>
              <a:t>Hasta, ilk ve ikinci seanslardan hemen sonra belirgin bir rahatlama bildirdi. </a:t>
            </a:r>
          </a:p>
          <a:p>
            <a:pPr lvl="1"/>
            <a:r>
              <a:rPr lang="tr-TR" altLang="tr-TR" dirty="0"/>
              <a:t>Üçüncü </a:t>
            </a:r>
            <a:r>
              <a:rPr lang="tr-TR" altLang="tr-TR" dirty="0" err="1"/>
              <a:t>seanstra</a:t>
            </a:r>
            <a:r>
              <a:rPr lang="tr-TR" altLang="tr-TR" dirty="0"/>
              <a:t> hasta boşanma ve kızının velayet davası süreciyle aynı zamana denk gelen bir haftalık frontal migren ve uykusuzlukla birlikte yoğun anksiyete yaşadı. </a:t>
            </a:r>
          </a:p>
          <a:p>
            <a:pPr lvl="1"/>
            <a:r>
              <a:rPr lang="tr-TR" altLang="tr-TR" dirty="0"/>
              <a:t>Üçüncü seansta aynı </a:t>
            </a:r>
            <a:r>
              <a:rPr lang="tr-TR" altLang="tr-TR" dirty="0" err="1"/>
              <a:t>MTP’lere</a:t>
            </a:r>
            <a:r>
              <a:rPr lang="tr-TR" altLang="tr-TR" dirty="0"/>
              <a:t> ek olarak temporal, </a:t>
            </a:r>
            <a:r>
              <a:rPr lang="tr-TR" altLang="tr-TR" dirty="0" err="1"/>
              <a:t>mastoid</a:t>
            </a:r>
            <a:r>
              <a:rPr lang="tr-TR" altLang="tr-TR" dirty="0"/>
              <a:t>, </a:t>
            </a:r>
            <a:r>
              <a:rPr lang="tr-TR" altLang="tr-TR" dirty="0" err="1"/>
              <a:t>pre-tiroid</a:t>
            </a:r>
            <a:r>
              <a:rPr lang="tr-TR" altLang="tr-TR" dirty="0"/>
              <a:t>, </a:t>
            </a:r>
            <a:r>
              <a:rPr lang="tr-TR" altLang="tr-TR" dirty="0" err="1"/>
              <a:t>lumbosakral</a:t>
            </a:r>
            <a:r>
              <a:rPr lang="tr-TR" altLang="tr-TR" dirty="0"/>
              <a:t> bölgeler ve </a:t>
            </a:r>
            <a:r>
              <a:rPr lang="tr-TR" altLang="tr-TR" dirty="0" err="1"/>
              <a:t>supraorbital</a:t>
            </a:r>
            <a:r>
              <a:rPr lang="tr-TR" altLang="tr-TR" dirty="0"/>
              <a:t> sinirlerdeki yeni </a:t>
            </a:r>
            <a:r>
              <a:rPr lang="tr-TR" altLang="tr-TR" dirty="0" err="1"/>
              <a:t>MTP’lere</a:t>
            </a:r>
            <a:r>
              <a:rPr lang="tr-TR" altLang="tr-TR" dirty="0"/>
              <a:t> de enjeksiyon yapıldı.</a:t>
            </a:r>
          </a:p>
          <a:p>
            <a:r>
              <a:rPr lang="tr-TR" dirty="0"/>
              <a:t>Sonuçlar: 6 aylık müdahale süreci sonunda hastanın BAI puanı 6’ya (hafif anksiyete) düştü.</a:t>
            </a:r>
            <a:endParaRPr lang="tr-TR" alt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973667-6FD7-6A69-0499-5E166A40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Vaka Sunumu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142D9F-09FE-7BD0-7ECE-03F9443C4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Tüm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hastalar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Sabadell (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Barselona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İspanya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Nöroterapi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Enstitüsü'nün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hastalarıydı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tr-TR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Tedaviye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6 hasta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dahil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edilmiştir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: 5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kadın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1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erkek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yaşları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18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ile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68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arasında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değişmekte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olup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ortalama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= 45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yıl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±20.7),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hepsi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şiddetli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anksiyete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bozukluğu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(AB)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tanısı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almıştı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Başlangıçtaki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BAI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skoru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altı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hastanın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tamamında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şiddetli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semptomları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göstermiştir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(%100). </a:t>
            </a:r>
            <a:endParaRPr lang="tr-TR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Müdahale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sonrasında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hepsi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klinik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olarak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anlamlı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iyileşme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göstermiştir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2A0062-A515-A92B-E6CF-8BE74F10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Vaka Sunumu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680ABF-A3BE-1483-230C-BE436571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Dört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hasta (%66.7)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şiddetli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anksiyeteden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hafif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anksiyeteye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iki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hasta (%33)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ise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şiddetli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anksiyeteden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orta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seviyeye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geçmiştir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tr-TR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Müdahale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öncesi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ortalama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BAI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skoru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39 (±10.3),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müdahale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sonrası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ise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10 (±3.7)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olarak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ölçülmüş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bu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da 29 (±4,5)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puanlık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fark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yaratmıştır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ortalama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± SEM) </a:t>
            </a:r>
            <a:endParaRPr lang="tr-TR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Ortalama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nöroterapi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seansı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sayısı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3.83 (±1.17)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olup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seans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sayısı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3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ile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6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arasında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değişmiştir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tr-TR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Hastalar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müdahaleye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iyi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tolerans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göstermiş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ve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herhangi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yan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etki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tespit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edilmemiştir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tr-TR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1BE3AC-2532-D23D-9604-8D5D8E39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741363"/>
            <a:ext cx="4597400" cy="598487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tr-TR" sz="3200" dirty="0"/>
          </a:p>
        </p:txBody>
      </p:sp>
      <p:pic>
        <p:nvPicPr>
          <p:cNvPr id="29699" name="Resim 9">
            <a:extLst>
              <a:ext uri="{FF2B5EF4-FFF2-40B4-BE49-F238E27FC236}">
                <a16:creationId xmlns:a16="http://schemas.microsoft.com/office/drawing/2014/main" id="{FCCF2F84-35A6-03F5-4688-AAEEEC7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1481138"/>
            <a:ext cx="70834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3C6AB-2811-3BF4-CE68-0D0D62BE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916D71C-5264-35E6-3255-55E4781AF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828675"/>
          <a:ext cx="10515598" cy="5254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4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78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4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Hastalar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BAI Skoru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Nöral Terapi Seansları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Vaka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Cinsiyet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Yaş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İlk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Son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Müdehale Sayısı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Miyofasiyal Gerilme Noktaları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Tedavinin Ana Sebebi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Eşlik eden Hastalıklar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2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E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18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27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8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3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Saç derisi, oksipital,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trapezius</a:t>
                      </a:r>
                      <a:r>
                        <a:rPr lang="tr-TR" sz="1000" kern="100" dirty="0">
                          <a:effectLst/>
                        </a:rPr>
                        <a:t>, lomber 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alın yara izi bölgeleri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Anksiyete,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agorafobi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ve uykusuzluk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Bel ağrısı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3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K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19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56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15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4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Subdiyafragmatik</a:t>
                      </a:r>
                      <a:r>
                        <a:rPr lang="tr-TR" sz="1000" kern="1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trapez, </a:t>
                      </a:r>
                      <a:r>
                        <a:rPr lang="tr-TR" sz="1000" kern="100" dirty="0" err="1">
                          <a:effectLst/>
                        </a:rPr>
                        <a:t>pre-tiroid</a:t>
                      </a:r>
                      <a:r>
                        <a:rPr lang="tr-TR" sz="1000" kern="100" dirty="0">
                          <a:effectLst/>
                        </a:rPr>
                        <a:t>, </a:t>
                      </a:r>
                      <a:r>
                        <a:rPr lang="tr-TR" sz="1000" kern="100" dirty="0" err="1">
                          <a:effectLst/>
                        </a:rPr>
                        <a:t>muko</a:t>
                      </a:r>
                      <a:r>
                        <a:rPr lang="tr-TR" sz="1000" kern="100" dirty="0">
                          <a:effectLst/>
                        </a:rPr>
                        <a:t>-oral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ve </a:t>
                      </a:r>
                      <a:r>
                        <a:rPr lang="tr-TR" sz="1000" kern="100" dirty="0" err="1">
                          <a:effectLst/>
                        </a:rPr>
                        <a:t>suboksipital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Anksiyete 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agorafobi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Taşipne, boğulma hissi,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işitsel aşırı duyarlılık,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hiperhidroz, mide bulantısı 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bayılma hissi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4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K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68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45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10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5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Suboksipital</a:t>
                      </a:r>
                      <a:r>
                        <a:rPr lang="tr-TR" sz="1000" kern="1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temporal, </a:t>
                      </a:r>
                      <a:r>
                        <a:rPr lang="tr-TR" sz="1000" kern="100" dirty="0" err="1">
                          <a:effectLst/>
                        </a:rPr>
                        <a:t>trapezius</a:t>
                      </a:r>
                      <a:r>
                        <a:rPr lang="tr-TR" sz="1000" kern="1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pektoral, göğüs,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epigastrium</a:t>
                      </a:r>
                      <a:r>
                        <a:rPr lang="tr-TR" sz="1000" kern="100" dirty="0">
                          <a:effectLst/>
                        </a:rPr>
                        <a:t> ve yara izleri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Anksiyete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Boğulma hissi,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klostrofobi, uykusuzluk 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servikal ağrı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5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K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57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39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7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4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Subdiyafragmatik</a:t>
                      </a:r>
                      <a:r>
                        <a:rPr lang="tr-TR" sz="1000" kern="1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suboksipital</a:t>
                      </a:r>
                      <a:r>
                        <a:rPr lang="tr-TR" sz="1000" kern="100" dirty="0">
                          <a:effectLst/>
                        </a:rPr>
                        <a:t>, servikal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ve lomber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Anksiyete ve Baş dönmesi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Epigastrik, servikal ve suboksipital bölgede gerginlik hissi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6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K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67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33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14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5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Subdiyafragmatik,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torasik, suboksipital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ve oral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Anksiyete 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depresif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ruh hali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Kronik obstrüktif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akciğer hastalığı, kronik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farenjit ve servikal ağrı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7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K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42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34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6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6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Subdiyafragmatik,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suboksipital, torasik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ve trapezius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Anksiyete 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sosyal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agorafobi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Gözlerin arkasında basınç,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bulanık görme, titreme, göğüste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basınç ve boğulma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3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BAI: Beck Anksiyete Envanteri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20" marR="2912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811" name="Metin kutusu 7">
            <a:extLst>
              <a:ext uri="{FF2B5EF4-FFF2-40B4-BE49-F238E27FC236}">
                <a16:creationId xmlns:a16="http://schemas.microsoft.com/office/drawing/2014/main" id="{EB17E5DB-4BB1-DDFF-545E-3048820CA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6102350"/>
            <a:ext cx="934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tr-TR" altLang="tr-TR"/>
              <a:t>Tablo 1: Hastaların demografik özellikleri, klinik özellikleri, tedavisi ve klinik gelişimi.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F38035-A41F-851D-8291-9FFC6069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Tartışma ve Sonuç</a:t>
            </a:r>
          </a:p>
        </p:txBody>
      </p:sp>
      <p:sp>
        <p:nvSpPr>
          <p:cNvPr id="31747" name="İçerik Yer Tutucusu 2">
            <a:extLst>
              <a:ext uri="{FF2B5EF4-FFF2-40B4-BE49-F238E27FC236}">
                <a16:creationId xmlns:a16="http://schemas.microsoft.com/office/drawing/2014/main" id="{E4632B20-A9DA-4F02-F6D5-95B291FE3B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Lokal anestezikler (</a:t>
            </a:r>
            <a:r>
              <a:rPr lang="tr-TR" altLang="tr-TR" dirty="0" err="1"/>
              <a:t>LAs</a:t>
            </a:r>
            <a:r>
              <a:rPr lang="tr-TR" altLang="tr-TR" dirty="0"/>
              <a:t>) 120 yıldır güvenle kullanılmaktadır; </a:t>
            </a:r>
            <a:r>
              <a:rPr lang="tr-TR" altLang="tr-TR" dirty="0" err="1"/>
              <a:t>prokain</a:t>
            </a:r>
            <a:r>
              <a:rPr lang="tr-TR" altLang="tr-TR" dirty="0"/>
              <a:t>, düşük toksisite ve ek faydaları nedeniyle seçilmiştir.</a:t>
            </a:r>
          </a:p>
          <a:p>
            <a:r>
              <a:rPr lang="tr-TR" altLang="tr-TR" dirty="0" err="1"/>
              <a:t>LAler</a:t>
            </a:r>
            <a:r>
              <a:rPr lang="tr-TR" altLang="tr-TR" dirty="0"/>
              <a:t> sinir iletimini bloke eder; burada amaç, anestezi değil patolojik sinir aktivitesini “sıfırlamaktır”.</a:t>
            </a:r>
          </a:p>
          <a:p>
            <a:r>
              <a:rPr lang="tr-TR" altLang="tr-TR" dirty="0" err="1"/>
              <a:t>LAler</a:t>
            </a:r>
            <a:r>
              <a:rPr lang="tr-TR" altLang="tr-TR" dirty="0"/>
              <a:t> ayrıca iltihap azaltıcı, damar geçirgenliğini düşürücü ve </a:t>
            </a:r>
            <a:r>
              <a:rPr lang="tr-TR" altLang="tr-TR" dirty="0" err="1"/>
              <a:t>mikrosirkülasyonu</a:t>
            </a:r>
            <a:r>
              <a:rPr lang="tr-TR" altLang="tr-TR" dirty="0"/>
              <a:t> artırıcı etkilere sahiptir.</a:t>
            </a:r>
          </a:p>
          <a:p>
            <a:r>
              <a:rPr lang="tr-TR" altLang="tr-TR" dirty="0" err="1"/>
              <a:t>Miyofasiyal</a:t>
            </a:r>
            <a:r>
              <a:rPr lang="tr-TR" altLang="tr-TR" dirty="0"/>
              <a:t> tetik noktalarına (MTP) düşük doz LA enjeksiyonu, anksiyete bozukluğu (AD) olan hastalarda kas gerginliğini ve sempatik aktivasyonu azaltmıştır.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D2F63D-07F4-DBA7-8C19-87052ABC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Tartışma ve Sonuç</a:t>
            </a:r>
          </a:p>
        </p:txBody>
      </p:sp>
      <p:sp>
        <p:nvSpPr>
          <p:cNvPr id="32771" name="İçerik Yer Tutucusu 2">
            <a:extLst>
              <a:ext uri="{FF2B5EF4-FFF2-40B4-BE49-F238E27FC236}">
                <a16:creationId xmlns:a16="http://schemas.microsoft.com/office/drawing/2014/main" id="{F2B6B9AB-DAE5-E8DF-B59A-8ACB3897EC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Sosyal fobi, panik bozukluk ve obsesif-kompulsif bozukluk gibi hastalıklarda kas gerginliği ve sempatik sistem dengesizliği görülmektedir.</a:t>
            </a:r>
          </a:p>
          <a:p>
            <a:r>
              <a:rPr lang="tr-TR" altLang="tr-TR" dirty="0" err="1"/>
              <a:t>Mental</a:t>
            </a:r>
            <a:r>
              <a:rPr lang="tr-TR" altLang="tr-TR" dirty="0"/>
              <a:t> stres, kas ağrısını artırır; bu nedenle stresin azaltılması ağrı yönetiminde önemlidir. </a:t>
            </a:r>
          </a:p>
          <a:p>
            <a:r>
              <a:rPr lang="tr-TR" altLang="tr-TR" dirty="0"/>
              <a:t>Bu yöntem, sempatik-nörojenik inflamasyon döngüsünü keserek hem ağrıyı hem anksiyeteyi hafifletebilir.</a:t>
            </a:r>
          </a:p>
          <a:p>
            <a:r>
              <a:rPr lang="tr-TR" altLang="tr-TR" dirty="0"/>
              <a:t>Tedavi hızlı etkili, düşük maliyetli ve az yan etkilidir; bazı durumlarda da ilaç kullanımını azaltabilir. </a:t>
            </a:r>
          </a:p>
          <a:p>
            <a:r>
              <a:rPr lang="tr-TR" altLang="tr-TR" dirty="0"/>
              <a:t>Çalışmada tüm hastalarda iyileşme gözlenmiş olsa da, olgu serisi düzeyinde olduğu için kesin sonuçlar elde etmek adına geniş ölçekli klinik çalışmalar gereklidir.</a:t>
            </a:r>
          </a:p>
          <a:p>
            <a:r>
              <a:rPr lang="tr-TR" altLang="tr-TR" dirty="0"/>
              <a:t>Sonuç olarak, düşük doz LA enjeksiyonları AD tedavisinde güvenli ve etkili bir seçenek olabilir.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A9BCDB-2AAE-6375-EAF9-9D8FEBCA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165860"/>
            <a:ext cx="3602736" cy="45262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/>
              <a:t>Referanslar</a:t>
            </a:r>
          </a:p>
        </p:txBody>
      </p:sp>
      <p:grpSp>
        <p:nvGrpSpPr>
          <p:cNvPr id="33795" name="Grup 3">
            <a:extLst>
              <a:ext uri="{FF2B5EF4-FFF2-40B4-BE49-F238E27FC236}">
                <a16:creationId xmlns:a16="http://schemas.microsoft.com/office/drawing/2014/main" id="{161F476C-AE5E-D6E0-C921-6C4F9ECBA7D3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163513"/>
            <a:ext cx="9501187" cy="6573837"/>
            <a:chOff x="22293" y="0"/>
            <a:chExt cx="10834264" cy="6858000"/>
          </a:xfrm>
        </p:grpSpPr>
        <p:pic>
          <p:nvPicPr>
            <p:cNvPr id="33796" name="Resim 4">
              <a:extLst>
                <a:ext uri="{FF2B5EF4-FFF2-40B4-BE49-F238E27FC236}">
                  <a16:creationId xmlns:a16="http://schemas.microsoft.com/office/drawing/2014/main" id="{9DA6EA94-A1A6-7382-0858-72047ED4B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308" y="19285"/>
              <a:ext cx="2608929" cy="6838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Resim 5">
              <a:extLst>
                <a:ext uri="{FF2B5EF4-FFF2-40B4-BE49-F238E27FC236}">
                  <a16:creationId xmlns:a16="http://schemas.microsoft.com/office/drawing/2014/main" id="{AB2C2441-E2BD-2E7D-B03C-02F42D87F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237" y="19285"/>
              <a:ext cx="2829320" cy="208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Resim 6">
              <a:extLst>
                <a:ext uri="{FF2B5EF4-FFF2-40B4-BE49-F238E27FC236}">
                  <a16:creationId xmlns:a16="http://schemas.microsoft.com/office/drawing/2014/main" id="{52F6F5E4-9754-E9B7-B8D1-89181D2A6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451" y="2055813"/>
              <a:ext cx="2838846" cy="216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İçerik Yer Tutucusu 6">
              <a:extLst>
                <a:ext uri="{FF2B5EF4-FFF2-40B4-BE49-F238E27FC236}">
                  <a16:creationId xmlns:a16="http://schemas.microsoft.com/office/drawing/2014/main" id="{639F2E96-2511-348F-C635-251E14F7D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192" y="0"/>
              <a:ext cx="25691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Resim 8">
              <a:extLst>
                <a:ext uri="{FF2B5EF4-FFF2-40B4-BE49-F238E27FC236}">
                  <a16:creationId xmlns:a16="http://schemas.microsoft.com/office/drawing/2014/main" id="{4F1F8B7E-1CA4-AD45-3901-84337C619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3" y="0"/>
              <a:ext cx="2857899" cy="510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E48C56-51C7-BAD4-AFD1-0E93C07EBF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9EA42-9B1F-57AB-2B70-FC2DCE7D99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EE0652-B1AE-0EC9-2791-C7E4D6C9DF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827" name="Group 14">
            <a:extLst>
              <a:ext uri="{FF2B5EF4-FFF2-40B4-BE49-F238E27FC236}">
                <a16:creationId xmlns:a16="http://schemas.microsoft.com/office/drawing/2014/main" id="{1BB5BFE7-F0D0-1E00-EC5B-BF2CDE07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38B25F-3998-2EF7-5C6C-8ADED3EE042C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7" name="Oval 16" descr="&quot;&quot;">
              <a:extLst>
                <a:ext uri="{FF2B5EF4-FFF2-40B4-BE49-F238E27FC236}">
                  <a16:creationId xmlns:a16="http://schemas.microsoft.com/office/drawing/2014/main" id="{405DFBB8-D4DC-CB18-D134-B3657E4AC490}"/>
                </a:ext>
              </a:extLst>
            </p:cNvPr>
            <p:cNvSpPr/>
            <p:nvPr/>
          </p:nvSpPr>
          <p:spPr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 useBgFill="1">
        <p:nvSpPr>
          <p:cNvPr id="19" name="Rectangle 18" descr="&quot;&quot;">
            <a:extLst>
              <a:ext uri="{FF2B5EF4-FFF2-40B4-BE49-F238E27FC236}">
                <a16:creationId xmlns:a16="http://schemas.microsoft.com/office/drawing/2014/main" id="{CD6304AD-FA05-4D13-9074-68CFEF0BD7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1EDAB-8F4D-8A41-3738-49AEB386F6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7C991E-07C6-B61F-90A2-C6757CE2EF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B2B710-33B6-D11B-6FEB-3C8D2378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8000" dirty="0" err="1">
                <a:blipFill dpi="0" rotWithShape="1">
                  <a:blip r:embed="rId3"/>
                  <a:srcRect/>
                  <a:tile tx="6350" ty="-127000" sx="65000" sy="64000" flip="none" algn="tl"/>
                </a:blipFill>
              </a:rPr>
              <a:t>Teşekkürler</a:t>
            </a:r>
            <a:r>
              <a:rPr lang="en-US" sz="80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</a:rPr>
              <a:t>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347F4B-49E2-4B82-1B1F-BB4A6853C5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839" name="Group 26">
            <a:extLst>
              <a:ext uri="{FF2B5EF4-FFF2-40B4-BE49-F238E27FC236}">
                <a16:creationId xmlns:a16="http://schemas.microsoft.com/office/drawing/2014/main" id="{99BE65D9-D18B-3337-6F75-28A40684F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647238" y="5257800"/>
            <a:ext cx="1081087" cy="1081088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9447F7-568B-2116-A183-E718C3B34252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29" name="Oval 28" descr="&quot;&quot;">
              <a:extLst>
                <a:ext uri="{FF2B5EF4-FFF2-40B4-BE49-F238E27FC236}">
                  <a16:creationId xmlns:a16="http://schemas.microsoft.com/office/drawing/2014/main" id="{4A6C9891-D919-F898-DE8D-9D9798108990}"/>
                </a:ext>
              </a:extLst>
            </p:cNvPr>
            <p:cNvSpPr/>
            <p:nvPr/>
          </p:nvSpPr>
          <p:spPr>
            <a:xfrm>
              <a:off x="9793270" y="4568606"/>
              <a:ext cx="865041" cy="86503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4840" name="Graphic 5" descr="Smiling Face with No Fill">
            <a:extLst>
              <a:ext uri="{FF2B5EF4-FFF2-40B4-BE49-F238E27FC236}">
                <a16:creationId xmlns:a16="http://schemas.microsoft.com/office/drawing/2014/main" id="{86B16B1C-8638-30DD-2838-F7D6B7E6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85925"/>
            <a:ext cx="341788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0754D6-159B-A93E-F9C1-3A8A8966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Giriş</a:t>
            </a:r>
          </a:p>
        </p:txBody>
      </p:sp>
      <p:sp>
        <p:nvSpPr>
          <p:cNvPr id="8195" name="İçerik Yer Tutucusu 2">
            <a:extLst>
              <a:ext uri="{FF2B5EF4-FFF2-40B4-BE49-F238E27FC236}">
                <a16:creationId xmlns:a16="http://schemas.microsoft.com/office/drawing/2014/main" id="{515AE4DE-AC44-896E-1695-F1B22A7817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AB ile denge bozuklukları arasında bir ilişki vardır; anksiyete, dengeyi kontrol eden sinir yollarını etkileyerek rahatsızlık hissini artırabilir. </a:t>
            </a:r>
          </a:p>
          <a:p>
            <a:r>
              <a:rPr lang="tr-TR" altLang="tr-TR" dirty="0"/>
              <a:t>Özellikle stresin sempatik sinir sistemi ve inflamatuar süreçler üzerindeki etkisi, ağrı ve kas gerginliğinde artışa neden olur. </a:t>
            </a:r>
          </a:p>
          <a:p>
            <a:r>
              <a:rPr lang="tr-TR" altLang="tr-TR" dirty="0"/>
              <a:t>Sürekli stres ve anksiyete, otonom homeostazı bozar, ağrı-inflamasyon döngüsünü pekiştirir.</a:t>
            </a:r>
          </a:p>
          <a:p>
            <a:endParaRPr lang="tr-TR" alt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2572CF-163D-8799-2C24-D722BCEF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Giriş</a:t>
            </a:r>
          </a:p>
        </p:txBody>
      </p:sp>
      <p:sp>
        <p:nvSpPr>
          <p:cNvPr id="9219" name="İçerik Yer Tutucusu 2">
            <a:extLst>
              <a:ext uri="{FF2B5EF4-FFF2-40B4-BE49-F238E27FC236}">
                <a16:creationId xmlns:a16="http://schemas.microsoft.com/office/drawing/2014/main" id="{DCD4DFD2-08F7-960B-4F97-B1937D840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Son zamanlarda yapılan araştırmalar, lokal anesteziklerin (LA'lar) anksiyete tedavisinde de etkili olabileceğini göstermektedir. </a:t>
            </a:r>
          </a:p>
          <a:p>
            <a:r>
              <a:rPr lang="tr-TR" altLang="tr-TR"/>
              <a:t>LA'lar, otonom sinir sistemini düzenleyerek hastaların genel iyilik halini artırabilir. </a:t>
            </a:r>
          </a:p>
          <a:p>
            <a:r>
              <a:rPr lang="tr-TR" altLang="tr-TR"/>
              <a:t>Bu çalışma, şiddetli anksiyetesi olan hastalarda, myofasiyal gerilme noktalarına yapılan prokain enjeksiyonlarının etkilerini incelemektedir.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D21E6-1276-FCDC-FA87-24EBE505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Metodoloji</a:t>
            </a:r>
          </a:p>
        </p:txBody>
      </p:sp>
      <p:sp>
        <p:nvSpPr>
          <p:cNvPr id="10243" name="İçerik Yer Tutucusu 2">
            <a:extLst>
              <a:ext uri="{FF2B5EF4-FFF2-40B4-BE49-F238E27FC236}">
                <a16:creationId xmlns:a16="http://schemas.microsoft.com/office/drawing/2014/main" id="{A0264189-971E-705D-DF80-95B0DF0C52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Beck Anksiyete Envanteri (BAI), bu çalışmada anksiyete şiddetini ölçmek için kullanılan bir öz-değerlendirme ölçeğidir. </a:t>
            </a:r>
          </a:p>
          <a:p>
            <a:r>
              <a:rPr lang="tr-TR" altLang="tr-TR"/>
              <a:t>Anketler, ilk nöroterapi seansından önce ve son seansın ardından uygulanmıştır. </a:t>
            </a:r>
          </a:p>
          <a:p>
            <a:r>
              <a:rPr lang="tr-TR" altLang="tr-TR"/>
              <a:t>Katılımcılara, değerlendirme gününü de içeren bir hafta boyunca nasıl hissettiklerine dayalı olarak soruları yanıtlamaları talimatı verilmiştir.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A7F5CD-E549-4544-BA4A-FF7D0805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Metodoloji</a:t>
            </a:r>
          </a:p>
        </p:txBody>
      </p:sp>
      <p:sp>
        <p:nvSpPr>
          <p:cNvPr id="11267" name="İçerik Yer Tutucusu 2">
            <a:extLst>
              <a:ext uri="{FF2B5EF4-FFF2-40B4-BE49-F238E27FC236}">
                <a16:creationId xmlns:a16="http://schemas.microsoft.com/office/drawing/2014/main" id="{BB0C4C6C-A6E0-3D3A-9A44-6BE7CEB503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BAI, her biri bir anksiyete semptomunu temsil eden 21 maddeden oluşur. </a:t>
            </a:r>
          </a:p>
          <a:p>
            <a:r>
              <a:rPr lang="tr-TR" altLang="tr-TR"/>
              <a:t>Katılımcılar, her semptomu 0 (Hiçbir şekilde) ile 3 (Şiddetli) arasında bir ölçekle puanlar. </a:t>
            </a:r>
          </a:p>
          <a:p>
            <a:r>
              <a:rPr lang="tr-TR" altLang="tr-TR"/>
              <a:t>Toplam puan, tüm madde puanlarının toplamını ifade eder ve 0 ile 63 arasında değişir; daha yüksek puanlar daha fazla anksiyeteyi gösterir. </a:t>
            </a:r>
          </a:p>
          <a:p>
            <a:r>
              <a:rPr lang="tr-TR" altLang="tr-TR"/>
              <a:t>Anksiyete seviyeleri dört gruba ayrılır: minimal (0—7 puan), hafif (8—15 puan), orta (16—25 puan) ve şiddetli (26—63 puan) [42].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5DCA6-6BF0-1E77-7206-0CE70F72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Metodoloji</a:t>
            </a:r>
          </a:p>
        </p:txBody>
      </p:sp>
      <p:sp>
        <p:nvSpPr>
          <p:cNvPr id="12291" name="İçerik Yer Tutucusu 2">
            <a:extLst>
              <a:ext uri="{FF2B5EF4-FFF2-40B4-BE49-F238E27FC236}">
                <a16:creationId xmlns:a16="http://schemas.microsoft.com/office/drawing/2014/main" id="{1E074A35-2270-4FF1-4A99-3AF139270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Tedavide </a:t>
            </a:r>
            <a:r>
              <a:rPr lang="tr-TR" altLang="tr-TR" dirty="0" err="1"/>
              <a:t>Miyofasiyal</a:t>
            </a:r>
            <a:r>
              <a:rPr lang="tr-TR" altLang="tr-TR" dirty="0"/>
              <a:t> gerginlik noktalarına (</a:t>
            </a:r>
            <a:r>
              <a:rPr lang="tr-TR" altLang="tr-TR" dirty="0" err="1"/>
              <a:t>MTP'ler</a:t>
            </a:r>
            <a:r>
              <a:rPr lang="tr-TR" altLang="tr-TR" dirty="0"/>
              <a:t>) %0,5 </a:t>
            </a:r>
            <a:r>
              <a:rPr lang="tr-TR" altLang="tr-TR" dirty="0" err="1"/>
              <a:t>prokainin</a:t>
            </a:r>
            <a:r>
              <a:rPr lang="tr-TR" altLang="tr-TR" dirty="0"/>
              <a:t> </a:t>
            </a:r>
            <a:r>
              <a:rPr lang="tr-TR" altLang="tr-TR" dirty="0" err="1"/>
              <a:t>subkutan</a:t>
            </a:r>
            <a:r>
              <a:rPr lang="tr-TR" altLang="tr-TR" dirty="0"/>
              <a:t>/intramüsküler enjeksiyonları uygulandı. </a:t>
            </a:r>
          </a:p>
          <a:p>
            <a:r>
              <a:rPr lang="tr-TR" altLang="tr-TR" dirty="0"/>
              <a:t>Terapist, enjeksiyon noktalarını yönlendirmek için palpasyonu ve hastanın bildirdiği kas hassasiyetli bölgeleri dikkate aldı. </a:t>
            </a:r>
          </a:p>
          <a:p>
            <a:r>
              <a:rPr lang="tr-TR" altLang="tr-TR" dirty="0"/>
              <a:t>En sık iğne yapılan bölgeler diyafragmatik, </a:t>
            </a:r>
            <a:r>
              <a:rPr lang="tr-TR" altLang="tr-TR" dirty="0" err="1"/>
              <a:t>sternal</a:t>
            </a:r>
            <a:r>
              <a:rPr lang="tr-TR" altLang="tr-TR" dirty="0"/>
              <a:t> ve oksipital alanlar ile servikal sempatik zincir yakınındaki </a:t>
            </a:r>
            <a:r>
              <a:rPr lang="tr-TR" altLang="tr-TR" dirty="0" err="1"/>
              <a:t>MTP'lerdi</a:t>
            </a:r>
            <a:r>
              <a:rPr lang="tr-TR" altLang="tr-TR" dirty="0"/>
              <a:t>. </a:t>
            </a:r>
          </a:p>
          <a:p>
            <a:r>
              <a:rPr lang="tr-TR" altLang="tr-TR" dirty="0"/>
              <a:t>İlk ve ikinci seans 2 hafta aralıkla, sonraki seanslar 4 hafta aralıklarla gerçekleştirildi.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B1FEEC-DA3B-60CE-1BBD-81E84039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315" name="İçerik Yer Tutucusu 2">
            <a:extLst>
              <a:ext uri="{FF2B5EF4-FFF2-40B4-BE49-F238E27FC236}">
                <a16:creationId xmlns:a16="http://schemas.microsoft.com/office/drawing/2014/main" id="{D70A8961-6F8E-E3AA-1A65-A65E73D63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3316" name="Resim 4">
            <a:extLst>
              <a:ext uri="{FF2B5EF4-FFF2-40B4-BE49-F238E27FC236}">
                <a16:creationId xmlns:a16="http://schemas.microsoft.com/office/drawing/2014/main" id="{6A04B0D3-68FB-FDCD-E988-6C9B8D6BF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4332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Resim 6">
            <a:extLst>
              <a:ext uri="{FF2B5EF4-FFF2-40B4-BE49-F238E27FC236}">
                <a16:creationId xmlns:a16="http://schemas.microsoft.com/office/drawing/2014/main" id="{E505F8F6-5A99-9F6C-AA44-2FCBCE17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0"/>
            <a:ext cx="397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İçerik Yer Tutucusu 4">
            <a:extLst>
              <a:ext uri="{FF2B5EF4-FFF2-40B4-BE49-F238E27FC236}">
                <a16:creationId xmlns:a16="http://schemas.microsoft.com/office/drawing/2014/main" id="{1AA1CC82-67AE-0782-B5C4-B8C396D8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/>
          <a:stretch>
            <a:fillRect/>
          </a:stretch>
        </p:blipFill>
        <p:spPr bwMode="auto">
          <a:xfrm>
            <a:off x="0" y="0"/>
            <a:ext cx="12192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id="{CF118B65-E75F-B900-5988-9B2249E6F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188" y="4584700"/>
            <a:ext cx="10742612" cy="1465263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kern="100" dirty="0">
                <a:ea typeface="Aptos" panose="020B0004020202020204" pitchFamily="34" charset="0"/>
                <a:cs typeface="Times New Roman" panose="02020603050405020304" pitchFamily="18" charset="0"/>
              </a:rPr>
              <a:t>BAI (Beck </a:t>
            </a:r>
            <a:r>
              <a:rPr lang="en-GB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Anksiyete</a:t>
            </a:r>
            <a:r>
              <a:rPr lang="en-GB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Envanteri</a:t>
            </a:r>
            <a:r>
              <a:rPr lang="en-GB" kern="100" dirty="0">
                <a:ea typeface="Aptos" panose="020B0004020202020204" pitchFamily="34" charset="0"/>
                <a:cs typeface="Times New Roman" panose="02020603050405020304" pitchFamily="18" charset="0"/>
              </a:rPr>
              <a:t>), MTP (</a:t>
            </a:r>
            <a:r>
              <a:rPr lang="en-GB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Miyofasiyal</a:t>
            </a:r>
            <a:r>
              <a:rPr lang="en-GB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gerilim</a:t>
            </a:r>
            <a:r>
              <a:rPr lang="en-GB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noktaları</a:t>
            </a:r>
            <a:r>
              <a:rPr lang="en-GB" kern="100" dirty="0"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tr-TR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638</TotalTime>
  <Words>2196</Words>
  <Application>Microsoft Office PowerPoint</Application>
  <PresentationFormat>Geniş ekran</PresentationFormat>
  <Paragraphs>231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Aptos</vt:lpstr>
      <vt:lpstr>Calibri</vt:lpstr>
      <vt:lpstr>Rockwell</vt:lpstr>
      <vt:lpstr>Rockwell Condensed</vt:lpstr>
      <vt:lpstr>Rockwell Extra Bold</vt:lpstr>
      <vt:lpstr>Wingdings</vt:lpstr>
      <vt:lpstr>Tahta Yazı</vt:lpstr>
      <vt:lpstr>PowerPoint Sunusu</vt:lpstr>
      <vt:lpstr>Giriş</vt:lpstr>
      <vt:lpstr>Giriş</vt:lpstr>
      <vt:lpstr>Giriş</vt:lpstr>
      <vt:lpstr>Metodoloji</vt:lpstr>
      <vt:lpstr>Metodoloji</vt:lpstr>
      <vt:lpstr>Metodoloji</vt:lpstr>
      <vt:lpstr>PowerPoint Sunusu</vt:lpstr>
      <vt:lpstr>PowerPoint Sunusu</vt:lpstr>
      <vt:lpstr>Vaka 1</vt:lpstr>
      <vt:lpstr>Vaka 1</vt:lpstr>
      <vt:lpstr>Vaka 2</vt:lpstr>
      <vt:lpstr>Vaka 2</vt:lpstr>
      <vt:lpstr>Vaka 3</vt:lpstr>
      <vt:lpstr>Vaka 3</vt:lpstr>
      <vt:lpstr>Vaka 4</vt:lpstr>
      <vt:lpstr>Vaka 4</vt:lpstr>
      <vt:lpstr>Vaka 5</vt:lpstr>
      <vt:lpstr>Vaka 5</vt:lpstr>
      <vt:lpstr>Vaka 6</vt:lpstr>
      <vt:lpstr>Vaka 6</vt:lpstr>
      <vt:lpstr>Vaka Sunumu</vt:lpstr>
      <vt:lpstr>Vaka Sunumu</vt:lpstr>
      <vt:lpstr>PowerPoint Sunusu</vt:lpstr>
      <vt:lpstr>PowerPoint Sunusu</vt:lpstr>
      <vt:lpstr>Tartışma ve Sonuç</vt:lpstr>
      <vt:lpstr>Tartışma ve Sonuç</vt:lpstr>
      <vt:lpstr>Referanslar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RSY07</dc:creator>
  <cp:lastModifiedBy>RSY07</cp:lastModifiedBy>
  <cp:revision>25</cp:revision>
  <dcterms:created xsi:type="dcterms:W3CDTF">2025-04-26T20:10:42Z</dcterms:created>
  <dcterms:modified xsi:type="dcterms:W3CDTF">2025-04-28T21:24:02Z</dcterms:modified>
</cp:coreProperties>
</file>