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sldIdLst>
    <p:sldId id="256" r:id="rId2"/>
    <p:sldId id="261" r:id="rId3"/>
    <p:sldId id="368" r:id="rId4"/>
    <p:sldId id="263" r:id="rId5"/>
    <p:sldId id="363" r:id="rId6"/>
    <p:sldId id="327" r:id="rId7"/>
    <p:sldId id="331" r:id="rId8"/>
    <p:sldId id="333" r:id="rId9"/>
    <p:sldId id="335" r:id="rId10"/>
    <p:sldId id="364" r:id="rId11"/>
    <p:sldId id="365" r:id="rId12"/>
    <p:sldId id="366" r:id="rId13"/>
    <p:sldId id="367" r:id="rId14"/>
    <p:sldId id="339" r:id="rId15"/>
    <p:sldId id="321" r:id="rId16"/>
    <p:sldId id="352" r:id="rId17"/>
    <p:sldId id="357" r:id="rId18"/>
    <p:sldId id="358" r:id="rId19"/>
    <p:sldId id="359" r:id="rId20"/>
    <p:sldId id="360" r:id="rId21"/>
    <p:sldId id="361" r:id="rId22"/>
    <p:sldId id="264" r:id="rId23"/>
    <p:sldId id="265" r:id="rId24"/>
    <p:sldId id="268" r:id="rId25"/>
    <p:sldId id="273" r:id="rId26"/>
    <p:sldId id="369" r:id="rId27"/>
    <p:sldId id="275" r:id="rId28"/>
    <p:sldId id="276" r:id="rId29"/>
    <p:sldId id="277" r:id="rId30"/>
    <p:sldId id="373" r:id="rId31"/>
    <p:sldId id="258" r:id="rId32"/>
    <p:sldId id="259" r:id="rId33"/>
    <p:sldId id="374" r:id="rId34"/>
    <p:sldId id="345" r:id="rId35"/>
    <p:sldId id="375" r:id="rId36"/>
    <p:sldId id="376" r:id="rId37"/>
    <p:sldId id="377" r:id="rId38"/>
    <p:sldId id="379" r:id="rId39"/>
    <p:sldId id="378" r:id="rId40"/>
    <p:sldId id="380" r:id="rId41"/>
    <p:sldId id="381" r:id="rId42"/>
    <p:sldId id="320" r:id="rId43"/>
    <p:sldId id="391" r:id="rId44"/>
    <p:sldId id="382" r:id="rId45"/>
    <p:sldId id="347" r:id="rId46"/>
    <p:sldId id="350" r:id="rId47"/>
    <p:sldId id="383" r:id="rId48"/>
    <p:sldId id="399" r:id="rId49"/>
    <p:sldId id="257" r:id="rId50"/>
    <p:sldId id="305" r:id="rId51"/>
    <p:sldId id="387" r:id="rId52"/>
    <p:sldId id="266" r:id="rId53"/>
    <p:sldId id="287" r:id="rId54"/>
    <p:sldId id="286" r:id="rId55"/>
    <p:sldId id="302" r:id="rId56"/>
    <p:sldId id="267" r:id="rId57"/>
    <p:sldId id="274" r:id="rId58"/>
    <p:sldId id="388" r:id="rId59"/>
    <p:sldId id="389" r:id="rId60"/>
    <p:sldId id="390" r:id="rId61"/>
    <p:sldId id="300" r:id="rId62"/>
    <p:sldId id="297" r:id="rId63"/>
    <p:sldId id="393" r:id="rId64"/>
    <p:sldId id="394" r:id="rId65"/>
    <p:sldId id="318" r:id="rId66"/>
    <p:sldId id="323" r:id="rId67"/>
    <p:sldId id="395" r:id="rId68"/>
    <p:sldId id="325" r:id="rId69"/>
    <p:sldId id="330" r:id="rId70"/>
    <p:sldId id="396" r:id="rId71"/>
    <p:sldId id="337" r:id="rId72"/>
    <p:sldId id="397" r:id="rId73"/>
    <p:sldId id="332" r:id="rId74"/>
    <p:sldId id="349" r:id="rId75"/>
    <p:sldId id="353" r:id="rId76"/>
    <p:sldId id="354" r:id="rId77"/>
    <p:sldId id="398" r:id="rId78"/>
    <p:sldId id="400" r:id="rId79"/>
    <p:sldId id="346" r:id="rId80"/>
    <p:sldId id="384" r:id="rId8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62"/>
  </p:normalViewPr>
  <p:slideViewPr>
    <p:cSldViewPr snapToGrid="0">
      <p:cViewPr varScale="1">
        <p:scale>
          <a:sx n="76" d="100"/>
          <a:sy n="76" d="100"/>
        </p:scale>
        <p:origin x="216"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2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30">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C5AE73-1651-4D76-903F-94D455B9840C}" type="doc">
      <dgm:prSet loTypeId="urn:microsoft.com/office/officeart/2005/8/layout/vList2" loCatId="list" qsTypeId="urn:microsoft.com/office/officeart/2005/8/quickstyle/simple1#6" qsCatId="simple" csTypeId="urn:microsoft.com/office/officeart/2005/8/colors/accent1_2#5" csCatId="accent1" phldr="1"/>
      <dgm:spPr/>
      <dgm:t>
        <a:bodyPr/>
        <a:lstStyle/>
        <a:p>
          <a:endParaRPr lang="en-US"/>
        </a:p>
      </dgm:t>
    </dgm:pt>
    <dgm:pt modelId="{5452B653-7258-4FC0-B843-954FBECFF04D}">
      <dgm:prSet custT="1"/>
      <dgm:spPr/>
      <dgm:t>
        <a:bodyPr/>
        <a:lstStyle/>
        <a:p>
          <a:r>
            <a:rPr lang="tr-TR" sz="2400">
              <a:latin typeface="Calibri" panose="020F0502020204030204" pitchFamily="34" charset="0"/>
              <a:cs typeface="Calibri" panose="020F0502020204030204" pitchFamily="34" charset="0"/>
            </a:rPr>
            <a:t>Aile Sağlığı Merkezi ve ASM’de sunulan hizmetler hakkında bilgi vermek</a:t>
          </a:r>
          <a:endParaRPr lang="en-US" sz="2400">
            <a:latin typeface="Calibri" panose="020F0502020204030204" pitchFamily="34" charset="0"/>
            <a:cs typeface="Calibri" panose="020F0502020204030204" pitchFamily="34" charset="0"/>
          </a:endParaRPr>
        </a:p>
      </dgm:t>
    </dgm:pt>
    <dgm:pt modelId="{8446A940-3929-4451-B4C8-90F2E6F2AC4F}" type="parTrans" cxnId="{9432C792-7835-4E2D-9C04-BB2624DED9B9}">
      <dgm:prSet/>
      <dgm:spPr/>
      <dgm:t>
        <a:bodyPr/>
        <a:lstStyle/>
        <a:p>
          <a:endParaRPr lang="en-US" sz="2400">
            <a:latin typeface="Calibri" panose="020F0502020204030204" pitchFamily="34" charset="0"/>
            <a:cs typeface="Calibri" panose="020F0502020204030204" pitchFamily="34" charset="0"/>
          </a:endParaRPr>
        </a:p>
      </dgm:t>
    </dgm:pt>
    <dgm:pt modelId="{1A0FA0C0-199B-4810-85F1-E96D149B1DA6}" type="sibTrans" cxnId="{9432C792-7835-4E2D-9C04-BB2624DED9B9}">
      <dgm:prSet/>
      <dgm:spPr/>
      <dgm:t>
        <a:bodyPr/>
        <a:lstStyle/>
        <a:p>
          <a:endParaRPr lang="en-US" sz="2400">
            <a:latin typeface="Calibri" panose="020F0502020204030204" pitchFamily="34" charset="0"/>
            <a:cs typeface="Calibri" panose="020F0502020204030204" pitchFamily="34" charset="0"/>
          </a:endParaRPr>
        </a:p>
      </dgm:t>
    </dgm:pt>
    <dgm:pt modelId="{BCC4FC2B-191D-4DD8-88BA-EFBB780764B7}">
      <dgm:prSet custT="1"/>
      <dgm:spPr/>
      <dgm:t>
        <a:bodyPr/>
        <a:lstStyle/>
        <a:p>
          <a:r>
            <a:rPr lang="tr-TR" sz="2400">
              <a:latin typeface="Calibri" panose="020F0502020204030204" pitchFamily="34" charset="0"/>
              <a:cs typeface="Calibri" panose="020F0502020204030204" pitchFamily="34" charset="0"/>
            </a:rPr>
            <a:t>Aile sağlığı merkezinin fiziki yapısı ve teknik şartları hakkında bilgi edinmek</a:t>
          </a:r>
          <a:endParaRPr lang="en-US" sz="2400">
            <a:latin typeface="Calibri" panose="020F0502020204030204" pitchFamily="34" charset="0"/>
            <a:cs typeface="Calibri" panose="020F0502020204030204" pitchFamily="34" charset="0"/>
          </a:endParaRPr>
        </a:p>
      </dgm:t>
    </dgm:pt>
    <dgm:pt modelId="{7A47EB3D-B3AB-49B1-A089-65A6B46BFB2B}" type="parTrans" cxnId="{C3E779D5-95A1-4F55-87F3-7EF29580BF50}">
      <dgm:prSet/>
      <dgm:spPr/>
      <dgm:t>
        <a:bodyPr/>
        <a:lstStyle/>
        <a:p>
          <a:endParaRPr lang="en-US" sz="2400">
            <a:latin typeface="Calibri" panose="020F0502020204030204" pitchFamily="34" charset="0"/>
            <a:cs typeface="Calibri" panose="020F0502020204030204" pitchFamily="34" charset="0"/>
          </a:endParaRPr>
        </a:p>
      </dgm:t>
    </dgm:pt>
    <dgm:pt modelId="{2ED046D4-75DB-45E5-9D91-A53FFE0CF8A7}" type="sibTrans" cxnId="{C3E779D5-95A1-4F55-87F3-7EF29580BF50}">
      <dgm:prSet/>
      <dgm:spPr/>
      <dgm:t>
        <a:bodyPr/>
        <a:lstStyle/>
        <a:p>
          <a:endParaRPr lang="en-US" sz="2400">
            <a:latin typeface="Calibri" panose="020F0502020204030204" pitchFamily="34" charset="0"/>
            <a:cs typeface="Calibri" panose="020F0502020204030204" pitchFamily="34" charset="0"/>
          </a:endParaRPr>
        </a:p>
      </dgm:t>
    </dgm:pt>
    <dgm:pt modelId="{CD19980A-D33C-42B7-8CFC-7F243AAACCAA}">
      <dgm:prSet custT="1"/>
      <dgm:spPr/>
      <dgm:t>
        <a:bodyPr/>
        <a:lstStyle/>
        <a:p>
          <a:r>
            <a:rPr lang="tr-TR" sz="2400">
              <a:latin typeface="Calibri" panose="020F0502020204030204" pitchFamily="34" charset="0"/>
              <a:cs typeface="Calibri" panose="020F0502020204030204" pitchFamily="34" charset="0"/>
            </a:rPr>
            <a:t>Aile Hekiminin ve aile sağlığı çalışanının görev ve sorumluluklarını öğrenmek</a:t>
          </a:r>
          <a:endParaRPr lang="en-US" sz="2400">
            <a:latin typeface="Calibri" panose="020F0502020204030204" pitchFamily="34" charset="0"/>
            <a:cs typeface="Calibri" panose="020F0502020204030204" pitchFamily="34" charset="0"/>
          </a:endParaRPr>
        </a:p>
      </dgm:t>
    </dgm:pt>
    <dgm:pt modelId="{52CC8839-4052-4053-9A07-1F21E67095F8}" type="parTrans" cxnId="{BE6E800B-32F4-4E02-9C8D-411EE4F2E660}">
      <dgm:prSet/>
      <dgm:spPr/>
      <dgm:t>
        <a:bodyPr/>
        <a:lstStyle/>
        <a:p>
          <a:endParaRPr lang="en-US" sz="2400">
            <a:latin typeface="Calibri" panose="020F0502020204030204" pitchFamily="34" charset="0"/>
            <a:cs typeface="Calibri" panose="020F0502020204030204" pitchFamily="34" charset="0"/>
          </a:endParaRPr>
        </a:p>
      </dgm:t>
    </dgm:pt>
    <dgm:pt modelId="{2A768359-B9A5-47A7-A96B-42DE0508651F}" type="sibTrans" cxnId="{BE6E800B-32F4-4E02-9C8D-411EE4F2E660}">
      <dgm:prSet/>
      <dgm:spPr/>
      <dgm:t>
        <a:bodyPr/>
        <a:lstStyle/>
        <a:p>
          <a:endParaRPr lang="en-US" sz="2400">
            <a:latin typeface="Calibri" panose="020F0502020204030204" pitchFamily="34" charset="0"/>
            <a:cs typeface="Calibri" panose="020F0502020204030204" pitchFamily="34" charset="0"/>
          </a:endParaRPr>
        </a:p>
      </dgm:t>
    </dgm:pt>
    <dgm:pt modelId="{68AC362D-75E6-4966-997B-E20D51230832}">
      <dgm:prSet custT="1"/>
      <dgm:spPr/>
      <dgm:t>
        <a:bodyPr/>
        <a:lstStyle/>
        <a:p>
          <a:r>
            <a:rPr lang="tr-TR" sz="2400">
              <a:latin typeface="Calibri" panose="020F0502020204030204" pitchFamily="34" charset="0"/>
              <a:cs typeface="Calibri" panose="020F0502020204030204" pitchFamily="34" charset="0"/>
            </a:rPr>
            <a:t>Aile hekimliği uygulamalarını öğrenmek</a:t>
          </a:r>
          <a:endParaRPr lang="en-US" sz="2400">
            <a:latin typeface="Calibri" panose="020F0502020204030204" pitchFamily="34" charset="0"/>
            <a:cs typeface="Calibri" panose="020F0502020204030204" pitchFamily="34" charset="0"/>
          </a:endParaRPr>
        </a:p>
      </dgm:t>
    </dgm:pt>
    <dgm:pt modelId="{3887BEA3-8D91-450F-8DA0-52E2C4D9A74F}" type="parTrans" cxnId="{CB269C10-E8A3-452F-A1F5-AA4119A578FD}">
      <dgm:prSet/>
      <dgm:spPr/>
      <dgm:t>
        <a:bodyPr/>
        <a:lstStyle/>
        <a:p>
          <a:endParaRPr lang="en-US" sz="2400">
            <a:latin typeface="Calibri" panose="020F0502020204030204" pitchFamily="34" charset="0"/>
            <a:cs typeface="Calibri" panose="020F0502020204030204" pitchFamily="34" charset="0"/>
          </a:endParaRPr>
        </a:p>
      </dgm:t>
    </dgm:pt>
    <dgm:pt modelId="{761E5C7D-DCA3-4182-9403-A1E714269210}" type="sibTrans" cxnId="{CB269C10-E8A3-452F-A1F5-AA4119A578FD}">
      <dgm:prSet/>
      <dgm:spPr/>
      <dgm:t>
        <a:bodyPr/>
        <a:lstStyle/>
        <a:p>
          <a:endParaRPr lang="en-US" sz="2400">
            <a:latin typeface="Calibri" panose="020F0502020204030204" pitchFamily="34" charset="0"/>
            <a:cs typeface="Calibri" panose="020F0502020204030204" pitchFamily="34" charset="0"/>
          </a:endParaRPr>
        </a:p>
      </dgm:t>
    </dgm:pt>
    <dgm:pt modelId="{19579A30-4B42-4ADB-A3D9-D16DA9269C3D}">
      <dgm:prSet custT="1"/>
      <dgm:spPr/>
      <dgm:t>
        <a:bodyPr/>
        <a:lstStyle/>
        <a:p>
          <a:r>
            <a:rPr lang="tr-TR" sz="2400">
              <a:latin typeface="Calibri" panose="020F0502020204030204" pitchFamily="34" charset="0"/>
              <a:cs typeface="Calibri" panose="020F0502020204030204" pitchFamily="34" charset="0"/>
            </a:rPr>
            <a:t>Aile hekimliğinde yapılan izlem ve taramaları öğrenmek</a:t>
          </a:r>
          <a:endParaRPr lang="en-US" sz="2400">
            <a:latin typeface="Calibri" panose="020F0502020204030204" pitchFamily="34" charset="0"/>
            <a:cs typeface="Calibri" panose="020F0502020204030204" pitchFamily="34" charset="0"/>
          </a:endParaRPr>
        </a:p>
      </dgm:t>
    </dgm:pt>
    <dgm:pt modelId="{97921C9D-4B20-4C1C-83EA-40D6CC52E50E}" type="parTrans" cxnId="{CA1F17B4-FE0F-4176-B1AF-2F7D6F484C58}">
      <dgm:prSet/>
      <dgm:spPr/>
      <dgm:t>
        <a:bodyPr/>
        <a:lstStyle/>
        <a:p>
          <a:endParaRPr lang="en-US" sz="2400">
            <a:latin typeface="Calibri" panose="020F0502020204030204" pitchFamily="34" charset="0"/>
            <a:cs typeface="Calibri" panose="020F0502020204030204" pitchFamily="34" charset="0"/>
          </a:endParaRPr>
        </a:p>
      </dgm:t>
    </dgm:pt>
    <dgm:pt modelId="{373A5B0A-937E-4FAC-87FD-E7D8C556A6EA}" type="sibTrans" cxnId="{CA1F17B4-FE0F-4176-B1AF-2F7D6F484C58}">
      <dgm:prSet/>
      <dgm:spPr/>
      <dgm:t>
        <a:bodyPr/>
        <a:lstStyle/>
        <a:p>
          <a:endParaRPr lang="en-US" sz="2400">
            <a:latin typeface="Calibri" panose="020F0502020204030204" pitchFamily="34" charset="0"/>
            <a:cs typeface="Calibri" panose="020F0502020204030204" pitchFamily="34" charset="0"/>
          </a:endParaRPr>
        </a:p>
      </dgm:t>
    </dgm:pt>
    <dgm:pt modelId="{6B35F7B3-F6E6-457A-8F3D-9302FC4DDFB4}">
      <dgm:prSet custT="1"/>
      <dgm:spPr/>
      <dgm:t>
        <a:bodyPr/>
        <a:lstStyle/>
        <a:p>
          <a:r>
            <a:rPr lang="tr-TR" sz="2400">
              <a:latin typeface="Calibri" panose="020F0502020204030204" pitchFamily="34" charset="0"/>
              <a:cs typeface="Calibri" panose="020F0502020204030204" pitchFamily="34" charset="0"/>
            </a:rPr>
            <a:t>Hyp hakkında bilgi edinmek</a:t>
          </a:r>
          <a:endParaRPr lang="en-US" sz="2400">
            <a:latin typeface="Calibri" panose="020F0502020204030204" pitchFamily="34" charset="0"/>
            <a:cs typeface="Calibri" panose="020F0502020204030204" pitchFamily="34" charset="0"/>
          </a:endParaRPr>
        </a:p>
      </dgm:t>
    </dgm:pt>
    <dgm:pt modelId="{5B91C829-A9C6-4112-8ABA-935DA73E5BCD}" type="parTrans" cxnId="{C6092752-9703-438B-9FCA-9FBB58DF02F1}">
      <dgm:prSet/>
      <dgm:spPr/>
      <dgm:t>
        <a:bodyPr/>
        <a:lstStyle/>
        <a:p>
          <a:endParaRPr lang="en-US" sz="2400">
            <a:latin typeface="Calibri" panose="020F0502020204030204" pitchFamily="34" charset="0"/>
            <a:cs typeface="Calibri" panose="020F0502020204030204" pitchFamily="34" charset="0"/>
          </a:endParaRPr>
        </a:p>
      </dgm:t>
    </dgm:pt>
    <dgm:pt modelId="{EEB3E1C0-2B06-41FB-BACE-AD2B916FE10A}" type="sibTrans" cxnId="{C6092752-9703-438B-9FCA-9FBB58DF02F1}">
      <dgm:prSet/>
      <dgm:spPr/>
      <dgm:t>
        <a:bodyPr/>
        <a:lstStyle/>
        <a:p>
          <a:endParaRPr lang="en-US" sz="2400">
            <a:latin typeface="Calibri" panose="020F0502020204030204" pitchFamily="34" charset="0"/>
            <a:cs typeface="Calibri" panose="020F0502020204030204" pitchFamily="34" charset="0"/>
          </a:endParaRPr>
        </a:p>
      </dgm:t>
    </dgm:pt>
    <dgm:pt modelId="{B7BD7B73-981D-4C4B-B9A9-69DA6B9150A7}">
      <dgm:prSet custT="1"/>
      <dgm:spPr/>
      <dgm:t>
        <a:bodyPr/>
        <a:lstStyle/>
        <a:p>
          <a:r>
            <a:rPr lang="tr-TR" sz="2400">
              <a:latin typeface="Calibri" panose="020F0502020204030204" pitchFamily="34" charset="0"/>
              <a:cs typeface="Calibri" panose="020F0502020204030204" pitchFamily="34" charset="0"/>
            </a:rPr>
            <a:t>Aile hekimliği uzmanlarının çıkarabildiği raporlar hakkında bilgi vermek</a:t>
          </a:r>
          <a:endParaRPr lang="en-US" sz="2400" dirty="0">
            <a:latin typeface="Calibri" panose="020F0502020204030204" pitchFamily="34" charset="0"/>
            <a:cs typeface="Calibri" panose="020F0502020204030204" pitchFamily="34" charset="0"/>
          </a:endParaRPr>
        </a:p>
      </dgm:t>
    </dgm:pt>
    <dgm:pt modelId="{EF7EF55B-B78F-41B7-8991-33C7C3CCA353}" type="parTrans" cxnId="{12500080-066D-4F67-9CE6-530555F189C8}">
      <dgm:prSet/>
      <dgm:spPr/>
      <dgm:t>
        <a:bodyPr/>
        <a:lstStyle/>
        <a:p>
          <a:endParaRPr lang="en-US" sz="2400">
            <a:latin typeface="Calibri" panose="020F0502020204030204" pitchFamily="34" charset="0"/>
            <a:cs typeface="Calibri" panose="020F0502020204030204" pitchFamily="34" charset="0"/>
          </a:endParaRPr>
        </a:p>
      </dgm:t>
    </dgm:pt>
    <dgm:pt modelId="{6C578DB2-BF21-4ECB-8E4C-E42A14719C8C}" type="sibTrans" cxnId="{12500080-066D-4F67-9CE6-530555F189C8}">
      <dgm:prSet/>
      <dgm:spPr/>
      <dgm:t>
        <a:bodyPr/>
        <a:lstStyle/>
        <a:p>
          <a:endParaRPr lang="en-US" sz="2400">
            <a:latin typeface="Calibri" panose="020F0502020204030204" pitchFamily="34" charset="0"/>
            <a:cs typeface="Calibri" panose="020F0502020204030204" pitchFamily="34" charset="0"/>
          </a:endParaRPr>
        </a:p>
      </dgm:t>
    </dgm:pt>
    <dgm:pt modelId="{4E356A28-82FB-9143-A57A-1B0D3DD7DFA5}" type="pres">
      <dgm:prSet presAssocID="{95C5AE73-1651-4D76-903F-94D455B9840C}" presName="linear" presStyleCnt="0">
        <dgm:presLayoutVars>
          <dgm:animLvl val="lvl"/>
          <dgm:resizeHandles val="exact"/>
        </dgm:presLayoutVars>
      </dgm:prSet>
      <dgm:spPr/>
    </dgm:pt>
    <dgm:pt modelId="{390036C0-7B93-F64C-8952-DE6AD6534491}" type="pres">
      <dgm:prSet presAssocID="{5452B653-7258-4FC0-B843-954FBECFF04D}" presName="parentText" presStyleLbl="node1" presStyleIdx="0" presStyleCnt="7">
        <dgm:presLayoutVars>
          <dgm:chMax val="0"/>
          <dgm:bulletEnabled val="1"/>
        </dgm:presLayoutVars>
      </dgm:prSet>
      <dgm:spPr/>
    </dgm:pt>
    <dgm:pt modelId="{4297B6DD-8EA8-F14F-922E-3C3BB49FA8F6}" type="pres">
      <dgm:prSet presAssocID="{1A0FA0C0-199B-4810-85F1-E96D149B1DA6}" presName="spacer" presStyleCnt="0"/>
      <dgm:spPr/>
    </dgm:pt>
    <dgm:pt modelId="{851876E5-0E0D-E14A-9477-1690D54E551C}" type="pres">
      <dgm:prSet presAssocID="{BCC4FC2B-191D-4DD8-88BA-EFBB780764B7}" presName="parentText" presStyleLbl="node1" presStyleIdx="1" presStyleCnt="7">
        <dgm:presLayoutVars>
          <dgm:chMax val="0"/>
          <dgm:bulletEnabled val="1"/>
        </dgm:presLayoutVars>
      </dgm:prSet>
      <dgm:spPr/>
    </dgm:pt>
    <dgm:pt modelId="{865C9B93-61CB-B743-8FC6-4F8516704265}" type="pres">
      <dgm:prSet presAssocID="{2ED046D4-75DB-45E5-9D91-A53FFE0CF8A7}" presName="spacer" presStyleCnt="0"/>
      <dgm:spPr/>
    </dgm:pt>
    <dgm:pt modelId="{2A563AC5-35F2-A34A-ADFA-BA1BC9F21E42}" type="pres">
      <dgm:prSet presAssocID="{CD19980A-D33C-42B7-8CFC-7F243AAACCAA}" presName="parentText" presStyleLbl="node1" presStyleIdx="2" presStyleCnt="7">
        <dgm:presLayoutVars>
          <dgm:chMax val="0"/>
          <dgm:bulletEnabled val="1"/>
        </dgm:presLayoutVars>
      </dgm:prSet>
      <dgm:spPr/>
    </dgm:pt>
    <dgm:pt modelId="{78E568B7-93A9-7742-A110-8CCD32C80A3B}" type="pres">
      <dgm:prSet presAssocID="{2A768359-B9A5-47A7-A96B-42DE0508651F}" presName="spacer" presStyleCnt="0"/>
      <dgm:spPr/>
    </dgm:pt>
    <dgm:pt modelId="{FA1708FC-964B-1346-96CE-E0D8157321AC}" type="pres">
      <dgm:prSet presAssocID="{68AC362D-75E6-4966-997B-E20D51230832}" presName="parentText" presStyleLbl="node1" presStyleIdx="3" presStyleCnt="7">
        <dgm:presLayoutVars>
          <dgm:chMax val="0"/>
          <dgm:bulletEnabled val="1"/>
        </dgm:presLayoutVars>
      </dgm:prSet>
      <dgm:spPr/>
    </dgm:pt>
    <dgm:pt modelId="{AB5265CC-CAF5-914D-A457-8CBF40FC51EB}" type="pres">
      <dgm:prSet presAssocID="{761E5C7D-DCA3-4182-9403-A1E714269210}" presName="spacer" presStyleCnt="0"/>
      <dgm:spPr/>
    </dgm:pt>
    <dgm:pt modelId="{31101323-D69D-2947-9416-94BEBA9E736A}" type="pres">
      <dgm:prSet presAssocID="{19579A30-4B42-4ADB-A3D9-D16DA9269C3D}" presName="parentText" presStyleLbl="node1" presStyleIdx="4" presStyleCnt="7">
        <dgm:presLayoutVars>
          <dgm:chMax val="0"/>
          <dgm:bulletEnabled val="1"/>
        </dgm:presLayoutVars>
      </dgm:prSet>
      <dgm:spPr/>
    </dgm:pt>
    <dgm:pt modelId="{F4B08574-8EB0-D340-8EBB-B257E4DD7685}" type="pres">
      <dgm:prSet presAssocID="{373A5B0A-937E-4FAC-87FD-E7D8C556A6EA}" presName="spacer" presStyleCnt="0"/>
      <dgm:spPr/>
    </dgm:pt>
    <dgm:pt modelId="{8F474224-5002-2E43-A601-F71D629AA8DC}" type="pres">
      <dgm:prSet presAssocID="{6B35F7B3-F6E6-457A-8F3D-9302FC4DDFB4}" presName="parentText" presStyleLbl="node1" presStyleIdx="5" presStyleCnt="7">
        <dgm:presLayoutVars>
          <dgm:chMax val="0"/>
          <dgm:bulletEnabled val="1"/>
        </dgm:presLayoutVars>
      </dgm:prSet>
      <dgm:spPr/>
    </dgm:pt>
    <dgm:pt modelId="{45798BB7-1116-B04A-BE4C-4BA3A0BCB443}" type="pres">
      <dgm:prSet presAssocID="{EEB3E1C0-2B06-41FB-BACE-AD2B916FE10A}" presName="spacer" presStyleCnt="0"/>
      <dgm:spPr/>
    </dgm:pt>
    <dgm:pt modelId="{36C80213-8F54-454D-963C-9F24C309B1D6}" type="pres">
      <dgm:prSet presAssocID="{B7BD7B73-981D-4C4B-B9A9-69DA6B9150A7}" presName="parentText" presStyleLbl="node1" presStyleIdx="6" presStyleCnt="7">
        <dgm:presLayoutVars>
          <dgm:chMax val="0"/>
          <dgm:bulletEnabled val="1"/>
        </dgm:presLayoutVars>
      </dgm:prSet>
      <dgm:spPr/>
    </dgm:pt>
  </dgm:ptLst>
  <dgm:cxnLst>
    <dgm:cxn modelId="{BE6E800B-32F4-4E02-9C8D-411EE4F2E660}" srcId="{95C5AE73-1651-4D76-903F-94D455B9840C}" destId="{CD19980A-D33C-42B7-8CFC-7F243AAACCAA}" srcOrd="2" destOrd="0" parTransId="{52CC8839-4052-4053-9A07-1F21E67095F8}" sibTransId="{2A768359-B9A5-47A7-A96B-42DE0508651F}"/>
    <dgm:cxn modelId="{CB269C10-E8A3-452F-A1F5-AA4119A578FD}" srcId="{95C5AE73-1651-4D76-903F-94D455B9840C}" destId="{68AC362D-75E6-4966-997B-E20D51230832}" srcOrd="3" destOrd="0" parTransId="{3887BEA3-8D91-450F-8DA0-52E2C4D9A74F}" sibTransId="{761E5C7D-DCA3-4182-9403-A1E714269210}"/>
    <dgm:cxn modelId="{07A4A31F-413A-2148-909A-600222841A31}" type="presOf" srcId="{BCC4FC2B-191D-4DD8-88BA-EFBB780764B7}" destId="{851876E5-0E0D-E14A-9477-1690D54E551C}" srcOrd="0" destOrd="0" presId="urn:microsoft.com/office/officeart/2005/8/layout/vList2"/>
    <dgm:cxn modelId="{64AE7636-F87E-4C4A-9586-E91D12CA7BA4}" type="presOf" srcId="{68AC362D-75E6-4966-997B-E20D51230832}" destId="{FA1708FC-964B-1346-96CE-E0D8157321AC}" srcOrd="0" destOrd="0" presId="urn:microsoft.com/office/officeart/2005/8/layout/vList2"/>
    <dgm:cxn modelId="{23187D41-C6D6-0F4A-8A6E-3F9E2000582B}" type="presOf" srcId="{5452B653-7258-4FC0-B843-954FBECFF04D}" destId="{390036C0-7B93-F64C-8952-DE6AD6534491}" srcOrd="0" destOrd="0" presId="urn:microsoft.com/office/officeart/2005/8/layout/vList2"/>
    <dgm:cxn modelId="{6C483D44-7244-6B4F-B0DD-FED92636396C}" type="presOf" srcId="{CD19980A-D33C-42B7-8CFC-7F243AAACCAA}" destId="{2A563AC5-35F2-A34A-ADFA-BA1BC9F21E42}" srcOrd="0" destOrd="0" presId="urn:microsoft.com/office/officeart/2005/8/layout/vList2"/>
    <dgm:cxn modelId="{C6092752-9703-438B-9FCA-9FBB58DF02F1}" srcId="{95C5AE73-1651-4D76-903F-94D455B9840C}" destId="{6B35F7B3-F6E6-457A-8F3D-9302FC4DDFB4}" srcOrd="5" destOrd="0" parTransId="{5B91C829-A9C6-4112-8ABA-935DA73E5BCD}" sibTransId="{EEB3E1C0-2B06-41FB-BACE-AD2B916FE10A}"/>
    <dgm:cxn modelId="{511F4B68-D4B4-8642-B757-A58528145012}" type="presOf" srcId="{6B35F7B3-F6E6-457A-8F3D-9302FC4DDFB4}" destId="{8F474224-5002-2E43-A601-F71D629AA8DC}" srcOrd="0" destOrd="0" presId="urn:microsoft.com/office/officeart/2005/8/layout/vList2"/>
    <dgm:cxn modelId="{E8D8F469-CD53-3A4C-B601-161C69B356C0}" type="presOf" srcId="{19579A30-4B42-4ADB-A3D9-D16DA9269C3D}" destId="{31101323-D69D-2947-9416-94BEBA9E736A}" srcOrd="0" destOrd="0" presId="urn:microsoft.com/office/officeart/2005/8/layout/vList2"/>
    <dgm:cxn modelId="{941B917E-CB64-444C-A36D-3346E38485DB}" type="presOf" srcId="{B7BD7B73-981D-4C4B-B9A9-69DA6B9150A7}" destId="{36C80213-8F54-454D-963C-9F24C309B1D6}" srcOrd="0" destOrd="0" presId="urn:microsoft.com/office/officeart/2005/8/layout/vList2"/>
    <dgm:cxn modelId="{12500080-066D-4F67-9CE6-530555F189C8}" srcId="{95C5AE73-1651-4D76-903F-94D455B9840C}" destId="{B7BD7B73-981D-4C4B-B9A9-69DA6B9150A7}" srcOrd="6" destOrd="0" parTransId="{EF7EF55B-B78F-41B7-8991-33C7C3CCA353}" sibTransId="{6C578DB2-BF21-4ECB-8E4C-E42A14719C8C}"/>
    <dgm:cxn modelId="{9432C792-7835-4E2D-9C04-BB2624DED9B9}" srcId="{95C5AE73-1651-4D76-903F-94D455B9840C}" destId="{5452B653-7258-4FC0-B843-954FBECFF04D}" srcOrd="0" destOrd="0" parTransId="{8446A940-3929-4451-B4C8-90F2E6F2AC4F}" sibTransId="{1A0FA0C0-199B-4810-85F1-E96D149B1DA6}"/>
    <dgm:cxn modelId="{544BAAA9-4BB1-2640-BAD0-EFDF00EB4195}" type="presOf" srcId="{95C5AE73-1651-4D76-903F-94D455B9840C}" destId="{4E356A28-82FB-9143-A57A-1B0D3DD7DFA5}" srcOrd="0" destOrd="0" presId="urn:microsoft.com/office/officeart/2005/8/layout/vList2"/>
    <dgm:cxn modelId="{CA1F17B4-FE0F-4176-B1AF-2F7D6F484C58}" srcId="{95C5AE73-1651-4D76-903F-94D455B9840C}" destId="{19579A30-4B42-4ADB-A3D9-D16DA9269C3D}" srcOrd="4" destOrd="0" parTransId="{97921C9D-4B20-4C1C-83EA-40D6CC52E50E}" sibTransId="{373A5B0A-937E-4FAC-87FD-E7D8C556A6EA}"/>
    <dgm:cxn modelId="{C3E779D5-95A1-4F55-87F3-7EF29580BF50}" srcId="{95C5AE73-1651-4D76-903F-94D455B9840C}" destId="{BCC4FC2B-191D-4DD8-88BA-EFBB780764B7}" srcOrd="1" destOrd="0" parTransId="{7A47EB3D-B3AB-49B1-A089-65A6B46BFB2B}" sibTransId="{2ED046D4-75DB-45E5-9D91-A53FFE0CF8A7}"/>
    <dgm:cxn modelId="{3AA40237-69BA-164C-8CDA-AF3151D870D2}" type="presParOf" srcId="{4E356A28-82FB-9143-A57A-1B0D3DD7DFA5}" destId="{390036C0-7B93-F64C-8952-DE6AD6534491}" srcOrd="0" destOrd="0" presId="urn:microsoft.com/office/officeart/2005/8/layout/vList2"/>
    <dgm:cxn modelId="{D24E8BBC-9930-9D4B-880B-1A284B64174E}" type="presParOf" srcId="{4E356A28-82FB-9143-A57A-1B0D3DD7DFA5}" destId="{4297B6DD-8EA8-F14F-922E-3C3BB49FA8F6}" srcOrd="1" destOrd="0" presId="urn:microsoft.com/office/officeart/2005/8/layout/vList2"/>
    <dgm:cxn modelId="{B4BD44FC-7559-A848-A099-B24D8DDB9084}" type="presParOf" srcId="{4E356A28-82FB-9143-A57A-1B0D3DD7DFA5}" destId="{851876E5-0E0D-E14A-9477-1690D54E551C}" srcOrd="2" destOrd="0" presId="urn:microsoft.com/office/officeart/2005/8/layout/vList2"/>
    <dgm:cxn modelId="{E9E5CD13-0724-B849-BB18-E9238B60A466}" type="presParOf" srcId="{4E356A28-82FB-9143-A57A-1B0D3DD7DFA5}" destId="{865C9B93-61CB-B743-8FC6-4F8516704265}" srcOrd="3" destOrd="0" presId="urn:microsoft.com/office/officeart/2005/8/layout/vList2"/>
    <dgm:cxn modelId="{D79D4C01-3D84-A04F-A381-7F53008F612D}" type="presParOf" srcId="{4E356A28-82FB-9143-A57A-1B0D3DD7DFA5}" destId="{2A563AC5-35F2-A34A-ADFA-BA1BC9F21E42}" srcOrd="4" destOrd="0" presId="urn:microsoft.com/office/officeart/2005/8/layout/vList2"/>
    <dgm:cxn modelId="{BB451532-9E31-D442-A5C6-8D1F8E8E6FF7}" type="presParOf" srcId="{4E356A28-82FB-9143-A57A-1B0D3DD7DFA5}" destId="{78E568B7-93A9-7742-A110-8CCD32C80A3B}" srcOrd="5" destOrd="0" presId="urn:microsoft.com/office/officeart/2005/8/layout/vList2"/>
    <dgm:cxn modelId="{01B54D14-D11C-324A-8580-5436E0D095F5}" type="presParOf" srcId="{4E356A28-82FB-9143-A57A-1B0D3DD7DFA5}" destId="{FA1708FC-964B-1346-96CE-E0D8157321AC}" srcOrd="6" destOrd="0" presId="urn:microsoft.com/office/officeart/2005/8/layout/vList2"/>
    <dgm:cxn modelId="{7B348C00-BF68-A443-8A93-DE2B472C5C1E}" type="presParOf" srcId="{4E356A28-82FB-9143-A57A-1B0D3DD7DFA5}" destId="{AB5265CC-CAF5-914D-A457-8CBF40FC51EB}" srcOrd="7" destOrd="0" presId="urn:microsoft.com/office/officeart/2005/8/layout/vList2"/>
    <dgm:cxn modelId="{A81984EF-2937-584E-88FA-6B41A7609EE1}" type="presParOf" srcId="{4E356A28-82FB-9143-A57A-1B0D3DD7DFA5}" destId="{31101323-D69D-2947-9416-94BEBA9E736A}" srcOrd="8" destOrd="0" presId="urn:microsoft.com/office/officeart/2005/8/layout/vList2"/>
    <dgm:cxn modelId="{288C0BEB-CA01-F74C-954B-AA15D4AA63D2}" type="presParOf" srcId="{4E356A28-82FB-9143-A57A-1B0D3DD7DFA5}" destId="{F4B08574-8EB0-D340-8EBB-B257E4DD7685}" srcOrd="9" destOrd="0" presId="urn:microsoft.com/office/officeart/2005/8/layout/vList2"/>
    <dgm:cxn modelId="{B84710CA-297E-8E4A-B88B-DAF52DF97090}" type="presParOf" srcId="{4E356A28-82FB-9143-A57A-1B0D3DD7DFA5}" destId="{8F474224-5002-2E43-A601-F71D629AA8DC}" srcOrd="10" destOrd="0" presId="urn:microsoft.com/office/officeart/2005/8/layout/vList2"/>
    <dgm:cxn modelId="{FF9A12C5-3CDD-2F42-8341-5368A1274E21}" type="presParOf" srcId="{4E356A28-82FB-9143-A57A-1B0D3DD7DFA5}" destId="{45798BB7-1116-B04A-BE4C-4BA3A0BCB443}" srcOrd="11" destOrd="0" presId="urn:microsoft.com/office/officeart/2005/8/layout/vList2"/>
    <dgm:cxn modelId="{8239DA03-EDED-764C-8F6D-D85F31CCE878}" type="presParOf" srcId="{4E356A28-82FB-9143-A57A-1B0D3DD7DFA5}" destId="{36C80213-8F54-454D-963C-9F24C309B1D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6714C2-1F8D-42DB-854A-46A2F859B141}" type="doc">
      <dgm:prSet loTypeId="urn:microsoft.com/office/officeart/2005/8/layout/hierarchy1" loCatId="hierarchy" qsTypeId="urn:microsoft.com/office/officeart/2005/8/quickstyle/simple1#79" qsCatId="simple" csTypeId="urn:microsoft.com/office/officeart/2005/8/colors/accent1_2#20" csCatId="accent1"/>
      <dgm:spPr/>
      <dgm:t>
        <a:bodyPr/>
        <a:lstStyle/>
        <a:p>
          <a:endParaRPr lang="en-US"/>
        </a:p>
      </dgm:t>
    </dgm:pt>
    <dgm:pt modelId="{886C2297-1497-4105-832E-8D42195B0B61}">
      <dgm:prSet/>
      <dgm:spPr/>
      <dgm:t>
        <a:bodyPr/>
        <a:lstStyle/>
        <a:p>
          <a:r>
            <a:rPr lang="tr-TR" b="1"/>
            <a:t>Aile hekimi: </a:t>
          </a:r>
          <a:r>
            <a:rPr lang="tr-TR"/>
            <a:t>5258 sayılı Aile Hekimliği Kanununa göre</a:t>
          </a:r>
          <a:r>
            <a:rPr lang="tr-TR" b="1"/>
            <a:t>; </a:t>
          </a:r>
          <a:r>
            <a:rPr lang="tr-TR"/>
            <a:t>kişiye yönelik koruyucu sağlık hizmetleri ile birinci basamak teşhis, tedavi ve rehabilite edici sağlık hizmetlerini yaş, cinsiyet ve hastalık ayrımı yapmaksızın, her kişiye kapsamlı ve devamlı olarak belirli bir mekânda vermekle yükümlü, gerektiği ölçüde gezici sağlık hizmeti veren ve tam gün esasına göre çalışan aile hekimliği uzmanı veya tabiptir.</a:t>
          </a:r>
          <a:endParaRPr lang="en-US"/>
        </a:p>
      </dgm:t>
    </dgm:pt>
    <dgm:pt modelId="{66E83C28-85E2-4BB9-8757-9237D90C1CE8}" type="parTrans" cxnId="{57819085-85C5-4DD5-A107-CF5DD1E2D4B7}">
      <dgm:prSet/>
      <dgm:spPr/>
      <dgm:t>
        <a:bodyPr/>
        <a:lstStyle/>
        <a:p>
          <a:endParaRPr lang="en-US"/>
        </a:p>
      </dgm:t>
    </dgm:pt>
    <dgm:pt modelId="{5D1C953C-127C-4818-8C2E-A29DBF39D269}" type="sibTrans" cxnId="{57819085-85C5-4DD5-A107-CF5DD1E2D4B7}">
      <dgm:prSet/>
      <dgm:spPr/>
      <dgm:t>
        <a:bodyPr/>
        <a:lstStyle/>
        <a:p>
          <a:endParaRPr lang="en-US"/>
        </a:p>
      </dgm:t>
    </dgm:pt>
    <dgm:pt modelId="{156013C2-4DD4-4792-BA28-71886AFB6280}">
      <dgm:prSet/>
      <dgm:spPr/>
      <dgm:t>
        <a:bodyPr/>
        <a:lstStyle/>
        <a:p>
          <a:r>
            <a:rPr lang="tr-TR" b="1" dirty="0"/>
            <a:t>Aile sağlığı çalışanı: </a:t>
          </a:r>
          <a:r>
            <a:rPr lang="tr-TR" dirty="0"/>
            <a:t>Aile hekimi ile birlikte hizmet veren hemşire, ebe, sağlık memuru gibi sağlık elemanıdır.</a:t>
          </a:r>
          <a:endParaRPr lang="en-US" dirty="0"/>
        </a:p>
      </dgm:t>
    </dgm:pt>
    <dgm:pt modelId="{819D3232-7A96-46A8-8BA5-173493CE2A07}" type="parTrans" cxnId="{F518248D-F0CB-4109-BACE-EA7C88A6E07E}">
      <dgm:prSet/>
      <dgm:spPr/>
      <dgm:t>
        <a:bodyPr/>
        <a:lstStyle/>
        <a:p>
          <a:endParaRPr lang="en-US"/>
        </a:p>
      </dgm:t>
    </dgm:pt>
    <dgm:pt modelId="{88FACE9B-B5EB-4080-8782-E43C1DCD94AB}" type="sibTrans" cxnId="{F518248D-F0CB-4109-BACE-EA7C88A6E07E}">
      <dgm:prSet/>
      <dgm:spPr/>
      <dgm:t>
        <a:bodyPr/>
        <a:lstStyle/>
        <a:p>
          <a:endParaRPr lang="en-US"/>
        </a:p>
      </dgm:t>
    </dgm:pt>
    <dgm:pt modelId="{B74AB50C-2F4E-6C49-9D6E-521FCCA50A58}" type="pres">
      <dgm:prSet presAssocID="{996714C2-1F8D-42DB-854A-46A2F859B141}" presName="hierChild1" presStyleCnt="0">
        <dgm:presLayoutVars>
          <dgm:chPref val="1"/>
          <dgm:dir/>
          <dgm:animOne val="branch"/>
          <dgm:animLvl val="lvl"/>
          <dgm:resizeHandles/>
        </dgm:presLayoutVars>
      </dgm:prSet>
      <dgm:spPr/>
    </dgm:pt>
    <dgm:pt modelId="{51AFE5B2-2BD1-7C45-9FA2-484E60C5822E}" type="pres">
      <dgm:prSet presAssocID="{886C2297-1497-4105-832E-8D42195B0B61}" presName="hierRoot1" presStyleCnt="0"/>
      <dgm:spPr/>
    </dgm:pt>
    <dgm:pt modelId="{0D09F16A-60D1-8744-B107-B740898B6978}" type="pres">
      <dgm:prSet presAssocID="{886C2297-1497-4105-832E-8D42195B0B61}" presName="composite" presStyleCnt="0"/>
      <dgm:spPr/>
    </dgm:pt>
    <dgm:pt modelId="{259838FF-491F-B44B-A122-7FA1614D0A66}" type="pres">
      <dgm:prSet presAssocID="{886C2297-1497-4105-832E-8D42195B0B61}" presName="background" presStyleLbl="node0" presStyleIdx="0" presStyleCnt="2"/>
      <dgm:spPr/>
    </dgm:pt>
    <dgm:pt modelId="{04991393-D6C0-934E-8947-8F15C554D293}" type="pres">
      <dgm:prSet presAssocID="{886C2297-1497-4105-832E-8D42195B0B61}" presName="text" presStyleLbl="fgAcc0" presStyleIdx="0" presStyleCnt="2">
        <dgm:presLayoutVars>
          <dgm:chPref val="3"/>
        </dgm:presLayoutVars>
      </dgm:prSet>
      <dgm:spPr/>
    </dgm:pt>
    <dgm:pt modelId="{190397E9-8D68-3D4C-A499-3CCCE2770C8C}" type="pres">
      <dgm:prSet presAssocID="{886C2297-1497-4105-832E-8D42195B0B61}" presName="hierChild2" presStyleCnt="0"/>
      <dgm:spPr/>
    </dgm:pt>
    <dgm:pt modelId="{99599733-B3CF-6944-8E11-F594FDA16201}" type="pres">
      <dgm:prSet presAssocID="{156013C2-4DD4-4792-BA28-71886AFB6280}" presName="hierRoot1" presStyleCnt="0"/>
      <dgm:spPr/>
    </dgm:pt>
    <dgm:pt modelId="{69AAC14F-04BA-E849-81E6-122505B438CE}" type="pres">
      <dgm:prSet presAssocID="{156013C2-4DD4-4792-BA28-71886AFB6280}" presName="composite" presStyleCnt="0"/>
      <dgm:spPr/>
    </dgm:pt>
    <dgm:pt modelId="{45E9EF66-0C3F-5E4A-9DEE-6CE5FCD486CE}" type="pres">
      <dgm:prSet presAssocID="{156013C2-4DD4-4792-BA28-71886AFB6280}" presName="background" presStyleLbl="node0" presStyleIdx="1" presStyleCnt="2"/>
      <dgm:spPr/>
    </dgm:pt>
    <dgm:pt modelId="{4AB962EB-4977-E54D-A122-3478D95EB0DA}" type="pres">
      <dgm:prSet presAssocID="{156013C2-4DD4-4792-BA28-71886AFB6280}" presName="text" presStyleLbl="fgAcc0" presStyleIdx="1" presStyleCnt="2">
        <dgm:presLayoutVars>
          <dgm:chPref val="3"/>
        </dgm:presLayoutVars>
      </dgm:prSet>
      <dgm:spPr/>
    </dgm:pt>
    <dgm:pt modelId="{3A010221-B01A-1346-A237-6D9ACD93065C}" type="pres">
      <dgm:prSet presAssocID="{156013C2-4DD4-4792-BA28-71886AFB6280}" presName="hierChild2" presStyleCnt="0"/>
      <dgm:spPr/>
    </dgm:pt>
  </dgm:ptLst>
  <dgm:cxnLst>
    <dgm:cxn modelId="{CCBC474D-22EC-C24E-854D-FF2935F23686}" type="presOf" srcId="{886C2297-1497-4105-832E-8D42195B0B61}" destId="{04991393-D6C0-934E-8947-8F15C554D293}" srcOrd="0" destOrd="0" presId="urn:microsoft.com/office/officeart/2005/8/layout/hierarchy1"/>
    <dgm:cxn modelId="{57819085-85C5-4DD5-A107-CF5DD1E2D4B7}" srcId="{996714C2-1F8D-42DB-854A-46A2F859B141}" destId="{886C2297-1497-4105-832E-8D42195B0B61}" srcOrd="0" destOrd="0" parTransId="{66E83C28-85E2-4BB9-8757-9237D90C1CE8}" sibTransId="{5D1C953C-127C-4818-8C2E-A29DBF39D269}"/>
    <dgm:cxn modelId="{F518248D-F0CB-4109-BACE-EA7C88A6E07E}" srcId="{996714C2-1F8D-42DB-854A-46A2F859B141}" destId="{156013C2-4DD4-4792-BA28-71886AFB6280}" srcOrd="1" destOrd="0" parTransId="{819D3232-7A96-46A8-8BA5-173493CE2A07}" sibTransId="{88FACE9B-B5EB-4080-8782-E43C1DCD94AB}"/>
    <dgm:cxn modelId="{E3076CA7-0309-FC44-9326-3F1518896A73}" type="presOf" srcId="{996714C2-1F8D-42DB-854A-46A2F859B141}" destId="{B74AB50C-2F4E-6C49-9D6E-521FCCA50A58}" srcOrd="0" destOrd="0" presId="urn:microsoft.com/office/officeart/2005/8/layout/hierarchy1"/>
    <dgm:cxn modelId="{B40E40B2-A4D8-054B-B494-6A0037F32C50}" type="presOf" srcId="{156013C2-4DD4-4792-BA28-71886AFB6280}" destId="{4AB962EB-4977-E54D-A122-3478D95EB0DA}" srcOrd="0" destOrd="0" presId="urn:microsoft.com/office/officeart/2005/8/layout/hierarchy1"/>
    <dgm:cxn modelId="{4A3E8D31-39F0-A547-B008-6878A75CF3E7}" type="presParOf" srcId="{B74AB50C-2F4E-6C49-9D6E-521FCCA50A58}" destId="{51AFE5B2-2BD1-7C45-9FA2-484E60C5822E}" srcOrd="0" destOrd="0" presId="urn:microsoft.com/office/officeart/2005/8/layout/hierarchy1"/>
    <dgm:cxn modelId="{F5EFFE4E-4D6F-D64A-9133-997A6A8E45C6}" type="presParOf" srcId="{51AFE5B2-2BD1-7C45-9FA2-484E60C5822E}" destId="{0D09F16A-60D1-8744-B107-B740898B6978}" srcOrd="0" destOrd="0" presId="urn:microsoft.com/office/officeart/2005/8/layout/hierarchy1"/>
    <dgm:cxn modelId="{DA61C43F-40EC-E244-ADCD-72F458C3B4A9}" type="presParOf" srcId="{0D09F16A-60D1-8744-B107-B740898B6978}" destId="{259838FF-491F-B44B-A122-7FA1614D0A66}" srcOrd="0" destOrd="0" presId="urn:microsoft.com/office/officeart/2005/8/layout/hierarchy1"/>
    <dgm:cxn modelId="{32650E81-E6DA-2343-9609-8FE647CCF2FA}" type="presParOf" srcId="{0D09F16A-60D1-8744-B107-B740898B6978}" destId="{04991393-D6C0-934E-8947-8F15C554D293}" srcOrd="1" destOrd="0" presId="urn:microsoft.com/office/officeart/2005/8/layout/hierarchy1"/>
    <dgm:cxn modelId="{B9CCE7E8-AB55-6940-8B4A-19C96EEF7244}" type="presParOf" srcId="{51AFE5B2-2BD1-7C45-9FA2-484E60C5822E}" destId="{190397E9-8D68-3D4C-A499-3CCCE2770C8C}" srcOrd="1" destOrd="0" presId="urn:microsoft.com/office/officeart/2005/8/layout/hierarchy1"/>
    <dgm:cxn modelId="{5FBD19C7-A776-424E-9035-A3C412795614}" type="presParOf" srcId="{B74AB50C-2F4E-6C49-9D6E-521FCCA50A58}" destId="{99599733-B3CF-6944-8E11-F594FDA16201}" srcOrd="1" destOrd="0" presId="urn:microsoft.com/office/officeart/2005/8/layout/hierarchy1"/>
    <dgm:cxn modelId="{5F154E2C-5C33-A243-B353-C75B089F8114}" type="presParOf" srcId="{99599733-B3CF-6944-8E11-F594FDA16201}" destId="{69AAC14F-04BA-E849-81E6-122505B438CE}" srcOrd="0" destOrd="0" presId="urn:microsoft.com/office/officeart/2005/8/layout/hierarchy1"/>
    <dgm:cxn modelId="{0D007588-F481-D745-AA3C-0A26AE880623}" type="presParOf" srcId="{69AAC14F-04BA-E849-81E6-122505B438CE}" destId="{45E9EF66-0C3F-5E4A-9DEE-6CE5FCD486CE}" srcOrd="0" destOrd="0" presId="urn:microsoft.com/office/officeart/2005/8/layout/hierarchy1"/>
    <dgm:cxn modelId="{F2F05955-E126-0B4E-A8D7-DC4161507D4F}" type="presParOf" srcId="{69AAC14F-04BA-E849-81E6-122505B438CE}" destId="{4AB962EB-4977-E54D-A122-3478D95EB0DA}" srcOrd="1" destOrd="0" presId="urn:microsoft.com/office/officeart/2005/8/layout/hierarchy1"/>
    <dgm:cxn modelId="{BB5C57C8-E244-B94F-8B42-CB34D81B11F4}" type="presParOf" srcId="{99599733-B3CF-6944-8E11-F594FDA16201}" destId="{3A010221-B01A-1346-A237-6D9ACD93065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C5C64B-1535-44FD-B412-9D66E775AFCA}" type="doc">
      <dgm:prSet loTypeId="urn:microsoft.com/office/officeart/2018/2/layout/IconVerticalSolidList" loCatId="icon" qsTypeId="urn:microsoft.com/office/officeart/2005/8/quickstyle/simple1#41" qsCatId="simple" csTypeId="urn:microsoft.com/office/officeart/2018/5/colors/Iconchunking_neutralicontext_colorful1" csCatId="colorful" phldr="1"/>
      <dgm:spPr/>
      <dgm:t>
        <a:bodyPr/>
        <a:lstStyle/>
        <a:p>
          <a:endParaRPr lang="en-US"/>
        </a:p>
      </dgm:t>
    </dgm:pt>
    <dgm:pt modelId="{AF28E165-08AB-4465-9410-4A2D49E8EA1C}">
      <dgm:prSet/>
      <dgm:spPr/>
      <dgm:t>
        <a:bodyPr/>
        <a:lstStyle/>
        <a:p>
          <a:r>
            <a:rPr lang="tr-TR" dirty="0"/>
            <a:t>Birinci basamak sağlık hizmetlerini güçlendirmek ve verilen sağlık hizmetinin kalitesini artırmak için görev yapan aile hekimi ve aile sağlığı çalışanlarının çalışma usul ve esaslarını belirlemek amacıyla </a:t>
          </a:r>
          <a:r>
            <a:rPr lang="tr-TR" dirty="0">
              <a:highlight>
                <a:srgbClr val="800000"/>
              </a:highlight>
            </a:rPr>
            <a:t>Aile Hekimliği Uygulama Yönetmeliği </a:t>
          </a:r>
          <a:r>
            <a:rPr lang="tr-TR" dirty="0"/>
            <a:t>çıkarılmıştır.</a:t>
          </a:r>
          <a:endParaRPr lang="en-US" dirty="0"/>
        </a:p>
      </dgm:t>
    </dgm:pt>
    <dgm:pt modelId="{7CAFABF2-82A2-4D55-85A2-3EE827F28B6F}" type="parTrans" cxnId="{BDA65FE8-485F-4B2B-B3D6-A17B4AF86118}">
      <dgm:prSet/>
      <dgm:spPr/>
      <dgm:t>
        <a:bodyPr/>
        <a:lstStyle/>
        <a:p>
          <a:endParaRPr lang="en-US"/>
        </a:p>
      </dgm:t>
    </dgm:pt>
    <dgm:pt modelId="{1CD0F01A-A937-4087-9984-819A0F1413DE}" type="sibTrans" cxnId="{BDA65FE8-485F-4B2B-B3D6-A17B4AF86118}">
      <dgm:prSet/>
      <dgm:spPr/>
      <dgm:t>
        <a:bodyPr/>
        <a:lstStyle/>
        <a:p>
          <a:endParaRPr lang="en-US"/>
        </a:p>
      </dgm:t>
    </dgm:pt>
    <dgm:pt modelId="{2C3EF4F7-920B-4A19-935C-446E1700B679}">
      <dgm:prSet/>
      <dgm:spPr/>
      <dgm:t>
        <a:bodyPr/>
        <a:lstStyle/>
        <a:p>
          <a:r>
            <a:rPr lang="tr-TR"/>
            <a:t>Bakanlığımız tarafından ihtiyaçlar doğrultusunda güncellenen Yönetmelik aile hekimleri ve aile sağlığı çalışanları tarafından sürekli takip edilmesi gereken bir yasal düzenlemedir. </a:t>
          </a:r>
          <a:endParaRPr lang="en-US"/>
        </a:p>
      </dgm:t>
    </dgm:pt>
    <dgm:pt modelId="{3D55DB94-8B97-4561-AEA1-307335736F58}" type="parTrans" cxnId="{290C79AC-F38D-4F80-BA0A-7DA5BC7110A3}">
      <dgm:prSet/>
      <dgm:spPr/>
      <dgm:t>
        <a:bodyPr/>
        <a:lstStyle/>
        <a:p>
          <a:endParaRPr lang="en-US"/>
        </a:p>
      </dgm:t>
    </dgm:pt>
    <dgm:pt modelId="{91DA2C30-0407-409D-B74B-952988A94318}" type="sibTrans" cxnId="{290C79AC-F38D-4F80-BA0A-7DA5BC7110A3}">
      <dgm:prSet/>
      <dgm:spPr/>
      <dgm:t>
        <a:bodyPr/>
        <a:lstStyle/>
        <a:p>
          <a:endParaRPr lang="en-US"/>
        </a:p>
      </dgm:t>
    </dgm:pt>
    <dgm:pt modelId="{AEA6DBAB-4123-460A-8DA7-0FFDCCDA1D9D}">
      <dgm:prSet/>
      <dgm:spPr/>
      <dgm:t>
        <a:bodyPr/>
        <a:lstStyle/>
        <a:p>
          <a:r>
            <a:rPr lang="tr-TR"/>
            <a:t>Yönetmelikte, görevlerin neler olduğu, hizmetlerin nasıl yürütüleceği, atama ve nakillere ilişkin hususlar, aile sağlığı merkezinin oluşturulması ve işletilmesine yönelik izlenmesi gereken yasal yükümlülüklerden bahsedilmektedir.</a:t>
          </a:r>
          <a:endParaRPr lang="en-US"/>
        </a:p>
      </dgm:t>
    </dgm:pt>
    <dgm:pt modelId="{9D51898D-0A9D-4E93-AEC2-0526A329911B}" type="parTrans" cxnId="{AD1756F7-61D6-4B2C-9EDF-964CD58EE432}">
      <dgm:prSet/>
      <dgm:spPr/>
      <dgm:t>
        <a:bodyPr/>
        <a:lstStyle/>
        <a:p>
          <a:endParaRPr lang="en-US"/>
        </a:p>
      </dgm:t>
    </dgm:pt>
    <dgm:pt modelId="{7C8BCAAE-A14A-4FD4-A4A3-4580D3565AE5}" type="sibTrans" cxnId="{AD1756F7-61D6-4B2C-9EDF-964CD58EE432}">
      <dgm:prSet/>
      <dgm:spPr/>
      <dgm:t>
        <a:bodyPr/>
        <a:lstStyle/>
        <a:p>
          <a:endParaRPr lang="en-US"/>
        </a:p>
      </dgm:t>
    </dgm:pt>
    <dgm:pt modelId="{541BED7D-A44A-44E4-9E00-53C9886555D0}" type="pres">
      <dgm:prSet presAssocID="{BEC5C64B-1535-44FD-B412-9D66E775AFCA}" presName="root" presStyleCnt="0">
        <dgm:presLayoutVars>
          <dgm:dir/>
          <dgm:resizeHandles val="exact"/>
        </dgm:presLayoutVars>
      </dgm:prSet>
      <dgm:spPr/>
    </dgm:pt>
    <dgm:pt modelId="{F8216523-B9A0-48C4-A7BE-DA2EF3B43214}" type="pres">
      <dgm:prSet presAssocID="{AF28E165-08AB-4465-9410-4A2D49E8EA1C}" presName="compNode" presStyleCnt="0"/>
      <dgm:spPr/>
    </dgm:pt>
    <dgm:pt modelId="{413B6ECD-A4C8-43FB-AE81-149E46DFEAEE}" type="pres">
      <dgm:prSet presAssocID="{AF28E165-08AB-4465-9410-4A2D49E8EA1C}" presName="bgRect" presStyleLbl="bgShp" presStyleIdx="0" presStyleCnt="3" custLinFactNeighborX="-264" custLinFactNeighborY="-47879"/>
      <dgm:spPr/>
    </dgm:pt>
    <dgm:pt modelId="{FD25CC13-D92F-4905-8B7B-1EA8290AD120}" type="pres">
      <dgm:prSet presAssocID="{AF28E165-08AB-4465-9410-4A2D49E8EA1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etoskop"/>
        </a:ext>
      </dgm:extLst>
    </dgm:pt>
    <dgm:pt modelId="{4A1FAD23-059A-4C09-927A-6A4970D4FA7C}" type="pres">
      <dgm:prSet presAssocID="{AF28E165-08AB-4465-9410-4A2D49E8EA1C}" presName="spaceRect" presStyleCnt="0"/>
      <dgm:spPr/>
    </dgm:pt>
    <dgm:pt modelId="{07191DAD-6BE6-45D1-8321-852B074F3AD6}" type="pres">
      <dgm:prSet presAssocID="{AF28E165-08AB-4465-9410-4A2D49E8EA1C}" presName="parTx" presStyleLbl="revTx" presStyleIdx="0" presStyleCnt="3">
        <dgm:presLayoutVars>
          <dgm:chMax val="0"/>
          <dgm:chPref val="0"/>
        </dgm:presLayoutVars>
      </dgm:prSet>
      <dgm:spPr/>
    </dgm:pt>
    <dgm:pt modelId="{B1D192B4-AAC6-454D-AA90-807D7C8274FA}" type="pres">
      <dgm:prSet presAssocID="{1CD0F01A-A937-4087-9984-819A0F1413DE}" presName="sibTrans" presStyleCnt="0"/>
      <dgm:spPr/>
    </dgm:pt>
    <dgm:pt modelId="{43D1D759-9CA3-4CC5-B795-24B0E6869B5A}" type="pres">
      <dgm:prSet presAssocID="{2C3EF4F7-920B-4A19-935C-446E1700B679}" presName="compNode" presStyleCnt="0"/>
      <dgm:spPr/>
    </dgm:pt>
    <dgm:pt modelId="{8EC64C0A-82D8-405A-985C-6BB4F1EAFF61}" type="pres">
      <dgm:prSet presAssocID="{2C3EF4F7-920B-4A19-935C-446E1700B679}" presName="bgRect" presStyleLbl="bgShp" presStyleIdx="1" presStyleCnt="3"/>
      <dgm:spPr/>
    </dgm:pt>
    <dgm:pt modelId="{2B4E362C-AB1C-41F5-AC9A-111987F1F7B5}" type="pres">
      <dgm:prSet presAssocID="{2C3EF4F7-920B-4A19-935C-446E1700B67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4E46882F-5DFB-4401-B939-5170DDB183F9}" type="pres">
      <dgm:prSet presAssocID="{2C3EF4F7-920B-4A19-935C-446E1700B679}" presName="spaceRect" presStyleCnt="0"/>
      <dgm:spPr/>
    </dgm:pt>
    <dgm:pt modelId="{4687CAE9-F6B7-457D-BE32-001712C32305}" type="pres">
      <dgm:prSet presAssocID="{2C3EF4F7-920B-4A19-935C-446E1700B679}" presName="parTx" presStyleLbl="revTx" presStyleIdx="1" presStyleCnt="3">
        <dgm:presLayoutVars>
          <dgm:chMax val="0"/>
          <dgm:chPref val="0"/>
        </dgm:presLayoutVars>
      </dgm:prSet>
      <dgm:spPr/>
    </dgm:pt>
    <dgm:pt modelId="{B7995483-FEF4-406A-8298-2A5F38C1660D}" type="pres">
      <dgm:prSet presAssocID="{91DA2C30-0407-409D-B74B-952988A94318}" presName="sibTrans" presStyleCnt="0"/>
      <dgm:spPr/>
    </dgm:pt>
    <dgm:pt modelId="{0043A0A1-4629-41B0-869C-C983C0703C93}" type="pres">
      <dgm:prSet presAssocID="{AEA6DBAB-4123-460A-8DA7-0FFDCCDA1D9D}" presName="compNode" presStyleCnt="0"/>
      <dgm:spPr/>
    </dgm:pt>
    <dgm:pt modelId="{CE602E21-9396-4FFC-8196-8C59C09DD16F}" type="pres">
      <dgm:prSet presAssocID="{AEA6DBAB-4123-460A-8DA7-0FFDCCDA1D9D}" presName="bgRect" presStyleLbl="bgShp" presStyleIdx="2" presStyleCnt="3"/>
      <dgm:spPr/>
    </dgm:pt>
    <dgm:pt modelId="{F1F9066E-A97B-4B81-BB26-CF0470E84810}" type="pres">
      <dgm:prSet presAssocID="{AEA6DBAB-4123-460A-8DA7-0FFDCCDA1D9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ranching Diagram"/>
        </a:ext>
      </dgm:extLst>
    </dgm:pt>
    <dgm:pt modelId="{C48C7119-FE3F-4714-8A30-B334862F8B63}" type="pres">
      <dgm:prSet presAssocID="{AEA6DBAB-4123-460A-8DA7-0FFDCCDA1D9D}" presName="spaceRect" presStyleCnt="0"/>
      <dgm:spPr/>
    </dgm:pt>
    <dgm:pt modelId="{CCCCA2EF-3EF5-44E3-9095-881E5CB9F4EE}" type="pres">
      <dgm:prSet presAssocID="{AEA6DBAB-4123-460A-8DA7-0FFDCCDA1D9D}" presName="parTx" presStyleLbl="revTx" presStyleIdx="2" presStyleCnt="3">
        <dgm:presLayoutVars>
          <dgm:chMax val="0"/>
          <dgm:chPref val="0"/>
        </dgm:presLayoutVars>
      </dgm:prSet>
      <dgm:spPr/>
    </dgm:pt>
  </dgm:ptLst>
  <dgm:cxnLst>
    <dgm:cxn modelId="{C666550B-AC30-4A66-A2C5-ECC3ACD5EF38}" type="presOf" srcId="{BEC5C64B-1535-44FD-B412-9D66E775AFCA}" destId="{541BED7D-A44A-44E4-9E00-53C9886555D0}" srcOrd="0" destOrd="0" presId="urn:microsoft.com/office/officeart/2018/2/layout/IconVerticalSolidList"/>
    <dgm:cxn modelId="{26602E71-C2E8-45C3-88DA-C92CFDA264D9}" type="presOf" srcId="{AF28E165-08AB-4465-9410-4A2D49E8EA1C}" destId="{07191DAD-6BE6-45D1-8321-852B074F3AD6}" srcOrd="0" destOrd="0" presId="urn:microsoft.com/office/officeart/2018/2/layout/IconVerticalSolidList"/>
    <dgm:cxn modelId="{14645D80-B89B-4887-96CE-8641E0294013}" type="presOf" srcId="{2C3EF4F7-920B-4A19-935C-446E1700B679}" destId="{4687CAE9-F6B7-457D-BE32-001712C32305}" srcOrd="0" destOrd="0" presId="urn:microsoft.com/office/officeart/2018/2/layout/IconVerticalSolidList"/>
    <dgm:cxn modelId="{E9F33E8F-AF95-4CF4-8AFB-C1D9E2B1F915}" type="presOf" srcId="{AEA6DBAB-4123-460A-8DA7-0FFDCCDA1D9D}" destId="{CCCCA2EF-3EF5-44E3-9095-881E5CB9F4EE}" srcOrd="0" destOrd="0" presId="urn:microsoft.com/office/officeart/2018/2/layout/IconVerticalSolidList"/>
    <dgm:cxn modelId="{290C79AC-F38D-4F80-BA0A-7DA5BC7110A3}" srcId="{BEC5C64B-1535-44FD-B412-9D66E775AFCA}" destId="{2C3EF4F7-920B-4A19-935C-446E1700B679}" srcOrd="1" destOrd="0" parTransId="{3D55DB94-8B97-4561-AEA1-307335736F58}" sibTransId="{91DA2C30-0407-409D-B74B-952988A94318}"/>
    <dgm:cxn modelId="{BDA65FE8-485F-4B2B-B3D6-A17B4AF86118}" srcId="{BEC5C64B-1535-44FD-B412-9D66E775AFCA}" destId="{AF28E165-08AB-4465-9410-4A2D49E8EA1C}" srcOrd="0" destOrd="0" parTransId="{7CAFABF2-82A2-4D55-85A2-3EE827F28B6F}" sibTransId="{1CD0F01A-A937-4087-9984-819A0F1413DE}"/>
    <dgm:cxn modelId="{AD1756F7-61D6-4B2C-9EDF-964CD58EE432}" srcId="{BEC5C64B-1535-44FD-B412-9D66E775AFCA}" destId="{AEA6DBAB-4123-460A-8DA7-0FFDCCDA1D9D}" srcOrd="2" destOrd="0" parTransId="{9D51898D-0A9D-4E93-AEC2-0526A329911B}" sibTransId="{7C8BCAAE-A14A-4FD4-A4A3-4580D3565AE5}"/>
    <dgm:cxn modelId="{10996268-4D00-4F28-AA96-54F0EBE18EBA}" type="presParOf" srcId="{541BED7D-A44A-44E4-9E00-53C9886555D0}" destId="{F8216523-B9A0-48C4-A7BE-DA2EF3B43214}" srcOrd="0" destOrd="0" presId="urn:microsoft.com/office/officeart/2018/2/layout/IconVerticalSolidList"/>
    <dgm:cxn modelId="{5349B4A6-6BD6-4506-9020-935F0DFD96FE}" type="presParOf" srcId="{F8216523-B9A0-48C4-A7BE-DA2EF3B43214}" destId="{413B6ECD-A4C8-43FB-AE81-149E46DFEAEE}" srcOrd="0" destOrd="0" presId="urn:microsoft.com/office/officeart/2018/2/layout/IconVerticalSolidList"/>
    <dgm:cxn modelId="{89634E89-517C-47AA-8107-E807C430DE65}" type="presParOf" srcId="{F8216523-B9A0-48C4-A7BE-DA2EF3B43214}" destId="{FD25CC13-D92F-4905-8B7B-1EA8290AD120}" srcOrd="1" destOrd="0" presId="urn:microsoft.com/office/officeart/2018/2/layout/IconVerticalSolidList"/>
    <dgm:cxn modelId="{12C1E920-B314-4A83-BD39-90AA2BA636D4}" type="presParOf" srcId="{F8216523-B9A0-48C4-A7BE-DA2EF3B43214}" destId="{4A1FAD23-059A-4C09-927A-6A4970D4FA7C}" srcOrd="2" destOrd="0" presId="urn:microsoft.com/office/officeart/2018/2/layout/IconVerticalSolidList"/>
    <dgm:cxn modelId="{B39C0189-DAA3-4845-81FD-109D0A720C1F}" type="presParOf" srcId="{F8216523-B9A0-48C4-A7BE-DA2EF3B43214}" destId="{07191DAD-6BE6-45D1-8321-852B074F3AD6}" srcOrd="3" destOrd="0" presId="urn:microsoft.com/office/officeart/2018/2/layout/IconVerticalSolidList"/>
    <dgm:cxn modelId="{6F636A69-AAF3-46AF-9F54-24B8AC997DA6}" type="presParOf" srcId="{541BED7D-A44A-44E4-9E00-53C9886555D0}" destId="{B1D192B4-AAC6-454D-AA90-807D7C8274FA}" srcOrd="1" destOrd="0" presId="urn:microsoft.com/office/officeart/2018/2/layout/IconVerticalSolidList"/>
    <dgm:cxn modelId="{686FA7B5-D528-4F09-A20A-7E5BA340FDFB}" type="presParOf" srcId="{541BED7D-A44A-44E4-9E00-53C9886555D0}" destId="{43D1D759-9CA3-4CC5-B795-24B0E6869B5A}" srcOrd="2" destOrd="0" presId="urn:microsoft.com/office/officeart/2018/2/layout/IconVerticalSolidList"/>
    <dgm:cxn modelId="{31FEADEB-9BA9-423B-8C2E-1643EA81052A}" type="presParOf" srcId="{43D1D759-9CA3-4CC5-B795-24B0E6869B5A}" destId="{8EC64C0A-82D8-405A-985C-6BB4F1EAFF61}" srcOrd="0" destOrd="0" presId="urn:microsoft.com/office/officeart/2018/2/layout/IconVerticalSolidList"/>
    <dgm:cxn modelId="{955764E3-31BC-4027-BBA7-7E2E133E83FF}" type="presParOf" srcId="{43D1D759-9CA3-4CC5-B795-24B0E6869B5A}" destId="{2B4E362C-AB1C-41F5-AC9A-111987F1F7B5}" srcOrd="1" destOrd="0" presId="urn:microsoft.com/office/officeart/2018/2/layout/IconVerticalSolidList"/>
    <dgm:cxn modelId="{5468899E-7EC7-4DC9-8C79-7837F26CB2FB}" type="presParOf" srcId="{43D1D759-9CA3-4CC5-B795-24B0E6869B5A}" destId="{4E46882F-5DFB-4401-B939-5170DDB183F9}" srcOrd="2" destOrd="0" presId="urn:microsoft.com/office/officeart/2018/2/layout/IconVerticalSolidList"/>
    <dgm:cxn modelId="{269684EE-4BE8-4994-8118-DDFE654DEEF2}" type="presParOf" srcId="{43D1D759-9CA3-4CC5-B795-24B0E6869B5A}" destId="{4687CAE9-F6B7-457D-BE32-001712C32305}" srcOrd="3" destOrd="0" presId="urn:microsoft.com/office/officeart/2018/2/layout/IconVerticalSolidList"/>
    <dgm:cxn modelId="{F3A38BCF-3563-4D5E-AD28-A3E1B1341A40}" type="presParOf" srcId="{541BED7D-A44A-44E4-9E00-53C9886555D0}" destId="{B7995483-FEF4-406A-8298-2A5F38C1660D}" srcOrd="3" destOrd="0" presId="urn:microsoft.com/office/officeart/2018/2/layout/IconVerticalSolidList"/>
    <dgm:cxn modelId="{082F0D20-A99B-4E5C-A1D0-2EDE310DD92E}" type="presParOf" srcId="{541BED7D-A44A-44E4-9E00-53C9886555D0}" destId="{0043A0A1-4629-41B0-869C-C983C0703C93}" srcOrd="4" destOrd="0" presId="urn:microsoft.com/office/officeart/2018/2/layout/IconVerticalSolidList"/>
    <dgm:cxn modelId="{63FC1B43-83D9-4884-9E43-7E7B1A3FDE06}" type="presParOf" srcId="{0043A0A1-4629-41B0-869C-C983C0703C93}" destId="{CE602E21-9396-4FFC-8196-8C59C09DD16F}" srcOrd="0" destOrd="0" presId="urn:microsoft.com/office/officeart/2018/2/layout/IconVerticalSolidList"/>
    <dgm:cxn modelId="{9DE8F6CA-674E-463E-83A8-86FDCA431D39}" type="presParOf" srcId="{0043A0A1-4629-41B0-869C-C983C0703C93}" destId="{F1F9066E-A97B-4B81-BB26-CF0470E84810}" srcOrd="1" destOrd="0" presId="urn:microsoft.com/office/officeart/2018/2/layout/IconVerticalSolidList"/>
    <dgm:cxn modelId="{97E46CA6-F9A3-4A9F-B267-6E6E693FBC39}" type="presParOf" srcId="{0043A0A1-4629-41B0-869C-C983C0703C93}" destId="{C48C7119-FE3F-4714-8A30-B334862F8B63}" srcOrd="2" destOrd="0" presId="urn:microsoft.com/office/officeart/2018/2/layout/IconVerticalSolidList"/>
    <dgm:cxn modelId="{2BC05FBA-19E2-4A9A-AF6D-3A688F122F19}" type="presParOf" srcId="{0043A0A1-4629-41B0-869C-C983C0703C93}" destId="{CCCCA2EF-3EF5-44E3-9095-881E5CB9F4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0A2550-7AE3-4886-805F-9950375450E1}" type="doc">
      <dgm:prSet loTypeId="urn:microsoft.com/office/officeart/2008/layout/LinedList" loCatId="list" qsTypeId="urn:microsoft.com/office/officeart/2005/8/quickstyle/simple1#2" qsCatId="simple" csTypeId="urn:microsoft.com/office/officeart/2005/8/colors/accent1_2#1" csCatId="accent1" phldr="1"/>
      <dgm:spPr/>
      <dgm:t>
        <a:bodyPr/>
        <a:lstStyle/>
        <a:p>
          <a:endParaRPr lang="en-US"/>
        </a:p>
      </dgm:t>
    </dgm:pt>
    <dgm:pt modelId="{F2295F5A-CEF6-4598-8DF7-8E409F9C0D24}">
      <dgm:prSet custT="1"/>
      <dgm:spPr/>
      <dgm:t>
        <a:bodyPr/>
        <a:lstStyle/>
        <a:p>
          <a:r>
            <a:rPr lang="tr-TR" sz="2000" dirty="0">
              <a:latin typeface="Calibri" panose="020F0502020204030204" pitchFamily="34" charset="0"/>
              <a:cs typeface="Calibri" panose="020F0502020204030204" pitchFamily="34" charset="0"/>
            </a:rPr>
            <a:t>Analjezik amp-5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dgm:t>
    </dgm:pt>
    <dgm:pt modelId="{43563B26-D518-459F-AA41-594C7F9BDD9A}" type="parTrans" cxnId="{03968AFA-C4CB-4197-877E-10790EC2149C}">
      <dgm:prSet/>
      <dgm:spPr/>
      <dgm:t>
        <a:bodyPr/>
        <a:lstStyle/>
        <a:p>
          <a:endParaRPr lang="en-US" sz="2000">
            <a:latin typeface="Calibri" panose="020F0502020204030204" pitchFamily="34" charset="0"/>
            <a:cs typeface="Calibri" panose="020F0502020204030204" pitchFamily="34" charset="0"/>
          </a:endParaRPr>
        </a:p>
      </dgm:t>
    </dgm:pt>
    <dgm:pt modelId="{9151D738-05B4-4DF0-8D10-21D373622078}" type="sibTrans" cxnId="{03968AFA-C4CB-4197-877E-10790EC2149C}">
      <dgm:prSet/>
      <dgm:spPr/>
      <dgm:t>
        <a:bodyPr/>
        <a:lstStyle/>
        <a:p>
          <a:endParaRPr lang="en-US" sz="2000">
            <a:latin typeface="Calibri" panose="020F0502020204030204" pitchFamily="34" charset="0"/>
            <a:cs typeface="Calibri" panose="020F0502020204030204" pitchFamily="34" charset="0"/>
          </a:endParaRPr>
        </a:p>
      </dgm:t>
    </dgm:pt>
    <dgm:pt modelId="{C84F9B61-B4EF-43C0-A1DB-65B7A4670302}">
      <dgm:prSet custT="1"/>
      <dgm:spPr/>
      <dgm:t>
        <a:bodyPr/>
        <a:lstStyle/>
        <a:p>
          <a:r>
            <a:rPr lang="tr-TR" sz="2000" dirty="0">
              <a:latin typeface="Calibri" panose="020F0502020204030204" pitchFamily="34" charset="0"/>
              <a:cs typeface="Calibri" panose="020F0502020204030204" pitchFamily="34" charset="0"/>
            </a:rPr>
            <a:t>Adrenalin 1 mg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- 5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dgm:t>
    </dgm:pt>
    <dgm:pt modelId="{5A7D582D-A6B6-444B-A208-CAD85C30063B}" type="parTrans" cxnId="{83CCDDE4-DFC0-46AC-A469-9A0DB0AADA07}">
      <dgm:prSet/>
      <dgm:spPr/>
      <dgm:t>
        <a:bodyPr/>
        <a:lstStyle/>
        <a:p>
          <a:endParaRPr lang="en-US" sz="2000">
            <a:latin typeface="Calibri" panose="020F0502020204030204" pitchFamily="34" charset="0"/>
            <a:cs typeface="Calibri" panose="020F0502020204030204" pitchFamily="34" charset="0"/>
          </a:endParaRPr>
        </a:p>
      </dgm:t>
    </dgm:pt>
    <dgm:pt modelId="{C1937A41-B278-44B1-98EB-E873CF0E7A0A}" type="sibTrans" cxnId="{83CCDDE4-DFC0-46AC-A469-9A0DB0AADA07}">
      <dgm:prSet/>
      <dgm:spPr/>
      <dgm:t>
        <a:bodyPr/>
        <a:lstStyle/>
        <a:p>
          <a:endParaRPr lang="en-US" sz="2000">
            <a:latin typeface="Calibri" panose="020F0502020204030204" pitchFamily="34" charset="0"/>
            <a:cs typeface="Calibri" panose="020F0502020204030204" pitchFamily="34" charset="0"/>
          </a:endParaRPr>
        </a:p>
      </dgm:t>
    </dgm:pt>
    <dgm:pt modelId="{A9317520-9AD1-4C1F-9362-7AEBAD6081B9}">
      <dgm:prSet custT="1"/>
      <dgm:spPr/>
      <dgm:t>
        <a:bodyPr/>
        <a:lstStyle/>
        <a:p>
          <a:r>
            <a:rPr lang="tr-TR" sz="2000" dirty="0">
              <a:latin typeface="Calibri" panose="020F0502020204030204" pitchFamily="34" charset="0"/>
              <a:cs typeface="Calibri" panose="020F0502020204030204" pitchFamily="34" charset="0"/>
            </a:rPr>
            <a:t>Atropin </a:t>
          </a:r>
          <a:r>
            <a:rPr lang="tr-TR" sz="2000" dirty="0" err="1">
              <a:latin typeface="Calibri" panose="020F0502020204030204" pitchFamily="34" charset="0"/>
              <a:cs typeface="Calibri" panose="020F0502020204030204" pitchFamily="34" charset="0"/>
            </a:rPr>
            <a:t>sulfate</a:t>
          </a:r>
          <a:r>
            <a:rPr lang="tr-TR" sz="2000" dirty="0">
              <a:latin typeface="Calibri" panose="020F0502020204030204" pitchFamily="34" charset="0"/>
              <a:cs typeface="Calibri" panose="020F0502020204030204" pitchFamily="34" charset="0"/>
            </a:rPr>
            <a:t> 0,5 mg - 5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dgm:t>
    </dgm:pt>
    <dgm:pt modelId="{2488B071-54CA-47B5-B06B-ABE684A64652}" type="parTrans" cxnId="{2BF666F2-A574-40D1-A04F-7865D97A5C33}">
      <dgm:prSet/>
      <dgm:spPr/>
      <dgm:t>
        <a:bodyPr/>
        <a:lstStyle/>
        <a:p>
          <a:endParaRPr lang="en-US" sz="2000">
            <a:latin typeface="Calibri" panose="020F0502020204030204" pitchFamily="34" charset="0"/>
            <a:cs typeface="Calibri" panose="020F0502020204030204" pitchFamily="34" charset="0"/>
          </a:endParaRPr>
        </a:p>
      </dgm:t>
    </dgm:pt>
    <dgm:pt modelId="{459F4825-BEE6-4546-87F7-4BE7332B0EE3}" type="sibTrans" cxnId="{2BF666F2-A574-40D1-A04F-7865D97A5C33}">
      <dgm:prSet/>
      <dgm:spPr/>
      <dgm:t>
        <a:bodyPr/>
        <a:lstStyle/>
        <a:p>
          <a:endParaRPr lang="en-US" sz="2000">
            <a:latin typeface="Calibri" panose="020F0502020204030204" pitchFamily="34" charset="0"/>
            <a:cs typeface="Calibri" panose="020F0502020204030204" pitchFamily="34" charset="0"/>
          </a:endParaRPr>
        </a:p>
      </dgm:t>
    </dgm:pt>
    <dgm:pt modelId="{12DAC6F1-8434-4780-B0E1-DBC42E7E2F9A}">
      <dgm:prSet custT="1"/>
      <dgm:spPr/>
      <dgm:t>
        <a:bodyPr/>
        <a:lstStyle/>
        <a:p>
          <a:r>
            <a:rPr lang="tr-TR" sz="2000" dirty="0">
              <a:latin typeface="Calibri" panose="020F0502020204030204" pitchFamily="34" charset="0"/>
              <a:cs typeface="Calibri" panose="020F0502020204030204" pitchFamily="34" charset="0"/>
            </a:rPr>
            <a:t>Dopamin hidroklorür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-2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dgm:t>
    </dgm:pt>
    <dgm:pt modelId="{DFBF5AEF-CE7A-4DF9-8F9E-2045CA24E084}" type="parTrans" cxnId="{EE593F44-6B7A-46A0-9F64-91F45C626BB8}">
      <dgm:prSet/>
      <dgm:spPr/>
      <dgm:t>
        <a:bodyPr/>
        <a:lstStyle/>
        <a:p>
          <a:endParaRPr lang="en-US" sz="2000">
            <a:latin typeface="Calibri" panose="020F0502020204030204" pitchFamily="34" charset="0"/>
            <a:cs typeface="Calibri" panose="020F0502020204030204" pitchFamily="34" charset="0"/>
          </a:endParaRPr>
        </a:p>
      </dgm:t>
    </dgm:pt>
    <dgm:pt modelId="{B04FA963-B3CA-462D-8367-46B4AE26A869}" type="sibTrans" cxnId="{EE593F44-6B7A-46A0-9F64-91F45C626BB8}">
      <dgm:prSet/>
      <dgm:spPr/>
      <dgm:t>
        <a:bodyPr/>
        <a:lstStyle/>
        <a:p>
          <a:endParaRPr lang="en-US" sz="2000">
            <a:latin typeface="Calibri" panose="020F0502020204030204" pitchFamily="34" charset="0"/>
            <a:cs typeface="Calibri" panose="020F0502020204030204" pitchFamily="34" charset="0"/>
          </a:endParaRPr>
        </a:p>
      </dgm:t>
    </dgm:pt>
    <dgm:pt modelId="{319BA240-580B-4221-9F9A-9A578A9F74C3}">
      <dgm:prSet custT="1"/>
      <dgm:spPr/>
      <dgm:t>
        <a:bodyPr/>
        <a:lstStyle/>
        <a:p>
          <a:r>
            <a:rPr lang="tr-TR" sz="2000" dirty="0" err="1">
              <a:latin typeface="Calibri" panose="020F0502020204030204" pitchFamily="34" charset="0"/>
              <a:cs typeface="Calibri" panose="020F0502020204030204" pitchFamily="34" charset="0"/>
            </a:rPr>
            <a:t>Lidocain</a:t>
          </a:r>
          <a:r>
            <a:rPr lang="tr-TR" sz="2000" dirty="0">
              <a:latin typeface="Calibri" panose="020F0502020204030204" pitchFamily="34" charset="0"/>
              <a:cs typeface="Calibri" panose="020F0502020204030204" pitchFamily="34" charset="0"/>
            </a:rPr>
            <a:t> amp-2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dgm:t>
    </dgm:pt>
    <dgm:pt modelId="{C06190F1-B4DA-4457-83BB-B2F7768BDDB7}" type="parTrans" cxnId="{5077FF41-DAC6-476A-9A8A-8CA1E3FC435C}">
      <dgm:prSet/>
      <dgm:spPr/>
      <dgm:t>
        <a:bodyPr/>
        <a:lstStyle/>
        <a:p>
          <a:endParaRPr lang="en-US" sz="2000">
            <a:latin typeface="Calibri" panose="020F0502020204030204" pitchFamily="34" charset="0"/>
            <a:cs typeface="Calibri" panose="020F0502020204030204" pitchFamily="34" charset="0"/>
          </a:endParaRPr>
        </a:p>
      </dgm:t>
    </dgm:pt>
    <dgm:pt modelId="{FB6B9984-D57D-4E71-8E8F-9BD7812D244E}" type="sibTrans" cxnId="{5077FF41-DAC6-476A-9A8A-8CA1E3FC435C}">
      <dgm:prSet/>
      <dgm:spPr/>
      <dgm:t>
        <a:bodyPr/>
        <a:lstStyle/>
        <a:p>
          <a:endParaRPr lang="en-US" sz="2000">
            <a:latin typeface="Calibri" panose="020F0502020204030204" pitchFamily="34" charset="0"/>
            <a:cs typeface="Calibri" panose="020F0502020204030204" pitchFamily="34" charset="0"/>
          </a:endParaRPr>
        </a:p>
      </dgm:t>
    </dgm:pt>
    <dgm:pt modelId="{AB00AF47-D9FC-4B85-9019-8866306B79A7}">
      <dgm:prSet custT="1"/>
      <dgm:spPr/>
      <dgm:t>
        <a:bodyPr/>
        <a:lstStyle/>
        <a:p>
          <a:r>
            <a:rPr lang="tr-TR" sz="2000" dirty="0">
              <a:latin typeface="Calibri" panose="020F0502020204030204" pitchFamily="34" charset="0"/>
              <a:cs typeface="Calibri" panose="020F0502020204030204" pitchFamily="34" charset="0"/>
            </a:rPr>
            <a:t>Antihistaminik amp-5 </a:t>
          </a:r>
          <a:r>
            <a:rPr lang="tr-TR" sz="2000" dirty="0" err="1">
              <a:latin typeface="Calibri" panose="020F0502020204030204" pitchFamily="34" charset="0"/>
              <a:cs typeface="Calibri" panose="020F0502020204030204" pitchFamily="34" charset="0"/>
            </a:rPr>
            <a:t>amp</a:t>
          </a:r>
          <a:r>
            <a:rPr lang="tr-TR"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dgm:t>
    </dgm:pt>
    <dgm:pt modelId="{3CE7ED73-D0BD-428C-8D63-C739532C8D97}" type="parTrans" cxnId="{1DCFF1D7-CA13-4B0D-AC64-C790F6F3E5A5}">
      <dgm:prSet/>
      <dgm:spPr/>
      <dgm:t>
        <a:bodyPr/>
        <a:lstStyle/>
        <a:p>
          <a:endParaRPr lang="en-US" sz="2000">
            <a:latin typeface="Calibri" panose="020F0502020204030204" pitchFamily="34" charset="0"/>
            <a:cs typeface="Calibri" panose="020F0502020204030204" pitchFamily="34" charset="0"/>
          </a:endParaRPr>
        </a:p>
      </dgm:t>
    </dgm:pt>
    <dgm:pt modelId="{B9DC272C-33FC-40D1-89C6-E2D985AA0358}" type="sibTrans" cxnId="{1DCFF1D7-CA13-4B0D-AC64-C790F6F3E5A5}">
      <dgm:prSet/>
      <dgm:spPr/>
      <dgm:t>
        <a:bodyPr/>
        <a:lstStyle/>
        <a:p>
          <a:endParaRPr lang="en-US" sz="2000">
            <a:latin typeface="Calibri" panose="020F0502020204030204" pitchFamily="34" charset="0"/>
            <a:cs typeface="Calibri" panose="020F0502020204030204" pitchFamily="34" charset="0"/>
          </a:endParaRPr>
        </a:p>
      </dgm:t>
    </dgm:pt>
    <dgm:pt modelId="{A85B1AE1-098E-4708-9F16-6410E9EF47D5}">
      <dgm:prSet custT="1"/>
      <dgm:spPr/>
      <dgm:t>
        <a:bodyPr/>
        <a:lstStyle/>
        <a:p>
          <a:r>
            <a:rPr lang="tr-TR" sz="2000" dirty="0" err="1">
              <a:latin typeface="Calibri" panose="020F0502020204030204" pitchFamily="34" charset="0"/>
              <a:cs typeface="Calibri" panose="020F0502020204030204" pitchFamily="34" charset="0"/>
            </a:rPr>
            <a:t>Salbutamol</a:t>
          </a:r>
          <a:r>
            <a:rPr lang="tr-TR" sz="2000" dirty="0">
              <a:latin typeface="Calibri" panose="020F0502020204030204" pitchFamily="34" charset="0"/>
              <a:cs typeface="Calibri" panose="020F0502020204030204" pitchFamily="34" charset="0"/>
            </a:rPr>
            <a:t> sülfat </a:t>
          </a:r>
          <a:r>
            <a:rPr lang="tr-TR" sz="2000" dirty="0" err="1">
              <a:latin typeface="Calibri" panose="020F0502020204030204" pitchFamily="34" charset="0"/>
              <a:cs typeface="Calibri" panose="020F0502020204030204" pitchFamily="34" charset="0"/>
            </a:rPr>
            <a:t>nebul</a:t>
          </a:r>
          <a:r>
            <a:rPr lang="tr-TR" sz="2000" dirty="0">
              <a:latin typeface="Calibri" panose="020F0502020204030204" pitchFamily="34" charset="0"/>
              <a:cs typeface="Calibri" panose="020F0502020204030204" pitchFamily="34" charset="0"/>
            </a:rPr>
            <a:t> veya ampul-3 adet</a:t>
          </a:r>
          <a:endParaRPr lang="en-US" sz="2000" dirty="0">
            <a:latin typeface="Calibri" panose="020F0502020204030204" pitchFamily="34" charset="0"/>
            <a:cs typeface="Calibri" panose="020F0502020204030204" pitchFamily="34" charset="0"/>
          </a:endParaRPr>
        </a:p>
      </dgm:t>
    </dgm:pt>
    <dgm:pt modelId="{B8C6C479-9F0F-461F-AC12-42B078D264B5}" type="parTrans" cxnId="{8FDED8DB-C211-4DFF-93F1-3146A196BDE4}">
      <dgm:prSet/>
      <dgm:spPr/>
      <dgm:t>
        <a:bodyPr/>
        <a:lstStyle/>
        <a:p>
          <a:endParaRPr lang="en-US" sz="2000">
            <a:latin typeface="Calibri" panose="020F0502020204030204" pitchFamily="34" charset="0"/>
            <a:cs typeface="Calibri" panose="020F0502020204030204" pitchFamily="34" charset="0"/>
          </a:endParaRPr>
        </a:p>
      </dgm:t>
    </dgm:pt>
    <dgm:pt modelId="{6748D0CC-4AB4-4B5D-B1EF-67AE558B7D04}" type="sibTrans" cxnId="{8FDED8DB-C211-4DFF-93F1-3146A196BDE4}">
      <dgm:prSet/>
      <dgm:spPr/>
      <dgm:t>
        <a:bodyPr/>
        <a:lstStyle/>
        <a:p>
          <a:endParaRPr lang="en-US" sz="2000">
            <a:latin typeface="Calibri" panose="020F0502020204030204" pitchFamily="34" charset="0"/>
            <a:cs typeface="Calibri" panose="020F0502020204030204" pitchFamily="34" charset="0"/>
          </a:endParaRPr>
        </a:p>
      </dgm:t>
    </dgm:pt>
    <dgm:pt modelId="{21C5E9EC-DA15-440F-964E-0D5F508ED99C}">
      <dgm:prSet custT="1"/>
      <dgm:spPr/>
      <dgm:t>
        <a:bodyPr/>
        <a:lstStyle/>
        <a:p>
          <a:r>
            <a:rPr lang="tr-TR" sz="2000" dirty="0" err="1">
              <a:latin typeface="Calibri" panose="020F0502020204030204" pitchFamily="34" charset="0"/>
              <a:cs typeface="Calibri" panose="020F0502020204030204" pitchFamily="34" charset="0"/>
            </a:rPr>
            <a:t>Diazepam</a:t>
          </a:r>
          <a:r>
            <a:rPr lang="tr-TR" sz="2000" dirty="0">
              <a:latin typeface="Calibri" panose="020F0502020204030204" pitchFamily="34" charset="0"/>
              <a:cs typeface="Calibri" panose="020F0502020204030204" pitchFamily="34" charset="0"/>
            </a:rPr>
            <a:t> 10mg amp-2 </a:t>
          </a:r>
          <a:r>
            <a:rPr lang="tr-TR" sz="2000" dirty="0" err="1">
              <a:latin typeface="Calibri" panose="020F0502020204030204" pitchFamily="34" charset="0"/>
              <a:cs typeface="Calibri" panose="020F0502020204030204" pitchFamily="34" charset="0"/>
            </a:rPr>
            <a:t>amp</a:t>
          </a:r>
          <a:endParaRPr lang="en-US" sz="2000" dirty="0">
            <a:latin typeface="Calibri" panose="020F0502020204030204" pitchFamily="34" charset="0"/>
            <a:cs typeface="Calibri" panose="020F0502020204030204" pitchFamily="34" charset="0"/>
          </a:endParaRPr>
        </a:p>
      </dgm:t>
    </dgm:pt>
    <dgm:pt modelId="{0A9ADBB0-43FB-479A-B2B6-57D24CCB86D7}" type="parTrans" cxnId="{2CB73C15-E639-42A2-9933-359213103343}">
      <dgm:prSet/>
      <dgm:spPr/>
      <dgm:t>
        <a:bodyPr/>
        <a:lstStyle/>
        <a:p>
          <a:endParaRPr lang="en-US" sz="2000">
            <a:latin typeface="Calibri" panose="020F0502020204030204" pitchFamily="34" charset="0"/>
            <a:cs typeface="Calibri" panose="020F0502020204030204" pitchFamily="34" charset="0"/>
          </a:endParaRPr>
        </a:p>
      </dgm:t>
    </dgm:pt>
    <dgm:pt modelId="{75E8A7EA-C747-45FF-85AB-AC21561D7924}" type="sibTrans" cxnId="{2CB73C15-E639-42A2-9933-359213103343}">
      <dgm:prSet/>
      <dgm:spPr/>
      <dgm:t>
        <a:bodyPr/>
        <a:lstStyle/>
        <a:p>
          <a:endParaRPr lang="en-US" sz="2000">
            <a:latin typeface="Calibri" panose="020F0502020204030204" pitchFamily="34" charset="0"/>
            <a:cs typeface="Calibri" panose="020F0502020204030204" pitchFamily="34" charset="0"/>
          </a:endParaRPr>
        </a:p>
      </dgm:t>
    </dgm:pt>
    <dgm:pt modelId="{22383951-4ABC-4608-B313-B2E7E0476E6C}">
      <dgm:prSet custT="1"/>
      <dgm:spPr/>
      <dgm:t>
        <a:bodyPr/>
        <a:lstStyle/>
        <a:p>
          <a:r>
            <a:rPr lang="tr-TR" sz="2000" dirty="0" err="1">
              <a:latin typeface="Calibri" panose="020F0502020204030204" pitchFamily="34" charset="0"/>
              <a:cs typeface="Calibri" panose="020F0502020204030204" pitchFamily="34" charset="0"/>
            </a:rPr>
            <a:t>Kaptopril</a:t>
          </a:r>
          <a:r>
            <a:rPr lang="tr-TR" sz="2000" dirty="0">
              <a:latin typeface="Calibri" panose="020F0502020204030204" pitchFamily="34" charset="0"/>
              <a:cs typeface="Calibri" panose="020F0502020204030204" pitchFamily="34" charset="0"/>
            </a:rPr>
            <a:t> 25 mg tb-20 tablet </a:t>
          </a:r>
          <a:endParaRPr lang="en-US" sz="2000" dirty="0">
            <a:latin typeface="Calibri" panose="020F0502020204030204" pitchFamily="34" charset="0"/>
            <a:cs typeface="Calibri" panose="020F0502020204030204" pitchFamily="34" charset="0"/>
          </a:endParaRPr>
        </a:p>
      </dgm:t>
    </dgm:pt>
    <dgm:pt modelId="{A04F504C-94D3-4E38-BE4A-7C7251347643}" type="parTrans" cxnId="{40CD1B0B-F717-4636-B6A1-0D54686B3C18}">
      <dgm:prSet/>
      <dgm:spPr/>
      <dgm:t>
        <a:bodyPr/>
        <a:lstStyle/>
        <a:p>
          <a:endParaRPr lang="en-US" sz="2000">
            <a:latin typeface="Calibri" panose="020F0502020204030204" pitchFamily="34" charset="0"/>
            <a:cs typeface="Calibri" panose="020F0502020204030204" pitchFamily="34" charset="0"/>
          </a:endParaRPr>
        </a:p>
      </dgm:t>
    </dgm:pt>
    <dgm:pt modelId="{DD13C449-7651-4C22-9ED8-9A9189F3DF19}" type="sibTrans" cxnId="{40CD1B0B-F717-4636-B6A1-0D54686B3C18}">
      <dgm:prSet/>
      <dgm:spPr/>
      <dgm:t>
        <a:bodyPr/>
        <a:lstStyle/>
        <a:p>
          <a:endParaRPr lang="en-US" sz="2000">
            <a:latin typeface="Calibri" panose="020F0502020204030204" pitchFamily="34" charset="0"/>
            <a:cs typeface="Calibri" panose="020F0502020204030204" pitchFamily="34" charset="0"/>
          </a:endParaRPr>
        </a:p>
      </dgm:t>
    </dgm:pt>
    <dgm:pt modelId="{D7D09F23-F8B4-4BB7-8374-4581B21B6F6A}">
      <dgm:prSet custT="1"/>
      <dgm:spPr/>
      <dgm:t>
        <a:bodyPr/>
        <a:lstStyle/>
        <a:p>
          <a:r>
            <a:rPr lang="tr-TR" sz="2000" dirty="0">
              <a:latin typeface="Calibri" panose="020F0502020204030204" pitchFamily="34" charset="0"/>
              <a:cs typeface="Calibri" panose="020F0502020204030204" pitchFamily="34" charset="0"/>
            </a:rPr>
            <a:t>Diüretik amp-5 </a:t>
          </a:r>
          <a:r>
            <a:rPr lang="tr-TR" sz="2000" dirty="0" err="1">
              <a:latin typeface="Calibri" panose="020F0502020204030204" pitchFamily="34" charset="0"/>
              <a:cs typeface="Calibri" panose="020F0502020204030204" pitchFamily="34" charset="0"/>
            </a:rPr>
            <a:t>amp</a:t>
          </a:r>
          <a:endParaRPr lang="en-US" sz="2000" dirty="0">
            <a:latin typeface="Calibri" panose="020F0502020204030204" pitchFamily="34" charset="0"/>
            <a:cs typeface="Calibri" panose="020F0502020204030204" pitchFamily="34" charset="0"/>
          </a:endParaRPr>
        </a:p>
      </dgm:t>
    </dgm:pt>
    <dgm:pt modelId="{AF9724AA-A802-404E-86EB-19AED44CEE8B}" type="parTrans" cxnId="{E990C6F5-492E-4163-BF78-10057F875812}">
      <dgm:prSet/>
      <dgm:spPr/>
      <dgm:t>
        <a:bodyPr/>
        <a:lstStyle/>
        <a:p>
          <a:endParaRPr lang="en-US" sz="2000">
            <a:latin typeface="Calibri" panose="020F0502020204030204" pitchFamily="34" charset="0"/>
            <a:cs typeface="Calibri" panose="020F0502020204030204" pitchFamily="34" charset="0"/>
          </a:endParaRPr>
        </a:p>
      </dgm:t>
    </dgm:pt>
    <dgm:pt modelId="{27763F06-0354-4FA8-A53E-90B697302CCA}" type="sibTrans" cxnId="{E990C6F5-492E-4163-BF78-10057F875812}">
      <dgm:prSet/>
      <dgm:spPr/>
      <dgm:t>
        <a:bodyPr/>
        <a:lstStyle/>
        <a:p>
          <a:endParaRPr lang="en-US" sz="2000">
            <a:latin typeface="Calibri" panose="020F0502020204030204" pitchFamily="34" charset="0"/>
            <a:cs typeface="Calibri" panose="020F0502020204030204" pitchFamily="34" charset="0"/>
          </a:endParaRPr>
        </a:p>
      </dgm:t>
    </dgm:pt>
    <dgm:pt modelId="{91577051-CE0F-42E3-8D16-082F8E67BAE7}" type="pres">
      <dgm:prSet presAssocID="{E60A2550-7AE3-4886-805F-9950375450E1}" presName="vert0" presStyleCnt="0">
        <dgm:presLayoutVars>
          <dgm:dir/>
          <dgm:animOne val="branch"/>
          <dgm:animLvl val="lvl"/>
        </dgm:presLayoutVars>
      </dgm:prSet>
      <dgm:spPr/>
    </dgm:pt>
    <dgm:pt modelId="{93C711D9-123F-41F3-9FC0-4F3F8723B2C0}" type="pres">
      <dgm:prSet presAssocID="{F2295F5A-CEF6-4598-8DF7-8E409F9C0D24}" presName="thickLine" presStyleLbl="alignNode1" presStyleIdx="0" presStyleCnt="10"/>
      <dgm:spPr/>
    </dgm:pt>
    <dgm:pt modelId="{C0B07750-306F-4982-B3F3-FEC069B565FA}" type="pres">
      <dgm:prSet presAssocID="{F2295F5A-CEF6-4598-8DF7-8E409F9C0D24}" presName="horz1" presStyleCnt="0"/>
      <dgm:spPr/>
    </dgm:pt>
    <dgm:pt modelId="{A0F31CF1-B7C2-4A77-80DC-A0D27B49344E}" type="pres">
      <dgm:prSet presAssocID="{F2295F5A-CEF6-4598-8DF7-8E409F9C0D24}" presName="tx1" presStyleLbl="revTx" presStyleIdx="0" presStyleCnt="10"/>
      <dgm:spPr/>
    </dgm:pt>
    <dgm:pt modelId="{467EF4CB-AE47-4F64-95BB-FF85F3B891A7}" type="pres">
      <dgm:prSet presAssocID="{F2295F5A-CEF6-4598-8DF7-8E409F9C0D24}" presName="vert1" presStyleCnt="0"/>
      <dgm:spPr/>
    </dgm:pt>
    <dgm:pt modelId="{10C0F244-CC61-4E0C-9E1D-4616245B148A}" type="pres">
      <dgm:prSet presAssocID="{C84F9B61-B4EF-43C0-A1DB-65B7A4670302}" presName="thickLine" presStyleLbl="alignNode1" presStyleIdx="1" presStyleCnt="10"/>
      <dgm:spPr/>
    </dgm:pt>
    <dgm:pt modelId="{56041F3D-0008-43D8-A47D-57CA71B65A79}" type="pres">
      <dgm:prSet presAssocID="{C84F9B61-B4EF-43C0-A1DB-65B7A4670302}" presName="horz1" presStyleCnt="0"/>
      <dgm:spPr/>
    </dgm:pt>
    <dgm:pt modelId="{B42E23F4-F78E-45E7-BBD3-0A0A23CA8B72}" type="pres">
      <dgm:prSet presAssocID="{C84F9B61-B4EF-43C0-A1DB-65B7A4670302}" presName="tx1" presStyleLbl="revTx" presStyleIdx="1" presStyleCnt="10"/>
      <dgm:spPr/>
    </dgm:pt>
    <dgm:pt modelId="{0317C39F-571D-4390-B99A-CA1FB5B846C0}" type="pres">
      <dgm:prSet presAssocID="{C84F9B61-B4EF-43C0-A1DB-65B7A4670302}" presName="vert1" presStyleCnt="0"/>
      <dgm:spPr/>
    </dgm:pt>
    <dgm:pt modelId="{D45A2718-250D-4A1B-B37A-A825943E5044}" type="pres">
      <dgm:prSet presAssocID="{A9317520-9AD1-4C1F-9362-7AEBAD6081B9}" presName="thickLine" presStyleLbl="alignNode1" presStyleIdx="2" presStyleCnt="10"/>
      <dgm:spPr/>
    </dgm:pt>
    <dgm:pt modelId="{1FECDBA7-2AF4-4070-875F-40D948F07E9F}" type="pres">
      <dgm:prSet presAssocID="{A9317520-9AD1-4C1F-9362-7AEBAD6081B9}" presName="horz1" presStyleCnt="0"/>
      <dgm:spPr/>
    </dgm:pt>
    <dgm:pt modelId="{1B2BC7D1-EFEC-4B3E-B3C3-CB1A3559DB15}" type="pres">
      <dgm:prSet presAssocID="{A9317520-9AD1-4C1F-9362-7AEBAD6081B9}" presName="tx1" presStyleLbl="revTx" presStyleIdx="2" presStyleCnt="10"/>
      <dgm:spPr/>
    </dgm:pt>
    <dgm:pt modelId="{FE23A7B4-7C3A-4BA1-AD36-3462033ECCAA}" type="pres">
      <dgm:prSet presAssocID="{A9317520-9AD1-4C1F-9362-7AEBAD6081B9}" presName="vert1" presStyleCnt="0"/>
      <dgm:spPr/>
    </dgm:pt>
    <dgm:pt modelId="{17DA2446-F27E-4DA8-8EBC-D6E22D7C8515}" type="pres">
      <dgm:prSet presAssocID="{12DAC6F1-8434-4780-B0E1-DBC42E7E2F9A}" presName="thickLine" presStyleLbl="alignNode1" presStyleIdx="3" presStyleCnt="10"/>
      <dgm:spPr/>
    </dgm:pt>
    <dgm:pt modelId="{15F9897B-DA94-4ACB-A9DE-C6590729D50A}" type="pres">
      <dgm:prSet presAssocID="{12DAC6F1-8434-4780-B0E1-DBC42E7E2F9A}" presName="horz1" presStyleCnt="0"/>
      <dgm:spPr/>
    </dgm:pt>
    <dgm:pt modelId="{BA5ED938-51A0-4D3F-A4E4-3A9B65FE855D}" type="pres">
      <dgm:prSet presAssocID="{12DAC6F1-8434-4780-B0E1-DBC42E7E2F9A}" presName="tx1" presStyleLbl="revTx" presStyleIdx="3" presStyleCnt="10"/>
      <dgm:spPr/>
    </dgm:pt>
    <dgm:pt modelId="{BDF5E4E1-B961-4187-AD43-E683B679EEF2}" type="pres">
      <dgm:prSet presAssocID="{12DAC6F1-8434-4780-B0E1-DBC42E7E2F9A}" presName="vert1" presStyleCnt="0"/>
      <dgm:spPr/>
    </dgm:pt>
    <dgm:pt modelId="{3C859F4A-4FF2-4161-B4B9-40251BD67D69}" type="pres">
      <dgm:prSet presAssocID="{319BA240-580B-4221-9F9A-9A578A9F74C3}" presName="thickLine" presStyleLbl="alignNode1" presStyleIdx="4" presStyleCnt="10"/>
      <dgm:spPr/>
    </dgm:pt>
    <dgm:pt modelId="{C2C5A32A-CE4D-49F6-8FF3-85148B307E12}" type="pres">
      <dgm:prSet presAssocID="{319BA240-580B-4221-9F9A-9A578A9F74C3}" presName="horz1" presStyleCnt="0"/>
      <dgm:spPr/>
    </dgm:pt>
    <dgm:pt modelId="{62CF3C70-5440-4ED0-AB70-FFC94C69F1FF}" type="pres">
      <dgm:prSet presAssocID="{319BA240-580B-4221-9F9A-9A578A9F74C3}" presName="tx1" presStyleLbl="revTx" presStyleIdx="4" presStyleCnt="10"/>
      <dgm:spPr/>
    </dgm:pt>
    <dgm:pt modelId="{276316C2-E9B7-4ACC-8F80-94FB0008354E}" type="pres">
      <dgm:prSet presAssocID="{319BA240-580B-4221-9F9A-9A578A9F74C3}" presName="vert1" presStyleCnt="0"/>
      <dgm:spPr/>
    </dgm:pt>
    <dgm:pt modelId="{8FEA70B6-70AD-495F-BC98-1F1725540361}" type="pres">
      <dgm:prSet presAssocID="{AB00AF47-D9FC-4B85-9019-8866306B79A7}" presName="thickLine" presStyleLbl="alignNode1" presStyleIdx="5" presStyleCnt="10"/>
      <dgm:spPr/>
    </dgm:pt>
    <dgm:pt modelId="{0EC75666-21DA-462F-8F67-6B568D9ED7F9}" type="pres">
      <dgm:prSet presAssocID="{AB00AF47-D9FC-4B85-9019-8866306B79A7}" presName="horz1" presStyleCnt="0"/>
      <dgm:spPr/>
    </dgm:pt>
    <dgm:pt modelId="{819A1379-A156-4F73-80BF-E17FE3191F2B}" type="pres">
      <dgm:prSet presAssocID="{AB00AF47-D9FC-4B85-9019-8866306B79A7}" presName="tx1" presStyleLbl="revTx" presStyleIdx="5" presStyleCnt="10"/>
      <dgm:spPr/>
    </dgm:pt>
    <dgm:pt modelId="{C145AFB2-647D-4228-8D98-85DF85E4A21B}" type="pres">
      <dgm:prSet presAssocID="{AB00AF47-D9FC-4B85-9019-8866306B79A7}" presName="vert1" presStyleCnt="0"/>
      <dgm:spPr/>
    </dgm:pt>
    <dgm:pt modelId="{C8D474DF-9FD0-4FEA-AC5E-B67ABA71807B}" type="pres">
      <dgm:prSet presAssocID="{A85B1AE1-098E-4708-9F16-6410E9EF47D5}" presName="thickLine" presStyleLbl="alignNode1" presStyleIdx="6" presStyleCnt="10"/>
      <dgm:spPr/>
    </dgm:pt>
    <dgm:pt modelId="{DE904981-1F1B-4DC2-A7DB-9C7749A6ED07}" type="pres">
      <dgm:prSet presAssocID="{A85B1AE1-098E-4708-9F16-6410E9EF47D5}" presName="horz1" presStyleCnt="0"/>
      <dgm:spPr/>
    </dgm:pt>
    <dgm:pt modelId="{A25D9FF0-CD4C-4B1D-AE6C-70BBFA2B91FF}" type="pres">
      <dgm:prSet presAssocID="{A85B1AE1-098E-4708-9F16-6410E9EF47D5}" presName="tx1" presStyleLbl="revTx" presStyleIdx="6" presStyleCnt="10"/>
      <dgm:spPr/>
    </dgm:pt>
    <dgm:pt modelId="{03638849-1D80-430D-B4BF-52BD1E15BC29}" type="pres">
      <dgm:prSet presAssocID="{A85B1AE1-098E-4708-9F16-6410E9EF47D5}" presName="vert1" presStyleCnt="0"/>
      <dgm:spPr/>
    </dgm:pt>
    <dgm:pt modelId="{ADD80512-35F5-4CB2-90A9-B9F19E143071}" type="pres">
      <dgm:prSet presAssocID="{21C5E9EC-DA15-440F-964E-0D5F508ED99C}" presName="thickLine" presStyleLbl="alignNode1" presStyleIdx="7" presStyleCnt="10"/>
      <dgm:spPr/>
    </dgm:pt>
    <dgm:pt modelId="{35816431-7608-4BB1-9B7B-F5DE29C58A58}" type="pres">
      <dgm:prSet presAssocID="{21C5E9EC-DA15-440F-964E-0D5F508ED99C}" presName="horz1" presStyleCnt="0"/>
      <dgm:spPr/>
    </dgm:pt>
    <dgm:pt modelId="{8511379F-C229-4BB9-8E96-42129B98335A}" type="pres">
      <dgm:prSet presAssocID="{21C5E9EC-DA15-440F-964E-0D5F508ED99C}" presName="tx1" presStyleLbl="revTx" presStyleIdx="7" presStyleCnt="10"/>
      <dgm:spPr/>
    </dgm:pt>
    <dgm:pt modelId="{BDA573F7-A655-4049-9C3E-C03CB61B8555}" type="pres">
      <dgm:prSet presAssocID="{21C5E9EC-DA15-440F-964E-0D5F508ED99C}" presName="vert1" presStyleCnt="0"/>
      <dgm:spPr/>
    </dgm:pt>
    <dgm:pt modelId="{C002F0C8-4ED3-4A51-B45A-1973B0D39728}" type="pres">
      <dgm:prSet presAssocID="{22383951-4ABC-4608-B313-B2E7E0476E6C}" presName="thickLine" presStyleLbl="alignNode1" presStyleIdx="8" presStyleCnt="10"/>
      <dgm:spPr/>
    </dgm:pt>
    <dgm:pt modelId="{7BF62C63-261D-4A9A-88F0-DA0EB056F584}" type="pres">
      <dgm:prSet presAssocID="{22383951-4ABC-4608-B313-B2E7E0476E6C}" presName="horz1" presStyleCnt="0"/>
      <dgm:spPr/>
    </dgm:pt>
    <dgm:pt modelId="{9E11E7B7-93F7-49CD-8C8A-140044CAAEA6}" type="pres">
      <dgm:prSet presAssocID="{22383951-4ABC-4608-B313-B2E7E0476E6C}" presName="tx1" presStyleLbl="revTx" presStyleIdx="8" presStyleCnt="10"/>
      <dgm:spPr/>
    </dgm:pt>
    <dgm:pt modelId="{7B1095F4-5CB3-44B3-B6B7-7DF19059AD4D}" type="pres">
      <dgm:prSet presAssocID="{22383951-4ABC-4608-B313-B2E7E0476E6C}" presName="vert1" presStyleCnt="0"/>
      <dgm:spPr/>
    </dgm:pt>
    <dgm:pt modelId="{F995FCAF-11A5-4480-A69B-CC6D7428FADC}" type="pres">
      <dgm:prSet presAssocID="{D7D09F23-F8B4-4BB7-8374-4581B21B6F6A}" presName="thickLine" presStyleLbl="alignNode1" presStyleIdx="9" presStyleCnt="10"/>
      <dgm:spPr/>
    </dgm:pt>
    <dgm:pt modelId="{ACB97D3B-11F0-4C0F-85C8-49BB3DB22994}" type="pres">
      <dgm:prSet presAssocID="{D7D09F23-F8B4-4BB7-8374-4581B21B6F6A}" presName="horz1" presStyleCnt="0"/>
      <dgm:spPr/>
    </dgm:pt>
    <dgm:pt modelId="{21F5FB7F-3F3F-40F1-B2E5-CBAB7A001461}" type="pres">
      <dgm:prSet presAssocID="{D7D09F23-F8B4-4BB7-8374-4581B21B6F6A}" presName="tx1" presStyleLbl="revTx" presStyleIdx="9" presStyleCnt="10"/>
      <dgm:spPr/>
    </dgm:pt>
    <dgm:pt modelId="{85DA9674-28E6-4362-9DFE-5E65160ADA3B}" type="pres">
      <dgm:prSet presAssocID="{D7D09F23-F8B4-4BB7-8374-4581B21B6F6A}" presName="vert1" presStyleCnt="0"/>
      <dgm:spPr/>
    </dgm:pt>
  </dgm:ptLst>
  <dgm:cxnLst>
    <dgm:cxn modelId="{9B556A09-C27A-48F1-A633-CE06C26D296D}" type="presOf" srcId="{21C5E9EC-DA15-440F-964E-0D5F508ED99C}" destId="{8511379F-C229-4BB9-8E96-42129B98335A}" srcOrd="0" destOrd="0" presId="urn:microsoft.com/office/officeart/2008/layout/LinedList"/>
    <dgm:cxn modelId="{40CD1B0B-F717-4636-B6A1-0D54686B3C18}" srcId="{E60A2550-7AE3-4886-805F-9950375450E1}" destId="{22383951-4ABC-4608-B313-B2E7E0476E6C}" srcOrd="8" destOrd="0" parTransId="{A04F504C-94D3-4E38-BE4A-7C7251347643}" sibTransId="{DD13C449-7651-4C22-9ED8-9A9189F3DF19}"/>
    <dgm:cxn modelId="{2CB73C15-E639-42A2-9933-359213103343}" srcId="{E60A2550-7AE3-4886-805F-9950375450E1}" destId="{21C5E9EC-DA15-440F-964E-0D5F508ED99C}" srcOrd="7" destOrd="0" parTransId="{0A9ADBB0-43FB-479A-B2B6-57D24CCB86D7}" sibTransId="{75E8A7EA-C747-45FF-85AB-AC21561D7924}"/>
    <dgm:cxn modelId="{B358C925-C8EE-4608-84D2-EC70E1C8EB48}" type="presOf" srcId="{E60A2550-7AE3-4886-805F-9950375450E1}" destId="{91577051-CE0F-42E3-8D16-082F8E67BAE7}" srcOrd="0" destOrd="0" presId="urn:microsoft.com/office/officeart/2008/layout/LinedList"/>
    <dgm:cxn modelId="{B2C7BC38-9101-4B98-A6AB-791DE70200F4}" type="presOf" srcId="{D7D09F23-F8B4-4BB7-8374-4581B21B6F6A}" destId="{21F5FB7F-3F3F-40F1-B2E5-CBAB7A001461}" srcOrd="0" destOrd="0" presId="urn:microsoft.com/office/officeart/2008/layout/LinedList"/>
    <dgm:cxn modelId="{5860483B-EE16-4107-A70E-9F93447109F5}" type="presOf" srcId="{22383951-4ABC-4608-B313-B2E7E0476E6C}" destId="{9E11E7B7-93F7-49CD-8C8A-140044CAAEA6}" srcOrd="0" destOrd="0" presId="urn:microsoft.com/office/officeart/2008/layout/LinedList"/>
    <dgm:cxn modelId="{5077FF41-DAC6-476A-9A8A-8CA1E3FC435C}" srcId="{E60A2550-7AE3-4886-805F-9950375450E1}" destId="{319BA240-580B-4221-9F9A-9A578A9F74C3}" srcOrd="4" destOrd="0" parTransId="{C06190F1-B4DA-4457-83BB-B2F7768BDDB7}" sibTransId="{FB6B9984-D57D-4E71-8E8F-9BD7812D244E}"/>
    <dgm:cxn modelId="{EE593F44-6B7A-46A0-9F64-91F45C626BB8}" srcId="{E60A2550-7AE3-4886-805F-9950375450E1}" destId="{12DAC6F1-8434-4780-B0E1-DBC42E7E2F9A}" srcOrd="3" destOrd="0" parTransId="{DFBF5AEF-CE7A-4DF9-8F9E-2045CA24E084}" sibTransId="{B04FA963-B3CA-462D-8367-46B4AE26A869}"/>
    <dgm:cxn modelId="{4B18175F-75C6-43EE-9B21-1C72F50B687A}" type="presOf" srcId="{A9317520-9AD1-4C1F-9362-7AEBAD6081B9}" destId="{1B2BC7D1-EFEC-4B3E-B3C3-CB1A3559DB15}" srcOrd="0" destOrd="0" presId="urn:microsoft.com/office/officeart/2008/layout/LinedList"/>
    <dgm:cxn modelId="{81A91662-E33D-4A05-A7BE-5AB59775B9FE}" type="presOf" srcId="{AB00AF47-D9FC-4B85-9019-8866306B79A7}" destId="{819A1379-A156-4F73-80BF-E17FE3191F2B}" srcOrd="0" destOrd="0" presId="urn:microsoft.com/office/officeart/2008/layout/LinedList"/>
    <dgm:cxn modelId="{FADC8365-4D63-469C-A908-5FCED3B62E11}" type="presOf" srcId="{A85B1AE1-098E-4708-9F16-6410E9EF47D5}" destId="{A25D9FF0-CD4C-4B1D-AE6C-70BBFA2B91FF}" srcOrd="0" destOrd="0" presId="urn:microsoft.com/office/officeart/2008/layout/LinedList"/>
    <dgm:cxn modelId="{C19044B3-8FB8-46BB-A056-E9894C697FA5}" type="presOf" srcId="{C84F9B61-B4EF-43C0-A1DB-65B7A4670302}" destId="{B42E23F4-F78E-45E7-BBD3-0A0A23CA8B72}" srcOrd="0" destOrd="0" presId="urn:microsoft.com/office/officeart/2008/layout/LinedList"/>
    <dgm:cxn modelId="{EA61C2B7-547F-49EE-915B-4D84D4F11DF3}" type="presOf" srcId="{F2295F5A-CEF6-4598-8DF7-8E409F9C0D24}" destId="{A0F31CF1-B7C2-4A77-80DC-A0D27B49344E}" srcOrd="0" destOrd="0" presId="urn:microsoft.com/office/officeart/2008/layout/LinedList"/>
    <dgm:cxn modelId="{C5746BC3-2345-4F48-AABB-1362D6B9BF8D}" type="presOf" srcId="{319BA240-580B-4221-9F9A-9A578A9F74C3}" destId="{62CF3C70-5440-4ED0-AB70-FFC94C69F1FF}" srcOrd="0" destOrd="0" presId="urn:microsoft.com/office/officeart/2008/layout/LinedList"/>
    <dgm:cxn modelId="{1DCFF1D7-CA13-4B0D-AC64-C790F6F3E5A5}" srcId="{E60A2550-7AE3-4886-805F-9950375450E1}" destId="{AB00AF47-D9FC-4B85-9019-8866306B79A7}" srcOrd="5" destOrd="0" parTransId="{3CE7ED73-D0BD-428C-8D63-C739532C8D97}" sibTransId="{B9DC272C-33FC-40D1-89C6-E2D985AA0358}"/>
    <dgm:cxn modelId="{FA250ADB-E522-41CF-B45B-00B013C8E674}" type="presOf" srcId="{12DAC6F1-8434-4780-B0E1-DBC42E7E2F9A}" destId="{BA5ED938-51A0-4D3F-A4E4-3A9B65FE855D}" srcOrd="0" destOrd="0" presId="urn:microsoft.com/office/officeart/2008/layout/LinedList"/>
    <dgm:cxn modelId="{8FDED8DB-C211-4DFF-93F1-3146A196BDE4}" srcId="{E60A2550-7AE3-4886-805F-9950375450E1}" destId="{A85B1AE1-098E-4708-9F16-6410E9EF47D5}" srcOrd="6" destOrd="0" parTransId="{B8C6C479-9F0F-461F-AC12-42B078D264B5}" sibTransId="{6748D0CC-4AB4-4B5D-B1EF-67AE558B7D04}"/>
    <dgm:cxn modelId="{83CCDDE4-DFC0-46AC-A469-9A0DB0AADA07}" srcId="{E60A2550-7AE3-4886-805F-9950375450E1}" destId="{C84F9B61-B4EF-43C0-A1DB-65B7A4670302}" srcOrd="1" destOrd="0" parTransId="{5A7D582D-A6B6-444B-A208-CAD85C30063B}" sibTransId="{C1937A41-B278-44B1-98EB-E873CF0E7A0A}"/>
    <dgm:cxn modelId="{2BF666F2-A574-40D1-A04F-7865D97A5C33}" srcId="{E60A2550-7AE3-4886-805F-9950375450E1}" destId="{A9317520-9AD1-4C1F-9362-7AEBAD6081B9}" srcOrd="2" destOrd="0" parTransId="{2488B071-54CA-47B5-B06B-ABE684A64652}" sibTransId="{459F4825-BEE6-4546-87F7-4BE7332B0EE3}"/>
    <dgm:cxn modelId="{E990C6F5-492E-4163-BF78-10057F875812}" srcId="{E60A2550-7AE3-4886-805F-9950375450E1}" destId="{D7D09F23-F8B4-4BB7-8374-4581B21B6F6A}" srcOrd="9" destOrd="0" parTransId="{AF9724AA-A802-404E-86EB-19AED44CEE8B}" sibTransId="{27763F06-0354-4FA8-A53E-90B697302CCA}"/>
    <dgm:cxn modelId="{03968AFA-C4CB-4197-877E-10790EC2149C}" srcId="{E60A2550-7AE3-4886-805F-9950375450E1}" destId="{F2295F5A-CEF6-4598-8DF7-8E409F9C0D24}" srcOrd="0" destOrd="0" parTransId="{43563B26-D518-459F-AA41-594C7F9BDD9A}" sibTransId="{9151D738-05B4-4DF0-8D10-21D373622078}"/>
    <dgm:cxn modelId="{03DD945D-0B42-469B-8030-17015BA497C2}" type="presParOf" srcId="{91577051-CE0F-42E3-8D16-082F8E67BAE7}" destId="{93C711D9-123F-41F3-9FC0-4F3F8723B2C0}" srcOrd="0" destOrd="0" presId="urn:microsoft.com/office/officeart/2008/layout/LinedList"/>
    <dgm:cxn modelId="{AAED0EF0-A585-4F5A-9C71-4A8B34D5E393}" type="presParOf" srcId="{91577051-CE0F-42E3-8D16-082F8E67BAE7}" destId="{C0B07750-306F-4982-B3F3-FEC069B565FA}" srcOrd="1" destOrd="0" presId="urn:microsoft.com/office/officeart/2008/layout/LinedList"/>
    <dgm:cxn modelId="{CFDC5D58-F48D-4A79-88CF-F66F69C01B55}" type="presParOf" srcId="{C0B07750-306F-4982-B3F3-FEC069B565FA}" destId="{A0F31CF1-B7C2-4A77-80DC-A0D27B49344E}" srcOrd="0" destOrd="0" presId="urn:microsoft.com/office/officeart/2008/layout/LinedList"/>
    <dgm:cxn modelId="{3EF438C8-3430-4527-8A70-C95172FA782E}" type="presParOf" srcId="{C0B07750-306F-4982-B3F3-FEC069B565FA}" destId="{467EF4CB-AE47-4F64-95BB-FF85F3B891A7}" srcOrd="1" destOrd="0" presId="urn:microsoft.com/office/officeart/2008/layout/LinedList"/>
    <dgm:cxn modelId="{B1803D3E-4C80-41D3-B6E4-01E01BC488A0}" type="presParOf" srcId="{91577051-CE0F-42E3-8D16-082F8E67BAE7}" destId="{10C0F244-CC61-4E0C-9E1D-4616245B148A}" srcOrd="2" destOrd="0" presId="urn:microsoft.com/office/officeart/2008/layout/LinedList"/>
    <dgm:cxn modelId="{F6594DCD-3AB5-4332-AFF3-E1D27A2FEF6C}" type="presParOf" srcId="{91577051-CE0F-42E3-8D16-082F8E67BAE7}" destId="{56041F3D-0008-43D8-A47D-57CA71B65A79}" srcOrd="3" destOrd="0" presId="urn:microsoft.com/office/officeart/2008/layout/LinedList"/>
    <dgm:cxn modelId="{72145176-30DF-4D87-A256-ECF27CB45263}" type="presParOf" srcId="{56041F3D-0008-43D8-A47D-57CA71B65A79}" destId="{B42E23F4-F78E-45E7-BBD3-0A0A23CA8B72}" srcOrd="0" destOrd="0" presId="urn:microsoft.com/office/officeart/2008/layout/LinedList"/>
    <dgm:cxn modelId="{B75A9215-A828-4F4C-A5C8-B873BB9F52D3}" type="presParOf" srcId="{56041F3D-0008-43D8-A47D-57CA71B65A79}" destId="{0317C39F-571D-4390-B99A-CA1FB5B846C0}" srcOrd="1" destOrd="0" presId="urn:microsoft.com/office/officeart/2008/layout/LinedList"/>
    <dgm:cxn modelId="{8EE60FB4-F5B5-4066-82EA-F23172EB07C5}" type="presParOf" srcId="{91577051-CE0F-42E3-8D16-082F8E67BAE7}" destId="{D45A2718-250D-4A1B-B37A-A825943E5044}" srcOrd="4" destOrd="0" presId="urn:microsoft.com/office/officeart/2008/layout/LinedList"/>
    <dgm:cxn modelId="{1B97F922-1D5C-4792-AD5F-AC4B3D5C0E01}" type="presParOf" srcId="{91577051-CE0F-42E3-8D16-082F8E67BAE7}" destId="{1FECDBA7-2AF4-4070-875F-40D948F07E9F}" srcOrd="5" destOrd="0" presId="urn:microsoft.com/office/officeart/2008/layout/LinedList"/>
    <dgm:cxn modelId="{6A17C339-7789-4BF9-A216-C22D6726D63E}" type="presParOf" srcId="{1FECDBA7-2AF4-4070-875F-40D948F07E9F}" destId="{1B2BC7D1-EFEC-4B3E-B3C3-CB1A3559DB15}" srcOrd="0" destOrd="0" presId="urn:microsoft.com/office/officeart/2008/layout/LinedList"/>
    <dgm:cxn modelId="{B3CDC608-05DC-452E-A210-040986CD9623}" type="presParOf" srcId="{1FECDBA7-2AF4-4070-875F-40D948F07E9F}" destId="{FE23A7B4-7C3A-4BA1-AD36-3462033ECCAA}" srcOrd="1" destOrd="0" presId="urn:microsoft.com/office/officeart/2008/layout/LinedList"/>
    <dgm:cxn modelId="{768760CD-4CA3-4985-A057-BF8C7F0FEA0C}" type="presParOf" srcId="{91577051-CE0F-42E3-8D16-082F8E67BAE7}" destId="{17DA2446-F27E-4DA8-8EBC-D6E22D7C8515}" srcOrd="6" destOrd="0" presId="urn:microsoft.com/office/officeart/2008/layout/LinedList"/>
    <dgm:cxn modelId="{326DD72E-B0E0-4DD1-8098-52277B4584CA}" type="presParOf" srcId="{91577051-CE0F-42E3-8D16-082F8E67BAE7}" destId="{15F9897B-DA94-4ACB-A9DE-C6590729D50A}" srcOrd="7" destOrd="0" presId="urn:microsoft.com/office/officeart/2008/layout/LinedList"/>
    <dgm:cxn modelId="{A4CD6610-0C46-47B6-AB6C-0DBAE22AD185}" type="presParOf" srcId="{15F9897B-DA94-4ACB-A9DE-C6590729D50A}" destId="{BA5ED938-51A0-4D3F-A4E4-3A9B65FE855D}" srcOrd="0" destOrd="0" presId="urn:microsoft.com/office/officeart/2008/layout/LinedList"/>
    <dgm:cxn modelId="{74BD161D-AD99-4D89-8340-438F78DC2531}" type="presParOf" srcId="{15F9897B-DA94-4ACB-A9DE-C6590729D50A}" destId="{BDF5E4E1-B961-4187-AD43-E683B679EEF2}" srcOrd="1" destOrd="0" presId="urn:microsoft.com/office/officeart/2008/layout/LinedList"/>
    <dgm:cxn modelId="{773FB51F-C54C-4901-AEAB-A38CFBBAB11F}" type="presParOf" srcId="{91577051-CE0F-42E3-8D16-082F8E67BAE7}" destId="{3C859F4A-4FF2-4161-B4B9-40251BD67D69}" srcOrd="8" destOrd="0" presId="urn:microsoft.com/office/officeart/2008/layout/LinedList"/>
    <dgm:cxn modelId="{503A0D4C-4880-4E9A-AC50-4FF5370B0804}" type="presParOf" srcId="{91577051-CE0F-42E3-8D16-082F8E67BAE7}" destId="{C2C5A32A-CE4D-49F6-8FF3-85148B307E12}" srcOrd="9" destOrd="0" presId="urn:microsoft.com/office/officeart/2008/layout/LinedList"/>
    <dgm:cxn modelId="{45446FFF-659B-43E2-B706-02149592306A}" type="presParOf" srcId="{C2C5A32A-CE4D-49F6-8FF3-85148B307E12}" destId="{62CF3C70-5440-4ED0-AB70-FFC94C69F1FF}" srcOrd="0" destOrd="0" presId="urn:microsoft.com/office/officeart/2008/layout/LinedList"/>
    <dgm:cxn modelId="{1C2970DA-64D4-4E2F-9F70-2B49514B0172}" type="presParOf" srcId="{C2C5A32A-CE4D-49F6-8FF3-85148B307E12}" destId="{276316C2-E9B7-4ACC-8F80-94FB0008354E}" srcOrd="1" destOrd="0" presId="urn:microsoft.com/office/officeart/2008/layout/LinedList"/>
    <dgm:cxn modelId="{1CEE087F-9D7E-41A0-BF24-4894B8DB0AC4}" type="presParOf" srcId="{91577051-CE0F-42E3-8D16-082F8E67BAE7}" destId="{8FEA70B6-70AD-495F-BC98-1F1725540361}" srcOrd="10" destOrd="0" presId="urn:microsoft.com/office/officeart/2008/layout/LinedList"/>
    <dgm:cxn modelId="{21EEA1EF-4416-43D7-B5EF-CFAA8BBDD4CF}" type="presParOf" srcId="{91577051-CE0F-42E3-8D16-082F8E67BAE7}" destId="{0EC75666-21DA-462F-8F67-6B568D9ED7F9}" srcOrd="11" destOrd="0" presId="urn:microsoft.com/office/officeart/2008/layout/LinedList"/>
    <dgm:cxn modelId="{BECE0545-522A-4A8F-9A91-1496A44E0508}" type="presParOf" srcId="{0EC75666-21DA-462F-8F67-6B568D9ED7F9}" destId="{819A1379-A156-4F73-80BF-E17FE3191F2B}" srcOrd="0" destOrd="0" presId="urn:microsoft.com/office/officeart/2008/layout/LinedList"/>
    <dgm:cxn modelId="{A0C8E858-38E5-4C41-B4C1-04B08E2AD2AA}" type="presParOf" srcId="{0EC75666-21DA-462F-8F67-6B568D9ED7F9}" destId="{C145AFB2-647D-4228-8D98-85DF85E4A21B}" srcOrd="1" destOrd="0" presId="urn:microsoft.com/office/officeart/2008/layout/LinedList"/>
    <dgm:cxn modelId="{72D0FD3B-AB74-44AC-A51C-556CC2365527}" type="presParOf" srcId="{91577051-CE0F-42E3-8D16-082F8E67BAE7}" destId="{C8D474DF-9FD0-4FEA-AC5E-B67ABA71807B}" srcOrd="12" destOrd="0" presId="urn:microsoft.com/office/officeart/2008/layout/LinedList"/>
    <dgm:cxn modelId="{3AFDB8C4-6B53-4049-8A75-28887CC2DA25}" type="presParOf" srcId="{91577051-CE0F-42E3-8D16-082F8E67BAE7}" destId="{DE904981-1F1B-4DC2-A7DB-9C7749A6ED07}" srcOrd="13" destOrd="0" presId="urn:microsoft.com/office/officeart/2008/layout/LinedList"/>
    <dgm:cxn modelId="{018DB193-720C-4007-B525-AA4EC32703DA}" type="presParOf" srcId="{DE904981-1F1B-4DC2-A7DB-9C7749A6ED07}" destId="{A25D9FF0-CD4C-4B1D-AE6C-70BBFA2B91FF}" srcOrd="0" destOrd="0" presId="urn:microsoft.com/office/officeart/2008/layout/LinedList"/>
    <dgm:cxn modelId="{869C7ABF-C367-41E8-9C78-570E74E41715}" type="presParOf" srcId="{DE904981-1F1B-4DC2-A7DB-9C7749A6ED07}" destId="{03638849-1D80-430D-B4BF-52BD1E15BC29}" srcOrd="1" destOrd="0" presId="urn:microsoft.com/office/officeart/2008/layout/LinedList"/>
    <dgm:cxn modelId="{B86EF875-CACD-40BF-8909-1A3E7AB74A63}" type="presParOf" srcId="{91577051-CE0F-42E3-8D16-082F8E67BAE7}" destId="{ADD80512-35F5-4CB2-90A9-B9F19E143071}" srcOrd="14" destOrd="0" presId="urn:microsoft.com/office/officeart/2008/layout/LinedList"/>
    <dgm:cxn modelId="{E6D0FD0F-421E-4BB5-A511-30BB68E4C934}" type="presParOf" srcId="{91577051-CE0F-42E3-8D16-082F8E67BAE7}" destId="{35816431-7608-4BB1-9B7B-F5DE29C58A58}" srcOrd="15" destOrd="0" presId="urn:microsoft.com/office/officeart/2008/layout/LinedList"/>
    <dgm:cxn modelId="{183D8870-1D3E-408F-8119-3E858F8E2618}" type="presParOf" srcId="{35816431-7608-4BB1-9B7B-F5DE29C58A58}" destId="{8511379F-C229-4BB9-8E96-42129B98335A}" srcOrd="0" destOrd="0" presId="urn:microsoft.com/office/officeart/2008/layout/LinedList"/>
    <dgm:cxn modelId="{74505D2B-F307-45CA-80FA-4C51586D0F0E}" type="presParOf" srcId="{35816431-7608-4BB1-9B7B-F5DE29C58A58}" destId="{BDA573F7-A655-4049-9C3E-C03CB61B8555}" srcOrd="1" destOrd="0" presId="urn:microsoft.com/office/officeart/2008/layout/LinedList"/>
    <dgm:cxn modelId="{4BB9C50A-91EB-4EF4-A6A1-346ABEBC67D5}" type="presParOf" srcId="{91577051-CE0F-42E3-8D16-082F8E67BAE7}" destId="{C002F0C8-4ED3-4A51-B45A-1973B0D39728}" srcOrd="16" destOrd="0" presId="urn:microsoft.com/office/officeart/2008/layout/LinedList"/>
    <dgm:cxn modelId="{12DD74C5-BF18-4414-BAAD-E63AAF282318}" type="presParOf" srcId="{91577051-CE0F-42E3-8D16-082F8E67BAE7}" destId="{7BF62C63-261D-4A9A-88F0-DA0EB056F584}" srcOrd="17" destOrd="0" presId="urn:microsoft.com/office/officeart/2008/layout/LinedList"/>
    <dgm:cxn modelId="{0C863DD3-6A97-451A-85DF-8657899DBBE7}" type="presParOf" srcId="{7BF62C63-261D-4A9A-88F0-DA0EB056F584}" destId="{9E11E7B7-93F7-49CD-8C8A-140044CAAEA6}" srcOrd="0" destOrd="0" presId="urn:microsoft.com/office/officeart/2008/layout/LinedList"/>
    <dgm:cxn modelId="{D43B0E20-D2BC-4F39-BEDC-1D45D342D6EC}" type="presParOf" srcId="{7BF62C63-261D-4A9A-88F0-DA0EB056F584}" destId="{7B1095F4-5CB3-44B3-B6B7-7DF19059AD4D}" srcOrd="1" destOrd="0" presId="urn:microsoft.com/office/officeart/2008/layout/LinedList"/>
    <dgm:cxn modelId="{7385A01B-07E3-40A2-AA6B-30BAA6771F18}" type="presParOf" srcId="{91577051-CE0F-42E3-8D16-082F8E67BAE7}" destId="{F995FCAF-11A5-4480-A69B-CC6D7428FADC}" srcOrd="18" destOrd="0" presId="urn:microsoft.com/office/officeart/2008/layout/LinedList"/>
    <dgm:cxn modelId="{50C5305F-25A5-4D9C-AEAC-69FB0122A8F7}" type="presParOf" srcId="{91577051-CE0F-42E3-8D16-082F8E67BAE7}" destId="{ACB97D3B-11F0-4C0F-85C8-49BB3DB22994}" srcOrd="19" destOrd="0" presId="urn:microsoft.com/office/officeart/2008/layout/LinedList"/>
    <dgm:cxn modelId="{87534C77-BB40-4440-B8DC-70AF9206DA2F}" type="presParOf" srcId="{ACB97D3B-11F0-4C0F-85C8-49BB3DB22994}" destId="{21F5FB7F-3F3F-40F1-B2E5-CBAB7A001461}" srcOrd="0" destOrd="0" presId="urn:microsoft.com/office/officeart/2008/layout/LinedList"/>
    <dgm:cxn modelId="{B78DF8E7-B3B5-4B4E-A32D-C3B77E9ACB2C}" type="presParOf" srcId="{ACB97D3B-11F0-4C0F-85C8-49BB3DB22994}" destId="{85DA9674-28E6-4362-9DFE-5E65160ADA3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60378B-E51E-4BDB-A11D-C146E9A4F462}" type="doc">
      <dgm:prSet loTypeId="urn:microsoft.com/office/officeart/2005/8/layout/vList2" loCatId="list" qsTypeId="urn:microsoft.com/office/officeart/2005/8/quickstyle/simple4#26" qsCatId="simple" csTypeId="urn:microsoft.com/office/officeart/2005/8/colors/colorful5#22" csCatId="colorful" phldr="1"/>
      <dgm:spPr/>
      <dgm:t>
        <a:bodyPr/>
        <a:lstStyle/>
        <a:p>
          <a:endParaRPr lang="en-US"/>
        </a:p>
      </dgm:t>
    </dgm:pt>
    <dgm:pt modelId="{7FE31E0A-DB3C-4BE1-BF27-E00BFFD9D4C1}">
      <dgm:prSet custT="1"/>
      <dgm:spPr/>
      <dgm:t>
        <a:bodyPr/>
        <a:lstStyle/>
        <a:p>
          <a:r>
            <a:rPr lang="tr-TR" sz="2000" b="1" dirty="0">
              <a:solidFill>
                <a:schemeClr val="bg1"/>
              </a:solidFill>
              <a:latin typeface="Calibri" panose="020F0502020204030204" pitchFamily="34" charset="0"/>
              <a:cs typeface="Calibri" panose="020F0502020204030204" pitchFamily="34" charset="0"/>
            </a:rPr>
            <a:t>Kronik Hastalık Taramaları ve İzlemleri </a:t>
          </a:r>
          <a:r>
            <a:rPr lang="tr-TR" sz="2000" dirty="0">
              <a:solidFill>
                <a:schemeClr val="bg1"/>
              </a:solidFill>
              <a:latin typeface="Calibri" panose="020F0502020204030204" pitchFamily="34" charset="0"/>
              <a:cs typeface="Calibri" panose="020F0502020204030204" pitchFamily="34" charset="0"/>
            </a:rPr>
            <a:t>(HT, KVR, DM, Obezite, Çok Yönlü Yaşlı Değerlendirmesi) </a:t>
          </a:r>
          <a:r>
            <a:rPr lang="tr-TR" sz="2000" b="1" dirty="0">
              <a:solidFill>
                <a:schemeClr val="bg1"/>
              </a:solidFill>
              <a:latin typeface="Calibri" panose="020F0502020204030204" pitchFamily="34" charset="0"/>
              <a:cs typeface="Calibri" panose="020F0502020204030204" pitchFamily="34" charset="0"/>
            </a:rPr>
            <a:t> </a:t>
          </a:r>
          <a:endParaRPr lang="en-US" sz="2000" dirty="0">
            <a:solidFill>
              <a:schemeClr val="bg1"/>
            </a:solidFill>
            <a:latin typeface="Calibri" panose="020F0502020204030204" pitchFamily="34" charset="0"/>
            <a:cs typeface="Calibri" panose="020F0502020204030204" pitchFamily="34" charset="0"/>
          </a:endParaRPr>
        </a:p>
      </dgm:t>
    </dgm:pt>
    <dgm:pt modelId="{7DC3F86D-117A-40BE-A7F6-69FB1F6F20E5}" type="parTrans" cxnId="{60264442-CCF6-4268-BF03-74C98E1846D1}">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9D0E42AD-BDB0-4D5F-8E6F-C00EBBD50F91}" type="sibTrans" cxnId="{60264442-CCF6-4268-BF03-74C98E1846D1}">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D1470B4D-FBF5-4F62-8EBB-E19401B14F7C}">
      <dgm:prSet custT="1"/>
      <dgm:spPr/>
      <dgm:t>
        <a:bodyPr/>
        <a:lstStyle/>
        <a:p>
          <a:pPr>
            <a:buNone/>
          </a:pPr>
          <a:r>
            <a:rPr lang="tr-TR" sz="2000" b="1" dirty="0">
              <a:solidFill>
                <a:schemeClr val="bg1"/>
              </a:solidFill>
              <a:latin typeface="Calibri" panose="020F0502020204030204" pitchFamily="34" charset="0"/>
              <a:cs typeface="Calibri" panose="020F0502020204030204" pitchFamily="34" charset="0"/>
            </a:rPr>
            <a:t>Kanser Taramaları </a:t>
          </a:r>
          <a:r>
            <a:rPr lang="tr-TR" sz="2000" dirty="0">
              <a:solidFill>
                <a:schemeClr val="bg1"/>
              </a:solidFill>
              <a:latin typeface="Calibri" panose="020F0502020204030204" pitchFamily="34" charset="0"/>
              <a:cs typeface="Calibri" panose="020F0502020204030204" pitchFamily="34" charset="0"/>
            </a:rPr>
            <a:t>(Serviks </a:t>
          </a:r>
          <a:r>
            <a:rPr lang="tr-TR" sz="2000" dirty="0" err="1">
              <a:solidFill>
                <a:schemeClr val="bg1"/>
              </a:solidFill>
              <a:latin typeface="Calibri" panose="020F0502020204030204" pitchFamily="34" charset="0"/>
              <a:cs typeface="Calibri" panose="020F0502020204030204" pitchFamily="34" charset="0"/>
            </a:rPr>
            <a:t>Ca</a:t>
          </a:r>
          <a:r>
            <a:rPr lang="tr-TR" sz="2000" dirty="0">
              <a:solidFill>
                <a:schemeClr val="bg1"/>
              </a:solidFill>
              <a:latin typeface="Calibri" panose="020F0502020204030204" pitchFamily="34" charset="0"/>
              <a:cs typeface="Calibri" panose="020F0502020204030204" pitchFamily="34" charset="0"/>
            </a:rPr>
            <a:t>, Meme </a:t>
          </a:r>
          <a:r>
            <a:rPr lang="tr-TR" sz="2000" dirty="0" err="1">
              <a:solidFill>
                <a:schemeClr val="bg1"/>
              </a:solidFill>
              <a:latin typeface="Calibri" panose="020F0502020204030204" pitchFamily="34" charset="0"/>
              <a:cs typeface="Calibri" panose="020F0502020204030204" pitchFamily="34" charset="0"/>
            </a:rPr>
            <a:t>Ca</a:t>
          </a:r>
          <a:r>
            <a:rPr lang="tr-TR" sz="2000" dirty="0">
              <a:solidFill>
                <a:schemeClr val="bg1"/>
              </a:solidFill>
              <a:latin typeface="Calibri" panose="020F0502020204030204" pitchFamily="34" charset="0"/>
              <a:cs typeface="Calibri" panose="020F0502020204030204" pitchFamily="34" charset="0"/>
            </a:rPr>
            <a:t>, Kolon </a:t>
          </a:r>
          <a:r>
            <a:rPr lang="tr-TR" sz="2000" dirty="0" err="1">
              <a:solidFill>
                <a:schemeClr val="bg1"/>
              </a:solidFill>
              <a:latin typeface="Calibri" panose="020F0502020204030204" pitchFamily="34" charset="0"/>
              <a:cs typeface="Calibri" panose="020F0502020204030204" pitchFamily="34" charset="0"/>
            </a:rPr>
            <a:t>Ca</a:t>
          </a:r>
          <a:r>
            <a:rPr lang="tr-TR" sz="2000" dirty="0">
              <a:solidFill>
                <a:schemeClr val="bg1"/>
              </a:solidFill>
              <a:latin typeface="Calibri" panose="020F0502020204030204" pitchFamily="34" charset="0"/>
              <a:cs typeface="Calibri" panose="020F0502020204030204" pitchFamily="34" charset="0"/>
            </a:rPr>
            <a:t>) </a:t>
          </a:r>
          <a:endParaRPr lang="en-US" sz="2000" dirty="0">
            <a:solidFill>
              <a:schemeClr val="bg1"/>
            </a:solidFill>
            <a:latin typeface="Calibri" panose="020F0502020204030204" pitchFamily="34" charset="0"/>
            <a:cs typeface="Calibri" panose="020F0502020204030204" pitchFamily="34" charset="0"/>
          </a:endParaRPr>
        </a:p>
      </dgm:t>
    </dgm:pt>
    <dgm:pt modelId="{769DEB11-226E-4A85-A05F-8386E891DD73}" type="parTrans" cxnId="{A44AC865-D534-4A65-B682-1EABEB7AF0D9}">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87A0326F-683D-4839-BF7C-E3E0532EAAC7}" type="sibTrans" cxnId="{A44AC865-D534-4A65-B682-1EABEB7AF0D9}">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A384E7A7-3AA9-4FB0-B1D0-26F4DD874E2B}">
      <dgm:prSet custT="1"/>
      <dgm:spPr/>
      <dgm:t>
        <a:bodyPr/>
        <a:lstStyle/>
        <a:p>
          <a:r>
            <a:rPr lang="tr-TR" sz="2000" b="1" dirty="0">
              <a:solidFill>
                <a:schemeClr val="bg1"/>
              </a:solidFill>
              <a:latin typeface="Calibri" panose="020F0502020204030204" pitchFamily="34" charset="0"/>
              <a:cs typeface="Calibri" panose="020F0502020204030204" pitchFamily="34" charset="0"/>
            </a:rPr>
            <a:t>Yenidoğan Taramaları </a:t>
          </a:r>
          <a:r>
            <a:rPr lang="tr-TR" sz="2000" dirty="0">
              <a:solidFill>
                <a:schemeClr val="bg1"/>
              </a:solidFill>
              <a:latin typeface="Calibri" panose="020F0502020204030204" pitchFamily="34" charset="0"/>
              <a:cs typeface="Calibri" panose="020F0502020204030204" pitchFamily="34" charset="0"/>
            </a:rPr>
            <a:t>(Görme ve İşitme Tarama Programları, Yenidoğan Tarama Programı, GKD...) </a:t>
          </a:r>
          <a:endParaRPr lang="en-US" sz="2000" dirty="0">
            <a:solidFill>
              <a:schemeClr val="bg1"/>
            </a:solidFill>
            <a:latin typeface="Calibri" panose="020F0502020204030204" pitchFamily="34" charset="0"/>
            <a:cs typeface="Calibri" panose="020F0502020204030204" pitchFamily="34" charset="0"/>
          </a:endParaRPr>
        </a:p>
      </dgm:t>
    </dgm:pt>
    <dgm:pt modelId="{906B736D-337D-4B4F-9C31-82C497B2E4D4}" type="parTrans" cxnId="{1B508404-A44C-49FF-9528-5E71B8B2487A}">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16662248-3B2C-43D3-BAEB-62F0D2A13284}" type="sibTrans" cxnId="{1B508404-A44C-49FF-9528-5E71B8B2487A}">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5BB47911-183D-4E5E-BBAB-15F33FACF736}">
      <dgm:prSet custT="1"/>
      <dgm:spPr/>
      <dgm:t>
        <a:bodyPr/>
        <a:lstStyle/>
        <a:p>
          <a:r>
            <a:rPr lang="tr-TR" sz="2000" b="1" dirty="0">
              <a:solidFill>
                <a:schemeClr val="bg1"/>
              </a:solidFill>
              <a:latin typeface="Calibri" panose="020F0502020204030204" pitchFamily="34" charset="0"/>
              <a:cs typeface="Calibri" panose="020F0502020204030204" pitchFamily="34" charset="0"/>
            </a:rPr>
            <a:t>Okul Çağı Taramaları </a:t>
          </a:r>
          <a:r>
            <a:rPr lang="tr-TR" sz="2000" dirty="0">
              <a:solidFill>
                <a:schemeClr val="bg1"/>
              </a:solidFill>
              <a:latin typeface="Calibri" panose="020F0502020204030204" pitchFamily="34" charset="0"/>
              <a:cs typeface="Calibri" panose="020F0502020204030204" pitchFamily="34" charset="0"/>
            </a:rPr>
            <a:t>(Görme, İşitme, Obezite, HT, HL,...) </a:t>
          </a:r>
          <a:endParaRPr lang="en-US" sz="2000" dirty="0">
            <a:solidFill>
              <a:schemeClr val="bg1"/>
            </a:solidFill>
            <a:latin typeface="Calibri" panose="020F0502020204030204" pitchFamily="34" charset="0"/>
            <a:cs typeface="Calibri" panose="020F0502020204030204" pitchFamily="34" charset="0"/>
          </a:endParaRPr>
        </a:p>
      </dgm:t>
    </dgm:pt>
    <dgm:pt modelId="{7F255C3B-5C77-4583-AE85-D8299292B97F}" type="parTrans" cxnId="{7AC70E54-59C6-4764-A474-7803642341F3}">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5E58AEF6-3769-45CE-B2F2-DFF33A15BB8C}" type="sibTrans" cxnId="{7AC70E54-59C6-4764-A474-7803642341F3}">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5DEB9846-C793-4B63-9E9B-5D49DA6133E0}">
      <dgm:prSet custT="1"/>
      <dgm:spPr/>
      <dgm:t>
        <a:bodyPr/>
        <a:lstStyle/>
        <a:p>
          <a:r>
            <a:rPr lang="tr-TR" sz="2000" b="1" dirty="0">
              <a:solidFill>
                <a:schemeClr val="bg1"/>
              </a:solidFill>
              <a:latin typeface="Calibri" panose="020F0502020204030204" pitchFamily="34" charset="0"/>
              <a:cs typeface="Calibri" panose="020F0502020204030204" pitchFamily="34" charset="0"/>
            </a:rPr>
            <a:t>Evlilik Öncesi Taramalar </a:t>
          </a:r>
          <a:r>
            <a:rPr lang="tr-TR" sz="2000" dirty="0">
              <a:solidFill>
                <a:schemeClr val="bg1"/>
              </a:solidFill>
              <a:latin typeface="Calibri" panose="020F0502020204030204" pitchFamily="34" charset="0"/>
              <a:cs typeface="Calibri" panose="020F0502020204030204" pitchFamily="34" charset="0"/>
            </a:rPr>
            <a:t>(</a:t>
          </a:r>
          <a:r>
            <a:rPr lang="tr-TR" sz="2000" dirty="0" err="1">
              <a:solidFill>
                <a:schemeClr val="bg1"/>
              </a:solidFill>
              <a:latin typeface="Calibri" panose="020F0502020204030204" pitchFamily="34" charset="0"/>
              <a:cs typeface="Calibri" panose="020F0502020204030204" pitchFamily="34" charset="0"/>
            </a:rPr>
            <a:t>Hemoglobinopati</a:t>
          </a:r>
          <a:r>
            <a:rPr lang="tr-TR" sz="2000" dirty="0">
              <a:solidFill>
                <a:schemeClr val="bg1"/>
              </a:solidFill>
              <a:latin typeface="Calibri" panose="020F0502020204030204" pitchFamily="34" charset="0"/>
              <a:cs typeface="Calibri" panose="020F0502020204030204" pitchFamily="34" charset="0"/>
            </a:rPr>
            <a:t>, SMA) </a:t>
          </a:r>
          <a:endParaRPr lang="en-US" sz="2000" dirty="0">
            <a:solidFill>
              <a:schemeClr val="bg1"/>
            </a:solidFill>
            <a:latin typeface="Calibri" panose="020F0502020204030204" pitchFamily="34" charset="0"/>
            <a:cs typeface="Calibri" panose="020F0502020204030204" pitchFamily="34" charset="0"/>
          </a:endParaRPr>
        </a:p>
      </dgm:t>
    </dgm:pt>
    <dgm:pt modelId="{22AB34FB-AA49-4546-9570-B1A3EB79473D}" type="parTrans" cxnId="{3F994F2C-CFE6-4FB8-B602-02F98857638F}">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56D1D543-6124-45AB-9391-81BD5B1F5BF0}" type="sibTrans" cxnId="{3F994F2C-CFE6-4FB8-B602-02F98857638F}">
      <dgm:prSet/>
      <dgm:spPr/>
      <dgm:t>
        <a:bodyPr/>
        <a:lstStyle/>
        <a:p>
          <a:endParaRPr lang="en-US" sz="2000">
            <a:solidFill>
              <a:schemeClr val="bg1"/>
            </a:solidFill>
            <a:latin typeface="Calibri" panose="020F0502020204030204" pitchFamily="34" charset="0"/>
            <a:cs typeface="Calibri" panose="020F0502020204030204" pitchFamily="34" charset="0"/>
          </a:endParaRPr>
        </a:p>
      </dgm:t>
    </dgm:pt>
    <dgm:pt modelId="{93BCE324-24A4-C64F-A693-6C26C3271FF1}" type="pres">
      <dgm:prSet presAssocID="{1960378B-E51E-4BDB-A11D-C146E9A4F462}" presName="linear" presStyleCnt="0">
        <dgm:presLayoutVars>
          <dgm:animLvl val="lvl"/>
          <dgm:resizeHandles val="exact"/>
        </dgm:presLayoutVars>
      </dgm:prSet>
      <dgm:spPr/>
    </dgm:pt>
    <dgm:pt modelId="{B8CA8B6C-8274-8347-B551-2A23BCF794C5}" type="pres">
      <dgm:prSet presAssocID="{7FE31E0A-DB3C-4BE1-BF27-E00BFFD9D4C1}" presName="parentText" presStyleLbl="node1" presStyleIdx="0" presStyleCnt="5">
        <dgm:presLayoutVars>
          <dgm:chMax val="0"/>
          <dgm:bulletEnabled val="1"/>
        </dgm:presLayoutVars>
      </dgm:prSet>
      <dgm:spPr/>
    </dgm:pt>
    <dgm:pt modelId="{19909B53-2B5F-F44D-A804-1071450F43E6}" type="pres">
      <dgm:prSet presAssocID="{9D0E42AD-BDB0-4D5F-8E6F-C00EBBD50F91}" presName="spacer" presStyleCnt="0"/>
      <dgm:spPr/>
    </dgm:pt>
    <dgm:pt modelId="{23453D15-41B0-EA44-ACF4-4D9E277909A1}" type="pres">
      <dgm:prSet presAssocID="{D1470B4D-FBF5-4F62-8EBB-E19401B14F7C}" presName="parentText" presStyleLbl="node1" presStyleIdx="1" presStyleCnt="5">
        <dgm:presLayoutVars>
          <dgm:chMax val="0"/>
          <dgm:bulletEnabled val="1"/>
        </dgm:presLayoutVars>
      </dgm:prSet>
      <dgm:spPr/>
    </dgm:pt>
    <dgm:pt modelId="{6CF293D6-075E-104F-BA3F-3EE961F3CCE1}" type="pres">
      <dgm:prSet presAssocID="{87A0326F-683D-4839-BF7C-E3E0532EAAC7}" presName="spacer" presStyleCnt="0"/>
      <dgm:spPr/>
    </dgm:pt>
    <dgm:pt modelId="{5AB5E6F6-81EE-6F4A-8D51-A361B5F38B7C}" type="pres">
      <dgm:prSet presAssocID="{A384E7A7-3AA9-4FB0-B1D0-26F4DD874E2B}" presName="parentText" presStyleLbl="node1" presStyleIdx="2" presStyleCnt="5">
        <dgm:presLayoutVars>
          <dgm:chMax val="0"/>
          <dgm:bulletEnabled val="1"/>
        </dgm:presLayoutVars>
      </dgm:prSet>
      <dgm:spPr/>
    </dgm:pt>
    <dgm:pt modelId="{510B0017-FBCF-8C48-85CA-B99DC9E430C6}" type="pres">
      <dgm:prSet presAssocID="{16662248-3B2C-43D3-BAEB-62F0D2A13284}" presName="spacer" presStyleCnt="0"/>
      <dgm:spPr/>
    </dgm:pt>
    <dgm:pt modelId="{4AFAC739-26C5-6948-99E9-8EEEC3CD8AEA}" type="pres">
      <dgm:prSet presAssocID="{5BB47911-183D-4E5E-BBAB-15F33FACF736}" presName="parentText" presStyleLbl="node1" presStyleIdx="3" presStyleCnt="5">
        <dgm:presLayoutVars>
          <dgm:chMax val="0"/>
          <dgm:bulletEnabled val="1"/>
        </dgm:presLayoutVars>
      </dgm:prSet>
      <dgm:spPr/>
    </dgm:pt>
    <dgm:pt modelId="{939B1DD5-3A55-6744-A977-F89B8FFA0426}" type="pres">
      <dgm:prSet presAssocID="{5E58AEF6-3769-45CE-B2F2-DFF33A15BB8C}" presName="spacer" presStyleCnt="0"/>
      <dgm:spPr/>
    </dgm:pt>
    <dgm:pt modelId="{76481BA6-F3B3-FE42-B70F-44E0DF52B3EF}" type="pres">
      <dgm:prSet presAssocID="{5DEB9846-C793-4B63-9E9B-5D49DA6133E0}" presName="parentText" presStyleLbl="node1" presStyleIdx="4" presStyleCnt="5">
        <dgm:presLayoutVars>
          <dgm:chMax val="0"/>
          <dgm:bulletEnabled val="1"/>
        </dgm:presLayoutVars>
      </dgm:prSet>
      <dgm:spPr/>
    </dgm:pt>
  </dgm:ptLst>
  <dgm:cxnLst>
    <dgm:cxn modelId="{1B508404-A44C-49FF-9528-5E71B8B2487A}" srcId="{1960378B-E51E-4BDB-A11D-C146E9A4F462}" destId="{A384E7A7-3AA9-4FB0-B1D0-26F4DD874E2B}" srcOrd="2" destOrd="0" parTransId="{906B736D-337D-4B4F-9C31-82C497B2E4D4}" sibTransId="{16662248-3B2C-43D3-BAEB-62F0D2A13284}"/>
    <dgm:cxn modelId="{E5FA482A-A1ED-2745-B12D-9969CEF44C1D}" type="presOf" srcId="{7FE31E0A-DB3C-4BE1-BF27-E00BFFD9D4C1}" destId="{B8CA8B6C-8274-8347-B551-2A23BCF794C5}" srcOrd="0" destOrd="0" presId="urn:microsoft.com/office/officeart/2005/8/layout/vList2"/>
    <dgm:cxn modelId="{3F994F2C-CFE6-4FB8-B602-02F98857638F}" srcId="{1960378B-E51E-4BDB-A11D-C146E9A4F462}" destId="{5DEB9846-C793-4B63-9E9B-5D49DA6133E0}" srcOrd="4" destOrd="0" parTransId="{22AB34FB-AA49-4546-9570-B1A3EB79473D}" sibTransId="{56D1D543-6124-45AB-9391-81BD5B1F5BF0}"/>
    <dgm:cxn modelId="{241E363A-B2BD-8B4E-B6E0-B62B2B91776E}" type="presOf" srcId="{5DEB9846-C793-4B63-9E9B-5D49DA6133E0}" destId="{76481BA6-F3B3-FE42-B70F-44E0DF52B3EF}" srcOrd="0" destOrd="0" presId="urn:microsoft.com/office/officeart/2005/8/layout/vList2"/>
    <dgm:cxn modelId="{60264442-CCF6-4268-BF03-74C98E1846D1}" srcId="{1960378B-E51E-4BDB-A11D-C146E9A4F462}" destId="{7FE31E0A-DB3C-4BE1-BF27-E00BFFD9D4C1}" srcOrd="0" destOrd="0" parTransId="{7DC3F86D-117A-40BE-A7F6-69FB1F6F20E5}" sibTransId="{9D0E42AD-BDB0-4D5F-8E6F-C00EBBD50F91}"/>
    <dgm:cxn modelId="{7AC70E54-59C6-4764-A474-7803642341F3}" srcId="{1960378B-E51E-4BDB-A11D-C146E9A4F462}" destId="{5BB47911-183D-4E5E-BBAB-15F33FACF736}" srcOrd="3" destOrd="0" parTransId="{7F255C3B-5C77-4583-AE85-D8299292B97F}" sibTransId="{5E58AEF6-3769-45CE-B2F2-DFF33A15BB8C}"/>
    <dgm:cxn modelId="{A44AC865-D534-4A65-B682-1EABEB7AF0D9}" srcId="{1960378B-E51E-4BDB-A11D-C146E9A4F462}" destId="{D1470B4D-FBF5-4F62-8EBB-E19401B14F7C}" srcOrd="1" destOrd="0" parTransId="{769DEB11-226E-4A85-A05F-8386E891DD73}" sibTransId="{87A0326F-683D-4839-BF7C-E3E0532EAAC7}"/>
    <dgm:cxn modelId="{CAF7AB6B-955C-DE4E-905F-9440F249D2D8}" type="presOf" srcId="{1960378B-E51E-4BDB-A11D-C146E9A4F462}" destId="{93BCE324-24A4-C64F-A693-6C26C3271FF1}" srcOrd="0" destOrd="0" presId="urn:microsoft.com/office/officeart/2005/8/layout/vList2"/>
    <dgm:cxn modelId="{8F62F76D-12C0-434E-9C0E-0E690083B5E7}" type="presOf" srcId="{A384E7A7-3AA9-4FB0-B1D0-26F4DD874E2B}" destId="{5AB5E6F6-81EE-6F4A-8D51-A361B5F38B7C}" srcOrd="0" destOrd="0" presId="urn:microsoft.com/office/officeart/2005/8/layout/vList2"/>
    <dgm:cxn modelId="{3319C6DC-B628-7343-9765-145132C682AC}" type="presOf" srcId="{D1470B4D-FBF5-4F62-8EBB-E19401B14F7C}" destId="{23453D15-41B0-EA44-ACF4-4D9E277909A1}" srcOrd="0" destOrd="0" presId="urn:microsoft.com/office/officeart/2005/8/layout/vList2"/>
    <dgm:cxn modelId="{906A14ED-BE02-7D40-AC0B-79EC28A93745}" type="presOf" srcId="{5BB47911-183D-4E5E-BBAB-15F33FACF736}" destId="{4AFAC739-26C5-6948-99E9-8EEEC3CD8AEA}" srcOrd="0" destOrd="0" presId="urn:microsoft.com/office/officeart/2005/8/layout/vList2"/>
    <dgm:cxn modelId="{48E6DBCD-A837-E74D-A618-467821800C21}" type="presParOf" srcId="{93BCE324-24A4-C64F-A693-6C26C3271FF1}" destId="{B8CA8B6C-8274-8347-B551-2A23BCF794C5}" srcOrd="0" destOrd="0" presId="urn:microsoft.com/office/officeart/2005/8/layout/vList2"/>
    <dgm:cxn modelId="{BF4FD9EB-4656-2346-8631-E66071185035}" type="presParOf" srcId="{93BCE324-24A4-C64F-A693-6C26C3271FF1}" destId="{19909B53-2B5F-F44D-A804-1071450F43E6}" srcOrd="1" destOrd="0" presId="urn:microsoft.com/office/officeart/2005/8/layout/vList2"/>
    <dgm:cxn modelId="{8B83C343-47CA-DE49-8398-E83B3B346D03}" type="presParOf" srcId="{93BCE324-24A4-C64F-A693-6C26C3271FF1}" destId="{23453D15-41B0-EA44-ACF4-4D9E277909A1}" srcOrd="2" destOrd="0" presId="urn:microsoft.com/office/officeart/2005/8/layout/vList2"/>
    <dgm:cxn modelId="{7DA0F20A-4DDA-6247-B6E2-E98798A9896E}" type="presParOf" srcId="{93BCE324-24A4-C64F-A693-6C26C3271FF1}" destId="{6CF293D6-075E-104F-BA3F-3EE961F3CCE1}" srcOrd="3" destOrd="0" presId="urn:microsoft.com/office/officeart/2005/8/layout/vList2"/>
    <dgm:cxn modelId="{5F4A48B7-FF09-824D-9C04-2946B82801FE}" type="presParOf" srcId="{93BCE324-24A4-C64F-A693-6C26C3271FF1}" destId="{5AB5E6F6-81EE-6F4A-8D51-A361B5F38B7C}" srcOrd="4" destOrd="0" presId="urn:microsoft.com/office/officeart/2005/8/layout/vList2"/>
    <dgm:cxn modelId="{E4773035-3D0E-C240-9401-E48C66020976}" type="presParOf" srcId="{93BCE324-24A4-C64F-A693-6C26C3271FF1}" destId="{510B0017-FBCF-8C48-85CA-B99DC9E430C6}" srcOrd="5" destOrd="0" presId="urn:microsoft.com/office/officeart/2005/8/layout/vList2"/>
    <dgm:cxn modelId="{B171F2BA-DE08-F94C-9BDA-EBF337910F51}" type="presParOf" srcId="{93BCE324-24A4-C64F-A693-6C26C3271FF1}" destId="{4AFAC739-26C5-6948-99E9-8EEEC3CD8AEA}" srcOrd="6" destOrd="0" presId="urn:microsoft.com/office/officeart/2005/8/layout/vList2"/>
    <dgm:cxn modelId="{1F175553-752F-7F45-B118-9B8D5AAA091C}" type="presParOf" srcId="{93BCE324-24A4-C64F-A693-6C26C3271FF1}" destId="{939B1DD5-3A55-6744-A977-F89B8FFA0426}" srcOrd="7" destOrd="0" presId="urn:microsoft.com/office/officeart/2005/8/layout/vList2"/>
    <dgm:cxn modelId="{117754DB-2DAF-E949-ABD3-22B5D2DDD36A}" type="presParOf" srcId="{93BCE324-24A4-C64F-A693-6C26C3271FF1}" destId="{76481BA6-F3B3-FE42-B70F-44E0DF52B3E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4703A9-F0EB-4BED-BD4B-CC9492C54101}" type="doc">
      <dgm:prSet loTypeId="urn:microsoft.com/office/officeart/2005/8/layout/default" loCatId="list" qsTypeId="urn:microsoft.com/office/officeart/2005/8/quickstyle/simple5#23" qsCatId="simple" csTypeId="urn:microsoft.com/office/officeart/2005/8/colors/colorful2#30" csCatId="colorful" phldr="1"/>
      <dgm:spPr/>
      <dgm:t>
        <a:bodyPr/>
        <a:lstStyle/>
        <a:p>
          <a:endParaRPr lang="en-US"/>
        </a:p>
      </dgm:t>
    </dgm:pt>
    <dgm:pt modelId="{E5CFD020-CF3E-469E-B281-E7175598D105}">
      <dgm:prSet custT="1"/>
      <dgm:spPr/>
      <dgm:t>
        <a:bodyPr/>
        <a:lstStyle/>
        <a:p>
          <a:r>
            <a:rPr lang="tr-TR" sz="1800" dirty="0"/>
            <a:t>*Antihipertansiflerin kombine preparatlarına da (ikili veya üçlü) rapor çıkarılabiliyor.</a:t>
          </a:r>
          <a:endParaRPr lang="en-US" sz="1800" dirty="0"/>
        </a:p>
      </dgm:t>
    </dgm:pt>
    <dgm:pt modelId="{58F18BD8-39F6-458D-BE52-3539B77FE678}" type="parTrans" cxnId="{F2E8A9A6-10CF-479C-A3AE-6A88B10C464B}">
      <dgm:prSet/>
      <dgm:spPr/>
      <dgm:t>
        <a:bodyPr/>
        <a:lstStyle/>
        <a:p>
          <a:endParaRPr lang="en-US"/>
        </a:p>
      </dgm:t>
    </dgm:pt>
    <dgm:pt modelId="{FD3A1FA4-2137-49F7-B2CA-A597F7833F5D}" type="sibTrans" cxnId="{F2E8A9A6-10CF-479C-A3AE-6A88B10C464B}">
      <dgm:prSet/>
      <dgm:spPr/>
      <dgm:t>
        <a:bodyPr/>
        <a:lstStyle/>
        <a:p>
          <a:endParaRPr lang="en-US"/>
        </a:p>
      </dgm:t>
    </dgm:pt>
    <dgm:pt modelId="{193E9E1B-33D0-494D-A3D7-005DA92931B3}">
      <dgm:prSet custT="1"/>
      <dgm:spPr/>
      <dgm:t>
        <a:bodyPr/>
        <a:lstStyle/>
        <a:p>
          <a:r>
            <a:rPr lang="tr-TR" sz="3000" b="1" dirty="0">
              <a:solidFill>
                <a:schemeClr val="tx1"/>
              </a:solidFill>
            </a:rPr>
            <a:t>ACEİ</a:t>
          </a:r>
          <a:r>
            <a:rPr lang="tr-TR" sz="3000" b="1" dirty="0"/>
            <a:t>      </a:t>
          </a:r>
        </a:p>
        <a:p>
          <a:r>
            <a:rPr lang="tr-TR" sz="1200" b="1" dirty="0"/>
            <a:t>(</a:t>
          </a:r>
          <a:r>
            <a:rPr lang="tr-TR" sz="1200" b="1" dirty="0" err="1"/>
            <a:t>Ramipril</a:t>
          </a:r>
          <a:r>
            <a:rPr lang="tr-TR" sz="1200" b="1" dirty="0"/>
            <a:t>, </a:t>
          </a:r>
          <a:r>
            <a:rPr lang="tr-TR" sz="1200" b="1" dirty="0" err="1"/>
            <a:t>Perindopril</a:t>
          </a:r>
          <a:r>
            <a:rPr lang="tr-TR" sz="1200" b="1" dirty="0"/>
            <a:t>, </a:t>
          </a:r>
          <a:r>
            <a:rPr lang="tr-TR" sz="1200" b="1" dirty="0" err="1"/>
            <a:t>Zofenopril</a:t>
          </a:r>
          <a:r>
            <a:rPr lang="tr-TR" sz="1200" b="1" dirty="0"/>
            <a:t>, </a:t>
          </a:r>
          <a:r>
            <a:rPr lang="tr-TR" sz="1200" b="1" dirty="0" err="1"/>
            <a:t>Silazpril</a:t>
          </a:r>
          <a:r>
            <a:rPr lang="tr-TR" sz="1200" b="1" dirty="0"/>
            <a:t>, </a:t>
          </a:r>
          <a:r>
            <a:rPr lang="tr-TR" sz="1200" b="1" dirty="0" err="1"/>
            <a:t>Lisinopril</a:t>
          </a:r>
          <a:r>
            <a:rPr lang="tr-TR" sz="1200" b="1" dirty="0"/>
            <a:t>)</a:t>
          </a:r>
          <a:endParaRPr lang="en-US" sz="1200" dirty="0"/>
        </a:p>
      </dgm:t>
    </dgm:pt>
    <dgm:pt modelId="{AF9A1262-ACBC-4807-97EF-FDB82D77949E}" type="parTrans" cxnId="{D769BB01-9CD8-43CA-BB2A-C968E6AD2080}">
      <dgm:prSet/>
      <dgm:spPr/>
      <dgm:t>
        <a:bodyPr/>
        <a:lstStyle/>
        <a:p>
          <a:endParaRPr lang="en-US"/>
        </a:p>
      </dgm:t>
    </dgm:pt>
    <dgm:pt modelId="{8355A5ED-DF0A-46A9-AD40-34CA3BCC91AE}" type="sibTrans" cxnId="{D769BB01-9CD8-43CA-BB2A-C968E6AD2080}">
      <dgm:prSet/>
      <dgm:spPr/>
      <dgm:t>
        <a:bodyPr/>
        <a:lstStyle/>
        <a:p>
          <a:endParaRPr lang="en-US"/>
        </a:p>
      </dgm:t>
    </dgm:pt>
    <dgm:pt modelId="{9C469829-7F06-48BB-A182-4DC5863453F5}">
      <dgm:prSet custT="1"/>
      <dgm:spPr/>
      <dgm:t>
        <a:bodyPr/>
        <a:lstStyle/>
        <a:p>
          <a:r>
            <a:rPr lang="tr-TR" sz="3000" b="1" dirty="0">
              <a:solidFill>
                <a:schemeClr val="tx1"/>
              </a:solidFill>
            </a:rPr>
            <a:t>ARB </a:t>
          </a:r>
        </a:p>
        <a:p>
          <a:r>
            <a:rPr lang="nn-NO" sz="1200" b="1" dirty="0"/>
            <a:t>(Losartan, Eprosartan, Valsartan, Irbesartan, Kandesartan</a:t>
          </a:r>
          <a:r>
            <a:rPr lang="tr-TR" sz="1200" b="1" dirty="0"/>
            <a:t>)</a:t>
          </a:r>
          <a:endParaRPr lang="en-US" sz="1200" dirty="0"/>
        </a:p>
      </dgm:t>
    </dgm:pt>
    <dgm:pt modelId="{86993362-DF80-4ECA-A03D-25428C773B39}" type="parTrans" cxnId="{B3629E89-0D20-45C3-90A6-1EDC9B16CD49}">
      <dgm:prSet/>
      <dgm:spPr/>
      <dgm:t>
        <a:bodyPr/>
        <a:lstStyle/>
        <a:p>
          <a:endParaRPr lang="en-US"/>
        </a:p>
      </dgm:t>
    </dgm:pt>
    <dgm:pt modelId="{34EC47B2-2E84-48E3-B6EC-6BF5B6A15B51}" type="sibTrans" cxnId="{B3629E89-0D20-45C3-90A6-1EDC9B16CD49}">
      <dgm:prSet/>
      <dgm:spPr/>
      <dgm:t>
        <a:bodyPr/>
        <a:lstStyle/>
        <a:p>
          <a:endParaRPr lang="en-US"/>
        </a:p>
      </dgm:t>
    </dgm:pt>
    <dgm:pt modelId="{B0787C5A-561F-458E-ADCB-60D1D000A3EF}">
      <dgm:prSet custT="1"/>
      <dgm:spPr/>
      <dgm:t>
        <a:bodyPr/>
        <a:lstStyle/>
        <a:p>
          <a:r>
            <a:rPr lang="tr-TR" sz="1500" b="1" dirty="0">
              <a:solidFill>
                <a:schemeClr val="tx1"/>
              </a:solidFill>
            </a:rPr>
            <a:t>KKB </a:t>
          </a:r>
          <a:r>
            <a:rPr lang="tr-TR" sz="1500" b="1" dirty="0" err="1">
              <a:solidFill>
                <a:schemeClr val="tx1"/>
              </a:solidFill>
            </a:rPr>
            <a:t>Dihidropiridin</a:t>
          </a:r>
          <a:r>
            <a:rPr lang="tr-TR" sz="1500" b="1" dirty="0">
              <a:solidFill>
                <a:schemeClr val="tx1"/>
              </a:solidFill>
            </a:rPr>
            <a:t> Türevleri </a:t>
          </a:r>
        </a:p>
        <a:p>
          <a:r>
            <a:rPr lang="fi-FI" sz="1200" b="1" dirty="0"/>
            <a:t>(Amlodipin, Felodipin, Nikardipin, Nifedipin, Nimodipin</a:t>
          </a:r>
          <a:r>
            <a:rPr lang="tr-TR" sz="1200" b="1" dirty="0"/>
            <a:t>)</a:t>
          </a:r>
          <a:endParaRPr lang="en-US" sz="1200" dirty="0"/>
        </a:p>
      </dgm:t>
    </dgm:pt>
    <dgm:pt modelId="{C2CC5677-EDAD-40C2-B9CB-724D792CD42B}" type="parTrans" cxnId="{E92F6593-F694-4CD6-8086-514814C2D58E}">
      <dgm:prSet/>
      <dgm:spPr/>
      <dgm:t>
        <a:bodyPr/>
        <a:lstStyle/>
        <a:p>
          <a:endParaRPr lang="en-US"/>
        </a:p>
      </dgm:t>
    </dgm:pt>
    <dgm:pt modelId="{167BF389-FDF5-4F41-89A8-15BFD24803C9}" type="sibTrans" cxnId="{E92F6593-F694-4CD6-8086-514814C2D58E}">
      <dgm:prSet/>
      <dgm:spPr/>
      <dgm:t>
        <a:bodyPr/>
        <a:lstStyle/>
        <a:p>
          <a:endParaRPr lang="en-US"/>
        </a:p>
      </dgm:t>
    </dgm:pt>
    <dgm:pt modelId="{44620C70-AE35-4587-AA72-525EB35A46B1}">
      <dgm:prSet custT="1"/>
      <dgm:spPr/>
      <dgm:t>
        <a:bodyPr/>
        <a:lstStyle/>
        <a:p>
          <a:r>
            <a:rPr lang="tr-TR" sz="1600" b="1" dirty="0">
              <a:solidFill>
                <a:schemeClr val="tx1"/>
              </a:solidFill>
            </a:rPr>
            <a:t>KKB </a:t>
          </a:r>
          <a:r>
            <a:rPr lang="tr-TR" sz="1600" b="1" dirty="0" err="1">
              <a:solidFill>
                <a:schemeClr val="tx1"/>
              </a:solidFill>
            </a:rPr>
            <a:t>Non-dihidropirin</a:t>
          </a:r>
          <a:r>
            <a:rPr lang="tr-TR" sz="1600" b="1" dirty="0">
              <a:solidFill>
                <a:schemeClr val="tx1"/>
              </a:solidFill>
            </a:rPr>
            <a:t> Türevleri </a:t>
          </a:r>
        </a:p>
        <a:p>
          <a:r>
            <a:rPr lang="tr-TR" sz="1600" b="1" dirty="0"/>
            <a:t>(</a:t>
          </a:r>
          <a:r>
            <a:rPr lang="tr-TR" sz="1600" b="1" dirty="0" err="1"/>
            <a:t>Verapamil</a:t>
          </a:r>
          <a:r>
            <a:rPr lang="tr-TR" sz="1600" b="1" dirty="0"/>
            <a:t>, </a:t>
          </a:r>
          <a:r>
            <a:rPr lang="tr-TR" sz="1600" b="1" dirty="0" err="1"/>
            <a:t>Diltiazem</a:t>
          </a:r>
          <a:r>
            <a:rPr lang="tr-TR" sz="1600" b="1" dirty="0"/>
            <a:t>)</a:t>
          </a:r>
          <a:endParaRPr lang="en-US" sz="1600" dirty="0"/>
        </a:p>
      </dgm:t>
    </dgm:pt>
    <dgm:pt modelId="{2D4AAACD-1B72-4819-9D2D-FE52F59431DB}" type="parTrans" cxnId="{EDD1506D-C78F-428E-BA14-96F0A5E20907}">
      <dgm:prSet/>
      <dgm:spPr/>
      <dgm:t>
        <a:bodyPr/>
        <a:lstStyle/>
        <a:p>
          <a:endParaRPr lang="en-US"/>
        </a:p>
      </dgm:t>
    </dgm:pt>
    <dgm:pt modelId="{7F173142-EFCA-44C0-8F24-2AB49E54F35C}" type="sibTrans" cxnId="{EDD1506D-C78F-428E-BA14-96F0A5E20907}">
      <dgm:prSet/>
      <dgm:spPr/>
      <dgm:t>
        <a:bodyPr/>
        <a:lstStyle/>
        <a:p>
          <a:endParaRPr lang="en-US"/>
        </a:p>
      </dgm:t>
    </dgm:pt>
    <dgm:pt modelId="{171FE703-0693-4FDE-9B1B-675615205AAF}">
      <dgm:prSet custT="1"/>
      <dgm:spPr/>
      <dgm:t>
        <a:bodyPr/>
        <a:lstStyle/>
        <a:p>
          <a:r>
            <a:rPr lang="tr-TR" sz="2800" b="1" dirty="0">
              <a:solidFill>
                <a:schemeClr val="tx1"/>
              </a:solidFill>
            </a:rPr>
            <a:t>Diüretikler</a:t>
          </a:r>
          <a:r>
            <a:rPr lang="tr-TR" sz="2800" b="1" dirty="0"/>
            <a:t> </a:t>
          </a:r>
        </a:p>
        <a:p>
          <a:r>
            <a:rPr lang="tr-TR" sz="1200" b="1" dirty="0"/>
            <a:t>(</a:t>
          </a:r>
          <a:r>
            <a:rPr lang="tr-TR" sz="1200" b="1" dirty="0" err="1"/>
            <a:t>Indapamid</a:t>
          </a:r>
          <a:r>
            <a:rPr lang="tr-TR" sz="1200" b="1" dirty="0"/>
            <a:t>, </a:t>
          </a:r>
          <a:r>
            <a:rPr lang="tr-TR" sz="1200" b="1" dirty="0" err="1"/>
            <a:t>Furosemid</a:t>
          </a:r>
          <a:r>
            <a:rPr lang="tr-TR" sz="1200" b="1" dirty="0"/>
            <a:t>, </a:t>
          </a:r>
          <a:r>
            <a:rPr lang="tr-TR" sz="1200" b="1" dirty="0" err="1"/>
            <a:t>Torasemid</a:t>
          </a:r>
          <a:r>
            <a:rPr lang="tr-TR" sz="1200" b="1" dirty="0"/>
            <a:t>, </a:t>
          </a:r>
          <a:r>
            <a:rPr lang="tr-TR" sz="1200" b="1" dirty="0" err="1"/>
            <a:t>Spironolakton</a:t>
          </a:r>
          <a:endParaRPr lang="en-US" sz="1200" dirty="0"/>
        </a:p>
      </dgm:t>
    </dgm:pt>
    <dgm:pt modelId="{C52B4A12-4572-4C13-9B1B-47F9049B9174}" type="parTrans" cxnId="{4F563B1D-FE09-462C-89EE-4304A2C3C296}">
      <dgm:prSet/>
      <dgm:spPr/>
      <dgm:t>
        <a:bodyPr/>
        <a:lstStyle/>
        <a:p>
          <a:endParaRPr lang="en-US"/>
        </a:p>
      </dgm:t>
    </dgm:pt>
    <dgm:pt modelId="{DC18684B-D4F9-48F7-8B46-1A478887C52D}" type="sibTrans" cxnId="{4F563B1D-FE09-462C-89EE-4304A2C3C296}">
      <dgm:prSet/>
      <dgm:spPr/>
      <dgm:t>
        <a:bodyPr/>
        <a:lstStyle/>
        <a:p>
          <a:endParaRPr lang="en-US"/>
        </a:p>
      </dgm:t>
    </dgm:pt>
    <dgm:pt modelId="{F6DDEC0A-5804-4CDA-B935-AB83002E8254}">
      <dgm:prSet custT="1"/>
      <dgm:spPr/>
      <dgm:t>
        <a:bodyPr/>
        <a:lstStyle/>
        <a:p>
          <a:r>
            <a:rPr lang="tr-TR" sz="2000" b="1" dirty="0">
              <a:solidFill>
                <a:schemeClr val="tx1"/>
              </a:solidFill>
            </a:rPr>
            <a:t>Beta Blokörler </a:t>
          </a:r>
          <a:r>
            <a:rPr lang="tr-TR" sz="2000" b="1" dirty="0" err="1">
              <a:solidFill>
                <a:schemeClr val="tx1"/>
              </a:solidFill>
            </a:rPr>
            <a:t>Non</a:t>
          </a:r>
          <a:r>
            <a:rPr lang="tr-TR" sz="2000" b="1" dirty="0">
              <a:solidFill>
                <a:schemeClr val="tx1"/>
              </a:solidFill>
            </a:rPr>
            <a:t>-selektifler </a:t>
          </a:r>
        </a:p>
        <a:p>
          <a:r>
            <a:rPr lang="tr-TR" sz="1200" b="1" dirty="0"/>
            <a:t>(</a:t>
          </a:r>
          <a:r>
            <a:rPr lang="tr-TR" sz="1200" b="1" dirty="0" err="1"/>
            <a:t>Propranolol</a:t>
          </a:r>
          <a:r>
            <a:rPr lang="tr-TR" sz="1200" b="1" dirty="0"/>
            <a:t>, </a:t>
          </a:r>
          <a:r>
            <a:rPr lang="tr-TR" sz="1200" b="1" dirty="0" err="1"/>
            <a:t>Sotalol</a:t>
          </a:r>
          <a:r>
            <a:rPr lang="tr-TR" sz="1200" b="1" dirty="0"/>
            <a:t>)</a:t>
          </a:r>
          <a:endParaRPr lang="en-US" sz="1200" dirty="0"/>
        </a:p>
      </dgm:t>
    </dgm:pt>
    <dgm:pt modelId="{440F2B0A-F808-4C16-8A73-90B0658D951A}" type="parTrans" cxnId="{1739B92F-49EE-4041-BAA3-4DB20CA7D68B}">
      <dgm:prSet/>
      <dgm:spPr/>
      <dgm:t>
        <a:bodyPr/>
        <a:lstStyle/>
        <a:p>
          <a:endParaRPr lang="en-US"/>
        </a:p>
      </dgm:t>
    </dgm:pt>
    <dgm:pt modelId="{773EA375-D40B-4438-9759-11DE6F2D278D}" type="sibTrans" cxnId="{1739B92F-49EE-4041-BAA3-4DB20CA7D68B}">
      <dgm:prSet/>
      <dgm:spPr/>
      <dgm:t>
        <a:bodyPr/>
        <a:lstStyle/>
        <a:p>
          <a:endParaRPr lang="en-US"/>
        </a:p>
      </dgm:t>
    </dgm:pt>
    <dgm:pt modelId="{A0747DFB-6E49-470B-B09E-B393FE6BF4F3}">
      <dgm:prSet custT="1"/>
      <dgm:spPr/>
      <dgm:t>
        <a:bodyPr/>
        <a:lstStyle/>
        <a:p>
          <a:r>
            <a:rPr lang="tr-TR" sz="2000" b="1" dirty="0">
              <a:solidFill>
                <a:schemeClr val="tx1"/>
              </a:solidFill>
            </a:rPr>
            <a:t>Beta Blokörler Selektifler</a:t>
          </a:r>
        </a:p>
        <a:p>
          <a:r>
            <a:rPr lang="tr-TR" sz="1200" b="1" dirty="0"/>
            <a:t>(</a:t>
          </a:r>
          <a:r>
            <a:rPr lang="tr-TR" sz="1200" b="1" dirty="0" err="1"/>
            <a:t>Metoprolol</a:t>
          </a:r>
          <a:r>
            <a:rPr lang="tr-TR" sz="1200" b="1" dirty="0"/>
            <a:t>, </a:t>
          </a:r>
          <a:r>
            <a:rPr lang="tr-TR" sz="1200" b="1" dirty="0" err="1"/>
            <a:t>Atenolol</a:t>
          </a:r>
          <a:r>
            <a:rPr lang="tr-TR" sz="1200" b="1" dirty="0"/>
            <a:t>, </a:t>
          </a:r>
          <a:r>
            <a:rPr lang="tr-TR" sz="1200" b="1" dirty="0" err="1"/>
            <a:t>Bisoprolol</a:t>
          </a:r>
          <a:r>
            <a:rPr lang="tr-TR" sz="1200" b="1" dirty="0"/>
            <a:t>, </a:t>
          </a:r>
          <a:r>
            <a:rPr lang="tr-TR" sz="1200" b="1" dirty="0" err="1"/>
            <a:t>Nebivolol</a:t>
          </a:r>
          <a:r>
            <a:rPr lang="tr-TR" sz="1200" b="1" dirty="0"/>
            <a:t>) </a:t>
          </a:r>
          <a:endParaRPr lang="en-US" sz="1200" dirty="0"/>
        </a:p>
      </dgm:t>
    </dgm:pt>
    <dgm:pt modelId="{12FE0C34-C5D6-41D4-8A19-85D8FD012BA0}" type="parTrans" cxnId="{B44181E2-34DB-4E89-BF71-D55F890A2693}">
      <dgm:prSet/>
      <dgm:spPr/>
      <dgm:t>
        <a:bodyPr/>
        <a:lstStyle/>
        <a:p>
          <a:endParaRPr lang="en-US"/>
        </a:p>
      </dgm:t>
    </dgm:pt>
    <dgm:pt modelId="{0765544C-46E9-4E64-897F-B4C658EBC52F}" type="sibTrans" cxnId="{B44181E2-34DB-4E89-BF71-D55F890A2693}">
      <dgm:prSet/>
      <dgm:spPr/>
      <dgm:t>
        <a:bodyPr/>
        <a:lstStyle/>
        <a:p>
          <a:endParaRPr lang="en-US"/>
        </a:p>
      </dgm:t>
    </dgm:pt>
    <dgm:pt modelId="{ABD10C1A-E94D-4535-9350-CA393D07D523}">
      <dgm:prSet custT="1"/>
      <dgm:spPr/>
      <dgm:t>
        <a:bodyPr/>
        <a:lstStyle/>
        <a:p>
          <a:r>
            <a:rPr lang="tr-TR" sz="2400" b="1" dirty="0">
              <a:solidFill>
                <a:schemeClr val="tx1"/>
              </a:solidFill>
            </a:rPr>
            <a:t>Alfa ve Beta Blokörler</a:t>
          </a:r>
        </a:p>
        <a:p>
          <a:r>
            <a:rPr lang="tr-TR" sz="1200" b="1" dirty="0"/>
            <a:t>(</a:t>
          </a:r>
          <a:r>
            <a:rPr lang="tr-TR" sz="1200" b="1" dirty="0" err="1"/>
            <a:t>Karvedilol</a:t>
          </a:r>
          <a:r>
            <a:rPr lang="tr-TR" sz="1200" b="1" dirty="0"/>
            <a:t>) </a:t>
          </a:r>
          <a:endParaRPr lang="en-US" sz="1200" dirty="0"/>
        </a:p>
      </dgm:t>
    </dgm:pt>
    <dgm:pt modelId="{47CFB254-D2DE-42CA-B7D4-AD705FB55619}" type="parTrans" cxnId="{00F42A0D-F920-474F-B2BF-C38CBFC268FB}">
      <dgm:prSet/>
      <dgm:spPr/>
      <dgm:t>
        <a:bodyPr/>
        <a:lstStyle/>
        <a:p>
          <a:endParaRPr lang="en-US"/>
        </a:p>
      </dgm:t>
    </dgm:pt>
    <dgm:pt modelId="{40F1F010-C531-469A-9C03-669650F1346E}" type="sibTrans" cxnId="{00F42A0D-F920-474F-B2BF-C38CBFC268FB}">
      <dgm:prSet/>
      <dgm:spPr/>
      <dgm:t>
        <a:bodyPr/>
        <a:lstStyle/>
        <a:p>
          <a:endParaRPr lang="en-US"/>
        </a:p>
      </dgm:t>
    </dgm:pt>
    <dgm:pt modelId="{3946E5C1-F8B7-40B9-AF38-C02212BC2F91}">
      <dgm:prSet/>
      <dgm:spPr/>
      <dgm:t>
        <a:bodyPr/>
        <a:lstStyle/>
        <a:p>
          <a:r>
            <a:rPr lang="tr-TR" dirty="0"/>
            <a:t>*</a:t>
          </a:r>
          <a:r>
            <a:rPr lang="tr-TR" dirty="0" err="1"/>
            <a:t>ARB’lerin</a:t>
          </a:r>
          <a:r>
            <a:rPr lang="tr-TR" dirty="0"/>
            <a:t> kombine preparatlarının raporu çıkarılırken açıklama kısmına </a:t>
          </a:r>
          <a:r>
            <a:rPr lang="tr-TR" b="1" dirty="0"/>
            <a:t>“Hastanın monoterapi ile kan basıncı yeterli oranda kontrol altına alınamamıştır” </a:t>
          </a:r>
          <a:r>
            <a:rPr lang="tr-TR" dirty="0"/>
            <a:t>yazılması gerekmektedir.</a:t>
          </a:r>
          <a:endParaRPr lang="tr-TR" b="1" dirty="0"/>
        </a:p>
        <a:p>
          <a:endParaRPr lang="en-US" dirty="0"/>
        </a:p>
      </dgm:t>
    </dgm:pt>
    <dgm:pt modelId="{A7FB11A0-7821-4D2A-AA18-EFBCFCA54D80}" type="parTrans" cxnId="{CCC10569-6EA1-45C4-8EFF-04A3E467DE5D}">
      <dgm:prSet/>
      <dgm:spPr/>
      <dgm:t>
        <a:bodyPr/>
        <a:lstStyle/>
        <a:p>
          <a:endParaRPr lang="en-US"/>
        </a:p>
      </dgm:t>
    </dgm:pt>
    <dgm:pt modelId="{1F4D4CBF-1936-429D-8F6E-8CD4A3E2911B}" type="sibTrans" cxnId="{CCC10569-6EA1-45C4-8EFF-04A3E467DE5D}">
      <dgm:prSet/>
      <dgm:spPr/>
      <dgm:t>
        <a:bodyPr/>
        <a:lstStyle/>
        <a:p>
          <a:endParaRPr lang="en-US"/>
        </a:p>
      </dgm:t>
    </dgm:pt>
    <dgm:pt modelId="{38162558-D758-4C4B-A74A-E9BC972ADAEB}" type="pres">
      <dgm:prSet presAssocID="{5E4703A9-F0EB-4BED-BD4B-CC9492C54101}" presName="diagram" presStyleCnt="0">
        <dgm:presLayoutVars>
          <dgm:dir/>
          <dgm:resizeHandles val="exact"/>
        </dgm:presLayoutVars>
      </dgm:prSet>
      <dgm:spPr/>
    </dgm:pt>
    <dgm:pt modelId="{DDB4C6C0-9D46-4188-8DA9-5EA9B97DA977}" type="pres">
      <dgm:prSet presAssocID="{193E9E1B-33D0-494D-A3D7-005DA92931B3}" presName="node" presStyleLbl="node1" presStyleIdx="0" presStyleCnt="10" custLinFactNeighborX="-940" custLinFactNeighborY="44">
        <dgm:presLayoutVars>
          <dgm:bulletEnabled val="1"/>
        </dgm:presLayoutVars>
      </dgm:prSet>
      <dgm:spPr/>
    </dgm:pt>
    <dgm:pt modelId="{2A45DC16-22D2-4E79-BB48-09F148A342D1}" type="pres">
      <dgm:prSet presAssocID="{8355A5ED-DF0A-46A9-AD40-34CA3BCC91AE}" presName="sibTrans" presStyleCnt="0"/>
      <dgm:spPr/>
    </dgm:pt>
    <dgm:pt modelId="{AE313365-BFB9-46B7-9196-B4A281B09849}" type="pres">
      <dgm:prSet presAssocID="{9C469829-7F06-48BB-A182-4DC5863453F5}" presName="node" presStyleLbl="node1" presStyleIdx="1" presStyleCnt="10">
        <dgm:presLayoutVars>
          <dgm:bulletEnabled val="1"/>
        </dgm:presLayoutVars>
      </dgm:prSet>
      <dgm:spPr/>
    </dgm:pt>
    <dgm:pt modelId="{15570988-6547-4837-A41F-6B1818716238}" type="pres">
      <dgm:prSet presAssocID="{34EC47B2-2E84-48E3-B6EC-6BF5B6A15B51}" presName="sibTrans" presStyleCnt="0"/>
      <dgm:spPr/>
    </dgm:pt>
    <dgm:pt modelId="{803C1676-D2B1-46C2-B5FB-07E600119600}" type="pres">
      <dgm:prSet presAssocID="{B0787C5A-561F-458E-ADCB-60D1D000A3EF}" presName="node" presStyleLbl="node1" presStyleIdx="2" presStyleCnt="10">
        <dgm:presLayoutVars>
          <dgm:bulletEnabled val="1"/>
        </dgm:presLayoutVars>
      </dgm:prSet>
      <dgm:spPr/>
    </dgm:pt>
    <dgm:pt modelId="{5799D3DD-1BD0-4B34-97D8-216566585CF1}" type="pres">
      <dgm:prSet presAssocID="{167BF389-FDF5-4F41-89A8-15BFD24803C9}" presName="sibTrans" presStyleCnt="0"/>
      <dgm:spPr/>
    </dgm:pt>
    <dgm:pt modelId="{E575F832-591F-43A4-90F7-943D4D25606C}" type="pres">
      <dgm:prSet presAssocID="{44620C70-AE35-4587-AA72-525EB35A46B1}" presName="node" presStyleLbl="node1" presStyleIdx="3" presStyleCnt="10">
        <dgm:presLayoutVars>
          <dgm:bulletEnabled val="1"/>
        </dgm:presLayoutVars>
      </dgm:prSet>
      <dgm:spPr/>
    </dgm:pt>
    <dgm:pt modelId="{824806AA-1723-41BD-8C32-CAB7A4C6A998}" type="pres">
      <dgm:prSet presAssocID="{7F173142-EFCA-44C0-8F24-2AB49E54F35C}" presName="sibTrans" presStyleCnt="0"/>
      <dgm:spPr/>
    </dgm:pt>
    <dgm:pt modelId="{42077742-43A0-4157-BBF8-8B4AF3E070BF}" type="pres">
      <dgm:prSet presAssocID="{171FE703-0693-4FDE-9B1B-675615205AAF}" presName="node" presStyleLbl="node1" presStyleIdx="4" presStyleCnt="10">
        <dgm:presLayoutVars>
          <dgm:bulletEnabled val="1"/>
        </dgm:presLayoutVars>
      </dgm:prSet>
      <dgm:spPr/>
    </dgm:pt>
    <dgm:pt modelId="{84E28B91-2955-42C7-BA0E-79E90E39B925}" type="pres">
      <dgm:prSet presAssocID="{DC18684B-D4F9-48F7-8B46-1A478887C52D}" presName="sibTrans" presStyleCnt="0"/>
      <dgm:spPr/>
    </dgm:pt>
    <dgm:pt modelId="{767D2127-F20A-4365-958F-C03D86C26D1F}" type="pres">
      <dgm:prSet presAssocID="{F6DDEC0A-5804-4CDA-B935-AB83002E8254}" presName="node" presStyleLbl="node1" presStyleIdx="5" presStyleCnt="10">
        <dgm:presLayoutVars>
          <dgm:bulletEnabled val="1"/>
        </dgm:presLayoutVars>
      </dgm:prSet>
      <dgm:spPr/>
    </dgm:pt>
    <dgm:pt modelId="{A2A7593E-6C09-40DB-A43B-DAFE29F3C6A9}" type="pres">
      <dgm:prSet presAssocID="{773EA375-D40B-4438-9759-11DE6F2D278D}" presName="sibTrans" presStyleCnt="0"/>
      <dgm:spPr/>
    </dgm:pt>
    <dgm:pt modelId="{219386B8-C78A-4E17-B998-3C88B3F91FC5}" type="pres">
      <dgm:prSet presAssocID="{A0747DFB-6E49-470B-B09E-B393FE6BF4F3}" presName="node" presStyleLbl="node1" presStyleIdx="6" presStyleCnt="10">
        <dgm:presLayoutVars>
          <dgm:bulletEnabled val="1"/>
        </dgm:presLayoutVars>
      </dgm:prSet>
      <dgm:spPr/>
    </dgm:pt>
    <dgm:pt modelId="{FEE7F956-136C-4449-A7C1-0DDDD545F6B6}" type="pres">
      <dgm:prSet presAssocID="{0765544C-46E9-4E64-897F-B4C658EBC52F}" presName="sibTrans" presStyleCnt="0"/>
      <dgm:spPr/>
    </dgm:pt>
    <dgm:pt modelId="{567BE331-9FB3-424D-8C03-0B1EAC368FB5}" type="pres">
      <dgm:prSet presAssocID="{ABD10C1A-E94D-4535-9350-CA393D07D523}" presName="node" presStyleLbl="node1" presStyleIdx="7" presStyleCnt="10">
        <dgm:presLayoutVars>
          <dgm:bulletEnabled val="1"/>
        </dgm:presLayoutVars>
      </dgm:prSet>
      <dgm:spPr/>
    </dgm:pt>
    <dgm:pt modelId="{139CD950-8B62-4280-AC31-4204C9FA312E}" type="pres">
      <dgm:prSet presAssocID="{40F1F010-C531-469A-9C03-669650F1346E}" presName="sibTrans" presStyleCnt="0"/>
      <dgm:spPr/>
    </dgm:pt>
    <dgm:pt modelId="{B7568253-F7DB-44FD-8F96-3B17331E17A6}" type="pres">
      <dgm:prSet presAssocID="{E5CFD020-CF3E-469E-B281-E7175598D105}" presName="node" presStyleLbl="node1" presStyleIdx="8" presStyleCnt="10">
        <dgm:presLayoutVars>
          <dgm:bulletEnabled val="1"/>
        </dgm:presLayoutVars>
      </dgm:prSet>
      <dgm:spPr/>
    </dgm:pt>
    <dgm:pt modelId="{D7EA7A5B-1A9B-4A73-B163-4E6098FDC921}" type="pres">
      <dgm:prSet presAssocID="{FD3A1FA4-2137-49F7-B2CA-A597F7833F5D}" presName="sibTrans" presStyleCnt="0"/>
      <dgm:spPr/>
    </dgm:pt>
    <dgm:pt modelId="{37F29066-7C92-45C5-954D-A3187DA58255}" type="pres">
      <dgm:prSet presAssocID="{3946E5C1-F8B7-40B9-AF38-C02212BC2F91}" presName="node" presStyleLbl="node1" presStyleIdx="9" presStyleCnt="10" custScaleX="246875">
        <dgm:presLayoutVars>
          <dgm:bulletEnabled val="1"/>
        </dgm:presLayoutVars>
      </dgm:prSet>
      <dgm:spPr/>
    </dgm:pt>
  </dgm:ptLst>
  <dgm:cxnLst>
    <dgm:cxn modelId="{D769BB01-9CD8-43CA-BB2A-C968E6AD2080}" srcId="{5E4703A9-F0EB-4BED-BD4B-CC9492C54101}" destId="{193E9E1B-33D0-494D-A3D7-005DA92931B3}" srcOrd="0" destOrd="0" parTransId="{AF9A1262-ACBC-4807-97EF-FDB82D77949E}" sibTransId="{8355A5ED-DF0A-46A9-AD40-34CA3BCC91AE}"/>
    <dgm:cxn modelId="{00F42A0D-F920-474F-B2BF-C38CBFC268FB}" srcId="{5E4703A9-F0EB-4BED-BD4B-CC9492C54101}" destId="{ABD10C1A-E94D-4535-9350-CA393D07D523}" srcOrd="7" destOrd="0" parTransId="{47CFB254-D2DE-42CA-B7D4-AD705FB55619}" sibTransId="{40F1F010-C531-469A-9C03-669650F1346E}"/>
    <dgm:cxn modelId="{4F563B1D-FE09-462C-89EE-4304A2C3C296}" srcId="{5E4703A9-F0EB-4BED-BD4B-CC9492C54101}" destId="{171FE703-0693-4FDE-9B1B-675615205AAF}" srcOrd="4" destOrd="0" parTransId="{C52B4A12-4572-4C13-9B1B-47F9049B9174}" sibTransId="{DC18684B-D4F9-48F7-8B46-1A478887C52D}"/>
    <dgm:cxn modelId="{67EB5D29-556A-4102-98AD-0132AF11A0B0}" type="presOf" srcId="{B0787C5A-561F-458E-ADCB-60D1D000A3EF}" destId="{803C1676-D2B1-46C2-B5FB-07E600119600}" srcOrd="0" destOrd="0" presId="urn:microsoft.com/office/officeart/2005/8/layout/default"/>
    <dgm:cxn modelId="{1739B92F-49EE-4041-BAA3-4DB20CA7D68B}" srcId="{5E4703A9-F0EB-4BED-BD4B-CC9492C54101}" destId="{F6DDEC0A-5804-4CDA-B935-AB83002E8254}" srcOrd="5" destOrd="0" parTransId="{440F2B0A-F808-4C16-8A73-90B0658D951A}" sibTransId="{773EA375-D40B-4438-9759-11DE6F2D278D}"/>
    <dgm:cxn modelId="{CCC10569-6EA1-45C4-8EFF-04A3E467DE5D}" srcId="{5E4703A9-F0EB-4BED-BD4B-CC9492C54101}" destId="{3946E5C1-F8B7-40B9-AF38-C02212BC2F91}" srcOrd="9" destOrd="0" parTransId="{A7FB11A0-7821-4D2A-AA18-EFBCFCA54D80}" sibTransId="{1F4D4CBF-1936-429D-8F6E-8CD4A3E2911B}"/>
    <dgm:cxn modelId="{62BC716A-59ED-47F5-91BA-D4EED8DA6731}" type="presOf" srcId="{E5CFD020-CF3E-469E-B281-E7175598D105}" destId="{B7568253-F7DB-44FD-8F96-3B17331E17A6}" srcOrd="0" destOrd="0" presId="urn:microsoft.com/office/officeart/2005/8/layout/default"/>
    <dgm:cxn modelId="{EDD1506D-C78F-428E-BA14-96F0A5E20907}" srcId="{5E4703A9-F0EB-4BED-BD4B-CC9492C54101}" destId="{44620C70-AE35-4587-AA72-525EB35A46B1}" srcOrd="3" destOrd="0" parTransId="{2D4AAACD-1B72-4819-9D2D-FE52F59431DB}" sibTransId="{7F173142-EFCA-44C0-8F24-2AB49E54F35C}"/>
    <dgm:cxn modelId="{F62A9873-1977-4C60-9C0D-35CE5FE1AA74}" type="presOf" srcId="{193E9E1B-33D0-494D-A3D7-005DA92931B3}" destId="{DDB4C6C0-9D46-4188-8DA9-5EA9B97DA977}" srcOrd="0" destOrd="0" presId="urn:microsoft.com/office/officeart/2005/8/layout/default"/>
    <dgm:cxn modelId="{53728B74-3C97-4583-A15E-4AAE5E4F4E73}" type="presOf" srcId="{171FE703-0693-4FDE-9B1B-675615205AAF}" destId="{42077742-43A0-4157-BBF8-8B4AF3E070BF}" srcOrd="0" destOrd="0" presId="urn:microsoft.com/office/officeart/2005/8/layout/default"/>
    <dgm:cxn modelId="{B3629E89-0D20-45C3-90A6-1EDC9B16CD49}" srcId="{5E4703A9-F0EB-4BED-BD4B-CC9492C54101}" destId="{9C469829-7F06-48BB-A182-4DC5863453F5}" srcOrd="1" destOrd="0" parTransId="{86993362-DF80-4ECA-A03D-25428C773B39}" sibTransId="{34EC47B2-2E84-48E3-B6EC-6BF5B6A15B51}"/>
    <dgm:cxn modelId="{E92F6593-F694-4CD6-8086-514814C2D58E}" srcId="{5E4703A9-F0EB-4BED-BD4B-CC9492C54101}" destId="{B0787C5A-561F-458E-ADCB-60D1D000A3EF}" srcOrd="2" destOrd="0" parTransId="{C2CC5677-EDAD-40C2-B9CB-724D792CD42B}" sibTransId="{167BF389-FDF5-4F41-89A8-15BFD24803C9}"/>
    <dgm:cxn modelId="{F2E8A9A6-10CF-479C-A3AE-6A88B10C464B}" srcId="{5E4703A9-F0EB-4BED-BD4B-CC9492C54101}" destId="{E5CFD020-CF3E-469E-B281-E7175598D105}" srcOrd="8" destOrd="0" parTransId="{58F18BD8-39F6-458D-BE52-3539B77FE678}" sibTransId="{FD3A1FA4-2137-49F7-B2CA-A597F7833F5D}"/>
    <dgm:cxn modelId="{BCCFBCB3-F18F-4E6D-8B20-D3220443C782}" type="presOf" srcId="{44620C70-AE35-4587-AA72-525EB35A46B1}" destId="{E575F832-591F-43A4-90F7-943D4D25606C}" srcOrd="0" destOrd="0" presId="urn:microsoft.com/office/officeart/2005/8/layout/default"/>
    <dgm:cxn modelId="{2B0E30BA-D6C0-4A85-91DE-3FB1F0E93DCE}" type="presOf" srcId="{3946E5C1-F8B7-40B9-AF38-C02212BC2F91}" destId="{37F29066-7C92-45C5-954D-A3187DA58255}" srcOrd="0" destOrd="0" presId="urn:microsoft.com/office/officeart/2005/8/layout/default"/>
    <dgm:cxn modelId="{A77579CE-126C-4D5A-9C35-0B3C826C88FC}" type="presOf" srcId="{5E4703A9-F0EB-4BED-BD4B-CC9492C54101}" destId="{38162558-D758-4C4B-A74A-E9BC972ADAEB}" srcOrd="0" destOrd="0" presId="urn:microsoft.com/office/officeart/2005/8/layout/default"/>
    <dgm:cxn modelId="{D31737DB-2044-41E5-832F-7C19BF4252D8}" type="presOf" srcId="{ABD10C1A-E94D-4535-9350-CA393D07D523}" destId="{567BE331-9FB3-424D-8C03-0B1EAC368FB5}" srcOrd="0" destOrd="0" presId="urn:microsoft.com/office/officeart/2005/8/layout/default"/>
    <dgm:cxn modelId="{B44181E2-34DB-4E89-BF71-D55F890A2693}" srcId="{5E4703A9-F0EB-4BED-BD4B-CC9492C54101}" destId="{A0747DFB-6E49-470B-B09E-B393FE6BF4F3}" srcOrd="6" destOrd="0" parTransId="{12FE0C34-C5D6-41D4-8A19-85D8FD012BA0}" sibTransId="{0765544C-46E9-4E64-897F-B4C658EBC52F}"/>
    <dgm:cxn modelId="{DF5A66EA-8094-4924-9871-25905008950D}" type="presOf" srcId="{9C469829-7F06-48BB-A182-4DC5863453F5}" destId="{AE313365-BFB9-46B7-9196-B4A281B09849}" srcOrd="0" destOrd="0" presId="urn:microsoft.com/office/officeart/2005/8/layout/default"/>
    <dgm:cxn modelId="{789762F5-1680-43B3-BB02-68A0B2BB4EF1}" type="presOf" srcId="{F6DDEC0A-5804-4CDA-B935-AB83002E8254}" destId="{767D2127-F20A-4365-958F-C03D86C26D1F}" srcOrd="0" destOrd="0" presId="urn:microsoft.com/office/officeart/2005/8/layout/default"/>
    <dgm:cxn modelId="{F9A73BF6-D137-4F1A-9620-07DC1B7BD0E9}" type="presOf" srcId="{A0747DFB-6E49-470B-B09E-B393FE6BF4F3}" destId="{219386B8-C78A-4E17-B998-3C88B3F91FC5}" srcOrd="0" destOrd="0" presId="urn:microsoft.com/office/officeart/2005/8/layout/default"/>
    <dgm:cxn modelId="{268D074F-902B-446A-A454-8BD9AEE82572}" type="presParOf" srcId="{38162558-D758-4C4B-A74A-E9BC972ADAEB}" destId="{DDB4C6C0-9D46-4188-8DA9-5EA9B97DA977}" srcOrd="0" destOrd="0" presId="urn:microsoft.com/office/officeart/2005/8/layout/default"/>
    <dgm:cxn modelId="{BBF18F53-717F-4631-8B17-C527B50F37F4}" type="presParOf" srcId="{38162558-D758-4C4B-A74A-E9BC972ADAEB}" destId="{2A45DC16-22D2-4E79-BB48-09F148A342D1}" srcOrd="1" destOrd="0" presId="urn:microsoft.com/office/officeart/2005/8/layout/default"/>
    <dgm:cxn modelId="{8AEC3E70-52B0-45D6-B259-9F9ED80754A9}" type="presParOf" srcId="{38162558-D758-4C4B-A74A-E9BC972ADAEB}" destId="{AE313365-BFB9-46B7-9196-B4A281B09849}" srcOrd="2" destOrd="0" presId="urn:microsoft.com/office/officeart/2005/8/layout/default"/>
    <dgm:cxn modelId="{0628EBC9-1B02-4928-99EA-75468469B0CD}" type="presParOf" srcId="{38162558-D758-4C4B-A74A-E9BC972ADAEB}" destId="{15570988-6547-4837-A41F-6B1818716238}" srcOrd="3" destOrd="0" presId="urn:microsoft.com/office/officeart/2005/8/layout/default"/>
    <dgm:cxn modelId="{E1EEFDA3-24F6-48EA-B7E0-CFA11A59F434}" type="presParOf" srcId="{38162558-D758-4C4B-A74A-E9BC972ADAEB}" destId="{803C1676-D2B1-46C2-B5FB-07E600119600}" srcOrd="4" destOrd="0" presId="urn:microsoft.com/office/officeart/2005/8/layout/default"/>
    <dgm:cxn modelId="{8F20D544-F4DE-450F-A044-4E7BA7190A8C}" type="presParOf" srcId="{38162558-D758-4C4B-A74A-E9BC972ADAEB}" destId="{5799D3DD-1BD0-4B34-97D8-216566585CF1}" srcOrd="5" destOrd="0" presId="urn:microsoft.com/office/officeart/2005/8/layout/default"/>
    <dgm:cxn modelId="{689C8785-0C82-4944-AF46-A32002BD3A6F}" type="presParOf" srcId="{38162558-D758-4C4B-A74A-E9BC972ADAEB}" destId="{E575F832-591F-43A4-90F7-943D4D25606C}" srcOrd="6" destOrd="0" presId="urn:microsoft.com/office/officeart/2005/8/layout/default"/>
    <dgm:cxn modelId="{6331B92E-072A-42F7-A904-9B3B8E1F0AA8}" type="presParOf" srcId="{38162558-D758-4C4B-A74A-E9BC972ADAEB}" destId="{824806AA-1723-41BD-8C32-CAB7A4C6A998}" srcOrd="7" destOrd="0" presId="urn:microsoft.com/office/officeart/2005/8/layout/default"/>
    <dgm:cxn modelId="{F8A5A3A9-B0B8-4415-825A-FB5D9D75F6BC}" type="presParOf" srcId="{38162558-D758-4C4B-A74A-E9BC972ADAEB}" destId="{42077742-43A0-4157-BBF8-8B4AF3E070BF}" srcOrd="8" destOrd="0" presId="urn:microsoft.com/office/officeart/2005/8/layout/default"/>
    <dgm:cxn modelId="{207D850F-DA73-471B-8B2C-06A3499F805D}" type="presParOf" srcId="{38162558-D758-4C4B-A74A-E9BC972ADAEB}" destId="{84E28B91-2955-42C7-BA0E-79E90E39B925}" srcOrd="9" destOrd="0" presId="urn:microsoft.com/office/officeart/2005/8/layout/default"/>
    <dgm:cxn modelId="{65305393-C39D-4F15-8484-27CC9687447D}" type="presParOf" srcId="{38162558-D758-4C4B-A74A-E9BC972ADAEB}" destId="{767D2127-F20A-4365-958F-C03D86C26D1F}" srcOrd="10" destOrd="0" presId="urn:microsoft.com/office/officeart/2005/8/layout/default"/>
    <dgm:cxn modelId="{CE1F8FC8-0F4F-4E91-B578-CD605D570C5B}" type="presParOf" srcId="{38162558-D758-4C4B-A74A-E9BC972ADAEB}" destId="{A2A7593E-6C09-40DB-A43B-DAFE29F3C6A9}" srcOrd="11" destOrd="0" presId="urn:microsoft.com/office/officeart/2005/8/layout/default"/>
    <dgm:cxn modelId="{4D6535E0-EC00-4E18-A9A6-83AE83F0B24B}" type="presParOf" srcId="{38162558-D758-4C4B-A74A-E9BC972ADAEB}" destId="{219386B8-C78A-4E17-B998-3C88B3F91FC5}" srcOrd="12" destOrd="0" presId="urn:microsoft.com/office/officeart/2005/8/layout/default"/>
    <dgm:cxn modelId="{641C7A3F-26A4-402A-B61E-4CB96FEC4FEA}" type="presParOf" srcId="{38162558-D758-4C4B-A74A-E9BC972ADAEB}" destId="{FEE7F956-136C-4449-A7C1-0DDDD545F6B6}" srcOrd="13" destOrd="0" presId="urn:microsoft.com/office/officeart/2005/8/layout/default"/>
    <dgm:cxn modelId="{7931B5CD-A4C6-4865-8A3B-C1761F0258BB}" type="presParOf" srcId="{38162558-D758-4C4B-A74A-E9BC972ADAEB}" destId="{567BE331-9FB3-424D-8C03-0B1EAC368FB5}" srcOrd="14" destOrd="0" presId="urn:microsoft.com/office/officeart/2005/8/layout/default"/>
    <dgm:cxn modelId="{5E0AD50C-5052-421B-B8FD-908125458B0E}" type="presParOf" srcId="{38162558-D758-4C4B-A74A-E9BC972ADAEB}" destId="{139CD950-8B62-4280-AC31-4204C9FA312E}" srcOrd="15" destOrd="0" presId="urn:microsoft.com/office/officeart/2005/8/layout/default"/>
    <dgm:cxn modelId="{5C50EF8A-8DF8-46A3-8274-CEC33EC82B91}" type="presParOf" srcId="{38162558-D758-4C4B-A74A-E9BC972ADAEB}" destId="{B7568253-F7DB-44FD-8F96-3B17331E17A6}" srcOrd="16" destOrd="0" presId="urn:microsoft.com/office/officeart/2005/8/layout/default"/>
    <dgm:cxn modelId="{F806D1D6-6C9A-4920-8C0A-273B300EED24}" type="presParOf" srcId="{38162558-D758-4C4B-A74A-E9BC972ADAEB}" destId="{D7EA7A5B-1A9B-4A73-B163-4E6098FDC921}" srcOrd="17" destOrd="0" presId="urn:microsoft.com/office/officeart/2005/8/layout/default"/>
    <dgm:cxn modelId="{62727123-5259-4320-8A24-6695170F40E1}" type="presParOf" srcId="{38162558-D758-4C4B-A74A-E9BC972ADAEB}" destId="{37F29066-7C92-45C5-954D-A3187DA58255}"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FA3F83-3701-4B5C-9DC7-3A69DEA9BB00}" type="doc">
      <dgm:prSet loTypeId="urn:microsoft.com/office/officeart/2005/8/layout/default" loCatId="list" qsTypeId="urn:microsoft.com/office/officeart/2005/8/quickstyle/simple1#200" qsCatId="simple" csTypeId="urn:microsoft.com/office/officeart/2005/8/colors/accent1_2#120" csCatId="accent1" phldr="1"/>
      <dgm:spPr/>
      <dgm:t>
        <a:bodyPr/>
        <a:lstStyle/>
        <a:p>
          <a:endParaRPr lang="en-US"/>
        </a:p>
      </dgm:t>
    </dgm:pt>
    <dgm:pt modelId="{B4605FDF-470D-43BC-80B2-4BE43198866C}">
      <dgm:prSet/>
      <dgm:spPr/>
      <dgm:t>
        <a:bodyPr/>
        <a:lstStyle/>
        <a:p>
          <a:r>
            <a:rPr lang="en-US" b="1" dirty="0" err="1"/>
            <a:t>Pentoksifilin</a:t>
          </a:r>
          <a:r>
            <a:rPr lang="en-US" b="1" dirty="0"/>
            <a:t> </a:t>
          </a:r>
          <a:endParaRPr lang="tr-TR" b="1" dirty="0"/>
        </a:p>
        <a:p>
          <a:r>
            <a:rPr lang="en-US" b="1" dirty="0"/>
            <a:t>(</a:t>
          </a:r>
          <a:r>
            <a:rPr lang="en-US" b="1" dirty="0" err="1"/>
            <a:t>Pentox</a:t>
          </a:r>
          <a:r>
            <a:rPr lang="en-US" b="1" dirty="0"/>
            <a:t> CR, Trental CR, </a:t>
          </a:r>
          <a:r>
            <a:rPr lang="en-US" b="1" dirty="0" err="1"/>
            <a:t>Trentilin</a:t>
          </a:r>
          <a:r>
            <a:rPr lang="en-US" b="1" dirty="0"/>
            <a:t> Retard</a:t>
          </a:r>
          <a:r>
            <a:rPr lang="tr-TR" b="1" dirty="0"/>
            <a:t>)</a:t>
          </a:r>
          <a:endParaRPr lang="en-US" dirty="0"/>
        </a:p>
      </dgm:t>
    </dgm:pt>
    <dgm:pt modelId="{7D1DB3A6-2619-4F16-9F70-01C9ADE6B1CC}" type="parTrans" cxnId="{6354F016-9728-430E-A9E3-CD87699C5EEF}">
      <dgm:prSet/>
      <dgm:spPr/>
      <dgm:t>
        <a:bodyPr/>
        <a:lstStyle/>
        <a:p>
          <a:endParaRPr lang="en-US"/>
        </a:p>
      </dgm:t>
    </dgm:pt>
    <dgm:pt modelId="{A8AAFAC9-9B83-4CCD-88D8-6E9ACA28E152}" type="sibTrans" cxnId="{6354F016-9728-430E-A9E3-CD87699C5EEF}">
      <dgm:prSet/>
      <dgm:spPr/>
      <dgm:t>
        <a:bodyPr/>
        <a:lstStyle/>
        <a:p>
          <a:endParaRPr lang="en-US"/>
        </a:p>
      </dgm:t>
    </dgm:pt>
    <dgm:pt modelId="{95825FA0-EE11-441F-B2D2-E06240AEE2AC}">
      <dgm:prSet/>
      <dgm:spPr/>
      <dgm:t>
        <a:bodyPr/>
        <a:lstStyle/>
        <a:p>
          <a:r>
            <a:rPr lang="tr-TR" b="1" dirty="0"/>
            <a:t>Digoksin</a:t>
          </a:r>
        </a:p>
        <a:p>
          <a:r>
            <a:rPr lang="tr-TR" b="1" dirty="0"/>
            <a:t> (</a:t>
          </a:r>
          <a:r>
            <a:rPr lang="tr-TR" b="1" dirty="0" err="1"/>
            <a:t>Digoxin</a:t>
          </a:r>
          <a:r>
            <a:rPr lang="tr-TR" b="1" dirty="0"/>
            <a:t>-Assos)</a:t>
          </a:r>
          <a:endParaRPr lang="en-US" dirty="0"/>
        </a:p>
      </dgm:t>
    </dgm:pt>
    <dgm:pt modelId="{B8159C50-A7F9-4A5E-89E7-AB29A7425429}" type="parTrans" cxnId="{21A3D6E9-38FA-495E-80BB-EE070F3E59AA}">
      <dgm:prSet/>
      <dgm:spPr/>
      <dgm:t>
        <a:bodyPr/>
        <a:lstStyle/>
        <a:p>
          <a:endParaRPr lang="en-US"/>
        </a:p>
      </dgm:t>
    </dgm:pt>
    <dgm:pt modelId="{23AF14A8-D401-4A50-9FD3-AD8AC03B938E}" type="sibTrans" cxnId="{21A3D6E9-38FA-495E-80BB-EE070F3E59AA}">
      <dgm:prSet/>
      <dgm:spPr/>
      <dgm:t>
        <a:bodyPr/>
        <a:lstStyle/>
        <a:p>
          <a:endParaRPr lang="en-US"/>
        </a:p>
      </dgm:t>
    </dgm:pt>
    <dgm:pt modelId="{AAA651C2-2A74-4C6C-9EE9-A8AE106CFA60}">
      <dgm:prSet/>
      <dgm:spPr/>
      <dgm:t>
        <a:bodyPr/>
        <a:lstStyle/>
        <a:p>
          <a:r>
            <a:rPr lang="tr-TR" b="1"/>
            <a:t>Amiodaron (Cordarone)</a:t>
          </a:r>
          <a:endParaRPr lang="en-US"/>
        </a:p>
      </dgm:t>
    </dgm:pt>
    <dgm:pt modelId="{5829D8EC-95B8-4368-A63B-03F1E14C391F}" type="parTrans" cxnId="{C8B5DD47-D2F6-410B-BDFC-DE01C2F65DB1}">
      <dgm:prSet/>
      <dgm:spPr/>
      <dgm:t>
        <a:bodyPr/>
        <a:lstStyle/>
        <a:p>
          <a:endParaRPr lang="en-US"/>
        </a:p>
      </dgm:t>
    </dgm:pt>
    <dgm:pt modelId="{660FE5B3-80BA-4BA8-BE31-7FF7652C3112}" type="sibTrans" cxnId="{C8B5DD47-D2F6-410B-BDFC-DE01C2F65DB1}">
      <dgm:prSet/>
      <dgm:spPr/>
      <dgm:t>
        <a:bodyPr/>
        <a:lstStyle/>
        <a:p>
          <a:endParaRPr lang="en-US"/>
        </a:p>
      </dgm:t>
    </dgm:pt>
    <dgm:pt modelId="{318490C1-DA8E-4C39-B568-A4B5AF106E53}">
      <dgm:prSet/>
      <dgm:spPr/>
      <dgm:t>
        <a:bodyPr/>
        <a:lstStyle/>
        <a:p>
          <a:r>
            <a:rPr lang="tr-TR" b="1"/>
            <a:t>Propafenon (Rytmonorm)</a:t>
          </a:r>
          <a:endParaRPr lang="en-US"/>
        </a:p>
      </dgm:t>
    </dgm:pt>
    <dgm:pt modelId="{A8927C1A-F641-4088-82A1-513FEFDACD79}" type="parTrans" cxnId="{209E8A71-4EC8-45B0-8E1A-3F39A199A28E}">
      <dgm:prSet/>
      <dgm:spPr/>
      <dgm:t>
        <a:bodyPr/>
        <a:lstStyle/>
        <a:p>
          <a:endParaRPr lang="en-US"/>
        </a:p>
      </dgm:t>
    </dgm:pt>
    <dgm:pt modelId="{0DFD3E7B-EFDF-460F-905E-694B606328AE}" type="sibTrans" cxnId="{209E8A71-4EC8-45B0-8E1A-3F39A199A28E}">
      <dgm:prSet/>
      <dgm:spPr/>
      <dgm:t>
        <a:bodyPr/>
        <a:lstStyle/>
        <a:p>
          <a:endParaRPr lang="en-US"/>
        </a:p>
      </dgm:t>
    </dgm:pt>
    <dgm:pt modelId="{1116900F-4A85-496C-B8F0-DB6AA0885372}">
      <dgm:prSet/>
      <dgm:spPr/>
      <dgm:t>
        <a:bodyPr/>
        <a:lstStyle/>
        <a:p>
          <a:r>
            <a:rPr lang="tr-TR" b="1" dirty="0" err="1"/>
            <a:t>Isosorbit</a:t>
          </a:r>
          <a:r>
            <a:rPr lang="tr-TR" b="1" dirty="0"/>
            <a:t> Monohidrat</a:t>
          </a:r>
        </a:p>
        <a:p>
          <a:r>
            <a:rPr lang="tr-TR" b="1" dirty="0"/>
            <a:t> (</a:t>
          </a:r>
          <a:r>
            <a:rPr lang="tr-TR" b="1" dirty="0" err="1"/>
            <a:t>Isorat</a:t>
          </a:r>
          <a:r>
            <a:rPr lang="tr-TR" b="1" dirty="0"/>
            <a:t>, </a:t>
          </a:r>
          <a:r>
            <a:rPr lang="tr-TR" b="1" dirty="0" err="1"/>
            <a:t>Isordil</a:t>
          </a:r>
          <a:r>
            <a:rPr lang="tr-TR" b="1" dirty="0"/>
            <a:t>, </a:t>
          </a:r>
          <a:r>
            <a:rPr lang="tr-TR" b="1" dirty="0" err="1"/>
            <a:t>Monoket</a:t>
          </a:r>
          <a:r>
            <a:rPr lang="tr-TR" b="1" dirty="0"/>
            <a:t>) </a:t>
          </a:r>
          <a:endParaRPr lang="en-US" dirty="0"/>
        </a:p>
      </dgm:t>
    </dgm:pt>
    <dgm:pt modelId="{1745C53E-532C-4C7D-868B-A3BDC95607F2}" type="parTrans" cxnId="{13DBC6FC-E366-4C02-B56A-0E6A5660F509}">
      <dgm:prSet/>
      <dgm:spPr/>
      <dgm:t>
        <a:bodyPr/>
        <a:lstStyle/>
        <a:p>
          <a:endParaRPr lang="en-US"/>
        </a:p>
      </dgm:t>
    </dgm:pt>
    <dgm:pt modelId="{61B5368D-C55B-44A5-8D4A-B6592664E5F3}" type="sibTrans" cxnId="{13DBC6FC-E366-4C02-B56A-0E6A5660F509}">
      <dgm:prSet/>
      <dgm:spPr/>
      <dgm:t>
        <a:bodyPr/>
        <a:lstStyle/>
        <a:p>
          <a:endParaRPr lang="en-US"/>
        </a:p>
      </dgm:t>
    </dgm:pt>
    <dgm:pt modelId="{5F606152-96AE-4248-9146-002E6A88A67D}">
      <dgm:prSet/>
      <dgm:spPr/>
      <dgm:t>
        <a:bodyPr/>
        <a:lstStyle/>
        <a:p>
          <a:r>
            <a:rPr lang="tr-TR" b="1"/>
            <a:t>Trimetazidin (Vastarel MR, Triplus MR, Vazidin MR, Vasofix</a:t>
          </a:r>
          <a:endParaRPr lang="en-US"/>
        </a:p>
      </dgm:t>
    </dgm:pt>
    <dgm:pt modelId="{36B5B299-144A-4BED-B446-DCE47F32569D}" type="parTrans" cxnId="{DD0AD2FE-A954-494B-BD30-C06158FDBCD1}">
      <dgm:prSet/>
      <dgm:spPr/>
      <dgm:t>
        <a:bodyPr/>
        <a:lstStyle/>
        <a:p>
          <a:endParaRPr lang="en-US"/>
        </a:p>
      </dgm:t>
    </dgm:pt>
    <dgm:pt modelId="{84E38150-4658-4289-8D42-2714E54CF325}" type="sibTrans" cxnId="{DD0AD2FE-A954-494B-BD30-C06158FDBCD1}">
      <dgm:prSet/>
      <dgm:spPr/>
      <dgm:t>
        <a:bodyPr/>
        <a:lstStyle/>
        <a:p>
          <a:endParaRPr lang="en-US"/>
        </a:p>
      </dgm:t>
    </dgm:pt>
    <dgm:pt modelId="{5A871361-7567-4F77-B385-7BFACFF02658}">
      <dgm:prSet/>
      <dgm:spPr/>
      <dgm:t>
        <a:bodyPr/>
        <a:lstStyle/>
        <a:p>
          <a:r>
            <a:rPr lang="tr-TR" b="1"/>
            <a:t>Diosmin+Hesperidin (Daflon) </a:t>
          </a:r>
          <a:endParaRPr lang="en-US"/>
        </a:p>
      </dgm:t>
    </dgm:pt>
    <dgm:pt modelId="{809D848C-2C55-4671-AD76-331A153AB4EC}" type="parTrans" cxnId="{20BD4AA8-421D-441D-90A4-244D96A11D4B}">
      <dgm:prSet/>
      <dgm:spPr/>
      <dgm:t>
        <a:bodyPr/>
        <a:lstStyle/>
        <a:p>
          <a:endParaRPr lang="en-US"/>
        </a:p>
      </dgm:t>
    </dgm:pt>
    <dgm:pt modelId="{73B55BF9-DC02-4A14-A294-2237D5158DDC}" type="sibTrans" cxnId="{20BD4AA8-421D-441D-90A4-244D96A11D4B}">
      <dgm:prSet/>
      <dgm:spPr/>
      <dgm:t>
        <a:bodyPr/>
        <a:lstStyle/>
        <a:p>
          <a:endParaRPr lang="en-US"/>
        </a:p>
      </dgm:t>
    </dgm:pt>
    <dgm:pt modelId="{F7285F9C-322C-4BA9-A32D-1EC28B9E8440}">
      <dgm:prSet/>
      <dgm:spPr/>
      <dgm:t>
        <a:bodyPr/>
        <a:lstStyle/>
        <a:p>
          <a:r>
            <a:rPr lang="tr-TR" b="1" dirty="0"/>
            <a:t>Kalsiyum </a:t>
          </a:r>
          <a:r>
            <a:rPr lang="tr-TR" b="1" dirty="0" err="1"/>
            <a:t>Dobesilat</a:t>
          </a:r>
          <a:r>
            <a:rPr lang="tr-TR" b="1" dirty="0"/>
            <a:t> (</a:t>
          </a:r>
          <a:r>
            <a:rPr lang="tr-TR" b="1" dirty="0" err="1"/>
            <a:t>Doxium</a:t>
          </a:r>
          <a:r>
            <a:rPr lang="tr-TR" b="1" dirty="0"/>
            <a:t>, </a:t>
          </a:r>
          <a:r>
            <a:rPr lang="tr-TR" b="1" dirty="0" err="1"/>
            <a:t>Modet</a:t>
          </a:r>
          <a:r>
            <a:rPr lang="tr-TR" b="1" dirty="0"/>
            <a:t>)</a:t>
          </a:r>
          <a:endParaRPr lang="en-US" dirty="0"/>
        </a:p>
      </dgm:t>
    </dgm:pt>
    <dgm:pt modelId="{BA0748FE-FBB5-4508-80D6-D1BF9652778E}" type="parTrans" cxnId="{24E7012C-F9C8-4717-9F88-ADEEE2B993A2}">
      <dgm:prSet/>
      <dgm:spPr/>
      <dgm:t>
        <a:bodyPr/>
        <a:lstStyle/>
        <a:p>
          <a:endParaRPr lang="en-US"/>
        </a:p>
      </dgm:t>
    </dgm:pt>
    <dgm:pt modelId="{C0F61AF9-45D4-428D-8A2F-6EFADF254B8C}" type="sibTrans" cxnId="{24E7012C-F9C8-4717-9F88-ADEEE2B993A2}">
      <dgm:prSet/>
      <dgm:spPr/>
      <dgm:t>
        <a:bodyPr/>
        <a:lstStyle/>
        <a:p>
          <a:endParaRPr lang="en-US"/>
        </a:p>
      </dgm:t>
    </dgm:pt>
    <dgm:pt modelId="{A7F1EC13-56D4-410D-BEA0-1D9C0CB1297F}">
      <dgm:prSet/>
      <dgm:spPr/>
      <dgm:t>
        <a:bodyPr/>
        <a:lstStyle/>
        <a:p>
          <a:r>
            <a:rPr lang="tr-TR" b="1" dirty="0" err="1"/>
            <a:t>Rutosid</a:t>
          </a:r>
          <a:r>
            <a:rPr lang="tr-TR" b="1" dirty="0"/>
            <a:t>/</a:t>
          </a:r>
          <a:r>
            <a:rPr lang="tr-TR" b="1" dirty="0" err="1"/>
            <a:t>Okserutin</a:t>
          </a:r>
          <a:r>
            <a:rPr lang="tr-TR" b="1" dirty="0"/>
            <a:t> (</a:t>
          </a:r>
          <a:r>
            <a:rPr lang="tr-TR" b="1" dirty="0" err="1"/>
            <a:t>Venoruton</a:t>
          </a:r>
          <a:r>
            <a:rPr lang="tr-TR" b="1" dirty="0"/>
            <a:t>)</a:t>
          </a:r>
          <a:endParaRPr lang="en-US" dirty="0"/>
        </a:p>
      </dgm:t>
    </dgm:pt>
    <dgm:pt modelId="{F9338CE0-4B2D-44C3-B65B-E3FFBBACB8EE}" type="parTrans" cxnId="{41D2EEA9-877C-4330-B2B1-5507F103AF11}">
      <dgm:prSet/>
      <dgm:spPr/>
      <dgm:t>
        <a:bodyPr/>
        <a:lstStyle/>
        <a:p>
          <a:endParaRPr lang="en-US"/>
        </a:p>
      </dgm:t>
    </dgm:pt>
    <dgm:pt modelId="{813D91D0-FC84-4690-AF08-314A1E94ED82}" type="sibTrans" cxnId="{41D2EEA9-877C-4330-B2B1-5507F103AF11}">
      <dgm:prSet/>
      <dgm:spPr/>
      <dgm:t>
        <a:bodyPr/>
        <a:lstStyle/>
        <a:p>
          <a:endParaRPr lang="en-US"/>
        </a:p>
      </dgm:t>
    </dgm:pt>
    <dgm:pt modelId="{C045B667-F9A3-4A9A-B215-5B48DE2E0382}">
      <dgm:prSet/>
      <dgm:spPr/>
      <dgm:t>
        <a:bodyPr/>
        <a:lstStyle/>
        <a:p>
          <a:r>
            <a:rPr lang="tr-TR" b="1"/>
            <a:t>Essin / Triterpen glikozid (Venotrex)</a:t>
          </a:r>
          <a:r>
            <a:rPr lang="tr-TR"/>
            <a:t>.</a:t>
          </a:r>
          <a:endParaRPr lang="en-US"/>
        </a:p>
      </dgm:t>
    </dgm:pt>
    <dgm:pt modelId="{03A0FB54-11E5-4F41-8AF9-E403C9740D32}" type="parTrans" cxnId="{6589C86D-1B44-4EA4-9999-E4483BE02AD3}">
      <dgm:prSet/>
      <dgm:spPr/>
      <dgm:t>
        <a:bodyPr/>
        <a:lstStyle/>
        <a:p>
          <a:endParaRPr lang="en-US"/>
        </a:p>
      </dgm:t>
    </dgm:pt>
    <dgm:pt modelId="{F220DD50-E8DB-4D19-BEA2-7508DEB055F9}" type="sibTrans" cxnId="{6589C86D-1B44-4EA4-9999-E4483BE02AD3}">
      <dgm:prSet/>
      <dgm:spPr/>
      <dgm:t>
        <a:bodyPr/>
        <a:lstStyle/>
        <a:p>
          <a:endParaRPr lang="en-US"/>
        </a:p>
      </dgm:t>
    </dgm:pt>
    <dgm:pt modelId="{0BDE8049-D31C-4FF3-99E3-03A850F834E8}" type="pres">
      <dgm:prSet presAssocID="{6AFA3F83-3701-4B5C-9DC7-3A69DEA9BB00}" presName="diagram" presStyleCnt="0">
        <dgm:presLayoutVars>
          <dgm:dir/>
          <dgm:resizeHandles val="exact"/>
        </dgm:presLayoutVars>
      </dgm:prSet>
      <dgm:spPr/>
    </dgm:pt>
    <dgm:pt modelId="{78612230-A318-4FC7-B15F-D0172A7800A5}" type="pres">
      <dgm:prSet presAssocID="{B4605FDF-470D-43BC-80B2-4BE43198866C}" presName="node" presStyleLbl="node1" presStyleIdx="0" presStyleCnt="10">
        <dgm:presLayoutVars>
          <dgm:bulletEnabled val="1"/>
        </dgm:presLayoutVars>
      </dgm:prSet>
      <dgm:spPr/>
    </dgm:pt>
    <dgm:pt modelId="{0E91300E-510B-4B05-A14F-48AA5D2D4B5C}" type="pres">
      <dgm:prSet presAssocID="{A8AAFAC9-9B83-4CCD-88D8-6E9ACA28E152}" presName="sibTrans" presStyleCnt="0"/>
      <dgm:spPr/>
    </dgm:pt>
    <dgm:pt modelId="{EA27AD6D-B3F9-4513-89B5-6A79DEFCABB7}" type="pres">
      <dgm:prSet presAssocID="{95825FA0-EE11-441F-B2D2-E06240AEE2AC}" presName="node" presStyleLbl="node1" presStyleIdx="1" presStyleCnt="10">
        <dgm:presLayoutVars>
          <dgm:bulletEnabled val="1"/>
        </dgm:presLayoutVars>
      </dgm:prSet>
      <dgm:spPr/>
    </dgm:pt>
    <dgm:pt modelId="{046100CE-BC92-45FE-89B9-37DF9A797580}" type="pres">
      <dgm:prSet presAssocID="{23AF14A8-D401-4A50-9FD3-AD8AC03B938E}" presName="sibTrans" presStyleCnt="0"/>
      <dgm:spPr/>
    </dgm:pt>
    <dgm:pt modelId="{509B136D-D514-40ED-B0B4-CE9373427768}" type="pres">
      <dgm:prSet presAssocID="{AAA651C2-2A74-4C6C-9EE9-A8AE106CFA60}" presName="node" presStyleLbl="node1" presStyleIdx="2" presStyleCnt="10">
        <dgm:presLayoutVars>
          <dgm:bulletEnabled val="1"/>
        </dgm:presLayoutVars>
      </dgm:prSet>
      <dgm:spPr/>
    </dgm:pt>
    <dgm:pt modelId="{F810CFFB-7285-4C6D-B714-50E62E9BC52A}" type="pres">
      <dgm:prSet presAssocID="{660FE5B3-80BA-4BA8-BE31-7FF7652C3112}" presName="sibTrans" presStyleCnt="0"/>
      <dgm:spPr/>
    </dgm:pt>
    <dgm:pt modelId="{9E778253-6B12-4C34-BDB8-EAC1820CBE3D}" type="pres">
      <dgm:prSet presAssocID="{318490C1-DA8E-4C39-B568-A4B5AF106E53}" presName="node" presStyleLbl="node1" presStyleIdx="3" presStyleCnt="10">
        <dgm:presLayoutVars>
          <dgm:bulletEnabled val="1"/>
        </dgm:presLayoutVars>
      </dgm:prSet>
      <dgm:spPr/>
    </dgm:pt>
    <dgm:pt modelId="{262E5B6A-94B7-4C4B-91B8-949FDF73BF3B}" type="pres">
      <dgm:prSet presAssocID="{0DFD3E7B-EFDF-460F-905E-694B606328AE}" presName="sibTrans" presStyleCnt="0"/>
      <dgm:spPr/>
    </dgm:pt>
    <dgm:pt modelId="{1623FACC-7BEF-4484-88F4-DB5BDA6D8E2A}" type="pres">
      <dgm:prSet presAssocID="{1116900F-4A85-496C-B8F0-DB6AA0885372}" presName="node" presStyleLbl="node1" presStyleIdx="4" presStyleCnt="10">
        <dgm:presLayoutVars>
          <dgm:bulletEnabled val="1"/>
        </dgm:presLayoutVars>
      </dgm:prSet>
      <dgm:spPr/>
    </dgm:pt>
    <dgm:pt modelId="{1244488D-9EF8-4B76-8AAE-990F7BB7039B}" type="pres">
      <dgm:prSet presAssocID="{61B5368D-C55B-44A5-8D4A-B6592664E5F3}" presName="sibTrans" presStyleCnt="0"/>
      <dgm:spPr/>
    </dgm:pt>
    <dgm:pt modelId="{2A7AB373-D2FE-4BF3-AD3C-C6EF96BBFA6A}" type="pres">
      <dgm:prSet presAssocID="{5F606152-96AE-4248-9146-002E6A88A67D}" presName="node" presStyleLbl="node1" presStyleIdx="5" presStyleCnt="10">
        <dgm:presLayoutVars>
          <dgm:bulletEnabled val="1"/>
        </dgm:presLayoutVars>
      </dgm:prSet>
      <dgm:spPr/>
    </dgm:pt>
    <dgm:pt modelId="{F0C781AC-7727-4E59-8CA6-1AF37F482F69}" type="pres">
      <dgm:prSet presAssocID="{84E38150-4658-4289-8D42-2714E54CF325}" presName="sibTrans" presStyleCnt="0"/>
      <dgm:spPr/>
    </dgm:pt>
    <dgm:pt modelId="{9D09082B-9A64-4C39-A989-636D28F1E9EE}" type="pres">
      <dgm:prSet presAssocID="{5A871361-7567-4F77-B385-7BFACFF02658}" presName="node" presStyleLbl="node1" presStyleIdx="6" presStyleCnt="10">
        <dgm:presLayoutVars>
          <dgm:bulletEnabled val="1"/>
        </dgm:presLayoutVars>
      </dgm:prSet>
      <dgm:spPr/>
    </dgm:pt>
    <dgm:pt modelId="{F054C996-0DA1-4B15-9A1C-F9F6A0F55D73}" type="pres">
      <dgm:prSet presAssocID="{73B55BF9-DC02-4A14-A294-2237D5158DDC}" presName="sibTrans" presStyleCnt="0"/>
      <dgm:spPr/>
    </dgm:pt>
    <dgm:pt modelId="{B350F9A9-86F1-4FDB-AF4F-3E0FF0F3127B}" type="pres">
      <dgm:prSet presAssocID="{F7285F9C-322C-4BA9-A32D-1EC28B9E8440}" presName="node" presStyleLbl="node1" presStyleIdx="7" presStyleCnt="10">
        <dgm:presLayoutVars>
          <dgm:bulletEnabled val="1"/>
        </dgm:presLayoutVars>
      </dgm:prSet>
      <dgm:spPr/>
    </dgm:pt>
    <dgm:pt modelId="{4577DE81-9A4D-4B22-8012-1AC8BA5FD7CF}" type="pres">
      <dgm:prSet presAssocID="{C0F61AF9-45D4-428D-8A2F-6EFADF254B8C}" presName="sibTrans" presStyleCnt="0"/>
      <dgm:spPr/>
    </dgm:pt>
    <dgm:pt modelId="{C8C1A9F9-5429-44D3-838E-5F55D017D292}" type="pres">
      <dgm:prSet presAssocID="{A7F1EC13-56D4-410D-BEA0-1D9C0CB1297F}" presName="node" presStyleLbl="node1" presStyleIdx="8" presStyleCnt="10">
        <dgm:presLayoutVars>
          <dgm:bulletEnabled val="1"/>
        </dgm:presLayoutVars>
      </dgm:prSet>
      <dgm:spPr/>
    </dgm:pt>
    <dgm:pt modelId="{8A6B1B75-73E7-499C-A8DD-EB75BFBF732C}" type="pres">
      <dgm:prSet presAssocID="{813D91D0-FC84-4690-AF08-314A1E94ED82}" presName="sibTrans" presStyleCnt="0"/>
      <dgm:spPr/>
    </dgm:pt>
    <dgm:pt modelId="{2B4D6183-93DE-4345-9862-7B6D7FDAF8F0}" type="pres">
      <dgm:prSet presAssocID="{C045B667-F9A3-4A9A-B215-5B48DE2E0382}" presName="node" presStyleLbl="node1" presStyleIdx="9" presStyleCnt="10">
        <dgm:presLayoutVars>
          <dgm:bulletEnabled val="1"/>
        </dgm:presLayoutVars>
      </dgm:prSet>
      <dgm:spPr/>
    </dgm:pt>
  </dgm:ptLst>
  <dgm:cxnLst>
    <dgm:cxn modelId="{06ABEB0E-9F0D-44AC-9BD5-157995E9021A}" type="presOf" srcId="{5F606152-96AE-4248-9146-002E6A88A67D}" destId="{2A7AB373-D2FE-4BF3-AD3C-C6EF96BBFA6A}" srcOrd="0" destOrd="0" presId="urn:microsoft.com/office/officeart/2005/8/layout/default"/>
    <dgm:cxn modelId="{6354F016-9728-430E-A9E3-CD87699C5EEF}" srcId="{6AFA3F83-3701-4B5C-9DC7-3A69DEA9BB00}" destId="{B4605FDF-470D-43BC-80B2-4BE43198866C}" srcOrd="0" destOrd="0" parTransId="{7D1DB3A6-2619-4F16-9F70-01C9ADE6B1CC}" sibTransId="{A8AAFAC9-9B83-4CCD-88D8-6E9ACA28E152}"/>
    <dgm:cxn modelId="{24E7012C-F9C8-4717-9F88-ADEEE2B993A2}" srcId="{6AFA3F83-3701-4B5C-9DC7-3A69DEA9BB00}" destId="{F7285F9C-322C-4BA9-A32D-1EC28B9E8440}" srcOrd="7" destOrd="0" parTransId="{BA0748FE-FBB5-4508-80D6-D1BF9652778E}" sibTransId="{C0F61AF9-45D4-428D-8A2F-6EFADF254B8C}"/>
    <dgm:cxn modelId="{6DB34839-0A44-449F-A785-F383B700E21A}" type="presOf" srcId="{B4605FDF-470D-43BC-80B2-4BE43198866C}" destId="{78612230-A318-4FC7-B15F-D0172A7800A5}" srcOrd="0" destOrd="0" presId="urn:microsoft.com/office/officeart/2005/8/layout/default"/>
    <dgm:cxn modelId="{8BC13C3C-E0CC-4E5B-92AA-86AEBA016503}" type="presOf" srcId="{1116900F-4A85-496C-B8F0-DB6AA0885372}" destId="{1623FACC-7BEF-4484-88F4-DB5BDA6D8E2A}" srcOrd="0" destOrd="0" presId="urn:microsoft.com/office/officeart/2005/8/layout/default"/>
    <dgm:cxn modelId="{C8B5DD47-D2F6-410B-BDFC-DE01C2F65DB1}" srcId="{6AFA3F83-3701-4B5C-9DC7-3A69DEA9BB00}" destId="{AAA651C2-2A74-4C6C-9EE9-A8AE106CFA60}" srcOrd="2" destOrd="0" parTransId="{5829D8EC-95B8-4368-A63B-03F1E14C391F}" sibTransId="{660FE5B3-80BA-4BA8-BE31-7FF7652C3112}"/>
    <dgm:cxn modelId="{0398C66A-E5D3-4ED1-8304-C247BFB0B0B3}" type="presOf" srcId="{318490C1-DA8E-4C39-B568-A4B5AF106E53}" destId="{9E778253-6B12-4C34-BDB8-EAC1820CBE3D}" srcOrd="0" destOrd="0" presId="urn:microsoft.com/office/officeart/2005/8/layout/default"/>
    <dgm:cxn modelId="{6589C86D-1B44-4EA4-9999-E4483BE02AD3}" srcId="{6AFA3F83-3701-4B5C-9DC7-3A69DEA9BB00}" destId="{C045B667-F9A3-4A9A-B215-5B48DE2E0382}" srcOrd="9" destOrd="0" parTransId="{03A0FB54-11E5-4F41-8AF9-E403C9740D32}" sibTransId="{F220DD50-E8DB-4D19-BEA2-7508DEB055F9}"/>
    <dgm:cxn modelId="{209E8A71-4EC8-45B0-8E1A-3F39A199A28E}" srcId="{6AFA3F83-3701-4B5C-9DC7-3A69DEA9BB00}" destId="{318490C1-DA8E-4C39-B568-A4B5AF106E53}" srcOrd="3" destOrd="0" parTransId="{A8927C1A-F641-4088-82A1-513FEFDACD79}" sibTransId="{0DFD3E7B-EFDF-460F-905E-694B606328AE}"/>
    <dgm:cxn modelId="{CCE71A7D-EF95-4C31-AECF-C7C389DD9E98}" type="presOf" srcId="{F7285F9C-322C-4BA9-A32D-1EC28B9E8440}" destId="{B350F9A9-86F1-4FDB-AF4F-3E0FF0F3127B}" srcOrd="0" destOrd="0" presId="urn:microsoft.com/office/officeart/2005/8/layout/default"/>
    <dgm:cxn modelId="{CD127680-CBD4-4FBF-8924-CF668A006DAF}" type="presOf" srcId="{6AFA3F83-3701-4B5C-9DC7-3A69DEA9BB00}" destId="{0BDE8049-D31C-4FF3-99E3-03A850F834E8}" srcOrd="0" destOrd="0" presId="urn:microsoft.com/office/officeart/2005/8/layout/default"/>
    <dgm:cxn modelId="{F01C259E-1AC7-48DD-89E5-B56E293A02E5}" type="presOf" srcId="{A7F1EC13-56D4-410D-BEA0-1D9C0CB1297F}" destId="{C8C1A9F9-5429-44D3-838E-5F55D017D292}" srcOrd="0" destOrd="0" presId="urn:microsoft.com/office/officeart/2005/8/layout/default"/>
    <dgm:cxn modelId="{20BD4AA8-421D-441D-90A4-244D96A11D4B}" srcId="{6AFA3F83-3701-4B5C-9DC7-3A69DEA9BB00}" destId="{5A871361-7567-4F77-B385-7BFACFF02658}" srcOrd="6" destOrd="0" parTransId="{809D848C-2C55-4671-AD76-331A153AB4EC}" sibTransId="{73B55BF9-DC02-4A14-A294-2237D5158DDC}"/>
    <dgm:cxn modelId="{41D2EEA9-877C-4330-B2B1-5507F103AF11}" srcId="{6AFA3F83-3701-4B5C-9DC7-3A69DEA9BB00}" destId="{A7F1EC13-56D4-410D-BEA0-1D9C0CB1297F}" srcOrd="8" destOrd="0" parTransId="{F9338CE0-4B2D-44C3-B65B-E3FFBBACB8EE}" sibTransId="{813D91D0-FC84-4690-AF08-314A1E94ED82}"/>
    <dgm:cxn modelId="{63FF8CC5-BDCE-4083-85B0-5FA22402A0E4}" type="presOf" srcId="{5A871361-7567-4F77-B385-7BFACFF02658}" destId="{9D09082B-9A64-4C39-A989-636D28F1E9EE}" srcOrd="0" destOrd="0" presId="urn:microsoft.com/office/officeart/2005/8/layout/default"/>
    <dgm:cxn modelId="{894409C6-20FB-4729-9F17-7955DACFA055}" type="presOf" srcId="{95825FA0-EE11-441F-B2D2-E06240AEE2AC}" destId="{EA27AD6D-B3F9-4513-89B5-6A79DEFCABB7}" srcOrd="0" destOrd="0" presId="urn:microsoft.com/office/officeart/2005/8/layout/default"/>
    <dgm:cxn modelId="{C5119DD2-2546-41B6-B364-3F9E4E50F41F}" type="presOf" srcId="{AAA651C2-2A74-4C6C-9EE9-A8AE106CFA60}" destId="{509B136D-D514-40ED-B0B4-CE9373427768}" srcOrd="0" destOrd="0" presId="urn:microsoft.com/office/officeart/2005/8/layout/default"/>
    <dgm:cxn modelId="{34E3FAD6-1133-4269-8EB8-0880C231ECB9}" type="presOf" srcId="{C045B667-F9A3-4A9A-B215-5B48DE2E0382}" destId="{2B4D6183-93DE-4345-9862-7B6D7FDAF8F0}" srcOrd="0" destOrd="0" presId="urn:microsoft.com/office/officeart/2005/8/layout/default"/>
    <dgm:cxn modelId="{21A3D6E9-38FA-495E-80BB-EE070F3E59AA}" srcId="{6AFA3F83-3701-4B5C-9DC7-3A69DEA9BB00}" destId="{95825FA0-EE11-441F-B2D2-E06240AEE2AC}" srcOrd="1" destOrd="0" parTransId="{B8159C50-A7F9-4A5E-89E7-AB29A7425429}" sibTransId="{23AF14A8-D401-4A50-9FD3-AD8AC03B938E}"/>
    <dgm:cxn modelId="{13DBC6FC-E366-4C02-B56A-0E6A5660F509}" srcId="{6AFA3F83-3701-4B5C-9DC7-3A69DEA9BB00}" destId="{1116900F-4A85-496C-B8F0-DB6AA0885372}" srcOrd="4" destOrd="0" parTransId="{1745C53E-532C-4C7D-868B-A3BDC95607F2}" sibTransId="{61B5368D-C55B-44A5-8D4A-B6592664E5F3}"/>
    <dgm:cxn modelId="{DD0AD2FE-A954-494B-BD30-C06158FDBCD1}" srcId="{6AFA3F83-3701-4B5C-9DC7-3A69DEA9BB00}" destId="{5F606152-96AE-4248-9146-002E6A88A67D}" srcOrd="5" destOrd="0" parTransId="{36B5B299-144A-4BED-B446-DCE47F32569D}" sibTransId="{84E38150-4658-4289-8D42-2714E54CF325}"/>
    <dgm:cxn modelId="{C261300B-EF11-4D55-8F9F-F01823A785E1}" type="presParOf" srcId="{0BDE8049-D31C-4FF3-99E3-03A850F834E8}" destId="{78612230-A318-4FC7-B15F-D0172A7800A5}" srcOrd="0" destOrd="0" presId="urn:microsoft.com/office/officeart/2005/8/layout/default"/>
    <dgm:cxn modelId="{232B732A-8FEB-48FD-A878-BF911F823978}" type="presParOf" srcId="{0BDE8049-D31C-4FF3-99E3-03A850F834E8}" destId="{0E91300E-510B-4B05-A14F-48AA5D2D4B5C}" srcOrd="1" destOrd="0" presId="urn:microsoft.com/office/officeart/2005/8/layout/default"/>
    <dgm:cxn modelId="{0606F317-BAA8-4CA7-B7A0-74969EE4C6F0}" type="presParOf" srcId="{0BDE8049-D31C-4FF3-99E3-03A850F834E8}" destId="{EA27AD6D-B3F9-4513-89B5-6A79DEFCABB7}" srcOrd="2" destOrd="0" presId="urn:microsoft.com/office/officeart/2005/8/layout/default"/>
    <dgm:cxn modelId="{79563FD4-960B-4E04-B77B-E06518C22AF0}" type="presParOf" srcId="{0BDE8049-D31C-4FF3-99E3-03A850F834E8}" destId="{046100CE-BC92-45FE-89B9-37DF9A797580}" srcOrd="3" destOrd="0" presId="urn:microsoft.com/office/officeart/2005/8/layout/default"/>
    <dgm:cxn modelId="{8107389F-95C9-4194-8113-81479116FD11}" type="presParOf" srcId="{0BDE8049-D31C-4FF3-99E3-03A850F834E8}" destId="{509B136D-D514-40ED-B0B4-CE9373427768}" srcOrd="4" destOrd="0" presId="urn:microsoft.com/office/officeart/2005/8/layout/default"/>
    <dgm:cxn modelId="{12CF1627-2FDA-435B-990B-F23A7ABF8422}" type="presParOf" srcId="{0BDE8049-D31C-4FF3-99E3-03A850F834E8}" destId="{F810CFFB-7285-4C6D-B714-50E62E9BC52A}" srcOrd="5" destOrd="0" presId="urn:microsoft.com/office/officeart/2005/8/layout/default"/>
    <dgm:cxn modelId="{0CCD0E03-319D-4E95-81D7-0D5E91012BCD}" type="presParOf" srcId="{0BDE8049-D31C-4FF3-99E3-03A850F834E8}" destId="{9E778253-6B12-4C34-BDB8-EAC1820CBE3D}" srcOrd="6" destOrd="0" presId="urn:microsoft.com/office/officeart/2005/8/layout/default"/>
    <dgm:cxn modelId="{D942EE93-9144-4C97-A6B3-6986A65CBCA9}" type="presParOf" srcId="{0BDE8049-D31C-4FF3-99E3-03A850F834E8}" destId="{262E5B6A-94B7-4C4B-91B8-949FDF73BF3B}" srcOrd="7" destOrd="0" presId="urn:microsoft.com/office/officeart/2005/8/layout/default"/>
    <dgm:cxn modelId="{03D00BF8-FE4A-4B1C-99EF-5B9FCC6BDE2E}" type="presParOf" srcId="{0BDE8049-D31C-4FF3-99E3-03A850F834E8}" destId="{1623FACC-7BEF-4484-88F4-DB5BDA6D8E2A}" srcOrd="8" destOrd="0" presId="urn:microsoft.com/office/officeart/2005/8/layout/default"/>
    <dgm:cxn modelId="{566E38E2-FBF6-4826-AF22-942DF101AB56}" type="presParOf" srcId="{0BDE8049-D31C-4FF3-99E3-03A850F834E8}" destId="{1244488D-9EF8-4B76-8AAE-990F7BB7039B}" srcOrd="9" destOrd="0" presId="urn:microsoft.com/office/officeart/2005/8/layout/default"/>
    <dgm:cxn modelId="{B72B4F36-AB7D-4A49-87C6-9BF98DDF7E80}" type="presParOf" srcId="{0BDE8049-D31C-4FF3-99E3-03A850F834E8}" destId="{2A7AB373-D2FE-4BF3-AD3C-C6EF96BBFA6A}" srcOrd="10" destOrd="0" presId="urn:microsoft.com/office/officeart/2005/8/layout/default"/>
    <dgm:cxn modelId="{E7510A68-B58B-4DE6-8C68-1B2DAB9E6A11}" type="presParOf" srcId="{0BDE8049-D31C-4FF3-99E3-03A850F834E8}" destId="{F0C781AC-7727-4E59-8CA6-1AF37F482F69}" srcOrd="11" destOrd="0" presId="urn:microsoft.com/office/officeart/2005/8/layout/default"/>
    <dgm:cxn modelId="{A86E94A4-DB40-46F2-AF59-AC12B7B3C69B}" type="presParOf" srcId="{0BDE8049-D31C-4FF3-99E3-03A850F834E8}" destId="{9D09082B-9A64-4C39-A989-636D28F1E9EE}" srcOrd="12" destOrd="0" presId="urn:microsoft.com/office/officeart/2005/8/layout/default"/>
    <dgm:cxn modelId="{A1E28FEB-AFD4-4CFE-857D-7558AAE08DB9}" type="presParOf" srcId="{0BDE8049-D31C-4FF3-99E3-03A850F834E8}" destId="{F054C996-0DA1-4B15-9A1C-F9F6A0F55D73}" srcOrd="13" destOrd="0" presId="urn:microsoft.com/office/officeart/2005/8/layout/default"/>
    <dgm:cxn modelId="{C3E47A73-8EF1-43A1-A938-A4477B6D7180}" type="presParOf" srcId="{0BDE8049-D31C-4FF3-99E3-03A850F834E8}" destId="{B350F9A9-86F1-4FDB-AF4F-3E0FF0F3127B}" srcOrd="14" destOrd="0" presId="urn:microsoft.com/office/officeart/2005/8/layout/default"/>
    <dgm:cxn modelId="{D5C1DC2C-E88E-4B6E-870F-82FAAC74B900}" type="presParOf" srcId="{0BDE8049-D31C-4FF3-99E3-03A850F834E8}" destId="{4577DE81-9A4D-4B22-8012-1AC8BA5FD7CF}" srcOrd="15" destOrd="0" presId="urn:microsoft.com/office/officeart/2005/8/layout/default"/>
    <dgm:cxn modelId="{2A7B2C60-6794-4068-B3E4-A514E3B0F4FD}" type="presParOf" srcId="{0BDE8049-D31C-4FF3-99E3-03A850F834E8}" destId="{C8C1A9F9-5429-44D3-838E-5F55D017D292}" srcOrd="16" destOrd="0" presId="urn:microsoft.com/office/officeart/2005/8/layout/default"/>
    <dgm:cxn modelId="{4F4BFD49-520A-4B85-A7A1-42D80DF8696E}" type="presParOf" srcId="{0BDE8049-D31C-4FF3-99E3-03A850F834E8}" destId="{8A6B1B75-73E7-499C-A8DD-EB75BFBF732C}" srcOrd="17" destOrd="0" presId="urn:microsoft.com/office/officeart/2005/8/layout/default"/>
    <dgm:cxn modelId="{8CCEB4F7-9060-4414-8F28-DBA0B0C763DD}" type="presParOf" srcId="{0BDE8049-D31C-4FF3-99E3-03A850F834E8}" destId="{2B4D6183-93DE-4345-9862-7B6D7FDAF8F0}"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036C0-7B93-F64C-8952-DE6AD6534491}">
      <dsp:nvSpPr>
        <dsp:cNvPr id="0" name=""/>
        <dsp:cNvSpPr/>
      </dsp:nvSpPr>
      <dsp:spPr>
        <a:xfrm>
          <a:off x="0" y="571"/>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Sağlığı Merkezi ve ASM’de sunulan hizmetler hakkında bilgi vermek</a:t>
          </a:r>
          <a:endParaRPr lang="en-US" sz="2400" kern="1200">
            <a:latin typeface="Calibri" panose="020F0502020204030204" pitchFamily="34" charset="0"/>
            <a:cs typeface="Calibri" panose="020F0502020204030204" pitchFamily="34" charset="0"/>
          </a:endParaRPr>
        </a:p>
      </dsp:txBody>
      <dsp:txXfrm>
        <a:off x="26298" y="26869"/>
        <a:ext cx="10005803" cy="486129"/>
      </dsp:txXfrm>
    </dsp:sp>
    <dsp:sp modelId="{851876E5-0E0D-E14A-9477-1690D54E551C}">
      <dsp:nvSpPr>
        <dsp:cNvPr id="0" name=""/>
        <dsp:cNvSpPr/>
      </dsp:nvSpPr>
      <dsp:spPr>
        <a:xfrm>
          <a:off x="0" y="552557"/>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sağlığı merkezinin fiziki yapısı ve teknik şartları hakkında bilgi edinmek</a:t>
          </a:r>
          <a:endParaRPr lang="en-US" sz="2400" kern="1200">
            <a:latin typeface="Calibri" panose="020F0502020204030204" pitchFamily="34" charset="0"/>
            <a:cs typeface="Calibri" panose="020F0502020204030204" pitchFamily="34" charset="0"/>
          </a:endParaRPr>
        </a:p>
      </dsp:txBody>
      <dsp:txXfrm>
        <a:off x="26298" y="578855"/>
        <a:ext cx="10005803" cy="486129"/>
      </dsp:txXfrm>
    </dsp:sp>
    <dsp:sp modelId="{2A563AC5-35F2-A34A-ADFA-BA1BC9F21E42}">
      <dsp:nvSpPr>
        <dsp:cNvPr id="0" name=""/>
        <dsp:cNvSpPr/>
      </dsp:nvSpPr>
      <dsp:spPr>
        <a:xfrm>
          <a:off x="0" y="1104544"/>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Hekiminin ve aile sağlığı çalışanının görev ve sorumluluklarını öğrenmek</a:t>
          </a:r>
          <a:endParaRPr lang="en-US" sz="2400" kern="1200">
            <a:latin typeface="Calibri" panose="020F0502020204030204" pitchFamily="34" charset="0"/>
            <a:cs typeface="Calibri" panose="020F0502020204030204" pitchFamily="34" charset="0"/>
          </a:endParaRPr>
        </a:p>
      </dsp:txBody>
      <dsp:txXfrm>
        <a:off x="26298" y="1130842"/>
        <a:ext cx="10005803" cy="486129"/>
      </dsp:txXfrm>
    </dsp:sp>
    <dsp:sp modelId="{FA1708FC-964B-1346-96CE-E0D8157321AC}">
      <dsp:nvSpPr>
        <dsp:cNvPr id="0" name=""/>
        <dsp:cNvSpPr/>
      </dsp:nvSpPr>
      <dsp:spPr>
        <a:xfrm>
          <a:off x="0" y="1656530"/>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hekimliği uygulamalarını öğrenmek</a:t>
          </a:r>
          <a:endParaRPr lang="en-US" sz="2400" kern="1200">
            <a:latin typeface="Calibri" panose="020F0502020204030204" pitchFamily="34" charset="0"/>
            <a:cs typeface="Calibri" panose="020F0502020204030204" pitchFamily="34" charset="0"/>
          </a:endParaRPr>
        </a:p>
      </dsp:txBody>
      <dsp:txXfrm>
        <a:off x="26298" y="1682828"/>
        <a:ext cx="10005803" cy="486129"/>
      </dsp:txXfrm>
    </dsp:sp>
    <dsp:sp modelId="{31101323-D69D-2947-9416-94BEBA9E736A}">
      <dsp:nvSpPr>
        <dsp:cNvPr id="0" name=""/>
        <dsp:cNvSpPr/>
      </dsp:nvSpPr>
      <dsp:spPr>
        <a:xfrm>
          <a:off x="0" y="2208517"/>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hekimliğinde yapılan izlem ve taramaları öğrenmek</a:t>
          </a:r>
          <a:endParaRPr lang="en-US" sz="2400" kern="1200">
            <a:latin typeface="Calibri" panose="020F0502020204030204" pitchFamily="34" charset="0"/>
            <a:cs typeface="Calibri" panose="020F0502020204030204" pitchFamily="34" charset="0"/>
          </a:endParaRPr>
        </a:p>
      </dsp:txBody>
      <dsp:txXfrm>
        <a:off x="26298" y="2234815"/>
        <a:ext cx="10005803" cy="486129"/>
      </dsp:txXfrm>
    </dsp:sp>
    <dsp:sp modelId="{8F474224-5002-2E43-A601-F71D629AA8DC}">
      <dsp:nvSpPr>
        <dsp:cNvPr id="0" name=""/>
        <dsp:cNvSpPr/>
      </dsp:nvSpPr>
      <dsp:spPr>
        <a:xfrm>
          <a:off x="0" y="2760503"/>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Hyp hakkında bilgi edinmek</a:t>
          </a:r>
          <a:endParaRPr lang="en-US" sz="2400" kern="1200">
            <a:latin typeface="Calibri" panose="020F0502020204030204" pitchFamily="34" charset="0"/>
            <a:cs typeface="Calibri" panose="020F0502020204030204" pitchFamily="34" charset="0"/>
          </a:endParaRPr>
        </a:p>
      </dsp:txBody>
      <dsp:txXfrm>
        <a:off x="26298" y="2786801"/>
        <a:ext cx="10005803" cy="486129"/>
      </dsp:txXfrm>
    </dsp:sp>
    <dsp:sp modelId="{36C80213-8F54-454D-963C-9F24C309B1D6}">
      <dsp:nvSpPr>
        <dsp:cNvPr id="0" name=""/>
        <dsp:cNvSpPr/>
      </dsp:nvSpPr>
      <dsp:spPr>
        <a:xfrm>
          <a:off x="0" y="3312490"/>
          <a:ext cx="10058399" cy="5387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Calibri" panose="020F0502020204030204" pitchFamily="34" charset="0"/>
              <a:cs typeface="Calibri" panose="020F0502020204030204" pitchFamily="34" charset="0"/>
            </a:rPr>
            <a:t>Aile hekimliği uzmanlarının çıkarabildiği raporlar hakkında bilgi vermek</a:t>
          </a:r>
          <a:endParaRPr lang="en-US" sz="2400" kern="1200" dirty="0">
            <a:latin typeface="Calibri" panose="020F0502020204030204" pitchFamily="34" charset="0"/>
            <a:cs typeface="Calibri" panose="020F0502020204030204" pitchFamily="34" charset="0"/>
          </a:endParaRPr>
        </a:p>
      </dsp:txBody>
      <dsp:txXfrm>
        <a:off x="26298" y="3338788"/>
        <a:ext cx="10005803" cy="4861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838FF-491F-B44B-A122-7FA1614D0A66}">
      <dsp:nvSpPr>
        <dsp:cNvPr id="0" name=""/>
        <dsp:cNvSpPr/>
      </dsp:nvSpPr>
      <dsp:spPr>
        <a:xfrm>
          <a:off x="1227" y="330110"/>
          <a:ext cx="4309690" cy="27366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991393-D6C0-934E-8947-8F15C554D293}">
      <dsp:nvSpPr>
        <dsp:cNvPr id="0" name=""/>
        <dsp:cNvSpPr/>
      </dsp:nvSpPr>
      <dsp:spPr>
        <a:xfrm>
          <a:off x="480082" y="785022"/>
          <a:ext cx="4309690" cy="27366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a:t>Aile hekimi: </a:t>
          </a:r>
          <a:r>
            <a:rPr lang="tr-TR" sz="1600" kern="1200"/>
            <a:t>5258 sayılı Aile Hekimliği Kanununa göre</a:t>
          </a:r>
          <a:r>
            <a:rPr lang="tr-TR" sz="1600" b="1" kern="1200"/>
            <a:t>; </a:t>
          </a:r>
          <a:r>
            <a:rPr lang="tr-TR" sz="1600" kern="1200"/>
            <a:t>kişiye yönelik koruyucu sağlık hizmetleri ile birinci basamak teşhis, tedavi ve rehabilite edici sağlık hizmetlerini yaş, cinsiyet ve hastalık ayrımı yapmaksızın, her kişiye kapsamlı ve devamlı olarak belirli bir mekânda vermekle yükümlü, gerektiği ölçüde gezici sağlık hizmeti veren ve tam gün esasına göre çalışan aile hekimliği uzmanı veya tabiptir.</a:t>
          </a:r>
          <a:endParaRPr lang="en-US" sz="1600" kern="1200"/>
        </a:p>
      </dsp:txBody>
      <dsp:txXfrm>
        <a:off x="560236" y="865176"/>
        <a:ext cx="4149382" cy="2576345"/>
      </dsp:txXfrm>
    </dsp:sp>
    <dsp:sp modelId="{45E9EF66-0C3F-5E4A-9DEE-6CE5FCD486CE}">
      <dsp:nvSpPr>
        <dsp:cNvPr id="0" name=""/>
        <dsp:cNvSpPr/>
      </dsp:nvSpPr>
      <dsp:spPr>
        <a:xfrm>
          <a:off x="5268627" y="330110"/>
          <a:ext cx="4309690" cy="27366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B962EB-4977-E54D-A122-3478D95EB0DA}">
      <dsp:nvSpPr>
        <dsp:cNvPr id="0" name=""/>
        <dsp:cNvSpPr/>
      </dsp:nvSpPr>
      <dsp:spPr>
        <a:xfrm>
          <a:off x="5747481" y="785022"/>
          <a:ext cx="4309690" cy="27366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Aile sağlığı çalışanı: </a:t>
          </a:r>
          <a:r>
            <a:rPr lang="tr-TR" sz="1600" kern="1200" dirty="0"/>
            <a:t>Aile hekimi ile birlikte hizmet veren hemşire, ebe, sağlık memuru gibi sağlık elemanıdır.</a:t>
          </a:r>
          <a:endParaRPr lang="en-US" sz="1600" kern="1200" dirty="0"/>
        </a:p>
      </dsp:txBody>
      <dsp:txXfrm>
        <a:off x="5827635" y="865176"/>
        <a:ext cx="4149382" cy="25763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B6ECD-A4C8-43FB-AE81-149E46DFEAEE}">
      <dsp:nvSpPr>
        <dsp:cNvPr id="0" name=""/>
        <dsp:cNvSpPr/>
      </dsp:nvSpPr>
      <dsp:spPr>
        <a:xfrm>
          <a:off x="0" y="0"/>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25CC13-D92F-4905-8B7B-1EA8290AD120}">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191DAD-6BE6-45D1-8321-852B074F3AD6}">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00100">
            <a:lnSpc>
              <a:spcPct val="90000"/>
            </a:lnSpc>
            <a:spcBef>
              <a:spcPct val="0"/>
            </a:spcBef>
            <a:spcAft>
              <a:spcPct val="35000"/>
            </a:spcAft>
            <a:buNone/>
          </a:pPr>
          <a:r>
            <a:rPr lang="tr-TR" sz="1800" kern="1200" dirty="0"/>
            <a:t>Birinci basamak sağlık hizmetlerini güçlendirmek ve verilen sağlık hizmetinin kalitesini artırmak için görev yapan aile hekimi ve aile sağlığı çalışanlarının çalışma usul ve esaslarını belirlemek amacıyla </a:t>
          </a:r>
          <a:r>
            <a:rPr lang="tr-TR" sz="1800" kern="1200" dirty="0">
              <a:highlight>
                <a:srgbClr val="800000"/>
              </a:highlight>
            </a:rPr>
            <a:t>Aile Hekimliği Uygulama Yönetmeliği </a:t>
          </a:r>
          <a:r>
            <a:rPr lang="tr-TR" sz="1800" kern="1200" dirty="0"/>
            <a:t>çıkarılmıştır.</a:t>
          </a:r>
          <a:endParaRPr lang="en-US" sz="1800" kern="1200" dirty="0"/>
        </a:p>
      </dsp:txBody>
      <dsp:txXfrm>
        <a:off x="1437631" y="531"/>
        <a:ext cx="9077968" cy="1244702"/>
      </dsp:txXfrm>
    </dsp:sp>
    <dsp:sp modelId="{8EC64C0A-82D8-405A-985C-6BB4F1EAFF61}">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4E362C-AB1C-41F5-AC9A-111987F1F7B5}">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87CAE9-F6B7-457D-BE32-001712C32305}">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00100">
            <a:lnSpc>
              <a:spcPct val="90000"/>
            </a:lnSpc>
            <a:spcBef>
              <a:spcPct val="0"/>
            </a:spcBef>
            <a:spcAft>
              <a:spcPct val="35000"/>
            </a:spcAft>
            <a:buNone/>
          </a:pPr>
          <a:r>
            <a:rPr lang="tr-TR" sz="1800" kern="1200"/>
            <a:t>Bakanlığımız tarafından ihtiyaçlar doğrultusunda güncellenen Yönetmelik aile hekimleri ve aile sağlığı çalışanları tarafından sürekli takip edilmesi gereken bir yasal düzenlemedir. </a:t>
          </a:r>
          <a:endParaRPr lang="en-US" sz="1800" kern="1200"/>
        </a:p>
      </dsp:txBody>
      <dsp:txXfrm>
        <a:off x="1437631" y="1556410"/>
        <a:ext cx="9077968" cy="1244702"/>
      </dsp:txXfrm>
    </dsp:sp>
    <dsp:sp modelId="{CE602E21-9396-4FFC-8196-8C59C09DD16F}">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F9066E-A97B-4B81-BB26-CF0470E84810}">
      <dsp:nvSpPr>
        <dsp:cNvPr id="0" name=""/>
        <dsp:cNvSpPr/>
      </dsp:nvSpPr>
      <dsp:spPr>
        <a:xfrm>
          <a:off x="376522" y="3392347"/>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CCA2EF-3EF5-44E3-9095-881E5CB9F4EE}">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00100">
            <a:lnSpc>
              <a:spcPct val="90000"/>
            </a:lnSpc>
            <a:spcBef>
              <a:spcPct val="0"/>
            </a:spcBef>
            <a:spcAft>
              <a:spcPct val="35000"/>
            </a:spcAft>
            <a:buNone/>
          </a:pPr>
          <a:r>
            <a:rPr lang="tr-TR" sz="1800" kern="1200"/>
            <a:t>Yönetmelikte, görevlerin neler olduğu, hizmetlerin nasıl yürütüleceği, atama ve nakillere ilişkin hususlar, aile sağlığı merkezinin oluşturulması ve işletilmesine yönelik izlenmesi gereken yasal yükümlülüklerden bahsedilmektedir.</a:t>
          </a:r>
          <a:endParaRPr lang="en-US" sz="1800" kern="1200"/>
        </a:p>
      </dsp:txBody>
      <dsp:txXfrm>
        <a:off x="1437631" y="3112289"/>
        <a:ext cx="9077968" cy="12447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11D9-123F-41F3-9FC0-4F3F8723B2C0}">
      <dsp:nvSpPr>
        <dsp:cNvPr id="0" name=""/>
        <dsp:cNvSpPr/>
      </dsp:nvSpPr>
      <dsp:spPr>
        <a:xfrm>
          <a:off x="0" y="655"/>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F31CF1-B7C2-4A77-80DC-A0D27B49344E}">
      <dsp:nvSpPr>
        <dsp:cNvPr id="0" name=""/>
        <dsp:cNvSpPr/>
      </dsp:nvSpPr>
      <dsp:spPr>
        <a:xfrm>
          <a:off x="0" y="655"/>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Analjezik amp-5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a:t>
          </a:r>
          <a:endParaRPr lang="en-US" sz="2000" kern="1200" dirty="0">
            <a:latin typeface="Calibri" panose="020F0502020204030204" pitchFamily="34" charset="0"/>
            <a:cs typeface="Calibri" panose="020F0502020204030204" pitchFamily="34" charset="0"/>
          </a:endParaRPr>
        </a:p>
      </dsp:txBody>
      <dsp:txXfrm>
        <a:off x="0" y="655"/>
        <a:ext cx="4605814" cy="537055"/>
      </dsp:txXfrm>
    </dsp:sp>
    <dsp:sp modelId="{10C0F244-CC61-4E0C-9E1D-4616245B148A}">
      <dsp:nvSpPr>
        <dsp:cNvPr id="0" name=""/>
        <dsp:cNvSpPr/>
      </dsp:nvSpPr>
      <dsp:spPr>
        <a:xfrm>
          <a:off x="0" y="537710"/>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E23F4-F78E-45E7-BBD3-0A0A23CA8B72}">
      <dsp:nvSpPr>
        <dsp:cNvPr id="0" name=""/>
        <dsp:cNvSpPr/>
      </dsp:nvSpPr>
      <dsp:spPr>
        <a:xfrm>
          <a:off x="0" y="537710"/>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Adrenalin 1 mg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- 5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a:t>
          </a:r>
          <a:endParaRPr lang="en-US" sz="2000" kern="1200" dirty="0">
            <a:latin typeface="Calibri" panose="020F0502020204030204" pitchFamily="34" charset="0"/>
            <a:cs typeface="Calibri" panose="020F0502020204030204" pitchFamily="34" charset="0"/>
          </a:endParaRPr>
        </a:p>
      </dsp:txBody>
      <dsp:txXfrm>
        <a:off x="0" y="537710"/>
        <a:ext cx="4605814" cy="537055"/>
      </dsp:txXfrm>
    </dsp:sp>
    <dsp:sp modelId="{D45A2718-250D-4A1B-B37A-A825943E5044}">
      <dsp:nvSpPr>
        <dsp:cNvPr id="0" name=""/>
        <dsp:cNvSpPr/>
      </dsp:nvSpPr>
      <dsp:spPr>
        <a:xfrm>
          <a:off x="0" y="1074765"/>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2BC7D1-EFEC-4B3E-B3C3-CB1A3559DB15}">
      <dsp:nvSpPr>
        <dsp:cNvPr id="0" name=""/>
        <dsp:cNvSpPr/>
      </dsp:nvSpPr>
      <dsp:spPr>
        <a:xfrm>
          <a:off x="0" y="1074765"/>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Atropin </a:t>
          </a:r>
          <a:r>
            <a:rPr lang="tr-TR" sz="2000" kern="1200" dirty="0" err="1">
              <a:latin typeface="Calibri" panose="020F0502020204030204" pitchFamily="34" charset="0"/>
              <a:cs typeface="Calibri" panose="020F0502020204030204" pitchFamily="34" charset="0"/>
            </a:rPr>
            <a:t>sulfate</a:t>
          </a:r>
          <a:r>
            <a:rPr lang="tr-TR" sz="2000" kern="1200" dirty="0">
              <a:latin typeface="Calibri" panose="020F0502020204030204" pitchFamily="34" charset="0"/>
              <a:cs typeface="Calibri" panose="020F0502020204030204" pitchFamily="34" charset="0"/>
            </a:rPr>
            <a:t> 0,5 mg - 5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a:t>
          </a:r>
          <a:endParaRPr lang="en-US" sz="2000" kern="1200" dirty="0">
            <a:latin typeface="Calibri" panose="020F0502020204030204" pitchFamily="34" charset="0"/>
            <a:cs typeface="Calibri" panose="020F0502020204030204" pitchFamily="34" charset="0"/>
          </a:endParaRPr>
        </a:p>
      </dsp:txBody>
      <dsp:txXfrm>
        <a:off x="0" y="1074765"/>
        <a:ext cx="4605814" cy="537055"/>
      </dsp:txXfrm>
    </dsp:sp>
    <dsp:sp modelId="{17DA2446-F27E-4DA8-8EBC-D6E22D7C8515}">
      <dsp:nvSpPr>
        <dsp:cNvPr id="0" name=""/>
        <dsp:cNvSpPr/>
      </dsp:nvSpPr>
      <dsp:spPr>
        <a:xfrm>
          <a:off x="0" y="1611820"/>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5ED938-51A0-4D3F-A4E4-3A9B65FE855D}">
      <dsp:nvSpPr>
        <dsp:cNvPr id="0" name=""/>
        <dsp:cNvSpPr/>
      </dsp:nvSpPr>
      <dsp:spPr>
        <a:xfrm>
          <a:off x="0" y="1611820"/>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Dopamin hidroklorür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-2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a:t>
          </a:r>
          <a:endParaRPr lang="en-US" sz="2000" kern="1200" dirty="0">
            <a:latin typeface="Calibri" panose="020F0502020204030204" pitchFamily="34" charset="0"/>
            <a:cs typeface="Calibri" panose="020F0502020204030204" pitchFamily="34" charset="0"/>
          </a:endParaRPr>
        </a:p>
      </dsp:txBody>
      <dsp:txXfrm>
        <a:off x="0" y="1611820"/>
        <a:ext cx="4605814" cy="537055"/>
      </dsp:txXfrm>
    </dsp:sp>
    <dsp:sp modelId="{3C859F4A-4FF2-4161-B4B9-40251BD67D69}">
      <dsp:nvSpPr>
        <dsp:cNvPr id="0" name=""/>
        <dsp:cNvSpPr/>
      </dsp:nvSpPr>
      <dsp:spPr>
        <a:xfrm>
          <a:off x="0" y="2148875"/>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CF3C70-5440-4ED0-AB70-FFC94C69F1FF}">
      <dsp:nvSpPr>
        <dsp:cNvPr id="0" name=""/>
        <dsp:cNvSpPr/>
      </dsp:nvSpPr>
      <dsp:spPr>
        <a:xfrm>
          <a:off x="0" y="2148875"/>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err="1">
              <a:latin typeface="Calibri" panose="020F0502020204030204" pitchFamily="34" charset="0"/>
              <a:cs typeface="Calibri" panose="020F0502020204030204" pitchFamily="34" charset="0"/>
            </a:rPr>
            <a:t>Lidocain</a:t>
          </a:r>
          <a:r>
            <a:rPr lang="tr-TR" sz="2000" kern="1200" dirty="0">
              <a:latin typeface="Calibri" panose="020F0502020204030204" pitchFamily="34" charset="0"/>
              <a:cs typeface="Calibri" panose="020F0502020204030204" pitchFamily="34" charset="0"/>
            </a:rPr>
            <a:t> amp-2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a:t>
          </a:r>
          <a:endParaRPr lang="en-US" sz="2000" kern="1200" dirty="0">
            <a:latin typeface="Calibri" panose="020F0502020204030204" pitchFamily="34" charset="0"/>
            <a:cs typeface="Calibri" panose="020F0502020204030204" pitchFamily="34" charset="0"/>
          </a:endParaRPr>
        </a:p>
      </dsp:txBody>
      <dsp:txXfrm>
        <a:off x="0" y="2148875"/>
        <a:ext cx="4605814" cy="537055"/>
      </dsp:txXfrm>
    </dsp:sp>
    <dsp:sp modelId="{8FEA70B6-70AD-495F-BC98-1F1725540361}">
      <dsp:nvSpPr>
        <dsp:cNvPr id="0" name=""/>
        <dsp:cNvSpPr/>
      </dsp:nvSpPr>
      <dsp:spPr>
        <a:xfrm>
          <a:off x="0" y="2685931"/>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9A1379-A156-4F73-80BF-E17FE3191F2B}">
      <dsp:nvSpPr>
        <dsp:cNvPr id="0" name=""/>
        <dsp:cNvSpPr/>
      </dsp:nvSpPr>
      <dsp:spPr>
        <a:xfrm>
          <a:off x="0" y="2685931"/>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Antihistaminik amp-5 </a:t>
          </a:r>
          <a:r>
            <a:rPr lang="tr-TR" sz="2000" kern="1200" dirty="0" err="1">
              <a:latin typeface="Calibri" panose="020F0502020204030204" pitchFamily="34" charset="0"/>
              <a:cs typeface="Calibri" panose="020F0502020204030204" pitchFamily="34" charset="0"/>
            </a:rPr>
            <a:t>amp</a:t>
          </a:r>
          <a:r>
            <a:rPr lang="tr-TR" sz="2000" kern="1200" dirty="0">
              <a:latin typeface="Calibri" panose="020F0502020204030204" pitchFamily="34" charset="0"/>
              <a:cs typeface="Calibri" panose="020F0502020204030204" pitchFamily="34" charset="0"/>
            </a:rPr>
            <a:t>. </a:t>
          </a:r>
          <a:endParaRPr lang="en-US" sz="2000" kern="1200" dirty="0">
            <a:latin typeface="Calibri" panose="020F0502020204030204" pitchFamily="34" charset="0"/>
            <a:cs typeface="Calibri" panose="020F0502020204030204" pitchFamily="34" charset="0"/>
          </a:endParaRPr>
        </a:p>
      </dsp:txBody>
      <dsp:txXfrm>
        <a:off x="0" y="2685931"/>
        <a:ext cx="4605814" cy="537055"/>
      </dsp:txXfrm>
    </dsp:sp>
    <dsp:sp modelId="{C8D474DF-9FD0-4FEA-AC5E-B67ABA71807B}">
      <dsp:nvSpPr>
        <dsp:cNvPr id="0" name=""/>
        <dsp:cNvSpPr/>
      </dsp:nvSpPr>
      <dsp:spPr>
        <a:xfrm>
          <a:off x="0" y="3222986"/>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5D9FF0-CD4C-4B1D-AE6C-70BBFA2B91FF}">
      <dsp:nvSpPr>
        <dsp:cNvPr id="0" name=""/>
        <dsp:cNvSpPr/>
      </dsp:nvSpPr>
      <dsp:spPr>
        <a:xfrm>
          <a:off x="0" y="3222986"/>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err="1">
              <a:latin typeface="Calibri" panose="020F0502020204030204" pitchFamily="34" charset="0"/>
              <a:cs typeface="Calibri" panose="020F0502020204030204" pitchFamily="34" charset="0"/>
            </a:rPr>
            <a:t>Salbutamol</a:t>
          </a:r>
          <a:r>
            <a:rPr lang="tr-TR" sz="2000" kern="1200" dirty="0">
              <a:latin typeface="Calibri" panose="020F0502020204030204" pitchFamily="34" charset="0"/>
              <a:cs typeface="Calibri" panose="020F0502020204030204" pitchFamily="34" charset="0"/>
            </a:rPr>
            <a:t> sülfat </a:t>
          </a:r>
          <a:r>
            <a:rPr lang="tr-TR" sz="2000" kern="1200" dirty="0" err="1">
              <a:latin typeface="Calibri" panose="020F0502020204030204" pitchFamily="34" charset="0"/>
              <a:cs typeface="Calibri" panose="020F0502020204030204" pitchFamily="34" charset="0"/>
            </a:rPr>
            <a:t>nebul</a:t>
          </a:r>
          <a:r>
            <a:rPr lang="tr-TR" sz="2000" kern="1200" dirty="0">
              <a:latin typeface="Calibri" panose="020F0502020204030204" pitchFamily="34" charset="0"/>
              <a:cs typeface="Calibri" panose="020F0502020204030204" pitchFamily="34" charset="0"/>
            </a:rPr>
            <a:t> veya ampul-3 adet</a:t>
          </a:r>
          <a:endParaRPr lang="en-US" sz="2000" kern="1200" dirty="0">
            <a:latin typeface="Calibri" panose="020F0502020204030204" pitchFamily="34" charset="0"/>
            <a:cs typeface="Calibri" panose="020F0502020204030204" pitchFamily="34" charset="0"/>
          </a:endParaRPr>
        </a:p>
      </dsp:txBody>
      <dsp:txXfrm>
        <a:off x="0" y="3222986"/>
        <a:ext cx="4605814" cy="537055"/>
      </dsp:txXfrm>
    </dsp:sp>
    <dsp:sp modelId="{ADD80512-35F5-4CB2-90A9-B9F19E143071}">
      <dsp:nvSpPr>
        <dsp:cNvPr id="0" name=""/>
        <dsp:cNvSpPr/>
      </dsp:nvSpPr>
      <dsp:spPr>
        <a:xfrm>
          <a:off x="0" y="3760041"/>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11379F-C229-4BB9-8E96-42129B98335A}">
      <dsp:nvSpPr>
        <dsp:cNvPr id="0" name=""/>
        <dsp:cNvSpPr/>
      </dsp:nvSpPr>
      <dsp:spPr>
        <a:xfrm>
          <a:off x="0" y="3760041"/>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err="1">
              <a:latin typeface="Calibri" panose="020F0502020204030204" pitchFamily="34" charset="0"/>
              <a:cs typeface="Calibri" panose="020F0502020204030204" pitchFamily="34" charset="0"/>
            </a:rPr>
            <a:t>Diazepam</a:t>
          </a:r>
          <a:r>
            <a:rPr lang="tr-TR" sz="2000" kern="1200" dirty="0">
              <a:latin typeface="Calibri" panose="020F0502020204030204" pitchFamily="34" charset="0"/>
              <a:cs typeface="Calibri" panose="020F0502020204030204" pitchFamily="34" charset="0"/>
            </a:rPr>
            <a:t> 10mg amp-2 </a:t>
          </a:r>
          <a:r>
            <a:rPr lang="tr-TR" sz="2000" kern="1200" dirty="0" err="1">
              <a:latin typeface="Calibri" panose="020F0502020204030204" pitchFamily="34" charset="0"/>
              <a:cs typeface="Calibri" panose="020F0502020204030204" pitchFamily="34" charset="0"/>
            </a:rPr>
            <a:t>amp</a:t>
          </a:r>
          <a:endParaRPr lang="en-US" sz="2000" kern="1200" dirty="0">
            <a:latin typeface="Calibri" panose="020F0502020204030204" pitchFamily="34" charset="0"/>
            <a:cs typeface="Calibri" panose="020F0502020204030204" pitchFamily="34" charset="0"/>
          </a:endParaRPr>
        </a:p>
      </dsp:txBody>
      <dsp:txXfrm>
        <a:off x="0" y="3760041"/>
        <a:ext cx="4605814" cy="537055"/>
      </dsp:txXfrm>
    </dsp:sp>
    <dsp:sp modelId="{C002F0C8-4ED3-4A51-B45A-1973B0D39728}">
      <dsp:nvSpPr>
        <dsp:cNvPr id="0" name=""/>
        <dsp:cNvSpPr/>
      </dsp:nvSpPr>
      <dsp:spPr>
        <a:xfrm>
          <a:off x="0" y="4297096"/>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11E7B7-93F7-49CD-8C8A-140044CAAEA6}">
      <dsp:nvSpPr>
        <dsp:cNvPr id="0" name=""/>
        <dsp:cNvSpPr/>
      </dsp:nvSpPr>
      <dsp:spPr>
        <a:xfrm>
          <a:off x="0" y="4297096"/>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err="1">
              <a:latin typeface="Calibri" panose="020F0502020204030204" pitchFamily="34" charset="0"/>
              <a:cs typeface="Calibri" panose="020F0502020204030204" pitchFamily="34" charset="0"/>
            </a:rPr>
            <a:t>Kaptopril</a:t>
          </a:r>
          <a:r>
            <a:rPr lang="tr-TR" sz="2000" kern="1200" dirty="0">
              <a:latin typeface="Calibri" panose="020F0502020204030204" pitchFamily="34" charset="0"/>
              <a:cs typeface="Calibri" panose="020F0502020204030204" pitchFamily="34" charset="0"/>
            </a:rPr>
            <a:t> 25 mg tb-20 tablet </a:t>
          </a:r>
          <a:endParaRPr lang="en-US" sz="2000" kern="1200" dirty="0">
            <a:latin typeface="Calibri" panose="020F0502020204030204" pitchFamily="34" charset="0"/>
            <a:cs typeface="Calibri" panose="020F0502020204030204" pitchFamily="34" charset="0"/>
          </a:endParaRPr>
        </a:p>
      </dsp:txBody>
      <dsp:txXfrm>
        <a:off x="0" y="4297096"/>
        <a:ext cx="4605814" cy="537055"/>
      </dsp:txXfrm>
    </dsp:sp>
    <dsp:sp modelId="{F995FCAF-11A5-4480-A69B-CC6D7428FADC}">
      <dsp:nvSpPr>
        <dsp:cNvPr id="0" name=""/>
        <dsp:cNvSpPr/>
      </dsp:nvSpPr>
      <dsp:spPr>
        <a:xfrm>
          <a:off x="0" y="4834151"/>
          <a:ext cx="460581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F5FB7F-3F3F-40F1-B2E5-CBAB7A001461}">
      <dsp:nvSpPr>
        <dsp:cNvPr id="0" name=""/>
        <dsp:cNvSpPr/>
      </dsp:nvSpPr>
      <dsp:spPr>
        <a:xfrm>
          <a:off x="0" y="4834151"/>
          <a:ext cx="4605814" cy="537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Calibri" panose="020F0502020204030204" pitchFamily="34" charset="0"/>
              <a:cs typeface="Calibri" panose="020F0502020204030204" pitchFamily="34" charset="0"/>
            </a:rPr>
            <a:t>Diüretik amp-5 </a:t>
          </a:r>
          <a:r>
            <a:rPr lang="tr-TR" sz="2000" kern="1200" dirty="0" err="1">
              <a:latin typeface="Calibri" panose="020F0502020204030204" pitchFamily="34" charset="0"/>
              <a:cs typeface="Calibri" panose="020F0502020204030204" pitchFamily="34" charset="0"/>
            </a:rPr>
            <a:t>amp</a:t>
          </a:r>
          <a:endParaRPr lang="en-US" sz="2000" kern="1200" dirty="0">
            <a:latin typeface="Calibri" panose="020F0502020204030204" pitchFamily="34" charset="0"/>
            <a:cs typeface="Calibri" panose="020F0502020204030204" pitchFamily="34" charset="0"/>
          </a:endParaRPr>
        </a:p>
      </dsp:txBody>
      <dsp:txXfrm>
        <a:off x="0" y="4834151"/>
        <a:ext cx="4605814" cy="5370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A8B6C-8274-8347-B551-2A23BCF794C5}">
      <dsp:nvSpPr>
        <dsp:cNvPr id="0" name=""/>
        <dsp:cNvSpPr/>
      </dsp:nvSpPr>
      <dsp:spPr>
        <a:xfrm>
          <a:off x="0" y="46400"/>
          <a:ext cx="6666833" cy="9547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chemeClr val="bg1"/>
              </a:solidFill>
              <a:latin typeface="Calibri" panose="020F0502020204030204" pitchFamily="34" charset="0"/>
              <a:cs typeface="Calibri" panose="020F0502020204030204" pitchFamily="34" charset="0"/>
            </a:rPr>
            <a:t>Kronik Hastalık Taramaları ve İzlemleri </a:t>
          </a:r>
          <a:r>
            <a:rPr lang="tr-TR" sz="2000" kern="1200" dirty="0">
              <a:solidFill>
                <a:schemeClr val="bg1"/>
              </a:solidFill>
              <a:latin typeface="Calibri" panose="020F0502020204030204" pitchFamily="34" charset="0"/>
              <a:cs typeface="Calibri" panose="020F0502020204030204" pitchFamily="34" charset="0"/>
            </a:rPr>
            <a:t>(HT, KVR, DM, Obezite, Çok Yönlü Yaşlı Değerlendirmesi) </a:t>
          </a:r>
          <a:r>
            <a:rPr lang="tr-TR" sz="2000" b="1" kern="1200" dirty="0">
              <a:solidFill>
                <a:schemeClr val="bg1"/>
              </a:solidFill>
              <a:latin typeface="Calibri" panose="020F0502020204030204" pitchFamily="34" charset="0"/>
              <a:cs typeface="Calibri" panose="020F0502020204030204" pitchFamily="34" charset="0"/>
            </a:rPr>
            <a:t> </a:t>
          </a:r>
          <a:endParaRPr lang="en-US" sz="2000" kern="1200" dirty="0">
            <a:solidFill>
              <a:schemeClr val="bg1"/>
            </a:solidFill>
            <a:latin typeface="Calibri" panose="020F0502020204030204" pitchFamily="34" charset="0"/>
            <a:cs typeface="Calibri" panose="020F0502020204030204" pitchFamily="34" charset="0"/>
          </a:endParaRPr>
        </a:p>
      </dsp:txBody>
      <dsp:txXfrm>
        <a:off x="46606" y="93006"/>
        <a:ext cx="6573621" cy="861508"/>
      </dsp:txXfrm>
    </dsp:sp>
    <dsp:sp modelId="{23453D15-41B0-EA44-ACF4-4D9E277909A1}">
      <dsp:nvSpPr>
        <dsp:cNvPr id="0" name=""/>
        <dsp:cNvSpPr/>
      </dsp:nvSpPr>
      <dsp:spPr>
        <a:xfrm>
          <a:off x="0" y="1148000"/>
          <a:ext cx="6666833" cy="954720"/>
        </a:xfrm>
        <a:prstGeom prst="round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chemeClr val="bg1"/>
              </a:solidFill>
              <a:latin typeface="Calibri" panose="020F0502020204030204" pitchFamily="34" charset="0"/>
              <a:cs typeface="Calibri" panose="020F0502020204030204" pitchFamily="34" charset="0"/>
            </a:rPr>
            <a:t>Kanser Taramaları </a:t>
          </a:r>
          <a:r>
            <a:rPr lang="tr-TR" sz="2000" kern="1200" dirty="0">
              <a:solidFill>
                <a:schemeClr val="bg1"/>
              </a:solidFill>
              <a:latin typeface="Calibri" panose="020F0502020204030204" pitchFamily="34" charset="0"/>
              <a:cs typeface="Calibri" panose="020F0502020204030204" pitchFamily="34" charset="0"/>
            </a:rPr>
            <a:t>(Serviks </a:t>
          </a:r>
          <a:r>
            <a:rPr lang="tr-TR" sz="2000" kern="1200" dirty="0" err="1">
              <a:solidFill>
                <a:schemeClr val="bg1"/>
              </a:solidFill>
              <a:latin typeface="Calibri" panose="020F0502020204030204" pitchFamily="34" charset="0"/>
              <a:cs typeface="Calibri" panose="020F0502020204030204" pitchFamily="34" charset="0"/>
            </a:rPr>
            <a:t>Ca</a:t>
          </a:r>
          <a:r>
            <a:rPr lang="tr-TR" sz="2000" kern="1200" dirty="0">
              <a:solidFill>
                <a:schemeClr val="bg1"/>
              </a:solidFill>
              <a:latin typeface="Calibri" panose="020F0502020204030204" pitchFamily="34" charset="0"/>
              <a:cs typeface="Calibri" panose="020F0502020204030204" pitchFamily="34" charset="0"/>
            </a:rPr>
            <a:t>, Meme </a:t>
          </a:r>
          <a:r>
            <a:rPr lang="tr-TR" sz="2000" kern="1200" dirty="0" err="1">
              <a:solidFill>
                <a:schemeClr val="bg1"/>
              </a:solidFill>
              <a:latin typeface="Calibri" panose="020F0502020204030204" pitchFamily="34" charset="0"/>
              <a:cs typeface="Calibri" panose="020F0502020204030204" pitchFamily="34" charset="0"/>
            </a:rPr>
            <a:t>Ca</a:t>
          </a:r>
          <a:r>
            <a:rPr lang="tr-TR" sz="2000" kern="1200" dirty="0">
              <a:solidFill>
                <a:schemeClr val="bg1"/>
              </a:solidFill>
              <a:latin typeface="Calibri" panose="020F0502020204030204" pitchFamily="34" charset="0"/>
              <a:cs typeface="Calibri" panose="020F0502020204030204" pitchFamily="34" charset="0"/>
            </a:rPr>
            <a:t>, Kolon </a:t>
          </a:r>
          <a:r>
            <a:rPr lang="tr-TR" sz="2000" kern="1200" dirty="0" err="1">
              <a:solidFill>
                <a:schemeClr val="bg1"/>
              </a:solidFill>
              <a:latin typeface="Calibri" panose="020F0502020204030204" pitchFamily="34" charset="0"/>
              <a:cs typeface="Calibri" panose="020F0502020204030204" pitchFamily="34" charset="0"/>
            </a:rPr>
            <a:t>Ca</a:t>
          </a:r>
          <a:r>
            <a:rPr lang="tr-TR" sz="2000" kern="1200" dirty="0">
              <a:solidFill>
                <a:schemeClr val="bg1"/>
              </a:solidFill>
              <a:latin typeface="Calibri" panose="020F0502020204030204" pitchFamily="34" charset="0"/>
              <a:cs typeface="Calibri" panose="020F0502020204030204" pitchFamily="34" charset="0"/>
            </a:rPr>
            <a:t>) </a:t>
          </a:r>
          <a:endParaRPr lang="en-US" sz="2000" kern="1200" dirty="0">
            <a:solidFill>
              <a:schemeClr val="bg1"/>
            </a:solidFill>
            <a:latin typeface="Calibri" panose="020F0502020204030204" pitchFamily="34" charset="0"/>
            <a:cs typeface="Calibri" panose="020F0502020204030204" pitchFamily="34" charset="0"/>
          </a:endParaRPr>
        </a:p>
      </dsp:txBody>
      <dsp:txXfrm>
        <a:off x="46606" y="1194606"/>
        <a:ext cx="6573621" cy="861508"/>
      </dsp:txXfrm>
    </dsp:sp>
    <dsp:sp modelId="{5AB5E6F6-81EE-6F4A-8D51-A361B5F38B7C}">
      <dsp:nvSpPr>
        <dsp:cNvPr id="0" name=""/>
        <dsp:cNvSpPr/>
      </dsp:nvSpPr>
      <dsp:spPr>
        <a:xfrm>
          <a:off x="0" y="2249600"/>
          <a:ext cx="6666833" cy="95472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chemeClr val="bg1"/>
              </a:solidFill>
              <a:latin typeface="Calibri" panose="020F0502020204030204" pitchFamily="34" charset="0"/>
              <a:cs typeface="Calibri" panose="020F0502020204030204" pitchFamily="34" charset="0"/>
            </a:rPr>
            <a:t>Yenidoğan Taramaları </a:t>
          </a:r>
          <a:r>
            <a:rPr lang="tr-TR" sz="2000" kern="1200" dirty="0">
              <a:solidFill>
                <a:schemeClr val="bg1"/>
              </a:solidFill>
              <a:latin typeface="Calibri" panose="020F0502020204030204" pitchFamily="34" charset="0"/>
              <a:cs typeface="Calibri" panose="020F0502020204030204" pitchFamily="34" charset="0"/>
            </a:rPr>
            <a:t>(Görme ve İşitme Tarama Programları, Yenidoğan Tarama Programı, GKD...) </a:t>
          </a:r>
          <a:endParaRPr lang="en-US" sz="2000" kern="1200" dirty="0">
            <a:solidFill>
              <a:schemeClr val="bg1"/>
            </a:solidFill>
            <a:latin typeface="Calibri" panose="020F0502020204030204" pitchFamily="34" charset="0"/>
            <a:cs typeface="Calibri" panose="020F0502020204030204" pitchFamily="34" charset="0"/>
          </a:endParaRPr>
        </a:p>
      </dsp:txBody>
      <dsp:txXfrm>
        <a:off x="46606" y="2296206"/>
        <a:ext cx="6573621" cy="861508"/>
      </dsp:txXfrm>
    </dsp:sp>
    <dsp:sp modelId="{4AFAC739-26C5-6948-99E9-8EEEC3CD8AEA}">
      <dsp:nvSpPr>
        <dsp:cNvPr id="0" name=""/>
        <dsp:cNvSpPr/>
      </dsp:nvSpPr>
      <dsp:spPr>
        <a:xfrm>
          <a:off x="0" y="3351200"/>
          <a:ext cx="6666833" cy="954720"/>
        </a:xfrm>
        <a:prstGeom prst="round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chemeClr val="bg1"/>
              </a:solidFill>
              <a:latin typeface="Calibri" panose="020F0502020204030204" pitchFamily="34" charset="0"/>
              <a:cs typeface="Calibri" panose="020F0502020204030204" pitchFamily="34" charset="0"/>
            </a:rPr>
            <a:t>Okul Çağı Taramaları </a:t>
          </a:r>
          <a:r>
            <a:rPr lang="tr-TR" sz="2000" kern="1200" dirty="0">
              <a:solidFill>
                <a:schemeClr val="bg1"/>
              </a:solidFill>
              <a:latin typeface="Calibri" panose="020F0502020204030204" pitchFamily="34" charset="0"/>
              <a:cs typeface="Calibri" panose="020F0502020204030204" pitchFamily="34" charset="0"/>
            </a:rPr>
            <a:t>(Görme, İşitme, Obezite, HT, HL,...) </a:t>
          </a:r>
          <a:endParaRPr lang="en-US" sz="2000" kern="1200" dirty="0">
            <a:solidFill>
              <a:schemeClr val="bg1"/>
            </a:solidFill>
            <a:latin typeface="Calibri" panose="020F0502020204030204" pitchFamily="34" charset="0"/>
            <a:cs typeface="Calibri" panose="020F0502020204030204" pitchFamily="34" charset="0"/>
          </a:endParaRPr>
        </a:p>
      </dsp:txBody>
      <dsp:txXfrm>
        <a:off x="46606" y="3397806"/>
        <a:ext cx="6573621" cy="861508"/>
      </dsp:txXfrm>
    </dsp:sp>
    <dsp:sp modelId="{76481BA6-F3B3-FE42-B70F-44E0DF52B3EF}">
      <dsp:nvSpPr>
        <dsp:cNvPr id="0" name=""/>
        <dsp:cNvSpPr/>
      </dsp:nvSpPr>
      <dsp:spPr>
        <a:xfrm>
          <a:off x="0" y="4452800"/>
          <a:ext cx="6666833" cy="95472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schemeClr val="bg1"/>
              </a:solidFill>
              <a:latin typeface="Calibri" panose="020F0502020204030204" pitchFamily="34" charset="0"/>
              <a:cs typeface="Calibri" panose="020F0502020204030204" pitchFamily="34" charset="0"/>
            </a:rPr>
            <a:t>Evlilik Öncesi Taramalar </a:t>
          </a:r>
          <a:r>
            <a:rPr lang="tr-TR" sz="2000" kern="1200" dirty="0">
              <a:solidFill>
                <a:schemeClr val="bg1"/>
              </a:solidFill>
              <a:latin typeface="Calibri" panose="020F0502020204030204" pitchFamily="34" charset="0"/>
              <a:cs typeface="Calibri" panose="020F0502020204030204" pitchFamily="34" charset="0"/>
            </a:rPr>
            <a:t>(</a:t>
          </a:r>
          <a:r>
            <a:rPr lang="tr-TR" sz="2000" kern="1200" dirty="0" err="1">
              <a:solidFill>
                <a:schemeClr val="bg1"/>
              </a:solidFill>
              <a:latin typeface="Calibri" panose="020F0502020204030204" pitchFamily="34" charset="0"/>
              <a:cs typeface="Calibri" panose="020F0502020204030204" pitchFamily="34" charset="0"/>
            </a:rPr>
            <a:t>Hemoglobinopati</a:t>
          </a:r>
          <a:r>
            <a:rPr lang="tr-TR" sz="2000" kern="1200" dirty="0">
              <a:solidFill>
                <a:schemeClr val="bg1"/>
              </a:solidFill>
              <a:latin typeface="Calibri" panose="020F0502020204030204" pitchFamily="34" charset="0"/>
              <a:cs typeface="Calibri" panose="020F0502020204030204" pitchFamily="34" charset="0"/>
            </a:rPr>
            <a:t>, SMA) </a:t>
          </a:r>
          <a:endParaRPr lang="en-US" sz="2000" kern="1200" dirty="0">
            <a:solidFill>
              <a:schemeClr val="bg1"/>
            </a:solidFill>
            <a:latin typeface="Calibri" panose="020F0502020204030204" pitchFamily="34" charset="0"/>
            <a:cs typeface="Calibri" panose="020F0502020204030204" pitchFamily="34" charset="0"/>
          </a:endParaRPr>
        </a:p>
      </dsp:txBody>
      <dsp:txXfrm>
        <a:off x="46606" y="4499406"/>
        <a:ext cx="6573621" cy="8615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4C6C0-9D46-4188-8DA9-5EA9B97DA977}">
      <dsp:nvSpPr>
        <dsp:cNvPr id="0" name=""/>
        <dsp:cNvSpPr/>
      </dsp:nvSpPr>
      <dsp:spPr>
        <a:xfrm>
          <a:off x="562205" y="1752"/>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ACEİ</a:t>
          </a:r>
          <a:r>
            <a:rPr lang="tr-TR" sz="3000" b="1" kern="1200" dirty="0"/>
            <a:t>      </a:t>
          </a:r>
        </a:p>
        <a:p>
          <a:pPr marL="0" lvl="0" indent="0" algn="ctr" defTabSz="1333500">
            <a:lnSpc>
              <a:spcPct val="90000"/>
            </a:lnSpc>
            <a:spcBef>
              <a:spcPct val="0"/>
            </a:spcBef>
            <a:spcAft>
              <a:spcPct val="35000"/>
            </a:spcAft>
            <a:buNone/>
          </a:pPr>
          <a:r>
            <a:rPr lang="tr-TR" sz="1200" b="1" kern="1200" dirty="0"/>
            <a:t>(</a:t>
          </a:r>
          <a:r>
            <a:rPr lang="tr-TR" sz="1200" b="1" kern="1200" dirty="0" err="1"/>
            <a:t>Ramipril</a:t>
          </a:r>
          <a:r>
            <a:rPr lang="tr-TR" sz="1200" b="1" kern="1200" dirty="0"/>
            <a:t>, </a:t>
          </a:r>
          <a:r>
            <a:rPr lang="tr-TR" sz="1200" b="1" kern="1200" dirty="0" err="1"/>
            <a:t>Perindopril</a:t>
          </a:r>
          <a:r>
            <a:rPr lang="tr-TR" sz="1200" b="1" kern="1200" dirty="0"/>
            <a:t>, </a:t>
          </a:r>
          <a:r>
            <a:rPr lang="tr-TR" sz="1200" b="1" kern="1200" dirty="0" err="1"/>
            <a:t>Zofenopril</a:t>
          </a:r>
          <a:r>
            <a:rPr lang="tr-TR" sz="1200" b="1" kern="1200" dirty="0"/>
            <a:t>, </a:t>
          </a:r>
          <a:r>
            <a:rPr lang="tr-TR" sz="1200" b="1" kern="1200" dirty="0" err="1"/>
            <a:t>Silazpril</a:t>
          </a:r>
          <a:r>
            <a:rPr lang="tr-TR" sz="1200" b="1" kern="1200" dirty="0"/>
            <a:t>, </a:t>
          </a:r>
          <a:r>
            <a:rPr lang="tr-TR" sz="1200" b="1" kern="1200" dirty="0" err="1"/>
            <a:t>Lisinopril</a:t>
          </a:r>
          <a:r>
            <a:rPr lang="tr-TR" sz="1200" b="1" kern="1200" dirty="0"/>
            <a:t>)</a:t>
          </a:r>
          <a:endParaRPr lang="en-US" sz="1200" kern="1200" dirty="0"/>
        </a:p>
      </dsp:txBody>
      <dsp:txXfrm>
        <a:off x="562205" y="1752"/>
        <a:ext cx="2174490" cy="1304694"/>
      </dsp:txXfrm>
    </dsp:sp>
    <dsp:sp modelId="{AE313365-BFB9-46B7-9196-B4A281B09849}">
      <dsp:nvSpPr>
        <dsp:cNvPr id="0" name=""/>
        <dsp:cNvSpPr/>
      </dsp:nvSpPr>
      <dsp:spPr>
        <a:xfrm>
          <a:off x="2974584" y="1178"/>
          <a:ext cx="2174490" cy="1304694"/>
        </a:xfrm>
        <a:prstGeom prst="rect">
          <a:avLst/>
        </a:prstGeom>
        <a:gradFill rotWithShape="0">
          <a:gsLst>
            <a:gs pos="0">
              <a:schemeClr val="accent2">
                <a:hueOff val="715957"/>
                <a:satOff val="-2055"/>
                <a:lumOff val="-3290"/>
                <a:alphaOff val="0"/>
                <a:satMod val="103000"/>
                <a:lumMod val="102000"/>
                <a:tint val="94000"/>
              </a:schemeClr>
            </a:gs>
            <a:gs pos="50000">
              <a:schemeClr val="accent2">
                <a:hueOff val="715957"/>
                <a:satOff val="-2055"/>
                <a:lumOff val="-3290"/>
                <a:alphaOff val="0"/>
                <a:satMod val="110000"/>
                <a:lumMod val="100000"/>
                <a:shade val="100000"/>
              </a:schemeClr>
            </a:gs>
            <a:gs pos="100000">
              <a:schemeClr val="accent2">
                <a:hueOff val="715957"/>
                <a:satOff val="-2055"/>
                <a:lumOff val="-32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ARB </a:t>
          </a:r>
        </a:p>
        <a:p>
          <a:pPr marL="0" lvl="0" indent="0" algn="ctr" defTabSz="1333500">
            <a:lnSpc>
              <a:spcPct val="90000"/>
            </a:lnSpc>
            <a:spcBef>
              <a:spcPct val="0"/>
            </a:spcBef>
            <a:spcAft>
              <a:spcPct val="35000"/>
            </a:spcAft>
            <a:buNone/>
          </a:pPr>
          <a:r>
            <a:rPr lang="nn-NO" sz="1200" b="1" kern="1200" dirty="0"/>
            <a:t>(Losartan, Eprosartan, Valsartan, Irbesartan, Kandesartan</a:t>
          </a:r>
          <a:r>
            <a:rPr lang="tr-TR" sz="1200" b="1" kern="1200" dirty="0"/>
            <a:t>)</a:t>
          </a:r>
          <a:endParaRPr lang="en-US" sz="1200" kern="1200" dirty="0"/>
        </a:p>
      </dsp:txBody>
      <dsp:txXfrm>
        <a:off x="2974584" y="1178"/>
        <a:ext cx="2174490" cy="1304694"/>
      </dsp:txXfrm>
    </dsp:sp>
    <dsp:sp modelId="{803C1676-D2B1-46C2-B5FB-07E600119600}">
      <dsp:nvSpPr>
        <dsp:cNvPr id="0" name=""/>
        <dsp:cNvSpPr/>
      </dsp:nvSpPr>
      <dsp:spPr>
        <a:xfrm>
          <a:off x="5366524" y="1178"/>
          <a:ext cx="2174490" cy="1304694"/>
        </a:xfrm>
        <a:prstGeom prst="rect">
          <a:avLst/>
        </a:prstGeom>
        <a:gradFill rotWithShape="0">
          <a:gsLst>
            <a:gs pos="0">
              <a:schemeClr val="accent2">
                <a:hueOff val="1431914"/>
                <a:satOff val="-4110"/>
                <a:lumOff val="-6580"/>
                <a:alphaOff val="0"/>
                <a:satMod val="103000"/>
                <a:lumMod val="102000"/>
                <a:tint val="94000"/>
              </a:schemeClr>
            </a:gs>
            <a:gs pos="50000">
              <a:schemeClr val="accent2">
                <a:hueOff val="1431914"/>
                <a:satOff val="-4110"/>
                <a:lumOff val="-6580"/>
                <a:alphaOff val="0"/>
                <a:satMod val="110000"/>
                <a:lumMod val="100000"/>
                <a:shade val="100000"/>
              </a:schemeClr>
            </a:gs>
            <a:gs pos="100000">
              <a:schemeClr val="accent2">
                <a:hueOff val="1431914"/>
                <a:satOff val="-4110"/>
                <a:lumOff val="-65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tx1"/>
              </a:solidFill>
            </a:rPr>
            <a:t>KKB </a:t>
          </a:r>
          <a:r>
            <a:rPr lang="tr-TR" sz="1500" b="1" kern="1200" dirty="0" err="1">
              <a:solidFill>
                <a:schemeClr val="tx1"/>
              </a:solidFill>
            </a:rPr>
            <a:t>Dihidropiridin</a:t>
          </a:r>
          <a:r>
            <a:rPr lang="tr-TR" sz="1500" b="1" kern="1200" dirty="0">
              <a:solidFill>
                <a:schemeClr val="tx1"/>
              </a:solidFill>
            </a:rPr>
            <a:t> Türevleri </a:t>
          </a:r>
        </a:p>
        <a:p>
          <a:pPr marL="0" lvl="0" indent="0" algn="ctr" defTabSz="666750">
            <a:lnSpc>
              <a:spcPct val="90000"/>
            </a:lnSpc>
            <a:spcBef>
              <a:spcPct val="0"/>
            </a:spcBef>
            <a:spcAft>
              <a:spcPct val="35000"/>
            </a:spcAft>
            <a:buNone/>
          </a:pPr>
          <a:r>
            <a:rPr lang="fi-FI" sz="1200" b="1" kern="1200" dirty="0"/>
            <a:t>(Amlodipin, Felodipin, Nikardipin, Nifedipin, Nimodipin</a:t>
          </a:r>
          <a:r>
            <a:rPr lang="tr-TR" sz="1200" b="1" kern="1200" dirty="0"/>
            <a:t>)</a:t>
          </a:r>
          <a:endParaRPr lang="en-US" sz="1200" kern="1200" dirty="0"/>
        </a:p>
      </dsp:txBody>
      <dsp:txXfrm>
        <a:off x="5366524" y="1178"/>
        <a:ext cx="2174490" cy="1304694"/>
      </dsp:txXfrm>
    </dsp:sp>
    <dsp:sp modelId="{E575F832-591F-43A4-90F7-943D4D25606C}">
      <dsp:nvSpPr>
        <dsp:cNvPr id="0" name=""/>
        <dsp:cNvSpPr/>
      </dsp:nvSpPr>
      <dsp:spPr>
        <a:xfrm>
          <a:off x="7758464" y="1178"/>
          <a:ext cx="2174490" cy="1304694"/>
        </a:xfrm>
        <a:prstGeom prst="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tx1"/>
              </a:solidFill>
            </a:rPr>
            <a:t>KKB </a:t>
          </a:r>
          <a:r>
            <a:rPr lang="tr-TR" sz="1600" b="1" kern="1200" dirty="0" err="1">
              <a:solidFill>
                <a:schemeClr val="tx1"/>
              </a:solidFill>
            </a:rPr>
            <a:t>Non-dihidropirin</a:t>
          </a:r>
          <a:r>
            <a:rPr lang="tr-TR" sz="1600" b="1" kern="1200" dirty="0">
              <a:solidFill>
                <a:schemeClr val="tx1"/>
              </a:solidFill>
            </a:rPr>
            <a:t> Türevleri </a:t>
          </a:r>
        </a:p>
        <a:p>
          <a:pPr marL="0" lvl="0" indent="0" algn="ctr" defTabSz="711200">
            <a:lnSpc>
              <a:spcPct val="90000"/>
            </a:lnSpc>
            <a:spcBef>
              <a:spcPct val="0"/>
            </a:spcBef>
            <a:spcAft>
              <a:spcPct val="35000"/>
            </a:spcAft>
            <a:buNone/>
          </a:pPr>
          <a:r>
            <a:rPr lang="tr-TR" sz="1600" b="1" kern="1200" dirty="0"/>
            <a:t>(</a:t>
          </a:r>
          <a:r>
            <a:rPr lang="tr-TR" sz="1600" b="1" kern="1200" dirty="0" err="1"/>
            <a:t>Verapamil</a:t>
          </a:r>
          <a:r>
            <a:rPr lang="tr-TR" sz="1600" b="1" kern="1200" dirty="0"/>
            <a:t>, </a:t>
          </a:r>
          <a:r>
            <a:rPr lang="tr-TR" sz="1600" b="1" kern="1200" dirty="0" err="1"/>
            <a:t>Diltiazem</a:t>
          </a:r>
          <a:r>
            <a:rPr lang="tr-TR" sz="1600" b="1" kern="1200" dirty="0"/>
            <a:t>)</a:t>
          </a:r>
          <a:endParaRPr lang="en-US" sz="1600" kern="1200" dirty="0"/>
        </a:p>
      </dsp:txBody>
      <dsp:txXfrm>
        <a:off x="7758464" y="1178"/>
        <a:ext cx="2174490" cy="1304694"/>
      </dsp:txXfrm>
    </dsp:sp>
    <dsp:sp modelId="{42077742-43A0-4157-BBF8-8B4AF3E070BF}">
      <dsp:nvSpPr>
        <dsp:cNvPr id="0" name=""/>
        <dsp:cNvSpPr/>
      </dsp:nvSpPr>
      <dsp:spPr>
        <a:xfrm>
          <a:off x="582645" y="1523321"/>
          <a:ext cx="2174490" cy="1304694"/>
        </a:xfrm>
        <a:prstGeom prst="rect">
          <a:avLst/>
        </a:prstGeom>
        <a:gradFill rotWithShape="0">
          <a:gsLst>
            <a:gs pos="0">
              <a:schemeClr val="accent2">
                <a:hueOff val="2863828"/>
                <a:satOff val="-8219"/>
                <a:lumOff val="-13160"/>
                <a:alphaOff val="0"/>
                <a:satMod val="103000"/>
                <a:lumMod val="102000"/>
                <a:tint val="94000"/>
              </a:schemeClr>
            </a:gs>
            <a:gs pos="50000">
              <a:schemeClr val="accent2">
                <a:hueOff val="2863828"/>
                <a:satOff val="-8219"/>
                <a:lumOff val="-13160"/>
                <a:alphaOff val="0"/>
                <a:satMod val="110000"/>
                <a:lumMod val="100000"/>
                <a:shade val="100000"/>
              </a:schemeClr>
            </a:gs>
            <a:gs pos="100000">
              <a:schemeClr val="accent2">
                <a:hueOff val="2863828"/>
                <a:satOff val="-8219"/>
                <a:lumOff val="-131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chemeClr val="tx1"/>
              </a:solidFill>
            </a:rPr>
            <a:t>Diüretikler</a:t>
          </a:r>
          <a:r>
            <a:rPr lang="tr-TR" sz="2800" b="1" kern="1200" dirty="0"/>
            <a:t> </a:t>
          </a:r>
        </a:p>
        <a:p>
          <a:pPr marL="0" lvl="0" indent="0" algn="ctr" defTabSz="1244600">
            <a:lnSpc>
              <a:spcPct val="90000"/>
            </a:lnSpc>
            <a:spcBef>
              <a:spcPct val="0"/>
            </a:spcBef>
            <a:spcAft>
              <a:spcPct val="35000"/>
            </a:spcAft>
            <a:buNone/>
          </a:pPr>
          <a:r>
            <a:rPr lang="tr-TR" sz="1200" b="1" kern="1200" dirty="0"/>
            <a:t>(</a:t>
          </a:r>
          <a:r>
            <a:rPr lang="tr-TR" sz="1200" b="1" kern="1200" dirty="0" err="1"/>
            <a:t>Indapamid</a:t>
          </a:r>
          <a:r>
            <a:rPr lang="tr-TR" sz="1200" b="1" kern="1200" dirty="0"/>
            <a:t>, </a:t>
          </a:r>
          <a:r>
            <a:rPr lang="tr-TR" sz="1200" b="1" kern="1200" dirty="0" err="1"/>
            <a:t>Furosemid</a:t>
          </a:r>
          <a:r>
            <a:rPr lang="tr-TR" sz="1200" b="1" kern="1200" dirty="0"/>
            <a:t>, </a:t>
          </a:r>
          <a:r>
            <a:rPr lang="tr-TR" sz="1200" b="1" kern="1200" dirty="0" err="1"/>
            <a:t>Torasemid</a:t>
          </a:r>
          <a:r>
            <a:rPr lang="tr-TR" sz="1200" b="1" kern="1200" dirty="0"/>
            <a:t>, </a:t>
          </a:r>
          <a:r>
            <a:rPr lang="tr-TR" sz="1200" b="1" kern="1200" dirty="0" err="1"/>
            <a:t>Spironolakton</a:t>
          </a:r>
          <a:endParaRPr lang="en-US" sz="1200" kern="1200" dirty="0"/>
        </a:p>
      </dsp:txBody>
      <dsp:txXfrm>
        <a:off x="582645" y="1523321"/>
        <a:ext cx="2174490" cy="1304694"/>
      </dsp:txXfrm>
    </dsp:sp>
    <dsp:sp modelId="{767D2127-F20A-4365-958F-C03D86C26D1F}">
      <dsp:nvSpPr>
        <dsp:cNvPr id="0" name=""/>
        <dsp:cNvSpPr/>
      </dsp:nvSpPr>
      <dsp:spPr>
        <a:xfrm>
          <a:off x="2974584" y="1523321"/>
          <a:ext cx="2174490" cy="1304694"/>
        </a:xfrm>
        <a:prstGeom prst="rect">
          <a:avLst/>
        </a:prstGeom>
        <a:gradFill rotWithShape="0">
          <a:gsLst>
            <a:gs pos="0">
              <a:schemeClr val="accent2">
                <a:hueOff val="3579785"/>
                <a:satOff val="-10274"/>
                <a:lumOff val="-16449"/>
                <a:alphaOff val="0"/>
                <a:satMod val="103000"/>
                <a:lumMod val="102000"/>
                <a:tint val="94000"/>
              </a:schemeClr>
            </a:gs>
            <a:gs pos="50000">
              <a:schemeClr val="accent2">
                <a:hueOff val="3579785"/>
                <a:satOff val="-10274"/>
                <a:lumOff val="-16449"/>
                <a:alphaOff val="0"/>
                <a:satMod val="110000"/>
                <a:lumMod val="100000"/>
                <a:shade val="100000"/>
              </a:schemeClr>
            </a:gs>
            <a:gs pos="100000">
              <a:schemeClr val="accent2">
                <a:hueOff val="3579785"/>
                <a:satOff val="-10274"/>
                <a:lumOff val="-164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Beta Blokörler </a:t>
          </a:r>
          <a:r>
            <a:rPr lang="tr-TR" sz="2000" b="1" kern="1200" dirty="0" err="1">
              <a:solidFill>
                <a:schemeClr val="tx1"/>
              </a:solidFill>
            </a:rPr>
            <a:t>Non</a:t>
          </a:r>
          <a:r>
            <a:rPr lang="tr-TR" sz="2000" b="1" kern="1200" dirty="0">
              <a:solidFill>
                <a:schemeClr val="tx1"/>
              </a:solidFill>
            </a:rPr>
            <a:t>-selektifler </a:t>
          </a:r>
        </a:p>
        <a:p>
          <a:pPr marL="0" lvl="0" indent="0" algn="ctr" defTabSz="889000">
            <a:lnSpc>
              <a:spcPct val="90000"/>
            </a:lnSpc>
            <a:spcBef>
              <a:spcPct val="0"/>
            </a:spcBef>
            <a:spcAft>
              <a:spcPct val="35000"/>
            </a:spcAft>
            <a:buNone/>
          </a:pPr>
          <a:r>
            <a:rPr lang="tr-TR" sz="1200" b="1" kern="1200" dirty="0"/>
            <a:t>(</a:t>
          </a:r>
          <a:r>
            <a:rPr lang="tr-TR" sz="1200" b="1" kern="1200" dirty="0" err="1"/>
            <a:t>Propranolol</a:t>
          </a:r>
          <a:r>
            <a:rPr lang="tr-TR" sz="1200" b="1" kern="1200" dirty="0"/>
            <a:t>, </a:t>
          </a:r>
          <a:r>
            <a:rPr lang="tr-TR" sz="1200" b="1" kern="1200" dirty="0" err="1"/>
            <a:t>Sotalol</a:t>
          </a:r>
          <a:r>
            <a:rPr lang="tr-TR" sz="1200" b="1" kern="1200" dirty="0"/>
            <a:t>)</a:t>
          </a:r>
          <a:endParaRPr lang="en-US" sz="1200" kern="1200" dirty="0"/>
        </a:p>
      </dsp:txBody>
      <dsp:txXfrm>
        <a:off x="2974584" y="1523321"/>
        <a:ext cx="2174490" cy="1304694"/>
      </dsp:txXfrm>
    </dsp:sp>
    <dsp:sp modelId="{219386B8-C78A-4E17-B998-3C88B3F91FC5}">
      <dsp:nvSpPr>
        <dsp:cNvPr id="0" name=""/>
        <dsp:cNvSpPr/>
      </dsp:nvSpPr>
      <dsp:spPr>
        <a:xfrm>
          <a:off x="5366524" y="1523321"/>
          <a:ext cx="2174490" cy="1304694"/>
        </a:xfrm>
        <a:prstGeom prst="rect">
          <a:avLst/>
        </a:prstGeom>
        <a:gradFill rotWithShape="0">
          <a:gsLst>
            <a:gs pos="0">
              <a:schemeClr val="accent2">
                <a:hueOff val="4295742"/>
                <a:satOff val="-12329"/>
                <a:lumOff val="-19739"/>
                <a:alphaOff val="0"/>
                <a:satMod val="103000"/>
                <a:lumMod val="102000"/>
                <a:tint val="94000"/>
              </a:schemeClr>
            </a:gs>
            <a:gs pos="50000">
              <a:schemeClr val="accent2">
                <a:hueOff val="4295742"/>
                <a:satOff val="-12329"/>
                <a:lumOff val="-19739"/>
                <a:alphaOff val="0"/>
                <a:satMod val="110000"/>
                <a:lumMod val="100000"/>
                <a:shade val="100000"/>
              </a:schemeClr>
            </a:gs>
            <a:gs pos="100000">
              <a:schemeClr val="accent2">
                <a:hueOff val="4295742"/>
                <a:satOff val="-12329"/>
                <a:lumOff val="-1973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Beta Blokörler Selektifler</a:t>
          </a:r>
        </a:p>
        <a:p>
          <a:pPr marL="0" lvl="0" indent="0" algn="ctr" defTabSz="889000">
            <a:lnSpc>
              <a:spcPct val="90000"/>
            </a:lnSpc>
            <a:spcBef>
              <a:spcPct val="0"/>
            </a:spcBef>
            <a:spcAft>
              <a:spcPct val="35000"/>
            </a:spcAft>
            <a:buNone/>
          </a:pPr>
          <a:r>
            <a:rPr lang="tr-TR" sz="1200" b="1" kern="1200" dirty="0"/>
            <a:t>(</a:t>
          </a:r>
          <a:r>
            <a:rPr lang="tr-TR" sz="1200" b="1" kern="1200" dirty="0" err="1"/>
            <a:t>Metoprolol</a:t>
          </a:r>
          <a:r>
            <a:rPr lang="tr-TR" sz="1200" b="1" kern="1200" dirty="0"/>
            <a:t>, </a:t>
          </a:r>
          <a:r>
            <a:rPr lang="tr-TR" sz="1200" b="1" kern="1200" dirty="0" err="1"/>
            <a:t>Atenolol</a:t>
          </a:r>
          <a:r>
            <a:rPr lang="tr-TR" sz="1200" b="1" kern="1200" dirty="0"/>
            <a:t>, </a:t>
          </a:r>
          <a:r>
            <a:rPr lang="tr-TR" sz="1200" b="1" kern="1200" dirty="0" err="1"/>
            <a:t>Bisoprolol</a:t>
          </a:r>
          <a:r>
            <a:rPr lang="tr-TR" sz="1200" b="1" kern="1200" dirty="0"/>
            <a:t>, </a:t>
          </a:r>
          <a:r>
            <a:rPr lang="tr-TR" sz="1200" b="1" kern="1200" dirty="0" err="1"/>
            <a:t>Nebivolol</a:t>
          </a:r>
          <a:r>
            <a:rPr lang="tr-TR" sz="1200" b="1" kern="1200" dirty="0"/>
            <a:t>) </a:t>
          </a:r>
          <a:endParaRPr lang="en-US" sz="1200" kern="1200" dirty="0"/>
        </a:p>
      </dsp:txBody>
      <dsp:txXfrm>
        <a:off x="5366524" y="1523321"/>
        <a:ext cx="2174490" cy="1304694"/>
      </dsp:txXfrm>
    </dsp:sp>
    <dsp:sp modelId="{567BE331-9FB3-424D-8C03-0B1EAC368FB5}">
      <dsp:nvSpPr>
        <dsp:cNvPr id="0" name=""/>
        <dsp:cNvSpPr/>
      </dsp:nvSpPr>
      <dsp:spPr>
        <a:xfrm>
          <a:off x="7758464" y="1523321"/>
          <a:ext cx="2174490" cy="1304694"/>
        </a:xfrm>
        <a:prstGeom prst="rect">
          <a:avLst/>
        </a:prstGeom>
        <a:gradFill rotWithShape="0">
          <a:gsLst>
            <a:gs pos="0">
              <a:schemeClr val="accent2">
                <a:hueOff val="5011699"/>
                <a:satOff val="-14383"/>
                <a:lumOff val="-23029"/>
                <a:alphaOff val="0"/>
                <a:satMod val="103000"/>
                <a:lumMod val="102000"/>
                <a:tint val="94000"/>
              </a:schemeClr>
            </a:gs>
            <a:gs pos="50000">
              <a:schemeClr val="accent2">
                <a:hueOff val="5011699"/>
                <a:satOff val="-14383"/>
                <a:lumOff val="-23029"/>
                <a:alphaOff val="0"/>
                <a:satMod val="110000"/>
                <a:lumMod val="100000"/>
                <a:shade val="100000"/>
              </a:schemeClr>
            </a:gs>
            <a:gs pos="100000">
              <a:schemeClr val="accent2">
                <a:hueOff val="5011699"/>
                <a:satOff val="-14383"/>
                <a:lumOff val="-2302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Alfa ve Beta Blokörler</a:t>
          </a:r>
        </a:p>
        <a:p>
          <a:pPr marL="0" lvl="0" indent="0" algn="ctr" defTabSz="1066800">
            <a:lnSpc>
              <a:spcPct val="90000"/>
            </a:lnSpc>
            <a:spcBef>
              <a:spcPct val="0"/>
            </a:spcBef>
            <a:spcAft>
              <a:spcPct val="35000"/>
            </a:spcAft>
            <a:buNone/>
          </a:pPr>
          <a:r>
            <a:rPr lang="tr-TR" sz="1200" b="1" kern="1200" dirty="0"/>
            <a:t>(</a:t>
          </a:r>
          <a:r>
            <a:rPr lang="tr-TR" sz="1200" b="1" kern="1200" dirty="0" err="1"/>
            <a:t>Karvedilol</a:t>
          </a:r>
          <a:r>
            <a:rPr lang="tr-TR" sz="1200" b="1" kern="1200" dirty="0"/>
            <a:t>) </a:t>
          </a:r>
          <a:endParaRPr lang="en-US" sz="1200" kern="1200" dirty="0"/>
        </a:p>
      </dsp:txBody>
      <dsp:txXfrm>
        <a:off x="7758464" y="1523321"/>
        <a:ext cx="2174490" cy="1304694"/>
      </dsp:txXfrm>
    </dsp:sp>
    <dsp:sp modelId="{B7568253-F7DB-44FD-8F96-3B17331E17A6}">
      <dsp:nvSpPr>
        <dsp:cNvPr id="0" name=""/>
        <dsp:cNvSpPr/>
      </dsp:nvSpPr>
      <dsp:spPr>
        <a:xfrm>
          <a:off x="1377693" y="3045465"/>
          <a:ext cx="2174490" cy="1304694"/>
        </a:xfrm>
        <a:prstGeom prst="rect">
          <a:avLst/>
        </a:prstGeom>
        <a:gradFill rotWithShape="0">
          <a:gsLst>
            <a:gs pos="0">
              <a:schemeClr val="accent2">
                <a:hueOff val="5727655"/>
                <a:satOff val="-16438"/>
                <a:lumOff val="-26319"/>
                <a:alphaOff val="0"/>
                <a:satMod val="103000"/>
                <a:lumMod val="102000"/>
                <a:tint val="94000"/>
              </a:schemeClr>
            </a:gs>
            <a:gs pos="50000">
              <a:schemeClr val="accent2">
                <a:hueOff val="5727655"/>
                <a:satOff val="-16438"/>
                <a:lumOff val="-26319"/>
                <a:alphaOff val="0"/>
                <a:satMod val="110000"/>
                <a:lumMod val="100000"/>
                <a:shade val="100000"/>
              </a:schemeClr>
            </a:gs>
            <a:gs pos="100000">
              <a:schemeClr val="accent2">
                <a:hueOff val="5727655"/>
                <a:satOff val="-16438"/>
                <a:lumOff val="-2631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*Antihipertansiflerin kombine preparatlarına da (ikili veya üçlü) rapor çıkarılabiliyor.</a:t>
          </a:r>
          <a:endParaRPr lang="en-US" sz="1800" kern="1200" dirty="0"/>
        </a:p>
      </dsp:txBody>
      <dsp:txXfrm>
        <a:off x="1377693" y="3045465"/>
        <a:ext cx="2174490" cy="1304694"/>
      </dsp:txXfrm>
    </dsp:sp>
    <dsp:sp modelId="{37F29066-7C92-45C5-954D-A3187DA58255}">
      <dsp:nvSpPr>
        <dsp:cNvPr id="0" name=""/>
        <dsp:cNvSpPr/>
      </dsp:nvSpPr>
      <dsp:spPr>
        <a:xfrm>
          <a:off x="3769633" y="3045465"/>
          <a:ext cx="5368273" cy="1304694"/>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dirty="0"/>
            <a:t>*</a:t>
          </a:r>
          <a:r>
            <a:rPr lang="tr-TR" sz="1500" kern="1200" dirty="0" err="1"/>
            <a:t>ARB’lerin</a:t>
          </a:r>
          <a:r>
            <a:rPr lang="tr-TR" sz="1500" kern="1200" dirty="0"/>
            <a:t> kombine preparatlarının raporu çıkarılırken açıklama kısmına </a:t>
          </a:r>
          <a:r>
            <a:rPr lang="tr-TR" sz="1500" b="1" kern="1200" dirty="0"/>
            <a:t>“Hastanın monoterapi ile kan basıncı yeterli oranda kontrol altına alınamamıştır” </a:t>
          </a:r>
          <a:r>
            <a:rPr lang="tr-TR" sz="1500" kern="1200" dirty="0"/>
            <a:t>yazılması gerekmektedir.</a:t>
          </a:r>
          <a:endParaRPr lang="tr-TR" sz="1500" b="1" kern="1200" dirty="0"/>
        </a:p>
        <a:p>
          <a:pPr marL="0" lvl="0" indent="0" algn="ctr" defTabSz="666750">
            <a:lnSpc>
              <a:spcPct val="90000"/>
            </a:lnSpc>
            <a:spcBef>
              <a:spcPct val="0"/>
            </a:spcBef>
            <a:spcAft>
              <a:spcPct val="35000"/>
            </a:spcAft>
            <a:buNone/>
          </a:pPr>
          <a:endParaRPr lang="en-US" sz="1500" kern="1200" dirty="0"/>
        </a:p>
      </dsp:txBody>
      <dsp:txXfrm>
        <a:off x="3769633" y="3045465"/>
        <a:ext cx="5368273" cy="1304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12230-A318-4FC7-B15F-D0172A7800A5}">
      <dsp:nvSpPr>
        <dsp:cNvPr id="0" name=""/>
        <dsp:cNvSpPr/>
      </dsp:nvSpPr>
      <dsp:spPr>
        <a:xfrm>
          <a:off x="582645" y="1178"/>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err="1"/>
            <a:t>Pentoksifilin</a:t>
          </a:r>
          <a:r>
            <a:rPr lang="en-US" sz="1700" b="1" kern="1200" dirty="0"/>
            <a:t> </a:t>
          </a:r>
          <a:endParaRPr lang="tr-TR" sz="1700" b="1" kern="1200" dirty="0"/>
        </a:p>
        <a:p>
          <a:pPr marL="0" lvl="0" indent="0" algn="ctr" defTabSz="755650">
            <a:lnSpc>
              <a:spcPct val="90000"/>
            </a:lnSpc>
            <a:spcBef>
              <a:spcPct val="0"/>
            </a:spcBef>
            <a:spcAft>
              <a:spcPct val="35000"/>
            </a:spcAft>
            <a:buNone/>
          </a:pPr>
          <a:r>
            <a:rPr lang="en-US" sz="1700" b="1" kern="1200" dirty="0"/>
            <a:t>(</a:t>
          </a:r>
          <a:r>
            <a:rPr lang="en-US" sz="1700" b="1" kern="1200" dirty="0" err="1"/>
            <a:t>Pentox</a:t>
          </a:r>
          <a:r>
            <a:rPr lang="en-US" sz="1700" b="1" kern="1200" dirty="0"/>
            <a:t> CR, Trental CR, </a:t>
          </a:r>
          <a:r>
            <a:rPr lang="en-US" sz="1700" b="1" kern="1200" dirty="0" err="1"/>
            <a:t>Trentilin</a:t>
          </a:r>
          <a:r>
            <a:rPr lang="en-US" sz="1700" b="1" kern="1200" dirty="0"/>
            <a:t> Retard</a:t>
          </a:r>
          <a:r>
            <a:rPr lang="tr-TR" sz="1700" b="1" kern="1200" dirty="0"/>
            <a:t>)</a:t>
          </a:r>
          <a:endParaRPr lang="en-US" sz="1700" kern="1200" dirty="0"/>
        </a:p>
      </dsp:txBody>
      <dsp:txXfrm>
        <a:off x="582645" y="1178"/>
        <a:ext cx="2174490" cy="1304694"/>
      </dsp:txXfrm>
    </dsp:sp>
    <dsp:sp modelId="{EA27AD6D-B3F9-4513-89B5-6A79DEFCABB7}">
      <dsp:nvSpPr>
        <dsp:cNvPr id="0" name=""/>
        <dsp:cNvSpPr/>
      </dsp:nvSpPr>
      <dsp:spPr>
        <a:xfrm>
          <a:off x="2974584" y="1178"/>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dirty="0"/>
            <a:t>Digoksin</a:t>
          </a:r>
        </a:p>
        <a:p>
          <a:pPr marL="0" lvl="0" indent="0" algn="ctr" defTabSz="755650">
            <a:lnSpc>
              <a:spcPct val="90000"/>
            </a:lnSpc>
            <a:spcBef>
              <a:spcPct val="0"/>
            </a:spcBef>
            <a:spcAft>
              <a:spcPct val="35000"/>
            </a:spcAft>
            <a:buNone/>
          </a:pPr>
          <a:r>
            <a:rPr lang="tr-TR" sz="1700" b="1" kern="1200" dirty="0"/>
            <a:t> (</a:t>
          </a:r>
          <a:r>
            <a:rPr lang="tr-TR" sz="1700" b="1" kern="1200" dirty="0" err="1"/>
            <a:t>Digoxin</a:t>
          </a:r>
          <a:r>
            <a:rPr lang="tr-TR" sz="1700" b="1" kern="1200" dirty="0"/>
            <a:t>-Assos)</a:t>
          </a:r>
          <a:endParaRPr lang="en-US" sz="1700" kern="1200" dirty="0"/>
        </a:p>
      </dsp:txBody>
      <dsp:txXfrm>
        <a:off x="2974584" y="1178"/>
        <a:ext cx="2174490" cy="1304694"/>
      </dsp:txXfrm>
    </dsp:sp>
    <dsp:sp modelId="{509B136D-D514-40ED-B0B4-CE9373427768}">
      <dsp:nvSpPr>
        <dsp:cNvPr id="0" name=""/>
        <dsp:cNvSpPr/>
      </dsp:nvSpPr>
      <dsp:spPr>
        <a:xfrm>
          <a:off x="5366524" y="1178"/>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a:t>Amiodaron (Cordarone)</a:t>
          </a:r>
          <a:endParaRPr lang="en-US" sz="1700" kern="1200"/>
        </a:p>
      </dsp:txBody>
      <dsp:txXfrm>
        <a:off x="5366524" y="1178"/>
        <a:ext cx="2174490" cy="1304694"/>
      </dsp:txXfrm>
    </dsp:sp>
    <dsp:sp modelId="{9E778253-6B12-4C34-BDB8-EAC1820CBE3D}">
      <dsp:nvSpPr>
        <dsp:cNvPr id="0" name=""/>
        <dsp:cNvSpPr/>
      </dsp:nvSpPr>
      <dsp:spPr>
        <a:xfrm>
          <a:off x="7758464" y="1178"/>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a:t>Propafenon (Rytmonorm)</a:t>
          </a:r>
          <a:endParaRPr lang="en-US" sz="1700" kern="1200"/>
        </a:p>
      </dsp:txBody>
      <dsp:txXfrm>
        <a:off x="7758464" y="1178"/>
        <a:ext cx="2174490" cy="1304694"/>
      </dsp:txXfrm>
    </dsp:sp>
    <dsp:sp modelId="{1623FACC-7BEF-4484-88F4-DB5BDA6D8E2A}">
      <dsp:nvSpPr>
        <dsp:cNvPr id="0" name=""/>
        <dsp:cNvSpPr/>
      </dsp:nvSpPr>
      <dsp:spPr>
        <a:xfrm>
          <a:off x="582645" y="1523321"/>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dirty="0" err="1"/>
            <a:t>Isosorbit</a:t>
          </a:r>
          <a:r>
            <a:rPr lang="tr-TR" sz="1700" b="1" kern="1200" dirty="0"/>
            <a:t> Monohidrat</a:t>
          </a:r>
        </a:p>
        <a:p>
          <a:pPr marL="0" lvl="0" indent="0" algn="ctr" defTabSz="755650">
            <a:lnSpc>
              <a:spcPct val="90000"/>
            </a:lnSpc>
            <a:spcBef>
              <a:spcPct val="0"/>
            </a:spcBef>
            <a:spcAft>
              <a:spcPct val="35000"/>
            </a:spcAft>
            <a:buNone/>
          </a:pPr>
          <a:r>
            <a:rPr lang="tr-TR" sz="1700" b="1" kern="1200" dirty="0"/>
            <a:t> (</a:t>
          </a:r>
          <a:r>
            <a:rPr lang="tr-TR" sz="1700" b="1" kern="1200" dirty="0" err="1"/>
            <a:t>Isorat</a:t>
          </a:r>
          <a:r>
            <a:rPr lang="tr-TR" sz="1700" b="1" kern="1200" dirty="0"/>
            <a:t>, </a:t>
          </a:r>
          <a:r>
            <a:rPr lang="tr-TR" sz="1700" b="1" kern="1200" dirty="0" err="1"/>
            <a:t>Isordil</a:t>
          </a:r>
          <a:r>
            <a:rPr lang="tr-TR" sz="1700" b="1" kern="1200" dirty="0"/>
            <a:t>, </a:t>
          </a:r>
          <a:r>
            <a:rPr lang="tr-TR" sz="1700" b="1" kern="1200" dirty="0" err="1"/>
            <a:t>Monoket</a:t>
          </a:r>
          <a:r>
            <a:rPr lang="tr-TR" sz="1700" b="1" kern="1200" dirty="0"/>
            <a:t>) </a:t>
          </a:r>
          <a:endParaRPr lang="en-US" sz="1700" kern="1200" dirty="0"/>
        </a:p>
      </dsp:txBody>
      <dsp:txXfrm>
        <a:off x="582645" y="1523321"/>
        <a:ext cx="2174490" cy="1304694"/>
      </dsp:txXfrm>
    </dsp:sp>
    <dsp:sp modelId="{2A7AB373-D2FE-4BF3-AD3C-C6EF96BBFA6A}">
      <dsp:nvSpPr>
        <dsp:cNvPr id="0" name=""/>
        <dsp:cNvSpPr/>
      </dsp:nvSpPr>
      <dsp:spPr>
        <a:xfrm>
          <a:off x="2974584" y="1523321"/>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a:t>Trimetazidin (Vastarel MR, Triplus MR, Vazidin MR, Vasofix</a:t>
          </a:r>
          <a:endParaRPr lang="en-US" sz="1700" kern="1200"/>
        </a:p>
      </dsp:txBody>
      <dsp:txXfrm>
        <a:off x="2974584" y="1523321"/>
        <a:ext cx="2174490" cy="1304694"/>
      </dsp:txXfrm>
    </dsp:sp>
    <dsp:sp modelId="{9D09082B-9A64-4C39-A989-636D28F1E9EE}">
      <dsp:nvSpPr>
        <dsp:cNvPr id="0" name=""/>
        <dsp:cNvSpPr/>
      </dsp:nvSpPr>
      <dsp:spPr>
        <a:xfrm>
          <a:off x="5366524" y="1523321"/>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a:t>Diosmin+Hesperidin (Daflon) </a:t>
          </a:r>
          <a:endParaRPr lang="en-US" sz="1700" kern="1200"/>
        </a:p>
      </dsp:txBody>
      <dsp:txXfrm>
        <a:off x="5366524" y="1523321"/>
        <a:ext cx="2174490" cy="1304694"/>
      </dsp:txXfrm>
    </dsp:sp>
    <dsp:sp modelId="{B350F9A9-86F1-4FDB-AF4F-3E0FF0F3127B}">
      <dsp:nvSpPr>
        <dsp:cNvPr id="0" name=""/>
        <dsp:cNvSpPr/>
      </dsp:nvSpPr>
      <dsp:spPr>
        <a:xfrm>
          <a:off x="7758464" y="1523321"/>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dirty="0"/>
            <a:t>Kalsiyum </a:t>
          </a:r>
          <a:r>
            <a:rPr lang="tr-TR" sz="1700" b="1" kern="1200" dirty="0" err="1"/>
            <a:t>Dobesilat</a:t>
          </a:r>
          <a:r>
            <a:rPr lang="tr-TR" sz="1700" b="1" kern="1200" dirty="0"/>
            <a:t> (</a:t>
          </a:r>
          <a:r>
            <a:rPr lang="tr-TR" sz="1700" b="1" kern="1200" dirty="0" err="1"/>
            <a:t>Doxium</a:t>
          </a:r>
          <a:r>
            <a:rPr lang="tr-TR" sz="1700" b="1" kern="1200" dirty="0"/>
            <a:t>, </a:t>
          </a:r>
          <a:r>
            <a:rPr lang="tr-TR" sz="1700" b="1" kern="1200" dirty="0" err="1"/>
            <a:t>Modet</a:t>
          </a:r>
          <a:r>
            <a:rPr lang="tr-TR" sz="1700" b="1" kern="1200" dirty="0"/>
            <a:t>)</a:t>
          </a:r>
          <a:endParaRPr lang="en-US" sz="1700" kern="1200" dirty="0"/>
        </a:p>
      </dsp:txBody>
      <dsp:txXfrm>
        <a:off x="7758464" y="1523321"/>
        <a:ext cx="2174490" cy="1304694"/>
      </dsp:txXfrm>
    </dsp:sp>
    <dsp:sp modelId="{C8C1A9F9-5429-44D3-838E-5F55D017D292}">
      <dsp:nvSpPr>
        <dsp:cNvPr id="0" name=""/>
        <dsp:cNvSpPr/>
      </dsp:nvSpPr>
      <dsp:spPr>
        <a:xfrm>
          <a:off x="2974584" y="3045465"/>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dirty="0" err="1"/>
            <a:t>Rutosid</a:t>
          </a:r>
          <a:r>
            <a:rPr lang="tr-TR" sz="1700" b="1" kern="1200" dirty="0"/>
            <a:t>/</a:t>
          </a:r>
          <a:r>
            <a:rPr lang="tr-TR" sz="1700" b="1" kern="1200" dirty="0" err="1"/>
            <a:t>Okserutin</a:t>
          </a:r>
          <a:r>
            <a:rPr lang="tr-TR" sz="1700" b="1" kern="1200" dirty="0"/>
            <a:t> (</a:t>
          </a:r>
          <a:r>
            <a:rPr lang="tr-TR" sz="1700" b="1" kern="1200" dirty="0" err="1"/>
            <a:t>Venoruton</a:t>
          </a:r>
          <a:r>
            <a:rPr lang="tr-TR" sz="1700" b="1" kern="1200" dirty="0"/>
            <a:t>)</a:t>
          </a:r>
          <a:endParaRPr lang="en-US" sz="1700" kern="1200" dirty="0"/>
        </a:p>
      </dsp:txBody>
      <dsp:txXfrm>
        <a:off x="2974584" y="3045465"/>
        <a:ext cx="2174490" cy="1304694"/>
      </dsp:txXfrm>
    </dsp:sp>
    <dsp:sp modelId="{2B4D6183-93DE-4345-9862-7B6D7FDAF8F0}">
      <dsp:nvSpPr>
        <dsp:cNvPr id="0" name=""/>
        <dsp:cNvSpPr/>
      </dsp:nvSpPr>
      <dsp:spPr>
        <a:xfrm>
          <a:off x="5366524" y="3045465"/>
          <a:ext cx="2174490" cy="13046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b="1" kern="1200"/>
            <a:t>Essin / Triterpen glikozid (Venotrex)</a:t>
          </a:r>
          <a:r>
            <a:rPr lang="tr-TR" sz="1700" kern="1200"/>
            <a:t>.</a:t>
          </a:r>
          <a:endParaRPr lang="en-US" sz="1700" kern="1200"/>
        </a:p>
      </dsp:txBody>
      <dsp:txXfrm>
        <a:off x="536652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26">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2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0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801DCA-00DD-2E44-B3CE-2FBE693FCBC2}" type="datetimeFigureOut">
              <a:rPr lang="tr-TR" smtClean="0"/>
              <a:t>7.10.2026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DA498-CB35-D74C-97E5-EA3E71305C8B}" type="slidenum">
              <a:rPr lang="tr-TR" smtClean="0"/>
              <a:t>‹#›</a:t>
            </a:fld>
            <a:endParaRPr lang="tr-TR"/>
          </a:p>
        </p:txBody>
      </p:sp>
    </p:spTree>
    <p:extLst>
      <p:ext uri="{BB962C8B-B14F-4D97-AF65-F5344CB8AC3E}">
        <p14:creationId xmlns:p14="http://schemas.microsoft.com/office/powerpoint/2010/main" val="1776011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Fridge</a:t>
            </a:r>
            <a:r>
              <a:rPr lang="tr-TR" dirty="0"/>
              <a:t> </a:t>
            </a:r>
            <a:r>
              <a:rPr lang="tr-TR" dirty="0" err="1"/>
              <a:t>tag</a:t>
            </a:r>
            <a:endParaRPr lang="tr-TR" dirty="0"/>
          </a:p>
        </p:txBody>
      </p:sp>
      <p:sp>
        <p:nvSpPr>
          <p:cNvPr id="4" name="Slayt Numarası Yer Tutucusu 3"/>
          <p:cNvSpPr>
            <a:spLocks noGrp="1"/>
          </p:cNvSpPr>
          <p:nvPr>
            <p:ph type="sldNum" sz="quarter" idx="5"/>
          </p:nvPr>
        </p:nvSpPr>
        <p:spPr/>
        <p:txBody>
          <a:bodyPr/>
          <a:lstStyle/>
          <a:p>
            <a:fld id="{64DDA498-CB35-D74C-97E5-EA3E71305C8B}" type="slidenum">
              <a:rPr lang="tr-TR" smtClean="0"/>
              <a:t>32</a:t>
            </a:fld>
            <a:endParaRPr lang="tr-TR"/>
          </a:p>
        </p:txBody>
      </p:sp>
    </p:spTree>
    <p:extLst>
      <p:ext uri="{BB962C8B-B14F-4D97-AF65-F5344CB8AC3E}">
        <p14:creationId xmlns:p14="http://schemas.microsoft.com/office/powerpoint/2010/main" val="1906982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188DFAF-29F9-47DF-80F5-3CD861776F47}" type="slidenum">
              <a:rPr lang="tr-TR" smtClean="0"/>
              <a:t>45</a:t>
            </a:fld>
            <a:endParaRPr lang="tr-TR"/>
          </a:p>
        </p:txBody>
      </p:sp>
    </p:spTree>
    <p:extLst>
      <p:ext uri="{BB962C8B-B14F-4D97-AF65-F5344CB8AC3E}">
        <p14:creationId xmlns:p14="http://schemas.microsoft.com/office/powerpoint/2010/main" val="3417032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AF7EE4D-4E8D-4892-9DAB-2A44AC299347}" type="slidenum">
              <a:rPr lang="en-US" smtClean="0"/>
              <a:t>46</a:t>
            </a:fld>
            <a:endParaRPr lang="en-US"/>
          </a:p>
        </p:txBody>
      </p:sp>
    </p:spTree>
    <p:extLst>
      <p:ext uri="{BB962C8B-B14F-4D97-AF65-F5344CB8AC3E}">
        <p14:creationId xmlns:p14="http://schemas.microsoft.com/office/powerpoint/2010/main" val="1461109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sz="1200" dirty="0">
              <a:latin typeface="Calibri" panose="020F0502020204030204" pitchFamily="34" charset="0"/>
              <a:cs typeface="Calibri" panose="020F0502020204030204" pitchFamily="34" charset="0"/>
            </a:endParaRPr>
          </a:p>
          <a:p>
            <a:r>
              <a:rPr lang="tr-TR" sz="1200" dirty="0">
                <a:latin typeface="Calibri" panose="020F0502020204030204" pitchFamily="34" charset="0"/>
                <a:cs typeface="Calibri" panose="020F0502020204030204" pitchFamily="34" charset="0"/>
              </a:rPr>
              <a:t>Bu hastalıklar ile ilgili </a:t>
            </a:r>
            <a:r>
              <a:rPr lang="tr-TR" sz="1200" b="1" dirty="0">
                <a:latin typeface="Calibri" panose="020F0502020204030204" pitchFamily="34" charset="0"/>
                <a:cs typeface="Calibri" panose="020F0502020204030204" pitchFamily="34" charset="0"/>
              </a:rPr>
              <a:t>şüphe varsa ve kesin tanı için tetkik gerekiyorsa</a:t>
            </a:r>
            <a:r>
              <a:rPr lang="tr-TR" sz="1200" dirty="0">
                <a:latin typeface="Calibri" panose="020F0502020204030204" pitchFamily="34" charset="0"/>
                <a:cs typeface="Calibri" panose="020F0502020204030204" pitchFamily="34" charset="0"/>
              </a:rPr>
              <a:t> tetkiklerin yaptırılması zorunludur.</a:t>
            </a:r>
          </a:p>
          <a:p>
            <a:endParaRPr lang="tr-TR" dirty="0"/>
          </a:p>
        </p:txBody>
      </p:sp>
      <p:sp>
        <p:nvSpPr>
          <p:cNvPr id="4" name="Slayt Numarası Yer Tutucusu 3"/>
          <p:cNvSpPr>
            <a:spLocks noGrp="1"/>
          </p:cNvSpPr>
          <p:nvPr>
            <p:ph type="sldNum" sz="quarter" idx="5"/>
          </p:nvPr>
        </p:nvSpPr>
        <p:spPr/>
        <p:txBody>
          <a:bodyPr/>
          <a:lstStyle/>
          <a:p>
            <a:fld id="{64DDA498-CB35-D74C-97E5-EA3E71305C8B}" type="slidenum">
              <a:rPr lang="tr-TR" smtClean="0"/>
              <a:t>62</a:t>
            </a:fld>
            <a:endParaRPr lang="tr-TR"/>
          </a:p>
        </p:txBody>
      </p:sp>
    </p:spTree>
    <p:extLst>
      <p:ext uri="{BB962C8B-B14F-4D97-AF65-F5344CB8AC3E}">
        <p14:creationId xmlns:p14="http://schemas.microsoft.com/office/powerpoint/2010/main" val="740456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Ortak sağlık ve güvenlik birimi</a:t>
            </a:r>
          </a:p>
        </p:txBody>
      </p:sp>
      <p:sp>
        <p:nvSpPr>
          <p:cNvPr id="4" name="Slayt Numarası Yer Tutucusu 3"/>
          <p:cNvSpPr>
            <a:spLocks noGrp="1"/>
          </p:cNvSpPr>
          <p:nvPr>
            <p:ph type="sldNum" sz="quarter" idx="5"/>
          </p:nvPr>
        </p:nvSpPr>
        <p:spPr/>
        <p:txBody>
          <a:bodyPr/>
          <a:lstStyle/>
          <a:p>
            <a:fld id="{64DDA498-CB35-D74C-97E5-EA3E71305C8B}" type="slidenum">
              <a:rPr lang="tr-TR" smtClean="0"/>
              <a:t>69</a:t>
            </a:fld>
            <a:endParaRPr lang="tr-TR"/>
          </a:p>
        </p:txBody>
      </p:sp>
    </p:spTree>
    <p:extLst>
      <p:ext uri="{BB962C8B-B14F-4D97-AF65-F5344CB8AC3E}">
        <p14:creationId xmlns:p14="http://schemas.microsoft.com/office/powerpoint/2010/main" val="169249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4DDA498-CB35-D74C-97E5-EA3E71305C8B}" type="slidenum">
              <a:rPr lang="tr-TR" smtClean="0"/>
              <a:t>70</a:t>
            </a:fld>
            <a:endParaRPr lang="tr-TR"/>
          </a:p>
        </p:txBody>
      </p:sp>
    </p:spTree>
    <p:extLst>
      <p:ext uri="{BB962C8B-B14F-4D97-AF65-F5344CB8AC3E}">
        <p14:creationId xmlns:p14="http://schemas.microsoft.com/office/powerpoint/2010/main" val="364754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DB6B3E-F0C9-3495-0175-F9B77185D43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F2C70EB-B63B-32E1-B60E-C7CDB6DAC4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94C979B-3A98-AF53-DF00-0771C5112061}"/>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433BABC3-BFAF-B900-D2F0-548FBC9247E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34032FE-9EDD-F16C-F84F-A1D605E933B2}"/>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213466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C6A2F1-653B-6D53-7A36-2B8C69BDD5C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692A967-1FE3-FC08-FF9C-D34FD695A4F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A129F91-931F-9EFE-A58C-AFDE7A19596D}"/>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1F086EE8-9A49-49B3-4512-7416200596F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7C14AF6-4DD9-10F9-905B-4B6B2EF2374A}"/>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340029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1AC1BF-07DE-607C-740A-880FAECE992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0AB8360-73BE-388D-8E56-8418EC0285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7CB180E-BE43-BF4C-3AE2-034294D512D5}"/>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83181408-D2A4-EF7B-37FC-59320541A4B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6EB318F-8ABD-1686-4F7A-8BC54E55211F}"/>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1651415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A599B2-F32D-7203-D767-0D371ED3BFB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62F57CA-850C-12F6-F8F7-23CE632D3EE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76A0F84-96D6-07F2-C398-5FF892C8B9A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50CDBBA-7A35-9CC1-65BC-7127DA57C1D8}"/>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6" name="Alt Bilgi Yer Tutucusu 5">
            <a:extLst>
              <a:ext uri="{FF2B5EF4-FFF2-40B4-BE49-F238E27FC236}">
                <a16:creationId xmlns:a16="http://schemas.microsoft.com/office/drawing/2014/main" id="{324F7EB5-BC60-BA09-AA0A-9D77E8CF2CC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0668E42-1C71-E7BD-0AE0-0E07E5D4B425}"/>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14322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0CD50E-4BA7-121B-FC22-51A10312803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2BF3211-4976-D538-BFDB-C87C303358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30F0C0F-5349-5249-7FAB-7D9F42AFD55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A56B5F5-2F08-9C41-BB5D-3231B72541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E3694B9-12F5-13E1-E925-71ADD4AA887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A1E3D590-D169-3DCD-0201-4FF34129118F}"/>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8" name="Alt Bilgi Yer Tutucusu 7">
            <a:extLst>
              <a:ext uri="{FF2B5EF4-FFF2-40B4-BE49-F238E27FC236}">
                <a16:creationId xmlns:a16="http://schemas.microsoft.com/office/drawing/2014/main" id="{8DB9C514-5337-E685-B182-F4D9320B11E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7B3EF44-E9EC-617C-7208-18D8E9E96387}"/>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952719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6D15DA-60C0-572D-B924-8695FAB6FCA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1D61AAB-2D12-7065-4C26-2689D436B339}"/>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4" name="Alt Bilgi Yer Tutucusu 3">
            <a:extLst>
              <a:ext uri="{FF2B5EF4-FFF2-40B4-BE49-F238E27FC236}">
                <a16:creationId xmlns:a16="http://schemas.microsoft.com/office/drawing/2014/main" id="{BD17E702-C502-6784-6D19-1A3C8451B5F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41370B9-B872-A7FE-875F-8562269AF07C}"/>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2220484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0602498-89DA-DAD7-6C36-229951712C64}"/>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3" name="Alt Bilgi Yer Tutucusu 2">
            <a:extLst>
              <a:ext uri="{FF2B5EF4-FFF2-40B4-BE49-F238E27FC236}">
                <a16:creationId xmlns:a16="http://schemas.microsoft.com/office/drawing/2014/main" id="{2A14A98A-ABB8-4395-D455-4B18A5D8D6A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F733B3F-46FC-51F1-D6AC-8D65AC0662C5}"/>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191961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0F7D00-0F8B-0765-7830-FB880C9D1E0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C635AD0-501D-AA72-ECD7-20BD866C6E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63E4EE8-F769-2DCE-61FB-EA48C8C519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7E18FD9-4212-DEB0-6E43-8D050A276E71}"/>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6" name="Alt Bilgi Yer Tutucusu 5">
            <a:extLst>
              <a:ext uri="{FF2B5EF4-FFF2-40B4-BE49-F238E27FC236}">
                <a16:creationId xmlns:a16="http://schemas.microsoft.com/office/drawing/2014/main" id="{07C7968F-9D7C-BCA4-271D-A33BD3C7D7F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CA32997-0279-57F0-2A8A-189E5BADB61D}"/>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2568061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2E82E8-3837-CC46-4841-527449F83AE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D524FBB-AC69-40FB-BDB9-10EB62EA60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E5AFCC15-9A93-6DBB-9A05-6CFB8B6407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265BBF1-7946-0F6E-84CF-A74EB19D0A19}"/>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6" name="Alt Bilgi Yer Tutucusu 5">
            <a:extLst>
              <a:ext uri="{FF2B5EF4-FFF2-40B4-BE49-F238E27FC236}">
                <a16:creationId xmlns:a16="http://schemas.microsoft.com/office/drawing/2014/main" id="{2F9D7178-8AC0-8F02-3026-059A7E44DCE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4C6D78-F223-91EB-C4AC-C24387B01DDD}"/>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1001200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67A2C4-082B-311C-94D3-CFA41277C51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A8C0F008-6B43-42EC-5E6A-314EFF7CD07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FC51E0F-6312-7C40-620C-F15C244BF06A}"/>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275C5FD6-6305-DEC4-2617-2F479062787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18CCA8D-BF3F-BDDE-9002-9CF5847168E3}"/>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314672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371A735-5ADA-A840-F7BB-353F2255B38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8B22009-B74E-8C98-08A3-B3893351389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ADC3A0E-FC60-E653-38E5-76449EE7E8F9}"/>
              </a:ext>
            </a:extLst>
          </p:cNvPr>
          <p:cNvSpPr>
            <a:spLocks noGrp="1"/>
          </p:cNvSpPr>
          <p:nvPr>
            <p:ph type="dt" sz="half" idx="10"/>
          </p:nvPr>
        </p:nvSpPr>
        <p:spPr/>
        <p:txBody>
          <a:body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0BEF90CD-4A9D-DFFD-8B26-FAC522676A0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BA58499-ACC7-7C58-B0A1-5ECF8DBE6193}"/>
              </a:ext>
            </a:extLst>
          </p:cNvPr>
          <p:cNvSpPr>
            <a:spLocks noGrp="1"/>
          </p:cNvSpPr>
          <p:nvPr>
            <p:ph type="sldNum" sz="quarter" idx="12"/>
          </p:nvPr>
        </p:nvSpPr>
        <p:spPr/>
        <p:txBody>
          <a:bodyPr/>
          <a:lstStyle/>
          <a:p>
            <a:fld id="{E176B042-CAA7-2641-81A4-04A05D47BCD1}" type="slidenum">
              <a:rPr lang="tr-TR" smtClean="0"/>
              <a:t>‹#›</a:t>
            </a:fld>
            <a:endParaRPr lang="tr-TR"/>
          </a:p>
        </p:txBody>
      </p:sp>
    </p:spTree>
    <p:extLst>
      <p:ext uri="{BB962C8B-B14F-4D97-AF65-F5344CB8AC3E}">
        <p14:creationId xmlns:p14="http://schemas.microsoft.com/office/powerpoint/2010/main" val="3754064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3BCF39F-86A2-EEE2-1A81-D85B27F09A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CF47E28-8059-5991-BF70-6B168D69A9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752217-B0E4-2CC9-3A92-0BDC39387F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94F78D-A221-F046-8265-578EBD3D0B27}" type="datetimeFigureOut">
              <a:rPr lang="tr-TR" smtClean="0"/>
              <a:t>7.10.2026</a:t>
            </a:fld>
            <a:endParaRPr lang="tr-TR"/>
          </a:p>
        </p:txBody>
      </p:sp>
      <p:sp>
        <p:nvSpPr>
          <p:cNvPr id="5" name="Alt Bilgi Yer Tutucusu 4">
            <a:extLst>
              <a:ext uri="{FF2B5EF4-FFF2-40B4-BE49-F238E27FC236}">
                <a16:creationId xmlns:a16="http://schemas.microsoft.com/office/drawing/2014/main" id="{52B0426C-7F21-D713-5405-183C814B06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F1DD306B-0D4E-F7DF-BB9D-615A379883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76B042-CAA7-2641-81A4-04A05D47BCD1}" type="slidenum">
              <a:rPr lang="tr-TR" smtClean="0"/>
              <a:t>‹#›</a:t>
            </a:fld>
            <a:endParaRPr lang="tr-TR"/>
          </a:p>
        </p:txBody>
      </p:sp>
    </p:spTree>
    <p:extLst>
      <p:ext uri="{BB962C8B-B14F-4D97-AF65-F5344CB8AC3E}">
        <p14:creationId xmlns:p14="http://schemas.microsoft.com/office/powerpoint/2010/main" val="4210874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diagramLayout" Target="../diagrams/layout4.xml"/><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diagramData" Target="../diagrams/data4.xml"/><Relationship Id="rId16" Type="http://schemas.openxmlformats.org/officeDocument/2006/relationships/image" Target="../media/image25.png"/><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20.jpeg"/><Relationship Id="rId5" Type="http://schemas.openxmlformats.org/officeDocument/2006/relationships/diagramColors" Target="../diagrams/colors4.xml"/><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diagramQuickStyle" Target="../diagrams/quickStyle4.xml"/><Relationship Id="rId9" Type="http://schemas.openxmlformats.org/officeDocument/2006/relationships/image" Target="../media/image18.jpeg"/><Relationship Id="rId14" Type="http://schemas.openxmlformats.org/officeDocument/2006/relationships/image" Target="../media/image23.jpeg"/></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sv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92.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hyperlink" Target="https://www.mevzuat.gov.tr/mevzuat?MevzuatNo=10664&amp;MevzuatTur=7&amp;MevzuatTertip=5" TargetMode="External"/><Relationship Id="rId3" Type="http://schemas.openxmlformats.org/officeDocument/2006/relationships/hyperlink" Target="https://www.mevzuat.gov.tr/mevzuat?MevzuatNo=17051&amp;MevzuatTur=7&amp;MevzuatTertip=5" TargetMode="External"/><Relationship Id="rId7" Type="http://schemas.openxmlformats.org/officeDocument/2006/relationships/hyperlink" Target="https://erapor.saglik.gov.tr/portal/documents/e-surucu_raporu_aile_hekimi_kullanici_kilavuzu.pdf" TargetMode="External"/><Relationship Id="rId12" Type="http://schemas.openxmlformats.org/officeDocument/2006/relationships/hyperlink" Target="https://hsgm.saglik.gov.tr/tr/hastalik-yonetim-platformu.html" TargetMode="External"/><Relationship Id="rId2" Type="http://schemas.openxmlformats.org/officeDocument/2006/relationships/hyperlink" Target="https://shgmsgudb.saglik.gov.tr/TR-85392/saglik-raporlari-usul-ve-esaslari-hakkinda-yonerge--ve-hakem-hastane-listeleri.html" TargetMode="External"/><Relationship Id="rId1" Type="http://schemas.openxmlformats.org/officeDocument/2006/relationships/slideLayout" Target="../slideLayouts/slideLayout2.xml"/><Relationship Id="rId6" Type="http://schemas.openxmlformats.org/officeDocument/2006/relationships/hyperlink" Target="https://www.mevzuat.gov.tr/MevzuatMetin/21.5.20169431.pdf" TargetMode="External"/><Relationship Id="rId11" Type="http://schemas.openxmlformats.org/officeDocument/2006/relationships/hyperlink" Target="https://webats.saglik.gov.tr/" TargetMode="External"/><Relationship Id="rId5" Type="http://schemas.openxmlformats.org/officeDocument/2006/relationships/hyperlink" Target="https://dergipark.org.tr/tr/download/article-file/259984" TargetMode="External"/><Relationship Id="rId10" Type="http://schemas.openxmlformats.org/officeDocument/2006/relationships/hyperlink" Target="https://hsgm.saglik.gov.tr/tr/saglik-calisanlari-asilama.html" TargetMode="External"/><Relationship Id="rId4" Type="http://schemas.openxmlformats.org/officeDocument/2006/relationships/hyperlink" Target="https://erapor.saglik.gov.tr/portal/documents/SB%20Aile%20Hekimi%20AskerlikYoklamasiSaglikMuayenesiIslemleri_Kilavuzu.pdf" TargetMode="External"/><Relationship Id="rId9" Type="http://schemas.openxmlformats.org/officeDocument/2006/relationships/hyperlink" Target="https://ekutuphane.saglik.gov.tr/Ekutuphane/kitaplar/AILE_HEKIMLIGI_REHBERI_2025.pdf"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96.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5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5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nvan 1">
            <a:extLst>
              <a:ext uri="{FF2B5EF4-FFF2-40B4-BE49-F238E27FC236}">
                <a16:creationId xmlns:a16="http://schemas.microsoft.com/office/drawing/2014/main" id="{920FB61A-9E88-053E-4C81-BEDA6AB69720}"/>
              </a:ext>
            </a:extLst>
          </p:cNvPr>
          <p:cNvSpPr>
            <a:spLocks noGrp="1"/>
          </p:cNvSpPr>
          <p:nvPr>
            <p:ph type="ctrTitle"/>
          </p:nvPr>
        </p:nvSpPr>
        <p:spPr>
          <a:xfrm>
            <a:off x="1524000" y="1293338"/>
            <a:ext cx="9144000" cy="3274592"/>
          </a:xfrm>
        </p:spPr>
        <p:txBody>
          <a:bodyPr anchor="ctr">
            <a:normAutofit fontScale="90000"/>
          </a:bodyPr>
          <a:lstStyle/>
          <a:p>
            <a:r>
              <a:rPr lang="tr-TR" sz="6100" b="1" dirty="0">
                <a:latin typeface="Calibri Light" panose="020F0302020204030204" pitchFamily="34" charset="0"/>
                <a:cs typeface="Calibri Light" panose="020F0302020204030204" pitchFamily="34" charset="0"/>
              </a:rPr>
              <a:t>AİLE SAĞLIĞI MERKEZLERİ ve </a:t>
            </a:r>
            <a:br>
              <a:rPr lang="tr-TR" sz="6100" b="1" dirty="0">
                <a:latin typeface="Calibri Light" panose="020F0302020204030204" pitchFamily="34" charset="0"/>
                <a:cs typeface="Calibri Light" panose="020F0302020204030204" pitchFamily="34" charset="0"/>
              </a:rPr>
            </a:br>
            <a:r>
              <a:rPr lang="tr-TR" sz="6100" b="1" dirty="0">
                <a:latin typeface="Calibri Light" panose="020F0302020204030204" pitchFamily="34" charset="0"/>
                <a:cs typeface="Calibri Light" panose="020F0302020204030204" pitchFamily="34" charset="0"/>
              </a:rPr>
              <a:t>AİLE HEKİMLİĞİ UZMANLARININ ÇIKARABİLDİĞİ RAPORLAR</a:t>
            </a:r>
          </a:p>
        </p:txBody>
      </p:sp>
      <p:sp>
        <p:nvSpPr>
          <p:cNvPr id="3" name="Alt Başlık 2">
            <a:extLst>
              <a:ext uri="{FF2B5EF4-FFF2-40B4-BE49-F238E27FC236}">
                <a16:creationId xmlns:a16="http://schemas.microsoft.com/office/drawing/2014/main" id="{D528034A-29D8-CEC3-D482-12E2A9B99DCC}"/>
              </a:ext>
            </a:extLst>
          </p:cNvPr>
          <p:cNvSpPr>
            <a:spLocks noGrp="1"/>
          </p:cNvSpPr>
          <p:nvPr>
            <p:ph type="subTitle" idx="1"/>
          </p:nvPr>
        </p:nvSpPr>
        <p:spPr>
          <a:xfrm>
            <a:off x="1524000" y="5514052"/>
            <a:ext cx="9144000" cy="651910"/>
          </a:xfrm>
        </p:spPr>
        <p:txBody>
          <a:bodyPr anchor="ctr">
            <a:noAutofit/>
          </a:bodyPr>
          <a:lstStyle/>
          <a:p>
            <a:r>
              <a:rPr lang="tr-TR" sz="2000" dirty="0" err="1">
                <a:latin typeface="Calibri" panose="020F0502020204030204" pitchFamily="34" charset="0"/>
                <a:cs typeface="Calibri" panose="020F0502020204030204" pitchFamily="34" charset="0"/>
              </a:rPr>
              <a:t>Arş.Gör.Dr</a:t>
            </a:r>
            <a:r>
              <a:rPr lang="tr-TR" sz="2000" dirty="0">
                <a:latin typeface="Calibri" panose="020F0502020204030204" pitchFamily="34" charset="0"/>
                <a:cs typeface="Calibri" panose="020F0502020204030204" pitchFamily="34" charset="0"/>
              </a:rPr>
              <a:t>. Fatma YAVUZ UYAN</a:t>
            </a:r>
          </a:p>
          <a:p>
            <a:r>
              <a:rPr lang="tr-TR" sz="2000" dirty="0">
                <a:latin typeface="Calibri" panose="020F0502020204030204" pitchFamily="34" charset="0"/>
                <a:cs typeface="Calibri" panose="020F0502020204030204" pitchFamily="34" charset="0"/>
              </a:rPr>
              <a:t>KTÜ Aile Hekimliği ABD</a:t>
            </a:r>
          </a:p>
        </p:txBody>
      </p:sp>
      <p:cxnSp>
        <p:nvCxnSpPr>
          <p:cNvPr id="73" name="Straight Connector 6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661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69848" y="484632"/>
            <a:ext cx="10058400" cy="1609344"/>
          </a:xfrm>
        </p:spPr>
        <p:txBody>
          <a:bodyPr>
            <a:normAutofit/>
          </a:bodyPr>
          <a:lstStyle/>
          <a:p>
            <a:r>
              <a:rPr lang="tr-TR"/>
              <a:t>AMAÇLAR</a:t>
            </a:r>
          </a:p>
        </p:txBody>
      </p:sp>
      <p:graphicFrame>
        <p:nvGraphicFramePr>
          <p:cNvPr id="7" name="İçerik Yer Tutucusu 2">
            <a:extLst>
              <a:ext uri="{FF2B5EF4-FFF2-40B4-BE49-F238E27FC236}">
                <a16:creationId xmlns:a16="http://schemas.microsoft.com/office/drawing/2014/main" id="{3EC2944D-01E1-2022-7CD0-4EEF8A6A86AB}"/>
              </a:ext>
            </a:extLst>
          </p:cNvPr>
          <p:cNvGraphicFramePr>
            <a:graphicFrameLocks noGrp="1"/>
          </p:cNvGraphicFramePr>
          <p:nvPr>
            <p:ph idx="1"/>
            <p:extLst>
              <p:ext uri="{D42A27DB-BD31-4B8C-83A1-F6EECF244321}">
                <p14:modId xmlns:p14="http://schemas.microsoft.com/office/powerpoint/2010/main" val="3458248860"/>
              </p:ext>
            </p:extLst>
          </p:nvPr>
        </p:nvGraphicFramePr>
        <p:xfrm>
          <a:off x="1069848" y="2320412"/>
          <a:ext cx="10058400" cy="3851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21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Aile Hekimi (@ailehekimiofficial) • Facebook">
            <a:extLst>
              <a:ext uri="{FF2B5EF4-FFF2-40B4-BE49-F238E27FC236}">
                <a16:creationId xmlns:a16="http://schemas.microsoft.com/office/drawing/2014/main" id="{F3000951-288F-44FB-349C-41EBB483C67F}"/>
              </a:ext>
            </a:extLst>
          </p:cNvPr>
          <p:cNvPicPr>
            <a:picLocks noChangeAspect="1"/>
          </p:cNvPicPr>
          <p:nvPr/>
        </p:nvPicPr>
        <p:blipFill>
          <a:blip r:embed="rId2"/>
          <a:stretch>
            <a:fillRect/>
          </a:stretch>
        </p:blipFill>
        <p:spPr>
          <a:xfrm>
            <a:off x="1114871" y="-10668"/>
            <a:ext cx="2311908" cy="2311908"/>
          </a:xfrm>
          <a:prstGeom prst="rect">
            <a:avLst/>
          </a:prstGeom>
        </p:spPr>
      </p:pic>
      <p:graphicFrame>
        <p:nvGraphicFramePr>
          <p:cNvPr id="13" name="İçerik Yer Tutucusu 2">
            <a:extLst>
              <a:ext uri="{FF2B5EF4-FFF2-40B4-BE49-F238E27FC236}">
                <a16:creationId xmlns:a16="http://schemas.microsoft.com/office/drawing/2014/main" id="{9F3D8CEE-1AC8-00F6-F597-1776A9E71445}"/>
              </a:ext>
            </a:extLst>
          </p:cNvPr>
          <p:cNvGraphicFramePr/>
          <p:nvPr/>
        </p:nvGraphicFramePr>
        <p:xfrm>
          <a:off x="643278" y="2455164"/>
          <a:ext cx="10058400" cy="3851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Resim 13">
            <a:extLst>
              <a:ext uri="{FF2B5EF4-FFF2-40B4-BE49-F238E27FC236}">
                <a16:creationId xmlns:a16="http://schemas.microsoft.com/office/drawing/2014/main" id="{0162036C-1EEF-4373-6DB3-0B2DD2E3E6A4}"/>
              </a:ext>
            </a:extLst>
          </p:cNvPr>
          <p:cNvPicPr>
            <a:picLocks noChangeAspect="1"/>
          </p:cNvPicPr>
          <p:nvPr/>
        </p:nvPicPr>
        <p:blipFill>
          <a:blip r:embed="rId8"/>
          <a:stretch>
            <a:fillRect/>
          </a:stretch>
        </p:blipFill>
        <p:spPr>
          <a:xfrm flipH="1">
            <a:off x="6451305" y="93427"/>
            <a:ext cx="3652815" cy="2311908"/>
          </a:xfrm>
          <a:prstGeom prst="rect">
            <a:avLst/>
          </a:prstGeom>
        </p:spPr>
      </p:pic>
    </p:spTree>
    <p:extLst>
      <p:ext uri="{BB962C8B-B14F-4D97-AF65-F5344CB8AC3E}">
        <p14:creationId xmlns:p14="http://schemas.microsoft.com/office/powerpoint/2010/main" val="2711353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İçerik Yer Tutucusu 2">
            <a:extLst>
              <a:ext uri="{FF2B5EF4-FFF2-40B4-BE49-F238E27FC236}">
                <a16:creationId xmlns:a16="http://schemas.microsoft.com/office/drawing/2014/main" id="{956220E6-48AE-AF40-38CE-2F6DC2CE1BFE}"/>
              </a:ext>
            </a:extLst>
          </p:cNvPr>
          <p:cNvGraphicFramePr>
            <a:graphicFrameLocks noGrp="1"/>
          </p:cNvGraphicFramePr>
          <p:nvPr>
            <p:ph idx="1"/>
            <p:extLst>
              <p:ext uri="{D42A27DB-BD31-4B8C-83A1-F6EECF244321}">
                <p14:modId xmlns:p14="http://schemas.microsoft.com/office/powerpoint/2010/main" val="3567402391"/>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633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Isosceles Triangle 3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çerik Yer Tutucusu 8">
            <a:extLst>
              <a:ext uri="{FF2B5EF4-FFF2-40B4-BE49-F238E27FC236}">
                <a16:creationId xmlns:a16="http://schemas.microsoft.com/office/drawing/2014/main" id="{18784AD4-2B78-848D-2460-4FDDFA0DFF28}"/>
              </a:ext>
            </a:extLst>
          </p:cNvPr>
          <p:cNvPicPr>
            <a:picLocks noGrp="1" noChangeAspect="1"/>
          </p:cNvPicPr>
          <p:nvPr>
            <p:ph idx="1"/>
          </p:nvPr>
        </p:nvPicPr>
        <p:blipFill>
          <a:blip r:embed="rId2"/>
          <a:stretch>
            <a:fillRect/>
          </a:stretch>
        </p:blipFill>
        <p:spPr>
          <a:xfrm>
            <a:off x="274989" y="1489660"/>
            <a:ext cx="10905066" cy="4825491"/>
          </a:xfrm>
          <a:prstGeom prst="rect">
            <a:avLst/>
          </a:prstGeom>
          <a:ln>
            <a:noFill/>
          </a:ln>
        </p:spPr>
      </p:pic>
      <p:sp>
        <p:nvSpPr>
          <p:cNvPr id="36" name="Isosceles Triangle 3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16F52C46-E33F-27BE-798F-D7BA80C30F76}"/>
              </a:ext>
            </a:extLst>
          </p:cNvPr>
          <p:cNvPicPr>
            <a:picLocks noChangeAspect="1"/>
          </p:cNvPicPr>
          <p:nvPr/>
        </p:nvPicPr>
        <p:blipFill>
          <a:blip r:embed="rId3"/>
          <a:stretch>
            <a:fillRect/>
          </a:stretch>
        </p:blipFill>
        <p:spPr>
          <a:xfrm>
            <a:off x="9784373" y="0"/>
            <a:ext cx="2407627" cy="3210169"/>
          </a:xfrm>
          <a:prstGeom prst="rect">
            <a:avLst/>
          </a:prstGeom>
        </p:spPr>
      </p:pic>
    </p:spTree>
    <p:extLst>
      <p:ext uri="{BB962C8B-B14F-4D97-AF65-F5344CB8AC3E}">
        <p14:creationId xmlns:p14="http://schemas.microsoft.com/office/powerpoint/2010/main" val="1580347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Aile sağlığı merkezi fiziki ve teknik şartları</a:t>
            </a:r>
          </a:p>
        </p:txBody>
      </p:sp>
      <p:sp>
        <p:nvSpPr>
          <p:cNvPr id="3" name="İçerik Yer Tutucusu 2"/>
          <p:cNvSpPr>
            <a:spLocks noGrp="1"/>
          </p:cNvSpPr>
          <p:nvPr>
            <p:ph idx="1"/>
          </p:nvPr>
        </p:nvSpPr>
        <p:spPr>
          <a:xfrm>
            <a:off x="4810259" y="649480"/>
            <a:ext cx="6555347" cy="5546047"/>
          </a:xfrm>
        </p:spPr>
        <p:txBody>
          <a:bodyPr anchor="ctr">
            <a:normAutofit/>
          </a:bodyPr>
          <a:lstStyle/>
          <a:p>
            <a:r>
              <a:rPr lang="tr-TR" sz="2000" dirty="0"/>
              <a:t>Aile sağlığı merkezi, kurum tarafından öngörülen nüfus kriterleri esas alınmak suretiyle sözleşme yapmış bir ya da daha fazla aile hekimi tarafından açılabilir.</a:t>
            </a:r>
          </a:p>
          <a:p>
            <a:r>
              <a:rPr lang="tr-TR" sz="2000" dirty="0"/>
              <a:t>Aile hekimleri, sağlık hizmetlerine yardımcı olmak amacıyla ebe, hemşire, sağlık memuru, tıbbi sekreter gibi ilave sağlık hizmetleri personeli ile güvenlik, temizlik, kalorifer, sekretarya ve benzeri hizmetler için ferden veya müştereken personel çalıştırabilir ya da hizmet satın alabilirler.</a:t>
            </a:r>
          </a:p>
          <a:p>
            <a:r>
              <a:rPr lang="tr-TR" sz="2000" dirty="0"/>
              <a:t> Aile sağlığı merkezinde her üç aile hekimliği birimi için ilave bir sağlık personeli (ebe, hemşire, sağlık memuru, tıbbi sekreter gibi) müdürlük tarafından görevlendirilebilir. </a:t>
            </a:r>
          </a:p>
          <a:p>
            <a:r>
              <a:rPr lang="tr-TR" sz="2000" dirty="0"/>
              <a:t>Eğitim aile sağlığı merkezleri ve kurum tarafından uygun görülen aile sağlığı merkezleri eğitim amaçlı olarak kullanılabilir.</a:t>
            </a:r>
          </a:p>
          <a:p>
            <a:endParaRPr lang="tr-TR" sz="2000" dirty="0"/>
          </a:p>
        </p:txBody>
      </p:sp>
    </p:spTree>
    <p:extLst>
      <p:ext uri="{BB962C8B-B14F-4D97-AF65-F5344CB8AC3E}">
        <p14:creationId xmlns:p14="http://schemas.microsoft.com/office/powerpoint/2010/main" val="71355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Aile sağlığı merkezinin fiziki şartları</a:t>
            </a:r>
          </a:p>
        </p:txBody>
      </p:sp>
      <p:sp>
        <p:nvSpPr>
          <p:cNvPr id="3" name="İçerik Yer Tutucusu 2"/>
          <p:cNvSpPr>
            <a:spLocks noGrp="1"/>
          </p:cNvSpPr>
          <p:nvPr>
            <p:ph idx="1"/>
          </p:nvPr>
        </p:nvSpPr>
        <p:spPr>
          <a:xfrm>
            <a:off x="4367687" y="142875"/>
            <a:ext cx="7357591" cy="5132132"/>
          </a:xfrm>
        </p:spPr>
        <p:txBody>
          <a:bodyPr anchor="ctr">
            <a:normAutofit/>
          </a:bodyPr>
          <a:lstStyle/>
          <a:p>
            <a:r>
              <a:rPr lang="tr-TR" sz="2000" dirty="0">
                <a:latin typeface="Calibri" panose="020F0502020204030204" pitchFamily="34" charset="0"/>
                <a:cs typeface="Calibri" panose="020F0502020204030204" pitchFamily="34" charset="0"/>
              </a:rPr>
              <a:t>Muayene odasının, her aile hekimi için en az 10 metrekare olmalı ve muayene odasında lavabo da bulunmalıdır.</a:t>
            </a:r>
          </a:p>
          <a:p>
            <a:r>
              <a:rPr lang="tr-TR" sz="2000" dirty="0">
                <a:latin typeface="Calibri" panose="020F0502020204030204" pitchFamily="34" charset="0"/>
                <a:cs typeface="Calibri" panose="020F0502020204030204" pitchFamily="34" charset="0"/>
              </a:rPr>
              <a:t>Tıbbi müdahale odası, hastaya tıbbi girişimlerin yapılabileceği büyüklükte, lavabosu bulunan bir odadır. Bu odada aşı, enjeksiyon, küçük cerrahi müdahalelerin yapılmasına uygun muayene ve müdahale masası, muayene ve acil müdahale malzemeleri, jinekolojik muayene masası ile dezenfeksiyon ve sterilizasyon cihazlarının bulunması gereklidir.</a:t>
            </a:r>
          </a:p>
          <a:p>
            <a:endParaRPr lang="tr-TR" sz="2000" dirty="0">
              <a:latin typeface="Calibri" panose="020F0502020204030204" pitchFamily="34" charset="0"/>
              <a:cs typeface="Calibri" panose="020F0502020204030204" pitchFamily="34" charset="0"/>
            </a:endParaRPr>
          </a:p>
        </p:txBody>
      </p:sp>
      <p:pic>
        <p:nvPicPr>
          <p:cNvPr id="4" name="İçerik Yer Tutucusu 3">
            <a:extLst>
              <a:ext uri="{FF2B5EF4-FFF2-40B4-BE49-F238E27FC236}">
                <a16:creationId xmlns:a16="http://schemas.microsoft.com/office/drawing/2014/main" id="{F622992C-C2E8-0D48-AA66-7CCCBD67D3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4852" b="53259"/>
          <a:stretch/>
        </p:blipFill>
        <p:spPr>
          <a:xfrm>
            <a:off x="4367687" y="4356016"/>
            <a:ext cx="2063387" cy="2512122"/>
          </a:xfrm>
          <a:prstGeom prst="rect">
            <a:avLst/>
          </a:prstGeom>
        </p:spPr>
      </p:pic>
      <p:pic>
        <p:nvPicPr>
          <p:cNvPr id="5" name="Resim 4">
            <a:extLst>
              <a:ext uri="{FF2B5EF4-FFF2-40B4-BE49-F238E27FC236}">
                <a16:creationId xmlns:a16="http://schemas.microsoft.com/office/drawing/2014/main" id="{AD48527C-D986-F1E3-A818-C2FED9D12E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587" y="4434478"/>
            <a:ext cx="4430852" cy="2428591"/>
          </a:xfrm>
          <a:prstGeom prst="rect">
            <a:avLst/>
          </a:prstGeom>
        </p:spPr>
      </p:pic>
    </p:spTree>
    <p:extLst>
      <p:ext uri="{BB962C8B-B14F-4D97-AF65-F5344CB8AC3E}">
        <p14:creationId xmlns:p14="http://schemas.microsoft.com/office/powerpoint/2010/main" val="2876656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466722" y="586855"/>
            <a:ext cx="3201366" cy="3387497"/>
          </a:xfrm>
        </p:spPr>
        <p:txBody>
          <a:bodyPr anchor="b">
            <a:normAutofit/>
          </a:bodyPr>
          <a:lstStyle/>
          <a:p>
            <a:pPr algn="r"/>
            <a:r>
              <a:rPr lang="tr-TR" sz="3700">
                <a:solidFill>
                  <a:srgbClr val="FFFFFF"/>
                </a:solidFill>
              </a:rPr>
              <a:t>ASM’de bulundurulması zorunlu cihaz ve malzemeler</a:t>
            </a:r>
          </a:p>
        </p:txBody>
      </p:sp>
      <p:pic>
        <p:nvPicPr>
          <p:cNvPr id="4" name="Resim 3">
            <a:extLst>
              <a:ext uri="{FF2B5EF4-FFF2-40B4-BE49-F238E27FC236}">
                <a16:creationId xmlns:a16="http://schemas.microsoft.com/office/drawing/2014/main" id="{12B158EB-4992-6796-1173-25E3E9D1F1EC}"/>
              </a:ext>
            </a:extLst>
          </p:cNvPr>
          <p:cNvPicPr>
            <a:picLocks noChangeAspect="1"/>
          </p:cNvPicPr>
          <p:nvPr/>
        </p:nvPicPr>
        <p:blipFill>
          <a:blip r:embed="rId2"/>
          <a:stretch>
            <a:fillRect/>
          </a:stretch>
        </p:blipFill>
        <p:spPr>
          <a:xfrm>
            <a:off x="4037826" y="0"/>
            <a:ext cx="8172740" cy="6847862"/>
          </a:xfrm>
          <a:prstGeom prst="rect">
            <a:avLst/>
          </a:prstGeom>
        </p:spPr>
      </p:pic>
    </p:spTree>
    <p:extLst>
      <p:ext uri="{BB962C8B-B14F-4D97-AF65-F5344CB8AC3E}">
        <p14:creationId xmlns:p14="http://schemas.microsoft.com/office/powerpoint/2010/main" val="15452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71968" y="2376862"/>
            <a:ext cx="2640646" cy="2104273"/>
          </a:xfrm>
          <a:noFill/>
        </p:spPr>
        <p:txBody>
          <a:bodyPr>
            <a:normAutofit/>
          </a:bodyPr>
          <a:lstStyle/>
          <a:p>
            <a:pPr algn="ctr"/>
            <a:r>
              <a:rPr lang="tr-TR" sz="3000">
                <a:solidFill>
                  <a:schemeClr val="bg1">
                    <a:shade val="97000"/>
                    <a:satMod val="150000"/>
                  </a:schemeClr>
                </a:solidFill>
              </a:rPr>
              <a:t>ASM’de bulundurulması zorunlu cihaz ve malzemeler</a:t>
            </a:r>
          </a:p>
        </p:txBody>
      </p:sp>
      <p:pic>
        <p:nvPicPr>
          <p:cNvPr id="6" name="Resim 5">
            <a:extLst>
              <a:ext uri="{FF2B5EF4-FFF2-40B4-BE49-F238E27FC236}">
                <a16:creationId xmlns:a16="http://schemas.microsoft.com/office/drawing/2014/main" id="{C7881594-E265-5A0E-9976-BA2CB56B947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20149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İçerik Yer Tutucusu 2">
            <a:extLst>
              <a:ext uri="{FF2B5EF4-FFF2-40B4-BE49-F238E27FC236}">
                <a16:creationId xmlns:a16="http://schemas.microsoft.com/office/drawing/2014/main" id="{2344DDF4-DF74-F652-6A25-D89C43150470}"/>
              </a:ext>
            </a:extLst>
          </p:cNvPr>
          <p:cNvSpPr>
            <a:spLocks noGrp="1"/>
          </p:cNvSpPr>
          <p:nvPr>
            <p:ph idx="1"/>
          </p:nvPr>
        </p:nvSpPr>
        <p:spPr>
          <a:xfrm>
            <a:off x="760817" y="717012"/>
            <a:ext cx="4918088" cy="3908585"/>
          </a:xfrm>
        </p:spPr>
        <p:txBody>
          <a:bodyPr>
            <a:noAutofit/>
          </a:bodyPr>
          <a:lstStyle/>
          <a:p>
            <a:r>
              <a:rPr lang="tr-TR" sz="2300" dirty="0">
                <a:latin typeface="Calibri" panose="020F0502020204030204" pitchFamily="34" charset="0"/>
                <a:cs typeface="Calibri" panose="020F0502020204030204" pitchFamily="34" charset="0"/>
              </a:rPr>
              <a:t>Keskin atık kabı</a:t>
            </a:r>
          </a:p>
          <a:p>
            <a:r>
              <a:rPr lang="tr-TR" sz="2300" dirty="0">
                <a:latin typeface="Calibri" panose="020F0502020204030204" pitchFamily="34" charset="0"/>
                <a:cs typeface="Calibri" panose="020F0502020204030204" pitchFamily="34" charset="0"/>
              </a:rPr>
              <a:t>Acil seti; acil müdahale setinde asgari aşağıda belirtilen malzemeler bulunur. Laringoskop seti ve yedek pilleri (çocuk ve erişkin için),</a:t>
            </a:r>
            <a:r>
              <a:rPr lang="tr-TR" sz="2300" dirty="0" err="1">
                <a:latin typeface="Calibri" panose="020F0502020204030204" pitchFamily="34" charset="0"/>
                <a:cs typeface="Calibri" panose="020F0502020204030204" pitchFamily="34" charset="0"/>
              </a:rPr>
              <a:t>Ambu</a:t>
            </a:r>
            <a:r>
              <a:rPr lang="tr-TR" sz="2300" dirty="0">
                <a:latin typeface="Calibri" panose="020F0502020204030204" pitchFamily="34" charset="0"/>
                <a:cs typeface="Calibri" panose="020F0502020204030204" pitchFamily="34" charset="0"/>
              </a:rPr>
              <a:t> ve maske (çocuk ve erişkin boy),Oksijen hortumu ve maskeleri, Entübasyon tüpü (çocuk ve erişkin için)</a:t>
            </a:r>
          </a:p>
          <a:p>
            <a:r>
              <a:rPr lang="tr-TR" sz="2300" dirty="0">
                <a:latin typeface="Calibri" panose="020F0502020204030204" pitchFamily="34" charset="0"/>
                <a:cs typeface="Calibri" panose="020F0502020204030204" pitchFamily="34" charset="0"/>
              </a:rPr>
              <a:t>Refleks çekici</a:t>
            </a:r>
          </a:p>
          <a:p>
            <a:r>
              <a:rPr lang="tr-TR" sz="2300" dirty="0">
                <a:latin typeface="Calibri" panose="020F0502020204030204" pitchFamily="34" charset="0"/>
                <a:cs typeface="Calibri" panose="020F0502020204030204" pitchFamily="34" charset="0"/>
              </a:rPr>
              <a:t>Mezura</a:t>
            </a:r>
          </a:p>
          <a:p>
            <a:r>
              <a:rPr lang="tr-TR" sz="2300" dirty="0">
                <a:latin typeface="Calibri" panose="020F0502020204030204" pitchFamily="34" charset="0"/>
                <a:cs typeface="Calibri" panose="020F0502020204030204" pitchFamily="34" charset="0"/>
              </a:rPr>
              <a:t>Kişisel koruyucu ekipman (eldiven, maske ve benzerleri)</a:t>
            </a:r>
          </a:p>
          <a:p>
            <a:r>
              <a:rPr lang="tr-TR" sz="2300" dirty="0">
                <a:latin typeface="Calibri" panose="020F0502020204030204" pitchFamily="34" charset="0"/>
                <a:cs typeface="Calibri" panose="020F0502020204030204" pitchFamily="34" charset="0"/>
              </a:rPr>
              <a:t>Defibrilatör</a:t>
            </a:r>
          </a:p>
          <a:p>
            <a:r>
              <a:rPr lang="tr-TR" sz="2300" dirty="0">
                <a:latin typeface="Calibri" panose="020F0502020204030204" pitchFamily="34" charset="0"/>
                <a:cs typeface="Calibri" panose="020F0502020204030204" pitchFamily="34" charset="0"/>
              </a:rPr>
              <a:t>Manometreli oksijen tüpü (taşınabilir)</a:t>
            </a:r>
          </a:p>
          <a:p>
            <a:endParaRPr lang="tr-TR" sz="2300" dirty="0">
              <a:latin typeface="Calibri" panose="020F0502020204030204" pitchFamily="34" charset="0"/>
              <a:cs typeface="Calibri" panose="020F0502020204030204" pitchFamily="34" charset="0"/>
            </a:endParaRPr>
          </a:p>
          <a:p>
            <a:endParaRPr lang="tr-TR" sz="2300" dirty="0">
              <a:latin typeface="Calibri" panose="020F0502020204030204" pitchFamily="34" charset="0"/>
              <a:cs typeface="Calibri" panose="020F0502020204030204" pitchFamily="34" charset="0"/>
            </a:endParaRPr>
          </a:p>
        </p:txBody>
      </p:sp>
      <p:pic>
        <p:nvPicPr>
          <p:cNvPr id="4" name="Resim 3">
            <a:extLst>
              <a:ext uri="{FF2B5EF4-FFF2-40B4-BE49-F238E27FC236}">
                <a16:creationId xmlns:a16="http://schemas.microsoft.com/office/drawing/2014/main" id="{83ADCB23-0D84-8B39-6C5A-BB6C446AF0CA}"/>
              </a:ext>
            </a:extLst>
          </p:cNvPr>
          <p:cNvPicPr>
            <a:picLocks noChangeAspect="1"/>
          </p:cNvPicPr>
          <p:nvPr/>
        </p:nvPicPr>
        <p:blipFill>
          <a:blip r:embed="rId2"/>
          <a:srcRect l="58125" t="7084"/>
          <a:stretch>
            <a:fillRect/>
          </a:stretch>
        </p:blipFill>
        <p:spPr>
          <a:xfrm>
            <a:off x="7067687" y="717012"/>
            <a:ext cx="4363496" cy="5446191"/>
          </a:xfrm>
          <a:prstGeom prst="rect">
            <a:avLst/>
          </a:prstGeom>
        </p:spPr>
      </p:pic>
    </p:spTree>
    <p:extLst>
      <p:ext uri="{BB962C8B-B14F-4D97-AF65-F5344CB8AC3E}">
        <p14:creationId xmlns:p14="http://schemas.microsoft.com/office/powerpoint/2010/main" val="362304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2">
            <a:extLst>
              <a:ext uri="{FF2B5EF4-FFF2-40B4-BE49-F238E27FC236}">
                <a16:creationId xmlns:a16="http://schemas.microsoft.com/office/drawing/2014/main" id="{078504F9-59BA-B599-E157-38A32A86D391}"/>
              </a:ext>
            </a:extLst>
          </p:cNvPr>
          <p:cNvSpPr>
            <a:spLocks noGrp="1"/>
          </p:cNvSpPr>
          <p:nvPr>
            <p:ph idx="1"/>
          </p:nvPr>
        </p:nvSpPr>
        <p:spPr>
          <a:xfrm>
            <a:off x="719956" y="1032972"/>
            <a:ext cx="5376044" cy="3522569"/>
          </a:xfrm>
        </p:spPr>
        <p:txBody>
          <a:bodyPr anchor="t">
            <a:noAutofit/>
          </a:bodyPr>
          <a:lstStyle/>
          <a:p>
            <a:r>
              <a:rPr lang="tr-TR" sz="2300" dirty="0">
                <a:latin typeface="Calibri" panose="020F0502020204030204" pitchFamily="34" charset="0"/>
                <a:cs typeface="Calibri" panose="020F0502020204030204" pitchFamily="34" charset="0"/>
              </a:rPr>
              <a:t>Yardımcı hava yolu araçları (</a:t>
            </a:r>
            <a:r>
              <a:rPr lang="tr-TR" sz="2300" dirty="0" err="1">
                <a:latin typeface="Calibri" panose="020F0502020204030204" pitchFamily="34" charset="0"/>
                <a:cs typeface="Calibri" panose="020F0502020204030204" pitchFamily="34" charset="0"/>
              </a:rPr>
              <a:t>laringeal</a:t>
            </a:r>
            <a:r>
              <a:rPr lang="tr-TR" sz="2300" dirty="0">
                <a:latin typeface="Calibri" panose="020F0502020204030204" pitchFamily="34" charset="0"/>
                <a:cs typeface="Calibri" panose="020F0502020204030204" pitchFamily="34" charset="0"/>
              </a:rPr>
              <a:t> maske, </a:t>
            </a:r>
            <a:r>
              <a:rPr lang="tr-TR" sz="2300" dirty="0" err="1">
                <a:latin typeface="Calibri" panose="020F0502020204030204" pitchFamily="34" charset="0"/>
                <a:cs typeface="Calibri" panose="020F0502020204030204" pitchFamily="34" charset="0"/>
              </a:rPr>
              <a:t>airway</a:t>
            </a:r>
            <a:r>
              <a:rPr lang="tr-TR" sz="2300" dirty="0">
                <a:latin typeface="Calibri" panose="020F0502020204030204" pitchFamily="34" charset="0"/>
                <a:cs typeface="Calibri" panose="020F0502020204030204" pitchFamily="34" charset="0"/>
              </a:rPr>
              <a:t> ya da kombi tüp)</a:t>
            </a:r>
          </a:p>
          <a:p>
            <a:r>
              <a:rPr lang="tr-TR" sz="2300" dirty="0">
                <a:latin typeface="Calibri" panose="020F0502020204030204" pitchFamily="34" charset="0"/>
                <a:cs typeface="Calibri" panose="020F0502020204030204" pitchFamily="34" charset="0"/>
              </a:rPr>
              <a:t>Enjektörler (2, 5,10 cc ebatlarında her bir ebattan asgari beş adet)</a:t>
            </a:r>
          </a:p>
          <a:p>
            <a:r>
              <a:rPr lang="tr-TR" sz="2300" dirty="0">
                <a:latin typeface="Calibri" panose="020F0502020204030204" pitchFamily="34" charset="0"/>
                <a:cs typeface="Calibri" panose="020F0502020204030204" pitchFamily="34" charset="0"/>
              </a:rPr>
              <a:t>Seyyar lamba</a:t>
            </a:r>
          </a:p>
          <a:p>
            <a:r>
              <a:rPr lang="tr-TR" sz="2300" dirty="0">
                <a:latin typeface="Calibri" panose="020F0502020204030204" pitchFamily="34" charset="0"/>
                <a:cs typeface="Calibri" panose="020F0502020204030204" pitchFamily="34" charset="0"/>
              </a:rPr>
              <a:t>Buzdolabı (sadece aşılar ve antiserumlar için)</a:t>
            </a:r>
          </a:p>
          <a:p>
            <a:r>
              <a:rPr lang="tr-TR" sz="2300" dirty="0">
                <a:latin typeface="Calibri" panose="020F0502020204030204" pitchFamily="34" charset="0"/>
                <a:cs typeface="Calibri" panose="020F0502020204030204" pitchFamily="34" charset="0"/>
              </a:rPr>
              <a:t>2 adet termometre </a:t>
            </a:r>
          </a:p>
          <a:p>
            <a:r>
              <a:rPr lang="tr-TR" sz="2300" dirty="0">
                <a:latin typeface="Calibri" panose="020F0502020204030204" pitchFamily="34" charset="0"/>
                <a:cs typeface="Calibri" panose="020F0502020204030204" pitchFamily="34" charset="0"/>
              </a:rPr>
              <a:t>Aşılar ve ilaçlar için karekod okuyucu</a:t>
            </a:r>
          </a:p>
          <a:p>
            <a:r>
              <a:rPr lang="tr-TR" sz="2300" dirty="0">
                <a:latin typeface="Calibri" panose="020F0502020204030204" pitchFamily="34" charset="0"/>
                <a:cs typeface="Calibri" panose="020F0502020204030204" pitchFamily="34" charset="0"/>
              </a:rPr>
              <a:t>İlaçların </a:t>
            </a:r>
            <a:r>
              <a:rPr lang="tr-TR" sz="2300" dirty="0" err="1">
                <a:latin typeface="Calibri" panose="020F0502020204030204" pitchFamily="34" charset="0"/>
                <a:cs typeface="Calibri" panose="020F0502020204030204" pitchFamily="34" charset="0"/>
              </a:rPr>
              <a:t>miad</a:t>
            </a:r>
            <a:r>
              <a:rPr lang="tr-TR" sz="2300" dirty="0">
                <a:latin typeface="Calibri" panose="020F0502020204030204" pitchFamily="34" charset="0"/>
                <a:cs typeface="Calibri" panose="020F0502020204030204" pitchFamily="34" charset="0"/>
              </a:rPr>
              <a:t> ve stoklarının listesi (elektronik ortamda takip edilir.)</a:t>
            </a:r>
          </a:p>
          <a:p>
            <a:r>
              <a:rPr lang="tr-TR" sz="2300" dirty="0">
                <a:latin typeface="Calibri" panose="020F0502020204030204" pitchFamily="34" charset="0"/>
                <a:cs typeface="Calibri" panose="020F0502020204030204" pitchFamily="34" charset="0"/>
              </a:rPr>
              <a:t>Jinekolojik muayene masası, </a:t>
            </a:r>
            <a:r>
              <a:rPr lang="tr-TR" sz="2300" dirty="0" err="1">
                <a:latin typeface="Calibri" panose="020F0502020204030204" pitchFamily="34" charset="0"/>
                <a:cs typeface="Calibri" panose="020F0502020204030204" pitchFamily="34" charset="0"/>
              </a:rPr>
              <a:t>spekulum</a:t>
            </a:r>
            <a:r>
              <a:rPr lang="tr-TR" sz="2300" dirty="0">
                <a:latin typeface="Calibri" panose="020F0502020204030204" pitchFamily="34" charset="0"/>
                <a:cs typeface="Calibri" panose="020F0502020204030204" pitchFamily="34" charset="0"/>
              </a:rPr>
              <a:t>, muayene ve RİA seti</a:t>
            </a:r>
          </a:p>
          <a:p>
            <a:endParaRPr lang="tr-TR" sz="2300" dirty="0">
              <a:latin typeface="Calibri" panose="020F0502020204030204" pitchFamily="34" charset="0"/>
              <a:cs typeface="Calibri" panose="020F0502020204030204" pitchFamily="34" charset="0"/>
            </a:endParaRPr>
          </a:p>
        </p:txBody>
      </p:sp>
      <p:pic>
        <p:nvPicPr>
          <p:cNvPr id="8" name="Resim 7">
            <a:extLst>
              <a:ext uri="{FF2B5EF4-FFF2-40B4-BE49-F238E27FC236}">
                <a16:creationId xmlns:a16="http://schemas.microsoft.com/office/drawing/2014/main" id="{1C8D9D44-5509-7440-2E8B-819482976CD9}"/>
              </a:ext>
            </a:extLst>
          </p:cNvPr>
          <p:cNvPicPr>
            <a:picLocks noChangeAspect="1"/>
          </p:cNvPicPr>
          <p:nvPr/>
        </p:nvPicPr>
        <p:blipFill>
          <a:blip r:embed="rId2"/>
          <a:srcRect l="42306" t="15595" r="1796"/>
          <a:stretch>
            <a:fillRect/>
          </a:stretch>
        </p:blipFill>
        <p:spPr>
          <a:xfrm>
            <a:off x="6512442" y="1032972"/>
            <a:ext cx="5201023" cy="4378299"/>
          </a:xfrm>
          <a:prstGeom prst="rect">
            <a:avLst/>
          </a:prstGeom>
        </p:spPr>
      </p:pic>
      <p:sp>
        <p:nvSpPr>
          <p:cNvPr id="15" name="Rectangle 1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748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çerik Yer Tutucusu 2">
            <a:extLst>
              <a:ext uri="{FF2B5EF4-FFF2-40B4-BE49-F238E27FC236}">
                <a16:creationId xmlns:a16="http://schemas.microsoft.com/office/drawing/2014/main" id="{E0F6871C-6C14-0E33-1076-9F581FFF686D}"/>
              </a:ext>
            </a:extLst>
          </p:cNvPr>
          <p:cNvSpPr>
            <a:spLocks noGrp="1"/>
          </p:cNvSpPr>
          <p:nvPr>
            <p:ph idx="1"/>
          </p:nvPr>
        </p:nvSpPr>
        <p:spPr>
          <a:xfrm>
            <a:off x="776420" y="864162"/>
            <a:ext cx="5424355" cy="3522569"/>
          </a:xfrm>
        </p:spPr>
        <p:txBody>
          <a:bodyPr anchor="t">
            <a:noAutofit/>
          </a:bodyPr>
          <a:lstStyle/>
          <a:p>
            <a:r>
              <a:rPr lang="tr-TR" sz="2300" dirty="0">
                <a:latin typeface="Calibri" panose="020F0502020204030204" pitchFamily="34" charset="0"/>
                <a:cs typeface="Calibri" panose="020F0502020204030204" pitchFamily="34" charset="0"/>
              </a:rPr>
              <a:t> Sterilizatör</a:t>
            </a:r>
          </a:p>
          <a:p>
            <a:r>
              <a:rPr lang="tr-TR" sz="2300" dirty="0">
                <a:latin typeface="Calibri" panose="020F0502020204030204" pitchFamily="34" charset="0"/>
                <a:cs typeface="Calibri" panose="020F0502020204030204" pitchFamily="34" charset="0"/>
              </a:rPr>
              <a:t> EKG cihazı</a:t>
            </a:r>
          </a:p>
          <a:p>
            <a:r>
              <a:rPr lang="tr-TR" sz="2300" dirty="0">
                <a:latin typeface="Calibri" panose="020F0502020204030204" pitchFamily="34" charset="0"/>
                <a:cs typeface="Calibri" panose="020F0502020204030204" pitchFamily="34" charset="0"/>
              </a:rPr>
              <a:t> </a:t>
            </a:r>
            <a:r>
              <a:rPr lang="tr-TR" sz="2300" dirty="0" err="1">
                <a:latin typeface="Calibri" panose="020F0502020204030204" pitchFamily="34" charset="0"/>
                <a:cs typeface="Calibri" panose="020F0502020204030204" pitchFamily="34" charset="0"/>
              </a:rPr>
              <a:t>Tromel</a:t>
            </a:r>
            <a:endParaRPr lang="tr-TR" sz="2300" dirty="0">
              <a:latin typeface="Calibri" panose="020F0502020204030204" pitchFamily="34" charset="0"/>
              <a:cs typeface="Calibri" panose="020F0502020204030204" pitchFamily="34" charset="0"/>
            </a:endParaRPr>
          </a:p>
          <a:p>
            <a:r>
              <a:rPr lang="tr-TR" sz="2300" dirty="0">
                <a:latin typeface="Calibri" panose="020F0502020204030204" pitchFamily="34" charset="0"/>
                <a:cs typeface="Calibri" panose="020F0502020204030204" pitchFamily="34" charset="0"/>
              </a:rPr>
              <a:t> </a:t>
            </a:r>
            <a:r>
              <a:rPr lang="tr-TR" sz="2300" dirty="0" err="1">
                <a:latin typeface="Calibri" panose="020F0502020204030204" pitchFamily="34" charset="0"/>
                <a:cs typeface="Calibri" panose="020F0502020204030204" pitchFamily="34" charset="0"/>
              </a:rPr>
              <a:t>Glikometre</a:t>
            </a:r>
            <a:endParaRPr lang="tr-TR" sz="2300" dirty="0">
              <a:latin typeface="Calibri" panose="020F0502020204030204" pitchFamily="34" charset="0"/>
              <a:cs typeface="Calibri" panose="020F0502020204030204" pitchFamily="34" charset="0"/>
            </a:endParaRPr>
          </a:p>
          <a:p>
            <a:r>
              <a:rPr lang="tr-TR" sz="2300" dirty="0">
                <a:latin typeface="Calibri" panose="020F0502020204030204" pitchFamily="34" charset="0"/>
                <a:cs typeface="Calibri" panose="020F0502020204030204" pitchFamily="34" charset="0"/>
              </a:rPr>
              <a:t> Tekerlekli sandalye</a:t>
            </a:r>
          </a:p>
          <a:p>
            <a:r>
              <a:rPr lang="tr-TR" sz="2300" dirty="0">
                <a:latin typeface="Calibri" panose="020F0502020204030204" pitchFamily="34" charset="0"/>
                <a:cs typeface="Calibri" panose="020F0502020204030204" pitchFamily="34" charset="0"/>
              </a:rPr>
              <a:t> Nebülizatör</a:t>
            </a:r>
          </a:p>
          <a:p>
            <a:r>
              <a:rPr lang="tr-TR" sz="2300" dirty="0">
                <a:latin typeface="Calibri" panose="020F0502020204030204" pitchFamily="34" charset="0"/>
                <a:cs typeface="Calibri" panose="020F0502020204030204" pitchFamily="34" charset="0"/>
              </a:rPr>
              <a:t> Santrifüj cihazı</a:t>
            </a:r>
          </a:p>
          <a:p>
            <a:r>
              <a:rPr lang="tr-TR" sz="2300" dirty="0">
                <a:latin typeface="Calibri" panose="020F0502020204030204" pitchFamily="34" charset="0"/>
                <a:cs typeface="Calibri" panose="020F0502020204030204" pitchFamily="34" charset="0"/>
              </a:rPr>
              <a:t> Jeneratör veya kesintisiz güç kaynağı</a:t>
            </a:r>
          </a:p>
          <a:p>
            <a:r>
              <a:rPr lang="tr-TR" sz="2300" dirty="0">
                <a:latin typeface="Calibri" panose="020F0502020204030204" pitchFamily="34" charset="0"/>
                <a:cs typeface="Calibri" panose="020F0502020204030204" pitchFamily="34" charset="0"/>
              </a:rPr>
              <a:t> Küçük cerrahi seti; asgari 1 </a:t>
            </a:r>
            <a:r>
              <a:rPr lang="tr-TR" sz="2300" dirty="0" err="1">
                <a:latin typeface="Calibri" panose="020F0502020204030204" pitchFamily="34" charset="0"/>
                <a:cs typeface="Calibri" panose="020F0502020204030204" pitchFamily="34" charset="0"/>
              </a:rPr>
              <a:t>portegü</a:t>
            </a:r>
            <a:r>
              <a:rPr lang="tr-TR" sz="2300" dirty="0">
                <a:latin typeface="Calibri" panose="020F0502020204030204" pitchFamily="34" charset="0"/>
                <a:cs typeface="Calibri" panose="020F0502020204030204" pitchFamily="34" charset="0"/>
              </a:rPr>
              <a:t>, 1 makas, 1 </a:t>
            </a:r>
            <a:r>
              <a:rPr lang="tr-TR" sz="2300" dirty="0" err="1">
                <a:latin typeface="Calibri" panose="020F0502020204030204" pitchFamily="34" charset="0"/>
                <a:cs typeface="Calibri" panose="020F0502020204030204" pitchFamily="34" charset="0"/>
              </a:rPr>
              <a:t>penset</a:t>
            </a:r>
            <a:r>
              <a:rPr lang="tr-TR" sz="2300" dirty="0">
                <a:latin typeface="Calibri" panose="020F0502020204030204" pitchFamily="34" charset="0"/>
                <a:cs typeface="Calibri" panose="020F0502020204030204" pitchFamily="34" charset="0"/>
              </a:rPr>
              <a:t>, 1 bisturi sapı, (dört hekime kadar iki set, dört hekimden sonra her dört hekim için ilave bir set).</a:t>
            </a:r>
          </a:p>
          <a:p>
            <a:pPr marL="0" indent="0">
              <a:buNone/>
            </a:pPr>
            <a:endParaRPr lang="tr-TR" sz="2300" dirty="0">
              <a:latin typeface="Calibri" panose="020F0502020204030204" pitchFamily="34" charset="0"/>
              <a:cs typeface="Calibri" panose="020F0502020204030204" pitchFamily="34" charset="0"/>
            </a:endParaRPr>
          </a:p>
        </p:txBody>
      </p:sp>
      <p:pic>
        <p:nvPicPr>
          <p:cNvPr id="5" name="Resim 4">
            <a:extLst>
              <a:ext uri="{FF2B5EF4-FFF2-40B4-BE49-F238E27FC236}">
                <a16:creationId xmlns:a16="http://schemas.microsoft.com/office/drawing/2014/main" id="{72DE0E5D-1C97-4C7C-8919-9518A1C5442A}"/>
              </a:ext>
            </a:extLst>
          </p:cNvPr>
          <p:cNvPicPr>
            <a:picLocks noChangeAspect="1"/>
          </p:cNvPicPr>
          <p:nvPr/>
        </p:nvPicPr>
        <p:blipFill>
          <a:blip r:embed="rId2"/>
          <a:srcRect l="45629" t="11397" r="956" b="2500"/>
          <a:stretch>
            <a:fillRect/>
          </a:stretch>
        </p:blipFill>
        <p:spPr>
          <a:xfrm>
            <a:off x="6512442" y="864162"/>
            <a:ext cx="5201023" cy="4715918"/>
          </a:xfrm>
          <a:prstGeom prst="rect">
            <a:avLst/>
          </a:prstGeom>
        </p:spPr>
      </p:pic>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9029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499BC06-CA27-F1AB-F69C-34AE941CFA72}"/>
              </a:ext>
            </a:extLst>
          </p:cNvPr>
          <p:cNvSpPr>
            <a:spLocks noGrp="1"/>
          </p:cNvSpPr>
          <p:nvPr>
            <p:ph type="title"/>
          </p:nvPr>
        </p:nvSpPr>
        <p:spPr>
          <a:xfrm>
            <a:off x="817683" y="1967265"/>
            <a:ext cx="2980593" cy="2547257"/>
          </a:xfrm>
          <a:noFill/>
        </p:spPr>
        <p:txBody>
          <a:bodyPr vert="horz" lIns="91440" tIns="45720" rIns="91440" bIns="45720" rtlCol="0" anchor="ctr">
            <a:normAutofit/>
          </a:bodyPr>
          <a:lstStyle/>
          <a:p>
            <a:pPr algn="ctr"/>
            <a:r>
              <a:rPr lang="en-US" sz="3100" b="1" i="1" kern="1200" dirty="0" err="1">
                <a:solidFill>
                  <a:srgbClr val="FFFFFF"/>
                </a:solidFill>
                <a:latin typeface="Calibri Light" panose="020F0302020204030204" pitchFamily="34" charset="0"/>
                <a:cs typeface="Calibri Light" panose="020F0302020204030204" pitchFamily="34" charset="0"/>
              </a:rPr>
              <a:t>ASM’de</a:t>
            </a:r>
            <a:r>
              <a:rPr lang="en-US" sz="3100" b="1" i="1" kern="1200" dirty="0">
                <a:solidFill>
                  <a:srgbClr val="FFFFFF"/>
                </a:solidFill>
                <a:latin typeface="Calibri Light" panose="020F0302020204030204" pitchFamily="34" charset="0"/>
                <a:cs typeface="Calibri Light" panose="020F0302020204030204" pitchFamily="34" charset="0"/>
              </a:rPr>
              <a:t> </a:t>
            </a:r>
            <a:r>
              <a:rPr lang="en-US" sz="3100" b="1" i="1" kern="1200" dirty="0" err="1">
                <a:solidFill>
                  <a:srgbClr val="FFFFFF"/>
                </a:solidFill>
                <a:latin typeface="Calibri Light" panose="020F0302020204030204" pitchFamily="34" charset="0"/>
                <a:cs typeface="Calibri Light" panose="020F0302020204030204" pitchFamily="34" charset="0"/>
              </a:rPr>
              <a:t>bulundurulması</a:t>
            </a:r>
            <a:r>
              <a:rPr lang="en-US" sz="3100" b="1" i="1" kern="1200" dirty="0">
                <a:solidFill>
                  <a:srgbClr val="FFFFFF"/>
                </a:solidFill>
                <a:latin typeface="Calibri Light" panose="020F0302020204030204" pitchFamily="34" charset="0"/>
                <a:cs typeface="Calibri Light" panose="020F0302020204030204" pitchFamily="34" charset="0"/>
              </a:rPr>
              <a:t> </a:t>
            </a:r>
            <a:r>
              <a:rPr lang="en-US" sz="3100" b="1" i="1" kern="1200" dirty="0" err="1">
                <a:solidFill>
                  <a:srgbClr val="FFFFFF"/>
                </a:solidFill>
                <a:latin typeface="Calibri Light" panose="020F0302020204030204" pitchFamily="34" charset="0"/>
                <a:cs typeface="Calibri Light" panose="020F0302020204030204" pitchFamily="34" charset="0"/>
              </a:rPr>
              <a:t>zorunlu</a:t>
            </a:r>
            <a:r>
              <a:rPr lang="en-US" sz="3100" b="1" i="1" kern="1200" dirty="0">
                <a:solidFill>
                  <a:srgbClr val="FFFFFF"/>
                </a:solidFill>
                <a:latin typeface="Calibri Light" panose="020F0302020204030204" pitchFamily="34" charset="0"/>
                <a:cs typeface="Calibri Light" panose="020F0302020204030204" pitchFamily="34" charset="0"/>
              </a:rPr>
              <a:t> </a:t>
            </a:r>
            <a:r>
              <a:rPr lang="en-US" sz="3100" b="1" i="1" kern="1200" dirty="0" err="1">
                <a:solidFill>
                  <a:srgbClr val="FFFFFF"/>
                </a:solidFill>
                <a:latin typeface="Calibri Light" panose="020F0302020204030204" pitchFamily="34" charset="0"/>
                <a:cs typeface="Calibri Light" panose="020F0302020204030204" pitchFamily="34" charset="0"/>
              </a:rPr>
              <a:t>ilaçlar</a:t>
            </a:r>
            <a:endParaRPr lang="en-US" sz="3100" b="1" i="1" kern="1200" dirty="0">
              <a:solidFill>
                <a:srgbClr val="FFFFFF"/>
              </a:solidFill>
              <a:latin typeface="Calibri Light" panose="020F0302020204030204" pitchFamily="34" charset="0"/>
              <a:cs typeface="Calibri Light" panose="020F0302020204030204" pitchFamily="34" charset="0"/>
            </a:endParaRPr>
          </a:p>
        </p:txBody>
      </p:sp>
      <p:pic>
        <p:nvPicPr>
          <p:cNvPr id="4" name="Resim 3">
            <a:extLst>
              <a:ext uri="{FF2B5EF4-FFF2-40B4-BE49-F238E27FC236}">
                <a16:creationId xmlns:a16="http://schemas.microsoft.com/office/drawing/2014/main" id="{26E694F5-9E79-B940-48F3-6994C88651A5}"/>
              </a:ext>
            </a:extLst>
          </p:cNvPr>
          <p:cNvPicPr>
            <a:picLocks noChangeAspect="1"/>
          </p:cNvPicPr>
          <p:nvPr/>
        </p:nvPicPr>
        <p:blipFill>
          <a:blip r:embed="rId2"/>
          <a:stretch>
            <a:fillRect/>
          </a:stretch>
        </p:blipFill>
        <p:spPr>
          <a:xfrm>
            <a:off x="4216526" y="1153288"/>
            <a:ext cx="7975474" cy="4605828"/>
          </a:xfrm>
          <a:prstGeom prst="rect">
            <a:avLst/>
          </a:prstGeom>
        </p:spPr>
      </p:pic>
    </p:spTree>
    <p:extLst>
      <p:ext uri="{BB962C8B-B14F-4D97-AF65-F5344CB8AC3E}">
        <p14:creationId xmlns:p14="http://schemas.microsoft.com/office/powerpoint/2010/main" val="1081362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2">
            <a:extLst>
              <a:ext uri="{FF2B5EF4-FFF2-40B4-BE49-F238E27FC236}">
                <a16:creationId xmlns:a16="http://schemas.microsoft.com/office/drawing/2014/main" id="{CE9F42C1-6107-D535-5A9F-7EC333EC3C51}"/>
              </a:ext>
            </a:extLst>
          </p:cNvPr>
          <p:cNvGraphicFramePr>
            <a:graphicFrameLocks noGrp="1"/>
          </p:cNvGraphicFramePr>
          <p:nvPr>
            <p:ph idx="1"/>
            <p:extLst>
              <p:ext uri="{D42A27DB-BD31-4B8C-83A1-F6EECF244321}">
                <p14:modId xmlns:p14="http://schemas.microsoft.com/office/powerpoint/2010/main" val="1754525526"/>
              </p:ext>
            </p:extLst>
          </p:nvPr>
        </p:nvGraphicFramePr>
        <p:xfrm>
          <a:off x="541211" y="943384"/>
          <a:ext cx="4605814" cy="5371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descr="Arveles Ne İçin Kullanılır? Fiyatı ve SGK Ödemesi">
            <a:extLst>
              <a:ext uri="{FF2B5EF4-FFF2-40B4-BE49-F238E27FC236}">
                <a16:creationId xmlns:a16="http://schemas.microsoft.com/office/drawing/2014/main" id="{168EA6C3-F56D-007A-33FC-95D8E1770FEE}"/>
              </a:ext>
            </a:extLst>
          </p:cNvPr>
          <p:cNvPicPr>
            <a:picLocks noChangeAspect="1"/>
          </p:cNvPicPr>
          <p:nvPr/>
        </p:nvPicPr>
        <p:blipFill>
          <a:blip r:embed="rId7"/>
          <a:stretch>
            <a:fillRect/>
          </a:stretch>
        </p:blipFill>
        <p:spPr>
          <a:xfrm>
            <a:off x="5147025" y="289741"/>
            <a:ext cx="2336800" cy="1587500"/>
          </a:xfrm>
          <a:prstGeom prst="rect">
            <a:avLst/>
          </a:prstGeom>
        </p:spPr>
      </p:pic>
      <p:pic>
        <p:nvPicPr>
          <p:cNvPr id="4" name="Resim 3" descr="Adrenalin Osel 1 Mg/Ml I.M./I.V./S.C. Enjeksiyonluk Çözelti | Haver">
            <a:extLst>
              <a:ext uri="{FF2B5EF4-FFF2-40B4-BE49-F238E27FC236}">
                <a16:creationId xmlns:a16="http://schemas.microsoft.com/office/drawing/2014/main" id="{0C3A8C08-465E-2D94-0564-30050D3B7F55}"/>
              </a:ext>
            </a:extLst>
          </p:cNvPr>
          <p:cNvPicPr>
            <a:picLocks noChangeAspect="1"/>
          </p:cNvPicPr>
          <p:nvPr/>
        </p:nvPicPr>
        <p:blipFill>
          <a:blip r:embed="rId8"/>
          <a:stretch>
            <a:fillRect/>
          </a:stretch>
        </p:blipFill>
        <p:spPr>
          <a:xfrm>
            <a:off x="7411791" y="325281"/>
            <a:ext cx="1993126" cy="1551960"/>
          </a:xfrm>
          <a:prstGeom prst="rect">
            <a:avLst/>
          </a:prstGeom>
        </p:spPr>
      </p:pic>
      <p:pic>
        <p:nvPicPr>
          <p:cNvPr id="5" name="Resim 4" descr="Atropin Sülfat Osel 1 Mg/1 Ml I.V/I.M/S.C Enjeksiyonluk Çözelti | Haver">
            <a:extLst>
              <a:ext uri="{FF2B5EF4-FFF2-40B4-BE49-F238E27FC236}">
                <a16:creationId xmlns:a16="http://schemas.microsoft.com/office/drawing/2014/main" id="{1D3BA52E-EBDB-2998-6818-0174CB9230D0}"/>
              </a:ext>
            </a:extLst>
          </p:cNvPr>
          <p:cNvPicPr>
            <a:picLocks noChangeAspect="1"/>
          </p:cNvPicPr>
          <p:nvPr/>
        </p:nvPicPr>
        <p:blipFill>
          <a:blip r:embed="rId9"/>
          <a:stretch>
            <a:fillRect/>
          </a:stretch>
        </p:blipFill>
        <p:spPr>
          <a:xfrm>
            <a:off x="9325726" y="538918"/>
            <a:ext cx="2171545" cy="1690887"/>
          </a:xfrm>
          <a:prstGeom prst="rect">
            <a:avLst/>
          </a:prstGeom>
        </p:spPr>
      </p:pic>
      <p:pic>
        <p:nvPicPr>
          <p:cNvPr id="6" name="Resim 5" descr="Dopamin İnfüzyon Dozu Hesaplama | Acil Çalışanları">
            <a:extLst>
              <a:ext uri="{FF2B5EF4-FFF2-40B4-BE49-F238E27FC236}">
                <a16:creationId xmlns:a16="http://schemas.microsoft.com/office/drawing/2014/main" id="{DAFB5010-53E7-02D2-79CE-BDD614D97407}"/>
              </a:ext>
            </a:extLst>
          </p:cNvPr>
          <p:cNvPicPr>
            <a:picLocks noChangeAspect="1"/>
          </p:cNvPicPr>
          <p:nvPr/>
        </p:nvPicPr>
        <p:blipFill>
          <a:blip r:embed="rId10"/>
          <a:stretch>
            <a:fillRect/>
          </a:stretch>
        </p:blipFill>
        <p:spPr>
          <a:xfrm>
            <a:off x="5248526" y="1761460"/>
            <a:ext cx="1669276" cy="2503914"/>
          </a:xfrm>
          <a:prstGeom prst="rect">
            <a:avLst/>
          </a:prstGeom>
        </p:spPr>
      </p:pic>
      <p:pic>
        <p:nvPicPr>
          <p:cNvPr id="7" name="Resim 6" descr="Lidokain (Aritmal) Ampul Uygulama Akıl Kartı | Acil Çalışanları">
            <a:extLst>
              <a:ext uri="{FF2B5EF4-FFF2-40B4-BE49-F238E27FC236}">
                <a16:creationId xmlns:a16="http://schemas.microsoft.com/office/drawing/2014/main" id="{C1E9FF48-8D58-B946-B302-532034390B27}"/>
              </a:ext>
            </a:extLst>
          </p:cNvPr>
          <p:cNvPicPr>
            <a:picLocks noChangeAspect="1"/>
          </p:cNvPicPr>
          <p:nvPr/>
        </p:nvPicPr>
        <p:blipFill>
          <a:blip r:embed="rId11"/>
          <a:stretch>
            <a:fillRect/>
          </a:stretch>
        </p:blipFill>
        <p:spPr>
          <a:xfrm>
            <a:off x="6943485" y="2518514"/>
            <a:ext cx="1591217" cy="1591217"/>
          </a:xfrm>
          <a:prstGeom prst="rect">
            <a:avLst/>
          </a:prstGeom>
        </p:spPr>
      </p:pic>
      <p:pic>
        <p:nvPicPr>
          <p:cNvPr id="8" name="Resim 7" descr="✅Avil + Dekort neden birlikte kullanılır?, 👉 Alerjik reaksiyonu daha hızlı ve daha güçlü baskılamak için., 💉Avil (feniramin):, ➝ Histamin etkisini hızla bloke eder, ➝ Kaşıntı, kızarıklık, ürtiker, ...">
            <a:extLst>
              <a:ext uri="{FF2B5EF4-FFF2-40B4-BE49-F238E27FC236}">
                <a16:creationId xmlns:a16="http://schemas.microsoft.com/office/drawing/2014/main" id="{E9C0DEA8-2AA2-CF04-0BC6-75AEE1997751}"/>
              </a:ext>
            </a:extLst>
          </p:cNvPr>
          <p:cNvPicPr>
            <a:picLocks noChangeAspect="1"/>
          </p:cNvPicPr>
          <p:nvPr/>
        </p:nvPicPr>
        <p:blipFill>
          <a:blip r:embed="rId12"/>
          <a:srcRect t="29355" b="16847"/>
          <a:stretch>
            <a:fillRect/>
          </a:stretch>
        </p:blipFill>
        <p:spPr>
          <a:xfrm>
            <a:off x="9078357" y="2714789"/>
            <a:ext cx="1993126" cy="1913407"/>
          </a:xfrm>
          <a:prstGeom prst="rect">
            <a:avLst/>
          </a:prstGeom>
        </p:spPr>
      </p:pic>
      <p:pic>
        <p:nvPicPr>
          <p:cNvPr id="9" name="Resim 8" descr="Ventolin nedir? Ne işe yarar? Kullanımı, dozları ve yan etkileri">
            <a:extLst>
              <a:ext uri="{FF2B5EF4-FFF2-40B4-BE49-F238E27FC236}">
                <a16:creationId xmlns:a16="http://schemas.microsoft.com/office/drawing/2014/main" id="{37018C13-B34E-3459-3B20-572CF3F6CF46}"/>
              </a:ext>
            </a:extLst>
          </p:cNvPr>
          <p:cNvPicPr>
            <a:picLocks noChangeAspect="1"/>
          </p:cNvPicPr>
          <p:nvPr/>
        </p:nvPicPr>
        <p:blipFill>
          <a:blip r:embed="rId13"/>
          <a:stretch>
            <a:fillRect/>
          </a:stretch>
        </p:blipFill>
        <p:spPr>
          <a:xfrm>
            <a:off x="5195474" y="4015251"/>
            <a:ext cx="1849503" cy="1193800"/>
          </a:xfrm>
          <a:prstGeom prst="rect">
            <a:avLst/>
          </a:prstGeom>
        </p:spPr>
      </p:pic>
      <p:pic>
        <p:nvPicPr>
          <p:cNvPr id="12" name="Resim 11" descr="Diazem I.M./I.V. Ampul | WikiKenko">
            <a:extLst>
              <a:ext uri="{FF2B5EF4-FFF2-40B4-BE49-F238E27FC236}">
                <a16:creationId xmlns:a16="http://schemas.microsoft.com/office/drawing/2014/main" id="{E43CF00E-3E28-40D3-651E-04DF04741892}"/>
              </a:ext>
            </a:extLst>
          </p:cNvPr>
          <p:cNvPicPr>
            <a:picLocks noChangeAspect="1"/>
          </p:cNvPicPr>
          <p:nvPr/>
        </p:nvPicPr>
        <p:blipFill>
          <a:blip r:embed="rId14"/>
          <a:stretch>
            <a:fillRect/>
          </a:stretch>
        </p:blipFill>
        <p:spPr>
          <a:xfrm>
            <a:off x="7000635" y="4508558"/>
            <a:ext cx="1474129" cy="1400985"/>
          </a:xfrm>
          <a:prstGeom prst="rect">
            <a:avLst/>
          </a:prstGeom>
        </p:spPr>
      </p:pic>
      <p:pic>
        <p:nvPicPr>
          <p:cNvPr id="13" name="Resim 12" descr="Kapril 25 Mg 48 Tablet Fiyatı">
            <a:extLst>
              <a:ext uri="{FF2B5EF4-FFF2-40B4-BE49-F238E27FC236}">
                <a16:creationId xmlns:a16="http://schemas.microsoft.com/office/drawing/2014/main" id="{1F05EEA6-29C4-E12F-6C8E-5C8EE6003C46}"/>
              </a:ext>
            </a:extLst>
          </p:cNvPr>
          <p:cNvPicPr>
            <a:picLocks noChangeAspect="1"/>
          </p:cNvPicPr>
          <p:nvPr/>
        </p:nvPicPr>
        <p:blipFill>
          <a:blip r:embed="rId15"/>
          <a:stretch>
            <a:fillRect/>
          </a:stretch>
        </p:blipFill>
        <p:spPr>
          <a:xfrm>
            <a:off x="9078357" y="5211034"/>
            <a:ext cx="1474130" cy="1100932"/>
          </a:xfrm>
          <a:prstGeom prst="rect">
            <a:avLst/>
          </a:prstGeom>
        </p:spPr>
      </p:pic>
      <p:pic>
        <p:nvPicPr>
          <p:cNvPr id="14" name="Resim 13" descr="Lasix Fiyat">
            <a:extLst>
              <a:ext uri="{FF2B5EF4-FFF2-40B4-BE49-F238E27FC236}">
                <a16:creationId xmlns:a16="http://schemas.microsoft.com/office/drawing/2014/main" id="{EEECE34A-3F85-141E-9C6F-DBA269D415AB}"/>
              </a:ext>
            </a:extLst>
          </p:cNvPr>
          <p:cNvPicPr>
            <a:picLocks noChangeAspect="1"/>
          </p:cNvPicPr>
          <p:nvPr/>
        </p:nvPicPr>
        <p:blipFill>
          <a:blip r:embed="rId16"/>
          <a:stretch>
            <a:fillRect/>
          </a:stretch>
        </p:blipFill>
        <p:spPr>
          <a:xfrm>
            <a:off x="5390486" y="5580382"/>
            <a:ext cx="1570521" cy="1066930"/>
          </a:xfrm>
          <a:prstGeom prst="rect">
            <a:avLst/>
          </a:prstGeom>
        </p:spPr>
      </p:pic>
    </p:spTree>
    <p:extLst>
      <p:ext uri="{BB962C8B-B14F-4D97-AF65-F5344CB8AC3E}">
        <p14:creationId xmlns:p14="http://schemas.microsoft.com/office/powerpoint/2010/main" val="320342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descr="Tekerlekli Sandalyeye Uygun Bir Tuvaletin Önemli Özellikleri | İdeal Kabin">
            <a:extLst>
              <a:ext uri="{FF2B5EF4-FFF2-40B4-BE49-F238E27FC236}">
                <a16:creationId xmlns:a16="http://schemas.microsoft.com/office/drawing/2014/main" id="{AD128A19-BC6D-8C09-19E6-6027AE34155D}"/>
              </a:ext>
            </a:extLst>
          </p:cNvPr>
          <p:cNvPicPr>
            <a:picLocks noChangeAspect="1"/>
          </p:cNvPicPr>
          <p:nvPr/>
        </p:nvPicPr>
        <p:blipFill>
          <a:blip r:embed="rId2"/>
          <a:stretch>
            <a:fillRect/>
          </a:stretch>
        </p:blipFill>
        <p:spPr>
          <a:xfrm>
            <a:off x="9609556" y="2956899"/>
            <a:ext cx="1795975" cy="2189323"/>
          </a:xfrm>
          <a:prstGeom prst="rect">
            <a:avLst/>
          </a:prstGeom>
        </p:spPr>
      </p:pic>
      <p:pic>
        <p:nvPicPr>
          <p:cNvPr id="4" name="İçerik Yer Tutucusu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19449" y="0"/>
            <a:ext cx="6276450" cy="6858000"/>
          </a:xfrm>
        </p:spPr>
      </p:pic>
      <p:sp>
        <p:nvSpPr>
          <p:cNvPr id="3" name="Metin kutusu 2">
            <a:extLst>
              <a:ext uri="{FF2B5EF4-FFF2-40B4-BE49-F238E27FC236}">
                <a16:creationId xmlns:a16="http://schemas.microsoft.com/office/drawing/2014/main" id="{55D0ADBD-2745-939C-2025-FDD6718AB350}"/>
              </a:ext>
            </a:extLst>
          </p:cNvPr>
          <p:cNvSpPr txBox="1"/>
          <p:nvPr/>
        </p:nvSpPr>
        <p:spPr>
          <a:xfrm>
            <a:off x="8995899" y="5384904"/>
            <a:ext cx="3356251" cy="1200329"/>
          </a:xfrm>
          <a:prstGeom prst="rect">
            <a:avLst/>
          </a:prstGeom>
          <a:noFill/>
        </p:spPr>
        <p:txBody>
          <a:bodyPr wrap="square">
            <a:spAutoFit/>
          </a:bodyPr>
          <a:lstStyle/>
          <a:p>
            <a:r>
              <a:rPr lang="tr-TR" sz="1800" b="0" u="none" strike="noStrike" dirty="0">
                <a:effectLst/>
                <a:latin typeface="+mn-lt"/>
              </a:rPr>
              <a:t>*9 Nisan 2026 tarihinde Resmî </a:t>
            </a:r>
            <a:r>
              <a:rPr lang="tr-TR" sz="1800" b="0" u="none" strike="noStrike" dirty="0" err="1">
                <a:effectLst/>
                <a:latin typeface="+mn-lt"/>
              </a:rPr>
              <a:t>Gazete'de</a:t>
            </a:r>
            <a:r>
              <a:rPr lang="tr-TR" sz="1800" b="0" u="none" strike="noStrike" dirty="0">
                <a:effectLst/>
                <a:latin typeface="+mn-lt"/>
              </a:rPr>
              <a:t> yayımlanan yönetmelik değişikliğiyle kaldırılmıştır.</a:t>
            </a:r>
            <a:endParaRPr lang="tr-TR" dirty="0"/>
          </a:p>
        </p:txBody>
      </p:sp>
      <p:pic>
        <p:nvPicPr>
          <p:cNvPr id="2" name="İçerik Yer Tutucusu 3">
            <a:extLst>
              <a:ext uri="{FF2B5EF4-FFF2-40B4-BE49-F238E27FC236}">
                <a16:creationId xmlns:a16="http://schemas.microsoft.com/office/drawing/2014/main" id="{FCEB16A1-7307-53E5-9371-6A8492BD6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17" y="1403252"/>
            <a:ext cx="2771466" cy="2025748"/>
          </a:xfrm>
          <a:prstGeom prst="rect">
            <a:avLst/>
          </a:prstGeom>
        </p:spPr>
      </p:pic>
      <p:sp>
        <p:nvSpPr>
          <p:cNvPr id="6" name="Metin kutusu 5">
            <a:extLst>
              <a:ext uri="{FF2B5EF4-FFF2-40B4-BE49-F238E27FC236}">
                <a16:creationId xmlns:a16="http://schemas.microsoft.com/office/drawing/2014/main" id="{8156BC20-41E2-2BE3-D6D9-8D89A32519A1}"/>
              </a:ext>
            </a:extLst>
          </p:cNvPr>
          <p:cNvSpPr txBox="1"/>
          <p:nvPr/>
        </p:nvSpPr>
        <p:spPr>
          <a:xfrm>
            <a:off x="-18452" y="1403252"/>
            <a:ext cx="3197750" cy="369332"/>
          </a:xfrm>
          <a:prstGeom prst="rect">
            <a:avLst/>
          </a:prstGeom>
          <a:noFill/>
        </p:spPr>
        <p:txBody>
          <a:bodyPr wrap="square">
            <a:spAutoFit/>
          </a:bodyPr>
          <a:lstStyle/>
          <a:p>
            <a:r>
              <a:rPr lang="tr-TR" dirty="0">
                <a:solidFill>
                  <a:schemeClr val="bg1"/>
                </a:solidFill>
                <a:latin typeface="Calibri" panose="020F0502020204030204" pitchFamily="34" charset="0"/>
                <a:cs typeface="Calibri" panose="020F0502020204030204" pitchFamily="34" charset="0"/>
              </a:rPr>
              <a:t>Bebek-Çocuk izlem odası</a:t>
            </a:r>
            <a:endParaRPr lang="tr-TR" sz="700" dirty="0">
              <a:solidFill>
                <a:schemeClr val="bg1"/>
              </a:solidFill>
              <a:latin typeface="Calibri" panose="020F0502020204030204" pitchFamily="34" charset="0"/>
              <a:cs typeface="Calibri" panose="020F0502020204030204" pitchFamily="34" charset="0"/>
            </a:endParaRPr>
          </a:p>
        </p:txBody>
      </p:sp>
      <p:pic>
        <p:nvPicPr>
          <p:cNvPr id="7" name="İçerik Yer Tutucusu 3">
            <a:extLst>
              <a:ext uri="{FF2B5EF4-FFF2-40B4-BE49-F238E27FC236}">
                <a16:creationId xmlns:a16="http://schemas.microsoft.com/office/drawing/2014/main" id="{9CC0A1D5-330A-906D-1A9F-A79E463B6C4C}"/>
              </a:ext>
            </a:extLst>
          </p:cNvPr>
          <p:cNvPicPr>
            <a:picLocks noChangeAspect="1"/>
          </p:cNvPicPr>
          <p:nvPr/>
        </p:nvPicPr>
        <p:blipFill>
          <a:blip r:embed="rId5" cstate="print">
            <a:extLst>
              <a:ext uri="{28A0092B-C50C-407E-A947-70E740481C1C}">
                <a14:useLocalDpi xmlns:a14="http://schemas.microsoft.com/office/drawing/2010/main" val="0"/>
              </a:ext>
            </a:extLst>
          </a:blip>
          <a:srcRect t="15688" b="25260"/>
          <a:stretch>
            <a:fillRect/>
          </a:stretch>
        </p:blipFill>
        <p:spPr>
          <a:xfrm>
            <a:off x="-18452" y="3327064"/>
            <a:ext cx="2737901" cy="2127684"/>
          </a:xfrm>
          <a:prstGeom prst="rect">
            <a:avLst/>
          </a:prstGeom>
        </p:spPr>
      </p:pic>
      <p:pic>
        <p:nvPicPr>
          <p:cNvPr id="9" name="İçerik Yer Tutucusu 10">
            <a:extLst>
              <a:ext uri="{FF2B5EF4-FFF2-40B4-BE49-F238E27FC236}">
                <a16:creationId xmlns:a16="http://schemas.microsoft.com/office/drawing/2014/main" id="{DBC58300-531E-25FD-DFB7-6F8EEAB921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12704" y="-28862"/>
            <a:ext cx="3179295" cy="3123810"/>
          </a:xfrm>
          <a:prstGeom prst="rect">
            <a:avLst/>
          </a:prstGeom>
        </p:spPr>
      </p:pic>
      <p:pic>
        <p:nvPicPr>
          <p:cNvPr id="11" name="Resim 10">
            <a:extLst>
              <a:ext uri="{FF2B5EF4-FFF2-40B4-BE49-F238E27FC236}">
                <a16:creationId xmlns:a16="http://schemas.microsoft.com/office/drawing/2014/main" id="{05D216A7-B088-A1ED-B255-06616F66719B}"/>
              </a:ext>
            </a:extLst>
          </p:cNvPr>
          <p:cNvPicPr>
            <a:picLocks noChangeAspect="1"/>
          </p:cNvPicPr>
          <p:nvPr/>
        </p:nvPicPr>
        <p:blipFill>
          <a:blip r:embed="rId7"/>
          <a:stretch>
            <a:fillRect/>
          </a:stretch>
        </p:blipFill>
        <p:spPr>
          <a:xfrm>
            <a:off x="-52017" y="5384904"/>
            <a:ext cx="2771466" cy="1473096"/>
          </a:xfrm>
          <a:prstGeom prst="rect">
            <a:avLst/>
          </a:prstGeom>
        </p:spPr>
      </p:pic>
      <p:pic>
        <p:nvPicPr>
          <p:cNvPr id="14" name="Resim 13" descr="SANEC Kurban Kesim Sıramatik Sistemi Kablosuz Sıra Takip ve Fiş Yazıcılı">
            <a:extLst>
              <a:ext uri="{FF2B5EF4-FFF2-40B4-BE49-F238E27FC236}">
                <a16:creationId xmlns:a16="http://schemas.microsoft.com/office/drawing/2014/main" id="{0E43E26C-C3EC-D94F-C530-CBA3526A3B4F}"/>
              </a:ext>
            </a:extLst>
          </p:cNvPr>
          <p:cNvPicPr>
            <a:picLocks noChangeAspect="1"/>
          </p:cNvPicPr>
          <p:nvPr/>
        </p:nvPicPr>
        <p:blipFill>
          <a:blip r:embed="rId8"/>
          <a:stretch>
            <a:fillRect/>
          </a:stretch>
        </p:blipFill>
        <p:spPr>
          <a:xfrm>
            <a:off x="3678" y="-28862"/>
            <a:ext cx="2715771" cy="1432114"/>
          </a:xfrm>
          <a:prstGeom prst="rect">
            <a:avLst/>
          </a:prstGeom>
        </p:spPr>
      </p:pic>
    </p:spTree>
    <p:extLst>
      <p:ext uri="{BB962C8B-B14F-4D97-AF65-F5344CB8AC3E}">
        <p14:creationId xmlns:p14="http://schemas.microsoft.com/office/powerpoint/2010/main" val="1903831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838200" y="365125"/>
            <a:ext cx="10515600" cy="1325563"/>
          </a:xfrm>
        </p:spPr>
        <p:txBody>
          <a:bodyPr>
            <a:normAutofit/>
          </a:bodyPr>
          <a:lstStyle/>
          <a:p>
            <a:r>
              <a:rPr lang="tr-TR" sz="5400"/>
              <a:t>Aile hekimliğinde ödeme esasları</a:t>
            </a:r>
          </a:p>
        </p:txBody>
      </p:sp>
      <p:sp>
        <p:nvSpPr>
          <p:cNvPr id="2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p:cNvSpPr>
            <a:spLocks noGrp="1"/>
          </p:cNvSpPr>
          <p:nvPr>
            <p:ph idx="1"/>
          </p:nvPr>
        </p:nvSpPr>
        <p:spPr>
          <a:xfrm>
            <a:off x="838200" y="1929384"/>
            <a:ext cx="10515600" cy="4251960"/>
          </a:xfrm>
        </p:spPr>
        <p:txBody>
          <a:bodyPr>
            <a:noAutofit/>
          </a:bodyPr>
          <a:lstStyle/>
          <a:p>
            <a:r>
              <a:rPr lang="tr-TR" sz="2000" dirty="0">
                <a:latin typeface="Calibri" panose="020F0502020204030204" pitchFamily="34" charset="0"/>
                <a:cs typeface="Calibri" panose="020F0502020204030204" pitchFamily="34" charset="0"/>
              </a:rPr>
              <a:t>Ödemelerin hesaplanmasında kayıtlı kişilerden;</a:t>
            </a:r>
          </a:p>
          <a:p>
            <a:pPr marL="0" indent="0">
              <a:buNone/>
            </a:pPr>
            <a:r>
              <a:rPr lang="tr-TR" sz="2000" dirty="0">
                <a:latin typeface="Calibri" panose="020F0502020204030204" pitchFamily="34" charset="0"/>
                <a:cs typeface="Calibri" panose="020F0502020204030204" pitchFamily="34" charset="0"/>
              </a:rPr>
              <a:t>i) </a:t>
            </a:r>
            <a:r>
              <a:rPr lang="tr-TR" sz="2000" b="1" dirty="0">
                <a:latin typeface="Calibri" panose="020F0502020204030204" pitchFamily="34" charset="0"/>
                <a:cs typeface="Calibri" panose="020F0502020204030204" pitchFamily="34" charset="0"/>
              </a:rPr>
              <a:t>Gebeler ve lohusalar için (3)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ii) </a:t>
            </a:r>
            <a:r>
              <a:rPr lang="tr-TR" sz="2000" b="1" dirty="0">
                <a:latin typeface="Calibri" panose="020F0502020204030204" pitchFamily="34" charset="0"/>
                <a:cs typeface="Calibri" panose="020F0502020204030204" pitchFamily="34" charset="0"/>
              </a:rPr>
              <a:t>Cezaevlerindeki tutuklu ve hükümlüler için (2,25)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iii) </a:t>
            </a:r>
            <a:r>
              <a:rPr lang="tr-TR" sz="2000" b="1" dirty="0">
                <a:latin typeface="Calibri" panose="020F0502020204030204" pitchFamily="34" charset="0"/>
                <a:cs typeface="Calibri" panose="020F0502020204030204" pitchFamily="34" charset="0"/>
              </a:rPr>
              <a:t>0 - 28 gün nüfus grubu için (5)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iv) </a:t>
            </a:r>
            <a:r>
              <a:rPr lang="tr-TR" sz="2000" b="1" dirty="0">
                <a:latin typeface="Calibri" panose="020F0502020204030204" pitchFamily="34" charset="0"/>
                <a:cs typeface="Calibri" panose="020F0502020204030204" pitchFamily="34" charset="0"/>
              </a:rPr>
              <a:t>29 - 365 gün nüfus grubu için (2)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v) </a:t>
            </a:r>
            <a:r>
              <a:rPr lang="tr-TR" sz="2000" b="1" dirty="0">
                <a:latin typeface="Calibri" panose="020F0502020204030204" pitchFamily="34" charset="0"/>
                <a:cs typeface="Calibri" panose="020F0502020204030204" pitchFamily="34" charset="0"/>
              </a:rPr>
              <a:t>13 - 59 ay nüfus grubu için (1,6)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vi) </a:t>
            </a:r>
            <a:r>
              <a:rPr lang="tr-TR" sz="2000" b="1" dirty="0">
                <a:latin typeface="Calibri" panose="020F0502020204030204" pitchFamily="34" charset="0"/>
                <a:cs typeface="Calibri" panose="020F0502020204030204" pitchFamily="34" charset="0"/>
              </a:rPr>
              <a:t>65 yaş ve üstü nüfus grubu için (1,6) katsayısı</a:t>
            </a:r>
            <a:r>
              <a:rPr lang="tr-TR" sz="2000" dirty="0">
                <a:latin typeface="Calibri" panose="020F0502020204030204" pitchFamily="34" charset="0"/>
                <a:cs typeface="Calibri" panose="020F0502020204030204" pitchFamily="34" charset="0"/>
              </a:rPr>
              <a:t>,</a:t>
            </a:r>
          </a:p>
          <a:p>
            <a:pPr marL="0" indent="0">
              <a:buNone/>
            </a:pPr>
            <a:r>
              <a:rPr lang="tr-TR" sz="2000" dirty="0">
                <a:latin typeface="Calibri" panose="020F0502020204030204" pitchFamily="34" charset="0"/>
                <a:cs typeface="Calibri" panose="020F0502020204030204" pitchFamily="34" charset="0"/>
              </a:rPr>
              <a:t>vii) </a:t>
            </a:r>
            <a:r>
              <a:rPr lang="tr-TR" sz="2000" b="1" dirty="0">
                <a:latin typeface="Calibri" panose="020F0502020204030204" pitchFamily="34" charset="0"/>
                <a:cs typeface="Calibri" panose="020F0502020204030204" pitchFamily="34" charset="0"/>
              </a:rPr>
              <a:t>Diğer kişiler için ilgili yaş gruplarının, sağlık kurumlarına yıllık başvuru sayısı, nüfus grubunun sağlık ihtiyaçları ile birim türüne göre her yılın ocak ayında Bakanlıkça belirlenen ve ağırlıklı ortalaması (0,79) olan katsayısı</a:t>
            </a:r>
            <a:r>
              <a:rPr lang="tr-TR" sz="2000" dirty="0">
                <a:latin typeface="Calibri" panose="020F0502020204030204" pitchFamily="34" charset="0"/>
                <a:cs typeface="Calibri" panose="020F0502020204030204" pitchFamily="34" charset="0"/>
              </a:rPr>
              <a:t> esas alınır.</a:t>
            </a:r>
          </a:p>
          <a:p>
            <a:r>
              <a:rPr lang="tr-TR" sz="2000" b="1" dirty="0">
                <a:latin typeface="Calibri" panose="020F0502020204030204" pitchFamily="34" charset="0"/>
                <a:cs typeface="Calibri" panose="020F0502020204030204" pitchFamily="34" charset="0"/>
              </a:rPr>
              <a:t>Hasta Takip Zorunluluğu: </a:t>
            </a:r>
            <a:r>
              <a:rPr lang="tr-TR" sz="2000" dirty="0">
                <a:latin typeface="Calibri" panose="020F0502020204030204" pitchFamily="34" charset="0"/>
                <a:cs typeface="Calibri" panose="020F0502020204030204" pitchFamily="34" charset="0"/>
              </a:rPr>
              <a:t>Kayıtlı nüfustan son 6 ay içinde aile hekimini ziyaret etmeyen kişiler, aile hekiminin teşvik ödemelerinden kesinti yapılmasına neden olacaktır.</a:t>
            </a:r>
          </a:p>
          <a:p>
            <a:pPr marL="0" indent="0">
              <a:buNone/>
            </a:pPr>
            <a:endParaRPr lang="tr-TR" sz="2000" dirty="0">
              <a:latin typeface="Calibri" panose="020F0502020204030204" pitchFamily="34" charset="0"/>
              <a:cs typeface="Calibri" panose="020F0502020204030204" pitchFamily="34" charset="0"/>
            </a:endParaRPr>
          </a:p>
          <a:p>
            <a:pPr marL="0" indent="0">
              <a:buNone/>
            </a:pPr>
            <a:endParaRPr lang="tr-T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3043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2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715002" y="585488"/>
            <a:ext cx="9392421" cy="1330841"/>
          </a:xfrm>
        </p:spPr>
        <p:txBody>
          <a:bodyPr>
            <a:normAutofit/>
          </a:bodyPr>
          <a:lstStyle/>
          <a:p>
            <a:r>
              <a:rPr lang="tr-TR" sz="3600" b="1" dirty="0">
                <a:latin typeface="Calibri Light" panose="020F0302020204030204" pitchFamily="34" charset="0"/>
                <a:cs typeface="Calibri Light" panose="020F0302020204030204" pitchFamily="34" charset="0"/>
              </a:rPr>
              <a:t>Aile Hekiminin Görev ve Sorumlulukları</a:t>
            </a:r>
          </a:p>
        </p:txBody>
      </p:sp>
      <p:sp>
        <p:nvSpPr>
          <p:cNvPr id="3" name="İçerik Yer Tutucusu 2"/>
          <p:cNvSpPr>
            <a:spLocks noGrp="1"/>
          </p:cNvSpPr>
          <p:nvPr>
            <p:ph idx="1"/>
          </p:nvPr>
        </p:nvSpPr>
        <p:spPr>
          <a:xfrm>
            <a:off x="715002" y="2184914"/>
            <a:ext cx="6403250" cy="3917773"/>
          </a:xfrm>
        </p:spPr>
        <p:txBody>
          <a:bodyPr>
            <a:normAutofit/>
          </a:bodyPr>
          <a:lstStyle/>
          <a:p>
            <a:pPr marL="0" indent="0">
              <a:buNone/>
            </a:pPr>
            <a:r>
              <a:rPr lang="tr-TR" sz="2000" dirty="0">
                <a:latin typeface="Calibri" panose="020F0502020204030204" pitchFamily="34" charset="0"/>
                <a:cs typeface="Calibri" panose="020F0502020204030204" pitchFamily="34" charset="0"/>
              </a:rPr>
              <a:t>1. Aile hekimi, aile sağlığı merkezini yönetmek, birlikte çalıştığı ekibi denetlemek ve hizmet içi eğitimlerini sağlamak, Bakanlıkça ve Kurumca yürütülen özel sağlık programlarını gerektirdiği kişiye yönelik sağlık hizmetlerini yürütmekle yükümlüdür.</a:t>
            </a:r>
          </a:p>
          <a:p>
            <a:pPr marL="0" indent="0">
              <a:buNone/>
            </a:pPr>
            <a:r>
              <a:rPr lang="tr-TR" sz="2000" dirty="0">
                <a:latin typeface="Calibri" panose="020F0502020204030204" pitchFamily="34" charset="0"/>
                <a:cs typeface="Calibri" panose="020F0502020204030204" pitchFamily="34" charset="0"/>
              </a:rPr>
              <a:t>2. Aile hekimi, kendisine kayıtlı kişileri bir bütün olarak ele alıp kişiye yönelik koruyucu, tedavi ve rehabilite edici sağlık hizmetlerini bir ekip anlayışı içinde sunar.</a:t>
            </a:r>
          </a:p>
          <a:p>
            <a:pPr marL="0" indent="0">
              <a:buNone/>
            </a:pPr>
            <a:r>
              <a:rPr lang="tr-TR" sz="2000" dirty="0">
                <a:latin typeface="Calibri" panose="020F0502020204030204" pitchFamily="34" charset="0"/>
                <a:cs typeface="Calibri" panose="020F0502020204030204" pitchFamily="34" charset="0"/>
              </a:rPr>
              <a:t>3.Çalıştığı bölgenin sağlık hizmetinin planlamasında bölgesindeki toplum sağlığı merkezi ile iş birliği yapmalıdır. </a:t>
            </a:r>
          </a:p>
        </p:txBody>
      </p:sp>
      <p:pic>
        <p:nvPicPr>
          <p:cNvPr id="4" name="Resim 3" descr="Aile Hekimlerinin Hukuki Statüsü | Mil Hukuk &amp; Danışmanlık">
            <a:extLst>
              <a:ext uri="{FF2B5EF4-FFF2-40B4-BE49-F238E27FC236}">
                <a16:creationId xmlns:a16="http://schemas.microsoft.com/office/drawing/2014/main" id="{76650D03-50A5-6C40-B686-E1ACED71C579}"/>
              </a:ext>
            </a:extLst>
          </p:cNvPr>
          <p:cNvPicPr>
            <a:picLocks noChangeAspect="1"/>
          </p:cNvPicPr>
          <p:nvPr/>
        </p:nvPicPr>
        <p:blipFill>
          <a:blip r:embed="rId2"/>
          <a:stretch>
            <a:fillRect/>
          </a:stretch>
        </p:blipFill>
        <p:spPr>
          <a:xfrm>
            <a:off x="7218621" y="2184914"/>
            <a:ext cx="3789997" cy="3755915"/>
          </a:xfrm>
          <a:prstGeom prst="rect">
            <a:avLst/>
          </a:prstGeom>
        </p:spPr>
      </p:pic>
      <p:sp>
        <p:nvSpPr>
          <p:cNvPr id="29" name="Freeform: Shape 2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81652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685413" y="633667"/>
            <a:ext cx="9392421" cy="1330841"/>
          </a:xfrm>
        </p:spPr>
        <p:txBody>
          <a:bodyPr>
            <a:normAutofit/>
          </a:bodyPr>
          <a:lstStyle/>
          <a:p>
            <a:r>
              <a:rPr lang="tr-TR" sz="3600" b="1" dirty="0">
                <a:latin typeface="Calibri Light" panose="020F0302020204030204" pitchFamily="34" charset="0"/>
                <a:cs typeface="Calibri Light" panose="020F0302020204030204" pitchFamily="34" charset="0"/>
              </a:rPr>
              <a:t>Aile Hekiminin Görev ve Sorumlulukları</a:t>
            </a:r>
          </a:p>
        </p:txBody>
      </p:sp>
      <p:sp>
        <p:nvSpPr>
          <p:cNvPr id="3" name="İçerik Yer Tutucusu 2"/>
          <p:cNvSpPr>
            <a:spLocks noGrp="1"/>
          </p:cNvSpPr>
          <p:nvPr>
            <p:ph idx="1"/>
          </p:nvPr>
        </p:nvSpPr>
        <p:spPr>
          <a:xfrm>
            <a:off x="684128" y="2291640"/>
            <a:ext cx="5748756" cy="3917773"/>
          </a:xfrm>
        </p:spPr>
        <p:txBody>
          <a:bodyPr>
            <a:normAutofit/>
          </a:bodyPr>
          <a:lstStyle/>
          <a:p>
            <a:pPr marL="0" indent="0">
              <a:buNone/>
            </a:pPr>
            <a:r>
              <a:rPr lang="tr-TR" sz="2000" dirty="0">
                <a:latin typeface="Calibri" panose="020F0502020204030204" pitchFamily="34" charset="0"/>
                <a:cs typeface="Calibri" panose="020F0502020204030204" pitchFamily="34" charset="0"/>
              </a:rPr>
              <a:t>4.Hekimlik uygulaması sırasında karşılaştığı toplum ve çevre sağlığını ilgilendiren durumları bölgesinde bulunduğu toplum sağlığı merkezine bildirmelidir.</a:t>
            </a:r>
          </a:p>
          <a:p>
            <a:pPr marL="0" indent="0">
              <a:buNone/>
            </a:pPr>
            <a:r>
              <a:rPr lang="tr-TR" sz="2000" dirty="0">
                <a:latin typeface="Calibri" panose="020F0502020204030204" pitchFamily="34" charset="0"/>
                <a:cs typeface="Calibri" panose="020F0502020204030204" pitchFamily="34" charset="0"/>
              </a:rPr>
              <a:t>5.Kendisine kayıtlı kişilerin ilk değerlendirmesini yapmak için altı ay içinde ev ziyaretinde bulunmalı veya kişiler ile iletişime geçmelidir.</a:t>
            </a:r>
          </a:p>
          <a:p>
            <a:pPr marL="0" indent="0">
              <a:buNone/>
            </a:pPr>
            <a:r>
              <a:rPr lang="tr-TR" sz="2000" dirty="0">
                <a:latin typeface="Calibri" panose="020F0502020204030204" pitchFamily="34" charset="0"/>
                <a:cs typeface="Calibri" panose="020F0502020204030204" pitchFamily="34" charset="0"/>
              </a:rPr>
              <a:t>6.Sağlıkla ilgili olarak kayıtlı kişilere rehberlik yapmalı, sağlığı geliştirici ve koruyucu hizmetler ile ana çocuk sağlığı ve üreme sağlığı hizmetlerini vermelidir.</a:t>
            </a:r>
          </a:p>
          <a:p>
            <a:pPr marL="0" indent="0">
              <a:buNone/>
            </a:pPr>
            <a:r>
              <a:rPr lang="tr-TR" sz="2000" dirty="0">
                <a:latin typeface="Calibri" panose="020F0502020204030204" pitchFamily="34" charset="0"/>
                <a:cs typeface="Calibri" panose="020F0502020204030204" pitchFamily="34" charset="0"/>
              </a:rPr>
              <a:t>7.Periyodik sağlık muayenesi yapmalıdır.</a:t>
            </a:r>
          </a:p>
        </p:txBody>
      </p:sp>
      <p:pic>
        <p:nvPicPr>
          <p:cNvPr id="4" name="Picture 4" descr="Birbirlerinin ellerini tutan iki kişi">
            <a:extLst>
              <a:ext uri="{FF2B5EF4-FFF2-40B4-BE49-F238E27FC236}">
                <a16:creationId xmlns:a16="http://schemas.microsoft.com/office/drawing/2014/main" id="{AD65EDF9-17F8-DE2D-871D-E908DAF880EF}"/>
              </a:ext>
            </a:extLst>
          </p:cNvPr>
          <p:cNvPicPr>
            <a:picLocks noChangeAspect="1"/>
          </p:cNvPicPr>
          <p:nvPr/>
        </p:nvPicPr>
        <p:blipFill>
          <a:blip r:embed="rId2"/>
          <a:srcRect t="9466" b="6264"/>
          <a:stretch>
            <a:fillRect/>
          </a:stretch>
        </p:blipFill>
        <p:spPr>
          <a:xfrm>
            <a:off x="6719367" y="2716099"/>
            <a:ext cx="4788505" cy="2693545"/>
          </a:xfrm>
          <a:prstGeom prst="rect">
            <a:avLst/>
          </a:prstGeom>
        </p:spPr>
      </p:pic>
      <p:sp>
        <p:nvSpPr>
          <p:cNvPr id="20" name="Freeform: Shape 19">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75190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39C3025-4784-4B16-914D-CCFC3E833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AD20437-C88A-4F45-9C6D-DA32B29A4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8610598"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646475" y="609601"/>
            <a:ext cx="7317649" cy="1330839"/>
          </a:xfrm>
        </p:spPr>
        <p:txBody>
          <a:bodyPr>
            <a:normAutofit/>
          </a:bodyPr>
          <a:lstStyle/>
          <a:p>
            <a:r>
              <a:rPr lang="tr-TR" sz="3600" b="1" dirty="0">
                <a:solidFill>
                  <a:schemeClr val="tx1">
                    <a:lumMod val="85000"/>
                    <a:lumOff val="15000"/>
                  </a:schemeClr>
                </a:solidFill>
                <a:latin typeface="Calibri Light" panose="020F0302020204030204" pitchFamily="34" charset="0"/>
                <a:cs typeface="Calibri Light" panose="020F0302020204030204" pitchFamily="34" charset="0"/>
              </a:rPr>
              <a:t>Aile Hekiminin Görev ve Sorumlulukları</a:t>
            </a:r>
          </a:p>
        </p:txBody>
      </p:sp>
      <p:sp>
        <p:nvSpPr>
          <p:cNvPr id="3" name="İçerik Yer Tutucusu 2"/>
          <p:cNvSpPr>
            <a:spLocks noGrp="1"/>
          </p:cNvSpPr>
          <p:nvPr>
            <p:ph idx="1"/>
          </p:nvPr>
        </p:nvSpPr>
        <p:spPr>
          <a:xfrm>
            <a:off x="646475" y="2194101"/>
            <a:ext cx="7196456" cy="4054298"/>
          </a:xfrm>
        </p:spPr>
        <p:txBody>
          <a:bodyPr>
            <a:normAutofit/>
          </a:bodyPr>
          <a:lstStyle/>
          <a:p>
            <a:pPr marL="0" indent="0">
              <a:buNone/>
            </a:pPr>
            <a:r>
              <a:rPr lang="tr-TR" sz="2000" dirty="0">
                <a:solidFill>
                  <a:schemeClr val="tx1">
                    <a:lumMod val="85000"/>
                    <a:lumOff val="15000"/>
                  </a:schemeClr>
                </a:solidFill>
                <a:latin typeface="Calibri" panose="020F0502020204030204" pitchFamily="34" charset="0"/>
                <a:cs typeface="Calibri" panose="020F0502020204030204" pitchFamily="34" charset="0"/>
              </a:rPr>
              <a:t>8.Kayıtlı kişilerin yaş, cinsiyet ve hastalık gruplarına yönelik izlem ve taramalarını yapmalıdır.</a:t>
            </a:r>
          </a:p>
          <a:p>
            <a:pPr marL="0" indent="0">
              <a:buNone/>
            </a:pPr>
            <a:r>
              <a:rPr lang="tr-TR" sz="2000" dirty="0">
                <a:solidFill>
                  <a:schemeClr val="tx1">
                    <a:lumMod val="85000"/>
                    <a:lumOff val="15000"/>
                  </a:schemeClr>
                </a:solidFill>
                <a:latin typeface="Calibri" panose="020F0502020204030204" pitchFamily="34" charset="0"/>
                <a:cs typeface="Calibri" panose="020F0502020204030204" pitchFamily="34" charset="0"/>
              </a:rPr>
              <a:t>9.Evde takibi zorunlu olan kendisine kayıtlı kişilere evde veya gezici/yerinde sağlık hizmetlerinin yürütülmesi sırasında koruyucu sağlık hizmetleri, teşhis, tedavi, rehabilitasyon ve danışmanlık hizmetlerini vermelidir.</a:t>
            </a:r>
          </a:p>
          <a:p>
            <a:pPr marL="0" indent="0">
              <a:buNone/>
            </a:pPr>
            <a:r>
              <a:rPr lang="tr-TR" sz="2000" dirty="0">
                <a:solidFill>
                  <a:schemeClr val="tx1">
                    <a:lumMod val="85000"/>
                    <a:lumOff val="15000"/>
                  </a:schemeClr>
                </a:solidFill>
                <a:latin typeface="Calibri" panose="020F0502020204030204" pitchFamily="34" charset="0"/>
                <a:cs typeface="Calibri" panose="020F0502020204030204" pitchFamily="34" charset="0"/>
              </a:rPr>
              <a:t>10.Aile sağlığı merkezi şartlarında teşhis veya tedavisi yapılamayan hastaları sevk etmeli, sevk edilen hastaların geri bildirimi yapılan muayene, tetkik, teşhis, tedavi ve yatış bilgilerini değerlendirmek, ikinci ve üçüncü basamak tedavi ve rehabilitasyon hizmetleri ile evde sağlık hizmetlerinin koordinasyonunu sağlamalıdır.</a:t>
            </a:r>
          </a:p>
        </p:txBody>
      </p:sp>
      <p:pic>
        <p:nvPicPr>
          <p:cNvPr id="6" name="Resim 5" descr="Hüyük Aile Sağlığı Merkezi ASM">
            <a:extLst>
              <a:ext uri="{FF2B5EF4-FFF2-40B4-BE49-F238E27FC236}">
                <a16:creationId xmlns:a16="http://schemas.microsoft.com/office/drawing/2014/main" id="{898A4D31-1B68-861D-5148-056DF7386944}"/>
              </a:ext>
            </a:extLst>
          </p:cNvPr>
          <p:cNvPicPr>
            <a:picLocks noChangeAspect="1"/>
          </p:cNvPicPr>
          <p:nvPr/>
        </p:nvPicPr>
        <p:blipFill>
          <a:blip r:embed="rId2"/>
          <a:srcRect l="3545" r="4" b="4"/>
          <a:stretch>
            <a:fillRect/>
          </a:stretch>
        </p:blipFill>
        <p:spPr>
          <a:xfrm>
            <a:off x="7801965" y="3429000"/>
            <a:ext cx="4390035" cy="3429000"/>
          </a:xfrm>
          <a:custGeom>
            <a:avLst/>
            <a:gdLst/>
            <a:ahLst/>
            <a:cxnLst/>
            <a:rect l="l" t="t" r="r" b="b"/>
            <a:pathLst>
              <a:path w="4390035" h="3429000">
                <a:moveTo>
                  <a:pt x="73290" y="0"/>
                </a:moveTo>
                <a:lnTo>
                  <a:pt x="4390035" y="0"/>
                </a:lnTo>
                <a:lnTo>
                  <a:pt x="4390035" y="3429000"/>
                </a:lnTo>
                <a:lnTo>
                  <a:pt x="436073" y="3429000"/>
                </a:lnTo>
                <a:lnTo>
                  <a:pt x="427332" y="3410468"/>
                </a:lnTo>
                <a:cubicBezTo>
                  <a:pt x="419323" y="3391643"/>
                  <a:pt x="413863" y="3372861"/>
                  <a:pt x="421685" y="3366814"/>
                </a:cubicBezTo>
                <a:cubicBezTo>
                  <a:pt x="417583" y="3332384"/>
                  <a:pt x="433681" y="3294011"/>
                  <a:pt x="423663" y="3247798"/>
                </a:cubicBezTo>
                <a:cubicBezTo>
                  <a:pt x="421194" y="3188032"/>
                  <a:pt x="418245" y="3205513"/>
                  <a:pt x="412524" y="3110724"/>
                </a:cubicBezTo>
                <a:cubicBezTo>
                  <a:pt x="404022" y="3069386"/>
                  <a:pt x="436006" y="3027577"/>
                  <a:pt x="419732" y="3004503"/>
                </a:cubicBezTo>
                <a:cubicBezTo>
                  <a:pt x="407578" y="2949657"/>
                  <a:pt x="388511" y="2896851"/>
                  <a:pt x="363651" y="2842588"/>
                </a:cubicBezTo>
                <a:cubicBezTo>
                  <a:pt x="332103" y="2797699"/>
                  <a:pt x="331554" y="2711800"/>
                  <a:pt x="263212" y="2651456"/>
                </a:cubicBezTo>
                <a:cubicBezTo>
                  <a:pt x="235935" y="2585326"/>
                  <a:pt x="214760" y="2535145"/>
                  <a:pt x="194330" y="2484251"/>
                </a:cubicBezTo>
                <a:cubicBezTo>
                  <a:pt x="184580" y="2468441"/>
                  <a:pt x="154039" y="2380429"/>
                  <a:pt x="140630" y="2346096"/>
                </a:cubicBezTo>
                <a:cubicBezTo>
                  <a:pt x="76681" y="2257531"/>
                  <a:pt x="91260" y="2243719"/>
                  <a:pt x="77185" y="2144811"/>
                </a:cubicBezTo>
                <a:cubicBezTo>
                  <a:pt x="66953" y="2112233"/>
                  <a:pt x="67414" y="2096078"/>
                  <a:pt x="50887" y="2061697"/>
                </a:cubicBezTo>
                <a:lnTo>
                  <a:pt x="27133" y="1969379"/>
                </a:lnTo>
                <a:lnTo>
                  <a:pt x="29988" y="1961973"/>
                </a:lnTo>
                <a:lnTo>
                  <a:pt x="31559" y="1961231"/>
                </a:lnTo>
                <a:lnTo>
                  <a:pt x="14905" y="1880268"/>
                </a:lnTo>
                <a:cubicBezTo>
                  <a:pt x="12271" y="1874644"/>
                  <a:pt x="-805" y="1860096"/>
                  <a:pt x="2188" y="1847922"/>
                </a:cubicBezTo>
                <a:lnTo>
                  <a:pt x="21879" y="1779161"/>
                </a:lnTo>
                <a:lnTo>
                  <a:pt x="27968" y="1733684"/>
                </a:lnTo>
                <a:cubicBezTo>
                  <a:pt x="25035" y="1726530"/>
                  <a:pt x="21617" y="1619937"/>
                  <a:pt x="16511" y="1614373"/>
                </a:cubicBezTo>
                <a:cubicBezTo>
                  <a:pt x="47946" y="1547691"/>
                  <a:pt x="4394" y="1556097"/>
                  <a:pt x="12613" y="1479987"/>
                </a:cubicBezTo>
                <a:cubicBezTo>
                  <a:pt x="15110" y="1387360"/>
                  <a:pt x="4986" y="1320420"/>
                  <a:pt x="4190" y="1214801"/>
                </a:cubicBezTo>
                <a:cubicBezTo>
                  <a:pt x="3611" y="1152457"/>
                  <a:pt x="-6268" y="1080052"/>
                  <a:pt x="6503" y="966549"/>
                </a:cubicBezTo>
                <a:cubicBezTo>
                  <a:pt x="10182" y="901722"/>
                  <a:pt x="25065" y="884915"/>
                  <a:pt x="20609" y="845066"/>
                </a:cubicBezTo>
                <a:cubicBezTo>
                  <a:pt x="20199" y="816540"/>
                  <a:pt x="19791" y="788014"/>
                  <a:pt x="19381" y="759488"/>
                </a:cubicBezTo>
                <a:lnTo>
                  <a:pt x="21672" y="741102"/>
                </a:lnTo>
                <a:lnTo>
                  <a:pt x="30720" y="737125"/>
                </a:lnTo>
                <a:lnTo>
                  <a:pt x="23211" y="691098"/>
                </a:lnTo>
                <a:cubicBezTo>
                  <a:pt x="25461" y="680873"/>
                  <a:pt x="43338" y="650431"/>
                  <a:pt x="42062" y="637700"/>
                </a:cubicBezTo>
                <a:cubicBezTo>
                  <a:pt x="23297" y="593852"/>
                  <a:pt x="30263" y="601340"/>
                  <a:pt x="41571" y="540174"/>
                </a:cubicBezTo>
                <a:cubicBezTo>
                  <a:pt x="35397" y="519975"/>
                  <a:pt x="35174" y="428356"/>
                  <a:pt x="46636" y="415352"/>
                </a:cubicBezTo>
                <a:cubicBezTo>
                  <a:pt x="48960" y="401821"/>
                  <a:pt x="44602" y="386587"/>
                  <a:pt x="56977" y="379461"/>
                </a:cubicBezTo>
                <a:cubicBezTo>
                  <a:pt x="71829" y="368123"/>
                  <a:pt x="47958" y="323384"/>
                  <a:pt x="65759" y="328645"/>
                </a:cubicBezTo>
                <a:cubicBezTo>
                  <a:pt x="49386" y="296830"/>
                  <a:pt x="65237" y="231983"/>
                  <a:pt x="72589" y="203608"/>
                </a:cubicBezTo>
                <a:cubicBezTo>
                  <a:pt x="75524" y="153257"/>
                  <a:pt x="77980" y="142710"/>
                  <a:pt x="78370" y="105992"/>
                </a:cubicBezTo>
                <a:cubicBezTo>
                  <a:pt x="80828" y="104127"/>
                  <a:pt x="70890" y="52128"/>
                  <a:pt x="70125" y="25135"/>
                </a:cubicBezTo>
                <a:close/>
              </a:path>
            </a:pathLst>
          </a:custGeom>
        </p:spPr>
      </p:pic>
      <p:pic>
        <p:nvPicPr>
          <p:cNvPr id="5" name="Resim 4" descr="Untitled">
            <a:extLst>
              <a:ext uri="{FF2B5EF4-FFF2-40B4-BE49-F238E27FC236}">
                <a16:creationId xmlns:a16="http://schemas.microsoft.com/office/drawing/2014/main" id="{FB88EE98-DC9C-B7E2-F8C0-72728262B7F7}"/>
              </a:ext>
            </a:extLst>
          </p:cNvPr>
          <p:cNvPicPr>
            <a:picLocks noChangeAspect="1"/>
          </p:cNvPicPr>
          <p:nvPr/>
        </p:nvPicPr>
        <p:blipFill>
          <a:blip r:embed="rId3"/>
          <a:srcRect l="4569" r="14970" b="-1"/>
          <a:stretch>
            <a:fillRect/>
          </a:stretch>
        </p:blipFill>
        <p:spPr>
          <a:xfrm>
            <a:off x="7842932" y="-17"/>
            <a:ext cx="4349068" cy="3432349"/>
          </a:xfrm>
          <a:custGeom>
            <a:avLst/>
            <a:gdLst/>
            <a:ahLst/>
            <a:cxnLst/>
            <a:rect l="l" t="t" r="r" b="b"/>
            <a:pathLst>
              <a:path w="4349068" h="3428999">
                <a:moveTo>
                  <a:pt x="711944" y="0"/>
                </a:moveTo>
                <a:lnTo>
                  <a:pt x="4349068" y="0"/>
                </a:lnTo>
                <a:lnTo>
                  <a:pt x="4349068" y="3428999"/>
                </a:lnTo>
                <a:lnTo>
                  <a:pt x="32307" y="3428999"/>
                </a:lnTo>
                <a:lnTo>
                  <a:pt x="34693" y="3410051"/>
                </a:lnTo>
                <a:cubicBezTo>
                  <a:pt x="37039" y="3395347"/>
                  <a:pt x="38143" y="3381819"/>
                  <a:pt x="32792" y="3373027"/>
                </a:cubicBezTo>
                <a:cubicBezTo>
                  <a:pt x="29961" y="3298527"/>
                  <a:pt x="20335" y="3290617"/>
                  <a:pt x="14318" y="3222737"/>
                </a:cubicBezTo>
                <a:cubicBezTo>
                  <a:pt x="11384" y="3146284"/>
                  <a:pt x="-6116" y="3184007"/>
                  <a:pt x="2241" y="3118188"/>
                </a:cubicBezTo>
                <a:cubicBezTo>
                  <a:pt x="16306" y="3109217"/>
                  <a:pt x="34183" y="3024732"/>
                  <a:pt x="27952" y="3003808"/>
                </a:cubicBezTo>
                <a:cubicBezTo>
                  <a:pt x="27563" y="2966753"/>
                  <a:pt x="27366" y="2989870"/>
                  <a:pt x="27149" y="2944921"/>
                </a:cubicBezTo>
                <a:lnTo>
                  <a:pt x="41941" y="2877744"/>
                </a:lnTo>
                <a:cubicBezTo>
                  <a:pt x="36258" y="2880724"/>
                  <a:pt x="54303" y="2822146"/>
                  <a:pt x="53926" y="2807161"/>
                </a:cubicBezTo>
                <a:cubicBezTo>
                  <a:pt x="56083" y="2775643"/>
                  <a:pt x="30060" y="2769288"/>
                  <a:pt x="53334" y="2752347"/>
                </a:cubicBezTo>
                <a:lnTo>
                  <a:pt x="60008" y="2748299"/>
                </a:lnTo>
                <a:cubicBezTo>
                  <a:pt x="60210" y="2745962"/>
                  <a:pt x="60411" y="2743625"/>
                  <a:pt x="60613" y="2741288"/>
                </a:cubicBezTo>
                <a:cubicBezTo>
                  <a:pt x="60116" y="2737657"/>
                  <a:pt x="58269" y="2735847"/>
                  <a:pt x="53819" y="2737160"/>
                </a:cubicBezTo>
                <a:cubicBezTo>
                  <a:pt x="70191" y="2705347"/>
                  <a:pt x="64153" y="2699356"/>
                  <a:pt x="66799" y="2659631"/>
                </a:cubicBezTo>
                <a:cubicBezTo>
                  <a:pt x="77943" y="2612127"/>
                  <a:pt x="64846" y="2628594"/>
                  <a:pt x="86795" y="2573336"/>
                </a:cubicBezTo>
                <a:cubicBezTo>
                  <a:pt x="96119" y="2559732"/>
                  <a:pt x="108676" y="2541339"/>
                  <a:pt x="108890" y="2528057"/>
                </a:cubicBezTo>
                <a:lnTo>
                  <a:pt x="137074" y="2489594"/>
                </a:lnTo>
                <a:cubicBezTo>
                  <a:pt x="138076" y="2487774"/>
                  <a:pt x="138422" y="2473350"/>
                  <a:pt x="137897" y="2468303"/>
                </a:cubicBezTo>
                <a:lnTo>
                  <a:pt x="155171" y="2460480"/>
                </a:lnTo>
                <a:lnTo>
                  <a:pt x="147972" y="2423535"/>
                </a:lnTo>
                <a:lnTo>
                  <a:pt x="155293" y="2404394"/>
                </a:lnTo>
                <a:cubicBezTo>
                  <a:pt x="172891" y="2392610"/>
                  <a:pt x="160687" y="2347474"/>
                  <a:pt x="168818" y="2324643"/>
                </a:cubicBezTo>
                <a:cubicBezTo>
                  <a:pt x="169390" y="2297698"/>
                  <a:pt x="193082" y="2284202"/>
                  <a:pt x="198340" y="2255535"/>
                </a:cubicBezTo>
                <a:cubicBezTo>
                  <a:pt x="214268" y="2249648"/>
                  <a:pt x="228319" y="2207828"/>
                  <a:pt x="217338" y="2184679"/>
                </a:cubicBezTo>
                <a:lnTo>
                  <a:pt x="242924" y="2093132"/>
                </a:lnTo>
                <a:cubicBezTo>
                  <a:pt x="264937" y="2084587"/>
                  <a:pt x="280562" y="1985868"/>
                  <a:pt x="290446" y="1950235"/>
                </a:cubicBezTo>
                <a:cubicBezTo>
                  <a:pt x="308239" y="1920183"/>
                  <a:pt x="350073" y="1898905"/>
                  <a:pt x="361001" y="1861568"/>
                </a:cubicBezTo>
                <a:cubicBezTo>
                  <a:pt x="367163" y="1810687"/>
                  <a:pt x="352049" y="1869507"/>
                  <a:pt x="356015" y="1809499"/>
                </a:cubicBezTo>
                <a:cubicBezTo>
                  <a:pt x="355145" y="1754297"/>
                  <a:pt x="367821" y="1767680"/>
                  <a:pt x="375846" y="1693716"/>
                </a:cubicBezTo>
                <a:cubicBezTo>
                  <a:pt x="374712" y="1654244"/>
                  <a:pt x="382062" y="1627007"/>
                  <a:pt x="381776" y="1605195"/>
                </a:cubicBezTo>
                <a:cubicBezTo>
                  <a:pt x="389848" y="1568952"/>
                  <a:pt x="392552" y="1564518"/>
                  <a:pt x="396301" y="1516217"/>
                </a:cubicBezTo>
                <a:cubicBezTo>
                  <a:pt x="401397" y="1488452"/>
                  <a:pt x="428137" y="1457870"/>
                  <a:pt x="409866" y="1429841"/>
                </a:cubicBezTo>
                <a:cubicBezTo>
                  <a:pt x="422203" y="1412325"/>
                  <a:pt x="460064" y="1413592"/>
                  <a:pt x="442210" y="1380081"/>
                </a:cubicBezTo>
                <a:cubicBezTo>
                  <a:pt x="464590" y="1394128"/>
                  <a:pt x="443394" y="1335176"/>
                  <a:pt x="463662" y="1334891"/>
                </a:cubicBezTo>
                <a:cubicBezTo>
                  <a:pt x="480316" y="1336427"/>
                  <a:pt x="515162" y="1194568"/>
                  <a:pt x="519523" y="1185551"/>
                </a:cubicBezTo>
                <a:cubicBezTo>
                  <a:pt x="527731" y="1149210"/>
                  <a:pt x="536547" y="1148087"/>
                  <a:pt x="542909" y="1111168"/>
                </a:cubicBezTo>
                <a:cubicBezTo>
                  <a:pt x="555522" y="1057226"/>
                  <a:pt x="531818" y="1022543"/>
                  <a:pt x="543055" y="993353"/>
                </a:cubicBezTo>
                <a:cubicBezTo>
                  <a:pt x="559986" y="960214"/>
                  <a:pt x="580459" y="867450"/>
                  <a:pt x="592544" y="813953"/>
                </a:cubicBezTo>
                <a:cubicBezTo>
                  <a:pt x="604272" y="746430"/>
                  <a:pt x="608119" y="666470"/>
                  <a:pt x="613420" y="588218"/>
                </a:cubicBezTo>
                <a:cubicBezTo>
                  <a:pt x="604962" y="475380"/>
                  <a:pt x="590630" y="536119"/>
                  <a:pt x="596055" y="376479"/>
                </a:cubicBezTo>
                <a:lnTo>
                  <a:pt x="605018" y="280992"/>
                </a:lnTo>
                <a:cubicBezTo>
                  <a:pt x="604854" y="276227"/>
                  <a:pt x="610771" y="223140"/>
                  <a:pt x="610608" y="218374"/>
                </a:cubicBezTo>
                <a:lnTo>
                  <a:pt x="604880" y="188178"/>
                </a:lnTo>
                <a:lnTo>
                  <a:pt x="630913" y="152404"/>
                </a:lnTo>
                <a:cubicBezTo>
                  <a:pt x="640688" y="136342"/>
                  <a:pt x="647365" y="122048"/>
                  <a:pt x="663530" y="91810"/>
                </a:cubicBezTo>
                <a:lnTo>
                  <a:pt x="705264" y="3016"/>
                </a:lnTo>
                <a:close/>
              </a:path>
            </a:pathLst>
          </a:custGeom>
        </p:spPr>
      </p:pic>
    </p:spTree>
    <p:extLst>
      <p:ext uri="{BB962C8B-B14F-4D97-AF65-F5344CB8AC3E}">
        <p14:creationId xmlns:p14="http://schemas.microsoft.com/office/powerpoint/2010/main" val="3963870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685413" y="585488"/>
            <a:ext cx="9392421" cy="1330841"/>
          </a:xfrm>
        </p:spPr>
        <p:txBody>
          <a:bodyPr>
            <a:normAutofit/>
          </a:bodyPr>
          <a:lstStyle/>
          <a:p>
            <a:r>
              <a:rPr lang="tr-TR" sz="3600" b="1" dirty="0">
                <a:latin typeface="Calibri Light" panose="020F0302020204030204" pitchFamily="34" charset="0"/>
                <a:cs typeface="Calibri Light" panose="020F0302020204030204" pitchFamily="34" charset="0"/>
              </a:rPr>
              <a:t>Aile Hekiminin Görev ve Sorumlulukları</a:t>
            </a:r>
          </a:p>
        </p:txBody>
      </p:sp>
      <p:sp>
        <p:nvSpPr>
          <p:cNvPr id="3" name="İçerik Yer Tutucusu 2"/>
          <p:cNvSpPr>
            <a:spLocks noGrp="1"/>
          </p:cNvSpPr>
          <p:nvPr>
            <p:ph idx="1"/>
          </p:nvPr>
        </p:nvSpPr>
        <p:spPr>
          <a:xfrm>
            <a:off x="710291" y="2297429"/>
            <a:ext cx="5886336" cy="3917773"/>
          </a:xfrm>
        </p:spPr>
        <p:txBody>
          <a:bodyPr>
            <a:normAutofit/>
          </a:bodyPr>
          <a:lstStyle/>
          <a:p>
            <a:pPr marL="0" indent="0">
              <a:buNone/>
            </a:pPr>
            <a:r>
              <a:rPr lang="tr-TR" sz="2000" dirty="0">
                <a:latin typeface="Calibri" panose="020F0502020204030204" pitchFamily="34" charset="0"/>
                <a:cs typeface="Calibri" panose="020F0502020204030204" pitchFamily="34" charset="0"/>
              </a:rPr>
              <a:t>11.Tetkik hizmetlerinin verilmesini sağlamalı ya da bu hizmetleri vermelidir.</a:t>
            </a:r>
          </a:p>
          <a:p>
            <a:pPr marL="0" indent="0">
              <a:buNone/>
            </a:pPr>
            <a:r>
              <a:rPr lang="tr-TR" sz="2000" dirty="0">
                <a:latin typeface="Calibri" panose="020F0502020204030204" pitchFamily="34" charset="0"/>
                <a:cs typeface="Calibri" panose="020F0502020204030204" pitchFamily="34" charset="0"/>
              </a:rPr>
              <a:t>12.Verdiği hizmetlerle ilgili olarak sağlık kayıtlarını tutmalı ve gerekli bildirimleri yapmalıdır.</a:t>
            </a:r>
          </a:p>
          <a:p>
            <a:pPr marL="0" indent="0">
              <a:buNone/>
            </a:pPr>
            <a:r>
              <a:rPr lang="tr-TR" sz="2000" dirty="0">
                <a:latin typeface="Calibri" panose="020F0502020204030204" pitchFamily="34" charset="0"/>
                <a:cs typeface="Calibri" panose="020F0502020204030204" pitchFamily="34" charset="0"/>
              </a:rPr>
              <a:t>13.Kendisine kayıtlı kişileri yılda en az bir defa değerlendirerek sağlık kayıtlarını güncellemelidir.</a:t>
            </a:r>
          </a:p>
          <a:p>
            <a:pPr marL="0" indent="0">
              <a:buNone/>
            </a:pPr>
            <a:r>
              <a:rPr lang="tr-TR" sz="2000" dirty="0">
                <a:latin typeface="Calibri" panose="020F0502020204030204" pitchFamily="34" charset="0"/>
                <a:cs typeface="Calibri" panose="020F0502020204030204" pitchFamily="34" charset="0"/>
              </a:rPr>
              <a:t>14.Gerektiğinde hastayı gözlem altına alarak tetkik ve tedavisini yapmalıdır.</a:t>
            </a:r>
          </a:p>
        </p:txBody>
      </p:sp>
      <p:pic>
        <p:nvPicPr>
          <p:cNvPr id="5" name="Picture 4" descr="Tıbbi x-ray sonuçları çözümleniyor">
            <a:extLst>
              <a:ext uri="{FF2B5EF4-FFF2-40B4-BE49-F238E27FC236}">
                <a16:creationId xmlns:a16="http://schemas.microsoft.com/office/drawing/2014/main" id="{643EE069-A4CE-D9E5-32AE-D8C8C8B467F1}"/>
              </a:ext>
            </a:extLst>
          </p:cNvPr>
          <p:cNvPicPr>
            <a:picLocks noChangeAspect="1"/>
          </p:cNvPicPr>
          <p:nvPr/>
        </p:nvPicPr>
        <p:blipFill>
          <a:blip r:embed="rId2"/>
          <a:srcRect l="33053" r="2731" b="2"/>
          <a:stretch>
            <a:fillRect/>
          </a:stretch>
        </p:blipFill>
        <p:spPr>
          <a:xfrm>
            <a:off x="7306918" y="2184914"/>
            <a:ext cx="3613402" cy="3755915"/>
          </a:xfrm>
          <a:prstGeom prst="rect">
            <a:avLst/>
          </a:prstGeom>
        </p:spPr>
      </p:pic>
      <p:sp>
        <p:nvSpPr>
          <p:cNvPr id="40" name="Freeform: Shape 39">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99438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380604" y="330003"/>
            <a:ext cx="7694251" cy="1495425"/>
          </a:xfrm>
        </p:spPr>
        <p:txBody>
          <a:bodyPr>
            <a:normAutofit/>
          </a:bodyPr>
          <a:lstStyle/>
          <a:p>
            <a:r>
              <a:rPr lang="tr-TR" sz="3400" b="1" dirty="0">
                <a:latin typeface="Calibri Light" panose="020F0302020204030204" pitchFamily="34" charset="0"/>
                <a:cs typeface="Calibri Light" panose="020F0302020204030204" pitchFamily="34" charset="0"/>
              </a:rPr>
              <a:t>Aile Hekiminin Görev ve Sorumlulukları</a:t>
            </a:r>
          </a:p>
        </p:txBody>
      </p:sp>
      <p:sp>
        <p:nvSpPr>
          <p:cNvPr id="3" name="İçerik Yer Tutucusu 2"/>
          <p:cNvSpPr>
            <a:spLocks noGrp="1"/>
          </p:cNvSpPr>
          <p:nvPr>
            <p:ph idx="1"/>
          </p:nvPr>
        </p:nvSpPr>
        <p:spPr>
          <a:xfrm>
            <a:off x="429841" y="2155421"/>
            <a:ext cx="6766550" cy="3729034"/>
          </a:xfrm>
        </p:spPr>
        <p:txBody>
          <a:bodyPr>
            <a:normAutofit/>
          </a:bodyPr>
          <a:lstStyle/>
          <a:p>
            <a:pPr marL="0" indent="0">
              <a:buNone/>
            </a:pPr>
            <a:r>
              <a:rPr lang="tr-TR" sz="2000" dirty="0">
                <a:latin typeface="Calibri" panose="020F0502020204030204" pitchFamily="34" charset="0"/>
                <a:cs typeface="Calibri" panose="020F0502020204030204" pitchFamily="34" charset="0"/>
              </a:rPr>
              <a:t>15.Entegre sağlık hizmetinin sunulduğu merkezlerde gerektiğinde hastayı gözlem amaçlı yatırarak tetkik ve tedavisini yapmalıdır.</a:t>
            </a:r>
          </a:p>
          <a:p>
            <a:pPr marL="0" indent="0">
              <a:buNone/>
            </a:pPr>
            <a:r>
              <a:rPr lang="tr-TR" sz="2000" dirty="0">
                <a:latin typeface="Calibri" panose="020F0502020204030204" pitchFamily="34" charset="0"/>
                <a:cs typeface="Calibri" panose="020F0502020204030204" pitchFamily="34" charset="0"/>
              </a:rPr>
              <a:t>16.İlgili mevzuatta birinci basamak sağlık kuruluşları ve resmî tabiplerce kişiye yönelik düzenlenmesi öngörülen her türlü sağlık raporu, sevk evrakı, reçete ve sair belgeleri düzenlemelidir.</a:t>
            </a:r>
          </a:p>
          <a:p>
            <a:pPr marL="0" indent="0">
              <a:buNone/>
            </a:pPr>
            <a:r>
              <a:rPr lang="tr-TR" sz="2000" dirty="0">
                <a:latin typeface="Calibri" panose="020F0502020204030204" pitchFamily="34" charset="0"/>
                <a:cs typeface="Calibri" panose="020F0502020204030204" pitchFamily="34" charset="0"/>
              </a:rPr>
              <a:t>17.Kurumca belirlenen konularda hizmet içi eğitimlere katılmalıdır.</a:t>
            </a:r>
          </a:p>
          <a:p>
            <a:pPr marL="0" indent="0">
              <a:buNone/>
            </a:pPr>
            <a:r>
              <a:rPr lang="tr-TR" sz="2000" dirty="0">
                <a:latin typeface="Calibri" panose="020F0502020204030204" pitchFamily="34" charset="0"/>
                <a:cs typeface="Calibri" panose="020F0502020204030204" pitchFamily="34" charset="0"/>
              </a:rPr>
              <a:t>18.Kurumca ve ilgili mevzuat ile verilen diğer görevleri yapmalıdır.</a:t>
            </a:r>
          </a:p>
          <a:p>
            <a:pPr marL="0" indent="0">
              <a:buNone/>
            </a:pPr>
            <a:endParaRPr lang="tr-TR" sz="2000" dirty="0">
              <a:latin typeface="Calibri" panose="020F0502020204030204" pitchFamily="34" charset="0"/>
              <a:cs typeface="Calibri" panose="020F0502020204030204" pitchFamily="34" charset="0"/>
            </a:endParaRPr>
          </a:p>
        </p:txBody>
      </p:sp>
      <p:pic>
        <p:nvPicPr>
          <p:cNvPr id="5" name="Picture 4" descr="Üzerinde doktorların kullandığı gereçler bulunan pembe bir masa">
            <a:extLst>
              <a:ext uri="{FF2B5EF4-FFF2-40B4-BE49-F238E27FC236}">
                <a16:creationId xmlns:a16="http://schemas.microsoft.com/office/drawing/2014/main" id="{7529FCFE-EF1F-00EA-6251-4933B5F7F7F6}"/>
              </a:ext>
            </a:extLst>
          </p:cNvPr>
          <p:cNvPicPr>
            <a:picLocks noChangeAspect="1"/>
          </p:cNvPicPr>
          <p:nvPr/>
        </p:nvPicPr>
        <p:blipFill>
          <a:blip r:embed="rId2"/>
          <a:srcRect l="46214" r="5192" b="-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62141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391933" y="609600"/>
            <a:ext cx="5408509" cy="1330840"/>
          </a:xfrm>
        </p:spPr>
        <p:txBody>
          <a:bodyPr>
            <a:normAutofit/>
          </a:bodyPr>
          <a:lstStyle/>
          <a:p>
            <a:r>
              <a:rPr lang="tr-TR" sz="3600" b="1" dirty="0">
                <a:latin typeface="Calibri Light" panose="020F0302020204030204" pitchFamily="34" charset="0"/>
                <a:cs typeface="Calibri Light" panose="020F0302020204030204" pitchFamily="34" charset="0"/>
              </a:rPr>
              <a:t>Aile Sağlığı Çalışanı Görev ve Sorumlulukları</a:t>
            </a:r>
          </a:p>
        </p:txBody>
      </p:sp>
      <p:sp>
        <p:nvSpPr>
          <p:cNvPr id="3" name="İçerik Yer Tutucusu 2"/>
          <p:cNvSpPr>
            <a:spLocks noGrp="1"/>
          </p:cNvSpPr>
          <p:nvPr>
            <p:ph idx="1"/>
          </p:nvPr>
        </p:nvSpPr>
        <p:spPr>
          <a:xfrm>
            <a:off x="391933" y="1940440"/>
            <a:ext cx="5914936" cy="3908585"/>
          </a:xfrm>
        </p:spPr>
        <p:txBody>
          <a:bodyPr>
            <a:noAutofit/>
          </a:bodyPr>
          <a:lstStyle/>
          <a:p>
            <a:pPr marL="0" indent="0">
              <a:buNone/>
            </a:pPr>
            <a:r>
              <a:rPr lang="tr-TR" sz="2000" dirty="0">
                <a:latin typeface="Calibri" panose="020F0502020204030204" pitchFamily="34" charset="0"/>
                <a:cs typeface="Calibri" panose="020F0502020204030204" pitchFamily="34" charset="0"/>
              </a:rPr>
              <a:t>1.Kişilerin hayati bulgularını ölçmek ve kaydetmek.</a:t>
            </a:r>
          </a:p>
          <a:p>
            <a:pPr marL="0" indent="0">
              <a:buNone/>
            </a:pPr>
            <a:r>
              <a:rPr lang="tr-TR" sz="2000" dirty="0">
                <a:latin typeface="Calibri" panose="020F0502020204030204" pitchFamily="34" charset="0"/>
                <a:cs typeface="Calibri" panose="020F0502020204030204" pitchFamily="34" charset="0"/>
              </a:rPr>
              <a:t>2.Aile hekiminin gözetiminde, talimatı verilen ilaçları uygulamak.</a:t>
            </a:r>
          </a:p>
          <a:p>
            <a:pPr marL="0" indent="0">
              <a:buNone/>
            </a:pPr>
            <a:r>
              <a:rPr lang="tr-TR" sz="2000" dirty="0">
                <a:latin typeface="Calibri" panose="020F0502020204030204" pitchFamily="34" charset="0"/>
                <a:cs typeface="Calibri" panose="020F0502020204030204" pitchFamily="34" charset="0"/>
              </a:rPr>
              <a:t>3.Yara bakım hizmetlerini yürütmek.</a:t>
            </a:r>
          </a:p>
          <a:p>
            <a:pPr marL="0" indent="0">
              <a:buNone/>
            </a:pPr>
            <a:r>
              <a:rPr lang="tr-TR" sz="2000" dirty="0">
                <a:latin typeface="Calibri" panose="020F0502020204030204" pitchFamily="34" charset="0"/>
                <a:cs typeface="Calibri" panose="020F0502020204030204" pitchFamily="34" charset="0"/>
              </a:rPr>
              <a:t>4.Tıbbi alet, malzeme ve cihazların hizmete hazır bulundurulmasını sağlamak.</a:t>
            </a:r>
          </a:p>
          <a:p>
            <a:pPr marL="0" indent="0">
              <a:buNone/>
            </a:pPr>
            <a:r>
              <a:rPr lang="tr-TR" sz="2000" dirty="0">
                <a:latin typeface="Calibri" panose="020F0502020204030204" pitchFamily="34" charset="0"/>
                <a:cs typeface="Calibri" panose="020F0502020204030204" pitchFamily="34" charset="0"/>
              </a:rPr>
              <a:t>5.Poliklinik hizmetlerine yardımcı olmak, tıbbi sekreter bulunmadığı hallerde sevk edilen hastaların sevk edildiği kurumla koordinasyonunu sağlamak.</a:t>
            </a:r>
          </a:p>
          <a:p>
            <a:pPr marL="0" indent="0">
              <a:buNone/>
            </a:pPr>
            <a:r>
              <a:rPr lang="tr-TR" sz="2000" dirty="0">
                <a:latin typeface="Calibri" panose="020F0502020204030204" pitchFamily="34" charset="0"/>
                <a:cs typeface="Calibri" panose="020F0502020204030204" pitchFamily="34" charset="0"/>
              </a:rPr>
              <a:t>6.Gereken tetkikler için numune almak, eğitimini aldığı basit laboratuvar tetkiklerini yapmak veya aldığı numunelerin ilgili laboratuvar tarafından teslim alınmasını sağlamak.</a:t>
            </a:r>
          </a:p>
        </p:txBody>
      </p:sp>
      <p:pic>
        <p:nvPicPr>
          <p:cNvPr id="1026" name="Picture 2" descr="Aile Sağlığı Çalışanlarımız | Taşdelen Asm">
            <a:extLst>
              <a:ext uri="{FF2B5EF4-FFF2-40B4-BE49-F238E27FC236}">
                <a16:creationId xmlns:a16="http://schemas.microsoft.com/office/drawing/2014/main" id="{5E05598E-8051-0417-8847-BE25AC5E5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108" r="8758" b="-1"/>
          <a:stretch>
            <a:fillRect/>
          </a:stretch>
        </p:blipFill>
        <p:spPr bwMode="auto">
          <a:xfrm>
            <a:off x="7511971" y="717012"/>
            <a:ext cx="3474927" cy="544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372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573740" y="548285"/>
            <a:ext cx="4784796" cy="1330840"/>
          </a:xfrm>
        </p:spPr>
        <p:txBody>
          <a:bodyPr>
            <a:normAutofit/>
          </a:bodyPr>
          <a:lstStyle/>
          <a:p>
            <a:r>
              <a:rPr lang="tr-TR" sz="3600" b="1" dirty="0">
                <a:latin typeface="Calibri Light" panose="020F0302020204030204" pitchFamily="34" charset="0"/>
                <a:cs typeface="Calibri Light" panose="020F0302020204030204" pitchFamily="34" charset="0"/>
              </a:rPr>
              <a:t>Aile Sağlığı Çalışanı Görev ve Sorumlulukları</a:t>
            </a:r>
          </a:p>
        </p:txBody>
      </p:sp>
      <p:sp>
        <p:nvSpPr>
          <p:cNvPr id="3" name="İçerik Yer Tutucusu 2"/>
          <p:cNvSpPr>
            <a:spLocks noGrp="1"/>
          </p:cNvSpPr>
          <p:nvPr>
            <p:ph idx="1"/>
          </p:nvPr>
        </p:nvSpPr>
        <p:spPr>
          <a:xfrm>
            <a:off x="504432" y="2180034"/>
            <a:ext cx="5733130" cy="3908585"/>
          </a:xfrm>
        </p:spPr>
        <p:txBody>
          <a:bodyPr>
            <a:noAutofit/>
          </a:bodyPr>
          <a:lstStyle/>
          <a:p>
            <a:pPr marL="0" indent="0">
              <a:buNone/>
            </a:pPr>
            <a:r>
              <a:rPr lang="tr-TR" sz="2000" dirty="0">
                <a:latin typeface="Calibri" panose="020F0502020204030204" pitchFamily="34" charset="0"/>
                <a:cs typeface="Calibri" panose="020F0502020204030204" pitchFamily="34" charset="0"/>
              </a:rPr>
              <a:t>7.Gezici ve yerinde sağlık hizmetleri, sağlığı geliştirici ve koruyucu hizmetler ile ana çocuk sağlığı ve üreme sağlığı hizmetlerini vermek, evde sağlık hizmetlerinin verilmesinde aile hekimine yardımcı olmak.</a:t>
            </a:r>
          </a:p>
          <a:p>
            <a:pPr marL="0" indent="0">
              <a:buNone/>
            </a:pPr>
            <a:r>
              <a:rPr lang="tr-TR" sz="2000" dirty="0">
                <a:latin typeface="Calibri" panose="020F0502020204030204" pitchFamily="34" charset="0"/>
                <a:cs typeface="Calibri" panose="020F0502020204030204" pitchFamily="34" charset="0"/>
              </a:rPr>
              <a:t>8.Kurumca belirlenen hizmet içi eğitimlere katılmak.</a:t>
            </a:r>
          </a:p>
          <a:p>
            <a:pPr marL="0" indent="0">
              <a:buNone/>
            </a:pPr>
            <a:r>
              <a:rPr lang="tr-TR" sz="2000" dirty="0">
                <a:latin typeface="Calibri" panose="020F0502020204030204" pitchFamily="34" charset="0"/>
                <a:cs typeface="Calibri" panose="020F0502020204030204" pitchFamily="34" charset="0"/>
              </a:rPr>
              <a:t>9.Sağlık hizmetlerinin yürütülmesi ile ilgili olarak görev, yetki ve sorumlulukları kapsamında aile hekiminin verdiği diğer görevleri yerine getirmek.</a:t>
            </a:r>
          </a:p>
          <a:p>
            <a:pPr marL="0" indent="0">
              <a:buNone/>
            </a:pPr>
            <a:r>
              <a:rPr lang="tr-TR" sz="2000" dirty="0">
                <a:latin typeface="Calibri" panose="020F0502020204030204" pitchFamily="34" charset="0"/>
                <a:cs typeface="Calibri" panose="020F0502020204030204" pitchFamily="34" charset="0"/>
              </a:rPr>
              <a:t>10.Kurumca ve ilgili mevzuat ile verilen diğer görevleri yapmak.</a:t>
            </a:r>
          </a:p>
        </p:txBody>
      </p:sp>
      <p:pic>
        <p:nvPicPr>
          <p:cNvPr id="4" name="Resim 3" descr="Ana çocuk sağlığı ve aile planlaması merkezi hemşiresi">
            <a:extLst>
              <a:ext uri="{FF2B5EF4-FFF2-40B4-BE49-F238E27FC236}">
                <a16:creationId xmlns:a16="http://schemas.microsoft.com/office/drawing/2014/main" id="{3252FEA8-6D71-8FBA-1E4E-45B0F3849A6C}"/>
              </a:ext>
            </a:extLst>
          </p:cNvPr>
          <p:cNvPicPr>
            <a:picLocks noChangeAspect="1"/>
          </p:cNvPicPr>
          <p:nvPr/>
        </p:nvPicPr>
        <p:blipFill>
          <a:blip r:embed="rId2"/>
          <a:srcRect l="12855" r="19966"/>
          <a:stretch>
            <a:fillRect/>
          </a:stretch>
        </p:blipFill>
        <p:spPr>
          <a:xfrm>
            <a:off x="6880610" y="1274934"/>
            <a:ext cx="4737650" cy="4330347"/>
          </a:xfrm>
          <a:prstGeom prst="rect">
            <a:avLst/>
          </a:prstGeom>
        </p:spPr>
      </p:pic>
    </p:spTree>
    <p:extLst>
      <p:ext uri="{BB962C8B-B14F-4D97-AF65-F5344CB8AC3E}">
        <p14:creationId xmlns:p14="http://schemas.microsoft.com/office/powerpoint/2010/main" val="2308584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799410" y="417564"/>
            <a:ext cx="4784796" cy="1330840"/>
          </a:xfrm>
        </p:spPr>
        <p:txBody>
          <a:bodyPr>
            <a:normAutofit/>
          </a:bodyPr>
          <a:lstStyle/>
          <a:p>
            <a:r>
              <a:rPr lang="tr-TR" sz="3600" b="1" dirty="0">
                <a:latin typeface="Calibri Light" panose="020F0302020204030204" pitchFamily="34" charset="0"/>
                <a:cs typeface="Calibri Light" panose="020F0302020204030204" pitchFamily="34" charset="0"/>
              </a:rPr>
              <a:t>AİLE HEKİMLİĞİ UYGULAMALARI</a:t>
            </a:r>
          </a:p>
        </p:txBody>
      </p:sp>
      <p:sp>
        <p:nvSpPr>
          <p:cNvPr id="3" name="İçerik Yer Tutucusu 2"/>
          <p:cNvSpPr>
            <a:spLocks noGrp="1"/>
          </p:cNvSpPr>
          <p:nvPr>
            <p:ph idx="1"/>
          </p:nvPr>
        </p:nvSpPr>
        <p:spPr>
          <a:xfrm>
            <a:off x="672800" y="2165967"/>
            <a:ext cx="5172752" cy="3908585"/>
          </a:xfrm>
        </p:spPr>
        <p:txBody>
          <a:bodyPr>
            <a:normAutofit/>
          </a:bodyPr>
          <a:lstStyle/>
          <a:p>
            <a:r>
              <a:rPr lang="tr-TR" sz="1700" b="1" dirty="0"/>
              <a:t>Gezici sağlık hizmeti; </a:t>
            </a:r>
            <a:r>
              <a:rPr lang="tr-TR" sz="1700" dirty="0"/>
              <a:t>aile hekimi ve/veya aile sağlığı çalışanının, müdürlükçe tespit edilen uzak mahalle, belde, köy, mezra gibi yerleşim birimlerine, Kurumca belirlenen usul ve esaslara göre giderek mahallinde vereceği sağlık hizmetini,</a:t>
            </a:r>
          </a:p>
          <a:p>
            <a:r>
              <a:rPr lang="tr-TR" sz="1700" b="1" dirty="0"/>
              <a:t>Yerinde sağlık hizmeti; </a:t>
            </a:r>
            <a:r>
              <a:rPr lang="tr-TR" sz="1700" dirty="0"/>
              <a:t>aile hekimi ve/veya aile sağlığı çalışanının, müdürlükçe tespit edilen cezaevi, çocuk ıslahevi, huzurevi, korunmaya muhtaç çocukların barındığı çocuk yuvaları ve yetiştirme yurtları gibi toplu yaşam alanlarına Kurumca belirlenen usul ve esaslara göre giderek, yerinde vereceği sağlık hizmetini ifade eder.</a:t>
            </a:r>
          </a:p>
        </p:txBody>
      </p:sp>
      <p:pic>
        <p:nvPicPr>
          <p:cNvPr id="4" name="Resim 3" descr="Gezici Sağlık Hizmeti Fiyatları 2025 | Galen OSGB">
            <a:extLst>
              <a:ext uri="{FF2B5EF4-FFF2-40B4-BE49-F238E27FC236}">
                <a16:creationId xmlns:a16="http://schemas.microsoft.com/office/drawing/2014/main" id="{D88DDEF7-DB45-A027-7B42-1D6B975ACEA6}"/>
              </a:ext>
            </a:extLst>
          </p:cNvPr>
          <p:cNvPicPr>
            <a:picLocks noChangeAspect="1"/>
          </p:cNvPicPr>
          <p:nvPr/>
        </p:nvPicPr>
        <p:blipFill>
          <a:blip r:embed="rId2"/>
          <a:stretch>
            <a:fillRect/>
          </a:stretch>
        </p:blipFill>
        <p:spPr>
          <a:xfrm>
            <a:off x="6741994" y="2725994"/>
            <a:ext cx="4553564" cy="2023806"/>
          </a:xfrm>
          <a:prstGeom prst="rect">
            <a:avLst/>
          </a:prstGeom>
        </p:spPr>
      </p:pic>
    </p:spTree>
    <p:extLst>
      <p:ext uri="{BB962C8B-B14F-4D97-AF65-F5344CB8AC3E}">
        <p14:creationId xmlns:p14="http://schemas.microsoft.com/office/powerpoint/2010/main" val="2180518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972436" y="585488"/>
            <a:ext cx="9392421" cy="1330841"/>
          </a:xfrm>
        </p:spPr>
        <p:txBody>
          <a:bodyPr>
            <a:normAutofit/>
          </a:bodyPr>
          <a:lstStyle/>
          <a:p>
            <a:r>
              <a:rPr lang="tr-TR" sz="3600" b="1" dirty="0">
                <a:latin typeface="Calibri Light" panose="020F0302020204030204" pitchFamily="34" charset="0"/>
                <a:cs typeface="Calibri Light" panose="020F0302020204030204" pitchFamily="34" charset="0"/>
              </a:rPr>
              <a:t>EĞİTİM AİLE SAĞLIĞI MERKEZİ</a:t>
            </a:r>
          </a:p>
        </p:txBody>
      </p:sp>
      <p:sp>
        <p:nvSpPr>
          <p:cNvPr id="3" name="İçerik Yer Tutucusu 2"/>
          <p:cNvSpPr>
            <a:spLocks noGrp="1"/>
          </p:cNvSpPr>
          <p:nvPr>
            <p:ph idx="1"/>
          </p:nvPr>
        </p:nvSpPr>
        <p:spPr>
          <a:xfrm>
            <a:off x="972436" y="2209023"/>
            <a:ext cx="6539712" cy="3917773"/>
          </a:xfrm>
        </p:spPr>
        <p:txBody>
          <a:bodyPr>
            <a:normAutofit/>
          </a:bodyPr>
          <a:lstStyle/>
          <a:p>
            <a:r>
              <a:rPr lang="tr-TR" sz="2000" dirty="0">
                <a:latin typeface="Calibri" panose="020F0502020204030204" pitchFamily="34" charset="0"/>
                <a:cs typeface="Calibri" panose="020F0502020204030204" pitchFamily="34" charset="0"/>
              </a:rPr>
              <a:t>Aile hekimliği asistanlarının klinik eğitimlerini, asıl faaliyet alanları olan aile hekimliği uygulaması içinde tamamlaması amacıyla eğitim aile sağlığı merkezleri (EASM) ve eğitim aile hekimliği birimleri (EAHB) eğitim kurumlarından gelen talepler doğrultusunda 2015 yılı itibariyle açılmaya başlanmıştır.</a:t>
            </a:r>
          </a:p>
          <a:p>
            <a:r>
              <a:rPr lang="tr-TR" sz="2000" dirty="0">
                <a:latin typeface="Calibri" panose="020F0502020204030204" pitchFamily="34" charset="0"/>
                <a:cs typeface="Calibri" panose="020F0502020204030204" pitchFamily="34" charset="0"/>
              </a:rPr>
              <a:t>Uygulamada karşılaşılan problemlerin çözülmesi, kamu yararı, hizmet ihtiyacı ve eğitim aile sağlığı merkezlerinin açılmasının teşvik edilmesi gibi nedenlerle Eğitim Aile Sağlığı Merkezleri Yönetmeliği 28 Nisan 2023 tarihli ve 32174 Sayılı Resmî Gazetede yayımlanarak yürürlüğe girmiştir.</a:t>
            </a:r>
          </a:p>
        </p:txBody>
      </p:sp>
      <p:pic>
        <p:nvPicPr>
          <p:cNvPr id="7" name="Graphic 6" descr="Medikal">
            <a:extLst>
              <a:ext uri="{FF2B5EF4-FFF2-40B4-BE49-F238E27FC236}">
                <a16:creationId xmlns:a16="http://schemas.microsoft.com/office/drawing/2014/main" id="{757B7B4A-00FB-0751-68AE-186781064BE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35873" y="1913637"/>
            <a:ext cx="3755915" cy="3755915"/>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3693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p:cNvSpPr>
            <a:spLocks noGrp="1"/>
          </p:cNvSpPr>
          <p:nvPr>
            <p:ph type="title"/>
          </p:nvPr>
        </p:nvSpPr>
        <p:spPr>
          <a:xfrm>
            <a:off x="573739" y="215816"/>
            <a:ext cx="5966545" cy="1330840"/>
          </a:xfrm>
        </p:spPr>
        <p:txBody>
          <a:bodyPr>
            <a:normAutofit/>
          </a:bodyPr>
          <a:lstStyle/>
          <a:p>
            <a:r>
              <a:rPr lang="tr-TR" sz="3400" dirty="0"/>
              <a:t>Aile hekimliği birimine kişi kaydı ve aile hekimi seçimi</a:t>
            </a:r>
          </a:p>
        </p:txBody>
      </p:sp>
      <p:sp>
        <p:nvSpPr>
          <p:cNvPr id="3" name="İçerik Yer Tutucusu 2"/>
          <p:cNvSpPr>
            <a:spLocks noGrp="1"/>
          </p:cNvSpPr>
          <p:nvPr>
            <p:ph idx="1"/>
          </p:nvPr>
        </p:nvSpPr>
        <p:spPr>
          <a:xfrm>
            <a:off x="573739" y="1546656"/>
            <a:ext cx="5733132" cy="3908585"/>
          </a:xfrm>
        </p:spPr>
        <p:txBody>
          <a:bodyPr>
            <a:noAutofit/>
          </a:bodyPr>
          <a:lstStyle/>
          <a:p>
            <a:r>
              <a:rPr lang="tr-TR" sz="1800" dirty="0">
                <a:latin typeface="Calibri" panose="020F0502020204030204" pitchFamily="34" charset="0"/>
                <a:cs typeface="Calibri" panose="020F0502020204030204" pitchFamily="34" charset="0"/>
              </a:rPr>
              <a:t>Kişilerin aile hekimlerine ilk kaydı, müdürlük tarafından ikamet ettikleri bölge göz önünde bulundurularak yapılır. </a:t>
            </a:r>
          </a:p>
          <a:p>
            <a:r>
              <a:rPr lang="tr-TR" sz="1800" dirty="0">
                <a:latin typeface="Calibri" panose="020F0502020204030204" pitchFamily="34" charset="0"/>
                <a:cs typeface="Calibri" panose="020F0502020204030204" pitchFamily="34" charset="0"/>
              </a:rPr>
              <a:t>Yenidoğanlar ile henüz nüfusa kayıtlı olmayan bebek ve çocuklar annelerinin kayıtlı olduğu aile hekimine kaydedilir. </a:t>
            </a:r>
          </a:p>
          <a:p>
            <a:r>
              <a:rPr lang="tr-TR" sz="1800" dirty="0">
                <a:latin typeface="Calibri" panose="020F0502020204030204" pitchFamily="34" charset="0"/>
                <a:cs typeface="Calibri" panose="020F0502020204030204" pitchFamily="34" charset="0"/>
              </a:rPr>
              <a:t>Kişiler, aile hekimini bölge sınırlaması olmaksızın serbestçe seçebilirler. </a:t>
            </a:r>
          </a:p>
          <a:p>
            <a:r>
              <a:rPr lang="tr-TR" sz="1800" b="1" dirty="0">
                <a:latin typeface="Calibri" panose="020F0502020204030204" pitchFamily="34" charset="0"/>
                <a:cs typeface="Calibri" panose="020F0502020204030204" pitchFamily="34" charset="0"/>
              </a:rPr>
              <a:t>Zorunlu haller dışında aile hekimi üç aydan önce değiştirilemez.</a:t>
            </a:r>
          </a:p>
          <a:p>
            <a:r>
              <a:rPr lang="tr-TR" sz="1800" dirty="0">
                <a:latin typeface="Calibri" panose="020F0502020204030204" pitchFamily="34" charset="0"/>
                <a:cs typeface="Calibri" panose="020F0502020204030204" pitchFamily="34" charset="0"/>
              </a:rPr>
              <a:t>İkamet amacıyla yer değiştiren kişinin talepte bulunmaması halinde, 30 gün içerisinde toplum sağlığı merkezi tarafından kişiye ulaşılarak ve kendisine bilgi verilmek sureti ile yeni adresine yakın aile hekimlerinden nüfusu en düşük olanına kayıt edilir.</a:t>
            </a:r>
          </a:p>
          <a:p>
            <a:r>
              <a:rPr lang="tr-TR" sz="1800" dirty="0">
                <a:latin typeface="Calibri" panose="020F0502020204030204" pitchFamily="34" charset="0"/>
                <a:cs typeface="Calibri" panose="020F0502020204030204" pitchFamily="34" charset="0"/>
              </a:rPr>
              <a:t>Sürekli ikamet ettiği bölgeden uzakta kalacak kişi veya geçici süre ile Türkiye’de ikamet edecek olan kişi, kendisine yakın konumdaki bir aile hekiminden misafir olarak sağlık hizmeti alır. </a:t>
            </a:r>
          </a:p>
          <a:p>
            <a:endParaRPr lang="tr-TR" sz="1800" dirty="0">
              <a:latin typeface="Calibri" panose="020F0502020204030204" pitchFamily="34" charset="0"/>
              <a:cs typeface="Calibri" panose="020F0502020204030204" pitchFamily="34" charset="0"/>
            </a:endParaRPr>
          </a:p>
        </p:txBody>
      </p:sp>
      <p:pic>
        <p:nvPicPr>
          <p:cNvPr id="7" name="Graphic 6" descr="Aile">
            <a:extLst>
              <a:ext uri="{FF2B5EF4-FFF2-40B4-BE49-F238E27FC236}">
                <a16:creationId xmlns:a16="http://schemas.microsoft.com/office/drawing/2014/main" id="{65B4488C-F010-86C6-1FB2-C77821939C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80610" y="1071282"/>
            <a:ext cx="4737650" cy="4737650"/>
          </a:xfrm>
          <a:prstGeom prst="rect">
            <a:avLst/>
          </a:prstGeom>
        </p:spPr>
      </p:pic>
    </p:spTree>
    <p:extLst>
      <p:ext uri="{BB962C8B-B14F-4D97-AF65-F5344CB8AC3E}">
        <p14:creationId xmlns:p14="http://schemas.microsoft.com/office/powerpoint/2010/main" val="3617230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Oyuncak ayı ve şekeren düşük">
            <a:extLst>
              <a:ext uri="{FF2B5EF4-FFF2-40B4-BE49-F238E27FC236}">
                <a16:creationId xmlns:a16="http://schemas.microsoft.com/office/drawing/2014/main" id="{8E4CE869-010D-BAFE-FF57-04EB05E5E74C}"/>
              </a:ext>
            </a:extLst>
          </p:cNvPr>
          <p:cNvPicPr>
            <a:picLocks noChangeAspect="1"/>
          </p:cNvPicPr>
          <p:nvPr/>
        </p:nvPicPr>
        <p:blipFill>
          <a:blip r:embed="rId2">
            <a:alphaModFix amt="55000"/>
          </a:blip>
          <a:srcRect t="15730"/>
          <a:stretch>
            <a:fillRect/>
          </a:stretch>
        </p:blipFill>
        <p:spPr>
          <a:xfrm>
            <a:off x="20" y="-9107"/>
            <a:ext cx="12191980" cy="6858000"/>
          </a:xfrm>
          <a:prstGeom prst="rect">
            <a:avLst/>
          </a:prstGeom>
        </p:spPr>
      </p:pic>
      <p:sp>
        <p:nvSpPr>
          <p:cNvPr id="2" name="Unvan 1"/>
          <p:cNvSpPr>
            <a:spLocks noGrp="1"/>
          </p:cNvSpPr>
          <p:nvPr>
            <p:ph type="title"/>
          </p:nvPr>
        </p:nvSpPr>
        <p:spPr>
          <a:xfrm>
            <a:off x="686834" y="591344"/>
            <a:ext cx="3200400" cy="5585619"/>
          </a:xfrm>
        </p:spPr>
        <p:txBody>
          <a:bodyPr>
            <a:normAutofit/>
          </a:bodyPr>
          <a:lstStyle/>
          <a:p>
            <a:r>
              <a:rPr lang="tr-TR" dirty="0">
                <a:solidFill>
                  <a:srgbClr val="FFFFFF"/>
                </a:solidFill>
              </a:rPr>
              <a:t>Aile hekimliği birimlerinde hasta ile ilgili kayıtlardan bazıları;</a:t>
            </a:r>
            <a:br>
              <a:rPr lang="tr-TR" dirty="0">
                <a:solidFill>
                  <a:srgbClr val="FFFFFF"/>
                </a:solidFill>
              </a:rPr>
            </a:br>
            <a:endParaRPr lang="tr-TR" dirty="0">
              <a:solidFill>
                <a:srgbClr val="FFFFFF"/>
              </a:solidFill>
            </a:endParaRPr>
          </a:p>
        </p:txBody>
      </p:sp>
      <p:sp>
        <p:nvSpPr>
          <p:cNvPr id="11" name="Arc 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İçerik Yer Tutucusu 2"/>
          <p:cNvSpPr>
            <a:spLocks noGrp="1"/>
          </p:cNvSpPr>
          <p:nvPr>
            <p:ph idx="1"/>
          </p:nvPr>
        </p:nvSpPr>
        <p:spPr>
          <a:xfrm>
            <a:off x="4338820" y="636190"/>
            <a:ext cx="6906491" cy="5585619"/>
          </a:xfrm>
        </p:spPr>
        <p:txBody>
          <a:bodyPr anchor="ctr">
            <a:normAutofit/>
          </a:bodyPr>
          <a:lstStyle/>
          <a:p>
            <a:pPr marL="0" indent="0">
              <a:buNone/>
            </a:pPr>
            <a:r>
              <a:rPr lang="tr-TR" sz="2200" dirty="0">
                <a:solidFill>
                  <a:srgbClr val="FFFFFF"/>
                </a:solidFill>
                <a:latin typeface="Calibri" panose="020F0502020204030204" pitchFamily="34" charset="0"/>
                <a:cs typeface="Calibri" panose="020F0502020204030204" pitchFamily="34" charset="0"/>
              </a:rPr>
              <a:t>1.Tıbbi Kayıt</a:t>
            </a:r>
          </a:p>
          <a:p>
            <a:pPr marL="0" indent="0">
              <a:buNone/>
            </a:pPr>
            <a:r>
              <a:rPr lang="tr-TR" sz="2200" dirty="0">
                <a:solidFill>
                  <a:srgbClr val="FFFFFF"/>
                </a:solidFill>
                <a:latin typeface="Calibri" panose="020F0502020204030204" pitchFamily="34" charset="0"/>
                <a:cs typeface="Calibri" panose="020F0502020204030204" pitchFamily="34" charset="0"/>
              </a:rPr>
              <a:t>2.Onam-Red Formları</a:t>
            </a:r>
          </a:p>
          <a:p>
            <a:pPr marL="0" indent="0">
              <a:buNone/>
            </a:pPr>
            <a:r>
              <a:rPr lang="tr-TR" sz="2200" dirty="0">
                <a:solidFill>
                  <a:srgbClr val="FFFFFF"/>
                </a:solidFill>
                <a:latin typeface="Calibri" panose="020F0502020204030204" pitchFamily="34" charset="0"/>
                <a:cs typeface="Calibri" panose="020F0502020204030204" pitchFamily="34" charset="0"/>
              </a:rPr>
              <a:t>3.Gebe-Lohusa İzlemleri</a:t>
            </a:r>
          </a:p>
          <a:p>
            <a:pPr marL="0" indent="0">
              <a:buNone/>
            </a:pPr>
            <a:r>
              <a:rPr lang="tr-TR" sz="2200" dirty="0">
                <a:solidFill>
                  <a:srgbClr val="FFFFFF"/>
                </a:solidFill>
                <a:latin typeface="Calibri" panose="020F0502020204030204" pitchFamily="34" charset="0"/>
                <a:cs typeface="Calibri" panose="020F0502020204030204" pitchFamily="34" charset="0"/>
              </a:rPr>
              <a:t>4.Anne Ölümü Bildirimi</a:t>
            </a:r>
          </a:p>
          <a:p>
            <a:pPr marL="0" indent="0">
              <a:buNone/>
            </a:pPr>
            <a:r>
              <a:rPr lang="tr-TR" sz="2200" dirty="0">
                <a:solidFill>
                  <a:srgbClr val="FFFFFF"/>
                </a:solidFill>
                <a:latin typeface="Calibri" panose="020F0502020204030204" pitchFamily="34" charset="0"/>
                <a:cs typeface="Calibri" panose="020F0502020204030204" pitchFamily="34" charset="0"/>
              </a:rPr>
              <a:t>5.15-49 Yaş Kadın İzlemi</a:t>
            </a:r>
          </a:p>
          <a:p>
            <a:pPr marL="0" indent="0">
              <a:buNone/>
            </a:pPr>
            <a:r>
              <a:rPr lang="tr-TR" sz="2200" dirty="0">
                <a:solidFill>
                  <a:srgbClr val="FFFFFF"/>
                </a:solidFill>
                <a:latin typeface="Calibri" panose="020F0502020204030204" pitchFamily="34" charset="0"/>
                <a:cs typeface="Calibri" panose="020F0502020204030204" pitchFamily="34" charset="0"/>
              </a:rPr>
              <a:t>6.Bebek-Çocuk İzlemleri</a:t>
            </a:r>
          </a:p>
          <a:p>
            <a:pPr marL="0" indent="0">
              <a:buNone/>
            </a:pPr>
            <a:r>
              <a:rPr lang="tr-TR" sz="2200" dirty="0">
                <a:solidFill>
                  <a:srgbClr val="FFFFFF"/>
                </a:solidFill>
                <a:latin typeface="Calibri" panose="020F0502020204030204" pitchFamily="34" charset="0"/>
                <a:cs typeface="Calibri" panose="020F0502020204030204" pitchFamily="34" charset="0"/>
              </a:rPr>
              <a:t>7.Bebek Ölümü Bildirimi</a:t>
            </a:r>
          </a:p>
          <a:p>
            <a:pPr marL="0" indent="0">
              <a:buNone/>
            </a:pPr>
            <a:r>
              <a:rPr lang="tr-TR" sz="2200" dirty="0">
                <a:solidFill>
                  <a:srgbClr val="FFFFFF"/>
                </a:solidFill>
                <a:latin typeface="Calibri" panose="020F0502020204030204" pitchFamily="34" charset="0"/>
                <a:cs typeface="Calibri" panose="020F0502020204030204" pitchFamily="34" charset="0"/>
              </a:rPr>
              <a:t>8.Çocuk Cinsel İstismar Bildirimi</a:t>
            </a:r>
          </a:p>
          <a:p>
            <a:pPr marL="0" indent="0">
              <a:buNone/>
            </a:pPr>
            <a:r>
              <a:rPr lang="tr-TR" sz="2200" dirty="0">
                <a:solidFill>
                  <a:srgbClr val="FFFFFF"/>
                </a:solidFill>
                <a:latin typeface="Calibri" panose="020F0502020204030204" pitchFamily="34" charset="0"/>
                <a:cs typeface="Calibri" panose="020F0502020204030204" pitchFamily="34" charset="0"/>
              </a:rPr>
              <a:t>9.Aşı Takibi</a:t>
            </a:r>
          </a:p>
          <a:p>
            <a:pPr marL="0" indent="0">
              <a:buNone/>
            </a:pPr>
            <a:r>
              <a:rPr lang="tr-TR" sz="2200" dirty="0">
                <a:solidFill>
                  <a:srgbClr val="FFFFFF"/>
                </a:solidFill>
                <a:latin typeface="Calibri" panose="020F0502020204030204" pitchFamily="34" charset="0"/>
                <a:cs typeface="Calibri" panose="020F0502020204030204" pitchFamily="34" charset="0"/>
              </a:rPr>
              <a:t>10.Taramalar ve İzlemler</a:t>
            </a:r>
          </a:p>
          <a:p>
            <a:pPr marL="0" indent="0">
              <a:buNone/>
            </a:pPr>
            <a:r>
              <a:rPr lang="tr-TR" sz="2200" dirty="0">
                <a:solidFill>
                  <a:srgbClr val="FFFFFF"/>
                </a:solidFill>
                <a:latin typeface="Calibri" panose="020F0502020204030204" pitchFamily="34" charset="0"/>
                <a:cs typeface="Calibri" panose="020F0502020204030204" pitchFamily="34" charset="0"/>
              </a:rPr>
              <a:t>11.Sağlık Raporları</a:t>
            </a:r>
          </a:p>
          <a:p>
            <a:pPr marL="0" indent="0">
              <a:buNone/>
            </a:pPr>
            <a:r>
              <a:rPr lang="tr-TR" sz="2200" dirty="0">
                <a:solidFill>
                  <a:srgbClr val="FFFFFF"/>
                </a:solidFill>
                <a:latin typeface="Calibri" panose="020F0502020204030204" pitchFamily="34" charset="0"/>
                <a:cs typeface="Calibri" panose="020F0502020204030204" pitchFamily="34" charset="0"/>
              </a:rPr>
              <a:t>12.Hasta Sevk Formu</a:t>
            </a:r>
          </a:p>
          <a:p>
            <a:pPr marL="0" indent="0">
              <a:buNone/>
            </a:pPr>
            <a:r>
              <a:rPr lang="tr-TR" sz="2200" dirty="0">
                <a:solidFill>
                  <a:srgbClr val="FFFFFF"/>
                </a:solidFill>
                <a:latin typeface="Calibri" panose="020F0502020204030204" pitchFamily="34" charset="0"/>
                <a:cs typeface="Calibri" panose="020F0502020204030204" pitchFamily="34" charset="0"/>
              </a:rPr>
              <a:t>13.Bildirimi Zorunlu Hastalıklar</a:t>
            </a:r>
          </a:p>
        </p:txBody>
      </p:sp>
    </p:spTree>
    <p:extLst>
      <p:ext uri="{BB962C8B-B14F-4D97-AF65-F5344CB8AC3E}">
        <p14:creationId xmlns:p14="http://schemas.microsoft.com/office/powerpoint/2010/main" val="804574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1350" y="122237"/>
            <a:ext cx="10515600" cy="1325563"/>
          </a:xfrm>
        </p:spPr>
        <p:txBody>
          <a:bodyPr>
            <a:normAutofit/>
          </a:bodyPr>
          <a:lstStyle/>
          <a:p>
            <a:r>
              <a:rPr lang="tr-TR" sz="3600" b="1" dirty="0">
                <a:solidFill>
                  <a:srgbClr val="C00000"/>
                </a:solidFill>
                <a:latin typeface="Calibri Light" panose="020F0302020204030204" pitchFamily="34" charset="0"/>
                <a:cs typeface="Calibri Light" panose="020F0302020204030204" pitchFamily="34" charset="0"/>
              </a:rPr>
              <a:t>HASTA İLE İLGİLİ KAYITLAR</a:t>
            </a:r>
          </a:p>
        </p:txBody>
      </p:sp>
      <p:sp>
        <p:nvSpPr>
          <p:cNvPr id="3" name="İçerik Yer Tutucusu 2"/>
          <p:cNvSpPr>
            <a:spLocks noGrp="1"/>
          </p:cNvSpPr>
          <p:nvPr>
            <p:ph idx="1"/>
          </p:nvPr>
        </p:nvSpPr>
        <p:spPr>
          <a:xfrm>
            <a:off x="509507" y="1253331"/>
            <a:ext cx="11172986" cy="4351338"/>
          </a:xfrm>
        </p:spPr>
        <p:txBody>
          <a:bodyPr>
            <a:noAutofit/>
          </a:bodyPr>
          <a:lstStyle/>
          <a:p>
            <a:r>
              <a:rPr lang="tr-TR" sz="2000" b="1" dirty="0">
                <a:latin typeface="Calibri" panose="020F0502020204030204" pitchFamily="34" charset="0"/>
                <a:cs typeface="Calibri" panose="020F0502020204030204" pitchFamily="34" charset="0"/>
              </a:rPr>
              <a:t>TIBBİ KAYIT: </a:t>
            </a:r>
            <a:r>
              <a:rPr lang="tr-TR" sz="2000" dirty="0">
                <a:latin typeface="Calibri" panose="020F0502020204030204" pitchFamily="34" charset="0"/>
                <a:cs typeface="Calibri" panose="020F0502020204030204" pitchFamily="34" charset="0"/>
              </a:rPr>
              <a:t>Tıbbi kayıt (</a:t>
            </a:r>
            <a:r>
              <a:rPr lang="tr-TR" sz="2000" dirty="0" err="1">
                <a:latin typeface="Calibri" panose="020F0502020204030204" pitchFamily="34" charset="0"/>
                <a:cs typeface="Calibri" panose="020F0502020204030204" pitchFamily="34" charset="0"/>
              </a:rPr>
              <a:t>anamnez</a:t>
            </a:r>
            <a:r>
              <a:rPr lang="tr-TR" sz="2000" dirty="0">
                <a:latin typeface="Calibri" panose="020F0502020204030204" pitchFamily="34" charset="0"/>
                <a:cs typeface="Calibri" panose="020F0502020204030204" pitchFamily="34" charset="0"/>
              </a:rPr>
              <a:t>, fizik muayene, reçete vs.) tutmak; hastanın tanı ve tedavi sürecinin güvenli şekilde tamamlanmasını, ileride doğabilecek ihtilaflar bakımından delillerin kayıt altına alınmasını sağlar. Ayrıca hastanın tanı ve tedavi sürecine ilişkin bilgilerinin güvence altına alınması önemlidir.</a:t>
            </a:r>
          </a:p>
          <a:p>
            <a:r>
              <a:rPr lang="tr-TR" sz="2000" b="1" dirty="0">
                <a:latin typeface="Calibri" panose="020F0502020204030204" pitchFamily="34" charset="0"/>
                <a:cs typeface="Calibri" panose="020F0502020204030204" pitchFamily="34" charset="0"/>
              </a:rPr>
              <a:t>ONAM-RED FORMLARI: </a:t>
            </a:r>
            <a:r>
              <a:rPr lang="tr-TR" sz="2000" dirty="0">
                <a:latin typeface="Calibri" panose="020F0502020204030204" pitchFamily="34" charset="0"/>
                <a:cs typeface="Calibri" panose="020F0502020204030204" pitchFamily="34" charset="0"/>
              </a:rPr>
              <a:t>Kanunen zorunlu olan haller dışında ve doğabilecek olumsuz sonuçların sorumluluğu hastaya ait olmak üzere; hasta kendisine uygulanması planlanan tanı testini veya tedaviyi reddetmek yahut durdurulmasını istemek hakkına sahiptir. Bu halde, tanı testinin veya tedavinin uygulanmamasından doğacak sonuçların hastaya veya kanuni temsilcilerine veyahut yakınlarına anlatılması ve bunu gösteren yazılı belge alınması gerekir.</a:t>
            </a:r>
          </a:p>
          <a:p>
            <a:endParaRPr lang="tr-TR" sz="2000" dirty="0">
              <a:latin typeface="Calibri" panose="020F0502020204030204" pitchFamily="34" charset="0"/>
              <a:cs typeface="Calibri" panose="020F0502020204030204" pitchFamily="34" charset="0"/>
            </a:endParaRPr>
          </a:p>
          <a:p>
            <a:pPr marL="0" indent="0">
              <a:buNone/>
            </a:pPr>
            <a:r>
              <a:rPr lang="tr-TR" sz="2000" b="1" dirty="0">
                <a:solidFill>
                  <a:srgbClr val="C00000"/>
                </a:solidFill>
                <a:latin typeface="Calibri" panose="020F0502020204030204" pitchFamily="34" charset="0"/>
                <a:cs typeface="Calibri" panose="020F0502020204030204" pitchFamily="34" charset="0"/>
              </a:rPr>
              <a:t>     Aile Sağlığı Merkezinde kullanılan bazı onam formları;</a:t>
            </a:r>
          </a:p>
          <a:p>
            <a:r>
              <a:rPr lang="tr-TR" sz="2000" dirty="0">
                <a:latin typeface="Calibri" panose="020F0502020204030204" pitchFamily="34" charset="0"/>
                <a:cs typeface="Calibri" panose="020F0502020204030204" pitchFamily="34" charset="0"/>
              </a:rPr>
              <a:t>Rahim Ağzı (Serviks) Kanseri Taraması Bilgilendirilmiş Onam Formu</a:t>
            </a:r>
          </a:p>
          <a:p>
            <a:r>
              <a:rPr lang="tr-TR" sz="2000" dirty="0">
                <a:latin typeface="Calibri" panose="020F0502020204030204" pitchFamily="34" charset="0"/>
                <a:cs typeface="Calibri" panose="020F0502020204030204" pitchFamily="34" charset="0"/>
              </a:rPr>
              <a:t>Meme Kanseri Taraması (Mamografi) Bilgilendirilmiş Onam Formu</a:t>
            </a:r>
          </a:p>
          <a:p>
            <a:r>
              <a:rPr lang="tr-TR" sz="2000" dirty="0">
                <a:latin typeface="Calibri" panose="020F0502020204030204" pitchFamily="34" charset="0"/>
                <a:cs typeface="Calibri" panose="020F0502020204030204" pitchFamily="34" charset="0"/>
              </a:rPr>
              <a:t>Kalın Bağırsak Kanseri Taraması Bilgilendirilmiş Onam Formu</a:t>
            </a:r>
          </a:p>
          <a:p>
            <a:r>
              <a:rPr lang="tr-TR" sz="2000" dirty="0" err="1">
                <a:latin typeface="Calibri" panose="020F0502020204030204" pitchFamily="34" charset="0"/>
                <a:cs typeface="Calibri" panose="020F0502020204030204" pitchFamily="34" charset="0"/>
              </a:rPr>
              <a:t>Hemoglobinopati</a:t>
            </a:r>
            <a:r>
              <a:rPr lang="tr-TR" sz="2000" dirty="0">
                <a:latin typeface="Calibri" panose="020F0502020204030204" pitchFamily="34" charset="0"/>
                <a:cs typeface="Calibri" panose="020F0502020204030204" pitchFamily="34" charset="0"/>
              </a:rPr>
              <a:t> Bilgilendirilmiş Onam Formu</a:t>
            </a:r>
          </a:p>
          <a:p>
            <a:r>
              <a:rPr lang="tr-TR" sz="2000" dirty="0">
                <a:latin typeface="Calibri" panose="020F0502020204030204" pitchFamily="34" charset="0"/>
                <a:cs typeface="Calibri" panose="020F0502020204030204" pitchFamily="34" charset="0"/>
              </a:rPr>
              <a:t>Bağışıklama Hizmeti Bilgilendirme Onam Formu</a:t>
            </a:r>
          </a:p>
        </p:txBody>
      </p:sp>
    </p:spTree>
    <p:extLst>
      <p:ext uri="{BB962C8B-B14F-4D97-AF65-F5344CB8AC3E}">
        <p14:creationId xmlns:p14="http://schemas.microsoft.com/office/powerpoint/2010/main" val="1468132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4735" y="1389888"/>
            <a:ext cx="8882841" cy="4078224"/>
          </a:xfrm>
        </p:spPr>
        <p:txBody>
          <a:bodyPr>
            <a:normAutofit/>
          </a:bodyPr>
          <a:lstStyle/>
          <a:p>
            <a:r>
              <a:rPr lang="tr-TR" sz="2000" b="1" dirty="0">
                <a:solidFill>
                  <a:srgbClr val="002060"/>
                </a:solidFill>
                <a:latin typeface="Calibri" panose="020F0502020204030204" pitchFamily="34" charset="0"/>
                <a:cs typeface="Calibri" panose="020F0502020204030204" pitchFamily="34" charset="0"/>
              </a:rPr>
              <a:t>GEBE İZLEMLERİ</a:t>
            </a:r>
            <a:r>
              <a:rPr lang="tr-TR" sz="2000" b="1"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Aile hekimi tarafından her gebenin, güncel </a:t>
            </a:r>
            <a:r>
              <a:rPr lang="tr-TR" sz="2000" b="1" u="sng" dirty="0">
                <a:latin typeface="Calibri" panose="020F0502020204030204" pitchFamily="34" charset="0"/>
                <a:cs typeface="Calibri" panose="020F0502020204030204" pitchFamily="34" charset="0"/>
              </a:rPr>
              <a:t>Doğum Öncesi Bakım Yönetim Rehberinde </a:t>
            </a:r>
            <a:r>
              <a:rPr lang="tr-TR" sz="2000" dirty="0">
                <a:latin typeface="Calibri" panose="020F0502020204030204" pitchFamily="34" charset="0"/>
                <a:cs typeface="Calibri" panose="020F0502020204030204" pitchFamily="34" charset="0"/>
              </a:rPr>
              <a:t>yer alan izlem takvimine göre izlemleri yapılmalıdır.</a:t>
            </a:r>
          </a:p>
          <a:p>
            <a:endParaRPr lang="tr-TR" sz="2000" dirty="0">
              <a:latin typeface="Calibri" panose="020F0502020204030204" pitchFamily="34" charset="0"/>
              <a:cs typeface="Calibri" panose="020F0502020204030204" pitchFamily="34" charset="0"/>
            </a:endParaRPr>
          </a:p>
          <a:p>
            <a:r>
              <a:rPr lang="tr-TR" sz="2000" b="1" dirty="0">
                <a:solidFill>
                  <a:srgbClr val="002060"/>
                </a:solidFill>
                <a:latin typeface="Calibri" panose="020F0502020204030204" pitchFamily="34" charset="0"/>
                <a:cs typeface="Calibri" panose="020F0502020204030204" pitchFamily="34" charset="0"/>
              </a:rPr>
              <a:t>LOHUSA İZLEMİ: </a:t>
            </a:r>
            <a:r>
              <a:rPr lang="tr-TR" sz="2000" dirty="0">
                <a:latin typeface="Calibri" panose="020F0502020204030204" pitchFamily="34" charset="0"/>
                <a:cs typeface="Calibri" panose="020F0502020204030204" pitchFamily="34" charset="0"/>
              </a:rPr>
              <a:t>Aile hekimi tarafından yapılması gereken lohusa izlemleri, güncel </a:t>
            </a:r>
            <a:r>
              <a:rPr lang="tr-TR" sz="2000" b="1" u="sng" dirty="0">
                <a:latin typeface="Calibri" panose="020F0502020204030204" pitchFamily="34" charset="0"/>
                <a:cs typeface="Calibri" panose="020F0502020204030204" pitchFamily="34" charset="0"/>
              </a:rPr>
              <a:t>Doğum Sonu Bakım Yönetim Rehberinde </a:t>
            </a:r>
            <a:r>
              <a:rPr lang="tr-TR" sz="2000" dirty="0">
                <a:latin typeface="Calibri" panose="020F0502020204030204" pitchFamily="34" charset="0"/>
                <a:cs typeface="Calibri" panose="020F0502020204030204" pitchFamily="34" charset="0"/>
              </a:rPr>
              <a:t>yer alan izlem takvimine göre yapılmalıdır.</a:t>
            </a:r>
          </a:p>
          <a:p>
            <a:endParaRPr lang="tr-TR" sz="2000" dirty="0">
              <a:latin typeface="Calibri" panose="020F0502020204030204" pitchFamily="34" charset="0"/>
              <a:cs typeface="Calibri" panose="020F0502020204030204" pitchFamily="34" charset="0"/>
            </a:endParaRPr>
          </a:p>
          <a:p>
            <a:r>
              <a:rPr lang="tr-TR" sz="2000" b="1" dirty="0">
                <a:solidFill>
                  <a:srgbClr val="002060"/>
                </a:solidFill>
                <a:latin typeface="Calibri" panose="020F0502020204030204" pitchFamily="34" charset="0"/>
                <a:cs typeface="Calibri" panose="020F0502020204030204" pitchFamily="34" charset="0"/>
              </a:rPr>
              <a:t>ANNE ÖLÜMÜ BİLDİRME: </a:t>
            </a:r>
            <a:r>
              <a:rPr lang="tr-TR" sz="2000" dirty="0">
                <a:latin typeface="Calibri" panose="020F0502020204030204" pitchFamily="34" charset="0"/>
                <a:cs typeface="Calibri" panose="020F0502020204030204" pitchFamily="34" charset="0"/>
              </a:rPr>
              <a:t>Anne ölümü; bir kadının gebelik döneminde, doğumda veya gebeliğin sonlanmasından sonraki 42 gün içinde, gebelikle ilgili veya gebeliğin şiddetlendirdiği nedenlere bağlı ölümüdür. </a:t>
            </a:r>
            <a:r>
              <a:rPr lang="tr-TR" sz="2000" b="1" u="sng" dirty="0">
                <a:latin typeface="Calibri" panose="020F0502020204030204" pitchFamily="34" charset="0"/>
                <a:cs typeface="Calibri" panose="020F0502020204030204" pitchFamily="34" charset="0"/>
              </a:rPr>
              <a:t>Anne Ölümleri Veri Sistemi Genelgesi 2007</a:t>
            </a:r>
            <a:r>
              <a:rPr lang="tr-TR" sz="2000" u="sng"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de yayınlanmış olup, bildirimler bu genelgeye göre yapılmaktadır. </a:t>
            </a:r>
          </a:p>
          <a:p>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a:stretch>
            <a:fillRect/>
          </a:stretch>
        </p:blipFill>
        <p:spPr>
          <a:xfrm>
            <a:off x="9946593" y="484632"/>
            <a:ext cx="1840672" cy="2603878"/>
          </a:xfrm>
          <a:prstGeom prst="rect">
            <a:avLst/>
          </a:prstGeom>
        </p:spPr>
      </p:pic>
      <p:pic>
        <p:nvPicPr>
          <p:cNvPr id="6" name="Resim 5" descr="DOĞUM SONU BAKIM YÖNETİM REHBERİ">
            <a:extLst>
              <a:ext uri="{FF2B5EF4-FFF2-40B4-BE49-F238E27FC236}">
                <a16:creationId xmlns:a16="http://schemas.microsoft.com/office/drawing/2014/main" id="{F103F991-4C29-E86A-2B83-7B7052CD77C3}"/>
              </a:ext>
            </a:extLst>
          </p:cNvPr>
          <p:cNvPicPr>
            <a:picLocks noChangeAspect="1"/>
          </p:cNvPicPr>
          <p:nvPr/>
        </p:nvPicPr>
        <p:blipFill>
          <a:blip r:embed="rId3"/>
          <a:stretch>
            <a:fillRect/>
          </a:stretch>
        </p:blipFill>
        <p:spPr>
          <a:xfrm>
            <a:off x="9870947" y="3364380"/>
            <a:ext cx="1991963" cy="2807820"/>
          </a:xfrm>
          <a:prstGeom prst="rect">
            <a:avLst/>
          </a:prstGeom>
        </p:spPr>
      </p:pic>
    </p:spTree>
    <p:extLst>
      <p:ext uri="{BB962C8B-B14F-4D97-AF65-F5344CB8AC3E}">
        <p14:creationId xmlns:p14="http://schemas.microsoft.com/office/powerpoint/2010/main" val="2377895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BDE662B4-ADE4-DD12-BA64-B109510CED85}"/>
              </a:ext>
            </a:extLst>
          </p:cNvPr>
          <p:cNvSpPr>
            <a:spLocks noGrp="1"/>
          </p:cNvSpPr>
          <p:nvPr>
            <p:ph idx="1"/>
          </p:nvPr>
        </p:nvSpPr>
        <p:spPr>
          <a:xfrm>
            <a:off x="572492" y="2071316"/>
            <a:ext cx="7103165" cy="4119172"/>
          </a:xfrm>
        </p:spPr>
        <p:txBody>
          <a:bodyPr anchor="t">
            <a:noAutofit/>
          </a:bodyPr>
          <a:lstStyle/>
          <a:p>
            <a:r>
              <a:rPr lang="tr-TR" sz="2000" b="1" dirty="0">
                <a:latin typeface="Calibri" panose="020F0502020204030204" pitchFamily="34" charset="0"/>
                <a:cs typeface="Calibri" panose="020F0502020204030204" pitchFamily="34" charset="0"/>
              </a:rPr>
              <a:t>15-49 YAŞ KADIN İZLEMİ: </a:t>
            </a:r>
            <a:r>
              <a:rPr lang="tr-TR" sz="2000" dirty="0">
                <a:latin typeface="Calibri" panose="020F0502020204030204" pitchFamily="34" charset="0"/>
                <a:cs typeface="Calibri" panose="020F0502020204030204" pitchFamily="34" charset="0"/>
              </a:rPr>
              <a:t>Bakanlığımızca ülke genelinde Türkiye Halk Sağlığı Kurumunun (THSK) 15-49 Yaş Kadın İzlemleri konulu resmi yazısına istinaden; aile hekimleri tarafından 15-49 yaş kadın izlemleri yapılmaktadır. </a:t>
            </a:r>
          </a:p>
          <a:p>
            <a:endParaRPr lang="tr-TR" sz="2000" dirty="0">
              <a:latin typeface="Calibri" panose="020F0502020204030204" pitchFamily="34" charset="0"/>
              <a:cs typeface="Calibri" panose="020F0502020204030204" pitchFamily="34" charset="0"/>
            </a:endParaRPr>
          </a:p>
          <a:p>
            <a:r>
              <a:rPr lang="tr-TR" sz="2000" b="1" dirty="0">
                <a:latin typeface="Calibri" panose="020F0502020204030204" pitchFamily="34" charset="0"/>
                <a:cs typeface="Calibri" panose="020F0502020204030204" pitchFamily="34" charset="0"/>
              </a:rPr>
              <a:t>BEBEK-ÇOCUK İZLEMLERİ: </a:t>
            </a:r>
            <a:r>
              <a:rPr lang="tr-TR" sz="2000" dirty="0">
                <a:latin typeface="Calibri" panose="020F0502020204030204" pitchFamily="34" charset="0"/>
                <a:cs typeface="Calibri" panose="020F0502020204030204" pitchFamily="34" charset="0"/>
              </a:rPr>
              <a:t>Bebek ve çocuk izlemlerinde temel amaç, hastalık ortaya çıktıktan sonra iyileştirmek için çabalamak yerine, hastalığa zemin hazırlayan koşulların önceden saptanarak önlenmesidir. İzlemler aile hekimliği birimleri tarafından </a:t>
            </a:r>
            <a:r>
              <a:rPr lang="tr-TR" sz="2000" b="1" dirty="0">
                <a:latin typeface="Calibri" panose="020F0502020204030204" pitchFamily="34" charset="0"/>
                <a:cs typeface="Calibri" panose="020F0502020204030204" pitchFamily="34" charset="0"/>
              </a:rPr>
              <a:t>Bebek Çocuk Ergen İzlem Protokolleri Rehberi</a:t>
            </a:r>
            <a:r>
              <a:rPr lang="tr-TR" sz="2000" dirty="0">
                <a:latin typeface="Calibri" panose="020F0502020204030204" pitchFamily="34" charset="0"/>
                <a:cs typeface="Calibri" panose="020F0502020204030204" pitchFamily="34" charset="0"/>
              </a:rPr>
              <a:t> doğrultusunda yapılır. </a:t>
            </a:r>
          </a:p>
        </p:txBody>
      </p:sp>
      <p:pic>
        <p:nvPicPr>
          <p:cNvPr id="6" name="Resim 5" descr="BEBEK, ÇOCUK, ERGEN İZLEMLERİ VE İZLEM PROTOKOLLERİ">
            <a:extLst>
              <a:ext uri="{FF2B5EF4-FFF2-40B4-BE49-F238E27FC236}">
                <a16:creationId xmlns:a16="http://schemas.microsoft.com/office/drawing/2014/main" id="{619E252F-1939-2415-D12D-99DE66AF0695}"/>
              </a:ext>
            </a:extLst>
          </p:cNvPr>
          <p:cNvPicPr>
            <a:picLocks noChangeAspect="1"/>
          </p:cNvPicPr>
          <p:nvPr/>
        </p:nvPicPr>
        <p:blipFill>
          <a:blip r:embed="rId2"/>
          <a:srcRect t="12647" r="3" b="6579"/>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66518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F7DB65-8634-3762-58A3-892B02FA01C2}"/>
              </a:ext>
            </a:extLst>
          </p:cNvPr>
          <p:cNvSpPr>
            <a:spLocks noGrp="1"/>
          </p:cNvSpPr>
          <p:nvPr>
            <p:ph idx="1"/>
          </p:nvPr>
        </p:nvSpPr>
        <p:spPr/>
        <p:txBody>
          <a:bodyPr/>
          <a:lstStyle/>
          <a:p>
            <a:r>
              <a:rPr lang="tr-TR" sz="2000" b="1" dirty="0">
                <a:solidFill>
                  <a:srgbClr val="002060"/>
                </a:solidFill>
                <a:latin typeface="Calibri" panose="020F0502020204030204" pitchFamily="34" charset="0"/>
                <a:cs typeface="Calibri" panose="020F0502020204030204" pitchFamily="34" charset="0"/>
              </a:rPr>
              <a:t>BEBEK ÖLÜMÜ BİLDİRİMİ: </a:t>
            </a:r>
            <a:r>
              <a:rPr lang="tr-TR" sz="2000" dirty="0">
                <a:latin typeface="Calibri" panose="020F0502020204030204" pitchFamily="34" charset="0"/>
                <a:cs typeface="Calibri" panose="020F0502020204030204" pitchFamily="34" charset="0"/>
              </a:rPr>
              <a:t>Bebek ölümü "doğumdan sonraki 365 gün içinde tüm nedenlerle meydana gelen ölümler", perinatal ölümler ise "ölü doğumlarla birlikte ilk 7 gün içerisinde meydana gelen ölümler" olarak tanımlanmaktadır. </a:t>
            </a:r>
          </a:p>
          <a:p>
            <a:endParaRPr lang="tr-TR" sz="2000" dirty="0">
              <a:latin typeface="Calibri" panose="020F0502020204030204" pitchFamily="34" charset="0"/>
              <a:cs typeface="Calibri" panose="020F0502020204030204" pitchFamily="34" charset="0"/>
            </a:endParaRPr>
          </a:p>
          <a:p>
            <a:r>
              <a:rPr lang="tr-TR" sz="2000" b="1" dirty="0">
                <a:solidFill>
                  <a:srgbClr val="002060"/>
                </a:solidFill>
                <a:latin typeface="Calibri" panose="020F0502020204030204" pitchFamily="34" charset="0"/>
                <a:cs typeface="Calibri" panose="020F0502020204030204" pitchFamily="34" charset="0"/>
              </a:rPr>
              <a:t>ÇOCUK CİNSEL İSTİSMAR BİLDİRİMİ: </a:t>
            </a:r>
            <a:r>
              <a:rPr lang="tr-TR" sz="2000" dirty="0">
                <a:latin typeface="Calibri" panose="020F0502020204030204" pitchFamily="34" charset="0"/>
                <a:cs typeface="Calibri" panose="020F0502020204030204" pitchFamily="34" charset="0"/>
              </a:rPr>
              <a:t>Aile hekimleri, hastasından cinsel istismar konusunda bir duyum aldığında veya mağdurun muayenesinde cinsel istismardan şüphelendirecek bulguya rastladığında kişinin şikâyetçi olup olmaması dikkate alınmaksızın gerekli tespit ve raporlamanın yapılarak derhâl yetkili makama bildirim yapılması gerekmektedir. (</a:t>
            </a:r>
            <a:r>
              <a:rPr lang="tr-TR" sz="2000" b="1" dirty="0">
                <a:latin typeface="Calibri" panose="020F0502020204030204" pitchFamily="34" charset="0"/>
                <a:cs typeface="Calibri" panose="020F0502020204030204" pitchFamily="34" charset="0"/>
              </a:rPr>
              <a:t>112</a:t>
            </a:r>
            <a:r>
              <a:rPr lang="tr-TR" sz="2000" dirty="0">
                <a:latin typeface="Calibri" panose="020F0502020204030204" pitchFamily="34" charset="0"/>
                <a:cs typeface="Calibri" panose="020F0502020204030204" pitchFamily="34" charset="0"/>
              </a:rPr>
              <a:t>-Polis, Jandarma Çocuk ve Kadın Kısım Amirliği veya Alo </a:t>
            </a:r>
            <a:r>
              <a:rPr lang="tr-TR" sz="2000" b="1" dirty="0">
                <a:latin typeface="Calibri" panose="020F0502020204030204" pitchFamily="34" charset="0"/>
                <a:cs typeface="Calibri" panose="020F0502020204030204" pitchFamily="34" charset="0"/>
              </a:rPr>
              <a:t>183</a:t>
            </a:r>
            <a:r>
              <a:rPr lang="tr-TR" sz="2000" dirty="0">
                <a:latin typeface="Calibri" panose="020F0502020204030204" pitchFamily="34" charset="0"/>
                <a:cs typeface="Calibri" panose="020F0502020204030204" pitchFamily="34" charset="0"/>
              </a:rPr>
              <a:t>-Sosyal Destek Hattı)</a:t>
            </a:r>
          </a:p>
          <a:p>
            <a:endParaRPr lang="tr-TR" sz="2000" dirty="0">
              <a:latin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253141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3C7EBE7-4001-3672-C1F0-31877A0EE3A8}"/>
              </a:ext>
            </a:extLst>
          </p:cNvPr>
          <p:cNvSpPr>
            <a:spLocks noGrp="1"/>
          </p:cNvSpPr>
          <p:nvPr>
            <p:ph type="title"/>
          </p:nvPr>
        </p:nvSpPr>
        <p:spPr>
          <a:xfrm>
            <a:off x="572493" y="238539"/>
            <a:ext cx="11018520" cy="1434415"/>
          </a:xfrm>
        </p:spPr>
        <p:txBody>
          <a:bodyPr anchor="b">
            <a:normAutofit/>
          </a:bodyPr>
          <a:lstStyle/>
          <a:p>
            <a:r>
              <a:rPr lang="tr-TR" sz="4000" b="1" dirty="0">
                <a:latin typeface="Calibri Light" panose="020F0302020204030204" pitchFamily="34" charset="0"/>
                <a:cs typeface="Calibri Light" panose="020F0302020204030204" pitchFamily="34" charset="0"/>
              </a:rPr>
              <a:t>AŞI TAKİBİ</a:t>
            </a:r>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5A357E9D-C132-7D94-099B-1FABEDCAF33C}"/>
              </a:ext>
            </a:extLst>
          </p:cNvPr>
          <p:cNvSpPr>
            <a:spLocks noGrp="1"/>
          </p:cNvSpPr>
          <p:nvPr>
            <p:ph idx="1"/>
          </p:nvPr>
        </p:nvSpPr>
        <p:spPr>
          <a:xfrm>
            <a:off x="572493" y="2071316"/>
            <a:ext cx="6713552" cy="4119172"/>
          </a:xfrm>
        </p:spPr>
        <p:txBody>
          <a:bodyPr anchor="t">
            <a:normAutofit/>
          </a:bodyPr>
          <a:lstStyle/>
          <a:p>
            <a:r>
              <a:rPr lang="tr-TR" sz="2200" dirty="0">
                <a:latin typeface="Calibri" panose="020F0502020204030204" pitchFamily="34" charset="0"/>
                <a:cs typeface="Calibri" panose="020F0502020204030204" pitchFamily="34" charset="0"/>
              </a:rPr>
              <a:t>Soğuk zincire tabi ürünlerin (aşı ve anti serumlar) tüm noktalarda, saklandıkları depo ve dolaplarla, nakledildikleri araçlardaki sıcaklık takibinin gerçek zamanlı olarak, kesintisiz ve düzenli bir şekilde yapılması, gerekli bilgilerin kayıt altına alınması, raporlamaların yapılması, ilgili merkezlerden izlenilmesi ve gerekli durumlarda ilgililere uygun yöntemlerle (SMS, e-posta, çağrı) uyarı yapılması amaçlanmıştır.</a:t>
            </a:r>
          </a:p>
        </p:txBody>
      </p:sp>
      <p:pic>
        <p:nvPicPr>
          <p:cNvPr id="4" name="Resim 3" descr="Aşı Takip Sistemi (ATS)">
            <a:extLst>
              <a:ext uri="{FF2B5EF4-FFF2-40B4-BE49-F238E27FC236}">
                <a16:creationId xmlns:a16="http://schemas.microsoft.com/office/drawing/2014/main" id="{ED368C1F-2EB2-84EB-DD72-8ED399C534DA}"/>
              </a:ext>
            </a:extLst>
          </p:cNvPr>
          <p:cNvPicPr>
            <a:picLocks noChangeAspect="1"/>
          </p:cNvPicPr>
          <p:nvPr/>
        </p:nvPicPr>
        <p:blipFill>
          <a:blip r:embed="rId3"/>
          <a:srcRect l="30748" r="18263" b="-1"/>
          <a:stretch>
            <a:fillRect/>
          </a:stretch>
        </p:blipFill>
        <p:spPr>
          <a:xfrm>
            <a:off x="7675658" y="2093976"/>
            <a:ext cx="3941064" cy="4096512"/>
          </a:xfrm>
          <a:prstGeom prst="rect">
            <a:avLst/>
          </a:prstGeom>
        </p:spPr>
      </p:pic>
      <p:pic>
        <p:nvPicPr>
          <p:cNvPr id="5" name="Resim 4" descr="Fridge Tag 2 E Hafızalı Termometre (5 Yıl Pil Ömrü)">
            <a:extLst>
              <a:ext uri="{FF2B5EF4-FFF2-40B4-BE49-F238E27FC236}">
                <a16:creationId xmlns:a16="http://schemas.microsoft.com/office/drawing/2014/main" id="{7413B7EE-B808-BFB7-5CA7-72BBD2365E4C}"/>
              </a:ext>
            </a:extLst>
          </p:cNvPr>
          <p:cNvPicPr>
            <a:picLocks noChangeAspect="1"/>
          </p:cNvPicPr>
          <p:nvPr/>
        </p:nvPicPr>
        <p:blipFill>
          <a:blip r:embed="rId4"/>
          <a:srcRect t="8518" b="8887"/>
          <a:stretch>
            <a:fillRect/>
          </a:stretch>
        </p:blipFill>
        <p:spPr>
          <a:xfrm>
            <a:off x="4955138" y="4696478"/>
            <a:ext cx="2617022" cy="2161522"/>
          </a:xfrm>
          <a:prstGeom prst="rect">
            <a:avLst/>
          </a:prstGeom>
        </p:spPr>
      </p:pic>
    </p:spTree>
    <p:extLst>
      <p:ext uri="{BB962C8B-B14F-4D97-AF65-F5344CB8AC3E}">
        <p14:creationId xmlns:p14="http://schemas.microsoft.com/office/powerpoint/2010/main" val="4271671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2" name="Freeform: Shape 11">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Image">
            <a:extLst>
              <a:ext uri="{FF2B5EF4-FFF2-40B4-BE49-F238E27FC236}">
                <a16:creationId xmlns:a16="http://schemas.microsoft.com/office/drawing/2014/main" id="{B655579F-7FC1-FD70-C117-C9A0C1C409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10467" y="643467"/>
            <a:ext cx="5571065" cy="557106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776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ermometre çıkış kapıları">
            <a:extLst>
              <a:ext uri="{FF2B5EF4-FFF2-40B4-BE49-F238E27FC236}">
                <a16:creationId xmlns:a16="http://schemas.microsoft.com/office/drawing/2014/main" id="{338E470E-1DA6-2194-D182-FFA15FEC6FC7}"/>
              </a:ext>
            </a:extLst>
          </p:cNvPr>
          <p:cNvPicPr>
            <a:picLocks noChangeAspect="1"/>
          </p:cNvPicPr>
          <p:nvPr/>
        </p:nvPicPr>
        <p:blipFill>
          <a:blip r:embed="rId2"/>
          <a:srcRect r="47341" b="-2"/>
          <a:stretch>
            <a:fillRect/>
          </a:stretch>
        </p:blipFill>
        <p:spPr>
          <a:xfrm>
            <a:off x="-27385" y="-69429"/>
            <a:ext cx="5464968" cy="6927429"/>
          </a:xfrm>
          <a:prstGeom prst="rect">
            <a:avLst/>
          </a:prstGeom>
        </p:spPr>
      </p:pic>
      <p:sp useBgFill="1">
        <p:nvSpPr>
          <p:cNvPr id="14" name="Rectangle 1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6115317" y="405685"/>
            <a:ext cx="5464968" cy="1559301"/>
          </a:xfrm>
        </p:spPr>
        <p:txBody>
          <a:bodyPr>
            <a:normAutofit/>
          </a:bodyPr>
          <a:lstStyle/>
          <a:p>
            <a:r>
              <a:rPr lang="tr-TR" sz="3200" b="1" dirty="0">
                <a:latin typeface="Calibri Light" panose="020F0302020204030204" pitchFamily="34" charset="0"/>
                <a:cs typeface="Calibri Light" panose="020F0302020204030204" pitchFamily="34" charset="0"/>
              </a:rPr>
              <a:t>Soğuk Zincir Kırılma Kuralları ve Komisyon İşleyişi</a:t>
            </a:r>
            <a:br>
              <a:rPr lang="tr-TR" sz="3200" b="1" dirty="0">
                <a:latin typeface="Calibri Light" panose="020F0302020204030204" pitchFamily="34" charset="0"/>
                <a:cs typeface="Calibri Light" panose="020F0302020204030204" pitchFamily="34" charset="0"/>
              </a:rPr>
            </a:br>
            <a:endParaRPr lang="tr-TR" sz="3200" b="1" dirty="0">
              <a:latin typeface="Calibri Light" panose="020F0302020204030204" pitchFamily="34" charset="0"/>
              <a:cs typeface="Calibri Light" panose="020F0302020204030204" pitchFamily="34" charset="0"/>
            </a:endParaRPr>
          </a:p>
        </p:txBody>
      </p:sp>
      <p:sp>
        <p:nvSpPr>
          <p:cNvPr id="3" name="İçerik Yer Tutucusu 2"/>
          <p:cNvSpPr>
            <a:spLocks noGrp="1"/>
          </p:cNvSpPr>
          <p:nvPr>
            <p:ph idx="1"/>
          </p:nvPr>
        </p:nvSpPr>
        <p:spPr>
          <a:xfrm>
            <a:off x="5943600" y="2101949"/>
            <a:ext cx="6076682" cy="3496878"/>
          </a:xfrm>
        </p:spPr>
        <p:txBody>
          <a:bodyPr anchor="ctr">
            <a:noAutofit/>
          </a:bodyPr>
          <a:lstStyle/>
          <a:p>
            <a:r>
              <a:rPr lang="tr-TR" sz="2000" dirty="0">
                <a:latin typeface="Calibri" panose="020F0502020204030204" pitchFamily="34" charset="0"/>
                <a:cs typeface="Calibri" panose="020F0502020204030204" pitchFamily="34" charset="0"/>
              </a:rPr>
              <a:t>Soğuk Zincir Kırılım yaşayan aşılar komisyona sevk edilecektir. </a:t>
            </a:r>
          </a:p>
          <a:p>
            <a:pPr marL="0" indent="0">
              <a:buNone/>
            </a:pPr>
            <a:r>
              <a:rPr lang="tr-TR" sz="2000" dirty="0">
                <a:latin typeface="Calibri" panose="020F0502020204030204" pitchFamily="34" charset="0"/>
                <a:cs typeface="Calibri" panose="020F0502020204030204" pitchFamily="34" charset="0"/>
              </a:rPr>
              <a:t>    Kurallar şu şekildedir; </a:t>
            </a:r>
          </a:p>
          <a:p>
            <a:r>
              <a:rPr lang="tr-TR" sz="2000" b="1" dirty="0">
                <a:latin typeface="Calibri" panose="020F0502020204030204" pitchFamily="34" charset="0"/>
                <a:cs typeface="Calibri" panose="020F0502020204030204" pitchFamily="34" charset="0"/>
              </a:rPr>
              <a:t>120 dk. Sıcaklık Üst Limit Aşımı veya 60 dk Sıcaklık alt Limit Aşımı yaşayan bir dolaptan aşılar başka bir Stok Birimine transfer edildiğinde aşılar komisyona sevk edilirler ve komisyon olumlu kararına kadar kullanılamazlar. </a:t>
            </a:r>
          </a:p>
          <a:p>
            <a:r>
              <a:rPr lang="tr-TR" sz="2000" b="1" dirty="0">
                <a:latin typeface="Calibri" panose="020F0502020204030204" pitchFamily="34" charset="0"/>
                <a:cs typeface="Calibri" panose="020F0502020204030204" pitchFamily="34" charset="0"/>
              </a:rPr>
              <a:t>120 dk. Sıcaklık Üst Limit Aşımı veya 60 dk Sıcaklık alt Limit Aşımı yaşayan bir dolaptan sorgulanan aşılar kullanılamaz mesajı alırlar ve alarm bittiğinde Komisyona sevk edilirler ve komisyon olumlu kararına kadar kullanılamazlar.</a:t>
            </a:r>
          </a:p>
          <a:p>
            <a:endParaRPr lang="tr-TR" sz="2000" dirty="0">
              <a:latin typeface="Calibri" panose="020F0502020204030204" pitchFamily="34" charset="0"/>
              <a:cs typeface="Calibri" panose="020F0502020204030204" pitchFamily="34" charset="0"/>
            </a:endParaRPr>
          </a:p>
        </p:txBody>
      </p:sp>
      <p:sp>
        <p:nvSpPr>
          <p:cNvPr id="4" name="AutoShape 2" descr="ünlem Işareti, Kırmızı, ünlem Işareti, Noktalama PNG Resim Şeffaf Küçük ve  Ücretsiz İndirebileceğiniz PSD çizimi">
            <a:extLst>
              <a:ext uri="{FF2B5EF4-FFF2-40B4-BE49-F238E27FC236}">
                <a16:creationId xmlns:a16="http://schemas.microsoft.com/office/drawing/2014/main" id="{4E91FC1B-ED93-554E-0BC0-52AAC343DAA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4" descr="ünlem Işareti, Kırmızı, ünlem Işareti, Noktalama PNG Resim Şeffaf Küçük ve  Ücretsiz İndirebileceğiniz PSD çizimi">
            <a:extLst>
              <a:ext uri="{FF2B5EF4-FFF2-40B4-BE49-F238E27FC236}">
                <a16:creationId xmlns:a16="http://schemas.microsoft.com/office/drawing/2014/main" id="{53676201-C3E7-4FC8-91FF-98283598F17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6" descr="ünlem Işareti, Kırmızı, ünlem Işareti, Noktalama PNG Resim Şeffaf Küçük ve  Ücretsiz İndirebileceğiniz PSD çizimi">
            <a:extLst>
              <a:ext uri="{FF2B5EF4-FFF2-40B4-BE49-F238E27FC236}">
                <a16:creationId xmlns:a16="http://schemas.microsoft.com/office/drawing/2014/main" id="{7E5CB4DB-77BC-AFA0-B191-FEB8FDE8ACB8}"/>
              </a:ext>
            </a:extLst>
          </p:cNvPr>
          <p:cNvSpPr>
            <a:spLocks noChangeAspect="1" noChangeArrowheads="1"/>
          </p:cNvSpPr>
          <p:nvPr/>
        </p:nvSpPr>
        <p:spPr bwMode="auto">
          <a:xfrm>
            <a:off x="6248399" y="1259173"/>
            <a:ext cx="3330315" cy="333031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855264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a:extLst>
              <a:ext uri="{FF2B5EF4-FFF2-40B4-BE49-F238E27FC236}">
                <a16:creationId xmlns:a16="http://schemas.microsoft.com/office/drawing/2014/main" id="{F7E1D53E-E032-54A6-1E37-8E4745314C6D}"/>
              </a:ext>
            </a:extLst>
          </p:cNvPr>
          <p:cNvPicPr>
            <a:picLocks noChangeAspect="1"/>
          </p:cNvPicPr>
          <p:nvPr/>
        </p:nvPicPr>
        <p:blipFill>
          <a:blip r:embed="rId2" cstate="print">
            <a:extLst>
              <a:ext uri="{28A0092B-C50C-407E-A947-70E740481C1C}">
                <a14:useLocalDpi xmlns:a14="http://schemas.microsoft.com/office/drawing/2010/main" val="0"/>
              </a:ext>
            </a:extLst>
          </a:blip>
          <a:srcRect l="50966"/>
          <a:stretch>
            <a:fillRect/>
          </a:stretch>
        </p:blipFill>
        <p:spPr>
          <a:xfrm>
            <a:off x="6358570" y="1520611"/>
            <a:ext cx="5452533" cy="4151526"/>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Resim 1" descr="Aşı Takvimi 2026 (Aşı takvimi güncellendi) - Uzm. Dr. OSMAN GÜLSEVER">
            <a:extLst>
              <a:ext uri="{FF2B5EF4-FFF2-40B4-BE49-F238E27FC236}">
                <a16:creationId xmlns:a16="http://schemas.microsoft.com/office/drawing/2014/main" id="{0C21FEB4-2A0B-9BB2-7C51-70C830FB94E7}"/>
              </a:ext>
            </a:extLst>
          </p:cNvPr>
          <p:cNvPicPr>
            <a:picLocks noChangeAspect="1"/>
          </p:cNvPicPr>
          <p:nvPr/>
        </p:nvPicPr>
        <p:blipFill>
          <a:blip r:embed="rId3"/>
          <a:stretch>
            <a:fillRect/>
          </a:stretch>
        </p:blipFill>
        <p:spPr>
          <a:xfrm>
            <a:off x="249612" y="1650887"/>
            <a:ext cx="5859347" cy="3890973"/>
          </a:xfrm>
          <a:prstGeom prst="rect">
            <a:avLst/>
          </a:prstGeom>
        </p:spPr>
      </p:pic>
    </p:spTree>
    <p:extLst>
      <p:ext uri="{BB962C8B-B14F-4D97-AF65-F5344CB8AC3E}">
        <p14:creationId xmlns:p14="http://schemas.microsoft.com/office/powerpoint/2010/main" val="3033107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Aşı reddi artıyor: Halk sağlığı tehlike altında - SAĞLIK - Manşet İzmir">
            <a:extLst>
              <a:ext uri="{FF2B5EF4-FFF2-40B4-BE49-F238E27FC236}">
                <a16:creationId xmlns:a16="http://schemas.microsoft.com/office/drawing/2014/main" id="{533642C6-9B03-4D2D-6946-87B637F0B600}"/>
              </a:ext>
            </a:extLst>
          </p:cNvPr>
          <p:cNvPicPr>
            <a:picLocks noChangeAspect="1"/>
          </p:cNvPicPr>
          <p:nvPr/>
        </p:nvPicPr>
        <p:blipFill>
          <a:blip r:embed="rId2"/>
          <a:srcRect l="16458" r="1" b="1"/>
          <a:stretch>
            <a:fillRect/>
          </a:stretch>
        </p:blipFill>
        <p:spPr>
          <a:xfrm>
            <a:off x="1" y="10"/>
            <a:ext cx="9669642"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çerik Yer Tutucusu 2">
            <a:extLst>
              <a:ext uri="{FF2B5EF4-FFF2-40B4-BE49-F238E27FC236}">
                <a16:creationId xmlns:a16="http://schemas.microsoft.com/office/drawing/2014/main" id="{7CD8A130-6996-3046-2859-4CEA91D35B96}"/>
              </a:ext>
            </a:extLst>
          </p:cNvPr>
          <p:cNvSpPr>
            <a:spLocks noGrp="1"/>
          </p:cNvSpPr>
          <p:nvPr>
            <p:ph idx="1"/>
          </p:nvPr>
        </p:nvSpPr>
        <p:spPr>
          <a:xfrm>
            <a:off x="7715322" y="1557619"/>
            <a:ext cx="4476678" cy="4796686"/>
          </a:xfrm>
        </p:spPr>
        <p:txBody>
          <a:bodyPr>
            <a:normAutofit/>
          </a:bodyPr>
          <a:lstStyle/>
          <a:p>
            <a:r>
              <a:rPr lang="tr-TR" sz="2000" dirty="0">
                <a:latin typeface="Calibri" panose="020F0502020204030204" pitchFamily="34" charset="0"/>
                <a:cs typeface="Calibri" panose="020F0502020204030204" pitchFamily="34" charset="0"/>
              </a:rPr>
              <a:t>Genişletilmiş Bağışıklama Programı kapsamında aile hekimliği birimi tarafından aşı takvimine uygun şekilde aşı yapılmak üzere davet edilen kişinin aşısının yapılamaması durumunda AHBS üzerinden aşı ertelemesi yapılabilir. Ertelenmiş olan aşının erteleme süresinin silinebilmesi için aşının uygulanması şartı vardır. </a:t>
            </a:r>
          </a:p>
          <a:p>
            <a:r>
              <a:rPr lang="tr-TR" sz="2000" dirty="0">
                <a:latin typeface="Calibri" panose="020F0502020204030204" pitchFamily="34" charset="0"/>
                <a:cs typeface="Calibri" panose="020F0502020204030204" pitchFamily="34" charset="0"/>
              </a:rPr>
              <a:t>Eğer kişi aşı yaptırmayı reddediyor ise aşı reddi butona tıklanır ve ilçe sağlık müdürlüğüne bildirilir. </a:t>
            </a:r>
          </a:p>
        </p:txBody>
      </p:sp>
    </p:spTree>
    <p:extLst>
      <p:ext uri="{BB962C8B-B14F-4D97-AF65-F5344CB8AC3E}">
        <p14:creationId xmlns:p14="http://schemas.microsoft.com/office/powerpoint/2010/main" val="226265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nvan 1">
            <a:extLst>
              <a:ext uri="{FF2B5EF4-FFF2-40B4-BE49-F238E27FC236}">
                <a16:creationId xmlns:a16="http://schemas.microsoft.com/office/drawing/2014/main" id="{E0E2C07A-48B7-A891-E3F3-2AFCB6689536}"/>
              </a:ext>
            </a:extLst>
          </p:cNvPr>
          <p:cNvSpPr>
            <a:spLocks noGrp="1"/>
          </p:cNvSpPr>
          <p:nvPr>
            <p:ph type="title"/>
          </p:nvPr>
        </p:nvSpPr>
        <p:spPr>
          <a:xfrm>
            <a:off x="654978" y="28135"/>
            <a:ext cx="6002110" cy="1495425"/>
          </a:xfrm>
        </p:spPr>
        <p:txBody>
          <a:bodyPr>
            <a:normAutofit/>
          </a:bodyPr>
          <a:lstStyle/>
          <a:p>
            <a:r>
              <a:rPr lang="tr-TR" sz="3600" b="1" dirty="0">
                <a:latin typeface="Calibri Light" panose="020F0302020204030204" pitchFamily="34" charset="0"/>
                <a:cs typeface="Calibri Light" panose="020F0302020204030204" pitchFamily="34" charset="0"/>
              </a:rPr>
              <a:t>TARAMALAR ve İZLEMLER</a:t>
            </a:r>
          </a:p>
        </p:txBody>
      </p:sp>
      <p:sp>
        <p:nvSpPr>
          <p:cNvPr id="3" name="İçerik Yer Tutucusu 2">
            <a:extLst>
              <a:ext uri="{FF2B5EF4-FFF2-40B4-BE49-F238E27FC236}">
                <a16:creationId xmlns:a16="http://schemas.microsoft.com/office/drawing/2014/main" id="{97D0D15D-6A74-1634-706C-9DA859F3C767}"/>
              </a:ext>
            </a:extLst>
          </p:cNvPr>
          <p:cNvSpPr>
            <a:spLocks noGrp="1"/>
          </p:cNvSpPr>
          <p:nvPr>
            <p:ph idx="1"/>
          </p:nvPr>
        </p:nvSpPr>
        <p:spPr>
          <a:xfrm>
            <a:off x="383802" y="1987794"/>
            <a:ext cx="6928265" cy="3729034"/>
          </a:xfrm>
        </p:spPr>
        <p:txBody>
          <a:bodyPr>
            <a:noAutofit/>
          </a:bodyPr>
          <a:lstStyle/>
          <a:p>
            <a:r>
              <a:rPr lang="tr-TR" sz="2000" dirty="0">
                <a:latin typeface="Calibri" panose="020F0502020204030204" pitchFamily="34" charset="0"/>
                <a:cs typeface="Calibri" panose="020F0502020204030204" pitchFamily="34" charset="0"/>
              </a:rPr>
              <a:t>Aile hekimi tarafından yapılan taramalar ve izlemler koruyucu sağlık uygulamalarının önemli bir kısmını oluşturur. </a:t>
            </a:r>
          </a:p>
          <a:p>
            <a:r>
              <a:rPr lang="tr-TR" sz="2000" dirty="0">
                <a:latin typeface="Calibri" panose="020F0502020204030204" pitchFamily="34" charset="0"/>
                <a:cs typeface="Calibri" panose="020F0502020204030204" pitchFamily="34" charset="0"/>
              </a:rPr>
              <a:t>Tarama ve izlemler kayıt altına alınarak kişiye hangi tarama ve izlemlerin yapılacağı takip edilmelidir. </a:t>
            </a:r>
          </a:p>
          <a:p>
            <a:r>
              <a:rPr lang="tr-TR" sz="2000" b="1" dirty="0">
                <a:latin typeface="Calibri" panose="020F0502020204030204" pitchFamily="34" charset="0"/>
                <a:cs typeface="Calibri" panose="020F0502020204030204" pitchFamily="34" charset="0"/>
              </a:rPr>
              <a:t>Aile Hekimliği Uygulamasında Önerilen Periyodik Muayeneleri ve Tarama Testleri Rehberinde </a:t>
            </a:r>
            <a:r>
              <a:rPr lang="tr-TR" sz="2000" dirty="0">
                <a:latin typeface="Calibri" panose="020F0502020204030204" pitchFamily="34" charset="0"/>
                <a:cs typeface="Calibri" panose="020F0502020204030204" pitchFamily="34" charset="0"/>
              </a:rPr>
              <a:t>tarama ve izlemlerin hangi yaş gruplarına hangi aralıklarla yapılacağı yer almaktadır.</a:t>
            </a:r>
          </a:p>
          <a:p>
            <a:pPr marL="0" indent="0">
              <a:buNone/>
            </a:pPr>
            <a:r>
              <a:rPr lang="tr-TR" sz="2000" dirty="0">
                <a:latin typeface="Calibri" panose="020F0502020204030204" pitchFamily="34" charset="0"/>
                <a:cs typeface="Calibri" panose="020F0502020204030204" pitchFamily="34" charset="0"/>
              </a:rPr>
              <a:t> </a:t>
            </a:r>
          </a:p>
          <a:p>
            <a:pPr marL="0" indent="0">
              <a:buNone/>
            </a:pPr>
            <a:endParaRPr lang="tr-TR" sz="2000" dirty="0">
              <a:latin typeface="Calibri" panose="020F0502020204030204" pitchFamily="34" charset="0"/>
              <a:cs typeface="Calibri" panose="020F0502020204030204" pitchFamily="34" charset="0"/>
            </a:endParaRPr>
          </a:p>
        </p:txBody>
      </p:sp>
      <p:pic>
        <p:nvPicPr>
          <p:cNvPr id="2" name="Resim 1">
            <a:extLst>
              <a:ext uri="{FF2B5EF4-FFF2-40B4-BE49-F238E27FC236}">
                <a16:creationId xmlns:a16="http://schemas.microsoft.com/office/drawing/2014/main" id="{DA52FD1D-6BBA-8C13-A76C-2EDA43AD7CD6}"/>
              </a:ext>
            </a:extLst>
          </p:cNvPr>
          <p:cNvPicPr>
            <a:picLocks noChangeAspect="1"/>
          </p:cNvPicPr>
          <p:nvPr/>
        </p:nvPicPr>
        <p:blipFill>
          <a:blip r:embed="rId2"/>
          <a:srcRect r="2" b="1443"/>
          <a:stretch>
            <a:fillRect/>
          </a:stretch>
        </p:blipFill>
        <p:spPr>
          <a:xfrm>
            <a:off x="7312067" y="10"/>
            <a:ext cx="4992560" cy="6857990"/>
          </a:xfrm>
          <a:prstGeom prst="rect">
            <a:avLst/>
          </a:prstGeom>
          <a:effectLst/>
        </p:spPr>
      </p:pic>
    </p:spTree>
    <p:extLst>
      <p:ext uri="{BB962C8B-B14F-4D97-AF65-F5344CB8AC3E}">
        <p14:creationId xmlns:p14="http://schemas.microsoft.com/office/powerpoint/2010/main" val="359091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FA6F448C-EE82-7248-B187-EF04F5275689}"/>
              </a:ext>
            </a:extLst>
          </p:cNvPr>
          <p:cNvGraphicFramePr>
            <a:graphicFrameLocks noGrp="1"/>
          </p:cNvGraphicFramePr>
          <p:nvPr>
            <p:ph idx="1"/>
            <p:extLst>
              <p:ext uri="{D42A27DB-BD31-4B8C-83A1-F6EECF244321}">
                <p14:modId xmlns:p14="http://schemas.microsoft.com/office/powerpoint/2010/main" val="267844915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Unvan 1">
            <a:extLst>
              <a:ext uri="{FF2B5EF4-FFF2-40B4-BE49-F238E27FC236}">
                <a16:creationId xmlns:a16="http://schemas.microsoft.com/office/drawing/2014/main" id="{348D974D-F932-7420-9355-037EBE85057B}"/>
              </a:ext>
            </a:extLst>
          </p:cNvPr>
          <p:cNvSpPr>
            <a:spLocks noGrp="1"/>
          </p:cNvSpPr>
          <p:nvPr>
            <p:ph type="title"/>
          </p:nvPr>
        </p:nvSpPr>
        <p:spPr>
          <a:xfrm>
            <a:off x="301907" y="2501984"/>
            <a:ext cx="4169526" cy="1495425"/>
          </a:xfrm>
        </p:spPr>
        <p:txBody>
          <a:bodyPr>
            <a:normAutofit/>
          </a:bodyPr>
          <a:lstStyle/>
          <a:p>
            <a:r>
              <a:rPr lang="tr-TR" sz="3600" b="1" dirty="0">
                <a:solidFill>
                  <a:schemeClr val="bg1"/>
                </a:solidFill>
                <a:latin typeface="Calibri Light" panose="020F0302020204030204" pitchFamily="34" charset="0"/>
                <a:cs typeface="Calibri Light" panose="020F0302020204030204" pitchFamily="34" charset="0"/>
              </a:rPr>
              <a:t>TARAMALAR ve İZLEMLER</a:t>
            </a:r>
          </a:p>
        </p:txBody>
      </p:sp>
    </p:spTree>
    <p:extLst>
      <p:ext uri="{BB962C8B-B14F-4D97-AF65-F5344CB8AC3E}">
        <p14:creationId xmlns:p14="http://schemas.microsoft.com/office/powerpoint/2010/main" val="50746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Resim 4" descr="ÇOCUKLARDA GÖRME TARAMA PROGRAMI">
            <a:extLst>
              <a:ext uri="{FF2B5EF4-FFF2-40B4-BE49-F238E27FC236}">
                <a16:creationId xmlns:a16="http://schemas.microsoft.com/office/drawing/2014/main" id="{C9321929-D023-B90A-1309-539795403B2D}"/>
              </a:ext>
            </a:extLst>
          </p:cNvPr>
          <p:cNvPicPr>
            <a:picLocks noChangeAspect="1"/>
          </p:cNvPicPr>
          <p:nvPr/>
        </p:nvPicPr>
        <p:blipFill>
          <a:blip r:embed="rId2">
            <a:alphaModFix amt="60000"/>
          </a:blip>
          <a:srcRect l="74" r="2" b="2"/>
          <a:stretch>
            <a:fillRect/>
          </a:stretch>
        </p:blipFill>
        <p:spPr>
          <a:xfrm>
            <a:off x="0" y="10"/>
            <a:ext cx="12192001" cy="6857990"/>
          </a:xfrm>
          <a:prstGeom prst="rect">
            <a:avLst/>
          </a:prstGeom>
        </p:spPr>
      </p:pic>
      <p:sp>
        <p:nvSpPr>
          <p:cNvPr id="4" name="İçerik Yer Tutucusu 2">
            <a:extLst>
              <a:ext uri="{FF2B5EF4-FFF2-40B4-BE49-F238E27FC236}">
                <a16:creationId xmlns:a16="http://schemas.microsoft.com/office/drawing/2014/main" id="{67F1EA9C-903B-688D-23F6-80C0CE483CD9}"/>
              </a:ext>
            </a:extLst>
          </p:cNvPr>
          <p:cNvSpPr>
            <a:spLocks noGrp="1"/>
          </p:cNvSpPr>
          <p:nvPr>
            <p:ph idx="1"/>
          </p:nvPr>
        </p:nvSpPr>
        <p:spPr>
          <a:xfrm>
            <a:off x="276774" y="1280435"/>
            <a:ext cx="10077048" cy="4072043"/>
          </a:xfrm>
        </p:spPr>
        <p:txBody>
          <a:bodyPr>
            <a:noAutofit/>
          </a:bodyPr>
          <a:lstStyle/>
          <a:p>
            <a:pPr marL="0" indent="0">
              <a:buNone/>
            </a:pPr>
            <a:r>
              <a:rPr lang="tr-TR" sz="2000" b="1" dirty="0">
                <a:solidFill>
                  <a:srgbClr val="FFFFFF"/>
                </a:solidFill>
                <a:latin typeface="Calibri" panose="020F0502020204030204" pitchFamily="34" charset="0"/>
                <a:cs typeface="Calibri" panose="020F0502020204030204" pitchFamily="34" charset="0"/>
              </a:rPr>
              <a:t>Yenidoğan Metabolik ve Endokrin Hastalık Tarama Programı (NTP)</a:t>
            </a:r>
            <a:br>
              <a:rPr lang="tr-TR" sz="2000" b="1" dirty="0">
                <a:solidFill>
                  <a:srgbClr val="FFFFFF"/>
                </a:solidFill>
                <a:latin typeface="Calibri" panose="020F0502020204030204" pitchFamily="34" charset="0"/>
                <a:cs typeface="Calibri" panose="020F0502020204030204" pitchFamily="34" charset="0"/>
              </a:rPr>
            </a:br>
            <a:endParaRPr lang="tr-TR" sz="2000" b="1" dirty="0">
              <a:solidFill>
                <a:srgbClr val="FFFFFF"/>
              </a:solidFill>
              <a:latin typeface="Calibri" panose="020F0502020204030204" pitchFamily="34" charset="0"/>
              <a:cs typeface="Calibri" panose="020F0502020204030204" pitchFamily="34" charset="0"/>
            </a:endParaRPr>
          </a:p>
          <a:p>
            <a:r>
              <a:rPr lang="tr-TR" sz="2000" dirty="0">
                <a:solidFill>
                  <a:srgbClr val="FFFFFF"/>
                </a:solidFill>
                <a:latin typeface="Calibri" panose="020F0502020204030204" pitchFamily="34" charset="0"/>
                <a:cs typeface="Calibri" panose="020F0502020204030204" pitchFamily="34" charset="0"/>
              </a:rPr>
              <a:t>Doğumu takiben 48 saat içerisinde ilk topuk kanı örneği, doğumun gerçekleştiği hastanede alınmalıdır. Bu kan örneğinde FKU, BE ve SMA analiz edilmektedir. Ayrıca bebekten doğumdan sonraki 3-5’inci günler arasında aile sağlığı merkezlerinde ikinci topuk kanı örneği alınmalıdır. İkinci numunede ise KHT, KAH, KF çalışılmakta ve FKU için tekrar analiz yapılmaktadır. </a:t>
            </a:r>
          </a:p>
          <a:p>
            <a:r>
              <a:rPr lang="tr-TR" sz="2000" dirty="0">
                <a:solidFill>
                  <a:srgbClr val="FFFFFF"/>
                </a:solidFill>
                <a:latin typeface="Calibri" panose="020F0502020204030204" pitchFamily="34" charset="0"/>
                <a:cs typeface="Calibri" panose="020F0502020204030204" pitchFamily="34" charset="0"/>
              </a:rPr>
              <a:t>NTP kapsamında taranan hastalıklar;</a:t>
            </a:r>
          </a:p>
          <a:p>
            <a:pPr marL="0" indent="0">
              <a:buNone/>
            </a:pPr>
            <a:r>
              <a:rPr lang="tr-TR" sz="2000" b="1" dirty="0">
                <a:solidFill>
                  <a:srgbClr val="FFFFFF"/>
                </a:solidFill>
                <a:latin typeface="Calibri" panose="020F0502020204030204" pitchFamily="34" charset="0"/>
                <a:cs typeface="Calibri" panose="020F0502020204030204" pitchFamily="34" charset="0"/>
              </a:rPr>
              <a:t>-Konjenital Hipotiroidi </a:t>
            </a:r>
          </a:p>
          <a:p>
            <a:pPr marL="0" indent="0">
              <a:buNone/>
            </a:pPr>
            <a:r>
              <a:rPr lang="tr-TR" sz="2000" b="1" dirty="0">
                <a:solidFill>
                  <a:srgbClr val="FFFFFF"/>
                </a:solidFill>
                <a:latin typeface="Calibri" panose="020F0502020204030204" pitchFamily="34" charset="0"/>
                <a:cs typeface="Calibri" panose="020F0502020204030204" pitchFamily="34" charset="0"/>
              </a:rPr>
              <a:t>-</a:t>
            </a:r>
            <a:r>
              <a:rPr lang="tr-TR" sz="2000" b="1" dirty="0" err="1">
                <a:solidFill>
                  <a:srgbClr val="FFFFFF"/>
                </a:solidFill>
                <a:latin typeface="Calibri" panose="020F0502020204030204" pitchFamily="34" charset="0"/>
                <a:cs typeface="Calibri" panose="020F0502020204030204" pitchFamily="34" charset="0"/>
              </a:rPr>
              <a:t>Fenilketonüri</a:t>
            </a:r>
            <a:r>
              <a:rPr lang="tr-TR" sz="2000" b="1" dirty="0">
                <a:solidFill>
                  <a:srgbClr val="FFFFFF"/>
                </a:solidFill>
                <a:latin typeface="Calibri" panose="020F0502020204030204" pitchFamily="34" charset="0"/>
                <a:cs typeface="Calibri" panose="020F0502020204030204" pitchFamily="34" charset="0"/>
              </a:rPr>
              <a:t> (FKU) </a:t>
            </a:r>
          </a:p>
          <a:p>
            <a:pPr marL="0" indent="0">
              <a:buNone/>
            </a:pPr>
            <a:r>
              <a:rPr lang="tr-TR" sz="2000" b="1" dirty="0">
                <a:solidFill>
                  <a:srgbClr val="FFFFFF"/>
                </a:solidFill>
                <a:latin typeface="Calibri" panose="020F0502020204030204" pitchFamily="34" charset="0"/>
                <a:cs typeface="Calibri" panose="020F0502020204030204" pitchFamily="34" charset="0"/>
              </a:rPr>
              <a:t>-</a:t>
            </a:r>
            <a:r>
              <a:rPr lang="tr-TR" sz="2000" b="1" dirty="0" err="1">
                <a:solidFill>
                  <a:srgbClr val="FFFFFF"/>
                </a:solidFill>
                <a:latin typeface="Calibri" panose="020F0502020204030204" pitchFamily="34" charset="0"/>
                <a:cs typeface="Calibri" panose="020F0502020204030204" pitchFamily="34" charset="0"/>
              </a:rPr>
              <a:t>Biotinidaz</a:t>
            </a:r>
            <a:r>
              <a:rPr lang="tr-TR" sz="2000" b="1" dirty="0">
                <a:solidFill>
                  <a:srgbClr val="FFFFFF"/>
                </a:solidFill>
                <a:latin typeface="Calibri" panose="020F0502020204030204" pitchFamily="34" charset="0"/>
                <a:cs typeface="Calibri" panose="020F0502020204030204" pitchFamily="34" charset="0"/>
              </a:rPr>
              <a:t> Eksikliği </a:t>
            </a:r>
          </a:p>
          <a:p>
            <a:pPr marL="0" indent="0">
              <a:buNone/>
            </a:pPr>
            <a:r>
              <a:rPr lang="tr-TR" sz="2000" b="1" dirty="0">
                <a:solidFill>
                  <a:srgbClr val="FFFFFF"/>
                </a:solidFill>
                <a:latin typeface="Calibri" panose="020F0502020204030204" pitchFamily="34" charset="0"/>
                <a:cs typeface="Calibri" panose="020F0502020204030204" pitchFamily="34" charset="0"/>
              </a:rPr>
              <a:t>-Kistik Fibrozis </a:t>
            </a:r>
          </a:p>
          <a:p>
            <a:pPr marL="0" indent="0">
              <a:buNone/>
            </a:pPr>
            <a:r>
              <a:rPr lang="tr-TR" sz="2000" b="1" dirty="0">
                <a:solidFill>
                  <a:srgbClr val="FFFFFF"/>
                </a:solidFill>
                <a:latin typeface="Calibri" panose="020F0502020204030204" pitchFamily="34" charset="0"/>
                <a:cs typeface="Calibri" panose="020F0502020204030204" pitchFamily="34" charset="0"/>
              </a:rPr>
              <a:t>-Konjenital Adrenal Hiperplazi (KAH) </a:t>
            </a:r>
          </a:p>
          <a:p>
            <a:pPr marL="0" indent="0">
              <a:buNone/>
            </a:pPr>
            <a:r>
              <a:rPr lang="tr-TR" sz="2000" b="1" dirty="0">
                <a:solidFill>
                  <a:srgbClr val="FFFFFF"/>
                </a:solidFill>
                <a:latin typeface="Calibri" panose="020F0502020204030204" pitchFamily="34" charset="0"/>
                <a:cs typeface="Calibri" panose="020F0502020204030204" pitchFamily="34" charset="0"/>
              </a:rPr>
              <a:t>-Spinal </a:t>
            </a:r>
            <a:r>
              <a:rPr lang="tr-TR" sz="2000" b="1" dirty="0" err="1">
                <a:solidFill>
                  <a:srgbClr val="FFFFFF"/>
                </a:solidFill>
                <a:latin typeface="Calibri" panose="020F0502020204030204" pitchFamily="34" charset="0"/>
                <a:cs typeface="Calibri" panose="020F0502020204030204" pitchFamily="34" charset="0"/>
              </a:rPr>
              <a:t>Müsküler</a:t>
            </a:r>
            <a:r>
              <a:rPr lang="tr-TR" sz="2000" b="1" dirty="0">
                <a:solidFill>
                  <a:srgbClr val="FFFFFF"/>
                </a:solidFill>
                <a:latin typeface="Calibri" panose="020F0502020204030204" pitchFamily="34" charset="0"/>
                <a:cs typeface="Calibri" panose="020F0502020204030204" pitchFamily="34" charset="0"/>
              </a:rPr>
              <a:t> Atrofi (SMA)’</a:t>
            </a:r>
            <a:r>
              <a:rPr lang="tr-TR" sz="2000" b="1" dirty="0" err="1">
                <a:solidFill>
                  <a:srgbClr val="FFFFFF"/>
                </a:solidFill>
                <a:latin typeface="Calibri" panose="020F0502020204030204" pitchFamily="34" charset="0"/>
                <a:cs typeface="Calibri" panose="020F0502020204030204" pitchFamily="34" charset="0"/>
              </a:rPr>
              <a:t>dir</a:t>
            </a:r>
            <a:r>
              <a:rPr lang="tr-TR" sz="2000" b="1" dirty="0">
                <a:solidFill>
                  <a:srgbClr val="FFFFFF"/>
                </a:solidFill>
                <a:latin typeface="Calibri" panose="020F0502020204030204" pitchFamily="34" charset="0"/>
                <a:cs typeface="Calibri" panose="020F0502020204030204" pitchFamily="34" charset="0"/>
              </a:rPr>
              <a:t>. </a:t>
            </a:r>
          </a:p>
          <a:p>
            <a:endParaRPr lang="tr-TR" sz="2000"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94290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İçerik Yer Tutucusu 4">
            <a:extLst>
              <a:ext uri="{FF2B5EF4-FFF2-40B4-BE49-F238E27FC236}">
                <a16:creationId xmlns:a16="http://schemas.microsoft.com/office/drawing/2014/main" id="{08F1A03C-1F2E-3927-2C91-E0203D52AC20}"/>
              </a:ext>
            </a:extLst>
          </p:cNvPr>
          <p:cNvSpPr>
            <a:spLocks noGrp="1"/>
          </p:cNvSpPr>
          <p:nvPr>
            <p:ph idx="1"/>
          </p:nvPr>
        </p:nvSpPr>
        <p:spPr>
          <a:xfrm>
            <a:off x="471876" y="287811"/>
            <a:ext cx="6608865" cy="3908585"/>
          </a:xfrm>
        </p:spPr>
        <p:txBody>
          <a:bodyPr>
            <a:noAutofit/>
          </a:bodyPr>
          <a:lstStyle/>
          <a:p>
            <a:pPr marL="0" indent="0">
              <a:buNone/>
            </a:pPr>
            <a:r>
              <a:rPr lang="tr-TR" sz="2000" b="1" dirty="0">
                <a:solidFill>
                  <a:srgbClr val="C00000"/>
                </a:solidFill>
                <a:latin typeface="Calibri" panose="020F0502020204030204" pitchFamily="34" charset="0"/>
                <a:cs typeface="Calibri" panose="020F0502020204030204" pitchFamily="34" charset="0"/>
              </a:rPr>
              <a:t>Evlilik Öncesi Tarama Programları </a:t>
            </a:r>
          </a:p>
          <a:p>
            <a:r>
              <a:rPr lang="tr-TR" sz="2000" b="1" dirty="0" err="1">
                <a:latin typeface="Calibri" panose="020F0502020204030204" pitchFamily="34" charset="0"/>
                <a:cs typeface="Calibri" panose="020F0502020204030204" pitchFamily="34" charset="0"/>
              </a:rPr>
              <a:t>Hemoglobinopati</a:t>
            </a:r>
            <a:r>
              <a:rPr lang="tr-TR" sz="2000" b="1" dirty="0">
                <a:latin typeface="Calibri" panose="020F0502020204030204" pitchFamily="34" charset="0"/>
                <a:cs typeface="Calibri" panose="020F0502020204030204" pitchFamily="34" charset="0"/>
              </a:rPr>
              <a:t> Tarama Programı : </a:t>
            </a:r>
            <a:r>
              <a:rPr lang="tr-TR" sz="2000" dirty="0">
                <a:latin typeface="Calibri" panose="020F0502020204030204" pitchFamily="34" charset="0"/>
                <a:cs typeface="Calibri" panose="020F0502020204030204" pitchFamily="34" charset="0"/>
              </a:rPr>
              <a:t>Evlilik raporu almak için aile hekimine başvuran eş adaylarına </a:t>
            </a:r>
            <a:r>
              <a:rPr lang="tr-TR" sz="2000" dirty="0" err="1">
                <a:latin typeface="Calibri" panose="020F0502020204030204" pitchFamily="34" charset="0"/>
                <a:cs typeface="Calibri" panose="020F0502020204030204" pitchFamily="34" charset="0"/>
              </a:rPr>
              <a:t>Hemoglobinopatiler</a:t>
            </a:r>
            <a:r>
              <a:rPr lang="tr-TR" sz="2000" dirty="0">
                <a:latin typeface="Calibri" panose="020F0502020204030204" pitchFamily="34" charset="0"/>
                <a:cs typeface="Calibri" panose="020F0502020204030204" pitchFamily="34" charset="0"/>
              </a:rPr>
              <a:t> hakkında bilgi verilerek Taahhütname  ve </a:t>
            </a:r>
            <a:r>
              <a:rPr lang="tr-TR" sz="2000" dirty="0" err="1">
                <a:latin typeface="Calibri" panose="020F0502020204030204" pitchFamily="34" charset="0"/>
                <a:cs typeface="Calibri" panose="020F0502020204030204" pitchFamily="34" charset="0"/>
              </a:rPr>
              <a:t>Hemoglobinopati</a:t>
            </a:r>
            <a:r>
              <a:rPr lang="tr-TR" sz="2000" dirty="0">
                <a:latin typeface="Calibri" panose="020F0502020204030204" pitchFamily="34" charset="0"/>
                <a:cs typeface="Calibri" panose="020F0502020204030204" pitchFamily="34" charset="0"/>
              </a:rPr>
              <a:t> Bilgilendirilmiş Onay Formu imzalatılır. </a:t>
            </a:r>
          </a:p>
          <a:p>
            <a:r>
              <a:rPr lang="tr-TR" sz="2000" b="1" dirty="0">
                <a:solidFill>
                  <a:srgbClr val="C00000"/>
                </a:solidFill>
                <a:latin typeface="Calibri" panose="020F0502020204030204" pitchFamily="34" charset="0"/>
                <a:cs typeface="Calibri" panose="020F0502020204030204" pitchFamily="34" charset="0"/>
              </a:rPr>
              <a:t>Çiftlere </a:t>
            </a:r>
            <a:r>
              <a:rPr lang="tr-TR" sz="2000" b="1" dirty="0" err="1">
                <a:solidFill>
                  <a:srgbClr val="C00000"/>
                </a:solidFill>
                <a:latin typeface="Calibri" panose="020F0502020204030204" pitchFamily="34" charset="0"/>
                <a:cs typeface="Calibri" panose="020F0502020204030204" pitchFamily="34" charset="0"/>
              </a:rPr>
              <a:t>hemoglobinopati</a:t>
            </a:r>
            <a:r>
              <a:rPr lang="tr-TR" sz="2000" b="1" dirty="0">
                <a:solidFill>
                  <a:srgbClr val="C00000"/>
                </a:solidFill>
                <a:latin typeface="Calibri" panose="020F0502020204030204" pitchFamily="34" charset="0"/>
                <a:cs typeface="Calibri" panose="020F0502020204030204" pitchFamily="34" charset="0"/>
              </a:rPr>
              <a:t> taraması yapılması zorunludur. </a:t>
            </a:r>
          </a:p>
          <a:p>
            <a:r>
              <a:rPr lang="tr-TR" sz="2000" dirty="0">
                <a:latin typeface="Calibri" panose="020F0502020204030204" pitchFamily="34" charset="0"/>
                <a:cs typeface="Calibri" panose="020F0502020204030204" pitchFamily="34" charset="0"/>
              </a:rPr>
              <a:t>Evlilik raporu almak için aile hekimlerine başvuran erkek adaylara tarama testi uygulanır. Tarama test sonucu görülmeden rapor düzenlenmemelidir. </a:t>
            </a:r>
          </a:p>
          <a:p>
            <a:r>
              <a:rPr lang="tr-TR" sz="2000" dirty="0">
                <a:latin typeface="Calibri" panose="020F0502020204030204" pitchFamily="34" charset="0"/>
                <a:cs typeface="Calibri" panose="020F0502020204030204" pitchFamily="34" charset="0"/>
              </a:rPr>
              <a:t>Eğer erkek eş adayında taşıyıcılık saptanırsa ya da sonuç şüpheli çıkarsa mutlaka kadın eş adayına da tarama testi uygulanmalıdır. </a:t>
            </a:r>
          </a:p>
          <a:p>
            <a:r>
              <a:rPr lang="tr-TR" sz="2000" dirty="0">
                <a:latin typeface="Calibri" panose="020F0502020204030204" pitchFamily="34" charset="0"/>
                <a:cs typeface="Calibri" panose="020F0502020204030204" pitchFamily="34" charset="0"/>
              </a:rPr>
              <a:t>Her ikisi de taşıyıcı çıkan çiftler hematoloji uzmanına ilde hematoloji uzmanı yoksa dahiliye uzmanına sevk edilmelidir. Kesin tanının ardından mutlaka genetik danışmanlık almaları sağlanmalı ve bebek sahibi olmadan önce de Genetik Hastalıklar Tanı ve Tedavi Merkezlerine yönlendirilmelidirler.</a:t>
            </a:r>
          </a:p>
        </p:txBody>
      </p:sp>
      <p:pic>
        <p:nvPicPr>
          <p:cNvPr id="5" name="Resim 4" descr="Evlilik Öncesi Yapılacak Testleri İhmal Etmeyin ! 📌Evlilik hazırlığında  olan çiftler için özel olarak hazırladığımız test panel ile sağlıklı bir  evliliğin kapılarını aralıyoruz. 🔹Evlilik Öncesi için hazırladığımız -  -Test Panelimiz -Kan Grubu">
            <a:extLst>
              <a:ext uri="{FF2B5EF4-FFF2-40B4-BE49-F238E27FC236}">
                <a16:creationId xmlns:a16="http://schemas.microsoft.com/office/drawing/2014/main" id="{ACD603CB-0AE5-6A7F-D48E-4A8DC448B3AE}"/>
              </a:ext>
            </a:extLst>
          </p:cNvPr>
          <p:cNvPicPr>
            <a:picLocks noChangeAspect="1"/>
          </p:cNvPicPr>
          <p:nvPr/>
        </p:nvPicPr>
        <p:blipFill>
          <a:blip r:embed="rId2"/>
          <a:srcRect b="4459"/>
          <a:stretch>
            <a:fillRect/>
          </a:stretch>
        </p:blipFill>
        <p:spPr>
          <a:xfrm>
            <a:off x="7080742" y="717012"/>
            <a:ext cx="4337385" cy="5203341"/>
          </a:xfrm>
          <a:prstGeom prst="rect">
            <a:avLst/>
          </a:prstGeom>
        </p:spPr>
      </p:pic>
    </p:spTree>
    <p:extLst>
      <p:ext uri="{BB962C8B-B14F-4D97-AF65-F5344CB8AC3E}">
        <p14:creationId xmlns:p14="http://schemas.microsoft.com/office/powerpoint/2010/main" val="4141221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a:extLst>
              <a:ext uri="{FF2B5EF4-FFF2-40B4-BE49-F238E27FC236}">
                <a16:creationId xmlns:a16="http://schemas.microsoft.com/office/drawing/2014/main" id="{D348997C-94E6-AE46-A1C4-316ECE39CE7C}"/>
              </a:ext>
            </a:extLst>
          </p:cNvPr>
          <p:cNvSpPr>
            <a:spLocks noGrp="1"/>
          </p:cNvSpPr>
          <p:nvPr>
            <p:ph idx="1"/>
          </p:nvPr>
        </p:nvSpPr>
        <p:spPr>
          <a:xfrm>
            <a:off x="839405" y="2615934"/>
            <a:ext cx="7108002" cy="3917773"/>
          </a:xfrm>
        </p:spPr>
        <p:txBody>
          <a:bodyPr>
            <a:normAutofit/>
          </a:bodyPr>
          <a:lstStyle/>
          <a:p>
            <a:r>
              <a:rPr lang="tr-TR" sz="2000" b="1" dirty="0">
                <a:solidFill>
                  <a:srgbClr val="C00000"/>
                </a:solidFill>
                <a:latin typeface="Calibri" panose="020F0502020204030204" pitchFamily="34" charset="0"/>
                <a:cs typeface="Calibri" panose="020F0502020204030204" pitchFamily="34" charset="0"/>
              </a:rPr>
              <a:t>Spinal </a:t>
            </a:r>
            <a:r>
              <a:rPr lang="tr-TR" sz="2000" b="1" dirty="0" err="1">
                <a:solidFill>
                  <a:srgbClr val="C00000"/>
                </a:solidFill>
                <a:latin typeface="Calibri" panose="020F0502020204030204" pitchFamily="34" charset="0"/>
                <a:cs typeface="Calibri" panose="020F0502020204030204" pitchFamily="34" charset="0"/>
              </a:rPr>
              <a:t>Musküler</a:t>
            </a:r>
            <a:r>
              <a:rPr lang="tr-TR" sz="2000" b="1" dirty="0">
                <a:solidFill>
                  <a:srgbClr val="C00000"/>
                </a:solidFill>
                <a:latin typeface="Calibri" panose="020F0502020204030204" pitchFamily="34" charset="0"/>
                <a:cs typeface="Calibri" panose="020F0502020204030204" pitchFamily="34" charset="0"/>
              </a:rPr>
              <a:t> Atrofi (SMA) Taşıyıcı Tarama Programı: </a:t>
            </a:r>
            <a:r>
              <a:rPr lang="tr-TR" sz="2000" dirty="0">
                <a:latin typeface="Calibri" panose="020F0502020204030204" pitchFamily="34" charset="0"/>
                <a:cs typeface="Calibri" panose="020F0502020204030204" pitchFamily="34" charset="0"/>
              </a:rPr>
              <a:t>Evlilik öncesi dönemde SMA açısından taşıyıcı çiftleri belirleyerek, ailelere genetik danışma vermek, SMA hastalığının uzun dönem morbidite ve mortalitesini azaltmak amaçlanmaktadır. </a:t>
            </a:r>
          </a:p>
          <a:p>
            <a:r>
              <a:rPr lang="tr-TR" sz="2000" b="1" dirty="0">
                <a:latin typeface="Calibri" panose="020F0502020204030204" pitchFamily="34" charset="0"/>
                <a:cs typeface="Calibri" panose="020F0502020204030204" pitchFamily="34" charset="0"/>
              </a:rPr>
              <a:t>Evlilik öncesi sağlık raporu için başvuranlara tarama sonucu görülmeden evlilik raporu düzenlenebilir.</a:t>
            </a:r>
          </a:p>
          <a:p>
            <a:r>
              <a:rPr lang="tr-TR" sz="2000" b="1" dirty="0">
                <a:solidFill>
                  <a:srgbClr val="C00000"/>
                </a:solidFill>
                <a:latin typeface="Calibri" panose="020F0502020204030204" pitchFamily="34" charset="0"/>
                <a:cs typeface="Calibri" panose="020F0502020204030204" pitchFamily="34" charset="0"/>
              </a:rPr>
              <a:t>SMA taraması zorunlu değildir. </a:t>
            </a:r>
          </a:p>
          <a:p>
            <a:endParaRPr lang="tr-TR" sz="2000" dirty="0">
              <a:latin typeface="Calibri" panose="020F0502020204030204" pitchFamily="34" charset="0"/>
              <a:cs typeface="Calibri" panose="020F0502020204030204" pitchFamily="34" charset="0"/>
            </a:endParaRPr>
          </a:p>
        </p:txBody>
      </p:sp>
      <p:pic>
        <p:nvPicPr>
          <p:cNvPr id="4" name="Grafik 3" descr="Türkiye SMA Vakfı | SMA Hastalığı ile Mücadele ve Sağlıklı Yarınlar İçin">
            <a:extLst>
              <a:ext uri="{FF2B5EF4-FFF2-40B4-BE49-F238E27FC236}">
                <a16:creationId xmlns:a16="http://schemas.microsoft.com/office/drawing/2014/main" id="{A3746BB5-871E-5E71-0BC2-24CC1D1A31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47408" y="2155115"/>
            <a:ext cx="3800201" cy="3755915"/>
          </a:xfrm>
          <a:prstGeom prst="rect">
            <a:avLst/>
          </a:prstGeom>
        </p:spPr>
      </p:pic>
      <p:sp>
        <p:nvSpPr>
          <p:cNvPr id="21"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131447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Unvan 1"/>
          <p:cNvSpPr>
            <a:spLocks noGrp="1"/>
          </p:cNvSpPr>
          <p:nvPr>
            <p:ph type="title"/>
          </p:nvPr>
        </p:nvSpPr>
        <p:spPr>
          <a:xfrm>
            <a:off x="489045" y="355484"/>
            <a:ext cx="7497667" cy="1322887"/>
          </a:xfrm>
        </p:spPr>
        <p:txBody>
          <a:bodyPr>
            <a:normAutofit/>
          </a:bodyPr>
          <a:lstStyle/>
          <a:p>
            <a:r>
              <a:rPr lang="tr-TR" sz="3600" b="1" dirty="0">
                <a:solidFill>
                  <a:srgbClr val="C00000"/>
                </a:solidFill>
                <a:latin typeface="Calibri Light" panose="020F0302020204030204" pitchFamily="34" charset="0"/>
                <a:cs typeface="Calibri Light" panose="020F0302020204030204" pitchFamily="34" charset="0"/>
              </a:rPr>
              <a:t>BİLDİRİMİ ZORUNLU BULAŞICI HASTALIKLAR</a:t>
            </a:r>
          </a:p>
        </p:txBody>
      </p:sp>
      <p:sp>
        <p:nvSpPr>
          <p:cNvPr id="3" name="İçerik Yer Tutucusu 2"/>
          <p:cNvSpPr>
            <a:spLocks noGrp="1"/>
          </p:cNvSpPr>
          <p:nvPr>
            <p:ph idx="1"/>
          </p:nvPr>
        </p:nvSpPr>
        <p:spPr>
          <a:xfrm>
            <a:off x="393386" y="2033855"/>
            <a:ext cx="7983443" cy="3908585"/>
          </a:xfrm>
        </p:spPr>
        <p:txBody>
          <a:bodyPr>
            <a:noAutofit/>
          </a:bodyPr>
          <a:lstStyle/>
          <a:p>
            <a:r>
              <a:rPr lang="tr-TR" sz="2000" dirty="0">
                <a:latin typeface="Calibri" panose="020F0502020204030204" pitchFamily="34" charset="0"/>
                <a:cs typeface="Calibri" panose="020F0502020204030204" pitchFamily="34" charset="0"/>
              </a:rPr>
              <a:t>Bildirimi zorunlu bulaşıcı hastalığın ihbarı ve bildiriminden sağlık hizmeti veren bütün kamu kurum ve kuruluşları ile gerçek kişiler ve özel kuruluşlar sorumludur. </a:t>
            </a:r>
          </a:p>
          <a:p>
            <a:r>
              <a:rPr lang="tr-TR" sz="2000" dirty="0" err="1">
                <a:latin typeface="Calibri" panose="020F0502020204030204" pitchFamily="34" charset="0"/>
                <a:cs typeface="Calibri" panose="020F0502020204030204" pitchFamily="34" charset="0"/>
              </a:rPr>
              <a:t>AHBS’nde</a:t>
            </a:r>
            <a:r>
              <a:rPr lang="tr-TR" sz="2000" dirty="0">
                <a:latin typeface="Calibri" panose="020F0502020204030204" pitchFamily="34" charset="0"/>
                <a:cs typeface="Calibri" panose="020F0502020204030204" pitchFamily="34" charset="0"/>
              </a:rPr>
              <a:t> herhangi bir hastaya bildirimi zorunlu bulaşıcı hastalık tanısı konulduğu anda, girilen tanının bildirimi zorunlu bulaşıcı hastalık olduğunu hatırlatan bir uyarı mesajı ekrana gelmektedir. Bu uyarının kabul edilmesinin ardından bulaşıcı hastalık bildirim ekranı açılmaktadır. </a:t>
            </a:r>
            <a:r>
              <a:rPr lang="tr-TR" sz="2000" b="1" dirty="0">
                <a:latin typeface="Calibri" panose="020F0502020204030204" pitchFamily="34" charset="0"/>
                <a:cs typeface="Calibri" panose="020F0502020204030204" pitchFamily="34" charset="0"/>
              </a:rPr>
              <a:t>Bildirimi Zorunlu Bulaşıcı Hastalıklar Bildirim Formu-Form014</a:t>
            </a:r>
            <a:r>
              <a:rPr lang="tr-TR" sz="2000" dirty="0">
                <a:latin typeface="Calibri" panose="020F0502020204030204" pitchFamily="34" charset="0"/>
                <a:cs typeface="Calibri" panose="020F0502020204030204" pitchFamily="34" charset="0"/>
              </a:rPr>
              <a:t> standardındaki bu ekranda yer alan bilgilerin bir bölümü sistemden otomatik olarak gelmekte bir bölümü de tanı koyan hekim tarafından doldurulmaktadır. </a:t>
            </a:r>
          </a:p>
        </p:txBody>
      </p:sp>
      <p:pic>
        <p:nvPicPr>
          <p:cNvPr id="4" name="Resim 3" descr="Bildirimi Zorunlu Hastalık FormuForm 014 - 1710261644540159 | PDF">
            <a:extLst>
              <a:ext uri="{FF2B5EF4-FFF2-40B4-BE49-F238E27FC236}">
                <a16:creationId xmlns:a16="http://schemas.microsoft.com/office/drawing/2014/main" id="{E0EE33F1-907D-6A82-6009-7D68371A9085}"/>
              </a:ext>
            </a:extLst>
          </p:cNvPr>
          <p:cNvPicPr>
            <a:picLocks noChangeAspect="1"/>
          </p:cNvPicPr>
          <p:nvPr/>
        </p:nvPicPr>
        <p:blipFill>
          <a:blip r:embed="rId2"/>
          <a:stretch>
            <a:fillRect/>
          </a:stretch>
        </p:blipFill>
        <p:spPr>
          <a:xfrm>
            <a:off x="8472488" y="1016927"/>
            <a:ext cx="3366411" cy="4488549"/>
          </a:xfrm>
          <a:prstGeom prst="rect">
            <a:avLst/>
          </a:prstGeom>
        </p:spPr>
      </p:pic>
    </p:spTree>
    <p:extLst>
      <p:ext uri="{BB962C8B-B14F-4D97-AF65-F5344CB8AC3E}">
        <p14:creationId xmlns:p14="http://schemas.microsoft.com/office/powerpoint/2010/main" val="1668405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 2 Performans Itiraz Formudocx | PDF">
            <a:extLst>
              <a:ext uri="{FF2B5EF4-FFF2-40B4-BE49-F238E27FC236}">
                <a16:creationId xmlns:a16="http://schemas.microsoft.com/office/drawing/2014/main" id="{A4D7BC48-A520-7497-A639-47D416F8699A}"/>
              </a:ext>
            </a:extLst>
          </p:cNvPr>
          <p:cNvPicPr>
            <a:picLocks noGrp="1" noChangeAspect="1"/>
          </p:cNvPicPr>
          <p:nvPr>
            <p:ph idx="1"/>
          </p:nvPr>
        </p:nvPicPr>
        <p:blipFill>
          <a:blip r:embed="rId2"/>
          <a:stretch>
            <a:fillRect/>
          </a:stretch>
        </p:blipFill>
        <p:spPr>
          <a:xfrm>
            <a:off x="3213463" y="0"/>
            <a:ext cx="4932300" cy="6858000"/>
          </a:xfrm>
          <a:prstGeom prst="rect">
            <a:avLst/>
          </a:prstGeom>
        </p:spPr>
      </p:pic>
    </p:spTree>
    <p:extLst>
      <p:ext uri="{BB962C8B-B14F-4D97-AF65-F5344CB8AC3E}">
        <p14:creationId xmlns:p14="http://schemas.microsoft.com/office/powerpoint/2010/main" val="142926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Unvan 1">
            <a:extLst>
              <a:ext uri="{FF2B5EF4-FFF2-40B4-BE49-F238E27FC236}">
                <a16:creationId xmlns:a16="http://schemas.microsoft.com/office/drawing/2014/main" id="{122D4F6E-A015-9C4A-997B-B165D81D2DEC}"/>
              </a:ext>
            </a:extLst>
          </p:cNvPr>
          <p:cNvSpPr>
            <a:spLocks noGrp="1"/>
          </p:cNvSpPr>
          <p:nvPr>
            <p:ph type="title"/>
          </p:nvPr>
        </p:nvSpPr>
        <p:spPr>
          <a:xfrm>
            <a:off x="822709" y="436507"/>
            <a:ext cx="9392421" cy="1330841"/>
          </a:xfrm>
        </p:spPr>
        <p:txBody>
          <a:bodyPr>
            <a:normAutofit/>
          </a:bodyPr>
          <a:lstStyle/>
          <a:p>
            <a:r>
              <a:rPr lang="tr-TR" sz="4000" b="1" dirty="0">
                <a:latin typeface="Calibri Light" panose="020F0302020204030204" pitchFamily="34" charset="0"/>
                <a:cs typeface="Calibri Light" panose="020F0302020204030204" pitchFamily="34" charset="0"/>
              </a:rPr>
              <a:t>Hastalık Yönetim Platformu (HYP)</a:t>
            </a:r>
          </a:p>
        </p:txBody>
      </p:sp>
      <p:sp>
        <p:nvSpPr>
          <p:cNvPr id="5" name="İçerik Yer Tutucusu 2">
            <a:extLst>
              <a:ext uri="{FF2B5EF4-FFF2-40B4-BE49-F238E27FC236}">
                <a16:creationId xmlns:a16="http://schemas.microsoft.com/office/drawing/2014/main" id="{935E971E-F0FF-9F89-10FD-EFC9835E0290}"/>
              </a:ext>
            </a:extLst>
          </p:cNvPr>
          <p:cNvSpPr>
            <a:spLocks noGrp="1"/>
          </p:cNvSpPr>
          <p:nvPr>
            <p:ph idx="1"/>
          </p:nvPr>
        </p:nvSpPr>
        <p:spPr>
          <a:xfrm>
            <a:off x="822708" y="2203855"/>
            <a:ext cx="6810375" cy="3917773"/>
          </a:xfrm>
        </p:spPr>
        <p:txBody>
          <a:bodyPr>
            <a:normAutofit/>
          </a:bodyPr>
          <a:lstStyle/>
          <a:p>
            <a:r>
              <a:rPr lang="tr-TR" sz="1800" dirty="0">
                <a:latin typeface="Calibri" panose="020F0502020204030204" pitchFamily="34" charset="0"/>
                <a:cs typeface="Calibri" panose="020F0502020204030204" pitchFamily="34" charset="0"/>
              </a:rPr>
              <a:t>Kronik hastalıkların tarama ve izlemleri, aile hekimliği birimlerince </a:t>
            </a:r>
            <a:r>
              <a:rPr lang="tr-TR" sz="1800" b="1" dirty="0">
                <a:latin typeface="Calibri" panose="020F0502020204030204" pitchFamily="34" charset="0"/>
                <a:cs typeface="Calibri" panose="020F0502020204030204" pitchFamily="34" charset="0"/>
              </a:rPr>
              <a:t>"Hastalık Yönetim Platformu" (HYP)</a:t>
            </a:r>
            <a:r>
              <a:rPr lang="tr-TR" sz="1800" dirty="0">
                <a:latin typeface="Calibri" panose="020F0502020204030204" pitchFamily="34" charset="0"/>
                <a:cs typeface="Calibri" panose="020F0502020204030204" pitchFamily="34" charset="0"/>
              </a:rPr>
              <a:t> uygulaması ile yapılır. Hastalık Yönetim Platformu uygulaması Aile Hekimliği Sözleşme ve Ödeme Yönetmeliğinde “tarama ve takip katsayısı” ve “teşvik ödemesi” düzenlemeleriyle yer almıştır. </a:t>
            </a:r>
          </a:p>
          <a:p>
            <a:r>
              <a:rPr lang="tr-TR" sz="1800" dirty="0">
                <a:latin typeface="Calibri" panose="020F0502020204030204" pitchFamily="34" charset="0"/>
                <a:cs typeface="Calibri" panose="020F0502020204030204" pitchFamily="34" charset="0"/>
              </a:rPr>
              <a:t>HYP kapsamında yapılan taramalar ile kronik hastalıkların erken teşhisi; izlemler ve uygun tedavi ile hastalıkların semptom ve bulgularının kontrol altına alınması; komplikasyon izlemi ile fonksiyon kayıplarının önüne geçilmesi hedeflenmektedir.</a:t>
            </a:r>
          </a:p>
          <a:p>
            <a:r>
              <a:rPr lang="tr-TR" sz="1800" dirty="0">
                <a:latin typeface="Calibri" panose="020F0502020204030204" pitchFamily="34" charset="0"/>
                <a:cs typeface="Calibri" panose="020F0502020204030204" pitchFamily="34" charset="0"/>
              </a:rPr>
              <a:t> HYP kapsamında hipertansiyon, diyabet, kardiyovasküler risk değerlendirmesi, obezite ve çok yönlü yaşlı değerlendirmesi için ilgili ekranlar kullanılır.</a:t>
            </a:r>
          </a:p>
        </p:txBody>
      </p:sp>
      <p:pic>
        <p:nvPicPr>
          <p:cNvPr id="2" name="Resim 1" descr="Aile Hekimliği Sisteminde HYP Gerçeği: İmtihan mı, İyileştirme mi?">
            <a:extLst>
              <a:ext uri="{FF2B5EF4-FFF2-40B4-BE49-F238E27FC236}">
                <a16:creationId xmlns:a16="http://schemas.microsoft.com/office/drawing/2014/main" id="{930F349E-1789-D995-9C38-0451672124E9}"/>
              </a:ext>
            </a:extLst>
          </p:cNvPr>
          <p:cNvPicPr>
            <a:picLocks noChangeAspect="1"/>
          </p:cNvPicPr>
          <p:nvPr/>
        </p:nvPicPr>
        <p:blipFill>
          <a:blip r:embed="rId2"/>
          <a:stretch>
            <a:fillRect/>
          </a:stretch>
        </p:blipFill>
        <p:spPr>
          <a:xfrm>
            <a:off x="7515225" y="2737159"/>
            <a:ext cx="4676775" cy="2394252"/>
          </a:xfrm>
          <a:prstGeom prst="rect">
            <a:avLst/>
          </a:prstGeom>
        </p:spPr>
      </p:pic>
      <p:sp>
        <p:nvSpPr>
          <p:cNvPr id="17"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2440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A1F9228-2371-46CB-BAC4-8573CB9EAEED}"/>
              </a:ext>
            </a:extLst>
          </p:cNvPr>
          <p:cNvSpPr>
            <a:spLocks noGrp="1"/>
          </p:cNvSpPr>
          <p:nvPr>
            <p:ph type="title"/>
          </p:nvPr>
        </p:nvSpPr>
        <p:spPr>
          <a:xfrm>
            <a:off x="341465" y="672340"/>
            <a:ext cx="10515600" cy="538544"/>
          </a:xfrm>
        </p:spPr>
        <p:txBody>
          <a:bodyPr>
            <a:noAutofit/>
          </a:bodyPr>
          <a:lstStyle/>
          <a:p>
            <a:pPr algn="ctr"/>
            <a:r>
              <a:rPr lang="tr-TR" sz="2700" b="1" dirty="0">
                <a:latin typeface="+mn-lt"/>
              </a:rPr>
              <a:t>Hastalık Yönetim Platformunun Hekim Kayıt Ekranı Kullanımı</a:t>
            </a:r>
          </a:p>
        </p:txBody>
      </p:sp>
      <p:sp>
        <p:nvSpPr>
          <p:cNvPr id="3" name="İçerik Yer Tutucusu 2">
            <a:extLst>
              <a:ext uri="{FF2B5EF4-FFF2-40B4-BE49-F238E27FC236}">
                <a16:creationId xmlns:a16="http://schemas.microsoft.com/office/drawing/2014/main" id="{4F93B6F3-805A-42E9-9E8B-69585A43FC2E}"/>
              </a:ext>
            </a:extLst>
          </p:cNvPr>
          <p:cNvSpPr>
            <a:spLocks noGrp="1"/>
          </p:cNvSpPr>
          <p:nvPr>
            <p:ph idx="1"/>
          </p:nvPr>
        </p:nvSpPr>
        <p:spPr>
          <a:xfrm>
            <a:off x="341465" y="5566979"/>
            <a:ext cx="11358880" cy="814007"/>
          </a:xfrm>
        </p:spPr>
        <p:txBody>
          <a:bodyPr>
            <a:noAutofit/>
          </a:bodyPr>
          <a:lstStyle/>
          <a:p>
            <a:pPr marL="0" indent="0">
              <a:lnSpc>
                <a:spcPct val="150000"/>
              </a:lnSpc>
              <a:spcBef>
                <a:spcPts val="0"/>
              </a:spcBef>
              <a:buNone/>
            </a:pPr>
            <a:r>
              <a:rPr lang="tr-TR" sz="1800" dirty="0">
                <a:cs typeface="Times New Roman" pitchFamily="18" charset="0"/>
              </a:rPr>
              <a:t>Her hastalık için farklı renkte ekranlar tasarlanmış olup hastalık takip geçmişi, bir önceki tedavi planı özeti, tedavi planı notları, önemli parametreleri ve hedefleri hasta kayıt ekranında yer almaktadır.</a:t>
            </a:r>
            <a:endParaRPr lang="tr-TR" sz="2000" dirty="0">
              <a:cs typeface="Times New Roman" pitchFamily="18" charset="0"/>
            </a:endParaRPr>
          </a:p>
        </p:txBody>
      </p:sp>
      <p:pic>
        <p:nvPicPr>
          <p:cNvPr id="8" name="Picture 7" descr="C:\Users\srdc\Desktop\snapshots\hasta-dashboard.png">
            <a:extLst>
              <a:ext uri="{FF2B5EF4-FFF2-40B4-BE49-F238E27FC236}">
                <a16:creationId xmlns:a16="http://schemas.microsoft.com/office/drawing/2014/main" id="{4AA32DDD-5761-4A50-ABD3-01E8270CBDE0}"/>
              </a:ext>
            </a:extLst>
          </p:cNvPr>
          <p:cNvPicPr/>
          <p:nvPr/>
        </p:nvPicPr>
        <p:blipFill rotWithShape="1">
          <a:blip r:embed="rId3" cstate="print">
            <a:extLst>
              <a:ext uri="{28A0092B-C50C-407E-A947-70E740481C1C}">
                <a14:useLocalDpi xmlns:a14="http://schemas.microsoft.com/office/drawing/2010/main" val="0"/>
              </a:ext>
            </a:extLst>
          </a:blip>
          <a:srcRect b="52945"/>
          <a:stretch/>
        </p:blipFill>
        <p:spPr bwMode="auto">
          <a:xfrm>
            <a:off x="650277" y="1753630"/>
            <a:ext cx="4444238" cy="2959047"/>
          </a:xfrm>
          <a:prstGeom prst="rect">
            <a:avLst/>
          </a:prstGeom>
          <a:noFill/>
          <a:ln>
            <a:noFill/>
          </a:ln>
        </p:spPr>
      </p:pic>
      <p:pic>
        <p:nvPicPr>
          <p:cNvPr id="9" name="Picture 3" descr="A screenshot of a social media post&#10;&#10;Description automatically generated">
            <a:extLst>
              <a:ext uri="{FF2B5EF4-FFF2-40B4-BE49-F238E27FC236}">
                <a16:creationId xmlns:a16="http://schemas.microsoft.com/office/drawing/2014/main" id="{7125C14F-2940-4E6E-A318-37D9E929656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908809" y="1907307"/>
            <a:ext cx="4723099" cy="3189057"/>
          </a:xfrm>
          <a:prstGeom prst="rect">
            <a:avLst/>
          </a:prstGeom>
        </p:spPr>
      </p:pic>
      <p:pic>
        <p:nvPicPr>
          <p:cNvPr id="10" name="Picture 5" descr="C:\Users\srdc\Desktop\snapshots\kvr-risk.png">
            <a:extLst>
              <a:ext uri="{FF2B5EF4-FFF2-40B4-BE49-F238E27FC236}">
                <a16:creationId xmlns:a16="http://schemas.microsoft.com/office/drawing/2014/main" id="{4A1E628C-5834-4B24-B4BA-8B01C7E74F8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53460" y="2376052"/>
            <a:ext cx="4620656" cy="3154715"/>
          </a:xfrm>
          <a:prstGeom prst="rect">
            <a:avLst/>
          </a:prstGeom>
          <a:noFill/>
          <a:ln>
            <a:noFill/>
          </a:ln>
        </p:spPr>
      </p:pic>
    </p:spTree>
    <p:extLst>
      <p:ext uri="{BB962C8B-B14F-4D97-AF65-F5344CB8AC3E}">
        <p14:creationId xmlns:p14="http://schemas.microsoft.com/office/powerpoint/2010/main" val="2636186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97EA0FA1-D437-4806-A8C9-E84F5B764184}"/>
              </a:ext>
            </a:extLst>
          </p:cNvPr>
          <p:cNvSpPr>
            <a:spLocks noGrp="1"/>
          </p:cNvSpPr>
          <p:nvPr>
            <p:ph type="title"/>
          </p:nvPr>
        </p:nvSpPr>
        <p:spPr>
          <a:xfrm>
            <a:off x="630936" y="639520"/>
            <a:ext cx="4926902" cy="1719072"/>
          </a:xfrm>
        </p:spPr>
        <p:txBody>
          <a:bodyPr vert="horz" lIns="91440" tIns="45720" rIns="91440" bIns="45720" rtlCol="0" anchor="b">
            <a:normAutofit/>
          </a:bodyPr>
          <a:lstStyle/>
          <a:p>
            <a:pPr>
              <a:defRPr/>
            </a:pPr>
            <a:r>
              <a:rPr lang="en-US" sz="4000" b="1" kern="1200" dirty="0" err="1">
                <a:solidFill>
                  <a:schemeClr val="tx1"/>
                </a:solidFill>
                <a:latin typeface="Calibri Light" panose="020F0302020204030204" pitchFamily="34" charset="0"/>
                <a:cs typeface="Calibri Light" panose="020F0302020204030204" pitchFamily="34" charset="0"/>
              </a:rPr>
              <a:t>HYP’de</a:t>
            </a:r>
            <a:r>
              <a:rPr lang="en-US" sz="4000" b="1" kern="1200" dirty="0">
                <a:solidFill>
                  <a:schemeClr val="tx1"/>
                </a:solidFill>
                <a:latin typeface="Calibri Light" panose="020F0302020204030204" pitchFamily="34" charset="0"/>
                <a:cs typeface="Calibri Light" panose="020F0302020204030204" pitchFamily="34" charset="0"/>
              </a:rPr>
              <a:t> Hasta Takip Ekranı</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ikdörtgen 2"/>
          <p:cNvSpPr/>
          <p:nvPr/>
        </p:nvSpPr>
        <p:spPr>
          <a:xfrm>
            <a:off x="0" y="3841948"/>
            <a:ext cx="11919579" cy="3410712"/>
          </a:xfrm>
          <a:prstGeom prst="rect">
            <a:avLst/>
          </a:prstGeom>
        </p:spPr>
        <p:txBody>
          <a:bodyPr vert="horz" lIns="91440" tIns="45720" rIns="91440" bIns="45720" rtlCol="0" anchor="t">
            <a:noAutofit/>
          </a:bodyPr>
          <a:lstStyle/>
          <a:p>
            <a:pPr marL="342900" indent="-228600">
              <a:lnSpc>
                <a:spcPct val="90000"/>
              </a:lnSpc>
              <a:spcAft>
                <a:spcPts val="600"/>
              </a:spcAft>
              <a:buClr>
                <a:schemeClr val="accent1">
                  <a:lumMod val="75000"/>
                </a:schemeClr>
              </a:buClr>
              <a:buSzPct val="85000"/>
              <a:buFont typeface="Arial" panose="020B0604020202020204" pitchFamily="34" charset="0"/>
              <a:buChar char="•"/>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taraması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izlemi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başlatılacağında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veya</a:t>
            </a:r>
            <a:r>
              <a:rPr lang="en-US" sz="2000" dirty="0">
                <a:latin typeface="Calibri" panose="020F0502020204030204" pitchFamily="34" charset="0"/>
                <a:cs typeface="Calibri" panose="020F0502020204030204" pitchFamily="34" charset="0"/>
              </a:rPr>
              <a:t> var </a:t>
            </a:r>
            <a:r>
              <a:rPr lang="en-US" sz="2000" dirty="0" err="1">
                <a:latin typeface="Calibri" panose="020F0502020204030204" pitchFamily="34" charset="0"/>
                <a:cs typeface="Calibri" panose="020F0502020204030204" pitchFamily="34" charset="0"/>
              </a:rPr>
              <a:t>olan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işleme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devam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edileceğinde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öncelikle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hastayla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ilgili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genel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bilgilerin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görüntülendiği</a:t>
            </a:r>
            <a:r>
              <a:rPr lang="en-US" sz="2000" dirty="0">
                <a:latin typeface="Calibri" panose="020F0502020204030204" pitchFamily="34" charset="0"/>
                <a:cs typeface="Calibri" panose="020F0502020204030204" pitchFamily="34" charset="0"/>
              </a:rPr>
              <a:t> hasta </a:t>
            </a:r>
            <a:r>
              <a:rPr lang="en-US" sz="2000" dirty="0" err="1">
                <a:latin typeface="Calibri" panose="020F0502020204030204" pitchFamily="34" charset="0"/>
                <a:cs typeface="Calibri" panose="020F0502020204030204" pitchFamily="34" charset="0"/>
              </a:rPr>
              <a:t>ekranı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açılır</a:t>
            </a:r>
            <a:r>
              <a:rPr lang="en-US" sz="2000" dirty="0">
                <a:latin typeface="Calibri" panose="020F0502020204030204" pitchFamily="34" charset="0"/>
                <a:cs typeface="Calibri" panose="020F0502020204030204" pitchFamily="34" charset="0"/>
              </a:rPr>
              <a:t>: </a:t>
            </a:r>
          </a:p>
          <a:p>
            <a:pPr marL="647700" lvl="1" indent="-228600">
              <a:lnSpc>
                <a:spcPct val="90000"/>
              </a:lnSpc>
              <a:spcAft>
                <a:spcPts val="600"/>
              </a:spcAft>
              <a:buClr>
                <a:schemeClr val="accent1">
                  <a:lumMod val="75000"/>
                </a:schemeClr>
              </a:buClr>
              <a:buSzPct val="85000"/>
              <a:buFont typeface="Arial" panose="020B0604020202020204" pitchFamily="34" charset="0"/>
              <a:buChar char="•"/>
              <a:tabLst>
                <a:tab pos="542925" algn="l"/>
              </a:tabLst>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demografik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bilgileri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hastalık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programlarındaki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durumları</a:t>
            </a:r>
            <a:r>
              <a:rPr lang="en-US" sz="2000" dirty="0">
                <a:latin typeface="Calibri" panose="020F0502020204030204" pitchFamily="34" charset="0"/>
                <a:cs typeface="Calibri" panose="020F0502020204030204" pitchFamily="34" charset="0"/>
              </a:rPr>
              <a:t>, </a:t>
            </a:r>
          </a:p>
          <a:p>
            <a:pPr marL="647700" lvl="1" indent="-228600">
              <a:lnSpc>
                <a:spcPct val="90000"/>
              </a:lnSpc>
              <a:spcAft>
                <a:spcPts val="600"/>
              </a:spcAft>
              <a:buClr>
                <a:schemeClr val="accent1">
                  <a:lumMod val="75000"/>
                </a:schemeClr>
              </a:buClr>
              <a:buSzPct val="85000"/>
              <a:buFont typeface="Arial" panose="020B0604020202020204" pitchFamily="34" charset="0"/>
              <a:buChar char="•"/>
              <a:tabLst>
                <a:tab pos="542925" algn="l"/>
              </a:tabLst>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tarama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izlem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geçmişi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ile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sağlık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kurumu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ziyaretlerinin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kronolojik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gösterimi</a:t>
            </a:r>
            <a:r>
              <a:rPr lang="en-US" sz="2000" dirty="0">
                <a:latin typeface="Calibri" panose="020F0502020204030204" pitchFamily="34" charset="0"/>
                <a:cs typeface="Calibri" panose="020F0502020204030204" pitchFamily="34" charset="0"/>
              </a:rPr>
              <a:t>, </a:t>
            </a:r>
          </a:p>
          <a:p>
            <a:pPr marL="647700" lvl="1" indent="-228600">
              <a:lnSpc>
                <a:spcPct val="90000"/>
              </a:lnSpc>
              <a:spcAft>
                <a:spcPts val="600"/>
              </a:spcAft>
              <a:buClr>
                <a:schemeClr val="accent1">
                  <a:lumMod val="75000"/>
                </a:schemeClr>
              </a:buClr>
              <a:buSzPct val="85000"/>
              <a:buFont typeface="Arial" panose="020B0604020202020204" pitchFamily="34" charset="0"/>
              <a:buChar char="•"/>
              <a:tabLst>
                <a:tab pos="542925" algn="l"/>
              </a:tabLst>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tedavisi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ile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ilgili</a:t>
            </a:r>
            <a:r>
              <a:rPr lang="en-US" sz="2000" dirty="0">
                <a:latin typeface="Calibri" panose="020F0502020204030204" pitchFamily="34" charset="0"/>
                <a:cs typeface="Calibri" panose="020F0502020204030204" pitchFamily="34" charset="0"/>
              </a:rPr>
              <a:t> son </a:t>
            </a:r>
            <a:r>
              <a:rPr lang="en-US" sz="2000" dirty="0" err="1">
                <a:latin typeface="Calibri" panose="020F0502020204030204" pitchFamily="34" charset="0"/>
                <a:cs typeface="Calibri" panose="020F0502020204030204" pitchFamily="34" charset="0"/>
              </a:rPr>
              <a:t>takipte</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verilen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öneriler</a:t>
            </a:r>
            <a:r>
              <a:rPr lang="en-US" sz="2000" dirty="0">
                <a:latin typeface="Calibri" panose="020F0502020204030204" pitchFamily="34" charset="0"/>
                <a:cs typeface="Calibri" panose="020F0502020204030204" pitchFamily="34" charset="0"/>
              </a:rPr>
              <a:t>, hasta </a:t>
            </a:r>
            <a:r>
              <a:rPr lang="en-US" sz="2000" dirty="0" err="1">
                <a:latin typeface="Calibri" panose="020F0502020204030204" pitchFamily="34" charset="0"/>
                <a:cs typeface="Calibri" panose="020F0502020204030204" pitchFamily="34" charset="0"/>
              </a:rPr>
              <a:t>için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girilmiş</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tedavi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planı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notları</a:t>
            </a:r>
            <a:r>
              <a:rPr lang="en-US" sz="2000" dirty="0">
                <a:latin typeface="Calibri" panose="020F0502020204030204" pitchFamily="34" charset="0"/>
                <a:cs typeface="Calibri" panose="020F0502020204030204" pitchFamily="34" charset="0"/>
              </a:rPr>
              <a:t>, </a:t>
            </a:r>
          </a:p>
          <a:p>
            <a:pPr marL="647700" lvl="1" indent="-228600">
              <a:lnSpc>
                <a:spcPct val="90000"/>
              </a:lnSpc>
              <a:spcAft>
                <a:spcPts val="600"/>
              </a:spcAft>
              <a:buClr>
                <a:schemeClr val="accent1">
                  <a:lumMod val="75000"/>
                </a:schemeClr>
              </a:buClr>
              <a:buSzPct val="85000"/>
              <a:buFont typeface="Arial" panose="020B0604020202020204" pitchFamily="34" charset="0"/>
              <a:buChar char="•"/>
              <a:tabLst>
                <a:tab pos="542925" algn="l"/>
              </a:tabLst>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varsa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basıncı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değerleri</a:t>
            </a:r>
            <a:r>
              <a:rPr lang="en-US"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hedefleri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lipit</a:t>
            </a:r>
            <a:r>
              <a:rPr lang="en-US" sz="2000" dirty="0">
                <a:latin typeface="Calibri" panose="020F0502020204030204" pitchFamily="34" charset="0"/>
                <a:cs typeface="Calibri" panose="020F0502020204030204" pitchFamily="34" charset="0"/>
              </a:rPr>
              <a:t>, KVR, </a:t>
            </a:r>
            <a:r>
              <a:rPr lang="en-US" sz="2000" dirty="0" err="1">
                <a:latin typeface="Calibri" panose="020F0502020204030204" pitchFamily="34" charset="0"/>
                <a:cs typeface="Calibri" panose="020F0502020204030204" pitchFamily="34" charset="0"/>
              </a:rPr>
              <a:t>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şekeri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yaşam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tarzı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değerleri</a:t>
            </a:r>
            <a:r>
              <a:rPr lang="en-US"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hedefleri</a:t>
            </a:r>
            <a:r>
              <a:rPr lang="en-US" sz="2000" dirty="0">
                <a:latin typeface="Calibri" panose="020F0502020204030204" pitchFamily="34" charset="0"/>
                <a:cs typeface="Calibri" panose="020F0502020204030204" pitchFamily="34" charset="0"/>
              </a:rPr>
              <a:t> vb. </a:t>
            </a:r>
            <a:r>
              <a:rPr lang="en-US" sz="2000" dirty="0" err="1">
                <a:latin typeface="Calibri" panose="020F0502020204030204" pitchFamily="34" charset="0"/>
                <a:cs typeface="Calibri" panose="020F0502020204030204" pitchFamily="34" charset="0"/>
              </a:rPr>
              <a:t>ile</a:t>
            </a:r>
            <a:endParaRPr lang="en-US" sz="2000" dirty="0">
              <a:latin typeface="Calibri" panose="020F0502020204030204" pitchFamily="34" charset="0"/>
              <a:cs typeface="Calibri" panose="020F0502020204030204" pitchFamily="34" charset="0"/>
            </a:endParaRPr>
          </a:p>
          <a:p>
            <a:pPr marL="647700" lvl="1" indent="-228600">
              <a:lnSpc>
                <a:spcPct val="90000"/>
              </a:lnSpc>
              <a:spcAft>
                <a:spcPts val="600"/>
              </a:spcAft>
              <a:buClr>
                <a:schemeClr val="accent1">
                  <a:lumMod val="75000"/>
                </a:schemeClr>
              </a:buClr>
              <a:buSzPct val="85000"/>
              <a:buFont typeface="Arial" panose="020B0604020202020204" pitchFamily="34" charset="0"/>
              <a:buChar char="•"/>
              <a:tabLst>
                <a:tab pos="542925" algn="l"/>
              </a:tabLst>
            </a:pPr>
            <a:r>
              <a:rPr lang="en-US" sz="2000" dirty="0" err="1">
                <a:latin typeface="Calibri" panose="020F0502020204030204" pitchFamily="34" charset="0"/>
                <a:cs typeface="Calibri" panose="020F0502020204030204" pitchFamily="34" charset="0"/>
              </a:rPr>
              <a:t>hastanın</a:t>
            </a:r>
            <a:r>
              <a:rPr lang="en-US" sz="2000" dirty="0">
                <a:latin typeface="Calibri" panose="020F0502020204030204" pitchFamily="34" charset="0"/>
                <a:cs typeface="Calibri" panose="020F0502020204030204" pitchFamily="34" charset="0"/>
              </a:rPr>
              <a:t> e-</a:t>
            </a:r>
            <a:r>
              <a:rPr lang="en-US" sz="2000" dirty="0" err="1">
                <a:latin typeface="Calibri" panose="020F0502020204030204" pitchFamily="34" charset="0"/>
                <a:cs typeface="Calibri" panose="020F0502020204030204" pitchFamily="34" charset="0"/>
              </a:rPr>
              <a:t>Nabız’a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girdiği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ölçümleri</a:t>
            </a:r>
            <a:r>
              <a:rPr lang="en-US" sz="2000" dirty="0">
                <a:latin typeface="Calibri" panose="020F0502020204030204" pitchFamily="34" charset="0"/>
                <a:cs typeface="Calibri" panose="020F0502020204030204" pitchFamily="34" charset="0"/>
              </a:rPr>
              <a:t> (Kilo, </a:t>
            </a:r>
            <a:r>
              <a:rPr lang="en-US" sz="2000" dirty="0" err="1">
                <a:latin typeface="Calibri" panose="020F0502020204030204" pitchFamily="34" charset="0"/>
                <a:cs typeface="Calibri" panose="020F0502020204030204" pitchFamily="34" charset="0"/>
              </a:rPr>
              <a:t>tansiyon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gibi</a:t>
            </a:r>
            <a:r>
              <a:rPr lang="en-US" sz="2000" dirty="0">
                <a:latin typeface="Calibri" panose="020F0502020204030204" pitchFamily="34" charset="0"/>
                <a:cs typeface="Calibri" panose="020F0502020204030204" pitchFamily="34" charset="0"/>
              </a:rPr>
              <a:t>) de </a:t>
            </a:r>
            <a:r>
              <a:rPr lang="en-US" sz="2000" dirty="0" err="1">
                <a:latin typeface="Calibri" panose="020F0502020204030204" pitchFamily="34" charset="0"/>
                <a:cs typeface="Calibri" panose="020F0502020204030204" pitchFamily="34" charset="0"/>
              </a:rPr>
              <a:t>görüntülenebilmektedir</a:t>
            </a:r>
            <a:r>
              <a:rPr lang="en-US" sz="2000" dirty="0">
                <a:latin typeface="Calibri" panose="020F0502020204030204" pitchFamily="34" charset="0"/>
                <a:cs typeface="Calibri" panose="020F0502020204030204" pitchFamily="34" charset="0"/>
              </a:rPr>
              <a:t>. </a:t>
            </a:r>
          </a:p>
        </p:txBody>
      </p:sp>
      <p:pic>
        <p:nvPicPr>
          <p:cNvPr id="6" name="İçerik Yer Tutucusu 3">
            <a:extLst>
              <a:ext uri="{FF2B5EF4-FFF2-40B4-BE49-F238E27FC236}">
                <a16:creationId xmlns:a16="http://schemas.microsoft.com/office/drawing/2014/main" id="{06C109C7-6139-4461-ABF3-48DBC88978C2}"/>
              </a:ext>
            </a:extLst>
          </p:cNvPr>
          <p:cNvPicPr>
            <a:picLocks/>
          </p:cNvPicPr>
          <p:nvPr/>
        </p:nvPicPr>
        <p:blipFill rotWithShape="1">
          <a:blip r:embed="rId3" cstate="print">
            <a:extLst>
              <a:ext uri="{28A0092B-C50C-407E-A947-70E740481C1C}">
                <a14:useLocalDpi xmlns:a14="http://schemas.microsoft.com/office/drawing/2010/main" val="0"/>
              </a:ext>
            </a:extLst>
          </a:blip>
          <a:srcRect b="59681"/>
          <a:stretch/>
        </p:blipFill>
        <p:spPr bwMode="auto">
          <a:xfrm>
            <a:off x="5943599" y="16293"/>
            <a:ext cx="6140657" cy="3610491"/>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129572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5FFA2998-C02A-393D-6042-23A5B1E69511}"/>
              </a:ext>
            </a:extLst>
          </p:cNvPr>
          <p:cNvPicPr>
            <a:picLocks noChangeAspect="1"/>
          </p:cNvPicPr>
          <p:nvPr/>
        </p:nvPicPr>
        <p:blipFill>
          <a:blip r:embed="rId2"/>
          <a:srcRect t="7473" r="-2" b="10678"/>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2" name="Resim 1">
            <a:extLst>
              <a:ext uri="{FF2B5EF4-FFF2-40B4-BE49-F238E27FC236}">
                <a16:creationId xmlns:a16="http://schemas.microsoft.com/office/drawing/2014/main" id="{E75C5C98-CE50-8E29-5B47-816FC4BD043D}"/>
              </a:ext>
            </a:extLst>
          </p:cNvPr>
          <p:cNvPicPr>
            <a:picLocks noChangeAspect="1"/>
          </p:cNvPicPr>
          <p:nvPr/>
        </p:nvPicPr>
        <p:blipFill>
          <a:blip r:embed="rId3"/>
          <a:srcRect t="17348" r="-2" b="11547"/>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8" name="Freeform: Shape 27">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4" name="Rectangle 33">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İçerik Yer Tutucusu 2">
            <a:extLst>
              <a:ext uri="{FF2B5EF4-FFF2-40B4-BE49-F238E27FC236}">
                <a16:creationId xmlns:a16="http://schemas.microsoft.com/office/drawing/2014/main" id="{3ECEECBC-8B5A-8DD8-5FA1-FD4CA0B8DDF9}"/>
              </a:ext>
            </a:extLst>
          </p:cNvPr>
          <p:cNvSpPr>
            <a:spLocks noGrp="1"/>
          </p:cNvSpPr>
          <p:nvPr>
            <p:ph idx="1"/>
          </p:nvPr>
        </p:nvSpPr>
        <p:spPr>
          <a:xfrm>
            <a:off x="448056" y="2512611"/>
            <a:ext cx="4832803" cy="3664351"/>
          </a:xfrm>
        </p:spPr>
        <p:txBody>
          <a:bodyPr>
            <a:normAutofit/>
          </a:bodyPr>
          <a:lstStyle/>
          <a:p>
            <a:r>
              <a:rPr lang="tr-TR" sz="1900" dirty="0">
                <a:latin typeface="Calibri" panose="020F0502020204030204" pitchFamily="34" charset="0"/>
                <a:cs typeface="Calibri" panose="020F0502020204030204" pitchFamily="34" charset="0"/>
              </a:rPr>
              <a:t>Aile Hekimliği Tarama ve Takip Katsayısına İlişkin Yönergeye göre; kronik hastalıklar için belirlenen aylık hedef nüfusunun; %40’ının taranması halinde tavan ücretin %18,9’u, %70 ve üzerini taranması halinde tavan ücretin %37,8’i oranında teşvik ödemesi yapılır.</a:t>
            </a:r>
          </a:p>
          <a:p>
            <a:r>
              <a:rPr lang="tr-TR" sz="1900" dirty="0">
                <a:latin typeface="Calibri" panose="020F0502020204030204" pitchFamily="34" charset="0"/>
                <a:cs typeface="Calibri" panose="020F0502020204030204" pitchFamily="34" charset="0"/>
              </a:rPr>
              <a:t>Ek olarak da ödemeye esas tarama ve takip katsayısı hesaplanmasında kronik taramaları için asgari başarı yüzdesi %40 azami başarı yüzdesi %90, kronik hastalık izlemlerinde ise asgari başarı yüzdesi %50, azami başarı yüzdesi %90 olarak kabul edilir.</a:t>
            </a:r>
          </a:p>
        </p:txBody>
      </p:sp>
    </p:spTree>
    <p:extLst>
      <p:ext uri="{BB962C8B-B14F-4D97-AF65-F5344CB8AC3E}">
        <p14:creationId xmlns:p14="http://schemas.microsoft.com/office/powerpoint/2010/main" val="2769430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çerik Yer Tutucusu 4" descr="Tehlikeli raporlar!">
            <a:extLst>
              <a:ext uri="{FF2B5EF4-FFF2-40B4-BE49-F238E27FC236}">
                <a16:creationId xmlns:a16="http://schemas.microsoft.com/office/drawing/2014/main" id="{DD423A10-872D-0839-563B-D178C0246E3E}"/>
              </a:ext>
            </a:extLst>
          </p:cNvPr>
          <p:cNvPicPr>
            <a:picLocks noGrp="1" noChangeAspect="1"/>
          </p:cNvPicPr>
          <p:nvPr>
            <p:ph idx="1"/>
          </p:nvPr>
        </p:nvPicPr>
        <p:blipFill>
          <a:blip r:embed="rId2"/>
          <a:srcRect/>
          <a:stretch>
            <a:fillRect/>
          </a:stretch>
        </p:blipFill>
        <p:spPr>
          <a:xfrm>
            <a:off x="20" y="10"/>
            <a:ext cx="12191980" cy="6857990"/>
          </a:xfrm>
          <a:prstGeom prst="rect">
            <a:avLst/>
          </a:prstGeom>
        </p:spPr>
      </p:pic>
      <p:sp>
        <p:nvSpPr>
          <p:cNvPr id="14"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622650" y="5181600"/>
            <a:ext cx="9165010" cy="1174750"/>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aşlık 3">
            <a:extLst>
              <a:ext uri="{FF2B5EF4-FFF2-40B4-BE49-F238E27FC236}">
                <a16:creationId xmlns:a16="http://schemas.microsoft.com/office/drawing/2014/main" id="{CE52F9EF-2943-A544-8CA6-620377D9F003}"/>
              </a:ext>
            </a:extLst>
          </p:cNvPr>
          <p:cNvSpPr txBox="1">
            <a:spLocks noGrp="1"/>
          </p:cNvSpPr>
          <p:nvPr>
            <p:ph type="title"/>
          </p:nvPr>
        </p:nvSpPr>
        <p:spPr>
          <a:xfrm>
            <a:off x="1771650" y="5254391"/>
            <a:ext cx="8867012" cy="774934"/>
          </a:xfrm>
          <a:prstGeom prst="rect">
            <a:avLst/>
          </a:prstGeom>
          <a:noFill/>
        </p:spPr>
        <p:txBody>
          <a:bodyPr vert="horz" lIns="91440" tIns="45720" rIns="91440" bIns="45720" rtlCol="0" anchor="ctr">
            <a:normAutofit/>
          </a:bodyPr>
          <a:lstStyle/>
          <a:p>
            <a:pPr algn="ctr"/>
            <a:r>
              <a:rPr lang="en-US" sz="2500" b="1">
                <a:solidFill>
                  <a:srgbClr val="FFFFFF"/>
                </a:solidFill>
              </a:rPr>
              <a:t>AİLE HEKİMLİĞİ UZMANLARININ ÇIKARABİLDİĞİ RAPORLAR</a:t>
            </a:r>
          </a:p>
        </p:txBody>
      </p:sp>
    </p:spTree>
    <p:extLst>
      <p:ext uri="{BB962C8B-B14F-4D97-AF65-F5344CB8AC3E}">
        <p14:creationId xmlns:p14="http://schemas.microsoft.com/office/powerpoint/2010/main" val="2263654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2D042B4-9F4C-79F6-E410-F195CB7FA9B7}"/>
              </a:ext>
            </a:extLst>
          </p:cNvPr>
          <p:cNvSpPr>
            <a:spLocks noGrp="1"/>
          </p:cNvSpPr>
          <p:nvPr>
            <p:ph idx="1"/>
          </p:nvPr>
        </p:nvSpPr>
        <p:spPr>
          <a:xfrm>
            <a:off x="686752" y="593163"/>
            <a:ext cx="10515600" cy="5916168"/>
          </a:xfrm>
        </p:spPr>
        <p:txBody>
          <a:bodyPr>
            <a:normAutofit/>
          </a:bodyPr>
          <a:lstStyle/>
          <a:p>
            <a:pPr marL="0" indent="0">
              <a:buNone/>
            </a:pPr>
            <a:endParaRPr lang="tr-TR" sz="200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Tababet ve </a:t>
            </a:r>
            <a:r>
              <a:rPr lang="tr-TR" sz="2000" dirty="0" err="1">
                <a:latin typeface="Calibri" panose="020F0502020204030204" pitchFamily="34" charset="0"/>
                <a:cs typeface="Calibri" panose="020F0502020204030204" pitchFamily="34" charset="0"/>
              </a:rPr>
              <a:t>Şuabatı</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San’atlarının</a:t>
            </a:r>
            <a:r>
              <a:rPr lang="tr-TR" sz="2000" dirty="0">
                <a:latin typeface="Calibri" panose="020F0502020204030204" pitchFamily="34" charset="0"/>
                <a:cs typeface="Calibri" panose="020F0502020204030204" pitchFamily="34" charset="0"/>
              </a:rPr>
              <a:t> Tarzı İcrasına Dair Kanun (1928) </a:t>
            </a:r>
          </a:p>
          <a:p>
            <a:pPr marL="0" indent="0">
              <a:buNone/>
            </a:pPr>
            <a:r>
              <a:rPr lang="tr-TR" sz="2000" dirty="0">
                <a:latin typeface="Calibri" panose="020F0502020204030204" pitchFamily="34" charset="0"/>
                <a:cs typeface="Calibri" panose="020F0502020204030204" pitchFamily="34" charset="0"/>
              </a:rPr>
              <a:t>    Madde 13 :Bir kişinin </a:t>
            </a:r>
            <a:r>
              <a:rPr lang="tr-TR" sz="2000" i="1" dirty="0">
                <a:latin typeface="Calibri" panose="020F0502020204030204" pitchFamily="34" charset="0"/>
                <a:cs typeface="Calibri" panose="020F0502020204030204" pitchFamily="34" charset="0"/>
              </a:rPr>
              <a:t>beden </a:t>
            </a:r>
            <a:r>
              <a:rPr lang="tr-TR" sz="2000" dirty="0">
                <a:latin typeface="Calibri" panose="020F0502020204030204" pitchFamily="34" charset="0"/>
                <a:cs typeface="Calibri" panose="020F0502020204030204" pitchFamily="34" charset="0"/>
              </a:rPr>
              <a:t>ve </a:t>
            </a:r>
            <a:r>
              <a:rPr lang="tr-TR" sz="2000" b="1" dirty="0">
                <a:latin typeface="Calibri" panose="020F0502020204030204" pitchFamily="34" charset="0"/>
                <a:cs typeface="Calibri" panose="020F0502020204030204" pitchFamily="34" charset="0"/>
              </a:rPr>
              <a:t>ruh durumu </a:t>
            </a:r>
            <a:r>
              <a:rPr lang="tr-TR" sz="2000" dirty="0">
                <a:latin typeface="Calibri" panose="020F0502020204030204" pitchFamily="34" charset="0"/>
                <a:cs typeface="Calibri" panose="020F0502020204030204" pitchFamily="34" charset="0"/>
              </a:rPr>
              <a:t>hakkında yalnızca, bu yasa gereğince </a:t>
            </a:r>
            <a:r>
              <a:rPr lang="tr-TR" sz="2000" i="1" dirty="0">
                <a:latin typeface="Calibri" panose="020F0502020204030204" pitchFamily="34" charset="0"/>
                <a:cs typeface="Calibri" panose="020F0502020204030204" pitchFamily="34" charset="0"/>
              </a:rPr>
              <a:t>hekimlik yapma yetkisi olan hekimler </a:t>
            </a:r>
            <a:r>
              <a:rPr lang="tr-TR" sz="2000" dirty="0">
                <a:latin typeface="Calibri" panose="020F0502020204030204" pitchFamily="34" charset="0"/>
                <a:cs typeface="Calibri" panose="020F0502020204030204" pitchFamily="34" charset="0"/>
              </a:rPr>
              <a:t>rapor düzenleyebilir. Türkiye'de hekimlik yapma yetkisi olmayan hekimlerin raporları geçerli olamaz. </a:t>
            </a:r>
          </a:p>
          <a:p>
            <a:pPr marL="0" indent="0">
              <a:buNone/>
            </a:pPr>
            <a:endParaRPr lang="tr-TR" sz="200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5258 Aile Hekimliği Kanunu (2004) </a:t>
            </a:r>
          </a:p>
          <a:p>
            <a:pPr marL="0" indent="0">
              <a:buNone/>
            </a:pPr>
            <a:r>
              <a:rPr lang="tr-TR" sz="2000" dirty="0">
                <a:latin typeface="Calibri" panose="020F0502020204030204" pitchFamily="34" charset="0"/>
                <a:cs typeface="Calibri" panose="020F0502020204030204" pitchFamily="34" charset="0"/>
              </a:rPr>
              <a:t>    Madde 5 :</a:t>
            </a:r>
            <a:r>
              <a:rPr lang="tr-TR" sz="2000" i="1" dirty="0">
                <a:latin typeface="Calibri" panose="020F0502020204030204" pitchFamily="34" charset="0"/>
                <a:cs typeface="Calibri" panose="020F0502020204030204" pitchFamily="34" charset="0"/>
              </a:rPr>
              <a:t>İlgili mevzuatta birinci basamak sağlık kuruluşları ve resmî tabiplerce düzenlenmesi öngörülen her türlü rapor, sevk evrakı, reçete ve sair belgeler, aile hekimliği uygulamasına geçilen yerlerde aile hekimleri tarafından düzenlenir</a:t>
            </a:r>
          </a:p>
          <a:p>
            <a:pPr marL="0" indent="0">
              <a:buNone/>
            </a:pPr>
            <a:endParaRPr lang="tr-TR" sz="200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Aile Hekimliği Uygulama Yönetmeliği (2013) </a:t>
            </a:r>
          </a:p>
          <a:p>
            <a:pPr marL="0" indent="0">
              <a:buNone/>
            </a:pPr>
            <a:r>
              <a:rPr lang="tr-TR" sz="2000" dirty="0">
                <a:latin typeface="Calibri" panose="020F0502020204030204" pitchFamily="34" charset="0"/>
                <a:cs typeface="Calibri" panose="020F0502020204030204" pitchFamily="34" charset="0"/>
              </a:rPr>
              <a:t>    Madde 4 :</a:t>
            </a:r>
            <a:r>
              <a:rPr lang="tr-TR" sz="2000" i="1" dirty="0">
                <a:latin typeface="Calibri" panose="020F0502020204030204" pitchFamily="34" charset="0"/>
                <a:cs typeface="Calibri" panose="020F0502020204030204" pitchFamily="34" charset="0"/>
              </a:rPr>
              <a:t>l) İlgili mevzuatta birinci basamak sağlık kuruluşları ve resmî tabiplerce kişiye yönelik düzenlenmesi öngörülen her türlü sağlık raporu, sevk evrakı, reçete ve sair belgeleri düzenlemek.</a:t>
            </a:r>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2270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5102" y="295234"/>
            <a:ext cx="10515600" cy="1325563"/>
          </a:xfrm>
        </p:spPr>
        <p:txBody>
          <a:bodyPr>
            <a:normAutofit/>
          </a:bodyPr>
          <a:lstStyle/>
          <a:p>
            <a:r>
              <a:rPr lang="tr-TR" sz="3600" b="1" dirty="0">
                <a:solidFill>
                  <a:srgbClr val="C00000"/>
                </a:solidFill>
                <a:latin typeface="Calibri Light" panose="020F0302020204030204" pitchFamily="34" charset="0"/>
                <a:cs typeface="Calibri Light" panose="020F0302020204030204" pitchFamily="34" charset="0"/>
              </a:rPr>
              <a:t>SAĞLIK RAPORLARI</a:t>
            </a:r>
          </a:p>
        </p:txBody>
      </p:sp>
      <p:sp>
        <p:nvSpPr>
          <p:cNvPr id="3" name="İçerik Yer Tutucusu 2"/>
          <p:cNvSpPr>
            <a:spLocks noGrp="1"/>
          </p:cNvSpPr>
          <p:nvPr>
            <p:ph idx="1"/>
          </p:nvPr>
        </p:nvSpPr>
        <p:spPr>
          <a:xfrm>
            <a:off x="645102" y="1468582"/>
            <a:ext cx="11374582" cy="5389418"/>
          </a:xfrm>
        </p:spPr>
        <p:txBody>
          <a:bodyPr>
            <a:normAutofit/>
          </a:bodyPr>
          <a:lstStyle/>
          <a:p>
            <a:pPr marL="0" indent="0">
              <a:buNone/>
            </a:pPr>
            <a:r>
              <a:rPr lang="tr-TR" sz="2400" dirty="0">
                <a:latin typeface="Calibri" panose="020F0502020204030204" pitchFamily="34" charset="0"/>
                <a:cs typeface="Calibri" panose="020F0502020204030204" pitchFamily="34" charset="0"/>
              </a:rPr>
              <a:t>a.    İstirahat ve İş Göremezlik Raporları </a:t>
            </a:r>
          </a:p>
          <a:p>
            <a:pPr marL="0" indent="0">
              <a:buNone/>
            </a:pPr>
            <a:r>
              <a:rPr lang="tr-TR" sz="2400" dirty="0">
                <a:latin typeface="Calibri" panose="020F0502020204030204" pitchFamily="34" charset="0"/>
                <a:cs typeface="Calibri" panose="020F0502020204030204" pitchFamily="34" charset="0"/>
              </a:rPr>
              <a:t>b.    Askerlik Yoklaması Sağlık Muayenesi İşlemleri</a:t>
            </a:r>
          </a:p>
          <a:p>
            <a:pPr marL="0" indent="0">
              <a:buNone/>
            </a:pPr>
            <a:r>
              <a:rPr lang="tr-TR" sz="2400" dirty="0">
                <a:latin typeface="Calibri" panose="020F0502020204030204" pitchFamily="34" charset="0"/>
                <a:cs typeface="Calibri" panose="020F0502020204030204" pitchFamily="34" charset="0"/>
              </a:rPr>
              <a:t>c.     Sürücü ve Sürücü Adayları Sağlık Raporları </a:t>
            </a:r>
          </a:p>
          <a:p>
            <a:pPr marL="0" indent="0">
              <a:buNone/>
            </a:pPr>
            <a:r>
              <a:rPr lang="tr-TR" sz="2400" dirty="0">
                <a:latin typeface="Calibri" panose="020F0502020204030204" pitchFamily="34" charset="0"/>
                <a:cs typeface="Calibri" panose="020F0502020204030204" pitchFamily="34" charset="0"/>
              </a:rPr>
              <a:t>d.    Sporcu Lisans Raporu </a:t>
            </a:r>
          </a:p>
          <a:p>
            <a:pPr marL="0" indent="0">
              <a:buNone/>
            </a:pPr>
            <a:r>
              <a:rPr lang="tr-TR" sz="2400" dirty="0">
                <a:latin typeface="Calibri" panose="020F0502020204030204" pitchFamily="34" charset="0"/>
                <a:cs typeface="Calibri" panose="020F0502020204030204" pitchFamily="34" charset="0"/>
              </a:rPr>
              <a:t>e.    Evlilik İçin Sağlık Raporları </a:t>
            </a:r>
          </a:p>
          <a:p>
            <a:pPr marL="457200" indent="-457200">
              <a:buAutoNum type="alphaLcPeriod" startAt="6"/>
            </a:pPr>
            <a:r>
              <a:rPr lang="tr-TR" sz="2400" dirty="0">
                <a:latin typeface="Calibri" panose="020F0502020204030204" pitchFamily="34" charset="0"/>
                <a:cs typeface="Calibri" panose="020F0502020204030204" pitchFamily="34" charset="0"/>
              </a:rPr>
              <a:t> Durum Bildirir Sağlık Raporu</a:t>
            </a:r>
          </a:p>
          <a:p>
            <a:pPr marL="457200" indent="-457200">
              <a:buAutoNum type="alphaLcPeriod" startAt="6"/>
            </a:pPr>
            <a:r>
              <a:rPr lang="tr-TR" sz="2400" dirty="0">
                <a:latin typeface="Calibri" panose="020F0502020204030204" pitchFamily="34" charset="0"/>
                <a:cs typeface="Calibri" panose="020F0502020204030204" pitchFamily="34" charset="0"/>
              </a:rPr>
              <a:t> Genel Durum Bildirir Sağlık Raporu</a:t>
            </a:r>
          </a:p>
          <a:p>
            <a:pPr marL="457200" indent="-457200">
              <a:buAutoNum type="alphaLcPeriod" startAt="6"/>
            </a:pPr>
            <a:r>
              <a:rPr lang="tr-TR" sz="2400" dirty="0">
                <a:latin typeface="Calibri" panose="020F0502020204030204" pitchFamily="34" charset="0"/>
                <a:cs typeface="Calibri" panose="020F0502020204030204" pitchFamily="34" charset="0"/>
              </a:rPr>
              <a:t> Yivsiz Av Tüfeği Raporu</a:t>
            </a:r>
          </a:p>
          <a:p>
            <a:pPr marL="457200" indent="-457200">
              <a:buAutoNum type="alphaLcPeriod" startAt="6"/>
            </a:pPr>
            <a:r>
              <a:rPr lang="tr-TR" sz="2400" dirty="0">
                <a:latin typeface="Calibri" panose="020F0502020204030204" pitchFamily="34" charset="0"/>
                <a:cs typeface="Calibri" panose="020F0502020204030204" pitchFamily="34" charset="0"/>
              </a:rPr>
              <a:t> İş Sağlığı Güvenliği Raporu </a:t>
            </a:r>
          </a:p>
          <a:p>
            <a:pPr marL="457200" indent="-457200">
              <a:buAutoNum type="alphaLcPeriod" startAt="6"/>
            </a:pPr>
            <a:r>
              <a:rPr lang="tr-TR" sz="2400" dirty="0">
                <a:latin typeface="Calibri" panose="020F0502020204030204" pitchFamily="34" charset="0"/>
                <a:cs typeface="Calibri" panose="020F0502020204030204" pitchFamily="34" charset="0"/>
              </a:rPr>
              <a:t> Akli Meleke Raporu </a:t>
            </a:r>
          </a:p>
          <a:p>
            <a:pPr marL="457200" indent="-457200">
              <a:buAutoNum type="alphaLcPeriod" startAt="6"/>
            </a:pPr>
            <a:r>
              <a:rPr lang="tr-TR" sz="2400" dirty="0">
                <a:latin typeface="Calibri" panose="020F0502020204030204" pitchFamily="34" charset="0"/>
                <a:cs typeface="Calibri" panose="020F0502020204030204" pitchFamily="34" charset="0"/>
              </a:rPr>
              <a:t> Yatağa Bağımlı Seçmenler İçin Durum Bildirir Tek Hekim Raporu</a:t>
            </a:r>
          </a:p>
          <a:p>
            <a:pPr marL="514350" indent="-514350">
              <a:buAutoNum type="romanLcPeriod"/>
            </a:pPr>
            <a:endParaRPr lang="tr-T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39945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7FED7A-3D62-1D68-539B-7B735CD25A7A}"/>
              </a:ext>
            </a:extLst>
          </p:cNvPr>
          <p:cNvSpPr>
            <a:spLocks noGrp="1"/>
          </p:cNvSpPr>
          <p:nvPr>
            <p:ph type="title"/>
          </p:nvPr>
        </p:nvSpPr>
        <p:spPr>
          <a:xfrm>
            <a:off x="838200" y="140298"/>
            <a:ext cx="10515600" cy="1325563"/>
          </a:xfrm>
        </p:spPr>
        <p:txBody>
          <a:bodyPr>
            <a:normAutofit/>
          </a:bodyPr>
          <a:lstStyle/>
          <a:p>
            <a:r>
              <a:rPr lang="tr-TR" sz="3600" b="1" dirty="0">
                <a:solidFill>
                  <a:srgbClr val="C00000"/>
                </a:solidFill>
                <a:latin typeface="Calibri Light" panose="020F0302020204030204" pitchFamily="34" charset="0"/>
                <a:cs typeface="Calibri Light" panose="020F0302020204030204" pitchFamily="34" charset="0"/>
              </a:rPr>
              <a:t>İstirahat ve İş Göremezlik Raporları</a:t>
            </a:r>
          </a:p>
        </p:txBody>
      </p:sp>
      <p:sp>
        <p:nvSpPr>
          <p:cNvPr id="3" name="İçerik Yer Tutucusu 2">
            <a:extLst>
              <a:ext uri="{FF2B5EF4-FFF2-40B4-BE49-F238E27FC236}">
                <a16:creationId xmlns:a16="http://schemas.microsoft.com/office/drawing/2014/main" id="{25FE9189-1D3D-0C7B-6903-6492DB471934}"/>
              </a:ext>
            </a:extLst>
          </p:cNvPr>
          <p:cNvSpPr>
            <a:spLocks noGrp="1"/>
          </p:cNvSpPr>
          <p:nvPr>
            <p:ph idx="1"/>
          </p:nvPr>
        </p:nvSpPr>
        <p:spPr>
          <a:xfrm>
            <a:off x="727379" y="1578550"/>
            <a:ext cx="6158345" cy="4351338"/>
          </a:xfrm>
        </p:spPr>
        <p:txBody>
          <a:bodyPr>
            <a:normAutofit/>
          </a:bodyPr>
          <a:lstStyle/>
          <a:p>
            <a:r>
              <a:rPr lang="tr-TR" sz="2000" b="1" dirty="0">
                <a:latin typeface="Calibri" panose="020F0502020204030204" pitchFamily="34" charset="0"/>
                <a:cs typeface="Calibri" panose="020F0502020204030204" pitchFamily="34" charset="0"/>
              </a:rPr>
              <a:t>4/A </a:t>
            </a:r>
            <a:r>
              <a:rPr lang="tr-TR" sz="2000" dirty="0">
                <a:latin typeface="Calibri" panose="020F0502020204030204" pitchFamily="34" charset="0"/>
                <a:cs typeface="Calibri" panose="020F0502020204030204" pitchFamily="34" charset="0"/>
              </a:rPr>
              <a:t>sigortalı kapsamında olan işçilerin ve </a:t>
            </a:r>
            <a:r>
              <a:rPr lang="tr-TR" sz="2000" b="1" dirty="0">
                <a:latin typeface="Calibri" panose="020F0502020204030204" pitchFamily="34" charset="0"/>
                <a:cs typeface="Calibri" panose="020F0502020204030204" pitchFamily="34" charset="0"/>
              </a:rPr>
              <a:t>4/B </a:t>
            </a:r>
            <a:r>
              <a:rPr lang="tr-TR" sz="2000" dirty="0">
                <a:latin typeface="Calibri" panose="020F0502020204030204" pitchFamily="34" charset="0"/>
                <a:cs typeface="Calibri" panose="020F0502020204030204" pitchFamily="34" charset="0"/>
              </a:rPr>
              <a:t>kapsamında olan isteğe bağlı sigortalıların (</a:t>
            </a:r>
            <a:r>
              <a:rPr lang="tr-TR" sz="2000" dirty="0" err="1">
                <a:latin typeface="Calibri" panose="020F0502020204030204" pitchFamily="34" charset="0"/>
                <a:cs typeface="Calibri" panose="020F0502020204030204" pitchFamily="34" charset="0"/>
              </a:rPr>
              <a:t>Bağ-Kur</a:t>
            </a:r>
            <a:r>
              <a:rPr lang="tr-TR" sz="2000" dirty="0">
                <a:latin typeface="Calibri" panose="020F0502020204030204" pitchFamily="34" charset="0"/>
                <a:cs typeface="Calibri" panose="020F0502020204030204" pitchFamily="34" charset="0"/>
              </a:rPr>
              <a:t>) iş göremezlik raporları Sosyal Güvenlik Kurumu İş Göremezlik Sistemi üzerinden düzenlenmesi gerekmektedir. </a:t>
            </a:r>
            <a:endParaRPr lang="tr-TR" sz="1800" dirty="0">
              <a:latin typeface="Calibri" panose="020F0502020204030204" pitchFamily="34" charset="0"/>
              <a:cs typeface="Calibri" panose="020F0502020204030204" pitchFamily="34" charset="0"/>
            </a:endParaRPr>
          </a:p>
        </p:txBody>
      </p:sp>
      <p:pic>
        <p:nvPicPr>
          <p:cNvPr id="4" name="Picture 2">
            <a:extLst>
              <a:ext uri="{FF2B5EF4-FFF2-40B4-BE49-F238E27FC236}">
                <a16:creationId xmlns:a16="http://schemas.microsoft.com/office/drawing/2014/main" id="{08EDD7B4-4012-033D-9D08-DD437A241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429000"/>
            <a:ext cx="5936704" cy="3288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Resim 7">
            <a:extLst>
              <a:ext uri="{FF2B5EF4-FFF2-40B4-BE49-F238E27FC236}">
                <a16:creationId xmlns:a16="http://schemas.microsoft.com/office/drawing/2014/main" id="{E8747984-EA6D-A188-3333-D62FC695589F}"/>
              </a:ext>
            </a:extLst>
          </p:cNvPr>
          <p:cNvPicPr>
            <a:picLocks noChangeAspect="1"/>
          </p:cNvPicPr>
          <p:nvPr/>
        </p:nvPicPr>
        <p:blipFill>
          <a:blip r:embed="rId3"/>
          <a:stretch>
            <a:fillRect/>
          </a:stretch>
        </p:blipFill>
        <p:spPr>
          <a:xfrm>
            <a:off x="6996544" y="3511049"/>
            <a:ext cx="3420372" cy="901700"/>
          </a:xfrm>
          <a:prstGeom prst="rect">
            <a:avLst/>
          </a:prstGeom>
        </p:spPr>
      </p:pic>
      <p:pic>
        <p:nvPicPr>
          <p:cNvPr id="10" name="Resim 9">
            <a:extLst>
              <a:ext uri="{FF2B5EF4-FFF2-40B4-BE49-F238E27FC236}">
                <a16:creationId xmlns:a16="http://schemas.microsoft.com/office/drawing/2014/main" id="{21B28EFB-E4A9-D486-E158-7A95F55DC04C}"/>
              </a:ext>
            </a:extLst>
          </p:cNvPr>
          <p:cNvPicPr>
            <a:picLocks noChangeAspect="1"/>
          </p:cNvPicPr>
          <p:nvPr/>
        </p:nvPicPr>
        <p:blipFill>
          <a:blip r:embed="rId4"/>
          <a:stretch>
            <a:fillRect/>
          </a:stretch>
        </p:blipFill>
        <p:spPr>
          <a:xfrm>
            <a:off x="6996544" y="4509755"/>
            <a:ext cx="3420372" cy="2207947"/>
          </a:xfrm>
          <a:prstGeom prst="rect">
            <a:avLst/>
          </a:prstGeom>
        </p:spPr>
      </p:pic>
      <p:sp>
        <p:nvSpPr>
          <p:cNvPr id="12" name="Metin kutusu 11">
            <a:extLst>
              <a:ext uri="{FF2B5EF4-FFF2-40B4-BE49-F238E27FC236}">
                <a16:creationId xmlns:a16="http://schemas.microsoft.com/office/drawing/2014/main" id="{22921B1F-2E08-B7B8-425F-06EE8042902C}"/>
              </a:ext>
            </a:extLst>
          </p:cNvPr>
          <p:cNvSpPr txBox="1"/>
          <p:nvPr/>
        </p:nvSpPr>
        <p:spPr>
          <a:xfrm>
            <a:off x="6594763" y="1572057"/>
            <a:ext cx="5070765" cy="1938992"/>
          </a:xfrm>
          <a:prstGeom prst="rect">
            <a:avLst/>
          </a:prstGeom>
          <a:noFill/>
        </p:spPr>
        <p:txBody>
          <a:bodyPr wrap="square">
            <a:spAutoFit/>
          </a:bodyPr>
          <a:lstStyle/>
          <a:p>
            <a:pPr marL="285750" marR="0" indent="-285750">
              <a:spcAft>
                <a:spcPts val="1200"/>
              </a:spcAft>
              <a:buFont typeface="Arial" panose="020B0604020202020204" pitchFamily="34" charset="0"/>
              <a:buChar char="•"/>
            </a:pPr>
            <a:r>
              <a:rPr lang="tr-TR" sz="2000" b="1" dirty="0">
                <a:latin typeface="Calibri" panose="020F0502020204030204" pitchFamily="34" charset="0"/>
                <a:cs typeface="Calibri" panose="020F0502020204030204" pitchFamily="34" charset="0"/>
              </a:rPr>
              <a:t>4/C</a:t>
            </a:r>
            <a:r>
              <a:rPr lang="tr-TR" sz="2000" dirty="0">
                <a:latin typeface="Calibri" panose="020F0502020204030204" pitchFamily="34" charset="0"/>
                <a:cs typeface="Calibri" panose="020F0502020204030204" pitchFamily="34" charset="0"/>
              </a:rPr>
              <a:t> sigortalı kapsamında olan </a:t>
            </a:r>
            <a:r>
              <a:rPr lang="tr-TR" sz="2000" b="0" u="none" strike="noStrike" dirty="0">
                <a:effectLst/>
                <a:latin typeface="Calibri" panose="020F0502020204030204" pitchFamily="34" charset="0"/>
                <a:cs typeface="Calibri" panose="020F0502020204030204" pitchFamily="34" charset="0"/>
              </a:rPr>
              <a:t>kamu kurumlarında devlet memuru veya kadrolu kamu görevlisi olarak çalışan kişilerin </a:t>
            </a:r>
            <a:r>
              <a:rPr lang="tr-TR" sz="2000" dirty="0">
                <a:latin typeface="Calibri" panose="020F0502020204030204" pitchFamily="34" charset="0"/>
                <a:cs typeface="Calibri" panose="020F0502020204030204" pitchFamily="34" charset="0"/>
              </a:rPr>
              <a:t>iş göremezlik raporları Sağlık Bakanlığı e-rapor sistemi üzerinden düzenlenmesi gerekmektedir.</a:t>
            </a:r>
            <a:endParaRPr lang="tr-TR" sz="1400" b="0" u="none" strike="noStrike"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0740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metin, ekran görüntüsü, sayı, numara, yazılım içeren bir resim&#10;&#10;Yapay zeka tarafından oluşturulmuş içerik yanlış olabilir.">
            <a:extLst>
              <a:ext uri="{FF2B5EF4-FFF2-40B4-BE49-F238E27FC236}">
                <a16:creationId xmlns:a16="http://schemas.microsoft.com/office/drawing/2014/main" id="{1E14E65F-A0D5-5C51-8458-D697756C17A1}"/>
              </a:ext>
            </a:extLst>
          </p:cNvPr>
          <p:cNvPicPr>
            <a:picLocks noChangeAspect="1"/>
          </p:cNvPicPr>
          <p:nvPr/>
        </p:nvPicPr>
        <p:blipFill>
          <a:blip r:embed="rId2">
            <a:extLst>
              <a:ext uri="{28A0092B-C50C-407E-A947-70E740481C1C}">
                <a14:useLocalDpi xmlns:a14="http://schemas.microsoft.com/office/drawing/2010/main" val="0"/>
              </a:ext>
            </a:extLst>
          </a:blip>
          <a:srcRect t="1" b="8097"/>
          <a:stretch>
            <a:fillRect/>
          </a:stretch>
        </p:blipFill>
        <p:spPr>
          <a:xfrm>
            <a:off x="-46436" y="2743200"/>
            <a:ext cx="5650096" cy="4114800"/>
          </a:xfrm>
          <a:prstGeom prst="rect">
            <a:avLst/>
          </a:prstGeom>
        </p:spPr>
      </p:pic>
      <p:sp>
        <p:nvSpPr>
          <p:cNvPr id="5" name="Metin kutusu 4">
            <a:extLst>
              <a:ext uri="{FF2B5EF4-FFF2-40B4-BE49-F238E27FC236}">
                <a16:creationId xmlns:a16="http://schemas.microsoft.com/office/drawing/2014/main" id="{E271DE9C-309A-898D-6419-B35146499290}"/>
              </a:ext>
            </a:extLst>
          </p:cNvPr>
          <p:cNvSpPr txBox="1"/>
          <p:nvPr/>
        </p:nvSpPr>
        <p:spPr>
          <a:xfrm>
            <a:off x="5758376" y="909214"/>
            <a:ext cx="5960012" cy="4401205"/>
          </a:xfrm>
          <a:prstGeom prst="rect">
            <a:avLst/>
          </a:prstGeom>
          <a:noFill/>
        </p:spPr>
        <p:txBody>
          <a:bodyPr wrap="square" rtlCol="0">
            <a:spAutoFit/>
          </a:bodyPr>
          <a:lstStyle/>
          <a:p>
            <a:pPr marL="285750" indent="-285750">
              <a:buFont typeface="Arial" panose="020B0604020202020204" pitchFamily="34" charset="0"/>
              <a:buChar char="•"/>
            </a:pPr>
            <a:r>
              <a:rPr lang="tr-TR" sz="2000" dirty="0">
                <a:solidFill>
                  <a:srgbClr val="000000"/>
                </a:solidFill>
                <a:latin typeface="Calibri" panose="020F0502020204030204" pitchFamily="34" charset="0"/>
                <a:cs typeface="Calibri" panose="020F0502020204030204" pitchFamily="34" charset="0"/>
              </a:rPr>
              <a:t>Tek hekim raporu ile </a:t>
            </a:r>
            <a:r>
              <a:rPr lang="tr-TR" sz="2000" dirty="0">
                <a:solidFill>
                  <a:srgbClr val="C00000"/>
                </a:solidFill>
                <a:latin typeface="Calibri" panose="020F0502020204030204" pitchFamily="34" charset="0"/>
                <a:cs typeface="Calibri" panose="020F0502020204030204" pitchFamily="34" charset="0"/>
              </a:rPr>
              <a:t>bir defada en çok on gün</a:t>
            </a:r>
            <a:r>
              <a:rPr lang="tr-TR" sz="2000" b="1" dirty="0">
                <a:solidFill>
                  <a:srgbClr val="C00000"/>
                </a:solidFill>
                <a:latin typeface="Calibri" panose="020F0502020204030204" pitchFamily="34" charset="0"/>
                <a:cs typeface="Calibri" panose="020F0502020204030204" pitchFamily="34" charset="0"/>
              </a:rPr>
              <a:t> </a:t>
            </a:r>
            <a:r>
              <a:rPr lang="tr-TR" sz="2000" dirty="0">
                <a:solidFill>
                  <a:srgbClr val="000000"/>
                </a:solidFill>
                <a:latin typeface="Calibri" panose="020F0502020204030204" pitchFamily="34" charset="0"/>
                <a:cs typeface="Calibri" panose="020F0502020204030204" pitchFamily="34" charset="0"/>
              </a:rPr>
              <a:t>rapor verilebilir. </a:t>
            </a:r>
          </a:p>
          <a:p>
            <a:pPr marL="285750" indent="-285750">
              <a:buFont typeface="Arial" panose="020B0604020202020204" pitchFamily="34" charset="0"/>
              <a:buChar char="•"/>
            </a:pPr>
            <a:endParaRPr lang="tr-TR" sz="2000" dirty="0">
              <a:latin typeface="Calibri" panose="020F0502020204030204" pitchFamily="34" charset="0"/>
              <a:cs typeface="Calibri" panose="020F0502020204030204" pitchFamily="34" charset="0"/>
            </a:endParaRPr>
          </a:p>
          <a:p>
            <a:pPr marL="285750" indent="-285750">
              <a:buClr>
                <a:srgbClr val="297D53"/>
              </a:buClr>
              <a:buFont typeface="Arial" panose="020B0604020202020204" pitchFamily="34" charset="0"/>
              <a:buChar char="•"/>
            </a:pPr>
            <a:r>
              <a:rPr lang="tr-TR" sz="2000" dirty="0">
                <a:solidFill>
                  <a:srgbClr val="000000"/>
                </a:solidFill>
                <a:latin typeface="Calibri" panose="020F0502020204030204" pitchFamily="34" charset="0"/>
                <a:cs typeface="Calibri" panose="020F0502020204030204" pitchFamily="34" charset="0"/>
              </a:rPr>
              <a:t>Raporda kontrol muayenesi öngörülmüş ise kontrol muayenesi sonrasında tek hekim tarafından </a:t>
            </a:r>
            <a:r>
              <a:rPr lang="tr-TR" sz="2000" dirty="0">
                <a:solidFill>
                  <a:srgbClr val="C00000"/>
                </a:solidFill>
                <a:latin typeface="Calibri" panose="020F0502020204030204" pitchFamily="34" charset="0"/>
                <a:cs typeface="Calibri" panose="020F0502020204030204" pitchFamily="34" charset="0"/>
              </a:rPr>
              <a:t>en çok on gün daha </a:t>
            </a:r>
            <a:r>
              <a:rPr lang="tr-TR" sz="2000" dirty="0">
                <a:solidFill>
                  <a:srgbClr val="000000"/>
                </a:solidFill>
                <a:latin typeface="Calibri" panose="020F0502020204030204" pitchFamily="34" charset="0"/>
                <a:cs typeface="Calibri" panose="020F0502020204030204" pitchFamily="34" charset="0"/>
              </a:rPr>
              <a:t>rapor verilebilir. </a:t>
            </a:r>
          </a:p>
          <a:p>
            <a:pPr marL="285750" indent="-285750">
              <a:buClr>
                <a:srgbClr val="297D53"/>
              </a:buClr>
              <a:buFont typeface="Arial" panose="020B0604020202020204" pitchFamily="34" charset="0"/>
              <a:buChar char="•"/>
            </a:pPr>
            <a:endParaRPr lang="tr-TR" sz="2000" dirty="0">
              <a:solidFill>
                <a:srgbClr val="000000"/>
              </a:solidFill>
              <a:latin typeface="Calibri" panose="020F0502020204030204" pitchFamily="34" charset="0"/>
              <a:cs typeface="Calibri" panose="020F0502020204030204" pitchFamily="34" charset="0"/>
            </a:endParaRPr>
          </a:p>
          <a:p>
            <a:pPr marL="285750" indent="-285750">
              <a:buClr>
                <a:srgbClr val="297D53"/>
              </a:buClr>
              <a:buFont typeface="Arial" panose="020B0604020202020204" pitchFamily="34" charset="0"/>
              <a:buChar char="•"/>
            </a:pPr>
            <a:r>
              <a:rPr lang="tr-TR" sz="2000" dirty="0">
                <a:latin typeface="Calibri" panose="020F0502020204030204" pitchFamily="34" charset="0"/>
                <a:cs typeface="Calibri" panose="020F0502020204030204" pitchFamily="34" charset="0"/>
              </a:rPr>
              <a:t>Kontrol muayenesi sonrası hastalığın devam etmesi sebebiyle verilecek hastalık raporlarının </a:t>
            </a:r>
            <a:r>
              <a:rPr lang="tr-TR" sz="2000" dirty="0">
                <a:solidFill>
                  <a:srgbClr val="C00000"/>
                </a:solidFill>
                <a:latin typeface="Calibri" panose="020F0502020204030204" pitchFamily="34" charset="0"/>
                <a:cs typeface="Calibri" panose="020F0502020204030204" pitchFamily="34" charset="0"/>
              </a:rPr>
              <a:t>on günü aşması durumunda bu raporun sağlık kurulunca verilmesi zorunludur. </a:t>
            </a:r>
          </a:p>
          <a:p>
            <a:pPr marL="285750" indent="-285750">
              <a:buClr>
                <a:srgbClr val="297D53"/>
              </a:buClr>
              <a:buFont typeface="Arial" panose="020B0604020202020204" pitchFamily="34" charset="0"/>
              <a:buChar char="•"/>
            </a:pPr>
            <a:endParaRPr lang="tr-TR" sz="2000" dirty="0">
              <a:solidFill>
                <a:srgbClr val="455F51"/>
              </a:solidFill>
              <a:latin typeface="Calibri" panose="020F0502020204030204" pitchFamily="34" charset="0"/>
              <a:cs typeface="Calibri" panose="020F0502020204030204" pitchFamily="34" charset="0"/>
            </a:endParaRPr>
          </a:p>
          <a:p>
            <a:pPr marL="285750" indent="-285750">
              <a:buClr>
                <a:srgbClr val="297D53"/>
              </a:buClr>
              <a:buFont typeface="Arial" panose="020B0604020202020204" pitchFamily="34" charset="0"/>
              <a:buChar char="•"/>
            </a:pPr>
            <a:r>
              <a:rPr lang="tr-TR" sz="2000" dirty="0">
                <a:solidFill>
                  <a:srgbClr val="000000"/>
                </a:solidFill>
                <a:latin typeface="Calibri" panose="020F0502020204030204" pitchFamily="34" charset="0"/>
                <a:cs typeface="Calibri" panose="020F0502020204030204" pitchFamily="34" charset="0"/>
              </a:rPr>
              <a:t>Bir takvim yılı içinde tek hekim tarafından aynı kişiye verilecek raporların toplamı </a:t>
            </a:r>
            <a:r>
              <a:rPr lang="tr-TR" sz="2000" dirty="0">
                <a:solidFill>
                  <a:srgbClr val="C00000"/>
                </a:solidFill>
                <a:latin typeface="Calibri" panose="020F0502020204030204" pitchFamily="34" charset="0"/>
                <a:cs typeface="Calibri" panose="020F0502020204030204" pitchFamily="34" charset="0"/>
              </a:rPr>
              <a:t>kırk günü geçemez.</a:t>
            </a:r>
          </a:p>
        </p:txBody>
      </p:sp>
      <p:pic>
        <p:nvPicPr>
          <p:cNvPr id="2" name="Resim 1" descr="metin, ekran görüntüsü, sayı, numara, yazı tipi içeren bir resim&#10;&#10;Yapay zeka tarafından oluşturulmuş içerik yanlış olabilir.">
            <a:extLst>
              <a:ext uri="{FF2B5EF4-FFF2-40B4-BE49-F238E27FC236}">
                <a16:creationId xmlns:a16="http://schemas.microsoft.com/office/drawing/2014/main" id="{51BE68D2-3F8D-EFD9-D6AC-CBFFBC2595F1}"/>
              </a:ext>
            </a:extLst>
          </p:cNvPr>
          <p:cNvPicPr>
            <a:picLocks noChangeAspect="1"/>
          </p:cNvPicPr>
          <p:nvPr/>
        </p:nvPicPr>
        <p:blipFill>
          <a:blip r:embed="rId3">
            <a:extLst>
              <a:ext uri="{28A0092B-C50C-407E-A947-70E740481C1C}">
                <a14:useLocalDpi xmlns:a14="http://schemas.microsoft.com/office/drawing/2010/main" val="0"/>
              </a:ext>
            </a:extLst>
          </a:blip>
          <a:srcRect t="11765" b="6723"/>
          <a:stretch>
            <a:fillRect/>
          </a:stretch>
        </p:blipFill>
        <p:spPr>
          <a:xfrm>
            <a:off x="-46436" y="0"/>
            <a:ext cx="5650096" cy="3263705"/>
          </a:xfrm>
          <a:prstGeom prst="rect">
            <a:avLst/>
          </a:prstGeom>
        </p:spPr>
      </p:pic>
    </p:spTree>
    <p:extLst>
      <p:ext uri="{BB962C8B-B14F-4D97-AF65-F5344CB8AC3E}">
        <p14:creationId xmlns:p14="http://schemas.microsoft.com/office/powerpoint/2010/main" val="28435628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3D207-CC0D-1A99-0031-3CF1D650F23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91A977C-3FE7-861A-1ED4-4F663DA30E10}"/>
              </a:ext>
            </a:extLst>
          </p:cNvPr>
          <p:cNvSpPr>
            <a:spLocks noGrp="1"/>
          </p:cNvSpPr>
          <p:nvPr>
            <p:ph type="title"/>
          </p:nvPr>
        </p:nvSpPr>
        <p:spPr>
          <a:xfrm>
            <a:off x="235891" y="184026"/>
            <a:ext cx="10515600" cy="1325563"/>
          </a:xfrm>
        </p:spPr>
        <p:txBody>
          <a:bodyPr>
            <a:normAutofit/>
          </a:bodyPr>
          <a:lstStyle/>
          <a:p>
            <a:r>
              <a:rPr lang="tr-TR" sz="3600" b="1" dirty="0">
                <a:solidFill>
                  <a:srgbClr val="C00000"/>
                </a:solidFill>
                <a:latin typeface="Calibri Light" panose="020F0302020204030204" pitchFamily="34" charset="0"/>
                <a:cs typeface="Calibri Light" panose="020F0302020204030204" pitchFamily="34" charset="0"/>
              </a:rPr>
              <a:t>Sürücü ve Sürücü Adayları Sağlık Raporları</a:t>
            </a:r>
          </a:p>
        </p:txBody>
      </p:sp>
      <p:pic>
        <p:nvPicPr>
          <p:cNvPr id="4" name="İçerik Yer Tutucusu 3" descr="metin, ekran görüntüsü, yazılım, web sayfası içeren bir resim&#10;&#10;Açıklama otomatik olarak oluşturuldu">
            <a:extLst>
              <a:ext uri="{FF2B5EF4-FFF2-40B4-BE49-F238E27FC236}">
                <a16:creationId xmlns:a16="http://schemas.microsoft.com/office/drawing/2014/main" id="{3F52EEA3-676B-96B6-4EAF-4839BBD1C332}"/>
              </a:ext>
            </a:extLst>
          </p:cNvPr>
          <p:cNvPicPr>
            <a:picLocks noGrp="1" noChangeAspect="1"/>
          </p:cNvPicPr>
          <p:nvPr>
            <p:ph idx="1"/>
          </p:nvPr>
        </p:nvPicPr>
        <p:blipFill>
          <a:blip r:embed="rId2"/>
          <a:stretch>
            <a:fillRect/>
          </a:stretch>
        </p:blipFill>
        <p:spPr>
          <a:xfrm>
            <a:off x="235891" y="1874635"/>
            <a:ext cx="4624473" cy="4351338"/>
          </a:xfrm>
        </p:spPr>
      </p:pic>
      <p:pic>
        <p:nvPicPr>
          <p:cNvPr id="5" name="Resim 4">
            <a:extLst>
              <a:ext uri="{FF2B5EF4-FFF2-40B4-BE49-F238E27FC236}">
                <a16:creationId xmlns:a16="http://schemas.microsoft.com/office/drawing/2014/main" id="{ADC22116-D7DE-F2AE-7B6E-4A6D3D28455A}"/>
              </a:ext>
            </a:extLst>
          </p:cNvPr>
          <p:cNvPicPr>
            <a:picLocks noChangeAspect="1"/>
          </p:cNvPicPr>
          <p:nvPr/>
        </p:nvPicPr>
        <p:blipFill>
          <a:blip r:embed="rId3"/>
          <a:stretch>
            <a:fillRect/>
          </a:stretch>
        </p:blipFill>
        <p:spPr>
          <a:xfrm>
            <a:off x="4946904" y="2621153"/>
            <a:ext cx="6926909" cy="3604820"/>
          </a:xfrm>
          <a:prstGeom prst="rect">
            <a:avLst/>
          </a:prstGeom>
        </p:spPr>
      </p:pic>
      <p:sp>
        <p:nvSpPr>
          <p:cNvPr id="8" name="Metin kutusu 7">
            <a:extLst>
              <a:ext uri="{FF2B5EF4-FFF2-40B4-BE49-F238E27FC236}">
                <a16:creationId xmlns:a16="http://schemas.microsoft.com/office/drawing/2014/main" id="{F2ABCECB-825B-D86F-4FBD-16696E3F8FD5}"/>
              </a:ext>
            </a:extLst>
          </p:cNvPr>
          <p:cNvSpPr txBox="1"/>
          <p:nvPr/>
        </p:nvSpPr>
        <p:spPr>
          <a:xfrm>
            <a:off x="5146711" y="1759703"/>
            <a:ext cx="6926909" cy="707886"/>
          </a:xfrm>
          <a:prstGeom prst="rect">
            <a:avLst/>
          </a:prstGeom>
          <a:noFill/>
        </p:spPr>
        <p:txBody>
          <a:bodyPr wrap="square">
            <a:spAutoFit/>
          </a:bodyPr>
          <a:lstStyle/>
          <a:p>
            <a:pPr marL="342900" indent="-342900">
              <a:buFont typeface="Arial" panose="020B0604020202020204" pitchFamily="34" charset="0"/>
              <a:buChar char="•"/>
            </a:pPr>
            <a:r>
              <a:rPr lang="tr-TR" sz="2000" dirty="0">
                <a:latin typeface="Calibri" panose="020F0502020204030204" pitchFamily="34" charset="0"/>
                <a:cs typeface="Calibri" panose="020F0502020204030204" pitchFamily="34" charset="0"/>
              </a:rPr>
              <a:t>Rapor talep eden kişiler, Kişiye Ait </a:t>
            </a:r>
            <a:r>
              <a:rPr lang="tr-TR" sz="2000" dirty="0">
                <a:solidFill>
                  <a:srgbClr val="C00000"/>
                </a:solidFill>
                <a:latin typeface="Calibri" panose="020F0502020204030204" pitchFamily="34" charset="0"/>
                <a:cs typeface="Calibri" panose="020F0502020204030204" pitchFamily="34" charset="0"/>
              </a:rPr>
              <a:t>Kişisel Sağlık Bilgi Formunu </a:t>
            </a:r>
            <a:r>
              <a:rPr lang="tr-TR" sz="2000" dirty="0">
                <a:latin typeface="Calibri" panose="020F0502020204030204" pitchFamily="34" charset="0"/>
                <a:cs typeface="Calibri" panose="020F0502020204030204" pitchFamily="34" charset="0"/>
              </a:rPr>
              <a:t>e-Devlet üzerinden dolduracaktır.</a:t>
            </a:r>
          </a:p>
        </p:txBody>
      </p:sp>
    </p:spTree>
    <p:extLst>
      <p:ext uri="{BB962C8B-B14F-4D97-AF65-F5344CB8AC3E}">
        <p14:creationId xmlns:p14="http://schemas.microsoft.com/office/powerpoint/2010/main" val="3043691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04DB1-7E4F-7AA2-9937-FB4881900A64}"/>
            </a:ext>
          </a:extLst>
        </p:cNvPr>
        <p:cNvGrpSpPr/>
        <p:nvPr/>
      </p:nvGrpSpPr>
      <p:grpSpPr>
        <a:xfrm>
          <a:off x="0" y="0"/>
          <a:ext cx="0" cy="0"/>
          <a:chOff x="0" y="0"/>
          <a:chExt cx="0" cy="0"/>
        </a:xfrm>
      </p:grpSpPr>
      <p:pic>
        <p:nvPicPr>
          <p:cNvPr id="4" name="İçerik Yer Tutucusu 3" descr="metin, ekran görüntüsü, yazılım, web sayfası içeren bir resim&#10;&#10;Açıklama otomatik olarak oluşturuldu">
            <a:extLst>
              <a:ext uri="{FF2B5EF4-FFF2-40B4-BE49-F238E27FC236}">
                <a16:creationId xmlns:a16="http://schemas.microsoft.com/office/drawing/2014/main" id="{EB6B7C64-7963-31AF-67D2-CBE31AD7068F}"/>
              </a:ext>
            </a:extLst>
          </p:cNvPr>
          <p:cNvPicPr>
            <a:picLocks noChangeAspect="1"/>
          </p:cNvPicPr>
          <p:nvPr/>
        </p:nvPicPr>
        <p:blipFill>
          <a:blip r:embed="rId2"/>
          <a:stretch>
            <a:fillRect/>
          </a:stretch>
        </p:blipFill>
        <p:spPr>
          <a:xfrm>
            <a:off x="250622" y="1475003"/>
            <a:ext cx="7029643" cy="4773959"/>
          </a:xfrm>
          <a:prstGeom prst="rect">
            <a:avLst/>
          </a:prstGeom>
        </p:spPr>
      </p:pic>
      <p:pic>
        <p:nvPicPr>
          <p:cNvPr id="5" name="İçerik Yer Tutucusu 3" descr="metin, ekran görüntüsü, yazı tipi, paralel içeren bir resim&#10;&#10;Açıklama otomatik olarak oluşturuldu">
            <a:extLst>
              <a:ext uri="{FF2B5EF4-FFF2-40B4-BE49-F238E27FC236}">
                <a16:creationId xmlns:a16="http://schemas.microsoft.com/office/drawing/2014/main" id="{EE62E362-CD7C-ADE9-2CB0-EFEBFF6220B3}"/>
              </a:ext>
            </a:extLst>
          </p:cNvPr>
          <p:cNvPicPr>
            <a:picLocks noChangeAspect="1"/>
          </p:cNvPicPr>
          <p:nvPr/>
        </p:nvPicPr>
        <p:blipFill>
          <a:blip r:embed="rId3"/>
          <a:stretch>
            <a:fillRect/>
          </a:stretch>
        </p:blipFill>
        <p:spPr>
          <a:xfrm>
            <a:off x="7363289" y="1298236"/>
            <a:ext cx="4430031" cy="5559764"/>
          </a:xfrm>
          <a:prstGeom prst="rect">
            <a:avLst/>
          </a:prstGeom>
        </p:spPr>
      </p:pic>
      <p:sp>
        <p:nvSpPr>
          <p:cNvPr id="2" name="İçerik Yer Tutucusu 2">
            <a:extLst>
              <a:ext uri="{FF2B5EF4-FFF2-40B4-BE49-F238E27FC236}">
                <a16:creationId xmlns:a16="http://schemas.microsoft.com/office/drawing/2014/main" id="{7163C81C-3765-6A8A-66A4-8DF5FB21F6B5}"/>
              </a:ext>
            </a:extLst>
          </p:cNvPr>
          <p:cNvSpPr txBox="1">
            <a:spLocks/>
          </p:cNvSpPr>
          <p:nvPr/>
        </p:nvSpPr>
        <p:spPr>
          <a:xfrm>
            <a:off x="167598" y="216135"/>
            <a:ext cx="1185680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000" dirty="0">
                <a:latin typeface="Calibri" panose="020F0502020204030204" pitchFamily="34" charset="0"/>
                <a:cs typeface="Calibri" panose="020F0502020204030204" pitchFamily="34" charset="0"/>
              </a:rPr>
              <a:t>Sürücülüğe engel hali olmayanlara uygun rapor verilir. </a:t>
            </a:r>
          </a:p>
          <a:p>
            <a:r>
              <a:rPr lang="tr-TR" sz="2000" dirty="0">
                <a:latin typeface="Calibri" panose="020F0502020204030204" pitchFamily="34" charset="0"/>
                <a:cs typeface="Calibri" panose="020F0502020204030204" pitchFamily="34" charset="0"/>
              </a:rPr>
              <a:t>Sürücülüğe engel hali tespit edilen veya hakkında karar verilemeyen sürücü adayı ilgili uzman hekim/hekimlerden konsültasyon istenir ve verilecek rapor doğrultusunda işlem yapılır. </a:t>
            </a:r>
          </a:p>
        </p:txBody>
      </p:sp>
    </p:spTree>
    <p:extLst>
      <p:ext uri="{BB962C8B-B14F-4D97-AF65-F5344CB8AC3E}">
        <p14:creationId xmlns:p14="http://schemas.microsoft.com/office/powerpoint/2010/main" val="22635640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05AA7B-3245-4B0C-E3AE-EA02AC616D3A}"/>
            </a:ext>
          </a:extLst>
        </p:cNvPr>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8">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Resim 1" descr="Diplopi (Çift Görme) Tedavisi | Doç. Dr. Pınar Topcu Yılmaz | Ankara">
            <a:extLst>
              <a:ext uri="{FF2B5EF4-FFF2-40B4-BE49-F238E27FC236}">
                <a16:creationId xmlns:a16="http://schemas.microsoft.com/office/drawing/2014/main" id="{EADAF0EA-F38B-C15E-DD92-20AFED31FE42}"/>
              </a:ext>
            </a:extLst>
          </p:cNvPr>
          <p:cNvPicPr>
            <a:picLocks noChangeAspect="1"/>
          </p:cNvPicPr>
          <p:nvPr/>
        </p:nvPicPr>
        <p:blipFill>
          <a:blip r:embed="rId2"/>
          <a:srcRect l="22133" r="41941" b="-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İçerik Yer Tutucusu 2">
            <a:extLst>
              <a:ext uri="{FF2B5EF4-FFF2-40B4-BE49-F238E27FC236}">
                <a16:creationId xmlns:a16="http://schemas.microsoft.com/office/drawing/2014/main" id="{61720F4D-50E8-82E3-A8EC-4B486472D21B}"/>
              </a:ext>
            </a:extLst>
          </p:cNvPr>
          <p:cNvSpPr>
            <a:spLocks noGrp="1"/>
          </p:cNvSpPr>
          <p:nvPr>
            <p:ph idx="1"/>
          </p:nvPr>
        </p:nvSpPr>
        <p:spPr>
          <a:xfrm>
            <a:off x="3563365" y="1378479"/>
            <a:ext cx="4932935" cy="4101042"/>
          </a:xfrm>
        </p:spPr>
        <p:txBody>
          <a:bodyPr>
            <a:noAutofit/>
          </a:bodyPr>
          <a:lstStyle/>
          <a:p>
            <a:pPr marL="0" indent="0">
              <a:buNone/>
            </a:pPr>
            <a:r>
              <a:rPr lang="tr-TR" sz="2000" b="1" dirty="0">
                <a:solidFill>
                  <a:schemeClr val="tx1">
                    <a:lumMod val="85000"/>
                    <a:lumOff val="15000"/>
                  </a:schemeClr>
                </a:solidFill>
                <a:latin typeface="Calibri" panose="020F0502020204030204" pitchFamily="34" charset="0"/>
                <a:cs typeface="Calibri" panose="020F0502020204030204" pitchFamily="34" charset="0"/>
              </a:rPr>
              <a:t>Görme Muayenesi</a:t>
            </a:r>
          </a:p>
          <a:p>
            <a:pPr marL="0" indent="0">
              <a:buNone/>
            </a:pPr>
            <a:endParaRPr lang="tr-TR" sz="2000" b="1" dirty="0">
              <a:solidFill>
                <a:schemeClr val="tx1">
                  <a:lumMod val="85000"/>
                  <a:lumOff val="15000"/>
                </a:schemeClr>
              </a:solidFill>
              <a:latin typeface="Calibri" panose="020F0502020204030204" pitchFamily="34" charset="0"/>
              <a:cs typeface="Calibri" panose="020F0502020204030204" pitchFamily="34" charset="0"/>
            </a:endParaRPr>
          </a:p>
          <a:p>
            <a:r>
              <a:rPr lang="tr-TR" sz="2000" dirty="0">
                <a:solidFill>
                  <a:schemeClr val="tx1">
                    <a:lumMod val="85000"/>
                    <a:lumOff val="15000"/>
                  </a:schemeClr>
                </a:solidFill>
                <a:latin typeface="Calibri" panose="020F0502020204030204" pitchFamily="34" charset="0"/>
                <a:cs typeface="Calibri" panose="020F0502020204030204" pitchFamily="34" charset="0"/>
              </a:rPr>
              <a:t>Görme keskinliği yönünden muayenesi yapılır.(</a:t>
            </a:r>
            <a:r>
              <a:rPr lang="tr-TR" sz="2000" dirty="0" err="1">
                <a:solidFill>
                  <a:schemeClr val="tx1">
                    <a:lumMod val="85000"/>
                    <a:lumOff val="15000"/>
                  </a:schemeClr>
                </a:solidFill>
                <a:latin typeface="Calibri" panose="020F0502020204030204" pitchFamily="34" charset="0"/>
                <a:cs typeface="Calibri" panose="020F0502020204030204" pitchFamily="34" charset="0"/>
              </a:rPr>
              <a:t>Snellen</a:t>
            </a:r>
            <a:r>
              <a:rPr lang="tr-TR" sz="2000" dirty="0">
                <a:solidFill>
                  <a:schemeClr val="tx1">
                    <a:lumMod val="85000"/>
                    <a:lumOff val="15000"/>
                  </a:schemeClr>
                </a:solidFill>
                <a:latin typeface="Calibri" panose="020F0502020204030204" pitchFamily="34" charset="0"/>
                <a:cs typeface="Calibri" panose="020F0502020204030204" pitchFamily="34" charset="0"/>
              </a:rPr>
              <a:t> eşeli ile her göz için ayrı ayrı yapılır.)</a:t>
            </a:r>
          </a:p>
          <a:p>
            <a:r>
              <a:rPr lang="tr-TR" sz="2000" dirty="0">
                <a:solidFill>
                  <a:schemeClr val="tx1">
                    <a:lumMod val="85000"/>
                    <a:lumOff val="15000"/>
                  </a:schemeClr>
                </a:solidFill>
                <a:latin typeface="Calibri" panose="020F0502020204030204" pitchFamily="34" charset="0"/>
                <a:cs typeface="Calibri" panose="020F0502020204030204" pitchFamily="34" charset="0"/>
              </a:rPr>
              <a:t>Gözlük/lens kullanıyorsa, muayene sırasında takması istenir.    </a:t>
            </a:r>
            <a:endParaRPr lang="en-US" sz="2000" dirty="0">
              <a:solidFill>
                <a:schemeClr val="tx1">
                  <a:lumMod val="85000"/>
                  <a:lumOff val="15000"/>
                </a:schemeClr>
              </a:solidFill>
              <a:latin typeface="Calibri" panose="020F0502020204030204" pitchFamily="34" charset="0"/>
              <a:cs typeface="Calibri" panose="020F0502020204030204" pitchFamily="34" charset="0"/>
            </a:endParaRPr>
          </a:p>
          <a:p>
            <a:r>
              <a:rPr lang="tr-TR" sz="2000" dirty="0">
                <a:solidFill>
                  <a:schemeClr val="tx1">
                    <a:lumMod val="85000"/>
                    <a:lumOff val="15000"/>
                  </a:schemeClr>
                </a:solidFill>
                <a:latin typeface="Calibri" panose="020F0502020204030204" pitchFamily="34" charset="0"/>
                <a:cs typeface="Calibri" panose="020F0502020204030204" pitchFamily="34" charset="0"/>
              </a:rPr>
              <a:t>6 metre mesafeden (veya uyarlanmış mesafe), bir göz kapatılarak tek tek gösterilen harflerin okunması istenir.   </a:t>
            </a:r>
          </a:p>
          <a:p>
            <a:r>
              <a:rPr lang="tr-TR" sz="2000" dirty="0" err="1">
                <a:solidFill>
                  <a:schemeClr val="tx1">
                    <a:lumMod val="85000"/>
                    <a:lumOff val="15000"/>
                  </a:schemeClr>
                </a:solidFill>
                <a:latin typeface="Calibri" panose="020F0502020204030204" pitchFamily="34" charset="0"/>
                <a:cs typeface="Calibri" panose="020F0502020204030204" pitchFamily="34" charset="0"/>
              </a:rPr>
              <a:t>Eşel</a:t>
            </a:r>
            <a:r>
              <a:rPr lang="tr-TR" sz="2000" dirty="0">
                <a:solidFill>
                  <a:schemeClr val="tx1">
                    <a:lumMod val="85000"/>
                    <a:lumOff val="15000"/>
                  </a:schemeClr>
                </a:solidFill>
                <a:latin typeface="Calibri" panose="020F0502020204030204" pitchFamily="34" charset="0"/>
                <a:cs typeface="Calibri" panose="020F0502020204030204" pitchFamily="34" charset="0"/>
              </a:rPr>
              <a:t> 10 satırdan oluşur. Tüm satırları okuyanın uzak görmesi 10/10 olarak değerlendirilir. Okuyabildiği satır sayısı görme oranını verir.</a:t>
            </a:r>
            <a:endParaRPr lang="en-US" sz="2000" dirty="0">
              <a:solidFill>
                <a:schemeClr val="tx1">
                  <a:lumMod val="85000"/>
                  <a:lumOff val="15000"/>
                </a:schemeClr>
              </a:solidFill>
              <a:latin typeface="Calibri" panose="020F0502020204030204" pitchFamily="34" charset="0"/>
              <a:cs typeface="Calibri" panose="020F0502020204030204" pitchFamily="34" charset="0"/>
            </a:endParaRPr>
          </a:p>
          <a:p>
            <a:pPr marL="0" indent="0">
              <a:buNone/>
            </a:pPr>
            <a:endParaRPr lang="tr-TR" sz="2000" dirty="0">
              <a:solidFill>
                <a:schemeClr val="tx1">
                  <a:lumMod val="85000"/>
                  <a:lumOff val="15000"/>
                </a:schemeClr>
              </a:solidFill>
              <a:latin typeface="Calibri" panose="020F0502020204030204" pitchFamily="34" charset="0"/>
              <a:cs typeface="Calibri" panose="020F0502020204030204" pitchFamily="34" charset="0"/>
            </a:endParaRPr>
          </a:p>
        </p:txBody>
      </p:sp>
      <p:pic>
        <p:nvPicPr>
          <p:cNvPr id="4" name="Resim 3" descr="AND Göz Eşeli Işıksız - Snellen Eşeli (mdf) 70x25 cm">
            <a:extLst>
              <a:ext uri="{FF2B5EF4-FFF2-40B4-BE49-F238E27FC236}">
                <a16:creationId xmlns:a16="http://schemas.microsoft.com/office/drawing/2014/main" id="{FE3116B6-1D8C-A164-FFAF-94E0C32FC637}"/>
              </a:ext>
            </a:extLst>
          </p:cNvPr>
          <p:cNvPicPr>
            <a:picLocks noChangeAspect="1"/>
          </p:cNvPicPr>
          <p:nvPr/>
        </p:nvPicPr>
        <p:blipFill>
          <a:blip r:embed="rId3"/>
          <a:stretch>
            <a:fillRect/>
          </a:stretch>
        </p:blipFill>
        <p:spPr>
          <a:xfrm>
            <a:off x="8384324" y="1391731"/>
            <a:ext cx="3432313" cy="5148470"/>
          </a:xfrm>
          <a:prstGeom prst="rect">
            <a:avLst/>
          </a:prstGeom>
        </p:spPr>
      </p:pic>
    </p:spTree>
    <p:extLst>
      <p:ext uri="{BB962C8B-B14F-4D97-AF65-F5344CB8AC3E}">
        <p14:creationId xmlns:p14="http://schemas.microsoft.com/office/powerpoint/2010/main" val="754536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16679C9-6655-D792-647E-539D70B3C716}"/>
              </a:ext>
            </a:extLst>
          </p:cNvPr>
          <p:cNvSpPr>
            <a:spLocks noGrp="1"/>
          </p:cNvSpPr>
          <p:nvPr>
            <p:ph idx="1"/>
          </p:nvPr>
        </p:nvSpPr>
        <p:spPr>
          <a:xfrm>
            <a:off x="838200" y="402258"/>
            <a:ext cx="10515600" cy="4351338"/>
          </a:xfrm>
        </p:spPr>
        <p:txBody>
          <a:bodyPr>
            <a:noAutofit/>
          </a:bodyPr>
          <a:lstStyle/>
          <a:p>
            <a:pPr marL="0" indent="0">
              <a:buNone/>
            </a:pPr>
            <a:r>
              <a:rPr lang="tr-TR" sz="2400" b="1" dirty="0">
                <a:solidFill>
                  <a:srgbClr val="C00000"/>
                </a:solidFill>
                <a:latin typeface="Calibri" panose="020F0502020204030204" pitchFamily="34" charset="0"/>
                <a:cs typeface="Calibri" panose="020F0502020204030204" pitchFamily="34" charset="0"/>
              </a:rPr>
              <a:t>Sürücü adayında yapılacak genel değerlendirmede dikkat edilecek hususlar ve sevk kriterleri </a:t>
            </a:r>
            <a:endParaRPr lang="tr-TR" sz="1800" b="1" dirty="0">
              <a:solidFill>
                <a:srgbClr val="C00000"/>
              </a:solidFill>
              <a:latin typeface="Calibri" panose="020F0502020204030204" pitchFamily="34" charset="0"/>
              <a:cs typeface="Calibri" panose="020F0502020204030204" pitchFamily="34" charset="0"/>
            </a:endParaRPr>
          </a:p>
          <a:p>
            <a:pPr marL="0" indent="0">
              <a:buNone/>
            </a:pPr>
            <a:endParaRPr lang="tr-TR" sz="2000" dirty="0">
              <a:solidFill>
                <a:srgbClr val="C00000"/>
              </a:solidFill>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1. KBB </a:t>
            </a: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a. </a:t>
            </a:r>
            <a:r>
              <a:rPr lang="tr-TR" sz="2000" dirty="0">
                <a:latin typeface="Calibri" panose="020F0502020204030204" pitchFamily="34" charset="0"/>
                <a:cs typeface="Calibri" panose="020F0502020204030204" pitchFamily="34" charset="0"/>
              </a:rPr>
              <a:t>İşitme kaybı </a:t>
            </a:r>
          </a:p>
          <a:p>
            <a:pPr marL="0" indent="0">
              <a:buNone/>
            </a:pPr>
            <a:r>
              <a:rPr lang="tr-TR" sz="2000" b="1" dirty="0">
                <a:latin typeface="Calibri" panose="020F0502020204030204" pitchFamily="34" charset="0"/>
                <a:cs typeface="Calibri" panose="020F0502020204030204" pitchFamily="34" charset="0"/>
              </a:rPr>
              <a:t>b. </a:t>
            </a:r>
            <a:r>
              <a:rPr lang="tr-TR" sz="2000" dirty="0">
                <a:latin typeface="Calibri" panose="020F0502020204030204" pitchFamily="34" charset="0"/>
                <a:cs typeface="Calibri" panose="020F0502020204030204" pitchFamily="34" charset="0"/>
              </a:rPr>
              <a:t>Günlük hayatı kısıtlayan denge problemi, baş dönmesi nedeni olabilecek bir hastalık </a:t>
            </a:r>
          </a:p>
          <a:p>
            <a:pPr marL="0" indent="0">
              <a:buNone/>
            </a:pPr>
            <a:r>
              <a:rPr lang="tr-TR" sz="2000" b="1" dirty="0">
                <a:latin typeface="Calibri" panose="020F0502020204030204" pitchFamily="34" charset="0"/>
                <a:cs typeface="Calibri" panose="020F0502020204030204" pitchFamily="34" charset="0"/>
              </a:rPr>
              <a:t>c. </a:t>
            </a:r>
            <a:r>
              <a:rPr lang="tr-TR" sz="2000" dirty="0">
                <a:latin typeface="Calibri" panose="020F0502020204030204" pitchFamily="34" charset="0"/>
                <a:cs typeface="Calibri" panose="020F0502020204030204" pitchFamily="34" charset="0"/>
              </a:rPr>
              <a:t>Uyku bozukluğu (Obstrüktif uyku apnesi sendromu, gündüz aşırı uyuklama hali) </a:t>
            </a:r>
          </a:p>
          <a:p>
            <a:pPr marL="0" indent="0">
              <a:buNone/>
            </a:pP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2. ORTOPEDİ ve TRAVMATOLOJİ </a:t>
            </a: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a. </a:t>
            </a:r>
            <a:r>
              <a:rPr lang="tr-TR" sz="2000" dirty="0">
                <a:latin typeface="Calibri" panose="020F0502020204030204" pitchFamily="34" charset="0"/>
                <a:cs typeface="Calibri" panose="020F0502020204030204" pitchFamily="34" charset="0"/>
              </a:rPr>
              <a:t>Ekstremite noksanlığı </a:t>
            </a:r>
          </a:p>
          <a:p>
            <a:pPr marL="0" indent="0">
              <a:buNone/>
            </a:pPr>
            <a:r>
              <a:rPr lang="es-ES" sz="2000" b="1" dirty="0">
                <a:latin typeface="Calibri" panose="020F0502020204030204" pitchFamily="34" charset="0"/>
                <a:cs typeface="Calibri" panose="020F0502020204030204" pitchFamily="34" charset="0"/>
              </a:rPr>
              <a:t>b. </a:t>
            </a:r>
            <a:r>
              <a:rPr lang="es-ES" sz="2000" dirty="0">
                <a:latin typeface="Calibri" panose="020F0502020204030204" pitchFamily="34" charset="0"/>
                <a:cs typeface="Calibri" panose="020F0502020204030204" pitchFamily="34" charset="0"/>
              </a:rPr>
              <a:t>Kas, tendon ve bağ lezyonları </a:t>
            </a:r>
          </a:p>
          <a:p>
            <a:pPr marL="0" indent="0">
              <a:buNone/>
            </a:pPr>
            <a:r>
              <a:rPr lang="tr-TR" sz="2000" b="1" dirty="0">
                <a:latin typeface="Calibri" panose="020F0502020204030204" pitchFamily="34" charset="0"/>
                <a:cs typeface="Calibri" panose="020F0502020204030204" pitchFamily="34" charset="0"/>
              </a:rPr>
              <a:t>c. </a:t>
            </a:r>
            <a:r>
              <a:rPr lang="tr-TR" sz="2000" dirty="0">
                <a:latin typeface="Calibri" panose="020F0502020204030204" pitchFamily="34" charset="0"/>
                <a:cs typeface="Calibri" panose="020F0502020204030204" pitchFamily="34" charset="0"/>
              </a:rPr>
              <a:t>Eklem hareketlerinde kısıtlama </a:t>
            </a:r>
          </a:p>
          <a:p>
            <a:pPr marL="0" indent="0">
              <a:buNone/>
            </a:pP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3. ENDOKRİNOLOJİ </a:t>
            </a: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a. </a:t>
            </a:r>
            <a:r>
              <a:rPr lang="tr-TR" sz="2000" dirty="0">
                <a:latin typeface="Calibri" panose="020F0502020204030204" pitchFamily="34" charset="0"/>
                <a:cs typeface="Calibri" panose="020F0502020204030204" pitchFamily="34" charset="0"/>
              </a:rPr>
              <a:t>Ağır </a:t>
            </a:r>
            <a:r>
              <a:rPr lang="tr-TR" sz="2000" dirty="0" err="1">
                <a:latin typeface="Calibri" panose="020F0502020204030204" pitchFamily="34" charset="0"/>
                <a:cs typeface="Calibri" panose="020F0502020204030204" pitchFamily="34" charset="0"/>
              </a:rPr>
              <a:t>diyabetes</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mellitus</a:t>
            </a:r>
            <a:r>
              <a:rPr lang="tr-TR" sz="2000" dirty="0">
                <a:latin typeface="Calibri" panose="020F0502020204030204" pitchFamily="34" charset="0"/>
                <a:cs typeface="Calibri" panose="020F0502020204030204" pitchFamily="34" charset="0"/>
              </a:rPr>
              <a:t> </a:t>
            </a:r>
          </a:p>
          <a:p>
            <a:pPr marL="0" indent="0">
              <a:buNone/>
            </a:pPr>
            <a:endParaRPr lang="tr-T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4812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DB242-9BDF-06CA-D97C-701B28B7A39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0BE20C-842B-553F-6E0F-235F652E37D9}"/>
              </a:ext>
            </a:extLst>
          </p:cNvPr>
          <p:cNvSpPr>
            <a:spLocks noGrp="1"/>
          </p:cNvSpPr>
          <p:nvPr>
            <p:ph idx="1"/>
          </p:nvPr>
        </p:nvSpPr>
        <p:spPr>
          <a:xfrm>
            <a:off x="838200" y="1139825"/>
            <a:ext cx="10515600" cy="4351338"/>
          </a:xfrm>
        </p:spPr>
        <p:txBody>
          <a:bodyPr>
            <a:normAutofit fontScale="70000" lnSpcReduction="20000"/>
          </a:bodyPr>
          <a:lstStyle/>
          <a:p>
            <a:pPr marL="0" indent="0">
              <a:buNone/>
            </a:pPr>
            <a:r>
              <a:rPr lang="tr-TR" b="1" dirty="0">
                <a:latin typeface="Calibri" panose="020F0502020204030204" pitchFamily="34" charset="0"/>
                <a:cs typeface="Calibri" panose="020F0502020204030204" pitchFamily="34" charset="0"/>
              </a:rPr>
              <a:t>4. KARDİYOLOJİ </a:t>
            </a:r>
            <a:endParaRPr lang="tr-TR" dirty="0">
              <a:latin typeface="Calibri" panose="020F0502020204030204" pitchFamily="34" charset="0"/>
              <a:cs typeface="Calibri" panose="020F0502020204030204" pitchFamily="34" charset="0"/>
            </a:endParaRPr>
          </a:p>
          <a:p>
            <a:pPr marL="0" indent="0">
              <a:buNone/>
            </a:pPr>
            <a:r>
              <a:rPr lang="tr-TR" b="1" dirty="0">
                <a:latin typeface="Calibri" panose="020F0502020204030204" pitchFamily="34" charset="0"/>
                <a:cs typeface="Calibri" panose="020F0502020204030204" pitchFamily="34" charset="0"/>
              </a:rPr>
              <a:t>a. </a:t>
            </a:r>
            <a:r>
              <a:rPr lang="tr-TR" dirty="0">
                <a:latin typeface="Calibri" panose="020F0502020204030204" pitchFamily="34" charset="0"/>
                <a:cs typeface="Calibri" panose="020F0502020204030204" pitchFamily="34" charset="0"/>
              </a:rPr>
              <a:t>Kalp-damar hastalığı (</a:t>
            </a:r>
            <a:r>
              <a:rPr lang="tr-TR" dirty="0" err="1">
                <a:latin typeface="Calibri" panose="020F0502020204030204" pitchFamily="34" charset="0"/>
                <a:cs typeface="Calibri" panose="020F0502020204030204" pitchFamily="34" charset="0"/>
              </a:rPr>
              <a:t>anjinal</a:t>
            </a:r>
            <a:r>
              <a:rPr lang="tr-TR" dirty="0">
                <a:latin typeface="Calibri" panose="020F0502020204030204" pitchFamily="34" charset="0"/>
                <a:cs typeface="Calibri" panose="020F0502020204030204" pitchFamily="34" charset="0"/>
              </a:rPr>
              <a:t> yakınma, akut koroner sendrom tanısı, </a:t>
            </a:r>
            <a:r>
              <a:rPr lang="tr-TR" dirty="0" err="1">
                <a:latin typeface="Calibri" panose="020F0502020204030204" pitchFamily="34" charset="0"/>
                <a:cs typeface="Calibri" panose="020F0502020204030204" pitchFamily="34" charset="0"/>
              </a:rPr>
              <a:t>angioplasti</a:t>
            </a:r>
            <a:r>
              <a:rPr lang="tr-TR" dirty="0">
                <a:latin typeface="Calibri" panose="020F0502020204030204" pitchFamily="34" charset="0"/>
                <a:cs typeface="Calibri" panose="020F0502020204030204" pitchFamily="34" charset="0"/>
              </a:rPr>
              <a:t>, kalp yetmezliği, hipertansiyon, kalıcı pil implantasyonu)</a:t>
            </a:r>
          </a:p>
          <a:p>
            <a:pPr marL="0" indent="0">
              <a:buNone/>
            </a:pPr>
            <a:endParaRPr lang="tr-TR" dirty="0">
              <a:latin typeface="Calibri" panose="020F0502020204030204" pitchFamily="34" charset="0"/>
              <a:cs typeface="Calibri" panose="020F0502020204030204" pitchFamily="34" charset="0"/>
            </a:endParaRPr>
          </a:p>
          <a:p>
            <a:pPr marL="0" indent="0">
              <a:buNone/>
            </a:pPr>
            <a:r>
              <a:rPr lang="tr-TR" b="1" dirty="0">
                <a:latin typeface="Calibri" panose="020F0502020204030204" pitchFamily="34" charset="0"/>
                <a:cs typeface="Calibri" panose="020F0502020204030204" pitchFamily="34" charset="0"/>
              </a:rPr>
              <a:t>5. NÖROLOJİ </a:t>
            </a:r>
            <a:endParaRPr lang="tr-TR" dirty="0">
              <a:latin typeface="Calibri" panose="020F0502020204030204" pitchFamily="34" charset="0"/>
              <a:cs typeface="Calibri" panose="020F0502020204030204" pitchFamily="34" charset="0"/>
            </a:endParaRPr>
          </a:p>
          <a:p>
            <a:pPr marL="0" indent="0">
              <a:buNone/>
            </a:pPr>
            <a:r>
              <a:rPr lang="tr-TR" b="1" dirty="0">
                <a:latin typeface="Calibri" panose="020F0502020204030204" pitchFamily="34" charset="0"/>
                <a:cs typeface="Calibri" panose="020F0502020204030204" pitchFamily="34" charset="0"/>
              </a:rPr>
              <a:t>a. </a:t>
            </a:r>
            <a:r>
              <a:rPr lang="tr-TR" dirty="0">
                <a:latin typeface="Calibri" panose="020F0502020204030204" pitchFamily="34" charset="0"/>
                <a:cs typeface="Calibri" panose="020F0502020204030204" pitchFamily="34" charset="0"/>
              </a:rPr>
              <a:t>Santral ve/veya periferik sinir sistemi hastalıkları </a:t>
            </a:r>
          </a:p>
          <a:p>
            <a:pPr marL="0" indent="0">
              <a:buNone/>
            </a:pPr>
            <a:r>
              <a:rPr lang="tr-TR" b="1" dirty="0">
                <a:latin typeface="Calibri" panose="020F0502020204030204" pitchFamily="34" charset="0"/>
                <a:cs typeface="Calibri" panose="020F0502020204030204" pitchFamily="34" charset="0"/>
              </a:rPr>
              <a:t>b. </a:t>
            </a:r>
            <a:r>
              <a:rPr lang="tr-TR" dirty="0">
                <a:latin typeface="Calibri" panose="020F0502020204030204" pitchFamily="34" charset="0"/>
                <a:cs typeface="Calibri" panose="020F0502020204030204" pitchFamily="34" charset="0"/>
              </a:rPr>
              <a:t>Epilepsi </a:t>
            </a:r>
          </a:p>
          <a:p>
            <a:pPr marL="0" indent="0">
              <a:buNone/>
            </a:pPr>
            <a:r>
              <a:rPr lang="tr-TR" b="1" dirty="0">
                <a:latin typeface="Calibri" panose="020F0502020204030204" pitchFamily="34" charset="0"/>
                <a:cs typeface="Calibri" panose="020F0502020204030204" pitchFamily="34" charset="0"/>
              </a:rPr>
              <a:t>c. </a:t>
            </a:r>
            <a:r>
              <a:rPr lang="tr-TR" dirty="0">
                <a:latin typeface="Calibri" panose="020F0502020204030204" pitchFamily="34" charset="0"/>
                <a:cs typeface="Calibri" panose="020F0502020204030204" pitchFamily="34" charset="0"/>
              </a:rPr>
              <a:t>Kas hastalıkları (</a:t>
            </a:r>
            <a:r>
              <a:rPr lang="tr-TR" dirty="0" err="1">
                <a:latin typeface="Calibri" panose="020F0502020204030204" pitchFamily="34" charset="0"/>
                <a:cs typeface="Calibri" panose="020F0502020204030204" pitchFamily="34" charset="0"/>
              </a:rPr>
              <a:t>miyopati</a:t>
            </a:r>
            <a:r>
              <a:rPr lang="tr-TR" dirty="0">
                <a:latin typeface="Calibri" panose="020F0502020204030204" pitchFamily="34" charset="0"/>
                <a:cs typeface="Calibri" panose="020F0502020204030204" pitchFamily="34" charset="0"/>
              </a:rPr>
              <a:t>, progresif </a:t>
            </a:r>
            <a:r>
              <a:rPr lang="tr-TR" dirty="0" err="1">
                <a:latin typeface="Calibri" panose="020F0502020204030204" pitchFamily="34" charset="0"/>
                <a:cs typeface="Calibri" panose="020F0502020204030204" pitchFamily="34" charset="0"/>
              </a:rPr>
              <a:t>muskuler</a:t>
            </a:r>
            <a:r>
              <a:rPr lang="tr-TR" dirty="0">
                <a:latin typeface="Calibri" panose="020F0502020204030204" pitchFamily="34" charset="0"/>
                <a:cs typeface="Calibri" panose="020F0502020204030204" pitchFamily="34" charset="0"/>
              </a:rPr>
              <a:t> distrofi, kas-sinir kavşak hastalıkları) </a:t>
            </a:r>
          </a:p>
          <a:p>
            <a:pPr marL="0" indent="0">
              <a:buNone/>
            </a:pPr>
            <a:endParaRPr lang="tr-TR" dirty="0">
              <a:latin typeface="Calibri" panose="020F0502020204030204" pitchFamily="34" charset="0"/>
              <a:cs typeface="Calibri" panose="020F0502020204030204" pitchFamily="34" charset="0"/>
            </a:endParaRPr>
          </a:p>
          <a:p>
            <a:pPr marL="0" indent="0">
              <a:buNone/>
            </a:pPr>
            <a:r>
              <a:rPr lang="tr-TR" b="1" dirty="0">
                <a:latin typeface="Calibri" panose="020F0502020204030204" pitchFamily="34" charset="0"/>
                <a:cs typeface="Calibri" panose="020F0502020204030204" pitchFamily="34" charset="0"/>
              </a:rPr>
              <a:t>6. PSİKİYATRİ </a:t>
            </a:r>
            <a:endParaRPr lang="tr-TR" dirty="0">
              <a:latin typeface="Calibri" panose="020F0502020204030204" pitchFamily="34" charset="0"/>
              <a:cs typeface="Calibri" panose="020F0502020204030204" pitchFamily="34" charset="0"/>
            </a:endParaRPr>
          </a:p>
          <a:p>
            <a:pPr marL="0" indent="0">
              <a:buNone/>
            </a:pPr>
            <a:r>
              <a:rPr lang="tr-TR" b="1" dirty="0">
                <a:latin typeface="Calibri" panose="020F0502020204030204" pitchFamily="34" charset="0"/>
                <a:cs typeface="Calibri" panose="020F0502020204030204" pitchFamily="34" charset="0"/>
              </a:rPr>
              <a:t>a. </a:t>
            </a:r>
            <a:r>
              <a:rPr lang="tr-TR" dirty="0">
                <a:latin typeface="Calibri" panose="020F0502020204030204" pitchFamily="34" charset="0"/>
                <a:cs typeface="Calibri" panose="020F0502020204030204" pitchFamily="34" charset="0"/>
              </a:rPr>
              <a:t>Ruh hastalığı (ağır akıl hastalığı, zeka geriliği, demans, kişilik bozukluğu, ağır davranış bozukluğu)</a:t>
            </a:r>
          </a:p>
          <a:p>
            <a:pPr marL="0" indent="0">
              <a:buNone/>
            </a:pPr>
            <a:r>
              <a:rPr lang="tr-TR" b="1" dirty="0">
                <a:latin typeface="Calibri" panose="020F0502020204030204" pitchFamily="34" charset="0"/>
                <a:cs typeface="Calibri" panose="020F0502020204030204" pitchFamily="34" charset="0"/>
              </a:rPr>
              <a:t>b. </a:t>
            </a:r>
            <a:r>
              <a:rPr lang="tr-TR" dirty="0">
                <a:latin typeface="Calibri" panose="020F0502020204030204" pitchFamily="34" charset="0"/>
                <a:cs typeface="Calibri" panose="020F0502020204030204" pitchFamily="34" charset="0"/>
              </a:rPr>
              <a:t>Alkol ve/veya Psikotrop madde bağımlılığı </a:t>
            </a:r>
          </a:p>
          <a:p>
            <a:pPr marL="0" indent="0">
              <a:buNone/>
            </a:pPr>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0808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34F52-3154-8DC4-A584-AD93EB21B2F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EC3DA04-AAB0-A177-6082-F3285EFC8F73}"/>
              </a:ext>
            </a:extLst>
          </p:cNvPr>
          <p:cNvSpPr>
            <a:spLocks noGrp="1"/>
          </p:cNvSpPr>
          <p:nvPr>
            <p:ph idx="1"/>
          </p:nvPr>
        </p:nvSpPr>
        <p:spPr>
          <a:xfrm>
            <a:off x="838200" y="598487"/>
            <a:ext cx="11177588" cy="4803776"/>
          </a:xfrm>
        </p:spPr>
        <p:txBody>
          <a:bodyPr>
            <a:noAutofit/>
          </a:bodyPr>
          <a:lstStyle/>
          <a:p>
            <a:pPr marL="0" indent="0">
              <a:buNone/>
            </a:pP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7. GÖZ (</a:t>
            </a:r>
            <a:r>
              <a:rPr lang="tr-TR" sz="2000" dirty="0">
                <a:latin typeface="Calibri" panose="020F0502020204030204" pitchFamily="34" charset="0"/>
                <a:cs typeface="Calibri" panose="020F0502020204030204" pitchFamily="34" charset="0"/>
              </a:rPr>
              <a:t>Görme dereceleri ve görme alanının uygunluğu değerlendirilir). </a:t>
            </a:r>
          </a:p>
          <a:p>
            <a:pPr marL="0" indent="0">
              <a:buNone/>
            </a:pPr>
            <a:r>
              <a:rPr lang="tr-TR" sz="2000" b="1" dirty="0">
                <a:latin typeface="Calibri" panose="020F0502020204030204" pitchFamily="34" charset="0"/>
                <a:cs typeface="Calibri" panose="020F0502020204030204" pitchFamily="34" charset="0"/>
              </a:rPr>
              <a:t>a. </a:t>
            </a:r>
            <a:r>
              <a:rPr lang="tr-TR" sz="2000" dirty="0" err="1">
                <a:latin typeface="Calibri" panose="020F0502020204030204" pitchFamily="34" charset="0"/>
                <a:cs typeface="Calibri" panose="020F0502020204030204" pitchFamily="34" charset="0"/>
              </a:rPr>
              <a:t>Pitozis-hemipitozis</a:t>
            </a:r>
            <a:r>
              <a:rPr lang="tr-TR" sz="2000" dirty="0">
                <a:latin typeface="Calibri" panose="020F0502020204030204" pitchFamily="34" charset="0"/>
                <a:cs typeface="Calibri" panose="020F0502020204030204" pitchFamily="34" charset="0"/>
              </a:rPr>
              <a:t> </a:t>
            </a:r>
          </a:p>
          <a:p>
            <a:pPr marL="0" indent="0">
              <a:buNone/>
            </a:pPr>
            <a:r>
              <a:rPr lang="tr-TR" sz="2000" b="1" dirty="0">
                <a:latin typeface="Calibri" panose="020F0502020204030204" pitchFamily="34" charset="0"/>
                <a:cs typeface="Calibri" panose="020F0502020204030204" pitchFamily="34" charset="0"/>
              </a:rPr>
              <a:t>b. </a:t>
            </a:r>
            <a:r>
              <a:rPr lang="tr-TR" sz="2000" dirty="0" err="1">
                <a:latin typeface="Calibri" panose="020F0502020204030204" pitchFamily="34" charset="0"/>
                <a:cs typeface="Calibri" panose="020F0502020204030204" pitchFamily="34" charset="0"/>
              </a:rPr>
              <a:t>Diplopi</a:t>
            </a:r>
            <a:r>
              <a:rPr lang="tr-TR" sz="2000" dirty="0">
                <a:latin typeface="Calibri" panose="020F0502020204030204" pitchFamily="34" charset="0"/>
                <a:cs typeface="Calibri" panose="020F0502020204030204" pitchFamily="34" charset="0"/>
              </a:rPr>
              <a:t> ve paralitik şaşılık </a:t>
            </a:r>
          </a:p>
          <a:p>
            <a:pPr marL="0" indent="0">
              <a:buNone/>
            </a:pPr>
            <a:r>
              <a:rPr lang="tr-TR" sz="2000" b="1" dirty="0">
                <a:latin typeface="Calibri" panose="020F0502020204030204" pitchFamily="34" charset="0"/>
                <a:cs typeface="Calibri" panose="020F0502020204030204" pitchFamily="34" charset="0"/>
              </a:rPr>
              <a:t>c. </a:t>
            </a:r>
            <a:r>
              <a:rPr lang="tr-TR" sz="2000" dirty="0" err="1">
                <a:latin typeface="Calibri" panose="020F0502020204030204" pitchFamily="34" charset="0"/>
                <a:cs typeface="Calibri" panose="020F0502020204030204" pitchFamily="34" charset="0"/>
              </a:rPr>
              <a:t>Blefarospazm</a:t>
            </a: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d. </a:t>
            </a:r>
            <a:r>
              <a:rPr lang="tr-TR" sz="2000" dirty="0">
                <a:latin typeface="Calibri" panose="020F0502020204030204" pitchFamily="34" charset="0"/>
                <a:cs typeface="Calibri" panose="020F0502020204030204" pitchFamily="34" charset="0"/>
              </a:rPr>
              <a:t>Katarakt </a:t>
            </a:r>
          </a:p>
          <a:p>
            <a:pPr marL="0" indent="0">
              <a:buNone/>
            </a:pPr>
            <a:r>
              <a:rPr lang="tr-TR" sz="2000" b="1" dirty="0">
                <a:latin typeface="Calibri" panose="020F0502020204030204" pitchFamily="34" charset="0"/>
                <a:cs typeface="Calibri" panose="020F0502020204030204" pitchFamily="34" charset="0"/>
              </a:rPr>
              <a:t>e. </a:t>
            </a:r>
            <a:r>
              <a:rPr lang="tr-TR" sz="2000" dirty="0">
                <a:latin typeface="Calibri" panose="020F0502020204030204" pitchFamily="34" charset="0"/>
                <a:cs typeface="Calibri" panose="020F0502020204030204" pitchFamily="34" charset="0"/>
              </a:rPr>
              <a:t>Afaki (lens yokluğu)</a:t>
            </a:r>
          </a:p>
          <a:p>
            <a:pPr marL="0" indent="0">
              <a:buNone/>
            </a:pPr>
            <a:r>
              <a:rPr lang="tr-TR" sz="2000" b="1" dirty="0">
                <a:latin typeface="Calibri" panose="020F0502020204030204" pitchFamily="34" charset="0"/>
                <a:cs typeface="Calibri" panose="020F0502020204030204" pitchFamily="34" charset="0"/>
              </a:rPr>
              <a:t>f. </a:t>
            </a:r>
            <a:r>
              <a:rPr lang="tr-TR" sz="2000" dirty="0">
                <a:latin typeface="Calibri" panose="020F0502020204030204" pitchFamily="34" charset="0"/>
                <a:cs typeface="Calibri" panose="020F0502020204030204" pitchFamily="34" charset="0"/>
              </a:rPr>
              <a:t>Progresif göz hastalığı (</a:t>
            </a:r>
            <a:r>
              <a:rPr lang="tr-TR" sz="2000" dirty="0" err="1">
                <a:latin typeface="Calibri" panose="020F0502020204030204" pitchFamily="34" charset="0"/>
                <a:cs typeface="Calibri" panose="020F0502020204030204" pitchFamily="34" charset="0"/>
              </a:rPr>
              <a:t>makula</a:t>
            </a:r>
            <a:r>
              <a:rPr lang="tr-TR" sz="2000" dirty="0">
                <a:latin typeface="Calibri" panose="020F0502020204030204" pitchFamily="34" charset="0"/>
                <a:cs typeface="Calibri" panose="020F0502020204030204" pitchFamily="34" charset="0"/>
              </a:rPr>
              <a:t> dejenerasyonu, retinopatiler gibi) </a:t>
            </a:r>
          </a:p>
          <a:p>
            <a:pPr marL="0" indent="0">
              <a:buNone/>
            </a:pP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**Renk körlüğü: </a:t>
            </a:r>
            <a:r>
              <a:rPr lang="tr-TR" sz="2000" dirty="0">
                <a:latin typeface="Calibri" panose="020F0502020204030204" pitchFamily="34" charset="0"/>
                <a:cs typeface="Calibri" panose="020F0502020204030204" pitchFamily="34" charset="0"/>
              </a:rPr>
              <a:t>Herhangi bir koşul aranmadan sürücü olabilirler. </a:t>
            </a:r>
          </a:p>
          <a:p>
            <a:pPr marL="0" indent="0">
              <a:buNone/>
            </a:pP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8. DİĞER (İLGİLİ BRANŞ) </a:t>
            </a:r>
            <a:endParaRPr lang="tr-TR" sz="2000" dirty="0">
              <a:latin typeface="Calibri" panose="020F0502020204030204" pitchFamily="34" charset="0"/>
              <a:cs typeface="Calibri" panose="020F0502020204030204" pitchFamily="34" charset="0"/>
            </a:endParaRPr>
          </a:p>
          <a:p>
            <a:pPr marL="0" indent="0">
              <a:buNone/>
            </a:pPr>
            <a:r>
              <a:rPr lang="tr-TR" sz="2000" b="1" dirty="0">
                <a:latin typeface="Calibri" panose="020F0502020204030204" pitchFamily="34" charset="0"/>
                <a:cs typeface="Calibri" panose="020F0502020204030204" pitchFamily="34" charset="0"/>
              </a:rPr>
              <a:t>a. </a:t>
            </a:r>
            <a:r>
              <a:rPr lang="tr-TR" sz="2000" dirty="0" err="1">
                <a:latin typeface="Calibri" panose="020F0502020204030204" pitchFamily="34" charset="0"/>
                <a:cs typeface="Calibri" panose="020F0502020204030204" pitchFamily="34" charset="0"/>
              </a:rPr>
              <a:t>Malign</a:t>
            </a:r>
            <a:r>
              <a:rPr lang="tr-TR" sz="2000" dirty="0">
                <a:latin typeface="Calibri" panose="020F0502020204030204" pitchFamily="34" charset="0"/>
                <a:cs typeface="Calibri" panose="020F0502020204030204" pitchFamily="34" charset="0"/>
              </a:rPr>
              <a:t> tümör hikayesi, </a:t>
            </a:r>
          </a:p>
          <a:p>
            <a:pPr marL="0" indent="0">
              <a:buNone/>
            </a:pPr>
            <a:r>
              <a:rPr lang="tr-TR" sz="2000" b="1" dirty="0">
                <a:latin typeface="Calibri" panose="020F0502020204030204" pitchFamily="34" charset="0"/>
                <a:cs typeface="Calibri" panose="020F0502020204030204" pitchFamily="34" charset="0"/>
              </a:rPr>
              <a:t>b. </a:t>
            </a:r>
            <a:r>
              <a:rPr lang="tr-TR" sz="2000" dirty="0">
                <a:latin typeface="Calibri" panose="020F0502020204030204" pitchFamily="34" charset="0"/>
                <a:cs typeface="Calibri" panose="020F0502020204030204" pitchFamily="34" charset="0"/>
              </a:rPr>
              <a:t>Organ yetmezliği (organ nakli geçirilmiş olması, kronik böbrek yetmezliği ve diğer hayati organlarda dekompanse yetmezlik) </a:t>
            </a:r>
          </a:p>
          <a:p>
            <a:pPr marL="0" indent="0">
              <a:buNone/>
            </a:pPr>
            <a:endParaRPr lang="tr-TR" sz="2000" dirty="0">
              <a:latin typeface="Calibri" panose="020F0502020204030204" pitchFamily="34" charset="0"/>
              <a:cs typeface="Calibri" panose="020F0502020204030204" pitchFamily="34" charset="0"/>
            </a:endParaRPr>
          </a:p>
          <a:p>
            <a:pPr marL="0" indent="0">
              <a:buNone/>
            </a:pPr>
            <a:endParaRPr lang="tr-TR" sz="2000" dirty="0">
              <a:latin typeface="Calibri" panose="020F0502020204030204" pitchFamily="34" charset="0"/>
              <a:cs typeface="Calibri" panose="020F0502020204030204" pitchFamily="34" charset="0"/>
            </a:endParaRPr>
          </a:p>
          <a:p>
            <a:pPr marL="0" indent="0">
              <a:buNone/>
            </a:pPr>
            <a:endParaRPr lang="tr-T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8742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396C4B-EE9A-DEDD-A55E-31AB141AC3A8}"/>
              </a:ext>
            </a:extLst>
          </p:cNvPr>
          <p:cNvSpPr>
            <a:spLocks noGrp="1"/>
          </p:cNvSpPr>
          <p:nvPr>
            <p:ph type="title"/>
          </p:nvPr>
        </p:nvSpPr>
        <p:spPr>
          <a:xfrm>
            <a:off x="455424" y="-191093"/>
            <a:ext cx="7644055" cy="1642970"/>
          </a:xfrm>
        </p:spPr>
        <p:txBody>
          <a:bodyPr anchor="b">
            <a:normAutofit/>
          </a:bodyPr>
          <a:lstStyle/>
          <a:p>
            <a:r>
              <a:rPr lang="tr-TR" sz="3600" dirty="0">
                <a:solidFill>
                  <a:srgbClr val="C00000"/>
                </a:solidFill>
                <a:latin typeface="Calibri" panose="020F0502020204030204" pitchFamily="34" charset="0"/>
                <a:cs typeface="Calibri" panose="020F0502020204030204" pitchFamily="34" charset="0"/>
              </a:rPr>
              <a:t>Durum Bildirir Tek Hekim Sağlık Raporu</a:t>
            </a:r>
          </a:p>
        </p:txBody>
      </p:sp>
      <p:sp>
        <p:nvSpPr>
          <p:cNvPr id="3" name="İçerik Yer Tutucusu 2">
            <a:extLst>
              <a:ext uri="{FF2B5EF4-FFF2-40B4-BE49-F238E27FC236}">
                <a16:creationId xmlns:a16="http://schemas.microsoft.com/office/drawing/2014/main" id="{07A355DE-BAF0-73BE-1A40-3800C02CC36F}"/>
              </a:ext>
            </a:extLst>
          </p:cNvPr>
          <p:cNvSpPr>
            <a:spLocks noGrp="1"/>
          </p:cNvSpPr>
          <p:nvPr>
            <p:ph idx="1"/>
          </p:nvPr>
        </p:nvSpPr>
        <p:spPr>
          <a:xfrm>
            <a:off x="457200" y="2273373"/>
            <a:ext cx="7494104" cy="3535083"/>
          </a:xfrm>
        </p:spPr>
        <p:txBody>
          <a:bodyPr anchor="t">
            <a:noAutofit/>
          </a:bodyPr>
          <a:lstStyle/>
          <a:p>
            <a:r>
              <a:rPr lang="tr-TR" sz="2000" dirty="0">
                <a:latin typeface="Calibri" panose="020F0502020204030204" pitchFamily="34" charset="0"/>
                <a:cs typeface="Calibri" panose="020F0502020204030204" pitchFamily="34" charset="0"/>
              </a:rPr>
              <a:t>Müracaat edecek kişiler, </a:t>
            </a:r>
            <a:r>
              <a:rPr lang="tr-TR" sz="2000" dirty="0">
                <a:solidFill>
                  <a:srgbClr val="C00000"/>
                </a:solidFill>
                <a:latin typeface="Calibri" panose="020F0502020204030204" pitchFamily="34" charset="0"/>
                <a:cs typeface="Calibri" panose="020F0502020204030204" pitchFamily="34" charset="0"/>
              </a:rPr>
              <a:t>Kişisel Sağlık Bilgi Formu</a:t>
            </a:r>
            <a:r>
              <a:rPr lang="tr-TR" sz="2000" dirty="0">
                <a:latin typeface="Calibri" panose="020F0502020204030204" pitchFamily="34" charset="0"/>
                <a:cs typeface="Calibri" panose="020F0502020204030204" pitchFamily="34" charset="0"/>
              </a:rPr>
              <a:t>nu e-Devlet üzerinden doldurur. </a:t>
            </a:r>
          </a:p>
          <a:p>
            <a:r>
              <a:rPr lang="tr-TR" sz="2000" dirty="0">
                <a:latin typeface="Calibri" panose="020F0502020204030204" pitchFamily="34" charset="0"/>
                <a:cs typeface="Calibri" panose="020F0502020204030204" pitchFamily="34" charset="0"/>
              </a:rPr>
              <a:t>18 yaşından küçükler için beyan formunun doldurulması zorunlu değildir. </a:t>
            </a:r>
          </a:p>
          <a:p>
            <a:r>
              <a:rPr lang="tr-TR" sz="2000" dirty="0">
                <a:latin typeface="Calibri" panose="020F0502020204030204" pitchFamily="34" charset="0"/>
                <a:cs typeface="Calibri" panose="020F0502020204030204" pitchFamily="34" charset="0"/>
              </a:rPr>
              <a:t>Aile hekiminin gerekli görmesi halinde 18 yaşından küçükler için veli ya da vasisi tarafından beyan formu manuel yazılı olarak doldurulur. </a:t>
            </a:r>
          </a:p>
          <a:p>
            <a:r>
              <a:rPr lang="tr-TR" sz="2000" dirty="0">
                <a:latin typeface="Calibri" panose="020F0502020204030204" pitchFamily="34" charset="0"/>
                <a:cs typeface="Calibri" panose="020F0502020204030204" pitchFamily="34" charset="0"/>
              </a:rPr>
              <a:t>Birinci basamak sağlık hizmet sunucuları tarafından düzenlenen tek hekim raporları, Aile Hekimliği Bilgi Sistemi üzerinden elektronik olarak düzenlenir. </a:t>
            </a:r>
          </a:p>
          <a:p>
            <a:endParaRPr lang="tr-TR" sz="2000" dirty="0">
              <a:latin typeface="Calibri" panose="020F0502020204030204" pitchFamily="34" charset="0"/>
              <a:cs typeface="Calibri" panose="020F0502020204030204" pitchFamily="34" charset="0"/>
            </a:endParaRPr>
          </a:p>
        </p:txBody>
      </p:sp>
      <p:sp>
        <p:nvSpPr>
          <p:cNvPr id="16"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Resim 3" descr="Durum Bildirir Tek Hekim Sağlik Raporu: Başvuru Sahibinin Başvuru Sahibinin  | PDF">
            <a:extLst>
              <a:ext uri="{FF2B5EF4-FFF2-40B4-BE49-F238E27FC236}">
                <a16:creationId xmlns:a16="http://schemas.microsoft.com/office/drawing/2014/main" id="{35410130-3730-E213-DCC7-75EE6A712C58}"/>
              </a:ext>
            </a:extLst>
          </p:cNvPr>
          <p:cNvPicPr>
            <a:picLocks noChangeAspect="1"/>
          </p:cNvPicPr>
          <p:nvPr/>
        </p:nvPicPr>
        <p:blipFill>
          <a:blip r:embed="rId2"/>
          <a:stretch>
            <a:fillRect/>
          </a:stretch>
        </p:blipFill>
        <p:spPr>
          <a:xfrm>
            <a:off x="8388202" y="1089190"/>
            <a:ext cx="3803798" cy="5071731"/>
          </a:xfrm>
          <a:prstGeom prst="rect">
            <a:avLst/>
          </a:prstGeom>
        </p:spPr>
      </p:pic>
    </p:spTree>
    <p:extLst>
      <p:ext uri="{BB962C8B-B14F-4D97-AF65-F5344CB8AC3E}">
        <p14:creationId xmlns:p14="http://schemas.microsoft.com/office/powerpoint/2010/main" val="15340261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7886A8-17DB-E019-8A4F-2075F3045997}"/>
              </a:ext>
            </a:extLst>
          </p:cNvPr>
          <p:cNvSpPr>
            <a:spLocks noGrp="1"/>
          </p:cNvSpPr>
          <p:nvPr>
            <p:ph type="title"/>
          </p:nvPr>
        </p:nvSpPr>
        <p:spPr>
          <a:xfrm>
            <a:off x="695325" y="389985"/>
            <a:ext cx="10515600" cy="1325563"/>
          </a:xfrm>
        </p:spPr>
        <p:txBody>
          <a:bodyPr>
            <a:normAutofit/>
          </a:bodyPr>
          <a:lstStyle/>
          <a:p>
            <a:r>
              <a:rPr lang="tr-TR" sz="3600" dirty="0">
                <a:solidFill>
                  <a:srgbClr val="C00000"/>
                </a:solidFill>
                <a:latin typeface="Calibri" panose="020F0502020204030204" pitchFamily="34" charset="0"/>
                <a:cs typeface="Calibri" panose="020F0502020204030204" pitchFamily="34" charset="0"/>
              </a:rPr>
              <a:t>Yivsiz Av Tüfeği Ruhsat Raporu</a:t>
            </a:r>
          </a:p>
        </p:txBody>
      </p:sp>
      <p:sp>
        <p:nvSpPr>
          <p:cNvPr id="3" name="İçerik Yer Tutucusu 2">
            <a:extLst>
              <a:ext uri="{FF2B5EF4-FFF2-40B4-BE49-F238E27FC236}">
                <a16:creationId xmlns:a16="http://schemas.microsoft.com/office/drawing/2014/main" id="{4D99DF50-92C0-2A3D-B210-5A486DDAD60C}"/>
              </a:ext>
            </a:extLst>
          </p:cNvPr>
          <p:cNvSpPr>
            <a:spLocks noGrp="1"/>
          </p:cNvSpPr>
          <p:nvPr>
            <p:ph idx="1"/>
          </p:nvPr>
        </p:nvSpPr>
        <p:spPr>
          <a:xfrm>
            <a:off x="499872" y="1831213"/>
            <a:ext cx="7496364" cy="4351338"/>
          </a:xfrm>
        </p:spPr>
        <p:txBody>
          <a:bodyPr>
            <a:normAutofit fontScale="77500" lnSpcReduction="20000"/>
          </a:bodyPr>
          <a:lstStyle/>
          <a:p>
            <a:r>
              <a:rPr lang="tr-TR" dirty="0">
                <a:latin typeface="Calibri" panose="020F0502020204030204" pitchFamily="34" charset="0"/>
                <a:cs typeface="Calibri" panose="020F0502020204030204" pitchFamily="34" charset="0"/>
              </a:rPr>
              <a:t>Kişi hakkında “durum bildirir tek hekim raporu” düzenlenir.</a:t>
            </a:r>
          </a:p>
          <a:p>
            <a:r>
              <a:rPr lang="tr-TR" dirty="0">
                <a:latin typeface="Calibri" panose="020F0502020204030204" pitchFamily="34" charset="0"/>
                <a:cs typeface="Calibri" panose="020F0502020204030204" pitchFamily="34" charset="0"/>
              </a:rPr>
              <a:t>Baskın kullanılan ekstremite ayrımı olmaksızın her iki üst ekstremite de </a:t>
            </a:r>
            <a:r>
              <a:rPr lang="tr-TR" b="1" dirty="0">
                <a:solidFill>
                  <a:srgbClr val="C00000"/>
                </a:solidFill>
                <a:latin typeface="Calibri" panose="020F0502020204030204" pitchFamily="34" charset="0"/>
                <a:cs typeface="Calibri" panose="020F0502020204030204" pitchFamily="34" charset="0"/>
              </a:rPr>
              <a:t>kavrama yapabilme ve güç kullanabilme hareket kabiliyeti </a:t>
            </a:r>
            <a:r>
              <a:rPr lang="tr-TR" dirty="0">
                <a:latin typeface="Calibri" panose="020F0502020204030204" pitchFamily="34" charset="0"/>
                <a:cs typeface="Calibri" panose="020F0502020204030204" pitchFamily="34" charset="0"/>
              </a:rPr>
              <a:t>olması gerekir. </a:t>
            </a:r>
          </a:p>
          <a:p>
            <a:r>
              <a:rPr lang="tr-TR" dirty="0">
                <a:latin typeface="Calibri" panose="020F0502020204030204" pitchFamily="34" charset="0"/>
                <a:cs typeface="Calibri" panose="020F0502020204030204" pitchFamily="34" charset="0"/>
              </a:rPr>
              <a:t>Atış yapılan hedefin görülebilmesi için </a:t>
            </a:r>
            <a:r>
              <a:rPr lang="tr-TR" dirty="0">
                <a:solidFill>
                  <a:srgbClr val="C00000"/>
                </a:solidFill>
                <a:latin typeface="Calibri" panose="020F0502020204030204" pitchFamily="34" charset="0"/>
                <a:cs typeface="Calibri" panose="020F0502020204030204" pitchFamily="34" charset="0"/>
              </a:rPr>
              <a:t>görme kabiliyeti</a:t>
            </a:r>
            <a:r>
              <a:rPr lang="tr-TR" dirty="0">
                <a:latin typeface="Calibri" panose="020F0502020204030204" pitchFamily="34" charset="0"/>
                <a:cs typeface="Calibri" panose="020F0502020204030204" pitchFamily="34" charset="0"/>
              </a:rPr>
              <a:t>nin olması,</a:t>
            </a:r>
          </a:p>
          <a:p>
            <a:r>
              <a:rPr lang="tr-TR" dirty="0">
                <a:latin typeface="Calibri" panose="020F0502020204030204" pitchFamily="34" charset="0"/>
                <a:cs typeface="Calibri" panose="020F0502020204030204" pitchFamily="34" charset="0"/>
              </a:rPr>
              <a:t>Atış yapılan hedeften veya etraftan gelen seslerin duyulabilmesi, </a:t>
            </a:r>
            <a:r>
              <a:rPr lang="tr-TR" dirty="0">
                <a:solidFill>
                  <a:srgbClr val="C00000"/>
                </a:solidFill>
                <a:latin typeface="Calibri" panose="020F0502020204030204" pitchFamily="34" charset="0"/>
                <a:cs typeface="Calibri" panose="020F0502020204030204" pitchFamily="34" charset="0"/>
              </a:rPr>
              <a:t>işitme ve yön tayini kabiliyeti</a:t>
            </a:r>
            <a:r>
              <a:rPr lang="tr-TR" dirty="0">
                <a:latin typeface="Calibri" panose="020F0502020204030204" pitchFamily="34" charset="0"/>
                <a:cs typeface="Calibri" panose="020F0502020204030204" pitchFamily="34" charset="0"/>
              </a:rPr>
              <a:t>nin olması gerekir</a:t>
            </a:r>
          </a:p>
          <a:p>
            <a:r>
              <a:rPr lang="tr-TR" dirty="0">
                <a:solidFill>
                  <a:srgbClr val="C00000"/>
                </a:solidFill>
                <a:latin typeface="Calibri" panose="020F0502020204030204" pitchFamily="34" charset="0"/>
                <a:cs typeface="Calibri" panose="020F0502020204030204" pitchFamily="34" charset="0"/>
              </a:rPr>
              <a:t>Psikiyatrik yönden iyilik halinde </a:t>
            </a:r>
            <a:r>
              <a:rPr lang="tr-TR" dirty="0">
                <a:latin typeface="Calibri" panose="020F0502020204030204" pitchFamily="34" charset="0"/>
                <a:cs typeface="Calibri" panose="020F0502020204030204" pitchFamily="34" charset="0"/>
              </a:rPr>
              <a:t>olmadığı değerlendirilenler ilgili uzmana sevk edilir. </a:t>
            </a:r>
          </a:p>
          <a:p>
            <a:r>
              <a:rPr lang="tr-TR" dirty="0">
                <a:latin typeface="Calibri" panose="020F0502020204030204" pitchFamily="34" charset="0"/>
                <a:cs typeface="Calibri" panose="020F0502020204030204" pitchFamily="34" charset="0"/>
              </a:rPr>
              <a:t>Şuur durumunu etkileyen, vücutta aşırı düşkünlük yapmış herhangi bir dahili hastalığı olanlara silah bulundurma ve taşıma ruhsatı verilmez.</a:t>
            </a:r>
          </a:p>
          <a:p>
            <a:endParaRPr lang="tr-TR" dirty="0">
              <a:latin typeface="Calibri" panose="020F0502020204030204" pitchFamily="34" charset="0"/>
              <a:cs typeface="Calibri" panose="020F0502020204030204" pitchFamily="34" charset="0"/>
            </a:endParaRPr>
          </a:p>
        </p:txBody>
      </p:sp>
      <p:pic>
        <p:nvPicPr>
          <p:cNvPr id="4" name="Resim 3">
            <a:extLst>
              <a:ext uri="{FF2B5EF4-FFF2-40B4-BE49-F238E27FC236}">
                <a16:creationId xmlns:a16="http://schemas.microsoft.com/office/drawing/2014/main" id="{1D9C0644-B3AF-172D-2B82-A349AC49C16C}"/>
              </a:ext>
            </a:extLst>
          </p:cNvPr>
          <p:cNvPicPr>
            <a:picLocks noChangeAspect="1"/>
          </p:cNvPicPr>
          <p:nvPr/>
        </p:nvPicPr>
        <p:blipFill>
          <a:blip r:embed="rId2"/>
          <a:stretch>
            <a:fillRect/>
          </a:stretch>
        </p:blipFill>
        <p:spPr>
          <a:xfrm>
            <a:off x="7996236" y="1484312"/>
            <a:ext cx="3889375" cy="3889375"/>
          </a:xfrm>
          <a:prstGeom prst="rect">
            <a:avLst/>
          </a:prstGeom>
        </p:spPr>
      </p:pic>
    </p:spTree>
    <p:extLst>
      <p:ext uri="{BB962C8B-B14F-4D97-AF65-F5344CB8AC3E}">
        <p14:creationId xmlns:p14="http://schemas.microsoft.com/office/powerpoint/2010/main" val="3990022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BA9204-6AB5-7BDB-E1B2-83E9521DC3A8}"/>
            </a:ext>
          </a:extLst>
        </p:cNvPr>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3">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8A853E51-C326-A3BE-B424-34A9744BEA1A}"/>
              </a:ext>
            </a:extLst>
          </p:cNvPr>
          <p:cNvSpPr>
            <a:spLocks noGrp="1"/>
          </p:cNvSpPr>
          <p:nvPr>
            <p:ph type="title"/>
          </p:nvPr>
        </p:nvSpPr>
        <p:spPr>
          <a:xfrm>
            <a:off x="544762" y="353440"/>
            <a:ext cx="6619394" cy="1330840"/>
          </a:xfrm>
        </p:spPr>
        <p:txBody>
          <a:bodyPr vert="horz" lIns="91440" tIns="45720" rIns="91440" bIns="45720" rtlCol="0" anchor="ctr">
            <a:normAutofit/>
          </a:bodyPr>
          <a:lstStyle/>
          <a:p>
            <a:r>
              <a:rPr lang="en-US" sz="3600" kern="1200" dirty="0">
                <a:solidFill>
                  <a:schemeClr val="tx1"/>
                </a:solidFill>
                <a:latin typeface="Calibri" panose="020F0502020204030204" pitchFamily="34" charset="0"/>
                <a:cs typeface="Calibri" panose="020F0502020204030204" pitchFamily="34" charset="0"/>
              </a:rPr>
              <a:t>Evlilik Öncesi Sağlık </a:t>
            </a:r>
            <a:r>
              <a:rPr lang="en-US" sz="3600" kern="1200" dirty="0" err="1">
                <a:solidFill>
                  <a:schemeClr val="tx1"/>
                </a:solidFill>
                <a:latin typeface="Calibri" panose="020F0502020204030204" pitchFamily="34" charset="0"/>
                <a:cs typeface="Calibri" panose="020F0502020204030204" pitchFamily="34" charset="0"/>
              </a:rPr>
              <a:t>Raporları</a:t>
            </a:r>
            <a:endParaRPr lang="en-US" sz="3600" kern="1200" dirty="0">
              <a:solidFill>
                <a:schemeClr val="tx1"/>
              </a:solidFill>
              <a:latin typeface="Calibri" panose="020F0502020204030204" pitchFamily="34" charset="0"/>
              <a:cs typeface="Calibri" panose="020F0502020204030204" pitchFamily="34" charset="0"/>
            </a:endParaRPr>
          </a:p>
        </p:txBody>
      </p:sp>
      <p:sp>
        <p:nvSpPr>
          <p:cNvPr id="7" name="Metin kutusu 6">
            <a:extLst>
              <a:ext uri="{FF2B5EF4-FFF2-40B4-BE49-F238E27FC236}">
                <a16:creationId xmlns:a16="http://schemas.microsoft.com/office/drawing/2014/main" id="{03871FAD-C3A5-5244-33E9-3161287E6DBC}"/>
              </a:ext>
            </a:extLst>
          </p:cNvPr>
          <p:cNvSpPr txBox="1"/>
          <p:nvPr/>
        </p:nvSpPr>
        <p:spPr>
          <a:xfrm>
            <a:off x="298559" y="1930555"/>
            <a:ext cx="6112292" cy="3908585"/>
          </a:xfrm>
          <a:prstGeom prst="rect">
            <a:avLst/>
          </a:prstGeom>
        </p:spPr>
        <p:txBody>
          <a:bodyPr vert="horz" lIns="91440" tIns="45720" rIns="91440" bIns="45720" rtlCol="0">
            <a:normAutofit/>
          </a:bodyPr>
          <a:lstStyle/>
          <a:p>
            <a:pPr marL="425196" marR="0" lvl="0" indent="-228600" fontAlgn="auto">
              <a:lnSpc>
                <a:spcPct val="90000"/>
              </a:lnSpc>
              <a:spcBef>
                <a:spcPts val="600"/>
              </a:spcBef>
              <a:spcAft>
                <a:spcPts val="0"/>
              </a:spcAft>
              <a:buClr>
                <a:srgbClr val="3891A7"/>
              </a:buClr>
              <a:buSzPct val="80000"/>
              <a:buFont typeface="Arial" panose="020B0604020202020204" pitchFamily="34" charset="0"/>
              <a:buChar char="•"/>
              <a:tabLst/>
              <a:defRPr/>
            </a:pP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Akıl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hsağlığı</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yerindeyse</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ve</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verem</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sifiliz</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lepra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yoksa</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evlenmeye</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engel</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bir</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durum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yoktur</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a:t>
            </a:r>
          </a:p>
          <a:p>
            <a:pPr marL="425196" marR="0" lvl="0" indent="-228600" fontAlgn="auto">
              <a:lnSpc>
                <a:spcPct val="90000"/>
              </a:lnSpc>
              <a:spcBef>
                <a:spcPts val="600"/>
              </a:spcBef>
              <a:spcAft>
                <a:spcPts val="0"/>
              </a:spcAft>
              <a:buClr>
                <a:srgbClr val="3891A7"/>
              </a:buClr>
              <a:buSzPct val="80000"/>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endParaRPr>
          </a:p>
          <a:p>
            <a:pPr marL="425196" marR="0" lvl="0" indent="-228600" fontAlgn="auto">
              <a:lnSpc>
                <a:spcPct val="90000"/>
              </a:lnSpc>
              <a:spcBef>
                <a:spcPts val="600"/>
              </a:spcBef>
              <a:spcAft>
                <a:spcPts val="0"/>
              </a:spcAft>
              <a:buClr>
                <a:srgbClr val="3891A7"/>
              </a:buClr>
              <a:buSzPct val="80000"/>
              <a:buFont typeface="Arial" panose="020B0604020202020204" pitchFamily="34" charset="0"/>
              <a:buChar char="•"/>
              <a:tabLst/>
              <a:defRPr/>
            </a:pP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Eşlerden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biri</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talasemi</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taşıyıcısıysa</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diğer</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eşin</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sonucu</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çıkmadan</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evlilik</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raporu</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1" i="0" u="none" strike="noStrike" cap="none" spc="0" normalizeH="0" baseline="0" noProof="0" dirty="0" err="1">
                <a:ln>
                  <a:noFill/>
                </a:ln>
                <a:effectLst/>
                <a:uLnTx/>
                <a:uFillTx/>
                <a:latin typeface="Calibri" panose="020F0502020204030204" pitchFamily="34" charset="0"/>
                <a:cs typeface="Calibri" panose="020F0502020204030204" pitchFamily="34" charset="0"/>
              </a:rPr>
              <a:t>düzenlenemez</a:t>
            </a:r>
            <a:r>
              <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rPr>
              <a:t>!</a:t>
            </a:r>
          </a:p>
          <a:p>
            <a:pPr marL="425196" marR="0" lvl="0" indent="-228600" fontAlgn="auto">
              <a:lnSpc>
                <a:spcPct val="90000"/>
              </a:lnSpc>
              <a:spcBef>
                <a:spcPts val="600"/>
              </a:spcBef>
              <a:spcAft>
                <a:spcPts val="0"/>
              </a:spcAft>
              <a:buClr>
                <a:srgbClr val="3891A7"/>
              </a:buClr>
              <a:buSzPct val="80000"/>
              <a:buFont typeface="Arial" panose="020B0604020202020204" pitchFamily="34" charset="0"/>
              <a:buChar char="•"/>
              <a:tabLst/>
              <a:defRPr/>
            </a:pPr>
            <a:endParaRPr kumimoji="0" lang="en-US" sz="2000" b="1" i="0" u="none" strike="noStrike" cap="none" spc="0" normalizeH="0" baseline="0" noProof="0" dirty="0">
              <a:ln>
                <a:noFill/>
              </a:ln>
              <a:effectLst/>
              <a:uLnTx/>
              <a:uFillTx/>
              <a:latin typeface="Calibri" panose="020F0502020204030204" pitchFamily="34" charset="0"/>
              <a:cs typeface="Calibri" panose="020F0502020204030204" pitchFamily="34" charset="0"/>
            </a:endParaRPr>
          </a:p>
          <a:p>
            <a:pPr marL="425196" marR="0" lvl="0" indent="-228600" fontAlgn="auto">
              <a:lnSpc>
                <a:spcPct val="90000"/>
              </a:lnSpc>
              <a:spcBef>
                <a:spcPts val="600"/>
              </a:spcBef>
              <a:spcAft>
                <a:spcPts val="0"/>
              </a:spcAft>
              <a:buClr>
                <a:srgbClr val="3891A7"/>
              </a:buClr>
              <a:buSzPct val="80000"/>
              <a:buFont typeface="Arial" panose="020B0604020202020204" pitchFamily="34" charset="0"/>
              <a:buChar char="•"/>
              <a:tabLst/>
              <a:defRPr/>
            </a:pP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Sağlık</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raporu</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başvuru</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formu</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ve</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risk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değerlendirme</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formunu</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 </a:t>
            </a:r>
            <a:r>
              <a:rPr kumimoji="0" lang="en-US" sz="2000" b="0" i="0" u="none" strike="noStrike" cap="none" spc="0" normalizeH="0" baseline="0" noProof="0" dirty="0" err="1">
                <a:ln>
                  <a:noFill/>
                </a:ln>
                <a:effectLst/>
                <a:uLnTx/>
                <a:uFillTx/>
                <a:latin typeface="Calibri" panose="020F0502020204030204" pitchFamily="34" charset="0"/>
                <a:cs typeface="Calibri" panose="020F0502020204030204" pitchFamily="34" charset="0"/>
              </a:rPr>
              <a:t>unutmayalım</a:t>
            </a:r>
            <a:r>
              <a:rPr kumimoji="0" lang="en-US" sz="2000" b="0" i="0" u="none" strike="noStrike" cap="none" spc="0" normalizeH="0" baseline="0" noProof="0" dirty="0">
                <a:ln>
                  <a:noFill/>
                </a:ln>
                <a:effectLst/>
                <a:uLnTx/>
                <a:uFillTx/>
                <a:latin typeface="Calibri" panose="020F0502020204030204" pitchFamily="34" charset="0"/>
                <a:cs typeface="Calibri" panose="020F0502020204030204" pitchFamily="34" charset="0"/>
              </a:rPr>
              <a:t>.</a:t>
            </a:r>
          </a:p>
        </p:txBody>
      </p:sp>
      <p:pic>
        <p:nvPicPr>
          <p:cNvPr id="4" name="Resim 3">
            <a:extLst>
              <a:ext uri="{FF2B5EF4-FFF2-40B4-BE49-F238E27FC236}">
                <a16:creationId xmlns:a16="http://schemas.microsoft.com/office/drawing/2014/main" id="{1B6D6782-C50A-B713-BCCA-F8C7C2B5187A}"/>
              </a:ext>
            </a:extLst>
          </p:cNvPr>
          <p:cNvPicPr>
            <a:picLocks noChangeAspect="1"/>
          </p:cNvPicPr>
          <p:nvPr/>
        </p:nvPicPr>
        <p:blipFill>
          <a:blip r:embed="rId2"/>
          <a:stretch>
            <a:fillRect/>
          </a:stretch>
        </p:blipFill>
        <p:spPr>
          <a:xfrm>
            <a:off x="7463717" y="609600"/>
            <a:ext cx="3883960" cy="5840542"/>
          </a:xfrm>
          <a:prstGeom prst="rect">
            <a:avLst/>
          </a:prstGeom>
        </p:spPr>
      </p:pic>
    </p:spTree>
    <p:extLst>
      <p:ext uri="{BB962C8B-B14F-4D97-AF65-F5344CB8AC3E}">
        <p14:creationId xmlns:p14="http://schemas.microsoft.com/office/powerpoint/2010/main" val="577376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96DE49-97C6-3A8B-A836-885BA98B0997}"/>
              </a:ext>
            </a:extLst>
          </p:cNvPr>
          <p:cNvSpPr>
            <a:spLocks noGrp="1"/>
          </p:cNvSpPr>
          <p:nvPr>
            <p:ph idx="1"/>
          </p:nvPr>
        </p:nvSpPr>
        <p:spPr>
          <a:xfrm>
            <a:off x="709613" y="681831"/>
            <a:ext cx="10515600" cy="4351338"/>
          </a:xfrm>
        </p:spPr>
        <p:txBody>
          <a:bodyPr>
            <a:normAutofit/>
          </a:bodyPr>
          <a:lstStyle/>
          <a:p>
            <a:pPr marL="0" indent="0">
              <a:buNone/>
            </a:pPr>
            <a:r>
              <a:rPr lang="tr-TR" sz="2400" dirty="0">
                <a:solidFill>
                  <a:srgbClr val="C00000"/>
                </a:solidFill>
                <a:latin typeface="Calibri" panose="020F0502020204030204" pitchFamily="34" charset="0"/>
                <a:cs typeface="Calibri" panose="020F0502020204030204" pitchFamily="34" charset="0"/>
              </a:rPr>
              <a:t>Mevzuata göre evlenme engeli teşkil eden bulaşıcı hastalık grupları:</a:t>
            </a:r>
          </a:p>
          <a:p>
            <a:r>
              <a:rPr lang="tr-TR" sz="2400" dirty="0" err="1">
                <a:latin typeface="Calibri" panose="020F0502020204030204" pitchFamily="34" charset="0"/>
                <a:cs typeface="Calibri" panose="020F0502020204030204" pitchFamily="34" charset="0"/>
              </a:rPr>
              <a:t>Sifiliz</a:t>
            </a:r>
            <a:r>
              <a:rPr lang="tr-TR" sz="2400" dirty="0">
                <a:latin typeface="Calibri" panose="020F0502020204030204" pitchFamily="34" charset="0"/>
                <a:cs typeface="Calibri" panose="020F0502020204030204" pitchFamily="34" charset="0"/>
              </a:rPr>
              <a:t> (Frengi) </a:t>
            </a:r>
          </a:p>
          <a:p>
            <a:r>
              <a:rPr lang="tr-TR" sz="2400" dirty="0" err="1">
                <a:latin typeface="Calibri" panose="020F0502020204030204" pitchFamily="34" charset="0"/>
                <a:cs typeface="Calibri" panose="020F0502020204030204" pitchFamily="34" charset="0"/>
              </a:rPr>
              <a:t>Gonore</a:t>
            </a:r>
            <a:r>
              <a:rPr lang="tr-TR" sz="2400" dirty="0">
                <a:latin typeface="Calibri" panose="020F0502020204030204" pitchFamily="34" charset="0"/>
                <a:cs typeface="Calibri" panose="020F0502020204030204" pitchFamily="34" charset="0"/>
              </a:rPr>
              <a:t> (Bel soğukluğu) </a:t>
            </a:r>
          </a:p>
          <a:p>
            <a:r>
              <a:rPr lang="tr-TR" sz="2400" dirty="0" err="1">
                <a:latin typeface="Calibri" panose="020F0502020204030204" pitchFamily="34" charset="0"/>
                <a:cs typeface="Calibri" panose="020F0502020204030204" pitchFamily="34" charset="0"/>
              </a:rPr>
              <a:t>Şankroid</a:t>
            </a:r>
            <a:r>
              <a:rPr lang="tr-TR" sz="2400" dirty="0">
                <a:latin typeface="Calibri" panose="020F0502020204030204" pitchFamily="34" charset="0"/>
                <a:cs typeface="Calibri" panose="020F0502020204030204" pitchFamily="34" charset="0"/>
              </a:rPr>
              <a:t> (Yumuşak </a:t>
            </a:r>
            <a:r>
              <a:rPr lang="tr-TR" sz="2400" dirty="0" err="1">
                <a:latin typeface="Calibri" panose="020F0502020204030204" pitchFamily="34" charset="0"/>
                <a:cs typeface="Calibri" panose="020F0502020204030204" pitchFamily="34" charset="0"/>
              </a:rPr>
              <a:t>Şankr</a:t>
            </a:r>
            <a:r>
              <a:rPr lang="tr-TR" sz="2400" dirty="0">
                <a:latin typeface="Calibri" panose="020F0502020204030204" pitchFamily="34" charset="0"/>
                <a:cs typeface="Calibri" panose="020F0502020204030204" pitchFamily="34" charset="0"/>
              </a:rPr>
              <a:t>) </a:t>
            </a:r>
          </a:p>
          <a:p>
            <a:r>
              <a:rPr lang="tr-TR" sz="2400" dirty="0">
                <a:latin typeface="Calibri" panose="020F0502020204030204" pitchFamily="34" charset="0"/>
                <a:cs typeface="Calibri" panose="020F0502020204030204" pitchFamily="34" charset="0"/>
              </a:rPr>
              <a:t>Lepra (Cüzzam) </a:t>
            </a:r>
          </a:p>
          <a:p>
            <a:r>
              <a:rPr lang="tr-TR" sz="2400" dirty="0">
                <a:latin typeface="Calibri" panose="020F0502020204030204" pitchFamily="34" charset="0"/>
                <a:cs typeface="Calibri" panose="020F0502020204030204" pitchFamily="34" charset="0"/>
              </a:rPr>
              <a:t>Tüberküloz (İkinci 6 aylık tedavi kürü sonrasında iyileşme olmadığı durumda dahi sağlık raporu düzenlenebilir.)</a:t>
            </a:r>
          </a:p>
          <a:p>
            <a:endParaRPr lang="tr-TR" sz="2400" dirty="0">
              <a:latin typeface="Calibri" panose="020F0502020204030204" pitchFamily="34" charset="0"/>
              <a:cs typeface="Calibri" panose="020F0502020204030204" pitchFamily="34" charset="0"/>
            </a:endParaRPr>
          </a:p>
        </p:txBody>
      </p:sp>
      <p:sp>
        <p:nvSpPr>
          <p:cNvPr id="6" name="İçerik Yer Tutucusu 2">
            <a:extLst>
              <a:ext uri="{FF2B5EF4-FFF2-40B4-BE49-F238E27FC236}">
                <a16:creationId xmlns:a16="http://schemas.microsoft.com/office/drawing/2014/main" id="{5D902FA2-3EA1-5EFE-CA57-4096B2E585EA}"/>
              </a:ext>
            </a:extLst>
          </p:cNvPr>
          <p:cNvSpPr txBox="1">
            <a:spLocks/>
          </p:cNvSpPr>
          <p:nvPr/>
        </p:nvSpPr>
        <p:spPr>
          <a:xfrm>
            <a:off x="709613" y="4286250"/>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2400" dirty="0">
                <a:solidFill>
                  <a:srgbClr val="C00000"/>
                </a:solidFill>
                <a:latin typeface="Calibri" panose="020F0502020204030204" pitchFamily="34" charset="0"/>
                <a:cs typeface="Calibri" panose="020F0502020204030204" pitchFamily="34" charset="0"/>
              </a:rPr>
              <a:t>Evlenme engeli teşkil etmeyen bulaşıcı hastalık grupları:</a:t>
            </a:r>
          </a:p>
          <a:p>
            <a:r>
              <a:rPr lang="tr-TR" sz="2400" dirty="0">
                <a:latin typeface="Calibri" panose="020F0502020204030204" pitchFamily="34" charset="0"/>
                <a:cs typeface="Calibri" panose="020F0502020204030204" pitchFamily="34" charset="0"/>
              </a:rPr>
              <a:t>HIV/AIDS</a:t>
            </a:r>
          </a:p>
          <a:p>
            <a:r>
              <a:rPr lang="tr-TR" sz="2400" dirty="0">
                <a:latin typeface="Calibri" panose="020F0502020204030204" pitchFamily="34" charset="0"/>
                <a:cs typeface="Calibri" panose="020F0502020204030204" pitchFamily="34" charset="0"/>
              </a:rPr>
              <a:t>Hepatit B </a:t>
            </a:r>
          </a:p>
          <a:p>
            <a:r>
              <a:rPr lang="tr-TR" sz="2400" dirty="0">
                <a:latin typeface="Calibri" panose="020F0502020204030204" pitchFamily="34" charset="0"/>
                <a:cs typeface="Calibri" panose="020F0502020204030204" pitchFamily="34" charset="0"/>
              </a:rPr>
              <a:t>Hepatit C</a:t>
            </a:r>
          </a:p>
        </p:txBody>
      </p:sp>
    </p:spTree>
    <p:extLst>
      <p:ext uri="{BB962C8B-B14F-4D97-AF65-F5344CB8AC3E}">
        <p14:creationId xmlns:p14="http://schemas.microsoft.com/office/powerpoint/2010/main" val="1508440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11240B-A144-877A-6C75-CAE8DD1CC27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92FF301-6DCE-E603-13AA-578CEFE9E912}"/>
              </a:ext>
            </a:extLst>
          </p:cNvPr>
          <p:cNvSpPr>
            <a:spLocks noGrp="1"/>
          </p:cNvSpPr>
          <p:nvPr>
            <p:ph type="title"/>
          </p:nvPr>
        </p:nvSpPr>
        <p:spPr>
          <a:xfrm>
            <a:off x="598665" y="723898"/>
            <a:ext cx="6597726" cy="1495425"/>
          </a:xfrm>
        </p:spPr>
        <p:txBody>
          <a:bodyPr>
            <a:normAutofit/>
          </a:bodyPr>
          <a:lstStyle/>
          <a:p>
            <a:r>
              <a:rPr lang="tr-TR" sz="3400" dirty="0">
                <a:solidFill>
                  <a:srgbClr val="C00000"/>
                </a:solidFill>
                <a:latin typeface="Calibri" panose="020F0502020204030204" pitchFamily="34" charset="0"/>
                <a:cs typeface="Calibri" panose="020F0502020204030204" pitchFamily="34" charset="0"/>
              </a:rPr>
              <a:t>Askerlik Yoklaması Sağlık Muayenesi İşlemleri</a:t>
            </a:r>
            <a:br>
              <a:rPr lang="tr-TR" sz="3400" dirty="0">
                <a:solidFill>
                  <a:srgbClr val="C00000"/>
                </a:solidFill>
                <a:latin typeface="Calibri" panose="020F0502020204030204" pitchFamily="34" charset="0"/>
                <a:cs typeface="Calibri" panose="020F0502020204030204" pitchFamily="34" charset="0"/>
              </a:rPr>
            </a:br>
            <a:endParaRPr lang="tr-TR" sz="34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121BB9E8-FE03-7D26-9D1A-6DD8E4C25EB1}"/>
              </a:ext>
            </a:extLst>
          </p:cNvPr>
          <p:cNvSpPr>
            <a:spLocks noGrp="1"/>
          </p:cNvSpPr>
          <p:nvPr>
            <p:ph idx="1"/>
          </p:nvPr>
        </p:nvSpPr>
        <p:spPr>
          <a:xfrm>
            <a:off x="476028" y="2219323"/>
            <a:ext cx="6547624" cy="3729034"/>
          </a:xfrm>
        </p:spPr>
        <p:txBody>
          <a:bodyPr>
            <a:normAutofit/>
          </a:bodyPr>
          <a:lstStyle/>
          <a:p>
            <a:r>
              <a:rPr lang="tr-TR" sz="2000" dirty="0">
                <a:latin typeface="Calibri" panose="020F0502020204030204" pitchFamily="34" charset="0"/>
                <a:cs typeface="Calibri" panose="020F0502020204030204" pitchFamily="34" charset="0"/>
              </a:rPr>
              <a:t>Öncelikle varsa kayıtlı olduğu aile hekimi tarafından, yoksa en yakın resmi sağlık kuruluşunda tek tabip tarafından yapılır. </a:t>
            </a:r>
          </a:p>
          <a:p>
            <a:r>
              <a:rPr lang="tr-TR" sz="2000" dirty="0">
                <a:latin typeface="Calibri" panose="020F0502020204030204" pitchFamily="34" charset="0"/>
                <a:cs typeface="Calibri" panose="020F0502020204030204" pitchFamily="34" charset="0"/>
              </a:rPr>
              <a:t>Yükümlülerin tam fizik muayeneleri yapılır. </a:t>
            </a:r>
          </a:p>
          <a:p>
            <a:pPr lvl="1"/>
            <a:r>
              <a:rPr lang="tr-TR" sz="2000" dirty="0">
                <a:latin typeface="Calibri" panose="020F0502020204030204" pitchFamily="34" charset="0"/>
                <a:cs typeface="Calibri" panose="020F0502020204030204" pitchFamily="34" charset="0"/>
              </a:rPr>
              <a:t>Sağlamlar ile tespit edilen hastalıkları nedeniyle Hastalıklar Listesinin (A) diliminden kod verilenler hakkında “Askerliğe Elverişlidir” kararı verilir.</a:t>
            </a:r>
          </a:p>
          <a:p>
            <a:pPr lvl="1"/>
            <a:r>
              <a:rPr lang="tr-TR" sz="2000" dirty="0">
                <a:latin typeface="Calibri" panose="020F0502020204030204" pitchFamily="34" charset="0"/>
                <a:cs typeface="Calibri" panose="020F0502020204030204" pitchFamily="34" charset="0"/>
              </a:rPr>
              <a:t>Hakkında karar verilemeyenler ile beyan ettiği hastalığı ya da fiziki muayene bulguları nedeniyle ileri tetkik yapılarak değerlendirilmesi gereken yükümlüler, yetkili en yakın sağlık kuruluşuna doğrudan sevk edilir.</a:t>
            </a:r>
          </a:p>
          <a:p>
            <a:endParaRPr lang="tr-TR" sz="2000" dirty="0">
              <a:latin typeface="Calibri" panose="020F0502020204030204" pitchFamily="34" charset="0"/>
              <a:cs typeface="Calibri" panose="020F0502020204030204" pitchFamily="34" charset="0"/>
            </a:endParaRPr>
          </a:p>
        </p:txBody>
      </p:sp>
      <p:pic>
        <p:nvPicPr>
          <p:cNvPr id="4" name="Resim 3" descr="Askerlik yoklaması nedir? Askerlik yoklaması nasıl yapılır?">
            <a:extLst>
              <a:ext uri="{FF2B5EF4-FFF2-40B4-BE49-F238E27FC236}">
                <a16:creationId xmlns:a16="http://schemas.microsoft.com/office/drawing/2014/main" id="{9786D763-6E48-23BE-215A-1D4ACAD04A4C}"/>
              </a:ext>
            </a:extLst>
          </p:cNvPr>
          <p:cNvPicPr>
            <a:picLocks noChangeAspect="1"/>
          </p:cNvPicPr>
          <p:nvPr/>
        </p:nvPicPr>
        <p:blipFill>
          <a:blip r:embed="rId2"/>
          <a:srcRect l="24114" r="34936"/>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992228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5A5C6-257D-AF5B-5588-13BB314478A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DFCF7FE-2D93-0663-3ADB-84DCB656164B}"/>
              </a:ext>
            </a:extLst>
          </p:cNvPr>
          <p:cNvSpPr>
            <a:spLocks noGrp="1"/>
          </p:cNvSpPr>
          <p:nvPr>
            <p:ph type="title"/>
          </p:nvPr>
        </p:nvSpPr>
        <p:spPr>
          <a:xfrm>
            <a:off x="0" y="304543"/>
            <a:ext cx="10515600" cy="1325563"/>
          </a:xfrm>
        </p:spPr>
        <p:txBody>
          <a:bodyPr>
            <a:normAutofit/>
          </a:bodyPr>
          <a:lstStyle/>
          <a:p>
            <a:r>
              <a:rPr lang="tr-TR" sz="3600" dirty="0">
                <a:solidFill>
                  <a:srgbClr val="C00000"/>
                </a:solidFill>
                <a:latin typeface="Calibri" panose="020F0502020204030204" pitchFamily="34" charset="0"/>
                <a:cs typeface="Calibri" panose="020F0502020204030204" pitchFamily="34" charset="0"/>
              </a:rPr>
              <a:t>     Askerlik Yoklaması Sağlık Muayenesi İşlemleri</a:t>
            </a:r>
            <a:br>
              <a:rPr lang="tr-TR" sz="3600" dirty="0">
                <a:solidFill>
                  <a:srgbClr val="C00000"/>
                </a:solidFill>
                <a:latin typeface="Calibri" panose="020F0502020204030204" pitchFamily="34" charset="0"/>
                <a:cs typeface="Calibri" panose="020F0502020204030204" pitchFamily="34" charset="0"/>
              </a:rPr>
            </a:br>
            <a:endParaRPr lang="tr-TR" sz="3600" dirty="0">
              <a:solidFill>
                <a:srgbClr val="C00000"/>
              </a:solidFill>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0C0D03BF-4566-96C3-8F33-4AC51D74E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3457" y="1270921"/>
            <a:ext cx="5048556" cy="5282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8C0392C3-86B9-6E53-01C4-26EF748A02B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6448" y="1270921"/>
            <a:ext cx="5297078" cy="530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07507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8D8AA-74F4-E24D-3ABC-2E6407FE28D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FE7F59A-0469-ADA8-6528-B35325BF261B}"/>
              </a:ext>
            </a:extLst>
          </p:cNvPr>
          <p:cNvSpPr>
            <a:spLocks noGrp="1"/>
          </p:cNvSpPr>
          <p:nvPr>
            <p:ph type="title"/>
          </p:nvPr>
        </p:nvSpPr>
        <p:spPr>
          <a:xfrm>
            <a:off x="264985" y="681037"/>
            <a:ext cx="10515600" cy="1325563"/>
          </a:xfrm>
        </p:spPr>
        <p:txBody>
          <a:bodyPr>
            <a:normAutofit/>
          </a:bodyPr>
          <a:lstStyle/>
          <a:p>
            <a:r>
              <a:rPr lang="tr-TR" sz="3600">
                <a:solidFill>
                  <a:srgbClr val="C00000"/>
                </a:solidFill>
                <a:latin typeface="Calibri" panose="020F0502020204030204" pitchFamily="34" charset="0"/>
                <a:cs typeface="Calibri" panose="020F0502020204030204" pitchFamily="34" charset="0"/>
              </a:rPr>
              <a:t>     Sporcu Lisans Raporu</a:t>
            </a:r>
            <a:br>
              <a:rPr lang="tr-TR" sz="3600">
                <a:solidFill>
                  <a:srgbClr val="C00000"/>
                </a:solidFill>
                <a:latin typeface="Calibri" panose="020F0502020204030204" pitchFamily="34" charset="0"/>
                <a:cs typeface="Calibri" panose="020F0502020204030204" pitchFamily="34" charset="0"/>
              </a:rPr>
            </a:br>
            <a:endParaRPr lang="tr-TR" sz="36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C351E2F8-D369-3981-4091-451F711AE3B7}"/>
              </a:ext>
            </a:extLst>
          </p:cNvPr>
          <p:cNvSpPr>
            <a:spLocks noGrp="1"/>
          </p:cNvSpPr>
          <p:nvPr>
            <p:ph idx="1"/>
          </p:nvPr>
        </p:nvSpPr>
        <p:spPr>
          <a:xfrm>
            <a:off x="695324" y="1825625"/>
            <a:ext cx="7027183" cy="4351338"/>
          </a:xfrm>
        </p:spPr>
        <p:txBody>
          <a:bodyPr>
            <a:normAutofit fontScale="92500"/>
          </a:bodyPr>
          <a:lstStyle/>
          <a:p>
            <a:r>
              <a:rPr lang="tr-TR" sz="2400" dirty="0">
                <a:latin typeface="Calibri" panose="020F0502020204030204" pitchFamily="34" charset="0"/>
                <a:cs typeface="Calibri" panose="020F0502020204030204" pitchFamily="34" charset="0"/>
              </a:rPr>
              <a:t>Sporcu lisansı için sağlık raporu almak üzere başvuran kişiler Gençlik ve Spor Bakanlığı birimlerinden aldıkları sevk belgesi ile sağlık hizmet sunucularına başvurur. </a:t>
            </a:r>
          </a:p>
          <a:p>
            <a:r>
              <a:rPr lang="tr-TR" sz="2400" dirty="0">
                <a:solidFill>
                  <a:srgbClr val="C00000"/>
                </a:solidFill>
                <a:latin typeface="Calibri" panose="020F0502020204030204" pitchFamily="34" charset="0"/>
                <a:cs typeface="Calibri" panose="020F0502020204030204" pitchFamily="34" charset="0"/>
              </a:rPr>
              <a:t>Sporcu lisansı dışında sosyal faaliyet amaçlı spor faaliyeti için sağlık raporu alınması zorunlu değildir. </a:t>
            </a:r>
          </a:p>
          <a:p>
            <a:r>
              <a:rPr lang="tr-TR" sz="2400" dirty="0">
                <a:latin typeface="Calibri" panose="020F0502020204030204" pitchFamily="34" charset="0"/>
                <a:cs typeface="Calibri" panose="020F0502020204030204" pitchFamily="34" charset="0"/>
              </a:rPr>
              <a:t>Kişilerden alınacak beyan formu ile spor faaliyetlerine katılım sağlanabilir.</a:t>
            </a:r>
          </a:p>
          <a:p>
            <a:r>
              <a:rPr lang="tr-TR" sz="2400" dirty="0">
                <a:latin typeface="Calibri" panose="020F0502020204030204" pitchFamily="34" charset="0"/>
                <a:cs typeface="Calibri" panose="020F0502020204030204" pitchFamily="34" charset="0"/>
              </a:rPr>
              <a:t>Ayrıntılı </a:t>
            </a:r>
            <a:r>
              <a:rPr lang="tr-TR" sz="2400" dirty="0" err="1">
                <a:latin typeface="Calibri" panose="020F0502020204030204" pitchFamily="34" charset="0"/>
                <a:cs typeface="Calibri" panose="020F0502020204030204" pitchFamily="34" charset="0"/>
              </a:rPr>
              <a:t>anamnez</a:t>
            </a:r>
            <a:r>
              <a:rPr lang="tr-TR" sz="2400" dirty="0">
                <a:latin typeface="Calibri" panose="020F0502020204030204" pitchFamily="34" charset="0"/>
                <a:cs typeface="Calibri" panose="020F0502020204030204" pitchFamily="34" charset="0"/>
              </a:rPr>
              <a:t> ve sistemik muayene sonrası gerekiyorsa;</a:t>
            </a:r>
          </a:p>
          <a:p>
            <a:pPr lvl="1"/>
            <a:r>
              <a:rPr lang="tr-TR" dirty="0">
                <a:latin typeface="Calibri" panose="020F0502020204030204" pitchFamily="34" charset="0"/>
                <a:cs typeface="Calibri" panose="020F0502020204030204" pitchFamily="34" charset="0"/>
              </a:rPr>
              <a:t>Pediatri</a:t>
            </a:r>
          </a:p>
          <a:p>
            <a:pPr lvl="1"/>
            <a:r>
              <a:rPr lang="tr-TR" dirty="0">
                <a:latin typeface="Calibri" panose="020F0502020204030204" pitchFamily="34" charset="0"/>
                <a:cs typeface="Calibri" panose="020F0502020204030204" pitchFamily="34" charset="0"/>
              </a:rPr>
              <a:t>Kardiyoloji</a:t>
            </a:r>
          </a:p>
          <a:p>
            <a:pPr lvl="1"/>
            <a:r>
              <a:rPr lang="tr-TR" dirty="0">
                <a:latin typeface="Calibri" panose="020F0502020204030204" pitchFamily="34" charset="0"/>
                <a:cs typeface="Calibri" panose="020F0502020204030204" pitchFamily="34" charset="0"/>
              </a:rPr>
              <a:t>Spor hekimine sevk</a:t>
            </a:r>
          </a:p>
          <a:p>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p:txBody>
      </p:sp>
      <p:pic>
        <p:nvPicPr>
          <p:cNvPr id="4" name="Resim 3">
            <a:extLst>
              <a:ext uri="{FF2B5EF4-FFF2-40B4-BE49-F238E27FC236}">
                <a16:creationId xmlns:a16="http://schemas.microsoft.com/office/drawing/2014/main" id="{9A0BA34A-E65C-9BAD-60A8-B4A2CADCDAF0}"/>
              </a:ext>
            </a:extLst>
          </p:cNvPr>
          <p:cNvPicPr>
            <a:picLocks noChangeAspect="1"/>
          </p:cNvPicPr>
          <p:nvPr/>
        </p:nvPicPr>
        <p:blipFill>
          <a:blip r:embed="rId2"/>
          <a:stretch>
            <a:fillRect/>
          </a:stretch>
        </p:blipFill>
        <p:spPr>
          <a:xfrm>
            <a:off x="7722507" y="2495098"/>
            <a:ext cx="4127500" cy="2743200"/>
          </a:xfrm>
          <a:prstGeom prst="rect">
            <a:avLst/>
          </a:prstGeom>
        </p:spPr>
      </p:pic>
    </p:spTree>
    <p:extLst>
      <p:ext uri="{BB962C8B-B14F-4D97-AF65-F5344CB8AC3E}">
        <p14:creationId xmlns:p14="http://schemas.microsoft.com/office/powerpoint/2010/main" val="17168677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4AB617-A3F2-E080-0B75-1522BBB318E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780142A6-D68A-437E-61E9-BDC5FEEAD650}"/>
              </a:ext>
            </a:extLst>
          </p:cNvPr>
          <p:cNvSpPr>
            <a:spLocks noGrp="1"/>
          </p:cNvSpPr>
          <p:nvPr>
            <p:ph type="title"/>
          </p:nvPr>
        </p:nvSpPr>
        <p:spPr>
          <a:xfrm>
            <a:off x="864286" y="629516"/>
            <a:ext cx="9392421" cy="1330841"/>
          </a:xfrm>
        </p:spPr>
        <p:txBody>
          <a:bodyPr>
            <a:noAutofit/>
          </a:bodyPr>
          <a:lstStyle/>
          <a:p>
            <a:r>
              <a:rPr lang="tr-TR" sz="3200" dirty="0">
                <a:solidFill>
                  <a:srgbClr val="C00000"/>
                </a:solidFill>
                <a:latin typeface="Calibri" panose="020F0502020204030204" pitchFamily="34" charset="0"/>
                <a:cs typeface="Calibri" panose="020F0502020204030204" pitchFamily="34" charset="0"/>
              </a:rPr>
              <a:t>    </a:t>
            </a:r>
            <a:br>
              <a:rPr lang="tr-TR" sz="3200" dirty="0">
                <a:solidFill>
                  <a:srgbClr val="C00000"/>
                </a:solidFill>
                <a:latin typeface="Calibri" panose="020F0502020204030204" pitchFamily="34" charset="0"/>
                <a:cs typeface="Calibri" panose="020F0502020204030204" pitchFamily="34" charset="0"/>
              </a:rPr>
            </a:br>
            <a:r>
              <a:rPr lang="tr-TR" sz="3200" dirty="0">
                <a:solidFill>
                  <a:srgbClr val="C00000"/>
                </a:solidFill>
                <a:latin typeface="Calibri" panose="020F0502020204030204" pitchFamily="34" charset="0"/>
                <a:cs typeface="Calibri" panose="020F0502020204030204" pitchFamily="34" charset="0"/>
              </a:rPr>
              <a:t> Akli Meleke Raporu</a:t>
            </a:r>
            <a:br>
              <a:rPr lang="tr-TR" sz="3200" dirty="0">
                <a:solidFill>
                  <a:srgbClr val="C00000"/>
                </a:solidFill>
                <a:latin typeface="Calibri" panose="020F0502020204030204" pitchFamily="34" charset="0"/>
                <a:cs typeface="Calibri" panose="020F0502020204030204" pitchFamily="34" charset="0"/>
              </a:rPr>
            </a:br>
            <a:br>
              <a:rPr lang="tr-TR" sz="3200" dirty="0">
                <a:solidFill>
                  <a:srgbClr val="C00000"/>
                </a:solidFill>
                <a:latin typeface="Calibri" panose="020F0502020204030204" pitchFamily="34" charset="0"/>
                <a:cs typeface="Calibri" panose="020F0502020204030204" pitchFamily="34" charset="0"/>
              </a:rPr>
            </a:br>
            <a:endParaRPr lang="tr-TR" sz="32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557F82A-CC22-278F-603B-AA548E479D4F}"/>
              </a:ext>
            </a:extLst>
          </p:cNvPr>
          <p:cNvSpPr>
            <a:spLocks noGrp="1"/>
          </p:cNvSpPr>
          <p:nvPr>
            <p:ph idx="1"/>
          </p:nvPr>
        </p:nvSpPr>
        <p:spPr>
          <a:xfrm>
            <a:off x="864286" y="2176738"/>
            <a:ext cx="5993713" cy="3917773"/>
          </a:xfrm>
        </p:spPr>
        <p:txBody>
          <a:bodyPr>
            <a:normAutofit lnSpcReduction="10000"/>
          </a:bodyPr>
          <a:lstStyle/>
          <a:p>
            <a:r>
              <a:rPr lang="tr-TR" sz="2000" dirty="0">
                <a:latin typeface="Calibri" panose="020F0502020204030204" pitchFamily="34" charset="0"/>
                <a:cs typeface="Calibri" panose="020F0502020204030204" pitchFamily="34" charset="0"/>
              </a:rPr>
              <a:t>Herhangi bir kurumun keyfi olarak akli meleke raporu isteme hakkı bulunmamaktadır. </a:t>
            </a:r>
          </a:p>
          <a:p>
            <a:pPr lvl="1"/>
            <a:r>
              <a:rPr lang="tr-TR" sz="2000" dirty="0">
                <a:latin typeface="Calibri" panose="020F0502020204030204" pitchFamily="34" charset="0"/>
                <a:cs typeface="Calibri" panose="020F0502020204030204" pitchFamily="34" charset="0"/>
              </a:rPr>
              <a:t>Devlet kurumlarında herhangi bir işlem yapmak için hukuki işlem yapma yeteneği hakkında bilgi sahibi olunması gereken durumlarda,</a:t>
            </a:r>
          </a:p>
          <a:p>
            <a:pPr lvl="1"/>
            <a:r>
              <a:rPr lang="tr-TR" sz="2000" dirty="0">
                <a:latin typeface="Calibri" panose="020F0502020204030204" pitchFamily="34" charset="0"/>
                <a:cs typeface="Calibri" panose="020F0502020204030204" pitchFamily="34" charset="0"/>
              </a:rPr>
              <a:t>Bu konuyla ilgili olarak şikayet ya da ihbar bulunması gereken durumlarda,</a:t>
            </a:r>
          </a:p>
          <a:p>
            <a:pPr lvl="1"/>
            <a:r>
              <a:rPr lang="tr-TR" sz="2000" dirty="0">
                <a:latin typeface="Calibri" panose="020F0502020204030204" pitchFamily="34" charset="0"/>
                <a:cs typeface="Calibri" panose="020F0502020204030204" pitchFamily="34" charset="0"/>
              </a:rPr>
              <a:t>İşlem yapacak kişinin genel durumu, hastalığı veya dış görünüşü itibariyle şüphe uyandıran durumların varlığında</a:t>
            </a:r>
          </a:p>
          <a:p>
            <a:pPr marL="0" indent="0">
              <a:buNone/>
            </a:pPr>
            <a:r>
              <a:rPr lang="tr-TR" sz="2000" dirty="0">
                <a:latin typeface="Calibri" panose="020F0502020204030204" pitchFamily="34" charset="0"/>
                <a:cs typeface="Calibri" panose="020F0502020204030204" pitchFamily="34" charset="0"/>
              </a:rPr>
              <a:t>ilgili hastadan kuvvetle muhtemel şüphe edildiğinde; ilgili tabiplerden akli melekelerinin kontrol edilmesi amacıyla rapor talep edilebilir.</a:t>
            </a:r>
          </a:p>
          <a:p>
            <a:endParaRPr lang="tr-TR" sz="2000" dirty="0">
              <a:latin typeface="Calibri" panose="020F0502020204030204" pitchFamily="34" charset="0"/>
              <a:cs typeface="Calibri" panose="020F0502020204030204" pitchFamily="34" charset="0"/>
            </a:endParaRPr>
          </a:p>
        </p:txBody>
      </p:sp>
      <p:pic>
        <p:nvPicPr>
          <p:cNvPr id="4" name="Resim 3" descr="Akli Meleke Raporu Almak ve Gizli Sorular • Doktordan Haberler">
            <a:extLst>
              <a:ext uri="{FF2B5EF4-FFF2-40B4-BE49-F238E27FC236}">
                <a16:creationId xmlns:a16="http://schemas.microsoft.com/office/drawing/2014/main" id="{387BAF50-DF9E-4AD1-6A72-414B3F550D6E}"/>
              </a:ext>
            </a:extLst>
          </p:cNvPr>
          <p:cNvPicPr>
            <a:picLocks noChangeAspect="1"/>
          </p:cNvPicPr>
          <p:nvPr/>
        </p:nvPicPr>
        <p:blipFill>
          <a:blip r:embed="rId2"/>
          <a:stretch>
            <a:fillRect/>
          </a:stretch>
        </p:blipFill>
        <p:spPr>
          <a:xfrm>
            <a:off x="7130747" y="2366736"/>
            <a:ext cx="4788505" cy="3196327"/>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78144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C57DF-CBB6-AA44-BF51-6ABF427BCCF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215B11E-4B68-F38F-497D-75D833F854B4}"/>
              </a:ext>
            </a:extLst>
          </p:cNvPr>
          <p:cNvSpPr>
            <a:spLocks noGrp="1"/>
          </p:cNvSpPr>
          <p:nvPr>
            <p:ph idx="1"/>
          </p:nvPr>
        </p:nvSpPr>
        <p:spPr>
          <a:xfrm>
            <a:off x="838200" y="453231"/>
            <a:ext cx="10515600" cy="4351338"/>
          </a:xfrm>
        </p:spPr>
        <p:txBody>
          <a:bodyPr>
            <a:normAutofit/>
          </a:bodyPr>
          <a:lstStyle/>
          <a:p>
            <a:pPr algn="l"/>
            <a:endParaRPr lang="tr-TR" sz="2000" b="0" i="0" u="none" strike="noStrike" baseline="0" dirty="0">
              <a:solidFill>
                <a:srgbClr val="000000"/>
              </a:solidFill>
              <a:latin typeface="Calibri" panose="020F0502020204030204" pitchFamily="34" charset="0"/>
              <a:cs typeface="Calibri" panose="020F0502020204030204" pitchFamily="34" charset="0"/>
            </a:endParaRPr>
          </a:p>
          <a:p>
            <a:pPr marL="0" indent="0">
              <a:buNone/>
            </a:pPr>
            <a:r>
              <a:rPr lang="tr-TR" sz="2000" b="1" i="0" u="none" strike="noStrike" baseline="0" dirty="0">
                <a:solidFill>
                  <a:srgbClr val="C00000"/>
                </a:solidFill>
                <a:latin typeface="Calibri" panose="020F0502020204030204" pitchFamily="34" charset="0"/>
                <a:cs typeface="Calibri" panose="020F0502020204030204" pitchFamily="34" charset="0"/>
              </a:rPr>
              <a:t>NEDEN İSTENİYOR?</a:t>
            </a:r>
          </a:p>
          <a:p>
            <a:pPr marL="0" indent="0">
              <a:buNone/>
            </a:pPr>
            <a:endParaRPr lang="tr-TR" sz="2000" b="0" i="0" u="none" strike="noStrike" baseline="0" dirty="0">
              <a:latin typeface="Calibri" panose="020F0502020204030204" pitchFamily="34" charset="0"/>
              <a:cs typeface="Calibri" panose="020F0502020204030204" pitchFamily="34" charset="0"/>
            </a:endParaRPr>
          </a:p>
          <a:p>
            <a:r>
              <a:rPr lang="tr-TR" sz="2000" b="0" i="0" u="none" strike="noStrike" baseline="0" dirty="0">
                <a:latin typeface="Calibri" panose="020F0502020204030204" pitchFamily="34" charset="0"/>
                <a:cs typeface="Calibri" panose="020F0502020204030204" pitchFamily="34" charset="0"/>
              </a:rPr>
              <a:t>Alım, satım, devir işlemlerinde </a:t>
            </a:r>
            <a:r>
              <a:rPr lang="tr-TR" sz="2000" b="0" i="0" u="none" strike="noStrike" baseline="0" dirty="0">
                <a:solidFill>
                  <a:srgbClr val="000000"/>
                </a:solidFill>
                <a:latin typeface="Calibri" panose="020F0502020204030204" pitchFamily="34" charset="0"/>
                <a:cs typeface="Calibri" panose="020F0502020204030204" pitchFamily="34" charset="0"/>
              </a:rPr>
              <a:t>istem sahibinin ifade, tavır ve davranışlarından fiil ehliyetinin bulunup bulunmadığı hususunda </a:t>
            </a:r>
            <a:r>
              <a:rPr lang="tr-TR" sz="2000" b="1" i="0" u="none" strike="noStrike" baseline="0" dirty="0">
                <a:solidFill>
                  <a:srgbClr val="000000"/>
                </a:solidFill>
                <a:latin typeface="Calibri" panose="020F0502020204030204" pitchFamily="34" charset="0"/>
                <a:cs typeface="Calibri" panose="020F0502020204030204" pitchFamily="34" charset="0"/>
              </a:rPr>
              <a:t>şüpheye </a:t>
            </a:r>
            <a:r>
              <a:rPr lang="tr-TR" sz="2000" dirty="0">
                <a:solidFill>
                  <a:srgbClr val="000000"/>
                </a:solidFill>
                <a:latin typeface="Calibri" panose="020F0502020204030204" pitchFamily="34" charset="0"/>
                <a:cs typeface="Calibri" panose="020F0502020204030204" pitchFamily="34" charset="0"/>
              </a:rPr>
              <a:t>dü</a:t>
            </a:r>
            <a:r>
              <a:rPr lang="tr-TR" sz="2000" b="0" i="0" u="none" strike="noStrike" baseline="0" dirty="0">
                <a:solidFill>
                  <a:srgbClr val="000000"/>
                </a:solidFill>
                <a:latin typeface="Calibri" panose="020F0502020204030204" pitchFamily="34" charset="0"/>
                <a:cs typeface="Calibri" panose="020F0502020204030204" pitchFamily="34" charset="0"/>
              </a:rPr>
              <a:t>şerse resmî veya özel sağlık kuruluşundan ilgilinin ayırt etme gücüne sahip olup olmadığı hakkında fotoğraflı sağlık raporu ister. </a:t>
            </a:r>
          </a:p>
          <a:p>
            <a:pPr marL="0" indent="0">
              <a:buNone/>
            </a:pPr>
            <a:r>
              <a:rPr lang="tr-TR" sz="2000" dirty="0">
                <a:solidFill>
                  <a:srgbClr val="000000"/>
                </a:solidFill>
                <a:latin typeface="Calibri" panose="020F0502020204030204" pitchFamily="34" charset="0"/>
                <a:cs typeface="Calibri" panose="020F0502020204030204" pitchFamily="34" charset="0"/>
              </a:rPr>
              <a:t>                                                                                                                     </a:t>
            </a:r>
            <a:r>
              <a:rPr lang="tr-TR" sz="2000" b="0" i="0" u="none" strike="noStrike" baseline="0" dirty="0">
                <a:solidFill>
                  <a:srgbClr val="000000"/>
                </a:solidFill>
                <a:latin typeface="Calibri" panose="020F0502020204030204" pitchFamily="34" charset="0"/>
                <a:cs typeface="Calibri" panose="020F0502020204030204" pitchFamily="34" charset="0"/>
              </a:rPr>
              <a:t>Tapu Sicil Tüzüğü (2013) Madde 19 </a:t>
            </a:r>
          </a:p>
        </p:txBody>
      </p:sp>
      <p:sp>
        <p:nvSpPr>
          <p:cNvPr id="6" name="İçerik Yer Tutucusu 2">
            <a:extLst>
              <a:ext uri="{FF2B5EF4-FFF2-40B4-BE49-F238E27FC236}">
                <a16:creationId xmlns:a16="http://schemas.microsoft.com/office/drawing/2014/main" id="{0B21AA26-815F-7DE8-FC7F-C6501DBF76A2}"/>
              </a:ext>
            </a:extLst>
          </p:cNvPr>
          <p:cNvSpPr txBox="1">
            <a:spLocks/>
          </p:cNvSpPr>
          <p:nvPr/>
        </p:nvSpPr>
        <p:spPr>
          <a:xfrm>
            <a:off x="838200" y="2984844"/>
            <a:ext cx="10722429" cy="363945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tr-TR" sz="2000" dirty="0">
              <a:latin typeface="Calibri" panose="020F0502020204030204" pitchFamily="34" charset="0"/>
              <a:cs typeface="Calibri" panose="020F0502020204030204" pitchFamily="34" charset="0"/>
            </a:endParaRPr>
          </a:p>
          <a:p>
            <a:r>
              <a:rPr lang="sv-SE" sz="2000" dirty="0">
                <a:latin typeface="Calibri" panose="020F0502020204030204" pitchFamily="34" charset="0"/>
                <a:cs typeface="Calibri" panose="020F0502020204030204" pitchFamily="34" charset="0"/>
              </a:rPr>
              <a:t>65 </a:t>
            </a:r>
            <a:r>
              <a:rPr lang="sv-SE" sz="2000" dirty="0" err="1">
                <a:latin typeface="Calibri" panose="020F0502020204030204" pitchFamily="34" charset="0"/>
                <a:cs typeface="Calibri" panose="020F0502020204030204" pitchFamily="34" charset="0"/>
              </a:rPr>
              <a:t>yaşın</a:t>
            </a:r>
            <a:r>
              <a:rPr lang="sv-SE" sz="2000" dirty="0">
                <a:latin typeface="Calibri" panose="020F0502020204030204" pitchFamily="34" charset="0"/>
                <a:cs typeface="Calibri" panose="020F0502020204030204" pitchFamily="34" charset="0"/>
              </a:rPr>
              <a:t> </a:t>
            </a:r>
            <a:r>
              <a:rPr lang="sv-SE" sz="2000" dirty="0" err="1">
                <a:latin typeface="Calibri" panose="020F0502020204030204" pitchFamily="34" charset="0"/>
                <a:cs typeface="Calibri" panose="020F0502020204030204" pitchFamily="34" charset="0"/>
              </a:rPr>
              <a:t>üzerindeki</a:t>
            </a:r>
            <a:r>
              <a:rPr lang="sv-SE" sz="2000" dirty="0">
                <a:latin typeface="Calibri" panose="020F0502020204030204" pitchFamily="34" charset="0"/>
                <a:cs typeface="Calibri" panose="020F0502020204030204" pitchFamily="34" charset="0"/>
              </a:rPr>
              <a:t> </a:t>
            </a:r>
            <a:r>
              <a:rPr lang="sv-SE" sz="2000" dirty="0" err="1">
                <a:latin typeface="Calibri" panose="020F0502020204030204" pitchFamily="34" charset="0"/>
                <a:cs typeface="Calibri" panose="020F0502020204030204" pitchFamily="34" charset="0"/>
              </a:rPr>
              <a:t>herkesten</a:t>
            </a:r>
            <a:r>
              <a:rPr lang="sv-SE" sz="2000" dirty="0">
                <a:latin typeface="Calibri" panose="020F0502020204030204" pitchFamily="34" charset="0"/>
                <a:cs typeface="Calibri" panose="020F0502020204030204" pitchFamily="34" charset="0"/>
              </a:rPr>
              <a:t> </a:t>
            </a:r>
            <a:r>
              <a:rPr lang="sv-SE" sz="2000" dirty="0" err="1">
                <a:latin typeface="Calibri" panose="020F0502020204030204" pitchFamily="34" charset="0"/>
                <a:cs typeface="Calibri" panose="020F0502020204030204" pitchFamily="34" charset="0"/>
              </a:rPr>
              <a:t>rapor</a:t>
            </a:r>
            <a:r>
              <a:rPr lang="sv-SE" sz="2000" dirty="0">
                <a:latin typeface="Calibri" panose="020F0502020204030204" pitchFamily="34" charset="0"/>
                <a:cs typeface="Calibri" panose="020F0502020204030204" pitchFamily="34" charset="0"/>
              </a:rPr>
              <a:t> </a:t>
            </a:r>
            <a:r>
              <a:rPr lang="sv-SE" sz="2000" dirty="0" err="1">
                <a:latin typeface="Calibri" panose="020F0502020204030204" pitchFamily="34" charset="0"/>
                <a:cs typeface="Calibri" panose="020F0502020204030204" pitchFamily="34" charset="0"/>
              </a:rPr>
              <a:t>istenmesi</a:t>
            </a:r>
            <a:r>
              <a:rPr lang="sv-SE" sz="2000" dirty="0">
                <a:latin typeface="Calibri" panose="020F0502020204030204" pitchFamily="34" charset="0"/>
                <a:cs typeface="Calibri" panose="020F0502020204030204" pitchFamily="34" charset="0"/>
              </a:rPr>
              <a:t> </a:t>
            </a:r>
            <a:r>
              <a:rPr lang="sv-SE" sz="2000" b="1" dirty="0" err="1">
                <a:latin typeface="Calibri" panose="020F0502020204030204" pitchFamily="34" charset="0"/>
                <a:cs typeface="Calibri" panose="020F0502020204030204" pitchFamily="34" charset="0"/>
              </a:rPr>
              <a:t>doğru</a:t>
            </a:r>
            <a:r>
              <a:rPr lang="sv-SE" sz="2000" b="1" dirty="0">
                <a:latin typeface="Calibri" panose="020F0502020204030204" pitchFamily="34" charset="0"/>
                <a:cs typeface="Calibri" panose="020F0502020204030204" pitchFamily="34" charset="0"/>
              </a:rPr>
              <a:t> </a:t>
            </a:r>
            <a:r>
              <a:rPr lang="sv-SE" sz="2000" b="1" dirty="0" err="1">
                <a:latin typeface="Calibri" panose="020F0502020204030204" pitchFamily="34" charset="0"/>
                <a:cs typeface="Calibri" panose="020F0502020204030204" pitchFamily="34" charset="0"/>
              </a:rPr>
              <a:t>değildir</a:t>
            </a:r>
            <a:r>
              <a:rPr lang="sv-SE" sz="2000" b="1" dirty="0">
                <a:latin typeface="Calibri" panose="020F0502020204030204" pitchFamily="34" charset="0"/>
                <a:cs typeface="Calibri" panose="020F0502020204030204" pitchFamily="34" charset="0"/>
              </a:rPr>
              <a:t>. </a:t>
            </a:r>
            <a:endParaRPr lang="sv-SE" sz="200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Hukuki işlemle ilgili olarak işlemin yapıldığı anda kişinin işlem yapma ehliyeti veya akli melekelerinin yerinde olmadığından </a:t>
            </a:r>
            <a:r>
              <a:rPr lang="tr-TR" sz="2000" b="1" dirty="0">
                <a:latin typeface="Calibri" panose="020F0502020204030204" pitchFamily="34" charset="0"/>
                <a:cs typeface="Calibri" panose="020F0502020204030204" pitchFamily="34" charset="0"/>
              </a:rPr>
              <a:t>ciddi şüphe </a:t>
            </a:r>
            <a:r>
              <a:rPr lang="tr-TR" sz="2000" dirty="0">
                <a:latin typeface="Calibri" panose="020F0502020204030204" pitchFamily="34" charset="0"/>
                <a:cs typeface="Calibri" panose="020F0502020204030204" pitchFamily="34" charset="0"/>
              </a:rPr>
              <a:t>duyulması ve/veya bu yolda bir </a:t>
            </a:r>
            <a:r>
              <a:rPr lang="tr-TR" sz="2000" b="1" dirty="0">
                <a:latin typeface="Calibri" panose="020F0502020204030204" pitchFamily="34" charset="0"/>
                <a:cs typeface="Calibri" panose="020F0502020204030204" pitchFamily="34" charset="0"/>
              </a:rPr>
              <a:t>iddia ve şikayetin </a:t>
            </a:r>
            <a:r>
              <a:rPr lang="tr-TR" sz="2000" dirty="0">
                <a:latin typeface="Calibri" panose="020F0502020204030204" pitchFamily="34" charset="0"/>
                <a:cs typeface="Calibri" panose="020F0502020204030204" pitchFamily="34" charset="0"/>
              </a:rPr>
              <a:t>bulunması halinde rapor istenilir.</a:t>
            </a:r>
          </a:p>
          <a:p>
            <a:pPr marL="0" indent="0">
              <a:buFont typeface="Arial" panose="020B0604020202020204" pitchFamily="34" charset="0"/>
              <a:buNone/>
            </a:pPr>
            <a:r>
              <a:rPr lang="tr-TR" sz="2000" dirty="0">
                <a:latin typeface="Calibri" panose="020F0502020204030204" pitchFamily="34" charset="0"/>
                <a:cs typeface="Calibri" panose="020F0502020204030204" pitchFamily="34" charset="0"/>
              </a:rPr>
              <a:t>                                                                                                                       Yüksek Sağlık Şurası Tavsiye Kararı     </a:t>
            </a:r>
          </a:p>
          <a:p>
            <a:pPr marL="0" indent="0">
              <a:buFont typeface="Arial" panose="020B0604020202020204" pitchFamily="34" charset="0"/>
              <a:buNone/>
            </a:pPr>
            <a:r>
              <a:rPr lang="tr-TR" sz="2000" dirty="0">
                <a:latin typeface="Calibri" panose="020F0502020204030204" pitchFamily="34" charset="0"/>
                <a:cs typeface="Calibri" panose="020F0502020204030204" pitchFamily="34" charset="0"/>
              </a:rPr>
              <a:t>                                                                                                                        </a:t>
            </a:r>
            <a:r>
              <a:rPr lang="es-ES" sz="2000" dirty="0">
                <a:latin typeface="Calibri" panose="020F0502020204030204" pitchFamily="34" charset="0"/>
                <a:cs typeface="Calibri" panose="020F0502020204030204" pitchFamily="34" charset="0"/>
              </a:rPr>
              <a:t>20-21 </a:t>
            </a:r>
            <a:r>
              <a:rPr lang="es-ES" sz="2000" dirty="0" err="1">
                <a:latin typeface="Calibri" panose="020F0502020204030204" pitchFamily="34" charset="0"/>
                <a:cs typeface="Calibri" panose="020F0502020204030204" pitchFamily="34" charset="0"/>
              </a:rPr>
              <a:t>Şubat</a:t>
            </a:r>
            <a:r>
              <a:rPr lang="es-ES" sz="2000" dirty="0">
                <a:latin typeface="Calibri" panose="020F0502020204030204" pitchFamily="34" charset="0"/>
                <a:cs typeface="Calibri" panose="020F0502020204030204" pitchFamily="34" charset="0"/>
              </a:rPr>
              <a:t> 2003 </a:t>
            </a:r>
            <a:r>
              <a:rPr lang="es-ES" sz="2000" dirty="0" err="1">
                <a:latin typeface="Calibri" panose="020F0502020204030204" pitchFamily="34" charset="0"/>
                <a:cs typeface="Calibri" panose="020F0502020204030204" pitchFamily="34" charset="0"/>
              </a:rPr>
              <a:t>tarih</a:t>
            </a:r>
            <a:r>
              <a:rPr lang="es-ES" sz="2000" dirty="0">
                <a:latin typeface="Calibri" panose="020F0502020204030204" pitchFamily="34" charset="0"/>
                <a:cs typeface="Calibri" panose="020F0502020204030204" pitchFamily="34" charset="0"/>
              </a:rPr>
              <a:t> ve 10642 </a:t>
            </a:r>
          </a:p>
          <a:p>
            <a:pPr marL="0" indent="0">
              <a:buFont typeface="Arial" panose="020B0604020202020204" pitchFamily="34" charset="0"/>
              <a:buNone/>
            </a:pPr>
            <a:endParaRPr lang="tr-T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54556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9FFC5-E334-02E4-6EAA-2217B12A964C}"/>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90629E0-0E52-ED4B-FC4D-FA0B0F47C845}"/>
              </a:ext>
            </a:extLst>
          </p:cNvPr>
          <p:cNvSpPr>
            <a:spLocks noGrp="1"/>
          </p:cNvSpPr>
          <p:nvPr>
            <p:ph idx="1"/>
          </p:nvPr>
        </p:nvSpPr>
        <p:spPr>
          <a:xfrm>
            <a:off x="490377" y="393440"/>
            <a:ext cx="7091363" cy="4351338"/>
          </a:xfrm>
        </p:spPr>
        <p:txBody>
          <a:bodyPr>
            <a:normAutofit/>
          </a:bodyPr>
          <a:lstStyle/>
          <a:p>
            <a:pPr marL="0" indent="0">
              <a:buNone/>
            </a:pPr>
            <a:endParaRPr lang="tr-TR" sz="2400" b="0" i="0" u="none" strike="noStrike" baseline="0" dirty="0">
              <a:solidFill>
                <a:srgbClr val="000000"/>
              </a:solidFill>
              <a:latin typeface="Calibri" panose="020F0502020204030204" pitchFamily="34" charset="0"/>
              <a:cs typeface="Calibri" panose="020F0502020204030204" pitchFamily="34" charset="0"/>
            </a:endParaRPr>
          </a:p>
          <a:p>
            <a:pPr marL="0" indent="0">
              <a:buNone/>
            </a:pPr>
            <a:r>
              <a:rPr lang="tr-TR" sz="2400" b="1" i="0" u="none" strike="noStrike" baseline="0" dirty="0">
                <a:solidFill>
                  <a:srgbClr val="C00000"/>
                </a:solidFill>
                <a:latin typeface="Calibri" panose="020F0502020204030204" pitchFamily="34" charset="0"/>
                <a:cs typeface="Calibri" panose="020F0502020204030204" pitchFamily="34" charset="0"/>
              </a:rPr>
              <a:t>NELERE DİKKAT EDELİM?</a:t>
            </a:r>
            <a:endParaRPr lang="sv-SE" sz="2400" dirty="0">
              <a:solidFill>
                <a:srgbClr val="C00000"/>
              </a:solidFill>
              <a:latin typeface="Calibri" panose="020F0502020204030204" pitchFamily="34" charset="0"/>
              <a:cs typeface="Calibri" panose="020F0502020204030204" pitchFamily="34" charset="0"/>
            </a:endParaRPr>
          </a:p>
          <a:p>
            <a:pPr marL="0" indent="0">
              <a:buNone/>
            </a:pPr>
            <a:endParaRPr lang="tr-TR" sz="2400" b="0" i="0" u="none" strike="noStrike" baseline="0" dirty="0">
              <a:latin typeface="Calibri" panose="020F0502020204030204" pitchFamily="34" charset="0"/>
              <a:cs typeface="Calibri" panose="020F0502020204030204" pitchFamily="34" charset="0"/>
            </a:endParaRPr>
          </a:p>
          <a:p>
            <a:pPr marL="0" indent="0">
              <a:buNone/>
            </a:pPr>
            <a:r>
              <a:rPr lang="tr-TR" sz="2400" b="0" i="0" u="none" strike="noStrike" baseline="0" dirty="0">
                <a:latin typeface="Calibri" panose="020F0502020204030204" pitchFamily="34" charset="0"/>
                <a:cs typeface="Calibri" panose="020F0502020204030204" pitchFamily="34" charset="0"/>
              </a:rPr>
              <a:t>Ne için geldiğini biliyor mu? </a:t>
            </a:r>
          </a:p>
          <a:p>
            <a:pPr>
              <a:buFont typeface="Wingdings" pitchFamily="2" charset="2"/>
              <a:buChar char="Ø"/>
            </a:pPr>
            <a:r>
              <a:rPr lang="tr-TR" sz="2400" b="0" i="0" u="none" strike="noStrike" baseline="0" dirty="0">
                <a:solidFill>
                  <a:srgbClr val="000000"/>
                </a:solidFill>
                <a:latin typeface="Calibri" panose="020F0502020204030204" pitchFamily="34" charset="0"/>
                <a:cs typeface="Calibri" panose="020F0502020204030204" pitchFamily="34" charset="0"/>
              </a:rPr>
              <a:t>Yer, zaman, mekan oryantasyonu var mı? </a:t>
            </a:r>
          </a:p>
          <a:p>
            <a:pPr>
              <a:buFont typeface="Wingdings" pitchFamily="2" charset="2"/>
              <a:buChar char="Ø"/>
            </a:pPr>
            <a:r>
              <a:rPr lang="tr-TR" sz="2400" b="0" i="0" u="none" strike="noStrike" baseline="0" dirty="0">
                <a:solidFill>
                  <a:srgbClr val="000000"/>
                </a:solidFill>
                <a:latin typeface="Calibri" panose="020F0502020204030204" pitchFamily="34" charset="0"/>
                <a:cs typeface="Calibri" panose="020F0502020204030204" pitchFamily="34" charset="0"/>
              </a:rPr>
              <a:t>Para, mal, mülk, eder konusunda muhakeme yapabiliyor mu? </a:t>
            </a:r>
          </a:p>
          <a:p>
            <a:pPr>
              <a:buFont typeface="Wingdings" pitchFamily="2" charset="2"/>
              <a:buChar char="Ø"/>
            </a:pPr>
            <a:r>
              <a:rPr lang="tr-TR" sz="2400" b="0" i="0" u="none" strike="noStrike" baseline="0" dirty="0">
                <a:solidFill>
                  <a:srgbClr val="000000"/>
                </a:solidFill>
                <a:latin typeface="Calibri" panose="020F0502020204030204" pitchFamily="34" charset="0"/>
                <a:cs typeface="Calibri" panose="020F0502020204030204" pitchFamily="34" charset="0"/>
              </a:rPr>
              <a:t>Yakın ve uzak zaman ayrımı var mı? </a:t>
            </a:r>
          </a:p>
          <a:p>
            <a:pPr>
              <a:buFont typeface="Wingdings" pitchFamily="2" charset="2"/>
              <a:buChar char="Ø"/>
            </a:pPr>
            <a:r>
              <a:rPr lang="tr-TR" sz="2400" b="0" i="0" u="none" strike="noStrike" baseline="0" dirty="0">
                <a:solidFill>
                  <a:srgbClr val="000000"/>
                </a:solidFill>
                <a:latin typeface="Calibri" panose="020F0502020204030204" pitchFamily="34" charset="0"/>
                <a:cs typeface="Calibri" panose="020F0502020204030204" pitchFamily="34" charset="0"/>
              </a:rPr>
              <a:t>İlaç kullanma ve rapor öyküsü var mı ? </a:t>
            </a:r>
          </a:p>
          <a:p>
            <a:pPr marL="0" indent="0">
              <a:buNone/>
            </a:pPr>
            <a:endParaRPr lang="tr-TR" sz="2400" dirty="0">
              <a:latin typeface="Calibri" panose="020F0502020204030204" pitchFamily="34" charset="0"/>
              <a:cs typeface="Calibri" panose="020F0502020204030204" pitchFamily="34" charset="0"/>
            </a:endParaRPr>
          </a:p>
        </p:txBody>
      </p:sp>
      <p:pic>
        <p:nvPicPr>
          <p:cNvPr id="2" name="Resim 1" descr="metin, ekran görüntüsü, doküman, belge, yazı tipi içeren bir resim&#10;&#10;Yapay zeka tarafından oluşturulmuş içerik yanlış olabilir.">
            <a:extLst>
              <a:ext uri="{FF2B5EF4-FFF2-40B4-BE49-F238E27FC236}">
                <a16:creationId xmlns:a16="http://schemas.microsoft.com/office/drawing/2014/main" id="{018722E0-3342-E508-ADCD-2A5DAE4C331C}"/>
              </a:ext>
            </a:extLst>
          </p:cNvPr>
          <p:cNvPicPr>
            <a:picLocks noChangeAspect="1"/>
          </p:cNvPicPr>
          <p:nvPr/>
        </p:nvPicPr>
        <p:blipFill>
          <a:blip r:embed="rId2">
            <a:extLst>
              <a:ext uri="{28A0092B-C50C-407E-A947-70E740481C1C}">
                <a14:useLocalDpi xmlns:a14="http://schemas.microsoft.com/office/drawing/2010/main" val="0"/>
              </a:ext>
            </a:extLst>
          </a:blip>
          <a:srcRect t="2235"/>
          <a:stretch>
            <a:fillRect/>
          </a:stretch>
        </p:blipFill>
        <p:spPr>
          <a:xfrm>
            <a:off x="7421216" y="0"/>
            <a:ext cx="4770783" cy="3310286"/>
          </a:xfrm>
          <a:prstGeom prst="rect">
            <a:avLst/>
          </a:prstGeom>
        </p:spPr>
      </p:pic>
      <p:pic>
        <p:nvPicPr>
          <p:cNvPr id="4" name="Resim 3" descr="metin, diyagram, ekran görüntüsü, tasarım içeren bir resim&#10;&#10;Yapay zeka tarafından oluşturulmuş içerik yanlış olabilir.">
            <a:extLst>
              <a:ext uri="{FF2B5EF4-FFF2-40B4-BE49-F238E27FC236}">
                <a16:creationId xmlns:a16="http://schemas.microsoft.com/office/drawing/2014/main" id="{553FC97B-69D9-B52A-352D-996CFC0F9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1217" y="3335473"/>
            <a:ext cx="4770783" cy="3522527"/>
          </a:xfrm>
          <a:prstGeom prst="rect">
            <a:avLst/>
          </a:prstGeom>
        </p:spPr>
      </p:pic>
      <p:sp>
        <p:nvSpPr>
          <p:cNvPr id="5" name="Metin kutusu 4">
            <a:extLst>
              <a:ext uri="{FF2B5EF4-FFF2-40B4-BE49-F238E27FC236}">
                <a16:creationId xmlns:a16="http://schemas.microsoft.com/office/drawing/2014/main" id="{F5807321-67B3-4A3C-55EB-D03AB40D6A66}"/>
              </a:ext>
            </a:extLst>
          </p:cNvPr>
          <p:cNvSpPr txBox="1"/>
          <p:nvPr/>
        </p:nvSpPr>
        <p:spPr>
          <a:xfrm>
            <a:off x="1593044" y="6154083"/>
            <a:ext cx="8452104" cy="400110"/>
          </a:xfrm>
          <a:prstGeom prst="rect">
            <a:avLst/>
          </a:prstGeom>
          <a:noFill/>
        </p:spPr>
        <p:txBody>
          <a:bodyPr wrap="square">
            <a:spAutoFit/>
          </a:bodyPr>
          <a:lstStyle/>
          <a:p>
            <a:pPr marL="342900" indent="-342900">
              <a:buFont typeface="Wingdings" pitchFamily="2" charset="2"/>
              <a:buChar char="v"/>
            </a:pPr>
            <a:r>
              <a:rPr lang="tr-TR" sz="2000" dirty="0">
                <a:latin typeface="Calibri" panose="020F0502020204030204" pitchFamily="34" charset="0"/>
                <a:cs typeface="Calibri" panose="020F0502020204030204" pitchFamily="34" charset="0"/>
              </a:rPr>
              <a:t>Mini </a:t>
            </a:r>
            <a:r>
              <a:rPr lang="tr-TR" sz="2000" dirty="0" err="1">
                <a:latin typeface="Calibri" panose="020F0502020204030204" pitchFamily="34" charset="0"/>
                <a:cs typeface="Calibri" panose="020F0502020204030204" pitchFamily="34" charset="0"/>
              </a:rPr>
              <a:t>Mental</a:t>
            </a:r>
            <a:r>
              <a:rPr lang="tr-TR" sz="2000" dirty="0">
                <a:latin typeface="Calibri" panose="020F0502020204030204" pitchFamily="34" charset="0"/>
                <a:cs typeface="Calibri" panose="020F0502020204030204" pitchFamily="34" charset="0"/>
              </a:rPr>
              <a:t> testi: 25 puanın üzeri olmalıdır.</a:t>
            </a:r>
          </a:p>
        </p:txBody>
      </p:sp>
    </p:spTree>
    <p:extLst>
      <p:ext uri="{BB962C8B-B14F-4D97-AF65-F5344CB8AC3E}">
        <p14:creationId xmlns:p14="http://schemas.microsoft.com/office/powerpoint/2010/main" val="41362065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A80C1-6B57-CA8D-2135-EDCF81984CC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8BDC010-B965-1982-6436-EA607E9B36A8}"/>
              </a:ext>
            </a:extLst>
          </p:cNvPr>
          <p:cNvSpPr>
            <a:spLocks noGrp="1"/>
          </p:cNvSpPr>
          <p:nvPr>
            <p:ph type="title"/>
          </p:nvPr>
        </p:nvSpPr>
        <p:spPr>
          <a:xfrm>
            <a:off x="838200" y="681037"/>
            <a:ext cx="10515600" cy="1325563"/>
          </a:xfrm>
        </p:spPr>
        <p:txBody>
          <a:bodyPr>
            <a:noAutofit/>
          </a:bodyPr>
          <a:lstStyle/>
          <a:p>
            <a:r>
              <a:rPr lang="tr-TR" sz="3600" dirty="0">
                <a:solidFill>
                  <a:srgbClr val="C00000"/>
                </a:solidFill>
                <a:latin typeface="Calibri" panose="020F0502020204030204" pitchFamily="34" charset="0"/>
                <a:cs typeface="Calibri" panose="020F0502020204030204" pitchFamily="34" charset="0"/>
              </a:rPr>
              <a:t>    </a:t>
            </a:r>
            <a:br>
              <a:rPr lang="tr-TR" sz="3600" dirty="0">
                <a:solidFill>
                  <a:srgbClr val="C00000"/>
                </a:solidFill>
                <a:latin typeface="Calibri" panose="020F0502020204030204" pitchFamily="34" charset="0"/>
                <a:cs typeface="Calibri" panose="020F0502020204030204" pitchFamily="34" charset="0"/>
              </a:rPr>
            </a:br>
            <a:r>
              <a:rPr lang="tr-TR" sz="3600" dirty="0">
                <a:solidFill>
                  <a:srgbClr val="C00000"/>
                </a:solidFill>
                <a:latin typeface="Calibri" panose="020F0502020204030204" pitchFamily="34" charset="0"/>
                <a:cs typeface="Calibri" panose="020F0502020204030204" pitchFamily="34" charset="0"/>
              </a:rPr>
              <a:t>İşe Giriş Raporları</a:t>
            </a:r>
            <a:br>
              <a:rPr lang="tr-TR" sz="3600" dirty="0">
                <a:solidFill>
                  <a:srgbClr val="C00000"/>
                </a:solidFill>
                <a:latin typeface="Calibri" panose="020F0502020204030204" pitchFamily="34" charset="0"/>
                <a:cs typeface="Calibri" panose="020F0502020204030204" pitchFamily="34" charset="0"/>
              </a:rPr>
            </a:br>
            <a:br>
              <a:rPr lang="tr-TR" sz="3600" dirty="0">
                <a:solidFill>
                  <a:srgbClr val="C00000"/>
                </a:solidFill>
                <a:latin typeface="Calibri" panose="020F0502020204030204" pitchFamily="34" charset="0"/>
                <a:cs typeface="Calibri" panose="020F0502020204030204" pitchFamily="34" charset="0"/>
              </a:rPr>
            </a:br>
            <a:endParaRPr lang="tr-TR" sz="36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01F67874-B183-17C4-4606-53E6462671D8}"/>
              </a:ext>
            </a:extLst>
          </p:cNvPr>
          <p:cNvSpPr>
            <a:spLocks noGrp="1"/>
          </p:cNvSpPr>
          <p:nvPr>
            <p:ph idx="1"/>
          </p:nvPr>
        </p:nvSpPr>
        <p:spPr>
          <a:xfrm>
            <a:off x="629195" y="1521618"/>
            <a:ext cx="10515600" cy="4351338"/>
          </a:xfrm>
        </p:spPr>
        <p:txBody>
          <a:bodyPr>
            <a:normAutofit/>
          </a:bodyPr>
          <a:lstStyle/>
          <a:p>
            <a:pPr marL="0" indent="0" algn="l">
              <a:buNone/>
            </a:pPr>
            <a:endParaRPr lang="tr-TR" sz="2400" b="0" i="0" u="none" strike="noStrike" baseline="0" dirty="0">
              <a:solidFill>
                <a:srgbClr val="000000"/>
              </a:solidFill>
              <a:latin typeface="Calibri" panose="020F0502020204030204" pitchFamily="34" charset="0"/>
              <a:cs typeface="Calibri" panose="020F0502020204030204" pitchFamily="34" charset="0"/>
            </a:endParaRPr>
          </a:p>
          <a:p>
            <a:r>
              <a:rPr lang="tr-TR" sz="2400" b="1" dirty="0">
                <a:latin typeface="Calibri" panose="020F0502020204030204" pitchFamily="34" charset="0"/>
                <a:cs typeface="Calibri" panose="020F0502020204030204" pitchFamily="34" charset="0"/>
              </a:rPr>
              <a:t>50’den az çalışanı bulunan </a:t>
            </a:r>
            <a:r>
              <a:rPr lang="tr-TR" sz="2400" dirty="0">
                <a:latin typeface="Calibri" panose="020F0502020204030204" pitchFamily="34" charset="0"/>
                <a:cs typeface="Calibri" panose="020F0502020204030204" pitchFamily="34" charset="0"/>
              </a:rPr>
              <a:t>ve </a:t>
            </a:r>
            <a:r>
              <a:rPr lang="tr-TR" sz="2400" b="1" dirty="0">
                <a:latin typeface="Calibri" panose="020F0502020204030204" pitchFamily="34" charset="0"/>
                <a:cs typeface="Calibri" panose="020F0502020204030204" pitchFamily="34" charset="0"/>
              </a:rPr>
              <a:t>az tehlikeli </a:t>
            </a:r>
            <a:r>
              <a:rPr lang="tr-TR" sz="2400" dirty="0">
                <a:latin typeface="Calibri" panose="020F0502020204030204" pitchFamily="34" charset="0"/>
                <a:cs typeface="Calibri" panose="020F0502020204030204" pitchFamily="34" charset="0"/>
              </a:rPr>
              <a:t>işyerlerinde çalışacak olan kişilerin işe giriş raporları, iş yeri hekimliği belgesi aranmaksızın aile hekimleri ve kamu sağlık hizmet sunucularında görevli tüm hekimlerce düzenlenebilir. </a:t>
            </a:r>
          </a:p>
          <a:p>
            <a:endParaRPr lang="tr-TR" sz="2400" dirty="0">
              <a:latin typeface="Calibri" panose="020F0502020204030204" pitchFamily="34" charset="0"/>
              <a:cs typeface="Calibri" panose="020F0502020204030204" pitchFamily="34" charset="0"/>
            </a:endParaRPr>
          </a:p>
          <a:p>
            <a:r>
              <a:rPr lang="tr-TR" sz="2400" dirty="0">
                <a:latin typeface="Calibri" panose="020F0502020204030204" pitchFamily="34" charset="0"/>
                <a:cs typeface="Calibri" panose="020F0502020204030204" pitchFamily="34" charset="0"/>
              </a:rPr>
              <a:t>İşe giriş raporu almak isteyen kişiler 50’den az çalışanı bulunan ve az tehlikeli işyerlerinde çalışacaklarına dair </a:t>
            </a:r>
            <a:r>
              <a:rPr lang="tr-TR" sz="2400" u="sng" dirty="0">
                <a:latin typeface="Calibri" panose="020F0502020204030204" pitchFamily="34" charset="0"/>
                <a:cs typeface="Calibri" panose="020F0502020204030204" pitchFamily="34" charset="0"/>
              </a:rPr>
              <a:t>bir belgeyi başvuru yaptıkları hekime ibraz etmek zorundadır. </a:t>
            </a:r>
          </a:p>
          <a:p>
            <a:pPr marL="0" indent="0">
              <a:buNone/>
            </a:pPr>
            <a:endParaRPr lang="tr-TR" sz="2400" u="sng" dirty="0">
              <a:latin typeface="Calibri" panose="020F0502020204030204" pitchFamily="34" charset="0"/>
              <a:cs typeface="Calibri" panose="020F0502020204030204" pitchFamily="34" charset="0"/>
            </a:endParaRPr>
          </a:p>
          <a:p>
            <a:r>
              <a:rPr lang="tr-TR" sz="2400" dirty="0">
                <a:latin typeface="Calibri" panose="020F0502020204030204" pitchFamily="34" charset="0"/>
                <a:cs typeface="Calibri" panose="020F0502020204030204" pitchFamily="34" charset="0"/>
              </a:rPr>
              <a:t>Ağır ve tehlikeli işlerde çalışabilir raporu OSGB ve işyeri  hekimlerince verilmektedir.</a:t>
            </a:r>
          </a:p>
          <a:p>
            <a:endParaRPr lang="tr-TR" sz="2400" u="sng" dirty="0">
              <a:latin typeface="Calibri" panose="020F0502020204030204" pitchFamily="34" charset="0"/>
              <a:cs typeface="Calibri" panose="020F0502020204030204" pitchFamily="34" charset="0"/>
            </a:endParaRPr>
          </a:p>
          <a:p>
            <a:pPr marL="0" indent="0">
              <a:buNone/>
            </a:pPr>
            <a:endParaRPr lang="tr-T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79952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7055D-AE69-B384-A60B-F0D8F9C7D78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3A3FC3F-B956-3C03-03BD-D232E7B5F164}"/>
              </a:ext>
            </a:extLst>
          </p:cNvPr>
          <p:cNvSpPr>
            <a:spLocks noGrp="1"/>
          </p:cNvSpPr>
          <p:nvPr>
            <p:ph type="title"/>
          </p:nvPr>
        </p:nvSpPr>
        <p:spPr>
          <a:xfrm>
            <a:off x="6341834" y="224380"/>
            <a:ext cx="5850166" cy="2464499"/>
          </a:xfrm>
        </p:spPr>
        <p:txBody>
          <a:bodyPr>
            <a:noAutofit/>
          </a:bodyPr>
          <a:lstStyle/>
          <a:p>
            <a:r>
              <a:rPr lang="tr-TR" sz="3200" dirty="0">
                <a:solidFill>
                  <a:srgbClr val="C00000"/>
                </a:solidFill>
                <a:latin typeface="Calibri" panose="020F0502020204030204" pitchFamily="34" charset="0"/>
                <a:cs typeface="Calibri" panose="020F0502020204030204" pitchFamily="34" charset="0"/>
              </a:rPr>
              <a:t>    </a:t>
            </a:r>
            <a:br>
              <a:rPr lang="tr-TR" sz="3200" dirty="0">
                <a:solidFill>
                  <a:srgbClr val="C00000"/>
                </a:solidFill>
                <a:latin typeface="Calibri" panose="020F0502020204030204" pitchFamily="34" charset="0"/>
                <a:cs typeface="Calibri" panose="020F0502020204030204" pitchFamily="34" charset="0"/>
              </a:rPr>
            </a:br>
            <a:br>
              <a:rPr lang="tr-TR" sz="3200" dirty="0">
                <a:solidFill>
                  <a:srgbClr val="C00000"/>
                </a:solidFill>
                <a:latin typeface="Calibri" panose="020F0502020204030204" pitchFamily="34" charset="0"/>
                <a:cs typeface="Calibri" panose="020F0502020204030204" pitchFamily="34" charset="0"/>
              </a:rPr>
            </a:br>
            <a:r>
              <a:rPr lang="tr-TR" sz="3200" dirty="0">
                <a:solidFill>
                  <a:srgbClr val="C00000"/>
                </a:solidFill>
                <a:latin typeface="Calibri" panose="020F0502020204030204" pitchFamily="34" charset="0"/>
                <a:cs typeface="Calibri" panose="020F0502020204030204" pitchFamily="34" charset="0"/>
              </a:rPr>
              <a:t>Yatağa Bağımlı Seçmenler İçin Durum  Bildirir Tek Hekim Raporu</a:t>
            </a:r>
            <a:br>
              <a:rPr lang="tr-TR" sz="3200" dirty="0">
                <a:solidFill>
                  <a:srgbClr val="C00000"/>
                </a:solidFill>
                <a:latin typeface="Calibri" panose="020F0502020204030204" pitchFamily="34" charset="0"/>
                <a:cs typeface="Calibri" panose="020F0502020204030204" pitchFamily="34" charset="0"/>
              </a:rPr>
            </a:br>
            <a:br>
              <a:rPr lang="tr-TR" sz="3200" dirty="0">
                <a:solidFill>
                  <a:srgbClr val="C00000"/>
                </a:solidFill>
                <a:latin typeface="Calibri" panose="020F0502020204030204" pitchFamily="34" charset="0"/>
                <a:cs typeface="Calibri" panose="020F0502020204030204" pitchFamily="34" charset="0"/>
              </a:rPr>
            </a:br>
            <a:endParaRPr lang="tr-TR" sz="32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64A10E2-0DF3-2704-6979-FB960766FFC2}"/>
              </a:ext>
            </a:extLst>
          </p:cNvPr>
          <p:cNvSpPr>
            <a:spLocks noGrp="1"/>
          </p:cNvSpPr>
          <p:nvPr>
            <p:ph idx="1"/>
          </p:nvPr>
        </p:nvSpPr>
        <p:spPr>
          <a:xfrm>
            <a:off x="6341834" y="2496360"/>
            <a:ext cx="5569178" cy="3857562"/>
          </a:xfrm>
        </p:spPr>
        <p:txBody>
          <a:bodyPr>
            <a:normAutofit/>
          </a:bodyPr>
          <a:lstStyle/>
          <a:p>
            <a:pPr marL="0" indent="0" algn="l">
              <a:buNone/>
            </a:pPr>
            <a:endParaRPr lang="tr-TR" sz="2000" b="0" i="0" u="none" strike="noStrike" baseline="0" dirty="0">
              <a:solidFill>
                <a:srgbClr val="000000"/>
              </a:solidFill>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Seçim dönemlerinde, yatağa bağımlı olup seçmen sandığına gidemeyecek durumda olan seyyar sandıkta oy kullanacak vatandaşlar için düzenlenen durum bildirir tek hekim raporudur.</a:t>
            </a:r>
          </a:p>
        </p:txBody>
      </p:sp>
      <p:pic>
        <p:nvPicPr>
          <p:cNvPr id="5" name="Resim 4" descr="metin, ekran görüntüsü, yazı tipi, doküman, belge içeren bir resim&#10;&#10;Yapay zeka tarafından oluşturulmuş içerik yanlış olabilir.">
            <a:extLst>
              <a:ext uri="{FF2B5EF4-FFF2-40B4-BE49-F238E27FC236}">
                <a16:creationId xmlns:a16="http://schemas.microsoft.com/office/drawing/2014/main" id="{BCF94626-C118-F25C-860B-D3DA91AE5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74" y="0"/>
            <a:ext cx="6319939" cy="6858000"/>
          </a:xfrm>
          <a:prstGeom prst="rect">
            <a:avLst/>
          </a:prstGeom>
        </p:spPr>
      </p:pic>
    </p:spTree>
    <p:extLst>
      <p:ext uri="{BB962C8B-B14F-4D97-AF65-F5344CB8AC3E}">
        <p14:creationId xmlns:p14="http://schemas.microsoft.com/office/powerpoint/2010/main" val="39632482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91ED6-87BF-E589-3D81-8293009A0C9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A30D2EE-93C9-77C5-187C-C0CA2DCF05B9}"/>
              </a:ext>
            </a:extLst>
          </p:cNvPr>
          <p:cNvSpPr>
            <a:spLocks noGrp="1"/>
          </p:cNvSpPr>
          <p:nvPr>
            <p:ph type="title"/>
          </p:nvPr>
        </p:nvSpPr>
        <p:spPr>
          <a:xfrm>
            <a:off x="681037" y="293687"/>
            <a:ext cx="10515600" cy="1325563"/>
          </a:xfrm>
        </p:spPr>
        <p:txBody>
          <a:bodyPr>
            <a:normAutofit/>
          </a:bodyPr>
          <a:lstStyle/>
          <a:p>
            <a:r>
              <a:rPr lang="tr-TR" sz="3600" dirty="0">
                <a:solidFill>
                  <a:srgbClr val="C00000"/>
                </a:solidFill>
                <a:latin typeface="Calibri" panose="020F0502020204030204" pitchFamily="34" charset="0"/>
                <a:cs typeface="Calibri" panose="020F0502020204030204" pitchFamily="34" charset="0"/>
              </a:rPr>
              <a:t>Şeker Ölçüm Çubuğu Raporu</a:t>
            </a:r>
          </a:p>
        </p:txBody>
      </p:sp>
      <p:sp>
        <p:nvSpPr>
          <p:cNvPr id="3" name="İçerik Yer Tutucusu 2">
            <a:extLst>
              <a:ext uri="{FF2B5EF4-FFF2-40B4-BE49-F238E27FC236}">
                <a16:creationId xmlns:a16="http://schemas.microsoft.com/office/drawing/2014/main" id="{B5FCA28D-0B05-04A5-4C06-8F56250193EE}"/>
              </a:ext>
            </a:extLst>
          </p:cNvPr>
          <p:cNvSpPr>
            <a:spLocks noGrp="1"/>
          </p:cNvSpPr>
          <p:nvPr>
            <p:ph idx="1"/>
          </p:nvPr>
        </p:nvSpPr>
        <p:spPr>
          <a:xfrm>
            <a:off x="681037" y="1481328"/>
            <a:ext cx="10515600" cy="4695635"/>
          </a:xfrm>
        </p:spPr>
        <p:txBody>
          <a:bodyPr>
            <a:noAutofit/>
          </a:bodyPr>
          <a:lstStyle/>
          <a:p>
            <a:pPr marL="0" indent="0">
              <a:buNone/>
            </a:pPr>
            <a:r>
              <a:rPr lang="tr-TR" sz="2400" b="1" dirty="0"/>
              <a:t>Sağlık Uygulama Tebliği(SUT) 3.3.2- Şeker ölçüm çubukları</a:t>
            </a:r>
            <a:endParaRPr lang="tr-TR" sz="2400" dirty="0"/>
          </a:p>
          <a:p>
            <a:r>
              <a:rPr lang="tr-TR" sz="2000" dirty="0"/>
              <a:t> Tip I diyabetli ve tip II diyabetliler, hipoglisemili hastalar, gestasyonel diyabetliler ile sadece oral antidiyabetik ilaç kullanan diyabetli hastaların kullanmakta olduğu kan şekeri ölçüm çubuklarına ait bedeller, aşağıda belirtilen esas ve şartlar doğrultusunda Kurumca karşılanacaktır;</a:t>
            </a:r>
          </a:p>
          <a:p>
            <a:pPr marL="0" indent="0">
              <a:buNone/>
            </a:pPr>
            <a:r>
              <a:rPr lang="tr-TR" sz="2000" dirty="0"/>
              <a:t>a) Tip I diyabetli, tip II diyabetli, hipoglisemili, gestasyonel diyabetli hastalar ile sadece oral antidiyabetik ilaç kullanan diyabetli hastalar için, aile hekimliği uzmanı, endokrinoloji ve metabolizma, iç hastalıkları, çocuk sağlığı ve hastalıkları uzman hekimlerinden biri tarafından uzman hekim raporu düzenlenmesi gerekmektedir.</a:t>
            </a:r>
          </a:p>
          <a:p>
            <a:pPr marL="0" indent="0">
              <a:buNone/>
            </a:pPr>
            <a:r>
              <a:rPr lang="tr-TR" sz="2000" dirty="0"/>
              <a:t>b) Kan şekeri ölçüm cihazlarına ait bedeller Kurumca karşılanacaktır. Kan şekeri ölçüm cihazının yenilenme süresi 2 yıldır. Bu süreden önce temin edilen kan şekeri ölçüm cihazının bedeli Kurumca ödenmez.</a:t>
            </a:r>
          </a:p>
        </p:txBody>
      </p:sp>
    </p:spTree>
    <p:extLst>
      <p:ext uri="{BB962C8B-B14F-4D97-AF65-F5344CB8AC3E}">
        <p14:creationId xmlns:p14="http://schemas.microsoft.com/office/powerpoint/2010/main" val="2785088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97AA9-EF63-F623-726F-E2B34DE0C14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652DAF0-55BF-3594-DE36-816B191178FE}"/>
              </a:ext>
            </a:extLst>
          </p:cNvPr>
          <p:cNvSpPr>
            <a:spLocks noGrp="1"/>
          </p:cNvSpPr>
          <p:nvPr>
            <p:ph type="title"/>
          </p:nvPr>
        </p:nvSpPr>
        <p:spPr/>
        <p:txBody>
          <a:bodyPr>
            <a:normAutofit/>
          </a:bodyPr>
          <a:lstStyle/>
          <a:p>
            <a:r>
              <a:rPr lang="tr-TR" sz="3600" dirty="0">
                <a:solidFill>
                  <a:srgbClr val="C00000"/>
                </a:solidFill>
                <a:latin typeface="Calibri" panose="020F0502020204030204" pitchFamily="34" charset="0"/>
                <a:cs typeface="Calibri" panose="020F0502020204030204" pitchFamily="34" charset="0"/>
              </a:rPr>
              <a:t>Mama Raporu</a:t>
            </a:r>
          </a:p>
        </p:txBody>
      </p:sp>
      <p:sp>
        <p:nvSpPr>
          <p:cNvPr id="3" name="İçerik Yer Tutucusu 2">
            <a:extLst>
              <a:ext uri="{FF2B5EF4-FFF2-40B4-BE49-F238E27FC236}">
                <a16:creationId xmlns:a16="http://schemas.microsoft.com/office/drawing/2014/main" id="{A8894540-5085-E6E2-C578-ED2F8760F67E}"/>
              </a:ext>
            </a:extLst>
          </p:cNvPr>
          <p:cNvSpPr>
            <a:spLocks noGrp="1"/>
          </p:cNvSpPr>
          <p:nvPr>
            <p:ph idx="1"/>
          </p:nvPr>
        </p:nvSpPr>
        <p:spPr>
          <a:xfrm>
            <a:off x="844296" y="1797240"/>
            <a:ext cx="10515600" cy="4695635"/>
          </a:xfrm>
        </p:spPr>
        <p:txBody>
          <a:bodyPr>
            <a:noAutofit/>
          </a:bodyPr>
          <a:lstStyle/>
          <a:p>
            <a:pPr marL="0" indent="0">
              <a:buNone/>
            </a:pPr>
            <a:r>
              <a:rPr lang="tr-TR" sz="2400" b="1" dirty="0">
                <a:latin typeface="Calibri" panose="020F0502020204030204" pitchFamily="34" charset="0"/>
                <a:cs typeface="Calibri" panose="020F0502020204030204" pitchFamily="34" charset="0"/>
              </a:rPr>
              <a:t>Sağlık Uygulama Tebliği(SUT) 4.2.16 - Çölyak Hastalığı</a:t>
            </a:r>
            <a:endParaRPr lang="tr-TR" sz="2400" dirty="0">
              <a:latin typeface="Calibri" panose="020F0502020204030204" pitchFamily="34" charset="0"/>
              <a:cs typeface="Calibri" panose="020F0502020204030204" pitchFamily="34" charset="0"/>
            </a:endParaRPr>
          </a:p>
          <a:p>
            <a:r>
              <a:rPr lang="tr-TR" sz="2400" dirty="0">
                <a:latin typeface="Calibri" panose="020F0502020204030204" pitchFamily="34" charset="0"/>
                <a:cs typeface="Calibri" panose="020F0502020204030204" pitchFamily="34" charset="0"/>
              </a:rPr>
              <a:t>Çölyak hastalığında; gastroenteroloji uzman hekimi tarafından, bu uzman hekimlerin bulunmadığı hastanelerde çocuk sağlığı ve hastalıkları veya iç hastalıkları uzman hekimlerince 3 yıl süreli rapor düzenlenir. </a:t>
            </a:r>
          </a:p>
          <a:p>
            <a:r>
              <a:rPr lang="tr-TR" sz="2400" dirty="0">
                <a:latin typeface="Calibri" panose="020F0502020204030204" pitchFamily="34" charset="0"/>
                <a:cs typeface="Calibri" panose="020F0502020204030204" pitchFamily="34" charset="0"/>
              </a:rPr>
              <a:t>İkinci ve daha sonraki raporlar bu uzman hekimler veya aile hekimliği uzman hekimleri tarafından düzenlenebilir.</a:t>
            </a:r>
          </a:p>
        </p:txBody>
      </p:sp>
    </p:spTree>
    <p:extLst>
      <p:ext uri="{BB962C8B-B14F-4D97-AF65-F5344CB8AC3E}">
        <p14:creationId xmlns:p14="http://schemas.microsoft.com/office/powerpoint/2010/main" val="3319453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ED2089-F5E8-D3D3-9C5D-006708112D89}"/>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1ACB725-C7A5-2D3D-8912-9443F1861D6B}"/>
              </a:ext>
            </a:extLst>
          </p:cNvPr>
          <p:cNvSpPr>
            <a:spLocks noGrp="1"/>
          </p:cNvSpPr>
          <p:nvPr>
            <p:ph type="title"/>
          </p:nvPr>
        </p:nvSpPr>
        <p:spPr>
          <a:xfrm>
            <a:off x="544348" y="393261"/>
            <a:ext cx="5251316" cy="1807305"/>
          </a:xfrm>
        </p:spPr>
        <p:txBody>
          <a:bodyPr>
            <a:noAutofit/>
          </a:bodyPr>
          <a:lstStyle/>
          <a:p>
            <a:r>
              <a:rPr lang="tr-TR" sz="3600" dirty="0">
                <a:solidFill>
                  <a:srgbClr val="C00000"/>
                </a:solidFill>
                <a:latin typeface="Calibri" panose="020F0502020204030204" pitchFamily="34" charset="0"/>
                <a:cs typeface="Calibri" panose="020F0502020204030204" pitchFamily="34" charset="0"/>
              </a:rPr>
              <a:t>    </a:t>
            </a:r>
            <a:br>
              <a:rPr lang="tr-TR" sz="3600" dirty="0">
                <a:solidFill>
                  <a:srgbClr val="C00000"/>
                </a:solidFill>
                <a:latin typeface="Calibri" panose="020F0502020204030204" pitchFamily="34" charset="0"/>
                <a:cs typeface="Calibri" panose="020F0502020204030204" pitchFamily="34" charset="0"/>
              </a:rPr>
            </a:br>
            <a:br>
              <a:rPr lang="tr-TR" sz="3600" dirty="0">
                <a:solidFill>
                  <a:srgbClr val="C00000"/>
                </a:solidFill>
                <a:latin typeface="Calibri" panose="020F0502020204030204" pitchFamily="34" charset="0"/>
                <a:cs typeface="Calibri" panose="020F0502020204030204" pitchFamily="34" charset="0"/>
              </a:rPr>
            </a:br>
            <a:r>
              <a:rPr lang="tr-TR" sz="3600" dirty="0">
                <a:solidFill>
                  <a:srgbClr val="C00000"/>
                </a:solidFill>
                <a:latin typeface="Calibri" panose="020F0502020204030204" pitchFamily="34" charset="0"/>
                <a:cs typeface="Calibri" panose="020F0502020204030204" pitchFamily="34" charset="0"/>
              </a:rPr>
              <a:t>İlaç kullanım raporları</a:t>
            </a:r>
            <a:br>
              <a:rPr lang="tr-TR" sz="3600" dirty="0">
                <a:solidFill>
                  <a:srgbClr val="C00000"/>
                </a:solidFill>
                <a:latin typeface="Calibri" panose="020F0502020204030204" pitchFamily="34" charset="0"/>
                <a:cs typeface="Calibri" panose="020F0502020204030204" pitchFamily="34" charset="0"/>
              </a:rPr>
            </a:br>
            <a:br>
              <a:rPr lang="tr-TR" sz="3600" dirty="0">
                <a:solidFill>
                  <a:srgbClr val="C00000"/>
                </a:solidFill>
                <a:latin typeface="Calibri" panose="020F0502020204030204" pitchFamily="34" charset="0"/>
                <a:cs typeface="Calibri" panose="020F0502020204030204" pitchFamily="34" charset="0"/>
              </a:rPr>
            </a:br>
            <a:br>
              <a:rPr lang="tr-TR" sz="3600" dirty="0">
                <a:solidFill>
                  <a:srgbClr val="C00000"/>
                </a:solidFill>
                <a:latin typeface="Calibri" panose="020F0502020204030204" pitchFamily="34" charset="0"/>
                <a:cs typeface="Calibri" panose="020F0502020204030204" pitchFamily="34" charset="0"/>
              </a:rPr>
            </a:br>
            <a:endParaRPr lang="tr-TR" sz="3600" dirty="0">
              <a:solidFill>
                <a:srgbClr val="C00000"/>
              </a:solidFill>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4D94479-81C8-68DA-D277-27F9787A14A0}"/>
              </a:ext>
            </a:extLst>
          </p:cNvPr>
          <p:cNvSpPr>
            <a:spLocks noGrp="1"/>
          </p:cNvSpPr>
          <p:nvPr>
            <p:ph idx="1"/>
          </p:nvPr>
        </p:nvSpPr>
        <p:spPr>
          <a:xfrm>
            <a:off x="547396" y="1507167"/>
            <a:ext cx="5832926" cy="3843666"/>
          </a:xfrm>
        </p:spPr>
        <p:txBody>
          <a:bodyPr>
            <a:noAutofit/>
          </a:bodyPr>
          <a:lstStyle/>
          <a:p>
            <a:pPr marL="0" indent="0">
              <a:buNone/>
            </a:pPr>
            <a:endParaRPr lang="tr-TR" sz="2000" b="0" i="0" u="none" strike="noStrike" baseline="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Aile hekimliği sözleşmesi imzalayan aile hekimliği uzmanı ve diğer uzman hekimlerin aldıkları eğitim dâhilinde düzenledikleri ilaç ve tıbbi malzeme kullanım raporları için başhekimlik onay şartı aranmaz.</a:t>
            </a:r>
          </a:p>
          <a:p>
            <a:r>
              <a:rPr lang="tr-TR" sz="2000" dirty="0">
                <a:latin typeface="Calibri" panose="020F0502020204030204" pitchFamily="34" charset="0"/>
                <a:cs typeface="Calibri" panose="020F0502020204030204" pitchFamily="34" charset="0"/>
              </a:rPr>
              <a:t>Aile hekimleri Sağlık Uygulama Tebliği’ne göre belirli ilaçlar için rapor çıkartma yetkinliğine sahiptir.</a:t>
            </a:r>
          </a:p>
          <a:p>
            <a:r>
              <a:rPr lang="tr-TR" sz="2000" dirty="0">
                <a:latin typeface="Calibri" panose="020F0502020204030204" pitchFamily="34" charset="0"/>
                <a:cs typeface="Calibri" panose="020F0502020204030204" pitchFamily="34" charset="0"/>
              </a:rPr>
              <a:t>Bu ilaçlar, genellikle kronik hastalıkların tedavisi için zorunlu olan ve düzenli kullanım gerektiren ilaçlardır.</a:t>
            </a:r>
          </a:p>
          <a:p>
            <a:r>
              <a:rPr lang="tr-TR" sz="2000" dirty="0">
                <a:latin typeface="Calibri" panose="020F0502020204030204" pitchFamily="34" charset="0"/>
                <a:cs typeface="Calibri" panose="020F0502020204030204" pitchFamily="34" charset="0"/>
              </a:rPr>
              <a:t>Rapor içeriğinde hasta </a:t>
            </a:r>
            <a:r>
              <a:rPr lang="tr-TR" sz="2000" dirty="0" err="1">
                <a:latin typeface="Calibri" panose="020F0502020204030204" pitchFamily="34" charset="0"/>
                <a:cs typeface="Calibri" panose="020F0502020204030204" pitchFamily="34" charset="0"/>
              </a:rPr>
              <a:t>bilgileri,teşhis</a:t>
            </a:r>
            <a:r>
              <a:rPr lang="tr-TR" sz="2000" dirty="0">
                <a:latin typeface="Calibri" panose="020F0502020204030204" pitchFamily="34" charset="0"/>
                <a:cs typeface="Calibri" panose="020F0502020204030204" pitchFamily="34" charset="0"/>
              </a:rPr>
              <a:t> ve ICD-10 </a:t>
            </a:r>
            <a:r>
              <a:rPr lang="tr-TR" sz="2000" dirty="0" err="1">
                <a:latin typeface="Calibri" panose="020F0502020204030204" pitchFamily="34" charset="0"/>
                <a:cs typeface="Calibri" panose="020F0502020204030204" pitchFamily="34" charset="0"/>
              </a:rPr>
              <a:t>kodu,ilaçların</a:t>
            </a:r>
            <a:r>
              <a:rPr lang="tr-TR" sz="2000" dirty="0">
                <a:latin typeface="Calibri" panose="020F0502020204030204" pitchFamily="34" charset="0"/>
                <a:cs typeface="Calibri" panose="020F0502020204030204" pitchFamily="34" charset="0"/>
              </a:rPr>
              <a:t> adı ,</a:t>
            </a:r>
            <a:r>
              <a:rPr lang="tr-TR" sz="2000" dirty="0" err="1">
                <a:latin typeface="Calibri" panose="020F0502020204030204" pitchFamily="34" charset="0"/>
                <a:cs typeface="Calibri" panose="020F0502020204030204" pitchFamily="34" charset="0"/>
              </a:rPr>
              <a:t>dozu,etken</a:t>
            </a:r>
            <a:r>
              <a:rPr lang="tr-TR" sz="2000" dirty="0">
                <a:latin typeface="Calibri" panose="020F0502020204030204" pitchFamily="34" charset="0"/>
                <a:cs typeface="Calibri" panose="020F0502020204030204" pitchFamily="34" charset="0"/>
              </a:rPr>
              <a:t> maddesi ve malzeme bilgileri açıkça belirtilmelidir.</a:t>
            </a:r>
          </a:p>
          <a:p>
            <a:endParaRPr lang="tr-TR" sz="2000" dirty="0">
              <a:latin typeface="Calibri" panose="020F0502020204030204" pitchFamily="34" charset="0"/>
              <a:cs typeface="Calibri" panose="020F0502020204030204" pitchFamily="34" charset="0"/>
            </a:endParaRPr>
          </a:p>
          <a:p>
            <a:pPr marL="0" indent="0">
              <a:buNone/>
            </a:pPr>
            <a:endParaRPr lang="tr-TR" sz="2000" dirty="0">
              <a:latin typeface="Calibri" panose="020F0502020204030204" pitchFamily="34" charset="0"/>
              <a:cs typeface="Calibri" panose="020F0502020204030204" pitchFamily="34" charset="0"/>
            </a:endParaRPr>
          </a:p>
        </p:txBody>
      </p:sp>
      <p:pic>
        <p:nvPicPr>
          <p:cNvPr id="5" name="Resim 4" descr="Akılcı İlaç Kullanımı - Erdem Hastanesi">
            <a:extLst>
              <a:ext uri="{FF2B5EF4-FFF2-40B4-BE49-F238E27FC236}">
                <a16:creationId xmlns:a16="http://schemas.microsoft.com/office/drawing/2014/main" id="{C02B4F7A-B117-672D-EA47-44C44DF08092}"/>
              </a:ext>
            </a:extLst>
          </p:cNvPr>
          <p:cNvPicPr>
            <a:picLocks noChangeAspect="1"/>
          </p:cNvPicPr>
          <p:nvPr/>
        </p:nvPicPr>
        <p:blipFill>
          <a:blip r:embed="rId2"/>
          <a:srcRect l="20138" r="1465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50508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7053B-E701-B743-751B-2AFC3553BD73}"/>
              </a:ext>
            </a:extLst>
          </p:cNvPr>
          <p:cNvPicPr>
            <a:picLocks noChangeAspect="1"/>
          </p:cNvPicPr>
          <p:nvPr/>
        </p:nvPicPr>
        <p:blipFill>
          <a:blip r:embed="rId2">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01A443E5-2130-AE86-BC06-9FEDBE3AD773}"/>
              </a:ext>
            </a:extLst>
          </p:cNvPr>
          <p:cNvSpPr>
            <a:spLocks noGrp="1"/>
          </p:cNvSpPr>
          <p:nvPr>
            <p:ph type="title"/>
          </p:nvPr>
        </p:nvSpPr>
        <p:spPr>
          <a:xfrm>
            <a:off x="838200" y="365125"/>
            <a:ext cx="10515600" cy="1325563"/>
          </a:xfrm>
        </p:spPr>
        <p:txBody>
          <a:bodyPr>
            <a:normAutofit/>
          </a:bodyPr>
          <a:lstStyle/>
          <a:p>
            <a:r>
              <a:rPr lang="tr-TR" sz="4000" dirty="0"/>
              <a:t>ANTİHİPERTANSİFLER</a:t>
            </a:r>
            <a:endParaRPr lang="tr-TR" dirty="0"/>
          </a:p>
        </p:txBody>
      </p:sp>
      <p:graphicFrame>
        <p:nvGraphicFramePr>
          <p:cNvPr id="5" name="İçerik Yer Tutucusu 2">
            <a:extLst>
              <a:ext uri="{FF2B5EF4-FFF2-40B4-BE49-F238E27FC236}">
                <a16:creationId xmlns:a16="http://schemas.microsoft.com/office/drawing/2014/main" id="{1A165645-2481-89EA-B77C-53BC35DB16A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637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E50B6D93-7970-5D52-79B3-C3E9B98FB798}"/>
              </a:ext>
            </a:extLst>
          </p:cNvPr>
          <p:cNvSpPr>
            <a:spLocks noGrp="1"/>
          </p:cNvSpPr>
          <p:nvPr>
            <p:ph type="title"/>
          </p:nvPr>
        </p:nvSpPr>
        <p:spPr>
          <a:xfrm>
            <a:off x="1137034" y="609597"/>
            <a:ext cx="9392421" cy="1330841"/>
          </a:xfrm>
        </p:spPr>
        <p:txBody>
          <a:bodyPr>
            <a:normAutofit/>
          </a:bodyPr>
          <a:lstStyle/>
          <a:p>
            <a:r>
              <a:rPr lang="tr-TR" dirty="0"/>
              <a:t>ANTİDİYABETİKLER</a:t>
            </a:r>
          </a:p>
        </p:txBody>
      </p:sp>
      <p:sp>
        <p:nvSpPr>
          <p:cNvPr id="3" name="İçerik Yer Tutucusu 2">
            <a:extLst>
              <a:ext uri="{FF2B5EF4-FFF2-40B4-BE49-F238E27FC236}">
                <a16:creationId xmlns:a16="http://schemas.microsoft.com/office/drawing/2014/main" id="{3F77B72C-0DAD-734C-8BB2-9C7B50C7BFF2}"/>
              </a:ext>
            </a:extLst>
          </p:cNvPr>
          <p:cNvSpPr>
            <a:spLocks noGrp="1"/>
          </p:cNvSpPr>
          <p:nvPr>
            <p:ph idx="1"/>
          </p:nvPr>
        </p:nvSpPr>
        <p:spPr>
          <a:xfrm>
            <a:off x="831273" y="2176738"/>
            <a:ext cx="7398105" cy="3917773"/>
          </a:xfrm>
        </p:spPr>
        <p:txBody>
          <a:bodyPr>
            <a:noAutofit/>
          </a:bodyPr>
          <a:lstStyle/>
          <a:p>
            <a:r>
              <a:rPr lang="tr-TR" sz="1800" b="1" dirty="0">
                <a:latin typeface="Calibri" panose="020F0502020204030204" pitchFamily="34" charset="0"/>
                <a:cs typeface="Calibri" panose="020F0502020204030204" pitchFamily="34" charset="0"/>
              </a:rPr>
              <a:t>İnsan (Human) İnsülini (</a:t>
            </a:r>
            <a:r>
              <a:rPr lang="tr-TR" sz="1800" b="1" dirty="0" err="1">
                <a:latin typeface="Calibri" panose="020F0502020204030204" pitchFamily="34" charset="0"/>
                <a:cs typeface="Calibri" panose="020F0502020204030204" pitchFamily="34" charset="0"/>
              </a:rPr>
              <a:t>Actrapid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Humulin</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Insulatard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Mixtard</a:t>
            </a:r>
            <a:r>
              <a:rPr lang="tr-TR" sz="1800" b="1" dirty="0">
                <a:latin typeface="Calibri" panose="020F0502020204030204" pitchFamily="34" charset="0"/>
                <a:cs typeface="Calibri" panose="020F0502020204030204" pitchFamily="34" charset="0"/>
              </a:rPr>
              <a:t>) </a:t>
            </a:r>
          </a:p>
          <a:p>
            <a:r>
              <a:rPr lang="tr-TR" sz="1800" b="1" dirty="0" err="1">
                <a:latin typeface="Calibri" panose="020F0502020204030204" pitchFamily="34" charset="0"/>
                <a:cs typeface="Calibri" panose="020F0502020204030204" pitchFamily="34" charset="0"/>
              </a:rPr>
              <a:t>Biguanidler</a:t>
            </a:r>
            <a:r>
              <a:rPr lang="tr-TR" sz="1800" b="1" dirty="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[Metformin (</a:t>
            </a:r>
            <a:r>
              <a:rPr lang="tr-TR" sz="1800" dirty="0" err="1">
                <a:latin typeface="Calibri" panose="020F0502020204030204" pitchFamily="34" charset="0"/>
                <a:cs typeface="Calibri" panose="020F0502020204030204" pitchFamily="34" charset="0"/>
              </a:rPr>
              <a:t>Diaformin</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Glifor</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Gluforce</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Matofin</a:t>
            </a:r>
            <a:r>
              <a:rPr lang="tr-TR" sz="1800" dirty="0">
                <a:latin typeface="Calibri" panose="020F0502020204030204" pitchFamily="34" charset="0"/>
                <a:cs typeface="Calibri" panose="020F0502020204030204" pitchFamily="34" charset="0"/>
              </a:rPr>
              <a:t>)]   Günde </a:t>
            </a:r>
            <a:r>
              <a:rPr lang="tr-TR" sz="1800" dirty="0" err="1">
                <a:latin typeface="Calibri" panose="020F0502020204030204" pitchFamily="34" charset="0"/>
                <a:cs typeface="Calibri" panose="020F0502020204030204" pitchFamily="34" charset="0"/>
              </a:rPr>
              <a:t>max</a:t>
            </a:r>
            <a:r>
              <a:rPr lang="tr-TR" sz="1800" dirty="0">
                <a:latin typeface="Calibri" panose="020F0502020204030204" pitchFamily="34" charset="0"/>
                <a:cs typeface="Calibri" panose="020F0502020204030204" pitchFamily="34" charset="0"/>
              </a:rPr>
              <a:t> 3 kez kadar kullanılabilir. </a:t>
            </a:r>
          </a:p>
          <a:p>
            <a:r>
              <a:rPr lang="tr-TR" sz="1800" b="1" dirty="0" err="1">
                <a:latin typeface="Calibri" panose="020F0502020204030204" pitchFamily="34" charset="0"/>
                <a:cs typeface="Calibri" panose="020F0502020204030204" pitchFamily="34" charset="0"/>
              </a:rPr>
              <a:t>Sülfonamidler</a:t>
            </a:r>
            <a:r>
              <a:rPr lang="tr-TR" sz="1800" b="1" dirty="0">
                <a:latin typeface="Calibri" panose="020F0502020204030204" pitchFamily="34" charset="0"/>
                <a:cs typeface="Calibri" panose="020F0502020204030204" pitchFamily="34" charset="0"/>
              </a:rPr>
              <a:t> </a:t>
            </a:r>
          </a:p>
          <a:p>
            <a:r>
              <a:rPr lang="tr-TR" sz="1800" b="1" dirty="0" err="1">
                <a:latin typeface="Calibri" panose="020F0502020204030204" pitchFamily="34" charset="0"/>
                <a:cs typeface="Calibri" panose="020F0502020204030204" pitchFamily="34" charset="0"/>
              </a:rPr>
              <a:t>Glimeperid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Amaryl</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Glimax</a:t>
            </a:r>
            <a:r>
              <a:rPr lang="tr-TR" sz="1800" b="1" dirty="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 Günde </a:t>
            </a:r>
            <a:r>
              <a:rPr lang="tr-TR" sz="1800" dirty="0" err="1">
                <a:latin typeface="Calibri" panose="020F0502020204030204" pitchFamily="34" charset="0"/>
                <a:cs typeface="Calibri" panose="020F0502020204030204" pitchFamily="34" charset="0"/>
              </a:rPr>
              <a:t>max</a:t>
            </a:r>
            <a:r>
              <a:rPr lang="tr-TR" sz="1800" dirty="0">
                <a:latin typeface="Calibri" panose="020F0502020204030204" pitchFamily="34" charset="0"/>
                <a:cs typeface="Calibri" panose="020F0502020204030204" pitchFamily="34" charset="0"/>
              </a:rPr>
              <a:t> 1 kez kullanılabilir.</a:t>
            </a:r>
          </a:p>
          <a:p>
            <a:r>
              <a:rPr lang="tr-TR" sz="1800" b="1" dirty="0" err="1">
                <a:latin typeface="Calibri" panose="020F0502020204030204" pitchFamily="34" charset="0"/>
                <a:cs typeface="Calibri" panose="020F0502020204030204" pitchFamily="34" charset="0"/>
              </a:rPr>
              <a:t>Gliklazid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Betanorm</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Diamicron</a:t>
            </a:r>
            <a:r>
              <a:rPr lang="tr-TR" sz="1800" b="1" dirty="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:Günde </a:t>
            </a:r>
            <a:r>
              <a:rPr lang="tr-TR" sz="1800" dirty="0" err="1">
                <a:latin typeface="Calibri" panose="020F0502020204030204" pitchFamily="34" charset="0"/>
                <a:cs typeface="Calibri" panose="020F0502020204030204" pitchFamily="34" charset="0"/>
              </a:rPr>
              <a:t>max</a:t>
            </a:r>
            <a:r>
              <a:rPr lang="tr-TR" sz="1800" dirty="0">
                <a:latin typeface="Calibri" panose="020F0502020204030204" pitchFamily="34" charset="0"/>
                <a:cs typeface="Calibri" panose="020F0502020204030204" pitchFamily="34" charset="0"/>
              </a:rPr>
              <a:t> 4 kez kadar kullanılabilir.</a:t>
            </a:r>
          </a:p>
          <a:p>
            <a:r>
              <a:rPr lang="tr-TR" sz="1800" b="1" dirty="0" err="1">
                <a:latin typeface="Calibri" panose="020F0502020204030204" pitchFamily="34" charset="0"/>
                <a:cs typeface="Calibri" panose="020F0502020204030204" pitchFamily="34" charset="0"/>
              </a:rPr>
              <a:t>Glibenklamid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Gliben</a:t>
            </a:r>
            <a:r>
              <a:rPr lang="tr-TR" sz="1800" b="1" dirty="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 Günde </a:t>
            </a:r>
            <a:r>
              <a:rPr lang="tr-TR" sz="1800" dirty="0" err="1">
                <a:latin typeface="Calibri" panose="020F0502020204030204" pitchFamily="34" charset="0"/>
                <a:cs typeface="Calibri" panose="020F0502020204030204" pitchFamily="34" charset="0"/>
              </a:rPr>
              <a:t>max</a:t>
            </a:r>
            <a:r>
              <a:rPr lang="tr-TR" sz="1800" dirty="0">
                <a:latin typeface="Calibri" panose="020F0502020204030204" pitchFamily="34" charset="0"/>
                <a:cs typeface="Calibri" panose="020F0502020204030204" pitchFamily="34" charset="0"/>
              </a:rPr>
              <a:t> 4 kez kadar kullanılabilir.</a:t>
            </a:r>
          </a:p>
          <a:p>
            <a:r>
              <a:rPr lang="tr-TR" sz="1800" b="1" dirty="0" err="1">
                <a:latin typeface="Calibri" panose="020F0502020204030204" pitchFamily="34" charset="0"/>
                <a:cs typeface="Calibri" panose="020F0502020204030204" pitchFamily="34" charset="0"/>
              </a:rPr>
              <a:t>Glipizid</a:t>
            </a:r>
            <a:r>
              <a:rPr lang="tr-TR" sz="1800" b="1" dirty="0">
                <a:latin typeface="Calibri" panose="020F0502020204030204" pitchFamily="34" charset="0"/>
                <a:cs typeface="Calibri" panose="020F0502020204030204" pitchFamily="34" charset="0"/>
              </a:rPr>
              <a:t> (</a:t>
            </a:r>
            <a:r>
              <a:rPr lang="tr-TR" sz="1800" b="1" dirty="0" err="1">
                <a:latin typeface="Calibri" panose="020F0502020204030204" pitchFamily="34" charset="0"/>
                <a:cs typeface="Calibri" panose="020F0502020204030204" pitchFamily="34" charset="0"/>
              </a:rPr>
              <a:t>Glucotrol</a:t>
            </a:r>
            <a:r>
              <a:rPr lang="tr-TR" sz="1800" b="1" dirty="0">
                <a:latin typeface="Calibri" panose="020F0502020204030204" pitchFamily="34" charset="0"/>
                <a:cs typeface="Calibri" panose="020F0502020204030204" pitchFamily="34" charset="0"/>
              </a:rPr>
              <a:t> XL) </a:t>
            </a:r>
            <a:r>
              <a:rPr lang="tr-TR" sz="1800" dirty="0">
                <a:latin typeface="Calibri" panose="020F0502020204030204" pitchFamily="34" charset="0"/>
                <a:cs typeface="Calibri" panose="020F0502020204030204" pitchFamily="34" charset="0"/>
              </a:rPr>
              <a:t>: Günde </a:t>
            </a:r>
            <a:r>
              <a:rPr lang="tr-TR" sz="1800" dirty="0" err="1">
                <a:latin typeface="Calibri" panose="020F0502020204030204" pitchFamily="34" charset="0"/>
                <a:cs typeface="Calibri" panose="020F0502020204030204" pitchFamily="34" charset="0"/>
              </a:rPr>
              <a:t>max</a:t>
            </a:r>
            <a:r>
              <a:rPr lang="tr-TR" sz="1800" dirty="0">
                <a:latin typeface="Calibri" panose="020F0502020204030204" pitchFamily="34" charset="0"/>
                <a:cs typeface="Calibri" panose="020F0502020204030204" pitchFamily="34" charset="0"/>
              </a:rPr>
              <a:t> 2 kez kadar kullanılabilir.</a:t>
            </a:r>
          </a:p>
          <a:p>
            <a:r>
              <a:rPr lang="tr-TR" sz="1800" b="1" dirty="0">
                <a:latin typeface="Calibri" panose="020F0502020204030204" pitchFamily="34" charset="0"/>
                <a:cs typeface="Calibri" panose="020F0502020204030204" pitchFamily="34" charset="0"/>
              </a:rPr>
              <a:t>Alfa </a:t>
            </a:r>
            <a:r>
              <a:rPr lang="tr-TR" sz="1800" b="1" dirty="0" err="1">
                <a:latin typeface="Calibri" panose="020F0502020204030204" pitchFamily="34" charset="0"/>
                <a:cs typeface="Calibri" panose="020F0502020204030204" pitchFamily="34" charset="0"/>
              </a:rPr>
              <a:t>Glukosidaz</a:t>
            </a:r>
            <a:r>
              <a:rPr lang="tr-TR" sz="1800" b="1" dirty="0">
                <a:latin typeface="Calibri" panose="020F0502020204030204" pitchFamily="34" charset="0"/>
                <a:cs typeface="Calibri" panose="020F0502020204030204" pitchFamily="34" charset="0"/>
              </a:rPr>
              <a:t> İnhibitörleri : </a:t>
            </a:r>
            <a:r>
              <a:rPr lang="tr-TR" sz="1800" dirty="0" err="1">
                <a:latin typeface="Calibri" panose="020F0502020204030204" pitchFamily="34" charset="0"/>
                <a:cs typeface="Calibri" panose="020F0502020204030204" pitchFamily="34" charset="0"/>
              </a:rPr>
              <a:t>Akarboz</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Glucobay</a:t>
            </a:r>
            <a:r>
              <a:rPr lang="tr-TR" sz="1800" dirty="0">
                <a:latin typeface="Calibri" panose="020F0502020204030204" pitchFamily="34" charset="0"/>
                <a:cs typeface="Calibri" panose="020F0502020204030204" pitchFamily="34" charset="0"/>
              </a:rPr>
              <a:t>)</a:t>
            </a:r>
          </a:p>
          <a:p>
            <a:endParaRPr lang="tr-TR" sz="1800" dirty="0">
              <a:latin typeface="Calibri" panose="020F0502020204030204" pitchFamily="34" charset="0"/>
              <a:cs typeface="Calibri" panose="020F0502020204030204" pitchFamily="34" charset="0"/>
            </a:endParaRPr>
          </a:p>
          <a:p>
            <a:pPr marL="0" indent="0">
              <a:buNone/>
            </a:pPr>
            <a:r>
              <a:rPr lang="tr-TR" sz="1800" dirty="0">
                <a:latin typeface="Calibri" panose="020F0502020204030204" pitchFamily="34" charset="0"/>
                <a:cs typeface="Calibri" panose="020F0502020204030204" pitchFamily="34" charset="0"/>
              </a:rPr>
              <a:t>*</a:t>
            </a:r>
            <a:r>
              <a:rPr lang="tr-TR" sz="1800" dirty="0" err="1">
                <a:latin typeface="Calibri" panose="020F0502020204030204" pitchFamily="34" charset="0"/>
                <a:cs typeface="Calibri" panose="020F0502020204030204" pitchFamily="34" charset="0"/>
              </a:rPr>
              <a:t>Diabetes</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Mellitus</a:t>
            </a:r>
            <a:r>
              <a:rPr lang="tr-TR" sz="1800" dirty="0">
                <a:latin typeface="Calibri" panose="020F0502020204030204" pitchFamily="34" charset="0"/>
                <a:cs typeface="Calibri" panose="020F0502020204030204" pitchFamily="34" charset="0"/>
              </a:rPr>
              <a:t> (E10-E14) tanı kodlarıyla raporu çıkarılabilir. Raporun açıklama kısmına </a:t>
            </a:r>
            <a:r>
              <a:rPr lang="tr-TR" sz="1800" b="1" dirty="0">
                <a:latin typeface="Calibri" panose="020F0502020204030204" pitchFamily="34" charset="0"/>
                <a:cs typeface="Calibri" panose="020F0502020204030204" pitchFamily="34" charset="0"/>
              </a:rPr>
              <a:t>“AKŞ, HbA1c ve Kilo” </a:t>
            </a:r>
            <a:r>
              <a:rPr lang="tr-TR" sz="1800" dirty="0">
                <a:latin typeface="Calibri" panose="020F0502020204030204" pitchFamily="34" charset="0"/>
                <a:cs typeface="Calibri" panose="020F0502020204030204" pitchFamily="34" charset="0"/>
              </a:rPr>
              <a:t>değerleri girilmesi gerekiyor.</a:t>
            </a:r>
          </a:p>
        </p:txBody>
      </p:sp>
      <p:pic>
        <p:nvPicPr>
          <p:cNvPr id="4" name="Resim 3" descr="Metformin Tablet | iQ Doctor">
            <a:extLst>
              <a:ext uri="{FF2B5EF4-FFF2-40B4-BE49-F238E27FC236}">
                <a16:creationId xmlns:a16="http://schemas.microsoft.com/office/drawing/2014/main" id="{2DF0844A-A2D8-3A38-F3E6-68BB3371A97A}"/>
              </a:ext>
            </a:extLst>
          </p:cNvPr>
          <p:cNvPicPr>
            <a:picLocks noChangeAspect="1"/>
          </p:cNvPicPr>
          <p:nvPr/>
        </p:nvPicPr>
        <p:blipFill>
          <a:blip r:embed="rId2"/>
          <a:stretch>
            <a:fillRect/>
          </a:stretch>
        </p:blipFill>
        <p:spPr>
          <a:xfrm>
            <a:off x="8229378" y="1490932"/>
            <a:ext cx="3249697" cy="2168445"/>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Resim 4" descr="Diamicron MR 60mg (Gliclazide) Tabs x30 | MedeCify">
            <a:extLst>
              <a:ext uri="{FF2B5EF4-FFF2-40B4-BE49-F238E27FC236}">
                <a16:creationId xmlns:a16="http://schemas.microsoft.com/office/drawing/2014/main" id="{230AE18B-E272-A247-1571-1A2FBFD083E0}"/>
              </a:ext>
            </a:extLst>
          </p:cNvPr>
          <p:cNvPicPr>
            <a:picLocks noChangeAspect="1"/>
          </p:cNvPicPr>
          <p:nvPr/>
        </p:nvPicPr>
        <p:blipFill>
          <a:blip r:embed="rId3"/>
          <a:srcRect t="11580" b="9420"/>
          <a:stretch>
            <a:fillRect/>
          </a:stretch>
        </p:blipFill>
        <p:spPr>
          <a:xfrm>
            <a:off x="8653487" y="3634257"/>
            <a:ext cx="2401480" cy="2061838"/>
          </a:xfrm>
          <a:prstGeom prst="rect">
            <a:avLst/>
          </a:prstGeom>
        </p:spPr>
      </p:pic>
    </p:spTree>
    <p:extLst>
      <p:ext uri="{BB962C8B-B14F-4D97-AF65-F5344CB8AC3E}">
        <p14:creationId xmlns:p14="http://schemas.microsoft.com/office/powerpoint/2010/main" val="39585644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Yuvarlatılmış Dikdörtgen 4">
            <a:extLst>
              <a:ext uri="{FF2B5EF4-FFF2-40B4-BE49-F238E27FC236}">
                <a16:creationId xmlns:a16="http://schemas.microsoft.com/office/drawing/2014/main" id="{ADDED9ED-06EA-C08C-8E51-62EBA0A4EF1A}"/>
              </a:ext>
            </a:extLst>
          </p:cNvPr>
          <p:cNvSpPr/>
          <p:nvPr/>
        </p:nvSpPr>
        <p:spPr>
          <a:xfrm>
            <a:off x="8268463" y="1551691"/>
            <a:ext cx="3718750" cy="15859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Başlık 1">
            <a:extLst>
              <a:ext uri="{FF2B5EF4-FFF2-40B4-BE49-F238E27FC236}">
                <a16:creationId xmlns:a16="http://schemas.microsoft.com/office/drawing/2014/main" id="{00D024FA-46F2-5E9A-FFED-C6886AB6CC1C}"/>
              </a:ext>
            </a:extLst>
          </p:cNvPr>
          <p:cNvSpPr>
            <a:spLocks noGrp="1"/>
          </p:cNvSpPr>
          <p:nvPr>
            <p:ph type="title"/>
          </p:nvPr>
        </p:nvSpPr>
        <p:spPr>
          <a:xfrm>
            <a:off x="331851" y="94890"/>
            <a:ext cx="10515600" cy="1325563"/>
          </a:xfrm>
        </p:spPr>
        <p:txBody>
          <a:bodyPr>
            <a:normAutofit/>
          </a:bodyPr>
          <a:lstStyle/>
          <a:p>
            <a:r>
              <a:rPr lang="tr-TR" sz="3600" b="1" dirty="0">
                <a:latin typeface="Calibri Light" panose="020F0302020204030204" pitchFamily="34" charset="0"/>
                <a:cs typeface="Calibri Light" panose="020F0302020204030204" pitchFamily="34" charset="0"/>
              </a:rPr>
              <a:t>ANTİLİPİDEMİK İLAÇLAR</a:t>
            </a:r>
          </a:p>
        </p:txBody>
      </p:sp>
      <p:sp>
        <p:nvSpPr>
          <p:cNvPr id="3" name="İçerik Yer Tutucusu 2">
            <a:extLst>
              <a:ext uri="{FF2B5EF4-FFF2-40B4-BE49-F238E27FC236}">
                <a16:creationId xmlns:a16="http://schemas.microsoft.com/office/drawing/2014/main" id="{364FEB32-DD01-00E9-0A29-2215EDC3EBC8}"/>
              </a:ext>
            </a:extLst>
          </p:cNvPr>
          <p:cNvSpPr>
            <a:spLocks noGrp="1"/>
          </p:cNvSpPr>
          <p:nvPr>
            <p:ph idx="1"/>
          </p:nvPr>
        </p:nvSpPr>
        <p:spPr>
          <a:xfrm>
            <a:off x="331851" y="1369915"/>
            <a:ext cx="11655362" cy="4351338"/>
          </a:xfrm>
        </p:spPr>
        <p:txBody>
          <a:bodyPr>
            <a:noAutofit/>
          </a:bodyPr>
          <a:lstStyle/>
          <a:p>
            <a:pPr marL="0" indent="0">
              <a:buNone/>
            </a:pPr>
            <a:r>
              <a:rPr lang="tr-TR" sz="2000" b="1" dirty="0">
                <a:latin typeface="Calibri" panose="020F0502020204030204" pitchFamily="34" charset="0"/>
                <a:cs typeface="Calibri" panose="020F0502020204030204" pitchFamily="34" charset="0"/>
              </a:rPr>
              <a:t> </a:t>
            </a:r>
            <a:r>
              <a:rPr lang="tr-TR" sz="2000" b="1" dirty="0" err="1">
                <a:latin typeface="Calibri" panose="020F0502020204030204" pitchFamily="34" charset="0"/>
                <a:cs typeface="Calibri" panose="020F0502020204030204" pitchFamily="34" charset="0"/>
              </a:rPr>
              <a:t>Statinler</a:t>
            </a:r>
            <a:endParaRPr lang="tr-TR" sz="2000" b="1" dirty="0">
              <a:latin typeface="Calibri" panose="020F0502020204030204" pitchFamily="34" charset="0"/>
              <a:cs typeface="Calibri" panose="020F0502020204030204" pitchFamily="34" charset="0"/>
            </a:endParaRPr>
          </a:p>
          <a:p>
            <a:r>
              <a:rPr lang="tr-TR" sz="2000" dirty="0" err="1">
                <a:latin typeface="Calibri" panose="020F0502020204030204" pitchFamily="34" charset="0"/>
                <a:cs typeface="Calibri" panose="020F0502020204030204" pitchFamily="34" charset="0"/>
              </a:rPr>
              <a:t>Atorvastatin</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lipitor</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ator</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tarden</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kolestor</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vb</a:t>
            </a:r>
            <a:r>
              <a:rPr lang="tr-TR" sz="2000" dirty="0">
                <a:latin typeface="Calibri" panose="020F0502020204030204" pitchFamily="34" charset="0"/>
                <a:cs typeface="Calibri" panose="020F0502020204030204" pitchFamily="34" charset="0"/>
              </a:rPr>
              <a:t>) (20 mg'a kadar rapor ☑️)</a:t>
            </a:r>
          </a:p>
          <a:p>
            <a:r>
              <a:rPr lang="tr-TR" sz="2000" dirty="0" err="1">
                <a:latin typeface="Calibri" panose="020F0502020204030204" pitchFamily="34" charset="0"/>
                <a:cs typeface="Calibri" panose="020F0502020204030204" pitchFamily="34" charset="0"/>
              </a:rPr>
              <a:t>Rosuvastatin</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crestor</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rosuvas</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colnar</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vb</a:t>
            </a:r>
            <a:r>
              <a:rPr lang="tr-TR" sz="2000" dirty="0">
                <a:latin typeface="Calibri" panose="020F0502020204030204" pitchFamily="34" charset="0"/>
                <a:cs typeface="Calibri" panose="020F0502020204030204" pitchFamily="34" charset="0"/>
              </a:rPr>
              <a:t>) (10 mg'a kadar rapor ☑️)</a:t>
            </a:r>
          </a:p>
          <a:p>
            <a:r>
              <a:rPr lang="tr-TR" sz="2000" dirty="0" err="1">
                <a:latin typeface="Calibri" panose="020F0502020204030204" pitchFamily="34" charset="0"/>
                <a:cs typeface="Calibri" panose="020F0502020204030204" pitchFamily="34" charset="0"/>
              </a:rPr>
              <a:t>Pitavastatin</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alipza</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pratin</a:t>
            </a:r>
            <a:r>
              <a:rPr lang="tr-TR" sz="2000" dirty="0">
                <a:latin typeface="Calibri" panose="020F0502020204030204" pitchFamily="34" charset="0"/>
                <a:cs typeface="Calibri" panose="020F0502020204030204" pitchFamily="34" charset="0"/>
              </a:rPr>
              <a:t>) (4 mg'a kadar rapor ☑️)</a:t>
            </a:r>
          </a:p>
          <a:p>
            <a:r>
              <a:rPr lang="tr-TR" sz="2000" dirty="0" err="1">
                <a:latin typeface="Calibri" panose="020F0502020204030204" pitchFamily="34" charset="0"/>
                <a:cs typeface="Calibri" panose="020F0502020204030204" pitchFamily="34" charset="0"/>
              </a:rPr>
              <a:t>Pravastatin</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pravachol</a:t>
            </a:r>
            <a:r>
              <a:rPr lang="tr-TR" sz="2000" dirty="0">
                <a:latin typeface="Calibri" panose="020F0502020204030204" pitchFamily="34" charset="0"/>
                <a:cs typeface="Calibri" panose="020F0502020204030204" pitchFamily="34" charset="0"/>
              </a:rPr>
              <a:t>) (20 mg'a kadar rapor ☑️)</a:t>
            </a:r>
          </a:p>
          <a:p>
            <a:pPr marL="0" marR="0">
              <a:buNone/>
            </a:pPr>
            <a:r>
              <a:rPr lang="tr-TR" sz="2000" dirty="0">
                <a:latin typeface="Calibri" panose="020F0502020204030204" pitchFamily="34" charset="0"/>
                <a:cs typeface="Calibri" panose="020F0502020204030204" pitchFamily="34" charset="0"/>
              </a:rPr>
              <a:t>   İlk uzman hekim raporunda, bu rapor öncesi</a:t>
            </a:r>
            <a:r>
              <a:rPr lang="tr-TR" sz="2000" u="sng" dirty="0">
                <a:latin typeface="Calibri" panose="020F0502020204030204" pitchFamily="34" charset="0"/>
                <a:cs typeface="Calibri" panose="020F0502020204030204" pitchFamily="34" charset="0"/>
              </a:rPr>
              <a:t> </a:t>
            </a:r>
            <a:r>
              <a:rPr lang="tr-TR" sz="2000" b="1" i="1" u="sng" dirty="0">
                <a:latin typeface="Calibri" panose="020F0502020204030204" pitchFamily="34" charset="0"/>
                <a:cs typeface="Calibri" panose="020F0502020204030204" pitchFamily="34" charset="0"/>
              </a:rPr>
              <a:t>son 6 ay içinde, en az bir hafta ara ile iki defa</a:t>
            </a:r>
            <a:r>
              <a:rPr lang="tr-TR" sz="2000" i="1" u="sng"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olmak üzere, yapılmış kan lipid düzeylerinin her ikisinde de yüksek olduğunu gösteren tetkik sonuçları tetkik tarihiyle birlikte rapor açıklama kısmında belirtilir. </a:t>
            </a:r>
          </a:p>
          <a:p>
            <a:pPr marL="0" indent="0">
              <a:buNone/>
            </a:pPr>
            <a:r>
              <a:rPr lang="tr-TR" sz="2000" dirty="0">
                <a:latin typeface="Calibri" panose="020F0502020204030204" pitchFamily="34" charset="0"/>
                <a:cs typeface="Calibri" panose="020F0502020204030204" pitchFamily="34" charset="0"/>
              </a:rPr>
              <a:t>a) LDL düzeyinin </a:t>
            </a:r>
            <a:r>
              <a:rPr lang="tr-TR" sz="2000" b="1" dirty="0">
                <a:latin typeface="Calibri" panose="020F0502020204030204" pitchFamily="34" charset="0"/>
                <a:cs typeface="Calibri" panose="020F0502020204030204" pitchFamily="34" charset="0"/>
              </a:rPr>
              <a:t>190 mg/</a:t>
            </a:r>
            <a:r>
              <a:rPr lang="tr-TR" sz="2000" b="1" dirty="0" err="1">
                <a:latin typeface="Calibri" panose="020F0502020204030204" pitchFamily="34" charset="0"/>
                <a:cs typeface="Calibri" panose="020F0502020204030204" pitchFamily="34" charset="0"/>
              </a:rPr>
              <a:t>dL'nin</a:t>
            </a:r>
            <a:r>
              <a:rPr lang="tr-TR" sz="2000" b="1"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üstünde olduğu durumlarda,</a:t>
            </a:r>
          </a:p>
          <a:p>
            <a:pPr marL="0" indent="0">
              <a:buNone/>
            </a:pPr>
            <a:r>
              <a:rPr lang="tr-TR" sz="2000" dirty="0">
                <a:latin typeface="Calibri" panose="020F0502020204030204" pitchFamily="34" charset="0"/>
                <a:cs typeface="Calibri" panose="020F0502020204030204" pitchFamily="34" charset="0"/>
              </a:rPr>
              <a:t>b) LDL düzeyinin </a:t>
            </a:r>
            <a:r>
              <a:rPr lang="tr-TR" sz="2000" b="1" dirty="0">
                <a:latin typeface="Calibri" panose="020F0502020204030204" pitchFamily="34" charset="0"/>
                <a:cs typeface="Calibri" panose="020F0502020204030204" pitchFamily="34" charset="0"/>
              </a:rPr>
              <a:t>160 mg/</a:t>
            </a:r>
            <a:r>
              <a:rPr lang="tr-TR" sz="2000" b="1" dirty="0" err="1">
                <a:latin typeface="Calibri" panose="020F0502020204030204" pitchFamily="34" charset="0"/>
                <a:cs typeface="Calibri" panose="020F0502020204030204" pitchFamily="34" charset="0"/>
              </a:rPr>
              <a:t>dL'nin</a:t>
            </a:r>
            <a:r>
              <a:rPr lang="tr-TR" sz="2000" b="1"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üstünde olduğu durumlarda; iki ek risk faktörü varsa,</a:t>
            </a:r>
          </a:p>
          <a:p>
            <a:pPr marL="0" indent="0">
              <a:buNone/>
            </a:pPr>
            <a:r>
              <a:rPr lang="tr-TR" sz="2000" dirty="0">
                <a:latin typeface="Calibri" panose="020F0502020204030204" pitchFamily="34" charset="0"/>
                <a:cs typeface="Calibri" panose="020F0502020204030204" pitchFamily="34" charset="0"/>
              </a:rPr>
              <a:t>c) LDL düzeyinin </a:t>
            </a:r>
            <a:r>
              <a:rPr lang="tr-TR" sz="2000" b="1" dirty="0">
                <a:latin typeface="Calibri" panose="020F0502020204030204" pitchFamily="34" charset="0"/>
                <a:cs typeface="Calibri" panose="020F0502020204030204" pitchFamily="34" charset="0"/>
              </a:rPr>
              <a:t>130 mg/</a:t>
            </a:r>
            <a:r>
              <a:rPr lang="tr-TR" sz="2000" b="1" dirty="0" err="1">
                <a:latin typeface="Calibri" panose="020F0502020204030204" pitchFamily="34" charset="0"/>
                <a:cs typeface="Calibri" panose="020F0502020204030204" pitchFamily="34" charset="0"/>
              </a:rPr>
              <a:t>dL'nin</a:t>
            </a:r>
            <a:r>
              <a:rPr lang="tr-TR" sz="2000" b="1"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üstünde olduğu durumlarda; üç ek risk faktörü varsa,</a:t>
            </a:r>
          </a:p>
          <a:p>
            <a:pPr marL="0" indent="0">
              <a:buNone/>
            </a:pPr>
            <a:r>
              <a:rPr lang="tr-TR" sz="2000" dirty="0">
                <a:latin typeface="Calibri" panose="020F0502020204030204" pitchFamily="34" charset="0"/>
                <a:cs typeface="Calibri" panose="020F0502020204030204" pitchFamily="34" charset="0"/>
              </a:rPr>
              <a:t>d) LDL düzeyinin </a:t>
            </a:r>
            <a:r>
              <a:rPr lang="tr-TR" sz="2000" b="1" dirty="0">
                <a:latin typeface="Calibri" panose="020F0502020204030204" pitchFamily="34" charset="0"/>
                <a:cs typeface="Calibri" panose="020F0502020204030204" pitchFamily="34" charset="0"/>
              </a:rPr>
              <a:t>70 mg/</a:t>
            </a:r>
            <a:r>
              <a:rPr lang="tr-TR" sz="2000" b="1" dirty="0" err="1">
                <a:latin typeface="Calibri" panose="020F0502020204030204" pitchFamily="34" charset="0"/>
                <a:cs typeface="Calibri" panose="020F0502020204030204" pitchFamily="34" charset="0"/>
              </a:rPr>
              <a:t>dL'nin</a:t>
            </a:r>
            <a:r>
              <a:rPr lang="tr-TR" sz="2000" b="1" dirty="0">
                <a:latin typeface="Calibri" panose="020F0502020204030204" pitchFamily="34" charset="0"/>
                <a:cs typeface="Calibri" panose="020F0502020204030204" pitchFamily="34" charset="0"/>
              </a:rPr>
              <a:t> </a:t>
            </a:r>
            <a:r>
              <a:rPr lang="tr-TR" sz="2000" dirty="0">
                <a:latin typeface="Calibri" panose="020F0502020204030204" pitchFamily="34" charset="0"/>
                <a:cs typeface="Calibri" panose="020F0502020204030204" pitchFamily="34" charset="0"/>
              </a:rPr>
              <a:t>üstünde olduğu durumlarda; </a:t>
            </a:r>
            <a:r>
              <a:rPr lang="tr-TR" sz="2000" dirty="0" err="1">
                <a:latin typeface="Calibri" panose="020F0502020204030204" pitchFamily="34" charset="0"/>
                <a:cs typeface="Calibri" panose="020F0502020204030204" pitchFamily="34" charset="0"/>
              </a:rPr>
              <a:t>diabetes</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mellitus</a:t>
            </a:r>
            <a:r>
              <a:rPr lang="tr-TR" sz="2000" dirty="0">
                <a:latin typeface="Calibri" panose="020F0502020204030204" pitchFamily="34" charset="0"/>
                <a:cs typeface="Calibri" panose="020F0502020204030204" pitchFamily="34" charset="0"/>
              </a:rPr>
              <a:t>, akut koroner sendrom, geçirilmiş </a:t>
            </a:r>
            <a:r>
              <a:rPr lang="tr-TR" sz="2000" dirty="0" err="1">
                <a:latin typeface="Calibri" panose="020F0502020204030204" pitchFamily="34" charset="0"/>
                <a:cs typeface="Calibri" panose="020F0502020204030204" pitchFamily="34" charset="0"/>
              </a:rPr>
              <a:t>Mİ,geçirilmiş</a:t>
            </a:r>
            <a:r>
              <a:rPr lang="tr-TR" sz="2000" dirty="0">
                <a:latin typeface="Calibri" panose="020F0502020204030204" pitchFamily="34" charset="0"/>
                <a:cs typeface="Calibri" panose="020F0502020204030204" pitchFamily="34" charset="0"/>
              </a:rPr>
              <a:t> inme, koroner arter hastalığı, periferik arter hastalığı, abdominal aort anevrizması veya </a:t>
            </a:r>
            <a:r>
              <a:rPr lang="tr-TR" sz="2000" dirty="0" err="1">
                <a:latin typeface="Calibri" panose="020F0502020204030204" pitchFamily="34" charset="0"/>
                <a:cs typeface="Calibri" panose="020F0502020204030204" pitchFamily="34" charset="0"/>
              </a:rPr>
              <a:t>karotid</a:t>
            </a:r>
            <a:r>
              <a:rPr lang="tr-TR" sz="2000" dirty="0">
                <a:latin typeface="Calibri" panose="020F0502020204030204" pitchFamily="34" charset="0"/>
                <a:cs typeface="Calibri" panose="020F0502020204030204" pitchFamily="34" charset="0"/>
              </a:rPr>
              <a:t> arter hastalığı olanlarda. </a:t>
            </a:r>
          </a:p>
        </p:txBody>
      </p:sp>
      <p:sp>
        <p:nvSpPr>
          <p:cNvPr id="4" name="Metin kutusu 3">
            <a:extLst>
              <a:ext uri="{FF2B5EF4-FFF2-40B4-BE49-F238E27FC236}">
                <a16:creationId xmlns:a16="http://schemas.microsoft.com/office/drawing/2014/main" id="{9CB189CA-45A5-E982-A8E2-12BEA28805C5}"/>
              </a:ext>
            </a:extLst>
          </p:cNvPr>
          <p:cNvSpPr txBox="1"/>
          <p:nvPr/>
        </p:nvSpPr>
        <p:spPr>
          <a:xfrm>
            <a:off x="8473250" y="1682927"/>
            <a:ext cx="3718750" cy="1323439"/>
          </a:xfrm>
          <a:prstGeom prst="rect">
            <a:avLst/>
          </a:prstGeom>
          <a:noFill/>
        </p:spPr>
        <p:txBody>
          <a:bodyPr wrap="square" rtlCol="0">
            <a:spAutoFit/>
          </a:bodyPr>
          <a:lstStyle/>
          <a:p>
            <a:r>
              <a:rPr lang="tr-TR" sz="1600" b="1" dirty="0">
                <a:solidFill>
                  <a:schemeClr val="bg2"/>
                </a:solidFill>
                <a:latin typeface="Calibri" panose="020F0502020204030204" pitchFamily="34" charset="0"/>
                <a:cs typeface="Calibri" panose="020F0502020204030204" pitchFamily="34" charset="0"/>
              </a:rPr>
              <a:t>Ek risk faktörleri :</a:t>
            </a:r>
          </a:p>
          <a:p>
            <a:r>
              <a:rPr lang="tr-TR" sz="1600" b="1" dirty="0">
                <a:solidFill>
                  <a:schemeClr val="bg2"/>
                </a:solidFill>
                <a:latin typeface="Calibri" panose="020F0502020204030204" pitchFamily="34" charset="0"/>
                <a:cs typeface="Calibri" panose="020F0502020204030204" pitchFamily="34" charset="0"/>
              </a:rPr>
              <a:t>1-Hipertansiyon,</a:t>
            </a:r>
          </a:p>
          <a:p>
            <a:r>
              <a:rPr lang="tr-TR" sz="1600" b="1" dirty="0">
                <a:solidFill>
                  <a:schemeClr val="bg2"/>
                </a:solidFill>
                <a:latin typeface="Calibri" panose="020F0502020204030204" pitchFamily="34" charset="0"/>
                <a:cs typeface="Calibri" panose="020F0502020204030204" pitchFamily="34" charset="0"/>
              </a:rPr>
              <a:t>2-Ailede erken kardiyovasküler hastalık öyküsü,</a:t>
            </a:r>
          </a:p>
          <a:p>
            <a:r>
              <a:rPr lang="tr-TR" sz="1600" b="1" dirty="0">
                <a:solidFill>
                  <a:schemeClr val="bg2"/>
                </a:solidFill>
                <a:latin typeface="Calibri" panose="020F0502020204030204" pitchFamily="34" charset="0"/>
                <a:cs typeface="Calibri" panose="020F0502020204030204" pitchFamily="34" charset="0"/>
              </a:rPr>
              <a:t>3-65 yaş ve üstü hastalar. </a:t>
            </a:r>
          </a:p>
        </p:txBody>
      </p:sp>
      <p:sp>
        <p:nvSpPr>
          <p:cNvPr id="8" name="Sağ Ok 7">
            <a:extLst>
              <a:ext uri="{FF2B5EF4-FFF2-40B4-BE49-F238E27FC236}">
                <a16:creationId xmlns:a16="http://schemas.microsoft.com/office/drawing/2014/main" id="{9ED4A13B-2621-AB8B-0EB1-F949C327FA25}"/>
              </a:ext>
            </a:extLst>
          </p:cNvPr>
          <p:cNvSpPr/>
          <p:nvPr/>
        </p:nvSpPr>
        <p:spPr>
          <a:xfrm>
            <a:off x="331851" y="3506336"/>
            <a:ext cx="203200" cy="1185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descr="Ator">
            <a:extLst>
              <a:ext uri="{FF2B5EF4-FFF2-40B4-BE49-F238E27FC236}">
                <a16:creationId xmlns:a16="http://schemas.microsoft.com/office/drawing/2014/main" id="{A7D35089-C626-03BD-3C63-EB30EAD8EA78}"/>
              </a:ext>
            </a:extLst>
          </p:cNvPr>
          <p:cNvPicPr>
            <a:picLocks noChangeAspect="1"/>
          </p:cNvPicPr>
          <p:nvPr/>
        </p:nvPicPr>
        <p:blipFill>
          <a:blip r:embed="rId2"/>
          <a:stretch>
            <a:fillRect/>
          </a:stretch>
        </p:blipFill>
        <p:spPr>
          <a:xfrm>
            <a:off x="10263138" y="0"/>
            <a:ext cx="1373414" cy="1569616"/>
          </a:xfrm>
          <a:prstGeom prst="rect">
            <a:avLst/>
          </a:prstGeom>
        </p:spPr>
      </p:pic>
    </p:spTree>
    <p:extLst>
      <p:ext uri="{BB962C8B-B14F-4D97-AF65-F5344CB8AC3E}">
        <p14:creationId xmlns:p14="http://schemas.microsoft.com/office/powerpoint/2010/main" val="27564689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18D647-C236-D7CF-9085-4687012D910E}"/>
              </a:ext>
            </a:extLst>
          </p:cNvPr>
          <p:cNvSpPr>
            <a:spLocks noGrp="1"/>
          </p:cNvSpPr>
          <p:nvPr>
            <p:ph type="title"/>
          </p:nvPr>
        </p:nvSpPr>
        <p:spPr/>
        <p:txBody>
          <a:bodyPr/>
          <a:lstStyle/>
          <a:p>
            <a:r>
              <a:rPr lang="tr-TR" dirty="0"/>
              <a:t>KARDİYOVASKÜLER SİSTEM </a:t>
            </a:r>
          </a:p>
        </p:txBody>
      </p:sp>
      <p:graphicFrame>
        <p:nvGraphicFramePr>
          <p:cNvPr id="5" name="İçerik Yer Tutucusu 2">
            <a:extLst>
              <a:ext uri="{FF2B5EF4-FFF2-40B4-BE49-F238E27FC236}">
                <a16:creationId xmlns:a16="http://schemas.microsoft.com/office/drawing/2014/main" id="{6AB9697C-AA08-94C9-D776-84B624F9E242}"/>
              </a:ext>
            </a:extLst>
          </p:cNvPr>
          <p:cNvGraphicFramePr>
            <a:graphicFrameLocks noGrp="1"/>
          </p:cNvGraphicFramePr>
          <p:nvPr>
            <p:ph idx="1"/>
            <p:extLst>
              <p:ext uri="{D42A27DB-BD31-4B8C-83A1-F6EECF244321}">
                <p14:modId xmlns:p14="http://schemas.microsoft.com/office/powerpoint/2010/main" val="29028766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30057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6B0008-7D56-5764-2267-480E14C42891}"/>
              </a:ext>
            </a:extLst>
          </p:cNvPr>
          <p:cNvSpPr>
            <a:spLocks noGrp="1"/>
          </p:cNvSpPr>
          <p:nvPr>
            <p:ph type="title"/>
          </p:nvPr>
        </p:nvSpPr>
        <p:spPr>
          <a:xfrm>
            <a:off x="405064" y="252830"/>
            <a:ext cx="10515600" cy="1325563"/>
          </a:xfrm>
        </p:spPr>
        <p:txBody>
          <a:bodyPr>
            <a:normAutofit fontScale="90000"/>
          </a:bodyPr>
          <a:lstStyle/>
          <a:p>
            <a:r>
              <a:rPr lang="tr-TR" sz="3600" b="1" dirty="0">
                <a:solidFill>
                  <a:srgbClr val="C00000"/>
                </a:solidFill>
                <a:latin typeface="Calibri Light" panose="020F0302020204030204" pitchFamily="34" charset="0"/>
                <a:cs typeface="Calibri Light" panose="020F0302020204030204" pitchFamily="34" charset="0"/>
              </a:rPr>
              <a:t>SUT DEĞİŞİKLİKLERİNDE AİLE HEKİMLİĞİ İLE ALAKALI KISIMLAR</a:t>
            </a:r>
            <a:br>
              <a:rPr lang="tr-TR" sz="3600" b="1" dirty="0">
                <a:solidFill>
                  <a:srgbClr val="C00000"/>
                </a:solidFill>
                <a:latin typeface="Calibri Light" panose="020F0302020204030204" pitchFamily="34" charset="0"/>
                <a:cs typeface="Calibri Light" panose="020F0302020204030204" pitchFamily="34" charset="0"/>
              </a:rPr>
            </a:br>
            <a:endParaRPr lang="tr-TR" b="1" dirty="0">
              <a:solidFill>
                <a:srgbClr val="C00000"/>
              </a:solidFill>
              <a:latin typeface="Calibri Light" panose="020F0302020204030204" pitchFamily="34" charset="0"/>
              <a:cs typeface="Calibri Light" panose="020F0302020204030204" pitchFamily="34" charset="0"/>
            </a:endParaRPr>
          </a:p>
        </p:txBody>
      </p:sp>
      <p:sp>
        <p:nvSpPr>
          <p:cNvPr id="3" name="İçerik Yer Tutucusu 2">
            <a:extLst>
              <a:ext uri="{FF2B5EF4-FFF2-40B4-BE49-F238E27FC236}">
                <a16:creationId xmlns:a16="http://schemas.microsoft.com/office/drawing/2014/main" id="{771E8B21-4FC8-D92C-D4EB-8A4D4378E54B}"/>
              </a:ext>
            </a:extLst>
          </p:cNvPr>
          <p:cNvSpPr>
            <a:spLocks noGrp="1"/>
          </p:cNvSpPr>
          <p:nvPr>
            <p:ph idx="1"/>
          </p:nvPr>
        </p:nvSpPr>
        <p:spPr>
          <a:xfrm>
            <a:off x="405064" y="622467"/>
            <a:ext cx="11417968" cy="4351338"/>
          </a:xfrm>
        </p:spPr>
        <p:txBody>
          <a:bodyPr>
            <a:noAutofit/>
          </a:bodyPr>
          <a:lstStyle/>
          <a:p>
            <a:pPr marL="0" indent="0">
              <a:buNone/>
            </a:pPr>
            <a:endParaRPr lang="tr-TR" sz="1900" dirty="0">
              <a:latin typeface="Calibri" panose="020F0502020204030204" pitchFamily="34" charset="0"/>
              <a:cs typeface="Calibri" panose="020F0502020204030204" pitchFamily="34" charset="0"/>
            </a:endParaRPr>
          </a:p>
          <a:p>
            <a:pPr marL="0" indent="0">
              <a:buNone/>
            </a:pPr>
            <a:r>
              <a:rPr lang="tr-TR" sz="1900" dirty="0">
                <a:latin typeface="Calibri" panose="020F0502020204030204" pitchFamily="34" charset="0"/>
                <a:cs typeface="Calibri" panose="020F0502020204030204" pitchFamily="34" charset="0"/>
              </a:rPr>
              <a:t>1) Ahu’lar ilk 24 ay sonrası - Klopidogrel, </a:t>
            </a:r>
            <a:r>
              <a:rPr lang="tr-TR" sz="1900" dirty="0" err="1">
                <a:latin typeface="Calibri" panose="020F0502020204030204" pitchFamily="34" charset="0"/>
                <a:cs typeface="Calibri" panose="020F0502020204030204" pitchFamily="34" charset="0"/>
              </a:rPr>
              <a:t>silostazol</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ivabradin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prasugrel</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dabigatran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rivaroksaban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apiksaban</a:t>
            </a:r>
            <a:r>
              <a:rPr lang="tr-TR" sz="1900" dirty="0">
                <a:latin typeface="Calibri" panose="020F0502020204030204" pitchFamily="34" charset="0"/>
                <a:cs typeface="Calibri" panose="020F0502020204030204" pitchFamily="34" charset="0"/>
              </a:rPr>
              <a:t> raporu çıkarabilecek.</a:t>
            </a:r>
          </a:p>
          <a:p>
            <a:pPr marL="0" indent="0">
              <a:buNone/>
            </a:pPr>
            <a:r>
              <a:rPr lang="tr-TR" sz="1900" dirty="0">
                <a:latin typeface="Calibri" panose="020F0502020204030204" pitchFamily="34" charset="0"/>
                <a:cs typeface="Calibri" panose="020F0502020204030204" pitchFamily="34" charset="0"/>
              </a:rPr>
              <a:t>2) Aile hekimleri raporlu </a:t>
            </a:r>
            <a:r>
              <a:rPr lang="tr-TR" sz="1900" dirty="0" err="1">
                <a:latin typeface="Calibri" panose="020F0502020204030204" pitchFamily="34" charset="0"/>
                <a:cs typeface="Calibri" panose="020F0502020204030204" pitchFamily="34" charset="0"/>
              </a:rPr>
              <a:t>Dabigatran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rivaroksaban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edoksaban</a:t>
            </a:r>
            <a:r>
              <a:rPr lang="tr-TR" sz="1900" dirty="0">
                <a:latin typeface="Calibri" panose="020F0502020204030204" pitchFamily="34" charset="0"/>
                <a:cs typeface="Calibri" panose="020F0502020204030204" pitchFamily="34" charset="0"/>
              </a:rPr>
              <a:t> ve </a:t>
            </a:r>
            <a:r>
              <a:rPr lang="tr-TR" sz="1900" dirty="0" err="1">
                <a:latin typeface="Calibri" panose="020F0502020204030204" pitchFamily="34" charset="0"/>
                <a:cs typeface="Calibri" panose="020F0502020204030204" pitchFamily="34" charset="0"/>
              </a:rPr>
              <a:t>apiksaban</a:t>
            </a:r>
            <a:r>
              <a:rPr lang="tr-TR" sz="1900" dirty="0">
                <a:latin typeface="Calibri" panose="020F0502020204030204" pitchFamily="34" charset="0"/>
                <a:cs typeface="Calibri" panose="020F0502020204030204" pitchFamily="34" charset="0"/>
              </a:rPr>
              <a:t>; içeren ilaçları 12 ay yazabilecek (eskisi 6 ay )</a:t>
            </a:r>
          </a:p>
          <a:p>
            <a:pPr marL="0" indent="0">
              <a:buNone/>
            </a:pPr>
            <a:r>
              <a:rPr lang="tr-TR" sz="1900" dirty="0">
                <a:latin typeface="Calibri" panose="020F0502020204030204" pitchFamily="34" charset="0"/>
                <a:cs typeface="Calibri" panose="020F0502020204030204" pitchFamily="34" charset="0"/>
              </a:rPr>
              <a:t>3) Çölyak  hastaların kısıtlı diyetleri sebebi ile hayati öneme haiz özel formüllü un ve özel formüllü un içeren mamul ürünler (makarna, şehriye, bisküvi, çikolata, gofret vb.); ikinci ve sonraki raporlarını ahular düzenleyebilecek.</a:t>
            </a:r>
          </a:p>
          <a:p>
            <a:pPr marL="0" indent="0">
              <a:buNone/>
            </a:pPr>
            <a:r>
              <a:rPr lang="tr-TR" sz="1900" dirty="0">
                <a:latin typeface="Calibri" panose="020F0502020204030204" pitchFamily="34" charset="0"/>
                <a:cs typeface="Calibri" panose="020F0502020204030204" pitchFamily="34" charset="0"/>
              </a:rPr>
              <a:t>4) Nazal kortikosteroid preparatları; 2-5 yaş grubu hastalarda (2 ve 5 yaş grubu dahil) aile hekimleri yazabilecek.</a:t>
            </a:r>
          </a:p>
          <a:p>
            <a:pPr marL="0" indent="0">
              <a:buNone/>
            </a:pPr>
            <a:r>
              <a:rPr lang="tr-TR" sz="1900" dirty="0">
                <a:latin typeface="Calibri" panose="020F0502020204030204" pitchFamily="34" charset="0"/>
                <a:cs typeface="Calibri" panose="020F0502020204030204" pitchFamily="34" charset="0"/>
              </a:rPr>
              <a:t>5) </a:t>
            </a:r>
            <a:r>
              <a:rPr lang="tr-TR" sz="1900" dirty="0" err="1">
                <a:latin typeface="Calibri" panose="020F0502020204030204" pitchFamily="34" charset="0"/>
                <a:cs typeface="Calibri" panose="020F0502020204030204" pitchFamily="34" charset="0"/>
              </a:rPr>
              <a:t>Rosuvastatinin</a:t>
            </a:r>
            <a:r>
              <a:rPr lang="tr-TR" sz="1900" dirty="0">
                <a:latin typeface="Calibri" panose="020F0502020204030204" pitchFamily="34" charset="0"/>
                <a:cs typeface="Calibri" panose="020F0502020204030204" pitchFamily="34" charset="0"/>
              </a:rPr>
              <a:t> 20 mg ve üzeri etken madde içeren dozları, </a:t>
            </a:r>
            <a:r>
              <a:rPr lang="tr-TR" sz="1900" dirty="0" err="1">
                <a:latin typeface="Calibri" panose="020F0502020204030204" pitchFamily="34" charset="0"/>
                <a:cs typeface="Calibri" panose="020F0502020204030204" pitchFamily="34" charset="0"/>
              </a:rPr>
              <a:t>atorvastatin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simvastatin</a:t>
            </a:r>
            <a:r>
              <a:rPr lang="tr-TR" sz="1900" dirty="0">
                <a:latin typeface="Calibri" panose="020F0502020204030204" pitchFamily="34" charset="0"/>
                <a:cs typeface="Calibri" panose="020F0502020204030204" pitchFamily="34" charset="0"/>
              </a:rPr>
              <a:t> ve </a:t>
            </a:r>
            <a:r>
              <a:rPr lang="tr-TR" sz="1900" dirty="0" err="1">
                <a:latin typeface="Calibri" panose="020F0502020204030204" pitchFamily="34" charset="0"/>
                <a:cs typeface="Calibri" panose="020F0502020204030204" pitchFamily="34" charset="0"/>
              </a:rPr>
              <a:t>pravastatinin</a:t>
            </a:r>
            <a:r>
              <a:rPr lang="tr-TR" sz="1900" dirty="0">
                <a:latin typeface="Calibri" panose="020F0502020204030204" pitchFamily="34" charset="0"/>
                <a:cs typeface="Calibri" panose="020F0502020204030204" pitchFamily="34" charset="0"/>
              </a:rPr>
              <a:t> 40 mg ve üzeri etken madde içeren dozları, </a:t>
            </a:r>
            <a:r>
              <a:rPr lang="tr-TR" sz="1900" dirty="0" err="1">
                <a:latin typeface="Calibri" panose="020F0502020204030204" pitchFamily="34" charset="0"/>
                <a:cs typeface="Calibri" panose="020F0502020204030204" pitchFamily="34" charset="0"/>
              </a:rPr>
              <a:t>fluvastatinin</a:t>
            </a:r>
            <a:r>
              <a:rPr lang="tr-TR" sz="1900" dirty="0">
                <a:latin typeface="Calibri" panose="020F0502020204030204" pitchFamily="34" charset="0"/>
                <a:cs typeface="Calibri" panose="020F0502020204030204" pitchFamily="34" charset="0"/>
              </a:rPr>
              <a:t> 80 mg ve üzeri etken madde içeren dozları (kombinasyonları dahil) ilk 24 ay raporunun devam raporlarını ahu </a:t>
            </a:r>
            <a:r>
              <a:rPr lang="tr-TR" sz="1900" dirty="0" err="1">
                <a:latin typeface="Calibri" panose="020F0502020204030204" pitchFamily="34" charset="0"/>
                <a:cs typeface="Calibri" panose="020F0502020204030204" pitchFamily="34" charset="0"/>
              </a:rPr>
              <a:t>lar</a:t>
            </a:r>
            <a:r>
              <a:rPr lang="tr-TR" sz="1900" dirty="0">
                <a:latin typeface="Calibri" panose="020F0502020204030204" pitchFamily="34" charset="0"/>
                <a:cs typeface="Calibri" panose="020F0502020204030204" pitchFamily="34" charset="0"/>
              </a:rPr>
              <a:t> düzenleyebilecek.</a:t>
            </a:r>
          </a:p>
          <a:p>
            <a:pPr marL="0" indent="0">
              <a:buNone/>
            </a:pPr>
            <a:r>
              <a:rPr lang="tr-TR" sz="1900" dirty="0">
                <a:latin typeface="Calibri" panose="020F0502020204030204" pitchFamily="34" charset="0"/>
                <a:cs typeface="Calibri" panose="020F0502020204030204" pitchFamily="34" charset="0"/>
              </a:rPr>
              <a:t>6) Siklosporin içeren </a:t>
            </a:r>
            <a:r>
              <a:rPr lang="tr-TR" sz="1900" dirty="0" err="1">
                <a:latin typeface="Calibri" panose="020F0502020204030204" pitchFamily="34" charset="0"/>
                <a:cs typeface="Calibri" panose="020F0502020204030204" pitchFamily="34" charset="0"/>
              </a:rPr>
              <a:t>immünsupresif</a:t>
            </a:r>
            <a:r>
              <a:rPr lang="tr-TR" sz="1900" dirty="0">
                <a:latin typeface="Calibri" panose="020F0502020204030204" pitchFamily="34" charset="0"/>
                <a:cs typeface="Calibri" panose="020F0502020204030204" pitchFamily="34" charset="0"/>
              </a:rPr>
              <a:t> göz damlaları, aile hekimlerince yazılabilecek.</a:t>
            </a:r>
          </a:p>
          <a:p>
            <a:pPr marL="0" indent="0">
              <a:buNone/>
            </a:pPr>
            <a:r>
              <a:rPr lang="tr-TR" sz="1900" dirty="0">
                <a:latin typeface="Calibri" panose="020F0502020204030204" pitchFamily="34" charset="0"/>
                <a:cs typeface="Calibri" panose="020F0502020204030204" pitchFamily="34" charset="0"/>
              </a:rPr>
              <a:t>7) Ketokonazol şampuan aile hekimince yazılabilecek.</a:t>
            </a:r>
          </a:p>
          <a:p>
            <a:pPr marL="0" indent="0">
              <a:buNone/>
            </a:pPr>
            <a:r>
              <a:rPr lang="tr-TR" sz="1900" dirty="0">
                <a:latin typeface="Calibri" panose="020F0502020204030204" pitchFamily="34" charset="0"/>
                <a:cs typeface="Calibri" panose="020F0502020204030204" pitchFamily="34" charset="0"/>
              </a:rPr>
              <a:t>8) </a:t>
            </a:r>
            <a:r>
              <a:rPr lang="tr-TR" sz="1900" dirty="0" err="1">
                <a:latin typeface="Calibri" panose="020F0502020204030204" pitchFamily="34" charset="0"/>
                <a:cs typeface="Calibri" panose="020F0502020204030204" pitchFamily="34" charset="0"/>
              </a:rPr>
              <a:t>Eritromisin+Isotretinoin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Eritromisin+Tretionin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Eritromisin</a:t>
            </a:r>
            <a:r>
              <a:rPr lang="tr-TR" sz="1900" dirty="0">
                <a:latin typeface="Calibri" panose="020F0502020204030204" pitchFamily="34" charset="0"/>
                <a:cs typeface="Calibri" panose="020F0502020204030204" pitchFamily="34" charset="0"/>
              </a:rPr>
              <a:t>+ </a:t>
            </a:r>
            <a:r>
              <a:rPr lang="tr-TR" sz="1900" dirty="0" err="1">
                <a:latin typeface="Calibri" panose="020F0502020204030204" pitchFamily="34" charset="0"/>
                <a:cs typeface="Calibri" panose="020F0502020204030204" pitchFamily="34" charset="0"/>
              </a:rPr>
              <a:t>Benzoilperoksit</a:t>
            </a:r>
            <a:r>
              <a:rPr lang="tr-TR" sz="1900" dirty="0">
                <a:latin typeface="Calibri" panose="020F0502020204030204" pitchFamily="34" charset="0"/>
                <a:cs typeface="Calibri" panose="020F0502020204030204" pitchFamily="34" charset="0"/>
              </a:rPr>
              <a:t> (Topik formları dahil)/</a:t>
            </a:r>
            <a:r>
              <a:rPr lang="tr-TR" sz="1900" dirty="0" err="1">
                <a:latin typeface="Calibri" panose="020F0502020204030204" pitchFamily="34" charset="0"/>
                <a:cs typeface="Calibri" panose="020F0502020204030204" pitchFamily="34" charset="0"/>
              </a:rPr>
              <a:t>Klindamisin+Benzoilperoksi</a:t>
            </a:r>
            <a:r>
              <a:rPr lang="tr-TR" sz="1900" dirty="0">
                <a:latin typeface="Calibri" panose="020F0502020204030204" pitchFamily="34" charset="0"/>
                <a:cs typeface="Calibri" panose="020F0502020204030204" pitchFamily="34" charset="0"/>
              </a:rPr>
              <a:t> aile hekimlerince ara verilmeksizin sadece 3 aylık süre içinde reçetelenmesi halinde bedeli kurumca karşılanır.</a:t>
            </a:r>
          </a:p>
          <a:p>
            <a:pPr marL="0" indent="0">
              <a:buNone/>
            </a:pPr>
            <a:r>
              <a:rPr lang="tr-TR" sz="1900" dirty="0">
                <a:latin typeface="Calibri" panose="020F0502020204030204" pitchFamily="34" charset="0"/>
                <a:cs typeface="Calibri" panose="020F0502020204030204" pitchFamily="34" charset="0"/>
              </a:rPr>
              <a:t>9) Anjiotensin reseptör </a:t>
            </a:r>
            <a:r>
              <a:rPr lang="tr-TR" sz="1900" dirty="0" err="1">
                <a:latin typeface="Calibri" panose="020F0502020204030204" pitchFamily="34" charset="0"/>
                <a:cs typeface="Calibri" panose="020F0502020204030204" pitchFamily="34" charset="0"/>
              </a:rPr>
              <a:t>blokerleri</a:t>
            </a:r>
            <a:r>
              <a:rPr lang="tr-TR" sz="1900" dirty="0">
                <a:latin typeface="Calibri" panose="020F0502020204030204" pitchFamily="34" charset="0"/>
                <a:cs typeface="Calibri" panose="020F0502020204030204" pitchFamily="34" charset="0"/>
              </a:rPr>
              <a:t> ve kombinasyonları, raporsuz olarak ayda en fazla bir kutu olarak aile hekimlerince reçete edilebilecek.</a:t>
            </a:r>
          </a:p>
        </p:txBody>
      </p:sp>
    </p:spTree>
    <p:extLst>
      <p:ext uri="{BB962C8B-B14F-4D97-AF65-F5344CB8AC3E}">
        <p14:creationId xmlns:p14="http://schemas.microsoft.com/office/powerpoint/2010/main" val="39498488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D523-5B71-ABB5-4A2D-3DDFE5DE3DA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B5CAE07-99E5-9257-C224-BE7016D6C5CE}"/>
              </a:ext>
            </a:extLst>
          </p:cNvPr>
          <p:cNvSpPr>
            <a:spLocks noGrp="1"/>
          </p:cNvSpPr>
          <p:nvPr>
            <p:ph type="title"/>
          </p:nvPr>
        </p:nvSpPr>
        <p:spPr>
          <a:xfrm>
            <a:off x="-519113" y="365125"/>
            <a:ext cx="10515600" cy="1325563"/>
          </a:xfrm>
        </p:spPr>
        <p:txBody>
          <a:bodyPr>
            <a:normAutofit/>
          </a:bodyPr>
          <a:lstStyle/>
          <a:p>
            <a:r>
              <a:rPr lang="tr-TR" sz="3600" b="1" dirty="0">
                <a:latin typeface="Calibri Light" panose="020F0302020204030204" pitchFamily="34" charset="0"/>
                <a:cs typeface="Calibri Light" panose="020F0302020204030204" pitchFamily="34" charset="0"/>
              </a:rPr>
              <a:t>            KAYNAKLAR</a:t>
            </a:r>
          </a:p>
        </p:txBody>
      </p:sp>
      <p:sp>
        <p:nvSpPr>
          <p:cNvPr id="3" name="İçerik Yer Tutucusu 2">
            <a:extLst>
              <a:ext uri="{FF2B5EF4-FFF2-40B4-BE49-F238E27FC236}">
                <a16:creationId xmlns:a16="http://schemas.microsoft.com/office/drawing/2014/main" id="{1789366B-BFB1-ABAB-C767-FFBA3811DB34}"/>
              </a:ext>
            </a:extLst>
          </p:cNvPr>
          <p:cNvSpPr>
            <a:spLocks noGrp="1"/>
          </p:cNvSpPr>
          <p:nvPr>
            <p:ph idx="1"/>
          </p:nvPr>
        </p:nvSpPr>
        <p:spPr>
          <a:xfrm>
            <a:off x="581025" y="1690688"/>
            <a:ext cx="10515600" cy="4351338"/>
          </a:xfrm>
        </p:spPr>
        <p:txBody>
          <a:bodyPr>
            <a:normAutofit fontScale="77500" lnSpcReduction="20000"/>
          </a:bodyPr>
          <a:lstStyle/>
          <a:p>
            <a:r>
              <a:rPr lang="tr-TR" sz="1600" dirty="0">
                <a:latin typeface="Calibri" panose="020F0502020204030204" pitchFamily="34" charset="0"/>
                <a:cs typeface="Calibri" panose="020F0502020204030204" pitchFamily="34" charset="0"/>
              </a:rPr>
              <a:t>Sağlık Raporları Usul Ve Esasları Hakkında Yönerge </a:t>
            </a:r>
            <a:r>
              <a:rPr lang="tr-TR" sz="1600" dirty="0">
                <a:latin typeface="Calibri" panose="020F0502020204030204" pitchFamily="34" charset="0"/>
                <a:cs typeface="Calibri" panose="020F0502020204030204" pitchFamily="34" charset="0"/>
                <a:hlinkClick r:id="rId2"/>
              </a:rPr>
              <a:t>https://shgmsgudb.saglik.gov.tr/TR-85392/saglik-raporlari-usul-ve-esaslari-hakkinda-yonerge--ve-hakem-hastane-listeleri.html</a:t>
            </a:r>
            <a:endParaRPr lang="tr-TR" sz="1600" dirty="0">
              <a:latin typeface="Calibri" panose="020F0502020204030204" pitchFamily="34" charset="0"/>
              <a:cs typeface="Calibri" panose="020F0502020204030204" pitchFamily="34" charset="0"/>
            </a:endParaRPr>
          </a:p>
          <a:p>
            <a:r>
              <a:rPr lang="tr-TR" sz="1600" dirty="0">
                <a:latin typeface="Calibri" panose="020F0502020204030204" pitchFamily="34" charset="0"/>
                <a:cs typeface="Calibri" panose="020F0502020204030204" pitchFamily="34" charset="0"/>
                <a:hlinkClick r:id="rId3"/>
              </a:rPr>
              <a:t>https://www.mevzuat.gov.tr/mevzuat?MevzuatNo=17051&amp;MevzuatTur=7&amp;MevzuatTertip=5</a:t>
            </a:r>
            <a:r>
              <a:rPr lang="tr-TR" sz="1600" dirty="0">
                <a:latin typeface="Calibri" panose="020F0502020204030204" pitchFamily="34" charset="0"/>
                <a:cs typeface="Calibri" panose="020F0502020204030204" pitchFamily="34" charset="0"/>
              </a:rPr>
              <a:t> </a:t>
            </a:r>
          </a:p>
          <a:p>
            <a:r>
              <a:rPr lang="tr-TR" sz="1600" dirty="0">
                <a:latin typeface="Calibri" panose="020F0502020204030204" pitchFamily="34" charset="0"/>
                <a:cs typeface="Calibri" panose="020F0502020204030204" pitchFamily="34" charset="0"/>
              </a:rPr>
              <a:t>Sağlık Bakanlığı Evlilik Öncesi Muayene ve Danışmanlık Rehberi</a:t>
            </a:r>
          </a:p>
          <a:p>
            <a:r>
              <a:rPr lang="tr-TR" sz="1600" dirty="0">
                <a:latin typeface="Calibri" panose="020F0502020204030204" pitchFamily="34" charset="0"/>
                <a:cs typeface="Calibri" panose="020F0502020204030204" pitchFamily="34" charset="0"/>
              </a:rPr>
              <a:t>Sağlık Bakanlığı / Millî Savunma Bakanlığı Askerlik Yoklaması Sağlık Muayenesi İşlemleri Aile Hekimleri Kılavuzu </a:t>
            </a:r>
            <a:r>
              <a:rPr lang="tr-TR" sz="1600" dirty="0">
                <a:latin typeface="Calibri" panose="020F0502020204030204" pitchFamily="34" charset="0"/>
                <a:cs typeface="Calibri" panose="020F0502020204030204" pitchFamily="34" charset="0"/>
                <a:hlinkClick r:id="rId4"/>
              </a:rPr>
              <a:t>https://erapor.saglik.gov.tr/portal/documents/SB%20Aile%20Hekimi%20AskerlikYoklamasiSaglikMuayenesiIslemleri_Kilavuzu.pdf</a:t>
            </a:r>
            <a:endParaRPr lang="tr-TR" sz="1600" dirty="0">
              <a:latin typeface="Calibri" panose="020F0502020204030204" pitchFamily="34" charset="0"/>
              <a:cs typeface="Calibri" panose="020F0502020204030204" pitchFamily="34" charset="0"/>
            </a:endParaRPr>
          </a:p>
          <a:p>
            <a:r>
              <a:rPr lang="tr-TR" sz="1600" dirty="0">
                <a:latin typeface="Calibri" panose="020F0502020204030204" pitchFamily="34" charset="0"/>
                <a:ea typeface="+mn-lt"/>
                <a:cs typeface="Calibri" panose="020F0502020204030204" pitchFamily="34" charset="0"/>
                <a:hlinkClick r:id="rId5">
                  <a:extLst>
                    <a:ext uri="{A12FA001-AC4F-418D-AE19-62706E023703}">
                      <ahyp:hlinkClr xmlns:ahyp="http://schemas.microsoft.com/office/drawing/2018/hyperlinkcolor" val="tx"/>
                    </a:ext>
                  </a:extLst>
                </a:hlinkClick>
              </a:rPr>
              <a:t>https://dergipark.org.tr/tr/download/article-file/259984</a:t>
            </a:r>
            <a:endParaRPr lang="tr-TR" sz="1600" dirty="0">
              <a:latin typeface="Calibri" panose="020F0502020204030204" pitchFamily="34" charset="0"/>
              <a:ea typeface="+mn-lt"/>
              <a:cs typeface="Calibri" panose="020F0502020204030204" pitchFamily="34" charset="0"/>
            </a:endParaRPr>
          </a:p>
          <a:p>
            <a:r>
              <a:rPr lang="tr-TR" sz="1600" dirty="0">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https://www.mevzuat.gov.tr/MevzuatMetin/21.5.20169431.pdf</a:t>
            </a:r>
            <a:r>
              <a:rPr lang="tr-TR" sz="1600" dirty="0">
                <a:latin typeface="Calibri" panose="020F0502020204030204" pitchFamily="34" charset="0"/>
                <a:cs typeface="Calibri" panose="020F0502020204030204" pitchFamily="34" charset="0"/>
              </a:rPr>
              <a:t> </a:t>
            </a:r>
          </a:p>
          <a:p>
            <a:r>
              <a:rPr lang="tr-TR" sz="1600" dirty="0">
                <a:latin typeface="Calibri" panose="020F0502020204030204" pitchFamily="34" charset="0"/>
                <a:ea typeface="+mn-lt"/>
                <a:cs typeface="Calibri" panose="020F0502020204030204" pitchFamily="34" charset="0"/>
                <a:hlinkClick r:id="rId7">
                  <a:extLst>
                    <a:ext uri="{A12FA001-AC4F-418D-AE19-62706E023703}">
                      <ahyp:hlinkClr xmlns:ahyp="http://schemas.microsoft.com/office/drawing/2018/hyperlinkcolor" val="tx"/>
                    </a:ext>
                  </a:extLst>
                </a:hlinkClick>
              </a:rPr>
              <a:t>https://erapor.saglik.gov.tr/portal/documents/e-surucu_raporu_aile_hekimi_kullanici_kilavuzu.pdf</a:t>
            </a:r>
            <a:endParaRPr lang="tr-TR" sz="1600" dirty="0">
              <a:latin typeface="Calibri" panose="020F0502020204030204" pitchFamily="34" charset="0"/>
              <a:ea typeface="+mn-lt"/>
              <a:cs typeface="Calibri" panose="020F0502020204030204" pitchFamily="34" charset="0"/>
            </a:endParaRPr>
          </a:p>
          <a:p>
            <a:r>
              <a:rPr lang="tr-TR" sz="1600" dirty="0">
                <a:latin typeface="Calibri" panose="020F0502020204030204" pitchFamily="34" charset="0"/>
                <a:ea typeface="+mn-lt"/>
                <a:cs typeface="Calibri" panose="020F0502020204030204" pitchFamily="34" charset="0"/>
                <a:hlinkClick r:id="rId8">
                  <a:extLst>
                    <a:ext uri="{A12FA001-AC4F-418D-AE19-62706E023703}">
                      <ahyp:hlinkClr xmlns:ahyp="http://schemas.microsoft.com/office/drawing/2018/hyperlinkcolor" val="tx"/>
                    </a:ext>
                  </a:extLst>
                </a:hlinkClick>
              </a:rPr>
              <a:t>https://www.mevzuat.gov.tr/mevzuat?MevzuatNo=10664&amp;MevzuatTur=7&amp;MevzuatTertip=5</a:t>
            </a:r>
            <a:endParaRPr lang="tr-TR" sz="1600" dirty="0">
              <a:latin typeface="Calibri" panose="020F0502020204030204" pitchFamily="34" charset="0"/>
              <a:ea typeface="+mn-lt"/>
              <a:cs typeface="Calibri" panose="020F0502020204030204" pitchFamily="34" charset="0"/>
            </a:endParaRPr>
          </a:p>
          <a:p>
            <a:r>
              <a:rPr lang="tr-TR" sz="1600" dirty="0">
                <a:hlinkClick r:id="rId9">
                  <a:extLst>
                    <a:ext uri="{A12FA001-AC4F-418D-AE19-62706E023703}">
                      <ahyp:hlinkClr xmlns:ahyp="http://schemas.microsoft.com/office/drawing/2018/hyperlinkcolor" val="tx"/>
                    </a:ext>
                  </a:extLst>
                </a:hlinkClick>
              </a:rPr>
              <a:t>https://ekutuphane.saglik.gov.tr/Ekutuphane/kitaplar/AILE_HEKIMLIGI_REHBERI_2025.pdf</a:t>
            </a:r>
            <a:endParaRPr lang="tr-TR" sz="1600" dirty="0"/>
          </a:p>
          <a:p>
            <a:r>
              <a:rPr lang="tr-TR" sz="1600" dirty="0" err="1"/>
              <a:t>https</a:t>
            </a:r>
            <a:r>
              <a:rPr lang="tr-TR" sz="1600" dirty="0"/>
              <a:t>://</a:t>
            </a:r>
            <a:r>
              <a:rPr lang="tr-TR" sz="1600" dirty="0" err="1"/>
              <a:t>www.saglik.gov.tr</a:t>
            </a:r>
            <a:r>
              <a:rPr lang="tr-TR" sz="1600" dirty="0"/>
              <a:t>/TR-10516/aile-</a:t>
            </a:r>
            <a:r>
              <a:rPr lang="tr-TR" sz="1600" dirty="0" err="1"/>
              <a:t>hekimligi</a:t>
            </a:r>
            <a:r>
              <a:rPr lang="tr-TR" sz="1600" dirty="0"/>
              <a:t>-uygulama-</a:t>
            </a:r>
            <a:r>
              <a:rPr lang="tr-TR" sz="1600" dirty="0" err="1"/>
              <a:t>yonetmeligi.html</a:t>
            </a:r>
            <a:endParaRPr lang="tr-TR" sz="1600" dirty="0"/>
          </a:p>
          <a:p>
            <a:r>
              <a:rPr lang="tr-TR" sz="1600" dirty="0">
                <a:hlinkClick r:id="rId10">
                  <a:extLst>
                    <a:ext uri="{A12FA001-AC4F-418D-AE19-62706E023703}">
                      <ahyp:hlinkClr xmlns:ahyp="http://schemas.microsoft.com/office/drawing/2018/hyperlinkcolor" val="tx"/>
                    </a:ext>
                  </a:extLst>
                </a:hlinkClick>
              </a:rPr>
              <a:t>https://hsgm.saglik.gov.tr/tr/saglik-calisanlari-asilama.html</a:t>
            </a:r>
            <a:endParaRPr lang="tr-TR" sz="1600" dirty="0"/>
          </a:p>
          <a:p>
            <a:r>
              <a:rPr lang="tr-TR" sz="1600" dirty="0"/>
              <a:t>Bebek, çocuk, ergen izlemleri ve izlem protokolleri, Çocuk ve Ergen Sağlığı Dairesi Başkanlığı </a:t>
            </a:r>
          </a:p>
          <a:p>
            <a:r>
              <a:rPr lang="tr-TR" sz="1600" dirty="0">
                <a:hlinkClick r:id="rId11">
                  <a:extLst>
                    <a:ext uri="{A12FA001-AC4F-418D-AE19-62706E023703}">
                      <ahyp:hlinkClr xmlns:ahyp="http://schemas.microsoft.com/office/drawing/2018/hyperlinkcolor" val="tx"/>
                    </a:ext>
                  </a:extLst>
                </a:hlinkClick>
              </a:rPr>
              <a:t>https://webats.saglik.gov.tr/</a:t>
            </a:r>
            <a:endParaRPr lang="tr-TR" sz="1600" dirty="0"/>
          </a:p>
          <a:p>
            <a:r>
              <a:rPr lang="tr-TR" sz="1600" dirty="0">
                <a:hlinkClick r:id="rId12">
                  <a:extLst>
                    <a:ext uri="{A12FA001-AC4F-418D-AE19-62706E023703}">
                      <ahyp:hlinkClr xmlns:ahyp="http://schemas.microsoft.com/office/drawing/2018/hyperlinkcolor" val="tx"/>
                    </a:ext>
                  </a:extLst>
                </a:hlinkClick>
              </a:rPr>
              <a:t>https://hsgm.saglik.gov.tr/tr/hastalik-yonetim-platformu.html</a:t>
            </a:r>
            <a:endParaRPr lang="tr-TR" sz="1600" dirty="0"/>
          </a:p>
          <a:p>
            <a:r>
              <a:rPr lang="tr-TR" sz="1600" dirty="0"/>
              <a:t>Aile Hekimliği Sözleşme ve Ödeme Yönetmeliği</a:t>
            </a:r>
          </a:p>
          <a:p>
            <a:endParaRPr lang="tr-TR" sz="1600" dirty="0">
              <a:latin typeface="Calibri" panose="020F0502020204030204" pitchFamily="34" charset="0"/>
              <a:ea typeface="+mn-lt"/>
              <a:cs typeface="Calibri" panose="020F0502020204030204" pitchFamily="34" charset="0"/>
            </a:endParaRPr>
          </a:p>
          <a:p>
            <a:endParaRPr lang="tr-TR" sz="1600" dirty="0">
              <a:latin typeface="Calibri" panose="020F0502020204030204" pitchFamily="34" charset="0"/>
              <a:cs typeface="Calibri" panose="020F0502020204030204" pitchFamily="34" charset="0"/>
            </a:endParaRPr>
          </a:p>
          <a:p>
            <a:pPr marL="82296" indent="0">
              <a:buNone/>
            </a:pPr>
            <a:endParaRPr lang="tr-TR" sz="1600" dirty="0">
              <a:latin typeface="Calibri" panose="020F0502020204030204" pitchFamily="34" charset="0"/>
              <a:cs typeface="Calibri" panose="020F0502020204030204" pitchFamily="34" charset="0"/>
            </a:endParaRPr>
          </a:p>
          <a:p>
            <a:pPr marL="0" indent="0">
              <a:buNone/>
            </a:pPr>
            <a:endParaRPr lang="tr-TR" sz="1600" dirty="0">
              <a:solidFill>
                <a:srgbClr val="000000"/>
              </a:solidFill>
              <a:latin typeface="Calibri" panose="020F0502020204030204" pitchFamily="34" charset="0"/>
              <a:cs typeface="Calibri" panose="020F0502020204030204" pitchFamily="34" charset="0"/>
            </a:endParaRPr>
          </a:p>
          <a:p>
            <a:pPr marL="0" indent="0">
              <a:buNone/>
            </a:pPr>
            <a:endParaRPr lang="tr-TR" sz="1600" dirty="0">
              <a:latin typeface="Calibri" panose="020F0502020204030204" pitchFamily="34" charset="0"/>
              <a:cs typeface="Calibri" panose="020F0502020204030204" pitchFamily="34" charset="0"/>
            </a:endParaRPr>
          </a:p>
          <a:p>
            <a:endParaRPr lang="tr-TR"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36634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DCCF105-A47E-838E-4C12-5720B5951985}"/>
              </a:ext>
            </a:extLst>
          </p:cNvPr>
          <p:cNvSpPr>
            <a:spLocks noGrp="1"/>
          </p:cNvSpPr>
          <p:nvPr>
            <p:ph type="title"/>
          </p:nvPr>
        </p:nvSpPr>
        <p:spPr>
          <a:xfrm>
            <a:off x="2357484" y="2011811"/>
            <a:ext cx="5801917" cy="2228760"/>
          </a:xfrm>
        </p:spPr>
        <p:txBody>
          <a:bodyPr anchor="b">
            <a:normAutofit/>
          </a:bodyPr>
          <a:lstStyle/>
          <a:p>
            <a:r>
              <a:rPr lang="tr-TR" sz="4000" b="1" dirty="0">
                <a:solidFill>
                  <a:schemeClr val="tx2">
                    <a:lumMod val="90000"/>
                    <a:lumOff val="10000"/>
                  </a:schemeClr>
                </a:solidFill>
                <a:latin typeface="Calibri" panose="020F0502020204030204" pitchFamily="34" charset="0"/>
                <a:cs typeface="Calibri" panose="020F0502020204030204" pitchFamily="34" charset="0"/>
              </a:rPr>
              <a:t>Teşekkürler</a:t>
            </a:r>
            <a:br>
              <a:rPr lang="tr-TR" sz="4000" b="1" dirty="0">
                <a:solidFill>
                  <a:schemeClr val="tx2">
                    <a:lumMod val="90000"/>
                    <a:lumOff val="10000"/>
                  </a:schemeClr>
                </a:solidFill>
                <a:latin typeface="Calibri" panose="020F0502020204030204" pitchFamily="34" charset="0"/>
                <a:cs typeface="Calibri" panose="020F0502020204030204" pitchFamily="34" charset="0"/>
              </a:rPr>
            </a:br>
            <a:endParaRPr lang="tr-TR" sz="4000" b="1" dirty="0">
              <a:solidFill>
                <a:schemeClr val="tx2">
                  <a:lumMod val="90000"/>
                  <a:lumOff val="10000"/>
                </a:schemeClr>
              </a:solidFill>
              <a:latin typeface="Calibri" panose="020F0502020204030204" pitchFamily="34" charset="0"/>
              <a:cs typeface="Calibri" panose="020F0502020204030204" pitchFamily="34" charset="0"/>
            </a:endParaRPr>
          </a:p>
        </p:txBody>
      </p:sp>
      <p:pic>
        <p:nvPicPr>
          <p:cNvPr id="7" name="Graphic 6" descr="Winking Face with No Fill">
            <a:extLst>
              <a:ext uri="{FF2B5EF4-FFF2-40B4-BE49-F238E27FC236}">
                <a16:creationId xmlns:a16="http://schemas.microsoft.com/office/drawing/2014/main" id="{C5E03F84-9E40-61FB-E5C2-02B7BDF7D8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6948" y="2694018"/>
            <a:ext cx="1198532" cy="1198532"/>
          </a:xfrm>
          <a:prstGeom prst="rect">
            <a:avLst/>
          </a:prstGeom>
        </p:spPr>
      </p:pic>
      <p:pic>
        <p:nvPicPr>
          <p:cNvPr id="9" name="Graphic 8" descr="Winking Face with No Fill">
            <a:extLst>
              <a:ext uri="{FF2B5EF4-FFF2-40B4-BE49-F238E27FC236}">
                <a16:creationId xmlns:a16="http://schemas.microsoft.com/office/drawing/2014/main" id="{54D557D2-1F3C-407C-B88E-3305040B04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16060213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3921</TotalTime>
  <Words>6098</Words>
  <Application>Microsoft Macintosh PowerPoint</Application>
  <PresentationFormat>Geniş ekran</PresentationFormat>
  <Paragraphs>487</Paragraphs>
  <Slides>80</Slides>
  <Notes>6</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80</vt:i4>
      </vt:variant>
    </vt:vector>
  </HeadingPairs>
  <TitlesOfParts>
    <vt:vector size="88" baseType="lpstr">
      <vt:lpstr>Aptos</vt:lpstr>
      <vt:lpstr>Aptos Display</vt:lpstr>
      <vt:lpstr>Arial</vt:lpstr>
      <vt:lpstr>Calibri</vt:lpstr>
      <vt:lpstr>Calibri Light</vt:lpstr>
      <vt:lpstr>Times New Roman</vt:lpstr>
      <vt:lpstr>Wingdings</vt:lpstr>
      <vt:lpstr>Office Teması</vt:lpstr>
      <vt:lpstr>AİLE SAĞLIĞI MERKEZLERİ ve  AİLE HEKİMLİĞİ UZMANLARININ ÇIKARABİLDİĞİ RAPORLAR</vt:lpstr>
      <vt:lpstr>AMAÇLAR</vt:lpstr>
      <vt:lpstr>PowerPoint Sunusu</vt:lpstr>
      <vt:lpstr>PowerPoint Sunusu</vt:lpstr>
      <vt:lpstr>PowerPoint Sunusu</vt:lpstr>
      <vt:lpstr>Aile sağlığı merkezi fiziki ve teknik şartları</vt:lpstr>
      <vt:lpstr>Aile sağlığı merkezinin fiziki şartları</vt:lpstr>
      <vt:lpstr>ASM’de bulundurulması zorunlu cihaz ve malzemeler</vt:lpstr>
      <vt:lpstr>ASM’de bulundurulması zorunlu cihaz ve malzemeler</vt:lpstr>
      <vt:lpstr>PowerPoint Sunusu</vt:lpstr>
      <vt:lpstr>PowerPoint Sunusu</vt:lpstr>
      <vt:lpstr>PowerPoint Sunusu</vt:lpstr>
      <vt:lpstr>ASM’de bulundurulması zorunlu ilaçlar</vt:lpstr>
      <vt:lpstr>PowerPoint Sunusu</vt:lpstr>
      <vt:lpstr>PowerPoint Sunusu</vt:lpstr>
      <vt:lpstr>Aile hekimliğinde ödeme esasları</vt:lpstr>
      <vt:lpstr>Aile Hekiminin Görev ve Sorumlulukları</vt:lpstr>
      <vt:lpstr>Aile Hekiminin Görev ve Sorumlulukları</vt:lpstr>
      <vt:lpstr>Aile Hekiminin Görev ve Sorumlulukları</vt:lpstr>
      <vt:lpstr>Aile Hekiminin Görev ve Sorumlulukları</vt:lpstr>
      <vt:lpstr>Aile Hekiminin Görev ve Sorumlulukları</vt:lpstr>
      <vt:lpstr>Aile Sağlığı Çalışanı Görev ve Sorumlulukları</vt:lpstr>
      <vt:lpstr>Aile Sağlığı Çalışanı Görev ve Sorumlulukları</vt:lpstr>
      <vt:lpstr>AİLE HEKİMLİĞİ UYGULAMALARI</vt:lpstr>
      <vt:lpstr>EĞİTİM AİLE SAĞLIĞI MERKEZİ</vt:lpstr>
      <vt:lpstr>Aile hekimliği birimine kişi kaydı ve aile hekimi seçimi</vt:lpstr>
      <vt:lpstr>Aile hekimliği birimlerinde hasta ile ilgili kayıtlardan bazıları; </vt:lpstr>
      <vt:lpstr>HASTA İLE İLGİLİ KAYITLAR</vt:lpstr>
      <vt:lpstr>PowerPoint Sunusu</vt:lpstr>
      <vt:lpstr>PowerPoint Sunusu</vt:lpstr>
      <vt:lpstr>PowerPoint Sunusu</vt:lpstr>
      <vt:lpstr>AŞI TAKİBİ</vt:lpstr>
      <vt:lpstr>PowerPoint Sunusu</vt:lpstr>
      <vt:lpstr>Soğuk Zincir Kırılma Kuralları ve Komisyon İşleyişi </vt:lpstr>
      <vt:lpstr>PowerPoint Sunusu</vt:lpstr>
      <vt:lpstr>PowerPoint Sunusu</vt:lpstr>
      <vt:lpstr>TARAMALAR ve İZLEMLER</vt:lpstr>
      <vt:lpstr>TARAMALAR ve İZLEMLER</vt:lpstr>
      <vt:lpstr>PowerPoint Sunusu</vt:lpstr>
      <vt:lpstr>PowerPoint Sunusu</vt:lpstr>
      <vt:lpstr>PowerPoint Sunusu</vt:lpstr>
      <vt:lpstr>BİLDİRİMİ ZORUNLU BULAŞICI HASTALIKLAR</vt:lpstr>
      <vt:lpstr>PowerPoint Sunusu</vt:lpstr>
      <vt:lpstr>Hastalık Yönetim Platformu (HYP)</vt:lpstr>
      <vt:lpstr>Hastalık Yönetim Platformunun Hekim Kayıt Ekranı Kullanımı</vt:lpstr>
      <vt:lpstr>HYP’de Hasta Takip Ekranı</vt:lpstr>
      <vt:lpstr>PowerPoint Sunusu</vt:lpstr>
      <vt:lpstr>AİLE HEKİMLİĞİ UZMANLARININ ÇIKARABİLDİĞİ RAPORLAR</vt:lpstr>
      <vt:lpstr>PowerPoint Sunusu</vt:lpstr>
      <vt:lpstr>SAĞLIK RAPORLARI</vt:lpstr>
      <vt:lpstr>İstirahat ve İş Göremezlik Raporları</vt:lpstr>
      <vt:lpstr>PowerPoint Sunusu</vt:lpstr>
      <vt:lpstr>Sürücü ve Sürücü Adayları Sağlık Raporları</vt:lpstr>
      <vt:lpstr>PowerPoint Sunusu</vt:lpstr>
      <vt:lpstr>PowerPoint Sunusu</vt:lpstr>
      <vt:lpstr>PowerPoint Sunusu</vt:lpstr>
      <vt:lpstr>PowerPoint Sunusu</vt:lpstr>
      <vt:lpstr>PowerPoint Sunusu</vt:lpstr>
      <vt:lpstr>Durum Bildirir Tek Hekim Sağlık Raporu</vt:lpstr>
      <vt:lpstr>Yivsiz Av Tüfeği Ruhsat Raporu</vt:lpstr>
      <vt:lpstr>Evlilik Öncesi Sağlık Raporları</vt:lpstr>
      <vt:lpstr>PowerPoint Sunusu</vt:lpstr>
      <vt:lpstr>Askerlik Yoklaması Sağlık Muayenesi İşlemleri </vt:lpstr>
      <vt:lpstr>     Askerlik Yoklaması Sağlık Muayenesi İşlemleri </vt:lpstr>
      <vt:lpstr>     Sporcu Lisans Raporu </vt:lpstr>
      <vt:lpstr>      Akli Meleke Raporu  </vt:lpstr>
      <vt:lpstr>PowerPoint Sunusu</vt:lpstr>
      <vt:lpstr>PowerPoint Sunusu</vt:lpstr>
      <vt:lpstr>     İşe Giriş Raporları  </vt:lpstr>
      <vt:lpstr>      Yatağa Bağımlı Seçmenler İçin Durum  Bildirir Tek Hekim Raporu  </vt:lpstr>
      <vt:lpstr>Şeker Ölçüm Çubuğu Raporu</vt:lpstr>
      <vt:lpstr>Mama Raporu</vt:lpstr>
      <vt:lpstr>      İlaç kullanım raporları   </vt:lpstr>
      <vt:lpstr>ANTİHİPERTANSİFLER</vt:lpstr>
      <vt:lpstr>ANTİDİYABETİKLER</vt:lpstr>
      <vt:lpstr>ANTİLİPİDEMİK İLAÇLAR</vt:lpstr>
      <vt:lpstr>KARDİYOVASKÜLER SİSTEM </vt:lpstr>
      <vt:lpstr>SUT DEĞİŞİKLİKLERİNDE AİLE HEKİMLİĞİ İLE ALAKALI KISIMLAR </vt:lpstr>
      <vt:lpstr>            KAYNAKLAR</vt:lpstr>
      <vt:lpstr>Teşekkürler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FATMA YAVUZ</dc:creator>
  <cp:lastModifiedBy>FATMA YAVUZ</cp:lastModifiedBy>
  <cp:revision>173</cp:revision>
  <dcterms:created xsi:type="dcterms:W3CDTF">2026-09-27T17:23:57Z</dcterms:created>
  <dcterms:modified xsi:type="dcterms:W3CDTF">2026-10-07T07:40:49Z</dcterms:modified>
</cp:coreProperties>
</file>