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308" r:id="rId6"/>
    <p:sldId id="309" r:id="rId7"/>
    <p:sldId id="296" r:id="rId8"/>
    <p:sldId id="297" r:id="rId9"/>
    <p:sldId id="298"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9" r:id="rId47"/>
    <p:sldId id="300" r:id="rId48"/>
    <p:sldId id="301" r:id="rId49"/>
    <p:sldId id="302" r:id="rId50"/>
    <p:sldId id="303" r:id="rId51"/>
    <p:sldId id="304" r:id="rId52"/>
    <p:sldId id="305" r:id="rId53"/>
    <p:sldId id="306" r:id="rId54"/>
    <p:sldId id="307"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slide" Target="slides/slide5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tableStyles" Target="tableStyle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slide" Target="slides/slide50.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theme" Target="theme/theme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viewProps" Target="viewProp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presProps" Target="presProps.xml" /><Relationship Id="rId8" Type="http://schemas.openxmlformats.org/officeDocument/2006/relationships/slide" Target="slides/slide4.xml" /><Relationship Id="rId51" Type="http://schemas.openxmlformats.org/officeDocument/2006/relationships/slide" Target="slides/slide47.xml" /><Relationship Id="rId3" Type="http://schemas.openxmlformats.org/officeDocument/2006/relationships/customXml" Target="../customXml/item3.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a:t>Asıl başlık stilini düzenlemek için tıklayın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16000B2-D3B3-44DA-B035-7D071149EBCC}" type="datetimeFigureOut">
              <a:rPr lang="tr-TR" smtClean="0"/>
              <a:t>12.05.2025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3567077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16000B2-D3B3-44DA-B035-7D071149EBCC}" type="datetimeFigureOut">
              <a:rPr lang="tr-TR" smtClean="0"/>
              <a:t>12.05.2025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1054227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a:t>Asıl başlık stilini düzenlemek için tıklayın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16000B2-D3B3-44DA-B035-7D071149EBCC}" type="datetimeFigureOut">
              <a:rPr lang="tr-TR" smtClean="0"/>
              <a:t>12.05.2025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2285537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a:t>Asıl başlık stilini düzenlemek için tıklayın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düzenlemek için tıklayın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16000B2-D3B3-44DA-B035-7D071149EBCC}" type="datetimeFigureOut">
              <a:rPr lang="tr-TR" smtClean="0"/>
              <a:t>12.05.2025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D1F7788-0B80-4881-A6EA-86651DD8C594}" type="slidenum">
              <a:rPr lang="tr-TR" smtClean="0"/>
              <a:t>‹#›</a:t>
            </a:fld>
            <a:endParaRPr lang="tr-T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71010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16000B2-D3B3-44DA-B035-7D071149EBCC}" type="datetimeFigureOut">
              <a:rPr lang="tr-TR" smtClean="0"/>
              <a:t>12.05.2025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18055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16000B2-D3B3-44DA-B035-7D071149EBCC}" type="datetimeFigureOut">
              <a:rPr lang="tr-TR" smtClean="0"/>
              <a:t>12.05.2025</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4172235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16000B2-D3B3-44DA-B035-7D071149EBCC}" type="datetimeFigureOut">
              <a:rPr lang="tr-TR" smtClean="0"/>
              <a:t>12.05.2025</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385318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6000B2-D3B3-44DA-B035-7D071149EBCC}" type="datetimeFigureOut">
              <a:rPr lang="tr-TR" smtClean="0"/>
              <a:t>12.05.2025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2603184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6000B2-D3B3-44DA-B035-7D071149EBCC}" type="datetimeFigureOut">
              <a:rPr lang="tr-TR" smtClean="0"/>
              <a:t>12.05.2025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3243363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p:cNvSpPr>
            <a:spLocks noGrp="1"/>
          </p:cNvSpPr>
          <p:nvPr>
            <p:ph type="dt" sz="half" idx="10"/>
          </p:nvPr>
        </p:nvSpPr>
        <p:spPr/>
        <p:txBody>
          <a:bodyPr/>
          <a:lstStyle/>
          <a:p>
            <a:fld id="{316000B2-D3B3-44DA-B035-7D071149EBCC}" type="datetimeFigureOut">
              <a:rPr lang="tr-TR" smtClean="0"/>
              <a:t>12.05.2025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208209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16000B2-D3B3-44DA-B035-7D071149EBCC}" type="datetimeFigureOut">
              <a:rPr lang="tr-TR" smtClean="0"/>
              <a:t>12.05.2025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231092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16000B2-D3B3-44DA-B035-7D071149EBCC}" type="datetimeFigureOut">
              <a:rPr lang="tr-TR" smtClean="0"/>
              <a:t>12.05.2025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281929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16000B2-D3B3-44DA-B035-7D071149EBCC}" type="datetimeFigureOut">
              <a:rPr lang="tr-TR" smtClean="0"/>
              <a:t>12.05.2025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948212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7" name="Date Placeholder 2"/>
          <p:cNvSpPr>
            <a:spLocks noGrp="1"/>
          </p:cNvSpPr>
          <p:nvPr>
            <p:ph type="dt" sz="half" idx="10"/>
          </p:nvPr>
        </p:nvSpPr>
        <p:spPr/>
        <p:txBody>
          <a:bodyPr/>
          <a:lstStyle/>
          <a:p>
            <a:fld id="{316000B2-D3B3-44DA-B035-7D071149EBCC}" type="datetimeFigureOut">
              <a:rPr lang="tr-TR" smtClean="0"/>
              <a:t>12.05.2025</a:t>
            </a:fld>
            <a:endParaRPr lang="tr-TR"/>
          </a:p>
        </p:txBody>
      </p:sp>
      <p:sp>
        <p:nvSpPr>
          <p:cNvPr id="5" name="Footer Placeholder 3"/>
          <p:cNvSpPr>
            <a:spLocks noGrp="1"/>
          </p:cNvSpPr>
          <p:nvPr>
            <p:ph type="ftr" sz="quarter" idx="11"/>
          </p:nvPr>
        </p:nvSpPr>
        <p:spPr/>
        <p:txBody>
          <a:bodyPr/>
          <a:lstStyle/>
          <a:p>
            <a:endParaRPr lang="tr-TR"/>
          </a:p>
        </p:txBody>
      </p:sp>
      <p:sp>
        <p:nvSpPr>
          <p:cNvPr id="6" name="Slide Number Placeholder 4"/>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1295762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16000B2-D3B3-44DA-B035-7D071149EBCC}" type="datetimeFigureOut">
              <a:rPr lang="tr-TR" smtClean="0"/>
              <a:t>12.05.2025</a:t>
            </a:fld>
            <a:endParaRPr lang="tr-TR"/>
          </a:p>
        </p:txBody>
      </p:sp>
      <p:sp>
        <p:nvSpPr>
          <p:cNvPr id="5" name="Footer Placeholder 2"/>
          <p:cNvSpPr>
            <a:spLocks noGrp="1"/>
          </p:cNvSpPr>
          <p:nvPr>
            <p:ph type="ftr" sz="quarter" idx="11"/>
          </p:nvPr>
        </p:nvSpPr>
        <p:spPr/>
        <p:txBody>
          <a:bodyPr/>
          <a:lstStyle/>
          <a:p>
            <a:endParaRPr lang="tr-TR"/>
          </a:p>
        </p:txBody>
      </p:sp>
      <p:sp>
        <p:nvSpPr>
          <p:cNvPr id="6" name="Slide Number Placeholder 3"/>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274097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7" name="Date Placeholder 4"/>
          <p:cNvSpPr>
            <a:spLocks noGrp="1"/>
          </p:cNvSpPr>
          <p:nvPr>
            <p:ph type="dt" sz="half" idx="10"/>
          </p:nvPr>
        </p:nvSpPr>
        <p:spPr/>
        <p:txBody>
          <a:bodyPr/>
          <a:lstStyle/>
          <a:p>
            <a:fld id="{316000B2-D3B3-44DA-B035-7D071149EBCC}" type="datetimeFigureOut">
              <a:rPr lang="tr-TR" smtClean="0"/>
              <a:t>12.05.2025</a:t>
            </a:fld>
            <a:endParaRPr lang="tr-TR"/>
          </a:p>
        </p:txBody>
      </p:sp>
      <p:sp>
        <p:nvSpPr>
          <p:cNvPr id="5" name="Footer Placeholder 5"/>
          <p:cNvSpPr>
            <a:spLocks noGrp="1"/>
          </p:cNvSpPr>
          <p:nvPr>
            <p:ph type="ftr" sz="quarter" idx="11"/>
          </p:nvPr>
        </p:nvSpPr>
        <p:spPr/>
        <p:txBody>
          <a:bodyPr/>
          <a:lstStyle/>
          <a:p>
            <a:endParaRPr lang="tr-TR"/>
          </a:p>
        </p:txBody>
      </p:sp>
      <p:sp>
        <p:nvSpPr>
          <p:cNvPr id="6" name="Slide Number Placeholder 6"/>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4227362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16000B2-D3B3-44DA-B035-7D071149EBCC}" type="datetimeFigureOut">
              <a:rPr lang="tr-TR" smtClean="0"/>
              <a:t>12.05.2025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D1F7788-0B80-4881-A6EA-86651DD8C594}" type="slidenum">
              <a:rPr lang="tr-TR" smtClean="0"/>
              <a:t>‹#›</a:t>
            </a:fld>
            <a:endParaRPr lang="tr-TR"/>
          </a:p>
        </p:txBody>
      </p:sp>
    </p:spTree>
    <p:extLst>
      <p:ext uri="{BB962C8B-B14F-4D97-AF65-F5344CB8AC3E}">
        <p14:creationId xmlns:p14="http://schemas.microsoft.com/office/powerpoint/2010/main" val="596744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21" Type="http://schemas.openxmlformats.org/officeDocument/2006/relationships/image" Target="../media/image4.png"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3.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2.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image" Target="../media/image5.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16000B2-D3B3-44DA-B035-7D071149EBCC}" type="datetimeFigureOut">
              <a:rPr lang="tr-TR" smtClean="0"/>
              <a:t>12.05.2025</a:t>
            </a:fld>
            <a:endParaRPr lang="tr-T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tr-T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1F7788-0B80-4881-A6EA-86651DD8C594}" type="slidenum">
              <a:rPr lang="tr-TR" smtClean="0"/>
              <a:t>‹#›</a:t>
            </a:fld>
            <a:endParaRPr lang="tr-TR"/>
          </a:p>
        </p:txBody>
      </p:sp>
    </p:spTree>
    <p:extLst>
      <p:ext uri="{BB962C8B-B14F-4D97-AF65-F5344CB8AC3E}">
        <p14:creationId xmlns:p14="http://schemas.microsoft.com/office/powerpoint/2010/main" val="3243494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26.png" /><Relationship Id="rId1" Type="http://schemas.openxmlformats.org/officeDocument/2006/relationships/slideLayout" Target="../slideLayouts/slideLayout2.xml" /><Relationship Id="rId4" Type="http://schemas.openxmlformats.org/officeDocument/2006/relationships/image" Target="../media/image28.png"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image" Target="../media/image31.jpeg" /><Relationship Id="rId1" Type="http://schemas.openxmlformats.org/officeDocument/2006/relationships/slideLayout" Target="../slideLayouts/slideLayout2.xml" /><Relationship Id="rId4" Type="http://schemas.openxmlformats.org/officeDocument/2006/relationships/image" Target="../media/image33.png"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hyperlink" Target="https://www.clinicalkey.com/#!/content/book/3-s2.0-B9780323930383002185?scrollTo=%23hl0000504" TargetMode="Externa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1C813A-A90E-4B8D-BD48-40184A5984D6}"/>
              </a:ext>
            </a:extLst>
          </p:cNvPr>
          <p:cNvSpPr>
            <a:spLocks noGrp="1"/>
          </p:cNvSpPr>
          <p:nvPr>
            <p:ph type="ctrTitle"/>
          </p:nvPr>
        </p:nvSpPr>
        <p:spPr/>
        <p:txBody>
          <a:bodyPr/>
          <a:lstStyle/>
          <a:p>
            <a:r>
              <a:rPr lang="tr-TR" dirty="0"/>
              <a:t>ADET DÜZENSİZLİKLERİNE YAKLAŞIM</a:t>
            </a:r>
          </a:p>
        </p:txBody>
      </p:sp>
      <p:sp>
        <p:nvSpPr>
          <p:cNvPr id="3" name="Alt Başlık 2">
            <a:extLst>
              <a:ext uri="{FF2B5EF4-FFF2-40B4-BE49-F238E27FC236}">
                <a16:creationId xmlns:a16="http://schemas.microsoft.com/office/drawing/2014/main" id="{42037C9C-4F87-4F17-8B86-2FF99CF6C96A}"/>
              </a:ext>
            </a:extLst>
          </p:cNvPr>
          <p:cNvSpPr>
            <a:spLocks noGrp="1"/>
          </p:cNvSpPr>
          <p:nvPr>
            <p:ph type="subTitle" idx="1"/>
          </p:nvPr>
        </p:nvSpPr>
        <p:spPr/>
        <p:txBody>
          <a:bodyPr/>
          <a:lstStyle/>
          <a:p>
            <a:r>
              <a:rPr lang="tr-TR" dirty="0"/>
              <a:t>AİLE HEK ANA BİLİM DALI </a:t>
            </a:r>
          </a:p>
          <a:p>
            <a:r>
              <a:rPr lang="tr-TR" dirty="0"/>
              <a:t>ARAŞ. GÖREVLİSİ DR. DİLEK ÇELİK</a:t>
            </a:r>
          </a:p>
        </p:txBody>
      </p:sp>
    </p:spTree>
    <p:extLst>
      <p:ext uri="{BB962C8B-B14F-4D97-AF65-F5344CB8AC3E}">
        <p14:creationId xmlns:p14="http://schemas.microsoft.com/office/powerpoint/2010/main" val="1085616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1D6065-AE61-4E5F-82A5-9B201DEA8314}"/>
              </a:ext>
            </a:extLst>
          </p:cNvPr>
          <p:cNvSpPr>
            <a:spLocks noGrp="1"/>
          </p:cNvSpPr>
          <p:nvPr>
            <p:ph type="title"/>
          </p:nvPr>
        </p:nvSpPr>
        <p:spPr>
          <a:xfrm>
            <a:off x="198926" y="259771"/>
            <a:ext cx="9404723" cy="1400530"/>
          </a:xfrm>
        </p:spPr>
        <p:txBody>
          <a:bodyPr/>
          <a:lstStyle/>
          <a:p>
            <a:r>
              <a:rPr lang="tr-TR" dirty="0"/>
              <a:t>NORMAL ADET DÖNGÜSÜ</a:t>
            </a:r>
          </a:p>
        </p:txBody>
      </p:sp>
      <p:sp>
        <p:nvSpPr>
          <p:cNvPr id="3" name="İçerik Yer Tutucusu 2">
            <a:extLst>
              <a:ext uri="{FF2B5EF4-FFF2-40B4-BE49-F238E27FC236}">
                <a16:creationId xmlns:a16="http://schemas.microsoft.com/office/drawing/2014/main" id="{77B3A9B7-E62D-42F5-B4C6-DF49093243BE}"/>
              </a:ext>
            </a:extLst>
          </p:cNvPr>
          <p:cNvSpPr>
            <a:spLocks noGrp="1"/>
          </p:cNvSpPr>
          <p:nvPr>
            <p:ph idx="1"/>
          </p:nvPr>
        </p:nvSpPr>
        <p:spPr>
          <a:xfrm>
            <a:off x="198926" y="1230797"/>
            <a:ext cx="8946541" cy="4195481"/>
          </a:xfrm>
        </p:spPr>
        <p:txBody>
          <a:bodyPr/>
          <a:lstStyle/>
          <a:p>
            <a:r>
              <a:rPr lang="tr-TR" dirty="0"/>
              <a:t>VAJİNA</a:t>
            </a:r>
          </a:p>
          <a:p>
            <a:pPr lvl="1"/>
            <a:r>
              <a:rPr lang="tr-TR" b="0" i="0" dirty="0">
                <a:solidFill>
                  <a:schemeClr val="accent3">
                    <a:lumMod val="60000"/>
                    <a:lumOff val="40000"/>
                  </a:schemeClr>
                </a:solidFill>
                <a:effectLst/>
                <a:latin typeface="Georgia" panose="02040502050405020303" pitchFamily="18" charset="0"/>
              </a:rPr>
              <a:t>Düşük östrojen soluk, ince vajinal </a:t>
            </a:r>
            <a:r>
              <a:rPr lang="tr-TR" b="0" i="0" dirty="0" err="1">
                <a:solidFill>
                  <a:schemeClr val="accent3">
                    <a:lumMod val="60000"/>
                    <a:lumOff val="40000"/>
                  </a:schemeClr>
                </a:solidFill>
                <a:effectLst/>
                <a:latin typeface="Georgia" panose="02040502050405020303" pitchFamily="18" charset="0"/>
              </a:rPr>
              <a:t>epitel</a:t>
            </a:r>
            <a:r>
              <a:rPr lang="tr-TR" b="0" i="0" dirty="0">
                <a:solidFill>
                  <a:schemeClr val="accent3">
                    <a:lumMod val="60000"/>
                    <a:lumOff val="40000"/>
                  </a:schemeClr>
                </a:solidFill>
                <a:effectLst/>
                <a:latin typeface="Georgia" panose="02040502050405020303" pitchFamily="18" charset="0"/>
              </a:rPr>
              <a:t> ile ilişkilidir. Östrojenler arttıkça, </a:t>
            </a:r>
            <a:r>
              <a:rPr lang="tr-TR" b="0" i="0" dirty="0" err="1">
                <a:solidFill>
                  <a:schemeClr val="accent3">
                    <a:lumMod val="60000"/>
                    <a:lumOff val="40000"/>
                  </a:schemeClr>
                </a:solidFill>
                <a:effectLst/>
                <a:latin typeface="Georgia" panose="02040502050405020303" pitchFamily="18" charset="0"/>
              </a:rPr>
              <a:t>kornifiye</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epitel</a:t>
            </a:r>
            <a:r>
              <a:rPr lang="tr-TR" b="0" i="0" dirty="0">
                <a:solidFill>
                  <a:schemeClr val="accent3">
                    <a:lumMod val="60000"/>
                    <a:lumOff val="40000"/>
                  </a:schemeClr>
                </a:solidFill>
                <a:effectLst/>
                <a:latin typeface="Georgia" panose="02040502050405020303" pitchFamily="18" charset="0"/>
              </a:rPr>
              <a:t> hücrelerinin sayısı artar.</a:t>
            </a:r>
          </a:p>
          <a:p>
            <a:pPr lvl="1"/>
            <a:r>
              <a:rPr lang="tr-TR" b="0" i="0" dirty="0">
                <a:solidFill>
                  <a:schemeClr val="accent3">
                    <a:lumMod val="60000"/>
                    <a:lumOff val="40000"/>
                  </a:schemeClr>
                </a:solidFill>
                <a:effectLst/>
                <a:latin typeface="Georgia" panose="02040502050405020303" pitchFamily="18" charset="0"/>
              </a:rPr>
              <a:t>Daha sonra, </a:t>
            </a:r>
            <a:r>
              <a:rPr lang="tr-TR" b="0" i="0" dirty="0" err="1">
                <a:solidFill>
                  <a:schemeClr val="accent3">
                    <a:lumMod val="60000"/>
                    <a:lumOff val="40000"/>
                  </a:schemeClr>
                </a:solidFill>
                <a:effectLst/>
                <a:latin typeface="Georgia" panose="02040502050405020303" pitchFamily="18" charset="0"/>
              </a:rPr>
              <a:t>progesteron</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kornifiye</a:t>
            </a:r>
            <a:r>
              <a:rPr lang="tr-TR" b="0" i="0" dirty="0">
                <a:solidFill>
                  <a:schemeClr val="accent3">
                    <a:lumMod val="60000"/>
                    <a:lumOff val="40000"/>
                  </a:schemeClr>
                </a:solidFill>
                <a:effectLst/>
                <a:latin typeface="Georgia" panose="02040502050405020303" pitchFamily="18" charset="0"/>
              </a:rPr>
              <a:t> hücrelerin yüzdesini azaltır ve önceden </a:t>
            </a:r>
            <a:r>
              <a:rPr lang="tr-TR" b="0" i="0" dirty="0" err="1">
                <a:solidFill>
                  <a:schemeClr val="accent3">
                    <a:lumMod val="60000"/>
                    <a:lumOff val="40000"/>
                  </a:schemeClr>
                </a:solidFill>
                <a:effectLst/>
                <a:latin typeface="Georgia" panose="02040502050405020303" pitchFamily="18" charset="0"/>
              </a:rPr>
              <a:t>kornifiye</a:t>
            </a:r>
            <a:r>
              <a:rPr lang="tr-TR" b="0" i="0" dirty="0">
                <a:solidFill>
                  <a:schemeClr val="accent3">
                    <a:lumMod val="60000"/>
                    <a:lumOff val="40000"/>
                  </a:schemeClr>
                </a:solidFill>
                <a:effectLst/>
                <a:latin typeface="Georgia" panose="02040502050405020303" pitchFamily="18" charset="0"/>
              </a:rPr>
              <a:t> olmuş ara hücrelerin sayısını artırır, böylece artan hücresel döküntü ve dökülmüş hücrelerin kümelenmesiyle sonuçlanır.</a:t>
            </a:r>
          </a:p>
          <a:p>
            <a:pPr lvl="1"/>
            <a:r>
              <a:rPr lang="tr-TR" b="0" i="0" dirty="0">
                <a:solidFill>
                  <a:schemeClr val="accent3">
                    <a:lumMod val="60000"/>
                    <a:lumOff val="40000"/>
                  </a:schemeClr>
                </a:solidFill>
                <a:effectLst/>
                <a:latin typeface="Georgia" panose="02040502050405020303" pitchFamily="18" charset="0"/>
              </a:rPr>
              <a:t> Vajinal </a:t>
            </a:r>
            <a:r>
              <a:rPr lang="tr-TR" b="0" i="0" dirty="0" err="1">
                <a:solidFill>
                  <a:schemeClr val="accent3">
                    <a:lumMod val="60000"/>
                    <a:lumOff val="40000"/>
                  </a:schemeClr>
                </a:solidFill>
                <a:effectLst/>
                <a:latin typeface="Georgia" panose="02040502050405020303" pitchFamily="18" charset="0"/>
              </a:rPr>
              <a:t>epiteldeki</a:t>
            </a:r>
            <a:r>
              <a:rPr lang="tr-TR" b="0" i="0" dirty="0">
                <a:solidFill>
                  <a:schemeClr val="accent3">
                    <a:lumMod val="60000"/>
                    <a:lumOff val="40000"/>
                  </a:schemeClr>
                </a:solidFill>
                <a:effectLst/>
                <a:latin typeface="Georgia" panose="02040502050405020303" pitchFamily="18" charset="0"/>
              </a:rPr>
              <a:t> histolojik değişiklikler östrojen durumunun hassas göstergeleridir.</a:t>
            </a:r>
            <a:endParaRPr lang="tr-TR" dirty="0">
              <a:solidFill>
                <a:schemeClr val="accent3">
                  <a:lumMod val="60000"/>
                  <a:lumOff val="40000"/>
                </a:schemeClr>
              </a:solidFill>
            </a:endParaRPr>
          </a:p>
          <a:p>
            <a:pPr lvl="1"/>
            <a:endParaRPr lang="tr-TR" dirty="0"/>
          </a:p>
        </p:txBody>
      </p:sp>
      <p:pic>
        <p:nvPicPr>
          <p:cNvPr id="4" name="Resim 3">
            <a:extLst>
              <a:ext uri="{FF2B5EF4-FFF2-40B4-BE49-F238E27FC236}">
                <a16:creationId xmlns:a16="http://schemas.microsoft.com/office/drawing/2014/main" id="{550941E4-0DE3-4397-96B2-D03919B4A61F}"/>
              </a:ext>
            </a:extLst>
          </p:cNvPr>
          <p:cNvPicPr>
            <a:picLocks noChangeAspect="1"/>
          </p:cNvPicPr>
          <p:nvPr/>
        </p:nvPicPr>
        <p:blipFill>
          <a:blip r:embed="rId2"/>
          <a:stretch>
            <a:fillRect/>
          </a:stretch>
        </p:blipFill>
        <p:spPr>
          <a:xfrm>
            <a:off x="8895095" y="2960855"/>
            <a:ext cx="2639797" cy="3487214"/>
          </a:xfrm>
          <a:prstGeom prst="rect">
            <a:avLst/>
          </a:prstGeom>
        </p:spPr>
      </p:pic>
    </p:spTree>
    <p:extLst>
      <p:ext uri="{BB962C8B-B14F-4D97-AF65-F5344CB8AC3E}">
        <p14:creationId xmlns:p14="http://schemas.microsoft.com/office/powerpoint/2010/main" val="481464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5337EA-8B21-4163-8D87-18A759E70E3A}"/>
              </a:ext>
            </a:extLst>
          </p:cNvPr>
          <p:cNvSpPr>
            <a:spLocks noGrp="1"/>
          </p:cNvSpPr>
          <p:nvPr>
            <p:ph type="title"/>
          </p:nvPr>
        </p:nvSpPr>
        <p:spPr>
          <a:xfrm>
            <a:off x="187929" y="268160"/>
            <a:ext cx="9404723" cy="1400530"/>
          </a:xfrm>
        </p:spPr>
        <p:txBody>
          <a:bodyPr/>
          <a:lstStyle/>
          <a:p>
            <a:r>
              <a:rPr lang="tr-TR" dirty="0"/>
              <a:t>NORMAL ADET DÖNGÜSÜ</a:t>
            </a:r>
          </a:p>
        </p:txBody>
      </p:sp>
      <p:sp>
        <p:nvSpPr>
          <p:cNvPr id="3" name="İçerik Yer Tutucusu 2">
            <a:extLst>
              <a:ext uri="{FF2B5EF4-FFF2-40B4-BE49-F238E27FC236}">
                <a16:creationId xmlns:a16="http://schemas.microsoft.com/office/drawing/2014/main" id="{01FEDB3D-43B2-44D3-B579-A85352641F8A}"/>
              </a:ext>
            </a:extLst>
          </p:cNvPr>
          <p:cNvSpPr>
            <a:spLocks noGrp="1"/>
          </p:cNvSpPr>
          <p:nvPr>
            <p:ph idx="1"/>
          </p:nvPr>
        </p:nvSpPr>
        <p:spPr>
          <a:xfrm>
            <a:off x="187929" y="1146701"/>
            <a:ext cx="8946541" cy="4195481"/>
          </a:xfrm>
        </p:spPr>
        <p:txBody>
          <a:bodyPr>
            <a:normAutofit/>
          </a:bodyPr>
          <a:lstStyle/>
          <a:p>
            <a:r>
              <a:rPr lang="tr-TR" dirty="0"/>
              <a:t>YUMURTALIK</a:t>
            </a:r>
          </a:p>
          <a:p>
            <a:pPr lvl="1"/>
            <a:r>
              <a:rPr lang="tr-TR" sz="1600" dirty="0">
                <a:solidFill>
                  <a:schemeClr val="accent3">
                    <a:lumMod val="60000"/>
                    <a:lumOff val="40000"/>
                  </a:schemeClr>
                </a:solidFill>
                <a:effectLst/>
              </a:rPr>
              <a:t>Yumurtalıklar, </a:t>
            </a:r>
            <a:r>
              <a:rPr lang="tr-TR" sz="1600" dirty="0" err="1">
                <a:solidFill>
                  <a:schemeClr val="accent3">
                    <a:lumMod val="60000"/>
                    <a:lumOff val="40000"/>
                  </a:schemeClr>
                </a:solidFill>
                <a:effectLst/>
              </a:rPr>
              <a:t>foliküler</a:t>
            </a:r>
            <a:r>
              <a:rPr lang="tr-TR" sz="1600" dirty="0">
                <a:solidFill>
                  <a:schemeClr val="accent3">
                    <a:lumMod val="60000"/>
                    <a:lumOff val="40000"/>
                  </a:schemeClr>
                </a:solidFill>
                <a:effectLst/>
              </a:rPr>
              <a:t> faz sırasında </a:t>
            </a:r>
            <a:r>
              <a:rPr lang="tr-TR" sz="1600" dirty="0" err="1">
                <a:solidFill>
                  <a:schemeClr val="accent3">
                    <a:lumMod val="60000"/>
                    <a:lumOff val="40000"/>
                  </a:schemeClr>
                </a:solidFill>
                <a:effectLst/>
              </a:rPr>
              <a:t>preovulatuar</a:t>
            </a:r>
            <a:r>
              <a:rPr lang="tr-TR" sz="1600" dirty="0">
                <a:solidFill>
                  <a:schemeClr val="accent3">
                    <a:lumMod val="60000"/>
                    <a:lumOff val="40000"/>
                  </a:schemeClr>
                </a:solidFill>
                <a:effectLst/>
              </a:rPr>
              <a:t> aşamaya kadar büyüyen ve gelişen tek bir baskın </a:t>
            </a:r>
            <a:r>
              <a:rPr lang="tr-TR" sz="1600" dirty="0" err="1">
                <a:solidFill>
                  <a:schemeClr val="accent3">
                    <a:lumMod val="60000"/>
                    <a:lumOff val="40000"/>
                  </a:schemeClr>
                </a:solidFill>
                <a:effectLst/>
              </a:rPr>
              <a:t>graaf</a:t>
            </a:r>
            <a:r>
              <a:rPr lang="tr-TR" sz="1600" dirty="0">
                <a:solidFill>
                  <a:schemeClr val="accent3">
                    <a:lumMod val="60000"/>
                    <a:lumOff val="40000"/>
                  </a:schemeClr>
                </a:solidFill>
                <a:effectLst/>
              </a:rPr>
              <a:t> </a:t>
            </a:r>
            <a:r>
              <a:rPr lang="tr-TR" sz="1600" dirty="0" err="1">
                <a:solidFill>
                  <a:schemeClr val="accent3">
                    <a:lumMod val="60000"/>
                    <a:lumOff val="40000"/>
                  </a:schemeClr>
                </a:solidFill>
                <a:effectLst/>
              </a:rPr>
              <a:t>folikülü</a:t>
            </a:r>
            <a:r>
              <a:rPr lang="tr-TR" sz="1600" dirty="0">
                <a:solidFill>
                  <a:schemeClr val="accent3">
                    <a:lumMod val="60000"/>
                    <a:lumOff val="40000"/>
                  </a:schemeClr>
                </a:solidFill>
                <a:effectLst/>
              </a:rPr>
              <a:t> üretir. Bu süreç, </a:t>
            </a:r>
            <a:r>
              <a:rPr lang="tr-TR" sz="1600" dirty="0" err="1">
                <a:solidFill>
                  <a:schemeClr val="accent3">
                    <a:lumMod val="60000"/>
                    <a:lumOff val="40000"/>
                  </a:schemeClr>
                </a:solidFill>
                <a:effectLst/>
              </a:rPr>
              <a:t>folikül</a:t>
            </a:r>
            <a:r>
              <a:rPr lang="tr-TR" sz="1600" dirty="0">
                <a:solidFill>
                  <a:schemeClr val="accent3">
                    <a:lumMod val="60000"/>
                    <a:lumOff val="40000"/>
                  </a:schemeClr>
                </a:solidFill>
                <a:effectLst/>
              </a:rPr>
              <a:t> duvarını oluşturan </a:t>
            </a:r>
            <a:r>
              <a:rPr lang="tr-TR" sz="1600" dirty="0" err="1">
                <a:solidFill>
                  <a:schemeClr val="accent3">
                    <a:lumMod val="60000"/>
                    <a:lumOff val="40000"/>
                  </a:schemeClr>
                </a:solidFill>
                <a:effectLst/>
              </a:rPr>
              <a:t>granüloza</a:t>
            </a:r>
            <a:r>
              <a:rPr lang="tr-TR" sz="1600" dirty="0">
                <a:solidFill>
                  <a:schemeClr val="accent3">
                    <a:lumMod val="60000"/>
                    <a:lumOff val="40000"/>
                  </a:schemeClr>
                </a:solidFill>
                <a:effectLst/>
              </a:rPr>
              <a:t> hücreleri üzerinde </a:t>
            </a:r>
            <a:r>
              <a:rPr lang="tr-TR" sz="1600" dirty="0" err="1">
                <a:solidFill>
                  <a:schemeClr val="accent3">
                    <a:lumMod val="60000"/>
                    <a:lumOff val="40000"/>
                  </a:schemeClr>
                </a:solidFill>
                <a:effectLst/>
              </a:rPr>
              <a:t>folikül</a:t>
            </a:r>
            <a:r>
              <a:rPr lang="tr-TR" sz="1600" dirty="0">
                <a:solidFill>
                  <a:schemeClr val="accent3">
                    <a:lumMod val="60000"/>
                    <a:lumOff val="40000"/>
                  </a:schemeClr>
                </a:solidFill>
                <a:effectLst/>
              </a:rPr>
              <a:t> uyarıcı hormon (FSH) ve </a:t>
            </a:r>
            <a:r>
              <a:rPr lang="tr-TR" sz="1600" dirty="0" err="1">
                <a:solidFill>
                  <a:schemeClr val="accent3">
                    <a:lumMod val="60000"/>
                    <a:lumOff val="40000"/>
                  </a:schemeClr>
                </a:solidFill>
                <a:effectLst/>
              </a:rPr>
              <a:t>luteinize</a:t>
            </a:r>
            <a:r>
              <a:rPr lang="tr-TR" sz="1600" dirty="0">
                <a:solidFill>
                  <a:schemeClr val="accent3">
                    <a:lumMod val="60000"/>
                    <a:lumOff val="40000"/>
                  </a:schemeClr>
                </a:solidFill>
                <a:effectLst/>
              </a:rPr>
              <a:t> edici hormonun (LH) kombine etkisiyle </a:t>
            </a:r>
            <a:r>
              <a:rPr lang="tr-TR" sz="1600" dirty="0" err="1">
                <a:solidFill>
                  <a:schemeClr val="accent3">
                    <a:lumMod val="60000"/>
                    <a:lumOff val="40000"/>
                  </a:schemeClr>
                </a:solidFill>
                <a:effectLst/>
              </a:rPr>
              <a:t>estradiol</a:t>
            </a:r>
            <a:r>
              <a:rPr lang="tr-TR" sz="1600" dirty="0">
                <a:solidFill>
                  <a:schemeClr val="accent3">
                    <a:lumMod val="60000"/>
                    <a:lumOff val="40000"/>
                  </a:schemeClr>
                </a:solidFill>
                <a:effectLst/>
              </a:rPr>
              <a:t> </a:t>
            </a:r>
            <a:r>
              <a:rPr lang="tr-TR" sz="1600" dirty="0" err="1">
                <a:solidFill>
                  <a:schemeClr val="accent3">
                    <a:lumMod val="60000"/>
                    <a:lumOff val="40000"/>
                  </a:schemeClr>
                </a:solidFill>
                <a:effectLst/>
              </a:rPr>
              <a:t>biyosentezini</a:t>
            </a:r>
            <a:r>
              <a:rPr lang="tr-TR" sz="1600" dirty="0">
                <a:solidFill>
                  <a:schemeClr val="accent3">
                    <a:lumMod val="60000"/>
                    <a:lumOff val="40000"/>
                  </a:schemeClr>
                </a:solidFill>
                <a:effectLst/>
              </a:rPr>
              <a:t> artırmak için gerçekleşir. </a:t>
            </a:r>
          </a:p>
          <a:p>
            <a:pPr lvl="1"/>
            <a:r>
              <a:rPr lang="tr-TR" sz="1600" dirty="0">
                <a:solidFill>
                  <a:schemeClr val="accent3">
                    <a:lumMod val="60000"/>
                    <a:lumOff val="40000"/>
                  </a:schemeClr>
                </a:solidFill>
                <a:effectLst/>
              </a:rPr>
              <a:t>LH dalgalanması, olgun döllenebilir oositin salgılanmasına neden olmak için </a:t>
            </a:r>
            <a:r>
              <a:rPr lang="tr-TR" sz="1600" dirty="0" err="1">
                <a:solidFill>
                  <a:schemeClr val="accent3">
                    <a:lumMod val="60000"/>
                    <a:lumOff val="40000"/>
                  </a:schemeClr>
                </a:solidFill>
                <a:effectLst/>
              </a:rPr>
              <a:t>preovulatuar</a:t>
            </a:r>
            <a:r>
              <a:rPr lang="tr-TR" sz="1600" dirty="0">
                <a:solidFill>
                  <a:schemeClr val="accent3">
                    <a:lumMod val="60000"/>
                    <a:lumOff val="40000"/>
                  </a:schemeClr>
                </a:solidFill>
                <a:effectLst/>
              </a:rPr>
              <a:t> </a:t>
            </a:r>
            <a:r>
              <a:rPr lang="tr-TR" sz="1600" dirty="0" err="1">
                <a:solidFill>
                  <a:schemeClr val="accent3">
                    <a:lumMod val="60000"/>
                    <a:lumOff val="40000"/>
                  </a:schemeClr>
                </a:solidFill>
                <a:effectLst/>
              </a:rPr>
              <a:t>folikül</a:t>
            </a:r>
            <a:r>
              <a:rPr lang="tr-TR" sz="1600" dirty="0">
                <a:solidFill>
                  <a:schemeClr val="accent3">
                    <a:lumMod val="60000"/>
                    <a:lumOff val="40000"/>
                  </a:schemeClr>
                </a:solidFill>
                <a:effectLst/>
              </a:rPr>
              <a:t> üzerinde etki eder. Yumurtlamadan sonra, </a:t>
            </a:r>
            <a:r>
              <a:rPr lang="tr-TR" sz="1600" dirty="0" err="1">
                <a:solidFill>
                  <a:schemeClr val="accent3">
                    <a:lumMod val="60000"/>
                    <a:lumOff val="40000"/>
                  </a:schemeClr>
                </a:solidFill>
                <a:effectLst/>
              </a:rPr>
              <a:t>folikül</a:t>
            </a:r>
            <a:r>
              <a:rPr lang="tr-TR" sz="1600" dirty="0">
                <a:solidFill>
                  <a:schemeClr val="accent3">
                    <a:lumMod val="60000"/>
                    <a:lumOff val="40000"/>
                  </a:schemeClr>
                </a:solidFill>
                <a:effectLst/>
              </a:rPr>
              <a:t> duvarı </a:t>
            </a:r>
            <a:r>
              <a:rPr lang="tr-TR" sz="1600" dirty="0" err="1">
                <a:solidFill>
                  <a:schemeClr val="accent3">
                    <a:lumMod val="60000"/>
                    <a:lumOff val="40000"/>
                  </a:schemeClr>
                </a:solidFill>
                <a:effectLst/>
              </a:rPr>
              <a:t>progesteron</a:t>
            </a:r>
            <a:r>
              <a:rPr lang="tr-TR" sz="1600" dirty="0">
                <a:solidFill>
                  <a:schemeClr val="accent3">
                    <a:lumMod val="60000"/>
                    <a:lumOff val="40000"/>
                  </a:schemeClr>
                </a:solidFill>
                <a:effectLst/>
              </a:rPr>
              <a:t> ve </a:t>
            </a:r>
            <a:r>
              <a:rPr lang="tr-TR" sz="1600" dirty="0" err="1">
                <a:solidFill>
                  <a:schemeClr val="accent3">
                    <a:lumMod val="60000"/>
                    <a:lumOff val="40000"/>
                  </a:schemeClr>
                </a:solidFill>
                <a:effectLst/>
              </a:rPr>
              <a:t>estradiol</a:t>
            </a:r>
            <a:r>
              <a:rPr lang="tr-TR" sz="1600" dirty="0">
                <a:solidFill>
                  <a:schemeClr val="accent3">
                    <a:lumMod val="60000"/>
                    <a:lumOff val="40000"/>
                  </a:schemeClr>
                </a:solidFill>
                <a:effectLst/>
              </a:rPr>
              <a:t> üreten </a:t>
            </a:r>
            <a:r>
              <a:rPr lang="tr-TR" sz="1600" dirty="0" err="1">
                <a:solidFill>
                  <a:schemeClr val="accent3">
                    <a:lumMod val="60000"/>
                    <a:lumOff val="40000"/>
                  </a:schemeClr>
                </a:solidFill>
                <a:effectLst/>
              </a:rPr>
              <a:t>korpus</a:t>
            </a:r>
            <a:r>
              <a:rPr lang="tr-TR" sz="1600" dirty="0">
                <a:solidFill>
                  <a:schemeClr val="accent3">
                    <a:lumMod val="60000"/>
                    <a:lumOff val="40000"/>
                  </a:schemeClr>
                </a:solidFill>
                <a:effectLst/>
              </a:rPr>
              <a:t> </a:t>
            </a:r>
            <a:r>
              <a:rPr lang="tr-TR" sz="1600" dirty="0" err="1">
                <a:solidFill>
                  <a:schemeClr val="accent3">
                    <a:lumMod val="60000"/>
                    <a:lumOff val="40000"/>
                  </a:schemeClr>
                </a:solidFill>
                <a:effectLst/>
              </a:rPr>
              <a:t>luteuma</a:t>
            </a:r>
            <a:r>
              <a:rPr lang="tr-TR" sz="1600" dirty="0">
                <a:solidFill>
                  <a:schemeClr val="accent3">
                    <a:lumMod val="60000"/>
                    <a:lumOff val="40000"/>
                  </a:schemeClr>
                </a:solidFill>
                <a:effectLst/>
              </a:rPr>
              <a:t> dönüşür. </a:t>
            </a:r>
            <a:r>
              <a:rPr lang="tr-TR" sz="1600" dirty="0" err="1">
                <a:solidFill>
                  <a:schemeClr val="accent3">
                    <a:lumMod val="60000"/>
                    <a:lumOff val="40000"/>
                  </a:schemeClr>
                </a:solidFill>
                <a:effectLst/>
              </a:rPr>
              <a:t>İmplantasyon</a:t>
            </a:r>
            <a:r>
              <a:rPr lang="tr-TR" sz="1600" dirty="0">
                <a:solidFill>
                  <a:schemeClr val="accent3">
                    <a:lumMod val="60000"/>
                    <a:lumOff val="40000"/>
                  </a:schemeClr>
                </a:solidFill>
                <a:effectLst/>
              </a:rPr>
              <a:t> gerçekleşmezse, </a:t>
            </a:r>
            <a:r>
              <a:rPr lang="tr-TR" sz="1600" dirty="0" err="1">
                <a:solidFill>
                  <a:schemeClr val="accent3">
                    <a:lumMod val="60000"/>
                    <a:lumOff val="40000"/>
                  </a:schemeClr>
                </a:solidFill>
                <a:effectLst/>
              </a:rPr>
              <a:t>korpus</a:t>
            </a:r>
            <a:r>
              <a:rPr lang="tr-TR" sz="1600" dirty="0">
                <a:solidFill>
                  <a:schemeClr val="accent3">
                    <a:lumMod val="60000"/>
                    <a:lumOff val="40000"/>
                  </a:schemeClr>
                </a:solidFill>
                <a:effectLst/>
              </a:rPr>
              <a:t> </a:t>
            </a:r>
            <a:r>
              <a:rPr lang="tr-TR" sz="1600" dirty="0" err="1">
                <a:solidFill>
                  <a:schemeClr val="accent3">
                    <a:lumMod val="60000"/>
                    <a:lumOff val="40000"/>
                  </a:schemeClr>
                </a:solidFill>
                <a:effectLst/>
              </a:rPr>
              <a:t>luteum</a:t>
            </a:r>
            <a:r>
              <a:rPr lang="tr-TR" sz="1600" dirty="0">
                <a:solidFill>
                  <a:schemeClr val="accent3">
                    <a:lumMod val="60000"/>
                    <a:lumOff val="40000"/>
                  </a:schemeClr>
                </a:solidFill>
                <a:effectLst/>
              </a:rPr>
              <a:t> </a:t>
            </a:r>
            <a:r>
              <a:rPr lang="tr-TR" sz="1600" dirty="0" err="1">
                <a:solidFill>
                  <a:schemeClr val="accent3">
                    <a:lumMod val="60000"/>
                    <a:lumOff val="40000"/>
                  </a:schemeClr>
                </a:solidFill>
                <a:effectLst/>
              </a:rPr>
              <a:t>luteolize</a:t>
            </a:r>
            <a:r>
              <a:rPr lang="tr-TR" sz="1600" dirty="0">
                <a:solidFill>
                  <a:schemeClr val="accent3">
                    <a:lumMod val="60000"/>
                    <a:lumOff val="40000"/>
                  </a:schemeClr>
                </a:solidFill>
                <a:effectLst/>
              </a:rPr>
              <a:t> uğrar ve hormon üretimini durdurur. Geç </a:t>
            </a:r>
            <a:r>
              <a:rPr lang="tr-TR" sz="1600" dirty="0" err="1">
                <a:solidFill>
                  <a:schemeClr val="accent3">
                    <a:lumMod val="60000"/>
                    <a:lumOff val="40000"/>
                  </a:schemeClr>
                </a:solidFill>
                <a:effectLst/>
              </a:rPr>
              <a:t>luteal</a:t>
            </a:r>
            <a:r>
              <a:rPr lang="tr-TR" sz="1600" dirty="0">
                <a:solidFill>
                  <a:schemeClr val="accent3">
                    <a:lumMod val="60000"/>
                    <a:lumOff val="40000"/>
                  </a:schemeClr>
                </a:solidFill>
                <a:effectLst/>
              </a:rPr>
              <a:t> fazda, başka bir baskın </a:t>
            </a:r>
            <a:r>
              <a:rPr lang="tr-TR" sz="1600" dirty="0" err="1">
                <a:solidFill>
                  <a:schemeClr val="accent3">
                    <a:lumMod val="60000"/>
                    <a:lumOff val="40000"/>
                  </a:schemeClr>
                </a:solidFill>
                <a:effectLst/>
              </a:rPr>
              <a:t>folikül</a:t>
            </a:r>
            <a:r>
              <a:rPr lang="tr-TR" sz="1600" dirty="0">
                <a:solidFill>
                  <a:schemeClr val="accent3">
                    <a:lumMod val="60000"/>
                    <a:lumOff val="40000"/>
                  </a:schemeClr>
                </a:solidFill>
                <a:effectLst/>
              </a:rPr>
              <a:t> gelişir ve yeni bir adet döngüsü başlar.</a:t>
            </a:r>
          </a:p>
          <a:p>
            <a:pPr marL="457200" lvl="1" indent="0">
              <a:buNone/>
            </a:pPr>
            <a:endParaRPr lang="tr-TR" dirty="0"/>
          </a:p>
        </p:txBody>
      </p:sp>
      <p:pic>
        <p:nvPicPr>
          <p:cNvPr id="4" name="Resim 3">
            <a:extLst>
              <a:ext uri="{FF2B5EF4-FFF2-40B4-BE49-F238E27FC236}">
                <a16:creationId xmlns:a16="http://schemas.microsoft.com/office/drawing/2014/main" id="{FA8E3EB7-C08F-4ACC-B052-A55F3AB562AD}"/>
              </a:ext>
            </a:extLst>
          </p:cNvPr>
          <p:cNvPicPr>
            <a:picLocks noChangeAspect="1"/>
          </p:cNvPicPr>
          <p:nvPr/>
        </p:nvPicPr>
        <p:blipFill>
          <a:blip r:embed="rId2"/>
          <a:stretch>
            <a:fillRect/>
          </a:stretch>
        </p:blipFill>
        <p:spPr>
          <a:xfrm>
            <a:off x="9134470" y="2868241"/>
            <a:ext cx="2639797" cy="3487214"/>
          </a:xfrm>
          <a:prstGeom prst="rect">
            <a:avLst/>
          </a:prstGeom>
        </p:spPr>
      </p:pic>
    </p:spTree>
    <p:extLst>
      <p:ext uri="{BB962C8B-B14F-4D97-AF65-F5344CB8AC3E}">
        <p14:creationId xmlns:p14="http://schemas.microsoft.com/office/powerpoint/2010/main" val="984640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3FBD05-84A2-435B-BBAD-6CE5808890AF}"/>
              </a:ext>
            </a:extLst>
          </p:cNvPr>
          <p:cNvSpPr>
            <a:spLocks noGrp="1"/>
          </p:cNvSpPr>
          <p:nvPr>
            <p:ph type="title"/>
          </p:nvPr>
        </p:nvSpPr>
        <p:spPr>
          <a:xfrm>
            <a:off x="100827" y="201048"/>
            <a:ext cx="9404723" cy="1400530"/>
          </a:xfrm>
        </p:spPr>
        <p:txBody>
          <a:bodyPr/>
          <a:lstStyle/>
          <a:p>
            <a:r>
              <a:rPr lang="tr-TR" dirty="0"/>
              <a:t>NORMAL ADET DÖNGÜSÜ</a:t>
            </a:r>
          </a:p>
        </p:txBody>
      </p:sp>
      <p:sp>
        <p:nvSpPr>
          <p:cNvPr id="3" name="İçerik Yer Tutucusu 2">
            <a:extLst>
              <a:ext uri="{FF2B5EF4-FFF2-40B4-BE49-F238E27FC236}">
                <a16:creationId xmlns:a16="http://schemas.microsoft.com/office/drawing/2014/main" id="{5E7DD527-8C00-43A4-A187-8133E6941200}"/>
              </a:ext>
            </a:extLst>
          </p:cNvPr>
          <p:cNvSpPr>
            <a:spLocks noGrp="1"/>
          </p:cNvSpPr>
          <p:nvPr>
            <p:ph idx="1"/>
          </p:nvPr>
        </p:nvSpPr>
        <p:spPr>
          <a:xfrm>
            <a:off x="100827" y="1113351"/>
            <a:ext cx="8946541" cy="4195481"/>
          </a:xfrm>
        </p:spPr>
        <p:txBody>
          <a:bodyPr/>
          <a:lstStyle/>
          <a:p>
            <a:r>
              <a:rPr lang="tr-TR" dirty="0"/>
              <a:t>FOLİKÜLOGENEZ KRONOLOJİSİ</a:t>
            </a:r>
          </a:p>
          <a:p>
            <a:pPr lvl="1"/>
            <a:r>
              <a:rPr lang="tr-TR" sz="1600" b="0" i="0" dirty="0" err="1">
                <a:solidFill>
                  <a:schemeClr val="accent3">
                    <a:lumMod val="60000"/>
                    <a:lumOff val="40000"/>
                  </a:schemeClr>
                </a:solidFill>
                <a:effectLst/>
                <a:latin typeface="Georgia" panose="02040502050405020303" pitchFamily="18" charset="0"/>
              </a:rPr>
              <a:t>Preovulatuar</a:t>
            </a:r>
            <a:r>
              <a:rPr lang="tr-TR" sz="1600" b="0" i="0" dirty="0">
                <a:solidFill>
                  <a:schemeClr val="accent3">
                    <a:lumMod val="60000"/>
                    <a:lumOff val="40000"/>
                  </a:schemeClr>
                </a:solidFill>
                <a:effectLst/>
                <a:latin typeface="Georgia" panose="02040502050405020303" pitchFamily="18" charset="0"/>
              </a:rPr>
              <a:t> </a:t>
            </a:r>
            <a:r>
              <a:rPr lang="tr-TR" sz="1600" b="0" i="0" dirty="0" err="1">
                <a:solidFill>
                  <a:schemeClr val="accent3">
                    <a:lumMod val="60000"/>
                    <a:lumOff val="40000"/>
                  </a:schemeClr>
                </a:solidFill>
                <a:effectLst/>
                <a:latin typeface="Georgia" panose="02040502050405020303" pitchFamily="18" charset="0"/>
              </a:rPr>
              <a:t>folikül</a:t>
            </a:r>
            <a:r>
              <a:rPr lang="tr-TR" sz="1600" b="0" i="0" dirty="0">
                <a:solidFill>
                  <a:schemeClr val="accent3">
                    <a:lumMod val="60000"/>
                    <a:lumOff val="40000"/>
                  </a:schemeClr>
                </a:solidFill>
                <a:effectLst/>
                <a:latin typeface="Georgia" panose="02040502050405020303" pitchFamily="18" charset="0"/>
              </a:rPr>
              <a:t>, büyüyen </a:t>
            </a:r>
            <a:r>
              <a:rPr lang="tr-TR" sz="1600" b="0" i="0" dirty="0" err="1">
                <a:solidFill>
                  <a:schemeClr val="accent3">
                    <a:lumMod val="60000"/>
                    <a:lumOff val="40000"/>
                  </a:schemeClr>
                </a:solidFill>
                <a:effectLst/>
                <a:latin typeface="Georgia" panose="02040502050405020303" pitchFamily="18" charset="0"/>
              </a:rPr>
              <a:t>folikül</a:t>
            </a:r>
            <a:r>
              <a:rPr lang="tr-TR" sz="1600" b="0" i="0" dirty="0">
                <a:solidFill>
                  <a:schemeClr val="accent3">
                    <a:lumMod val="60000"/>
                    <a:lumOff val="40000"/>
                  </a:schemeClr>
                </a:solidFill>
                <a:effectLst/>
                <a:latin typeface="Georgia" panose="02040502050405020303" pitchFamily="18" charset="0"/>
              </a:rPr>
              <a:t> havuzuna ilkel bir </a:t>
            </a:r>
            <a:r>
              <a:rPr lang="tr-TR" sz="1600" b="0" i="0" dirty="0" err="1">
                <a:solidFill>
                  <a:schemeClr val="accent3">
                    <a:lumMod val="60000"/>
                    <a:lumOff val="40000"/>
                  </a:schemeClr>
                </a:solidFill>
                <a:effectLst/>
                <a:latin typeface="Georgia" panose="02040502050405020303" pitchFamily="18" charset="0"/>
              </a:rPr>
              <a:t>folikül</a:t>
            </a:r>
            <a:r>
              <a:rPr lang="tr-TR" sz="1600" b="0" i="0" dirty="0">
                <a:solidFill>
                  <a:schemeClr val="accent3">
                    <a:lumMod val="60000"/>
                    <a:lumOff val="40000"/>
                  </a:schemeClr>
                </a:solidFill>
                <a:effectLst/>
                <a:latin typeface="Georgia" panose="02040502050405020303" pitchFamily="18" charset="0"/>
              </a:rPr>
              <a:t> alındığında gelişimine başlar. </a:t>
            </a:r>
            <a:r>
              <a:rPr lang="tr-TR" sz="1600" b="0" i="0" dirty="0" err="1">
                <a:solidFill>
                  <a:schemeClr val="accent3">
                    <a:lumMod val="60000"/>
                    <a:lumOff val="40000"/>
                  </a:schemeClr>
                </a:solidFill>
                <a:effectLst/>
                <a:latin typeface="Georgia" panose="02040502050405020303" pitchFamily="18" charset="0"/>
              </a:rPr>
              <a:t>Folikülogenezin</a:t>
            </a:r>
            <a:r>
              <a:rPr lang="tr-TR" sz="1600" b="0" i="0" dirty="0">
                <a:solidFill>
                  <a:schemeClr val="accent3">
                    <a:lumMod val="60000"/>
                    <a:lumOff val="40000"/>
                  </a:schemeClr>
                </a:solidFill>
                <a:effectLst/>
                <a:latin typeface="Georgia" panose="02040502050405020303" pitchFamily="18" charset="0"/>
              </a:rPr>
              <a:t> iki ana fazı </a:t>
            </a:r>
            <a:r>
              <a:rPr lang="tr-TR" sz="1600" b="0" i="0" dirty="0" err="1">
                <a:solidFill>
                  <a:schemeClr val="accent3">
                    <a:lumMod val="60000"/>
                    <a:lumOff val="40000"/>
                  </a:schemeClr>
                </a:solidFill>
                <a:effectLst/>
                <a:latin typeface="Georgia" panose="02040502050405020303" pitchFamily="18" charset="0"/>
              </a:rPr>
              <a:t>preantral</a:t>
            </a:r>
            <a:r>
              <a:rPr lang="tr-TR" sz="1600" b="0" i="0" dirty="0">
                <a:solidFill>
                  <a:schemeClr val="accent3">
                    <a:lumMod val="60000"/>
                    <a:lumOff val="40000"/>
                  </a:schemeClr>
                </a:solidFill>
                <a:effectLst/>
                <a:latin typeface="Georgia" panose="02040502050405020303" pitchFamily="18" charset="0"/>
              </a:rPr>
              <a:t> (</a:t>
            </a:r>
            <a:r>
              <a:rPr lang="tr-TR" sz="1600" b="0" i="0" dirty="0" err="1">
                <a:solidFill>
                  <a:schemeClr val="accent3">
                    <a:lumMod val="60000"/>
                    <a:lumOff val="40000"/>
                  </a:schemeClr>
                </a:solidFill>
                <a:effectLst/>
                <a:latin typeface="Georgia" panose="02040502050405020303" pitchFamily="18" charset="0"/>
              </a:rPr>
              <a:t>gonadotropin</a:t>
            </a:r>
            <a:r>
              <a:rPr lang="tr-TR" sz="1600" b="0" i="0" dirty="0">
                <a:solidFill>
                  <a:schemeClr val="accent3">
                    <a:lumMod val="60000"/>
                    <a:lumOff val="40000"/>
                  </a:schemeClr>
                </a:solidFill>
                <a:effectLst/>
                <a:latin typeface="Georgia" panose="02040502050405020303" pitchFamily="18" charset="0"/>
              </a:rPr>
              <a:t> bağımsız) ve </a:t>
            </a:r>
            <a:r>
              <a:rPr lang="tr-TR" sz="1600" b="0" i="0" dirty="0" err="1">
                <a:solidFill>
                  <a:schemeClr val="accent3">
                    <a:lumMod val="60000"/>
                    <a:lumOff val="40000"/>
                  </a:schemeClr>
                </a:solidFill>
                <a:effectLst/>
                <a:latin typeface="Georgia" panose="02040502050405020303" pitchFamily="18" charset="0"/>
              </a:rPr>
              <a:t>antral</a:t>
            </a:r>
            <a:r>
              <a:rPr lang="tr-TR" sz="1600" b="0" i="0" dirty="0">
                <a:solidFill>
                  <a:schemeClr val="accent3">
                    <a:lumMod val="60000"/>
                    <a:lumOff val="40000"/>
                  </a:schemeClr>
                </a:solidFill>
                <a:effectLst/>
                <a:latin typeface="Georgia" panose="02040502050405020303" pitchFamily="18" charset="0"/>
              </a:rPr>
              <a:t> (</a:t>
            </a:r>
            <a:r>
              <a:rPr lang="tr-TR" sz="1600" b="0" i="0" dirty="0" err="1">
                <a:solidFill>
                  <a:schemeClr val="accent3">
                    <a:lumMod val="60000"/>
                    <a:lumOff val="40000"/>
                  </a:schemeClr>
                </a:solidFill>
                <a:effectLst/>
                <a:latin typeface="Georgia" panose="02040502050405020303" pitchFamily="18" charset="0"/>
              </a:rPr>
              <a:t>gonadotropin</a:t>
            </a:r>
            <a:r>
              <a:rPr lang="tr-TR" sz="1600" b="0" i="0" dirty="0">
                <a:solidFill>
                  <a:schemeClr val="accent3">
                    <a:lumMod val="60000"/>
                    <a:lumOff val="40000"/>
                  </a:schemeClr>
                </a:solidFill>
                <a:effectLst/>
                <a:latin typeface="Georgia" panose="02040502050405020303" pitchFamily="18" charset="0"/>
              </a:rPr>
              <a:t> bağımlı) fazlardır .İlk faz, oositin büyümesi ve </a:t>
            </a:r>
            <a:r>
              <a:rPr lang="tr-TR" sz="1600" b="0" i="0" dirty="0" err="1">
                <a:solidFill>
                  <a:schemeClr val="accent3">
                    <a:lumMod val="60000"/>
                    <a:lumOff val="40000"/>
                  </a:schemeClr>
                </a:solidFill>
                <a:effectLst/>
                <a:latin typeface="Georgia" panose="02040502050405020303" pitchFamily="18" charset="0"/>
              </a:rPr>
              <a:t>granüloza</a:t>
            </a:r>
            <a:r>
              <a:rPr lang="tr-TR" sz="1600" b="0" i="0" dirty="0">
                <a:solidFill>
                  <a:schemeClr val="accent3">
                    <a:lumMod val="60000"/>
                    <a:lumOff val="40000"/>
                  </a:schemeClr>
                </a:solidFill>
                <a:effectLst/>
                <a:latin typeface="Georgia" panose="02040502050405020303" pitchFamily="18" charset="0"/>
              </a:rPr>
              <a:t> hücrelerinin çoğalmasıyla karakterizedir. Yavaş ilerleyen </a:t>
            </a:r>
            <a:r>
              <a:rPr lang="tr-TR" sz="1600" b="0" i="0" dirty="0" err="1">
                <a:solidFill>
                  <a:schemeClr val="accent3">
                    <a:lumMod val="60000"/>
                    <a:lumOff val="40000"/>
                  </a:schemeClr>
                </a:solidFill>
                <a:effectLst/>
                <a:latin typeface="Georgia" panose="02040502050405020303" pitchFamily="18" charset="0"/>
              </a:rPr>
              <a:t>preantral</a:t>
            </a:r>
            <a:r>
              <a:rPr lang="tr-TR" sz="1600" b="0" i="0" dirty="0">
                <a:solidFill>
                  <a:schemeClr val="accent3">
                    <a:lumMod val="60000"/>
                    <a:lumOff val="40000"/>
                  </a:schemeClr>
                </a:solidFill>
                <a:effectLst/>
                <a:latin typeface="Georgia" panose="02040502050405020303" pitchFamily="18" charset="0"/>
              </a:rPr>
              <a:t> </a:t>
            </a:r>
            <a:r>
              <a:rPr lang="tr-TR" sz="1600" b="0" i="0" dirty="0" err="1">
                <a:solidFill>
                  <a:schemeClr val="accent3">
                    <a:lumMod val="60000"/>
                    <a:lumOff val="40000"/>
                  </a:schemeClr>
                </a:solidFill>
                <a:effectLst/>
                <a:latin typeface="Georgia" panose="02040502050405020303" pitchFamily="18" charset="0"/>
              </a:rPr>
              <a:t>folikülogenez</a:t>
            </a:r>
            <a:r>
              <a:rPr lang="tr-TR" sz="1600" b="0" i="0" dirty="0">
                <a:solidFill>
                  <a:schemeClr val="accent3">
                    <a:lumMod val="60000"/>
                    <a:lumOff val="40000"/>
                  </a:schemeClr>
                </a:solidFill>
                <a:effectLst/>
                <a:latin typeface="Georgia" panose="02040502050405020303" pitchFamily="18" charset="0"/>
              </a:rPr>
              <a:t> en az 300 gün gerektirir.</a:t>
            </a:r>
          </a:p>
          <a:p>
            <a:pPr lvl="1"/>
            <a:r>
              <a:rPr lang="tr-TR" sz="1600" b="0" i="0" dirty="0">
                <a:solidFill>
                  <a:schemeClr val="accent3">
                    <a:lumMod val="60000"/>
                    <a:lumOff val="40000"/>
                  </a:schemeClr>
                </a:solidFill>
                <a:effectLst/>
                <a:latin typeface="Georgia" panose="02040502050405020303" pitchFamily="18" charset="0"/>
              </a:rPr>
              <a:t> İkinci fazda </a:t>
            </a:r>
            <a:r>
              <a:rPr lang="tr-TR" sz="1600" b="0" i="0" dirty="0" err="1">
                <a:solidFill>
                  <a:schemeClr val="accent3">
                    <a:lumMod val="60000"/>
                    <a:lumOff val="40000"/>
                  </a:schemeClr>
                </a:solidFill>
                <a:effectLst/>
                <a:latin typeface="Georgia" panose="02040502050405020303" pitchFamily="18" charset="0"/>
              </a:rPr>
              <a:t>granüloza</a:t>
            </a:r>
            <a:r>
              <a:rPr lang="tr-TR" sz="1600" b="0" i="0" dirty="0">
                <a:solidFill>
                  <a:schemeClr val="accent3">
                    <a:lumMod val="60000"/>
                    <a:lumOff val="40000"/>
                  </a:schemeClr>
                </a:solidFill>
                <a:effectLst/>
                <a:latin typeface="Georgia" panose="02040502050405020303" pitchFamily="18" charset="0"/>
              </a:rPr>
              <a:t> ve </a:t>
            </a:r>
            <a:r>
              <a:rPr lang="tr-TR" sz="1600" b="0" i="0" dirty="0" err="1">
                <a:solidFill>
                  <a:schemeClr val="accent3">
                    <a:lumMod val="60000"/>
                    <a:lumOff val="40000"/>
                  </a:schemeClr>
                </a:solidFill>
                <a:effectLst/>
                <a:latin typeface="Georgia" panose="02040502050405020303" pitchFamily="18" charset="0"/>
              </a:rPr>
              <a:t>teka</a:t>
            </a:r>
            <a:r>
              <a:rPr lang="tr-TR" sz="1600" b="0" i="0" dirty="0">
                <a:solidFill>
                  <a:schemeClr val="accent3">
                    <a:lumMod val="60000"/>
                    <a:lumOff val="40000"/>
                  </a:schemeClr>
                </a:solidFill>
                <a:effectLst/>
                <a:latin typeface="Georgia" panose="02040502050405020303" pitchFamily="18" charset="0"/>
              </a:rPr>
              <a:t> hücreleri çoğalır ve </a:t>
            </a:r>
            <a:r>
              <a:rPr lang="tr-TR" sz="1600" b="0" i="0" dirty="0" err="1">
                <a:solidFill>
                  <a:schemeClr val="accent3">
                    <a:lumMod val="60000"/>
                    <a:lumOff val="40000"/>
                  </a:schemeClr>
                </a:solidFill>
                <a:effectLst/>
                <a:latin typeface="Georgia" panose="02040502050405020303" pitchFamily="18" charset="0"/>
              </a:rPr>
              <a:t>antrum</a:t>
            </a:r>
            <a:r>
              <a:rPr lang="tr-TR" sz="1600" b="0" i="0" dirty="0">
                <a:solidFill>
                  <a:schemeClr val="accent3">
                    <a:lumMod val="60000"/>
                    <a:lumOff val="40000"/>
                  </a:schemeClr>
                </a:solidFill>
                <a:effectLst/>
                <a:latin typeface="Georgia" panose="02040502050405020303" pitchFamily="18" charset="0"/>
              </a:rPr>
              <a:t> genişler. </a:t>
            </a:r>
            <a:r>
              <a:rPr lang="tr-TR" sz="1600" b="0" i="0" dirty="0" err="1">
                <a:solidFill>
                  <a:schemeClr val="accent3">
                    <a:lumMod val="60000"/>
                    <a:lumOff val="40000"/>
                  </a:schemeClr>
                </a:solidFill>
                <a:effectLst/>
                <a:latin typeface="Georgia" panose="02040502050405020303" pitchFamily="18" charset="0"/>
              </a:rPr>
              <a:t>Graaf</a:t>
            </a:r>
            <a:r>
              <a:rPr lang="tr-TR" sz="1600" b="0" i="0" dirty="0">
                <a:solidFill>
                  <a:schemeClr val="accent3">
                    <a:lumMod val="60000"/>
                    <a:lumOff val="40000"/>
                  </a:schemeClr>
                </a:solidFill>
                <a:effectLst/>
                <a:latin typeface="Georgia" panose="02040502050405020303" pitchFamily="18" charset="0"/>
              </a:rPr>
              <a:t> </a:t>
            </a:r>
            <a:r>
              <a:rPr lang="tr-TR" sz="1600" b="0" i="0" dirty="0" err="1">
                <a:solidFill>
                  <a:schemeClr val="accent3">
                    <a:lumMod val="60000"/>
                    <a:lumOff val="40000"/>
                  </a:schemeClr>
                </a:solidFill>
                <a:effectLst/>
                <a:latin typeface="Georgia" panose="02040502050405020303" pitchFamily="18" charset="0"/>
              </a:rPr>
              <a:t>folikülü</a:t>
            </a:r>
            <a:r>
              <a:rPr lang="tr-TR" sz="1600" b="0" i="0" dirty="0">
                <a:solidFill>
                  <a:schemeClr val="accent3">
                    <a:lumMod val="60000"/>
                    <a:lumOff val="40000"/>
                  </a:schemeClr>
                </a:solidFill>
                <a:effectLst/>
                <a:latin typeface="Georgia" panose="02040502050405020303" pitchFamily="18" charset="0"/>
              </a:rPr>
              <a:t> gelişimi nispeten hızlı bir şekilde artar. Yumurtlayacak olgun </a:t>
            </a:r>
            <a:r>
              <a:rPr lang="tr-TR" sz="1600" b="0" i="0" dirty="0" err="1">
                <a:solidFill>
                  <a:schemeClr val="accent3">
                    <a:lumMod val="60000"/>
                    <a:lumOff val="40000"/>
                  </a:schemeClr>
                </a:solidFill>
                <a:effectLst/>
                <a:latin typeface="Georgia" panose="02040502050405020303" pitchFamily="18" charset="0"/>
              </a:rPr>
              <a:t>graaf</a:t>
            </a:r>
            <a:r>
              <a:rPr lang="tr-TR" sz="1600" b="0" i="0" dirty="0">
                <a:solidFill>
                  <a:schemeClr val="accent3">
                    <a:lumMod val="60000"/>
                    <a:lumOff val="40000"/>
                  </a:schemeClr>
                </a:solidFill>
                <a:effectLst/>
                <a:latin typeface="Georgia" panose="02040502050405020303" pitchFamily="18" charset="0"/>
              </a:rPr>
              <a:t> </a:t>
            </a:r>
            <a:r>
              <a:rPr lang="tr-TR" sz="1600" b="0" i="0" dirty="0" err="1">
                <a:solidFill>
                  <a:schemeClr val="accent3">
                    <a:lumMod val="60000"/>
                    <a:lumOff val="40000"/>
                  </a:schemeClr>
                </a:solidFill>
                <a:effectLst/>
                <a:latin typeface="Georgia" panose="02040502050405020303" pitchFamily="18" charset="0"/>
              </a:rPr>
              <a:t>folikülünün</a:t>
            </a:r>
            <a:r>
              <a:rPr lang="tr-TR" sz="1600" b="0" i="0" dirty="0">
                <a:solidFill>
                  <a:schemeClr val="accent3">
                    <a:lumMod val="60000"/>
                    <a:lumOff val="40000"/>
                  </a:schemeClr>
                </a:solidFill>
                <a:effectLst/>
                <a:latin typeface="Georgia" panose="02040502050405020303" pitchFamily="18" charset="0"/>
              </a:rPr>
              <a:t> </a:t>
            </a:r>
            <a:r>
              <a:rPr lang="tr-TR" sz="1600" b="0" i="0" dirty="0" err="1">
                <a:solidFill>
                  <a:schemeClr val="accent3">
                    <a:lumMod val="60000"/>
                    <a:lumOff val="40000"/>
                  </a:schemeClr>
                </a:solidFill>
                <a:effectLst/>
                <a:latin typeface="Georgia" panose="02040502050405020303" pitchFamily="18" charset="0"/>
              </a:rPr>
              <a:t>antral</a:t>
            </a:r>
            <a:r>
              <a:rPr lang="tr-TR" sz="1600" b="0" i="0" dirty="0">
                <a:solidFill>
                  <a:schemeClr val="accent3">
                    <a:lumMod val="60000"/>
                    <a:lumOff val="40000"/>
                  </a:schemeClr>
                </a:solidFill>
                <a:effectLst/>
                <a:latin typeface="Georgia" panose="02040502050405020303" pitchFamily="18" charset="0"/>
              </a:rPr>
              <a:t> fazı tamamlaması 40 ila 50 gün sürer.</a:t>
            </a:r>
            <a:endParaRPr lang="tr-TR" sz="1600" dirty="0">
              <a:solidFill>
                <a:schemeClr val="accent3">
                  <a:lumMod val="60000"/>
                  <a:lumOff val="40000"/>
                </a:schemeClr>
              </a:solidFill>
            </a:endParaRPr>
          </a:p>
        </p:txBody>
      </p:sp>
      <p:pic>
        <p:nvPicPr>
          <p:cNvPr id="4" name="Resim 3">
            <a:extLst>
              <a:ext uri="{FF2B5EF4-FFF2-40B4-BE49-F238E27FC236}">
                <a16:creationId xmlns:a16="http://schemas.microsoft.com/office/drawing/2014/main" id="{F8D84C1B-7BFC-4B51-B6BF-96019705A79A}"/>
              </a:ext>
            </a:extLst>
          </p:cNvPr>
          <p:cNvPicPr>
            <a:picLocks noChangeAspect="1"/>
          </p:cNvPicPr>
          <p:nvPr/>
        </p:nvPicPr>
        <p:blipFill>
          <a:blip r:embed="rId2"/>
          <a:stretch>
            <a:fillRect/>
          </a:stretch>
        </p:blipFill>
        <p:spPr>
          <a:xfrm>
            <a:off x="9155154" y="2088064"/>
            <a:ext cx="2639797" cy="3487214"/>
          </a:xfrm>
          <a:prstGeom prst="rect">
            <a:avLst/>
          </a:prstGeom>
        </p:spPr>
      </p:pic>
    </p:spTree>
    <p:extLst>
      <p:ext uri="{BB962C8B-B14F-4D97-AF65-F5344CB8AC3E}">
        <p14:creationId xmlns:p14="http://schemas.microsoft.com/office/powerpoint/2010/main" val="2265529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B1571D-9816-4004-A11B-E01AE1FF96C9}"/>
              </a:ext>
            </a:extLst>
          </p:cNvPr>
          <p:cNvSpPr>
            <a:spLocks noGrp="1"/>
          </p:cNvSpPr>
          <p:nvPr>
            <p:ph type="title"/>
          </p:nvPr>
        </p:nvSpPr>
        <p:spPr>
          <a:xfrm>
            <a:off x="214079" y="117159"/>
            <a:ext cx="9404723" cy="1400530"/>
          </a:xfrm>
        </p:spPr>
        <p:txBody>
          <a:bodyPr/>
          <a:lstStyle/>
          <a:p>
            <a:r>
              <a:rPr lang="tr-TR" dirty="0"/>
              <a:t>NORMAL ADET DÖNGÜSÜ</a:t>
            </a:r>
          </a:p>
        </p:txBody>
      </p:sp>
      <p:sp>
        <p:nvSpPr>
          <p:cNvPr id="3" name="İçerik Yer Tutucusu 2">
            <a:extLst>
              <a:ext uri="{FF2B5EF4-FFF2-40B4-BE49-F238E27FC236}">
                <a16:creationId xmlns:a16="http://schemas.microsoft.com/office/drawing/2014/main" id="{081B2E96-6EFA-4140-AEB6-226CDD1340FA}"/>
              </a:ext>
            </a:extLst>
          </p:cNvPr>
          <p:cNvSpPr>
            <a:spLocks noGrp="1"/>
          </p:cNvSpPr>
          <p:nvPr>
            <p:ph idx="1"/>
          </p:nvPr>
        </p:nvSpPr>
        <p:spPr>
          <a:xfrm>
            <a:off x="214079" y="1264353"/>
            <a:ext cx="8946541" cy="4195481"/>
          </a:xfrm>
        </p:spPr>
        <p:txBody>
          <a:bodyPr>
            <a:normAutofit/>
          </a:bodyPr>
          <a:lstStyle/>
          <a:p>
            <a:r>
              <a:rPr lang="tr-TR" dirty="0"/>
              <a:t>SEÇİM</a:t>
            </a:r>
          </a:p>
          <a:p>
            <a:pPr lvl="1"/>
            <a:r>
              <a:rPr lang="tr-TR" sz="1600" b="0" i="0" dirty="0">
                <a:solidFill>
                  <a:schemeClr val="accent3">
                    <a:lumMod val="60000"/>
                    <a:lumOff val="40000"/>
                  </a:schemeClr>
                </a:solidFill>
                <a:effectLst/>
                <a:latin typeface="Georgia" panose="02040502050405020303" pitchFamily="18" charset="0"/>
              </a:rPr>
              <a:t>Baskın </a:t>
            </a:r>
            <a:r>
              <a:rPr lang="tr-TR" sz="1600" b="0" i="0" dirty="0" err="1">
                <a:solidFill>
                  <a:schemeClr val="accent3">
                    <a:lumMod val="60000"/>
                    <a:lumOff val="40000"/>
                  </a:schemeClr>
                </a:solidFill>
                <a:effectLst/>
                <a:latin typeface="Georgia" panose="02040502050405020303" pitchFamily="18" charset="0"/>
              </a:rPr>
              <a:t>folikül</a:t>
            </a:r>
            <a:r>
              <a:rPr lang="tr-TR" sz="1600" b="0" i="0" dirty="0">
                <a:solidFill>
                  <a:schemeClr val="accent3">
                    <a:lumMod val="60000"/>
                    <a:lumOff val="40000"/>
                  </a:schemeClr>
                </a:solidFill>
                <a:effectLst/>
                <a:latin typeface="Georgia" panose="02040502050405020303" pitchFamily="18" charset="0"/>
              </a:rPr>
              <a:t>, önceki adet döngüsünün </a:t>
            </a:r>
            <a:r>
              <a:rPr lang="tr-TR" sz="1600" b="0" i="0" dirty="0" err="1">
                <a:solidFill>
                  <a:schemeClr val="accent3">
                    <a:lumMod val="60000"/>
                    <a:lumOff val="40000"/>
                  </a:schemeClr>
                </a:solidFill>
                <a:effectLst/>
                <a:latin typeface="Georgia" panose="02040502050405020303" pitchFamily="18" charset="0"/>
              </a:rPr>
              <a:t>luteal</a:t>
            </a:r>
            <a:r>
              <a:rPr lang="tr-TR" sz="1600" b="0" i="0" dirty="0">
                <a:solidFill>
                  <a:schemeClr val="accent3">
                    <a:lumMod val="60000"/>
                    <a:lumOff val="40000"/>
                  </a:schemeClr>
                </a:solidFill>
                <a:effectLst/>
                <a:latin typeface="Georgia" panose="02040502050405020303" pitchFamily="18" charset="0"/>
              </a:rPr>
              <a:t> fazının sonunda bir </a:t>
            </a:r>
            <a:r>
              <a:rPr lang="tr-TR" sz="1600" b="0" i="0" dirty="0" err="1">
                <a:solidFill>
                  <a:schemeClr val="accent3">
                    <a:lumMod val="60000"/>
                    <a:lumOff val="40000"/>
                  </a:schemeClr>
                </a:solidFill>
                <a:effectLst/>
                <a:latin typeface="Georgia" panose="02040502050405020303" pitchFamily="18" charset="0"/>
              </a:rPr>
              <a:t>kohorttan</a:t>
            </a:r>
            <a:r>
              <a:rPr lang="tr-TR" sz="1600" b="0" i="0" dirty="0">
                <a:solidFill>
                  <a:schemeClr val="accent3">
                    <a:lumMod val="60000"/>
                    <a:lumOff val="40000"/>
                  </a:schemeClr>
                </a:solidFill>
                <a:effectLst/>
                <a:latin typeface="Georgia" panose="02040502050405020303" pitchFamily="18" charset="0"/>
              </a:rPr>
              <a:t> seçilir. Seçilen </a:t>
            </a:r>
            <a:r>
              <a:rPr lang="tr-TR" sz="1600" b="0" i="0" dirty="0" err="1">
                <a:solidFill>
                  <a:schemeClr val="accent3">
                    <a:lumMod val="60000"/>
                    <a:lumOff val="40000"/>
                  </a:schemeClr>
                </a:solidFill>
                <a:effectLst/>
                <a:latin typeface="Georgia" panose="02040502050405020303" pitchFamily="18" charset="0"/>
              </a:rPr>
              <a:t>folikülün</a:t>
            </a:r>
            <a:r>
              <a:rPr lang="tr-TR" sz="1600" b="0" i="0" dirty="0">
                <a:solidFill>
                  <a:schemeClr val="accent3">
                    <a:lumMod val="60000"/>
                    <a:lumOff val="40000"/>
                  </a:schemeClr>
                </a:solidFill>
                <a:effectLst/>
                <a:latin typeface="Georgia" panose="02040502050405020303" pitchFamily="18" charset="0"/>
              </a:rPr>
              <a:t> yumurtlama aşamasına gelişmesi için 20 güne ihtiyacı vardır.</a:t>
            </a:r>
          </a:p>
          <a:p>
            <a:pPr lvl="1"/>
            <a:r>
              <a:rPr lang="tr-TR" sz="1600" b="0" i="0" dirty="0">
                <a:solidFill>
                  <a:schemeClr val="accent3">
                    <a:lumMod val="60000"/>
                    <a:lumOff val="40000"/>
                  </a:schemeClr>
                </a:solidFill>
                <a:effectLst/>
                <a:latin typeface="Georgia" panose="02040502050405020303" pitchFamily="18" charset="0"/>
              </a:rPr>
              <a:t>Döngünün </a:t>
            </a:r>
            <a:r>
              <a:rPr lang="tr-TR" sz="1600" b="0" i="0" dirty="0" err="1">
                <a:solidFill>
                  <a:schemeClr val="accent3">
                    <a:lumMod val="60000"/>
                    <a:lumOff val="40000"/>
                  </a:schemeClr>
                </a:solidFill>
                <a:effectLst/>
                <a:latin typeface="Georgia" panose="02040502050405020303" pitchFamily="18" charset="0"/>
              </a:rPr>
              <a:t>midluteal</a:t>
            </a:r>
            <a:r>
              <a:rPr lang="tr-TR" sz="1600" b="0" i="0" dirty="0">
                <a:solidFill>
                  <a:schemeClr val="accent3">
                    <a:lumMod val="60000"/>
                    <a:lumOff val="40000"/>
                  </a:schemeClr>
                </a:solidFill>
                <a:effectLst/>
                <a:latin typeface="Georgia" panose="02040502050405020303" pitchFamily="18" charset="0"/>
              </a:rPr>
              <a:t> fazından kısa bir süre sonra, </a:t>
            </a:r>
            <a:r>
              <a:rPr lang="tr-TR" sz="1600" b="0" i="0" dirty="0" err="1">
                <a:solidFill>
                  <a:schemeClr val="accent3">
                    <a:lumMod val="60000"/>
                    <a:lumOff val="40000"/>
                  </a:schemeClr>
                </a:solidFill>
                <a:effectLst/>
                <a:latin typeface="Georgia" panose="02040502050405020303" pitchFamily="18" charset="0"/>
              </a:rPr>
              <a:t>granüloza</a:t>
            </a:r>
            <a:r>
              <a:rPr lang="tr-TR" sz="1600" b="0" i="0" dirty="0">
                <a:solidFill>
                  <a:schemeClr val="accent3">
                    <a:lumMod val="60000"/>
                    <a:lumOff val="40000"/>
                  </a:schemeClr>
                </a:solidFill>
                <a:effectLst/>
                <a:latin typeface="Georgia" panose="02040502050405020303" pitchFamily="18" charset="0"/>
              </a:rPr>
              <a:t> hücreleri mitoz oranında keskin bir artış gösterir. Seçilimin ilk göstergesi </a:t>
            </a:r>
            <a:r>
              <a:rPr lang="tr-TR" sz="1600" b="0" i="0" dirty="0" err="1">
                <a:solidFill>
                  <a:schemeClr val="accent3">
                    <a:lumMod val="60000"/>
                    <a:lumOff val="40000"/>
                  </a:schemeClr>
                </a:solidFill>
                <a:effectLst/>
                <a:latin typeface="Georgia" panose="02040502050405020303" pitchFamily="18" charset="0"/>
              </a:rPr>
              <a:t>granüloza</a:t>
            </a:r>
            <a:r>
              <a:rPr lang="tr-TR" sz="1600" b="0" i="0" dirty="0">
                <a:solidFill>
                  <a:schemeClr val="accent3">
                    <a:lumMod val="60000"/>
                    <a:lumOff val="40000"/>
                  </a:schemeClr>
                </a:solidFill>
                <a:effectLst/>
                <a:latin typeface="Georgia" panose="02040502050405020303" pitchFamily="18" charset="0"/>
              </a:rPr>
              <a:t> hücrelerinin yüksek bir oranda bölünmeye devam etmesidir. Yüksek sürekli </a:t>
            </a:r>
            <a:r>
              <a:rPr lang="tr-TR" sz="1600" b="0" i="0" dirty="0" err="1">
                <a:solidFill>
                  <a:schemeClr val="accent3">
                    <a:lumMod val="60000"/>
                    <a:lumOff val="40000"/>
                  </a:schemeClr>
                </a:solidFill>
                <a:effectLst/>
                <a:latin typeface="Georgia" panose="02040502050405020303" pitchFamily="18" charset="0"/>
              </a:rPr>
              <a:t>mitotik</a:t>
            </a:r>
            <a:r>
              <a:rPr lang="tr-TR" sz="1600" b="0" i="0" dirty="0">
                <a:solidFill>
                  <a:schemeClr val="accent3">
                    <a:lumMod val="60000"/>
                    <a:lumOff val="40000"/>
                  </a:schemeClr>
                </a:solidFill>
                <a:effectLst/>
                <a:latin typeface="Georgia" panose="02040502050405020303" pitchFamily="18" charset="0"/>
              </a:rPr>
              <a:t> oran ve </a:t>
            </a:r>
            <a:r>
              <a:rPr lang="tr-TR" sz="1600" b="0" i="0" dirty="0" err="1">
                <a:solidFill>
                  <a:schemeClr val="accent3">
                    <a:lumMod val="60000"/>
                    <a:lumOff val="40000"/>
                  </a:schemeClr>
                </a:solidFill>
                <a:effectLst/>
                <a:latin typeface="Georgia" panose="02040502050405020303" pitchFamily="18" charset="0"/>
              </a:rPr>
              <a:t>foliküler</a:t>
            </a:r>
            <a:r>
              <a:rPr lang="tr-TR" sz="1600" b="0" i="0" dirty="0">
                <a:solidFill>
                  <a:schemeClr val="accent3">
                    <a:lumMod val="60000"/>
                    <a:lumOff val="40000"/>
                  </a:schemeClr>
                </a:solidFill>
                <a:effectLst/>
                <a:latin typeface="Georgia" panose="02040502050405020303" pitchFamily="18" charset="0"/>
              </a:rPr>
              <a:t> sıvının kademeli birikiminin bir sonucu olarak, dominant </a:t>
            </a:r>
            <a:r>
              <a:rPr lang="tr-TR" sz="1600" b="0" i="0" dirty="0" err="1">
                <a:solidFill>
                  <a:schemeClr val="accent3">
                    <a:lumMod val="60000"/>
                    <a:lumOff val="40000"/>
                  </a:schemeClr>
                </a:solidFill>
                <a:effectLst/>
                <a:latin typeface="Georgia" panose="02040502050405020303" pitchFamily="18" charset="0"/>
              </a:rPr>
              <a:t>folikül</a:t>
            </a:r>
            <a:r>
              <a:rPr lang="tr-TR" sz="1600" b="0" i="0" dirty="0">
                <a:solidFill>
                  <a:schemeClr val="accent3">
                    <a:lumMod val="60000"/>
                    <a:lumOff val="40000"/>
                  </a:schemeClr>
                </a:solidFill>
                <a:effectLst/>
                <a:latin typeface="Georgia" panose="02040502050405020303" pitchFamily="18" charset="0"/>
              </a:rPr>
              <a:t> dikkate değer bir büyüme geçirir. </a:t>
            </a:r>
          </a:p>
          <a:p>
            <a:pPr lvl="1"/>
            <a:r>
              <a:rPr lang="tr-TR" sz="1600" b="0" i="0" dirty="0" err="1">
                <a:solidFill>
                  <a:schemeClr val="accent3">
                    <a:lumMod val="60000"/>
                    <a:lumOff val="40000"/>
                  </a:schemeClr>
                </a:solidFill>
                <a:effectLst/>
                <a:latin typeface="Georgia" panose="02040502050405020303" pitchFamily="18" charset="0"/>
              </a:rPr>
              <a:t>Luteal</a:t>
            </a:r>
            <a:r>
              <a:rPr lang="tr-TR" sz="1600" b="0" i="0" dirty="0">
                <a:solidFill>
                  <a:schemeClr val="accent3">
                    <a:lumMod val="60000"/>
                    <a:lumOff val="40000"/>
                  </a:schemeClr>
                </a:solidFill>
                <a:effectLst/>
                <a:latin typeface="Georgia" panose="02040502050405020303" pitchFamily="18" charset="0"/>
              </a:rPr>
              <a:t> fazın sonunda başlayan ve erken </a:t>
            </a:r>
            <a:r>
              <a:rPr lang="tr-TR" sz="1600" b="0" i="0" dirty="0" err="1">
                <a:solidFill>
                  <a:schemeClr val="accent3">
                    <a:lumMod val="60000"/>
                    <a:lumOff val="40000"/>
                  </a:schemeClr>
                </a:solidFill>
                <a:effectLst/>
                <a:latin typeface="Georgia" panose="02040502050405020303" pitchFamily="18" charset="0"/>
              </a:rPr>
              <a:t>foliküler</a:t>
            </a:r>
            <a:r>
              <a:rPr lang="tr-TR" sz="1600" b="0" i="0" dirty="0">
                <a:solidFill>
                  <a:schemeClr val="accent3">
                    <a:lumMod val="60000"/>
                    <a:lumOff val="40000"/>
                  </a:schemeClr>
                </a:solidFill>
                <a:effectLst/>
                <a:latin typeface="Georgia" panose="02040502050405020303" pitchFamily="18" charset="0"/>
              </a:rPr>
              <a:t> faz boyunca devam eden plazma FSH seviyelerindeki artış </a:t>
            </a:r>
            <a:r>
              <a:rPr lang="tr-TR" sz="1600" b="0" i="0" dirty="0" err="1">
                <a:solidFill>
                  <a:schemeClr val="accent3">
                    <a:lumMod val="60000"/>
                    <a:lumOff val="40000"/>
                  </a:schemeClr>
                </a:solidFill>
                <a:effectLst/>
                <a:latin typeface="Georgia" panose="02040502050405020303" pitchFamily="18" charset="0"/>
              </a:rPr>
              <a:t>folikül</a:t>
            </a:r>
            <a:r>
              <a:rPr lang="tr-TR" sz="1600" b="0" i="0" dirty="0">
                <a:solidFill>
                  <a:schemeClr val="accent3">
                    <a:lumMod val="60000"/>
                    <a:lumOff val="40000"/>
                  </a:schemeClr>
                </a:solidFill>
                <a:effectLst/>
                <a:latin typeface="Georgia" panose="02040502050405020303" pitchFamily="18" charset="0"/>
              </a:rPr>
              <a:t> </a:t>
            </a:r>
            <a:r>
              <a:rPr lang="tr-TR" sz="1600" b="0" i="0" dirty="0" err="1">
                <a:solidFill>
                  <a:schemeClr val="accent3">
                    <a:lumMod val="60000"/>
                    <a:lumOff val="40000"/>
                  </a:schemeClr>
                </a:solidFill>
                <a:effectLst/>
                <a:latin typeface="Georgia" panose="02040502050405020303" pitchFamily="18" charset="0"/>
              </a:rPr>
              <a:t>seçilimini</a:t>
            </a:r>
            <a:r>
              <a:rPr lang="tr-TR" sz="1600" b="0" i="0" dirty="0">
                <a:solidFill>
                  <a:schemeClr val="accent3">
                    <a:lumMod val="60000"/>
                    <a:lumOff val="40000"/>
                  </a:schemeClr>
                </a:solidFill>
                <a:effectLst/>
                <a:latin typeface="Georgia" panose="02040502050405020303" pitchFamily="18" charset="0"/>
              </a:rPr>
              <a:t> harekete geçirir. Sağlıklı (dominant) </a:t>
            </a:r>
            <a:r>
              <a:rPr lang="tr-TR" sz="1600" b="0" i="0" dirty="0" err="1">
                <a:solidFill>
                  <a:schemeClr val="accent3">
                    <a:lumMod val="60000"/>
                    <a:lumOff val="40000"/>
                  </a:schemeClr>
                </a:solidFill>
                <a:effectLst/>
                <a:latin typeface="Georgia" panose="02040502050405020303" pitchFamily="18" charset="0"/>
              </a:rPr>
              <a:t>folikülün</a:t>
            </a:r>
            <a:r>
              <a:rPr lang="tr-TR" sz="1600" b="0" i="0" dirty="0">
                <a:solidFill>
                  <a:schemeClr val="accent3">
                    <a:lumMod val="60000"/>
                    <a:lumOff val="40000"/>
                  </a:schemeClr>
                </a:solidFill>
                <a:effectLst/>
                <a:latin typeface="Georgia" panose="02040502050405020303" pitchFamily="18" charset="0"/>
              </a:rPr>
              <a:t> </a:t>
            </a:r>
            <a:r>
              <a:rPr lang="tr-TR" sz="1600" b="0" i="0" dirty="0" err="1">
                <a:solidFill>
                  <a:schemeClr val="accent3">
                    <a:lumMod val="60000"/>
                    <a:lumOff val="40000"/>
                  </a:schemeClr>
                </a:solidFill>
                <a:effectLst/>
                <a:latin typeface="Georgia" panose="02040502050405020303" pitchFamily="18" charset="0"/>
              </a:rPr>
              <a:t>foliküler</a:t>
            </a:r>
            <a:r>
              <a:rPr lang="tr-TR" sz="1600" b="0" i="0" dirty="0">
                <a:solidFill>
                  <a:schemeClr val="accent3">
                    <a:lumMod val="60000"/>
                    <a:lumOff val="40000"/>
                  </a:schemeClr>
                </a:solidFill>
                <a:effectLst/>
                <a:latin typeface="Georgia" panose="02040502050405020303" pitchFamily="18" charset="0"/>
              </a:rPr>
              <a:t> sıvısındaki FSH konsantrasyonu artar ancak dominant olmayan </a:t>
            </a:r>
            <a:r>
              <a:rPr lang="tr-TR" sz="1600" b="0" i="0" dirty="0" err="1">
                <a:solidFill>
                  <a:schemeClr val="accent3">
                    <a:lumMod val="60000"/>
                    <a:lumOff val="40000"/>
                  </a:schemeClr>
                </a:solidFill>
                <a:effectLst/>
                <a:latin typeface="Georgia" panose="02040502050405020303" pitchFamily="18" charset="0"/>
              </a:rPr>
              <a:t>atretik</a:t>
            </a:r>
            <a:r>
              <a:rPr lang="tr-TR" sz="1600" b="0" i="0" dirty="0">
                <a:solidFill>
                  <a:schemeClr val="accent3">
                    <a:lumMod val="60000"/>
                    <a:lumOff val="40000"/>
                  </a:schemeClr>
                </a:solidFill>
                <a:effectLst/>
                <a:latin typeface="Georgia" panose="02040502050405020303" pitchFamily="18" charset="0"/>
              </a:rPr>
              <a:t> </a:t>
            </a:r>
            <a:r>
              <a:rPr lang="tr-TR" sz="1600" b="0" i="0" dirty="0" err="1">
                <a:solidFill>
                  <a:schemeClr val="accent3">
                    <a:lumMod val="60000"/>
                    <a:lumOff val="40000"/>
                  </a:schemeClr>
                </a:solidFill>
                <a:effectLst/>
                <a:latin typeface="Georgia" panose="02040502050405020303" pitchFamily="18" charset="0"/>
              </a:rPr>
              <a:t>foliküllerde</a:t>
            </a:r>
            <a:r>
              <a:rPr lang="tr-TR" sz="1600" b="0" i="0" dirty="0">
                <a:solidFill>
                  <a:schemeClr val="accent3">
                    <a:lumMod val="60000"/>
                    <a:lumOff val="40000"/>
                  </a:schemeClr>
                </a:solidFill>
                <a:effectLst/>
                <a:latin typeface="Georgia" panose="02040502050405020303" pitchFamily="18" charset="0"/>
              </a:rPr>
              <a:t> artmaz. Tüm </a:t>
            </a:r>
            <a:r>
              <a:rPr lang="tr-TR" sz="1600" b="0" i="0" dirty="0" err="1">
                <a:solidFill>
                  <a:schemeClr val="accent3">
                    <a:lumMod val="60000"/>
                    <a:lumOff val="40000"/>
                  </a:schemeClr>
                </a:solidFill>
                <a:effectLst/>
                <a:latin typeface="Georgia" panose="02040502050405020303" pitchFamily="18" charset="0"/>
              </a:rPr>
              <a:t>foliküllerin</a:t>
            </a:r>
            <a:r>
              <a:rPr lang="tr-TR" sz="1600" b="0" i="0" dirty="0">
                <a:solidFill>
                  <a:schemeClr val="accent3">
                    <a:lumMod val="60000"/>
                    <a:lumOff val="40000"/>
                  </a:schemeClr>
                </a:solidFill>
                <a:effectLst/>
                <a:latin typeface="Georgia" panose="02040502050405020303" pitchFamily="18" charset="0"/>
              </a:rPr>
              <a:t> %99,9'undan fazlası seçilmez ve </a:t>
            </a:r>
            <a:r>
              <a:rPr lang="tr-TR" sz="1600" b="0" i="0" dirty="0" err="1">
                <a:solidFill>
                  <a:schemeClr val="accent3">
                    <a:lumMod val="60000"/>
                    <a:lumOff val="40000"/>
                  </a:schemeClr>
                </a:solidFill>
                <a:effectLst/>
                <a:latin typeface="Georgia" panose="02040502050405020303" pitchFamily="18" charset="0"/>
              </a:rPr>
              <a:t>atreziye</a:t>
            </a:r>
            <a:r>
              <a:rPr lang="tr-TR" sz="1600" b="0" i="0" dirty="0">
                <a:solidFill>
                  <a:schemeClr val="accent3">
                    <a:lumMod val="60000"/>
                    <a:lumOff val="40000"/>
                  </a:schemeClr>
                </a:solidFill>
                <a:effectLst/>
                <a:latin typeface="Georgia" panose="02040502050405020303" pitchFamily="18" charset="0"/>
              </a:rPr>
              <a:t> uğrar.</a:t>
            </a:r>
          </a:p>
          <a:p>
            <a:pPr lvl="1"/>
            <a:endParaRPr lang="tr-TR" dirty="0"/>
          </a:p>
        </p:txBody>
      </p:sp>
      <p:pic>
        <p:nvPicPr>
          <p:cNvPr id="4" name="Resim 3">
            <a:extLst>
              <a:ext uri="{FF2B5EF4-FFF2-40B4-BE49-F238E27FC236}">
                <a16:creationId xmlns:a16="http://schemas.microsoft.com/office/drawing/2014/main" id="{5EA77963-53BE-456C-9357-7F06C4D1F43F}"/>
              </a:ext>
            </a:extLst>
          </p:cNvPr>
          <p:cNvPicPr>
            <a:picLocks noChangeAspect="1"/>
          </p:cNvPicPr>
          <p:nvPr/>
        </p:nvPicPr>
        <p:blipFill>
          <a:blip r:embed="rId2"/>
          <a:stretch>
            <a:fillRect/>
          </a:stretch>
        </p:blipFill>
        <p:spPr>
          <a:xfrm>
            <a:off x="9096431" y="2700460"/>
            <a:ext cx="2639797" cy="3487214"/>
          </a:xfrm>
          <a:prstGeom prst="rect">
            <a:avLst/>
          </a:prstGeom>
        </p:spPr>
      </p:pic>
    </p:spTree>
    <p:extLst>
      <p:ext uri="{BB962C8B-B14F-4D97-AF65-F5344CB8AC3E}">
        <p14:creationId xmlns:p14="http://schemas.microsoft.com/office/powerpoint/2010/main" val="1670895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9D272B-F110-4FEC-88B2-DC3DD72E5B36}"/>
              </a:ext>
            </a:extLst>
          </p:cNvPr>
          <p:cNvSpPr>
            <a:spLocks noGrp="1"/>
          </p:cNvSpPr>
          <p:nvPr>
            <p:ph type="title"/>
          </p:nvPr>
        </p:nvSpPr>
        <p:spPr>
          <a:xfrm>
            <a:off x="264413" y="31192"/>
            <a:ext cx="9404723" cy="1400530"/>
          </a:xfrm>
        </p:spPr>
        <p:txBody>
          <a:bodyPr/>
          <a:lstStyle/>
          <a:p>
            <a:r>
              <a:rPr lang="tr-TR" dirty="0"/>
              <a:t>NORMAL ADET DÖNGÜSÜ</a:t>
            </a:r>
          </a:p>
        </p:txBody>
      </p:sp>
      <p:sp>
        <p:nvSpPr>
          <p:cNvPr id="3" name="İçerik Yer Tutucusu 2">
            <a:extLst>
              <a:ext uri="{FF2B5EF4-FFF2-40B4-BE49-F238E27FC236}">
                <a16:creationId xmlns:a16="http://schemas.microsoft.com/office/drawing/2014/main" id="{C40FE754-8416-41A0-A1ED-41CAA744AE75}"/>
              </a:ext>
            </a:extLst>
          </p:cNvPr>
          <p:cNvSpPr>
            <a:spLocks noGrp="1"/>
          </p:cNvSpPr>
          <p:nvPr>
            <p:ph idx="1"/>
          </p:nvPr>
        </p:nvSpPr>
        <p:spPr>
          <a:xfrm>
            <a:off x="264413" y="870070"/>
            <a:ext cx="8946541" cy="4195481"/>
          </a:xfrm>
        </p:spPr>
        <p:txBody>
          <a:bodyPr>
            <a:normAutofit/>
          </a:bodyPr>
          <a:lstStyle/>
          <a:p>
            <a:r>
              <a:rPr lang="tr-TR" dirty="0"/>
              <a:t>YUMURTLAMA</a:t>
            </a:r>
          </a:p>
          <a:p>
            <a:pPr lvl="1"/>
            <a:r>
              <a:rPr lang="tr-TR" sz="1200" b="0" i="0" dirty="0">
                <a:solidFill>
                  <a:schemeClr val="accent3">
                    <a:lumMod val="60000"/>
                    <a:lumOff val="40000"/>
                  </a:schemeClr>
                </a:solidFill>
                <a:effectLst/>
                <a:latin typeface="Georgia" panose="02040502050405020303" pitchFamily="18" charset="0"/>
              </a:rPr>
              <a:t>Adet döngüsünün orta noktasında, LH ve </a:t>
            </a:r>
            <a:r>
              <a:rPr lang="tr-TR" sz="1200" b="0" i="0" dirty="0" err="1">
                <a:solidFill>
                  <a:schemeClr val="accent3">
                    <a:lumMod val="60000"/>
                    <a:lumOff val="40000"/>
                  </a:schemeClr>
                </a:solidFill>
                <a:effectLst/>
                <a:latin typeface="Georgia" panose="02040502050405020303" pitchFamily="18" charset="0"/>
              </a:rPr>
              <a:t>FSH'nin</a:t>
            </a:r>
            <a:r>
              <a:rPr lang="tr-TR" sz="1200" b="0" i="0" dirty="0">
                <a:solidFill>
                  <a:schemeClr val="accent3">
                    <a:lumMod val="60000"/>
                    <a:lumOff val="40000"/>
                  </a:schemeClr>
                </a:solidFill>
                <a:effectLst/>
                <a:latin typeface="Georgia" panose="02040502050405020303" pitchFamily="18" charset="0"/>
              </a:rPr>
              <a:t> </a:t>
            </a:r>
            <a:r>
              <a:rPr lang="tr-TR" sz="1200" b="0" i="0" dirty="0" err="1">
                <a:solidFill>
                  <a:schemeClr val="accent3">
                    <a:lumMod val="60000"/>
                    <a:lumOff val="40000"/>
                  </a:schemeClr>
                </a:solidFill>
                <a:effectLst/>
                <a:latin typeface="Georgia" panose="02040502050405020303" pitchFamily="18" charset="0"/>
              </a:rPr>
              <a:t>preovulatuar</a:t>
            </a:r>
            <a:r>
              <a:rPr lang="tr-TR" sz="1200" b="0" i="0" dirty="0">
                <a:solidFill>
                  <a:schemeClr val="accent3">
                    <a:lumMod val="60000"/>
                    <a:lumOff val="40000"/>
                  </a:schemeClr>
                </a:solidFill>
                <a:effectLst/>
                <a:latin typeface="Georgia" panose="02040502050405020303" pitchFamily="18" charset="0"/>
              </a:rPr>
              <a:t> dalgalanmaları, </a:t>
            </a:r>
            <a:r>
              <a:rPr lang="tr-TR" sz="1200" b="0" i="0" dirty="0" err="1">
                <a:solidFill>
                  <a:schemeClr val="accent3">
                    <a:lumMod val="60000"/>
                    <a:lumOff val="40000"/>
                  </a:schemeClr>
                </a:solidFill>
                <a:effectLst/>
                <a:latin typeface="Georgia" panose="02040502050405020303" pitchFamily="18" charset="0"/>
              </a:rPr>
              <a:t>ovülasyona</a:t>
            </a:r>
            <a:r>
              <a:rPr lang="tr-TR" sz="1200" b="0" i="0" dirty="0">
                <a:solidFill>
                  <a:schemeClr val="accent3">
                    <a:lumMod val="60000"/>
                    <a:lumOff val="40000"/>
                  </a:schemeClr>
                </a:solidFill>
                <a:effectLst/>
                <a:latin typeface="Georgia" panose="02040502050405020303" pitchFamily="18" charset="0"/>
              </a:rPr>
              <a:t> yol açan olayları başlatmak için </a:t>
            </a:r>
            <a:r>
              <a:rPr lang="tr-TR" sz="1200" b="0" i="0" dirty="0" err="1">
                <a:solidFill>
                  <a:schemeClr val="accent3">
                    <a:lumMod val="60000"/>
                    <a:lumOff val="40000"/>
                  </a:schemeClr>
                </a:solidFill>
                <a:effectLst/>
                <a:latin typeface="Georgia" panose="02040502050405020303" pitchFamily="18" charset="0"/>
              </a:rPr>
              <a:t>preovulatuar</a:t>
            </a:r>
            <a:r>
              <a:rPr lang="tr-TR" sz="1200" b="0" i="0" dirty="0">
                <a:solidFill>
                  <a:schemeClr val="accent3">
                    <a:lumMod val="60000"/>
                    <a:lumOff val="40000"/>
                  </a:schemeClr>
                </a:solidFill>
                <a:effectLst/>
                <a:latin typeface="Georgia" panose="02040502050405020303" pitchFamily="18" charset="0"/>
              </a:rPr>
              <a:t> </a:t>
            </a:r>
            <a:r>
              <a:rPr lang="tr-TR" sz="1200" b="0" i="0" dirty="0" err="1">
                <a:solidFill>
                  <a:schemeClr val="accent3">
                    <a:lumMod val="60000"/>
                    <a:lumOff val="40000"/>
                  </a:schemeClr>
                </a:solidFill>
                <a:effectLst/>
                <a:latin typeface="Georgia" panose="02040502050405020303" pitchFamily="18" charset="0"/>
              </a:rPr>
              <a:t>folikül</a:t>
            </a:r>
            <a:r>
              <a:rPr lang="tr-TR" sz="1200" b="0" i="0" dirty="0">
                <a:solidFill>
                  <a:schemeClr val="accent3">
                    <a:lumMod val="60000"/>
                    <a:lumOff val="40000"/>
                  </a:schemeClr>
                </a:solidFill>
                <a:effectLst/>
                <a:latin typeface="Georgia" panose="02040502050405020303" pitchFamily="18" charset="0"/>
              </a:rPr>
              <a:t> üzerinde etki eder .LH dalgalanması, oositi ikinci </a:t>
            </a:r>
            <a:r>
              <a:rPr lang="tr-TR" sz="1200" b="0" i="0" dirty="0" err="1">
                <a:solidFill>
                  <a:schemeClr val="accent3">
                    <a:lumMod val="60000"/>
                    <a:lumOff val="40000"/>
                  </a:schemeClr>
                </a:solidFill>
                <a:effectLst/>
                <a:latin typeface="Georgia" panose="02040502050405020303" pitchFamily="18" charset="0"/>
              </a:rPr>
              <a:t>miyotik</a:t>
            </a:r>
            <a:r>
              <a:rPr lang="tr-TR" sz="1200" b="0" i="0" dirty="0">
                <a:solidFill>
                  <a:schemeClr val="accent3">
                    <a:lumMod val="60000"/>
                    <a:lumOff val="40000"/>
                  </a:schemeClr>
                </a:solidFill>
                <a:effectLst/>
                <a:latin typeface="Georgia" panose="02040502050405020303" pitchFamily="18" charset="0"/>
              </a:rPr>
              <a:t> </a:t>
            </a:r>
            <a:r>
              <a:rPr lang="tr-TR" sz="1200" b="0" i="0" dirty="0" err="1">
                <a:solidFill>
                  <a:schemeClr val="accent3">
                    <a:lumMod val="60000"/>
                    <a:lumOff val="40000"/>
                  </a:schemeClr>
                </a:solidFill>
                <a:effectLst/>
                <a:latin typeface="Georgia" panose="02040502050405020303" pitchFamily="18" charset="0"/>
              </a:rPr>
              <a:t>metafazda</a:t>
            </a:r>
            <a:r>
              <a:rPr lang="tr-TR" sz="1200" b="0" i="0" dirty="0">
                <a:solidFill>
                  <a:schemeClr val="accent3">
                    <a:lumMod val="60000"/>
                    <a:lumOff val="40000"/>
                  </a:schemeClr>
                </a:solidFill>
                <a:effectLst/>
                <a:latin typeface="Georgia" panose="02040502050405020303" pitchFamily="18" charset="0"/>
              </a:rPr>
              <a:t> durdurulmuş döllenebilir bir yumurtaya dönüştüren bir süreç olan </a:t>
            </a:r>
            <a:r>
              <a:rPr lang="tr-TR" sz="1200" b="0" i="0" dirty="0" err="1">
                <a:solidFill>
                  <a:schemeClr val="accent3">
                    <a:lumMod val="60000"/>
                    <a:lumOff val="40000"/>
                  </a:schemeClr>
                </a:solidFill>
                <a:effectLst/>
                <a:latin typeface="Georgia" panose="02040502050405020303" pitchFamily="18" charset="0"/>
              </a:rPr>
              <a:t>miyotik</a:t>
            </a:r>
            <a:r>
              <a:rPr lang="tr-TR" sz="1200" b="0" i="0" dirty="0">
                <a:solidFill>
                  <a:schemeClr val="accent3">
                    <a:lumMod val="60000"/>
                    <a:lumOff val="40000"/>
                  </a:schemeClr>
                </a:solidFill>
                <a:effectLst/>
                <a:latin typeface="Georgia" panose="02040502050405020303" pitchFamily="18" charset="0"/>
              </a:rPr>
              <a:t> olgunlaşmayı başlatır.</a:t>
            </a:r>
          </a:p>
          <a:p>
            <a:pPr lvl="1"/>
            <a:r>
              <a:rPr lang="tr-TR" sz="1200" b="0" i="0" dirty="0">
                <a:solidFill>
                  <a:srgbClr val="505050"/>
                </a:solidFill>
                <a:effectLst/>
                <a:latin typeface="Georgia" panose="02040502050405020303" pitchFamily="18" charset="0"/>
              </a:rPr>
              <a:t> </a:t>
            </a:r>
            <a:r>
              <a:rPr lang="tr-TR" sz="1200" b="0" i="0" dirty="0" err="1">
                <a:solidFill>
                  <a:schemeClr val="accent3">
                    <a:lumMod val="60000"/>
                    <a:lumOff val="40000"/>
                  </a:schemeClr>
                </a:solidFill>
                <a:effectLst/>
                <a:latin typeface="Georgia" panose="02040502050405020303" pitchFamily="18" charset="0"/>
              </a:rPr>
              <a:t>Miyotik</a:t>
            </a:r>
            <a:r>
              <a:rPr lang="tr-TR" sz="1200" b="0" i="0" dirty="0">
                <a:solidFill>
                  <a:schemeClr val="accent3">
                    <a:lumMod val="60000"/>
                    <a:lumOff val="40000"/>
                  </a:schemeClr>
                </a:solidFill>
                <a:effectLst/>
                <a:latin typeface="Georgia" panose="02040502050405020303" pitchFamily="18" charset="0"/>
              </a:rPr>
              <a:t> olgunlaşma sırasında, oositin yanındaki </a:t>
            </a:r>
            <a:r>
              <a:rPr lang="tr-TR" sz="1200" b="0" i="0" dirty="0" err="1">
                <a:solidFill>
                  <a:schemeClr val="accent3">
                    <a:lumMod val="60000"/>
                    <a:lumOff val="40000"/>
                  </a:schemeClr>
                </a:solidFill>
                <a:effectLst/>
                <a:latin typeface="Georgia" panose="02040502050405020303" pitchFamily="18" charset="0"/>
              </a:rPr>
              <a:t>granüloza</a:t>
            </a:r>
            <a:r>
              <a:rPr lang="tr-TR" sz="1200" b="0" i="0" dirty="0">
                <a:solidFill>
                  <a:schemeClr val="accent3">
                    <a:lumMod val="60000"/>
                    <a:lumOff val="40000"/>
                  </a:schemeClr>
                </a:solidFill>
                <a:effectLst/>
                <a:latin typeface="Georgia" panose="02040502050405020303" pitchFamily="18" charset="0"/>
              </a:rPr>
              <a:t> hücreleri, kümülüs genişlemesine uğramak üzere FSH tarafından </a:t>
            </a:r>
            <a:r>
              <a:rPr lang="tr-TR" sz="1200" b="0" i="0" dirty="0" err="1">
                <a:solidFill>
                  <a:schemeClr val="accent3">
                    <a:lumMod val="60000"/>
                    <a:lumOff val="40000"/>
                  </a:schemeClr>
                </a:solidFill>
                <a:effectLst/>
                <a:latin typeface="Georgia" panose="02040502050405020303" pitchFamily="18" charset="0"/>
              </a:rPr>
              <a:t>uyarılır.Bu</a:t>
            </a:r>
            <a:r>
              <a:rPr lang="tr-TR" sz="1200" b="0" i="0" dirty="0">
                <a:solidFill>
                  <a:schemeClr val="accent3">
                    <a:lumMod val="60000"/>
                    <a:lumOff val="40000"/>
                  </a:schemeClr>
                </a:solidFill>
                <a:effectLst/>
                <a:latin typeface="Georgia" panose="02040502050405020303" pitchFamily="18" charset="0"/>
              </a:rPr>
              <a:t> adım, oositin yumurta kanalı tarafından alınması ve taşınması için ön koşuldur.</a:t>
            </a:r>
          </a:p>
          <a:p>
            <a:pPr lvl="1"/>
            <a:r>
              <a:rPr lang="tr-TR" sz="1200" dirty="0">
                <a:solidFill>
                  <a:schemeClr val="accent3">
                    <a:lumMod val="60000"/>
                    <a:lumOff val="40000"/>
                  </a:schemeClr>
                </a:solidFill>
              </a:rPr>
              <a:t>LH dalgalanması ayrıca, </a:t>
            </a:r>
            <a:r>
              <a:rPr lang="tr-TR" sz="1200" dirty="0" err="1">
                <a:solidFill>
                  <a:schemeClr val="accent3">
                    <a:lumMod val="60000"/>
                    <a:lumOff val="40000"/>
                  </a:schemeClr>
                </a:solidFill>
              </a:rPr>
              <a:t>varsayımsal</a:t>
            </a:r>
            <a:r>
              <a:rPr lang="tr-TR" sz="1200" dirty="0">
                <a:solidFill>
                  <a:schemeClr val="accent3">
                    <a:lumMod val="60000"/>
                    <a:lumOff val="40000"/>
                  </a:schemeClr>
                </a:solidFill>
              </a:rPr>
              <a:t> </a:t>
            </a:r>
            <a:r>
              <a:rPr lang="tr-TR" sz="1200" dirty="0" err="1">
                <a:solidFill>
                  <a:schemeClr val="accent3">
                    <a:lumMod val="60000"/>
                    <a:lumOff val="40000"/>
                  </a:schemeClr>
                </a:solidFill>
              </a:rPr>
              <a:t>stigmanın</a:t>
            </a:r>
            <a:r>
              <a:rPr lang="tr-TR" sz="1200" dirty="0">
                <a:solidFill>
                  <a:schemeClr val="accent3">
                    <a:lumMod val="60000"/>
                    <a:lumOff val="40000"/>
                  </a:schemeClr>
                </a:solidFill>
              </a:rPr>
              <a:t> yakınında </a:t>
            </a:r>
            <a:r>
              <a:rPr lang="tr-TR" sz="1200" dirty="0" err="1">
                <a:solidFill>
                  <a:schemeClr val="accent3">
                    <a:lumMod val="60000"/>
                    <a:lumOff val="40000"/>
                  </a:schemeClr>
                </a:solidFill>
              </a:rPr>
              <a:t>proteolitik</a:t>
            </a:r>
            <a:r>
              <a:rPr lang="tr-TR" sz="1200" dirty="0">
                <a:solidFill>
                  <a:schemeClr val="accent3">
                    <a:lumMod val="60000"/>
                    <a:lumOff val="40000"/>
                  </a:schemeClr>
                </a:solidFill>
              </a:rPr>
              <a:t> enzimlerin üretimini de uyarır. Bu süreç, </a:t>
            </a:r>
            <a:r>
              <a:rPr lang="tr-TR" sz="1200" dirty="0" err="1">
                <a:solidFill>
                  <a:schemeClr val="accent3">
                    <a:lumMod val="60000"/>
                    <a:lumOff val="40000"/>
                  </a:schemeClr>
                </a:solidFill>
              </a:rPr>
              <a:t>stigma</a:t>
            </a:r>
            <a:r>
              <a:rPr lang="tr-TR" sz="1200" dirty="0">
                <a:solidFill>
                  <a:schemeClr val="accent3">
                    <a:lumMod val="60000"/>
                    <a:lumOff val="40000"/>
                  </a:schemeClr>
                </a:solidFill>
              </a:rPr>
              <a:t> oluşumu için zorunlu olan </a:t>
            </a:r>
            <a:r>
              <a:rPr lang="tr-TR" sz="1200" dirty="0" err="1">
                <a:solidFill>
                  <a:schemeClr val="accent3">
                    <a:lumMod val="60000"/>
                    <a:lumOff val="40000"/>
                  </a:schemeClr>
                </a:solidFill>
              </a:rPr>
              <a:t>progesteron</a:t>
            </a:r>
            <a:r>
              <a:rPr lang="tr-TR" sz="1200" dirty="0">
                <a:solidFill>
                  <a:schemeClr val="accent3">
                    <a:lumMod val="60000"/>
                    <a:lumOff val="40000"/>
                  </a:schemeClr>
                </a:solidFill>
              </a:rPr>
              <a:t> ve </a:t>
            </a:r>
            <a:r>
              <a:rPr lang="tr-TR" sz="1200" dirty="0" err="1">
                <a:solidFill>
                  <a:schemeClr val="accent3">
                    <a:lumMod val="60000"/>
                    <a:lumOff val="40000"/>
                  </a:schemeClr>
                </a:solidFill>
              </a:rPr>
              <a:t>prostaglandinlerin</a:t>
            </a:r>
            <a:r>
              <a:rPr lang="tr-TR" sz="1200" dirty="0">
                <a:solidFill>
                  <a:schemeClr val="accent3">
                    <a:lumMod val="60000"/>
                    <a:lumOff val="40000"/>
                  </a:schemeClr>
                </a:solidFill>
              </a:rPr>
              <a:t> LH tarafından uyarılmasını gerektirir. 36 saat sonra, döllenebilir yumurta ve çevresindeki kümülüs hücreleri </a:t>
            </a:r>
            <a:r>
              <a:rPr lang="tr-TR" sz="1200" dirty="0" err="1">
                <a:solidFill>
                  <a:schemeClr val="accent3">
                    <a:lumMod val="60000"/>
                    <a:lumOff val="40000"/>
                  </a:schemeClr>
                </a:solidFill>
              </a:rPr>
              <a:t>stigma</a:t>
            </a:r>
            <a:r>
              <a:rPr lang="tr-TR" sz="1200" dirty="0">
                <a:solidFill>
                  <a:schemeClr val="accent3">
                    <a:lumMod val="60000"/>
                    <a:lumOff val="40000"/>
                  </a:schemeClr>
                </a:solidFill>
              </a:rPr>
              <a:t> yoluyla salgılanır. Adetten 1 hafta önce serum </a:t>
            </a:r>
            <a:r>
              <a:rPr lang="tr-TR" sz="1200" dirty="0" err="1">
                <a:solidFill>
                  <a:schemeClr val="accent3">
                    <a:lumMod val="60000"/>
                    <a:lumOff val="40000"/>
                  </a:schemeClr>
                </a:solidFill>
              </a:rPr>
              <a:t>progesteron</a:t>
            </a:r>
            <a:r>
              <a:rPr lang="tr-TR" sz="1200" dirty="0">
                <a:solidFill>
                  <a:schemeClr val="accent3">
                    <a:lumMod val="60000"/>
                    <a:lumOff val="40000"/>
                  </a:schemeClr>
                </a:solidFill>
              </a:rPr>
              <a:t> düzeyinin 3 </a:t>
            </a:r>
            <a:r>
              <a:rPr lang="tr-TR" sz="1200" dirty="0" err="1">
                <a:solidFill>
                  <a:schemeClr val="accent3">
                    <a:lumMod val="60000"/>
                    <a:lumOff val="40000"/>
                  </a:schemeClr>
                </a:solidFill>
              </a:rPr>
              <a:t>ng</a:t>
            </a:r>
            <a:r>
              <a:rPr lang="tr-TR" sz="1200" dirty="0">
                <a:solidFill>
                  <a:schemeClr val="accent3">
                    <a:lumMod val="60000"/>
                    <a:lumOff val="40000"/>
                  </a:schemeClr>
                </a:solidFill>
              </a:rPr>
              <a:t>/</a:t>
            </a:r>
            <a:r>
              <a:rPr lang="tr-TR" sz="1200" dirty="0" err="1">
                <a:solidFill>
                  <a:schemeClr val="accent3">
                    <a:lumMod val="60000"/>
                    <a:lumOff val="40000"/>
                  </a:schemeClr>
                </a:solidFill>
              </a:rPr>
              <a:t>mL'den</a:t>
            </a:r>
            <a:r>
              <a:rPr lang="tr-TR" sz="1200" dirty="0">
                <a:solidFill>
                  <a:schemeClr val="accent3">
                    <a:lumMod val="60000"/>
                    <a:lumOff val="40000"/>
                  </a:schemeClr>
                </a:solidFill>
              </a:rPr>
              <a:t> yüksek olması muhtemelen yumurtlamanın tanısıdır.</a:t>
            </a:r>
          </a:p>
          <a:p>
            <a:pPr lvl="1"/>
            <a:endParaRPr lang="tr-TR" sz="1600" dirty="0">
              <a:solidFill>
                <a:schemeClr val="accent3">
                  <a:lumMod val="60000"/>
                  <a:lumOff val="40000"/>
                </a:schemeClr>
              </a:solidFill>
            </a:endParaRPr>
          </a:p>
          <a:p>
            <a:pPr lvl="1"/>
            <a:endParaRPr lang="tr-TR" sz="1600" dirty="0">
              <a:solidFill>
                <a:schemeClr val="accent3">
                  <a:lumMod val="60000"/>
                  <a:lumOff val="40000"/>
                </a:schemeClr>
              </a:solidFill>
            </a:endParaRPr>
          </a:p>
          <a:p>
            <a:pPr lvl="1"/>
            <a:endParaRPr lang="tr-TR" dirty="0">
              <a:solidFill>
                <a:schemeClr val="accent3">
                  <a:lumMod val="60000"/>
                  <a:lumOff val="40000"/>
                </a:schemeClr>
              </a:solidFill>
            </a:endParaRPr>
          </a:p>
        </p:txBody>
      </p:sp>
      <p:pic>
        <p:nvPicPr>
          <p:cNvPr id="9" name="Resim 8">
            <a:extLst>
              <a:ext uri="{FF2B5EF4-FFF2-40B4-BE49-F238E27FC236}">
                <a16:creationId xmlns:a16="http://schemas.microsoft.com/office/drawing/2014/main" id="{7B6D8375-1956-4ECC-A0A8-D47ED430B936}"/>
              </a:ext>
            </a:extLst>
          </p:cNvPr>
          <p:cNvPicPr>
            <a:picLocks noChangeAspect="1"/>
          </p:cNvPicPr>
          <p:nvPr/>
        </p:nvPicPr>
        <p:blipFill>
          <a:blip r:embed="rId2"/>
          <a:stretch>
            <a:fillRect/>
          </a:stretch>
        </p:blipFill>
        <p:spPr>
          <a:xfrm>
            <a:off x="6906167" y="3307639"/>
            <a:ext cx="2639797" cy="3487214"/>
          </a:xfrm>
          <a:prstGeom prst="rect">
            <a:avLst/>
          </a:prstGeom>
        </p:spPr>
      </p:pic>
      <p:pic>
        <p:nvPicPr>
          <p:cNvPr id="10" name="Resim 9">
            <a:extLst>
              <a:ext uri="{FF2B5EF4-FFF2-40B4-BE49-F238E27FC236}">
                <a16:creationId xmlns:a16="http://schemas.microsoft.com/office/drawing/2014/main" id="{31843438-0521-4987-9D4B-8066C581D997}"/>
              </a:ext>
            </a:extLst>
          </p:cNvPr>
          <p:cNvPicPr>
            <a:picLocks noChangeAspect="1"/>
          </p:cNvPicPr>
          <p:nvPr/>
        </p:nvPicPr>
        <p:blipFill>
          <a:blip r:embed="rId3"/>
          <a:stretch>
            <a:fillRect/>
          </a:stretch>
        </p:blipFill>
        <p:spPr>
          <a:xfrm>
            <a:off x="1922874" y="3336248"/>
            <a:ext cx="3978262" cy="3458605"/>
          </a:xfrm>
          <a:prstGeom prst="rect">
            <a:avLst/>
          </a:prstGeom>
        </p:spPr>
      </p:pic>
    </p:spTree>
    <p:extLst>
      <p:ext uri="{BB962C8B-B14F-4D97-AF65-F5344CB8AC3E}">
        <p14:creationId xmlns:p14="http://schemas.microsoft.com/office/powerpoint/2010/main" val="1065112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9AFDF7-FD53-4659-9A3B-E50C25F0B1E3}"/>
              </a:ext>
            </a:extLst>
          </p:cNvPr>
          <p:cNvSpPr>
            <a:spLocks noGrp="1"/>
          </p:cNvSpPr>
          <p:nvPr>
            <p:ph type="title"/>
          </p:nvPr>
        </p:nvSpPr>
        <p:spPr>
          <a:xfrm>
            <a:off x="448971" y="108769"/>
            <a:ext cx="9404723" cy="1400530"/>
          </a:xfrm>
        </p:spPr>
        <p:txBody>
          <a:bodyPr/>
          <a:lstStyle/>
          <a:p>
            <a:r>
              <a:rPr lang="tr-TR" dirty="0"/>
              <a:t>NORMAL ADET DÖNGÜSÜ</a:t>
            </a:r>
          </a:p>
        </p:txBody>
      </p:sp>
      <p:sp>
        <p:nvSpPr>
          <p:cNvPr id="3" name="İçerik Yer Tutucusu 2">
            <a:extLst>
              <a:ext uri="{FF2B5EF4-FFF2-40B4-BE49-F238E27FC236}">
                <a16:creationId xmlns:a16="http://schemas.microsoft.com/office/drawing/2014/main" id="{A55DA465-E0C9-4FC1-B2D7-7507CC253444}"/>
              </a:ext>
            </a:extLst>
          </p:cNvPr>
          <p:cNvSpPr>
            <a:spLocks noGrp="1"/>
          </p:cNvSpPr>
          <p:nvPr>
            <p:ph idx="1"/>
          </p:nvPr>
        </p:nvSpPr>
        <p:spPr>
          <a:xfrm>
            <a:off x="448971" y="1432132"/>
            <a:ext cx="8946541" cy="4195481"/>
          </a:xfrm>
        </p:spPr>
        <p:txBody>
          <a:bodyPr>
            <a:normAutofit lnSpcReduction="10000"/>
          </a:bodyPr>
          <a:lstStyle/>
          <a:p>
            <a:r>
              <a:rPr lang="tr-TR" dirty="0"/>
              <a:t>LUTEOGENEZİS</a:t>
            </a:r>
          </a:p>
          <a:p>
            <a:pPr lvl="1"/>
            <a:r>
              <a:rPr lang="tr-TR" b="0" i="0" dirty="0">
                <a:solidFill>
                  <a:schemeClr val="accent3">
                    <a:lumMod val="60000"/>
                    <a:lumOff val="40000"/>
                  </a:schemeClr>
                </a:solidFill>
                <a:effectLst/>
                <a:latin typeface="Georgia" panose="02040502050405020303" pitchFamily="18" charset="0"/>
              </a:rPr>
              <a:t>Yumurtlama, </a:t>
            </a:r>
            <a:r>
              <a:rPr lang="tr-TR" b="0" i="0" dirty="0" err="1">
                <a:solidFill>
                  <a:schemeClr val="accent3">
                    <a:lumMod val="60000"/>
                    <a:lumOff val="40000"/>
                  </a:schemeClr>
                </a:solidFill>
                <a:effectLst/>
                <a:latin typeface="Georgia" panose="02040502050405020303" pitchFamily="18" charset="0"/>
              </a:rPr>
              <a:t>luteal</a:t>
            </a:r>
            <a:r>
              <a:rPr lang="tr-TR" b="0" i="0" dirty="0">
                <a:solidFill>
                  <a:schemeClr val="accent3">
                    <a:lumMod val="60000"/>
                    <a:lumOff val="40000"/>
                  </a:schemeClr>
                </a:solidFill>
                <a:effectLst/>
                <a:latin typeface="Georgia" panose="02040502050405020303" pitchFamily="18" charset="0"/>
              </a:rPr>
              <a:t> fazın ilk haftasında yumurtlayan </a:t>
            </a:r>
            <a:r>
              <a:rPr lang="tr-TR" b="0" i="0" dirty="0" err="1">
                <a:solidFill>
                  <a:schemeClr val="accent3">
                    <a:lumMod val="60000"/>
                    <a:lumOff val="40000"/>
                  </a:schemeClr>
                </a:solidFill>
                <a:effectLst/>
                <a:latin typeface="Georgia" panose="02040502050405020303" pitchFamily="18" charset="0"/>
              </a:rPr>
              <a:t>folikülün</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granüloza</a:t>
            </a:r>
            <a:r>
              <a:rPr lang="tr-TR" b="0" i="0" dirty="0">
                <a:solidFill>
                  <a:schemeClr val="accent3">
                    <a:lumMod val="60000"/>
                    <a:lumOff val="40000"/>
                  </a:schemeClr>
                </a:solidFill>
                <a:effectLst/>
                <a:latin typeface="Georgia" panose="02040502050405020303" pitchFamily="18" charset="0"/>
              </a:rPr>
              <a:t> ve </a:t>
            </a:r>
            <a:r>
              <a:rPr lang="tr-TR" b="0" i="0" dirty="0" err="1">
                <a:solidFill>
                  <a:schemeClr val="accent3">
                    <a:lumMod val="60000"/>
                    <a:lumOff val="40000"/>
                  </a:schemeClr>
                </a:solidFill>
                <a:effectLst/>
                <a:latin typeface="Georgia" panose="02040502050405020303" pitchFamily="18" charset="0"/>
              </a:rPr>
              <a:t>teka</a:t>
            </a:r>
            <a:r>
              <a:rPr lang="tr-TR" b="0" i="0" dirty="0">
                <a:solidFill>
                  <a:schemeClr val="accent3">
                    <a:lumMod val="60000"/>
                    <a:lumOff val="40000"/>
                  </a:schemeClr>
                </a:solidFill>
                <a:effectLst/>
                <a:latin typeface="Georgia" panose="02040502050405020303" pitchFamily="18" charset="0"/>
              </a:rPr>
              <a:t> hücrelerini </a:t>
            </a:r>
            <a:r>
              <a:rPr lang="tr-TR" b="0" i="0" dirty="0" err="1">
                <a:solidFill>
                  <a:schemeClr val="accent3">
                    <a:lumMod val="60000"/>
                    <a:lumOff val="40000"/>
                  </a:schemeClr>
                </a:solidFill>
                <a:effectLst/>
                <a:latin typeface="Georgia" panose="02040502050405020303" pitchFamily="18" charset="0"/>
              </a:rPr>
              <a:t>progesteron</a:t>
            </a:r>
            <a:r>
              <a:rPr lang="tr-TR" b="0" i="0" dirty="0">
                <a:solidFill>
                  <a:schemeClr val="accent3">
                    <a:lumMod val="60000"/>
                    <a:lumOff val="40000"/>
                  </a:schemeClr>
                </a:solidFill>
                <a:effectLst/>
                <a:latin typeface="Georgia" panose="02040502050405020303" pitchFamily="18" charset="0"/>
              </a:rPr>
              <a:t> ve </a:t>
            </a:r>
            <a:r>
              <a:rPr lang="tr-TR" b="0" i="0" dirty="0" err="1">
                <a:solidFill>
                  <a:schemeClr val="accent3">
                    <a:lumMod val="60000"/>
                    <a:lumOff val="40000"/>
                  </a:schemeClr>
                </a:solidFill>
                <a:effectLst/>
                <a:latin typeface="Georgia" panose="02040502050405020303" pitchFamily="18" charset="0"/>
              </a:rPr>
              <a:t>estradiol</a:t>
            </a:r>
            <a:r>
              <a:rPr lang="tr-TR" b="0" i="0" dirty="0">
                <a:solidFill>
                  <a:schemeClr val="accent3">
                    <a:lumMod val="60000"/>
                    <a:lumOff val="40000"/>
                  </a:schemeClr>
                </a:solidFill>
                <a:effectLst/>
                <a:latin typeface="Georgia" panose="02040502050405020303" pitchFamily="18" charset="0"/>
              </a:rPr>
              <a:t> üretimini artırmak için değiştirir.</a:t>
            </a:r>
          </a:p>
          <a:p>
            <a:pPr lvl="1"/>
            <a:r>
              <a:rPr lang="tr-TR" b="0" i="0" dirty="0">
                <a:solidFill>
                  <a:schemeClr val="accent3">
                    <a:lumMod val="60000"/>
                    <a:lumOff val="40000"/>
                  </a:schemeClr>
                </a:solidFill>
                <a:effectLst/>
                <a:latin typeface="Georgia" panose="02040502050405020303" pitchFamily="18" charset="0"/>
              </a:rPr>
              <a:t> </a:t>
            </a:r>
            <a:r>
              <a:rPr lang="tr-TR" b="0" i="1" dirty="0" err="1">
                <a:solidFill>
                  <a:schemeClr val="accent3">
                    <a:lumMod val="60000"/>
                    <a:lumOff val="40000"/>
                  </a:schemeClr>
                </a:solidFill>
                <a:effectLst/>
                <a:latin typeface="Georgia" panose="02040502050405020303" pitchFamily="18" charset="0"/>
              </a:rPr>
              <a:t>Luteinizasyon</a:t>
            </a:r>
            <a:r>
              <a:rPr lang="tr-TR" b="0" i="0" dirty="0">
                <a:solidFill>
                  <a:schemeClr val="accent3">
                    <a:lumMod val="60000"/>
                    <a:lumOff val="40000"/>
                  </a:schemeClr>
                </a:solidFill>
                <a:effectLst/>
                <a:latin typeface="Georgia" panose="02040502050405020303" pitchFamily="18" charset="0"/>
              </a:rPr>
              <a:t> olarak adlandırılan bu olay , salgılayıcı bir </a:t>
            </a:r>
            <a:r>
              <a:rPr lang="tr-TR" b="0" i="0" dirty="0" err="1">
                <a:solidFill>
                  <a:schemeClr val="accent3">
                    <a:lumMod val="60000"/>
                    <a:lumOff val="40000"/>
                  </a:schemeClr>
                </a:solidFill>
                <a:effectLst/>
                <a:latin typeface="Georgia" panose="02040502050405020303" pitchFamily="18" charset="0"/>
              </a:rPr>
              <a:t>endometriyumun</a:t>
            </a:r>
            <a:r>
              <a:rPr lang="tr-TR" b="0" i="0" dirty="0">
                <a:solidFill>
                  <a:schemeClr val="accent3">
                    <a:lumMod val="60000"/>
                    <a:lumOff val="40000"/>
                  </a:schemeClr>
                </a:solidFill>
                <a:effectLst/>
                <a:latin typeface="Georgia" panose="02040502050405020303" pitchFamily="18" charset="0"/>
              </a:rPr>
              <a:t> oluşumu ve gelişimi için önemlidir. </a:t>
            </a:r>
            <a:r>
              <a:rPr lang="tr-TR" b="0" i="0" dirty="0" err="1">
                <a:solidFill>
                  <a:schemeClr val="accent3">
                    <a:lumMod val="60000"/>
                    <a:lumOff val="40000"/>
                  </a:schemeClr>
                </a:solidFill>
                <a:effectLst/>
                <a:latin typeface="Georgia" panose="02040502050405020303" pitchFamily="18" charset="0"/>
              </a:rPr>
              <a:t>Luteinizasyondan</a:t>
            </a:r>
            <a:r>
              <a:rPr lang="tr-TR" b="0" i="0" dirty="0">
                <a:solidFill>
                  <a:schemeClr val="accent3">
                    <a:lumMod val="60000"/>
                    <a:lumOff val="40000"/>
                  </a:schemeClr>
                </a:solidFill>
                <a:effectLst/>
                <a:latin typeface="Georgia" panose="02040502050405020303" pitchFamily="18" charset="0"/>
              </a:rPr>
              <a:t> üç ana fizyolojik mekanizma sorumludur: </a:t>
            </a:r>
            <a:r>
              <a:rPr lang="tr-TR" b="0" i="0" dirty="0" err="1">
                <a:solidFill>
                  <a:schemeClr val="accent3">
                    <a:lumMod val="60000"/>
                    <a:lumOff val="40000"/>
                  </a:schemeClr>
                </a:solidFill>
                <a:effectLst/>
                <a:latin typeface="Georgia" panose="02040502050405020303" pitchFamily="18" charset="0"/>
              </a:rPr>
              <a:t>luteinizasyon</a:t>
            </a:r>
            <a:r>
              <a:rPr lang="tr-TR" b="0" i="0" dirty="0">
                <a:solidFill>
                  <a:schemeClr val="accent3">
                    <a:lumMod val="60000"/>
                    <a:lumOff val="40000"/>
                  </a:schemeClr>
                </a:solidFill>
                <a:effectLst/>
                <a:latin typeface="Georgia" panose="02040502050405020303" pitchFamily="18" charset="0"/>
              </a:rPr>
              <a:t> inhibitörlerinin uzaklaştırılması, hipofiz tarafından LH salgılanması ve yüksek kolesterol seviyelerinin iletilmesi.</a:t>
            </a:r>
          </a:p>
          <a:p>
            <a:pPr lvl="1"/>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Granüloza</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lutein</a:t>
            </a:r>
            <a:r>
              <a:rPr lang="tr-TR" b="0" i="0" dirty="0">
                <a:solidFill>
                  <a:schemeClr val="accent3">
                    <a:lumMod val="60000"/>
                    <a:lumOff val="40000"/>
                  </a:schemeClr>
                </a:solidFill>
                <a:effectLst/>
                <a:latin typeface="Georgia" panose="02040502050405020303" pitchFamily="18" charset="0"/>
              </a:rPr>
              <a:t> hücrelerinde </a:t>
            </a:r>
            <a:r>
              <a:rPr lang="tr-TR" b="0" i="0" dirty="0" err="1">
                <a:solidFill>
                  <a:schemeClr val="accent3">
                    <a:lumMod val="60000"/>
                    <a:lumOff val="40000"/>
                  </a:schemeClr>
                </a:solidFill>
                <a:effectLst/>
                <a:latin typeface="Georgia" panose="02040502050405020303" pitchFamily="18" charset="0"/>
              </a:rPr>
              <a:t>steroidojenik</a:t>
            </a:r>
            <a:r>
              <a:rPr lang="tr-TR" b="0" i="0" dirty="0">
                <a:solidFill>
                  <a:schemeClr val="accent3">
                    <a:lumMod val="60000"/>
                    <a:lumOff val="40000"/>
                  </a:schemeClr>
                </a:solidFill>
                <a:effectLst/>
                <a:latin typeface="Georgia" panose="02040502050405020303" pitchFamily="18" charset="0"/>
              </a:rPr>
              <a:t> akut düzenleyici protein </a:t>
            </a:r>
            <a:r>
              <a:rPr lang="tr-TR" b="0" i="0" dirty="0" err="1">
                <a:solidFill>
                  <a:schemeClr val="accent3">
                    <a:lumMod val="60000"/>
                    <a:lumOff val="40000"/>
                  </a:schemeClr>
                </a:solidFill>
                <a:effectLst/>
                <a:latin typeface="Georgia" panose="02040502050405020303" pitchFamily="18" charset="0"/>
              </a:rPr>
              <a:t>StAR</a:t>
            </a:r>
            <a:r>
              <a:rPr lang="tr-TR" b="0" i="0" dirty="0">
                <a:solidFill>
                  <a:schemeClr val="accent3">
                    <a:lumMod val="60000"/>
                    <a:lumOff val="40000"/>
                  </a:schemeClr>
                </a:solidFill>
                <a:effectLst/>
                <a:latin typeface="Georgia" panose="02040502050405020303" pitchFamily="18" charset="0"/>
              </a:rPr>
              <a:t>, P450c22 ve 3</a:t>
            </a:r>
            <a:r>
              <a:rPr lang="el-GR" b="0" i="0" dirty="0">
                <a:solidFill>
                  <a:schemeClr val="accent3">
                    <a:lumMod val="60000"/>
                    <a:lumOff val="40000"/>
                  </a:schemeClr>
                </a:solidFill>
                <a:effectLst/>
                <a:latin typeface="Georgia" panose="02040502050405020303" pitchFamily="18" charset="0"/>
              </a:rPr>
              <a:t>β-</a:t>
            </a:r>
            <a:r>
              <a:rPr lang="tr-TR" b="0" i="0" dirty="0" err="1">
                <a:solidFill>
                  <a:schemeClr val="accent3">
                    <a:lumMod val="60000"/>
                    <a:lumOff val="40000"/>
                  </a:schemeClr>
                </a:solidFill>
                <a:effectLst/>
                <a:latin typeface="Georgia" panose="02040502050405020303" pitchFamily="18" charset="0"/>
              </a:rPr>
              <a:t>hidroksisteroid</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dehidrogenazın</a:t>
            </a:r>
            <a:r>
              <a:rPr lang="tr-TR" b="0" i="0" dirty="0">
                <a:solidFill>
                  <a:schemeClr val="accent3">
                    <a:lumMod val="60000"/>
                    <a:lumOff val="40000"/>
                  </a:schemeClr>
                </a:solidFill>
                <a:effectLst/>
                <a:latin typeface="Georgia" panose="02040502050405020303" pitchFamily="18" charset="0"/>
              </a:rPr>
              <a:t> indüklenmesi, </a:t>
            </a:r>
            <a:r>
              <a:rPr lang="tr-TR" b="0" i="0" dirty="0" err="1">
                <a:solidFill>
                  <a:schemeClr val="accent3">
                    <a:lumMod val="60000"/>
                    <a:lumOff val="40000"/>
                  </a:schemeClr>
                </a:solidFill>
                <a:effectLst/>
                <a:latin typeface="Georgia" panose="02040502050405020303" pitchFamily="18" charset="0"/>
              </a:rPr>
              <a:t>korpus</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luteum</a:t>
            </a:r>
            <a:r>
              <a:rPr lang="tr-TR" b="0" i="0" dirty="0">
                <a:solidFill>
                  <a:schemeClr val="accent3">
                    <a:lumMod val="60000"/>
                    <a:lumOff val="40000"/>
                  </a:schemeClr>
                </a:solidFill>
                <a:effectLst/>
                <a:latin typeface="Georgia" panose="02040502050405020303" pitchFamily="18" charset="0"/>
              </a:rPr>
              <a:t> tarafından </a:t>
            </a:r>
            <a:r>
              <a:rPr lang="tr-TR" b="0" i="0" dirty="0" err="1">
                <a:solidFill>
                  <a:schemeClr val="accent3">
                    <a:lumMod val="60000"/>
                    <a:lumOff val="40000"/>
                  </a:schemeClr>
                </a:solidFill>
                <a:effectLst/>
                <a:latin typeface="Georgia" panose="02040502050405020303" pitchFamily="18" charset="0"/>
              </a:rPr>
              <a:t>progesteron</a:t>
            </a:r>
            <a:r>
              <a:rPr lang="tr-TR" b="0" i="0" dirty="0">
                <a:solidFill>
                  <a:schemeClr val="accent3">
                    <a:lumMod val="60000"/>
                    <a:lumOff val="40000"/>
                  </a:schemeClr>
                </a:solidFill>
                <a:effectLst/>
                <a:latin typeface="Georgia" panose="02040502050405020303" pitchFamily="18" charset="0"/>
              </a:rPr>
              <a:t> üretilmesine yol açar.</a:t>
            </a:r>
          </a:p>
          <a:p>
            <a:pPr lvl="1"/>
            <a:r>
              <a:rPr lang="tr-TR" b="0" i="0" dirty="0">
                <a:solidFill>
                  <a:schemeClr val="accent3">
                    <a:lumMod val="60000"/>
                    <a:lumOff val="40000"/>
                  </a:schemeClr>
                </a:solidFill>
                <a:effectLst/>
                <a:latin typeface="Georgia" panose="02040502050405020303" pitchFamily="18" charset="0"/>
              </a:rPr>
              <a:t> İki hücreli, iki </a:t>
            </a:r>
            <a:r>
              <a:rPr lang="tr-TR" b="0" i="0" dirty="0" err="1">
                <a:solidFill>
                  <a:schemeClr val="accent3">
                    <a:lumMod val="60000"/>
                    <a:lumOff val="40000"/>
                  </a:schemeClr>
                </a:solidFill>
                <a:effectLst/>
                <a:latin typeface="Georgia" panose="02040502050405020303" pitchFamily="18" charset="0"/>
              </a:rPr>
              <a:t>gonadotropin</a:t>
            </a:r>
            <a:r>
              <a:rPr lang="tr-TR" b="0" i="0" dirty="0">
                <a:solidFill>
                  <a:schemeClr val="accent3">
                    <a:lumMod val="60000"/>
                    <a:lumOff val="40000"/>
                  </a:schemeClr>
                </a:solidFill>
                <a:effectLst/>
                <a:latin typeface="Georgia" panose="02040502050405020303" pitchFamily="18" charset="0"/>
              </a:rPr>
              <a:t> mekanizması </a:t>
            </a:r>
            <a:r>
              <a:rPr lang="tr-TR" b="0" i="0" dirty="0" err="1">
                <a:solidFill>
                  <a:schemeClr val="accent3">
                    <a:lumMod val="60000"/>
                    <a:lumOff val="40000"/>
                  </a:schemeClr>
                </a:solidFill>
                <a:effectLst/>
                <a:latin typeface="Georgia" panose="02040502050405020303" pitchFamily="18" charset="0"/>
              </a:rPr>
              <a:t>estradiol</a:t>
            </a:r>
            <a:r>
              <a:rPr lang="tr-TR" b="0" i="0" dirty="0">
                <a:solidFill>
                  <a:schemeClr val="accent3">
                    <a:lumMod val="60000"/>
                    <a:lumOff val="40000"/>
                  </a:schemeClr>
                </a:solidFill>
                <a:effectLst/>
                <a:latin typeface="Georgia" panose="02040502050405020303" pitchFamily="18" charset="0"/>
              </a:rPr>
              <a:t> üretiminden sorumludur. </a:t>
            </a:r>
            <a:r>
              <a:rPr lang="tr-TR" b="0" i="0" dirty="0" err="1">
                <a:solidFill>
                  <a:schemeClr val="accent3">
                    <a:lumMod val="60000"/>
                    <a:lumOff val="40000"/>
                  </a:schemeClr>
                </a:solidFill>
                <a:effectLst/>
                <a:latin typeface="Georgia" panose="02040502050405020303" pitchFamily="18" charset="0"/>
              </a:rPr>
              <a:t>İmplantasyon</a:t>
            </a:r>
            <a:r>
              <a:rPr lang="tr-TR" b="0" i="0" dirty="0">
                <a:solidFill>
                  <a:schemeClr val="accent3">
                    <a:lumMod val="60000"/>
                    <a:lumOff val="40000"/>
                  </a:schemeClr>
                </a:solidFill>
                <a:effectLst/>
                <a:latin typeface="Georgia" panose="02040502050405020303" pitchFamily="18" charset="0"/>
              </a:rPr>
              <a:t> gerçekleşmezse, </a:t>
            </a:r>
            <a:r>
              <a:rPr lang="tr-TR" b="0" i="0" dirty="0" err="1">
                <a:solidFill>
                  <a:schemeClr val="accent3">
                    <a:lumMod val="60000"/>
                    <a:lumOff val="40000"/>
                  </a:schemeClr>
                </a:solidFill>
                <a:effectLst/>
                <a:latin typeface="Georgia" panose="02040502050405020303" pitchFamily="18" charset="0"/>
              </a:rPr>
              <a:t>korpus</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luteum</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luteolizi</a:t>
            </a:r>
            <a:r>
              <a:rPr lang="tr-TR" b="0" i="0" dirty="0">
                <a:solidFill>
                  <a:schemeClr val="accent3">
                    <a:lumMod val="60000"/>
                    <a:lumOff val="40000"/>
                  </a:schemeClr>
                </a:solidFill>
                <a:effectLst/>
                <a:latin typeface="Georgia" panose="02040502050405020303" pitchFamily="18" charset="0"/>
              </a:rPr>
              <a:t> başlatır, böylece </a:t>
            </a:r>
            <a:r>
              <a:rPr lang="tr-TR" b="0" i="0" dirty="0" err="1">
                <a:solidFill>
                  <a:schemeClr val="accent3">
                    <a:lumMod val="60000"/>
                    <a:lumOff val="40000"/>
                  </a:schemeClr>
                </a:solidFill>
                <a:effectLst/>
                <a:latin typeface="Georgia" panose="02040502050405020303" pitchFamily="18" charset="0"/>
              </a:rPr>
              <a:t>progesteron</a:t>
            </a:r>
            <a:r>
              <a:rPr lang="tr-TR" b="0" i="0" dirty="0">
                <a:solidFill>
                  <a:schemeClr val="accent3">
                    <a:lumMod val="60000"/>
                    <a:lumOff val="40000"/>
                  </a:schemeClr>
                </a:solidFill>
                <a:effectLst/>
                <a:latin typeface="Georgia" panose="02040502050405020303" pitchFamily="18" charset="0"/>
              </a:rPr>
              <a:t> ve </a:t>
            </a:r>
            <a:r>
              <a:rPr lang="tr-TR" b="0" i="0" dirty="0" err="1">
                <a:solidFill>
                  <a:schemeClr val="accent3">
                    <a:lumMod val="60000"/>
                    <a:lumOff val="40000"/>
                  </a:schemeClr>
                </a:solidFill>
                <a:effectLst/>
                <a:latin typeface="Georgia" panose="02040502050405020303" pitchFamily="18" charset="0"/>
              </a:rPr>
              <a:t>estradiol</a:t>
            </a:r>
            <a:r>
              <a:rPr lang="tr-TR" b="0" i="0" dirty="0">
                <a:solidFill>
                  <a:schemeClr val="accent3">
                    <a:lumMod val="60000"/>
                    <a:lumOff val="40000"/>
                  </a:schemeClr>
                </a:solidFill>
                <a:effectLst/>
                <a:latin typeface="Georgia" panose="02040502050405020303" pitchFamily="18" charset="0"/>
              </a:rPr>
              <a:t> azalır ve </a:t>
            </a:r>
            <a:r>
              <a:rPr lang="tr-TR" b="0" i="0" dirty="0" err="1">
                <a:solidFill>
                  <a:schemeClr val="accent3">
                    <a:lumMod val="60000"/>
                    <a:lumOff val="40000"/>
                  </a:schemeClr>
                </a:solidFill>
                <a:effectLst/>
                <a:latin typeface="Georgia" panose="02040502050405020303" pitchFamily="18" charset="0"/>
              </a:rPr>
              <a:t>apoptozisle</a:t>
            </a:r>
            <a:r>
              <a:rPr lang="tr-TR" b="0" i="0" dirty="0">
                <a:solidFill>
                  <a:schemeClr val="accent3">
                    <a:lumMod val="60000"/>
                    <a:lumOff val="40000"/>
                  </a:schemeClr>
                </a:solidFill>
                <a:effectLst/>
                <a:latin typeface="Georgia" panose="02040502050405020303" pitchFamily="18" charset="0"/>
              </a:rPr>
              <a:t> sonuçlanır. </a:t>
            </a:r>
            <a:r>
              <a:rPr lang="tr-TR" b="0" i="0" dirty="0" err="1">
                <a:solidFill>
                  <a:schemeClr val="accent3">
                    <a:lumMod val="60000"/>
                    <a:lumOff val="40000"/>
                  </a:schemeClr>
                </a:solidFill>
                <a:effectLst/>
                <a:latin typeface="Georgia" panose="02040502050405020303" pitchFamily="18" charset="0"/>
              </a:rPr>
              <a:t>Luteolizis</a:t>
            </a:r>
            <a:r>
              <a:rPr lang="tr-TR" b="0" i="0" dirty="0">
                <a:solidFill>
                  <a:schemeClr val="accent3">
                    <a:lumMod val="60000"/>
                    <a:lumOff val="40000"/>
                  </a:schemeClr>
                </a:solidFill>
                <a:effectLst/>
                <a:latin typeface="Georgia" panose="02040502050405020303" pitchFamily="18" charset="0"/>
              </a:rPr>
              <a:t> meydana geldiğinde, başka bir baskın </a:t>
            </a:r>
            <a:r>
              <a:rPr lang="tr-TR" b="0" i="0" dirty="0" err="1">
                <a:solidFill>
                  <a:schemeClr val="accent3">
                    <a:lumMod val="60000"/>
                    <a:lumOff val="40000"/>
                  </a:schemeClr>
                </a:solidFill>
                <a:effectLst/>
                <a:latin typeface="Georgia" panose="02040502050405020303" pitchFamily="18" charset="0"/>
              </a:rPr>
              <a:t>folikül</a:t>
            </a:r>
            <a:r>
              <a:rPr lang="tr-TR" b="0" i="0" dirty="0">
                <a:solidFill>
                  <a:schemeClr val="accent3">
                    <a:lumMod val="60000"/>
                    <a:lumOff val="40000"/>
                  </a:schemeClr>
                </a:solidFill>
                <a:effectLst/>
                <a:latin typeface="Georgia" panose="02040502050405020303" pitchFamily="18" charset="0"/>
              </a:rPr>
              <a:t> seçilir ve yeni bir adet döngüsü başlar.</a:t>
            </a:r>
            <a:endParaRPr lang="tr-TR" dirty="0">
              <a:solidFill>
                <a:schemeClr val="accent3">
                  <a:lumMod val="60000"/>
                  <a:lumOff val="40000"/>
                </a:schemeClr>
              </a:solidFill>
            </a:endParaRPr>
          </a:p>
          <a:p>
            <a:pPr lvl="1"/>
            <a:endParaRPr lang="tr-TR" dirty="0">
              <a:solidFill>
                <a:schemeClr val="accent3">
                  <a:lumMod val="60000"/>
                  <a:lumOff val="40000"/>
                </a:schemeClr>
              </a:solidFill>
            </a:endParaRPr>
          </a:p>
          <a:p>
            <a:pPr lvl="1"/>
            <a:endParaRPr lang="tr-TR" dirty="0"/>
          </a:p>
        </p:txBody>
      </p:sp>
    </p:spTree>
    <p:extLst>
      <p:ext uri="{BB962C8B-B14F-4D97-AF65-F5344CB8AC3E}">
        <p14:creationId xmlns:p14="http://schemas.microsoft.com/office/powerpoint/2010/main" val="4052843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710D27-0A67-4EE5-9B81-4E72DABE3124}"/>
              </a:ext>
            </a:extLst>
          </p:cNvPr>
          <p:cNvSpPr>
            <a:spLocks noGrp="1"/>
          </p:cNvSpPr>
          <p:nvPr>
            <p:ph type="title"/>
          </p:nvPr>
        </p:nvSpPr>
        <p:spPr/>
        <p:txBody>
          <a:bodyPr/>
          <a:lstStyle/>
          <a:p>
            <a:r>
              <a:rPr lang="tr-TR" dirty="0"/>
              <a:t>AMENORE</a:t>
            </a:r>
          </a:p>
        </p:txBody>
      </p:sp>
      <p:sp>
        <p:nvSpPr>
          <p:cNvPr id="3" name="İçerik Yer Tutucusu 2">
            <a:extLst>
              <a:ext uri="{FF2B5EF4-FFF2-40B4-BE49-F238E27FC236}">
                <a16:creationId xmlns:a16="http://schemas.microsoft.com/office/drawing/2014/main" id="{41E37DBB-FABF-47F8-BFBD-5CE2AD38D247}"/>
              </a:ext>
            </a:extLst>
          </p:cNvPr>
          <p:cNvSpPr>
            <a:spLocks noGrp="1"/>
          </p:cNvSpPr>
          <p:nvPr>
            <p:ph idx="1"/>
          </p:nvPr>
        </p:nvSpPr>
        <p:spPr/>
        <p:txBody>
          <a:bodyPr/>
          <a:lstStyle/>
          <a:p>
            <a:r>
              <a:rPr lang="tr-TR" dirty="0"/>
              <a:t>TANIM</a:t>
            </a:r>
          </a:p>
          <a:p>
            <a:pPr lvl="1">
              <a:buFont typeface="Arial" panose="020B0604020202020204" pitchFamily="34" charset="0"/>
              <a:buChar char="•"/>
            </a:pPr>
            <a:r>
              <a:rPr lang="tr-TR" b="0" i="0" dirty="0">
                <a:solidFill>
                  <a:schemeClr val="accent3">
                    <a:lumMod val="60000"/>
                    <a:lumOff val="40000"/>
                  </a:schemeClr>
                </a:solidFill>
                <a:effectLst/>
                <a:latin typeface="Georgia" panose="02040502050405020303" pitchFamily="18" charset="0"/>
              </a:rPr>
              <a:t> </a:t>
            </a:r>
            <a:r>
              <a:rPr lang="tr-TR" b="0" i="1" dirty="0" err="1">
                <a:solidFill>
                  <a:schemeClr val="accent3">
                    <a:lumMod val="60000"/>
                    <a:lumOff val="40000"/>
                  </a:schemeClr>
                </a:solidFill>
                <a:effectLst/>
                <a:latin typeface="inherit"/>
              </a:rPr>
              <a:t>Amenore</a:t>
            </a:r>
            <a:r>
              <a:rPr lang="tr-TR" b="0" i="1" dirty="0">
                <a:solidFill>
                  <a:schemeClr val="accent3">
                    <a:lumMod val="60000"/>
                    <a:lumOff val="40000"/>
                  </a:schemeClr>
                </a:solidFill>
                <a:effectLst/>
                <a:latin typeface="inherit"/>
              </a:rPr>
              <a:t>, </a:t>
            </a:r>
            <a:r>
              <a:rPr lang="tr-TR" b="0" i="0" dirty="0">
                <a:solidFill>
                  <a:schemeClr val="accent3">
                    <a:lumMod val="60000"/>
                    <a:lumOff val="40000"/>
                  </a:schemeClr>
                </a:solidFill>
                <a:effectLst/>
                <a:latin typeface="Georgia" panose="02040502050405020303" pitchFamily="18" charset="0"/>
              </a:rPr>
              <a:t>adet görmeme anlamına gelir. Hastanın daha önce adet döngüsü geçirip geçirmediğine bağlı olarak birincil veya ikincil olarak sınıflandırılır.</a:t>
            </a:r>
          </a:p>
          <a:p>
            <a:pPr lvl="1">
              <a:buFont typeface="Arial" panose="020B0604020202020204" pitchFamily="34" charset="0"/>
              <a:buChar char="•"/>
            </a:pPr>
            <a:r>
              <a:rPr lang="tr-TR" b="0" i="0" dirty="0">
                <a:solidFill>
                  <a:schemeClr val="accent3">
                    <a:lumMod val="60000"/>
                    <a:lumOff val="40000"/>
                  </a:schemeClr>
                </a:solidFill>
                <a:effectLst/>
                <a:latin typeface="Georgia" panose="02040502050405020303" pitchFamily="18" charset="0"/>
              </a:rPr>
              <a:t> 15 yaş ve üzeri olup henüz adet görmeyen veya </a:t>
            </a:r>
            <a:r>
              <a:rPr lang="tr-TR" b="0" i="0" dirty="0" err="1">
                <a:solidFill>
                  <a:schemeClr val="accent3">
                    <a:lumMod val="60000"/>
                    <a:lumOff val="40000"/>
                  </a:schemeClr>
                </a:solidFill>
                <a:effectLst/>
                <a:latin typeface="Georgia" panose="02040502050405020303" pitchFamily="18" charset="0"/>
              </a:rPr>
              <a:t>telarştan</a:t>
            </a:r>
            <a:r>
              <a:rPr lang="tr-TR" b="0" i="0" dirty="0">
                <a:solidFill>
                  <a:schemeClr val="accent3">
                    <a:lumMod val="60000"/>
                    <a:lumOff val="40000"/>
                  </a:schemeClr>
                </a:solidFill>
                <a:effectLst/>
                <a:latin typeface="Georgia" panose="02040502050405020303" pitchFamily="18" charset="0"/>
              </a:rPr>
              <a:t> itibaren 3 yıl içinde adet görmeyen her ergen için </a:t>
            </a:r>
            <a:r>
              <a:rPr lang="tr-TR" b="0" i="0" dirty="0" err="1">
                <a:solidFill>
                  <a:schemeClr val="accent3">
                    <a:lumMod val="60000"/>
                    <a:lumOff val="40000"/>
                  </a:schemeClr>
                </a:solidFill>
                <a:effectLst/>
                <a:latin typeface="Georgia" panose="02040502050405020303" pitchFamily="18" charset="0"/>
              </a:rPr>
              <a:t>primer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amenore</a:t>
            </a:r>
            <a:r>
              <a:rPr lang="tr-TR" b="0" i="0" dirty="0">
                <a:solidFill>
                  <a:schemeClr val="accent3">
                    <a:lumMod val="60000"/>
                    <a:lumOff val="40000"/>
                  </a:schemeClr>
                </a:solidFill>
                <a:effectLst/>
                <a:latin typeface="Georgia" panose="02040502050405020303" pitchFamily="18" charset="0"/>
              </a:rPr>
              <a:t> taraması </a:t>
            </a:r>
            <a:r>
              <a:rPr lang="tr-TR" b="0" i="0" dirty="0" err="1">
                <a:solidFill>
                  <a:schemeClr val="accent3">
                    <a:lumMod val="60000"/>
                    <a:lumOff val="40000"/>
                  </a:schemeClr>
                </a:solidFill>
                <a:effectLst/>
                <a:latin typeface="Georgia" panose="02040502050405020303" pitchFamily="18" charset="0"/>
              </a:rPr>
              <a:t>endikedir</a:t>
            </a:r>
            <a:r>
              <a:rPr lang="tr-TR" b="0" i="0" dirty="0">
                <a:solidFill>
                  <a:schemeClr val="accent3">
                    <a:lumMod val="60000"/>
                    <a:lumOff val="40000"/>
                  </a:schemeClr>
                </a:solidFill>
                <a:effectLst/>
                <a:latin typeface="Georgia" panose="02040502050405020303" pitchFamily="18" charset="0"/>
              </a:rPr>
              <a:t>.</a:t>
            </a:r>
          </a:p>
          <a:p>
            <a:pPr lvl="1">
              <a:buFont typeface="Arial" panose="020B0604020202020204" pitchFamily="34" charset="0"/>
              <a:buChar char="•"/>
            </a:pP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Sekonder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amenore</a:t>
            </a:r>
            <a:r>
              <a:rPr lang="tr-TR" b="0" i="0" dirty="0">
                <a:solidFill>
                  <a:schemeClr val="accent3">
                    <a:lumMod val="60000"/>
                    <a:lumOff val="40000"/>
                  </a:schemeClr>
                </a:solidFill>
                <a:effectLst/>
                <a:latin typeface="Georgia" panose="02040502050405020303" pitchFamily="18" charset="0"/>
              </a:rPr>
              <a:t>, daha önce normal adet </a:t>
            </a:r>
            <a:r>
              <a:rPr lang="tr-TR" b="0" i="0" dirty="0" err="1">
                <a:solidFill>
                  <a:schemeClr val="accent3">
                    <a:lumMod val="60000"/>
                    <a:lumOff val="40000"/>
                  </a:schemeClr>
                </a:solidFill>
                <a:effectLst/>
                <a:latin typeface="Georgia" panose="02040502050405020303" pitchFamily="18" charset="0"/>
              </a:rPr>
              <a:t>progesteron</a:t>
            </a:r>
            <a:r>
              <a:rPr lang="tr-TR" b="0" i="0" dirty="0">
                <a:solidFill>
                  <a:schemeClr val="accent3">
                    <a:lumMod val="60000"/>
                    <a:lumOff val="40000"/>
                  </a:schemeClr>
                </a:solidFill>
                <a:effectLst/>
                <a:latin typeface="Georgia" panose="02040502050405020303" pitchFamily="18" charset="0"/>
              </a:rPr>
              <a:t> çekilme döngüleri geçiren bir hastada 6 aydan uzun süre adet görmeme durumudur.</a:t>
            </a:r>
          </a:p>
          <a:p>
            <a:pPr lvl="1"/>
            <a:endParaRPr lang="tr-TR" dirty="0"/>
          </a:p>
        </p:txBody>
      </p:sp>
    </p:spTree>
    <p:extLst>
      <p:ext uri="{BB962C8B-B14F-4D97-AF65-F5344CB8AC3E}">
        <p14:creationId xmlns:p14="http://schemas.microsoft.com/office/powerpoint/2010/main" val="612829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BE87BA-C7AE-42AB-865F-8AB2DD79E35C}"/>
              </a:ext>
            </a:extLst>
          </p:cNvPr>
          <p:cNvSpPr>
            <a:spLocks noGrp="1"/>
          </p:cNvSpPr>
          <p:nvPr>
            <p:ph type="title"/>
          </p:nvPr>
        </p:nvSpPr>
        <p:spPr/>
        <p:txBody>
          <a:bodyPr/>
          <a:lstStyle/>
          <a:p>
            <a:r>
              <a:rPr lang="tr-TR" dirty="0"/>
              <a:t>AMEMORE</a:t>
            </a:r>
          </a:p>
        </p:txBody>
      </p:sp>
      <p:sp>
        <p:nvSpPr>
          <p:cNvPr id="3" name="İçerik Yer Tutucusu 2">
            <a:extLst>
              <a:ext uri="{FF2B5EF4-FFF2-40B4-BE49-F238E27FC236}">
                <a16:creationId xmlns:a16="http://schemas.microsoft.com/office/drawing/2014/main" id="{33A25C22-8DA0-434F-877D-65E8059FB442}"/>
              </a:ext>
            </a:extLst>
          </p:cNvPr>
          <p:cNvSpPr>
            <a:spLocks noGrp="1"/>
          </p:cNvSpPr>
          <p:nvPr>
            <p:ph idx="1"/>
          </p:nvPr>
        </p:nvSpPr>
        <p:spPr/>
        <p:txBody>
          <a:bodyPr/>
          <a:lstStyle/>
          <a:p>
            <a:pPr algn="l"/>
            <a:r>
              <a:rPr lang="tr-TR" b="0" i="0" dirty="0">
                <a:effectLst/>
                <a:latin typeface="Georgia" panose="02040502050405020303" pitchFamily="18" charset="0"/>
              </a:rPr>
              <a:t>EPİDEMİYOLOJİ &amp; DEMOGRAFİ</a:t>
            </a:r>
          </a:p>
          <a:p>
            <a:pPr lvl="1">
              <a:buFont typeface="Arial" panose="020B0604020202020204" pitchFamily="34" charset="0"/>
              <a:buChar char="•"/>
            </a:pPr>
            <a:r>
              <a:rPr lang="tr-TR" b="0" i="0" dirty="0">
                <a:solidFill>
                  <a:schemeClr val="accent3">
                    <a:lumMod val="60000"/>
                    <a:lumOff val="40000"/>
                  </a:schemeClr>
                </a:solidFill>
                <a:effectLst/>
                <a:latin typeface="Georgia" panose="02040502050405020303" pitchFamily="18" charset="0"/>
              </a:rPr>
              <a:t> ABD'de </a:t>
            </a:r>
            <a:r>
              <a:rPr lang="tr-TR" b="0" i="0" dirty="0" err="1">
                <a:solidFill>
                  <a:schemeClr val="accent3">
                    <a:lumMod val="60000"/>
                    <a:lumOff val="40000"/>
                  </a:schemeClr>
                </a:solidFill>
                <a:effectLst/>
                <a:latin typeface="Georgia" panose="02040502050405020303" pitchFamily="18" charset="0"/>
              </a:rPr>
              <a:t>primer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amenore</a:t>
            </a:r>
            <a:r>
              <a:rPr lang="tr-TR" b="0" i="0" dirty="0">
                <a:solidFill>
                  <a:schemeClr val="accent3">
                    <a:lumMod val="60000"/>
                    <a:lumOff val="40000"/>
                  </a:schemeClr>
                </a:solidFill>
                <a:effectLst/>
                <a:latin typeface="Georgia" panose="02040502050405020303" pitchFamily="18" charset="0"/>
              </a:rPr>
              <a:t> ve </a:t>
            </a:r>
            <a:r>
              <a:rPr lang="tr-TR" b="0" i="0" dirty="0" err="1">
                <a:solidFill>
                  <a:schemeClr val="accent3">
                    <a:lumMod val="60000"/>
                    <a:lumOff val="40000"/>
                  </a:schemeClr>
                </a:solidFill>
                <a:effectLst/>
                <a:latin typeface="Georgia" panose="02040502050405020303" pitchFamily="18" charset="0"/>
              </a:rPr>
              <a:t>sekonder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amenore</a:t>
            </a:r>
            <a:r>
              <a:rPr lang="tr-TR" b="0" i="0" dirty="0">
                <a:solidFill>
                  <a:schemeClr val="accent3">
                    <a:lumMod val="60000"/>
                    <a:lumOff val="40000"/>
                  </a:schemeClr>
                </a:solidFill>
                <a:effectLst/>
                <a:latin typeface="Georgia" panose="02040502050405020303" pitchFamily="18" charset="0"/>
              </a:rPr>
              <a:t> görülme sıklığı sırasıyla %1'den az ve %5-7'dir.</a:t>
            </a:r>
          </a:p>
          <a:p>
            <a:pPr lvl="1">
              <a:buFont typeface="Arial" panose="020B0604020202020204" pitchFamily="34" charset="0"/>
              <a:buChar char="•"/>
            </a:pPr>
            <a:r>
              <a:rPr lang="tr-TR" b="0" i="0" dirty="0">
                <a:solidFill>
                  <a:schemeClr val="accent3">
                    <a:lumMod val="60000"/>
                    <a:lumOff val="40000"/>
                  </a:schemeClr>
                </a:solidFill>
                <a:effectLst/>
                <a:latin typeface="Georgia" panose="02040502050405020303" pitchFamily="18" charset="0"/>
              </a:rPr>
              <a:t>Irksal veya etnik bir yatkınlık söz konusu değildir.</a:t>
            </a:r>
          </a:p>
          <a:p>
            <a:endParaRPr lang="tr-TR" dirty="0"/>
          </a:p>
        </p:txBody>
      </p:sp>
    </p:spTree>
    <p:extLst>
      <p:ext uri="{BB962C8B-B14F-4D97-AF65-F5344CB8AC3E}">
        <p14:creationId xmlns:p14="http://schemas.microsoft.com/office/powerpoint/2010/main" val="3612879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A6F57A-C078-4F8B-88A2-2033855D7898}"/>
              </a:ext>
            </a:extLst>
          </p:cNvPr>
          <p:cNvSpPr>
            <a:spLocks noGrp="1"/>
          </p:cNvSpPr>
          <p:nvPr>
            <p:ph type="title"/>
          </p:nvPr>
        </p:nvSpPr>
        <p:spPr/>
        <p:txBody>
          <a:bodyPr/>
          <a:lstStyle/>
          <a:p>
            <a:r>
              <a:rPr lang="tr-TR" dirty="0"/>
              <a:t>AMENORE</a:t>
            </a:r>
          </a:p>
        </p:txBody>
      </p:sp>
      <p:sp>
        <p:nvSpPr>
          <p:cNvPr id="3" name="İçerik Yer Tutucusu 2">
            <a:extLst>
              <a:ext uri="{FF2B5EF4-FFF2-40B4-BE49-F238E27FC236}">
                <a16:creationId xmlns:a16="http://schemas.microsoft.com/office/drawing/2014/main" id="{C55EE070-0CCB-43F9-9D8F-92EC5A36BC6F}"/>
              </a:ext>
            </a:extLst>
          </p:cNvPr>
          <p:cNvSpPr>
            <a:spLocks noGrp="1"/>
          </p:cNvSpPr>
          <p:nvPr>
            <p:ph idx="1"/>
          </p:nvPr>
        </p:nvSpPr>
        <p:spPr/>
        <p:txBody>
          <a:bodyPr/>
          <a:lstStyle/>
          <a:p>
            <a:pPr algn="l"/>
            <a:r>
              <a:rPr lang="tr-TR" b="0" i="0" dirty="0">
                <a:effectLst/>
                <a:latin typeface="Georgia" panose="02040502050405020303" pitchFamily="18" charset="0"/>
              </a:rPr>
              <a:t>ETİYOLOJİ</a:t>
            </a:r>
          </a:p>
          <a:p>
            <a:pPr algn="l">
              <a:buFont typeface="Arial" panose="020B0604020202020204" pitchFamily="34" charset="0"/>
              <a:buChar char="•"/>
            </a:pPr>
            <a:r>
              <a:rPr lang="tr-TR" b="0" i="0" dirty="0">
                <a:solidFill>
                  <a:srgbClr val="505050"/>
                </a:solidFill>
                <a:effectLst/>
                <a:latin typeface="Georgia" panose="02040502050405020303" pitchFamily="18" charset="0"/>
              </a:rPr>
              <a:t>• </a:t>
            </a:r>
            <a:r>
              <a:rPr lang="tr-TR" b="0" i="0" dirty="0">
                <a:solidFill>
                  <a:schemeClr val="accent3">
                    <a:lumMod val="60000"/>
                    <a:lumOff val="40000"/>
                  </a:schemeClr>
                </a:solidFill>
                <a:effectLst/>
                <a:latin typeface="Georgia" panose="02040502050405020303" pitchFamily="18" charset="0"/>
              </a:rPr>
              <a:t>Fizyolojik </a:t>
            </a:r>
            <a:r>
              <a:rPr lang="tr-TR" b="0" i="0" dirty="0" err="1">
                <a:solidFill>
                  <a:schemeClr val="accent3">
                    <a:lumMod val="60000"/>
                    <a:lumOff val="40000"/>
                  </a:schemeClr>
                </a:solidFill>
                <a:effectLst/>
                <a:latin typeface="Georgia" panose="02040502050405020303" pitchFamily="18" charset="0"/>
              </a:rPr>
              <a:t>amenore</a:t>
            </a:r>
            <a:r>
              <a:rPr lang="tr-TR" b="0" i="0" dirty="0">
                <a:solidFill>
                  <a:schemeClr val="accent3">
                    <a:lumMod val="60000"/>
                    <a:lumOff val="40000"/>
                  </a:schemeClr>
                </a:solidFill>
                <a:effectLst/>
                <a:latin typeface="Georgia" panose="02040502050405020303" pitchFamily="18" charset="0"/>
              </a:rPr>
              <a:t>:</a:t>
            </a:r>
          </a:p>
          <a:p>
            <a:pPr marL="742950" lvl="1" indent="-285750" algn="l">
              <a:buFont typeface="Arial" panose="020B0604020202020204" pitchFamily="34" charset="0"/>
              <a:buChar char="•"/>
            </a:pPr>
            <a:r>
              <a:rPr lang="tr-TR" b="0" i="0" dirty="0">
                <a:solidFill>
                  <a:schemeClr val="accent3">
                    <a:lumMod val="60000"/>
                    <a:lumOff val="40000"/>
                  </a:schemeClr>
                </a:solidFill>
                <a:effectLst/>
                <a:latin typeface="Georgia" panose="02040502050405020303" pitchFamily="18" charset="0"/>
              </a:rPr>
              <a:t>1. Gebelik</a:t>
            </a:r>
          </a:p>
          <a:p>
            <a:pPr marL="742950" lvl="1" indent="-285750" algn="l">
              <a:buFont typeface="Arial" panose="020B0604020202020204" pitchFamily="34" charset="0"/>
              <a:buChar char="•"/>
            </a:pPr>
            <a:r>
              <a:rPr lang="tr-TR" b="0" i="0" dirty="0">
                <a:solidFill>
                  <a:schemeClr val="accent3">
                    <a:lumMod val="60000"/>
                    <a:lumOff val="40000"/>
                  </a:schemeClr>
                </a:solidFill>
                <a:effectLst/>
                <a:latin typeface="Georgia" panose="02040502050405020303" pitchFamily="18" charset="0"/>
              </a:rPr>
              <a:t>2. Emzirme</a:t>
            </a:r>
          </a:p>
          <a:p>
            <a:pPr marL="742950" lvl="1" indent="-285750" algn="l">
              <a:buFont typeface="Arial" panose="020B0604020202020204" pitchFamily="34" charset="0"/>
              <a:buChar char="•"/>
            </a:pPr>
            <a:r>
              <a:rPr lang="tr-TR" b="0" i="0" dirty="0">
                <a:solidFill>
                  <a:schemeClr val="accent3">
                    <a:lumMod val="60000"/>
                    <a:lumOff val="40000"/>
                  </a:schemeClr>
                </a:solidFill>
                <a:effectLst/>
                <a:latin typeface="Georgia" panose="02040502050405020303" pitchFamily="18" charset="0"/>
              </a:rPr>
              <a:t>3. Ergenliğin gecikmesi</a:t>
            </a:r>
          </a:p>
          <a:p>
            <a:pPr marL="742950" lvl="1" indent="-285750" algn="l">
              <a:buFont typeface="Arial" panose="020B0604020202020204" pitchFamily="34" charset="0"/>
              <a:buChar char="•"/>
            </a:pPr>
            <a:r>
              <a:rPr lang="tr-TR" b="0" i="0" dirty="0">
                <a:solidFill>
                  <a:schemeClr val="accent3">
                    <a:lumMod val="60000"/>
                    <a:lumOff val="40000"/>
                  </a:schemeClr>
                </a:solidFill>
                <a:effectLst/>
                <a:latin typeface="Georgia" panose="02040502050405020303" pitchFamily="18" charset="0"/>
              </a:rPr>
              <a:t>4. Menopoz</a:t>
            </a:r>
          </a:p>
          <a:p>
            <a:pPr algn="l">
              <a:buFont typeface="Arial" panose="020B0604020202020204" pitchFamily="34" charset="0"/>
              <a:buChar char="•"/>
            </a:pPr>
            <a:r>
              <a:rPr lang="tr-TR" b="0" i="0" dirty="0">
                <a:solidFill>
                  <a:schemeClr val="accent3">
                    <a:lumMod val="60000"/>
                    <a:lumOff val="40000"/>
                  </a:schemeClr>
                </a:solidFill>
                <a:effectLst/>
                <a:latin typeface="Georgia" panose="02040502050405020303" pitchFamily="18" charset="0"/>
              </a:rPr>
              <a:t>• Patolojik </a:t>
            </a:r>
            <a:r>
              <a:rPr lang="tr-TR" b="0" i="0" dirty="0" err="1">
                <a:solidFill>
                  <a:schemeClr val="accent3">
                    <a:lumMod val="60000"/>
                    <a:lumOff val="40000"/>
                  </a:schemeClr>
                </a:solidFill>
                <a:effectLst/>
                <a:latin typeface="Georgia" panose="02040502050405020303" pitchFamily="18" charset="0"/>
              </a:rPr>
              <a:t>amenore</a:t>
            </a:r>
            <a:endParaRPr lang="tr-TR" b="0" i="0" dirty="0">
              <a:solidFill>
                <a:schemeClr val="accent3">
                  <a:lumMod val="60000"/>
                  <a:lumOff val="40000"/>
                </a:schemeClr>
              </a:solidFill>
              <a:effectLst/>
              <a:latin typeface="Georgia" panose="02040502050405020303" pitchFamily="18" charset="0"/>
            </a:endParaRPr>
          </a:p>
          <a:p>
            <a:endParaRPr lang="tr-TR" dirty="0"/>
          </a:p>
        </p:txBody>
      </p:sp>
    </p:spTree>
    <p:extLst>
      <p:ext uri="{BB962C8B-B14F-4D97-AF65-F5344CB8AC3E}">
        <p14:creationId xmlns:p14="http://schemas.microsoft.com/office/powerpoint/2010/main" val="1387360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2C115E-D366-496B-808E-F6D7DC579A3E}"/>
              </a:ext>
            </a:extLst>
          </p:cNvPr>
          <p:cNvSpPr>
            <a:spLocks noGrp="1"/>
          </p:cNvSpPr>
          <p:nvPr>
            <p:ph type="title"/>
          </p:nvPr>
        </p:nvSpPr>
        <p:spPr/>
        <p:txBody>
          <a:bodyPr/>
          <a:lstStyle/>
          <a:p>
            <a:r>
              <a:rPr lang="tr-TR" dirty="0"/>
              <a:t>AMENORE </a:t>
            </a:r>
            <a:br>
              <a:rPr lang="tr-TR" dirty="0"/>
            </a:br>
            <a:r>
              <a:rPr lang="tr-TR" sz="2000" dirty="0"/>
              <a:t>SEKONDER AMENORE</a:t>
            </a:r>
          </a:p>
        </p:txBody>
      </p:sp>
      <p:pic>
        <p:nvPicPr>
          <p:cNvPr id="16" name="İçerik Yer Tutucusu 15">
            <a:extLst>
              <a:ext uri="{FF2B5EF4-FFF2-40B4-BE49-F238E27FC236}">
                <a16:creationId xmlns:a16="http://schemas.microsoft.com/office/drawing/2014/main" id="{79D5F03F-3944-48BB-AC6B-9F5EF0A53EEA}"/>
              </a:ext>
            </a:extLst>
          </p:cNvPr>
          <p:cNvPicPr>
            <a:picLocks noGrp="1" noChangeAspect="1"/>
          </p:cNvPicPr>
          <p:nvPr>
            <p:ph idx="1"/>
          </p:nvPr>
        </p:nvPicPr>
        <p:blipFill>
          <a:blip r:embed="rId2"/>
          <a:stretch>
            <a:fillRect/>
          </a:stretch>
        </p:blipFill>
        <p:spPr>
          <a:xfrm>
            <a:off x="132892" y="1484132"/>
            <a:ext cx="11501283" cy="2995589"/>
          </a:xfrm>
        </p:spPr>
      </p:pic>
      <p:pic>
        <p:nvPicPr>
          <p:cNvPr id="18" name="Resim 17">
            <a:extLst>
              <a:ext uri="{FF2B5EF4-FFF2-40B4-BE49-F238E27FC236}">
                <a16:creationId xmlns:a16="http://schemas.microsoft.com/office/drawing/2014/main" id="{2FE646E1-50AD-4140-851C-FDB7AABF248A}"/>
              </a:ext>
            </a:extLst>
          </p:cNvPr>
          <p:cNvPicPr>
            <a:picLocks noChangeAspect="1"/>
          </p:cNvPicPr>
          <p:nvPr/>
        </p:nvPicPr>
        <p:blipFill>
          <a:blip r:embed="rId3"/>
          <a:stretch>
            <a:fillRect/>
          </a:stretch>
        </p:blipFill>
        <p:spPr>
          <a:xfrm>
            <a:off x="132892" y="4748169"/>
            <a:ext cx="11611695" cy="1736522"/>
          </a:xfrm>
          <a:prstGeom prst="rect">
            <a:avLst/>
          </a:prstGeom>
        </p:spPr>
      </p:pic>
    </p:spTree>
    <p:extLst>
      <p:ext uri="{BB962C8B-B14F-4D97-AF65-F5344CB8AC3E}">
        <p14:creationId xmlns:p14="http://schemas.microsoft.com/office/powerpoint/2010/main" val="20548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98614A-ED21-284D-ADFF-0F6396146933}"/>
              </a:ext>
            </a:extLst>
          </p:cNvPr>
          <p:cNvSpPr>
            <a:spLocks noGrp="1"/>
          </p:cNvSpPr>
          <p:nvPr>
            <p:ph type="title"/>
          </p:nvPr>
        </p:nvSpPr>
        <p:spPr/>
        <p:txBody>
          <a:bodyPr/>
          <a:lstStyle/>
          <a:p>
            <a:r>
              <a:rPr lang="tr-TR" dirty="0"/>
              <a:t>SUNUM PLANI</a:t>
            </a:r>
          </a:p>
        </p:txBody>
      </p:sp>
      <p:sp>
        <p:nvSpPr>
          <p:cNvPr id="3" name="İçerik Yer Tutucusu 2">
            <a:extLst>
              <a:ext uri="{FF2B5EF4-FFF2-40B4-BE49-F238E27FC236}">
                <a16:creationId xmlns:a16="http://schemas.microsoft.com/office/drawing/2014/main" id="{89EDC303-46C7-C961-DD19-7620830B8ADB}"/>
              </a:ext>
            </a:extLst>
          </p:cNvPr>
          <p:cNvSpPr>
            <a:spLocks noGrp="1"/>
          </p:cNvSpPr>
          <p:nvPr>
            <p:ph idx="1"/>
          </p:nvPr>
        </p:nvSpPr>
        <p:spPr/>
        <p:txBody>
          <a:bodyPr/>
          <a:lstStyle/>
          <a:p>
            <a:r>
              <a:rPr lang="tr-TR" dirty="0">
                <a:latin typeface="Times New Roman" panose="02020603050405020304" pitchFamily="18" charset="0"/>
                <a:cs typeface="Times New Roman" panose="02020603050405020304" pitchFamily="18" charset="0"/>
              </a:rPr>
              <a:t>Adet düzensizliğinde terminoloji</a:t>
            </a:r>
          </a:p>
          <a:p>
            <a:r>
              <a:rPr lang="tr-TR" dirty="0" err="1">
                <a:latin typeface="Times New Roman" panose="02020603050405020304" pitchFamily="18" charset="0"/>
                <a:cs typeface="Times New Roman" panose="02020603050405020304" pitchFamily="18" charset="0"/>
              </a:rPr>
              <a:t>Menstural</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siklus</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fizyolojsi</a:t>
            </a:r>
            <a:endParaRPr lang="tr-TR" dirty="0">
              <a:latin typeface="Times New Roman" panose="02020603050405020304" pitchFamily="18" charset="0"/>
              <a:cs typeface="Times New Roman" panose="02020603050405020304" pitchFamily="18" charset="0"/>
            </a:endParaRPr>
          </a:p>
          <a:p>
            <a:r>
              <a:rPr lang="tr-TR" dirty="0" err="1">
                <a:latin typeface="Times New Roman" panose="02020603050405020304" pitchFamily="18" charset="0"/>
                <a:cs typeface="Times New Roman" panose="02020603050405020304" pitchFamily="18" charset="0"/>
              </a:rPr>
              <a:t>Amenoreye</a:t>
            </a:r>
            <a:r>
              <a:rPr lang="tr-TR" dirty="0">
                <a:latin typeface="Times New Roman" panose="02020603050405020304" pitchFamily="18" charset="0"/>
                <a:cs typeface="Times New Roman" panose="02020603050405020304" pitchFamily="18" charset="0"/>
              </a:rPr>
              <a:t> yaklaşım</a:t>
            </a:r>
          </a:p>
          <a:p>
            <a:r>
              <a:rPr lang="tr-TR" dirty="0">
                <a:latin typeface="Times New Roman" panose="02020603050405020304" pitchFamily="18" charset="0"/>
                <a:cs typeface="Times New Roman" panose="02020603050405020304" pitchFamily="18" charset="0"/>
              </a:rPr>
              <a:t>Anormal </a:t>
            </a:r>
            <a:r>
              <a:rPr lang="tr-TR" dirty="0" err="1">
                <a:latin typeface="Times New Roman" panose="02020603050405020304" pitchFamily="18" charset="0"/>
                <a:cs typeface="Times New Roman" panose="02020603050405020304" pitchFamily="18" charset="0"/>
              </a:rPr>
              <a:t>uterin</a:t>
            </a:r>
            <a:r>
              <a:rPr lang="tr-TR" dirty="0">
                <a:latin typeface="Times New Roman" panose="02020603050405020304" pitchFamily="18" charset="0"/>
                <a:cs typeface="Times New Roman" panose="02020603050405020304" pitchFamily="18" charset="0"/>
              </a:rPr>
              <a:t> kanamalar</a:t>
            </a:r>
          </a:p>
          <a:p>
            <a:r>
              <a:rPr lang="tr-TR" dirty="0">
                <a:latin typeface="Times New Roman" panose="02020603050405020304" pitchFamily="18" charset="0"/>
                <a:cs typeface="Times New Roman" panose="02020603050405020304" pitchFamily="18" charset="0"/>
              </a:rPr>
              <a:t>Anormal </a:t>
            </a:r>
            <a:r>
              <a:rPr lang="tr-TR" dirty="0" err="1">
                <a:latin typeface="Times New Roman" panose="02020603050405020304" pitchFamily="18" charset="0"/>
                <a:cs typeface="Times New Roman" panose="02020603050405020304" pitchFamily="18" charset="0"/>
              </a:rPr>
              <a:t>uterin</a:t>
            </a:r>
            <a:r>
              <a:rPr lang="tr-TR" dirty="0">
                <a:latin typeface="Times New Roman" panose="02020603050405020304" pitchFamily="18" charset="0"/>
                <a:cs typeface="Times New Roman" panose="02020603050405020304" pitchFamily="18" charset="0"/>
              </a:rPr>
              <a:t> kanamalara yaklaşım</a:t>
            </a:r>
          </a:p>
          <a:p>
            <a:r>
              <a:rPr lang="tr-TR" dirty="0">
                <a:latin typeface="Times New Roman" panose="02020603050405020304" pitchFamily="18" charset="0"/>
                <a:cs typeface="Times New Roman" panose="02020603050405020304" pitchFamily="18" charset="0"/>
              </a:rPr>
              <a:t>Kaynaklar</a:t>
            </a:r>
          </a:p>
          <a:p>
            <a:endParaRPr lang="tr-TR" dirty="0"/>
          </a:p>
        </p:txBody>
      </p:sp>
    </p:spTree>
    <p:extLst>
      <p:ext uri="{BB962C8B-B14F-4D97-AF65-F5344CB8AC3E}">
        <p14:creationId xmlns:p14="http://schemas.microsoft.com/office/powerpoint/2010/main" val="3390511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ACB26F-B1D5-4014-BA1F-B80E8A694591}"/>
              </a:ext>
            </a:extLst>
          </p:cNvPr>
          <p:cNvSpPr>
            <a:spLocks noGrp="1"/>
          </p:cNvSpPr>
          <p:nvPr>
            <p:ph type="title"/>
          </p:nvPr>
        </p:nvSpPr>
        <p:spPr/>
        <p:txBody>
          <a:bodyPr/>
          <a:lstStyle/>
          <a:p>
            <a:r>
              <a:rPr lang="tr-TR" sz="4400" dirty="0"/>
              <a:t>AMENORE</a:t>
            </a:r>
            <a:br>
              <a:rPr lang="tr-TR" sz="4400" dirty="0"/>
            </a:br>
            <a:r>
              <a:rPr lang="tr-TR" sz="4400" dirty="0"/>
              <a:t>Fizik bulgular ve klinik sunum</a:t>
            </a:r>
          </a:p>
        </p:txBody>
      </p:sp>
      <p:sp>
        <p:nvSpPr>
          <p:cNvPr id="3" name="İçerik Yer Tutucusu 2">
            <a:extLst>
              <a:ext uri="{FF2B5EF4-FFF2-40B4-BE49-F238E27FC236}">
                <a16:creationId xmlns:a16="http://schemas.microsoft.com/office/drawing/2014/main" id="{5DDE7D3C-B4BE-4E80-A496-D647AC81F438}"/>
              </a:ext>
            </a:extLst>
          </p:cNvPr>
          <p:cNvSpPr>
            <a:spLocks noGrp="1"/>
          </p:cNvSpPr>
          <p:nvPr>
            <p:ph idx="1"/>
          </p:nvPr>
        </p:nvSpPr>
        <p:spPr>
          <a:xfrm>
            <a:off x="646111" y="1853248"/>
            <a:ext cx="8946541" cy="4195481"/>
          </a:xfrm>
        </p:spPr>
        <p:txBody>
          <a:bodyPr>
            <a:normAutofit/>
          </a:bodyPr>
          <a:lstStyle/>
          <a:p>
            <a:r>
              <a:rPr lang="tr-TR" dirty="0" err="1"/>
              <a:t>Turner</a:t>
            </a:r>
            <a:r>
              <a:rPr lang="tr-TR" dirty="0"/>
              <a:t> sendromu</a:t>
            </a:r>
          </a:p>
          <a:p>
            <a:pPr algn="l">
              <a:buFont typeface="Arial" panose="020B0604020202020204" pitchFamily="34" charset="0"/>
              <a:buChar char="•"/>
            </a:pPr>
            <a:r>
              <a:rPr lang="tr-TR" sz="4200" b="0" i="0" dirty="0">
                <a:solidFill>
                  <a:schemeClr val="accent3">
                    <a:lumMod val="60000"/>
                    <a:lumOff val="40000"/>
                  </a:schemeClr>
                </a:solidFill>
                <a:effectLst/>
                <a:latin typeface="Georgia" panose="02040502050405020303" pitchFamily="18" charset="0"/>
              </a:rPr>
              <a:t> </a:t>
            </a:r>
            <a:r>
              <a:rPr lang="tr-TR" sz="1600" b="0" i="0" dirty="0">
                <a:solidFill>
                  <a:schemeClr val="accent3">
                    <a:lumMod val="60000"/>
                    <a:lumOff val="40000"/>
                  </a:schemeClr>
                </a:solidFill>
                <a:effectLst/>
                <a:latin typeface="Georgia" panose="02040502050405020303" pitchFamily="18" charset="0"/>
              </a:rPr>
              <a:t>Genellikle mozaik olmadığı sürece </a:t>
            </a:r>
            <a:r>
              <a:rPr lang="tr-TR" sz="1600" b="0" i="0" dirty="0" err="1">
                <a:solidFill>
                  <a:schemeClr val="accent3">
                    <a:lumMod val="60000"/>
                    <a:lumOff val="40000"/>
                  </a:schemeClr>
                </a:solidFill>
                <a:effectLst/>
                <a:latin typeface="Georgia" panose="02040502050405020303" pitchFamily="18" charset="0"/>
              </a:rPr>
              <a:t>primer</a:t>
            </a:r>
            <a:r>
              <a:rPr lang="tr-TR" sz="1600" b="0" i="0" dirty="0">
                <a:solidFill>
                  <a:schemeClr val="accent3">
                    <a:lumMod val="60000"/>
                    <a:lumOff val="40000"/>
                  </a:schemeClr>
                </a:solidFill>
                <a:effectLst/>
                <a:latin typeface="Georgia" panose="02040502050405020303" pitchFamily="18" charset="0"/>
              </a:rPr>
              <a:t> </a:t>
            </a:r>
            <a:r>
              <a:rPr lang="tr-TR" sz="1600" b="0" i="0" dirty="0" err="1">
                <a:solidFill>
                  <a:schemeClr val="accent3">
                    <a:lumMod val="60000"/>
                    <a:lumOff val="40000"/>
                  </a:schemeClr>
                </a:solidFill>
                <a:effectLst/>
                <a:latin typeface="Georgia" panose="02040502050405020303" pitchFamily="18" charset="0"/>
              </a:rPr>
              <a:t>amenore</a:t>
            </a:r>
            <a:r>
              <a:rPr lang="tr-TR" sz="1600" b="0" i="0" dirty="0">
                <a:solidFill>
                  <a:schemeClr val="accent3">
                    <a:lumMod val="60000"/>
                    <a:lumOff val="40000"/>
                  </a:schemeClr>
                </a:solidFill>
                <a:effectLst/>
                <a:latin typeface="Georgia" panose="02040502050405020303" pitchFamily="18" charset="0"/>
              </a:rPr>
              <a:t> ile kendini gösterir</a:t>
            </a:r>
          </a:p>
          <a:p>
            <a:pPr lvl="1"/>
            <a:endParaRPr lang="tr-TR" dirty="0"/>
          </a:p>
        </p:txBody>
      </p:sp>
      <p:pic>
        <p:nvPicPr>
          <p:cNvPr id="4" name="Resim 3">
            <a:extLst>
              <a:ext uri="{FF2B5EF4-FFF2-40B4-BE49-F238E27FC236}">
                <a16:creationId xmlns:a16="http://schemas.microsoft.com/office/drawing/2014/main" id="{E9578301-6612-4DB9-A138-661EF6470045}"/>
              </a:ext>
            </a:extLst>
          </p:cNvPr>
          <p:cNvPicPr>
            <a:picLocks noChangeAspect="1"/>
          </p:cNvPicPr>
          <p:nvPr/>
        </p:nvPicPr>
        <p:blipFill>
          <a:blip r:embed="rId2"/>
          <a:stretch>
            <a:fillRect/>
          </a:stretch>
        </p:blipFill>
        <p:spPr>
          <a:xfrm>
            <a:off x="5469575" y="3003545"/>
            <a:ext cx="5144006" cy="3628239"/>
          </a:xfrm>
          <a:prstGeom prst="rect">
            <a:avLst/>
          </a:prstGeom>
        </p:spPr>
      </p:pic>
    </p:spTree>
    <p:extLst>
      <p:ext uri="{BB962C8B-B14F-4D97-AF65-F5344CB8AC3E}">
        <p14:creationId xmlns:p14="http://schemas.microsoft.com/office/powerpoint/2010/main" val="2045792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2EB2594-A166-4033-8601-A33F44FCD934}"/>
              </a:ext>
            </a:extLst>
          </p:cNvPr>
          <p:cNvSpPr>
            <a:spLocks noGrp="1"/>
          </p:cNvSpPr>
          <p:nvPr>
            <p:ph type="title"/>
          </p:nvPr>
        </p:nvSpPr>
        <p:spPr>
          <a:xfrm>
            <a:off x="331333" y="377217"/>
            <a:ext cx="9404723" cy="1400530"/>
          </a:xfrm>
        </p:spPr>
        <p:txBody>
          <a:bodyPr/>
          <a:lstStyle/>
          <a:p>
            <a:r>
              <a:rPr lang="tr-TR" dirty="0"/>
              <a:t>AMENORE</a:t>
            </a:r>
            <a:br>
              <a:rPr lang="tr-TR" dirty="0"/>
            </a:br>
            <a:r>
              <a:rPr lang="tr-TR" sz="4400" dirty="0"/>
              <a:t>Fizik bulgular ve klinik sunum</a:t>
            </a:r>
            <a:endParaRPr lang="tr-TR" dirty="0"/>
          </a:p>
        </p:txBody>
      </p:sp>
      <p:sp>
        <p:nvSpPr>
          <p:cNvPr id="3" name="İçerik Yer Tutucusu 2">
            <a:extLst>
              <a:ext uri="{FF2B5EF4-FFF2-40B4-BE49-F238E27FC236}">
                <a16:creationId xmlns:a16="http://schemas.microsoft.com/office/drawing/2014/main" id="{99C2EF35-61DD-4407-A596-7DF6783941CF}"/>
              </a:ext>
            </a:extLst>
          </p:cNvPr>
          <p:cNvSpPr>
            <a:spLocks noGrp="1"/>
          </p:cNvSpPr>
          <p:nvPr>
            <p:ph idx="1"/>
          </p:nvPr>
        </p:nvSpPr>
        <p:spPr>
          <a:xfrm>
            <a:off x="331333" y="1985806"/>
            <a:ext cx="8946541" cy="4195481"/>
          </a:xfrm>
        </p:spPr>
        <p:txBody>
          <a:bodyPr>
            <a:normAutofit fontScale="92500" lnSpcReduction="10000"/>
          </a:bodyPr>
          <a:lstStyle/>
          <a:p>
            <a:pPr algn="l"/>
            <a:r>
              <a:rPr lang="tr-TR" b="0" i="0" dirty="0">
                <a:effectLst/>
                <a:latin typeface="Georgia" panose="02040502050405020303" pitchFamily="18" charset="0"/>
              </a:rPr>
              <a:t>Saf </a:t>
            </a:r>
            <a:r>
              <a:rPr lang="tr-TR" b="0" i="0" dirty="0" err="1">
                <a:effectLst/>
                <a:latin typeface="Georgia" panose="02040502050405020303" pitchFamily="18" charset="0"/>
              </a:rPr>
              <a:t>gonadal</a:t>
            </a:r>
            <a:r>
              <a:rPr lang="tr-TR" b="0" i="0" dirty="0">
                <a:effectLst/>
                <a:latin typeface="Georgia" panose="02040502050405020303" pitchFamily="18" charset="0"/>
              </a:rPr>
              <a:t> </a:t>
            </a:r>
            <a:r>
              <a:rPr lang="tr-TR" b="0" i="0" dirty="0" err="1">
                <a:effectLst/>
                <a:latin typeface="Georgia" panose="02040502050405020303" pitchFamily="18" charset="0"/>
              </a:rPr>
              <a:t>disgenezi</a:t>
            </a:r>
            <a:r>
              <a:rPr lang="tr-TR" b="0" i="0" dirty="0">
                <a:effectLst/>
                <a:latin typeface="Georgia" panose="02040502050405020303" pitchFamily="18" charset="0"/>
              </a:rPr>
              <a:t>:</a:t>
            </a:r>
          </a:p>
          <a:p>
            <a:pPr marL="685800" lvl="1">
              <a:buFont typeface="Arial" panose="020B0604020202020204" pitchFamily="34" charset="0"/>
              <a:buChar char="•"/>
            </a:pP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Turner</a:t>
            </a:r>
            <a:r>
              <a:rPr lang="tr-TR" b="0" i="0" dirty="0">
                <a:solidFill>
                  <a:schemeClr val="accent3">
                    <a:lumMod val="60000"/>
                    <a:lumOff val="40000"/>
                  </a:schemeClr>
                </a:solidFill>
                <a:effectLst/>
                <a:latin typeface="Georgia" panose="02040502050405020303" pitchFamily="18" charset="0"/>
              </a:rPr>
              <a:t> sendromunun aksine, </a:t>
            </a:r>
            <a:r>
              <a:rPr lang="tr-TR" b="0" i="0" dirty="0" err="1">
                <a:solidFill>
                  <a:schemeClr val="accent3">
                    <a:lumMod val="60000"/>
                    <a:lumOff val="40000"/>
                  </a:schemeClr>
                </a:solidFill>
                <a:effectLst/>
                <a:latin typeface="Georgia" panose="02040502050405020303" pitchFamily="18" charset="0"/>
              </a:rPr>
              <a:t>dismorfik</a:t>
            </a:r>
            <a:r>
              <a:rPr lang="tr-TR" b="0" i="0" dirty="0">
                <a:solidFill>
                  <a:schemeClr val="accent3">
                    <a:lumMod val="60000"/>
                    <a:lumOff val="40000"/>
                  </a:schemeClr>
                </a:solidFill>
                <a:effectLst/>
                <a:latin typeface="Georgia" panose="02040502050405020303" pitchFamily="18" charset="0"/>
              </a:rPr>
              <a:t> özellikler yoktur</a:t>
            </a:r>
          </a:p>
          <a:p>
            <a:r>
              <a:rPr lang="tr-TR" dirty="0" err="1"/>
              <a:t>Müllerien</a:t>
            </a:r>
            <a:r>
              <a:rPr lang="tr-TR" dirty="0"/>
              <a:t> </a:t>
            </a:r>
            <a:r>
              <a:rPr lang="tr-TR" dirty="0" err="1"/>
              <a:t>agenezi</a:t>
            </a:r>
            <a:endParaRPr lang="tr-TR" dirty="0"/>
          </a:p>
          <a:p>
            <a:pPr marL="457200" lvl="1" indent="0">
              <a:buNone/>
            </a:pPr>
            <a:r>
              <a:rPr lang="tr-TR" b="0" i="0" dirty="0">
                <a:solidFill>
                  <a:schemeClr val="accent3">
                    <a:lumMod val="60000"/>
                    <a:lumOff val="40000"/>
                  </a:schemeClr>
                </a:solidFill>
                <a:effectLst/>
                <a:latin typeface="Georgia" panose="02040502050405020303" pitchFamily="18" charset="0"/>
              </a:rPr>
              <a:t>1. </a:t>
            </a:r>
            <a:r>
              <a:rPr lang="tr-TR" b="0" i="0" dirty="0" err="1">
                <a:solidFill>
                  <a:schemeClr val="accent3">
                    <a:lumMod val="60000"/>
                    <a:lumOff val="40000"/>
                  </a:schemeClr>
                </a:solidFill>
                <a:effectLst/>
                <a:latin typeface="Georgia" panose="02040502050405020303" pitchFamily="18" charset="0"/>
              </a:rPr>
              <a:t>Sporadık</a:t>
            </a:r>
            <a:r>
              <a:rPr lang="tr-TR" b="0" i="0" dirty="0">
                <a:solidFill>
                  <a:schemeClr val="accent3">
                    <a:lumMod val="60000"/>
                    <a:lumOff val="40000"/>
                  </a:schemeClr>
                </a:solidFill>
                <a:effectLst/>
                <a:latin typeface="Georgia" panose="02040502050405020303" pitchFamily="18" charset="0"/>
              </a:rPr>
              <a:t> kalıtım</a:t>
            </a:r>
          </a:p>
          <a:p>
            <a:pPr marL="457200" lvl="1" indent="0">
              <a:buNone/>
            </a:pPr>
            <a:r>
              <a:rPr lang="tr-TR" b="0" i="0" dirty="0">
                <a:solidFill>
                  <a:schemeClr val="accent3">
                    <a:lumMod val="60000"/>
                    <a:lumOff val="40000"/>
                  </a:schemeClr>
                </a:solidFill>
                <a:effectLst/>
                <a:latin typeface="Georgia" panose="02040502050405020303" pitchFamily="18" charset="0"/>
              </a:rPr>
              <a:t>2. Birincil </a:t>
            </a:r>
            <a:r>
              <a:rPr lang="tr-TR" b="0" i="0" dirty="0" err="1">
                <a:solidFill>
                  <a:schemeClr val="accent3">
                    <a:lumMod val="60000"/>
                    <a:lumOff val="40000"/>
                  </a:schemeClr>
                </a:solidFill>
                <a:effectLst/>
                <a:latin typeface="Georgia" panose="02040502050405020303" pitchFamily="18" charset="0"/>
              </a:rPr>
              <a:t>amenore</a:t>
            </a:r>
            <a:endParaRPr lang="tr-TR" b="0" i="0" dirty="0">
              <a:solidFill>
                <a:schemeClr val="accent3">
                  <a:lumMod val="60000"/>
                  <a:lumOff val="40000"/>
                </a:schemeClr>
              </a:solidFill>
              <a:effectLst/>
              <a:latin typeface="Georgia" panose="02040502050405020303" pitchFamily="18" charset="0"/>
            </a:endParaRPr>
          </a:p>
          <a:p>
            <a:pPr marL="457200" lvl="1" indent="0">
              <a:buNone/>
            </a:pPr>
            <a:r>
              <a:rPr lang="tr-TR" b="0" i="0" dirty="0">
                <a:solidFill>
                  <a:schemeClr val="accent3">
                    <a:lumMod val="60000"/>
                    <a:lumOff val="40000"/>
                  </a:schemeClr>
                </a:solidFill>
                <a:effectLst/>
                <a:latin typeface="Georgia" panose="02040502050405020303" pitchFamily="18" charset="0"/>
              </a:rPr>
              <a:t>3. Normal meme gelişimi</a:t>
            </a:r>
          </a:p>
          <a:p>
            <a:pPr marL="457200" lvl="1" indent="0">
              <a:buNone/>
            </a:pPr>
            <a:r>
              <a:rPr lang="tr-TR" b="0" i="0" dirty="0">
                <a:solidFill>
                  <a:schemeClr val="accent3">
                    <a:lumMod val="60000"/>
                    <a:lumOff val="40000"/>
                  </a:schemeClr>
                </a:solidFill>
                <a:effectLst/>
                <a:latin typeface="Georgia" panose="02040502050405020303" pitchFamily="18" charset="0"/>
              </a:rPr>
              <a:t>4. Normal kasık ve koltuk altı kılları</a:t>
            </a:r>
          </a:p>
          <a:p>
            <a:pPr marL="457200" lvl="1" indent="0">
              <a:buNone/>
            </a:pPr>
            <a:r>
              <a:rPr lang="tr-TR" b="0" i="0" dirty="0">
                <a:solidFill>
                  <a:schemeClr val="accent3">
                    <a:lumMod val="60000"/>
                    <a:lumOff val="40000"/>
                  </a:schemeClr>
                </a:solidFill>
                <a:effectLst/>
                <a:latin typeface="Georgia" panose="02040502050405020303" pitchFamily="18" charset="0"/>
              </a:rPr>
              <a:t>5. Normal kadın dış </a:t>
            </a:r>
            <a:r>
              <a:rPr lang="tr-TR" b="0" i="0" dirty="0" err="1">
                <a:solidFill>
                  <a:schemeClr val="accent3">
                    <a:lumMod val="60000"/>
                    <a:lumOff val="40000"/>
                  </a:schemeClr>
                </a:solidFill>
                <a:effectLst/>
                <a:latin typeface="Georgia" panose="02040502050405020303" pitchFamily="18" charset="0"/>
              </a:rPr>
              <a:t>genital</a:t>
            </a:r>
            <a:r>
              <a:rPr lang="tr-TR" b="0" i="0" dirty="0">
                <a:solidFill>
                  <a:schemeClr val="accent3">
                    <a:lumMod val="60000"/>
                    <a:lumOff val="40000"/>
                  </a:schemeClr>
                </a:solidFill>
                <a:effectLst/>
                <a:latin typeface="Georgia" panose="02040502050405020303" pitchFamily="18" charset="0"/>
              </a:rPr>
              <a:t> organları</a:t>
            </a:r>
          </a:p>
          <a:p>
            <a:pPr marL="457200" lvl="1" indent="0">
              <a:buNone/>
            </a:pPr>
            <a:r>
              <a:rPr lang="tr-TR" b="0" i="0" dirty="0">
                <a:solidFill>
                  <a:schemeClr val="accent3">
                    <a:lumMod val="60000"/>
                    <a:lumOff val="40000"/>
                  </a:schemeClr>
                </a:solidFill>
                <a:effectLst/>
                <a:latin typeface="Georgia" panose="02040502050405020303" pitchFamily="18" charset="0"/>
              </a:rPr>
              <a:t>6. Rahim ve vajinanın üst kısmının olmaması</a:t>
            </a:r>
          </a:p>
          <a:p>
            <a:pPr marL="457200" lvl="1" indent="0">
              <a:buNone/>
            </a:pPr>
            <a:r>
              <a:rPr lang="tr-TR" b="0" i="0" dirty="0">
                <a:solidFill>
                  <a:schemeClr val="accent3">
                    <a:lumMod val="60000"/>
                    <a:lumOff val="40000"/>
                  </a:schemeClr>
                </a:solidFill>
                <a:effectLst/>
                <a:latin typeface="Georgia" panose="02040502050405020303" pitchFamily="18" charset="0"/>
              </a:rPr>
              <a:t>7. Yumurtalıklar mevcut</a:t>
            </a:r>
          </a:p>
          <a:p>
            <a:pPr marL="457200" lvl="1" indent="0">
              <a:buNone/>
            </a:pPr>
            <a:r>
              <a:rPr lang="tr-TR" b="0" i="0" dirty="0">
                <a:solidFill>
                  <a:schemeClr val="accent3">
                    <a:lumMod val="60000"/>
                    <a:lumOff val="40000"/>
                  </a:schemeClr>
                </a:solidFill>
                <a:effectLst/>
                <a:latin typeface="Georgia" panose="02040502050405020303" pitchFamily="18" charset="0"/>
              </a:rPr>
              <a:t>8. Bazı hastalarda </a:t>
            </a:r>
            <a:r>
              <a:rPr lang="tr-TR" b="0" i="0" dirty="0" err="1">
                <a:solidFill>
                  <a:schemeClr val="accent3">
                    <a:lumMod val="60000"/>
                    <a:lumOff val="40000"/>
                  </a:schemeClr>
                </a:solidFill>
                <a:effectLst/>
                <a:latin typeface="Georgia" panose="02040502050405020303" pitchFamily="18" charset="0"/>
              </a:rPr>
              <a:t>renal</a:t>
            </a:r>
            <a:r>
              <a:rPr lang="tr-TR" b="0" i="0" dirty="0">
                <a:solidFill>
                  <a:schemeClr val="accent3">
                    <a:lumMod val="60000"/>
                    <a:lumOff val="40000"/>
                  </a:schemeClr>
                </a:solidFill>
                <a:effectLst/>
                <a:latin typeface="Georgia" panose="02040502050405020303" pitchFamily="18" charset="0"/>
              </a:rPr>
              <a:t> ve </a:t>
            </a:r>
            <a:r>
              <a:rPr lang="tr-TR" b="0" i="0" dirty="0" err="1">
                <a:solidFill>
                  <a:schemeClr val="accent3">
                    <a:lumMod val="60000"/>
                    <a:lumOff val="40000"/>
                  </a:schemeClr>
                </a:solidFill>
                <a:effectLst/>
                <a:latin typeface="Georgia" panose="02040502050405020303" pitchFamily="18" charset="0"/>
              </a:rPr>
              <a:t>vertebral</a:t>
            </a:r>
            <a:r>
              <a:rPr lang="tr-TR" b="0" i="0" dirty="0">
                <a:solidFill>
                  <a:schemeClr val="accent3">
                    <a:lumMod val="60000"/>
                    <a:lumOff val="40000"/>
                  </a:schemeClr>
                </a:solidFill>
                <a:effectLst/>
                <a:latin typeface="Georgia" panose="02040502050405020303" pitchFamily="18" charset="0"/>
              </a:rPr>
              <a:t> anomaliler; </a:t>
            </a:r>
            <a:r>
              <a:rPr lang="tr-TR" b="0" i="0" dirty="0" err="1">
                <a:solidFill>
                  <a:schemeClr val="accent3">
                    <a:lumMod val="60000"/>
                    <a:lumOff val="40000"/>
                  </a:schemeClr>
                </a:solidFill>
                <a:effectLst/>
                <a:latin typeface="Georgia" panose="02040502050405020303" pitchFamily="18" charset="0"/>
              </a:rPr>
              <a:t>renal</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agenezis</a:t>
            </a:r>
            <a:r>
              <a:rPr lang="tr-TR" b="0" i="0" dirty="0">
                <a:solidFill>
                  <a:schemeClr val="accent3">
                    <a:lumMod val="60000"/>
                    <a:lumOff val="40000"/>
                  </a:schemeClr>
                </a:solidFill>
                <a:effectLst/>
                <a:latin typeface="Georgia" panose="02040502050405020303" pitchFamily="18" charset="0"/>
              </a:rPr>
              <a:t> değerlendirilmelidir</a:t>
            </a:r>
          </a:p>
          <a:p>
            <a:pPr marL="457200" lvl="1" indent="0">
              <a:buNone/>
            </a:pPr>
            <a:endParaRPr lang="tr-TR" b="0" i="0" dirty="0">
              <a:solidFill>
                <a:schemeClr val="accent3">
                  <a:lumMod val="60000"/>
                  <a:lumOff val="40000"/>
                </a:schemeClr>
              </a:solidFill>
              <a:effectLst/>
              <a:latin typeface="Georgia" panose="02040502050405020303" pitchFamily="18" charset="0"/>
            </a:endParaRPr>
          </a:p>
          <a:p>
            <a:pPr marL="0" indent="0">
              <a:buNone/>
            </a:pPr>
            <a:endParaRPr lang="tr-TR" dirty="0"/>
          </a:p>
        </p:txBody>
      </p:sp>
      <p:pic>
        <p:nvPicPr>
          <p:cNvPr id="5" name="Resim 4">
            <a:extLst>
              <a:ext uri="{FF2B5EF4-FFF2-40B4-BE49-F238E27FC236}">
                <a16:creationId xmlns:a16="http://schemas.microsoft.com/office/drawing/2014/main" id="{BE9C47F5-F4D9-4913-A726-208DA19F4E19}"/>
              </a:ext>
            </a:extLst>
          </p:cNvPr>
          <p:cNvPicPr>
            <a:picLocks noChangeAspect="1"/>
          </p:cNvPicPr>
          <p:nvPr/>
        </p:nvPicPr>
        <p:blipFill>
          <a:blip r:embed="rId2"/>
          <a:stretch>
            <a:fillRect/>
          </a:stretch>
        </p:blipFill>
        <p:spPr>
          <a:xfrm>
            <a:off x="7504235" y="2319072"/>
            <a:ext cx="4463642" cy="3082039"/>
          </a:xfrm>
          <a:prstGeom prst="rect">
            <a:avLst/>
          </a:prstGeom>
        </p:spPr>
      </p:pic>
    </p:spTree>
    <p:extLst>
      <p:ext uri="{BB962C8B-B14F-4D97-AF65-F5344CB8AC3E}">
        <p14:creationId xmlns:p14="http://schemas.microsoft.com/office/powerpoint/2010/main" val="4158196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CC02DD-CFDB-453D-A04B-9928BBD96C71}"/>
              </a:ext>
            </a:extLst>
          </p:cNvPr>
          <p:cNvSpPr>
            <a:spLocks noGrp="1"/>
          </p:cNvSpPr>
          <p:nvPr>
            <p:ph type="title"/>
          </p:nvPr>
        </p:nvSpPr>
        <p:spPr/>
        <p:txBody>
          <a:bodyPr/>
          <a:lstStyle/>
          <a:p>
            <a:r>
              <a:rPr lang="tr-TR" dirty="0"/>
              <a:t>AMENORE</a:t>
            </a:r>
            <a:br>
              <a:rPr lang="tr-TR" dirty="0"/>
            </a:br>
            <a:r>
              <a:rPr lang="tr-TR" sz="4000" dirty="0"/>
              <a:t>Fizik bulgular ve klinik sunum</a:t>
            </a:r>
            <a:endParaRPr lang="tr-TR" dirty="0"/>
          </a:p>
        </p:txBody>
      </p:sp>
      <p:sp>
        <p:nvSpPr>
          <p:cNvPr id="3" name="İçerik Yer Tutucusu 2">
            <a:extLst>
              <a:ext uri="{FF2B5EF4-FFF2-40B4-BE49-F238E27FC236}">
                <a16:creationId xmlns:a16="http://schemas.microsoft.com/office/drawing/2014/main" id="{93884A7F-A96A-48F2-ADE3-F64A13B8B056}"/>
              </a:ext>
            </a:extLst>
          </p:cNvPr>
          <p:cNvSpPr>
            <a:spLocks noGrp="1"/>
          </p:cNvSpPr>
          <p:nvPr>
            <p:ph idx="1"/>
          </p:nvPr>
        </p:nvSpPr>
        <p:spPr>
          <a:xfrm>
            <a:off x="646111" y="1853248"/>
            <a:ext cx="8946541" cy="4195481"/>
          </a:xfrm>
        </p:spPr>
        <p:txBody>
          <a:bodyPr/>
          <a:lstStyle/>
          <a:p>
            <a:pPr algn="l">
              <a:buFont typeface="Arial" panose="020B0604020202020204" pitchFamily="34" charset="0"/>
              <a:buChar char="•"/>
            </a:pPr>
            <a:endParaRPr lang="tr-TR" b="0" i="0" dirty="0">
              <a:solidFill>
                <a:srgbClr val="505050"/>
              </a:solidFill>
              <a:effectLst/>
              <a:latin typeface="Georgia" panose="02040502050405020303" pitchFamily="18" charset="0"/>
            </a:endParaRPr>
          </a:p>
          <a:p>
            <a:pPr marL="0" indent="0" algn="l">
              <a:buNone/>
            </a:pPr>
            <a:r>
              <a:rPr lang="tr-TR" b="0" i="0" dirty="0">
                <a:effectLst/>
                <a:latin typeface="Georgia" panose="02040502050405020303" pitchFamily="18" charset="0"/>
              </a:rPr>
              <a:t>• </a:t>
            </a:r>
            <a:r>
              <a:rPr lang="tr-TR" b="0" i="0" dirty="0" err="1">
                <a:effectLst/>
                <a:latin typeface="Georgia" panose="02040502050405020303" pitchFamily="18" charset="0"/>
              </a:rPr>
              <a:t>Transvers</a:t>
            </a:r>
            <a:r>
              <a:rPr lang="tr-TR" b="0" i="0" dirty="0">
                <a:effectLst/>
                <a:latin typeface="Georgia" panose="02040502050405020303" pitchFamily="18" charset="0"/>
              </a:rPr>
              <a:t> vajinal </a:t>
            </a:r>
            <a:r>
              <a:rPr lang="tr-TR" b="0" i="0" dirty="0" err="1">
                <a:effectLst/>
                <a:latin typeface="Georgia" panose="02040502050405020303" pitchFamily="18" charset="0"/>
              </a:rPr>
              <a:t>septum</a:t>
            </a:r>
            <a:r>
              <a:rPr lang="tr-TR" b="0" i="0" dirty="0">
                <a:effectLst/>
                <a:latin typeface="Georgia" panose="02040502050405020303" pitchFamily="18" charset="0"/>
              </a:rPr>
              <a:t> ve </a:t>
            </a:r>
            <a:r>
              <a:rPr lang="tr-TR" b="0" i="0" dirty="0" err="1">
                <a:effectLst/>
                <a:latin typeface="Georgia" panose="02040502050405020303" pitchFamily="18" charset="0"/>
              </a:rPr>
              <a:t>imperfore</a:t>
            </a:r>
            <a:r>
              <a:rPr lang="tr-TR" b="0" i="0" dirty="0">
                <a:effectLst/>
                <a:latin typeface="Georgia" panose="02040502050405020303" pitchFamily="18" charset="0"/>
              </a:rPr>
              <a:t> himen:</a:t>
            </a:r>
          </a:p>
          <a:p>
            <a:pPr marL="457200" lvl="1" indent="0" algn="l">
              <a:buNone/>
            </a:pPr>
            <a:r>
              <a:rPr lang="tr-TR" b="0" i="0" dirty="0">
                <a:solidFill>
                  <a:schemeClr val="accent3">
                    <a:lumMod val="60000"/>
                    <a:lumOff val="40000"/>
                  </a:schemeClr>
                </a:solidFill>
                <a:effectLst/>
                <a:latin typeface="Georgia" panose="02040502050405020303" pitchFamily="18" charset="0"/>
              </a:rPr>
              <a:t>1. Birincil </a:t>
            </a:r>
            <a:r>
              <a:rPr lang="tr-TR" sz="2000" dirty="0" err="1">
                <a:solidFill>
                  <a:schemeClr val="accent3">
                    <a:lumMod val="60000"/>
                    <a:lumOff val="40000"/>
                  </a:schemeClr>
                </a:solidFill>
                <a:latin typeface="Georgia" panose="02040502050405020303" pitchFamily="18" charset="0"/>
              </a:rPr>
              <a:t>amenore</a:t>
            </a:r>
            <a:endParaRPr lang="tr-TR" sz="2000" dirty="0">
              <a:solidFill>
                <a:schemeClr val="accent3">
                  <a:lumMod val="60000"/>
                  <a:lumOff val="40000"/>
                </a:schemeClr>
              </a:solidFill>
              <a:latin typeface="Georgia" panose="02040502050405020303" pitchFamily="18" charset="0"/>
            </a:endParaRPr>
          </a:p>
          <a:p>
            <a:pPr marL="457200" lvl="1" indent="0" algn="l">
              <a:buNone/>
            </a:pPr>
            <a:r>
              <a:rPr lang="tr-TR" b="0" i="0" dirty="0">
                <a:solidFill>
                  <a:schemeClr val="accent3">
                    <a:lumMod val="60000"/>
                    <a:lumOff val="40000"/>
                  </a:schemeClr>
                </a:solidFill>
                <a:effectLst/>
                <a:latin typeface="Georgia" panose="02040502050405020303" pitchFamily="18" charset="0"/>
              </a:rPr>
              <a:t>2. İlerleyen döngüsel alt karın ağrısı</a:t>
            </a:r>
          </a:p>
          <a:p>
            <a:pPr marL="457200" lvl="1" indent="0" algn="l">
              <a:buNone/>
            </a:pPr>
            <a:r>
              <a:rPr lang="tr-TR" b="0" i="0" dirty="0">
                <a:solidFill>
                  <a:schemeClr val="accent3">
                    <a:lumMod val="60000"/>
                    <a:lumOff val="40000"/>
                  </a:schemeClr>
                </a:solidFill>
                <a:effectLst/>
                <a:latin typeface="Georgia" panose="02040502050405020303" pitchFamily="18" charset="0"/>
              </a:rPr>
              <a:t>3. </a:t>
            </a:r>
            <a:r>
              <a:rPr lang="tr-TR" b="0" i="0" dirty="0" err="1">
                <a:solidFill>
                  <a:schemeClr val="accent3">
                    <a:lumMod val="60000"/>
                    <a:lumOff val="40000"/>
                  </a:schemeClr>
                </a:solidFill>
                <a:effectLst/>
                <a:latin typeface="Georgia" panose="02040502050405020303" pitchFamily="18" charset="0"/>
              </a:rPr>
              <a:t>Pelvik</a:t>
            </a:r>
            <a:r>
              <a:rPr lang="tr-TR" b="0" i="0" dirty="0">
                <a:solidFill>
                  <a:schemeClr val="accent3">
                    <a:lumMod val="60000"/>
                    <a:lumOff val="40000"/>
                  </a:schemeClr>
                </a:solidFill>
                <a:effectLst/>
                <a:latin typeface="Georgia" panose="02040502050405020303" pitchFamily="18" charset="0"/>
              </a:rPr>
              <a:t> muayenede </a:t>
            </a:r>
            <a:r>
              <a:rPr lang="tr-TR" b="0" i="0" dirty="0" err="1">
                <a:solidFill>
                  <a:schemeClr val="accent3">
                    <a:lumMod val="60000"/>
                    <a:lumOff val="40000"/>
                  </a:schemeClr>
                </a:solidFill>
                <a:effectLst/>
                <a:latin typeface="Georgia" panose="02040502050405020303" pitchFamily="18" charset="0"/>
              </a:rPr>
              <a:t>imperfore</a:t>
            </a:r>
            <a:r>
              <a:rPr lang="tr-TR" b="0" i="0" dirty="0">
                <a:solidFill>
                  <a:schemeClr val="accent3">
                    <a:lumMod val="60000"/>
                    <a:lumOff val="40000"/>
                  </a:schemeClr>
                </a:solidFill>
                <a:effectLst/>
                <a:latin typeface="Georgia" panose="02040502050405020303" pitchFamily="18" charset="0"/>
              </a:rPr>
              <a:t> himen veya </a:t>
            </a:r>
            <a:r>
              <a:rPr lang="tr-TR" b="0" i="0" dirty="0" err="1">
                <a:solidFill>
                  <a:schemeClr val="accent3">
                    <a:lumMod val="60000"/>
                    <a:lumOff val="40000"/>
                  </a:schemeClr>
                </a:solidFill>
                <a:effectLst/>
                <a:latin typeface="Georgia" panose="02040502050405020303" pitchFamily="18" charset="0"/>
              </a:rPr>
              <a:t>transvers</a:t>
            </a:r>
            <a:r>
              <a:rPr lang="tr-TR" b="0" i="0" dirty="0">
                <a:solidFill>
                  <a:schemeClr val="accent3">
                    <a:lumMod val="60000"/>
                    <a:lumOff val="40000"/>
                  </a:schemeClr>
                </a:solidFill>
                <a:effectLst/>
                <a:latin typeface="Georgia" panose="02040502050405020303" pitchFamily="18" charset="0"/>
              </a:rPr>
              <a:t> vajinal </a:t>
            </a:r>
            <a:r>
              <a:rPr lang="tr-TR" b="0" i="0" dirty="0" err="1">
                <a:solidFill>
                  <a:schemeClr val="accent3">
                    <a:lumMod val="60000"/>
                    <a:lumOff val="40000"/>
                  </a:schemeClr>
                </a:solidFill>
                <a:effectLst/>
                <a:latin typeface="Georgia" panose="02040502050405020303" pitchFamily="18" charset="0"/>
              </a:rPr>
              <a:t>septum</a:t>
            </a:r>
            <a:endParaRPr lang="tr-TR" b="0" i="0" dirty="0">
              <a:solidFill>
                <a:schemeClr val="accent3">
                  <a:lumMod val="60000"/>
                  <a:lumOff val="40000"/>
                </a:schemeClr>
              </a:solidFill>
              <a:effectLst/>
              <a:latin typeface="Georgia" panose="02040502050405020303" pitchFamily="18" charset="0"/>
            </a:endParaRPr>
          </a:p>
          <a:p>
            <a:pPr marL="457200" lvl="1" indent="0" algn="l">
              <a:buNone/>
            </a:pPr>
            <a:r>
              <a:rPr lang="tr-TR" b="0" i="0" dirty="0">
                <a:solidFill>
                  <a:schemeClr val="accent3">
                    <a:lumMod val="60000"/>
                    <a:lumOff val="40000"/>
                  </a:schemeClr>
                </a:solidFill>
                <a:effectLst/>
                <a:latin typeface="Georgia" panose="02040502050405020303" pitchFamily="18" charset="0"/>
              </a:rPr>
              <a:t>4. </a:t>
            </a:r>
            <a:r>
              <a:rPr lang="tr-TR" b="0" i="0" dirty="0" err="1">
                <a:solidFill>
                  <a:schemeClr val="accent3">
                    <a:lumMod val="60000"/>
                    <a:lumOff val="40000"/>
                  </a:schemeClr>
                </a:solidFill>
                <a:effectLst/>
                <a:latin typeface="Georgia" panose="02040502050405020303" pitchFamily="18" charset="0"/>
              </a:rPr>
              <a:t>Hemakolpos</a:t>
            </a:r>
            <a:r>
              <a:rPr lang="tr-TR" b="0" i="0" dirty="0">
                <a:solidFill>
                  <a:schemeClr val="accent3">
                    <a:lumMod val="60000"/>
                    <a:lumOff val="40000"/>
                  </a:schemeClr>
                </a:solidFill>
                <a:effectLst/>
                <a:latin typeface="Georgia" panose="02040502050405020303" pitchFamily="18" charset="0"/>
              </a:rPr>
              <a:t> kaynaklı </a:t>
            </a:r>
            <a:r>
              <a:rPr lang="tr-TR" b="0" i="0" dirty="0" err="1">
                <a:solidFill>
                  <a:schemeClr val="accent3">
                    <a:lumMod val="60000"/>
                    <a:lumOff val="40000"/>
                  </a:schemeClr>
                </a:solidFill>
                <a:effectLst/>
                <a:latin typeface="Georgia" panose="02040502050405020303" pitchFamily="18" charset="0"/>
              </a:rPr>
              <a:t>perirektal</a:t>
            </a:r>
            <a:r>
              <a:rPr lang="tr-TR" b="0" i="0" dirty="0">
                <a:solidFill>
                  <a:schemeClr val="accent3">
                    <a:lumMod val="60000"/>
                    <a:lumOff val="40000"/>
                  </a:schemeClr>
                </a:solidFill>
                <a:effectLst/>
                <a:latin typeface="Georgia" panose="02040502050405020303" pitchFamily="18" charset="0"/>
              </a:rPr>
              <a:t> dolgunluk</a:t>
            </a:r>
          </a:p>
          <a:p>
            <a:endParaRPr lang="tr-TR" dirty="0"/>
          </a:p>
        </p:txBody>
      </p:sp>
      <p:pic>
        <p:nvPicPr>
          <p:cNvPr id="4" name="Resim 3">
            <a:extLst>
              <a:ext uri="{FF2B5EF4-FFF2-40B4-BE49-F238E27FC236}">
                <a16:creationId xmlns:a16="http://schemas.microsoft.com/office/drawing/2014/main" id="{343E00A4-388D-4903-836C-ED516905CFA3}"/>
              </a:ext>
            </a:extLst>
          </p:cNvPr>
          <p:cNvPicPr>
            <a:picLocks noChangeAspect="1"/>
          </p:cNvPicPr>
          <p:nvPr/>
        </p:nvPicPr>
        <p:blipFill>
          <a:blip r:embed="rId2"/>
          <a:stretch>
            <a:fillRect/>
          </a:stretch>
        </p:blipFill>
        <p:spPr>
          <a:xfrm>
            <a:off x="7813121" y="4085569"/>
            <a:ext cx="2857500" cy="2143125"/>
          </a:xfrm>
          <a:prstGeom prst="rect">
            <a:avLst/>
          </a:prstGeom>
        </p:spPr>
      </p:pic>
    </p:spTree>
    <p:extLst>
      <p:ext uri="{BB962C8B-B14F-4D97-AF65-F5344CB8AC3E}">
        <p14:creationId xmlns:p14="http://schemas.microsoft.com/office/powerpoint/2010/main" val="1352801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9E55D0-8F23-43EE-A601-5A22A2F74CBB}"/>
              </a:ext>
            </a:extLst>
          </p:cNvPr>
          <p:cNvSpPr>
            <a:spLocks noGrp="1"/>
          </p:cNvSpPr>
          <p:nvPr>
            <p:ph type="title"/>
          </p:nvPr>
        </p:nvSpPr>
        <p:spPr>
          <a:xfrm>
            <a:off x="755168" y="519830"/>
            <a:ext cx="9404723" cy="1400530"/>
          </a:xfrm>
        </p:spPr>
        <p:txBody>
          <a:bodyPr/>
          <a:lstStyle/>
          <a:p>
            <a:r>
              <a:rPr lang="tr-TR" dirty="0"/>
              <a:t>AMENORE</a:t>
            </a:r>
            <a:br>
              <a:rPr lang="tr-TR" dirty="0"/>
            </a:br>
            <a:r>
              <a:rPr lang="tr-TR" sz="4400" dirty="0"/>
              <a:t>Fizik bulgular ve klinik sunum</a:t>
            </a:r>
            <a:endParaRPr lang="tr-TR" dirty="0"/>
          </a:p>
        </p:txBody>
      </p:sp>
      <p:sp>
        <p:nvSpPr>
          <p:cNvPr id="3" name="İçerik Yer Tutucusu 2">
            <a:extLst>
              <a:ext uri="{FF2B5EF4-FFF2-40B4-BE49-F238E27FC236}">
                <a16:creationId xmlns:a16="http://schemas.microsoft.com/office/drawing/2014/main" id="{39008E3A-6F87-437F-8938-B2230B314319}"/>
              </a:ext>
            </a:extLst>
          </p:cNvPr>
          <p:cNvSpPr>
            <a:spLocks noGrp="1"/>
          </p:cNvSpPr>
          <p:nvPr>
            <p:ph idx="1"/>
          </p:nvPr>
        </p:nvSpPr>
        <p:spPr>
          <a:xfrm>
            <a:off x="646111" y="2002584"/>
            <a:ext cx="8946541" cy="4195481"/>
          </a:xfrm>
        </p:spPr>
        <p:txBody>
          <a:bodyPr/>
          <a:lstStyle/>
          <a:p>
            <a:pPr algn="l">
              <a:buFont typeface="Arial" panose="020B0604020202020204" pitchFamily="34" charset="0"/>
              <a:buChar char="•"/>
            </a:pPr>
            <a:r>
              <a:rPr lang="tr-TR" b="0" i="0" dirty="0">
                <a:solidFill>
                  <a:srgbClr val="505050"/>
                </a:solidFill>
                <a:effectLst/>
                <a:latin typeface="Georgia" panose="02040502050405020303" pitchFamily="18" charset="0"/>
              </a:rPr>
              <a:t>• </a:t>
            </a:r>
            <a:r>
              <a:rPr lang="tr-TR" b="0" i="0" dirty="0" err="1">
                <a:effectLst/>
                <a:latin typeface="Georgia" panose="02040502050405020303" pitchFamily="18" charset="0"/>
              </a:rPr>
              <a:t>Androjen</a:t>
            </a:r>
            <a:r>
              <a:rPr lang="tr-TR" b="0" i="0" dirty="0">
                <a:effectLst/>
                <a:latin typeface="Georgia" panose="02040502050405020303" pitchFamily="18" charset="0"/>
              </a:rPr>
              <a:t> duyarsızlığı sendromu:</a:t>
            </a:r>
          </a:p>
          <a:p>
            <a:pPr marL="857250" lvl="2" indent="0">
              <a:buNone/>
            </a:pPr>
            <a:r>
              <a:rPr lang="tr-TR" b="0" i="0" dirty="0">
                <a:solidFill>
                  <a:schemeClr val="accent3">
                    <a:lumMod val="60000"/>
                    <a:lumOff val="40000"/>
                  </a:schemeClr>
                </a:solidFill>
                <a:effectLst/>
                <a:latin typeface="Georgia" panose="02040502050405020303" pitchFamily="18" charset="0"/>
              </a:rPr>
              <a:t>1. Birincil </a:t>
            </a:r>
            <a:r>
              <a:rPr lang="tr-TR" b="0" i="0" dirty="0" err="1">
                <a:solidFill>
                  <a:schemeClr val="accent3">
                    <a:lumMod val="60000"/>
                    <a:lumOff val="40000"/>
                  </a:schemeClr>
                </a:solidFill>
                <a:effectLst/>
                <a:latin typeface="Georgia" panose="02040502050405020303" pitchFamily="18" charset="0"/>
              </a:rPr>
              <a:t>amenore</a:t>
            </a:r>
            <a:endParaRPr lang="tr-TR" b="0" i="0" dirty="0">
              <a:solidFill>
                <a:schemeClr val="accent3">
                  <a:lumMod val="60000"/>
                  <a:lumOff val="40000"/>
                </a:schemeClr>
              </a:solidFill>
              <a:effectLst/>
              <a:latin typeface="Georgia" panose="02040502050405020303" pitchFamily="18" charset="0"/>
            </a:endParaRPr>
          </a:p>
          <a:p>
            <a:pPr marL="857250" lvl="2" indent="0">
              <a:buNone/>
            </a:pPr>
            <a:r>
              <a:rPr lang="tr-TR" b="0" i="0" dirty="0">
                <a:solidFill>
                  <a:schemeClr val="accent3">
                    <a:lumMod val="60000"/>
                    <a:lumOff val="40000"/>
                  </a:schemeClr>
                </a:solidFill>
                <a:effectLst/>
                <a:latin typeface="Georgia" panose="02040502050405020303" pitchFamily="18" charset="0"/>
              </a:rPr>
              <a:t>2. Bazı hastalarda </a:t>
            </a:r>
            <a:r>
              <a:rPr lang="tr-TR" b="0" i="0" dirty="0" err="1">
                <a:solidFill>
                  <a:schemeClr val="accent3">
                    <a:lumMod val="60000"/>
                    <a:lumOff val="40000"/>
                  </a:schemeClr>
                </a:solidFill>
                <a:effectLst/>
                <a:latin typeface="Georgia" panose="02040502050405020303" pitchFamily="18" charset="0"/>
              </a:rPr>
              <a:t>X'e</a:t>
            </a:r>
            <a:r>
              <a:rPr lang="tr-TR" b="0" i="0" dirty="0">
                <a:solidFill>
                  <a:schemeClr val="accent3">
                    <a:lumMod val="60000"/>
                    <a:lumOff val="40000"/>
                  </a:schemeClr>
                </a:solidFill>
                <a:effectLst/>
                <a:latin typeface="Georgia" panose="02040502050405020303" pitchFamily="18" charset="0"/>
              </a:rPr>
              <a:t> bağlı resesif kalıtım</a:t>
            </a:r>
          </a:p>
          <a:p>
            <a:pPr marL="857250" lvl="2" indent="0">
              <a:buNone/>
            </a:pPr>
            <a:r>
              <a:rPr lang="tr-TR" b="0" i="0" dirty="0">
                <a:solidFill>
                  <a:schemeClr val="accent3">
                    <a:lumMod val="60000"/>
                    <a:lumOff val="40000"/>
                  </a:schemeClr>
                </a:solidFill>
                <a:effectLst/>
                <a:latin typeface="Georgia" panose="02040502050405020303" pitchFamily="18" charset="0"/>
              </a:rPr>
              <a:t>3. Normal meme gelişimi</a:t>
            </a:r>
          </a:p>
          <a:p>
            <a:pPr marL="857250" lvl="2" indent="0">
              <a:buNone/>
            </a:pPr>
            <a:r>
              <a:rPr lang="tr-TR" b="0" i="0" dirty="0">
                <a:solidFill>
                  <a:schemeClr val="accent3">
                    <a:lumMod val="60000"/>
                    <a:lumOff val="40000"/>
                  </a:schemeClr>
                </a:solidFill>
                <a:effectLst/>
                <a:latin typeface="Georgia" panose="02040502050405020303" pitchFamily="18" charset="0"/>
              </a:rPr>
              <a:t>4. Kasık ve koltuk altı kıllarının olmaması</a:t>
            </a:r>
          </a:p>
          <a:p>
            <a:pPr marL="857250" lvl="2" indent="0">
              <a:buNone/>
            </a:pPr>
            <a:r>
              <a:rPr lang="tr-TR" b="0" i="0" dirty="0">
                <a:solidFill>
                  <a:schemeClr val="accent3">
                    <a:lumMod val="60000"/>
                    <a:lumOff val="40000"/>
                  </a:schemeClr>
                </a:solidFill>
                <a:effectLst/>
                <a:latin typeface="Georgia" panose="02040502050405020303" pitchFamily="18" charset="0"/>
              </a:rPr>
              <a:t>5. Testis kasık veya kasık kanalında bulunabilir</a:t>
            </a:r>
          </a:p>
          <a:p>
            <a:pPr marL="857250" lvl="2" indent="0">
              <a:buNone/>
            </a:pPr>
            <a:r>
              <a:rPr lang="tr-TR" b="0" i="0" dirty="0">
                <a:solidFill>
                  <a:schemeClr val="accent3">
                    <a:lumMod val="60000"/>
                    <a:lumOff val="40000"/>
                  </a:schemeClr>
                </a:solidFill>
                <a:effectLst/>
                <a:latin typeface="Georgia" panose="02040502050405020303" pitchFamily="18" charset="0"/>
              </a:rPr>
              <a:t>6. Rahim ve vajina yok</a:t>
            </a:r>
          </a:p>
          <a:p>
            <a:pPr marL="857250" lvl="2" indent="0">
              <a:buNone/>
            </a:pPr>
            <a:r>
              <a:rPr lang="tr-TR" b="0" i="0" dirty="0">
                <a:solidFill>
                  <a:schemeClr val="accent3">
                    <a:lumMod val="60000"/>
                    <a:lumOff val="40000"/>
                  </a:schemeClr>
                </a:solidFill>
                <a:effectLst/>
                <a:latin typeface="Georgia" panose="02040502050405020303" pitchFamily="18" charset="0"/>
              </a:rPr>
              <a:t>7. İlişkili böbrek veya omurga anomalisi yok</a:t>
            </a:r>
          </a:p>
          <a:p>
            <a:endParaRPr lang="tr-TR" dirty="0"/>
          </a:p>
        </p:txBody>
      </p:sp>
    </p:spTree>
    <p:extLst>
      <p:ext uri="{BB962C8B-B14F-4D97-AF65-F5344CB8AC3E}">
        <p14:creationId xmlns:p14="http://schemas.microsoft.com/office/powerpoint/2010/main" val="3614321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C3AD42-F3B1-481A-87B8-3B443C0C8CA5}"/>
              </a:ext>
            </a:extLst>
          </p:cNvPr>
          <p:cNvSpPr>
            <a:spLocks noGrp="1"/>
          </p:cNvSpPr>
          <p:nvPr>
            <p:ph type="title"/>
          </p:nvPr>
        </p:nvSpPr>
        <p:spPr>
          <a:xfrm>
            <a:off x="558028" y="425692"/>
            <a:ext cx="9404723" cy="1400530"/>
          </a:xfrm>
        </p:spPr>
        <p:txBody>
          <a:bodyPr/>
          <a:lstStyle/>
          <a:p>
            <a:r>
              <a:rPr lang="tr-TR" dirty="0"/>
              <a:t>AMENORE</a:t>
            </a:r>
            <a:br>
              <a:rPr lang="tr-TR" dirty="0"/>
            </a:br>
            <a:r>
              <a:rPr lang="tr-TR" sz="4000" dirty="0"/>
              <a:t>Fizik bulgular ve klinik sunum</a:t>
            </a:r>
            <a:endParaRPr lang="tr-TR" dirty="0"/>
          </a:p>
        </p:txBody>
      </p:sp>
      <p:sp>
        <p:nvSpPr>
          <p:cNvPr id="3" name="İçerik Yer Tutucusu 2">
            <a:extLst>
              <a:ext uri="{FF2B5EF4-FFF2-40B4-BE49-F238E27FC236}">
                <a16:creationId xmlns:a16="http://schemas.microsoft.com/office/drawing/2014/main" id="{3F218E98-D01E-42B2-AF2C-C65066F949B8}"/>
              </a:ext>
            </a:extLst>
          </p:cNvPr>
          <p:cNvSpPr>
            <a:spLocks noGrp="1"/>
          </p:cNvSpPr>
          <p:nvPr>
            <p:ph idx="1"/>
          </p:nvPr>
        </p:nvSpPr>
        <p:spPr>
          <a:xfrm>
            <a:off x="558028" y="2027751"/>
            <a:ext cx="8946541" cy="4195481"/>
          </a:xfrm>
        </p:spPr>
        <p:txBody>
          <a:bodyPr/>
          <a:lstStyle/>
          <a:p>
            <a:pPr algn="l">
              <a:buFont typeface="Arial" panose="020B0604020202020204" pitchFamily="34" charset="0"/>
              <a:buChar char="•"/>
            </a:pPr>
            <a:r>
              <a:rPr lang="tr-TR" b="0" i="0" dirty="0">
                <a:effectLst/>
                <a:latin typeface="Georgia" panose="02040502050405020303" pitchFamily="18" charset="0"/>
              </a:rPr>
              <a:t> Erişkin başlangıçlı </a:t>
            </a:r>
            <a:r>
              <a:rPr lang="tr-TR" b="0" i="0" dirty="0" err="1">
                <a:effectLst/>
                <a:latin typeface="Georgia" panose="02040502050405020303" pitchFamily="18" charset="0"/>
              </a:rPr>
              <a:t>konjenital</a:t>
            </a:r>
            <a:r>
              <a:rPr lang="tr-TR" b="0" i="0" dirty="0">
                <a:effectLst/>
                <a:latin typeface="Georgia" panose="02040502050405020303" pitchFamily="18" charset="0"/>
              </a:rPr>
              <a:t> adrenal </a:t>
            </a:r>
            <a:r>
              <a:rPr lang="tr-TR" b="0" i="0" dirty="0" err="1">
                <a:effectLst/>
                <a:latin typeface="Georgia" panose="02040502050405020303" pitchFamily="18" charset="0"/>
              </a:rPr>
              <a:t>hiperplazi</a:t>
            </a:r>
            <a:r>
              <a:rPr lang="tr-TR" b="0" i="0" dirty="0">
                <a:effectLst/>
                <a:latin typeface="Georgia" panose="02040502050405020303" pitchFamily="18" charset="0"/>
              </a:rPr>
              <a:t>:</a:t>
            </a:r>
          </a:p>
          <a:p>
            <a:pPr marL="857250" lvl="2" indent="0">
              <a:buNone/>
            </a:pPr>
            <a:r>
              <a:rPr lang="tr-TR" b="0" i="0" dirty="0">
                <a:solidFill>
                  <a:schemeClr val="accent3">
                    <a:lumMod val="60000"/>
                    <a:lumOff val="40000"/>
                  </a:schemeClr>
                </a:solidFill>
                <a:effectLst/>
                <a:latin typeface="Georgia" panose="02040502050405020303" pitchFamily="18" charset="0"/>
              </a:rPr>
              <a:t>1. Diğer popülasyonlara göre </a:t>
            </a:r>
            <a:r>
              <a:rPr lang="tr-TR" b="0" i="0" dirty="0" err="1">
                <a:solidFill>
                  <a:schemeClr val="accent3">
                    <a:lumMod val="60000"/>
                    <a:lumOff val="40000"/>
                  </a:schemeClr>
                </a:solidFill>
                <a:effectLst/>
                <a:latin typeface="Georgia" panose="02040502050405020303" pitchFamily="18" charset="0"/>
              </a:rPr>
              <a:t>Aşkenazi</a:t>
            </a:r>
            <a:r>
              <a:rPr lang="tr-TR" b="0" i="0" dirty="0">
                <a:solidFill>
                  <a:schemeClr val="accent3">
                    <a:lumMod val="60000"/>
                    <a:lumOff val="40000"/>
                  </a:schemeClr>
                </a:solidFill>
                <a:effectLst/>
                <a:latin typeface="Georgia" panose="02040502050405020303" pitchFamily="18" charset="0"/>
              </a:rPr>
              <a:t> Yahudi, </a:t>
            </a:r>
            <a:r>
              <a:rPr lang="tr-TR" b="0" i="0" dirty="0" err="1">
                <a:solidFill>
                  <a:schemeClr val="accent3">
                    <a:lumMod val="60000"/>
                    <a:lumOff val="40000"/>
                  </a:schemeClr>
                </a:solidFill>
                <a:effectLst/>
                <a:latin typeface="Georgia" panose="02040502050405020303" pitchFamily="18" charset="0"/>
              </a:rPr>
              <a:t>İnuit</a:t>
            </a:r>
            <a:r>
              <a:rPr lang="tr-TR" b="0" i="0" dirty="0">
                <a:solidFill>
                  <a:schemeClr val="accent3">
                    <a:lumMod val="60000"/>
                    <a:lumOff val="40000"/>
                  </a:schemeClr>
                </a:solidFill>
                <a:effectLst/>
                <a:latin typeface="Georgia" panose="02040502050405020303" pitchFamily="18" charset="0"/>
              </a:rPr>
              <a:t> Yerli Amerikalı, Fransız Kanadalı ve Meksikalı popülasyonlarında daha sık görülür</a:t>
            </a:r>
          </a:p>
          <a:p>
            <a:pPr marL="857250" lvl="2" indent="0">
              <a:buNone/>
            </a:pPr>
            <a:r>
              <a:rPr lang="tr-TR" b="0" i="0" dirty="0">
                <a:solidFill>
                  <a:schemeClr val="accent3">
                    <a:lumMod val="60000"/>
                    <a:lumOff val="40000"/>
                  </a:schemeClr>
                </a:solidFill>
                <a:effectLst/>
                <a:latin typeface="Georgia" panose="02040502050405020303" pitchFamily="18" charset="0"/>
              </a:rPr>
              <a:t>2. </a:t>
            </a:r>
            <a:r>
              <a:rPr lang="tr-TR" b="0" i="0" dirty="0" err="1">
                <a:solidFill>
                  <a:schemeClr val="accent3">
                    <a:lumMod val="60000"/>
                    <a:lumOff val="40000"/>
                  </a:schemeClr>
                </a:solidFill>
                <a:effectLst/>
                <a:latin typeface="Georgia" panose="02040502050405020303" pitchFamily="18" charset="0"/>
              </a:rPr>
              <a:t>PCOS'un</a:t>
            </a:r>
            <a:r>
              <a:rPr lang="tr-TR" b="0" i="0" dirty="0">
                <a:solidFill>
                  <a:schemeClr val="accent3">
                    <a:lumMod val="60000"/>
                    <a:lumOff val="40000"/>
                  </a:schemeClr>
                </a:solidFill>
                <a:effectLst/>
                <a:latin typeface="Georgia" panose="02040502050405020303" pitchFamily="18" charset="0"/>
              </a:rPr>
              <a:t> sunumunu taklit eder</a:t>
            </a:r>
          </a:p>
          <a:p>
            <a:pPr marL="857250" lvl="2" indent="0">
              <a:buNone/>
            </a:pPr>
            <a:r>
              <a:rPr lang="tr-TR" b="0" i="0" dirty="0">
                <a:solidFill>
                  <a:schemeClr val="accent3">
                    <a:lumMod val="60000"/>
                    <a:lumOff val="40000"/>
                  </a:schemeClr>
                </a:solidFill>
                <a:effectLst/>
                <a:latin typeface="Georgia" panose="02040502050405020303" pitchFamily="18" charset="0"/>
              </a:rPr>
              <a:t>3. </a:t>
            </a:r>
            <a:r>
              <a:rPr lang="tr-TR" b="0" i="0" dirty="0" err="1">
                <a:solidFill>
                  <a:schemeClr val="accent3">
                    <a:lumMod val="60000"/>
                    <a:lumOff val="40000"/>
                  </a:schemeClr>
                </a:solidFill>
                <a:effectLst/>
                <a:latin typeface="Georgia" panose="02040502050405020303" pitchFamily="18" charset="0"/>
              </a:rPr>
              <a:t>Hiperandrojenizmin</a:t>
            </a:r>
            <a:r>
              <a:rPr lang="tr-TR" b="0" i="0" dirty="0">
                <a:solidFill>
                  <a:schemeClr val="accent3">
                    <a:lumMod val="60000"/>
                    <a:lumOff val="40000"/>
                  </a:schemeClr>
                </a:solidFill>
                <a:effectLst/>
                <a:latin typeface="Georgia" panose="02040502050405020303" pitchFamily="18" charset="0"/>
              </a:rPr>
              <a:t> özellikleri (</a:t>
            </a:r>
            <a:r>
              <a:rPr lang="tr-TR" b="0" i="0" dirty="0" err="1">
                <a:solidFill>
                  <a:schemeClr val="accent3">
                    <a:lumMod val="60000"/>
                    <a:lumOff val="40000"/>
                  </a:schemeClr>
                </a:solidFill>
                <a:effectLst/>
                <a:latin typeface="Georgia" panose="02040502050405020303" pitchFamily="18" charset="0"/>
              </a:rPr>
              <a:t>virilizasyon</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hirsutizm</a:t>
            </a:r>
            <a:r>
              <a:rPr lang="tr-TR" b="0" i="0" dirty="0">
                <a:solidFill>
                  <a:schemeClr val="accent3">
                    <a:lumMod val="60000"/>
                    <a:lumOff val="40000"/>
                  </a:schemeClr>
                </a:solidFill>
                <a:effectLst/>
                <a:latin typeface="Georgia" panose="02040502050405020303" pitchFamily="18" charset="0"/>
              </a:rPr>
              <a:t>, akne)</a:t>
            </a:r>
          </a:p>
          <a:p>
            <a:pPr marL="857250" lvl="2" indent="0">
              <a:buNone/>
            </a:pPr>
            <a:r>
              <a:rPr lang="tr-TR" b="0" i="0" dirty="0">
                <a:solidFill>
                  <a:schemeClr val="accent3">
                    <a:lumMod val="60000"/>
                    <a:lumOff val="40000"/>
                  </a:schemeClr>
                </a:solidFill>
                <a:effectLst/>
                <a:latin typeface="Georgia" panose="02040502050405020303" pitchFamily="18" charset="0"/>
              </a:rPr>
              <a:t>4. Hipertansiyon</a:t>
            </a:r>
          </a:p>
          <a:p>
            <a:pPr algn="l">
              <a:buFont typeface="Arial" panose="020B0604020202020204" pitchFamily="34" charset="0"/>
              <a:buChar char="•"/>
            </a:pPr>
            <a:r>
              <a:rPr lang="tr-TR" b="0" i="0" dirty="0">
                <a:effectLst/>
                <a:latin typeface="Georgia" panose="02040502050405020303" pitchFamily="18" charset="0"/>
              </a:rPr>
              <a:t>• 5-Alfa </a:t>
            </a:r>
            <a:r>
              <a:rPr lang="tr-TR" b="0" i="0" dirty="0" err="1">
                <a:effectLst/>
                <a:latin typeface="Georgia" panose="02040502050405020303" pitchFamily="18" charset="0"/>
              </a:rPr>
              <a:t>redüktaz</a:t>
            </a:r>
            <a:r>
              <a:rPr lang="tr-TR" b="0" i="0" dirty="0">
                <a:effectLst/>
                <a:latin typeface="Georgia" panose="02040502050405020303" pitchFamily="18" charset="0"/>
              </a:rPr>
              <a:t> eksikliği:</a:t>
            </a:r>
          </a:p>
          <a:p>
            <a:pPr marL="857250" lvl="2" indent="0">
              <a:buNone/>
            </a:pPr>
            <a:r>
              <a:rPr lang="tr-TR" b="0" i="0" dirty="0">
                <a:solidFill>
                  <a:schemeClr val="accent3">
                    <a:lumMod val="60000"/>
                    <a:lumOff val="40000"/>
                  </a:schemeClr>
                </a:solidFill>
                <a:effectLst/>
                <a:latin typeface="Georgia" panose="02040502050405020303" pitchFamily="18" charset="0"/>
              </a:rPr>
              <a:t>1. Birincil </a:t>
            </a:r>
            <a:r>
              <a:rPr lang="tr-TR" b="0" i="0" dirty="0" err="1">
                <a:solidFill>
                  <a:schemeClr val="accent3">
                    <a:lumMod val="60000"/>
                    <a:lumOff val="40000"/>
                  </a:schemeClr>
                </a:solidFill>
                <a:effectLst/>
                <a:latin typeface="Georgia" panose="02040502050405020303" pitchFamily="18" charset="0"/>
              </a:rPr>
              <a:t>amenore</a:t>
            </a:r>
            <a:endParaRPr lang="tr-TR" b="0" i="0" dirty="0">
              <a:solidFill>
                <a:schemeClr val="accent3">
                  <a:lumMod val="60000"/>
                  <a:lumOff val="40000"/>
                </a:schemeClr>
              </a:solidFill>
              <a:effectLst/>
              <a:latin typeface="Georgia" panose="02040502050405020303" pitchFamily="18" charset="0"/>
            </a:endParaRPr>
          </a:p>
          <a:p>
            <a:pPr marL="857250" lvl="2" indent="0">
              <a:buNone/>
            </a:pPr>
            <a:r>
              <a:rPr lang="tr-TR" b="0" i="0" dirty="0">
                <a:solidFill>
                  <a:schemeClr val="accent3">
                    <a:lumMod val="60000"/>
                    <a:lumOff val="40000"/>
                  </a:schemeClr>
                </a:solidFill>
                <a:effectLst/>
                <a:latin typeface="Georgia" panose="02040502050405020303" pitchFamily="18" charset="0"/>
              </a:rPr>
              <a:t>2. Ergenlikte </a:t>
            </a:r>
            <a:r>
              <a:rPr lang="tr-TR" b="0" i="0" dirty="0" err="1">
                <a:solidFill>
                  <a:schemeClr val="accent3">
                    <a:lumMod val="60000"/>
                    <a:lumOff val="40000"/>
                  </a:schemeClr>
                </a:solidFill>
                <a:effectLst/>
                <a:latin typeface="Georgia" panose="02040502050405020303" pitchFamily="18" charset="0"/>
              </a:rPr>
              <a:t>virilizasyona</a:t>
            </a:r>
            <a:r>
              <a:rPr lang="tr-TR" b="0" i="0" dirty="0">
                <a:solidFill>
                  <a:schemeClr val="accent3">
                    <a:lumMod val="60000"/>
                    <a:lumOff val="40000"/>
                  </a:schemeClr>
                </a:solidFill>
                <a:effectLst/>
                <a:latin typeface="Georgia" panose="02040502050405020303" pitchFamily="18" charset="0"/>
              </a:rPr>
              <a:t> uğrarlar</a:t>
            </a:r>
          </a:p>
          <a:p>
            <a:endParaRPr lang="tr-TR" dirty="0"/>
          </a:p>
        </p:txBody>
      </p:sp>
      <p:pic>
        <p:nvPicPr>
          <p:cNvPr id="4" name="Resim 3">
            <a:extLst>
              <a:ext uri="{FF2B5EF4-FFF2-40B4-BE49-F238E27FC236}">
                <a16:creationId xmlns:a16="http://schemas.microsoft.com/office/drawing/2014/main" id="{ADBFA899-059D-4100-AE03-3E5C58B0DFDA}"/>
              </a:ext>
            </a:extLst>
          </p:cNvPr>
          <p:cNvPicPr>
            <a:picLocks noChangeAspect="1"/>
          </p:cNvPicPr>
          <p:nvPr/>
        </p:nvPicPr>
        <p:blipFill>
          <a:blip r:embed="rId2"/>
          <a:stretch>
            <a:fillRect/>
          </a:stretch>
        </p:blipFill>
        <p:spPr>
          <a:xfrm>
            <a:off x="9311779" y="2186323"/>
            <a:ext cx="2880221" cy="1620124"/>
          </a:xfrm>
          <a:prstGeom prst="rect">
            <a:avLst/>
          </a:prstGeom>
        </p:spPr>
      </p:pic>
    </p:spTree>
    <p:extLst>
      <p:ext uri="{BB962C8B-B14F-4D97-AF65-F5344CB8AC3E}">
        <p14:creationId xmlns:p14="http://schemas.microsoft.com/office/powerpoint/2010/main" val="2016023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993F85-9C6D-485C-AC56-1514093DB5B8}"/>
              </a:ext>
            </a:extLst>
          </p:cNvPr>
          <p:cNvSpPr>
            <a:spLocks noGrp="1"/>
          </p:cNvSpPr>
          <p:nvPr>
            <p:ph type="title"/>
          </p:nvPr>
        </p:nvSpPr>
        <p:spPr/>
        <p:txBody>
          <a:bodyPr/>
          <a:lstStyle/>
          <a:p>
            <a:r>
              <a:rPr lang="tr-TR" dirty="0"/>
              <a:t>AMENORE</a:t>
            </a:r>
            <a:br>
              <a:rPr lang="tr-TR" dirty="0"/>
            </a:br>
            <a:r>
              <a:rPr lang="tr-TR" sz="4400" dirty="0"/>
              <a:t>Fizik bulgular ve klinik sunum</a:t>
            </a:r>
            <a:endParaRPr lang="tr-TR" dirty="0"/>
          </a:p>
        </p:txBody>
      </p:sp>
      <p:sp>
        <p:nvSpPr>
          <p:cNvPr id="3" name="İçerik Yer Tutucusu 2">
            <a:extLst>
              <a:ext uri="{FF2B5EF4-FFF2-40B4-BE49-F238E27FC236}">
                <a16:creationId xmlns:a16="http://schemas.microsoft.com/office/drawing/2014/main" id="{ABB1B721-246E-4408-BDDA-E0D0B30E954F}"/>
              </a:ext>
            </a:extLst>
          </p:cNvPr>
          <p:cNvSpPr>
            <a:spLocks noGrp="1"/>
          </p:cNvSpPr>
          <p:nvPr>
            <p:ph idx="1"/>
          </p:nvPr>
        </p:nvSpPr>
        <p:spPr>
          <a:xfrm>
            <a:off x="709030" y="2027751"/>
            <a:ext cx="8946541" cy="4195481"/>
          </a:xfrm>
        </p:spPr>
        <p:txBody>
          <a:bodyPr/>
          <a:lstStyle/>
          <a:p>
            <a:pPr algn="l">
              <a:buFont typeface="Arial" panose="020B0604020202020204" pitchFamily="34" charset="0"/>
              <a:buChar char="•"/>
            </a:pPr>
            <a:r>
              <a:rPr lang="tr-TR" b="0" i="0" dirty="0">
                <a:solidFill>
                  <a:srgbClr val="505050"/>
                </a:solidFill>
                <a:effectLst/>
                <a:latin typeface="Georgia" panose="02040502050405020303" pitchFamily="18" charset="0"/>
              </a:rPr>
              <a:t>• </a:t>
            </a:r>
            <a:r>
              <a:rPr lang="tr-TR" b="0" i="0" dirty="0" err="1">
                <a:effectLst/>
                <a:latin typeface="Georgia" panose="02040502050405020303" pitchFamily="18" charset="0"/>
              </a:rPr>
              <a:t>Polikistik</a:t>
            </a:r>
            <a:r>
              <a:rPr lang="tr-TR" b="0" i="0" dirty="0">
                <a:effectLst/>
                <a:latin typeface="Georgia" panose="02040502050405020303" pitchFamily="18" charset="0"/>
              </a:rPr>
              <a:t> </a:t>
            </a:r>
            <a:r>
              <a:rPr lang="tr-TR" b="0" i="0" dirty="0" err="1">
                <a:effectLst/>
                <a:latin typeface="Georgia" panose="02040502050405020303" pitchFamily="18" charset="0"/>
              </a:rPr>
              <a:t>over</a:t>
            </a:r>
            <a:r>
              <a:rPr lang="tr-TR" b="0" i="0" dirty="0">
                <a:effectLst/>
                <a:latin typeface="Georgia" panose="02040502050405020303" pitchFamily="18" charset="0"/>
              </a:rPr>
              <a:t> sendromu:</a:t>
            </a:r>
          </a:p>
          <a:p>
            <a:pPr marL="857250" lvl="2" indent="0">
              <a:buNone/>
            </a:pPr>
            <a:r>
              <a:rPr lang="tr-TR" b="0" i="0" dirty="0">
                <a:solidFill>
                  <a:schemeClr val="accent3">
                    <a:lumMod val="60000"/>
                    <a:lumOff val="40000"/>
                  </a:schemeClr>
                </a:solidFill>
                <a:effectLst/>
                <a:latin typeface="Georgia" panose="02040502050405020303" pitchFamily="18" charset="0"/>
              </a:rPr>
              <a:t>1. Genellikle </a:t>
            </a:r>
            <a:r>
              <a:rPr lang="tr-TR" b="0" i="0" dirty="0" err="1">
                <a:solidFill>
                  <a:schemeClr val="accent3">
                    <a:lumMod val="60000"/>
                    <a:lumOff val="40000"/>
                  </a:schemeClr>
                </a:solidFill>
                <a:effectLst/>
                <a:latin typeface="Georgia" panose="02040502050405020303" pitchFamily="18" charset="0"/>
              </a:rPr>
              <a:t>sekonder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amenore</a:t>
            </a:r>
            <a:r>
              <a:rPr lang="tr-TR" b="0" i="0" dirty="0">
                <a:solidFill>
                  <a:schemeClr val="accent3">
                    <a:lumMod val="60000"/>
                    <a:lumOff val="40000"/>
                  </a:schemeClr>
                </a:solidFill>
                <a:effectLst/>
                <a:latin typeface="Georgia" panose="02040502050405020303" pitchFamily="18" charset="0"/>
              </a:rPr>
              <a:t> ve </a:t>
            </a:r>
            <a:r>
              <a:rPr lang="tr-TR" b="0" i="0" dirty="0" err="1">
                <a:solidFill>
                  <a:schemeClr val="accent3">
                    <a:lumMod val="60000"/>
                    <a:lumOff val="40000"/>
                  </a:schemeClr>
                </a:solidFill>
                <a:effectLst/>
                <a:latin typeface="Georgia" panose="02040502050405020303" pitchFamily="18" charset="0"/>
              </a:rPr>
              <a:t>oligomenore</a:t>
            </a:r>
            <a:r>
              <a:rPr lang="tr-TR" b="0" i="0" dirty="0">
                <a:solidFill>
                  <a:schemeClr val="accent3">
                    <a:lumMod val="60000"/>
                    <a:lumOff val="40000"/>
                  </a:schemeClr>
                </a:solidFill>
                <a:effectLst/>
                <a:latin typeface="Georgia" panose="02040502050405020303" pitchFamily="18" charset="0"/>
              </a:rPr>
              <a:t> ile ortaya çıkar</a:t>
            </a:r>
          </a:p>
          <a:p>
            <a:pPr marL="857250" lvl="2" indent="0">
              <a:buNone/>
            </a:pPr>
            <a:r>
              <a:rPr lang="tr-TR" b="0" i="0" dirty="0">
                <a:solidFill>
                  <a:schemeClr val="accent3">
                    <a:lumMod val="60000"/>
                    <a:lumOff val="40000"/>
                  </a:schemeClr>
                </a:solidFill>
                <a:effectLst/>
                <a:latin typeface="Georgia" panose="02040502050405020303" pitchFamily="18" charset="0"/>
              </a:rPr>
              <a:t>2. Rotterdam Kriterlerinden ≥⅔ tanısı konuldu:</a:t>
            </a:r>
          </a:p>
          <a:p>
            <a:pPr marL="1371600" lvl="3" indent="0">
              <a:buNone/>
            </a:pPr>
            <a:r>
              <a:rPr lang="tr-TR" b="0" i="0" dirty="0">
                <a:solidFill>
                  <a:schemeClr val="accent3">
                    <a:lumMod val="60000"/>
                    <a:lumOff val="40000"/>
                  </a:schemeClr>
                </a:solidFill>
                <a:effectLst/>
                <a:latin typeface="Georgia" panose="02040502050405020303" pitchFamily="18" charset="0"/>
              </a:rPr>
              <a:t>A. </a:t>
            </a:r>
            <a:r>
              <a:rPr lang="tr-TR" b="0" i="0" dirty="0" err="1">
                <a:solidFill>
                  <a:schemeClr val="accent3">
                    <a:lumMod val="60000"/>
                    <a:lumOff val="40000"/>
                  </a:schemeClr>
                </a:solidFill>
                <a:effectLst/>
                <a:latin typeface="Georgia" panose="02040502050405020303" pitchFamily="18" charset="0"/>
              </a:rPr>
              <a:t>Oligo</a:t>
            </a:r>
            <a:r>
              <a:rPr lang="tr-TR" b="0" i="0" dirty="0">
                <a:solidFill>
                  <a:schemeClr val="accent3">
                    <a:lumMod val="60000"/>
                    <a:lumOff val="40000"/>
                  </a:schemeClr>
                </a:solidFill>
                <a:effectLst/>
                <a:latin typeface="Georgia" panose="02040502050405020303" pitchFamily="18" charset="0"/>
              </a:rPr>
              <a:t>/</a:t>
            </a:r>
            <a:r>
              <a:rPr lang="tr-TR" b="0" i="0" dirty="0" err="1">
                <a:solidFill>
                  <a:schemeClr val="accent3">
                    <a:lumMod val="60000"/>
                    <a:lumOff val="40000"/>
                  </a:schemeClr>
                </a:solidFill>
                <a:effectLst/>
                <a:latin typeface="Georgia" panose="02040502050405020303" pitchFamily="18" charset="0"/>
              </a:rPr>
              <a:t>anovülasyon</a:t>
            </a:r>
            <a:endParaRPr lang="tr-TR" b="0" i="0" dirty="0">
              <a:solidFill>
                <a:schemeClr val="accent3">
                  <a:lumMod val="60000"/>
                  <a:lumOff val="40000"/>
                </a:schemeClr>
              </a:solidFill>
              <a:effectLst/>
              <a:latin typeface="Georgia" panose="02040502050405020303" pitchFamily="18" charset="0"/>
            </a:endParaRPr>
          </a:p>
          <a:p>
            <a:pPr marL="1371600" lvl="3" indent="0">
              <a:buNone/>
            </a:pPr>
            <a:r>
              <a:rPr lang="tr-TR" b="0" i="0" dirty="0">
                <a:solidFill>
                  <a:schemeClr val="accent3">
                    <a:lumMod val="60000"/>
                    <a:lumOff val="40000"/>
                  </a:schemeClr>
                </a:solidFill>
                <a:effectLst/>
                <a:latin typeface="Georgia" panose="02040502050405020303" pitchFamily="18" charset="0"/>
              </a:rPr>
              <a:t>B. </a:t>
            </a:r>
            <a:r>
              <a:rPr lang="tr-TR" b="0" i="0" dirty="0" err="1">
                <a:solidFill>
                  <a:schemeClr val="accent3">
                    <a:lumMod val="60000"/>
                    <a:lumOff val="40000"/>
                  </a:schemeClr>
                </a:solidFill>
                <a:effectLst/>
                <a:latin typeface="Georgia" panose="02040502050405020303" pitchFamily="18" charset="0"/>
              </a:rPr>
              <a:t>Hiperandrojenizm</a:t>
            </a:r>
            <a:endParaRPr lang="tr-TR" b="0" i="0" dirty="0">
              <a:solidFill>
                <a:schemeClr val="accent3">
                  <a:lumMod val="60000"/>
                  <a:lumOff val="40000"/>
                </a:schemeClr>
              </a:solidFill>
              <a:effectLst/>
              <a:latin typeface="Georgia" panose="02040502050405020303" pitchFamily="18" charset="0"/>
            </a:endParaRPr>
          </a:p>
          <a:p>
            <a:pPr marL="1371600" lvl="3" indent="0">
              <a:buNone/>
            </a:pPr>
            <a:r>
              <a:rPr lang="tr-TR" b="0" i="0" dirty="0">
                <a:solidFill>
                  <a:schemeClr val="accent3">
                    <a:lumMod val="60000"/>
                    <a:lumOff val="40000"/>
                  </a:schemeClr>
                </a:solidFill>
                <a:effectLst/>
                <a:latin typeface="Georgia" panose="02040502050405020303" pitchFamily="18" charset="0"/>
              </a:rPr>
              <a:t>C. Ultrasonda </a:t>
            </a:r>
            <a:r>
              <a:rPr lang="tr-TR" b="0" i="0" dirty="0" err="1">
                <a:solidFill>
                  <a:schemeClr val="accent3">
                    <a:lumMod val="60000"/>
                    <a:lumOff val="40000"/>
                  </a:schemeClr>
                </a:solidFill>
                <a:effectLst/>
                <a:latin typeface="Georgia" panose="02040502050405020303" pitchFamily="18" charset="0"/>
              </a:rPr>
              <a:t>polikistik</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overler</a:t>
            </a:r>
            <a:r>
              <a:rPr lang="tr-TR" b="0" i="0" dirty="0">
                <a:solidFill>
                  <a:schemeClr val="accent3">
                    <a:lumMod val="60000"/>
                    <a:lumOff val="40000"/>
                  </a:schemeClr>
                </a:solidFill>
                <a:effectLst/>
                <a:latin typeface="Georgia" panose="02040502050405020303" pitchFamily="18" charset="0"/>
              </a:rPr>
              <a:t> (bir veya her iki </a:t>
            </a:r>
            <a:r>
              <a:rPr lang="tr-TR" b="0" i="0" dirty="0" err="1">
                <a:solidFill>
                  <a:schemeClr val="accent3">
                    <a:lumMod val="60000"/>
                    <a:lumOff val="40000"/>
                  </a:schemeClr>
                </a:solidFill>
                <a:effectLst/>
                <a:latin typeface="Georgia" panose="02040502050405020303" pitchFamily="18" charset="0"/>
              </a:rPr>
              <a:t>overde</a:t>
            </a:r>
            <a:r>
              <a:rPr lang="tr-TR" b="0" i="0" dirty="0">
                <a:solidFill>
                  <a:schemeClr val="accent3">
                    <a:lumMod val="60000"/>
                    <a:lumOff val="40000"/>
                  </a:schemeClr>
                </a:solidFill>
                <a:effectLst/>
                <a:latin typeface="Georgia" panose="02040502050405020303" pitchFamily="18" charset="0"/>
              </a:rPr>
              <a:t>, çapı 2 ila 9 mm olan ≥12 </a:t>
            </a:r>
            <a:r>
              <a:rPr lang="tr-TR" b="0" i="0" dirty="0" err="1">
                <a:solidFill>
                  <a:schemeClr val="accent3">
                    <a:lumMod val="60000"/>
                    <a:lumOff val="40000"/>
                  </a:schemeClr>
                </a:solidFill>
                <a:effectLst/>
                <a:latin typeface="Georgia" panose="02040502050405020303" pitchFamily="18" charset="0"/>
              </a:rPr>
              <a:t>folikül</a:t>
            </a:r>
            <a:r>
              <a:rPr lang="tr-TR" b="0" i="0" dirty="0">
                <a:solidFill>
                  <a:schemeClr val="accent3">
                    <a:lumMod val="60000"/>
                    <a:lumOff val="40000"/>
                  </a:schemeClr>
                </a:solidFill>
                <a:effectLst/>
                <a:latin typeface="Georgia" panose="02040502050405020303" pitchFamily="18" charset="0"/>
              </a:rPr>
              <a:t> veya artmış </a:t>
            </a:r>
            <a:r>
              <a:rPr lang="tr-TR" b="0" i="0" dirty="0" err="1">
                <a:solidFill>
                  <a:schemeClr val="accent3">
                    <a:lumMod val="60000"/>
                    <a:lumOff val="40000"/>
                  </a:schemeClr>
                </a:solidFill>
                <a:effectLst/>
                <a:latin typeface="Georgia" panose="02040502050405020303" pitchFamily="18" charset="0"/>
              </a:rPr>
              <a:t>over</a:t>
            </a:r>
            <a:r>
              <a:rPr lang="tr-TR" b="0" i="0" dirty="0">
                <a:solidFill>
                  <a:schemeClr val="accent3">
                    <a:lumMod val="60000"/>
                    <a:lumOff val="40000"/>
                  </a:schemeClr>
                </a:solidFill>
                <a:effectLst/>
                <a:latin typeface="Georgia" panose="02040502050405020303" pitchFamily="18" charset="0"/>
              </a:rPr>
              <a:t> hacmi &gt;10 </a:t>
            </a:r>
            <a:r>
              <a:rPr lang="tr-TR" b="0" i="0" baseline="30000" dirty="0">
                <a:solidFill>
                  <a:schemeClr val="accent3">
                    <a:lumMod val="60000"/>
                    <a:lumOff val="40000"/>
                  </a:schemeClr>
                </a:solidFill>
                <a:effectLst/>
                <a:latin typeface="Georgia" panose="02040502050405020303" pitchFamily="18" charset="0"/>
              </a:rPr>
              <a:t>cm3 </a:t>
            </a:r>
            <a:r>
              <a:rPr lang="tr-TR" b="0" i="0" dirty="0">
                <a:solidFill>
                  <a:schemeClr val="accent3">
                    <a:lumMod val="60000"/>
                    <a:lumOff val="40000"/>
                  </a:schemeClr>
                </a:solidFill>
                <a:effectLst/>
                <a:latin typeface="Georgia" panose="02040502050405020303" pitchFamily="18" charset="0"/>
              </a:rPr>
              <a:t>)</a:t>
            </a:r>
          </a:p>
          <a:p>
            <a:pPr marL="857250" lvl="2" indent="0">
              <a:buNone/>
            </a:pPr>
            <a:r>
              <a:rPr lang="tr-TR" b="0" i="0" dirty="0">
                <a:solidFill>
                  <a:schemeClr val="accent3">
                    <a:lumMod val="60000"/>
                    <a:lumOff val="40000"/>
                  </a:schemeClr>
                </a:solidFill>
                <a:effectLst/>
                <a:latin typeface="Georgia" panose="02040502050405020303" pitchFamily="18" charset="0"/>
              </a:rPr>
              <a:t>3. </a:t>
            </a:r>
            <a:r>
              <a:rPr lang="tr-TR" b="0" i="0" dirty="0" err="1">
                <a:solidFill>
                  <a:schemeClr val="accent3">
                    <a:lumMod val="60000"/>
                    <a:lumOff val="40000"/>
                  </a:schemeClr>
                </a:solidFill>
                <a:effectLst/>
                <a:latin typeface="Georgia" panose="02040502050405020303" pitchFamily="18" charset="0"/>
              </a:rPr>
              <a:t>Metabolik</a:t>
            </a:r>
            <a:r>
              <a:rPr lang="tr-TR" b="0" i="0" dirty="0">
                <a:solidFill>
                  <a:schemeClr val="accent3">
                    <a:lumMod val="60000"/>
                    <a:lumOff val="40000"/>
                  </a:schemeClr>
                </a:solidFill>
                <a:effectLst/>
                <a:latin typeface="Georgia" panose="02040502050405020303" pitchFamily="18" charset="0"/>
              </a:rPr>
              <a:t> sendrom ve </a:t>
            </a:r>
            <a:r>
              <a:rPr lang="tr-TR" b="0" i="0" dirty="0" err="1">
                <a:solidFill>
                  <a:schemeClr val="accent3">
                    <a:lumMod val="60000"/>
                    <a:lumOff val="40000"/>
                  </a:schemeClr>
                </a:solidFill>
                <a:effectLst/>
                <a:latin typeface="Georgia" panose="02040502050405020303" pitchFamily="18" charset="0"/>
              </a:rPr>
              <a:t>obezite</a:t>
            </a:r>
            <a:r>
              <a:rPr lang="tr-TR" b="0" i="0" dirty="0">
                <a:solidFill>
                  <a:schemeClr val="accent3">
                    <a:lumMod val="60000"/>
                    <a:lumOff val="40000"/>
                  </a:schemeClr>
                </a:solidFill>
                <a:effectLst/>
                <a:latin typeface="Georgia" panose="02040502050405020303" pitchFamily="18" charset="0"/>
              </a:rPr>
              <a:t> ile ilişkilidir (PKOS hastalarının %60 ila %80'i)</a:t>
            </a:r>
          </a:p>
          <a:p>
            <a:pPr marL="857250" lvl="2" indent="0">
              <a:buNone/>
            </a:pPr>
            <a:r>
              <a:rPr lang="tr-TR" b="0" i="0" dirty="0">
                <a:solidFill>
                  <a:schemeClr val="accent3">
                    <a:lumMod val="60000"/>
                    <a:lumOff val="40000"/>
                  </a:schemeClr>
                </a:solidFill>
                <a:effectLst/>
                <a:latin typeface="Georgia" panose="02040502050405020303" pitchFamily="18" charset="0"/>
              </a:rPr>
              <a:t>4. İnsülin direnci, tip 2 diyabet </a:t>
            </a:r>
            <a:r>
              <a:rPr lang="tr-TR" b="0" i="0" dirty="0" err="1">
                <a:solidFill>
                  <a:schemeClr val="accent3">
                    <a:lumMod val="60000"/>
                    <a:lumOff val="40000"/>
                  </a:schemeClr>
                </a:solidFill>
                <a:effectLst/>
                <a:latin typeface="Georgia" panose="02040502050405020303" pitchFamily="18" charset="0"/>
              </a:rPr>
              <a:t>mellitusa</a:t>
            </a:r>
            <a:r>
              <a:rPr lang="tr-TR" b="0" i="0" dirty="0">
                <a:solidFill>
                  <a:schemeClr val="accent3">
                    <a:lumMod val="60000"/>
                    <a:lumOff val="40000"/>
                  </a:schemeClr>
                </a:solidFill>
                <a:effectLst/>
                <a:latin typeface="Georgia" panose="02040502050405020303" pitchFamily="18" charset="0"/>
              </a:rPr>
              <a:t> yatkınlık</a:t>
            </a:r>
          </a:p>
          <a:p>
            <a:endParaRPr lang="tr-TR" dirty="0"/>
          </a:p>
        </p:txBody>
      </p:sp>
      <p:pic>
        <p:nvPicPr>
          <p:cNvPr id="4" name="Resim 3">
            <a:extLst>
              <a:ext uri="{FF2B5EF4-FFF2-40B4-BE49-F238E27FC236}">
                <a16:creationId xmlns:a16="http://schemas.microsoft.com/office/drawing/2014/main" id="{3F77BB66-3DF7-4DC5-9F41-EF42F89860B1}"/>
              </a:ext>
            </a:extLst>
          </p:cNvPr>
          <p:cNvPicPr>
            <a:picLocks noChangeAspect="1"/>
          </p:cNvPicPr>
          <p:nvPr/>
        </p:nvPicPr>
        <p:blipFill>
          <a:blip r:embed="rId2"/>
          <a:stretch>
            <a:fillRect/>
          </a:stretch>
        </p:blipFill>
        <p:spPr>
          <a:xfrm>
            <a:off x="8942664" y="233510"/>
            <a:ext cx="2957245" cy="3588481"/>
          </a:xfrm>
          <a:prstGeom prst="rect">
            <a:avLst/>
          </a:prstGeom>
        </p:spPr>
      </p:pic>
      <p:pic>
        <p:nvPicPr>
          <p:cNvPr id="5" name="Resim 4">
            <a:extLst>
              <a:ext uri="{FF2B5EF4-FFF2-40B4-BE49-F238E27FC236}">
                <a16:creationId xmlns:a16="http://schemas.microsoft.com/office/drawing/2014/main" id="{19E82BFE-1975-427E-8A2A-D43231AD2212}"/>
              </a:ext>
            </a:extLst>
          </p:cNvPr>
          <p:cNvPicPr>
            <a:picLocks noChangeAspect="1"/>
          </p:cNvPicPr>
          <p:nvPr/>
        </p:nvPicPr>
        <p:blipFill>
          <a:blip r:embed="rId3"/>
          <a:stretch>
            <a:fillRect/>
          </a:stretch>
        </p:blipFill>
        <p:spPr>
          <a:xfrm>
            <a:off x="9261970" y="4375382"/>
            <a:ext cx="2476500" cy="1847850"/>
          </a:xfrm>
          <a:prstGeom prst="rect">
            <a:avLst/>
          </a:prstGeom>
        </p:spPr>
      </p:pic>
    </p:spTree>
    <p:extLst>
      <p:ext uri="{BB962C8B-B14F-4D97-AF65-F5344CB8AC3E}">
        <p14:creationId xmlns:p14="http://schemas.microsoft.com/office/powerpoint/2010/main" val="534283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3E5601-F88A-48EA-8662-3F6E45AC4965}"/>
              </a:ext>
            </a:extLst>
          </p:cNvPr>
          <p:cNvSpPr>
            <a:spLocks noGrp="1"/>
          </p:cNvSpPr>
          <p:nvPr>
            <p:ph type="title"/>
          </p:nvPr>
        </p:nvSpPr>
        <p:spPr/>
        <p:txBody>
          <a:bodyPr/>
          <a:lstStyle/>
          <a:p>
            <a:r>
              <a:rPr lang="tr-TR" dirty="0"/>
              <a:t>AMENORE</a:t>
            </a:r>
            <a:br>
              <a:rPr lang="tr-TR" dirty="0"/>
            </a:br>
            <a:r>
              <a:rPr lang="tr-TR" sz="4000" dirty="0"/>
              <a:t>Fizik bulgular ve klinik sunum</a:t>
            </a:r>
            <a:endParaRPr lang="tr-TR" dirty="0"/>
          </a:p>
        </p:txBody>
      </p:sp>
      <p:sp>
        <p:nvSpPr>
          <p:cNvPr id="3" name="İçerik Yer Tutucusu 2">
            <a:extLst>
              <a:ext uri="{FF2B5EF4-FFF2-40B4-BE49-F238E27FC236}">
                <a16:creationId xmlns:a16="http://schemas.microsoft.com/office/drawing/2014/main" id="{74457F2B-C309-4614-95FF-C62DE12DBAB9}"/>
              </a:ext>
            </a:extLst>
          </p:cNvPr>
          <p:cNvSpPr>
            <a:spLocks noGrp="1"/>
          </p:cNvSpPr>
          <p:nvPr>
            <p:ph idx="1"/>
          </p:nvPr>
        </p:nvSpPr>
        <p:spPr>
          <a:xfrm>
            <a:off x="646111" y="2052918"/>
            <a:ext cx="8946541" cy="4195481"/>
          </a:xfrm>
        </p:spPr>
        <p:txBody>
          <a:bodyPr/>
          <a:lstStyle/>
          <a:p>
            <a:pPr marL="0" indent="0">
              <a:buNone/>
            </a:pPr>
            <a:r>
              <a:rPr lang="tr-TR" b="0" i="0" dirty="0" err="1">
                <a:effectLst/>
                <a:latin typeface="Georgia" panose="02040502050405020303" pitchFamily="18" charset="0"/>
              </a:rPr>
              <a:t>Cushing</a:t>
            </a:r>
            <a:r>
              <a:rPr lang="tr-TR" b="0" i="0" dirty="0">
                <a:effectLst/>
                <a:latin typeface="Georgia" panose="02040502050405020303" pitchFamily="18" charset="0"/>
              </a:rPr>
              <a:t> sendromu (nadir görülen bir bozukluk, görülme sıklığı </a:t>
            </a:r>
            <a:r>
              <a:rPr lang="tr-TR" b="0" i="0" dirty="0">
                <a:solidFill>
                  <a:schemeClr val="accent3">
                    <a:lumMod val="60000"/>
                    <a:lumOff val="40000"/>
                  </a:schemeClr>
                </a:solidFill>
                <a:effectLst/>
                <a:latin typeface="Georgia" panose="02040502050405020303" pitchFamily="18" charset="0"/>
              </a:rPr>
              <a:t>1/1.000.000):</a:t>
            </a:r>
          </a:p>
          <a:p>
            <a:pPr marL="400050" lvl="1" indent="0">
              <a:buNone/>
            </a:pPr>
            <a:r>
              <a:rPr lang="tr-TR" b="0" i="0" dirty="0">
                <a:solidFill>
                  <a:schemeClr val="accent3">
                    <a:lumMod val="60000"/>
                    <a:lumOff val="40000"/>
                  </a:schemeClr>
                </a:solidFill>
                <a:effectLst/>
                <a:latin typeface="Georgia" panose="02040502050405020303" pitchFamily="18" charset="0"/>
              </a:rPr>
              <a:t>1. İkincil </a:t>
            </a:r>
            <a:r>
              <a:rPr lang="tr-TR" b="0" i="0" dirty="0" err="1">
                <a:solidFill>
                  <a:schemeClr val="accent3">
                    <a:lumMod val="60000"/>
                    <a:lumOff val="40000"/>
                  </a:schemeClr>
                </a:solidFill>
                <a:effectLst/>
                <a:latin typeface="Georgia" panose="02040502050405020303" pitchFamily="18" charset="0"/>
              </a:rPr>
              <a:t>amenore</a:t>
            </a:r>
            <a:endParaRPr lang="tr-TR" b="0" i="0" dirty="0">
              <a:solidFill>
                <a:schemeClr val="accent3">
                  <a:lumMod val="60000"/>
                  <a:lumOff val="40000"/>
                </a:schemeClr>
              </a:solidFill>
              <a:effectLst/>
              <a:latin typeface="Georgia" panose="02040502050405020303" pitchFamily="18" charset="0"/>
            </a:endParaRPr>
          </a:p>
          <a:p>
            <a:pPr marL="400050" lvl="1" indent="0">
              <a:buNone/>
            </a:pPr>
            <a:r>
              <a:rPr lang="tr-TR" b="0" i="0" dirty="0">
                <a:solidFill>
                  <a:schemeClr val="accent3">
                    <a:lumMod val="60000"/>
                    <a:lumOff val="40000"/>
                  </a:schemeClr>
                </a:solidFill>
                <a:effectLst/>
                <a:latin typeface="Georgia" panose="02040502050405020303" pitchFamily="18" charset="0"/>
              </a:rPr>
              <a:t>2. </a:t>
            </a:r>
            <a:r>
              <a:rPr lang="tr-TR" b="0" i="0" dirty="0" err="1">
                <a:solidFill>
                  <a:schemeClr val="accent3">
                    <a:lumMod val="60000"/>
                    <a:lumOff val="40000"/>
                  </a:schemeClr>
                </a:solidFill>
                <a:effectLst/>
                <a:latin typeface="Georgia" panose="02040502050405020303" pitchFamily="18" charset="0"/>
              </a:rPr>
              <a:t>Hiperandrojenizmin</a:t>
            </a:r>
            <a:r>
              <a:rPr lang="tr-TR" b="0" i="0" dirty="0">
                <a:solidFill>
                  <a:schemeClr val="accent3">
                    <a:lumMod val="60000"/>
                    <a:lumOff val="40000"/>
                  </a:schemeClr>
                </a:solidFill>
                <a:effectLst/>
                <a:latin typeface="Georgia" panose="02040502050405020303" pitchFamily="18" charset="0"/>
              </a:rPr>
              <a:t> özellikleri</a:t>
            </a:r>
          </a:p>
          <a:p>
            <a:pPr marL="400050" lvl="1" indent="0">
              <a:buNone/>
            </a:pPr>
            <a:r>
              <a:rPr lang="tr-TR" b="0" i="0" dirty="0">
                <a:solidFill>
                  <a:schemeClr val="accent3">
                    <a:lumMod val="60000"/>
                    <a:lumOff val="40000"/>
                  </a:schemeClr>
                </a:solidFill>
                <a:effectLst/>
                <a:latin typeface="Georgia" panose="02040502050405020303" pitchFamily="18" charset="0"/>
              </a:rPr>
              <a:t>3. Anormal yağ dağılımı (</a:t>
            </a:r>
            <a:r>
              <a:rPr lang="tr-TR" b="0" i="0" dirty="0" err="1">
                <a:solidFill>
                  <a:schemeClr val="accent3">
                    <a:lumMod val="60000"/>
                    <a:lumOff val="40000"/>
                  </a:schemeClr>
                </a:solidFill>
                <a:effectLst/>
                <a:latin typeface="Georgia" panose="02040502050405020303" pitchFamily="18" charset="0"/>
              </a:rPr>
              <a:t>dorsoservikal</a:t>
            </a:r>
            <a:r>
              <a:rPr lang="tr-TR" b="0" i="0" dirty="0">
                <a:solidFill>
                  <a:schemeClr val="accent3">
                    <a:lumMod val="60000"/>
                    <a:lumOff val="40000"/>
                  </a:schemeClr>
                </a:solidFill>
                <a:effectLst/>
                <a:latin typeface="Georgia" panose="02040502050405020303" pitchFamily="18" charset="0"/>
              </a:rPr>
              <a:t> yağ yastığı, örümcek bacaklar, belirgin merkezi </a:t>
            </a:r>
            <a:r>
              <a:rPr lang="tr-TR" b="0" i="0" dirty="0" err="1">
                <a:solidFill>
                  <a:schemeClr val="accent3">
                    <a:lumMod val="60000"/>
                    <a:lumOff val="40000"/>
                  </a:schemeClr>
                </a:solidFill>
                <a:effectLst/>
                <a:latin typeface="Georgia" panose="02040502050405020303" pitchFamily="18" charset="0"/>
              </a:rPr>
              <a:t>obezite</a:t>
            </a:r>
            <a:r>
              <a:rPr lang="tr-TR" b="0" i="0" dirty="0">
                <a:solidFill>
                  <a:schemeClr val="accent3">
                    <a:lumMod val="60000"/>
                    <a:lumOff val="40000"/>
                  </a:schemeClr>
                </a:solidFill>
                <a:effectLst/>
                <a:latin typeface="Georgia" panose="02040502050405020303" pitchFamily="18" charset="0"/>
              </a:rPr>
              <a:t>)</a:t>
            </a:r>
          </a:p>
          <a:p>
            <a:pPr marL="400050" lvl="1" indent="0">
              <a:buNone/>
            </a:pPr>
            <a:r>
              <a:rPr lang="tr-TR" b="0" i="0" dirty="0">
                <a:solidFill>
                  <a:schemeClr val="accent3">
                    <a:lumMod val="60000"/>
                    <a:lumOff val="40000"/>
                  </a:schemeClr>
                </a:solidFill>
                <a:effectLst/>
                <a:latin typeface="Georgia" panose="02040502050405020303" pitchFamily="18" charset="0"/>
              </a:rPr>
              <a:t>4. Cilt dokusunun zayıflaması sonucu oluşan karın çatlakları</a:t>
            </a:r>
          </a:p>
          <a:p>
            <a:pPr marL="400050" lvl="1" indent="0">
              <a:buNone/>
            </a:pPr>
            <a:r>
              <a:rPr lang="tr-TR" b="0" i="0" dirty="0">
                <a:solidFill>
                  <a:schemeClr val="accent3">
                    <a:lumMod val="60000"/>
                    <a:lumOff val="40000"/>
                  </a:schemeClr>
                </a:solidFill>
                <a:effectLst/>
                <a:latin typeface="Georgia" panose="02040502050405020303" pitchFamily="18" charset="0"/>
              </a:rPr>
              <a:t>5. Kolay morarma</a:t>
            </a:r>
          </a:p>
          <a:p>
            <a:pPr marL="400050" lvl="1" indent="0">
              <a:buNone/>
            </a:pPr>
            <a:r>
              <a:rPr lang="tr-TR" b="0" i="0" dirty="0">
                <a:solidFill>
                  <a:schemeClr val="accent3">
                    <a:lumMod val="60000"/>
                    <a:lumOff val="40000"/>
                  </a:schemeClr>
                </a:solidFill>
                <a:effectLst/>
                <a:latin typeface="Georgia" panose="02040502050405020303" pitchFamily="18" charset="0"/>
              </a:rPr>
              <a:t>6. Hipertansiyon</a:t>
            </a:r>
          </a:p>
          <a:p>
            <a:pPr marL="400050" lvl="1" indent="0">
              <a:buNone/>
            </a:pPr>
            <a:r>
              <a:rPr lang="tr-TR" b="0" i="0" dirty="0">
                <a:solidFill>
                  <a:schemeClr val="accent3">
                    <a:lumMod val="60000"/>
                    <a:lumOff val="40000"/>
                  </a:schemeClr>
                </a:solidFill>
                <a:effectLst/>
                <a:latin typeface="Georgia" panose="02040502050405020303" pitchFamily="18" charset="0"/>
              </a:rPr>
              <a:t>7. </a:t>
            </a:r>
            <a:r>
              <a:rPr lang="tr-TR" b="0" i="0" dirty="0" err="1">
                <a:solidFill>
                  <a:schemeClr val="accent3">
                    <a:lumMod val="60000"/>
                    <a:lumOff val="40000"/>
                  </a:schemeClr>
                </a:solidFill>
                <a:effectLst/>
                <a:latin typeface="Georgia" panose="02040502050405020303" pitchFamily="18" charset="0"/>
              </a:rPr>
              <a:t>Proksimal</a:t>
            </a:r>
            <a:r>
              <a:rPr lang="tr-TR" b="0" i="0" dirty="0">
                <a:solidFill>
                  <a:schemeClr val="accent3">
                    <a:lumMod val="60000"/>
                    <a:lumOff val="40000"/>
                  </a:schemeClr>
                </a:solidFill>
                <a:effectLst/>
                <a:latin typeface="Georgia" panose="02040502050405020303" pitchFamily="18" charset="0"/>
              </a:rPr>
              <a:t> kas güçsüzlüğü</a:t>
            </a:r>
          </a:p>
          <a:p>
            <a:endParaRPr lang="tr-TR" dirty="0"/>
          </a:p>
        </p:txBody>
      </p:sp>
      <p:pic>
        <p:nvPicPr>
          <p:cNvPr id="4" name="Resim 3">
            <a:extLst>
              <a:ext uri="{FF2B5EF4-FFF2-40B4-BE49-F238E27FC236}">
                <a16:creationId xmlns:a16="http://schemas.microsoft.com/office/drawing/2014/main" id="{D144D8A9-5325-44E4-BA39-8CC88DC9D8A1}"/>
              </a:ext>
            </a:extLst>
          </p:cNvPr>
          <p:cNvPicPr>
            <a:picLocks noChangeAspect="1"/>
          </p:cNvPicPr>
          <p:nvPr/>
        </p:nvPicPr>
        <p:blipFill>
          <a:blip r:embed="rId2"/>
          <a:stretch>
            <a:fillRect/>
          </a:stretch>
        </p:blipFill>
        <p:spPr>
          <a:xfrm>
            <a:off x="9085680" y="2409306"/>
            <a:ext cx="3106320" cy="3839093"/>
          </a:xfrm>
          <a:prstGeom prst="rect">
            <a:avLst/>
          </a:prstGeom>
        </p:spPr>
      </p:pic>
    </p:spTree>
    <p:extLst>
      <p:ext uri="{BB962C8B-B14F-4D97-AF65-F5344CB8AC3E}">
        <p14:creationId xmlns:p14="http://schemas.microsoft.com/office/powerpoint/2010/main" val="1741182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085EF4-40E8-4683-AC16-80E8D368E96A}"/>
              </a:ext>
            </a:extLst>
          </p:cNvPr>
          <p:cNvSpPr>
            <a:spLocks noGrp="1"/>
          </p:cNvSpPr>
          <p:nvPr>
            <p:ph type="title"/>
          </p:nvPr>
        </p:nvSpPr>
        <p:spPr/>
        <p:txBody>
          <a:bodyPr/>
          <a:lstStyle/>
          <a:p>
            <a:r>
              <a:rPr lang="tr-TR" dirty="0"/>
              <a:t>AMENORE</a:t>
            </a:r>
            <a:br>
              <a:rPr lang="tr-TR" dirty="0"/>
            </a:br>
            <a:r>
              <a:rPr lang="tr-TR" sz="4400" dirty="0"/>
              <a:t>Fizik bulgular ve klinik sunum</a:t>
            </a:r>
            <a:endParaRPr lang="tr-TR" dirty="0"/>
          </a:p>
        </p:txBody>
      </p:sp>
      <p:sp>
        <p:nvSpPr>
          <p:cNvPr id="3" name="İçerik Yer Tutucusu 2">
            <a:extLst>
              <a:ext uri="{FF2B5EF4-FFF2-40B4-BE49-F238E27FC236}">
                <a16:creationId xmlns:a16="http://schemas.microsoft.com/office/drawing/2014/main" id="{A2485A38-B185-4638-A69E-1764434B702D}"/>
              </a:ext>
            </a:extLst>
          </p:cNvPr>
          <p:cNvSpPr>
            <a:spLocks noGrp="1"/>
          </p:cNvSpPr>
          <p:nvPr>
            <p:ph idx="1"/>
          </p:nvPr>
        </p:nvSpPr>
        <p:spPr>
          <a:xfrm>
            <a:off x="750975" y="2019362"/>
            <a:ext cx="8946541" cy="4195481"/>
          </a:xfrm>
        </p:spPr>
        <p:txBody>
          <a:bodyPr>
            <a:normAutofit fontScale="32500" lnSpcReduction="20000"/>
          </a:bodyPr>
          <a:lstStyle/>
          <a:p>
            <a:pPr algn="l">
              <a:buFont typeface="Arial" panose="020B0604020202020204" pitchFamily="34" charset="0"/>
              <a:buChar char="•"/>
            </a:pPr>
            <a:r>
              <a:rPr lang="tr-TR" sz="6400" b="0" i="0" dirty="0">
                <a:solidFill>
                  <a:srgbClr val="505050"/>
                </a:solidFill>
                <a:effectLst/>
                <a:latin typeface="Georgia" panose="02040502050405020303" pitchFamily="18" charset="0"/>
              </a:rPr>
              <a:t>•</a:t>
            </a:r>
            <a:r>
              <a:rPr lang="tr-TR" sz="6400" b="0" i="0" dirty="0" err="1">
                <a:solidFill>
                  <a:schemeClr val="tx1">
                    <a:lumMod val="95000"/>
                  </a:schemeClr>
                </a:solidFill>
                <a:effectLst/>
                <a:latin typeface="Georgia" panose="02040502050405020303" pitchFamily="18" charset="0"/>
              </a:rPr>
              <a:t>Hipotiroidizm</a:t>
            </a:r>
            <a:r>
              <a:rPr lang="tr-TR" sz="6400" b="0" i="0" dirty="0">
                <a:solidFill>
                  <a:srgbClr val="505050"/>
                </a:solidFill>
                <a:effectLst/>
                <a:latin typeface="Georgia" panose="02040502050405020303" pitchFamily="18" charset="0"/>
              </a:rPr>
              <a:t>:</a:t>
            </a:r>
          </a:p>
          <a:p>
            <a:pPr marL="857250" lvl="2" indent="0">
              <a:buNone/>
            </a:pPr>
            <a:r>
              <a:rPr lang="tr-TR" sz="6200" b="0" i="0" dirty="0">
                <a:solidFill>
                  <a:schemeClr val="accent3">
                    <a:lumMod val="60000"/>
                    <a:lumOff val="40000"/>
                  </a:schemeClr>
                </a:solidFill>
                <a:effectLst/>
                <a:latin typeface="Georgia" panose="02040502050405020303" pitchFamily="18" charset="0"/>
              </a:rPr>
              <a:t>1. İkincil </a:t>
            </a:r>
            <a:r>
              <a:rPr lang="tr-TR" sz="6200" b="0" i="0" dirty="0" err="1">
                <a:solidFill>
                  <a:schemeClr val="accent3">
                    <a:lumMod val="60000"/>
                    <a:lumOff val="40000"/>
                  </a:schemeClr>
                </a:solidFill>
                <a:effectLst/>
                <a:latin typeface="Georgia" panose="02040502050405020303" pitchFamily="18" charset="0"/>
              </a:rPr>
              <a:t>amenore</a:t>
            </a:r>
            <a:endParaRPr lang="tr-TR" sz="6200" b="0" i="0" dirty="0">
              <a:solidFill>
                <a:schemeClr val="accent3">
                  <a:lumMod val="60000"/>
                  <a:lumOff val="40000"/>
                </a:schemeClr>
              </a:solidFill>
              <a:effectLst/>
              <a:latin typeface="Georgia" panose="02040502050405020303" pitchFamily="18" charset="0"/>
            </a:endParaRPr>
          </a:p>
          <a:p>
            <a:pPr marL="857250" lvl="2" indent="0">
              <a:buNone/>
            </a:pPr>
            <a:r>
              <a:rPr lang="tr-TR" sz="6200" b="0" i="0" dirty="0">
                <a:solidFill>
                  <a:schemeClr val="accent3">
                    <a:lumMod val="60000"/>
                    <a:lumOff val="40000"/>
                  </a:schemeClr>
                </a:solidFill>
                <a:effectLst/>
                <a:latin typeface="Georgia" panose="02040502050405020303" pitchFamily="18" charset="0"/>
              </a:rPr>
              <a:t>2. Letarji</a:t>
            </a:r>
          </a:p>
          <a:p>
            <a:pPr marL="857250" lvl="2" indent="0">
              <a:buNone/>
            </a:pPr>
            <a:r>
              <a:rPr lang="tr-TR" sz="6200" b="0" i="0" dirty="0">
                <a:solidFill>
                  <a:schemeClr val="accent3">
                    <a:lumMod val="60000"/>
                    <a:lumOff val="40000"/>
                  </a:schemeClr>
                </a:solidFill>
                <a:effectLst/>
                <a:latin typeface="Georgia" panose="02040502050405020303" pitchFamily="18" charset="0"/>
              </a:rPr>
              <a:t>3. Kabızlık</a:t>
            </a:r>
          </a:p>
          <a:p>
            <a:pPr marL="857250" lvl="2" indent="0">
              <a:buNone/>
            </a:pPr>
            <a:r>
              <a:rPr lang="tr-TR" sz="6200" b="0" i="0" dirty="0">
                <a:solidFill>
                  <a:schemeClr val="accent3">
                    <a:lumMod val="60000"/>
                    <a:lumOff val="40000"/>
                  </a:schemeClr>
                </a:solidFill>
                <a:effectLst/>
                <a:latin typeface="Georgia" panose="02040502050405020303" pitchFamily="18" charset="0"/>
              </a:rPr>
              <a:t>4. İştah azalması</a:t>
            </a:r>
          </a:p>
          <a:p>
            <a:pPr marL="857250" lvl="2" indent="0">
              <a:buNone/>
            </a:pPr>
            <a:r>
              <a:rPr lang="tr-TR" sz="6200" b="0" i="0" dirty="0">
                <a:solidFill>
                  <a:schemeClr val="accent3">
                    <a:lumMod val="60000"/>
                    <a:lumOff val="40000"/>
                  </a:schemeClr>
                </a:solidFill>
                <a:effectLst/>
                <a:latin typeface="Georgia" panose="02040502050405020303" pitchFamily="18" charset="0"/>
              </a:rPr>
              <a:t>5. Kilo alımı</a:t>
            </a:r>
          </a:p>
          <a:p>
            <a:pPr marL="857250" lvl="2" indent="0">
              <a:buNone/>
            </a:pPr>
            <a:r>
              <a:rPr lang="tr-TR" sz="6200" b="0" i="0" dirty="0">
                <a:solidFill>
                  <a:schemeClr val="accent3">
                    <a:lumMod val="60000"/>
                    <a:lumOff val="40000"/>
                  </a:schemeClr>
                </a:solidFill>
                <a:effectLst/>
                <a:latin typeface="Georgia" panose="02040502050405020303" pitchFamily="18" charset="0"/>
              </a:rPr>
              <a:t>6. Soğuk tahammülsüzlüğü</a:t>
            </a:r>
          </a:p>
          <a:p>
            <a:pPr marL="857250" lvl="2" indent="0">
              <a:buNone/>
            </a:pPr>
            <a:r>
              <a:rPr lang="tr-TR" sz="6200" b="0" i="0" dirty="0">
                <a:solidFill>
                  <a:schemeClr val="accent3">
                    <a:lumMod val="60000"/>
                    <a:lumOff val="40000"/>
                  </a:schemeClr>
                </a:solidFill>
                <a:effectLst/>
                <a:latin typeface="Georgia" panose="02040502050405020303" pitchFamily="18" charset="0"/>
              </a:rPr>
              <a:t>7. Saç dökülmesi</a:t>
            </a:r>
          </a:p>
          <a:p>
            <a:pPr marL="857250" lvl="2" indent="0">
              <a:buNone/>
            </a:pPr>
            <a:r>
              <a:rPr lang="tr-TR" sz="6200" b="0" i="0" dirty="0">
                <a:solidFill>
                  <a:schemeClr val="accent3">
                    <a:lumMod val="60000"/>
                    <a:lumOff val="40000"/>
                  </a:schemeClr>
                </a:solidFill>
                <a:effectLst/>
                <a:latin typeface="Georgia" panose="02040502050405020303" pitchFamily="18" charset="0"/>
              </a:rPr>
              <a:t>8. Kuru cilt</a:t>
            </a:r>
          </a:p>
          <a:p>
            <a:pPr marL="857250" lvl="2" indent="0">
              <a:buNone/>
            </a:pPr>
            <a:r>
              <a:rPr lang="tr-TR" sz="6200" b="0" i="0" dirty="0">
                <a:solidFill>
                  <a:schemeClr val="accent3">
                    <a:lumMod val="60000"/>
                    <a:lumOff val="40000"/>
                  </a:schemeClr>
                </a:solidFill>
                <a:effectLst/>
                <a:latin typeface="Georgia" panose="02040502050405020303" pitchFamily="18" charset="0"/>
              </a:rPr>
              <a:t>9. </a:t>
            </a:r>
            <a:r>
              <a:rPr lang="tr-TR" sz="6200" b="0" i="0" dirty="0" err="1">
                <a:solidFill>
                  <a:schemeClr val="accent3">
                    <a:lumMod val="60000"/>
                    <a:lumOff val="40000"/>
                  </a:schemeClr>
                </a:solidFill>
                <a:effectLst/>
                <a:latin typeface="Georgia" panose="02040502050405020303" pitchFamily="18" charset="0"/>
              </a:rPr>
              <a:t>Bradikardi</a:t>
            </a:r>
            <a:endParaRPr lang="tr-TR" sz="6200" b="0" i="0" dirty="0">
              <a:solidFill>
                <a:schemeClr val="accent3">
                  <a:lumMod val="60000"/>
                  <a:lumOff val="40000"/>
                </a:schemeClr>
              </a:solidFill>
              <a:effectLst/>
              <a:latin typeface="Georgia" panose="02040502050405020303" pitchFamily="18" charset="0"/>
            </a:endParaRPr>
          </a:p>
          <a:p>
            <a:endParaRPr lang="tr-TR" dirty="0"/>
          </a:p>
        </p:txBody>
      </p:sp>
      <p:pic>
        <p:nvPicPr>
          <p:cNvPr id="4" name="Resim 3">
            <a:extLst>
              <a:ext uri="{FF2B5EF4-FFF2-40B4-BE49-F238E27FC236}">
                <a16:creationId xmlns:a16="http://schemas.microsoft.com/office/drawing/2014/main" id="{F6D53CB3-5EB3-4F9F-836F-E1B4E39C9CC3}"/>
              </a:ext>
            </a:extLst>
          </p:cNvPr>
          <p:cNvPicPr>
            <a:picLocks noChangeAspect="1"/>
          </p:cNvPicPr>
          <p:nvPr/>
        </p:nvPicPr>
        <p:blipFill>
          <a:blip r:embed="rId2"/>
          <a:stretch>
            <a:fillRect/>
          </a:stretch>
        </p:blipFill>
        <p:spPr>
          <a:xfrm>
            <a:off x="5887513" y="2392468"/>
            <a:ext cx="5553512" cy="2310348"/>
          </a:xfrm>
          <a:prstGeom prst="rect">
            <a:avLst/>
          </a:prstGeom>
        </p:spPr>
      </p:pic>
    </p:spTree>
    <p:extLst>
      <p:ext uri="{BB962C8B-B14F-4D97-AF65-F5344CB8AC3E}">
        <p14:creationId xmlns:p14="http://schemas.microsoft.com/office/powerpoint/2010/main" val="3573440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397728-2BFA-42EE-BD45-A8438284C6E1}"/>
              </a:ext>
            </a:extLst>
          </p:cNvPr>
          <p:cNvSpPr>
            <a:spLocks noGrp="1"/>
          </p:cNvSpPr>
          <p:nvPr>
            <p:ph type="title"/>
          </p:nvPr>
        </p:nvSpPr>
        <p:spPr/>
        <p:txBody>
          <a:bodyPr/>
          <a:lstStyle/>
          <a:p>
            <a:r>
              <a:rPr lang="tr-TR" dirty="0"/>
              <a:t>AMENORE</a:t>
            </a:r>
            <a:br>
              <a:rPr lang="tr-TR" dirty="0"/>
            </a:br>
            <a:r>
              <a:rPr lang="tr-TR" sz="4000" dirty="0"/>
              <a:t>Fizik bulgular ve klinik sunum</a:t>
            </a:r>
            <a:endParaRPr lang="tr-TR" dirty="0"/>
          </a:p>
        </p:txBody>
      </p:sp>
      <p:sp>
        <p:nvSpPr>
          <p:cNvPr id="4" name="AutoShape 2" descr="Hipotirodi Nedir? | Tiroid Hastalıkları | Hüma Hastanesi">
            <a:extLst>
              <a:ext uri="{FF2B5EF4-FFF2-40B4-BE49-F238E27FC236}">
                <a16:creationId xmlns:a16="http://schemas.microsoft.com/office/drawing/2014/main" id="{AC14D465-A767-4313-9411-B1563F5A23F9}"/>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a:buFont typeface="Arial" panose="020B0604020202020204" pitchFamily="34" charset="0"/>
              <a:buChar char="•"/>
            </a:pPr>
            <a:r>
              <a:rPr lang="tr-TR" b="0" i="0" dirty="0" err="1">
                <a:effectLst/>
                <a:latin typeface="Georgia" panose="02040502050405020303" pitchFamily="18" charset="0"/>
              </a:rPr>
              <a:t>Primer</a:t>
            </a:r>
            <a:r>
              <a:rPr lang="tr-TR" b="0" i="0" dirty="0">
                <a:effectLst/>
                <a:latin typeface="Georgia" panose="02040502050405020303" pitchFamily="18" charset="0"/>
              </a:rPr>
              <a:t> </a:t>
            </a:r>
            <a:r>
              <a:rPr lang="tr-TR" b="0" i="0" dirty="0" err="1">
                <a:effectLst/>
                <a:latin typeface="Georgia" panose="02040502050405020303" pitchFamily="18" charset="0"/>
              </a:rPr>
              <a:t>over</a:t>
            </a:r>
            <a:r>
              <a:rPr lang="tr-TR" b="0" i="0" dirty="0">
                <a:effectLst/>
                <a:latin typeface="Georgia" panose="02040502050405020303" pitchFamily="18" charset="0"/>
              </a:rPr>
              <a:t> yetmezliği (önceden </a:t>
            </a:r>
            <a:r>
              <a:rPr lang="tr-TR" b="0" i="0" dirty="0" err="1">
                <a:effectLst/>
                <a:latin typeface="Georgia" panose="02040502050405020303" pitchFamily="18" charset="0"/>
              </a:rPr>
              <a:t>prematür</a:t>
            </a:r>
            <a:r>
              <a:rPr lang="tr-TR" b="0" i="0" dirty="0">
                <a:effectLst/>
                <a:latin typeface="Georgia" panose="02040502050405020303" pitchFamily="18" charset="0"/>
              </a:rPr>
              <a:t> </a:t>
            </a:r>
            <a:r>
              <a:rPr lang="tr-TR" b="0" i="0" dirty="0" err="1">
                <a:effectLst/>
                <a:latin typeface="Georgia" panose="02040502050405020303" pitchFamily="18" charset="0"/>
              </a:rPr>
              <a:t>over</a:t>
            </a:r>
            <a:r>
              <a:rPr lang="tr-TR" b="0" i="0" dirty="0">
                <a:effectLst/>
                <a:latin typeface="Georgia" panose="02040502050405020303" pitchFamily="18" charset="0"/>
              </a:rPr>
              <a:t> yetmezliği olarak bilinir):</a:t>
            </a:r>
          </a:p>
          <a:p>
            <a:pPr marL="857250" lvl="2" indent="0">
              <a:buNone/>
            </a:pPr>
            <a:r>
              <a:rPr lang="tr-TR" b="0" i="0" dirty="0">
                <a:solidFill>
                  <a:schemeClr val="accent3">
                    <a:lumMod val="60000"/>
                    <a:lumOff val="40000"/>
                  </a:schemeClr>
                </a:solidFill>
                <a:effectLst/>
                <a:latin typeface="Georgia" panose="02040502050405020303" pitchFamily="18" charset="0"/>
              </a:rPr>
              <a:t>1. 40 yaşından önce </a:t>
            </a:r>
            <a:r>
              <a:rPr lang="tr-TR" b="0" i="0" dirty="0" err="1">
                <a:solidFill>
                  <a:schemeClr val="accent3">
                    <a:lumMod val="60000"/>
                    <a:lumOff val="40000"/>
                  </a:schemeClr>
                </a:solidFill>
                <a:effectLst/>
                <a:latin typeface="Georgia" panose="02040502050405020303" pitchFamily="18" charset="0"/>
              </a:rPr>
              <a:t>sekonder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amenore</a:t>
            </a:r>
            <a:r>
              <a:rPr lang="tr-TR" b="0" i="0" dirty="0">
                <a:solidFill>
                  <a:schemeClr val="accent3">
                    <a:lumMod val="60000"/>
                    <a:lumOff val="40000"/>
                  </a:schemeClr>
                </a:solidFill>
                <a:effectLst/>
                <a:latin typeface="Georgia" panose="02040502050405020303" pitchFamily="18" charset="0"/>
              </a:rPr>
              <a:t> ve yüksek </a:t>
            </a:r>
            <a:r>
              <a:rPr lang="tr-TR" b="0" i="0" dirty="0" err="1">
                <a:solidFill>
                  <a:schemeClr val="accent3">
                    <a:lumMod val="60000"/>
                    <a:lumOff val="40000"/>
                  </a:schemeClr>
                </a:solidFill>
                <a:effectLst/>
                <a:latin typeface="Georgia" panose="02040502050405020303" pitchFamily="18" charset="0"/>
              </a:rPr>
              <a:t>gonadotropinler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folikül</a:t>
            </a:r>
            <a:r>
              <a:rPr lang="tr-TR" b="0" i="0" dirty="0">
                <a:solidFill>
                  <a:schemeClr val="accent3">
                    <a:lumMod val="60000"/>
                    <a:lumOff val="40000"/>
                  </a:schemeClr>
                </a:solidFill>
                <a:effectLst/>
                <a:latin typeface="Georgia" panose="02040502050405020303" pitchFamily="18" charset="0"/>
              </a:rPr>
              <a:t> uyarıcı hormon [FSH] ve </a:t>
            </a:r>
            <a:r>
              <a:rPr lang="tr-TR" b="0" i="0" dirty="0" err="1">
                <a:solidFill>
                  <a:schemeClr val="accent3">
                    <a:lumMod val="60000"/>
                    <a:lumOff val="40000"/>
                  </a:schemeClr>
                </a:solidFill>
                <a:effectLst/>
                <a:latin typeface="Georgia" panose="02040502050405020303" pitchFamily="18" charset="0"/>
              </a:rPr>
              <a:t>lüteinizan</a:t>
            </a:r>
            <a:r>
              <a:rPr lang="tr-TR" b="0" i="0" dirty="0">
                <a:solidFill>
                  <a:schemeClr val="accent3">
                    <a:lumMod val="60000"/>
                    <a:lumOff val="40000"/>
                  </a:schemeClr>
                </a:solidFill>
                <a:effectLst/>
                <a:latin typeface="Georgia" panose="02040502050405020303" pitchFamily="18" charset="0"/>
              </a:rPr>
              <a:t> hormon [LH])</a:t>
            </a:r>
          </a:p>
          <a:p>
            <a:pPr marL="857250" lvl="2" indent="0">
              <a:buNone/>
            </a:pPr>
            <a:r>
              <a:rPr lang="tr-TR" b="0" i="0" dirty="0">
                <a:solidFill>
                  <a:schemeClr val="accent3">
                    <a:lumMod val="60000"/>
                    <a:lumOff val="40000"/>
                  </a:schemeClr>
                </a:solidFill>
                <a:effectLst/>
                <a:latin typeface="Georgia" panose="02040502050405020303" pitchFamily="18" charset="0"/>
              </a:rPr>
              <a:t>2. </a:t>
            </a:r>
            <a:r>
              <a:rPr lang="tr-TR" b="0" i="0" dirty="0" err="1">
                <a:solidFill>
                  <a:schemeClr val="accent3">
                    <a:lumMod val="60000"/>
                    <a:lumOff val="40000"/>
                  </a:schemeClr>
                </a:solidFill>
                <a:effectLst/>
                <a:latin typeface="Georgia" panose="02040502050405020303" pitchFamily="18" charset="0"/>
              </a:rPr>
              <a:t>Ooferektomi</a:t>
            </a:r>
            <a:r>
              <a:rPr lang="tr-TR" b="0" i="0" dirty="0">
                <a:solidFill>
                  <a:schemeClr val="accent3">
                    <a:lumMod val="60000"/>
                    <a:lumOff val="40000"/>
                  </a:schemeClr>
                </a:solidFill>
                <a:effectLst/>
                <a:latin typeface="Georgia" panose="02040502050405020303" pitchFamily="18" charset="0"/>
              </a:rPr>
              <a:t> veya </a:t>
            </a:r>
            <a:r>
              <a:rPr lang="tr-TR" b="0" i="0" dirty="0" err="1">
                <a:solidFill>
                  <a:schemeClr val="accent3">
                    <a:lumMod val="60000"/>
                    <a:lumOff val="40000"/>
                  </a:schemeClr>
                </a:solidFill>
                <a:effectLst/>
                <a:latin typeface="Georgia" panose="02040502050405020303" pitchFamily="18" charset="0"/>
              </a:rPr>
              <a:t>pelvik</a:t>
            </a:r>
            <a:r>
              <a:rPr lang="tr-TR" b="0" i="0" dirty="0">
                <a:solidFill>
                  <a:schemeClr val="accent3">
                    <a:lumMod val="60000"/>
                    <a:lumOff val="40000"/>
                  </a:schemeClr>
                </a:solidFill>
                <a:effectLst/>
                <a:latin typeface="Georgia" panose="02040502050405020303" pitchFamily="18" charset="0"/>
              </a:rPr>
              <a:t> radyasyon veya kemoterapi öyküsü</a:t>
            </a:r>
          </a:p>
          <a:p>
            <a:pPr marL="857250" lvl="2" indent="0">
              <a:buNone/>
            </a:pPr>
            <a:r>
              <a:rPr lang="tr-TR" b="0" i="0" dirty="0">
                <a:solidFill>
                  <a:schemeClr val="accent3">
                    <a:lumMod val="60000"/>
                    <a:lumOff val="40000"/>
                  </a:schemeClr>
                </a:solidFill>
                <a:effectLst/>
                <a:latin typeface="Georgia" panose="02040502050405020303" pitchFamily="18" charset="0"/>
              </a:rPr>
              <a:t>3. </a:t>
            </a:r>
            <a:r>
              <a:rPr lang="tr-TR" b="0" i="0" dirty="0" err="1">
                <a:solidFill>
                  <a:schemeClr val="accent3">
                    <a:lumMod val="60000"/>
                    <a:lumOff val="40000"/>
                  </a:schemeClr>
                </a:solidFill>
                <a:effectLst/>
                <a:latin typeface="Georgia" panose="02040502050405020303" pitchFamily="18" charset="0"/>
              </a:rPr>
              <a:t>Vazomotor</a:t>
            </a:r>
            <a:r>
              <a:rPr lang="tr-TR" b="0" i="0" dirty="0">
                <a:solidFill>
                  <a:schemeClr val="accent3">
                    <a:lumMod val="60000"/>
                    <a:lumOff val="40000"/>
                  </a:schemeClr>
                </a:solidFill>
                <a:effectLst/>
                <a:latin typeface="Georgia" panose="02040502050405020303" pitchFamily="18" charset="0"/>
              </a:rPr>
              <a:t> semptomlar</a:t>
            </a:r>
          </a:p>
          <a:p>
            <a:pPr marL="857250" lvl="2" indent="0">
              <a:buNone/>
            </a:pPr>
            <a:r>
              <a:rPr lang="tr-TR" b="0" i="0" dirty="0">
                <a:solidFill>
                  <a:schemeClr val="accent3">
                    <a:lumMod val="60000"/>
                    <a:lumOff val="40000"/>
                  </a:schemeClr>
                </a:solidFill>
                <a:effectLst/>
                <a:latin typeface="Georgia" panose="02040502050405020303" pitchFamily="18" charset="0"/>
              </a:rPr>
              <a:t>4. </a:t>
            </a:r>
            <a:r>
              <a:rPr lang="tr-TR" b="0" i="0" dirty="0" err="1">
                <a:solidFill>
                  <a:schemeClr val="accent3">
                    <a:lumMod val="60000"/>
                    <a:lumOff val="40000"/>
                  </a:schemeClr>
                </a:solidFill>
                <a:effectLst/>
                <a:latin typeface="Georgia" panose="02040502050405020303" pitchFamily="18" charset="0"/>
              </a:rPr>
              <a:t>Rugositesi</a:t>
            </a:r>
            <a:r>
              <a:rPr lang="tr-TR" b="0" i="0" dirty="0">
                <a:solidFill>
                  <a:schemeClr val="accent3">
                    <a:lumMod val="60000"/>
                    <a:lumOff val="40000"/>
                  </a:schemeClr>
                </a:solidFill>
                <a:effectLst/>
                <a:latin typeface="Georgia" panose="02040502050405020303" pitchFamily="18" charset="0"/>
              </a:rPr>
              <a:t> olmayan kuru, ince vajinal mukoza</a:t>
            </a:r>
          </a:p>
          <a:p>
            <a:pPr marL="857250" lvl="2" indent="0">
              <a:buNone/>
            </a:pPr>
            <a:r>
              <a:rPr lang="tr-TR" b="0" i="0" dirty="0">
                <a:solidFill>
                  <a:schemeClr val="accent3">
                    <a:lumMod val="60000"/>
                    <a:lumOff val="40000"/>
                  </a:schemeClr>
                </a:solidFill>
                <a:effectLst/>
                <a:latin typeface="Georgia" panose="02040502050405020303" pitchFamily="18" charset="0"/>
              </a:rPr>
              <a:t>5. İlişkili </a:t>
            </a:r>
            <a:r>
              <a:rPr lang="tr-TR" b="0" i="0" dirty="0" err="1">
                <a:solidFill>
                  <a:schemeClr val="accent3">
                    <a:lumMod val="60000"/>
                    <a:lumOff val="40000"/>
                  </a:schemeClr>
                </a:solidFill>
                <a:effectLst/>
                <a:latin typeface="Georgia" panose="02040502050405020303" pitchFamily="18" charset="0"/>
              </a:rPr>
              <a:t>otoimmün</a:t>
            </a:r>
            <a:r>
              <a:rPr lang="tr-TR" b="0" i="0" dirty="0">
                <a:solidFill>
                  <a:schemeClr val="accent3">
                    <a:lumMod val="60000"/>
                    <a:lumOff val="40000"/>
                  </a:schemeClr>
                </a:solidFill>
                <a:effectLst/>
                <a:latin typeface="Georgia" panose="02040502050405020303" pitchFamily="18" charset="0"/>
              </a:rPr>
              <a:t> veya </a:t>
            </a:r>
            <a:r>
              <a:rPr lang="tr-TR" b="0" i="0" dirty="0" err="1">
                <a:solidFill>
                  <a:schemeClr val="accent3">
                    <a:lumMod val="60000"/>
                    <a:lumOff val="40000"/>
                  </a:schemeClr>
                </a:solidFill>
                <a:effectLst/>
                <a:latin typeface="Georgia" panose="02040502050405020303" pitchFamily="18" charset="0"/>
              </a:rPr>
              <a:t>karyotipli</a:t>
            </a:r>
            <a:r>
              <a:rPr lang="tr-TR" b="0" i="0" dirty="0">
                <a:solidFill>
                  <a:schemeClr val="accent3">
                    <a:lumMod val="60000"/>
                    <a:lumOff val="40000"/>
                  </a:schemeClr>
                </a:solidFill>
                <a:effectLst/>
                <a:latin typeface="Georgia" panose="02040502050405020303" pitchFamily="18" charset="0"/>
              </a:rPr>
              <a:t> anormallikler mümkün</a:t>
            </a:r>
          </a:p>
          <a:p>
            <a:endParaRPr lang="tr-TR" dirty="0"/>
          </a:p>
        </p:txBody>
      </p:sp>
    </p:spTree>
    <p:extLst>
      <p:ext uri="{BB962C8B-B14F-4D97-AF65-F5344CB8AC3E}">
        <p14:creationId xmlns:p14="http://schemas.microsoft.com/office/powerpoint/2010/main" val="4136931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6AC722-8677-4E48-B063-907B9E3DAEE6}"/>
              </a:ext>
            </a:extLst>
          </p:cNvPr>
          <p:cNvSpPr>
            <a:spLocks noGrp="1"/>
          </p:cNvSpPr>
          <p:nvPr>
            <p:ph type="title"/>
          </p:nvPr>
        </p:nvSpPr>
        <p:spPr/>
        <p:txBody>
          <a:bodyPr/>
          <a:lstStyle/>
          <a:p>
            <a:r>
              <a:rPr lang="tr-TR" dirty="0"/>
              <a:t>AMENORE</a:t>
            </a:r>
            <a:br>
              <a:rPr lang="tr-TR" dirty="0"/>
            </a:br>
            <a:r>
              <a:rPr lang="tr-TR" sz="4400" dirty="0"/>
              <a:t>Fizik bulgular ve klinik sunum</a:t>
            </a:r>
            <a:endParaRPr lang="tr-TR" dirty="0"/>
          </a:p>
        </p:txBody>
      </p:sp>
      <p:sp>
        <p:nvSpPr>
          <p:cNvPr id="3" name="İçerik Yer Tutucusu 2">
            <a:extLst>
              <a:ext uri="{FF2B5EF4-FFF2-40B4-BE49-F238E27FC236}">
                <a16:creationId xmlns:a16="http://schemas.microsoft.com/office/drawing/2014/main" id="{503A0A71-42C9-4CD3-BA6B-F8EEF029FA21}"/>
              </a:ext>
            </a:extLst>
          </p:cNvPr>
          <p:cNvSpPr>
            <a:spLocks noGrp="1"/>
          </p:cNvSpPr>
          <p:nvPr>
            <p:ph idx="1"/>
          </p:nvPr>
        </p:nvSpPr>
        <p:spPr/>
        <p:txBody>
          <a:bodyPr/>
          <a:lstStyle/>
          <a:p>
            <a:pPr algn="l">
              <a:buFont typeface="Arial" panose="020B0604020202020204" pitchFamily="34" charset="0"/>
              <a:buChar char="•"/>
            </a:pPr>
            <a:r>
              <a:rPr lang="tr-TR" b="0" i="0" dirty="0" err="1">
                <a:effectLst/>
                <a:latin typeface="Georgia" panose="02040502050405020303" pitchFamily="18" charset="0"/>
              </a:rPr>
              <a:t>Hiperprolaktinemi</a:t>
            </a:r>
            <a:r>
              <a:rPr lang="tr-TR" b="0" i="0" dirty="0">
                <a:effectLst/>
                <a:latin typeface="Georgia" panose="02040502050405020303" pitchFamily="18" charset="0"/>
              </a:rPr>
              <a:t>:</a:t>
            </a:r>
          </a:p>
          <a:p>
            <a:pPr marL="857250" lvl="2" indent="0">
              <a:buNone/>
            </a:pPr>
            <a:r>
              <a:rPr lang="tr-TR" b="0" i="0" dirty="0">
                <a:solidFill>
                  <a:schemeClr val="accent3">
                    <a:lumMod val="60000"/>
                    <a:lumOff val="40000"/>
                  </a:schemeClr>
                </a:solidFill>
                <a:effectLst/>
                <a:latin typeface="Georgia" panose="02040502050405020303" pitchFamily="18" charset="0"/>
              </a:rPr>
              <a:t>1. Genellikle </a:t>
            </a:r>
            <a:r>
              <a:rPr lang="tr-TR" b="0" i="0" dirty="0" err="1">
                <a:solidFill>
                  <a:schemeClr val="accent3">
                    <a:lumMod val="60000"/>
                    <a:lumOff val="40000"/>
                  </a:schemeClr>
                </a:solidFill>
                <a:effectLst/>
                <a:latin typeface="Georgia" panose="02040502050405020303" pitchFamily="18" charset="0"/>
              </a:rPr>
              <a:t>sekonder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amenore</a:t>
            </a:r>
            <a:r>
              <a:rPr lang="tr-TR" b="0" i="0" dirty="0">
                <a:solidFill>
                  <a:schemeClr val="accent3">
                    <a:lumMod val="60000"/>
                    <a:lumOff val="40000"/>
                  </a:schemeClr>
                </a:solidFill>
                <a:effectLst/>
                <a:latin typeface="Georgia" panose="02040502050405020303" pitchFamily="18" charset="0"/>
              </a:rPr>
              <a:t> ile ortaya çıkar</a:t>
            </a:r>
          </a:p>
          <a:p>
            <a:pPr marL="857250" lvl="2" indent="0">
              <a:buNone/>
            </a:pPr>
            <a:r>
              <a:rPr lang="tr-TR" b="0" i="0" dirty="0">
                <a:solidFill>
                  <a:schemeClr val="accent3">
                    <a:lumMod val="60000"/>
                    <a:lumOff val="40000"/>
                  </a:schemeClr>
                </a:solidFill>
                <a:effectLst/>
                <a:latin typeface="Georgia" panose="02040502050405020303" pitchFamily="18" charset="0"/>
              </a:rPr>
              <a:t>2.</a:t>
            </a:r>
            <a:r>
              <a:rPr lang="tr-TR" sz="2400" b="0" i="0" dirty="0">
                <a:solidFill>
                  <a:schemeClr val="accent3">
                    <a:lumMod val="60000"/>
                    <a:lumOff val="40000"/>
                  </a:schemeClr>
                </a:solidFill>
                <a:effectLst/>
                <a:latin typeface="Georgia" panose="02040502050405020303" pitchFamily="18" charset="0"/>
              </a:rPr>
              <a:t> </a:t>
            </a:r>
            <a:r>
              <a:rPr lang="tr-TR" sz="2400" b="0" i="0" baseline="-25000" dirty="0" err="1">
                <a:solidFill>
                  <a:schemeClr val="accent3">
                    <a:lumMod val="60000"/>
                    <a:lumOff val="40000"/>
                  </a:schemeClr>
                </a:solidFill>
                <a:effectLst/>
                <a:latin typeface="Georgia" panose="02040502050405020303" pitchFamily="18" charset="0"/>
              </a:rPr>
              <a:t>Antipsikotikler</a:t>
            </a:r>
            <a:r>
              <a:rPr lang="tr-TR" sz="2400" b="0" i="0" baseline="-25000" dirty="0">
                <a:solidFill>
                  <a:schemeClr val="accent3">
                    <a:lumMod val="60000"/>
                    <a:lumOff val="40000"/>
                  </a:schemeClr>
                </a:solidFill>
                <a:effectLst/>
                <a:latin typeface="Georgia" panose="02040502050405020303" pitchFamily="18" charset="0"/>
              </a:rPr>
              <a:t>, oral </a:t>
            </a:r>
            <a:r>
              <a:rPr lang="tr-TR" sz="2400" b="0" i="0" baseline="-25000" dirty="0" err="1">
                <a:solidFill>
                  <a:schemeClr val="accent3">
                    <a:lumMod val="60000"/>
                    <a:lumOff val="40000"/>
                  </a:schemeClr>
                </a:solidFill>
                <a:effectLst/>
                <a:latin typeface="Georgia" panose="02040502050405020303" pitchFamily="18" charset="0"/>
              </a:rPr>
              <a:t>kontraseptifler</a:t>
            </a:r>
            <a:r>
              <a:rPr lang="tr-TR" sz="2400" b="0" i="0" baseline="-25000" dirty="0">
                <a:solidFill>
                  <a:schemeClr val="accent3">
                    <a:lumMod val="60000"/>
                    <a:lumOff val="40000"/>
                  </a:schemeClr>
                </a:solidFill>
                <a:effectLst/>
                <a:latin typeface="Georgia" panose="02040502050405020303" pitchFamily="18" charset="0"/>
              </a:rPr>
              <a:t> (OK), </a:t>
            </a:r>
            <a:r>
              <a:rPr lang="tr-TR" sz="2400" b="0" i="0" baseline="-25000" dirty="0" err="1">
                <a:solidFill>
                  <a:schemeClr val="accent3">
                    <a:lumMod val="60000"/>
                    <a:lumOff val="40000"/>
                  </a:schemeClr>
                </a:solidFill>
                <a:effectLst/>
                <a:latin typeface="Georgia" panose="02040502050405020303" pitchFamily="18" charset="0"/>
              </a:rPr>
              <a:t>antidepresanlar</a:t>
            </a:r>
            <a:r>
              <a:rPr lang="tr-TR" sz="2400" b="0" i="0" baseline="-25000" dirty="0">
                <a:solidFill>
                  <a:schemeClr val="accent3">
                    <a:lumMod val="60000"/>
                    <a:lumOff val="40000"/>
                  </a:schemeClr>
                </a:solidFill>
                <a:effectLst/>
                <a:latin typeface="Georgia" panose="02040502050405020303" pitchFamily="18" charset="0"/>
              </a:rPr>
              <a:t>, </a:t>
            </a:r>
            <a:r>
              <a:rPr lang="tr-TR" sz="2400" b="0" i="0" baseline="-25000" dirty="0" err="1">
                <a:solidFill>
                  <a:schemeClr val="accent3">
                    <a:lumMod val="60000"/>
                    <a:lumOff val="40000"/>
                  </a:schemeClr>
                </a:solidFill>
                <a:effectLst/>
                <a:latin typeface="Georgia" panose="02040502050405020303" pitchFamily="18" charset="0"/>
              </a:rPr>
              <a:t>antihipertansifler</a:t>
            </a:r>
            <a:r>
              <a:rPr lang="tr-TR" sz="2400" b="0" i="0" baseline="-25000" dirty="0">
                <a:solidFill>
                  <a:schemeClr val="accent3">
                    <a:lumMod val="60000"/>
                    <a:lumOff val="40000"/>
                  </a:schemeClr>
                </a:solidFill>
                <a:effectLst/>
                <a:latin typeface="Georgia" panose="02040502050405020303" pitchFamily="18" charset="0"/>
              </a:rPr>
              <a:t>, H2 </a:t>
            </a:r>
            <a:r>
              <a:rPr lang="tr-TR" b="0" i="0" dirty="0" err="1">
                <a:solidFill>
                  <a:schemeClr val="accent3">
                    <a:lumMod val="60000"/>
                    <a:lumOff val="40000"/>
                  </a:schemeClr>
                </a:solidFill>
                <a:effectLst/>
                <a:latin typeface="Georgia" panose="02040502050405020303" pitchFamily="18" charset="0"/>
              </a:rPr>
              <a:t>blokerler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opioidler</a:t>
            </a:r>
            <a:r>
              <a:rPr lang="tr-TR" b="0" i="0" dirty="0">
                <a:solidFill>
                  <a:schemeClr val="accent3">
                    <a:lumMod val="60000"/>
                    <a:lumOff val="40000"/>
                  </a:schemeClr>
                </a:solidFill>
                <a:effectLst/>
                <a:latin typeface="Georgia" panose="02040502050405020303" pitchFamily="18" charset="0"/>
              </a:rPr>
              <a:t> vb. gibi ilaçların kullanım öyküsü.</a:t>
            </a:r>
          </a:p>
          <a:p>
            <a:pPr marL="857250" lvl="2" indent="0">
              <a:buNone/>
            </a:pPr>
            <a:r>
              <a:rPr lang="tr-TR" b="0" i="0" dirty="0">
                <a:solidFill>
                  <a:schemeClr val="accent3">
                    <a:lumMod val="60000"/>
                    <a:lumOff val="40000"/>
                  </a:schemeClr>
                </a:solidFill>
                <a:effectLst/>
                <a:latin typeface="Georgia" panose="02040502050405020303" pitchFamily="18" charset="0"/>
              </a:rPr>
              <a:t>3. Hipofiz adenomları baş ağrısı, kusma, görme değişiklikleriyle ilişkili olabilir</a:t>
            </a:r>
          </a:p>
          <a:p>
            <a:pPr marL="857250" lvl="2" indent="0">
              <a:buNone/>
            </a:pPr>
            <a:r>
              <a:rPr lang="tr-TR" b="0" i="0" dirty="0">
                <a:solidFill>
                  <a:schemeClr val="accent3">
                    <a:lumMod val="60000"/>
                    <a:lumOff val="40000"/>
                  </a:schemeClr>
                </a:solidFill>
                <a:effectLst/>
                <a:latin typeface="Georgia" panose="02040502050405020303" pitchFamily="18" charset="0"/>
              </a:rPr>
              <a:t>4. </a:t>
            </a:r>
            <a:r>
              <a:rPr lang="tr-TR" b="0" i="0" dirty="0" err="1">
                <a:solidFill>
                  <a:schemeClr val="accent3">
                    <a:lumMod val="60000"/>
                    <a:lumOff val="40000"/>
                  </a:schemeClr>
                </a:solidFill>
                <a:effectLst/>
                <a:latin typeface="Georgia" panose="02040502050405020303" pitchFamily="18" charset="0"/>
              </a:rPr>
              <a:t>Galaktore</a:t>
            </a:r>
            <a:endParaRPr lang="tr-TR" b="0" i="0" dirty="0">
              <a:solidFill>
                <a:schemeClr val="accent3">
                  <a:lumMod val="60000"/>
                  <a:lumOff val="40000"/>
                </a:schemeClr>
              </a:solidFill>
              <a:effectLst/>
              <a:latin typeface="Georgia" panose="02040502050405020303" pitchFamily="18" charset="0"/>
            </a:endParaRPr>
          </a:p>
          <a:p>
            <a:pPr algn="l">
              <a:buFont typeface="Arial" panose="020B0604020202020204" pitchFamily="34" charset="0"/>
              <a:buChar char="•"/>
            </a:pPr>
            <a:r>
              <a:rPr lang="tr-TR" b="0" i="0" dirty="0">
                <a:effectLst/>
                <a:latin typeface="Georgia" panose="02040502050405020303" pitchFamily="18" charset="0"/>
              </a:rPr>
              <a:t> </a:t>
            </a:r>
            <a:r>
              <a:rPr lang="tr-TR" b="0" i="0" dirty="0" err="1">
                <a:effectLst/>
                <a:latin typeface="Georgia" panose="02040502050405020303" pitchFamily="18" charset="0"/>
              </a:rPr>
              <a:t>Sheehan</a:t>
            </a:r>
            <a:r>
              <a:rPr lang="tr-TR" b="0" i="0" dirty="0">
                <a:effectLst/>
                <a:latin typeface="Georgia" panose="02040502050405020303" pitchFamily="18" charset="0"/>
              </a:rPr>
              <a:t> sendromu:</a:t>
            </a:r>
          </a:p>
          <a:p>
            <a:pPr marL="857250" lvl="2" indent="0">
              <a:buNone/>
            </a:pPr>
            <a:r>
              <a:rPr lang="tr-TR" b="0" i="0" dirty="0">
                <a:solidFill>
                  <a:schemeClr val="accent3">
                    <a:lumMod val="60000"/>
                    <a:lumOff val="40000"/>
                  </a:schemeClr>
                </a:solidFill>
                <a:effectLst/>
                <a:latin typeface="Georgia" panose="02040502050405020303" pitchFamily="18" charset="0"/>
              </a:rPr>
              <a:t>1. Doğum sonrası kanamayı takiben </a:t>
            </a:r>
            <a:r>
              <a:rPr lang="tr-TR" b="0" i="0" dirty="0" err="1">
                <a:solidFill>
                  <a:schemeClr val="accent3">
                    <a:lumMod val="60000"/>
                    <a:lumOff val="40000"/>
                  </a:schemeClr>
                </a:solidFill>
                <a:effectLst/>
                <a:latin typeface="Georgia" panose="02040502050405020303" pitchFamily="18" charset="0"/>
              </a:rPr>
              <a:t>sekonder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amenore</a:t>
            </a:r>
            <a:r>
              <a:rPr lang="tr-TR" b="0" i="0" dirty="0">
                <a:solidFill>
                  <a:schemeClr val="accent3">
                    <a:lumMod val="60000"/>
                    <a:lumOff val="40000"/>
                  </a:schemeClr>
                </a:solidFill>
                <a:effectLst/>
                <a:latin typeface="Georgia" panose="02040502050405020303" pitchFamily="18" charset="0"/>
              </a:rPr>
              <a:t> öyküsü</a:t>
            </a:r>
          </a:p>
          <a:p>
            <a:pPr marL="857250" lvl="2" indent="0">
              <a:buNone/>
            </a:pPr>
            <a:r>
              <a:rPr lang="tr-TR" b="0" i="0" dirty="0">
                <a:solidFill>
                  <a:schemeClr val="accent3">
                    <a:lumMod val="60000"/>
                    <a:lumOff val="40000"/>
                  </a:schemeClr>
                </a:solidFill>
                <a:effectLst/>
                <a:latin typeface="Georgia" panose="02040502050405020303" pitchFamily="18" charset="0"/>
              </a:rPr>
              <a:t>2. Emzirmenin başarısızlığı</a:t>
            </a:r>
          </a:p>
          <a:p>
            <a:pPr marL="857250" lvl="2" indent="0">
              <a:buNone/>
            </a:pPr>
            <a:r>
              <a:rPr lang="tr-TR" b="0" i="0" dirty="0">
                <a:solidFill>
                  <a:schemeClr val="accent3">
                    <a:lumMod val="60000"/>
                    <a:lumOff val="40000"/>
                  </a:schemeClr>
                </a:solidFill>
                <a:effectLst/>
                <a:latin typeface="Georgia" panose="02040502050405020303" pitchFamily="18" charset="0"/>
              </a:rPr>
              <a:t>3. </a:t>
            </a:r>
            <a:r>
              <a:rPr lang="tr-TR" b="0" i="0" dirty="0" err="1">
                <a:solidFill>
                  <a:schemeClr val="accent3">
                    <a:lumMod val="60000"/>
                    <a:lumOff val="40000"/>
                  </a:schemeClr>
                </a:solidFill>
                <a:effectLst/>
                <a:latin typeface="Georgia" panose="02040502050405020303" pitchFamily="18" charset="0"/>
              </a:rPr>
              <a:t>Hipopituitarizmin</a:t>
            </a:r>
            <a:r>
              <a:rPr lang="tr-TR" b="0" i="0" dirty="0">
                <a:solidFill>
                  <a:schemeClr val="accent3">
                    <a:lumMod val="60000"/>
                    <a:lumOff val="40000"/>
                  </a:schemeClr>
                </a:solidFill>
                <a:effectLst/>
                <a:latin typeface="Georgia" panose="02040502050405020303" pitchFamily="18" charset="0"/>
              </a:rPr>
              <a:t> diğer özellikleri</a:t>
            </a:r>
          </a:p>
          <a:p>
            <a:endParaRPr lang="tr-TR" dirty="0"/>
          </a:p>
        </p:txBody>
      </p:sp>
    </p:spTree>
    <p:extLst>
      <p:ext uri="{BB962C8B-B14F-4D97-AF65-F5344CB8AC3E}">
        <p14:creationId xmlns:p14="http://schemas.microsoft.com/office/powerpoint/2010/main" val="3735890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900D0C-32E3-2F77-B92F-3471B062071F}"/>
              </a:ext>
            </a:extLst>
          </p:cNvPr>
          <p:cNvSpPr>
            <a:spLocks noGrp="1"/>
          </p:cNvSpPr>
          <p:nvPr>
            <p:ph type="title"/>
          </p:nvPr>
        </p:nvSpPr>
        <p:spPr/>
        <p:txBody>
          <a:bodyPr/>
          <a:lstStyle/>
          <a:p>
            <a:r>
              <a:rPr lang="tr-TR" dirty="0"/>
              <a:t>AMAÇ</a:t>
            </a:r>
          </a:p>
        </p:txBody>
      </p:sp>
      <p:sp>
        <p:nvSpPr>
          <p:cNvPr id="3" name="İçerik Yer Tutucusu 2">
            <a:extLst>
              <a:ext uri="{FF2B5EF4-FFF2-40B4-BE49-F238E27FC236}">
                <a16:creationId xmlns:a16="http://schemas.microsoft.com/office/drawing/2014/main" id="{B7A99EB3-9062-1553-BA7B-DF7E7973C86C}"/>
              </a:ext>
            </a:extLst>
          </p:cNvPr>
          <p:cNvSpPr>
            <a:spLocks noGrp="1"/>
          </p:cNvSpPr>
          <p:nvPr>
            <p:ph idx="1"/>
          </p:nvPr>
        </p:nvSpPr>
        <p:spPr/>
        <p:txBody>
          <a:bodyPr/>
          <a:lstStyle/>
          <a:p>
            <a:r>
              <a:rPr lang="tr-TR" sz="2400" dirty="0">
                <a:latin typeface="Times New Roman" panose="02020603050405020304" pitchFamily="18" charset="0"/>
                <a:cs typeface="Times New Roman" panose="02020603050405020304" pitchFamily="18" charset="0"/>
              </a:rPr>
              <a:t>Adet düzensizlikler ve vajinal kanama hakkında bilgi vermek.</a:t>
            </a:r>
            <a:endParaRPr lang="tr-TR" sz="2400" dirty="0"/>
          </a:p>
          <a:p>
            <a:endParaRPr lang="tr-TR" dirty="0"/>
          </a:p>
        </p:txBody>
      </p:sp>
    </p:spTree>
    <p:extLst>
      <p:ext uri="{BB962C8B-B14F-4D97-AF65-F5344CB8AC3E}">
        <p14:creationId xmlns:p14="http://schemas.microsoft.com/office/powerpoint/2010/main" val="1332836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05C887-544C-41D5-881C-5F13B4CC9F04}"/>
              </a:ext>
            </a:extLst>
          </p:cNvPr>
          <p:cNvSpPr>
            <a:spLocks noGrp="1"/>
          </p:cNvSpPr>
          <p:nvPr>
            <p:ph type="title"/>
          </p:nvPr>
        </p:nvSpPr>
        <p:spPr/>
        <p:txBody>
          <a:bodyPr/>
          <a:lstStyle/>
          <a:p>
            <a:r>
              <a:rPr lang="tr-TR" dirty="0"/>
              <a:t>AMENORE</a:t>
            </a:r>
            <a:br>
              <a:rPr lang="tr-TR" dirty="0"/>
            </a:br>
            <a:r>
              <a:rPr lang="tr-TR" sz="4000" dirty="0"/>
              <a:t>Fizik bulgular ve klinik sunum</a:t>
            </a:r>
            <a:endParaRPr lang="tr-TR" dirty="0"/>
          </a:p>
        </p:txBody>
      </p:sp>
      <p:sp>
        <p:nvSpPr>
          <p:cNvPr id="3" name="İçerik Yer Tutucusu 2">
            <a:extLst>
              <a:ext uri="{FF2B5EF4-FFF2-40B4-BE49-F238E27FC236}">
                <a16:creationId xmlns:a16="http://schemas.microsoft.com/office/drawing/2014/main" id="{15A7DE94-A021-467C-8B9F-AA3EC087F447}"/>
              </a:ext>
            </a:extLst>
          </p:cNvPr>
          <p:cNvSpPr>
            <a:spLocks noGrp="1"/>
          </p:cNvSpPr>
          <p:nvPr>
            <p:ph idx="1"/>
          </p:nvPr>
        </p:nvSpPr>
        <p:spPr/>
        <p:txBody>
          <a:bodyPr>
            <a:normAutofit/>
          </a:bodyPr>
          <a:lstStyle/>
          <a:p>
            <a:pPr algn="l">
              <a:buFont typeface="Arial" panose="020B0604020202020204" pitchFamily="34" charset="0"/>
              <a:buChar char="•"/>
            </a:pPr>
            <a:r>
              <a:rPr lang="tr-TR" b="0" i="0" dirty="0">
                <a:effectLst/>
                <a:latin typeface="Georgia" panose="02040502050405020303" pitchFamily="18" charset="0"/>
              </a:rPr>
              <a:t>• </a:t>
            </a:r>
            <a:r>
              <a:rPr lang="tr-TR" b="0" i="0" dirty="0" err="1">
                <a:effectLst/>
                <a:latin typeface="Georgia" panose="02040502050405020303" pitchFamily="18" charset="0"/>
              </a:rPr>
              <a:t>Asherman</a:t>
            </a:r>
            <a:r>
              <a:rPr lang="tr-TR" b="0" i="0" dirty="0">
                <a:effectLst/>
                <a:latin typeface="Georgia" panose="02040502050405020303" pitchFamily="18" charset="0"/>
              </a:rPr>
              <a:t> sendromu:</a:t>
            </a:r>
          </a:p>
          <a:p>
            <a:pPr marL="857250" lvl="2" indent="0">
              <a:buNone/>
            </a:pPr>
            <a:r>
              <a:rPr lang="tr-TR" dirty="0">
                <a:solidFill>
                  <a:schemeClr val="accent3">
                    <a:lumMod val="60000"/>
                    <a:lumOff val="40000"/>
                  </a:schemeClr>
                </a:solidFill>
                <a:latin typeface="Georgia" panose="02040502050405020303" pitchFamily="18" charset="0"/>
              </a:rPr>
              <a:t>1</a:t>
            </a:r>
            <a:r>
              <a:rPr lang="tr-TR" b="0" i="0" dirty="0">
                <a:solidFill>
                  <a:schemeClr val="accent3">
                    <a:lumMod val="60000"/>
                    <a:lumOff val="40000"/>
                  </a:schemeClr>
                </a:solidFill>
                <a:effectLst/>
                <a:latin typeface="Georgia" panose="02040502050405020303" pitchFamily="18" charset="0"/>
              </a:rPr>
              <a:t>. İkincil </a:t>
            </a:r>
            <a:r>
              <a:rPr lang="tr-TR" b="0" i="0" dirty="0" err="1">
                <a:solidFill>
                  <a:schemeClr val="accent3">
                    <a:lumMod val="60000"/>
                    <a:lumOff val="40000"/>
                  </a:schemeClr>
                </a:solidFill>
                <a:effectLst/>
                <a:latin typeface="Georgia" panose="02040502050405020303" pitchFamily="18" charset="0"/>
              </a:rPr>
              <a:t>amenore</a:t>
            </a:r>
            <a:endParaRPr lang="tr-TR" b="0" i="0" dirty="0">
              <a:solidFill>
                <a:schemeClr val="accent3">
                  <a:lumMod val="60000"/>
                  <a:lumOff val="40000"/>
                </a:schemeClr>
              </a:solidFill>
              <a:effectLst/>
              <a:latin typeface="Georgia" panose="02040502050405020303" pitchFamily="18" charset="0"/>
            </a:endParaRPr>
          </a:p>
          <a:p>
            <a:pPr marL="857250" lvl="2" indent="0">
              <a:buNone/>
            </a:pPr>
            <a:r>
              <a:rPr lang="tr-TR" dirty="0">
                <a:solidFill>
                  <a:schemeClr val="accent3">
                    <a:lumMod val="60000"/>
                    <a:lumOff val="40000"/>
                  </a:schemeClr>
                </a:solidFill>
                <a:latin typeface="Georgia" panose="02040502050405020303" pitchFamily="18" charset="0"/>
              </a:rPr>
              <a:t>2</a:t>
            </a:r>
            <a:r>
              <a:rPr lang="tr-TR" b="0" i="0" dirty="0">
                <a:solidFill>
                  <a:schemeClr val="accent3">
                    <a:lumMod val="60000"/>
                    <a:lumOff val="40000"/>
                  </a:schemeClr>
                </a:solidFill>
                <a:effectLst/>
                <a:latin typeface="Georgia" panose="02040502050405020303" pitchFamily="18" charset="0"/>
              </a:rPr>
              <a:t>. Tekrarlayan düşük/kısırlık</a:t>
            </a:r>
          </a:p>
          <a:p>
            <a:pPr algn="l">
              <a:buFont typeface="Arial" panose="020B0604020202020204" pitchFamily="34" charset="0"/>
              <a:buChar char="•"/>
            </a:pPr>
            <a:r>
              <a:rPr lang="tr-TR" b="0" i="0" dirty="0">
                <a:effectLst/>
                <a:latin typeface="Georgia" panose="02040502050405020303" pitchFamily="18" charset="0"/>
              </a:rPr>
              <a:t>• Fonksiyonel </a:t>
            </a:r>
            <a:r>
              <a:rPr lang="tr-TR" b="0" i="0" dirty="0" err="1">
                <a:effectLst/>
                <a:latin typeface="Georgia" panose="02040502050405020303" pitchFamily="18" charset="0"/>
              </a:rPr>
              <a:t>hipotalamik</a:t>
            </a:r>
            <a:r>
              <a:rPr lang="tr-TR" b="0" i="0" dirty="0">
                <a:effectLst/>
                <a:latin typeface="Georgia" panose="02040502050405020303" pitchFamily="18" charset="0"/>
              </a:rPr>
              <a:t> bozukluklar:</a:t>
            </a:r>
          </a:p>
          <a:p>
            <a:pPr marL="857250" lvl="2" indent="0">
              <a:buNone/>
            </a:pPr>
            <a:r>
              <a:rPr lang="tr-TR" b="0" i="0" dirty="0">
                <a:solidFill>
                  <a:schemeClr val="accent3">
                    <a:lumMod val="60000"/>
                    <a:lumOff val="40000"/>
                  </a:schemeClr>
                </a:solidFill>
                <a:effectLst/>
                <a:latin typeface="Georgia" panose="02040502050405020303" pitchFamily="18" charset="0"/>
              </a:rPr>
              <a:t>1. Genellikle </a:t>
            </a:r>
            <a:r>
              <a:rPr lang="tr-TR" b="0" i="0" dirty="0" err="1">
                <a:solidFill>
                  <a:schemeClr val="accent3">
                    <a:lumMod val="60000"/>
                    <a:lumOff val="40000"/>
                  </a:schemeClr>
                </a:solidFill>
                <a:effectLst/>
                <a:latin typeface="Georgia" panose="02040502050405020303" pitchFamily="18" charset="0"/>
              </a:rPr>
              <a:t>sekonder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amenore</a:t>
            </a:r>
            <a:r>
              <a:rPr lang="tr-TR" b="0" i="0" dirty="0">
                <a:solidFill>
                  <a:schemeClr val="accent3">
                    <a:lumMod val="60000"/>
                    <a:lumOff val="40000"/>
                  </a:schemeClr>
                </a:solidFill>
                <a:effectLst/>
                <a:latin typeface="Georgia" panose="02040502050405020303" pitchFamily="18" charset="0"/>
              </a:rPr>
              <a:t> ile ortaya çıkar</a:t>
            </a:r>
          </a:p>
          <a:p>
            <a:pPr marL="857250" lvl="2" indent="0">
              <a:buNone/>
            </a:pPr>
            <a:r>
              <a:rPr lang="tr-TR" b="0" i="0" dirty="0">
                <a:solidFill>
                  <a:schemeClr val="accent3">
                    <a:lumMod val="60000"/>
                    <a:lumOff val="40000"/>
                  </a:schemeClr>
                </a:solidFill>
                <a:effectLst/>
                <a:latin typeface="Georgia" panose="02040502050405020303" pitchFamily="18" charset="0"/>
              </a:rPr>
              <a:t>2. Yeme bozuklukları, yoğun egzersiz veya stres geçmişi</a:t>
            </a:r>
          </a:p>
          <a:p>
            <a:pPr marL="857250" lvl="2" indent="0">
              <a:buNone/>
            </a:pPr>
            <a:r>
              <a:rPr lang="tr-TR" b="0" i="0" dirty="0">
                <a:solidFill>
                  <a:schemeClr val="accent3">
                    <a:lumMod val="60000"/>
                    <a:lumOff val="40000"/>
                  </a:schemeClr>
                </a:solidFill>
                <a:effectLst/>
                <a:latin typeface="Georgia" panose="02040502050405020303" pitchFamily="18" charset="0"/>
              </a:rPr>
              <a:t>3. Sokak uyuşturucularının kullanımı</a:t>
            </a:r>
          </a:p>
          <a:p>
            <a:pPr algn="l">
              <a:buFont typeface="Arial" panose="020B0604020202020204" pitchFamily="34" charset="0"/>
              <a:buChar char="•"/>
            </a:pPr>
            <a:r>
              <a:rPr lang="tr-TR" b="0" i="0" dirty="0">
                <a:effectLst/>
                <a:latin typeface="Georgia" panose="02040502050405020303" pitchFamily="18" charset="0"/>
              </a:rPr>
              <a:t>• </a:t>
            </a:r>
            <a:r>
              <a:rPr lang="tr-TR" b="0" i="0" dirty="0" err="1">
                <a:effectLst/>
                <a:latin typeface="Georgia" panose="02040502050405020303" pitchFamily="18" charset="0"/>
              </a:rPr>
              <a:t>Kallmann</a:t>
            </a:r>
            <a:r>
              <a:rPr lang="tr-TR" b="0" i="0" dirty="0">
                <a:effectLst/>
                <a:latin typeface="Georgia" panose="02040502050405020303" pitchFamily="18" charset="0"/>
              </a:rPr>
              <a:t> sendromu:</a:t>
            </a:r>
          </a:p>
          <a:p>
            <a:pPr marL="857250" lvl="2" indent="0">
              <a:buNone/>
            </a:pPr>
            <a:r>
              <a:rPr lang="tr-TR" b="0" i="0" dirty="0">
                <a:solidFill>
                  <a:schemeClr val="accent3">
                    <a:lumMod val="60000"/>
                    <a:lumOff val="40000"/>
                  </a:schemeClr>
                </a:solidFill>
                <a:effectLst/>
                <a:latin typeface="Georgia" panose="02040502050405020303" pitchFamily="18" charset="0"/>
              </a:rPr>
              <a:t>1. Genellikle </a:t>
            </a:r>
            <a:r>
              <a:rPr lang="tr-TR" b="0" i="0" dirty="0" err="1">
                <a:solidFill>
                  <a:schemeClr val="accent3">
                    <a:lumMod val="60000"/>
                    <a:lumOff val="40000"/>
                  </a:schemeClr>
                </a:solidFill>
                <a:effectLst/>
                <a:latin typeface="Georgia" panose="02040502050405020303" pitchFamily="18" charset="0"/>
              </a:rPr>
              <a:t>anosmi</a:t>
            </a:r>
            <a:r>
              <a:rPr lang="tr-TR" b="0" i="0" dirty="0">
                <a:solidFill>
                  <a:schemeClr val="accent3">
                    <a:lumMod val="60000"/>
                    <a:lumOff val="40000"/>
                  </a:schemeClr>
                </a:solidFill>
                <a:effectLst/>
                <a:latin typeface="Georgia" panose="02040502050405020303" pitchFamily="18" charset="0"/>
              </a:rPr>
              <a:t>, hem </a:t>
            </a:r>
            <a:r>
              <a:rPr lang="tr-TR" b="0" i="0" dirty="0" err="1">
                <a:solidFill>
                  <a:schemeClr val="accent3">
                    <a:lumMod val="60000"/>
                    <a:lumOff val="40000"/>
                  </a:schemeClr>
                </a:solidFill>
                <a:effectLst/>
                <a:latin typeface="Georgia" panose="02040502050405020303" pitchFamily="18" charset="0"/>
              </a:rPr>
              <a:t>GnRH</a:t>
            </a:r>
            <a:r>
              <a:rPr lang="tr-TR" b="0" i="0" dirty="0">
                <a:solidFill>
                  <a:schemeClr val="accent3">
                    <a:lumMod val="60000"/>
                    <a:lumOff val="40000"/>
                  </a:schemeClr>
                </a:solidFill>
                <a:effectLst/>
                <a:latin typeface="Georgia" panose="02040502050405020303" pitchFamily="18" charset="0"/>
              </a:rPr>
              <a:t> nöronlarının hem de </a:t>
            </a:r>
            <a:r>
              <a:rPr lang="tr-TR" b="0" i="0" dirty="0" err="1">
                <a:solidFill>
                  <a:schemeClr val="accent3">
                    <a:lumMod val="60000"/>
                    <a:lumOff val="40000"/>
                  </a:schemeClr>
                </a:solidFill>
                <a:effectLst/>
                <a:latin typeface="Georgia" panose="02040502050405020303" pitchFamily="18" charset="0"/>
              </a:rPr>
              <a:t>olfaktor</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plakodun</a:t>
            </a:r>
            <a:r>
              <a:rPr lang="tr-TR" b="0" i="0" dirty="0">
                <a:solidFill>
                  <a:schemeClr val="accent3">
                    <a:lumMod val="60000"/>
                    <a:lumOff val="40000"/>
                  </a:schemeClr>
                </a:solidFill>
                <a:effectLst/>
                <a:latin typeface="Georgia" panose="02040502050405020303" pitchFamily="18" charset="0"/>
              </a:rPr>
              <a:t> gelişiminde </a:t>
            </a:r>
            <a:r>
              <a:rPr lang="tr-TR" b="0" i="0" dirty="0" err="1">
                <a:solidFill>
                  <a:schemeClr val="accent3">
                    <a:lumMod val="60000"/>
                    <a:lumOff val="40000"/>
                  </a:schemeClr>
                </a:solidFill>
                <a:effectLst/>
                <a:latin typeface="Georgia" panose="02040502050405020303" pitchFamily="18" charset="0"/>
              </a:rPr>
              <a:t>konjenital</a:t>
            </a:r>
            <a:r>
              <a:rPr lang="tr-TR" b="0" i="0" dirty="0">
                <a:solidFill>
                  <a:schemeClr val="accent3">
                    <a:lumMod val="60000"/>
                    <a:lumOff val="40000"/>
                  </a:schemeClr>
                </a:solidFill>
                <a:effectLst/>
                <a:latin typeface="Georgia" panose="02040502050405020303" pitchFamily="18" charset="0"/>
              </a:rPr>
              <a:t> </a:t>
            </a:r>
            <a:r>
              <a:rPr lang="tr-TR" b="0" i="0" dirty="0" err="1">
                <a:solidFill>
                  <a:schemeClr val="accent3">
                    <a:lumMod val="60000"/>
                    <a:lumOff val="40000"/>
                  </a:schemeClr>
                </a:solidFill>
                <a:effectLst/>
                <a:latin typeface="Georgia" panose="02040502050405020303" pitchFamily="18" charset="0"/>
              </a:rPr>
              <a:t>defekt</a:t>
            </a:r>
            <a:r>
              <a:rPr lang="tr-TR" b="0" i="0" dirty="0">
                <a:solidFill>
                  <a:schemeClr val="accent3">
                    <a:lumMod val="60000"/>
                    <a:lumOff val="40000"/>
                  </a:schemeClr>
                </a:solidFill>
                <a:effectLst/>
                <a:latin typeface="Georgia" panose="02040502050405020303" pitchFamily="18" charset="0"/>
              </a:rPr>
              <a:t> ile ortaya çıkar</a:t>
            </a:r>
          </a:p>
          <a:p>
            <a:endParaRPr lang="tr-TR" dirty="0"/>
          </a:p>
        </p:txBody>
      </p:sp>
    </p:spTree>
    <p:extLst>
      <p:ext uri="{BB962C8B-B14F-4D97-AF65-F5344CB8AC3E}">
        <p14:creationId xmlns:p14="http://schemas.microsoft.com/office/powerpoint/2010/main" val="2482458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E83ED1-FFB4-4710-B64A-255E2D2AF084}"/>
              </a:ext>
            </a:extLst>
          </p:cNvPr>
          <p:cNvSpPr>
            <a:spLocks noGrp="1"/>
          </p:cNvSpPr>
          <p:nvPr>
            <p:ph type="title"/>
          </p:nvPr>
        </p:nvSpPr>
        <p:spPr/>
        <p:txBody>
          <a:bodyPr/>
          <a:lstStyle/>
          <a:p>
            <a:r>
              <a:rPr lang="tr-TR" dirty="0"/>
              <a:t>AMENORE</a:t>
            </a:r>
            <a:br>
              <a:rPr lang="tr-TR" dirty="0"/>
            </a:br>
            <a:r>
              <a:rPr lang="tr-TR" dirty="0"/>
              <a:t>Tanı</a:t>
            </a:r>
          </a:p>
        </p:txBody>
      </p:sp>
      <p:pic>
        <p:nvPicPr>
          <p:cNvPr id="4" name="İçerik Yer Tutucusu 3"/>
          <p:cNvPicPr>
            <a:picLocks noGrp="1" noChangeAspect="1"/>
          </p:cNvPicPr>
          <p:nvPr>
            <p:ph idx="1"/>
          </p:nvPr>
        </p:nvPicPr>
        <p:blipFill>
          <a:blip r:embed="rId2"/>
          <a:stretch>
            <a:fillRect/>
          </a:stretch>
        </p:blipFill>
        <p:spPr>
          <a:xfrm>
            <a:off x="6600305" y="1853248"/>
            <a:ext cx="5221138" cy="4045339"/>
          </a:xfrm>
          <a:prstGeom prst="rect">
            <a:avLst/>
          </a:prstGeom>
        </p:spPr>
      </p:pic>
      <p:sp>
        <p:nvSpPr>
          <p:cNvPr id="5" name="Metin kutusu 4"/>
          <p:cNvSpPr txBox="1"/>
          <p:nvPr/>
        </p:nvSpPr>
        <p:spPr>
          <a:xfrm>
            <a:off x="556953" y="2011680"/>
            <a:ext cx="3782291" cy="3462486"/>
          </a:xfrm>
          <a:prstGeom prst="rect">
            <a:avLst/>
          </a:prstGeom>
          <a:noFill/>
        </p:spPr>
        <p:txBody>
          <a:bodyPr wrap="square" rtlCol="0">
            <a:spAutoFit/>
          </a:bodyPr>
          <a:lstStyle/>
          <a:p>
            <a:r>
              <a:rPr lang="tr-TR" dirty="0"/>
              <a:t>•</a:t>
            </a:r>
            <a:r>
              <a:rPr lang="tr-TR" dirty="0" err="1">
                <a:solidFill>
                  <a:schemeClr val="accent3">
                    <a:lumMod val="60000"/>
                    <a:lumOff val="40000"/>
                  </a:schemeClr>
                </a:solidFill>
              </a:rPr>
              <a:t>Primer</a:t>
            </a:r>
            <a:r>
              <a:rPr lang="tr-TR" dirty="0">
                <a:solidFill>
                  <a:schemeClr val="accent3">
                    <a:lumMod val="60000"/>
                    <a:lumOff val="40000"/>
                  </a:schemeClr>
                </a:solidFill>
              </a:rPr>
              <a:t> </a:t>
            </a:r>
            <a:r>
              <a:rPr lang="tr-TR" dirty="0" err="1">
                <a:solidFill>
                  <a:schemeClr val="accent3">
                    <a:lumMod val="60000"/>
                    <a:lumOff val="40000"/>
                  </a:schemeClr>
                </a:solidFill>
              </a:rPr>
              <a:t>amenore</a:t>
            </a:r>
            <a:endParaRPr lang="tr-TR" dirty="0">
              <a:solidFill>
                <a:schemeClr val="accent3">
                  <a:lumMod val="60000"/>
                  <a:lumOff val="40000"/>
                </a:schemeClr>
              </a:solidFill>
            </a:endParaRPr>
          </a:p>
          <a:p>
            <a:endParaRPr lang="tr-TR" dirty="0">
              <a:solidFill>
                <a:schemeClr val="accent3">
                  <a:lumMod val="60000"/>
                  <a:lumOff val="40000"/>
                </a:schemeClr>
              </a:solidFill>
            </a:endParaRPr>
          </a:p>
          <a:p>
            <a:pPr lvl="1"/>
            <a:r>
              <a:rPr lang="tr-TR" sz="1200" dirty="0">
                <a:solidFill>
                  <a:schemeClr val="accent3">
                    <a:lumMod val="60000"/>
                    <a:lumOff val="40000"/>
                  </a:schemeClr>
                </a:solidFill>
              </a:rPr>
              <a:t>1. Rahim, </a:t>
            </a:r>
            <a:r>
              <a:rPr lang="tr-TR" sz="1200" dirty="0" err="1">
                <a:solidFill>
                  <a:schemeClr val="accent3">
                    <a:lumMod val="60000"/>
                    <a:lumOff val="40000"/>
                  </a:schemeClr>
                </a:solidFill>
              </a:rPr>
              <a:t>serviks</a:t>
            </a:r>
            <a:r>
              <a:rPr lang="tr-TR" sz="1200" dirty="0">
                <a:solidFill>
                  <a:schemeClr val="accent3">
                    <a:lumMod val="60000"/>
                    <a:lumOff val="40000"/>
                  </a:schemeClr>
                </a:solidFill>
              </a:rPr>
              <a:t>, </a:t>
            </a:r>
            <a:r>
              <a:rPr lang="tr-TR" sz="1200" dirty="0" err="1">
                <a:solidFill>
                  <a:schemeClr val="accent3">
                    <a:lumMod val="60000"/>
                    <a:lumOff val="40000"/>
                  </a:schemeClr>
                </a:solidFill>
              </a:rPr>
              <a:t>overler</a:t>
            </a:r>
            <a:r>
              <a:rPr lang="tr-TR" sz="1200" dirty="0">
                <a:solidFill>
                  <a:schemeClr val="accent3">
                    <a:lumMod val="60000"/>
                    <a:lumOff val="40000"/>
                  </a:schemeClr>
                </a:solidFill>
              </a:rPr>
              <a:t> veya vajinadaki anatomik anormallikleri tespit etmek için </a:t>
            </a:r>
            <a:r>
              <a:rPr lang="tr-TR" sz="1200" dirty="0" err="1">
                <a:solidFill>
                  <a:schemeClr val="accent3">
                    <a:lumMod val="60000"/>
                    <a:lumOff val="40000"/>
                  </a:schemeClr>
                </a:solidFill>
              </a:rPr>
              <a:t>pelvik</a:t>
            </a:r>
            <a:r>
              <a:rPr lang="tr-TR" sz="1200" dirty="0">
                <a:solidFill>
                  <a:schemeClr val="accent3">
                    <a:lumMod val="60000"/>
                    <a:lumOff val="40000"/>
                  </a:schemeClr>
                </a:solidFill>
              </a:rPr>
              <a:t> ultrasonografi veya MRI.</a:t>
            </a:r>
          </a:p>
          <a:p>
            <a:pPr lvl="1"/>
            <a:endParaRPr lang="tr-TR" sz="1200" dirty="0">
              <a:solidFill>
                <a:schemeClr val="accent3">
                  <a:lumMod val="60000"/>
                  <a:lumOff val="40000"/>
                </a:schemeClr>
              </a:solidFill>
            </a:endParaRPr>
          </a:p>
          <a:p>
            <a:pPr lvl="1"/>
            <a:r>
              <a:rPr lang="tr-TR" sz="1200" dirty="0">
                <a:solidFill>
                  <a:schemeClr val="accent3">
                    <a:lumMod val="60000"/>
                    <a:lumOff val="40000"/>
                  </a:schemeClr>
                </a:solidFill>
              </a:rPr>
              <a:t>2. </a:t>
            </a:r>
            <a:r>
              <a:rPr lang="tr-TR" sz="1200" dirty="0" err="1">
                <a:solidFill>
                  <a:schemeClr val="accent3">
                    <a:lumMod val="60000"/>
                    <a:lumOff val="40000"/>
                  </a:schemeClr>
                </a:solidFill>
              </a:rPr>
              <a:t>Karyotipleme</a:t>
            </a:r>
            <a:r>
              <a:rPr lang="tr-TR" sz="1200" dirty="0">
                <a:solidFill>
                  <a:schemeClr val="accent3">
                    <a:lumMod val="60000"/>
                    <a:lumOff val="40000"/>
                  </a:schemeClr>
                </a:solidFill>
              </a:rPr>
              <a:t> (</a:t>
            </a:r>
            <a:r>
              <a:rPr lang="tr-TR" sz="1200" dirty="0" err="1">
                <a:solidFill>
                  <a:schemeClr val="accent3">
                    <a:lumMod val="60000"/>
                    <a:lumOff val="40000"/>
                  </a:schemeClr>
                </a:solidFill>
              </a:rPr>
              <a:t>Müllerian</a:t>
            </a:r>
            <a:r>
              <a:rPr lang="tr-TR" sz="1200" dirty="0">
                <a:solidFill>
                  <a:schemeClr val="accent3">
                    <a:lumMod val="60000"/>
                    <a:lumOff val="40000"/>
                  </a:schemeClr>
                </a:solidFill>
              </a:rPr>
              <a:t> </a:t>
            </a:r>
            <a:r>
              <a:rPr lang="tr-TR" sz="1200" dirty="0" err="1">
                <a:solidFill>
                  <a:schemeClr val="accent3">
                    <a:lumMod val="60000"/>
                    <a:lumOff val="40000"/>
                  </a:schemeClr>
                </a:solidFill>
              </a:rPr>
              <a:t>agenezisinde</a:t>
            </a:r>
            <a:r>
              <a:rPr lang="tr-TR" sz="1200" dirty="0">
                <a:solidFill>
                  <a:schemeClr val="accent3">
                    <a:lumMod val="60000"/>
                    <a:lumOff val="40000"/>
                  </a:schemeClr>
                </a:solidFill>
              </a:rPr>
              <a:t> 46,XX; </a:t>
            </a:r>
            <a:r>
              <a:rPr lang="tr-TR" sz="1200" dirty="0" err="1">
                <a:solidFill>
                  <a:schemeClr val="accent3">
                    <a:lumMod val="60000"/>
                    <a:lumOff val="40000"/>
                  </a:schemeClr>
                </a:solidFill>
              </a:rPr>
              <a:t>AIS'de</a:t>
            </a:r>
            <a:r>
              <a:rPr lang="tr-TR" sz="1200" dirty="0">
                <a:solidFill>
                  <a:schemeClr val="accent3">
                    <a:lumMod val="60000"/>
                    <a:lumOff val="40000"/>
                  </a:schemeClr>
                </a:solidFill>
              </a:rPr>
              <a:t> 46,XY; </a:t>
            </a:r>
            <a:r>
              <a:rPr lang="tr-TR" sz="1200" dirty="0" err="1">
                <a:solidFill>
                  <a:schemeClr val="accent3">
                    <a:lumMod val="60000"/>
                    <a:lumOff val="40000"/>
                  </a:schemeClr>
                </a:solidFill>
              </a:rPr>
              <a:t>Turner</a:t>
            </a:r>
            <a:r>
              <a:rPr lang="tr-TR" sz="1200" dirty="0">
                <a:solidFill>
                  <a:schemeClr val="accent3">
                    <a:lumMod val="60000"/>
                    <a:lumOff val="40000"/>
                  </a:schemeClr>
                </a:solidFill>
              </a:rPr>
              <a:t> sendromunda 45,XO) </a:t>
            </a:r>
            <a:r>
              <a:rPr lang="tr-TR" sz="1200" dirty="0" err="1">
                <a:solidFill>
                  <a:schemeClr val="accent3">
                    <a:lumMod val="60000"/>
                    <a:lumOff val="40000"/>
                  </a:schemeClr>
                </a:solidFill>
              </a:rPr>
              <a:t>uterusun</a:t>
            </a:r>
            <a:r>
              <a:rPr lang="tr-TR" sz="1200" dirty="0">
                <a:solidFill>
                  <a:schemeClr val="accent3">
                    <a:lumMod val="60000"/>
                    <a:lumOff val="40000"/>
                  </a:schemeClr>
                </a:solidFill>
              </a:rPr>
              <a:t> olmadığı veya </a:t>
            </a:r>
            <a:r>
              <a:rPr lang="tr-TR" sz="1200" dirty="0" err="1">
                <a:solidFill>
                  <a:schemeClr val="accent3">
                    <a:lumMod val="60000"/>
                    <a:lumOff val="40000"/>
                  </a:schemeClr>
                </a:solidFill>
              </a:rPr>
              <a:t>Turner</a:t>
            </a:r>
            <a:r>
              <a:rPr lang="tr-TR" sz="1200" dirty="0">
                <a:solidFill>
                  <a:schemeClr val="accent3">
                    <a:lumMod val="60000"/>
                    <a:lumOff val="40000"/>
                  </a:schemeClr>
                </a:solidFill>
              </a:rPr>
              <a:t> sendromundan şüphelenildiği durumlarda yapılır.</a:t>
            </a:r>
          </a:p>
          <a:p>
            <a:pPr lvl="2"/>
            <a:r>
              <a:rPr lang="tr-TR" sz="1050" dirty="0">
                <a:solidFill>
                  <a:schemeClr val="accent3">
                    <a:lumMod val="60000"/>
                    <a:lumOff val="40000"/>
                  </a:schemeClr>
                </a:solidFill>
              </a:rPr>
              <a:t>A. Serum FSH, </a:t>
            </a:r>
            <a:r>
              <a:rPr lang="tr-TR" sz="1050" dirty="0" err="1">
                <a:solidFill>
                  <a:schemeClr val="accent3">
                    <a:lumMod val="60000"/>
                    <a:lumOff val="40000"/>
                  </a:schemeClr>
                </a:solidFill>
              </a:rPr>
              <a:t>tiroid</a:t>
            </a:r>
            <a:r>
              <a:rPr lang="tr-TR" sz="1050" dirty="0">
                <a:solidFill>
                  <a:schemeClr val="accent3">
                    <a:lumMod val="60000"/>
                    <a:lumOff val="40000"/>
                  </a:schemeClr>
                </a:solidFill>
              </a:rPr>
              <a:t> uyarıcı hormon (TSH)/FT4, </a:t>
            </a:r>
            <a:r>
              <a:rPr lang="tr-TR" sz="1050" dirty="0" err="1">
                <a:solidFill>
                  <a:schemeClr val="accent3">
                    <a:lumMod val="60000"/>
                    <a:lumOff val="40000"/>
                  </a:schemeClr>
                </a:solidFill>
              </a:rPr>
              <a:t>prolaktin</a:t>
            </a:r>
            <a:r>
              <a:rPr lang="tr-TR" sz="1050" dirty="0">
                <a:solidFill>
                  <a:schemeClr val="accent3">
                    <a:lumMod val="60000"/>
                    <a:lumOff val="40000"/>
                  </a:schemeClr>
                </a:solidFill>
              </a:rPr>
              <a:t>, </a:t>
            </a:r>
            <a:r>
              <a:rPr lang="tr-TR" sz="1050" dirty="0" err="1">
                <a:solidFill>
                  <a:schemeClr val="accent3">
                    <a:lumMod val="60000"/>
                    <a:lumOff val="40000"/>
                  </a:schemeClr>
                </a:solidFill>
              </a:rPr>
              <a:t>estradiol</a:t>
            </a:r>
            <a:endParaRPr lang="tr-TR" sz="1050" dirty="0">
              <a:solidFill>
                <a:schemeClr val="accent3">
                  <a:lumMod val="60000"/>
                  <a:lumOff val="40000"/>
                </a:schemeClr>
              </a:solidFill>
            </a:endParaRPr>
          </a:p>
          <a:p>
            <a:pPr lvl="2"/>
            <a:endParaRPr lang="tr-TR" sz="1050" dirty="0">
              <a:solidFill>
                <a:schemeClr val="accent3">
                  <a:lumMod val="60000"/>
                  <a:lumOff val="40000"/>
                </a:schemeClr>
              </a:solidFill>
            </a:endParaRPr>
          </a:p>
          <a:p>
            <a:pPr lvl="2"/>
            <a:r>
              <a:rPr lang="tr-TR" sz="1050" dirty="0">
                <a:solidFill>
                  <a:schemeClr val="accent3">
                    <a:lumMod val="60000"/>
                    <a:lumOff val="40000"/>
                  </a:schemeClr>
                </a:solidFill>
              </a:rPr>
              <a:t>B. FSH 40 </a:t>
            </a:r>
            <a:r>
              <a:rPr lang="tr-TR" sz="1050" dirty="0" err="1">
                <a:solidFill>
                  <a:schemeClr val="accent3">
                    <a:lumMod val="60000"/>
                    <a:lumOff val="40000"/>
                  </a:schemeClr>
                </a:solidFill>
              </a:rPr>
              <a:t>mIU</a:t>
            </a:r>
            <a:r>
              <a:rPr lang="tr-TR" sz="1050" dirty="0">
                <a:solidFill>
                  <a:schemeClr val="accent3">
                    <a:lumMod val="60000"/>
                    <a:lumOff val="40000"/>
                  </a:schemeClr>
                </a:solidFill>
              </a:rPr>
              <a:t>/ml ile birlikte </a:t>
            </a:r>
            <a:r>
              <a:rPr lang="tr-TR" sz="1050" dirty="0" err="1">
                <a:solidFill>
                  <a:schemeClr val="accent3">
                    <a:lumMod val="60000"/>
                    <a:lumOff val="40000"/>
                  </a:schemeClr>
                </a:solidFill>
              </a:rPr>
              <a:t>estradiol</a:t>
            </a:r>
            <a:r>
              <a:rPr lang="tr-TR" sz="1050" dirty="0">
                <a:solidFill>
                  <a:schemeClr val="accent3">
                    <a:lumMod val="60000"/>
                    <a:lumOff val="40000"/>
                  </a:schemeClr>
                </a:solidFill>
              </a:rPr>
              <a:t> &lt;20 </a:t>
            </a:r>
            <a:r>
              <a:rPr lang="tr-TR" sz="1050" dirty="0" err="1">
                <a:solidFill>
                  <a:schemeClr val="accent3">
                    <a:lumMod val="60000"/>
                    <a:lumOff val="40000"/>
                  </a:schemeClr>
                </a:solidFill>
              </a:rPr>
              <a:t>pg</a:t>
            </a:r>
            <a:r>
              <a:rPr lang="tr-TR" sz="1050" dirty="0">
                <a:solidFill>
                  <a:schemeClr val="accent3">
                    <a:lumMod val="60000"/>
                    <a:lumOff val="40000"/>
                  </a:schemeClr>
                </a:solidFill>
              </a:rPr>
              <a:t>/ml olması </a:t>
            </a:r>
            <a:r>
              <a:rPr lang="tr-TR" sz="1050" dirty="0" err="1">
                <a:solidFill>
                  <a:schemeClr val="accent3">
                    <a:lumMod val="60000"/>
                    <a:lumOff val="40000"/>
                  </a:schemeClr>
                </a:solidFill>
              </a:rPr>
              <a:t>primer</a:t>
            </a:r>
            <a:r>
              <a:rPr lang="tr-TR" sz="1050" dirty="0">
                <a:solidFill>
                  <a:schemeClr val="accent3">
                    <a:lumMod val="60000"/>
                    <a:lumOff val="40000"/>
                  </a:schemeClr>
                </a:solidFill>
              </a:rPr>
              <a:t> </a:t>
            </a:r>
            <a:r>
              <a:rPr lang="tr-TR" sz="1050" dirty="0" err="1">
                <a:solidFill>
                  <a:schemeClr val="accent3">
                    <a:lumMod val="60000"/>
                    <a:lumOff val="40000"/>
                  </a:schemeClr>
                </a:solidFill>
              </a:rPr>
              <a:t>over</a:t>
            </a:r>
            <a:r>
              <a:rPr lang="tr-TR" sz="1050" dirty="0">
                <a:solidFill>
                  <a:schemeClr val="accent3">
                    <a:lumMod val="60000"/>
                    <a:lumOff val="40000"/>
                  </a:schemeClr>
                </a:solidFill>
              </a:rPr>
              <a:t> yetmezliğini gösterir.</a:t>
            </a:r>
          </a:p>
          <a:p>
            <a:pPr lvl="2"/>
            <a:endParaRPr lang="tr-TR" sz="1200" dirty="0">
              <a:solidFill>
                <a:schemeClr val="accent3">
                  <a:lumMod val="60000"/>
                  <a:lumOff val="40000"/>
                </a:schemeClr>
              </a:solidFill>
            </a:endParaRPr>
          </a:p>
        </p:txBody>
      </p:sp>
    </p:spTree>
    <p:extLst>
      <p:ext uri="{BB962C8B-B14F-4D97-AF65-F5344CB8AC3E}">
        <p14:creationId xmlns:p14="http://schemas.microsoft.com/office/powerpoint/2010/main" val="3818985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AMENORE</a:t>
            </a:r>
            <a:br>
              <a:rPr lang="tr-TR" dirty="0"/>
            </a:br>
            <a:r>
              <a:rPr lang="tr-TR" dirty="0"/>
              <a:t>Tanı</a:t>
            </a:r>
          </a:p>
        </p:txBody>
      </p:sp>
      <p:pic>
        <p:nvPicPr>
          <p:cNvPr id="4" name="İçerik Yer Tutucusu 3"/>
          <p:cNvPicPr>
            <a:picLocks noGrp="1" noChangeAspect="1"/>
          </p:cNvPicPr>
          <p:nvPr>
            <p:ph idx="1"/>
          </p:nvPr>
        </p:nvPicPr>
        <p:blipFill>
          <a:blip r:embed="rId2"/>
          <a:stretch>
            <a:fillRect/>
          </a:stretch>
        </p:blipFill>
        <p:spPr>
          <a:xfrm>
            <a:off x="6300978" y="1935278"/>
            <a:ext cx="5218628" cy="4048095"/>
          </a:xfrm>
          <a:prstGeom prst="rect">
            <a:avLst/>
          </a:prstGeom>
        </p:spPr>
      </p:pic>
      <p:sp>
        <p:nvSpPr>
          <p:cNvPr id="5" name="Metin kutusu 4"/>
          <p:cNvSpPr txBox="1"/>
          <p:nvPr/>
        </p:nvSpPr>
        <p:spPr>
          <a:xfrm>
            <a:off x="646111" y="1853248"/>
            <a:ext cx="4000704" cy="4524315"/>
          </a:xfrm>
          <a:prstGeom prst="rect">
            <a:avLst/>
          </a:prstGeom>
          <a:noFill/>
        </p:spPr>
        <p:txBody>
          <a:bodyPr wrap="square" rtlCol="0">
            <a:spAutoFit/>
          </a:bodyPr>
          <a:lstStyle/>
          <a:p>
            <a:r>
              <a:rPr lang="tr-TR" dirty="0"/>
              <a:t>•</a:t>
            </a:r>
            <a:r>
              <a:rPr lang="tr-TR" dirty="0" err="1">
                <a:solidFill>
                  <a:schemeClr val="accent3">
                    <a:lumMod val="60000"/>
                    <a:lumOff val="40000"/>
                  </a:schemeClr>
                </a:solidFill>
              </a:rPr>
              <a:t>Primer</a:t>
            </a:r>
            <a:r>
              <a:rPr lang="tr-TR" dirty="0">
                <a:solidFill>
                  <a:schemeClr val="accent3">
                    <a:lumMod val="60000"/>
                    <a:lumOff val="40000"/>
                  </a:schemeClr>
                </a:solidFill>
              </a:rPr>
              <a:t> </a:t>
            </a:r>
            <a:r>
              <a:rPr lang="tr-TR" dirty="0" err="1">
                <a:solidFill>
                  <a:schemeClr val="accent3">
                    <a:lumMod val="60000"/>
                    <a:lumOff val="40000"/>
                  </a:schemeClr>
                </a:solidFill>
              </a:rPr>
              <a:t>amenore</a:t>
            </a:r>
            <a:endParaRPr lang="tr-TR" dirty="0">
              <a:solidFill>
                <a:schemeClr val="accent3">
                  <a:lumMod val="60000"/>
                  <a:lumOff val="40000"/>
                </a:schemeClr>
              </a:solidFill>
            </a:endParaRPr>
          </a:p>
          <a:p>
            <a:endParaRPr lang="tr-TR" dirty="0">
              <a:solidFill>
                <a:schemeClr val="accent3">
                  <a:lumMod val="60000"/>
                  <a:lumOff val="40000"/>
                </a:schemeClr>
              </a:solidFill>
            </a:endParaRPr>
          </a:p>
          <a:p>
            <a:pPr lvl="1"/>
            <a:r>
              <a:rPr lang="tr-TR" sz="1200" dirty="0">
                <a:solidFill>
                  <a:schemeClr val="accent3">
                    <a:lumMod val="60000"/>
                    <a:lumOff val="40000"/>
                  </a:schemeClr>
                </a:solidFill>
              </a:rPr>
              <a:t>3. </a:t>
            </a:r>
            <a:r>
              <a:rPr lang="tr-TR" sz="1200" dirty="0" err="1">
                <a:solidFill>
                  <a:schemeClr val="accent3">
                    <a:lumMod val="60000"/>
                    <a:lumOff val="40000"/>
                  </a:schemeClr>
                </a:solidFill>
              </a:rPr>
              <a:t>Prolaktin</a:t>
            </a:r>
            <a:r>
              <a:rPr lang="tr-TR" sz="1200" dirty="0">
                <a:solidFill>
                  <a:schemeClr val="accent3">
                    <a:lumMod val="60000"/>
                    <a:lumOff val="40000"/>
                  </a:schemeClr>
                </a:solidFill>
              </a:rPr>
              <a:t> &gt;200 </a:t>
            </a:r>
            <a:r>
              <a:rPr lang="tr-TR" sz="1200" dirty="0" err="1">
                <a:solidFill>
                  <a:schemeClr val="accent3">
                    <a:lumMod val="60000"/>
                    <a:lumOff val="40000"/>
                  </a:schemeClr>
                </a:solidFill>
              </a:rPr>
              <a:t>ng</a:t>
            </a:r>
            <a:r>
              <a:rPr lang="tr-TR" sz="1200" dirty="0">
                <a:solidFill>
                  <a:schemeClr val="accent3">
                    <a:lumMod val="60000"/>
                    <a:lumOff val="40000"/>
                  </a:schemeClr>
                </a:solidFill>
              </a:rPr>
              <a:t>/ml </a:t>
            </a:r>
            <a:r>
              <a:rPr lang="tr-TR" sz="1200" dirty="0" err="1">
                <a:solidFill>
                  <a:schemeClr val="accent3">
                    <a:lumMod val="60000"/>
                    <a:lumOff val="40000"/>
                  </a:schemeClr>
                </a:solidFill>
              </a:rPr>
              <a:t>prolaktinoma</a:t>
            </a:r>
            <a:r>
              <a:rPr lang="tr-TR" sz="1200" dirty="0">
                <a:solidFill>
                  <a:schemeClr val="accent3">
                    <a:lumMod val="60000"/>
                    <a:lumOff val="40000"/>
                  </a:schemeClr>
                </a:solidFill>
              </a:rPr>
              <a:t> belirtisidir. Eşik seviyeleri laboratuvara göre değişebilir ve sağlayıcıların kurumlarının normal aralığına aşina olmaları önerilir.</a:t>
            </a:r>
          </a:p>
          <a:p>
            <a:pPr lvl="1"/>
            <a:endParaRPr lang="tr-TR" sz="1200" dirty="0">
              <a:solidFill>
                <a:schemeClr val="accent3">
                  <a:lumMod val="60000"/>
                  <a:lumOff val="40000"/>
                </a:schemeClr>
              </a:solidFill>
            </a:endParaRPr>
          </a:p>
          <a:p>
            <a:pPr lvl="1"/>
            <a:r>
              <a:rPr lang="tr-TR" sz="1200" dirty="0">
                <a:solidFill>
                  <a:schemeClr val="accent3">
                    <a:lumMod val="60000"/>
                    <a:lumOff val="40000"/>
                  </a:schemeClr>
                </a:solidFill>
              </a:rPr>
              <a:t>4. </a:t>
            </a:r>
            <a:r>
              <a:rPr lang="tr-TR" sz="1200" dirty="0" err="1">
                <a:solidFill>
                  <a:schemeClr val="accent3">
                    <a:lumMod val="60000"/>
                    <a:lumOff val="40000"/>
                  </a:schemeClr>
                </a:solidFill>
              </a:rPr>
              <a:t>Uterus</a:t>
            </a:r>
            <a:r>
              <a:rPr lang="tr-TR" sz="1200" dirty="0">
                <a:solidFill>
                  <a:schemeClr val="accent3">
                    <a:lumMod val="60000"/>
                    <a:lumOff val="40000"/>
                  </a:schemeClr>
                </a:solidFill>
              </a:rPr>
              <a:t> yoksa veya </a:t>
            </a:r>
            <a:r>
              <a:rPr lang="tr-TR" sz="1200" dirty="0" err="1">
                <a:solidFill>
                  <a:schemeClr val="accent3">
                    <a:lumMod val="60000"/>
                    <a:lumOff val="40000"/>
                  </a:schemeClr>
                </a:solidFill>
              </a:rPr>
              <a:t>hiperandrojenizm</a:t>
            </a:r>
            <a:r>
              <a:rPr lang="tr-TR" sz="1200" dirty="0">
                <a:solidFill>
                  <a:schemeClr val="accent3">
                    <a:lumMod val="60000"/>
                    <a:lumOff val="40000"/>
                  </a:schemeClr>
                </a:solidFill>
              </a:rPr>
              <a:t> özellikleri varsa serum testosteronu kontrol edin (</a:t>
            </a:r>
            <a:r>
              <a:rPr lang="tr-TR" sz="1200" dirty="0" err="1">
                <a:solidFill>
                  <a:schemeClr val="accent3">
                    <a:lumMod val="60000"/>
                    <a:lumOff val="40000"/>
                  </a:schemeClr>
                </a:solidFill>
              </a:rPr>
              <a:t>AIS'de</a:t>
            </a:r>
            <a:r>
              <a:rPr lang="tr-TR" sz="1200" dirty="0">
                <a:solidFill>
                  <a:schemeClr val="accent3">
                    <a:lumMod val="60000"/>
                    <a:lumOff val="40000"/>
                  </a:schemeClr>
                </a:solidFill>
              </a:rPr>
              <a:t> erkek aralığı; </a:t>
            </a:r>
            <a:r>
              <a:rPr lang="tr-TR" sz="1200" dirty="0" err="1">
                <a:solidFill>
                  <a:schemeClr val="accent3">
                    <a:lumMod val="60000"/>
                    <a:lumOff val="40000"/>
                  </a:schemeClr>
                </a:solidFill>
              </a:rPr>
              <a:t>Müllerian</a:t>
            </a:r>
            <a:r>
              <a:rPr lang="tr-TR" sz="1200" dirty="0">
                <a:solidFill>
                  <a:schemeClr val="accent3">
                    <a:lumMod val="60000"/>
                    <a:lumOff val="40000"/>
                  </a:schemeClr>
                </a:solidFill>
              </a:rPr>
              <a:t> </a:t>
            </a:r>
            <a:r>
              <a:rPr lang="tr-TR" sz="1200" dirty="0" err="1">
                <a:solidFill>
                  <a:schemeClr val="accent3">
                    <a:lumMod val="60000"/>
                    <a:lumOff val="40000"/>
                  </a:schemeClr>
                </a:solidFill>
              </a:rPr>
              <a:t>agenezisinde</a:t>
            </a:r>
            <a:r>
              <a:rPr lang="tr-TR" sz="1200" dirty="0">
                <a:solidFill>
                  <a:schemeClr val="accent3">
                    <a:lumMod val="60000"/>
                    <a:lumOff val="40000"/>
                  </a:schemeClr>
                </a:solidFill>
              </a:rPr>
              <a:t> kadın aralığı).</a:t>
            </a:r>
          </a:p>
          <a:p>
            <a:pPr lvl="1"/>
            <a:endParaRPr lang="tr-TR" sz="1200" dirty="0">
              <a:solidFill>
                <a:schemeClr val="accent3">
                  <a:lumMod val="60000"/>
                  <a:lumOff val="40000"/>
                </a:schemeClr>
              </a:solidFill>
            </a:endParaRPr>
          </a:p>
          <a:p>
            <a:pPr lvl="1"/>
            <a:r>
              <a:rPr lang="tr-TR" sz="1200" dirty="0">
                <a:solidFill>
                  <a:schemeClr val="accent3">
                    <a:lumMod val="60000"/>
                    <a:lumOff val="40000"/>
                  </a:schemeClr>
                </a:solidFill>
              </a:rPr>
              <a:t>5. </a:t>
            </a:r>
            <a:r>
              <a:rPr lang="tr-TR" sz="1200" dirty="0" err="1">
                <a:solidFill>
                  <a:schemeClr val="accent3">
                    <a:lumMod val="60000"/>
                    <a:lumOff val="40000"/>
                  </a:schemeClr>
                </a:solidFill>
              </a:rPr>
              <a:t>Hiperandrojenizm</a:t>
            </a:r>
            <a:r>
              <a:rPr lang="tr-TR" sz="1200" dirty="0">
                <a:solidFill>
                  <a:schemeClr val="accent3">
                    <a:lumMod val="60000"/>
                    <a:lumOff val="40000"/>
                  </a:schemeClr>
                </a:solidFill>
              </a:rPr>
              <a:t> özelliklerinin varlığında </a:t>
            </a:r>
            <a:r>
              <a:rPr lang="tr-TR" sz="1200" dirty="0" err="1">
                <a:solidFill>
                  <a:schemeClr val="accent3">
                    <a:lumMod val="60000"/>
                    <a:lumOff val="40000"/>
                  </a:schemeClr>
                </a:solidFill>
              </a:rPr>
              <a:t>CAH'yi</a:t>
            </a:r>
            <a:r>
              <a:rPr lang="tr-TR" sz="1200" dirty="0">
                <a:solidFill>
                  <a:schemeClr val="accent3">
                    <a:lumMod val="60000"/>
                    <a:lumOff val="40000"/>
                  </a:schemeClr>
                </a:solidFill>
              </a:rPr>
              <a:t> dışlamak için 17-Alfa </a:t>
            </a:r>
            <a:r>
              <a:rPr lang="tr-TR" sz="1200" dirty="0" err="1">
                <a:solidFill>
                  <a:schemeClr val="accent3">
                    <a:lumMod val="60000"/>
                    <a:lumOff val="40000"/>
                  </a:schemeClr>
                </a:solidFill>
              </a:rPr>
              <a:t>hidroksiprogesteron</a:t>
            </a:r>
            <a:r>
              <a:rPr lang="tr-TR" sz="1200" dirty="0">
                <a:solidFill>
                  <a:schemeClr val="accent3">
                    <a:lumMod val="60000"/>
                    <a:lumOff val="40000"/>
                  </a:schemeClr>
                </a:solidFill>
              </a:rPr>
              <a:t> seviyesi. 21-hidroksilaz aktivitesinin bozulması nedeniyle yüksek 17 alfa </a:t>
            </a:r>
            <a:r>
              <a:rPr lang="tr-TR" sz="1200" dirty="0" err="1">
                <a:solidFill>
                  <a:schemeClr val="accent3">
                    <a:lumMod val="60000"/>
                    <a:lumOff val="40000"/>
                  </a:schemeClr>
                </a:solidFill>
              </a:rPr>
              <a:t>hidroksiprogesteron</a:t>
            </a:r>
            <a:r>
              <a:rPr lang="tr-TR" sz="1200" dirty="0">
                <a:solidFill>
                  <a:schemeClr val="accent3">
                    <a:lumMod val="60000"/>
                    <a:lumOff val="40000"/>
                  </a:schemeClr>
                </a:solidFill>
              </a:rPr>
              <a:t> seviyesine ek olarak, bu hastalarda serum </a:t>
            </a:r>
            <a:r>
              <a:rPr lang="tr-TR" sz="1200" dirty="0" err="1">
                <a:solidFill>
                  <a:schemeClr val="accent3">
                    <a:lumMod val="60000"/>
                    <a:lumOff val="40000"/>
                  </a:schemeClr>
                </a:solidFill>
              </a:rPr>
              <a:t>progesteron</a:t>
            </a:r>
            <a:r>
              <a:rPr lang="tr-TR" sz="1200" dirty="0">
                <a:solidFill>
                  <a:schemeClr val="accent3">
                    <a:lumMod val="60000"/>
                    <a:lumOff val="40000"/>
                  </a:schemeClr>
                </a:solidFill>
              </a:rPr>
              <a:t> ve </a:t>
            </a:r>
            <a:r>
              <a:rPr lang="tr-TR" sz="1200" dirty="0" err="1">
                <a:solidFill>
                  <a:schemeClr val="accent3">
                    <a:lumMod val="60000"/>
                    <a:lumOff val="40000"/>
                  </a:schemeClr>
                </a:solidFill>
              </a:rPr>
              <a:t>deoksikortikosteron</a:t>
            </a:r>
            <a:r>
              <a:rPr lang="tr-TR" sz="1200" dirty="0">
                <a:solidFill>
                  <a:schemeClr val="accent3">
                    <a:lumMod val="60000"/>
                    <a:lumOff val="40000"/>
                  </a:schemeClr>
                </a:solidFill>
              </a:rPr>
              <a:t> seviyesi, </a:t>
            </a:r>
            <a:r>
              <a:rPr lang="tr-TR" sz="1200" dirty="0" err="1">
                <a:solidFill>
                  <a:schemeClr val="accent3">
                    <a:lumMod val="60000"/>
                    <a:lumOff val="40000"/>
                  </a:schemeClr>
                </a:solidFill>
              </a:rPr>
              <a:t>hipernatremi</a:t>
            </a:r>
            <a:r>
              <a:rPr lang="tr-TR" sz="1200" dirty="0">
                <a:solidFill>
                  <a:schemeClr val="accent3">
                    <a:lumMod val="60000"/>
                    <a:lumOff val="40000"/>
                  </a:schemeClr>
                </a:solidFill>
              </a:rPr>
              <a:t> ve </a:t>
            </a:r>
            <a:r>
              <a:rPr lang="tr-TR" sz="1200" dirty="0" err="1">
                <a:solidFill>
                  <a:schemeClr val="accent3">
                    <a:lumMod val="60000"/>
                    <a:lumOff val="40000"/>
                  </a:schemeClr>
                </a:solidFill>
              </a:rPr>
              <a:t>hipokalemi</a:t>
            </a:r>
            <a:r>
              <a:rPr lang="tr-TR" sz="1200" dirty="0">
                <a:solidFill>
                  <a:schemeClr val="accent3">
                    <a:lumMod val="60000"/>
                    <a:lumOff val="40000"/>
                  </a:schemeClr>
                </a:solidFill>
              </a:rPr>
              <a:t> olabilir.</a:t>
            </a:r>
          </a:p>
          <a:p>
            <a:pPr lvl="1"/>
            <a:endParaRPr lang="tr-TR" sz="1200" dirty="0">
              <a:solidFill>
                <a:schemeClr val="accent3">
                  <a:lumMod val="60000"/>
                  <a:lumOff val="40000"/>
                </a:schemeClr>
              </a:solidFill>
            </a:endParaRPr>
          </a:p>
          <a:p>
            <a:pPr lvl="1"/>
            <a:endParaRPr lang="tr-TR" sz="1200" dirty="0">
              <a:solidFill>
                <a:schemeClr val="accent3">
                  <a:lumMod val="60000"/>
                  <a:lumOff val="40000"/>
                </a:schemeClr>
              </a:solidFill>
            </a:endParaRPr>
          </a:p>
          <a:p>
            <a:pPr lvl="2"/>
            <a:endParaRPr lang="tr-TR" sz="1200" dirty="0">
              <a:solidFill>
                <a:schemeClr val="accent3">
                  <a:lumMod val="60000"/>
                  <a:lumOff val="40000"/>
                </a:schemeClr>
              </a:solidFill>
            </a:endParaRPr>
          </a:p>
        </p:txBody>
      </p:sp>
    </p:spTree>
    <p:extLst>
      <p:ext uri="{BB962C8B-B14F-4D97-AF65-F5344CB8AC3E}">
        <p14:creationId xmlns:p14="http://schemas.microsoft.com/office/powerpoint/2010/main" val="4067554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AMENORE</a:t>
            </a:r>
            <a:br>
              <a:rPr lang="tr-TR" dirty="0"/>
            </a:br>
            <a:r>
              <a:rPr lang="tr-TR" dirty="0"/>
              <a:t>Tanı</a:t>
            </a:r>
          </a:p>
        </p:txBody>
      </p:sp>
      <p:pic>
        <p:nvPicPr>
          <p:cNvPr id="4" name="İçerik Yer Tutucusu 3"/>
          <p:cNvPicPr>
            <a:picLocks noGrp="1" noChangeAspect="1"/>
          </p:cNvPicPr>
          <p:nvPr>
            <p:ph idx="1"/>
          </p:nvPr>
        </p:nvPicPr>
        <p:blipFill>
          <a:blip r:embed="rId2"/>
          <a:stretch>
            <a:fillRect/>
          </a:stretch>
        </p:blipFill>
        <p:spPr>
          <a:xfrm>
            <a:off x="6375792" y="1853248"/>
            <a:ext cx="5218628" cy="4048095"/>
          </a:xfrm>
          <a:prstGeom prst="rect">
            <a:avLst/>
          </a:prstGeom>
        </p:spPr>
      </p:pic>
      <p:sp>
        <p:nvSpPr>
          <p:cNvPr id="5" name="Metin kutusu 4"/>
          <p:cNvSpPr txBox="1"/>
          <p:nvPr/>
        </p:nvSpPr>
        <p:spPr>
          <a:xfrm>
            <a:off x="739833" y="2177935"/>
            <a:ext cx="4455622" cy="2123658"/>
          </a:xfrm>
          <a:prstGeom prst="rect">
            <a:avLst/>
          </a:prstGeom>
          <a:noFill/>
        </p:spPr>
        <p:txBody>
          <a:bodyPr wrap="square" rtlCol="0">
            <a:spAutoFit/>
          </a:bodyPr>
          <a:lstStyle/>
          <a:p>
            <a:pPr marL="285750" indent="-285750">
              <a:buFont typeface="Arial" panose="020B0604020202020204" pitchFamily="34" charset="0"/>
              <a:buChar char="•"/>
            </a:pPr>
            <a:r>
              <a:rPr lang="tr-TR" dirty="0" err="1">
                <a:solidFill>
                  <a:schemeClr val="accent3">
                    <a:lumMod val="60000"/>
                    <a:lumOff val="40000"/>
                  </a:schemeClr>
                </a:solidFill>
              </a:rPr>
              <a:t>Primer</a:t>
            </a:r>
            <a:r>
              <a:rPr lang="tr-TR" dirty="0">
                <a:solidFill>
                  <a:schemeClr val="accent3">
                    <a:lumMod val="60000"/>
                    <a:lumOff val="40000"/>
                  </a:schemeClr>
                </a:solidFill>
              </a:rPr>
              <a:t> </a:t>
            </a:r>
            <a:r>
              <a:rPr lang="tr-TR" dirty="0" err="1">
                <a:solidFill>
                  <a:schemeClr val="accent3">
                    <a:lumMod val="60000"/>
                    <a:lumOff val="40000"/>
                  </a:schemeClr>
                </a:solidFill>
              </a:rPr>
              <a:t>amenore</a:t>
            </a:r>
            <a:endParaRPr lang="tr-TR" dirty="0">
              <a:solidFill>
                <a:schemeClr val="accent3">
                  <a:lumMod val="60000"/>
                  <a:lumOff val="40000"/>
                </a:schemeClr>
              </a:solidFill>
            </a:endParaRPr>
          </a:p>
          <a:p>
            <a:endParaRPr lang="tr-TR" dirty="0">
              <a:solidFill>
                <a:schemeClr val="accent3">
                  <a:lumMod val="60000"/>
                  <a:lumOff val="40000"/>
                </a:schemeClr>
              </a:solidFill>
            </a:endParaRPr>
          </a:p>
          <a:p>
            <a:pPr lvl="1"/>
            <a:r>
              <a:rPr lang="tr-TR" dirty="0">
                <a:solidFill>
                  <a:schemeClr val="accent3">
                    <a:lumMod val="60000"/>
                    <a:lumOff val="40000"/>
                  </a:schemeClr>
                </a:solidFill>
              </a:rPr>
              <a:t>6. Başın </a:t>
            </a:r>
            <a:r>
              <a:rPr lang="tr-TR" dirty="0" err="1">
                <a:solidFill>
                  <a:schemeClr val="accent3">
                    <a:lumMod val="60000"/>
                    <a:lumOff val="40000"/>
                  </a:schemeClr>
                </a:solidFill>
              </a:rPr>
              <a:t>MRI'ı</a:t>
            </a:r>
            <a:r>
              <a:rPr lang="tr-TR" dirty="0">
                <a:solidFill>
                  <a:schemeClr val="accent3">
                    <a:lumMod val="60000"/>
                    <a:lumOff val="40000"/>
                  </a:schemeClr>
                </a:solidFill>
              </a:rPr>
              <a:t> aşağıdakilerin varlığında:</a:t>
            </a:r>
          </a:p>
          <a:p>
            <a:pPr lvl="1"/>
            <a:endParaRPr lang="tr-TR" dirty="0">
              <a:solidFill>
                <a:schemeClr val="accent3">
                  <a:lumMod val="60000"/>
                  <a:lumOff val="40000"/>
                </a:schemeClr>
              </a:solidFill>
            </a:endParaRPr>
          </a:p>
          <a:p>
            <a:pPr lvl="2"/>
            <a:r>
              <a:rPr lang="tr-TR" sz="1050" dirty="0">
                <a:solidFill>
                  <a:schemeClr val="accent3">
                    <a:lumMod val="60000"/>
                    <a:lumOff val="40000"/>
                  </a:schemeClr>
                </a:solidFill>
              </a:rPr>
              <a:t>A. </a:t>
            </a:r>
            <a:r>
              <a:rPr lang="tr-TR" sz="1050" dirty="0" err="1">
                <a:solidFill>
                  <a:schemeClr val="accent3">
                    <a:lumMod val="60000"/>
                    <a:lumOff val="40000"/>
                  </a:schemeClr>
                </a:solidFill>
              </a:rPr>
              <a:t>Hiperprolaktinemi</a:t>
            </a:r>
            <a:r>
              <a:rPr lang="tr-TR" sz="1050" dirty="0">
                <a:solidFill>
                  <a:schemeClr val="accent3">
                    <a:lumMod val="60000"/>
                    <a:lumOff val="40000"/>
                  </a:schemeClr>
                </a:solidFill>
              </a:rPr>
              <a:t>.</a:t>
            </a:r>
          </a:p>
          <a:p>
            <a:pPr lvl="2"/>
            <a:r>
              <a:rPr lang="tr-TR" sz="1050" dirty="0">
                <a:solidFill>
                  <a:schemeClr val="accent3">
                    <a:lumMod val="60000"/>
                    <a:lumOff val="40000"/>
                  </a:schemeClr>
                </a:solidFill>
              </a:rPr>
              <a:t>B. Görme alanı kusurları.</a:t>
            </a:r>
          </a:p>
          <a:p>
            <a:pPr lvl="2"/>
            <a:r>
              <a:rPr lang="tr-TR" sz="1050" dirty="0">
                <a:solidFill>
                  <a:schemeClr val="accent3">
                    <a:lumMod val="60000"/>
                    <a:lumOff val="40000"/>
                  </a:schemeClr>
                </a:solidFill>
              </a:rPr>
              <a:t>C. </a:t>
            </a:r>
            <a:r>
              <a:rPr lang="tr-TR" sz="1050" dirty="0" err="1">
                <a:solidFill>
                  <a:schemeClr val="accent3">
                    <a:lumMod val="60000"/>
                    <a:lumOff val="40000"/>
                  </a:schemeClr>
                </a:solidFill>
              </a:rPr>
              <a:t>Hipotalamus</a:t>
            </a:r>
            <a:r>
              <a:rPr lang="tr-TR" sz="1050" dirty="0">
                <a:solidFill>
                  <a:schemeClr val="accent3">
                    <a:lumMod val="60000"/>
                    <a:lumOff val="40000"/>
                  </a:schemeClr>
                </a:solidFill>
              </a:rPr>
              <a:t>-hipofiz fonksiyon bozukluğunun belirtileri.</a:t>
            </a:r>
          </a:p>
        </p:txBody>
      </p:sp>
    </p:spTree>
    <p:extLst>
      <p:ext uri="{BB962C8B-B14F-4D97-AF65-F5344CB8AC3E}">
        <p14:creationId xmlns:p14="http://schemas.microsoft.com/office/powerpoint/2010/main" val="3260105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AMENORE</a:t>
            </a:r>
            <a:br>
              <a:rPr lang="tr-TR" dirty="0"/>
            </a:br>
            <a:r>
              <a:rPr lang="tr-TR" dirty="0"/>
              <a:t>Tanı</a:t>
            </a:r>
          </a:p>
        </p:txBody>
      </p:sp>
      <p:pic>
        <p:nvPicPr>
          <p:cNvPr id="4" name="İçerik Yer Tutucusu 3"/>
          <p:cNvPicPr>
            <a:picLocks noGrp="1" noChangeAspect="1"/>
          </p:cNvPicPr>
          <p:nvPr>
            <p:ph idx="1"/>
          </p:nvPr>
        </p:nvPicPr>
        <p:blipFill>
          <a:blip r:embed="rId2"/>
          <a:stretch>
            <a:fillRect/>
          </a:stretch>
        </p:blipFill>
        <p:spPr>
          <a:xfrm>
            <a:off x="6425669" y="2001780"/>
            <a:ext cx="5218628" cy="4048095"/>
          </a:xfrm>
          <a:prstGeom prst="rect">
            <a:avLst/>
          </a:prstGeom>
        </p:spPr>
      </p:pic>
      <p:sp>
        <p:nvSpPr>
          <p:cNvPr id="5" name="Metin kutusu 4"/>
          <p:cNvSpPr txBox="1"/>
          <p:nvPr/>
        </p:nvSpPr>
        <p:spPr>
          <a:xfrm>
            <a:off x="897775" y="2194560"/>
            <a:ext cx="4081549" cy="3531736"/>
          </a:xfrm>
          <a:prstGeom prst="rect">
            <a:avLst/>
          </a:prstGeom>
          <a:noFill/>
        </p:spPr>
        <p:txBody>
          <a:bodyPr wrap="square" rtlCol="0">
            <a:spAutoFit/>
          </a:bodyPr>
          <a:lstStyle/>
          <a:p>
            <a:r>
              <a:rPr lang="tr-TR" dirty="0"/>
              <a:t>•</a:t>
            </a:r>
            <a:r>
              <a:rPr lang="tr-TR" dirty="0">
                <a:solidFill>
                  <a:schemeClr val="accent3">
                    <a:lumMod val="60000"/>
                    <a:lumOff val="40000"/>
                  </a:schemeClr>
                </a:solidFill>
              </a:rPr>
              <a:t> </a:t>
            </a:r>
            <a:r>
              <a:rPr lang="tr-TR" dirty="0" err="1">
                <a:solidFill>
                  <a:schemeClr val="accent3">
                    <a:lumMod val="60000"/>
                    <a:lumOff val="40000"/>
                  </a:schemeClr>
                </a:solidFill>
              </a:rPr>
              <a:t>Sekonder</a:t>
            </a:r>
            <a:r>
              <a:rPr lang="tr-TR" dirty="0">
                <a:solidFill>
                  <a:schemeClr val="accent3">
                    <a:lumMod val="60000"/>
                    <a:lumOff val="40000"/>
                  </a:schemeClr>
                </a:solidFill>
              </a:rPr>
              <a:t> </a:t>
            </a:r>
            <a:r>
              <a:rPr lang="tr-TR" dirty="0" err="1">
                <a:solidFill>
                  <a:schemeClr val="accent3">
                    <a:lumMod val="60000"/>
                    <a:lumOff val="40000"/>
                  </a:schemeClr>
                </a:solidFill>
              </a:rPr>
              <a:t>amenore</a:t>
            </a:r>
            <a:endParaRPr lang="tr-TR" dirty="0">
              <a:solidFill>
                <a:schemeClr val="accent3">
                  <a:lumMod val="60000"/>
                  <a:lumOff val="40000"/>
                </a:schemeClr>
              </a:solidFill>
            </a:endParaRPr>
          </a:p>
          <a:p>
            <a:endParaRPr lang="tr-TR" dirty="0">
              <a:solidFill>
                <a:schemeClr val="accent3">
                  <a:lumMod val="60000"/>
                  <a:lumOff val="40000"/>
                </a:schemeClr>
              </a:solidFill>
            </a:endParaRPr>
          </a:p>
          <a:p>
            <a:pPr lvl="1"/>
            <a:r>
              <a:rPr lang="tr-TR" sz="1200" dirty="0">
                <a:solidFill>
                  <a:schemeClr val="accent3">
                    <a:lumMod val="60000"/>
                    <a:lumOff val="40000"/>
                  </a:schemeClr>
                </a:solidFill>
              </a:rPr>
              <a:t>1. Serum FSH, TSH/FT4, </a:t>
            </a:r>
            <a:r>
              <a:rPr lang="tr-TR" sz="1200" dirty="0" err="1">
                <a:solidFill>
                  <a:schemeClr val="accent3">
                    <a:lumMod val="60000"/>
                    <a:lumOff val="40000"/>
                  </a:schemeClr>
                </a:solidFill>
              </a:rPr>
              <a:t>prolaktin</a:t>
            </a:r>
            <a:r>
              <a:rPr lang="tr-TR" sz="1200" dirty="0">
                <a:solidFill>
                  <a:schemeClr val="accent3">
                    <a:lumMod val="60000"/>
                    <a:lumOff val="40000"/>
                  </a:schemeClr>
                </a:solidFill>
              </a:rPr>
              <a:t>, </a:t>
            </a:r>
            <a:r>
              <a:rPr lang="tr-TR" sz="1200" dirty="0" err="1">
                <a:solidFill>
                  <a:schemeClr val="accent3">
                    <a:lumMod val="60000"/>
                    <a:lumOff val="40000"/>
                  </a:schemeClr>
                </a:solidFill>
              </a:rPr>
              <a:t>estradiol</a:t>
            </a:r>
            <a:r>
              <a:rPr lang="tr-TR" sz="1200" dirty="0">
                <a:solidFill>
                  <a:schemeClr val="accent3">
                    <a:lumMod val="60000"/>
                    <a:lumOff val="40000"/>
                  </a:schemeClr>
                </a:solidFill>
              </a:rPr>
              <a:t>:</a:t>
            </a:r>
          </a:p>
          <a:p>
            <a:pPr lvl="1"/>
            <a:endParaRPr lang="tr-TR" sz="1200" dirty="0">
              <a:solidFill>
                <a:schemeClr val="accent3">
                  <a:lumMod val="60000"/>
                  <a:lumOff val="40000"/>
                </a:schemeClr>
              </a:solidFill>
            </a:endParaRPr>
          </a:p>
          <a:p>
            <a:pPr lvl="2"/>
            <a:r>
              <a:rPr lang="tr-TR" sz="1050" dirty="0">
                <a:solidFill>
                  <a:schemeClr val="accent3">
                    <a:lumMod val="60000"/>
                    <a:lumOff val="40000"/>
                  </a:schemeClr>
                </a:solidFill>
              </a:rPr>
              <a:t>A. Düşük serum FSH ile birlikte düşük </a:t>
            </a:r>
            <a:r>
              <a:rPr lang="tr-TR" sz="1050" dirty="0" err="1">
                <a:solidFill>
                  <a:schemeClr val="accent3">
                    <a:lumMod val="60000"/>
                    <a:lumOff val="40000"/>
                  </a:schemeClr>
                </a:solidFill>
              </a:rPr>
              <a:t>estradiol</a:t>
            </a:r>
            <a:r>
              <a:rPr lang="tr-TR" sz="1050" dirty="0">
                <a:solidFill>
                  <a:schemeClr val="accent3">
                    <a:lumMod val="60000"/>
                    <a:lumOff val="40000"/>
                  </a:schemeClr>
                </a:solidFill>
              </a:rPr>
              <a:t> </a:t>
            </a:r>
            <a:r>
              <a:rPr lang="tr-TR" sz="1050" dirty="0" err="1">
                <a:solidFill>
                  <a:schemeClr val="accent3">
                    <a:lumMod val="60000"/>
                    <a:lumOff val="40000"/>
                  </a:schemeClr>
                </a:solidFill>
              </a:rPr>
              <a:t>hipogonadotropik</a:t>
            </a:r>
            <a:r>
              <a:rPr lang="tr-TR" sz="1050" dirty="0">
                <a:solidFill>
                  <a:schemeClr val="accent3">
                    <a:lumMod val="60000"/>
                    <a:lumOff val="40000"/>
                  </a:schemeClr>
                </a:solidFill>
              </a:rPr>
              <a:t> </a:t>
            </a:r>
            <a:r>
              <a:rPr lang="tr-TR" sz="1050" dirty="0" err="1">
                <a:solidFill>
                  <a:schemeClr val="accent3">
                    <a:lumMod val="60000"/>
                    <a:lumOff val="40000"/>
                  </a:schemeClr>
                </a:solidFill>
              </a:rPr>
              <a:t>hipogonadizmi</a:t>
            </a:r>
            <a:r>
              <a:rPr lang="tr-TR" sz="1050" dirty="0">
                <a:solidFill>
                  <a:schemeClr val="accent3">
                    <a:lumMod val="60000"/>
                    <a:lumOff val="40000"/>
                  </a:schemeClr>
                </a:solidFill>
              </a:rPr>
              <a:t> gösterir.</a:t>
            </a:r>
          </a:p>
          <a:p>
            <a:pPr lvl="2"/>
            <a:r>
              <a:rPr lang="tr-TR" sz="1050" dirty="0">
                <a:solidFill>
                  <a:schemeClr val="accent3">
                    <a:lumMod val="60000"/>
                    <a:lumOff val="40000"/>
                  </a:schemeClr>
                </a:solidFill>
              </a:rPr>
              <a:t>B. Yüksek serum FSH ile düşük </a:t>
            </a:r>
            <a:r>
              <a:rPr lang="tr-TR" sz="1050" dirty="0" err="1">
                <a:solidFill>
                  <a:schemeClr val="accent3">
                    <a:lumMod val="60000"/>
                    <a:lumOff val="40000"/>
                  </a:schemeClr>
                </a:solidFill>
              </a:rPr>
              <a:t>estradiol</a:t>
            </a:r>
            <a:r>
              <a:rPr lang="tr-TR" sz="1050" dirty="0">
                <a:solidFill>
                  <a:schemeClr val="accent3">
                    <a:lumMod val="60000"/>
                    <a:lumOff val="40000"/>
                  </a:schemeClr>
                </a:solidFill>
              </a:rPr>
              <a:t> </a:t>
            </a:r>
            <a:r>
              <a:rPr lang="tr-TR" sz="1050" dirty="0" err="1">
                <a:solidFill>
                  <a:schemeClr val="accent3">
                    <a:lumMod val="60000"/>
                    <a:lumOff val="40000"/>
                  </a:schemeClr>
                </a:solidFill>
              </a:rPr>
              <a:t>hipergonadotropik</a:t>
            </a:r>
            <a:r>
              <a:rPr lang="tr-TR" sz="1050" dirty="0">
                <a:solidFill>
                  <a:schemeClr val="accent3">
                    <a:lumMod val="60000"/>
                    <a:lumOff val="40000"/>
                  </a:schemeClr>
                </a:solidFill>
              </a:rPr>
              <a:t> </a:t>
            </a:r>
            <a:r>
              <a:rPr lang="tr-TR" sz="1050" dirty="0" err="1">
                <a:solidFill>
                  <a:schemeClr val="accent3">
                    <a:lumMod val="60000"/>
                    <a:lumOff val="40000"/>
                  </a:schemeClr>
                </a:solidFill>
              </a:rPr>
              <a:t>hipogonadizmi</a:t>
            </a:r>
            <a:r>
              <a:rPr lang="tr-TR" sz="1050" dirty="0">
                <a:solidFill>
                  <a:schemeClr val="accent3">
                    <a:lumMod val="60000"/>
                    <a:lumOff val="40000"/>
                  </a:schemeClr>
                </a:solidFill>
              </a:rPr>
              <a:t> düşündürür.</a:t>
            </a:r>
          </a:p>
          <a:p>
            <a:pPr lvl="2"/>
            <a:endParaRPr lang="tr-TR" sz="1200" dirty="0">
              <a:solidFill>
                <a:schemeClr val="accent3">
                  <a:lumMod val="60000"/>
                  <a:lumOff val="40000"/>
                </a:schemeClr>
              </a:solidFill>
            </a:endParaRPr>
          </a:p>
          <a:p>
            <a:pPr lvl="1"/>
            <a:r>
              <a:rPr lang="tr-TR" sz="1200" dirty="0">
                <a:solidFill>
                  <a:schemeClr val="accent3">
                    <a:lumMod val="60000"/>
                    <a:lumOff val="40000"/>
                  </a:schemeClr>
                </a:solidFill>
              </a:rPr>
              <a:t>2. </a:t>
            </a:r>
            <a:r>
              <a:rPr lang="tr-TR" sz="1200" dirty="0" err="1">
                <a:solidFill>
                  <a:schemeClr val="accent3">
                    <a:lumMod val="60000"/>
                    <a:lumOff val="40000"/>
                  </a:schemeClr>
                </a:solidFill>
              </a:rPr>
              <a:t>Progesteron</a:t>
            </a:r>
            <a:r>
              <a:rPr lang="tr-TR" sz="1200" dirty="0">
                <a:solidFill>
                  <a:schemeClr val="accent3">
                    <a:lumMod val="60000"/>
                    <a:lumOff val="40000"/>
                  </a:schemeClr>
                </a:solidFill>
              </a:rPr>
              <a:t> çekilme kanaması:</a:t>
            </a:r>
          </a:p>
          <a:p>
            <a:pPr lvl="1"/>
            <a:endParaRPr lang="tr-TR" sz="1200" dirty="0">
              <a:solidFill>
                <a:schemeClr val="accent3">
                  <a:lumMod val="60000"/>
                  <a:lumOff val="40000"/>
                </a:schemeClr>
              </a:solidFill>
            </a:endParaRPr>
          </a:p>
          <a:p>
            <a:pPr lvl="2"/>
            <a:r>
              <a:rPr lang="tr-TR" sz="1050" dirty="0">
                <a:solidFill>
                  <a:schemeClr val="accent3">
                    <a:lumMod val="60000"/>
                    <a:lumOff val="40000"/>
                  </a:schemeClr>
                </a:solidFill>
              </a:rPr>
              <a:t>A. 10 gün boyunca 10 mg </a:t>
            </a:r>
            <a:r>
              <a:rPr lang="tr-TR" sz="1050" dirty="0" err="1">
                <a:solidFill>
                  <a:schemeClr val="accent3">
                    <a:lumMod val="60000"/>
                    <a:lumOff val="40000"/>
                  </a:schemeClr>
                </a:solidFill>
              </a:rPr>
              <a:t>medroksiprogesteron</a:t>
            </a:r>
            <a:r>
              <a:rPr lang="tr-TR" sz="1050" dirty="0">
                <a:solidFill>
                  <a:schemeClr val="accent3">
                    <a:lumMod val="60000"/>
                    <a:lumOff val="40000"/>
                  </a:schemeClr>
                </a:solidFill>
              </a:rPr>
              <a:t> verilir.</a:t>
            </a:r>
          </a:p>
          <a:p>
            <a:pPr lvl="2"/>
            <a:r>
              <a:rPr lang="tr-TR" sz="1050" dirty="0">
                <a:solidFill>
                  <a:schemeClr val="accent3">
                    <a:lumMod val="60000"/>
                    <a:lumOff val="40000"/>
                  </a:schemeClr>
                </a:solidFill>
              </a:rPr>
              <a:t>B. Normal uç organ (çıkış yolu) ve </a:t>
            </a:r>
            <a:r>
              <a:rPr lang="tr-TR" sz="1050" dirty="0" err="1">
                <a:solidFill>
                  <a:schemeClr val="accent3">
                    <a:lumMod val="60000"/>
                    <a:lumOff val="40000"/>
                  </a:schemeClr>
                </a:solidFill>
              </a:rPr>
              <a:t>over</a:t>
            </a:r>
            <a:r>
              <a:rPr lang="tr-TR" sz="1050" dirty="0">
                <a:solidFill>
                  <a:schemeClr val="accent3">
                    <a:lumMod val="60000"/>
                    <a:lumOff val="40000"/>
                  </a:schemeClr>
                </a:solidFill>
              </a:rPr>
              <a:t> fonksiyonu varlığında çekilme kanaması </a:t>
            </a:r>
            <a:r>
              <a:rPr lang="tr-TR" sz="1050" dirty="0" err="1">
                <a:solidFill>
                  <a:schemeClr val="accent3">
                    <a:lumMod val="60000"/>
                    <a:lumOff val="40000"/>
                  </a:schemeClr>
                </a:solidFill>
              </a:rPr>
              <a:t>östrojenik</a:t>
            </a:r>
            <a:r>
              <a:rPr lang="tr-TR" sz="1050" dirty="0">
                <a:solidFill>
                  <a:schemeClr val="accent3">
                    <a:lumMod val="60000"/>
                    <a:lumOff val="40000"/>
                  </a:schemeClr>
                </a:solidFill>
              </a:rPr>
              <a:t> </a:t>
            </a:r>
            <a:r>
              <a:rPr lang="tr-TR" sz="1050" dirty="0" err="1">
                <a:solidFill>
                  <a:schemeClr val="accent3">
                    <a:lumMod val="60000"/>
                    <a:lumOff val="40000"/>
                  </a:schemeClr>
                </a:solidFill>
              </a:rPr>
              <a:t>anovülasyonu</a:t>
            </a:r>
            <a:r>
              <a:rPr lang="tr-TR" sz="1050" dirty="0">
                <a:solidFill>
                  <a:schemeClr val="accent3">
                    <a:lumMod val="60000"/>
                    <a:lumOff val="40000"/>
                  </a:schemeClr>
                </a:solidFill>
              </a:rPr>
              <a:t> düşündürür.</a:t>
            </a:r>
          </a:p>
          <a:p>
            <a:pPr lvl="1"/>
            <a:endParaRPr lang="tr-TR" sz="1050" dirty="0">
              <a:solidFill>
                <a:schemeClr val="accent3">
                  <a:lumMod val="60000"/>
                  <a:lumOff val="40000"/>
                </a:schemeClr>
              </a:solidFill>
            </a:endParaRPr>
          </a:p>
          <a:p>
            <a:pPr lvl="1"/>
            <a:endParaRPr lang="tr-TR" sz="1200" dirty="0">
              <a:solidFill>
                <a:schemeClr val="accent3">
                  <a:lumMod val="60000"/>
                  <a:lumOff val="40000"/>
                </a:schemeClr>
              </a:solidFill>
            </a:endParaRPr>
          </a:p>
        </p:txBody>
      </p:sp>
    </p:spTree>
    <p:extLst>
      <p:ext uri="{BB962C8B-B14F-4D97-AF65-F5344CB8AC3E}">
        <p14:creationId xmlns:p14="http://schemas.microsoft.com/office/powerpoint/2010/main" val="714098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AMENORE</a:t>
            </a:r>
            <a:br>
              <a:rPr lang="tr-TR" dirty="0"/>
            </a:br>
            <a:r>
              <a:rPr lang="tr-TR" dirty="0"/>
              <a:t>Tanı</a:t>
            </a:r>
          </a:p>
        </p:txBody>
      </p:sp>
      <p:pic>
        <p:nvPicPr>
          <p:cNvPr id="4" name="İçerik Yer Tutucusu 3"/>
          <p:cNvPicPr>
            <a:picLocks noGrp="1" noChangeAspect="1"/>
          </p:cNvPicPr>
          <p:nvPr>
            <p:ph idx="1"/>
          </p:nvPr>
        </p:nvPicPr>
        <p:blipFill>
          <a:blip r:embed="rId2"/>
          <a:stretch>
            <a:fillRect/>
          </a:stretch>
        </p:blipFill>
        <p:spPr>
          <a:xfrm>
            <a:off x="6375792" y="1752398"/>
            <a:ext cx="5218628" cy="4048095"/>
          </a:xfrm>
          <a:prstGeom prst="rect">
            <a:avLst/>
          </a:prstGeom>
        </p:spPr>
      </p:pic>
      <p:sp>
        <p:nvSpPr>
          <p:cNvPr id="6" name="Dikdörtgen 5"/>
          <p:cNvSpPr/>
          <p:nvPr/>
        </p:nvSpPr>
        <p:spPr>
          <a:xfrm>
            <a:off x="470391" y="1752398"/>
            <a:ext cx="4783251" cy="5147563"/>
          </a:xfrm>
          <a:prstGeom prst="rect">
            <a:avLst/>
          </a:prstGeom>
        </p:spPr>
        <p:txBody>
          <a:bodyPr wrap="square">
            <a:spAutoFit/>
          </a:bodyPr>
          <a:lstStyle/>
          <a:p>
            <a:r>
              <a:rPr lang="tr-TR" dirty="0"/>
              <a:t>•</a:t>
            </a:r>
            <a:r>
              <a:rPr lang="tr-TR" dirty="0">
                <a:solidFill>
                  <a:schemeClr val="accent3">
                    <a:lumMod val="60000"/>
                    <a:lumOff val="40000"/>
                  </a:schemeClr>
                </a:solidFill>
              </a:rPr>
              <a:t> </a:t>
            </a:r>
            <a:r>
              <a:rPr lang="tr-TR" dirty="0" err="1">
                <a:solidFill>
                  <a:schemeClr val="accent3">
                    <a:lumMod val="60000"/>
                    <a:lumOff val="40000"/>
                  </a:schemeClr>
                </a:solidFill>
              </a:rPr>
              <a:t>Sekonder</a:t>
            </a:r>
            <a:r>
              <a:rPr lang="tr-TR" dirty="0">
                <a:solidFill>
                  <a:schemeClr val="accent3">
                    <a:lumMod val="60000"/>
                    <a:lumOff val="40000"/>
                  </a:schemeClr>
                </a:solidFill>
              </a:rPr>
              <a:t> </a:t>
            </a:r>
            <a:r>
              <a:rPr lang="tr-TR" dirty="0" err="1">
                <a:solidFill>
                  <a:schemeClr val="accent3">
                    <a:lumMod val="60000"/>
                    <a:lumOff val="40000"/>
                  </a:schemeClr>
                </a:solidFill>
              </a:rPr>
              <a:t>amenore</a:t>
            </a:r>
            <a:endParaRPr lang="tr-TR" dirty="0">
              <a:solidFill>
                <a:schemeClr val="accent3">
                  <a:lumMod val="60000"/>
                  <a:lumOff val="40000"/>
                </a:schemeClr>
              </a:solidFill>
            </a:endParaRPr>
          </a:p>
          <a:p>
            <a:endParaRPr lang="tr-TR" dirty="0">
              <a:solidFill>
                <a:schemeClr val="accent3">
                  <a:lumMod val="60000"/>
                  <a:lumOff val="40000"/>
                </a:schemeClr>
              </a:solidFill>
            </a:endParaRPr>
          </a:p>
          <a:p>
            <a:pPr lvl="1"/>
            <a:r>
              <a:rPr lang="tr-TR" sz="1200" dirty="0">
                <a:solidFill>
                  <a:schemeClr val="accent3">
                    <a:lumMod val="60000"/>
                    <a:lumOff val="40000"/>
                  </a:schemeClr>
                </a:solidFill>
              </a:rPr>
              <a:t>3. Östrojen-</a:t>
            </a:r>
            <a:r>
              <a:rPr lang="tr-TR" sz="1200" dirty="0" err="1">
                <a:solidFill>
                  <a:schemeClr val="accent3">
                    <a:lumMod val="60000"/>
                    <a:lumOff val="40000"/>
                  </a:schemeClr>
                </a:solidFill>
              </a:rPr>
              <a:t>progesteron</a:t>
            </a:r>
            <a:r>
              <a:rPr lang="tr-TR" sz="1200" dirty="0">
                <a:solidFill>
                  <a:schemeClr val="accent3">
                    <a:lumMod val="60000"/>
                    <a:lumOff val="40000"/>
                  </a:schemeClr>
                </a:solidFill>
              </a:rPr>
              <a:t> çekilme kanaması:</a:t>
            </a:r>
          </a:p>
          <a:p>
            <a:pPr lvl="1"/>
            <a:endParaRPr lang="tr-TR" sz="1200" dirty="0">
              <a:solidFill>
                <a:schemeClr val="accent3">
                  <a:lumMod val="60000"/>
                  <a:lumOff val="40000"/>
                </a:schemeClr>
              </a:solidFill>
            </a:endParaRPr>
          </a:p>
          <a:p>
            <a:pPr lvl="2"/>
            <a:r>
              <a:rPr lang="tr-TR" sz="1050" dirty="0">
                <a:solidFill>
                  <a:schemeClr val="accent3">
                    <a:lumMod val="60000"/>
                    <a:lumOff val="40000"/>
                  </a:schemeClr>
                </a:solidFill>
              </a:rPr>
              <a:t>A. </a:t>
            </a:r>
            <a:r>
              <a:rPr lang="tr-TR" sz="1050" dirty="0" err="1">
                <a:solidFill>
                  <a:schemeClr val="accent3">
                    <a:lumMod val="60000"/>
                    <a:lumOff val="40000"/>
                  </a:schemeClr>
                </a:solidFill>
              </a:rPr>
              <a:t>Progesteron</a:t>
            </a:r>
            <a:r>
              <a:rPr lang="tr-TR" sz="1050" dirty="0">
                <a:solidFill>
                  <a:schemeClr val="accent3">
                    <a:lumMod val="60000"/>
                    <a:lumOff val="40000"/>
                  </a:schemeClr>
                </a:solidFill>
              </a:rPr>
              <a:t> çekilme kanaması olmadığında hastalara 25-35 gün östrojen (günlük 0,625-2,5 mg </a:t>
            </a:r>
            <a:r>
              <a:rPr lang="tr-TR" sz="1050" dirty="0" err="1">
                <a:solidFill>
                  <a:schemeClr val="accent3">
                    <a:lumMod val="60000"/>
                    <a:lumOff val="40000"/>
                  </a:schemeClr>
                </a:solidFill>
              </a:rPr>
              <a:t>Premarin</a:t>
            </a:r>
            <a:r>
              <a:rPr lang="tr-TR" sz="1050" dirty="0">
                <a:solidFill>
                  <a:schemeClr val="accent3">
                    <a:lumMod val="60000"/>
                    <a:lumOff val="40000"/>
                  </a:schemeClr>
                </a:solidFill>
              </a:rPr>
              <a:t>) ve ardından 10 gün </a:t>
            </a:r>
            <a:r>
              <a:rPr lang="tr-TR" sz="1050" dirty="0" err="1">
                <a:solidFill>
                  <a:schemeClr val="accent3">
                    <a:lumMod val="60000"/>
                    <a:lumOff val="40000"/>
                  </a:schemeClr>
                </a:solidFill>
              </a:rPr>
              <a:t>medroksiprogesteron</a:t>
            </a:r>
            <a:r>
              <a:rPr lang="tr-TR" sz="1050" dirty="0">
                <a:solidFill>
                  <a:schemeClr val="accent3">
                    <a:lumMod val="60000"/>
                    <a:lumOff val="40000"/>
                  </a:schemeClr>
                </a:solidFill>
              </a:rPr>
              <a:t> verilir.</a:t>
            </a:r>
          </a:p>
          <a:p>
            <a:pPr lvl="2"/>
            <a:r>
              <a:rPr lang="tr-TR" sz="1050" dirty="0">
                <a:solidFill>
                  <a:schemeClr val="accent3">
                    <a:lumMod val="60000"/>
                    <a:lumOff val="40000"/>
                  </a:schemeClr>
                </a:solidFill>
              </a:rPr>
              <a:t>B. Çekilme kanaması </a:t>
            </a:r>
            <a:r>
              <a:rPr lang="tr-TR" sz="1050" dirty="0" err="1">
                <a:solidFill>
                  <a:schemeClr val="accent3">
                    <a:lumMod val="60000"/>
                    <a:lumOff val="40000"/>
                  </a:schemeClr>
                </a:solidFill>
              </a:rPr>
              <a:t>hipogonadizm</a:t>
            </a:r>
            <a:r>
              <a:rPr lang="tr-TR" sz="1050" dirty="0">
                <a:solidFill>
                  <a:schemeClr val="accent3">
                    <a:lumMod val="60000"/>
                    <a:lumOff val="40000"/>
                  </a:schemeClr>
                </a:solidFill>
              </a:rPr>
              <a:t> belirtisidir.</a:t>
            </a:r>
          </a:p>
          <a:p>
            <a:pPr lvl="2"/>
            <a:r>
              <a:rPr lang="tr-TR" sz="1050" dirty="0">
                <a:solidFill>
                  <a:schemeClr val="accent3">
                    <a:lumMod val="60000"/>
                    <a:lumOff val="40000"/>
                  </a:schemeClr>
                </a:solidFill>
              </a:rPr>
              <a:t>C. Kanamanın olmaması uç organda </a:t>
            </a:r>
            <a:r>
              <a:rPr lang="tr-TR" sz="1050" dirty="0" err="1">
                <a:solidFill>
                  <a:schemeClr val="accent3">
                    <a:lumMod val="60000"/>
                    <a:lumOff val="40000"/>
                  </a:schemeClr>
                </a:solidFill>
              </a:rPr>
              <a:t>defekt</a:t>
            </a:r>
            <a:r>
              <a:rPr lang="tr-TR" sz="1050" dirty="0">
                <a:solidFill>
                  <a:schemeClr val="accent3">
                    <a:lumMod val="60000"/>
                    <a:lumOff val="40000"/>
                  </a:schemeClr>
                </a:solidFill>
              </a:rPr>
              <a:t> olduğunu düşündürür (</a:t>
            </a:r>
            <a:r>
              <a:rPr lang="tr-TR" sz="1050" dirty="0" err="1">
                <a:solidFill>
                  <a:schemeClr val="accent3">
                    <a:lumMod val="60000"/>
                    <a:lumOff val="40000"/>
                  </a:schemeClr>
                </a:solidFill>
              </a:rPr>
              <a:t>örn</a:t>
            </a:r>
            <a:r>
              <a:rPr lang="tr-TR" sz="1050" dirty="0">
                <a:solidFill>
                  <a:schemeClr val="accent3">
                    <a:lumMod val="60000"/>
                    <a:lumOff val="40000"/>
                  </a:schemeClr>
                </a:solidFill>
              </a:rPr>
              <a:t>. </a:t>
            </a:r>
            <a:r>
              <a:rPr lang="tr-TR" sz="1050" dirty="0" err="1">
                <a:solidFill>
                  <a:schemeClr val="accent3">
                    <a:lumMod val="60000"/>
                    <a:lumOff val="40000"/>
                  </a:schemeClr>
                </a:solidFill>
              </a:rPr>
              <a:t>Asherman</a:t>
            </a:r>
            <a:r>
              <a:rPr lang="tr-TR" sz="1050" dirty="0">
                <a:solidFill>
                  <a:schemeClr val="accent3">
                    <a:lumMod val="60000"/>
                    <a:lumOff val="40000"/>
                  </a:schemeClr>
                </a:solidFill>
              </a:rPr>
              <a:t> sendromu).</a:t>
            </a:r>
          </a:p>
          <a:p>
            <a:pPr lvl="2"/>
            <a:endParaRPr lang="tr-TR" sz="1050" dirty="0">
              <a:solidFill>
                <a:schemeClr val="accent3">
                  <a:lumMod val="60000"/>
                  <a:lumOff val="40000"/>
                </a:schemeClr>
              </a:solidFill>
            </a:endParaRPr>
          </a:p>
          <a:p>
            <a:pPr lvl="1"/>
            <a:r>
              <a:rPr lang="tr-TR" sz="1200" dirty="0">
                <a:solidFill>
                  <a:schemeClr val="accent3">
                    <a:lumMod val="60000"/>
                    <a:lumOff val="40000"/>
                  </a:schemeClr>
                </a:solidFill>
              </a:rPr>
              <a:t>4. Serum LH, testosteron ve DHEA-S:</a:t>
            </a:r>
          </a:p>
          <a:p>
            <a:pPr lvl="1"/>
            <a:endParaRPr lang="tr-TR" sz="1200" dirty="0">
              <a:solidFill>
                <a:schemeClr val="accent3">
                  <a:lumMod val="60000"/>
                  <a:lumOff val="40000"/>
                </a:schemeClr>
              </a:solidFill>
            </a:endParaRPr>
          </a:p>
          <a:p>
            <a:pPr lvl="2"/>
            <a:r>
              <a:rPr lang="tr-TR" sz="1050" dirty="0">
                <a:solidFill>
                  <a:schemeClr val="accent3">
                    <a:lumMod val="60000"/>
                    <a:lumOff val="40000"/>
                  </a:schemeClr>
                </a:solidFill>
              </a:rPr>
              <a:t>A. </a:t>
            </a:r>
            <a:r>
              <a:rPr lang="tr-TR" sz="1050" dirty="0" err="1">
                <a:solidFill>
                  <a:schemeClr val="accent3">
                    <a:lumMod val="60000"/>
                    <a:lumOff val="40000"/>
                  </a:schemeClr>
                </a:solidFill>
              </a:rPr>
              <a:t>Hiperandrojenizm</a:t>
            </a:r>
            <a:r>
              <a:rPr lang="tr-TR" sz="1050" dirty="0">
                <a:solidFill>
                  <a:schemeClr val="accent3">
                    <a:lumMod val="60000"/>
                    <a:lumOff val="40000"/>
                  </a:schemeClr>
                </a:solidFill>
              </a:rPr>
              <a:t> bulguları görüldüğünde bu testler istenir.</a:t>
            </a:r>
          </a:p>
          <a:p>
            <a:pPr lvl="2"/>
            <a:r>
              <a:rPr lang="tr-TR" sz="1050" dirty="0">
                <a:solidFill>
                  <a:schemeClr val="accent3">
                    <a:lumMod val="60000"/>
                    <a:lumOff val="40000"/>
                  </a:schemeClr>
                </a:solidFill>
              </a:rPr>
              <a:t>B. Serum testosteron &gt;200 </a:t>
            </a:r>
            <a:r>
              <a:rPr lang="tr-TR" sz="1050" dirty="0" err="1">
                <a:solidFill>
                  <a:schemeClr val="accent3">
                    <a:lumMod val="60000"/>
                    <a:lumOff val="40000"/>
                  </a:schemeClr>
                </a:solidFill>
              </a:rPr>
              <a:t>ng</a:t>
            </a:r>
            <a:r>
              <a:rPr lang="tr-TR" sz="1050" dirty="0">
                <a:solidFill>
                  <a:schemeClr val="accent3">
                    <a:lumMod val="60000"/>
                    <a:lumOff val="40000"/>
                  </a:schemeClr>
                </a:solidFill>
              </a:rPr>
              <a:t>/ml </a:t>
            </a:r>
            <a:r>
              <a:rPr lang="tr-TR" sz="1050" dirty="0" err="1">
                <a:solidFill>
                  <a:schemeClr val="accent3">
                    <a:lumMod val="60000"/>
                    <a:lumOff val="40000"/>
                  </a:schemeClr>
                </a:solidFill>
              </a:rPr>
              <a:t>androjen</a:t>
            </a:r>
            <a:r>
              <a:rPr lang="tr-TR" sz="1050" dirty="0">
                <a:solidFill>
                  <a:schemeClr val="accent3">
                    <a:lumMod val="60000"/>
                    <a:lumOff val="40000"/>
                  </a:schemeClr>
                </a:solidFill>
              </a:rPr>
              <a:t> üreten adrenal veya </a:t>
            </a:r>
            <a:r>
              <a:rPr lang="tr-TR" sz="1050" dirty="0" err="1">
                <a:solidFill>
                  <a:schemeClr val="accent3">
                    <a:lumMod val="60000"/>
                    <a:lumOff val="40000"/>
                  </a:schemeClr>
                </a:solidFill>
              </a:rPr>
              <a:t>over</a:t>
            </a:r>
            <a:r>
              <a:rPr lang="tr-TR" sz="1050" dirty="0">
                <a:solidFill>
                  <a:schemeClr val="accent3">
                    <a:lumMod val="60000"/>
                    <a:lumOff val="40000"/>
                  </a:schemeClr>
                </a:solidFill>
              </a:rPr>
              <a:t> tümörlerini düşündürür (orta derecede yükselme ile yüksek şüphe indeksi; </a:t>
            </a:r>
            <a:r>
              <a:rPr lang="tr-TR" sz="1050" dirty="0" err="1">
                <a:solidFill>
                  <a:schemeClr val="accent3">
                    <a:lumMod val="60000"/>
                    <a:lumOff val="40000"/>
                  </a:schemeClr>
                </a:solidFill>
              </a:rPr>
              <a:t>over</a:t>
            </a:r>
            <a:r>
              <a:rPr lang="tr-TR" sz="1050" dirty="0">
                <a:solidFill>
                  <a:schemeClr val="accent3">
                    <a:lumMod val="60000"/>
                    <a:lumOff val="40000"/>
                  </a:schemeClr>
                </a:solidFill>
              </a:rPr>
              <a:t> veya adrenal tümörlerinde eşik değer gerekli değildir). Bu seviye </a:t>
            </a:r>
            <a:r>
              <a:rPr lang="tr-TR" sz="1050" dirty="0" err="1">
                <a:solidFill>
                  <a:schemeClr val="accent3">
                    <a:lumMod val="60000"/>
                    <a:lumOff val="40000"/>
                  </a:schemeClr>
                </a:solidFill>
              </a:rPr>
              <a:t>PCOS'lu</a:t>
            </a:r>
            <a:r>
              <a:rPr lang="tr-TR" sz="1050" dirty="0">
                <a:solidFill>
                  <a:schemeClr val="accent3">
                    <a:lumMod val="60000"/>
                    <a:lumOff val="40000"/>
                  </a:schemeClr>
                </a:solidFill>
              </a:rPr>
              <a:t> hastalarda hafif yükselebilir.</a:t>
            </a:r>
          </a:p>
          <a:p>
            <a:pPr lvl="2"/>
            <a:r>
              <a:rPr lang="tr-TR" sz="1050" dirty="0">
                <a:solidFill>
                  <a:schemeClr val="accent3">
                    <a:lumMod val="60000"/>
                    <a:lumOff val="40000"/>
                  </a:schemeClr>
                </a:solidFill>
              </a:rPr>
              <a:t>C. DHEA-S &gt;700 </a:t>
            </a:r>
            <a:r>
              <a:rPr lang="tr-TR" sz="1050" dirty="0" err="1">
                <a:solidFill>
                  <a:schemeClr val="accent3">
                    <a:lumMod val="60000"/>
                    <a:lumOff val="40000"/>
                  </a:schemeClr>
                </a:solidFill>
              </a:rPr>
              <a:t>mcg</a:t>
            </a:r>
            <a:r>
              <a:rPr lang="tr-TR" sz="1050" dirty="0">
                <a:solidFill>
                  <a:schemeClr val="accent3">
                    <a:lumMod val="60000"/>
                    <a:lumOff val="40000"/>
                  </a:schemeClr>
                </a:solidFill>
              </a:rPr>
              <a:t>/dl ise </a:t>
            </a:r>
            <a:r>
              <a:rPr lang="tr-TR" sz="1050" dirty="0" err="1">
                <a:solidFill>
                  <a:schemeClr val="accent3">
                    <a:lumMod val="60000"/>
                    <a:lumOff val="40000"/>
                  </a:schemeClr>
                </a:solidFill>
              </a:rPr>
              <a:t>over</a:t>
            </a:r>
            <a:r>
              <a:rPr lang="tr-TR" sz="1050" dirty="0">
                <a:solidFill>
                  <a:schemeClr val="accent3">
                    <a:lumMod val="60000"/>
                    <a:lumOff val="40000"/>
                  </a:schemeClr>
                </a:solidFill>
              </a:rPr>
              <a:t> kökenli değil adrenal kökenli olduğunu düşündürür (yüksek şüphe indeksi ve orta derecede yükseklik; </a:t>
            </a:r>
            <a:r>
              <a:rPr lang="tr-TR" sz="1050" dirty="0" err="1">
                <a:solidFill>
                  <a:schemeClr val="accent3">
                    <a:lumMod val="60000"/>
                    <a:lumOff val="40000"/>
                  </a:schemeClr>
                </a:solidFill>
              </a:rPr>
              <a:t>over</a:t>
            </a:r>
            <a:r>
              <a:rPr lang="tr-TR" sz="1050" dirty="0">
                <a:solidFill>
                  <a:schemeClr val="accent3">
                    <a:lumMod val="60000"/>
                    <a:lumOff val="40000"/>
                  </a:schemeClr>
                </a:solidFill>
              </a:rPr>
              <a:t> veya adrenal tümörlerinde eşik değere gerek yoktur).</a:t>
            </a:r>
          </a:p>
          <a:p>
            <a:pPr lvl="2"/>
            <a:r>
              <a:rPr lang="tr-TR" sz="1050" dirty="0">
                <a:solidFill>
                  <a:schemeClr val="accent3">
                    <a:lumMod val="60000"/>
                    <a:lumOff val="40000"/>
                  </a:schemeClr>
                </a:solidFill>
              </a:rPr>
              <a:t>D. Rotterdam Konsensüs Konferansı'na göre, </a:t>
            </a:r>
            <a:r>
              <a:rPr lang="tr-TR" sz="1050" dirty="0" err="1">
                <a:solidFill>
                  <a:schemeClr val="accent3">
                    <a:lumMod val="60000"/>
                    <a:lumOff val="40000"/>
                  </a:schemeClr>
                </a:solidFill>
              </a:rPr>
              <a:t>PCOS'lu</a:t>
            </a:r>
            <a:r>
              <a:rPr lang="tr-TR" sz="1050" dirty="0">
                <a:solidFill>
                  <a:schemeClr val="accent3">
                    <a:lumMod val="60000"/>
                    <a:lumOff val="40000"/>
                  </a:schemeClr>
                </a:solidFill>
              </a:rPr>
              <a:t> hastalarda LH/FSH oranı &gt;2 bulunabilir, ancak bu tanı kriterleri arasında yer almamaktadır.</a:t>
            </a:r>
          </a:p>
          <a:p>
            <a:pPr lvl="1"/>
            <a:endParaRPr lang="tr-TR" sz="1200" dirty="0">
              <a:solidFill>
                <a:schemeClr val="accent3">
                  <a:lumMod val="60000"/>
                  <a:lumOff val="40000"/>
                </a:schemeClr>
              </a:solidFill>
            </a:endParaRPr>
          </a:p>
          <a:p>
            <a:pPr lvl="1"/>
            <a:endParaRPr lang="tr-TR" sz="1200" dirty="0">
              <a:solidFill>
                <a:schemeClr val="accent3">
                  <a:lumMod val="60000"/>
                  <a:lumOff val="40000"/>
                </a:schemeClr>
              </a:solidFill>
            </a:endParaRPr>
          </a:p>
        </p:txBody>
      </p:sp>
    </p:spTree>
    <p:extLst>
      <p:ext uri="{BB962C8B-B14F-4D97-AF65-F5344CB8AC3E}">
        <p14:creationId xmlns:p14="http://schemas.microsoft.com/office/powerpoint/2010/main" val="2055241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AMENORE</a:t>
            </a:r>
            <a:br>
              <a:rPr lang="tr-TR" dirty="0"/>
            </a:br>
            <a:r>
              <a:rPr lang="tr-TR" dirty="0"/>
              <a:t>Tanı</a:t>
            </a:r>
          </a:p>
        </p:txBody>
      </p:sp>
      <p:pic>
        <p:nvPicPr>
          <p:cNvPr id="4" name="İçerik Yer Tutucusu 3"/>
          <p:cNvPicPr>
            <a:picLocks noChangeAspect="1"/>
          </p:cNvPicPr>
          <p:nvPr/>
        </p:nvPicPr>
        <p:blipFill>
          <a:blip r:embed="rId2"/>
          <a:stretch>
            <a:fillRect/>
          </a:stretch>
        </p:blipFill>
        <p:spPr>
          <a:xfrm>
            <a:off x="6375792" y="1752398"/>
            <a:ext cx="5218628" cy="4048095"/>
          </a:xfrm>
          <a:prstGeom prst="rect">
            <a:avLst/>
          </a:prstGeom>
        </p:spPr>
      </p:pic>
      <p:sp>
        <p:nvSpPr>
          <p:cNvPr id="7" name="Dikdörtgen 6"/>
          <p:cNvSpPr/>
          <p:nvPr/>
        </p:nvSpPr>
        <p:spPr>
          <a:xfrm>
            <a:off x="433908" y="1975952"/>
            <a:ext cx="5177183" cy="3323987"/>
          </a:xfrm>
          <a:prstGeom prst="rect">
            <a:avLst/>
          </a:prstGeom>
        </p:spPr>
        <p:txBody>
          <a:bodyPr wrap="square">
            <a:spAutoFit/>
          </a:bodyPr>
          <a:lstStyle/>
          <a:p>
            <a:r>
              <a:rPr lang="tr-TR" dirty="0"/>
              <a:t>•</a:t>
            </a:r>
            <a:r>
              <a:rPr lang="tr-TR" dirty="0">
                <a:solidFill>
                  <a:schemeClr val="accent3">
                    <a:lumMod val="60000"/>
                    <a:lumOff val="40000"/>
                  </a:schemeClr>
                </a:solidFill>
              </a:rPr>
              <a:t> </a:t>
            </a:r>
            <a:r>
              <a:rPr lang="tr-TR" dirty="0" err="1">
                <a:solidFill>
                  <a:schemeClr val="accent3">
                    <a:lumMod val="60000"/>
                    <a:lumOff val="40000"/>
                  </a:schemeClr>
                </a:solidFill>
              </a:rPr>
              <a:t>Sekonder</a:t>
            </a:r>
            <a:r>
              <a:rPr lang="tr-TR" dirty="0">
                <a:solidFill>
                  <a:schemeClr val="accent3">
                    <a:lumMod val="60000"/>
                    <a:lumOff val="40000"/>
                  </a:schemeClr>
                </a:solidFill>
              </a:rPr>
              <a:t> </a:t>
            </a:r>
            <a:r>
              <a:rPr lang="tr-TR" dirty="0" err="1">
                <a:solidFill>
                  <a:schemeClr val="accent3">
                    <a:lumMod val="60000"/>
                    <a:lumOff val="40000"/>
                  </a:schemeClr>
                </a:solidFill>
              </a:rPr>
              <a:t>amenore</a:t>
            </a:r>
            <a:endParaRPr lang="tr-TR" dirty="0">
              <a:solidFill>
                <a:schemeClr val="accent3">
                  <a:lumMod val="60000"/>
                  <a:lumOff val="40000"/>
                </a:schemeClr>
              </a:solidFill>
            </a:endParaRPr>
          </a:p>
          <a:p>
            <a:endParaRPr lang="tr-TR" dirty="0"/>
          </a:p>
          <a:p>
            <a:pPr lvl="1"/>
            <a:r>
              <a:rPr lang="tr-TR" sz="1200" dirty="0">
                <a:solidFill>
                  <a:schemeClr val="accent3">
                    <a:lumMod val="60000"/>
                    <a:lumOff val="40000"/>
                  </a:schemeClr>
                </a:solidFill>
              </a:rPr>
              <a:t>5. Görüntüleme:</a:t>
            </a:r>
          </a:p>
          <a:p>
            <a:pPr lvl="1"/>
            <a:endParaRPr lang="tr-TR" sz="1200" dirty="0">
              <a:solidFill>
                <a:schemeClr val="accent3">
                  <a:lumMod val="60000"/>
                  <a:lumOff val="40000"/>
                </a:schemeClr>
              </a:solidFill>
            </a:endParaRPr>
          </a:p>
          <a:p>
            <a:pPr lvl="2"/>
            <a:r>
              <a:rPr lang="tr-TR" sz="1050" dirty="0">
                <a:solidFill>
                  <a:schemeClr val="accent3">
                    <a:lumMod val="60000"/>
                    <a:lumOff val="40000"/>
                  </a:schemeClr>
                </a:solidFill>
              </a:rPr>
              <a:t>A. PKOS veya </a:t>
            </a:r>
            <a:r>
              <a:rPr lang="tr-TR" sz="1050" dirty="0" err="1">
                <a:solidFill>
                  <a:schemeClr val="accent3">
                    <a:lumMod val="60000"/>
                    <a:lumOff val="40000"/>
                  </a:schemeClr>
                </a:solidFill>
              </a:rPr>
              <a:t>over</a:t>
            </a:r>
            <a:r>
              <a:rPr lang="tr-TR" sz="1050" dirty="0">
                <a:solidFill>
                  <a:schemeClr val="accent3">
                    <a:lumMod val="60000"/>
                    <a:lumOff val="40000"/>
                  </a:schemeClr>
                </a:solidFill>
              </a:rPr>
              <a:t> tümörü şüphesi olduğunda </a:t>
            </a:r>
            <a:r>
              <a:rPr lang="tr-TR" sz="1050" dirty="0" err="1">
                <a:solidFill>
                  <a:schemeClr val="accent3">
                    <a:lumMod val="60000"/>
                    <a:lumOff val="40000"/>
                  </a:schemeClr>
                </a:solidFill>
              </a:rPr>
              <a:t>pelvik</a:t>
            </a:r>
            <a:r>
              <a:rPr lang="tr-TR" sz="1050" dirty="0">
                <a:solidFill>
                  <a:schemeClr val="accent3">
                    <a:lumMod val="60000"/>
                    <a:lumOff val="40000"/>
                  </a:schemeClr>
                </a:solidFill>
              </a:rPr>
              <a:t> ultrason.</a:t>
            </a:r>
          </a:p>
          <a:p>
            <a:pPr lvl="2"/>
            <a:r>
              <a:rPr lang="tr-TR" sz="1050" dirty="0">
                <a:solidFill>
                  <a:schemeClr val="accent3">
                    <a:lumMod val="60000"/>
                    <a:lumOff val="40000"/>
                  </a:schemeClr>
                </a:solidFill>
              </a:rPr>
              <a:t>B. Böbrek üstü bezi tümörü şüphesi olduğunda </a:t>
            </a:r>
            <a:r>
              <a:rPr lang="tr-TR" sz="1050" dirty="0" err="1">
                <a:solidFill>
                  <a:schemeClr val="accent3">
                    <a:lumMod val="60000"/>
                    <a:lumOff val="40000"/>
                  </a:schemeClr>
                </a:solidFill>
              </a:rPr>
              <a:t>abdominal</a:t>
            </a:r>
            <a:r>
              <a:rPr lang="tr-TR" sz="1050" dirty="0">
                <a:solidFill>
                  <a:schemeClr val="accent3">
                    <a:lumMod val="60000"/>
                    <a:lumOff val="40000"/>
                  </a:schemeClr>
                </a:solidFill>
              </a:rPr>
              <a:t> BT.</a:t>
            </a:r>
          </a:p>
          <a:p>
            <a:pPr lvl="2"/>
            <a:r>
              <a:rPr lang="tr-TR" sz="1050" dirty="0">
                <a:solidFill>
                  <a:schemeClr val="accent3">
                    <a:lumMod val="60000"/>
                    <a:lumOff val="40000"/>
                  </a:schemeClr>
                </a:solidFill>
              </a:rPr>
              <a:t>C. </a:t>
            </a:r>
            <a:r>
              <a:rPr lang="tr-TR" sz="1050" dirty="0" err="1">
                <a:solidFill>
                  <a:schemeClr val="accent3">
                    <a:lumMod val="60000"/>
                    <a:lumOff val="40000"/>
                  </a:schemeClr>
                </a:solidFill>
              </a:rPr>
              <a:t>Endikasyon</a:t>
            </a:r>
            <a:r>
              <a:rPr lang="tr-TR" sz="1050" dirty="0">
                <a:solidFill>
                  <a:schemeClr val="accent3">
                    <a:lumMod val="60000"/>
                    <a:lumOff val="40000"/>
                  </a:schemeClr>
                </a:solidFill>
              </a:rPr>
              <a:t> halinde başın </a:t>
            </a:r>
            <a:r>
              <a:rPr lang="tr-TR" sz="1050" dirty="0" err="1">
                <a:solidFill>
                  <a:schemeClr val="accent3">
                    <a:lumMod val="60000"/>
                    <a:lumOff val="40000"/>
                  </a:schemeClr>
                </a:solidFill>
              </a:rPr>
              <a:t>MR'ı</a:t>
            </a:r>
            <a:r>
              <a:rPr lang="tr-TR" sz="1050" dirty="0">
                <a:solidFill>
                  <a:schemeClr val="accent3">
                    <a:lumMod val="60000"/>
                    <a:lumOff val="40000"/>
                  </a:schemeClr>
                </a:solidFill>
              </a:rPr>
              <a:t>.</a:t>
            </a:r>
          </a:p>
          <a:p>
            <a:pPr lvl="2"/>
            <a:r>
              <a:rPr lang="tr-TR" sz="1050" dirty="0">
                <a:solidFill>
                  <a:schemeClr val="accent3">
                    <a:lumMod val="60000"/>
                    <a:lumOff val="40000"/>
                  </a:schemeClr>
                </a:solidFill>
              </a:rPr>
              <a:t>D. </a:t>
            </a:r>
            <a:r>
              <a:rPr lang="tr-TR" sz="1050" dirty="0" err="1">
                <a:solidFill>
                  <a:schemeClr val="accent3">
                    <a:lumMod val="60000"/>
                    <a:lumOff val="40000"/>
                  </a:schemeClr>
                </a:solidFill>
              </a:rPr>
              <a:t>Asherman</a:t>
            </a:r>
            <a:r>
              <a:rPr lang="tr-TR" sz="1050" dirty="0">
                <a:solidFill>
                  <a:schemeClr val="accent3">
                    <a:lumMod val="60000"/>
                    <a:lumOff val="40000"/>
                  </a:schemeClr>
                </a:solidFill>
              </a:rPr>
              <a:t> sendromundan şüphelenilen hastalarda </a:t>
            </a:r>
            <a:r>
              <a:rPr lang="tr-TR" sz="1050" dirty="0" err="1">
                <a:solidFill>
                  <a:schemeClr val="accent3">
                    <a:lumMod val="60000"/>
                    <a:lumOff val="40000"/>
                  </a:schemeClr>
                </a:solidFill>
              </a:rPr>
              <a:t>histerosalpingografi</a:t>
            </a:r>
            <a:r>
              <a:rPr lang="tr-TR" sz="1050" dirty="0">
                <a:solidFill>
                  <a:schemeClr val="accent3">
                    <a:lumMod val="60000"/>
                    <a:lumOff val="40000"/>
                  </a:schemeClr>
                </a:solidFill>
              </a:rPr>
              <a:t>, </a:t>
            </a:r>
            <a:r>
              <a:rPr lang="tr-TR" sz="1050" dirty="0" err="1">
                <a:solidFill>
                  <a:schemeClr val="accent3">
                    <a:lumMod val="60000"/>
                    <a:lumOff val="40000"/>
                  </a:schemeClr>
                </a:solidFill>
              </a:rPr>
              <a:t>sonohisterografi</a:t>
            </a:r>
            <a:r>
              <a:rPr lang="tr-TR" sz="1050" dirty="0">
                <a:solidFill>
                  <a:schemeClr val="accent3">
                    <a:lumMod val="60000"/>
                    <a:lumOff val="40000"/>
                  </a:schemeClr>
                </a:solidFill>
              </a:rPr>
              <a:t> veya tanısal </a:t>
            </a:r>
            <a:r>
              <a:rPr lang="tr-TR" sz="1050" dirty="0" err="1">
                <a:solidFill>
                  <a:schemeClr val="accent3">
                    <a:lumMod val="60000"/>
                    <a:lumOff val="40000"/>
                  </a:schemeClr>
                </a:solidFill>
              </a:rPr>
              <a:t>histeroskopi</a:t>
            </a:r>
            <a:endParaRPr lang="tr-TR" sz="1050" dirty="0">
              <a:solidFill>
                <a:schemeClr val="accent3">
                  <a:lumMod val="60000"/>
                  <a:lumOff val="40000"/>
                </a:schemeClr>
              </a:solidFill>
            </a:endParaRPr>
          </a:p>
          <a:p>
            <a:pPr lvl="2"/>
            <a:endParaRPr lang="tr-TR" sz="1050" dirty="0">
              <a:solidFill>
                <a:schemeClr val="accent3">
                  <a:lumMod val="60000"/>
                  <a:lumOff val="40000"/>
                </a:schemeClr>
              </a:solidFill>
            </a:endParaRPr>
          </a:p>
          <a:p>
            <a:pPr lvl="1"/>
            <a:r>
              <a:rPr lang="tr-TR" sz="1200" dirty="0">
                <a:solidFill>
                  <a:schemeClr val="accent3">
                    <a:lumMod val="60000"/>
                    <a:lumOff val="40000"/>
                  </a:schemeClr>
                </a:solidFill>
              </a:rPr>
              <a:t>6. Nadiren ihtiyaç duyulan diğer testler:</a:t>
            </a:r>
          </a:p>
          <a:p>
            <a:pPr lvl="1"/>
            <a:endParaRPr lang="tr-TR" sz="1200" dirty="0">
              <a:solidFill>
                <a:schemeClr val="accent3">
                  <a:lumMod val="60000"/>
                  <a:lumOff val="40000"/>
                </a:schemeClr>
              </a:solidFill>
            </a:endParaRPr>
          </a:p>
          <a:p>
            <a:pPr lvl="2"/>
            <a:r>
              <a:rPr lang="tr-TR" sz="1050" dirty="0">
                <a:solidFill>
                  <a:schemeClr val="accent3">
                    <a:lumMod val="60000"/>
                    <a:lumOff val="40000"/>
                  </a:schemeClr>
                </a:solidFill>
              </a:rPr>
              <a:t>A. </a:t>
            </a:r>
            <a:r>
              <a:rPr lang="tr-TR" sz="1050" dirty="0" err="1">
                <a:solidFill>
                  <a:schemeClr val="accent3">
                    <a:lumMod val="60000"/>
                    <a:lumOff val="40000"/>
                  </a:schemeClr>
                </a:solidFill>
              </a:rPr>
              <a:t>Hemokromatozis</a:t>
            </a:r>
            <a:r>
              <a:rPr lang="tr-TR" sz="1050" dirty="0">
                <a:solidFill>
                  <a:schemeClr val="accent3">
                    <a:lumMod val="60000"/>
                    <a:lumOff val="40000"/>
                  </a:schemeClr>
                </a:solidFill>
              </a:rPr>
              <a:t> şüphesinde serum transferini.</a:t>
            </a:r>
          </a:p>
          <a:p>
            <a:pPr lvl="2"/>
            <a:r>
              <a:rPr lang="tr-TR" sz="1050" dirty="0">
                <a:solidFill>
                  <a:schemeClr val="accent3">
                    <a:lumMod val="60000"/>
                    <a:lumOff val="40000"/>
                  </a:schemeClr>
                </a:solidFill>
              </a:rPr>
              <a:t>B. </a:t>
            </a:r>
            <a:r>
              <a:rPr lang="tr-TR" sz="1050" dirty="0" err="1">
                <a:solidFill>
                  <a:schemeClr val="accent3">
                    <a:lumMod val="60000"/>
                    <a:lumOff val="40000"/>
                  </a:schemeClr>
                </a:solidFill>
              </a:rPr>
              <a:t>Sarkoidoz</a:t>
            </a:r>
            <a:r>
              <a:rPr lang="tr-TR" sz="1050" dirty="0">
                <a:solidFill>
                  <a:schemeClr val="accent3">
                    <a:lumMod val="60000"/>
                    <a:lumOff val="40000"/>
                  </a:schemeClr>
                </a:solidFill>
              </a:rPr>
              <a:t> şüphesi varsa serum ACE.</a:t>
            </a:r>
          </a:p>
          <a:p>
            <a:pPr lvl="2"/>
            <a:r>
              <a:rPr lang="tr-TR" sz="1050" dirty="0">
                <a:solidFill>
                  <a:schemeClr val="accent3">
                    <a:lumMod val="60000"/>
                    <a:lumOff val="40000"/>
                  </a:schemeClr>
                </a:solidFill>
              </a:rPr>
              <a:t>C. </a:t>
            </a:r>
            <a:r>
              <a:rPr lang="tr-TR" sz="1050" dirty="0" err="1">
                <a:solidFill>
                  <a:schemeClr val="accent3">
                    <a:lumMod val="60000"/>
                    <a:lumOff val="40000"/>
                  </a:schemeClr>
                </a:solidFill>
              </a:rPr>
              <a:t>Primer</a:t>
            </a:r>
            <a:r>
              <a:rPr lang="tr-TR" sz="1050" dirty="0">
                <a:solidFill>
                  <a:schemeClr val="accent3">
                    <a:lumMod val="60000"/>
                    <a:lumOff val="40000"/>
                  </a:schemeClr>
                </a:solidFill>
              </a:rPr>
              <a:t> </a:t>
            </a:r>
            <a:r>
              <a:rPr lang="tr-TR" sz="1050" dirty="0" err="1">
                <a:solidFill>
                  <a:schemeClr val="accent3">
                    <a:lumMod val="60000"/>
                    <a:lumOff val="40000"/>
                  </a:schemeClr>
                </a:solidFill>
              </a:rPr>
              <a:t>over</a:t>
            </a:r>
            <a:r>
              <a:rPr lang="tr-TR" sz="1050" dirty="0">
                <a:solidFill>
                  <a:schemeClr val="accent3">
                    <a:lumMod val="60000"/>
                    <a:lumOff val="40000"/>
                  </a:schemeClr>
                </a:solidFill>
              </a:rPr>
              <a:t> yetmezliği 40 yaşından önce ortaya çıktığında </a:t>
            </a:r>
            <a:r>
              <a:rPr lang="tr-TR" sz="1050" dirty="0" err="1">
                <a:solidFill>
                  <a:schemeClr val="accent3">
                    <a:lumMod val="60000"/>
                    <a:lumOff val="40000"/>
                  </a:schemeClr>
                </a:solidFill>
              </a:rPr>
              <a:t>karyotipleme</a:t>
            </a:r>
            <a:r>
              <a:rPr lang="tr-TR" sz="1050" dirty="0">
                <a:solidFill>
                  <a:schemeClr val="accent3">
                    <a:lumMod val="60000"/>
                    <a:lumOff val="40000"/>
                  </a:schemeClr>
                </a:solidFill>
              </a:rPr>
              <a:t> </a:t>
            </a:r>
            <a:r>
              <a:rPr lang="tr-TR" sz="1050" dirty="0" err="1">
                <a:solidFill>
                  <a:schemeClr val="accent3">
                    <a:lumMod val="60000"/>
                    <a:lumOff val="40000"/>
                  </a:schemeClr>
                </a:solidFill>
              </a:rPr>
              <a:t>endikedir</a:t>
            </a:r>
            <a:r>
              <a:rPr lang="tr-TR" sz="1050" dirty="0">
                <a:solidFill>
                  <a:schemeClr val="accent3">
                    <a:lumMod val="60000"/>
                    <a:lumOff val="40000"/>
                  </a:schemeClr>
                </a:solidFill>
              </a:rPr>
              <a:t>.</a:t>
            </a:r>
          </a:p>
          <a:p>
            <a:br>
              <a:rPr lang="tr-TR" sz="1050" dirty="0"/>
            </a:br>
            <a:endParaRPr lang="tr-TR" sz="1050" dirty="0">
              <a:solidFill>
                <a:schemeClr val="accent3">
                  <a:lumMod val="60000"/>
                  <a:lumOff val="40000"/>
                </a:schemeClr>
              </a:solidFill>
            </a:endParaRPr>
          </a:p>
        </p:txBody>
      </p:sp>
    </p:spTree>
    <p:extLst>
      <p:ext uri="{BB962C8B-B14F-4D97-AF65-F5344CB8AC3E}">
        <p14:creationId xmlns:p14="http://schemas.microsoft.com/office/powerpoint/2010/main" val="3299808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5289" y="186710"/>
            <a:ext cx="9404723" cy="1400530"/>
          </a:xfrm>
        </p:spPr>
        <p:txBody>
          <a:bodyPr/>
          <a:lstStyle/>
          <a:p>
            <a:r>
              <a:rPr lang="tr-TR" dirty="0"/>
              <a:t>AMENORE</a:t>
            </a:r>
            <a:br>
              <a:rPr lang="tr-TR" dirty="0"/>
            </a:br>
            <a:r>
              <a:rPr lang="tr-TR" dirty="0"/>
              <a:t>Tedavi</a:t>
            </a:r>
          </a:p>
        </p:txBody>
      </p:sp>
      <p:sp>
        <p:nvSpPr>
          <p:cNvPr id="3" name="İçerik Yer Tutucusu 2"/>
          <p:cNvSpPr>
            <a:spLocks noGrp="1"/>
          </p:cNvSpPr>
          <p:nvPr>
            <p:ph idx="1"/>
          </p:nvPr>
        </p:nvSpPr>
        <p:spPr>
          <a:xfrm>
            <a:off x="305289" y="1728721"/>
            <a:ext cx="8946541" cy="4195481"/>
          </a:xfrm>
        </p:spPr>
        <p:txBody>
          <a:bodyPr>
            <a:noAutofit/>
          </a:bodyPr>
          <a:lstStyle/>
          <a:p>
            <a:r>
              <a:rPr lang="tr-TR" sz="1400" dirty="0">
                <a:solidFill>
                  <a:schemeClr val="accent3">
                    <a:lumMod val="60000"/>
                    <a:lumOff val="40000"/>
                  </a:schemeClr>
                </a:solidFill>
              </a:rPr>
              <a:t>• </a:t>
            </a:r>
            <a:r>
              <a:rPr lang="tr-TR" sz="1400" dirty="0" err="1">
                <a:solidFill>
                  <a:schemeClr val="accent3">
                    <a:lumMod val="60000"/>
                    <a:lumOff val="40000"/>
                  </a:schemeClr>
                </a:solidFill>
              </a:rPr>
              <a:t>Amenorenin</a:t>
            </a:r>
            <a:r>
              <a:rPr lang="tr-TR" sz="1400" dirty="0">
                <a:solidFill>
                  <a:schemeClr val="accent3">
                    <a:lumMod val="60000"/>
                    <a:lumOff val="40000"/>
                  </a:schemeClr>
                </a:solidFill>
              </a:rPr>
              <a:t> tedavisi etiyolojiye ve hastanın </a:t>
            </a:r>
            <a:r>
              <a:rPr lang="tr-TR" sz="1400" dirty="0" err="1">
                <a:solidFill>
                  <a:schemeClr val="accent3">
                    <a:lumMod val="60000"/>
                    <a:lumOff val="40000"/>
                  </a:schemeClr>
                </a:solidFill>
              </a:rPr>
              <a:t>hirsutizmi</a:t>
            </a:r>
            <a:r>
              <a:rPr lang="tr-TR" sz="1400" dirty="0">
                <a:solidFill>
                  <a:schemeClr val="accent3">
                    <a:lumMod val="60000"/>
                    <a:lumOff val="40000"/>
                  </a:schemeClr>
                </a:solidFill>
              </a:rPr>
              <a:t> tedavi etme isteği veya gebe kalma isteği gibi amaçlarına göre değişir.</a:t>
            </a:r>
          </a:p>
          <a:p>
            <a:r>
              <a:rPr lang="tr-TR" sz="1400" dirty="0">
                <a:solidFill>
                  <a:schemeClr val="accent3">
                    <a:lumMod val="60000"/>
                    <a:lumOff val="40000"/>
                  </a:schemeClr>
                </a:solidFill>
              </a:rPr>
              <a:t>• Osteoporozdan kaçınmak için </a:t>
            </a:r>
            <a:r>
              <a:rPr lang="tr-TR" sz="1400" dirty="0" err="1">
                <a:solidFill>
                  <a:schemeClr val="accent3">
                    <a:lumMod val="60000"/>
                    <a:lumOff val="40000"/>
                  </a:schemeClr>
                </a:solidFill>
              </a:rPr>
              <a:t>hipogonadizmli</a:t>
            </a:r>
            <a:r>
              <a:rPr lang="tr-TR" sz="1400" dirty="0">
                <a:solidFill>
                  <a:schemeClr val="accent3">
                    <a:lumMod val="60000"/>
                    <a:lumOff val="40000"/>
                  </a:schemeClr>
                </a:solidFill>
              </a:rPr>
              <a:t> hastalarda kalsiyum ve D vitamini ile birlikte östrojen </a:t>
            </a:r>
            <a:r>
              <a:rPr lang="tr-TR" sz="1400" dirty="0" err="1">
                <a:solidFill>
                  <a:schemeClr val="accent3">
                    <a:lumMod val="60000"/>
                    <a:lumOff val="40000"/>
                  </a:schemeClr>
                </a:solidFill>
              </a:rPr>
              <a:t>replasmanı</a:t>
            </a:r>
            <a:r>
              <a:rPr lang="tr-TR" sz="1400" dirty="0">
                <a:solidFill>
                  <a:schemeClr val="accent3">
                    <a:lumMod val="60000"/>
                    <a:lumOff val="40000"/>
                  </a:schemeClr>
                </a:solidFill>
              </a:rPr>
              <a:t> yapılmalıdır. Rahmi olan kadınların </a:t>
            </a:r>
            <a:r>
              <a:rPr lang="tr-TR" sz="1400" dirty="0" err="1">
                <a:solidFill>
                  <a:schemeClr val="accent3">
                    <a:lumMod val="60000"/>
                    <a:lumOff val="40000"/>
                  </a:schemeClr>
                </a:solidFill>
              </a:rPr>
              <a:t>endometrial</a:t>
            </a:r>
            <a:r>
              <a:rPr lang="tr-TR" sz="1400" dirty="0">
                <a:solidFill>
                  <a:schemeClr val="accent3">
                    <a:lumMod val="60000"/>
                    <a:lumOff val="40000"/>
                  </a:schemeClr>
                </a:solidFill>
              </a:rPr>
              <a:t> </a:t>
            </a:r>
            <a:r>
              <a:rPr lang="tr-TR" sz="1400" dirty="0" err="1">
                <a:solidFill>
                  <a:schemeClr val="accent3">
                    <a:lumMod val="60000"/>
                    <a:lumOff val="40000"/>
                  </a:schemeClr>
                </a:solidFill>
              </a:rPr>
              <a:t>hiperplazi</a:t>
            </a:r>
            <a:r>
              <a:rPr lang="tr-TR" sz="1400" dirty="0">
                <a:solidFill>
                  <a:schemeClr val="accent3">
                    <a:lumMod val="60000"/>
                    <a:lumOff val="40000"/>
                  </a:schemeClr>
                </a:solidFill>
              </a:rPr>
              <a:t> veya kansere karşı korunmak için sürekli veya aralıklı </a:t>
            </a:r>
            <a:r>
              <a:rPr lang="tr-TR" sz="1400" dirty="0" err="1">
                <a:solidFill>
                  <a:schemeClr val="accent3">
                    <a:lumMod val="60000"/>
                    <a:lumOff val="40000"/>
                  </a:schemeClr>
                </a:solidFill>
              </a:rPr>
              <a:t>progesteron</a:t>
            </a:r>
            <a:r>
              <a:rPr lang="tr-TR" sz="1400" dirty="0">
                <a:solidFill>
                  <a:schemeClr val="accent3">
                    <a:lumMod val="60000"/>
                    <a:lumOff val="40000"/>
                  </a:schemeClr>
                </a:solidFill>
              </a:rPr>
              <a:t> uygulaması gerekir. Genellikle, kombine oral </a:t>
            </a:r>
            <a:r>
              <a:rPr lang="tr-TR" sz="1400" dirty="0" err="1">
                <a:solidFill>
                  <a:schemeClr val="accent3">
                    <a:lumMod val="60000"/>
                    <a:lumOff val="40000"/>
                  </a:schemeClr>
                </a:solidFill>
              </a:rPr>
              <a:t>kontraseptif</a:t>
            </a:r>
            <a:r>
              <a:rPr lang="tr-TR" sz="1400" dirty="0">
                <a:solidFill>
                  <a:schemeClr val="accent3">
                    <a:lumMod val="60000"/>
                    <a:lumOff val="40000"/>
                  </a:schemeClr>
                </a:solidFill>
              </a:rPr>
              <a:t> haplar kullanılır.</a:t>
            </a:r>
          </a:p>
          <a:p>
            <a:r>
              <a:rPr lang="tr-TR" sz="1400" dirty="0">
                <a:solidFill>
                  <a:schemeClr val="accent3">
                    <a:lumMod val="60000"/>
                    <a:lumOff val="40000"/>
                  </a:schemeClr>
                </a:solidFill>
              </a:rPr>
              <a:t>• Anatomik anormallikleri olan birçok hasta cerrahi düzeltmeye ihtiyaç duyabilir. </a:t>
            </a:r>
            <a:r>
              <a:rPr lang="tr-TR" sz="1400" dirty="0" err="1">
                <a:solidFill>
                  <a:schemeClr val="accent3">
                    <a:lumMod val="60000"/>
                    <a:lumOff val="40000"/>
                  </a:schemeClr>
                </a:solidFill>
              </a:rPr>
              <a:t>Müllerian</a:t>
            </a:r>
            <a:r>
              <a:rPr lang="tr-TR" sz="1400" dirty="0">
                <a:solidFill>
                  <a:schemeClr val="accent3">
                    <a:lumMod val="60000"/>
                    <a:lumOff val="40000"/>
                  </a:schemeClr>
                </a:solidFill>
              </a:rPr>
              <a:t> </a:t>
            </a:r>
            <a:r>
              <a:rPr lang="tr-TR" sz="1400" dirty="0" err="1">
                <a:solidFill>
                  <a:schemeClr val="accent3">
                    <a:lumMod val="60000"/>
                    <a:lumOff val="40000"/>
                  </a:schemeClr>
                </a:solidFill>
              </a:rPr>
              <a:t>agenezi</a:t>
            </a:r>
            <a:r>
              <a:rPr lang="tr-TR" sz="1400" dirty="0">
                <a:solidFill>
                  <a:schemeClr val="accent3">
                    <a:lumMod val="60000"/>
                    <a:lumOff val="40000"/>
                  </a:schemeClr>
                </a:solidFill>
              </a:rPr>
              <a:t> olan hastalar için yeni bir vajinanın oluşturulması genellikle kadın duygusal olarak olgunlaşana ve vajinal açıklığı korumak için gereken seri </a:t>
            </a:r>
            <a:r>
              <a:rPr lang="tr-TR" sz="1400" dirty="0" err="1">
                <a:solidFill>
                  <a:schemeClr val="accent3">
                    <a:lumMod val="60000"/>
                    <a:lumOff val="40000"/>
                  </a:schemeClr>
                </a:solidFill>
              </a:rPr>
              <a:t>dilatasyona</a:t>
            </a:r>
            <a:r>
              <a:rPr lang="tr-TR" sz="1400" dirty="0">
                <a:solidFill>
                  <a:schemeClr val="accent3">
                    <a:lumMod val="60000"/>
                    <a:lumOff val="40000"/>
                  </a:schemeClr>
                </a:solidFill>
              </a:rPr>
              <a:t> veya </a:t>
            </a:r>
            <a:r>
              <a:rPr lang="tr-TR" sz="1400" dirty="0" err="1">
                <a:solidFill>
                  <a:schemeClr val="accent3">
                    <a:lumMod val="60000"/>
                    <a:lumOff val="40000"/>
                  </a:schemeClr>
                </a:solidFill>
              </a:rPr>
              <a:t>postoperatif</a:t>
            </a:r>
            <a:r>
              <a:rPr lang="tr-TR" sz="1400" dirty="0">
                <a:solidFill>
                  <a:schemeClr val="accent3">
                    <a:lumMod val="60000"/>
                    <a:lumOff val="40000"/>
                  </a:schemeClr>
                </a:solidFill>
              </a:rPr>
              <a:t> bakıma katılmaya hazır olana kadar ertelenir. Ancak yeterli düzeltme mümkün değilse, gebelik genellikle bir taşıyıcı annenin gebeliği taşımasını gerektirir. Bu hastalarda her zaman </a:t>
            </a:r>
            <a:r>
              <a:rPr lang="tr-TR" sz="1400" dirty="0" err="1">
                <a:solidFill>
                  <a:schemeClr val="accent3">
                    <a:lumMod val="60000"/>
                    <a:lumOff val="40000"/>
                  </a:schemeClr>
                </a:solidFill>
              </a:rPr>
              <a:t>renal</a:t>
            </a:r>
            <a:r>
              <a:rPr lang="tr-TR" sz="1400" dirty="0">
                <a:solidFill>
                  <a:schemeClr val="accent3">
                    <a:lumMod val="60000"/>
                    <a:lumOff val="40000"/>
                  </a:schemeClr>
                </a:solidFill>
              </a:rPr>
              <a:t> </a:t>
            </a:r>
            <a:r>
              <a:rPr lang="tr-TR" sz="1400" dirty="0" err="1">
                <a:solidFill>
                  <a:schemeClr val="accent3">
                    <a:lumMod val="60000"/>
                    <a:lumOff val="40000"/>
                  </a:schemeClr>
                </a:solidFill>
              </a:rPr>
              <a:t>agenezi</a:t>
            </a:r>
            <a:r>
              <a:rPr lang="tr-TR" sz="1400" dirty="0">
                <a:solidFill>
                  <a:schemeClr val="accent3">
                    <a:lumMod val="60000"/>
                    <a:lumOff val="40000"/>
                  </a:schemeClr>
                </a:solidFill>
              </a:rPr>
              <a:t> gibi ilişkili </a:t>
            </a:r>
            <a:r>
              <a:rPr lang="tr-TR" sz="1400" dirty="0" err="1">
                <a:solidFill>
                  <a:schemeClr val="accent3">
                    <a:lumMod val="60000"/>
                    <a:lumOff val="40000"/>
                  </a:schemeClr>
                </a:solidFill>
              </a:rPr>
              <a:t>ürogenital</a:t>
            </a:r>
            <a:r>
              <a:rPr lang="tr-TR" sz="1400" dirty="0">
                <a:solidFill>
                  <a:schemeClr val="accent3">
                    <a:lumMod val="60000"/>
                    <a:lumOff val="40000"/>
                  </a:schemeClr>
                </a:solidFill>
              </a:rPr>
              <a:t> anomalileri değerlendirin ve mevcut olduğunda uygun şekilde tedavi edin.</a:t>
            </a:r>
          </a:p>
          <a:p>
            <a:r>
              <a:rPr lang="tr-TR" sz="1400" dirty="0">
                <a:solidFill>
                  <a:schemeClr val="accent3">
                    <a:lumMod val="60000"/>
                    <a:lumOff val="40000"/>
                  </a:schemeClr>
                </a:solidFill>
              </a:rPr>
              <a:t>• </a:t>
            </a:r>
            <a:r>
              <a:rPr lang="tr-TR" sz="1400" dirty="0" err="1">
                <a:solidFill>
                  <a:schemeClr val="accent3">
                    <a:lumMod val="60000"/>
                    <a:lumOff val="40000"/>
                  </a:schemeClr>
                </a:solidFill>
              </a:rPr>
              <a:t>Androjen</a:t>
            </a:r>
            <a:r>
              <a:rPr lang="tr-TR" sz="1400" dirty="0">
                <a:solidFill>
                  <a:schemeClr val="accent3">
                    <a:lumMod val="60000"/>
                    <a:lumOff val="40000"/>
                  </a:schemeClr>
                </a:solidFill>
              </a:rPr>
              <a:t> duyarsızlığı sendromu olan hastalarda </a:t>
            </a:r>
            <a:r>
              <a:rPr lang="tr-TR" sz="1400" dirty="0" err="1">
                <a:solidFill>
                  <a:schemeClr val="accent3">
                    <a:lumMod val="60000"/>
                    <a:lumOff val="40000"/>
                  </a:schemeClr>
                </a:solidFill>
              </a:rPr>
              <a:t>gonadal</a:t>
            </a:r>
            <a:r>
              <a:rPr lang="tr-TR" sz="1400" dirty="0">
                <a:solidFill>
                  <a:schemeClr val="accent3">
                    <a:lumMod val="60000"/>
                    <a:lumOff val="40000"/>
                  </a:schemeClr>
                </a:solidFill>
              </a:rPr>
              <a:t> </a:t>
            </a:r>
            <a:r>
              <a:rPr lang="tr-TR" sz="1400" dirty="0" err="1">
                <a:solidFill>
                  <a:schemeClr val="accent3">
                    <a:lumMod val="60000"/>
                    <a:lumOff val="40000"/>
                  </a:schemeClr>
                </a:solidFill>
              </a:rPr>
              <a:t>malignite</a:t>
            </a:r>
            <a:r>
              <a:rPr lang="tr-TR" sz="1400" dirty="0">
                <a:solidFill>
                  <a:schemeClr val="accent3">
                    <a:lumMod val="60000"/>
                    <a:lumOff val="40000"/>
                  </a:schemeClr>
                </a:solidFill>
              </a:rPr>
              <a:t> </a:t>
            </a:r>
            <a:r>
              <a:rPr lang="tr-TR" sz="1400" dirty="0" err="1">
                <a:solidFill>
                  <a:schemeClr val="accent3">
                    <a:lumMod val="60000"/>
                    <a:lumOff val="40000"/>
                  </a:schemeClr>
                </a:solidFill>
              </a:rPr>
              <a:t>insidansı</a:t>
            </a:r>
            <a:r>
              <a:rPr lang="tr-TR" sz="1400" dirty="0">
                <a:solidFill>
                  <a:schemeClr val="accent3">
                    <a:lumMod val="60000"/>
                    <a:lumOff val="40000"/>
                  </a:schemeClr>
                </a:solidFill>
              </a:rPr>
              <a:t> %22'dir. Ancak 20 yaşından önce nadiren görülür. </a:t>
            </a:r>
            <a:r>
              <a:rPr lang="tr-TR" sz="1400" dirty="0" err="1">
                <a:solidFill>
                  <a:schemeClr val="accent3">
                    <a:lumMod val="60000"/>
                    <a:lumOff val="40000"/>
                  </a:schemeClr>
                </a:solidFill>
              </a:rPr>
              <a:t>Gonadektomi</a:t>
            </a:r>
            <a:r>
              <a:rPr lang="tr-TR" sz="1400" dirty="0">
                <a:solidFill>
                  <a:schemeClr val="accent3">
                    <a:lumMod val="60000"/>
                    <a:lumOff val="40000"/>
                  </a:schemeClr>
                </a:solidFill>
              </a:rPr>
              <a:t>, meme gelişimi ve yetişkin boyuna ulaşıldıktan sonra </a:t>
            </a:r>
            <a:r>
              <a:rPr lang="tr-TR" sz="1400" dirty="0" err="1">
                <a:solidFill>
                  <a:schemeClr val="accent3">
                    <a:lumMod val="60000"/>
                    <a:lumOff val="40000"/>
                  </a:schemeClr>
                </a:solidFill>
              </a:rPr>
              <a:t>laparoskopi</a:t>
            </a:r>
            <a:r>
              <a:rPr lang="tr-TR" sz="1400" dirty="0">
                <a:solidFill>
                  <a:schemeClr val="accent3">
                    <a:lumMod val="60000"/>
                    <a:lumOff val="40000"/>
                  </a:schemeClr>
                </a:solidFill>
              </a:rPr>
              <a:t> ile yapılır. Rahim yokluğunda bu bireyler </a:t>
            </a:r>
            <a:r>
              <a:rPr lang="tr-TR" sz="1400" dirty="0" err="1">
                <a:solidFill>
                  <a:schemeClr val="accent3">
                    <a:lumMod val="60000"/>
                    <a:lumOff val="40000"/>
                  </a:schemeClr>
                </a:solidFill>
              </a:rPr>
              <a:t>progesteron</a:t>
            </a:r>
            <a:r>
              <a:rPr lang="tr-TR" sz="1400" dirty="0">
                <a:solidFill>
                  <a:schemeClr val="accent3">
                    <a:lumMod val="60000"/>
                    <a:lumOff val="40000"/>
                  </a:schemeClr>
                </a:solidFill>
              </a:rPr>
              <a:t> olmadan sadece östrojen </a:t>
            </a:r>
            <a:r>
              <a:rPr lang="tr-TR" sz="1400" dirty="0" err="1">
                <a:solidFill>
                  <a:schemeClr val="accent3">
                    <a:lumMod val="60000"/>
                    <a:lumOff val="40000"/>
                  </a:schemeClr>
                </a:solidFill>
              </a:rPr>
              <a:t>replasmanına</a:t>
            </a:r>
            <a:r>
              <a:rPr lang="tr-TR" sz="1400" dirty="0">
                <a:solidFill>
                  <a:schemeClr val="accent3">
                    <a:lumMod val="60000"/>
                    <a:lumOff val="40000"/>
                  </a:schemeClr>
                </a:solidFill>
              </a:rPr>
              <a:t> ihtiyaç duyarlar.</a:t>
            </a:r>
          </a:p>
          <a:p>
            <a:endParaRPr lang="tr-TR" sz="1400" dirty="0"/>
          </a:p>
          <a:p>
            <a:pPr marL="0" indent="0">
              <a:buNone/>
            </a:pPr>
            <a:endParaRPr lang="tr-TR" sz="1400" dirty="0"/>
          </a:p>
        </p:txBody>
      </p:sp>
      <p:pic>
        <p:nvPicPr>
          <p:cNvPr id="4" name="Resim 3"/>
          <p:cNvPicPr>
            <a:picLocks noChangeAspect="1"/>
          </p:cNvPicPr>
          <p:nvPr/>
        </p:nvPicPr>
        <p:blipFill>
          <a:blip r:embed="rId2"/>
          <a:stretch>
            <a:fillRect/>
          </a:stretch>
        </p:blipFill>
        <p:spPr>
          <a:xfrm>
            <a:off x="9251830" y="1244051"/>
            <a:ext cx="2619375" cy="1743075"/>
          </a:xfrm>
          <a:prstGeom prst="rect">
            <a:avLst/>
          </a:prstGeom>
        </p:spPr>
      </p:pic>
      <p:pic>
        <p:nvPicPr>
          <p:cNvPr id="5" name="Resim 4"/>
          <p:cNvPicPr>
            <a:picLocks noChangeAspect="1"/>
          </p:cNvPicPr>
          <p:nvPr/>
        </p:nvPicPr>
        <p:blipFill>
          <a:blip r:embed="rId3"/>
          <a:stretch>
            <a:fillRect/>
          </a:stretch>
        </p:blipFill>
        <p:spPr>
          <a:xfrm>
            <a:off x="9710012" y="3532908"/>
            <a:ext cx="2599113" cy="2947209"/>
          </a:xfrm>
          <a:prstGeom prst="rect">
            <a:avLst/>
          </a:prstGeom>
        </p:spPr>
      </p:pic>
    </p:spTree>
    <p:extLst>
      <p:ext uri="{BB962C8B-B14F-4D97-AF65-F5344CB8AC3E}">
        <p14:creationId xmlns:p14="http://schemas.microsoft.com/office/powerpoint/2010/main" val="2033348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AMENORE</a:t>
            </a:r>
            <a:br>
              <a:rPr lang="tr-TR" dirty="0"/>
            </a:br>
            <a:r>
              <a:rPr lang="tr-TR" dirty="0"/>
              <a:t>Tedavi</a:t>
            </a:r>
          </a:p>
        </p:txBody>
      </p:sp>
      <p:sp>
        <p:nvSpPr>
          <p:cNvPr id="3" name="İçerik Yer Tutucusu 2"/>
          <p:cNvSpPr>
            <a:spLocks noGrp="1"/>
          </p:cNvSpPr>
          <p:nvPr>
            <p:ph idx="1"/>
          </p:nvPr>
        </p:nvSpPr>
        <p:spPr>
          <a:xfrm>
            <a:off x="346853" y="1911602"/>
            <a:ext cx="8946541" cy="4195481"/>
          </a:xfrm>
        </p:spPr>
        <p:txBody>
          <a:bodyPr>
            <a:normAutofit/>
          </a:bodyPr>
          <a:lstStyle/>
          <a:p>
            <a:r>
              <a:rPr lang="tr-TR" sz="1400" dirty="0"/>
              <a:t>•</a:t>
            </a:r>
            <a:r>
              <a:rPr lang="tr-TR" sz="1400" dirty="0">
                <a:solidFill>
                  <a:schemeClr val="accent3">
                    <a:lumMod val="60000"/>
                    <a:lumOff val="40000"/>
                  </a:schemeClr>
                </a:solidFill>
              </a:rPr>
              <a:t> Erişkin başlangıçlı </a:t>
            </a:r>
            <a:r>
              <a:rPr lang="tr-TR" sz="1400" dirty="0" err="1">
                <a:solidFill>
                  <a:schemeClr val="accent3">
                    <a:lumMod val="60000"/>
                    <a:lumOff val="40000"/>
                  </a:schemeClr>
                </a:solidFill>
              </a:rPr>
              <a:t>KAH'li</a:t>
            </a:r>
            <a:r>
              <a:rPr lang="tr-TR" sz="1400" dirty="0">
                <a:solidFill>
                  <a:schemeClr val="accent3">
                    <a:lumMod val="60000"/>
                    <a:lumOff val="40000"/>
                  </a:schemeClr>
                </a:solidFill>
              </a:rPr>
              <a:t> kadınlar, adrenal fonksiyonun ACTH ile uyarılmasını kısmen engellemek ve böylece adrenal </a:t>
            </a:r>
            <a:r>
              <a:rPr lang="tr-TR" sz="1400" dirty="0" err="1">
                <a:solidFill>
                  <a:schemeClr val="accent3">
                    <a:lumMod val="60000"/>
                    <a:lumOff val="40000"/>
                  </a:schemeClr>
                </a:solidFill>
              </a:rPr>
              <a:t>androjenlerin</a:t>
            </a:r>
            <a:r>
              <a:rPr lang="tr-TR" sz="1400" dirty="0">
                <a:solidFill>
                  <a:schemeClr val="accent3">
                    <a:lumMod val="60000"/>
                    <a:lumOff val="40000"/>
                  </a:schemeClr>
                </a:solidFill>
              </a:rPr>
              <a:t> aşırı üretimini azaltmak için seks </a:t>
            </a:r>
            <a:r>
              <a:rPr lang="tr-TR" sz="1400" dirty="0" err="1">
                <a:solidFill>
                  <a:schemeClr val="accent3">
                    <a:lumMod val="60000"/>
                    <a:lumOff val="40000"/>
                  </a:schemeClr>
                </a:solidFill>
              </a:rPr>
              <a:t>steroidlerine</a:t>
            </a:r>
            <a:r>
              <a:rPr lang="tr-TR" sz="1400" dirty="0">
                <a:solidFill>
                  <a:schemeClr val="accent3">
                    <a:lumMod val="60000"/>
                    <a:lumOff val="40000"/>
                  </a:schemeClr>
                </a:solidFill>
              </a:rPr>
              <a:t> ek olarak düşük doz </a:t>
            </a:r>
            <a:r>
              <a:rPr lang="tr-TR" sz="1400" dirty="0" err="1">
                <a:solidFill>
                  <a:schemeClr val="accent3">
                    <a:lumMod val="60000"/>
                    <a:lumOff val="40000"/>
                  </a:schemeClr>
                </a:solidFill>
              </a:rPr>
              <a:t>kortikosteroidlerle</a:t>
            </a:r>
            <a:r>
              <a:rPr lang="tr-TR" sz="1400" dirty="0">
                <a:solidFill>
                  <a:schemeClr val="accent3">
                    <a:lumMod val="60000"/>
                    <a:lumOff val="40000"/>
                  </a:schemeClr>
                </a:solidFill>
              </a:rPr>
              <a:t> tedavi edilebilir.</a:t>
            </a:r>
          </a:p>
          <a:p>
            <a:r>
              <a:rPr lang="tr-TR" sz="1400" dirty="0">
                <a:solidFill>
                  <a:schemeClr val="accent3">
                    <a:lumMod val="60000"/>
                    <a:lumOff val="40000"/>
                  </a:schemeClr>
                </a:solidFill>
              </a:rPr>
              <a:t>• </a:t>
            </a:r>
            <a:r>
              <a:rPr lang="tr-TR" sz="1400" dirty="0" err="1">
                <a:solidFill>
                  <a:schemeClr val="accent3">
                    <a:lumMod val="60000"/>
                    <a:lumOff val="40000"/>
                  </a:schemeClr>
                </a:solidFill>
              </a:rPr>
              <a:t>Primer</a:t>
            </a:r>
            <a:r>
              <a:rPr lang="tr-TR" sz="1400" dirty="0">
                <a:solidFill>
                  <a:schemeClr val="accent3">
                    <a:lumMod val="60000"/>
                    <a:lumOff val="40000"/>
                  </a:schemeClr>
                </a:solidFill>
              </a:rPr>
              <a:t> </a:t>
            </a:r>
            <a:r>
              <a:rPr lang="tr-TR" sz="1400" dirty="0" err="1">
                <a:solidFill>
                  <a:schemeClr val="accent3">
                    <a:lumMod val="60000"/>
                    <a:lumOff val="40000"/>
                  </a:schemeClr>
                </a:solidFill>
              </a:rPr>
              <a:t>over</a:t>
            </a:r>
            <a:r>
              <a:rPr lang="tr-TR" sz="1400" dirty="0">
                <a:solidFill>
                  <a:schemeClr val="accent3">
                    <a:lumMod val="60000"/>
                    <a:lumOff val="40000"/>
                  </a:schemeClr>
                </a:solidFill>
              </a:rPr>
              <a:t> yetmezliği (POI) olan hastaların östrojen ve </a:t>
            </a:r>
            <a:r>
              <a:rPr lang="tr-TR" sz="1400" dirty="0" err="1">
                <a:solidFill>
                  <a:schemeClr val="accent3">
                    <a:lumMod val="60000"/>
                    <a:lumOff val="40000"/>
                  </a:schemeClr>
                </a:solidFill>
              </a:rPr>
              <a:t>progesteron</a:t>
            </a:r>
            <a:r>
              <a:rPr lang="tr-TR" sz="1400" dirty="0">
                <a:solidFill>
                  <a:schemeClr val="accent3">
                    <a:lumMod val="60000"/>
                    <a:lumOff val="40000"/>
                  </a:schemeClr>
                </a:solidFill>
              </a:rPr>
              <a:t> </a:t>
            </a:r>
            <a:r>
              <a:rPr lang="tr-TR" sz="1400" dirty="0" err="1">
                <a:solidFill>
                  <a:schemeClr val="accent3">
                    <a:lumMod val="60000"/>
                    <a:lumOff val="40000"/>
                  </a:schemeClr>
                </a:solidFill>
              </a:rPr>
              <a:t>replasmanına</a:t>
            </a:r>
            <a:r>
              <a:rPr lang="tr-TR" sz="1400" dirty="0">
                <a:solidFill>
                  <a:schemeClr val="accent3">
                    <a:lumMod val="60000"/>
                    <a:lumOff val="40000"/>
                  </a:schemeClr>
                </a:solidFill>
              </a:rPr>
              <a:t> ihtiyacı olacaktır. Bu hastaların gebe kalmak için </a:t>
            </a:r>
            <a:r>
              <a:rPr lang="tr-TR" sz="1400" dirty="0" err="1">
                <a:solidFill>
                  <a:schemeClr val="accent3">
                    <a:lumMod val="60000"/>
                    <a:lumOff val="40000"/>
                  </a:schemeClr>
                </a:solidFill>
              </a:rPr>
              <a:t>donör</a:t>
            </a:r>
            <a:r>
              <a:rPr lang="tr-TR" sz="1400" dirty="0">
                <a:solidFill>
                  <a:schemeClr val="accent3">
                    <a:lumMod val="60000"/>
                    <a:lumOff val="40000"/>
                  </a:schemeClr>
                </a:solidFill>
              </a:rPr>
              <a:t> oositleri kullanılarak in </a:t>
            </a:r>
            <a:r>
              <a:rPr lang="tr-TR" sz="1400" dirty="0" err="1">
                <a:solidFill>
                  <a:schemeClr val="accent3">
                    <a:lumMod val="60000"/>
                    <a:lumOff val="40000"/>
                  </a:schemeClr>
                </a:solidFill>
              </a:rPr>
              <a:t>vitro</a:t>
            </a:r>
            <a:r>
              <a:rPr lang="tr-TR" sz="1400" dirty="0">
                <a:solidFill>
                  <a:schemeClr val="accent3">
                    <a:lumMod val="60000"/>
                    <a:lumOff val="40000"/>
                  </a:schemeClr>
                </a:solidFill>
              </a:rPr>
              <a:t> </a:t>
            </a:r>
            <a:r>
              <a:rPr lang="tr-TR" sz="1400" dirty="0" err="1">
                <a:solidFill>
                  <a:schemeClr val="accent3">
                    <a:lumMod val="60000"/>
                    <a:lumOff val="40000"/>
                  </a:schemeClr>
                </a:solidFill>
              </a:rPr>
              <a:t>fertilizasyona</a:t>
            </a:r>
            <a:r>
              <a:rPr lang="tr-TR" sz="1400" dirty="0">
                <a:solidFill>
                  <a:schemeClr val="accent3">
                    <a:lumMod val="60000"/>
                    <a:lumOff val="40000"/>
                  </a:schemeClr>
                </a:solidFill>
              </a:rPr>
              <a:t> ihtiyaçları olacaktır. Bu hastalarda osteoporoz ve kalp hastalığı riski artmıştır. Ayrıca </a:t>
            </a:r>
            <a:r>
              <a:rPr lang="tr-TR" sz="1400" dirty="0" err="1">
                <a:solidFill>
                  <a:schemeClr val="accent3">
                    <a:lumMod val="60000"/>
                    <a:lumOff val="40000"/>
                  </a:schemeClr>
                </a:solidFill>
              </a:rPr>
              <a:t>hipotiroidizm</a:t>
            </a:r>
            <a:r>
              <a:rPr lang="tr-TR" sz="1400" dirty="0">
                <a:solidFill>
                  <a:schemeClr val="accent3">
                    <a:lumMod val="60000"/>
                    <a:lumOff val="40000"/>
                  </a:schemeClr>
                </a:solidFill>
              </a:rPr>
              <a:t>, </a:t>
            </a:r>
            <a:r>
              <a:rPr lang="tr-TR" sz="1400" dirty="0" err="1">
                <a:solidFill>
                  <a:schemeClr val="accent3">
                    <a:lumMod val="60000"/>
                    <a:lumOff val="40000"/>
                  </a:schemeClr>
                </a:solidFill>
              </a:rPr>
              <a:t>Addison</a:t>
            </a:r>
            <a:r>
              <a:rPr lang="tr-TR" sz="1400" dirty="0">
                <a:solidFill>
                  <a:schemeClr val="accent3">
                    <a:lumMod val="60000"/>
                    <a:lumOff val="40000"/>
                  </a:schemeClr>
                </a:solidFill>
              </a:rPr>
              <a:t> hastalığı ve </a:t>
            </a:r>
            <a:r>
              <a:rPr lang="tr-TR" sz="1400" dirty="0" err="1">
                <a:solidFill>
                  <a:schemeClr val="accent3">
                    <a:lumMod val="60000"/>
                    <a:lumOff val="40000"/>
                  </a:schemeClr>
                </a:solidFill>
              </a:rPr>
              <a:t>diabetes</a:t>
            </a:r>
            <a:r>
              <a:rPr lang="tr-TR" sz="1400" dirty="0">
                <a:solidFill>
                  <a:schemeClr val="accent3">
                    <a:lumMod val="60000"/>
                    <a:lumOff val="40000"/>
                  </a:schemeClr>
                </a:solidFill>
              </a:rPr>
              <a:t> </a:t>
            </a:r>
            <a:r>
              <a:rPr lang="tr-TR" sz="1400" dirty="0" err="1">
                <a:solidFill>
                  <a:schemeClr val="accent3">
                    <a:lumMod val="60000"/>
                    <a:lumOff val="40000"/>
                  </a:schemeClr>
                </a:solidFill>
              </a:rPr>
              <a:t>mellitus</a:t>
            </a:r>
            <a:r>
              <a:rPr lang="tr-TR" sz="1400" dirty="0">
                <a:solidFill>
                  <a:schemeClr val="accent3">
                    <a:lumMod val="60000"/>
                    <a:lumOff val="40000"/>
                  </a:schemeClr>
                </a:solidFill>
              </a:rPr>
              <a:t> gibi </a:t>
            </a:r>
            <a:r>
              <a:rPr lang="tr-TR" sz="1400" dirty="0" err="1">
                <a:solidFill>
                  <a:schemeClr val="accent3">
                    <a:lumMod val="60000"/>
                    <a:lumOff val="40000"/>
                  </a:schemeClr>
                </a:solidFill>
              </a:rPr>
              <a:t>otoimmün</a:t>
            </a:r>
            <a:r>
              <a:rPr lang="tr-TR" sz="1400" dirty="0">
                <a:solidFill>
                  <a:schemeClr val="accent3">
                    <a:lumMod val="60000"/>
                    <a:lumOff val="40000"/>
                  </a:schemeClr>
                </a:solidFill>
              </a:rPr>
              <a:t> bozukluklarla da ilişkili olabilir. Bu nedenle açlık kan şekeri, TSH ve klinik olarak uygunsa sabah </a:t>
            </a:r>
            <a:r>
              <a:rPr lang="tr-TR" sz="1400" dirty="0" err="1">
                <a:solidFill>
                  <a:schemeClr val="accent3">
                    <a:lumMod val="60000"/>
                    <a:lumOff val="40000"/>
                  </a:schemeClr>
                </a:solidFill>
              </a:rPr>
              <a:t>kortizolü</a:t>
            </a:r>
            <a:r>
              <a:rPr lang="tr-TR" sz="1400" dirty="0">
                <a:solidFill>
                  <a:schemeClr val="accent3">
                    <a:lumMod val="60000"/>
                    <a:lumOff val="40000"/>
                  </a:schemeClr>
                </a:solidFill>
              </a:rPr>
              <a:t> ölçülmelidir. Y kromozomu varlığında, </a:t>
            </a:r>
            <a:r>
              <a:rPr lang="tr-TR" sz="1400" dirty="0" err="1">
                <a:solidFill>
                  <a:schemeClr val="accent3">
                    <a:lumMod val="60000"/>
                    <a:lumOff val="40000"/>
                  </a:schemeClr>
                </a:solidFill>
              </a:rPr>
              <a:t>gonadal</a:t>
            </a:r>
            <a:r>
              <a:rPr lang="tr-TR" sz="1400" dirty="0">
                <a:solidFill>
                  <a:schemeClr val="accent3">
                    <a:lumMod val="60000"/>
                    <a:lumOff val="40000"/>
                  </a:schemeClr>
                </a:solidFill>
              </a:rPr>
              <a:t> tümörlerden kaçınmak için tanı anında </a:t>
            </a:r>
            <a:r>
              <a:rPr lang="tr-TR" sz="1400" dirty="0" err="1">
                <a:solidFill>
                  <a:schemeClr val="accent3">
                    <a:lumMod val="60000"/>
                    <a:lumOff val="40000"/>
                  </a:schemeClr>
                </a:solidFill>
              </a:rPr>
              <a:t>gonadal</a:t>
            </a:r>
            <a:r>
              <a:rPr lang="tr-TR" sz="1400" dirty="0">
                <a:solidFill>
                  <a:schemeClr val="accent3">
                    <a:lumMod val="60000"/>
                    <a:lumOff val="40000"/>
                  </a:schemeClr>
                </a:solidFill>
              </a:rPr>
              <a:t> dokunun çıkarılması önerilir.</a:t>
            </a:r>
          </a:p>
          <a:p>
            <a:r>
              <a:rPr lang="tr-TR" sz="1400" dirty="0">
                <a:solidFill>
                  <a:schemeClr val="accent3">
                    <a:lumMod val="60000"/>
                    <a:lumOff val="40000"/>
                  </a:schemeClr>
                </a:solidFill>
              </a:rPr>
              <a:t>• </a:t>
            </a:r>
            <a:r>
              <a:rPr lang="tr-TR" sz="1400" dirty="0" err="1">
                <a:solidFill>
                  <a:schemeClr val="accent3">
                    <a:lumMod val="60000"/>
                    <a:lumOff val="40000"/>
                  </a:schemeClr>
                </a:solidFill>
              </a:rPr>
              <a:t>Hipotiroidi</a:t>
            </a:r>
            <a:r>
              <a:rPr lang="tr-TR" sz="1400" dirty="0">
                <a:solidFill>
                  <a:schemeClr val="accent3">
                    <a:lumMod val="60000"/>
                    <a:lumOff val="40000"/>
                  </a:schemeClr>
                </a:solidFill>
              </a:rPr>
              <a:t> </a:t>
            </a:r>
            <a:r>
              <a:rPr lang="tr-TR" sz="1400" dirty="0" err="1">
                <a:solidFill>
                  <a:schemeClr val="accent3">
                    <a:lumMod val="60000"/>
                    <a:lumOff val="40000"/>
                  </a:schemeClr>
                </a:solidFill>
              </a:rPr>
              <a:t>tiroid</a:t>
            </a:r>
            <a:r>
              <a:rPr lang="tr-TR" sz="1400" dirty="0">
                <a:solidFill>
                  <a:schemeClr val="accent3">
                    <a:lumMod val="60000"/>
                    <a:lumOff val="40000"/>
                  </a:schemeClr>
                </a:solidFill>
              </a:rPr>
              <a:t> </a:t>
            </a:r>
            <a:r>
              <a:rPr lang="tr-TR" sz="1400" dirty="0" err="1">
                <a:solidFill>
                  <a:schemeClr val="accent3">
                    <a:lumMod val="60000"/>
                    <a:lumOff val="40000"/>
                  </a:schemeClr>
                </a:solidFill>
              </a:rPr>
              <a:t>replasmanı</a:t>
            </a:r>
            <a:r>
              <a:rPr lang="tr-TR" sz="1400" dirty="0">
                <a:solidFill>
                  <a:schemeClr val="accent3">
                    <a:lumMod val="60000"/>
                    <a:lumOff val="40000"/>
                  </a:schemeClr>
                </a:solidFill>
              </a:rPr>
              <a:t> ile tedavi edilmelidir.</a:t>
            </a:r>
          </a:p>
          <a:p>
            <a:r>
              <a:rPr lang="tr-TR" sz="1400" dirty="0">
                <a:solidFill>
                  <a:schemeClr val="accent3">
                    <a:lumMod val="60000"/>
                    <a:lumOff val="40000"/>
                  </a:schemeClr>
                </a:solidFill>
              </a:rPr>
              <a:t>• </a:t>
            </a:r>
            <a:r>
              <a:rPr lang="tr-TR" sz="1400" dirty="0" err="1">
                <a:solidFill>
                  <a:schemeClr val="accent3">
                    <a:lumMod val="60000"/>
                    <a:lumOff val="40000"/>
                  </a:schemeClr>
                </a:solidFill>
              </a:rPr>
              <a:t>Hiperprolaktinemi</a:t>
            </a:r>
            <a:r>
              <a:rPr lang="tr-TR" sz="1400" dirty="0">
                <a:solidFill>
                  <a:schemeClr val="accent3">
                    <a:lumMod val="60000"/>
                    <a:lumOff val="40000"/>
                  </a:schemeClr>
                </a:solidFill>
              </a:rPr>
              <a:t>, suçlu ilaçlardan kaçınarak veya </a:t>
            </a:r>
            <a:r>
              <a:rPr lang="tr-TR" sz="1400" dirty="0" err="1">
                <a:solidFill>
                  <a:schemeClr val="accent3">
                    <a:lumMod val="60000"/>
                    <a:lumOff val="40000"/>
                  </a:schemeClr>
                </a:solidFill>
              </a:rPr>
              <a:t>bromokriptin</a:t>
            </a:r>
            <a:r>
              <a:rPr lang="tr-TR" sz="1400" dirty="0">
                <a:solidFill>
                  <a:schemeClr val="accent3">
                    <a:lumMod val="60000"/>
                    <a:lumOff val="40000"/>
                  </a:schemeClr>
                </a:solidFill>
              </a:rPr>
              <a:t> veya </a:t>
            </a:r>
            <a:r>
              <a:rPr lang="tr-TR" sz="1400" dirty="0" err="1">
                <a:solidFill>
                  <a:schemeClr val="accent3">
                    <a:lumMod val="60000"/>
                    <a:lumOff val="40000"/>
                  </a:schemeClr>
                </a:solidFill>
              </a:rPr>
              <a:t>kabergolin</a:t>
            </a:r>
            <a:r>
              <a:rPr lang="tr-TR" sz="1400" dirty="0">
                <a:solidFill>
                  <a:schemeClr val="accent3">
                    <a:lumMod val="60000"/>
                    <a:lumOff val="40000"/>
                  </a:schemeClr>
                </a:solidFill>
              </a:rPr>
              <a:t> gibi </a:t>
            </a:r>
            <a:r>
              <a:rPr lang="tr-TR" sz="1400" dirty="0" err="1">
                <a:solidFill>
                  <a:schemeClr val="accent3">
                    <a:lumMod val="60000"/>
                    <a:lumOff val="40000"/>
                  </a:schemeClr>
                </a:solidFill>
              </a:rPr>
              <a:t>dopamin</a:t>
            </a:r>
            <a:r>
              <a:rPr lang="tr-TR" sz="1400" dirty="0">
                <a:solidFill>
                  <a:schemeClr val="accent3">
                    <a:lumMod val="60000"/>
                    <a:lumOff val="40000"/>
                  </a:schemeClr>
                </a:solidFill>
              </a:rPr>
              <a:t> </a:t>
            </a:r>
            <a:r>
              <a:rPr lang="tr-TR" sz="1400" dirty="0" err="1">
                <a:solidFill>
                  <a:schemeClr val="accent3">
                    <a:lumMod val="60000"/>
                    <a:lumOff val="40000"/>
                  </a:schemeClr>
                </a:solidFill>
              </a:rPr>
              <a:t>agonistleri</a:t>
            </a:r>
            <a:r>
              <a:rPr lang="tr-TR" sz="1400" dirty="0">
                <a:solidFill>
                  <a:schemeClr val="accent3">
                    <a:lumMod val="60000"/>
                    <a:lumOff val="40000"/>
                  </a:schemeClr>
                </a:solidFill>
              </a:rPr>
              <a:t> vererek tedavi edilir. Hipofiz adenomları nadiren ameliyat gerektirir ancak görsel değişiklikler gibi ikincil eksiklikler gözlendiğinde, tıbbi tedaviye dirençli olduklarında veya lezyon hızla büyüyorsa ameliyat yapılabilir.</a:t>
            </a:r>
          </a:p>
          <a:p>
            <a:endParaRPr lang="tr-TR" sz="1400" dirty="0">
              <a:solidFill>
                <a:schemeClr val="accent3">
                  <a:lumMod val="60000"/>
                  <a:lumOff val="40000"/>
                </a:schemeClr>
              </a:solidFill>
            </a:endParaRPr>
          </a:p>
        </p:txBody>
      </p:sp>
      <p:pic>
        <p:nvPicPr>
          <p:cNvPr id="5" name="Resim 4"/>
          <p:cNvPicPr>
            <a:picLocks noChangeAspect="1"/>
          </p:cNvPicPr>
          <p:nvPr/>
        </p:nvPicPr>
        <p:blipFill>
          <a:blip r:embed="rId2"/>
          <a:stretch>
            <a:fillRect/>
          </a:stretch>
        </p:blipFill>
        <p:spPr>
          <a:xfrm>
            <a:off x="9604904" y="4584170"/>
            <a:ext cx="2143125" cy="2143125"/>
          </a:xfrm>
          <a:prstGeom prst="rect">
            <a:avLst/>
          </a:prstGeom>
        </p:spPr>
      </p:pic>
      <p:pic>
        <p:nvPicPr>
          <p:cNvPr id="6" name="Resim 5"/>
          <p:cNvPicPr>
            <a:picLocks noChangeAspect="1"/>
          </p:cNvPicPr>
          <p:nvPr/>
        </p:nvPicPr>
        <p:blipFill>
          <a:blip r:embed="rId3"/>
          <a:stretch>
            <a:fillRect/>
          </a:stretch>
        </p:blipFill>
        <p:spPr>
          <a:xfrm>
            <a:off x="9281053" y="2745317"/>
            <a:ext cx="2790825" cy="1638300"/>
          </a:xfrm>
          <a:prstGeom prst="rect">
            <a:avLst/>
          </a:prstGeom>
        </p:spPr>
      </p:pic>
      <p:pic>
        <p:nvPicPr>
          <p:cNvPr id="7" name="Resim 6"/>
          <p:cNvPicPr>
            <a:picLocks noChangeAspect="1"/>
          </p:cNvPicPr>
          <p:nvPr/>
        </p:nvPicPr>
        <p:blipFill>
          <a:blip r:embed="rId4"/>
          <a:stretch>
            <a:fillRect/>
          </a:stretch>
        </p:blipFill>
        <p:spPr>
          <a:xfrm>
            <a:off x="9257240" y="689557"/>
            <a:ext cx="2838450" cy="1609725"/>
          </a:xfrm>
          <a:prstGeom prst="rect">
            <a:avLst/>
          </a:prstGeom>
        </p:spPr>
      </p:pic>
    </p:spTree>
    <p:extLst>
      <p:ext uri="{BB962C8B-B14F-4D97-AF65-F5344CB8AC3E}">
        <p14:creationId xmlns:p14="http://schemas.microsoft.com/office/powerpoint/2010/main" val="1098042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AMENORE</a:t>
            </a:r>
            <a:br>
              <a:rPr lang="tr-TR" dirty="0"/>
            </a:br>
            <a:r>
              <a:rPr lang="tr-TR" dirty="0"/>
              <a:t>Tedavi</a:t>
            </a:r>
          </a:p>
        </p:txBody>
      </p:sp>
      <p:sp>
        <p:nvSpPr>
          <p:cNvPr id="3" name="İçerik Yer Tutucusu 2"/>
          <p:cNvSpPr>
            <a:spLocks noGrp="1"/>
          </p:cNvSpPr>
          <p:nvPr>
            <p:ph idx="1"/>
          </p:nvPr>
        </p:nvSpPr>
        <p:spPr>
          <a:xfrm>
            <a:off x="646111" y="1968251"/>
            <a:ext cx="8946541" cy="4195481"/>
          </a:xfrm>
        </p:spPr>
        <p:txBody>
          <a:bodyPr>
            <a:normAutofit/>
          </a:bodyPr>
          <a:lstStyle/>
          <a:p>
            <a:r>
              <a:rPr lang="tr-TR" sz="1400" dirty="0">
                <a:solidFill>
                  <a:schemeClr val="accent3">
                    <a:lumMod val="60000"/>
                    <a:lumOff val="40000"/>
                  </a:schemeClr>
                </a:solidFill>
              </a:rPr>
              <a:t>• </a:t>
            </a:r>
            <a:r>
              <a:rPr lang="tr-TR" sz="1400" dirty="0" err="1">
                <a:solidFill>
                  <a:schemeClr val="accent3">
                    <a:lumMod val="60000"/>
                    <a:lumOff val="40000"/>
                  </a:schemeClr>
                </a:solidFill>
              </a:rPr>
              <a:t>Hipotalamik</a:t>
            </a:r>
            <a:r>
              <a:rPr lang="tr-TR" sz="1400" dirty="0">
                <a:solidFill>
                  <a:schemeClr val="accent3">
                    <a:lumMod val="60000"/>
                    <a:lumOff val="40000"/>
                  </a:schemeClr>
                </a:solidFill>
              </a:rPr>
              <a:t> </a:t>
            </a:r>
            <a:r>
              <a:rPr lang="tr-TR" sz="1400" dirty="0" err="1">
                <a:solidFill>
                  <a:schemeClr val="accent3">
                    <a:lumMod val="60000"/>
                    <a:lumOff val="40000"/>
                  </a:schemeClr>
                </a:solidFill>
              </a:rPr>
              <a:t>amenorenin</a:t>
            </a:r>
            <a:r>
              <a:rPr lang="tr-TR" sz="1400" dirty="0">
                <a:solidFill>
                  <a:schemeClr val="accent3">
                    <a:lumMod val="60000"/>
                    <a:lumOff val="40000"/>
                  </a:schemeClr>
                </a:solidFill>
              </a:rPr>
              <a:t> tedavisi etiyolojiye bağlıdır. Yeme bozuklukları olan veya aşırı egzersiz yapan hastalar davranış değişikliği ve beslenme danışmanlığına ihtiyaç duyacaktır. Elit sporcular egzersiz rejimlerini değiştirmemeyi tercih edebilir ve bu nedenle östrojen tedavisi ve osteoporozun önlenmesi gerekecektir. Kısırlıkla ilişkili olduğunda, </a:t>
            </a:r>
            <a:r>
              <a:rPr lang="tr-TR" sz="1400" dirty="0" err="1">
                <a:solidFill>
                  <a:schemeClr val="accent3">
                    <a:lumMod val="60000"/>
                    <a:lumOff val="40000"/>
                  </a:schemeClr>
                </a:solidFill>
              </a:rPr>
              <a:t>klomifen</a:t>
            </a:r>
            <a:r>
              <a:rPr lang="tr-TR" sz="1400" dirty="0">
                <a:solidFill>
                  <a:schemeClr val="accent3">
                    <a:lumMod val="60000"/>
                    <a:lumOff val="40000"/>
                  </a:schemeClr>
                </a:solidFill>
              </a:rPr>
              <a:t> </a:t>
            </a:r>
            <a:r>
              <a:rPr lang="tr-TR" sz="1400" dirty="0" err="1">
                <a:solidFill>
                  <a:schemeClr val="accent3">
                    <a:lumMod val="60000"/>
                    <a:lumOff val="40000"/>
                  </a:schemeClr>
                </a:solidFill>
              </a:rPr>
              <a:t>sitrat</a:t>
            </a:r>
            <a:r>
              <a:rPr lang="tr-TR" sz="1400" dirty="0">
                <a:solidFill>
                  <a:schemeClr val="accent3">
                    <a:lumMod val="60000"/>
                    <a:lumOff val="40000"/>
                  </a:schemeClr>
                </a:solidFill>
              </a:rPr>
              <a:t>, </a:t>
            </a:r>
            <a:r>
              <a:rPr lang="tr-TR" sz="1400" dirty="0" err="1">
                <a:solidFill>
                  <a:schemeClr val="accent3">
                    <a:lumMod val="60000"/>
                    <a:lumOff val="40000"/>
                  </a:schemeClr>
                </a:solidFill>
              </a:rPr>
              <a:t>ekzojen</a:t>
            </a:r>
            <a:r>
              <a:rPr lang="tr-TR" sz="1400" dirty="0">
                <a:solidFill>
                  <a:schemeClr val="accent3">
                    <a:lumMod val="60000"/>
                    <a:lumOff val="40000"/>
                  </a:schemeClr>
                </a:solidFill>
              </a:rPr>
              <a:t> </a:t>
            </a:r>
            <a:r>
              <a:rPr lang="tr-TR" sz="1400" dirty="0" err="1">
                <a:solidFill>
                  <a:schemeClr val="accent3">
                    <a:lumMod val="60000"/>
                    <a:lumOff val="40000"/>
                  </a:schemeClr>
                </a:solidFill>
              </a:rPr>
              <a:t>gonadotropinler</a:t>
            </a:r>
            <a:r>
              <a:rPr lang="tr-TR" sz="1400" dirty="0">
                <a:solidFill>
                  <a:schemeClr val="accent3">
                    <a:lumMod val="60000"/>
                    <a:lumOff val="40000"/>
                  </a:schemeClr>
                </a:solidFill>
              </a:rPr>
              <a:t> veya </a:t>
            </a:r>
            <a:r>
              <a:rPr lang="tr-TR" sz="1400" dirty="0" err="1">
                <a:solidFill>
                  <a:schemeClr val="accent3">
                    <a:lumMod val="60000"/>
                    <a:lumOff val="40000"/>
                  </a:schemeClr>
                </a:solidFill>
              </a:rPr>
              <a:t>pulsatil</a:t>
            </a:r>
            <a:r>
              <a:rPr lang="tr-TR" sz="1400" dirty="0">
                <a:solidFill>
                  <a:schemeClr val="accent3">
                    <a:lumMod val="60000"/>
                    <a:lumOff val="40000"/>
                  </a:schemeClr>
                </a:solidFill>
              </a:rPr>
              <a:t> </a:t>
            </a:r>
            <a:r>
              <a:rPr lang="tr-TR" sz="1400" dirty="0" err="1">
                <a:solidFill>
                  <a:schemeClr val="accent3">
                    <a:lumMod val="60000"/>
                    <a:lumOff val="40000"/>
                  </a:schemeClr>
                </a:solidFill>
              </a:rPr>
              <a:t>GnRH</a:t>
            </a:r>
            <a:r>
              <a:rPr lang="tr-TR" sz="1400" dirty="0">
                <a:solidFill>
                  <a:schemeClr val="accent3">
                    <a:lumMod val="60000"/>
                    <a:lumOff val="40000"/>
                  </a:schemeClr>
                </a:solidFill>
              </a:rPr>
              <a:t> tedavisi ile yumurtlama indüksiyonu önerilmelidir.</a:t>
            </a:r>
          </a:p>
          <a:p>
            <a:r>
              <a:rPr lang="tr-TR" sz="1400" dirty="0">
                <a:solidFill>
                  <a:schemeClr val="accent3">
                    <a:lumMod val="60000"/>
                    <a:lumOff val="40000"/>
                  </a:schemeClr>
                </a:solidFill>
              </a:rPr>
              <a:t>• </a:t>
            </a:r>
            <a:r>
              <a:rPr lang="tr-TR" sz="1400" dirty="0" err="1">
                <a:solidFill>
                  <a:schemeClr val="accent3">
                    <a:lumMod val="60000"/>
                    <a:lumOff val="40000"/>
                  </a:schemeClr>
                </a:solidFill>
              </a:rPr>
              <a:t>PCOS'un</a:t>
            </a:r>
            <a:r>
              <a:rPr lang="tr-TR" sz="1400" dirty="0">
                <a:solidFill>
                  <a:schemeClr val="accent3">
                    <a:lumMod val="60000"/>
                    <a:lumOff val="40000"/>
                  </a:schemeClr>
                </a:solidFill>
              </a:rPr>
              <a:t> birincil tedavisi diyet ve egzersiz yoluyla kilo kaybıdır. Diğer tedavi seçenekleri şunlardır:</a:t>
            </a:r>
          </a:p>
          <a:p>
            <a:pPr lvl="1"/>
            <a:r>
              <a:rPr lang="tr-TR" sz="1050" dirty="0">
                <a:solidFill>
                  <a:schemeClr val="accent3">
                    <a:lumMod val="60000"/>
                    <a:lumOff val="40000"/>
                  </a:schemeClr>
                </a:solidFill>
              </a:rPr>
              <a:t>1. Normal </a:t>
            </a:r>
            <a:r>
              <a:rPr lang="tr-TR" sz="1050" dirty="0" err="1">
                <a:solidFill>
                  <a:schemeClr val="accent3">
                    <a:lumMod val="60000"/>
                    <a:lumOff val="40000"/>
                  </a:schemeClr>
                </a:solidFill>
              </a:rPr>
              <a:t>endometriyumun</a:t>
            </a:r>
            <a:r>
              <a:rPr lang="tr-TR" sz="1050" dirty="0">
                <a:solidFill>
                  <a:schemeClr val="accent3">
                    <a:lumMod val="60000"/>
                    <a:lumOff val="40000"/>
                  </a:schemeClr>
                </a:solidFill>
              </a:rPr>
              <a:t> korunmasına yardımcı olmak için oral </a:t>
            </a:r>
            <a:r>
              <a:rPr lang="tr-TR" sz="1050" dirty="0" err="1">
                <a:solidFill>
                  <a:schemeClr val="accent3">
                    <a:lumMod val="60000"/>
                    <a:lumOff val="40000"/>
                  </a:schemeClr>
                </a:solidFill>
              </a:rPr>
              <a:t>kontraseptif</a:t>
            </a:r>
            <a:r>
              <a:rPr lang="tr-TR" sz="1050" dirty="0">
                <a:solidFill>
                  <a:schemeClr val="accent3">
                    <a:lumMod val="60000"/>
                    <a:lumOff val="40000"/>
                  </a:schemeClr>
                </a:solidFill>
              </a:rPr>
              <a:t> hapların veya siklik </a:t>
            </a:r>
            <a:r>
              <a:rPr lang="tr-TR" sz="1050" dirty="0" err="1">
                <a:solidFill>
                  <a:schemeClr val="accent3">
                    <a:lumMod val="60000"/>
                    <a:lumOff val="40000"/>
                  </a:schemeClr>
                </a:solidFill>
              </a:rPr>
              <a:t>progestagenal</a:t>
            </a:r>
            <a:r>
              <a:rPr lang="tr-TR" sz="1050" dirty="0">
                <a:solidFill>
                  <a:schemeClr val="accent3">
                    <a:lumMod val="60000"/>
                    <a:lumOff val="40000"/>
                  </a:schemeClr>
                </a:solidFill>
              </a:rPr>
              <a:t> ajanların kullanımı.</a:t>
            </a:r>
          </a:p>
          <a:p>
            <a:pPr lvl="1"/>
            <a:r>
              <a:rPr lang="tr-TR" sz="1050" dirty="0">
                <a:solidFill>
                  <a:schemeClr val="accent3">
                    <a:lumMod val="60000"/>
                    <a:lumOff val="40000"/>
                  </a:schemeClr>
                </a:solidFill>
              </a:rPr>
              <a:t>2. İnsülin direncini azaltmak ve yumurtlama işlevini iyileştirmek için </a:t>
            </a:r>
            <a:r>
              <a:rPr lang="tr-TR" sz="1050" dirty="0" err="1">
                <a:solidFill>
                  <a:schemeClr val="accent3">
                    <a:lumMod val="60000"/>
                    <a:lumOff val="40000"/>
                  </a:schemeClr>
                </a:solidFill>
              </a:rPr>
              <a:t>metformin</a:t>
            </a:r>
            <a:r>
              <a:rPr lang="tr-TR" sz="1050" dirty="0">
                <a:solidFill>
                  <a:schemeClr val="accent3">
                    <a:lumMod val="60000"/>
                    <a:lumOff val="40000"/>
                  </a:schemeClr>
                </a:solidFill>
              </a:rPr>
              <a:t> gibi insülin </a:t>
            </a:r>
            <a:r>
              <a:rPr lang="tr-TR" sz="1050" dirty="0" err="1">
                <a:solidFill>
                  <a:schemeClr val="accent3">
                    <a:lumMod val="60000"/>
                    <a:lumOff val="40000"/>
                  </a:schemeClr>
                </a:solidFill>
              </a:rPr>
              <a:t>duyarlılaştırıcı</a:t>
            </a:r>
            <a:r>
              <a:rPr lang="tr-TR" sz="1050" dirty="0">
                <a:solidFill>
                  <a:schemeClr val="accent3">
                    <a:lumMod val="60000"/>
                    <a:lumOff val="40000"/>
                  </a:schemeClr>
                </a:solidFill>
              </a:rPr>
              <a:t> ajanlar. Son çalışmalar, insülin </a:t>
            </a:r>
            <a:r>
              <a:rPr lang="tr-TR" sz="1050" dirty="0" err="1">
                <a:solidFill>
                  <a:schemeClr val="accent3">
                    <a:lumMod val="60000"/>
                    <a:lumOff val="40000"/>
                  </a:schemeClr>
                </a:solidFill>
              </a:rPr>
              <a:t>duyarlılaştırıcı</a:t>
            </a:r>
            <a:r>
              <a:rPr lang="tr-TR" sz="1050" dirty="0">
                <a:solidFill>
                  <a:schemeClr val="accent3">
                    <a:lumMod val="60000"/>
                    <a:lumOff val="40000"/>
                  </a:schemeClr>
                </a:solidFill>
              </a:rPr>
              <a:t> ajanların yumurtlama çabasını iyileştirmede o kadar etkili olmayabileceğini öne sürüyor.</a:t>
            </a:r>
          </a:p>
          <a:p>
            <a:pPr lvl="1"/>
            <a:r>
              <a:rPr lang="tr-TR" sz="1050" dirty="0">
                <a:solidFill>
                  <a:schemeClr val="accent3">
                    <a:lumMod val="60000"/>
                    <a:lumOff val="40000"/>
                  </a:schemeClr>
                </a:solidFill>
              </a:rPr>
              <a:t>3. </a:t>
            </a:r>
            <a:r>
              <a:rPr lang="tr-TR" sz="1050" dirty="0" err="1">
                <a:solidFill>
                  <a:schemeClr val="accent3">
                    <a:lumMod val="60000"/>
                    <a:lumOff val="40000"/>
                  </a:schemeClr>
                </a:solidFill>
              </a:rPr>
              <a:t>Hiperandrojenizmi</a:t>
            </a:r>
            <a:r>
              <a:rPr lang="tr-TR" sz="1050" dirty="0">
                <a:solidFill>
                  <a:schemeClr val="accent3">
                    <a:lumMod val="60000"/>
                    <a:lumOff val="40000"/>
                  </a:schemeClr>
                </a:solidFill>
              </a:rPr>
              <a:t> tedavi etmek için oral </a:t>
            </a:r>
            <a:r>
              <a:rPr lang="tr-TR" sz="1050" dirty="0" err="1">
                <a:solidFill>
                  <a:schemeClr val="accent3">
                    <a:lumMod val="60000"/>
                    <a:lumOff val="40000"/>
                  </a:schemeClr>
                </a:solidFill>
              </a:rPr>
              <a:t>kontraseptifler</a:t>
            </a:r>
            <a:r>
              <a:rPr lang="tr-TR" sz="1050" dirty="0">
                <a:solidFill>
                  <a:schemeClr val="accent3">
                    <a:lumMod val="60000"/>
                    <a:lumOff val="40000"/>
                  </a:schemeClr>
                </a:solidFill>
              </a:rPr>
              <a:t> ve/veya </a:t>
            </a:r>
            <a:r>
              <a:rPr lang="tr-TR" sz="1050" dirty="0" err="1">
                <a:solidFill>
                  <a:schemeClr val="accent3">
                    <a:lumMod val="60000"/>
                    <a:lumOff val="40000"/>
                  </a:schemeClr>
                </a:solidFill>
              </a:rPr>
              <a:t>spironolakton</a:t>
            </a:r>
            <a:r>
              <a:rPr lang="tr-TR" sz="1050" dirty="0">
                <a:solidFill>
                  <a:schemeClr val="accent3">
                    <a:lumMod val="60000"/>
                    <a:lumOff val="40000"/>
                  </a:schemeClr>
                </a:solidFill>
              </a:rPr>
              <a:t>.</a:t>
            </a:r>
          </a:p>
          <a:p>
            <a:pPr lvl="1"/>
            <a:r>
              <a:rPr lang="tr-TR" sz="1050" dirty="0">
                <a:solidFill>
                  <a:schemeClr val="accent3">
                    <a:lumMod val="60000"/>
                    <a:lumOff val="40000"/>
                  </a:schemeClr>
                </a:solidFill>
              </a:rPr>
              <a:t>4. Yumurtlamayı sağlamak için </a:t>
            </a:r>
            <a:r>
              <a:rPr lang="tr-TR" sz="1050" dirty="0" err="1">
                <a:solidFill>
                  <a:schemeClr val="accent3">
                    <a:lumMod val="60000"/>
                    <a:lumOff val="40000"/>
                  </a:schemeClr>
                </a:solidFill>
              </a:rPr>
              <a:t>klomifen</a:t>
            </a:r>
            <a:r>
              <a:rPr lang="tr-TR" sz="1050" dirty="0">
                <a:solidFill>
                  <a:schemeClr val="accent3">
                    <a:lumMod val="60000"/>
                    <a:lumOff val="40000"/>
                  </a:schemeClr>
                </a:solidFill>
              </a:rPr>
              <a:t> </a:t>
            </a:r>
            <a:r>
              <a:rPr lang="tr-TR" sz="1050" dirty="0" err="1">
                <a:solidFill>
                  <a:schemeClr val="accent3">
                    <a:lumMod val="60000"/>
                    <a:lumOff val="40000"/>
                  </a:schemeClr>
                </a:solidFill>
              </a:rPr>
              <a:t>sitrat</a:t>
            </a:r>
            <a:r>
              <a:rPr lang="tr-TR" sz="1050" dirty="0">
                <a:solidFill>
                  <a:schemeClr val="accent3">
                    <a:lumMod val="60000"/>
                    <a:lumOff val="40000"/>
                  </a:schemeClr>
                </a:solidFill>
              </a:rPr>
              <a:t> veya </a:t>
            </a:r>
            <a:r>
              <a:rPr lang="tr-TR" sz="1050" dirty="0" err="1">
                <a:solidFill>
                  <a:schemeClr val="accent3">
                    <a:lumMod val="60000"/>
                    <a:lumOff val="40000"/>
                  </a:schemeClr>
                </a:solidFill>
              </a:rPr>
              <a:t>letrozol</a:t>
            </a:r>
            <a:r>
              <a:rPr lang="tr-TR" sz="1050" dirty="0">
                <a:solidFill>
                  <a:schemeClr val="accent3">
                    <a:lumMod val="60000"/>
                    <a:lumOff val="40000"/>
                  </a:schemeClr>
                </a:solidFill>
              </a:rPr>
              <a:t> gibi bir </a:t>
            </a:r>
            <a:r>
              <a:rPr lang="tr-TR" sz="1050" dirty="0" err="1">
                <a:solidFill>
                  <a:schemeClr val="accent3">
                    <a:lumMod val="60000"/>
                    <a:lumOff val="40000"/>
                  </a:schemeClr>
                </a:solidFill>
              </a:rPr>
              <a:t>aromataz</a:t>
            </a:r>
            <a:r>
              <a:rPr lang="tr-TR" sz="1050" dirty="0">
                <a:solidFill>
                  <a:schemeClr val="accent3">
                    <a:lumMod val="60000"/>
                    <a:lumOff val="40000"/>
                  </a:schemeClr>
                </a:solidFill>
              </a:rPr>
              <a:t> inhibitörü kullanılır.</a:t>
            </a:r>
          </a:p>
          <a:p>
            <a:endParaRPr lang="tr-TR" dirty="0"/>
          </a:p>
        </p:txBody>
      </p:sp>
    </p:spTree>
    <p:extLst>
      <p:ext uri="{BB962C8B-B14F-4D97-AF65-F5344CB8AC3E}">
        <p14:creationId xmlns:p14="http://schemas.microsoft.com/office/powerpoint/2010/main" val="2319589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85000" lnSpcReduction="20000"/>
          </a:bodyPr>
          <a:lstStyle/>
          <a:p>
            <a:pPr lvl="0"/>
            <a:r>
              <a:rPr lang="tr-TR" sz="1800" dirty="0">
                <a:solidFill>
                  <a:schemeClr val="accent3">
                    <a:lumMod val="60000"/>
                    <a:lumOff val="40000"/>
                  </a:schemeClr>
                </a:solidFill>
              </a:rPr>
              <a:t>Anormal </a:t>
            </a:r>
            <a:r>
              <a:rPr lang="tr-TR" sz="1800" dirty="0" err="1">
                <a:solidFill>
                  <a:schemeClr val="accent3">
                    <a:lumMod val="60000"/>
                    <a:lumOff val="40000"/>
                  </a:schemeClr>
                </a:solidFill>
              </a:rPr>
              <a:t>uterin</a:t>
            </a:r>
            <a:r>
              <a:rPr lang="tr-TR" sz="1800" dirty="0">
                <a:solidFill>
                  <a:schemeClr val="accent3">
                    <a:lumMod val="60000"/>
                    <a:lumOff val="40000"/>
                  </a:schemeClr>
                </a:solidFill>
              </a:rPr>
              <a:t> kanamalar (AUK) klinik pratikte aile hekiminin sık karşılaştığı jinekolojik yakınmalar arasında olup hayat boyunca kadınların %30’unu etkiler.</a:t>
            </a:r>
            <a:endParaRPr lang="en-US" sz="1800" dirty="0">
              <a:solidFill>
                <a:schemeClr val="accent3">
                  <a:lumMod val="60000"/>
                  <a:lumOff val="40000"/>
                </a:schemeClr>
              </a:solidFill>
            </a:endParaRPr>
          </a:p>
          <a:p>
            <a:pPr lvl="0"/>
            <a:r>
              <a:rPr lang="tr-TR" sz="1800" dirty="0" err="1">
                <a:solidFill>
                  <a:schemeClr val="accent3">
                    <a:lumMod val="60000"/>
                    <a:lumOff val="40000"/>
                  </a:schemeClr>
                </a:solidFill>
              </a:rPr>
              <a:t>AUK’un</a:t>
            </a:r>
            <a:r>
              <a:rPr lang="tr-TR" sz="1800" dirty="0">
                <a:solidFill>
                  <a:schemeClr val="accent3">
                    <a:lumMod val="60000"/>
                    <a:lumOff val="40000"/>
                  </a:schemeClr>
                </a:solidFill>
              </a:rPr>
              <a:t> yaklaşık 2/3’ü organik nedenlerle meydana gelir. Kalan 1/3’ünü oluşturan </a:t>
            </a:r>
            <a:r>
              <a:rPr lang="tr-TR" sz="1800" dirty="0" err="1">
                <a:solidFill>
                  <a:schemeClr val="accent3">
                    <a:lumMod val="60000"/>
                    <a:lumOff val="40000"/>
                  </a:schemeClr>
                </a:solidFill>
              </a:rPr>
              <a:t>disfonksiyonel</a:t>
            </a:r>
            <a:r>
              <a:rPr lang="tr-TR" sz="1800" dirty="0">
                <a:solidFill>
                  <a:schemeClr val="accent3">
                    <a:lumMod val="60000"/>
                    <a:lumOff val="40000"/>
                  </a:schemeClr>
                </a:solidFill>
              </a:rPr>
              <a:t> </a:t>
            </a:r>
            <a:r>
              <a:rPr lang="tr-TR" sz="1800" dirty="0" err="1">
                <a:solidFill>
                  <a:schemeClr val="accent3">
                    <a:lumMod val="60000"/>
                    <a:lumOff val="40000"/>
                  </a:schemeClr>
                </a:solidFill>
              </a:rPr>
              <a:t>uterin</a:t>
            </a:r>
            <a:r>
              <a:rPr lang="tr-TR" sz="1800" dirty="0">
                <a:solidFill>
                  <a:schemeClr val="accent3">
                    <a:lumMod val="60000"/>
                    <a:lumOff val="40000"/>
                  </a:schemeClr>
                </a:solidFill>
              </a:rPr>
              <a:t> kanamalar (DUK), </a:t>
            </a:r>
            <a:r>
              <a:rPr lang="tr-TR" sz="1800" dirty="0" err="1">
                <a:solidFill>
                  <a:schemeClr val="accent3">
                    <a:lumMod val="60000"/>
                    <a:lumOff val="40000"/>
                  </a:schemeClr>
                </a:solidFill>
              </a:rPr>
              <a:t>uterustan</a:t>
            </a:r>
            <a:r>
              <a:rPr lang="tr-TR" sz="1800" dirty="0">
                <a:solidFill>
                  <a:schemeClr val="accent3">
                    <a:lumMod val="60000"/>
                    <a:lumOff val="40000"/>
                  </a:schemeClr>
                </a:solidFill>
              </a:rPr>
              <a:t> adet dışında oluşan, organik bir neden olmayan kanamaları ifade eder </a:t>
            </a:r>
            <a:endParaRPr lang="en-US" sz="1800" dirty="0">
              <a:solidFill>
                <a:schemeClr val="accent3">
                  <a:lumMod val="60000"/>
                  <a:lumOff val="40000"/>
                </a:schemeClr>
              </a:solidFill>
            </a:endParaRPr>
          </a:p>
          <a:p>
            <a:pPr lvl="0"/>
            <a:r>
              <a:rPr lang="tr-TR" sz="1800" dirty="0">
                <a:solidFill>
                  <a:schemeClr val="accent3">
                    <a:lumMod val="60000"/>
                    <a:lumOff val="40000"/>
                  </a:schemeClr>
                </a:solidFill>
              </a:rPr>
              <a:t>Genelde </a:t>
            </a:r>
            <a:r>
              <a:rPr lang="tr-TR" sz="1800" dirty="0" err="1">
                <a:solidFill>
                  <a:schemeClr val="accent3">
                    <a:lumMod val="60000"/>
                    <a:lumOff val="40000"/>
                  </a:schemeClr>
                </a:solidFill>
              </a:rPr>
              <a:t>hormonal</a:t>
            </a:r>
            <a:r>
              <a:rPr lang="tr-TR" sz="1800" dirty="0">
                <a:solidFill>
                  <a:schemeClr val="accent3">
                    <a:lumMod val="60000"/>
                    <a:lumOff val="40000"/>
                  </a:schemeClr>
                </a:solidFill>
              </a:rPr>
              <a:t> sebeplerle meydana gelen </a:t>
            </a:r>
            <a:r>
              <a:rPr lang="tr-TR" sz="1800" dirty="0" err="1">
                <a:solidFill>
                  <a:schemeClr val="accent3">
                    <a:lumMod val="60000"/>
                    <a:lumOff val="40000"/>
                  </a:schemeClr>
                </a:solidFill>
              </a:rPr>
              <a:t>anovulatuvar</a:t>
            </a:r>
            <a:r>
              <a:rPr lang="tr-TR" sz="1800" dirty="0">
                <a:solidFill>
                  <a:schemeClr val="accent3">
                    <a:lumMod val="60000"/>
                    <a:lumOff val="40000"/>
                  </a:schemeClr>
                </a:solidFill>
              </a:rPr>
              <a:t> kanamalardır. Ancak </a:t>
            </a:r>
            <a:r>
              <a:rPr lang="tr-TR" sz="1800" dirty="0" err="1">
                <a:solidFill>
                  <a:schemeClr val="accent3">
                    <a:lumMod val="60000"/>
                    <a:lumOff val="40000"/>
                  </a:schemeClr>
                </a:solidFill>
              </a:rPr>
              <a:t>ovulatuvar</a:t>
            </a:r>
            <a:r>
              <a:rPr lang="tr-TR" sz="1800" dirty="0">
                <a:solidFill>
                  <a:schemeClr val="accent3">
                    <a:lumMod val="60000"/>
                    <a:lumOff val="40000"/>
                  </a:schemeClr>
                </a:solidFill>
              </a:rPr>
              <a:t> olan DUK da görülür. Tanı için organik bir neden, gebelik, sistemik bir hastalık varlığı olmamalıdır. Kanama genellikle süre, miktar ve sıklık açısından fazladır.</a:t>
            </a:r>
            <a:endParaRPr lang="en-US" sz="1800" dirty="0">
              <a:solidFill>
                <a:schemeClr val="accent3">
                  <a:lumMod val="60000"/>
                  <a:lumOff val="40000"/>
                </a:schemeClr>
              </a:solidFill>
            </a:endParaRPr>
          </a:p>
          <a:p>
            <a:pPr lvl="0"/>
            <a:r>
              <a:rPr lang="tr-TR" sz="1800" dirty="0">
                <a:solidFill>
                  <a:schemeClr val="accent3">
                    <a:lumMod val="60000"/>
                    <a:lumOff val="40000"/>
                  </a:schemeClr>
                </a:solidFill>
              </a:rPr>
              <a:t>Aile hekimine en sık başvuru, </a:t>
            </a:r>
            <a:r>
              <a:rPr lang="tr-TR" sz="1800" dirty="0" err="1">
                <a:solidFill>
                  <a:schemeClr val="accent3">
                    <a:lumMod val="60000"/>
                    <a:lumOff val="40000"/>
                  </a:schemeClr>
                </a:solidFill>
              </a:rPr>
              <a:t>menstrüel</a:t>
            </a:r>
            <a:r>
              <a:rPr lang="tr-TR" sz="1800" dirty="0">
                <a:solidFill>
                  <a:schemeClr val="accent3">
                    <a:lumMod val="60000"/>
                    <a:lumOff val="40000"/>
                  </a:schemeClr>
                </a:solidFill>
              </a:rPr>
              <a:t> kanamanın süre olarak uzun ve miktar olarak fazla olması olup, her yıl 30-49 yaş arası kadınların 20’de biri aile hekimlerine bu nedenle başvurmaktadır.</a:t>
            </a:r>
            <a:endParaRPr lang="en-US" sz="1800" dirty="0">
              <a:solidFill>
                <a:schemeClr val="accent3">
                  <a:lumMod val="60000"/>
                  <a:lumOff val="40000"/>
                </a:schemeClr>
              </a:solidFill>
            </a:endParaRPr>
          </a:p>
          <a:p>
            <a:pPr lvl="0"/>
            <a:r>
              <a:rPr lang="tr-TR" sz="1800" dirty="0">
                <a:solidFill>
                  <a:schemeClr val="accent3">
                    <a:lumMod val="60000"/>
                    <a:lumOff val="40000"/>
                  </a:schemeClr>
                </a:solidFill>
              </a:rPr>
              <a:t>DUK, jinekolojik şikayetlerin %10-15’ini oluşturur. En fazla (%70) </a:t>
            </a:r>
            <a:r>
              <a:rPr lang="tr-TR" sz="1800" dirty="0" err="1">
                <a:solidFill>
                  <a:schemeClr val="accent3">
                    <a:lumMod val="60000"/>
                    <a:lumOff val="40000"/>
                  </a:schemeClr>
                </a:solidFill>
              </a:rPr>
              <a:t>hormonal</a:t>
            </a:r>
            <a:r>
              <a:rPr lang="tr-TR" sz="1800" dirty="0">
                <a:solidFill>
                  <a:schemeClr val="accent3">
                    <a:lumMod val="60000"/>
                    <a:lumOff val="40000"/>
                  </a:schemeClr>
                </a:solidFill>
              </a:rPr>
              <a:t> değişikliklerin görüldüğü </a:t>
            </a:r>
            <a:r>
              <a:rPr lang="tr-TR" sz="1800" dirty="0" err="1">
                <a:solidFill>
                  <a:schemeClr val="accent3">
                    <a:lumMod val="60000"/>
                    <a:lumOff val="40000"/>
                  </a:schemeClr>
                </a:solidFill>
              </a:rPr>
              <a:t>perimenarşal</a:t>
            </a:r>
            <a:r>
              <a:rPr lang="tr-TR" sz="1800" dirty="0">
                <a:solidFill>
                  <a:schemeClr val="accent3">
                    <a:lumMod val="60000"/>
                    <a:lumOff val="40000"/>
                  </a:schemeClr>
                </a:solidFill>
              </a:rPr>
              <a:t> (ilk adet olunan dönem) ve </a:t>
            </a:r>
            <a:r>
              <a:rPr lang="tr-TR" sz="1800" dirty="0" err="1">
                <a:solidFill>
                  <a:schemeClr val="accent3">
                    <a:lumMod val="60000"/>
                    <a:lumOff val="40000"/>
                  </a:schemeClr>
                </a:solidFill>
              </a:rPr>
              <a:t>perimenopozal</a:t>
            </a:r>
            <a:r>
              <a:rPr lang="tr-TR" sz="1800" dirty="0">
                <a:solidFill>
                  <a:schemeClr val="accent3">
                    <a:lumMod val="60000"/>
                    <a:lumOff val="40000"/>
                  </a:schemeClr>
                </a:solidFill>
              </a:rPr>
              <a:t> dönemde ortaya çıkar. %30 kadar kısmı ise üreme döneminde (18-45 yaş) görülür.</a:t>
            </a:r>
            <a:endParaRPr lang="en-US" sz="1800" dirty="0">
              <a:solidFill>
                <a:schemeClr val="accent3">
                  <a:lumMod val="60000"/>
                  <a:lumOff val="40000"/>
                </a:schemeClr>
              </a:solidFill>
            </a:endParaRPr>
          </a:p>
          <a:p>
            <a:pPr lvl="0"/>
            <a:r>
              <a:rPr lang="tr-TR" sz="1800" dirty="0" err="1">
                <a:solidFill>
                  <a:schemeClr val="accent3">
                    <a:lumMod val="60000"/>
                    <a:lumOff val="40000"/>
                  </a:schemeClr>
                </a:solidFill>
              </a:rPr>
              <a:t>Ovulatuvar</a:t>
            </a:r>
            <a:r>
              <a:rPr lang="tr-TR" sz="1800" dirty="0">
                <a:solidFill>
                  <a:schemeClr val="accent3">
                    <a:lumMod val="60000"/>
                    <a:lumOff val="40000"/>
                  </a:schemeClr>
                </a:solidFill>
              </a:rPr>
              <a:t> olanların oranı %10’dur ve bunlar genellikle üreme döneminde görülür. </a:t>
            </a:r>
            <a:r>
              <a:rPr lang="tr-TR" sz="1800" dirty="0" err="1">
                <a:solidFill>
                  <a:schemeClr val="accent3">
                    <a:lumMod val="60000"/>
                    <a:lumOff val="40000"/>
                  </a:schemeClr>
                </a:solidFill>
              </a:rPr>
              <a:t>Anovulatuvar</a:t>
            </a:r>
            <a:r>
              <a:rPr lang="tr-TR" sz="1800" dirty="0">
                <a:solidFill>
                  <a:schemeClr val="accent3">
                    <a:lumMod val="60000"/>
                    <a:lumOff val="40000"/>
                  </a:schemeClr>
                </a:solidFill>
              </a:rPr>
              <a:t> olanlar ise %90 oranında </a:t>
            </a:r>
            <a:r>
              <a:rPr lang="tr-TR" sz="1800" dirty="0" err="1">
                <a:solidFill>
                  <a:schemeClr val="accent3">
                    <a:lumMod val="60000"/>
                    <a:lumOff val="40000"/>
                  </a:schemeClr>
                </a:solidFill>
              </a:rPr>
              <a:t>perimenarşal</a:t>
            </a:r>
            <a:r>
              <a:rPr lang="tr-TR" sz="1800" dirty="0">
                <a:solidFill>
                  <a:schemeClr val="accent3">
                    <a:lumMod val="60000"/>
                    <a:lumOff val="40000"/>
                  </a:schemeClr>
                </a:solidFill>
              </a:rPr>
              <a:t> ve </a:t>
            </a:r>
            <a:r>
              <a:rPr lang="tr-TR" sz="1800" dirty="0" err="1">
                <a:solidFill>
                  <a:schemeClr val="accent3">
                    <a:lumMod val="60000"/>
                    <a:lumOff val="40000"/>
                  </a:schemeClr>
                </a:solidFill>
              </a:rPr>
              <a:t>perimenopozal</a:t>
            </a:r>
            <a:r>
              <a:rPr lang="tr-TR" sz="1800" dirty="0">
                <a:solidFill>
                  <a:schemeClr val="accent3">
                    <a:lumMod val="60000"/>
                    <a:lumOff val="40000"/>
                  </a:schemeClr>
                </a:solidFill>
              </a:rPr>
              <a:t> dönemde görülürler. </a:t>
            </a:r>
            <a:endParaRPr lang="en-US" sz="1800" dirty="0">
              <a:solidFill>
                <a:schemeClr val="accent3">
                  <a:lumMod val="60000"/>
                  <a:lumOff val="40000"/>
                </a:schemeClr>
              </a:solidFill>
            </a:endParaRPr>
          </a:p>
          <a:p>
            <a:endParaRPr lang="tr-TR" dirty="0"/>
          </a:p>
        </p:txBody>
      </p:sp>
    </p:spTree>
    <p:extLst>
      <p:ext uri="{BB962C8B-B14F-4D97-AF65-F5344CB8AC3E}">
        <p14:creationId xmlns:p14="http://schemas.microsoft.com/office/powerpoint/2010/main" val="3319037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AMENORE</a:t>
            </a:r>
            <a:br>
              <a:rPr lang="tr-TR" dirty="0"/>
            </a:br>
            <a:r>
              <a:rPr lang="tr-TR" dirty="0"/>
              <a:t>Tedavi</a:t>
            </a:r>
          </a:p>
        </p:txBody>
      </p:sp>
      <p:sp>
        <p:nvSpPr>
          <p:cNvPr id="3" name="İçerik Yer Tutucusu 2"/>
          <p:cNvSpPr>
            <a:spLocks noGrp="1"/>
          </p:cNvSpPr>
          <p:nvPr>
            <p:ph idx="1"/>
          </p:nvPr>
        </p:nvSpPr>
        <p:spPr/>
        <p:txBody>
          <a:bodyPr/>
          <a:lstStyle/>
          <a:p>
            <a:r>
              <a:rPr lang="tr-TR" sz="1400" dirty="0">
                <a:solidFill>
                  <a:schemeClr val="accent3">
                    <a:lumMod val="60000"/>
                    <a:lumOff val="40000"/>
                  </a:schemeClr>
                </a:solidFill>
              </a:rPr>
              <a:t>• </a:t>
            </a:r>
            <a:r>
              <a:rPr lang="tr-TR" sz="1400" dirty="0" err="1">
                <a:solidFill>
                  <a:schemeClr val="accent3">
                    <a:lumMod val="60000"/>
                    <a:lumOff val="40000"/>
                  </a:schemeClr>
                </a:solidFill>
              </a:rPr>
              <a:t>Asherman</a:t>
            </a:r>
            <a:r>
              <a:rPr lang="tr-TR" sz="1400" dirty="0">
                <a:solidFill>
                  <a:schemeClr val="accent3">
                    <a:lumMod val="60000"/>
                    <a:lumOff val="40000"/>
                  </a:schemeClr>
                </a:solidFill>
              </a:rPr>
              <a:t> sendromlu hastalarda, </a:t>
            </a:r>
            <a:r>
              <a:rPr lang="tr-TR" sz="1400" dirty="0" err="1">
                <a:solidFill>
                  <a:schemeClr val="accent3">
                    <a:lumMod val="60000"/>
                    <a:lumOff val="40000"/>
                  </a:schemeClr>
                </a:solidFill>
              </a:rPr>
              <a:t>intrauterin</a:t>
            </a:r>
            <a:r>
              <a:rPr lang="tr-TR" sz="1400" dirty="0">
                <a:solidFill>
                  <a:schemeClr val="accent3">
                    <a:lumMod val="60000"/>
                    <a:lumOff val="40000"/>
                  </a:schemeClr>
                </a:solidFill>
              </a:rPr>
              <a:t> yapışıklıkların </a:t>
            </a:r>
            <a:r>
              <a:rPr lang="tr-TR" sz="1400" dirty="0" err="1">
                <a:solidFill>
                  <a:schemeClr val="accent3">
                    <a:lumMod val="60000"/>
                    <a:lumOff val="40000"/>
                  </a:schemeClr>
                </a:solidFill>
              </a:rPr>
              <a:t>histeroskopik</a:t>
            </a:r>
            <a:r>
              <a:rPr lang="tr-TR" sz="1400" dirty="0">
                <a:solidFill>
                  <a:schemeClr val="accent3">
                    <a:lumMod val="60000"/>
                    <a:lumOff val="40000"/>
                  </a:schemeClr>
                </a:solidFill>
              </a:rPr>
              <a:t> </a:t>
            </a:r>
            <a:r>
              <a:rPr lang="tr-TR" sz="1400" dirty="0" err="1">
                <a:solidFill>
                  <a:schemeClr val="accent3">
                    <a:lumMod val="60000"/>
                    <a:lumOff val="40000"/>
                  </a:schemeClr>
                </a:solidFill>
              </a:rPr>
              <a:t>lizisi</a:t>
            </a:r>
            <a:r>
              <a:rPr lang="tr-TR" sz="1400" dirty="0">
                <a:solidFill>
                  <a:schemeClr val="accent3">
                    <a:lumMod val="60000"/>
                    <a:lumOff val="40000"/>
                  </a:schemeClr>
                </a:solidFill>
              </a:rPr>
              <a:t>, </a:t>
            </a:r>
            <a:r>
              <a:rPr lang="tr-TR" sz="1400" dirty="0" err="1">
                <a:solidFill>
                  <a:schemeClr val="accent3">
                    <a:lumMod val="60000"/>
                    <a:lumOff val="40000"/>
                  </a:schemeClr>
                </a:solidFill>
              </a:rPr>
              <a:t>endometrial</a:t>
            </a:r>
            <a:r>
              <a:rPr lang="tr-TR" sz="1400" dirty="0">
                <a:solidFill>
                  <a:schemeClr val="accent3">
                    <a:lumMod val="60000"/>
                    <a:lumOff val="40000"/>
                  </a:schemeClr>
                </a:solidFill>
              </a:rPr>
              <a:t> dokunun yeniden büyümesini uyarmak amacıyla uzun süreli </a:t>
            </a:r>
            <a:r>
              <a:rPr lang="tr-TR" sz="1400" dirty="0" err="1">
                <a:solidFill>
                  <a:schemeClr val="accent3">
                    <a:lumMod val="60000"/>
                    <a:lumOff val="40000"/>
                  </a:schemeClr>
                </a:solidFill>
              </a:rPr>
              <a:t>ekzojen</a:t>
            </a:r>
            <a:r>
              <a:rPr lang="tr-TR" sz="1400" dirty="0">
                <a:solidFill>
                  <a:schemeClr val="accent3">
                    <a:lumMod val="60000"/>
                    <a:lumOff val="40000"/>
                  </a:schemeClr>
                </a:solidFill>
              </a:rPr>
              <a:t> östrojen verilmesini takiben yapılır.</a:t>
            </a:r>
          </a:p>
          <a:p>
            <a:r>
              <a:rPr lang="tr-TR" sz="1400" dirty="0">
                <a:solidFill>
                  <a:schemeClr val="accent3">
                    <a:lumMod val="60000"/>
                    <a:lumOff val="40000"/>
                  </a:schemeClr>
                </a:solidFill>
              </a:rPr>
              <a:t>• Kalıtsal </a:t>
            </a:r>
            <a:r>
              <a:rPr lang="tr-TR" sz="1400" dirty="0" err="1">
                <a:solidFill>
                  <a:schemeClr val="accent3">
                    <a:lumMod val="60000"/>
                    <a:lumOff val="40000"/>
                  </a:schemeClr>
                </a:solidFill>
              </a:rPr>
              <a:t>amenore</a:t>
            </a:r>
            <a:r>
              <a:rPr lang="tr-TR" sz="1400" dirty="0">
                <a:solidFill>
                  <a:schemeClr val="accent3">
                    <a:lumMod val="60000"/>
                    <a:lumOff val="40000"/>
                  </a:schemeClr>
                </a:solidFill>
              </a:rPr>
              <a:t> nedeni olan hastalarda genetikçi konsültasyonu istenir.</a:t>
            </a:r>
          </a:p>
          <a:p>
            <a:r>
              <a:rPr lang="tr-TR" sz="1400" dirty="0">
                <a:solidFill>
                  <a:schemeClr val="accent3">
                    <a:lumMod val="60000"/>
                    <a:lumOff val="40000"/>
                  </a:schemeClr>
                </a:solidFill>
              </a:rPr>
              <a:t>• Majör depresyon, </a:t>
            </a:r>
            <a:r>
              <a:rPr lang="tr-TR" sz="1400" dirty="0" err="1">
                <a:solidFill>
                  <a:schemeClr val="accent3">
                    <a:lumMod val="60000"/>
                    <a:lumOff val="40000"/>
                  </a:schemeClr>
                </a:solidFill>
              </a:rPr>
              <a:t>anoreksiya</a:t>
            </a:r>
            <a:r>
              <a:rPr lang="tr-TR" sz="1400" dirty="0">
                <a:solidFill>
                  <a:schemeClr val="accent3">
                    <a:lumMod val="60000"/>
                    <a:lumOff val="40000"/>
                  </a:schemeClr>
                </a:solidFill>
              </a:rPr>
              <a:t> </a:t>
            </a:r>
            <a:r>
              <a:rPr lang="tr-TR" sz="1400" dirty="0" err="1">
                <a:solidFill>
                  <a:schemeClr val="accent3">
                    <a:lumMod val="60000"/>
                    <a:lumOff val="40000"/>
                  </a:schemeClr>
                </a:solidFill>
              </a:rPr>
              <a:t>nervoza</a:t>
            </a:r>
            <a:r>
              <a:rPr lang="tr-TR" sz="1400" dirty="0">
                <a:solidFill>
                  <a:schemeClr val="accent3">
                    <a:lumMod val="60000"/>
                    <a:lumOff val="40000"/>
                  </a:schemeClr>
                </a:solidFill>
              </a:rPr>
              <a:t>, </a:t>
            </a:r>
            <a:r>
              <a:rPr lang="tr-TR" sz="1400" dirty="0" err="1">
                <a:solidFill>
                  <a:schemeClr val="accent3">
                    <a:lumMod val="60000"/>
                    <a:lumOff val="40000"/>
                  </a:schemeClr>
                </a:solidFill>
              </a:rPr>
              <a:t>bulimia</a:t>
            </a:r>
            <a:r>
              <a:rPr lang="tr-TR" sz="1400" dirty="0">
                <a:solidFill>
                  <a:schemeClr val="accent3">
                    <a:lumMod val="60000"/>
                    <a:lumOff val="40000"/>
                  </a:schemeClr>
                </a:solidFill>
              </a:rPr>
              <a:t> </a:t>
            </a:r>
            <a:r>
              <a:rPr lang="tr-TR" sz="1400" dirty="0" err="1">
                <a:solidFill>
                  <a:schemeClr val="accent3">
                    <a:lumMod val="60000"/>
                    <a:lumOff val="40000"/>
                  </a:schemeClr>
                </a:solidFill>
              </a:rPr>
              <a:t>nervoza</a:t>
            </a:r>
            <a:r>
              <a:rPr lang="tr-TR" sz="1400" dirty="0">
                <a:solidFill>
                  <a:schemeClr val="accent3">
                    <a:lumMod val="60000"/>
                    <a:lumOff val="40000"/>
                  </a:schemeClr>
                </a:solidFill>
              </a:rPr>
              <a:t> veya diğer majör psikiyatrik bozuklukları olan hastalarda psikiyatrist konsültasyonu gereklidir.</a:t>
            </a:r>
          </a:p>
          <a:p>
            <a:endParaRPr lang="tr-TR" dirty="0">
              <a:solidFill>
                <a:schemeClr val="accent3">
                  <a:lumMod val="60000"/>
                  <a:lumOff val="40000"/>
                </a:schemeClr>
              </a:solidFill>
            </a:endParaRPr>
          </a:p>
        </p:txBody>
      </p:sp>
    </p:spTree>
    <p:extLst>
      <p:ext uri="{BB962C8B-B14F-4D97-AF65-F5344CB8AC3E}">
        <p14:creationId xmlns:p14="http://schemas.microsoft.com/office/powerpoint/2010/main" val="1229411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Amenore</a:t>
            </a:r>
            <a:br>
              <a:rPr lang="tr-TR" dirty="0"/>
            </a:br>
            <a:r>
              <a:rPr lang="tr-TR" dirty="0"/>
              <a:t>Komplikasyon</a:t>
            </a:r>
          </a:p>
        </p:txBody>
      </p:sp>
      <p:sp>
        <p:nvSpPr>
          <p:cNvPr id="3" name="İçerik Yer Tutucusu 2"/>
          <p:cNvSpPr>
            <a:spLocks noGrp="1"/>
          </p:cNvSpPr>
          <p:nvPr>
            <p:ph idx="1"/>
          </p:nvPr>
        </p:nvSpPr>
        <p:spPr/>
        <p:txBody>
          <a:bodyPr/>
          <a:lstStyle/>
          <a:p>
            <a:r>
              <a:rPr lang="tr-TR" dirty="0">
                <a:solidFill>
                  <a:schemeClr val="accent3">
                    <a:lumMod val="60000"/>
                    <a:lumOff val="40000"/>
                  </a:schemeClr>
                </a:solidFill>
              </a:rPr>
              <a:t>• Osteoporoz</a:t>
            </a:r>
          </a:p>
          <a:p>
            <a:r>
              <a:rPr lang="tr-TR" dirty="0">
                <a:solidFill>
                  <a:schemeClr val="accent3">
                    <a:lumMod val="60000"/>
                    <a:lumOff val="40000"/>
                  </a:schemeClr>
                </a:solidFill>
              </a:rPr>
              <a:t>• </a:t>
            </a:r>
            <a:r>
              <a:rPr lang="tr-TR" dirty="0" err="1">
                <a:solidFill>
                  <a:schemeClr val="accent3">
                    <a:lumMod val="60000"/>
                    <a:lumOff val="40000"/>
                  </a:schemeClr>
                </a:solidFill>
              </a:rPr>
              <a:t>Endometrial</a:t>
            </a:r>
            <a:r>
              <a:rPr lang="tr-TR" dirty="0">
                <a:solidFill>
                  <a:schemeClr val="accent3">
                    <a:lumMod val="60000"/>
                    <a:lumOff val="40000"/>
                  </a:schemeClr>
                </a:solidFill>
              </a:rPr>
              <a:t> </a:t>
            </a:r>
            <a:r>
              <a:rPr lang="tr-TR" dirty="0" err="1">
                <a:solidFill>
                  <a:schemeClr val="accent3">
                    <a:lumMod val="60000"/>
                    <a:lumOff val="40000"/>
                  </a:schemeClr>
                </a:solidFill>
              </a:rPr>
              <a:t>hiperplazi</a:t>
            </a:r>
            <a:r>
              <a:rPr lang="tr-TR" dirty="0">
                <a:solidFill>
                  <a:schemeClr val="accent3">
                    <a:lumMod val="60000"/>
                    <a:lumOff val="40000"/>
                  </a:schemeClr>
                </a:solidFill>
              </a:rPr>
              <a:t> ve rahim kanseri</a:t>
            </a:r>
          </a:p>
          <a:p>
            <a:r>
              <a:rPr lang="tr-TR" dirty="0">
                <a:solidFill>
                  <a:schemeClr val="accent3">
                    <a:lumMod val="60000"/>
                    <a:lumOff val="40000"/>
                  </a:schemeClr>
                </a:solidFill>
              </a:rPr>
              <a:t>• Kısırlık</a:t>
            </a:r>
          </a:p>
          <a:p>
            <a:endParaRPr lang="tr-TR" dirty="0"/>
          </a:p>
        </p:txBody>
      </p:sp>
      <p:pic>
        <p:nvPicPr>
          <p:cNvPr id="4" name="Resim 3"/>
          <p:cNvPicPr>
            <a:picLocks noChangeAspect="1"/>
          </p:cNvPicPr>
          <p:nvPr/>
        </p:nvPicPr>
        <p:blipFill>
          <a:blip r:embed="rId2"/>
          <a:stretch>
            <a:fillRect/>
          </a:stretch>
        </p:blipFill>
        <p:spPr>
          <a:xfrm>
            <a:off x="8738755" y="1331681"/>
            <a:ext cx="2362200" cy="1933575"/>
          </a:xfrm>
          <a:prstGeom prst="rect">
            <a:avLst/>
          </a:prstGeom>
        </p:spPr>
      </p:pic>
      <p:pic>
        <p:nvPicPr>
          <p:cNvPr id="5" name="Resim 4"/>
          <p:cNvPicPr>
            <a:picLocks noChangeAspect="1"/>
          </p:cNvPicPr>
          <p:nvPr/>
        </p:nvPicPr>
        <p:blipFill>
          <a:blip r:embed="rId3"/>
          <a:stretch>
            <a:fillRect/>
          </a:stretch>
        </p:blipFill>
        <p:spPr>
          <a:xfrm>
            <a:off x="925311" y="3568767"/>
            <a:ext cx="2619375" cy="1743075"/>
          </a:xfrm>
          <a:prstGeom prst="rect">
            <a:avLst/>
          </a:prstGeom>
        </p:spPr>
      </p:pic>
    </p:spTree>
    <p:extLst>
      <p:ext uri="{BB962C8B-B14F-4D97-AF65-F5344CB8AC3E}">
        <p14:creationId xmlns:p14="http://schemas.microsoft.com/office/powerpoint/2010/main" val="3514092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UTERİN KANAMALAR</a:t>
            </a:r>
          </a:p>
        </p:txBody>
      </p:sp>
      <p:pic>
        <p:nvPicPr>
          <p:cNvPr id="6" name="Picture 2" descr="Birinci basamakta menstrüel düzensizliklere yaklaşım - The Journal of  Turkish Family Physician">
            <a:extLst>
              <a:ext uri="{FF2B5EF4-FFF2-40B4-BE49-F238E27FC236}">
                <a16:creationId xmlns:a16="http://schemas.microsoft.com/office/drawing/2014/main" id="{ECA1CB42-9132-3B6B-25C0-13E3386373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6111" y="1298031"/>
            <a:ext cx="3973600" cy="2495421"/>
          </a:xfrm>
          <a:prstGeom prst="rect">
            <a:avLst/>
          </a:prstGeom>
          <a:solidFill>
            <a:srgbClr val="FFFFFF"/>
          </a:solidFill>
        </p:spPr>
      </p:pic>
      <p:pic>
        <p:nvPicPr>
          <p:cNvPr id="7" name="Picture 4" descr="Birinci basamakta menstrüel düzensizliklere yaklaşım - The Journal of  Turkish Family Physician">
            <a:extLst>
              <a:ext uri="{FF2B5EF4-FFF2-40B4-BE49-F238E27FC236}">
                <a16:creationId xmlns:a16="http://schemas.microsoft.com/office/drawing/2014/main" id="{A64B6591-5B2D-C7B1-DCB1-65FAB5B34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1" y="3883026"/>
            <a:ext cx="3973600" cy="28680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0E28354-9C75-0BDD-D8CC-1C9C9650D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644" y="1667363"/>
            <a:ext cx="3910553" cy="3035140"/>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6614112" y="1298031"/>
            <a:ext cx="3303020" cy="369332"/>
          </a:xfrm>
          <a:prstGeom prst="rect">
            <a:avLst/>
          </a:prstGeom>
        </p:spPr>
        <p:txBody>
          <a:bodyPr wrap="none">
            <a:spAutoFit/>
          </a:bodyPr>
          <a:lstStyle/>
          <a:p>
            <a:pPr algn="just"/>
            <a:r>
              <a:rPr lang="tr-TR" b="1" dirty="0">
                <a:latin typeface="Times New Roman" panose="02020603050405020304" pitchFamily="18" charset="0"/>
                <a:cs typeface="Times New Roman" panose="02020603050405020304" pitchFamily="18" charset="0"/>
              </a:rPr>
              <a:t>PALM-COEIN sınıflandırması:</a:t>
            </a:r>
          </a:p>
        </p:txBody>
      </p:sp>
      <p:sp>
        <p:nvSpPr>
          <p:cNvPr id="11" name="Dikdörtgen 10"/>
          <p:cNvSpPr/>
          <p:nvPr/>
        </p:nvSpPr>
        <p:spPr>
          <a:xfrm>
            <a:off x="6715644" y="5004262"/>
            <a:ext cx="4508318" cy="1200329"/>
          </a:xfrm>
          <a:prstGeom prst="rect">
            <a:avLst/>
          </a:prstGeom>
        </p:spPr>
        <p:txBody>
          <a:bodyPr wrap="square">
            <a:spAutoFit/>
          </a:bodyPr>
          <a:lstStyle/>
          <a:p>
            <a:r>
              <a:rPr lang="tr-TR" dirty="0">
                <a:solidFill>
                  <a:schemeClr val="accent3">
                    <a:lumMod val="60000"/>
                    <a:lumOff val="40000"/>
                  </a:schemeClr>
                </a:solidFill>
                <a:latin typeface="Arial" panose="020B0604020202020204" pitchFamily="34" charset="0"/>
              </a:rPr>
              <a:t>Amerikan Kadın Hastalıkları ve Doğum Uzmanları Koleji Üreme Çağındaki Kadınlarda Anormal Kanama Sınıflandırma Sistemi</a:t>
            </a:r>
            <a:endParaRPr lang="tr-TR" dirty="0">
              <a:solidFill>
                <a:schemeClr val="accent3">
                  <a:lumMod val="60000"/>
                  <a:lumOff val="40000"/>
                </a:schemeClr>
              </a:solidFill>
            </a:endParaRPr>
          </a:p>
        </p:txBody>
      </p:sp>
    </p:spTree>
    <p:extLst>
      <p:ext uri="{BB962C8B-B14F-4D97-AF65-F5344CB8AC3E}">
        <p14:creationId xmlns:p14="http://schemas.microsoft.com/office/powerpoint/2010/main" val="2531066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t>Anormal Kanaması Olan Üreme Çağındaki Kadınların Klinik Değerlendirmesi</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661611706"/>
              </p:ext>
            </p:extLst>
          </p:nvPr>
        </p:nvGraphicFramePr>
        <p:xfrm>
          <a:off x="706582" y="1454237"/>
          <a:ext cx="10116588" cy="5004752"/>
        </p:xfrm>
        <a:graphic>
          <a:graphicData uri="http://schemas.openxmlformats.org/drawingml/2006/table">
            <a:tbl>
              <a:tblPr/>
              <a:tblGrid>
                <a:gridCol w="5058294">
                  <a:extLst>
                    <a:ext uri="{9D8B030D-6E8A-4147-A177-3AD203B41FA5}">
                      <a16:colId xmlns:a16="http://schemas.microsoft.com/office/drawing/2014/main" val="2855914403"/>
                    </a:ext>
                  </a:extLst>
                </a:gridCol>
                <a:gridCol w="5058294">
                  <a:extLst>
                    <a:ext uri="{9D8B030D-6E8A-4147-A177-3AD203B41FA5}">
                      <a16:colId xmlns:a16="http://schemas.microsoft.com/office/drawing/2014/main" val="1101512287"/>
                    </a:ext>
                  </a:extLst>
                </a:gridCol>
              </a:tblGrid>
              <a:tr h="3110377">
                <a:tc>
                  <a:txBody>
                    <a:bodyPr/>
                    <a:lstStyle/>
                    <a:p>
                      <a:pPr algn="l" fontAlgn="t"/>
                      <a:r>
                        <a:rPr lang="tr-TR" sz="1100" dirty="0">
                          <a:solidFill>
                            <a:schemeClr val="bg1">
                              <a:lumMod val="95000"/>
                              <a:lumOff val="5000"/>
                            </a:schemeClr>
                          </a:solidFill>
                          <a:effectLst/>
                        </a:rPr>
                        <a:t>Yumurtlama anormal kanaması</a:t>
                      </a:r>
                    </a:p>
                  </a:txBody>
                  <a:tcPr marL="29498" marR="29498" marT="29498" marB="29498">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buFont typeface="Arial" panose="020B0604020202020204" pitchFamily="34" charset="0"/>
                        <a:buChar char="•"/>
                      </a:pPr>
                      <a:r>
                        <a:rPr lang="tr-TR" sz="1100" dirty="0">
                          <a:solidFill>
                            <a:schemeClr val="bg1">
                              <a:lumMod val="95000"/>
                              <a:lumOff val="5000"/>
                            </a:schemeClr>
                          </a:solidFill>
                          <a:effectLst/>
                        </a:rPr>
                        <a:t>Tarih, fizik muayene, gebelik testi</a:t>
                      </a:r>
                    </a:p>
                    <a:p>
                      <a:pPr algn="l" fontAlgn="t">
                        <a:buFont typeface="Arial" panose="020B0604020202020204" pitchFamily="34" charset="0"/>
                        <a:buChar char="•"/>
                      </a:pPr>
                      <a:r>
                        <a:rPr lang="tr-TR" sz="1100" b="0" i="1" dirty="0" err="1">
                          <a:solidFill>
                            <a:schemeClr val="bg1">
                              <a:lumMod val="95000"/>
                              <a:lumOff val="5000"/>
                            </a:schemeClr>
                          </a:solidFill>
                          <a:effectLst/>
                          <a:latin typeface="inherit"/>
                        </a:rPr>
                        <a:t>Menora</a:t>
                      </a:r>
                      <a:endParaRPr lang="tr-TR" sz="1100" dirty="0">
                        <a:solidFill>
                          <a:schemeClr val="bg1">
                            <a:lumMod val="95000"/>
                            <a:lumOff val="5000"/>
                          </a:schemeClr>
                        </a:solidFill>
                        <a:effectLst/>
                      </a:endParaRPr>
                    </a:p>
                    <a:p>
                      <a:pPr algn="l" fontAlgn="t">
                        <a:buFont typeface="Arial" panose="020B0604020202020204" pitchFamily="34" charset="0"/>
                        <a:buChar char="•"/>
                      </a:pPr>
                      <a:r>
                        <a:rPr lang="tr-TR" sz="1100" dirty="0">
                          <a:solidFill>
                            <a:schemeClr val="bg1">
                              <a:lumMod val="95000"/>
                              <a:lumOff val="5000"/>
                            </a:schemeClr>
                          </a:solidFill>
                          <a:effectLst/>
                        </a:rPr>
                        <a:t>Karaciğer fonksiyon testleri, BUN/Cr, CBC, pıhtılaşma profilinin dikkate alınması</a:t>
                      </a:r>
                    </a:p>
                    <a:p>
                      <a:pPr algn="l" fontAlgn="t">
                        <a:buFont typeface="Arial" panose="020B0604020202020204" pitchFamily="34" charset="0"/>
                        <a:buChar char="•"/>
                      </a:pPr>
                      <a:r>
                        <a:rPr lang="tr-TR" sz="1100" dirty="0">
                          <a:solidFill>
                            <a:schemeClr val="bg1">
                              <a:lumMod val="95000"/>
                              <a:lumOff val="5000"/>
                            </a:schemeClr>
                          </a:solidFill>
                          <a:effectLst/>
                        </a:rPr>
                        <a:t>Rahim miyomlarını dışlamak için </a:t>
                      </a:r>
                      <a:r>
                        <a:rPr lang="tr-TR" sz="1100" dirty="0" err="1">
                          <a:solidFill>
                            <a:schemeClr val="bg1">
                              <a:lumMod val="95000"/>
                              <a:lumOff val="5000"/>
                            </a:schemeClr>
                          </a:solidFill>
                          <a:effectLst/>
                        </a:rPr>
                        <a:t>pelvik</a:t>
                      </a:r>
                      <a:r>
                        <a:rPr lang="tr-TR" sz="1100" dirty="0">
                          <a:solidFill>
                            <a:schemeClr val="bg1">
                              <a:lumMod val="95000"/>
                              <a:lumOff val="5000"/>
                            </a:schemeClr>
                          </a:solidFill>
                          <a:effectLst/>
                        </a:rPr>
                        <a:t> ultrasonografi</a:t>
                      </a:r>
                    </a:p>
                    <a:p>
                      <a:pPr algn="l" fontAlgn="t">
                        <a:buFont typeface="Arial" panose="020B0604020202020204" pitchFamily="34" charset="0"/>
                        <a:buChar char="•"/>
                      </a:pPr>
                      <a:r>
                        <a:rPr lang="tr-TR" sz="1100" dirty="0" err="1">
                          <a:solidFill>
                            <a:schemeClr val="bg1">
                              <a:lumMod val="95000"/>
                              <a:lumOff val="5000"/>
                            </a:schemeClr>
                          </a:solidFill>
                          <a:effectLst/>
                        </a:rPr>
                        <a:t>Endometrial</a:t>
                      </a:r>
                      <a:r>
                        <a:rPr lang="tr-TR" sz="1100" dirty="0">
                          <a:solidFill>
                            <a:schemeClr val="bg1">
                              <a:lumMod val="95000"/>
                              <a:lumOff val="5000"/>
                            </a:schemeClr>
                          </a:solidFill>
                          <a:effectLst/>
                        </a:rPr>
                        <a:t> </a:t>
                      </a:r>
                      <a:r>
                        <a:rPr lang="tr-TR" sz="1100" dirty="0" err="1">
                          <a:solidFill>
                            <a:schemeClr val="bg1">
                              <a:lumMod val="95000"/>
                              <a:lumOff val="5000"/>
                            </a:schemeClr>
                          </a:solidFill>
                          <a:effectLst/>
                        </a:rPr>
                        <a:t>hiperplaziyi</a:t>
                      </a:r>
                      <a:r>
                        <a:rPr lang="tr-TR" sz="1100" dirty="0">
                          <a:solidFill>
                            <a:schemeClr val="bg1">
                              <a:lumMod val="95000"/>
                              <a:lumOff val="5000"/>
                            </a:schemeClr>
                          </a:solidFill>
                          <a:effectLst/>
                        </a:rPr>
                        <a:t> dışlamak için </a:t>
                      </a:r>
                      <a:r>
                        <a:rPr lang="tr-TR" sz="1100" dirty="0" err="1">
                          <a:solidFill>
                            <a:schemeClr val="bg1">
                              <a:lumMod val="95000"/>
                              <a:lumOff val="5000"/>
                            </a:schemeClr>
                          </a:solidFill>
                          <a:effectLst/>
                        </a:rPr>
                        <a:t>endometrial</a:t>
                      </a:r>
                      <a:r>
                        <a:rPr lang="tr-TR" sz="1100" dirty="0">
                          <a:solidFill>
                            <a:schemeClr val="bg1">
                              <a:lumMod val="95000"/>
                              <a:lumOff val="5000"/>
                            </a:schemeClr>
                          </a:solidFill>
                          <a:effectLst/>
                        </a:rPr>
                        <a:t> biyopsi (özellikle 35 yaşından büyüklerde)</a:t>
                      </a:r>
                    </a:p>
                    <a:p>
                      <a:pPr algn="l" fontAlgn="t">
                        <a:buFont typeface="Arial" panose="020B0604020202020204" pitchFamily="34" charset="0"/>
                        <a:buChar char="•"/>
                      </a:pPr>
                      <a:r>
                        <a:rPr lang="tr-TR" sz="1100" b="0" i="1" dirty="0">
                          <a:solidFill>
                            <a:schemeClr val="bg1">
                              <a:lumMod val="95000"/>
                              <a:lumOff val="5000"/>
                            </a:schemeClr>
                          </a:solidFill>
                          <a:effectLst/>
                          <a:latin typeface="inherit"/>
                        </a:rPr>
                        <a:t>Adetler arası kanama</a:t>
                      </a:r>
                      <a:endParaRPr lang="tr-TR" sz="1100" dirty="0">
                        <a:solidFill>
                          <a:schemeClr val="bg1">
                            <a:lumMod val="95000"/>
                            <a:lumOff val="5000"/>
                          </a:schemeClr>
                        </a:solidFill>
                        <a:effectLst/>
                      </a:endParaRPr>
                    </a:p>
                    <a:p>
                      <a:pPr algn="l" fontAlgn="t">
                        <a:buFont typeface="Arial" panose="020B0604020202020204" pitchFamily="34" charset="0"/>
                        <a:buChar char="•"/>
                      </a:pPr>
                      <a:r>
                        <a:rPr lang="tr-TR" sz="1100" dirty="0" err="1">
                          <a:solidFill>
                            <a:schemeClr val="bg1">
                              <a:lumMod val="95000"/>
                              <a:lumOff val="5000"/>
                            </a:schemeClr>
                          </a:solidFill>
                          <a:effectLst/>
                        </a:rPr>
                        <a:t>Pap</a:t>
                      </a:r>
                      <a:r>
                        <a:rPr lang="tr-TR" sz="1100" dirty="0">
                          <a:solidFill>
                            <a:schemeClr val="bg1">
                              <a:lumMod val="95000"/>
                              <a:lumOff val="5000"/>
                            </a:schemeClr>
                          </a:solidFill>
                          <a:effectLst/>
                        </a:rPr>
                        <a:t> </a:t>
                      </a:r>
                      <a:r>
                        <a:rPr lang="tr-TR" sz="1100" dirty="0" err="1">
                          <a:solidFill>
                            <a:schemeClr val="bg1">
                              <a:lumMod val="95000"/>
                              <a:lumOff val="5000"/>
                            </a:schemeClr>
                          </a:solidFill>
                          <a:effectLst/>
                        </a:rPr>
                        <a:t>smear</a:t>
                      </a:r>
                      <a:r>
                        <a:rPr lang="tr-TR" sz="1100" dirty="0">
                          <a:solidFill>
                            <a:schemeClr val="bg1">
                              <a:lumMod val="95000"/>
                              <a:lumOff val="5000"/>
                            </a:schemeClr>
                          </a:solidFill>
                          <a:effectLst/>
                        </a:rPr>
                        <a:t>, </a:t>
                      </a:r>
                      <a:r>
                        <a:rPr lang="tr-TR" sz="1100" dirty="0" err="1">
                          <a:solidFill>
                            <a:schemeClr val="bg1">
                              <a:lumMod val="95000"/>
                              <a:lumOff val="5000"/>
                            </a:schemeClr>
                          </a:solidFill>
                          <a:effectLst/>
                        </a:rPr>
                        <a:t>servikal</a:t>
                      </a:r>
                      <a:r>
                        <a:rPr lang="tr-TR" sz="1100" dirty="0">
                          <a:solidFill>
                            <a:schemeClr val="bg1">
                              <a:lumMod val="95000"/>
                              <a:lumOff val="5000"/>
                            </a:schemeClr>
                          </a:solidFill>
                          <a:effectLst/>
                        </a:rPr>
                        <a:t> kültürler</a:t>
                      </a:r>
                    </a:p>
                    <a:p>
                      <a:pPr algn="l" fontAlgn="t">
                        <a:buFont typeface="Arial" panose="020B0604020202020204" pitchFamily="34" charset="0"/>
                        <a:buChar char="•"/>
                      </a:pPr>
                      <a:r>
                        <a:rPr lang="tr-TR" sz="1100" dirty="0" err="1">
                          <a:solidFill>
                            <a:schemeClr val="bg1">
                              <a:lumMod val="95000"/>
                              <a:lumOff val="5000"/>
                            </a:schemeClr>
                          </a:solidFill>
                          <a:effectLst/>
                        </a:rPr>
                        <a:t>Foliküler</a:t>
                      </a:r>
                      <a:r>
                        <a:rPr lang="tr-TR" sz="1100" dirty="0">
                          <a:solidFill>
                            <a:schemeClr val="bg1">
                              <a:lumMod val="95000"/>
                              <a:lumOff val="5000"/>
                            </a:schemeClr>
                          </a:solidFill>
                          <a:effectLst/>
                        </a:rPr>
                        <a:t> ve </a:t>
                      </a:r>
                      <a:r>
                        <a:rPr lang="tr-TR" sz="1100" dirty="0" err="1">
                          <a:solidFill>
                            <a:schemeClr val="bg1">
                              <a:lumMod val="95000"/>
                              <a:lumOff val="5000"/>
                            </a:schemeClr>
                          </a:solidFill>
                          <a:effectLst/>
                        </a:rPr>
                        <a:t>luteal</a:t>
                      </a:r>
                      <a:r>
                        <a:rPr lang="tr-TR" sz="1100" dirty="0">
                          <a:solidFill>
                            <a:schemeClr val="bg1">
                              <a:lumMod val="95000"/>
                              <a:lumOff val="5000"/>
                            </a:schemeClr>
                          </a:solidFill>
                          <a:effectLst/>
                        </a:rPr>
                        <a:t> fazların uzunluğunu belirlemek için bazal vücut sıcaklığı tablosu</a:t>
                      </a:r>
                    </a:p>
                  </a:txBody>
                  <a:tcPr marL="29498" marR="29498" marT="29498" marB="29498">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490233882"/>
                  </a:ext>
                </a:extLst>
              </a:tr>
              <a:tr h="1894375">
                <a:tc>
                  <a:txBody>
                    <a:bodyPr/>
                    <a:lstStyle/>
                    <a:p>
                      <a:pPr algn="l" fontAlgn="t"/>
                      <a:r>
                        <a:rPr lang="tr-TR" sz="1100" dirty="0" err="1">
                          <a:solidFill>
                            <a:schemeClr val="bg1">
                              <a:lumMod val="95000"/>
                              <a:lumOff val="5000"/>
                            </a:schemeClr>
                          </a:solidFill>
                          <a:effectLst/>
                        </a:rPr>
                        <a:t>Anovulatuar</a:t>
                      </a:r>
                      <a:r>
                        <a:rPr lang="tr-TR" sz="1100" dirty="0">
                          <a:solidFill>
                            <a:schemeClr val="bg1">
                              <a:lumMod val="95000"/>
                              <a:lumOff val="5000"/>
                            </a:schemeClr>
                          </a:solidFill>
                          <a:effectLst/>
                        </a:rPr>
                        <a:t> kanama</a:t>
                      </a:r>
                    </a:p>
                  </a:txBody>
                  <a:tcPr marL="29498" marR="29498" marT="29498" marB="29498">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buFont typeface="Arial" panose="020B0604020202020204" pitchFamily="34" charset="0"/>
                        <a:buChar char="•"/>
                      </a:pPr>
                      <a:r>
                        <a:rPr lang="tr-TR" sz="1100" dirty="0">
                          <a:solidFill>
                            <a:schemeClr val="bg1">
                              <a:lumMod val="95000"/>
                              <a:lumOff val="5000"/>
                            </a:schemeClr>
                          </a:solidFill>
                          <a:effectLst/>
                        </a:rPr>
                        <a:t>Tarih, fizik muayene, gebelik testi</a:t>
                      </a:r>
                    </a:p>
                    <a:p>
                      <a:pPr algn="l" fontAlgn="t">
                        <a:buFont typeface="Arial" panose="020B0604020202020204" pitchFamily="34" charset="0"/>
                        <a:buChar char="•"/>
                      </a:pPr>
                      <a:r>
                        <a:rPr lang="tr-TR" sz="1100" b="0" i="1" dirty="0">
                          <a:solidFill>
                            <a:schemeClr val="bg1">
                              <a:lumMod val="95000"/>
                              <a:lumOff val="5000"/>
                            </a:schemeClr>
                          </a:solidFill>
                          <a:effectLst/>
                          <a:latin typeface="inherit"/>
                        </a:rPr>
                        <a:t>Laboratuvar çalışmaları</a:t>
                      </a:r>
                      <a:endParaRPr lang="tr-TR" sz="1100" dirty="0">
                        <a:solidFill>
                          <a:schemeClr val="bg1">
                            <a:lumMod val="95000"/>
                            <a:lumOff val="5000"/>
                          </a:schemeClr>
                        </a:solidFill>
                        <a:effectLst/>
                      </a:endParaRPr>
                    </a:p>
                    <a:p>
                      <a:pPr algn="l" fontAlgn="t">
                        <a:buFont typeface="Arial" panose="020B0604020202020204" pitchFamily="34" charset="0"/>
                        <a:buChar char="•"/>
                      </a:pPr>
                      <a:r>
                        <a:rPr lang="tr-TR" sz="1100" dirty="0">
                          <a:solidFill>
                            <a:schemeClr val="bg1">
                              <a:lumMod val="95000"/>
                              <a:lumOff val="5000"/>
                            </a:schemeClr>
                          </a:solidFill>
                          <a:effectLst/>
                        </a:rPr>
                        <a:t>TSH seviyesi</a:t>
                      </a:r>
                    </a:p>
                    <a:p>
                      <a:pPr algn="l" fontAlgn="t">
                        <a:buFont typeface="Arial" panose="020B0604020202020204" pitchFamily="34" charset="0"/>
                        <a:buChar char="•"/>
                      </a:pPr>
                      <a:r>
                        <a:rPr lang="tr-TR" sz="1100" dirty="0" err="1">
                          <a:solidFill>
                            <a:schemeClr val="bg1">
                              <a:lumMod val="95000"/>
                              <a:lumOff val="5000"/>
                            </a:schemeClr>
                          </a:solidFill>
                          <a:effectLst/>
                        </a:rPr>
                        <a:t>Prolaktin</a:t>
                      </a:r>
                      <a:r>
                        <a:rPr lang="tr-TR" sz="1100" dirty="0">
                          <a:solidFill>
                            <a:schemeClr val="bg1">
                              <a:lumMod val="95000"/>
                              <a:lumOff val="5000"/>
                            </a:schemeClr>
                          </a:solidFill>
                          <a:effectLst/>
                        </a:rPr>
                        <a:t> seviyesi</a:t>
                      </a:r>
                    </a:p>
                    <a:p>
                      <a:pPr algn="l" fontAlgn="t">
                        <a:buFont typeface="Arial" panose="020B0604020202020204" pitchFamily="34" charset="0"/>
                        <a:buChar char="•"/>
                      </a:pPr>
                      <a:r>
                        <a:rPr lang="tr-TR" sz="1100" dirty="0">
                          <a:solidFill>
                            <a:schemeClr val="bg1">
                              <a:lumMod val="95000"/>
                              <a:lumOff val="5000"/>
                            </a:schemeClr>
                          </a:solidFill>
                          <a:effectLst/>
                        </a:rPr>
                        <a:t>Tam kan sayımı (akut kanama atağı veya sık sık ağır kanama varsa)</a:t>
                      </a:r>
                    </a:p>
                    <a:p>
                      <a:pPr algn="l" fontAlgn="t">
                        <a:buFont typeface="Arial" panose="020B0604020202020204" pitchFamily="34" charset="0"/>
                        <a:buChar char="•"/>
                      </a:pPr>
                      <a:r>
                        <a:rPr lang="tr-TR" sz="1100" dirty="0">
                          <a:solidFill>
                            <a:schemeClr val="bg1">
                              <a:lumMod val="95000"/>
                              <a:lumOff val="5000"/>
                            </a:schemeClr>
                          </a:solidFill>
                          <a:effectLst/>
                        </a:rPr>
                        <a:t>Açlık glikoz ve insülin seviyeleri</a:t>
                      </a:r>
                    </a:p>
                    <a:p>
                      <a:pPr algn="l" fontAlgn="t">
                        <a:buFont typeface="Arial" panose="020B0604020202020204" pitchFamily="34" charset="0"/>
                        <a:buChar char="•"/>
                      </a:pPr>
                      <a:r>
                        <a:rPr lang="tr-TR" sz="1100" dirty="0">
                          <a:solidFill>
                            <a:schemeClr val="bg1">
                              <a:lumMod val="95000"/>
                              <a:lumOff val="5000"/>
                            </a:schemeClr>
                          </a:solidFill>
                          <a:effectLst/>
                        </a:rPr>
                        <a:t>Yeme bozukluğu, stres ve kadın-sporcu üçlüsünün taranması</a:t>
                      </a:r>
                    </a:p>
                  </a:txBody>
                  <a:tcPr marL="29498" marR="29498" marT="29498" marB="29498">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655719089"/>
                  </a:ext>
                </a:extLst>
              </a:tr>
            </a:tbl>
          </a:graphicData>
        </a:graphic>
      </p:graphicFrame>
    </p:spTree>
    <p:extLst>
      <p:ext uri="{BB962C8B-B14F-4D97-AF65-F5344CB8AC3E}">
        <p14:creationId xmlns:p14="http://schemas.microsoft.com/office/powerpoint/2010/main" val="993728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UTERİN KANAMALAR</a:t>
            </a:r>
            <a:br>
              <a:rPr lang="tr-TR" dirty="0"/>
            </a:br>
            <a:r>
              <a:rPr lang="tr-TR" dirty="0"/>
              <a:t>Ergenler</a:t>
            </a:r>
          </a:p>
        </p:txBody>
      </p:sp>
      <p:sp>
        <p:nvSpPr>
          <p:cNvPr id="3" name="İçerik Yer Tutucusu 2"/>
          <p:cNvSpPr>
            <a:spLocks noGrp="1"/>
          </p:cNvSpPr>
          <p:nvPr>
            <p:ph idx="1"/>
          </p:nvPr>
        </p:nvSpPr>
        <p:spPr/>
        <p:txBody>
          <a:bodyPr>
            <a:normAutofit/>
          </a:bodyPr>
          <a:lstStyle/>
          <a:p>
            <a:r>
              <a:rPr lang="tr-TR" sz="1600" dirty="0">
                <a:solidFill>
                  <a:schemeClr val="accent3">
                    <a:lumMod val="60000"/>
                    <a:lumOff val="40000"/>
                  </a:schemeClr>
                </a:solidFill>
              </a:rPr>
              <a:t>Ergenlerde anormal vajinal kanamanın en sık görülen üç belirtisi </a:t>
            </a:r>
            <a:r>
              <a:rPr lang="tr-TR" sz="1600" dirty="0" err="1">
                <a:solidFill>
                  <a:schemeClr val="accent1"/>
                </a:solidFill>
              </a:rPr>
              <a:t>anovülasyon</a:t>
            </a:r>
            <a:r>
              <a:rPr lang="tr-TR" sz="1600" dirty="0">
                <a:solidFill>
                  <a:schemeClr val="accent3">
                    <a:lumMod val="60000"/>
                    <a:lumOff val="40000"/>
                  </a:schemeClr>
                </a:solidFill>
              </a:rPr>
              <a:t>, </a:t>
            </a:r>
            <a:r>
              <a:rPr lang="tr-TR" sz="1600" dirty="0" err="1">
                <a:solidFill>
                  <a:schemeClr val="accent1"/>
                </a:solidFill>
              </a:rPr>
              <a:t>menoraji</a:t>
            </a:r>
            <a:r>
              <a:rPr lang="tr-TR" sz="1600" dirty="0">
                <a:solidFill>
                  <a:schemeClr val="accent3">
                    <a:lumMod val="60000"/>
                    <a:lumOff val="40000"/>
                  </a:schemeClr>
                </a:solidFill>
              </a:rPr>
              <a:t> ve </a:t>
            </a:r>
            <a:r>
              <a:rPr lang="tr-TR" sz="1600" dirty="0" err="1">
                <a:solidFill>
                  <a:schemeClr val="accent1"/>
                </a:solidFill>
              </a:rPr>
              <a:t>amenoredir</a:t>
            </a:r>
            <a:r>
              <a:rPr lang="tr-TR" sz="1600" dirty="0">
                <a:solidFill>
                  <a:schemeClr val="accent1"/>
                </a:solidFill>
              </a:rPr>
              <a:t>.</a:t>
            </a:r>
            <a:r>
              <a:rPr lang="tr-TR" sz="1600" dirty="0">
                <a:solidFill>
                  <a:schemeClr val="accent3">
                    <a:lumMod val="60000"/>
                    <a:lumOff val="40000"/>
                  </a:schemeClr>
                </a:solidFill>
              </a:rPr>
              <a:t> </a:t>
            </a:r>
          </a:p>
          <a:p>
            <a:r>
              <a:rPr lang="tr-TR" sz="1600" dirty="0" err="1">
                <a:solidFill>
                  <a:schemeClr val="accent3">
                    <a:lumMod val="60000"/>
                    <a:lumOff val="40000"/>
                  </a:schemeClr>
                </a:solidFill>
              </a:rPr>
              <a:t>Hipotalamus</a:t>
            </a:r>
            <a:r>
              <a:rPr lang="tr-TR" sz="1600" dirty="0">
                <a:solidFill>
                  <a:schemeClr val="accent3">
                    <a:lumMod val="60000"/>
                    <a:lumOff val="40000"/>
                  </a:schemeClr>
                </a:solidFill>
              </a:rPr>
              <a:t>-hipofiz ekseni olgunlaşırken adet döngüsünün </a:t>
            </a:r>
            <a:r>
              <a:rPr lang="tr-TR" sz="1600" dirty="0" err="1">
                <a:solidFill>
                  <a:schemeClr val="accent3">
                    <a:lumMod val="60000"/>
                    <a:lumOff val="40000"/>
                  </a:schemeClr>
                </a:solidFill>
              </a:rPr>
              <a:t>menarştan</a:t>
            </a:r>
            <a:r>
              <a:rPr lang="tr-TR" sz="1600" dirty="0">
                <a:solidFill>
                  <a:schemeClr val="accent3">
                    <a:lumMod val="60000"/>
                    <a:lumOff val="40000"/>
                  </a:schemeClr>
                </a:solidFill>
              </a:rPr>
              <a:t> ortalama 18 ay sonra </a:t>
            </a:r>
            <a:r>
              <a:rPr lang="tr-TR" sz="1600" dirty="0" err="1">
                <a:solidFill>
                  <a:schemeClr val="accent3">
                    <a:lumMod val="60000"/>
                    <a:lumOff val="40000"/>
                  </a:schemeClr>
                </a:solidFill>
              </a:rPr>
              <a:t>anovulatuar</a:t>
            </a:r>
            <a:r>
              <a:rPr lang="tr-TR" sz="1600" dirty="0">
                <a:solidFill>
                  <a:schemeClr val="accent3">
                    <a:lumMod val="60000"/>
                    <a:lumOff val="40000"/>
                  </a:schemeClr>
                </a:solidFill>
              </a:rPr>
              <a:t> olması normaldir. </a:t>
            </a:r>
          </a:p>
          <a:p>
            <a:r>
              <a:rPr lang="tr-TR" sz="1600" dirty="0" err="1">
                <a:solidFill>
                  <a:schemeClr val="accent3">
                    <a:lumMod val="60000"/>
                    <a:lumOff val="40000"/>
                  </a:schemeClr>
                </a:solidFill>
              </a:rPr>
              <a:t>Menoraji</a:t>
            </a:r>
            <a:r>
              <a:rPr lang="tr-TR" sz="1600" dirty="0">
                <a:solidFill>
                  <a:schemeClr val="accent3">
                    <a:lumMod val="60000"/>
                    <a:lumOff val="40000"/>
                  </a:schemeClr>
                </a:solidFill>
              </a:rPr>
              <a:t> (ağır kanama) ergen hastalarda oldukça yaygındır ve çoğunlukla </a:t>
            </a:r>
            <a:r>
              <a:rPr lang="tr-TR" sz="1600" dirty="0" err="1">
                <a:solidFill>
                  <a:schemeClr val="accent3">
                    <a:lumMod val="60000"/>
                    <a:lumOff val="40000"/>
                  </a:schemeClr>
                </a:solidFill>
              </a:rPr>
              <a:t>anovülasyondan</a:t>
            </a:r>
            <a:r>
              <a:rPr lang="tr-TR" sz="1600" dirty="0">
                <a:solidFill>
                  <a:schemeClr val="accent3">
                    <a:lumMod val="60000"/>
                    <a:lumOff val="40000"/>
                  </a:schemeClr>
                </a:solidFill>
              </a:rPr>
              <a:t> kaynaklanır . </a:t>
            </a:r>
          </a:p>
          <a:p>
            <a:r>
              <a:rPr lang="tr-TR" sz="1600" dirty="0">
                <a:solidFill>
                  <a:schemeClr val="accent3">
                    <a:lumMod val="60000"/>
                    <a:lumOff val="40000"/>
                  </a:schemeClr>
                </a:solidFill>
              </a:rPr>
              <a:t>Ancak bazı genç kadınlarda, adet dönemindeki </a:t>
            </a:r>
            <a:r>
              <a:rPr lang="tr-TR" sz="1600" dirty="0" err="1">
                <a:solidFill>
                  <a:schemeClr val="accent3">
                    <a:lumMod val="60000"/>
                    <a:lumOff val="40000"/>
                  </a:schemeClr>
                </a:solidFill>
              </a:rPr>
              <a:t>menoraji</a:t>
            </a:r>
            <a:r>
              <a:rPr lang="tr-TR" sz="1600" dirty="0">
                <a:solidFill>
                  <a:schemeClr val="accent3">
                    <a:lumMod val="60000"/>
                    <a:lumOff val="40000"/>
                  </a:schemeClr>
                </a:solidFill>
              </a:rPr>
              <a:t> bir kanama bozukluğunun belirtisi olabilir. </a:t>
            </a:r>
            <a:r>
              <a:rPr lang="tr-TR" sz="1600" dirty="0" err="1">
                <a:solidFill>
                  <a:schemeClr val="accent3">
                    <a:lumMod val="60000"/>
                    <a:lumOff val="40000"/>
                  </a:schemeClr>
                </a:solidFill>
              </a:rPr>
              <a:t>Menorajisi</a:t>
            </a:r>
            <a:r>
              <a:rPr lang="tr-TR" sz="1600" dirty="0">
                <a:solidFill>
                  <a:schemeClr val="accent3">
                    <a:lumMod val="60000"/>
                    <a:lumOff val="40000"/>
                  </a:schemeClr>
                </a:solidFill>
              </a:rPr>
              <a:t> olan ergenlerin %24'üne kadarında teşhis edilmemiş bir kanama bozukluğu olabilir Ergenlerde </a:t>
            </a:r>
            <a:r>
              <a:rPr lang="tr-TR" sz="1600" dirty="0" err="1">
                <a:solidFill>
                  <a:schemeClr val="accent3">
                    <a:lumMod val="60000"/>
                    <a:lumOff val="40000"/>
                  </a:schemeClr>
                </a:solidFill>
              </a:rPr>
              <a:t>menoraji</a:t>
            </a:r>
            <a:r>
              <a:rPr lang="tr-TR" sz="1600" dirty="0">
                <a:solidFill>
                  <a:schemeClr val="accent3">
                    <a:lumMod val="60000"/>
                    <a:lumOff val="40000"/>
                  </a:schemeClr>
                </a:solidFill>
              </a:rPr>
              <a:t> değerlendirmesi, tam kan sayımı, pıhtılaşma profili ve klinik olarak </a:t>
            </a:r>
            <a:r>
              <a:rPr lang="tr-TR" sz="1600" dirty="0" err="1">
                <a:solidFill>
                  <a:schemeClr val="accent3">
                    <a:lumMod val="60000"/>
                    <a:lumOff val="40000"/>
                  </a:schemeClr>
                </a:solidFill>
              </a:rPr>
              <a:t>endike</a:t>
            </a:r>
            <a:r>
              <a:rPr lang="tr-TR" sz="1600" dirty="0">
                <a:solidFill>
                  <a:schemeClr val="accent3">
                    <a:lumMod val="60000"/>
                    <a:lumOff val="40000"/>
                  </a:schemeClr>
                </a:solidFill>
              </a:rPr>
              <a:t> ise </a:t>
            </a:r>
            <a:r>
              <a:rPr lang="tr-TR" sz="1600" dirty="0" err="1">
                <a:solidFill>
                  <a:schemeClr val="accent3">
                    <a:lumMod val="60000"/>
                    <a:lumOff val="40000"/>
                  </a:schemeClr>
                </a:solidFill>
              </a:rPr>
              <a:t>von</a:t>
            </a:r>
            <a:r>
              <a:rPr lang="tr-TR" sz="1600" dirty="0">
                <a:solidFill>
                  <a:schemeClr val="accent3">
                    <a:lumMod val="60000"/>
                    <a:lumOff val="40000"/>
                  </a:schemeClr>
                </a:solidFill>
              </a:rPr>
              <a:t> </a:t>
            </a:r>
            <a:r>
              <a:rPr lang="tr-TR" sz="1600" dirty="0" err="1">
                <a:solidFill>
                  <a:schemeClr val="accent3">
                    <a:lumMod val="60000"/>
                    <a:lumOff val="40000"/>
                  </a:schemeClr>
                </a:solidFill>
              </a:rPr>
              <a:t>Willebrand</a:t>
            </a:r>
            <a:r>
              <a:rPr lang="tr-TR" sz="1600" dirty="0">
                <a:solidFill>
                  <a:schemeClr val="accent3">
                    <a:lumMod val="60000"/>
                    <a:lumOff val="40000"/>
                  </a:schemeClr>
                </a:solidFill>
              </a:rPr>
              <a:t> hastalığı tarama testini içerir. Ergenlerde hem </a:t>
            </a:r>
            <a:r>
              <a:rPr lang="tr-TR" sz="1600" dirty="0" err="1">
                <a:solidFill>
                  <a:schemeClr val="accent3">
                    <a:lumMod val="60000"/>
                    <a:lumOff val="40000"/>
                  </a:schemeClr>
                </a:solidFill>
              </a:rPr>
              <a:t>anovülasyon</a:t>
            </a:r>
            <a:r>
              <a:rPr lang="tr-TR" sz="1600" dirty="0">
                <a:solidFill>
                  <a:schemeClr val="accent3">
                    <a:lumMod val="60000"/>
                    <a:lumOff val="40000"/>
                  </a:schemeClr>
                </a:solidFill>
              </a:rPr>
              <a:t> hem de </a:t>
            </a:r>
            <a:r>
              <a:rPr lang="tr-TR" sz="1600" dirty="0" err="1">
                <a:solidFill>
                  <a:schemeClr val="accent3">
                    <a:lumMod val="60000"/>
                    <a:lumOff val="40000"/>
                  </a:schemeClr>
                </a:solidFill>
              </a:rPr>
              <a:t>menoraji</a:t>
            </a:r>
            <a:r>
              <a:rPr lang="tr-TR" sz="1600" dirty="0">
                <a:solidFill>
                  <a:schemeClr val="accent3">
                    <a:lumMod val="60000"/>
                    <a:lumOff val="40000"/>
                  </a:schemeClr>
                </a:solidFill>
              </a:rPr>
              <a:t> tedavisi genellikle döngü kontrolü için </a:t>
            </a:r>
            <a:r>
              <a:rPr lang="tr-TR" sz="1600" dirty="0" err="1">
                <a:solidFill>
                  <a:schemeClr val="accent3">
                    <a:lumMod val="60000"/>
                    <a:lumOff val="40000"/>
                  </a:schemeClr>
                </a:solidFill>
              </a:rPr>
              <a:t>hormonal</a:t>
            </a:r>
            <a:r>
              <a:rPr lang="tr-TR" sz="1600" dirty="0">
                <a:solidFill>
                  <a:schemeClr val="accent3">
                    <a:lumMod val="60000"/>
                    <a:lumOff val="40000"/>
                  </a:schemeClr>
                </a:solidFill>
              </a:rPr>
              <a:t> </a:t>
            </a:r>
            <a:r>
              <a:rPr lang="tr-TR" sz="1600" dirty="0" err="1">
                <a:solidFill>
                  <a:schemeClr val="accent3">
                    <a:lumMod val="60000"/>
                    <a:lumOff val="40000"/>
                  </a:schemeClr>
                </a:solidFill>
              </a:rPr>
              <a:t>kontrasepsiyondur</a:t>
            </a:r>
            <a:r>
              <a:rPr lang="tr-TR" sz="1600" dirty="0">
                <a:solidFill>
                  <a:schemeClr val="accent3">
                    <a:lumMod val="60000"/>
                    <a:lumOff val="40000"/>
                  </a:schemeClr>
                </a:solidFill>
              </a:rPr>
              <a:t>.</a:t>
            </a:r>
          </a:p>
        </p:txBody>
      </p:sp>
    </p:spTree>
    <p:extLst>
      <p:ext uri="{BB962C8B-B14F-4D97-AF65-F5344CB8AC3E}">
        <p14:creationId xmlns:p14="http://schemas.microsoft.com/office/powerpoint/2010/main" val="3515276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UTERİN KANAMALAR</a:t>
            </a:r>
            <a:br>
              <a:rPr lang="tr-TR" dirty="0"/>
            </a:br>
            <a:r>
              <a:rPr lang="tr-TR" dirty="0"/>
              <a:t>Üreme çağındaki kadınlar</a:t>
            </a:r>
          </a:p>
        </p:txBody>
      </p:sp>
      <p:sp>
        <p:nvSpPr>
          <p:cNvPr id="3" name="İçerik Yer Tutucusu 2"/>
          <p:cNvSpPr>
            <a:spLocks noGrp="1"/>
          </p:cNvSpPr>
          <p:nvPr>
            <p:ph idx="1"/>
          </p:nvPr>
        </p:nvSpPr>
        <p:spPr>
          <a:xfrm>
            <a:off x="646111" y="2061231"/>
            <a:ext cx="8946541" cy="4195481"/>
          </a:xfrm>
        </p:spPr>
        <p:txBody>
          <a:bodyPr>
            <a:normAutofit fontScale="70000" lnSpcReduction="20000"/>
          </a:bodyPr>
          <a:lstStyle/>
          <a:p>
            <a:r>
              <a:rPr lang="tr-TR" dirty="0">
                <a:solidFill>
                  <a:schemeClr val="accent3">
                    <a:lumMod val="60000"/>
                    <a:lumOff val="40000"/>
                  </a:schemeClr>
                </a:solidFill>
              </a:rPr>
              <a:t>Üreme çağındaki kadınlarda anormal kanamanın en yaygın nedenleri gebelik komplikasyonları, </a:t>
            </a:r>
            <a:r>
              <a:rPr lang="tr-TR" dirty="0" err="1">
                <a:solidFill>
                  <a:schemeClr val="accent3">
                    <a:lumMod val="60000"/>
                    <a:lumOff val="40000"/>
                  </a:schemeClr>
                </a:solidFill>
              </a:rPr>
              <a:t>anovulatuar</a:t>
            </a:r>
            <a:r>
              <a:rPr lang="tr-TR" dirty="0">
                <a:solidFill>
                  <a:schemeClr val="accent3">
                    <a:lumMod val="60000"/>
                    <a:lumOff val="40000"/>
                  </a:schemeClr>
                </a:solidFill>
              </a:rPr>
              <a:t> bozukluklar ve iyi huylu </a:t>
            </a:r>
            <a:r>
              <a:rPr lang="tr-TR" dirty="0" err="1">
                <a:solidFill>
                  <a:schemeClr val="accent3">
                    <a:lumMod val="60000"/>
                    <a:lumOff val="40000"/>
                  </a:schemeClr>
                </a:solidFill>
              </a:rPr>
              <a:t>pelvik</a:t>
            </a:r>
            <a:r>
              <a:rPr lang="tr-TR" dirty="0">
                <a:solidFill>
                  <a:schemeClr val="accent3">
                    <a:lumMod val="60000"/>
                    <a:lumOff val="40000"/>
                  </a:schemeClr>
                </a:solidFill>
              </a:rPr>
              <a:t> patolojidir. </a:t>
            </a:r>
          </a:p>
          <a:p>
            <a:r>
              <a:rPr lang="tr-TR" dirty="0">
                <a:solidFill>
                  <a:schemeClr val="accent3">
                    <a:lumMod val="60000"/>
                    <a:lumOff val="40000"/>
                  </a:schemeClr>
                </a:solidFill>
              </a:rPr>
              <a:t> Yumurtlama döngülerinin özellikleri arasında düzenli döngü uzunluğu, adet öncesi sendromu semptomlarının varlığı ve </a:t>
            </a:r>
            <a:r>
              <a:rPr lang="tr-TR" dirty="0" err="1">
                <a:solidFill>
                  <a:schemeClr val="accent3">
                    <a:lumMod val="60000"/>
                    <a:lumOff val="40000"/>
                  </a:schemeClr>
                </a:solidFill>
              </a:rPr>
              <a:t>servikal</a:t>
            </a:r>
            <a:r>
              <a:rPr lang="tr-TR" dirty="0">
                <a:solidFill>
                  <a:schemeClr val="accent3">
                    <a:lumMod val="60000"/>
                    <a:lumOff val="40000"/>
                  </a:schemeClr>
                </a:solidFill>
              </a:rPr>
              <a:t> mukustaki değişiklikler bulunur. Buna karşılık, </a:t>
            </a:r>
            <a:r>
              <a:rPr lang="tr-TR" dirty="0" err="1">
                <a:solidFill>
                  <a:schemeClr val="accent3">
                    <a:lumMod val="60000"/>
                    <a:lumOff val="40000"/>
                  </a:schemeClr>
                </a:solidFill>
              </a:rPr>
              <a:t>anovulatuar</a:t>
            </a:r>
            <a:r>
              <a:rPr lang="tr-TR" dirty="0">
                <a:solidFill>
                  <a:schemeClr val="accent3">
                    <a:lumMod val="60000"/>
                    <a:lumOff val="40000"/>
                  </a:schemeClr>
                </a:solidFill>
              </a:rPr>
              <a:t> döngüler değişken kanama miktarları ve aralıklarıyla öngörülemez olma eğilimindedir.</a:t>
            </a:r>
          </a:p>
          <a:p>
            <a:r>
              <a:rPr lang="tr-TR" dirty="0">
                <a:solidFill>
                  <a:schemeClr val="accent3">
                    <a:lumMod val="60000"/>
                    <a:lumOff val="40000"/>
                  </a:schemeClr>
                </a:solidFill>
              </a:rPr>
              <a:t>Yumurtlama döngülerinde anormal kanama </a:t>
            </a:r>
            <a:r>
              <a:rPr lang="tr-TR" dirty="0" err="1">
                <a:solidFill>
                  <a:schemeClr val="accent3">
                    <a:lumMod val="60000"/>
                    <a:lumOff val="40000"/>
                  </a:schemeClr>
                </a:solidFill>
              </a:rPr>
              <a:t>menoraji</a:t>
            </a:r>
            <a:r>
              <a:rPr lang="tr-TR" dirty="0">
                <a:solidFill>
                  <a:schemeClr val="accent3">
                    <a:lumMod val="60000"/>
                    <a:lumOff val="40000"/>
                  </a:schemeClr>
                </a:solidFill>
              </a:rPr>
              <a:t>, </a:t>
            </a:r>
            <a:r>
              <a:rPr lang="tr-TR" dirty="0" err="1">
                <a:solidFill>
                  <a:schemeClr val="accent3">
                    <a:lumMod val="60000"/>
                    <a:lumOff val="40000"/>
                  </a:schemeClr>
                </a:solidFill>
              </a:rPr>
              <a:t>polimenore</a:t>
            </a:r>
            <a:r>
              <a:rPr lang="tr-TR" dirty="0">
                <a:solidFill>
                  <a:schemeClr val="accent3">
                    <a:lumMod val="60000"/>
                    <a:lumOff val="40000"/>
                  </a:schemeClr>
                </a:solidFill>
              </a:rPr>
              <a:t>, </a:t>
            </a:r>
            <a:r>
              <a:rPr lang="tr-TR" dirty="0" err="1">
                <a:solidFill>
                  <a:schemeClr val="accent3">
                    <a:lumMod val="60000"/>
                    <a:lumOff val="40000"/>
                  </a:schemeClr>
                </a:solidFill>
              </a:rPr>
              <a:t>oligomenore</a:t>
            </a:r>
            <a:r>
              <a:rPr lang="tr-TR" dirty="0">
                <a:solidFill>
                  <a:schemeClr val="accent3">
                    <a:lumMod val="60000"/>
                    <a:lumOff val="40000"/>
                  </a:schemeClr>
                </a:solidFill>
              </a:rPr>
              <a:t> ve </a:t>
            </a:r>
            <a:r>
              <a:rPr lang="tr-TR" dirty="0" err="1">
                <a:solidFill>
                  <a:schemeClr val="accent3">
                    <a:lumMod val="60000"/>
                    <a:lumOff val="40000"/>
                  </a:schemeClr>
                </a:solidFill>
              </a:rPr>
              <a:t>intermenstrüel</a:t>
            </a:r>
            <a:r>
              <a:rPr lang="tr-TR" dirty="0">
                <a:solidFill>
                  <a:schemeClr val="accent3">
                    <a:lumMod val="60000"/>
                    <a:lumOff val="40000"/>
                  </a:schemeClr>
                </a:solidFill>
              </a:rPr>
              <a:t> kanamayı içerir.</a:t>
            </a:r>
          </a:p>
          <a:p>
            <a:pPr lvl="1">
              <a:buFont typeface="Wingdings" panose="05000000000000000000" pitchFamily="2" charset="2"/>
              <a:buChar char="ü"/>
            </a:pPr>
            <a:r>
              <a:rPr lang="tr-TR" dirty="0">
                <a:solidFill>
                  <a:schemeClr val="accent3">
                    <a:lumMod val="60000"/>
                    <a:lumOff val="40000"/>
                  </a:schemeClr>
                </a:solidFill>
              </a:rPr>
              <a:t> </a:t>
            </a:r>
            <a:r>
              <a:rPr lang="tr-TR" dirty="0" err="1">
                <a:solidFill>
                  <a:schemeClr val="accent3">
                    <a:lumMod val="60000"/>
                    <a:lumOff val="40000"/>
                  </a:schemeClr>
                </a:solidFill>
              </a:rPr>
              <a:t>Menoraji</a:t>
            </a:r>
            <a:r>
              <a:rPr lang="tr-TR" dirty="0">
                <a:solidFill>
                  <a:schemeClr val="accent3">
                    <a:lumMod val="60000"/>
                    <a:lumOff val="40000"/>
                  </a:schemeClr>
                </a:solidFill>
              </a:rPr>
              <a:t> </a:t>
            </a:r>
            <a:r>
              <a:rPr lang="tr-TR" dirty="0">
                <a:solidFill>
                  <a:schemeClr val="accent1"/>
                </a:solidFill>
              </a:rPr>
              <a:t>yapısal lezyonlarla </a:t>
            </a:r>
            <a:r>
              <a:rPr lang="tr-TR" dirty="0">
                <a:solidFill>
                  <a:schemeClr val="accent3">
                    <a:lumMod val="60000"/>
                    <a:lumOff val="40000"/>
                  </a:schemeClr>
                </a:solidFill>
              </a:rPr>
              <a:t>(</a:t>
            </a:r>
            <a:r>
              <a:rPr lang="tr-TR" dirty="0" err="1">
                <a:solidFill>
                  <a:schemeClr val="accent3">
                    <a:lumMod val="60000"/>
                    <a:lumOff val="40000"/>
                  </a:schemeClr>
                </a:solidFill>
              </a:rPr>
              <a:t>uterin</a:t>
            </a:r>
            <a:r>
              <a:rPr lang="tr-TR" dirty="0">
                <a:solidFill>
                  <a:schemeClr val="accent3">
                    <a:lumMod val="60000"/>
                    <a:lumOff val="40000"/>
                  </a:schemeClr>
                </a:solidFill>
              </a:rPr>
              <a:t> </a:t>
            </a:r>
            <a:r>
              <a:rPr lang="tr-TR" dirty="0" err="1">
                <a:solidFill>
                  <a:schemeClr val="accent3">
                    <a:lumMod val="60000"/>
                    <a:lumOff val="40000"/>
                  </a:schemeClr>
                </a:solidFill>
              </a:rPr>
              <a:t>leiomyomlar</a:t>
            </a:r>
            <a:r>
              <a:rPr lang="tr-TR" dirty="0">
                <a:solidFill>
                  <a:schemeClr val="accent3">
                    <a:lumMod val="60000"/>
                    <a:lumOff val="40000"/>
                  </a:schemeClr>
                </a:solidFill>
              </a:rPr>
              <a:t>, </a:t>
            </a:r>
            <a:r>
              <a:rPr lang="tr-TR" dirty="0" err="1">
                <a:solidFill>
                  <a:schemeClr val="accent3">
                    <a:lumMod val="60000"/>
                    <a:lumOff val="40000"/>
                  </a:schemeClr>
                </a:solidFill>
              </a:rPr>
              <a:t>endometrial</a:t>
            </a:r>
            <a:r>
              <a:rPr lang="tr-TR" dirty="0">
                <a:solidFill>
                  <a:schemeClr val="accent3">
                    <a:lumMod val="60000"/>
                    <a:lumOff val="40000"/>
                  </a:schemeClr>
                </a:solidFill>
              </a:rPr>
              <a:t> polipler veya </a:t>
            </a:r>
            <a:r>
              <a:rPr lang="tr-TR" dirty="0" err="1">
                <a:solidFill>
                  <a:schemeClr val="accent3">
                    <a:lumMod val="60000"/>
                    <a:lumOff val="40000"/>
                  </a:schemeClr>
                </a:solidFill>
              </a:rPr>
              <a:t>hiperplazi</a:t>
            </a:r>
            <a:r>
              <a:rPr lang="tr-TR" dirty="0">
                <a:solidFill>
                  <a:schemeClr val="accent3">
                    <a:lumMod val="60000"/>
                    <a:lumOff val="40000"/>
                  </a:schemeClr>
                </a:solidFill>
              </a:rPr>
              <a:t>), pıhtılaşma bozukluğuyla, karaciğer yetmezliğiyle veya kronik böbrek yetmezliğiyle ilişkili olabilir.</a:t>
            </a:r>
          </a:p>
          <a:p>
            <a:pPr lvl="1">
              <a:buFont typeface="Wingdings" panose="05000000000000000000" pitchFamily="2" charset="2"/>
              <a:buChar char="ü"/>
            </a:pPr>
            <a:r>
              <a:rPr lang="tr-TR" dirty="0">
                <a:solidFill>
                  <a:schemeClr val="accent3">
                    <a:lumMod val="60000"/>
                    <a:lumOff val="40000"/>
                  </a:schemeClr>
                </a:solidFill>
              </a:rPr>
              <a:t> </a:t>
            </a:r>
            <a:r>
              <a:rPr lang="tr-TR" i="1" dirty="0" err="1">
                <a:solidFill>
                  <a:schemeClr val="accent3">
                    <a:lumMod val="60000"/>
                    <a:lumOff val="40000"/>
                  </a:schemeClr>
                </a:solidFill>
              </a:rPr>
              <a:t>Polimenore</a:t>
            </a:r>
            <a:r>
              <a:rPr lang="tr-TR" dirty="0">
                <a:solidFill>
                  <a:schemeClr val="accent3">
                    <a:lumMod val="60000"/>
                    <a:lumOff val="40000"/>
                  </a:schemeClr>
                </a:solidFill>
              </a:rPr>
              <a:t> (kısa aralıklarla kanama) </a:t>
            </a:r>
            <a:r>
              <a:rPr lang="tr-TR" dirty="0" err="1">
                <a:solidFill>
                  <a:schemeClr val="accent1"/>
                </a:solidFill>
              </a:rPr>
              <a:t>luteal</a:t>
            </a:r>
            <a:r>
              <a:rPr lang="tr-TR" dirty="0">
                <a:solidFill>
                  <a:schemeClr val="accent1"/>
                </a:solidFill>
              </a:rPr>
              <a:t> faz bozukluğundan </a:t>
            </a:r>
            <a:r>
              <a:rPr lang="tr-TR" dirty="0">
                <a:solidFill>
                  <a:schemeClr val="accent3">
                    <a:lumMod val="60000"/>
                    <a:lumOff val="40000"/>
                  </a:schemeClr>
                </a:solidFill>
              </a:rPr>
              <a:t>(yumurtlamadan sonra </a:t>
            </a:r>
            <a:r>
              <a:rPr lang="tr-TR" dirty="0" err="1">
                <a:solidFill>
                  <a:schemeClr val="accent3">
                    <a:lumMod val="60000"/>
                    <a:lumOff val="40000"/>
                  </a:schemeClr>
                </a:solidFill>
              </a:rPr>
              <a:t>endometriumu</a:t>
            </a:r>
            <a:r>
              <a:rPr lang="tr-TR" dirty="0">
                <a:solidFill>
                  <a:schemeClr val="accent3">
                    <a:lumMod val="60000"/>
                    <a:lumOff val="40000"/>
                  </a:schemeClr>
                </a:solidFill>
              </a:rPr>
              <a:t> stabilize etmek için yeterli </a:t>
            </a:r>
            <a:r>
              <a:rPr lang="tr-TR" dirty="0" err="1">
                <a:solidFill>
                  <a:schemeClr val="accent3">
                    <a:lumMod val="60000"/>
                    <a:lumOff val="40000"/>
                  </a:schemeClr>
                </a:solidFill>
              </a:rPr>
              <a:t>progesteron</a:t>
            </a:r>
            <a:r>
              <a:rPr lang="tr-TR" dirty="0">
                <a:solidFill>
                  <a:schemeClr val="accent3">
                    <a:lumMod val="60000"/>
                    <a:lumOff val="40000"/>
                  </a:schemeClr>
                </a:solidFill>
              </a:rPr>
              <a:t> üretilmez) veya </a:t>
            </a:r>
            <a:r>
              <a:rPr lang="tr-TR" dirty="0">
                <a:solidFill>
                  <a:schemeClr val="accent1"/>
                </a:solidFill>
              </a:rPr>
              <a:t>kısa </a:t>
            </a:r>
            <a:r>
              <a:rPr lang="tr-TR" dirty="0" err="1">
                <a:solidFill>
                  <a:schemeClr val="accent1"/>
                </a:solidFill>
              </a:rPr>
              <a:t>foliküler</a:t>
            </a:r>
            <a:r>
              <a:rPr lang="tr-TR" dirty="0">
                <a:solidFill>
                  <a:schemeClr val="accent1"/>
                </a:solidFill>
              </a:rPr>
              <a:t> fazdan </a:t>
            </a:r>
            <a:r>
              <a:rPr lang="tr-TR" dirty="0">
                <a:solidFill>
                  <a:schemeClr val="accent3">
                    <a:lumMod val="60000"/>
                    <a:lumOff val="40000"/>
                  </a:schemeClr>
                </a:solidFill>
              </a:rPr>
              <a:t>kaynaklanabilir. </a:t>
            </a:r>
          </a:p>
          <a:p>
            <a:pPr lvl="1">
              <a:buFont typeface="Wingdings" panose="05000000000000000000" pitchFamily="2" charset="2"/>
              <a:buChar char="ü"/>
            </a:pPr>
            <a:r>
              <a:rPr lang="tr-TR" i="1" dirty="0" err="1">
                <a:solidFill>
                  <a:schemeClr val="accent3">
                    <a:lumMod val="60000"/>
                    <a:lumOff val="40000"/>
                  </a:schemeClr>
                </a:solidFill>
              </a:rPr>
              <a:t>Oligomenore</a:t>
            </a:r>
            <a:r>
              <a:rPr lang="tr-TR" dirty="0">
                <a:solidFill>
                  <a:schemeClr val="accent3">
                    <a:lumMod val="60000"/>
                    <a:lumOff val="40000"/>
                  </a:schemeClr>
                </a:solidFill>
              </a:rPr>
              <a:t> (seyrek kanama</a:t>
            </a:r>
            <a:r>
              <a:rPr lang="tr-TR" dirty="0">
                <a:solidFill>
                  <a:schemeClr val="accent1"/>
                </a:solidFill>
              </a:rPr>
              <a:t>) genellikle uzamış </a:t>
            </a:r>
            <a:r>
              <a:rPr lang="tr-TR" dirty="0" err="1">
                <a:solidFill>
                  <a:schemeClr val="accent1"/>
                </a:solidFill>
              </a:rPr>
              <a:t>foliküler</a:t>
            </a:r>
            <a:r>
              <a:rPr lang="tr-TR" dirty="0">
                <a:solidFill>
                  <a:schemeClr val="accent1"/>
                </a:solidFill>
              </a:rPr>
              <a:t> fazdan </a:t>
            </a:r>
            <a:r>
              <a:rPr lang="tr-TR" dirty="0">
                <a:solidFill>
                  <a:schemeClr val="accent3">
                    <a:lumMod val="60000"/>
                    <a:lumOff val="40000"/>
                  </a:schemeClr>
                </a:solidFill>
              </a:rPr>
              <a:t>kaynaklanır.</a:t>
            </a:r>
          </a:p>
          <a:p>
            <a:pPr lvl="1">
              <a:buFont typeface="Wingdings" panose="05000000000000000000" pitchFamily="2" charset="2"/>
              <a:buChar char="ü"/>
            </a:pPr>
            <a:r>
              <a:rPr lang="tr-TR" dirty="0">
                <a:solidFill>
                  <a:schemeClr val="accent3">
                    <a:lumMod val="60000"/>
                    <a:lumOff val="40000"/>
                  </a:schemeClr>
                </a:solidFill>
              </a:rPr>
              <a:t> </a:t>
            </a:r>
            <a:r>
              <a:rPr lang="tr-TR" dirty="0" err="1">
                <a:solidFill>
                  <a:schemeClr val="accent3">
                    <a:lumMod val="60000"/>
                    <a:lumOff val="40000"/>
                  </a:schemeClr>
                </a:solidFill>
              </a:rPr>
              <a:t>İntermenstrüel</a:t>
            </a:r>
            <a:r>
              <a:rPr lang="tr-TR" dirty="0">
                <a:solidFill>
                  <a:schemeClr val="accent3">
                    <a:lumMod val="60000"/>
                    <a:lumOff val="40000"/>
                  </a:schemeClr>
                </a:solidFill>
              </a:rPr>
              <a:t> kanama </a:t>
            </a:r>
            <a:r>
              <a:rPr lang="tr-TR" dirty="0" err="1">
                <a:solidFill>
                  <a:schemeClr val="accent1"/>
                </a:solidFill>
              </a:rPr>
              <a:t>servikal</a:t>
            </a:r>
            <a:r>
              <a:rPr lang="tr-TR" dirty="0">
                <a:solidFill>
                  <a:schemeClr val="accent1"/>
                </a:solidFill>
              </a:rPr>
              <a:t> patolojiden </a:t>
            </a:r>
            <a:r>
              <a:rPr lang="tr-TR" dirty="0">
                <a:solidFill>
                  <a:schemeClr val="accent3">
                    <a:lumMod val="60000"/>
                    <a:lumOff val="40000"/>
                  </a:schemeClr>
                </a:solidFill>
              </a:rPr>
              <a:t>(</a:t>
            </a:r>
            <a:r>
              <a:rPr lang="tr-TR" dirty="0" err="1">
                <a:solidFill>
                  <a:schemeClr val="accent3">
                    <a:lumMod val="60000"/>
                    <a:lumOff val="40000"/>
                  </a:schemeClr>
                </a:solidFill>
              </a:rPr>
              <a:t>displazi</a:t>
            </a:r>
            <a:r>
              <a:rPr lang="tr-TR" dirty="0">
                <a:solidFill>
                  <a:schemeClr val="accent3">
                    <a:lumMod val="60000"/>
                    <a:lumOff val="40000"/>
                  </a:schemeClr>
                </a:solidFill>
              </a:rPr>
              <a:t> veya enfeksiyon) veya rahim içi araçtan (RİA) kaynaklanabilir.</a:t>
            </a:r>
          </a:p>
          <a:p>
            <a:pPr>
              <a:buFont typeface="Wingdings" panose="05000000000000000000" pitchFamily="2" charset="2"/>
              <a:buChar char="Ø"/>
            </a:pPr>
            <a:r>
              <a:rPr lang="tr-TR" dirty="0">
                <a:solidFill>
                  <a:schemeClr val="accent3">
                    <a:lumMod val="60000"/>
                    <a:lumOff val="40000"/>
                  </a:schemeClr>
                </a:solidFill>
              </a:rPr>
              <a:t> Anormal kanaması olan bir kadının değerlendirilmesi kanama türüne göre yapılır</a:t>
            </a:r>
          </a:p>
        </p:txBody>
      </p:sp>
    </p:spTree>
    <p:extLst>
      <p:ext uri="{BB962C8B-B14F-4D97-AF65-F5344CB8AC3E}">
        <p14:creationId xmlns:p14="http://schemas.microsoft.com/office/powerpoint/2010/main" val="4078408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UTERİN KANAMALAR</a:t>
            </a:r>
            <a:br>
              <a:rPr lang="tr-TR" dirty="0"/>
            </a:br>
            <a:r>
              <a:rPr lang="tr-TR" dirty="0"/>
              <a:t>Üreme çağındaki kadınlar</a:t>
            </a:r>
          </a:p>
        </p:txBody>
      </p:sp>
      <p:sp>
        <p:nvSpPr>
          <p:cNvPr id="3" name="İçerik Yer Tutucusu 2"/>
          <p:cNvSpPr>
            <a:spLocks noGrp="1"/>
          </p:cNvSpPr>
          <p:nvPr>
            <p:ph idx="1"/>
          </p:nvPr>
        </p:nvSpPr>
        <p:spPr/>
        <p:txBody>
          <a:bodyPr>
            <a:normAutofit/>
          </a:bodyPr>
          <a:lstStyle/>
          <a:p>
            <a:r>
              <a:rPr lang="tr-TR" sz="1400" dirty="0" err="1">
                <a:solidFill>
                  <a:schemeClr val="accent1"/>
                </a:solidFill>
              </a:rPr>
              <a:t>Anovülasyon</a:t>
            </a:r>
            <a:r>
              <a:rPr lang="tr-TR" sz="1400" dirty="0">
                <a:solidFill>
                  <a:schemeClr val="accent3">
                    <a:lumMod val="60000"/>
                    <a:lumOff val="40000"/>
                  </a:schemeClr>
                </a:solidFill>
              </a:rPr>
              <a:t>, üreme çağındaki kadınlarda anormal vajinal kanamanın en yaygın nedenidir.</a:t>
            </a:r>
          </a:p>
          <a:p>
            <a:r>
              <a:rPr lang="tr-TR" sz="1400" dirty="0">
                <a:solidFill>
                  <a:schemeClr val="accent3">
                    <a:lumMod val="60000"/>
                    <a:lumOff val="40000"/>
                  </a:schemeClr>
                </a:solidFill>
              </a:rPr>
              <a:t> </a:t>
            </a:r>
            <a:r>
              <a:rPr lang="tr-TR" sz="1400" dirty="0" err="1">
                <a:solidFill>
                  <a:schemeClr val="accent3">
                    <a:lumMod val="60000"/>
                    <a:lumOff val="40000"/>
                  </a:schemeClr>
                </a:solidFill>
              </a:rPr>
              <a:t>Anovülasyonun</a:t>
            </a:r>
            <a:r>
              <a:rPr lang="tr-TR" sz="1400" dirty="0">
                <a:solidFill>
                  <a:schemeClr val="accent3">
                    <a:lumMod val="60000"/>
                    <a:lumOff val="40000"/>
                  </a:schemeClr>
                </a:solidFill>
              </a:rPr>
              <a:t> büyük çoğunluğu </a:t>
            </a:r>
            <a:r>
              <a:rPr lang="tr-TR" sz="1400" dirty="0" err="1">
                <a:solidFill>
                  <a:schemeClr val="accent3">
                    <a:lumMod val="60000"/>
                    <a:lumOff val="40000"/>
                  </a:schemeClr>
                </a:solidFill>
              </a:rPr>
              <a:t>hipotalamik</a:t>
            </a:r>
            <a:r>
              <a:rPr lang="tr-TR" sz="1400" dirty="0">
                <a:solidFill>
                  <a:schemeClr val="accent3">
                    <a:lumMod val="60000"/>
                    <a:lumOff val="40000"/>
                  </a:schemeClr>
                </a:solidFill>
              </a:rPr>
              <a:t> anormallikler veya </a:t>
            </a:r>
            <a:r>
              <a:rPr lang="tr-TR" sz="1400" dirty="0" err="1">
                <a:solidFill>
                  <a:schemeClr val="accent3">
                    <a:lumMod val="60000"/>
                    <a:lumOff val="40000"/>
                  </a:schemeClr>
                </a:solidFill>
              </a:rPr>
              <a:t>polikistik</a:t>
            </a:r>
            <a:r>
              <a:rPr lang="tr-TR" sz="1400" dirty="0">
                <a:solidFill>
                  <a:schemeClr val="accent3">
                    <a:lumMod val="60000"/>
                    <a:lumOff val="40000"/>
                  </a:schemeClr>
                </a:solidFill>
              </a:rPr>
              <a:t> </a:t>
            </a:r>
            <a:r>
              <a:rPr lang="tr-TR" sz="1400" dirty="0" err="1">
                <a:solidFill>
                  <a:schemeClr val="accent3">
                    <a:lumMod val="60000"/>
                    <a:lumOff val="40000"/>
                  </a:schemeClr>
                </a:solidFill>
              </a:rPr>
              <a:t>over</a:t>
            </a:r>
            <a:r>
              <a:rPr lang="tr-TR" sz="1400" dirty="0">
                <a:solidFill>
                  <a:schemeClr val="accent3">
                    <a:lumMod val="60000"/>
                    <a:lumOff val="40000"/>
                  </a:schemeClr>
                </a:solidFill>
              </a:rPr>
              <a:t> sendromu (PCOS) ile ilişkilidir .</a:t>
            </a:r>
          </a:p>
          <a:p>
            <a:r>
              <a:rPr lang="tr-TR" sz="1400" dirty="0">
                <a:solidFill>
                  <a:schemeClr val="accent3">
                    <a:lumMod val="60000"/>
                    <a:lumOff val="40000"/>
                  </a:schemeClr>
                </a:solidFill>
              </a:rPr>
              <a:t>Tanımı gereği, </a:t>
            </a:r>
            <a:r>
              <a:rPr lang="tr-TR" sz="1400" dirty="0" err="1">
                <a:solidFill>
                  <a:schemeClr val="accent3">
                    <a:lumMod val="60000"/>
                    <a:lumOff val="40000"/>
                  </a:schemeClr>
                </a:solidFill>
              </a:rPr>
              <a:t>anovülasyon</a:t>
            </a:r>
            <a:r>
              <a:rPr lang="tr-TR" sz="1400" dirty="0">
                <a:solidFill>
                  <a:schemeClr val="accent3">
                    <a:lumMod val="60000"/>
                    <a:lumOff val="40000"/>
                  </a:schemeClr>
                </a:solidFill>
              </a:rPr>
              <a:t> döngüleri öngörülemezdir ve herhangi bir vajinal kanama düzenine göre sınıflandırılamaz. </a:t>
            </a:r>
          </a:p>
          <a:p>
            <a:r>
              <a:rPr lang="tr-TR" sz="1400" dirty="0">
                <a:solidFill>
                  <a:schemeClr val="accent3">
                    <a:lumMod val="60000"/>
                    <a:lumOff val="40000"/>
                  </a:schemeClr>
                </a:solidFill>
              </a:rPr>
              <a:t>Bir kadın bir ay 14 gün yoğun kanama, sonraki ay aralıklı hafif lekelenme yaşayabilir ve ardından 3 ay boyunca döngü olmadan yaşayabilir.</a:t>
            </a:r>
          </a:p>
          <a:p>
            <a:r>
              <a:rPr lang="tr-TR" sz="1400" dirty="0">
                <a:solidFill>
                  <a:schemeClr val="accent3">
                    <a:lumMod val="60000"/>
                    <a:lumOff val="40000"/>
                  </a:schemeClr>
                </a:solidFill>
              </a:rPr>
              <a:t> Bu döngülerdeki patolojik anormallik, karşıt östrojen durumu üreten yumurtlama eksikliğidir. Yumurtlama olmamasından kaynaklanan </a:t>
            </a:r>
            <a:r>
              <a:rPr lang="tr-TR" sz="1400" dirty="0" err="1">
                <a:solidFill>
                  <a:schemeClr val="accent3">
                    <a:lumMod val="60000"/>
                    <a:lumOff val="40000"/>
                  </a:schemeClr>
                </a:solidFill>
              </a:rPr>
              <a:t>progesteron</a:t>
            </a:r>
            <a:r>
              <a:rPr lang="tr-TR" sz="1400" dirty="0">
                <a:solidFill>
                  <a:schemeClr val="accent3">
                    <a:lumMod val="60000"/>
                    <a:lumOff val="40000"/>
                  </a:schemeClr>
                </a:solidFill>
              </a:rPr>
              <a:t> üretiminin eksikliği, düzensiz </a:t>
            </a:r>
            <a:r>
              <a:rPr lang="tr-TR" sz="1400" dirty="0" err="1">
                <a:solidFill>
                  <a:schemeClr val="accent3">
                    <a:lumMod val="60000"/>
                    <a:lumOff val="40000"/>
                  </a:schemeClr>
                </a:solidFill>
              </a:rPr>
              <a:t>endometriyal</a:t>
            </a:r>
            <a:r>
              <a:rPr lang="tr-TR" sz="1400" dirty="0">
                <a:solidFill>
                  <a:schemeClr val="accent3">
                    <a:lumMod val="60000"/>
                    <a:lumOff val="40000"/>
                  </a:schemeClr>
                </a:solidFill>
              </a:rPr>
              <a:t> büyümeye ve düzensiz kanamaya katkıda bulunur.</a:t>
            </a:r>
          </a:p>
          <a:p>
            <a:r>
              <a:rPr lang="tr-TR" sz="1400" dirty="0">
                <a:solidFill>
                  <a:schemeClr val="accent3">
                    <a:lumMod val="60000"/>
                    <a:lumOff val="40000"/>
                  </a:schemeClr>
                </a:solidFill>
              </a:rPr>
              <a:t> Normal bir döngüde, adet sırasında tüm </a:t>
            </a:r>
            <a:r>
              <a:rPr lang="tr-TR" sz="1400" dirty="0" err="1">
                <a:solidFill>
                  <a:schemeClr val="accent3">
                    <a:lumMod val="60000"/>
                    <a:lumOff val="40000"/>
                  </a:schemeClr>
                </a:solidFill>
              </a:rPr>
              <a:t>endometriyum</a:t>
            </a:r>
            <a:r>
              <a:rPr lang="tr-TR" sz="1400" dirty="0">
                <a:solidFill>
                  <a:schemeClr val="accent3">
                    <a:lumMod val="60000"/>
                    <a:lumOff val="40000"/>
                  </a:schemeClr>
                </a:solidFill>
              </a:rPr>
              <a:t> dökülür. </a:t>
            </a:r>
            <a:r>
              <a:rPr lang="tr-TR" sz="1400" dirty="0" err="1">
                <a:solidFill>
                  <a:schemeClr val="accent3">
                    <a:lumMod val="60000"/>
                    <a:lumOff val="40000"/>
                  </a:schemeClr>
                </a:solidFill>
              </a:rPr>
              <a:t>Anovülasyon</a:t>
            </a:r>
            <a:r>
              <a:rPr lang="tr-TR" sz="1400" dirty="0">
                <a:solidFill>
                  <a:schemeClr val="accent3">
                    <a:lumMod val="60000"/>
                    <a:lumOff val="40000"/>
                  </a:schemeClr>
                </a:solidFill>
              </a:rPr>
              <a:t> döngüsünde, </a:t>
            </a:r>
            <a:r>
              <a:rPr lang="tr-TR" sz="1400" dirty="0" err="1">
                <a:solidFill>
                  <a:schemeClr val="accent3">
                    <a:lumMod val="60000"/>
                    <a:lumOff val="40000"/>
                  </a:schemeClr>
                </a:solidFill>
              </a:rPr>
              <a:t>endometriyumun</a:t>
            </a:r>
            <a:r>
              <a:rPr lang="tr-TR" sz="1400" dirty="0">
                <a:solidFill>
                  <a:schemeClr val="accent3">
                    <a:lumMod val="60000"/>
                    <a:lumOff val="40000"/>
                  </a:schemeClr>
                </a:solidFill>
              </a:rPr>
              <a:t> farklı bölümleri farklı zamanlarda kan tedariklerinden büyür ve düzensiz bir şekilde kanar.</a:t>
            </a:r>
          </a:p>
        </p:txBody>
      </p:sp>
    </p:spTree>
    <p:extLst>
      <p:ext uri="{BB962C8B-B14F-4D97-AF65-F5344CB8AC3E}">
        <p14:creationId xmlns:p14="http://schemas.microsoft.com/office/powerpoint/2010/main" val="3547508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UTERİN KANAMALAR</a:t>
            </a:r>
            <a:br>
              <a:rPr lang="tr-TR" dirty="0"/>
            </a:br>
            <a:r>
              <a:rPr lang="tr-TR" dirty="0"/>
              <a:t>Üreme çağındaki kadınlar</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353771059"/>
              </p:ext>
            </p:extLst>
          </p:nvPr>
        </p:nvGraphicFramePr>
        <p:xfrm>
          <a:off x="1103313" y="2314099"/>
          <a:ext cx="8947150" cy="3672840"/>
        </p:xfrm>
        <a:graphic>
          <a:graphicData uri="http://schemas.openxmlformats.org/drawingml/2006/table">
            <a:tbl>
              <a:tblPr/>
              <a:tblGrid>
                <a:gridCol w="8947150">
                  <a:extLst>
                    <a:ext uri="{9D8B030D-6E8A-4147-A177-3AD203B41FA5}">
                      <a16:colId xmlns:a16="http://schemas.microsoft.com/office/drawing/2014/main" val="3094118404"/>
                    </a:ext>
                  </a:extLst>
                </a:gridCol>
              </a:tblGrid>
              <a:tr h="0">
                <a:tc>
                  <a:txBody>
                    <a:bodyPr/>
                    <a:lstStyle/>
                    <a:p>
                      <a:pPr algn="l" fontAlgn="t"/>
                      <a:r>
                        <a:rPr lang="tr-TR" b="1" i="0">
                          <a:solidFill>
                            <a:schemeClr val="accent3">
                              <a:lumMod val="60000"/>
                              <a:lumOff val="40000"/>
                            </a:schemeClr>
                          </a:solidFill>
                          <a:effectLst/>
                          <a:latin typeface="inherit"/>
                        </a:rPr>
                        <a:t>HİPOTALAMİK</a:t>
                      </a:r>
                      <a:endParaRPr lang="tr-TR">
                        <a:solidFill>
                          <a:schemeClr val="accent3">
                            <a:lumMod val="60000"/>
                            <a:lumOff val="40000"/>
                          </a:schemeClr>
                        </a:solidFill>
                        <a:effectLst/>
                      </a:endParaRPr>
                    </a:p>
                  </a:txBody>
                  <a:tcPr marL="47625" marR="47625" marT="47625" marB="47625">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2792486706"/>
                  </a:ext>
                </a:extLst>
              </a:tr>
              <a:tr h="0">
                <a:tc>
                  <a:txBody>
                    <a:bodyPr/>
                    <a:lstStyle/>
                    <a:p>
                      <a:pPr algn="l" fontAlgn="t">
                        <a:buFont typeface="Arial" panose="020B0604020202020204" pitchFamily="34" charset="0"/>
                        <a:buChar char="•"/>
                      </a:pPr>
                      <a:r>
                        <a:rPr lang="tr-TR">
                          <a:solidFill>
                            <a:schemeClr val="accent3">
                              <a:lumMod val="60000"/>
                              <a:lumOff val="40000"/>
                            </a:schemeClr>
                          </a:solidFill>
                          <a:effectLst/>
                        </a:rPr>
                        <a:t>Kilo kaybı</a:t>
                      </a:r>
                    </a:p>
                    <a:p>
                      <a:pPr algn="l" fontAlgn="t">
                        <a:buFont typeface="Arial" panose="020B0604020202020204" pitchFamily="34" charset="0"/>
                        <a:buChar char="•"/>
                      </a:pPr>
                      <a:r>
                        <a:rPr lang="tr-TR">
                          <a:solidFill>
                            <a:schemeClr val="accent3">
                              <a:lumMod val="60000"/>
                              <a:lumOff val="40000"/>
                            </a:schemeClr>
                          </a:solidFill>
                          <a:effectLst/>
                        </a:rPr>
                        <a:t>Yeme bozuklukları</a:t>
                      </a:r>
                    </a:p>
                    <a:p>
                      <a:pPr algn="l" fontAlgn="t">
                        <a:buFont typeface="Arial" panose="020B0604020202020204" pitchFamily="34" charset="0"/>
                        <a:buChar char="•"/>
                      </a:pPr>
                      <a:r>
                        <a:rPr lang="tr-TR">
                          <a:solidFill>
                            <a:schemeClr val="accent3">
                              <a:lumMod val="60000"/>
                              <a:lumOff val="40000"/>
                            </a:schemeClr>
                          </a:solidFill>
                          <a:effectLst/>
                        </a:rPr>
                        <a:t>Kadın sporcu üçlüsü</a:t>
                      </a:r>
                    </a:p>
                    <a:p>
                      <a:pPr algn="l" fontAlgn="t">
                        <a:buFont typeface="Arial" panose="020B0604020202020204" pitchFamily="34" charset="0"/>
                        <a:buChar char="•"/>
                      </a:pPr>
                      <a:r>
                        <a:rPr lang="tr-TR">
                          <a:solidFill>
                            <a:schemeClr val="accent3">
                              <a:lumMod val="60000"/>
                              <a:lumOff val="40000"/>
                            </a:schemeClr>
                          </a:solidFill>
                          <a:effectLst/>
                        </a:rPr>
                        <a:t>Kronik hastalık</a:t>
                      </a:r>
                    </a:p>
                    <a:p>
                      <a:pPr algn="l" fontAlgn="t">
                        <a:buFont typeface="Arial" panose="020B0604020202020204" pitchFamily="34" charset="0"/>
                        <a:buChar char="•"/>
                      </a:pPr>
                      <a:r>
                        <a:rPr lang="tr-TR">
                          <a:solidFill>
                            <a:schemeClr val="accent3">
                              <a:lumMod val="60000"/>
                              <a:lumOff val="40000"/>
                            </a:schemeClr>
                          </a:solidFill>
                          <a:effectLst/>
                        </a:rPr>
                        <a:t>Stres</a:t>
                      </a:r>
                    </a:p>
                    <a:p>
                      <a:pPr algn="l" fontAlgn="t">
                        <a:buFont typeface="Arial" panose="020B0604020202020204" pitchFamily="34" charset="0"/>
                        <a:buChar char="•"/>
                      </a:pPr>
                      <a:r>
                        <a:rPr lang="tr-TR">
                          <a:solidFill>
                            <a:schemeClr val="accent3">
                              <a:lumMod val="60000"/>
                              <a:lumOff val="40000"/>
                            </a:schemeClr>
                          </a:solidFill>
                          <a:effectLst/>
                        </a:rPr>
                        <a:t>Aşırı egzersiz</a:t>
                      </a:r>
                    </a:p>
                  </a:txBody>
                  <a:tcPr marL="47625" marR="47625" marT="47625" marB="47625">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3788028248"/>
                  </a:ext>
                </a:extLst>
              </a:tr>
              <a:tr h="0">
                <a:tc>
                  <a:txBody>
                    <a:bodyPr/>
                    <a:lstStyle/>
                    <a:p>
                      <a:pPr algn="l" fontAlgn="t"/>
                      <a:r>
                        <a:rPr lang="tr-TR" b="1" i="0">
                          <a:solidFill>
                            <a:schemeClr val="accent3">
                              <a:lumMod val="60000"/>
                              <a:lumOff val="40000"/>
                            </a:schemeClr>
                          </a:solidFill>
                          <a:effectLst/>
                          <a:latin typeface="inherit"/>
                        </a:rPr>
                        <a:t>POLİKİSTİK OVER SENDROMU</a:t>
                      </a:r>
                      <a:endParaRPr lang="tr-TR">
                        <a:solidFill>
                          <a:schemeClr val="accent3">
                            <a:lumMod val="60000"/>
                            <a:lumOff val="40000"/>
                          </a:schemeClr>
                        </a:solidFill>
                        <a:effectLst/>
                      </a:endParaRPr>
                    </a:p>
                  </a:txBody>
                  <a:tcPr marL="47625" marR="47625" marT="47625" marB="47625">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689866960"/>
                  </a:ext>
                </a:extLst>
              </a:tr>
              <a:tr h="0">
                <a:tc>
                  <a:txBody>
                    <a:bodyPr/>
                    <a:lstStyle/>
                    <a:p>
                      <a:pPr algn="l" fontAlgn="t">
                        <a:buFont typeface="Arial" panose="020B0604020202020204" pitchFamily="34" charset="0"/>
                        <a:buChar char="•"/>
                      </a:pPr>
                      <a:r>
                        <a:rPr lang="tr-TR" dirty="0" err="1">
                          <a:solidFill>
                            <a:schemeClr val="accent3">
                              <a:lumMod val="60000"/>
                              <a:lumOff val="40000"/>
                            </a:schemeClr>
                          </a:solidFill>
                          <a:effectLst/>
                        </a:rPr>
                        <a:t>Tiroid</a:t>
                      </a:r>
                      <a:r>
                        <a:rPr lang="tr-TR" dirty="0">
                          <a:solidFill>
                            <a:schemeClr val="accent3">
                              <a:lumMod val="60000"/>
                              <a:lumOff val="40000"/>
                            </a:schemeClr>
                          </a:solidFill>
                          <a:effectLst/>
                        </a:rPr>
                        <a:t> bozuklukları</a:t>
                      </a:r>
                    </a:p>
                    <a:p>
                      <a:pPr algn="l" fontAlgn="t">
                        <a:buFont typeface="Arial" panose="020B0604020202020204" pitchFamily="34" charset="0"/>
                        <a:buChar char="•"/>
                      </a:pPr>
                      <a:r>
                        <a:rPr lang="tr-TR" dirty="0" err="1">
                          <a:solidFill>
                            <a:schemeClr val="accent3">
                              <a:lumMod val="60000"/>
                              <a:lumOff val="40000"/>
                            </a:schemeClr>
                          </a:solidFill>
                          <a:effectLst/>
                        </a:rPr>
                        <a:t>Hiperprolaktinemi</a:t>
                      </a:r>
                      <a:endParaRPr lang="tr-TR" dirty="0">
                        <a:solidFill>
                          <a:schemeClr val="accent3">
                            <a:lumMod val="60000"/>
                            <a:lumOff val="40000"/>
                          </a:schemeClr>
                        </a:solidFill>
                        <a:effectLst/>
                      </a:endParaRPr>
                    </a:p>
                    <a:p>
                      <a:pPr algn="l" fontAlgn="t">
                        <a:buFont typeface="Arial" panose="020B0604020202020204" pitchFamily="34" charset="0"/>
                        <a:buChar char="•"/>
                      </a:pPr>
                      <a:r>
                        <a:rPr lang="tr-TR" dirty="0" err="1">
                          <a:solidFill>
                            <a:schemeClr val="accent3">
                              <a:lumMod val="60000"/>
                              <a:lumOff val="40000"/>
                            </a:schemeClr>
                          </a:solidFill>
                          <a:effectLst/>
                        </a:rPr>
                        <a:t>İdiyopatik</a:t>
                      </a:r>
                      <a:r>
                        <a:rPr lang="tr-TR" dirty="0">
                          <a:solidFill>
                            <a:schemeClr val="accent3">
                              <a:lumMod val="60000"/>
                              <a:lumOff val="40000"/>
                            </a:schemeClr>
                          </a:solidFill>
                          <a:effectLst/>
                        </a:rPr>
                        <a:t> kronik </a:t>
                      </a:r>
                      <a:r>
                        <a:rPr lang="tr-TR" dirty="0" err="1">
                          <a:solidFill>
                            <a:schemeClr val="accent3">
                              <a:lumMod val="60000"/>
                              <a:lumOff val="40000"/>
                            </a:schemeClr>
                          </a:solidFill>
                          <a:effectLst/>
                        </a:rPr>
                        <a:t>anovülasyon</a:t>
                      </a:r>
                      <a:endParaRPr lang="tr-TR" dirty="0">
                        <a:solidFill>
                          <a:schemeClr val="accent3">
                            <a:lumMod val="60000"/>
                            <a:lumOff val="40000"/>
                          </a:schemeClr>
                        </a:solidFill>
                        <a:effectLst/>
                      </a:endParaRPr>
                    </a:p>
                    <a:p>
                      <a:pPr algn="l" fontAlgn="t">
                        <a:buFont typeface="Arial" panose="020B0604020202020204" pitchFamily="34" charset="0"/>
                        <a:buChar char="•"/>
                      </a:pPr>
                      <a:r>
                        <a:rPr lang="tr-TR" dirty="0">
                          <a:solidFill>
                            <a:schemeClr val="accent3">
                              <a:lumMod val="60000"/>
                              <a:lumOff val="40000"/>
                            </a:schemeClr>
                          </a:solidFill>
                          <a:effectLst/>
                        </a:rPr>
                        <a:t>İlaç kaynaklı (</a:t>
                      </a:r>
                      <a:r>
                        <a:rPr lang="tr-TR" dirty="0" err="1">
                          <a:solidFill>
                            <a:schemeClr val="accent3">
                              <a:lumMod val="60000"/>
                              <a:lumOff val="40000"/>
                            </a:schemeClr>
                          </a:solidFill>
                          <a:effectLst/>
                        </a:rPr>
                        <a:t>hormonal</a:t>
                      </a:r>
                      <a:r>
                        <a:rPr lang="tr-TR" dirty="0">
                          <a:solidFill>
                            <a:schemeClr val="accent3">
                              <a:lumMod val="60000"/>
                              <a:lumOff val="40000"/>
                            </a:schemeClr>
                          </a:solidFill>
                          <a:effectLst/>
                        </a:rPr>
                        <a:t> </a:t>
                      </a:r>
                      <a:r>
                        <a:rPr lang="tr-TR" dirty="0" err="1">
                          <a:solidFill>
                            <a:schemeClr val="accent3">
                              <a:lumMod val="60000"/>
                              <a:lumOff val="40000"/>
                            </a:schemeClr>
                          </a:solidFill>
                          <a:effectLst/>
                        </a:rPr>
                        <a:t>kontraseptiflerin</a:t>
                      </a:r>
                      <a:r>
                        <a:rPr lang="tr-TR" dirty="0">
                          <a:solidFill>
                            <a:schemeClr val="accent3">
                              <a:lumMod val="60000"/>
                              <a:lumOff val="40000"/>
                            </a:schemeClr>
                          </a:solidFill>
                          <a:effectLst/>
                        </a:rPr>
                        <a:t> kesilmesi)</a:t>
                      </a:r>
                    </a:p>
                  </a:txBody>
                  <a:tcPr marL="47625" marR="47625" marT="47625" marB="47625">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440083452"/>
                  </a:ext>
                </a:extLst>
              </a:tr>
            </a:tbl>
          </a:graphicData>
        </a:graphic>
      </p:graphicFrame>
      <p:sp>
        <p:nvSpPr>
          <p:cNvPr id="5"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000" b="0" i="0" u="none" strike="noStrike" cap="none" normalizeH="0" baseline="0">
                <a:ln>
                  <a:noFill/>
                </a:ln>
                <a:solidFill>
                  <a:srgbClr val="737373"/>
                </a:solidFill>
                <a:effectLst/>
                <a:latin typeface="Arial" panose="020B0604020202020204" pitchFamily="34" charset="0"/>
                <a:cs typeface="Arial" panose="020B0604020202020204" pitchFamily="34" charset="0"/>
              </a:rPr>
              <a:t>Anovulatuar Döngülerin Nedenleri</a:t>
            </a:r>
            <a:endParaRPr kumimoji="0" lang="tr-TR" altLang="tr-TR"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7456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UTERİN KANAMALAR</a:t>
            </a:r>
            <a:br>
              <a:rPr lang="tr-TR" dirty="0"/>
            </a:br>
            <a:r>
              <a:rPr lang="tr-TR" dirty="0"/>
              <a:t>Üreme çağındaki kadınlar</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40636246"/>
              </p:ext>
            </p:extLst>
          </p:nvPr>
        </p:nvGraphicFramePr>
        <p:xfrm>
          <a:off x="3749039" y="2354044"/>
          <a:ext cx="6384173" cy="4254575"/>
        </p:xfrm>
        <a:graphic>
          <a:graphicData uri="http://schemas.openxmlformats.org/drawingml/2006/table">
            <a:tbl>
              <a:tblPr/>
              <a:tblGrid>
                <a:gridCol w="2890395">
                  <a:extLst>
                    <a:ext uri="{9D8B030D-6E8A-4147-A177-3AD203B41FA5}">
                      <a16:colId xmlns:a16="http://schemas.microsoft.com/office/drawing/2014/main" val="3113065877"/>
                    </a:ext>
                  </a:extLst>
                </a:gridCol>
                <a:gridCol w="3493778">
                  <a:extLst>
                    <a:ext uri="{9D8B030D-6E8A-4147-A177-3AD203B41FA5}">
                      <a16:colId xmlns:a16="http://schemas.microsoft.com/office/drawing/2014/main" val="2013432799"/>
                    </a:ext>
                  </a:extLst>
                </a:gridCol>
              </a:tblGrid>
              <a:tr h="286464">
                <a:tc>
                  <a:txBody>
                    <a:bodyPr/>
                    <a:lstStyle/>
                    <a:p>
                      <a:pPr algn="l" fontAlgn="t"/>
                      <a:r>
                        <a:rPr lang="tr-TR" sz="800" dirty="0">
                          <a:solidFill>
                            <a:schemeClr val="bg1"/>
                          </a:solidFill>
                          <a:effectLst/>
                        </a:rPr>
                        <a:t>Hamilelik isteniyor</a:t>
                      </a:r>
                    </a:p>
                  </a:txBody>
                  <a:tcPr marL="22432" marR="22432" marT="22432" marB="22432">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buFont typeface="Arial" panose="020B0604020202020204" pitchFamily="34" charset="0"/>
                        <a:buChar char="•"/>
                      </a:pPr>
                      <a:r>
                        <a:rPr lang="tr-TR" sz="800">
                          <a:solidFill>
                            <a:schemeClr val="bg1"/>
                          </a:solidFill>
                          <a:effectLst/>
                        </a:rPr>
                        <a:t>Klomifen sitrat ile yumurtlamanın indüksiyonu</a:t>
                      </a:r>
                    </a:p>
                    <a:p>
                      <a:pPr algn="l" fontAlgn="t">
                        <a:buFont typeface="Arial" panose="020B0604020202020204" pitchFamily="34" charset="0"/>
                        <a:buChar char="•"/>
                      </a:pPr>
                      <a:r>
                        <a:rPr lang="tr-TR" sz="800">
                          <a:solidFill>
                            <a:schemeClr val="bg1"/>
                          </a:solidFill>
                          <a:effectLst/>
                        </a:rPr>
                        <a:t>Jinekoloğa sevk</a:t>
                      </a:r>
                    </a:p>
                  </a:txBody>
                  <a:tcPr marL="22432" marR="22432" marT="22432" marB="22432">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807749250"/>
                  </a:ext>
                </a:extLst>
              </a:tr>
              <a:tr h="455781">
                <a:tc>
                  <a:txBody>
                    <a:bodyPr/>
                    <a:lstStyle/>
                    <a:p>
                      <a:pPr algn="l" fontAlgn="t"/>
                      <a:r>
                        <a:rPr lang="tr-TR" sz="800" dirty="0">
                          <a:solidFill>
                            <a:schemeClr val="bg1"/>
                          </a:solidFill>
                          <a:effectLst/>
                        </a:rPr>
                        <a:t>İstenilen doğum kontrolü</a:t>
                      </a:r>
                    </a:p>
                  </a:txBody>
                  <a:tcPr marL="22432" marR="22432" marT="22432" marB="22432">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r>
                        <a:rPr lang="tr-TR" sz="800" dirty="0">
                          <a:solidFill>
                            <a:schemeClr val="bg1"/>
                          </a:solidFill>
                          <a:effectLst/>
                        </a:rPr>
                        <a:t>Östrojen/</a:t>
                      </a:r>
                      <a:r>
                        <a:rPr lang="tr-TR" sz="800" dirty="0" err="1">
                          <a:solidFill>
                            <a:schemeClr val="bg1"/>
                          </a:solidFill>
                          <a:effectLst/>
                        </a:rPr>
                        <a:t>progestin</a:t>
                      </a:r>
                      <a:r>
                        <a:rPr lang="tr-TR" sz="800" dirty="0">
                          <a:solidFill>
                            <a:schemeClr val="bg1"/>
                          </a:solidFill>
                          <a:effectLst/>
                        </a:rPr>
                        <a:t> yöntemi, depo </a:t>
                      </a:r>
                      <a:r>
                        <a:rPr lang="tr-TR" sz="800" dirty="0" err="1">
                          <a:solidFill>
                            <a:schemeClr val="bg1"/>
                          </a:solidFill>
                          <a:effectLst/>
                        </a:rPr>
                        <a:t>medroksiprogesteron</a:t>
                      </a:r>
                      <a:r>
                        <a:rPr lang="tr-TR" sz="800" dirty="0">
                          <a:solidFill>
                            <a:schemeClr val="bg1"/>
                          </a:solidFill>
                          <a:effectLst/>
                        </a:rPr>
                        <a:t> asetat veya </a:t>
                      </a:r>
                      <a:r>
                        <a:rPr lang="tr-TR" sz="800" dirty="0" err="1">
                          <a:solidFill>
                            <a:schemeClr val="bg1"/>
                          </a:solidFill>
                          <a:effectLst/>
                        </a:rPr>
                        <a:t>levonorgestrel</a:t>
                      </a:r>
                      <a:r>
                        <a:rPr lang="tr-TR" sz="800" dirty="0">
                          <a:solidFill>
                            <a:schemeClr val="bg1"/>
                          </a:solidFill>
                          <a:effectLst/>
                        </a:rPr>
                        <a:t> RİA ile döngü kontrolü</a:t>
                      </a:r>
                    </a:p>
                  </a:txBody>
                  <a:tcPr marL="22432" marR="22432" marT="22432" marB="22432">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285633990"/>
                  </a:ext>
                </a:extLst>
              </a:tr>
              <a:tr h="183448">
                <a:tc rowSpan="4">
                  <a:txBody>
                    <a:bodyPr/>
                    <a:lstStyle/>
                    <a:p>
                      <a:pPr algn="l" fontAlgn="t"/>
                      <a:r>
                        <a:rPr lang="tr-TR" sz="800" dirty="0">
                          <a:solidFill>
                            <a:schemeClr val="bg1"/>
                          </a:solidFill>
                          <a:effectLst/>
                        </a:rPr>
                        <a:t>Akut kanama atağı</a:t>
                      </a:r>
                    </a:p>
                  </a:txBody>
                  <a:tcPr marL="22432" marR="22432" marT="22432" marB="22432">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r>
                        <a:rPr lang="tr-TR" sz="800" b="1" i="0" dirty="0">
                          <a:solidFill>
                            <a:schemeClr val="bg1"/>
                          </a:solidFill>
                          <a:effectLst/>
                          <a:latin typeface="inherit"/>
                        </a:rPr>
                        <a:t>AMELİYATHANE</a:t>
                      </a:r>
                      <a:endParaRPr lang="tr-TR" sz="800" dirty="0">
                        <a:solidFill>
                          <a:schemeClr val="bg1"/>
                        </a:solidFill>
                        <a:effectLst/>
                      </a:endParaRPr>
                    </a:p>
                  </a:txBody>
                  <a:tcPr marL="22432" marR="22432" marT="22432" marB="22432">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4274491490"/>
                  </a:ext>
                </a:extLst>
              </a:tr>
              <a:tr h="1000451">
                <a:tc vMerge="1">
                  <a:txBody>
                    <a:bodyPr/>
                    <a:lstStyle/>
                    <a:p>
                      <a:endParaRPr lang="tr-TR"/>
                    </a:p>
                  </a:txBody>
                  <a:tcPr/>
                </a:tc>
                <a:tc>
                  <a:txBody>
                    <a:bodyPr/>
                    <a:lstStyle/>
                    <a:p>
                      <a:pPr algn="l" fontAlgn="t">
                        <a:buFont typeface="Arial" panose="020B0604020202020204" pitchFamily="34" charset="0"/>
                        <a:buChar char="•"/>
                      </a:pPr>
                      <a:r>
                        <a:rPr lang="tr-TR" sz="800" dirty="0">
                          <a:solidFill>
                            <a:schemeClr val="bg1"/>
                          </a:solidFill>
                          <a:effectLst/>
                        </a:rPr>
                        <a:t>5 ila 7 gün boyunca günde 4 hap olacak şekilde yüksek doz </a:t>
                      </a:r>
                      <a:r>
                        <a:rPr lang="tr-TR" sz="800" dirty="0" err="1">
                          <a:solidFill>
                            <a:schemeClr val="bg1"/>
                          </a:solidFill>
                          <a:effectLst/>
                        </a:rPr>
                        <a:t>OC'lerin</a:t>
                      </a:r>
                      <a:r>
                        <a:rPr lang="tr-TR" sz="800" dirty="0">
                          <a:solidFill>
                            <a:schemeClr val="bg1"/>
                          </a:solidFill>
                          <a:effectLst/>
                        </a:rPr>
                        <a:t> uygulanması ve ardından en az 1 ay boyunca sürekli OC döngüsü yapılması</a:t>
                      </a:r>
                    </a:p>
                    <a:p>
                      <a:pPr algn="l" fontAlgn="t">
                        <a:buFont typeface="Arial" panose="020B0604020202020204" pitchFamily="34" charset="0"/>
                        <a:buChar char="•"/>
                      </a:pPr>
                      <a:r>
                        <a:rPr lang="tr-TR" sz="800" dirty="0">
                          <a:solidFill>
                            <a:schemeClr val="bg1"/>
                          </a:solidFill>
                          <a:effectLst/>
                        </a:rPr>
                        <a:t>Kanamayı akut olarak durdurmak için oral östrojen veya oral </a:t>
                      </a:r>
                      <a:r>
                        <a:rPr lang="tr-TR" sz="800" dirty="0" err="1">
                          <a:solidFill>
                            <a:schemeClr val="bg1"/>
                          </a:solidFill>
                          <a:effectLst/>
                        </a:rPr>
                        <a:t>progesteron</a:t>
                      </a:r>
                      <a:r>
                        <a:rPr lang="tr-TR" sz="800" dirty="0">
                          <a:solidFill>
                            <a:schemeClr val="bg1"/>
                          </a:solidFill>
                          <a:effectLst/>
                        </a:rPr>
                        <a:t> uygulanması</a:t>
                      </a:r>
                    </a:p>
                  </a:txBody>
                  <a:tcPr marL="22432" marR="22432" marT="22432" marB="22432">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643401446"/>
                  </a:ext>
                </a:extLst>
              </a:tr>
              <a:tr h="183448">
                <a:tc vMerge="1">
                  <a:txBody>
                    <a:bodyPr/>
                    <a:lstStyle/>
                    <a:p>
                      <a:endParaRPr lang="tr-TR"/>
                    </a:p>
                  </a:txBody>
                  <a:tcPr/>
                </a:tc>
                <a:tc>
                  <a:txBody>
                    <a:bodyPr/>
                    <a:lstStyle/>
                    <a:p>
                      <a:pPr algn="l" fontAlgn="t"/>
                      <a:r>
                        <a:rPr lang="tr-TR" sz="800" b="1" i="0" dirty="0">
                          <a:solidFill>
                            <a:schemeClr val="bg1"/>
                          </a:solidFill>
                          <a:effectLst/>
                          <a:latin typeface="inherit"/>
                        </a:rPr>
                        <a:t>HASTANEDE YATMIŞ</a:t>
                      </a:r>
                      <a:endParaRPr lang="tr-TR" sz="800" dirty="0">
                        <a:solidFill>
                          <a:schemeClr val="bg1"/>
                        </a:solidFill>
                        <a:effectLst/>
                      </a:endParaRPr>
                    </a:p>
                  </a:txBody>
                  <a:tcPr marL="22432" marR="22432" marT="22432" marB="22432">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862636672"/>
                  </a:ext>
                </a:extLst>
              </a:tr>
              <a:tr h="455781">
                <a:tc vMerge="1">
                  <a:txBody>
                    <a:bodyPr/>
                    <a:lstStyle/>
                    <a:p>
                      <a:endParaRPr lang="tr-TR"/>
                    </a:p>
                  </a:txBody>
                  <a:tcPr/>
                </a:tc>
                <a:tc>
                  <a:txBody>
                    <a:bodyPr/>
                    <a:lstStyle/>
                    <a:p>
                      <a:pPr algn="l" fontAlgn="t">
                        <a:buFont typeface="Arial" panose="020B0604020202020204" pitchFamily="34" charset="0"/>
                        <a:buChar char="•"/>
                      </a:pPr>
                      <a:r>
                        <a:rPr lang="tr-TR" sz="800" dirty="0">
                          <a:solidFill>
                            <a:schemeClr val="bg1"/>
                          </a:solidFill>
                          <a:effectLst/>
                        </a:rPr>
                        <a:t>IV sıvılar, destekleyici bakım, IV östrojen tedavisi</a:t>
                      </a:r>
                    </a:p>
                    <a:p>
                      <a:pPr algn="l" fontAlgn="t">
                        <a:buFont typeface="Arial" panose="020B0604020202020204" pitchFamily="34" charset="0"/>
                        <a:buChar char="•"/>
                      </a:pPr>
                      <a:r>
                        <a:rPr lang="tr-TR" sz="800" dirty="0">
                          <a:solidFill>
                            <a:schemeClr val="bg1"/>
                          </a:solidFill>
                          <a:effectLst/>
                        </a:rPr>
                        <a:t>Cerrahi müdahale için konsültasyon</a:t>
                      </a:r>
                    </a:p>
                  </a:txBody>
                  <a:tcPr marL="22432" marR="22432" marT="22432" marB="22432">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400764377"/>
                  </a:ext>
                </a:extLst>
              </a:tr>
              <a:tr h="183448">
                <a:tc rowSpan="4">
                  <a:txBody>
                    <a:bodyPr/>
                    <a:lstStyle/>
                    <a:p>
                      <a:pPr algn="l" fontAlgn="t"/>
                      <a:r>
                        <a:rPr lang="tr-TR" sz="800">
                          <a:solidFill>
                            <a:schemeClr val="bg1"/>
                          </a:solidFill>
                          <a:effectLst/>
                        </a:rPr>
                        <a:t>Kullanılan doğum kontrol rejimi</a:t>
                      </a:r>
                    </a:p>
                  </a:txBody>
                  <a:tcPr marL="22432" marR="22432" marT="22432" marB="22432">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r>
                        <a:rPr lang="tr-TR" sz="800" b="1" i="0" dirty="0">
                          <a:solidFill>
                            <a:schemeClr val="bg1"/>
                          </a:solidFill>
                          <a:effectLst/>
                          <a:latin typeface="inherit"/>
                        </a:rPr>
                        <a:t>ÖSTROJEN/PROGESTERİN</a:t>
                      </a:r>
                      <a:endParaRPr lang="tr-TR" sz="800" dirty="0">
                        <a:solidFill>
                          <a:schemeClr val="bg1"/>
                        </a:solidFill>
                        <a:effectLst/>
                      </a:endParaRPr>
                    </a:p>
                  </a:txBody>
                  <a:tcPr marL="22432" marR="22432" marT="22432" marB="22432">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05820791"/>
                  </a:ext>
                </a:extLst>
              </a:tr>
              <a:tr h="864285">
                <a:tc vMerge="1">
                  <a:txBody>
                    <a:bodyPr/>
                    <a:lstStyle/>
                    <a:p>
                      <a:endParaRPr lang="tr-TR"/>
                    </a:p>
                  </a:txBody>
                  <a:tcPr/>
                </a:tc>
                <a:tc>
                  <a:txBody>
                    <a:bodyPr/>
                    <a:lstStyle/>
                    <a:p>
                      <a:pPr algn="l" fontAlgn="t">
                        <a:buFont typeface="Arial" panose="020B0604020202020204" pitchFamily="34" charset="0"/>
                        <a:buChar char="•"/>
                      </a:pPr>
                      <a:r>
                        <a:rPr lang="tr-TR" sz="800" dirty="0">
                          <a:solidFill>
                            <a:schemeClr val="bg1"/>
                          </a:solidFill>
                          <a:effectLst/>
                        </a:rPr>
                        <a:t>İlk 3 ay destekleyici bakım</a:t>
                      </a:r>
                    </a:p>
                    <a:p>
                      <a:pPr algn="l" fontAlgn="t">
                        <a:buFont typeface="Arial" panose="020B0604020202020204" pitchFamily="34" charset="0"/>
                        <a:buChar char="•"/>
                      </a:pPr>
                      <a:r>
                        <a:rPr lang="tr-TR" sz="800" dirty="0">
                          <a:solidFill>
                            <a:schemeClr val="bg1"/>
                          </a:solidFill>
                          <a:effectLst/>
                        </a:rPr>
                        <a:t>OC rejimine uyumun değerlendirilmesi</a:t>
                      </a:r>
                    </a:p>
                    <a:p>
                      <a:pPr algn="l" fontAlgn="t">
                        <a:buFont typeface="Arial" panose="020B0604020202020204" pitchFamily="34" charset="0"/>
                        <a:buChar char="•"/>
                      </a:pPr>
                      <a:r>
                        <a:rPr lang="tr-TR" sz="800" dirty="0">
                          <a:solidFill>
                            <a:schemeClr val="bg1"/>
                          </a:solidFill>
                          <a:effectLst/>
                        </a:rPr>
                        <a:t>Ek östrojen ekleyin</a:t>
                      </a:r>
                    </a:p>
                    <a:p>
                      <a:pPr algn="l" fontAlgn="t">
                        <a:buFont typeface="Arial" panose="020B0604020202020204" pitchFamily="34" charset="0"/>
                        <a:buChar char="•"/>
                      </a:pPr>
                      <a:r>
                        <a:rPr lang="tr-TR" sz="800" dirty="0">
                          <a:solidFill>
                            <a:schemeClr val="bg1"/>
                          </a:solidFill>
                          <a:effectLst/>
                        </a:rPr>
                        <a:t>Daha yüksek dozda östrojen veya farklı sınıf </a:t>
                      </a:r>
                      <a:r>
                        <a:rPr lang="tr-TR" sz="800" dirty="0" err="1">
                          <a:solidFill>
                            <a:schemeClr val="bg1"/>
                          </a:solidFill>
                          <a:effectLst/>
                        </a:rPr>
                        <a:t>progestin</a:t>
                      </a:r>
                      <a:r>
                        <a:rPr lang="tr-TR" sz="800" dirty="0">
                          <a:solidFill>
                            <a:schemeClr val="bg1"/>
                          </a:solidFill>
                          <a:effectLst/>
                        </a:rPr>
                        <a:t> içeren yönteme geçin</a:t>
                      </a:r>
                    </a:p>
                  </a:txBody>
                  <a:tcPr marL="22432" marR="22432" marT="22432" marB="22432">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085660250"/>
                  </a:ext>
                </a:extLst>
              </a:tr>
              <a:tr h="183448">
                <a:tc vMerge="1">
                  <a:txBody>
                    <a:bodyPr/>
                    <a:lstStyle/>
                    <a:p>
                      <a:endParaRPr lang="tr-TR"/>
                    </a:p>
                  </a:txBody>
                  <a:tcPr/>
                </a:tc>
                <a:tc>
                  <a:txBody>
                    <a:bodyPr/>
                    <a:lstStyle/>
                    <a:p>
                      <a:pPr algn="l" fontAlgn="t"/>
                      <a:r>
                        <a:rPr lang="tr-TR" sz="800" b="1" i="0" dirty="0">
                          <a:solidFill>
                            <a:schemeClr val="bg1"/>
                          </a:solidFill>
                          <a:effectLst/>
                          <a:latin typeface="inherit"/>
                        </a:rPr>
                        <a:t>SADECE PROGESTİN</a:t>
                      </a:r>
                      <a:endParaRPr lang="tr-TR" sz="800" dirty="0">
                        <a:solidFill>
                          <a:schemeClr val="bg1"/>
                        </a:solidFill>
                        <a:effectLst/>
                      </a:endParaRPr>
                    </a:p>
                  </a:txBody>
                  <a:tcPr marL="22432" marR="22432" marT="22432" marB="22432">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251868091"/>
                  </a:ext>
                </a:extLst>
              </a:tr>
              <a:tr h="455781">
                <a:tc vMerge="1">
                  <a:txBody>
                    <a:bodyPr/>
                    <a:lstStyle/>
                    <a:p>
                      <a:endParaRPr lang="tr-TR"/>
                    </a:p>
                  </a:txBody>
                  <a:tcPr/>
                </a:tc>
                <a:tc>
                  <a:txBody>
                    <a:bodyPr/>
                    <a:lstStyle/>
                    <a:p>
                      <a:pPr algn="l" fontAlgn="t">
                        <a:buFont typeface="Arial" panose="020B0604020202020204" pitchFamily="34" charset="0"/>
                        <a:buChar char="•"/>
                      </a:pPr>
                      <a:r>
                        <a:rPr lang="tr-TR" sz="800" dirty="0">
                          <a:solidFill>
                            <a:schemeClr val="bg1"/>
                          </a:solidFill>
                          <a:effectLst/>
                        </a:rPr>
                        <a:t>Ek östrojen veya kombine OC ekleyin</a:t>
                      </a:r>
                    </a:p>
                    <a:p>
                      <a:pPr algn="l" fontAlgn="t">
                        <a:buFont typeface="Arial" panose="020B0604020202020204" pitchFamily="34" charset="0"/>
                        <a:buChar char="•"/>
                      </a:pPr>
                      <a:r>
                        <a:rPr lang="tr-TR" sz="800" dirty="0">
                          <a:solidFill>
                            <a:schemeClr val="bg1"/>
                          </a:solidFill>
                          <a:effectLst/>
                        </a:rPr>
                        <a:t>Kanamayı azaltmak için NSAID uygulayın</a:t>
                      </a:r>
                    </a:p>
                  </a:txBody>
                  <a:tcPr marL="22432" marR="22432" marT="22432" marB="22432">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3984289287"/>
                  </a:ext>
                </a:extLst>
              </a:tr>
            </a:tbl>
          </a:graphicData>
        </a:graphic>
      </p:graphicFrame>
      <p:sp>
        <p:nvSpPr>
          <p:cNvPr id="5" name="Metin kutusu 4"/>
          <p:cNvSpPr txBox="1"/>
          <p:nvPr/>
        </p:nvSpPr>
        <p:spPr>
          <a:xfrm>
            <a:off x="764771" y="1886009"/>
            <a:ext cx="3790604" cy="646331"/>
          </a:xfrm>
          <a:prstGeom prst="rect">
            <a:avLst/>
          </a:prstGeom>
          <a:noFill/>
        </p:spPr>
        <p:txBody>
          <a:bodyPr wrap="square" rtlCol="0">
            <a:spAutoFit/>
          </a:bodyPr>
          <a:lstStyle/>
          <a:p>
            <a:r>
              <a:rPr lang="tr-TR" dirty="0"/>
              <a:t>Anormal Vajinal Kanama İçin Tedavi Seçenekleri</a:t>
            </a:r>
          </a:p>
        </p:txBody>
      </p:sp>
    </p:spTree>
    <p:extLst>
      <p:ext uri="{BB962C8B-B14F-4D97-AF65-F5344CB8AC3E}">
        <p14:creationId xmlns:p14="http://schemas.microsoft.com/office/powerpoint/2010/main" val="4240854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UTERİN KANAMALAR</a:t>
            </a:r>
            <a:br>
              <a:rPr lang="tr-TR" dirty="0"/>
            </a:br>
            <a:r>
              <a:rPr lang="tr-TR" dirty="0" err="1"/>
              <a:t>Perimenepozol</a:t>
            </a:r>
            <a:r>
              <a:rPr lang="tr-TR" dirty="0"/>
              <a:t> kadınlar</a:t>
            </a:r>
          </a:p>
        </p:txBody>
      </p:sp>
      <p:sp>
        <p:nvSpPr>
          <p:cNvPr id="3" name="İçerik Yer Tutucusu 2"/>
          <p:cNvSpPr>
            <a:spLocks noGrp="1"/>
          </p:cNvSpPr>
          <p:nvPr>
            <p:ph idx="1"/>
          </p:nvPr>
        </p:nvSpPr>
        <p:spPr/>
        <p:txBody>
          <a:bodyPr>
            <a:normAutofit/>
          </a:bodyPr>
          <a:lstStyle/>
          <a:p>
            <a:r>
              <a:rPr lang="tr-TR" sz="1400" dirty="0">
                <a:solidFill>
                  <a:schemeClr val="accent3">
                    <a:lumMod val="60000"/>
                    <a:lumOff val="40000"/>
                  </a:schemeClr>
                </a:solidFill>
              </a:rPr>
              <a:t>Menopozdan 5 ila 10 yıl önce anormal kanama çok yaygındır. En yaygın patoloji, </a:t>
            </a:r>
            <a:r>
              <a:rPr lang="tr-TR" sz="1400" dirty="0">
                <a:solidFill>
                  <a:schemeClr val="accent1"/>
                </a:solidFill>
              </a:rPr>
              <a:t>yumurtalık </a:t>
            </a:r>
            <a:r>
              <a:rPr lang="tr-TR" sz="1400" dirty="0" err="1">
                <a:solidFill>
                  <a:schemeClr val="accent1"/>
                </a:solidFill>
              </a:rPr>
              <a:t>foliküllerinin</a:t>
            </a:r>
            <a:r>
              <a:rPr lang="tr-TR" sz="1400" dirty="0">
                <a:solidFill>
                  <a:schemeClr val="accent1"/>
                </a:solidFill>
              </a:rPr>
              <a:t> sayısının azalması</a:t>
            </a:r>
            <a:r>
              <a:rPr lang="tr-TR" sz="1400" dirty="0">
                <a:solidFill>
                  <a:schemeClr val="accent3">
                    <a:lumMod val="60000"/>
                    <a:lumOff val="40000"/>
                  </a:schemeClr>
                </a:solidFill>
              </a:rPr>
              <a:t> ve </a:t>
            </a:r>
            <a:r>
              <a:rPr lang="tr-TR" sz="1400" dirty="0" err="1">
                <a:solidFill>
                  <a:schemeClr val="accent1"/>
                </a:solidFill>
              </a:rPr>
              <a:t>inhibin</a:t>
            </a:r>
            <a:r>
              <a:rPr lang="tr-TR" sz="1400" dirty="0">
                <a:solidFill>
                  <a:schemeClr val="accent1"/>
                </a:solidFill>
              </a:rPr>
              <a:t> B seviyelerinin düşmesi </a:t>
            </a:r>
            <a:r>
              <a:rPr lang="tr-TR" sz="1400" dirty="0">
                <a:solidFill>
                  <a:schemeClr val="accent3">
                    <a:lumMod val="60000"/>
                    <a:lumOff val="40000"/>
                  </a:schemeClr>
                </a:solidFill>
              </a:rPr>
              <a:t>nedeniyle oluşan </a:t>
            </a:r>
            <a:r>
              <a:rPr lang="tr-TR" sz="1400" dirty="0" err="1">
                <a:solidFill>
                  <a:schemeClr val="accent3">
                    <a:lumMod val="60000"/>
                    <a:lumOff val="40000"/>
                  </a:schemeClr>
                </a:solidFill>
              </a:rPr>
              <a:t>anovülasyondur</a:t>
            </a:r>
            <a:endParaRPr lang="tr-TR" sz="1400" dirty="0">
              <a:solidFill>
                <a:schemeClr val="accent3">
                  <a:lumMod val="60000"/>
                  <a:lumOff val="40000"/>
                </a:schemeClr>
              </a:solidFill>
            </a:endParaRPr>
          </a:p>
          <a:p>
            <a:r>
              <a:rPr lang="tr-TR" sz="1400" dirty="0">
                <a:solidFill>
                  <a:schemeClr val="accent3">
                    <a:lumMod val="60000"/>
                    <a:lumOff val="40000"/>
                  </a:schemeClr>
                </a:solidFill>
              </a:rPr>
              <a:t>. </a:t>
            </a:r>
            <a:r>
              <a:rPr lang="tr-TR" sz="1400" dirty="0" err="1">
                <a:solidFill>
                  <a:schemeClr val="accent3">
                    <a:lumMod val="60000"/>
                    <a:lumOff val="40000"/>
                  </a:schemeClr>
                </a:solidFill>
              </a:rPr>
              <a:t>Perimenopozal</a:t>
            </a:r>
            <a:r>
              <a:rPr lang="tr-TR" sz="1400" dirty="0">
                <a:solidFill>
                  <a:schemeClr val="accent3">
                    <a:lumMod val="60000"/>
                    <a:lumOff val="40000"/>
                  </a:schemeClr>
                </a:solidFill>
              </a:rPr>
              <a:t> kadınlar yapısal lezyonlardan (çoğunlukla </a:t>
            </a:r>
            <a:r>
              <a:rPr lang="tr-TR" sz="1400" dirty="0" err="1">
                <a:solidFill>
                  <a:schemeClr val="accent3">
                    <a:lumMod val="60000"/>
                    <a:lumOff val="40000"/>
                  </a:schemeClr>
                </a:solidFill>
              </a:rPr>
              <a:t>uterin</a:t>
            </a:r>
            <a:r>
              <a:rPr lang="tr-TR" sz="1400" dirty="0">
                <a:solidFill>
                  <a:schemeClr val="accent3">
                    <a:lumMod val="60000"/>
                    <a:lumOff val="40000"/>
                  </a:schemeClr>
                </a:solidFill>
              </a:rPr>
              <a:t> </a:t>
            </a:r>
            <a:r>
              <a:rPr lang="tr-TR" sz="1400" dirty="0" err="1">
                <a:solidFill>
                  <a:schemeClr val="accent3">
                    <a:lumMod val="60000"/>
                    <a:lumOff val="40000"/>
                  </a:schemeClr>
                </a:solidFill>
              </a:rPr>
              <a:t>fibroid</a:t>
            </a:r>
            <a:r>
              <a:rPr lang="tr-TR" sz="1400" dirty="0">
                <a:solidFill>
                  <a:schemeClr val="accent3">
                    <a:lumMod val="60000"/>
                    <a:lumOff val="40000"/>
                  </a:schemeClr>
                </a:solidFill>
              </a:rPr>
              <a:t> tümörleri veya polipler) veya kanama bozukluklarından da kanayabilir. </a:t>
            </a:r>
          </a:p>
          <a:p>
            <a:r>
              <a:rPr lang="tr-TR" sz="1400" dirty="0">
                <a:solidFill>
                  <a:schemeClr val="accent3">
                    <a:lumMod val="60000"/>
                    <a:lumOff val="40000"/>
                  </a:schemeClr>
                </a:solidFill>
              </a:rPr>
              <a:t>Anormal kanaması olan </a:t>
            </a:r>
            <a:r>
              <a:rPr lang="tr-TR" sz="1400" dirty="0" err="1">
                <a:solidFill>
                  <a:schemeClr val="accent3">
                    <a:lumMod val="60000"/>
                    <a:lumOff val="40000"/>
                  </a:schemeClr>
                </a:solidFill>
              </a:rPr>
              <a:t>perimenopozal</a:t>
            </a:r>
            <a:r>
              <a:rPr lang="tr-TR" sz="1400" dirty="0">
                <a:solidFill>
                  <a:schemeClr val="accent3">
                    <a:lumMod val="60000"/>
                    <a:lumOff val="40000"/>
                  </a:schemeClr>
                </a:solidFill>
              </a:rPr>
              <a:t> bir kadının değerlendirilmesi, </a:t>
            </a:r>
            <a:r>
              <a:rPr lang="tr-TR" sz="1400" dirty="0" err="1">
                <a:solidFill>
                  <a:schemeClr val="accent3">
                    <a:lumMod val="60000"/>
                    <a:lumOff val="40000"/>
                  </a:schemeClr>
                </a:solidFill>
              </a:rPr>
              <a:t>endometrial</a:t>
            </a:r>
            <a:r>
              <a:rPr lang="tr-TR" sz="1400" dirty="0">
                <a:solidFill>
                  <a:schemeClr val="accent3">
                    <a:lumMod val="60000"/>
                    <a:lumOff val="40000"/>
                  </a:schemeClr>
                </a:solidFill>
              </a:rPr>
              <a:t> </a:t>
            </a:r>
            <a:r>
              <a:rPr lang="tr-TR" sz="1400" dirty="0" err="1">
                <a:solidFill>
                  <a:schemeClr val="accent3">
                    <a:lumMod val="60000"/>
                    <a:lumOff val="40000"/>
                  </a:schemeClr>
                </a:solidFill>
              </a:rPr>
              <a:t>hiperplazi</a:t>
            </a:r>
            <a:r>
              <a:rPr lang="tr-TR" sz="1400" dirty="0">
                <a:solidFill>
                  <a:schemeClr val="accent3">
                    <a:lumMod val="60000"/>
                    <a:lumOff val="40000"/>
                  </a:schemeClr>
                </a:solidFill>
              </a:rPr>
              <a:t> veya kanseri dışlamak için </a:t>
            </a:r>
            <a:r>
              <a:rPr lang="tr-TR" sz="1400" dirty="0" err="1">
                <a:solidFill>
                  <a:schemeClr val="accent1"/>
                </a:solidFill>
              </a:rPr>
              <a:t>endometrial</a:t>
            </a:r>
            <a:r>
              <a:rPr lang="tr-TR" sz="1400" dirty="0">
                <a:solidFill>
                  <a:schemeClr val="accent1"/>
                </a:solidFill>
              </a:rPr>
              <a:t> biyopsiyi </a:t>
            </a:r>
            <a:r>
              <a:rPr lang="tr-TR" sz="1400" dirty="0">
                <a:solidFill>
                  <a:schemeClr val="accent3">
                    <a:lumMod val="60000"/>
                    <a:lumOff val="40000"/>
                  </a:schemeClr>
                </a:solidFill>
              </a:rPr>
              <a:t>içermelidir. </a:t>
            </a:r>
          </a:p>
          <a:p>
            <a:r>
              <a:rPr lang="tr-TR" sz="1400" dirty="0" err="1">
                <a:solidFill>
                  <a:schemeClr val="accent1"/>
                </a:solidFill>
              </a:rPr>
              <a:t>Nullipar</a:t>
            </a:r>
            <a:r>
              <a:rPr lang="tr-TR" sz="1400" dirty="0">
                <a:solidFill>
                  <a:schemeClr val="accent3">
                    <a:lumMod val="60000"/>
                    <a:lumOff val="40000"/>
                  </a:schemeClr>
                </a:solidFill>
              </a:rPr>
              <a:t>, </a:t>
            </a:r>
            <a:r>
              <a:rPr lang="tr-TR" sz="1400" dirty="0">
                <a:solidFill>
                  <a:schemeClr val="accent1"/>
                </a:solidFill>
              </a:rPr>
              <a:t>diyabetik</a:t>
            </a:r>
            <a:r>
              <a:rPr lang="tr-TR" sz="1400" dirty="0">
                <a:solidFill>
                  <a:schemeClr val="accent3">
                    <a:lumMod val="60000"/>
                    <a:lumOff val="40000"/>
                  </a:schemeClr>
                </a:solidFill>
              </a:rPr>
              <a:t> veya </a:t>
            </a:r>
            <a:r>
              <a:rPr lang="tr-TR" sz="1400" dirty="0" err="1">
                <a:solidFill>
                  <a:schemeClr val="accent1"/>
                </a:solidFill>
              </a:rPr>
              <a:t>obez</a:t>
            </a:r>
            <a:r>
              <a:rPr lang="tr-TR" sz="1400" dirty="0">
                <a:solidFill>
                  <a:schemeClr val="accent3">
                    <a:lumMod val="60000"/>
                    <a:lumOff val="40000"/>
                  </a:schemeClr>
                </a:solidFill>
              </a:rPr>
              <a:t> kadınlarda </a:t>
            </a:r>
            <a:r>
              <a:rPr lang="tr-TR" sz="1400" dirty="0" err="1">
                <a:solidFill>
                  <a:schemeClr val="accent3">
                    <a:lumMod val="60000"/>
                    <a:lumOff val="40000"/>
                  </a:schemeClr>
                </a:solidFill>
              </a:rPr>
              <a:t>endometrial</a:t>
            </a:r>
            <a:r>
              <a:rPr lang="tr-TR" sz="1400" dirty="0">
                <a:solidFill>
                  <a:schemeClr val="accent3">
                    <a:lumMod val="60000"/>
                    <a:lumOff val="40000"/>
                  </a:schemeClr>
                </a:solidFill>
              </a:rPr>
              <a:t> kanser riski artar Bu yaş grubundaki sigara içmeyen kadınlar, döngü kontrolü için </a:t>
            </a:r>
            <a:r>
              <a:rPr lang="tr-TR" sz="1400" dirty="0" err="1">
                <a:solidFill>
                  <a:schemeClr val="accent3">
                    <a:lumMod val="60000"/>
                    <a:lumOff val="40000"/>
                  </a:schemeClr>
                </a:solidFill>
              </a:rPr>
              <a:t>hormonal</a:t>
            </a:r>
            <a:r>
              <a:rPr lang="tr-TR" sz="1400" dirty="0">
                <a:solidFill>
                  <a:schemeClr val="accent3">
                    <a:lumMod val="60000"/>
                    <a:lumOff val="40000"/>
                  </a:schemeClr>
                </a:solidFill>
              </a:rPr>
              <a:t> </a:t>
            </a:r>
            <a:r>
              <a:rPr lang="tr-TR" sz="1400" dirty="0" err="1">
                <a:solidFill>
                  <a:schemeClr val="accent3">
                    <a:lumMod val="60000"/>
                    <a:lumOff val="40000"/>
                  </a:schemeClr>
                </a:solidFill>
              </a:rPr>
              <a:t>kontrasepsiyonla</a:t>
            </a:r>
            <a:r>
              <a:rPr lang="tr-TR" sz="1400" dirty="0">
                <a:solidFill>
                  <a:schemeClr val="accent3">
                    <a:lumMod val="60000"/>
                    <a:lumOff val="40000"/>
                  </a:schemeClr>
                </a:solidFill>
              </a:rPr>
              <a:t> etkili bir şekilde yönetilebilir. </a:t>
            </a:r>
            <a:r>
              <a:rPr lang="tr-TR" sz="1400" dirty="0" err="1">
                <a:solidFill>
                  <a:schemeClr val="accent3">
                    <a:lumMod val="60000"/>
                    <a:lumOff val="40000"/>
                  </a:schemeClr>
                </a:solidFill>
              </a:rPr>
              <a:t>Trombotik</a:t>
            </a:r>
            <a:r>
              <a:rPr lang="tr-TR" sz="1400" dirty="0">
                <a:solidFill>
                  <a:schemeClr val="accent3">
                    <a:lumMod val="60000"/>
                    <a:lumOff val="40000"/>
                  </a:schemeClr>
                </a:solidFill>
              </a:rPr>
              <a:t> risk nedeniyle östrojenden kaçınması gereken sigara içenler, aylık çekilme kanaması sağlamak için döngüsel </a:t>
            </a:r>
            <a:r>
              <a:rPr lang="tr-TR" sz="1400" dirty="0" err="1">
                <a:solidFill>
                  <a:schemeClr val="accent3">
                    <a:lumMod val="60000"/>
                    <a:lumOff val="40000"/>
                  </a:schemeClr>
                </a:solidFill>
              </a:rPr>
              <a:t>progestin</a:t>
            </a:r>
            <a:r>
              <a:rPr lang="tr-TR" sz="1400" dirty="0">
                <a:solidFill>
                  <a:schemeClr val="accent3">
                    <a:lumMod val="60000"/>
                    <a:lumOff val="40000"/>
                  </a:schemeClr>
                </a:solidFill>
              </a:rPr>
              <a:t> kullanabilirler.</a:t>
            </a:r>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200" b="0" i="0" u="none" strike="noStrike" cap="none" normalizeH="0" baseline="0">
                <a:ln>
                  <a:noFill/>
                </a:ln>
                <a:solidFill>
                  <a:srgbClr val="505050"/>
                </a:solidFill>
                <a:effectLst/>
                <a:latin typeface="Georgia" panose="02040502050405020303" pitchFamily="18" charset="0"/>
              </a:rPr>
              <a:t>erimenopozal kadınlar yapısal lezyonlardan (çoğunlukla uterin fibroid tümörleri veya polipler) veya kanama bozukluklarından da kanayabilir. Anormal kanaması olan perimenopozal bir kadının değerlendirilmesi, endometrial hiperplazi veya kanseri dışlamak için endometrial biyopsiyi içermelidir. Nullipar, diyabetik veya obez kadınlarda endometrial kanser riski artar (  ). Bu yaş grubundaki sigara içmeyen kadınlar, döngü kontrolü için hormonal kontrasepsiyonla etkili bir şekilde yönetilebilir. Trombotik risk nedeniyle östrojenden kaçınması gereken sigara içenler, aylık çekilme kanaması sağlamak için döngüsel progestin kullanabilirler.</a:t>
            </a:r>
            <a:r>
              <a:rPr kumimoji="0" lang="tr-TR" altLang="tr-TR" sz="800" b="0" i="0" u="none" strike="noStrike" cap="none" normalizeH="0" baseline="0">
                <a:ln>
                  <a:noFill/>
                </a:ln>
                <a:solidFill>
                  <a:schemeClr val="tx1"/>
                </a:solidFill>
                <a:effectLst/>
              </a:rPr>
              <a:t> </a:t>
            </a: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200" b="0" i="0" u="none" strike="noStrike" cap="none" normalizeH="0" baseline="0" dirty="0">
                <a:ln>
                  <a:noFill/>
                </a:ln>
                <a:solidFill>
                  <a:srgbClr val="505050"/>
                </a:solidFill>
                <a:effectLst/>
                <a:latin typeface="Georgia" panose="02040502050405020303" pitchFamily="18" charset="0"/>
              </a:rPr>
              <a:t>. </a:t>
            </a:r>
            <a:r>
              <a:rPr kumimoji="0" lang="tr-TR" altLang="tr-TR" sz="1200" b="0" i="0" u="none" strike="noStrike" cap="none" normalizeH="0" baseline="0" dirty="0" err="1">
                <a:ln>
                  <a:noFill/>
                </a:ln>
                <a:solidFill>
                  <a:srgbClr val="505050"/>
                </a:solidFill>
                <a:effectLst/>
                <a:latin typeface="Georgia" panose="02040502050405020303" pitchFamily="18" charset="0"/>
              </a:rPr>
              <a:t>Perimenopozal</a:t>
            </a:r>
            <a:r>
              <a:rPr kumimoji="0" lang="tr-TR" altLang="tr-TR" sz="1200" b="0" i="0" u="none" strike="noStrike" cap="none" normalizeH="0" baseline="0" dirty="0">
                <a:ln>
                  <a:noFill/>
                </a:ln>
                <a:solidFill>
                  <a:srgbClr val="505050"/>
                </a:solidFill>
                <a:effectLst/>
                <a:latin typeface="Georgia" panose="02040502050405020303" pitchFamily="18" charset="0"/>
              </a:rPr>
              <a:t> kadınlar yapısal lezyonlardan (çoğunlukla </a:t>
            </a:r>
            <a:r>
              <a:rPr kumimoji="0" lang="tr-TR" altLang="tr-TR" sz="1200" b="0" i="0" u="none" strike="noStrike" cap="none" normalizeH="0" baseline="0" dirty="0" err="1">
                <a:ln>
                  <a:noFill/>
                </a:ln>
                <a:solidFill>
                  <a:srgbClr val="505050"/>
                </a:solidFill>
                <a:effectLst/>
                <a:latin typeface="Georgia" panose="02040502050405020303" pitchFamily="18" charset="0"/>
              </a:rPr>
              <a:t>uterin</a:t>
            </a:r>
            <a:r>
              <a:rPr kumimoji="0" lang="tr-TR" altLang="tr-TR" sz="1200" b="0" i="0" u="none" strike="noStrike" cap="none" normalizeH="0" baseline="0" dirty="0">
                <a:ln>
                  <a:noFill/>
                </a:ln>
                <a:solidFill>
                  <a:srgbClr val="505050"/>
                </a:solidFill>
                <a:effectLst/>
                <a:latin typeface="Georgia" panose="02040502050405020303" pitchFamily="18" charset="0"/>
              </a:rPr>
              <a:t> </a:t>
            </a:r>
            <a:r>
              <a:rPr kumimoji="0" lang="tr-TR" altLang="tr-TR" sz="1200" b="0" i="0" u="none" strike="noStrike" cap="none" normalizeH="0" baseline="0" dirty="0" err="1">
                <a:ln>
                  <a:noFill/>
                </a:ln>
                <a:solidFill>
                  <a:srgbClr val="505050"/>
                </a:solidFill>
                <a:effectLst/>
                <a:latin typeface="Georgia" panose="02040502050405020303" pitchFamily="18" charset="0"/>
              </a:rPr>
              <a:t>fibroid</a:t>
            </a:r>
            <a:r>
              <a:rPr kumimoji="0" lang="tr-TR" altLang="tr-TR" sz="1200" b="0" i="0" u="none" strike="noStrike" cap="none" normalizeH="0" baseline="0" dirty="0">
                <a:ln>
                  <a:noFill/>
                </a:ln>
                <a:solidFill>
                  <a:srgbClr val="505050"/>
                </a:solidFill>
                <a:effectLst/>
                <a:latin typeface="Georgia" panose="02040502050405020303" pitchFamily="18" charset="0"/>
              </a:rPr>
              <a:t> tümörleri veya polipler) veya kanama bozukluklarından da kanayabilir. Anormal kanaması olan </a:t>
            </a:r>
            <a:r>
              <a:rPr kumimoji="0" lang="tr-TR" altLang="tr-TR" sz="1200" b="0" i="0" u="none" strike="noStrike" cap="none" normalizeH="0" baseline="0" dirty="0" err="1">
                <a:ln>
                  <a:noFill/>
                </a:ln>
                <a:solidFill>
                  <a:srgbClr val="505050"/>
                </a:solidFill>
                <a:effectLst/>
                <a:latin typeface="Georgia" panose="02040502050405020303" pitchFamily="18" charset="0"/>
              </a:rPr>
              <a:t>perimenopozal</a:t>
            </a:r>
            <a:r>
              <a:rPr kumimoji="0" lang="tr-TR" altLang="tr-TR" sz="1200" b="0" i="0" u="none" strike="noStrike" cap="none" normalizeH="0" baseline="0" dirty="0">
                <a:ln>
                  <a:noFill/>
                </a:ln>
                <a:solidFill>
                  <a:srgbClr val="505050"/>
                </a:solidFill>
                <a:effectLst/>
                <a:latin typeface="Georgia" panose="02040502050405020303" pitchFamily="18" charset="0"/>
              </a:rPr>
              <a:t> bir kadının değerlendirilmesi, </a:t>
            </a:r>
            <a:r>
              <a:rPr kumimoji="0" lang="tr-TR" altLang="tr-TR" sz="1200" b="0" i="0" u="none" strike="noStrike" cap="none" normalizeH="0" baseline="0" dirty="0" err="1">
                <a:ln>
                  <a:noFill/>
                </a:ln>
                <a:solidFill>
                  <a:srgbClr val="505050"/>
                </a:solidFill>
                <a:effectLst/>
                <a:latin typeface="Georgia" panose="02040502050405020303" pitchFamily="18" charset="0"/>
              </a:rPr>
              <a:t>endometrial</a:t>
            </a:r>
            <a:r>
              <a:rPr kumimoji="0" lang="tr-TR" altLang="tr-TR" sz="1200" b="0" i="0" u="none" strike="noStrike" cap="none" normalizeH="0" baseline="0" dirty="0">
                <a:ln>
                  <a:noFill/>
                </a:ln>
                <a:solidFill>
                  <a:srgbClr val="505050"/>
                </a:solidFill>
                <a:effectLst/>
                <a:latin typeface="Georgia" panose="02040502050405020303" pitchFamily="18" charset="0"/>
              </a:rPr>
              <a:t> </a:t>
            </a:r>
            <a:r>
              <a:rPr kumimoji="0" lang="tr-TR" altLang="tr-TR" sz="1200" b="0" i="0" u="none" strike="noStrike" cap="none" normalizeH="0" baseline="0" dirty="0" err="1">
                <a:ln>
                  <a:noFill/>
                </a:ln>
                <a:solidFill>
                  <a:srgbClr val="505050"/>
                </a:solidFill>
                <a:effectLst/>
                <a:latin typeface="Georgia" panose="02040502050405020303" pitchFamily="18" charset="0"/>
              </a:rPr>
              <a:t>hiperplazi</a:t>
            </a:r>
            <a:r>
              <a:rPr kumimoji="0" lang="tr-TR" altLang="tr-TR" sz="1200" b="0" i="0" u="none" strike="noStrike" cap="none" normalizeH="0" baseline="0" dirty="0">
                <a:ln>
                  <a:noFill/>
                </a:ln>
                <a:solidFill>
                  <a:srgbClr val="505050"/>
                </a:solidFill>
                <a:effectLst/>
                <a:latin typeface="Georgia" panose="02040502050405020303" pitchFamily="18" charset="0"/>
              </a:rPr>
              <a:t> veya kanseri dışlamak için </a:t>
            </a:r>
            <a:r>
              <a:rPr kumimoji="0" lang="tr-TR" altLang="tr-TR" sz="1200" b="0" i="0" u="none" strike="noStrike" cap="none" normalizeH="0" baseline="0" dirty="0" err="1">
                <a:ln>
                  <a:noFill/>
                </a:ln>
                <a:solidFill>
                  <a:srgbClr val="505050"/>
                </a:solidFill>
                <a:effectLst/>
                <a:latin typeface="Georgia" panose="02040502050405020303" pitchFamily="18" charset="0"/>
              </a:rPr>
              <a:t>endometrial</a:t>
            </a:r>
            <a:r>
              <a:rPr kumimoji="0" lang="tr-TR" altLang="tr-TR" sz="1200" b="0" i="0" u="none" strike="noStrike" cap="none" normalizeH="0" baseline="0" dirty="0">
                <a:ln>
                  <a:noFill/>
                </a:ln>
                <a:solidFill>
                  <a:srgbClr val="505050"/>
                </a:solidFill>
                <a:effectLst/>
                <a:latin typeface="Georgia" panose="02040502050405020303" pitchFamily="18" charset="0"/>
              </a:rPr>
              <a:t> biyopsiyi içermelidir. </a:t>
            </a:r>
            <a:r>
              <a:rPr kumimoji="0" lang="tr-TR" altLang="tr-TR" sz="1200" b="0" i="0" u="none" strike="noStrike" cap="none" normalizeH="0" baseline="0" dirty="0" err="1">
                <a:ln>
                  <a:noFill/>
                </a:ln>
                <a:solidFill>
                  <a:srgbClr val="505050"/>
                </a:solidFill>
                <a:effectLst/>
                <a:latin typeface="Georgia" panose="02040502050405020303" pitchFamily="18" charset="0"/>
              </a:rPr>
              <a:t>Nullipar</a:t>
            </a:r>
            <a:r>
              <a:rPr kumimoji="0" lang="tr-TR" altLang="tr-TR" sz="1200" b="0" i="0" u="none" strike="noStrike" cap="none" normalizeH="0" baseline="0" dirty="0">
                <a:ln>
                  <a:noFill/>
                </a:ln>
                <a:solidFill>
                  <a:srgbClr val="505050"/>
                </a:solidFill>
                <a:effectLst/>
                <a:latin typeface="Georgia" panose="02040502050405020303" pitchFamily="18" charset="0"/>
              </a:rPr>
              <a:t>, diyabetik veya </a:t>
            </a:r>
            <a:r>
              <a:rPr kumimoji="0" lang="tr-TR" altLang="tr-TR" sz="1200" b="0" i="0" u="none" strike="noStrike" cap="none" normalizeH="0" baseline="0" dirty="0" err="1">
                <a:ln>
                  <a:noFill/>
                </a:ln>
                <a:solidFill>
                  <a:srgbClr val="505050"/>
                </a:solidFill>
                <a:effectLst/>
                <a:latin typeface="Georgia" panose="02040502050405020303" pitchFamily="18" charset="0"/>
              </a:rPr>
              <a:t>obez</a:t>
            </a:r>
            <a:r>
              <a:rPr kumimoji="0" lang="tr-TR" altLang="tr-TR" sz="1200" b="0" i="0" u="none" strike="noStrike" cap="none" normalizeH="0" baseline="0" dirty="0">
                <a:ln>
                  <a:noFill/>
                </a:ln>
                <a:solidFill>
                  <a:srgbClr val="505050"/>
                </a:solidFill>
                <a:effectLst/>
                <a:latin typeface="Georgia" panose="02040502050405020303" pitchFamily="18" charset="0"/>
              </a:rPr>
              <a:t> kadınlarda </a:t>
            </a:r>
            <a:r>
              <a:rPr kumimoji="0" lang="tr-TR" altLang="tr-TR" sz="1200" b="0" i="0" u="none" strike="noStrike" cap="none" normalizeH="0" baseline="0" dirty="0" err="1">
                <a:ln>
                  <a:noFill/>
                </a:ln>
                <a:solidFill>
                  <a:srgbClr val="505050"/>
                </a:solidFill>
                <a:effectLst/>
                <a:latin typeface="Georgia" panose="02040502050405020303" pitchFamily="18" charset="0"/>
              </a:rPr>
              <a:t>endometrial</a:t>
            </a:r>
            <a:r>
              <a:rPr kumimoji="0" lang="tr-TR" altLang="tr-TR" sz="1200" b="0" i="0" u="none" strike="noStrike" cap="none" normalizeH="0" baseline="0" dirty="0">
                <a:ln>
                  <a:noFill/>
                </a:ln>
                <a:solidFill>
                  <a:srgbClr val="505050"/>
                </a:solidFill>
                <a:effectLst/>
                <a:latin typeface="Georgia" panose="02040502050405020303" pitchFamily="18" charset="0"/>
              </a:rPr>
              <a:t> kanser riski artar (  ). Bu yaş grubundaki sigara içmeyen kadınlar, döngü kontrolü için </a:t>
            </a:r>
            <a:r>
              <a:rPr kumimoji="0" lang="tr-TR" altLang="tr-TR" sz="1200" b="0" i="0" u="none" strike="noStrike" cap="none" normalizeH="0" baseline="0" dirty="0" err="1">
                <a:ln>
                  <a:noFill/>
                </a:ln>
                <a:solidFill>
                  <a:srgbClr val="505050"/>
                </a:solidFill>
                <a:effectLst/>
                <a:latin typeface="Georgia" panose="02040502050405020303" pitchFamily="18" charset="0"/>
              </a:rPr>
              <a:t>hormonal</a:t>
            </a:r>
            <a:r>
              <a:rPr kumimoji="0" lang="tr-TR" altLang="tr-TR" sz="1200" b="0" i="0" u="none" strike="noStrike" cap="none" normalizeH="0" baseline="0" dirty="0">
                <a:ln>
                  <a:noFill/>
                </a:ln>
                <a:solidFill>
                  <a:srgbClr val="505050"/>
                </a:solidFill>
                <a:effectLst/>
                <a:latin typeface="Georgia" panose="02040502050405020303" pitchFamily="18" charset="0"/>
              </a:rPr>
              <a:t> </a:t>
            </a:r>
            <a:r>
              <a:rPr kumimoji="0" lang="tr-TR" altLang="tr-TR" sz="1200" b="0" i="0" u="none" strike="noStrike" cap="none" normalizeH="0" baseline="0" dirty="0" err="1">
                <a:ln>
                  <a:noFill/>
                </a:ln>
                <a:solidFill>
                  <a:srgbClr val="505050"/>
                </a:solidFill>
                <a:effectLst/>
                <a:latin typeface="Georgia" panose="02040502050405020303" pitchFamily="18" charset="0"/>
              </a:rPr>
              <a:t>kontrasepsiyonla</a:t>
            </a:r>
            <a:r>
              <a:rPr kumimoji="0" lang="tr-TR" altLang="tr-TR" sz="1200" b="0" i="0" u="none" strike="noStrike" cap="none" normalizeH="0" baseline="0" dirty="0">
                <a:ln>
                  <a:noFill/>
                </a:ln>
                <a:solidFill>
                  <a:srgbClr val="505050"/>
                </a:solidFill>
                <a:effectLst/>
                <a:latin typeface="Georgia" panose="02040502050405020303" pitchFamily="18" charset="0"/>
              </a:rPr>
              <a:t> etkili bir şekilde yönetilebilir. </a:t>
            </a:r>
            <a:r>
              <a:rPr kumimoji="0" lang="tr-TR" altLang="tr-TR" sz="1200" b="0" i="0" u="none" strike="noStrike" cap="none" normalizeH="0" baseline="0" dirty="0" err="1">
                <a:ln>
                  <a:noFill/>
                </a:ln>
                <a:solidFill>
                  <a:srgbClr val="505050"/>
                </a:solidFill>
                <a:effectLst/>
                <a:latin typeface="Georgia" panose="02040502050405020303" pitchFamily="18" charset="0"/>
              </a:rPr>
              <a:t>Trombotik</a:t>
            </a:r>
            <a:r>
              <a:rPr kumimoji="0" lang="tr-TR" altLang="tr-TR" sz="1200" b="0" i="0" u="none" strike="noStrike" cap="none" normalizeH="0" baseline="0" dirty="0">
                <a:ln>
                  <a:noFill/>
                </a:ln>
                <a:solidFill>
                  <a:srgbClr val="505050"/>
                </a:solidFill>
                <a:effectLst/>
                <a:latin typeface="Georgia" panose="02040502050405020303" pitchFamily="18" charset="0"/>
              </a:rPr>
              <a:t> risk nedeniyle östrojenden kaçınması gereken sigara içenler, aylık çekilme kanaması sağlamak için döngüsel </a:t>
            </a:r>
            <a:r>
              <a:rPr kumimoji="0" lang="tr-TR" altLang="tr-TR" sz="1200" b="0" i="0" u="none" strike="noStrike" cap="none" normalizeH="0" baseline="0" dirty="0" err="1">
                <a:ln>
                  <a:noFill/>
                </a:ln>
                <a:solidFill>
                  <a:srgbClr val="505050"/>
                </a:solidFill>
                <a:effectLst/>
                <a:latin typeface="Georgia" panose="02040502050405020303" pitchFamily="18" charset="0"/>
              </a:rPr>
              <a:t>progestin</a:t>
            </a:r>
            <a:r>
              <a:rPr kumimoji="0" lang="tr-TR" altLang="tr-TR" sz="1200" b="0" i="0" u="none" strike="noStrike" cap="none" normalizeH="0" baseline="0" dirty="0">
                <a:ln>
                  <a:noFill/>
                </a:ln>
                <a:solidFill>
                  <a:srgbClr val="505050"/>
                </a:solidFill>
                <a:effectLst/>
                <a:latin typeface="Georgia" panose="02040502050405020303" pitchFamily="18" charset="0"/>
              </a:rPr>
              <a:t> kullanabilirler.</a:t>
            </a:r>
            <a:r>
              <a:rPr kumimoji="0" lang="tr-TR" altLang="tr-TR" sz="800" b="0" i="0" u="none" strike="noStrike" cap="none" normalizeH="0" baseline="0" dirty="0">
                <a:ln>
                  <a:noFill/>
                </a:ln>
                <a:solidFill>
                  <a:schemeClr val="tx1"/>
                </a:solidFill>
                <a:effectLst/>
              </a:rPr>
              <a:t> </a:t>
            </a: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7690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4400" b="1" dirty="0"/>
              <a:t>ADET DÜZENSİZLİKLERİNDE TERMİNOLOJİ</a:t>
            </a:r>
            <a:endParaRPr lang="tr-TR" dirty="0"/>
          </a:p>
        </p:txBody>
      </p:sp>
      <p:sp>
        <p:nvSpPr>
          <p:cNvPr id="3" name="İçerik Yer Tutucusu 2"/>
          <p:cNvSpPr>
            <a:spLocks noGrp="1"/>
          </p:cNvSpPr>
          <p:nvPr>
            <p:ph idx="1"/>
          </p:nvPr>
        </p:nvSpPr>
        <p:spPr/>
        <p:txBody>
          <a:bodyPr/>
          <a:lstStyle/>
          <a:p>
            <a:pPr>
              <a:lnSpc>
                <a:spcPct val="90000"/>
              </a:lnSpc>
            </a:pPr>
            <a:r>
              <a:rPr lang="tr-TR" dirty="0">
                <a:solidFill>
                  <a:schemeClr val="accent3">
                    <a:lumMod val="60000"/>
                    <a:lumOff val="40000"/>
                  </a:schemeClr>
                </a:solidFill>
              </a:rPr>
              <a:t>Normal </a:t>
            </a:r>
            <a:r>
              <a:rPr lang="tr-TR" dirty="0" err="1">
                <a:solidFill>
                  <a:schemeClr val="accent3">
                    <a:lumMod val="60000"/>
                    <a:lumOff val="40000"/>
                  </a:schemeClr>
                </a:solidFill>
              </a:rPr>
              <a:t>menstural</a:t>
            </a:r>
            <a:r>
              <a:rPr lang="tr-TR" dirty="0">
                <a:solidFill>
                  <a:schemeClr val="accent3">
                    <a:lumMod val="60000"/>
                    <a:lumOff val="40000"/>
                  </a:schemeClr>
                </a:solidFill>
              </a:rPr>
              <a:t> </a:t>
            </a:r>
            <a:r>
              <a:rPr lang="tr-TR" dirty="0" err="1">
                <a:solidFill>
                  <a:schemeClr val="accent3">
                    <a:lumMod val="60000"/>
                    <a:lumOff val="40000"/>
                  </a:schemeClr>
                </a:solidFill>
              </a:rPr>
              <a:t>siklus</a:t>
            </a:r>
            <a:r>
              <a:rPr lang="tr-TR" dirty="0">
                <a:solidFill>
                  <a:schemeClr val="accent3">
                    <a:lumMod val="60000"/>
                    <a:lumOff val="40000"/>
                  </a:schemeClr>
                </a:solidFill>
              </a:rPr>
              <a:t>: 21-35 gün uzunluğunda, </a:t>
            </a:r>
            <a:r>
              <a:rPr lang="tr-TR" dirty="0" err="1">
                <a:solidFill>
                  <a:schemeClr val="accent3">
                    <a:lumMod val="60000"/>
                    <a:lumOff val="40000"/>
                  </a:schemeClr>
                </a:solidFill>
              </a:rPr>
              <a:t>menstural</a:t>
            </a:r>
            <a:r>
              <a:rPr lang="tr-TR" dirty="0">
                <a:solidFill>
                  <a:schemeClr val="accent3">
                    <a:lumMod val="60000"/>
                    <a:lumOff val="40000"/>
                  </a:schemeClr>
                </a:solidFill>
              </a:rPr>
              <a:t> kanama 2-7 gün sürmekte, kanama miktarı 80 ml’den fazla olmamakta</a:t>
            </a:r>
          </a:p>
          <a:p>
            <a:pPr>
              <a:lnSpc>
                <a:spcPct val="90000"/>
              </a:lnSpc>
            </a:pPr>
            <a:endParaRPr lang="tr-TR" dirty="0">
              <a:solidFill>
                <a:schemeClr val="accent3">
                  <a:lumMod val="60000"/>
                  <a:lumOff val="40000"/>
                </a:schemeClr>
              </a:solidFill>
            </a:endParaRPr>
          </a:p>
          <a:p>
            <a:pPr>
              <a:lnSpc>
                <a:spcPct val="90000"/>
              </a:lnSpc>
            </a:pPr>
            <a:r>
              <a:rPr lang="tr-TR" dirty="0" err="1">
                <a:solidFill>
                  <a:schemeClr val="accent3">
                    <a:lumMod val="60000"/>
                    <a:lumOff val="40000"/>
                  </a:schemeClr>
                </a:solidFill>
              </a:rPr>
              <a:t>Siklus</a:t>
            </a:r>
            <a:r>
              <a:rPr lang="tr-TR" dirty="0">
                <a:solidFill>
                  <a:schemeClr val="accent3">
                    <a:lumMod val="60000"/>
                    <a:lumOff val="40000"/>
                  </a:schemeClr>
                </a:solidFill>
              </a:rPr>
              <a:t> uzunlukları arasındaki fark 7-9 günden fazla değilse düzenli </a:t>
            </a:r>
            <a:r>
              <a:rPr lang="tr-TR" dirty="0" err="1">
                <a:solidFill>
                  <a:schemeClr val="accent3">
                    <a:lumMod val="60000"/>
                    <a:lumOff val="40000"/>
                  </a:schemeClr>
                </a:solidFill>
              </a:rPr>
              <a:t>siklus</a:t>
            </a:r>
            <a:r>
              <a:rPr lang="tr-TR" dirty="0">
                <a:solidFill>
                  <a:schemeClr val="accent3">
                    <a:lumMod val="60000"/>
                    <a:lumOff val="40000"/>
                  </a:schemeClr>
                </a:solidFill>
              </a:rPr>
              <a:t> olarak kabul edilmekte</a:t>
            </a:r>
          </a:p>
          <a:p>
            <a:pPr>
              <a:lnSpc>
                <a:spcPct val="90000"/>
              </a:lnSpc>
            </a:pPr>
            <a:endParaRPr lang="tr-TR" dirty="0">
              <a:solidFill>
                <a:schemeClr val="accent3">
                  <a:lumMod val="60000"/>
                  <a:lumOff val="40000"/>
                </a:schemeClr>
              </a:solidFill>
            </a:endParaRPr>
          </a:p>
          <a:p>
            <a:pPr>
              <a:lnSpc>
                <a:spcPct val="90000"/>
              </a:lnSpc>
            </a:pPr>
            <a:r>
              <a:rPr lang="tr-TR" dirty="0" err="1">
                <a:solidFill>
                  <a:schemeClr val="accent3">
                    <a:lumMod val="60000"/>
                    <a:lumOff val="40000"/>
                  </a:schemeClr>
                </a:solidFill>
              </a:rPr>
              <a:t>Menstural</a:t>
            </a:r>
            <a:r>
              <a:rPr lang="tr-TR" dirty="0">
                <a:solidFill>
                  <a:schemeClr val="accent3">
                    <a:lumMod val="60000"/>
                    <a:lumOff val="40000"/>
                  </a:schemeClr>
                </a:solidFill>
              </a:rPr>
              <a:t> </a:t>
            </a:r>
            <a:r>
              <a:rPr lang="tr-TR" dirty="0" err="1">
                <a:solidFill>
                  <a:schemeClr val="accent3">
                    <a:lumMod val="60000"/>
                    <a:lumOff val="40000"/>
                  </a:schemeClr>
                </a:solidFill>
              </a:rPr>
              <a:t>siklusun</a:t>
            </a:r>
            <a:r>
              <a:rPr lang="tr-TR" dirty="0">
                <a:solidFill>
                  <a:schemeClr val="accent3">
                    <a:lumMod val="60000"/>
                    <a:lumOff val="40000"/>
                  </a:schemeClr>
                </a:solidFill>
              </a:rPr>
              <a:t> normal </a:t>
            </a:r>
            <a:r>
              <a:rPr lang="tr-TR" dirty="0" err="1">
                <a:solidFill>
                  <a:schemeClr val="accent3">
                    <a:lumMod val="60000"/>
                    <a:lumOff val="40000"/>
                  </a:schemeClr>
                </a:solidFill>
              </a:rPr>
              <a:t>paterninin</a:t>
            </a:r>
            <a:r>
              <a:rPr lang="tr-TR" dirty="0">
                <a:solidFill>
                  <a:schemeClr val="accent3">
                    <a:lumMod val="60000"/>
                    <a:lumOff val="40000"/>
                  </a:schemeClr>
                </a:solidFill>
              </a:rPr>
              <a:t> dışındaki durumları tanımlamak için </a:t>
            </a:r>
            <a:r>
              <a:rPr lang="tr-TR" dirty="0" err="1">
                <a:solidFill>
                  <a:schemeClr val="accent3">
                    <a:lumMod val="60000"/>
                    <a:lumOff val="40000"/>
                  </a:schemeClr>
                </a:solidFill>
              </a:rPr>
              <a:t>menoraji</a:t>
            </a:r>
            <a:r>
              <a:rPr lang="tr-TR" dirty="0">
                <a:solidFill>
                  <a:schemeClr val="accent3">
                    <a:lumMod val="60000"/>
                    <a:lumOff val="40000"/>
                  </a:schemeClr>
                </a:solidFill>
              </a:rPr>
              <a:t>, </a:t>
            </a:r>
            <a:r>
              <a:rPr lang="tr-TR" dirty="0" err="1">
                <a:solidFill>
                  <a:schemeClr val="accent3">
                    <a:lumMod val="60000"/>
                    <a:lumOff val="40000"/>
                  </a:schemeClr>
                </a:solidFill>
              </a:rPr>
              <a:t>metroraji</a:t>
            </a:r>
            <a:r>
              <a:rPr lang="tr-TR" dirty="0">
                <a:solidFill>
                  <a:schemeClr val="accent3">
                    <a:lumMod val="60000"/>
                    <a:lumOff val="40000"/>
                  </a:schemeClr>
                </a:solidFill>
              </a:rPr>
              <a:t>, </a:t>
            </a:r>
            <a:r>
              <a:rPr lang="tr-TR" dirty="0" err="1">
                <a:solidFill>
                  <a:schemeClr val="accent3">
                    <a:lumMod val="60000"/>
                    <a:lumOff val="40000"/>
                  </a:schemeClr>
                </a:solidFill>
              </a:rPr>
              <a:t>polimenore</a:t>
            </a:r>
            <a:r>
              <a:rPr lang="tr-TR" dirty="0">
                <a:solidFill>
                  <a:schemeClr val="accent3">
                    <a:lumMod val="60000"/>
                    <a:lumOff val="40000"/>
                  </a:schemeClr>
                </a:solidFill>
              </a:rPr>
              <a:t>, </a:t>
            </a:r>
            <a:r>
              <a:rPr lang="tr-TR" dirty="0" err="1">
                <a:solidFill>
                  <a:schemeClr val="accent3">
                    <a:lumMod val="60000"/>
                    <a:lumOff val="40000"/>
                  </a:schemeClr>
                </a:solidFill>
              </a:rPr>
              <a:t>oligomenore</a:t>
            </a:r>
            <a:r>
              <a:rPr lang="tr-TR" dirty="0">
                <a:solidFill>
                  <a:schemeClr val="accent3">
                    <a:lumMod val="60000"/>
                    <a:lumOff val="40000"/>
                  </a:schemeClr>
                </a:solidFill>
              </a:rPr>
              <a:t>, </a:t>
            </a:r>
            <a:r>
              <a:rPr lang="tr-TR" dirty="0" err="1">
                <a:solidFill>
                  <a:schemeClr val="accent3">
                    <a:lumMod val="60000"/>
                    <a:lumOff val="40000"/>
                  </a:schemeClr>
                </a:solidFill>
              </a:rPr>
              <a:t>hipomenore</a:t>
            </a:r>
            <a:r>
              <a:rPr lang="tr-TR" dirty="0">
                <a:solidFill>
                  <a:schemeClr val="accent3">
                    <a:lumMod val="60000"/>
                    <a:lumOff val="40000"/>
                  </a:schemeClr>
                </a:solidFill>
              </a:rPr>
              <a:t>, </a:t>
            </a:r>
            <a:r>
              <a:rPr lang="tr-TR" dirty="0" err="1">
                <a:solidFill>
                  <a:schemeClr val="accent3">
                    <a:lumMod val="60000"/>
                    <a:lumOff val="40000"/>
                  </a:schemeClr>
                </a:solidFill>
              </a:rPr>
              <a:t>hipermenore</a:t>
            </a:r>
            <a:r>
              <a:rPr lang="tr-TR" dirty="0">
                <a:solidFill>
                  <a:schemeClr val="accent3">
                    <a:lumMod val="60000"/>
                    <a:lumOff val="40000"/>
                  </a:schemeClr>
                </a:solidFill>
              </a:rPr>
              <a:t> terimleri kullanılmakta</a:t>
            </a:r>
          </a:p>
          <a:p>
            <a:endParaRPr lang="tr-TR" dirty="0">
              <a:solidFill>
                <a:schemeClr val="accent3">
                  <a:lumMod val="60000"/>
                  <a:lumOff val="40000"/>
                </a:schemeClr>
              </a:solidFill>
            </a:endParaRPr>
          </a:p>
        </p:txBody>
      </p:sp>
    </p:spTree>
    <p:extLst>
      <p:ext uri="{BB962C8B-B14F-4D97-AF65-F5344CB8AC3E}">
        <p14:creationId xmlns:p14="http://schemas.microsoft.com/office/powerpoint/2010/main" val="2874575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UTERİN KANAMALAR</a:t>
            </a:r>
            <a:br>
              <a:rPr lang="tr-TR" dirty="0"/>
            </a:br>
            <a:r>
              <a:rPr lang="tr-TR" dirty="0" err="1"/>
              <a:t>Menepoz</a:t>
            </a:r>
            <a:r>
              <a:rPr lang="tr-TR" dirty="0"/>
              <a:t> sonrası kadınlar</a:t>
            </a:r>
          </a:p>
        </p:txBody>
      </p:sp>
      <p:sp>
        <p:nvSpPr>
          <p:cNvPr id="4" name="Dikdörtgen 3"/>
          <p:cNvSpPr/>
          <p:nvPr/>
        </p:nvSpPr>
        <p:spPr>
          <a:xfrm>
            <a:off x="646111" y="2047853"/>
            <a:ext cx="10359940" cy="2554545"/>
          </a:xfrm>
          <a:prstGeom prst="rect">
            <a:avLst/>
          </a:prstGeom>
        </p:spPr>
        <p:txBody>
          <a:bodyPr wrap="square">
            <a:spAutoFit/>
          </a:bodyPr>
          <a:lstStyle/>
          <a:p>
            <a:pPr marL="285750" indent="-285750">
              <a:buFont typeface="Wingdings" panose="05000000000000000000" pitchFamily="2" charset="2"/>
              <a:buChar char="Ø"/>
            </a:pPr>
            <a:r>
              <a:rPr lang="tr-TR" sz="1600" dirty="0">
                <a:solidFill>
                  <a:schemeClr val="accent3">
                    <a:lumMod val="60000"/>
                    <a:lumOff val="40000"/>
                  </a:schemeClr>
                </a:solidFill>
              </a:rPr>
              <a:t>Menopoz, adet görmeden geçen 12 ay olarak tanımlanır. Bu 12 aylık dönemden sonra herhangi bir kanama anormaldir.</a:t>
            </a:r>
          </a:p>
          <a:p>
            <a:pPr marL="285750" indent="-285750">
              <a:buFont typeface="Wingdings" panose="05000000000000000000" pitchFamily="2" charset="2"/>
              <a:buChar char="Ø"/>
            </a:pPr>
            <a:endParaRPr lang="tr-TR" sz="1600" dirty="0">
              <a:solidFill>
                <a:schemeClr val="accent3">
                  <a:lumMod val="60000"/>
                  <a:lumOff val="40000"/>
                </a:schemeClr>
              </a:solidFill>
            </a:endParaRPr>
          </a:p>
          <a:p>
            <a:pPr marL="285750" indent="-285750">
              <a:buFont typeface="Wingdings" panose="05000000000000000000" pitchFamily="2" charset="2"/>
              <a:buChar char="Ø"/>
            </a:pPr>
            <a:r>
              <a:rPr lang="tr-TR" sz="1600" dirty="0">
                <a:solidFill>
                  <a:schemeClr val="accent3">
                    <a:lumMod val="60000"/>
                    <a:lumOff val="40000"/>
                  </a:schemeClr>
                </a:solidFill>
              </a:rPr>
              <a:t> Büyük bir Danimarka araştırması, menopoz sonrası kanamanın %10 yaygınlığını bulmuştur ( </a:t>
            </a:r>
            <a:r>
              <a:rPr lang="tr-TR" sz="1600" dirty="0" err="1">
                <a:solidFill>
                  <a:schemeClr val="accent3">
                    <a:lumMod val="60000"/>
                    <a:lumOff val="40000"/>
                  </a:schemeClr>
                </a:solidFill>
              </a:rPr>
              <a:t>Astrup</a:t>
            </a:r>
            <a:r>
              <a:rPr lang="tr-TR" sz="1600" dirty="0">
                <a:solidFill>
                  <a:schemeClr val="accent3">
                    <a:lumMod val="60000"/>
                    <a:lumOff val="40000"/>
                  </a:schemeClr>
                </a:solidFill>
              </a:rPr>
              <a:t>, 2004 ). Menopozdan bu yana geçen süre arttıkça kanama atakları azaldı.</a:t>
            </a:r>
          </a:p>
          <a:p>
            <a:pPr marL="285750" indent="-285750">
              <a:buFont typeface="Wingdings" panose="05000000000000000000" pitchFamily="2" charset="2"/>
              <a:buChar char="Ø"/>
            </a:pPr>
            <a:endParaRPr lang="tr-TR" sz="1600" dirty="0">
              <a:solidFill>
                <a:schemeClr val="accent3">
                  <a:lumMod val="60000"/>
                  <a:lumOff val="40000"/>
                </a:schemeClr>
              </a:solidFill>
            </a:endParaRPr>
          </a:p>
          <a:p>
            <a:pPr marL="285750" indent="-285750">
              <a:buFont typeface="Wingdings" panose="05000000000000000000" pitchFamily="2" charset="2"/>
              <a:buChar char="Ø"/>
            </a:pPr>
            <a:r>
              <a:rPr lang="tr-TR" sz="1600" dirty="0">
                <a:solidFill>
                  <a:schemeClr val="accent3">
                    <a:lumMod val="60000"/>
                    <a:lumOff val="40000"/>
                  </a:schemeClr>
                </a:solidFill>
              </a:rPr>
              <a:t> Kanaması olan </a:t>
            </a:r>
            <a:r>
              <a:rPr lang="tr-TR" sz="1600" dirty="0" err="1">
                <a:solidFill>
                  <a:schemeClr val="accent3">
                    <a:lumMod val="60000"/>
                    <a:lumOff val="40000"/>
                  </a:schemeClr>
                </a:solidFill>
              </a:rPr>
              <a:t>postmenopozal</a:t>
            </a:r>
            <a:r>
              <a:rPr lang="tr-TR" sz="1600" dirty="0">
                <a:solidFill>
                  <a:schemeClr val="accent3">
                    <a:lumMod val="60000"/>
                    <a:lumOff val="40000"/>
                  </a:schemeClr>
                </a:solidFill>
              </a:rPr>
              <a:t> bir kadında ana endişe </a:t>
            </a:r>
            <a:r>
              <a:rPr lang="tr-TR" sz="1600" dirty="0" err="1">
                <a:solidFill>
                  <a:schemeClr val="accent1"/>
                </a:solidFill>
              </a:rPr>
              <a:t>endometrial</a:t>
            </a:r>
            <a:r>
              <a:rPr lang="tr-TR" sz="1600" dirty="0">
                <a:solidFill>
                  <a:schemeClr val="accent1"/>
                </a:solidFill>
              </a:rPr>
              <a:t> </a:t>
            </a:r>
            <a:r>
              <a:rPr lang="tr-TR" sz="1600" dirty="0" err="1">
                <a:solidFill>
                  <a:schemeClr val="accent1"/>
                </a:solidFill>
              </a:rPr>
              <a:t>karsinomdur</a:t>
            </a:r>
            <a:r>
              <a:rPr lang="tr-TR" sz="1600" dirty="0">
                <a:solidFill>
                  <a:schemeClr val="accent3">
                    <a:lumMod val="60000"/>
                    <a:lumOff val="40000"/>
                  </a:schemeClr>
                </a:solidFill>
              </a:rPr>
              <a:t>. Tüm </a:t>
            </a:r>
            <a:r>
              <a:rPr lang="tr-TR" sz="1600" dirty="0" err="1">
                <a:solidFill>
                  <a:schemeClr val="accent3">
                    <a:lumMod val="60000"/>
                    <a:lumOff val="40000"/>
                  </a:schemeClr>
                </a:solidFill>
              </a:rPr>
              <a:t>postmenopozal</a:t>
            </a:r>
            <a:r>
              <a:rPr lang="tr-TR" sz="1600" dirty="0">
                <a:solidFill>
                  <a:schemeClr val="accent3">
                    <a:lumMod val="60000"/>
                    <a:lumOff val="40000"/>
                  </a:schemeClr>
                </a:solidFill>
              </a:rPr>
              <a:t> kanamaların </a:t>
            </a:r>
            <a:r>
              <a:rPr lang="tr-TR" sz="1600" dirty="0">
                <a:solidFill>
                  <a:schemeClr val="accent1"/>
                </a:solidFill>
              </a:rPr>
              <a:t>%10 ila %20'si </a:t>
            </a:r>
            <a:r>
              <a:rPr lang="tr-TR" sz="1600" dirty="0" err="1">
                <a:solidFill>
                  <a:schemeClr val="accent1"/>
                </a:solidFill>
              </a:rPr>
              <a:t>maligniteden</a:t>
            </a:r>
            <a:r>
              <a:rPr lang="tr-TR" sz="1600" dirty="0">
                <a:solidFill>
                  <a:schemeClr val="accent1"/>
                </a:solidFill>
              </a:rPr>
              <a:t> </a:t>
            </a:r>
            <a:r>
              <a:rPr lang="tr-TR" sz="1600" dirty="0">
                <a:solidFill>
                  <a:schemeClr val="accent3">
                    <a:lumMod val="60000"/>
                    <a:lumOff val="40000"/>
                  </a:schemeClr>
                </a:solidFill>
              </a:rPr>
              <a:t>kaynaklanır ( Hale ve </a:t>
            </a:r>
            <a:r>
              <a:rPr lang="tr-TR" sz="1600" dirty="0" err="1">
                <a:solidFill>
                  <a:schemeClr val="accent3">
                    <a:lumMod val="60000"/>
                    <a:lumOff val="40000"/>
                  </a:schemeClr>
                </a:solidFill>
              </a:rPr>
              <a:t>Fraser</a:t>
            </a:r>
            <a:r>
              <a:rPr lang="tr-TR" sz="1600" dirty="0">
                <a:solidFill>
                  <a:schemeClr val="accent3">
                    <a:lumMod val="60000"/>
                    <a:lumOff val="40000"/>
                  </a:schemeClr>
                </a:solidFill>
              </a:rPr>
              <a:t>, 2007 ). </a:t>
            </a:r>
            <a:r>
              <a:rPr lang="tr-TR" sz="1600" dirty="0" err="1">
                <a:solidFill>
                  <a:schemeClr val="accent3">
                    <a:lumMod val="60000"/>
                    <a:lumOff val="40000"/>
                  </a:schemeClr>
                </a:solidFill>
              </a:rPr>
              <a:t>Postmenopozal</a:t>
            </a:r>
            <a:r>
              <a:rPr lang="tr-TR" sz="1600" dirty="0">
                <a:solidFill>
                  <a:schemeClr val="accent3">
                    <a:lumMod val="60000"/>
                    <a:lumOff val="40000"/>
                  </a:schemeClr>
                </a:solidFill>
              </a:rPr>
              <a:t> kanamanın değerlendirilmesi </a:t>
            </a:r>
            <a:r>
              <a:rPr lang="tr-TR" sz="1600" dirty="0" err="1">
                <a:solidFill>
                  <a:schemeClr val="accent1"/>
                </a:solidFill>
              </a:rPr>
              <a:t>pelvik</a:t>
            </a:r>
            <a:r>
              <a:rPr lang="tr-TR" sz="1600" dirty="0">
                <a:solidFill>
                  <a:schemeClr val="accent1"/>
                </a:solidFill>
              </a:rPr>
              <a:t> ultrasonografi veya ofis </a:t>
            </a:r>
            <a:r>
              <a:rPr lang="tr-TR" sz="1600" dirty="0" err="1">
                <a:solidFill>
                  <a:schemeClr val="accent1"/>
                </a:solidFill>
              </a:rPr>
              <a:t>endometriyal</a:t>
            </a:r>
            <a:r>
              <a:rPr lang="tr-TR" sz="1600" dirty="0">
                <a:solidFill>
                  <a:schemeClr val="accent1"/>
                </a:solidFill>
              </a:rPr>
              <a:t> biyopsisi </a:t>
            </a:r>
            <a:r>
              <a:rPr lang="tr-TR" sz="1600" dirty="0">
                <a:solidFill>
                  <a:schemeClr val="accent3">
                    <a:lumMod val="60000"/>
                    <a:lumOff val="40000"/>
                  </a:schemeClr>
                </a:solidFill>
              </a:rPr>
              <a:t>ile etkili bir şekilde yapılabilir.</a:t>
            </a:r>
            <a:r>
              <a:rPr lang="tr-TR" sz="1600" dirty="0">
                <a:solidFill>
                  <a:schemeClr val="accent1"/>
                </a:solidFill>
              </a:rPr>
              <a:t> </a:t>
            </a:r>
          </a:p>
        </p:txBody>
      </p:sp>
    </p:spTree>
    <p:extLst>
      <p:ext uri="{BB962C8B-B14F-4D97-AF65-F5344CB8AC3E}">
        <p14:creationId xmlns:p14="http://schemas.microsoft.com/office/powerpoint/2010/main" val="334281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KAYNAKÇA</a:t>
            </a:r>
          </a:p>
        </p:txBody>
      </p:sp>
      <p:sp>
        <p:nvSpPr>
          <p:cNvPr id="3" name="İçerik Yer Tutucusu 2"/>
          <p:cNvSpPr>
            <a:spLocks noGrp="1"/>
          </p:cNvSpPr>
          <p:nvPr>
            <p:ph idx="1"/>
          </p:nvPr>
        </p:nvSpPr>
        <p:spPr/>
        <p:txBody>
          <a:bodyPr/>
          <a:lstStyle/>
          <a:p>
            <a:pPr marL="0" indent="0" algn="just">
              <a:buNone/>
            </a:pPr>
            <a:r>
              <a:rPr lang="tr-TR" sz="1050" dirty="0">
                <a:latin typeface="Times New Roman" panose="02020603050405020304" pitchFamily="18" charset="0"/>
                <a:cs typeface="Times New Roman" panose="02020603050405020304" pitchFamily="18" charset="0"/>
              </a:rPr>
              <a:t>1) J. E. South-Paul, S. C. </a:t>
            </a:r>
            <a:r>
              <a:rPr lang="tr-TR" sz="1050" dirty="0" err="1">
                <a:latin typeface="Times New Roman" panose="02020603050405020304" pitchFamily="18" charset="0"/>
                <a:cs typeface="Times New Roman" panose="02020603050405020304" pitchFamily="18" charset="0"/>
              </a:rPr>
              <a:t>Matheny</a:t>
            </a:r>
            <a:r>
              <a:rPr lang="tr-TR" sz="1050" dirty="0">
                <a:latin typeface="Times New Roman" panose="02020603050405020304" pitchFamily="18" charset="0"/>
                <a:cs typeface="Times New Roman" panose="02020603050405020304" pitchFamily="18" charset="0"/>
              </a:rPr>
              <a:t>, ve E. L. </a:t>
            </a:r>
            <a:r>
              <a:rPr lang="tr-TR" sz="1050" dirty="0" err="1">
                <a:latin typeface="Times New Roman" panose="02020603050405020304" pitchFamily="18" charset="0"/>
                <a:cs typeface="Times New Roman" panose="02020603050405020304" pitchFamily="18" charset="0"/>
              </a:rPr>
              <a:t>Lewis</a:t>
            </a:r>
            <a:r>
              <a:rPr lang="tr-TR" sz="1050" dirty="0">
                <a:latin typeface="Times New Roman" panose="02020603050405020304" pitchFamily="18" charset="0"/>
                <a:cs typeface="Times New Roman" panose="02020603050405020304" pitchFamily="18" charset="0"/>
              </a:rPr>
              <a:t>, Aile Hekimliği Tanı ve Tedavi. 2019. 5. Baskı, Güneş Tıp Kitabevleri.</a:t>
            </a:r>
          </a:p>
          <a:p>
            <a:pPr marL="0" indent="0" algn="just">
              <a:buNone/>
            </a:pPr>
            <a:r>
              <a:rPr lang="tr-TR" sz="1050" dirty="0">
                <a:latin typeface="Times New Roman" panose="02020603050405020304" pitchFamily="18" charset="0"/>
                <a:cs typeface="Times New Roman" panose="02020603050405020304" pitchFamily="18" charset="0"/>
              </a:rPr>
              <a:t>2) C.T. Johnson, J.L. </a:t>
            </a:r>
            <a:r>
              <a:rPr lang="tr-TR" sz="1050" dirty="0" err="1">
                <a:latin typeface="Times New Roman" panose="02020603050405020304" pitchFamily="18" charset="0"/>
                <a:cs typeface="Times New Roman" panose="02020603050405020304" pitchFamily="18" charset="0"/>
              </a:rPr>
              <a:t>Hallock</a:t>
            </a:r>
            <a:r>
              <a:rPr lang="tr-TR" sz="1050" dirty="0">
                <a:latin typeface="Times New Roman" panose="02020603050405020304" pitchFamily="18" charset="0"/>
                <a:cs typeface="Times New Roman" panose="02020603050405020304" pitchFamily="18" charset="0"/>
              </a:rPr>
              <a:t>, J.L. </a:t>
            </a:r>
            <a:r>
              <a:rPr lang="tr-TR" sz="1050" dirty="0" err="1">
                <a:latin typeface="Times New Roman" panose="02020603050405020304" pitchFamily="18" charset="0"/>
                <a:cs typeface="Times New Roman" panose="02020603050405020304" pitchFamily="18" charset="0"/>
              </a:rPr>
              <a:t>Bienstock</a:t>
            </a:r>
            <a:r>
              <a:rPr lang="tr-TR" sz="1050" dirty="0">
                <a:latin typeface="Times New Roman" panose="02020603050405020304" pitchFamily="18" charset="0"/>
                <a:cs typeface="Times New Roman" panose="02020603050405020304" pitchFamily="18" charset="0"/>
              </a:rPr>
              <a:t>, H.E. </a:t>
            </a:r>
            <a:r>
              <a:rPr lang="tr-TR" sz="1050" dirty="0" err="1">
                <a:latin typeface="Times New Roman" panose="02020603050405020304" pitchFamily="18" charset="0"/>
                <a:cs typeface="Times New Roman" panose="02020603050405020304" pitchFamily="18" charset="0"/>
              </a:rPr>
              <a:t>Fox</a:t>
            </a:r>
            <a:r>
              <a:rPr lang="tr-TR" sz="1050" dirty="0">
                <a:latin typeface="Times New Roman" panose="02020603050405020304" pitchFamily="18" charset="0"/>
                <a:cs typeface="Times New Roman" panose="02020603050405020304" pitchFamily="18" charset="0"/>
              </a:rPr>
              <a:t>, E.E. </a:t>
            </a:r>
            <a:r>
              <a:rPr lang="tr-TR" sz="1050" dirty="0" err="1">
                <a:latin typeface="Times New Roman" panose="02020603050405020304" pitchFamily="18" charset="0"/>
                <a:cs typeface="Times New Roman" panose="02020603050405020304" pitchFamily="18" charset="0"/>
              </a:rPr>
              <a:t>Wallach</a:t>
            </a:r>
            <a:r>
              <a:rPr lang="tr-TR" sz="1050" dirty="0">
                <a:latin typeface="Times New Roman" panose="02020603050405020304" pitchFamily="18" charset="0"/>
                <a:cs typeface="Times New Roman" panose="02020603050405020304" pitchFamily="18" charset="0"/>
              </a:rPr>
              <a:t>, John Hopkins Jinekoloji ve </a:t>
            </a:r>
            <a:r>
              <a:rPr lang="tr-TR" sz="1050" dirty="0" err="1">
                <a:latin typeface="Times New Roman" panose="02020603050405020304" pitchFamily="18" charset="0"/>
                <a:cs typeface="Times New Roman" panose="02020603050405020304" pitchFamily="18" charset="0"/>
              </a:rPr>
              <a:t>Obstetrik</a:t>
            </a:r>
            <a:r>
              <a:rPr lang="tr-TR" sz="1050" dirty="0">
                <a:latin typeface="Times New Roman" panose="02020603050405020304" pitchFamily="18" charset="0"/>
                <a:cs typeface="Times New Roman" panose="02020603050405020304" pitchFamily="18" charset="0"/>
              </a:rPr>
              <a:t> El Kitabı. 2016. 5. Baskı, Güneş Tıp Kitabevleri.</a:t>
            </a:r>
          </a:p>
          <a:p>
            <a:pPr marL="0" indent="0" algn="just">
              <a:buNone/>
            </a:pPr>
            <a:r>
              <a:rPr lang="tr-TR" sz="1050" dirty="0">
                <a:latin typeface="Times New Roman" panose="02020603050405020304" pitchFamily="18" charset="0"/>
                <a:cs typeface="Times New Roman" panose="02020603050405020304" pitchFamily="18" charset="0"/>
              </a:rPr>
              <a:t>3) Z. Korkmaz ve H. B. </a:t>
            </a:r>
            <a:r>
              <a:rPr lang="tr-TR" sz="1050" dirty="0" err="1">
                <a:latin typeface="Times New Roman" panose="02020603050405020304" pitchFamily="18" charset="0"/>
                <a:cs typeface="Times New Roman" panose="02020603050405020304" pitchFamily="18" charset="0"/>
              </a:rPr>
              <a:t>Saatlı</a:t>
            </a:r>
            <a:r>
              <a:rPr lang="tr-TR" sz="1050" dirty="0">
                <a:latin typeface="Times New Roman" panose="02020603050405020304" pitchFamily="18" charset="0"/>
                <a:cs typeface="Times New Roman" panose="02020603050405020304" pitchFamily="18" charset="0"/>
              </a:rPr>
              <a:t>, “Anormal </a:t>
            </a:r>
            <a:r>
              <a:rPr lang="tr-TR" sz="1050" dirty="0" err="1">
                <a:latin typeface="Times New Roman" panose="02020603050405020304" pitchFamily="18" charset="0"/>
                <a:cs typeface="Times New Roman" panose="02020603050405020304" pitchFamily="18" charset="0"/>
              </a:rPr>
              <a:t>Uterin</a:t>
            </a:r>
            <a:r>
              <a:rPr lang="tr-TR" sz="1050" dirty="0">
                <a:latin typeface="Times New Roman" panose="02020603050405020304" pitchFamily="18" charset="0"/>
                <a:cs typeface="Times New Roman" panose="02020603050405020304" pitchFamily="18" charset="0"/>
              </a:rPr>
              <a:t> Kanamalar”, </a:t>
            </a:r>
            <a:r>
              <a:rPr lang="tr-TR" sz="1050" dirty="0" err="1">
                <a:latin typeface="Times New Roman" panose="02020603050405020304" pitchFamily="18" charset="0"/>
                <a:cs typeface="Times New Roman" panose="02020603050405020304" pitchFamily="18" charset="0"/>
              </a:rPr>
              <a:t>Turkiye</a:t>
            </a:r>
            <a:r>
              <a:rPr lang="tr-TR" sz="1050" dirty="0">
                <a:latin typeface="Times New Roman" panose="02020603050405020304" pitchFamily="18" charset="0"/>
                <a:cs typeface="Times New Roman" panose="02020603050405020304" pitchFamily="18" charset="0"/>
              </a:rPr>
              <a:t> </a:t>
            </a:r>
            <a:r>
              <a:rPr lang="tr-TR" sz="1050" dirty="0" err="1">
                <a:latin typeface="Times New Roman" panose="02020603050405020304" pitchFamily="18" charset="0"/>
                <a:cs typeface="Times New Roman" panose="02020603050405020304" pitchFamily="18" charset="0"/>
              </a:rPr>
              <a:t>Klin</a:t>
            </a:r>
            <a:r>
              <a:rPr lang="tr-TR" sz="1050" dirty="0">
                <a:latin typeface="Times New Roman" panose="02020603050405020304" pitchFamily="18" charset="0"/>
                <a:cs typeface="Times New Roman" panose="02020603050405020304" pitchFamily="18" charset="0"/>
              </a:rPr>
              <a:t>. Jinekoloji </a:t>
            </a:r>
            <a:r>
              <a:rPr lang="tr-TR" sz="1050" dirty="0" err="1">
                <a:latin typeface="Times New Roman" panose="02020603050405020304" pitchFamily="18" charset="0"/>
                <a:cs typeface="Times New Roman" panose="02020603050405020304" pitchFamily="18" charset="0"/>
              </a:rPr>
              <a:t>Obstet</a:t>
            </a:r>
            <a:r>
              <a:rPr lang="tr-TR" sz="1050" dirty="0">
                <a:latin typeface="Times New Roman" panose="02020603050405020304" pitchFamily="18" charset="0"/>
                <a:cs typeface="Times New Roman" panose="02020603050405020304" pitchFamily="18" charset="0"/>
              </a:rPr>
              <a:t>., c. 8, sayı 4, </a:t>
            </a:r>
            <a:r>
              <a:rPr lang="tr-TR" sz="1050" dirty="0" err="1">
                <a:latin typeface="Times New Roman" panose="02020603050405020304" pitchFamily="18" charset="0"/>
                <a:cs typeface="Times New Roman" panose="02020603050405020304" pitchFamily="18" charset="0"/>
              </a:rPr>
              <a:t>ss</a:t>
            </a:r>
            <a:r>
              <a:rPr lang="tr-TR" sz="1050" dirty="0">
                <a:latin typeface="Times New Roman" panose="02020603050405020304" pitchFamily="18" charset="0"/>
                <a:cs typeface="Times New Roman" panose="02020603050405020304" pitchFamily="18" charset="0"/>
              </a:rPr>
              <a:t>. 73–78, 2015.</a:t>
            </a:r>
          </a:p>
          <a:p>
            <a:pPr marL="0" indent="0" algn="just">
              <a:buNone/>
            </a:pPr>
            <a:r>
              <a:rPr lang="tr-TR" sz="1050" dirty="0">
                <a:latin typeface="Times New Roman" panose="02020603050405020304" pitchFamily="18" charset="0"/>
                <a:cs typeface="Times New Roman" panose="02020603050405020304" pitchFamily="18" charset="0"/>
              </a:rPr>
              <a:t>4) Y. Aydın, “</a:t>
            </a:r>
            <a:r>
              <a:rPr lang="tr-TR" sz="1050" dirty="0" err="1">
                <a:latin typeface="Times New Roman" panose="02020603050405020304" pitchFamily="18" charset="0"/>
                <a:cs typeface="Times New Roman" panose="02020603050405020304" pitchFamily="18" charset="0"/>
              </a:rPr>
              <a:t>Amenore</a:t>
            </a:r>
            <a:r>
              <a:rPr lang="tr-TR" sz="1050" dirty="0">
                <a:latin typeface="Times New Roman" panose="02020603050405020304" pitchFamily="18" charset="0"/>
                <a:cs typeface="Times New Roman" panose="02020603050405020304" pitchFamily="18" charset="0"/>
              </a:rPr>
              <a:t>”, </a:t>
            </a:r>
            <a:r>
              <a:rPr lang="tr-TR" sz="1050" dirty="0" err="1">
                <a:latin typeface="Times New Roman" panose="02020603050405020304" pitchFamily="18" charset="0"/>
                <a:cs typeface="Times New Roman" panose="02020603050405020304" pitchFamily="18" charset="0"/>
              </a:rPr>
              <a:t>Turkiye</a:t>
            </a:r>
            <a:r>
              <a:rPr lang="tr-TR" sz="1050" dirty="0">
                <a:latin typeface="Times New Roman" panose="02020603050405020304" pitchFamily="18" charset="0"/>
                <a:cs typeface="Times New Roman" panose="02020603050405020304" pitchFamily="18" charset="0"/>
              </a:rPr>
              <a:t> </a:t>
            </a:r>
            <a:r>
              <a:rPr lang="tr-TR" sz="1050" dirty="0" err="1">
                <a:latin typeface="Times New Roman" panose="02020603050405020304" pitchFamily="18" charset="0"/>
                <a:cs typeface="Times New Roman" panose="02020603050405020304" pitchFamily="18" charset="0"/>
              </a:rPr>
              <a:t>Klin</a:t>
            </a:r>
            <a:r>
              <a:rPr lang="tr-TR" sz="1050" dirty="0">
                <a:latin typeface="Times New Roman" panose="02020603050405020304" pitchFamily="18" charset="0"/>
                <a:cs typeface="Times New Roman" panose="02020603050405020304" pitchFamily="18" charset="0"/>
              </a:rPr>
              <a:t>. Jinekoloji </a:t>
            </a:r>
            <a:r>
              <a:rPr lang="tr-TR" sz="1050" dirty="0" err="1">
                <a:latin typeface="Times New Roman" panose="02020603050405020304" pitchFamily="18" charset="0"/>
                <a:cs typeface="Times New Roman" panose="02020603050405020304" pitchFamily="18" charset="0"/>
              </a:rPr>
              <a:t>Obstet</a:t>
            </a:r>
            <a:r>
              <a:rPr lang="tr-TR" sz="1050" dirty="0">
                <a:latin typeface="Times New Roman" panose="02020603050405020304" pitchFamily="18" charset="0"/>
                <a:cs typeface="Times New Roman" panose="02020603050405020304" pitchFamily="18" charset="0"/>
              </a:rPr>
              <a:t>., c. 8, sayı 4, </a:t>
            </a:r>
            <a:r>
              <a:rPr lang="tr-TR" sz="1050" dirty="0" err="1">
                <a:latin typeface="Times New Roman" panose="02020603050405020304" pitchFamily="18" charset="0"/>
                <a:cs typeface="Times New Roman" panose="02020603050405020304" pitchFamily="18" charset="0"/>
              </a:rPr>
              <a:t>ss</a:t>
            </a:r>
            <a:r>
              <a:rPr lang="tr-TR" sz="1050" dirty="0">
                <a:latin typeface="Times New Roman" panose="02020603050405020304" pitchFamily="18" charset="0"/>
                <a:cs typeface="Times New Roman" panose="02020603050405020304" pitchFamily="18" charset="0"/>
              </a:rPr>
              <a:t>. 96–101, 2015. </a:t>
            </a:r>
          </a:p>
          <a:p>
            <a:pPr marL="0" indent="0" algn="just">
              <a:buNone/>
            </a:pPr>
            <a:r>
              <a:rPr lang="tr-TR" sz="1050" dirty="0">
                <a:latin typeface="Times New Roman" panose="02020603050405020304" pitchFamily="18" charset="0"/>
                <a:cs typeface="Times New Roman" panose="02020603050405020304" pitchFamily="18" charset="0"/>
              </a:rPr>
              <a:t>5) Birinci Basamağa Yönelik Tanı ve Tedavi Rehberleri, 2012.</a:t>
            </a:r>
          </a:p>
          <a:p>
            <a:pPr marL="0" indent="0" algn="just">
              <a:buNone/>
            </a:pPr>
            <a:r>
              <a:rPr lang="tr-TR" sz="1050" dirty="0">
                <a:latin typeface="Times New Roman" panose="02020603050405020304" pitchFamily="18" charset="0"/>
                <a:cs typeface="Times New Roman" panose="02020603050405020304" pitchFamily="18" charset="0"/>
              </a:rPr>
              <a:t>6) Türk Jinekoloji ve </a:t>
            </a:r>
            <a:r>
              <a:rPr lang="tr-TR" sz="1050" dirty="0" err="1">
                <a:latin typeface="Times New Roman" panose="02020603050405020304" pitchFamily="18" charset="0"/>
                <a:cs typeface="Times New Roman" panose="02020603050405020304" pitchFamily="18" charset="0"/>
              </a:rPr>
              <a:t>Obstetrik</a:t>
            </a:r>
            <a:r>
              <a:rPr lang="tr-TR" sz="1050" dirty="0">
                <a:latin typeface="Times New Roman" panose="02020603050405020304" pitchFamily="18" charset="0"/>
                <a:cs typeface="Times New Roman" panose="02020603050405020304" pitchFamily="18" charset="0"/>
              </a:rPr>
              <a:t> Derneği, </a:t>
            </a:r>
            <a:r>
              <a:rPr lang="tr-TR" sz="1050" dirty="0" err="1">
                <a:latin typeface="Times New Roman" panose="02020603050405020304" pitchFamily="18" charset="0"/>
                <a:cs typeface="Times New Roman" panose="02020603050405020304" pitchFamily="18" charset="0"/>
              </a:rPr>
              <a:t>Menoraji</a:t>
            </a:r>
            <a:r>
              <a:rPr lang="tr-TR" sz="1050" dirty="0">
                <a:latin typeface="Times New Roman" panose="02020603050405020304" pitchFamily="18" charset="0"/>
                <a:cs typeface="Times New Roman" panose="02020603050405020304" pitchFamily="18" charset="0"/>
              </a:rPr>
              <a:t> Tanı ve Tedavi </a:t>
            </a:r>
            <a:r>
              <a:rPr lang="tr-TR" sz="1050" dirty="0" err="1">
                <a:latin typeface="Times New Roman" panose="02020603050405020304" pitchFamily="18" charset="0"/>
                <a:cs typeface="Times New Roman" panose="02020603050405020304" pitchFamily="18" charset="0"/>
              </a:rPr>
              <a:t>Klavuzu</a:t>
            </a:r>
            <a:r>
              <a:rPr lang="tr-TR" sz="1050" dirty="0">
                <a:latin typeface="Times New Roman" panose="02020603050405020304" pitchFamily="18" charset="0"/>
                <a:cs typeface="Times New Roman" panose="02020603050405020304" pitchFamily="18" charset="0"/>
              </a:rPr>
              <a:t>, 2012</a:t>
            </a:r>
          </a:p>
          <a:p>
            <a:pPr marL="0" indent="0" algn="just">
              <a:buNone/>
            </a:pPr>
            <a:r>
              <a:rPr lang="tr-TR" sz="1050" dirty="0">
                <a:latin typeface="Times New Roman" panose="02020603050405020304" pitchFamily="18" charset="0"/>
                <a:cs typeface="Times New Roman" panose="02020603050405020304" pitchFamily="18" charset="0"/>
              </a:rPr>
              <a:t>7)https://www.clinicalkey.com/#!/content/book/3-s2.0-B9780323239905000253?scrollTo=%23hl0001352</a:t>
            </a:r>
          </a:p>
          <a:p>
            <a:pPr marL="0" indent="0" algn="just">
              <a:buNone/>
            </a:pPr>
            <a:r>
              <a:rPr lang="tr-TR" sz="1050" dirty="0">
                <a:latin typeface="Times New Roman" panose="02020603050405020304" pitchFamily="18" charset="0"/>
                <a:cs typeface="Times New Roman" panose="02020603050405020304" pitchFamily="18" charset="0"/>
              </a:rPr>
              <a:t>8) </a:t>
            </a:r>
            <a:r>
              <a:rPr lang="tr-TR" sz="1050" dirty="0">
                <a:latin typeface="Times New Roman" panose="02020603050405020304" pitchFamily="18" charset="0"/>
                <a:cs typeface="Times New Roman" panose="02020603050405020304" pitchFamily="18" charset="0"/>
                <a:hlinkClick r:id="rId2"/>
              </a:rPr>
              <a:t>https://www.clinicalkey.com/#!/content/book/3-s2.0-B9780323930383002185?scrollTo=%23hl0000504</a:t>
            </a:r>
            <a:endParaRPr lang="tr-TR" sz="1050" dirty="0">
              <a:latin typeface="Times New Roman" panose="02020603050405020304" pitchFamily="18" charset="0"/>
              <a:cs typeface="Times New Roman" panose="02020603050405020304" pitchFamily="18" charset="0"/>
            </a:endParaRPr>
          </a:p>
          <a:p>
            <a:pPr marL="0" indent="0" algn="just">
              <a:buNone/>
            </a:pPr>
            <a:r>
              <a:rPr lang="tr-TR" sz="1050" dirty="0">
                <a:latin typeface="Times New Roman" panose="02020603050405020304" pitchFamily="18" charset="0"/>
                <a:cs typeface="Times New Roman" panose="02020603050405020304" pitchFamily="18" charset="0"/>
              </a:rPr>
              <a:t>9) https://www.clinicalkey.com/#!/content/book/3-s2.0-B9780443117244000624?scrollTo=%23f0010</a:t>
            </a:r>
          </a:p>
          <a:p>
            <a:pPr marL="0" indent="0" algn="just">
              <a:buNone/>
            </a:pPr>
            <a:endParaRPr lang="tr-TR" dirty="0"/>
          </a:p>
          <a:p>
            <a:endParaRPr lang="tr-TR" dirty="0"/>
          </a:p>
        </p:txBody>
      </p:sp>
    </p:spTree>
    <p:extLst>
      <p:ext uri="{BB962C8B-B14F-4D97-AF65-F5344CB8AC3E}">
        <p14:creationId xmlns:p14="http://schemas.microsoft.com/office/powerpoint/2010/main" val="3603080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TANIMLAMALAR</a:t>
            </a:r>
          </a:p>
        </p:txBody>
      </p:sp>
      <p:sp>
        <p:nvSpPr>
          <p:cNvPr id="3" name="İçerik Yer Tutucusu 2"/>
          <p:cNvSpPr>
            <a:spLocks noGrp="1"/>
          </p:cNvSpPr>
          <p:nvPr>
            <p:ph idx="1"/>
          </p:nvPr>
        </p:nvSpPr>
        <p:spPr/>
        <p:txBody>
          <a:bodyPr/>
          <a:lstStyle/>
          <a:p>
            <a:pPr lvl="5">
              <a:buFont typeface="Arial" charset="0"/>
              <a:buNone/>
            </a:pPr>
            <a:r>
              <a:rPr lang="tr-TR" altLang="tr-TR" dirty="0"/>
              <a:t>			</a:t>
            </a:r>
            <a:r>
              <a:rPr lang="tr-TR" altLang="tr-TR" b="1" dirty="0"/>
              <a:t>Aralık         	Süre            Miktar</a:t>
            </a:r>
          </a:p>
          <a:p>
            <a:pPr marL="457200" indent="-457200">
              <a:buFont typeface="+mj-lt"/>
              <a:buAutoNum type="arabicPeriod"/>
            </a:pPr>
            <a:r>
              <a:rPr lang="tr-TR" altLang="tr-TR" dirty="0" err="1"/>
              <a:t>Oligomenore</a:t>
            </a:r>
            <a:r>
              <a:rPr lang="tr-TR" altLang="tr-TR" dirty="0"/>
              <a:t>        &gt;35gün  	Normal        Normal</a:t>
            </a:r>
          </a:p>
          <a:p>
            <a:pPr marL="457200" indent="-457200">
              <a:buFont typeface="+mj-lt"/>
              <a:buAutoNum type="arabicPeriod"/>
            </a:pPr>
            <a:r>
              <a:rPr lang="tr-TR" altLang="tr-TR" dirty="0" err="1"/>
              <a:t>Polimenore</a:t>
            </a:r>
            <a:r>
              <a:rPr lang="tr-TR" altLang="tr-TR" dirty="0"/>
              <a:t>           &lt;21gün	      Normal        Normal</a:t>
            </a:r>
          </a:p>
          <a:p>
            <a:pPr marL="457200" indent="-457200">
              <a:buFont typeface="+mj-lt"/>
              <a:buAutoNum type="arabicPeriod"/>
            </a:pPr>
            <a:r>
              <a:rPr lang="tr-TR" altLang="tr-TR" dirty="0" err="1"/>
              <a:t>Menoraji</a:t>
            </a:r>
            <a:r>
              <a:rPr lang="tr-TR" altLang="tr-TR" dirty="0"/>
              <a:t>	             </a:t>
            </a:r>
            <a:r>
              <a:rPr lang="tr-TR" altLang="tr-TR" dirty="0" err="1"/>
              <a:t>Regüler</a:t>
            </a:r>
            <a:r>
              <a:rPr lang="tr-TR" altLang="tr-TR" dirty="0"/>
              <a:t>   	Uzamış         Artmış</a:t>
            </a:r>
          </a:p>
          <a:p>
            <a:pPr marL="457200" indent="-457200">
              <a:buFont typeface="+mj-lt"/>
              <a:buAutoNum type="arabicPeriod"/>
            </a:pPr>
            <a:r>
              <a:rPr lang="tr-TR" altLang="tr-TR" dirty="0" err="1"/>
              <a:t>Metroraji</a:t>
            </a:r>
            <a:r>
              <a:rPr lang="tr-TR" altLang="tr-TR" dirty="0"/>
              <a:t>	             </a:t>
            </a:r>
            <a:r>
              <a:rPr lang="tr-TR" altLang="tr-TR" dirty="0" err="1"/>
              <a:t>İrregüler</a:t>
            </a:r>
            <a:r>
              <a:rPr lang="tr-TR" altLang="tr-TR" dirty="0"/>
              <a:t>	Uzayabilir    Normal</a:t>
            </a:r>
          </a:p>
          <a:p>
            <a:pPr marL="457200" indent="-457200">
              <a:buFont typeface="+mj-lt"/>
              <a:buAutoNum type="arabicPeriod"/>
            </a:pPr>
            <a:r>
              <a:rPr lang="tr-TR" altLang="tr-TR" dirty="0" err="1"/>
              <a:t>Menometroraji</a:t>
            </a:r>
            <a:r>
              <a:rPr lang="tr-TR" altLang="tr-TR" dirty="0"/>
              <a:t>       </a:t>
            </a:r>
            <a:r>
              <a:rPr lang="tr-TR" altLang="tr-TR" dirty="0" err="1"/>
              <a:t>İrregüler</a:t>
            </a:r>
            <a:r>
              <a:rPr lang="tr-TR" altLang="tr-TR" dirty="0"/>
              <a:t>      Uzun	        Artmış</a:t>
            </a:r>
          </a:p>
          <a:p>
            <a:pPr marL="457200" indent="-457200">
              <a:buFont typeface="+mj-lt"/>
              <a:buAutoNum type="arabicPeriod"/>
            </a:pPr>
            <a:r>
              <a:rPr lang="tr-TR" altLang="tr-TR" dirty="0" err="1"/>
              <a:t>Hipermenore</a:t>
            </a:r>
            <a:r>
              <a:rPr lang="tr-TR" altLang="tr-TR" dirty="0"/>
              <a:t>	      </a:t>
            </a:r>
            <a:r>
              <a:rPr lang="tr-TR" altLang="tr-TR" dirty="0" err="1"/>
              <a:t>Regüler</a:t>
            </a:r>
            <a:r>
              <a:rPr lang="tr-TR" altLang="tr-TR" dirty="0"/>
              <a:t>	       Normal         Artmış</a:t>
            </a:r>
          </a:p>
          <a:p>
            <a:pPr marL="457200" indent="-457200">
              <a:buFont typeface="+mj-lt"/>
              <a:buAutoNum type="arabicPeriod"/>
            </a:pPr>
            <a:r>
              <a:rPr lang="tr-TR" altLang="tr-TR" dirty="0" err="1"/>
              <a:t>Hipomenore</a:t>
            </a:r>
            <a:r>
              <a:rPr lang="tr-TR" altLang="tr-TR" dirty="0"/>
              <a:t>	       </a:t>
            </a:r>
            <a:r>
              <a:rPr lang="tr-TR" altLang="tr-TR" dirty="0" err="1"/>
              <a:t>Regüler</a:t>
            </a:r>
            <a:r>
              <a:rPr lang="tr-TR" altLang="tr-TR" dirty="0"/>
              <a:t>	 Normal   	    Azalmış</a:t>
            </a:r>
          </a:p>
          <a:p>
            <a:pPr marL="457200" indent="-457200">
              <a:buFont typeface="+mj-lt"/>
              <a:buAutoNum type="arabicPeriod"/>
            </a:pPr>
            <a:endParaRPr lang="tr-TR" dirty="0"/>
          </a:p>
          <a:p>
            <a:endParaRPr lang="tr-TR" dirty="0"/>
          </a:p>
        </p:txBody>
      </p:sp>
    </p:spTree>
    <p:extLst>
      <p:ext uri="{BB962C8B-B14F-4D97-AF65-F5344CB8AC3E}">
        <p14:creationId xmlns:p14="http://schemas.microsoft.com/office/powerpoint/2010/main" val="598317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DA7B03-4A62-43E8-A7E9-2F04D7744D22}"/>
              </a:ext>
            </a:extLst>
          </p:cNvPr>
          <p:cNvSpPr>
            <a:spLocks noGrp="1"/>
          </p:cNvSpPr>
          <p:nvPr>
            <p:ph type="title"/>
          </p:nvPr>
        </p:nvSpPr>
        <p:spPr/>
        <p:txBody>
          <a:bodyPr/>
          <a:lstStyle/>
          <a:p>
            <a:r>
              <a:rPr lang="tr-TR" dirty="0"/>
              <a:t>NORMAL ADET DÖNGÜSÜ</a:t>
            </a:r>
          </a:p>
        </p:txBody>
      </p:sp>
      <p:sp>
        <p:nvSpPr>
          <p:cNvPr id="3" name="İçerik Yer Tutucusu 2">
            <a:extLst>
              <a:ext uri="{FF2B5EF4-FFF2-40B4-BE49-F238E27FC236}">
                <a16:creationId xmlns:a16="http://schemas.microsoft.com/office/drawing/2014/main" id="{6B5AB10E-3D96-4968-B566-F4FE64DF471A}"/>
              </a:ext>
            </a:extLst>
          </p:cNvPr>
          <p:cNvSpPr>
            <a:spLocks noGrp="1"/>
          </p:cNvSpPr>
          <p:nvPr>
            <p:ph idx="1"/>
          </p:nvPr>
        </p:nvSpPr>
        <p:spPr/>
        <p:txBody>
          <a:bodyPr/>
          <a:lstStyle/>
          <a:p>
            <a:r>
              <a:rPr lang="tr-TR" dirty="0">
                <a:solidFill>
                  <a:schemeClr val="accent3">
                    <a:lumMod val="40000"/>
                    <a:lumOff val="60000"/>
                  </a:schemeClr>
                </a:solidFill>
              </a:rPr>
              <a:t>ENDOMETRIUM</a:t>
            </a:r>
          </a:p>
          <a:p>
            <a:r>
              <a:rPr lang="tr-TR" dirty="0">
                <a:solidFill>
                  <a:schemeClr val="accent3">
                    <a:lumMod val="40000"/>
                    <a:lumOff val="60000"/>
                  </a:schemeClr>
                </a:solidFill>
              </a:rPr>
              <a:t>RAHİM AĞZI VE RAHİM AĞZI MUKUSU</a:t>
            </a:r>
          </a:p>
          <a:p>
            <a:r>
              <a:rPr lang="tr-TR" dirty="0">
                <a:solidFill>
                  <a:schemeClr val="accent3">
                    <a:lumMod val="40000"/>
                    <a:lumOff val="60000"/>
                  </a:schemeClr>
                </a:solidFill>
              </a:rPr>
              <a:t>VAJİNA</a:t>
            </a:r>
          </a:p>
          <a:p>
            <a:r>
              <a:rPr lang="tr-TR" dirty="0">
                <a:solidFill>
                  <a:schemeClr val="accent3">
                    <a:lumMod val="40000"/>
                    <a:lumOff val="60000"/>
                  </a:schemeClr>
                </a:solidFill>
              </a:rPr>
              <a:t>YUMURTALIK</a:t>
            </a:r>
          </a:p>
          <a:p>
            <a:r>
              <a:rPr lang="tr-TR" dirty="0">
                <a:solidFill>
                  <a:schemeClr val="accent3">
                    <a:lumMod val="40000"/>
                    <a:lumOff val="60000"/>
                  </a:schemeClr>
                </a:solidFill>
              </a:rPr>
              <a:t>FOLİKÜLOGENEZ KRONOLOJİSİ</a:t>
            </a:r>
          </a:p>
        </p:txBody>
      </p:sp>
    </p:spTree>
    <p:extLst>
      <p:ext uri="{BB962C8B-B14F-4D97-AF65-F5344CB8AC3E}">
        <p14:creationId xmlns:p14="http://schemas.microsoft.com/office/powerpoint/2010/main" val="4099570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0701DC-2AC4-4492-9C8A-1812F292475C}"/>
              </a:ext>
            </a:extLst>
          </p:cNvPr>
          <p:cNvSpPr>
            <a:spLocks noGrp="1"/>
          </p:cNvSpPr>
          <p:nvPr>
            <p:ph type="title"/>
          </p:nvPr>
        </p:nvSpPr>
        <p:spPr>
          <a:xfrm>
            <a:off x="256024" y="352050"/>
            <a:ext cx="9404723" cy="1400530"/>
          </a:xfrm>
        </p:spPr>
        <p:txBody>
          <a:bodyPr/>
          <a:lstStyle/>
          <a:p>
            <a:r>
              <a:rPr lang="tr-TR" dirty="0"/>
              <a:t>NORMAL ADET DÖNGÜSÜ</a:t>
            </a:r>
          </a:p>
        </p:txBody>
      </p:sp>
      <p:sp>
        <p:nvSpPr>
          <p:cNvPr id="3" name="İçerik Yer Tutucusu 2">
            <a:extLst>
              <a:ext uri="{FF2B5EF4-FFF2-40B4-BE49-F238E27FC236}">
                <a16:creationId xmlns:a16="http://schemas.microsoft.com/office/drawing/2014/main" id="{7F43B3D0-699C-4F84-8B33-BD620BEC8C13}"/>
              </a:ext>
            </a:extLst>
          </p:cNvPr>
          <p:cNvSpPr>
            <a:spLocks noGrp="1"/>
          </p:cNvSpPr>
          <p:nvPr>
            <p:ph idx="1"/>
          </p:nvPr>
        </p:nvSpPr>
        <p:spPr>
          <a:xfrm>
            <a:off x="256024" y="1406965"/>
            <a:ext cx="8946541" cy="4195481"/>
          </a:xfrm>
        </p:spPr>
        <p:txBody>
          <a:bodyPr>
            <a:normAutofit fontScale="85000" lnSpcReduction="10000"/>
          </a:bodyPr>
          <a:lstStyle/>
          <a:p>
            <a:r>
              <a:rPr lang="tr-TR" dirty="0"/>
              <a:t>ENDOMETRİUM</a:t>
            </a:r>
          </a:p>
          <a:p>
            <a:pPr lvl="1"/>
            <a:r>
              <a:rPr lang="tr-TR" b="0" i="0" dirty="0" err="1">
                <a:solidFill>
                  <a:schemeClr val="accent3">
                    <a:lumMod val="40000"/>
                    <a:lumOff val="60000"/>
                  </a:schemeClr>
                </a:solidFill>
                <a:effectLst/>
                <a:latin typeface="Georgia" panose="02040502050405020303" pitchFamily="18" charset="0"/>
              </a:rPr>
              <a:t>Endometrium</a:t>
            </a:r>
            <a:r>
              <a:rPr lang="tr-TR" b="0" i="0" dirty="0">
                <a:solidFill>
                  <a:schemeClr val="accent3">
                    <a:lumMod val="40000"/>
                    <a:lumOff val="60000"/>
                  </a:schemeClr>
                </a:solidFill>
                <a:effectLst/>
                <a:latin typeface="Georgia" panose="02040502050405020303" pitchFamily="18" charset="0"/>
              </a:rPr>
              <a:t>, </a:t>
            </a:r>
            <a:r>
              <a:rPr lang="tr-TR" b="0" i="0" dirty="0" err="1">
                <a:solidFill>
                  <a:schemeClr val="accent3">
                    <a:lumMod val="40000"/>
                    <a:lumOff val="60000"/>
                  </a:schemeClr>
                </a:solidFill>
                <a:effectLst/>
                <a:latin typeface="Georgia" panose="02040502050405020303" pitchFamily="18" charset="0"/>
              </a:rPr>
              <a:t>korpus</a:t>
            </a:r>
            <a:r>
              <a:rPr lang="tr-TR" b="0" i="0" dirty="0">
                <a:solidFill>
                  <a:schemeClr val="accent3">
                    <a:lumMod val="40000"/>
                    <a:lumOff val="60000"/>
                  </a:schemeClr>
                </a:solidFill>
                <a:effectLst/>
                <a:latin typeface="Georgia" panose="02040502050405020303" pitchFamily="18" charset="0"/>
              </a:rPr>
              <a:t> </a:t>
            </a:r>
            <a:r>
              <a:rPr lang="tr-TR" b="0" i="0" dirty="0" err="1">
                <a:solidFill>
                  <a:schemeClr val="accent3">
                    <a:lumMod val="40000"/>
                    <a:lumOff val="60000"/>
                  </a:schemeClr>
                </a:solidFill>
                <a:effectLst/>
                <a:latin typeface="Georgia" panose="02040502050405020303" pitchFamily="18" charset="0"/>
              </a:rPr>
              <a:t>luteum</a:t>
            </a:r>
            <a:r>
              <a:rPr lang="tr-TR" b="0" i="0" dirty="0">
                <a:solidFill>
                  <a:schemeClr val="accent3">
                    <a:lumMod val="40000"/>
                    <a:lumOff val="60000"/>
                  </a:schemeClr>
                </a:solidFill>
                <a:effectLst/>
                <a:latin typeface="Georgia" panose="02040502050405020303" pitchFamily="18" charset="0"/>
              </a:rPr>
              <a:t> </a:t>
            </a:r>
            <a:r>
              <a:rPr lang="tr-TR" b="0" i="0" dirty="0" err="1">
                <a:solidFill>
                  <a:schemeClr val="accent3">
                    <a:lumMod val="40000"/>
                    <a:lumOff val="60000"/>
                  </a:schemeClr>
                </a:solidFill>
                <a:effectLst/>
                <a:latin typeface="Georgia" panose="02040502050405020303" pitchFamily="18" charset="0"/>
              </a:rPr>
              <a:t>progesteron</a:t>
            </a:r>
            <a:r>
              <a:rPr lang="tr-TR" b="0" i="0" dirty="0">
                <a:solidFill>
                  <a:schemeClr val="accent3">
                    <a:lumMod val="40000"/>
                    <a:lumOff val="60000"/>
                  </a:schemeClr>
                </a:solidFill>
                <a:effectLst/>
                <a:latin typeface="Georgia" panose="02040502050405020303" pitchFamily="18" charset="0"/>
              </a:rPr>
              <a:t> salgılamayı bıraktığında adet kanamasıyla sonuçlanan histolojik ve </a:t>
            </a:r>
            <a:r>
              <a:rPr lang="tr-TR" b="0" i="0" dirty="0" err="1">
                <a:solidFill>
                  <a:schemeClr val="accent3">
                    <a:lumMod val="40000"/>
                    <a:lumOff val="60000"/>
                  </a:schemeClr>
                </a:solidFill>
                <a:effectLst/>
                <a:latin typeface="Georgia" panose="02040502050405020303" pitchFamily="18" charset="0"/>
              </a:rPr>
              <a:t>sitolojik</a:t>
            </a:r>
            <a:r>
              <a:rPr lang="tr-TR" b="0" i="0" dirty="0">
                <a:solidFill>
                  <a:schemeClr val="accent3">
                    <a:lumMod val="40000"/>
                    <a:lumOff val="60000"/>
                  </a:schemeClr>
                </a:solidFill>
                <a:effectLst/>
                <a:latin typeface="Georgia" panose="02040502050405020303" pitchFamily="18" charset="0"/>
              </a:rPr>
              <a:t> değişikliklere uğrar .</a:t>
            </a:r>
          </a:p>
          <a:p>
            <a:pPr lvl="1"/>
            <a:r>
              <a:rPr lang="tr-TR" b="0" i="0" dirty="0" err="1">
                <a:solidFill>
                  <a:schemeClr val="accent3">
                    <a:lumMod val="40000"/>
                    <a:lumOff val="60000"/>
                  </a:schemeClr>
                </a:solidFill>
                <a:effectLst/>
                <a:latin typeface="Georgia" panose="02040502050405020303" pitchFamily="18" charset="0"/>
              </a:rPr>
              <a:t>Endometriumun</a:t>
            </a:r>
            <a:r>
              <a:rPr lang="tr-TR" b="0" i="0" dirty="0">
                <a:solidFill>
                  <a:schemeClr val="accent3">
                    <a:lumMod val="40000"/>
                    <a:lumOff val="60000"/>
                  </a:schemeClr>
                </a:solidFill>
                <a:effectLst/>
                <a:latin typeface="Georgia" panose="02040502050405020303" pitchFamily="18" charset="0"/>
              </a:rPr>
              <a:t> bazal tabakası daha sonra </a:t>
            </a:r>
            <a:r>
              <a:rPr lang="tr-TR" b="0" i="0" dirty="0" err="1">
                <a:solidFill>
                  <a:schemeClr val="accent3">
                    <a:lumMod val="40000"/>
                    <a:lumOff val="60000"/>
                  </a:schemeClr>
                </a:solidFill>
                <a:effectLst/>
                <a:latin typeface="Georgia" panose="02040502050405020303" pitchFamily="18" charset="0"/>
              </a:rPr>
              <a:t>uterus</a:t>
            </a:r>
            <a:r>
              <a:rPr lang="tr-TR" b="0" i="0" dirty="0">
                <a:solidFill>
                  <a:schemeClr val="accent3">
                    <a:lumMod val="40000"/>
                    <a:lumOff val="60000"/>
                  </a:schemeClr>
                </a:solidFill>
                <a:effectLst/>
                <a:latin typeface="Georgia" panose="02040502050405020303" pitchFamily="18" charset="0"/>
              </a:rPr>
              <a:t> boşluğunu kaplayan kompakt </a:t>
            </a:r>
            <a:r>
              <a:rPr lang="tr-TR" b="0" i="0" dirty="0" err="1">
                <a:solidFill>
                  <a:schemeClr val="accent3">
                    <a:lumMod val="40000"/>
                    <a:lumOff val="60000"/>
                  </a:schemeClr>
                </a:solidFill>
                <a:effectLst/>
                <a:latin typeface="Georgia" panose="02040502050405020303" pitchFamily="18" charset="0"/>
              </a:rPr>
              <a:t>epitel</a:t>
            </a:r>
            <a:r>
              <a:rPr lang="tr-TR" b="0" i="0" dirty="0">
                <a:solidFill>
                  <a:schemeClr val="accent3">
                    <a:lumMod val="40000"/>
                    <a:lumOff val="60000"/>
                  </a:schemeClr>
                </a:solidFill>
                <a:effectLst/>
                <a:latin typeface="Georgia" panose="02040502050405020303" pitchFamily="18" charset="0"/>
              </a:rPr>
              <a:t> hücrelerinin yüzeysel tabakasını ve süngerimsi bir ara tabakayı yeniden oluşturur.</a:t>
            </a:r>
          </a:p>
          <a:p>
            <a:pPr lvl="1"/>
            <a:r>
              <a:rPr lang="tr-TR" b="0" i="0" dirty="0" err="1">
                <a:solidFill>
                  <a:schemeClr val="accent3">
                    <a:lumMod val="40000"/>
                    <a:lumOff val="60000"/>
                  </a:schemeClr>
                </a:solidFill>
                <a:effectLst/>
                <a:latin typeface="Georgia" panose="02040502050405020303" pitchFamily="18" charset="0"/>
              </a:rPr>
              <a:t>Endometrial</a:t>
            </a:r>
            <a:r>
              <a:rPr lang="tr-TR" b="0" i="0" dirty="0">
                <a:solidFill>
                  <a:schemeClr val="accent3">
                    <a:lumMod val="40000"/>
                    <a:lumOff val="60000"/>
                  </a:schemeClr>
                </a:solidFill>
                <a:effectLst/>
                <a:latin typeface="Georgia" panose="02040502050405020303" pitchFamily="18" charset="0"/>
              </a:rPr>
              <a:t> bezler östrojenin etkisi altında çoğalır ve mukoza kalınlaşır.</a:t>
            </a:r>
          </a:p>
          <a:p>
            <a:pPr lvl="1"/>
            <a:r>
              <a:rPr lang="tr-TR" b="0" i="0" dirty="0" err="1">
                <a:solidFill>
                  <a:schemeClr val="accent3">
                    <a:lumMod val="40000"/>
                    <a:lumOff val="60000"/>
                  </a:schemeClr>
                </a:solidFill>
                <a:effectLst/>
                <a:latin typeface="Georgia" panose="02040502050405020303" pitchFamily="18" charset="0"/>
              </a:rPr>
              <a:t>Luteal</a:t>
            </a:r>
            <a:r>
              <a:rPr lang="tr-TR" b="0" i="0" dirty="0">
                <a:solidFill>
                  <a:schemeClr val="accent3">
                    <a:lumMod val="40000"/>
                    <a:lumOff val="60000"/>
                  </a:schemeClr>
                </a:solidFill>
                <a:effectLst/>
                <a:latin typeface="Georgia" panose="02040502050405020303" pitchFamily="18" charset="0"/>
              </a:rPr>
              <a:t> fazda bezler kıvrılır ve salgılayıcı hale gelir, </a:t>
            </a:r>
            <a:r>
              <a:rPr lang="tr-TR" b="0" i="0" dirty="0" err="1">
                <a:solidFill>
                  <a:schemeClr val="accent3">
                    <a:lumMod val="40000"/>
                    <a:lumOff val="60000"/>
                  </a:schemeClr>
                </a:solidFill>
                <a:effectLst/>
                <a:latin typeface="Georgia" panose="02040502050405020303" pitchFamily="18" charset="0"/>
              </a:rPr>
              <a:t>stromada</a:t>
            </a:r>
            <a:r>
              <a:rPr lang="tr-TR" b="0" i="0" dirty="0">
                <a:solidFill>
                  <a:schemeClr val="accent3">
                    <a:lumMod val="40000"/>
                    <a:lumOff val="60000"/>
                  </a:schemeClr>
                </a:solidFill>
                <a:effectLst/>
                <a:latin typeface="Georgia" panose="02040502050405020303" pitchFamily="18" charset="0"/>
              </a:rPr>
              <a:t> damarlanma artar ve ödem oluşur. </a:t>
            </a:r>
            <a:r>
              <a:rPr lang="tr-TR" b="0" i="0" dirty="0" err="1">
                <a:solidFill>
                  <a:schemeClr val="accent3">
                    <a:lumMod val="40000"/>
                    <a:lumOff val="60000"/>
                  </a:schemeClr>
                </a:solidFill>
                <a:effectLst/>
                <a:latin typeface="Georgia" panose="02040502050405020303" pitchFamily="18" charset="0"/>
              </a:rPr>
              <a:t>Estradiol</a:t>
            </a:r>
            <a:r>
              <a:rPr lang="tr-TR" b="0" i="0" dirty="0">
                <a:solidFill>
                  <a:schemeClr val="accent3">
                    <a:lumMod val="40000"/>
                    <a:lumOff val="60000"/>
                  </a:schemeClr>
                </a:solidFill>
                <a:effectLst/>
                <a:latin typeface="Georgia" panose="02040502050405020303" pitchFamily="18" charset="0"/>
              </a:rPr>
              <a:t> ve </a:t>
            </a:r>
            <a:r>
              <a:rPr lang="tr-TR" b="0" i="0" dirty="0" err="1">
                <a:solidFill>
                  <a:schemeClr val="accent3">
                    <a:lumMod val="40000"/>
                    <a:lumOff val="60000"/>
                  </a:schemeClr>
                </a:solidFill>
                <a:effectLst/>
                <a:latin typeface="Georgia" panose="02040502050405020303" pitchFamily="18" charset="0"/>
              </a:rPr>
              <a:t>progesteron</a:t>
            </a:r>
            <a:r>
              <a:rPr lang="tr-TR" b="0" i="0" dirty="0">
                <a:solidFill>
                  <a:schemeClr val="accent3">
                    <a:lumMod val="40000"/>
                    <a:lumOff val="60000"/>
                  </a:schemeClr>
                </a:solidFill>
                <a:effectLst/>
                <a:latin typeface="Georgia" panose="02040502050405020303" pitchFamily="18" charset="0"/>
              </a:rPr>
              <a:t> azaldığında </a:t>
            </a:r>
            <a:r>
              <a:rPr lang="tr-TR" b="0" i="0" dirty="0" err="1">
                <a:solidFill>
                  <a:schemeClr val="accent3">
                    <a:lumMod val="40000"/>
                    <a:lumOff val="60000"/>
                  </a:schemeClr>
                </a:solidFill>
                <a:effectLst/>
                <a:latin typeface="Georgia" panose="02040502050405020303" pitchFamily="18" charset="0"/>
              </a:rPr>
              <a:t>stroma</a:t>
            </a:r>
            <a:r>
              <a:rPr lang="tr-TR" b="0" i="0" dirty="0">
                <a:solidFill>
                  <a:schemeClr val="accent3">
                    <a:lumMod val="40000"/>
                    <a:lumOff val="60000"/>
                  </a:schemeClr>
                </a:solidFill>
                <a:effectLst/>
                <a:latin typeface="Georgia" panose="02040502050405020303" pitchFamily="18" charset="0"/>
              </a:rPr>
              <a:t> ödemli hale gelir, </a:t>
            </a:r>
            <a:r>
              <a:rPr lang="tr-TR" b="0" i="0" dirty="0" err="1">
                <a:solidFill>
                  <a:schemeClr val="accent3">
                    <a:lumMod val="40000"/>
                    <a:lumOff val="60000"/>
                  </a:schemeClr>
                </a:solidFill>
                <a:effectLst/>
                <a:latin typeface="Georgia" panose="02040502050405020303" pitchFamily="18" charset="0"/>
              </a:rPr>
              <a:t>endometrial</a:t>
            </a:r>
            <a:r>
              <a:rPr lang="tr-TR" b="0" i="0" dirty="0">
                <a:solidFill>
                  <a:schemeClr val="accent3">
                    <a:lumMod val="40000"/>
                    <a:lumOff val="60000"/>
                  </a:schemeClr>
                </a:solidFill>
                <a:effectLst/>
                <a:latin typeface="Georgia" panose="02040502050405020303" pitchFamily="18" charset="0"/>
              </a:rPr>
              <a:t> ve kan damarı nekrozu oluşur, hem yüzeysel </a:t>
            </a:r>
            <a:r>
              <a:rPr lang="tr-TR" b="0" i="0" dirty="0" err="1">
                <a:solidFill>
                  <a:schemeClr val="accent3">
                    <a:lumMod val="40000"/>
                    <a:lumOff val="60000"/>
                  </a:schemeClr>
                </a:solidFill>
                <a:effectLst/>
                <a:latin typeface="Georgia" panose="02040502050405020303" pitchFamily="18" charset="0"/>
              </a:rPr>
              <a:t>epitel</a:t>
            </a:r>
            <a:r>
              <a:rPr lang="tr-TR" b="0" i="0" dirty="0">
                <a:solidFill>
                  <a:schemeClr val="accent3">
                    <a:lumMod val="40000"/>
                    <a:lumOff val="60000"/>
                  </a:schemeClr>
                </a:solidFill>
                <a:effectLst/>
                <a:latin typeface="Georgia" panose="02040502050405020303" pitchFamily="18" charset="0"/>
              </a:rPr>
              <a:t> hücreleri hem de süngerimsi doku dökülür ve kanama meydana gelir.</a:t>
            </a:r>
          </a:p>
          <a:p>
            <a:pPr lvl="1"/>
            <a:r>
              <a:rPr lang="tr-TR" b="0" i="0" dirty="0">
                <a:solidFill>
                  <a:schemeClr val="accent3">
                    <a:lumMod val="40000"/>
                    <a:lumOff val="60000"/>
                  </a:schemeClr>
                </a:solidFill>
                <a:effectLst/>
                <a:latin typeface="Georgia" panose="02040502050405020303" pitchFamily="18" charset="0"/>
              </a:rPr>
              <a:t> </a:t>
            </a:r>
            <a:r>
              <a:rPr lang="tr-TR" b="0" i="0" dirty="0" err="1">
                <a:solidFill>
                  <a:schemeClr val="accent3">
                    <a:lumMod val="40000"/>
                    <a:lumOff val="60000"/>
                  </a:schemeClr>
                </a:solidFill>
                <a:effectLst/>
                <a:latin typeface="Georgia" panose="02040502050405020303" pitchFamily="18" charset="0"/>
              </a:rPr>
              <a:t>Prostaglandinlerin</a:t>
            </a:r>
            <a:r>
              <a:rPr lang="tr-TR" b="0" i="0" dirty="0">
                <a:solidFill>
                  <a:schemeClr val="accent3">
                    <a:lumMod val="40000"/>
                    <a:lumOff val="60000"/>
                  </a:schemeClr>
                </a:solidFill>
                <a:effectLst/>
                <a:latin typeface="Georgia" panose="02040502050405020303" pitchFamily="18" charset="0"/>
              </a:rPr>
              <a:t> lokal salınımı </a:t>
            </a:r>
            <a:r>
              <a:rPr lang="tr-TR" b="0" i="0" dirty="0" err="1">
                <a:solidFill>
                  <a:schemeClr val="accent3">
                    <a:lumMod val="40000"/>
                    <a:lumOff val="60000"/>
                  </a:schemeClr>
                </a:solidFill>
                <a:effectLst/>
                <a:latin typeface="Georgia" panose="02040502050405020303" pitchFamily="18" charset="0"/>
              </a:rPr>
              <a:t>vazospazmı</a:t>
            </a:r>
            <a:r>
              <a:rPr lang="tr-TR" b="0" i="0" dirty="0">
                <a:solidFill>
                  <a:schemeClr val="accent3">
                    <a:lumMod val="40000"/>
                    <a:lumOff val="60000"/>
                  </a:schemeClr>
                </a:solidFill>
                <a:effectLst/>
                <a:latin typeface="Georgia" panose="02040502050405020303" pitchFamily="18" charset="0"/>
              </a:rPr>
              <a:t> başlatabilir, bu da </a:t>
            </a:r>
            <a:r>
              <a:rPr lang="tr-TR" b="0" i="0" dirty="0" err="1">
                <a:solidFill>
                  <a:schemeClr val="accent3">
                    <a:lumMod val="40000"/>
                    <a:lumOff val="60000"/>
                  </a:schemeClr>
                </a:solidFill>
                <a:effectLst/>
                <a:latin typeface="Georgia" panose="02040502050405020303" pitchFamily="18" charset="0"/>
              </a:rPr>
              <a:t>iskemik</a:t>
            </a:r>
            <a:r>
              <a:rPr lang="tr-TR" b="0" i="0" dirty="0">
                <a:solidFill>
                  <a:schemeClr val="accent3">
                    <a:lumMod val="40000"/>
                    <a:lumOff val="60000"/>
                  </a:schemeClr>
                </a:solidFill>
                <a:effectLst/>
                <a:latin typeface="Georgia" panose="02040502050405020303" pitchFamily="18" charset="0"/>
              </a:rPr>
              <a:t> nekroza ve adet kanamasına eşlik eden </a:t>
            </a:r>
            <a:r>
              <a:rPr lang="tr-TR" b="0" i="0" dirty="0" err="1">
                <a:solidFill>
                  <a:schemeClr val="accent3">
                    <a:lumMod val="40000"/>
                    <a:lumOff val="60000"/>
                  </a:schemeClr>
                </a:solidFill>
                <a:effectLst/>
                <a:latin typeface="Georgia" panose="02040502050405020303" pitchFamily="18" charset="0"/>
              </a:rPr>
              <a:t>uterus</a:t>
            </a:r>
            <a:r>
              <a:rPr lang="tr-TR" b="0" i="0" dirty="0">
                <a:solidFill>
                  <a:schemeClr val="accent3">
                    <a:lumMod val="40000"/>
                    <a:lumOff val="60000"/>
                  </a:schemeClr>
                </a:solidFill>
                <a:effectLst/>
                <a:latin typeface="Georgia" panose="02040502050405020303" pitchFamily="18" charset="0"/>
              </a:rPr>
              <a:t> kasılmalarına neden olabilir. </a:t>
            </a:r>
            <a:r>
              <a:rPr lang="tr-TR" b="0" i="0" dirty="0" err="1">
                <a:solidFill>
                  <a:schemeClr val="accent3">
                    <a:lumMod val="40000"/>
                    <a:lumOff val="60000"/>
                  </a:schemeClr>
                </a:solidFill>
                <a:effectLst/>
                <a:latin typeface="Georgia" panose="02040502050405020303" pitchFamily="18" charset="0"/>
              </a:rPr>
              <a:t>Prostaglandin</a:t>
            </a:r>
            <a:r>
              <a:rPr lang="tr-TR" b="0" i="0" dirty="0">
                <a:solidFill>
                  <a:schemeClr val="accent3">
                    <a:lumMod val="40000"/>
                    <a:lumOff val="60000"/>
                  </a:schemeClr>
                </a:solidFill>
                <a:effectLst/>
                <a:latin typeface="Georgia" panose="02040502050405020303" pitchFamily="18" charset="0"/>
              </a:rPr>
              <a:t> </a:t>
            </a:r>
            <a:r>
              <a:rPr lang="tr-TR" b="0" i="0" dirty="0" err="1">
                <a:solidFill>
                  <a:schemeClr val="accent3">
                    <a:lumMod val="40000"/>
                    <a:lumOff val="60000"/>
                  </a:schemeClr>
                </a:solidFill>
                <a:effectLst/>
                <a:latin typeface="Georgia" panose="02040502050405020303" pitchFamily="18" charset="0"/>
              </a:rPr>
              <a:t>sentetaz</a:t>
            </a:r>
            <a:r>
              <a:rPr lang="tr-TR" b="0" i="0" dirty="0">
                <a:solidFill>
                  <a:schemeClr val="accent3">
                    <a:lumMod val="40000"/>
                    <a:lumOff val="60000"/>
                  </a:schemeClr>
                </a:solidFill>
                <a:effectLst/>
                <a:latin typeface="Georgia" panose="02040502050405020303" pitchFamily="18" charset="0"/>
              </a:rPr>
              <a:t> inhibitörleri adet kramplarını hafifletebilir. </a:t>
            </a:r>
          </a:p>
          <a:p>
            <a:pPr lvl="1"/>
            <a:r>
              <a:rPr lang="tr-TR" b="0" i="0" dirty="0">
                <a:solidFill>
                  <a:schemeClr val="accent3">
                    <a:lumMod val="40000"/>
                    <a:lumOff val="60000"/>
                  </a:schemeClr>
                </a:solidFill>
                <a:effectLst/>
                <a:latin typeface="Georgia" panose="02040502050405020303" pitchFamily="18" charset="0"/>
              </a:rPr>
              <a:t>Histolojik değişiklikler karakteristiktir, bu nedenle </a:t>
            </a:r>
            <a:r>
              <a:rPr lang="tr-TR" b="0" i="0" dirty="0" err="1">
                <a:solidFill>
                  <a:schemeClr val="accent3">
                    <a:lumMod val="40000"/>
                    <a:lumOff val="60000"/>
                  </a:schemeClr>
                </a:solidFill>
                <a:effectLst/>
                <a:latin typeface="Georgia" panose="02040502050405020303" pitchFamily="18" charset="0"/>
              </a:rPr>
              <a:t>endometrial</a:t>
            </a:r>
            <a:r>
              <a:rPr lang="tr-TR" b="0" i="0" dirty="0">
                <a:solidFill>
                  <a:schemeClr val="accent3">
                    <a:lumMod val="40000"/>
                    <a:lumOff val="60000"/>
                  </a:schemeClr>
                </a:solidFill>
                <a:effectLst/>
                <a:latin typeface="Georgia" panose="02040502050405020303" pitchFamily="18" charset="0"/>
              </a:rPr>
              <a:t> biyopsiler döngünün evresini belirleyebilir ve </a:t>
            </a:r>
            <a:r>
              <a:rPr lang="tr-TR" b="0" i="0" dirty="0" err="1">
                <a:solidFill>
                  <a:schemeClr val="accent3">
                    <a:lumMod val="40000"/>
                    <a:lumOff val="60000"/>
                  </a:schemeClr>
                </a:solidFill>
                <a:effectLst/>
                <a:latin typeface="Georgia" panose="02040502050405020303" pitchFamily="18" charset="0"/>
              </a:rPr>
              <a:t>endometriumun</a:t>
            </a:r>
            <a:r>
              <a:rPr lang="tr-TR" b="0" i="0" dirty="0">
                <a:solidFill>
                  <a:schemeClr val="accent3">
                    <a:lumMod val="40000"/>
                    <a:lumOff val="60000"/>
                  </a:schemeClr>
                </a:solidFill>
                <a:effectLst/>
                <a:latin typeface="Georgia" panose="02040502050405020303" pitchFamily="18" charset="0"/>
              </a:rPr>
              <a:t> </a:t>
            </a:r>
            <a:r>
              <a:rPr lang="tr-TR" b="0" i="0" dirty="0" err="1">
                <a:solidFill>
                  <a:schemeClr val="accent3">
                    <a:lumMod val="40000"/>
                    <a:lumOff val="60000"/>
                  </a:schemeClr>
                </a:solidFill>
                <a:effectLst/>
                <a:latin typeface="Georgia" panose="02040502050405020303" pitchFamily="18" charset="0"/>
              </a:rPr>
              <a:t>gonadal</a:t>
            </a:r>
            <a:r>
              <a:rPr lang="tr-TR" b="0" i="0" dirty="0">
                <a:solidFill>
                  <a:schemeClr val="accent3">
                    <a:lumMod val="40000"/>
                    <a:lumOff val="60000"/>
                  </a:schemeClr>
                </a:solidFill>
                <a:effectLst/>
                <a:latin typeface="Georgia" panose="02040502050405020303" pitchFamily="18" charset="0"/>
              </a:rPr>
              <a:t> </a:t>
            </a:r>
            <a:r>
              <a:rPr lang="tr-TR" b="0" i="0" dirty="0" err="1">
                <a:solidFill>
                  <a:schemeClr val="accent3">
                    <a:lumMod val="40000"/>
                    <a:lumOff val="60000"/>
                  </a:schemeClr>
                </a:solidFill>
                <a:effectLst/>
                <a:latin typeface="Georgia" panose="02040502050405020303" pitchFamily="18" charset="0"/>
              </a:rPr>
              <a:t>steroidlere</a:t>
            </a:r>
            <a:r>
              <a:rPr lang="tr-TR" b="0" i="0" dirty="0">
                <a:solidFill>
                  <a:schemeClr val="accent3">
                    <a:lumMod val="40000"/>
                    <a:lumOff val="60000"/>
                  </a:schemeClr>
                </a:solidFill>
                <a:effectLst/>
                <a:latin typeface="Georgia" panose="02040502050405020303" pitchFamily="18" charset="0"/>
              </a:rPr>
              <a:t> yanıtını değerlendirebilir.</a:t>
            </a:r>
          </a:p>
          <a:p>
            <a:pPr lvl="1"/>
            <a:endParaRPr lang="tr-TR" dirty="0">
              <a:solidFill>
                <a:schemeClr val="accent3">
                  <a:lumMod val="40000"/>
                  <a:lumOff val="60000"/>
                </a:schemeClr>
              </a:solidFill>
            </a:endParaRPr>
          </a:p>
        </p:txBody>
      </p:sp>
      <p:pic>
        <p:nvPicPr>
          <p:cNvPr id="7" name="Resim 6">
            <a:extLst>
              <a:ext uri="{FF2B5EF4-FFF2-40B4-BE49-F238E27FC236}">
                <a16:creationId xmlns:a16="http://schemas.microsoft.com/office/drawing/2014/main" id="{F362D712-7D84-40CE-BE03-015405E8B3EB}"/>
              </a:ext>
            </a:extLst>
          </p:cNvPr>
          <p:cNvPicPr>
            <a:picLocks noChangeAspect="1"/>
          </p:cNvPicPr>
          <p:nvPr/>
        </p:nvPicPr>
        <p:blipFill>
          <a:blip r:embed="rId2"/>
          <a:stretch>
            <a:fillRect/>
          </a:stretch>
        </p:blipFill>
        <p:spPr>
          <a:xfrm>
            <a:off x="9446005" y="2415922"/>
            <a:ext cx="2643402" cy="3486249"/>
          </a:xfrm>
          <a:prstGeom prst="rect">
            <a:avLst/>
          </a:prstGeom>
        </p:spPr>
      </p:pic>
    </p:spTree>
    <p:extLst>
      <p:ext uri="{BB962C8B-B14F-4D97-AF65-F5344CB8AC3E}">
        <p14:creationId xmlns:p14="http://schemas.microsoft.com/office/powerpoint/2010/main" val="2663031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D6597B-B151-42FF-B203-C41BC42CA76E}"/>
              </a:ext>
            </a:extLst>
          </p:cNvPr>
          <p:cNvSpPr>
            <a:spLocks noGrp="1"/>
          </p:cNvSpPr>
          <p:nvPr>
            <p:ph type="title"/>
          </p:nvPr>
        </p:nvSpPr>
        <p:spPr/>
        <p:txBody>
          <a:bodyPr/>
          <a:lstStyle/>
          <a:p>
            <a:r>
              <a:rPr lang="tr-TR" dirty="0"/>
              <a:t>NORMAL ADET DÖNGÜSÜ</a:t>
            </a:r>
          </a:p>
        </p:txBody>
      </p:sp>
      <p:sp>
        <p:nvSpPr>
          <p:cNvPr id="3" name="İçerik Yer Tutucusu 2">
            <a:extLst>
              <a:ext uri="{FF2B5EF4-FFF2-40B4-BE49-F238E27FC236}">
                <a16:creationId xmlns:a16="http://schemas.microsoft.com/office/drawing/2014/main" id="{829F7C76-E948-4333-B6F2-39DB28E5DE7E}"/>
              </a:ext>
            </a:extLst>
          </p:cNvPr>
          <p:cNvSpPr>
            <a:spLocks noGrp="1"/>
          </p:cNvSpPr>
          <p:nvPr>
            <p:ph idx="1"/>
          </p:nvPr>
        </p:nvSpPr>
        <p:spPr>
          <a:xfrm>
            <a:off x="646111" y="1440521"/>
            <a:ext cx="8946541" cy="4195481"/>
          </a:xfrm>
        </p:spPr>
        <p:txBody>
          <a:bodyPr/>
          <a:lstStyle/>
          <a:p>
            <a:r>
              <a:rPr lang="tr-TR" b="0" i="0" dirty="0">
                <a:effectLst/>
                <a:latin typeface="Georgia" panose="02040502050405020303" pitchFamily="18" charset="0"/>
              </a:rPr>
              <a:t>RAHİM AĞZI VE RAHİM AĞZI MUKUSU</a:t>
            </a:r>
          </a:p>
          <a:p>
            <a:pPr lvl="1"/>
            <a:r>
              <a:rPr lang="tr-TR" b="0" i="0" dirty="0" err="1">
                <a:solidFill>
                  <a:schemeClr val="accent3">
                    <a:lumMod val="40000"/>
                    <a:lumOff val="60000"/>
                  </a:schemeClr>
                </a:solidFill>
                <a:effectLst/>
                <a:latin typeface="Georgia" panose="02040502050405020303" pitchFamily="18" charset="0"/>
              </a:rPr>
              <a:t>Foliküler</a:t>
            </a:r>
            <a:r>
              <a:rPr lang="tr-TR" b="0" i="0" dirty="0">
                <a:solidFill>
                  <a:schemeClr val="accent3">
                    <a:lumMod val="40000"/>
                    <a:lumOff val="60000"/>
                  </a:schemeClr>
                </a:solidFill>
                <a:effectLst/>
                <a:latin typeface="Georgia" panose="02040502050405020303" pitchFamily="18" charset="0"/>
              </a:rPr>
              <a:t> fazda, östrojenin bir sonucu olarak </a:t>
            </a:r>
            <a:r>
              <a:rPr lang="tr-TR" b="0" i="0" dirty="0" err="1">
                <a:solidFill>
                  <a:schemeClr val="accent3">
                    <a:lumMod val="40000"/>
                    <a:lumOff val="60000"/>
                  </a:schemeClr>
                </a:solidFill>
                <a:effectLst/>
                <a:latin typeface="Georgia" panose="02040502050405020303" pitchFamily="18" charset="0"/>
              </a:rPr>
              <a:t>servikal</a:t>
            </a:r>
            <a:r>
              <a:rPr lang="tr-TR" b="0" i="0" dirty="0">
                <a:solidFill>
                  <a:schemeClr val="accent3">
                    <a:lumMod val="40000"/>
                    <a:lumOff val="60000"/>
                  </a:schemeClr>
                </a:solidFill>
                <a:effectLst/>
                <a:latin typeface="Georgia" panose="02040502050405020303" pitchFamily="18" charset="0"/>
              </a:rPr>
              <a:t> </a:t>
            </a:r>
            <a:r>
              <a:rPr lang="tr-TR" b="0" i="0" dirty="0" err="1">
                <a:solidFill>
                  <a:schemeClr val="accent3">
                    <a:lumMod val="40000"/>
                    <a:lumOff val="60000"/>
                  </a:schemeClr>
                </a:solidFill>
                <a:effectLst/>
                <a:latin typeface="Georgia" panose="02040502050405020303" pitchFamily="18" charset="0"/>
              </a:rPr>
              <a:t>vaskülarite</a:t>
            </a:r>
            <a:r>
              <a:rPr lang="tr-TR" b="0" i="0" dirty="0">
                <a:solidFill>
                  <a:schemeClr val="accent3">
                    <a:lumMod val="40000"/>
                    <a:lumOff val="60000"/>
                  </a:schemeClr>
                </a:solidFill>
                <a:effectLst/>
                <a:latin typeface="Georgia" panose="02040502050405020303" pitchFamily="18" charset="0"/>
              </a:rPr>
              <a:t>, </a:t>
            </a:r>
            <a:r>
              <a:rPr lang="tr-TR" b="0" i="0" dirty="0" err="1">
                <a:solidFill>
                  <a:schemeClr val="accent3">
                    <a:lumMod val="40000"/>
                    <a:lumOff val="60000"/>
                  </a:schemeClr>
                </a:solidFill>
                <a:effectLst/>
                <a:latin typeface="Georgia" panose="02040502050405020303" pitchFamily="18" charset="0"/>
              </a:rPr>
              <a:t>konjesyon</a:t>
            </a:r>
            <a:r>
              <a:rPr lang="tr-TR" b="0" i="0" dirty="0">
                <a:solidFill>
                  <a:schemeClr val="accent3">
                    <a:lumMod val="40000"/>
                    <a:lumOff val="60000"/>
                  </a:schemeClr>
                </a:solidFill>
                <a:effectLst/>
                <a:latin typeface="Georgia" panose="02040502050405020303" pitchFamily="18" charset="0"/>
              </a:rPr>
              <a:t> ve ödem artar. </a:t>
            </a:r>
            <a:r>
              <a:rPr lang="tr-TR" b="0" i="0" dirty="0" err="1">
                <a:solidFill>
                  <a:schemeClr val="accent3">
                    <a:lumMod val="40000"/>
                    <a:lumOff val="60000"/>
                  </a:schemeClr>
                </a:solidFill>
                <a:effectLst/>
                <a:latin typeface="Georgia" panose="02040502050405020303" pitchFamily="18" charset="0"/>
              </a:rPr>
              <a:t>Servikal</a:t>
            </a:r>
            <a:r>
              <a:rPr lang="tr-TR" b="0" i="0" dirty="0">
                <a:solidFill>
                  <a:schemeClr val="accent3">
                    <a:lumMod val="40000"/>
                    <a:lumOff val="60000"/>
                  </a:schemeClr>
                </a:solidFill>
                <a:effectLst/>
                <a:latin typeface="Georgia" panose="02040502050405020303" pitchFamily="18" charset="0"/>
              </a:rPr>
              <a:t> mukus miktar olarak (10 ila 30 kat) ve elastikiyet olarak artar. Sözde eğreltiotu belirginleşir.</a:t>
            </a:r>
          </a:p>
          <a:p>
            <a:pPr lvl="1"/>
            <a:r>
              <a:rPr lang="tr-TR" b="0" i="0" dirty="0">
                <a:solidFill>
                  <a:schemeClr val="accent3">
                    <a:lumMod val="40000"/>
                    <a:lumOff val="60000"/>
                  </a:schemeClr>
                </a:solidFill>
                <a:effectLst/>
                <a:latin typeface="Georgia" panose="02040502050405020303" pitchFamily="18" charset="0"/>
              </a:rPr>
              <a:t> </a:t>
            </a:r>
            <a:r>
              <a:rPr lang="tr-TR" b="0" i="0" dirty="0" err="1">
                <a:solidFill>
                  <a:schemeClr val="accent3">
                    <a:lumMod val="40000"/>
                    <a:lumOff val="60000"/>
                  </a:schemeClr>
                </a:solidFill>
                <a:effectLst/>
                <a:latin typeface="Georgia" panose="02040502050405020303" pitchFamily="18" charset="0"/>
              </a:rPr>
              <a:t>Progesteron</a:t>
            </a:r>
            <a:r>
              <a:rPr lang="tr-TR" b="0" i="0" dirty="0">
                <a:solidFill>
                  <a:schemeClr val="accent3">
                    <a:lumMod val="40000"/>
                    <a:lumOff val="60000"/>
                  </a:schemeClr>
                </a:solidFill>
                <a:effectLst/>
                <a:latin typeface="Georgia" panose="02040502050405020303" pitchFamily="18" charset="0"/>
              </a:rPr>
              <a:t>, </a:t>
            </a:r>
            <a:r>
              <a:rPr lang="tr-TR" b="0" i="0" dirty="0" err="1">
                <a:solidFill>
                  <a:schemeClr val="accent3">
                    <a:lumMod val="40000"/>
                    <a:lumOff val="60000"/>
                  </a:schemeClr>
                </a:solidFill>
                <a:effectLst/>
                <a:latin typeface="Georgia" panose="02040502050405020303" pitchFamily="18" charset="0"/>
              </a:rPr>
              <a:t>servikal</a:t>
            </a:r>
            <a:r>
              <a:rPr lang="tr-TR" b="0" i="0" dirty="0">
                <a:solidFill>
                  <a:schemeClr val="accent3">
                    <a:lumMod val="40000"/>
                    <a:lumOff val="60000"/>
                  </a:schemeClr>
                </a:solidFill>
                <a:effectLst/>
                <a:latin typeface="Georgia" panose="02040502050405020303" pitchFamily="18" charset="0"/>
              </a:rPr>
              <a:t> mukusun kalınlaşmasını, elastikiyet kaybını ve eğreltiotu yeteneğinin kaybını uyarır.</a:t>
            </a:r>
            <a:endParaRPr lang="tr-TR" dirty="0">
              <a:solidFill>
                <a:schemeClr val="accent3">
                  <a:lumMod val="40000"/>
                  <a:lumOff val="60000"/>
                </a:schemeClr>
              </a:solidFill>
            </a:endParaRPr>
          </a:p>
        </p:txBody>
      </p:sp>
      <p:pic>
        <p:nvPicPr>
          <p:cNvPr id="4" name="Resim 3">
            <a:extLst>
              <a:ext uri="{FF2B5EF4-FFF2-40B4-BE49-F238E27FC236}">
                <a16:creationId xmlns:a16="http://schemas.microsoft.com/office/drawing/2014/main" id="{009793F3-95A2-48C7-83B7-8A8CB2536DE4}"/>
              </a:ext>
            </a:extLst>
          </p:cNvPr>
          <p:cNvPicPr>
            <a:picLocks noChangeAspect="1"/>
          </p:cNvPicPr>
          <p:nvPr/>
        </p:nvPicPr>
        <p:blipFill>
          <a:blip r:embed="rId2"/>
          <a:stretch>
            <a:fillRect/>
          </a:stretch>
        </p:blipFill>
        <p:spPr>
          <a:xfrm>
            <a:off x="9280990" y="3136591"/>
            <a:ext cx="2639797" cy="3487214"/>
          </a:xfrm>
          <a:prstGeom prst="rect">
            <a:avLst/>
          </a:prstGeom>
        </p:spPr>
      </p:pic>
    </p:spTree>
    <p:extLst>
      <p:ext uri="{BB962C8B-B14F-4D97-AF65-F5344CB8AC3E}">
        <p14:creationId xmlns:p14="http://schemas.microsoft.com/office/powerpoint/2010/main" val="30605581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y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elge" ma:contentTypeID="0x01010022DE210AC719DE46A106FF0EEEA5608D" ma:contentTypeVersion="2" ma:contentTypeDescription="Yeni belge oluşturun." ma:contentTypeScope="" ma:versionID="3cb22963302b751ecb265f9195f03f35">
  <xsd:schema xmlns:xsd="http://www.w3.org/2001/XMLSchema" xmlns:xs="http://www.w3.org/2001/XMLSchema" xmlns:p="http://schemas.microsoft.com/office/2006/metadata/properties" xmlns:ns3="b240df37-13fa-4112-9f08-974400a3671a" targetNamespace="http://schemas.microsoft.com/office/2006/metadata/properties" ma:root="true" ma:fieldsID="c8dd695c9fed2d4d4fff2c7c3e2b5510" ns3:_="">
    <xsd:import namespace="b240df37-13fa-4112-9f08-974400a3671a"/>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0df37-13fa-4112-9f08-974400a367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4450816-810D-40CD-9D7C-335B1846B3E1}">
  <ds:schemaRefs>
    <ds:schemaRef ds:uri="http://schemas.microsoft.com/sharepoint/v3/contenttype/forms"/>
  </ds:schemaRefs>
</ds:datastoreItem>
</file>

<file path=customXml/itemProps2.xml><?xml version="1.0" encoding="utf-8"?>
<ds:datastoreItem xmlns:ds="http://schemas.openxmlformats.org/officeDocument/2006/customXml" ds:itemID="{101498C8-4623-4F58-B32F-E64E9DCE6624}">
  <ds:schemaRefs>
    <ds:schemaRef ds:uri="http://schemas.microsoft.com/office/2006/metadata/contentType"/>
    <ds:schemaRef ds:uri="http://schemas.microsoft.com/office/2006/metadata/properties/metaAttributes"/>
    <ds:schemaRef ds:uri="http://www.w3.org/2000/xmlns/"/>
    <ds:schemaRef ds:uri="http://www.w3.org/2001/XMLSchema"/>
    <ds:schemaRef ds:uri="b240df37-13fa-4112-9f08-974400a3671a"/>
  </ds:schemaRefs>
</ds:datastoreItem>
</file>

<file path=customXml/itemProps3.xml><?xml version="1.0" encoding="utf-8"?>
<ds:datastoreItem xmlns:ds="http://schemas.openxmlformats.org/officeDocument/2006/customXml" ds:itemID="{74BE0EEC-2448-442C-98B7-5883A8612309}">
  <ds:schemaRefs>
    <ds:schemaRef ds:uri="http://schemas.microsoft.com/office/2006/metadata/propertie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Ion</Template>
  <TotalTime>478</TotalTime>
  <Words>4489</Words>
  <Application>Microsoft Office PowerPoint</Application>
  <PresentationFormat>Geniş ekran</PresentationFormat>
  <Paragraphs>391</Paragraphs>
  <Slides>51</Slides>
  <Notes>0</Notes>
  <HiddenSlides>0</HiddenSlides>
  <MMClips>0</MMClips>
  <ScaleCrop>false</ScaleCrop>
  <HeadingPairs>
    <vt:vector size="4" baseType="variant">
      <vt:variant>
        <vt:lpstr>Tema</vt:lpstr>
      </vt:variant>
      <vt:variant>
        <vt:i4>1</vt:i4>
      </vt:variant>
      <vt:variant>
        <vt:lpstr>Slayt Başlıkları</vt:lpstr>
      </vt:variant>
      <vt:variant>
        <vt:i4>51</vt:i4>
      </vt:variant>
    </vt:vector>
  </HeadingPairs>
  <TitlesOfParts>
    <vt:vector size="52" baseType="lpstr">
      <vt:lpstr>İyon</vt:lpstr>
      <vt:lpstr>ADET DÜZENSİZLİKLERİNE YAKLAŞIM</vt:lpstr>
      <vt:lpstr>SUNUM PLANI</vt:lpstr>
      <vt:lpstr>AMAÇ</vt:lpstr>
      <vt:lpstr>PowerPoint Sunusu</vt:lpstr>
      <vt:lpstr>ADET DÜZENSİZLİKLERİNDE TERMİNOLOJİ</vt:lpstr>
      <vt:lpstr>TANIMLAMALAR</vt:lpstr>
      <vt:lpstr>NORMAL ADET DÖNGÜSÜ</vt:lpstr>
      <vt:lpstr>NORMAL ADET DÖNGÜSÜ</vt:lpstr>
      <vt:lpstr>NORMAL ADET DÖNGÜSÜ</vt:lpstr>
      <vt:lpstr>NORMAL ADET DÖNGÜSÜ</vt:lpstr>
      <vt:lpstr>NORMAL ADET DÖNGÜSÜ</vt:lpstr>
      <vt:lpstr>NORMAL ADET DÖNGÜSÜ</vt:lpstr>
      <vt:lpstr>NORMAL ADET DÖNGÜSÜ</vt:lpstr>
      <vt:lpstr>NORMAL ADET DÖNGÜSÜ</vt:lpstr>
      <vt:lpstr>NORMAL ADET DÖNGÜSÜ</vt:lpstr>
      <vt:lpstr>AMENORE</vt:lpstr>
      <vt:lpstr>AMEMORE</vt:lpstr>
      <vt:lpstr>AMENORE</vt:lpstr>
      <vt:lpstr>AMENORE  SEKONDER AMENORE</vt:lpstr>
      <vt:lpstr>AMENORE Fizik bulgular ve klinik sunum</vt:lpstr>
      <vt:lpstr>AMENORE Fizik bulgular ve klinik sunum</vt:lpstr>
      <vt:lpstr>AMENORE Fizik bulgular ve klinik sunum</vt:lpstr>
      <vt:lpstr>AMENORE Fizik bulgular ve klinik sunum</vt:lpstr>
      <vt:lpstr>AMENORE Fizik bulgular ve klinik sunum</vt:lpstr>
      <vt:lpstr>AMENORE Fizik bulgular ve klinik sunum</vt:lpstr>
      <vt:lpstr>AMENORE Fizik bulgular ve klinik sunum</vt:lpstr>
      <vt:lpstr>AMENORE Fizik bulgular ve klinik sunum</vt:lpstr>
      <vt:lpstr>AMENORE Fizik bulgular ve klinik sunum</vt:lpstr>
      <vt:lpstr>AMENORE Fizik bulgular ve klinik sunum</vt:lpstr>
      <vt:lpstr>AMENORE Fizik bulgular ve klinik sunum</vt:lpstr>
      <vt:lpstr>AMENORE Tanı</vt:lpstr>
      <vt:lpstr>AMENORE Tanı</vt:lpstr>
      <vt:lpstr>AMENORE Tanı</vt:lpstr>
      <vt:lpstr>AMENORE Tanı</vt:lpstr>
      <vt:lpstr>AMENORE Tanı</vt:lpstr>
      <vt:lpstr>AMENORE Tanı</vt:lpstr>
      <vt:lpstr>AMENORE Tedavi</vt:lpstr>
      <vt:lpstr>AMENORE Tedavi</vt:lpstr>
      <vt:lpstr>AMENORE Tedavi</vt:lpstr>
      <vt:lpstr>AMENORE Tedavi</vt:lpstr>
      <vt:lpstr>Amenore Komplikasyon</vt:lpstr>
      <vt:lpstr>ANORMAL UTERİN KANAMALAR</vt:lpstr>
      <vt:lpstr>Anormal Kanaması Olan Üreme Çağındaki Kadınların Klinik Değerlendirmesi</vt:lpstr>
      <vt:lpstr>ANORMAL UTERİN KANAMALAR Ergenler</vt:lpstr>
      <vt:lpstr>ANORMAL UTERİN KANAMALAR Üreme çağındaki kadınlar</vt:lpstr>
      <vt:lpstr>ANORMAL UTERİN KANAMALAR Üreme çağındaki kadınlar</vt:lpstr>
      <vt:lpstr>ANORMAL UTERİN KANAMALAR Üreme çağındaki kadınlar</vt:lpstr>
      <vt:lpstr>ANORMAL UTERİN KANAMALAR Üreme çağındaki kadınlar</vt:lpstr>
      <vt:lpstr>ANORMAL UTERİN KANAMALAR Perimenepozol kadınlar</vt:lpstr>
      <vt:lpstr>ANORMAL UTERİN KANAMALAR Menepoz sonrası kadınlar</vt:lpstr>
      <vt:lpstr>KAYNAKÇA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ADET DÜZENSİZLİKLERİNE YAKLAŞIM</dc:title>
  <dc:creator>FUJİ-W10</dc:creator>
  <cp:lastModifiedBy>dilek çelik</cp:lastModifiedBy>
  <cp:revision>33</cp:revision>
  <dcterms:created xsi:type="dcterms:W3CDTF">2025-04-20T11:05:00Z</dcterms:created>
  <dcterms:modified xsi:type="dcterms:W3CDTF">2025-05-12T19:15:53Z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0x01010022DE210AC719DE46A106FF0EEEA5608D</vt:lpwstr>
  </property>
</Properties>
</file>