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1" r:id="rId6"/>
    <p:sldId id="366" r:id="rId7"/>
    <p:sldId id="262" r:id="rId8"/>
    <p:sldId id="365" r:id="rId9"/>
    <p:sldId id="263" r:id="rId10"/>
    <p:sldId id="264" r:id="rId11"/>
    <p:sldId id="368" r:id="rId12"/>
    <p:sldId id="265" r:id="rId13"/>
    <p:sldId id="266" r:id="rId14"/>
    <p:sldId id="374" r:id="rId15"/>
    <p:sldId id="268" r:id="rId16"/>
    <p:sldId id="269" r:id="rId17"/>
    <p:sldId id="270" r:id="rId18"/>
    <p:sldId id="292" r:id="rId19"/>
    <p:sldId id="296" r:id="rId20"/>
    <p:sldId id="271" r:id="rId21"/>
    <p:sldId id="294" r:id="rId22"/>
    <p:sldId id="272" r:id="rId23"/>
    <p:sldId id="273" r:id="rId24"/>
    <p:sldId id="295" r:id="rId25"/>
    <p:sldId id="274" r:id="rId26"/>
    <p:sldId id="275" r:id="rId27"/>
    <p:sldId id="276" r:id="rId28"/>
    <p:sldId id="299" r:id="rId29"/>
    <p:sldId id="297" r:id="rId30"/>
    <p:sldId id="279" r:id="rId31"/>
    <p:sldId id="353" r:id="rId32"/>
    <p:sldId id="298" r:id="rId33"/>
    <p:sldId id="283" r:id="rId34"/>
    <p:sldId id="284" r:id="rId35"/>
    <p:sldId id="285" r:id="rId36"/>
    <p:sldId id="369" r:id="rId37"/>
    <p:sldId id="370" r:id="rId38"/>
    <p:sldId id="287" r:id="rId39"/>
    <p:sldId id="290" r:id="rId40"/>
    <p:sldId id="291" r:id="rId41"/>
    <p:sldId id="371" r:id="rId42"/>
    <p:sldId id="356" r:id="rId43"/>
    <p:sldId id="301" r:id="rId44"/>
    <p:sldId id="372" r:id="rId45"/>
    <p:sldId id="373" r:id="rId46"/>
    <p:sldId id="304" r:id="rId47"/>
    <p:sldId id="307" r:id="rId48"/>
    <p:sldId id="308" r:id="rId49"/>
    <p:sldId id="309" r:id="rId50"/>
    <p:sldId id="313" r:id="rId51"/>
    <p:sldId id="314" r:id="rId52"/>
    <p:sldId id="315" r:id="rId53"/>
    <p:sldId id="360" r:id="rId54"/>
    <p:sldId id="316" r:id="rId55"/>
    <p:sldId id="318" r:id="rId56"/>
    <p:sldId id="321" r:id="rId57"/>
    <p:sldId id="322" r:id="rId58"/>
    <p:sldId id="323" r:id="rId59"/>
    <p:sldId id="361" r:id="rId60"/>
    <p:sldId id="324" r:id="rId61"/>
    <p:sldId id="328" r:id="rId62"/>
    <p:sldId id="329" r:id="rId63"/>
    <p:sldId id="330" r:id="rId64"/>
    <p:sldId id="331" r:id="rId65"/>
    <p:sldId id="379" r:id="rId66"/>
    <p:sldId id="380" r:id="rId67"/>
    <p:sldId id="377" r:id="rId68"/>
    <p:sldId id="375" r:id="rId69"/>
    <p:sldId id="376" r:id="rId70"/>
    <p:sldId id="378" r:id="rId71"/>
    <p:sldId id="362" r:id="rId72"/>
    <p:sldId id="367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Orta Stil 1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Orta Stil 1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458" autoAdjust="0"/>
  </p:normalViewPr>
  <p:slideViewPr>
    <p:cSldViewPr>
      <p:cViewPr varScale="1">
        <p:scale>
          <a:sx n="46" d="100"/>
          <a:sy n="46" d="100"/>
        </p:scale>
        <p:origin x="466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6A9A4D-6460-41D7-BEA4-EF9B5CB19C25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8D0E577-FB2A-41C9-AB59-517FE3DC8A0E}">
      <dgm:prSet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Amaç</a:t>
          </a:r>
          <a:endParaRPr lang="en-US" dirty="0">
            <a:solidFill>
              <a:schemeClr val="tx1"/>
            </a:solidFill>
          </a:endParaRPr>
        </a:p>
      </dgm:t>
    </dgm:pt>
    <dgm:pt modelId="{6500FFE9-AFB7-4693-BA46-2A58432A1EE7}" type="parTrans" cxnId="{016452A5-C240-45B1-A61E-2EA8E2758B20}">
      <dgm:prSet/>
      <dgm:spPr/>
      <dgm:t>
        <a:bodyPr/>
        <a:lstStyle/>
        <a:p>
          <a:endParaRPr lang="en-US"/>
        </a:p>
      </dgm:t>
    </dgm:pt>
    <dgm:pt modelId="{7DDB423B-03CC-49CF-B350-CA0C57A0EA3C}" type="sibTrans" cxnId="{016452A5-C240-45B1-A61E-2EA8E2758B20}">
      <dgm:prSet/>
      <dgm:spPr/>
      <dgm:t>
        <a:bodyPr/>
        <a:lstStyle/>
        <a:p>
          <a:endParaRPr lang="en-US"/>
        </a:p>
      </dgm:t>
    </dgm:pt>
    <dgm:pt modelId="{2104C3B5-B0AE-4EF1-A264-64509A72F143}">
      <dgm:prSet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Hedefler</a:t>
          </a:r>
          <a:endParaRPr lang="en-US" dirty="0">
            <a:solidFill>
              <a:schemeClr val="tx1"/>
            </a:solidFill>
          </a:endParaRPr>
        </a:p>
      </dgm:t>
    </dgm:pt>
    <dgm:pt modelId="{89CEA68A-2352-4F38-8840-7B3914B445D4}" type="parTrans" cxnId="{BA9EDF37-6CA5-488A-9339-07FDA01AC550}">
      <dgm:prSet/>
      <dgm:spPr/>
      <dgm:t>
        <a:bodyPr/>
        <a:lstStyle/>
        <a:p>
          <a:endParaRPr lang="en-US"/>
        </a:p>
      </dgm:t>
    </dgm:pt>
    <dgm:pt modelId="{0FAB17C1-3A2C-436F-B6F6-17A4E4EBFE04}" type="sibTrans" cxnId="{BA9EDF37-6CA5-488A-9339-07FDA01AC550}">
      <dgm:prSet/>
      <dgm:spPr/>
      <dgm:t>
        <a:bodyPr/>
        <a:lstStyle/>
        <a:p>
          <a:endParaRPr lang="en-US"/>
        </a:p>
      </dgm:t>
    </dgm:pt>
    <dgm:pt modelId="{11A2A784-A75B-42DD-A07B-644F0C9BFE86}">
      <dgm:prSet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Döküntülü hastalıkların sınıflandırılması</a:t>
          </a:r>
          <a:endParaRPr lang="en-US" dirty="0">
            <a:solidFill>
              <a:schemeClr val="tx1"/>
            </a:solidFill>
          </a:endParaRPr>
        </a:p>
      </dgm:t>
    </dgm:pt>
    <dgm:pt modelId="{BE43D7E8-5CFB-4679-82F1-CF85C76456E8}" type="parTrans" cxnId="{C9621427-38A7-4490-A480-D6AE5D32832D}">
      <dgm:prSet/>
      <dgm:spPr/>
      <dgm:t>
        <a:bodyPr/>
        <a:lstStyle/>
        <a:p>
          <a:endParaRPr lang="en-US"/>
        </a:p>
      </dgm:t>
    </dgm:pt>
    <dgm:pt modelId="{DC70373C-FCFC-45A9-8CC4-6D104EB7373A}" type="sibTrans" cxnId="{C9621427-38A7-4490-A480-D6AE5D32832D}">
      <dgm:prSet/>
      <dgm:spPr/>
      <dgm:t>
        <a:bodyPr/>
        <a:lstStyle/>
        <a:p>
          <a:endParaRPr lang="en-US"/>
        </a:p>
      </dgm:t>
    </dgm:pt>
    <dgm:pt modelId="{AF104F29-A6BD-4B82-B7E0-1649C6C42D22}">
      <dgm:prSet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Döküntülü hastaya yaklaşım</a:t>
          </a:r>
          <a:endParaRPr lang="en-US" dirty="0">
            <a:solidFill>
              <a:schemeClr val="tx1"/>
            </a:solidFill>
          </a:endParaRPr>
        </a:p>
      </dgm:t>
    </dgm:pt>
    <dgm:pt modelId="{0CF5765A-CC68-4930-A327-D52561523FAD}" type="parTrans" cxnId="{0BE44370-3C5E-4A5B-962D-DA7158591FE2}">
      <dgm:prSet/>
      <dgm:spPr/>
      <dgm:t>
        <a:bodyPr/>
        <a:lstStyle/>
        <a:p>
          <a:endParaRPr lang="en-US"/>
        </a:p>
      </dgm:t>
    </dgm:pt>
    <dgm:pt modelId="{B413D96C-1002-440C-863B-4DEEAE4EF0A1}" type="sibTrans" cxnId="{0BE44370-3C5E-4A5B-962D-DA7158591FE2}">
      <dgm:prSet/>
      <dgm:spPr/>
      <dgm:t>
        <a:bodyPr/>
        <a:lstStyle/>
        <a:p>
          <a:endParaRPr lang="en-US"/>
        </a:p>
      </dgm:t>
    </dgm:pt>
    <dgm:pt modelId="{DDFADB7B-CC56-4FF9-BAC9-2B42C4DC4519}">
      <dgm:prSet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Döküntülü hastalıklar</a:t>
          </a:r>
          <a:endParaRPr lang="en-US" dirty="0">
            <a:solidFill>
              <a:schemeClr val="tx1"/>
            </a:solidFill>
          </a:endParaRPr>
        </a:p>
      </dgm:t>
    </dgm:pt>
    <dgm:pt modelId="{73D2058D-A492-4698-B548-38E95156FC14}" type="parTrans" cxnId="{52E19D8A-A735-4430-8C08-611B0BD38D28}">
      <dgm:prSet/>
      <dgm:spPr/>
      <dgm:t>
        <a:bodyPr/>
        <a:lstStyle/>
        <a:p>
          <a:endParaRPr lang="en-US"/>
        </a:p>
      </dgm:t>
    </dgm:pt>
    <dgm:pt modelId="{E19C1C2E-65B8-45D7-9A8E-25D23DBA2BFC}" type="sibTrans" cxnId="{52E19D8A-A735-4430-8C08-611B0BD38D28}">
      <dgm:prSet/>
      <dgm:spPr/>
      <dgm:t>
        <a:bodyPr/>
        <a:lstStyle/>
        <a:p>
          <a:endParaRPr lang="en-US"/>
        </a:p>
      </dgm:t>
    </dgm:pt>
    <dgm:pt modelId="{9D806C0B-ED96-4F96-AA88-23E1DF82973D}">
      <dgm:prSet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Özet</a:t>
          </a:r>
          <a:endParaRPr lang="en-US" dirty="0">
            <a:solidFill>
              <a:schemeClr val="tx1"/>
            </a:solidFill>
          </a:endParaRPr>
        </a:p>
      </dgm:t>
    </dgm:pt>
    <dgm:pt modelId="{2622BF62-9438-494A-9640-24E8CB0BE6C0}" type="parTrans" cxnId="{1AB988A8-8904-4732-8029-E8AD0678ECA4}">
      <dgm:prSet/>
      <dgm:spPr/>
      <dgm:t>
        <a:bodyPr/>
        <a:lstStyle/>
        <a:p>
          <a:endParaRPr lang="en-US"/>
        </a:p>
      </dgm:t>
    </dgm:pt>
    <dgm:pt modelId="{9AFB75C7-1076-4368-8F31-F97839C53998}" type="sibTrans" cxnId="{1AB988A8-8904-4732-8029-E8AD0678ECA4}">
      <dgm:prSet/>
      <dgm:spPr/>
      <dgm:t>
        <a:bodyPr/>
        <a:lstStyle/>
        <a:p>
          <a:endParaRPr lang="en-US"/>
        </a:p>
      </dgm:t>
    </dgm:pt>
    <dgm:pt modelId="{3637D76A-14D1-4DC8-8A12-50045330217E}">
      <dgm:prSet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Kaynaklar</a:t>
          </a:r>
          <a:endParaRPr lang="en-US" dirty="0">
            <a:solidFill>
              <a:schemeClr val="tx1"/>
            </a:solidFill>
          </a:endParaRPr>
        </a:p>
      </dgm:t>
    </dgm:pt>
    <dgm:pt modelId="{7CAF40FF-B158-427F-91A1-8D4F9066B5F4}" type="parTrans" cxnId="{2C975998-8795-47F2-BAB2-8627E9D887C8}">
      <dgm:prSet/>
      <dgm:spPr/>
      <dgm:t>
        <a:bodyPr/>
        <a:lstStyle/>
        <a:p>
          <a:endParaRPr lang="tr-TR"/>
        </a:p>
      </dgm:t>
    </dgm:pt>
    <dgm:pt modelId="{443E8F7C-C7F8-49E8-BFBC-7713E69284AD}" type="sibTrans" cxnId="{2C975998-8795-47F2-BAB2-8627E9D887C8}">
      <dgm:prSet/>
      <dgm:spPr/>
      <dgm:t>
        <a:bodyPr/>
        <a:lstStyle/>
        <a:p>
          <a:endParaRPr lang="tr-TR"/>
        </a:p>
      </dgm:t>
    </dgm:pt>
    <dgm:pt modelId="{FAD8FC00-74E5-4C92-B29E-69754F0EFE45}" type="pres">
      <dgm:prSet presAssocID="{3D6A9A4D-6460-41D7-BEA4-EF9B5CB19C25}" presName="linear" presStyleCnt="0">
        <dgm:presLayoutVars>
          <dgm:animLvl val="lvl"/>
          <dgm:resizeHandles val="exact"/>
        </dgm:presLayoutVars>
      </dgm:prSet>
      <dgm:spPr/>
    </dgm:pt>
    <dgm:pt modelId="{6830786E-2B0F-4A79-B9CE-BE6855328498}" type="pres">
      <dgm:prSet presAssocID="{D8D0E577-FB2A-41C9-AB59-517FE3DC8A0E}" presName="parentText" presStyleLbl="node1" presStyleIdx="0" presStyleCnt="7" custLinFactY="-35388" custLinFactNeighborX="36" custLinFactNeighborY="-100000">
        <dgm:presLayoutVars>
          <dgm:chMax val="0"/>
          <dgm:bulletEnabled val="1"/>
        </dgm:presLayoutVars>
      </dgm:prSet>
      <dgm:spPr/>
    </dgm:pt>
    <dgm:pt modelId="{1592F414-54EF-4B53-8698-59ADEA18C56B}" type="pres">
      <dgm:prSet presAssocID="{7DDB423B-03CC-49CF-B350-CA0C57A0EA3C}" presName="spacer" presStyleCnt="0"/>
      <dgm:spPr/>
    </dgm:pt>
    <dgm:pt modelId="{E4D3A409-A72B-4E78-AB6D-FF941BE5792D}" type="pres">
      <dgm:prSet presAssocID="{2104C3B5-B0AE-4EF1-A264-64509A72F143}" presName="parentText" presStyleLbl="node1" presStyleIdx="1" presStyleCnt="7" custLinFactY="-29655" custLinFactNeighborX="345" custLinFactNeighborY="-100000">
        <dgm:presLayoutVars>
          <dgm:chMax val="0"/>
          <dgm:bulletEnabled val="1"/>
        </dgm:presLayoutVars>
      </dgm:prSet>
      <dgm:spPr/>
    </dgm:pt>
    <dgm:pt modelId="{6FB9CF37-0685-4BDA-A009-A066E7D6D58D}" type="pres">
      <dgm:prSet presAssocID="{0FAB17C1-3A2C-436F-B6F6-17A4E4EBFE04}" presName="spacer" presStyleCnt="0"/>
      <dgm:spPr/>
    </dgm:pt>
    <dgm:pt modelId="{53F4351B-A96D-4957-BD2C-3CEE0D88D196}" type="pres">
      <dgm:prSet presAssocID="{11A2A784-A75B-42DD-A07B-644F0C9BFE86}" presName="parentText" presStyleLbl="node1" presStyleIdx="2" presStyleCnt="7" custLinFactY="-23922" custLinFactNeighborX="-20" custLinFactNeighborY="-100000">
        <dgm:presLayoutVars>
          <dgm:chMax val="0"/>
          <dgm:bulletEnabled val="1"/>
        </dgm:presLayoutVars>
      </dgm:prSet>
      <dgm:spPr/>
    </dgm:pt>
    <dgm:pt modelId="{2408CA35-963F-40F0-B1CB-651209A63695}" type="pres">
      <dgm:prSet presAssocID="{DC70373C-FCFC-45A9-8CC4-6D104EB7373A}" presName="spacer" presStyleCnt="0"/>
      <dgm:spPr/>
    </dgm:pt>
    <dgm:pt modelId="{ED3A5559-BEAA-438A-8009-A41D66AFD62D}" type="pres">
      <dgm:prSet presAssocID="{AF104F29-A6BD-4B82-B7E0-1649C6C42D22}" presName="parentText" presStyleLbl="node1" presStyleIdx="3" presStyleCnt="7" custLinFactY="-12519" custLinFactNeighborX="607" custLinFactNeighborY="-100000">
        <dgm:presLayoutVars>
          <dgm:chMax val="0"/>
          <dgm:bulletEnabled val="1"/>
        </dgm:presLayoutVars>
      </dgm:prSet>
      <dgm:spPr/>
    </dgm:pt>
    <dgm:pt modelId="{2DB47612-D9AC-45FB-9098-AD8B7F72E89B}" type="pres">
      <dgm:prSet presAssocID="{B413D96C-1002-440C-863B-4DEEAE4EF0A1}" presName="spacer" presStyleCnt="0"/>
      <dgm:spPr/>
    </dgm:pt>
    <dgm:pt modelId="{EA313CDB-195A-4C20-933E-E56E766AB9A5}" type="pres">
      <dgm:prSet presAssocID="{DDFADB7B-CC56-4FF9-BAC9-2B42C4DC4519}" presName="parentText" presStyleLbl="node1" presStyleIdx="4" presStyleCnt="7" custLinFactNeighborX="495" custLinFactNeighborY="-94496">
        <dgm:presLayoutVars>
          <dgm:chMax val="0"/>
          <dgm:bulletEnabled val="1"/>
        </dgm:presLayoutVars>
      </dgm:prSet>
      <dgm:spPr/>
    </dgm:pt>
    <dgm:pt modelId="{E6B779DF-1719-443C-AFC4-A23395473948}" type="pres">
      <dgm:prSet presAssocID="{E19C1C2E-65B8-45D7-9A8E-25D23DBA2BFC}" presName="spacer" presStyleCnt="0"/>
      <dgm:spPr/>
    </dgm:pt>
    <dgm:pt modelId="{5CC754A9-B84E-4832-B5E1-EDF16B074911}" type="pres">
      <dgm:prSet presAssocID="{9D806C0B-ED96-4F96-AA88-23E1DF82973D}" presName="parentText" presStyleLbl="node1" presStyleIdx="5" presStyleCnt="7" custLinFactNeighborX="-1951" custLinFactNeighborY="84479">
        <dgm:presLayoutVars>
          <dgm:chMax val="0"/>
          <dgm:bulletEnabled val="1"/>
        </dgm:presLayoutVars>
      </dgm:prSet>
      <dgm:spPr/>
    </dgm:pt>
    <dgm:pt modelId="{F558A0DF-BF75-4646-8502-2CC450711412}" type="pres">
      <dgm:prSet presAssocID="{9AFB75C7-1076-4368-8F31-F97839C53998}" presName="spacer" presStyleCnt="0"/>
      <dgm:spPr/>
    </dgm:pt>
    <dgm:pt modelId="{DE802013-E0B0-4AA9-9A7B-F8DBAA7BD0E1}" type="pres">
      <dgm:prSet presAssocID="{3637D76A-14D1-4DC8-8A12-50045330217E}" presName="parentText" presStyleLbl="node1" presStyleIdx="6" presStyleCnt="7" custLinFactY="3774" custLinFactNeighborX="88" custLinFactNeighborY="100000">
        <dgm:presLayoutVars>
          <dgm:chMax val="0"/>
          <dgm:bulletEnabled val="1"/>
        </dgm:presLayoutVars>
      </dgm:prSet>
      <dgm:spPr/>
    </dgm:pt>
  </dgm:ptLst>
  <dgm:cxnLst>
    <dgm:cxn modelId="{C9621427-38A7-4490-A480-D6AE5D32832D}" srcId="{3D6A9A4D-6460-41D7-BEA4-EF9B5CB19C25}" destId="{11A2A784-A75B-42DD-A07B-644F0C9BFE86}" srcOrd="2" destOrd="0" parTransId="{BE43D7E8-5CFB-4679-82F1-CF85C76456E8}" sibTransId="{DC70373C-FCFC-45A9-8CC4-6D104EB7373A}"/>
    <dgm:cxn modelId="{BA9EDF37-6CA5-488A-9339-07FDA01AC550}" srcId="{3D6A9A4D-6460-41D7-BEA4-EF9B5CB19C25}" destId="{2104C3B5-B0AE-4EF1-A264-64509A72F143}" srcOrd="1" destOrd="0" parTransId="{89CEA68A-2352-4F38-8840-7B3914B445D4}" sibTransId="{0FAB17C1-3A2C-436F-B6F6-17A4E4EBFE04}"/>
    <dgm:cxn modelId="{34B60146-0EF6-4176-BFE7-033DE30073C1}" type="presOf" srcId="{3D6A9A4D-6460-41D7-BEA4-EF9B5CB19C25}" destId="{FAD8FC00-74E5-4C92-B29E-69754F0EFE45}" srcOrd="0" destOrd="0" presId="urn:microsoft.com/office/officeart/2005/8/layout/vList2"/>
    <dgm:cxn modelId="{DAFDA46C-F865-4808-8FE7-96FE57B6DFBF}" type="presOf" srcId="{DDFADB7B-CC56-4FF9-BAC9-2B42C4DC4519}" destId="{EA313CDB-195A-4C20-933E-E56E766AB9A5}" srcOrd="0" destOrd="0" presId="urn:microsoft.com/office/officeart/2005/8/layout/vList2"/>
    <dgm:cxn modelId="{0BE44370-3C5E-4A5B-962D-DA7158591FE2}" srcId="{3D6A9A4D-6460-41D7-BEA4-EF9B5CB19C25}" destId="{AF104F29-A6BD-4B82-B7E0-1649C6C42D22}" srcOrd="3" destOrd="0" parTransId="{0CF5765A-CC68-4930-A327-D52561523FAD}" sibTransId="{B413D96C-1002-440C-863B-4DEEAE4EF0A1}"/>
    <dgm:cxn modelId="{6F00E583-FF9B-471A-9F08-DACC3A340A18}" type="presOf" srcId="{9D806C0B-ED96-4F96-AA88-23E1DF82973D}" destId="{5CC754A9-B84E-4832-B5E1-EDF16B074911}" srcOrd="0" destOrd="0" presId="urn:microsoft.com/office/officeart/2005/8/layout/vList2"/>
    <dgm:cxn modelId="{DBEFBB87-E5AA-4C22-A298-E2528D66C517}" type="presOf" srcId="{D8D0E577-FB2A-41C9-AB59-517FE3DC8A0E}" destId="{6830786E-2B0F-4A79-B9CE-BE6855328498}" srcOrd="0" destOrd="0" presId="urn:microsoft.com/office/officeart/2005/8/layout/vList2"/>
    <dgm:cxn modelId="{52E19D8A-A735-4430-8C08-611B0BD38D28}" srcId="{3D6A9A4D-6460-41D7-BEA4-EF9B5CB19C25}" destId="{DDFADB7B-CC56-4FF9-BAC9-2B42C4DC4519}" srcOrd="4" destOrd="0" parTransId="{73D2058D-A492-4698-B548-38E95156FC14}" sibTransId="{E19C1C2E-65B8-45D7-9A8E-25D23DBA2BFC}"/>
    <dgm:cxn modelId="{2C975998-8795-47F2-BAB2-8627E9D887C8}" srcId="{3D6A9A4D-6460-41D7-BEA4-EF9B5CB19C25}" destId="{3637D76A-14D1-4DC8-8A12-50045330217E}" srcOrd="6" destOrd="0" parTransId="{7CAF40FF-B158-427F-91A1-8D4F9066B5F4}" sibTransId="{443E8F7C-C7F8-49E8-BFBC-7713E69284AD}"/>
    <dgm:cxn modelId="{F132C49C-7D56-42F6-B47B-695FC88C22CD}" type="presOf" srcId="{11A2A784-A75B-42DD-A07B-644F0C9BFE86}" destId="{53F4351B-A96D-4957-BD2C-3CEE0D88D196}" srcOrd="0" destOrd="0" presId="urn:microsoft.com/office/officeart/2005/8/layout/vList2"/>
    <dgm:cxn modelId="{016452A5-C240-45B1-A61E-2EA8E2758B20}" srcId="{3D6A9A4D-6460-41D7-BEA4-EF9B5CB19C25}" destId="{D8D0E577-FB2A-41C9-AB59-517FE3DC8A0E}" srcOrd="0" destOrd="0" parTransId="{6500FFE9-AFB7-4693-BA46-2A58432A1EE7}" sibTransId="{7DDB423B-03CC-49CF-B350-CA0C57A0EA3C}"/>
    <dgm:cxn modelId="{1AB988A8-8904-4732-8029-E8AD0678ECA4}" srcId="{3D6A9A4D-6460-41D7-BEA4-EF9B5CB19C25}" destId="{9D806C0B-ED96-4F96-AA88-23E1DF82973D}" srcOrd="5" destOrd="0" parTransId="{2622BF62-9438-494A-9640-24E8CB0BE6C0}" sibTransId="{9AFB75C7-1076-4368-8F31-F97839C53998}"/>
    <dgm:cxn modelId="{9DDC20B9-3557-4EF8-A745-F0CE2E361772}" type="presOf" srcId="{2104C3B5-B0AE-4EF1-A264-64509A72F143}" destId="{E4D3A409-A72B-4E78-AB6D-FF941BE5792D}" srcOrd="0" destOrd="0" presId="urn:microsoft.com/office/officeart/2005/8/layout/vList2"/>
    <dgm:cxn modelId="{649B93BA-23C6-4F80-A9A6-6F28B6F18C13}" type="presOf" srcId="{AF104F29-A6BD-4B82-B7E0-1649C6C42D22}" destId="{ED3A5559-BEAA-438A-8009-A41D66AFD62D}" srcOrd="0" destOrd="0" presId="urn:microsoft.com/office/officeart/2005/8/layout/vList2"/>
    <dgm:cxn modelId="{298422F6-2888-4094-BD0A-D5B9F359D664}" type="presOf" srcId="{3637D76A-14D1-4DC8-8A12-50045330217E}" destId="{DE802013-E0B0-4AA9-9A7B-F8DBAA7BD0E1}" srcOrd="0" destOrd="0" presId="urn:microsoft.com/office/officeart/2005/8/layout/vList2"/>
    <dgm:cxn modelId="{935A15C1-5061-4E7C-8B4B-C1D840E1D024}" type="presParOf" srcId="{FAD8FC00-74E5-4C92-B29E-69754F0EFE45}" destId="{6830786E-2B0F-4A79-B9CE-BE6855328498}" srcOrd="0" destOrd="0" presId="urn:microsoft.com/office/officeart/2005/8/layout/vList2"/>
    <dgm:cxn modelId="{FAC3BB16-5388-4C59-9A2B-E9F1A54B1B38}" type="presParOf" srcId="{FAD8FC00-74E5-4C92-B29E-69754F0EFE45}" destId="{1592F414-54EF-4B53-8698-59ADEA18C56B}" srcOrd="1" destOrd="0" presId="urn:microsoft.com/office/officeart/2005/8/layout/vList2"/>
    <dgm:cxn modelId="{56FB8EB4-044D-4BB1-BECD-F5B980A92DEB}" type="presParOf" srcId="{FAD8FC00-74E5-4C92-B29E-69754F0EFE45}" destId="{E4D3A409-A72B-4E78-AB6D-FF941BE5792D}" srcOrd="2" destOrd="0" presId="urn:microsoft.com/office/officeart/2005/8/layout/vList2"/>
    <dgm:cxn modelId="{460236CA-EE28-49A6-8B72-B9EB7AA789CF}" type="presParOf" srcId="{FAD8FC00-74E5-4C92-B29E-69754F0EFE45}" destId="{6FB9CF37-0685-4BDA-A009-A066E7D6D58D}" srcOrd="3" destOrd="0" presId="urn:microsoft.com/office/officeart/2005/8/layout/vList2"/>
    <dgm:cxn modelId="{A9EDADD9-5336-4361-8FC7-C37667710381}" type="presParOf" srcId="{FAD8FC00-74E5-4C92-B29E-69754F0EFE45}" destId="{53F4351B-A96D-4957-BD2C-3CEE0D88D196}" srcOrd="4" destOrd="0" presId="urn:microsoft.com/office/officeart/2005/8/layout/vList2"/>
    <dgm:cxn modelId="{18F1E86A-39A8-4A79-8B92-23DA54A6F00E}" type="presParOf" srcId="{FAD8FC00-74E5-4C92-B29E-69754F0EFE45}" destId="{2408CA35-963F-40F0-B1CB-651209A63695}" srcOrd="5" destOrd="0" presId="urn:microsoft.com/office/officeart/2005/8/layout/vList2"/>
    <dgm:cxn modelId="{F86D5E02-D2F0-45CE-B846-E229DA113BFE}" type="presParOf" srcId="{FAD8FC00-74E5-4C92-B29E-69754F0EFE45}" destId="{ED3A5559-BEAA-438A-8009-A41D66AFD62D}" srcOrd="6" destOrd="0" presId="urn:microsoft.com/office/officeart/2005/8/layout/vList2"/>
    <dgm:cxn modelId="{D15B0239-F5E9-47DA-BD22-1AEE126CB802}" type="presParOf" srcId="{FAD8FC00-74E5-4C92-B29E-69754F0EFE45}" destId="{2DB47612-D9AC-45FB-9098-AD8B7F72E89B}" srcOrd="7" destOrd="0" presId="urn:microsoft.com/office/officeart/2005/8/layout/vList2"/>
    <dgm:cxn modelId="{A407BB3A-4459-43C6-8DDC-FD74AF5AEBC1}" type="presParOf" srcId="{FAD8FC00-74E5-4C92-B29E-69754F0EFE45}" destId="{EA313CDB-195A-4C20-933E-E56E766AB9A5}" srcOrd="8" destOrd="0" presId="urn:microsoft.com/office/officeart/2005/8/layout/vList2"/>
    <dgm:cxn modelId="{8DE273BD-C7A9-4993-B00F-092E82C7BF44}" type="presParOf" srcId="{FAD8FC00-74E5-4C92-B29E-69754F0EFE45}" destId="{E6B779DF-1719-443C-AFC4-A23395473948}" srcOrd="9" destOrd="0" presId="urn:microsoft.com/office/officeart/2005/8/layout/vList2"/>
    <dgm:cxn modelId="{0409AE08-5ABC-4B08-9012-75CAEB7AC867}" type="presParOf" srcId="{FAD8FC00-74E5-4C92-B29E-69754F0EFE45}" destId="{5CC754A9-B84E-4832-B5E1-EDF16B074911}" srcOrd="10" destOrd="0" presId="urn:microsoft.com/office/officeart/2005/8/layout/vList2"/>
    <dgm:cxn modelId="{5E348BE7-9E40-4AE4-8163-28F22400FDAB}" type="presParOf" srcId="{FAD8FC00-74E5-4C92-B29E-69754F0EFE45}" destId="{F558A0DF-BF75-4646-8502-2CC450711412}" srcOrd="11" destOrd="0" presId="urn:microsoft.com/office/officeart/2005/8/layout/vList2"/>
    <dgm:cxn modelId="{9A6FBEB7-DD50-4136-9FA2-353F4AE768E0}" type="presParOf" srcId="{FAD8FC00-74E5-4C92-B29E-69754F0EFE45}" destId="{DE802013-E0B0-4AA9-9A7B-F8DBAA7BD0E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E2F155-B2A2-4C77-B0C8-40EDDFDF5B5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CDA0FD6-0962-49D3-87EE-1458A6D7B1B3}">
      <dgm:prSet/>
      <dgm:spPr/>
      <dgm:t>
        <a:bodyPr/>
        <a:lstStyle/>
        <a:p>
          <a:r>
            <a:rPr lang="tr-TR" dirty="0"/>
            <a:t>Cilt lezyonlarını tanımlayabilmek.</a:t>
          </a:r>
          <a:endParaRPr lang="en-US" dirty="0"/>
        </a:p>
      </dgm:t>
    </dgm:pt>
    <dgm:pt modelId="{1358AB26-3630-42EA-B645-5802239B8B31}" type="parTrans" cxnId="{DF336CE4-6075-47C4-A7B7-DBEAE9CDB734}">
      <dgm:prSet/>
      <dgm:spPr/>
      <dgm:t>
        <a:bodyPr/>
        <a:lstStyle/>
        <a:p>
          <a:endParaRPr lang="en-US"/>
        </a:p>
      </dgm:t>
    </dgm:pt>
    <dgm:pt modelId="{88CA115A-B26D-47E4-90A8-E7BDC46525EA}" type="sibTrans" cxnId="{DF336CE4-6075-47C4-A7B7-DBEAE9CDB734}">
      <dgm:prSet/>
      <dgm:spPr/>
      <dgm:t>
        <a:bodyPr/>
        <a:lstStyle/>
        <a:p>
          <a:endParaRPr lang="en-US"/>
        </a:p>
      </dgm:t>
    </dgm:pt>
    <dgm:pt modelId="{EFE3A551-1792-4D42-A4EA-96E46AA54CAF}">
      <dgm:prSet/>
      <dgm:spPr/>
      <dgm:t>
        <a:bodyPr/>
        <a:lstStyle/>
        <a:p>
          <a:r>
            <a:rPr lang="tr-TR" dirty="0"/>
            <a:t>Döküntülü hastalıkları sınıflayabilmek.</a:t>
          </a:r>
          <a:endParaRPr lang="en-US" dirty="0"/>
        </a:p>
      </dgm:t>
    </dgm:pt>
    <dgm:pt modelId="{E320A2BB-32F1-4F39-8F53-77F7384C6195}" type="parTrans" cxnId="{029388D0-896C-4FAC-BC3A-8C0DC0052F4C}">
      <dgm:prSet/>
      <dgm:spPr/>
      <dgm:t>
        <a:bodyPr/>
        <a:lstStyle/>
        <a:p>
          <a:endParaRPr lang="en-US"/>
        </a:p>
      </dgm:t>
    </dgm:pt>
    <dgm:pt modelId="{91899B27-4A93-4900-BDA4-14BED412BA20}" type="sibTrans" cxnId="{029388D0-896C-4FAC-BC3A-8C0DC0052F4C}">
      <dgm:prSet/>
      <dgm:spPr/>
      <dgm:t>
        <a:bodyPr/>
        <a:lstStyle/>
        <a:p>
          <a:endParaRPr lang="en-US"/>
        </a:p>
      </dgm:t>
    </dgm:pt>
    <dgm:pt modelId="{0716CAC8-3D32-447B-B85B-E92D9F769550}">
      <dgm:prSet/>
      <dgm:spPr/>
      <dgm:t>
        <a:bodyPr/>
        <a:lstStyle/>
        <a:p>
          <a:r>
            <a:rPr lang="tr-TR" dirty="0"/>
            <a:t>Döküntülü hastanın öyküsünde ve fizik muayenesinde dikkat edilmesi gereken özellikleri sayabilmek.</a:t>
          </a:r>
          <a:endParaRPr lang="en-US" dirty="0"/>
        </a:p>
      </dgm:t>
    </dgm:pt>
    <dgm:pt modelId="{D62F1008-5EB3-421D-935C-AEB8568C2282}" type="parTrans" cxnId="{B264C18B-C01A-4D7D-9F35-C77875DAC870}">
      <dgm:prSet/>
      <dgm:spPr/>
      <dgm:t>
        <a:bodyPr/>
        <a:lstStyle/>
        <a:p>
          <a:endParaRPr lang="en-US"/>
        </a:p>
      </dgm:t>
    </dgm:pt>
    <dgm:pt modelId="{C57D28A6-E4B6-4E77-BED2-40DC4A698526}" type="sibTrans" cxnId="{B264C18B-C01A-4D7D-9F35-C77875DAC870}">
      <dgm:prSet/>
      <dgm:spPr/>
      <dgm:t>
        <a:bodyPr/>
        <a:lstStyle/>
        <a:p>
          <a:endParaRPr lang="en-US"/>
        </a:p>
      </dgm:t>
    </dgm:pt>
    <dgm:pt modelId="{155D80F9-99B7-481A-8EBE-7505101979EE}">
      <dgm:prSet/>
      <dgm:spPr/>
      <dgm:t>
        <a:bodyPr/>
        <a:lstStyle/>
        <a:p>
          <a:r>
            <a:rPr lang="tr-TR" dirty="0"/>
            <a:t>Döküntülü hastalıkların özelliklerini ve seyrini sayabilmek.</a:t>
          </a:r>
          <a:endParaRPr lang="en-US" dirty="0"/>
        </a:p>
      </dgm:t>
    </dgm:pt>
    <dgm:pt modelId="{655867A5-2343-4249-B5D3-0544CEC892EB}" type="parTrans" cxnId="{84C0868C-BBEC-4519-9FDB-B7B32F5EF9BE}">
      <dgm:prSet/>
      <dgm:spPr/>
      <dgm:t>
        <a:bodyPr/>
        <a:lstStyle/>
        <a:p>
          <a:endParaRPr lang="en-US"/>
        </a:p>
      </dgm:t>
    </dgm:pt>
    <dgm:pt modelId="{BA5A7953-A05C-46E9-9A3B-B6DCBEBB08FB}" type="sibTrans" cxnId="{84C0868C-BBEC-4519-9FDB-B7B32F5EF9BE}">
      <dgm:prSet/>
      <dgm:spPr/>
      <dgm:t>
        <a:bodyPr/>
        <a:lstStyle/>
        <a:p>
          <a:endParaRPr lang="en-US"/>
        </a:p>
      </dgm:t>
    </dgm:pt>
    <dgm:pt modelId="{91F7A0E5-634C-4B3B-B5F5-A21CA685BA46}">
      <dgm:prSet/>
      <dgm:spPr/>
      <dgm:t>
        <a:bodyPr/>
        <a:lstStyle/>
        <a:p>
          <a:r>
            <a:rPr lang="tr-TR" dirty="0"/>
            <a:t>Döküntülü hastalıkların ayırıcı tanısını yapabilmek.</a:t>
          </a:r>
          <a:endParaRPr lang="en-US" dirty="0"/>
        </a:p>
      </dgm:t>
    </dgm:pt>
    <dgm:pt modelId="{A21E8983-8B60-489B-B45A-6C05E5BEAD34}" type="parTrans" cxnId="{1687765C-94AD-40F8-96E8-246AA1815D10}">
      <dgm:prSet/>
      <dgm:spPr/>
      <dgm:t>
        <a:bodyPr/>
        <a:lstStyle/>
        <a:p>
          <a:endParaRPr lang="en-US"/>
        </a:p>
      </dgm:t>
    </dgm:pt>
    <dgm:pt modelId="{860ACB37-23D2-4979-913D-46DE222676A6}" type="sibTrans" cxnId="{1687765C-94AD-40F8-96E8-246AA1815D10}">
      <dgm:prSet/>
      <dgm:spPr/>
      <dgm:t>
        <a:bodyPr/>
        <a:lstStyle/>
        <a:p>
          <a:endParaRPr lang="en-US"/>
        </a:p>
      </dgm:t>
    </dgm:pt>
    <dgm:pt modelId="{EC9E0C32-5C64-422B-B7BA-075126073BC9}" type="pres">
      <dgm:prSet presAssocID="{34E2F155-B2A2-4C77-B0C8-40EDDFDF5B59}" presName="root" presStyleCnt="0">
        <dgm:presLayoutVars>
          <dgm:dir/>
          <dgm:resizeHandles val="exact"/>
        </dgm:presLayoutVars>
      </dgm:prSet>
      <dgm:spPr/>
    </dgm:pt>
    <dgm:pt modelId="{A7D53030-7267-4422-A2DE-152B99EFA36A}" type="pres">
      <dgm:prSet presAssocID="{CCDA0FD6-0962-49D3-87EE-1458A6D7B1B3}" presName="compNode" presStyleCnt="0"/>
      <dgm:spPr/>
    </dgm:pt>
    <dgm:pt modelId="{EFABA027-87CE-40BC-A963-67BEF45E028B}" type="pres">
      <dgm:prSet presAssocID="{CCDA0FD6-0962-49D3-87EE-1458A6D7B1B3}" presName="bgRect" presStyleLbl="bgShp" presStyleIdx="0" presStyleCnt="5"/>
      <dgm:spPr/>
    </dgm:pt>
    <dgm:pt modelId="{37A6F969-C067-4F32-A28C-B6169646AEBE}" type="pres">
      <dgm:prSet presAssocID="{CCDA0FD6-0962-49D3-87EE-1458A6D7B1B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"/>
        </a:ext>
      </dgm:extLst>
    </dgm:pt>
    <dgm:pt modelId="{D0330323-944C-45A1-8BAE-07BE2A6FC21B}" type="pres">
      <dgm:prSet presAssocID="{CCDA0FD6-0962-49D3-87EE-1458A6D7B1B3}" presName="spaceRect" presStyleCnt="0"/>
      <dgm:spPr/>
    </dgm:pt>
    <dgm:pt modelId="{553FCE45-8E95-4126-8B1F-9CF028819876}" type="pres">
      <dgm:prSet presAssocID="{CCDA0FD6-0962-49D3-87EE-1458A6D7B1B3}" presName="parTx" presStyleLbl="revTx" presStyleIdx="0" presStyleCnt="5">
        <dgm:presLayoutVars>
          <dgm:chMax val="0"/>
          <dgm:chPref val="0"/>
        </dgm:presLayoutVars>
      </dgm:prSet>
      <dgm:spPr/>
    </dgm:pt>
    <dgm:pt modelId="{78EA0C9C-FF26-465A-9BF4-6CF28376E857}" type="pres">
      <dgm:prSet presAssocID="{88CA115A-B26D-47E4-90A8-E7BDC46525EA}" presName="sibTrans" presStyleCnt="0"/>
      <dgm:spPr/>
    </dgm:pt>
    <dgm:pt modelId="{A0663628-0FB0-45DC-83B5-638E3A6ABEBE}" type="pres">
      <dgm:prSet presAssocID="{EFE3A551-1792-4D42-A4EA-96E46AA54CAF}" presName="compNode" presStyleCnt="0"/>
      <dgm:spPr/>
    </dgm:pt>
    <dgm:pt modelId="{6B91E907-2218-404F-BC2D-A5A25EC14B4D}" type="pres">
      <dgm:prSet presAssocID="{EFE3A551-1792-4D42-A4EA-96E46AA54CAF}" presName="bgRect" presStyleLbl="bgShp" presStyleIdx="1" presStyleCnt="5"/>
      <dgm:spPr/>
    </dgm:pt>
    <dgm:pt modelId="{FBD6DEC6-5A0D-4EC9-B6B4-4BC96D95A519}" type="pres">
      <dgm:prSet presAssocID="{EFE3A551-1792-4D42-A4EA-96E46AA54CA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112DC2B8-AC44-404B-8EAC-98FD9CAE54D6}" type="pres">
      <dgm:prSet presAssocID="{EFE3A551-1792-4D42-A4EA-96E46AA54CAF}" presName="spaceRect" presStyleCnt="0"/>
      <dgm:spPr/>
    </dgm:pt>
    <dgm:pt modelId="{079DDDA0-7E44-403B-AAC0-8538C042D949}" type="pres">
      <dgm:prSet presAssocID="{EFE3A551-1792-4D42-A4EA-96E46AA54CAF}" presName="parTx" presStyleLbl="revTx" presStyleIdx="1" presStyleCnt="5">
        <dgm:presLayoutVars>
          <dgm:chMax val="0"/>
          <dgm:chPref val="0"/>
        </dgm:presLayoutVars>
      </dgm:prSet>
      <dgm:spPr/>
    </dgm:pt>
    <dgm:pt modelId="{0BAC0E4F-E42B-458E-9552-CB8D60C6797A}" type="pres">
      <dgm:prSet presAssocID="{91899B27-4A93-4900-BDA4-14BED412BA20}" presName="sibTrans" presStyleCnt="0"/>
      <dgm:spPr/>
    </dgm:pt>
    <dgm:pt modelId="{B8191D71-3654-4553-A290-CE8F6EE78711}" type="pres">
      <dgm:prSet presAssocID="{0716CAC8-3D32-447B-B85B-E92D9F769550}" presName="compNode" presStyleCnt="0"/>
      <dgm:spPr/>
    </dgm:pt>
    <dgm:pt modelId="{507E91B0-151B-4978-87AC-CD58FFF00B27}" type="pres">
      <dgm:prSet presAssocID="{0716CAC8-3D32-447B-B85B-E92D9F769550}" presName="bgRect" presStyleLbl="bgShp" presStyleIdx="2" presStyleCnt="5"/>
      <dgm:spPr/>
    </dgm:pt>
    <dgm:pt modelId="{45670470-A1D1-4EBE-98D6-B7EF9105C736}" type="pres">
      <dgm:prSet presAssocID="{0716CAC8-3D32-447B-B85B-E92D9F76955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lim insanı"/>
        </a:ext>
      </dgm:extLst>
    </dgm:pt>
    <dgm:pt modelId="{16F6E2B7-B6A2-4B33-A762-65C368518D49}" type="pres">
      <dgm:prSet presAssocID="{0716CAC8-3D32-447B-B85B-E92D9F769550}" presName="spaceRect" presStyleCnt="0"/>
      <dgm:spPr/>
    </dgm:pt>
    <dgm:pt modelId="{F0882E4C-9BEC-4DD3-9962-B9C77E2993F6}" type="pres">
      <dgm:prSet presAssocID="{0716CAC8-3D32-447B-B85B-E92D9F769550}" presName="parTx" presStyleLbl="revTx" presStyleIdx="2" presStyleCnt="5">
        <dgm:presLayoutVars>
          <dgm:chMax val="0"/>
          <dgm:chPref val="0"/>
        </dgm:presLayoutVars>
      </dgm:prSet>
      <dgm:spPr/>
    </dgm:pt>
    <dgm:pt modelId="{D6A68B33-B74C-43EF-97A6-5CA4768D3CBD}" type="pres">
      <dgm:prSet presAssocID="{C57D28A6-E4B6-4E77-BED2-40DC4A698526}" presName="sibTrans" presStyleCnt="0"/>
      <dgm:spPr/>
    </dgm:pt>
    <dgm:pt modelId="{ECAD1F99-A434-4B93-A58B-C7B8393985B6}" type="pres">
      <dgm:prSet presAssocID="{155D80F9-99B7-481A-8EBE-7505101979EE}" presName="compNode" presStyleCnt="0"/>
      <dgm:spPr/>
    </dgm:pt>
    <dgm:pt modelId="{304A56E9-49BA-44A0-8A07-1588C94029A6}" type="pres">
      <dgm:prSet presAssocID="{155D80F9-99B7-481A-8EBE-7505101979EE}" presName="bgRect" presStyleLbl="bgShp" presStyleIdx="3" presStyleCnt="5"/>
      <dgm:spPr/>
    </dgm:pt>
    <dgm:pt modelId="{1BFD5BEE-0A4B-4E86-943A-705669F8D375}" type="pres">
      <dgm:prSet presAssocID="{155D80F9-99B7-481A-8EBE-7505101979E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Şef"/>
        </a:ext>
      </dgm:extLst>
    </dgm:pt>
    <dgm:pt modelId="{B7AA9ED9-3A40-428B-8FFA-253280554CA4}" type="pres">
      <dgm:prSet presAssocID="{155D80F9-99B7-481A-8EBE-7505101979EE}" presName="spaceRect" presStyleCnt="0"/>
      <dgm:spPr/>
    </dgm:pt>
    <dgm:pt modelId="{E97A7820-32F6-47FE-85BD-1F95E543F243}" type="pres">
      <dgm:prSet presAssocID="{155D80F9-99B7-481A-8EBE-7505101979EE}" presName="parTx" presStyleLbl="revTx" presStyleIdx="3" presStyleCnt="5">
        <dgm:presLayoutVars>
          <dgm:chMax val="0"/>
          <dgm:chPref val="0"/>
        </dgm:presLayoutVars>
      </dgm:prSet>
      <dgm:spPr/>
    </dgm:pt>
    <dgm:pt modelId="{D41B7C84-C456-437C-9F46-CB78FD130CE2}" type="pres">
      <dgm:prSet presAssocID="{BA5A7953-A05C-46E9-9A3B-B6DCBEBB08FB}" presName="sibTrans" presStyleCnt="0"/>
      <dgm:spPr/>
    </dgm:pt>
    <dgm:pt modelId="{8A8B261D-20CB-40F5-BEF2-43AFA34ED970}" type="pres">
      <dgm:prSet presAssocID="{91F7A0E5-634C-4B3B-B5F5-A21CA685BA46}" presName="compNode" presStyleCnt="0"/>
      <dgm:spPr/>
    </dgm:pt>
    <dgm:pt modelId="{6F698735-B5A2-44B3-A0F9-AFA967EDD169}" type="pres">
      <dgm:prSet presAssocID="{91F7A0E5-634C-4B3B-B5F5-A21CA685BA46}" presName="bgRect" presStyleLbl="bgShp" presStyleIdx="4" presStyleCnt="5"/>
      <dgm:spPr/>
    </dgm:pt>
    <dgm:pt modelId="{3124A4F0-3833-4B06-A90A-CE679C805999}" type="pres">
      <dgm:prSet presAssocID="{91F7A0E5-634C-4B3B-B5F5-A21CA685BA4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lonlar"/>
        </a:ext>
      </dgm:extLst>
    </dgm:pt>
    <dgm:pt modelId="{79C867A2-0F38-4D0E-A435-1D70E10FB8BE}" type="pres">
      <dgm:prSet presAssocID="{91F7A0E5-634C-4B3B-B5F5-A21CA685BA46}" presName="spaceRect" presStyleCnt="0"/>
      <dgm:spPr/>
    </dgm:pt>
    <dgm:pt modelId="{177670F3-39B8-4621-A8A3-15531AB108F0}" type="pres">
      <dgm:prSet presAssocID="{91F7A0E5-634C-4B3B-B5F5-A21CA685BA4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687765C-94AD-40F8-96E8-246AA1815D10}" srcId="{34E2F155-B2A2-4C77-B0C8-40EDDFDF5B59}" destId="{91F7A0E5-634C-4B3B-B5F5-A21CA685BA46}" srcOrd="4" destOrd="0" parTransId="{A21E8983-8B60-489B-B45A-6C05E5BEAD34}" sibTransId="{860ACB37-23D2-4979-913D-46DE222676A6}"/>
    <dgm:cxn modelId="{2BF8FF68-B37C-4CEA-A6F1-E44BCB7FD1ED}" type="presOf" srcId="{155D80F9-99B7-481A-8EBE-7505101979EE}" destId="{E97A7820-32F6-47FE-85BD-1F95E543F243}" srcOrd="0" destOrd="0" presId="urn:microsoft.com/office/officeart/2018/2/layout/IconVerticalSolidList"/>
    <dgm:cxn modelId="{4EA94076-5073-4F3D-9101-93AD764833FE}" type="presOf" srcId="{EFE3A551-1792-4D42-A4EA-96E46AA54CAF}" destId="{079DDDA0-7E44-403B-AAC0-8538C042D949}" srcOrd="0" destOrd="0" presId="urn:microsoft.com/office/officeart/2018/2/layout/IconVerticalSolidList"/>
    <dgm:cxn modelId="{0BBDA687-0342-41C6-A12B-42DED6766644}" type="presOf" srcId="{91F7A0E5-634C-4B3B-B5F5-A21CA685BA46}" destId="{177670F3-39B8-4621-A8A3-15531AB108F0}" srcOrd="0" destOrd="0" presId="urn:microsoft.com/office/officeart/2018/2/layout/IconVerticalSolidList"/>
    <dgm:cxn modelId="{B264C18B-C01A-4D7D-9F35-C77875DAC870}" srcId="{34E2F155-B2A2-4C77-B0C8-40EDDFDF5B59}" destId="{0716CAC8-3D32-447B-B85B-E92D9F769550}" srcOrd="2" destOrd="0" parTransId="{D62F1008-5EB3-421D-935C-AEB8568C2282}" sibTransId="{C57D28A6-E4B6-4E77-BED2-40DC4A698526}"/>
    <dgm:cxn modelId="{654C5C8C-3D61-4DB6-B2AD-77C0E5959553}" type="presOf" srcId="{0716CAC8-3D32-447B-B85B-E92D9F769550}" destId="{F0882E4C-9BEC-4DD3-9962-B9C77E2993F6}" srcOrd="0" destOrd="0" presId="urn:microsoft.com/office/officeart/2018/2/layout/IconVerticalSolidList"/>
    <dgm:cxn modelId="{84C0868C-BBEC-4519-9FDB-B7B32F5EF9BE}" srcId="{34E2F155-B2A2-4C77-B0C8-40EDDFDF5B59}" destId="{155D80F9-99B7-481A-8EBE-7505101979EE}" srcOrd="3" destOrd="0" parTransId="{655867A5-2343-4249-B5D3-0544CEC892EB}" sibTransId="{BA5A7953-A05C-46E9-9A3B-B6DCBEBB08FB}"/>
    <dgm:cxn modelId="{5A3754A8-7420-4397-96BB-737F6D3C8CCB}" type="presOf" srcId="{CCDA0FD6-0962-49D3-87EE-1458A6D7B1B3}" destId="{553FCE45-8E95-4126-8B1F-9CF028819876}" srcOrd="0" destOrd="0" presId="urn:microsoft.com/office/officeart/2018/2/layout/IconVerticalSolidList"/>
    <dgm:cxn modelId="{236C27D0-078A-4BD2-B514-69973D0A7F63}" type="presOf" srcId="{34E2F155-B2A2-4C77-B0C8-40EDDFDF5B59}" destId="{EC9E0C32-5C64-422B-B7BA-075126073BC9}" srcOrd="0" destOrd="0" presId="urn:microsoft.com/office/officeart/2018/2/layout/IconVerticalSolidList"/>
    <dgm:cxn modelId="{029388D0-896C-4FAC-BC3A-8C0DC0052F4C}" srcId="{34E2F155-B2A2-4C77-B0C8-40EDDFDF5B59}" destId="{EFE3A551-1792-4D42-A4EA-96E46AA54CAF}" srcOrd="1" destOrd="0" parTransId="{E320A2BB-32F1-4F39-8F53-77F7384C6195}" sibTransId="{91899B27-4A93-4900-BDA4-14BED412BA20}"/>
    <dgm:cxn modelId="{DF336CE4-6075-47C4-A7B7-DBEAE9CDB734}" srcId="{34E2F155-B2A2-4C77-B0C8-40EDDFDF5B59}" destId="{CCDA0FD6-0962-49D3-87EE-1458A6D7B1B3}" srcOrd="0" destOrd="0" parTransId="{1358AB26-3630-42EA-B645-5802239B8B31}" sibTransId="{88CA115A-B26D-47E4-90A8-E7BDC46525EA}"/>
    <dgm:cxn modelId="{C3701A6C-F79C-43F9-BC72-199EC0B2B98A}" type="presParOf" srcId="{EC9E0C32-5C64-422B-B7BA-075126073BC9}" destId="{A7D53030-7267-4422-A2DE-152B99EFA36A}" srcOrd="0" destOrd="0" presId="urn:microsoft.com/office/officeart/2018/2/layout/IconVerticalSolidList"/>
    <dgm:cxn modelId="{9CC30465-CBC9-4F8A-91F1-242EB1D378CC}" type="presParOf" srcId="{A7D53030-7267-4422-A2DE-152B99EFA36A}" destId="{EFABA027-87CE-40BC-A963-67BEF45E028B}" srcOrd="0" destOrd="0" presId="urn:microsoft.com/office/officeart/2018/2/layout/IconVerticalSolidList"/>
    <dgm:cxn modelId="{D250C831-99C5-4E1D-8BA4-28451CC33FA2}" type="presParOf" srcId="{A7D53030-7267-4422-A2DE-152B99EFA36A}" destId="{37A6F969-C067-4F32-A28C-B6169646AEBE}" srcOrd="1" destOrd="0" presId="urn:microsoft.com/office/officeart/2018/2/layout/IconVerticalSolidList"/>
    <dgm:cxn modelId="{16B31A2A-CD57-4C89-BD60-2F820EB2D792}" type="presParOf" srcId="{A7D53030-7267-4422-A2DE-152B99EFA36A}" destId="{D0330323-944C-45A1-8BAE-07BE2A6FC21B}" srcOrd="2" destOrd="0" presId="urn:microsoft.com/office/officeart/2018/2/layout/IconVerticalSolidList"/>
    <dgm:cxn modelId="{DD3FF4E5-FE0F-43DD-AC0D-8AFEA82EEE98}" type="presParOf" srcId="{A7D53030-7267-4422-A2DE-152B99EFA36A}" destId="{553FCE45-8E95-4126-8B1F-9CF028819876}" srcOrd="3" destOrd="0" presId="urn:microsoft.com/office/officeart/2018/2/layout/IconVerticalSolidList"/>
    <dgm:cxn modelId="{A160D754-98D0-4EC6-8B1A-828BC31A7FAE}" type="presParOf" srcId="{EC9E0C32-5C64-422B-B7BA-075126073BC9}" destId="{78EA0C9C-FF26-465A-9BF4-6CF28376E857}" srcOrd="1" destOrd="0" presId="urn:microsoft.com/office/officeart/2018/2/layout/IconVerticalSolidList"/>
    <dgm:cxn modelId="{97959801-1708-495D-BAE6-010021D5BDC5}" type="presParOf" srcId="{EC9E0C32-5C64-422B-B7BA-075126073BC9}" destId="{A0663628-0FB0-45DC-83B5-638E3A6ABEBE}" srcOrd="2" destOrd="0" presId="urn:microsoft.com/office/officeart/2018/2/layout/IconVerticalSolidList"/>
    <dgm:cxn modelId="{599DA68F-66FD-42BC-AF8C-835AC2FB64EA}" type="presParOf" srcId="{A0663628-0FB0-45DC-83B5-638E3A6ABEBE}" destId="{6B91E907-2218-404F-BC2D-A5A25EC14B4D}" srcOrd="0" destOrd="0" presId="urn:microsoft.com/office/officeart/2018/2/layout/IconVerticalSolidList"/>
    <dgm:cxn modelId="{4639A459-B492-4B48-A93E-F35C8A8D098C}" type="presParOf" srcId="{A0663628-0FB0-45DC-83B5-638E3A6ABEBE}" destId="{FBD6DEC6-5A0D-4EC9-B6B4-4BC96D95A519}" srcOrd="1" destOrd="0" presId="urn:microsoft.com/office/officeart/2018/2/layout/IconVerticalSolidList"/>
    <dgm:cxn modelId="{80D545FE-8038-4546-915C-A0770F5EEF2A}" type="presParOf" srcId="{A0663628-0FB0-45DC-83B5-638E3A6ABEBE}" destId="{112DC2B8-AC44-404B-8EAC-98FD9CAE54D6}" srcOrd="2" destOrd="0" presId="urn:microsoft.com/office/officeart/2018/2/layout/IconVerticalSolidList"/>
    <dgm:cxn modelId="{808929C4-DC37-4A67-811A-04D6A67A295E}" type="presParOf" srcId="{A0663628-0FB0-45DC-83B5-638E3A6ABEBE}" destId="{079DDDA0-7E44-403B-AAC0-8538C042D949}" srcOrd="3" destOrd="0" presId="urn:microsoft.com/office/officeart/2018/2/layout/IconVerticalSolidList"/>
    <dgm:cxn modelId="{CDA31309-3D38-4238-8C4D-45124C4AE9C5}" type="presParOf" srcId="{EC9E0C32-5C64-422B-B7BA-075126073BC9}" destId="{0BAC0E4F-E42B-458E-9552-CB8D60C6797A}" srcOrd="3" destOrd="0" presId="urn:microsoft.com/office/officeart/2018/2/layout/IconVerticalSolidList"/>
    <dgm:cxn modelId="{60FB42AC-8999-4D3C-8AF2-2FCAF7F1591E}" type="presParOf" srcId="{EC9E0C32-5C64-422B-B7BA-075126073BC9}" destId="{B8191D71-3654-4553-A290-CE8F6EE78711}" srcOrd="4" destOrd="0" presId="urn:microsoft.com/office/officeart/2018/2/layout/IconVerticalSolidList"/>
    <dgm:cxn modelId="{F73A11E9-FDCE-4ACD-9FC1-F31FA0BBBAA4}" type="presParOf" srcId="{B8191D71-3654-4553-A290-CE8F6EE78711}" destId="{507E91B0-151B-4978-87AC-CD58FFF00B27}" srcOrd="0" destOrd="0" presId="urn:microsoft.com/office/officeart/2018/2/layout/IconVerticalSolidList"/>
    <dgm:cxn modelId="{6AB30B4F-9980-49DF-BC77-CDBA63472B26}" type="presParOf" srcId="{B8191D71-3654-4553-A290-CE8F6EE78711}" destId="{45670470-A1D1-4EBE-98D6-B7EF9105C736}" srcOrd="1" destOrd="0" presId="urn:microsoft.com/office/officeart/2018/2/layout/IconVerticalSolidList"/>
    <dgm:cxn modelId="{A9209715-3969-47B3-A7FA-807D32DF9E64}" type="presParOf" srcId="{B8191D71-3654-4553-A290-CE8F6EE78711}" destId="{16F6E2B7-B6A2-4B33-A762-65C368518D49}" srcOrd="2" destOrd="0" presId="urn:microsoft.com/office/officeart/2018/2/layout/IconVerticalSolidList"/>
    <dgm:cxn modelId="{EB526369-1D6E-49CA-AED6-0EAA41227F55}" type="presParOf" srcId="{B8191D71-3654-4553-A290-CE8F6EE78711}" destId="{F0882E4C-9BEC-4DD3-9962-B9C77E2993F6}" srcOrd="3" destOrd="0" presId="urn:microsoft.com/office/officeart/2018/2/layout/IconVerticalSolidList"/>
    <dgm:cxn modelId="{939E38EA-D400-41F0-8897-A5BD78ACA45E}" type="presParOf" srcId="{EC9E0C32-5C64-422B-B7BA-075126073BC9}" destId="{D6A68B33-B74C-43EF-97A6-5CA4768D3CBD}" srcOrd="5" destOrd="0" presId="urn:microsoft.com/office/officeart/2018/2/layout/IconVerticalSolidList"/>
    <dgm:cxn modelId="{4BB0A624-8468-4E68-89F2-6461BA43CD5A}" type="presParOf" srcId="{EC9E0C32-5C64-422B-B7BA-075126073BC9}" destId="{ECAD1F99-A434-4B93-A58B-C7B8393985B6}" srcOrd="6" destOrd="0" presId="urn:microsoft.com/office/officeart/2018/2/layout/IconVerticalSolidList"/>
    <dgm:cxn modelId="{83465C67-19B3-415F-8EA6-F28E07B2B9F1}" type="presParOf" srcId="{ECAD1F99-A434-4B93-A58B-C7B8393985B6}" destId="{304A56E9-49BA-44A0-8A07-1588C94029A6}" srcOrd="0" destOrd="0" presId="urn:microsoft.com/office/officeart/2018/2/layout/IconVerticalSolidList"/>
    <dgm:cxn modelId="{EDD59A47-3BAC-412A-AC18-F1209AA4610B}" type="presParOf" srcId="{ECAD1F99-A434-4B93-A58B-C7B8393985B6}" destId="{1BFD5BEE-0A4B-4E86-943A-705669F8D375}" srcOrd="1" destOrd="0" presId="urn:microsoft.com/office/officeart/2018/2/layout/IconVerticalSolidList"/>
    <dgm:cxn modelId="{120847FA-CDB2-494B-94D5-0CC340CFF11F}" type="presParOf" srcId="{ECAD1F99-A434-4B93-A58B-C7B8393985B6}" destId="{B7AA9ED9-3A40-428B-8FFA-253280554CA4}" srcOrd="2" destOrd="0" presId="urn:microsoft.com/office/officeart/2018/2/layout/IconVerticalSolidList"/>
    <dgm:cxn modelId="{D757D18E-6FAC-4B37-8D73-D26C09D19863}" type="presParOf" srcId="{ECAD1F99-A434-4B93-A58B-C7B8393985B6}" destId="{E97A7820-32F6-47FE-85BD-1F95E543F243}" srcOrd="3" destOrd="0" presId="urn:microsoft.com/office/officeart/2018/2/layout/IconVerticalSolidList"/>
    <dgm:cxn modelId="{E1523B15-DDE3-4153-BE8F-66EB32113759}" type="presParOf" srcId="{EC9E0C32-5C64-422B-B7BA-075126073BC9}" destId="{D41B7C84-C456-437C-9F46-CB78FD130CE2}" srcOrd="7" destOrd="0" presId="urn:microsoft.com/office/officeart/2018/2/layout/IconVerticalSolidList"/>
    <dgm:cxn modelId="{80E641D0-402C-4060-A5A6-E3CB82280D20}" type="presParOf" srcId="{EC9E0C32-5C64-422B-B7BA-075126073BC9}" destId="{8A8B261D-20CB-40F5-BEF2-43AFA34ED970}" srcOrd="8" destOrd="0" presId="urn:microsoft.com/office/officeart/2018/2/layout/IconVerticalSolidList"/>
    <dgm:cxn modelId="{44D35850-3CF2-4C6B-846E-75E3CF611E3D}" type="presParOf" srcId="{8A8B261D-20CB-40F5-BEF2-43AFA34ED970}" destId="{6F698735-B5A2-44B3-A0F9-AFA967EDD169}" srcOrd="0" destOrd="0" presId="urn:microsoft.com/office/officeart/2018/2/layout/IconVerticalSolidList"/>
    <dgm:cxn modelId="{25DDF904-D0BB-41C4-B119-AD5DA4E504E2}" type="presParOf" srcId="{8A8B261D-20CB-40F5-BEF2-43AFA34ED970}" destId="{3124A4F0-3833-4B06-A90A-CE679C805999}" srcOrd="1" destOrd="0" presId="urn:microsoft.com/office/officeart/2018/2/layout/IconVerticalSolidList"/>
    <dgm:cxn modelId="{0B1E106A-9F03-4659-981D-5762EDFE20E2}" type="presParOf" srcId="{8A8B261D-20CB-40F5-BEF2-43AFA34ED970}" destId="{79C867A2-0F38-4D0E-A435-1D70E10FB8BE}" srcOrd="2" destOrd="0" presId="urn:microsoft.com/office/officeart/2018/2/layout/IconVerticalSolidList"/>
    <dgm:cxn modelId="{92065DE3-4F97-4072-B630-4D0F89464D17}" type="presParOf" srcId="{8A8B261D-20CB-40F5-BEF2-43AFA34ED970}" destId="{177670F3-39B8-4621-A8A3-15531AB108F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0786E-2B0F-4A79-B9CE-BE6855328498}">
      <dsp:nvSpPr>
        <dsp:cNvPr id="0" name=""/>
        <dsp:cNvSpPr/>
      </dsp:nvSpPr>
      <dsp:spPr>
        <a:xfrm>
          <a:off x="0" y="0"/>
          <a:ext cx="5012532" cy="54755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chemeClr val="tx1"/>
              </a:solidFill>
            </a:rPr>
            <a:t>Amaç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6730" y="26730"/>
        <a:ext cx="4959072" cy="494099"/>
      </dsp:txXfrm>
    </dsp:sp>
    <dsp:sp modelId="{E4D3A409-A72B-4E78-AB6D-FF941BE5792D}">
      <dsp:nvSpPr>
        <dsp:cNvPr id="0" name=""/>
        <dsp:cNvSpPr/>
      </dsp:nvSpPr>
      <dsp:spPr>
        <a:xfrm>
          <a:off x="0" y="647485"/>
          <a:ext cx="5012532" cy="547559"/>
        </a:xfrm>
        <a:prstGeom prst="roundRect">
          <a:avLst/>
        </a:prstGeom>
        <a:gradFill rotWithShape="0">
          <a:gsLst>
            <a:gs pos="0">
              <a:schemeClr val="accent5">
                <a:hueOff val="1021252"/>
                <a:satOff val="-611"/>
                <a:lumOff val="2516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1021252"/>
                <a:satOff val="-611"/>
                <a:lumOff val="2516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1021252"/>
                <a:satOff val="-611"/>
                <a:lumOff val="2516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chemeClr val="tx1"/>
              </a:solidFill>
            </a:rPr>
            <a:t>Hedefler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6730" y="674215"/>
        <a:ext cx="4959072" cy="494099"/>
      </dsp:txXfrm>
    </dsp:sp>
    <dsp:sp modelId="{53F4351B-A96D-4957-BD2C-3CEE0D88D196}">
      <dsp:nvSpPr>
        <dsp:cNvPr id="0" name=""/>
        <dsp:cNvSpPr/>
      </dsp:nvSpPr>
      <dsp:spPr>
        <a:xfrm>
          <a:off x="0" y="1295556"/>
          <a:ext cx="5012532" cy="547559"/>
        </a:xfrm>
        <a:prstGeom prst="roundRect">
          <a:avLst/>
        </a:prstGeom>
        <a:gradFill rotWithShape="0">
          <a:gsLst>
            <a:gs pos="0">
              <a:schemeClr val="accent5">
                <a:hueOff val="2042505"/>
                <a:satOff val="-1222"/>
                <a:lumOff val="5033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2042505"/>
                <a:satOff val="-1222"/>
                <a:lumOff val="5033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2042505"/>
                <a:satOff val="-1222"/>
                <a:lumOff val="5033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chemeClr val="tx1"/>
              </a:solidFill>
            </a:rPr>
            <a:t>Döküntülü hastalıkların sınıflandırılması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6730" y="1322286"/>
        <a:ext cx="4959072" cy="494099"/>
      </dsp:txXfrm>
    </dsp:sp>
    <dsp:sp modelId="{ED3A5559-BEAA-438A-8009-A41D66AFD62D}">
      <dsp:nvSpPr>
        <dsp:cNvPr id="0" name=""/>
        <dsp:cNvSpPr/>
      </dsp:nvSpPr>
      <dsp:spPr>
        <a:xfrm>
          <a:off x="0" y="1974674"/>
          <a:ext cx="5012532" cy="547559"/>
        </a:xfrm>
        <a:prstGeom prst="roundRect">
          <a:avLst/>
        </a:prstGeom>
        <a:gradFill rotWithShape="0">
          <a:gsLst>
            <a:gs pos="0">
              <a:schemeClr val="accent5">
                <a:hueOff val="3063757"/>
                <a:satOff val="-1833"/>
                <a:lumOff val="7549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3063757"/>
                <a:satOff val="-1833"/>
                <a:lumOff val="7549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3063757"/>
                <a:satOff val="-1833"/>
                <a:lumOff val="7549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chemeClr val="tx1"/>
              </a:solidFill>
            </a:rPr>
            <a:t>Döküntülü hastaya yaklaşım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6730" y="2001404"/>
        <a:ext cx="4959072" cy="494099"/>
      </dsp:txXfrm>
    </dsp:sp>
    <dsp:sp modelId="{EA313CDB-195A-4C20-933E-E56E766AB9A5}">
      <dsp:nvSpPr>
        <dsp:cNvPr id="0" name=""/>
        <dsp:cNvSpPr/>
      </dsp:nvSpPr>
      <dsp:spPr>
        <a:xfrm>
          <a:off x="0" y="2663708"/>
          <a:ext cx="5012532" cy="547559"/>
        </a:xfrm>
        <a:prstGeom prst="roundRect">
          <a:avLst/>
        </a:prstGeom>
        <a:gradFill rotWithShape="0">
          <a:gsLst>
            <a:gs pos="0">
              <a:schemeClr val="accent5">
                <a:hueOff val="4085009"/>
                <a:satOff val="-2444"/>
                <a:lumOff val="10065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4085009"/>
                <a:satOff val="-2444"/>
                <a:lumOff val="10065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4085009"/>
                <a:satOff val="-2444"/>
                <a:lumOff val="10065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chemeClr val="tx1"/>
              </a:solidFill>
            </a:rPr>
            <a:t>Döküntülü hastalıklar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6730" y="2690438"/>
        <a:ext cx="4959072" cy="494099"/>
      </dsp:txXfrm>
    </dsp:sp>
    <dsp:sp modelId="{5CC754A9-B84E-4832-B5E1-EDF16B074911}">
      <dsp:nvSpPr>
        <dsp:cNvPr id="0" name=""/>
        <dsp:cNvSpPr/>
      </dsp:nvSpPr>
      <dsp:spPr>
        <a:xfrm>
          <a:off x="0" y="3404095"/>
          <a:ext cx="5012532" cy="547559"/>
        </a:xfrm>
        <a:prstGeom prst="roundRect">
          <a:avLst/>
        </a:prstGeom>
        <a:gradFill rotWithShape="0">
          <a:gsLst>
            <a:gs pos="0">
              <a:schemeClr val="accent5">
                <a:hueOff val="5106261"/>
                <a:satOff val="-3055"/>
                <a:lumOff val="12582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5106261"/>
                <a:satOff val="-3055"/>
                <a:lumOff val="12582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5106261"/>
                <a:satOff val="-3055"/>
                <a:lumOff val="12582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chemeClr val="tx1"/>
              </a:solidFill>
            </a:rPr>
            <a:t>Özet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6730" y="3430825"/>
        <a:ext cx="4959072" cy="494099"/>
      </dsp:txXfrm>
    </dsp:sp>
    <dsp:sp modelId="{DE802013-E0B0-4AA9-9A7B-F8DBAA7BD0E1}">
      <dsp:nvSpPr>
        <dsp:cNvPr id="0" name=""/>
        <dsp:cNvSpPr/>
      </dsp:nvSpPr>
      <dsp:spPr>
        <a:xfrm>
          <a:off x="0" y="4052168"/>
          <a:ext cx="5012532" cy="547559"/>
        </a:xfrm>
        <a:prstGeom prst="roundRect">
          <a:avLst/>
        </a:prstGeom>
        <a:gradFill rotWithShape="0">
          <a:gsLst>
            <a:gs pos="0">
              <a:schemeClr val="accent5">
                <a:hueOff val="6127514"/>
                <a:satOff val="-3666"/>
                <a:lumOff val="15098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6127514"/>
                <a:satOff val="-3666"/>
                <a:lumOff val="15098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6127514"/>
                <a:satOff val="-3666"/>
                <a:lumOff val="15098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chemeClr val="tx1"/>
              </a:solidFill>
            </a:rPr>
            <a:t>Kaynaklar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6730" y="4078898"/>
        <a:ext cx="4959072" cy="4940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BA027-87CE-40BC-A963-67BEF45E028B}">
      <dsp:nvSpPr>
        <dsp:cNvPr id="0" name=""/>
        <dsp:cNvSpPr/>
      </dsp:nvSpPr>
      <dsp:spPr>
        <a:xfrm>
          <a:off x="0" y="3599"/>
          <a:ext cx="5012532" cy="7666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6F969-C067-4F32-A28C-B6169646AEBE}">
      <dsp:nvSpPr>
        <dsp:cNvPr id="0" name=""/>
        <dsp:cNvSpPr/>
      </dsp:nvSpPr>
      <dsp:spPr>
        <a:xfrm>
          <a:off x="231902" y="176088"/>
          <a:ext cx="421641" cy="4216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3FCE45-8E95-4126-8B1F-9CF028819876}">
      <dsp:nvSpPr>
        <dsp:cNvPr id="0" name=""/>
        <dsp:cNvSpPr/>
      </dsp:nvSpPr>
      <dsp:spPr>
        <a:xfrm>
          <a:off x="885447" y="3599"/>
          <a:ext cx="4127084" cy="766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34" tIns="81134" rIns="81134" bIns="8113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Cilt lezyonlarını tanımlayabilmek.</a:t>
          </a:r>
          <a:endParaRPr lang="en-US" sz="1600" kern="1200" dirty="0"/>
        </a:p>
      </dsp:txBody>
      <dsp:txXfrm>
        <a:off x="885447" y="3599"/>
        <a:ext cx="4127084" cy="766621"/>
      </dsp:txXfrm>
    </dsp:sp>
    <dsp:sp modelId="{6B91E907-2218-404F-BC2D-A5A25EC14B4D}">
      <dsp:nvSpPr>
        <dsp:cNvPr id="0" name=""/>
        <dsp:cNvSpPr/>
      </dsp:nvSpPr>
      <dsp:spPr>
        <a:xfrm>
          <a:off x="0" y="961875"/>
          <a:ext cx="5012532" cy="7666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6DEC6-5A0D-4EC9-B6B4-4BC96D95A519}">
      <dsp:nvSpPr>
        <dsp:cNvPr id="0" name=""/>
        <dsp:cNvSpPr/>
      </dsp:nvSpPr>
      <dsp:spPr>
        <a:xfrm>
          <a:off x="231902" y="1134365"/>
          <a:ext cx="421641" cy="4216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9DDDA0-7E44-403B-AAC0-8538C042D949}">
      <dsp:nvSpPr>
        <dsp:cNvPr id="0" name=""/>
        <dsp:cNvSpPr/>
      </dsp:nvSpPr>
      <dsp:spPr>
        <a:xfrm>
          <a:off x="885447" y="961875"/>
          <a:ext cx="4127084" cy="766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34" tIns="81134" rIns="81134" bIns="8113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Döküntülü hastalıkları sınıflayabilmek.</a:t>
          </a:r>
          <a:endParaRPr lang="en-US" sz="1600" kern="1200" dirty="0"/>
        </a:p>
      </dsp:txBody>
      <dsp:txXfrm>
        <a:off x="885447" y="961875"/>
        <a:ext cx="4127084" cy="766621"/>
      </dsp:txXfrm>
    </dsp:sp>
    <dsp:sp modelId="{507E91B0-151B-4978-87AC-CD58FFF00B27}">
      <dsp:nvSpPr>
        <dsp:cNvPr id="0" name=""/>
        <dsp:cNvSpPr/>
      </dsp:nvSpPr>
      <dsp:spPr>
        <a:xfrm>
          <a:off x="0" y="1920151"/>
          <a:ext cx="5012532" cy="7666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70470-A1D1-4EBE-98D6-B7EF9105C736}">
      <dsp:nvSpPr>
        <dsp:cNvPr id="0" name=""/>
        <dsp:cNvSpPr/>
      </dsp:nvSpPr>
      <dsp:spPr>
        <a:xfrm>
          <a:off x="231902" y="2092641"/>
          <a:ext cx="421641" cy="4216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82E4C-9BEC-4DD3-9962-B9C77E2993F6}">
      <dsp:nvSpPr>
        <dsp:cNvPr id="0" name=""/>
        <dsp:cNvSpPr/>
      </dsp:nvSpPr>
      <dsp:spPr>
        <a:xfrm>
          <a:off x="885447" y="1920151"/>
          <a:ext cx="4127084" cy="766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34" tIns="81134" rIns="81134" bIns="8113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Döküntülü hastanın öyküsünde ve fizik muayenesinde dikkat edilmesi gereken özellikleri sayabilmek.</a:t>
          </a:r>
          <a:endParaRPr lang="en-US" sz="1600" kern="1200" dirty="0"/>
        </a:p>
      </dsp:txBody>
      <dsp:txXfrm>
        <a:off x="885447" y="1920151"/>
        <a:ext cx="4127084" cy="766621"/>
      </dsp:txXfrm>
    </dsp:sp>
    <dsp:sp modelId="{304A56E9-49BA-44A0-8A07-1588C94029A6}">
      <dsp:nvSpPr>
        <dsp:cNvPr id="0" name=""/>
        <dsp:cNvSpPr/>
      </dsp:nvSpPr>
      <dsp:spPr>
        <a:xfrm>
          <a:off x="0" y="2878428"/>
          <a:ext cx="5012532" cy="76662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D5BEE-0A4B-4E86-943A-705669F8D375}">
      <dsp:nvSpPr>
        <dsp:cNvPr id="0" name=""/>
        <dsp:cNvSpPr/>
      </dsp:nvSpPr>
      <dsp:spPr>
        <a:xfrm>
          <a:off x="231902" y="3050918"/>
          <a:ext cx="421641" cy="4216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A7820-32F6-47FE-85BD-1F95E543F243}">
      <dsp:nvSpPr>
        <dsp:cNvPr id="0" name=""/>
        <dsp:cNvSpPr/>
      </dsp:nvSpPr>
      <dsp:spPr>
        <a:xfrm>
          <a:off x="885447" y="2878428"/>
          <a:ext cx="4127084" cy="766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34" tIns="81134" rIns="81134" bIns="8113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Döküntülü hastalıkların özelliklerini ve seyrini sayabilmek.</a:t>
          </a:r>
          <a:endParaRPr lang="en-US" sz="1600" kern="1200" dirty="0"/>
        </a:p>
      </dsp:txBody>
      <dsp:txXfrm>
        <a:off x="885447" y="2878428"/>
        <a:ext cx="4127084" cy="766621"/>
      </dsp:txXfrm>
    </dsp:sp>
    <dsp:sp modelId="{6F698735-B5A2-44B3-A0F9-AFA967EDD169}">
      <dsp:nvSpPr>
        <dsp:cNvPr id="0" name=""/>
        <dsp:cNvSpPr/>
      </dsp:nvSpPr>
      <dsp:spPr>
        <a:xfrm>
          <a:off x="0" y="3836704"/>
          <a:ext cx="5012532" cy="76662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4A4F0-3833-4B06-A90A-CE679C805999}">
      <dsp:nvSpPr>
        <dsp:cNvPr id="0" name=""/>
        <dsp:cNvSpPr/>
      </dsp:nvSpPr>
      <dsp:spPr>
        <a:xfrm>
          <a:off x="231902" y="4009194"/>
          <a:ext cx="421641" cy="4216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670F3-39B8-4621-A8A3-15531AB108F0}">
      <dsp:nvSpPr>
        <dsp:cNvPr id="0" name=""/>
        <dsp:cNvSpPr/>
      </dsp:nvSpPr>
      <dsp:spPr>
        <a:xfrm>
          <a:off x="885447" y="3836704"/>
          <a:ext cx="4127084" cy="766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34" tIns="81134" rIns="81134" bIns="8113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Döküntülü hastalıkların ayırıcı tanısını yapabilmek.</a:t>
          </a:r>
          <a:endParaRPr lang="en-US" sz="1600" kern="1200" dirty="0"/>
        </a:p>
      </dsp:txBody>
      <dsp:txXfrm>
        <a:off x="885447" y="3836704"/>
        <a:ext cx="4127084" cy="766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A456-41C8-4EE2-B300-B0613B11FDAF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C1A43-49BA-4193-8924-4AAA32DCC7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639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http://www.cocukenfeksiyondergisi.org/upload/documents/201604/156-158.pdf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1A43-49BA-4193-8924-4AAA32DCC7C5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4426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POSTERİOR FARENKS BUKKAL MUKOZA</a:t>
            </a:r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1A43-49BA-4193-8924-4AAA32DCC7C5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7999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6-El ayak ve ağız hastalığı: olgu sunumu*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Ruhuşen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Kutlu, 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Latfe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Uzun  Necmettin Erbakan Üniversitesi, Meram Tıp Fakültesi, Aile Hekimliği Anabilim Dalı, Konya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http://geneltip.org/upload/sayi/104/GTD-01220.pdf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1A43-49BA-4193-8924-4AAA32DCC7C5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2165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eritema</a:t>
            </a:r>
            <a:r>
              <a:rPr lang="tr-TR" dirty="0"/>
              <a:t> </a:t>
            </a:r>
            <a:r>
              <a:rPr lang="tr-TR" dirty="0" err="1"/>
              <a:t>multiforme</a:t>
            </a:r>
            <a:r>
              <a:rPr lang="tr-TR" dirty="0"/>
              <a:t>, ikinci evre </a:t>
            </a:r>
            <a:r>
              <a:rPr lang="tr-TR" dirty="0" err="1"/>
              <a:t>sifiliz</a:t>
            </a:r>
            <a:r>
              <a:rPr lang="tr-TR" dirty="0"/>
              <a:t>, ilaç </a:t>
            </a:r>
            <a:r>
              <a:rPr lang="tr-TR" dirty="0" err="1"/>
              <a:t>erupsiyonu</a:t>
            </a:r>
            <a:r>
              <a:rPr lang="tr-TR" dirty="0"/>
              <a:t>, diğer </a:t>
            </a:r>
            <a:r>
              <a:rPr lang="tr-TR" dirty="0" err="1"/>
              <a:t>viral</a:t>
            </a:r>
            <a:r>
              <a:rPr lang="tr-TR" dirty="0"/>
              <a:t> enfeksiyonlar, </a:t>
            </a:r>
            <a:r>
              <a:rPr lang="tr-TR" dirty="0" err="1"/>
              <a:t>enfektif</a:t>
            </a:r>
            <a:r>
              <a:rPr lang="tr-TR" dirty="0"/>
              <a:t> </a:t>
            </a:r>
            <a:r>
              <a:rPr lang="tr-TR" dirty="0" err="1"/>
              <a:t>tromboemboli</a:t>
            </a:r>
            <a:r>
              <a:rPr lang="tr-TR" dirty="0"/>
              <a:t>, suçiçeği ve </a:t>
            </a:r>
            <a:r>
              <a:rPr lang="tr-TR" dirty="0" err="1"/>
              <a:t>vaskülit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1A43-49BA-4193-8924-4AAA32DCC7C5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9721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Hastaya kaşı􀅶tısı 􀅶ede􀅶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iyle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antihistaminik</a:t>
            </a:r>
            <a:endParaRPr lang="tr-T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􀄏aşla􀅶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dı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1 hafta sonra poliklinik kontrolü önerildi.</a:t>
            </a:r>
            <a:endParaRPr lang="tr-T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Suçiçeği e􀅶</a:t>
            </a:r>
            <a:r>
              <a:rPr lang="tr-T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feksiyo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􀅶</a:t>
            </a:r>
            <a:r>
              <a:rPr lang="tr-T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uyla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karşılaş􀅵</a:t>
            </a:r>
            <a:r>
              <a:rPr lang="tr-T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ış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duyarlı kişi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Sağlıklı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􀏭􀏮 aylık ya da daha küçük koru􀅵a tedavisi veril􀅵ez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Sağlıklı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&gt; 􀏭􀏮 ay karşılaş􀅵a 􀏱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gü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􀅶de􀅶 daha uzu􀅶 süre ö􀅶􀄐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eyse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koru􀅵a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tedavisi verilmez.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Sağlıklı,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􀏭􀏮 ay karşılaş􀅵a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􀅶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rası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ilk 􀏯-􀏱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gü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􀅶 içi􀅶de 􀄏aşka 􀄏ir</a:t>
            </a:r>
          </a:p>
          <a:p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kontraendikasyon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yoksa ve daha ö􀅶􀄐e aşı yapıl􀅵a􀅵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ışsa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monovalan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varisella</a:t>
            </a:r>
            <a:endParaRPr lang="tr-T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aşısı yapıl􀅵alı.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Diğer gruplar: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Bağışıklık siste􀅵i 􀄏askıla􀅶􀅵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ış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kişiler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Hamileler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A􀅶􀅶esi􀅶de doğu􀅵da􀅶 ö􀅶􀄐eki 􀏱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gü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􀅶 içi􀅶de ya da doğu􀅵</a:t>
            </a:r>
          </a:p>
          <a:p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􀅶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rası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􀏰􀏴 saat içi􀅶de suçiçeği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lezyo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􀅶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ları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ortaya çık􀅵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ış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ye􀅶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idoğa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􀅶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</a:t>
            </a:r>
            <a:endParaRPr lang="tr-T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Hasta􀅶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eye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yatırıl􀅵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ış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ola􀅶 􀏮􀏴.ge􀄏elik haftası􀅶da􀅶 ö􀅶􀄐e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doğ􀅵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uş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 da doğu􀅵 ağırlığı 􀏭􀏬􀏬􀏬 gr ve altı􀅶da ola􀅶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preterm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bebeklerde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a􀅶􀅶e􀅶i􀅶 􀄏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ağışıklık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duru􀅵u􀅶da􀅶 􀄏ağı􀅵sız olarak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 Karşılaş􀅵a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􀅶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rası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ilk 􀏵􀏲 saat 􀍾􀏭􀏬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gü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􀅶e kadar süre uzatıla􀄏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ilir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􀍿 içi􀅶de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VariZIG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eğer verile􀅵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iyorsa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􀏰􀏬􀏬 􀅵g/kg IVIG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 Karşılaş􀅵a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􀅶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rası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􀏭􀏬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gü</a:t>
            </a:r>
            <a:r>
              <a:rPr lang="tr-T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􀅶de􀅶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1A43-49BA-4193-8924-4AAA32DCC7C5}" type="slidenum">
              <a:rPr lang="tr-TR" smtClean="0"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296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029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92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6045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7537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6051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8939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6167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3003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7260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tr-TR"/>
              <a:t>Asıl başlık stilini düzenlemek için tıklayın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tıklayın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59195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stilini düzenlemek için tıklayın</a:t>
            </a:r>
            <a:endParaRPr kumimoji="0" lang="en-US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tıklayın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tıklayın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8" name="Veri Yer Tutucusu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10" name="Slayt Numarası Yer Tutucus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Altbilgi Yer Tutucusu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220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567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628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613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141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975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4011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39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971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24.11.2020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044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162.129.70.33/images/exanthem_1_010811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3.emf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64672EB-02A8-48AB-BCFB-00B78DBA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5A803-13A1-44E9-ACA9-889A5CC3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" y="0"/>
            <a:ext cx="9144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C82C52F-0333-430E-AF00-FA48A518A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9CCFFE-A385-4D35-8504-960F050EF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9144000" cy="1627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D41804-3572-46FD-8124-D3079B64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4894600" y="3384053"/>
            <a:ext cx="1728905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16A1D8-3445-4B94-B595-2285C05E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4082298" y="3371019"/>
            <a:ext cx="108893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A7483C-C90B-453F-AB53-60D8FDE6D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6724184" y="1675248"/>
            <a:ext cx="2428214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  <p:sp>
        <p:nvSpPr>
          <p:cNvPr id="7" name="Başlık 6">
            <a:extLst>
              <a:ext uri="{FF2B5EF4-FFF2-40B4-BE49-F238E27FC236}">
                <a16:creationId xmlns:a16="http://schemas.microsoft.com/office/drawing/2014/main" id="{C12A2017-C454-4E3E-959E-A96584F86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6424" y="1124125"/>
            <a:ext cx="6517482" cy="1844385"/>
          </a:xfrm>
        </p:spPr>
        <p:txBody>
          <a:bodyPr>
            <a:normAutofit/>
          </a:bodyPr>
          <a:lstStyle/>
          <a:p>
            <a:r>
              <a:rPr lang="tr-TR" sz="3500" dirty="0">
                <a:solidFill>
                  <a:schemeClr val="bg1"/>
                </a:solidFill>
              </a:rPr>
              <a:t>Çocukluk çağı döküntülü hastalıklar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12116" y="3092919"/>
            <a:ext cx="6517482" cy="199943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ARŞ. GÖR. DR. Merve çilenay semir</a:t>
            </a:r>
          </a:p>
          <a:p>
            <a:pPr>
              <a:lnSpc>
                <a:spcPct val="110000"/>
              </a:lnSpc>
            </a:pPr>
            <a:r>
              <a:rPr lang="tr-T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KTÜ Aile Hekimliği Anabilim Dalı</a:t>
            </a:r>
          </a:p>
          <a:p>
            <a:pPr>
              <a:lnSpc>
                <a:spcPct val="110000"/>
              </a:lnSpc>
            </a:pPr>
            <a:r>
              <a:rPr lang="tr-T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24.11.2020</a:t>
            </a:r>
          </a:p>
          <a:p>
            <a:pPr>
              <a:lnSpc>
                <a:spcPct val="110000"/>
              </a:lnSpc>
            </a:pPr>
            <a:r>
              <a:rPr lang="tr-T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9281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55575" y="836712"/>
            <a:ext cx="7773338" cy="12960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Döküntülü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hastalıkların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etiyolojisi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İçerik Yer Tutucusu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0835019"/>
              </p:ext>
            </p:extLst>
          </p:nvPr>
        </p:nvGraphicFramePr>
        <p:xfrm>
          <a:off x="539552" y="2204864"/>
          <a:ext cx="8136904" cy="4273457"/>
        </p:xfrm>
        <a:graphic>
          <a:graphicData uri="http://schemas.openxmlformats.org/drawingml/2006/table">
            <a:tbl>
              <a:tblPr firstRow="1" bandRow="1">
                <a:noFill/>
                <a:tableStyleId>{BC89EF96-8CEA-46FF-86C4-4CE0E7609802}</a:tableStyleId>
              </a:tblPr>
              <a:tblGrid>
                <a:gridCol w="2397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8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00407">
                <a:tc rowSpan="2">
                  <a:txBody>
                    <a:bodyPr/>
                    <a:lstStyle/>
                    <a:p>
                      <a:pPr algn="ctr"/>
                      <a:endParaRPr lang="tr-TR" sz="1600" b="1" cap="all" spc="6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tr-TR" sz="1600" b="1" cap="all" spc="6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600" b="1" cap="all" spc="6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Enfeksiyon hastalıkları</a:t>
                      </a:r>
                    </a:p>
                  </a:txBody>
                  <a:tcPr marL="95637" marR="49085" marT="47818" marB="4781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400" b="1" cap="none" spc="6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tr-TR" sz="1400" b="1" cap="none" spc="6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Viral</a:t>
                      </a:r>
                      <a:endParaRPr lang="tr-TR" sz="1400" b="1" cap="none" spc="6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37" marR="49085" marT="47818" marB="4781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6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Kızamık, Kızamıkçık, Su Çiçeği, , HHV-1, HHV-2, HHV-6, HHV-7, </a:t>
                      </a:r>
                      <a:r>
                        <a:rPr kumimoji="0" lang="tr-TR" sz="1400" b="0" i="0" u="none" strike="noStrike" kern="1200" cap="none" spc="6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Parvovirus</a:t>
                      </a:r>
                      <a:r>
                        <a:rPr kumimoji="0" lang="tr-TR" sz="1400" b="0" i="0" u="none" strike="noStrike" kern="1200" cap="none" spc="6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B-19, EBV, CMV, Kırım Kongo Kanamalı Ateşi Virüsü, </a:t>
                      </a:r>
                      <a:r>
                        <a:rPr kumimoji="0" lang="tr-TR" sz="1400" b="0" i="0" u="none" strike="noStrike" kern="1200" cap="none" spc="6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Coxsackie</a:t>
                      </a:r>
                      <a:r>
                        <a:rPr kumimoji="0" lang="tr-TR" sz="1400" b="0" i="0" u="none" strike="noStrike" kern="1200" cap="none" spc="6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Virüsler 	</a:t>
                      </a:r>
                    </a:p>
                    <a:p>
                      <a:pPr algn="l"/>
                      <a:endParaRPr lang="tr-TR" sz="1400" b="1" i="0" cap="none" spc="6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37" marR="49085" marT="47818" marB="4781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E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53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14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tr-TR" sz="1400" b="1" cap="none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Bakteriyal</a:t>
                      </a:r>
                      <a:endParaRPr lang="tr-TR" sz="14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37" marR="18507" marT="47818" marB="4781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S.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Aureus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A Grubu </a:t>
                      </a:r>
                      <a:r>
                        <a:rPr kumimoji="0" lang="el-G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Β-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hemolitik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Streptokok,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Neisseria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Meningitidis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Salmonella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Typhi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	</a:t>
                      </a:r>
                    </a:p>
                    <a:p>
                      <a:pPr algn="l"/>
                      <a:endParaRPr lang="tr-TR" sz="1400" b="0" i="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37" marR="18507" marT="47818" marB="4781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973">
                <a:tc rowSpan="2">
                  <a:txBody>
                    <a:bodyPr/>
                    <a:lstStyle/>
                    <a:p>
                      <a:pPr algn="ctr"/>
                      <a:endParaRPr lang="tr-TR" sz="16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tr-TR" sz="16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tr-TR" sz="16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60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ENFEKSİYON DIŞI HASTALIKLAR</a:t>
                      </a:r>
                    </a:p>
                  </a:txBody>
                  <a:tcPr marL="95637" marR="18507" marT="47818" marB="4781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4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400" b="1" cap="none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Kollajen</a:t>
                      </a:r>
                      <a:r>
                        <a:rPr lang="tr-TR" sz="1400" b="1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Doku Hastalıkları</a:t>
                      </a:r>
                      <a:endParaRPr lang="tr-TR" sz="14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37" marR="18507" marT="47818" marB="4781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Sistemik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Lupus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Eritematozus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(SLE), Sistemik Form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Juvenil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İdiopatik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Artrit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Makrofaj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Aktivasyon Sendromu,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Dermatomiyozit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Kawasaki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Hastalığı,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Henoch-schönlein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Purpurası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Poliarteritis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Nodosa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	</a:t>
                      </a:r>
                    </a:p>
                    <a:p>
                      <a:pPr algn="l"/>
                      <a:endParaRPr lang="tr-TR" sz="1400" b="0" i="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37" marR="18507" marT="47818" marB="4781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153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14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40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İlaçlara</a:t>
                      </a:r>
                    </a:p>
                    <a:p>
                      <a:pPr algn="ctr"/>
                      <a:r>
                        <a:rPr lang="tr-TR" sz="140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Bağlı</a:t>
                      </a:r>
                    </a:p>
                  </a:txBody>
                  <a:tcPr marL="95637" marR="18507" marT="47818" marB="4781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Steven’s-johnson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Sendromu,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Toksik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Epidermal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Nekrolizis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DRESS Sendromu,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Lökositoklastik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b="0" i="0" u="none" strike="noStrike" kern="1200" cap="none" spc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Vaskülit</a:t>
                      </a:r>
                      <a:r>
                        <a:rPr kumimoji="0" lang="tr-TR" sz="1400" b="0" i="0" u="none" strike="noStrike" kern="1200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	</a:t>
                      </a:r>
                    </a:p>
                    <a:p>
                      <a:pPr algn="l"/>
                      <a:endParaRPr lang="tr-TR" sz="1400" b="0" i="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37" marR="18507" marT="47818" marB="4781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866266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Döküntülü hastaya yaklaşım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292412" y="1556792"/>
            <a:ext cx="8600067" cy="504055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Anamnez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Lezyona ait öykü: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Başlangıç süresi.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görüldüğü bölge.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alt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Dağılımı,seyri,belirme</a:t>
            </a: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kaybolma dönemleri.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alt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Kaşıntı,yanma,parestezi</a:t>
            </a: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ağrı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Geçirdiği döküntülü hastalıklar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Aşılar.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Ailede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ekzema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Astım, Saman nezlesi öyküsü</a:t>
            </a:r>
          </a:p>
          <a:p>
            <a:pPr>
              <a:lnSpc>
                <a:spcPct val="90000"/>
              </a:lnSpc>
              <a:buNone/>
            </a:pPr>
            <a:endParaRPr lang="tr-TR" altLang="tr-TR" sz="2400" dirty="0"/>
          </a:p>
          <a:p>
            <a:pPr algn="just"/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68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866266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Döküntülü hastaya yaklaşım</a:t>
            </a:r>
            <a:endParaRPr lang="tr-TR" dirty="0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E709699-EA24-4882-B9AB-E72B13F885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3528" y="1628800"/>
            <a:ext cx="8928991" cy="48965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Anamnez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tr-TR" altLang="tr-T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Doğum tartısı, anne sütü ile beslenme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Aile, kardeş, komşu ve okul ait bilgiler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Uyaran  etkenler: UV, Isı, Gıda, İlaç,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İnfeksiyon</a:t>
            </a:r>
            <a:endParaRPr lang="tr-TR" alt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Sistemik bulgular:    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                             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Artralji</a:t>
            </a: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Gelişmebozukluğu</a:t>
            </a:r>
            <a:endParaRPr lang="tr-TR" alt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Terleme bozukluğu     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Adenomegali</a:t>
            </a:r>
            <a:endParaRPr lang="tr-TR" alt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Hepatosplenomegali</a:t>
            </a: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Sarılık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Hayvan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maruziyeti</a:t>
            </a:r>
            <a:endParaRPr lang="tr-TR" alt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İlaçlar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Döküntülü hastaya yaklaşım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86536" cy="5069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 muayene: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 görünüm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Vücut sıcaklığı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Döküntünün özellikleri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Döküntünün yerleşimi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Lenf bezi büyümesi olup olmadığı, varsa yerleşimi</a:t>
            </a:r>
          </a:p>
          <a:p>
            <a:pPr algn="just"/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Döküntülü hastaya yaklaşım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86536" cy="5069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 muayene: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Ağız ve boğaz incelemesi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Gözlerin görünümü (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konjonktivit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Saçlı deri (lezyon olup olmadığı)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Hidrasyon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durumu</a:t>
            </a:r>
          </a:p>
          <a:p>
            <a:pPr marL="0" indent="0" algn="just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52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BCF6309-4C51-4224-A01E-C003EF63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B8FF44C-06A1-4729-B78C-0C61E4B79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D0782207-7EAB-4A53-B973-F68403B57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618517"/>
            <a:ext cx="2996691" cy="5596019"/>
          </a:xfrm>
          <a:prstGeom prst="roundRect">
            <a:avLst>
              <a:gd name="adj" fmla="val 483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7386D4F-68C2-4908-8042-A3F1BCC17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389" y="1157147"/>
            <a:ext cx="2751103" cy="1801972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14AC80D-A282-4BA3-A016-0F372252C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389" y="3861602"/>
            <a:ext cx="2751103" cy="1850116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072F8-656D-483C-A707-A9549B51D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61890" y="618517"/>
            <a:ext cx="4391562" cy="1596177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961890" y="1916832"/>
            <a:ext cx="5304901" cy="429770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tr-T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 = </a:t>
            </a:r>
            <a:r>
              <a:rPr lang="tr-T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Rubeola</a:t>
            </a:r>
            <a:r>
              <a:rPr lang="tr-T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tr-T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Measles</a:t>
            </a:r>
            <a:r>
              <a:rPr lang="tr-T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Etken </a:t>
            </a:r>
            <a:r>
              <a:rPr lang="tr-TR" sz="1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paramiksoviridae</a:t>
            </a: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ailesinden RNA virüsüdür.</a:t>
            </a: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Sıklıkla kış ve ilkbahar aylarında görülür. </a:t>
            </a: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Bildirimi zorunlu hastalıktır.</a:t>
            </a: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Damlacık yolu ile bulaşır.</a:t>
            </a:r>
          </a:p>
          <a:p>
            <a:pPr>
              <a:lnSpc>
                <a:spcPct val="110000"/>
              </a:lnSpc>
            </a:pPr>
            <a:r>
              <a:rPr lang="tr-TR" sz="1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İnkübasyon</a:t>
            </a: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süresi 9-11 gündür.</a:t>
            </a:r>
          </a:p>
          <a:p>
            <a:pPr>
              <a:lnSpc>
                <a:spcPct val="110000"/>
              </a:lnSpc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Prodrom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dönem(2-4 gün): ATEŞ VE 3</a:t>
            </a:r>
            <a:r>
              <a:rPr lang="tr-TR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BULGUSU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yüksek ateş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COUGH(ÖKSÜRÜK)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EN UZUN SÜREN BELİRTİ</a:t>
            </a:r>
            <a:endParaRPr lang="tr-T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CORYZA(NEZLE)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conjUNCTİVİTİS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(KONJONKTİVİT)</a:t>
            </a: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2-3. Günlerinde </a:t>
            </a:r>
            <a:r>
              <a:rPr lang="tr-TR" sz="1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koplik</a:t>
            </a:r>
            <a:r>
              <a:rPr lang="tr-TR" sz="1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lekeleri(1-2 GÜN ) </a:t>
            </a: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görülür.</a:t>
            </a:r>
          </a:p>
          <a:p>
            <a:pPr>
              <a:lnSpc>
                <a:spcPct val="110000"/>
              </a:lnSpc>
            </a:pPr>
            <a:endParaRPr lang="tr-TR" sz="10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3975FFB-6285-4144-AB6C-A498EC3632EE}"/>
              </a:ext>
            </a:extLst>
          </p:cNvPr>
          <p:cNvSpPr txBox="1"/>
          <p:nvPr/>
        </p:nvSpPr>
        <p:spPr>
          <a:xfrm>
            <a:off x="584048" y="5700853"/>
            <a:ext cx="2751103" cy="49458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tr-TR" sz="800" dirty="0"/>
              <a:t>Ağız içinde, azı dişleri hizasında kırmızı zemin üzerinde gri beyaz kum taneleri olarak tabir edilen kızamığa özgü bir bulgudur.</a:t>
            </a:r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44F95DE6-BC61-4DB8-97B8-E32959EA0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48D9C176-456B-4F71-AB87-9D14B8B3D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0" y="138157"/>
            <a:ext cx="1284047" cy="1045389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1" y="618517"/>
            <a:ext cx="5894673" cy="1596177"/>
          </a:xfrm>
        </p:spPr>
        <p:txBody>
          <a:bodyPr>
            <a:normAutofit/>
          </a:bodyPr>
          <a:lstStyle/>
          <a:p>
            <a:r>
              <a:rPr lang="tr-TR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</a:t>
            </a:r>
            <a:endParaRPr lang="tr-TR" sz="3500" dirty="0"/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CFF97C55-868F-4FDD-BD3C-D2F191796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3" t="89413" r="18746"/>
          <a:stretch/>
        </p:blipFill>
        <p:spPr>
          <a:xfrm>
            <a:off x="6303423" y="0"/>
            <a:ext cx="1942267" cy="591546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69722FB9-EA01-42A6-96B2-185F5CC12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7853299" y="183232"/>
            <a:ext cx="1290701" cy="1683522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685329" y="2367092"/>
            <a:ext cx="5110807" cy="342410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altLang="tr-TR" sz="1600" b="1" dirty="0">
                <a:latin typeface="Arial Unicode MS" pitchFamily="34" charset="-128"/>
              </a:rPr>
              <a:t>Döküntü</a:t>
            </a:r>
            <a:endParaRPr 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başlangıç 4 gün önce döküntü kaybolmasından  4 gün sonrası  bulaştırıcı</a:t>
            </a:r>
          </a:p>
          <a:p>
            <a:pPr algn="just"/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 döküntü ortaya çıktıktan 14 gün sonra sona erer. </a:t>
            </a:r>
          </a:p>
          <a:p>
            <a:pPr algn="just"/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Prodromal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dönemin sonunda ateşin 40°c’ye yükselmesiyle beraber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makülopapüler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döküntüler başlar ve basmakla solar</a:t>
            </a:r>
          </a:p>
          <a:p>
            <a:endParaRPr lang="tr-TR" sz="1600" dirty="0"/>
          </a:p>
        </p:txBody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D2B4E49C-E7B4-4F6A-8B93-646A0E241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0341"/>
          <a:stretch/>
        </p:blipFill>
        <p:spPr>
          <a:xfrm>
            <a:off x="8620892" y="2664767"/>
            <a:ext cx="476968" cy="764233"/>
          </a:xfrm>
          <a:custGeom>
            <a:avLst/>
            <a:gdLst>
              <a:gd name="connsiteX0" fmla="*/ 0 w 984308"/>
              <a:gd name="connsiteY0" fmla="*/ 0 h 1182847"/>
              <a:gd name="connsiteX1" fmla="*/ 984308 w 984308"/>
              <a:gd name="connsiteY1" fmla="*/ 0 h 1182847"/>
              <a:gd name="connsiteX2" fmla="*/ 984308 w 984308"/>
              <a:gd name="connsiteY2" fmla="*/ 1161661 h 1182847"/>
              <a:gd name="connsiteX3" fmla="*/ 966627 w 984308"/>
              <a:gd name="connsiteY3" fmla="*/ 1165915 h 1182847"/>
              <a:gd name="connsiteX4" fmla="*/ 787132 w 984308"/>
              <a:gd name="connsiteY4" fmla="*/ 1182847 h 1182847"/>
              <a:gd name="connsiteX5" fmla="*/ 48601 w 984308"/>
              <a:gd name="connsiteY5" fmla="*/ 815395 h 1182847"/>
              <a:gd name="connsiteX6" fmla="*/ 0 w 984308"/>
              <a:gd name="connsiteY6" fmla="*/ 731606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308" h="1182847">
                <a:moveTo>
                  <a:pt x="0" y="0"/>
                </a:moveTo>
                <a:lnTo>
                  <a:pt x="984308" y="0"/>
                </a:lnTo>
                <a:lnTo>
                  <a:pt x="984308" y="1161661"/>
                </a:lnTo>
                <a:lnTo>
                  <a:pt x="966627" y="1165915"/>
                </a:lnTo>
                <a:cubicBezTo>
                  <a:pt x="908648" y="1177017"/>
                  <a:pt x="848618" y="1182847"/>
                  <a:pt x="787132" y="1182847"/>
                </a:cubicBezTo>
                <a:cubicBezTo>
                  <a:pt x="479703" y="1182847"/>
                  <a:pt x="208655" y="1037089"/>
                  <a:pt x="48601" y="815395"/>
                </a:cubicBezTo>
                <a:lnTo>
                  <a:pt x="0" y="731606"/>
                </a:lnTo>
                <a:close/>
              </a:path>
            </a:pathLst>
          </a:custGeom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46528FBF-1727-4546-8131-BA22ED8B5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6665719" y="5982056"/>
            <a:ext cx="894605" cy="875944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647EB8-A4BA-4577-BC19-D29C4DB7A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381ED2D-F98E-4FB5-AF44-0D271CBE3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EAF12FB-F6A7-497A-8C1F-2E9023243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" r="-1" b="20266"/>
          <a:stretch/>
        </p:blipFill>
        <p:spPr bwMode="auto">
          <a:xfrm>
            <a:off x="6170511" y="618517"/>
            <a:ext cx="2411463" cy="2732646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4F42FD7-317B-44D8-9B91-D9B60F67E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95" b="2"/>
          <a:stretch/>
        </p:blipFill>
        <p:spPr bwMode="auto">
          <a:xfrm>
            <a:off x="6170510" y="3515755"/>
            <a:ext cx="2411465" cy="2732646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022CFA-A050-4588-AFFA-539348CC3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2" y="640831"/>
            <a:ext cx="4923153" cy="1573863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685330" y="2367092"/>
            <a:ext cx="4923155" cy="38813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tr-TR" altLang="tr-TR" sz="1700" b="1">
                <a:latin typeface="Arial Unicode MS" pitchFamily="34" charset="-128"/>
              </a:rPr>
              <a:t>Döküntü</a:t>
            </a:r>
            <a:endParaRPr lang="tr-TR" sz="1700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7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Döküntüler, kulakların arkasından, saç çizgisi boyunca, yanakların </a:t>
            </a:r>
            <a:r>
              <a:rPr lang="tr-TR" sz="1700" cap="none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posteriorunda</a:t>
            </a:r>
            <a:r>
              <a:rPr lang="tr-TR" sz="17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ve boynun yanlarında görülmeye başlar.</a:t>
            </a:r>
          </a:p>
          <a:p>
            <a:pPr>
              <a:lnSpc>
                <a:spcPct val="110000"/>
              </a:lnSpc>
            </a:pPr>
            <a:r>
              <a:rPr lang="tr-TR" sz="17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Önce </a:t>
            </a:r>
            <a:r>
              <a:rPr lang="tr-TR" sz="1700" cap="none" err="1">
                <a:latin typeface="Times New Roman" panose="02020603050405020304" pitchFamily="18" charset="0"/>
                <a:cs typeface="Times New Roman" panose="02020603050405020304" pitchFamily="18" charset="0"/>
              </a:rPr>
              <a:t>makül</a:t>
            </a:r>
            <a:r>
              <a:rPr lang="tr-TR" sz="17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, daha sonra </a:t>
            </a:r>
            <a:r>
              <a:rPr lang="tr-TR" sz="1700" cap="none" err="1">
                <a:latin typeface="Times New Roman" panose="02020603050405020304" pitchFamily="18" charset="0"/>
                <a:cs typeface="Times New Roman" panose="02020603050405020304" pitchFamily="18" charset="0"/>
              </a:rPr>
              <a:t>makülopapül</a:t>
            </a:r>
            <a:r>
              <a:rPr lang="tr-TR" sz="17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halini alır, yüze, boyuna, kollara ve </a:t>
            </a:r>
            <a:r>
              <a:rPr lang="tr-TR" sz="1700" cap="none" err="1">
                <a:latin typeface="Times New Roman" panose="02020603050405020304" pitchFamily="18" charset="0"/>
                <a:cs typeface="Times New Roman" panose="02020603050405020304" pitchFamily="18" charset="0"/>
              </a:rPr>
              <a:t>göğüse</a:t>
            </a:r>
            <a:r>
              <a:rPr lang="tr-TR" sz="17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yayılır. </a:t>
            </a:r>
          </a:p>
          <a:p>
            <a:pPr>
              <a:lnSpc>
                <a:spcPct val="110000"/>
              </a:lnSpc>
            </a:pPr>
            <a:r>
              <a:rPr lang="tr-TR" sz="17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İkinci 24 saatte karın, sırt, alt </a:t>
            </a:r>
            <a:r>
              <a:rPr lang="tr-TR" sz="1700" cap="none" err="1">
                <a:latin typeface="Times New Roman" panose="02020603050405020304" pitchFamily="18" charset="0"/>
                <a:cs typeface="Times New Roman" panose="02020603050405020304" pitchFamily="18" charset="0"/>
              </a:rPr>
              <a:t>ekstremitelere</a:t>
            </a:r>
            <a:r>
              <a:rPr lang="tr-TR" sz="17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yayılır ve 2-3 günde yaygınlaşır.</a:t>
            </a:r>
          </a:p>
          <a:p>
            <a:pPr>
              <a:lnSpc>
                <a:spcPct val="110000"/>
              </a:lnSpc>
            </a:pPr>
            <a:r>
              <a:rPr lang="tr-TR" sz="17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Başlangıç yerinden başlayarak döküntüler sırayla solar. </a:t>
            </a:r>
            <a:r>
              <a:rPr lang="tr-TR" altLang="tr-TR" sz="17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Döküntüler solarken kahverengi renk değişiklikleri ve pullanmalar olur.</a:t>
            </a:r>
            <a:endParaRPr lang="tr-TR" sz="1700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tr-TR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548680"/>
            <a:ext cx="8153400" cy="990600"/>
          </a:xfrm>
        </p:spPr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Kızamık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77952" y="1412776"/>
            <a:ext cx="8586536" cy="4997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tr-TR" sz="22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sz="2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 Tanısı İçin Gerekli Laboratuvar Kriterleri</a:t>
            </a:r>
          </a:p>
          <a:p>
            <a:pPr algn="just">
              <a:lnSpc>
                <a:spcPct val="15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Kızamığa özgü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IgM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antikoru saptanması veya</a:t>
            </a:r>
            <a:r>
              <a:rPr 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 virüs izolasyonu (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intranüklear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intrastoplazmik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inklüzyon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cisimleri içeren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multinükleer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dev hücreler)</a:t>
            </a:r>
            <a:r>
              <a:rPr 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PCR ile kızamık RNA saptanması veya </a:t>
            </a:r>
          </a:p>
          <a:p>
            <a:pPr algn="just">
              <a:lnSpc>
                <a:spcPct val="15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2-4 hafta arayla alınan serum örneklerinde kızamığa özgü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antikor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titresinde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belirgin artış (en az 4 kat).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6666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" y="404664"/>
            <a:ext cx="8766048" cy="990600"/>
          </a:xfrm>
        </p:spPr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Kızamık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86536" cy="51411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</a:t>
            </a:r>
          </a:p>
          <a:p>
            <a:pPr algn="just">
              <a:lnSpc>
                <a:spcPct val="15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Kızamığın spesifik bir tedavisi yoktur. Tedavi destek tedavisidir.</a:t>
            </a:r>
          </a:p>
          <a:p>
            <a:pPr algn="just">
              <a:lnSpc>
                <a:spcPct val="150000"/>
              </a:lnSpc>
            </a:pP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Antipiretikler</a:t>
            </a: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Sekonder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bakteriyel enfeksiyonlar varsa antibiyotik tedavisi uygulanır. </a:t>
            </a:r>
          </a:p>
          <a:p>
            <a:pPr algn="just">
              <a:lnSpc>
                <a:spcPct val="15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Gelişmekte olan ülkelerde oral a vitamini (IU) önerilmektedir. </a:t>
            </a:r>
          </a:p>
          <a:p>
            <a:pPr algn="just">
              <a:lnSpc>
                <a:spcPct val="15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 kalorili beslenme önerilir.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tr-TR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tr-TR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284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F02843-45E8-4403-8955-54CA98A19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4951" y="0"/>
            <a:ext cx="6099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C349214-DD18-4CC5-BBAC-F9C216BE7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951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80805" y="1314450"/>
            <a:ext cx="2133002" cy="3680244"/>
          </a:xfrm>
        </p:spPr>
        <p:txBody>
          <a:bodyPr>
            <a:normAutofit/>
          </a:bodyPr>
          <a:lstStyle/>
          <a:p>
            <a:pPr algn="l"/>
            <a:r>
              <a:rPr lang="tr-TR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Sunum Planı</a:t>
            </a:r>
            <a:endParaRPr lang="tr-TR" sz="38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05542F-438B-4C62-B13A-916C7F79E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3044951" cy="1514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4908BF-145E-4BE2-A6F0-0A4645601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032794" y="5962903"/>
            <a:ext cx="1943100" cy="892925"/>
          </a:xfrm>
          <a:prstGeom prst="rect">
            <a:avLst/>
          </a:prstGeom>
        </p:spPr>
      </p:pic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C505D3FF-BF78-4DEE-8E4C-F6F47B7B63A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54829392"/>
              </p:ext>
            </p:extLst>
          </p:nvPr>
        </p:nvGraphicFramePr>
        <p:xfrm>
          <a:off x="3445668" y="889000"/>
          <a:ext cx="5012532" cy="477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9164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404664"/>
            <a:ext cx="8766048" cy="990600"/>
          </a:xfrm>
        </p:spPr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Kızamık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86536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Komplikasyonlar</a:t>
            </a:r>
          </a:p>
          <a:p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Diyare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(en sık) </a:t>
            </a:r>
          </a:p>
          <a:p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Pnömoni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(ölümlerin en sık nedeni)</a:t>
            </a:r>
          </a:p>
          <a:p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  <a:endParaRPr lang="tr-TR" sz="19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Subakut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sklerozan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panensefalit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inkübasyon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2-20 yıl) (</a:t>
            </a:r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tespit) </a:t>
            </a:r>
          </a:p>
          <a:p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Ölüm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Kızamık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4252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Ayırıcı Tanı</a:t>
            </a:r>
          </a:p>
          <a:p>
            <a:pPr>
              <a:lnSpc>
                <a:spcPct val="150000"/>
              </a:lnSpc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</a:p>
          <a:p>
            <a:pPr>
              <a:lnSpc>
                <a:spcPct val="150000"/>
              </a:lnSpc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Hastalık </a:t>
            </a:r>
          </a:p>
          <a:p>
            <a:pPr>
              <a:lnSpc>
                <a:spcPct val="150000"/>
              </a:lnSpc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Hastalık </a:t>
            </a:r>
          </a:p>
          <a:p>
            <a:pPr>
              <a:lnSpc>
                <a:spcPct val="150000"/>
              </a:lnSpc>
            </a:pP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Enteroviral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hastalıklar</a:t>
            </a:r>
          </a:p>
          <a:p>
            <a:pPr>
              <a:lnSpc>
                <a:spcPct val="150000"/>
              </a:lnSpc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 döküntüleri</a:t>
            </a:r>
          </a:p>
          <a:p>
            <a:pPr>
              <a:lnSpc>
                <a:spcPct val="150000"/>
              </a:lnSpc>
            </a:pP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Kawasaki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</a:t>
            </a:r>
            <a:endParaRPr lang="tr-TR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836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Kızamık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784976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Temas ve korunma</a:t>
            </a:r>
          </a:p>
          <a:p>
            <a:pPr algn="just"/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Çocukluk çağında 12. Ayda ve 48. Ayda  olmak üzere 2 doz KKK aşısı yapılır.  </a:t>
            </a:r>
          </a:p>
          <a:p>
            <a:pPr marL="457200" lvl="1" indent="0">
              <a:buNone/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(İlköğretim 1.Sınıfta okullarda uygulanan KKK ve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dabt-ipa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aşıları, 1 temmuz 2016 tarihinde doğanlardan başlamak üzere 48.Ayına girmiş olan tüm çocuklara aile hekimliği birimlerinde uygulanacaktır. )</a:t>
            </a:r>
            <a:endParaRPr lang="tr-TR" sz="1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 geçiren veya iki doz kızamık aşısı olan çocuklar ömür boyu bağışıktır.</a:t>
            </a:r>
          </a:p>
          <a:p>
            <a:pPr algn="just"/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 hastanın izolasyon odası negatif basınçlı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olmalıdır,bu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sağlanamıyorsa N95 ve üzeri maske takılmalıdır.</a:t>
            </a:r>
          </a:p>
          <a:p>
            <a:pPr algn="just"/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maske kullanmalıdır</a:t>
            </a:r>
          </a:p>
          <a:p>
            <a:pPr algn="just"/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Kızamıkla temas sonrası:</a:t>
            </a:r>
          </a:p>
          <a:p>
            <a:pPr lvl="1" algn="just"/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Aşısı olmayan ve aşı için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kontrendikasyonu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olmayan çocuklar, temastan sonraki 3 gün içinde aşı veya 6 gün içinde standart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ıg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uygulanabilir</a:t>
            </a:r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22A1F095-40D4-4696-9718-1BDE047BF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1F83339-F5DE-41D0-9A16-69E711AFF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ubecdc004">
            <a:extLst>
              <a:ext uri="{FF2B5EF4-FFF2-40B4-BE49-F238E27FC236}">
                <a16:creationId xmlns:a16="http://schemas.microsoft.com/office/drawing/2014/main" id="{6A8C141E-FA0A-4F90-A32A-B6ED40551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5929"/>
          <a:stretch/>
        </p:blipFill>
        <p:spPr bwMode="auto">
          <a:xfrm>
            <a:off x="6091083" y="10"/>
            <a:ext cx="305291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39B4E11D-B0E0-4BFD-8D6A-E79C7F795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2" y="618517"/>
            <a:ext cx="5004664" cy="1596177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23537" y="2367092"/>
            <a:ext cx="5688612" cy="342410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 = </a:t>
            </a:r>
            <a:r>
              <a:rPr lang="tr-T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Rubella</a:t>
            </a: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Üç gün kızamığı = Alman kızamığı</a:t>
            </a:r>
          </a:p>
          <a:p>
            <a:pPr marL="0" indent="0">
              <a:lnSpc>
                <a:spcPct val="110000"/>
              </a:lnSpc>
              <a:buNone/>
            </a:pPr>
            <a:endParaRPr lang="tr-TR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Etken </a:t>
            </a:r>
            <a:r>
              <a:rPr lang="tr-TR" sz="1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togaviridae</a:t>
            </a: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ailesinden  RNA virüsüdür.</a:t>
            </a: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Damlacık yoluyla bulaşır.</a:t>
            </a: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Sıklıkla kış ve ilkbahar aylarında görülür.</a:t>
            </a:r>
          </a:p>
          <a:p>
            <a:pPr>
              <a:lnSpc>
                <a:spcPct val="110000"/>
              </a:lnSpc>
            </a:pPr>
            <a:r>
              <a:rPr lang="tr-TR" sz="1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İnkübasyon</a:t>
            </a: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süresi 14-21 gündür. </a:t>
            </a: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Bildirimi zorunlu hastalıktır.</a:t>
            </a: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bulaştırıcı olduğu dönem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1000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döküntüden 5 gün önce ve döküntüden 6 gün sonradır.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tr-TR" sz="11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pt-B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tr-T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tr-T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B8E36E-2282-452A-A9D7-E38288D1C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8095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411EFDE-2BA1-4F3A-98D4-C840CBAAF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F078E2B-DAF6-42A5-A68F-3BB60048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909D05FD-283E-47CA-9684-8A6FEAFAF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8934" y="618517"/>
            <a:ext cx="2570318" cy="5596019"/>
          </a:xfrm>
          <a:prstGeom prst="roundRect">
            <a:avLst>
              <a:gd name="adj" fmla="val 483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0DDF81E-379D-4F72-BBC4-BDB4A5572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9579" y="833052"/>
            <a:ext cx="2326876" cy="1553189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kızamıkçık2">
            <a:extLst>
              <a:ext uri="{FF2B5EF4-FFF2-40B4-BE49-F238E27FC236}">
                <a16:creationId xmlns:a16="http://schemas.microsoft.com/office/drawing/2014/main" id="{1687A8F6-23C4-4663-A220-87F8DE20B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r="23988" b="-4"/>
          <a:stretch/>
        </p:blipFill>
        <p:spPr bwMode="auto">
          <a:xfrm>
            <a:off x="4997029" y="2734664"/>
            <a:ext cx="991788" cy="1663493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img.webmd.com/dtmcms/live/webmd/consumer_assets/site_images/articles/image_article_collections/mcgraw_hill_skin_atlases/childhood_skin_problems/CASPD_rubella.jpg?resize=646px:*&amp;output-quality=100">
            <a:extLst>
              <a:ext uri="{FF2B5EF4-FFF2-40B4-BE49-F238E27FC236}">
                <a16:creationId xmlns:a16="http://schemas.microsoft.com/office/drawing/2014/main" id="{485E4495-6943-47FC-A117-17FFD1533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5" r="19184" b="3"/>
          <a:stretch/>
        </p:blipFill>
        <p:spPr bwMode="auto">
          <a:xfrm>
            <a:off x="4625282" y="4433280"/>
            <a:ext cx="1382815" cy="1663493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22D75CCB-3E6E-42E4-9A62-FF114D7BD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3999" cy="68580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79514" y="2367092"/>
            <a:ext cx="4445765" cy="40862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 çocukluk çağında tehlikeli bir hastalık değildir. 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Önemi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konjenital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rubella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sendromuna neden olmasıdır.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Özellikle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postauriküler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suboksipital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posteroservikal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lap olabilir.</a:t>
            </a:r>
            <a:r>
              <a:rPr lang="tr-TR" altLang="tr-TR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altLang="tr-TR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Theodor</a:t>
            </a:r>
            <a:r>
              <a:rPr lang="tr-TR" altLang="tr-TR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fenomoni</a:t>
            </a: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0000"/>
              </a:lnSpc>
            </a:pPr>
            <a:endParaRPr 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çıkmadan kısa süre önce yumuşak damakta pembe renkli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enantemler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Forchheimer</a:t>
            </a:r>
            <a:r>
              <a:rPr lang="tr-TR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lekeleri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görülür.</a:t>
            </a:r>
          </a:p>
          <a:p>
            <a:pPr>
              <a:lnSpc>
                <a:spcPct val="110000"/>
              </a:lnSpc>
            </a:pPr>
            <a:endParaRPr lang="tr-T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tr-TR" sz="1500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67994" y="260648"/>
            <a:ext cx="4923153" cy="1573863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0CE9801-7086-42E3-8C83-47D48BC67C17}"/>
              </a:ext>
            </a:extLst>
          </p:cNvPr>
          <p:cNvSpPr txBox="1"/>
          <p:nvPr/>
        </p:nvSpPr>
        <p:spPr>
          <a:xfrm>
            <a:off x="6492842" y="2638497"/>
            <a:ext cx="21664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Konjenital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rubella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sendromu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İşitme kaybı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Katarakt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Konjenital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kalp bulguları(PDA,VSD)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Mikrosefali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Mental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retardasyon</a:t>
            </a:r>
            <a:endParaRPr lang="tr-T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82912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6229DE55-9ED8-4F0A-BDE2-9BACC95B1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C05229C-B2FC-4483-9BD7-22481B3F5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>
            <a:extLst>
              <a:ext uri="{FF2B5EF4-FFF2-40B4-BE49-F238E27FC236}">
                <a16:creationId xmlns:a16="http://schemas.microsoft.com/office/drawing/2014/main" id="{5699CF2A-9801-4051-8656-9168010A9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8839" y="-2"/>
            <a:ext cx="3635161" cy="68580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CC4FEE0-61D7-4245-BCCE-FCB9F7351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8068" y="1036593"/>
            <a:ext cx="1338700" cy="203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D67D933-0E5E-493A-A534-7264E38F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985" y="-2"/>
            <a:ext cx="60985" cy="414223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2ED7880-C0E3-4A19-A01E-173C6C654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6" t="10020" r="14424" b="15016"/>
          <a:stretch/>
        </p:blipFill>
        <p:spPr bwMode="auto">
          <a:xfrm>
            <a:off x="7530188" y="971146"/>
            <a:ext cx="1422594" cy="216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6AF592-B8D7-4A42-8511-85F4E79E0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95455" y="4146185"/>
            <a:ext cx="3626045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CFC782F-FC0F-4A96-9FC5-AAA0ADE8F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6970" y="-2"/>
            <a:ext cx="60985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DD6A3F4-92A6-4E8C-9C43-64D69080B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0233" y="4540243"/>
            <a:ext cx="1307565" cy="191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17A546-8257-425D-BD8F-C37D5004C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57"/>
            <a:ext cx="9144000" cy="68580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56522" y="2367092"/>
            <a:ext cx="4587334" cy="38813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tr-TR" altLang="tr-TR" b="1" dirty="0">
                <a:latin typeface="Arial Unicode MS" pitchFamily="34" charset="-128"/>
              </a:rPr>
              <a:t>Döküntü</a:t>
            </a:r>
            <a:endParaRPr lang="tr-TR" altLang="tr-TR" sz="1400" dirty="0">
              <a:latin typeface="Arial Unicode MS" pitchFamily="34" charset="-128"/>
            </a:endParaRPr>
          </a:p>
          <a:p>
            <a:pPr>
              <a:lnSpc>
                <a:spcPct val="110000"/>
              </a:lnSpc>
            </a:pPr>
            <a:r>
              <a:rPr lang="tr-TR" alt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Makülopapüler</a:t>
            </a: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özelliktedir.</a:t>
            </a:r>
          </a:p>
          <a:p>
            <a:pPr>
              <a:lnSpc>
                <a:spcPct val="110000"/>
              </a:lnSpc>
            </a:pP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Yüzden başlar.</a:t>
            </a:r>
          </a:p>
          <a:p>
            <a:pPr>
              <a:lnSpc>
                <a:spcPct val="110000"/>
              </a:lnSpc>
            </a:pP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Gövde ve ayağa doğru yayılır.</a:t>
            </a:r>
          </a:p>
          <a:p>
            <a:pPr>
              <a:lnSpc>
                <a:spcPct val="110000"/>
              </a:lnSpc>
            </a:pP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Genelde kaşıntılıdır.</a:t>
            </a:r>
          </a:p>
          <a:p>
            <a:pPr>
              <a:lnSpc>
                <a:spcPct val="110000"/>
              </a:lnSpc>
            </a:pP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Birleşme eğilimi göstermez.</a:t>
            </a:r>
          </a:p>
          <a:p>
            <a:pPr>
              <a:lnSpc>
                <a:spcPct val="110000"/>
              </a:lnSpc>
            </a:pP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Hızlı yayılıp hızlı kaybolur (1-3 gün).</a:t>
            </a:r>
          </a:p>
          <a:p>
            <a:pPr>
              <a:lnSpc>
                <a:spcPct val="110000"/>
              </a:lnSpc>
            </a:pP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Yıkanma sonrası döküntü artabilir.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Soyulma ve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hiperpigmentasyon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görülmez. </a:t>
            </a:r>
          </a:p>
          <a:p>
            <a:pPr marL="0" indent="0">
              <a:lnSpc>
                <a:spcPct val="110000"/>
              </a:lnSpc>
              <a:buNone/>
            </a:pPr>
            <a:endParaRPr lang="tr-TR" sz="14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tr-T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tr-TR" sz="1400" dirty="0"/>
          </a:p>
          <a:p>
            <a:pPr marL="0" indent="0">
              <a:lnSpc>
                <a:spcPct val="110000"/>
              </a:lnSpc>
              <a:buNone/>
            </a:pPr>
            <a:endParaRPr lang="tr-TR" sz="1400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2" y="640831"/>
            <a:ext cx="4358523" cy="1573863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568002" y="1844824"/>
            <a:ext cx="8036446" cy="45365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</a:t>
            </a:r>
          </a:p>
          <a:p>
            <a:pPr algn="just"/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Özgün bir tedavisi yoktur. Destek tedavileri yapılır.</a:t>
            </a:r>
          </a:p>
          <a:p>
            <a:pPr algn="just"/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Antipiretik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kullanılabilir.</a:t>
            </a:r>
          </a:p>
          <a:p>
            <a:pPr algn="just"/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uygulanması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fetal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enfeksiyonu önlemez(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viremi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7-10 gün önce başlar)</a:t>
            </a:r>
          </a:p>
          <a:p>
            <a:pPr marL="0" indent="0" algn="just"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Korunma</a:t>
            </a:r>
          </a:p>
          <a:p>
            <a:pPr algn="just"/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 12. ayda ve 48.ayda yapılır.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514528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Komplikayonlar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Eklem ağrısı</a:t>
            </a:r>
          </a:p>
          <a:p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Artrit</a:t>
            </a: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Trombositopeni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(çocuklarda en sık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Purpura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Sevk kriterleri</a:t>
            </a:r>
          </a:p>
          <a:p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Trombositopeni</a:t>
            </a:r>
            <a:endParaRPr lang="tr-TR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784976" cy="4997152"/>
          </a:xfrm>
        </p:spPr>
        <p:txBody>
          <a:bodyPr/>
          <a:lstStyle/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Ayırıcı Tanı:</a:t>
            </a:r>
          </a:p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Kızamık, </a:t>
            </a:r>
          </a:p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Hastalık, </a:t>
            </a:r>
          </a:p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Hastalık, </a:t>
            </a:r>
          </a:p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 döküntüleri, </a:t>
            </a:r>
          </a:p>
          <a:p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Adenovirus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enfeksiyonları.</a:t>
            </a:r>
          </a:p>
        </p:txBody>
      </p:sp>
    </p:spTree>
    <p:extLst>
      <p:ext uri="{BB962C8B-B14F-4D97-AF65-F5344CB8AC3E}">
        <p14:creationId xmlns:p14="http://schemas.microsoft.com/office/powerpoint/2010/main" val="2400993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FBC03EB-862D-4D76-86C8-D46EA6870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F5AF27D-8968-4026-A0D7-F3C1095D8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 descr="kişi, iç mekan, bebek, yatak içeren bir resim&#10;&#10;Açıklama otomatik olarak oluşturuldu">
            <a:extLst>
              <a:ext uri="{FF2B5EF4-FFF2-40B4-BE49-F238E27FC236}">
                <a16:creationId xmlns:a16="http://schemas.microsoft.com/office/drawing/2014/main" id="{EA4D2BF0-30AD-4E43-858E-FCA3069A3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r="8952"/>
          <a:stretch/>
        </p:blipFill>
        <p:spPr>
          <a:xfrm>
            <a:off x="482598" y="980728"/>
            <a:ext cx="2996694" cy="362796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C00582-EE13-4000-838D-ABBF1D2B4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961890" y="2367092"/>
            <a:ext cx="4391561" cy="384744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tr-TR" sz="13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Eritema</a:t>
            </a:r>
            <a:r>
              <a:rPr lang="tr-TR" sz="13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3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enfeksiyozum</a:t>
            </a:r>
            <a:r>
              <a:rPr lang="tr-TR" sz="1300" b="1">
                <a:latin typeface="Times New Roman" panose="02020603050405020304" pitchFamily="18" charset="0"/>
                <a:cs typeface="Times New Roman" panose="02020603050405020304" pitchFamily="18" charset="0"/>
              </a:rPr>
              <a:t> = Beşinci hastalık</a:t>
            </a:r>
          </a:p>
          <a:p>
            <a:pPr marL="0" indent="0">
              <a:lnSpc>
                <a:spcPct val="110000"/>
              </a:lnSpc>
              <a:buNone/>
            </a:pPr>
            <a:endParaRPr lang="tr-TR" sz="13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altLang="tr-TR" sz="1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Etken </a:t>
            </a:r>
            <a:r>
              <a:rPr lang="tr-TR" altLang="tr-TR" sz="1300" cap="none" err="1">
                <a:latin typeface="Times New Roman" panose="02020603050405020304" pitchFamily="18" charset="0"/>
                <a:cs typeface="Times New Roman" panose="02020603050405020304" pitchFamily="18" charset="0"/>
              </a:rPr>
              <a:t>Parvovirüs</a:t>
            </a:r>
            <a:r>
              <a:rPr lang="tr-TR" altLang="tr-TR" sz="1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 B19’dur</a:t>
            </a:r>
            <a:endParaRPr lang="tr-TR" sz="1300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sv-SE" sz="1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En sık 5-15 yaş arası </a:t>
            </a:r>
            <a:r>
              <a:rPr lang="tr-TR" sz="1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çocuklar </a:t>
            </a:r>
            <a:r>
              <a:rPr lang="tr-TR" altLang="tr-TR" sz="1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görülür.</a:t>
            </a:r>
          </a:p>
          <a:p>
            <a:pPr>
              <a:lnSpc>
                <a:spcPct val="110000"/>
              </a:lnSpc>
            </a:pPr>
            <a:r>
              <a:rPr lang="tr-TR" altLang="tr-TR" sz="1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Sıklıkla kış - ilkbahar aylarında görülür.</a:t>
            </a:r>
          </a:p>
          <a:p>
            <a:pPr>
              <a:lnSpc>
                <a:spcPct val="110000"/>
              </a:lnSpc>
            </a:pPr>
            <a:r>
              <a:rPr lang="tr-TR" altLang="tr-TR" sz="1300" cap="none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İnkübasyon</a:t>
            </a:r>
            <a:r>
              <a:rPr lang="tr-TR" altLang="tr-TR" sz="1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süresi 4-14 gündür.</a:t>
            </a:r>
          </a:p>
          <a:p>
            <a:pPr>
              <a:lnSpc>
                <a:spcPct val="110000"/>
              </a:lnSpc>
            </a:pPr>
            <a:r>
              <a:rPr lang="tr-TR" altLang="tr-TR" sz="1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Bulaş solunum yoluyla olur.</a:t>
            </a:r>
            <a:endParaRPr lang="tr-TR" sz="1300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Bulaştırıcılık döküntüden önce başlayıp, 1-2 gün sonrasına kadar devam eder</a:t>
            </a:r>
          </a:p>
          <a:p>
            <a:pPr>
              <a:lnSpc>
                <a:spcPct val="110000"/>
              </a:lnSpc>
            </a:pPr>
            <a:r>
              <a:rPr lang="tr-TR" sz="1300" cap="none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Prodromal</a:t>
            </a:r>
            <a:r>
              <a:rPr lang="tr-TR" sz="1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dönemi yoktur.</a:t>
            </a:r>
          </a:p>
          <a:p>
            <a:pPr>
              <a:lnSpc>
                <a:spcPct val="110000"/>
              </a:lnSpc>
            </a:pPr>
            <a:r>
              <a:rPr lang="tr-TR" sz="1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Aniden yüzde </a:t>
            </a:r>
            <a:r>
              <a:rPr lang="tr-TR" altLang="tr-TR" sz="1300" cap="none" err="1">
                <a:latin typeface="Times New Roman" panose="02020603050405020304" pitchFamily="18" charset="0"/>
                <a:cs typeface="Times New Roman" panose="02020603050405020304" pitchFamily="18" charset="0"/>
              </a:rPr>
              <a:t>makulopapüler</a:t>
            </a:r>
            <a:r>
              <a:rPr lang="tr-TR" altLang="tr-TR" sz="1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tarzda döküntü </a:t>
            </a:r>
            <a:r>
              <a:rPr lang="tr-TR" sz="1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ile başlar. </a:t>
            </a:r>
          </a:p>
          <a:p>
            <a:pPr>
              <a:lnSpc>
                <a:spcPct val="110000"/>
              </a:lnSpc>
            </a:pPr>
            <a:endParaRPr lang="tr-TR" sz="13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tr-TR" sz="13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tr-TR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tr-TR" sz="130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61890" y="618517"/>
            <a:ext cx="4391562" cy="1596177"/>
          </a:xfrm>
        </p:spPr>
        <p:txBody>
          <a:bodyPr>
            <a:normAutofit/>
          </a:bodyPr>
          <a:lstStyle/>
          <a:p>
            <a:r>
              <a:rPr lang="tr-TR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Eritema</a:t>
            </a:r>
            <a:r>
              <a:rPr lang="tr-TR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Enfeksiyozum</a:t>
            </a: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B8B40D2-C1D0-4630-8784-1AA8FAE84730}"/>
              </a:ext>
            </a:extLst>
          </p:cNvPr>
          <p:cNvSpPr txBox="1"/>
          <p:nvPr/>
        </p:nvSpPr>
        <p:spPr>
          <a:xfrm>
            <a:off x="611560" y="4863878"/>
            <a:ext cx="2219736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alt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Baş ağrısı (%20)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alt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 (%20)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alt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Boğaz ağrısı (%15)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alt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Kaşıntı (%15)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alt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Burun akıntısı (%10)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alt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Karın ağrısı (%10)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altLang="tr-T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Artralji</a:t>
            </a:r>
            <a:r>
              <a:rPr lang="tr-TR" altLang="tr-T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(%10)</a:t>
            </a:r>
            <a:endParaRPr lang="tr-TR" sz="1100" b="1" dirty="0"/>
          </a:p>
        </p:txBody>
      </p:sp>
    </p:spTree>
    <p:extLst>
      <p:ext uri="{BB962C8B-B14F-4D97-AF65-F5344CB8AC3E}">
        <p14:creationId xmlns:p14="http://schemas.microsoft.com/office/powerpoint/2010/main" val="151855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A1B1FB5C-02AC-4A11-9B9E-D6FAE4AA1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3F72C88A-0506-4B12-8C66-DC953526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phic 64" descr="Eğitim">
            <a:extLst>
              <a:ext uri="{FF2B5EF4-FFF2-40B4-BE49-F238E27FC236}">
                <a16:creationId xmlns:a16="http://schemas.microsoft.com/office/drawing/2014/main" id="{57C6330F-428B-4AF4-A882-226554A8C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1083" y="2148299"/>
            <a:ext cx="2570319" cy="257031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E8C338B-9565-4F98-872C-2008B624B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2" y="640831"/>
            <a:ext cx="4923153" cy="1573863"/>
          </a:xfrm>
        </p:spPr>
        <p:txBody>
          <a:bodyPr>
            <a:normAutofit/>
          </a:bodyPr>
          <a:lstStyle/>
          <a:p>
            <a:r>
              <a:rPr lang="tr-TR" b="1">
                <a:latin typeface="Times New Roman" panose="02020603050405020304" pitchFamily="18" charset="0"/>
                <a:cs typeface="Times New Roman" panose="02020603050405020304" pitchFamily="18" charset="0"/>
              </a:rPr>
              <a:t>Amaç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885362C9-D16F-4875-A33E-0F93E5248B0A}"/>
              </a:ext>
            </a:extLst>
          </p:cNvPr>
          <p:cNvSpPr/>
          <p:nvPr/>
        </p:nvSpPr>
        <p:spPr>
          <a:xfrm>
            <a:off x="539276" y="2855525"/>
            <a:ext cx="5012532" cy="766621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685330" y="2367092"/>
            <a:ext cx="4923155" cy="3881309"/>
          </a:xfrm>
        </p:spPr>
        <p:txBody>
          <a:bodyPr>
            <a:normAutofit/>
          </a:bodyPr>
          <a:lstStyle/>
          <a:p>
            <a:endParaRPr lang="tr-TR" dirty="0"/>
          </a:p>
          <a:p>
            <a:pPr>
              <a:buFont typeface="Wingdings" panose="05000000000000000000" pitchFamily="2" charset="2"/>
              <a:buChar char="§"/>
            </a:pP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Döküntülü hastaya yaklaşım ve döküntülü hastalıklar hakkında bilgi vermek.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8BCF6309-4C51-4224-A01E-C003EF63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B8FF44C-06A1-4729-B78C-0C61E4B79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D0782207-7EAB-4A53-B973-F68403B57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618517"/>
            <a:ext cx="2996691" cy="5596019"/>
          </a:xfrm>
          <a:prstGeom prst="roundRect">
            <a:avLst>
              <a:gd name="adj" fmla="val 483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EEK: fifth disease  - erythema infectiosum">
            <a:hlinkClick r:id="rId3" tooltip="CHEEK: fifth disease  - erythema infectiosum"/>
            <a:extLst>
              <a:ext uri="{FF2B5EF4-FFF2-40B4-BE49-F238E27FC236}">
                <a16:creationId xmlns:a16="http://schemas.microsoft.com/office/drawing/2014/main" id="{41D1B01A-8DEE-407C-A936-700605ED8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789" y="783108"/>
            <a:ext cx="2656302" cy="2550050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852AF5D-AA9B-4640-AE22-DD733A95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796" y="3498823"/>
            <a:ext cx="2584288" cy="2575674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488072F8-656D-483C-A707-A9549B51D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61890" y="618517"/>
            <a:ext cx="4391562" cy="1596177"/>
          </a:xfrm>
        </p:spPr>
        <p:txBody>
          <a:bodyPr>
            <a:normAutofit/>
          </a:bodyPr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Eritema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Enfeksiyozum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851920" y="2367092"/>
            <a:ext cx="4501531" cy="38474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tr-T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Evre: Yüzde 'tokat yemiş görünümü' denilen kızıla benzeyen tablodur. 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Evre: Gövdede ve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ekstremite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proksimaline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yerleşen, ortadan solmaya başlayan,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retiküler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'dantel tarzı' 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olur.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Ekstansör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bölgelerde görülür, el ve ayaklar korunur. 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Evre: Sıcak banyo, heyecan, egzersiz ve minör travmalar sonucu oluşan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rekürren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döküntüler alevlenme ve azalmalarla, ortalama 11 gün (2-39 gün)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tr-TR" sz="1400" dirty="0"/>
          </a:p>
          <a:p>
            <a:pPr>
              <a:lnSpc>
                <a:spcPct val="110000"/>
              </a:lnSpc>
            </a:pP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0128" y="158637"/>
            <a:ext cx="7773338" cy="1596177"/>
          </a:xfrm>
        </p:spPr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Eritema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Enfeksiyozum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28800"/>
            <a:ext cx="3886200" cy="2448272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E4F6E5-963C-43D3-94D6-0D2401782D2F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çok </a:t>
            </a:r>
            <a:r>
              <a:rPr lang="tr-T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kaşıntılıdır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soyulma olmaksızın iyileşir. </a:t>
            </a:r>
          </a:p>
          <a:p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1331640" y="1628800"/>
            <a:ext cx="2520280" cy="2520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146" name="Picture 2" descr="Ä°lgili re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396043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2195736" y="5085184"/>
            <a:ext cx="1296144" cy="3600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1729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Eritema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Enfeksiyozum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42520" cy="48531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dirty="0"/>
              <a:t>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</a:t>
            </a:r>
          </a:p>
          <a:p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Spesifik bir </a:t>
            </a:r>
            <a:r>
              <a:rPr lang="tr-TR" sz="2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antiviral</a:t>
            </a:r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ilacı yoktur.</a:t>
            </a:r>
          </a:p>
          <a:p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Tedavisi </a:t>
            </a:r>
            <a:r>
              <a:rPr lang="tr-TR" sz="2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semptomatiktir</a:t>
            </a:r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tr-TR" sz="28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tr-T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Komplikasyonları</a:t>
            </a:r>
          </a:p>
          <a:p>
            <a:pPr algn="just"/>
            <a:r>
              <a:rPr lang="tr-TR" sz="2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Artrit,artralji</a:t>
            </a:r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(en sık)</a:t>
            </a:r>
          </a:p>
          <a:p>
            <a:pPr algn="just"/>
            <a:r>
              <a:rPr lang="tr-TR" sz="23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Eldiven çorap </a:t>
            </a:r>
            <a:r>
              <a:rPr lang="tr-TR" sz="23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send</a:t>
            </a:r>
            <a:r>
              <a:rPr lang="tr-TR" sz="23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 ayakta </a:t>
            </a:r>
            <a:r>
              <a:rPr lang="tr-TR" sz="23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peteşi</a:t>
            </a:r>
            <a:r>
              <a:rPr lang="tr-TR" sz="23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benzeri)</a:t>
            </a:r>
          </a:p>
          <a:p>
            <a:pPr algn="just"/>
            <a:r>
              <a:rPr lang="tr-TR" sz="23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Fetal</a:t>
            </a:r>
            <a:r>
              <a:rPr lang="tr-TR" sz="23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3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hidrops</a:t>
            </a:r>
            <a:endParaRPr lang="tr-TR" sz="23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2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Aplastik</a:t>
            </a:r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kriz,</a:t>
            </a:r>
          </a:p>
          <a:p>
            <a:pPr algn="just"/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Kronik kemik iliği yetersizliği</a:t>
            </a:r>
          </a:p>
          <a:p>
            <a:pPr marL="0" indent="0" algn="just">
              <a:buNone/>
            </a:pPr>
            <a:r>
              <a:rPr lang="tr-TR" sz="2800" dirty="0"/>
              <a:t>  </a:t>
            </a:r>
            <a:r>
              <a:rPr lang="tr-T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Sevk kriterleri</a:t>
            </a:r>
          </a:p>
          <a:p>
            <a:r>
              <a:rPr lang="tr-TR" sz="2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Aplastik</a:t>
            </a:r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kriz</a:t>
            </a:r>
          </a:p>
          <a:p>
            <a:pPr algn="just"/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47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Eritema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Enfeksiyozum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86536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Ayırıcı Tanı</a:t>
            </a:r>
            <a:endParaRPr lang="tr-TR" alt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</a:t>
            </a:r>
          </a:p>
          <a:p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</a:p>
          <a:p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Enteroviral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enfeksiyonlar </a:t>
            </a:r>
          </a:p>
          <a:p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Kawasaki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</a:t>
            </a:r>
          </a:p>
          <a:p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Ebstein-barr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enfeksiyonları</a:t>
            </a:r>
          </a:p>
          <a:p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Otoimm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hastalıklar</a:t>
            </a:r>
          </a:p>
          <a:p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 döküntüleri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61890" y="618517"/>
            <a:ext cx="4391562" cy="1596177"/>
          </a:xfrm>
        </p:spPr>
        <p:txBody>
          <a:bodyPr>
            <a:normAutofit/>
          </a:bodyPr>
          <a:lstStyle/>
          <a:p>
            <a:r>
              <a:rPr lang="tr-TR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Roseola</a:t>
            </a:r>
            <a:r>
              <a:rPr lang="tr-TR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infantum</a:t>
            </a:r>
            <a:endParaRPr lang="tr-TR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419872" y="2367092"/>
            <a:ext cx="4933579" cy="384744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tr-T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Roseola</a:t>
            </a: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infantum</a:t>
            </a: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 Hastalık = </a:t>
            </a:r>
            <a:r>
              <a:rPr lang="tr-T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Ekzantema</a:t>
            </a: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subitum</a:t>
            </a:r>
            <a:endParaRPr lang="tr-T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tr-T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herpesvirüs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(HHV) tip 6’nın yol açar</a:t>
            </a:r>
          </a:p>
          <a:p>
            <a:pPr>
              <a:lnSpc>
                <a:spcPct val="110000"/>
              </a:lnSpc>
            </a:pP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İnkübasyon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süresi 10 gündür. </a:t>
            </a:r>
          </a:p>
          <a:p>
            <a:pPr>
              <a:lnSpc>
                <a:spcPct val="110000"/>
              </a:lnSpc>
            </a:pPr>
            <a:r>
              <a:rPr lang="tr-TR" alt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Solunum yoluyla bulaşır.</a:t>
            </a:r>
            <a:endParaRPr 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Bulaştırıcılık süresi bilinmemektedir. 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sık 6 ay- 3 yaş arasında görülür. 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7673653-4B1F-4435-9E4B-954CA30F77D5}"/>
              </a:ext>
            </a:extLst>
          </p:cNvPr>
          <p:cNvGrpSpPr>
            <a:grpSpLocks/>
          </p:cNvGrpSpPr>
          <p:nvPr/>
        </p:nvGrpSpPr>
        <p:grpSpPr bwMode="auto">
          <a:xfrm>
            <a:off x="395536" y="818535"/>
            <a:ext cx="2448272" cy="5220929"/>
            <a:chOff x="3680" y="663"/>
            <a:chExt cx="1368" cy="3629"/>
          </a:xfrm>
        </p:grpSpPr>
        <p:pic>
          <p:nvPicPr>
            <p:cNvPr id="5" name="Picture 5" descr="subitum4">
              <a:extLst>
                <a:ext uri="{FF2B5EF4-FFF2-40B4-BE49-F238E27FC236}">
                  <a16:creationId xmlns:a16="http://schemas.microsoft.com/office/drawing/2014/main" id="{AEA4B701-BA0A-4D63-A774-A4D6BB6D6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" y="663"/>
              <a:ext cx="1362" cy="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subitum5">
              <a:extLst>
                <a:ext uri="{FF2B5EF4-FFF2-40B4-BE49-F238E27FC236}">
                  <a16:creationId xmlns:a16="http://schemas.microsoft.com/office/drawing/2014/main" id="{B9F32705-A885-4F53-AE28-EF91E44A2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" y="2478"/>
              <a:ext cx="1368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kişi, dövme, kadın, bebek içeren bir resim&#10;&#10;Açıklama otomatik olarak oluşturuldu">
            <a:extLst>
              <a:ext uri="{FF2B5EF4-FFF2-40B4-BE49-F238E27FC236}">
                <a16:creationId xmlns:a16="http://schemas.microsoft.com/office/drawing/2014/main" id="{9614FE80-53C3-4662-9731-422F000C1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732194"/>
            <a:ext cx="2880611" cy="208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6211" y="285851"/>
            <a:ext cx="4391562" cy="1596177"/>
          </a:xfrm>
        </p:spPr>
        <p:txBody>
          <a:bodyPr>
            <a:normAutofit/>
          </a:bodyPr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Roseola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infantum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790548" y="1772815"/>
            <a:ext cx="7453860" cy="479933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tr-T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Prodromal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dönem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 başlayan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40°c’ye yükselen ateş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Hafif nezle</a:t>
            </a:r>
          </a:p>
          <a:p>
            <a:pPr>
              <a:lnSpc>
                <a:spcPct val="110000"/>
              </a:lnSpc>
            </a:pP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HASTALIK SEYRİNDE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Febril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konvülziyon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(en sık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İshal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Öksürük</a:t>
            </a:r>
          </a:p>
          <a:p>
            <a:pPr>
              <a:lnSpc>
                <a:spcPct val="110000"/>
              </a:lnSpc>
            </a:pPr>
            <a:endParaRPr lang="tr-TR" sz="700" dirty="0"/>
          </a:p>
          <a:p>
            <a:pPr>
              <a:lnSpc>
                <a:spcPct val="110000"/>
              </a:lnSpc>
            </a:pPr>
            <a:endParaRPr lang="tr-TR" sz="700" dirty="0"/>
          </a:p>
          <a:p>
            <a:pPr>
              <a:lnSpc>
                <a:spcPct val="110000"/>
              </a:lnSpc>
            </a:pPr>
            <a:endParaRPr lang="tr-TR" sz="700" dirty="0"/>
          </a:p>
          <a:p>
            <a:pPr>
              <a:lnSpc>
                <a:spcPct val="110000"/>
              </a:lnSpc>
            </a:pPr>
            <a:endParaRPr lang="tr-TR" sz="700" dirty="0"/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BC03EB-862D-4D76-86C8-D46EA6870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F5AF27D-8968-4026-A0D7-F3C1095D8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kişi, dövme, kadın, bebek içeren bir resim&#10;&#10;Açıklama otomatik olarak oluşturuldu">
            <a:extLst>
              <a:ext uri="{FF2B5EF4-FFF2-40B4-BE49-F238E27FC236}">
                <a16:creationId xmlns:a16="http://schemas.microsoft.com/office/drawing/2014/main" id="{9614FE80-53C3-4662-9731-422F000C1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598" y="2333971"/>
            <a:ext cx="2996694" cy="2165111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C00582-EE13-4000-838D-ABBF1D2B4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961890" y="2367092"/>
            <a:ext cx="4391561" cy="384744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tr-TR" sz="13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 çok yüksek olmasına rağmen genel durum son derece iyidir.</a:t>
            </a:r>
          </a:p>
          <a:p>
            <a:pPr>
              <a:lnSpc>
                <a:spcPct val="110000"/>
              </a:lnSpc>
            </a:pPr>
            <a:r>
              <a:rPr lang="tr-TR" sz="1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 39-40 dereceye yükselir 2-3 gün sürer.</a:t>
            </a:r>
          </a:p>
          <a:p>
            <a:pPr>
              <a:lnSpc>
                <a:spcPct val="110000"/>
              </a:lnSpc>
            </a:pPr>
            <a:r>
              <a:rPr lang="tr-TR" sz="1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Döküntüden önce </a:t>
            </a:r>
            <a:r>
              <a:rPr lang="tr-TR" sz="1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periorbital</a:t>
            </a:r>
            <a:r>
              <a:rPr lang="tr-TR" sz="1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ödem </a:t>
            </a:r>
            <a:r>
              <a:rPr lang="tr-TR" sz="1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patognomiktir</a:t>
            </a:r>
            <a:r>
              <a:rPr lang="tr-TR" sz="1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tr-TR" sz="1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Ateşin düşmesiyle omuzdan başlayan ve karın cildine yayılan </a:t>
            </a:r>
            <a:r>
              <a:rPr lang="tr-TR" sz="1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makülopapüler</a:t>
            </a:r>
            <a:r>
              <a:rPr lang="tr-TR" sz="1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döküntü </a:t>
            </a:r>
            <a:r>
              <a:rPr lang="tr-TR" sz="1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tipiktir.En</a:t>
            </a:r>
            <a:r>
              <a:rPr lang="tr-TR" sz="1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yüz ve kollarda görülür</a:t>
            </a:r>
          </a:p>
          <a:p>
            <a:pPr>
              <a:lnSpc>
                <a:spcPct val="110000"/>
              </a:lnSpc>
            </a:pPr>
            <a:r>
              <a:rPr lang="tr-TR" sz="1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1- 2 günde geçer</a:t>
            </a:r>
          </a:p>
          <a:p>
            <a:pPr>
              <a:lnSpc>
                <a:spcPct val="110000"/>
              </a:lnSpc>
            </a:pPr>
            <a:r>
              <a:rPr lang="tr-TR" sz="1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Soyulma ve </a:t>
            </a:r>
            <a:r>
              <a:rPr lang="tr-TR" sz="1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hiperpigmentasyon</a:t>
            </a:r>
            <a:r>
              <a:rPr lang="tr-TR" sz="1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olmaksızın iyileşir. </a:t>
            </a:r>
          </a:p>
          <a:p>
            <a:pPr>
              <a:lnSpc>
                <a:spcPct val="110000"/>
              </a:lnSpc>
            </a:pPr>
            <a:endParaRPr lang="tr-TR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  <a:p>
            <a:pPr>
              <a:lnSpc>
                <a:spcPct val="110000"/>
              </a:lnSpc>
            </a:pPr>
            <a:endParaRPr lang="tr-TR" sz="1300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61890" y="618517"/>
            <a:ext cx="4391562" cy="1596177"/>
          </a:xfrm>
        </p:spPr>
        <p:txBody>
          <a:bodyPr>
            <a:normAutofit/>
          </a:bodyPr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Roseola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infantum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7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Roseola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infantum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514528" cy="4997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Tanı </a:t>
            </a:r>
          </a:p>
          <a:p>
            <a:pPr algn="just"/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Klinik</a:t>
            </a:r>
          </a:p>
          <a:p>
            <a:pPr algn="just"/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Seroloji</a:t>
            </a: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Spesifik tedavisi yok</a:t>
            </a:r>
          </a:p>
          <a:p>
            <a:pPr algn="just"/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Destek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tedavisi,antipiretik</a:t>
            </a: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ACB02389-29C1-4B71-9C3B-D4B87493B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32856"/>
            <a:ext cx="4886678" cy="24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51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Roseola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infantum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514528" cy="499715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Komplikasyonları</a:t>
            </a: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Ateşli </a:t>
            </a:r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konvülziyon</a:t>
            </a:r>
            <a:endParaRPr lang="tr-TR" sz="19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Aseptik menenjit</a:t>
            </a:r>
          </a:p>
          <a:p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</a:t>
            </a:r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Ayırıcı Tanı</a:t>
            </a:r>
            <a:endParaRPr lang="tr-TR" alt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alt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</a:t>
            </a:r>
          </a:p>
          <a:p>
            <a:r>
              <a:rPr lang="tr-TR" alt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</a:p>
          <a:p>
            <a:r>
              <a:rPr lang="tr-TR" alt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Kızıl</a:t>
            </a:r>
          </a:p>
          <a:p>
            <a:r>
              <a:rPr lang="tr-TR" alt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Enteroviral</a:t>
            </a:r>
            <a:r>
              <a:rPr lang="tr-TR" alt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enfeksiyonlar</a:t>
            </a:r>
          </a:p>
          <a:p>
            <a:r>
              <a:rPr lang="tr-TR" alt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 döküntüleri</a:t>
            </a:r>
            <a:endParaRPr lang="tr-TR" sz="19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ACB02389-29C1-4B71-9C3B-D4B87493B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08920"/>
            <a:ext cx="4886678" cy="24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052095-6D4E-412C-BDAD-22612DA69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606ADE0-AB1F-4565-8DAA-F90389572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30958C6-8F8A-4476-B8C2-CFC4646A0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916832"/>
            <a:ext cx="3168352" cy="3689262"/>
          </a:xfrm>
          <a:prstGeom prst="roundRect">
            <a:avLst>
              <a:gd name="adj" fmla="val 298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77F438-9D32-4287-9708-0AC36FEBC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052890" y="2202037"/>
            <a:ext cx="4608512" cy="401423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Suçiçeği = </a:t>
            </a:r>
            <a:r>
              <a:rPr lang="tr-T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Varisella</a:t>
            </a:r>
            <a:endParaRPr lang="tr-T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tr-T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Etken </a:t>
            </a:r>
            <a:r>
              <a:rPr lang="tr-TR" sz="1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herpesvirüs</a:t>
            </a: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grubundan </a:t>
            </a:r>
            <a:r>
              <a:rPr lang="tr-TR" sz="1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varicella-zoster’dir</a:t>
            </a: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sık 1-6 yaşları arasında görülür.</a:t>
            </a:r>
          </a:p>
          <a:p>
            <a:pPr>
              <a:lnSpc>
                <a:spcPct val="110000"/>
              </a:lnSpc>
            </a:pPr>
            <a:r>
              <a:rPr lang="tr-TR" sz="1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İnkübasyon</a:t>
            </a: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süresi 11-21 gündür. </a:t>
            </a: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Solunum yoluyla bulaşır.</a:t>
            </a:r>
          </a:p>
          <a:p>
            <a:pPr>
              <a:lnSpc>
                <a:spcPct val="110000"/>
              </a:lnSpc>
            </a:pP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Bulaştırıcılığı döküntüden 2 gün öncesinde başlar ,lezyonlar </a:t>
            </a:r>
            <a:r>
              <a:rPr lang="tr-TR" sz="1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kurutlanana</a:t>
            </a:r>
            <a:r>
              <a:rPr lang="tr-TR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kadar devam eder.</a:t>
            </a:r>
            <a:endParaRPr lang="tr-TR" sz="1400" cap="none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131840" y="314087"/>
            <a:ext cx="2514096" cy="1573863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Suçiçeği</a:t>
            </a:r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F02843-45E8-4403-8955-54CA98A19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4951" y="0"/>
            <a:ext cx="6099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C349214-DD18-4CC5-BBAC-F9C216BE7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951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1314450"/>
            <a:ext cx="2865439" cy="3680244"/>
          </a:xfrm>
        </p:spPr>
        <p:txBody>
          <a:bodyPr>
            <a:normAutofit/>
          </a:bodyPr>
          <a:lstStyle/>
          <a:p>
            <a:pPr algn="l"/>
            <a:r>
              <a:rPr lang="tr-TR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Hedefler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05542F-438B-4C62-B13A-916C7F79E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3044951" cy="1514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4908BF-145E-4BE2-A6F0-0A4645601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032794" y="5962903"/>
            <a:ext cx="1943100" cy="892925"/>
          </a:xfrm>
          <a:prstGeom prst="rect">
            <a:avLst/>
          </a:prstGeom>
        </p:spPr>
      </p:pic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D5E6FAC5-75FD-45F0-826D-9E2C302478BE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50249579"/>
              </p:ext>
            </p:extLst>
          </p:nvPr>
        </p:nvGraphicFramePr>
        <p:xfrm>
          <a:off x="3445668" y="889000"/>
          <a:ext cx="5012532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CF6309-4C51-4224-A01E-C003EF63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B8FF44C-06A1-4729-B78C-0C61E4B79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D0782207-7EAB-4A53-B973-F68403B57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618517"/>
            <a:ext cx="2996691" cy="5596019"/>
          </a:xfrm>
          <a:prstGeom prst="roundRect">
            <a:avLst>
              <a:gd name="adj" fmla="val 483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254F5-84CF-4050-ADEA-37833411D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389" y="1207397"/>
            <a:ext cx="2751103" cy="1856994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FDC643-E10A-4181-9D86-5B73ACDD3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389" y="3703413"/>
            <a:ext cx="2751103" cy="2166493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8072F8-656D-483C-A707-A9549B51D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61890" y="618517"/>
            <a:ext cx="4391562" cy="1596177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Suçiçeği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961890" y="2367092"/>
            <a:ext cx="4391561" cy="38474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Prodromal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dönemde,  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Ateş, (döküntüden 2-4 gün sonra kaybolur)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Karın ağrısı, 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Baş ağrısı, 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Halsizlik,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İştahsızlık,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Öksürük,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Boğaz ağrısı</a:t>
            </a:r>
          </a:p>
          <a:p>
            <a:pPr>
              <a:lnSpc>
                <a:spcPct val="110000"/>
              </a:lnSpc>
            </a:pP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CF6309-4C51-4224-A01E-C003EF63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B8FF44C-06A1-4729-B78C-0C61E4B79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D0782207-7EAB-4A53-B973-F68403B57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618517"/>
            <a:ext cx="2996691" cy="5596019"/>
          </a:xfrm>
          <a:prstGeom prst="roundRect">
            <a:avLst>
              <a:gd name="adj" fmla="val 483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254F5-84CF-4050-ADEA-37833411D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389" y="1129636"/>
            <a:ext cx="2751103" cy="1856994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FDC643-E10A-4181-9D86-5B73ACDD3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389" y="3703413"/>
            <a:ext cx="2751103" cy="2166493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8072F8-656D-483C-A707-A9549B51D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61887" y="548680"/>
            <a:ext cx="4391562" cy="1596177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Suçiçeği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940804" y="1988840"/>
            <a:ext cx="4391561" cy="446449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Lezyonlar, önce saçlı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deri,yüz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gövdede başlar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Çok kaşıntılıdır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Kaşıntılı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eritramatöz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maküller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sonra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papüle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sonrada veziküle dönüşür.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Vezikül içindeki berrak sıvı 8-12 saat sonra bulanıklaşır ve püstül olur,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kurutlanarak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1-3 haftada iyileşir. 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Bakteriyel enfeksiyon binmezse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skarsız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iyileşir.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Farklı dönemlere ait lezyonların bir arada bulunması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varisella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için karakteristiktir.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Lezyon geçici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hipo-hiperpigmentasyon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bırakır.</a:t>
            </a:r>
          </a:p>
          <a:p>
            <a:pPr>
              <a:lnSpc>
                <a:spcPct val="110000"/>
              </a:lnSpc>
            </a:pPr>
            <a:endParaRPr lang="tr-TR" sz="800" dirty="0"/>
          </a:p>
          <a:p>
            <a:pPr>
              <a:lnSpc>
                <a:spcPct val="110000"/>
              </a:lnSpc>
            </a:pP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3653278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Suçiçeği</a:t>
            </a:r>
            <a:endParaRPr lang="tr-T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388843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İçerik Yer Tutucusu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799"/>
            <a:ext cx="4716016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688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Suçiçeği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86536" cy="5069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Tanı</a:t>
            </a:r>
          </a:p>
          <a:p>
            <a:pPr algn="just">
              <a:lnSpc>
                <a:spcPct val="150000"/>
              </a:lnSpc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Klinik</a:t>
            </a:r>
          </a:p>
          <a:p>
            <a:pPr algn="just">
              <a:lnSpc>
                <a:spcPct val="150000"/>
              </a:lnSpc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Klinik örneklerden virüs izolasyonu</a:t>
            </a:r>
          </a:p>
          <a:p>
            <a:pPr algn="just">
              <a:lnSpc>
                <a:spcPct val="150000"/>
              </a:lnSpc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Kanda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varisella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ıgm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antikorunun saptanması</a:t>
            </a:r>
          </a:p>
          <a:p>
            <a:pPr algn="just">
              <a:lnSpc>
                <a:spcPct val="150000"/>
              </a:lnSpc>
            </a:pP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Kanda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varisella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ıgg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antikor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titresinde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anlamlı artış olması</a:t>
            </a:r>
            <a:r>
              <a:rPr 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algn="just"/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92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Suçiçeği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86536" cy="5069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Semptomatik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tedavi:</a:t>
            </a:r>
          </a:p>
          <a:p>
            <a:pPr lvl="1" algn="just"/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Ateş: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parasetamol</a:t>
            </a:r>
            <a:endParaRPr 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Kaşıntı: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antihistaminik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ilaçlar. 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Anti-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viral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 (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asiklovir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 algn="just"/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Bağışıklık sistemi baskılanmış hastalar. </a:t>
            </a:r>
          </a:p>
          <a:p>
            <a:pPr lvl="1" algn="just"/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&gt;13 yaş için düşünülebilir. </a:t>
            </a:r>
          </a:p>
          <a:p>
            <a:pPr lvl="1" algn="just"/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Doğumdan 5 gün öncesi ya da 2 gün sonrası arasında suçiçeği başlayan annenin bebeğine. </a:t>
            </a:r>
          </a:p>
          <a:p>
            <a:pPr algn="just"/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1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Suçiçeği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86536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Korunma</a:t>
            </a:r>
          </a:p>
          <a:p>
            <a:pPr algn="just"/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Suçiçeği aşısı: </a:t>
            </a:r>
          </a:p>
          <a:p>
            <a:pPr lvl="1" algn="just"/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ayını tamamlamış çocuklara uygulanır.</a:t>
            </a:r>
          </a:p>
          <a:p>
            <a:pPr lvl="1" algn="just"/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İkinci doz genelde 4-6 yaş arasında uygulanır. (1 ocak 2012 ve sonrasında doğan çocuklara tek doz )</a:t>
            </a:r>
          </a:p>
          <a:p>
            <a:pPr lvl="1" algn="just"/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121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Suçiçeği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07504" y="1632248"/>
            <a:ext cx="4032448" cy="49971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Komplikasyonlar</a:t>
            </a:r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Lezyonların bakteriyel enfeksiyonu</a:t>
            </a:r>
          </a:p>
          <a:p>
            <a:r>
              <a:rPr lang="tr-TR" sz="2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Pnömoni</a:t>
            </a:r>
            <a:endParaRPr lang="tr-TR" sz="23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Serebellar</a:t>
            </a:r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ataksi</a:t>
            </a:r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tr-TR" sz="2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  <a:endParaRPr lang="tr-TR" sz="23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Reye sendromu</a:t>
            </a:r>
          </a:p>
          <a:p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Ölüm</a:t>
            </a:r>
          </a:p>
          <a:p>
            <a:pPr marL="0" indent="0">
              <a:buNone/>
            </a:pPr>
            <a:r>
              <a:rPr lang="tr-T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Sevk kriterleri</a:t>
            </a:r>
          </a:p>
          <a:p>
            <a:r>
              <a:rPr lang="tr-TR" sz="2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İmmün</a:t>
            </a:r>
            <a:r>
              <a:rPr lang="tr-TR" sz="2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yetmezlik</a:t>
            </a:r>
          </a:p>
          <a:p>
            <a:r>
              <a:rPr lang="tr-TR" sz="2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Pnömoni</a:t>
            </a:r>
            <a:endParaRPr lang="tr-TR" sz="23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  <a:endParaRPr lang="tr-TR" sz="23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45307DA-00D8-4C86-9F70-BB48635E6632}"/>
              </a:ext>
            </a:extLst>
          </p:cNvPr>
          <p:cNvSpPr txBox="1"/>
          <p:nvPr/>
        </p:nvSpPr>
        <p:spPr>
          <a:xfrm>
            <a:off x="4576990" y="1772816"/>
            <a:ext cx="323537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AYIRICI TANI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Herpes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simplex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enfeksiyonları,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Enterovirus</a:t>
            </a:r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Riketsiya</a:t>
            </a:r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Aureus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enfeksiyonları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 reaksiyonları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Dissemine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herpes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zoster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Kontakt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dermatit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Böcek ısırığı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20660E-F826-4655-BB97-984B17FE5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B36D89EE-FA2B-4C32-8C00-B2C6ED212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Resim 15" descr="kişi, bebek, tutma, el içeren bir resim&#10;&#10;Açıklama otomatik olarak oluşturuldu">
            <a:extLst>
              <a:ext uri="{FF2B5EF4-FFF2-40B4-BE49-F238E27FC236}">
                <a16:creationId xmlns:a16="http://schemas.microsoft.com/office/drawing/2014/main" id="{95E1DA75-3AEE-43E7-AD20-6EDCFDD1C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28730"/>
            <a:ext cx="3463562" cy="3138833"/>
          </a:xfrm>
          <a:prstGeom prst="roundRect">
            <a:avLst>
              <a:gd name="adj" fmla="val 2392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8307F8-152F-4244-A9FE-8D30EFFB7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07504" y="2367093"/>
            <a:ext cx="4176464" cy="286210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sık  etkenler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koksaki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virüs A ,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koksaki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virüs B ve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enterovirüsdür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marL="0" indent="0">
              <a:lnSpc>
                <a:spcPct val="110000"/>
              </a:lnSpc>
              <a:buNone/>
            </a:pPr>
            <a:endParaRPr 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Genellikle yaz ve sonbahar aylarında salgınlar yapar.</a:t>
            </a:r>
          </a:p>
          <a:p>
            <a:pPr>
              <a:lnSpc>
                <a:spcPct val="110000"/>
              </a:lnSpc>
            </a:pPr>
            <a:endParaRPr 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4- 6 günlük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prodromal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dönemden sonra yüksek ateş ve oral mukozada aft benzeri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enantemler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Bulaş: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fekal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-oral </a:t>
            </a:r>
          </a:p>
          <a:p>
            <a:pPr marL="0" indent="0" algn="ctr">
              <a:lnSpc>
                <a:spcPct val="110000"/>
              </a:lnSpc>
              <a:buNone/>
            </a:pPr>
            <a:endParaRPr lang="tr-TR" sz="900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28412" y="332656"/>
            <a:ext cx="2920482" cy="1596177"/>
          </a:xfrm>
        </p:spPr>
        <p:txBody>
          <a:bodyPr anchor="b">
            <a:normAutofit/>
          </a:bodyPr>
          <a:lstStyle/>
          <a:p>
            <a:r>
              <a:rPr lang="tr-TR" alt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El-ayak-ağız hastalığı</a:t>
            </a: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4DC6A4-88F8-410F-A7FA-51A3B7112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6A14B8F-A1B4-41C7-A7B9-35A633306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 descr="kişi, yiyecek, kapat, kadın içeren bir resim&#10;&#10;Açıklama otomatik olarak oluşturuldu">
            <a:extLst>
              <a:ext uri="{FF2B5EF4-FFF2-40B4-BE49-F238E27FC236}">
                <a16:creationId xmlns:a16="http://schemas.microsoft.com/office/drawing/2014/main" id="{EAEB1852-337E-4D79-8019-88594889C3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3"/>
          <a:stretch/>
        </p:blipFill>
        <p:spPr>
          <a:xfrm>
            <a:off x="20" y="10"/>
            <a:ext cx="5609348" cy="342898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63F28BC-856A-47A3-8760-8BACCBBBE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" b="-2"/>
          <a:stretch/>
        </p:blipFill>
        <p:spPr bwMode="auto">
          <a:xfrm>
            <a:off x="20" y="3428998"/>
            <a:ext cx="560934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612F7E-AC3D-4097-B986-86B3A5645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515" y="3429000"/>
            <a:ext cx="5565853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A3B549F-2C8C-415A-A86B-ADC3D74A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9370" y="-2"/>
            <a:ext cx="60985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5A07DB-BF28-4863-96B9-4B577A746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47306" y="640831"/>
            <a:ext cx="2514096" cy="1573863"/>
          </a:xfrm>
        </p:spPr>
        <p:txBody>
          <a:bodyPr>
            <a:normAutofit/>
          </a:bodyPr>
          <a:lstStyle/>
          <a:p>
            <a:pPr algn="l"/>
            <a:r>
              <a:rPr lang="tr-TR" altLang="tr-TR" sz="3100" b="1">
                <a:latin typeface="Times New Roman" panose="02020603050405020304" pitchFamily="18" charset="0"/>
                <a:cs typeface="Times New Roman" panose="02020603050405020304" pitchFamily="18" charset="0"/>
              </a:rPr>
              <a:t>El-ayak-ağız hastalığı</a:t>
            </a:r>
            <a:endParaRPr lang="tr-TR" sz="310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5731341" y="2367092"/>
            <a:ext cx="3308158" cy="40862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ve ayakların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dorsal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kısımları ve parmak kenarlarında oval şekilde 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vezikülöpüstüller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olur.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Üç yerleşim yerinin üçünü de tutmayabilir. 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Gövdede döküntü eşlik etmez. 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Veziküllerin hemen hemen hepsi aynı dönemdedir,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polimorfik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değildir. </a:t>
            </a: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Kaşıntısızdır.</a:t>
            </a:r>
          </a:p>
          <a:p>
            <a:pPr>
              <a:lnSpc>
                <a:spcPct val="110000"/>
              </a:lnSpc>
            </a:pP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Skarsız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iyileşir. </a:t>
            </a:r>
            <a:r>
              <a:rPr lang="tr-T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tr-T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tr-TR" sz="800" dirty="0"/>
          </a:p>
          <a:p>
            <a:pPr>
              <a:lnSpc>
                <a:spcPct val="110000"/>
              </a:lnSpc>
            </a:pP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El-ayak-ağız hastalığı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514528" cy="514116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tr-TR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Tanı:</a:t>
            </a:r>
          </a:p>
          <a:p>
            <a:r>
              <a:rPr lang="tr-TR" sz="4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Tanısı klinik bulgularla konulur</a:t>
            </a:r>
            <a:r>
              <a:rPr lang="tr-TR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tr-TR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Tedavi:</a:t>
            </a:r>
          </a:p>
          <a:p>
            <a:r>
              <a:rPr lang="tr-TR" sz="4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Tedavisi </a:t>
            </a:r>
            <a:r>
              <a:rPr lang="tr-TR" sz="4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semptomatiktir</a:t>
            </a:r>
            <a:r>
              <a:rPr lang="tr-TR" sz="4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4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Asiklovir</a:t>
            </a:r>
            <a:r>
              <a:rPr lang="tr-TR" sz="4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etkisizdir.</a:t>
            </a:r>
          </a:p>
          <a:p>
            <a:pPr marL="0" indent="0">
              <a:buNone/>
            </a:pPr>
            <a:r>
              <a:rPr lang="tr-TR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Komplikasyonları:</a:t>
            </a:r>
            <a:endParaRPr lang="tr-TR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4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Miyokardit</a:t>
            </a:r>
            <a:r>
              <a:rPr lang="tr-TR" sz="4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tr-TR" sz="4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Menenjit, </a:t>
            </a:r>
          </a:p>
          <a:p>
            <a:r>
              <a:rPr lang="tr-TR" sz="4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  <a:r>
              <a:rPr lang="tr-TR" sz="4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tr-TR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KORUNMA:</a:t>
            </a:r>
          </a:p>
          <a:p>
            <a:r>
              <a:rPr lang="tr-TR" sz="4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Aşısı yoktur</a:t>
            </a:r>
          </a:p>
          <a:p>
            <a:r>
              <a:rPr lang="tr-TR" sz="4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 bulaş ve korunmasında el ve besin </a:t>
            </a:r>
            <a:r>
              <a:rPr lang="tr-TR" sz="4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temizliği,şüpheli</a:t>
            </a:r>
            <a:r>
              <a:rPr lang="tr-TR" sz="4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klinik bulguları </a:t>
            </a:r>
            <a:r>
              <a:rPr lang="tr-TR" sz="4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olanalrın</a:t>
            </a:r>
            <a:r>
              <a:rPr lang="tr-TR" sz="4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okul ve kreş veya ilk basamak sağlık merkezlerinde erken tanınıp izolasyonun sağlanması hastalığının yayılmasını önler.</a:t>
            </a:r>
          </a:p>
          <a:p>
            <a:pPr marL="0" indent="0">
              <a:buNone/>
            </a:pPr>
            <a:endParaRPr lang="tr-TR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2813BE5-A131-4269-852E-AA03832CA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95643A1-7C62-4169-83E0-1AC2D4B67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 descr="kişi, iç mekan, oda, yatak içeren bir resim&#10;&#10;Açıklama otomatik olarak oluşturuldu">
            <a:extLst>
              <a:ext uri="{FF2B5EF4-FFF2-40B4-BE49-F238E27FC236}">
                <a16:creationId xmlns:a16="http://schemas.microsoft.com/office/drawing/2014/main" id="{2296F176-F106-422E-A4F9-DCBDC253C8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4" r="17801" b="1"/>
          <a:stretch/>
        </p:blipFill>
        <p:spPr>
          <a:xfrm>
            <a:off x="20" y="10"/>
            <a:ext cx="3018550" cy="3428989"/>
          </a:xfrm>
          <a:prstGeom prst="rect">
            <a:avLst/>
          </a:prstGeom>
        </p:spPr>
      </p:pic>
      <p:pic>
        <p:nvPicPr>
          <p:cNvPr id="5" name="Resim 4" descr="küçük, oturma, tahta, tutma içeren bir resim&#10;&#10;Açıklama otomatik olarak oluşturuldu">
            <a:extLst>
              <a:ext uri="{FF2B5EF4-FFF2-40B4-BE49-F238E27FC236}">
                <a16:creationId xmlns:a16="http://schemas.microsoft.com/office/drawing/2014/main" id="{CC0CF9FD-A5B9-4524-AB2D-C371AF5FA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r="104" b="-3"/>
          <a:stretch/>
        </p:blipFill>
        <p:spPr>
          <a:xfrm>
            <a:off x="-2382" y="3428998"/>
            <a:ext cx="3018570" cy="342900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8574BF-F659-49D7-8FBC-529329581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2455" y="3428999"/>
            <a:ext cx="2986115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D179A50-B650-4425-BA44-62306344D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8570" y="-2"/>
            <a:ext cx="60985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3F1028-C425-4C8B-B7C5-AF81516CA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400948" y="618517"/>
            <a:ext cx="5004665" cy="1596177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609445" y="2132856"/>
            <a:ext cx="5004665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egzantem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rash,döküntü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tr-TR" alt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Deride beliren kırmızı renkteki lezyonlara</a:t>
            </a:r>
          </a:p>
          <a:p>
            <a:pPr marL="0" indent="0">
              <a:buNone/>
            </a:pPr>
            <a:r>
              <a:rPr lang="tr-TR" alt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enantem</a:t>
            </a:r>
            <a:endParaRPr lang="tr-TR" alt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tr-TR" alt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ukozada görülen değişiklikler</a:t>
            </a:r>
            <a:endParaRPr lang="tr-TR" alt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Kızıl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42520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alt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Kızıl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tr-TR" alt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Scarlet</a:t>
            </a:r>
            <a:r>
              <a:rPr lang="tr-TR" alt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Fever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tr-TR" alt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Scarlatina</a:t>
            </a:r>
            <a:endParaRPr lang="tr-TR" dirty="0"/>
          </a:p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Etken grup A beta-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hemolitik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streptokok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ekzotoksinidir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sık 4-8 yaş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arasın</a:t>
            </a:r>
            <a:r>
              <a:rPr lang="sv-SE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görülür. </a:t>
            </a: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İnkübasyon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süresi 3-7 gündür.</a:t>
            </a:r>
          </a:p>
          <a:p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Bulaştırıcılık belirtilerin 24 saat öncesinden başlar, 2-3 hafta sonrasına dek s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ürer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(tedavi alıyorsa 24 saat sonra bulaşıcılık sona erer).</a:t>
            </a:r>
          </a:p>
          <a:p>
            <a:endParaRPr lang="sv-SE" sz="2800" dirty="0"/>
          </a:p>
          <a:p>
            <a:pPr>
              <a:buFont typeface="Wingdings" panose="05000000000000000000" pitchFamily="2" charset="2"/>
              <a:buChar char="q"/>
            </a:pPr>
            <a:endParaRPr lang="tr-TR" alt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DFFBBCDA-C1FD-49D1-8023-105082B48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8CEBB7E6-9E97-4842-B7E2-D1A63D0B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cumali\Desktop\Ekran Alıntısı.PNG">
            <a:extLst>
              <a:ext uri="{FF2B5EF4-FFF2-40B4-BE49-F238E27FC236}">
                <a16:creationId xmlns:a16="http://schemas.microsoft.com/office/drawing/2014/main" id="{EF9D1C8E-EFCC-4D30-9C70-31A74764C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6" r="32214" b="2"/>
          <a:stretch/>
        </p:blipFill>
        <p:spPr bwMode="auto">
          <a:xfrm>
            <a:off x="5517955" y="10"/>
            <a:ext cx="1782159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4">
            <a:extLst>
              <a:ext uri="{FF2B5EF4-FFF2-40B4-BE49-F238E27FC236}">
                <a16:creationId xmlns:a16="http://schemas.microsoft.com/office/drawing/2014/main" id="{65F4A7DC-1557-4702-A655-81C1A7832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0114" y="-3"/>
            <a:ext cx="61722" cy="3383280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İçerik Yer Tutucusu 4">
            <a:extLst>
              <a:ext uri="{FF2B5EF4-FFF2-40B4-BE49-F238E27FC236}">
                <a16:creationId xmlns:a16="http://schemas.microsoft.com/office/drawing/2014/main" id="{9E3B9956-0C0A-4DD1-A640-5F9F34568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2" r="18007" b="-6"/>
          <a:stretch/>
        </p:blipFill>
        <p:spPr>
          <a:xfrm>
            <a:off x="7361097" y="10"/>
            <a:ext cx="1782159" cy="3428990"/>
          </a:xfrm>
          <a:prstGeom prst="rect">
            <a:avLst/>
          </a:prstGeom>
        </p:spPr>
      </p:pic>
      <p:pic>
        <p:nvPicPr>
          <p:cNvPr id="6" name="Picture 11" descr="EksÃ¼datif tonsillit ile ilgili gÃ¶rsel sonucu">
            <a:extLst>
              <a:ext uri="{FF2B5EF4-FFF2-40B4-BE49-F238E27FC236}">
                <a16:creationId xmlns:a16="http://schemas.microsoft.com/office/drawing/2014/main" id="{18D43B7D-863A-48B5-9885-431D0469B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0" r="10351"/>
          <a:stretch/>
        </p:blipFill>
        <p:spPr bwMode="auto">
          <a:xfrm>
            <a:off x="5517953" y="3429001"/>
            <a:ext cx="36260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16">
            <a:extLst>
              <a:ext uri="{FF2B5EF4-FFF2-40B4-BE49-F238E27FC236}">
                <a16:creationId xmlns:a16="http://schemas.microsoft.com/office/drawing/2014/main" id="{9719202C-EF4D-46AF-9048-B0D331EB4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88457" y="3429000"/>
            <a:ext cx="3626044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8">
            <a:extLst>
              <a:ext uri="{FF2B5EF4-FFF2-40B4-BE49-F238E27FC236}">
                <a16:creationId xmlns:a16="http://schemas.microsoft.com/office/drawing/2014/main" id="{380023E8-67BC-4FD5-835E-775E26760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6970" y="-2"/>
            <a:ext cx="60985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0">
            <a:extLst>
              <a:ext uri="{FF2B5EF4-FFF2-40B4-BE49-F238E27FC236}">
                <a16:creationId xmlns:a16="http://schemas.microsoft.com/office/drawing/2014/main" id="{00427937-0026-44C9-83D8-39E541CC0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07504" y="2214694"/>
            <a:ext cx="5137558" cy="402478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Prodromal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dönemde ateş, titreme, boğaz ağrısı, baş ağrısı, bulantı, kusma, karın ağrısı, kas ağrısı, halsizlik görülebilir.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bu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buguları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izleyen 12-48 saat içerisinde başlar.</a:t>
            </a:r>
          </a:p>
          <a:p>
            <a:pPr>
              <a:lnSpc>
                <a:spcPct val="110000"/>
              </a:lnSpc>
            </a:pPr>
            <a:endParaRPr 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Eksüdatif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tonsilit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görülür.</a:t>
            </a:r>
          </a:p>
          <a:p>
            <a:pPr>
              <a:lnSpc>
                <a:spcPct val="110000"/>
              </a:lnSpc>
            </a:pPr>
            <a:endParaRPr 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Hastalığın ilk günlerinde dil  şiş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eritematözdür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beyaz bir tabakayla kaplıdır (beyaz çilek dili), birkaç gün içinde kırmızı çilek dili haline döner.</a:t>
            </a:r>
          </a:p>
          <a:p>
            <a:pPr>
              <a:lnSpc>
                <a:spcPct val="110000"/>
              </a:lnSpc>
            </a:pPr>
            <a:endParaRPr lang="tr-TR" sz="1200" dirty="0"/>
          </a:p>
          <a:p>
            <a:pPr>
              <a:lnSpc>
                <a:spcPct val="110000"/>
              </a:lnSpc>
            </a:pPr>
            <a:endParaRPr lang="tr-TR" sz="1200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2" y="618517"/>
            <a:ext cx="4559730" cy="1596177"/>
          </a:xfrm>
        </p:spPr>
        <p:txBody>
          <a:bodyPr>
            <a:normAutofit/>
          </a:bodyPr>
          <a:lstStyle/>
          <a:p>
            <a:r>
              <a:rPr lang="tr-TR" alt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Kızıl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1" y="618517"/>
            <a:ext cx="7773338" cy="1596177"/>
          </a:xfrm>
        </p:spPr>
        <p:txBody>
          <a:bodyPr>
            <a:normAutofit/>
          </a:bodyPr>
          <a:lstStyle/>
          <a:p>
            <a:r>
              <a:rPr lang="tr-TR" alt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Kızıl</a:t>
            </a:r>
            <a:endParaRPr lang="tr-TR" dirty="0"/>
          </a:p>
        </p:txBody>
      </p:sp>
      <p:pic>
        <p:nvPicPr>
          <p:cNvPr id="8" name="Picture 2" descr="adam, dik, oturma, bebek içeren bir resim&#10;&#10;Açıklama otomatik olarak oluşturuldu">
            <a:extLst>
              <a:ext uri="{FF2B5EF4-FFF2-40B4-BE49-F238E27FC236}">
                <a16:creationId xmlns:a16="http://schemas.microsoft.com/office/drawing/2014/main" id="{5402594C-E60C-49B0-B7FC-07F4C7061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3"/>
          <a:stretch/>
        </p:blipFill>
        <p:spPr bwMode="auto">
          <a:xfrm>
            <a:off x="323528" y="2492896"/>
            <a:ext cx="2620850" cy="2497590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347864" y="2367092"/>
            <a:ext cx="5616624" cy="40142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ince, belirsiz, görülmekten çok kolayca hissedilen </a:t>
            </a:r>
            <a:r>
              <a:rPr lang="tr-TR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‘zımpara kağıdı’ 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döküntüsü adı verilen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eritematöz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ekzantemler</a:t>
            </a:r>
            <a:endParaRPr 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kendi başına yüzde görülmez ancak </a:t>
            </a:r>
            <a:r>
              <a:rPr lang="tr-TR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ağız çevresi  solukluğu 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vardır.</a:t>
            </a:r>
          </a:p>
          <a:p>
            <a:pPr>
              <a:lnSpc>
                <a:spcPct val="15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 kıvrımlarında döküntüler daha yoğundur. </a:t>
            </a:r>
            <a:r>
              <a:rPr lang="tr-TR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Pastia</a:t>
            </a:r>
            <a:r>
              <a:rPr lang="tr-TR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çizgileri)</a:t>
            </a:r>
          </a:p>
          <a:p>
            <a:pPr>
              <a:lnSpc>
                <a:spcPct val="150000"/>
              </a:lnSpc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bir hafta kadar devam eder, ve bunu </a:t>
            </a:r>
            <a:r>
              <a:rPr lang="tr-TR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deskuamasyon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izler.</a:t>
            </a:r>
          </a:p>
          <a:p>
            <a:pPr>
              <a:lnSpc>
                <a:spcPct val="110000"/>
              </a:lnSpc>
            </a:pPr>
            <a:endParaRPr lang="tr-TR" sz="1600" dirty="0"/>
          </a:p>
          <a:p>
            <a:pPr>
              <a:lnSpc>
                <a:spcPct val="110000"/>
              </a:lnSpc>
            </a:pPr>
            <a:endParaRPr lang="tr-TR" sz="16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tr-TR" sz="1600" dirty="0"/>
          </a:p>
          <a:p>
            <a:pPr>
              <a:lnSpc>
                <a:spcPct val="110000"/>
              </a:lnSpc>
            </a:pP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1" y="260648"/>
            <a:ext cx="7773338" cy="1596177"/>
          </a:xfrm>
        </p:spPr>
        <p:txBody>
          <a:bodyPr/>
          <a:lstStyle/>
          <a:p>
            <a:r>
              <a:rPr lang="tr-TR" alt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Kızıl</a:t>
            </a:r>
            <a:endParaRPr lang="tr-TR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t="25382" b="3305"/>
          <a:stretch/>
        </p:blipFill>
        <p:spPr bwMode="auto">
          <a:xfrm>
            <a:off x="4860032" y="1556792"/>
            <a:ext cx="428396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İçerik Yer Tutucusu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26404" r="6987" b="8184"/>
          <a:stretch/>
        </p:blipFill>
        <p:spPr>
          <a:xfrm>
            <a:off x="4860032" y="4405212"/>
            <a:ext cx="4283968" cy="245278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23292" r="8888" b="18173"/>
          <a:stretch/>
        </p:blipFill>
        <p:spPr bwMode="auto">
          <a:xfrm>
            <a:off x="0" y="4432595"/>
            <a:ext cx="4283968" cy="245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2BF030BD-346F-4D00-BE1E-EC7A942DEF6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" y="1416606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Kızıl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42520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Tanı: </a:t>
            </a:r>
          </a:p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Klinik bulgular,</a:t>
            </a:r>
          </a:p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Boğaz kültürü, </a:t>
            </a:r>
          </a:p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Hızlı antijen testleri,</a:t>
            </a:r>
          </a:p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Anti-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streptolizin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titresi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(ASO).</a:t>
            </a:r>
          </a:p>
          <a:p>
            <a:pPr marL="0" indent="0"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Tedavi:</a:t>
            </a:r>
          </a:p>
          <a:p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Ateş için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parasetamol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(40-60 mg/kg/</a:t>
            </a:r>
            <a:r>
              <a:rPr lang="de-DE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gün</a:t>
            </a:r>
            <a:r>
              <a:rPr lang="de-DE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dozda, oral),</a:t>
            </a:r>
          </a:p>
          <a:p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Penisilin-v 50.000-</a:t>
            </a:r>
            <a:r>
              <a:rPr lang="de-DE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100.000 ü/kg/</a:t>
            </a:r>
            <a:r>
              <a:rPr lang="de-DE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gün</a:t>
            </a:r>
            <a:r>
              <a:rPr lang="de-DE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dozda, oral, 10 gün,</a:t>
            </a:r>
          </a:p>
          <a:p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Benzatin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penisilin tek doz, IM.</a:t>
            </a:r>
          </a:p>
          <a:p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Kızıl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4464496" cy="50292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Komplikasyonlar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Sinüzit</a:t>
            </a:r>
          </a:p>
          <a:p>
            <a:r>
              <a:rPr lang="tr-TR" sz="2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Otitis</a:t>
            </a:r>
            <a:r>
              <a:rPr 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endParaRPr lang="tr-TR" sz="29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Servikal</a:t>
            </a:r>
            <a:r>
              <a:rPr 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adenit</a:t>
            </a:r>
          </a:p>
          <a:p>
            <a:r>
              <a:rPr lang="tr-TR" sz="2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Retrofaringeal</a:t>
            </a:r>
            <a:r>
              <a:rPr 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2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peritonsiller</a:t>
            </a:r>
            <a:r>
              <a:rPr 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abse</a:t>
            </a:r>
            <a:endParaRPr lang="tr-TR" sz="29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</a:t>
            </a:r>
            <a:r>
              <a:rPr lang="tr-TR" sz="2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romatizmal</a:t>
            </a:r>
            <a:r>
              <a:rPr 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ateş</a:t>
            </a:r>
          </a:p>
          <a:p>
            <a:r>
              <a:rPr 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 </a:t>
            </a:r>
            <a:r>
              <a:rPr lang="tr-TR" sz="2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glomerülonefrit</a:t>
            </a:r>
            <a:endParaRPr lang="tr-TR" sz="29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Sevk kriterleri</a:t>
            </a:r>
          </a:p>
          <a:p>
            <a:r>
              <a:rPr lang="tr-TR" sz="2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Peritonsiller</a:t>
            </a:r>
            <a:r>
              <a:rPr 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veya </a:t>
            </a:r>
            <a:r>
              <a:rPr lang="tr-TR" sz="2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retrofarengeal</a:t>
            </a:r>
            <a:r>
              <a:rPr 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apse </a:t>
            </a:r>
          </a:p>
          <a:p>
            <a:r>
              <a:rPr 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Menenjit</a:t>
            </a:r>
          </a:p>
          <a:p>
            <a:r>
              <a:rPr 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Septik </a:t>
            </a:r>
            <a:r>
              <a:rPr lang="tr-TR" sz="2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artrit</a:t>
            </a:r>
            <a:endParaRPr lang="tr-TR" sz="29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Osteomiyelit</a:t>
            </a:r>
            <a:endParaRPr lang="tr-TR" sz="29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6BC92A6-497A-4B58-9024-E22CE4DDB299}"/>
              </a:ext>
            </a:extLst>
          </p:cNvPr>
          <p:cNvSpPr txBox="1"/>
          <p:nvPr/>
        </p:nvSpPr>
        <p:spPr>
          <a:xfrm>
            <a:off x="5220072" y="2138134"/>
            <a:ext cx="3168352" cy="2581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AYIRICI TANI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hastalık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Ebstein-Barr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allerjisi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Kawasaki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 </a:t>
            </a:r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Meningokoksemi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42520" cy="4997152"/>
          </a:xfrm>
        </p:spPr>
        <p:txBody>
          <a:bodyPr>
            <a:normAutofit/>
          </a:bodyPr>
          <a:lstStyle/>
          <a:p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Etken gram negatif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diplokok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Neisseria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meningitis’dir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Genellikle 1 yaş altı çocuklarda görülür.</a:t>
            </a:r>
          </a:p>
          <a:p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Fatal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seyredebilen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ekstremite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amputasyonlarıyla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sonuçlanabilen bir hastalıktır.</a:t>
            </a:r>
          </a:p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Hastalığın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prognozu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tedaviye başlama zamanı ile ilişkili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olduduğundan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döküntüyü aydınlatmak tanısal açıdan acil önem taşımaktadır</a:t>
            </a:r>
            <a:endParaRPr lang="tr-TR" alt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Sıklıkla kış aylarında görülür.</a:t>
            </a:r>
            <a:endParaRPr lang="tr-TR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Döküntüsü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peteşiyal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pupurik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döküntülerdir.</a:t>
            </a:r>
            <a:endParaRPr lang="tr-TR" altLang="tr-TR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Meningokoksemi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42520" cy="4925144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endParaRPr lang="tr-TR" sz="33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sz="33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Meningokoksemi</a:t>
            </a:r>
            <a:r>
              <a:rPr lang="tr-TR" sz="3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3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yüksek ateş, </a:t>
            </a:r>
            <a:r>
              <a:rPr lang="tr-TR" sz="33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peteşiyal</a:t>
            </a:r>
            <a:r>
              <a:rPr lang="tr-TR" sz="33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33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purpurik</a:t>
            </a:r>
            <a:r>
              <a:rPr lang="tr-TR" sz="33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lezyonlar</a:t>
            </a:r>
            <a:r>
              <a:rPr lang="tr-TR" sz="3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taşikardi, </a:t>
            </a:r>
            <a:r>
              <a:rPr lang="es-ES" sz="3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hipotansiyon ve menenjit bulgular</a:t>
            </a:r>
            <a:r>
              <a:rPr lang="tr-TR" sz="3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</a:t>
            </a:r>
            <a:r>
              <a:rPr lang="es-ES" sz="3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ile</a:t>
            </a:r>
            <a:r>
              <a:rPr lang="tr-TR" sz="3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karakterize şiddetli bakteriyel septisemidir. </a:t>
            </a:r>
            <a:endParaRPr lang="tr-TR" altLang="tr-TR" sz="33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alt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Prodromal</a:t>
            </a: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dönemi,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Baş ağrısı,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Boğaz ağrısı,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Öksürük,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Bulantı-kusma,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tr-TR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Ani başlayan yüksek ateş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altLang="tr-TR" sz="3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 başlayan yüksek ateşten 4-6 saat sonra geçici bir iyilik hali olur ve bu dönemde genellikle hasta eve gönderilir.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altLang="tr-TR" sz="33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dönemi izleyen 6-12 saat sonra döküntü başlar ve hastanın genel durumu bozulur</a:t>
            </a:r>
          </a:p>
          <a:p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3200" dirty="0"/>
          </a:p>
          <a:p>
            <a:pPr marL="0" indent="0">
              <a:buNone/>
            </a:pPr>
            <a:endParaRPr lang="tr-TR" sz="3200" dirty="0"/>
          </a:p>
          <a:p>
            <a:endParaRPr lang="tr-TR" altLang="tr-TR" sz="3200" dirty="0"/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Meningokoksemi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42520" cy="506916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iki evrede ortaya çıkar:</a:t>
            </a:r>
          </a:p>
          <a:p>
            <a:pPr>
              <a:lnSpc>
                <a:spcPct val="150000"/>
              </a:lnSpc>
            </a:pPr>
            <a:r>
              <a:rPr lang="tr-T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ERKEN EVRE: </a:t>
            </a:r>
          </a:p>
          <a:p>
            <a:pPr lvl="1">
              <a:lnSpc>
                <a:spcPct val="150000"/>
              </a:lnSpc>
            </a:pP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Yaygın </a:t>
            </a:r>
            <a:r>
              <a:rPr lang="tr-TR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makülopapüler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veya </a:t>
            </a:r>
            <a:r>
              <a:rPr lang="tr-TR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ürtikeryal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döküntü biçiminde başlayıp </a:t>
            </a:r>
            <a:r>
              <a:rPr lang="es-E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hemorajik lezyonlara dönü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</a:t>
            </a:r>
            <a:r>
              <a:rPr lang="es-E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ebilir ya da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başlangıçtan itibaren </a:t>
            </a:r>
            <a:r>
              <a:rPr lang="tr-TR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peteşiyal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olabilir. </a:t>
            </a:r>
          </a:p>
          <a:p>
            <a:pPr lvl="1">
              <a:lnSpc>
                <a:spcPct val="150000"/>
              </a:lnSpc>
            </a:pPr>
            <a:r>
              <a:rPr lang="tr-TR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Peteşiler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seyrek olabildiği için, tüm vücut ve kıvrım yerlerinde aranmalıdır. </a:t>
            </a:r>
          </a:p>
          <a:p>
            <a:pPr lvl="1">
              <a:lnSpc>
                <a:spcPct val="150000"/>
              </a:lnSpc>
            </a:pP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Ortası gri renkli küçük septik </a:t>
            </a:r>
            <a:r>
              <a:rPr lang="tr-TR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emboliler</a:t>
            </a: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görülebilir</a:t>
            </a:r>
          </a:p>
          <a:p>
            <a:pPr>
              <a:lnSpc>
                <a:spcPct val="150000"/>
              </a:lnSpc>
            </a:pPr>
            <a:r>
              <a:rPr lang="tr-T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GEÇ EVRE: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Purpura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fulminans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olur, kötü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prognoz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göstergesidir.</a:t>
            </a:r>
          </a:p>
          <a:p>
            <a:endParaRPr lang="tr-TR" sz="21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cap="none" dirty="0">
                <a:solidFill>
                  <a:srgbClr val="92D05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Ateşli bir çocukta </a:t>
            </a:r>
            <a:r>
              <a:rPr lang="tr-TR" b="1" cap="none" dirty="0" err="1">
                <a:solidFill>
                  <a:srgbClr val="92D05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peteşi</a:t>
            </a:r>
            <a:r>
              <a:rPr lang="tr-TR" b="1" cap="none" dirty="0">
                <a:solidFill>
                  <a:srgbClr val="92D05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b="1" cap="none" dirty="0" err="1">
                <a:solidFill>
                  <a:srgbClr val="92D05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purpurik</a:t>
            </a:r>
            <a:r>
              <a:rPr lang="tr-TR" b="1" cap="none" dirty="0">
                <a:solidFill>
                  <a:srgbClr val="92D05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döküntüler aksi ispat edilinceye kadar </a:t>
            </a:r>
            <a:r>
              <a:rPr lang="tr-TR" b="1" cap="none" dirty="0" err="1">
                <a:solidFill>
                  <a:srgbClr val="92D05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meningokoksemi</a:t>
            </a:r>
            <a:r>
              <a:rPr lang="tr-TR" b="1" cap="none" dirty="0">
                <a:solidFill>
                  <a:srgbClr val="92D05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olarak kabul edilmelidir.</a:t>
            </a:r>
            <a:endParaRPr lang="tr-TR" cap="none" dirty="0">
              <a:solidFill>
                <a:srgbClr val="92D050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Meningokoksemi</a:t>
            </a:r>
            <a:endParaRPr lang="tr-T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405365"/>
            <a:ext cx="3886200" cy="293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Ä°lgili resi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" b="10620"/>
          <a:stretch/>
        </p:blipFill>
        <p:spPr bwMode="auto">
          <a:xfrm>
            <a:off x="0" y="1556793"/>
            <a:ext cx="457200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cumali\Desktop\Ekran Aggglıntısı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" y="4149080"/>
            <a:ext cx="4559176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peteÅi purpura ile ilgili gÃ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3320"/>
            <a:ext cx="4355976" cy="237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27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1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4951" y="0"/>
            <a:ext cx="60990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95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2946829-1552-4331-BDB6-6DE645CD9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588878"/>
            <a:ext cx="2610783" cy="3680244"/>
          </a:xfrm>
        </p:spPr>
        <p:txBody>
          <a:bodyPr>
            <a:normAutofit/>
          </a:bodyPr>
          <a:lstStyle/>
          <a:p>
            <a:pPr algn="l"/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sebepleri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3044951" cy="1514475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2A90091-2013-42EE-8C06-DD01FEEFED2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476095" y="1049695"/>
            <a:ext cx="4982105" cy="5259625"/>
          </a:xfrm>
        </p:spPr>
        <p:txBody>
          <a:bodyPr anchor="ctr">
            <a:normAutofit/>
          </a:bodyPr>
          <a:lstStyle/>
          <a:p>
            <a:pPr marL="341313" indent="-341313" defTabSz="4572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tr-TR" alt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      </a:t>
            </a:r>
          </a:p>
          <a:p>
            <a:pPr marL="341313" indent="-341313" defTabSz="4572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tr-TR" alt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Çiçeği</a:t>
            </a:r>
          </a:p>
          <a:p>
            <a:pPr marL="341313" indent="-341313" defTabSz="4572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Erythema</a:t>
            </a:r>
            <a:r>
              <a:rPr lang="tr-TR" alt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tr-TR" sz="1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Infectiosum</a:t>
            </a:r>
            <a:r>
              <a:rPr lang="tr-TR" alt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(5. Hastalık)</a:t>
            </a:r>
            <a:endParaRPr lang="en-GB" altLang="tr-TR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1313" indent="-341313" defTabSz="4572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tr-TR" alt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</a:t>
            </a:r>
          </a:p>
          <a:p>
            <a:pPr marL="341313" indent="-341313" defTabSz="4572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tr-TR" alt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Ayak Hastalığı</a:t>
            </a:r>
            <a:endParaRPr lang="en-GB" altLang="tr-TR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1313" indent="-341313" defTabSz="4572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Epstein Barr </a:t>
            </a:r>
            <a:r>
              <a:rPr lang="en-GB" altLang="tr-TR" sz="1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</a:t>
            </a:r>
            <a:r>
              <a:rPr lang="tr-TR" alt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üs       </a:t>
            </a:r>
          </a:p>
          <a:p>
            <a:pPr marL="341313" indent="-341313" defTabSz="4572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tr-TR" alt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HHV-6          </a:t>
            </a:r>
          </a:p>
          <a:p>
            <a:pPr marL="341313" indent="-341313" defTabSz="4572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tr-TR" alt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Kızıl	       </a:t>
            </a:r>
          </a:p>
          <a:p>
            <a:pPr marL="341313" indent="-341313" defTabSz="4572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tr-TR" altLang="tr-TR" sz="1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Neisseria</a:t>
            </a:r>
            <a:r>
              <a:rPr lang="tr-TR" altLang="tr-TR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1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Meningitis</a:t>
            </a:r>
            <a:endParaRPr lang="tr-TR" altLang="tr-TR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032794" y="5962903"/>
            <a:ext cx="19431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63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Meningokoksemi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4252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Tedavi:</a:t>
            </a:r>
            <a:endParaRPr lang="tr-TR" sz="2400" dirty="0"/>
          </a:p>
          <a:p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24 saat içinde tedaviye başlanmayan olguların yaklaşık yarısı kaybedilirken, tedaviye ilk 12 saatte başlamakla </a:t>
            </a:r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mortalite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morbidite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önemli ölçüde azalır.</a:t>
            </a:r>
          </a:p>
          <a:p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yatırılarak </a:t>
            </a:r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intravenöz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(iv) antibiyotik tedavisine (</a:t>
            </a:r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seftriakson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veya </a:t>
            </a:r>
            <a:r>
              <a:rPr lang="tr-TR" sz="19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sefotaksim</a:t>
            </a:r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başlanır. </a:t>
            </a:r>
          </a:p>
          <a:p>
            <a:r>
              <a:rPr 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 süresi </a:t>
            </a:r>
            <a:r>
              <a:rPr lang="tr-TR" altLang="tr-TR" sz="1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7-10 gün.</a:t>
            </a:r>
          </a:p>
          <a:p>
            <a:pPr lvl="1"/>
            <a:endParaRPr lang="tr-TR" sz="25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B1FB5C-02AC-4A11-9B9E-D6FAE4AA1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F72C88A-0506-4B12-8C66-DC953526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işi, dövme, adam, tutma içeren bir resim&#10;&#10;Açıklama otomatik olarak oluşturuldu">
            <a:extLst>
              <a:ext uri="{FF2B5EF4-FFF2-40B4-BE49-F238E27FC236}">
                <a16:creationId xmlns:a16="http://schemas.microsoft.com/office/drawing/2014/main" id="{C199B76F-A5B1-412C-A7E6-9B82C2234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1083" y="1245953"/>
            <a:ext cx="2570319" cy="4375011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8C338B-9565-4F98-872C-2008B624B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2" y="640831"/>
            <a:ext cx="4923153" cy="1573863"/>
          </a:xfrm>
        </p:spPr>
        <p:txBody>
          <a:bodyPr>
            <a:normAutofit/>
          </a:bodyPr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Kawasaki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07504" y="2367092"/>
            <a:ext cx="5500981" cy="388130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Kawasaki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 çocukluk çağının akut bir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vaskülitidir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Etiyolojisi bilinmemektedir.</a:t>
            </a:r>
          </a:p>
          <a:p>
            <a:pPr>
              <a:lnSpc>
                <a:spcPct val="110000"/>
              </a:lnSpc>
            </a:pP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S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sık 6 ay-5 yaş arasında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görülür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Klinikte genellikle ani,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antipiretiklere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antibiyotiklere yanıtsız yüksek ateş vardır. Hastalık tedavi edilmezse, ateş 5-30 gün sürer. </a:t>
            </a:r>
          </a:p>
          <a:p>
            <a:pPr>
              <a:lnSpc>
                <a:spcPct val="110000"/>
              </a:lnSpc>
            </a:pP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tr-TR" sz="1800" cap="none" dirty="0"/>
          </a:p>
          <a:p>
            <a:pPr>
              <a:lnSpc>
                <a:spcPct val="110000"/>
              </a:lnSpc>
            </a:pPr>
            <a:endParaRPr lang="tr-TR" sz="1800" cap="none" dirty="0"/>
          </a:p>
          <a:p>
            <a:pPr>
              <a:lnSpc>
                <a:spcPct val="110000"/>
              </a:lnSpc>
            </a:pPr>
            <a:endParaRPr lang="tr-TR" sz="1800" cap="none" dirty="0"/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95ED52-E90A-465D-88C0-893C6EF48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921021B-E928-4355-9554-162D5B68A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A367427-C25F-44C6-89D2-FE28B93FB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r="3853"/>
          <a:stretch/>
        </p:blipFill>
        <p:spPr bwMode="auto">
          <a:xfrm>
            <a:off x="20" y="10"/>
            <a:ext cx="305289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98F1ED-E15E-4A4F-A33F-1F14053F6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348787" y="618517"/>
            <a:ext cx="5004665" cy="1596177"/>
          </a:xfrm>
        </p:spPr>
        <p:txBody>
          <a:bodyPr>
            <a:normAutofit/>
          </a:bodyPr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Kawasaki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348786" y="2367092"/>
            <a:ext cx="5795194" cy="379821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Tipik olarak ateşin 5 günü içinde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polimorf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döküntüler belirir ve 2 gün içinde yayılır. </a:t>
            </a:r>
          </a:p>
          <a:p>
            <a:pPr>
              <a:lnSpc>
                <a:spcPct val="110000"/>
              </a:lnSpc>
            </a:pP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sık olarak yaygın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makülopapüler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tarzda deri döküntüsü gözlenir. </a:t>
            </a:r>
          </a:p>
          <a:p>
            <a:pPr marL="0" indent="0">
              <a:lnSpc>
                <a:spcPct val="110000"/>
              </a:lnSpc>
              <a:buNone/>
            </a:pP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Genellikle gövdede yerleşimlidir. Ancak yüze,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ekstremitelere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perineye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yayılabilir. </a:t>
            </a:r>
          </a:p>
          <a:p>
            <a:pPr>
              <a:lnSpc>
                <a:spcPct val="110000"/>
              </a:lnSpc>
            </a:pP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Hiçbir zaman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veziküler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veya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büllöz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tarzda değildir.</a:t>
            </a:r>
          </a:p>
          <a:p>
            <a:pPr>
              <a:lnSpc>
                <a:spcPct val="110000"/>
              </a:lnSpc>
            </a:pPr>
            <a:endParaRPr lang="tr-TR" sz="1400" dirty="0"/>
          </a:p>
          <a:p>
            <a:pPr>
              <a:lnSpc>
                <a:spcPct val="110000"/>
              </a:lnSpc>
            </a:pPr>
            <a:endParaRPr lang="tr-TR" sz="14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71C7DD-6CA4-4C72-AB0A-8DE10B613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5679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Kawasaki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5400600" cy="4997152"/>
          </a:xfrm>
        </p:spPr>
        <p:txBody>
          <a:bodyPr/>
          <a:lstStyle/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kaşıntısızdır.</a:t>
            </a:r>
          </a:p>
          <a:p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Dudaklar genellikle kırmızı, kuru, soyulmuş ve çatlamıştır. </a:t>
            </a:r>
          </a:p>
          <a:p>
            <a:pPr marL="0" indent="0">
              <a:buNone/>
            </a:pPr>
            <a:endParaRPr lang="tr-TR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Orofarinkste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diffüz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ile çilek dili vardır, fakat erozyon ve ülser yoktur.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Kawasaki</a:t>
            </a:r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07504" y="1600200"/>
            <a:ext cx="8784976" cy="485313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</a:t>
            </a:r>
            <a:r>
              <a:rPr lang="de-DE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günden</a:t>
            </a:r>
            <a:r>
              <a:rPr lang="de-DE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uzun</a:t>
            </a:r>
            <a:r>
              <a:rPr lang="de-DE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süren</a:t>
            </a:r>
            <a:r>
              <a:rPr lang="de-DE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antipiretiklere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yanıt vermeyen ateşe ek olarak 5 bulgudan dördünün olması tanı ölçütüdür: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v-SE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 pürülan olmayan bulbar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konjonktivit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Ağız bulguları: kırmızı çilek dili, dudaklarda ödem,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fissür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kanama,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orofarengeal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Polimorf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eritematöz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döküntü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ve ayak bulgular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</a:t>
            </a:r>
            <a:r>
              <a:rPr lang="es-ES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endurasyon ve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ödem,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periungal</a:t>
            </a: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soyulma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 taraflı 1,5 cm'den büyük ve ağrısız </a:t>
            </a:r>
            <a:r>
              <a:rPr lang="tr-TR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lenfadenopati</a:t>
            </a:r>
            <a:endParaRPr lang="tr-TR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764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C44FB79-0C65-4EB9-B9FE-A3F2EB7A9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Döküntülü hastalıklarda sevk kriterleri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37A5231-A32C-4E82-9B7F-520978C433F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 Sevk kriterleri</a:t>
            </a:r>
          </a:p>
          <a:p>
            <a:pPr algn="just"/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Ağır 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pnömoni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Larenjit.</a:t>
            </a:r>
          </a:p>
          <a:p>
            <a:pPr marL="0" indent="0">
              <a:buNone/>
            </a:pP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Kızamıkçık Sevk kriterleri:</a:t>
            </a:r>
          </a:p>
          <a:p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Trombositopeni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tr-T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Eritema</a:t>
            </a: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Enfeksiyozum</a:t>
            </a: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Sevk kriterleri: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Aplastik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kriz</a:t>
            </a: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5355083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B1C396-2852-4C2F-B661-2D492BB3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27584E-7504-44EB-AE28-590335FD934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çiçeği Sevk kriterleri:</a:t>
            </a:r>
          </a:p>
          <a:p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İmmün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yetmezlik,</a:t>
            </a:r>
          </a:p>
          <a:p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Pnömoni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Kızıl Sevk kriterleri:</a:t>
            </a:r>
          </a:p>
          <a:p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Peritonsiller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veya 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retrofarengeal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apse, </a:t>
            </a:r>
          </a:p>
          <a:p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Menenjit,</a:t>
            </a:r>
          </a:p>
          <a:p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Septik 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artrit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Osteomiyelit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46802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CA9111-29D1-4E6A-97CE-510CA8D79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OLGU-1</a:t>
            </a:r>
          </a:p>
        </p:txBody>
      </p:sp>
      <p:pic>
        <p:nvPicPr>
          <p:cNvPr id="5" name="İçerik Yer Tutucusu 4" descr="adam, kişi, bakarken, giyme içeren bir resim&#10;&#10;Açıklama otomatik olarak oluşturuldu">
            <a:extLst>
              <a:ext uri="{FF2B5EF4-FFF2-40B4-BE49-F238E27FC236}">
                <a16:creationId xmlns:a16="http://schemas.microsoft.com/office/drawing/2014/main" id="{4BA2361D-F325-4417-B502-EB85B239252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76" y="1727200"/>
            <a:ext cx="2330450" cy="1847850"/>
          </a:xfrm>
        </p:spPr>
      </p:pic>
      <p:pic>
        <p:nvPicPr>
          <p:cNvPr id="7" name="Resim 6" descr="el, adam, oturma, yeşil içeren bir resim&#10;&#10;Açıklama otomatik olarak oluşturuldu">
            <a:extLst>
              <a:ext uri="{FF2B5EF4-FFF2-40B4-BE49-F238E27FC236}">
                <a16:creationId xmlns:a16="http://schemas.microsoft.com/office/drawing/2014/main" id="{4E0CC1CD-B759-482C-8A9F-E30687884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78000"/>
            <a:ext cx="2343150" cy="1797050"/>
          </a:xfrm>
          <a:prstGeom prst="rect">
            <a:avLst/>
          </a:prstGeom>
        </p:spPr>
      </p:pic>
      <p:pic>
        <p:nvPicPr>
          <p:cNvPr id="9" name="Resim 8" descr="kişi, sürüngen, adam, kullanırken içeren bir resim&#10;&#10;Açıklama otomatik olarak oluşturuldu">
            <a:extLst>
              <a:ext uri="{FF2B5EF4-FFF2-40B4-BE49-F238E27FC236}">
                <a16:creationId xmlns:a16="http://schemas.microsoft.com/office/drawing/2014/main" id="{EB1BEBA5-FA9F-4130-9C11-CC652BA47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1" y="1739900"/>
            <a:ext cx="2387600" cy="187325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115BE659-37C2-4196-8A98-D712021CFEC7}"/>
              </a:ext>
            </a:extLst>
          </p:cNvPr>
          <p:cNvSpPr txBox="1"/>
          <p:nvPr/>
        </p:nvSpPr>
        <p:spPr>
          <a:xfrm>
            <a:off x="971600" y="4171950"/>
            <a:ext cx="765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17 YAŞ ERKEK HASTA 4 GÜN ÖNCE BOĞAZ AĞRISI,ATEŞ ŞİKAYETİYLE BAŞVURMUŞ.</a:t>
            </a:r>
          </a:p>
        </p:txBody>
      </p:sp>
    </p:spTree>
    <p:extLst>
      <p:ext uri="{BB962C8B-B14F-4D97-AF65-F5344CB8AC3E}">
        <p14:creationId xmlns:p14="http://schemas.microsoft.com/office/powerpoint/2010/main" val="27311944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A152AF-04CF-444C-B855-9D607DCD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OLGU -1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68F074D-1897-4372-BC34-0A1BDF11C7AA}"/>
              </a:ext>
            </a:extLst>
          </p:cNvPr>
          <p:cNvSpPr txBox="1"/>
          <p:nvPr/>
        </p:nvSpPr>
        <p:spPr>
          <a:xfrm>
            <a:off x="581289" y="1197640"/>
            <a:ext cx="52087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YAŞ ERKEK HASTA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ŞİKAYETİ:ATEŞ, BOĞAZ AĞRISI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ÖG:KH YOK-ALERJİ YOK-SİGARA+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SG:ANNE:TİP2 DM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FM:ATEŞ:37,8ºC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NABIZ: 96/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dk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KAN BASINCI:115/ 75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mmHg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OROFARENKS: HİPEREMİ VE TONSİLLERDE GRADE 1-2 HİPERTROFİ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VİRAL ÜSYE DÜŞÜNÜLÜP TEDAVİ BAŞLANMIŞ.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4 GÜN SONRA ELLER DE AYAKLAR DA AĞIZ ÇEVRESİNDE SULU DÖKÜNTÜ BAŞVURMUŞ.</a:t>
            </a:r>
          </a:p>
          <a:p>
            <a:endParaRPr lang="tr-TR" dirty="0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B76F43EB-A9F1-4306-A2D4-C496F693F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86" y="282560"/>
            <a:ext cx="244475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799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6333B8-5872-41B2-A020-03524A3A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Olgu-2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3AC3446-6468-4060-9451-CFAFB46200F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17 YAŞ KIZ HASTA,TÜM VÜCUTTA DÖKÜNTÜ ŞİKAYETİ</a:t>
            </a:r>
          </a:p>
        </p:txBody>
      </p:sp>
      <p:pic>
        <p:nvPicPr>
          <p:cNvPr id="5" name="Resim 4" descr="iç mekan, ön, fotoğraf, yiyecek içeren bir resim&#10;&#10;Açıklama otomatik olarak oluşturuldu">
            <a:extLst>
              <a:ext uri="{FF2B5EF4-FFF2-40B4-BE49-F238E27FC236}">
                <a16:creationId xmlns:a16="http://schemas.microsoft.com/office/drawing/2014/main" id="{7F9A7884-2C4D-471A-BC48-4B8804FCC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3" y="1600200"/>
            <a:ext cx="3181350" cy="3743325"/>
          </a:xfrm>
          <a:prstGeom prst="rect">
            <a:avLst/>
          </a:prstGeom>
        </p:spPr>
      </p:pic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CA78FE48-0992-446E-BFD5-D8A7D14F2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09" y="624027"/>
            <a:ext cx="2842619" cy="491044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C867ADC-B2EB-423C-BC0A-23DE5AA45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2" y="476672"/>
            <a:ext cx="2547554" cy="50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55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1" y="618517"/>
            <a:ext cx="7773338" cy="1596177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Cilt lezyonlarının tanımı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813A6215-B3F1-406F-987C-E7E9615E59D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4384" y="2015371"/>
            <a:ext cx="4392488" cy="482453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1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Makül</a:t>
            </a:r>
            <a:r>
              <a:rPr lang="tr-TR" sz="1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deri renginin değiştiği sınırları belli, deriden kabarık  veya çökük olmayan, herhangi bir boyutta olan lezyonlar</a:t>
            </a: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tr-TR" sz="1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Papül</a:t>
            </a:r>
            <a:r>
              <a:rPr lang="tr-TR" sz="1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Solid, deriden kabarık, en geniş 0.5 cm çapında olan lezyonlar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tr-TR" sz="1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Plak: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Papüllerin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birleşmesi ile oluşan deride daha fazla yer kaplayan deriden kabarık lezyonlar,</a:t>
            </a:r>
          </a:p>
          <a:p>
            <a:pPr>
              <a:lnSpc>
                <a:spcPct val="110000"/>
              </a:lnSpc>
            </a:pPr>
            <a:r>
              <a:rPr lang="tr-TR" sz="1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Nodül: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Papüle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benzeyen fakat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dermis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veya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subkutan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dokuda daha derin yerleşimli  olan,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papülden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daha  çok </a:t>
            </a:r>
            <a:r>
              <a:rPr lang="tr-TR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palpe</a:t>
            </a:r>
            <a:r>
              <a:rPr lang="tr-TR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edilmesi ile ayrılan lezyonlar</a:t>
            </a: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tr-T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tr-TR" sz="1100" dirty="0"/>
          </a:p>
        </p:txBody>
      </p:sp>
      <p:pic>
        <p:nvPicPr>
          <p:cNvPr id="13" name="Resim 12" descr="kişi, iç mekan, dövme, diş içeren bir resim&#10;&#10;Açıklama otomatik olarak oluşturuldu">
            <a:extLst>
              <a:ext uri="{FF2B5EF4-FFF2-40B4-BE49-F238E27FC236}">
                <a16:creationId xmlns:a16="http://schemas.microsoft.com/office/drawing/2014/main" id="{D4BAF8FC-8C8D-4FC7-97D6-3B762B117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r="10450" b="9"/>
          <a:stretch/>
        </p:blipFill>
        <p:spPr>
          <a:xfrm>
            <a:off x="4635797" y="2505456"/>
            <a:ext cx="1783080" cy="149782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Resim 8" descr="fotoğraf, tablo, kahverengi, meyve içeren bir resim&#10;&#10;Açıklama otomatik olarak oluşturuldu">
            <a:extLst>
              <a:ext uri="{FF2B5EF4-FFF2-40B4-BE49-F238E27FC236}">
                <a16:creationId xmlns:a16="http://schemas.microsoft.com/office/drawing/2014/main" id="{C3A49328-A63A-4CC2-9966-18C980583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6" b="-4"/>
          <a:stretch/>
        </p:blipFill>
        <p:spPr>
          <a:xfrm>
            <a:off x="6576728" y="2505456"/>
            <a:ext cx="1780463" cy="149782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Resim 10" descr="dövme, adam, giyme, kahverengi içeren bir resim&#10;&#10;Açıklama otomatik olarak oluşturuldu">
            <a:extLst>
              <a:ext uri="{FF2B5EF4-FFF2-40B4-BE49-F238E27FC236}">
                <a16:creationId xmlns:a16="http://schemas.microsoft.com/office/drawing/2014/main" id="{A924D907-602B-42B8-AB73-76D82B9F7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 r="-7" b="9158"/>
          <a:stretch/>
        </p:blipFill>
        <p:spPr>
          <a:xfrm>
            <a:off x="4635797" y="4204998"/>
            <a:ext cx="1783080" cy="149782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Resim 6" descr="dövme, kişi, iç mekan, fotoğraf içeren bir resim&#10;&#10;Açıklama otomatik olarak oluşturuldu">
            <a:extLst>
              <a:ext uri="{FF2B5EF4-FFF2-40B4-BE49-F238E27FC236}">
                <a16:creationId xmlns:a16="http://schemas.microsoft.com/office/drawing/2014/main" id="{5D175289-5E81-4A74-B2AA-E34DB74EC8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88" b="-4"/>
          <a:stretch/>
        </p:blipFill>
        <p:spPr>
          <a:xfrm>
            <a:off x="6576728" y="4190859"/>
            <a:ext cx="1780463" cy="148175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58D40F-3C24-4FF5-8773-4658686DA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Olgu-2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6A18F9-4C74-45FA-B036-A398EA7C738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yaş kız hasta</a:t>
            </a:r>
          </a:p>
          <a:p>
            <a:pPr marL="0" indent="0">
              <a:buNone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şikayeti:tüm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vücudunda döküntü</a:t>
            </a:r>
          </a:p>
          <a:p>
            <a:pPr marL="0" indent="0">
              <a:buNone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ög:özellik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yok</a:t>
            </a:r>
          </a:p>
          <a:p>
            <a:pPr marL="0" indent="0">
              <a:buNone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sg:özellik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yok</a:t>
            </a:r>
          </a:p>
          <a:p>
            <a:pPr marL="0" indent="0">
              <a:buNone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ateş:36.8                         kan basıncı:115/72 MM</a:t>
            </a:r>
            <a:r>
              <a:rPr lang="tr-TR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nabız:88/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dk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ağırlık:95 kg(&gt;97)</a:t>
            </a:r>
          </a:p>
          <a:p>
            <a:pPr marL="0" indent="0">
              <a:buNone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ss:25/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dk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boy:172(90-97 p)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Beş gün önce diş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apsesi,baş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ağrısı,halsizlik,iştahsızlık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nedeniyle antibiyotik tedavisi kullanmaya başlamış.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Tedavinin 2. gününde göğüs bölgesinde birkaç adet döküntü ortaya çıkmış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Ardından kol ve bacaklara yayılmış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Saçlı deri dahil tüm vücutta kaşıntılı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veziküler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döküntü başlamış.</a:t>
            </a:r>
          </a:p>
          <a:p>
            <a:pPr marL="0" indent="0">
              <a:buNone/>
            </a:pPr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917685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Kaynaklar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856984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alt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Birinci Basamağa Yönelik Tanı ve Tedavi Rehberleri  (2012)</a:t>
            </a:r>
          </a:p>
          <a:p>
            <a:pPr marL="0" indent="0">
              <a:buNone/>
            </a:pPr>
            <a:r>
              <a:rPr 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tr-T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Tuygun</a:t>
            </a:r>
            <a:r>
              <a:rPr 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N., Tanır, G. (2005). Döküntülü Hastaya Yaklaşım.  Sürekli Tıp Eğitimi Dergisi.  14.2  S:26</a:t>
            </a:r>
            <a:r>
              <a:rPr lang="tr-TR" alt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-30</a:t>
            </a:r>
            <a:endParaRPr lang="tr-TR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alt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tr-TR" altLang="tr-T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Varkal</a:t>
            </a:r>
            <a:r>
              <a:rPr lang="tr-TR" alt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A., Yıldız, İ., Ünüvar, E. (2015). Çocuklarda Ateşli Döküntülü Hastalıklar. İstanbul Tıp Fakültesi Dergisi. 78.1 S: 23-3</a:t>
            </a:r>
          </a:p>
          <a:p>
            <a:pPr marL="0" indent="0">
              <a:buNone/>
            </a:pPr>
            <a:r>
              <a:rPr lang="tr-TR" alt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Çocukluk Çağı Döküntülü Hastalıkları </a:t>
            </a:r>
            <a:r>
              <a:rPr lang="nn-NO" alt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tr-TR" altLang="tr-T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Öğr.Üyesi</a:t>
            </a:r>
            <a:r>
              <a:rPr lang="nn-NO" alt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Selda Tekiner</a:t>
            </a:r>
            <a:endParaRPr lang="tr-TR" altLang="tr-TR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Aydoğan, Ü., Koç, B., Sarı, O. (2016). Temel Aile Hekimliği. Güneş Tıp Kitapevi.</a:t>
            </a:r>
            <a:r>
              <a:rPr lang="tr-TR" sz="1500" dirty="0"/>
              <a:t> </a:t>
            </a:r>
          </a:p>
          <a:p>
            <a:pPr marL="0" indent="0">
              <a:buNone/>
            </a:pPr>
            <a:r>
              <a:rPr 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6-El ayak ve ağız hastalığı: olgu sunumu*</a:t>
            </a:r>
            <a:r>
              <a:rPr lang="tr-T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Ruhuşen</a:t>
            </a:r>
            <a:r>
              <a:rPr 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Kutlu, </a:t>
            </a:r>
            <a:r>
              <a:rPr lang="tr-T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Latfe</a:t>
            </a:r>
            <a:r>
              <a:rPr 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Uzun  Necmettin Erbakan Üniversitesi, Meram Tıp Fakültesi, Aile Hekimliği Anabilim Dalı, Konya</a:t>
            </a:r>
          </a:p>
          <a:p>
            <a:pPr marL="0" indent="0">
              <a:buNone/>
            </a:pPr>
            <a:r>
              <a:rPr 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7-Kocaeli üniversitesi tıp fakültesi çocuk sağlığı ve hastalıkları anabilim dalı  genel pediatri poliklinik olgu sunumu </a:t>
            </a:r>
            <a:r>
              <a:rPr lang="tr-T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burcu </a:t>
            </a:r>
            <a:r>
              <a:rPr lang="tr-TR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hıdımlıoğlu</a:t>
            </a:r>
            <a:r>
              <a:rPr lang="tr-T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(16.06.2017)</a:t>
            </a:r>
          </a:p>
          <a:p>
            <a:pPr marL="0" indent="0">
              <a:buNone/>
            </a:pPr>
            <a:endParaRPr lang="tr-T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2617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CC56BA-F1C9-480F-B474-1F32A87CD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9E2BDFF-D8D5-4C88-B5EA-A9C810AD0DF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Dinlediğiniz için teşekkürler..</a:t>
            </a:r>
          </a:p>
        </p:txBody>
      </p:sp>
      <p:pic>
        <p:nvPicPr>
          <p:cNvPr id="5" name="Resim 4" descr="kişi, bebek, iç mekan, yatak içeren bir resim&#10;&#10;Açıklama otomatik olarak oluşturuldu">
            <a:extLst>
              <a:ext uri="{FF2B5EF4-FFF2-40B4-BE49-F238E27FC236}">
                <a16:creationId xmlns:a16="http://schemas.microsoft.com/office/drawing/2014/main" id="{29619562-4EC2-41DC-95D8-53944627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76872"/>
            <a:ext cx="60007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59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1" y="618517"/>
            <a:ext cx="7773338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lezyonlarının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tanımı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93AC1588-02B7-43CE-B3F6-5639F9F7B4BB}"/>
              </a:ext>
            </a:extLst>
          </p:cNvPr>
          <p:cNvSpPr/>
          <p:nvPr/>
        </p:nvSpPr>
        <p:spPr>
          <a:xfrm>
            <a:off x="266302" y="2326986"/>
            <a:ext cx="4269694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cap="all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Püstül</a:t>
            </a:r>
            <a:r>
              <a:rPr lang="en-US" b="1" cap="all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b="1" cap="all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eşitli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pürülan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sıvılar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içeren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deriden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kabarık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lezyonlar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cap="all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Vezikül</a:t>
            </a:r>
            <a:r>
              <a:rPr lang="en-US" b="1" cap="all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cap="all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ınırları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belirgin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deriden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kabarık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sıvı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içeren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geniş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çapı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0.5 cm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intraepidermal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veya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subepidermal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kökenli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lezyonlar</a:t>
            </a:r>
            <a:r>
              <a:rPr lang="en-US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cap="all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Bül</a:t>
            </a:r>
            <a:r>
              <a:rPr lang="en-US" b="1" cap="all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cap="all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ezikül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aynı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özelliklerde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olup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çapı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0.5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cm’den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büyük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lezyonlar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cap="all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cap="all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cap="all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cap="all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cap="all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cap="all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cap="all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cap="all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cap="all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cap="all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cap="all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A250E91D-4043-4780-836D-B94C77039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5" r="4287" b="-3"/>
          <a:stretch/>
        </p:blipFill>
        <p:spPr>
          <a:xfrm>
            <a:off x="4572000" y="2505456"/>
            <a:ext cx="1881933" cy="315652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Resim 5" descr="yiyecek içeren bir resim&#10;&#10;Açıklama otomatik olarak oluşturuldu">
            <a:extLst>
              <a:ext uri="{FF2B5EF4-FFF2-40B4-BE49-F238E27FC236}">
                <a16:creationId xmlns:a16="http://schemas.microsoft.com/office/drawing/2014/main" id="{5766B9B9-D217-4C82-B356-26EC095DD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r="3" b="3"/>
          <a:stretch/>
        </p:blipFill>
        <p:spPr>
          <a:xfrm>
            <a:off x="6576727" y="2505456"/>
            <a:ext cx="1780463" cy="149782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A89123A5-0B1A-4A12-BD57-66399B38B0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r="4989" b="5"/>
          <a:stretch/>
        </p:blipFill>
        <p:spPr>
          <a:xfrm>
            <a:off x="6576727" y="4180226"/>
            <a:ext cx="1780463" cy="148175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E07D98DD-1FFF-4417-AD97-41A4EBCE4830}"/>
              </a:ext>
            </a:extLst>
          </p:cNvPr>
          <p:cNvSpPr/>
          <p:nvPr/>
        </p:nvSpPr>
        <p:spPr>
          <a:xfrm>
            <a:off x="899592" y="1219200"/>
            <a:ext cx="727280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7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331" y="618517"/>
            <a:ext cx="7773338" cy="1596177"/>
          </a:xfrm>
        </p:spPr>
        <p:txBody>
          <a:bodyPr>
            <a:noAutofit/>
          </a:bodyPr>
          <a:lstStyle/>
          <a:p>
            <a:b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Döküntü çeşitlerine göre hastalıklar</a:t>
            </a:r>
            <a:br>
              <a:rPr lang="tr-TR" dirty="0"/>
            </a:br>
            <a:endParaRPr lang="tr-TR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25143361"/>
              </p:ext>
            </p:extLst>
          </p:nvPr>
        </p:nvGraphicFramePr>
        <p:xfrm>
          <a:off x="683568" y="2060848"/>
          <a:ext cx="7774633" cy="4580286"/>
        </p:xfrm>
        <a:graphic>
          <a:graphicData uri="http://schemas.openxmlformats.org/drawingml/2006/table">
            <a:tbl>
              <a:tblPr firstRow="1" bandRow="1">
                <a:noFill/>
                <a:tableStyleId>{72833802-FEF1-4C79-8D5D-14CF1EAF98D9}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0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3210">
                <a:tc>
                  <a:txBody>
                    <a:bodyPr/>
                    <a:lstStyle/>
                    <a:p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600" b="1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Döküntü Çeşitleri</a:t>
                      </a:r>
                    </a:p>
                  </a:txBody>
                  <a:tcPr marL="55150" marR="78786" marT="15758" marB="11818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600" b="1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Hastalıklar</a:t>
                      </a:r>
                    </a:p>
                  </a:txBody>
                  <a:tcPr marL="55150" marR="78786" marT="15758" marB="11818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7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Makülopapüler</a:t>
                      </a:r>
                      <a:r>
                        <a:rPr kumimoji="0" lang="tr-TR" sz="1600" b="1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Döküntüler </a:t>
                      </a:r>
                      <a:r>
                        <a:rPr kumimoji="0" lang="tr-TR" sz="16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pPr algn="ctr"/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0" marR="78786" marT="15758" marB="118180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Kızamık, Kızamıkçık,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Kızıl,Eritema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Enfeksiyosum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Ekzentema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Subitum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İlaç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Allerjisi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Enfeksiyöz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Mononükleoz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Enteroviral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Enfeksiyonlar,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Adenoviral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Enfeksiyonlar,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Otoimmün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Hastalıklar 	</a:t>
                      </a:r>
                    </a:p>
                    <a:p>
                      <a:pPr algn="just"/>
                      <a:endParaRPr lang="tr-TR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0" marR="78786" marT="15758" marB="11818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8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Diffüz</a:t>
                      </a:r>
                      <a:r>
                        <a:rPr kumimoji="0" lang="tr-TR" sz="1600" b="1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600" b="1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Eritematöz</a:t>
                      </a:r>
                      <a:r>
                        <a:rPr kumimoji="0" lang="tr-TR" sz="1600" b="1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Döküntü </a:t>
                      </a:r>
                      <a:r>
                        <a:rPr kumimoji="0" lang="tr-TR" sz="16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pPr algn="l"/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0" marR="78786" marT="15758" marB="118180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Kızıl,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Steven’s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-Johnson Sendromu,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Kawasaki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Hastalığı,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Toksik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Şok Sendromu, İlaca Bağlı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Toksik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Epidermolizis</a:t>
                      </a:r>
                      <a:endParaRPr kumimoji="0" lang="tr-TR" sz="1400" u="none" strike="noStrike" kern="1200" cap="none" spc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0" marR="78786" marT="15758" marB="11818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87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Veziküler</a:t>
                      </a:r>
                      <a:r>
                        <a:rPr kumimoji="0" lang="tr-TR" sz="1600" b="1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Döküntüler </a:t>
                      </a:r>
                      <a:r>
                        <a:rPr kumimoji="0" lang="tr-TR" sz="16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pPr algn="l"/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0" marR="78786" marT="15758" marB="118180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Suçiçeği,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Herpes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Virüs Enfeksiyonları,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Enteroviral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Enfeksiyonlar,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Steven’s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-Johnson Sendromu 	</a:t>
                      </a:r>
                    </a:p>
                    <a:p>
                      <a:pPr algn="just"/>
                      <a:endParaRPr lang="tr-TR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0" marR="78786" marT="15758" marB="11818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8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Peteşiyal</a:t>
                      </a:r>
                      <a:r>
                        <a:rPr kumimoji="0" lang="tr-TR" sz="1600" b="1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tr-TR" sz="1600" b="1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Purpurik</a:t>
                      </a:r>
                      <a:r>
                        <a:rPr kumimoji="0" lang="tr-TR" sz="1600" b="1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Döküntüler </a:t>
                      </a:r>
                      <a:r>
                        <a:rPr kumimoji="0" lang="tr-TR" sz="16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pPr algn="l"/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0" marR="78786" marT="15758" marB="118180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Meningokoksemi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Kırım Kongo Kanamalı Ateşi,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Riketsiyal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Hastalıklar,  </a:t>
                      </a:r>
                      <a:r>
                        <a:rPr kumimoji="0" lang="tr-TR" sz="1400" u="none" strike="noStrike" kern="1200" cap="none" spc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Vaskülitler</a:t>
                      </a:r>
                      <a:r>
                        <a:rPr kumimoji="0" lang="tr-TR" sz="1400" u="none" strike="noStrike" kern="1200" cap="non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tr-TR" sz="1400" b="0" i="0" u="none" strike="noStrike" kern="1200" cap="none" spc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150" marR="78786" marT="15758" marB="11818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020044"/>
      </p:ext>
    </p:extLst>
  </p:cSld>
  <p:clrMapOvr>
    <a:masterClrMapping/>
  </p:clrMapOvr>
</p:sld>
</file>

<file path=ppt/theme/theme1.xml><?xml version="1.0" encoding="utf-8"?>
<a:theme xmlns:a="http://schemas.openxmlformats.org/drawingml/2006/main" name="Damla">
  <a:themeElements>
    <a:clrScheme name="Daml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am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3564</Words>
  <Application>Microsoft Office PowerPoint</Application>
  <PresentationFormat>Ekran Gösterisi (4:3)</PresentationFormat>
  <Paragraphs>693</Paragraphs>
  <Slides>72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72</vt:i4>
      </vt:variant>
    </vt:vector>
  </HeadingPairs>
  <TitlesOfParts>
    <vt:vector size="79" baseType="lpstr">
      <vt:lpstr>Arial</vt:lpstr>
      <vt:lpstr>Arial Unicode MS</vt:lpstr>
      <vt:lpstr>Calibri</vt:lpstr>
      <vt:lpstr>Times New Roman</vt:lpstr>
      <vt:lpstr>Tw Cen MT</vt:lpstr>
      <vt:lpstr>Wingdings</vt:lpstr>
      <vt:lpstr>Damla</vt:lpstr>
      <vt:lpstr>Çocukluk çağı döküntülü hastalıklar</vt:lpstr>
      <vt:lpstr>Sunum Planı</vt:lpstr>
      <vt:lpstr>Amaç</vt:lpstr>
      <vt:lpstr>Hedefler</vt:lpstr>
      <vt:lpstr>Döküntü</vt:lpstr>
      <vt:lpstr>döküntü sebepleri</vt:lpstr>
      <vt:lpstr>Cilt lezyonlarının tanımı</vt:lpstr>
      <vt:lpstr>Cilt lezyonlarının tanımı</vt:lpstr>
      <vt:lpstr> Döküntü çeşitlerine göre hastalıklar </vt:lpstr>
      <vt:lpstr>Döküntülü hastalıkların etiyolojisi</vt:lpstr>
      <vt:lpstr>Döküntülü hastaya yaklaşım</vt:lpstr>
      <vt:lpstr>Döküntülü hastaya yaklaşım</vt:lpstr>
      <vt:lpstr>Döküntülü hastaya yaklaşım</vt:lpstr>
      <vt:lpstr>Döküntülü hastaya yaklaşım</vt:lpstr>
      <vt:lpstr>Kızamık</vt:lpstr>
      <vt:lpstr>Kızamık</vt:lpstr>
      <vt:lpstr>Kızamık</vt:lpstr>
      <vt:lpstr>Kızamık</vt:lpstr>
      <vt:lpstr>Kızamık</vt:lpstr>
      <vt:lpstr>Kızamık</vt:lpstr>
      <vt:lpstr>Kızamık</vt:lpstr>
      <vt:lpstr>Kızamık</vt:lpstr>
      <vt:lpstr>Kızamıkçık</vt:lpstr>
      <vt:lpstr>Kızamıkçık</vt:lpstr>
      <vt:lpstr>Kızamıkçık</vt:lpstr>
      <vt:lpstr>Kızamıkçık</vt:lpstr>
      <vt:lpstr>Kızamıkçık</vt:lpstr>
      <vt:lpstr>Kızamıkçık</vt:lpstr>
      <vt:lpstr>Eritema Enfeksiyozum</vt:lpstr>
      <vt:lpstr>Eritema Enfeksiyozum</vt:lpstr>
      <vt:lpstr>Eritema Enfeksiyozum</vt:lpstr>
      <vt:lpstr>Eritema Enfeksiyozum</vt:lpstr>
      <vt:lpstr>Eritema Enfeksiyozum</vt:lpstr>
      <vt:lpstr>Roseola infantum</vt:lpstr>
      <vt:lpstr>Roseola infantum</vt:lpstr>
      <vt:lpstr>Roseola infantum</vt:lpstr>
      <vt:lpstr>Roseola infantum</vt:lpstr>
      <vt:lpstr>Roseola infantum</vt:lpstr>
      <vt:lpstr>Suçiçeği</vt:lpstr>
      <vt:lpstr>Suçiçeği</vt:lpstr>
      <vt:lpstr>Suçiçeği</vt:lpstr>
      <vt:lpstr>Suçiçeği</vt:lpstr>
      <vt:lpstr>Suçiçeği</vt:lpstr>
      <vt:lpstr>Suçiçeği</vt:lpstr>
      <vt:lpstr>Suçiçeği</vt:lpstr>
      <vt:lpstr>Suçiçeği</vt:lpstr>
      <vt:lpstr>El-ayak-ağız hastalığı</vt:lpstr>
      <vt:lpstr>El-ayak-ağız hastalığı</vt:lpstr>
      <vt:lpstr>El-ayak-ağız hastalığı</vt:lpstr>
      <vt:lpstr>Kızıl</vt:lpstr>
      <vt:lpstr>Kızıl</vt:lpstr>
      <vt:lpstr>Kızıl</vt:lpstr>
      <vt:lpstr>Kızıl</vt:lpstr>
      <vt:lpstr>Kızıl</vt:lpstr>
      <vt:lpstr>Kızıl</vt:lpstr>
      <vt:lpstr>Meningokoksemi</vt:lpstr>
      <vt:lpstr>Meningokoksemi</vt:lpstr>
      <vt:lpstr>Meningokoksemi</vt:lpstr>
      <vt:lpstr>Meningokoksemi</vt:lpstr>
      <vt:lpstr>Meningokoksemi</vt:lpstr>
      <vt:lpstr>Kawasaki Hastalığı</vt:lpstr>
      <vt:lpstr>Kawasaki Hastalığı</vt:lpstr>
      <vt:lpstr>Kawasaki Hastalığı</vt:lpstr>
      <vt:lpstr>Kawasaki Hastalığı</vt:lpstr>
      <vt:lpstr>Döküntülü hastalıklarda sevk kriterleri</vt:lpstr>
      <vt:lpstr>PowerPoint Sunusu</vt:lpstr>
      <vt:lpstr>OLGU-1</vt:lpstr>
      <vt:lpstr>OLGU -1</vt:lpstr>
      <vt:lpstr>Olgu-2</vt:lpstr>
      <vt:lpstr>Olgu-2</vt:lpstr>
      <vt:lpstr>Kaynaklar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Çocukluk çağı döküntülü hastalıklar</dc:title>
  <dc:creator>çilenay</dc:creator>
  <cp:lastModifiedBy>çilenay</cp:lastModifiedBy>
  <cp:revision>18</cp:revision>
  <dcterms:created xsi:type="dcterms:W3CDTF">2020-11-23T17:43:34Z</dcterms:created>
  <dcterms:modified xsi:type="dcterms:W3CDTF">2020-11-24T08:54:20Z</dcterms:modified>
</cp:coreProperties>
</file>