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74" r:id="rId4"/>
    <p:sldId id="297" r:id="rId5"/>
    <p:sldId id="296" r:id="rId6"/>
    <p:sldId id="342" r:id="rId7"/>
    <p:sldId id="339" r:id="rId8"/>
    <p:sldId id="343" r:id="rId9"/>
    <p:sldId id="364" r:id="rId10"/>
    <p:sldId id="347" r:id="rId11"/>
    <p:sldId id="379" r:id="rId12"/>
    <p:sldId id="378" r:id="rId13"/>
    <p:sldId id="348" r:id="rId14"/>
    <p:sldId id="380" r:id="rId15"/>
    <p:sldId id="298" r:id="rId16"/>
    <p:sldId id="258" r:id="rId17"/>
    <p:sldId id="259" r:id="rId18"/>
    <p:sldId id="260" r:id="rId19"/>
    <p:sldId id="261" r:id="rId20"/>
    <p:sldId id="264" r:id="rId21"/>
    <p:sldId id="344" r:id="rId22"/>
    <p:sldId id="352" r:id="rId23"/>
    <p:sldId id="353" r:id="rId24"/>
    <p:sldId id="266" r:id="rId25"/>
    <p:sldId id="267" r:id="rId26"/>
    <p:sldId id="268" r:id="rId27"/>
    <p:sldId id="269" r:id="rId28"/>
    <p:sldId id="271" r:id="rId29"/>
    <p:sldId id="272" r:id="rId30"/>
    <p:sldId id="389" r:id="rId31"/>
    <p:sldId id="276" r:id="rId32"/>
    <p:sldId id="277" r:id="rId33"/>
    <p:sldId id="340" r:id="rId34"/>
    <p:sldId id="387" r:id="rId35"/>
    <p:sldId id="301" r:id="rId36"/>
    <p:sldId id="302" r:id="rId37"/>
    <p:sldId id="393" r:id="rId38"/>
    <p:sldId id="357" r:id="rId39"/>
    <p:sldId id="304" r:id="rId40"/>
    <p:sldId id="365" r:id="rId41"/>
    <p:sldId id="279" r:id="rId42"/>
    <p:sldId id="345" r:id="rId43"/>
    <p:sldId id="358" r:id="rId44"/>
    <p:sldId id="280" r:id="rId45"/>
    <p:sldId id="281" r:id="rId46"/>
    <p:sldId id="282" r:id="rId47"/>
    <p:sldId id="311" r:id="rId48"/>
    <p:sldId id="312" r:id="rId49"/>
    <p:sldId id="399" r:id="rId50"/>
    <p:sldId id="283" r:id="rId51"/>
    <p:sldId id="284" r:id="rId52"/>
    <p:sldId id="377" r:id="rId53"/>
    <p:sldId id="286" r:id="rId54"/>
    <p:sldId id="290" r:id="rId55"/>
    <p:sldId id="291" r:id="rId56"/>
    <p:sldId id="383" r:id="rId57"/>
    <p:sldId id="361" r:id="rId58"/>
    <p:sldId id="292" r:id="rId59"/>
    <p:sldId id="341" r:id="rId60"/>
    <p:sldId id="293" r:id="rId61"/>
    <p:sldId id="392" r:id="rId62"/>
    <p:sldId id="368" r:id="rId63"/>
    <p:sldId id="384" r:id="rId64"/>
    <p:sldId id="391" r:id="rId65"/>
    <p:sldId id="322" r:id="rId66"/>
    <p:sldId id="324" r:id="rId67"/>
    <p:sldId id="350" r:id="rId68"/>
    <p:sldId id="362" r:id="rId69"/>
    <p:sldId id="359" r:id="rId70"/>
    <p:sldId id="369" r:id="rId71"/>
    <p:sldId id="370" r:id="rId72"/>
    <p:sldId id="371" r:id="rId73"/>
    <p:sldId id="372" r:id="rId74"/>
    <p:sldId id="373" r:id="rId75"/>
    <p:sldId id="374" r:id="rId76"/>
    <p:sldId id="366" r:id="rId77"/>
    <p:sldId id="367" r:id="rId78"/>
    <p:sldId id="385" r:id="rId79"/>
    <p:sldId id="390" r:id="rId80"/>
    <p:sldId id="294" r:id="rId81"/>
    <p:sldId id="299" r:id="rId82"/>
    <p:sldId id="354" r:id="rId83"/>
    <p:sldId id="355" r:id="rId84"/>
    <p:sldId id="317" r:id="rId85"/>
    <p:sldId id="398" r:id="rId8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EF3A-936F-4BF1-9735-1E355A46103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604F-464C-4CD4-8F26-6AC749C0B6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76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604F-464C-4CD4-8F26-6AC749C0B68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0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i="1" dirty="0" smtClean="0"/>
              <a:t>3. </a:t>
            </a:r>
            <a:r>
              <a:rPr lang="tr-TR" sz="1200" i="1" u="sng" dirty="0" smtClean="0"/>
              <a:t>İleri yaşlarda görülebilen </a:t>
            </a:r>
            <a:r>
              <a:rPr lang="tr-TR" sz="1200" i="1" u="sng" dirty="0" err="1" smtClean="0"/>
              <a:t>başağrıları</a:t>
            </a:r>
            <a:r>
              <a:rPr lang="tr-TR" sz="1200" i="1" u="sng" dirty="0" smtClean="0"/>
              <a:t>: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604F-464C-4CD4-8F26-6AC749C0B685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01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498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52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61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15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05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79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48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89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661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1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43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7D4E-89F3-4023-B34E-053C0EB17062}" type="datetimeFigureOut">
              <a:rPr lang="tr-TR" smtClean="0"/>
              <a:t>11.02.2020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BB01-D551-47E5-8870-70582F1DF12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9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acikders.ankara.edu.tr/course/view.php?id=3237" TargetMode="External"/><Relationship Id="rId2" Type="http://schemas.openxmlformats.org/officeDocument/2006/relationships/hyperlink" Target="http://www.ctf.edu.tr/stek/pdfs/42/4205.pdf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816" y="0"/>
            <a:ext cx="7067007" cy="530025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50273" y="4807132"/>
            <a:ext cx="8891451" cy="91045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3399"/>
                </a:solidFill>
              </a:rPr>
              <a:t>BAŞ AĞRISINA YAKLAŞIM</a:t>
            </a:r>
            <a:endParaRPr lang="tr-TR" dirty="0">
              <a:solidFill>
                <a:srgbClr val="FF3399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50273" y="5852160"/>
            <a:ext cx="9144000" cy="1005840"/>
          </a:xfrm>
        </p:spPr>
        <p:txBody>
          <a:bodyPr/>
          <a:lstStyle/>
          <a:p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DR. AYDAN GÜZEL</a:t>
            </a:r>
          </a:p>
          <a:p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KTÜ AİLE HEKİMLİĞİ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Fizik </a:t>
            </a:r>
            <a:r>
              <a:rPr lang="tr-TR" dirty="0" err="1" smtClean="0"/>
              <a:t>Muayene’de</a:t>
            </a:r>
            <a:endParaRPr lang="tr-TR" dirty="0" smtClean="0"/>
          </a:p>
          <a:p>
            <a:r>
              <a:rPr lang="tr-TR" sz="2000" dirty="0" err="1" smtClean="0"/>
              <a:t>Vital</a:t>
            </a:r>
            <a:r>
              <a:rPr lang="tr-TR" sz="2000" dirty="0" smtClean="0"/>
              <a:t> Bulgular</a:t>
            </a:r>
          </a:p>
          <a:p>
            <a:r>
              <a:rPr lang="tr-TR" sz="2000" dirty="0" smtClean="0"/>
              <a:t>Genel Görünüm</a:t>
            </a:r>
          </a:p>
          <a:p>
            <a:r>
              <a:rPr lang="tr-TR" sz="2000" dirty="0" smtClean="0"/>
              <a:t>Burun, Gırtlak, Dişler ve Boyun Muayenesi</a:t>
            </a:r>
          </a:p>
          <a:p>
            <a:r>
              <a:rPr lang="tr-TR" sz="2000" dirty="0" smtClean="0"/>
              <a:t>Kardiyak Muayene</a:t>
            </a:r>
          </a:p>
          <a:p>
            <a:r>
              <a:rPr lang="tr-TR" sz="2000" dirty="0" err="1" smtClean="0"/>
              <a:t>Servikal</a:t>
            </a:r>
            <a:r>
              <a:rPr lang="tr-TR" sz="2000" dirty="0" smtClean="0"/>
              <a:t> Omurga Muayenesi</a:t>
            </a:r>
          </a:p>
          <a:p>
            <a:r>
              <a:rPr lang="tr-TR" sz="2000" dirty="0" smtClean="0"/>
              <a:t>Göz dibi, </a:t>
            </a:r>
            <a:r>
              <a:rPr lang="tr-TR" sz="2000" dirty="0" err="1" smtClean="0"/>
              <a:t>pupiller</a:t>
            </a:r>
            <a:r>
              <a:rPr lang="tr-TR" sz="2000" dirty="0" smtClean="0"/>
              <a:t>, ve görme alanı dahil oftalmolojik muayene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Nörolojik </a:t>
            </a:r>
            <a:r>
              <a:rPr lang="tr-TR" dirty="0" err="1" smtClean="0"/>
              <a:t>Muayene’de</a:t>
            </a:r>
            <a:endParaRPr lang="tr-TR" dirty="0" smtClean="0"/>
          </a:p>
          <a:p>
            <a:r>
              <a:rPr lang="tr-TR" sz="2000" dirty="0" smtClean="0"/>
              <a:t>Ense Sertliği                                         </a:t>
            </a:r>
            <a:r>
              <a:rPr lang="tr-TR" sz="1200" dirty="0" smtClean="0"/>
              <a:t>MENİNGEAL</a:t>
            </a:r>
          </a:p>
          <a:p>
            <a:r>
              <a:rPr lang="tr-TR" sz="2000" dirty="0" err="1" smtClean="0"/>
              <a:t>Kernig</a:t>
            </a:r>
            <a:r>
              <a:rPr lang="tr-TR" sz="2000" dirty="0" smtClean="0"/>
              <a:t> ve </a:t>
            </a:r>
            <a:r>
              <a:rPr lang="tr-TR" sz="2000" dirty="0" err="1" smtClean="0"/>
              <a:t>Brudzinski</a:t>
            </a:r>
            <a:r>
              <a:rPr lang="tr-TR" sz="2000" dirty="0"/>
              <a:t> </a:t>
            </a:r>
            <a:r>
              <a:rPr lang="tr-TR" sz="2000" dirty="0" smtClean="0"/>
              <a:t>İşaretleri        </a:t>
            </a:r>
            <a:r>
              <a:rPr lang="tr-TR" sz="1200" dirty="0" smtClean="0"/>
              <a:t>İRRİTASYON BULG.</a:t>
            </a:r>
          </a:p>
          <a:p>
            <a:r>
              <a:rPr lang="tr-TR" sz="2000" dirty="0" smtClean="0"/>
              <a:t>Kognitif Fonksiyon</a:t>
            </a:r>
          </a:p>
          <a:p>
            <a:r>
              <a:rPr lang="tr-TR" sz="2000" dirty="0" smtClean="0"/>
              <a:t>Motor Fonksiyon</a:t>
            </a:r>
          </a:p>
          <a:p>
            <a:r>
              <a:rPr lang="tr-TR" sz="2000" dirty="0" err="1" smtClean="0"/>
              <a:t>Reflexler</a:t>
            </a:r>
            <a:r>
              <a:rPr lang="tr-TR" sz="2000" dirty="0" smtClean="0"/>
              <a:t>(DTR, Patolojik </a:t>
            </a:r>
            <a:r>
              <a:rPr lang="tr-TR" sz="2000" dirty="0" err="1" smtClean="0"/>
              <a:t>Reflexler</a:t>
            </a:r>
            <a:r>
              <a:rPr lang="tr-TR" sz="2000" dirty="0" smtClean="0"/>
              <a:t>…)</a:t>
            </a:r>
          </a:p>
          <a:p>
            <a:r>
              <a:rPr lang="tr-TR" sz="2000" dirty="0" err="1" smtClean="0"/>
              <a:t>Plantar</a:t>
            </a:r>
            <a:r>
              <a:rPr lang="tr-TR" sz="2000" dirty="0" smtClean="0"/>
              <a:t> Cevap</a:t>
            </a:r>
          </a:p>
          <a:p>
            <a:r>
              <a:rPr lang="tr-TR" sz="2000" dirty="0" err="1" smtClean="0"/>
              <a:t>Kranial</a:t>
            </a:r>
            <a:r>
              <a:rPr lang="tr-TR" sz="2000" dirty="0" smtClean="0"/>
              <a:t> Sinirler</a:t>
            </a:r>
          </a:p>
          <a:p>
            <a:r>
              <a:rPr lang="tr-TR" sz="2000" dirty="0" smtClean="0"/>
              <a:t>Koordinasyon ve</a:t>
            </a:r>
          </a:p>
          <a:p>
            <a:r>
              <a:rPr lang="tr-TR" sz="2000" dirty="0" smtClean="0"/>
              <a:t>Yürüyüşün Değerlendirilmesi</a:t>
            </a:r>
            <a:endParaRPr lang="tr-TR" sz="2000" dirty="0"/>
          </a:p>
        </p:txBody>
      </p:sp>
      <p:sp>
        <p:nvSpPr>
          <p:cNvPr id="5" name="Sağ Ayraç 4"/>
          <p:cNvSpPr/>
          <p:nvPr/>
        </p:nvSpPr>
        <p:spPr>
          <a:xfrm>
            <a:off x="9653451" y="2259874"/>
            <a:ext cx="222069" cy="692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54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https://images.squarespace-cdn.com/content/v1/54bc1287e4b09cb81d8d8439/1506892295743-OTK8IZ78GFPEQ4T02EAH/ke17ZwdGBToddI8pDm48kCizQOpvs2R4U1fpPwb49Al7gQa3H78H3Y0txjaiv_0fDoOvxcdMmMKkDsyUqMSsMWxHk725yiiHCCLfrh8O1z5QPOohDIaIeljMHgDF5CVlOqpeNLcJ80NK65_fV7S1UXABkw3sy0xff8qu2eKEjUf1kzkVAD-Pwrhn14SJ1gMsqJu8UEX0SII_mcPJpQVdrQ/Neurological_ex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02" y="174857"/>
            <a:ext cx="8061692" cy="66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18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https://slideplayer.biz.tr/slide/11554526/40/images/15/Papil+%C3%96d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92" y="365125"/>
            <a:ext cx="8291404" cy="62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13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proxy/lJ2Ww5obj2R9PzgLXnOUy-8bTgwBZHQCMIfsX9YeLKKTsbRpm0WQsHz9meCDcKSV17sUQrxU2oIHefK3jZmKa-UeXLV-gTCICWhPA7HJlnAt0iBJOSur_yr92NJOBK_bU6TcaU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68" y="0"/>
            <a:ext cx="8174446" cy="67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2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https://4.bp.blogspot.com/-UTeYYUm7QwA/XLYubEDC-8I/AAAAAAAAAZg/bJAqnOGMtKMkUQCvKJrmiUno19Rq7oEXACLcBGAs/s1600/babinski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19" y="653143"/>
            <a:ext cx="8872059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2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817"/>
            <a:ext cx="10515600" cy="64269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</a:p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b="1" i="1" dirty="0" smtClean="0">
                <a:solidFill>
                  <a:srgbClr val="FF0000"/>
                </a:solidFill>
              </a:rPr>
              <a:t>KIRMIZI </a:t>
            </a:r>
            <a:r>
              <a:rPr lang="tr-TR" b="1" i="1" dirty="0">
                <a:solidFill>
                  <a:srgbClr val="FF0000"/>
                </a:solidFill>
              </a:rPr>
              <a:t>BAYRAKLAR</a:t>
            </a:r>
          </a:p>
          <a:p>
            <a:endParaRPr lang="tr-TR" dirty="0"/>
          </a:p>
          <a:p>
            <a:r>
              <a:rPr lang="tr-TR" b="1" dirty="0" smtClean="0"/>
              <a:t>Ani </a:t>
            </a:r>
            <a:r>
              <a:rPr lang="tr-TR" b="1" dirty="0"/>
              <a:t>başlangıçlı baş ağrısı: </a:t>
            </a:r>
            <a:r>
              <a:rPr lang="tr-TR" sz="2000" dirty="0"/>
              <a:t>SAK, hipofiz </a:t>
            </a:r>
            <a:r>
              <a:rPr lang="tr-TR" sz="2000" dirty="0" err="1"/>
              <a:t>apopleksisi</a:t>
            </a:r>
            <a:r>
              <a:rPr lang="tr-TR" sz="2000" dirty="0"/>
              <a:t>, </a:t>
            </a:r>
            <a:r>
              <a:rPr lang="tr-TR" sz="2000" dirty="0" err="1" smtClean="0"/>
              <a:t>hemoraji</a:t>
            </a:r>
            <a:endParaRPr lang="tr-TR" sz="2000" dirty="0"/>
          </a:p>
          <a:p>
            <a:endParaRPr lang="tr-TR" dirty="0"/>
          </a:p>
          <a:p>
            <a:r>
              <a:rPr lang="tr-TR" b="1" dirty="0" smtClean="0"/>
              <a:t>Kanser </a:t>
            </a:r>
            <a:r>
              <a:rPr lang="tr-TR" b="1" dirty="0"/>
              <a:t>veya HIV hastasında yeni ortaya çıkan baş ağrısı: </a:t>
            </a:r>
            <a:r>
              <a:rPr lang="tr-TR" sz="2000" dirty="0"/>
              <a:t>metastaz, </a:t>
            </a:r>
            <a:r>
              <a:rPr lang="tr-TR" sz="2000" dirty="0" err="1"/>
              <a:t>karsinamatöz</a:t>
            </a:r>
            <a:r>
              <a:rPr lang="tr-TR" sz="2000" dirty="0"/>
              <a:t> menenjit, apse</a:t>
            </a:r>
          </a:p>
          <a:p>
            <a:endParaRPr lang="tr-TR" dirty="0"/>
          </a:p>
          <a:p>
            <a:r>
              <a:rPr lang="tr-TR" b="1" dirty="0" smtClean="0"/>
              <a:t>Sistemik </a:t>
            </a:r>
            <a:r>
              <a:rPr lang="tr-TR" b="1" dirty="0"/>
              <a:t>hastalıkla birlikte baş ağrısı: </a:t>
            </a:r>
            <a:r>
              <a:rPr lang="tr-TR" sz="2000" dirty="0"/>
              <a:t>menenjit, </a:t>
            </a:r>
            <a:r>
              <a:rPr lang="tr-TR" sz="2000" dirty="0" err="1"/>
              <a:t>ensefalit</a:t>
            </a:r>
            <a:r>
              <a:rPr lang="tr-TR" sz="2000" dirty="0"/>
              <a:t>, </a:t>
            </a:r>
            <a:r>
              <a:rPr lang="tr-TR" sz="2000" dirty="0" err="1"/>
              <a:t>Lyme</a:t>
            </a:r>
            <a:r>
              <a:rPr lang="tr-TR" sz="2000" dirty="0"/>
              <a:t> hastalığı, sistemik </a:t>
            </a:r>
            <a:r>
              <a:rPr lang="tr-TR" sz="2000" dirty="0" err="1"/>
              <a:t>infeksiyon</a:t>
            </a:r>
            <a:r>
              <a:rPr lang="tr-TR" sz="2000" dirty="0"/>
              <a:t>, </a:t>
            </a:r>
            <a:r>
              <a:rPr lang="tr-TR" sz="2000" dirty="0" err="1"/>
              <a:t>kollajen</a:t>
            </a:r>
            <a:r>
              <a:rPr lang="tr-TR" sz="2000" dirty="0"/>
              <a:t> damar hastalığı</a:t>
            </a:r>
          </a:p>
          <a:p>
            <a:endParaRPr lang="tr-TR" dirty="0"/>
          </a:p>
          <a:p>
            <a:r>
              <a:rPr lang="tr-TR" b="1" dirty="0" smtClean="0"/>
              <a:t>50 </a:t>
            </a:r>
            <a:r>
              <a:rPr lang="tr-TR" b="1" dirty="0"/>
              <a:t>yaşından sonra başlaması</a:t>
            </a:r>
            <a:r>
              <a:rPr lang="tr-TR" dirty="0" smtClean="0"/>
              <a:t>: </a:t>
            </a:r>
            <a:r>
              <a:rPr lang="tr-TR" sz="2000" dirty="0" err="1" smtClean="0"/>
              <a:t>temporal</a:t>
            </a:r>
            <a:r>
              <a:rPr lang="tr-TR" sz="2000" dirty="0" smtClean="0"/>
              <a:t> </a:t>
            </a:r>
            <a:r>
              <a:rPr lang="tr-TR" sz="2000" dirty="0"/>
              <a:t>arterit, kitle</a:t>
            </a:r>
          </a:p>
          <a:p>
            <a:endParaRPr lang="tr-TR" dirty="0"/>
          </a:p>
          <a:p>
            <a:r>
              <a:rPr lang="tr-TR" b="1" dirty="0" smtClean="0"/>
              <a:t>Baş </a:t>
            </a:r>
            <a:r>
              <a:rPr lang="tr-TR" b="1" dirty="0"/>
              <a:t>ağrılarının giderek </a:t>
            </a:r>
            <a:r>
              <a:rPr lang="tr-TR" b="1" dirty="0" smtClean="0"/>
              <a:t>artması, şiddetlenmesi: </a:t>
            </a:r>
            <a:r>
              <a:rPr lang="tr-TR" sz="2000" dirty="0"/>
              <a:t>kitle, ilaç aşırı kullanımı, </a:t>
            </a:r>
            <a:r>
              <a:rPr lang="tr-TR" sz="2000" dirty="0" err="1"/>
              <a:t>subdural</a:t>
            </a:r>
            <a:r>
              <a:rPr lang="tr-TR" sz="2000" dirty="0"/>
              <a:t> </a:t>
            </a:r>
            <a:r>
              <a:rPr lang="tr-TR" sz="2000" dirty="0" err="1"/>
              <a:t>hematom</a:t>
            </a:r>
            <a:endParaRPr lang="tr-TR" sz="2000" dirty="0"/>
          </a:p>
          <a:p>
            <a:endParaRPr lang="tr-TR" dirty="0"/>
          </a:p>
          <a:p>
            <a:r>
              <a:rPr lang="tr-TR" b="1" dirty="0" smtClean="0"/>
              <a:t>Tipik </a:t>
            </a:r>
            <a:r>
              <a:rPr lang="tr-TR" b="1" dirty="0" err="1"/>
              <a:t>aura</a:t>
            </a:r>
            <a:r>
              <a:rPr lang="tr-TR" b="1" dirty="0"/>
              <a:t> dışında </a:t>
            </a:r>
            <a:r>
              <a:rPr lang="tr-TR" b="1" dirty="0" err="1"/>
              <a:t>fokal</a:t>
            </a:r>
            <a:r>
              <a:rPr lang="tr-TR" b="1" dirty="0"/>
              <a:t> nörolojik belirti veya bulgular</a:t>
            </a:r>
            <a:r>
              <a:rPr lang="tr-TR" dirty="0"/>
              <a:t>: </a:t>
            </a:r>
            <a:r>
              <a:rPr lang="tr-TR" sz="2000" dirty="0"/>
              <a:t>kitle, AVM, inme, </a:t>
            </a:r>
            <a:r>
              <a:rPr lang="tr-TR" sz="2000" dirty="0" err="1"/>
              <a:t>kollajen</a:t>
            </a:r>
            <a:r>
              <a:rPr lang="tr-TR" sz="2000" dirty="0"/>
              <a:t> damar hastalığı</a:t>
            </a:r>
          </a:p>
          <a:p>
            <a:endParaRPr lang="tr-TR" dirty="0"/>
          </a:p>
          <a:p>
            <a:r>
              <a:rPr lang="tr-TR" b="1" dirty="0" err="1" smtClean="0"/>
              <a:t>Papil</a:t>
            </a:r>
            <a:r>
              <a:rPr lang="tr-TR" b="1" dirty="0" smtClean="0"/>
              <a:t> </a:t>
            </a:r>
            <a:r>
              <a:rPr lang="tr-TR" b="1" dirty="0"/>
              <a:t>ödem: </a:t>
            </a:r>
            <a:r>
              <a:rPr lang="tr-TR" sz="2000" dirty="0"/>
              <a:t>kitle, </a:t>
            </a:r>
            <a:r>
              <a:rPr lang="tr-TR" sz="2000" dirty="0" err="1"/>
              <a:t>psödotümör</a:t>
            </a:r>
            <a:r>
              <a:rPr lang="tr-TR" sz="2000" dirty="0"/>
              <a:t> </a:t>
            </a:r>
            <a:r>
              <a:rPr lang="tr-TR" sz="2000" dirty="0" err="1"/>
              <a:t>serebri</a:t>
            </a:r>
            <a:r>
              <a:rPr lang="tr-TR" sz="2000" dirty="0"/>
              <a:t>, </a:t>
            </a:r>
            <a:r>
              <a:rPr lang="tr-TR" sz="2000" dirty="0" smtClean="0"/>
              <a:t>menenjit</a:t>
            </a:r>
          </a:p>
          <a:p>
            <a:endParaRPr lang="tr-TR" dirty="0" smtClean="0"/>
          </a:p>
          <a:p>
            <a:r>
              <a:rPr lang="tr-TR" b="1" dirty="0" err="1" smtClean="0"/>
              <a:t>Posttravmatik</a:t>
            </a:r>
            <a:r>
              <a:rPr lang="tr-TR" dirty="0" err="1" smtClean="0"/>
              <a:t>:</a:t>
            </a:r>
            <a:r>
              <a:rPr lang="tr-TR" sz="2000" dirty="0" err="1" smtClean="0"/>
              <a:t>İntrakranial</a:t>
            </a:r>
            <a:r>
              <a:rPr lang="tr-TR" sz="2000" dirty="0" smtClean="0"/>
              <a:t> </a:t>
            </a:r>
            <a:r>
              <a:rPr lang="tr-TR" sz="2000" dirty="0" err="1" smtClean="0"/>
              <a:t>hemoraji</a:t>
            </a:r>
            <a:r>
              <a:rPr lang="tr-TR" sz="2000" dirty="0" smtClean="0"/>
              <a:t>, </a:t>
            </a:r>
            <a:r>
              <a:rPr lang="tr-TR" sz="2000" dirty="0" err="1" smtClean="0"/>
              <a:t>subdural</a:t>
            </a:r>
            <a:r>
              <a:rPr lang="tr-TR" sz="2000" dirty="0" smtClean="0"/>
              <a:t> </a:t>
            </a:r>
            <a:r>
              <a:rPr lang="tr-TR" sz="2000" dirty="0" err="1" smtClean="0"/>
              <a:t>hematom</a:t>
            </a:r>
            <a:r>
              <a:rPr lang="tr-TR" sz="2000" dirty="0" smtClean="0"/>
              <a:t>, </a:t>
            </a:r>
            <a:r>
              <a:rPr lang="tr-TR" sz="2000" dirty="0" err="1" smtClean="0"/>
              <a:t>posttravmatik</a:t>
            </a:r>
            <a:r>
              <a:rPr lang="tr-TR" sz="2000" dirty="0" smtClean="0"/>
              <a:t> baş ağrısı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5092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 AĞRILARININ SINIFLANDIRILMASI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Uluslararası </a:t>
            </a:r>
            <a:r>
              <a:rPr lang="tr-TR" dirty="0" err="1" smtClean="0"/>
              <a:t>Başağrısı</a:t>
            </a:r>
            <a:r>
              <a:rPr lang="tr-TR" dirty="0" smtClean="0"/>
              <a:t> Derneği tarafından 2004 yılında yayınlanan baş ağrıları sınıflaması ana başlıklar olarak aşağıda verilmiştir: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i="1" dirty="0" err="1" smtClean="0"/>
              <a:t>A.Primer</a:t>
            </a:r>
            <a:r>
              <a:rPr lang="tr-TR" b="1" i="1" dirty="0" smtClean="0"/>
              <a:t> </a:t>
            </a:r>
            <a:r>
              <a:rPr lang="tr-TR" b="1" i="1" dirty="0" err="1" smtClean="0"/>
              <a:t>başağrıları</a:t>
            </a:r>
            <a:r>
              <a:rPr lang="tr-TR" b="1" i="1" dirty="0" smtClean="0"/>
              <a:t> </a:t>
            </a:r>
          </a:p>
          <a:p>
            <a:pPr marL="0" indent="0">
              <a:buNone/>
            </a:pPr>
            <a:r>
              <a:rPr lang="tr-TR" b="1" i="1" dirty="0" smtClean="0"/>
              <a:t>B. </a:t>
            </a:r>
            <a:r>
              <a:rPr lang="tr-TR" b="1" i="1" dirty="0" err="1" smtClean="0"/>
              <a:t>Sekonder</a:t>
            </a:r>
            <a:r>
              <a:rPr lang="tr-TR" b="1" i="1" dirty="0" smtClean="0"/>
              <a:t> </a:t>
            </a:r>
            <a:r>
              <a:rPr lang="tr-TR" b="1" i="1" dirty="0" err="1" smtClean="0"/>
              <a:t>başağrıları</a:t>
            </a:r>
            <a:r>
              <a:rPr lang="tr-TR" b="1" i="1" dirty="0" smtClean="0"/>
              <a:t> </a:t>
            </a:r>
          </a:p>
          <a:p>
            <a:pPr marL="0" indent="0">
              <a:buNone/>
            </a:pPr>
            <a:r>
              <a:rPr lang="tr-TR" b="1" i="1" dirty="0" smtClean="0"/>
              <a:t>C. </a:t>
            </a:r>
            <a:r>
              <a:rPr lang="tr-TR" b="1" i="1" dirty="0" err="1" smtClean="0"/>
              <a:t>Kraniyal</a:t>
            </a:r>
            <a:r>
              <a:rPr lang="tr-TR" b="1" i="1" dirty="0" smtClean="0"/>
              <a:t> nevraljiler, santral ve </a:t>
            </a:r>
            <a:r>
              <a:rPr lang="tr-TR" b="1" i="1" dirty="0" err="1" smtClean="0"/>
              <a:t>primer</a:t>
            </a:r>
            <a:r>
              <a:rPr lang="tr-TR" b="1" i="1" dirty="0" smtClean="0"/>
              <a:t> yüz ağrısı ve diğer </a:t>
            </a:r>
            <a:r>
              <a:rPr lang="tr-TR" b="1" i="1" dirty="0" err="1" smtClean="0"/>
              <a:t>başağrıları</a:t>
            </a:r>
            <a:r>
              <a:rPr lang="tr-TR" b="1" i="1" dirty="0" smtClean="0"/>
              <a:t> </a:t>
            </a:r>
          </a:p>
          <a:p>
            <a:pPr marL="514350" indent="-514350">
              <a:buAutoNum type="alphaUcPeriod"/>
            </a:pP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71320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 AĞRILARININ SINIFLANDIRILMASI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215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PRİMER BAŞAĞRILARI:</a:t>
            </a:r>
          </a:p>
          <a:p>
            <a:pPr marL="0" indent="0">
              <a:buNone/>
            </a:pPr>
            <a:r>
              <a:rPr lang="tr-TR" sz="2000" dirty="0" smtClean="0"/>
              <a:t>1. Migren </a:t>
            </a:r>
          </a:p>
          <a:p>
            <a:pPr marL="0" indent="0">
              <a:buNone/>
            </a:pPr>
            <a:r>
              <a:rPr lang="tr-TR" sz="2000" dirty="0" smtClean="0"/>
              <a:t>2. Gerilim-tipi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 smtClean="0"/>
              <a:t>3. Küme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ve diğer </a:t>
            </a:r>
            <a:r>
              <a:rPr lang="tr-TR" sz="2000" dirty="0" err="1" smtClean="0"/>
              <a:t>trigeminal</a:t>
            </a:r>
            <a:r>
              <a:rPr lang="tr-TR" sz="2000" dirty="0" smtClean="0"/>
              <a:t> </a:t>
            </a:r>
            <a:r>
              <a:rPr lang="tr-TR" sz="2000" dirty="0" err="1" smtClean="0"/>
              <a:t>otonomik</a:t>
            </a:r>
            <a:r>
              <a:rPr lang="tr-TR" sz="2000" dirty="0" smtClean="0"/>
              <a:t> </a:t>
            </a:r>
            <a:r>
              <a:rPr lang="tr-TR" sz="2000" dirty="0" err="1" smtClean="0"/>
              <a:t>başağrıları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 smtClean="0"/>
              <a:t>4. Diğer </a:t>
            </a:r>
            <a:r>
              <a:rPr lang="tr-TR" sz="2000" dirty="0" err="1" smtClean="0"/>
              <a:t>primer</a:t>
            </a:r>
            <a:r>
              <a:rPr lang="tr-TR" sz="2000" dirty="0" smtClean="0"/>
              <a:t> </a:t>
            </a:r>
            <a:r>
              <a:rPr lang="tr-TR" sz="2000" dirty="0" err="1" smtClean="0"/>
              <a:t>başağrıları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97211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 AĞRILARININ SINIFLANDIRILMASI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SEKONDER BAŞ AĞRILARI:</a:t>
            </a:r>
          </a:p>
          <a:p>
            <a:pPr marL="0" indent="0">
              <a:buNone/>
            </a:pPr>
            <a:r>
              <a:rPr lang="tr-TR" sz="2000" dirty="0" smtClean="0"/>
              <a:t>5. Baş ve/veya boyun travmasına bağlanan </a:t>
            </a:r>
            <a:r>
              <a:rPr lang="tr-TR" sz="2000" dirty="0" err="1" smtClean="0"/>
              <a:t>başağrıları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 smtClean="0"/>
              <a:t>6. </a:t>
            </a:r>
            <a:r>
              <a:rPr lang="tr-TR" sz="2000" dirty="0" err="1" smtClean="0"/>
              <a:t>Kraniyal</a:t>
            </a:r>
            <a:r>
              <a:rPr lang="tr-TR" sz="2000" dirty="0" smtClean="0"/>
              <a:t> ya da </a:t>
            </a:r>
            <a:r>
              <a:rPr lang="tr-TR" sz="2000" dirty="0" err="1" smtClean="0"/>
              <a:t>servikal</a:t>
            </a:r>
            <a:r>
              <a:rPr lang="tr-TR" sz="2000" dirty="0" smtClean="0"/>
              <a:t> damarsal bozukluklara bağlanan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 smtClean="0"/>
              <a:t>7. Damarsal olmayan kafaiçi bozukluklarına bağlanan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 smtClean="0"/>
              <a:t>8. Madde (kullanımı) ya da kesilmesine bağlanan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 smtClean="0"/>
              <a:t>9. Enfeksiyona bağlanan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(sinir sistemi veya sistemik) </a:t>
            </a:r>
          </a:p>
          <a:p>
            <a:pPr marL="0" indent="0">
              <a:buNone/>
            </a:pPr>
            <a:r>
              <a:rPr lang="tr-TR" sz="2000" dirty="0" smtClean="0"/>
              <a:t>10. </a:t>
            </a:r>
            <a:r>
              <a:rPr lang="tr-TR" sz="2000" dirty="0" err="1" smtClean="0"/>
              <a:t>Homeostazis</a:t>
            </a:r>
            <a:r>
              <a:rPr lang="tr-TR" sz="2000" dirty="0" smtClean="0"/>
              <a:t> bozukluğuna bağlanan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</a:t>
            </a:r>
          </a:p>
          <a:p>
            <a:pPr marL="0" indent="0">
              <a:buNone/>
            </a:pPr>
            <a:r>
              <a:rPr lang="tr-TR" sz="2000" dirty="0" smtClean="0"/>
              <a:t>11. </a:t>
            </a:r>
            <a:r>
              <a:rPr lang="tr-TR" sz="2000" dirty="0" err="1" smtClean="0"/>
              <a:t>Kraniyum</a:t>
            </a:r>
            <a:r>
              <a:rPr lang="tr-TR" sz="2000" dirty="0" smtClean="0"/>
              <a:t>, boyun, gözler, kulaklar, burun, sinüsler, dişler, ağız ya da diğer yüz veya </a:t>
            </a:r>
            <a:r>
              <a:rPr lang="tr-TR" sz="2000" dirty="0" err="1" smtClean="0"/>
              <a:t>kraniyal</a:t>
            </a:r>
            <a:r>
              <a:rPr lang="tr-TR" sz="2000" dirty="0" smtClean="0"/>
              <a:t> yapılara bağlanan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ya da yüz ağrısı </a:t>
            </a:r>
          </a:p>
          <a:p>
            <a:pPr marL="0" indent="0">
              <a:buNone/>
            </a:pPr>
            <a:r>
              <a:rPr lang="tr-TR" sz="2000" dirty="0" smtClean="0"/>
              <a:t>12. Psikiyatrik bozukluklara bağlanan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7763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 AĞRILARININ SINIFLANDIRILMASI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Kraniyal</a:t>
            </a:r>
            <a:r>
              <a:rPr lang="tr-TR" dirty="0" smtClean="0"/>
              <a:t> nevraljiler, santral ve </a:t>
            </a:r>
            <a:r>
              <a:rPr lang="tr-TR" dirty="0" err="1" smtClean="0"/>
              <a:t>primer</a:t>
            </a:r>
            <a:r>
              <a:rPr lang="tr-TR" dirty="0" smtClean="0"/>
              <a:t> yüz ağrısı ve diğer </a:t>
            </a:r>
            <a:r>
              <a:rPr lang="tr-TR" dirty="0" err="1" smtClean="0"/>
              <a:t>başağrıları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sz="2000" dirty="0" smtClean="0"/>
              <a:t>13. </a:t>
            </a:r>
            <a:r>
              <a:rPr lang="tr-TR" sz="2000" dirty="0" err="1" smtClean="0"/>
              <a:t>Kraniyal</a:t>
            </a:r>
            <a:r>
              <a:rPr lang="tr-TR" sz="2000" dirty="0" smtClean="0"/>
              <a:t> nevraljiler ve santral yüz ağrısının nedenleri </a:t>
            </a:r>
          </a:p>
          <a:p>
            <a:pPr marL="0" indent="0">
              <a:buNone/>
            </a:pPr>
            <a:r>
              <a:rPr lang="tr-TR" sz="2000" dirty="0" smtClean="0"/>
              <a:t>14. Diğer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, </a:t>
            </a:r>
            <a:r>
              <a:rPr lang="tr-TR" sz="2000" dirty="0" err="1" smtClean="0"/>
              <a:t>kraniyal</a:t>
            </a:r>
            <a:r>
              <a:rPr lang="tr-TR" sz="2000" dirty="0" smtClean="0"/>
              <a:t> nevralji, merkezi veya </a:t>
            </a:r>
            <a:r>
              <a:rPr lang="tr-TR" sz="2000" dirty="0" err="1" smtClean="0"/>
              <a:t>primer</a:t>
            </a:r>
            <a:r>
              <a:rPr lang="tr-TR" sz="2000" dirty="0" smtClean="0"/>
              <a:t> yüz ağrısı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19581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TANIM</a:t>
            </a:r>
          </a:p>
          <a:p>
            <a:r>
              <a:rPr lang="tr-TR" dirty="0" smtClean="0"/>
              <a:t>ANAMNEZ</a:t>
            </a:r>
          </a:p>
          <a:p>
            <a:r>
              <a:rPr lang="tr-TR" dirty="0" smtClean="0"/>
              <a:t>FİZİK MUAYENE/NÖROLOJİK MUAYENE</a:t>
            </a:r>
          </a:p>
          <a:p>
            <a:r>
              <a:rPr lang="tr-TR" dirty="0" smtClean="0"/>
              <a:t>KIRMIZI BAYRAKLAR</a:t>
            </a:r>
          </a:p>
          <a:p>
            <a:r>
              <a:rPr lang="tr-TR" dirty="0" smtClean="0"/>
              <a:t>SINIFLANDIRMA</a:t>
            </a:r>
          </a:p>
          <a:p>
            <a:r>
              <a:rPr lang="tr-TR" dirty="0"/>
              <a:t>YAKLAŞIM, PRİMER/SEKONDER BAŞ AĞRISI </a:t>
            </a:r>
            <a:r>
              <a:rPr lang="tr-TR" dirty="0" smtClean="0"/>
              <a:t>AYRIMI</a:t>
            </a:r>
          </a:p>
          <a:p>
            <a:r>
              <a:rPr lang="tr-TR" dirty="0" smtClean="0"/>
              <a:t>GÖRÜNTÜLEME ENDİKASYONLARI</a:t>
            </a:r>
          </a:p>
          <a:p>
            <a:r>
              <a:rPr lang="tr-TR" dirty="0" smtClean="0"/>
              <a:t>SEVK KRİTERLERİ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19999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3600" b="1" i="1" dirty="0">
                <a:solidFill>
                  <a:schemeClr val="bg1">
                    <a:lumMod val="50000"/>
                  </a:schemeClr>
                </a:solidFill>
              </a:rPr>
              <a:t>Hikayede </a:t>
            </a:r>
            <a:r>
              <a:rPr lang="tr-TR" sz="3600" b="1" i="1" dirty="0" err="1">
                <a:solidFill>
                  <a:schemeClr val="bg1">
                    <a:lumMod val="50000"/>
                  </a:schemeClr>
                </a:solidFill>
              </a:rPr>
              <a:t>sekonder</a:t>
            </a:r>
            <a:r>
              <a:rPr lang="tr-TR" sz="3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3600" b="1" i="1" dirty="0" smtClean="0">
                <a:solidFill>
                  <a:schemeClr val="bg1">
                    <a:lumMod val="50000"/>
                  </a:schemeClr>
                </a:solidFill>
              </a:rPr>
              <a:t>baş ağrısını </a:t>
            </a:r>
            <a:r>
              <a:rPr lang="tr-TR" sz="3600" b="1" i="1" dirty="0">
                <a:solidFill>
                  <a:schemeClr val="bg1">
                    <a:lumMod val="50000"/>
                  </a:schemeClr>
                </a:solidFill>
              </a:rPr>
              <a:t>düşündüren özellikler: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>
            <a:normAutofit/>
          </a:bodyPr>
          <a:lstStyle/>
          <a:p>
            <a:r>
              <a:rPr lang="tr-TR" dirty="0" smtClean="0"/>
              <a:t>10 yaşından önce, 50 yaşından sonra başlaması </a:t>
            </a:r>
          </a:p>
          <a:p>
            <a:r>
              <a:rPr lang="tr-TR" dirty="0" smtClean="0"/>
              <a:t>Son 6 ay içinde başlamış olması veya </a:t>
            </a:r>
          </a:p>
          <a:p>
            <a:r>
              <a:rPr lang="tr-TR" dirty="0"/>
              <a:t>K</a:t>
            </a:r>
            <a:r>
              <a:rPr lang="tr-TR" dirty="0" smtClean="0"/>
              <a:t>arakter, sıklık ve şiddet gibi özelliklerde değişiklik </a:t>
            </a:r>
          </a:p>
          <a:p>
            <a:r>
              <a:rPr lang="tr-TR" dirty="0" smtClean="0"/>
              <a:t>Günler içinde ilerleyici seyretmesi </a:t>
            </a:r>
            <a:endParaRPr lang="tr-TR" dirty="0"/>
          </a:p>
          <a:p>
            <a:r>
              <a:rPr lang="tr-TR" dirty="0"/>
              <a:t>T</a:t>
            </a:r>
            <a:r>
              <a:rPr lang="tr-TR" dirty="0" smtClean="0"/>
              <a:t>edaviye yanıt vermemesi </a:t>
            </a:r>
          </a:p>
          <a:p>
            <a:r>
              <a:rPr lang="tr-TR" dirty="0"/>
              <a:t>A</a:t>
            </a:r>
            <a:r>
              <a:rPr lang="tr-TR" dirty="0" smtClean="0"/>
              <a:t>kut ve şiddetli olması </a:t>
            </a:r>
          </a:p>
          <a:p>
            <a:r>
              <a:rPr lang="tr-TR" dirty="0" smtClean="0"/>
              <a:t>Kişinin yaşamındaki “en şiddetli ağrı”</a:t>
            </a:r>
          </a:p>
        </p:txBody>
      </p:sp>
    </p:spTree>
    <p:extLst>
      <p:ext uri="{BB962C8B-B14F-4D97-AF65-F5344CB8AC3E}">
        <p14:creationId xmlns:p14="http://schemas.microsoft.com/office/powerpoint/2010/main" val="120757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>
                <a:solidFill>
                  <a:schemeClr val="bg1">
                    <a:lumMod val="50000"/>
                  </a:schemeClr>
                </a:solidFill>
              </a:rPr>
              <a:t>Hikayede </a:t>
            </a:r>
            <a:r>
              <a:rPr lang="tr-TR" sz="3200" b="1" i="1" dirty="0" err="1">
                <a:solidFill>
                  <a:schemeClr val="bg1">
                    <a:lumMod val="50000"/>
                  </a:schemeClr>
                </a:solidFill>
              </a:rPr>
              <a:t>sekonder</a:t>
            </a:r>
            <a:r>
              <a:rPr lang="tr-TR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3200" b="1" i="1" dirty="0" smtClean="0">
                <a:solidFill>
                  <a:schemeClr val="bg1">
                    <a:lumMod val="50000"/>
                  </a:schemeClr>
                </a:solidFill>
              </a:rPr>
              <a:t>baş ağrısını </a:t>
            </a:r>
            <a:r>
              <a:rPr lang="tr-TR" sz="3200" b="1" i="1" dirty="0">
                <a:solidFill>
                  <a:schemeClr val="bg1">
                    <a:lumMod val="50000"/>
                  </a:schemeClr>
                </a:solidFill>
              </a:rPr>
              <a:t>düşündüren özellikler:</a:t>
            </a:r>
            <a:endParaRPr lang="tr-T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tr-TR" dirty="0" smtClean="0"/>
              <a:t>Hamilelikte veya </a:t>
            </a:r>
            <a:r>
              <a:rPr lang="tr-TR" dirty="0"/>
              <a:t>doğum sonrası ortaya çıkması </a:t>
            </a:r>
          </a:p>
          <a:p>
            <a:r>
              <a:rPr lang="tr-TR" dirty="0"/>
              <a:t>Fiziksel aktivite, ıkınma veya öksürmekle artması </a:t>
            </a:r>
          </a:p>
          <a:p>
            <a:r>
              <a:rPr lang="tr-TR" dirty="0"/>
              <a:t>Vücut ve baş pozisyonu ile ilişkili olması </a:t>
            </a:r>
          </a:p>
          <a:p>
            <a:r>
              <a:rPr lang="tr-TR" dirty="0"/>
              <a:t>Başlangıç yaşı ve klinik özelliklerin tanımlanan </a:t>
            </a:r>
            <a:r>
              <a:rPr lang="tr-TR" dirty="0" smtClean="0"/>
              <a:t>baş ağrısı </a:t>
            </a:r>
            <a:r>
              <a:rPr lang="tr-TR" dirty="0"/>
              <a:t>için tipik olmaması</a:t>
            </a:r>
          </a:p>
          <a:p>
            <a:r>
              <a:rPr lang="tr-TR" dirty="0"/>
              <a:t>İlerleyici ve tedavi edilemeyen kusmanın olması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249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ve Şiddetli Baş Ağrıları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Akut menenjitler</a:t>
            </a:r>
          </a:p>
          <a:p>
            <a:r>
              <a:rPr lang="tr-TR" dirty="0" smtClean="0"/>
              <a:t>Diğer </a:t>
            </a:r>
            <a:r>
              <a:rPr lang="tr-TR" dirty="0"/>
              <a:t>ateşli </a:t>
            </a:r>
            <a:r>
              <a:rPr lang="tr-TR" dirty="0" smtClean="0"/>
              <a:t>hastalıklar </a:t>
            </a:r>
          </a:p>
          <a:p>
            <a:r>
              <a:rPr lang="tr-TR" dirty="0" err="1" smtClean="0"/>
              <a:t>Subaraknoid</a:t>
            </a:r>
            <a:r>
              <a:rPr lang="tr-TR" dirty="0" smtClean="0"/>
              <a:t> kanama </a:t>
            </a:r>
          </a:p>
          <a:p>
            <a:r>
              <a:rPr lang="tr-TR" dirty="0" err="1" smtClean="0"/>
              <a:t>Epidural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subdural</a:t>
            </a:r>
            <a:r>
              <a:rPr lang="tr-TR" dirty="0"/>
              <a:t> </a:t>
            </a:r>
            <a:r>
              <a:rPr lang="tr-TR" dirty="0" err="1" smtClean="0"/>
              <a:t>hematom</a:t>
            </a:r>
            <a:r>
              <a:rPr lang="tr-TR" dirty="0" smtClean="0"/>
              <a:t> </a:t>
            </a:r>
          </a:p>
          <a:p>
            <a:r>
              <a:rPr lang="tr-TR" dirty="0" smtClean="0"/>
              <a:t>Akut glokom </a:t>
            </a:r>
          </a:p>
          <a:p>
            <a:r>
              <a:rPr lang="tr-TR" dirty="0" smtClean="0"/>
              <a:t>Kafaiçi </a:t>
            </a:r>
            <a:r>
              <a:rPr lang="tr-TR" dirty="0" err="1"/>
              <a:t>venöz</a:t>
            </a:r>
            <a:r>
              <a:rPr lang="tr-TR" dirty="0"/>
              <a:t> sinüs </a:t>
            </a:r>
            <a:r>
              <a:rPr lang="tr-TR" dirty="0" err="1" smtClean="0"/>
              <a:t>trombozu</a:t>
            </a:r>
            <a:r>
              <a:rPr lang="tr-TR" dirty="0" smtClean="0"/>
              <a:t> </a:t>
            </a:r>
          </a:p>
          <a:p>
            <a:r>
              <a:rPr lang="tr-TR" dirty="0" smtClean="0"/>
              <a:t>Beyin </a:t>
            </a:r>
            <a:r>
              <a:rPr lang="tr-TR" dirty="0" err="1" smtClean="0"/>
              <a:t>absesi</a:t>
            </a:r>
            <a:endParaRPr lang="tr-TR" dirty="0" smtClean="0"/>
          </a:p>
          <a:p>
            <a:r>
              <a:rPr lang="tr-TR" dirty="0" smtClean="0"/>
              <a:t>Migrenin </a:t>
            </a:r>
            <a:r>
              <a:rPr lang="tr-TR" dirty="0"/>
              <a:t>ilk </a:t>
            </a:r>
            <a:r>
              <a:rPr lang="tr-TR" dirty="0" smtClean="0"/>
              <a:t>krizi</a:t>
            </a:r>
          </a:p>
          <a:p>
            <a:r>
              <a:rPr lang="tr-TR" dirty="0" smtClean="0"/>
              <a:t>Akut </a:t>
            </a:r>
            <a:r>
              <a:rPr lang="tr-TR" dirty="0" err="1" smtClean="0"/>
              <a:t>pürülan</a:t>
            </a:r>
            <a:r>
              <a:rPr lang="tr-TR" dirty="0" smtClean="0"/>
              <a:t> sinüzit!!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0046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Baş Ağrıları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Migren                                                                     Küme BA</a:t>
            </a:r>
          </a:p>
          <a:p>
            <a:pPr marL="0" indent="0">
              <a:buNone/>
            </a:pPr>
            <a:r>
              <a:rPr lang="tr-TR" dirty="0" err="1" smtClean="0"/>
              <a:t>Serebrovasküler</a:t>
            </a:r>
            <a:r>
              <a:rPr lang="tr-TR" dirty="0" smtClean="0"/>
              <a:t> yetersizliklerde BA                   Göze </a:t>
            </a:r>
            <a:r>
              <a:rPr lang="tr-TR" dirty="0"/>
              <a:t>bağlı BA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Kronik </a:t>
            </a:r>
            <a:r>
              <a:rPr lang="tr-TR" dirty="0" err="1" smtClean="0"/>
              <a:t>paroksismal</a:t>
            </a:r>
            <a:r>
              <a:rPr lang="tr-TR" dirty="0" smtClean="0"/>
              <a:t> </a:t>
            </a:r>
            <a:r>
              <a:rPr lang="tr-TR" dirty="0" err="1" smtClean="0"/>
              <a:t>hemikrania</a:t>
            </a:r>
            <a:r>
              <a:rPr lang="tr-TR" dirty="0" smtClean="0"/>
              <a:t>                           Beyin </a:t>
            </a:r>
            <a:r>
              <a:rPr lang="tr-TR" dirty="0"/>
              <a:t>tümörleri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Hipertansiyon                                                         Yalancı </a:t>
            </a:r>
            <a:r>
              <a:rPr lang="tr-TR" dirty="0"/>
              <a:t>beyin tümörü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LP’ye </a:t>
            </a:r>
            <a:r>
              <a:rPr lang="tr-TR" dirty="0"/>
              <a:t>bağlı </a:t>
            </a:r>
            <a:r>
              <a:rPr lang="tr-TR" dirty="0" smtClean="0"/>
              <a:t>BA                                                         Dişe </a:t>
            </a:r>
            <a:r>
              <a:rPr lang="tr-TR" dirty="0"/>
              <a:t>bağlı BA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Gerilim </a:t>
            </a:r>
            <a:r>
              <a:rPr lang="tr-TR" dirty="0"/>
              <a:t>tipi BA </a:t>
            </a:r>
            <a:r>
              <a:rPr lang="tr-TR" dirty="0" smtClean="0"/>
              <a:t>                                                       </a:t>
            </a:r>
            <a:r>
              <a:rPr lang="tr-TR" dirty="0" err="1" smtClean="0"/>
              <a:t>Toksik</a:t>
            </a:r>
            <a:r>
              <a:rPr lang="tr-TR" dirty="0" smtClean="0"/>
              <a:t> BA</a:t>
            </a:r>
          </a:p>
          <a:p>
            <a:pPr marL="0" indent="0">
              <a:buNone/>
            </a:pPr>
            <a:r>
              <a:rPr lang="tr-TR" dirty="0" err="1" smtClean="0"/>
              <a:t>Parasinüslere</a:t>
            </a:r>
            <a:r>
              <a:rPr lang="tr-TR" dirty="0" smtClean="0"/>
              <a:t> </a:t>
            </a:r>
            <a:r>
              <a:rPr lang="tr-TR" dirty="0"/>
              <a:t>bağlı </a:t>
            </a:r>
            <a:r>
              <a:rPr lang="tr-TR" dirty="0" smtClean="0"/>
              <a:t>BA</a:t>
            </a:r>
            <a:r>
              <a:rPr lang="tr-TR" dirty="0"/>
              <a:t> </a:t>
            </a:r>
            <a:r>
              <a:rPr lang="tr-TR" dirty="0" smtClean="0"/>
              <a:t>                                          </a:t>
            </a:r>
            <a:r>
              <a:rPr lang="tr-TR" dirty="0" err="1" smtClean="0"/>
              <a:t>Kranial</a:t>
            </a:r>
            <a:r>
              <a:rPr lang="tr-TR" dirty="0" smtClean="0"/>
              <a:t> Arterit</a:t>
            </a:r>
          </a:p>
          <a:p>
            <a:pPr marL="0" indent="0">
              <a:buNone/>
            </a:pP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/>
              <a:t>vertebra</a:t>
            </a:r>
            <a:r>
              <a:rPr lang="tr-TR" dirty="0"/>
              <a:t> </a:t>
            </a:r>
            <a:r>
              <a:rPr lang="tr-TR" dirty="0" smtClean="0"/>
              <a:t>ve kaslara bağlı BA                  </a:t>
            </a:r>
            <a:r>
              <a:rPr lang="tr-TR" dirty="0" err="1" smtClean="0"/>
              <a:t>Posttravmatik</a:t>
            </a:r>
            <a:r>
              <a:rPr lang="tr-TR" dirty="0" smtClean="0"/>
              <a:t> </a:t>
            </a:r>
            <a:r>
              <a:rPr lang="tr-TR" dirty="0" err="1" smtClean="0"/>
              <a:t>Kr</a:t>
            </a:r>
            <a:r>
              <a:rPr lang="tr-TR" dirty="0" smtClean="0"/>
              <a:t>. BA</a:t>
            </a:r>
          </a:p>
        </p:txBody>
      </p:sp>
    </p:spTree>
    <p:extLst>
      <p:ext uri="{BB962C8B-B14F-4D97-AF65-F5344CB8AC3E}">
        <p14:creationId xmlns:p14="http://schemas.microsoft.com/office/powerpoint/2010/main" val="244582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dirty="0" err="1" smtClean="0"/>
              <a:t>Primer</a:t>
            </a:r>
            <a:r>
              <a:rPr lang="tr-TR" sz="3200" i="1" dirty="0" smtClean="0"/>
              <a:t> veya </a:t>
            </a:r>
            <a:r>
              <a:rPr lang="tr-TR" sz="3200" i="1" dirty="0" err="1" smtClean="0"/>
              <a:t>sekonder</a:t>
            </a:r>
            <a:r>
              <a:rPr lang="tr-TR" sz="3200" i="1" dirty="0" smtClean="0"/>
              <a:t> baş ağrıları değerlendirilirken: </a:t>
            </a:r>
            <a:endParaRPr lang="tr-TR" sz="3200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r-TR" u="sng" dirty="0" smtClean="0"/>
              <a:t>Ağrının sürekli veya tekrarlayıcı oluşu göz önüne alındığında düşünülebilecek tanılar: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b="1" dirty="0" smtClean="0"/>
              <a:t>A. Sürekli baş ağrıları (Kronik günlük </a:t>
            </a:r>
            <a:r>
              <a:rPr lang="tr-TR" b="1" dirty="0" err="1" smtClean="0"/>
              <a:t>başağrısı</a:t>
            </a:r>
            <a:r>
              <a:rPr lang="tr-TR" b="1" dirty="0" smtClean="0"/>
              <a:t>) </a:t>
            </a:r>
          </a:p>
          <a:p>
            <a:pPr marL="0" indent="0">
              <a:buNone/>
            </a:pPr>
            <a:r>
              <a:rPr lang="tr-TR" dirty="0" smtClean="0"/>
              <a:t>• Kronik migren </a:t>
            </a:r>
          </a:p>
          <a:p>
            <a:pPr marL="0" indent="0">
              <a:buNone/>
            </a:pPr>
            <a:r>
              <a:rPr lang="tr-TR" dirty="0" smtClean="0"/>
              <a:t>• Kronik gerilim-tipi </a:t>
            </a:r>
            <a:r>
              <a:rPr lang="tr-TR" dirty="0" err="1" smtClean="0"/>
              <a:t>başağrısı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• Yeni ortaya çıkmış kalıcı günlük </a:t>
            </a:r>
            <a:r>
              <a:rPr lang="tr-TR" dirty="0" err="1" smtClean="0"/>
              <a:t>başağrısı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Hemikraniya</a:t>
            </a:r>
            <a:r>
              <a:rPr lang="tr-TR" dirty="0" smtClean="0"/>
              <a:t> </a:t>
            </a:r>
            <a:r>
              <a:rPr lang="tr-TR" dirty="0" err="1" smtClean="0"/>
              <a:t>kontünya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825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B. Tekrarlayıcı baş ağrıları </a:t>
            </a:r>
          </a:p>
          <a:p>
            <a:pPr marL="0" indent="0">
              <a:buNone/>
            </a:pPr>
            <a:r>
              <a:rPr lang="tr-TR" i="1" dirty="0" err="1" smtClean="0"/>
              <a:t>a.Ağrı</a:t>
            </a:r>
            <a:r>
              <a:rPr lang="tr-TR" i="1" dirty="0" smtClean="0"/>
              <a:t> atakları saatler-günler sürenler:</a:t>
            </a:r>
          </a:p>
          <a:p>
            <a:pPr marL="0" indent="0">
              <a:buNone/>
            </a:pPr>
            <a:r>
              <a:rPr lang="tr-TR" dirty="0" smtClean="0"/>
              <a:t>• Migren ( 4 saat [çocuklarda alt sınır:1saat] - 3 gün)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Episodik</a:t>
            </a:r>
            <a:r>
              <a:rPr lang="tr-TR" dirty="0" smtClean="0"/>
              <a:t> gerilim-tipi baş ağrısı (30 </a:t>
            </a:r>
            <a:r>
              <a:rPr lang="tr-TR" dirty="0" err="1" smtClean="0"/>
              <a:t>dak</a:t>
            </a:r>
            <a:r>
              <a:rPr lang="tr-TR" dirty="0" smtClean="0"/>
              <a:t> - 7 gün)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Primer</a:t>
            </a:r>
            <a:r>
              <a:rPr lang="tr-TR" dirty="0" smtClean="0"/>
              <a:t> gök gürültüsü (patlayıcı tip) baş ağrısı (1 saat- 10 gün) </a:t>
            </a:r>
          </a:p>
          <a:p>
            <a:pPr marL="0" indent="0">
              <a:buNone/>
            </a:pPr>
            <a:r>
              <a:rPr lang="tr-TR" i="1" dirty="0" smtClean="0"/>
              <a:t>b. Ağrı atakları dakikalar-saatler sürenler </a:t>
            </a:r>
          </a:p>
          <a:p>
            <a:pPr marL="0" indent="0">
              <a:buNone/>
            </a:pPr>
            <a:r>
              <a:rPr lang="tr-TR" dirty="0" smtClean="0"/>
              <a:t>• Küme baş ağrısı ( 15 dak-180 </a:t>
            </a:r>
            <a:r>
              <a:rPr lang="tr-TR" dirty="0" err="1" smtClean="0"/>
              <a:t>dak</a:t>
            </a:r>
            <a:r>
              <a:rPr lang="tr-TR" dirty="0" smtClean="0"/>
              <a:t>) ,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Hipnik</a:t>
            </a:r>
            <a:r>
              <a:rPr lang="tr-TR" dirty="0" smtClean="0"/>
              <a:t> baş ağrısı (&gt;15 </a:t>
            </a:r>
            <a:r>
              <a:rPr lang="tr-TR" dirty="0" err="1" smtClean="0"/>
              <a:t>dak</a:t>
            </a:r>
            <a:r>
              <a:rPr lang="tr-TR" dirty="0" smtClean="0"/>
              <a:t>)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012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B. Tekrarlayıcı baş ağrıları </a:t>
            </a:r>
          </a:p>
          <a:p>
            <a:pPr marL="0" indent="0">
              <a:buNone/>
            </a:pPr>
            <a:r>
              <a:rPr lang="tr-TR" i="1" dirty="0"/>
              <a:t>c</a:t>
            </a:r>
            <a:r>
              <a:rPr lang="tr-TR" i="1" dirty="0" smtClean="0"/>
              <a:t>. Ağrı atakları saniyeler-dakikalar sürenler: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Paroksismal</a:t>
            </a:r>
            <a:r>
              <a:rPr lang="tr-TR" dirty="0" smtClean="0"/>
              <a:t> </a:t>
            </a:r>
            <a:r>
              <a:rPr lang="tr-TR" dirty="0" err="1" smtClean="0"/>
              <a:t>hemikranya</a:t>
            </a:r>
            <a:r>
              <a:rPr lang="tr-TR" dirty="0" smtClean="0"/>
              <a:t> (1-30 </a:t>
            </a:r>
            <a:r>
              <a:rPr lang="tr-TR" dirty="0" err="1" smtClean="0"/>
              <a:t>dak</a:t>
            </a:r>
            <a:r>
              <a:rPr lang="tr-TR" dirty="0" smtClean="0"/>
              <a:t>) </a:t>
            </a:r>
          </a:p>
          <a:p>
            <a:pPr marL="0" indent="0">
              <a:buNone/>
            </a:pPr>
            <a:r>
              <a:rPr lang="tr-TR" dirty="0" smtClean="0"/>
              <a:t>• Kısa süreli tek taraflı otonom belirtili nevraljiye benzer baş ağrısı (5-    240 </a:t>
            </a:r>
            <a:r>
              <a:rPr lang="tr-TR" dirty="0" err="1" smtClean="0"/>
              <a:t>sn</a:t>
            </a:r>
            <a:r>
              <a:rPr lang="tr-TR" dirty="0" smtClean="0"/>
              <a:t>)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Primer</a:t>
            </a:r>
            <a:r>
              <a:rPr lang="tr-TR" dirty="0" smtClean="0"/>
              <a:t> saplanma baş ağrısı (1- 3 </a:t>
            </a:r>
            <a:r>
              <a:rPr lang="tr-TR" dirty="0" err="1" smtClean="0"/>
              <a:t>sn</a:t>
            </a:r>
            <a:r>
              <a:rPr lang="tr-TR" dirty="0" smtClean="0"/>
              <a:t> )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Kraniyal</a:t>
            </a:r>
            <a:r>
              <a:rPr lang="tr-TR" dirty="0" smtClean="0"/>
              <a:t> nevraljiler (</a:t>
            </a:r>
            <a:r>
              <a:rPr lang="tr-TR" dirty="0" err="1" smtClean="0"/>
              <a:t>trigeminal</a:t>
            </a:r>
            <a:r>
              <a:rPr lang="tr-TR" dirty="0" smtClean="0"/>
              <a:t> nevralji) (1sn’den kısa-2 </a:t>
            </a:r>
            <a:r>
              <a:rPr lang="tr-TR" dirty="0" err="1" smtClean="0"/>
              <a:t>dak</a:t>
            </a:r>
            <a:r>
              <a:rPr lang="tr-TR" dirty="0" smtClean="0"/>
              <a:t>)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Primer</a:t>
            </a:r>
            <a:r>
              <a:rPr lang="tr-TR" dirty="0" smtClean="0"/>
              <a:t> öksürük baş ağrısı (1sn-30 </a:t>
            </a:r>
            <a:r>
              <a:rPr lang="tr-TR" dirty="0" err="1" smtClean="0"/>
              <a:t>dak</a:t>
            </a:r>
            <a:r>
              <a:rPr lang="tr-TR" dirty="0" smtClean="0"/>
              <a:t>) </a:t>
            </a:r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736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i="1" dirty="0" err="1"/>
              <a:t>Primer</a:t>
            </a:r>
            <a:r>
              <a:rPr lang="tr-TR" sz="3200" i="1" dirty="0"/>
              <a:t> veya </a:t>
            </a:r>
            <a:r>
              <a:rPr lang="tr-TR" sz="3200" i="1" dirty="0" err="1"/>
              <a:t>sekonder</a:t>
            </a:r>
            <a:r>
              <a:rPr lang="tr-TR" sz="3200" i="1" dirty="0"/>
              <a:t> </a:t>
            </a:r>
            <a:r>
              <a:rPr lang="tr-TR" sz="3200" i="1" dirty="0" smtClean="0"/>
              <a:t>baş ağrıları </a:t>
            </a:r>
            <a:r>
              <a:rPr lang="tr-TR" sz="3200" i="1" dirty="0"/>
              <a:t>değerlendirilirken: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3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2.</a:t>
            </a:r>
            <a:r>
              <a:rPr lang="tr-TR" u="sng" dirty="0" smtClean="0"/>
              <a:t> Otonom belirtilerin eşlik ettiği </a:t>
            </a:r>
            <a:r>
              <a:rPr lang="tr-TR" u="sng" dirty="0" err="1" smtClean="0"/>
              <a:t>primer</a:t>
            </a:r>
            <a:r>
              <a:rPr lang="tr-TR" u="sng" dirty="0" smtClean="0"/>
              <a:t> baş ağrıları:</a:t>
            </a:r>
          </a:p>
          <a:p>
            <a:pPr marL="0" indent="0">
              <a:buNone/>
            </a:pPr>
            <a:r>
              <a:rPr lang="tr-TR" sz="2400" dirty="0" err="1" smtClean="0"/>
              <a:t>Başağrısı</a:t>
            </a:r>
            <a:r>
              <a:rPr lang="tr-TR" sz="2400" dirty="0" smtClean="0"/>
              <a:t> ile birlikte;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smtClean="0"/>
              <a:t>göz yaşarması,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smtClean="0"/>
              <a:t>gözde kızarma,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smtClean="0"/>
              <a:t>yüzde terleme, renk değişikliği,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smtClean="0"/>
              <a:t>göz kapaklarında şişme,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err="1" smtClean="0"/>
              <a:t>miyozis</a:t>
            </a:r>
            <a:r>
              <a:rPr lang="tr-TR" sz="2100" dirty="0" smtClean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err="1" smtClean="0"/>
              <a:t>pitozis</a:t>
            </a:r>
            <a:r>
              <a:rPr lang="tr-TR" sz="2100" dirty="0" smtClean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smtClean="0"/>
              <a:t>burun tıkanıklığı ve akıntısı   </a:t>
            </a:r>
            <a:r>
              <a:rPr lang="tr-TR" sz="2400" dirty="0" smtClean="0"/>
              <a:t>gibi otonom belirtiler varsa</a:t>
            </a:r>
          </a:p>
          <a:p>
            <a:pPr marL="0" indent="0" algn="ctr">
              <a:buNone/>
            </a:pPr>
            <a:r>
              <a:rPr lang="tr-TR" dirty="0" smtClean="0"/>
              <a:t>• Küme </a:t>
            </a:r>
            <a:r>
              <a:rPr lang="tr-TR" dirty="0" err="1" smtClean="0"/>
              <a:t>başağrısı</a:t>
            </a:r>
            <a:r>
              <a:rPr lang="tr-TR" dirty="0" smtClean="0"/>
              <a:t> ve diğer </a:t>
            </a:r>
            <a:r>
              <a:rPr lang="tr-TR" dirty="0" err="1" smtClean="0"/>
              <a:t>trigemino-otonomik</a:t>
            </a:r>
            <a:r>
              <a:rPr lang="tr-TR" dirty="0" smtClean="0"/>
              <a:t> baş ağrıları </a:t>
            </a:r>
          </a:p>
          <a:p>
            <a:pPr marL="0" indent="0" algn="ctr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Hemikraniya</a:t>
            </a:r>
            <a:r>
              <a:rPr lang="tr-TR" dirty="0" smtClean="0"/>
              <a:t> </a:t>
            </a:r>
            <a:r>
              <a:rPr lang="tr-TR" dirty="0" err="1" smtClean="0"/>
              <a:t>kontünya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2273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2700" i="1" dirty="0" smtClean="0"/>
              <a:t>3</a:t>
            </a:r>
            <a:r>
              <a:rPr lang="tr-TR" sz="2700" i="1" dirty="0"/>
              <a:t>. </a:t>
            </a:r>
            <a:r>
              <a:rPr lang="tr-TR" sz="2700" i="1" u="sng" dirty="0"/>
              <a:t>İleri yaşlarda görülebilen </a:t>
            </a:r>
            <a:r>
              <a:rPr lang="tr-TR" sz="2700" i="1" u="sng" dirty="0" smtClean="0"/>
              <a:t>baş ağrıları</a:t>
            </a:r>
            <a:r>
              <a:rPr lang="tr-TR" sz="2700" i="1" u="sng" dirty="0"/>
              <a:t>:</a:t>
            </a:r>
            <a:r>
              <a:rPr lang="tr-TR" u="sng" dirty="0"/>
              <a:t/>
            </a:r>
            <a:br>
              <a:rPr lang="tr-TR" u="sng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a.Primer</a:t>
            </a:r>
            <a:r>
              <a:rPr lang="tr-TR" b="1" dirty="0" smtClean="0"/>
              <a:t> </a:t>
            </a:r>
            <a:r>
              <a:rPr lang="tr-TR" b="1" dirty="0" err="1" smtClean="0"/>
              <a:t>başağrıları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r>
              <a:rPr lang="tr-TR" dirty="0" smtClean="0"/>
              <a:t> • </a:t>
            </a:r>
            <a:r>
              <a:rPr lang="tr-TR" dirty="0" err="1" smtClean="0"/>
              <a:t>Hemikraniya</a:t>
            </a:r>
            <a:r>
              <a:rPr lang="tr-TR" dirty="0" smtClean="0"/>
              <a:t> </a:t>
            </a:r>
            <a:r>
              <a:rPr lang="tr-TR" dirty="0" err="1" smtClean="0"/>
              <a:t>kontünya</a:t>
            </a:r>
            <a:r>
              <a:rPr lang="tr-TR" dirty="0" smtClean="0"/>
              <a:t> (</a:t>
            </a:r>
            <a:r>
              <a:rPr lang="tr-TR" dirty="0" err="1" smtClean="0"/>
              <a:t>ort.</a:t>
            </a:r>
            <a:r>
              <a:rPr lang="tr-TR" dirty="0" smtClean="0"/>
              <a:t> 50 yaş)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Hipnik</a:t>
            </a:r>
            <a:r>
              <a:rPr lang="tr-TR" dirty="0" smtClean="0"/>
              <a:t> baş ağrısı (</a:t>
            </a:r>
            <a:r>
              <a:rPr lang="tr-TR" dirty="0" err="1" smtClean="0"/>
              <a:t>ort.</a:t>
            </a:r>
            <a:r>
              <a:rPr lang="tr-TR" dirty="0" smtClean="0"/>
              <a:t> 60 yaş) </a:t>
            </a:r>
          </a:p>
          <a:p>
            <a:pPr marL="0" indent="0">
              <a:buNone/>
            </a:pPr>
            <a:r>
              <a:rPr lang="tr-TR" dirty="0" smtClean="0"/>
              <a:t>• Kısa süreli tek taraflı otonom belirtili nevraljiye benzer baş ağrısı (</a:t>
            </a:r>
            <a:r>
              <a:rPr lang="tr-TR" dirty="0" err="1" smtClean="0"/>
              <a:t>ort.</a:t>
            </a:r>
            <a:r>
              <a:rPr lang="tr-TR" dirty="0" smtClean="0"/>
              <a:t> 50 yaş)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Primer</a:t>
            </a:r>
            <a:r>
              <a:rPr lang="tr-TR" dirty="0" smtClean="0"/>
              <a:t> öksürük baş ağrısı (genellikle 40 yaş sonrası) </a:t>
            </a:r>
          </a:p>
          <a:p>
            <a:pPr marL="0" indent="0">
              <a:buNone/>
            </a:pPr>
            <a:r>
              <a:rPr lang="tr-TR" dirty="0" smtClean="0"/>
              <a:t>• Migren, %2 kadar hastada 65 yaşından sonra ortaya çıkabilir. </a:t>
            </a:r>
          </a:p>
          <a:p>
            <a:pPr marL="0" indent="0">
              <a:buNone/>
            </a:pPr>
            <a:r>
              <a:rPr lang="tr-TR" dirty="0" smtClean="0"/>
              <a:t>• Gerilim baş ağrısı, % 10 kadar hastada 50 yaşından sonra görülebilir.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935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i="1" dirty="0"/>
              <a:t>3. </a:t>
            </a:r>
            <a:r>
              <a:rPr lang="tr-TR" sz="2400" i="1" u="sng" dirty="0"/>
              <a:t>İleri yaşlarda görülebilen </a:t>
            </a:r>
            <a:r>
              <a:rPr lang="tr-TR" sz="2400" i="1" u="sng" dirty="0" smtClean="0"/>
              <a:t>baş ağrıları</a:t>
            </a:r>
            <a:r>
              <a:rPr lang="tr-TR" sz="2400" i="1" u="sng" dirty="0"/>
              <a:t>: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b. </a:t>
            </a:r>
            <a:r>
              <a:rPr lang="tr-TR" b="1" dirty="0" err="1" smtClean="0"/>
              <a:t>Sekonder</a:t>
            </a:r>
            <a:r>
              <a:rPr lang="tr-TR" b="1" dirty="0" smtClean="0"/>
              <a:t> baş ağrıları: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Temporal</a:t>
            </a:r>
            <a:r>
              <a:rPr lang="tr-TR" dirty="0" smtClean="0"/>
              <a:t> arterit 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Vasküler</a:t>
            </a:r>
            <a:r>
              <a:rPr lang="tr-TR" dirty="0" smtClean="0"/>
              <a:t> nedenlere bağlı </a:t>
            </a:r>
          </a:p>
          <a:p>
            <a:pPr marL="0" indent="0">
              <a:buNone/>
            </a:pPr>
            <a:r>
              <a:rPr lang="tr-TR" dirty="0" smtClean="0"/>
              <a:t>• Kafa içi basınç artış sendromu </a:t>
            </a:r>
          </a:p>
          <a:p>
            <a:pPr marL="0" indent="0">
              <a:buNone/>
            </a:pPr>
            <a:r>
              <a:rPr lang="tr-TR" dirty="0" smtClean="0"/>
              <a:t>• İlaçlara bağlı baş ağrıları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3289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13509"/>
            <a:ext cx="10515600" cy="5863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AĞRI</a:t>
            </a:r>
          </a:p>
          <a:p>
            <a:pPr marL="0" indent="0">
              <a:buNone/>
            </a:pPr>
            <a:r>
              <a:rPr lang="tr-TR" sz="2000" dirty="0" smtClean="0"/>
              <a:t>Vücudun belli bir bölgesinden kaynaklanan,</a:t>
            </a:r>
          </a:p>
          <a:p>
            <a:pPr marL="0" indent="0">
              <a:buNone/>
            </a:pPr>
            <a:r>
              <a:rPr lang="tr-TR" sz="2000" dirty="0" smtClean="0"/>
              <a:t>gerçek ya da olası bir doku hasarı ile ağrı reseptörlerinin; </a:t>
            </a:r>
          </a:p>
          <a:p>
            <a:pPr marL="0" indent="0">
              <a:buNone/>
            </a:pPr>
            <a:r>
              <a:rPr lang="tr-TR" sz="1800" dirty="0" smtClean="0"/>
              <a:t>‘traksiyon, kompresyon, </a:t>
            </a:r>
            <a:r>
              <a:rPr lang="tr-TR" sz="1800" dirty="0" err="1" smtClean="0"/>
              <a:t>inflamasyon</a:t>
            </a:r>
            <a:r>
              <a:rPr lang="tr-TR" sz="1800" dirty="0" smtClean="0"/>
              <a:t>’ </a:t>
            </a:r>
          </a:p>
          <a:p>
            <a:pPr marL="0" indent="0">
              <a:buNone/>
            </a:pPr>
            <a:r>
              <a:rPr lang="tr-TR" sz="2000" dirty="0" smtClean="0"/>
              <a:t>sonucu uyarılması ve </a:t>
            </a:r>
          </a:p>
          <a:p>
            <a:pPr marL="0" indent="0">
              <a:buNone/>
            </a:pPr>
            <a:r>
              <a:rPr lang="tr-TR" sz="2000" dirty="0"/>
              <a:t>k</a:t>
            </a:r>
            <a:r>
              <a:rPr lang="tr-TR" sz="2000" dirty="0" smtClean="0"/>
              <a:t>işinin geçmişteki deneyimleriyle de ilgili </a:t>
            </a:r>
          </a:p>
          <a:p>
            <a:pPr marL="0" indent="0">
              <a:buNone/>
            </a:pPr>
            <a:r>
              <a:rPr lang="tr-TR" sz="2000" dirty="0" smtClean="0"/>
              <a:t>hoş olmayan </a:t>
            </a:r>
            <a:r>
              <a:rPr lang="tr-TR" sz="2000" dirty="0" err="1" smtClean="0"/>
              <a:t>emosyonel</a:t>
            </a:r>
            <a:r>
              <a:rPr lang="tr-TR" sz="2000" dirty="0" smtClean="0"/>
              <a:t> bir duyu.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BAŞ AĞRISI</a:t>
            </a:r>
          </a:p>
          <a:p>
            <a:pPr marL="0" indent="0">
              <a:buNone/>
            </a:pPr>
            <a:r>
              <a:rPr lang="tr-TR" sz="2000" i="1" dirty="0" smtClean="0"/>
              <a:t>Beyin </a:t>
            </a:r>
            <a:r>
              <a:rPr lang="tr-TR" sz="2000" i="1" dirty="0" err="1" smtClean="0"/>
              <a:t>parankimi</a:t>
            </a:r>
            <a:r>
              <a:rPr lang="tr-TR" sz="2000" i="1" dirty="0" smtClean="0"/>
              <a:t> ağrıya duyarsız!!! </a:t>
            </a:r>
          </a:p>
          <a:p>
            <a:pPr marL="0" indent="0">
              <a:buNone/>
            </a:pPr>
            <a:r>
              <a:rPr lang="tr-TR" sz="2000" dirty="0" err="1" smtClean="0"/>
              <a:t>Meninksler</a:t>
            </a:r>
            <a:r>
              <a:rPr lang="tr-TR" sz="2000" dirty="0" smtClean="0"/>
              <a:t>, </a:t>
            </a:r>
            <a:r>
              <a:rPr lang="tr-TR" sz="2000" dirty="0" err="1" smtClean="0"/>
              <a:t>vasküler</a:t>
            </a:r>
            <a:r>
              <a:rPr lang="tr-TR" sz="2000" dirty="0" smtClean="0"/>
              <a:t> yapılar, kafatası boşluklarını kaplayan dokular ağrıya duyarlı</a:t>
            </a:r>
          </a:p>
          <a:p>
            <a:pPr marL="0" indent="0">
              <a:buNone/>
            </a:pPr>
            <a:r>
              <a:rPr lang="tr-TR" sz="2000" dirty="0" smtClean="0"/>
              <a:t>Baş ve boyun kısmında olan, yüze, dişlere ve çeneye yayılan ağrı/rahatsızlık durumu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900" dirty="0" smtClean="0"/>
          </a:p>
          <a:p>
            <a:pPr marL="0" indent="0">
              <a:buNone/>
            </a:pPr>
            <a:endParaRPr lang="tr-TR" sz="9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35" y="156754"/>
            <a:ext cx="42127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26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6" name="Picture 4" descr="https://previews.123rf.com/images/annaviolet/annaviolet1611/annaviolet161100011/68184602-migraine-infographic-headache-cartoon-character-isolated-flat-symptom-caus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15" y="365125"/>
            <a:ext cx="6986440" cy="59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88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dirty="0" smtClean="0"/>
              <a:t>PRİMER BAŞ AĞRILARI VE KLİNİK ÖZELLİKLERİ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1.MİGREN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Aurasız</a:t>
            </a:r>
            <a:r>
              <a:rPr lang="tr-TR" dirty="0" smtClean="0"/>
              <a:t> migren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Auralı</a:t>
            </a:r>
            <a:r>
              <a:rPr lang="tr-TR" dirty="0" smtClean="0"/>
              <a:t> migren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Sıklıkla migren öncülü olan çocukluk çağı periyodik sendromları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 </a:t>
            </a:r>
            <a:r>
              <a:rPr lang="tr-TR" dirty="0" err="1" smtClean="0"/>
              <a:t>Retinal</a:t>
            </a:r>
            <a:r>
              <a:rPr lang="tr-TR" dirty="0" smtClean="0"/>
              <a:t> migren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Migren komplikasyonları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375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  Migren baş ağrısı: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dirty="0" smtClean="0"/>
              <a:t>taklar halinde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4-72 saat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Genelde başın bir </a:t>
            </a:r>
            <a:r>
              <a:rPr lang="tr-TR" dirty="0" err="1" smtClean="0"/>
              <a:t>yarısında,bazen</a:t>
            </a:r>
            <a:r>
              <a:rPr lang="tr-TR" dirty="0" smtClean="0"/>
              <a:t> </a:t>
            </a:r>
            <a:r>
              <a:rPr lang="tr-TR" dirty="0" err="1" smtClean="0"/>
              <a:t>bilateral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</a:t>
            </a:r>
            <a:r>
              <a:rPr lang="tr-TR" dirty="0" smtClean="0"/>
              <a:t>nseden veya göz çevresinden başlayarak yayılan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Sıklıkla zonklayıcı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Orta veya şiddetli derecede 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F</a:t>
            </a:r>
            <a:r>
              <a:rPr lang="tr-TR" dirty="0" smtClean="0"/>
              <a:t>iziksel aktiviteyle şiddeti artan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Bulantı ve/veya kusma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Işık, ses ve kokudan rahatsızlık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2821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26570"/>
            <a:ext cx="10515600" cy="62832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Migren baş ağrıları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% 80-85’ini </a:t>
            </a:r>
            <a:r>
              <a:rPr lang="tr-TR" dirty="0" err="1" smtClean="0"/>
              <a:t>aurasız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% 10-15’ini </a:t>
            </a:r>
            <a:r>
              <a:rPr lang="tr-TR" dirty="0" err="1" smtClean="0"/>
              <a:t>auralı</a:t>
            </a:r>
            <a:r>
              <a:rPr lang="tr-TR" dirty="0" smtClean="0"/>
              <a:t> migren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Aura</a:t>
            </a:r>
            <a:r>
              <a:rPr lang="tr-TR" dirty="0" smtClean="0"/>
              <a:t>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err="1" smtClean="0"/>
              <a:t>başağrısı</a:t>
            </a:r>
            <a:r>
              <a:rPr lang="tr-TR" dirty="0" smtClean="0"/>
              <a:t> ataklarında ağrı döneminden önce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dakikalar içinde yavaş olarak gelişen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60 dakikadan kısa süre içinde kaybolan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/>
              <a:t> geçici </a:t>
            </a:r>
            <a:r>
              <a:rPr lang="tr-TR" dirty="0" err="1" smtClean="0"/>
              <a:t>fokal</a:t>
            </a:r>
            <a:r>
              <a:rPr lang="tr-TR" dirty="0" smtClean="0"/>
              <a:t> nörolojik semptomlar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Aura</a:t>
            </a:r>
            <a:r>
              <a:rPr lang="tr-TR" dirty="0" smtClean="0"/>
              <a:t> semptomları;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smtClean="0"/>
              <a:t>           görsel,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smtClean="0"/>
              <a:t>           duysal,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 smtClean="0"/>
              <a:t>            motor,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/>
              <a:t> </a:t>
            </a:r>
            <a:r>
              <a:rPr lang="tr-TR" sz="2100" dirty="0" smtClean="0"/>
              <a:t>           lisan ve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/>
              <a:t> </a:t>
            </a:r>
            <a:r>
              <a:rPr lang="tr-TR" sz="2100" dirty="0" smtClean="0"/>
              <a:t>           </a:t>
            </a:r>
            <a:r>
              <a:rPr lang="tr-TR" sz="2100" dirty="0" err="1" smtClean="0"/>
              <a:t>beyinsapı</a:t>
            </a:r>
            <a:r>
              <a:rPr lang="tr-TR" sz="2100" dirty="0" smtClean="0"/>
              <a:t> bozukluklarını içerir.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Migren atağından, ağrı öncesi (</a:t>
            </a:r>
            <a:r>
              <a:rPr lang="tr-TR" dirty="0" err="1" smtClean="0"/>
              <a:t>prodrom</a:t>
            </a:r>
            <a:r>
              <a:rPr lang="tr-TR" dirty="0" smtClean="0"/>
              <a:t>) veya sonrası (</a:t>
            </a:r>
            <a:r>
              <a:rPr lang="tr-TR" dirty="0" err="1" smtClean="0"/>
              <a:t>postdrom</a:t>
            </a:r>
            <a:r>
              <a:rPr lang="tr-TR" dirty="0" smtClean="0"/>
              <a:t>) dönemde bazı davranış ve ruhsal durum değişiklikleri olabilir.</a:t>
            </a:r>
          </a:p>
        </p:txBody>
      </p:sp>
    </p:spTree>
    <p:extLst>
      <p:ext uri="{BB962C8B-B14F-4D97-AF65-F5344CB8AC3E}">
        <p14:creationId xmlns:p14="http://schemas.microsoft.com/office/powerpoint/2010/main" val="912454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VİDEO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5964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r>
              <a:rPr lang="tr-TR" sz="2800" b="1" i="1" dirty="0" smtClean="0">
                <a:solidFill>
                  <a:srgbClr val="C00000"/>
                </a:solidFill>
              </a:rPr>
              <a:t>         AURASIZ MİGREN TANI KRİTERLERİ</a:t>
            </a:r>
            <a:endParaRPr lang="tr-TR" sz="2800" b="1" i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2000" y="1240972"/>
            <a:ext cx="10515600" cy="4935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/>
              <a:t>A.   </a:t>
            </a:r>
            <a:r>
              <a:rPr lang="tr-TR" sz="2000" dirty="0" smtClean="0"/>
              <a:t>Geçmişte</a:t>
            </a:r>
            <a:r>
              <a:rPr lang="tr-TR" sz="2000" dirty="0"/>
              <a:t>, B ve D kriterlerini dolduran en az 5 atak geçirmiş olmak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b="1" dirty="0" smtClean="0"/>
              <a:t>B.   </a:t>
            </a:r>
            <a:r>
              <a:rPr lang="tr-TR" sz="2000" dirty="0" err="1" smtClean="0"/>
              <a:t>Başağrısı</a:t>
            </a:r>
            <a:r>
              <a:rPr lang="tr-TR" sz="2000" dirty="0" smtClean="0"/>
              <a:t> </a:t>
            </a:r>
            <a:r>
              <a:rPr lang="tr-TR" sz="2000" dirty="0"/>
              <a:t>ataklarının 4-72 saat sürmesi (tedavisiz ya da başarısız tedavi girişimi</a:t>
            </a:r>
            <a:r>
              <a:rPr lang="tr-TR" sz="2000" dirty="0" smtClean="0"/>
              <a:t>)</a:t>
            </a:r>
          </a:p>
          <a:p>
            <a:pPr marL="0" indent="0">
              <a:buNone/>
            </a:pPr>
            <a:r>
              <a:rPr lang="tr-TR" sz="2000" b="1" dirty="0" smtClean="0"/>
              <a:t>C.   </a:t>
            </a:r>
            <a:r>
              <a:rPr lang="tr-TR" sz="2000" dirty="0" err="1" smtClean="0"/>
              <a:t>Başağrısının</a:t>
            </a:r>
            <a:r>
              <a:rPr lang="tr-TR" sz="2000" dirty="0" smtClean="0"/>
              <a:t> </a:t>
            </a:r>
            <a:r>
              <a:rPr lang="tr-TR" sz="2000" dirty="0"/>
              <a:t>aşağıdaki özelliklerden en azından 2 ve fazlasını içermesi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i="1" dirty="0"/>
              <a:t> </a:t>
            </a:r>
            <a:r>
              <a:rPr lang="tr-TR" sz="2000" i="1" dirty="0" smtClean="0"/>
              <a:t>         1.Tek </a:t>
            </a:r>
            <a:r>
              <a:rPr lang="tr-TR" sz="2000" i="1" dirty="0"/>
              <a:t>taraflı </a:t>
            </a:r>
            <a:r>
              <a:rPr lang="tr-TR" sz="2000" i="1" dirty="0" smtClean="0"/>
              <a:t>yerleşim</a:t>
            </a:r>
          </a:p>
          <a:p>
            <a:pPr marL="0" indent="0">
              <a:buNone/>
            </a:pPr>
            <a:r>
              <a:rPr lang="tr-TR" sz="2000" i="1" dirty="0" smtClean="0"/>
              <a:t>          2.Zonklayıcı </a:t>
            </a:r>
            <a:r>
              <a:rPr lang="tr-TR" sz="2000" i="1" dirty="0"/>
              <a:t>karakter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i="1" dirty="0" smtClean="0"/>
              <a:t>          3.Orta </a:t>
            </a:r>
            <a:r>
              <a:rPr lang="tr-TR" sz="2000" i="1" dirty="0"/>
              <a:t>veya şiddetli ağrı </a:t>
            </a:r>
          </a:p>
          <a:p>
            <a:pPr marL="0" indent="0">
              <a:buNone/>
            </a:pPr>
            <a:r>
              <a:rPr lang="tr-TR" sz="2000" i="1" dirty="0" smtClean="0"/>
              <a:t>          4.Rutin </a:t>
            </a:r>
            <a:r>
              <a:rPr lang="tr-TR" sz="2000" i="1" dirty="0"/>
              <a:t>fizik aktivitelerle ağrının şiddetlenmesi ve aktivitelerden kaçınma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b="1" dirty="0" smtClean="0"/>
              <a:t>D.  </a:t>
            </a:r>
            <a:r>
              <a:rPr lang="tr-TR" sz="2000" dirty="0" smtClean="0"/>
              <a:t>Ağrıya </a:t>
            </a:r>
            <a:r>
              <a:rPr lang="tr-TR" sz="2000" dirty="0"/>
              <a:t>aşağıdaki semptomlardan 1 ya da fazlasının eşlik etmesi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i="1" dirty="0" smtClean="0"/>
              <a:t>          1.Bulantı </a:t>
            </a:r>
            <a:r>
              <a:rPr lang="tr-TR" sz="2000" i="1" dirty="0"/>
              <a:t>ve/veya kusma </a:t>
            </a:r>
          </a:p>
          <a:p>
            <a:pPr marL="0" indent="0">
              <a:buNone/>
            </a:pPr>
            <a:r>
              <a:rPr lang="tr-TR" sz="2000" i="1" dirty="0" smtClean="0"/>
              <a:t>          2.Fotofobi </a:t>
            </a:r>
            <a:r>
              <a:rPr lang="tr-TR" sz="2000" i="1" dirty="0"/>
              <a:t>ve </a:t>
            </a:r>
            <a:r>
              <a:rPr lang="tr-TR" sz="2000" i="1" dirty="0" err="1"/>
              <a:t>fonofobi</a:t>
            </a:r>
            <a:r>
              <a:rPr lang="tr-TR" sz="2000" i="1" dirty="0"/>
              <a:t>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b="1" dirty="0" smtClean="0"/>
              <a:t>E.   </a:t>
            </a:r>
            <a:r>
              <a:rPr lang="tr-TR" sz="2000" dirty="0"/>
              <a:t>Altta yatan başka bir durum hastalığın olmaması</a:t>
            </a:r>
          </a:p>
        </p:txBody>
      </p:sp>
    </p:spTree>
    <p:extLst>
      <p:ext uri="{BB962C8B-B14F-4D97-AF65-F5344CB8AC3E}">
        <p14:creationId xmlns:p14="http://schemas.microsoft.com/office/powerpoint/2010/main" val="67162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</a:t>
            </a:r>
            <a:r>
              <a:rPr lang="tr-TR" sz="2800" b="1" i="1" dirty="0" smtClean="0">
                <a:solidFill>
                  <a:srgbClr val="C00000"/>
                </a:solidFill>
              </a:rPr>
              <a:t>AURALI MİGREN TANI KRİTERLERİ</a:t>
            </a:r>
            <a:endParaRPr lang="tr-TR" sz="2800" b="1" i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9977"/>
            <a:ext cx="10515600" cy="4726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b="1" dirty="0" smtClean="0"/>
              <a:t>A</a:t>
            </a:r>
            <a:r>
              <a:rPr lang="tr-TR" sz="2000" dirty="0" smtClean="0"/>
              <a:t>.   B </a:t>
            </a:r>
            <a:r>
              <a:rPr lang="tr-TR" sz="2000" dirty="0"/>
              <a:t>ve C kriterlerini içeren en az iki atak </a:t>
            </a:r>
          </a:p>
          <a:p>
            <a:pPr marL="0" indent="0">
              <a:buNone/>
            </a:pPr>
            <a:r>
              <a:rPr lang="tr-TR" sz="2000" b="1" dirty="0" smtClean="0"/>
              <a:t>B</a:t>
            </a:r>
            <a:r>
              <a:rPr lang="tr-TR" sz="2000" dirty="0"/>
              <a:t>. </a:t>
            </a:r>
            <a:r>
              <a:rPr lang="tr-TR" sz="2000" dirty="0" smtClean="0"/>
              <a:t>  Tam </a:t>
            </a:r>
            <a:r>
              <a:rPr lang="tr-TR" sz="2000" dirty="0"/>
              <a:t>düzelen aşağıdaki </a:t>
            </a:r>
            <a:r>
              <a:rPr lang="tr-TR" sz="2000" dirty="0" err="1"/>
              <a:t>aura</a:t>
            </a:r>
            <a:r>
              <a:rPr lang="tr-TR" sz="2000" dirty="0"/>
              <a:t> semptomlarından bir veya daha </a:t>
            </a:r>
            <a:r>
              <a:rPr lang="tr-TR" sz="2000" dirty="0" smtClean="0"/>
              <a:t>fazlası: </a:t>
            </a:r>
          </a:p>
          <a:p>
            <a:pPr marL="0" indent="0">
              <a:buNone/>
            </a:pPr>
            <a:r>
              <a:rPr lang="tr-TR" sz="2000" i="1" dirty="0" smtClean="0"/>
              <a:t>1.Görsel     2</a:t>
            </a:r>
            <a:r>
              <a:rPr lang="tr-TR" sz="2000" i="1" dirty="0"/>
              <a:t>. Duysal  </a:t>
            </a:r>
            <a:r>
              <a:rPr lang="tr-TR" sz="2000" i="1" dirty="0" smtClean="0"/>
              <a:t>     3</a:t>
            </a:r>
            <a:r>
              <a:rPr lang="tr-TR" sz="2000" i="1" dirty="0"/>
              <a:t>. Konuşma ve/veya lisan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i="1" dirty="0" smtClean="0"/>
              <a:t>4</a:t>
            </a:r>
            <a:r>
              <a:rPr lang="tr-TR" sz="2000" i="1" dirty="0"/>
              <a:t>. Motor  </a:t>
            </a:r>
            <a:r>
              <a:rPr lang="tr-TR" sz="2000" i="1" dirty="0" smtClean="0"/>
              <a:t>   5</a:t>
            </a:r>
            <a:r>
              <a:rPr lang="tr-TR" sz="2000" i="1" dirty="0"/>
              <a:t>. Beyin sapı  </a:t>
            </a:r>
            <a:r>
              <a:rPr lang="tr-TR" sz="2000" i="1" dirty="0" smtClean="0"/>
              <a:t>    6</a:t>
            </a:r>
            <a:r>
              <a:rPr lang="tr-TR" sz="2000" i="1" dirty="0"/>
              <a:t>. </a:t>
            </a:r>
            <a:r>
              <a:rPr lang="tr-TR" sz="2000" i="1" dirty="0" err="1"/>
              <a:t>Retinal</a:t>
            </a:r>
            <a:r>
              <a:rPr lang="tr-TR" sz="2000" i="1" dirty="0"/>
              <a:t>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b="1" dirty="0" smtClean="0"/>
              <a:t>C</a:t>
            </a:r>
            <a:r>
              <a:rPr lang="tr-TR" sz="2000" dirty="0"/>
              <a:t>. </a:t>
            </a:r>
            <a:r>
              <a:rPr lang="tr-TR" sz="2000" dirty="0" smtClean="0"/>
              <a:t>   Aşağıdaki </a:t>
            </a:r>
            <a:r>
              <a:rPr lang="tr-TR" sz="2000" dirty="0"/>
              <a:t>altı özellikten en az </a:t>
            </a:r>
            <a:r>
              <a:rPr lang="tr-TR" sz="2000" dirty="0" smtClean="0"/>
              <a:t>üçü:</a:t>
            </a:r>
            <a:endParaRPr lang="tr-TR" sz="2000" dirty="0"/>
          </a:p>
          <a:p>
            <a:pPr marL="0" indent="0">
              <a:buNone/>
            </a:pPr>
            <a:r>
              <a:rPr lang="tr-TR" sz="2000" i="1" dirty="0" smtClean="0"/>
              <a:t>1.En </a:t>
            </a:r>
            <a:r>
              <a:rPr lang="tr-TR" sz="2000" i="1" dirty="0"/>
              <a:t>az bir </a:t>
            </a:r>
            <a:r>
              <a:rPr lang="tr-TR" sz="2000" i="1" dirty="0" err="1"/>
              <a:t>aura</a:t>
            </a:r>
            <a:r>
              <a:rPr lang="tr-TR" sz="2000" i="1" dirty="0"/>
              <a:t> semptomunun 5 dakika veya daha uzun sürede ortaya çıkması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i="1" dirty="0" smtClean="0"/>
              <a:t>2</a:t>
            </a:r>
            <a:r>
              <a:rPr lang="tr-TR" sz="2000" i="1" dirty="0"/>
              <a:t>. İki veya daha fazla </a:t>
            </a:r>
            <a:r>
              <a:rPr lang="tr-TR" sz="2000" i="1" dirty="0" err="1"/>
              <a:t>aura</a:t>
            </a:r>
            <a:r>
              <a:rPr lang="tr-TR" sz="2000" i="1" dirty="0"/>
              <a:t> semptomu birbiri </a:t>
            </a:r>
            <a:r>
              <a:rPr lang="tr-TR" sz="2000" i="1" dirty="0" err="1"/>
              <a:t>ardısıra</a:t>
            </a:r>
            <a:r>
              <a:rPr lang="tr-TR" sz="2000" i="1" dirty="0"/>
              <a:t> görülebilir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i="1" dirty="0" smtClean="0"/>
              <a:t>3</a:t>
            </a:r>
            <a:r>
              <a:rPr lang="tr-TR" sz="2000" i="1" dirty="0"/>
              <a:t>. Her bir </a:t>
            </a:r>
            <a:r>
              <a:rPr lang="tr-TR" sz="2000" i="1" dirty="0" err="1"/>
              <a:t>aura</a:t>
            </a:r>
            <a:r>
              <a:rPr lang="tr-TR" sz="2000" i="1" dirty="0"/>
              <a:t> semptomu 5-60 dakikada biter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i="1" dirty="0" smtClean="0"/>
              <a:t>4</a:t>
            </a:r>
            <a:r>
              <a:rPr lang="tr-TR" sz="2000" i="1" dirty="0"/>
              <a:t>. En az bir </a:t>
            </a:r>
            <a:r>
              <a:rPr lang="tr-TR" sz="2000" i="1" dirty="0" err="1"/>
              <a:t>aura</a:t>
            </a:r>
            <a:r>
              <a:rPr lang="tr-TR" sz="2000" i="1" dirty="0"/>
              <a:t> semptomu </a:t>
            </a:r>
            <a:r>
              <a:rPr lang="tr-TR" sz="2000" i="1" dirty="0" err="1"/>
              <a:t>unilateraldir</a:t>
            </a:r>
            <a:r>
              <a:rPr lang="tr-TR" sz="2000" i="1" dirty="0"/>
              <a:t>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i="1" dirty="0" smtClean="0"/>
              <a:t>5</a:t>
            </a:r>
            <a:r>
              <a:rPr lang="tr-TR" sz="2000" i="1" dirty="0"/>
              <a:t>. En an bir </a:t>
            </a:r>
            <a:r>
              <a:rPr lang="tr-TR" sz="2000" i="1" dirty="0" err="1"/>
              <a:t>aura</a:t>
            </a:r>
            <a:r>
              <a:rPr lang="tr-TR" sz="2000" i="1" dirty="0"/>
              <a:t> semptomu pozitif bulgu içerir </a:t>
            </a:r>
            <a:endParaRPr lang="tr-TR" sz="2000" i="1" dirty="0" smtClean="0"/>
          </a:p>
          <a:p>
            <a:pPr marL="0" indent="0">
              <a:buNone/>
            </a:pPr>
            <a:r>
              <a:rPr lang="tr-TR" sz="2000" i="1" dirty="0" smtClean="0"/>
              <a:t>6</a:t>
            </a:r>
            <a:r>
              <a:rPr lang="tr-TR" sz="2000" i="1" dirty="0"/>
              <a:t>. </a:t>
            </a:r>
            <a:r>
              <a:rPr lang="tr-TR" sz="2000" i="1" dirty="0" err="1"/>
              <a:t>Aura</a:t>
            </a:r>
            <a:r>
              <a:rPr lang="tr-TR" sz="2000" i="1" dirty="0"/>
              <a:t> 60 dakika içinde başlayan </a:t>
            </a:r>
            <a:r>
              <a:rPr lang="tr-TR" sz="2000" i="1" dirty="0" err="1"/>
              <a:t>başağrısı</a:t>
            </a:r>
            <a:r>
              <a:rPr lang="tr-TR" sz="2000" i="1" dirty="0"/>
              <a:t> ile birlikte </a:t>
            </a:r>
            <a:r>
              <a:rPr lang="tr-TR" sz="2000" i="1" dirty="0" smtClean="0"/>
              <a:t>olabilir</a:t>
            </a:r>
          </a:p>
          <a:p>
            <a:pPr marL="0" indent="0">
              <a:buNone/>
            </a:pPr>
            <a:r>
              <a:rPr lang="tr-TR" sz="2000" b="1" dirty="0" smtClean="0"/>
              <a:t>D</a:t>
            </a:r>
            <a:r>
              <a:rPr lang="tr-TR" sz="2000" dirty="0" smtClean="0"/>
              <a:t>.   </a:t>
            </a:r>
            <a:r>
              <a:rPr lang="tr-TR" sz="2000" dirty="0"/>
              <a:t>Başka bir ICHD-3 tanısı ile daha iyi açıklanamaz</a:t>
            </a:r>
            <a:endParaRPr lang="tr-T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73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810" y="679267"/>
            <a:ext cx="8859847" cy="56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57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246" y="248194"/>
            <a:ext cx="7942217" cy="64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83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650" y="43446"/>
            <a:ext cx="6001030" cy="68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BAŞ </a:t>
            </a:r>
            <a:r>
              <a:rPr lang="tr-TR" b="1" dirty="0"/>
              <a:t>AĞRISI NASIL OLUŞUR?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Ağrıya </a:t>
            </a:r>
            <a:r>
              <a:rPr lang="tr-TR" dirty="0"/>
              <a:t>duyarlı </a:t>
            </a:r>
            <a:r>
              <a:rPr lang="tr-TR" dirty="0" err="1" smtClean="0"/>
              <a:t>kranial</a:t>
            </a:r>
            <a:r>
              <a:rPr lang="tr-TR" dirty="0" smtClean="0"/>
              <a:t> </a:t>
            </a:r>
            <a:r>
              <a:rPr lang="tr-TR" dirty="0"/>
              <a:t>yapıların </a:t>
            </a:r>
            <a:r>
              <a:rPr lang="tr-TR" dirty="0" smtClean="0"/>
              <a:t>hastalıkları</a:t>
            </a:r>
            <a:r>
              <a:rPr lang="tr-TR" sz="2000" dirty="0"/>
              <a:t>(traksiyon-bası-</a:t>
            </a:r>
            <a:r>
              <a:rPr lang="tr-TR" sz="2000" dirty="0" err="1"/>
              <a:t>infiltrasyon</a:t>
            </a:r>
            <a:r>
              <a:rPr lang="tr-TR" sz="2000" dirty="0"/>
              <a:t> vb</a:t>
            </a:r>
            <a:r>
              <a:rPr lang="tr-TR" sz="2000" dirty="0" smtClean="0"/>
              <a:t>..)</a:t>
            </a:r>
          </a:p>
          <a:p>
            <a:r>
              <a:rPr lang="tr-TR" dirty="0" err="1" smtClean="0"/>
              <a:t>Meningeal</a:t>
            </a:r>
            <a:r>
              <a:rPr lang="tr-TR" dirty="0" smtClean="0"/>
              <a:t> </a:t>
            </a:r>
            <a:r>
              <a:rPr lang="tr-TR" dirty="0" err="1"/>
              <a:t>irritasyon</a:t>
            </a:r>
            <a:endParaRPr lang="tr-TR" dirty="0"/>
          </a:p>
          <a:p>
            <a:r>
              <a:rPr lang="tr-TR" dirty="0" err="1" smtClean="0"/>
              <a:t>İntrakranyal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err="1"/>
              <a:t>ekstrakranyal</a:t>
            </a:r>
            <a:r>
              <a:rPr lang="tr-TR" dirty="0"/>
              <a:t> arterlerde </a:t>
            </a:r>
            <a:r>
              <a:rPr lang="tr-TR" dirty="0" err="1"/>
              <a:t>dilatasyon</a:t>
            </a:r>
            <a:endParaRPr lang="tr-TR" dirty="0"/>
          </a:p>
          <a:p>
            <a:r>
              <a:rPr lang="tr-TR" dirty="0" err="1" smtClean="0"/>
              <a:t>Trigeminovasküler</a:t>
            </a:r>
            <a:r>
              <a:rPr lang="tr-TR" dirty="0" smtClean="0"/>
              <a:t> </a:t>
            </a:r>
            <a:r>
              <a:rPr lang="tr-TR" dirty="0"/>
              <a:t>sistemin aktivasyonu</a:t>
            </a:r>
          </a:p>
          <a:p>
            <a:r>
              <a:rPr lang="tr-TR" dirty="0" smtClean="0"/>
              <a:t>Ağrıyı </a:t>
            </a:r>
            <a:r>
              <a:rPr lang="tr-TR" dirty="0"/>
              <a:t>modüle eden sistemlerde işlev bozukluğu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490" y="3394359"/>
            <a:ext cx="2991395" cy="326062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365" y="4495566"/>
            <a:ext cx="2884384" cy="21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6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https://image.slidesharecdn.com/headache-140514104204-phpapp01/95/headache-25-638.jpg?cb=14000642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156754"/>
            <a:ext cx="8542890" cy="641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03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2.GERİLİM TİPİ BAŞ AĞRISI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Toplumda </a:t>
            </a:r>
            <a:r>
              <a:rPr lang="tr-TR" sz="2400" b="1" dirty="0" smtClean="0"/>
              <a:t>en sık </a:t>
            </a:r>
            <a:r>
              <a:rPr lang="tr-TR" sz="2400" dirty="0" smtClean="0"/>
              <a:t>görülen baş ağrısı tipi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Yaşam </a:t>
            </a:r>
            <a:r>
              <a:rPr lang="tr-TR" sz="2200" dirty="0"/>
              <a:t>boyu </a:t>
            </a:r>
            <a:r>
              <a:rPr lang="tr-TR" sz="2200" dirty="0" err="1"/>
              <a:t>prevalansı</a:t>
            </a:r>
            <a:r>
              <a:rPr lang="tr-TR" sz="2200" dirty="0"/>
              <a:t> %44-86 </a:t>
            </a:r>
            <a:endParaRPr lang="tr-T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200" dirty="0" smtClean="0"/>
              <a:t>Hekime başvuru sıralamasında migrenden sonra.</a:t>
            </a:r>
            <a:r>
              <a:rPr lang="tr-TR" dirty="0"/>
              <a:t/>
            </a:r>
            <a:br>
              <a:rPr lang="tr-TR" dirty="0"/>
            </a:b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Ağrı;</a:t>
            </a:r>
          </a:p>
          <a:p>
            <a:pPr marL="0" indent="0">
              <a:buNone/>
            </a:pPr>
            <a:r>
              <a:rPr lang="tr-TR" sz="2400" i="1" dirty="0"/>
              <a:t> </a:t>
            </a:r>
            <a:r>
              <a:rPr lang="tr-TR" sz="2400" i="1" dirty="0" smtClean="0"/>
              <a:t>    </a:t>
            </a:r>
            <a:r>
              <a:rPr lang="tr-TR" sz="2000" i="1" dirty="0" smtClean="0"/>
              <a:t>genellikle yaygın iki taraflı </a:t>
            </a:r>
            <a:r>
              <a:rPr lang="tr-TR" sz="2000" i="1" dirty="0" err="1" smtClean="0"/>
              <a:t>oksipital</a:t>
            </a:r>
            <a:r>
              <a:rPr lang="tr-TR" sz="2000" i="1" dirty="0" smtClean="0"/>
              <a:t> veya </a:t>
            </a:r>
            <a:r>
              <a:rPr lang="tr-TR" sz="2000" i="1" dirty="0" err="1" smtClean="0"/>
              <a:t>frontal</a:t>
            </a:r>
            <a:r>
              <a:rPr lang="tr-TR" sz="2000" i="1" dirty="0" smtClean="0"/>
              <a:t>, </a:t>
            </a:r>
          </a:p>
          <a:p>
            <a:pPr marL="0" indent="0">
              <a:buNone/>
            </a:pPr>
            <a:r>
              <a:rPr lang="tr-TR" sz="2000" i="1" dirty="0"/>
              <a:t> </a:t>
            </a:r>
            <a:r>
              <a:rPr lang="tr-TR" sz="2000" i="1" dirty="0" smtClean="0"/>
              <a:t>    bazen çember gibi  başı saran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Künt</a:t>
            </a:r>
            <a:r>
              <a:rPr lang="tr-TR" sz="2400" dirty="0" smtClean="0"/>
              <a:t>, sıkıştırıcı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H</a:t>
            </a:r>
            <a:r>
              <a:rPr lang="tr-TR" sz="2400" dirty="0" smtClean="0"/>
              <a:t>afif veya orta şiddette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Fiziksel ve günlük aktiviteyi engellemez.</a:t>
            </a:r>
          </a:p>
        </p:txBody>
      </p:sp>
    </p:spTree>
    <p:extLst>
      <p:ext uri="{BB962C8B-B14F-4D97-AF65-F5344CB8AC3E}">
        <p14:creationId xmlns:p14="http://schemas.microsoft.com/office/powerpoint/2010/main" val="1051760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2700" b="1" dirty="0" smtClean="0"/>
              <a:t>2.GERİLİM </a:t>
            </a:r>
            <a:r>
              <a:rPr lang="tr-TR" sz="2700" b="1" dirty="0"/>
              <a:t>TİPİ BAŞ AĞRISI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Bulantı ve kusma genellikle </a:t>
            </a:r>
            <a:r>
              <a:rPr lang="tr-TR" dirty="0" smtClean="0"/>
              <a:t>yok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Fotofobi</a:t>
            </a:r>
            <a:r>
              <a:rPr lang="tr-TR" dirty="0" smtClean="0"/>
              <a:t> </a:t>
            </a:r>
            <a:r>
              <a:rPr lang="tr-TR" dirty="0"/>
              <a:t>veya </a:t>
            </a:r>
            <a:r>
              <a:rPr lang="tr-TR" dirty="0" err="1"/>
              <a:t>fonofobi</a:t>
            </a:r>
            <a:r>
              <a:rPr lang="tr-TR" dirty="0"/>
              <a:t> gibi semptomlardan biri eşlik </a:t>
            </a:r>
            <a:r>
              <a:rPr lang="tr-TR" dirty="0" smtClean="0"/>
              <a:t>edebilir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3200" i="1" dirty="0" smtClean="0"/>
              <a:t>Seyrek </a:t>
            </a:r>
            <a:r>
              <a:rPr lang="tr-TR" sz="3200" i="1" dirty="0" err="1"/>
              <a:t>episodik</a:t>
            </a:r>
            <a:r>
              <a:rPr lang="tr-TR" sz="3200" i="1" dirty="0"/>
              <a:t> </a:t>
            </a:r>
            <a:endParaRPr lang="tr-TR" sz="3200" i="1" dirty="0" smtClean="0"/>
          </a:p>
          <a:p>
            <a:pPr marL="0" indent="0">
              <a:buNone/>
            </a:pPr>
            <a:r>
              <a:rPr lang="tr-TR" sz="2400" i="1" dirty="0"/>
              <a:t> </a:t>
            </a:r>
            <a:r>
              <a:rPr lang="tr-TR" sz="2400" i="1" dirty="0" smtClean="0"/>
              <a:t>  (</a:t>
            </a:r>
            <a:r>
              <a:rPr lang="tr-TR" sz="2400" i="1" dirty="0"/>
              <a:t>ayda 1 günden az),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i="1" dirty="0" smtClean="0"/>
              <a:t> </a:t>
            </a:r>
            <a:r>
              <a:rPr lang="tr-TR" sz="3200" i="1" dirty="0"/>
              <a:t>Sık </a:t>
            </a:r>
            <a:r>
              <a:rPr lang="tr-TR" sz="3200" i="1" dirty="0" err="1"/>
              <a:t>episodik</a:t>
            </a:r>
            <a:r>
              <a:rPr lang="tr-TR" sz="3200" i="1" dirty="0"/>
              <a:t> </a:t>
            </a:r>
            <a:endParaRPr lang="tr-TR" sz="3200" i="1" dirty="0" smtClean="0"/>
          </a:p>
          <a:p>
            <a:pPr marL="0" indent="0">
              <a:buNone/>
            </a:pPr>
            <a:r>
              <a:rPr lang="tr-TR" sz="2400" i="1" dirty="0"/>
              <a:t> </a:t>
            </a:r>
            <a:r>
              <a:rPr lang="tr-TR" sz="2400" i="1" dirty="0" smtClean="0"/>
              <a:t> (</a:t>
            </a:r>
            <a:r>
              <a:rPr lang="tr-TR" sz="2400" i="1" dirty="0"/>
              <a:t>ayda 15 günden az, 30 </a:t>
            </a:r>
            <a:r>
              <a:rPr lang="tr-TR" sz="2400" i="1" dirty="0" err="1"/>
              <a:t>dak</a:t>
            </a:r>
            <a:r>
              <a:rPr lang="tr-TR" sz="2400" i="1" dirty="0"/>
              <a:t>- 7 gün süren ataklar)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3200" i="1" dirty="0" smtClean="0"/>
              <a:t>Kronik </a:t>
            </a:r>
          </a:p>
          <a:p>
            <a:pPr marL="0" indent="0">
              <a:buNone/>
            </a:pPr>
            <a:r>
              <a:rPr lang="tr-TR" sz="2600" i="1" dirty="0" smtClean="0"/>
              <a:t>(</a:t>
            </a:r>
            <a:r>
              <a:rPr lang="tr-TR" sz="2600" i="1" dirty="0"/>
              <a:t>ayda 15 gün veya daha fazla süreklilik gösteren, saatler süren veya devamlı olan) 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181139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Genelde zordur.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Her zaman analjezik kötüye kullanımı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İlaç seçimi şiddet ve sıklığa </a:t>
            </a:r>
            <a:r>
              <a:rPr lang="tr-TR" dirty="0" smtClean="0"/>
              <a:t>bağlı olmalı</a:t>
            </a:r>
          </a:p>
          <a:p>
            <a:pPr marL="0" indent="0">
              <a:buNone/>
            </a:pPr>
            <a:r>
              <a:rPr lang="tr-TR" dirty="0" smtClean="0"/>
              <a:t>            </a:t>
            </a:r>
            <a:r>
              <a:rPr lang="tr-TR" sz="1800" dirty="0" smtClean="0"/>
              <a:t>(</a:t>
            </a:r>
            <a:r>
              <a:rPr lang="tr-TR" sz="1800" dirty="0" err="1" smtClean="0"/>
              <a:t>Barbital</a:t>
            </a:r>
            <a:r>
              <a:rPr lang="tr-TR" sz="1800" dirty="0" smtClean="0"/>
              <a:t> içeren bileşiklerde bağımlılık potansiyeli!!!!)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Amitriptrilin</a:t>
            </a:r>
            <a:r>
              <a:rPr lang="tr-TR" dirty="0" smtClean="0"/>
              <a:t>; 10-100 mg/g ilk seçenek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2307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3. KÜME BAŞ AĞRISI VE DİĞER TRİGEMİNO-OTOMATİK BAŞ AĞRILARI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Küme baş ağrısı (</a:t>
            </a:r>
            <a:r>
              <a:rPr lang="tr-TR" dirty="0" err="1" smtClean="0"/>
              <a:t>episodik</a:t>
            </a:r>
            <a:r>
              <a:rPr lang="tr-TR" dirty="0" smtClean="0"/>
              <a:t> ve kronik küme baş ağrısı),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Paroksismal</a:t>
            </a:r>
            <a:r>
              <a:rPr lang="tr-TR" dirty="0" smtClean="0"/>
              <a:t> </a:t>
            </a:r>
            <a:r>
              <a:rPr lang="tr-TR" dirty="0" err="1" smtClean="0"/>
              <a:t>hemikraniya</a:t>
            </a:r>
            <a:r>
              <a:rPr lang="tr-TR" dirty="0" smtClean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 smtClean="0"/>
              <a:t>Konjunktival</a:t>
            </a:r>
            <a:r>
              <a:rPr lang="tr-TR" dirty="0" smtClean="0"/>
              <a:t> kanlanma ve yaşarmalı kısa süreli tek yanlı </a:t>
            </a:r>
            <a:r>
              <a:rPr lang="tr-TR" dirty="0" err="1" smtClean="0"/>
              <a:t>nevraljiform</a:t>
            </a:r>
            <a:r>
              <a:rPr lang="tr-TR" dirty="0" smtClean="0"/>
              <a:t> baş ağrısı atakları (SUNCT)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551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5850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3.1.KÜME BAŞ AĞRISI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G</a:t>
            </a:r>
            <a:r>
              <a:rPr lang="tr-TR" sz="2400" dirty="0" smtClean="0"/>
              <a:t>örülme sıklığı yaklaşık % 0,4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E&gt;K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Günde 1-8 kez tekrarlayan,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Sıklıkla </a:t>
            </a:r>
            <a:r>
              <a:rPr lang="tr-TR" sz="2400" dirty="0"/>
              <a:t>gece uykudan </a:t>
            </a:r>
            <a:r>
              <a:rPr lang="tr-TR" sz="2400" dirty="0" smtClean="0"/>
              <a:t>uyandıran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Küme </a:t>
            </a:r>
            <a:r>
              <a:rPr lang="tr-TR" sz="2400" dirty="0" smtClean="0"/>
              <a:t>baş ağrısının:</a:t>
            </a:r>
          </a:p>
          <a:p>
            <a:pPr marL="0" indent="0">
              <a:buNone/>
            </a:pPr>
            <a:r>
              <a:rPr lang="tr-TR" sz="1800" dirty="0" smtClean="0"/>
              <a:t>                           (%</a:t>
            </a:r>
            <a:r>
              <a:rPr lang="tr-TR" sz="1800" dirty="0"/>
              <a:t>85 kadarı) </a:t>
            </a:r>
            <a:r>
              <a:rPr lang="tr-TR" sz="1800" dirty="0" err="1"/>
              <a:t>episodik</a:t>
            </a:r>
            <a:r>
              <a:rPr lang="tr-TR" sz="1800" dirty="0"/>
              <a:t> ve </a:t>
            </a:r>
            <a:r>
              <a:rPr lang="tr-TR" sz="1800" dirty="0" smtClean="0"/>
              <a:t>                                                                          </a:t>
            </a:r>
            <a:r>
              <a:rPr lang="tr-TR" sz="1400" i="1" dirty="0" smtClean="0"/>
              <a:t>bu iki form birbirine dönüşebilir!</a:t>
            </a:r>
          </a:p>
          <a:p>
            <a:pPr marL="0" indent="0">
              <a:buNone/>
            </a:pPr>
            <a:r>
              <a:rPr lang="tr-TR" sz="1700" dirty="0"/>
              <a:t> </a:t>
            </a:r>
            <a:r>
              <a:rPr lang="tr-TR" sz="1700" dirty="0" smtClean="0"/>
              <a:t>                           </a:t>
            </a:r>
            <a:r>
              <a:rPr lang="tr-TR" sz="1800" dirty="0" smtClean="0"/>
              <a:t>(%15)bir </a:t>
            </a:r>
            <a:r>
              <a:rPr lang="tr-TR" sz="1800" dirty="0"/>
              <a:t>aydan fazla ağrısız dönemlerin olmadığı </a:t>
            </a:r>
            <a:r>
              <a:rPr lang="tr-TR" sz="1800" dirty="0" smtClean="0"/>
              <a:t>kronik form</a:t>
            </a:r>
          </a:p>
          <a:p>
            <a:pPr marL="0" indent="0">
              <a:buNone/>
            </a:pPr>
            <a:endParaRPr lang="tr-TR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Haftalar veya aylar süren ağrılı dönemleri aylar veya yıllar süren ağrısız dönemler izler.</a:t>
            </a:r>
          </a:p>
        </p:txBody>
      </p:sp>
      <p:sp>
        <p:nvSpPr>
          <p:cNvPr id="4" name="Sağ Ayraç 3"/>
          <p:cNvSpPr/>
          <p:nvPr/>
        </p:nvSpPr>
        <p:spPr>
          <a:xfrm>
            <a:off x="8098972" y="3500845"/>
            <a:ext cx="235132" cy="731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39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00446"/>
            <a:ext cx="10515600" cy="6309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Ağrı çoğu zaman;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                      </a:t>
            </a:r>
            <a:r>
              <a:rPr lang="tr-TR" sz="2200" i="1" dirty="0" smtClean="0"/>
              <a:t>aynı göz çevresinde / </a:t>
            </a:r>
            <a:r>
              <a:rPr lang="tr-TR" sz="2200" i="1" dirty="0" err="1" smtClean="0"/>
              <a:t>orbital</a:t>
            </a:r>
            <a:r>
              <a:rPr lang="tr-TR" sz="2200" i="1" dirty="0" smtClean="0"/>
              <a:t>,</a:t>
            </a:r>
          </a:p>
          <a:p>
            <a:pPr marL="0" indent="0">
              <a:buNone/>
            </a:pPr>
            <a:r>
              <a:rPr lang="tr-TR" sz="2200" i="1" dirty="0"/>
              <a:t> </a:t>
            </a:r>
            <a:r>
              <a:rPr lang="tr-TR" sz="2200" i="1" dirty="0" smtClean="0"/>
              <a:t>                                 </a:t>
            </a:r>
            <a:r>
              <a:rPr lang="tr-TR" sz="2200" i="1" dirty="0" err="1" smtClean="0"/>
              <a:t>supraorbital</a:t>
            </a:r>
            <a:r>
              <a:rPr lang="tr-TR" sz="2200" i="1" dirty="0" smtClean="0"/>
              <a:t> ve/veya </a:t>
            </a:r>
          </a:p>
          <a:p>
            <a:pPr marL="0" indent="0">
              <a:buNone/>
            </a:pPr>
            <a:r>
              <a:rPr lang="tr-TR" sz="2200" i="1" dirty="0"/>
              <a:t> </a:t>
            </a:r>
            <a:r>
              <a:rPr lang="tr-TR" sz="2200" i="1" dirty="0" smtClean="0"/>
              <a:t>                                 </a:t>
            </a:r>
            <a:r>
              <a:rPr lang="tr-TR" sz="2200" i="1" dirty="0" err="1" smtClean="0"/>
              <a:t>temporal</a:t>
            </a:r>
            <a:r>
              <a:rPr lang="tr-TR" sz="2200" i="1" dirty="0" smtClean="0"/>
              <a:t> bölgede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/>
              <a:t>Ç</a:t>
            </a:r>
            <a:r>
              <a:rPr lang="tr-TR" sz="2600" dirty="0" smtClean="0"/>
              <a:t>ok şiddetli,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/>
              <a:t>B</a:t>
            </a:r>
            <a:r>
              <a:rPr lang="tr-TR" sz="2600" dirty="0" smtClean="0"/>
              <a:t>atar,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600" dirty="0"/>
              <a:t>O</a:t>
            </a:r>
            <a:r>
              <a:rPr lang="tr-TR" sz="2600" dirty="0" smtClean="0"/>
              <a:t>yulur özellikte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Ortalama 1 saat (15-180 </a:t>
            </a:r>
            <a:r>
              <a:rPr lang="tr-TR" dirty="0" err="1" smtClean="0"/>
              <a:t>dak</a:t>
            </a:r>
            <a:r>
              <a:rPr lang="tr-TR" dirty="0" smtClean="0"/>
              <a:t>) süren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 smtClean="0"/>
              <a:t>İpsilateral</a:t>
            </a:r>
            <a:r>
              <a:rPr lang="tr-TR" dirty="0" smtClean="0"/>
              <a:t> </a:t>
            </a:r>
            <a:r>
              <a:rPr lang="tr-TR" dirty="0" err="1" smtClean="0"/>
              <a:t>otonomik</a:t>
            </a:r>
            <a:r>
              <a:rPr lang="tr-TR" dirty="0" smtClean="0"/>
              <a:t> bulgular: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</a:t>
            </a:r>
            <a:r>
              <a:rPr lang="tr-TR" sz="2200" dirty="0" err="1" smtClean="0"/>
              <a:t>İpsilateral</a:t>
            </a:r>
            <a:r>
              <a:rPr lang="tr-TR" sz="2200" dirty="0" smtClean="0"/>
              <a:t> </a:t>
            </a:r>
            <a:r>
              <a:rPr lang="tr-TR" sz="2200" dirty="0" err="1" smtClean="0"/>
              <a:t>konjunktival</a:t>
            </a:r>
            <a:r>
              <a:rPr lang="tr-TR" sz="2200" dirty="0" smtClean="0"/>
              <a:t> kanlanma ve/veya göz yaşarması, 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</a:t>
            </a:r>
            <a:r>
              <a:rPr lang="tr-TR" sz="2200" dirty="0"/>
              <a:t>G</a:t>
            </a:r>
            <a:r>
              <a:rPr lang="tr-TR" sz="2200" dirty="0" smtClean="0"/>
              <a:t>özde batma - iğnelenme hissi, 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</a:t>
            </a:r>
            <a:r>
              <a:rPr lang="tr-TR" sz="2200" dirty="0" err="1" smtClean="0"/>
              <a:t>Nasal</a:t>
            </a:r>
            <a:r>
              <a:rPr lang="tr-TR" sz="2200" dirty="0" smtClean="0"/>
              <a:t> </a:t>
            </a:r>
            <a:r>
              <a:rPr lang="tr-TR" sz="2200" dirty="0" err="1" smtClean="0"/>
              <a:t>konjesyon</a:t>
            </a:r>
            <a:r>
              <a:rPr lang="tr-TR" sz="2200" dirty="0" smtClean="0"/>
              <a:t> ve/veya burun akıntısı, 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</a:t>
            </a:r>
            <a:r>
              <a:rPr lang="tr-TR" sz="2200" dirty="0"/>
              <a:t>G</a:t>
            </a:r>
            <a:r>
              <a:rPr lang="tr-TR" sz="2200" dirty="0" smtClean="0"/>
              <a:t>öz kapağı ödemi, </a:t>
            </a:r>
            <a:endParaRPr lang="tr-TR" sz="2200" dirty="0"/>
          </a:p>
          <a:p>
            <a:pPr marL="0" indent="0">
              <a:buNone/>
            </a:pPr>
            <a:r>
              <a:rPr lang="tr-TR" sz="2200" dirty="0" smtClean="0"/>
              <a:t>     Alın ve yüzde terleme, </a:t>
            </a:r>
            <a:endParaRPr lang="tr-TR" sz="2200" dirty="0"/>
          </a:p>
          <a:p>
            <a:pPr marL="0" indent="0">
              <a:buNone/>
            </a:pPr>
            <a:r>
              <a:rPr lang="tr-TR" sz="2200" dirty="0" smtClean="0"/>
              <a:t>     </a:t>
            </a:r>
            <a:r>
              <a:rPr lang="tr-TR" sz="2200" dirty="0" err="1"/>
              <a:t>M</a:t>
            </a:r>
            <a:r>
              <a:rPr lang="tr-TR" sz="2200" dirty="0" err="1" smtClean="0"/>
              <a:t>iyozis</a:t>
            </a:r>
            <a:r>
              <a:rPr lang="tr-TR" sz="2200" dirty="0" smtClean="0"/>
              <a:t> ve/veya </a:t>
            </a:r>
            <a:r>
              <a:rPr lang="tr-TR" sz="2200" dirty="0" err="1" smtClean="0"/>
              <a:t>pitozis</a:t>
            </a:r>
            <a:r>
              <a:rPr lang="tr-TR" sz="2200" dirty="0" smtClean="0"/>
              <a:t> eşlik eder. 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24975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9823" y="287383"/>
            <a:ext cx="10515600" cy="6359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600" dirty="0" smtClean="0"/>
              <a:t>   </a:t>
            </a:r>
            <a:r>
              <a:rPr lang="tr-TR" sz="2600" b="1" i="1" dirty="0" smtClean="0"/>
              <a:t>TANI KRİTERLERİ:</a:t>
            </a:r>
            <a:r>
              <a:rPr lang="tr-TR" sz="2600" dirty="0"/>
              <a:t/>
            </a:r>
            <a:br>
              <a:rPr lang="tr-TR" sz="2600" dirty="0"/>
            </a:br>
            <a:endParaRPr lang="tr-TR" sz="2600" dirty="0" smtClean="0"/>
          </a:p>
          <a:p>
            <a:pPr marL="0" indent="0">
              <a:buNone/>
            </a:pPr>
            <a:r>
              <a:rPr lang="tr-TR" sz="2600" b="1" dirty="0" smtClean="0"/>
              <a:t>A</a:t>
            </a:r>
            <a:r>
              <a:rPr lang="tr-TR" sz="2600" b="1" dirty="0"/>
              <a:t>. </a:t>
            </a:r>
            <a:r>
              <a:rPr lang="tr-TR" sz="2600" dirty="0"/>
              <a:t>B-D kriterlerini karşılayan en az 5 atak</a:t>
            </a:r>
            <a:br>
              <a:rPr lang="tr-TR" sz="2600" dirty="0"/>
            </a:br>
            <a:r>
              <a:rPr lang="tr-TR" sz="2600" b="1" dirty="0" smtClean="0"/>
              <a:t>B</a:t>
            </a:r>
            <a:r>
              <a:rPr lang="tr-TR" sz="2600" b="1" dirty="0"/>
              <a:t>. </a:t>
            </a:r>
            <a:r>
              <a:rPr lang="tr-TR" sz="2600" dirty="0"/>
              <a:t>Şiddetli-çok şiddetli </a:t>
            </a:r>
            <a:r>
              <a:rPr lang="tr-TR" sz="2600" dirty="0" err="1"/>
              <a:t>unilateral</a:t>
            </a:r>
            <a:r>
              <a:rPr lang="tr-TR" sz="2600" dirty="0"/>
              <a:t> </a:t>
            </a:r>
            <a:r>
              <a:rPr lang="tr-TR" sz="2600" dirty="0" err="1"/>
              <a:t>orbital</a:t>
            </a:r>
            <a:r>
              <a:rPr lang="tr-TR" sz="2600" dirty="0"/>
              <a:t>, </a:t>
            </a:r>
            <a:r>
              <a:rPr lang="tr-TR" sz="2600" dirty="0" err="1"/>
              <a:t>supraorbital</a:t>
            </a:r>
            <a:r>
              <a:rPr lang="tr-TR" sz="2600" dirty="0"/>
              <a:t> ve/veya </a:t>
            </a:r>
            <a:r>
              <a:rPr lang="tr-TR" sz="2600" dirty="0" err="1"/>
              <a:t>temporal</a:t>
            </a:r>
            <a:r>
              <a:rPr lang="tr-TR" sz="2600" dirty="0"/>
              <a:t> 15-</a:t>
            </a:r>
            <a:br>
              <a:rPr lang="tr-TR" sz="2600" dirty="0"/>
            </a:br>
            <a:r>
              <a:rPr lang="tr-TR" sz="2600" dirty="0"/>
              <a:t>180 dakika süren ağrı (tedavi edilmediğinde) (aktif dönemde geçen zamanın</a:t>
            </a:r>
            <a:br>
              <a:rPr lang="tr-TR" sz="2600" dirty="0"/>
            </a:br>
            <a:r>
              <a:rPr lang="tr-TR" sz="2600" dirty="0"/>
              <a:t>yarısından azında atak süreleri daha uzun ya da kısa olabilir)</a:t>
            </a:r>
            <a:br>
              <a:rPr lang="tr-TR" sz="2600" dirty="0"/>
            </a:br>
            <a:r>
              <a:rPr lang="tr-TR" sz="2600" b="1" dirty="0"/>
              <a:t>C. </a:t>
            </a:r>
            <a:r>
              <a:rPr lang="tr-TR" sz="2600" dirty="0"/>
              <a:t>Aşağıdakilerden biri ya da ikisi </a:t>
            </a:r>
            <a:r>
              <a:rPr lang="tr-TR" sz="2600" dirty="0" err="1"/>
              <a:t>başağrısına</a:t>
            </a:r>
            <a:r>
              <a:rPr lang="tr-TR" sz="2600" dirty="0"/>
              <a:t> eşlik eder</a:t>
            </a:r>
            <a:r>
              <a:rPr lang="tr-TR" sz="2600" dirty="0" smtClean="0"/>
              <a:t>: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Aşağıdaki </a:t>
            </a:r>
            <a:r>
              <a:rPr lang="tr-TR" sz="2600" dirty="0" err="1"/>
              <a:t>başağrısına</a:t>
            </a:r>
            <a:r>
              <a:rPr lang="tr-TR" sz="2600" dirty="0"/>
              <a:t> </a:t>
            </a:r>
            <a:r>
              <a:rPr lang="tr-TR" sz="2600" dirty="0" err="1"/>
              <a:t>ipsilateral</a:t>
            </a:r>
            <a:r>
              <a:rPr lang="tr-TR" sz="2600" dirty="0"/>
              <a:t> semptom ya da belirtilerden en az biri:</a:t>
            </a:r>
            <a:br>
              <a:rPr lang="tr-TR" sz="2600" dirty="0"/>
            </a:br>
            <a:r>
              <a:rPr lang="tr-TR" sz="2600" i="1" dirty="0"/>
              <a:t>- </a:t>
            </a:r>
            <a:r>
              <a:rPr lang="tr-TR" sz="2600" i="1" dirty="0" err="1"/>
              <a:t>Konjunktival</a:t>
            </a:r>
            <a:r>
              <a:rPr lang="tr-TR" sz="2600" i="1" dirty="0"/>
              <a:t> </a:t>
            </a:r>
            <a:r>
              <a:rPr lang="tr-TR" sz="2600" i="1" dirty="0" err="1"/>
              <a:t>hiperemi</a:t>
            </a:r>
            <a:r>
              <a:rPr lang="tr-TR" sz="2600" i="1" dirty="0"/>
              <a:t> ve/veya </a:t>
            </a:r>
            <a:r>
              <a:rPr lang="tr-TR" sz="2600" i="1" dirty="0" err="1"/>
              <a:t>lakrimasyon</a:t>
            </a:r>
            <a:r>
              <a:rPr lang="tr-TR" sz="2600" i="1" dirty="0"/>
              <a:t/>
            </a:r>
            <a:br>
              <a:rPr lang="tr-TR" sz="2600" i="1" dirty="0"/>
            </a:br>
            <a:r>
              <a:rPr lang="tr-TR" sz="2600" i="1" dirty="0"/>
              <a:t>- Nazal </a:t>
            </a:r>
            <a:r>
              <a:rPr lang="tr-TR" sz="2600" i="1" dirty="0" err="1"/>
              <a:t>konjesyon</a:t>
            </a:r>
            <a:r>
              <a:rPr lang="tr-TR" sz="2600" i="1" dirty="0"/>
              <a:t> ve/veya </a:t>
            </a:r>
            <a:r>
              <a:rPr lang="tr-TR" sz="2600" i="1" dirty="0" err="1"/>
              <a:t>rinore</a:t>
            </a:r>
            <a:r>
              <a:rPr lang="tr-TR" sz="2600" i="1" dirty="0"/>
              <a:t/>
            </a:r>
            <a:br>
              <a:rPr lang="tr-TR" sz="2600" i="1" dirty="0"/>
            </a:br>
            <a:r>
              <a:rPr lang="tr-TR" sz="2600" i="1" dirty="0"/>
              <a:t>- Göz kapağı ödemi</a:t>
            </a:r>
            <a:br>
              <a:rPr lang="tr-TR" sz="2600" i="1" dirty="0"/>
            </a:br>
            <a:r>
              <a:rPr lang="tr-TR" sz="2600" i="1" dirty="0"/>
              <a:t>- Alın ve yüz yarısında terleme</a:t>
            </a:r>
            <a:br>
              <a:rPr lang="tr-TR" sz="2600" i="1" dirty="0"/>
            </a:br>
            <a:r>
              <a:rPr lang="tr-TR" sz="2600" i="1" dirty="0"/>
              <a:t>- </a:t>
            </a:r>
            <a:r>
              <a:rPr lang="tr-TR" sz="2600" i="1" dirty="0" err="1"/>
              <a:t>Myozis</a:t>
            </a:r>
            <a:r>
              <a:rPr lang="tr-TR" sz="2600" i="1" dirty="0"/>
              <a:t> ve/veya </a:t>
            </a:r>
            <a:r>
              <a:rPr lang="tr-TR" sz="2600" i="1" dirty="0" err="1"/>
              <a:t>pitozis</a:t>
            </a:r>
            <a:r>
              <a:rPr lang="tr-TR" sz="2600" i="1" dirty="0"/>
              <a:t/>
            </a:r>
            <a:br>
              <a:rPr lang="tr-TR" sz="2600" i="1" dirty="0"/>
            </a:br>
            <a:r>
              <a:rPr lang="tr-TR" sz="2600" i="1" dirty="0"/>
              <a:t>- Huzursuzluk veya ajitasyon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b="1" dirty="0"/>
              <a:t>D. </a:t>
            </a:r>
            <a:r>
              <a:rPr lang="tr-TR" sz="2600" dirty="0"/>
              <a:t>Aktif dönemde, zamanın yarısından çoğunda atak sıklığı: Gün aşırı 1 atak-8</a:t>
            </a:r>
            <a:br>
              <a:rPr lang="tr-TR" sz="2600" dirty="0"/>
            </a:br>
            <a:r>
              <a:rPr lang="tr-TR" sz="2600" dirty="0"/>
              <a:t>atak/gün</a:t>
            </a:r>
            <a:br>
              <a:rPr lang="tr-TR" sz="2600" dirty="0"/>
            </a:br>
            <a:r>
              <a:rPr lang="tr-TR" sz="2600" b="1" dirty="0"/>
              <a:t>E. </a:t>
            </a:r>
            <a:r>
              <a:rPr lang="tr-TR" sz="2600" dirty="0"/>
              <a:t>Başka bir ICHD-3 tanı kriterleri ile açıklanabilecek hastalığa bağlı değildir.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3006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31074"/>
            <a:ext cx="10515600" cy="59697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 smtClean="0"/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33" y="431074"/>
            <a:ext cx="7289075" cy="5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3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15737"/>
            <a:ext cx="10515600" cy="4361226"/>
          </a:xfrm>
        </p:spPr>
        <p:txBody>
          <a:bodyPr/>
          <a:lstStyle/>
          <a:p>
            <a:r>
              <a:rPr lang="tr-TR" sz="2400" i="1" dirty="0" smtClean="0"/>
              <a:t>Atakta </a:t>
            </a:r>
            <a:r>
              <a:rPr lang="tr-TR" sz="2400" i="1" dirty="0"/>
              <a:t>hızlı </a:t>
            </a:r>
            <a:r>
              <a:rPr lang="tr-TR" sz="2400" i="1" dirty="0" err="1" smtClean="0"/>
              <a:t>etkiLİ</a:t>
            </a:r>
            <a:r>
              <a:rPr lang="tr-TR" sz="2400" i="1" dirty="0" smtClean="0"/>
              <a:t> ilaçlar&gt;&gt;&gt;&gt;&gt;&gt; </a:t>
            </a:r>
            <a:r>
              <a:rPr lang="tr-TR" sz="2400" i="1" dirty="0" err="1"/>
              <a:t>parenteral</a:t>
            </a:r>
            <a:r>
              <a:rPr lang="tr-TR" sz="2400" i="1" dirty="0"/>
              <a:t> ve nazal formlar </a:t>
            </a:r>
            <a:r>
              <a:rPr lang="tr-TR" sz="2400" i="1" dirty="0" smtClean="0"/>
              <a:t>tercih!</a:t>
            </a:r>
          </a:p>
          <a:p>
            <a:r>
              <a:rPr lang="tr-TR" sz="2400" i="1" dirty="0" err="1" smtClean="0"/>
              <a:t>İnhale</a:t>
            </a:r>
            <a:r>
              <a:rPr lang="tr-TR" sz="2400" i="1" dirty="0" smtClean="0"/>
              <a:t> %100 oksijen ; 10-15 </a:t>
            </a:r>
            <a:r>
              <a:rPr lang="tr-TR" sz="2400" i="1" dirty="0" err="1" smtClean="0"/>
              <a:t>dk</a:t>
            </a:r>
            <a:r>
              <a:rPr lang="tr-TR" sz="2400" i="1" dirty="0" smtClean="0"/>
              <a:t> içinde rahatlama sağlar.                           </a:t>
            </a:r>
            <a:r>
              <a:rPr lang="tr-TR" sz="2000" i="1" dirty="0" smtClean="0"/>
              <a:t>ABORTİF </a:t>
            </a:r>
          </a:p>
          <a:p>
            <a:r>
              <a:rPr lang="tr-TR" sz="2400" i="1" dirty="0" err="1" smtClean="0"/>
              <a:t>Ergotaminler</a:t>
            </a:r>
            <a:r>
              <a:rPr lang="tr-TR" sz="2400" i="1" dirty="0" smtClean="0"/>
              <a:t>, nazal %4lük sulandırılmış </a:t>
            </a:r>
            <a:r>
              <a:rPr lang="tr-TR" sz="2400" i="1" dirty="0" err="1" smtClean="0"/>
              <a:t>lidokain</a:t>
            </a:r>
            <a:r>
              <a:rPr lang="tr-TR" sz="2400" i="1" dirty="0" smtClean="0"/>
              <a:t>, </a:t>
            </a:r>
            <a:r>
              <a:rPr lang="tr-TR" sz="2400" i="1" dirty="0" err="1" smtClean="0"/>
              <a:t>triptanlar</a:t>
            </a:r>
            <a:r>
              <a:rPr lang="tr-TR" sz="2400" i="1" dirty="0" smtClean="0"/>
              <a:t>                      </a:t>
            </a:r>
            <a:r>
              <a:rPr lang="tr-TR" sz="2000" i="1" dirty="0" smtClean="0"/>
              <a:t>TEDAVİ</a:t>
            </a:r>
          </a:p>
          <a:p>
            <a:endParaRPr lang="tr-TR" i="1" dirty="0"/>
          </a:p>
          <a:p>
            <a:r>
              <a:rPr lang="tr-TR" i="1" dirty="0" err="1" smtClean="0"/>
              <a:t>Profilaxide</a:t>
            </a:r>
            <a:r>
              <a:rPr lang="tr-TR" i="1" dirty="0" smtClean="0"/>
              <a:t>;        </a:t>
            </a:r>
            <a:r>
              <a:rPr lang="tr-TR" i="1" dirty="0" err="1" smtClean="0"/>
              <a:t>valproat</a:t>
            </a:r>
            <a:r>
              <a:rPr lang="tr-TR" i="1" dirty="0" smtClean="0"/>
              <a:t>(1000mg </a:t>
            </a:r>
            <a:r>
              <a:rPr lang="tr-TR" i="1" dirty="0" err="1" smtClean="0"/>
              <a:t>lık</a:t>
            </a:r>
            <a:r>
              <a:rPr lang="tr-TR" i="1" dirty="0" smtClean="0"/>
              <a:t> bölünmüş dozlarda)</a:t>
            </a:r>
          </a:p>
          <a:p>
            <a:pPr marL="0" indent="0">
              <a:buNone/>
            </a:pPr>
            <a:r>
              <a:rPr lang="tr-TR" i="1" dirty="0" smtClean="0"/>
              <a:t>                               </a:t>
            </a:r>
            <a:r>
              <a:rPr lang="tr-TR" i="1" dirty="0" err="1" smtClean="0"/>
              <a:t>verapamil</a:t>
            </a:r>
            <a:endParaRPr lang="tr-TR" i="1" dirty="0" smtClean="0"/>
          </a:p>
          <a:p>
            <a:pPr marL="0" indent="0">
              <a:buNone/>
            </a:pPr>
            <a:r>
              <a:rPr lang="tr-TR" i="1" dirty="0"/>
              <a:t> </a:t>
            </a:r>
            <a:r>
              <a:rPr lang="tr-TR" i="1" dirty="0" smtClean="0"/>
              <a:t>                              </a:t>
            </a:r>
            <a:r>
              <a:rPr lang="tr-TR" i="1" dirty="0" err="1" smtClean="0"/>
              <a:t>pulse</a:t>
            </a:r>
            <a:r>
              <a:rPr lang="tr-TR" i="1" dirty="0" smtClean="0"/>
              <a:t> </a:t>
            </a:r>
            <a:r>
              <a:rPr lang="tr-TR" i="1" dirty="0" err="1" smtClean="0"/>
              <a:t>steroid</a:t>
            </a:r>
            <a:endParaRPr lang="tr-TR" i="1" dirty="0"/>
          </a:p>
          <a:p>
            <a:endParaRPr lang="tr-TR" dirty="0"/>
          </a:p>
        </p:txBody>
      </p:sp>
      <p:sp>
        <p:nvSpPr>
          <p:cNvPr id="4" name="Sağ Ayraç 3"/>
          <p:cNvSpPr/>
          <p:nvPr/>
        </p:nvSpPr>
        <p:spPr>
          <a:xfrm>
            <a:off x="9405256" y="1933303"/>
            <a:ext cx="235132" cy="11756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7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838200" y="261256"/>
            <a:ext cx="10515600" cy="650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          </a:t>
            </a:r>
            <a:r>
              <a:rPr lang="tr-TR" sz="2900" dirty="0" smtClean="0"/>
              <a:t>  </a:t>
            </a:r>
            <a:r>
              <a:rPr lang="tr-TR" sz="2900" b="1" i="1" dirty="0" err="1" smtClean="0">
                <a:solidFill>
                  <a:schemeClr val="bg1">
                    <a:lumMod val="75000"/>
                  </a:schemeClr>
                </a:solidFill>
              </a:rPr>
              <a:t>Anamnez</a:t>
            </a:r>
            <a:r>
              <a:rPr lang="tr-TR" sz="29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sz="2900" b="1" i="1" dirty="0">
                <a:solidFill>
                  <a:schemeClr val="bg1">
                    <a:lumMod val="75000"/>
                  </a:schemeClr>
                </a:solidFill>
              </a:rPr>
              <a:t>alırken şu sorular sorulmalıdır:</a:t>
            </a:r>
          </a:p>
          <a:p>
            <a:pPr marL="0" indent="0">
              <a:buNone/>
            </a:pPr>
            <a:endParaRPr lang="tr-TR" sz="2900" dirty="0" smtClean="0"/>
          </a:p>
          <a:p>
            <a:pPr marL="0" indent="0">
              <a:buNone/>
            </a:pPr>
            <a:endParaRPr lang="tr-TR" sz="2900" dirty="0"/>
          </a:p>
          <a:p>
            <a:pPr marL="0" indent="0">
              <a:buNone/>
            </a:pPr>
            <a:r>
              <a:rPr lang="tr-TR" sz="2900" dirty="0" smtClean="0"/>
              <a:t>1.Başınızın </a:t>
            </a:r>
            <a:r>
              <a:rPr lang="tr-TR" sz="2900" dirty="0"/>
              <a:t>neresi ağrıyor?</a:t>
            </a:r>
          </a:p>
          <a:p>
            <a:pPr marL="0" indent="0">
              <a:buNone/>
            </a:pPr>
            <a:r>
              <a:rPr lang="tr-TR" sz="2900" dirty="0" smtClean="0"/>
              <a:t>2.Nasıl </a:t>
            </a:r>
            <a:r>
              <a:rPr lang="tr-TR" sz="2900" dirty="0"/>
              <a:t>bir ağrı? (zonklayıcı, ağırlık hissi, basınç hissi, diğer)</a:t>
            </a:r>
          </a:p>
          <a:p>
            <a:pPr marL="0" indent="0">
              <a:buNone/>
            </a:pPr>
            <a:r>
              <a:rPr lang="tr-TR" sz="2900" dirty="0" smtClean="0"/>
              <a:t>3.Baş </a:t>
            </a:r>
            <a:r>
              <a:rPr lang="tr-TR" sz="2900" dirty="0"/>
              <a:t>ağrınız ne kadar sürüyor?</a:t>
            </a:r>
          </a:p>
          <a:p>
            <a:pPr marL="0" indent="0">
              <a:buNone/>
            </a:pPr>
            <a:r>
              <a:rPr lang="tr-TR" sz="2900" dirty="0" smtClean="0"/>
              <a:t>4.Baş </a:t>
            </a:r>
            <a:r>
              <a:rPr lang="tr-TR" sz="2900" dirty="0"/>
              <a:t>ağrınızın sıklığı nedir? (</a:t>
            </a:r>
            <a:r>
              <a:rPr lang="tr-TR" sz="2900" dirty="0" err="1"/>
              <a:t>hergün</a:t>
            </a:r>
            <a:r>
              <a:rPr lang="tr-TR" sz="2900" dirty="0"/>
              <a:t>, haftada bir, yılda 2 gibi..)</a:t>
            </a:r>
          </a:p>
          <a:p>
            <a:pPr marL="0" indent="0">
              <a:buNone/>
            </a:pPr>
            <a:r>
              <a:rPr lang="tr-TR" sz="2900" dirty="0" smtClean="0"/>
              <a:t>5.Baş </a:t>
            </a:r>
            <a:r>
              <a:rPr lang="tr-TR" sz="2900" dirty="0"/>
              <a:t>ağrınızın şiddeti nedir? (hafif, orta, şiddetli)</a:t>
            </a:r>
          </a:p>
          <a:p>
            <a:pPr marL="0" indent="0">
              <a:buNone/>
            </a:pPr>
            <a:r>
              <a:rPr lang="tr-TR" sz="2900" dirty="0"/>
              <a:t>(Eğitim düzeyi yeterli hastalar için şu soru </a:t>
            </a:r>
            <a:r>
              <a:rPr lang="tr-TR" sz="2900" dirty="0" err="1"/>
              <a:t>sorulmalıdır:En</a:t>
            </a:r>
            <a:r>
              <a:rPr lang="tr-TR" sz="2900" dirty="0"/>
              <a:t> hafif ağrı şiddetine 1, en şiddetli ağrı şiddetine 10 dersek, sizin ağrınızın şiddeti kaçtır?)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3.2.PAROXİSMAL HEMİKRANİYA</a:t>
            </a:r>
          </a:p>
          <a:p>
            <a:pPr marL="0" indent="0">
              <a:buNone/>
            </a:pPr>
            <a:r>
              <a:rPr lang="tr-TR" sz="2400" dirty="0"/>
              <a:t>K</a:t>
            </a:r>
            <a:r>
              <a:rPr lang="tr-TR" sz="2400" dirty="0" smtClean="0"/>
              <a:t>üme baş ağrısına göre kısa süreli (2-30 </a:t>
            </a:r>
            <a:r>
              <a:rPr lang="tr-TR" sz="2400" dirty="0" err="1" smtClean="0"/>
              <a:t>dak</a:t>
            </a:r>
            <a:r>
              <a:rPr lang="tr-TR" sz="2400" dirty="0" smtClean="0"/>
              <a:t>) ve günde 5 veya daha fazla 30-40/gün </a:t>
            </a:r>
          </a:p>
          <a:p>
            <a:pPr marL="0" indent="0">
              <a:buNone/>
            </a:pPr>
            <a:r>
              <a:rPr lang="tr-TR" sz="2400" dirty="0" smtClean="0"/>
              <a:t>Ağrının özellikleri, eşlik eden belirtiler ve bulgular küme </a:t>
            </a:r>
            <a:r>
              <a:rPr lang="tr-TR" sz="2400" dirty="0" err="1" smtClean="0"/>
              <a:t>başağrısı</a:t>
            </a:r>
            <a:r>
              <a:rPr lang="tr-TR" sz="2400" dirty="0" smtClean="0"/>
              <a:t> ile benzer </a:t>
            </a:r>
          </a:p>
          <a:p>
            <a:pPr marL="0" indent="0">
              <a:buNone/>
            </a:pPr>
            <a:r>
              <a:rPr lang="tr-TR" sz="2400" dirty="0" smtClean="0"/>
              <a:t>K&gt;E</a:t>
            </a:r>
          </a:p>
          <a:p>
            <a:pPr marL="0" indent="0">
              <a:buNone/>
            </a:pPr>
            <a:r>
              <a:rPr lang="tr-TR" sz="2400" dirty="0" err="1" smtClean="0"/>
              <a:t>İndometasin</a:t>
            </a:r>
            <a:r>
              <a:rPr lang="tr-TR" sz="2400" dirty="0" smtClean="0"/>
              <a:t> tedavisine çok iyi yanıt verirler. </a:t>
            </a:r>
          </a:p>
          <a:p>
            <a:pPr marL="0" indent="0">
              <a:buNone/>
            </a:pPr>
            <a:r>
              <a:rPr lang="tr-TR" sz="2400" dirty="0" smtClean="0"/>
              <a:t>Bir aydan fazla süren ağrısız dönemlerin olmadığı kronik formu da vardır.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09634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3.3Konjunktival kızarıklık, yaşarma, kısa süreli tek yanlı </a:t>
            </a:r>
            <a:r>
              <a:rPr lang="tr-TR" b="1" dirty="0" err="1" smtClean="0"/>
              <a:t>nevraljiform</a:t>
            </a:r>
            <a:r>
              <a:rPr lang="tr-TR" b="1" dirty="0" smtClean="0"/>
              <a:t> </a:t>
            </a:r>
            <a:r>
              <a:rPr lang="tr-TR" b="1" dirty="0" err="1" smtClean="0"/>
              <a:t>başağrısı</a:t>
            </a:r>
            <a:r>
              <a:rPr lang="tr-TR" b="1" dirty="0" smtClean="0"/>
              <a:t> atakları (SUNCT – </a:t>
            </a:r>
            <a:r>
              <a:rPr lang="tr-TR" b="1" dirty="0" err="1" smtClean="0"/>
              <a:t>Short</a:t>
            </a:r>
            <a:r>
              <a:rPr lang="tr-TR" b="1" dirty="0" smtClean="0"/>
              <a:t> </a:t>
            </a:r>
            <a:r>
              <a:rPr lang="tr-TR" b="1" dirty="0" err="1" smtClean="0"/>
              <a:t>lasting</a:t>
            </a:r>
            <a:r>
              <a:rPr lang="tr-TR" b="1" dirty="0" smtClean="0"/>
              <a:t> </a:t>
            </a:r>
            <a:r>
              <a:rPr lang="tr-TR" b="1" dirty="0" err="1" smtClean="0"/>
              <a:t>Unilateral</a:t>
            </a:r>
            <a:r>
              <a:rPr lang="tr-TR" b="1" dirty="0" smtClean="0"/>
              <a:t> </a:t>
            </a:r>
            <a:r>
              <a:rPr lang="tr-TR" b="1" dirty="0" err="1" smtClean="0"/>
              <a:t>Neuralgiform</a:t>
            </a:r>
            <a:r>
              <a:rPr lang="tr-TR" b="1" dirty="0" smtClean="0"/>
              <a:t> </a:t>
            </a:r>
            <a:r>
              <a:rPr lang="tr-TR" b="1" dirty="0" err="1" smtClean="0"/>
              <a:t>headache</a:t>
            </a:r>
            <a:r>
              <a:rPr lang="tr-TR" b="1" dirty="0" smtClean="0"/>
              <a:t> </a:t>
            </a:r>
            <a:r>
              <a:rPr lang="tr-TR" b="1" dirty="0" err="1" smtClean="0"/>
              <a:t>attacks</a:t>
            </a:r>
            <a:r>
              <a:rPr lang="tr-TR" b="1" dirty="0" smtClean="0"/>
              <a:t> </a:t>
            </a:r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Conjunctival</a:t>
            </a:r>
            <a:r>
              <a:rPr lang="tr-TR" b="1" dirty="0" smtClean="0"/>
              <a:t> </a:t>
            </a:r>
            <a:r>
              <a:rPr lang="tr-TR" b="1" dirty="0" err="1" smtClean="0"/>
              <a:t>injection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Tearing</a:t>
            </a:r>
            <a:r>
              <a:rPr lang="tr-TR" b="1" dirty="0" smtClean="0"/>
              <a:t>) </a:t>
            </a:r>
          </a:p>
          <a:p>
            <a:pPr marL="0" indent="0">
              <a:buNone/>
            </a:pPr>
            <a:r>
              <a:rPr lang="tr-TR" sz="2400" dirty="0" err="1" smtClean="0"/>
              <a:t>Trigemino-otonomik</a:t>
            </a:r>
            <a:r>
              <a:rPr lang="tr-TR" sz="2400" dirty="0" smtClean="0"/>
              <a:t> </a:t>
            </a:r>
            <a:r>
              <a:rPr lang="tr-TR" sz="2400" dirty="0" err="1" smtClean="0"/>
              <a:t>başağrılarından</a:t>
            </a:r>
            <a:r>
              <a:rPr lang="tr-TR" sz="2400" dirty="0" smtClean="0"/>
              <a:t> çok daha kısa süreli ve daha sık, tek yanlı ağrı atakları ile belirlenir.</a:t>
            </a:r>
          </a:p>
          <a:p>
            <a:pPr marL="0" indent="0">
              <a:buNone/>
            </a:pPr>
            <a:r>
              <a:rPr lang="tr-TR" sz="2400" dirty="0" smtClean="0"/>
              <a:t> Aynı taraftaki gözde çok sıklıkla belirgin göz yaşarması ve kızarıklıkla birlikte batma/iğnelenme eşlik eder.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67400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https://clinicalgate.com/wp-content/uploads/2015/03/B9781437702736000117_f011-005-97814377027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9" y="254256"/>
            <a:ext cx="7543701" cy="63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57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78822"/>
            <a:ext cx="10515600" cy="6035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4.SEYREK GÖRÜLEN DİĞER PRİMER BAŞ AĞRILARI</a:t>
            </a:r>
          </a:p>
          <a:p>
            <a:pPr marL="0" indent="0">
              <a:buNone/>
            </a:pPr>
            <a:r>
              <a:rPr lang="tr-TR" sz="2400" dirty="0"/>
              <a:t>Uluslararası </a:t>
            </a:r>
            <a:r>
              <a:rPr lang="tr-TR" sz="2400" dirty="0" err="1" smtClean="0"/>
              <a:t>Başağrısı</a:t>
            </a:r>
            <a:r>
              <a:rPr lang="tr-TR" sz="2400" dirty="0"/>
              <a:t> </a:t>
            </a:r>
            <a:r>
              <a:rPr lang="tr-TR" sz="2400" dirty="0" smtClean="0"/>
              <a:t>Derneği</a:t>
            </a:r>
            <a:r>
              <a:rPr lang="tr-TR" sz="2400" dirty="0"/>
              <a:t>, </a:t>
            </a:r>
            <a:r>
              <a:rPr lang="tr-TR" sz="2400" dirty="0" err="1"/>
              <a:t>başağrısı</a:t>
            </a:r>
            <a:r>
              <a:rPr lang="tr-TR" sz="2400" dirty="0"/>
              <a:t> sınıflama komitesinin 2018 yılında yayınladığı </a:t>
            </a:r>
            <a:r>
              <a:rPr lang="tr-TR" sz="2400" dirty="0" smtClean="0"/>
              <a:t>önerilere göre:</a:t>
            </a:r>
          </a:p>
          <a:p>
            <a:pPr marL="0" indent="0">
              <a:buNone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i="1" dirty="0"/>
              <a:t>F</a:t>
            </a:r>
            <a:r>
              <a:rPr lang="tr-TR" i="1" dirty="0" smtClean="0"/>
              <a:t>iziksel </a:t>
            </a:r>
            <a:r>
              <a:rPr lang="tr-TR" i="1" dirty="0"/>
              <a:t>eforla ilişkili </a:t>
            </a:r>
            <a:r>
              <a:rPr lang="tr-TR" i="1" dirty="0" smtClean="0"/>
              <a:t>baş ağrıları </a:t>
            </a:r>
            <a:r>
              <a:rPr lang="tr-TR" i="1" dirty="0"/>
              <a:t>(</a:t>
            </a:r>
            <a:r>
              <a:rPr lang="tr-TR" i="1" dirty="0" err="1"/>
              <a:t>primer</a:t>
            </a:r>
            <a:r>
              <a:rPr lang="tr-TR" i="1" dirty="0"/>
              <a:t> öksürük </a:t>
            </a:r>
            <a:r>
              <a:rPr lang="tr-TR" i="1" dirty="0" smtClean="0"/>
              <a:t>baş ağrısı</a:t>
            </a:r>
            <a:r>
              <a:rPr lang="tr-TR" i="1" dirty="0"/>
              <a:t>, </a:t>
            </a:r>
            <a:r>
              <a:rPr lang="tr-TR" i="1" dirty="0" err="1"/>
              <a:t>primer</a:t>
            </a:r>
            <a:r>
              <a:rPr lang="tr-TR" i="1" dirty="0"/>
              <a:t> </a:t>
            </a:r>
            <a:r>
              <a:rPr lang="tr-TR" i="1" dirty="0" smtClean="0"/>
              <a:t>egzersiz baş ağrısı </a:t>
            </a:r>
            <a:r>
              <a:rPr lang="tr-TR" i="1" dirty="0"/>
              <a:t>gibi</a:t>
            </a:r>
            <a:r>
              <a:rPr lang="tr-TR" i="1" dirty="0" smtClean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/>
              <a:t>S</a:t>
            </a:r>
            <a:r>
              <a:rPr lang="tr-TR" i="1" dirty="0" smtClean="0"/>
              <a:t>oğuk </a:t>
            </a:r>
            <a:r>
              <a:rPr lang="tr-TR" i="1" dirty="0"/>
              <a:t>uyaran </a:t>
            </a:r>
            <a:r>
              <a:rPr lang="tr-TR" i="1" dirty="0" smtClean="0"/>
              <a:t>baş ağrısı </a:t>
            </a:r>
            <a:r>
              <a:rPr lang="tr-TR" i="1" dirty="0"/>
              <a:t>gibi doğrudan </a:t>
            </a:r>
            <a:r>
              <a:rPr lang="tr-TR" i="1" dirty="0" smtClean="0"/>
              <a:t>fiziksel uyarana </a:t>
            </a:r>
            <a:r>
              <a:rPr lang="tr-TR" i="1" dirty="0"/>
              <a:t>atfedilen </a:t>
            </a:r>
            <a:r>
              <a:rPr lang="tr-TR" i="1" dirty="0" smtClean="0"/>
              <a:t>baş ağrıları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err="1"/>
              <a:t>P</a:t>
            </a:r>
            <a:r>
              <a:rPr lang="tr-TR" i="1" dirty="0" err="1" smtClean="0"/>
              <a:t>rimer</a:t>
            </a:r>
            <a:r>
              <a:rPr lang="tr-TR" i="1" dirty="0" smtClean="0"/>
              <a:t> </a:t>
            </a:r>
            <a:r>
              <a:rPr lang="tr-TR" i="1" dirty="0"/>
              <a:t>saplanıcı </a:t>
            </a:r>
            <a:r>
              <a:rPr lang="tr-TR" i="1" dirty="0" smtClean="0"/>
              <a:t>baş ağrısı ve </a:t>
            </a:r>
            <a:r>
              <a:rPr lang="tr-TR" i="1" dirty="0" err="1" smtClean="0"/>
              <a:t>Nummuler</a:t>
            </a:r>
            <a:r>
              <a:rPr lang="tr-TR" i="1" dirty="0" smtClean="0"/>
              <a:t> baş ağrısının </a:t>
            </a:r>
            <a:r>
              <a:rPr lang="tr-TR" i="1" dirty="0"/>
              <a:t>yer aldığı </a:t>
            </a:r>
            <a:r>
              <a:rPr lang="tr-TR" i="1" dirty="0" err="1"/>
              <a:t>epikraniyal</a:t>
            </a:r>
            <a:r>
              <a:rPr lang="tr-TR" i="1" dirty="0"/>
              <a:t> </a:t>
            </a:r>
            <a:r>
              <a:rPr lang="tr-TR" i="1" dirty="0" smtClean="0"/>
              <a:t>baş ağrıları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i="1" dirty="0" err="1"/>
              <a:t>H</a:t>
            </a:r>
            <a:r>
              <a:rPr lang="tr-TR" i="1" dirty="0" err="1" smtClean="0"/>
              <a:t>ipnik</a:t>
            </a:r>
            <a:r>
              <a:rPr lang="tr-TR" i="1" dirty="0" smtClean="0"/>
              <a:t> baş ağrısı </a:t>
            </a:r>
            <a:r>
              <a:rPr lang="tr-TR" i="1" dirty="0"/>
              <a:t>ve yeni günlük ısrarcı </a:t>
            </a:r>
            <a:r>
              <a:rPr lang="tr-TR" i="1" dirty="0" smtClean="0"/>
              <a:t>baş ağrısının </a:t>
            </a:r>
            <a:r>
              <a:rPr lang="tr-TR" i="1" dirty="0"/>
              <a:t>yer aldığı </a:t>
            </a:r>
            <a:r>
              <a:rPr lang="tr-TR" i="1" dirty="0" smtClean="0"/>
              <a:t>diğer birincil baş ağrısı</a:t>
            </a:r>
          </a:p>
          <a:p>
            <a:pPr marL="0" indent="0">
              <a:buNone/>
            </a:pPr>
            <a:r>
              <a:rPr lang="tr-TR" dirty="0" smtClean="0"/>
              <a:t>                 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590394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26570"/>
            <a:ext cx="10515600" cy="59827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/>
              <a:t>Madde kullanımı ve kesilmesine bağlı </a:t>
            </a:r>
            <a:r>
              <a:rPr lang="tr-TR" b="1" dirty="0" err="1" smtClean="0"/>
              <a:t>başağrısı</a:t>
            </a:r>
            <a:endParaRPr lang="tr-TR" b="1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tr-TR" dirty="0" smtClean="0"/>
              <a:t>    Baş ağrısı nedeniyle düzenli şekilde; </a:t>
            </a:r>
          </a:p>
          <a:p>
            <a:pPr marL="0" indent="0">
              <a:buNone/>
            </a:pPr>
            <a:r>
              <a:rPr lang="tr-TR" dirty="0" smtClean="0"/>
              <a:t>          </a:t>
            </a:r>
            <a:r>
              <a:rPr lang="tr-TR" sz="2400" dirty="0" smtClean="0"/>
              <a:t>3 ay ya da daha uzun süreden beri, </a:t>
            </a:r>
          </a:p>
          <a:p>
            <a:pPr marL="0" indent="0">
              <a:buNone/>
            </a:pPr>
            <a:r>
              <a:rPr lang="tr-TR" dirty="0" smtClean="0"/>
              <a:t>          </a:t>
            </a:r>
            <a:r>
              <a:rPr lang="tr-TR" sz="2400" dirty="0" smtClean="0"/>
              <a:t>Ayda </a:t>
            </a:r>
            <a:r>
              <a:rPr lang="tr-TR" sz="2400" i="1" dirty="0" smtClean="0"/>
              <a:t>10 günden fazla   </a:t>
            </a:r>
            <a:r>
              <a:rPr lang="tr-TR" sz="2000" b="1" dirty="0" err="1" smtClean="0"/>
              <a:t>ergotamin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triptan</a:t>
            </a:r>
            <a:r>
              <a:rPr lang="tr-TR" sz="2000" b="1" dirty="0" smtClean="0"/>
              <a:t>, </a:t>
            </a:r>
            <a:r>
              <a:rPr lang="tr-TR" sz="2000" b="1" dirty="0" err="1" smtClean="0"/>
              <a:t>opioidler</a:t>
            </a:r>
            <a:r>
              <a:rPr lang="tr-TR" sz="2000" b="1" dirty="0" smtClean="0"/>
              <a:t> ve kombine ilaçlar</a:t>
            </a:r>
            <a:endParaRPr lang="tr-TR" b="1" dirty="0" smtClean="0"/>
          </a:p>
          <a:p>
            <a:pPr marL="0" indent="0">
              <a:buNone/>
            </a:pPr>
            <a:r>
              <a:rPr lang="tr-TR" dirty="0" smtClean="0"/>
              <a:t>          </a:t>
            </a:r>
            <a:r>
              <a:rPr lang="tr-TR" sz="2400" dirty="0" smtClean="0"/>
              <a:t>Ayda </a:t>
            </a:r>
            <a:r>
              <a:rPr lang="tr-TR" sz="2400" i="1" dirty="0" smtClean="0"/>
              <a:t>15 gün ya da daha fazla     </a:t>
            </a:r>
            <a:r>
              <a:rPr lang="tr-TR" sz="2000" b="1" dirty="0" smtClean="0"/>
              <a:t>basit analjezikler</a:t>
            </a:r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600" dirty="0" smtClean="0"/>
              <a:t>Çoğu zaman; </a:t>
            </a:r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                                        Hafif fiziksel veya </a:t>
            </a:r>
            <a:r>
              <a:rPr lang="tr-TR" sz="2600" dirty="0" err="1" smtClean="0"/>
              <a:t>mental</a:t>
            </a:r>
            <a:r>
              <a:rPr lang="tr-TR" sz="2600" dirty="0" smtClean="0"/>
              <a:t> yorgunlukla </a:t>
            </a:r>
            <a:r>
              <a:rPr lang="tr-TR" sz="2600" dirty="0" err="1" smtClean="0"/>
              <a:t>agreve</a:t>
            </a:r>
            <a:r>
              <a:rPr lang="tr-TR" sz="2600" dirty="0" smtClean="0"/>
              <a:t> olan,</a:t>
            </a:r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                                        Hafif, iki taraflı, gün boyu süren</a:t>
            </a:r>
          </a:p>
          <a:p>
            <a:pPr marL="0" indent="0">
              <a:buNone/>
            </a:pPr>
            <a:r>
              <a:rPr lang="tr-TR" sz="2600" dirty="0" smtClean="0"/>
              <a:t>                                           Sıklıkla uyanınca vardır, </a:t>
            </a:r>
          </a:p>
          <a:p>
            <a:pPr marL="0" indent="0">
              <a:buNone/>
            </a:pPr>
            <a:r>
              <a:rPr lang="tr-TR" sz="2600" dirty="0" smtClean="0"/>
              <a:t>                                           Bulantı, depresyon, unutkanlık eşlik eder</a:t>
            </a:r>
          </a:p>
          <a:p>
            <a:pPr marL="0" indent="0">
              <a:buNone/>
            </a:pPr>
            <a:endParaRPr lang="tr-TR" sz="2600" dirty="0" smtClean="0"/>
          </a:p>
          <a:p>
            <a:r>
              <a:rPr lang="tr-TR" sz="2600" dirty="0" smtClean="0"/>
              <a:t>Tedavi; aşırı kullanılan ilacı kesip döngüyü kırmak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94" y="4262193"/>
            <a:ext cx="4009156" cy="22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89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/>
          </a:bodyPr>
          <a:lstStyle/>
          <a:p>
            <a:r>
              <a:rPr lang="tr-TR" sz="3200" b="1" dirty="0" err="1"/>
              <a:t>Trigeminal</a:t>
            </a:r>
            <a:r>
              <a:rPr lang="tr-TR" sz="3200" b="1" dirty="0"/>
              <a:t> nevralji (</a:t>
            </a:r>
            <a:r>
              <a:rPr lang="tr-TR" sz="3200" b="1" dirty="0" err="1"/>
              <a:t>tic</a:t>
            </a:r>
            <a:r>
              <a:rPr lang="tr-TR" sz="3200" b="1" dirty="0"/>
              <a:t> </a:t>
            </a:r>
            <a:r>
              <a:rPr lang="tr-TR" sz="3200" b="1" dirty="0" err="1"/>
              <a:t>douloureux</a:t>
            </a:r>
            <a:r>
              <a:rPr lang="tr-TR" sz="3200" b="1" dirty="0"/>
              <a:t>)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505355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dirty="0" smtClean="0"/>
              <a:t>Ağrı</a:t>
            </a:r>
            <a:r>
              <a:rPr lang="tr-TR" sz="2400" dirty="0"/>
              <a:t>;</a:t>
            </a:r>
            <a:r>
              <a:rPr lang="tr-TR" sz="2400" dirty="0" smtClean="0"/>
              <a:t>         </a:t>
            </a:r>
            <a:r>
              <a:rPr lang="tr-TR" sz="2200" dirty="0" smtClean="0"/>
              <a:t>batıcı</a:t>
            </a:r>
            <a:r>
              <a:rPr lang="tr-TR" sz="2200" dirty="0"/>
              <a:t>, </a:t>
            </a:r>
            <a:endParaRPr lang="tr-TR" sz="2200" dirty="0" smtClean="0"/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           vurucu </a:t>
            </a:r>
            <a:r>
              <a:rPr lang="tr-TR" sz="2200" dirty="0"/>
              <a:t>ya da </a:t>
            </a:r>
            <a:endParaRPr lang="tr-TR" sz="2200" dirty="0" smtClean="0"/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           elektrik </a:t>
            </a:r>
            <a:r>
              <a:rPr lang="tr-TR" sz="2200" dirty="0"/>
              <a:t>çarpması gibi ve </a:t>
            </a:r>
            <a:endParaRPr lang="tr-TR" sz="2200" dirty="0" smtClean="0"/>
          </a:p>
          <a:p>
            <a:pPr marL="0" indent="0">
              <a:buNone/>
            </a:pPr>
            <a:r>
              <a:rPr lang="tr-TR" sz="2200" dirty="0"/>
              <a:t> </a:t>
            </a:r>
            <a:r>
              <a:rPr lang="tr-TR" sz="2200" dirty="0" smtClean="0"/>
              <a:t>                      çok </a:t>
            </a:r>
            <a:r>
              <a:rPr lang="tr-TR" sz="2200" dirty="0"/>
              <a:t>şiddetlidir</a:t>
            </a:r>
            <a:r>
              <a:rPr lang="tr-TR" sz="22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600" dirty="0" smtClean="0"/>
              <a:t>Saniyeler </a:t>
            </a:r>
            <a:r>
              <a:rPr lang="tr-TR" sz="2600" dirty="0"/>
              <a:t>ile </a:t>
            </a:r>
            <a:r>
              <a:rPr lang="tr-TR" sz="2600" dirty="0" smtClean="0"/>
              <a:t>2 dakika arasında</a:t>
            </a:r>
            <a:endParaRPr lang="tr-TR" sz="2600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600" dirty="0"/>
              <a:t>T</a:t>
            </a:r>
            <a:r>
              <a:rPr lang="tr-TR" sz="2600" dirty="0" smtClean="0"/>
              <a:t>ek </a:t>
            </a:r>
            <a:r>
              <a:rPr lang="tr-TR" sz="2600" dirty="0"/>
              <a:t>taraflı ve 5. sinirin </a:t>
            </a:r>
            <a:r>
              <a:rPr lang="tr-TR" sz="2600" dirty="0" smtClean="0"/>
              <a:t>özellikle </a:t>
            </a:r>
            <a:r>
              <a:rPr lang="tr-TR" sz="2600" dirty="0"/>
              <a:t>2. ve 3. dal dağılımındadır</a:t>
            </a:r>
            <a:r>
              <a:rPr lang="tr-TR" sz="26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600" dirty="0" smtClean="0"/>
              <a:t>Uyarıcılar</a:t>
            </a:r>
            <a:r>
              <a:rPr lang="tr-TR" sz="2600" dirty="0"/>
              <a:t>:</a:t>
            </a:r>
            <a:r>
              <a:rPr lang="tr-TR" sz="2600" dirty="0" smtClean="0"/>
              <a:t> </a:t>
            </a:r>
          </a:p>
          <a:p>
            <a:pPr marL="0" indent="0">
              <a:buNone/>
            </a:pPr>
            <a:r>
              <a:rPr lang="tr-TR" sz="2600" dirty="0" smtClean="0"/>
              <a:t>                       konuşma</a:t>
            </a:r>
            <a:r>
              <a:rPr lang="tr-TR" sz="2600" dirty="0"/>
              <a:t>, </a:t>
            </a:r>
            <a:r>
              <a:rPr lang="tr-TR" sz="2600" dirty="0" smtClean="0"/>
              <a:t>              diş </a:t>
            </a:r>
            <a:r>
              <a:rPr lang="tr-TR" sz="2600" dirty="0"/>
              <a:t>fırçalama, </a:t>
            </a:r>
            <a:endParaRPr lang="tr-TR" sz="2600" dirty="0" smtClean="0"/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                    çiğneme</a:t>
            </a:r>
            <a:r>
              <a:rPr lang="tr-TR" sz="2600" dirty="0"/>
              <a:t>, </a:t>
            </a:r>
            <a:r>
              <a:rPr lang="tr-TR" sz="2600" dirty="0" smtClean="0"/>
              <a:t>               </a:t>
            </a:r>
            <a:r>
              <a:rPr lang="tr-TR" sz="2600" dirty="0" err="1" smtClean="0"/>
              <a:t>traş</a:t>
            </a:r>
            <a:r>
              <a:rPr lang="tr-TR" sz="2600" dirty="0" smtClean="0"/>
              <a:t> </a:t>
            </a:r>
            <a:r>
              <a:rPr lang="tr-TR" sz="2600" dirty="0"/>
              <a:t>olma</a:t>
            </a:r>
            <a:endParaRPr lang="tr-TR" sz="2600" dirty="0" smtClean="0"/>
          </a:p>
          <a:p>
            <a:pPr marL="0" indent="0">
              <a:buNone/>
            </a:pPr>
            <a:r>
              <a:rPr lang="tr-TR" sz="2600" dirty="0"/>
              <a:t> </a:t>
            </a:r>
            <a:r>
              <a:rPr lang="tr-TR" sz="2600" dirty="0" smtClean="0"/>
              <a:t>                      yüz </a:t>
            </a:r>
            <a:r>
              <a:rPr lang="tr-TR" sz="2600" dirty="0"/>
              <a:t>yıkama, </a:t>
            </a:r>
            <a:r>
              <a:rPr lang="tr-TR" sz="2600" dirty="0" smtClean="0"/>
              <a:t>           soğuk hava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600" dirty="0" smtClean="0"/>
              <a:t> </a:t>
            </a:r>
            <a:r>
              <a:rPr lang="tr-TR" sz="2600" dirty="0"/>
              <a:t>Yaklaşık % 50’sinde en az 6 ay içerisinde </a:t>
            </a:r>
            <a:r>
              <a:rPr lang="tr-TR" sz="2600" dirty="0" err="1"/>
              <a:t>spontan</a:t>
            </a:r>
            <a:r>
              <a:rPr lang="tr-TR" sz="2600" dirty="0"/>
              <a:t> </a:t>
            </a:r>
            <a:r>
              <a:rPr lang="tr-TR" sz="2600" dirty="0" smtClean="0"/>
              <a:t>düzelme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600" dirty="0" err="1" smtClean="0"/>
              <a:t>Karbamazepin</a:t>
            </a:r>
            <a:r>
              <a:rPr lang="tr-TR" sz="2600" dirty="0" smtClean="0"/>
              <a:t>, </a:t>
            </a:r>
            <a:r>
              <a:rPr lang="tr-TR" sz="2600" dirty="0" err="1" smtClean="0"/>
              <a:t>okskarbazepin</a:t>
            </a:r>
            <a:r>
              <a:rPr lang="tr-TR" sz="2600" dirty="0" smtClean="0"/>
              <a:t>, </a:t>
            </a:r>
            <a:r>
              <a:rPr lang="tr-TR" sz="2600" dirty="0" err="1" smtClean="0"/>
              <a:t>baklofen</a:t>
            </a:r>
            <a:r>
              <a:rPr lang="tr-TR" sz="2600" dirty="0" smtClean="0"/>
              <a:t> ve </a:t>
            </a:r>
            <a:r>
              <a:rPr lang="tr-TR" sz="2600" dirty="0" err="1" smtClean="0"/>
              <a:t>gabapentin</a:t>
            </a:r>
            <a:endParaRPr lang="tr-TR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2600" dirty="0" smtClean="0"/>
              <a:t>Tıbbi tedavi başarısızlığında cerrahi denenebilir.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5" y="815252"/>
            <a:ext cx="4484915" cy="26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3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https://upload.wikimedia.org/wikipedia/commons/8/83/Gray77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4" y="112236"/>
            <a:ext cx="6975565" cy="65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81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s://66.media.tumblr.com/tumblr_luavl0KNaO1r67pbxo1_12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09" y="470263"/>
            <a:ext cx="8415382" cy="58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88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6113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i="1" u="sng" dirty="0" smtClean="0"/>
              <a:t>Baş Ağrısında Ayırıcı Tanılar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2000" dirty="0"/>
              <a:t>• Akut, şiddetli, kısa sürede yerleşmiş, kişinin yaşamındaki en şiddetli ağrı </a:t>
            </a:r>
            <a:r>
              <a:rPr lang="tr-TR" sz="2000" dirty="0" smtClean="0"/>
              <a:t>olarak tanımlanan</a:t>
            </a:r>
            <a:r>
              <a:rPr lang="tr-TR" sz="2000" dirty="0"/>
              <a:t>, ayrıca fiziksel aktivite ile ilişki tanımlanan </a:t>
            </a:r>
            <a:r>
              <a:rPr lang="tr-TR" sz="2000" dirty="0" err="1"/>
              <a:t>başağrılarında</a:t>
            </a:r>
            <a:r>
              <a:rPr lang="tr-TR" sz="2000" dirty="0"/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      </a:t>
            </a:r>
            <a:r>
              <a:rPr lang="tr-TR" sz="2000" b="1" dirty="0" err="1"/>
              <a:t>subaraknoid</a:t>
            </a:r>
            <a:r>
              <a:rPr lang="tr-TR" sz="2000" b="1" dirty="0"/>
              <a:t> kanama, anevrizma, AVM, kitle içine </a:t>
            </a:r>
            <a:r>
              <a:rPr lang="tr-TR" sz="2000" b="1" dirty="0" smtClean="0"/>
              <a:t>kanama</a:t>
            </a:r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2000" dirty="0"/>
              <a:t>• Baş-boyun travması ile ilişkili </a:t>
            </a:r>
            <a:r>
              <a:rPr lang="tr-TR" sz="2000" dirty="0" err="1"/>
              <a:t>başağrılarında</a:t>
            </a:r>
            <a:r>
              <a:rPr lang="tr-TR" sz="2000" dirty="0"/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smtClean="0"/>
              <a:t>       </a:t>
            </a:r>
            <a:r>
              <a:rPr lang="tr-TR" sz="2000" b="1" dirty="0" smtClean="0"/>
              <a:t>kafa </a:t>
            </a:r>
            <a:r>
              <a:rPr lang="tr-TR" sz="2000" b="1" dirty="0"/>
              <a:t>içi </a:t>
            </a:r>
            <a:r>
              <a:rPr lang="tr-TR" sz="2000" b="1" dirty="0" err="1"/>
              <a:t>hematomlar</a:t>
            </a:r>
            <a:r>
              <a:rPr lang="tr-TR" sz="2000" b="1" dirty="0"/>
              <a:t> ve boyun damarlarında </a:t>
            </a:r>
            <a:r>
              <a:rPr lang="tr-TR" sz="2000" b="1" dirty="0" err="1" smtClean="0"/>
              <a:t>disseksiyon</a:t>
            </a:r>
            <a:endParaRPr lang="tr-TR" sz="2000" b="1" dirty="0" smtClean="0"/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r>
              <a:rPr lang="tr-TR" sz="2000" dirty="0"/>
              <a:t>• Sıklık ve şiddeti giderek artan </a:t>
            </a:r>
            <a:r>
              <a:rPr lang="tr-TR" sz="2000" dirty="0" err="1"/>
              <a:t>başağrısında</a:t>
            </a:r>
            <a:r>
              <a:rPr lang="tr-TR" sz="2000" dirty="0"/>
              <a:t>:</a:t>
            </a:r>
            <a:r>
              <a:rPr lang="tr-TR" dirty="0"/>
              <a:t/>
            </a:r>
            <a:br>
              <a:rPr lang="tr-TR" dirty="0"/>
            </a:br>
            <a:r>
              <a:rPr lang="tr-TR" sz="2000" dirty="0"/>
              <a:t> </a:t>
            </a:r>
            <a:r>
              <a:rPr lang="tr-TR" sz="2000" dirty="0" smtClean="0"/>
              <a:t> </a:t>
            </a:r>
            <a:r>
              <a:rPr lang="tr-TR" sz="2000" b="1" dirty="0" err="1" smtClean="0"/>
              <a:t>intrakraniyal</a:t>
            </a:r>
            <a:r>
              <a:rPr lang="tr-TR" sz="2000" b="1" dirty="0" smtClean="0"/>
              <a:t> </a:t>
            </a:r>
            <a:r>
              <a:rPr lang="tr-TR" sz="2000" b="1" dirty="0"/>
              <a:t>basınç artışı, </a:t>
            </a:r>
            <a:r>
              <a:rPr lang="tr-TR" sz="2000" b="1" dirty="0" err="1"/>
              <a:t>intrakraniyal</a:t>
            </a:r>
            <a:r>
              <a:rPr lang="tr-TR" sz="2000" b="1" dirty="0"/>
              <a:t> tümör, kronik </a:t>
            </a:r>
            <a:r>
              <a:rPr lang="tr-TR" sz="2000" b="1" dirty="0" err="1"/>
              <a:t>subdural</a:t>
            </a:r>
            <a:r>
              <a:rPr lang="tr-TR" sz="2000" b="1" dirty="0"/>
              <a:t> </a:t>
            </a:r>
            <a:r>
              <a:rPr lang="tr-TR" sz="2000" b="1" dirty="0" err="1"/>
              <a:t>hematom</a:t>
            </a:r>
            <a:r>
              <a:rPr lang="tr-TR" sz="2000" b="1" dirty="0"/>
              <a:t> veya </a:t>
            </a:r>
            <a:r>
              <a:rPr lang="tr-TR" sz="2000" b="1" dirty="0" smtClean="0"/>
              <a:t>ilaç aşırı </a:t>
            </a:r>
            <a:r>
              <a:rPr lang="tr-TR" sz="2000" b="1" dirty="0"/>
              <a:t>kullanımı </a:t>
            </a:r>
            <a:r>
              <a:rPr lang="tr-TR" sz="2000" b="1" dirty="0" err="1"/>
              <a:t>başağrısı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7388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7572" y="156753"/>
            <a:ext cx="10515600" cy="845912"/>
          </a:xfrm>
        </p:spPr>
        <p:txBody>
          <a:bodyPr>
            <a:normAutofit fontScale="90000"/>
          </a:bodyPr>
          <a:lstStyle/>
          <a:p>
            <a:r>
              <a:rPr lang="tr-TR" sz="2700" i="1" u="sng" dirty="0" smtClean="0"/>
              <a:t/>
            </a:r>
            <a:br>
              <a:rPr lang="tr-TR" sz="2700" i="1" u="sng" dirty="0" smtClean="0"/>
            </a:br>
            <a:r>
              <a:rPr lang="tr-TR" sz="2700" i="1" u="sng" dirty="0" smtClean="0"/>
              <a:t/>
            </a:r>
            <a:br>
              <a:rPr lang="tr-TR" sz="2700" i="1" u="sng" dirty="0" smtClean="0"/>
            </a:br>
            <a:r>
              <a:rPr lang="tr-TR" sz="2700" i="1" u="sng" dirty="0"/>
              <a:t/>
            </a:r>
            <a:br>
              <a:rPr lang="tr-TR" sz="2700" i="1" u="sng" dirty="0"/>
            </a:br>
            <a:r>
              <a:rPr lang="tr-TR" sz="3600" b="1" i="1" u="sng" dirty="0" smtClean="0"/>
              <a:t>Baş </a:t>
            </a:r>
            <a:r>
              <a:rPr lang="tr-TR" sz="3600" b="1" i="1" u="sng" dirty="0"/>
              <a:t>Ağrısında Ayırıcı Tanılar</a:t>
            </a:r>
            <a:r>
              <a:rPr lang="tr-TR" i="1" u="sng" dirty="0"/>
              <a:t/>
            </a:r>
            <a:br>
              <a:rPr lang="tr-TR" i="1" u="sng" dirty="0"/>
            </a:br>
            <a:r>
              <a:rPr lang="tr-TR" i="1" u="sng" dirty="0"/>
              <a:t/>
            </a:r>
            <a:br>
              <a:rPr lang="tr-TR" i="1" u="sng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54034"/>
            <a:ext cx="10515600" cy="49229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dirty="0"/>
              <a:t>• Öksürme-ıkınma gibi durumlarla ilişkili </a:t>
            </a:r>
            <a:r>
              <a:rPr lang="tr-TR" sz="2000" dirty="0" err="1"/>
              <a:t>başağrısı</a:t>
            </a:r>
            <a:r>
              <a:rPr lang="tr-TR" sz="2000" dirty="0"/>
              <a:t>:</a:t>
            </a:r>
            <a:br>
              <a:rPr lang="tr-TR" sz="2000" dirty="0"/>
            </a:br>
            <a:r>
              <a:rPr lang="tr-TR" sz="2000" dirty="0" smtClean="0"/>
              <a:t>      </a:t>
            </a:r>
            <a:r>
              <a:rPr lang="tr-TR" sz="2000" b="1" dirty="0"/>
              <a:t>kafa içi basınç artışı ve </a:t>
            </a:r>
            <a:r>
              <a:rPr lang="tr-TR" sz="2000" b="1" dirty="0" err="1"/>
              <a:t>kraniyo-vertebral</a:t>
            </a:r>
            <a:r>
              <a:rPr lang="tr-TR" sz="2000" b="1" dirty="0"/>
              <a:t> birleşme </a:t>
            </a:r>
            <a:r>
              <a:rPr lang="tr-TR" sz="2000" b="1" dirty="0" smtClean="0"/>
              <a:t>anomalileri</a:t>
            </a:r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tr-TR" sz="2000" dirty="0" smtClean="0"/>
              <a:t>• </a:t>
            </a:r>
            <a:r>
              <a:rPr lang="tr-TR" sz="2000" dirty="0"/>
              <a:t>Yatar pozisyonda artan </a:t>
            </a:r>
            <a:r>
              <a:rPr lang="tr-TR" sz="2000" dirty="0" err="1"/>
              <a:t>başağrısı</a:t>
            </a:r>
            <a:r>
              <a:rPr lang="tr-TR" sz="2000" dirty="0"/>
              <a:t>:</a:t>
            </a:r>
            <a:br>
              <a:rPr lang="tr-TR" sz="2000" dirty="0"/>
            </a:br>
            <a:r>
              <a:rPr lang="tr-TR" sz="2000" dirty="0"/>
              <a:t> </a:t>
            </a:r>
            <a:r>
              <a:rPr lang="tr-TR" sz="2000" dirty="0" smtClean="0"/>
              <a:t>        </a:t>
            </a:r>
            <a:r>
              <a:rPr lang="tr-TR" sz="2000" b="1" dirty="0" smtClean="0"/>
              <a:t>kafa </a:t>
            </a:r>
            <a:r>
              <a:rPr lang="tr-TR" sz="2000" b="1" dirty="0"/>
              <a:t>içi basınç </a:t>
            </a:r>
            <a:r>
              <a:rPr lang="tr-TR" sz="2000" b="1" dirty="0" smtClean="0"/>
              <a:t>artışı</a:t>
            </a:r>
          </a:p>
          <a:p>
            <a:pPr marL="0" indent="0">
              <a:buNone/>
            </a:pPr>
            <a:endParaRPr lang="tr-TR" sz="2000" b="1" dirty="0" smtClean="0"/>
          </a:p>
          <a:p>
            <a:pPr marL="0" indent="0">
              <a:buNone/>
            </a:pPr>
            <a:r>
              <a:rPr lang="tr-TR" sz="2000" dirty="0" smtClean="0"/>
              <a:t>• </a:t>
            </a:r>
            <a:r>
              <a:rPr lang="tr-TR" sz="2000" dirty="0"/>
              <a:t>Ayağa kalkınca / doğrulmakla gelişen-artan </a:t>
            </a:r>
            <a:r>
              <a:rPr lang="tr-TR" sz="2000" dirty="0" err="1"/>
              <a:t>başağrısı</a:t>
            </a:r>
            <a:r>
              <a:rPr lang="tr-TR" sz="2000" dirty="0"/>
              <a:t>:</a:t>
            </a:r>
            <a:br>
              <a:rPr lang="tr-TR" sz="2000" dirty="0"/>
            </a:br>
            <a:r>
              <a:rPr lang="tr-TR" sz="2000" dirty="0" smtClean="0"/>
              <a:t>       </a:t>
            </a:r>
            <a:r>
              <a:rPr lang="tr-TR" sz="2000" b="1" dirty="0"/>
              <a:t>kafa içi basınç </a:t>
            </a:r>
            <a:r>
              <a:rPr lang="tr-TR" sz="2000" b="1" dirty="0" smtClean="0"/>
              <a:t>düşüklüğü</a:t>
            </a:r>
          </a:p>
          <a:p>
            <a:pPr marL="0" indent="0">
              <a:buNone/>
            </a:pP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• 50 yaş sonrası </a:t>
            </a:r>
            <a:r>
              <a:rPr lang="tr-TR" sz="2000" dirty="0" err="1"/>
              <a:t>temporal</a:t>
            </a:r>
            <a:r>
              <a:rPr lang="tr-TR" sz="2000" dirty="0"/>
              <a:t> bölgede ağrı ile birlikte </a:t>
            </a:r>
            <a:r>
              <a:rPr lang="tr-TR" sz="2000" dirty="0" err="1"/>
              <a:t>temporal</a:t>
            </a:r>
            <a:r>
              <a:rPr lang="tr-TR" sz="2000" dirty="0"/>
              <a:t> arter </a:t>
            </a:r>
            <a:r>
              <a:rPr lang="tr-TR" sz="2000" dirty="0" smtClean="0"/>
              <a:t>hassasiyeti;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 </a:t>
            </a:r>
            <a:r>
              <a:rPr lang="tr-TR" sz="2000" dirty="0" smtClean="0"/>
              <a:t>     </a:t>
            </a:r>
            <a:r>
              <a:rPr lang="tr-TR" sz="2000" b="1" dirty="0" smtClean="0"/>
              <a:t>sistemik </a:t>
            </a:r>
            <a:r>
              <a:rPr lang="tr-TR" sz="2000" b="1" dirty="0"/>
              <a:t>belirtilerin varlığı ve sedimantasyon yüksekliği: </a:t>
            </a:r>
            <a:r>
              <a:rPr lang="tr-TR" sz="2000" b="1" dirty="0" err="1"/>
              <a:t>temporal</a:t>
            </a:r>
            <a:r>
              <a:rPr lang="tr-TR" sz="2000" b="1" dirty="0"/>
              <a:t> </a:t>
            </a:r>
            <a:r>
              <a:rPr lang="tr-TR" sz="2000" b="1" dirty="0" smtClean="0"/>
              <a:t>arterit</a:t>
            </a:r>
          </a:p>
          <a:p>
            <a:pPr marL="0" indent="0">
              <a:buNone/>
            </a:pP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/>
              <a:t>• </a:t>
            </a:r>
            <a:r>
              <a:rPr lang="tr-TR" sz="2000" dirty="0" err="1"/>
              <a:t>İmmün</a:t>
            </a:r>
            <a:r>
              <a:rPr lang="tr-TR" sz="2000" dirty="0"/>
              <a:t> sistemi etkileyen hastalığı olan kişilerde ortaya çıkan yeni </a:t>
            </a:r>
            <a:r>
              <a:rPr lang="tr-TR" sz="2000" dirty="0" err="1"/>
              <a:t>başağrıları</a:t>
            </a:r>
            <a:r>
              <a:rPr lang="tr-TR" sz="2000" dirty="0"/>
              <a:t>:</a:t>
            </a:r>
            <a:br>
              <a:rPr lang="tr-TR" sz="2000" dirty="0"/>
            </a:br>
            <a:r>
              <a:rPr lang="tr-TR" sz="2000" b="1" dirty="0" smtClean="0"/>
              <a:t>menenjit</a:t>
            </a:r>
            <a:r>
              <a:rPr lang="tr-TR" sz="2000" b="1" dirty="0"/>
              <a:t>, </a:t>
            </a:r>
            <a:r>
              <a:rPr lang="tr-TR" sz="2000" b="1" dirty="0" err="1"/>
              <a:t>intrakraniyal</a:t>
            </a:r>
            <a:r>
              <a:rPr lang="tr-TR" sz="2000" b="1" dirty="0"/>
              <a:t> veya sistemik enfeksiyonlar, beyin </a:t>
            </a:r>
            <a:r>
              <a:rPr lang="tr-TR" sz="2000" b="1" dirty="0" err="1"/>
              <a:t>absesi</a:t>
            </a:r>
            <a:r>
              <a:rPr lang="tr-TR" sz="2000" b="1" dirty="0"/>
              <a:t> veya kafa içi </a:t>
            </a:r>
            <a:r>
              <a:rPr lang="tr-TR" sz="2000" b="1" dirty="0" smtClean="0"/>
              <a:t>yer kaplayıcı </a:t>
            </a:r>
            <a:r>
              <a:rPr lang="tr-TR" sz="2000" b="1" dirty="0"/>
              <a:t>kitle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24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 fontScale="90000"/>
          </a:bodyPr>
          <a:lstStyle/>
          <a:p>
            <a:r>
              <a:rPr lang="tr-TR" sz="3200" b="1" i="1" dirty="0" smtClean="0"/>
              <a:t/>
            </a:r>
            <a:br>
              <a:rPr lang="tr-TR" sz="3200" b="1" i="1" dirty="0" smtClean="0"/>
            </a:br>
            <a:r>
              <a:rPr lang="tr-TR" sz="3200" b="1" i="1" dirty="0" err="1" smtClean="0">
                <a:solidFill>
                  <a:schemeClr val="bg1">
                    <a:lumMod val="75000"/>
                  </a:schemeClr>
                </a:solidFill>
              </a:rPr>
              <a:t>Anamnez</a:t>
            </a:r>
            <a:r>
              <a:rPr lang="tr-TR" sz="32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sz="3200" b="1" i="1" dirty="0">
                <a:solidFill>
                  <a:schemeClr val="bg1">
                    <a:lumMod val="75000"/>
                  </a:schemeClr>
                </a:solidFill>
              </a:rPr>
              <a:t>alırken şu sorular sorulmalıdır:</a:t>
            </a:r>
            <a:r>
              <a:rPr lang="tr-TR" b="1" i="1" dirty="0"/>
              <a:t/>
            </a:r>
            <a:br>
              <a:rPr lang="tr-TR" b="1" i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6.Baş ağrınız işinizi yapmanıza engel oluyor mu?</a:t>
            </a:r>
          </a:p>
          <a:p>
            <a:pPr marL="0" indent="0">
              <a:buNone/>
            </a:pPr>
            <a:r>
              <a:rPr lang="tr-TR" dirty="0"/>
              <a:t>7.Baş ağrınız ne zamandır var? (başlangıç yaşı)</a:t>
            </a:r>
          </a:p>
          <a:p>
            <a:pPr marL="0" indent="0">
              <a:buNone/>
            </a:pPr>
            <a:r>
              <a:rPr lang="tr-TR" dirty="0"/>
              <a:t>8.Merdiven çıkmak, yürümek gibi hareketler baş ağrınızın şiddetini etkiliyor mu? (azaltıyor, etkisiz, arttırıyor)</a:t>
            </a:r>
          </a:p>
          <a:p>
            <a:pPr marL="0" indent="0">
              <a:buNone/>
            </a:pPr>
            <a:r>
              <a:rPr lang="tr-TR" dirty="0"/>
              <a:t>9.Baş ağrınızı arttıran veya azaltan pozisyonlar var mı? (yatınca artıyor, ayağa kalkmakla azalıyor gibi..)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219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13509"/>
            <a:ext cx="10515600" cy="5863454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Tetkikler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smtClean="0"/>
              <a:t>baş ağrılarında </a:t>
            </a:r>
            <a:r>
              <a:rPr lang="tr-TR" dirty="0"/>
              <a:t>biyokimya, görüntüleme tetkiklerinin ve EEG incelemesinin </a:t>
            </a:r>
            <a:r>
              <a:rPr lang="tr-TR" dirty="0" smtClean="0"/>
              <a:t>tanısal değeri </a:t>
            </a:r>
            <a:r>
              <a:rPr lang="tr-TR" dirty="0"/>
              <a:t>yoktur. </a:t>
            </a:r>
            <a:endParaRPr lang="tr-TR" dirty="0" smtClean="0"/>
          </a:p>
          <a:p>
            <a:r>
              <a:rPr lang="tr-TR" dirty="0" err="1" smtClean="0"/>
              <a:t>Nörogörüntüleme</a:t>
            </a:r>
            <a:r>
              <a:rPr lang="tr-TR" dirty="0" smtClean="0"/>
              <a:t> </a:t>
            </a:r>
            <a:r>
              <a:rPr lang="tr-TR" dirty="0"/>
              <a:t>ve diğer tetkikler,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smtClean="0"/>
              <a:t>baş ağrılarını düşündüren durumların </a:t>
            </a:r>
            <a:r>
              <a:rPr lang="tr-TR" dirty="0"/>
              <a:t>(</a:t>
            </a:r>
            <a:r>
              <a:rPr lang="tr-TR" dirty="0" smtClean="0"/>
              <a:t>baş ağrısı </a:t>
            </a:r>
            <a:r>
              <a:rPr lang="tr-TR" dirty="0"/>
              <a:t>özellikleri, anormal fizik ve nörolojik muayene) </a:t>
            </a:r>
            <a:r>
              <a:rPr lang="tr-TR" dirty="0" smtClean="0"/>
              <a:t>varlığında istenmelidir.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8192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8017" y="2154736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bg2">
                    <a:lumMod val="75000"/>
                  </a:schemeClr>
                </a:solidFill>
              </a:rPr>
              <a:t>SEKONDER </a:t>
            </a:r>
            <a:r>
              <a:rPr lang="tr-TR" b="1" dirty="0" smtClean="0">
                <a:solidFill>
                  <a:schemeClr val="bg2">
                    <a:lumMod val="75000"/>
                  </a:schemeClr>
                </a:solidFill>
              </a:rPr>
              <a:t>BAŞ AĞRILARI</a:t>
            </a:r>
            <a:endParaRPr lang="tr-TR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47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https://i.pinimg.com/564x/34/79/38/3479380d2ec143e409d6f6d05687e7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56" y="365125"/>
            <a:ext cx="8928750" cy="614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63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https://image.slidesharecdn.com/enfeksiyzrinosinzit-150914072243-lva1-app6891/95/enfeksiyz-rinosinzit-41-638.jpg?cb=144725228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78" y="522515"/>
            <a:ext cx="8740644" cy="61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08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086" y="32409"/>
            <a:ext cx="5092108" cy="68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5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84218"/>
            <a:ext cx="10515600" cy="5092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/>
              <a:t>TEMPORAL ARTERİT(DEV HÜCRELİ ARTERİT)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İ</a:t>
            </a:r>
            <a:r>
              <a:rPr lang="tr-TR" sz="2400" dirty="0" smtClean="0"/>
              <a:t>leri yaşta(&gt;50 y) </a:t>
            </a:r>
            <a:r>
              <a:rPr lang="tr-TR" sz="2400" dirty="0"/>
              <a:t>en sık </a:t>
            </a:r>
            <a:r>
              <a:rPr lang="tr-TR" sz="2400" dirty="0" smtClean="0"/>
              <a:t>görülen,</a:t>
            </a:r>
          </a:p>
          <a:p>
            <a:r>
              <a:rPr lang="tr-TR" sz="2400" dirty="0" smtClean="0"/>
              <a:t>Sistemik </a:t>
            </a:r>
            <a:r>
              <a:rPr lang="tr-TR" sz="2400" dirty="0" err="1" smtClean="0"/>
              <a:t>vaskülit</a:t>
            </a:r>
            <a:r>
              <a:rPr lang="tr-TR" sz="2400" dirty="0" smtClean="0"/>
              <a:t>(kilo kaybı, eklem hassasiyeti..)</a:t>
            </a:r>
          </a:p>
          <a:p>
            <a:r>
              <a:rPr lang="tr-TR" sz="2400" dirty="0" smtClean="0"/>
              <a:t>Sadece </a:t>
            </a:r>
            <a:r>
              <a:rPr lang="tr-TR" sz="2400" dirty="0" err="1"/>
              <a:t>temporal</a:t>
            </a:r>
            <a:r>
              <a:rPr lang="tr-TR" sz="2400" dirty="0"/>
              <a:t> arter tutulmaz, diğer orta-büyük boy </a:t>
            </a:r>
            <a:r>
              <a:rPr lang="tr-TR" sz="2400" dirty="0" smtClean="0"/>
              <a:t>arterler de </a:t>
            </a:r>
            <a:r>
              <a:rPr lang="tr-TR" sz="2400" dirty="0"/>
              <a:t>tutulabilir. </a:t>
            </a:r>
            <a:endParaRPr lang="tr-TR" sz="2400" dirty="0" smtClean="0"/>
          </a:p>
          <a:p>
            <a:r>
              <a:rPr lang="tr-TR" sz="2400" dirty="0" smtClean="0"/>
              <a:t>K&gt;E</a:t>
            </a:r>
          </a:p>
          <a:p>
            <a:r>
              <a:rPr lang="tr-TR" sz="2400" dirty="0" smtClean="0"/>
              <a:t>Ağrı; </a:t>
            </a:r>
            <a:r>
              <a:rPr lang="tr-TR" sz="2400" dirty="0" err="1" smtClean="0"/>
              <a:t>bitemporal</a:t>
            </a:r>
            <a:r>
              <a:rPr lang="tr-TR" sz="2400" dirty="0" smtClean="0"/>
              <a:t> veya </a:t>
            </a:r>
            <a:r>
              <a:rPr lang="tr-TR" sz="2400" dirty="0" err="1" smtClean="0"/>
              <a:t>unilateral</a:t>
            </a:r>
            <a:endParaRPr lang="tr-TR" sz="2400" dirty="0" smtClean="0"/>
          </a:p>
          <a:p>
            <a:r>
              <a:rPr lang="tr-TR" sz="2400" dirty="0" smtClean="0"/>
              <a:t>Yoğunluğu; orta ile şiddetli arası</a:t>
            </a:r>
          </a:p>
          <a:p>
            <a:r>
              <a:rPr lang="tr-TR" sz="2400" dirty="0" smtClean="0"/>
              <a:t>Yaygın, her zaman zonklayıcı değil</a:t>
            </a:r>
          </a:p>
          <a:p>
            <a:r>
              <a:rPr lang="tr-TR" sz="2400" dirty="0" smtClean="0"/>
              <a:t>Gün boyu devam eder ve genellikle gece kötüleşir</a:t>
            </a:r>
          </a:p>
          <a:p>
            <a:r>
              <a:rPr lang="tr-TR" sz="2400" dirty="0" smtClean="0"/>
              <a:t>Çene hareketi ile </a:t>
            </a:r>
            <a:r>
              <a:rPr lang="tr-TR" sz="2400" dirty="0" err="1" smtClean="0"/>
              <a:t>agreve</a:t>
            </a:r>
            <a:r>
              <a:rPr lang="tr-TR" sz="2400" dirty="0" smtClean="0"/>
              <a:t> olabilir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1380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2960" y="496389"/>
            <a:ext cx="10530840" cy="4702628"/>
          </a:xfrm>
        </p:spPr>
        <p:txBody>
          <a:bodyPr>
            <a:noAutofit/>
          </a:bodyPr>
          <a:lstStyle/>
          <a:p>
            <a:r>
              <a:rPr lang="tr-TR" sz="2400" dirty="0" smtClean="0"/>
              <a:t>Eritrosit sedimantasyon hızı artmıştır.</a:t>
            </a:r>
          </a:p>
          <a:p>
            <a:endParaRPr lang="tr-TR" sz="2400" dirty="0" smtClean="0"/>
          </a:p>
          <a:p>
            <a:r>
              <a:rPr lang="tr-TR" sz="2400" dirty="0" smtClean="0"/>
              <a:t>Körlükle ilişkili;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</a:t>
            </a:r>
            <a:r>
              <a:rPr lang="tr-TR" sz="2400" i="1" dirty="0" smtClean="0"/>
              <a:t>Eğer DHA şüphesi varsa &gt;&gt;&gt;&gt;&gt; </a:t>
            </a:r>
            <a:r>
              <a:rPr lang="tr-TR" sz="2400" i="1" dirty="0" err="1" smtClean="0"/>
              <a:t>Temporal</a:t>
            </a:r>
            <a:r>
              <a:rPr lang="tr-TR" sz="2400" i="1" dirty="0" smtClean="0"/>
              <a:t> Arter Biyopsisi</a:t>
            </a:r>
          </a:p>
          <a:p>
            <a:pPr marL="0" indent="0">
              <a:buNone/>
            </a:pPr>
            <a:r>
              <a:rPr lang="tr-TR" sz="2400" i="1" dirty="0" smtClean="0"/>
              <a:t>      </a:t>
            </a:r>
          </a:p>
          <a:p>
            <a:pPr marL="0" indent="0">
              <a:buNone/>
            </a:pPr>
            <a:r>
              <a:rPr lang="tr-TR" sz="2400" i="1" dirty="0"/>
              <a:t> </a:t>
            </a:r>
            <a:r>
              <a:rPr lang="tr-TR" sz="2400" i="1" dirty="0" smtClean="0"/>
              <a:t>         Biyopsi sonucu beklenirken tedavi ERTELENMEZ!!!!</a:t>
            </a:r>
          </a:p>
          <a:p>
            <a:pPr marL="0" indent="0">
              <a:buNone/>
            </a:pPr>
            <a:r>
              <a:rPr lang="tr-TR" sz="2400" i="1" dirty="0"/>
              <a:t> </a:t>
            </a:r>
            <a:r>
              <a:rPr lang="tr-TR" sz="2400" i="1" dirty="0" smtClean="0"/>
              <a:t>         </a:t>
            </a:r>
            <a:r>
              <a:rPr lang="tr-TR" sz="1800" i="1" dirty="0" smtClean="0"/>
              <a:t> (Biyopsiden 2 hafta öncesine kadar başlanabilir.)</a:t>
            </a:r>
          </a:p>
          <a:p>
            <a:pPr marL="0" indent="0">
              <a:buNone/>
            </a:pPr>
            <a:endParaRPr lang="tr-TR" sz="2400" i="1" dirty="0" smtClean="0"/>
          </a:p>
          <a:p>
            <a:r>
              <a:rPr lang="tr-TR" sz="2400" i="1" dirty="0" smtClean="0"/>
              <a:t>Genellikle birkaç ay veya daha uzun PREDNİZON TEDAVİSİ</a:t>
            </a:r>
            <a:endParaRPr lang="tr-TR" sz="2400" i="1" dirty="0"/>
          </a:p>
          <a:p>
            <a:endParaRPr lang="tr-TR" sz="2400" i="1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5733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325938"/>
            <a:ext cx="10515600" cy="60152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/>
              <a:t>AMERICAN ROMATOLOJİ DERNEĞİ’NİN TANI KRİTERLERİ</a:t>
            </a: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612" y="1593669"/>
            <a:ext cx="8472462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73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80" name="Picture 8" descr="https://www.netterimages.com/images/vpv/000/000/063/63255-0550x0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4" y="15869"/>
            <a:ext cx="6531429" cy="68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9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752" y="182880"/>
            <a:ext cx="6219607" cy="6583680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00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13509"/>
            <a:ext cx="10515600" cy="58634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b="1" i="1" dirty="0" smtClean="0"/>
          </a:p>
          <a:p>
            <a:pPr marL="0" indent="0">
              <a:buNone/>
            </a:pPr>
            <a:r>
              <a:rPr lang="tr-TR" b="1" i="1" dirty="0" err="1" smtClean="0">
                <a:solidFill>
                  <a:schemeClr val="bg1">
                    <a:lumMod val="75000"/>
                  </a:schemeClr>
                </a:solidFill>
              </a:rPr>
              <a:t>Anamnez</a:t>
            </a:r>
            <a:r>
              <a:rPr lang="tr-TR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b="1" i="1" dirty="0">
                <a:solidFill>
                  <a:schemeClr val="bg1">
                    <a:lumMod val="75000"/>
                  </a:schemeClr>
                </a:solidFill>
              </a:rPr>
              <a:t>alırken şu sorular sorulmalıdır:</a:t>
            </a:r>
            <a:endParaRPr lang="tr-T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10.Baş </a:t>
            </a:r>
            <a:r>
              <a:rPr lang="tr-TR" dirty="0"/>
              <a:t>ağrınız sırasında bulantı oluyor mu?</a:t>
            </a:r>
          </a:p>
          <a:p>
            <a:pPr marL="0" indent="0">
              <a:buNone/>
            </a:pPr>
            <a:r>
              <a:rPr lang="tr-TR" dirty="0"/>
              <a:t>11.Baş ağrınız sırasında kusma oluyor mu?</a:t>
            </a:r>
          </a:p>
          <a:p>
            <a:pPr marL="0" indent="0">
              <a:buNone/>
            </a:pPr>
            <a:r>
              <a:rPr lang="tr-TR" dirty="0"/>
              <a:t>12.Baş ağrınız sırasında ışıktan rahatsızlık oluyor mu?</a:t>
            </a:r>
          </a:p>
          <a:p>
            <a:pPr marL="0" indent="0">
              <a:buNone/>
            </a:pPr>
            <a:r>
              <a:rPr lang="tr-TR" dirty="0"/>
              <a:t>13.Baş ağrınız sırasında sesten rahatsızlık oluyor mu?</a:t>
            </a:r>
          </a:p>
          <a:p>
            <a:pPr marL="0" indent="0">
              <a:buNone/>
            </a:pPr>
            <a:r>
              <a:rPr lang="tr-TR" dirty="0"/>
              <a:t>14.Ağrı öncesinde veya ağrı sırasında görmenizde veya bedeninizde değişiklikler, konuşurken sorunlar oluyor mu? (göz önünde renkli ışıklar, görme alanının yarısının görememe,  bir vücut yarısında uyuşma, karıncalanma, kelime bulma güçlüğü gibi..)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3458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https://dustygerbera.files.wordpress.com/2016/12/hemocer.png?w=633&amp;h=6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53" y="365125"/>
            <a:ext cx="6267990" cy="62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81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f/f9/EpiduralHematoma.jpg/640px-EpiduralHemato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63" y="1825625"/>
            <a:ext cx="35430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425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0.gstatic.com/images?q=tbn%3AANd9GcQBPuc4W82hfZOjmKmChrctMj61veYUA3D5LWb1zFeGWOMCfc3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46" y="1507175"/>
            <a:ext cx="4846320" cy="52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995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acilci.net/wp-content/uploads/2019/06/isk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9" y="655989"/>
            <a:ext cx="5293536" cy="524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29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1.wp.com/casempedia.net/wp-content/uploads/2018/01/3-1.png?fit=574%2C431&amp;ss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43" y="1948369"/>
            <a:ext cx="6312419" cy="47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132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https://www.netterimages.com/images/vpv/000/000/020/20125-0550x04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4" y="36437"/>
            <a:ext cx="6361609" cy="68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1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https://image.slidesharecdn.com/herpesezosterppt15thdecemberdgfpptforslideshare-161215052840/95/abc-of-herpes-zoster-disease-burden-epidemiology-clinical-psychological-impact-prevention-12-638.jpg?cb=14817797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88" y="169817"/>
            <a:ext cx="7964740" cy="59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18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https://www.netterimages.com/images/vpv/000/000/064/64525-0550x04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11" y="73728"/>
            <a:ext cx="5865223" cy="679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097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https://miro.medium.com/max/2048/1*58QtvF8aJHB0zQtmPK4DIQ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510" y="653143"/>
            <a:ext cx="9650732" cy="56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4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https://www.netterimages.com/images/vpv/000/000/007/7342-0550x04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5" y="194731"/>
            <a:ext cx="5656216" cy="65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83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i="1" dirty="0" err="1">
                <a:solidFill>
                  <a:schemeClr val="bg1">
                    <a:lumMod val="75000"/>
                  </a:schemeClr>
                </a:solidFill>
              </a:rPr>
              <a:t>Anamnez</a:t>
            </a:r>
            <a:r>
              <a:rPr lang="tr-TR" sz="2800" b="1" i="1" dirty="0">
                <a:solidFill>
                  <a:schemeClr val="bg1">
                    <a:lumMod val="75000"/>
                  </a:schemeClr>
                </a:solidFill>
              </a:rPr>
              <a:t> alırken şu sorular sorulmalıdır:</a:t>
            </a:r>
            <a:endParaRPr lang="tr-TR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15.Gün içinde ağrınızın ortaya çıktığı zaman hep aynı mı, değişiyor mu? (sabahları uyandığında, akşama doğru, gece uykudan uyandırıyor gibi...)</a:t>
            </a:r>
          </a:p>
          <a:p>
            <a:pPr marL="0" indent="0">
              <a:buNone/>
            </a:pPr>
            <a:r>
              <a:rPr lang="tr-TR" dirty="0"/>
              <a:t>16.Ailede benzer şekilde baş ağrısı olan biri var mı?</a:t>
            </a:r>
          </a:p>
          <a:p>
            <a:pPr marL="0" indent="0">
              <a:buNone/>
            </a:pPr>
            <a:r>
              <a:rPr lang="tr-TR" dirty="0"/>
              <a:t>17.Baş ağrısını arttıran durumlar var mı? (mevsim dönümleri, stres gibi..)</a:t>
            </a:r>
          </a:p>
          <a:p>
            <a:pPr marL="0" indent="0">
              <a:buNone/>
            </a:pPr>
            <a:r>
              <a:rPr lang="tr-TR" dirty="0"/>
              <a:t>18.Baş ağrısını ortaya çıkaran durumlar var mı? (uykusuzluk, açlık, çikolata yemek gibi..)</a:t>
            </a:r>
          </a:p>
          <a:p>
            <a:pPr marL="0" indent="0">
              <a:buNone/>
            </a:pPr>
            <a:r>
              <a:rPr lang="tr-TR" dirty="0"/>
              <a:t>19.Başka hastalığınız var mı?</a:t>
            </a:r>
          </a:p>
          <a:p>
            <a:pPr marL="0" indent="0">
              <a:buNone/>
            </a:pPr>
            <a:r>
              <a:rPr lang="tr-TR" dirty="0"/>
              <a:t>20.Kullandığınız ilaçlar nelerdir?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0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146" y="737100"/>
            <a:ext cx="8117812" cy="52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97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  NÖRO-RADYOLOJİK </a:t>
            </a:r>
            <a:r>
              <a:rPr lang="tr-TR" dirty="0"/>
              <a:t>GÖRÜNTÜLEME İSTEME </a:t>
            </a:r>
            <a:r>
              <a:rPr lang="tr-TR" dirty="0" smtClean="0"/>
              <a:t>ENDİKASYONLARI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Hastanın </a:t>
            </a:r>
            <a:r>
              <a:rPr lang="tr-TR" dirty="0"/>
              <a:t>yaşamındaki ilk veya en kötü BA</a:t>
            </a:r>
          </a:p>
          <a:p>
            <a:r>
              <a:rPr lang="tr-TR" dirty="0" smtClean="0"/>
              <a:t>50 </a:t>
            </a:r>
            <a:r>
              <a:rPr lang="tr-TR" dirty="0"/>
              <a:t>yaşından sonra ortaya çıkan baş ağrısı</a:t>
            </a:r>
          </a:p>
          <a:p>
            <a:r>
              <a:rPr lang="tr-TR" dirty="0" smtClean="0"/>
              <a:t>Baş </a:t>
            </a:r>
            <a:r>
              <a:rPr lang="tr-TR" dirty="0"/>
              <a:t>ağrısı ile birlikte epileptik nöbet</a:t>
            </a:r>
          </a:p>
          <a:p>
            <a:r>
              <a:rPr lang="tr-TR" dirty="0" smtClean="0"/>
              <a:t>İlerleyici </a:t>
            </a:r>
            <a:r>
              <a:rPr lang="tr-TR" dirty="0"/>
              <a:t>veya yeni ortaya çıkan günlük sürekli BA</a:t>
            </a:r>
          </a:p>
          <a:p>
            <a:r>
              <a:rPr lang="tr-TR" dirty="0" smtClean="0"/>
              <a:t>Bilinen </a:t>
            </a:r>
            <a:r>
              <a:rPr lang="tr-TR" dirty="0"/>
              <a:t>kanseri veya HIV olan kişilerde yeni ortaya çıkan BA</a:t>
            </a:r>
          </a:p>
          <a:p>
            <a:r>
              <a:rPr lang="tr-TR" dirty="0" smtClean="0"/>
              <a:t>Bilinen </a:t>
            </a:r>
            <a:r>
              <a:rPr lang="tr-TR" dirty="0" err="1"/>
              <a:t>auralara</a:t>
            </a:r>
            <a:r>
              <a:rPr lang="tr-TR" dirty="0"/>
              <a:t> benzemeyen </a:t>
            </a:r>
            <a:r>
              <a:rPr lang="tr-TR" dirty="0" err="1"/>
              <a:t>aura</a:t>
            </a:r>
            <a:r>
              <a:rPr lang="tr-TR" dirty="0"/>
              <a:t> varsa</a:t>
            </a:r>
          </a:p>
          <a:p>
            <a:r>
              <a:rPr lang="tr-TR" dirty="0" smtClean="0"/>
              <a:t>Nörolojik </a:t>
            </a:r>
            <a:r>
              <a:rPr lang="tr-TR" dirty="0"/>
              <a:t>muayene anormalliği</a:t>
            </a:r>
          </a:p>
          <a:p>
            <a:r>
              <a:rPr lang="tr-TR" dirty="0" smtClean="0"/>
              <a:t>Baş </a:t>
            </a:r>
            <a:r>
              <a:rPr lang="tr-TR" dirty="0"/>
              <a:t>ağrısı ataklarının sıklığında-şiddetinde-klinik özelliklerinde değişme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4149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Sevk </a:t>
            </a:r>
            <a:r>
              <a:rPr lang="tr-TR" dirty="0" smtClean="0"/>
              <a:t>Kriterleri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Nörolojik </a:t>
            </a:r>
            <a:r>
              <a:rPr lang="tr-TR" dirty="0"/>
              <a:t>bulgu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– </a:t>
            </a:r>
            <a:r>
              <a:rPr lang="tr-TR" dirty="0"/>
              <a:t>Ense sertliği ve ateş (menenjit, SAK olasılığı)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– </a:t>
            </a:r>
            <a:r>
              <a:rPr lang="tr-TR" dirty="0" err="1"/>
              <a:t>Konvülsiyon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– </a:t>
            </a:r>
            <a:r>
              <a:rPr lang="tr-TR" dirty="0"/>
              <a:t>Bilinç bulanıklığı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– </a:t>
            </a:r>
            <a:r>
              <a:rPr lang="tr-TR" dirty="0"/>
              <a:t>Görme </a:t>
            </a:r>
            <a:r>
              <a:rPr lang="tr-TR" dirty="0" smtClean="0"/>
              <a:t>bozukluğu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Kafa travması ile birlikte bulantı-kusma, </a:t>
            </a:r>
            <a:r>
              <a:rPr lang="tr-TR" dirty="0" err="1"/>
              <a:t>rinore</a:t>
            </a:r>
            <a:r>
              <a:rPr lang="tr-TR" dirty="0"/>
              <a:t> , </a:t>
            </a:r>
            <a:r>
              <a:rPr lang="tr-TR" dirty="0" err="1" smtClean="0"/>
              <a:t>otore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Sistemik hastalık ve hipertansiyon, taşikardi, ateş gibi semptomlarla birlikte </a:t>
            </a:r>
            <a:r>
              <a:rPr lang="tr-TR" dirty="0" smtClean="0"/>
              <a:t>olması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Ani başlayan ve ilerleme gösteren ya da karakter değiştiren, 1 haftadan uzun süren </a:t>
            </a:r>
            <a:r>
              <a:rPr lang="tr-TR" dirty="0" smtClean="0"/>
              <a:t>ağrı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8640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Sevk Kriterleri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Ikınma ve öksürükle artan baş ağrısı (KİB artışı </a:t>
            </a:r>
            <a:r>
              <a:rPr lang="tr-TR" dirty="0" smtClean="0"/>
              <a:t>?)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50 yaşın üstünde ortaya çıkan </a:t>
            </a:r>
            <a:r>
              <a:rPr lang="tr-TR" dirty="0" smtClean="0"/>
              <a:t>ağrı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Her zamankinden farklı veya çok şiddetli </a:t>
            </a:r>
            <a:r>
              <a:rPr lang="tr-TR" dirty="0" smtClean="0"/>
              <a:t>ağrı</a:t>
            </a:r>
          </a:p>
          <a:p>
            <a:pPr marL="0" indent="0">
              <a:buNone/>
            </a:pPr>
            <a:r>
              <a:rPr lang="tr-TR" dirty="0" smtClean="0"/>
              <a:t>• Baş ağrısının </a:t>
            </a:r>
            <a:r>
              <a:rPr lang="tr-TR" dirty="0"/>
              <a:t>taraf değiştirmeden hep aynı lokalizasyonda </a:t>
            </a:r>
            <a:r>
              <a:rPr lang="tr-TR" dirty="0" smtClean="0"/>
              <a:t>olması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Akut tedaviye yanıt alınamaması (</a:t>
            </a:r>
            <a:r>
              <a:rPr lang="tr-TR" dirty="0" err="1"/>
              <a:t>status</a:t>
            </a:r>
            <a:r>
              <a:rPr lang="tr-TR" dirty="0"/>
              <a:t> </a:t>
            </a:r>
            <a:r>
              <a:rPr lang="tr-TR" dirty="0" err="1"/>
              <a:t>migrenozus</a:t>
            </a:r>
            <a:r>
              <a:rPr lang="tr-TR" dirty="0" smtClean="0"/>
              <a:t>)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Koruyucu tedaviye yanıt </a:t>
            </a:r>
            <a:r>
              <a:rPr lang="tr-TR" dirty="0" smtClean="0"/>
              <a:t>alınamaması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1 aylık tedaviye rağmen iyileşme başlamayan baş ağrısı </a:t>
            </a:r>
            <a:r>
              <a:rPr lang="tr-TR" dirty="0" smtClean="0"/>
              <a:t>durumlarında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440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hlinkClick r:id="rId2"/>
              </a:rPr>
              <a:t>http://</a:t>
            </a:r>
            <a:r>
              <a:rPr lang="tr-TR" dirty="0" smtClean="0">
                <a:hlinkClick r:id="rId2"/>
              </a:rPr>
              <a:t>www.ctf.edu.tr/stek/pdfs/42/4205.pdf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hlinkClick r:id="rId3"/>
              </a:rPr>
              <a:t>https</a:t>
            </a:r>
            <a:r>
              <a:rPr lang="tr-TR" dirty="0">
                <a:hlinkClick r:id="rId3"/>
              </a:rPr>
              <a:t>://</a:t>
            </a:r>
            <a:r>
              <a:rPr lang="tr-TR" dirty="0" smtClean="0">
                <a:hlinkClick r:id="rId3"/>
              </a:rPr>
              <a:t>acikders.ankara.edu.tr/course/view.php?id=3237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BAŞAĞRISI TANI VE TEDAVİ GÜNCEL YAKLAŞIMLAR(Türk Nöroloji Derneği, Baş Ağrısı ve Ağrı Çalışmaları Derneği)</a:t>
            </a:r>
          </a:p>
          <a:p>
            <a:pPr marL="0" indent="0">
              <a:buNone/>
            </a:pPr>
            <a:r>
              <a:rPr lang="tr-TR" dirty="0" err="1"/>
              <a:t>Erdine</a:t>
            </a:r>
            <a:r>
              <a:rPr lang="tr-TR" dirty="0"/>
              <a:t> S. Ağrı mekanizmaları. Klinik Gelişim Dergisi 2007;3(20):8. 3 </a:t>
            </a:r>
          </a:p>
          <a:p>
            <a:pPr marL="0" indent="0">
              <a:buNone/>
            </a:pPr>
            <a:r>
              <a:rPr lang="tr-TR" dirty="0" err="1"/>
              <a:t>Lance</a:t>
            </a:r>
            <a:r>
              <a:rPr lang="tr-TR" dirty="0"/>
              <a:t> JW; </a:t>
            </a:r>
            <a:r>
              <a:rPr lang="tr-TR" dirty="0" err="1"/>
              <a:t>Mechanism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management</a:t>
            </a:r>
            <a:r>
              <a:rPr lang="tr-TR" dirty="0"/>
              <a:t> of </a:t>
            </a:r>
            <a:r>
              <a:rPr lang="tr-TR" dirty="0" err="1"/>
              <a:t>headache</a:t>
            </a:r>
            <a:r>
              <a:rPr lang="tr-TR" dirty="0"/>
              <a:t>. </a:t>
            </a:r>
            <a:r>
              <a:rPr lang="tr-TR" dirty="0" err="1"/>
              <a:t>BH,Oxford</a:t>
            </a:r>
            <a:r>
              <a:rPr lang="tr-TR" dirty="0"/>
              <a:t>, ,</a:t>
            </a:r>
            <a:r>
              <a:rPr lang="tr-TR" dirty="0" smtClean="0"/>
              <a:t>1998</a:t>
            </a:r>
          </a:p>
          <a:p>
            <a:pPr marL="0" indent="0">
              <a:buNone/>
            </a:pPr>
            <a:r>
              <a:rPr lang="tr-TR" sz="2400" dirty="0" smtClean="0"/>
              <a:t>CURRENT AİLE HEKİMLİĞİ TANI VE TEDAVİ(2019)</a:t>
            </a:r>
          </a:p>
          <a:p>
            <a:pPr marL="0" indent="0">
              <a:buNone/>
            </a:pPr>
            <a:r>
              <a:rPr lang="tr-TR" sz="2400" dirty="0" smtClean="0"/>
              <a:t>RAKEL AİLE HEKİMLİĞİ 9. BASKI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644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9458" y="4257856"/>
            <a:ext cx="10515600" cy="1325563"/>
          </a:xfrm>
        </p:spPr>
        <p:txBody>
          <a:bodyPr/>
          <a:lstStyle/>
          <a:p>
            <a:r>
              <a:rPr lang="tr-TR" dirty="0" smtClean="0"/>
              <a:t>                                                 TEŞEKKÜRLER….</a:t>
            </a:r>
            <a:endParaRPr lang="tr-TR" dirty="0"/>
          </a:p>
        </p:txBody>
      </p:sp>
      <p:pic>
        <p:nvPicPr>
          <p:cNvPr id="32770" name="Picture 2" descr="https://galeri8.uludagsozluk.com/426/ygs-ye-gireceklere-tavsiyeler_9968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365125"/>
            <a:ext cx="6179531" cy="58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https://medlineplus.gov/ency/images/ency/fullsize/172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0" y="169817"/>
            <a:ext cx="8660675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35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3196</Words>
  <Application>Microsoft Office PowerPoint</Application>
  <PresentationFormat>Geniş ekran</PresentationFormat>
  <Paragraphs>489</Paragraphs>
  <Slides>85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85</vt:i4>
      </vt:variant>
    </vt:vector>
  </HeadingPairs>
  <TitlesOfParts>
    <vt:vector size="90" baseType="lpstr">
      <vt:lpstr>Arial</vt:lpstr>
      <vt:lpstr>Calibri</vt:lpstr>
      <vt:lpstr>Calibri Light</vt:lpstr>
      <vt:lpstr>Wingdings</vt:lpstr>
      <vt:lpstr>Office Teması</vt:lpstr>
      <vt:lpstr>BAŞ AĞRISINA YAKLAŞIM</vt:lpstr>
      <vt:lpstr>SUNUM PLANI</vt:lpstr>
      <vt:lpstr>PowerPoint Sunusu</vt:lpstr>
      <vt:lpstr> BAŞ AĞRISI NASIL OLUŞUR? </vt:lpstr>
      <vt:lpstr>PowerPoint Sunusu</vt:lpstr>
      <vt:lpstr> Anamnez alırken şu sorular sorulmalıdır: </vt:lpstr>
      <vt:lpstr>PowerPoint Sunusu</vt:lpstr>
      <vt:lpstr>Anamnez alırken şu sorular sorulmalıdır: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BAŞ AĞRILARININ SINIFLANDIRILMASI</vt:lpstr>
      <vt:lpstr>BAŞ AĞRILARININ SINIFLANDIRILMASI</vt:lpstr>
      <vt:lpstr>BAŞ AĞRILARININ SINIFLANDIRILMASI</vt:lpstr>
      <vt:lpstr>BAŞ AĞRILARININ SINIFLANDIRILMASI</vt:lpstr>
      <vt:lpstr> Hikayede sekonder baş ağrısını düşündüren özellikler: </vt:lpstr>
      <vt:lpstr>Hikayede sekonder baş ağrısını düşündüren özellikler:</vt:lpstr>
      <vt:lpstr>Akut ve Şiddetli Baş Ağrıları</vt:lpstr>
      <vt:lpstr>Kronik Baş Ağrıları</vt:lpstr>
      <vt:lpstr>Primer veya sekonder baş ağrıları değerlendirilirken: </vt:lpstr>
      <vt:lpstr>PowerPoint Sunusu</vt:lpstr>
      <vt:lpstr>PowerPoint Sunusu</vt:lpstr>
      <vt:lpstr>Primer veya sekonder baş ağrıları değerlendirilirken: </vt:lpstr>
      <vt:lpstr> 3. İleri yaşlarda görülebilen baş ağrıları: </vt:lpstr>
      <vt:lpstr>3. İleri yaşlarda görülebilen baş ağrıları:</vt:lpstr>
      <vt:lpstr>PowerPoint Sunusu</vt:lpstr>
      <vt:lpstr>PRİMER BAŞ AĞRILARI VE KLİNİK ÖZELLİKLERİ</vt:lpstr>
      <vt:lpstr>PowerPoint Sunusu</vt:lpstr>
      <vt:lpstr>PowerPoint Sunusu</vt:lpstr>
      <vt:lpstr>PowerPoint Sunusu</vt:lpstr>
      <vt:lpstr>         AURASIZ MİGREN TANI KRİTERLERİ</vt:lpstr>
      <vt:lpstr>     AURALI MİGREN TANI KRİTERLERİ</vt:lpstr>
      <vt:lpstr>PowerPoint Sunusu</vt:lpstr>
      <vt:lpstr>PowerPoint Sunusu</vt:lpstr>
      <vt:lpstr>PowerPoint Sunusu</vt:lpstr>
      <vt:lpstr>PowerPoint Sunusu</vt:lpstr>
      <vt:lpstr>PowerPoint Sunusu</vt:lpstr>
      <vt:lpstr> 2.GERİLİM TİPİ BAŞ AĞRISI </vt:lpstr>
      <vt:lpstr>TEDAVİ</vt:lpstr>
      <vt:lpstr>PowerPoint Sunusu</vt:lpstr>
      <vt:lpstr>PowerPoint Sunusu</vt:lpstr>
      <vt:lpstr>PowerPoint Sunusu</vt:lpstr>
      <vt:lpstr>PowerPoint Sunusu</vt:lpstr>
      <vt:lpstr>PowerPoint Sunusu</vt:lpstr>
      <vt:lpstr>TEDAVİ</vt:lpstr>
      <vt:lpstr>PowerPoint Sunusu</vt:lpstr>
      <vt:lpstr>PowerPoint Sunusu</vt:lpstr>
      <vt:lpstr>PowerPoint Sunusu</vt:lpstr>
      <vt:lpstr>PowerPoint Sunusu</vt:lpstr>
      <vt:lpstr>PowerPoint Sunusu</vt:lpstr>
      <vt:lpstr>Trigeminal nevralji (tic douloureux)</vt:lpstr>
      <vt:lpstr>PowerPoint Sunusu</vt:lpstr>
      <vt:lpstr>PowerPoint Sunusu</vt:lpstr>
      <vt:lpstr>PowerPoint Sunusu</vt:lpstr>
      <vt:lpstr>   Baş Ağrısında Ayırıcı Tanılar  </vt:lpstr>
      <vt:lpstr>PowerPoint Sunusu</vt:lpstr>
      <vt:lpstr>SEKONDER BAŞ AĞRILARI</vt:lpstr>
      <vt:lpstr>PowerPoint Sunusu</vt:lpstr>
      <vt:lpstr>PowerPoint Sunusu</vt:lpstr>
      <vt:lpstr>PowerPoint Sunusu</vt:lpstr>
      <vt:lpstr>PowerPoint Sunusu</vt:lpstr>
      <vt:lpstr>PowerPoint Sunusu</vt:lpstr>
      <vt:lpstr>AMERICAN ROMATOLOJİ DERNEĞİ’NİN TANI KRİTERLERİ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Sevk Kriterleri</vt:lpstr>
      <vt:lpstr>Sevk Kriterleri</vt:lpstr>
      <vt:lpstr>                      KAYNAKLAR</vt:lpstr>
      <vt:lpstr>                                                 TEŞEKKÜRLER….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 AĞRISINA YAKLAŞIM</dc:title>
  <dc:creator>user</dc:creator>
  <cp:lastModifiedBy>user</cp:lastModifiedBy>
  <cp:revision>128</cp:revision>
  <dcterms:created xsi:type="dcterms:W3CDTF">2020-01-31T06:58:13Z</dcterms:created>
  <dcterms:modified xsi:type="dcterms:W3CDTF">2020-02-11T06:14:09Z</dcterms:modified>
</cp:coreProperties>
</file>