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7" r:id="rId5"/>
    <p:sldId id="269" r:id="rId6"/>
    <p:sldId id="271" r:id="rId7"/>
    <p:sldId id="272" r:id="rId8"/>
    <p:sldId id="273" r:id="rId9"/>
    <p:sldId id="275" r:id="rId10"/>
    <p:sldId id="276" r:id="rId11"/>
    <p:sldId id="278" r:id="rId12"/>
    <p:sldId id="312" r:id="rId13"/>
    <p:sldId id="279" r:id="rId14"/>
    <p:sldId id="280" r:id="rId15"/>
    <p:sldId id="281" r:id="rId16"/>
    <p:sldId id="283" r:id="rId17"/>
    <p:sldId id="284" r:id="rId18"/>
    <p:sldId id="274" r:id="rId19"/>
    <p:sldId id="285" r:id="rId20"/>
    <p:sldId id="286" r:id="rId21"/>
    <p:sldId id="297" r:id="rId22"/>
    <p:sldId id="296" r:id="rId23"/>
    <p:sldId id="295" r:id="rId24"/>
    <p:sldId id="287" r:id="rId25"/>
    <p:sldId id="300" r:id="rId26"/>
    <p:sldId id="302" r:id="rId27"/>
    <p:sldId id="306" r:id="rId28"/>
    <p:sldId id="305" r:id="rId29"/>
    <p:sldId id="299" r:id="rId30"/>
    <p:sldId id="298" r:id="rId31"/>
    <p:sldId id="311" r:id="rId32"/>
    <p:sldId id="309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55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10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72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86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14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06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27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86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86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9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17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69893-37B1-44A6-85C3-1CD443B23284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980BF-66FE-4FBD-A0A0-236BCD0B1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88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51" y="679269"/>
            <a:ext cx="10398035" cy="493776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766" y="5285407"/>
            <a:ext cx="3788229" cy="66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4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Başlangıçta </a:t>
            </a:r>
            <a:r>
              <a:rPr lang="tr-TR" dirty="0" err="1" smtClean="0"/>
              <a:t>sHT</a:t>
            </a:r>
            <a:r>
              <a:rPr lang="tr-TR" dirty="0" smtClean="0"/>
              <a:t> ve </a:t>
            </a:r>
            <a:r>
              <a:rPr lang="tr-TR" dirty="0" err="1"/>
              <a:t>ötiroid</a:t>
            </a:r>
            <a:r>
              <a:rPr lang="tr-TR" dirty="0"/>
              <a:t> </a:t>
            </a:r>
            <a:r>
              <a:rPr lang="tr-TR" dirty="0" smtClean="0"/>
              <a:t>kadın hastaları karşılaştıran </a:t>
            </a:r>
            <a:r>
              <a:rPr lang="tr-TR" dirty="0" err="1" smtClean="0"/>
              <a:t>kesitsel</a:t>
            </a:r>
            <a:r>
              <a:rPr lang="tr-TR" dirty="0" smtClean="0"/>
              <a:t> bir </a:t>
            </a:r>
            <a:r>
              <a:rPr lang="tr-TR" dirty="0"/>
              <a:t>çalışma </a:t>
            </a:r>
            <a:r>
              <a:rPr lang="tr-TR" dirty="0" smtClean="0"/>
              <a:t>yapıldı.</a:t>
            </a:r>
            <a:endParaRPr lang="tr-TR" dirty="0"/>
          </a:p>
          <a:p>
            <a:r>
              <a:rPr lang="tr-TR" dirty="0" smtClean="0"/>
              <a:t>Daha </a:t>
            </a:r>
            <a:r>
              <a:rPr lang="tr-TR" dirty="0"/>
              <a:t>sonra</a:t>
            </a:r>
            <a:r>
              <a:rPr lang="tr-TR" dirty="0" smtClean="0"/>
              <a:t>, </a:t>
            </a:r>
            <a:r>
              <a:rPr lang="tr-TR" dirty="0" err="1"/>
              <a:t>sHT</a:t>
            </a:r>
            <a:r>
              <a:rPr lang="tr-TR" dirty="0"/>
              <a:t> hastaları </a:t>
            </a:r>
            <a:r>
              <a:rPr lang="tr-TR" dirty="0" smtClean="0"/>
              <a:t>egzersiz </a:t>
            </a:r>
            <a:r>
              <a:rPr lang="tr-TR" dirty="0"/>
              <a:t>programına </a:t>
            </a:r>
            <a:r>
              <a:rPr lang="tr-TR" dirty="0" smtClean="0"/>
              <a:t>katılacak ve katılmayacak şekilde </a:t>
            </a:r>
            <a:r>
              <a:rPr lang="tr-TR" dirty="0" err="1" smtClean="0"/>
              <a:t>randomize</a:t>
            </a:r>
            <a:r>
              <a:rPr lang="tr-TR" dirty="0" smtClean="0"/>
              <a:t> edildi.</a:t>
            </a:r>
          </a:p>
          <a:p>
            <a:r>
              <a:rPr lang="tr-TR" dirty="0" err="1"/>
              <a:t>Prospektif</a:t>
            </a:r>
            <a:r>
              <a:rPr lang="tr-TR" dirty="0"/>
              <a:t> fazdan önce kardiyak yapı ve </a:t>
            </a:r>
            <a:r>
              <a:rPr lang="tr-TR" dirty="0" err="1"/>
              <a:t>kardiyorespiratuar</a:t>
            </a:r>
            <a:r>
              <a:rPr lang="tr-TR" dirty="0"/>
              <a:t> fonksiyonun klinik değerlendirmesi için istirahat </a:t>
            </a:r>
            <a:r>
              <a:rPr lang="tr-TR" dirty="0" smtClean="0"/>
              <a:t>EKO </a:t>
            </a:r>
            <a:r>
              <a:rPr lang="tr-TR" dirty="0"/>
              <a:t>ve egzersiz </a:t>
            </a:r>
            <a:r>
              <a:rPr lang="tr-TR" dirty="0" err="1"/>
              <a:t>kardiyopulmoner</a:t>
            </a:r>
            <a:r>
              <a:rPr lang="tr-TR" dirty="0"/>
              <a:t> testi yapıldı.</a:t>
            </a:r>
          </a:p>
          <a:p>
            <a:r>
              <a:rPr lang="tr-TR" dirty="0" smtClean="0"/>
              <a:t>Egzersiz </a:t>
            </a:r>
            <a:r>
              <a:rPr lang="tr-TR" dirty="0"/>
              <a:t>testi sırasında kan </a:t>
            </a:r>
            <a:r>
              <a:rPr lang="tr-TR" dirty="0" smtClean="0"/>
              <a:t>basıncı ve </a:t>
            </a:r>
            <a:r>
              <a:rPr lang="tr-TR" dirty="0"/>
              <a:t>kalp hızında ciddi değişiklikler </a:t>
            </a:r>
            <a:r>
              <a:rPr lang="tr-TR" dirty="0" smtClean="0"/>
              <a:t>olan 2 </a:t>
            </a:r>
            <a:r>
              <a:rPr lang="tr-TR" dirty="0"/>
              <a:t>hasta </a:t>
            </a:r>
            <a:r>
              <a:rPr lang="tr-TR" dirty="0" smtClean="0"/>
              <a:t>çalışmadan çıkarıldı.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49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Egzersiz eğitimine katılanlar (</a:t>
            </a:r>
            <a:r>
              <a:rPr lang="tr-TR" dirty="0" smtClean="0"/>
              <a:t>n=10</a:t>
            </a:r>
            <a:r>
              <a:rPr lang="tr-TR" dirty="0"/>
              <a:t>) </a:t>
            </a:r>
            <a:r>
              <a:rPr lang="tr-TR" dirty="0" err="1"/>
              <a:t>sHT</a:t>
            </a:r>
            <a:r>
              <a:rPr lang="tr-TR" dirty="0"/>
              <a:t>-Tr, egzersiz eğitimine katılmayanlar (</a:t>
            </a:r>
            <a:r>
              <a:rPr lang="tr-TR" dirty="0" smtClean="0"/>
              <a:t>n=10</a:t>
            </a:r>
            <a:r>
              <a:rPr lang="tr-TR" dirty="0"/>
              <a:t>) </a:t>
            </a:r>
            <a:r>
              <a:rPr lang="tr-TR" dirty="0" err="1"/>
              <a:t>sHT-Sed</a:t>
            </a:r>
            <a:r>
              <a:rPr lang="tr-TR" dirty="0"/>
              <a:t> </a:t>
            </a:r>
            <a:r>
              <a:rPr lang="tr-TR" dirty="0" smtClean="0"/>
              <a:t>olarak belirtildi.</a:t>
            </a:r>
          </a:p>
          <a:p>
            <a:endParaRPr lang="tr-TR" dirty="0" smtClean="0"/>
          </a:p>
          <a:p>
            <a:r>
              <a:rPr lang="tr-TR" dirty="0" smtClean="0"/>
              <a:t>Egzersiz </a:t>
            </a:r>
            <a:r>
              <a:rPr lang="tr-TR" dirty="0"/>
              <a:t>eğitimi, </a:t>
            </a:r>
            <a:r>
              <a:rPr lang="tr-TR" dirty="0" smtClean="0"/>
              <a:t>16 </a:t>
            </a:r>
            <a:r>
              <a:rPr lang="tr-TR" dirty="0"/>
              <a:t>hafta boyunca haftada üç kez aerobik etkinliklerden oluşuyordu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Aerobik egzersiz seansı, dört aşamaya ayrılarak 60 dakikadan oluşuyordu: ısınma (5 dakika), bisiklet (25 dakika), koşu bandı (25 dakika) ve dinlenme (5 dakika).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098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MATERYAL-METOD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sHT-Sed</a:t>
            </a:r>
            <a:r>
              <a:rPr lang="tr-TR" dirty="0"/>
              <a:t> hastalarına normal günlük yaşam aktivitelerini sürdürmeleri söylendi.</a:t>
            </a:r>
          </a:p>
          <a:p>
            <a:endParaRPr lang="tr-TR" dirty="0" smtClean="0"/>
          </a:p>
          <a:p>
            <a:r>
              <a:rPr lang="tr-TR" dirty="0" smtClean="0"/>
              <a:t>Dört </a:t>
            </a:r>
            <a:r>
              <a:rPr lang="tr-TR" dirty="0"/>
              <a:t>aylık müdahale ve gözlemden sonra, çalışmanın başında yapılan testler tekrar edildi.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7546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TSH </a:t>
            </a:r>
            <a:r>
              <a:rPr lang="tr-TR" dirty="0" smtClean="0"/>
              <a:t>referans değerleri 0.35 - 4.94 </a:t>
            </a:r>
            <a:r>
              <a:rPr lang="tr-TR" dirty="0" err="1" smtClean="0"/>
              <a:t>mUI</a:t>
            </a:r>
            <a:r>
              <a:rPr lang="tr-TR" dirty="0" smtClean="0"/>
              <a:t>/</a:t>
            </a:r>
            <a:r>
              <a:rPr lang="tr-TR" dirty="0" err="1" smtClean="0"/>
              <a:t>mL</a:t>
            </a:r>
            <a:r>
              <a:rPr lang="tr-TR" dirty="0" smtClean="0"/>
              <a:t>  </a:t>
            </a:r>
          </a:p>
          <a:p>
            <a:r>
              <a:rPr lang="tr-TR" dirty="0" smtClean="0"/>
              <a:t>sT4 </a:t>
            </a:r>
            <a:r>
              <a:rPr lang="tr-TR" dirty="0"/>
              <a:t>için referans </a:t>
            </a:r>
            <a:r>
              <a:rPr lang="tr-TR" dirty="0" smtClean="0"/>
              <a:t>değerleri 0.70 - 1.48 </a:t>
            </a:r>
            <a:r>
              <a:rPr lang="tr-TR" dirty="0" err="1" smtClean="0"/>
              <a:t>ng</a:t>
            </a:r>
            <a:r>
              <a:rPr lang="tr-TR" dirty="0" smtClean="0"/>
              <a:t>/</a:t>
            </a:r>
            <a:r>
              <a:rPr lang="tr-TR" dirty="0" err="1" smtClean="0"/>
              <a:t>dL</a:t>
            </a:r>
            <a:r>
              <a:rPr lang="tr-TR" dirty="0" smtClean="0"/>
              <a:t> alındı.</a:t>
            </a:r>
            <a:endParaRPr lang="tr-TR" dirty="0"/>
          </a:p>
          <a:p>
            <a:r>
              <a:rPr lang="tr-TR" dirty="0" smtClean="0"/>
              <a:t>Anti-TPO seviyeleri &gt; </a:t>
            </a:r>
            <a:r>
              <a:rPr lang="tr-TR" dirty="0"/>
              <a:t>35 UI / </a:t>
            </a:r>
            <a:r>
              <a:rPr lang="tr-TR" dirty="0" err="1"/>
              <a:t>mL</a:t>
            </a:r>
            <a:r>
              <a:rPr lang="tr-TR" dirty="0"/>
              <a:t> pozitif olarak kabul edildi</a:t>
            </a:r>
            <a:r>
              <a:rPr lang="tr-TR" dirty="0" smtClean="0"/>
              <a:t>.</a:t>
            </a:r>
          </a:p>
          <a:p>
            <a:r>
              <a:rPr lang="tr-TR" dirty="0"/>
              <a:t>Fiziksel aktivite seviyesi, </a:t>
            </a:r>
            <a:r>
              <a:rPr lang="tr-TR" dirty="0" err="1" smtClean="0"/>
              <a:t>Baecke’s</a:t>
            </a:r>
            <a:r>
              <a:rPr lang="tr-TR" dirty="0" smtClean="0"/>
              <a:t> </a:t>
            </a:r>
            <a:r>
              <a:rPr lang="tr-TR" dirty="0" err="1"/>
              <a:t>Habitual</a:t>
            </a:r>
            <a:r>
              <a:rPr lang="tr-TR" dirty="0"/>
              <a:t> Fiziksel Aktivite Anketi </a:t>
            </a:r>
            <a:r>
              <a:rPr lang="tr-TR" dirty="0" smtClean="0"/>
              <a:t>kullanılarak </a:t>
            </a:r>
            <a:r>
              <a:rPr lang="tr-TR" dirty="0" smtClean="0"/>
              <a:t>değerlendirildi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Antropometrik</a:t>
            </a:r>
            <a:r>
              <a:rPr lang="tr-TR" dirty="0"/>
              <a:t> değerlendirmede Vücut Kitle </a:t>
            </a:r>
            <a:r>
              <a:rPr lang="tr-TR" dirty="0" smtClean="0"/>
              <a:t>İndeksi(BMI; </a:t>
            </a:r>
            <a:r>
              <a:rPr lang="tr-TR" dirty="0"/>
              <a:t>kg / m2</a:t>
            </a:r>
            <a:r>
              <a:rPr lang="tr-TR" dirty="0" smtClean="0"/>
              <a:t>) </a:t>
            </a:r>
            <a:r>
              <a:rPr lang="tr-TR" dirty="0" smtClean="0"/>
              <a:t>kullanıldı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3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Hipotiroidizmin</a:t>
            </a:r>
            <a:r>
              <a:rPr lang="tr-TR" dirty="0"/>
              <a:t> spesifik </a:t>
            </a:r>
            <a:r>
              <a:rPr lang="tr-TR" dirty="0" smtClean="0"/>
              <a:t>semptomları </a:t>
            </a:r>
            <a:r>
              <a:rPr lang="tr-TR" dirty="0" err="1" smtClean="0"/>
              <a:t>Billewicz</a:t>
            </a:r>
            <a:r>
              <a:rPr lang="tr-TR" dirty="0" smtClean="0"/>
              <a:t> </a:t>
            </a:r>
            <a:r>
              <a:rPr lang="tr-TR" dirty="0"/>
              <a:t>ölçeği ile değerlendirildi</a:t>
            </a:r>
            <a:r>
              <a:rPr lang="tr-TR" dirty="0" smtClean="0"/>
              <a:t>.</a:t>
            </a:r>
          </a:p>
          <a:p>
            <a:r>
              <a:rPr lang="tr-TR" dirty="0"/>
              <a:t>Ölçek, </a:t>
            </a:r>
            <a:r>
              <a:rPr lang="tr-TR" dirty="0" err="1" smtClean="0"/>
              <a:t>hipotiroidizmin</a:t>
            </a:r>
            <a:r>
              <a:rPr lang="tr-TR" dirty="0" smtClean="0"/>
              <a:t> 12 </a:t>
            </a:r>
            <a:r>
              <a:rPr lang="tr-TR" dirty="0"/>
              <a:t>klinik </a:t>
            </a:r>
            <a:r>
              <a:rPr lang="tr-TR" dirty="0" smtClean="0"/>
              <a:t>belirtilerinden </a:t>
            </a:r>
            <a:r>
              <a:rPr lang="tr-TR" dirty="0"/>
              <a:t>oluşur: 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sz="2600" dirty="0" smtClean="0"/>
              <a:t>kuru </a:t>
            </a:r>
            <a:r>
              <a:rPr lang="tr-TR" sz="2600" dirty="0"/>
              <a:t>cilt, kaba cilt, terlemenin azalması, kilo alımı, </a:t>
            </a:r>
            <a:r>
              <a:rPr lang="tr-TR" sz="2600" dirty="0" err="1"/>
              <a:t>parestezi</a:t>
            </a:r>
            <a:r>
              <a:rPr lang="tr-TR" sz="2600" dirty="0"/>
              <a:t>, ses kısıklığı, işitme kaybı, </a:t>
            </a:r>
            <a:r>
              <a:rPr lang="tr-TR" sz="2600" dirty="0" smtClean="0"/>
              <a:t>kabızlık, </a:t>
            </a:r>
            <a:r>
              <a:rPr lang="tr-TR" sz="2600" dirty="0" err="1" smtClean="0"/>
              <a:t>periorbital</a:t>
            </a:r>
            <a:r>
              <a:rPr lang="tr-TR" sz="2600" dirty="0" smtClean="0"/>
              <a:t> </a:t>
            </a:r>
            <a:r>
              <a:rPr lang="tr-TR" sz="2600" dirty="0"/>
              <a:t>ödem, </a:t>
            </a:r>
            <a:r>
              <a:rPr lang="tr-TR" sz="2600" dirty="0" smtClean="0"/>
              <a:t>hareketlerin yavaşlaması, </a:t>
            </a:r>
            <a:r>
              <a:rPr lang="tr-TR" sz="2600" dirty="0"/>
              <a:t>soğuk cilt ve </a:t>
            </a:r>
            <a:r>
              <a:rPr lang="tr-TR" sz="2600" dirty="0" smtClean="0"/>
              <a:t>azalmış </a:t>
            </a:r>
            <a:r>
              <a:rPr lang="tr-TR" sz="2600" dirty="0" err="1" smtClean="0"/>
              <a:t>aşil</a:t>
            </a:r>
            <a:r>
              <a:rPr lang="tr-TR" sz="2600" dirty="0" smtClean="0"/>
              <a:t> refleksi</a:t>
            </a:r>
          </a:p>
          <a:p>
            <a:r>
              <a:rPr lang="tr-TR" dirty="0" smtClean="0"/>
              <a:t>Semptomların varlığında 1 puan, yokluğunda 0 puan verildi.</a:t>
            </a:r>
          </a:p>
          <a:p>
            <a:r>
              <a:rPr lang="tr-TR" dirty="0" smtClean="0"/>
              <a:t>Toplam puan; </a:t>
            </a:r>
            <a:r>
              <a:rPr lang="tr-TR" dirty="0" err="1"/>
              <a:t>ö</a:t>
            </a:r>
            <a:r>
              <a:rPr lang="tr-TR" dirty="0" err="1" smtClean="0"/>
              <a:t>tiroid</a:t>
            </a:r>
            <a:r>
              <a:rPr lang="tr-TR" dirty="0" smtClean="0"/>
              <a:t> </a:t>
            </a:r>
            <a:r>
              <a:rPr lang="tr-TR" dirty="0"/>
              <a:t>kadınlarda </a:t>
            </a:r>
            <a:r>
              <a:rPr lang="tr-TR" dirty="0" smtClean="0"/>
              <a:t>&lt;3 , </a:t>
            </a:r>
            <a:r>
              <a:rPr lang="tr-TR" dirty="0" err="1" smtClean="0"/>
              <a:t>sHT’de</a:t>
            </a:r>
            <a:r>
              <a:rPr lang="tr-TR" dirty="0" smtClean="0"/>
              <a:t> 3 - </a:t>
            </a:r>
            <a:r>
              <a:rPr lang="tr-TR" dirty="0"/>
              <a:t>5 </a:t>
            </a:r>
            <a:r>
              <a:rPr lang="tr-TR" dirty="0" smtClean="0"/>
              <a:t>arasında </a:t>
            </a:r>
            <a:r>
              <a:rPr lang="tr-TR" dirty="0"/>
              <a:t>ve </a:t>
            </a:r>
            <a:r>
              <a:rPr lang="tr-TR" dirty="0" err="1"/>
              <a:t>hipotiroidizmde</a:t>
            </a:r>
            <a:r>
              <a:rPr lang="tr-TR" dirty="0"/>
              <a:t> &gt;</a:t>
            </a:r>
            <a:r>
              <a:rPr lang="tr-TR" dirty="0" smtClean="0"/>
              <a:t>5 beklenir.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161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Katılımcıların </a:t>
            </a:r>
            <a:r>
              <a:rPr lang="tr-TR" dirty="0" err="1" smtClean="0"/>
              <a:t>HRQoL'leri</a:t>
            </a:r>
            <a:r>
              <a:rPr lang="tr-TR" dirty="0" smtClean="0"/>
              <a:t> </a:t>
            </a:r>
            <a:r>
              <a:rPr lang="en-US" dirty="0"/>
              <a:t>SF-36 (Medical Outcomes Study 36 – Item Short-Form Health Survey</a:t>
            </a:r>
            <a:r>
              <a:rPr lang="en-US" dirty="0" smtClean="0"/>
              <a:t>)</a:t>
            </a:r>
            <a:r>
              <a:rPr lang="tr-TR" dirty="0" smtClean="0"/>
              <a:t> anketi kullanılarak hesaplanmış.</a:t>
            </a:r>
          </a:p>
          <a:p>
            <a:r>
              <a:rPr lang="tr-TR" dirty="0" smtClean="0"/>
              <a:t>SF-36 anketi, 8 kısım ve 36 </a:t>
            </a:r>
            <a:r>
              <a:rPr lang="tr-TR" dirty="0"/>
              <a:t>maddeden oluşur: 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sz="2600" u="sng" dirty="0" smtClean="0"/>
              <a:t>Fiziksel bileşen: </a:t>
            </a:r>
            <a:r>
              <a:rPr lang="tr-TR" sz="2600" dirty="0" smtClean="0"/>
              <a:t>fonksiyonel </a:t>
            </a:r>
            <a:r>
              <a:rPr lang="tr-TR" sz="2600" dirty="0"/>
              <a:t>kapasite, fiziksel yönler, ağrı, genel </a:t>
            </a:r>
            <a:r>
              <a:rPr lang="tr-TR" sz="2600" dirty="0" smtClean="0"/>
              <a:t>sağlık</a:t>
            </a:r>
          </a:p>
          <a:p>
            <a:pPr>
              <a:buFont typeface="Wingdings" pitchFamily="2" charset="2"/>
              <a:buChar char="Ø"/>
            </a:pPr>
            <a:r>
              <a:rPr lang="tr-TR" sz="2600" u="sng" dirty="0" smtClean="0"/>
              <a:t>Zihinsel bileşen: </a:t>
            </a:r>
            <a:r>
              <a:rPr lang="tr-TR" sz="2600" dirty="0" smtClean="0"/>
              <a:t>canlılık</a:t>
            </a:r>
            <a:r>
              <a:rPr lang="tr-TR" sz="2600" dirty="0"/>
              <a:t>, sosyal yönler, duygusal yönler ve zihinsel </a:t>
            </a:r>
            <a:r>
              <a:rPr lang="tr-TR" sz="2600" dirty="0" smtClean="0"/>
              <a:t>sağlık</a:t>
            </a:r>
          </a:p>
          <a:p>
            <a:endParaRPr lang="tr-TR" dirty="0" smtClean="0"/>
          </a:p>
          <a:p>
            <a:r>
              <a:rPr lang="tr-TR" dirty="0" smtClean="0"/>
              <a:t>Cevaplar </a:t>
            </a:r>
            <a:r>
              <a:rPr lang="tr-TR" dirty="0" err="1"/>
              <a:t>likert</a:t>
            </a:r>
            <a:r>
              <a:rPr lang="tr-TR" dirty="0"/>
              <a:t> ölçeğinde </a:t>
            </a:r>
            <a:r>
              <a:rPr lang="tr-TR" dirty="0" smtClean="0"/>
              <a:t>sunulmuş.</a:t>
            </a:r>
            <a:endParaRPr lang="tr-TR" dirty="0"/>
          </a:p>
          <a:p>
            <a:r>
              <a:rPr lang="tr-TR" dirty="0" smtClean="0"/>
              <a:t>Her </a:t>
            </a:r>
            <a:r>
              <a:rPr lang="tr-TR" dirty="0"/>
              <a:t>alanın skoru 0 ile 100 puan arasında değişmekte olup skor </a:t>
            </a:r>
            <a:r>
              <a:rPr lang="tr-TR" dirty="0" smtClean="0"/>
              <a:t>yükseldikçe </a:t>
            </a:r>
            <a:r>
              <a:rPr lang="tr-TR" dirty="0" err="1" smtClean="0"/>
              <a:t>HRQoL</a:t>
            </a:r>
            <a:r>
              <a:rPr lang="tr-TR" dirty="0" smtClean="0"/>
              <a:t> yükselmektedir.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483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000" b="1" dirty="0" smtClean="0"/>
              <a:t>İstatistiksel analiz:</a:t>
            </a:r>
          </a:p>
          <a:p>
            <a:endParaRPr lang="tr-TR" dirty="0" smtClean="0"/>
          </a:p>
          <a:p>
            <a:r>
              <a:rPr lang="tr-TR" dirty="0" err="1" smtClean="0"/>
              <a:t>Kesitsel</a:t>
            </a:r>
            <a:r>
              <a:rPr lang="tr-TR" dirty="0" smtClean="0"/>
              <a:t> </a:t>
            </a:r>
            <a:r>
              <a:rPr lang="tr-TR" dirty="0"/>
              <a:t>çalışmada, hastalar ve </a:t>
            </a:r>
            <a:r>
              <a:rPr lang="tr-TR" dirty="0" err="1"/>
              <a:t>ötiroid</a:t>
            </a:r>
            <a:r>
              <a:rPr lang="tr-TR" dirty="0"/>
              <a:t> kadınlar arasındaki </a:t>
            </a:r>
            <a:r>
              <a:rPr lang="tr-TR" dirty="0" smtClean="0"/>
              <a:t>karşılaştırmalar </a:t>
            </a:r>
            <a:r>
              <a:rPr lang="tr-TR" dirty="0" err="1" smtClean="0"/>
              <a:t>Student</a:t>
            </a:r>
            <a:r>
              <a:rPr lang="tr-TR" dirty="0" smtClean="0"/>
              <a:t> </a:t>
            </a:r>
            <a:r>
              <a:rPr lang="tr-TR" dirty="0"/>
              <a:t>t </a:t>
            </a:r>
            <a:r>
              <a:rPr lang="tr-TR" dirty="0" smtClean="0"/>
              <a:t>testi </a:t>
            </a:r>
            <a:r>
              <a:rPr lang="tr-TR" dirty="0"/>
              <a:t>veya Mann-</a:t>
            </a:r>
            <a:r>
              <a:rPr lang="tr-TR" dirty="0" err="1"/>
              <a:t>Whitney</a:t>
            </a:r>
            <a:r>
              <a:rPr lang="tr-TR" dirty="0"/>
              <a:t> testi kullanılarak ölçülmüştür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Gruplar </a:t>
            </a:r>
            <a:r>
              <a:rPr lang="tr-TR" dirty="0"/>
              <a:t>ve zaman arasındaki anlamlı farkların olup olmadığını belirlemek için iki yönlü olarak </a:t>
            </a:r>
            <a:r>
              <a:rPr lang="tr-TR" dirty="0" smtClean="0"/>
              <a:t>tekrarlanan </a:t>
            </a:r>
            <a:r>
              <a:rPr lang="tr-TR" dirty="0" err="1"/>
              <a:t>varyans</a:t>
            </a:r>
            <a:r>
              <a:rPr lang="tr-TR" dirty="0"/>
              <a:t> </a:t>
            </a:r>
            <a:r>
              <a:rPr lang="tr-TR" dirty="0" smtClean="0"/>
              <a:t>analiz ölçümleri </a:t>
            </a:r>
            <a:r>
              <a:rPr lang="tr-TR" dirty="0"/>
              <a:t>(ANOVA (2X2)) yapıldı.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628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Nitel </a:t>
            </a:r>
            <a:r>
              <a:rPr lang="tr-TR" dirty="0"/>
              <a:t>değişkenlerin analizi için </a:t>
            </a:r>
            <a:r>
              <a:rPr lang="tr-TR" dirty="0" err="1" smtClean="0"/>
              <a:t>Fisher</a:t>
            </a:r>
            <a:r>
              <a:rPr lang="tr-TR" dirty="0" smtClean="0"/>
              <a:t> Kesin </a:t>
            </a:r>
            <a:r>
              <a:rPr lang="tr-TR" dirty="0"/>
              <a:t>Testi </a:t>
            </a:r>
            <a:r>
              <a:rPr lang="tr-TR" dirty="0" smtClean="0"/>
              <a:t>kullanıldı.</a:t>
            </a:r>
          </a:p>
          <a:p>
            <a:endParaRPr lang="tr-TR" dirty="0" smtClean="0"/>
          </a:p>
          <a:p>
            <a:r>
              <a:rPr lang="tr-TR" dirty="0" smtClean="0"/>
              <a:t>Nicel </a:t>
            </a:r>
            <a:r>
              <a:rPr lang="tr-TR" dirty="0"/>
              <a:t>değişkenler arasındaki ilişki </a:t>
            </a:r>
            <a:r>
              <a:rPr lang="tr-TR" dirty="0" err="1" smtClean="0"/>
              <a:t>Pearson</a:t>
            </a:r>
            <a:r>
              <a:rPr lang="tr-TR" dirty="0" smtClean="0"/>
              <a:t> </a:t>
            </a:r>
            <a:r>
              <a:rPr lang="tr-TR" dirty="0"/>
              <a:t>K</a:t>
            </a:r>
            <a:r>
              <a:rPr lang="tr-TR" dirty="0" smtClean="0"/>
              <a:t>orelasyon Testi </a:t>
            </a:r>
            <a:r>
              <a:rPr lang="tr-TR" dirty="0"/>
              <a:t>kullanılarak yapıldı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İstatistiksel </a:t>
            </a:r>
            <a:r>
              <a:rPr lang="tr-TR" dirty="0"/>
              <a:t>analiz, </a:t>
            </a:r>
            <a:r>
              <a:rPr lang="tr-TR" dirty="0" smtClean="0"/>
              <a:t>SPSS </a:t>
            </a:r>
            <a:r>
              <a:rPr lang="tr-TR" dirty="0"/>
              <a:t>istatistik sürümü </a:t>
            </a:r>
            <a:r>
              <a:rPr lang="tr-TR" dirty="0" smtClean="0"/>
              <a:t>24.0 (IBM </a:t>
            </a:r>
            <a:r>
              <a:rPr lang="tr-TR" dirty="0" err="1"/>
              <a:t>Corp</a:t>
            </a:r>
            <a:r>
              <a:rPr lang="tr-TR" dirty="0"/>
              <a:t>., </a:t>
            </a:r>
            <a:r>
              <a:rPr lang="tr-TR" dirty="0" err="1" smtClean="0"/>
              <a:t>Armonk,NY</a:t>
            </a:r>
            <a:r>
              <a:rPr lang="tr-TR" dirty="0"/>
              <a:t>) kullanılarak yapılmıştır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Anlamlılık </a:t>
            </a:r>
            <a:r>
              <a:rPr lang="tr-TR" dirty="0"/>
              <a:t>düzeyi P &lt;0.05 olarak ayarlandı.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8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0" y="1280159"/>
            <a:ext cx="8164286" cy="5473337"/>
          </a:xfrm>
        </p:spPr>
      </p:pic>
      <p:cxnSp>
        <p:nvCxnSpPr>
          <p:cNvPr id="10" name="Düz Bağlayıcı 9"/>
          <p:cNvCxnSpPr/>
          <p:nvPr/>
        </p:nvCxnSpPr>
        <p:spPr>
          <a:xfrm>
            <a:off x="5799909" y="2481943"/>
            <a:ext cx="3853542" cy="1306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6100354" y="3370217"/>
            <a:ext cx="3213463" cy="130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>
            <a:off x="6100354" y="3605349"/>
            <a:ext cx="3213463" cy="130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6100354" y="4049486"/>
            <a:ext cx="3331029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63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 err="1" smtClean="0"/>
              <a:t>Kesitsel</a:t>
            </a:r>
            <a:r>
              <a:rPr lang="tr-TR" u="sng" dirty="0" smtClean="0"/>
              <a:t> çalışma:</a:t>
            </a:r>
          </a:p>
          <a:p>
            <a:r>
              <a:rPr lang="tr-TR" dirty="0" smtClean="0"/>
              <a:t>Anti-TPO; </a:t>
            </a:r>
            <a:r>
              <a:rPr lang="tr-TR" dirty="0" err="1" smtClean="0"/>
              <a:t>sHT</a:t>
            </a:r>
            <a:r>
              <a:rPr lang="tr-TR" dirty="0" smtClean="0"/>
              <a:t> </a:t>
            </a:r>
            <a:r>
              <a:rPr lang="tr-TR" dirty="0"/>
              <a:t>grubunda </a:t>
            </a:r>
            <a:r>
              <a:rPr lang="tr-TR" dirty="0" smtClean="0"/>
              <a:t>% </a:t>
            </a:r>
            <a:r>
              <a:rPr lang="tr-TR" dirty="0"/>
              <a:t>41 oranında </a:t>
            </a:r>
            <a:r>
              <a:rPr lang="tr-TR" dirty="0" smtClean="0"/>
              <a:t>pozitif iken, </a:t>
            </a:r>
            <a:r>
              <a:rPr lang="tr-TR" dirty="0" err="1" smtClean="0"/>
              <a:t>ötiroid</a:t>
            </a:r>
            <a:r>
              <a:rPr lang="tr-TR" dirty="0" smtClean="0"/>
              <a:t> kadınların tümünde negatif </a:t>
            </a:r>
            <a:r>
              <a:rPr lang="tr-TR" dirty="0"/>
              <a:t>olarak bulundu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Gruplar </a:t>
            </a:r>
            <a:r>
              <a:rPr lang="tr-TR" dirty="0"/>
              <a:t>arasında </a:t>
            </a:r>
            <a:r>
              <a:rPr lang="tr-TR" dirty="0" smtClean="0"/>
              <a:t>yaş </a:t>
            </a:r>
            <a:r>
              <a:rPr lang="tr-TR" dirty="0"/>
              <a:t>(p = 0.85), vücut </a:t>
            </a:r>
            <a:r>
              <a:rPr lang="tr-TR" dirty="0" smtClean="0"/>
              <a:t>kütlesi </a:t>
            </a:r>
            <a:r>
              <a:rPr lang="tr-TR" dirty="0"/>
              <a:t>(p = 0.91), </a:t>
            </a:r>
            <a:r>
              <a:rPr lang="tr-TR" dirty="0" smtClean="0"/>
              <a:t>VKİ </a:t>
            </a:r>
            <a:r>
              <a:rPr lang="tr-TR" dirty="0"/>
              <a:t>(p = 0.94) ve menopoz </a:t>
            </a:r>
            <a:r>
              <a:rPr lang="tr-TR" dirty="0" smtClean="0"/>
              <a:t>durumu potansiyelleri </a:t>
            </a:r>
            <a:r>
              <a:rPr lang="tr-TR" dirty="0"/>
              <a:t>açısından anlamlı fark yoktu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sHT</a:t>
            </a:r>
            <a:r>
              <a:rPr lang="tr-TR" dirty="0" smtClean="0"/>
              <a:t> </a:t>
            </a:r>
            <a:r>
              <a:rPr lang="tr-TR" dirty="0"/>
              <a:t>hastaları daha düşük fiziksel aktivite seviyeleri (p &lt;0.001) ve daha fazla sayıda </a:t>
            </a:r>
            <a:r>
              <a:rPr lang="tr-TR" dirty="0" smtClean="0"/>
              <a:t>semptom </a:t>
            </a:r>
            <a:r>
              <a:rPr lang="tr-TR" dirty="0"/>
              <a:t>gösterdi (p = 0.02).</a:t>
            </a:r>
          </a:p>
        </p:txBody>
      </p:sp>
    </p:spTree>
    <p:extLst>
      <p:ext uri="{BB962C8B-B14F-4D97-AF65-F5344CB8AC3E}">
        <p14:creationId xmlns:p14="http://schemas.microsoft.com/office/powerpoint/2010/main" val="32872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561703"/>
            <a:ext cx="10058400" cy="26648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sz="4900" b="1" dirty="0" smtClean="0"/>
              <a:t>Egzersiz eğitimi, </a:t>
            </a:r>
            <a:r>
              <a:rPr lang="tr-TR" sz="4900" b="1" dirty="0" err="1" smtClean="0"/>
              <a:t>subklinik</a:t>
            </a:r>
            <a:r>
              <a:rPr lang="tr-TR" sz="4900" b="1" dirty="0" smtClean="0"/>
              <a:t> </a:t>
            </a:r>
            <a:r>
              <a:rPr lang="tr-TR" sz="4900" b="1" dirty="0" err="1" smtClean="0"/>
              <a:t>hipotiroidizmli</a:t>
            </a:r>
            <a:r>
              <a:rPr lang="tr-TR" sz="4900" b="1" dirty="0" smtClean="0"/>
              <a:t> kadınlarda yaşam kalitesini artırır: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4900" b="1" dirty="0" err="1" smtClean="0"/>
              <a:t>randomize</a:t>
            </a:r>
            <a:r>
              <a:rPr lang="tr-TR" sz="4900" b="1" dirty="0" smtClean="0"/>
              <a:t> klinik çalışma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913016"/>
            <a:ext cx="10058400" cy="2956077"/>
          </a:xfrm>
        </p:spPr>
        <p:txBody>
          <a:bodyPr/>
          <a:lstStyle/>
          <a:p>
            <a:pPr marL="0" indent="0" algn="ctr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Arş. Gör. Dr. Kevser</a:t>
            </a:r>
            <a:r>
              <a:rPr lang="tr-TR" sz="2400" dirty="0" smtClean="0"/>
              <a:t> PALA</a:t>
            </a:r>
          </a:p>
          <a:p>
            <a:pPr marL="0" indent="0" algn="ctr">
              <a:buNone/>
            </a:pPr>
            <a:r>
              <a:rPr lang="tr-TR" sz="2400" dirty="0" smtClean="0"/>
              <a:t>KTÜ Tıp Fakültesi Aile Hekimliği AD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tr-TR" sz="2400" dirty="0" smtClean="0"/>
              <a:t>26</a:t>
            </a:r>
            <a:r>
              <a:rPr lang="tr-TR" sz="2400" dirty="0" smtClean="0">
                <a:solidFill>
                  <a:schemeClr val="tx1"/>
                </a:solidFill>
              </a:rPr>
              <a:t>.03.2019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23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LQRH ile ilgili olarak, </a:t>
            </a:r>
            <a:r>
              <a:rPr lang="tr-TR" dirty="0" err="1"/>
              <a:t>sHT</a:t>
            </a:r>
            <a:r>
              <a:rPr lang="tr-TR" dirty="0"/>
              <a:t> hastaları “fonksiyonel kapasite” alanında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p = 0.02) </a:t>
            </a:r>
            <a:r>
              <a:rPr lang="tr-TR" dirty="0" err="1" smtClean="0"/>
              <a:t>ötiroid</a:t>
            </a:r>
            <a:r>
              <a:rPr lang="tr-TR" dirty="0" smtClean="0"/>
              <a:t> kadınlar </a:t>
            </a:r>
            <a:r>
              <a:rPr lang="tr-TR" dirty="0"/>
              <a:t>ile karşılaştırıldığında daha düşük puanlar göstermiştir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Diğer </a:t>
            </a:r>
            <a:r>
              <a:rPr lang="tr-TR" dirty="0"/>
              <a:t>alanlarda gruplar arasında önemli bir fark </a:t>
            </a:r>
            <a:r>
              <a:rPr lang="tr-TR" dirty="0" smtClean="0"/>
              <a:t>gözlenmedi.</a:t>
            </a:r>
          </a:p>
          <a:p>
            <a:endParaRPr lang="tr-TR" dirty="0" smtClean="0"/>
          </a:p>
          <a:p>
            <a:r>
              <a:rPr lang="tr-TR" dirty="0" smtClean="0"/>
              <a:t>TSH, semptomlar ve </a:t>
            </a:r>
            <a:r>
              <a:rPr lang="tr-TR" dirty="0"/>
              <a:t>yaşam kalitesi arasında ilişki bulunmadı (p&gt; 0.05</a:t>
            </a:r>
            <a:r>
              <a:rPr lang="tr-TR" dirty="0" smtClean="0"/>
              <a:t>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436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 err="1" smtClean="0"/>
              <a:t>Randomize</a:t>
            </a:r>
            <a:r>
              <a:rPr lang="tr-TR" u="sng" dirty="0" smtClean="0"/>
              <a:t> klinik çalışma:</a:t>
            </a:r>
          </a:p>
          <a:p>
            <a:pPr>
              <a:lnSpc>
                <a:spcPct val="100000"/>
              </a:lnSpc>
            </a:pPr>
            <a:endParaRPr lang="tr-TR" dirty="0" smtClean="0"/>
          </a:p>
          <a:p>
            <a:pPr>
              <a:lnSpc>
                <a:spcPct val="100000"/>
              </a:lnSpc>
            </a:pPr>
            <a:r>
              <a:rPr lang="tr-TR" dirty="0" err="1" smtClean="0"/>
              <a:t>Randomizasyon</a:t>
            </a:r>
            <a:r>
              <a:rPr lang="tr-TR" dirty="0" smtClean="0"/>
              <a:t> </a:t>
            </a:r>
            <a:r>
              <a:rPr lang="tr-TR" dirty="0"/>
              <a:t>sonrası, </a:t>
            </a:r>
            <a:r>
              <a:rPr lang="tr-TR" dirty="0" err="1"/>
              <a:t>sHT</a:t>
            </a:r>
            <a:r>
              <a:rPr lang="tr-TR" dirty="0"/>
              <a:t>-Tr ve </a:t>
            </a:r>
            <a:r>
              <a:rPr lang="tr-TR" dirty="0" err="1"/>
              <a:t>sHT-Sed</a:t>
            </a:r>
            <a:r>
              <a:rPr lang="tr-TR" dirty="0"/>
              <a:t> grupları arasında </a:t>
            </a:r>
            <a:r>
              <a:rPr lang="tr-TR" dirty="0" smtClean="0"/>
              <a:t>yaş (p=0.25), TSH </a:t>
            </a:r>
            <a:r>
              <a:rPr lang="tr-TR" dirty="0"/>
              <a:t>(</a:t>
            </a:r>
            <a:r>
              <a:rPr lang="tr-TR" dirty="0" smtClean="0"/>
              <a:t>p=0.85</a:t>
            </a:r>
            <a:r>
              <a:rPr lang="tr-TR" dirty="0"/>
              <a:t>), T4 (</a:t>
            </a:r>
            <a:r>
              <a:rPr lang="tr-TR" dirty="0" smtClean="0"/>
              <a:t>p=0.74</a:t>
            </a:r>
            <a:r>
              <a:rPr lang="tr-TR" dirty="0"/>
              <a:t>), vücut </a:t>
            </a:r>
            <a:r>
              <a:rPr lang="tr-TR" dirty="0" smtClean="0"/>
              <a:t>kütlesi </a:t>
            </a:r>
            <a:r>
              <a:rPr lang="tr-TR" dirty="0"/>
              <a:t>(</a:t>
            </a:r>
            <a:r>
              <a:rPr lang="tr-TR" dirty="0" smtClean="0"/>
              <a:t>p=0.35</a:t>
            </a:r>
            <a:r>
              <a:rPr lang="tr-TR" dirty="0" smtClean="0"/>
              <a:t>), VKİ </a:t>
            </a:r>
            <a:r>
              <a:rPr lang="tr-TR" dirty="0" smtClean="0"/>
              <a:t>(p=0.35), </a:t>
            </a:r>
            <a:r>
              <a:rPr lang="tr-TR" dirty="0"/>
              <a:t>fiziksel aktivite seviyesi (</a:t>
            </a:r>
            <a:r>
              <a:rPr lang="tr-TR" dirty="0" smtClean="0"/>
              <a:t>p=0.11), semptomlar </a:t>
            </a:r>
            <a:r>
              <a:rPr lang="tr-TR" dirty="0"/>
              <a:t>(</a:t>
            </a:r>
            <a:r>
              <a:rPr lang="tr-TR" dirty="0" smtClean="0"/>
              <a:t>p=0.53</a:t>
            </a:r>
            <a:r>
              <a:rPr lang="tr-TR" dirty="0"/>
              <a:t>), </a:t>
            </a:r>
            <a:r>
              <a:rPr lang="tr-TR" dirty="0" smtClean="0"/>
              <a:t>menopoz </a:t>
            </a:r>
            <a:r>
              <a:rPr lang="tr-TR" dirty="0"/>
              <a:t>ve yaşam </a:t>
            </a:r>
            <a:r>
              <a:rPr lang="tr-TR" dirty="0" smtClean="0"/>
              <a:t>kalitesi (p&gt;0.05) ile ilgili </a:t>
            </a:r>
            <a:r>
              <a:rPr lang="tr-TR" dirty="0"/>
              <a:t>anlamlı fark yoktu. </a:t>
            </a:r>
            <a:endParaRPr lang="tr-TR" dirty="0" smtClean="0"/>
          </a:p>
          <a:p>
            <a:pPr>
              <a:lnSpc>
                <a:spcPct val="10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03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5" y="1358536"/>
            <a:ext cx="10922726" cy="5408023"/>
          </a:xfrm>
        </p:spPr>
      </p:pic>
      <p:cxnSp>
        <p:nvCxnSpPr>
          <p:cNvPr id="5" name="Düz Bağlayıcı 4"/>
          <p:cNvCxnSpPr/>
          <p:nvPr/>
        </p:nvCxnSpPr>
        <p:spPr>
          <a:xfrm>
            <a:off x="10175966" y="3435531"/>
            <a:ext cx="600891" cy="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10175966" y="4271554"/>
            <a:ext cx="561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>
            <a:off x="10175966" y="5103223"/>
            <a:ext cx="561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10175966" y="5625737"/>
            <a:ext cx="561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10175966" y="5913120"/>
            <a:ext cx="561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5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Analizler fonksiyonel kapasite, genel sağlık, duygusal yönler, psikolojik bileşen ve fiziksel </a:t>
            </a:r>
            <a:r>
              <a:rPr lang="tr-TR" dirty="0" smtClean="0"/>
              <a:t>bileşenler </a:t>
            </a:r>
            <a:r>
              <a:rPr lang="tr-TR" dirty="0"/>
              <a:t>ile ilgili </a:t>
            </a:r>
            <a:r>
              <a:rPr lang="tr-TR" dirty="0" smtClean="0"/>
              <a:t>anlamlı bir </a:t>
            </a:r>
            <a:r>
              <a:rPr lang="tr-TR" dirty="0" smtClean="0"/>
              <a:t>etkileşim etkisi </a:t>
            </a:r>
            <a:r>
              <a:rPr lang="tr-TR" dirty="0"/>
              <a:t>ortaya </a:t>
            </a:r>
            <a:r>
              <a:rPr lang="tr-TR" dirty="0" smtClean="0"/>
              <a:t>çıkarmıştır.</a:t>
            </a:r>
          </a:p>
          <a:p>
            <a:endParaRPr lang="tr-TR" dirty="0" smtClean="0"/>
          </a:p>
          <a:p>
            <a:r>
              <a:rPr lang="tr-TR" dirty="0" err="1" smtClean="0"/>
              <a:t>sHT</a:t>
            </a:r>
            <a:r>
              <a:rPr lang="tr-TR" dirty="0" smtClean="0"/>
              <a:t>-Tr </a:t>
            </a:r>
            <a:r>
              <a:rPr lang="tr-TR" dirty="0"/>
              <a:t>grubu bu alanlarda iyileşme </a:t>
            </a:r>
            <a:r>
              <a:rPr lang="tr-TR" dirty="0" smtClean="0"/>
              <a:t>gösterirken;</a:t>
            </a:r>
          </a:p>
          <a:p>
            <a:r>
              <a:rPr lang="tr-TR" dirty="0" err="1"/>
              <a:t>sHT-Sed</a:t>
            </a:r>
            <a:r>
              <a:rPr lang="tr-TR" dirty="0"/>
              <a:t> grubu </a:t>
            </a:r>
            <a:r>
              <a:rPr lang="tr-TR" dirty="0" smtClean="0"/>
              <a:t>dört aylık </a:t>
            </a:r>
            <a:r>
              <a:rPr lang="tr-TR" dirty="0"/>
              <a:t>gözlemden </a:t>
            </a:r>
            <a:r>
              <a:rPr lang="tr-TR" dirty="0" smtClean="0"/>
              <a:t>sonra alanların hiçbirinde </a:t>
            </a:r>
            <a:r>
              <a:rPr lang="tr-TR" dirty="0"/>
              <a:t>önemli </a:t>
            </a:r>
            <a:r>
              <a:rPr lang="tr-TR" dirty="0" smtClean="0"/>
              <a:t>değişiklik </a:t>
            </a:r>
            <a:r>
              <a:rPr lang="tr-TR" dirty="0"/>
              <a:t>göstermedi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56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çalışma, </a:t>
            </a:r>
            <a:r>
              <a:rPr lang="tr-TR" dirty="0" err="1"/>
              <a:t>sHT</a:t>
            </a:r>
            <a:r>
              <a:rPr lang="tr-TR" dirty="0"/>
              <a:t> ve </a:t>
            </a:r>
            <a:r>
              <a:rPr lang="tr-TR" dirty="0" err="1"/>
              <a:t>ötiroidli</a:t>
            </a:r>
            <a:r>
              <a:rPr lang="tr-TR" dirty="0"/>
              <a:t> kadınların </a:t>
            </a:r>
            <a:r>
              <a:rPr lang="tr-TR" dirty="0" err="1"/>
              <a:t>HRQoL'lerini</a:t>
            </a:r>
            <a:r>
              <a:rPr lang="tr-TR" dirty="0"/>
              <a:t> karşılaştırmış ve fiziksel egzersizin bu sonuç üzerindeki etkisini değerlendirmiştir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Ana bulgular:</a:t>
            </a:r>
          </a:p>
          <a:p>
            <a:pPr marL="0" indent="0">
              <a:buNone/>
            </a:pPr>
            <a:r>
              <a:rPr lang="tr-TR" dirty="0"/>
              <a:t>1) </a:t>
            </a:r>
            <a:r>
              <a:rPr lang="tr-TR" dirty="0" err="1"/>
              <a:t>sHT</a:t>
            </a:r>
            <a:r>
              <a:rPr lang="tr-TR" dirty="0"/>
              <a:t>, daha kötü bir </a:t>
            </a:r>
            <a:r>
              <a:rPr lang="tr-TR" dirty="0" err="1"/>
              <a:t>HRQoL</a:t>
            </a:r>
            <a:r>
              <a:rPr lang="tr-TR" dirty="0"/>
              <a:t> algısı ile </a:t>
            </a:r>
            <a:r>
              <a:rPr lang="tr-TR" dirty="0" smtClean="0"/>
              <a:t>ilişkilidir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2) </a:t>
            </a:r>
            <a:r>
              <a:rPr lang="tr-TR" dirty="0" err="1"/>
              <a:t>sHT'li</a:t>
            </a:r>
            <a:r>
              <a:rPr lang="tr-TR" dirty="0"/>
              <a:t> kadınlar, dört </a:t>
            </a:r>
            <a:r>
              <a:rPr lang="tr-TR" dirty="0" smtClean="0"/>
              <a:t>aylık aerobik </a:t>
            </a:r>
            <a:r>
              <a:rPr lang="tr-TR" dirty="0"/>
              <a:t>egzersiz eğitiminden sonra </a:t>
            </a:r>
            <a:r>
              <a:rPr lang="tr-TR" dirty="0" err="1"/>
              <a:t>HRQoL'nin</a:t>
            </a:r>
            <a:r>
              <a:rPr lang="tr-TR" dirty="0"/>
              <a:t> çoklu değerlendirilmiş alanlarında </a:t>
            </a:r>
            <a:r>
              <a:rPr lang="tr-TR" dirty="0" smtClean="0"/>
              <a:t>iyileşme </a:t>
            </a:r>
            <a:r>
              <a:rPr lang="tr-TR" dirty="0"/>
              <a:t>gösterdi.</a:t>
            </a:r>
          </a:p>
        </p:txBody>
      </p:sp>
    </p:spTree>
    <p:extLst>
      <p:ext uri="{BB962C8B-B14F-4D97-AF65-F5344CB8AC3E}">
        <p14:creationId xmlns:p14="http://schemas.microsoft.com/office/powerpoint/2010/main" val="233669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Kesitsel</a:t>
            </a:r>
            <a:r>
              <a:rPr lang="tr-TR" dirty="0"/>
              <a:t> çalışmada, </a:t>
            </a:r>
            <a:r>
              <a:rPr lang="tr-TR" dirty="0" err="1"/>
              <a:t>sHT'li</a:t>
            </a:r>
            <a:r>
              <a:rPr lang="tr-TR" dirty="0"/>
              <a:t> hastaların daha önce başka çalışmalarda </a:t>
            </a:r>
            <a:r>
              <a:rPr lang="tr-TR" dirty="0" smtClean="0"/>
              <a:t>da bahsedildiği gibi </a:t>
            </a:r>
            <a:r>
              <a:rPr lang="tr-TR" dirty="0"/>
              <a:t>kontrol </a:t>
            </a:r>
            <a:r>
              <a:rPr lang="tr-TR" dirty="0" err="1"/>
              <a:t>ötiroid</a:t>
            </a:r>
            <a:r>
              <a:rPr lang="tr-TR" dirty="0"/>
              <a:t> grubuna kıyasla daha </a:t>
            </a:r>
            <a:r>
              <a:rPr lang="tr-TR" dirty="0" smtClean="0"/>
              <a:t>fazla semptom </a:t>
            </a:r>
            <a:r>
              <a:rPr lang="tr-TR" dirty="0"/>
              <a:t>ve daha düşük fonksiyonel kapasite gösterdiği bulunmuştur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Daha eski yapılan bir çalışmada </a:t>
            </a:r>
            <a:r>
              <a:rPr lang="tr-TR" dirty="0" err="1"/>
              <a:t>tiroid</a:t>
            </a:r>
            <a:r>
              <a:rPr lang="tr-TR" dirty="0"/>
              <a:t> fonksiyon bozukluğu ile ilgili </a:t>
            </a:r>
            <a:r>
              <a:rPr lang="tr-TR" dirty="0" smtClean="0"/>
              <a:t>semptom </a:t>
            </a:r>
            <a:r>
              <a:rPr lang="tr-TR" dirty="0"/>
              <a:t>varlığının yaşam kalitesinin </a:t>
            </a:r>
            <a:r>
              <a:rPr lang="tr-TR" dirty="0" smtClean="0"/>
              <a:t>düşmesi ile ilişkili olabileceğini bildirilmişti.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79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çalışmada,</a:t>
            </a:r>
            <a:r>
              <a:rPr lang="tr-TR" dirty="0"/>
              <a:t> </a:t>
            </a:r>
            <a:r>
              <a:rPr lang="tr-TR" dirty="0" err="1"/>
              <a:t>ötiroid</a:t>
            </a:r>
            <a:r>
              <a:rPr lang="tr-TR" dirty="0"/>
              <a:t> </a:t>
            </a:r>
            <a:r>
              <a:rPr lang="tr-TR" dirty="0" smtClean="0"/>
              <a:t>kadınlara göre </a:t>
            </a:r>
            <a:r>
              <a:rPr lang="tr-TR" dirty="0" err="1"/>
              <a:t>sHT'li</a:t>
            </a:r>
            <a:r>
              <a:rPr lang="tr-TR" dirty="0"/>
              <a:t> </a:t>
            </a:r>
            <a:r>
              <a:rPr lang="tr-TR" dirty="0" smtClean="0"/>
              <a:t>kadınlardaki </a:t>
            </a:r>
            <a:r>
              <a:rPr lang="tr-TR" dirty="0"/>
              <a:t>daha </a:t>
            </a:r>
            <a:r>
              <a:rPr lang="tr-TR" dirty="0" smtClean="0"/>
              <a:t>kötü </a:t>
            </a:r>
            <a:r>
              <a:rPr lang="tr-TR" dirty="0"/>
              <a:t>yaşam kalitesi, </a:t>
            </a:r>
            <a:r>
              <a:rPr lang="tr-TR" dirty="0" smtClean="0"/>
              <a:t>özellikle fonksiyonel </a:t>
            </a:r>
            <a:r>
              <a:rPr lang="tr-TR" dirty="0"/>
              <a:t>kapasitenin </a:t>
            </a:r>
            <a:r>
              <a:rPr lang="tr-TR" dirty="0" smtClean="0"/>
              <a:t>azalmasıyla gözlemlenmiştir.</a:t>
            </a:r>
          </a:p>
          <a:p>
            <a:endParaRPr lang="tr-TR" dirty="0"/>
          </a:p>
          <a:p>
            <a:r>
              <a:rPr lang="tr-TR" dirty="0" smtClean="0"/>
              <a:t>Başka bir araştırmada, </a:t>
            </a:r>
            <a:r>
              <a:rPr lang="tr-TR" dirty="0" err="1"/>
              <a:t>sHT'li</a:t>
            </a:r>
            <a:r>
              <a:rPr lang="tr-TR" dirty="0"/>
              <a:t> hastaların fiziksel ve psikolojik yönlerden daha düşük </a:t>
            </a:r>
            <a:r>
              <a:rPr lang="tr-TR" dirty="0" smtClean="0"/>
              <a:t>puanlar </a:t>
            </a:r>
            <a:r>
              <a:rPr lang="tr-TR" dirty="0" smtClean="0"/>
              <a:t>aldığı, </a:t>
            </a:r>
            <a:r>
              <a:rPr lang="tr-TR" dirty="0" smtClean="0"/>
              <a:t>yorgunlukla </a:t>
            </a:r>
            <a:r>
              <a:rPr lang="tr-TR" dirty="0"/>
              <a:t>ilgili daha fazla şikayet </a:t>
            </a:r>
            <a:r>
              <a:rPr lang="tr-TR" dirty="0" smtClean="0"/>
              <a:t>gösterdiği </a:t>
            </a:r>
            <a:r>
              <a:rPr lang="tr-TR" dirty="0"/>
              <a:t>ve bu </a:t>
            </a:r>
            <a:r>
              <a:rPr lang="tr-TR" dirty="0" smtClean="0"/>
              <a:t>durumun </a:t>
            </a:r>
            <a:r>
              <a:rPr lang="tr-TR" dirty="0"/>
              <a:t>günlük aktivitelerine zarar </a:t>
            </a:r>
            <a:r>
              <a:rPr lang="tr-TR" dirty="0" smtClean="0"/>
              <a:t>verdiği gösterilmiştir</a:t>
            </a:r>
            <a:r>
              <a:rPr lang="tr-TR" dirty="0"/>
              <a:t>.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582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yazarlara </a:t>
            </a:r>
            <a:r>
              <a:rPr lang="tr-TR" dirty="0" smtClean="0"/>
              <a:t>göre; </a:t>
            </a:r>
            <a:r>
              <a:rPr lang="tr-TR" dirty="0"/>
              <a:t>yaşam kalitesinin </a:t>
            </a:r>
            <a:r>
              <a:rPr lang="tr-TR" dirty="0" smtClean="0"/>
              <a:t>azalması ruh </a:t>
            </a:r>
            <a:r>
              <a:rPr lang="tr-TR" dirty="0"/>
              <a:t>halini olumsuz yönde etkilemekte ve </a:t>
            </a:r>
            <a:r>
              <a:rPr lang="tr-TR" dirty="0" err="1"/>
              <a:t>sHT'de</a:t>
            </a:r>
            <a:r>
              <a:rPr lang="tr-TR" dirty="0"/>
              <a:t> </a:t>
            </a:r>
            <a:r>
              <a:rPr lang="tr-TR" dirty="0" err="1"/>
              <a:t>anksiyete</a:t>
            </a:r>
            <a:r>
              <a:rPr lang="tr-TR" dirty="0"/>
              <a:t> ve depresyon oranlarını arttırmaktadır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Ancak </a:t>
            </a:r>
            <a:r>
              <a:rPr lang="tr-TR" dirty="0"/>
              <a:t>İtalya, Avustralya ve </a:t>
            </a:r>
            <a:r>
              <a:rPr lang="tr-TR" dirty="0" smtClean="0"/>
              <a:t>Hollanda’da yapılan </a:t>
            </a:r>
            <a:r>
              <a:rPr lang="tr-TR" dirty="0"/>
              <a:t>çalışmalar, </a:t>
            </a:r>
            <a:r>
              <a:rPr lang="tr-TR" dirty="0" err="1"/>
              <a:t>sHT'li</a:t>
            </a:r>
            <a:r>
              <a:rPr lang="tr-TR" dirty="0"/>
              <a:t> hastalarda yaşam kalitesinde kötüleşme olmadığını </a:t>
            </a:r>
            <a:r>
              <a:rPr lang="tr-TR" dirty="0" smtClean="0"/>
              <a:t>göstermektedir.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50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çalışmada</a:t>
            </a:r>
            <a:r>
              <a:rPr lang="tr-TR" dirty="0"/>
              <a:t>, </a:t>
            </a:r>
            <a:r>
              <a:rPr lang="tr-TR" dirty="0" smtClean="0"/>
              <a:t>dört </a:t>
            </a:r>
            <a:r>
              <a:rPr lang="tr-TR" dirty="0"/>
              <a:t>ay </a:t>
            </a:r>
            <a:r>
              <a:rPr lang="tr-TR" dirty="0" smtClean="0"/>
              <a:t>süren </a:t>
            </a:r>
            <a:r>
              <a:rPr lang="tr-TR" dirty="0"/>
              <a:t>egzersiz eğitimi</a:t>
            </a:r>
            <a:r>
              <a:rPr lang="tr-TR" dirty="0" smtClean="0"/>
              <a:t> müdahalesinden </a:t>
            </a:r>
            <a:r>
              <a:rPr lang="tr-TR" dirty="0"/>
              <a:t>sonra </a:t>
            </a:r>
            <a:r>
              <a:rPr lang="tr-TR" dirty="0" err="1"/>
              <a:t>HRQoL'u</a:t>
            </a:r>
            <a:r>
              <a:rPr lang="tr-TR" dirty="0"/>
              <a:t> </a:t>
            </a:r>
            <a:r>
              <a:rPr lang="tr-TR" dirty="0" smtClean="0"/>
              <a:t>iyileştirdiği gözlenmektedir.</a:t>
            </a:r>
          </a:p>
          <a:p>
            <a:endParaRPr lang="tr-TR" dirty="0" smtClean="0"/>
          </a:p>
          <a:p>
            <a:r>
              <a:rPr lang="tr-TR" dirty="0" smtClean="0"/>
              <a:t>4 </a:t>
            </a:r>
            <a:r>
              <a:rPr lang="tr-TR" dirty="0"/>
              <a:t>aylık eğitimden sonra, hastalar aynı yaştaki Brezilyalı sağlıklı </a:t>
            </a:r>
            <a:r>
              <a:rPr lang="tr-TR" dirty="0" smtClean="0"/>
              <a:t>kadınların fonksiyonel kapasite, </a:t>
            </a:r>
            <a:r>
              <a:rPr lang="tr-TR" dirty="0"/>
              <a:t>genel </a:t>
            </a:r>
            <a:r>
              <a:rPr lang="tr-TR" dirty="0" smtClean="0"/>
              <a:t>sağlık, </a:t>
            </a:r>
            <a:r>
              <a:rPr lang="tr-TR" dirty="0"/>
              <a:t>duygusal </a:t>
            </a:r>
            <a:r>
              <a:rPr lang="tr-TR" dirty="0" smtClean="0"/>
              <a:t>yön, zihinsel </a:t>
            </a:r>
            <a:r>
              <a:rPr lang="tr-TR" dirty="0"/>
              <a:t>ve fiziksel </a:t>
            </a:r>
            <a:r>
              <a:rPr lang="tr-TR" dirty="0" smtClean="0"/>
              <a:t>bileşenlerindeki normal değerlerine </a:t>
            </a:r>
            <a:r>
              <a:rPr lang="tr-TR" dirty="0"/>
              <a:t>sahipti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9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Klinik </a:t>
            </a:r>
            <a:r>
              <a:rPr lang="tr-TR" dirty="0" smtClean="0"/>
              <a:t>uygulamada </a:t>
            </a:r>
            <a:r>
              <a:rPr lang="tr-TR" dirty="0" err="1" smtClean="0"/>
              <a:t>sHT’li</a:t>
            </a:r>
            <a:r>
              <a:rPr lang="tr-TR" dirty="0" smtClean="0"/>
              <a:t> hastayı tedavi </a:t>
            </a:r>
            <a:r>
              <a:rPr lang="tr-TR" dirty="0"/>
              <a:t>edip </a:t>
            </a:r>
            <a:r>
              <a:rPr lang="tr-TR" dirty="0" smtClean="0"/>
              <a:t>etmeme kararı semptom ve bulgulara bağlıdır.</a:t>
            </a:r>
          </a:p>
          <a:p>
            <a:endParaRPr lang="tr-TR" dirty="0" smtClean="0"/>
          </a:p>
          <a:p>
            <a:r>
              <a:rPr lang="tr-TR" dirty="0" err="1" smtClean="0"/>
              <a:t>Levotiroksin</a:t>
            </a:r>
            <a:r>
              <a:rPr lang="tr-TR" dirty="0" smtClean="0"/>
              <a:t> tedavisi, </a:t>
            </a:r>
            <a:r>
              <a:rPr lang="tr-TR" dirty="0"/>
              <a:t>genellikle ağrıyı azaltma, genel sağlık ve fiziksel yönlerde iyileşme ile ilişkilidir, </a:t>
            </a:r>
            <a:r>
              <a:rPr lang="tr-TR" dirty="0" smtClean="0"/>
              <a:t>ancak daha </a:t>
            </a:r>
            <a:r>
              <a:rPr lang="tr-TR" dirty="0"/>
              <a:t>iyi yaşam kalitesi ile ilişkili değildir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Bu çalışmada fiziksel egzersizden </a:t>
            </a:r>
            <a:r>
              <a:rPr lang="tr-TR" dirty="0"/>
              <a:t>sonra hastaların yaşam kalitesinde gözlenen iyileşme </a:t>
            </a:r>
            <a:r>
              <a:rPr lang="tr-TR" dirty="0" smtClean="0"/>
              <a:t>orta-yüksek </a:t>
            </a:r>
            <a:r>
              <a:rPr lang="tr-TR" dirty="0"/>
              <a:t>büyüklükte </a:t>
            </a:r>
            <a:r>
              <a:rPr lang="tr-TR" dirty="0" smtClean="0"/>
              <a:t>idi.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01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Tiroid</a:t>
            </a:r>
            <a:r>
              <a:rPr lang="tr-TR" dirty="0"/>
              <a:t> hormonları (T3 ve T4</a:t>
            </a:r>
            <a:r>
              <a:rPr lang="tr-TR" dirty="0" smtClean="0"/>
              <a:t>), vücudumuzdaki çoğu </a:t>
            </a:r>
            <a:r>
              <a:rPr lang="tr-TR" dirty="0" smtClean="0"/>
              <a:t>hücre üzerinde etkilidir </a:t>
            </a:r>
            <a:r>
              <a:rPr lang="tr-TR" dirty="0"/>
              <a:t>ve bu hormonların serum </a:t>
            </a:r>
            <a:r>
              <a:rPr lang="tr-TR" dirty="0" smtClean="0"/>
              <a:t>konsantrasyonundaki değişiklikleri insan sağlığını etkiler.</a:t>
            </a:r>
          </a:p>
          <a:p>
            <a:endParaRPr lang="tr-TR" dirty="0" smtClean="0"/>
          </a:p>
          <a:p>
            <a:r>
              <a:rPr lang="tr-TR" dirty="0" err="1" smtClean="0"/>
              <a:t>Tiroid</a:t>
            </a:r>
            <a:r>
              <a:rPr lang="tr-TR" dirty="0" smtClean="0"/>
              <a:t> </a:t>
            </a:r>
            <a:r>
              <a:rPr lang="tr-TR" dirty="0"/>
              <a:t>hormonları </a:t>
            </a:r>
            <a:r>
              <a:rPr lang="tr-TR" dirty="0" smtClean="0"/>
              <a:t>normal, TSH </a:t>
            </a:r>
            <a:r>
              <a:rPr lang="tr-TR" dirty="0"/>
              <a:t>referans değerlerin üzerinde olduğunda,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</a:t>
            </a:r>
            <a:r>
              <a:rPr lang="tr-TR" dirty="0"/>
              <a:t> (</a:t>
            </a:r>
            <a:r>
              <a:rPr lang="tr-TR" dirty="0" err="1"/>
              <a:t>sHT</a:t>
            </a:r>
            <a:r>
              <a:rPr lang="tr-TR" dirty="0" smtClean="0"/>
              <a:t>) olarak </a:t>
            </a:r>
            <a:r>
              <a:rPr lang="tr-TR" dirty="0"/>
              <a:t>tanımlanır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Genel popülasyonda </a:t>
            </a:r>
            <a:r>
              <a:rPr lang="tr-TR" dirty="0" err="1" smtClean="0"/>
              <a:t>sHT</a:t>
            </a:r>
            <a:r>
              <a:rPr lang="tr-TR" dirty="0" smtClean="0"/>
              <a:t> </a:t>
            </a:r>
            <a:r>
              <a:rPr lang="tr-TR" dirty="0" err="1" smtClean="0"/>
              <a:t>prevalansının</a:t>
            </a:r>
            <a:r>
              <a:rPr lang="tr-TR" dirty="0" smtClean="0"/>
              <a:t> % 4 ile % 10 arasında olduğu ve kadınlar arasında daha yüksek olduğu bilinmektedir.</a:t>
            </a:r>
          </a:p>
          <a:p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85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</a:t>
            </a:r>
            <a:r>
              <a:rPr lang="tr-TR" dirty="0" smtClean="0"/>
              <a:t>nedenle fiziksel aktivite </a:t>
            </a:r>
            <a:r>
              <a:rPr lang="tr-TR" dirty="0" err="1"/>
              <a:t>sHT'li</a:t>
            </a:r>
            <a:r>
              <a:rPr lang="tr-TR" dirty="0" smtClean="0"/>
              <a:t> </a:t>
            </a:r>
            <a:r>
              <a:rPr lang="tr-TR" dirty="0"/>
              <a:t>hastaların sağlık algılarını iyileştirmek için bir strateji olarak kullanılabilir ve doktorlar tarafından </a:t>
            </a:r>
            <a:r>
              <a:rPr lang="tr-TR" dirty="0" smtClean="0"/>
              <a:t>önerilmelidir.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/>
              <a:t>sHT'li</a:t>
            </a:r>
            <a:r>
              <a:rPr lang="tr-TR" dirty="0"/>
              <a:t> hastalar için </a:t>
            </a:r>
            <a:r>
              <a:rPr lang="tr-TR" dirty="0" smtClean="0"/>
              <a:t>sağlıklı </a:t>
            </a:r>
            <a:r>
              <a:rPr lang="tr-TR" dirty="0"/>
              <a:t>yaşam tarzının </a:t>
            </a:r>
            <a:r>
              <a:rPr lang="tr-TR" dirty="0" smtClean="0"/>
              <a:t>benimsenmesi teşvik </a:t>
            </a:r>
            <a:r>
              <a:rPr lang="tr-TR" dirty="0"/>
              <a:t>edilmelidir.</a:t>
            </a:r>
          </a:p>
          <a:p>
            <a:endParaRPr lang="tr-TR" dirty="0" smtClean="0"/>
          </a:p>
          <a:p>
            <a:r>
              <a:rPr lang="tr-TR" dirty="0" smtClean="0"/>
              <a:t>Ayrıca</a:t>
            </a:r>
            <a:r>
              <a:rPr lang="tr-TR" dirty="0"/>
              <a:t>, bu hastaların tanısında yaşam kalitesinin değerlendirilmesi kullanılmalıdır.</a:t>
            </a:r>
          </a:p>
        </p:txBody>
      </p:sp>
    </p:spTree>
    <p:extLst>
      <p:ext uri="{BB962C8B-B14F-4D97-AF65-F5344CB8AC3E}">
        <p14:creationId xmlns:p14="http://schemas.microsoft.com/office/powerpoint/2010/main" val="26219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Fiziksel </a:t>
            </a:r>
            <a:r>
              <a:rPr lang="tr-TR" dirty="0" smtClean="0"/>
              <a:t>egzersizin </a:t>
            </a:r>
            <a:r>
              <a:rPr lang="tr-TR" dirty="0" err="1"/>
              <a:t>tiroid</a:t>
            </a:r>
            <a:r>
              <a:rPr lang="tr-TR" dirty="0"/>
              <a:t> hormonları üzerindeki etkileri literatürde hala tartışma konusudur ve daha ileri </a:t>
            </a:r>
            <a:r>
              <a:rPr lang="tr-TR" dirty="0" smtClean="0"/>
              <a:t>çalışmalarla </a:t>
            </a:r>
            <a:r>
              <a:rPr lang="tr-TR" dirty="0"/>
              <a:t>araştırılmalıdır.</a:t>
            </a:r>
          </a:p>
          <a:p>
            <a:endParaRPr lang="tr-TR" dirty="0" smtClean="0"/>
          </a:p>
          <a:p>
            <a:r>
              <a:rPr lang="tr-TR" dirty="0" smtClean="0"/>
              <a:t>Çalışmanın kısıtlamaları; </a:t>
            </a:r>
            <a:r>
              <a:rPr lang="tr-TR" dirty="0"/>
              <a:t>küçük örneklem </a:t>
            </a:r>
            <a:r>
              <a:rPr lang="tr-TR" dirty="0" smtClean="0"/>
              <a:t>büyüklüğü olması </a:t>
            </a:r>
            <a:r>
              <a:rPr lang="tr-TR" dirty="0"/>
              <a:t>ve sadece </a:t>
            </a:r>
            <a:r>
              <a:rPr lang="tr-TR" dirty="0" smtClean="0"/>
              <a:t>kadınlarda yapılmasıdır.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693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Sonuç </a:t>
            </a:r>
            <a:r>
              <a:rPr lang="tr-TR" dirty="0" smtClean="0"/>
              <a:t>olarak;</a:t>
            </a:r>
          </a:p>
          <a:p>
            <a:r>
              <a:rPr lang="tr-TR" dirty="0" smtClean="0"/>
              <a:t>Sonuçlar</a:t>
            </a:r>
            <a:r>
              <a:rPr lang="tr-TR" dirty="0"/>
              <a:t>,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hipotiroidizmi</a:t>
            </a:r>
            <a:r>
              <a:rPr lang="tr-TR" dirty="0"/>
              <a:t> olan kadınların, </a:t>
            </a:r>
            <a:r>
              <a:rPr lang="tr-TR" dirty="0" err="1"/>
              <a:t>ötiroid</a:t>
            </a:r>
            <a:r>
              <a:rPr lang="tr-TR" dirty="0"/>
              <a:t> kadınlara kıyasla yaşam kalitesi alanlarında sürekli olarak daha düşük puanlara </a:t>
            </a:r>
            <a:r>
              <a:rPr lang="tr-TR" dirty="0" smtClean="0"/>
              <a:t>sahip </a:t>
            </a:r>
            <a:r>
              <a:rPr lang="tr-TR" dirty="0"/>
              <a:t>olma eğiliminde olduklarını göstermektedir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Bununla </a:t>
            </a:r>
            <a:r>
              <a:rPr lang="tr-TR" dirty="0"/>
              <a:t>birlikte, fiziksel egzersiz bu kayıpları </a:t>
            </a:r>
            <a:r>
              <a:rPr lang="tr-TR" dirty="0" smtClean="0"/>
              <a:t>düzeltebilmiştir </a:t>
            </a:r>
            <a:r>
              <a:rPr lang="tr-TR" dirty="0"/>
              <a:t>ve bu nedenle bu hasta grubunda teşvik edilmelidir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sHT'li</a:t>
            </a:r>
            <a:r>
              <a:rPr lang="tr-TR" dirty="0" smtClean="0"/>
              <a:t> </a:t>
            </a:r>
            <a:r>
              <a:rPr lang="tr-TR" dirty="0"/>
              <a:t>kadınlarda yaşam kalitesini </a:t>
            </a:r>
            <a:r>
              <a:rPr lang="tr-TR" dirty="0" smtClean="0"/>
              <a:t>artırmada daha verimli olacak </a:t>
            </a:r>
            <a:r>
              <a:rPr lang="tr-TR" dirty="0"/>
              <a:t>egzersiz </a:t>
            </a:r>
            <a:r>
              <a:rPr lang="tr-TR" dirty="0" smtClean="0"/>
              <a:t>tipi ve süresi için </a:t>
            </a:r>
            <a:r>
              <a:rPr lang="tr-TR" dirty="0"/>
              <a:t>ileri çalışmalar </a:t>
            </a:r>
            <a:r>
              <a:rPr lang="tr-TR" dirty="0" smtClean="0"/>
              <a:t>gereklidir.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86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Hipotiroidizmin</a:t>
            </a:r>
            <a:r>
              <a:rPr lang="tr-TR" dirty="0"/>
              <a:t> belirtileri ve </a:t>
            </a:r>
            <a:r>
              <a:rPr lang="tr-TR" dirty="0" smtClean="0"/>
              <a:t>semptomları </a:t>
            </a:r>
            <a:r>
              <a:rPr lang="tr-TR" dirty="0" err="1"/>
              <a:t>sHT</a:t>
            </a:r>
            <a:r>
              <a:rPr lang="tr-TR" dirty="0"/>
              <a:t> hastalarında da mevcut olabilir: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sz="2600" dirty="0" smtClean="0"/>
              <a:t>yorgunluk</a:t>
            </a:r>
            <a:r>
              <a:rPr lang="tr-TR" sz="2600" dirty="0"/>
              <a:t>, kilo alımı, </a:t>
            </a:r>
            <a:r>
              <a:rPr lang="tr-TR" sz="2600" dirty="0" err="1"/>
              <a:t>dislipidemi</a:t>
            </a:r>
            <a:r>
              <a:rPr lang="tr-TR" sz="2600" dirty="0"/>
              <a:t>, psikolojik bozukluklar, </a:t>
            </a:r>
            <a:r>
              <a:rPr lang="tr-TR" sz="2600" dirty="0" err="1"/>
              <a:t>kardiyovasküler</a:t>
            </a:r>
            <a:r>
              <a:rPr lang="tr-TR" sz="2600" dirty="0"/>
              <a:t> bozukluklar,  koroner arter </a:t>
            </a:r>
            <a:r>
              <a:rPr lang="tr-TR" sz="2600" dirty="0" smtClean="0"/>
              <a:t>hastalık risk artışı</a:t>
            </a:r>
          </a:p>
          <a:p>
            <a:endParaRPr lang="tr-TR" dirty="0" smtClean="0"/>
          </a:p>
          <a:p>
            <a:r>
              <a:rPr lang="tr-TR" dirty="0" err="1" smtClean="0"/>
              <a:t>Hipotiroidizmin</a:t>
            </a:r>
            <a:r>
              <a:rPr lang="tr-TR" dirty="0" smtClean="0"/>
              <a:t> </a:t>
            </a:r>
            <a:r>
              <a:rPr lang="tr-TR" dirty="0"/>
              <a:t>sağlıkla ilişkili yaşam kalitesi (</a:t>
            </a:r>
            <a:r>
              <a:rPr lang="tr-TR" dirty="0" err="1"/>
              <a:t>HRQoL</a:t>
            </a:r>
            <a:r>
              <a:rPr lang="tr-TR" dirty="0"/>
              <a:t>) üzerindeki etkileri iyi bilinmektedir, ancak sonuçlar </a:t>
            </a:r>
            <a:r>
              <a:rPr lang="tr-TR" dirty="0" err="1"/>
              <a:t>sHT'de</a:t>
            </a:r>
            <a:r>
              <a:rPr lang="tr-TR" dirty="0"/>
              <a:t> tartışmalıdır.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13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</a:t>
            </a:r>
            <a:r>
              <a:rPr lang="tr-TR" dirty="0" err="1" smtClean="0"/>
              <a:t>HT'nin</a:t>
            </a:r>
            <a:r>
              <a:rPr lang="tr-TR" dirty="0" smtClean="0"/>
              <a:t> </a:t>
            </a:r>
            <a:r>
              <a:rPr lang="tr-TR" dirty="0" err="1"/>
              <a:t>HRQoL</a:t>
            </a:r>
            <a:r>
              <a:rPr lang="tr-TR" dirty="0"/>
              <a:t> alanlarındaki kötü </a:t>
            </a:r>
            <a:r>
              <a:rPr lang="tr-TR" dirty="0" smtClean="0"/>
              <a:t>skorlarla </a:t>
            </a:r>
            <a:r>
              <a:rPr lang="tr-TR" dirty="0"/>
              <a:t>ilişkili olduğuna dair kanıtlar </a:t>
            </a:r>
            <a:r>
              <a:rPr lang="tr-TR" dirty="0" smtClean="0"/>
              <a:t>vardır</a:t>
            </a:r>
            <a:r>
              <a:rPr lang="tr-TR" dirty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Buna </a:t>
            </a:r>
            <a:r>
              <a:rPr lang="tr-TR" dirty="0"/>
              <a:t>karşılık, bazı çalışmalar bu bulguları </a:t>
            </a:r>
            <a:r>
              <a:rPr lang="tr-TR" dirty="0" smtClean="0"/>
              <a:t>desteklememektedir.</a:t>
            </a:r>
          </a:p>
          <a:p>
            <a:endParaRPr lang="tr-TR" dirty="0" smtClean="0"/>
          </a:p>
          <a:p>
            <a:r>
              <a:rPr lang="tr-TR" dirty="0" smtClean="0"/>
              <a:t>Sonuçların </a:t>
            </a:r>
            <a:r>
              <a:rPr lang="tr-TR" dirty="0"/>
              <a:t>farklılığı, TSH seviyelerindeki değişim derecesi ile açıklanabilir.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664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sHT'nin</a:t>
            </a:r>
            <a:r>
              <a:rPr lang="tr-TR" dirty="0" smtClean="0"/>
              <a:t> </a:t>
            </a:r>
            <a:r>
              <a:rPr lang="tr-TR" dirty="0"/>
              <a:t>tedavisi, </a:t>
            </a:r>
            <a:r>
              <a:rPr lang="tr-TR" dirty="0" err="1" smtClean="0"/>
              <a:t>levotiroksin</a:t>
            </a:r>
            <a:r>
              <a:rPr lang="tr-TR" dirty="0" smtClean="0"/>
              <a:t> </a:t>
            </a:r>
            <a:r>
              <a:rPr lang="tr-TR" dirty="0"/>
              <a:t>(L-T4) ile hormon </a:t>
            </a:r>
            <a:r>
              <a:rPr lang="tr-TR" dirty="0" err="1"/>
              <a:t>replasmanı</a:t>
            </a:r>
            <a:r>
              <a:rPr lang="tr-TR" dirty="0"/>
              <a:t> yoluyla yapılır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Az </a:t>
            </a:r>
            <a:r>
              <a:rPr lang="tr-TR" dirty="0"/>
              <a:t>sayıda çalışma, </a:t>
            </a:r>
            <a:r>
              <a:rPr lang="tr-TR" dirty="0" err="1"/>
              <a:t>sHT'li</a:t>
            </a:r>
            <a:r>
              <a:rPr lang="tr-TR" dirty="0"/>
              <a:t> </a:t>
            </a:r>
            <a:r>
              <a:rPr lang="tr-TR" dirty="0" smtClean="0"/>
              <a:t>hastalarda </a:t>
            </a:r>
            <a:r>
              <a:rPr lang="tr-TR" dirty="0"/>
              <a:t>egzersizin </a:t>
            </a:r>
            <a:r>
              <a:rPr lang="tr-TR" dirty="0" err="1"/>
              <a:t>HRQoL</a:t>
            </a:r>
            <a:r>
              <a:rPr lang="tr-TR" dirty="0"/>
              <a:t> üzerindeki etkilerini araştırmıştır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Bu nedenle, </a:t>
            </a:r>
            <a:r>
              <a:rPr lang="tr-TR" dirty="0"/>
              <a:t>bu </a:t>
            </a:r>
            <a:r>
              <a:rPr lang="tr-TR" dirty="0" smtClean="0"/>
              <a:t>çalışma </a:t>
            </a:r>
            <a:r>
              <a:rPr lang="tr-TR" dirty="0" err="1"/>
              <a:t>sHT'li</a:t>
            </a:r>
            <a:r>
              <a:rPr lang="tr-TR" dirty="0"/>
              <a:t> kadınlarda egzersizin </a:t>
            </a:r>
            <a:r>
              <a:rPr lang="tr-TR" dirty="0" err="1" smtClean="0"/>
              <a:t>HRQoL’sini</a:t>
            </a:r>
            <a:r>
              <a:rPr lang="tr-TR" dirty="0" smtClean="0"/>
              <a:t> arttırıp </a:t>
            </a:r>
            <a:r>
              <a:rPr lang="tr-TR" dirty="0"/>
              <a:t>arttırmadığını değerlendirmeyi amaçlamaktadır.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305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çalışma grubu oluşturuldu.</a:t>
            </a:r>
          </a:p>
          <a:p>
            <a:r>
              <a:rPr lang="tr-TR" dirty="0" smtClean="0"/>
              <a:t>Yaşları 20 ile 60 arasında değişen toplam 55 kadın çalışmaya dahil edildi.</a:t>
            </a:r>
          </a:p>
          <a:p>
            <a:endParaRPr lang="tr-TR" dirty="0" smtClean="0"/>
          </a:p>
          <a:p>
            <a:r>
              <a:rPr lang="tr-TR" dirty="0" err="1" smtClean="0"/>
              <a:t>sHT</a:t>
            </a:r>
            <a:r>
              <a:rPr lang="tr-TR" dirty="0" smtClean="0"/>
              <a:t> grubu 22 kadından oluşmakta</a:t>
            </a:r>
          </a:p>
          <a:p>
            <a:r>
              <a:rPr lang="tr-TR" dirty="0" err="1" smtClean="0"/>
              <a:t>sHT</a:t>
            </a:r>
            <a:r>
              <a:rPr lang="tr-TR" dirty="0" smtClean="0"/>
              <a:t> grubuna </a:t>
            </a:r>
            <a:r>
              <a:rPr lang="tr-TR" dirty="0"/>
              <a:t>dahil edilme </a:t>
            </a:r>
            <a:r>
              <a:rPr lang="tr-TR" dirty="0" smtClean="0"/>
              <a:t>kriteri: en az 4 haftalık ara ile bakılan 2 hormon değerlerinde;</a:t>
            </a:r>
          </a:p>
          <a:p>
            <a:pPr>
              <a:buFont typeface="Wingdings" pitchFamily="2" charset="2"/>
              <a:buChar char="Ø"/>
            </a:pPr>
            <a:r>
              <a:rPr lang="tr-TR" sz="2600" dirty="0"/>
              <a:t>TSH </a:t>
            </a:r>
            <a:r>
              <a:rPr lang="tr-TR" sz="2600" dirty="0" smtClean="0"/>
              <a:t>kabul </a:t>
            </a:r>
            <a:r>
              <a:rPr lang="tr-TR" sz="2600" dirty="0"/>
              <a:t>edilen referans üst sınırın (4.94 </a:t>
            </a:r>
            <a:r>
              <a:rPr lang="tr-TR" sz="2600" dirty="0" err="1" smtClean="0"/>
              <a:t>mIU</a:t>
            </a:r>
            <a:r>
              <a:rPr lang="tr-TR" sz="2600" dirty="0" smtClean="0"/>
              <a:t>/L</a:t>
            </a:r>
            <a:r>
              <a:rPr lang="tr-TR" sz="2600" dirty="0"/>
              <a:t>) üstünde ve </a:t>
            </a:r>
            <a:r>
              <a:rPr lang="tr-TR" sz="2600" dirty="0" smtClean="0"/>
              <a:t>T4 </a:t>
            </a:r>
            <a:r>
              <a:rPr lang="tr-TR" sz="2600" dirty="0"/>
              <a:t>referans aralığında (</a:t>
            </a:r>
            <a:r>
              <a:rPr lang="tr-TR" sz="2600" dirty="0" smtClean="0"/>
              <a:t>0.70-1.48 </a:t>
            </a:r>
            <a:r>
              <a:rPr lang="tr-TR" sz="2600" dirty="0" err="1" smtClean="0"/>
              <a:t>ng</a:t>
            </a:r>
            <a:r>
              <a:rPr lang="tr-TR" sz="2600" dirty="0" smtClean="0"/>
              <a:t>/</a:t>
            </a:r>
            <a:r>
              <a:rPr lang="tr-TR" sz="2600" dirty="0" err="1" smtClean="0"/>
              <a:t>dL</a:t>
            </a:r>
            <a:r>
              <a:rPr lang="tr-TR" sz="2600" dirty="0" smtClean="0"/>
              <a:t>) olması</a:t>
            </a:r>
            <a:endParaRPr lang="tr-TR" sz="2600" dirty="0"/>
          </a:p>
          <a:p>
            <a:pPr>
              <a:buFont typeface="Wingdings" pitchFamily="2" charset="2"/>
              <a:buChar char="Ø"/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498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Kontrol grubu </a:t>
            </a:r>
            <a:r>
              <a:rPr lang="tr-TR" dirty="0" smtClean="0"/>
              <a:t>da 33 </a:t>
            </a:r>
            <a:r>
              <a:rPr lang="tr-TR" dirty="0" err="1"/>
              <a:t>ötiroid</a:t>
            </a:r>
            <a:r>
              <a:rPr lang="tr-TR" dirty="0"/>
              <a:t> kadından </a:t>
            </a:r>
            <a:r>
              <a:rPr lang="tr-TR" dirty="0" smtClean="0"/>
              <a:t>oluşmakta</a:t>
            </a:r>
            <a:endParaRPr lang="tr-TR" dirty="0"/>
          </a:p>
          <a:p>
            <a:r>
              <a:rPr lang="tr-TR" dirty="0" smtClean="0"/>
              <a:t>Kontrol  </a:t>
            </a:r>
            <a:r>
              <a:rPr lang="tr-TR" dirty="0"/>
              <a:t>grubuna dahil edilme kriteri: </a:t>
            </a:r>
            <a:r>
              <a:rPr lang="tr-TR" dirty="0" smtClean="0"/>
              <a:t>TSH</a:t>
            </a:r>
            <a:r>
              <a:rPr lang="tr-TR" dirty="0"/>
              <a:t>, anti-TPO </a:t>
            </a:r>
            <a:r>
              <a:rPr lang="tr-TR" dirty="0" smtClean="0"/>
              <a:t>ve sT4 </a:t>
            </a:r>
            <a:r>
              <a:rPr lang="tr-TR" dirty="0"/>
              <a:t>değerleri </a:t>
            </a:r>
            <a:r>
              <a:rPr lang="tr-TR" dirty="0" smtClean="0"/>
              <a:t>normal aralıklar içerisinde olması ve </a:t>
            </a:r>
            <a:r>
              <a:rPr lang="tr-TR" dirty="0" err="1"/>
              <a:t>tiroid</a:t>
            </a:r>
            <a:r>
              <a:rPr lang="tr-TR" dirty="0"/>
              <a:t> </a:t>
            </a:r>
            <a:r>
              <a:rPr lang="tr-TR" dirty="0" smtClean="0"/>
              <a:t>hastalık öyküsü olmaması</a:t>
            </a:r>
          </a:p>
          <a:p>
            <a:endParaRPr lang="tr-TR" dirty="0"/>
          </a:p>
          <a:p>
            <a:r>
              <a:rPr lang="tr-TR" dirty="0"/>
              <a:t>Her iki grup için de kabul edilen diğer </a:t>
            </a:r>
            <a:r>
              <a:rPr lang="tr-TR" dirty="0" smtClean="0"/>
              <a:t>kriterler: 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komorbidite</a:t>
            </a:r>
            <a:r>
              <a:rPr lang="tr-TR" dirty="0" smtClean="0"/>
              <a:t> ve </a:t>
            </a:r>
            <a:r>
              <a:rPr lang="tr-TR" dirty="0"/>
              <a:t>en az üç ay boyunca </a:t>
            </a:r>
            <a:r>
              <a:rPr lang="tr-TR" dirty="0" smtClean="0"/>
              <a:t>hiçbir fiziksel </a:t>
            </a:r>
            <a:r>
              <a:rPr lang="tr-TR" dirty="0"/>
              <a:t>egzersiz </a:t>
            </a:r>
            <a:r>
              <a:rPr lang="tr-TR" dirty="0" smtClean="0"/>
              <a:t>programının olmaması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242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Herhangi bir kronik </a:t>
            </a:r>
            <a:r>
              <a:rPr lang="tr-TR" dirty="0" smtClean="0"/>
              <a:t>ve/veya </a:t>
            </a:r>
            <a:r>
              <a:rPr lang="tr-TR" dirty="0" err="1"/>
              <a:t>kardiyovasküler</a:t>
            </a:r>
            <a:r>
              <a:rPr lang="tr-TR" dirty="0"/>
              <a:t> hastalığı </a:t>
            </a:r>
            <a:r>
              <a:rPr lang="tr-TR" dirty="0" smtClean="0"/>
              <a:t>olanlar</a:t>
            </a:r>
          </a:p>
          <a:p>
            <a:r>
              <a:rPr lang="tr-TR" dirty="0" smtClean="0"/>
              <a:t>Sigara içenler </a:t>
            </a:r>
          </a:p>
          <a:p>
            <a:r>
              <a:rPr lang="tr-TR" dirty="0" err="1" smtClean="0"/>
              <a:t>Tiroid</a:t>
            </a:r>
            <a:r>
              <a:rPr lang="tr-TR" dirty="0" smtClean="0"/>
              <a:t> fonksiyonu, </a:t>
            </a:r>
            <a:r>
              <a:rPr lang="tr-TR" dirty="0"/>
              <a:t>kalp hızı ya da kan </a:t>
            </a:r>
            <a:r>
              <a:rPr lang="tr-TR" dirty="0" smtClean="0"/>
              <a:t>basıncını etkileyebilecek </a:t>
            </a:r>
            <a:r>
              <a:rPr lang="tr-TR" dirty="0"/>
              <a:t>ilaç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 smtClean="0"/>
              <a:t>ya </a:t>
            </a:r>
            <a:r>
              <a:rPr lang="tr-TR" dirty="0"/>
              <a:t>da madde </a:t>
            </a:r>
            <a:r>
              <a:rPr lang="tr-TR" dirty="0" smtClean="0"/>
              <a:t>kullananlar</a:t>
            </a:r>
          </a:p>
          <a:p>
            <a:r>
              <a:rPr lang="tr-TR" dirty="0" smtClean="0"/>
              <a:t>Kas-iskelet </a:t>
            </a:r>
            <a:r>
              <a:rPr lang="tr-TR" dirty="0"/>
              <a:t>sistemi yetersizliği </a:t>
            </a:r>
            <a:r>
              <a:rPr lang="tr-TR" dirty="0" smtClean="0"/>
              <a:t>olanlar çalışmadan çıkarıldı.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23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14279</TotalTime>
  <Words>1431</Words>
  <Application>Microsoft Office PowerPoint</Application>
  <PresentationFormat>Geniş ekran</PresentationFormat>
  <Paragraphs>168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Office Teması</vt:lpstr>
      <vt:lpstr>PowerPoint Sunusu</vt:lpstr>
      <vt:lpstr> Egzersiz eğitimi, subklinik hipotiroidizmli kadınlarda yaşam kalitesini artırır: randomize klinik çalışma </vt:lpstr>
      <vt:lpstr>GİRİŞ</vt:lpstr>
      <vt:lpstr>GİRİŞ</vt:lpstr>
      <vt:lpstr>GİRİŞ</vt:lpstr>
      <vt:lpstr>GİRİŞ</vt:lpstr>
      <vt:lpstr>MATERYAL-METOD</vt:lpstr>
      <vt:lpstr>MATERYAL-METOD</vt:lpstr>
      <vt:lpstr>MATERYAL-METOD</vt:lpstr>
      <vt:lpstr>MATERYAL-METOD</vt:lpstr>
      <vt:lpstr>MATERYAL-METOD</vt:lpstr>
      <vt:lpstr>MATERYAL-METOD</vt:lpstr>
      <vt:lpstr>MATERYAL-METOD</vt:lpstr>
      <vt:lpstr>MATERYAL-METOD</vt:lpstr>
      <vt:lpstr>MATERYAL-METOD</vt:lpstr>
      <vt:lpstr>MATERYAL-METOD</vt:lpstr>
      <vt:lpstr>MATERYAL-METOD</vt:lpstr>
      <vt:lpstr>BULGULAR</vt:lpstr>
      <vt:lpstr>BULGULAR</vt:lpstr>
      <vt:lpstr>BULGULAR</vt:lpstr>
      <vt:lpstr>BULGULAR</vt:lpstr>
      <vt:lpstr>BULGULAR</vt:lpstr>
      <vt:lpstr>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68</cp:revision>
  <dcterms:created xsi:type="dcterms:W3CDTF">2019-03-03T10:04:42Z</dcterms:created>
  <dcterms:modified xsi:type="dcterms:W3CDTF">2019-03-25T21:26:49Z</dcterms:modified>
</cp:coreProperties>
</file>