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s/slide89.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92"/>
  </p:notesMasterIdLst>
  <p:sldIdLst>
    <p:sldId id="256" r:id="rId2"/>
    <p:sldId id="257" r:id="rId3"/>
    <p:sldId id="258" r:id="rId4"/>
    <p:sldId id="260" r:id="rId5"/>
    <p:sldId id="262" r:id="rId6"/>
    <p:sldId id="358" r:id="rId7"/>
    <p:sldId id="371" r:id="rId8"/>
    <p:sldId id="353" r:id="rId9"/>
    <p:sldId id="264" r:id="rId10"/>
    <p:sldId id="267" r:id="rId11"/>
    <p:sldId id="354" r:id="rId12"/>
    <p:sldId id="266" r:id="rId13"/>
    <p:sldId id="355" r:id="rId14"/>
    <p:sldId id="269" r:id="rId15"/>
    <p:sldId id="272" r:id="rId16"/>
    <p:sldId id="259" r:id="rId17"/>
    <p:sldId id="263" r:id="rId18"/>
    <p:sldId id="273" r:id="rId19"/>
    <p:sldId id="349" r:id="rId20"/>
    <p:sldId id="274" r:id="rId21"/>
    <p:sldId id="275" r:id="rId22"/>
    <p:sldId id="276" r:id="rId23"/>
    <p:sldId id="278" r:id="rId24"/>
    <p:sldId id="289" r:id="rId25"/>
    <p:sldId id="324" r:id="rId26"/>
    <p:sldId id="377" r:id="rId27"/>
    <p:sldId id="282" r:id="rId28"/>
    <p:sldId id="283" r:id="rId29"/>
    <p:sldId id="319" r:id="rId30"/>
    <p:sldId id="320" r:id="rId31"/>
    <p:sldId id="321" r:id="rId32"/>
    <p:sldId id="372" r:id="rId33"/>
    <p:sldId id="312" r:id="rId34"/>
    <p:sldId id="374" r:id="rId35"/>
    <p:sldId id="375" r:id="rId36"/>
    <p:sldId id="279" r:id="rId37"/>
    <p:sldId id="370" r:id="rId38"/>
    <p:sldId id="281" r:id="rId39"/>
    <p:sldId id="284" r:id="rId40"/>
    <p:sldId id="285" r:id="rId41"/>
    <p:sldId id="286" r:id="rId42"/>
    <p:sldId id="323" r:id="rId43"/>
    <p:sldId id="291" r:id="rId44"/>
    <p:sldId id="290" r:id="rId45"/>
    <p:sldId id="292" r:id="rId46"/>
    <p:sldId id="293" r:id="rId47"/>
    <p:sldId id="294" r:id="rId48"/>
    <p:sldId id="295" r:id="rId49"/>
    <p:sldId id="296" r:id="rId50"/>
    <p:sldId id="297" r:id="rId51"/>
    <p:sldId id="298" r:id="rId52"/>
    <p:sldId id="299" r:id="rId53"/>
    <p:sldId id="348" r:id="rId54"/>
    <p:sldId id="300" r:id="rId55"/>
    <p:sldId id="301" r:id="rId56"/>
    <p:sldId id="302" r:id="rId57"/>
    <p:sldId id="303" r:id="rId58"/>
    <p:sldId id="304" r:id="rId59"/>
    <p:sldId id="305" r:id="rId60"/>
    <p:sldId id="306" r:id="rId61"/>
    <p:sldId id="373" r:id="rId62"/>
    <p:sldId id="307" r:id="rId63"/>
    <p:sldId id="308" r:id="rId64"/>
    <p:sldId id="309" r:id="rId65"/>
    <p:sldId id="310" r:id="rId66"/>
    <p:sldId id="311" r:id="rId67"/>
    <p:sldId id="316" r:id="rId68"/>
    <p:sldId id="322" r:id="rId69"/>
    <p:sldId id="379" r:id="rId70"/>
    <p:sldId id="334" r:id="rId71"/>
    <p:sldId id="335" r:id="rId72"/>
    <p:sldId id="336" r:id="rId73"/>
    <p:sldId id="337" r:id="rId74"/>
    <p:sldId id="338" r:id="rId75"/>
    <p:sldId id="339" r:id="rId76"/>
    <p:sldId id="340" r:id="rId77"/>
    <p:sldId id="341" r:id="rId78"/>
    <p:sldId id="342" r:id="rId79"/>
    <p:sldId id="343" r:id="rId80"/>
    <p:sldId id="350" r:id="rId81"/>
    <p:sldId id="363" r:id="rId82"/>
    <p:sldId id="364" r:id="rId83"/>
    <p:sldId id="365" r:id="rId84"/>
    <p:sldId id="376" r:id="rId85"/>
    <p:sldId id="351" r:id="rId86"/>
    <p:sldId id="366" r:id="rId87"/>
    <p:sldId id="367" r:id="rId88"/>
    <p:sldId id="378" r:id="rId89"/>
    <p:sldId id="369" r:id="rId90"/>
    <p:sldId id="346" r:id="rId91"/>
  </p:sldIdLst>
  <p:sldSz cx="9144000" cy="6858000" type="screen4x3"/>
  <p:notesSz cx="6858000" cy="9144000"/>
  <p:defaultTextStyle>
    <a:defPPr>
      <a:defRPr lang="tr-TR"/>
    </a:defPPr>
    <a:lvl1pPr algn="l" rtl="0" fontAlgn="base">
      <a:spcBef>
        <a:spcPct val="0"/>
      </a:spcBef>
      <a:spcAft>
        <a:spcPct val="0"/>
      </a:spcAft>
      <a:defRPr sz="1400" kern="1200">
        <a:solidFill>
          <a:schemeClr val="tx1"/>
        </a:solidFill>
        <a:latin typeface="Arial" charset="0"/>
        <a:ea typeface="+mn-ea"/>
        <a:cs typeface="Arial" charset="0"/>
      </a:defRPr>
    </a:lvl1pPr>
    <a:lvl2pPr marL="457200" algn="l" rtl="0" fontAlgn="base">
      <a:spcBef>
        <a:spcPct val="0"/>
      </a:spcBef>
      <a:spcAft>
        <a:spcPct val="0"/>
      </a:spcAft>
      <a:defRPr sz="1400" kern="1200">
        <a:solidFill>
          <a:schemeClr val="tx1"/>
        </a:solidFill>
        <a:latin typeface="Arial" charset="0"/>
        <a:ea typeface="+mn-ea"/>
        <a:cs typeface="Arial" charset="0"/>
      </a:defRPr>
    </a:lvl2pPr>
    <a:lvl3pPr marL="914400" algn="l" rtl="0" fontAlgn="base">
      <a:spcBef>
        <a:spcPct val="0"/>
      </a:spcBef>
      <a:spcAft>
        <a:spcPct val="0"/>
      </a:spcAft>
      <a:defRPr sz="1400" kern="1200">
        <a:solidFill>
          <a:schemeClr val="tx1"/>
        </a:solidFill>
        <a:latin typeface="Arial" charset="0"/>
        <a:ea typeface="+mn-ea"/>
        <a:cs typeface="Arial" charset="0"/>
      </a:defRPr>
    </a:lvl3pPr>
    <a:lvl4pPr marL="1371600" algn="l" rtl="0" fontAlgn="base">
      <a:spcBef>
        <a:spcPct val="0"/>
      </a:spcBef>
      <a:spcAft>
        <a:spcPct val="0"/>
      </a:spcAft>
      <a:defRPr sz="1400" kern="1200">
        <a:solidFill>
          <a:schemeClr val="tx1"/>
        </a:solidFill>
        <a:latin typeface="Arial" charset="0"/>
        <a:ea typeface="+mn-ea"/>
        <a:cs typeface="Arial" charset="0"/>
      </a:defRPr>
    </a:lvl4pPr>
    <a:lvl5pPr marL="1828800" algn="l" rtl="0" fontAlgn="base">
      <a:spcBef>
        <a:spcPct val="0"/>
      </a:spcBef>
      <a:spcAft>
        <a:spcPct val="0"/>
      </a:spcAft>
      <a:defRPr sz="1400" kern="1200">
        <a:solidFill>
          <a:schemeClr val="tx1"/>
        </a:solidFill>
        <a:latin typeface="Arial" charset="0"/>
        <a:ea typeface="+mn-ea"/>
        <a:cs typeface="Arial" charset="0"/>
      </a:defRPr>
    </a:lvl5pPr>
    <a:lvl6pPr marL="2286000" algn="l" defTabSz="914400" rtl="0" eaLnBrk="1" latinLnBrk="0" hangingPunct="1">
      <a:defRPr sz="1400" kern="1200">
        <a:solidFill>
          <a:schemeClr val="tx1"/>
        </a:solidFill>
        <a:latin typeface="Arial" charset="0"/>
        <a:ea typeface="+mn-ea"/>
        <a:cs typeface="Arial" charset="0"/>
      </a:defRPr>
    </a:lvl6pPr>
    <a:lvl7pPr marL="2743200" algn="l" defTabSz="914400" rtl="0" eaLnBrk="1" latinLnBrk="0" hangingPunct="1">
      <a:defRPr sz="1400" kern="1200">
        <a:solidFill>
          <a:schemeClr val="tx1"/>
        </a:solidFill>
        <a:latin typeface="Arial" charset="0"/>
        <a:ea typeface="+mn-ea"/>
        <a:cs typeface="Arial" charset="0"/>
      </a:defRPr>
    </a:lvl7pPr>
    <a:lvl8pPr marL="3200400" algn="l" defTabSz="914400" rtl="0" eaLnBrk="1" latinLnBrk="0" hangingPunct="1">
      <a:defRPr sz="1400" kern="1200">
        <a:solidFill>
          <a:schemeClr val="tx1"/>
        </a:solidFill>
        <a:latin typeface="Arial" charset="0"/>
        <a:ea typeface="+mn-ea"/>
        <a:cs typeface="Arial" charset="0"/>
      </a:defRPr>
    </a:lvl8pPr>
    <a:lvl9pPr marL="3657600" algn="l" defTabSz="914400" rtl="0" eaLnBrk="1" latinLnBrk="0" hangingPunct="1">
      <a:defRPr sz="1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51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FA672EF-6C7F-45D3-97A6-9868465771D7}" type="datetimeFigureOut">
              <a:rPr lang="tr-TR"/>
              <a:pPr>
                <a:defRPr/>
              </a:pPr>
              <a:t>25.01.2018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52A766D-A844-4B25-AB78-836ED0214C77}" type="slidenum">
              <a:rPr lang="tr-TR"/>
              <a:pPr>
                <a:defRPr/>
              </a:pPr>
              <a:t>‹#›</a:t>
            </a:fld>
            <a:endParaRPr lang="tr-TR"/>
          </a:p>
        </p:txBody>
      </p:sp>
    </p:spTree>
    <p:extLst>
      <p:ext uri="{BB962C8B-B14F-4D97-AF65-F5344CB8AC3E}">
        <p14:creationId xmlns:p14="http://schemas.microsoft.com/office/powerpoint/2010/main" xmlns="" val="20183279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ayt Görüntüsü Yer Tutucusu 1"/>
          <p:cNvSpPr>
            <a:spLocks noGrp="1" noRot="1" noChangeAspect="1"/>
          </p:cNvSpPr>
          <p:nvPr>
            <p:ph type="sldImg"/>
          </p:nvPr>
        </p:nvSpPr>
        <p:spPr bwMode="auto">
          <a:noFill/>
          <a:ln>
            <a:solidFill>
              <a:srgbClr val="000000"/>
            </a:solidFill>
            <a:miter lim="800000"/>
            <a:headEnd/>
            <a:tailEnd/>
          </a:ln>
        </p:spPr>
      </p:sp>
      <p:sp>
        <p:nvSpPr>
          <p:cNvPr id="21506"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dirty="0" smtClean="0"/>
              <a:t> Bu izlemle, hem birey için gerekli görülen uygulamaların güvenceye alınması, hem de sık karşılaşılan </a:t>
            </a:r>
          </a:p>
          <a:p>
            <a:pPr eaLnBrk="1" hangingPunct="1">
              <a:spcBef>
                <a:spcPct val="0"/>
              </a:spcBef>
            </a:pPr>
            <a:r>
              <a:rPr lang="tr-TR" dirty="0" smtClean="0"/>
              <a:t>gereksiz test ve müdahalelerin önüne geçilmesi hedeflenmektedir.</a:t>
            </a:r>
          </a:p>
        </p:txBody>
      </p:sp>
      <p:sp>
        <p:nvSpPr>
          <p:cNvPr id="20483"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D555E7-F7FC-47D1-8966-8B74FBAEA490}" type="slidenum">
              <a:rPr lang="tr-TR">
                <a:cs typeface="Arial" charset="0"/>
              </a:rPr>
              <a:pPr fontAlgn="base">
                <a:spcBef>
                  <a:spcPct val="0"/>
                </a:spcBef>
                <a:spcAft>
                  <a:spcPct val="0"/>
                </a:spcAft>
                <a:defRPr/>
              </a:pPr>
              <a:t>5</a:t>
            </a:fld>
            <a:endParaRPr lang="tr-TR">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TEMD 2017</a:t>
            </a:r>
            <a:r>
              <a:rPr lang="tr-TR" dirty="0" smtClean="0">
                <a:sym typeface="Wingdings" pitchFamily="2" charset="2"/>
              </a:rPr>
              <a:t></a:t>
            </a:r>
            <a:r>
              <a:rPr lang="tr-TR" dirty="0" smtClean="0"/>
              <a:t>İlave risk faktörleri olan kişiler daha erken yaşta ve daha sık aralıklarda APG veya OGTT ile değerlendirilmelidir [Sınıf D, ortak görüşe dayalı kanıt (3)].</a:t>
            </a:r>
            <a:endParaRPr lang="tr-TR" dirty="0"/>
          </a:p>
        </p:txBody>
      </p:sp>
      <p:sp>
        <p:nvSpPr>
          <p:cNvPr id="4" name="3 Slayt Numarası Yer Tutucusu"/>
          <p:cNvSpPr>
            <a:spLocks noGrp="1"/>
          </p:cNvSpPr>
          <p:nvPr>
            <p:ph type="sldNum" sz="quarter" idx="10"/>
          </p:nvPr>
        </p:nvSpPr>
        <p:spPr/>
        <p:txBody>
          <a:bodyPr/>
          <a:lstStyle/>
          <a:p>
            <a:pPr>
              <a:defRPr/>
            </a:pPr>
            <a:fld id="{652A766D-A844-4B25-AB78-836ED0214C77}" type="slidenum">
              <a:rPr lang="tr-TR" smtClean="0"/>
              <a:pPr>
                <a:defRPr/>
              </a:pPr>
              <a:t>45</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Rot="1" noChangeAspect="1" noTextEdit="1"/>
          </p:cNvSpPr>
          <p:nvPr>
            <p:ph type="sldImg"/>
          </p:nvPr>
        </p:nvSpPr>
        <p:spPr bwMode="auto">
          <a:noFill/>
          <a:ln>
            <a:solidFill>
              <a:srgbClr val="000000"/>
            </a:solidFill>
            <a:miter lim="800000"/>
            <a:headEnd/>
            <a:tailEnd/>
          </a:ln>
        </p:spPr>
      </p:sp>
      <p:sp>
        <p:nvSpPr>
          <p:cNvPr id="7270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1 Slayt Görüntüsü Yer Tutucusu"/>
          <p:cNvSpPr>
            <a:spLocks noGrp="1" noRot="1" noChangeAspect="1"/>
          </p:cNvSpPr>
          <p:nvPr>
            <p:ph type="sldImg"/>
          </p:nvPr>
        </p:nvSpPr>
        <p:spPr bwMode="auto">
          <a:noFill/>
          <a:ln>
            <a:solidFill>
              <a:srgbClr val="000000"/>
            </a:solidFill>
            <a:miter lim="800000"/>
            <a:headEnd/>
            <a:tailEnd/>
          </a:ln>
        </p:spPr>
      </p:sp>
      <p:sp>
        <p:nvSpPr>
          <p:cNvPr id="78850"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dirty="0" smtClean="0"/>
          </a:p>
        </p:txBody>
      </p:sp>
      <p:sp>
        <p:nvSpPr>
          <p:cNvPr id="67587"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870BD04-49CC-440A-832A-BBD05558920C}" type="slidenum">
              <a:rPr lang="tr-TR">
                <a:cs typeface="Arial" charset="0"/>
              </a:rPr>
              <a:pPr fontAlgn="base">
                <a:spcBef>
                  <a:spcPct val="0"/>
                </a:spcBef>
                <a:spcAft>
                  <a:spcPct val="0"/>
                </a:spcAft>
                <a:defRPr/>
              </a:pPr>
              <a:t>52</a:t>
            </a:fld>
            <a:endParaRPr lang="tr-TR">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1 Slayt Görüntüsü Yer Tutucusu"/>
          <p:cNvSpPr>
            <a:spLocks noGrp="1" noRot="1" noChangeAspect="1"/>
          </p:cNvSpPr>
          <p:nvPr>
            <p:ph type="sldImg"/>
          </p:nvPr>
        </p:nvSpPr>
        <p:spPr bwMode="auto">
          <a:noFill/>
          <a:ln>
            <a:solidFill>
              <a:srgbClr val="000000"/>
            </a:solidFill>
            <a:miter lim="800000"/>
            <a:headEnd/>
            <a:tailEnd/>
          </a:ln>
        </p:spPr>
      </p:sp>
      <p:sp>
        <p:nvSpPr>
          <p:cNvPr id="88066"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i="1" dirty="0" smtClean="0"/>
          </a:p>
        </p:txBody>
      </p:sp>
      <p:sp>
        <p:nvSpPr>
          <p:cNvPr id="76803"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7B5429-EE1C-4E71-A90F-4D89D31D93AC}" type="slidenum">
              <a:rPr lang="tr-TR">
                <a:cs typeface="Arial" charset="0"/>
              </a:rPr>
              <a:pPr fontAlgn="base">
                <a:spcBef>
                  <a:spcPct val="0"/>
                </a:spcBef>
                <a:spcAft>
                  <a:spcPct val="0"/>
                </a:spcAft>
                <a:defRPr/>
              </a:pPr>
              <a:t>60</a:t>
            </a:fld>
            <a:endParaRPr lang="tr-TR">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1" i="0" kern="1200" dirty="0" smtClean="0">
                <a:solidFill>
                  <a:schemeClr val="tx1"/>
                </a:solidFill>
                <a:latin typeface="+mn-lt"/>
                <a:ea typeface="+mn-ea"/>
                <a:cs typeface="+mn-cs"/>
              </a:rPr>
              <a:t>DEXA</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dual</a:t>
            </a:r>
            <a:r>
              <a:rPr lang="tr-TR" sz="1200" b="0" i="0" kern="1200" dirty="0" smtClean="0">
                <a:solidFill>
                  <a:schemeClr val="tx1"/>
                </a:solidFill>
                <a:latin typeface="+mn-lt"/>
                <a:ea typeface="+mn-ea"/>
                <a:cs typeface="+mn-cs"/>
              </a:rPr>
              <a:t> enerji x – ray </a:t>
            </a:r>
            <a:r>
              <a:rPr lang="tr-TR" sz="1200" b="0" i="0" kern="1200" dirty="0" err="1" smtClean="0">
                <a:solidFill>
                  <a:schemeClr val="tx1"/>
                </a:solidFill>
                <a:latin typeface="+mn-lt"/>
                <a:ea typeface="+mn-ea"/>
                <a:cs typeface="+mn-cs"/>
              </a:rPr>
              <a:t>absorpsiyometri</a:t>
            </a:r>
            <a:r>
              <a:rPr lang="tr-TR" sz="1200" b="0" i="0" kern="1200" dirty="0" smtClean="0">
                <a:solidFill>
                  <a:schemeClr val="tx1"/>
                </a:solidFill>
                <a:latin typeface="+mn-lt"/>
                <a:ea typeface="+mn-ea"/>
                <a:cs typeface="+mn-cs"/>
              </a:rPr>
              <a:t>) veya kemik </a:t>
            </a:r>
            <a:r>
              <a:rPr lang="tr-TR" sz="1200" b="0" i="0" kern="1200" dirty="0" err="1" smtClean="0">
                <a:solidFill>
                  <a:schemeClr val="tx1"/>
                </a:solidFill>
                <a:latin typeface="+mn-lt"/>
                <a:ea typeface="+mn-ea"/>
                <a:cs typeface="+mn-cs"/>
              </a:rPr>
              <a:t>dansitometrisi</a:t>
            </a:r>
            <a:r>
              <a:rPr lang="tr-TR" sz="1200" b="0" i="0" kern="1200" dirty="0" smtClean="0">
                <a:solidFill>
                  <a:schemeClr val="tx1"/>
                </a:solidFill>
                <a:latin typeface="+mn-lt"/>
                <a:ea typeface="+mn-ea"/>
                <a:cs typeface="+mn-cs"/>
              </a:rPr>
              <a:t> de denilen inceleme, kemik mineral yoğunluğunu ölçmek, osteoporoz tanısını koymak ve tedavi etkinliğini takip etmek için kullanılan standart testtir. </a:t>
            </a:r>
            <a:r>
              <a:rPr lang="tr-TR" sz="1200" b="1" i="0" kern="1200" dirty="0" smtClean="0">
                <a:solidFill>
                  <a:schemeClr val="tx1"/>
                </a:solidFill>
                <a:latin typeface="+mn-lt"/>
                <a:ea typeface="+mn-ea"/>
                <a:cs typeface="+mn-cs"/>
              </a:rPr>
              <a:t>DEXA </a:t>
            </a:r>
            <a:r>
              <a:rPr lang="tr-TR" sz="1200" b="0" i="0" kern="1200" dirty="0" smtClean="0">
                <a:solidFill>
                  <a:schemeClr val="tx1"/>
                </a:solidFill>
                <a:latin typeface="+mn-lt"/>
                <a:ea typeface="+mn-ea"/>
                <a:cs typeface="+mn-cs"/>
              </a:rPr>
              <a:t>ayrıca kemiklerin kırılma riskini de ortaya koyar. Düşük doz X ışını kullanılarak yapılır.</a:t>
            </a:r>
            <a:endParaRPr lang="tr-TR" dirty="0"/>
          </a:p>
        </p:txBody>
      </p:sp>
      <p:sp>
        <p:nvSpPr>
          <p:cNvPr id="4" name="3 Slayt Numarası Yer Tutucusu"/>
          <p:cNvSpPr>
            <a:spLocks noGrp="1"/>
          </p:cNvSpPr>
          <p:nvPr>
            <p:ph type="sldNum" sz="quarter" idx="10"/>
          </p:nvPr>
        </p:nvSpPr>
        <p:spPr/>
        <p:txBody>
          <a:bodyPr/>
          <a:lstStyle/>
          <a:p>
            <a:pPr>
              <a:defRPr/>
            </a:pPr>
            <a:fld id="{652A766D-A844-4B25-AB78-836ED0214C77}" type="slidenum">
              <a:rPr lang="tr-TR" smtClean="0"/>
              <a:pPr>
                <a:defRPr/>
              </a:pPr>
              <a:t>65</a:t>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728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lnSpc>
                <a:spcPct val="80000"/>
              </a:lnSpc>
            </a:pPr>
            <a:r>
              <a:rPr lang="tr-TR" sz="1100" dirty="0" err="1" smtClean="0"/>
              <a:t>Asymmetrical</a:t>
            </a:r>
            <a:r>
              <a:rPr lang="tr-TR" sz="1100" dirty="0" smtClean="0"/>
              <a:t> skin </a:t>
            </a:r>
            <a:r>
              <a:rPr lang="tr-TR" sz="1100" dirty="0" err="1" smtClean="0"/>
              <a:t>lesion</a:t>
            </a:r>
            <a:r>
              <a:rPr lang="tr-TR" sz="1100" dirty="0" smtClean="0"/>
              <a:t> (asimetrik lezyon) </a:t>
            </a:r>
          </a:p>
          <a:p>
            <a:pPr eaLnBrk="1" hangingPunct="1">
              <a:lnSpc>
                <a:spcPct val="80000"/>
              </a:lnSpc>
            </a:pPr>
            <a:r>
              <a:rPr lang="tr-TR" sz="1100" dirty="0" err="1" smtClean="0"/>
              <a:t>Border</a:t>
            </a:r>
            <a:r>
              <a:rPr lang="tr-TR" sz="1100" dirty="0" smtClean="0"/>
              <a:t> of the </a:t>
            </a:r>
            <a:r>
              <a:rPr lang="tr-TR" sz="1100" dirty="0" err="1" smtClean="0"/>
              <a:t>lesion</a:t>
            </a:r>
            <a:r>
              <a:rPr lang="tr-TR" sz="1100" dirty="0" smtClean="0"/>
              <a:t> is </a:t>
            </a:r>
            <a:r>
              <a:rPr lang="tr-TR" sz="1100" dirty="0" err="1" smtClean="0"/>
              <a:t>irregular</a:t>
            </a:r>
            <a:r>
              <a:rPr lang="tr-TR" sz="1100" dirty="0" smtClean="0"/>
              <a:t> (düzensiz sınır) </a:t>
            </a:r>
          </a:p>
          <a:p>
            <a:pPr eaLnBrk="1" hangingPunct="1">
              <a:lnSpc>
                <a:spcPct val="80000"/>
              </a:lnSpc>
            </a:pPr>
            <a:r>
              <a:rPr lang="tr-TR" sz="1100" dirty="0" err="1" smtClean="0"/>
              <a:t>Color</a:t>
            </a:r>
            <a:r>
              <a:rPr lang="tr-TR" sz="1100" dirty="0" smtClean="0"/>
              <a:t>: </a:t>
            </a:r>
            <a:r>
              <a:rPr lang="tr-TR" sz="1100" dirty="0" err="1" smtClean="0"/>
              <a:t>melanomas</a:t>
            </a:r>
            <a:r>
              <a:rPr lang="tr-TR" sz="1100" dirty="0" smtClean="0"/>
              <a:t> </a:t>
            </a:r>
            <a:r>
              <a:rPr lang="tr-TR" sz="1100" dirty="0" err="1" smtClean="0"/>
              <a:t>usually</a:t>
            </a:r>
            <a:r>
              <a:rPr lang="tr-TR" sz="1100" dirty="0" smtClean="0"/>
              <a:t> </a:t>
            </a:r>
            <a:r>
              <a:rPr lang="tr-TR" sz="1100" dirty="0" err="1" smtClean="0"/>
              <a:t>have</a:t>
            </a:r>
            <a:r>
              <a:rPr lang="tr-TR" sz="1100" dirty="0" smtClean="0"/>
              <a:t> </a:t>
            </a:r>
            <a:r>
              <a:rPr lang="tr-TR" sz="1100" dirty="0" err="1" smtClean="0"/>
              <a:t>multiple</a:t>
            </a:r>
            <a:r>
              <a:rPr lang="tr-TR" sz="1100" dirty="0" smtClean="0"/>
              <a:t> </a:t>
            </a:r>
            <a:r>
              <a:rPr lang="tr-TR" sz="1100" dirty="0" err="1" smtClean="0"/>
              <a:t>colors</a:t>
            </a:r>
            <a:r>
              <a:rPr lang="tr-TR" sz="1100" dirty="0" smtClean="0"/>
              <a:t> (renk değişikliği) </a:t>
            </a:r>
          </a:p>
          <a:p>
            <a:pPr eaLnBrk="1" hangingPunct="1">
              <a:lnSpc>
                <a:spcPct val="80000"/>
              </a:lnSpc>
            </a:pPr>
            <a:r>
              <a:rPr lang="tr-TR" sz="1100" dirty="0" err="1" smtClean="0"/>
              <a:t>Diameter</a:t>
            </a:r>
            <a:r>
              <a:rPr lang="tr-TR" sz="1100" dirty="0" smtClean="0"/>
              <a:t>: </a:t>
            </a:r>
            <a:r>
              <a:rPr lang="tr-TR" sz="1100" dirty="0" err="1" smtClean="0"/>
              <a:t>moles</a:t>
            </a:r>
            <a:r>
              <a:rPr lang="tr-TR" sz="1100" dirty="0" smtClean="0"/>
              <a:t> </a:t>
            </a:r>
            <a:r>
              <a:rPr lang="tr-TR" sz="1100" dirty="0" err="1" smtClean="0"/>
              <a:t>greater</a:t>
            </a:r>
            <a:r>
              <a:rPr lang="tr-TR" sz="1100" dirty="0" smtClean="0"/>
              <a:t> </a:t>
            </a:r>
            <a:r>
              <a:rPr lang="tr-TR" sz="1100" dirty="0" err="1" smtClean="0"/>
              <a:t>than</a:t>
            </a:r>
            <a:r>
              <a:rPr lang="tr-TR" sz="1100" dirty="0" smtClean="0"/>
              <a:t> 6 mm </a:t>
            </a:r>
            <a:r>
              <a:rPr lang="tr-TR" sz="1100" dirty="0" err="1" smtClean="0"/>
              <a:t>are</a:t>
            </a:r>
            <a:r>
              <a:rPr lang="tr-TR" sz="1100" dirty="0" smtClean="0"/>
              <a:t> </a:t>
            </a:r>
            <a:r>
              <a:rPr lang="tr-TR" sz="1100" dirty="0" err="1" smtClean="0"/>
              <a:t>more</a:t>
            </a:r>
            <a:r>
              <a:rPr lang="tr-TR" sz="1100" dirty="0" smtClean="0"/>
              <a:t> </a:t>
            </a:r>
            <a:r>
              <a:rPr lang="tr-TR" sz="1100" dirty="0" err="1" smtClean="0"/>
              <a:t>likely</a:t>
            </a:r>
            <a:r>
              <a:rPr lang="tr-TR" sz="1100" dirty="0" smtClean="0"/>
              <a:t> to be </a:t>
            </a:r>
            <a:r>
              <a:rPr lang="tr-TR" sz="1100" dirty="0" err="1" smtClean="0"/>
              <a:t>melanomas</a:t>
            </a:r>
            <a:r>
              <a:rPr lang="tr-TR" sz="1100" dirty="0" smtClean="0"/>
              <a:t> </a:t>
            </a:r>
            <a:r>
              <a:rPr lang="tr-TR" sz="1100" dirty="0" err="1" smtClean="0"/>
              <a:t>than</a:t>
            </a:r>
            <a:r>
              <a:rPr lang="tr-TR" sz="1100" dirty="0" smtClean="0"/>
              <a:t> </a:t>
            </a:r>
            <a:r>
              <a:rPr lang="tr-TR" sz="1100" dirty="0" err="1" smtClean="0"/>
              <a:t>smaller</a:t>
            </a:r>
            <a:r>
              <a:rPr lang="tr-TR" sz="1100" dirty="0" smtClean="0"/>
              <a:t> </a:t>
            </a:r>
            <a:r>
              <a:rPr lang="tr-TR" sz="1100" dirty="0" err="1" smtClean="0"/>
              <a:t>moles</a:t>
            </a:r>
            <a:r>
              <a:rPr lang="tr-TR" sz="1100" dirty="0" smtClean="0"/>
              <a:t> (çap) </a:t>
            </a:r>
          </a:p>
          <a:p>
            <a:pPr eaLnBrk="1" hangingPunct="1">
              <a:lnSpc>
                <a:spcPct val="80000"/>
              </a:lnSpc>
            </a:pPr>
            <a:r>
              <a:rPr lang="tr-TR" sz="1100" dirty="0" err="1" smtClean="0"/>
              <a:t>Evolution</a:t>
            </a:r>
            <a:r>
              <a:rPr lang="tr-TR" sz="1100" dirty="0" smtClean="0"/>
              <a:t>: The </a:t>
            </a:r>
            <a:r>
              <a:rPr lang="tr-TR" sz="1100" dirty="0" err="1" smtClean="0"/>
              <a:t>evolution</a:t>
            </a:r>
            <a:r>
              <a:rPr lang="tr-TR" sz="1100" dirty="0" smtClean="0"/>
              <a:t> (</a:t>
            </a:r>
            <a:r>
              <a:rPr lang="tr-TR" sz="1100" dirty="0" err="1" smtClean="0"/>
              <a:t>change</a:t>
            </a:r>
            <a:r>
              <a:rPr lang="tr-TR" sz="1100" dirty="0" smtClean="0"/>
              <a:t>) of a </a:t>
            </a:r>
            <a:r>
              <a:rPr lang="tr-TR" sz="1100" dirty="0" err="1" smtClean="0"/>
              <a:t>mole</a:t>
            </a:r>
            <a:r>
              <a:rPr lang="tr-TR" sz="1100" dirty="0" smtClean="0"/>
              <a:t> </a:t>
            </a:r>
            <a:r>
              <a:rPr lang="tr-TR" sz="1100" dirty="0" err="1" smtClean="0"/>
              <a:t>or</a:t>
            </a:r>
            <a:r>
              <a:rPr lang="tr-TR" sz="1100" dirty="0" smtClean="0"/>
              <a:t> </a:t>
            </a:r>
            <a:r>
              <a:rPr lang="tr-TR" sz="1100" dirty="0" err="1" smtClean="0"/>
              <a:t>lesion</a:t>
            </a:r>
            <a:r>
              <a:rPr lang="tr-TR" sz="1100" dirty="0" smtClean="0"/>
              <a:t> </a:t>
            </a:r>
            <a:r>
              <a:rPr lang="tr-TR" sz="1100" dirty="0" err="1" smtClean="0"/>
              <a:t>may</a:t>
            </a:r>
            <a:r>
              <a:rPr lang="tr-TR" sz="1100" dirty="0" smtClean="0"/>
              <a:t> be a </a:t>
            </a:r>
            <a:r>
              <a:rPr lang="tr-TR" sz="1100" dirty="0" err="1" smtClean="0"/>
              <a:t>hint</a:t>
            </a:r>
            <a:r>
              <a:rPr lang="tr-TR" sz="1100" dirty="0" smtClean="0"/>
              <a:t> </a:t>
            </a:r>
            <a:r>
              <a:rPr lang="tr-TR" sz="1100" dirty="0" err="1" smtClean="0"/>
              <a:t>that</a:t>
            </a:r>
            <a:r>
              <a:rPr lang="tr-TR" sz="1100" dirty="0" smtClean="0"/>
              <a:t> the </a:t>
            </a:r>
            <a:r>
              <a:rPr lang="tr-TR" sz="1100" dirty="0" err="1" smtClean="0"/>
              <a:t>lesion</a:t>
            </a:r>
            <a:r>
              <a:rPr lang="tr-TR" sz="1100" dirty="0" smtClean="0"/>
              <a:t> is </a:t>
            </a:r>
            <a:r>
              <a:rPr lang="tr-TR" sz="1100" dirty="0" err="1" smtClean="0"/>
              <a:t>becoming</a:t>
            </a:r>
            <a:r>
              <a:rPr lang="tr-TR" sz="1100" dirty="0" smtClean="0"/>
              <a:t> </a:t>
            </a:r>
            <a:r>
              <a:rPr lang="tr-TR" sz="1100" dirty="0" err="1" smtClean="0"/>
              <a:t>malignant</a:t>
            </a:r>
            <a:r>
              <a:rPr lang="tr-TR" sz="1100" dirty="0" smtClean="0"/>
              <a:t> (lezyonda değişiklik) </a:t>
            </a:r>
          </a:p>
          <a:p>
            <a:endParaRPr lang="tr-TR"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smtClean="0">
                <a:solidFill>
                  <a:schemeClr val="tx1"/>
                </a:solidFill>
                <a:latin typeface="+mn-lt"/>
                <a:ea typeface="+mn-ea"/>
                <a:cs typeface="+mn-cs"/>
              </a:rPr>
              <a:t>Konya, Karaman, Burdur, Isparta, İzmir, Denizli, Manisa, İstanbul, Bursa, Çanakkale, Kütahya, Gaziantep, Kahramanmaraş, Antalya, İçel, Hatay, Ankara, Tekirdağ, Edirne, Diyarbakır, Bilecik, Kırklareli, Kayseri, Sakarya, Kocaeli, Şanlıurfa, Eskişehir, Batman, Düzce, Adana, Aydın, Muğla, Erzurum, Afyon, Kilis, Mardin, Osmaniye, Siirt, Şırnak, Uşak ve Yalova </a:t>
            </a:r>
            <a:endParaRPr lang="tr-TR" dirty="0"/>
          </a:p>
        </p:txBody>
      </p:sp>
      <p:sp>
        <p:nvSpPr>
          <p:cNvPr id="4" name="3 Slayt Numarası Yer Tutucusu"/>
          <p:cNvSpPr>
            <a:spLocks noGrp="1"/>
          </p:cNvSpPr>
          <p:nvPr>
            <p:ph type="sldNum" sz="quarter" idx="10"/>
          </p:nvPr>
        </p:nvSpPr>
        <p:spPr/>
        <p:txBody>
          <a:bodyPr/>
          <a:lstStyle/>
          <a:p>
            <a:pPr>
              <a:defRPr/>
            </a:pPr>
            <a:fld id="{652A766D-A844-4B25-AB78-836ED0214C77}" type="slidenum">
              <a:rPr lang="tr-TR" smtClean="0"/>
              <a:pPr>
                <a:defRPr/>
              </a:pPr>
              <a:t>78</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652A766D-A844-4B25-AB78-836ED0214C77}" type="slidenum">
              <a:rPr lang="tr-TR" smtClean="0"/>
              <a:pPr>
                <a:defRPr/>
              </a:pPr>
              <a:t>82</a:t>
            </a:fld>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571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tr-TR"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652A766D-A844-4B25-AB78-836ED0214C77}" type="slidenum">
              <a:rPr lang="tr-TR" smtClean="0"/>
              <a:pPr>
                <a:defRPr/>
              </a:pPr>
              <a:t>89</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TextEdit="1"/>
          </p:cNvSpPr>
          <p:nvPr>
            <p:ph type="sldImg"/>
          </p:nvPr>
        </p:nvSpPr>
        <p:spPr bwMode="auto">
          <a:noFill/>
          <a:ln>
            <a:solidFill>
              <a:srgbClr val="000000"/>
            </a:solidFill>
            <a:miter lim="800000"/>
            <a:headEnd/>
            <a:tailEnd/>
          </a:ln>
        </p:spPr>
      </p:sp>
      <p:sp>
        <p:nvSpPr>
          <p:cNvPr id="2355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Slayt Görüntüsü Yer Tutucusu"/>
          <p:cNvSpPr>
            <a:spLocks noGrp="1" noRot="1" noChangeAspect="1"/>
          </p:cNvSpPr>
          <p:nvPr>
            <p:ph type="sldImg"/>
          </p:nvPr>
        </p:nvSpPr>
        <p:spPr bwMode="auto">
          <a:noFill/>
          <a:ln>
            <a:solidFill>
              <a:srgbClr val="000000"/>
            </a:solidFill>
            <a:miter lim="800000"/>
            <a:headEnd/>
            <a:tailEnd/>
          </a:ln>
        </p:spPr>
      </p:sp>
      <p:sp>
        <p:nvSpPr>
          <p:cNvPr id="26626" name="2 Not Yer Tutucusu"/>
          <p:cNvSpPr>
            <a:spLocks noGrp="1"/>
          </p:cNvSpPr>
          <p:nvPr>
            <p:ph type="body" idx="1"/>
          </p:nvPr>
        </p:nvSpPr>
        <p:spPr bwMode="auto">
          <a:noFill/>
        </p:spPr>
        <p:txBody>
          <a:bodyPr wrap="square" numCol="1" anchor="t" anchorCtr="0" compatLnSpc="1">
            <a:prstTxWarp prst="textNoShape">
              <a:avLst/>
            </a:prstTxWarp>
          </a:bodyPr>
          <a:lstStyle/>
          <a:p>
            <a:endParaRPr lang="tr-TR" dirty="0" smtClean="0"/>
          </a:p>
        </p:txBody>
      </p:sp>
      <p:sp>
        <p:nvSpPr>
          <p:cNvPr id="4" name="3 Slayt Numarası Yer Tutucusu"/>
          <p:cNvSpPr>
            <a:spLocks noGrp="1"/>
          </p:cNvSpPr>
          <p:nvPr>
            <p:ph type="sldNum" sz="quarter" idx="5"/>
          </p:nvPr>
        </p:nvSpPr>
        <p:spPr/>
        <p:txBody>
          <a:bodyPr/>
          <a:lstStyle/>
          <a:p>
            <a:pPr>
              <a:defRPr/>
            </a:pPr>
            <a:fld id="{A3C0449F-D20D-40AA-93D3-3486EA94439C}" type="slidenum">
              <a:rPr lang="tr-TR" smtClean="0"/>
              <a:pPr>
                <a:defRPr/>
              </a:pPr>
              <a:t>7</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TextEdit="1"/>
          </p:cNvSpPr>
          <p:nvPr>
            <p:ph type="sldImg"/>
          </p:nvPr>
        </p:nvSpPr>
        <p:spPr bwMode="auto">
          <a:noFill/>
          <a:ln>
            <a:solidFill>
              <a:srgbClr val="000000"/>
            </a:solidFill>
            <a:miter lim="800000"/>
            <a:headEnd/>
            <a:tailEnd/>
          </a:ln>
        </p:spPr>
      </p:sp>
      <p:sp>
        <p:nvSpPr>
          <p:cNvPr id="2969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tr-TR" dirty="0" smtClean="0"/>
              <a:t>Hastalığa yol açan davranışların değiştirilmesini, </a:t>
            </a:r>
          </a:p>
          <a:p>
            <a:pPr eaLnBrk="1" hangingPunct="1"/>
            <a:r>
              <a:rPr lang="tr-TR" dirty="0" smtClean="0"/>
              <a:t>Hastalığa yol açan etmenlere </a:t>
            </a:r>
            <a:r>
              <a:rPr lang="tr-TR" dirty="0" err="1" smtClean="0"/>
              <a:t>maruziyetin</a:t>
            </a:r>
            <a:r>
              <a:rPr lang="tr-TR" dirty="0" smtClean="0"/>
              <a:t> azaltılmasını, </a:t>
            </a:r>
          </a:p>
          <a:p>
            <a:pPr eaLnBrk="1" hangingPunct="1"/>
            <a:r>
              <a:rPr lang="tr-TR" dirty="0" smtClean="0"/>
              <a:t>Hastalıkların ortaya çıkmasını önlemeyi, </a:t>
            </a:r>
          </a:p>
          <a:p>
            <a:pPr eaLnBrk="1" hangingPunct="1"/>
            <a:r>
              <a:rPr lang="tr-TR" dirty="0" smtClean="0"/>
              <a:t>Risk etmenlerinin kontrol edilmesini ve hastalıkların </a:t>
            </a:r>
            <a:r>
              <a:rPr lang="tr-TR" dirty="0" err="1" smtClean="0"/>
              <a:t>insidansını</a:t>
            </a:r>
            <a:r>
              <a:rPr lang="tr-TR" dirty="0" smtClean="0"/>
              <a:t> azaltma için yapılan etkinlikleri içermektedir.</a:t>
            </a:r>
          </a:p>
          <a:p>
            <a:pPr eaLnBrk="1" hangingPunct="1"/>
            <a:endParaRPr lang="tr-TR" dirty="0" smtClean="0"/>
          </a:p>
          <a:p>
            <a:pPr eaLnBrk="1" hangingPunct="1"/>
            <a:endParaRPr lang="tr-TR"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ayt Görüntüsü Yer Tutucusu 1"/>
          <p:cNvSpPr>
            <a:spLocks noGrp="1" noRot="1" noChangeAspect="1"/>
          </p:cNvSpPr>
          <p:nvPr>
            <p:ph type="sldImg"/>
          </p:nvPr>
        </p:nvSpPr>
        <p:spPr bwMode="auto">
          <a:noFill/>
          <a:ln>
            <a:solidFill>
              <a:srgbClr val="000000"/>
            </a:solidFill>
            <a:miter lim="800000"/>
            <a:headEnd/>
            <a:tailEnd/>
          </a:ln>
        </p:spPr>
      </p:sp>
      <p:sp>
        <p:nvSpPr>
          <p:cNvPr id="35842"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29699"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C57ED8-3D00-499F-B6C4-C250BF392934}" type="slidenum">
              <a:rPr lang="tr-TR">
                <a:cs typeface="Arial" charset="0"/>
              </a:rPr>
              <a:pPr fontAlgn="base">
                <a:spcBef>
                  <a:spcPct val="0"/>
                </a:spcBef>
                <a:spcAft>
                  <a:spcPct val="0"/>
                </a:spcAft>
                <a:defRPr/>
              </a:pPr>
              <a:t>14</a:t>
            </a:fld>
            <a:endParaRPr lang="tr-TR">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652A766D-A844-4B25-AB78-836ED0214C77}" type="slidenum">
              <a:rPr lang="tr-TR" smtClean="0"/>
              <a:pPr>
                <a:defRPr/>
              </a:pPr>
              <a:t>20</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Slayt Görüntüsü Yer Tutucusu"/>
          <p:cNvSpPr>
            <a:spLocks noGrp="1" noRot="1" noChangeAspect="1"/>
          </p:cNvSpPr>
          <p:nvPr>
            <p:ph type="sldImg"/>
          </p:nvPr>
        </p:nvSpPr>
        <p:spPr bwMode="auto">
          <a:noFill/>
          <a:ln>
            <a:solidFill>
              <a:srgbClr val="000000"/>
            </a:solidFill>
            <a:miter lim="800000"/>
            <a:headEnd/>
            <a:tailEnd/>
          </a:ln>
        </p:spPr>
      </p:sp>
      <p:sp>
        <p:nvSpPr>
          <p:cNvPr id="45058"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38915"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15863E-4E48-4FDF-85E1-5F86EBCCD2F3}" type="slidenum">
              <a:rPr lang="tr-TR">
                <a:cs typeface="Arial" charset="0"/>
              </a:rPr>
              <a:pPr fontAlgn="base">
                <a:spcBef>
                  <a:spcPct val="0"/>
                </a:spcBef>
                <a:spcAft>
                  <a:spcPct val="0"/>
                </a:spcAft>
                <a:defRPr/>
              </a:pPr>
              <a:t>23</a:t>
            </a:fld>
            <a:endParaRPr lang="tr-TR">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Kandidiazis,Klamidya,trikomonas</a:t>
            </a:r>
            <a:r>
              <a:rPr lang="tr-TR" dirty="0" smtClean="0"/>
              <a:t> </a:t>
            </a:r>
            <a:r>
              <a:rPr lang="tr-TR" dirty="0" err="1" smtClean="0"/>
              <a:t>vaginalis,bakteriyel</a:t>
            </a:r>
            <a:r>
              <a:rPr lang="tr-TR" baseline="0" dirty="0" smtClean="0"/>
              <a:t> </a:t>
            </a:r>
            <a:r>
              <a:rPr lang="tr-TR" baseline="0" dirty="0" err="1" smtClean="0"/>
              <a:t>vaginozis,</a:t>
            </a:r>
            <a:r>
              <a:rPr lang="tr-TR" dirty="0" err="1" smtClean="0"/>
              <a:t>gonore,sifiliz,HBV,HCV,HIV,Genital</a:t>
            </a:r>
            <a:r>
              <a:rPr lang="tr-TR" baseline="0" dirty="0" smtClean="0"/>
              <a:t> </a:t>
            </a:r>
            <a:r>
              <a:rPr lang="tr-TR" baseline="0" dirty="0" err="1" smtClean="0"/>
              <a:t>herpes</a:t>
            </a:r>
            <a:endParaRPr lang="tr-TR" dirty="0"/>
          </a:p>
        </p:txBody>
      </p:sp>
      <p:sp>
        <p:nvSpPr>
          <p:cNvPr id="4" name="Slayt Numarası Yer Tutucusu 3"/>
          <p:cNvSpPr>
            <a:spLocks noGrp="1"/>
          </p:cNvSpPr>
          <p:nvPr>
            <p:ph type="sldNum" sz="quarter" idx="10"/>
          </p:nvPr>
        </p:nvSpPr>
        <p:spPr/>
        <p:txBody>
          <a:bodyPr/>
          <a:lstStyle/>
          <a:p>
            <a:pPr>
              <a:defRPr/>
            </a:pPr>
            <a:fld id="{652A766D-A844-4B25-AB78-836ED0214C77}" type="slidenum">
              <a:rPr lang="tr-TR" smtClean="0"/>
              <a:pPr>
                <a:defRPr/>
              </a:pPr>
              <a:t>32</a:t>
            </a:fld>
            <a:endParaRPr lang="tr-TR"/>
          </a:p>
        </p:txBody>
      </p:sp>
    </p:spTree>
    <p:extLst>
      <p:ext uri="{BB962C8B-B14F-4D97-AF65-F5344CB8AC3E}">
        <p14:creationId xmlns:p14="http://schemas.microsoft.com/office/powerpoint/2010/main" xmlns="" val="781874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Slayt Görüntüsü Yer Tutucusu"/>
          <p:cNvSpPr>
            <a:spLocks noGrp="1" noRot="1" noChangeAspect="1"/>
          </p:cNvSpPr>
          <p:nvPr>
            <p:ph type="sldImg"/>
          </p:nvPr>
        </p:nvSpPr>
        <p:spPr bwMode="auto">
          <a:noFill/>
          <a:ln>
            <a:solidFill>
              <a:srgbClr val="000000"/>
            </a:solidFill>
            <a:miter lim="800000"/>
            <a:headEnd/>
            <a:tailEnd/>
          </a:ln>
        </p:spPr>
      </p:sp>
      <p:sp>
        <p:nvSpPr>
          <p:cNvPr id="59394"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smtClean="0"/>
              <a:t>Prevalans:Bir hastalığın bir toplumda görülme sıklığı</a:t>
            </a:r>
          </a:p>
          <a:p>
            <a:pPr eaLnBrk="1" hangingPunct="1">
              <a:spcBef>
                <a:spcPct val="0"/>
              </a:spcBef>
            </a:pPr>
            <a:r>
              <a:rPr lang="tr-TR" smtClean="0"/>
              <a:t>Duyarlılık (Sensitivite) : Hastalık varken testin pozitif çıkma olasılığı</a:t>
            </a:r>
          </a:p>
          <a:p>
            <a:pPr eaLnBrk="1" hangingPunct="1">
              <a:spcBef>
                <a:spcPct val="0"/>
              </a:spcBef>
            </a:pPr>
            <a:r>
              <a:rPr lang="tr-TR" smtClean="0"/>
              <a:t>Özgüllük (Spesifite) : Hastalık yokken testin negatif çıkma olasılığı</a:t>
            </a:r>
          </a:p>
          <a:p>
            <a:pPr eaLnBrk="1" hangingPunct="1">
              <a:spcBef>
                <a:spcPct val="0"/>
              </a:spcBef>
            </a:pPr>
            <a:r>
              <a:rPr lang="tr-TR" smtClean="0"/>
              <a:t>Pozitif prediktif değer :Test pozitif iken hastalığın bulunma olasılığı</a:t>
            </a:r>
          </a:p>
          <a:p>
            <a:pPr eaLnBrk="1" hangingPunct="1">
              <a:spcBef>
                <a:spcPct val="0"/>
              </a:spcBef>
            </a:pPr>
            <a:r>
              <a:rPr lang="tr-TR" smtClean="0"/>
              <a:t>Negatif prediktif değer:Test negatif iken hastalığın bulunmama olasılığı</a:t>
            </a:r>
          </a:p>
        </p:txBody>
      </p:sp>
      <p:sp>
        <p:nvSpPr>
          <p:cNvPr id="41987"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FA5F7CB-7385-4EA6-9F29-DF445A6979DC}" type="slidenum">
              <a:rPr lang="tr-TR">
                <a:cs typeface="Arial" charset="0"/>
              </a:rPr>
              <a:pPr fontAlgn="base">
                <a:spcBef>
                  <a:spcPct val="0"/>
                </a:spcBef>
                <a:spcAft>
                  <a:spcPct val="0"/>
                </a:spcAft>
                <a:defRPr/>
              </a:pPr>
              <a:t>36</a:t>
            </a:fld>
            <a:endParaRPr lang="tr-TR">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sz="1800"/>
          </a:p>
        </p:txBody>
      </p:sp>
      <p:sp>
        <p:nvSpPr>
          <p:cNvPr id="5" name="8 Oval"/>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sz="1800"/>
          </a:p>
        </p:txBody>
      </p:sp>
      <p:sp>
        <p:nvSpPr>
          <p:cNvPr id="14" name="13 Başlık"/>
          <p:cNvSpPr>
            <a:spLocks noGrp="1"/>
          </p:cNvSpPr>
          <p:nvPr>
            <p:ph type="ctrTitle"/>
          </p:nvPr>
        </p:nvSpPr>
        <p:spPr>
          <a:xfrm>
            <a:off x="1432560" y="359898"/>
            <a:ext cx="7406640" cy="1472184"/>
          </a:xfrm>
        </p:spPr>
        <p:txBody>
          <a:bodyPr anchor="b"/>
          <a:lstStyle>
            <a:lvl1pPr algn="l">
              <a:defRPr/>
            </a:lvl1pPr>
            <a:extLst/>
          </a:lstStyle>
          <a:p>
            <a:r>
              <a:rPr lang="tr-TR" smtClean="0"/>
              <a:t>Asıl başlık stili için tıklatın</a:t>
            </a:r>
            <a:endParaRPr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6" name="6 Veri Yer Tutucusu"/>
          <p:cNvSpPr>
            <a:spLocks noGrp="1"/>
          </p:cNvSpPr>
          <p:nvPr>
            <p:ph type="dt" sz="half" idx="10"/>
          </p:nvPr>
        </p:nvSpPr>
        <p:spPr/>
        <p:txBody>
          <a:bodyPr/>
          <a:lstStyle>
            <a:lvl1pPr>
              <a:defRPr/>
            </a:lvl1pPr>
            <a:extLst/>
          </a:lstStyle>
          <a:p>
            <a:pPr>
              <a:defRPr/>
            </a:pPr>
            <a:fld id="{32E8FBB9-06BF-438C-90F5-F4F88283764C}" type="datetimeFigureOut">
              <a:rPr lang="tr-TR"/>
              <a:pPr>
                <a:defRPr/>
              </a:pPr>
              <a:t>25.01.2018</a:t>
            </a:fld>
            <a:endParaRPr lang="tr-TR"/>
          </a:p>
        </p:txBody>
      </p:sp>
      <p:sp>
        <p:nvSpPr>
          <p:cNvPr id="7" name="19 Altbilgi Yer Tutucusu"/>
          <p:cNvSpPr>
            <a:spLocks noGrp="1"/>
          </p:cNvSpPr>
          <p:nvPr>
            <p:ph type="ftr" sz="quarter" idx="11"/>
          </p:nvPr>
        </p:nvSpPr>
        <p:spPr/>
        <p:txBody>
          <a:bodyPr/>
          <a:lstStyle>
            <a:lvl1pPr>
              <a:defRPr/>
            </a:lvl1pPr>
            <a:extLst/>
          </a:lstStyle>
          <a:p>
            <a:pPr>
              <a:defRPr/>
            </a:pPr>
            <a:endParaRPr lang="tr-TR"/>
          </a:p>
        </p:txBody>
      </p:sp>
      <p:sp>
        <p:nvSpPr>
          <p:cNvPr id="8" name="9 Slayt Numarası Yer Tutucusu"/>
          <p:cNvSpPr>
            <a:spLocks noGrp="1"/>
          </p:cNvSpPr>
          <p:nvPr>
            <p:ph type="sldNum" sz="quarter" idx="12"/>
          </p:nvPr>
        </p:nvSpPr>
        <p:spPr/>
        <p:txBody>
          <a:bodyPr/>
          <a:lstStyle>
            <a:lvl1pPr>
              <a:defRPr/>
            </a:lvl1pPr>
            <a:extLst/>
          </a:lstStyle>
          <a:p>
            <a:pPr>
              <a:defRPr/>
            </a:pPr>
            <a:fld id="{FF86E82F-D7C9-4452-967F-A2806528CA55}"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3 Veri Yer Tutucusu"/>
          <p:cNvSpPr>
            <a:spLocks noGrp="1"/>
          </p:cNvSpPr>
          <p:nvPr>
            <p:ph type="dt" sz="half" idx="10"/>
          </p:nvPr>
        </p:nvSpPr>
        <p:spPr/>
        <p:txBody>
          <a:bodyPr/>
          <a:lstStyle>
            <a:lvl1pPr>
              <a:defRPr/>
            </a:lvl1pPr>
          </a:lstStyle>
          <a:p>
            <a:pPr>
              <a:defRPr/>
            </a:pPr>
            <a:fld id="{D80168EC-A414-4444-AB3F-40FAB55DF923}" type="datetimeFigureOut">
              <a:rPr lang="tr-TR"/>
              <a:pPr>
                <a:defRPr/>
              </a:pPr>
              <a:t>25.01.2018</a:t>
            </a:fld>
            <a:endParaRPr lang="tr-TR"/>
          </a:p>
        </p:txBody>
      </p:sp>
      <p:sp>
        <p:nvSpPr>
          <p:cNvPr id="5" name="9 Altbilgi Yer Tutucusu"/>
          <p:cNvSpPr>
            <a:spLocks noGrp="1"/>
          </p:cNvSpPr>
          <p:nvPr>
            <p:ph type="ftr" sz="quarter" idx="11"/>
          </p:nvPr>
        </p:nvSpPr>
        <p:spPr/>
        <p:txBody>
          <a:bodyPr/>
          <a:lstStyle>
            <a:lvl1pPr>
              <a:defRPr/>
            </a:lvl1pPr>
          </a:lstStyle>
          <a:p>
            <a:pPr>
              <a:defRPr/>
            </a:pPr>
            <a:endParaRPr lang="tr-TR"/>
          </a:p>
        </p:txBody>
      </p:sp>
      <p:sp>
        <p:nvSpPr>
          <p:cNvPr id="6" name="21 Slayt Numarası Yer Tutucusu"/>
          <p:cNvSpPr>
            <a:spLocks noGrp="1"/>
          </p:cNvSpPr>
          <p:nvPr>
            <p:ph type="sldNum" sz="quarter" idx="12"/>
          </p:nvPr>
        </p:nvSpPr>
        <p:spPr/>
        <p:txBody>
          <a:bodyPr/>
          <a:lstStyle>
            <a:lvl1pPr>
              <a:defRPr/>
            </a:lvl1pPr>
          </a:lstStyle>
          <a:p>
            <a:pPr>
              <a:defRPr/>
            </a:pPr>
            <a:fld id="{FAB1FA00-76F6-4E49-A7A6-CC9793BDDBDA}"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lang="tr-TR" smtClean="0"/>
              <a:t>Asıl başlık stili için tıklatın</a:t>
            </a:r>
            <a:endParaRPr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3 Veri Yer Tutucusu"/>
          <p:cNvSpPr>
            <a:spLocks noGrp="1"/>
          </p:cNvSpPr>
          <p:nvPr>
            <p:ph type="dt" sz="half" idx="10"/>
          </p:nvPr>
        </p:nvSpPr>
        <p:spPr/>
        <p:txBody>
          <a:bodyPr/>
          <a:lstStyle>
            <a:lvl1pPr>
              <a:defRPr/>
            </a:lvl1pPr>
          </a:lstStyle>
          <a:p>
            <a:pPr>
              <a:defRPr/>
            </a:pPr>
            <a:fld id="{C9159B68-F0D4-4B2C-93EA-CB7227363DF3}" type="datetimeFigureOut">
              <a:rPr lang="tr-TR"/>
              <a:pPr>
                <a:defRPr/>
              </a:pPr>
              <a:t>25.01.2018</a:t>
            </a:fld>
            <a:endParaRPr lang="tr-TR"/>
          </a:p>
        </p:txBody>
      </p:sp>
      <p:sp>
        <p:nvSpPr>
          <p:cNvPr id="5" name="9 Altbilgi Yer Tutucusu"/>
          <p:cNvSpPr>
            <a:spLocks noGrp="1"/>
          </p:cNvSpPr>
          <p:nvPr>
            <p:ph type="ftr" sz="quarter" idx="11"/>
          </p:nvPr>
        </p:nvSpPr>
        <p:spPr/>
        <p:txBody>
          <a:bodyPr/>
          <a:lstStyle>
            <a:lvl1pPr>
              <a:defRPr/>
            </a:lvl1pPr>
          </a:lstStyle>
          <a:p>
            <a:pPr>
              <a:defRPr/>
            </a:pPr>
            <a:endParaRPr lang="tr-TR"/>
          </a:p>
        </p:txBody>
      </p:sp>
      <p:sp>
        <p:nvSpPr>
          <p:cNvPr id="6" name="21 Slayt Numarası Yer Tutucusu"/>
          <p:cNvSpPr>
            <a:spLocks noGrp="1"/>
          </p:cNvSpPr>
          <p:nvPr>
            <p:ph type="sldNum" sz="quarter" idx="12"/>
          </p:nvPr>
        </p:nvSpPr>
        <p:spPr/>
        <p:txBody>
          <a:bodyPr/>
          <a:lstStyle>
            <a:lvl1pPr>
              <a:defRPr/>
            </a:lvl1pPr>
          </a:lstStyle>
          <a:p>
            <a:pPr>
              <a:defRPr/>
            </a:pPr>
            <a:fld id="{2A0E628A-9580-42B4-BDA7-121CB38BE983}"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23 Veri Yer Tutucusu"/>
          <p:cNvSpPr>
            <a:spLocks noGrp="1"/>
          </p:cNvSpPr>
          <p:nvPr>
            <p:ph type="dt" sz="half" idx="10"/>
          </p:nvPr>
        </p:nvSpPr>
        <p:spPr/>
        <p:txBody>
          <a:bodyPr/>
          <a:lstStyle>
            <a:lvl1pPr>
              <a:defRPr/>
            </a:lvl1pPr>
          </a:lstStyle>
          <a:p>
            <a:pPr>
              <a:defRPr/>
            </a:pPr>
            <a:fld id="{F107D324-8A4C-4F73-A540-C5F5667E127B}" type="datetimeFigureOut">
              <a:rPr lang="tr-TR"/>
              <a:pPr>
                <a:defRPr/>
              </a:pPr>
              <a:t>25.01.2018</a:t>
            </a:fld>
            <a:endParaRPr lang="tr-TR"/>
          </a:p>
        </p:txBody>
      </p:sp>
      <p:sp>
        <p:nvSpPr>
          <p:cNvPr id="3" name="9 Altbilgi Yer Tutucusu"/>
          <p:cNvSpPr>
            <a:spLocks noGrp="1"/>
          </p:cNvSpPr>
          <p:nvPr>
            <p:ph type="ftr" sz="quarter" idx="11"/>
          </p:nvPr>
        </p:nvSpPr>
        <p:spPr/>
        <p:txBody>
          <a:bodyPr/>
          <a:lstStyle>
            <a:lvl1pPr>
              <a:defRPr/>
            </a:lvl1pPr>
          </a:lstStyle>
          <a:p>
            <a:pPr>
              <a:defRPr/>
            </a:pPr>
            <a:endParaRPr lang="tr-TR"/>
          </a:p>
        </p:txBody>
      </p:sp>
      <p:sp>
        <p:nvSpPr>
          <p:cNvPr id="4" name="21 Slayt Numarası Yer Tutucusu"/>
          <p:cNvSpPr>
            <a:spLocks noGrp="1"/>
          </p:cNvSpPr>
          <p:nvPr>
            <p:ph type="sldNum" sz="quarter" idx="12"/>
          </p:nvPr>
        </p:nvSpPr>
        <p:spPr/>
        <p:txBody>
          <a:bodyPr/>
          <a:lstStyle>
            <a:lvl1pPr>
              <a:defRPr/>
            </a:lvl1pPr>
          </a:lstStyle>
          <a:p>
            <a:pPr>
              <a:defRPr/>
            </a:pPr>
            <a:fld id="{18FDC265-4D8C-46DC-813F-B55315009344}"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1143000"/>
          </a:xfrm>
        </p:spPr>
        <p:txBody>
          <a:bodyPr/>
          <a:lstStyle/>
          <a:p>
            <a:r>
              <a:rPr lang="en-US"/>
              <a:t>Click to edit Master title style</a:t>
            </a:r>
            <a:endParaRPr lang="tr-TR"/>
          </a:p>
        </p:txBody>
      </p:sp>
      <p:sp>
        <p:nvSpPr>
          <p:cNvPr id="3" name="Table Placeholder 2"/>
          <p:cNvSpPr>
            <a:spLocks noGrp="1"/>
          </p:cNvSpPr>
          <p:nvPr>
            <p:ph type="tbl" idx="1"/>
          </p:nvPr>
        </p:nvSpPr>
        <p:spPr>
          <a:xfrm>
            <a:off x="1435100" y="1447800"/>
            <a:ext cx="7499350" cy="4800600"/>
          </a:xfrm>
        </p:spPr>
        <p:txBody>
          <a:bodyPr/>
          <a:lstStyle/>
          <a:p>
            <a:pPr lvl="0"/>
            <a:endParaRPr lang="tr-TR" noProof="0"/>
          </a:p>
        </p:txBody>
      </p:sp>
      <p:sp>
        <p:nvSpPr>
          <p:cNvPr id="4" name="23 Veri Yer Tutucusu"/>
          <p:cNvSpPr>
            <a:spLocks noGrp="1"/>
          </p:cNvSpPr>
          <p:nvPr>
            <p:ph type="dt" sz="half" idx="10"/>
          </p:nvPr>
        </p:nvSpPr>
        <p:spPr/>
        <p:txBody>
          <a:bodyPr/>
          <a:lstStyle>
            <a:lvl1pPr>
              <a:defRPr/>
            </a:lvl1pPr>
          </a:lstStyle>
          <a:p>
            <a:pPr>
              <a:defRPr/>
            </a:pPr>
            <a:fld id="{CB83AAB2-2DDA-4766-89E1-A897C02C585A}" type="datetimeFigureOut">
              <a:rPr lang="tr-TR"/>
              <a:pPr>
                <a:defRPr/>
              </a:pPr>
              <a:t>25.01.2018</a:t>
            </a:fld>
            <a:endParaRPr lang="tr-TR"/>
          </a:p>
        </p:txBody>
      </p:sp>
      <p:sp>
        <p:nvSpPr>
          <p:cNvPr id="5" name="9 Altbilgi Yer Tutucusu"/>
          <p:cNvSpPr>
            <a:spLocks noGrp="1"/>
          </p:cNvSpPr>
          <p:nvPr>
            <p:ph type="ftr" sz="quarter" idx="11"/>
          </p:nvPr>
        </p:nvSpPr>
        <p:spPr/>
        <p:txBody>
          <a:bodyPr/>
          <a:lstStyle>
            <a:lvl1pPr>
              <a:defRPr/>
            </a:lvl1pPr>
          </a:lstStyle>
          <a:p>
            <a:pPr>
              <a:defRPr/>
            </a:pPr>
            <a:endParaRPr lang="tr-TR"/>
          </a:p>
        </p:txBody>
      </p:sp>
      <p:sp>
        <p:nvSpPr>
          <p:cNvPr id="6" name="21 Slayt Numarası Yer Tutucusu"/>
          <p:cNvSpPr>
            <a:spLocks noGrp="1"/>
          </p:cNvSpPr>
          <p:nvPr>
            <p:ph type="sldNum" sz="quarter" idx="12"/>
          </p:nvPr>
        </p:nvSpPr>
        <p:spPr/>
        <p:txBody>
          <a:bodyPr/>
          <a:lstStyle>
            <a:lvl1pPr>
              <a:defRPr/>
            </a:lvl1pPr>
          </a:lstStyle>
          <a:p>
            <a:pPr>
              <a:defRPr/>
            </a:pPr>
            <a:fld id="{6BC69C42-9CE2-4097-98D6-865A787A0B6B}"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sz="3600"/>
            </a:lvl1pPr>
            <a:extLst/>
          </a:lstStyle>
          <a:p>
            <a:r>
              <a:rPr lang="tr-TR" smtClean="0"/>
              <a:t>Asıl başlık stili için tıklatın</a:t>
            </a:r>
            <a:endParaRPr lang="en-US"/>
          </a:p>
        </p:txBody>
      </p:sp>
      <p:sp>
        <p:nvSpPr>
          <p:cNvPr id="3" name="2 İçerik Yer Tutucusu"/>
          <p:cNvSpPr>
            <a:spLocks noGrp="1"/>
          </p:cNvSpPr>
          <p:nvPr>
            <p:ph idx="1"/>
          </p:nvPr>
        </p:nvSpPr>
        <p:spPr/>
        <p:txBody>
          <a:bodyPr/>
          <a:lstStyle>
            <a:lvl1pPr>
              <a:defRPr sz="2400"/>
            </a:lvl1pPr>
            <a:lvl2pPr>
              <a:defRPr sz="2000"/>
            </a:lvl2pPr>
            <a:lvl3pPr>
              <a:defRPr sz="1800"/>
            </a:lvl3pPr>
            <a:lvl4pPr>
              <a:defRPr sz="1600"/>
            </a:lvl4pPr>
            <a:lvl5pPr>
              <a:defRPr sz="1600"/>
            </a:lvl5pPr>
            <a:extLst/>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23 Veri Yer Tutucusu"/>
          <p:cNvSpPr>
            <a:spLocks noGrp="1"/>
          </p:cNvSpPr>
          <p:nvPr>
            <p:ph type="dt" sz="half" idx="10"/>
          </p:nvPr>
        </p:nvSpPr>
        <p:spPr/>
        <p:txBody>
          <a:bodyPr/>
          <a:lstStyle>
            <a:lvl1pPr>
              <a:defRPr/>
            </a:lvl1pPr>
          </a:lstStyle>
          <a:p>
            <a:pPr>
              <a:defRPr/>
            </a:pPr>
            <a:fld id="{1DE18607-2FC3-459E-8936-DB8AC5715CAE}" type="datetimeFigureOut">
              <a:rPr lang="tr-TR"/>
              <a:pPr>
                <a:defRPr/>
              </a:pPr>
              <a:t>25.01.2018</a:t>
            </a:fld>
            <a:endParaRPr lang="tr-TR"/>
          </a:p>
        </p:txBody>
      </p:sp>
      <p:sp>
        <p:nvSpPr>
          <p:cNvPr id="5" name="9 Altbilgi Yer Tutucusu"/>
          <p:cNvSpPr>
            <a:spLocks noGrp="1"/>
          </p:cNvSpPr>
          <p:nvPr>
            <p:ph type="ftr" sz="quarter" idx="11"/>
          </p:nvPr>
        </p:nvSpPr>
        <p:spPr/>
        <p:txBody>
          <a:bodyPr/>
          <a:lstStyle>
            <a:lvl1pPr>
              <a:defRPr/>
            </a:lvl1pPr>
          </a:lstStyle>
          <a:p>
            <a:pPr>
              <a:defRPr/>
            </a:pPr>
            <a:endParaRPr lang="tr-TR"/>
          </a:p>
        </p:txBody>
      </p:sp>
      <p:sp>
        <p:nvSpPr>
          <p:cNvPr id="6" name="21 Slayt Numarası Yer Tutucusu"/>
          <p:cNvSpPr>
            <a:spLocks noGrp="1"/>
          </p:cNvSpPr>
          <p:nvPr>
            <p:ph type="sldNum" sz="quarter" idx="12"/>
          </p:nvPr>
        </p:nvSpPr>
        <p:spPr/>
        <p:txBody>
          <a:bodyPr/>
          <a:lstStyle>
            <a:lvl1pPr>
              <a:defRPr/>
            </a:lvl1pPr>
          </a:lstStyle>
          <a:p>
            <a:pPr>
              <a:defRPr/>
            </a:pPr>
            <a:fld id="{5D54FCCC-E271-4FD4-9973-4736E0EB5B06}"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6 Dikdörtgen"/>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sz="1800"/>
          </a:p>
        </p:txBody>
      </p:sp>
      <p:sp>
        <p:nvSpPr>
          <p:cNvPr id="5" name="9 Dikdörtgen"/>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sz="1800"/>
          </a:p>
        </p:txBody>
      </p:sp>
      <p:sp>
        <p:nvSpPr>
          <p:cNvPr id="6"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sz="1800"/>
          </a:p>
        </p:txBody>
      </p:sp>
      <p:sp>
        <p:nvSpPr>
          <p:cNvPr id="7" name="8 Oval"/>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sz="180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tr-TR" smtClean="0"/>
              <a:t>Asıl başlık stili için tıklatın</a:t>
            </a:r>
            <a:endParaRPr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8" name="3 Veri Yer Tutucusu"/>
          <p:cNvSpPr>
            <a:spLocks noGrp="1"/>
          </p:cNvSpPr>
          <p:nvPr>
            <p:ph type="dt" sz="half" idx="10"/>
          </p:nvPr>
        </p:nvSpPr>
        <p:spPr/>
        <p:txBody>
          <a:bodyPr/>
          <a:lstStyle>
            <a:lvl1pPr>
              <a:defRPr/>
            </a:lvl1pPr>
            <a:extLst/>
          </a:lstStyle>
          <a:p>
            <a:pPr>
              <a:defRPr/>
            </a:pPr>
            <a:fld id="{04D09F74-EA8A-4D37-BB42-55BDC58E8522}" type="datetimeFigureOut">
              <a:rPr lang="tr-TR"/>
              <a:pPr>
                <a:defRPr/>
              </a:pPr>
              <a:t>25.01.2018</a:t>
            </a:fld>
            <a:endParaRPr lang="tr-TR"/>
          </a:p>
        </p:txBody>
      </p:sp>
      <p:sp>
        <p:nvSpPr>
          <p:cNvPr id="9" name="4 Altbilgi Yer Tutucusu"/>
          <p:cNvSpPr>
            <a:spLocks noGrp="1"/>
          </p:cNvSpPr>
          <p:nvPr>
            <p:ph type="ftr" sz="quarter" idx="11"/>
          </p:nvPr>
        </p:nvSpPr>
        <p:spPr/>
        <p:txBody>
          <a:bodyPr/>
          <a:lstStyle>
            <a:lvl1pPr>
              <a:defRPr/>
            </a:lvl1pPr>
            <a:extLst/>
          </a:lstStyle>
          <a:p>
            <a:pPr>
              <a:defRPr/>
            </a:pPr>
            <a:endParaRPr lang="tr-TR"/>
          </a:p>
        </p:txBody>
      </p:sp>
      <p:sp>
        <p:nvSpPr>
          <p:cNvPr id="10" name="5 Slayt Numarası Yer Tutucusu"/>
          <p:cNvSpPr>
            <a:spLocks noGrp="1"/>
          </p:cNvSpPr>
          <p:nvPr>
            <p:ph type="sldNum" sz="quarter" idx="12"/>
          </p:nvPr>
        </p:nvSpPr>
        <p:spPr/>
        <p:txBody>
          <a:bodyPr/>
          <a:lstStyle>
            <a:lvl1pPr>
              <a:defRPr/>
            </a:lvl1pPr>
            <a:extLst/>
          </a:lstStyle>
          <a:p>
            <a:pPr>
              <a:defRPr/>
            </a:pPr>
            <a:fld id="{58FF98AB-9136-41F2-8D0B-8E1B9C3BCB46}"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lang="tr-TR" smtClean="0"/>
              <a:t>Asıl başlık stili için tıklatın</a:t>
            </a:r>
            <a:endParaRPr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3 Veri Yer Tutucusu"/>
          <p:cNvSpPr>
            <a:spLocks noGrp="1"/>
          </p:cNvSpPr>
          <p:nvPr>
            <p:ph type="dt" sz="half" idx="10"/>
          </p:nvPr>
        </p:nvSpPr>
        <p:spPr/>
        <p:txBody>
          <a:bodyPr/>
          <a:lstStyle>
            <a:lvl1pPr>
              <a:defRPr/>
            </a:lvl1pPr>
          </a:lstStyle>
          <a:p>
            <a:pPr>
              <a:defRPr/>
            </a:pPr>
            <a:fld id="{3C25A46C-C061-4C57-ADDE-551EF622128E}" type="datetimeFigureOut">
              <a:rPr lang="tr-TR"/>
              <a:pPr>
                <a:defRPr/>
              </a:pPr>
              <a:t>25.01.2018</a:t>
            </a:fld>
            <a:endParaRPr lang="tr-TR"/>
          </a:p>
        </p:txBody>
      </p:sp>
      <p:sp>
        <p:nvSpPr>
          <p:cNvPr id="6" name="9 Altbilgi Yer Tutucusu"/>
          <p:cNvSpPr>
            <a:spLocks noGrp="1"/>
          </p:cNvSpPr>
          <p:nvPr>
            <p:ph type="ftr" sz="quarter" idx="11"/>
          </p:nvPr>
        </p:nvSpPr>
        <p:spPr/>
        <p:txBody>
          <a:bodyPr/>
          <a:lstStyle>
            <a:lvl1pPr>
              <a:defRPr/>
            </a:lvl1pPr>
          </a:lstStyle>
          <a:p>
            <a:pPr>
              <a:defRPr/>
            </a:pPr>
            <a:endParaRPr lang="tr-TR"/>
          </a:p>
        </p:txBody>
      </p:sp>
      <p:sp>
        <p:nvSpPr>
          <p:cNvPr id="7" name="21 Slayt Numarası Yer Tutucusu"/>
          <p:cNvSpPr>
            <a:spLocks noGrp="1"/>
          </p:cNvSpPr>
          <p:nvPr>
            <p:ph type="sldNum" sz="quarter" idx="12"/>
          </p:nvPr>
        </p:nvSpPr>
        <p:spPr/>
        <p:txBody>
          <a:bodyPr/>
          <a:lstStyle>
            <a:lvl1pPr>
              <a:defRPr/>
            </a:lvl1pPr>
          </a:lstStyle>
          <a:p>
            <a:pPr>
              <a:defRPr/>
            </a:pPr>
            <a:fld id="{D149CC84-5094-4AEC-A798-2EC23B2EF9EA}"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lstStyle>
            <a:lvl1pPr algn="ctr">
              <a:defRPr sz="4500" b="1" cap="none" baseline="0"/>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lvl1pPr>
              <a:defRPr/>
            </a:lvl1pPr>
            <a:extLst/>
          </a:lstStyle>
          <a:p>
            <a:pPr>
              <a:defRPr/>
            </a:pPr>
            <a:fld id="{DBF77AAC-9C61-45B6-B455-E9078233E7BA}" type="datetimeFigureOut">
              <a:rPr lang="tr-TR"/>
              <a:pPr>
                <a:defRPr/>
              </a:pPr>
              <a:t>25.01.2018</a:t>
            </a:fld>
            <a:endParaRPr lang="tr-TR"/>
          </a:p>
        </p:txBody>
      </p:sp>
      <p:sp>
        <p:nvSpPr>
          <p:cNvPr id="8" name="7 Altbilgi Yer Tutucusu"/>
          <p:cNvSpPr>
            <a:spLocks noGrp="1"/>
          </p:cNvSpPr>
          <p:nvPr>
            <p:ph type="ftr" sz="quarter" idx="11"/>
          </p:nvPr>
        </p:nvSpPr>
        <p:spPr/>
        <p:txBody>
          <a:bodyPr/>
          <a:lstStyle>
            <a:lvl1pPr>
              <a:defRPr/>
            </a:lvl1pPr>
            <a:extLst/>
          </a:lstStyle>
          <a:p>
            <a:pPr>
              <a:defRPr/>
            </a:pPr>
            <a:endParaRPr lang="tr-TR"/>
          </a:p>
        </p:txBody>
      </p:sp>
      <p:sp>
        <p:nvSpPr>
          <p:cNvPr id="9" name="8 Slayt Numarası Yer Tutucusu"/>
          <p:cNvSpPr>
            <a:spLocks noGrp="1"/>
          </p:cNvSpPr>
          <p:nvPr>
            <p:ph type="sldNum" sz="quarter" idx="12"/>
          </p:nvPr>
        </p:nvSpPr>
        <p:spPr/>
        <p:txBody>
          <a:bodyPr/>
          <a:lstStyle>
            <a:lvl1pPr>
              <a:defRPr/>
            </a:lvl1pPr>
            <a:extLst/>
          </a:lstStyle>
          <a:p>
            <a:pPr>
              <a:defRPr/>
            </a:pPr>
            <a:fld id="{46F2AC9E-E160-499A-9B92-2E7C5F1D2D4B}"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lang="tr-TR" smtClean="0"/>
              <a:t>Asıl başlık stili için tıklatın</a:t>
            </a:r>
            <a:endParaRPr lang="en-US"/>
          </a:p>
        </p:txBody>
      </p:sp>
      <p:sp>
        <p:nvSpPr>
          <p:cNvPr id="3" name="23 Veri Yer Tutucusu"/>
          <p:cNvSpPr>
            <a:spLocks noGrp="1"/>
          </p:cNvSpPr>
          <p:nvPr>
            <p:ph type="dt" sz="half" idx="10"/>
          </p:nvPr>
        </p:nvSpPr>
        <p:spPr/>
        <p:txBody>
          <a:bodyPr/>
          <a:lstStyle>
            <a:lvl1pPr>
              <a:defRPr/>
            </a:lvl1pPr>
          </a:lstStyle>
          <a:p>
            <a:pPr>
              <a:defRPr/>
            </a:pPr>
            <a:fld id="{A33BB37E-C134-4678-847D-DF6B61BE83D2}" type="datetimeFigureOut">
              <a:rPr lang="tr-TR"/>
              <a:pPr>
                <a:defRPr/>
              </a:pPr>
              <a:t>25.01.2018</a:t>
            </a:fld>
            <a:endParaRPr lang="tr-TR"/>
          </a:p>
        </p:txBody>
      </p:sp>
      <p:sp>
        <p:nvSpPr>
          <p:cNvPr id="4" name="9 Altbilgi Yer Tutucusu"/>
          <p:cNvSpPr>
            <a:spLocks noGrp="1"/>
          </p:cNvSpPr>
          <p:nvPr>
            <p:ph type="ftr" sz="quarter" idx="11"/>
          </p:nvPr>
        </p:nvSpPr>
        <p:spPr/>
        <p:txBody>
          <a:bodyPr/>
          <a:lstStyle>
            <a:lvl1pPr>
              <a:defRPr/>
            </a:lvl1pPr>
          </a:lstStyle>
          <a:p>
            <a:pPr>
              <a:defRPr/>
            </a:pPr>
            <a:endParaRPr lang="tr-TR"/>
          </a:p>
        </p:txBody>
      </p:sp>
      <p:sp>
        <p:nvSpPr>
          <p:cNvPr id="5" name="21 Slayt Numarası Yer Tutucusu"/>
          <p:cNvSpPr>
            <a:spLocks noGrp="1"/>
          </p:cNvSpPr>
          <p:nvPr>
            <p:ph type="sldNum" sz="quarter" idx="12"/>
          </p:nvPr>
        </p:nvSpPr>
        <p:spPr/>
        <p:txBody>
          <a:bodyPr/>
          <a:lstStyle>
            <a:lvl1pPr>
              <a:defRPr/>
            </a:lvl1pPr>
          </a:lstStyle>
          <a:p>
            <a:pPr>
              <a:defRPr/>
            </a:pPr>
            <a:fld id="{2495DDBC-4D02-4666-BA0E-14A7DA74B20E}"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4 Dikdörtgen"/>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sz="1800"/>
          </a:p>
        </p:txBody>
      </p:sp>
      <p:sp>
        <p:nvSpPr>
          <p:cNvPr id="3" name="5 Dikdörtgen"/>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sz="1800"/>
          </a:p>
        </p:txBody>
      </p:sp>
      <p:sp>
        <p:nvSpPr>
          <p:cNvPr id="4" name="1 Veri Yer Tutucusu"/>
          <p:cNvSpPr>
            <a:spLocks noGrp="1"/>
          </p:cNvSpPr>
          <p:nvPr>
            <p:ph type="dt" sz="half" idx="10"/>
          </p:nvPr>
        </p:nvSpPr>
        <p:spPr/>
        <p:txBody>
          <a:bodyPr/>
          <a:lstStyle>
            <a:lvl1pPr>
              <a:defRPr/>
            </a:lvl1pPr>
            <a:extLst/>
          </a:lstStyle>
          <a:p>
            <a:pPr>
              <a:defRPr/>
            </a:pPr>
            <a:fld id="{BF924B4B-D50F-460C-9850-DE028ADE4A01}" type="datetimeFigureOut">
              <a:rPr lang="tr-TR"/>
              <a:pPr>
                <a:defRPr/>
              </a:pPr>
              <a:t>25.01.2018</a:t>
            </a:fld>
            <a:endParaRPr lang="tr-TR"/>
          </a:p>
        </p:txBody>
      </p:sp>
      <p:sp>
        <p:nvSpPr>
          <p:cNvPr id="5" name="2 Altbilgi Yer Tutucusu"/>
          <p:cNvSpPr>
            <a:spLocks noGrp="1"/>
          </p:cNvSpPr>
          <p:nvPr>
            <p:ph type="ftr" sz="quarter" idx="11"/>
          </p:nvPr>
        </p:nvSpPr>
        <p:spPr/>
        <p:txBody>
          <a:bodyPr/>
          <a:lstStyle>
            <a:lvl1pPr>
              <a:defRPr/>
            </a:lvl1pPr>
            <a:extLst/>
          </a:lstStyle>
          <a:p>
            <a:pPr>
              <a:defRPr/>
            </a:pPr>
            <a:endParaRPr lang="tr-TR"/>
          </a:p>
        </p:txBody>
      </p:sp>
      <p:sp>
        <p:nvSpPr>
          <p:cNvPr id="6" name="3 Slayt Numarası Yer Tutucusu"/>
          <p:cNvSpPr>
            <a:spLocks noGrp="1"/>
          </p:cNvSpPr>
          <p:nvPr>
            <p:ph type="sldNum" sz="quarter" idx="12"/>
          </p:nvPr>
        </p:nvSpPr>
        <p:spPr/>
        <p:txBody>
          <a:bodyPr/>
          <a:lstStyle>
            <a:lvl1pPr>
              <a:defRPr/>
            </a:lvl1pPr>
            <a:extLst/>
          </a:lstStyle>
          <a:p>
            <a:pPr>
              <a:defRPr/>
            </a:pPr>
            <a:fld id="{83383566-9F88-4126-82D2-AB75A10D72D6}"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tr-TR" smtClean="0"/>
              <a:t>Asıl başlık stili için tıklatın</a:t>
            </a:r>
            <a:endParaRPr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2400"/>
            </a:lvl1pPr>
            <a:lvl2pPr>
              <a:defRPr sz="2000"/>
            </a:lvl2pPr>
            <a:lvl3pPr>
              <a:defRPr sz="1800"/>
            </a:lvl3pPr>
            <a:lvl4pPr>
              <a:defRPr sz="1600"/>
            </a:lvl4pPr>
            <a:lvl5pPr>
              <a:defRPr sz="1600"/>
            </a:lvl5pPr>
            <a:extLst/>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5" name="4 Veri Yer Tutucusu"/>
          <p:cNvSpPr>
            <a:spLocks noGrp="1"/>
          </p:cNvSpPr>
          <p:nvPr>
            <p:ph type="dt" sz="half" idx="10"/>
          </p:nvPr>
        </p:nvSpPr>
        <p:spPr/>
        <p:txBody>
          <a:bodyPr/>
          <a:lstStyle>
            <a:lvl1pPr>
              <a:defRPr/>
            </a:lvl1pPr>
            <a:extLst/>
          </a:lstStyle>
          <a:p>
            <a:pPr>
              <a:defRPr/>
            </a:pPr>
            <a:fld id="{7047DCCD-DAD7-41E8-90C8-46E15C10A1A5}" type="datetimeFigureOut">
              <a:rPr lang="tr-TR"/>
              <a:pPr>
                <a:defRPr/>
              </a:pPr>
              <a:t>25.01.2018</a:t>
            </a:fld>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extLst/>
          </a:lstStyle>
          <a:p>
            <a:pPr>
              <a:defRPr/>
            </a:pPr>
            <a:fld id="{0F20A439-6BD0-401A-A1D6-5FEFA85E3669}"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8 Akış Çizelgesi: İşlem"/>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sz="1800"/>
          </a:p>
        </p:txBody>
      </p:sp>
      <p:sp>
        <p:nvSpPr>
          <p:cNvPr id="7" name="9 Akış Çizelgesi: İşlem"/>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sz="1800" dirty="0"/>
          </a:p>
        </p:txBody>
      </p:sp>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tr-TR" smtClean="0"/>
              <a:t>Asıl başlık stili için tıklatın</a:t>
            </a:r>
            <a:endParaRPr lang="en-US"/>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tr-TR" noProof="0" smtClean="0"/>
              <a:t>Resim eklemek için simgeyi tıklatın</a:t>
            </a:r>
            <a:endParaRPr lang="en-US" noProof="0"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8" name="4 Veri Yer Tutucusu"/>
          <p:cNvSpPr>
            <a:spLocks noGrp="1"/>
          </p:cNvSpPr>
          <p:nvPr>
            <p:ph type="dt" sz="half" idx="10"/>
          </p:nvPr>
        </p:nvSpPr>
        <p:spPr/>
        <p:txBody>
          <a:bodyPr/>
          <a:lstStyle>
            <a:lvl1pPr>
              <a:defRPr/>
            </a:lvl1pPr>
            <a:extLst/>
          </a:lstStyle>
          <a:p>
            <a:pPr>
              <a:defRPr/>
            </a:pPr>
            <a:fld id="{61BB2D15-3BB0-4148-8296-D1249C5F44AE}" type="datetimeFigureOut">
              <a:rPr lang="tr-TR"/>
              <a:pPr>
                <a:defRPr/>
              </a:pPr>
              <a:t>25.01.2018</a:t>
            </a:fld>
            <a:endParaRPr lang="tr-TR"/>
          </a:p>
        </p:txBody>
      </p:sp>
      <p:sp>
        <p:nvSpPr>
          <p:cNvPr id="9" name="5 Altbilgi Yer Tutucusu"/>
          <p:cNvSpPr>
            <a:spLocks noGrp="1"/>
          </p:cNvSpPr>
          <p:nvPr>
            <p:ph type="ftr" sz="quarter" idx="11"/>
          </p:nvPr>
        </p:nvSpPr>
        <p:spPr/>
        <p:txBody>
          <a:bodyPr/>
          <a:lstStyle>
            <a:lvl1pPr>
              <a:defRPr/>
            </a:lvl1pPr>
            <a:extLst/>
          </a:lstStyle>
          <a:p>
            <a:pPr>
              <a:defRPr/>
            </a:pPr>
            <a:endParaRPr lang="tr-TR"/>
          </a:p>
        </p:txBody>
      </p:sp>
      <p:sp>
        <p:nvSpPr>
          <p:cNvPr id="10" name="6 Slayt Numarası Yer Tutucusu"/>
          <p:cNvSpPr>
            <a:spLocks noGrp="1"/>
          </p:cNvSpPr>
          <p:nvPr>
            <p:ph type="sldNum" sz="quarter" idx="12"/>
          </p:nvPr>
        </p:nvSpPr>
        <p:spPr/>
        <p:txBody>
          <a:bodyPr/>
          <a:lstStyle>
            <a:lvl1pPr>
              <a:defRPr/>
            </a:lvl1pPr>
            <a:extLst/>
          </a:lstStyle>
          <a:p>
            <a:pPr>
              <a:defRPr/>
            </a:pPr>
            <a:fld id="{CEE4A7D0-EA45-476F-BE36-73E239B089B6}"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sz="1800"/>
          </a:p>
        </p:txBody>
      </p:sp>
      <p:sp>
        <p:nvSpPr>
          <p:cNvPr id="8" name="7 Oval"/>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sz="180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sz="1800"/>
          </a:p>
        </p:txBody>
      </p:sp>
      <p:sp>
        <p:nvSpPr>
          <p:cNvPr id="12" name="11 Dikdörtgen"/>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4 Başlık Yer Tutucusu"/>
          <p:cNvSpPr>
            <a:spLocks noGrp="1"/>
          </p:cNvSpPr>
          <p:nvPr>
            <p:ph type="title"/>
          </p:nvPr>
        </p:nvSpPr>
        <p:spPr>
          <a:xfrm>
            <a:off x="1435100" y="274638"/>
            <a:ext cx="7499350" cy="1143000"/>
          </a:xfrm>
          <a:prstGeom prst="rect">
            <a:avLst/>
          </a:prstGeom>
        </p:spPr>
        <p:txBody>
          <a:bodyPr anchor="ctr">
            <a:normAutofit/>
          </a:bodyPr>
          <a:lstStyle>
            <a:extLst/>
          </a:lstStyle>
          <a:p>
            <a:r>
              <a:rPr lang="tr-TR" smtClean="0"/>
              <a:t>Asıl başlık stili için tıklatın</a:t>
            </a:r>
            <a:endParaRPr lang="en-US"/>
          </a:p>
        </p:txBody>
      </p:sp>
      <p:sp>
        <p:nvSpPr>
          <p:cNvPr id="1033" name="8 Metin Yer Tutucusu"/>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28F4D244-F16C-4F51-88DC-257407F87CD3}" type="datetimeFigureOut">
              <a:rPr lang="tr-TR"/>
              <a:pPr>
                <a:defRPr/>
              </a:pPr>
              <a:t>25.01.2018</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tr-TR"/>
          </a:p>
        </p:txBody>
      </p:sp>
      <p:sp>
        <p:nvSpPr>
          <p:cNvPr id="22" name="21 Slayt Numarası Yer Tutucusu"/>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fld id="{ED5B3DED-30C4-4C3D-8CCE-63A891E39C2E}" type="slidenum">
              <a:rPr lang="tr-TR"/>
              <a:pPr>
                <a:defRPr/>
              </a:pPr>
              <a:t>‹#›</a:t>
            </a:fld>
            <a:endParaRPr lang="tr-TR"/>
          </a:p>
        </p:txBody>
      </p:sp>
      <p:sp>
        <p:nvSpPr>
          <p:cNvPr id="15" name="14 Dikdörtgen"/>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sz="1800"/>
          </a:p>
        </p:txBody>
      </p:sp>
    </p:spTree>
  </p:cSld>
  <p:clrMap bg1="lt1" tx1="dk1" bg2="lt2" tx2="dk2" accent1="accent1" accent2="accent2" accent3="accent3" accent4="accent4" accent5="accent5" accent6="accent6" hlink="hlink" folHlink="folHlink"/>
  <p:sldLayoutIdLst>
    <p:sldLayoutId id="2147483746" r:id="rId1"/>
    <p:sldLayoutId id="2147483739" r:id="rId2"/>
    <p:sldLayoutId id="2147483747" r:id="rId3"/>
    <p:sldLayoutId id="2147483740" r:id="rId4"/>
    <p:sldLayoutId id="2147483748" r:id="rId5"/>
    <p:sldLayoutId id="2147483741" r:id="rId6"/>
    <p:sldLayoutId id="2147483749" r:id="rId7"/>
    <p:sldLayoutId id="2147483750" r:id="rId8"/>
    <p:sldLayoutId id="2147483751" r:id="rId9"/>
    <p:sldLayoutId id="2147483742" r:id="rId10"/>
    <p:sldLayoutId id="2147483743" r:id="rId11"/>
    <p:sldLayoutId id="2147483744" r:id="rId12"/>
    <p:sldLayoutId id="2147483745" r:id="rId13"/>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Arial" charset="0"/>
        </a:defRPr>
      </a:lvl2pPr>
      <a:lvl3pPr algn="l" rtl="0" eaLnBrk="0" fontAlgn="base" hangingPunct="0">
        <a:spcBef>
          <a:spcPct val="0"/>
        </a:spcBef>
        <a:spcAft>
          <a:spcPct val="0"/>
        </a:spcAft>
        <a:defRPr sz="4300">
          <a:solidFill>
            <a:srgbClr val="572314"/>
          </a:solidFill>
          <a:latin typeface="Arial" charset="0"/>
        </a:defRPr>
      </a:lvl3pPr>
      <a:lvl4pPr algn="l" rtl="0" eaLnBrk="0" fontAlgn="base" hangingPunct="0">
        <a:spcBef>
          <a:spcPct val="0"/>
        </a:spcBef>
        <a:spcAft>
          <a:spcPct val="0"/>
        </a:spcAft>
        <a:defRPr sz="4300">
          <a:solidFill>
            <a:srgbClr val="572314"/>
          </a:solidFill>
          <a:latin typeface="Arial" charset="0"/>
        </a:defRPr>
      </a:lvl4pPr>
      <a:lvl5pPr algn="l" rtl="0" eaLnBrk="0" fontAlgn="base" hangingPunct="0">
        <a:spcBef>
          <a:spcPct val="0"/>
        </a:spcBef>
        <a:spcAft>
          <a:spcPct val="0"/>
        </a:spcAft>
        <a:defRPr sz="4300">
          <a:solidFill>
            <a:srgbClr val="572314"/>
          </a:solidFill>
          <a:latin typeface="Arial" charset="0"/>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extLst/>
    </p:titleStyle>
    <p:bodyStyle>
      <a:lvl1pPr marL="365125" indent="-282575" algn="l" rtl="0" eaLnBrk="0" fontAlgn="base" hangingPunct="0">
        <a:spcBef>
          <a:spcPts val="600"/>
        </a:spcBef>
        <a:spcAft>
          <a:spcPts val="600"/>
        </a:spcAft>
        <a:buClr>
          <a:schemeClr val="accent1"/>
        </a:buClr>
        <a:buSzPct val="80000"/>
        <a:buFont typeface="Wingdings 2" pitchFamily="18" charset="2"/>
        <a:buChar char=""/>
        <a:defRPr sz="2400" kern="1200">
          <a:solidFill>
            <a:schemeClr val="tx1"/>
          </a:solidFill>
          <a:latin typeface="+mn-lt"/>
          <a:ea typeface="+mn-ea"/>
          <a:cs typeface="+mn-cs"/>
        </a:defRPr>
      </a:lvl1pPr>
      <a:lvl2pPr marL="639763" indent="-236538" algn="l" rtl="0" eaLnBrk="0" fontAlgn="base" hangingPunct="0">
        <a:spcBef>
          <a:spcPts val="550"/>
        </a:spcBef>
        <a:spcAft>
          <a:spcPts val="600"/>
        </a:spcAft>
        <a:buClr>
          <a:schemeClr val="accent1"/>
        </a:buClr>
        <a:buFont typeface="Verdana" pitchFamily="34" charset="0"/>
        <a:buChar char="◦"/>
        <a:defRPr sz="2000" kern="1200">
          <a:solidFill>
            <a:schemeClr val="tx1"/>
          </a:solidFill>
          <a:latin typeface="+mn-lt"/>
          <a:ea typeface="+mn-ea"/>
          <a:cs typeface="+mn-cs"/>
        </a:defRPr>
      </a:lvl2pPr>
      <a:lvl3pPr marL="885825" indent="-228600" algn="l" rtl="0" eaLnBrk="0" fontAlgn="base" hangingPunct="0">
        <a:spcBef>
          <a:spcPct val="20000"/>
        </a:spcBef>
        <a:spcAft>
          <a:spcPts val="600"/>
        </a:spcAft>
        <a:buClr>
          <a:schemeClr val="accent2"/>
        </a:buClr>
        <a:buFont typeface="Wingdings 2" pitchFamily="18" charset="2"/>
        <a:buChar char=""/>
        <a:defRPr kern="1200">
          <a:solidFill>
            <a:schemeClr val="tx1"/>
          </a:solidFill>
          <a:latin typeface="+mn-lt"/>
          <a:ea typeface="+mn-ea"/>
          <a:cs typeface="+mn-cs"/>
        </a:defRPr>
      </a:lvl3pPr>
      <a:lvl4pPr marL="1096963" indent="-173038" algn="l" rtl="0" eaLnBrk="0" fontAlgn="base" hangingPunct="0">
        <a:spcBef>
          <a:spcPct val="20000"/>
        </a:spcBef>
        <a:spcAft>
          <a:spcPts val="600"/>
        </a:spcAft>
        <a:buClr>
          <a:srgbClr val="C32D2E"/>
        </a:buClr>
        <a:buFont typeface="Wingdings 2" pitchFamily="18" charset="2"/>
        <a:buChar char=""/>
        <a:defRPr sz="1600" kern="1200">
          <a:solidFill>
            <a:schemeClr val="tx1"/>
          </a:solidFill>
          <a:latin typeface="+mn-lt"/>
          <a:ea typeface="+mn-ea"/>
          <a:cs typeface="+mn-cs"/>
        </a:defRPr>
      </a:lvl4pPr>
      <a:lvl5pPr marL="1296988" indent="-182563" algn="l" rtl="0" eaLnBrk="0" fontAlgn="base" hangingPunct="0">
        <a:spcBef>
          <a:spcPct val="20000"/>
        </a:spcBef>
        <a:spcAft>
          <a:spcPts val="600"/>
        </a:spcAft>
        <a:buClr>
          <a:srgbClr val="84AA33"/>
        </a:buClr>
        <a:buFont typeface="Wingdings 2" pitchFamily="18" charset="2"/>
        <a:buChar char=""/>
        <a:defRPr sz="16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03350" y="765175"/>
            <a:ext cx="7435850" cy="2303463"/>
          </a:xfrm>
        </p:spPr>
        <p:txBody>
          <a:bodyPr>
            <a:normAutofit/>
          </a:bodyPr>
          <a:lstStyle/>
          <a:p>
            <a:pPr eaLnBrk="1" fontAlgn="auto" hangingPunct="1">
              <a:spcAft>
                <a:spcPts val="0"/>
              </a:spcAft>
              <a:defRPr/>
            </a:pPr>
            <a:r>
              <a:rPr lang="tr-TR" sz="4800" dirty="0" smtClean="0">
                <a:solidFill>
                  <a:schemeClr val="tx2">
                    <a:satMod val="130000"/>
                  </a:schemeClr>
                </a:solidFill>
                <a:cs typeface="Arial" pitchFamily="34" charset="0"/>
              </a:rPr>
              <a:t>PERİYODİK SAĞLIK MUAYENELERİ</a:t>
            </a:r>
            <a:endParaRPr lang="tr-TR" sz="4800" dirty="0">
              <a:solidFill>
                <a:schemeClr val="tx2">
                  <a:satMod val="130000"/>
                </a:schemeClr>
              </a:solidFill>
              <a:cs typeface="Arial" pitchFamily="34" charset="0"/>
            </a:endParaRPr>
          </a:p>
        </p:txBody>
      </p:sp>
      <p:sp>
        <p:nvSpPr>
          <p:cNvPr id="3" name="Alt Başlık 2"/>
          <p:cNvSpPr>
            <a:spLocks noGrp="1"/>
          </p:cNvSpPr>
          <p:nvPr>
            <p:ph type="subTitle" idx="1"/>
          </p:nvPr>
        </p:nvSpPr>
        <p:spPr>
          <a:xfrm>
            <a:off x="1835150" y="4581525"/>
            <a:ext cx="7004050" cy="1871663"/>
          </a:xfrm>
        </p:spPr>
        <p:txBody>
          <a:bodyPr>
            <a:normAutofit lnSpcReduction="10000"/>
          </a:bodyPr>
          <a:lstStyle/>
          <a:p>
            <a:pPr algn="r" eaLnBrk="1" fontAlgn="auto" hangingPunct="1">
              <a:spcAft>
                <a:spcPts val="0"/>
              </a:spcAft>
              <a:buFont typeface="Wingdings 2"/>
              <a:buNone/>
              <a:defRPr/>
            </a:pPr>
            <a:endParaRPr lang="tr-TR" sz="2000" dirty="0" smtClean="0"/>
          </a:p>
          <a:p>
            <a:pPr algn="r" eaLnBrk="1" fontAlgn="auto" hangingPunct="1">
              <a:spcAft>
                <a:spcPts val="0"/>
              </a:spcAft>
              <a:buFont typeface="Wingdings 2"/>
              <a:buNone/>
              <a:defRPr/>
            </a:pPr>
            <a:endParaRPr lang="tr-TR" sz="2000" dirty="0"/>
          </a:p>
          <a:p>
            <a:pPr algn="r" eaLnBrk="1" fontAlgn="auto" hangingPunct="1">
              <a:spcAft>
                <a:spcPts val="0"/>
              </a:spcAft>
              <a:buFont typeface="Wingdings 2"/>
              <a:buNone/>
              <a:defRPr/>
            </a:pPr>
            <a:r>
              <a:rPr lang="tr-TR" sz="2000" dirty="0" smtClean="0">
                <a:cs typeface="Arial" pitchFamily="34" charset="0"/>
              </a:rPr>
              <a:t>ARŞ.GÖR.DR.AYŞEGÜL ÖZSALİH YILMAZ</a:t>
            </a:r>
          </a:p>
          <a:p>
            <a:pPr algn="r" eaLnBrk="1" fontAlgn="auto" hangingPunct="1">
              <a:spcAft>
                <a:spcPts val="0"/>
              </a:spcAft>
              <a:buFont typeface="Wingdings 2"/>
              <a:buNone/>
              <a:defRPr/>
            </a:pPr>
            <a:r>
              <a:rPr lang="tr-TR" sz="2000" dirty="0" smtClean="0">
                <a:cs typeface="Arial" pitchFamily="34" charset="0"/>
              </a:rPr>
              <a:t>KTÜ TIP FAKÜLTESİ AİLE HEKİMLİĞİ AD</a:t>
            </a:r>
          </a:p>
          <a:p>
            <a:pPr algn="r" eaLnBrk="1" fontAlgn="auto" hangingPunct="1">
              <a:spcAft>
                <a:spcPts val="0"/>
              </a:spcAft>
              <a:buFont typeface="Wingdings 2"/>
              <a:buNone/>
              <a:defRPr/>
            </a:pPr>
            <a:r>
              <a:rPr lang="tr-TR" sz="2000" dirty="0" smtClean="0">
                <a:cs typeface="Arial" pitchFamily="34" charset="0"/>
              </a:rPr>
              <a:t>23.01.2018</a:t>
            </a:r>
            <a:endParaRPr lang="tr-TR" sz="2000" dirty="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eaLnBrk="1" fontAlgn="auto" hangingPunct="1">
              <a:spcAft>
                <a:spcPts val="0"/>
              </a:spcAft>
              <a:defRPr/>
            </a:pPr>
            <a:r>
              <a:rPr lang="tr-TR" sz="3200" dirty="0" smtClean="0">
                <a:solidFill>
                  <a:schemeClr val="tx2">
                    <a:satMod val="130000"/>
                  </a:schemeClr>
                </a:solidFill>
              </a:rPr>
              <a:t>İkincil Koruma</a:t>
            </a:r>
            <a:endParaRPr lang="tr-TR" sz="3200" dirty="0">
              <a:solidFill>
                <a:schemeClr val="tx2">
                  <a:satMod val="130000"/>
                </a:schemeClr>
              </a:solidFill>
            </a:endParaRPr>
          </a:p>
        </p:txBody>
      </p:sp>
      <p:sp>
        <p:nvSpPr>
          <p:cNvPr id="30722" name="İçerik Yer Tutucusu 2"/>
          <p:cNvSpPr>
            <a:spLocks noGrp="1"/>
          </p:cNvSpPr>
          <p:nvPr>
            <p:ph idx="1"/>
          </p:nvPr>
        </p:nvSpPr>
        <p:spPr/>
        <p:txBody>
          <a:bodyPr/>
          <a:lstStyle/>
          <a:p>
            <a:pPr eaLnBrk="1" hangingPunct="1"/>
            <a:endParaRPr lang="tr-TR" dirty="0" smtClean="0"/>
          </a:p>
          <a:p>
            <a:pPr eaLnBrk="1" hangingPunct="1"/>
            <a:r>
              <a:rPr lang="tr-TR" dirty="0" smtClean="0"/>
              <a:t>Gelişmekte olan bir patolojiyi ya da mevcut risk faktörünü, hastada semptomlar ortaya çıkmadan önce ortaya çıkarmaya yönelik girişimlerdir.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p:cNvSpPr>
          <p:nvPr>
            <p:ph type="title"/>
          </p:nvPr>
        </p:nvSpPr>
        <p:spPr bwMode="auto"/>
        <p:txBody>
          <a:bodyPr vert="horz" wrap="square" lIns="91440" tIns="45720" rIns="91440" bIns="45720" numCol="1" anchorCtr="0" compatLnSpc="1">
            <a:prstTxWarp prst="textNoShape">
              <a:avLst/>
            </a:prstTxWarp>
            <a:normAutofit/>
          </a:bodyPr>
          <a:lstStyle/>
          <a:p>
            <a:pPr eaLnBrk="1" hangingPunct="1">
              <a:defRPr/>
            </a:pPr>
            <a:r>
              <a:rPr lang="tr-TR" sz="3200" dirty="0" smtClean="0">
                <a:effectLst>
                  <a:outerShdw blurRad="38100" dist="38100" dir="2700000" algn="tl">
                    <a:srgbClr val="C0C0C0"/>
                  </a:outerShdw>
                </a:effectLst>
              </a:rPr>
              <a:t>İkincil Koruma</a:t>
            </a:r>
          </a:p>
        </p:txBody>
      </p:sp>
      <p:sp>
        <p:nvSpPr>
          <p:cNvPr id="31746" name="Rectangle 3"/>
          <p:cNvSpPr>
            <a:spLocks noGrp="1"/>
          </p:cNvSpPr>
          <p:nvPr>
            <p:ph type="body" idx="1"/>
          </p:nvPr>
        </p:nvSpPr>
        <p:spPr/>
        <p:txBody>
          <a:bodyPr/>
          <a:lstStyle/>
          <a:p>
            <a:pPr eaLnBrk="1" hangingPunct="1"/>
            <a:endParaRPr lang="tr-TR" dirty="0" smtClean="0"/>
          </a:p>
          <a:p>
            <a:pPr eaLnBrk="1" hangingPunct="1"/>
            <a:r>
              <a:rPr lang="tr-TR" sz="2000" dirty="0" smtClean="0"/>
              <a:t>Hastalıkların belirtisiz evrede erken tanınması ve ilerlemesinin kontrol edilmesini amaçlar</a:t>
            </a:r>
            <a:r>
              <a:rPr lang="tr-TR" sz="2200" dirty="0" smtClean="0"/>
              <a:t>.</a:t>
            </a:r>
          </a:p>
          <a:p>
            <a:pPr eaLnBrk="1" hangingPunct="1"/>
            <a:endParaRPr lang="tr-TR" sz="2200" dirty="0" smtClean="0"/>
          </a:p>
          <a:p>
            <a:pPr eaLnBrk="1" hangingPunct="1"/>
            <a:r>
              <a:rPr lang="tr-TR" sz="2000" dirty="0" smtClean="0"/>
              <a:t>Hedef  Kitle </a:t>
            </a:r>
            <a:r>
              <a:rPr lang="tr-TR" sz="2000" dirty="0" smtClean="0">
                <a:sym typeface="Wingdings" pitchFamily="2" charset="2"/>
              </a:rPr>
              <a:t></a:t>
            </a:r>
            <a:r>
              <a:rPr lang="tr-TR" sz="2000" dirty="0" err="1" smtClean="0"/>
              <a:t>Asemptomatik</a:t>
            </a:r>
            <a:r>
              <a:rPr lang="tr-TR" sz="2000" dirty="0" smtClean="0"/>
              <a:t> Hastalar</a:t>
            </a:r>
          </a:p>
          <a:p>
            <a:pPr lvl="2" eaLnBrk="1" hangingPunct="1"/>
            <a:r>
              <a:rPr lang="tr-TR" dirty="0" smtClean="0"/>
              <a:t>Taramalar</a:t>
            </a:r>
          </a:p>
          <a:p>
            <a:pPr eaLnBrk="1" hangingPunct="1"/>
            <a:endParaRPr lang="tr-T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eaLnBrk="1" fontAlgn="auto" hangingPunct="1">
              <a:spcAft>
                <a:spcPts val="0"/>
              </a:spcAft>
              <a:defRPr/>
            </a:pPr>
            <a:r>
              <a:rPr lang="tr-TR" sz="3200" dirty="0" smtClean="0">
                <a:solidFill>
                  <a:schemeClr val="tx2">
                    <a:satMod val="130000"/>
                  </a:schemeClr>
                </a:solidFill>
              </a:rPr>
              <a:t>Üçüncül Koruma</a:t>
            </a:r>
            <a:endParaRPr lang="tr-TR" sz="3200" dirty="0">
              <a:solidFill>
                <a:schemeClr val="tx2">
                  <a:satMod val="130000"/>
                </a:schemeClr>
              </a:solidFill>
            </a:endParaRPr>
          </a:p>
        </p:txBody>
      </p:sp>
      <p:sp>
        <p:nvSpPr>
          <p:cNvPr id="32770" name="İçerik Yer Tutucusu 2"/>
          <p:cNvSpPr>
            <a:spLocks noGrp="1"/>
          </p:cNvSpPr>
          <p:nvPr>
            <p:ph idx="1"/>
          </p:nvPr>
        </p:nvSpPr>
        <p:spPr/>
        <p:txBody>
          <a:bodyPr/>
          <a:lstStyle/>
          <a:p>
            <a:pPr eaLnBrk="1" hangingPunct="1"/>
            <a:endParaRPr lang="tr-TR" sz="2200" dirty="0" smtClean="0"/>
          </a:p>
          <a:p>
            <a:pPr eaLnBrk="1" hangingPunct="1"/>
            <a:r>
              <a:rPr lang="tr-TR" sz="2000" dirty="0" smtClean="0"/>
              <a:t>Hastalık ortaya çıktıktan sonra, hastanın işlevselliğini ve yaşam kalitesini koruma, yaşam süresini artırma ve ileride çıkabilecek olası komplikasyonların önlenmesine yönelik yapılan girişimlerdir.</a:t>
            </a:r>
          </a:p>
          <a:p>
            <a:pPr eaLnBrk="1" hangingPunct="1"/>
            <a:endParaRPr lang="tr-TR" sz="2200" dirty="0" smtClean="0"/>
          </a:p>
          <a:p>
            <a:pPr eaLnBrk="1" hangingPunct="1"/>
            <a:endParaRPr lang="tr-TR" sz="2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p:cNvSpPr>
          <p:nvPr>
            <p:ph type="title"/>
          </p:nvPr>
        </p:nvSpPr>
        <p:spPr bwMode="auto"/>
        <p:txBody>
          <a:bodyPr vert="horz" wrap="square" lIns="91440" tIns="45720" rIns="91440" bIns="45720" numCol="1" anchorCtr="0" compatLnSpc="1">
            <a:prstTxWarp prst="textNoShape">
              <a:avLst/>
            </a:prstTxWarp>
            <a:normAutofit/>
          </a:bodyPr>
          <a:lstStyle/>
          <a:p>
            <a:pPr eaLnBrk="1" hangingPunct="1">
              <a:defRPr/>
            </a:pPr>
            <a:r>
              <a:rPr lang="tr-TR" sz="3200" dirty="0" smtClean="0">
                <a:effectLst>
                  <a:outerShdw blurRad="38100" dist="38100" dir="2700000" algn="tl">
                    <a:srgbClr val="C0C0C0"/>
                  </a:outerShdw>
                </a:effectLst>
              </a:rPr>
              <a:t>Üçüncül Koruma</a:t>
            </a:r>
          </a:p>
        </p:txBody>
      </p:sp>
      <p:sp>
        <p:nvSpPr>
          <p:cNvPr id="33794" name="Rectangle 3"/>
          <p:cNvSpPr>
            <a:spLocks noGrp="1"/>
          </p:cNvSpPr>
          <p:nvPr>
            <p:ph type="body" idx="1"/>
          </p:nvPr>
        </p:nvSpPr>
        <p:spPr/>
        <p:txBody>
          <a:bodyPr/>
          <a:lstStyle/>
          <a:p>
            <a:pPr eaLnBrk="1" hangingPunct="1"/>
            <a:endParaRPr lang="tr-TR" dirty="0" smtClean="0"/>
          </a:p>
          <a:p>
            <a:pPr eaLnBrk="1" hangingPunct="1"/>
            <a:r>
              <a:rPr lang="tr-TR" sz="2000" dirty="0" smtClean="0"/>
              <a:t>Hastalık tedavisinin bir parçası olduğu için periyodik sağlık muayenesi kapsamında ele alınmaz.</a:t>
            </a:r>
          </a:p>
          <a:p>
            <a:pPr lvl="1" eaLnBrk="1" hangingPunct="1"/>
            <a:endParaRPr lang="tr-TR" dirty="0" smtClean="0"/>
          </a:p>
          <a:p>
            <a:pPr lvl="1" eaLnBrk="1" hangingPunct="1"/>
            <a:r>
              <a:rPr lang="tr-TR" dirty="0" smtClean="0"/>
              <a:t>Hedef kitle </a:t>
            </a:r>
            <a:r>
              <a:rPr lang="tr-TR" dirty="0" smtClean="0">
                <a:sym typeface="Wingdings" pitchFamily="2" charset="2"/>
              </a:rPr>
              <a:t></a:t>
            </a:r>
            <a:r>
              <a:rPr lang="tr-TR" dirty="0" smtClean="0"/>
              <a:t> </a:t>
            </a:r>
            <a:r>
              <a:rPr lang="tr-TR" dirty="0" err="1" smtClean="0"/>
              <a:t>Semptomatik</a:t>
            </a:r>
            <a:r>
              <a:rPr lang="tr-TR" dirty="0" smtClean="0"/>
              <a:t> hastalar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eaLnBrk="1" fontAlgn="auto" hangingPunct="1">
              <a:spcAft>
                <a:spcPts val="0"/>
              </a:spcAft>
              <a:defRPr/>
            </a:pPr>
            <a:r>
              <a:rPr lang="tr-TR" sz="3400" dirty="0" smtClean="0">
                <a:solidFill>
                  <a:schemeClr val="tx2">
                    <a:satMod val="130000"/>
                  </a:schemeClr>
                </a:solidFill>
              </a:rPr>
              <a:t/>
            </a:r>
            <a:br>
              <a:rPr lang="tr-TR" sz="3400" dirty="0" smtClean="0">
                <a:solidFill>
                  <a:schemeClr val="tx2">
                    <a:satMod val="130000"/>
                  </a:schemeClr>
                </a:solidFill>
              </a:rPr>
            </a:br>
            <a:r>
              <a:rPr lang="tr-TR" sz="3200" dirty="0" err="1" smtClean="0">
                <a:solidFill>
                  <a:schemeClr val="tx2">
                    <a:satMod val="130000"/>
                  </a:schemeClr>
                </a:solidFill>
              </a:rPr>
              <a:t>Dördüncül</a:t>
            </a:r>
            <a:r>
              <a:rPr lang="tr-TR" sz="3200" dirty="0" smtClean="0">
                <a:solidFill>
                  <a:schemeClr val="tx2">
                    <a:satMod val="130000"/>
                  </a:schemeClr>
                </a:solidFill>
              </a:rPr>
              <a:t> Koruma</a:t>
            </a:r>
            <a:r>
              <a:rPr lang="tr-TR" sz="3400" dirty="0" smtClean="0">
                <a:solidFill>
                  <a:schemeClr val="tx2">
                    <a:satMod val="130000"/>
                  </a:schemeClr>
                </a:solidFill>
              </a:rPr>
              <a:t/>
            </a:r>
            <a:br>
              <a:rPr lang="tr-TR" sz="3400" dirty="0" smtClean="0">
                <a:solidFill>
                  <a:schemeClr val="tx2">
                    <a:satMod val="130000"/>
                  </a:schemeClr>
                </a:solidFill>
              </a:rPr>
            </a:br>
            <a:endParaRPr lang="tr-TR" sz="3400" dirty="0">
              <a:solidFill>
                <a:schemeClr val="tx2">
                  <a:satMod val="130000"/>
                </a:schemeClr>
              </a:solidFill>
            </a:endParaRPr>
          </a:p>
        </p:txBody>
      </p:sp>
      <p:sp>
        <p:nvSpPr>
          <p:cNvPr id="34818" name="İçerik Yer Tutucusu 2"/>
          <p:cNvSpPr>
            <a:spLocks noGrp="1"/>
          </p:cNvSpPr>
          <p:nvPr>
            <p:ph idx="1"/>
          </p:nvPr>
        </p:nvSpPr>
        <p:spPr/>
        <p:txBody>
          <a:bodyPr/>
          <a:lstStyle/>
          <a:p>
            <a:pPr marL="0" indent="0" eaLnBrk="1" hangingPunct="1">
              <a:buFont typeface="Wingdings 2" pitchFamily="18" charset="2"/>
              <a:buNone/>
            </a:pPr>
            <a:endParaRPr lang="tr-TR" sz="2200" b="1" dirty="0" smtClean="0"/>
          </a:p>
          <a:p>
            <a:pPr marL="0" indent="0" eaLnBrk="1" hangingPunct="1">
              <a:buFont typeface="Wingdings 2" pitchFamily="18" charset="2"/>
              <a:buNone/>
            </a:pPr>
            <a:r>
              <a:rPr lang="tr-TR" sz="2000" b="1" dirty="0" smtClean="0"/>
              <a:t>WONCA Tanımı</a:t>
            </a:r>
          </a:p>
          <a:p>
            <a:pPr marL="0" indent="0" eaLnBrk="1" hangingPunct="1">
              <a:buFont typeface="Wingdings 2" pitchFamily="18" charset="2"/>
              <a:buNone/>
            </a:pPr>
            <a:r>
              <a:rPr lang="tr-TR" sz="2000" dirty="0" smtClean="0"/>
              <a:t>Aşırı </a:t>
            </a:r>
            <a:r>
              <a:rPr lang="tr-TR" sz="2000" dirty="0" err="1" smtClean="0"/>
              <a:t>medikalizasyon</a:t>
            </a:r>
            <a:r>
              <a:rPr lang="tr-TR" sz="2000" dirty="0" smtClean="0"/>
              <a:t> riskindeki hastayı ve toplumu tanımlamak, medikal istilalardan onları korumak ve onlara bilimsel ve etik olarak kabul edilebilir bakım prosedürlerini sağlamak için yapılan eylemdir.</a:t>
            </a:r>
          </a:p>
          <a:p>
            <a:pPr marL="0" indent="0" eaLnBrk="1" hangingPunct="1">
              <a:buFont typeface="Wingdings 2" pitchFamily="18" charset="2"/>
              <a:buNone/>
            </a:pPr>
            <a:endParaRPr lang="tr-TR" sz="2200" dirty="0" smtClean="0"/>
          </a:p>
          <a:p>
            <a:pPr marL="0" indent="0" eaLnBrk="1" hangingPunct="1">
              <a:buFont typeface="Wingdings 2" pitchFamily="18" charset="2"/>
              <a:buNone/>
            </a:pPr>
            <a:r>
              <a:rPr lang="tr-TR" sz="2200" dirty="0" smtClean="0"/>
              <a:t>                             “önce zarar verme’’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000" dirty="0" smtClean="0">
                <a:solidFill>
                  <a:schemeClr val="tx2">
                    <a:satMod val="130000"/>
                  </a:schemeClr>
                </a:solidFill>
                <a:cs typeface="Arial" pitchFamily="34" charset="0"/>
              </a:rPr>
              <a:t>Hastalıkların Doğal Gidişi</a:t>
            </a:r>
            <a:endParaRPr lang="tr-TR" sz="3000" dirty="0">
              <a:solidFill>
                <a:schemeClr val="tx2">
                  <a:satMod val="130000"/>
                </a:schemeClr>
              </a:solidFill>
              <a:cs typeface="Arial" pitchFamily="34" charset="0"/>
            </a:endParaRPr>
          </a:p>
        </p:txBody>
      </p:sp>
      <p:pic>
        <p:nvPicPr>
          <p:cNvPr id="24578" name="Picture 3"/>
          <p:cNvPicPr>
            <a:picLocks noGrp="1" noChangeAspect="1" noChangeArrowheads="1"/>
          </p:cNvPicPr>
          <p:nvPr>
            <p:ph idx="1"/>
          </p:nvPr>
        </p:nvPicPr>
        <p:blipFill>
          <a:blip r:embed="rId2" cstate="print"/>
          <a:srcRect/>
          <a:stretch>
            <a:fillRect/>
          </a:stretch>
        </p:blipFill>
        <p:spPr>
          <a:xfrm>
            <a:off x="1289050" y="1700213"/>
            <a:ext cx="7386638" cy="2833687"/>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bwMode="auto">
          <a:xfrm>
            <a:off x="1644650" y="5516563"/>
            <a:ext cx="7499350" cy="1143000"/>
          </a:xfrm>
        </p:spPr>
        <p:txBody>
          <a:bodyPr vert="horz" wrap="square" lIns="91440" tIns="45720" rIns="91440" bIns="45720" numCol="1" anchorCtr="0" compatLnSpc="1">
            <a:prstTxWarp prst="textNoShape">
              <a:avLst/>
            </a:prstTxWarp>
          </a:bodyPr>
          <a:lstStyle/>
          <a:p>
            <a:pPr algn="r" eaLnBrk="1" hangingPunct="1"/>
            <a:r>
              <a:rPr lang="tr-TR" sz="1200" b="1" smtClean="0">
                <a:effectLst/>
              </a:rPr>
              <a:t/>
            </a:r>
            <a:br>
              <a:rPr lang="tr-TR" sz="1200" b="1" smtClean="0">
                <a:effectLst/>
              </a:rPr>
            </a:br>
            <a:r>
              <a:rPr lang="tr-TR" sz="1200" b="1" smtClean="0">
                <a:effectLst/>
              </a:rPr>
              <a:t/>
            </a:r>
            <a:br>
              <a:rPr lang="tr-TR" sz="1200" b="1" smtClean="0">
                <a:effectLst/>
              </a:rPr>
            </a:br>
            <a:r>
              <a:rPr lang="tr-TR" sz="1200" b="1" smtClean="0">
                <a:effectLst/>
              </a:rPr>
              <a:t>Türkiye Aile Hekimliği Dergisi </a:t>
            </a:r>
            <a:r>
              <a:rPr lang="tr-TR" sz="1200" smtClean="0">
                <a:effectLst/>
              </a:rPr>
              <a:t>| </a:t>
            </a:r>
            <a:r>
              <a:rPr lang="tr-TR" sz="1200" i="1" smtClean="0">
                <a:effectLst/>
              </a:rPr>
              <a:t>Turkish Journal of Family Practice </a:t>
            </a:r>
            <a:r>
              <a:rPr lang="tr-TR" sz="1200" smtClean="0">
                <a:effectLst/>
              </a:rPr>
              <a:t>| Cilt </a:t>
            </a:r>
            <a:r>
              <a:rPr lang="tr-TR" sz="1200" b="1" smtClean="0">
                <a:effectLst/>
              </a:rPr>
              <a:t>21 </a:t>
            </a:r>
            <a:r>
              <a:rPr lang="tr-TR" sz="1200" smtClean="0">
                <a:effectLst/>
              </a:rPr>
              <a:t>| Sayı </a:t>
            </a:r>
            <a:r>
              <a:rPr lang="tr-TR" sz="1200" b="1" smtClean="0">
                <a:effectLst/>
              </a:rPr>
              <a:t>2 </a:t>
            </a:r>
            <a:r>
              <a:rPr lang="tr-TR" sz="1200" smtClean="0">
                <a:effectLst/>
              </a:rPr>
              <a:t>| </a:t>
            </a:r>
            <a:r>
              <a:rPr lang="tr-TR" sz="1200" b="1" smtClean="0">
                <a:effectLst/>
              </a:rPr>
              <a:t>2017</a:t>
            </a:r>
          </a:p>
        </p:txBody>
      </p:sp>
      <p:pic>
        <p:nvPicPr>
          <p:cNvPr id="36866" name="Picture 2"/>
          <p:cNvPicPr>
            <a:picLocks noGrp="1" noChangeAspect="1" noChangeArrowheads="1"/>
          </p:cNvPicPr>
          <p:nvPr>
            <p:ph idx="1"/>
          </p:nvPr>
        </p:nvPicPr>
        <p:blipFill>
          <a:blip r:embed="rId2" cstate="print"/>
          <a:srcRect/>
          <a:stretch>
            <a:fillRect/>
          </a:stretch>
        </p:blipFill>
        <p:spPr>
          <a:xfrm>
            <a:off x="1547813" y="1268413"/>
            <a:ext cx="7011987" cy="4398962"/>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eaLnBrk="1" fontAlgn="auto" hangingPunct="1">
              <a:spcAft>
                <a:spcPts val="0"/>
              </a:spcAft>
              <a:defRPr/>
            </a:pPr>
            <a:r>
              <a:rPr lang="tr-TR" sz="3200" dirty="0" smtClean="0">
                <a:solidFill>
                  <a:schemeClr val="tx2">
                    <a:satMod val="130000"/>
                  </a:schemeClr>
                </a:solidFill>
              </a:rPr>
              <a:t>Kılavuzlar</a:t>
            </a:r>
            <a:endParaRPr lang="tr-TR" sz="3200" dirty="0">
              <a:solidFill>
                <a:schemeClr val="tx2">
                  <a:satMod val="130000"/>
                </a:schemeClr>
              </a:solidFill>
            </a:endParaRPr>
          </a:p>
        </p:txBody>
      </p:sp>
      <p:sp>
        <p:nvSpPr>
          <p:cNvPr id="37890" name="İçerik Yer Tutucusu 2"/>
          <p:cNvSpPr>
            <a:spLocks noGrp="1"/>
          </p:cNvSpPr>
          <p:nvPr>
            <p:ph idx="1"/>
          </p:nvPr>
        </p:nvSpPr>
        <p:spPr/>
        <p:txBody>
          <a:bodyPr/>
          <a:lstStyle/>
          <a:p>
            <a:pPr eaLnBrk="1" hangingPunct="1">
              <a:lnSpc>
                <a:spcPct val="90000"/>
              </a:lnSpc>
            </a:pPr>
            <a:r>
              <a:rPr lang="tr-TR" sz="2000" dirty="0" smtClean="0"/>
              <a:t>Sağlık Bakanlığı; Aile Hekimliği Uygulamasında Önerilen Periyodik Sağlık Muayeneleri Ve Tarama Testleri 2015</a:t>
            </a:r>
          </a:p>
          <a:p>
            <a:pPr eaLnBrk="1" hangingPunct="1">
              <a:lnSpc>
                <a:spcPct val="90000"/>
              </a:lnSpc>
              <a:buFont typeface="Wingdings 3" pitchFamily="18" charset="2"/>
              <a:buNone/>
            </a:pPr>
            <a:endParaRPr lang="tr-TR" sz="2000" dirty="0" smtClean="0"/>
          </a:p>
          <a:p>
            <a:pPr eaLnBrk="1" hangingPunct="1">
              <a:lnSpc>
                <a:spcPct val="90000"/>
              </a:lnSpc>
            </a:pPr>
            <a:r>
              <a:rPr lang="tr-TR" sz="2000" dirty="0" smtClean="0"/>
              <a:t>Amerika Birleşmiş Devletler Önleyici Hizmetler Çalışma Grubu (The U.S. </a:t>
            </a:r>
            <a:r>
              <a:rPr lang="tr-TR" sz="2000" dirty="0" err="1" smtClean="0"/>
              <a:t>Preventive</a:t>
            </a:r>
            <a:r>
              <a:rPr lang="tr-TR" sz="2000" dirty="0" smtClean="0"/>
              <a:t> </a:t>
            </a:r>
            <a:r>
              <a:rPr lang="tr-TR" sz="2000" dirty="0" err="1" smtClean="0"/>
              <a:t>Services</a:t>
            </a:r>
            <a:r>
              <a:rPr lang="tr-TR" sz="2000" dirty="0" smtClean="0"/>
              <a:t> </a:t>
            </a:r>
            <a:r>
              <a:rPr lang="tr-TR" sz="2000" dirty="0" err="1" smtClean="0"/>
              <a:t>Task</a:t>
            </a:r>
            <a:r>
              <a:rPr lang="tr-TR" sz="2000" dirty="0" smtClean="0"/>
              <a:t> </a:t>
            </a:r>
            <a:r>
              <a:rPr lang="tr-TR" sz="2000" dirty="0" err="1" smtClean="0"/>
              <a:t>Force</a:t>
            </a:r>
            <a:r>
              <a:rPr lang="tr-TR" sz="2000" dirty="0" smtClean="0"/>
              <a:t>, USPSTF)</a:t>
            </a:r>
          </a:p>
          <a:p>
            <a:pPr eaLnBrk="1" hangingPunct="1">
              <a:lnSpc>
                <a:spcPct val="90000"/>
              </a:lnSpc>
              <a:buFont typeface="Wingdings 3" pitchFamily="18" charset="2"/>
              <a:buNone/>
            </a:pPr>
            <a:endParaRPr lang="tr-TR" sz="2000" dirty="0" smtClean="0"/>
          </a:p>
          <a:p>
            <a:pPr eaLnBrk="1" hangingPunct="1">
              <a:lnSpc>
                <a:spcPct val="90000"/>
              </a:lnSpc>
            </a:pPr>
            <a:r>
              <a:rPr lang="fi-FI" sz="2000" dirty="0" smtClean="0"/>
              <a:t>Amer</a:t>
            </a:r>
            <a:r>
              <a:rPr lang="tr-TR" sz="2000" dirty="0" smtClean="0"/>
              <a:t>i</a:t>
            </a:r>
            <a:r>
              <a:rPr lang="fi-FI" sz="2000" dirty="0" smtClean="0"/>
              <a:t>kan Aile Hekimliği Akademisi </a:t>
            </a:r>
            <a:r>
              <a:rPr lang="tr-TR" sz="2000" dirty="0" smtClean="0"/>
              <a:t>(</a:t>
            </a:r>
            <a:r>
              <a:rPr lang="fi-FI" sz="2000" dirty="0" smtClean="0"/>
              <a:t>AAFP</a:t>
            </a:r>
            <a:r>
              <a:rPr lang="tr-TR" sz="2000" dirty="0" smtClean="0"/>
              <a:t>)</a:t>
            </a:r>
          </a:p>
          <a:p>
            <a:pPr eaLnBrk="1" hangingPunct="1">
              <a:lnSpc>
                <a:spcPct val="90000"/>
              </a:lnSpc>
            </a:pPr>
            <a:endParaRPr lang="tr-TR" sz="22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200" dirty="0" smtClean="0">
                <a:solidFill>
                  <a:schemeClr val="tx2">
                    <a:satMod val="130000"/>
                  </a:schemeClr>
                </a:solidFill>
              </a:rPr>
              <a:t>Kanıt Düzeyi</a:t>
            </a:r>
            <a:endParaRPr lang="tr-TR" sz="3200" dirty="0">
              <a:solidFill>
                <a:schemeClr val="tx2">
                  <a:satMod val="130000"/>
                </a:schemeClr>
              </a:solidFill>
            </a:endParaRPr>
          </a:p>
        </p:txBody>
      </p:sp>
      <p:sp>
        <p:nvSpPr>
          <p:cNvPr id="4" name="1 İçerik Yer Tutucusu"/>
          <p:cNvSpPr>
            <a:spLocks noGrp="1"/>
          </p:cNvSpPr>
          <p:nvPr>
            <p:ph idx="1"/>
          </p:nvPr>
        </p:nvSpPr>
        <p:spPr/>
        <p:txBody>
          <a:bodyPr>
            <a:normAutofit fontScale="55000" lnSpcReduction="20000"/>
          </a:bodyPr>
          <a:lstStyle/>
          <a:p>
            <a:pPr marL="365760" indent="-256032" eaLnBrk="1" fontAlgn="auto" hangingPunct="1">
              <a:spcAft>
                <a:spcPts val="0"/>
              </a:spcAft>
              <a:buFont typeface="Wingdings 3"/>
              <a:buChar char=""/>
              <a:defRPr/>
            </a:pPr>
            <a:r>
              <a:rPr lang="tr-TR" b="1" dirty="0" smtClean="0"/>
              <a:t>SB Aile Hekimliği Uygulamasında Periyodik Muayene Rehberi Öneri Derecelendirme Tablosu;</a:t>
            </a:r>
          </a:p>
          <a:p>
            <a:pPr marL="365760" indent="-256032" eaLnBrk="1" fontAlgn="auto" hangingPunct="1">
              <a:spcAft>
                <a:spcPts val="0"/>
              </a:spcAft>
              <a:buFont typeface="Wingdings 3"/>
              <a:buNone/>
              <a:defRPr/>
            </a:pPr>
            <a:endParaRPr lang="tr-TR" dirty="0" smtClean="0"/>
          </a:p>
          <a:p>
            <a:pPr marL="365760" indent="-256032" eaLnBrk="1" fontAlgn="auto" hangingPunct="1">
              <a:spcAft>
                <a:spcPts val="0"/>
              </a:spcAft>
              <a:buFont typeface="Wingdings 3"/>
              <a:buChar char=""/>
              <a:defRPr/>
            </a:pPr>
            <a:r>
              <a:rPr lang="tr-TR" dirty="0" smtClean="0">
                <a:solidFill>
                  <a:srgbClr val="FF0000"/>
                </a:solidFill>
              </a:rPr>
              <a:t>Kuvvetle önerilenler (5 puan):</a:t>
            </a:r>
            <a:r>
              <a:rPr lang="tr-TR" dirty="0" smtClean="0"/>
              <a:t> Faydası hakkında yüksek düzeyde kanıt olanlar. Uygulanması maliyet etkin olup, bireylerin hemen hepsi tarafından kabul edilebilirdir. Aile hekimliği uygulamasında uygulanabilirliği kuvvetle önerilir.</a:t>
            </a:r>
          </a:p>
          <a:p>
            <a:pPr marL="365760" indent="-256032" eaLnBrk="1" fontAlgn="auto" hangingPunct="1">
              <a:spcAft>
                <a:spcPts val="0"/>
              </a:spcAft>
              <a:buFont typeface="Wingdings 3"/>
              <a:buNone/>
              <a:defRPr/>
            </a:pPr>
            <a:endParaRPr lang="tr-TR" dirty="0" smtClean="0"/>
          </a:p>
          <a:p>
            <a:pPr marL="365760" indent="-256032" eaLnBrk="1" fontAlgn="auto" hangingPunct="1">
              <a:spcAft>
                <a:spcPts val="0"/>
              </a:spcAft>
              <a:buFont typeface="Wingdings 3"/>
              <a:buChar char=""/>
              <a:defRPr/>
            </a:pPr>
            <a:r>
              <a:rPr lang="tr-TR" dirty="0" smtClean="0">
                <a:solidFill>
                  <a:srgbClr val="FF0000"/>
                </a:solidFill>
              </a:rPr>
              <a:t>Önerilenler (4 puan): </a:t>
            </a:r>
            <a:r>
              <a:rPr lang="tr-TR" dirty="0" smtClean="0"/>
              <a:t>Faydası hakkında kanıt olmasına rağmen faydanın göreceli olarak az olduğu ya da kanıtın zayıf olduğu haller. Uygulanması maliyet etkin ve bireylerin hemen hepsi tarafından kabul edilebilirdir. Aile hekimliği uygulamasında uygulanabilirliği önerilir. </a:t>
            </a:r>
          </a:p>
          <a:p>
            <a:pPr marL="365760" indent="-256032" eaLnBrk="1" fontAlgn="auto" hangingPunct="1">
              <a:spcAft>
                <a:spcPts val="0"/>
              </a:spcAft>
              <a:buFont typeface="Wingdings 3"/>
              <a:buNone/>
              <a:defRPr/>
            </a:pPr>
            <a:endParaRPr lang="tr-TR" dirty="0" smtClean="0"/>
          </a:p>
          <a:p>
            <a:pPr marL="365760" indent="-256032" eaLnBrk="1" fontAlgn="auto" hangingPunct="1">
              <a:spcAft>
                <a:spcPts val="0"/>
              </a:spcAft>
              <a:buFont typeface="Wingdings 3"/>
              <a:buChar char=""/>
              <a:defRPr/>
            </a:pPr>
            <a:r>
              <a:rPr lang="tr-TR" dirty="0" smtClean="0">
                <a:solidFill>
                  <a:srgbClr val="FF0000"/>
                </a:solidFill>
              </a:rPr>
              <a:t>Önerilmeyenler (3 puan): </a:t>
            </a:r>
            <a:r>
              <a:rPr lang="tr-TR" dirty="0" smtClean="0"/>
              <a:t>Faydasının olmadığı hakkında güçlü ya da zayıf kanıt olanlar. Aile hekimliği uygulamasında uygulanabilirliği önerilmez. </a:t>
            </a:r>
          </a:p>
          <a:p>
            <a:pPr marL="365760" indent="-256032" eaLnBrk="1" fontAlgn="auto" hangingPunct="1">
              <a:spcAft>
                <a:spcPts val="0"/>
              </a:spcAft>
              <a:buFont typeface="Wingdings 3"/>
              <a:buNone/>
              <a:defRPr/>
            </a:pPr>
            <a:endParaRPr lang="tr-TR" dirty="0" smtClean="0"/>
          </a:p>
          <a:p>
            <a:pPr marL="365760" indent="-256032" eaLnBrk="1" fontAlgn="auto" hangingPunct="1">
              <a:spcAft>
                <a:spcPts val="0"/>
              </a:spcAft>
              <a:buFont typeface="Wingdings 3"/>
              <a:buChar char=""/>
              <a:defRPr/>
            </a:pPr>
            <a:r>
              <a:rPr lang="tr-TR" dirty="0" smtClean="0">
                <a:solidFill>
                  <a:srgbClr val="FF0000"/>
                </a:solidFill>
              </a:rPr>
              <a:t>Seçenek olarak sunulanlar (2 puan): </a:t>
            </a:r>
            <a:r>
              <a:rPr lang="tr-TR" dirty="0" smtClean="0"/>
              <a:t>Az da olsa faydasının olduğu hakkında iyi ya da zayıf kanıt olanlar. Maliyet etkinliği bilinmeyebilir ya da bireyler uygulamanın kabul edilebilirliği hakkında hemfikir olmayabilirler. Aile hekimliği uygulamasında uygulanabilirliği teklif edilebilir. </a:t>
            </a:r>
          </a:p>
          <a:p>
            <a:pPr marL="365760" indent="-256032" eaLnBrk="1" fontAlgn="auto" hangingPunct="1">
              <a:spcAft>
                <a:spcPts val="0"/>
              </a:spcAft>
              <a:buFont typeface="Wingdings 3"/>
              <a:buNone/>
              <a:defRPr/>
            </a:pPr>
            <a:endParaRPr lang="tr-TR" dirty="0" smtClean="0">
              <a:solidFill>
                <a:srgbClr val="FF0000"/>
              </a:solidFill>
            </a:endParaRPr>
          </a:p>
          <a:p>
            <a:pPr marL="365760" indent="-256032" eaLnBrk="1" fontAlgn="auto" hangingPunct="1">
              <a:spcAft>
                <a:spcPts val="0"/>
              </a:spcAft>
              <a:buFont typeface="Wingdings 3"/>
              <a:buChar char=""/>
              <a:defRPr/>
            </a:pPr>
            <a:r>
              <a:rPr lang="tr-TR" dirty="0" smtClean="0">
                <a:solidFill>
                  <a:srgbClr val="FF0000"/>
                </a:solidFill>
              </a:rPr>
              <a:t>Hakkında yetersiz kanıt olanlar (1 puan): </a:t>
            </a:r>
            <a:r>
              <a:rPr lang="tr-TR" dirty="0" smtClean="0"/>
              <a:t>Var olan kanıtların ya zayıf ya da tartışmalı olduğu testler. Aile hekimliği uygulamasında uygulanabilirliği yoktur. </a:t>
            </a:r>
          </a:p>
          <a:p>
            <a:pPr marL="365760" indent="-256032" eaLnBrk="1" fontAlgn="auto" hangingPunct="1">
              <a:spcAft>
                <a:spcPts val="0"/>
              </a:spcAft>
              <a:buFont typeface="Wingdings 3"/>
              <a:buNone/>
              <a:defRPr/>
            </a:pP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200" dirty="0" smtClean="0">
                <a:solidFill>
                  <a:schemeClr val="tx2">
                    <a:satMod val="130000"/>
                  </a:schemeClr>
                </a:solidFill>
              </a:rPr>
              <a:t>Kanıt Düzeyi</a:t>
            </a:r>
            <a:endParaRPr lang="tr-TR" sz="3200" dirty="0">
              <a:solidFill>
                <a:schemeClr val="tx2">
                  <a:satMod val="130000"/>
                </a:schemeClr>
              </a:solidFill>
            </a:endParaRPr>
          </a:p>
        </p:txBody>
      </p:sp>
      <p:sp>
        <p:nvSpPr>
          <p:cNvPr id="3" name="2 İçerik Yer Tutucusu"/>
          <p:cNvSpPr>
            <a:spLocks noGrp="1"/>
          </p:cNvSpPr>
          <p:nvPr>
            <p:ph idx="1"/>
          </p:nvPr>
        </p:nvSpPr>
        <p:spPr/>
        <p:txBody>
          <a:bodyPr>
            <a:noAutofit/>
          </a:bodyPr>
          <a:lstStyle/>
          <a:p>
            <a:pPr marL="365760" indent="-256032" eaLnBrk="1" fontAlgn="auto" hangingPunct="1">
              <a:spcAft>
                <a:spcPts val="0"/>
              </a:spcAft>
              <a:buFont typeface="Wingdings 3"/>
              <a:buChar char=""/>
              <a:defRPr/>
            </a:pPr>
            <a:r>
              <a:rPr lang="tr-TR" sz="1400" b="1" dirty="0" smtClean="0"/>
              <a:t>ABD Önleyici Hizmetler Çalışma Grubu (USPSTF) Öneri Derecelendirme Tablosu;</a:t>
            </a:r>
          </a:p>
          <a:p>
            <a:pPr marL="365760" indent="-256032" eaLnBrk="1" fontAlgn="auto" hangingPunct="1">
              <a:spcAft>
                <a:spcPts val="0"/>
              </a:spcAft>
              <a:buFont typeface="Wingdings 3"/>
              <a:buChar char=""/>
              <a:defRPr/>
            </a:pPr>
            <a:endParaRPr lang="tr-TR" sz="1400" dirty="0" smtClean="0"/>
          </a:p>
          <a:p>
            <a:pPr marL="365760" indent="-256032" eaLnBrk="1" fontAlgn="auto" hangingPunct="1">
              <a:spcAft>
                <a:spcPts val="0"/>
              </a:spcAft>
              <a:buFont typeface="Wingdings 3"/>
              <a:buChar char=""/>
              <a:defRPr/>
            </a:pPr>
            <a:r>
              <a:rPr lang="tr-TR" sz="1400" dirty="0" smtClean="0">
                <a:solidFill>
                  <a:srgbClr val="FF0000"/>
                </a:solidFill>
              </a:rPr>
              <a:t>A Öneri: </a:t>
            </a:r>
            <a:r>
              <a:rPr lang="tr-TR" sz="1400" dirty="0" smtClean="0"/>
              <a:t>Net yararın belirgin olduğu kesindir. </a:t>
            </a:r>
          </a:p>
          <a:p>
            <a:pPr marL="365760" indent="-256032" eaLnBrk="1" fontAlgn="auto" hangingPunct="1">
              <a:spcAft>
                <a:spcPts val="0"/>
              </a:spcAft>
              <a:buFont typeface="Wingdings 2"/>
              <a:buNone/>
              <a:defRPr/>
            </a:pPr>
            <a:endParaRPr lang="tr-TR" sz="1400" dirty="0" smtClean="0"/>
          </a:p>
          <a:p>
            <a:pPr marL="365760" indent="-256032" eaLnBrk="1" fontAlgn="auto" hangingPunct="1">
              <a:spcAft>
                <a:spcPts val="0"/>
              </a:spcAft>
              <a:buFont typeface="Wingdings 3"/>
              <a:buChar char=""/>
              <a:defRPr/>
            </a:pPr>
            <a:r>
              <a:rPr lang="tr-TR" sz="1400" dirty="0" smtClean="0">
                <a:solidFill>
                  <a:srgbClr val="FF0000"/>
                </a:solidFill>
              </a:rPr>
              <a:t>B Öneri: </a:t>
            </a:r>
            <a:r>
              <a:rPr lang="tr-TR" sz="1400" dirty="0" smtClean="0"/>
              <a:t>Net yararın orta derecede olduğu kesin ya da net yararın orta derecede veya belirgin olduğu orta derecede kesin. </a:t>
            </a:r>
          </a:p>
          <a:p>
            <a:pPr marL="365760" indent="-256032" eaLnBrk="1" fontAlgn="auto" hangingPunct="1">
              <a:spcAft>
                <a:spcPts val="0"/>
              </a:spcAft>
              <a:buFont typeface="Wingdings 2"/>
              <a:buNone/>
              <a:defRPr/>
            </a:pPr>
            <a:endParaRPr lang="tr-TR" sz="1400" dirty="0" smtClean="0"/>
          </a:p>
          <a:p>
            <a:pPr marL="365760" indent="-256032" eaLnBrk="1" fontAlgn="auto" hangingPunct="1">
              <a:spcAft>
                <a:spcPts val="0"/>
              </a:spcAft>
              <a:buFont typeface="Wingdings 3"/>
              <a:buChar char=""/>
              <a:defRPr/>
            </a:pPr>
            <a:r>
              <a:rPr lang="tr-TR" sz="1400" dirty="0" smtClean="0">
                <a:solidFill>
                  <a:srgbClr val="FF0000"/>
                </a:solidFill>
              </a:rPr>
              <a:t>C Öneri: </a:t>
            </a:r>
            <a:r>
              <a:rPr lang="tr-TR" sz="1400" dirty="0" smtClean="0"/>
              <a:t>Rutin kullanım karşıtı öneri. Hizmetin bazı bireylere kullanımıyla ilgili düşünceler olabilir. Net yararın düşük olduğuna dair en azından bazı deliller mevcut. </a:t>
            </a:r>
          </a:p>
          <a:p>
            <a:pPr marL="365760" indent="-256032" eaLnBrk="1" fontAlgn="auto" hangingPunct="1">
              <a:spcAft>
                <a:spcPts val="0"/>
              </a:spcAft>
              <a:buFont typeface="Wingdings 2"/>
              <a:buNone/>
              <a:defRPr/>
            </a:pPr>
            <a:endParaRPr lang="tr-TR" sz="1400" dirty="0" smtClean="0"/>
          </a:p>
          <a:p>
            <a:pPr marL="365760" indent="-256032" eaLnBrk="1" fontAlgn="auto" hangingPunct="1">
              <a:spcAft>
                <a:spcPts val="0"/>
              </a:spcAft>
              <a:buFont typeface="Wingdings 3"/>
              <a:buChar char=""/>
              <a:defRPr/>
            </a:pPr>
            <a:r>
              <a:rPr lang="tr-TR" sz="1400" dirty="0" smtClean="0">
                <a:solidFill>
                  <a:srgbClr val="FF0000"/>
                </a:solidFill>
              </a:rPr>
              <a:t>D Öneri: </a:t>
            </a:r>
            <a:r>
              <a:rPr lang="tr-TR" sz="1400" dirty="0" smtClean="0"/>
              <a:t>Hizmetin kullanımına karşı. Yarar olmadığını veya zararın ağır bastığını gösteren iyi ya da vasat kanıtlar. </a:t>
            </a:r>
          </a:p>
          <a:p>
            <a:pPr marL="365760" indent="-256032" eaLnBrk="1" fontAlgn="auto" hangingPunct="1">
              <a:spcAft>
                <a:spcPts val="0"/>
              </a:spcAft>
              <a:buFont typeface="Wingdings 2"/>
              <a:buNone/>
              <a:defRPr/>
            </a:pPr>
            <a:endParaRPr lang="tr-TR" sz="1400" dirty="0" smtClean="0"/>
          </a:p>
          <a:p>
            <a:pPr marL="365760" indent="-256032" eaLnBrk="1" fontAlgn="auto" hangingPunct="1">
              <a:spcAft>
                <a:spcPts val="0"/>
              </a:spcAft>
              <a:buFont typeface="Wingdings 3"/>
              <a:buChar char=""/>
              <a:defRPr/>
            </a:pPr>
            <a:r>
              <a:rPr lang="tr-TR" sz="1400" dirty="0" smtClean="0">
                <a:solidFill>
                  <a:srgbClr val="FF0000"/>
                </a:solidFill>
              </a:rPr>
              <a:t>I yetersiz kanıt: </a:t>
            </a:r>
            <a:r>
              <a:rPr lang="tr-TR" sz="1400" dirty="0" smtClean="0"/>
              <a:t>Kanıt yok ya da kalitesiz veya sonuçlar çelişkili ve yarar/zarar dengesini belirlemiyor </a:t>
            </a:r>
          </a:p>
          <a:p>
            <a:pPr marL="365760" indent="-283464" eaLnBrk="1" fontAlgn="auto" hangingPunct="1">
              <a:spcAft>
                <a:spcPts val="0"/>
              </a:spcAft>
              <a:buFont typeface="Wingdings 2"/>
              <a:buChar char=""/>
              <a:defRPr/>
            </a:pPr>
            <a:endParaRPr lang="tr-TR"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eaLnBrk="1" fontAlgn="auto" hangingPunct="1">
              <a:spcAft>
                <a:spcPts val="0"/>
              </a:spcAft>
              <a:defRPr/>
            </a:pPr>
            <a:r>
              <a:rPr lang="tr-TR" sz="3200" dirty="0" smtClean="0">
                <a:solidFill>
                  <a:schemeClr val="tx2">
                    <a:satMod val="130000"/>
                  </a:schemeClr>
                </a:solidFill>
                <a:cs typeface="Arial" pitchFamily="34" charset="0"/>
              </a:rPr>
              <a:t>Amaç</a:t>
            </a:r>
            <a:endParaRPr lang="tr-TR" sz="3200" dirty="0">
              <a:solidFill>
                <a:schemeClr val="tx2">
                  <a:satMod val="130000"/>
                </a:schemeClr>
              </a:solidFill>
              <a:cs typeface="Arial" pitchFamily="34" charset="0"/>
            </a:endParaRPr>
          </a:p>
        </p:txBody>
      </p:sp>
      <p:sp>
        <p:nvSpPr>
          <p:cNvPr id="17410" name="İçerik Yer Tutucusu 2"/>
          <p:cNvSpPr>
            <a:spLocks noGrp="1"/>
          </p:cNvSpPr>
          <p:nvPr>
            <p:ph idx="1"/>
          </p:nvPr>
        </p:nvSpPr>
        <p:spPr/>
        <p:txBody>
          <a:bodyPr/>
          <a:lstStyle/>
          <a:p>
            <a:pPr eaLnBrk="1" hangingPunct="1"/>
            <a:endParaRPr lang="tr-TR" dirty="0" smtClean="0">
              <a:cs typeface="Arial" charset="0"/>
            </a:endParaRPr>
          </a:p>
          <a:p>
            <a:pPr eaLnBrk="1" hangingPunct="1"/>
            <a:r>
              <a:rPr lang="tr-TR" sz="2000" dirty="0" smtClean="0">
                <a:cs typeface="Arial" charset="0"/>
              </a:rPr>
              <a:t>Vakalar eşliğinde periyodik sağlık muayenesi kavramı hakkında bilgi vermek</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200" dirty="0" smtClean="0">
                <a:solidFill>
                  <a:schemeClr val="tx2">
                    <a:satMod val="130000"/>
                  </a:schemeClr>
                </a:solidFill>
              </a:rPr>
              <a:t>Periyodik Sağlık Muayenesi</a:t>
            </a:r>
            <a:endParaRPr lang="tr-TR" sz="3200" dirty="0">
              <a:solidFill>
                <a:schemeClr val="tx2">
                  <a:satMod val="130000"/>
                </a:schemeClr>
              </a:solidFill>
            </a:endParaRPr>
          </a:p>
        </p:txBody>
      </p:sp>
      <p:sp>
        <p:nvSpPr>
          <p:cNvPr id="3" name="2 İçerik Yer Tutucusu"/>
          <p:cNvSpPr>
            <a:spLocks noGrp="1"/>
          </p:cNvSpPr>
          <p:nvPr>
            <p:ph idx="1"/>
          </p:nvPr>
        </p:nvSpPr>
        <p:spPr/>
        <p:txBody>
          <a:bodyPr>
            <a:normAutofit/>
          </a:bodyPr>
          <a:lstStyle/>
          <a:p>
            <a:pPr marL="365760" indent="-256032" eaLnBrk="1" fontAlgn="auto" hangingPunct="1">
              <a:spcAft>
                <a:spcPts val="0"/>
              </a:spcAft>
              <a:buFont typeface="Wingdings 3"/>
              <a:buChar char=""/>
              <a:defRPr/>
            </a:pPr>
            <a:r>
              <a:rPr lang="tr-TR" sz="2000" dirty="0" err="1" smtClean="0"/>
              <a:t>Anamnez</a:t>
            </a:r>
            <a:endParaRPr lang="tr-TR" sz="2000" dirty="0" smtClean="0"/>
          </a:p>
          <a:p>
            <a:pPr marL="365760" indent="-256032" eaLnBrk="1" fontAlgn="auto" hangingPunct="1">
              <a:spcAft>
                <a:spcPts val="0"/>
              </a:spcAft>
              <a:buFont typeface="Wingdings 3"/>
              <a:buNone/>
              <a:defRPr/>
            </a:pPr>
            <a:endParaRPr lang="tr-TR" sz="2000" dirty="0" smtClean="0"/>
          </a:p>
          <a:p>
            <a:pPr marL="365760" indent="-256032" eaLnBrk="1" fontAlgn="auto" hangingPunct="1">
              <a:spcAft>
                <a:spcPts val="0"/>
              </a:spcAft>
              <a:buFont typeface="Wingdings 3"/>
              <a:buChar char=""/>
              <a:defRPr/>
            </a:pPr>
            <a:r>
              <a:rPr lang="tr-TR" sz="2000" dirty="0" smtClean="0"/>
              <a:t>Fizik muayene</a:t>
            </a:r>
          </a:p>
          <a:p>
            <a:pPr marL="365760" indent="-256032" eaLnBrk="1" fontAlgn="auto" hangingPunct="1">
              <a:spcAft>
                <a:spcPts val="0"/>
              </a:spcAft>
              <a:buFont typeface="Wingdings 3"/>
              <a:buNone/>
              <a:defRPr/>
            </a:pPr>
            <a:endParaRPr lang="tr-TR" sz="2000" dirty="0" smtClean="0"/>
          </a:p>
          <a:p>
            <a:pPr marL="365760" indent="-256032" eaLnBrk="1" fontAlgn="auto" hangingPunct="1">
              <a:spcAft>
                <a:spcPts val="0"/>
              </a:spcAft>
              <a:buFont typeface="Wingdings 3"/>
              <a:buChar char=""/>
              <a:defRPr/>
            </a:pPr>
            <a:r>
              <a:rPr lang="tr-TR" sz="2000" dirty="0" smtClean="0"/>
              <a:t>Tarama testleri</a:t>
            </a:r>
          </a:p>
          <a:p>
            <a:pPr marL="365760" indent="-256032" eaLnBrk="1" fontAlgn="auto" hangingPunct="1">
              <a:spcAft>
                <a:spcPts val="0"/>
              </a:spcAft>
              <a:buFont typeface="Wingdings 3"/>
              <a:buNone/>
              <a:defRPr/>
            </a:pPr>
            <a:endParaRPr lang="tr-TR" sz="2000" dirty="0" smtClean="0"/>
          </a:p>
          <a:p>
            <a:pPr marL="365760" indent="-256032" eaLnBrk="1" fontAlgn="auto" hangingPunct="1">
              <a:spcAft>
                <a:spcPts val="0"/>
              </a:spcAft>
              <a:buFont typeface="Wingdings 3"/>
              <a:buChar char=""/>
              <a:defRPr/>
            </a:pPr>
            <a:r>
              <a:rPr lang="tr-TR" sz="2000" dirty="0" smtClean="0"/>
              <a:t>Danışmanlık</a:t>
            </a:r>
          </a:p>
          <a:p>
            <a:pPr marL="365760" indent="-256032" eaLnBrk="1" fontAlgn="auto" hangingPunct="1">
              <a:spcAft>
                <a:spcPts val="0"/>
              </a:spcAft>
              <a:buFont typeface="Wingdings 3"/>
              <a:buNone/>
              <a:defRPr/>
            </a:pPr>
            <a:endParaRPr lang="tr-TR" sz="2000" dirty="0" smtClean="0"/>
          </a:p>
          <a:p>
            <a:pPr marL="365760" indent="-256032" eaLnBrk="1" fontAlgn="auto" hangingPunct="1">
              <a:spcAft>
                <a:spcPts val="0"/>
              </a:spcAft>
              <a:buFont typeface="Wingdings 3"/>
              <a:buChar char=""/>
              <a:defRPr/>
            </a:pPr>
            <a:r>
              <a:rPr lang="tr-TR" sz="2000" dirty="0" smtClean="0"/>
              <a:t>Sağlık Eğitimi</a:t>
            </a:r>
          </a:p>
          <a:p>
            <a:pPr marL="365760" indent="-256032" eaLnBrk="1" fontAlgn="auto" hangingPunct="1">
              <a:spcAft>
                <a:spcPts val="0"/>
              </a:spcAft>
              <a:buFont typeface="Wingdings 3"/>
              <a:buNone/>
              <a:defRPr/>
            </a:pPr>
            <a:endParaRPr lang="tr-TR" sz="2200" dirty="0" smtClean="0"/>
          </a:p>
          <a:p>
            <a:pPr marL="365760" indent="-256032" eaLnBrk="1" fontAlgn="auto" hangingPunct="1">
              <a:spcAft>
                <a:spcPts val="0"/>
              </a:spcAft>
              <a:buFont typeface="Wingdings 3"/>
              <a:buChar char=""/>
              <a:defRPr/>
            </a:pPr>
            <a:r>
              <a:rPr lang="tr-TR" sz="2000" dirty="0" err="1" smtClean="0"/>
              <a:t>Kemoprofilaksi</a:t>
            </a:r>
            <a:endParaRPr lang="tr-TR" sz="2000" dirty="0" smtClean="0"/>
          </a:p>
          <a:p>
            <a:pPr marL="365760" indent="-283464" eaLnBrk="1" fontAlgn="auto" hangingPunct="1">
              <a:spcAft>
                <a:spcPts val="0"/>
              </a:spcAft>
              <a:buFont typeface="Wingdings 2"/>
              <a:buChar char=""/>
              <a:defRPr/>
            </a:pPr>
            <a:endParaRPr lang="tr-TR"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000" dirty="0" err="1" smtClean="0">
                <a:solidFill>
                  <a:schemeClr val="tx2">
                    <a:satMod val="130000"/>
                  </a:schemeClr>
                </a:solidFill>
              </a:rPr>
              <a:t>Anamnez</a:t>
            </a:r>
            <a:r>
              <a:rPr lang="tr-TR" sz="3000" dirty="0" smtClean="0">
                <a:solidFill>
                  <a:schemeClr val="tx2">
                    <a:satMod val="130000"/>
                  </a:schemeClr>
                </a:solidFill>
              </a:rPr>
              <a:t>-Özgeçmiş</a:t>
            </a:r>
            <a:endParaRPr lang="tr-TR" sz="3000" dirty="0">
              <a:solidFill>
                <a:schemeClr val="tx2">
                  <a:satMod val="130000"/>
                </a:schemeClr>
              </a:solidFill>
            </a:endParaRPr>
          </a:p>
        </p:txBody>
      </p:sp>
      <p:sp>
        <p:nvSpPr>
          <p:cNvPr id="41986" name="1 İçerik Yer Tutucusu"/>
          <p:cNvSpPr>
            <a:spLocks noGrp="1"/>
          </p:cNvSpPr>
          <p:nvPr>
            <p:ph idx="1"/>
          </p:nvPr>
        </p:nvSpPr>
        <p:spPr/>
        <p:txBody>
          <a:bodyPr/>
          <a:lstStyle/>
          <a:p>
            <a:pPr eaLnBrk="1" hangingPunct="1"/>
            <a:r>
              <a:rPr lang="tr-TR" sz="2000" dirty="0" smtClean="0"/>
              <a:t>Veritabanı oluşturulmalı. </a:t>
            </a:r>
          </a:p>
          <a:p>
            <a:pPr eaLnBrk="1" hangingPunct="1">
              <a:buFont typeface="Wingdings 3" pitchFamily="18" charset="2"/>
              <a:buNone/>
            </a:pPr>
            <a:endParaRPr lang="tr-TR" dirty="0" smtClean="0"/>
          </a:p>
          <a:p>
            <a:pPr lvl="1" eaLnBrk="1" hangingPunct="1"/>
            <a:r>
              <a:rPr lang="tr-TR" sz="1800" dirty="0" smtClean="0"/>
              <a:t>Kişiye ait riskler belirlenmeli</a:t>
            </a:r>
          </a:p>
          <a:p>
            <a:pPr lvl="1" eaLnBrk="1" hangingPunct="1"/>
            <a:r>
              <a:rPr lang="tr-TR" sz="1800" dirty="0" smtClean="0"/>
              <a:t>Yaşa ve cinsiyete uygun tarama önerilmeli</a:t>
            </a:r>
          </a:p>
          <a:p>
            <a:pPr lvl="1" eaLnBrk="1" hangingPunct="1"/>
            <a:r>
              <a:rPr lang="tr-TR" sz="1800" dirty="0" smtClean="0"/>
              <a:t>Danışmanlık planlanmalı</a:t>
            </a:r>
          </a:p>
          <a:p>
            <a:pPr eaLnBrk="1" hangingPunct="1">
              <a:buFont typeface="Wingdings 3" pitchFamily="18" charset="2"/>
              <a:buNone/>
            </a:pPr>
            <a:endParaRPr lang="tr-TR"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vert="horz" wrap="square" lIns="91440" tIns="45720" rIns="91440" bIns="45720" numCol="1" anchorCtr="0" compatLnSpc="1">
            <a:prstTxWarp prst="textNoShape">
              <a:avLst/>
            </a:prstTxWarp>
            <a:normAutofit/>
          </a:bodyPr>
          <a:lstStyle/>
          <a:p>
            <a:pPr eaLnBrk="1" hangingPunct="1">
              <a:defRPr/>
            </a:pPr>
            <a:r>
              <a:rPr lang="tr-TR" sz="3000" dirty="0" err="1" smtClean="0">
                <a:effectLst>
                  <a:outerShdw blurRad="38100" dist="38100" dir="2700000" algn="tl">
                    <a:srgbClr val="C0C0C0"/>
                  </a:outerShdw>
                </a:effectLst>
              </a:rPr>
              <a:t>Anamnez</a:t>
            </a:r>
            <a:r>
              <a:rPr lang="tr-TR" sz="3000" dirty="0" smtClean="0">
                <a:effectLst>
                  <a:outerShdw blurRad="38100" dist="38100" dir="2700000" algn="tl">
                    <a:srgbClr val="C0C0C0"/>
                  </a:outerShdw>
                </a:effectLst>
              </a:rPr>
              <a:t>-</a:t>
            </a:r>
            <a:r>
              <a:rPr lang="tr-TR" sz="3000" dirty="0" err="1" smtClean="0">
                <a:effectLst>
                  <a:outerShdw blurRad="38100" dist="38100" dir="2700000" algn="tl">
                    <a:srgbClr val="C0C0C0"/>
                  </a:outerShdw>
                </a:effectLst>
              </a:rPr>
              <a:t>Soygeçmiş</a:t>
            </a:r>
            <a:endParaRPr lang="tr-TR" sz="3000" dirty="0" smtClean="0">
              <a:effectLst>
                <a:outerShdw blurRad="38100" dist="38100" dir="2700000" algn="tl">
                  <a:srgbClr val="C0C0C0"/>
                </a:outerShdw>
              </a:effectLst>
            </a:endParaRPr>
          </a:p>
        </p:txBody>
      </p:sp>
      <p:sp>
        <p:nvSpPr>
          <p:cNvPr id="38914" name="1 İçerik Yer Tutucusu"/>
          <p:cNvSpPr>
            <a:spLocks noGrp="1"/>
          </p:cNvSpPr>
          <p:nvPr>
            <p:ph idx="1"/>
          </p:nvPr>
        </p:nvSpPr>
        <p:spPr/>
        <p:txBody>
          <a:bodyPr/>
          <a:lstStyle/>
          <a:p>
            <a:pPr indent="-255588" eaLnBrk="1" hangingPunct="1">
              <a:lnSpc>
                <a:spcPct val="80000"/>
              </a:lnSpc>
              <a:buFont typeface="Wingdings 3" pitchFamily="18" charset="2"/>
              <a:buNone/>
              <a:defRPr/>
            </a:pPr>
            <a:r>
              <a:rPr lang="tr-TR" sz="2000" dirty="0" smtClean="0"/>
              <a:t>  Aile öyküsü, risk faktörleri?</a:t>
            </a:r>
          </a:p>
          <a:p>
            <a:pPr indent="-255588" eaLnBrk="1" hangingPunct="1">
              <a:lnSpc>
                <a:spcPct val="80000"/>
              </a:lnSpc>
              <a:buFont typeface="Wingdings 3" pitchFamily="18" charset="2"/>
              <a:buNone/>
              <a:defRPr/>
            </a:pPr>
            <a:endParaRPr lang="tr-TR" sz="1800" dirty="0" smtClean="0"/>
          </a:p>
          <a:p>
            <a:pPr indent="-255588" eaLnBrk="1" hangingPunct="1">
              <a:lnSpc>
                <a:spcPct val="80000"/>
              </a:lnSpc>
              <a:buFont typeface="Wingdings 3" pitchFamily="18" charset="2"/>
              <a:buChar char=""/>
              <a:defRPr/>
            </a:pPr>
            <a:r>
              <a:rPr lang="tr-TR" sz="1600" dirty="0" err="1" smtClean="0"/>
              <a:t>Kanserler</a:t>
            </a:r>
            <a:r>
              <a:rPr lang="tr-TR" sz="1600" dirty="0" err="1" smtClean="0">
                <a:sym typeface="Wingdings" pitchFamily="2" charset="2"/>
              </a:rPr>
              <a:t>meme</a:t>
            </a:r>
            <a:r>
              <a:rPr lang="tr-TR" sz="1600" dirty="0" smtClean="0">
                <a:sym typeface="Wingdings" pitchFamily="2" charset="2"/>
              </a:rPr>
              <a:t>, kolon, prostat, </a:t>
            </a:r>
            <a:r>
              <a:rPr lang="tr-TR" sz="1600" dirty="0" err="1" smtClean="0">
                <a:sym typeface="Wingdings" pitchFamily="2" charset="2"/>
              </a:rPr>
              <a:t>over</a:t>
            </a:r>
            <a:r>
              <a:rPr lang="tr-TR" sz="1600" dirty="0" smtClean="0">
                <a:sym typeface="Wingdings" pitchFamily="2" charset="2"/>
              </a:rPr>
              <a:t> kanseri</a:t>
            </a:r>
            <a:endParaRPr lang="tr-TR" sz="1600" dirty="0" smtClean="0"/>
          </a:p>
          <a:p>
            <a:pPr indent="-255588" eaLnBrk="1" hangingPunct="1">
              <a:lnSpc>
                <a:spcPct val="80000"/>
              </a:lnSpc>
              <a:buFont typeface="Wingdings 3" pitchFamily="18" charset="2"/>
              <a:buChar char=""/>
              <a:defRPr/>
            </a:pPr>
            <a:r>
              <a:rPr lang="tr-TR" sz="1600" dirty="0" smtClean="0"/>
              <a:t>Hipertansiyon</a:t>
            </a:r>
          </a:p>
          <a:p>
            <a:pPr indent="-255588" eaLnBrk="1" hangingPunct="1">
              <a:lnSpc>
                <a:spcPct val="80000"/>
              </a:lnSpc>
              <a:buFont typeface="Wingdings 3" pitchFamily="18" charset="2"/>
              <a:buChar char=""/>
              <a:defRPr/>
            </a:pPr>
            <a:r>
              <a:rPr lang="tr-TR" sz="1600" dirty="0" smtClean="0"/>
              <a:t>Diyabet</a:t>
            </a:r>
          </a:p>
          <a:p>
            <a:pPr indent="-255588" eaLnBrk="1" hangingPunct="1">
              <a:lnSpc>
                <a:spcPct val="80000"/>
              </a:lnSpc>
              <a:buFont typeface="Wingdings 3" pitchFamily="18" charset="2"/>
              <a:buChar char=""/>
              <a:defRPr/>
            </a:pPr>
            <a:r>
              <a:rPr lang="tr-TR" sz="1600" dirty="0" err="1" smtClean="0"/>
              <a:t>Hiperlipidemi</a:t>
            </a:r>
            <a:endParaRPr lang="tr-TR" sz="1600" dirty="0" smtClean="0"/>
          </a:p>
          <a:p>
            <a:pPr indent="-255588" eaLnBrk="1" hangingPunct="1">
              <a:lnSpc>
                <a:spcPct val="80000"/>
              </a:lnSpc>
              <a:buFont typeface="Wingdings 3" pitchFamily="18" charset="2"/>
              <a:buChar char=""/>
              <a:defRPr/>
            </a:pPr>
            <a:r>
              <a:rPr lang="tr-TR" sz="1600" dirty="0" err="1" smtClean="0"/>
              <a:t>Ateroskleroz</a:t>
            </a:r>
            <a:endParaRPr lang="tr-TR" sz="1600" dirty="0" smtClean="0"/>
          </a:p>
          <a:p>
            <a:pPr indent="-255588" eaLnBrk="1" hangingPunct="1">
              <a:lnSpc>
                <a:spcPct val="80000"/>
              </a:lnSpc>
              <a:buFont typeface="Wingdings 3" pitchFamily="18" charset="2"/>
              <a:buChar char=""/>
              <a:defRPr/>
            </a:pPr>
            <a:r>
              <a:rPr lang="tr-TR" sz="1600" dirty="0" smtClean="0"/>
              <a:t>Koroner arter hastalığı</a:t>
            </a:r>
          </a:p>
          <a:p>
            <a:pPr eaLnBrk="1" hangingPunct="1">
              <a:lnSpc>
                <a:spcPct val="80000"/>
              </a:lnSpc>
              <a:buFont typeface="Wingdings 3" pitchFamily="18" charset="2"/>
              <a:buChar char=""/>
              <a:defRPr/>
            </a:pPr>
            <a:r>
              <a:rPr lang="tr-TR" sz="1600" dirty="0" smtClean="0"/>
              <a:t>Alkolizm</a:t>
            </a:r>
          </a:p>
          <a:p>
            <a:pPr eaLnBrk="1" hangingPunct="1">
              <a:lnSpc>
                <a:spcPct val="80000"/>
              </a:lnSpc>
              <a:buFont typeface="Wingdings 3" pitchFamily="18" charset="2"/>
              <a:buChar char=""/>
              <a:defRPr/>
            </a:pPr>
            <a:r>
              <a:rPr lang="tr-TR" sz="1600" dirty="0" smtClean="0"/>
              <a:t>Ruhsal hastalıklar</a:t>
            </a:r>
          </a:p>
          <a:p>
            <a:pPr eaLnBrk="1" hangingPunct="1">
              <a:lnSpc>
                <a:spcPct val="80000"/>
              </a:lnSpc>
              <a:buFont typeface="Wingdings 3" pitchFamily="18" charset="2"/>
              <a:buChar char=""/>
              <a:defRPr/>
            </a:pPr>
            <a:r>
              <a:rPr lang="tr-TR" sz="1600" dirty="0" err="1" smtClean="0"/>
              <a:t>Otoimmün</a:t>
            </a:r>
            <a:r>
              <a:rPr lang="tr-TR" sz="1600" dirty="0" smtClean="0"/>
              <a:t> bozukluklar</a:t>
            </a:r>
          </a:p>
          <a:p>
            <a:pPr eaLnBrk="1" hangingPunct="1">
              <a:lnSpc>
                <a:spcPct val="80000"/>
              </a:lnSpc>
              <a:buFont typeface="Wingdings 3" pitchFamily="18" charset="2"/>
              <a:buChar char=""/>
              <a:defRPr/>
            </a:pPr>
            <a:r>
              <a:rPr lang="tr-TR" sz="1600" dirty="0" err="1" smtClean="0"/>
              <a:t>Multiple</a:t>
            </a:r>
            <a:r>
              <a:rPr lang="tr-TR" sz="1600" dirty="0" smtClean="0"/>
              <a:t> </a:t>
            </a:r>
            <a:r>
              <a:rPr lang="tr-TR" sz="1600" dirty="0" err="1" smtClean="0"/>
              <a:t>endokrinopatiler</a:t>
            </a:r>
            <a:endParaRPr lang="tr-TR" sz="1600" dirty="0" smtClean="0"/>
          </a:p>
          <a:p>
            <a:pPr eaLnBrk="1" hangingPunct="1">
              <a:lnSpc>
                <a:spcPct val="80000"/>
              </a:lnSpc>
              <a:buFont typeface="Wingdings 3" pitchFamily="18" charset="2"/>
              <a:buChar char=""/>
              <a:defRPr/>
            </a:pPr>
            <a:r>
              <a:rPr lang="tr-TR" sz="1600" dirty="0" smtClean="0"/>
              <a:t>Tüberküloz</a:t>
            </a:r>
          </a:p>
          <a:p>
            <a:pPr eaLnBrk="1" hangingPunct="1">
              <a:lnSpc>
                <a:spcPct val="80000"/>
              </a:lnSpc>
              <a:buFont typeface="Wingdings 3" pitchFamily="18" charset="2"/>
              <a:buChar char=""/>
              <a:defRPr/>
            </a:pPr>
            <a:r>
              <a:rPr lang="tr-TR" sz="1600" dirty="0" smtClean="0"/>
              <a:t>Hepatit B ve diğer enfeksiyon hastalıkları</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000" dirty="0" smtClean="0">
                <a:solidFill>
                  <a:schemeClr val="tx2">
                    <a:satMod val="130000"/>
                  </a:schemeClr>
                </a:solidFill>
              </a:rPr>
              <a:t>Fizik Muayene</a:t>
            </a:r>
            <a:endParaRPr lang="tr-TR" sz="3000" dirty="0">
              <a:solidFill>
                <a:schemeClr val="tx2">
                  <a:satMod val="130000"/>
                </a:schemeClr>
              </a:solidFill>
            </a:endParaRPr>
          </a:p>
        </p:txBody>
      </p:sp>
      <p:sp>
        <p:nvSpPr>
          <p:cNvPr id="44034" name="1 İçerik Yer Tutucusu"/>
          <p:cNvSpPr>
            <a:spLocks noGrp="1"/>
          </p:cNvSpPr>
          <p:nvPr>
            <p:ph idx="1"/>
          </p:nvPr>
        </p:nvSpPr>
        <p:spPr/>
        <p:txBody>
          <a:bodyPr/>
          <a:lstStyle/>
          <a:p>
            <a:pPr eaLnBrk="1" hangingPunct="1">
              <a:lnSpc>
                <a:spcPct val="80000"/>
              </a:lnSpc>
              <a:buFont typeface="Wingdings 2" pitchFamily="18" charset="2"/>
              <a:buNone/>
            </a:pPr>
            <a:endParaRPr lang="tr-TR" sz="2200" dirty="0" smtClean="0"/>
          </a:p>
          <a:p>
            <a:pPr lvl="1" eaLnBrk="1" hangingPunct="1">
              <a:lnSpc>
                <a:spcPct val="80000"/>
              </a:lnSpc>
            </a:pPr>
            <a:r>
              <a:rPr lang="tr-TR" dirty="0" smtClean="0"/>
              <a:t>Boy-kilo ölçümü</a:t>
            </a:r>
          </a:p>
          <a:p>
            <a:pPr lvl="1" eaLnBrk="1" hangingPunct="1">
              <a:lnSpc>
                <a:spcPct val="80000"/>
              </a:lnSpc>
              <a:buFont typeface="Verdana" pitchFamily="34" charset="0"/>
              <a:buNone/>
            </a:pPr>
            <a:endParaRPr lang="tr-TR" dirty="0" smtClean="0"/>
          </a:p>
          <a:p>
            <a:pPr lvl="1" eaLnBrk="1" hangingPunct="1">
              <a:lnSpc>
                <a:spcPct val="80000"/>
              </a:lnSpc>
            </a:pPr>
            <a:r>
              <a:rPr lang="tr-TR" dirty="0" err="1" smtClean="0"/>
              <a:t>Arteriyel</a:t>
            </a:r>
            <a:r>
              <a:rPr lang="tr-TR" dirty="0" smtClean="0"/>
              <a:t> kan basıncı</a:t>
            </a:r>
          </a:p>
          <a:p>
            <a:pPr lvl="1" eaLnBrk="1" hangingPunct="1">
              <a:lnSpc>
                <a:spcPct val="80000"/>
              </a:lnSpc>
              <a:buFont typeface="Verdana" pitchFamily="34" charset="0"/>
              <a:buNone/>
            </a:pPr>
            <a:endParaRPr lang="tr-TR" dirty="0" smtClean="0"/>
          </a:p>
          <a:p>
            <a:pPr lvl="1" eaLnBrk="1" hangingPunct="1">
              <a:lnSpc>
                <a:spcPct val="80000"/>
              </a:lnSpc>
            </a:pPr>
            <a:r>
              <a:rPr lang="tr-TR" dirty="0" smtClean="0"/>
              <a:t>Bel çevresi ölçümü </a:t>
            </a:r>
          </a:p>
          <a:p>
            <a:pPr lvl="1" eaLnBrk="1" hangingPunct="1">
              <a:lnSpc>
                <a:spcPct val="80000"/>
              </a:lnSpc>
            </a:pPr>
            <a:endParaRPr lang="tr-TR" dirty="0" smtClean="0"/>
          </a:p>
          <a:p>
            <a:pPr lvl="1" eaLnBrk="1" hangingPunct="1">
              <a:lnSpc>
                <a:spcPct val="80000"/>
              </a:lnSpc>
            </a:pPr>
            <a:r>
              <a:rPr lang="tr-TR" dirty="0" smtClean="0"/>
              <a:t>Ayrıntılı sistemik fizik muayene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000" dirty="0" smtClean="0">
                <a:solidFill>
                  <a:schemeClr val="tx2">
                    <a:satMod val="130000"/>
                  </a:schemeClr>
                </a:solidFill>
              </a:rPr>
              <a:t>Birincil Koruma </a:t>
            </a:r>
            <a:endParaRPr lang="tr-TR" sz="3000" dirty="0">
              <a:solidFill>
                <a:schemeClr val="tx2">
                  <a:satMod val="130000"/>
                </a:schemeClr>
              </a:solidFill>
            </a:endParaRPr>
          </a:p>
        </p:txBody>
      </p:sp>
      <p:sp>
        <p:nvSpPr>
          <p:cNvPr id="46082" name="2 İçerik Yer Tutucusu"/>
          <p:cNvSpPr>
            <a:spLocks noGrp="1"/>
          </p:cNvSpPr>
          <p:nvPr>
            <p:ph idx="1"/>
          </p:nvPr>
        </p:nvSpPr>
        <p:spPr/>
        <p:txBody>
          <a:bodyPr/>
          <a:lstStyle/>
          <a:p>
            <a:pPr eaLnBrk="1" hangingPunct="1"/>
            <a:r>
              <a:rPr lang="tr-TR" sz="2000" dirty="0" smtClean="0"/>
              <a:t>Danışmanlık/Yaşam tarzı</a:t>
            </a:r>
          </a:p>
          <a:p>
            <a:pPr eaLnBrk="1" hangingPunct="1"/>
            <a:r>
              <a:rPr lang="tr-TR" sz="2000" dirty="0" smtClean="0"/>
              <a:t>Tütün kullanımı</a:t>
            </a:r>
          </a:p>
          <a:p>
            <a:pPr eaLnBrk="1" hangingPunct="1"/>
            <a:r>
              <a:rPr lang="tr-TR" sz="2000" dirty="0" smtClean="0"/>
              <a:t>Alkol kullanımı</a:t>
            </a:r>
          </a:p>
          <a:p>
            <a:pPr eaLnBrk="1" hangingPunct="1"/>
            <a:r>
              <a:rPr lang="tr-TR" sz="2000" dirty="0" smtClean="0"/>
              <a:t>Madde kullanımı</a:t>
            </a:r>
          </a:p>
          <a:p>
            <a:pPr eaLnBrk="1" hangingPunct="1"/>
            <a:r>
              <a:rPr lang="tr-TR" sz="2000" dirty="0" smtClean="0"/>
              <a:t>Cinsel davranış</a:t>
            </a:r>
          </a:p>
          <a:p>
            <a:pPr eaLnBrk="1" hangingPunct="1"/>
            <a:r>
              <a:rPr lang="tr-TR" sz="2000" dirty="0" err="1" smtClean="0"/>
              <a:t>Bağışıklama</a:t>
            </a:r>
            <a:r>
              <a:rPr lang="tr-TR" sz="2000" dirty="0" smtClean="0"/>
              <a:t> </a:t>
            </a:r>
          </a:p>
          <a:p>
            <a:pPr eaLnBrk="1" hangingPunct="1"/>
            <a:endParaRPr lang="tr-TR"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8" y="260648"/>
            <a:ext cx="7499350" cy="1143000"/>
          </a:xfrm>
        </p:spPr>
        <p:txBody>
          <a:bodyPr>
            <a:normAutofit/>
          </a:bodyPr>
          <a:lstStyle/>
          <a:p>
            <a:pPr eaLnBrk="1" fontAlgn="auto" hangingPunct="1">
              <a:spcAft>
                <a:spcPts val="0"/>
              </a:spcAft>
              <a:defRPr/>
            </a:pPr>
            <a:r>
              <a:rPr lang="tr-TR" sz="3000" dirty="0" smtClean="0">
                <a:solidFill>
                  <a:schemeClr val="tx2">
                    <a:satMod val="130000"/>
                  </a:schemeClr>
                </a:solidFill>
              </a:rPr>
              <a:t>Sağlıklı Diyet Danışmanlığı</a:t>
            </a:r>
            <a:endParaRPr lang="tr-TR" sz="3000" dirty="0">
              <a:solidFill>
                <a:schemeClr val="tx2">
                  <a:satMod val="130000"/>
                </a:schemeClr>
              </a:solidFill>
            </a:endParaRPr>
          </a:p>
        </p:txBody>
      </p:sp>
      <p:sp>
        <p:nvSpPr>
          <p:cNvPr id="47106" name="2 İçerik Yer Tutucusu"/>
          <p:cNvSpPr>
            <a:spLocks noGrp="1"/>
          </p:cNvSpPr>
          <p:nvPr>
            <p:ph idx="1"/>
          </p:nvPr>
        </p:nvSpPr>
        <p:spPr/>
        <p:txBody>
          <a:bodyPr/>
          <a:lstStyle/>
          <a:p>
            <a:pPr eaLnBrk="1" hangingPunct="1"/>
            <a:endParaRPr lang="tr-TR" dirty="0" smtClean="0"/>
          </a:p>
          <a:p>
            <a:pPr eaLnBrk="1" hangingPunct="1"/>
            <a:r>
              <a:rPr lang="tr-TR" sz="2000" dirty="0" smtClean="0"/>
              <a:t>18 yaş üzeri bireylerde;</a:t>
            </a:r>
          </a:p>
          <a:p>
            <a:pPr lvl="1" eaLnBrk="1" hangingPunct="1"/>
            <a:r>
              <a:rPr lang="tr-TR" dirty="0" smtClean="0"/>
              <a:t>en az bir kez sağlıklı diyet danışmanlığı verilmesi kuvvetle önerilir. </a:t>
            </a:r>
          </a:p>
          <a:p>
            <a:pPr eaLnBrk="1" hangingPunct="1">
              <a:buFont typeface="Wingdings 3" pitchFamily="18" charset="2"/>
              <a:buNone/>
            </a:pPr>
            <a:endParaRPr lang="tr-TR" dirty="0" smtClean="0"/>
          </a:p>
          <a:p>
            <a:pPr algn="r" eaLnBrk="1" hangingPunct="1"/>
            <a:r>
              <a:rPr lang="tr-TR" sz="1400" dirty="0" smtClean="0"/>
              <a:t>Derecelendirme:</a:t>
            </a:r>
            <a:r>
              <a:rPr lang="tr-TR" sz="1400" b="1" dirty="0" smtClean="0"/>
              <a:t>5 puan </a:t>
            </a:r>
          </a:p>
          <a:p>
            <a:pPr algn="r" eaLnBrk="1" hangingPunct="1"/>
            <a:r>
              <a:rPr lang="en-US" sz="1400" dirty="0" smtClean="0"/>
              <a:t>(USPSTF ‘C', 2012 ) </a:t>
            </a:r>
          </a:p>
          <a:p>
            <a:pPr eaLnBrk="1" hangingPunct="1"/>
            <a:endParaRPr lang="tr-TR" sz="1400" dirty="0" smtClean="0"/>
          </a:p>
          <a:p>
            <a:pPr eaLnBrk="1" hangingPunct="1"/>
            <a:endParaRPr lang="tr-TR"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000" dirty="0" smtClean="0">
                <a:solidFill>
                  <a:schemeClr val="tx2">
                    <a:satMod val="130000"/>
                  </a:schemeClr>
                </a:solidFill>
              </a:rPr>
              <a:t>Aile İçi Şiddetin Sorgulanması</a:t>
            </a:r>
            <a:endParaRPr lang="tr-TR" sz="3000" dirty="0">
              <a:solidFill>
                <a:schemeClr val="tx2">
                  <a:satMod val="130000"/>
                </a:schemeClr>
              </a:solidFill>
            </a:endParaRPr>
          </a:p>
        </p:txBody>
      </p:sp>
      <p:sp>
        <p:nvSpPr>
          <p:cNvPr id="48130" name="2 İçerik Yer Tutucusu"/>
          <p:cNvSpPr>
            <a:spLocks noGrp="1"/>
          </p:cNvSpPr>
          <p:nvPr>
            <p:ph idx="1"/>
          </p:nvPr>
        </p:nvSpPr>
        <p:spPr/>
        <p:txBody>
          <a:bodyPr/>
          <a:lstStyle/>
          <a:p>
            <a:pPr eaLnBrk="1" hangingPunct="1"/>
            <a:endParaRPr lang="tr-TR" sz="2200" dirty="0" smtClean="0"/>
          </a:p>
          <a:p>
            <a:pPr eaLnBrk="1" hangingPunct="1"/>
            <a:r>
              <a:rPr lang="tr-TR" sz="2000" dirty="0" smtClean="0"/>
              <a:t>Tüm yaş gruplarında aile içi şiddet yönünden sorgulama, gözlem ve muayene yapılması kuvvetle önerilir</a:t>
            </a:r>
            <a:r>
              <a:rPr lang="tr-TR" sz="2200" dirty="0" smtClean="0"/>
              <a:t>. </a:t>
            </a:r>
          </a:p>
          <a:p>
            <a:pPr eaLnBrk="1" hangingPunct="1">
              <a:buFont typeface="Wingdings 3" pitchFamily="18" charset="2"/>
              <a:buNone/>
            </a:pPr>
            <a:endParaRPr lang="tr-TR" dirty="0" smtClean="0"/>
          </a:p>
          <a:p>
            <a:pPr algn="r" eaLnBrk="1" hangingPunct="1"/>
            <a:r>
              <a:rPr lang="tr-TR" sz="1400" dirty="0" smtClean="0"/>
              <a:t>Derecelendirme:</a:t>
            </a:r>
            <a:r>
              <a:rPr lang="tr-TR" sz="1400" b="1" dirty="0" smtClean="0"/>
              <a:t>5 puan </a:t>
            </a:r>
          </a:p>
          <a:p>
            <a:pPr algn="r" eaLnBrk="1" hangingPunct="1"/>
            <a:r>
              <a:rPr lang="en-US" sz="1400" dirty="0" smtClean="0"/>
              <a:t>(USPSTF ‘B', 2013)</a:t>
            </a:r>
            <a:r>
              <a:rPr lang="en-US" dirty="0" smtClean="0"/>
              <a:t> </a:t>
            </a:r>
          </a:p>
          <a:p>
            <a:pPr eaLnBrk="1" hangingPunct="1"/>
            <a:endParaRPr lang="tr-TR"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type="title"/>
          </p:nvPr>
        </p:nvSpPr>
        <p:spPr/>
        <p:txBody>
          <a:bodyPr>
            <a:normAutofit/>
          </a:bodyPr>
          <a:lstStyle/>
          <a:p>
            <a:pPr eaLnBrk="1" fontAlgn="auto" hangingPunct="1">
              <a:spcAft>
                <a:spcPts val="0"/>
              </a:spcAft>
              <a:defRPr/>
            </a:pPr>
            <a:r>
              <a:rPr lang="tr-TR" sz="3000" dirty="0" smtClean="0">
                <a:solidFill>
                  <a:schemeClr val="tx2">
                    <a:satMod val="130000"/>
                  </a:schemeClr>
                </a:solidFill>
              </a:rPr>
              <a:t>Tütün Ürünü Kullanımı ve Pasif </a:t>
            </a:r>
            <a:r>
              <a:rPr lang="tr-TR" sz="3000" dirty="0" err="1" smtClean="0">
                <a:solidFill>
                  <a:schemeClr val="tx2">
                    <a:satMod val="130000"/>
                  </a:schemeClr>
                </a:solidFill>
              </a:rPr>
              <a:t>Etkilenim</a:t>
            </a:r>
            <a:r>
              <a:rPr lang="tr-TR" sz="3000" dirty="0" smtClean="0">
                <a:solidFill>
                  <a:schemeClr val="tx2">
                    <a:satMod val="130000"/>
                  </a:schemeClr>
                </a:solidFill>
              </a:rPr>
              <a:t> Durumunun Değerlendirilmesi</a:t>
            </a:r>
            <a:endParaRPr lang="tr-TR" sz="3000" dirty="0">
              <a:solidFill>
                <a:schemeClr val="tx2">
                  <a:satMod val="130000"/>
                </a:schemeClr>
              </a:solidFill>
            </a:endParaRPr>
          </a:p>
        </p:txBody>
      </p:sp>
      <p:sp>
        <p:nvSpPr>
          <p:cNvPr id="49154" name="2 İçerik Yer Tutucusu"/>
          <p:cNvSpPr>
            <a:spLocks noGrp="1"/>
          </p:cNvSpPr>
          <p:nvPr>
            <p:ph idx="1"/>
          </p:nvPr>
        </p:nvSpPr>
        <p:spPr/>
        <p:txBody>
          <a:bodyPr/>
          <a:lstStyle/>
          <a:p>
            <a:pPr eaLnBrk="1" hangingPunct="1">
              <a:buFont typeface="Wingdings 2" pitchFamily="18" charset="2"/>
              <a:buNone/>
            </a:pPr>
            <a:endParaRPr lang="tr-TR" sz="3000" dirty="0" smtClean="0"/>
          </a:p>
          <a:p>
            <a:pPr eaLnBrk="1" hangingPunct="1"/>
            <a:r>
              <a:rPr lang="tr-TR" sz="2000" dirty="0" smtClean="0"/>
              <a:t>Tütün ürünü kullanımı ve tütün dumanından pasif </a:t>
            </a:r>
            <a:r>
              <a:rPr lang="tr-TR" sz="2000" dirty="0" err="1" smtClean="0"/>
              <a:t>etkilenim</a:t>
            </a:r>
            <a:r>
              <a:rPr lang="tr-TR" sz="2000" dirty="0" smtClean="0"/>
              <a:t> durumu sorgulanmalı </a:t>
            </a:r>
          </a:p>
          <a:p>
            <a:pPr eaLnBrk="1" hangingPunct="1"/>
            <a:endParaRPr lang="tr-TR" sz="2200" dirty="0" smtClean="0"/>
          </a:p>
          <a:p>
            <a:pPr eaLnBrk="1" hangingPunct="1"/>
            <a:r>
              <a:rPr lang="tr-TR" sz="2000" dirty="0" smtClean="0"/>
              <a:t>Sağlığa zararları ve olası etkileri konusunda bilgilendirilmeli</a:t>
            </a:r>
          </a:p>
          <a:p>
            <a:pPr eaLnBrk="1" hangingPunct="1"/>
            <a:endParaRPr lang="tr-TR" sz="3000" dirty="0" smtClean="0"/>
          </a:p>
          <a:p>
            <a:pPr algn="r" eaLnBrk="1" hangingPunct="1"/>
            <a:r>
              <a:rPr lang="tr-TR" sz="1400" dirty="0" smtClean="0"/>
              <a:t>Derecelendirme:</a:t>
            </a:r>
            <a:r>
              <a:rPr lang="tr-TR" sz="1400" b="1" dirty="0" smtClean="0"/>
              <a:t>5 puan</a:t>
            </a:r>
          </a:p>
          <a:p>
            <a:pPr algn="r" eaLnBrk="1" hangingPunct="1"/>
            <a:r>
              <a:rPr lang="tr-TR" sz="1400" b="1" dirty="0" smtClean="0"/>
              <a:t> </a:t>
            </a:r>
            <a:r>
              <a:rPr lang="en-US" sz="1400" dirty="0" smtClean="0"/>
              <a:t>(USPSTF 'A', 2009)</a:t>
            </a:r>
            <a:endParaRPr lang="tr-TR" sz="1400" dirty="0" smtClean="0"/>
          </a:p>
          <a:p>
            <a:pPr eaLnBrk="1" hangingPunct="1"/>
            <a:endParaRPr lang="tr-TR" sz="1400" dirty="0" smtClean="0"/>
          </a:p>
          <a:p>
            <a:pPr eaLnBrk="1" hangingPunct="1"/>
            <a:endParaRPr lang="tr-TR" sz="30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vert="horz" wrap="square" lIns="91440" tIns="45720" rIns="91440" bIns="45720" numCol="1" anchorCtr="0" compatLnSpc="1">
            <a:prstTxWarp prst="textNoShape">
              <a:avLst/>
            </a:prstTxWarp>
          </a:bodyPr>
          <a:lstStyle/>
          <a:p>
            <a:pPr eaLnBrk="1" hangingPunct="1">
              <a:defRPr/>
            </a:pPr>
            <a:r>
              <a:rPr lang="tr-TR" sz="3000" dirty="0" smtClean="0">
                <a:effectLst>
                  <a:outerShdw blurRad="38100" dist="38100" dir="2700000" algn="tl">
                    <a:srgbClr val="C0C0C0"/>
                  </a:outerShdw>
                </a:effectLst>
              </a:rPr>
              <a:t>Tütün Ürünü Kullanımı ve Pasif </a:t>
            </a:r>
            <a:r>
              <a:rPr lang="tr-TR" sz="3000" dirty="0" err="1" smtClean="0">
                <a:effectLst>
                  <a:outerShdw blurRad="38100" dist="38100" dir="2700000" algn="tl">
                    <a:srgbClr val="C0C0C0"/>
                  </a:outerShdw>
                </a:effectLst>
              </a:rPr>
              <a:t>Etkilenim</a:t>
            </a:r>
            <a:r>
              <a:rPr lang="tr-TR" sz="3000" dirty="0" smtClean="0">
                <a:effectLst>
                  <a:outerShdw blurRad="38100" dist="38100" dir="2700000" algn="tl">
                    <a:srgbClr val="C0C0C0"/>
                  </a:outerShdw>
                </a:effectLst>
              </a:rPr>
              <a:t> Durumunun Değerlendirilmesi</a:t>
            </a:r>
          </a:p>
        </p:txBody>
      </p:sp>
      <p:sp>
        <p:nvSpPr>
          <p:cNvPr id="50178" name="2 İçerik Yer Tutucusu"/>
          <p:cNvSpPr>
            <a:spLocks noGrp="1"/>
          </p:cNvSpPr>
          <p:nvPr>
            <p:ph idx="1"/>
          </p:nvPr>
        </p:nvSpPr>
        <p:spPr/>
        <p:txBody>
          <a:bodyPr/>
          <a:lstStyle/>
          <a:p>
            <a:pPr eaLnBrk="1" hangingPunct="1"/>
            <a:endParaRPr lang="tr-TR" sz="2200" dirty="0" smtClean="0"/>
          </a:p>
          <a:p>
            <a:pPr eaLnBrk="1" hangingPunct="1"/>
            <a:r>
              <a:rPr lang="tr-TR" sz="2000" dirty="0" smtClean="0"/>
              <a:t>Kullanımının olması halinde bağımlılık düzeyine göre tedavi edilmeli veya ilgili merkezlere yönlendirmeli</a:t>
            </a:r>
          </a:p>
          <a:p>
            <a:pPr eaLnBrk="1" hangingPunct="1"/>
            <a:endParaRPr lang="tr-TR" sz="2000" dirty="0" smtClean="0"/>
          </a:p>
          <a:p>
            <a:pPr eaLnBrk="1" hangingPunct="1"/>
            <a:r>
              <a:rPr lang="tr-TR" sz="2000" dirty="0" smtClean="0"/>
              <a:t>Gebelere tütün kullanımı ve pasif </a:t>
            </a:r>
            <a:r>
              <a:rPr lang="tr-TR" sz="2000" dirty="0" err="1" smtClean="0"/>
              <a:t>etkilenimin</a:t>
            </a:r>
            <a:r>
              <a:rPr lang="tr-TR" sz="2000" dirty="0" smtClean="0"/>
              <a:t> bebek ve anne sağlığı üzerindeki olumsuz etkileri konusunda bilgi verilmelidir.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550" y="274638"/>
            <a:ext cx="8172450" cy="1209675"/>
          </a:xfrm>
        </p:spPr>
        <p:txBody>
          <a:bodyPr/>
          <a:lstStyle/>
          <a:p>
            <a:pPr eaLnBrk="1" fontAlgn="auto" hangingPunct="1">
              <a:spcAft>
                <a:spcPts val="0"/>
              </a:spcAft>
              <a:defRPr/>
            </a:pPr>
            <a:r>
              <a:rPr lang="tr-TR" sz="3000" dirty="0" smtClean="0">
                <a:solidFill>
                  <a:schemeClr val="tx2">
                    <a:satMod val="130000"/>
                  </a:schemeClr>
                </a:solidFill>
              </a:rPr>
              <a:t>Alkol Kullanım Durumunun Değerlendirilmesi</a:t>
            </a:r>
            <a:endParaRPr lang="tr-TR" sz="3000" dirty="0">
              <a:solidFill>
                <a:schemeClr val="tx2">
                  <a:satMod val="130000"/>
                </a:schemeClr>
              </a:solidFill>
            </a:endParaRPr>
          </a:p>
        </p:txBody>
      </p:sp>
      <p:sp>
        <p:nvSpPr>
          <p:cNvPr id="51202" name="2 İçerik Yer Tutucusu"/>
          <p:cNvSpPr>
            <a:spLocks noGrp="1"/>
          </p:cNvSpPr>
          <p:nvPr>
            <p:ph idx="1"/>
          </p:nvPr>
        </p:nvSpPr>
        <p:spPr/>
        <p:txBody>
          <a:bodyPr/>
          <a:lstStyle/>
          <a:p>
            <a:pPr eaLnBrk="1" hangingPunct="1">
              <a:lnSpc>
                <a:spcPct val="80000"/>
              </a:lnSpc>
            </a:pPr>
            <a:endParaRPr lang="tr-TR" sz="2200" dirty="0" smtClean="0"/>
          </a:p>
          <a:p>
            <a:pPr eaLnBrk="1" hangingPunct="1">
              <a:lnSpc>
                <a:spcPct val="80000"/>
              </a:lnSpc>
            </a:pPr>
            <a:r>
              <a:rPr lang="tr-TR" sz="2000" dirty="0" smtClean="0"/>
              <a:t>18 yaş ve üzeri bireylerde alkol kullanım durumu sorgulanmalı</a:t>
            </a:r>
          </a:p>
          <a:p>
            <a:pPr eaLnBrk="1" hangingPunct="1">
              <a:lnSpc>
                <a:spcPct val="80000"/>
              </a:lnSpc>
            </a:pPr>
            <a:endParaRPr lang="tr-TR" sz="2000" dirty="0" smtClean="0"/>
          </a:p>
          <a:p>
            <a:pPr eaLnBrk="1" hangingPunct="1">
              <a:lnSpc>
                <a:spcPct val="80000"/>
              </a:lnSpc>
            </a:pPr>
            <a:r>
              <a:rPr lang="tr-TR" sz="2000" dirty="0" smtClean="0"/>
              <a:t>Alkol kullanımına bağlı fiziksel, psikolojik ve sosyal açıdan sorun yaşadığı düşünülen bireylere; alkol kullanımının zararları hakkında bilgi verilmesi ve tedavi olmaları için ilgili merkezlere yönlendirilmesi önerilir.</a:t>
            </a:r>
          </a:p>
          <a:p>
            <a:pPr eaLnBrk="1" hangingPunct="1">
              <a:lnSpc>
                <a:spcPct val="80000"/>
              </a:lnSpc>
            </a:pPr>
            <a:endParaRPr lang="tr-TR" sz="2000" dirty="0" smtClean="0"/>
          </a:p>
          <a:p>
            <a:pPr algn="r" eaLnBrk="1" hangingPunct="1">
              <a:lnSpc>
                <a:spcPct val="80000"/>
              </a:lnSpc>
            </a:pPr>
            <a:r>
              <a:rPr lang="tr-TR" sz="1600" dirty="0" smtClean="0"/>
              <a:t> </a:t>
            </a:r>
            <a:r>
              <a:rPr lang="tr-TR" sz="1400" dirty="0" smtClean="0"/>
              <a:t>Derecelendirme:</a:t>
            </a:r>
            <a:r>
              <a:rPr lang="tr-TR" sz="1400" b="1" dirty="0" smtClean="0"/>
              <a:t>4 puan </a:t>
            </a:r>
          </a:p>
          <a:p>
            <a:pPr algn="r" eaLnBrk="1" hangingPunct="1">
              <a:lnSpc>
                <a:spcPct val="80000"/>
              </a:lnSpc>
            </a:pPr>
            <a:r>
              <a:rPr lang="en-US" sz="1400" dirty="0" smtClean="0"/>
              <a:t>(USPSTF ‘B', 2013) </a:t>
            </a:r>
          </a:p>
          <a:p>
            <a:pPr eaLnBrk="1" hangingPunct="1">
              <a:lnSpc>
                <a:spcPct val="80000"/>
              </a:lnSpc>
            </a:pPr>
            <a:endParaRPr lang="tr-TR" sz="1600" dirty="0" smtClean="0"/>
          </a:p>
          <a:p>
            <a:pPr eaLnBrk="1" hangingPunct="1">
              <a:lnSpc>
                <a:spcPct val="80000"/>
              </a:lnSpc>
            </a:pPr>
            <a:endParaRPr lang="tr-TR" sz="3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eaLnBrk="1" fontAlgn="auto" hangingPunct="1">
              <a:spcAft>
                <a:spcPts val="0"/>
              </a:spcAft>
              <a:defRPr/>
            </a:pPr>
            <a:r>
              <a:rPr lang="tr-TR" sz="3000" dirty="0" smtClean="0">
                <a:solidFill>
                  <a:schemeClr val="tx2">
                    <a:satMod val="130000"/>
                  </a:schemeClr>
                </a:solidFill>
                <a:cs typeface="Arial" pitchFamily="34" charset="0"/>
              </a:rPr>
              <a:t>Öğrenim Hedefleri</a:t>
            </a:r>
            <a:endParaRPr lang="tr-TR" sz="3000" dirty="0">
              <a:solidFill>
                <a:schemeClr val="tx2">
                  <a:satMod val="130000"/>
                </a:schemeClr>
              </a:solidFill>
              <a:cs typeface="Arial" pitchFamily="34" charset="0"/>
            </a:endParaRPr>
          </a:p>
        </p:txBody>
      </p:sp>
      <p:sp>
        <p:nvSpPr>
          <p:cNvPr id="18434" name="İçerik Yer Tutucusu 2"/>
          <p:cNvSpPr>
            <a:spLocks noGrp="1"/>
          </p:cNvSpPr>
          <p:nvPr>
            <p:ph idx="1"/>
          </p:nvPr>
        </p:nvSpPr>
        <p:spPr/>
        <p:txBody>
          <a:bodyPr/>
          <a:lstStyle/>
          <a:p>
            <a:pPr eaLnBrk="1" hangingPunct="1"/>
            <a:r>
              <a:rPr lang="tr-TR" sz="2000" dirty="0" smtClean="0">
                <a:cs typeface="Arial" charset="0"/>
              </a:rPr>
              <a:t>Periyodik sağlık muayenesi tanımını yapabilmek</a:t>
            </a:r>
          </a:p>
          <a:p>
            <a:pPr eaLnBrk="1" hangingPunct="1"/>
            <a:r>
              <a:rPr lang="tr-TR" sz="2000" dirty="0" smtClean="0">
                <a:cs typeface="Arial" charset="0"/>
              </a:rPr>
              <a:t>Periyodik sağlık muayenesi ile </a:t>
            </a:r>
            <a:r>
              <a:rPr lang="tr-TR" sz="2000" dirty="0" err="1" smtClean="0">
                <a:cs typeface="Arial" charset="0"/>
              </a:rPr>
              <a:t>check</a:t>
            </a:r>
            <a:r>
              <a:rPr lang="tr-TR" sz="2000" dirty="0" smtClean="0">
                <a:cs typeface="Arial" charset="0"/>
              </a:rPr>
              <a:t>-</a:t>
            </a:r>
            <a:r>
              <a:rPr lang="tr-TR" sz="2000" dirty="0" err="1" smtClean="0">
                <a:cs typeface="Arial" charset="0"/>
              </a:rPr>
              <a:t>up</a:t>
            </a:r>
            <a:r>
              <a:rPr lang="tr-TR" sz="2000" dirty="0" smtClean="0">
                <a:cs typeface="Arial" charset="0"/>
              </a:rPr>
              <a:t> arasındaki ayrımı yapabilmek</a:t>
            </a:r>
          </a:p>
          <a:p>
            <a:pPr eaLnBrk="1" hangingPunct="1"/>
            <a:r>
              <a:rPr lang="tr-TR" sz="2000" dirty="0" err="1" smtClean="0">
                <a:cs typeface="Arial" charset="0"/>
              </a:rPr>
              <a:t>Primordial</a:t>
            </a:r>
            <a:r>
              <a:rPr lang="tr-TR" sz="2000" dirty="0" smtClean="0">
                <a:cs typeface="Arial" charset="0"/>
              </a:rPr>
              <a:t>, birincil, ikincil, üçüncül ve </a:t>
            </a:r>
            <a:r>
              <a:rPr lang="tr-TR" sz="2000" dirty="0" err="1" smtClean="0">
                <a:cs typeface="Arial" charset="0"/>
              </a:rPr>
              <a:t>dördüncül</a:t>
            </a:r>
            <a:r>
              <a:rPr lang="tr-TR" sz="2000" dirty="0" smtClean="0">
                <a:cs typeface="Arial" charset="0"/>
              </a:rPr>
              <a:t> koruma tanımını yapabilmek</a:t>
            </a:r>
          </a:p>
          <a:p>
            <a:pPr eaLnBrk="1" hangingPunct="1"/>
            <a:r>
              <a:rPr lang="tr-TR" sz="2000" dirty="0" smtClean="0">
                <a:cs typeface="Arial" charset="0"/>
              </a:rPr>
              <a:t>Yaşa ve cinsiyete uygun periyodik sağlık muayene bileşenlerini ve kanıt düzeylerini sayabilmek</a:t>
            </a:r>
          </a:p>
          <a:p>
            <a:pPr eaLnBrk="1" hangingPunct="1"/>
            <a:endParaRPr lang="tr-TR" sz="2200" dirty="0" smtClean="0">
              <a:cs typeface="Arial" charset="0"/>
            </a:endParaRPr>
          </a:p>
          <a:p>
            <a:pPr eaLnBrk="1" hangingPunct="1">
              <a:buFont typeface="Wingdings 2" pitchFamily="18" charset="2"/>
              <a:buNone/>
            </a:pPr>
            <a:endParaRPr lang="tr-TR" sz="2200" dirty="0" smtClean="0">
              <a:cs typeface="Arial" charset="0"/>
            </a:endParaRPr>
          </a:p>
          <a:p>
            <a:pPr eaLnBrk="1" hangingPunct="1">
              <a:buFont typeface="Wingdings 2" pitchFamily="18" charset="2"/>
              <a:buNone/>
            </a:pPr>
            <a:endParaRPr lang="tr-TR" sz="2200" dirty="0" smtClean="0">
              <a:cs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2988" y="260350"/>
            <a:ext cx="7931150" cy="1143000"/>
          </a:xfrm>
        </p:spPr>
        <p:txBody>
          <a:bodyPr vert="horz" wrap="square" lIns="91440" tIns="45720" rIns="91440" bIns="45720" numCol="1" anchorCtr="0" compatLnSpc="1">
            <a:prstTxWarp prst="textNoShape">
              <a:avLst/>
            </a:prstTxWarp>
          </a:bodyPr>
          <a:lstStyle/>
          <a:p>
            <a:pPr eaLnBrk="1" hangingPunct="1">
              <a:defRPr/>
            </a:pPr>
            <a:r>
              <a:rPr lang="tr-TR" sz="3000" dirty="0" smtClean="0">
                <a:solidFill>
                  <a:schemeClr val="tx2">
                    <a:satMod val="130000"/>
                  </a:schemeClr>
                </a:solidFill>
              </a:rPr>
              <a:t>Alkol Kullanım Durumunun Değerlendirilmesi</a:t>
            </a:r>
            <a:endParaRPr lang="tr-TR" sz="3000" dirty="0" smtClean="0">
              <a:effectLst>
                <a:outerShdw blurRad="38100" dist="38100" dir="2700000" algn="tl">
                  <a:srgbClr val="C0C0C0"/>
                </a:outerShdw>
              </a:effectLst>
            </a:endParaRPr>
          </a:p>
        </p:txBody>
      </p:sp>
      <p:sp>
        <p:nvSpPr>
          <p:cNvPr id="49154" name="2 İçerik Yer Tutucusu"/>
          <p:cNvSpPr>
            <a:spLocks noGrp="1"/>
          </p:cNvSpPr>
          <p:nvPr>
            <p:ph idx="1"/>
          </p:nvPr>
        </p:nvSpPr>
        <p:spPr/>
        <p:txBody>
          <a:bodyPr/>
          <a:lstStyle/>
          <a:p>
            <a:pPr eaLnBrk="1" hangingPunct="1">
              <a:buFont typeface="Wingdings 2" pitchFamily="18" charset="2"/>
              <a:buNone/>
              <a:defRPr/>
            </a:pPr>
            <a:endParaRPr lang="tr-TR" sz="2200" dirty="0" smtClean="0"/>
          </a:p>
          <a:p>
            <a:pPr eaLnBrk="1" hangingPunct="1">
              <a:defRPr/>
            </a:pPr>
            <a:r>
              <a:rPr lang="tr-TR" sz="2000" dirty="0" smtClean="0"/>
              <a:t>15-49 yaş grubu doğurganlık çağındaki kadınlara alkolün gebeliğe ve kadın sağlığı üzerine olan olumsuz etkileri konusunda eğitim verilmesi ve kullananların ilgili merkezlere yönlendirilmesi önerilir</a:t>
            </a:r>
            <a:r>
              <a:rPr lang="tr-TR" sz="2200" dirty="0" smtClean="0"/>
              <a:t>. </a:t>
            </a:r>
          </a:p>
          <a:p>
            <a:pPr eaLnBrk="1" hangingPunct="1">
              <a:defRPr/>
            </a:pPr>
            <a:endParaRPr lang="tr-TR" sz="2200" dirty="0" smtClean="0"/>
          </a:p>
          <a:p>
            <a:pPr lvl="7" algn="ctr">
              <a:defRPr/>
            </a:pPr>
            <a:r>
              <a:rPr lang="tr-TR" sz="1400" dirty="0" smtClean="0"/>
              <a:t>Derecelendirme:</a:t>
            </a:r>
            <a:r>
              <a:rPr lang="tr-TR" sz="1400" b="1" dirty="0" smtClean="0"/>
              <a:t>4 puan </a:t>
            </a:r>
          </a:p>
          <a:p>
            <a:pPr eaLnBrk="1" hangingPunct="1">
              <a:defRPr/>
            </a:pPr>
            <a:endParaRPr lang="tr-TR"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000" dirty="0" smtClean="0">
                <a:solidFill>
                  <a:schemeClr val="tx2">
                    <a:satMod val="130000"/>
                  </a:schemeClr>
                </a:solidFill>
              </a:rPr>
              <a:t>Uyuşturucu Madde Kullanım Durumunun Değerlendirilmesi </a:t>
            </a:r>
            <a:endParaRPr lang="tr-TR" sz="3000" dirty="0">
              <a:solidFill>
                <a:schemeClr val="tx2">
                  <a:satMod val="130000"/>
                </a:schemeClr>
              </a:solidFill>
            </a:endParaRPr>
          </a:p>
        </p:txBody>
      </p:sp>
      <p:sp>
        <p:nvSpPr>
          <p:cNvPr id="53250" name="2 İçerik Yer Tutucusu"/>
          <p:cNvSpPr>
            <a:spLocks noGrp="1"/>
          </p:cNvSpPr>
          <p:nvPr>
            <p:ph idx="1"/>
          </p:nvPr>
        </p:nvSpPr>
        <p:spPr/>
        <p:txBody>
          <a:bodyPr/>
          <a:lstStyle/>
          <a:p>
            <a:pPr eaLnBrk="1" hangingPunct="1">
              <a:lnSpc>
                <a:spcPct val="90000"/>
              </a:lnSpc>
              <a:buFont typeface="Wingdings 2" pitchFamily="18" charset="2"/>
              <a:buNone/>
            </a:pPr>
            <a:endParaRPr lang="tr-TR" dirty="0" smtClean="0"/>
          </a:p>
          <a:p>
            <a:pPr eaLnBrk="1" hangingPunct="1">
              <a:lnSpc>
                <a:spcPct val="90000"/>
              </a:lnSpc>
            </a:pPr>
            <a:r>
              <a:rPr lang="tr-TR" sz="2000" dirty="0" smtClean="0"/>
              <a:t>18 yaş ve üzeri bireylerde uyuşturucu madde kullanım durumu sorgulanmalı,</a:t>
            </a:r>
          </a:p>
          <a:p>
            <a:pPr eaLnBrk="1" hangingPunct="1">
              <a:lnSpc>
                <a:spcPct val="90000"/>
              </a:lnSpc>
            </a:pPr>
            <a:r>
              <a:rPr lang="tr-TR" sz="2000" dirty="0" smtClean="0"/>
              <a:t>Zararları ve sağlık riskleri hakkında bilgilendirme yapılmalı</a:t>
            </a:r>
          </a:p>
          <a:p>
            <a:pPr eaLnBrk="1" hangingPunct="1">
              <a:lnSpc>
                <a:spcPct val="90000"/>
              </a:lnSpc>
            </a:pPr>
            <a:r>
              <a:rPr lang="tr-TR" sz="2000" dirty="0" smtClean="0"/>
              <a:t>Tedavi olmaları için ilgili merkezlere yönlendirilmeli </a:t>
            </a:r>
          </a:p>
          <a:p>
            <a:pPr eaLnBrk="1" hangingPunct="1">
              <a:lnSpc>
                <a:spcPct val="90000"/>
              </a:lnSpc>
              <a:buFont typeface="Wingdings 2" pitchFamily="18" charset="2"/>
              <a:buNone/>
            </a:pPr>
            <a:endParaRPr lang="tr-TR" sz="2000" dirty="0" smtClean="0"/>
          </a:p>
          <a:p>
            <a:pPr algn="r" eaLnBrk="1" hangingPunct="1">
              <a:lnSpc>
                <a:spcPct val="90000"/>
              </a:lnSpc>
            </a:pPr>
            <a:r>
              <a:rPr lang="tr-TR" sz="1400" dirty="0" smtClean="0"/>
              <a:t>Derecelendirme:</a:t>
            </a:r>
            <a:r>
              <a:rPr lang="tr-TR" sz="1400" b="1" dirty="0" smtClean="0"/>
              <a:t>4 puan </a:t>
            </a:r>
          </a:p>
          <a:p>
            <a:pPr algn="r" eaLnBrk="1" hangingPunct="1">
              <a:lnSpc>
                <a:spcPct val="90000"/>
              </a:lnSpc>
            </a:pPr>
            <a:endParaRPr lang="tr-TR" sz="14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sz="3000" dirty="0" smtClean="0"/>
              <a:t>Cinsel Davranış-Danışmanlık  </a:t>
            </a:r>
            <a:endParaRPr lang="tr-TR" sz="3000" dirty="0"/>
          </a:p>
        </p:txBody>
      </p:sp>
      <p:sp>
        <p:nvSpPr>
          <p:cNvPr id="54274" name="2 İçerik Yer Tutucusu"/>
          <p:cNvSpPr>
            <a:spLocks noGrp="1"/>
          </p:cNvSpPr>
          <p:nvPr>
            <p:ph idx="1"/>
          </p:nvPr>
        </p:nvSpPr>
        <p:spPr/>
        <p:txBody>
          <a:bodyPr/>
          <a:lstStyle/>
          <a:p>
            <a:pPr eaLnBrk="1" hangingPunct="1"/>
            <a:endParaRPr lang="tr-TR" dirty="0" smtClean="0"/>
          </a:p>
          <a:p>
            <a:pPr eaLnBrk="1" hangingPunct="1"/>
            <a:r>
              <a:rPr lang="tr-TR" sz="2000" dirty="0" smtClean="0"/>
              <a:t>Cinsel olarak aktif bireylerde cinsel yolla bulaşan hastalıklarla ilgili danışmanlık verilmesi önerilebilir. </a:t>
            </a:r>
          </a:p>
          <a:p>
            <a:pPr eaLnBrk="1" hangingPunct="1">
              <a:buFont typeface="Wingdings 3" pitchFamily="18" charset="2"/>
              <a:buNone/>
            </a:pPr>
            <a:endParaRPr lang="tr-TR" dirty="0" smtClean="0"/>
          </a:p>
          <a:p>
            <a:pPr algn="r" eaLnBrk="1" hangingPunct="1"/>
            <a:r>
              <a:rPr lang="tr-TR" sz="1400" dirty="0" smtClean="0"/>
              <a:t>Derecelendirme: </a:t>
            </a:r>
            <a:r>
              <a:rPr lang="tr-TR" sz="1400" b="1" dirty="0" smtClean="0"/>
              <a:t>4 puan </a:t>
            </a:r>
          </a:p>
          <a:p>
            <a:pPr algn="r" eaLnBrk="1" hangingPunct="1"/>
            <a:r>
              <a:rPr lang="en-US" sz="1400" dirty="0" smtClean="0"/>
              <a:t>(USPSTF ‘B' level recommendation, 2008) </a:t>
            </a:r>
          </a:p>
          <a:p>
            <a:pPr eaLnBrk="1" hangingPunct="1"/>
            <a:endParaRPr lang="tr-TR" sz="1400" dirty="0" smtClean="0"/>
          </a:p>
          <a:p>
            <a:endParaRPr lang="tr-TR"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000" dirty="0" smtClean="0">
                <a:solidFill>
                  <a:schemeClr val="tx2">
                    <a:satMod val="130000"/>
                  </a:schemeClr>
                </a:solidFill>
              </a:rPr>
              <a:t>Erişkinlerde </a:t>
            </a:r>
            <a:r>
              <a:rPr lang="tr-TR" sz="3000" dirty="0" err="1" smtClean="0">
                <a:solidFill>
                  <a:schemeClr val="tx2">
                    <a:satMod val="130000"/>
                  </a:schemeClr>
                </a:solidFill>
              </a:rPr>
              <a:t>Bağışıklama</a:t>
            </a:r>
            <a:endParaRPr lang="tr-TR" sz="3000" dirty="0">
              <a:solidFill>
                <a:schemeClr val="tx2">
                  <a:satMod val="130000"/>
                </a:schemeClr>
              </a:solidFill>
            </a:endParaRPr>
          </a:p>
        </p:txBody>
      </p:sp>
      <p:sp>
        <p:nvSpPr>
          <p:cNvPr id="55298" name="2 İçerik Yer Tutucusu"/>
          <p:cNvSpPr>
            <a:spLocks noGrp="1"/>
          </p:cNvSpPr>
          <p:nvPr>
            <p:ph idx="1"/>
          </p:nvPr>
        </p:nvSpPr>
        <p:spPr/>
        <p:txBody>
          <a:bodyPr/>
          <a:lstStyle/>
          <a:p>
            <a:pPr eaLnBrk="1" hangingPunct="1"/>
            <a:endParaRPr lang="tr-TR" sz="2200" dirty="0" smtClean="0"/>
          </a:p>
          <a:p>
            <a:pPr eaLnBrk="1" hangingPunct="1"/>
            <a:r>
              <a:rPr lang="tr-TR" sz="2000" dirty="0" smtClean="0"/>
              <a:t>18 yaş ve üzeri erişkinlerde</a:t>
            </a:r>
          </a:p>
          <a:p>
            <a:pPr lvl="1" eaLnBrk="1" hangingPunct="1"/>
            <a:r>
              <a:rPr lang="tr-TR" sz="1800" dirty="0" err="1" smtClean="0"/>
              <a:t>Td</a:t>
            </a:r>
            <a:endParaRPr lang="tr-TR" sz="1800" dirty="0" smtClean="0"/>
          </a:p>
          <a:p>
            <a:pPr lvl="1" eaLnBrk="1" hangingPunct="1"/>
            <a:r>
              <a:rPr lang="tr-TR" sz="1800" dirty="0" smtClean="0"/>
              <a:t>KKK</a:t>
            </a:r>
          </a:p>
          <a:p>
            <a:pPr lvl="1" eaLnBrk="1" hangingPunct="1"/>
            <a:r>
              <a:rPr lang="tr-TR" sz="1800" dirty="0" smtClean="0"/>
              <a:t>Hepatit B, Hepatit A</a:t>
            </a:r>
          </a:p>
          <a:p>
            <a:pPr lvl="1" eaLnBrk="1" hangingPunct="1"/>
            <a:r>
              <a:rPr lang="tr-TR" sz="1800" dirty="0" err="1" smtClean="0"/>
              <a:t>İnfluenza</a:t>
            </a:r>
            <a:endParaRPr lang="tr-TR" sz="1800" dirty="0" smtClean="0"/>
          </a:p>
          <a:p>
            <a:pPr lvl="1" eaLnBrk="1" hangingPunct="1"/>
            <a:r>
              <a:rPr lang="tr-TR" sz="1800" dirty="0" err="1" smtClean="0"/>
              <a:t>Polisakkarit</a:t>
            </a:r>
            <a:r>
              <a:rPr lang="tr-TR" sz="1800" dirty="0" smtClean="0"/>
              <a:t> </a:t>
            </a:r>
            <a:r>
              <a:rPr lang="tr-TR" sz="1800" dirty="0" err="1" smtClean="0"/>
              <a:t>pnömokok</a:t>
            </a:r>
            <a:endParaRPr lang="tr-TR" sz="1800" dirty="0" smtClean="0"/>
          </a:p>
          <a:p>
            <a:pPr lvl="1" eaLnBrk="1" hangingPunct="1"/>
            <a:r>
              <a:rPr lang="tr-TR" sz="1800" dirty="0" smtClean="0"/>
              <a:t>Suçiçeği</a:t>
            </a:r>
          </a:p>
          <a:p>
            <a:pPr lvl="1" eaLnBrk="1" hangingPunct="1"/>
            <a:r>
              <a:rPr lang="tr-TR" sz="1800" dirty="0" err="1" smtClean="0"/>
              <a:t>Meningokok</a:t>
            </a:r>
            <a:r>
              <a:rPr lang="tr-TR" sz="1800" dirty="0" smtClean="0"/>
              <a:t> aşılarının uygulanmış olması kuvvetle önerilir. </a:t>
            </a:r>
          </a:p>
          <a:p>
            <a:pPr algn="r" eaLnBrk="1" hangingPunct="1"/>
            <a:endParaRPr lang="tr-TR" sz="1400" dirty="0" smtClean="0"/>
          </a:p>
          <a:p>
            <a:pPr algn="r" eaLnBrk="1" hangingPunct="1"/>
            <a:r>
              <a:rPr lang="tr-TR" sz="1400" dirty="0" smtClean="0"/>
              <a:t>Derecelendirme:</a:t>
            </a:r>
            <a:r>
              <a:rPr lang="tr-TR" sz="1400" b="1" dirty="0" smtClean="0"/>
              <a:t>5 puan </a:t>
            </a:r>
          </a:p>
          <a:p>
            <a:pPr algn="r" eaLnBrk="1" hangingPunct="1">
              <a:buFont typeface="Wingdings 2" pitchFamily="18" charset="2"/>
              <a:buNone/>
            </a:pPr>
            <a:r>
              <a:rPr lang="tr-TR" dirty="0" smtClean="0"/>
              <a:t> </a:t>
            </a:r>
          </a:p>
          <a:p>
            <a:pPr eaLnBrk="1" hangingPunct="1">
              <a:buFont typeface="Wingdings 3" pitchFamily="18" charset="2"/>
              <a:buNone/>
            </a:pPr>
            <a:endParaRPr lang="tr-TR" dirty="0" smtClean="0"/>
          </a:p>
          <a:p>
            <a:pPr eaLnBrk="1" hangingPunct="1"/>
            <a:endParaRPr lang="tr-TR"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000" dirty="0" smtClean="0">
                <a:solidFill>
                  <a:schemeClr val="tx2">
                    <a:satMod val="130000"/>
                  </a:schemeClr>
                </a:solidFill>
              </a:rPr>
              <a:t>Gebelik-</a:t>
            </a:r>
            <a:r>
              <a:rPr lang="tr-TR" sz="3000" dirty="0" err="1" smtClean="0">
                <a:solidFill>
                  <a:schemeClr val="tx2">
                    <a:satMod val="130000"/>
                  </a:schemeClr>
                </a:solidFill>
              </a:rPr>
              <a:t>Bağışıklama</a:t>
            </a:r>
            <a:endParaRPr lang="tr-TR" sz="3000" dirty="0">
              <a:solidFill>
                <a:schemeClr val="tx2">
                  <a:satMod val="130000"/>
                </a:schemeClr>
              </a:solidFill>
            </a:endParaRPr>
          </a:p>
        </p:txBody>
      </p:sp>
      <p:sp>
        <p:nvSpPr>
          <p:cNvPr id="56322" name="2 İçerik Yer Tutucusu"/>
          <p:cNvSpPr>
            <a:spLocks noGrp="1"/>
          </p:cNvSpPr>
          <p:nvPr>
            <p:ph idx="1"/>
          </p:nvPr>
        </p:nvSpPr>
        <p:spPr/>
        <p:txBody>
          <a:bodyPr/>
          <a:lstStyle/>
          <a:p>
            <a:pPr eaLnBrk="1" hangingPunct="1"/>
            <a:endParaRPr lang="tr-TR" sz="2200" dirty="0" smtClean="0"/>
          </a:p>
          <a:p>
            <a:pPr eaLnBrk="1" hangingPunct="1"/>
            <a:r>
              <a:rPr lang="tr-TR" sz="2000" dirty="0" smtClean="0"/>
              <a:t>Gebelere 1 ay ara ile uygulanmakta olan 2 doz </a:t>
            </a:r>
            <a:r>
              <a:rPr lang="tr-TR" sz="2000" dirty="0" err="1" smtClean="0"/>
              <a:t>Td</a:t>
            </a:r>
            <a:r>
              <a:rPr lang="tr-TR" sz="2000" dirty="0" smtClean="0"/>
              <a:t> aşısı 5 doza tamamlandığında doğurganlık çağı boyunca </a:t>
            </a:r>
            <a:r>
              <a:rPr lang="tr-TR" sz="2000" dirty="0" err="1" smtClean="0"/>
              <a:t>tetanozdan</a:t>
            </a:r>
            <a:r>
              <a:rPr lang="tr-TR" sz="2000" dirty="0" smtClean="0"/>
              <a:t> koruyacaktır</a:t>
            </a:r>
            <a:r>
              <a:rPr lang="tr-TR" sz="2200" dirty="0" smtClean="0"/>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000" dirty="0" smtClean="0">
                <a:solidFill>
                  <a:schemeClr val="tx2">
                    <a:satMod val="130000"/>
                  </a:schemeClr>
                </a:solidFill>
              </a:rPr>
              <a:t>Erişkin Aşılama Şeması</a:t>
            </a:r>
            <a:endParaRPr lang="tr-TR" sz="3000" dirty="0">
              <a:solidFill>
                <a:schemeClr val="tx2">
                  <a:satMod val="130000"/>
                </a:schemeClr>
              </a:solidFill>
            </a:endParaRPr>
          </a:p>
        </p:txBody>
      </p:sp>
      <p:pic>
        <p:nvPicPr>
          <p:cNvPr id="57346" name="Picture 2"/>
          <p:cNvPicPr>
            <a:picLocks noGrp="1" noChangeAspect="1" noChangeArrowheads="1"/>
          </p:cNvPicPr>
          <p:nvPr>
            <p:ph idx="1"/>
          </p:nvPr>
        </p:nvPicPr>
        <p:blipFill>
          <a:blip r:embed="rId2" cstate="print"/>
          <a:srcRect/>
          <a:stretch>
            <a:fillRect/>
          </a:stretch>
        </p:blipFill>
        <p:spPr>
          <a:xfrm>
            <a:off x="1403350" y="1536700"/>
            <a:ext cx="7707313" cy="4845050"/>
          </a:xfr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200" dirty="0" smtClean="0">
                <a:solidFill>
                  <a:schemeClr val="tx2">
                    <a:satMod val="130000"/>
                  </a:schemeClr>
                </a:solidFill>
              </a:rPr>
              <a:t>Tarama Kararı</a:t>
            </a:r>
            <a:endParaRPr lang="tr-TR" sz="3200" dirty="0">
              <a:solidFill>
                <a:schemeClr val="tx2">
                  <a:satMod val="130000"/>
                </a:schemeClr>
              </a:solidFill>
            </a:endParaRPr>
          </a:p>
        </p:txBody>
      </p:sp>
      <p:sp>
        <p:nvSpPr>
          <p:cNvPr id="58370" name="1 İçerik Yer Tutucusu"/>
          <p:cNvSpPr>
            <a:spLocks noGrp="1"/>
          </p:cNvSpPr>
          <p:nvPr>
            <p:ph idx="1"/>
          </p:nvPr>
        </p:nvSpPr>
        <p:spPr/>
        <p:txBody>
          <a:bodyPr/>
          <a:lstStyle/>
          <a:p>
            <a:pPr eaLnBrk="1" hangingPunct="1">
              <a:lnSpc>
                <a:spcPct val="90000"/>
              </a:lnSpc>
              <a:buFont typeface="Wingdings 2" pitchFamily="18" charset="2"/>
              <a:buNone/>
            </a:pPr>
            <a:endParaRPr lang="tr-TR" sz="3000" dirty="0" smtClean="0"/>
          </a:p>
          <a:p>
            <a:pPr eaLnBrk="1" hangingPunct="1">
              <a:lnSpc>
                <a:spcPct val="90000"/>
              </a:lnSpc>
            </a:pPr>
            <a:r>
              <a:rPr lang="tr-TR" sz="2000" dirty="0" smtClean="0"/>
              <a:t>Hastalık;</a:t>
            </a:r>
          </a:p>
          <a:p>
            <a:pPr marL="1143000" lvl="2" eaLnBrk="1" hangingPunct="1">
              <a:lnSpc>
                <a:spcPct val="90000"/>
              </a:lnSpc>
            </a:pPr>
            <a:r>
              <a:rPr lang="tr-TR" sz="2000" dirty="0" err="1" smtClean="0"/>
              <a:t>Mortalite</a:t>
            </a:r>
            <a:r>
              <a:rPr lang="tr-TR" sz="2000" dirty="0" smtClean="0"/>
              <a:t> ve </a:t>
            </a:r>
            <a:r>
              <a:rPr lang="tr-TR" sz="2000" dirty="0" err="1" smtClean="0"/>
              <a:t>morbiditesi</a:t>
            </a:r>
            <a:r>
              <a:rPr lang="tr-TR" sz="2000" dirty="0" smtClean="0"/>
              <a:t> yüksek</a:t>
            </a:r>
          </a:p>
          <a:p>
            <a:pPr marL="1143000" lvl="2" eaLnBrk="1" hangingPunct="1">
              <a:lnSpc>
                <a:spcPct val="90000"/>
              </a:lnSpc>
            </a:pPr>
            <a:r>
              <a:rPr lang="tr-TR" sz="2000" dirty="0" err="1" smtClean="0"/>
              <a:t>Prevalansı</a:t>
            </a:r>
            <a:r>
              <a:rPr lang="tr-TR" sz="2000" dirty="0" smtClean="0"/>
              <a:t> yüksek</a:t>
            </a:r>
          </a:p>
          <a:p>
            <a:pPr lvl="1" eaLnBrk="1" hangingPunct="1">
              <a:lnSpc>
                <a:spcPct val="90000"/>
              </a:lnSpc>
            </a:pPr>
            <a:endParaRPr lang="tr-TR" dirty="0" smtClean="0"/>
          </a:p>
          <a:p>
            <a:pPr eaLnBrk="1" hangingPunct="1">
              <a:lnSpc>
                <a:spcPct val="90000"/>
              </a:lnSpc>
            </a:pPr>
            <a:r>
              <a:rPr lang="tr-TR" sz="2000" dirty="0" smtClean="0"/>
              <a:t>Test;</a:t>
            </a:r>
          </a:p>
          <a:p>
            <a:pPr marL="1143000" lvl="2" eaLnBrk="1" hangingPunct="1">
              <a:lnSpc>
                <a:spcPct val="90000"/>
              </a:lnSpc>
            </a:pPr>
            <a:r>
              <a:rPr lang="tr-TR" sz="2000" dirty="0" err="1" smtClean="0"/>
              <a:t>Sensitivitesi</a:t>
            </a:r>
            <a:r>
              <a:rPr lang="tr-TR" sz="2000" dirty="0" smtClean="0"/>
              <a:t> ve </a:t>
            </a:r>
            <a:r>
              <a:rPr lang="tr-TR" sz="2000" dirty="0" err="1" smtClean="0"/>
              <a:t>spesifitesi</a:t>
            </a:r>
            <a:r>
              <a:rPr lang="tr-TR" sz="2000" dirty="0" smtClean="0"/>
              <a:t> yüksek,</a:t>
            </a:r>
          </a:p>
          <a:p>
            <a:pPr marL="1143000" lvl="2" eaLnBrk="1" hangingPunct="1">
              <a:lnSpc>
                <a:spcPct val="90000"/>
              </a:lnSpc>
            </a:pPr>
            <a:r>
              <a:rPr lang="tr-TR" sz="2000" dirty="0" smtClean="0"/>
              <a:t>Düşük riskli ve kabul edilebilir,</a:t>
            </a:r>
          </a:p>
          <a:p>
            <a:pPr marL="1143000" lvl="2" eaLnBrk="1" hangingPunct="1">
              <a:lnSpc>
                <a:spcPct val="90000"/>
              </a:lnSpc>
            </a:pPr>
            <a:r>
              <a:rPr lang="tr-TR" sz="2000" dirty="0" smtClean="0"/>
              <a:t>Erken tanı ve tedavi etkin,</a:t>
            </a:r>
          </a:p>
          <a:p>
            <a:pPr marL="1143000" lvl="2" eaLnBrk="1" hangingPunct="1">
              <a:lnSpc>
                <a:spcPct val="90000"/>
              </a:lnSpc>
            </a:pPr>
            <a:r>
              <a:rPr lang="tr-TR" sz="2000" dirty="0" smtClean="0"/>
              <a:t>Maliyet etkin olmalı</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8888" y="115888"/>
            <a:ext cx="7675562" cy="1009650"/>
          </a:xfrm>
        </p:spPr>
        <p:txBody>
          <a:bodyPr>
            <a:normAutofit/>
          </a:bodyPr>
          <a:lstStyle/>
          <a:p>
            <a:pPr>
              <a:defRPr/>
            </a:pPr>
            <a:r>
              <a:rPr lang="tr-TR" sz="3000" dirty="0" smtClean="0"/>
              <a:t>İkincil Koruma-Taramalar</a:t>
            </a:r>
            <a:endParaRPr lang="tr-TR" sz="3000" dirty="0"/>
          </a:p>
        </p:txBody>
      </p:sp>
      <p:sp>
        <p:nvSpPr>
          <p:cNvPr id="3" name="2 İçerik Yer Tutucusu"/>
          <p:cNvSpPr>
            <a:spLocks noGrp="1"/>
          </p:cNvSpPr>
          <p:nvPr>
            <p:ph idx="1"/>
          </p:nvPr>
        </p:nvSpPr>
        <p:spPr>
          <a:xfrm>
            <a:off x="1403350" y="1196975"/>
            <a:ext cx="7531100" cy="5051425"/>
          </a:xfrm>
        </p:spPr>
        <p:txBody>
          <a:bodyPr/>
          <a:lstStyle/>
          <a:p>
            <a:pPr marL="365760" indent="-256032" eaLnBrk="1" fontAlgn="auto" hangingPunct="1">
              <a:spcAft>
                <a:spcPts val="0"/>
              </a:spcAft>
              <a:buFont typeface="Wingdings 3"/>
              <a:buChar char=""/>
              <a:defRPr/>
            </a:pPr>
            <a:r>
              <a:rPr lang="tr-TR" sz="1200" dirty="0" err="1" smtClean="0"/>
              <a:t>Kardiyovasküler</a:t>
            </a:r>
            <a:r>
              <a:rPr lang="tr-TR" sz="1200" dirty="0" smtClean="0"/>
              <a:t> Olaylardan Korunmada Risk Değerlendirilmesi</a:t>
            </a:r>
          </a:p>
          <a:p>
            <a:pPr marL="365760" indent="-256032" eaLnBrk="1" fontAlgn="auto" hangingPunct="1">
              <a:spcAft>
                <a:spcPts val="0"/>
              </a:spcAft>
              <a:buFont typeface="Wingdings 3"/>
              <a:buChar char=""/>
              <a:defRPr/>
            </a:pPr>
            <a:r>
              <a:rPr lang="tr-TR" sz="1200" dirty="0" err="1" smtClean="0"/>
              <a:t>Kardiyovasküler</a:t>
            </a:r>
            <a:r>
              <a:rPr lang="tr-TR" sz="1200" dirty="0" smtClean="0"/>
              <a:t> Olaylardan Korunmada Aspirin </a:t>
            </a:r>
            <a:r>
              <a:rPr lang="tr-TR" sz="1200" dirty="0" err="1" smtClean="0"/>
              <a:t>Kullanimi</a:t>
            </a:r>
            <a:endParaRPr lang="tr-TR" sz="1200" dirty="0" smtClean="0"/>
          </a:p>
          <a:p>
            <a:pPr marL="365760" indent="-256032" eaLnBrk="1" fontAlgn="auto" hangingPunct="1">
              <a:spcAft>
                <a:spcPts val="0"/>
              </a:spcAft>
              <a:buFont typeface="Wingdings 3"/>
              <a:buChar char=""/>
              <a:defRPr/>
            </a:pPr>
            <a:r>
              <a:rPr lang="fi-FI" sz="1200" dirty="0" smtClean="0"/>
              <a:t>İskemik İnmeden Korunmada Aspirin Kullanımı</a:t>
            </a:r>
            <a:endParaRPr lang="tr-TR" sz="1200" dirty="0" smtClean="0"/>
          </a:p>
          <a:p>
            <a:pPr marL="365760" indent="-256032" eaLnBrk="1" fontAlgn="auto" hangingPunct="1">
              <a:spcAft>
                <a:spcPts val="0"/>
              </a:spcAft>
              <a:buFont typeface="Wingdings 3"/>
              <a:buChar char=""/>
              <a:defRPr/>
            </a:pPr>
            <a:r>
              <a:rPr lang="tr-TR" sz="1200" dirty="0" err="1" smtClean="0"/>
              <a:t>Arteriyel</a:t>
            </a:r>
            <a:r>
              <a:rPr lang="tr-TR" sz="1200" dirty="0" smtClean="0"/>
              <a:t> Tansiyon Takibi</a:t>
            </a:r>
          </a:p>
          <a:p>
            <a:pPr marL="365760" indent="-256032" eaLnBrk="1" fontAlgn="auto" hangingPunct="1">
              <a:spcAft>
                <a:spcPts val="0"/>
              </a:spcAft>
              <a:buFont typeface="Wingdings 3"/>
              <a:buChar char=""/>
              <a:defRPr/>
            </a:pPr>
            <a:r>
              <a:rPr lang="tr-TR" sz="1200" dirty="0" smtClean="0"/>
              <a:t>Serum </a:t>
            </a:r>
            <a:r>
              <a:rPr lang="tr-TR" sz="1200" dirty="0" err="1" smtClean="0"/>
              <a:t>Lipid</a:t>
            </a:r>
            <a:r>
              <a:rPr lang="tr-TR" sz="1200" dirty="0" smtClean="0"/>
              <a:t> Profili Taraması</a:t>
            </a:r>
          </a:p>
          <a:p>
            <a:pPr marL="365760" indent="-256032" eaLnBrk="1" fontAlgn="auto" hangingPunct="1">
              <a:spcAft>
                <a:spcPts val="0"/>
              </a:spcAft>
              <a:buFont typeface="Wingdings 3"/>
              <a:buChar char=""/>
              <a:defRPr/>
            </a:pPr>
            <a:r>
              <a:rPr lang="tr-TR" sz="1200" dirty="0" err="1" smtClean="0"/>
              <a:t>Diabetes</a:t>
            </a:r>
            <a:r>
              <a:rPr lang="tr-TR" sz="1200" dirty="0" smtClean="0"/>
              <a:t> </a:t>
            </a:r>
            <a:r>
              <a:rPr lang="tr-TR" sz="1200" dirty="0" err="1" smtClean="0"/>
              <a:t>Mellitus</a:t>
            </a:r>
            <a:r>
              <a:rPr lang="tr-TR" sz="1200" dirty="0" smtClean="0"/>
              <a:t> Taraması</a:t>
            </a:r>
          </a:p>
          <a:p>
            <a:pPr marL="365760" indent="-256032" eaLnBrk="1" fontAlgn="auto" hangingPunct="1">
              <a:spcAft>
                <a:spcPts val="0"/>
              </a:spcAft>
              <a:buFont typeface="Wingdings 3"/>
              <a:buChar char=""/>
              <a:defRPr/>
            </a:pPr>
            <a:r>
              <a:rPr lang="tr-TR" sz="1200" dirty="0" err="1" smtClean="0"/>
              <a:t>Tiroid</a:t>
            </a:r>
            <a:r>
              <a:rPr lang="tr-TR" sz="1200" dirty="0" smtClean="0"/>
              <a:t> Fonksiyon Anomalileri</a:t>
            </a:r>
          </a:p>
          <a:p>
            <a:pPr marL="365760" indent="-256032" eaLnBrk="1" fontAlgn="auto" hangingPunct="1">
              <a:spcAft>
                <a:spcPts val="0"/>
              </a:spcAft>
              <a:buFont typeface="Wingdings 3"/>
              <a:buChar char=""/>
              <a:defRPr/>
            </a:pPr>
            <a:r>
              <a:rPr lang="tr-TR" sz="1200" dirty="0" err="1" smtClean="0"/>
              <a:t>Obezite</a:t>
            </a:r>
            <a:r>
              <a:rPr lang="tr-TR" sz="1200" dirty="0" smtClean="0"/>
              <a:t> Taraması</a:t>
            </a:r>
          </a:p>
          <a:p>
            <a:pPr marL="365760" indent="-256032" eaLnBrk="1" fontAlgn="auto" hangingPunct="1">
              <a:spcAft>
                <a:spcPts val="0"/>
              </a:spcAft>
              <a:buFont typeface="Wingdings 3"/>
              <a:buChar char=""/>
              <a:defRPr/>
            </a:pPr>
            <a:r>
              <a:rPr lang="tr-TR" sz="1200" dirty="0" smtClean="0"/>
              <a:t>Tüberküloz</a:t>
            </a:r>
          </a:p>
          <a:p>
            <a:pPr marL="365760" indent="-256032" eaLnBrk="1" fontAlgn="auto" hangingPunct="1">
              <a:spcAft>
                <a:spcPts val="0"/>
              </a:spcAft>
              <a:buFont typeface="Wingdings 3"/>
              <a:buChar char=""/>
              <a:defRPr/>
            </a:pPr>
            <a:r>
              <a:rPr lang="fi-FI" sz="1200" dirty="0" smtClean="0"/>
              <a:t>Meme Kanseri Taraması</a:t>
            </a:r>
          </a:p>
          <a:p>
            <a:pPr marL="365760" indent="-256032" eaLnBrk="1" fontAlgn="auto" hangingPunct="1">
              <a:spcAft>
                <a:spcPts val="0"/>
              </a:spcAft>
              <a:buFont typeface="Wingdings 3"/>
              <a:buChar char=""/>
              <a:defRPr/>
            </a:pPr>
            <a:r>
              <a:rPr lang="tr-TR" sz="1200" dirty="0" err="1" smtClean="0"/>
              <a:t>Kolorektal</a:t>
            </a:r>
            <a:r>
              <a:rPr lang="tr-TR" sz="1200" dirty="0" smtClean="0"/>
              <a:t> Kanser Taraması </a:t>
            </a:r>
          </a:p>
          <a:p>
            <a:pPr marL="365760" indent="-256032" eaLnBrk="1" fontAlgn="auto" hangingPunct="1">
              <a:spcAft>
                <a:spcPts val="0"/>
              </a:spcAft>
              <a:buFont typeface="Wingdings 3"/>
              <a:buChar char=""/>
              <a:defRPr/>
            </a:pPr>
            <a:r>
              <a:rPr lang="tr-TR" sz="1200" dirty="0" err="1" smtClean="0"/>
              <a:t>Serviks</a:t>
            </a:r>
            <a:r>
              <a:rPr lang="tr-TR" sz="1200" dirty="0" smtClean="0"/>
              <a:t> Kanseri ve </a:t>
            </a:r>
            <a:r>
              <a:rPr lang="tr-TR" sz="1200" dirty="0" err="1" smtClean="0"/>
              <a:t>Prekanseröz</a:t>
            </a:r>
            <a:r>
              <a:rPr lang="tr-TR" sz="1200" dirty="0" smtClean="0"/>
              <a:t> Lezyonların Taranması</a:t>
            </a:r>
          </a:p>
          <a:p>
            <a:pPr marL="365760" indent="-256032" eaLnBrk="1" fontAlgn="auto" hangingPunct="1">
              <a:spcAft>
                <a:spcPts val="0"/>
              </a:spcAft>
              <a:buFont typeface="Wingdings 3"/>
              <a:buChar char=""/>
              <a:defRPr/>
            </a:pPr>
            <a:r>
              <a:rPr lang="tr-TR" sz="1200" dirty="0" smtClean="0"/>
              <a:t>Prostat Kanseri</a:t>
            </a:r>
          </a:p>
          <a:p>
            <a:pPr marL="365760" indent="-256032" eaLnBrk="1" fontAlgn="auto" hangingPunct="1">
              <a:spcAft>
                <a:spcPts val="0"/>
              </a:spcAft>
              <a:buFont typeface="Wingdings 3"/>
              <a:buChar char=""/>
              <a:defRPr/>
            </a:pPr>
            <a:r>
              <a:rPr lang="tr-TR" sz="1200" dirty="0" smtClean="0"/>
              <a:t>Kemik Sağlığının Korunması İçin Bilgilendirme</a:t>
            </a:r>
          </a:p>
          <a:p>
            <a:pPr marL="365760" indent="-256032" eaLnBrk="1" fontAlgn="auto" hangingPunct="1">
              <a:spcAft>
                <a:spcPts val="0"/>
              </a:spcAft>
              <a:buFont typeface="Wingdings 3"/>
              <a:buChar char=""/>
              <a:defRPr/>
            </a:pPr>
            <a:r>
              <a:rPr lang="tr-TR" sz="1200" dirty="0" err="1" smtClean="0"/>
              <a:t>Sekonder</a:t>
            </a:r>
            <a:r>
              <a:rPr lang="tr-TR" sz="1200" dirty="0" smtClean="0"/>
              <a:t> Osteoporoz / Kırık Riski</a:t>
            </a:r>
          </a:p>
          <a:p>
            <a:pPr marL="365760" indent="-256032" eaLnBrk="1" fontAlgn="auto" hangingPunct="1">
              <a:spcAft>
                <a:spcPts val="0"/>
              </a:spcAft>
              <a:buFont typeface="Wingdings 3"/>
              <a:buChar char=""/>
              <a:defRPr/>
            </a:pPr>
            <a:r>
              <a:rPr lang="tr-TR" sz="1200" dirty="0" smtClean="0"/>
              <a:t>Gebelerde Ağız Diş Sağlığı ve Eğitimi</a:t>
            </a:r>
          </a:p>
          <a:p>
            <a:pPr marL="365760" indent="-256032" eaLnBrk="1" fontAlgn="auto" hangingPunct="1">
              <a:spcAft>
                <a:spcPts val="0"/>
              </a:spcAft>
              <a:buFont typeface="Wingdings 3"/>
              <a:buChar char=""/>
              <a:defRPr/>
            </a:pPr>
            <a:r>
              <a:rPr lang="nn-NO" sz="1200" dirty="0" smtClean="0"/>
              <a:t>Gebelerde Kan Grubu Tayini, Demir Eksikliği,</a:t>
            </a:r>
            <a:r>
              <a:rPr lang="tr-TR" sz="1200" dirty="0" smtClean="0"/>
              <a:t> Hepatit B Taraması</a:t>
            </a:r>
          </a:p>
          <a:p>
            <a:pPr marL="365760" indent="-256032" eaLnBrk="1" fontAlgn="auto" hangingPunct="1">
              <a:spcAft>
                <a:spcPts val="0"/>
              </a:spcAft>
              <a:buFont typeface="Wingdings 3"/>
              <a:buChar char=""/>
              <a:defRPr/>
            </a:pPr>
            <a:r>
              <a:rPr lang="tr-TR" sz="1200" dirty="0" err="1" smtClean="0"/>
              <a:t>Gestasyonel</a:t>
            </a:r>
            <a:r>
              <a:rPr lang="tr-TR" sz="1200" dirty="0" smtClean="0"/>
              <a:t> Diyabet Taraması</a:t>
            </a:r>
          </a:p>
          <a:p>
            <a:pPr marL="365760" indent="-256032" eaLnBrk="1" fontAlgn="auto" hangingPunct="1">
              <a:spcAft>
                <a:spcPts val="0"/>
              </a:spcAft>
              <a:buFont typeface="Wingdings 3"/>
              <a:buChar char=""/>
              <a:defRPr/>
            </a:pPr>
            <a:r>
              <a:rPr lang="tr-TR" sz="1200" dirty="0" err="1" smtClean="0"/>
              <a:t>Nöral</a:t>
            </a:r>
            <a:r>
              <a:rPr lang="tr-TR" sz="1200" dirty="0" smtClean="0"/>
              <a:t> Tüp </a:t>
            </a:r>
            <a:r>
              <a:rPr lang="tr-TR" sz="1200" dirty="0" err="1" smtClean="0"/>
              <a:t>Defekti</a:t>
            </a:r>
            <a:r>
              <a:rPr lang="tr-TR" sz="1200" dirty="0" smtClean="0"/>
              <a:t> </a:t>
            </a:r>
            <a:r>
              <a:rPr lang="tr-TR" sz="1200" dirty="0" err="1" smtClean="0"/>
              <a:t>Profilaksisi</a:t>
            </a:r>
            <a:r>
              <a:rPr lang="tr-TR" sz="1200" dirty="0" smtClean="0"/>
              <a:t> İçin </a:t>
            </a:r>
            <a:r>
              <a:rPr lang="tr-TR" sz="1200" dirty="0" err="1" smtClean="0"/>
              <a:t>Folik</a:t>
            </a:r>
            <a:r>
              <a:rPr lang="tr-TR" sz="1200" dirty="0" smtClean="0"/>
              <a:t> Asit Önerilmesi</a:t>
            </a:r>
          </a:p>
          <a:p>
            <a:pPr marL="365760" indent="-256032" eaLnBrk="1" fontAlgn="auto" hangingPunct="1">
              <a:spcAft>
                <a:spcPts val="0"/>
              </a:spcAft>
              <a:buFont typeface="Wingdings 3"/>
              <a:buChar char=""/>
              <a:defRPr/>
            </a:pPr>
            <a:r>
              <a:rPr lang="tr-TR" sz="1200" dirty="0" smtClean="0"/>
              <a:t>Orak Hücreli Anemi ve </a:t>
            </a:r>
            <a:r>
              <a:rPr lang="tr-TR" sz="1200" dirty="0" err="1" smtClean="0"/>
              <a:t>Talasemi</a:t>
            </a:r>
            <a:r>
              <a:rPr lang="tr-TR" sz="1200" dirty="0" smtClean="0"/>
              <a:t> </a:t>
            </a:r>
            <a:r>
              <a:rPr lang="tr-TR" sz="1200" dirty="0" err="1" smtClean="0"/>
              <a:t>Major</a:t>
            </a:r>
            <a:r>
              <a:rPr lang="tr-TR" sz="1200" dirty="0" smtClean="0"/>
              <a:t> Taraması</a:t>
            </a:r>
          </a:p>
          <a:p>
            <a:pPr marL="365760" indent="-256032" eaLnBrk="1" fontAlgn="auto" hangingPunct="1">
              <a:spcAft>
                <a:spcPts val="0"/>
              </a:spcAft>
              <a:buFont typeface="Wingdings 2" pitchFamily="18" charset="2"/>
              <a:buNone/>
              <a:defRPr/>
            </a:pPr>
            <a:endParaRPr lang="tr-TR" sz="1200" dirty="0" smtClean="0"/>
          </a:p>
          <a:p>
            <a:pPr>
              <a:defRPr/>
            </a:pPr>
            <a:endParaRPr lang="tr-TR" sz="12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Başlık"/>
          <p:cNvSpPr>
            <a:spLocks noGrp="1"/>
          </p:cNvSpPr>
          <p:nvPr>
            <p:ph type="title"/>
          </p:nvPr>
        </p:nvSpPr>
        <p:spPr/>
        <p:txBody>
          <a:bodyPr/>
          <a:lstStyle/>
          <a:p>
            <a:pPr eaLnBrk="1" fontAlgn="auto" hangingPunct="1">
              <a:spcAft>
                <a:spcPts val="0"/>
              </a:spcAft>
              <a:defRPr/>
            </a:pPr>
            <a:r>
              <a:rPr lang="tr-TR" sz="3000" dirty="0" err="1" smtClean="0">
                <a:solidFill>
                  <a:schemeClr val="tx2">
                    <a:satMod val="130000"/>
                  </a:schemeClr>
                </a:solidFill>
              </a:rPr>
              <a:t>Kardiyovasküler</a:t>
            </a:r>
            <a:r>
              <a:rPr lang="tr-TR" sz="3000" dirty="0" smtClean="0">
                <a:solidFill>
                  <a:schemeClr val="tx2">
                    <a:satMod val="130000"/>
                  </a:schemeClr>
                </a:solidFill>
              </a:rPr>
              <a:t> Olaylardan Korunmada Risk Değerlendirilmesi</a:t>
            </a:r>
            <a:endParaRPr lang="tr-TR" sz="3000" dirty="0">
              <a:solidFill>
                <a:schemeClr val="tx2">
                  <a:satMod val="130000"/>
                </a:schemeClr>
              </a:solidFill>
            </a:endParaRPr>
          </a:p>
        </p:txBody>
      </p:sp>
      <p:sp>
        <p:nvSpPr>
          <p:cNvPr id="62466" name="1 İçerik Yer Tutucusu"/>
          <p:cNvSpPr>
            <a:spLocks noGrp="1"/>
          </p:cNvSpPr>
          <p:nvPr>
            <p:ph idx="1"/>
          </p:nvPr>
        </p:nvSpPr>
        <p:spPr/>
        <p:txBody>
          <a:bodyPr/>
          <a:lstStyle/>
          <a:p>
            <a:pPr indent="-255588" eaLnBrk="1" hangingPunct="1">
              <a:lnSpc>
                <a:spcPct val="80000"/>
              </a:lnSpc>
              <a:buFont typeface="Wingdings 2" pitchFamily="18" charset="2"/>
              <a:buNone/>
            </a:pPr>
            <a:endParaRPr lang="tr-TR" sz="3000" dirty="0" smtClean="0"/>
          </a:p>
          <a:p>
            <a:pPr indent="-255588" eaLnBrk="1" hangingPunct="1">
              <a:lnSpc>
                <a:spcPct val="80000"/>
              </a:lnSpc>
              <a:buFont typeface="Wingdings 3" pitchFamily="18" charset="2"/>
              <a:buChar char=""/>
            </a:pPr>
            <a:r>
              <a:rPr lang="tr-TR" sz="2000" dirty="0" smtClean="0"/>
              <a:t>&lt;40 yaş</a:t>
            </a:r>
            <a:r>
              <a:rPr lang="tr-TR" sz="2000" dirty="0" smtClean="0">
                <a:sym typeface="Wingdings" pitchFamily="2" charset="2"/>
              </a:rPr>
              <a:t></a:t>
            </a:r>
            <a:r>
              <a:rPr lang="tr-TR" sz="2000" dirty="0" smtClean="0"/>
              <a:t>ailesinde erken yaşta </a:t>
            </a:r>
            <a:r>
              <a:rPr lang="tr-TR" sz="2000" dirty="0" err="1" smtClean="0"/>
              <a:t>aterosklerotik</a:t>
            </a:r>
            <a:r>
              <a:rPr lang="tr-TR" sz="2000" dirty="0" smtClean="0"/>
              <a:t> hastalık öyküsü varsa,</a:t>
            </a:r>
          </a:p>
          <a:p>
            <a:pPr indent="-255588" eaLnBrk="1" hangingPunct="1">
              <a:lnSpc>
                <a:spcPct val="80000"/>
              </a:lnSpc>
              <a:buFont typeface="Wingdings 3" pitchFamily="18" charset="2"/>
              <a:buNone/>
            </a:pPr>
            <a:r>
              <a:rPr lang="tr-TR" sz="2000" dirty="0" smtClean="0"/>
              <a:t> </a:t>
            </a:r>
          </a:p>
          <a:p>
            <a:pPr indent="-255588" eaLnBrk="1" hangingPunct="1">
              <a:lnSpc>
                <a:spcPct val="80000"/>
              </a:lnSpc>
              <a:buFont typeface="Wingdings 3" pitchFamily="18" charset="2"/>
              <a:buChar char=""/>
            </a:pPr>
            <a:r>
              <a:rPr lang="tr-TR" sz="2000" dirty="0" smtClean="0"/>
              <a:t>&gt;40 yaş</a:t>
            </a:r>
            <a:r>
              <a:rPr lang="tr-TR" sz="2000" dirty="0" smtClean="0">
                <a:sym typeface="Wingdings" pitchFamily="2" charset="2"/>
              </a:rPr>
              <a:t>başvuru sebebinden bağımsız</a:t>
            </a:r>
            <a:r>
              <a:rPr lang="tr-TR" sz="2000" dirty="0" smtClean="0"/>
              <a:t> bir kez </a:t>
            </a:r>
            <a:r>
              <a:rPr lang="tr-TR" sz="2000" dirty="0" err="1" smtClean="0"/>
              <a:t>kardiyovasküler</a:t>
            </a:r>
            <a:r>
              <a:rPr lang="tr-TR" sz="2000" dirty="0" smtClean="0"/>
              <a:t> risk değerlendirmesi yapılmalı</a:t>
            </a:r>
          </a:p>
          <a:p>
            <a:pPr indent="-255588" eaLnBrk="1" hangingPunct="1">
              <a:lnSpc>
                <a:spcPct val="80000"/>
              </a:lnSpc>
              <a:buFont typeface="Wingdings 3" pitchFamily="18" charset="2"/>
              <a:buChar char=""/>
            </a:pPr>
            <a:endParaRPr lang="tr-TR" sz="2000" dirty="0" smtClean="0"/>
          </a:p>
          <a:p>
            <a:pPr indent="-255588" eaLnBrk="1" hangingPunct="1">
              <a:lnSpc>
                <a:spcPct val="80000"/>
              </a:lnSpc>
              <a:buFont typeface="Wingdings 3" pitchFamily="18" charset="2"/>
              <a:buChar char=""/>
            </a:pPr>
            <a:r>
              <a:rPr lang="tr-TR" sz="2000" dirty="0" smtClean="0"/>
              <a:t>Risk saptanan bireylere;</a:t>
            </a:r>
          </a:p>
          <a:p>
            <a:pPr marL="620713" lvl="1" eaLnBrk="1" hangingPunct="1">
              <a:lnSpc>
                <a:spcPct val="80000"/>
              </a:lnSpc>
              <a:spcBef>
                <a:spcPts val="325"/>
              </a:spcBef>
            </a:pPr>
            <a:r>
              <a:rPr lang="tr-TR" dirty="0" smtClean="0"/>
              <a:t>Yaşam tarzı değişiklikleri ve izlem önerilmeli </a:t>
            </a:r>
          </a:p>
          <a:p>
            <a:pPr marL="620713" lvl="1" eaLnBrk="1" hangingPunct="1">
              <a:lnSpc>
                <a:spcPct val="80000"/>
              </a:lnSpc>
              <a:spcBef>
                <a:spcPts val="325"/>
              </a:spcBef>
            </a:pPr>
            <a:r>
              <a:rPr lang="tr-TR" dirty="0" smtClean="0"/>
              <a:t>İlgili uzmanlık dalına yönlendirilmeli</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vert="horz" wrap="square" lIns="91440" tIns="45720" rIns="91440" bIns="45720" numCol="1" anchorCtr="0" compatLnSpc="1">
            <a:prstTxWarp prst="textNoShape">
              <a:avLst/>
            </a:prstTxWarp>
            <a:normAutofit/>
          </a:bodyPr>
          <a:lstStyle/>
          <a:p>
            <a:pPr eaLnBrk="1" hangingPunct="1">
              <a:defRPr/>
            </a:pPr>
            <a:r>
              <a:rPr lang="tr-TR" sz="3000" dirty="0" err="1" smtClean="0">
                <a:effectLst>
                  <a:outerShdw blurRad="38100" dist="38100" dir="2700000" algn="tl">
                    <a:srgbClr val="C0C0C0"/>
                  </a:outerShdw>
                </a:effectLst>
              </a:rPr>
              <a:t>Kardiyovasküler</a:t>
            </a:r>
            <a:r>
              <a:rPr lang="tr-TR" sz="3000" dirty="0" smtClean="0">
                <a:effectLst>
                  <a:outerShdw blurRad="38100" dist="38100" dir="2700000" algn="tl">
                    <a:srgbClr val="C0C0C0"/>
                  </a:outerShdw>
                </a:effectLst>
              </a:rPr>
              <a:t> Hastalıklardan Korunmada Aspirin Kullanımı</a:t>
            </a:r>
          </a:p>
        </p:txBody>
      </p:sp>
      <p:sp>
        <p:nvSpPr>
          <p:cNvPr id="61442" name="2 İçerik Yer Tutucusu"/>
          <p:cNvSpPr>
            <a:spLocks noGrp="1"/>
          </p:cNvSpPr>
          <p:nvPr>
            <p:ph idx="1"/>
          </p:nvPr>
        </p:nvSpPr>
        <p:spPr/>
        <p:txBody>
          <a:bodyPr/>
          <a:lstStyle/>
          <a:p>
            <a:pPr eaLnBrk="1" hangingPunct="1">
              <a:lnSpc>
                <a:spcPct val="90000"/>
              </a:lnSpc>
              <a:buFont typeface="Wingdings 2" pitchFamily="18" charset="2"/>
              <a:buNone/>
            </a:pPr>
            <a:endParaRPr lang="tr-TR" sz="3000" dirty="0" smtClean="0"/>
          </a:p>
          <a:p>
            <a:pPr eaLnBrk="1" hangingPunct="1">
              <a:lnSpc>
                <a:spcPct val="90000"/>
              </a:lnSpc>
            </a:pPr>
            <a:r>
              <a:rPr lang="tr-TR" sz="2000" b="1" dirty="0" smtClean="0"/>
              <a:t>45-65 yaş grubu erkeklerde</a:t>
            </a:r>
            <a:r>
              <a:rPr lang="tr-TR" sz="2000" dirty="0" smtClean="0"/>
              <a:t> </a:t>
            </a:r>
            <a:r>
              <a:rPr lang="tr-TR" sz="2000" dirty="0" err="1" smtClean="0"/>
              <a:t>kardiyovasküler</a:t>
            </a:r>
            <a:r>
              <a:rPr lang="tr-TR" sz="2000" dirty="0" smtClean="0"/>
              <a:t> olaylardan (MI) korunmada </a:t>
            </a:r>
            <a:r>
              <a:rPr lang="tr-TR" sz="2000" b="1" dirty="0" smtClean="0"/>
              <a:t>günlük 81 mg aspirin</a:t>
            </a:r>
            <a:r>
              <a:rPr lang="tr-TR" sz="2000" dirty="0" smtClean="0"/>
              <a:t> kullanılması önerilir. </a:t>
            </a:r>
          </a:p>
          <a:p>
            <a:pPr algn="r" eaLnBrk="1" hangingPunct="1">
              <a:lnSpc>
                <a:spcPct val="90000"/>
              </a:lnSpc>
            </a:pPr>
            <a:r>
              <a:rPr lang="tr-TR" sz="1400" dirty="0" smtClean="0"/>
              <a:t>Derecelendirme: </a:t>
            </a:r>
            <a:r>
              <a:rPr lang="tr-TR" sz="1400" b="1" dirty="0" smtClean="0"/>
              <a:t>4 puan </a:t>
            </a:r>
          </a:p>
          <a:p>
            <a:pPr algn="r" eaLnBrk="1" hangingPunct="1">
              <a:lnSpc>
                <a:spcPct val="90000"/>
              </a:lnSpc>
            </a:pPr>
            <a:r>
              <a:rPr lang="en-US" sz="1400" dirty="0" smtClean="0"/>
              <a:t>(USPSTF 'A', 2009)</a:t>
            </a:r>
            <a:endParaRPr lang="tr-TR" sz="1400" dirty="0" smtClean="0"/>
          </a:p>
          <a:p>
            <a:pPr eaLnBrk="1" hangingPunct="1">
              <a:lnSpc>
                <a:spcPct val="90000"/>
              </a:lnSpc>
            </a:pPr>
            <a:endParaRPr lang="tr-TR" sz="1400" dirty="0" smtClean="0"/>
          </a:p>
          <a:p>
            <a:pPr lvl="1" eaLnBrk="1" hangingPunct="1">
              <a:lnSpc>
                <a:spcPct val="90000"/>
              </a:lnSpc>
            </a:pPr>
            <a:r>
              <a:rPr lang="tr-TR" dirty="0" smtClean="0"/>
              <a:t>Risk faktörleri ve GİS yan etkileri göz önünde bulundurulmalı!!</a:t>
            </a:r>
            <a:r>
              <a:rPr lang="tr-TR" sz="2200" dirty="0" smtClean="0"/>
              <a:t> </a:t>
            </a:r>
            <a:r>
              <a:rPr lang="tr-TR" sz="1600" dirty="0" smtClean="0"/>
              <a:t>(Kanama bozukluğu,karaciğer hastalığı,</a:t>
            </a:r>
            <a:r>
              <a:rPr lang="tr-TR" sz="1600" dirty="0" err="1" smtClean="0"/>
              <a:t>renal</a:t>
            </a:r>
            <a:r>
              <a:rPr lang="tr-TR" sz="1600" dirty="0" smtClean="0"/>
              <a:t> yetmezlik, </a:t>
            </a:r>
            <a:r>
              <a:rPr lang="tr-TR" sz="1600" dirty="0" err="1" smtClean="0"/>
              <a:t>trombositopeni</a:t>
            </a:r>
            <a:r>
              <a:rPr lang="tr-TR" sz="1600" dirty="0" smtClean="0"/>
              <a:t>, eş zamanlı </a:t>
            </a:r>
            <a:r>
              <a:rPr lang="tr-TR" sz="1600" dirty="0" err="1" smtClean="0"/>
              <a:t>antikoagulan</a:t>
            </a:r>
            <a:r>
              <a:rPr lang="tr-TR" sz="1600" dirty="0" smtClean="0"/>
              <a:t> tedavi )</a:t>
            </a:r>
          </a:p>
          <a:p>
            <a:pPr eaLnBrk="1" hangingPunct="1">
              <a:buFont typeface="Wingdings 2" pitchFamily="18" charset="2"/>
              <a:buNone/>
            </a:pPr>
            <a:endParaRPr lang="tr-TR" sz="1800" dirty="0" smtClean="0"/>
          </a:p>
          <a:p>
            <a:pPr lvl="1" eaLnBrk="1" hangingPunct="1">
              <a:lnSpc>
                <a:spcPct val="90000"/>
              </a:lnSpc>
            </a:pPr>
            <a:endParaRPr lang="tr-TR" sz="2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eaLnBrk="1" fontAlgn="auto" hangingPunct="1">
              <a:spcAft>
                <a:spcPts val="0"/>
              </a:spcAft>
              <a:defRPr/>
            </a:pPr>
            <a:r>
              <a:rPr lang="tr-TR" sz="3000" dirty="0" smtClean="0">
                <a:solidFill>
                  <a:schemeClr val="tx2">
                    <a:satMod val="130000"/>
                  </a:schemeClr>
                </a:solidFill>
                <a:cs typeface="Arial" pitchFamily="34" charset="0"/>
              </a:rPr>
              <a:t>Vaka</a:t>
            </a:r>
            <a:endParaRPr lang="tr-TR" sz="3000" dirty="0">
              <a:solidFill>
                <a:schemeClr val="tx2">
                  <a:satMod val="130000"/>
                </a:schemeClr>
              </a:solidFill>
              <a:cs typeface="Arial" pitchFamily="34" charset="0"/>
            </a:endParaRPr>
          </a:p>
        </p:txBody>
      </p:sp>
      <p:sp>
        <p:nvSpPr>
          <p:cNvPr id="19458" name="İçerik Yer Tutucusu 2"/>
          <p:cNvSpPr>
            <a:spLocks noGrp="1"/>
          </p:cNvSpPr>
          <p:nvPr>
            <p:ph idx="1"/>
          </p:nvPr>
        </p:nvSpPr>
        <p:spPr/>
        <p:txBody>
          <a:bodyPr/>
          <a:lstStyle/>
          <a:p>
            <a:pPr eaLnBrk="1" hangingPunct="1"/>
            <a:r>
              <a:rPr lang="tr-TR" sz="2000" dirty="0" smtClean="0">
                <a:cs typeface="Arial" charset="0"/>
              </a:rPr>
              <a:t>55 yaşında sağlıklı bireye periyodik sağlık muayenesi açısından yaklaşımınız nasıl olur?</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vert="horz" wrap="square" lIns="91440" tIns="45720" rIns="91440" bIns="45720" numCol="1" anchorCtr="0" compatLnSpc="1">
            <a:prstTxWarp prst="textNoShape">
              <a:avLst/>
            </a:prstTxWarp>
          </a:bodyPr>
          <a:lstStyle/>
          <a:p>
            <a:pPr eaLnBrk="1" hangingPunct="1">
              <a:defRPr/>
            </a:pPr>
            <a:r>
              <a:rPr lang="tr-TR" sz="3000" dirty="0" err="1" smtClean="0">
                <a:effectLst>
                  <a:outerShdw blurRad="38100" dist="38100" dir="2700000" algn="tl">
                    <a:srgbClr val="C0C0C0"/>
                  </a:outerShdw>
                </a:effectLst>
              </a:rPr>
              <a:t>Kardiyovasküler</a:t>
            </a:r>
            <a:r>
              <a:rPr lang="tr-TR" sz="3000" dirty="0" smtClean="0">
                <a:effectLst>
                  <a:outerShdw blurRad="38100" dist="38100" dir="2700000" algn="tl">
                    <a:srgbClr val="C0C0C0"/>
                  </a:outerShdw>
                </a:effectLst>
              </a:rPr>
              <a:t> Hastalıklardan Korunmada Aspirin Kullanımı </a:t>
            </a:r>
          </a:p>
        </p:txBody>
      </p:sp>
      <p:sp>
        <p:nvSpPr>
          <p:cNvPr id="63490" name="2 İçerik Yer Tutucusu"/>
          <p:cNvSpPr>
            <a:spLocks noGrp="1"/>
          </p:cNvSpPr>
          <p:nvPr>
            <p:ph idx="1"/>
          </p:nvPr>
        </p:nvSpPr>
        <p:spPr/>
        <p:txBody>
          <a:bodyPr/>
          <a:lstStyle/>
          <a:p>
            <a:pPr eaLnBrk="1" hangingPunct="1"/>
            <a:endParaRPr lang="tr-TR" sz="2200" b="1" dirty="0" smtClean="0"/>
          </a:p>
          <a:p>
            <a:pPr eaLnBrk="1" hangingPunct="1"/>
            <a:r>
              <a:rPr lang="tr-TR" sz="2000" b="1" dirty="0" smtClean="0"/>
              <a:t>65-80 yaş arası yetişkinlerde </a:t>
            </a:r>
            <a:r>
              <a:rPr lang="tr-TR" sz="2000" dirty="0" err="1" smtClean="0"/>
              <a:t>kardiyovasküler</a:t>
            </a:r>
            <a:r>
              <a:rPr lang="tr-TR" sz="2000" dirty="0" smtClean="0"/>
              <a:t> olayların önlenmesi amacıyla </a:t>
            </a:r>
            <a:r>
              <a:rPr lang="tr-TR" sz="2000" b="1" dirty="0" smtClean="0"/>
              <a:t>günlük 81 mg aspirin </a:t>
            </a:r>
            <a:r>
              <a:rPr lang="tr-TR" sz="2000" dirty="0" smtClean="0"/>
              <a:t>kullanımı önerilmesi uygundur.</a:t>
            </a:r>
          </a:p>
          <a:p>
            <a:pPr eaLnBrk="1" hangingPunct="1">
              <a:buFont typeface="Wingdings 2" pitchFamily="18" charset="2"/>
              <a:buNone/>
            </a:pPr>
            <a:endParaRPr lang="tr-TR" sz="2000" dirty="0" smtClean="0"/>
          </a:p>
          <a:p>
            <a:pPr eaLnBrk="1" hangingPunct="1"/>
            <a:r>
              <a:rPr lang="tr-TR" sz="2000" dirty="0" smtClean="0"/>
              <a:t>80 yaşından büyük yetişkinlerde aspirin koruyuculuğu için yeterli kanıt yok..</a:t>
            </a:r>
          </a:p>
          <a:p>
            <a:pPr eaLnBrk="1" hangingPunct="1"/>
            <a:endParaRPr lang="tr-TR"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2988" y="274638"/>
            <a:ext cx="8101012" cy="1143000"/>
          </a:xfrm>
        </p:spPr>
        <p:txBody>
          <a:bodyPr vert="horz" wrap="square" lIns="91440" tIns="45720" rIns="91440" bIns="45720" numCol="1" anchorCtr="0" compatLnSpc="1">
            <a:prstTxWarp prst="textNoShape">
              <a:avLst/>
            </a:prstTxWarp>
          </a:bodyPr>
          <a:lstStyle/>
          <a:p>
            <a:pPr eaLnBrk="1" hangingPunct="1">
              <a:defRPr/>
            </a:pPr>
            <a:r>
              <a:rPr lang="tr-TR" sz="3000" dirty="0" err="1" smtClean="0">
                <a:effectLst>
                  <a:outerShdw blurRad="38100" dist="38100" dir="2700000" algn="tl">
                    <a:srgbClr val="C0C0C0"/>
                  </a:outerShdw>
                </a:effectLst>
              </a:rPr>
              <a:t>İskemik</a:t>
            </a:r>
            <a:r>
              <a:rPr lang="tr-TR" sz="3000" dirty="0" smtClean="0">
                <a:effectLst>
                  <a:outerShdw blurRad="38100" dist="38100" dir="2700000" algn="tl">
                    <a:srgbClr val="C0C0C0"/>
                  </a:outerShdw>
                </a:effectLst>
              </a:rPr>
              <a:t> İnmeden Korunmada Aspirin Kullanımı </a:t>
            </a:r>
          </a:p>
        </p:txBody>
      </p:sp>
      <p:sp>
        <p:nvSpPr>
          <p:cNvPr id="64514" name="2 İçerik Yer Tutucusu"/>
          <p:cNvSpPr>
            <a:spLocks noGrp="1"/>
          </p:cNvSpPr>
          <p:nvPr>
            <p:ph idx="1"/>
          </p:nvPr>
        </p:nvSpPr>
        <p:spPr/>
        <p:txBody>
          <a:bodyPr/>
          <a:lstStyle/>
          <a:p>
            <a:pPr eaLnBrk="1" hangingPunct="1">
              <a:lnSpc>
                <a:spcPct val="90000"/>
              </a:lnSpc>
            </a:pPr>
            <a:endParaRPr lang="tr-TR" sz="3000" dirty="0" smtClean="0"/>
          </a:p>
          <a:p>
            <a:pPr eaLnBrk="1" hangingPunct="1">
              <a:lnSpc>
                <a:spcPct val="90000"/>
              </a:lnSpc>
            </a:pPr>
            <a:r>
              <a:rPr lang="tr-TR" sz="2000" dirty="0" smtClean="0"/>
              <a:t>55-80 yaş grubu kadınlarda </a:t>
            </a:r>
            <a:r>
              <a:rPr lang="tr-TR" sz="2000" dirty="0" err="1" smtClean="0"/>
              <a:t>iskemik</a:t>
            </a:r>
            <a:r>
              <a:rPr lang="tr-TR" sz="2000" dirty="0" smtClean="0"/>
              <a:t> inmenin önlenmesi amaçlı </a:t>
            </a:r>
            <a:r>
              <a:rPr lang="tr-TR" sz="2000" b="1" dirty="0" smtClean="0"/>
              <a:t>günlük 81 mg aspirin</a:t>
            </a:r>
            <a:r>
              <a:rPr lang="tr-TR" sz="2000" dirty="0" smtClean="0"/>
              <a:t> kullanılması önerilir</a:t>
            </a:r>
            <a:r>
              <a:rPr lang="tr-TR" sz="2200" dirty="0" smtClean="0"/>
              <a:t>.</a:t>
            </a:r>
          </a:p>
          <a:p>
            <a:pPr eaLnBrk="1" hangingPunct="1">
              <a:lnSpc>
                <a:spcPct val="90000"/>
              </a:lnSpc>
              <a:buFont typeface="Wingdings 3" pitchFamily="18" charset="2"/>
              <a:buNone/>
            </a:pPr>
            <a:r>
              <a:rPr lang="tr-TR" sz="3000" dirty="0" smtClean="0"/>
              <a:t> </a:t>
            </a:r>
          </a:p>
          <a:p>
            <a:pPr algn="r" eaLnBrk="1" hangingPunct="1">
              <a:lnSpc>
                <a:spcPct val="90000"/>
              </a:lnSpc>
            </a:pPr>
            <a:r>
              <a:rPr lang="tr-TR" sz="1400" dirty="0" smtClean="0"/>
              <a:t>Derecelendirme: </a:t>
            </a:r>
            <a:r>
              <a:rPr lang="tr-TR" sz="1400" b="1" dirty="0" smtClean="0"/>
              <a:t>4 puan </a:t>
            </a:r>
          </a:p>
          <a:p>
            <a:pPr algn="r" eaLnBrk="1" hangingPunct="1">
              <a:lnSpc>
                <a:spcPct val="90000"/>
              </a:lnSpc>
            </a:pPr>
            <a:r>
              <a:rPr lang="en-US" sz="1400" dirty="0" smtClean="0"/>
              <a:t>(USPSTF 'A', 2009)</a:t>
            </a:r>
            <a:endParaRPr lang="tr-TR" sz="1400" dirty="0" smtClean="0"/>
          </a:p>
          <a:p>
            <a:pPr eaLnBrk="1" hangingPunct="1">
              <a:lnSpc>
                <a:spcPct val="90000"/>
              </a:lnSpc>
            </a:pPr>
            <a:endParaRPr lang="tr-TR" sz="3000" dirty="0" smtClean="0"/>
          </a:p>
          <a:p>
            <a:pPr lvl="1" eaLnBrk="1" hangingPunct="1">
              <a:lnSpc>
                <a:spcPct val="90000"/>
              </a:lnSpc>
            </a:pPr>
            <a:r>
              <a:rPr lang="tr-TR" dirty="0" smtClean="0"/>
              <a:t>Risk faktörleri ve GİS yan etkileri göz önünde bulundurulmalı!!</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000" dirty="0" err="1" smtClean="0">
                <a:solidFill>
                  <a:schemeClr val="tx2">
                    <a:satMod val="130000"/>
                  </a:schemeClr>
                </a:solidFill>
              </a:rPr>
              <a:t>Periferik</a:t>
            </a:r>
            <a:r>
              <a:rPr lang="tr-TR" sz="3000" dirty="0" smtClean="0">
                <a:solidFill>
                  <a:schemeClr val="tx2">
                    <a:satMod val="130000"/>
                  </a:schemeClr>
                </a:solidFill>
              </a:rPr>
              <a:t> Arter Hastalığı Taraması</a:t>
            </a:r>
            <a:endParaRPr lang="tr-TR" sz="3000" dirty="0">
              <a:solidFill>
                <a:schemeClr val="tx2">
                  <a:satMod val="130000"/>
                </a:schemeClr>
              </a:solidFill>
            </a:endParaRPr>
          </a:p>
        </p:txBody>
      </p:sp>
      <p:sp>
        <p:nvSpPr>
          <p:cNvPr id="66562" name="2 İçerik Yer Tutucusu"/>
          <p:cNvSpPr>
            <a:spLocks noGrp="1"/>
          </p:cNvSpPr>
          <p:nvPr>
            <p:ph idx="1"/>
          </p:nvPr>
        </p:nvSpPr>
        <p:spPr/>
        <p:txBody>
          <a:bodyPr/>
          <a:lstStyle/>
          <a:p>
            <a:pPr eaLnBrk="1" hangingPunct="1">
              <a:lnSpc>
                <a:spcPct val="90000"/>
              </a:lnSpc>
            </a:pPr>
            <a:r>
              <a:rPr lang="tr-TR" sz="2000" dirty="0" smtClean="0"/>
              <a:t>50 yaş üstü riskli kişilerde,</a:t>
            </a:r>
          </a:p>
          <a:p>
            <a:pPr eaLnBrk="1" hangingPunct="1">
              <a:lnSpc>
                <a:spcPct val="90000"/>
              </a:lnSpc>
            </a:pPr>
            <a:r>
              <a:rPr lang="tr-TR" sz="2000" dirty="0" smtClean="0"/>
              <a:t>Yürüme sırasında bacak semptomları olan kişilerde,</a:t>
            </a:r>
          </a:p>
          <a:p>
            <a:pPr eaLnBrk="1" hangingPunct="1">
              <a:lnSpc>
                <a:spcPct val="90000"/>
              </a:lnSpc>
            </a:pPr>
            <a:r>
              <a:rPr lang="tr-TR" sz="2000" dirty="0" smtClean="0"/>
              <a:t>70 yaş üzerindeki tüm bireylerde;</a:t>
            </a:r>
          </a:p>
          <a:p>
            <a:pPr lvl="1" eaLnBrk="1" hangingPunct="1">
              <a:lnSpc>
                <a:spcPct val="90000"/>
              </a:lnSpc>
            </a:pPr>
            <a:r>
              <a:rPr lang="tr-TR" dirty="0" err="1" smtClean="0"/>
              <a:t>periferik</a:t>
            </a:r>
            <a:r>
              <a:rPr lang="tr-TR" dirty="0" smtClean="0"/>
              <a:t> arter hastalığı açısından </a:t>
            </a:r>
            <a:r>
              <a:rPr lang="tr-TR" dirty="0" err="1" smtClean="0"/>
              <a:t>periferik</a:t>
            </a:r>
            <a:r>
              <a:rPr lang="tr-TR" dirty="0" smtClean="0"/>
              <a:t> nabızlara bakılması önerilir.</a:t>
            </a:r>
          </a:p>
          <a:p>
            <a:pPr eaLnBrk="1" hangingPunct="1">
              <a:lnSpc>
                <a:spcPct val="90000"/>
              </a:lnSpc>
              <a:buFont typeface="Wingdings 3" pitchFamily="18" charset="2"/>
              <a:buNone/>
            </a:pPr>
            <a:endParaRPr lang="tr-TR" dirty="0" smtClean="0"/>
          </a:p>
          <a:p>
            <a:pPr algn="r" eaLnBrk="1" hangingPunct="1">
              <a:lnSpc>
                <a:spcPct val="90000"/>
              </a:lnSpc>
            </a:pPr>
            <a:r>
              <a:rPr lang="tr-TR" sz="1400" dirty="0" smtClean="0"/>
              <a:t>Derecelendirme:</a:t>
            </a:r>
            <a:r>
              <a:rPr lang="tr-TR" sz="1400" b="1" dirty="0" smtClean="0"/>
              <a:t>4 puan </a:t>
            </a:r>
          </a:p>
          <a:p>
            <a:pPr algn="r" eaLnBrk="1" hangingPunct="1">
              <a:lnSpc>
                <a:spcPct val="90000"/>
              </a:lnSpc>
            </a:pPr>
            <a:r>
              <a:rPr lang="en-US" sz="1400" dirty="0" smtClean="0"/>
              <a:t>(USPSTF ‘I', 2013)</a:t>
            </a:r>
            <a:endParaRPr lang="tr-TR" sz="1400" dirty="0" smtClean="0"/>
          </a:p>
          <a:p>
            <a:pPr eaLnBrk="1" hangingPunct="1"/>
            <a:endParaRPr lang="tr-TR" sz="1400"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2988" y="274638"/>
            <a:ext cx="8101012" cy="1143000"/>
          </a:xfrm>
        </p:spPr>
        <p:txBody>
          <a:bodyPr/>
          <a:lstStyle/>
          <a:p>
            <a:pPr eaLnBrk="1" fontAlgn="auto" hangingPunct="1">
              <a:spcAft>
                <a:spcPts val="0"/>
              </a:spcAft>
              <a:defRPr/>
            </a:pPr>
            <a:r>
              <a:rPr lang="tr-TR" sz="3000" dirty="0" smtClean="0">
                <a:solidFill>
                  <a:schemeClr val="tx2">
                    <a:satMod val="130000"/>
                  </a:schemeClr>
                </a:solidFill>
              </a:rPr>
              <a:t>Serum </a:t>
            </a:r>
            <a:r>
              <a:rPr lang="tr-TR" sz="3000" dirty="0" err="1" smtClean="0">
                <a:solidFill>
                  <a:schemeClr val="tx2">
                    <a:satMod val="130000"/>
                  </a:schemeClr>
                </a:solidFill>
              </a:rPr>
              <a:t>Lipid</a:t>
            </a:r>
            <a:r>
              <a:rPr lang="tr-TR" sz="3000" dirty="0" smtClean="0">
                <a:solidFill>
                  <a:schemeClr val="tx2">
                    <a:satMod val="130000"/>
                  </a:schemeClr>
                </a:solidFill>
              </a:rPr>
              <a:t> Profili Taraması</a:t>
            </a:r>
            <a:br>
              <a:rPr lang="tr-TR" sz="3000" dirty="0" smtClean="0">
                <a:solidFill>
                  <a:schemeClr val="tx2">
                    <a:satMod val="130000"/>
                  </a:schemeClr>
                </a:solidFill>
              </a:rPr>
            </a:br>
            <a:endParaRPr lang="tr-TR" sz="3000" dirty="0">
              <a:solidFill>
                <a:schemeClr val="tx2">
                  <a:satMod val="130000"/>
                </a:schemeClr>
              </a:solidFill>
            </a:endParaRPr>
          </a:p>
        </p:txBody>
      </p:sp>
      <p:sp>
        <p:nvSpPr>
          <p:cNvPr id="68610" name="2 İçerik Yer Tutucusu"/>
          <p:cNvSpPr>
            <a:spLocks noGrp="1"/>
          </p:cNvSpPr>
          <p:nvPr>
            <p:ph idx="1"/>
          </p:nvPr>
        </p:nvSpPr>
        <p:spPr/>
        <p:txBody>
          <a:bodyPr/>
          <a:lstStyle/>
          <a:p>
            <a:pPr eaLnBrk="1" hangingPunct="1">
              <a:lnSpc>
                <a:spcPct val="90000"/>
              </a:lnSpc>
            </a:pPr>
            <a:endParaRPr lang="tr-TR" sz="3000" dirty="0" smtClean="0"/>
          </a:p>
          <a:p>
            <a:pPr eaLnBrk="1" hangingPunct="1">
              <a:lnSpc>
                <a:spcPct val="90000"/>
              </a:lnSpc>
            </a:pPr>
            <a:r>
              <a:rPr lang="tr-TR" sz="2000" dirty="0" smtClean="0"/>
              <a:t>35 yaşından büyük kişilerde,</a:t>
            </a:r>
          </a:p>
          <a:p>
            <a:pPr eaLnBrk="1" hangingPunct="1">
              <a:lnSpc>
                <a:spcPct val="90000"/>
              </a:lnSpc>
            </a:pPr>
            <a:r>
              <a:rPr lang="tr-TR" sz="2000" dirty="0" smtClean="0"/>
              <a:t>18 yaşından büyük ve risk faktörü olanlarda </a:t>
            </a:r>
            <a:r>
              <a:rPr lang="tr-TR" sz="2000" dirty="0" err="1" smtClean="0"/>
              <a:t>hiperlipidemi</a:t>
            </a:r>
            <a:r>
              <a:rPr lang="tr-TR" sz="2000" dirty="0" smtClean="0"/>
              <a:t> erken tanısı için </a:t>
            </a:r>
            <a:r>
              <a:rPr lang="tr-TR" sz="2000" b="1" dirty="0" smtClean="0"/>
              <a:t>5 yılda bir </a:t>
            </a:r>
            <a:r>
              <a:rPr lang="tr-TR" sz="2000" dirty="0" smtClean="0"/>
              <a:t>serum lipit profili taraması kuvvetle önerilir. </a:t>
            </a:r>
          </a:p>
          <a:p>
            <a:pPr eaLnBrk="1" hangingPunct="1">
              <a:lnSpc>
                <a:spcPct val="90000"/>
              </a:lnSpc>
              <a:buFont typeface="Wingdings 3" pitchFamily="18" charset="2"/>
              <a:buNone/>
            </a:pPr>
            <a:endParaRPr lang="tr-TR" sz="3000" dirty="0" smtClean="0"/>
          </a:p>
          <a:p>
            <a:pPr algn="r" eaLnBrk="1" hangingPunct="1">
              <a:lnSpc>
                <a:spcPct val="90000"/>
              </a:lnSpc>
            </a:pPr>
            <a:r>
              <a:rPr lang="tr-TR" sz="1400" dirty="0" smtClean="0"/>
              <a:t>Derecelendirme:</a:t>
            </a:r>
            <a:r>
              <a:rPr lang="tr-TR" sz="1400" b="1" dirty="0" smtClean="0"/>
              <a:t>5 puan </a:t>
            </a:r>
          </a:p>
          <a:p>
            <a:pPr algn="r" eaLnBrk="1" hangingPunct="1">
              <a:lnSpc>
                <a:spcPct val="90000"/>
              </a:lnSpc>
            </a:pPr>
            <a:r>
              <a:rPr lang="en-US" sz="1400" dirty="0" smtClean="0"/>
              <a:t>(USPSTF 'A', 2008)</a:t>
            </a:r>
            <a:endParaRPr lang="tr-TR" sz="1400" dirty="0" smtClean="0"/>
          </a:p>
          <a:p>
            <a:pPr eaLnBrk="1" hangingPunct="1">
              <a:lnSpc>
                <a:spcPct val="90000"/>
              </a:lnSpc>
            </a:pPr>
            <a:endParaRPr lang="tr-TR" sz="1400" dirty="0" smtClean="0"/>
          </a:p>
          <a:p>
            <a:pPr lvl="1" eaLnBrk="1" hangingPunct="1">
              <a:lnSpc>
                <a:spcPct val="90000"/>
              </a:lnSpc>
            </a:pPr>
            <a:r>
              <a:rPr lang="tr-TR" sz="1800" dirty="0" smtClean="0"/>
              <a:t>En az 12 saat açlıktan sonra!</a:t>
            </a:r>
          </a:p>
          <a:p>
            <a:pPr eaLnBrk="1" hangingPunct="1">
              <a:lnSpc>
                <a:spcPct val="90000"/>
              </a:lnSpc>
            </a:pPr>
            <a:endParaRPr lang="tr-TR" sz="30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000" dirty="0" smtClean="0">
                <a:solidFill>
                  <a:schemeClr val="tx2">
                    <a:satMod val="130000"/>
                  </a:schemeClr>
                </a:solidFill>
              </a:rPr>
              <a:t>Kan Basıncı Ölçümü</a:t>
            </a:r>
            <a:endParaRPr lang="tr-TR" sz="3000" dirty="0">
              <a:solidFill>
                <a:schemeClr val="tx2">
                  <a:satMod val="130000"/>
                </a:schemeClr>
              </a:solidFill>
            </a:endParaRPr>
          </a:p>
        </p:txBody>
      </p:sp>
      <p:sp>
        <p:nvSpPr>
          <p:cNvPr id="67586" name="2 İçerik Yer Tutucusu"/>
          <p:cNvSpPr>
            <a:spLocks noGrp="1"/>
          </p:cNvSpPr>
          <p:nvPr>
            <p:ph idx="1"/>
          </p:nvPr>
        </p:nvSpPr>
        <p:spPr/>
        <p:txBody>
          <a:bodyPr/>
          <a:lstStyle/>
          <a:p>
            <a:pPr eaLnBrk="1" hangingPunct="1"/>
            <a:endParaRPr lang="tr-TR" sz="2200" dirty="0" smtClean="0"/>
          </a:p>
          <a:p>
            <a:pPr eaLnBrk="1" hangingPunct="1"/>
            <a:r>
              <a:rPr lang="tr-TR" sz="2000" dirty="0" smtClean="0"/>
              <a:t>18 yaşından büyük tüm bireylerde hipertansiyon tanısının erken tespiti için </a:t>
            </a:r>
            <a:r>
              <a:rPr lang="tr-TR" sz="2000" b="1" dirty="0" smtClean="0"/>
              <a:t>yılda en az bir kez</a:t>
            </a:r>
            <a:r>
              <a:rPr lang="tr-TR" sz="2000" dirty="0" smtClean="0"/>
              <a:t> kan basıncı ölçümü kuvvetle önerilir. </a:t>
            </a:r>
          </a:p>
          <a:p>
            <a:pPr eaLnBrk="1" hangingPunct="1">
              <a:buFont typeface="Wingdings 3" pitchFamily="18" charset="2"/>
              <a:buNone/>
            </a:pPr>
            <a:endParaRPr lang="tr-TR" dirty="0" smtClean="0"/>
          </a:p>
          <a:p>
            <a:pPr algn="r" eaLnBrk="1" hangingPunct="1"/>
            <a:r>
              <a:rPr lang="tr-TR" sz="1400" dirty="0" smtClean="0"/>
              <a:t>Derecelendirme:</a:t>
            </a:r>
            <a:r>
              <a:rPr lang="tr-TR" sz="1400" b="1" dirty="0" smtClean="0"/>
              <a:t>5 puan </a:t>
            </a:r>
          </a:p>
          <a:p>
            <a:pPr algn="r" eaLnBrk="1" hangingPunct="1"/>
            <a:r>
              <a:rPr lang="en-US" sz="1400" dirty="0" smtClean="0"/>
              <a:t>(USPSTF 'A', 20</a:t>
            </a:r>
            <a:r>
              <a:rPr lang="tr-TR" sz="1400" dirty="0" smtClean="0"/>
              <a:t>15</a:t>
            </a:r>
            <a:r>
              <a:rPr lang="en-US" sz="1400" dirty="0" smtClean="0"/>
              <a:t>)</a:t>
            </a:r>
            <a:endParaRPr lang="tr-TR" sz="1400" dirty="0" smtClean="0"/>
          </a:p>
          <a:p>
            <a:pPr eaLnBrk="1" hangingPunct="1"/>
            <a:endParaRPr lang="tr-TR"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000" dirty="0" smtClean="0">
                <a:solidFill>
                  <a:schemeClr val="tx2">
                    <a:satMod val="130000"/>
                  </a:schemeClr>
                </a:solidFill>
              </a:rPr>
              <a:t> Açlık Kan Şekeri Ölçümleri                          </a:t>
            </a:r>
            <a:endParaRPr lang="tr-TR" sz="3000" dirty="0">
              <a:solidFill>
                <a:schemeClr val="tx2">
                  <a:satMod val="130000"/>
                </a:schemeClr>
              </a:solidFill>
            </a:endParaRPr>
          </a:p>
        </p:txBody>
      </p:sp>
      <p:sp>
        <p:nvSpPr>
          <p:cNvPr id="69634" name="2 İçerik Yer Tutucusu"/>
          <p:cNvSpPr>
            <a:spLocks noGrp="1"/>
          </p:cNvSpPr>
          <p:nvPr>
            <p:ph idx="1"/>
          </p:nvPr>
        </p:nvSpPr>
        <p:spPr/>
        <p:txBody>
          <a:bodyPr/>
          <a:lstStyle/>
          <a:p>
            <a:pPr indent="-255588" eaLnBrk="1" hangingPunct="1">
              <a:lnSpc>
                <a:spcPct val="90000"/>
              </a:lnSpc>
              <a:buFont typeface="Wingdings 3" pitchFamily="18" charset="2"/>
              <a:buChar char=""/>
            </a:pPr>
            <a:r>
              <a:rPr lang="tr-TR" sz="2000" dirty="0" smtClean="0"/>
              <a:t>45 yaşın üzerinde herkese </a:t>
            </a:r>
          </a:p>
          <a:p>
            <a:pPr indent="-255588" eaLnBrk="1" hangingPunct="1">
              <a:lnSpc>
                <a:spcPct val="90000"/>
              </a:lnSpc>
              <a:buFont typeface="Wingdings 3" pitchFamily="18" charset="2"/>
              <a:buChar char=""/>
            </a:pPr>
            <a:r>
              <a:rPr lang="tr-TR" sz="2000" dirty="0" smtClean="0"/>
              <a:t>Risk faktörlerini barındıran kişilere </a:t>
            </a:r>
            <a:r>
              <a:rPr lang="tr-TR" sz="2000" b="1" dirty="0" smtClean="0"/>
              <a:t>3 yılda bir</a:t>
            </a:r>
            <a:r>
              <a:rPr lang="tr-TR" sz="2000" dirty="0" smtClean="0"/>
              <a:t>,</a:t>
            </a:r>
          </a:p>
          <a:p>
            <a:pPr marL="620713" lvl="1" eaLnBrk="1" hangingPunct="1">
              <a:lnSpc>
                <a:spcPct val="90000"/>
              </a:lnSpc>
              <a:spcBef>
                <a:spcPts val="325"/>
              </a:spcBef>
            </a:pPr>
            <a:r>
              <a:rPr lang="tr-TR" dirty="0" smtClean="0"/>
              <a:t>Açlık plazma </a:t>
            </a:r>
            <a:r>
              <a:rPr lang="tr-TR" dirty="0" err="1" smtClean="0"/>
              <a:t>glukozu</a:t>
            </a:r>
            <a:r>
              <a:rPr lang="tr-TR" dirty="0" smtClean="0"/>
              <a:t>, </a:t>
            </a:r>
          </a:p>
          <a:p>
            <a:pPr marL="620713" lvl="1" eaLnBrk="1" hangingPunct="1">
              <a:lnSpc>
                <a:spcPct val="90000"/>
              </a:lnSpc>
              <a:spcBef>
                <a:spcPts val="325"/>
              </a:spcBef>
            </a:pPr>
            <a:r>
              <a:rPr lang="tr-TR" dirty="0" smtClean="0"/>
              <a:t>HbA1c veya OGTT ile diyabet taraması yapılması kuvvetle önerilir. </a:t>
            </a:r>
          </a:p>
          <a:p>
            <a:pPr indent="-255588" algn="r" eaLnBrk="1" hangingPunct="1">
              <a:lnSpc>
                <a:spcPct val="90000"/>
              </a:lnSpc>
              <a:buFont typeface="Wingdings 3" pitchFamily="18" charset="2"/>
              <a:buChar char=""/>
            </a:pPr>
            <a:r>
              <a:rPr lang="tr-TR" sz="1400" dirty="0" smtClean="0"/>
              <a:t>Derecelendirme:5 puan </a:t>
            </a:r>
          </a:p>
          <a:p>
            <a:pPr indent="-255588" algn="r" eaLnBrk="1" hangingPunct="1">
              <a:lnSpc>
                <a:spcPct val="90000"/>
              </a:lnSpc>
              <a:buFont typeface="Wingdings 3" pitchFamily="18" charset="2"/>
              <a:buChar char=""/>
            </a:pPr>
            <a:r>
              <a:rPr lang="tr-TR" sz="1400" dirty="0" smtClean="0"/>
              <a:t>(USPSTF 'B' </a:t>
            </a:r>
            <a:r>
              <a:rPr lang="tr-TR" sz="1400" dirty="0" err="1" smtClean="0"/>
              <a:t>level</a:t>
            </a:r>
            <a:r>
              <a:rPr lang="tr-TR" sz="1400" dirty="0" smtClean="0"/>
              <a:t> </a:t>
            </a:r>
            <a:r>
              <a:rPr lang="tr-TR" sz="1400" dirty="0" err="1" smtClean="0"/>
              <a:t>recommendation</a:t>
            </a:r>
            <a:r>
              <a:rPr lang="tr-TR" sz="1400" dirty="0" smtClean="0"/>
              <a:t>, 2008)</a:t>
            </a:r>
          </a:p>
          <a:p>
            <a:pPr indent="-255588" eaLnBrk="1" hangingPunct="1">
              <a:lnSpc>
                <a:spcPct val="90000"/>
              </a:lnSpc>
            </a:pPr>
            <a:endParaRPr lang="tr-TR" sz="3000" dirty="0" smtClean="0"/>
          </a:p>
          <a:p>
            <a:pPr marL="620713" lvl="1" eaLnBrk="1" hangingPunct="1">
              <a:lnSpc>
                <a:spcPct val="90000"/>
              </a:lnSpc>
              <a:spcBef>
                <a:spcPts val="325"/>
              </a:spcBef>
            </a:pPr>
            <a:endParaRPr lang="tr-TR" sz="1800" dirty="0" smtClean="0"/>
          </a:p>
          <a:p>
            <a:pPr marL="620713" lvl="1" eaLnBrk="1" hangingPunct="1">
              <a:lnSpc>
                <a:spcPct val="90000"/>
              </a:lnSpc>
              <a:spcBef>
                <a:spcPts val="325"/>
              </a:spcBef>
            </a:pPr>
            <a:r>
              <a:rPr lang="tr-TR" sz="1800" dirty="0" smtClean="0"/>
              <a:t>“40 yaşından itibaren 3 yılda bir, tercihen APG ile diyabet taraması yapılmalıdır.” </a:t>
            </a:r>
          </a:p>
          <a:p>
            <a:pPr marL="620713" lvl="1" eaLnBrk="1" hangingPunct="1">
              <a:lnSpc>
                <a:spcPct val="90000"/>
              </a:lnSpc>
              <a:spcBef>
                <a:spcPts val="325"/>
              </a:spcBef>
              <a:buFont typeface="Verdana" pitchFamily="34" charset="0"/>
              <a:buNone/>
            </a:pPr>
            <a:r>
              <a:rPr lang="tr-TR" sz="1600" dirty="0" smtClean="0">
                <a:solidFill>
                  <a:srgbClr val="CC0000"/>
                </a:solidFill>
              </a:rPr>
              <a:t>                                                                              TEMD 2017</a:t>
            </a:r>
          </a:p>
          <a:p>
            <a:pPr indent="-255588" eaLnBrk="1" hangingPunct="1">
              <a:lnSpc>
                <a:spcPct val="90000"/>
              </a:lnSpc>
              <a:buFont typeface="Wingdings 3" pitchFamily="18" charset="2"/>
              <a:buNone/>
            </a:pPr>
            <a:endParaRPr lang="tr-TR" sz="1600" dirty="0" smtClean="0">
              <a:solidFill>
                <a:srgbClr val="CC000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31913" y="274638"/>
            <a:ext cx="7602537" cy="1143000"/>
          </a:xfrm>
        </p:spPr>
        <p:txBody>
          <a:bodyPr>
            <a:normAutofit/>
          </a:bodyPr>
          <a:lstStyle/>
          <a:p>
            <a:pPr eaLnBrk="1" fontAlgn="auto" hangingPunct="1">
              <a:spcAft>
                <a:spcPts val="0"/>
              </a:spcAft>
              <a:defRPr/>
            </a:pPr>
            <a:r>
              <a:rPr lang="tr-TR" sz="2800" dirty="0" err="1" smtClean="0">
                <a:solidFill>
                  <a:schemeClr val="tx2">
                    <a:satMod val="130000"/>
                  </a:schemeClr>
                </a:solidFill>
              </a:rPr>
              <a:t>Diabetes</a:t>
            </a:r>
            <a:r>
              <a:rPr lang="tr-TR" sz="2800" dirty="0" smtClean="0">
                <a:solidFill>
                  <a:schemeClr val="tx2">
                    <a:satMod val="130000"/>
                  </a:schemeClr>
                </a:solidFill>
              </a:rPr>
              <a:t> </a:t>
            </a:r>
            <a:r>
              <a:rPr lang="tr-TR" sz="2800" dirty="0" err="1" smtClean="0">
                <a:solidFill>
                  <a:schemeClr val="tx2">
                    <a:satMod val="130000"/>
                  </a:schemeClr>
                </a:solidFill>
              </a:rPr>
              <a:t>Mellitus</a:t>
            </a:r>
            <a:r>
              <a:rPr lang="tr-TR" sz="2800" dirty="0" smtClean="0">
                <a:solidFill>
                  <a:schemeClr val="tx2">
                    <a:satMod val="130000"/>
                  </a:schemeClr>
                </a:solidFill>
              </a:rPr>
              <a:t> İçin Risk Faktörleri</a:t>
            </a:r>
            <a:endParaRPr lang="tr-TR" sz="2800" dirty="0">
              <a:solidFill>
                <a:schemeClr val="tx2">
                  <a:satMod val="130000"/>
                </a:schemeClr>
              </a:solidFill>
            </a:endParaRPr>
          </a:p>
        </p:txBody>
      </p:sp>
      <p:sp>
        <p:nvSpPr>
          <p:cNvPr id="70658" name="2 İçerik Yer Tutucusu"/>
          <p:cNvSpPr>
            <a:spLocks noGrp="1"/>
          </p:cNvSpPr>
          <p:nvPr>
            <p:ph idx="1"/>
          </p:nvPr>
        </p:nvSpPr>
        <p:spPr/>
        <p:txBody>
          <a:bodyPr/>
          <a:lstStyle/>
          <a:p>
            <a:pPr eaLnBrk="1" hangingPunct="1">
              <a:spcAft>
                <a:spcPct val="0"/>
              </a:spcAft>
            </a:pPr>
            <a:r>
              <a:rPr lang="tr-TR" sz="1600" dirty="0" smtClean="0"/>
              <a:t>BMI≥25kg / m² (bel çevresi kadında &gt;88 cm, erkekte &gt;102 cm) </a:t>
            </a:r>
          </a:p>
          <a:p>
            <a:pPr eaLnBrk="1" hangingPunct="1">
              <a:spcAft>
                <a:spcPct val="0"/>
              </a:spcAft>
            </a:pPr>
            <a:r>
              <a:rPr lang="tr-TR" sz="1600" dirty="0" smtClean="0"/>
              <a:t>Fiziksel </a:t>
            </a:r>
            <a:r>
              <a:rPr lang="tr-TR" sz="1600" dirty="0" err="1" smtClean="0"/>
              <a:t>inaktivite</a:t>
            </a:r>
            <a:r>
              <a:rPr lang="tr-TR" sz="1600" dirty="0" smtClean="0"/>
              <a:t>  </a:t>
            </a:r>
          </a:p>
          <a:p>
            <a:pPr eaLnBrk="1" hangingPunct="1">
              <a:spcAft>
                <a:spcPct val="0"/>
              </a:spcAft>
            </a:pPr>
            <a:r>
              <a:rPr lang="tr-TR" sz="1600" dirty="0" smtClean="0"/>
              <a:t>Birinci derece yakınında DM öyküsü </a:t>
            </a:r>
          </a:p>
          <a:p>
            <a:pPr eaLnBrk="1" hangingPunct="1">
              <a:spcAft>
                <a:spcPct val="0"/>
              </a:spcAft>
            </a:pPr>
            <a:r>
              <a:rPr lang="tr-TR" sz="1600" dirty="0" smtClean="0"/>
              <a:t>4.1 </a:t>
            </a:r>
            <a:r>
              <a:rPr lang="tr-TR" sz="1600" dirty="0" err="1" smtClean="0"/>
              <a:t>kg’ın</a:t>
            </a:r>
            <a:r>
              <a:rPr lang="tr-TR" sz="1600" dirty="0" smtClean="0"/>
              <a:t> üstünde bebek doğurma öyküsü </a:t>
            </a:r>
          </a:p>
          <a:p>
            <a:pPr eaLnBrk="1" hangingPunct="1">
              <a:spcAft>
                <a:spcPct val="0"/>
              </a:spcAft>
            </a:pPr>
            <a:r>
              <a:rPr lang="tr-TR" sz="1600" dirty="0" err="1" smtClean="0"/>
              <a:t>Gestasyonel</a:t>
            </a:r>
            <a:r>
              <a:rPr lang="tr-TR" sz="1600" dirty="0" smtClean="0"/>
              <a:t> DM öyküsü </a:t>
            </a:r>
          </a:p>
          <a:p>
            <a:pPr eaLnBrk="1" hangingPunct="1">
              <a:spcAft>
                <a:spcPct val="0"/>
              </a:spcAft>
            </a:pPr>
            <a:r>
              <a:rPr lang="tr-TR" sz="1600" dirty="0" smtClean="0"/>
              <a:t>Hipertansiyon </a:t>
            </a:r>
          </a:p>
          <a:p>
            <a:pPr eaLnBrk="1" hangingPunct="1">
              <a:spcAft>
                <a:spcPct val="0"/>
              </a:spcAft>
            </a:pPr>
            <a:r>
              <a:rPr lang="tr-TR" sz="1600" dirty="0" smtClean="0"/>
              <a:t>HDL&lt;35 mg/</a:t>
            </a:r>
            <a:r>
              <a:rPr lang="tr-TR" sz="1600" dirty="0" err="1" smtClean="0"/>
              <a:t>dl</a:t>
            </a:r>
            <a:r>
              <a:rPr lang="tr-TR" sz="1600" dirty="0" smtClean="0"/>
              <a:t> veya TG&gt;250 mg/</a:t>
            </a:r>
            <a:r>
              <a:rPr lang="tr-TR" sz="1600" dirty="0" err="1" smtClean="0"/>
              <a:t>dl</a:t>
            </a:r>
            <a:r>
              <a:rPr lang="tr-TR" sz="1600" dirty="0" smtClean="0"/>
              <a:t> </a:t>
            </a:r>
          </a:p>
          <a:p>
            <a:pPr eaLnBrk="1" hangingPunct="1">
              <a:spcAft>
                <a:spcPct val="0"/>
              </a:spcAft>
            </a:pPr>
            <a:r>
              <a:rPr lang="tr-TR" sz="1600" dirty="0" err="1" smtClean="0"/>
              <a:t>Polikistik</a:t>
            </a:r>
            <a:r>
              <a:rPr lang="tr-TR" sz="1600" dirty="0" smtClean="0"/>
              <a:t> </a:t>
            </a:r>
            <a:r>
              <a:rPr lang="tr-TR" sz="1600" dirty="0" err="1" smtClean="0"/>
              <a:t>over</a:t>
            </a:r>
            <a:r>
              <a:rPr lang="tr-TR" sz="1600" dirty="0" smtClean="0"/>
              <a:t> öyküsü </a:t>
            </a:r>
          </a:p>
          <a:p>
            <a:pPr eaLnBrk="1" hangingPunct="1">
              <a:spcAft>
                <a:spcPct val="0"/>
              </a:spcAft>
            </a:pPr>
            <a:r>
              <a:rPr lang="tr-TR" sz="1600" dirty="0" smtClean="0"/>
              <a:t>BGT veya BAG öyküsü </a:t>
            </a:r>
          </a:p>
          <a:p>
            <a:pPr eaLnBrk="1" hangingPunct="1">
              <a:spcAft>
                <a:spcPct val="0"/>
              </a:spcAft>
            </a:pPr>
            <a:r>
              <a:rPr lang="tr-TR" sz="1600" dirty="0" err="1" smtClean="0"/>
              <a:t>Kardiyovasküler</a:t>
            </a:r>
            <a:r>
              <a:rPr lang="tr-TR" sz="1600" dirty="0" smtClean="0"/>
              <a:t> hastalık </a:t>
            </a:r>
          </a:p>
          <a:p>
            <a:pPr eaLnBrk="1" hangingPunct="1">
              <a:spcAft>
                <a:spcPct val="0"/>
              </a:spcAft>
            </a:pPr>
            <a:r>
              <a:rPr lang="tr-TR" sz="1600" dirty="0" err="1" smtClean="0"/>
              <a:t>İnsülin</a:t>
            </a:r>
            <a:r>
              <a:rPr lang="tr-TR" sz="1600" dirty="0" smtClean="0"/>
              <a:t> rezistansı ile ilgili klinik durumlar</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000" dirty="0" smtClean="0">
                <a:solidFill>
                  <a:schemeClr val="tx2">
                    <a:satMod val="130000"/>
                  </a:schemeClr>
                </a:solidFill>
              </a:rPr>
              <a:t>DM Tanısı Alan Bireylerde;</a:t>
            </a:r>
            <a:endParaRPr lang="tr-TR" sz="3000" dirty="0">
              <a:solidFill>
                <a:schemeClr val="tx2">
                  <a:satMod val="130000"/>
                </a:schemeClr>
              </a:solidFill>
            </a:endParaRPr>
          </a:p>
        </p:txBody>
      </p:sp>
      <p:sp>
        <p:nvSpPr>
          <p:cNvPr id="71682" name="2 İçerik Yer Tutucusu"/>
          <p:cNvSpPr>
            <a:spLocks noGrp="1"/>
          </p:cNvSpPr>
          <p:nvPr>
            <p:ph idx="1"/>
          </p:nvPr>
        </p:nvSpPr>
        <p:spPr/>
        <p:txBody>
          <a:bodyPr/>
          <a:lstStyle/>
          <a:p>
            <a:pPr eaLnBrk="1" hangingPunct="1"/>
            <a:endParaRPr lang="tr-TR" sz="2200" dirty="0" smtClean="0"/>
          </a:p>
          <a:p>
            <a:pPr eaLnBrk="1" hangingPunct="1"/>
            <a:r>
              <a:rPr lang="tr-TR" sz="2000" dirty="0" smtClean="0"/>
              <a:t>Yıllık </a:t>
            </a:r>
            <a:r>
              <a:rPr lang="tr-TR" sz="2000" dirty="0" err="1" smtClean="0"/>
              <a:t>albumin</a:t>
            </a:r>
            <a:r>
              <a:rPr lang="tr-TR" sz="2000" dirty="0" smtClean="0"/>
              <a:t> </a:t>
            </a:r>
            <a:r>
              <a:rPr lang="tr-TR" sz="2000" dirty="0" err="1" smtClean="0"/>
              <a:t>ekskresyonu</a:t>
            </a:r>
            <a:r>
              <a:rPr lang="tr-TR" sz="2000" dirty="0" smtClean="0"/>
              <a:t>, GFR ve serum </a:t>
            </a:r>
            <a:r>
              <a:rPr lang="tr-TR" sz="2000" dirty="0" err="1" smtClean="0"/>
              <a:t>kreatini</a:t>
            </a:r>
            <a:r>
              <a:rPr lang="tr-TR" sz="2000" dirty="0" smtClean="0"/>
              <a:t> bakılması için yönlendirilmesi</a:t>
            </a:r>
          </a:p>
          <a:p>
            <a:pPr eaLnBrk="1" hangingPunct="1"/>
            <a:r>
              <a:rPr lang="tr-TR" sz="2000" dirty="0" smtClean="0"/>
              <a:t>Yıllık göz taraması için yönlendirilmesi</a:t>
            </a:r>
          </a:p>
          <a:p>
            <a:pPr eaLnBrk="1" hangingPunct="1"/>
            <a:r>
              <a:rPr lang="tr-TR" sz="2000" dirty="0" smtClean="0"/>
              <a:t>Yıllık </a:t>
            </a:r>
            <a:r>
              <a:rPr lang="tr-TR" sz="2000" dirty="0" err="1" smtClean="0"/>
              <a:t>lipid</a:t>
            </a:r>
            <a:r>
              <a:rPr lang="tr-TR" sz="2000" dirty="0" smtClean="0"/>
              <a:t> profili bakılması (hedef LDL, KAH olanlarda 70 mg/</a:t>
            </a:r>
            <a:r>
              <a:rPr lang="tr-TR" sz="2000" dirty="0" err="1" smtClean="0"/>
              <a:t>dl</a:t>
            </a:r>
            <a:r>
              <a:rPr lang="tr-TR" sz="2000" dirty="0" smtClean="0"/>
              <a:t>, olmayanlarda 100 mg/</a:t>
            </a:r>
            <a:r>
              <a:rPr lang="tr-TR" sz="2000" dirty="0" err="1" smtClean="0"/>
              <a:t>dl</a:t>
            </a:r>
            <a:r>
              <a:rPr lang="tr-TR" sz="2000" dirty="0" smtClean="0"/>
              <a:t>) </a:t>
            </a:r>
          </a:p>
          <a:p>
            <a:pPr eaLnBrk="1" hangingPunct="1"/>
            <a:r>
              <a:rPr lang="tr-TR" sz="2000" dirty="0" smtClean="0"/>
              <a:t>Kan basıncı hedefinin &lt;140/80 </a:t>
            </a:r>
            <a:r>
              <a:rPr lang="tr-TR" sz="2000" dirty="0" err="1" smtClean="0"/>
              <a:t>mmHg</a:t>
            </a:r>
            <a:r>
              <a:rPr lang="tr-TR" sz="2000" dirty="0" smtClean="0"/>
              <a:t> tutulması  </a:t>
            </a:r>
          </a:p>
          <a:p>
            <a:pPr eaLnBrk="1" hangingPunct="1">
              <a:buNone/>
            </a:pPr>
            <a:endParaRPr lang="tr-TR" sz="2000" dirty="0" smtClean="0"/>
          </a:p>
          <a:p>
            <a:pPr eaLnBrk="1" hangingPunct="1"/>
            <a:endParaRPr lang="tr-TR" sz="1200" dirty="0" smtClean="0"/>
          </a:p>
          <a:p>
            <a:pPr eaLnBrk="1" hangingPunct="1"/>
            <a:r>
              <a:rPr lang="tr-TR" sz="1200" dirty="0" smtClean="0">
                <a:sym typeface="Wingdings" pitchFamily="2" charset="2"/>
              </a:rPr>
              <a:t>KB </a:t>
            </a:r>
            <a:r>
              <a:rPr lang="tr-TR" sz="1200" dirty="0" smtClean="0"/>
              <a:t>&gt;140/90 </a:t>
            </a:r>
            <a:r>
              <a:rPr lang="tr-TR" sz="1200" dirty="0" err="1" smtClean="0"/>
              <a:t>mmHg</a:t>
            </a:r>
            <a:r>
              <a:rPr lang="tr-TR" sz="1200" dirty="0" smtClean="0"/>
              <a:t> ise ilaç tedavisine başlanmalı, tedavi hedefi </a:t>
            </a:r>
            <a:r>
              <a:rPr lang="tr-TR" sz="1200" dirty="0" err="1" smtClean="0"/>
              <a:t>sistolik</a:t>
            </a:r>
            <a:r>
              <a:rPr lang="tr-TR" sz="1200" dirty="0" smtClean="0"/>
              <a:t> KB 130–139 </a:t>
            </a:r>
            <a:r>
              <a:rPr lang="tr-TR" sz="1200" dirty="0" err="1" smtClean="0"/>
              <a:t>mmHg</a:t>
            </a:r>
            <a:r>
              <a:rPr lang="tr-TR" sz="1200" dirty="0" smtClean="0"/>
              <a:t> ve </a:t>
            </a:r>
            <a:r>
              <a:rPr lang="tr-TR" sz="1200" dirty="0" err="1" smtClean="0"/>
              <a:t>diyastolik</a:t>
            </a:r>
            <a:r>
              <a:rPr lang="tr-TR" sz="1200" dirty="0" smtClean="0"/>
              <a:t> KB 80-89 </a:t>
            </a:r>
            <a:r>
              <a:rPr lang="tr-TR" sz="1200" dirty="0" err="1" smtClean="0"/>
              <a:t>mmHg</a:t>
            </a:r>
            <a:r>
              <a:rPr lang="tr-TR" sz="1200" dirty="0" smtClean="0"/>
              <a:t> olmalıdır.</a:t>
            </a:r>
          </a:p>
          <a:p>
            <a:pPr eaLnBrk="1" hangingPunct="1">
              <a:buNone/>
            </a:pPr>
            <a:r>
              <a:rPr lang="tr-TR" sz="1200" dirty="0" smtClean="0">
                <a:solidFill>
                  <a:srgbClr val="FF0000"/>
                </a:solidFill>
              </a:rPr>
              <a:t>                                                                                                 TÜRK HT UZLAŞI RAPORU</a:t>
            </a:r>
          </a:p>
          <a:p>
            <a:pPr eaLnBrk="1" hangingPunct="1">
              <a:buNone/>
            </a:pPr>
            <a:endParaRPr lang="tr-TR" sz="20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000" dirty="0" err="1" smtClean="0">
                <a:solidFill>
                  <a:schemeClr val="tx2">
                    <a:satMod val="130000"/>
                  </a:schemeClr>
                </a:solidFill>
              </a:rPr>
              <a:t>Tiroid</a:t>
            </a:r>
            <a:r>
              <a:rPr lang="tr-TR" sz="3000" dirty="0" smtClean="0">
                <a:solidFill>
                  <a:schemeClr val="tx2">
                    <a:satMod val="130000"/>
                  </a:schemeClr>
                </a:solidFill>
              </a:rPr>
              <a:t> Fonksiyon Anomalileri</a:t>
            </a:r>
            <a:endParaRPr lang="tr-TR" sz="3000" dirty="0">
              <a:solidFill>
                <a:schemeClr val="tx2">
                  <a:satMod val="130000"/>
                </a:schemeClr>
              </a:solidFill>
            </a:endParaRPr>
          </a:p>
        </p:txBody>
      </p:sp>
      <p:sp>
        <p:nvSpPr>
          <p:cNvPr id="73730" name="2 İçerik Yer Tutucusu"/>
          <p:cNvSpPr>
            <a:spLocks noGrp="1"/>
          </p:cNvSpPr>
          <p:nvPr>
            <p:ph idx="1"/>
          </p:nvPr>
        </p:nvSpPr>
        <p:spPr/>
        <p:txBody>
          <a:bodyPr/>
          <a:lstStyle/>
          <a:p>
            <a:pPr eaLnBrk="1" hangingPunct="1"/>
            <a:r>
              <a:rPr lang="tr-TR" sz="2000" dirty="0" smtClean="0"/>
              <a:t>Ailesinde </a:t>
            </a:r>
            <a:r>
              <a:rPr lang="tr-TR" sz="2000" dirty="0" err="1" smtClean="0"/>
              <a:t>tiroid</a:t>
            </a:r>
            <a:r>
              <a:rPr lang="tr-TR" sz="2000" dirty="0" smtClean="0"/>
              <a:t> hastalığı öyküsü bulunanlara ilk muayenede,</a:t>
            </a:r>
          </a:p>
          <a:p>
            <a:pPr eaLnBrk="1" hangingPunct="1"/>
            <a:r>
              <a:rPr lang="tr-TR" sz="2000" dirty="0" smtClean="0"/>
              <a:t>35 yaşın üzerindeki tüm erişkinlere</a:t>
            </a:r>
            <a:r>
              <a:rPr lang="tr-TR" sz="2200" dirty="0" smtClean="0"/>
              <a:t>,</a:t>
            </a:r>
          </a:p>
          <a:p>
            <a:pPr lvl="1" eaLnBrk="1" hangingPunct="1"/>
            <a:r>
              <a:rPr lang="tr-TR" sz="1800" b="1" dirty="0" smtClean="0"/>
              <a:t>5 yılda bir </a:t>
            </a:r>
            <a:r>
              <a:rPr lang="tr-TR" sz="1800" dirty="0" err="1" smtClean="0"/>
              <a:t>tiroid</a:t>
            </a:r>
            <a:r>
              <a:rPr lang="tr-TR" sz="1800" dirty="0" smtClean="0"/>
              <a:t> fonksiyon testlerinin (TSH) yapılması kuvvetle önerilir. </a:t>
            </a:r>
          </a:p>
          <a:p>
            <a:pPr lvl="1" eaLnBrk="1" hangingPunct="1"/>
            <a:endParaRPr lang="tr-TR" dirty="0" smtClean="0"/>
          </a:p>
          <a:p>
            <a:pPr algn="r" eaLnBrk="1" hangingPunct="1"/>
            <a:r>
              <a:rPr lang="tr-TR" sz="1400" dirty="0" smtClean="0"/>
              <a:t>Derecelendirme:</a:t>
            </a:r>
            <a:r>
              <a:rPr lang="tr-TR" sz="1400" b="1" dirty="0" smtClean="0"/>
              <a:t>5 puan </a:t>
            </a:r>
          </a:p>
          <a:p>
            <a:pPr algn="r" eaLnBrk="1" hangingPunct="1"/>
            <a:r>
              <a:rPr lang="en-US" sz="1400" dirty="0" smtClean="0"/>
              <a:t>(USPSTF ‘I', 2004)</a:t>
            </a:r>
            <a:endParaRPr lang="tr-TR" sz="1400" dirty="0" smtClean="0"/>
          </a:p>
          <a:p>
            <a:pPr algn="r" eaLnBrk="1" hangingPunct="1"/>
            <a:endParaRPr lang="tr-TR" sz="14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200" dirty="0" err="1" smtClean="0">
                <a:solidFill>
                  <a:schemeClr val="tx2">
                    <a:satMod val="130000"/>
                  </a:schemeClr>
                </a:solidFill>
              </a:rPr>
              <a:t>Obezite</a:t>
            </a:r>
            <a:r>
              <a:rPr lang="tr-TR" sz="3200" dirty="0" smtClean="0">
                <a:solidFill>
                  <a:schemeClr val="tx2">
                    <a:satMod val="130000"/>
                  </a:schemeClr>
                </a:solidFill>
              </a:rPr>
              <a:t> Taraması</a:t>
            </a:r>
            <a:endParaRPr lang="tr-TR" sz="3200" dirty="0">
              <a:solidFill>
                <a:schemeClr val="tx2">
                  <a:satMod val="130000"/>
                </a:schemeClr>
              </a:solidFill>
            </a:endParaRPr>
          </a:p>
        </p:txBody>
      </p:sp>
      <p:sp>
        <p:nvSpPr>
          <p:cNvPr id="74754" name="2 İçerik Yer Tutucusu"/>
          <p:cNvSpPr>
            <a:spLocks noGrp="1"/>
          </p:cNvSpPr>
          <p:nvPr>
            <p:ph idx="1"/>
          </p:nvPr>
        </p:nvSpPr>
        <p:spPr/>
        <p:txBody>
          <a:bodyPr/>
          <a:lstStyle/>
          <a:p>
            <a:pPr eaLnBrk="1" hangingPunct="1"/>
            <a:endParaRPr lang="tr-TR" dirty="0" smtClean="0"/>
          </a:p>
          <a:p>
            <a:pPr eaLnBrk="1" hangingPunct="1"/>
            <a:r>
              <a:rPr lang="tr-TR" sz="2000" dirty="0" smtClean="0"/>
              <a:t>18-65 yaş grubunda </a:t>
            </a:r>
            <a:r>
              <a:rPr lang="tr-TR" sz="2000" b="1" dirty="0" smtClean="0"/>
              <a:t>en az yılda bir kez </a:t>
            </a:r>
            <a:r>
              <a:rPr lang="tr-TR" sz="2000" dirty="0" smtClean="0"/>
              <a:t>ağırlık, boy, VKİ ve bel çevresi ölçümleri kuvvetle önerilir. </a:t>
            </a:r>
          </a:p>
          <a:p>
            <a:pPr eaLnBrk="1" hangingPunct="1">
              <a:buFont typeface="Wingdings 3" pitchFamily="18" charset="2"/>
              <a:buNone/>
            </a:pPr>
            <a:endParaRPr lang="tr-TR" dirty="0" smtClean="0"/>
          </a:p>
          <a:p>
            <a:pPr algn="r" eaLnBrk="1" hangingPunct="1"/>
            <a:r>
              <a:rPr lang="tr-TR" sz="1400" dirty="0" smtClean="0"/>
              <a:t>Derecelendirme:</a:t>
            </a:r>
            <a:r>
              <a:rPr lang="tr-TR" sz="1400" b="1" dirty="0" smtClean="0"/>
              <a:t>5 puan </a:t>
            </a:r>
          </a:p>
          <a:p>
            <a:pPr algn="r" eaLnBrk="1" hangingPunct="1"/>
            <a:r>
              <a:rPr lang="en-US" sz="1400" dirty="0" smtClean="0"/>
              <a:t>(USPSTF 'B' 2012)</a:t>
            </a:r>
            <a:endParaRPr lang="tr-TR" sz="1400" dirty="0" smtClean="0"/>
          </a:p>
          <a:p>
            <a:pPr eaLnBrk="1" hangingPunct="1"/>
            <a:endParaRPr lang="tr-TR"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eaLnBrk="1" fontAlgn="auto" hangingPunct="1">
              <a:spcAft>
                <a:spcPts val="0"/>
              </a:spcAft>
              <a:defRPr/>
            </a:pPr>
            <a:r>
              <a:rPr lang="tr-TR" sz="3000" dirty="0" smtClean="0">
                <a:solidFill>
                  <a:schemeClr val="tx2">
                    <a:satMod val="130000"/>
                  </a:schemeClr>
                </a:solidFill>
                <a:cs typeface="Arial" pitchFamily="34" charset="0"/>
              </a:rPr>
              <a:t>PSM Tanım</a:t>
            </a:r>
            <a:endParaRPr lang="tr-TR" sz="3000" dirty="0">
              <a:solidFill>
                <a:schemeClr val="tx2">
                  <a:satMod val="130000"/>
                </a:schemeClr>
              </a:solidFill>
              <a:cs typeface="Arial" pitchFamily="34" charset="0"/>
            </a:endParaRPr>
          </a:p>
        </p:txBody>
      </p:sp>
      <p:sp>
        <p:nvSpPr>
          <p:cNvPr id="3" name="İçerik Yer Tutucusu 2"/>
          <p:cNvSpPr>
            <a:spLocks noGrp="1"/>
          </p:cNvSpPr>
          <p:nvPr>
            <p:ph idx="1"/>
          </p:nvPr>
        </p:nvSpPr>
        <p:spPr/>
        <p:txBody>
          <a:bodyPr>
            <a:normAutofit/>
          </a:bodyPr>
          <a:lstStyle/>
          <a:p>
            <a:pPr indent="-255588" eaLnBrk="1" hangingPunct="1">
              <a:spcAft>
                <a:spcPct val="0"/>
              </a:spcAft>
              <a:buFont typeface="Wingdings 3" pitchFamily="18" charset="2"/>
              <a:buChar char=""/>
            </a:pPr>
            <a:r>
              <a:rPr lang="tr-TR" sz="2000" dirty="0" smtClean="0">
                <a:cs typeface="Arial" charset="0"/>
              </a:rPr>
              <a:t>Sağlıklı yada sağlıklı görülen kişilerin tarama muayene ve testleri ile,</a:t>
            </a:r>
          </a:p>
          <a:p>
            <a:pPr indent="-255588" eaLnBrk="1" hangingPunct="1">
              <a:spcAft>
                <a:spcPct val="0"/>
              </a:spcAft>
              <a:buFont typeface="Wingdings 3" pitchFamily="18" charset="2"/>
              <a:buChar char=""/>
            </a:pPr>
            <a:endParaRPr lang="tr-TR" sz="2200" dirty="0" smtClean="0">
              <a:cs typeface="Arial" charset="0"/>
            </a:endParaRPr>
          </a:p>
          <a:p>
            <a:pPr marL="858838" lvl="2" eaLnBrk="1" hangingPunct="1">
              <a:spcAft>
                <a:spcPct val="0"/>
              </a:spcAft>
            </a:pPr>
            <a:r>
              <a:rPr lang="tr-TR" dirty="0" smtClean="0">
                <a:cs typeface="Arial" charset="0"/>
              </a:rPr>
              <a:t>yaşa, cinsiyete ve risk faktörlerine göre biçimlendirilmiş, </a:t>
            </a:r>
          </a:p>
          <a:p>
            <a:pPr marL="858838" lvl="2" eaLnBrk="1" hangingPunct="1">
              <a:spcAft>
                <a:spcPct val="0"/>
              </a:spcAft>
            </a:pPr>
            <a:r>
              <a:rPr lang="tr-TR" dirty="0" smtClean="0">
                <a:cs typeface="Arial" charset="0"/>
              </a:rPr>
              <a:t>kanıta dayalı yapılandırılmış, </a:t>
            </a:r>
          </a:p>
          <a:p>
            <a:pPr marL="858838" lvl="2" eaLnBrk="1" hangingPunct="1">
              <a:spcAft>
                <a:spcPct val="0"/>
              </a:spcAft>
            </a:pPr>
            <a:r>
              <a:rPr lang="tr-TR" dirty="0" smtClean="0">
                <a:cs typeface="Arial" charset="0"/>
              </a:rPr>
              <a:t>spesifik, </a:t>
            </a:r>
          </a:p>
          <a:p>
            <a:pPr marL="858838" lvl="2" eaLnBrk="1" hangingPunct="1">
              <a:spcAft>
                <a:spcPct val="0"/>
              </a:spcAft>
            </a:pPr>
            <a:r>
              <a:rPr lang="tr-TR" dirty="0" smtClean="0">
                <a:cs typeface="Arial" charset="0"/>
              </a:rPr>
              <a:t>etkin, </a:t>
            </a:r>
          </a:p>
          <a:p>
            <a:pPr marL="858838" lvl="2" eaLnBrk="1" hangingPunct="1">
              <a:spcAft>
                <a:spcPct val="0"/>
              </a:spcAft>
            </a:pPr>
            <a:r>
              <a:rPr lang="tr-TR" dirty="0" smtClean="0">
                <a:cs typeface="Arial" charset="0"/>
              </a:rPr>
              <a:t>uygulanabilir, </a:t>
            </a:r>
          </a:p>
          <a:p>
            <a:pPr marL="858838" lvl="2" eaLnBrk="1" hangingPunct="1">
              <a:spcAft>
                <a:spcPct val="0"/>
              </a:spcAft>
            </a:pPr>
            <a:r>
              <a:rPr lang="tr-TR" dirty="0" smtClean="0">
                <a:cs typeface="Arial" charset="0"/>
              </a:rPr>
              <a:t>kabul edilebilir bir izlem programı ile değerlendirilmesidir.</a:t>
            </a:r>
          </a:p>
          <a:p>
            <a:pPr indent="-255588" eaLnBrk="1" hangingPunct="1">
              <a:spcAft>
                <a:spcPct val="0"/>
              </a:spcAft>
            </a:pPr>
            <a:endParaRPr lang="tr-TR" dirty="0" smtClean="0">
              <a:cs typeface="Arial"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200" dirty="0" err="1" smtClean="0">
                <a:solidFill>
                  <a:schemeClr val="tx2">
                    <a:satMod val="130000"/>
                  </a:schemeClr>
                </a:solidFill>
              </a:rPr>
              <a:t>Obezite</a:t>
            </a:r>
            <a:r>
              <a:rPr lang="tr-TR" sz="3200" dirty="0" smtClean="0">
                <a:solidFill>
                  <a:schemeClr val="tx2">
                    <a:satMod val="130000"/>
                  </a:schemeClr>
                </a:solidFill>
              </a:rPr>
              <a:t> </a:t>
            </a:r>
            <a:endParaRPr lang="tr-TR" sz="3200" dirty="0">
              <a:solidFill>
                <a:schemeClr val="tx2">
                  <a:satMod val="130000"/>
                </a:schemeClr>
              </a:solidFill>
            </a:endParaRPr>
          </a:p>
        </p:txBody>
      </p:sp>
      <p:sp>
        <p:nvSpPr>
          <p:cNvPr id="75778" name="2 İçerik Yer Tutucusu"/>
          <p:cNvSpPr>
            <a:spLocks noGrp="1"/>
          </p:cNvSpPr>
          <p:nvPr>
            <p:ph idx="1"/>
          </p:nvPr>
        </p:nvSpPr>
        <p:spPr/>
        <p:txBody>
          <a:bodyPr/>
          <a:lstStyle/>
          <a:p>
            <a:pPr eaLnBrk="1" hangingPunct="1">
              <a:lnSpc>
                <a:spcPct val="80000"/>
              </a:lnSpc>
            </a:pPr>
            <a:r>
              <a:rPr lang="tr-TR" sz="2000" dirty="0" smtClean="0"/>
              <a:t>Bel çevresi kadınlarda ≥88 cm, erkeklerde ≥102 cm olması </a:t>
            </a:r>
            <a:r>
              <a:rPr lang="tr-TR" sz="2000" dirty="0" err="1" smtClean="0"/>
              <a:t>kardiyovasküler</a:t>
            </a:r>
            <a:r>
              <a:rPr lang="tr-TR" sz="2000" dirty="0" smtClean="0"/>
              <a:t> hastalıklar için risk faktörüdür. </a:t>
            </a:r>
          </a:p>
          <a:p>
            <a:pPr eaLnBrk="1" hangingPunct="1">
              <a:lnSpc>
                <a:spcPct val="80000"/>
              </a:lnSpc>
            </a:pPr>
            <a:r>
              <a:rPr lang="tr-TR" sz="2000" dirty="0" smtClean="0"/>
              <a:t>Kadınlarda &lt;80 cm, erkeklerde &lt;94 cm olması hastalık riskinin en aza indirilmesi için önerilmektedir.</a:t>
            </a:r>
          </a:p>
          <a:p>
            <a:pPr eaLnBrk="1" hangingPunct="1">
              <a:lnSpc>
                <a:spcPct val="80000"/>
              </a:lnSpc>
            </a:pPr>
            <a:endParaRPr lang="tr-TR" sz="3000" b="1" dirty="0" smtClean="0"/>
          </a:p>
          <a:p>
            <a:pPr eaLnBrk="1" hangingPunct="1">
              <a:lnSpc>
                <a:spcPct val="80000"/>
              </a:lnSpc>
            </a:pPr>
            <a:r>
              <a:rPr lang="tr-TR" sz="2000" b="1" dirty="0" err="1" smtClean="0"/>
              <a:t>Laboratuvar</a:t>
            </a:r>
            <a:r>
              <a:rPr lang="tr-TR" sz="2000" b="1" dirty="0" smtClean="0"/>
              <a:t>: </a:t>
            </a:r>
          </a:p>
          <a:p>
            <a:pPr marL="742950" lvl="1" indent="-285750" eaLnBrk="1" hangingPunct="1">
              <a:lnSpc>
                <a:spcPct val="80000"/>
              </a:lnSpc>
              <a:buNone/>
            </a:pPr>
            <a:r>
              <a:rPr lang="tr-TR" b="1" dirty="0" smtClean="0"/>
              <a:t>                       </a:t>
            </a:r>
            <a:r>
              <a:rPr lang="tr-TR" sz="1800" dirty="0" smtClean="0"/>
              <a:t>• </a:t>
            </a:r>
            <a:r>
              <a:rPr lang="tr-TR" sz="1800" dirty="0" err="1" smtClean="0"/>
              <a:t>Glukoz</a:t>
            </a:r>
            <a:r>
              <a:rPr lang="tr-TR" sz="1800" dirty="0" smtClean="0"/>
              <a:t> ölçümü</a:t>
            </a:r>
            <a:endParaRPr lang="tr-TR" sz="1800" i="1" dirty="0" smtClean="0"/>
          </a:p>
          <a:p>
            <a:pPr marL="742950" lvl="1" indent="-285750" eaLnBrk="1" hangingPunct="1">
              <a:lnSpc>
                <a:spcPct val="80000"/>
              </a:lnSpc>
              <a:buFont typeface="Verdana" pitchFamily="34" charset="0"/>
              <a:buNone/>
            </a:pPr>
            <a:r>
              <a:rPr lang="tr-TR" sz="1800" dirty="0" smtClean="0"/>
              <a:t>                         • Lipit paneli</a:t>
            </a:r>
          </a:p>
          <a:p>
            <a:pPr marL="742950" lvl="1" indent="-285750" eaLnBrk="1" hangingPunct="1">
              <a:lnSpc>
                <a:spcPct val="80000"/>
              </a:lnSpc>
              <a:buFont typeface="Verdana" pitchFamily="34" charset="0"/>
              <a:buNone/>
            </a:pPr>
            <a:r>
              <a:rPr lang="tr-TR" sz="1800" dirty="0" smtClean="0"/>
              <a:t>                         • ALT ve </a:t>
            </a:r>
            <a:r>
              <a:rPr lang="tr-TR" sz="1800" dirty="0" err="1" smtClean="0"/>
              <a:t>Kreatinin</a:t>
            </a:r>
            <a:r>
              <a:rPr lang="tr-TR" sz="1800" dirty="0" smtClean="0"/>
              <a:t> ölçümü</a:t>
            </a:r>
          </a:p>
          <a:p>
            <a:pPr marL="742950" lvl="1" indent="-285750" eaLnBrk="1" hangingPunct="1">
              <a:lnSpc>
                <a:spcPct val="80000"/>
              </a:lnSpc>
              <a:buFont typeface="Verdana" pitchFamily="34" charset="0"/>
              <a:buNone/>
            </a:pPr>
            <a:r>
              <a:rPr lang="tr-TR" sz="1800" dirty="0" smtClean="0"/>
              <a:t>                         • TSH ölçümü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200" dirty="0" err="1" smtClean="0">
                <a:solidFill>
                  <a:schemeClr val="tx2">
                    <a:satMod val="130000"/>
                  </a:schemeClr>
                </a:solidFill>
              </a:rPr>
              <a:t>Obezite</a:t>
            </a:r>
            <a:r>
              <a:rPr lang="tr-TR" sz="3200" dirty="0" smtClean="0">
                <a:solidFill>
                  <a:schemeClr val="tx2">
                    <a:satMod val="130000"/>
                  </a:schemeClr>
                </a:solidFill>
              </a:rPr>
              <a:t> </a:t>
            </a:r>
            <a:endParaRPr lang="tr-TR" sz="3200" dirty="0">
              <a:solidFill>
                <a:schemeClr val="tx2">
                  <a:satMod val="130000"/>
                </a:schemeClr>
              </a:solidFill>
            </a:endParaRPr>
          </a:p>
        </p:txBody>
      </p:sp>
      <p:sp>
        <p:nvSpPr>
          <p:cNvPr id="76802" name="2 İçerik Yer Tutucusu"/>
          <p:cNvSpPr>
            <a:spLocks noGrp="1"/>
          </p:cNvSpPr>
          <p:nvPr>
            <p:ph idx="1"/>
          </p:nvPr>
        </p:nvSpPr>
        <p:spPr/>
        <p:txBody>
          <a:bodyPr/>
          <a:lstStyle/>
          <a:p>
            <a:pPr eaLnBrk="1" hangingPunct="1"/>
            <a:r>
              <a:rPr lang="tr-TR" sz="1800" dirty="0" smtClean="0"/>
              <a:t>Gerekli görülen durumlarda sağlıklı beslenme, </a:t>
            </a:r>
            <a:r>
              <a:rPr lang="tr-TR" sz="1800" dirty="0" err="1" smtClean="0"/>
              <a:t>psikososyal</a:t>
            </a:r>
            <a:r>
              <a:rPr lang="tr-TR" sz="1800" dirty="0" smtClean="0"/>
              <a:t> destek ve fiziksel aktivite danışmanlığı almak üzere yönlendirilir.</a:t>
            </a:r>
          </a:p>
          <a:p>
            <a:pPr eaLnBrk="1" hangingPunct="1">
              <a:buFont typeface="Wingdings 2" pitchFamily="18" charset="2"/>
              <a:buNone/>
            </a:pPr>
            <a:endParaRPr lang="tr-TR" sz="1800" dirty="0" smtClean="0"/>
          </a:p>
          <a:p>
            <a:pPr eaLnBrk="1" hangingPunct="1"/>
            <a:r>
              <a:rPr lang="tr-TR" sz="1800" dirty="0" smtClean="0"/>
              <a:t>İlk yıl ayda bir, sonraki yıllarda altı ayda bir takip yapılmalıdır. </a:t>
            </a:r>
          </a:p>
          <a:p>
            <a:pPr eaLnBrk="1" hangingPunct="1">
              <a:buFont typeface="Wingdings 2" pitchFamily="18" charset="2"/>
              <a:buNone/>
            </a:pPr>
            <a:endParaRPr lang="tr-TR" sz="1800" dirty="0" smtClean="0"/>
          </a:p>
          <a:p>
            <a:pPr eaLnBrk="1" hangingPunct="1"/>
            <a:r>
              <a:rPr lang="tr-TR" sz="1800" dirty="0" smtClean="0"/>
              <a:t>Takiplerde ilk kontrolde normal olmayan </a:t>
            </a:r>
            <a:r>
              <a:rPr lang="tr-TR" sz="1800" dirty="0" err="1" smtClean="0"/>
              <a:t>laboratuvar</a:t>
            </a:r>
            <a:r>
              <a:rPr lang="tr-TR" sz="1800" dirty="0" smtClean="0"/>
              <a:t> tetkikleri tekrarlanarak değerlendirilmelidir</a:t>
            </a:r>
            <a:r>
              <a:rPr lang="tr-TR" sz="2000" dirty="0" smtClean="0"/>
              <a:t>.</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200" dirty="0" smtClean="0">
                <a:solidFill>
                  <a:schemeClr val="tx2">
                    <a:satMod val="130000"/>
                  </a:schemeClr>
                </a:solidFill>
              </a:rPr>
              <a:t>Tüberküloz</a:t>
            </a:r>
            <a:endParaRPr lang="tr-TR" sz="3200" dirty="0">
              <a:solidFill>
                <a:schemeClr val="tx2">
                  <a:satMod val="130000"/>
                </a:schemeClr>
              </a:solidFill>
            </a:endParaRPr>
          </a:p>
        </p:txBody>
      </p:sp>
      <p:sp>
        <p:nvSpPr>
          <p:cNvPr id="77826" name="2 İçerik Yer Tutucusu"/>
          <p:cNvSpPr>
            <a:spLocks noGrp="1"/>
          </p:cNvSpPr>
          <p:nvPr>
            <p:ph idx="1"/>
          </p:nvPr>
        </p:nvSpPr>
        <p:spPr/>
        <p:txBody>
          <a:bodyPr/>
          <a:lstStyle/>
          <a:p>
            <a:pPr eaLnBrk="1" hangingPunct="1"/>
            <a:endParaRPr lang="tr-TR" dirty="0" smtClean="0"/>
          </a:p>
          <a:p>
            <a:pPr eaLnBrk="1" hangingPunct="1"/>
            <a:r>
              <a:rPr lang="tr-TR" sz="2000" dirty="0" smtClean="0"/>
              <a:t>Riskli kişilerin </a:t>
            </a:r>
            <a:r>
              <a:rPr lang="tr-TR" sz="2000" dirty="0" err="1" smtClean="0"/>
              <a:t>Mantoux</a:t>
            </a:r>
            <a:r>
              <a:rPr lang="tr-TR" sz="2000" dirty="0" smtClean="0"/>
              <a:t> testi (</a:t>
            </a:r>
            <a:r>
              <a:rPr lang="tr-TR" sz="2000" dirty="0" err="1" smtClean="0"/>
              <a:t>Tuberkülin</a:t>
            </a:r>
            <a:r>
              <a:rPr lang="tr-TR" sz="2000" dirty="0" smtClean="0"/>
              <a:t> deri testi) ile taranması için verem savaşı dispanserlerine veya başka bir sağlık kurumuna yönlendirilmeleri önerilir. </a:t>
            </a:r>
          </a:p>
          <a:p>
            <a:pPr eaLnBrk="1" hangingPunct="1">
              <a:buFont typeface="Wingdings 3" pitchFamily="18" charset="2"/>
              <a:buNone/>
            </a:pPr>
            <a:endParaRPr lang="tr-TR" dirty="0" smtClean="0"/>
          </a:p>
          <a:p>
            <a:pPr algn="r" eaLnBrk="1" hangingPunct="1"/>
            <a:r>
              <a:rPr lang="tr-TR" sz="1400" dirty="0" smtClean="0"/>
              <a:t>Derecelendirme:</a:t>
            </a:r>
            <a:r>
              <a:rPr lang="tr-TR" sz="1400" b="1" dirty="0" smtClean="0"/>
              <a:t>4 puan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000" dirty="0" err="1" smtClean="0">
                <a:solidFill>
                  <a:schemeClr val="tx2">
                    <a:satMod val="130000"/>
                  </a:schemeClr>
                </a:solidFill>
              </a:rPr>
              <a:t>Tbc</a:t>
            </a:r>
            <a:r>
              <a:rPr lang="tr-TR" sz="3000" dirty="0" smtClean="0">
                <a:solidFill>
                  <a:schemeClr val="tx2">
                    <a:satMod val="130000"/>
                  </a:schemeClr>
                </a:solidFill>
              </a:rPr>
              <a:t> Risk Grupları</a:t>
            </a:r>
            <a:endParaRPr lang="tr-TR" sz="3000" dirty="0">
              <a:solidFill>
                <a:schemeClr val="tx2">
                  <a:satMod val="130000"/>
                </a:schemeClr>
              </a:solidFill>
            </a:endParaRPr>
          </a:p>
        </p:txBody>
      </p:sp>
      <p:sp>
        <p:nvSpPr>
          <p:cNvPr id="79874" name="2 İçerik Yer Tutucusu"/>
          <p:cNvSpPr>
            <a:spLocks noGrp="1"/>
          </p:cNvSpPr>
          <p:nvPr>
            <p:ph idx="1"/>
          </p:nvPr>
        </p:nvSpPr>
        <p:spPr/>
        <p:txBody>
          <a:bodyPr/>
          <a:lstStyle/>
          <a:p>
            <a:pPr indent="-255588" eaLnBrk="1" hangingPunct="1">
              <a:lnSpc>
                <a:spcPct val="80000"/>
              </a:lnSpc>
              <a:buFont typeface="Wingdings 3" pitchFamily="18" charset="2"/>
              <a:buChar char=""/>
            </a:pPr>
            <a:r>
              <a:rPr lang="tr-TR" sz="1600" dirty="0" err="1" smtClean="0"/>
              <a:t>Tbc</a:t>
            </a:r>
            <a:r>
              <a:rPr lang="tr-TR" sz="1600" dirty="0" smtClean="0"/>
              <a:t> hastası temaslıları</a:t>
            </a:r>
          </a:p>
          <a:p>
            <a:pPr indent="-255588" eaLnBrk="1" hangingPunct="1">
              <a:lnSpc>
                <a:spcPct val="80000"/>
              </a:lnSpc>
              <a:buFont typeface="Wingdings 3" pitchFamily="18" charset="2"/>
              <a:buChar char=""/>
            </a:pPr>
            <a:r>
              <a:rPr lang="tr-TR" sz="1600" dirty="0" smtClean="0"/>
              <a:t>Tutuklu ve hükümlüler</a:t>
            </a:r>
          </a:p>
          <a:p>
            <a:pPr indent="-255588" eaLnBrk="1" hangingPunct="1">
              <a:lnSpc>
                <a:spcPct val="80000"/>
              </a:lnSpc>
              <a:buFont typeface="Wingdings 3" pitchFamily="18" charset="2"/>
              <a:buChar char=""/>
            </a:pPr>
            <a:r>
              <a:rPr lang="tr-TR" sz="1600" dirty="0" smtClean="0"/>
              <a:t>HIV enfeksiyonu olanlar</a:t>
            </a:r>
          </a:p>
          <a:p>
            <a:pPr indent="-255588" eaLnBrk="1" hangingPunct="1">
              <a:lnSpc>
                <a:spcPct val="80000"/>
              </a:lnSpc>
              <a:buFont typeface="Wingdings 3" pitchFamily="18" charset="2"/>
              <a:buChar char=""/>
            </a:pPr>
            <a:r>
              <a:rPr lang="tr-TR" sz="1600" dirty="0" err="1" smtClean="0"/>
              <a:t>İmmünsupresif</a:t>
            </a:r>
            <a:r>
              <a:rPr lang="tr-TR" sz="1600" dirty="0" smtClean="0"/>
              <a:t> tedavi alanlar </a:t>
            </a:r>
          </a:p>
          <a:p>
            <a:pPr indent="-255588" eaLnBrk="1" hangingPunct="1">
              <a:lnSpc>
                <a:spcPct val="80000"/>
              </a:lnSpc>
              <a:buFont typeface="Wingdings 3" pitchFamily="18" charset="2"/>
              <a:buChar char=""/>
            </a:pPr>
            <a:r>
              <a:rPr lang="tr-TR" sz="1600" dirty="0" err="1" smtClean="0"/>
              <a:t>Silikozis</a:t>
            </a:r>
            <a:endParaRPr lang="tr-TR" sz="1600" dirty="0" smtClean="0"/>
          </a:p>
          <a:p>
            <a:pPr indent="-255588" eaLnBrk="1" hangingPunct="1">
              <a:lnSpc>
                <a:spcPct val="80000"/>
              </a:lnSpc>
              <a:buFont typeface="Wingdings 3" pitchFamily="18" charset="2"/>
              <a:buChar char=""/>
            </a:pPr>
            <a:r>
              <a:rPr lang="tr-TR" sz="1600" dirty="0" err="1" smtClean="0"/>
              <a:t>Diabetes</a:t>
            </a:r>
            <a:r>
              <a:rPr lang="tr-TR" sz="1600" dirty="0" smtClean="0"/>
              <a:t> </a:t>
            </a:r>
            <a:r>
              <a:rPr lang="tr-TR" sz="1600" dirty="0" err="1" smtClean="0"/>
              <a:t>mellitus</a:t>
            </a:r>
            <a:endParaRPr lang="tr-TR" sz="1600" dirty="0" smtClean="0"/>
          </a:p>
          <a:p>
            <a:pPr indent="-255588" eaLnBrk="1" hangingPunct="1">
              <a:lnSpc>
                <a:spcPct val="80000"/>
              </a:lnSpc>
              <a:buFont typeface="Wingdings 3" pitchFamily="18" charset="2"/>
              <a:buChar char=""/>
            </a:pPr>
            <a:r>
              <a:rPr lang="tr-TR" sz="1600" dirty="0" smtClean="0"/>
              <a:t>Kronik böbrek yetmezliği</a:t>
            </a:r>
          </a:p>
          <a:p>
            <a:pPr indent="-255588" eaLnBrk="1" hangingPunct="1">
              <a:lnSpc>
                <a:spcPct val="80000"/>
              </a:lnSpc>
              <a:buFont typeface="Wingdings 3" pitchFamily="18" charset="2"/>
              <a:buChar char=""/>
            </a:pPr>
            <a:r>
              <a:rPr lang="tr-TR" sz="1600" dirty="0" smtClean="0"/>
              <a:t>Lösemi </a:t>
            </a:r>
          </a:p>
          <a:p>
            <a:pPr indent="-255588" eaLnBrk="1" hangingPunct="1">
              <a:lnSpc>
                <a:spcPct val="80000"/>
              </a:lnSpc>
              <a:buFont typeface="Wingdings 3" pitchFamily="18" charset="2"/>
              <a:buChar char=""/>
            </a:pPr>
            <a:r>
              <a:rPr lang="tr-TR" sz="1600" dirty="0" err="1" smtClean="0"/>
              <a:t>Lenfoma</a:t>
            </a:r>
            <a:endParaRPr lang="tr-TR" sz="1600" dirty="0" smtClean="0"/>
          </a:p>
          <a:p>
            <a:pPr indent="-255588" eaLnBrk="1" hangingPunct="1">
              <a:lnSpc>
                <a:spcPct val="80000"/>
              </a:lnSpc>
              <a:buFont typeface="Wingdings 3" pitchFamily="18" charset="2"/>
              <a:buChar char=""/>
            </a:pPr>
            <a:r>
              <a:rPr lang="tr-TR" sz="1600" dirty="0" smtClean="0"/>
              <a:t>Düşük vücut ağırlıklı kişiler </a:t>
            </a:r>
          </a:p>
          <a:p>
            <a:pPr indent="-255588" eaLnBrk="1" hangingPunct="1">
              <a:lnSpc>
                <a:spcPct val="80000"/>
              </a:lnSpc>
              <a:buFont typeface="Wingdings 3" pitchFamily="18" charset="2"/>
              <a:buChar char=""/>
            </a:pPr>
            <a:r>
              <a:rPr lang="tr-TR" sz="1600" dirty="0" smtClean="0"/>
              <a:t>Sigara, alkol ya da ilaç bağımlılığı olanlar</a:t>
            </a:r>
          </a:p>
          <a:p>
            <a:pPr indent="-255588" eaLnBrk="1" hangingPunct="1">
              <a:lnSpc>
                <a:spcPct val="80000"/>
              </a:lnSpc>
            </a:pPr>
            <a:endParaRPr lang="tr-TR" sz="2000"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vert="horz" wrap="square" lIns="91440" tIns="45720" rIns="91440" bIns="45720" numCol="1" anchorCtr="0" compatLnSpc="1">
            <a:prstTxWarp prst="textNoShape">
              <a:avLst/>
            </a:prstTxWarp>
            <a:normAutofit/>
          </a:bodyPr>
          <a:lstStyle/>
          <a:p>
            <a:pPr eaLnBrk="1" hangingPunct="1">
              <a:defRPr/>
            </a:pPr>
            <a:r>
              <a:rPr lang="tr-TR" sz="3200" dirty="0" smtClean="0">
                <a:effectLst>
                  <a:outerShdw blurRad="38100" dist="38100" dir="2700000" algn="tl">
                    <a:srgbClr val="C0C0C0"/>
                  </a:outerShdw>
                </a:effectLst>
              </a:rPr>
              <a:t>Meme Kanseri </a:t>
            </a:r>
          </a:p>
        </p:txBody>
      </p:sp>
      <p:sp>
        <p:nvSpPr>
          <p:cNvPr id="80898" name="2 İçerik Yer Tutucusu"/>
          <p:cNvSpPr>
            <a:spLocks noGrp="1"/>
          </p:cNvSpPr>
          <p:nvPr>
            <p:ph idx="1"/>
          </p:nvPr>
        </p:nvSpPr>
        <p:spPr/>
        <p:txBody>
          <a:bodyPr/>
          <a:lstStyle/>
          <a:p>
            <a:pPr eaLnBrk="1" hangingPunct="1">
              <a:lnSpc>
                <a:spcPct val="70000"/>
              </a:lnSpc>
              <a:buFont typeface="Wingdings 3" pitchFamily="18" charset="2"/>
              <a:buNone/>
            </a:pPr>
            <a:endParaRPr lang="tr-TR" sz="2000" dirty="0" smtClean="0"/>
          </a:p>
          <a:p>
            <a:pPr marL="365125" lvl="3" indent="-282575" eaLnBrk="1" hangingPunct="1">
              <a:lnSpc>
                <a:spcPct val="70000"/>
              </a:lnSpc>
              <a:spcBef>
                <a:spcPts val="600"/>
              </a:spcBef>
              <a:buClr>
                <a:schemeClr val="accent1"/>
              </a:buClr>
              <a:buSzPct val="80000"/>
              <a:buFont typeface="Wingdings 2" pitchFamily="18" charset="2"/>
              <a:buChar char=""/>
            </a:pPr>
            <a:r>
              <a:rPr lang="tr-TR" sz="2000" dirty="0" smtClean="0"/>
              <a:t>20 yaş üstü kadınlarda </a:t>
            </a:r>
            <a:r>
              <a:rPr lang="tr-TR" sz="2000" dirty="0" err="1" smtClean="0"/>
              <a:t>farkındalığı</a:t>
            </a:r>
            <a:r>
              <a:rPr lang="tr-TR" sz="2000" dirty="0" smtClean="0"/>
              <a:t> arttırmak için, </a:t>
            </a:r>
            <a:r>
              <a:rPr lang="tr-TR" sz="2000" b="1" dirty="0" smtClean="0"/>
              <a:t>en az bir kez </a:t>
            </a:r>
            <a:r>
              <a:rPr lang="tr-TR" sz="2000" dirty="0" smtClean="0"/>
              <a:t>kendi kendine meme muayenesi hakkında bilgi verilmesi ve </a:t>
            </a:r>
            <a:r>
              <a:rPr lang="tr-TR" sz="2000" b="1" dirty="0" smtClean="0"/>
              <a:t>ayda bir kez</a:t>
            </a:r>
            <a:r>
              <a:rPr lang="tr-TR" sz="2000" dirty="0" smtClean="0"/>
              <a:t> uygulanması önerilir. </a:t>
            </a:r>
          </a:p>
          <a:p>
            <a:pPr eaLnBrk="1" hangingPunct="1">
              <a:lnSpc>
                <a:spcPct val="70000"/>
              </a:lnSpc>
            </a:pPr>
            <a:endParaRPr lang="tr-TR" sz="2000" dirty="0" smtClean="0"/>
          </a:p>
          <a:p>
            <a:pPr algn="r" eaLnBrk="1" hangingPunct="1">
              <a:lnSpc>
                <a:spcPct val="70000"/>
              </a:lnSpc>
            </a:pPr>
            <a:r>
              <a:rPr lang="tr-TR" sz="1400" dirty="0" smtClean="0"/>
              <a:t>Derecelendirme:</a:t>
            </a:r>
            <a:r>
              <a:rPr lang="tr-TR" sz="1400" b="1" dirty="0" smtClean="0"/>
              <a:t>4 puan</a:t>
            </a:r>
          </a:p>
          <a:p>
            <a:pPr algn="r" eaLnBrk="1" hangingPunct="1">
              <a:lnSpc>
                <a:spcPct val="70000"/>
              </a:lnSpc>
            </a:pPr>
            <a:r>
              <a:rPr lang="en-US" sz="1400" dirty="0" smtClean="0"/>
              <a:t>(USPSTF ‘</a:t>
            </a:r>
            <a:r>
              <a:rPr lang="tr-TR" sz="1400" dirty="0" smtClean="0"/>
              <a:t>D</a:t>
            </a:r>
            <a:r>
              <a:rPr lang="en-US" sz="1400" dirty="0" smtClean="0"/>
              <a:t>' 201</a:t>
            </a:r>
            <a:r>
              <a:rPr lang="tr-TR" sz="1400" dirty="0" smtClean="0"/>
              <a:t>0</a:t>
            </a:r>
            <a:r>
              <a:rPr lang="en-US" sz="1400" dirty="0" smtClean="0"/>
              <a:t>)</a:t>
            </a:r>
            <a:endParaRPr lang="tr-TR" sz="1400" dirty="0" smtClean="0"/>
          </a:p>
          <a:p>
            <a:pPr eaLnBrk="1" hangingPunct="1">
              <a:lnSpc>
                <a:spcPct val="70000"/>
              </a:lnSpc>
              <a:buFont typeface="Wingdings 2" pitchFamily="18" charset="2"/>
              <a:buNone/>
            </a:pPr>
            <a:endParaRPr lang="tr-TR" sz="1400" b="1" dirty="0" smtClean="0"/>
          </a:p>
          <a:p>
            <a:pPr eaLnBrk="1" hangingPunct="1">
              <a:lnSpc>
                <a:spcPct val="70000"/>
              </a:lnSpc>
              <a:buFont typeface="Wingdings 2" pitchFamily="18" charset="2"/>
              <a:buNone/>
            </a:pPr>
            <a:endParaRPr lang="tr-TR" sz="2000" dirty="0" smtClean="0"/>
          </a:p>
          <a:p>
            <a:pPr eaLnBrk="1" hangingPunct="1">
              <a:lnSpc>
                <a:spcPct val="70000"/>
              </a:lnSpc>
            </a:pPr>
            <a:r>
              <a:rPr lang="tr-TR" sz="2000" dirty="0" smtClean="0"/>
              <a:t>20-40 yaş arası birinci derece akrabalarında meme </a:t>
            </a:r>
            <a:r>
              <a:rPr lang="tr-TR" sz="2000" dirty="0" err="1" smtClean="0"/>
              <a:t>ca</a:t>
            </a:r>
            <a:r>
              <a:rPr lang="tr-TR" sz="2000" dirty="0" smtClean="0"/>
              <a:t> öyküsü olan  kadınlarda </a:t>
            </a:r>
            <a:r>
              <a:rPr lang="tr-TR" sz="2000" b="1" dirty="0" smtClean="0"/>
              <a:t>yılda bir, </a:t>
            </a:r>
          </a:p>
          <a:p>
            <a:pPr eaLnBrk="1" hangingPunct="1">
              <a:lnSpc>
                <a:spcPct val="70000"/>
              </a:lnSpc>
            </a:pPr>
            <a:r>
              <a:rPr lang="tr-TR" sz="2000" dirty="0" smtClean="0"/>
              <a:t>Bulunmayanlarda ise </a:t>
            </a:r>
            <a:r>
              <a:rPr lang="tr-TR" sz="2000" b="1" dirty="0" smtClean="0"/>
              <a:t>iki yılda bir hekim tarafından rutin </a:t>
            </a:r>
            <a:r>
              <a:rPr lang="tr-TR" sz="2000" dirty="0" smtClean="0"/>
              <a:t>klinik muayenenin yapılması önerilir.</a:t>
            </a:r>
          </a:p>
          <a:p>
            <a:pPr eaLnBrk="1" hangingPunct="1">
              <a:lnSpc>
                <a:spcPct val="70000"/>
              </a:lnSpc>
              <a:buFont typeface="Wingdings 3" pitchFamily="18" charset="2"/>
              <a:buNone/>
            </a:pPr>
            <a:endParaRPr lang="tr-TR" sz="2000" dirty="0" smtClean="0"/>
          </a:p>
          <a:p>
            <a:pPr algn="r" eaLnBrk="1" hangingPunct="1">
              <a:lnSpc>
                <a:spcPct val="70000"/>
              </a:lnSpc>
            </a:pPr>
            <a:r>
              <a:rPr lang="tr-TR" sz="1400" dirty="0" smtClean="0"/>
              <a:t>Derecelendirme:</a:t>
            </a:r>
            <a:r>
              <a:rPr lang="tr-TR" sz="1400" b="1" dirty="0" smtClean="0"/>
              <a:t>4 puan</a:t>
            </a:r>
          </a:p>
          <a:p>
            <a:pPr algn="r" eaLnBrk="1" hangingPunct="1">
              <a:lnSpc>
                <a:spcPct val="70000"/>
              </a:lnSpc>
            </a:pPr>
            <a:r>
              <a:rPr lang="en-US" sz="1400" dirty="0" smtClean="0"/>
              <a:t>(USPSTF ‘</a:t>
            </a:r>
            <a:r>
              <a:rPr lang="tr-TR" sz="1400" dirty="0" smtClean="0"/>
              <a:t>I</a:t>
            </a:r>
            <a:r>
              <a:rPr lang="en-US" sz="1400" dirty="0" smtClean="0"/>
              <a:t>' 201</a:t>
            </a:r>
            <a:r>
              <a:rPr lang="tr-TR" sz="1400" dirty="0" smtClean="0"/>
              <a:t>0</a:t>
            </a:r>
            <a:r>
              <a:rPr lang="en-US" sz="1400" dirty="0" smtClean="0"/>
              <a:t>)</a:t>
            </a:r>
            <a:endParaRPr lang="tr-TR" sz="1400" b="1" dirty="0" smtClean="0"/>
          </a:p>
          <a:p>
            <a:pPr algn="r" eaLnBrk="1" hangingPunct="1">
              <a:lnSpc>
                <a:spcPct val="70000"/>
              </a:lnSpc>
              <a:buFont typeface="Wingdings 3" pitchFamily="18" charset="2"/>
              <a:buNone/>
            </a:pPr>
            <a:endParaRPr lang="tr-TR" sz="1400" b="1" dirty="0" smtClean="0"/>
          </a:p>
          <a:p>
            <a:pPr eaLnBrk="1" hangingPunct="1">
              <a:lnSpc>
                <a:spcPct val="90000"/>
              </a:lnSpc>
            </a:pPr>
            <a:endParaRPr lang="tr-TR" sz="14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8" y="332656"/>
            <a:ext cx="7499350" cy="1143000"/>
          </a:xfrm>
        </p:spPr>
        <p:txBody>
          <a:bodyPr>
            <a:normAutofit/>
          </a:bodyPr>
          <a:lstStyle/>
          <a:p>
            <a:pPr eaLnBrk="1" fontAlgn="auto" hangingPunct="1">
              <a:spcAft>
                <a:spcPts val="0"/>
              </a:spcAft>
              <a:defRPr/>
            </a:pPr>
            <a:r>
              <a:rPr lang="tr-TR" sz="3200" dirty="0" smtClean="0">
                <a:solidFill>
                  <a:schemeClr val="tx2">
                    <a:satMod val="130000"/>
                  </a:schemeClr>
                </a:solidFill>
              </a:rPr>
              <a:t>Meme Kanseri</a:t>
            </a:r>
            <a:endParaRPr lang="tr-TR" sz="3200" dirty="0">
              <a:solidFill>
                <a:schemeClr val="tx2">
                  <a:satMod val="130000"/>
                </a:schemeClr>
              </a:solidFill>
            </a:endParaRPr>
          </a:p>
        </p:txBody>
      </p:sp>
      <p:sp>
        <p:nvSpPr>
          <p:cNvPr id="81922" name="2 İçerik Yer Tutucusu"/>
          <p:cNvSpPr>
            <a:spLocks noGrp="1"/>
          </p:cNvSpPr>
          <p:nvPr>
            <p:ph idx="1"/>
          </p:nvPr>
        </p:nvSpPr>
        <p:spPr/>
        <p:txBody>
          <a:bodyPr/>
          <a:lstStyle/>
          <a:p>
            <a:pPr eaLnBrk="1" hangingPunct="1"/>
            <a:endParaRPr lang="tr-TR" dirty="0" smtClean="0"/>
          </a:p>
          <a:p>
            <a:pPr eaLnBrk="1" hangingPunct="1"/>
            <a:r>
              <a:rPr lang="tr-TR" sz="2000" dirty="0" smtClean="0"/>
              <a:t>40-69 yaş arası </a:t>
            </a:r>
            <a:r>
              <a:rPr lang="tr-TR" sz="2000" b="1" dirty="0" smtClean="0"/>
              <a:t>bütün kadınlarda, yılda bir hekim </a:t>
            </a:r>
            <a:r>
              <a:rPr lang="tr-TR" sz="2000" dirty="0" smtClean="0"/>
              <a:t>tarafından rutin klinik muayene yapılması ve </a:t>
            </a:r>
            <a:r>
              <a:rPr lang="tr-TR" sz="2000" b="1" dirty="0" smtClean="0"/>
              <a:t>iki yılda bir </a:t>
            </a:r>
            <a:r>
              <a:rPr lang="tr-TR" sz="2000" dirty="0" smtClean="0"/>
              <a:t>dijital/konvansiyonel mamografi yapılması gereklidir.</a:t>
            </a:r>
          </a:p>
          <a:p>
            <a:pPr eaLnBrk="1" hangingPunct="1">
              <a:buFont typeface="Wingdings 3" pitchFamily="18" charset="2"/>
              <a:buNone/>
            </a:pPr>
            <a:endParaRPr lang="tr-TR" b="1" dirty="0" smtClean="0"/>
          </a:p>
          <a:p>
            <a:pPr algn="r" eaLnBrk="1" hangingPunct="1"/>
            <a:r>
              <a:rPr lang="tr-TR" sz="1400" dirty="0" smtClean="0"/>
              <a:t>Derecelendirme:</a:t>
            </a:r>
            <a:r>
              <a:rPr lang="tr-TR" sz="1400" b="1" dirty="0" smtClean="0"/>
              <a:t>5 puan</a:t>
            </a:r>
          </a:p>
          <a:p>
            <a:pPr algn="r" eaLnBrk="1" hangingPunct="1">
              <a:lnSpc>
                <a:spcPct val="80000"/>
              </a:lnSpc>
            </a:pPr>
            <a:r>
              <a:rPr lang="en-US" sz="1400" dirty="0" smtClean="0"/>
              <a:t>(USPSTF ‘</a:t>
            </a:r>
            <a:r>
              <a:rPr lang="tr-TR" sz="1400" dirty="0" smtClean="0"/>
              <a:t>B</a:t>
            </a:r>
            <a:r>
              <a:rPr lang="en-US" sz="1400" dirty="0" smtClean="0"/>
              <a:t>' 201</a:t>
            </a:r>
            <a:r>
              <a:rPr lang="tr-TR" sz="1400" dirty="0" smtClean="0"/>
              <a:t>6, 50-74 yaş</a:t>
            </a:r>
            <a:r>
              <a:rPr lang="en-US" sz="1400" dirty="0" smtClean="0"/>
              <a:t>)</a:t>
            </a:r>
            <a:endParaRPr lang="tr-TR" sz="1400" b="1" dirty="0" smtClean="0"/>
          </a:p>
          <a:p>
            <a:pPr eaLnBrk="1" hangingPunct="1"/>
            <a:endParaRPr lang="tr-TR" b="1" dirty="0" smtClean="0"/>
          </a:p>
          <a:p>
            <a:pPr eaLnBrk="1" hangingPunct="1"/>
            <a:endParaRPr lang="tr-TR"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200" dirty="0" err="1" smtClean="0">
                <a:solidFill>
                  <a:schemeClr val="tx2">
                    <a:satMod val="130000"/>
                  </a:schemeClr>
                </a:solidFill>
              </a:rPr>
              <a:t>Kolorektal</a:t>
            </a:r>
            <a:r>
              <a:rPr lang="tr-TR" sz="3200" dirty="0" smtClean="0">
                <a:solidFill>
                  <a:schemeClr val="tx2">
                    <a:satMod val="130000"/>
                  </a:schemeClr>
                </a:solidFill>
              </a:rPr>
              <a:t> Kanser</a:t>
            </a:r>
            <a:endParaRPr lang="tr-TR" sz="3200" dirty="0">
              <a:solidFill>
                <a:schemeClr val="tx2">
                  <a:satMod val="130000"/>
                </a:schemeClr>
              </a:solidFill>
            </a:endParaRPr>
          </a:p>
        </p:txBody>
      </p:sp>
      <p:sp>
        <p:nvSpPr>
          <p:cNvPr id="82946" name="2 İçerik Yer Tutucusu"/>
          <p:cNvSpPr>
            <a:spLocks noGrp="1"/>
          </p:cNvSpPr>
          <p:nvPr>
            <p:ph idx="1"/>
          </p:nvPr>
        </p:nvSpPr>
        <p:spPr/>
        <p:txBody>
          <a:bodyPr/>
          <a:lstStyle/>
          <a:p>
            <a:pPr eaLnBrk="1" hangingPunct="1"/>
            <a:endParaRPr lang="tr-TR" dirty="0" smtClean="0"/>
          </a:p>
          <a:p>
            <a:pPr eaLnBrk="1" hangingPunct="1"/>
            <a:r>
              <a:rPr lang="tr-TR" sz="2000" dirty="0" smtClean="0"/>
              <a:t>50-70 yaş yetişkinlerde </a:t>
            </a:r>
            <a:r>
              <a:rPr lang="tr-TR" sz="2000" b="1" dirty="0" smtClean="0"/>
              <a:t>yılda 1 kez </a:t>
            </a:r>
            <a:r>
              <a:rPr lang="tr-TR" sz="2000" dirty="0" smtClean="0"/>
              <a:t>gaitada gizli kan testi, tüm testler negatif olsa dahi </a:t>
            </a:r>
            <a:r>
              <a:rPr lang="tr-TR" sz="2000" b="1" dirty="0" smtClean="0"/>
              <a:t>10 yılda bir </a:t>
            </a:r>
            <a:r>
              <a:rPr lang="tr-TR" sz="2000" dirty="0" err="1" smtClean="0"/>
              <a:t>kolonoskopi</a:t>
            </a:r>
            <a:r>
              <a:rPr lang="tr-TR" sz="2000" dirty="0" smtClean="0"/>
              <a:t> yapılması kuvvetle önerilir.</a:t>
            </a:r>
          </a:p>
          <a:p>
            <a:pPr eaLnBrk="1" hangingPunct="1">
              <a:buFont typeface="Wingdings 3" pitchFamily="18" charset="2"/>
              <a:buNone/>
            </a:pPr>
            <a:endParaRPr lang="tr-TR" dirty="0" smtClean="0"/>
          </a:p>
          <a:p>
            <a:pPr algn="r" eaLnBrk="1" hangingPunct="1"/>
            <a:r>
              <a:rPr lang="tr-TR" sz="1400" dirty="0" smtClean="0"/>
              <a:t>Derecelendirme:</a:t>
            </a:r>
            <a:r>
              <a:rPr lang="tr-TR" sz="1400" b="1" dirty="0" smtClean="0"/>
              <a:t>5 puan </a:t>
            </a:r>
          </a:p>
          <a:p>
            <a:pPr algn="r" eaLnBrk="1" hangingPunct="1"/>
            <a:r>
              <a:rPr lang="en-US" sz="1400" dirty="0" smtClean="0"/>
              <a:t>(USPSTF 'A', 2008) </a:t>
            </a:r>
            <a:endParaRPr lang="tr-TR" sz="1400" dirty="0" smtClean="0"/>
          </a:p>
          <a:p>
            <a:pPr algn="r" eaLnBrk="1" hangingPunct="1"/>
            <a:endParaRPr lang="tr-TR" sz="1400"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200" dirty="0" err="1" smtClean="0">
                <a:solidFill>
                  <a:schemeClr val="tx2">
                    <a:satMod val="130000"/>
                  </a:schemeClr>
                </a:solidFill>
              </a:rPr>
              <a:t>Kolorektal</a:t>
            </a:r>
            <a:r>
              <a:rPr lang="tr-TR" sz="3200" dirty="0" smtClean="0">
                <a:solidFill>
                  <a:schemeClr val="tx2">
                    <a:satMod val="130000"/>
                  </a:schemeClr>
                </a:solidFill>
              </a:rPr>
              <a:t> Kanser</a:t>
            </a:r>
            <a:endParaRPr lang="tr-TR" sz="3200" dirty="0">
              <a:solidFill>
                <a:schemeClr val="tx2">
                  <a:satMod val="130000"/>
                </a:schemeClr>
              </a:solidFill>
            </a:endParaRPr>
          </a:p>
        </p:txBody>
      </p:sp>
      <p:sp>
        <p:nvSpPr>
          <p:cNvPr id="83970" name="2 İçerik Yer Tutucusu"/>
          <p:cNvSpPr>
            <a:spLocks noGrp="1"/>
          </p:cNvSpPr>
          <p:nvPr>
            <p:ph idx="1"/>
          </p:nvPr>
        </p:nvSpPr>
        <p:spPr/>
        <p:txBody>
          <a:bodyPr/>
          <a:lstStyle/>
          <a:p>
            <a:pPr eaLnBrk="1" hangingPunct="1">
              <a:lnSpc>
                <a:spcPct val="80000"/>
              </a:lnSpc>
              <a:buFont typeface="Wingdings 2" pitchFamily="18" charset="2"/>
              <a:buNone/>
            </a:pPr>
            <a:endParaRPr lang="tr-TR" sz="2000" dirty="0" smtClean="0"/>
          </a:p>
          <a:p>
            <a:pPr eaLnBrk="1" hangingPunct="1">
              <a:lnSpc>
                <a:spcPct val="80000"/>
              </a:lnSpc>
            </a:pPr>
            <a:r>
              <a:rPr lang="tr-TR" sz="2000" dirty="0" smtClean="0"/>
              <a:t>Birinci derece akrabalarında </a:t>
            </a:r>
            <a:r>
              <a:rPr lang="tr-TR" sz="2000" dirty="0" err="1" smtClean="0"/>
              <a:t>kolorektal</a:t>
            </a:r>
            <a:r>
              <a:rPr lang="tr-TR" sz="2000" dirty="0" smtClean="0"/>
              <a:t> kanser veya </a:t>
            </a:r>
            <a:r>
              <a:rPr lang="tr-TR" sz="2000" dirty="0" err="1" smtClean="0"/>
              <a:t>adenomatöz</a:t>
            </a:r>
            <a:r>
              <a:rPr lang="tr-TR" sz="2000" dirty="0" smtClean="0"/>
              <a:t> polip öyküsü varsa; taramanın </a:t>
            </a:r>
            <a:r>
              <a:rPr lang="tr-TR" sz="2000" b="1" dirty="0" smtClean="0"/>
              <a:t>40 yaşında </a:t>
            </a:r>
            <a:r>
              <a:rPr lang="tr-TR" sz="2000" dirty="0" smtClean="0"/>
              <a:t>başlaması, </a:t>
            </a:r>
          </a:p>
          <a:p>
            <a:pPr eaLnBrk="1" hangingPunct="1">
              <a:lnSpc>
                <a:spcPct val="80000"/>
              </a:lnSpc>
              <a:buFont typeface="Wingdings 3" pitchFamily="18" charset="2"/>
              <a:buNone/>
            </a:pPr>
            <a:endParaRPr lang="tr-TR" sz="2000" dirty="0" smtClean="0"/>
          </a:p>
          <a:p>
            <a:pPr eaLnBrk="1" hangingPunct="1">
              <a:lnSpc>
                <a:spcPct val="80000"/>
              </a:lnSpc>
            </a:pPr>
            <a:r>
              <a:rPr lang="tr-TR" sz="2000" dirty="0" smtClean="0"/>
              <a:t>Birinci derece akrabalarında erken yaşta </a:t>
            </a:r>
            <a:r>
              <a:rPr lang="tr-TR" sz="2000" dirty="0" err="1" smtClean="0"/>
              <a:t>kolorektal</a:t>
            </a:r>
            <a:r>
              <a:rPr lang="tr-TR" sz="2000" dirty="0" smtClean="0"/>
              <a:t> kanser öyküsü varsa; </a:t>
            </a:r>
            <a:r>
              <a:rPr lang="tr-TR" sz="2000" b="1" dirty="0" smtClean="0"/>
              <a:t>kanserin çıkış yaşından 5 yıl önce </a:t>
            </a:r>
            <a:r>
              <a:rPr lang="tr-TR" sz="2000" dirty="0" smtClean="0"/>
              <a:t>taramaların başlatılması kuvvetle önerilir. </a:t>
            </a:r>
          </a:p>
          <a:p>
            <a:pPr eaLnBrk="1" hangingPunct="1">
              <a:lnSpc>
                <a:spcPct val="80000"/>
              </a:lnSpc>
              <a:buFont typeface="Wingdings 3" pitchFamily="18" charset="2"/>
              <a:buNone/>
            </a:pPr>
            <a:endParaRPr lang="tr-TR" sz="3000" dirty="0" smtClean="0"/>
          </a:p>
          <a:p>
            <a:pPr algn="r" eaLnBrk="1" hangingPunct="1">
              <a:lnSpc>
                <a:spcPct val="80000"/>
              </a:lnSpc>
            </a:pPr>
            <a:r>
              <a:rPr lang="tr-TR" sz="1400" dirty="0" smtClean="0"/>
              <a:t>Derecelendirme:</a:t>
            </a:r>
            <a:r>
              <a:rPr lang="tr-TR" sz="1400" b="1" dirty="0" smtClean="0"/>
              <a:t>5 puan </a:t>
            </a:r>
            <a:endParaRPr lang="tr-TR" sz="1400" dirty="0" smtClean="0"/>
          </a:p>
          <a:p>
            <a:pPr eaLnBrk="1" hangingPunct="1">
              <a:lnSpc>
                <a:spcPct val="80000"/>
              </a:lnSpc>
            </a:pPr>
            <a:endParaRPr lang="tr-TR" sz="1400"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000" dirty="0" err="1" smtClean="0">
                <a:solidFill>
                  <a:schemeClr val="tx2">
                    <a:satMod val="130000"/>
                  </a:schemeClr>
                </a:solidFill>
              </a:rPr>
              <a:t>Serviks</a:t>
            </a:r>
            <a:r>
              <a:rPr lang="tr-TR" sz="3000" dirty="0" smtClean="0">
                <a:solidFill>
                  <a:schemeClr val="tx2">
                    <a:satMod val="130000"/>
                  </a:schemeClr>
                </a:solidFill>
              </a:rPr>
              <a:t> Kanseri ve </a:t>
            </a:r>
            <a:r>
              <a:rPr lang="tr-TR" sz="3000" dirty="0" err="1" smtClean="0">
                <a:solidFill>
                  <a:schemeClr val="tx2">
                    <a:satMod val="130000"/>
                  </a:schemeClr>
                </a:solidFill>
              </a:rPr>
              <a:t>Prekanseröz</a:t>
            </a:r>
            <a:r>
              <a:rPr lang="tr-TR" sz="3000" dirty="0" smtClean="0">
                <a:solidFill>
                  <a:schemeClr val="tx2">
                    <a:satMod val="130000"/>
                  </a:schemeClr>
                </a:solidFill>
              </a:rPr>
              <a:t> Lezyonların Taranması</a:t>
            </a:r>
            <a:endParaRPr lang="tr-TR" sz="3000" dirty="0">
              <a:solidFill>
                <a:schemeClr val="tx2">
                  <a:satMod val="130000"/>
                </a:schemeClr>
              </a:solidFill>
            </a:endParaRPr>
          </a:p>
        </p:txBody>
      </p:sp>
      <p:sp>
        <p:nvSpPr>
          <p:cNvPr id="84994" name="2 İçerik Yer Tutucusu"/>
          <p:cNvSpPr>
            <a:spLocks noGrp="1"/>
          </p:cNvSpPr>
          <p:nvPr>
            <p:ph idx="1"/>
          </p:nvPr>
        </p:nvSpPr>
        <p:spPr/>
        <p:txBody>
          <a:bodyPr/>
          <a:lstStyle/>
          <a:p>
            <a:pPr eaLnBrk="1" hangingPunct="1">
              <a:buFont typeface="Wingdings 2" pitchFamily="18" charset="2"/>
              <a:buNone/>
            </a:pPr>
            <a:endParaRPr lang="tr-TR" dirty="0" smtClean="0"/>
          </a:p>
          <a:p>
            <a:pPr eaLnBrk="1" hangingPunct="1"/>
            <a:r>
              <a:rPr lang="tr-TR" sz="2000" dirty="0" smtClean="0"/>
              <a:t>30-65 yaş arası kadınlarda </a:t>
            </a:r>
            <a:r>
              <a:rPr lang="tr-TR" sz="2000" b="1" dirty="0" smtClean="0"/>
              <a:t>her 5 yılda bir </a:t>
            </a:r>
            <a:r>
              <a:rPr lang="tr-TR" sz="2000" dirty="0" smtClean="0"/>
              <a:t>PAP </a:t>
            </a:r>
            <a:r>
              <a:rPr lang="tr-TR" sz="2000" dirty="0" err="1" smtClean="0"/>
              <a:t>Smear</a:t>
            </a:r>
            <a:r>
              <a:rPr lang="tr-TR" sz="2000" dirty="0" smtClean="0"/>
              <a:t> ya da HPV testi kuvvetle önerilir. </a:t>
            </a:r>
          </a:p>
          <a:p>
            <a:pPr eaLnBrk="1" hangingPunct="1">
              <a:buFont typeface="Wingdings 3" pitchFamily="18" charset="2"/>
              <a:buNone/>
            </a:pPr>
            <a:endParaRPr lang="tr-TR" dirty="0" smtClean="0"/>
          </a:p>
          <a:p>
            <a:pPr algn="r" eaLnBrk="1" hangingPunct="1"/>
            <a:r>
              <a:rPr lang="tr-TR" sz="1400" dirty="0" smtClean="0"/>
              <a:t>Derecelendirme:</a:t>
            </a:r>
            <a:r>
              <a:rPr lang="tr-TR" sz="1400" b="1" dirty="0" smtClean="0"/>
              <a:t>5 puan </a:t>
            </a:r>
          </a:p>
          <a:p>
            <a:pPr algn="r" eaLnBrk="1" hangingPunct="1"/>
            <a:r>
              <a:rPr lang="en-US" sz="1400" dirty="0" smtClean="0"/>
              <a:t>(USPSTF 'A', 2012) </a:t>
            </a:r>
            <a:endParaRPr lang="tr-TR" sz="1400" dirty="0" smtClean="0"/>
          </a:p>
          <a:p>
            <a:pPr algn="r" eaLnBrk="1" hangingPunct="1"/>
            <a:endParaRPr lang="tr-TR" sz="1400"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200" dirty="0" smtClean="0">
                <a:solidFill>
                  <a:schemeClr val="tx2">
                    <a:satMod val="130000"/>
                  </a:schemeClr>
                </a:solidFill>
              </a:rPr>
              <a:t>Prostat Kanseri </a:t>
            </a:r>
            <a:endParaRPr lang="tr-TR" sz="3200" dirty="0">
              <a:solidFill>
                <a:schemeClr val="tx2">
                  <a:satMod val="130000"/>
                </a:schemeClr>
              </a:solidFill>
            </a:endParaRPr>
          </a:p>
        </p:txBody>
      </p:sp>
      <p:sp>
        <p:nvSpPr>
          <p:cNvPr id="86018" name="2 İçerik Yer Tutucusu"/>
          <p:cNvSpPr>
            <a:spLocks noGrp="1"/>
          </p:cNvSpPr>
          <p:nvPr>
            <p:ph idx="1"/>
          </p:nvPr>
        </p:nvSpPr>
        <p:spPr/>
        <p:txBody>
          <a:bodyPr/>
          <a:lstStyle/>
          <a:p>
            <a:pPr eaLnBrk="1" hangingPunct="1">
              <a:lnSpc>
                <a:spcPct val="80000"/>
              </a:lnSpc>
            </a:pPr>
            <a:r>
              <a:rPr lang="tr-TR" sz="2000" dirty="0" smtClean="0"/>
              <a:t>Ailesinde prostat kanseri olan </a:t>
            </a:r>
            <a:r>
              <a:rPr lang="tr-TR" sz="2000" b="1" dirty="0" smtClean="0"/>
              <a:t>&gt;40 yaş </a:t>
            </a:r>
            <a:r>
              <a:rPr lang="tr-TR" sz="2000" dirty="0" smtClean="0"/>
              <a:t>erkeklerde, </a:t>
            </a:r>
          </a:p>
          <a:p>
            <a:pPr eaLnBrk="1" hangingPunct="1">
              <a:lnSpc>
                <a:spcPct val="80000"/>
              </a:lnSpc>
            </a:pPr>
            <a:r>
              <a:rPr lang="tr-TR" sz="2000" dirty="0" smtClean="0"/>
              <a:t>Ailesinde prostat kanseri olmayan </a:t>
            </a:r>
            <a:r>
              <a:rPr lang="tr-TR" sz="2000" b="1" dirty="0" smtClean="0"/>
              <a:t>&gt;50 yaş</a:t>
            </a:r>
            <a:r>
              <a:rPr lang="tr-TR" sz="2000" dirty="0" smtClean="0"/>
              <a:t> erkeklerde</a:t>
            </a:r>
            <a:r>
              <a:rPr lang="tr-TR" sz="2200" dirty="0" smtClean="0"/>
              <a:t>,</a:t>
            </a:r>
          </a:p>
          <a:p>
            <a:pPr lvl="1" eaLnBrk="1" hangingPunct="1">
              <a:lnSpc>
                <a:spcPct val="80000"/>
              </a:lnSpc>
            </a:pPr>
            <a:r>
              <a:rPr lang="tr-TR" sz="1800" dirty="0" smtClean="0"/>
              <a:t>Bilgilendirme ve </a:t>
            </a:r>
            <a:r>
              <a:rPr lang="tr-TR" sz="1800" dirty="0" err="1" smtClean="0"/>
              <a:t>rektal</a:t>
            </a:r>
            <a:r>
              <a:rPr lang="tr-TR" sz="1800" dirty="0" smtClean="0"/>
              <a:t> tuşe değerli</a:t>
            </a:r>
          </a:p>
          <a:p>
            <a:pPr lvl="1" eaLnBrk="1" hangingPunct="1">
              <a:lnSpc>
                <a:spcPct val="80000"/>
              </a:lnSpc>
            </a:pPr>
            <a:r>
              <a:rPr lang="tr-TR" sz="1800" dirty="0" smtClean="0"/>
              <a:t>Tek başına PSA ölçümü yetersizdir</a:t>
            </a:r>
            <a:r>
              <a:rPr lang="tr-TR" dirty="0" smtClean="0"/>
              <a:t>.</a:t>
            </a:r>
          </a:p>
          <a:p>
            <a:pPr lvl="2" eaLnBrk="1" hangingPunct="1">
              <a:lnSpc>
                <a:spcPct val="80000"/>
              </a:lnSpc>
              <a:buFont typeface="Wingdings 2" pitchFamily="18" charset="2"/>
              <a:buNone/>
            </a:pPr>
            <a:endParaRPr lang="tr-TR" sz="2200" dirty="0" smtClean="0"/>
          </a:p>
          <a:p>
            <a:pPr eaLnBrk="1" hangingPunct="1">
              <a:lnSpc>
                <a:spcPct val="80000"/>
              </a:lnSpc>
            </a:pPr>
            <a:r>
              <a:rPr lang="tr-TR" sz="2000" dirty="0" smtClean="0"/>
              <a:t>İleri tetkik yapılması düşünülen hastanın </a:t>
            </a:r>
            <a:r>
              <a:rPr lang="tr-TR" sz="2000" dirty="0" err="1" smtClean="0"/>
              <a:t>üroloğa</a:t>
            </a:r>
            <a:r>
              <a:rPr lang="tr-TR" sz="2000" dirty="0" smtClean="0"/>
              <a:t> yönlendirilmesi kuvvetle önerilir.</a:t>
            </a:r>
          </a:p>
          <a:p>
            <a:pPr eaLnBrk="1" hangingPunct="1">
              <a:lnSpc>
                <a:spcPct val="80000"/>
              </a:lnSpc>
              <a:buFont typeface="Wingdings 3" pitchFamily="18" charset="2"/>
              <a:buNone/>
            </a:pPr>
            <a:endParaRPr lang="tr-TR" sz="2500" dirty="0" smtClean="0"/>
          </a:p>
          <a:p>
            <a:pPr algn="r" eaLnBrk="1" hangingPunct="1">
              <a:lnSpc>
                <a:spcPct val="80000"/>
              </a:lnSpc>
            </a:pPr>
            <a:r>
              <a:rPr lang="tr-TR" sz="1400" dirty="0" smtClean="0"/>
              <a:t>Derecelendirme:</a:t>
            </a:r>
            <a:r>
              <a:rPr lang="tr-TR" sz="1400" b="1" dirty="0" smtClean="0"/>
              <a:t>5 puan </a:t>
            </a:r>
          </a:p>
          <a:p>
            <a:pPr algn="r" eaLnBrk="1" hangingPunct="1">
              <a:lnSpc>
                <a:spcPct val="80000"/>
              </a:lnSpc>
            </a:pPr>
            <a:r>
              <a:rPr lang="en-US" sz="1400" dirty="0" smtClean="0"/>
              <a:t>(USPSTF ‘D', 2012) </a:t>
            </a:r>
          </a:p>
          <a:p>
            <a:pPr algn="r" eaLnBrk="1" hangingPunct="1">
              <a:lnSpc>
                <a:spcPct val="80000"/>
              </a:lnSpc>
            </a:pPr>
            <a:endParaRPr lang="tr-TR" sz="1400" dirty="0" smtClean="0"/>
          </a:p>
          <a:p>
            <a:pPr eaLnBrk="1" hangingPunct="1"/>
            <a:endParaRPr lang="tr-TR"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idx="4294967295"/>
          </p:nvPr>
        </p:nvSpPr>
        <p:spPr bwMode="auto">
          <a:noFill/>
        </p:spPr>
        <p:txBody>
          <a:bodyPr vert="horz" wrap="square" lIns="91440" tIns="45720" rIns="91440" bIns="45720" numCol="1" anchorCtr="0" compatLnSpc="1">
            <a:prstTxWarp prst="textNoShape">
              <a:avLst/>
            </a:prstTxWarp>
            <a:normAutofit/>
          </a:bodyPr>
          <a:lstStyle/>
          <a:p>
            <a:pPr eaLnBrk="1" hangingPunct="1"/>
            <a:r>
              <a:rPr lang="tr-TR" sz="3200" dirty="0" err="1" smtClean="0">
                <a:effectLst/>
                <a:cs typeface="Arial" charset="0"/>
              </a:rPr>
              <a:t>Check</a:t>
            </a:r>
            <a:r>
              <a:rPr lang="tr-TR" sz="3200" dirty="0" smtClean="0">
                <a:effectLst/>
                <a:cs typeface="Arial" charset="0"/>
              </a:rPr>
              <a:t> </a:t>
            </a:r>
            <a:r>
              <a:rPr lang="tr-TR" sz="3200" dirty="0" err="1" smtClean="0">
                <a:effectLst/>
                <a:cs typeface="Arial" charset="0"/>
              </a:rPr>
              <a:t>up</a:t>
            </a:r>
            <a:r>
              <a:rPr lang="tr-TR" sz="3200" dirty="0" smtClean="0">
                <a:effectLst/>
                <a:cs typeface="Arial" charset="0"/>
              </a:rPr>
              <a:t>- PSM</a:t>
            </a:r>
          </a:p>
        </p:txBody>
      </p:sp>
      <p:sp>
        <p:nvSpPr>
          <p:cNvPr id="22530" name="Rectangle 3"/>
          <p:cNvSpPr>
            <a:spLocks noGrp="1"/>
          </p:cNvSpPr>
          <p:nvPr>
            <p:ph type="body" idx="4294967295"/>
          </p:nvPr>
        </p:nvSpPr>
        <p:spPr/>
        <p:txBody>
          <a:bodyPr/>
          <a:lstStyle/>
          <a:p>
            <a:pPr eaLnBrk="1" hangingPunct="1"/>
            <a:endParaRPr lang="tr-TR" sz="2200" dirty="0" smtClean="0">
              <a:cs typeface="Arial" charset="0"/>
            </a:endParaRPr>
          </a:p>
          <a:p>
            <a:pPr eaLnBrk="1" hangingPunct="1"/>
            <a:r>
              <a:rPr lang="tr-TR" sz="2000" dirty="0" smtClean="0">
                <a:cs typeface="Arial" charset="0"/>
              </a:rPr>
              <a:t>Yaş ve cinsiyet farkı gözetmeden yapılan yıllık sağlık muayeneleri veya “</a:t>
            </a:r>
            <a:r>
              <a:rPr lang="tr-TR" sz="2000" dirty="0" err="1" smtClean="0">
                <a:cs typeface="Arial" charset="0"/>
              </a:rPr>
              <a:t>check</a:t>
            </a:r>
            <a:r>
              <a:rPr lang="tr-TR" sz="2000" dirty="0" smtClean="0">
                <a:cs typeface="Arial" charset="0"/>
              </a:rPr>
              <a:t>-</a:t>
            </a:r>
            <a:r>
              <a:rPr lang="tr-TR" sz="2000" dirty="0" err="1" smtClean="0">
                <a:cs typeface="Arial" charset="0"/>
              </a:rPr>
              <a:t>up”ların</a:t>
            </a:r>
            <a:r>
              <a:rPr lang="tr-TR" sz="2000" dirty="0" smtClean="0">
                <a:cs typeface="Arial" charset="0"/>
              </a:rPr>
              <a:t> yerine periyodik sağlık muayenesi tanımı getirilerek kontrollerin sıklığı, yaş, cinsiyet ve </a:t>
            </a:r>
            <a:r>
              <a:rPr lang="tr-TR" sz="2000" dirty="0" err="1" smtClean="0">
                <a:cs typeface="Arial" charset="0"/>
              </a:rPr>
              <a:t>maruziyet</a:t>
            </a:r>
            <a:r>
              <a:rPr lang="tr-TR" sz="2000" dirty="0" smtClean="0">
                <a:cs typeface="Arial" charset="0"/>
              </a:rPr>
              <a:t> gibi kriterlerin ön plana geçtiği, her bir parametrenin farklı dönemlerde ele alındığı yeni bir yaklaşım geliştirilmiştir</a:t>
            </a:r>
            <a:r>
              <a:rPr lang="tr-TR" sz="2200" dirty="0" smtClean="0">
                <a:cs typeface="Arial" charset="0"/>
              </a:rPr>
              <a:t>.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6013" y="274638"/>
            <a:ext cx="7818437" cy="1143000"/>
          </a:xfrm>
        </p:spPr>
        <p:txBody>
          <a:bodyPr/>
          <a:lstStyle/>
          <a:p>
            <a:pPr eaLnBrk="1" fontAlgn="auto" hangingPunct="1">
              <a:spcAft>
                <a:spcPts val="0"/>
              </a:spcAft>
              <a:defRPr/>
            </a:pPr>
            <a:r>
              <a:rPr lang="tr-TR" sz="3000" dirty="0" smtClean="0">
                <a:solidFill>
                  <a:schemeClr val="tx2">
                    <a:satMod val="130000"/>
                  </a:schemeClr>
                </a:solidFill>
              </a:rPr>
              <a:t>Kan ve Cinsel Yolla Bulaşan Hastalıklar</a:t>
            </a:r>
            <a:endParaRPr lang="tr-TR" sz="3000" dirty="0">
              <a:solidFill>
                <a:schemeClr val="tx2">
                  <a:satMod val="130000"/>
                </a:schemeClr>
              </a:solidFill>
            </a:endParaRPr>
          </a:p>
        </p:txBody>
      </p:sp>
      <p:sp>
        <p:nvSpPr>
          <p:cNvPr id="77826" name="2 İçerik Yer Tutucusu"/>
          <p:cNvSpPr>
            <a:spLocks noGrp="1"/>
          </p:cNvSpPr>
          <p:nvPr>
            <p:ph idx="1"/>
          </p:nvPr>
        </p:nvSpPr>
        <p:spPr/>
        <p:txBody>
          <a:bodyPr/>
          <a:lstStyle/>
          <a:p>
            <a:pPr indent="-255588" eaLnBrk="1" hangingPunct="1">
              <a:lnSpc>
                <a:spcPct val="80000"/>
              </a:lnSpc>
              <a:buFont typeface="Wingdings 3" pitchFamily="18" charset="2"/>
              <a:buChar char=""/>
              <a:defRPr/>
            </a:pPr>
            <a:r>
              <a:rPr lang="tr-TR" sz="2000" dirty="0" smtClean="0"/>
              <a:t>18 yaşın üzerinde ve cinsel aktif kişilerde, kişiden talep gelmesi durumunda veya risk faktörlerinin varlığında;</a:t>
            </a:r>
          </a:p>
          <a:p>
            <a:pPr indent="-255588" eaLnBrk="1" hangingPunct="1">
              <a:lnSpc>
                <a:spcPct val="80000"/>
              </a:lnSpc>
              <a:buFont typeface="Wingdings 2" pitchFamily="18" charset="2"/>
              <a:buNone/>
              <a:defRPr/>
            </a:pPr>
            <a:r>
              <a:rPr lang="tr-TR" sz="2000" dirty="0" smtClean="0"/>
              <a:t>     </a:t>
            </a:r>
            <a:r>
              <a:rPr lang="tr-TR" sz="2000" b="1" dirty="0" smtClean="0"/>
              <a:t>HBV</a:t>
            </a:r>
            <a:r>
              <a:rPr lang="tr-TR" sz="2000" dirty="0" smtClean="0"/>
              <a:t>,</a:t>
            </a:r>
            <a:r>
              <a:rPr lang="tr-TR" sz="2000" b="1" dirty="0" smtClean="0"/>
              <a:t> HCV </a:t>
            </a:r>
            <a:r>
              <a:rPr lang="tr-TR" sz="2000" dirty="0" smtClean="0"/>
              <a:t>ve </a:t>
            </a:r>
            <a:r>
              <a:rPr lang="tr-TR" sz="2000" b="1" dirty="0" smtClean="0"/>
              <a:t>HIV</a:t>
            </a:r>
            <a:r>
              <a:rPr lang="tr-TR" sz="2000" dirty="0" smtClean="0"/>
              <a:t> için tarama yapılması önerilir.</a:t>
            </a:r>
          </a:p>
          <a:p>
            <a:pPr algn="r" eaLnBrk="1" hangingPunct="1">
              <a:defRPr/>
            </a:pPr>
            <a:endParaRPr lang="tr-TR" sz="1400" dirty="0" smtClean="0">
              <a:latin typeface="+mj-lt"/>
            </a:endParaRPr>
          </a:p>
          <a:p>
            <a:pPr algn="r" eaLnBrk="1" hangingPunct="1">
              <a:defRPr/>
            </a:pPr>
            <a:r>
              <a:rPr lang="da-DK" sz="1400" dirty="0" smtClean="0">
                <a:latin typeface="+mj-lt"/>
              </a:rPr>
              <a:t>Derecelendirme: 3 puan (seks işçilerinde 5 puan) </a:t>
            </a:r>
          </a:p>
          <a:p>
            <a:pPr algn="r" eaLnBrk="1" hangingPunct="1">
              <a:defRPr/>
            </a:pPr>
            <a:r>
              <a:rPr lang="en-US" sz="1400" dirty="0" smtClean="0">
                <a:latin typeface="+mj-lt"/>
              </a:rPr>
              <a:t>(USPSTF 'A' level recommendation, 2013</a:t>
            </a:r>
            <a:r>
              <a:rPr lang="tr-TR" sz="1400" dirty="0" smtClean="0">
                <a:latin typeface="+mj-lt"/>
              </a:rPr>
              <a:t>)</a:t>
            </a:r>
            <a:r>
              <a:rPr lang="en-US" sz="1400" dirty="0" smtClean="0">
                <a:latin typeface="+mj-lt"/>
              </a:rPr>
              <a:t> </a:t>
            </a:r>
          </a:p>
          <a:p>
            <a:pPr lvl="8" indent="-255588">
              <a:lnSpc>
                <a:spcPct val="80000"/>
              </a:lnSpc>
              <a:buFont typeface="Wingdings 2"/>
              <a:buNone/>
              <a:defRPr/>
            </a:pPr>
            <a:endParaRPr lang="tr-TR" sz="1800" dirty="0" smtClean="0"/>
          </a:p>
          <a:p>
            <a:pPr indent="-255588" eaLnBrk="1" hangingPunct="1">
              <a:lnSpc>
                <a:spcPct val="80000"/>
              </a:lnSpc>
              <a:buFont typeface="Wingdings 3" pitchFamily="18" charset="2"/>
              <a:buChar char=""/>
              <a:defRPr/>
            </a:pPr>
            <a:endParaRPr lang="tr-TR" sz="2200" dirty="0" smtClean="0"/>
          </a:p>
          <a:p>
            <a:pPr indent="-255588" eaLnBrk="1" hangingPunct="1">
              <a:lnSpc>
                <a:spcPct val="80000"/>
              </a:lnSpc>
              <a:buFont typeface="Wingdings 3" pitchFamily="18" charset="2"/>
              <a:buChar char=""/>
              <a:defRPr/>
            </a:pPr>
            <a:r>
              <a:rPr lang="tr-TR" sz="1800" dirty="0" smtClean="0"/>
              <a:t>Pozitif olan kişilerde; </a:t>
            </a:r>
          </a:p>
          <a:p>
            <a:pPr marL="620713" lvl="1" eaLnBrk="1" hangingPunct="1">
              <a:lnSpc>
                <a:spcPct val="80000"/>
              </a:lnSpc>
              <a:spcBef>
                <a:spcPts val="325"/>
              </a:spcBef>
              <a:defRPr/>
            </a:pPr>
            <a:r>
              <a:rPr lang="tr-TR" sz="1800" dirty="0" smtClean="0"/>
              <a:t>Madde kullanımının sorgulanması,</a:t>
            </a:r>
          </a:p>
          <a:p>
            <a:pPr marL="620713" lvl="1" eaLnBrk="1" hangingPunct="1">
              <a:lnSpc>
                <a:spcPct val="80000"/>
              </a:lnSpc>
              <a:spcBef>
                <a:spcPts val="325"/>
              </a:spcBef>
              <a:defRPr/>
            </a:pPr>
            <a:r>
              <a:rPr lang="tr-TR" sz="1800" dirty="0" smtClean="0"/>
              <a:t>Danışmanlık hizmeti verilmesi, </a:t>
            </a:r>
          </a:p>
          <a:p>
            <a:pPr marL="620713" lvl="1" eaLnBrk="1" hangingPunct="1">
              <a:lnSpc>
                <a:spcPct val="80000"/>
              </a:lnSpc>
              <a:spcBef>
                <a:spcPts val="325"/>
              </a:spcBef>
              <a:defRPr/>
            </a:pPr>
            <a:r>
              <a:rPr lang="tr-TR" sz="1800" dirty="0" smtClean="0"/>
              <a:t>Gerekli ise ilgili merkezlere yönlendirilmeleri önerilir.</a:t>
            </a:r>
          </a:p>
          <a:p>
            <a:pPr marL="620713" lvl="1" eaLnBrk="1" hangingPunct="1">
              <a:lnSpc>
                <a:spcPct val="80000"/>
              </a:lnSpc>
              <a:spcBef>
                <a:spcPts val="325"/>
              </a:spcBef>
              <a:defRPr/>
            </a:pPr>
            <a:endParaRPr lang="tr-TR" sz="2400" dirty="0" smtClean="0"/>
          </a:p>
          <a:p>
            <a:pPr indent="-255588" eaLnBrk="1" hangingPunct="1">
              <a:lnSpc>
                <a:spcPct val="80000"/>
              </a:lnSpc>
              <a:buFont typeface="Wingdings 2" pitchFamily="18" charset="2"/>
              <a:buNone/>
              <a:defRPr/>
            </a:pPr>
            <a:endParaRPr lang="tr-TR" sz="2700"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sz="3200" dirty="0" err="1" smtClean="0">
                <a:effectLst/>
              </a:rPr>
              <a:t>Sifiliz</a:t>
            </a:r>
            <a:endParaRPr lang="tr-TR" sz="3200" dirty="0"/>
          </a:p>
        </p:txBody>
      </p:sp>
      <p:sp>
        <p:nvSpPr>
          <p:cNvPr id="89090" name="2 İçerik Yer Tutucusu"/>
          <p:cNvSpPr>
            <a:spLocks noGrp="1"/>
          </p:cNvSpPr>
          <p:nvPr>
            <p:ph idx="1"/>
          </p:nvPr>
        </p:nvSpPr>
        <p:spPr/>
        <p:txBody>
          <a:bodyPr/>
          <a:lstStyle/>
          <a:p>
            <a:endParaRPr lang="tr-TR" dirty="0" smtClean="0"/>
          </a:p>
          <a:p>
            <a:r>
              <a:rPr lang="tr-TR" sz="2000" dirty="0" smtClean="0"/>
              <a:t>Yüksek riskli kişilerde </a:t>
            </a:r>
            <a:r>
              <a:rPr lang="tr-TR" sz="2000" dirty="0" err="1" smtClean="0"/>
              <a:t>sifiliz</a:t>
            </a:r>
            <a:r>
              <a:rPr lang="tr-TR" sz="2000" dirty="0" smtClean="0"/>
              <a:t> taramasının yapılması kuvvetle önerilir</a:t>
            </a:r>
            <a:r>
              <a:rPr lang="tr-TR" dirty="0" smtClean="0"/>
              <a:t>. </a:t>
            </a:r>
          </a:p>
          <a:p>
            <a:pPr algn="r" eaLnBrk="1" hangingPunct="1"/>
            <a:r>
              <a:rPr lang="tr-TR" sz="1400" dirty="0" smtClean="0"/>
              <a:t>Derecelendirme: </a:t>
            </a:r>
            <a:r>
              <a:rPr lang="tr-TR" sz="1400" b="1" dirty="0" smtClean="0"/>
              <a:t>5 puan </a:t>
            </a:r>
          </a:p>
          <a:p>
            <a:pPr algn="r" eaLnBrk="1" hangingPunct="1"/>
            <a:r>
              <a:rPr lang="en-US" sz="1400" dirty="0" smtClean="0"/>
              <a:t>(USPSTF 'A' level recommendation, 2004) </a:t>
            </a:r>
          </a:p>
          <a:p>
            <a:endParaRPr lang="tr-TR" sz="2000" dirty="0" smtClean="0"/>
          </a:p>
          <a:p>
            <a:endParaRPr lang="tr-TR" sz="2000" dirty="0" smtClean="0"/>
          </a:p>
          <a:p>
            <a:r>
              <a:rPr lang="tr-TR" sz="1800" dirty="0" err="1" smtClean="0"/>
              <a:t>Gonore</a:t>
            </a:r>
            <a:r>
              <a:rPr lang="tr-TR" sz="1800" dirty="0" smtClean="0"/>
              <a:t> ve </a:t>
            </a:r>
            <a:r>
              <a:rPr lang="tr-TR" sz="1800" dirty="0" err="1" smtClean="0"/>
              <a:t>klamidyanın</a:t>
            </a:r>
            <a:r>
              <a:rPr lang="tr-TR" sz="1800" dirty="0" smtClean="0"/>
              <a:t> erken tespiti için ilgili hekime yönlendirilmeleri önerilir</a:t>
            </a:r>
            <a:r>
              <a:rPr lang="tr-TR" sz="2000" dirty="0" smtClean="0"/>
              <a:t>.</a:t>
            </a:r>
          </a:p>
          <a:p>
            <a:pPr>
              <a:buFont typeface="Wingdings 2" pitchFamily="18" charset="2"/>
              <a:buNone/>
            </a:pPr>
            <a:endParaRPr lang="tr-TR" dirty="0" smtClean="0"/>
          </a:p>
          <a:p>
            <a:endParaRPr lang="tr-TR"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6013" y="274638"/>
            <a:ext cx="7818437" cy="1143000"/>
          </a:xfrm>
        </p:spPr>
        <p:txBody>
          <a:bodyPr>
            <a:noAutofit/>
          </a:bodyPr>
          <a:lstStyle/>
          <a:p>
            <a:pPr eaLnBrk="1" fontAlgn="auto" hangingPunct="1">
              <a:spcAft>
                <a:spcPts val="0"/>
              </a:spcAft>
              <a:defRPr/>
            </a:pPr>
            <a:r>
              <a:rPr lang="tr-TR" sz="2800" dirty="0" smtClean="0">
                <a:solidFill>
                  <a:schemeClr val="tx2">
                    <a:satMod val="130000"/>
                  </a:schemeClr>
                </a:solidFill>
              </a:rPr>
              <a:t>Kemik Sağlığının Korunması İçin Bilgilendirme</a:t>
            </a:r>
            <a:endParaRPr lang="tr-TR" sz="2800" dirty="0">
              <a:solidFill>
                <a:schemeClr val="tx2">
                  <a:satMod val="130000"/>
                </a:schemeClr>
              </a:solidFill>
            </a:endParaRPr>
          </a:p>
        </p:txBody>
      </p:sp>
      <p:sp>
        <p:nvSpPr>
          <p:cNvPr id="90114" name="2 İçerik Yer Tutucusu"/>
          <p:cNvSpPr>
            <a:spLocks noGrp="1"/>
          </p:cNvSpPr>
          <p:nvPr>
            <p:ph idx="1"/>
          </p:nvPr>
        </p:nvSpPr>
        <p:spPr/>
        <p:txBody>
          <a:bodyPr/>
          <a:lstStyle/>
          <a:p>
            <a:pPr eaLnBrk="1" hangingPunct="1">
              <a:lnSpc>
                <a:spcPct val="90000"/>
              </a:lnSpc>
              <a:buNone/>
            </a:pPr>
            <a:endParaRPr lang="tr-TR" sz="2200" dirty="0" smtClean="0"/>
          </a:p>
          <a:p>
            <a:pPr eaLnBrk="1" hangingPunct="1">
              <a:lnSpc>
                <a:spcPct val="90000"/>
              </a:lnSpc>
            </a:pPr>
            <a:r>
              <a:rPr lang="tr-TR" sz="1800" dirty="0" smtClean="0"/>
              <a:t>Bütün yaş gruplarında;</a:t>
            </a:r>
          </a:p>
          <a:p>
            <a:pPr lvl="1" eaLnBrk="1" hangingPunct="1">
              <a:lnSpc>
                <a:spcPct val="90000"/>
              </a:lnSpc>
            </a:pPr>
            <a:r>
              <a:rPr lang="tr-TR" sz="1800" dirty="0" smtClean="0"/>
              <a:t>Sigara ve aşırı alkol alımının önlenmesi</a:t>
            </a:r>
          </a:p>
          <a:p>
            <a:pPr lvl="1" eaLnBrk="1" hangingPunct="1">
              <a:lnSpc>
                <a:spcPct val="90000"/>
              </a:lnSpc>
            </a:pPr>
            <a:r>
              <a:rPr lang="tr-TR" sz="1800" dirty="0" smtClean="0"/>
              <a:t>Diyetle yeterli kalsiyum, D vitamini alımı</a:t>
            </a:r>
          </a:p>
          <a:p>
            <a:pPr lvl="1" eaLnBrk="1" hangingPunct="1">
              <a:lnSpc>
                <a:spcPct val="90000"/>
              </a:lnSpc>
            </a:pPr>
            <a:r>
              <a:rPr lang="tr-TR" sz="1800" dirty="0" smtClean="0"/>
              <a:t>Yeterli güneş ışığına maruz kalma hakkında bilgilendirme</a:t>
            </a:r>
          </a:p>
          <a:p>
            <a:pPr lvl="1" eaLnBrk="1" hangingPunct="1">
              <a:lnSpc>
                <a:spcPct val="90000"/>
              </a:lnSpc>
            </a:pPr>
            <a:r>
              <a:rPr lang="tr-TR" sz="1800" dirty="0" smtClean="0"/>
              <a:t>Fiziksel egzersizler hakkında bilgilendirme </a:t>
            </a:r>
          </a:p>
          <a:p>
            <a:pPr lvl="1" eaLnBrk="1" hangingPunct="1">
              <a:lnSpc>
                <a:spcPct val="90000"/>
              </a:lnSpc>
            </a:pPr>
            <a:r>
              <a:rPr lang="tr-TR" sz="1800" dirty="0" smtClean="0"/>
              <a:t>Ev, iş, trafik kazalarından korunma </a:t>
            </a:r>
          </a:p>
          <a:p>
            <a:pPr lvl="1" eaLnBrk="1" hangingPunct="1">
              <a:lnSpc>
                <a:spcPct val="90000"/>
              </a:lnSpc>
            </a:pPr>
            <a:r>
              <a:rPr lang="tr-TR" sz="1800" dirty="0" smtClean="0"/>
              <a:t>65 yaş ve üzerinde düşme ve çarpmalardan korunma yolları hakkında danışmanlık hizmetleri verilmesi kuvvetle önerilir</a:t>
            </a:r>
            <a:r>
              <a:rPr lang="tr-TR" dirty="0" smtClean="0"/>
              <a:t>. </a:t>
            </a:r>
            <a:endParaRPr lang="tr-TR" sz="2500" dirty="0" smtClean="0"/>
          </a:p>
          <a:p>
            <a:pPr algn="r" eaLnBrk="1" hangingPunct="1">
              <a:lnSpc>
                <a:spcPct val="90000"/>
              </a:lnSpc>
            </a:pPr>
            <a:r>
              <a:rPr lang="tr-TR" sz="1400" dirty="0" smtClean="0"/>
              <a:t>Derecelendirme:</a:t>
            </a:r>
            <a:r>
              <a:rPr lang="tr-TR" sz="1400" b="1" dirty="0" smtClean="0"/>
              <a:t>5 puan </a:t>
            </a:r>
          </a:p>
          <a:p>
            <a:pPr algn="r" eaLnBrk="1" hangingPunct="1">
              <a:lnSpc>
                <a:spcPct val="90000"/>
              </a:lnSpc>
            </a:pPr>
            <a:r>
              <a:rPr lang="en-US" sz="1400" dirty="0" smtClean="0"/>
              <a:t>(USPSTF ‘B', 2012) </a:t>
            </a:r>
          </a:p>
          <a:p>
            <a:pPr eaLnBrk="1" hangingPunct="1"/>
            <a:endParaRPr lang="tr-TR" sz="1400"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000" dirty="0" err="1" smtClean="0">
                <a:solidFill>
                  <a:schemeClr val="tx2">
                    <a:satMod val="130000"/>
                  </a:schemeClr>
                </a:solidFill>
              </a:rPr>
              <a:t>Sekonder</a:t>
            </a:r>
            <a:r>
              <a:rPr lang="tr-TR" sz="3000" dirty="0" smtClean="0">
                <a:solidFill>
                  <a:schemeClr val="tx2">
                    <a:satMod val="130000"/>
                  </a:schemeClr>
                </a:solidFill>
              </a:rPr>
              <a:t> Osteoporoz-Kırık Riski</a:t>
            </a:r>
            <a:endParaRPr lang="tr-TR" sz="3000" dirty="0">
              <a:solidFill>
                <a:schemeClr val="tx2">
                  <a:satMod val="130000"/>
                </a:schemeClr>
              </a:solidFill>
            </a:endParaRPr>
          </a:p>
        </p:txBody>
      </p:sp>
      <p:sp>
        <p:nvSpPr>
          <p:cNvPr id="91138" name="2 İçerik Yer Tutucusu"/>
          <p:cNvSpPr>
            <a:spLocks noGrp="1"/>
          </p:cNvSpPr>
          <p:nvPr>
            <p:ph idx="1"/>
          </p:nvPr>
        </p:nvSpPr>
        <p:spPr/>
        <p:txBody>
          <a:bodyPr/>
          <a:lstStyle/>
          <a:p>
            <a:pPr eaLnBrk="1" hangingPunct="1">
              <a:lnSpc>
                <a:spcPct val="80000"/>
              </a:lnSpc>
            </a:pPr>
            <a:endParaRPr lang="tr-TR" sz="2200" dirty="0" smtClean="0"/>
          </a:p>
          <a:p>
            <a:pPr eaLnBrk="1" hangingPunct="1">
              <a:lnSpc>
                <a:spcPct val="80000"/>
              </a:lnSpc>
            </a:pPr>
            <a:r>
              <a:rPr lang="tr-TR" sz="2000" dirty="0" smtClean="0"/>
              <a:t>65 yas altında risk faktörü taşıyan erişkinlerde </a:t>
            </a:r>
            <a:r>
              <a:rPr lang="tr-TR" sz="2000" b="1" dirty="0" smtClean="0"/>
              <a:t>en az 1 kez </a:t>
            </a:r>
            <a:r>
              <a:rPr lang="tr-TR" sz="2000" dirty="0" smtClean="0"/>
              <a:t>biyokimyasal testlerin yapılması </a:t>
            </a:r>
          </a:p>
          <a:p>
            <a:pPr lvl="1" eaLnBrk="1" hangingPunct="1">
              <a:lnSpc>
                <a:spcPct val="80000"/>
              </a:lnSpc>
            </a:pPr>
            <a:r>
              <a:rPr lang="tr-TR" sz="1800" dirty="0" smtClean="0"/>
              <a:t>iyonize </a:t>
            </a:r>
            <a:r>
              <a:rPr lang="tr-TR" sz="1800" dirty="0" err="1" smtClean="0"/>
              <a:t>Ca</a:t>
            </a:r>
            <a:r>
              <a:rPr lang="tr-TR" sz="1800" dirty="0" smtClean="0"/>
              <a:t>, CBC, </a:t>
            </a:r>
            <a:r>
              <a:rPr lang="tr-TR" sz="1800" dirty="0" err="1" smtClean="0"/>
              <a:t>kreatinin</a:t>
            </a:r>
            <a:r>
              <a:rPr lang="tr-TR" sz="1800" dirty="0" smtClean="0"/>
              <a:t>, ALP, TSH, D vitamini</a:t>
            </a:r>
          </a:p>
          <a:p>
            <a:pPr lvl="1" eaLnBrk="1" hangingPunct="1">
              <a:lnSpc>
                <a:spcPct val="80000"/>
              </a:lnSpc>
              <a:buFont typeface="Verdana" pitchFamily="34" charset="0"/>
              <a:buNone/>
            </a:pPr>
            <a:endParaRPr lang="tr-TR" sz="2600" dirty="0" smtClean="0"/>
          </a:p>
          <a:p>
            <a:pPr eaLnBrk="1" hangingPunct="1">
              <a:lnSpc>
                <a:spcPct val="80000"/>
              </a:lnSpc>
            </a:pPr>
            <a:r>
              <a:rPr lang="tr-TR" sz="2000" dirty="0" smtClean="0"/>
              <a:t>Risk faktörleri ve kemik kırığı varlığına göre </a:t>
            </a:r>
            <a:r>
              <a:rPr lang="tr-TR" sz="2000" dirty="0" err="1" smtClean="0"/>
              <a:t>ftr</a:t>
            </a:r>
            <a:r>
              <a:rPr lang="tr-TR" sz="2000" dirty="0" smtClean="0"/>
              <a:t>, endokrinoloji ve/veya ortopedi uzmanına yönlendirilmesi önerilir. </a:t>
            </a:r>
          </a:p>
          <a:p>
            <a:pPr eaLnBrk="1" hangingPunct="1">
              <a:lnSpc>
                <a:spcPct val="80000"/>
              </a:lnSpc>
              <a:buFont typeface="Wingdings 3" pitchFamily="18" charset="2"/>
              <a:buNone/>
            </a:pPr>
            <a:endParaRPr lang="tr-TR" sz="3000" dirty="0" smtClean="0"/>
          </a:p>
          <a:p>
            <a:pPr algn="r" eaLnBrk="1" hangingPunct="1">
              <a:lnSpc>
                <a:spcPct val="80000"/>
              </a:lnSpc>
            </a:pPr>
            <a:r>
              <a:rPr lang="tr-TR" sz="1400" dirty="0" smtClean="0"/>
              <a:t>Derecelendirme:</a:t>
            </a:r>
            <a:r>
              <a:rPr lang="tr-TR" sz="1400" b="1" dirty="0" smtClean="0"/>
              <a:t>4 puan </a:t>
            </a:r>
            <a:endParaRPr lang="tr-TR" sz="1400" dirty="0" smtClean="0"/>
          </a:p>
          <a:p>
            <a:pPr eaLnBrk="1" hangingPunct="1">
              <a:lnSpc>
                <a:spcPct val="80000"/>
              </a:lnSpc>
            </a:pPr>
            <a:endParaRPr lang="tr-TR" sz="1400"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8888" y="274638"/>
            <a:ext cx="7675562" cy="1143000"/>
          </a:xfrm>
        </p:spPr>
        <p:txBody>
          <a:bodyPr>
            <a:normAutofit/>
          </a:bodyPr>
          <a:lstStyle/>
          <a:p>
            <a:pPr eaLnBrk="1" fontAlgn="auto" hangingPunct="1">
              <a:spcAft>
                <a:spcPts val="0"/>
              </a:spcAft>
              <a:defRPr/>
            </a:pPr>
            <a:r>
              <a:rPr lang="tr-TR" sz="2800" dirty="0" err="1" smtClean="0">
                <a:solidFill>
                  <a:schemeClr val="tx2">
                    <a:satMod val="130000"/>
                  </a:schemeClr>
                </a:solidFill>
              </a:rPr>
              <a:t>Sekonder</a:t>
            </a:r>
            <a:r>
              <a:rPr lang="tr-TR" sz="2800" dirty="0" smtClean="0">
                <a:solidFill>
                  <a:schemeClr val="tx2">
                    <a:satMod val="130000"/>
                  </a:schemeClr>
                </a:solidFill>
              </a:rPr>
              <a:t> Osteoporoz Risk Faktörleri</a:t>
            </a:r>
            <a:endParaRPr lang="tr-TR" sz="2800" dirty="0">
              <a:solidFill>
                <a:schemeClr val="tx2">
                  <a:satMod val="130000"/>
                </a:schemeClr>
              </a:solidFill>
            </a:endParaRPr>
          </a:p>
        </p:txBody>
      </p:sp>
      <p:sp>
        <p:nvSpPr>
          <p:cNvPr id="92162" name="2 İçerik Yer Tutucusu"/>
          <p:cNvSpPr>
            <a:spLocks noGrp="1"/>
          </p:cNvSpPr>
          <p:nvPr>
            <p:ph idx="1"/>
          </p:nvPr>
        </p:nvSpPr>
        <p:spPr/>
        <p:txBody>
          <a:bodyPr/>
          <a:lstStyle/>
          <a:p>
            <a:pPr eaLnBrk="1" hangingPunct="1">
              <a:lnSpc>
                <a:spcPct val="90000"/>
              </a:lnSpc>
              <a:buFont typeface="Wingdings 2" pitchFamily="18" charset="2"/>
              <a:buNone/>
            </a:pPr>
            <a:r>
              <a:rPr lang="tr-TR" sz="2000" dirty="0" smtClean="0"/>
              <a:t> </a:t>
            </a:r>
            <a:r>
              <a:rPr lang="tr-TR" sz="1800" dirty="0" smtClean="0"/>
              <a:t>• 50 yaşından önce kırık geçirmiş olmak veya ailede kalça kırığı öyküsü </a:t>
            </a:r>
          </a:p>
          <a:p>
            <a:pPr eaLnBrk="1" hangingPunct="1">
              <a:lnSpc>
                <a:spcPct val="90000"/>
              </a:lnSpc>
              <a:buFont typeface="Wingdings 2" pitchFamily="18" charset="2"/>
              <a:buNone/>
            </a:pPr>
            <a:r>
              <a:rPr lang="tr-TR" sz="1800" dirty="0" smtClean="0"/>
              <a:t> • En az üç ay süreyle 7,5 mg/gün </a:t>
            </a:r>
            <a:r>
              <a:rPr lang="tr-TR" sz="1800" dirty="0" err="1" smtClean="0"/>
              <a:t>steroid</a:t>
            </a:r>
            <a:r>
              <a:rPr lang="tr-TR" sz="1800" dirty="0" smtClean="0"/>
              <a:t> kullanımı</a:t>
            </a:r>
          </a:p>
          <a:p>
            <a:pPr eaLnBrk="1" hangingPunct="1">
              <a:lnSpc>
                <a:spcPct val="90000"/>
              </a:lnSpc>
              <a:buFont typeface="Wingdings 2" pitchFamily="18" charset="2"/>
              <a:buNone/>
            </a:pPr>
            <a:r>
              <a:rPr lang="tr-TR" sz="1800" dirty="0" smtClean="0"/>
              <a:t> • </a:t>
            </a:r>
            <a:r>
              <a:rPr lang="tr-TR" sz="1800" dirty="0" err="1" smtClean="0"/>
              <a:t>Hipogonadizm</a:t>
            </a:r>
            <a:r>
              <a:rPr lang="tr-TR" sz="1800" dirty="0" smtClean="0"/>
              <a:t> </a:t>
            </a:r>
          </a:p>
          <a:p>
            <a:pPr eaLnBrk="1" hangingPunct="1">
              <a:lnSpc>
                <a:spcPct val="90000"/>
              </a:lnSpc>
              <a:buFont typeface="Wingdings 2" pitchFamily="18" charset="2"/>
              <a:buNone/>
            </a:pPr>
            <a:r>
              <a:rPr lang="tr-TR" sz="1800" dirty="0" smtClean="0"/>
              <a:t> • 45 yaş altında menopoz </a:t>
            </a:r>
          </a:p>
          <a:p>
            <a:pPr eaLnBrk="1" hangingPunct="1">
              <a:lnSpc>
                <a:spcPct val="90000"/>
              </a:lnSpc>
              <a:buFont typeface="Wingdings 2" pitchFamily="18" charset="2"/>
              <a:buNone/>
            </a:pPr>
            <a:r>
              <a:rPr lang="tr-TR" sz="1800" dirty="0" smtClean="0"/>
              <a:t> • </a:t>
            </a:r>
            <a:r>
              <a:rPr lang="tr-TR" sz="1800" dirty="0" err="1" smtClean="0"/>
              <a:t>Malabsorbsiyon</a:t>
            </a:r>
            <a:r>
              <a:rPr lang="tr-TR" sz="1800" dirty="0" smtClean="0"/>
              <a:t> sendromu </a:t>
            </a:r>
          </a:p>
          <a:p>
            <a:pPr eaLnBrk="1" hangingPunct="1">
              <a:lnSpc>
                <a:spcPct val="90000"/>
              </a:lnSpc>
              <a:buFont typeface="Wingdings 2" pitchFamily="18" charset="2"/>
              <a:buNone/>
            </a:pPr>
            <a:r>
              <a:rPr lang="tr-TR" sz="1800" dirty="0" smtClean="0"/>
              <a:t> • </a:t>
            </a:r>
            <a:r>
              <a:rPr lang="tr-TR" sz="1800" dirty="0" err="1" smtClean="0"/>
              <a:t>Primer</a:t>
            </a:r>
            <a:r>
              <a:rPr lang="tr-TR" sz="1800" dirty="0" smtClean="0"/>
              <a:t> </a:t>
            </a:r>
            <a:r>
              <a:rPr lang="tr-TR" sz="1800" dirty="0" err="1" smtClean="0"/>
              <a:t>hiperparatiroidizm</a:t>
            </a:r>
            <a:r>
              <a:rPr lang="tr-TR" sz="1800" dirty="0" smtClean="0"/>
              <a:t> </a:t>
            </a:r>
          </a:p>
          <a:p>
            <a:pPr eaLnBrk="1" hangingPunct="1">
              <a:lnSpc>
                <a:spcPct val="90000"/>
              </a:lnSpc>
              <a:buFont typeface="Wingdings 2" pitchFamily="18" charset="2"/>
              <a:buNone/>
            </a:pPr>
            <a:r>
              <a:rPr lang="tr-TR" sz="1800" dirty="0" smtClean="0"/>
              <a:t> • Hızlı kemik kaybıyla seyreden diğer hastalıklar </a:t>
            </a:r>
          </a:p>
          <a:p>
            <a:pPr eaLnBrk="1" hangingPunct="1">
              <a:lnSpc>
                <a:spcPct val="90000"/>
              </a:lnSpc>
              <a:buFont typeface="Wingdings 2" pitchFamily="18" charset="2"/>
              <a:buNone/>
            </a:pPr>
            <a:r>
              <a:rPr lang="tr-TR" sz="1800" dirty="0" smtClean="0"/>
              <a:t> • Düşük vücut kitle indeksi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000" dirty="0" smtClean="0">
                <a:solidFill>
                  <a:schemeClr val="tx2">
                    <a:satMod val="130000"/>
                  </a:schemeClr>
                </a:solidFill>
              </a:rPr>
              <a:t>Yaşlılarda Osteoporoz-Kırık Riski</a:t>
            </a:r>
            <a:endParaRPr lang="tr-TR" sz="3000" dirty="0">
              <a:solidFill>
                <a:schemeClr val="tx2">
                  <a:satMod val="130000"/>
                </a:schemeClr>
              </a:solidFill>
            </a:endParaRPr>
          </a:p>
        </p:txBody>
      </p:sp>
      <p:sp>
        <p:nvSpPr>
          <p:cNvPr id="93186" name="2 İçerik Yer Tutucusu"/>
          <p:cNvSpPr>
            <a:spLocks noGrp="1"/>
          </p:cNvSpPr>
          <p:nvPr>
            <p:ph idx="1"/>
          </p:nvPr>
        </p:nvSpPr>
        <p:spPr/>
        <p:txBody>
          <a:bodyPr/>
          <a:lstStyle/>
          <a:p>
            <a:pPr eaLnBrk="1" hangingPunct="1">
              <a:spcAft>
                <a:spcPct val="0"/>
              </a:spcAft>
            </a:pPr>
            <a:r>
              <a:rPr lang="tr-TR" sz="2000" dirty="0" smtClean="0"/>
              <a:t>65 yaş üstü tüm kişilerde </a:t>
            </a:r>
            <a:r>
              <a:rPr lang="tr-TR" sz="2000" b="1" dirty="0" smtClean="0"/>
              <a:t>yılda bir kez</a:t>
            </a:r>
            <a:r>
              <a:rPr lang="tr-TR" sz="2000" dirty="0" smtClean="0"/>
              <a:t> biyokimyasal testlerin yapılmasının sağlanması</a:t>
            </a:r>
          </a:p>
          <a:p>
            <a:pPr eaLnBrk="1" hangingPunct="1">
              <a:spcAft>
                <a:spcPct val="0"/>
              </a:spcAft>
              <a:buFont typeface="Wingdings 3" pitchFamily="18" charset="2"/>
              <a:buNone/>
            </a:pPr>
            <a:endParaRPr lang="tr-TR" sz="2000" dirty="0" smtClean="0"/>
          </a:p>
          <a:p>
            <a:pPr eaLnBrk="1" hangingPunct="1">
              <a:spcAft>
                <a:spcPct val="0"/>
              </a:spcAft>
            </a:pPr>
            <a:r>
              <a:rPr lang="tr-TR" sz="2000" dirty="0" smtClean="0"/>
              <a:t>Risk faktörleri ve kemik kırığı varlığına göre ilgili uzmanlıklara yönlendirilmesi,</a:t>
            </a:r>
          </a:p>
          <a:p>
            <a:pPr eaLnBrk="1" hangingPunct="1">
              <a:spcAft>
                <a:spcPct val="0"/>
              </a:spcAft>
              <a:buFont typeface="Wingdings 3" pitchFamily="18" charset="2"/>
              <a:buNone/>
            </a:pPr>
            <a:endParaRPr lang="tr-TR" sz="2200" dirty="0" smtClean="0"/>
          </a:p>
          <a:p>
            <a:pPr eaLnBrk="1" hangingPunct="1">
              <a:spcAft>
                <a:spcPct val="0"/>
              </a:spcAft>
            </a:pPr>
            <a:r>
              <a:rPr lang="tr-TR" sz="2000" dirty="0" smtClean="0"/>
              <a:t>65 yaş üstü kadınlar ve 70 yaş üstü erkeklerde</a:t>
            </a:r>
            <a:r>
              <a:rPr lang="tr-TR" sz="2200" dirty="0" smtClean="0"/>
              <a:t>,</a:t>
            </a:r>
          </a:p>
          <a:p>
            <a:pPr lvl="1" eaLnBrk="1" hangingPunct="1">
              <a:spcAft>
                <a:spcPct val="0"/>
              </a:spcAft>
            </a:pPr>
            <a:r>
              <a:rPr lang="tr-TR" sz="2200" dirty="0" smtClean="0"/>
              <a:t> </a:t>
            </a:r>
            <a:r>
              <a:rPr lang="tr-TR" sz="1800" dirty="0" smtClean="0"/>
              <a:t>hayatlarında </a:t>
            </a:r>
            <a:r>
              <a:rPr lang="tr-TR" sz="1800" b="1" dirty="0" smtClean="0"/>
              <a:t>en az bir kez DEXA ölçümü </a:t>
            </a:r>
            <a:r>
              <a:rPr lang="tr-TR" sz="1800" dirty="0" smtClean="0"/>
              <a:t>yaptırmalarının sağlanması önerilir.</a:t>
            </a:r>
          </a:p>
          <a:p>
            <a:pPr eaLnBrk="1" hangingPunct="1">
              <a:spcAft>
                <a:spcPct val="0"/>
              </a:spcAft>
            </a:pPr>
            <a:endParaRPr lang="tr-TR" sz="2200"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200" dirty="0" smtClean="0">
                <a:solidFill>
                  <a:schemeClr val="tx2">
                    <a:satMod val="130000"/>
                  </a:schemeClr>
                </a:solidFill>
              </a:rPr>
              <a:t>Depresyon </a:t>
            </a:r>
            <a:endParaRPr lang="tr-TR" sz="3200" dirty="0">
              <a:solidFill>
                <a:schemeClr val="tx2">
                  <a:satMod val="130000"/>
                </a:schemeClr>
              </a:solidFill>
            </a:endParaRPr>
          </a:p>
        </p:txBody>
      </p:sp>
      <p:sp>
        <p:nvSpPr>
          <p:cNvPr id="3" name="2 İçerik Yer Tutucusu"/>
          <p:cNvSpPr>
            <a:spLocks noGrp="1"/>
          </p:cNvSpPr>
          <p:nvPr>
            <p:ph idx="1"/>
          </p:nvPr>
        </p:nvSpPr>
        <p:spPr/>
        <p:txBody>
          <a:bodyPr>
            <a:normAutofit fontScale="92500" lnSpcReduction="10000"/>
          </a:bodyPr>
          <a:lstStyle/>
          <a:p>
            <a:pPr eaLnBrk="1" hangingPunct="1">
              <a:lnSpc>
                <a:spcPct val="70000"/>
              </a:lnSpc>
              <a:defRPr/>
            </a:pPr>
            <a:endParaRPr lang="tr-TR" sz="2200" dirty="0" smtClean="0"/>
          </a:p>
          <a:p>
            <a:pPr eaLnBrk="1" hangingPunct="1">
              <a:lnSpc>
                <a:spcPct val="70000"/>
              </a:lnSpc>
              <a:defRPr/>
            </a:pPr>
            <a:r>
              <a:rPr lang="tr-TR" sz="2200" dirty="0" smtClean="0"/>
              <a:t>18-65 yaş yetişkinlerde;</a:t>
            </a:r>
          </a:p>
          <a:p>
            <a:pPr eaLnBrk="1" hangingPunct="1">
              <a:lnSpc>
                <a:spcPct val="70000"/>
              </a:lnSpc>
              <a:buFont typeface="Wingdings 2" pitchFamily="18" charset="2"/>
              <a:buNone/>
              <a:defRPr/>
            </a:pPr>
            <a:r>
              <a:rPr lang="tr-TR" sz="2200" dirty="0" smtClean="0"/>
              <a:t>     	kişinin şikayeti veya öngörülmesi durumunda 2 soru ile   depresyon taraması yapılması kuvvetle önerilir.</a:t>
            </a:r>
          </a:p>
          <a:p>
            <a:pPr eaLnBrk="1" hangingPunct="1">
              <a:lnSpc>
                <a:spcPct val="70000"/>
              </a:lnSpc>
              <a:buFont typeface="Wingdings 3" pitchFamily="18" charset="2"/>
              <a:buNone/>
              <a:defRPr/>
            </a:pPr>
            <a:r>
              <a:rPr lang="tr-TR" sz="2500" dirty="0" smtClean="0"/>
              <a:t> </a:t>
            </a:r>
            <a:endParaRPr lang="tr-TR" sz="1800" dirty="0" smtClean="0"/>
          </a:p>
          <a:p>
            <a:pPr marL="742950" lvl="1" indent="-285750" eaLnBrk="1" hangingPunct="1">
              <a:lnSpc>
                <a:spcPct val="70000"/>
              </a:lnSpc>
              <a:defRPr/>
            </a:pPr>
            <a:r>
              <a:rPr lang="tr-TR" sz="1800" dirty="0" smtClean="0"/>
              <a:t>1-“</a:t>
            </a:r>
            <a:r>
              <a:rPr lang="tr-TR" sz="1800" b="1" dirty="0" smtClean="0"/>
              <a:t>Son iki hafta içinde kendinizi çökkün ya da umutsuz hissettiğiniz oldu mu?” </a:t>
            </a:r>
          </a:p>
          <a:p>
            <a:pPr marL="742950" lvl="1" indent="-285750" eaLnBrk="1" hangingPunct="1">
              <a:lnSpc>
                <a:spcPct val="70000"/>
              </a:lnSpc>
              <a:buFont typeface="Wingdings 3" pitchFamily="18" charset="2"/>
              <a:buNone/>
              <a:defRPr/>
            </a:pPr>
            <a:endParaRPr lang="tr-TR" sz="1800" b="1" dirty="0" smtClean="0"/>
          </a:p>
          <a:p>
            <a:pPr marL="742950" lvl="1" indent="-285750" eaLnBrk="1" hangingPunct="1">
              <a:lnSpc>
                <a:spcPct val="70000"/>
              </a:lnSpc>
              <a:defRPr/>
            </a:pPr>
            <a:r>
              <a:rPr lang="tr-TR" sz="1800" dirty="0" smtClean="0"/>
              <a:t>2-“</a:t>
            </a:r>
            <a:r>
              <a:rPr lang="tr-TR" sz="1800" b="1" dirty="0" smtClean="0"/>
              <a:t>Son iki haftadır ilgi kaybı ya da hayattan zevk alamama gibi yakınmalarınız oldu mu?”</a:t>
            </a:r>
          </a:p>
          <a:p>
            <a:pPr eaLnBrk="1" hangingPunct="1">
              <a:lnSpc>
                <a:spcPct val="70000"/>
              </a:lnSpc>
              <a:buFont typeface="Wingdings 3" pitchFamily="18" charset="2"/>
              <a:buNone/>
              <a:defRPr/>
            </a:pPr>
            <a:r>
              <a:rPr lang="tr-TR" sz="2500" b="1" dirty="0" smtClean="0"/>
              <a:t> </a:t>
            </a:r>
          </a:p>
          <a:p>
            <a:pPr algn="r" eaLnBrk="1" hangingPunct="1">
              <a:lnSpc>
                <a:spcPct val="70000"/>
              </a:lnSpc>
              <a:defRPr/>
            </a:pPr>
            <a:r>
              <a:rPr lang="tr-TR" sz="1400" dirty="0" smtClean="0"/>
              <a:t>Derecelendirme:</a:t>
            </a:r>
            <a:r>
              <a:rPr lang="tr-TR" sz="1400" b="1" dirty="0" smtClean="0"/>
              <a:t>5 puan </a:t>
            </a:r>
          </a:p>
          <a:p>
            <a:pPr algn="r" eaLnBrk="1" hangingPunct="1">
              <a:lnSpc>
                <a:spcPct val="70000"/>
              </a:lnSpc>
              <a:defRPr/>
            </a:pPr>
            <a:r>
              <a:rPr lang="en-US" sz="1400" dirty="0" smtClean="0"/>
              <a:t>(USPSTF ‘B', 2009)</a:t>
            </a:r>
            <a:r>
              <a:rPr lang="en-US" sz="2500" dirty="0" smtClean="0"/>
              <a:t> </a:t>
            </a:r>
            <a:endParaRPr lang="tr-TR" sz="2500" dirty="0" smtClean="0"/>
          </a:p>
          <a:p>
            <a:pPr eaLnBrk="1" hangingPunct="1">
              <a:lnSpc>
                <a:spcPct val="70000"/>
              </a:lnSpc>
              <a:defRPr/>
            </a:pPr>
            <a:endParaRPr lang="tr-TR" sz="2500" dirty="0" smtClean="0"/>
          </a:p>
          <a:p>
            <a:pPr lvl="3" eaLnBrk="1" hangingPunct="1">
              <a:lnSpc>
                <a:spcPct val="70000"/>
              </a:lnSpc>
              <a:defRPr/>
            </a:pPr>
            <a:r>
              <a:rPr lang="tr-TR" sz="1800" dirty="0" smtClean="0"/>
              <a:t>Cevap ‘evet’ ise </a:t>
            </a:r>
            <a:r>
              <a:rPr lang="tr-TR" sz="1800" dirty="0" err="1" smtClean="0"/>
              <a:t>psikiyatriste</a:t>
            </a:r>
            <a:r>
              <a:rPr lang="tr-TR" sz="1800" dirty="0" smtClean="0"/>
              <a:t> yönlendirilmesi önerilir!!</a:t>
            </a:r>
            <a:endParaRPr lang="en-US" sz="1800" dirty="0" smtClean="0"/>
          </a:p>
          <a:p>
            <a:pPr eaLnBrk="1" hangingPunct="1">
              <a:lnSpc>
                <a:spcPct val="70000"/>
              </a:lnSpc>
              <a:defRPr/>
            </a:pPr>
            <a:endParaRPr lang="tr-TR" sz="2500" dirty="0" smtClean="0"/>
          </a:p>
          <a:p>
            <a:pPr eaLnBrk="1" hangingPunct="1">
              <a:lnSpc>
                <a:spcPct val="90000"/>
              </a:lnSpc>
              <a:defRPr/>
            </a:pPr>
            <a:endParaRPr lang="tr-TR"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000" dirty="0" smtClean="0">
                <a:solidFill>
                  <a:schemeClr val="tx2">
                    <a:satMod val="130000"/>
                  </a:schemeClr>
                </a:solidFill>
              </a:rPr>
              <a:t>Deri Kanserleri Tarama (</a:t>
            </a:r>
            <a:r>
              <a:rPr lang="tr-TR" sz="3000" dirty="0" err="1" smtClean="0">
                <a:solidFill>
                  <a:schemeClr val="tx2">
                    <a:satMod val="130000"/>
                  </a:schemeClr>
                </a:solidFill>
              </a:rPr>
              <a:t>melanom</a:t>
            </a:r>
            <a:r>
              <a:rPr lang="tr-TR" sz="3000" dirty="0" smtClean="0">
                <a:solidFill>
                  <a:schemeClr val="tx2">
                    <a:satMod val="130000"/>
                  </a:schemeClr>
                </a:solidFill>
              </a:rPr>
              <a:t>,</a:t>
            </a:r>
            <a:r>
              <a:rPr lang="tr-TR" sz="3000" dirty="0" err="1" smtClean="0">
                <a:solidFill>
                  <a:schemeClr val="tx2">
                    <a:satMod val="130000"/>
                  </a:schemeClr>
                </a:solidFill>
              </a:rPr>
              <a:t>scc</a:t>
            </a:r>
            <a:r>
              <a:rPr lang="tr-TR" sz="3000" dirty="0" smtClean="0">
                <a:solidFill>
                  <a:schemeClr val="tx2">
                    <a:satMod val="130000"/>
                  </a:schemeClr>
                </a:solidFill>
              </a:rPr>
              <a:t>,</a:t>
            </a:r>
            <a:r>
              <a:rPr lang="tr-TR" sz="3000" dirty="0" err="1" smtClean="0">
                <a:solidFill>
                  <a:schemeClr val="tx2">
                    <a:satMod val="130000"/>
                  </a:schemeClr>
                </a:solidFill>
              </a:rPr>
              <a:t>bcc</a:t>
            </a:r>
            <a:r>
              <a:rPr lang="tr-TR" sz="3000" dirty="0" smtClean="0">
                <a:solidFill>
                  <a:schemeClr val="tx2">
                    <a:satMod val="130000"/>
                  </a:schemeClr>
                </a:solidFill>
              </a:rPr>
              <a:t>)</a:t>
            </a:r>
            <a:endParaRPr lang="tr-TR" sz="3000" dirty="0">
              <a:solidFill>
                <a:schemeClr val="tx2">
                  <a:satMod val="130000"/>
                </a:schemeClr>
              </a:solidFill>
            </a:endParaRPr>
          </a:p>
        </p:txBody>
      </p:sp>
      <p:sp>
        <p:nvSpPr>
          <p:cNvPr id="95234" name="2 İçerik Yer Tutucusu"/>
          <p:cNvSpPr>
            <a:spLocks noGrp="1"/>
          </p:cNvSpPr>
          <p:nvPr>
            <p:ph idx="1"/>
          </p:nvPr>
        </p:nvSpPr>
        <p:spPr/>
        <p:txBody>
          <a:bodyPr/>
          <a:lstStyle/>
          <a:p>
            <a:pPr eaLnBrk="1" hangingPunct="1">
              <a:lnSpc>
                <a:spcPct val="90000"/>
              </a:lnSpc>
            </a:pPr>
            <a:endParaRPr lang="tr-TR" sz="2500" dirty="0" smtClean="0"/>
          </a:p>
          <a:p>
            <a:pPr eaLnBrk="1" hangingPunct="1">
              <a:lnSpc>
                <a:spcPct val="90000"/>
              </a:lnSpc>
            </a:pPr>
            <a:r>
              <a:rPr lang="tr-TR" sz="2000" dirty="0" smtClean="0"/>
              <a:t>Tüm yaş gruplarında deride sonradan oluşan </a:t>
            </a:r>
          </a:p>
          <a:p>
            <a:pPr lvl="1" eaLnBrk="1" hangingPunct="1">
              <a:lnSpc>
                <a:spcPct val="90000"/>
              </a:lnSpc>
            </a:pPr>
            <a:r>
              <a:rPr lang="tr-TR" dirty="0" smtClean="0"/>
              <a:t>Leke, yara</a:t>
            </a:r>
          </a:p>
          <a:p>
            <a:pPr lvl="1" eaLnBrk="1" hangingPunct="1">
              <a:lnSpc>
                <a:spcPct val="90000"/>
              </a:lnSpc>
            </a:pPr>
            <a:r>
              <a:rPr lang="tr-TR" dirty="0" smtClean="0"/>
              <a:t>Hızla büyüyen lezyon</a:t>
            </a:r>
          </a:p>
          <a:p>
            <a:pPr lvl="1" eaLnBrk="1" hangingPunct="1">
              <a:lnSpc>
                <a:spcPct val="90000"/>
              </a:lnSpc>
            </a:pPr>
            <a:r>
              <a:rPr lang="tr-TR" dirty="0" smtClean="0"/>
              <a:t>Deride mevcut </a:t>
            </a:r>
            <a:r>
              <a:rPr lang="tr-TR" dirty="0" err="1" smtClean="0"/>
              <a:t>nevüslerin</a:t>
            </a:r>
            <a:r>
              <a:rPr lang="tr-TR" dirty="0" smtClean="0"/>
              <a:t> ABCDE kuralı ile takibi (ailede deri kanseri öyküsü varsa kuvvetle) önerilir. </a:t>
            </a:r>
          </a:p>
          <a:p>
            <a:pPr eaLnBrk="1" hangingPunct="1">
              <a:lnSpc>
                <a:spcPct val="90000"/>
              </a:lnSpc>
              <a:buFont typeface="Wingdings 3" pitchFamily="18" charset="2"/>
              <a:buNone/>
            </a:pPr>
            <a:endParaRPr lang="tr-TR" sz="2500" dirty="0" smtClean="0"/>
          </a:p>
          <a:p>
            <a:pPr algn="r" eaLnBrk="1" hangingPunct="1">
              <a:lnSpc>
                <a:spcPct val="90000"/>
              </a:lnSpc>
            </a:pPr>
            <a:r>
              <a:rPr lang="tr-TR" sz="1400" dirty="0" smtClean="0"/>
              <a:t>Derecelendirme: </a:t>
            </a:r>
            <a:r>
              <a:rPr lang="tr-TR" sz="1400" b="1" dirty="0" smtClean="0"/>
              <a:t>4 puan</a:t>
            </a:r>
          </a:p>
          <a:p>
            <a:pPr algn="r" eaLnBrk="1" hangingPunct="1">
              <a:lnSpc>
                <a:spcPct val="90000"/>
              </a:lnSpc>
              <a:buFont typeface="Wingdings 2" pitchFamily="18" charset="2"/>
              <a:buNone/>
            </a:pPr>
            <a:r>
              <a:rPr lang="tr-TR" sz="1400" b="1" dirty="0" smtClean="0"/>
              <a:t>   (ailede deri </a:t>
            </a:r>
            <a:r>
              <a:rPr lang="tr-TR" sz="1400" b="1" dirty="0" err="1" smtClean="0"/>
              <a:t>ca</a:t>
            </a:r>
            <a:r>
              <a:rPr lang="tr-TR" sz="1400" b="1" dirty="0" smtClean="0"/>
              <a:t> öyküsü varsa 5 puan) </a:t>
            </a:r>
          </a:p>
          <a:p>
            <a:pPr algn="r" eaLnBrk="1" hangingPunct="1">
              <a:lnSpc>
                <a:spcPct val="90000"/>
              </a:lnSpc>
            </a:pPr>
            <a:r>
              <a:rPr lang="en-US" sz="1400" dirty="0" smtClean="0"/>
              <a:t>(USPSTF ‘I', 2009) </a:t>
            </a:r>
            <a:endParaRPr lang="tr-TR" sz="1400" dirty="0" smtClean="0"/>
          </a:p>
          <a:p>
            <a:pPr eaLnBrk="1" hangingPunct="1"/>
            <a:endParaRPr lang="tr-TR" sz="1400"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000" dirty="0" smtClean="0">
                <a:solidFill>
                  <a:schemeClr val="tx2">
                    <a:satMod val="130000"/>
                  </a:schemeClr>
                </a:solidFill>
              </a:rPr>
              <a:t>ABCDE Risk Derecelendirmesi </a:t>
            </a:r>
            <a:endParaRPr lang="tr-TR" sz="3000" dirty="0">
              <a:solidFill>
                <a:schemeClr val="tx2">
                  <a:satMod val="130000"/>
                </a:schemeClr>
              </a:solidFill>
            </a:endParaRPr>
          </a:p>
        </p:txBody>
      </p:sp>
      <p:sp>
        <p:nvSpPr>
          <p:cNvPr id="96258" name="2 İçerik Yer Tutucusu"/>
          <p:cNvSpPr>
            <a:spLocks noGrp="1"/>
          </p:cNvSpPr>
          <p:nvPr>
            <p:ph idx="1"/>
          </p:nvPr>
        </p:nvSpPr>
        <p:spPr/>
        <p:txBody>
          <a:bodyPr/>
          <a:lstStyle/>
          <a:p>
            <a:pPr eaLnBrk="1" hangingPunct="1">
              <a:lnSpc>
                <a:spcPct val="80000"/>
              </a:lnSpc>
              <a:buFont typeface="Wingdings 2" pitchFamily="18" charset="2"/>
              <a:buNone/>
            </a:pPr>
            <a:endParaRPr lang="tr-TR" sz="2200" dirty="0" smtClean="0"/>
          </a:p>
          <a:p>
            <a:pPr eaLnBrk="1" hangingPunct="1">
              <a:lnSpc>
                <a:spcPct val="80000"/>
              </a:lnSpc>
              <a:buFont typeface="Wingdings 2" pitchFamily="18" charset="2"/>
              <a:buNone/>
            </a:pPr>
            <a:endParaRPr lang="tr-TR" sz="2200" dirty="0" smtClean="0"/>
          </a:p>
          <a:p>
            <a:pPr eaLnBrk="1" hangingPunct="1">
              <a:lnSpc>
                <a:spcPct val="80000"/>
              </a:lnSpc>
            </a:pPr>
            <a:r>
              <a:rPr lang="tr-TR" sz="2000" b="1" dirty="0" err="1" smtClean="0"/>
              <a:t>A</a:t>
            </a:r>
            <a:r>
              <a:rPr lang="tr-TR" sz="2000" dirty="0" err="1" smtClean="0"/>
              <a:t>symmetrical</a:t>
            </a:r>
            <a:r>
              <a:rPr lang="tr-TR" sz="2000" dirty="0" smtClean="0"/>
              <a:t> skin </a:t>
            </a:r>
            <a:r>
              <a:rPr lang="tr-TR" sz="2000" dirty="0" err="1" smtClean="0"/>
              <a:t>lesion</a:t>
            </a:r>
            <a:endParaRPr lang="tr-TR" sz="2000" dirty="0" smtClean="0"/>
          </a:p>
          <a:p>
            <a:pPr eaLnBrk="1" hangingPunct="1">
              <a:lnSpc>
                <a:spcPct val="80000"/>
              </a:lnSpc>
            </a:pPr>
            <a:r>
              <a:rPr lang="tr-TR" sz="2000" b="1" dirty="0" err="1" smtClean="0"/>
              <a:t>B</a:t>
            </a:r>
            <a:r>
              <a:rPr lang="tr-TR" sz="2000" dirty="0" err="1" smtClean="0"/>
              <a:t>order</a:t>
            </a:r>
            <a:r>
              <a:rPr lang="tr-TR" sz="2000" dirty="0" smtClean="0"/>
              <a:t> of the </a:t>
            </a:r>
            <a:r>
              <a:rPr lang="tr-TR" sz="2000" dirty="0" err="1" smtClean="0"/>
              <a:t>lesion</a:t>
            </a:r>
            <a:r>
              <a:rPr lang="tr-TR" sz="2000" dirty="0" smtClean="0"/>
              <a:t> is </a:t>
            </a:r>
            <a:r>
              <a:rPr lang="tr-TR" sz="2000" dirty="0" err="1" smtClean="0"/>
              <a:t>irregular</a:t>
            </a:r>
            <a:r>
              <a:rPr lang="tr-TR" sz="2000" dirty="0" smtClean="0"/>
              <a:t> </a:t>
            </a:r>
          </a:p>
          <a:p>
            <a:pPr eaLnBrk="1" hangingPunct="1">
              <a:lnSpc>
                <a:spcPct val="80000"/>
              </a:lnSpc>
            </a:pPr>
            <a:r>
              <a:rPr lang="tr-TR" sz="2000" b="1" dirty="0" err="1" smtClean="0"/>
              <a:t>C</a:t>
            </a:r>
            <a:r>
              <a:rPr lang="tr-TR" sz="2000" dirty="0" err="1" smtClean="0"/>
              <a:t>olor</a:t>
            </a:r>
            <a:endParaRPr lang="tr-TR" sz="2000" dirty="0" smtClean="0"/>
          </a:p>
          <a:p>
            <a:pPr eaLnBrk="1" hangingPunct="1">
              <a:lnSpc>
                <a:spcPct val="80000"/>
              </a:lnSpc>
            </a:pPr>
            <a:r>
              <a:rPr lang="tr-TR" sz="2000" b="1" dirty="0" err="1" smtClean="0"/>
              <a:t>D</a:t>
            </a:r>
            <a:r>
              <a:rPr lang="tr-TR" sz="2000" dirty="0" err="1" smtClean="0"/>
              <a:t>iameter</a:t>
            </a:r>
            <a:endParaRPr lang="tr-TR" sz="2000" dirty="0" smtClean="0"/>
          </a:p>
          <a:p>
            <a:pPr eaLnBrk="1" hangingPunct="1">
              <a:lnSpc>
                <a:spcPct val="80000"/>
              </a:lnSpc>
            </a:pPr>
            <a:r>
              <a:rPr lang="tr-TR" sz="2000" b="1" dirty="0" err="1" smtClean="0"/>
              <a:t>E</a:t>
            </a:r>
            <a:r>
              <a:rPr lang="tr-TR" sz="2000" dirty="0" err="1" smtClean="0"/>
              <a:t>volution</a:t>
            </a:r>
            <a:endParaRPr lang="tr-TR" sz="2000"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000" dirty="0" smtClean="0"/>
              <a:t>Çok Yönlü </a:t>
            </a:r>
            <a:r>
              <a:rPr lang="tr-TR" sz="3000" dirty="0" err="1" smtClean="0"/>
              <a:t>Geriatrik</a:t>
            </a:r>
            <a:r>
              <a:rPr lang="tr-TR" sz="3000" dirty="0" smtClean="0"/>
              <a:t> Değerlendirme </a:t>
            </a:r>
            <a:endParaRPr lang="tr-TR" sz="3000" dirty="0"/>
          </a:p>
        </p:txBody>
      </p:sp>
      <p:sp>
        <p:nvSpPr>
          <p:cNvPr id="3" name="2 İçerik Yer Tutucusu"/>
          <p:cNvSpPr>
            <a:spLocks noGrp="1"/>
          </p:cNvSpPr>
          <p:nvPr>
            <p:ph idx="1"/>
          </p:nvPr>
        </p:nvSpPr>
        <p:spPr/>
        <p:txBody>
          <a:bodyPr/>
          <a:lstStyle/>
          <a:p>
            <a:endParaRPr lang="tr-TR" sz="2000" dirty="0" smtClean="0"/>
          </a:p>
          <a:p>
            <a:r>
              <a:rPr lang="tr-TR" sz="2000" dirty="0" smtClean="0"/>
              <a:t>65 yaş ve üzerindeki yetişkinlerde hayatlarında </a:t>
            </a:r>
            <a:r>
              <a:rPr lang="tr-TR" sz="2000" b="1" dirty="0" smtClean="0"/>
              <a:t>en az bir kez </a:t>
            </a:r>
            <a:r>
              <a:rPr lang="tr-TR" sz="2000" dirty="0" smtClean="0"/>
              <a:t>“Çok Yönlü </a:t>
            </a:r>
            <a:r>
              <a:rPr lang="tr-TR" sz="2000" dirty="0" err="1" smtClean="0"/>
              <a:t>Geriatrik</a:t>
            </a:r>
            <a:r>
              <a:rPr lang="tr-TR" sz="2000" dirty="0" smtClean="0"/>
              <a:t> Değerlendirme” ile değerlendirilmesi önerilir.</a:t>
            </a:r>
          </a:p>
          <a:p>
            <a:pPr>
              <a:buNone/>
            </a:pPr>
            <a:endParaRPr lang="tr-TR" sz="1400" dirty="0" smtClean="0"/>
          </a:p>
          <a:p>
            <a:pPr>
              <a:buFont typeface="Courier New" pitchFamily="49" charset="0"/>
              <a:buChar char="o"/>
            </a:pPr>
            <a:endParaRPr lang="tr-TR" sz="1400" dirty="0" smtClean="0"/>
          </a:p>
          <a:p>
            <a:pPr>
              <a:buFont typeface="Courier New" pitchFamily="49" charset="0"/>
              <a:buChar char="o"/>
            </a:pPr>
            <a:r>
              <a:rPr lang="tr-TR" sz="1400" dirty="0" smtClean="0"/>
              <a:t>Mini </a:t>
            </a:r>
            <a:r>
              <a:rPr lang="tr-TR" sz="1400" dirty="0" err="1" smtClean="0"/>
              <a:t>mental</a:t>
            </a:r>
            <a:r>
              <a:rPr lang="tr-TR" sz="1400" dirty="0" smtClean="0"/>
              <a:t> durum değerlendirme testi</a:t>
            </a:r>
          </a:p>
          <a:p>
            <a:pPr>
              <a:buFont typeface="Courier New" pitchFamily="49" charset="0"/>
              <a:buChar char="o"/>
            </a:pPr>
            <a:r>
              <a:rPr lang="tr-TR" sz="1400" dirty="0" err="1" smtClean="0"/>
              <a:t>Yesavage</a:t>
            </a:r>
            <a:r>
              <a:rPr lang="tr-TR" sz="1400" dirty="0" smtClean="0"/>
              <a:t> </a:t>
            </a:r>
            <a:r>
              <a:rPr lang="tr-TR" sz="1400" dirty="0" err="1" smtClean="0"/>
              <a:t>Geriatrik</a:t>
            </a:r>
            <a:r>
              <a:rPr lang="tr-TR" sz="1400" dirty="0" smtClean="0"/>
              <a:t> Depresyon Skalası</a:t>
            </a:r>
          </a:p>
          <a:p>
            <a:pPr>
              <a:buFont typeface="Courier New" pitchFamily="49" charset="0"/>
              <a:buChar char="o"/>
            </a:pPr>
            <a:r>
              <a:rPr lang="tr-TR" sz="1400" dirty="0" smtClean="0"/>
              <a:t> Mini </a:t>
            </a:r>
            <a:r>
              <a:rPr lang="tr-TR" sz="1400" dirty="0" err="1" smtClean="0"/>
              <a:t>nütrisyonel</a:t>
            </a:r>
            <a:r>
              <a:rPr lang="tr-TR" sz="1400" dirty="0" smtClean="0"/>
              <a:t> test</a:t>
            </a:r>
          </a:p>
          <a:p>
            <a:pPr>
              <a:buFont typeface="Courier New" pitchFamily="49" charset="0"/>
              <a:buChar char="o"/>
            </a:pPr>
            <a:r>
              <a:rPr lang="tr-TR" sz="1400" dirty="0" smtClean="0"/>
              <a:t>“kalk ve yürü” testi</a:t>
            </a:r>
          </a:p>
          <a:p>
            <a:pPr>
              <a:buFont typeface="Courier New" pitchFamily="49" charset="0"/>
              <a:buChar char="o"/>
            </a:pPr>
            <a:r>
              <a:rPr lang="tr-TR" sz="1400" dirty="0" smtClean="0"/>
              <a:t>Günlük yaşam aktiviteleri testi</a:t>
            </a:r>
            <a:endParaRPr lang="tr-TR"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sz="3200" dirty="0" err="1" smtClean="0">
                <a:solidFill>
                  <a:schemeClr val="tx2">
                    <a:satMod val="130000"/>
                  </a:schemeClr>
                </a:solidFill>
                <a:cs typeface="Arial" pitchFamily="34" charset="0"/>
              </a:rPr>
              <a:t>Primordial</a:t>
            </a:r>
            <a:r>
              <a:rPr lang="tr-TR" sz="3200" dirty="0" smtClean="0">
                <a:solidFill>
                  <a:schemeClr val="tx2">
                    <a:satMod val="130000"/>
                  </a:schemeClr>
                </a:solidFill>
                <a:cs typeface="Arial" pitchFamily="34" charset="0"/>
              </a:rPr>
              <a:t> Koruma</a:t>
            </a:r>
            <a:endParaRPr lang="tr-TR" sz="3200" dirty="0">
              <a:cs typeface="Arial" pitchFamily="34" charset="0"/>
            </a:endParaRPr>
          </a:p>
        </p:txBody>
      </p:sp>
      <p:sp>
        <p:nvSpPr>
          <p:cNvPr id="25602" name="2 İçerik Yer Tutucusu"/>
          <p:cNvSpPr>
            <a:spLocks noGrp="1"/>
          </p:cNvSpPr>
          <p:nvPr>
            <p:ph idx="1"/>
          </p:nvPr>
        </p:nvSpPr>
        <p:spPr/>
        <p:txBody>
          <a:bodyPr/>
          <a:lstStyle/>
          <a:p>
            <a:r>
              <a:rPr lang="tr-TR" sz="2000" dirty="0" smtClean="0">
                <a:cs typeface="Arial" charset="0"/>
              </a:rPr>
              <a:t>Hastalıklar için risk faktörlerinin ortaya çıkmasını azaltmak ya da elimine etmek için alınan önlemler olarak tanımlanmaktadır</a:t>
            </a:r>
            <a:r>
              <a:rPr lang="tr-TR" sz="2200" dirty="0" smtClean="0">
                <a:cs typeface="Arial" charset="0"/>
              </a:rPr>
              <a:t>. </a:t>
            </a:r>
          </a:p>
          <a:p>
            <a:pPr>
              <a:buFont typeface="Wingdings 2" pitchFamily="18" charset="2"/>
              <a:buNone/>
            </a:pPr>
            <a:endParaRPr lang="tr-TR" sz="2200" dirty="0" smtClean="0">
              <a:cs typeface="Arial" charset="0"/>
            </a:endParaRPr>
          </a:p>
          <a:p>
            <a:pPr lvl="1"/>
            <a:r>
              <a:rPr lang="tr-TR" sz="1800" dirty="0" err="1" smtClean="0">
                <a:cs typeface="Arial" charset="0"/>
              </a:rPr>
              <a:t>Obezitenin</a:t>
            </a:r>
            <a:r>
              <a:rPr lang="tr-TR" sz="1800" dirty="0" smtClean="0">
                <a:cs typeface="Arial" charset="0"/>
              </a:rPr>
              <a:t> önlenmesi</a:t>
            </a:r>
          </a:p>
          <a:p>
            <a:pPr lvl="1"/>
            <a:r>
              <a:rPr lang="tr-TR" sz="1800" dirty="0" smtClean="0">
                <a:cs typeface="Arial" charset="0"/>
              </a:rPr>
              <a:t>Sigaranın yasaklanması</a:t>
            </a:r>
          </a:p>
          <a:p>
            <a:pPr>
              <a:buFont typeface="Wingdings 2" pitchFamily="18" charset="2"/>
              <a:buNone/>
            </a:pPr>
            <a:endParaRPr lang="tr-TR" sz="1800" dirty="0" smtClean="0">
              <a:cs typeface="Arial" charset="0"/>
            </a:endParaRPr>
          </a:p>
          <a:p>
            <a:endParaRPr lang="tr-TR" sz="1800" dirty="0" smtClean="0">
              <a:cs typeface="Arial"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000" dirty="0" smtClean="0">
                <a:solidFill>
                  <a:schemeClr val="tx2">
                    <a:satMod val="130000"/>
                  </a:schemeClr>
                </a:solidFill>
              </a:rPr>
              <a:t>Gebelerde Ağız-Diş Sağlığı</a:t>
            </a:r>
            <a:endParaRPr lang="tr-TR" sz="3000" dirty="0">
              <a:solidFill>
                <a:schemeClr val="tx2">
                  <a:satMod val="130000"/>
                </a:schemeClr>
              </a:solidFill>
            </a:endParaRPr>
          </a:p>
        </p:txBody>
      </p:sp>
      <p:sp>
        <p:nvSpPr>
          <p:cNvPr id="98306" name="2 İçerik Yer Tutucusu"/>
          <p:cNvSpPr>
            <a:spLocks noGrp="1"/>
          </p:cNvSpPr>
          <p:nvPr>
            <p:ph idx="1"/>
          </p:nvPr>
        </p:nvSpPr>
        <p:spPr/>
        <p:txBody>
          <a:bodyPr/>
          <a:lstStyle/>
          <a:p>
            <a:pPr eaLnBrk="1" hangingPunct="1">
              <a:lnSpc>
                <a:spcPct val="80000"/>
              </a:lnSpc>
            </a:pPr>
            <a:r>
              <a:rPr lang="tr-TR" sz="2000" dirty="0" smtClean="0"/>
              <a:t>15-49 yaş arası gebe ve anne adaylarında</a:t>
            </a:r>
            <a:r>
              <a:rPr lang="tr-TR" sz="2200" dirty="0" smtClean="0"/>
              <a:t>; </a:t>
            </a:r>
          </a:p>
          <a:p>
            <a:pPr lvl="1" eaLnBrk="1" hangingPunct="1">
              <a:lnSpc>
                <a:spcPct val="80000"/>
              </a:lnSpc>
            </a:pPr>
            <a:r>
              <a:rPr lang="tr-TR" sz="1800" dirty="0" smtClean="0"/>
              <a:t>diş eti hastalıkları, diş çürüğü ve oral lezyonların önlenmesi amacıyla ağız ve diş muayenesi yapılması</a:t>
            </a:r>
          </a:p>
          <a:p>
            <a:pPr lvl="1" eaLnBrk="1" hangingPunct="1">
              <a:lnSpc>
                <a:spcPct val="80000"/>
              </a:lnSpc>
            </a:pPr>
            <a:r>
              <a:rPr lang="tr-TR" sz="1800" dirty="0" smtClean="0"/>
              <a:t>gebelerde ağız diş sağlığıyla ilgili gebe eğitimi önerilir.</a:t>
            </a:r>
          </a:p>
          <a:p>
            <a:pPr eaLnBrk="1" hangingPunct="1">
              <a:lnSpc>
                <a:spcPct val="80000"/>
              </a:lnSpc>
              <a:buFont typeface="Wingdings 2" pitchFamily="18" charset="2"/>
              <a:buNone/>
            </a:pPr>
            <a:endParaRPr lang="tr-TR" sz="3000" dirty="0" smtClean="0"/>
          </a:p>
          <a:p>
            <a:pPr algn="r" eaLnBrk="1" hangingPunct="1">
              <a:lnSpc>
                <a:spcPct val="80000"/>
              </a:lnSpc>
            </a:pPr>
            <a:r>
              <a:rPr lang="tr-TR" sz="1400" dirty="0" smtClean="0"/>
              <a:t>Derecelendirme:</a:t>
            </a:r>
            <a:r>
              <a:rPr lang="tr-TR" sz="1400" b="1" dirty="0" smtClean="0"/>
              <a:t>5 puan</a:t>
            </a:r>
            <a:r>
              <a:rPr lang="tr-TR" sz="3000" b="1" dirty="0" smtClean="0"/>
              <a:t> </a:t>
            </a:r>
          </a:p>
          <a:p>
            <a:pPr eaLnBrk="1" hangingPunct="1">
              <a:lnSpc>
                <a:spcPct val="80000"/>
              </a:lnSpc>
            </a:pPr>
            <a:endParaRPr lang="tr-TR" sz="3000" dirty="0" smtClean="0"/>
          </a:p>
          <a:p>
            <a:pPr lvl="2" eaLnBrk="1" hangingPunct="1">
              <a:lnSpc>
                <a:spcPct val="80000"/>
              </a:lnSpc>
            </a:pPr>
            <a:r>
              <a:rPr lang="tr-TR" dirty="0" smtClean="0"/>
              <a:t>Ağız ve diş sağlığı problemi olan gebelerin uygun </a:t>
            </a:r>
            <a:r>
              <a:rPr lang="tr-TR" dirty="0" err="1" smtClean="0"/>
              <a:t>trimesterde</a:t>
            </a:r>
            <a:r>
              <a:rPr lang="tr-TR" dirty="0" smtClean="0"/>
              <a:t> (2. </a:t>
            </a:r>
            <a:r>
              <a:rPr lang="tr-TR" dirty="0" err="1" smtClean="0"/>
              <a:t>trimester</a:t>
            </a:r>
            <a:r>
              <a:rPr lang="tr-TR" dirty="0" smtClean="0"/>
              <a:t>) tedaviye yönlendirilmeleri uygundur.</a:t>
            </a:r>
            <a:endParaRPr lang="tr-TR" b="1" dirty="0" smtClean="0"/>
          </a:p>
          <a:p>
            <a:pPr eaLnBrk="1" hangingPunct="1">
              <a:lnSpc>
                <a:spcPct val="80000"/>
              </a:lnSpc>
            </a:pPr>
            <a:endParaRPr lang="tr-TR" sz="3000"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000" dirty="0" smtClean="0">
                <a:solidFill>
                  <a:schemeClr val="tx2">
                    <a:satMod val="130000"/>
                  </a:schemeClr>
                </a:solidFill>
              </a:rPr>
              <a:t>Gebelerde Hepatit B Taraması </a:t>
            </a:r>
            <a:endParaRPr lang="tr-TR" sz="3000" dirty="0">
              <a:solidFill>
                <a:schemeClr val="tx2">
                  <a:satMod val="130000"/>
                </a:schemeClr>
              </a:solidFill>
            </a:endParaRPr>
          </a:p>
        </p:txBody>
      </p:sp>
      <p:sp>
        <p:nvSpPr>
          <p:cNvPr id="99330" name="2 İçerik Yer Tutucusu"/>
          <p:cNvSpPr>
            <a:spLocks noGrp="1"/>
          </p:cNvSpPr>
          <p:nvPr>
            <p:ph idx="1"/>
          </p:nvPr>
        </p:nvSpPr>
        <p:spPr/>
        <p:txBody>
          <a:bodyPr/>
          <a:lstStyle/>
          <a:p>
            <a:pPr eaLnBrk="1" hangingPunct="1"/>
            <a:endParaRPr lang="tr-TR" sz="2200" dirty="0" smtClean="0"/>
          </a:p>
          <a:p>
            <a:pPr eaLnBrk="1" hangingPunct="1"/>
            <a:r>
              <a:rPr lang="tr-TR" sz="2000" dirty="0" smtClean="0"/>
              <a:t>Gebelerde hepatit B taraması kuvvetle önerilir</a:t>
            </a:r>
            <a:r>
              <a:rPr lang="tr-TR" sz="2200" dirty="0" smtClean="0"/>
              <a:t>.</a:t>
            </a:r>
          </a:p>
          <a:p>
            <a:pPr eaLnBrk="1" hangingPunct="1">
              <a:buFont typeface="Wingdings 3" pitchFamily="18" charset="2"/>
              <a:buNone/>
            </a:pPr>
            <a:r>
              <a:rPr lang="tr-TR" dirty="0" smtClean="0"/>
              <a:t> </a:t>
            </a:r>
          </a:p>
          <a:p>
            <a:pPr algn="r" eaLnBrk="1" hangingPunct="1"/>
            <a:r>
              <a:rPr lang="tr-TR" sz="1400" dirty="0" smtClean="0"/>
              <a:t>Derecelendirme:</a:t>
            </a:r>
            <a:r>
              <a:rPr lang="tr-TR" sz="1400" b="1" dirty="0" smtClean="0"/>
              <a:t>5 puan </a:t>
            </a:r>
          </a:p>
          <a:p>
            <a:pPr algn="r" eaLnBrk="1" hangingPunct="1"/>
            <a:r>
              <a:rPr lang="en-US" sz="1400" dirty="0" smtClean="0"/>
              <a:t>(USPSTF 'A', 2009)</a:t>
            </a:r>
            <a:r>
              <a:rPr lang="en-US" dirty="0" smtClean="0"/>
              <a:t> </a:t>
            </a:r>
          </a:p>
          <a:p>
            <a:pPr eaLnBrk="1" hangingPunct="1"/>
            <a:endParaRPr lang="tr-TR"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000" dirty="0" smtClean="0">
                <a:solidFill>
                  <a:schemeClr val="tx2">
                    <a:satMod val="130000"/>
                  </a:schemeClr>
                </a:solidFill>
              </a:rPr>
              <a:t>Gebelerde Demir Eksikliği Taraması</a:t>
            </a:r>
            <a:endParaRPr lang="tr-TR" sz="3000" dirty="0">
              <a:solidFill>
                <a:schemeClr val="tx2">
                  <a:satMod val="130000"/>
                </a:schemeClr>
              </a:solidFill>
            </a:endParaRPr>
          </a:p>
        </p:txBody>
      </p:sp>
      <p:sp>
        <p:nvSpPr>
          <p:cNvPr id="100354" name="2 İçerik Yer Tutucusu"/>
          <p:cNvSpPr>
            <a:spLocks noGrp="1"/>
          </p:cNvSpPr>
          <p:nvPr>
            <p:ph idx="1"/>
          </p:nvPr>
        </p:nvSpPr>
        <p:spPr/>
        <p:txBody>
          <a:bodyPr/>
          <a:lstStyle/>
          <a:p>
            <a:pPr eaLnBrk="1" hangingPunct="1"/>
            <a:endParaRPr lang="tr-TR" dirty="0" smtClean="0"/>
          </a:p>
          <a:p>
            <a:pPr eaLnBrk="1" hangingPunct="1"/>
            <a:r>
              <a:rPr lang="nn-NO" sz="2000" dirty="0" smtClean="0"/>
              <a:t>Gebelerde demir eksikliği tara</a:t>
            </a:r>
            <a:r>
              <a:rPr lang="tr-TR" sz="2000" dirty="0" err="1" smtClean="0"/>
              <a:t>ması</a:t>
            </a:r>
            <a:r>
              <a:rPr lang="tr-TR" sz="2000" dirty="0" smtClean="0"/>
              <a:t> </a:t>
            </a:r>
            <a:r>
              <a:rPr lang="nn-NO" sz="2000" dirty="0" smtClean="0"/>
              <a:t>kuvvetle önerilir. </a:t>
            </a:r>
            <a:endParaRPr lang="tr-TR" sz="2000" dirty="0" smtClean="0"/>
          </a:p>
          <a:p>
            <a:pPr eaLnBrk="1" hangingPunct="1">
              <a:buNone/>
            </a:pPr>
            <a:endParaRPr lang="nn-NO" dirty="0" smtClean="0"/>
          </a:p>
          <a:p>
            <a:pPr algn="r" eaLnBrk="1" hangingPunct="1"/>
            <a:r>
              <a:rPr lang="tr-TR" sz="1400" dirty="0" smtClean="0"/>
              <a:t>Derecelendirme:</a:t>
            </a:r>
            <a:r>
              <a:rPr lang="tr-TR" sz="1400" b="1" dirty="0" smtClean="0"/>
              <a:t>5 puan </a:t>
            </a:r>
          </a:p>
          <a:p>
            <a:pPr algn="r" eaLnBrk="1" hangingPunct="1"/>
            <a:r>
              <a:rPr lang="en-US" sz="1400" dirty="0" smtClean="0"/>
              <a:t>(USPSTF ‘B', 2006) </a:t>
            </a:r>
          </a:p>
          <a:p>
            <a:pPr eaLnBrk="1" hangingPunct="1"/>
            <a:endParaRPr lang="tr-TR" sz="1400" dirty="0" smtClean="0"/>
          </a:p>
          <a:p>
            <a:pPr eaLnBrk="1" hangingPunct="1"/>
            <a:endParaRPr lang="tr-TR"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000" dirty="0" smtClean="0">
                <a:solidFill>
                  <a:schemeClr val="tx2">
                    <a:satMod val="130000"/>
                  </a:schemeClr>
                </a:solidFill>
              </a:rPr>
              <a:t>Gebelerde </a:t>
            </a:r>
            <a:r>
              <a:rPr lang="tr-TR" sz="3000" dirty="0" err="1" smtClean="0">
                <a:solidFill>
                  <a:schemeClr val="tx2">
                    <a:satMod val="130000"/>
                  </a:schemeClr>
                </a:solidFill>
              </a:rPr>
              <a:t>Rh</a:t>
            </a:r>
            <a:r>
              <a:rPr lang="tr-TR" sz="3000" dirty="0" smtClean="0">
                <a:solidFill>
                  <a:schemeClr val="tx2">
                    <a:satMod val="130000"/>
                  </a:schemeClr>
                </a:solidFill>
              </a:rPr>
              <a:t> Uygunsuzluğu</a:t>
            </a:r>
            <a:br>
              <a:rPr lang="tr-TR" sz="3000" dirty="0" smtClean="0">
                <a:solidFill>
                  <a:schemeClr val="tx2">
                    <a:satMod val="130000"/>
                  </a:schemeClr>
                </a:solidFill>
              </a:rPr>
            </a:br>
            <a:r>
              <a:rPr lang="tr-TR" sz="3000" dirty="0" smtClean="0">
                <a:solidFill>
                  <a:schemeClr val="tx2">
                    <a:satMod val="130000"/>
                  </a:schemeClr>
                </a:solidFill>
              </a:rPr>
              <a:t>Kan Grubu Taraması </a:t>
            </a:r>
            <a:endParaRPr lang="tr-TR" sz="3000" dirty="0">
              <a:solidFill>
                <a:schemeClr val="tx2">
                  <a:satMod val="130000"/>
                </a:schemeClr>
              </a:solidFill>
            </a:endParaRPr>
          </a:p>
        </p:txBody>
      </p:sp>
      <p:sp>
        <p:nvSpPr>
          <p:cNvPr id="101378" name="2 İçerik Yer Tutucusu"/>
          <p:cNvSpPr>
            <a:spLocks noGrp="1"/>
          </p:cNvSpPr>
          <p:nvPr>
            <p:ph idx="1"/>
          </p:nvPr>
        </p:nvSpPr>
        <p:spPr/>
        <p:txBody>
          <a:bodyPr/>
          <a:lstStyle/>
          <a:p>
            <a:pPr eaLnBrk="1" hangingPunct="1"/>
            <a:endParaRPr lang="tr-TR" dirty="0" smtClean="0"/>
          </a:p>
          <a:p>
            <a:pPr eaLnBrk="1" hangingPunct="1"/>
            <a:r>
              <a:rPr lang="tr-TR" sz="2000" dirty="0" smtClean="0"/>
              <a:t>Gebelerde </a:t>
            </a:r>
            <a:r>
              <a:rPr lang="tr-TR" sz="2000" dirty="0" err="1" smtClean="0"/>
              <a:t>Rh</a:t>
            </a:r>
            <a:r>
              <a:rPr lang="tr-TR" sz="2000" dirty="0" smtClean="0"/>
              <a:t> uyuşmazlığının önlenmesi için kan grubu tayini kuvvetle önerilir</a:t>
            </a:r>
            <a:r>
              <a:rPr lang="tr-TR" sz="2200" dirty="0" smtClean="0"/>
              <a:t>. </a:t>
            </a:r>
          </a:p>
          <a:p>
            <a:pPr eaLnBrk="1" hangingPunct="1">
              <a:buFont typeface="Wingdings 3" pitchFamily="18" charset="2"/>
              <a:buNone/>
            </a:pPr>
            <a:endParaRPr lang="tr-TR" dirty="0" smtClean="0"/>
          </a:p>
          <a:p>
            <a:pPr algn="r" eaLnBrk="1" hangingPunct="1"/>
            <a:r>
              <a:rPr lang="tr-TR" sz="1400" dirty="0" smtClean="0"/>
              <a:t>Derecelendirme:</a:t>
            </a:r>
            <a:r>
              <a:rPr lang="tr-TR" sz="1400" b="1" dirty="0" smtClean="0"/>
              <a:t>5 puan </a:t>
            </a:r>
          </a:p>
          <a:p>
            <a:pPr algn="r" eaLnBrk="1" hangingPunct="1"/>
            <a:r>
              <a:rPr lang="en-US" sz="1400" dirty="0" smtClean="0"/>
              <a:t>(USPSTF 'A', 2004) </a:t>
            </a:r>
          </a:p>
          <a:p>
            <a:pPr eaLnBrk="1" hangingPunct="1"/>
            <a:endParaRPr lang="tr-TR" sz="1400" dirty="0" smtClean="0"/>
          </a:p>
          <a:p>
            <a:pPr eaLnBrk="1" hangingPunct="1"/>
            <a:endParaRPr lang="tr-TR"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sz="3000" dirty="0" smtClean="0">
                <a:solidFill>
                  <a:schemeClr val="tx2">
                    <a:satMod val="130000"/>
                  </a:schemeClr>
                </a:solidFill>
              </a:rPr>
              <a:t>Gebelerde HIV Taraması</a:t>
            </a:r>
            <a:endParaRPr lang="tr-TR" sz="3000" dirty="0">
              <a:solidFill>
                <a:schemeClr val="tx2">
                  <a:satMod val="130000"/>
                </a:schemeClr>
              </a:solidFill>
            </a:endParaRPr>
          </a:p>
        </p:txBody>
      </p:sp>
      <p:sp>
        <p:nvSpPr>
          <p:cNvPr id="102402" name="2 İçerik Yer Tutucusu"/>
          <p:cNvSpPr>
            <a:spLocks noGrp="1"/>
          </p:cNvSpPr>
          <p:nvPr>
            <p:ph idx="1"/>
          </p:nvPr>
        </p:nvSpPr>
        <p:spPr/>
        <p:txBody>
          <a:bodyPr/>
          <a:lstStyle/>
          <a:p>
            <a:pPr eaLnBrk="1" hangingPunct="1"/>
            <a:endParaRPr lang="tr-TR" dirty="0" smtClean="0"/>
          </a:p>
          <a:p>
            <a:pPr eaLnBrk="1" hangingPunct="1"/>
            <a:r>
              <a:rPr lang="tr-TR" sz="2000" dirty="0" smtClean="0"/>
              <a:t>Gebelerde HIV taraması kuvvetle önerilir</a:t>
            </a:r>
            <a:r>
              <a:rPr lang="tr-TR" sz="2200" dirty="0" smtClean="0"/>
              <a:t>. </a:t>
            </a:r>
          </a:p>
          <a:p>
            <a:pPr eaLnBrk="1" hangingPunct="1">
              <a:buFont typeface="Wingdings 3" pitchFamily="18" charset="2"/>
              <a:buNone/>
            </a:pPr>
            <a:endParaRPr lang="tr-TR" dirty="0" smtClean="0"/>
          </a:p>
          <a:p>
            <a:pPr algn="r" eaLnBrk="1" hangingPunct="1"/>
            <a:r>
              <a:rPr lang="tr-TR" sz="1400" dirty="0" smtClean="0"/>
              <a:t>Derecelendirme:</a:t>
            </a:r>
            <a:r>
              <a:rPr lang="tr-TR" sz="1400" b="1" dirty="0" smtClean="0"/>
              <a:t>5 puan </a:t>
            </a:r>
          </a:p>
          <a:p>
            <a:pPr algn="r" eaLnBrk="1" hangingPunct="1"/>
            <a:r>
              <a:rPr lang="en-US" sz="1400" dirty="0" smtClean="0"/>
              <a:t>(USPSTF 'A', 2013) </a:t>
            </a:r>
          </a:p>
          <a:p>
            <a:pPr eaLnBrk="1" hangingPunct="1"/>
            <a:endParaRPr lang="tr-TR" sz="1400" dirty="0" smtClean="0"/>
          </a:p>
          <a:p>
            <a:pPr eaLnBrk="1" hangingPunct="1"/>
            <a:endParaRPr lang="tr-TR"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000" dirty="0" smtClean="0">
                <a:solidFill>
                  <a:schemeClr val="tx2">
                    <a:satMod val="130000"/>
                  </a:schemeClr>
                </a:solidFill>
              </a:rPr>
              <a:t>Gebede </a:t>
            </a:r>
            <a:r>
              <a:rPr lang="tr-TR" sz="3000" dirty="0" err="1" smtClean="0">
                <a:solidFill>
                  <a:schemeClr val="tx2">
                    <a:satMod val="130000"/>
                  </a:schemeClr>
                </a:solidFill>
              </a:rPr>
              <a:t>Asemptomatik</a:t>
            </a:r>
            <a:r>
              <a:rPr lang="tr-TR" sz="3000" dirty="0" smtClean="0">
                <a:solidFill>
                  <a:schemeClr val="tx2">
                    <a:satMod val="130000"/>
                  </a:schemeClr>
                </a:solidFill>
              </a:rPr>
              <a:t> </a:t>
            </a:r>
            <a:r>
              <a:rPr lang="tr-TR" sz="3000" dirty="0" err="1" smtClean="0">
                <a:solidFill>
                  <a:schemeClr val="tx2">
                    <a:satMod val="130000"/>
                  </a:schemeClr>
                </a:solidFill>
              </a:rPr>
              <a:t>Bakteriüri</a:t>
            </a:r>
            <a:r>
              <a:rPr lang="tr-TR" sz="3000" dirty="0" smtClean="0">
                <a:solidFill>
                  <a:schemeClr val="tx2">
                    <a:satMod val="130000"/>
                  </a:schemeClr>
                </a:solidFill>
              </a:rPr>
              <a:t> Taraması </a:t>
            </a:r>
            <a:endParaRPr lang="tr-TR" sz="3000" dirty="0">
              <a:solidFill>
                <a:schemeClr val="tx2">
                  <a:satMod val="130000"/>
                </a:schemeClr>
              </a:solidFill>
            </a:endParaRPr>
          </a:p>
        </p:txBody>
      </p:sp>
      <p:sp>
        <p:nvSpPr>
          <p:cNvPr id="103426" name="2 İçerik Yer Tutucusu"/>
          <p:cNvSpPr>
            <a:spLocks noGrp="1"/>
          </p:cNvSpPr>
          <p:nvPr>
            <p:ph idx="1"/>
          </p:nvPr>
        </p:nvSpPr>
        <p:spPr/>
        <p:txBody>
          <a:bodyPr/>
          <a:lstStyle/>
          <a:p>
            <a:pPr eaLnBrk="1" hangingPunct="1"/>
            <a:endParaRPr lang="tr-TR" dirty="0" smtClean="0"/>
          </a:p>
          <a:p>
            <a:pPr eaLnBrk="1" hangingPunct="1"/>
            <a:r>
              <a:rPr lang="tr-TR" sz="2000" dirty="0" smtClean="0"/>
              <a:t>Gebelerde </a:t>
            </a:r>
            <a:r>
              <a:rPr lang="tr-TR" sz="2000" dirty="0" err="1" smtClean="0"/>
              <a:t>asemptomatik</a:t>
            </a:r>
            <a:r>
              <a:rPr lang="tr-TR" sz="2000" dirty="0" smtClean="0"/>
              <a:t> </a:t>
            </a:r>
            <a:r>
              <a:rPr lang="tr-TR" sz="2000" dirty="0" err="1" smtClean="0"/>
              <a:t>bakteriüri</a:t>
            </a:r>
            <a:r>
              <a:rPr lang="tr-TR" sz="2000" dirty="0" smtClean="0"/>
              <a:t> taraması (kültür ile) önerilir. </a:t>
            </a:r>
          </a:p>
          <a:p>
            <a:pPr eaLnBrk="1" hangingPunct="1">
              <a:buFont typeface="Wingdings 3" pitchFamily="18" charset="2"/>
              <a:buNone/>
            </a:pPr>
            <a:endParaRPr lang="tr-TR" dirty="0" smtClean="0"/>
          </a:p>
          <a:p>
            <a:pPr algn="r" eaLnBrk="1" hangingPunct="1"/>
            <a:r>
              <a:rPr lang="tr-TR" sz="1400" dirty="0" smtClean="0"/>
              <a:t>Derecelendirme:</a:t>
            </a:r>
            <a:r>
              <a:rPr lang="tr-TR" sz="1400" b="1" dirty="0" smtClean="0"/>
              <a:t>4 puan </a:t>
            </a:r>
          </a:p>
          <a:p>
            <a:pPr algn="r" eaLnBrk="1" hangingPunct="1"/>
            <a:r>
              <a:rPr lang="en-US" sz="1400" dirty="0" smtClean="0"/>
              <a:t>(USPSTF 'A', 2008) </a:t>
            </a:r>
          </a:p>
          <a:p>
            <a:pPr eaLnBrk="1" hangingPunct="1"/>
            <a:endParaRPr lang="tr-TR" sz="1400" dirty="0" smtClean="0"/>
          </a:p>
          <a:p>
            <a:pPr eaLnBrk="1" hangingPunct="1"/>
            <a:endParaRPr lang="tr-TR"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350" y="274638"/>
            <a:ext cx="7531100" cy="1143000"/>
          </a:xfrm>
        </p:spPr>
        <p:txBody>
          <a:bodyPr/>
          <a:lstStyle/>
          <a:p>
            <a:pPr eaLnBrk="1" fontAlgn="auto" hangingPunct="1">
              <a:spcAft>
                <a:spcPts val="0"/>
              </a:spcAft>
              <a:defRPr/>
            </a:pPr>
            <a:r>
              <a:rPr lang="tr-TR" sz="3000" dirty="0" err="1" smtClean="0">
                <a:solidFill>
                  <a:schemeClr val="tx2">
                    <a:satMod val="130000"/>
                  </a:schemeClr>
                </a:solidFill>
              </a:rPr>
              <a:t>Gestasyonel</a:t>
            </a:r>
            <a:r>
              <a:rPr lang="tr-TR" sz="3000" dirty="0" smtClean="0">
                <a:solidFill>
                  <a:schemeClr val="tx2">
                    <a:satMod val="130000"/>
                  </a:schemeClr>
                </a:solidFill>
              </a:rPr>
              <a:t> Diyabet Taraması</a:t>
            </a:r>
            <a:endParaRPr lang="tr-TR" sz="3000" dirty="0">
              <a:solidFill>
                <a:schemeClr val="tx2">
                  <a:satMod val="130000"/>
                </a:schemeClr>
              </a:solidFill>
            </a:endParaRPr>
          </a:p>
        </p:txBody>
      </p:sp>
      <p:sp>
        <p:nvSpPr>
          <p:cNvPr id="104450" name="2 İçerik Yer Tutucusu"/>
          <p:cNvSpPr>
            <a:spLocks noGrp="1"/>
          </p:cNvSpPr>
          <p:nvPr>
            <p:ph idx="1"/>
          </p:nvPr>
        </p:nvSpPr>
        <p:spPr/>
        <p:txBody>
          <a:bodyPr/>
          <a:lstStyle/>
          <a:p>
            <a:pPr eaLnBrk="1" hangingPunct="1"/>
            <a:endParaRPr lang="tr-TR" dirty="0" smtClean="0"/>
          </a:p>
          <a:p>
            <a:pPr eaLnBrk="1" hangingPunct="1"/>
            <a:r>
              <a:rPr lang="tr-TR" sz="2000" dirty="0" err="1" smtClean="0"/>
              <a:t>Gestasyonel</a:t>
            </a:r>
            <a:r>
              <a:rPr lang="tr-TR" sz="2000" dirty="0" smtClean="0"/>
              <a:t> diyabet taraması kuvvetle önerilir. </a:t>
            </a:r>
          </a:p>
          <a:p>
            <a:pPr eaLnBrk="1" hangingPunct="1">
              <a:buFont typeface="Wingdings 3" pitchFamily="18" charset="2"/>
              <a:buNone/>
            </a:pPr>
            <a:endParaRPr lang="tr-TR" dirty="0" smtClean="0"/>
          </a:p>
          <a:p>
            <a:pPr algn="r" eaLnBrk="1" hangingPunct="1"/>
            <a:r>
              <a:rPr lang="tr-TR" sz="1400" dirty="0" smtClean="0"/>
              <a:t>Derecelendirme:</a:t>
            </a:r>
            <a:r>
              <a:rPr lang="tr-TR" sz="1400" b="1" dirty="0" smtClean="0"/>
              <a:t>5 puan </a:t>
            </a:r>
          </a:p>
          <a:p>
            <a:pPr algn="r" eaLnBrk="1" hangingPunct="1"/>
            <a:r>
              <a:rPr lang="en-US" sz="1400" dirty="0" smtClean="0"/>
              <a:t>(USPSTF ‘I', 2008) </a:t>
            </a:r>
            <a:endParaRPr lang="tr-TR" sz="1400" dirty="0" smtClean="0"/>
          </a:p>
          <a:p>
            <a:pPr eaLnBrk="1" hangingPunct="1"/>
            <a:endParaRPr lang="tr-TR" sz="2000" dirty="0" smtClean="0"/>
          </a:p>
          <a:p>
            <a:pPr lvl="1" eaLnBrk="1" hangingPunct="1"/>
            <a:r>
              <a:rPr lang="tr-TR" dirty="0" smtClean="0"/>
              <a:t>Bilinen DM olanlar yakın takip edilmelidir.</a:t>
            </a:r>
            <a:endParaRPr lang="en-US" dirty="0" smtClean="0"/>
          </a:p>
          <a:p>
            <a:pPr eaLnBrk="1" hangingPunct="1"/>
            <a:endParaRPr lang="tr-TR"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000" dirty="0" err="1" smtClean="0">
                <a:solidFill>
                  <a:schemeClr val="tx2">
                    <a:satMod val="130000"/>
                  </a:schemeClr>
                </a:solidFill>
              </a:rPr>
              <a:t>Folik</a:t>
            </a:r>
            <a:r>
              <a:rPr lang="tr-TR" sz="3000" dirty="0" smtClean="0">
                <a:solidFill>
                  <a:schemeClr val="tx2">
                    <a:satMod val="130000"/>
                  </a:schemeClr>
                </a:solidFill>
              </a:rPr>
              <a:t> Asit Desteği</a:t>
            </a:r>
            <a:endParaRPr lang="tr-TR" sz="3000" dirty="0">
              <a:solidFill>
                <a:schemeClr val="tx2">
                  <a:satMod val="130000"/>
                </a:schemeClr>
              </a:solidFill>
            </a:endParaRPr>
          </a:p>
        </p:txBody>
      </p:sp>
      <p:sp>
        <p:nvSpPr>
          <p:cNvPr id="105474" name="2 İçerik Yer Tutucusu"/>
          <p:cNvSpPr>
            <a:spLocks noGrp="1"/>
          </p:cNvSpPr>
          <p:nvPr>
            <p:ph idx="1"/>
          </p:nvPr>
        </p:nvSpPr>
        <p:spPr/>
        <p:txBody>
          <a:bodyPr/>
          <a:lstStyle/>
          <a:p>
            <a:pPr eaLnBrk="1" hangingPunct="1"/>
            <a:r>
              <a:rPr lang="tr-TR" sz="2000" dirty="0" smtClean="0"/>
              <a:t>Gebelik planlanmış ise gebelik öncesi 3 ay ve gebelikteki ilk </a:t>
            </a:r>
            <a:r>
              <a:rPr lang="tr-TR" sz="2000" dirty="0" err="1" smtClean="0"/>
              <a:t>trimesterde</a:t>
            </a:r>
            <a:r>
              <a:rPr lang="tr-TR" sz="2000" dirty="0" smtClean="0"/>
              <a:t> günlük 400-800</a:t>
            </a:r>
            <a:r>
              <a:rPr lang="el-GR" sz="2000" dirty="0" smtClean="0"/>
              <a:t>μ</a:t>
            </a:r>
            <a:r>
              <a:rPr lang="tr-TR" sz="2000" dirty="0" smtClean="0"/>
              <a:t>g </a:t>
            </a:r>
            <a:r>
              <a:rPr lang="tr-TR" sz="2000" dirty="0" err="1" smtClean="0"/>
              <a:t>folik</a:t>
            </a:r>
            <a:r>
              <a:rPr lang="tr-TR" sz="2000" dirty="0" smtClean="0"/>
              <a:t> asit alınması önerilir. </a:t>
            </a:r>
          </a:p>
          <a:p>
            <a:pPr eaLnBrk="1" hangingPunct="1">
              <a:buFont typeface="Wingdings 3" pitchFamily="18" charset="2"/>
              <a:buNone/>
            </a:pPr>
            <a:endParaRPr lang="tr-TR" dirty="0" smtClean="0"/>
          </a:p>
          <a:p>
            <a:pPr algn="r" eaLnBrk="1" hangingPunct="1"/>
            <a:r>
              <a:rPr lang="tr-TR" sz="1400" dirty="0" smtClean="0"/>
              <a:t>Derecelendirme:</a:t>
            </a:r>
            <a:r>
              <a:rPr lang="tr-TR" sz="1400" b="1" dirty="0" smtClean="0"/>
              <a:t>5 puan </a:t>
            </a:r>
          </a:p>
          <a:p>
            <a:pPr algn="r" eaLnBrk="1" hangingPunct="1"/>
            <a:r>
              <a:rPr lang="en-US" sz="1400" dirty="0" smtClean="0"/>
              <a:t>(USPSTF 'A', 2009</a:t>
            </a:r>
            <a:r>
              <a:rPr lang="en-US" sz="1400" b="1" dirty="0" smtClean="0"/>
              <a:t>) </a:t>
            </a:r>
          </a:p>
          <a:p>
            <a:pPr eaLnBrk="1" hangingPunct="1">
              <a:buFont typeface="Wingdings 2" pitchFamily="18" charset="2"/>
              <a:buNone/>
            </a:pPr>
            <a:endParaRPr lang="tr-TR" sz="1400" dirty="0" smtClean="0"/>
          </a:p>
          <a:p>
            <a:pPr eaLnBrk="1" hangingPunct="1">
              <a:buFont typeface="Wingdings 2" pitchFamily="18" charset="2"/>
              <a:buNone/>
            </a:pPr>
            <a:r>
              <a:rPr lang="tr-TR" sz="2000" dirty="0" smtClean="0"/>
              <a:t>         “ NTD </a:t>
            </a:r>
            <a:r>
              <a:rPr lang="tr-TR" sz="2000" dirty="0" err="1" smtClean="0"/>
              <a:t>profilaksisi</a:t>
            </a:r>
            <a:r>
              <a:rPr lang="tr-TR" sz="2000" dirty="0" smtClean="0"/>
              <a:t> ”</a:t>
            </a:r>
          </a:p>
          <a:p>
            <a:pPr eaLnBrk="1" hangingPunct="1"/>
            <a:endParaRPr lang="tr-TR" dirty="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000" dirty="0" smtClean="0">
                <a:solidFill>
                  <a:schemeClr val="tx2">
                    <a:satMod val="130000"/>
                  </a:schemeClr>
                </a:solidFill>
              </a:rPr>
              <a:t>Orak Hücreli Anemi Taraması</a:t>
            </a:r>
            <a:endParaRPr lang="tr-TR" sz="3000" dirty="0">
              <a:solidFill>
                <a:schemeClr val="tx2">
                  <a:satMod val="130000"/>
                </a:schemeClr>
              </a:solidFill>
            </a:endParaRPr>
          </a:p>
        </p:txBody>
      </p:sp>
      <p:sp>
        <p:nvSpPr>
          <p:cNvPr id="106498" name="2 İçerik Yer Tutucusu"/>
          <p:cNvSpPr>
            <a:spLocks noGrp="1"/>
          </p:cNvSpPr>
          <p:nvPr>
            <p:ph idx="1"/>
          </p:nvPr>
        </p:nvSpPr>
        <p:spPr/>
        <p:txBody>
          <a:bodyPr/>
          <a:lstStyle/>
          <a:p>
            <a:pPr eaLnBrk="1" hangingPunct="1"/>
            <a:r>
              <a:rPr lang="tr-TR" sz="2000" dirty="0" smtClean="0"/>
              <a:t>Özellikle orak hücreli aneminin sık görüldüğü illerde çocuk sahibi olmak isteyen çiftlere orak hücreli anemi sorgulaması önerilir. </a:t>
            </a:r>
          </a:p>
          <a:p>
            <a:pPr eaLnBrk="1" hangingPunct="1">
              <a:buFont typeface="Wingdings 3" pitchFamily="18" charset="2"/>
              <a:buNone/>
            </a:pPr>
            <a:endParaRPr lang="tr-TR" dirty="0" smtClean="0"/>
          </a:p>
          <a:p>
            <a:pPr algn="r" eaLnBrk="1" hangingPunct="1"/>
            <a:r>
              <a:rPr lang="tr-TR" sz="1400" dirty="0" smtClean="0"/>
              <a:t>Derecelendirme: </a:t>
            </a:r>
            <a:r>
              <a:rPr lang="tr-TR" sz="1400" b="1" dirty="0" smtClean="0"/>
              <a:t>4 puan </a:t>
            </a:r>
          </a:p>
          <a:p>
            <a:pPr eaLnBrk="1" hangingPunct="1"/>
            <a:endParaRPr lang="tr-TR" sz="1400" b="1" dirty="0" smtClean="0"/>
          </a:p>
          <a:p>
            <a:pPr lvl="2" eaLnBrk="1" hangingPunct="1"/>
            <a:r>
              <a:rPr lang="tr-TR" dirty="0" smtClean="0"/>
              <a:t>Her ikisi de taşıyıcı ise yakın takip ve </a:t>
            </a:r>
            <a:r>
              <a:rPr lang="tr-TR" dirty="0" err="1" smtClean="0"/>
              <a:t>prenatal</a:t>
            </a:r>
            <a:r>
              <a:rPr lang="tr-TR" dirty="0" smtClean="0"/>
              <a:t> tanı için sevk…</a:t>
            </a:r>
          </a:p>
          <a:p>
            <a:pPr eaLnBrk="1" hangingPunct="1"/>
            <a:endParaRPr lang="tr-TR" dirty="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200" dirty="0" err="1" smtClean="0">
                <a:solidFill>
                  <a:schemeClr val="tx2">
                    <a:satMod val="130000"/>
                  </a:schemeClr>
                </a:solidFill>
              </a:rPr>
              <a:t>Talasemi</a:t>
            </a:r>
            <a:r>
              <a:rPr lang="tr-TR" sz="3200" dirty="0" smtClean="0">
                <a:solidFill>
                  <a:schemeClr val="tx2">
                    <a:satMod val="130000"/>
                  </a:schemeClr>
                </a:solidFill>
              </a:rPr>
              <a:t> Taraması</a:t>
            </a:r>
            <a:endParaRPr lang="tr-TR" sz="3200" dirty="0">
              <a:solidFill>
                <a:schemeClr val="tx2">
                  <a:satMod val="130000"/>
                </a:schemeClr>
              </a:solidFill>
            </a:endParaRPr>
          </a:p>
        </p:txBody>
      </p:sp>
      <p:sp>
        <p:nvSpPr>
          <p:cNvPr id="107522" name="2 İçerik Yer Tutucusu"/>
          <p:cNvSpPr>
            <a:spLocks noGrp="1"/>
          </p:cNvSpPr>
          <p:nvPr>
            <p:ph idx="1"/>
          </p:nvPr>
        </p:nvSpPr>
        <p:spPr/>
        <p:txBody>
          <a:bodyPr/>
          <a:lstStyle/>
          <a:p>
            <a:pPr eaLnBrk="1" hangingPunct="1"/>
            <a:endParaRPr lang="tr-TR" sz="2200" dirty="0" smtClean="0"/>
          </a:p>
          <a:p>
            <a:pPr eaLnBrk="1" hangingPunct="1"/>
            <a:r>
              <a:rPr lang="tr-TR" sz="2000" dirty="0" smtClean="0"/>
              <a:t>Çocuk sahibi olmak isteyen çiftlere </a:t>
            </a:r>
            <a:r>
              <a:rPr lang="tr-TR" sz="2000" dirty="0" err="1" smtClean="0"/>
              <a:t>talaseminin</a:t>
            </a:r>
            <a:r>
              <a:rPr lang="tr-TR" sz="2000" dirty="0" smtClean="0"/>
              <a:t> erken tanısı amacıyla </a:t>
            </a:r>
            <a:r>
              <a:rPr lang="tr-TR" sz="2000" dirty="0" err="1" smtClean="0"/>
              <a:t>talasemi</a:t>
            </a:r>
            <a:r>
              <a:rPr lang="tr-TR" sz="2000" dirty="0" smtClean="0"/>
              <a:t> taraması ve sorgulaması yapılması kuvvetle önerilir. </a:t>
            </a:r>
          </a:p>
          <a:p>
            <a:pPr eaLnBrk="1" hangingPunct="1">
              <a:buFont typeface="Wingdings 3" pitchFamily="18" charset="2"/>
              <a:buNone/>
            </a:pPr>
            <a:endParaRPr lang="tr-TR" dirty="0" smtClean="0"/>
          </a:p>
          <a:p>
            <a:pPr algn="r" eaLnBrk="1" hangingPunct="1"/>
            <a:r>
              <a:rPr lang="tr-TR" sz="1400" dirty="0" smtClean="0"/>
              <a:t>Derecelendirme:</a:t>
            </a:r>
            <a:r>
              <a:rPr lang="tr-TR" sz="1400" b="1" dirty="0" smtClean="0"/>
              <a:t>5 puan </a:t>
            </a:r>
          </a:p>
          <a:p>
            <a:pPr algn="r" eaLnBrk="1" hangingPunct="1"/>
            <a:endParaRPr lang="tr-TR" sz="1400" b="1" dirty="0" smtClean="0"/>
          </a:p>
          <a:p>
            <a:pPr lvl="2" eaLnBrk="1" hangingPunct="1"/>
            <a:endParaRPr lang="tr-TR" dirty="0" smtClean="0"/>
          </a:p>
          <a:p>
            <a:pPr lvl="2" eaLnBrk="1" hangingPunct="1"/>
            <a:r>
              <a:rPr lang="tr-TR" dirty="0" smtClean="0"/>
              <a:t>Her ikisi de taşıyıcı ise yakın takip ve </a:t>
            </a:r>
            <a:r>
              <a:rPr lang="tr-TR" dirty="0" err="1" smtClean="0"/>
              <a:t>prenatal</a:t>
            </a:r>
            <a:r>
              <a:rPr lang="tr-TR" dirty="0" smtClean="0"/>
              <a:t> tanı için sevk…</a:t>
            </a:r>
          </a:p>
          <a:p>
            <a:pPr eaLnBrk="1" hangingPunct="1"/>
            <a:endParaRPr lang="tr-TR" dirty="0" smtClean="0"/>
          </a:p>
          <a:p>
            <a:pPr eaLnBrk="1" hangingPunct="1"/>
            <a:endParaRPr lang="tr-T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p:cNvSpPr>
          <p:nvPr>
            <p:ph type="title"/>
          </p:nvPr>
        </p:nvSpPr>
        <p:spPr bwMode="auto"/>
        <p:txBody>
          <a:bodyPr vert="horz" wrap="square" lIns="91440" tIns="45720" rIns="91440" bIns="45720" numCol="1" anchorCtr="0" compatLnSpc="1">
            <a:prstTxWarp prst="textNoShape">
              <a:avLst/>
            </a:prstTxWarp>
            <a:normAutofit/>
          </a:bodyPr>
          <a:lstStyle/>
          <a:p>
            <a:pPr eaLnBrk="1" hangingPunct="1">
              <a:defRPr/>
            </a:pPr>
            <a:r>
              <a:rPr lang="tr-TR" sz="3200" dirty="0" err="1" smtClean="0">
                <a:effectLst>
                  <a:outerShdw blurRad="38100" dist="38100" dir="2700000" algn="tl">
                    <a:srgbClr val="C0C0C0"/>
                  </a:outerShdw>
                </a:effectLst>
                <a:cs typeface="Arial" pitchFamily="34" charset="0"/>
              </a:rPr>
              <a:t>Primordial</a:t>
            </a:r>
            <a:r>
              <a:rPr lang="tr-TR" sz="3200" dirty="0" smtClean="0">
                <a:effectLst>
                  <a:outerShdw blurRad="38100" dist="38100" dir="2700000" algn="tl">
                    <a:srgbClr val="C0C0C0"/>
                  </a:outerShdw>
                </a:effectLst>
                <a:cs typeface="Arial" pitchFamily="34" charset="0"/>
              </a:rPr>
              <a:t> Koruma</a:t>
            </a:r>
          </a:p>
        </p:txBody>
      </p:sp>
      <p:sp>
        <p:nvSpPr>
          <p:cNvPr id="27650" name="Rectangle 3"/>
          <p:cNvSpPr>
            <a:spLocks noGrp="1"/>
          </p:cNvSpPr>
          <p:nvPr>
            <p:ph type="body" idx="1"/>
          </p:nvPr>
        </p:nvSpPr>
        <p:spPr/>
        <p:txBody>
          <a:bodyPr/>
          <a:lstStyle/>
          <a:p>
            <a:pPr eaLnBrk="1" hangingPunct="1"/>
            <a:r>
              <a:rPr lang="tr-TR" sz="2000" dirty="0" smtClean="0">
                <a:cs typeface="Arial" charset="0"/>
              </a:rPr>
              <a:t>Riskli davranışlar gelişmeden ve henüz riskte olmayan kişilere yöneliktir.</a:t>
            </a:r>
          </a:p>
          <a:p>
            <a:pPr eaLnBrk="1" hangingPunct="1"/>
            <a:endParaRPr lang="tr-TR" sz="2000" dirty="0" smtClean="0">
              <a:cs typeface="Arial" charset="0"/>
            </a:endParaRPr>
          </a:p>
          <a:p>
            <a:pPr eaLnBrk="1" hangingPunct="1"/>
            <a:r>
              <a:rPr lang="tr-TR" sz="2000" dirty="0" smtClean="0">
                <a:cs typeface="Arial" charset="0"/>
              </a:rPr>
              <a:t>Bireysel ve kitle eğitimleri yolu ile başarılmaktadır.</a:t>
            </a:r>
          </a:p>
          <a:p>
            <a:pPr eaLnBrk="1" hangingPunct="1"/>
            <a:endParaRPr lang="tr-TR" dirty="0" smtClean="0">
              <a:cs typeface="Arial"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200" dirty="0" smtClean="0">
                <a:solidFill>
                  <a:schemeClr val="tx2">
                    <a:satMod val="130000"/>
                  </a:schemeClr>
                </a:solidFill>
              </a:rPr>
              <a:t>Vaka</a:t>
            </a:r>
            <a:r>
              <a:rPr lang="tr-TR" sz="3400" dirty="0" smtClean="0">
                <a:solidFill>
                  <a:schemeClr val="tx2">
                    <a:satMod val="130000"/>
                  </a:schemeClr>
                </a:solidFill>
              </a:rPr>
              <a:t> </a:t>
            </a:r>
            <a:endParaRPr lang="tr-TR" sz="3400" dirty="0">
              <a:solidFill>
                <a:schemeClr val="tx2">
                  <a:satMod val="130000"/>
                </a:schemeClr>
              </a:solidFill>
            </a:endParaRPr>
          </a:p>
        </p:txBody>
      </p:sp>
      <p:sp>
        <p:nvSpPr>
          <p:cNvPr id="111618" name="2 İçerik Yer Tutucusu"/>
          <p:cNvSpPr>
            <a:spLocks noGrp="1"/>
          </p:cNvSpPr>
          <p:nvPr>
            <p:ph idx="1"/>
          </p:nvPr>
        </p:nvSpPr>
        <p:spPr/>
        <p:txBody>
          <a:bodyPr/>
          <a:lstStyle/>
          <a:p>
            <a:pPr eaLnBrk="1" hangingPunct="1"/>
            <a:r>
              <a:rPr lang="tr-TR" sz="2000" dirty="0" smtClean="0"/>
              <a:t>42 yaşında sağlıklı kadın polikliniğimize kilo verme isteğiyle başvurdu.Aktif şikayeti yoktu. </a:t>
            </a:r>
          </a:p>
          <a:p>
            <a:pPr eaLnBrk="1" hangingPunct="1">
              <a:buFont typeface="Wingdings 2" pitchFamily="18" charset="2"/>
              <a:buNone/>
            </a:pPr>
            <a:r>
              <a:rPr lang="tr-TR" sz="2000" dirty="0" smtClean="0"/>
              <a:t>  Bu hastaya yaklaşımımız nasıl olmalıdır?</a:t>
            </a:r>
          </a:p>
          <a:p>
            <a:pPr eaLnBrk="1" hangingPunct="1"/>
            <a:endParaRPr lang="tr-TR" sz="2200" dirty="0" smtClean="0"/>
          </a:p>
          <a:p>
            <a:pPr eaLnBrk="1" hangingPunct="1"/>
            <a:endParaRPr lang="tr-TR" sz="2200" dirty="0" smtClean="0"/>
          </a:p>
          <a:p>
            <a:pPr eaLnBrk="1" hangingPunct="1"/>
            <a:endParaRPr lang="tr-TR" sz="2200" dirty="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2"/>
          <p:cNvSpPr>
            <a:spLocks noGrp="1" noChangeArrowheads="1"/>
          </p:cNvSpPr>
          <p:nvPr>
            <p:ph type="title"/>
          </p:nvPr>
        </p:nvSpPr>
        <p:spPr bwMode="auto"/>
        <p:txBody>
          <a:bodyPr vert="horz" wrap="square" lIns="91440" tIns="45720" rIns="91440" bIns="45720" numCol="1" anchorCtr="0" compatLnSpc="1">
            <a:prstTxWarp prst="textNoShape">
              <a:avLst/>
            </a:prstTxWarp>
            <a:normAutofit/>
          </a:bodyPr>
          <a:lstStyle/>
          <a:p>
            <a:r>
              <a:rPr lang="tr-TR" sz="3200" dirty="0" smtClean="0">
                <a:effectLst/>
              </a:rPr>
              <a:t> </a:t>
            </a:r>
            <a:r>
              <a:rPr lang="tr-TR" sz="3200" dirty="0" err="1" smtClean="0">
                <a:effectLst/>
              </a:rPr>
              <a:t>Anamnez</a:t>
            </a:r>
            <a:endParaRPr lang="tr-TR" sz="3200" dirty="0" smtClean="0">
              <a:effectLst/>
            </a:endParaRPr>
          </a:p>
        </p:txBody>
      </p:sp>
      <p:sp>
        <p:nvSpPr>
          <p:cNvPr id="112642" name="Rectangle 3"/>
          <p:cNvSpPr>
            <a:spLocks noGrp="1"/>
          </p:cNvSpPr>
          <p:nvPr>
            <p:ph type="body" idx="1"/>
          </p:nvPr>
        </p:nvSpPr>
        <p:spPr/>
        <p:txBody>
          <a:bodyPr/>
          <a:lstStyle/>
          <a:p>
            <a:pPr marL="82550" indent="0">
              <a:buNone/>
            </a:pPr>
            <a:endParaRPr lang="tr-TR" dirty="0" smtClean="0">
              <a:solidFill>
                <a:schemeClr val="accent5">
                  <a:lumMod val="75000"/>
                </a:schemeClr>
              </a:solidFill>
            </a:endParaRPr>
          </a:p>
          <a:p>
            <a:r>
              <a:rPr lang="tr-TR" sz="2000" dirty="0" smtClean="0"/>
              <a:t>Ne kadar süredir fazla kilolu olduğu</a:t>
            </a:r>
          </a:p>
          <a:p>
            <a:r>
              <a:rPr lang="tr-TR" sz="2000" dirty="0" smtClean="0"/>
              <a:t>Ek hastalık öyküsü </a:t>
            </a:r>
          </a:p>
          <a:p>
            <a:r>
              <a:rPr lang="tr-TR" sz="2000" dirty="0" smtClean="0"/>
              <a:t>Sigara alkol kullanım durumu</a:t>
            </a:r>
          </a:p>
          <a:p>
            <a:r>
              <a:rPr lang="tr-TR" sz="2000" dirty="0" smtClean="0"/>
              <a:t>Ailede </a:t>
            </a:r>
            <a:r>
              <a:rPr lang="tr-TR" sz="2000" dirty="0" err="1" smtClean="0"/>
              <a:t>obezite</a:t>
            </a:r>
            <a:r>
              <a:rPr lang="tr-TR" sz="2000" dirty="0" smtClean="0"/>
              <a:t>, DM, HT, guatr ve KVO öyküsü</a:t>
            </a:r>
          </a:p>
          <a:p>
            <a:r>
              <a:rPr lang="tr-TR" sz="2000" dirty="0" smtClean="0"/>
              <a:t>Cinsel aktiflik durumu</a:t>
            </a:r>
          </a:p>
          <a:p>
            <a:r>
              <a:rPr lang="tr-TR" sz="2000" dirty="0" smtClean="0"/>
              <a:t>Beslenme ve fiziksel aktivite durumu</a:t>
            </a:r>
          </a:p>
          <a:p>
            <a:endParaRPr lang="tr-TR" sz="2000" dirty="0" smtClean="0"/>
          </a:p>
          <a:p>
            <a:endParaRPr lang="tr-TR"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2641"/>
                                        </p:tgtEl>
                                        <p:attrNameLst>
                                          <p:attrName>style.visibility</p:attrName>
                                        </p:attrNameLst>
                                      </p:cBhvr>
                                      <p:to>
                                        <p:strVal val="visible"/>
                                      </p:to>
                                    </p:set>
                                    <p:animEffect transition="in" filter="wheel(1)">
                                      <p:cBhvr>
                                        <p:cTn id="7" dur="2000"/>
                                        <p:tgtEl>
                                          <p:spTgt spid="11264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12642">
                                            <p:txEl>
                                              <p:pRg st="1" end="1"/>
                                            </p:txEl>
                                          </p:spTgt>
                                        </p:tgtEl>
                                        <p:attrNameLst>
                                          <p:attrName>style.visibility</p:attrName>
                                        </p:attrNameLst>
                                      </p:cBhvr>
                                      <p:to>
                                        <p:strVal val="visible"/>
                                      </p:to>
                                    </p:set>
                                    <p:animEffect transition="in" filter="randombar(horizontal)">
                                      <p:cBhvr>
                                        <p:cTn id="12" dur="500"/>
                                        <p:tgtEl>
                                          <p:spTgt spid="112642">
                                            <p:txEl>
                                              <p:pRg st="1" end="1"/>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112642">
                                            <p:txEl>
                                              <p:pRg st="2" end="2"/>
                                            </p:txEl>
                                          </p:spTgt>
                                        </p:tgtEl>
                                        <p:attrNameLst>
                                          <p:attrName>style.visibility</p:attrName>
                                        </p:attrNameLst>
                                      </p:cBhvr>
                                      <p:to>
                                        <p:strVal val="visible"/>
                                      </p:to>
                                    </p:set>
                                    <p:animEffect transition="in" filter="randombar(horizontal)">
                                      <p:cBhvr>
                                        <p:cTn id="15" dur="500"/>
                                        <p:tgtEl>
                                          <p:spTgt spid="112642">
                                            <p:txEl>
                                              <p:pRg st="2" end="2"/>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112642">
                                            <p:txEl>
                                              <p:pRg st="3" end="3"/>
                                            </p:txEl>
                                          </p:spTgt>
                                        </p:tgtEl>
                                        <p:attrNameLst>
                                          <p:attrName>style.visibility</p:attrName>
                                        </p:attrNameLst>
                                      </p:cBhvr>
                                      <p:to>
                                        <p:strVal val="visible"/>
                                      </p:to>
                                    </p:set>
                                    <p:animEffect transition="in" filter="randombar(horizontal)">
                                      <p:cBhvr>
                                        <p:cTn id="18" dur="500"/>
                                        <p:tgtEl>
                                          <p:spTgt spid="112642">
                                            <p:txEl>
                                              <p:pRg st="3" end="3"/>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112642">
                                            <p:txEl>
                                              <p:pRg st="4" end="4"/>
                                            </p:txEl>
                                          </p:spTgt>
                                        </p:tgtEl>
                                        <p:attrNameLst>
                                          <p:attrName>style.visibility</p:attrName>
                                        </p:attrNameLst>
                                      </p:cBhvr>
                                      <p:to>
                                        <p:strVal val="visible"/>
                                      </p:to>
                                    </p:set>
                                    <p:animEffect transition="in" filter="randombar(horizontal)">
                                      <p:cBhvr>
                                        <p:cTn id="21" dur="500"/>
                                        <p:tgtEl>
                                          <p:spTgt spid="112642">
                                            <p:txEl>
                                              <p:pRg st="4" end="4"/>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112642">
                                            <p:txEl>
                                              <p:pRg st="5" end="5"/>
                                            </p:txEl>
                                          </p:spTgt>
                                        </p:tgtEl>
                                        <p:attrNameLst>
                                          <p:attrName>style.visibility</p:attrName>
                                        </p:attrNameLst>
                                      </p:cBhvr>
                                      <p:to>
                                        <p:strVal val="visible"/>
                                      </p:to>
                                    </p:set>
                                    <p:animEffect transition="in" filter="randombar(horizontal)">
                                      <p:cBhvr>
                                        <p:cTn id="24" dur="500"/>
                                        <p:tgtEl>
                                          <p:spTgt spid="112642">
                                            <p:txEl>
                                              <p:pRg st="5" end="5"/>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112642">
                                            <p:txEl>
                                              <p:pRg st="6" end="6"/>
                                            </p:txEl>
                                          </p:spTgt>
                                        </p:tgtEl>
                                        <p:attrNameLst>
                                          <p:attrName>style.visibility</p:attrName>
                                        </p:attrNameLst>
                                      </p:cBhvr>
                                      <p:to>
                                        <p:strVal val="visible"/>
                                      </p:to>
                                    </p:set>
                                    <p:animEffect transition="in" filter="randombar(horizontal)">
                                      <p:cBhvr>
                                        <p:cTn id="27" dur="500"/>
                                        <p:tgtEl>
                                          <p:spTgt spid="11264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1"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noChangeArrowheads="1"/>
          </p:cNvSpPr>
          <p:nvPr>
            <p:ph type="title"/>
          </p:nvPr>
        </p:nvSpPr>
        <p:spPr bwMode="auto"/>
        <p:txBody>
          <a:bodyPr vert="horz" wrap="square" lIns="91440" tIns="45720" rIns="91440" bIns="45720" numCol="1" anchorCtr="0" compatLnSpc="1">
            <a:prstTxWarp prst="textNoShape">
              <a:avLst/>
            </a:prstTxWarp>
            <a:normAutofit/>
          </a:bodyPr>
          <a:lstStyle/>
          <a:p>
            <a:r>
              <a:rPr lang="tr-TR" sz="3200" dirty="0" smtClean="0">
                <a:effectLst/>
              </a:rPr>
              <a:t>FM</a:t>
            </a:r>
          </a:p>
        </p:txBody>
      </p:sp>
      <p:sp>
        <p:nvSpPr>
          <p:cNvPr id="113666" name="Rectangle 3"/>
          <p:cNvSpPr>
            <a:spLocks noGrp="1"/>
          </p:cNvSpPr>
          <p:nvPr>
            <p:ph type="body" idx="1"/>
          </p:nvPr>
        </p:nvSpPr>
        <p:spPr/>
        <p:txBody>
          <a:bodyPr/>
          <a:lstStyle/>
          <a:p>
            <a:pPr eaLnBrk="1" hangingPunct="1">
              <a:buFont typeface="Wingdings 2" pitchFamily="18" charset="2"/>
              <a:buNone/>
            </a:pPr>
            <a:endParaRPr lang="tr-TR" sz="2200" dirty="0"/>
          </a:p>
          <a:p>
            <a:pPr eaLnBrk="1" hangingPunct="1">
              <a:buFont typeface="Wingdings 2" pitchFamily="18" charset="2"/>
              <a:buNone/>
            </a:pPr>
            <a:r>
              <a:rPr lang="tr-TR" sz="2000" dirty="0" smtClean="0"/>
              <a:t>Boy:158 cm Kilo:87kg BKİ:34.8</a:t>
            </a:r>
          </a:p>
          <a:p>
            <a:pPr eaLnBrk="1" hangingPunct="1">
              <a:buFont typeface="Wingdings 2" pitchFamily="18" charset="2"/>
              <a:buNone/>
            </a:pPr>
            <a:r>
              <a:rPr lang="tr-TR" sz="2000" dirty="0" smtClean="0"/>
              <a:t>Bel çevresi:112 cm </a:t>
            </a:r>
          </a:p>
          <a:p>
            <a:pPr eaLnBrk="1" hangingPunct="1">
              <a:buFont typeface="Wingdings 2" pitchFamily="18" charset="2"/>
              <a:buNone/>
            </a:pPr>
            <a:r>
              <a:rPr lang="tr-TR" sz="2000" dirty="0" smtClean="0"/>
              <a:t>Kalça çevresi:115 cm</a:t>
            </a:r>
          </a:p>
          <a:p>
            <a:pPr eaLnBrk="1" hangingPunct="1">
              <a:buFont typeface="Wingdings 2" pitchFamily="18" charset="2"/>
              <a:buNone/>
            </a:pPr>
            <a:r>
              <a:rPr lang="tr-TR" sz="2000" dirty="0" smtClean="0"/>
              <a:t>Kan basıncı:125/75 </a:t>
            </a:r>
            <a:r>
              <a:rPr lang="tr-TR" sz="2000" dirty="0" err="1" smtClean="0"/>
              <a:t>mmhg</a:t>
            </a:r>
            <a:endParaRPr lang="tr-TR" sz="2000" dirty="0" smtClean="0"/>
          </a:p>
          <a:p>
            <a:pPr eaLnBrk="1" hangingPunct="1">
              <a:buFont typeface="Wingdings 2" pitchFamily="18" charset="2"/>
              <a:buNone/>
            </a:pPr>
            <a:r>
              <a:rPr lang="tr-TR" sz="2000" dirty="0" smtClean="0"/>
              <a:t>Sistemik muayene doğal</a:t>
            </a:r>
          </a:p>
          <a:p>
            <a:endParaRPr 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3665"/>
                                        </p:tgtEl>
                                        <p:attrNameLst>
                                          <p:attrName>style.visibility</p:attrName>
                                        </p:attrNameLst>
                                      </p:cBhvr>
                                      <p:to>
                                        <p:strVal val="visible"/>
                                      </p:to>
                                    </p:set>
                                    <p:animEffect transition="in" filter="randombar(horizontal)">
                                      <p:cBhvr>
                                        <p:cTn id="7" dur="500"/>
                                        <p:tgtEl>
                                          <p:spTgt spid="11366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13666">
                                            <p:txEl>
                                              <p:pRg st="1" end="1"/>
                                            </p:txEl>
                                          </p:spTgt>
                                        </p:tgtEl>
                                        <p:attrNameLst>
                                          <p:attrName>style.visibility</p:attrName>
                                        </p:attrNameLst>
                                      </p:cBhvr>
                                      <p:to>
                                        <p:strVal val="visible"/>
                                      </p:to>
                                    </p:set>
                                    <p:animEffect transition="in" filter="randombar(horizontal)">
                                      <p:cBhvr>
                                        <p:cTn id="12" dur="500"/>
                                        <p:tgtEl>
                                          <p:spTgt spid="113666">
                                            <p:txEl>
                                              <p:pRg st="1" end="1"/>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113666">
                                            <p:txEl>
                                              <p:pRg st="2" end="2"/>
                                            </p:txEl>
                                          </p:spTgt>
                                        </p:tgtEl>
                                        <p:attrNameLst>
                                          <p:attrName>style.visibility</p:attrName>
                                        </p:attrNameLst>
                                      </p:cBhvr>
                                      <p:to>
                                        <p:strVal val="visible"/>
                                      </p:to>
                                    </p:set>
                                    <p:animEffect transition="in" filter="randombar(horizontal)">
                                      <p:cBhvr>
                                        <p:cTn id="15" dur="500"/>
                                        <p:tgtEl>
                                          <p:spTgt spid="113666">
                                            <p:txEl>
                                              <p:pRg st="2" end="2"/>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113666">
                                            <p:txEl>
                                              <p:pRg st="3" end="3"/>
                                            </p:txEl>
                                          </p:spTgt>
                                        </p:tgtEl>
                                        <p:attrNameLst>
                                          <p:attrName>style.visibility</p:attrName>
                                        </p:attrNameLst>
                                      </p:cBhvr>
                                      <p:to>
                                        <p:strVal val="visible"/>
                                      </p:to>
                                    </p:set>
                                    <p:animEffect transition="in" filter="randombar(horizontal)">
                                      <p:cBhvr>
                                        <p:cTn id="18" dur="500"/>
                                        <p:tgtEl>
                                          <p:spTgt spid="113666">
                                            <p:txEl>
                                              <p:pRg st="3" end="3"/>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113666">
                                            <p:txEl>
                                              <p:pRg st="4" end="4"/>
                                            </p:txEl>
                                          </p:spTgt>
                                        </p:tgtEl>
                                        <p:attrNameLst>
                                          <p:attrName>style.visibility</p:attrName>
                                        </p:attrNameLst>
                                      </p:cBhvr>
                                      <p:to>
                                        <p:strVal val="visible"/>
                                      </p:to>
                                    </p:set>
                                    <p:animEffect transition="in" filter="randombar(horizontal)">
                                      <p:cBhvr>
                                        <p:cTn id="21" dur="500"/>
                                        <p:tgtEl>
                                          <p:spTgt spid="113666">
                                            <p:txEl>
                                              <p:pRg st="4" end="4"/>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113666">
                                            <p:txEl>
                                              <p:pRg st="5" end="5"/>
                                            </p:txEl>
                                          </p:spTgt>
                                        </p:tgtEl>
                                        <p:attrNameLst>
                                          <p:attrName>style.visibility</p:attrName>
                                        </p:attrNameLst>
                                      </p:cBhvr>
                                      <p:to>
                                        <p:strVal val="visible"/>
                                      </p:to>
                                    </p:set>
                                    <p:animEffect transition="in" filter="randombar(horizontal)">
                                      <p:cBhvr>
                                        <p:cTn id="24" dur="500"/>
                                        <p:tgtEl>
                                          <p:spTgt spid="11366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5"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p:cNvSpPr>
            <a:spLocks noGrp="1" noChangeArrowheads="1"/>
          </p:cNvSpPr>
          <p:nvPr>
            <p:ph type="title"/>
          </p:nvPr>
        </p:nvSpPr>
        <p:spPr bwMode="auto"/>
        <p:txBody>
          <a:bodyPr vert="horz" wrap="square" lIns="91440" tIns="45720" rIns="91440" bIns="45720" numCol="1" anchorCtr="0" compatLnSpc="1">
            <a:prstTxWarp prst="textNoShape">
              <a:avLst/>
            </a:prstTxWarp>
            <a:normAutofit/>
          </a:bodyPr>
          <a:lstStyle/>
          <a:p>
            <a:r>
              <a:rPr lang="tr-TR" sz="3200" dirty="0" err="1" smtClean="0">
                <a:effectLst/>
              </a:rPr>
              <a:t>Laboratuvar</a:t>
            </a:r>
            <a:endParaRPr lang="tr-TR" sz="3200" dirty="0" smtClean="0">
              <a:effectLst/>
            </a:endParaRPr>
          </a:p>
        </p:txBody>
      </p:sp>
      <p:sp>
        <p:nvSpPr>
          <p:cNvPr id="114690" name="Rectangle 3"/>
          <p:cNvSpPr>
            <a:spLocks noGrp="1"/>
          </p:cNvSpPr>
          <p:nvPr>
            <p:ph type="body" idx="1"/>
          </p:nvPr>
        </p:nvSpPr>
        <p:spPr/>
        <p:txBody>
          <a:bodyPr/>
          <a:lstStyle/>
          <a:p>
            <a:pPr lvl="1" eaLnBrk="1" hangingPunct="1">
              <a:lnSpc>
                <a:spcPct val="80000"/>
              </a:lnSpc>
              <a:buNone/>
            </a:pPr>
            <a:r>
              <a:rPr lang="tr-TR" sz="2200" dirty="0" smtClean="0"/>
              <a:t> </a:t>
            </a:r>
          </a:p>
          <a:p>
            <a:pPr lvl="1" eaLnBrk="1" hangingPunct="1">
              <a:lnSpc>
                <a:spcPct val="80000"/>
              </a:lnSpc>
            </a:pPr>
            <a:r>
              <a:rPr lang="tr-TR" dirty="0" smtClean="0"/>
              <a:t>APG</a:t>
            </a:r>
          </a:p>
          <a:p>
            <a:pPr lvl="1" eaLnBrk="1" hangingPunct="1">
              <a:lnSpc>
                <a:spcPct val="80000"/>
              </a:lnSpc>
            </a:pPr>
            <a:r>
              <a:rPr lang="tr-TR" dirty="0" smtClean="0"/>
              <a:t> Lipit paneli</a:t>
            </a:r>
          </a:p>
          <a:p>
            <a:pPr lvl="1" eaLnBrk="1" hangingPunct="1">
              <a:lnSpc>
                <a:spcPct val="80000"/>
              </a:lnSpc>
            </a:pPr>
            <a:r>
              <a:rPr lang="tr-TR" dirty="0" smtClean="0"/>
              <a:t> ALT ve </a:t>
            </a:r>
            <a:r>
              <a:rPr lang="tr-TR" dirty="0" err="1" smtClean="0"/>
              <a:t>Kreatinin</a:t>
            </a:r>
            <a:endParaRPr lang="tr-TR" dirty="0" smtClean="0"/>
          </a:p>
          <a:p>
            <a:pPr lvl="1" eaLnBrk="1" hangingPunct="1">
              <a:lnSpc>
                <a:spcPct val="80000"/>
              </a:lnSpc>
            </a:pPr>
            <a:r>
              <a:rPr lang="tr-TR" dirty="0" smtClean="0"/>
              <a:t> TSH</a:t>
            </a:r>
          </a:p>
          <a:p>
            <a:pPr lvl="1" eaLnBrk="1" hangingPunct="1">
              <a:lnSpc>
                <a:spcPct val="80000"/>
              </a:lnSpc>
            </a:pPr>
            <a:endParaRPr lang="tr-TR" sz="2400" dirty="0" smtClean="0"/>
          </a:p>
          <a:p>
            <a:pPr lvl="1" eaLnBrk="1" hangingPunct="1">
              <a:lnSpc>
                <a:spcPct val="80000"/>
              </a:lnSpc>
            </a:pPr>
            <a:endParaRPr lang="tr-TR" sz="2400" dirty="0" smtClean="0"/>
          </a:p>
          <a:p>
            <a:pPr lvl="1" eaLnBrk="1" hangingPunct="1">
              <a:lnSpc>
                <a:spcPct val="80000"/>
              </a:lnSpc>
              <a:buFont typeface="Verdana" pitchFamily="34" charset="0"/>
              <a:buNone/>
            </a:pPr>
            <a:endParaRPr lang="tr-TR"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4689"/>
                                        </p:tgtEl>
                                        <p:attrNameLst>
                                          <p:attrName>style.visibility</p:attrName>
                                        </p:attrNameLst>
                                      </p:cBhvr>
                                      <p:to>
                                        <p:strVal val="visible"/>
                                      </p:to>
                                    </p:set>
                                    <p:animEffect transition="in" filter="randombar(horizontal)">
                                      <p:cBhvr>
                                        <p:cTn id="7" dur="500"/>
                                        <p:tgtEl>
                                          <p:spTgt spid="114689"/>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4690">
                                            <p:txEl>
                                              <p:pRg st="0" end="0"/>
                                            </p:txEl>
                                          </p:spTgt>
                                        </p:tgtEl>
                                        <p:attrNameLst>
                                          <p:attrName>style.visibility</p:attrName>
                                        </p:attrNameLst>
                                      </p:cBhvr>
                                      <p:to>
                                        <p:strVal val="visible"/>
                                      </p:to>
                                    </p:set>
                                    <p:animEffect transition="in" filter="randombar(horizontal)">
                                      <p:cBhvr>
                                        <p:cTn id="12" dur="500"/>
                                        <p:tgtEl>
                                          <p:spTgt spid="114690">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14690">
                                            <p:txEl>
                                              <p:pRg st="1" end="1"/>
                                            </p:txEl>
                                          </p:spTgt>
                                        </p:tgtEl>
                                        <p:attrNameLst>
                                          <p:attrName>style.visibility</p:attrName>
                                        </p:attrNameLst>
                                      </p:cBhvr>
                                      <p:to>
                                        <p:strVal val="visible"/>
                                      </p:to>
                                    </p:set>
                                    <p:animEffect transition="in" filter="randombar(horizontal)">
                                      <p:cBhvr>
                                        <p:cTn id="15" dur="500"/>
                                        <p:tgtEl>
                                          <p:spTgt spid="114690">
                                            <p:txEl>
                                              <p:pRg st="1" end="1"/>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114690">
                                            <p:txEl>
                                              <p:pRg st="2" end="2"/>
                                            </p:txEl>
                                          </p:spTgt>
                                        </p:tgtEl>
                                        <p:attrNameLst>
                                          <p:attrName>style.visibility</p:attrName>
                                        </p:attrNameLst>
                                      </p:cBhvr>
                                      <p:to>
                                        <p:strVal val="visible"/>
                                      </p:to>
                                    </p:set>
                                    <p:animEffect transition="in" filter="randombar(horizontal)">
                                      <p:cBhvr>
                                        <p:cTn id="18" dur="500"/>
                                        <p:tgtEl>
                                          <p:spTgt spid="114690">
                                            <p:txEl>
                                              <p:pRg st="2" end="2"/>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114690">
                                            <p:txEl>
                                              <p:pRg st="3" end="3"/>
                                            </p:txEl>
                                          </p:spTgt>
                                        </p:tgtEl>
                                        <p:attrNameLst>
                                          <p:attrName>style.visibility</p:attrName>
                                        </p:attrNameLst>
                                      </p:cBhvr>
                                      <p:to>
                                        <p:strVal val="visible"/>
                                      </p:to>
                                    </p:set>
                                    <p:animEffect transition="in" filter="randombar(horizontal)">
                                      <p:cBhvr>
                                        <p:cTn id="21" dur="500"/>
                                        <p:tgtEl>
                                          <p:spTgt spid="114690">
                                            <p:txEl>
                                              <p:pRg st="3" end="3"/>
                                            </p:tx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14690">
                                            <p:txEl>
                                              <p:pRg st="4" end="4"/>
                                            </p:txEl>
                                          </p:spTgt>
                                        </p:tgtEl>
                                        <p:attrNameLst>
                                          <p:attrName>style.visibility</p:attrName>
                                        </p:attrNameLst>
                                      </p:cBhvr>
                                      <p:to>
                                        <p:strVal val="visible"/>
                                      </p:to>
                                    </p:set>
                                    <p:animEffect transition="in" filter="randombar(horizontal)">
                                      <p:cBhvr>
                                        <p:cTn id="24" dur="500"/>
                                        <p:tgtEl>
                                          <p:spTgt spid="11469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89" grpId="0"/>
      <p:bldP spid="114690"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sz="3200" dirty="0" smtClean="0">
                <a:solidFill>
                  <a:schemeClr val="tx2"/>
                </a:solidFill>
              </a:rPr>
              <a:t>Taramalar</a:t>
            </a:r>
            <a:r>
              <a:rPr lang="tr-TR" sz="3400" dirty="0" smtClean="0">
                <a:solidFill>
                  <a:schemeClr val="tx2"/>
                </a:solidFill>
              </a:rPr>
              <a:t> </a:t>
            </a:r>
            <a:endParaRPr lang="tr-TR" sz="3400" dirty="0"/>
          </a:p>
        </p:txBody>
      </p:sp>
      <p:sp>
        <p:nvSpPr>
          <p:cNvPr id="116738" name="2 İçerik Yer Tutucusu"/>
          <p:cNvSpPr>
            <a:spLocks noGrp="1"/>
          </p:cNvSpPr>
          <p:nvPr>
            <p:ph idx="1"/>
          </p:nvPr>
        </p:nvSpPr>
        <p:spPr/>
        <p:txBody>
          <a:bodyPr/>
          <a:lstStyle/>
          <a:p>
            <a:pPr lvl="1" eaLnBrk="1" hangingPunct="1">
              <a:lnSpc>
                <a:spcPct val="80000"/>
              </a:lnSpc>
              <a:buFont typeface="Verdana" pitchFamily="34" charset="0"/>
              <a:buNone/>
            </a:pPr>
            <a:r>
              <a:rPr lang="tr-TR" sz="2200" b="1" dirty="0" smtClean="0"/>
              <a:t> </a:t>
            </a:r>
          </a:p>
          <a:p>
            <a:pPr lvl="1" eaLnBrk="1" hangingPunct="1">
              <a:lnSpc>
                <a:spcPct val="80000"/>
              </a:lnSpc>
            </a:pPr>
            <a:r>
              <a:rPr lang="tr-TR" dirty="0" smtClean="0"/>
              <a:t>Depresyon taraması</a:t>
            </a:r>
          </a:p>
          <a:p>
            <a:pPr lvl="1" eaLnBrk="1" hangingPunct="1">
              <a:lnSpc>
                <a:spcPct val="80000"/>
              </a:lnSpc>
            </a:pPr>
            <a:r>
              <a:rPr lang="tr-TR" dirty="0" smtClean="0"/>
              <a:t>Mamografi</a:t>
            </a:r>
          </a:p>
          <a:p>
            <a:pPr lvl="1" eaLnBrk="1" hangingPunct="1">
              <a:lnSpc>
                <a:spcPct val="80000"/>
              </a:lnSpc>
            </a:pPr>
            <a:r>
              <a:rPr lang="tr-TR" dirty="0" err="1" smtClean="0"/>
              <a:t>Pap</a:t>
            </a:r>
            <a:r>
              <a:rPr lang="tr-TR" dirty="0" smtClean="0"/>
              <a:t> </a:t>
            </a:r>
            <a:r>
              <a:rPr lang="tr-TR" dirty="0" err="1" smtClean="0"/>
              <a:t>smear</a:t>
            </a:r>
            <a:endParaRPr lang="tr-TR" dirty="0" smtClean="0"/>
          </a:p>
          <a:p>
            <a:pPr lvl="1" eaLnBrk="1" hangingPunct="1">
              <a:lnSpc>
                <a:spcPct val="80000"/>
              </a:lnSpc>
            </a:pPr>
            <a:r>
              <a:rPr lang="tr-TR" dirty="0" err="1" smtClean="0"/>
              <a:t>Bağışıklama</a:t>
            </a:r>
            <a:r>
              <a:rPr lang="tr-TR" dirty="0" smtClean="0"/>
              <a:t> </a:t>
            </a:r>
          </a:p>
          <a:p>
            <a:pPr lvl="1" eaLnBrk="1" hangingPunct="1">
              <a:lnSpc>
                <a:spcPct val="80000"/>
              </a:lnSpc>
            </a:pPr>
            <a:r>
              <a:rPr lang="tr-TR" dirty="0" err="1" smtClean="0"/>
              <a:t>Kolorektal</a:t>
            </a:r>
            <a:r>
              <a:rPr lang="tr-TR" dirty="0" smtClean="0"/>
              <a:t> </a:t>
            </a:r>
            <a:r>
              <a:rPr lang="tr-TR" dirty="0" err="1" smtClean="0"/>
              <a:t>ca</a:t>
            </a:r>
            <a:r>
              <a:rPr lang="tr-TR" dirty="0" smtClean="0"/>
              <a:t>/GGK (aile öyküsü varsa)</a:t>
            </a:r>
          </a:p>
          <a:p>
            <a:endParaRPr 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6738">
                                            <p:txEl>
                                              <p:pRg st="0" end="0"/>
                                            </p:txEl>
                                          </p:spTgt>
                                        </p:tgtEl>
                                        <p:attrNameLst>
                                          <p:attrName>style.visibility</p:attrName>
                                        </p:attrNameLst>
                                      </p:cBhvr>
                                      <p:to>
                                        <p:strVal val="visible"/>
                                      </p:to>
                                    </p:set>
                                    <p:animEffect transition="in" filter="randombar(horizontal)">
                                      <p:cBhvr>
                                        <p:cTn id="12" dur="500"/>
                                        <p:tgtEl>
                                          <p:spTgt spid="116738">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16738">
                                            <p:txEl>
                                              <p:pRg st="1" end="1"/>
                                            </p:txEl>
                                          </p:spTgt>
                                        </p:tgtEl>
                                        <p:attrNameLst>
                                          <p:attrName>style.visibility</p:attrName>
                                        </p:attrNameLst>
                                      </p:cBhvr>
                                      <p:to>
                                        <p:strVal val="visible"/>
                                      </p:to>
                                    </p:set>
                                    <p:animEffect transition="in" filter="randombar(horizontal)">
                                      <p:cBhvr>
                                        <p:cTn id="15" dur="500"/>
                                        <p:tgtEl>
                                          <p:spTgt spid="116738">
                                            <p:txEl>
                                              <p:pRg st="1" end="1"/>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116738">
                                            <p:txEl>
                                              <p:pRg st="2" end="2"/>
                                            </p:txEl>
                                          </p:spTgt>
                                        </p:tgtEl>
                                        <p:attrNameLst>
                                          <p:attrName>style.visibility</p:attrName>
                                        </p:attrNameLst>
                                      </p:cBhvr>
                                      <p:to>
                                        <p:strVal val="visible"/>
                                      </p:to>
                                    </p:set>
                                    <p:animEffect transition="in" filter="randombar(horizontal)">
                                      <p:cBhvr>
                                        <p:cTn id="18" dur="500"/>
                                        <p:tgtEl>
                                          <p:spTgt spid="116738">
                                            <p:txEl>
                                              <p:pRg st="2" end="2"/>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116738">
                                            <p:txEl>
                                              <p:pRg st="3" end="3"/>
                                            </p:txEl>
                                          </p:spTgt>
                                        </p:tgtEl>
                                        <p:attrNameLst>
                                          <p:attrName>style.visibility</p:attrName>
                                        </p:attrNameLst>
                                      </p:cBhvr>
                                      <p:to>
                                        <p:strVal val="visible"/>
                                      </p:to>
                                    </p:set>
                                    <p:animEffect transition="in" filter="randombar(horizontal)">
                                      <p:cBhvr>
                                        <p:cTn id="21" dur="500"/>
                                        <p:tgtEl>
                                          <p:spTgt spid="116738">
                                            <p:txEl>
                                              <p:pRg st="3" end="3"/>
                                            </p:tx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16738">
                                            <p:txEl>
                                              <p:pRg st="4" end="4"/>
                                            </p:txEl>
                                          </p:spTgt>
                                        </p:tgtEl>
                                        <p:attrNameLst>
                                          <p:attrName>style.visibility</p:attrName>
                                        </p:attrNameLst>
                                      </p:cBhvr>
                                      <p:to>
                                        <p:strVal val="visible"/>
                                      </p:to>
                                    </p:set>
                                    <p:animEffect transition="in" filter="randombar(horizontal)">
                                      <p:cBhvr>
                                        <p:cTn id="24" dur="500"/>
                                        <p:tgtEl>
                                          <p:spTgt spid="116738">
                                            <p:txEl>
                                              <p:pRg st="4" end="4"/>
                                            </p:txEl>
                                          </p:spTgt>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116738">
                                            <p:txEl>
                                              <p:pRg st="5" end="5"/>
                                            </p:txEl>
                                          </p:spTgt>
                                        </p:tgtEl>
                                        <p:attrNameLst>
                                          <p:attrName>style.visibility</p:attrName>
                                        </p:attrNameLst>
                                      </p:cBhvr>
                                      <p:to>
                                        <p:strVal val="visible"/>
                                      </p:to>
                                    </p:set>
                                    <p:animEffect transition="in" filter="randombar(horizontal)">
                                      <p:cBhvr>
                                        <p:cTn id="27" dur="500"/>
                                        <p:tgtEl>
                                          <p:spTgt spid="11673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6738"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sz="3200" dirty="0" smtClean="0">
                <a:solidFill>
                  <a:schemeClr val="tx2">
                    <a:satMod val="130000"/>
                  </a:schemeClr>
                </a:solidFill>
              </a:rPr>
              <a:t>Vaka</a:t>
            </a:r>
            <a:r>
              <a:rPr lang="tr-TR" dirty="0" smtClean="0">
                <a:solidFill>
                  <a:schemeClr val="tx2">
                    <a:satMod val="130000"/>
                  </a:schemeClr>
                </a:solidFill>
              </a:rPr>
              <a:t> </a:t>
            </a:r>
            <a:endParaRPr lang="tr-TR" dirty="0">
              <a:solidFill>
                <a:schemeClr val="tx2">
                  <a:satMod val="130000"/>
                </a:schemeClr>
              </a:solidFill>
            </a:endParaRPr>
          </a:p>
        </p:txBody>
      </p:sp>
      <p:sp>
        <p:nvSpPr>
          <p:cNvPr id="117762" name="2 İçerik Yer Tutucusu"/>
          <p:cNvSpPr>
            <a:spLocks noGrp="1"/>
          </p:cNvSpPr>
          <p:nvPr>
            <p:ph idx="1"/>
          </p:nvPr>
        </p:nvSpPr>
        <p:spPr/>
        <p:txBody>
          <a:bodyPr/>
          <a:lstStyle/>
          <a:p>
            <a:pPr eaLnBrk="1" hangingPunct="1"/>
            <a:r>
              <a:rPr lang="tr-TR" sz="2000" dirty="0" smtClean="0"/>
              <a:t>77 yaşında erkek birey kullandığı </a:t>
            </a:r>
            <a:r>
              <a:rPr lang="tr-TR" sz="2000" dirty="0" err="1" smtClean="0"/>
              <a:t>antihipertansif</a:t>
            </a:r>
            <a:r>
              <a:rPr lang="tr-TR" sz="2000" dirty="0" smtClean="0"/>
              <a:t> ilacını yazdırmak için polikliniğimize başvurdu.</a:t>
            </a:r>
          </a:p>
          <a:p>
            <a:pPr eaLnBrk="1" hangingPunct="1">
              <a:buFont typeface="Wingdings 2" pitchFamily="18" charset="2"/>
              <a:buNone/>
            </a:pPr>
            <a:r>
              <a:rPr lang="tr-TR" sz="2000" dirty="0" smtClean="0"/>
              <a:t>  Aktif şikayeti yoktu.</a:t>
            </a:r>
          </a:p>
          <a:p>
            <a:pPr eaLnBrk="1" hangingPunct="1">
              <a:buFont typeface="Wingdings 2" pitchFamily="18" charset="2"/>
              <a:buNone/>
            </a:pPr>
            <a:r>
              <a:rPr lang="tr-TR" sz="2000" dirty="0" smtClean="0"/>
              <a:t>  Bu hastaya yaklaşımımız nasıl olmalıdır?</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2"/>
          <p:cNvSpPr>
            <a:spLocks noGrp="1" noChangeArrowheads="1"/>
          </p:cNvSpPr>
          <p:nvPr>
            <p:ph type="title"/>
          </p:nvPr>
        </p:nvSpPr>
        <p:spPr bwMode="auto"/>
        <p:txBody>
          <a:bodyPr vert="horz" wrap="square" lIns="91440" tIns="45720" rIns="91440" bIns="45720" numCol="1" anchorCtr="0" compatLnSpc="1">
            <a:prstTxWarp prst="textNoShape">
              <a:avLst/>
            </a:prstTxWarp>
            <a:normAutofit/>
          </a:bodyPr>
          <a:lstStyle/>
          <a:p>
            <a:r>
              <a:rPr lang="tr-TR" sz="3200" dirty="0" err="1" smtClean="0">
                <a:effectLst/>
              </a:rPr>
              <a:t>Anamnez</a:t>
            </a:r>
            <a:endParaRPr lang="tr-TR" sz="3200" dirty="0" smtClean="0">
              <a:effectLst/>
            </a:endParaRPr>
          </a:p>
        </p:txBody>
      </p:sp>
      <p:sp>
        <p:nvSpPr>
          <p:cNvPr id="118786" name="Rectangle 3"/>
          <p:cNvSpPr>
            <a:spLocks noGrp="1"/>
          </p:cNvSpPr>
          <p:nvPr>
            <p:ph type="body" idx="1"/>
          </p:nvPr>
        </p:nvSpPr>
        <p:spPr/>
        <p:txBody>
          <a:bodyPr/>
          <a:lstStyle/>
          <a:p>
            <a:r>
              <a:rPr lang="tr-TR" sz="2000" dirty="0" smtClean="0"/>
              <a:t>Ne kadar süredir HT tanısı olduğu</a:t>
            </a:r>
          </a:p>
          <a:p>
            <a:r>
              <a:rPr lang="tr-TR" sz="2000" dirty="0" smtClean="0"/>
              <a:t>Kullandığı ilaçlar</a:t>
            </a:r>
          </a:p>
          <a:p>
            <a:r>
              <a:rPr lang="tr-TR" sz="2000" dirty="0" smtClean="0"/>
              <a:t>Ek hastalıklar</a:t>
            </a:r>
          </a:p>
          <a:p>
            <a:r>
              <a:rPr lang="tr-TR" sz="2000" dirty="0" smtClean="0"/>
              <a:t>Kan basıncı takibi </a:t>
            </a:r>
          </a:p>
          <a:p>
            <a:r>
              <a:rPr lang="tr-TR" sz="2000" dirty="0" smtClean="0"/>
              <a:t>Yıllık kardiyoloji,göz,</a:t>
            </a:r>
            <a:r>
              <a:rPr lang="tr-TR" sz="2000" dirty="0" err="1" smtClean="0"/>
              <a:t>nefroloji</a:t>
            </a:r>
            <a:r>
              <a:rPr lang="tr-TR" sz="2000" smtClean="0"/>
              <a:t> kontrolleri</a:t>
            </a:r>
            <a:endParaRPr lang="tr-TR" sz="2000" dirty="0" smtClean="0"/>
          </a:p>
          <a:p>
            <a:r>
              <a:rPr lang="tr-TR" sz="2000" dirty="0" smtClean="0"/>
              <a:t>Sigara ve alkol kullanım durumu</a:t>
            </a:r>
          </a:p>
          <a:p>
            <a:r>
              <a:rPr lang="tr-TR" sz="2000" dirty="0" smtClean="0"/>
              <a:t>Aile içi şiddet sorgulanması</a:t>
            </a:r>
          </a:p>
          <a:p>
            <a:endParaRPr lang="tr-TR" sz="2000" dirty="0" smtClean="0"/>
          </a:p>
          <a:p>
            <a:endParaRPr lang="tr-TR" sz="2000" dirty="0" smtClean="0"/>
          </a:p>
          <a:p>
            <a:pPr>
              <a:buFont typeface="Wingdings 2" pitchFamily="18" charset="2"/>
              <a:buNone/>
            </a:pPr>
            <a:endParaRPr lang="tr-TR" sz="2200" dirty="0" smtClean="0"/>
          </a:p>
          <a:p>
            <a:endParaRPr 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8785"/>
                                        </p:tgtEl>
                                        <p:attrNameLst>
                                          <p:attrName>style.visibility</p:attrName>
                                        </p:attrNameLst>
                                      </p:cBhvr>
                                      <p:to>
                                        <p:strVal val="visible"/>
                                      </p:to>
                                    </p:set>
                                    <p:animEffect transition="in" filter="randombar(horizontal)">
                                      <p:cBhvr>
                                        <p:cTn id="7" dur="500"/>
                                        <p:tgtEl>
                                          <p:spTgt spid="11878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8786">
                                            <p:txEl>
                                              <p:pRg st="0" end="0"/>
                                            </p:txEl>
                                          </p:spTgt>
                                        </p:tgtEl>
                                        <p:attrNameLst>
                                          <p:attrName>style.visibility</p:attrName>
                                        </p:attrNameLst>
                                      </p:cBhvr>
                                      <p:to>
                                        <p:strVal val="visible"/>
                                      </p:to>
                                    </p:set>
                                    <p:animEffect transition="in" filter="randombar(horizontal)">
                                      <p:cBhvr>
                                        <p:cTn id="12" dur="500"/>
                                        <p:tgtEl>
                                          <p:spTgt spid="11878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18786">
                                            <p:txEl>
                                              <p:pRg st="1" end="1"/>
                                            </p:txEl>
                                          </p:spTgt>
                                        </p:tgtEl>
                                        <p:attrNameLst>
                                          <p:attrName>style.visibility</p:attrName>
                                        </p:attrNameLst>
                                      </p:cBhvr>
                                      <p:to>
                                        <p:strVal val="visible"/>
                                      </p:to>
                                    </p:set>
                                    <p:animEffect transition="in" filter="randombar(horizontal)">
                                      <p:cBhvr>
                                        <p:cTn id="17" dur="500"/>
                                        <p:tgtEl>
                                          <p:spTgt spid="11878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18786">
                                            <p:txEl>
                                              <p:pRg st="2" end="2"/>
                                            </p:txEl>
                                          </p:spTgt>
                                        </p:tgtEl>
                                        <p:attrNameLst>
                                          <p:attrName>style.visibility</p:attrName>
                                        </p:attrNameLst>
                                      </p:cBhvr>
                                      <p:to>
                                        <p:strVal val="visible"/>
                                      </p:to>
                                    </p:set>
                                    <p:animEffect transition="in" filter="randombar(horizontal)">
                                      <p:cBhvr>
                                        <p:cTn id="22" dur="500"/>
                                        <p:tgtEl>
                                          <p:spTgt spid="11878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18786">
                                            <p:txEl>
                                              <p:pRg st="3" end="3"/>
                                            </p:txEl>
                                          </p:spTgt>
                                        </p:tgtEl>
                                        <p:attrNameLst>
                                          <p:attrName>style.visibility</p:attrName>
                                        </p:attrNameLst>
                                      </p:cBhvr>
                                      <p:to>
                                        <p:strVal val="visible"/>
                                      </p:to>
                                    </p:set>
                                    <p:animEffect transition="in" filter="randombar(horizontal)">
                                      <p:cBhvr>
                                        <p:cTn id="27" dur="500"/>
                                        <p:tgtEl>
                                          <p:spTgt spid="11878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18786">
                                            <p:txEl>
                                              <p:pRg st="4" end="4"/>
                                            </p:txEl>
                                          </p:spTgt>
                                        </p:tgtEl>
                                        <p:attrNameLst>
                                          <p:attrName>style.visibility</p:attrName>
                                        </p:attrNameLst>
                                      </p:cBhvr>
                                      <p:to>
                                        <p:strVal val="visible"/>
                                      </p:to>
                                    </p:set>
                                    <p:animEffect transition="in" filter="randombar(horizontal)">
                                      <p:cBhvr>
                                        <p:cTn id="32" dur="500"/>
                                        <p:tgtEl>
                                          <p:spTgt spid="11878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18786">
                                            <p:txEl>
                                              <p:pRg st="5" end="5"/>
                                            </p:txEl>
                                          </p:spTgt>
                                        </p:tgtEl>
                                        <p:attrNameLst>
                                          <p:attrName>style.visibility</p:attrName>
                                        </p:attrNameLst>
                                      </p:cBhvr>
                                      <p:to>
                                        <p:strVal val="visible"/>
                                      </p:to>
                                    </p:set>
                                    <p:animEffect transition="in" filter="randombar(horizontal)">
                                      <p:cBhvr>
                                        <p:cTn id="37" dur="500"/>
                                        <p:tgtEl>
                                          <p:spTgt spid="11878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18786">
                                            <p:txEl>
                                              <p:pRg st="6" end="6"/>
                                            </p:txEl>
                                          </p:spTgt>
                                        </p:tgtEl>
                                        <p:attrNameLst>
                                          <p:attrName>style.visibility</p:attrName>
                                        </p:attrNameLst>
                                      </p:cBhvr>
                                      <p:to>
                                        <p:strVal val="visible"/>
                                      </p:to>
                                    </p:set>
                                    <p:animEffect transition="in" filter="randombar(horizontal)">
                                      <p:cBhvr>
                                        <p:cTn id="42" dur="500"/>
                                        <p:tgtEl>
                                          <p:spTgt spid="11878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5" grpId="0"/>
      <p:bldP spid="118786"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p:cNvSpPr>
            <a:spLocks noGrp="1" noChangeArrowheads="1"/>
          </p:cNvSpPr>
          <p:nvPr>
            <p:ph type="title"/>
          </p:nvPr>
        </p:nvSpPr>
        <p:spPr bwMode="auto"/>
        <p:txBody>
          <a:bodyPr vert="horz" wrap="square" lIns="91440" tIns="45720" rIns="91440" bIns="45720" numCol="1" anchorCtr="0" compatLnSpc="1">
            <a:prstTxWarp prst="textNoShape">
              <a:avLst/>
            </a:prstTxWarp>
          </a:bodyPr>
          <a:lstStyle/>
          <a:p>
            <a:r>
              <a:rPr lang="tr-TR" sz="3200" dirty="0" smtClean="0">
                <a:solidFill>
                  <a:schemeClr val="tx2"/>
                </a:solidFill>
              </a:rPr>
              <a:t>FM</a:t>
            </a:r>
            <a:br>
              <a:rPr lang="tr-TR" sz="3200" dirty="0" smtClean="0">
                <a:solidFill>
                  <a:schemeClr val="tx2"/>
                </a:solidFill>
              </a:rPr>
            </a:br>
            <a:endParaRPr lang="tr-TR" sz="3400" dirty="0" smtClean="0">
              <a:effectLst/>
            </a:endParaRPr>
          </a:p>
        </p:txBody>
      </p:sp>
      <p:sp>
        <p:nvSpPr>
          <p:cNvPr id="119810" name="Rectangle 3"/>
          <p:cNvSpPr>
            <a:spLocks noGrp="1"/>
          </p:cNvSpPr>
          <p:nvPr>
            <p:ph type="body" idx="1"/>
          </p:nvPr>
        </p:nvSpPr>
        <p:spPr/>
        <p:txBody>
          <a:bodyPr/>
          <a:lstStyle/>
          <a:p>
            <a:pPr>
              <a:lnSpc>
                <a:spcPct val="80000"/>
              </a:lnSpc>
              <a:buFont typeface="Wingdings 2" pitchFamily="18" charset="2"/>
              <a:buNone/>
            </a:pPr>
            <a:endParaRPr lang="tr-TR" sz="2000" dirty="0" smtClean="0">
              <a:solidFill>
                <a:schemeClr val="tx2"/>
              </a:solidFill>
            </a:endParaRPr>
          </a:p>
          <a:p>
            <a:pPr>
              <a:lnSpc>
                <a:spcPct val="80000"/>
              </a:lnSpc>
            </a:pPr>
            <a:r>
              <a:rPr lang="tr-TR" sz="2000" dirty="0" smtClean="0"/>
              <a:t>Kan basıncı ölçümü</a:t>
            </a:r>
          </a:p>
          <a:p>
            <a:pPr>
              <a:lnSpc>
                <a:spcPct val="80000"/>
              </a:lnSpc>
            </a:pPr>
            <a:r>
              <a:rPr lang="tr-TR" sz="2000" dirty="0" smtClean="0"/>
              <a:t>Ayrıntılı sistemik muayene</a:t>
            </a:r>
          </a:p>
          <a:p>
            <a:pPr>
              <a:lnSpc>
                <a:spcPct val="80000"/>
              </a:lnSpc>
            </a:pPr>
            <a:r>
              <a:rPr lang="tr-TR" sz="2000" dirty="0" smtClean="0"/>
              <a:t>Nörolojik muayene</a:t>
            </a:r>
          </a:p>
          <a:p>
            <a:pPr>
              <a:lnSpc>
                <a:spcPct val="80000"/>
              </a:lnSpc>
            </a:pPr>
            <a:r>
              <a:rPr lang="tr-TR" sz="2000" dirty="0" smtClean="0"/>
              <a:t>RT</a:t>
            </a:r>
          </a:p>
          <a:p>
            <a:pPr>
              <a:lnSpc>
                <a:spcPct val="80000"/>
              </a:lnSpc>
              <a:buNone/>
            </a:pPr>
            <a:endParaRPr lang="tr-TR" sz="2000" dirty="0" smtClean="0"/>
          </a:p>
          <a:p>
            <a:pPr>
              <a:lnSpc>
                <a:spcPct val="80000"/>
              </a:lnSpc>
              <a:buNone/>
            </a:pPr>
            <a:endParaRPr lang="tr-TR" sz="1800" dirty="0" smtClean="0"/>
          </a:p>
          <a:p>
            <a:pPr>
              <a:lnSpc>
                <a:spcPct val="80000"/>
              </a:lnSpc>
            </a:pPr>
            <a:endParaRPr lang="tr-TR" sz="1800" dirty="0" smtClean="0"/>
          </a:p>
          <a:p>
            <a:pPr>
              <a:lnSpc>
                <a:spcPct val="80000"/>
              </a:lnSpc>
            </a:pPr>
            <a:endParaRPr lang="tr-TR" sz="1800" dirty="0" smtClean="0"/>
          </a:p>
          <a:p>
            <a:pPr>
              <a:lnSpc>
                <a:spcPct val="80000"/>
              </a:lnSpc>
            </a:pPr>
            <a:endParaRPr lang="tr-T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19810">
                                            <p:txEl>
                                              <p:pRg st="1" end="1"/>
                                            </p:txEl>
                                          </p:spTgt>
                                        </p:tgtEl>
                                        <p:attrNameLst>
                                          <p:attrName>style.visibility</p:attrName>
                                        </p:attrNameLst>
                                      </p:cBhvr>
                                      <p:to>
                                        <p:strVal val="visible"/>
                                      </p:to>
                                    </p:set>
                                    <p:animEffect transition="in" filter="randombar(horizontal)">
                                      <p:cBhvr>
                                        <p:cTn id="7" dur="500"/>
                                        <p:tgtEl>
                                          <p:spTgt spid="11981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19810">
                                            <p:txEl>
                                              <p:pRg st="2" end="2"/>
                                            </p:txEl>
                                          </p:spTgt>
                                        </p:tgtEl>
                                        <p:attrNameLst>
                                          <p:attrName>style.visibility</p:attrName>
                                        </p:attrNameLst>
                                      </p:cBhvr>
                                      <p:to>
                                        <p:strVal val="visible"/>
                                      </p:to>
                                    </p:set>
                                    <p:animEffect transition="in" filter="randombar(horizontal)">
                                      <p:cBhvr>
                                        <p:cTn id="12" dur="500"/>
                                        <p:tgtEl>
                                          <p:spTgt spid="1198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19810">
                                            <p:txEl>
                                              <p:pRg st="3" end="3"/>
                                            </p:txEl>
                                          </p:spTgt>
                                        </p:tgtEl>
                                        <p:attrNameLst>
                                          <p:attrName>style.visibility</p:attrName>
                                        </p:attrNameLst>
                                      </p:cBhvr>
                                      <p:to>
                                        <p:strVal val="visible"/>
                                      </p:to>
                                    </p:set>
                                    <p:animEffect transition="in" filter="randombar(horizontal)">
                                      <p:cBhvr>
                                        <p:cTn id="17" dur="500"/>
                                        <p:tgtEl>
                                          <p:spTgt spid="119810">
                                            <p:txEl>
                                              <p:pRg st="3" end="3"/>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119810">
                                            <p:txEl>
                                              <p:pRg st="4" end="4"/>
                                            </p:txEl>
                                          </p:spTgt>
                                        </p:tgtEl>
                                        <p:attrNameLst>
                                          <p:attrName>style.visibility</p:attrName>
                                        </p:attrNameLst>
                                      </p:cBhvr>
                                      <p:to>
                                        <p:strVal val="visible"/>
                                      </p:to>
                                    </p:set>
                                    <p:animEffect transition="in" filter="randombar(horizontal)">
                                      <p:cBhvr>
                                        <p:cTn id="20" dur="500"/>
                                        <p:tgtEl>
                                          <p:spTgt spid="1198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solidFill>
                  <a:schemeClr val="tx2"/>
                </a:solidFill>
              </a:rPr>
              <a:t>Laboratuvar</a:t>
            </a:r>
            <a:r>
              <a:rPr lang="tr-TR" dirty="0" smtClean="0"/>
              <a:t> </a:t>
            </a:r>
            <a:br>
              <a:rPr lang="tr-TR" dirty="0" smtClean="0"/>
            </a:br>
            <a:endParaRPr lang="tr-TR" dirty="0"/>
          </a:p>
        </p:txBody>
      </p:sp>
      <p:sp>
        <p:nvSpPr>
          <p:cNvPr id="3" name="2 İçerik Yer Tutucusu"/>
          <p:cNvSpPr>
            <a:spLocks noGrp="1"/>
          </p:cNvSpPr>
          <p:nvPr>
            <p:ph idx="1"/>
          </p:nvPr>
        </p:nvSpPr>
        <p:spPr/>
        <p:txBody>
          <a:bodyPr/>
          <a:lstStyle/>
          <a:p>
            <a:pPr>
              <a:lnSpc>
                <a:spcPct val="80000"/>
              </a:lnSpc>
            </a:pPr>
            <a:r>
              <a:rPr lang="tr-TR" dirty="0" smtClean="0"/>
              <a:t>Tam kan sayımı</a:t>
            </a:r>
          </a:p>
          <a:p>
            <a:pPr>
              <a:lnSpc>
                <a:spcPct val="80000"/>
              </a:lnSpc>
            </a:pPr>
            <a:r>
              <a:rPr lang="tr-TR" dirty="0" smtClean="0"/>
              <a:t>APG</a:t>
            </a:r>
          </a:p>
          <a:p>
            <a:pPr>
              <a:lnSpc>
                <a:spcPct val="80000"/>
              </a:lnSpc>
            </a:pPr>
            <a:r>
              <a:rPr lang="tr-TR" dirty="0" err="1" smtClean="0"/>
              <a:t>Na</a:t>
            </a:r>
            <a:r>
              <a:rPr lang="tr-TR" dirty="0" smtClean="0"/>
              <a:t>, K, </a:t>
            </a:r>
            <a:r>
              <a:rPr lang="tr-TR" dirty="0" err="1" smtClean="0"/>
              <a:t>Ca</a:t>
            </a:r>
            <a:r>
              <a:rPr lang="tr-TR" dirty="0" smtClean="0"/>
              <a:t>, P, </a:t>
            </a:r>
            <a:r>
              <a:rPr lang="tr-TR" dirty="0" err="1" smtClean="0"/>
              <a:t>Kreatinin</a:t>
            </a:r>
            <a:r>
              <a:rPr lang="tr-TR" dirty="0" smtClean="0"/>
              <a:t>, Ürik asit, ALT-AST, ALP</a:t>
            </a:r>
          </a:p>
          <a:p>
            <a:pPr>
              <a:lnSpc>
                <a:spcPct val="80000"/>
              </a:lnSpc>
            </a:pPr>
            <a:r>
              <a:rPr lang="tr-TR" dirty="0" smtClean="0"/>
              <a:t>Kan lipit profili</a:t>
            </a:r>
          </a:p>
          <a:p>
            <a:pPr>
              <a:lnSpc>
                <a:spcPct val="80000"/>
              </a:lnSpc>
            </a:pPr>
            <a:r>
              <a:rPr lang="tr-TR" dirty="0" err="1" smtClean="0"/>
              <a:t>Troid</a:t>
            </a:r>
            <a:r>
              <a:rPr lang="tr-TR" dirty="0" smtClean="0"/>
              <a:t> fonksiyon testleri</a:t>
            </a:r>
          </a:p>
          <a:p>
            <a:pPr>
              <a:lnSpc>
                <a:spcPct val="80000"/>
              </a:lnSpc>
            </a:pPr>
            <a:r>
              <a:rPr lang="tr-TR" dirty="0" smtClean="0"/>
              <a:t>TİT</a:t>
            </a:r>
          </a:p>
          <a:p>
            <a:pPr>
              <a:lnSpc>
                <a:spcPct val="80000"/>
              </a:lnSpc>
            </a:pPr>
            <a:r>
              <a:rPr lang="tr-TR" dirty="0" smtClean="0"/>
              <a:t>EKG</a:t>
            </a:r>
          </a:p>
          <a:p>
            <a:pPr>
              <a:lnSpc>
                <a:spcPct val="80000"/>
              </a:lnSpc>
            </a:pPr>
            <a:r>
              <a:rPr lang="tr-TR" dirty="0" smtClean="0"/>
              <a:t>D vitamini</a:t>
            </a:r>
          </a:p>
          <a:p>
            <a:pPr>
              <a:lnSpc>
                <a:spcPct val="80000"/>
              </a:lnSpc>
            </a:pPr>
            <a:endParaRPr lang="tr-TR" dirty="0" smtClean="0"/>
          </a:p>
          <a:p>
            <a:pPr>
              <a:lnSpc>
                <a:spcPct val="80000"/>
              </a:lnSpc>
            </a:pPr>
            <a:endParaRPr lang="tr-TR" dirty="0" smtClean="0"/>
          </a:p>
          <a:p>
            <a:pPr>
              <a:lnSpc>
                <a:spcPct val="80000"/>
              </a:lnSpc>
            </a:pPr>
            <a:endParaRPr lang="tr-TR" sz="2800" dirty="0" smtClean="0"/>
          </a:p>
          <a:p>
            <a:endParaRPr lang="tr-T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p:cNvSpPr>
            <a:spLocks noGrp="1" noChangeArrowheads="1"/>
          </p:cNvSpPr>
          <p:nvPr>
            <p:ph type="title"/>
          </p:nvPr>
        </p:nvSpPr>
        <p:spPr bwMode="auto"/>
        <p:txBody>
          <a:bodyPr vert="horz" wrap="square" lIns="91440" tIns="45720" rIns="91440" bIns="45720" numCol="1" anchorCtr="0" compatLnSpc="1">
            <a:prstTxWarp prst="textNoShape">
              <a:avLst/>
            </a:prstTxWarp>
            <a:normAutofit/>
          </a:bodyPr>
          <a:lstStyle/>
          <a:p>
            <a:r>
              <a:rPr lang="tr-TR" sz="3200" dirty="0" smtClean="0">
                <a:effectLst/>
              </a:rPr>
              <a:t>Taramalar</a:t>
            </a:r>
          </a:p>
        </p:txBody>
      </p:sp>
      <p:sp>
        <p:nvSpPr>
          <p:cNvPr id="121858" name="Rectangle 3"/>
          <p:cNvSpPr>
            <a:spLocks noGrp="1"/>
          </p:cNvSpPr>
          <p:nvPr>
            <p:ph type="body" idx="1"/>
          </p:nvPr>
        </p:nvSpPr>
        <p:spPr/>
        <p:txBody>
          <a:bodyPr/>
          <a:lstStyle/>
          <a:p>
            <a:r>
              <a:rPr lang="tr-TR" sz="2000" dirty="0" err="1" smtClean="0"/>
              <a:t>Kardiyovasküler</a:t>
            </a:r>
            <a:r>
              <a:rPr lang="tr-TR" sz="2000" dirty="0" smtClean="0"/>
              <a:t> olay risk değerlendirmesi</a:t>
            </a:r>
          </a:p>
          <a:p>
            <a:r>
              <a:rPr lang="tr-TR" sz="2000" dirty="0" smtClean="0"/>
              <a:t>Prostat </a:t>
            </a:r>
            <a:r>
              <a:rPr lang="tr-TR" sz="2000" dirty="0" err="1" smtClean="0"/>
              <a:t>ca</a:t>
            </a:r>
            <a:r>
              <a:rPr lang="tr-TR" sz="2000" dirty="0" smtClean="0"/>
              <a:t>-RT</a:t>
            </a:r>
          </a:p>
          <a:p>
            <a:r>
              <a:rPr lang="tr-TR" sz="2000" dirty="0" err="1" smtClean="0"/>
              <a:t>Kolorektal</a:t>
            </a:r>
            <a:r>
              <a:rPr lang="tr-TR" sz="2000" dirty="0" smtClean="0"/>
              <a:t> </a:t>
            </a:r>
            <a:r>
              <a:rPr lang="tr-TR" sz="2000" dirty="0" err="1" smtClean="0"/>
              <a:t>ca</a:t>
            </a:r>
            <a:r>
              <a:rPr lang="tr-TR" sz="2000" dirty="0" smtClean="0"/>
              <a:t>/GGK-</a:t>
            </a:r>
            <a:r>
              <a:rPr lang="tr-TR" sz="2000" dirty="0" err="1" smtClean="0"/>
              <a:t>Kolonoskopi</a:t>
            </a:r>
            <a:endParaRPr lang="tr-TR" sz="2000" dirty="0" smtClean="0"/>
          </a:p>
          <a:p>
            <a:r>
              <a:rPr lang="tr-TR" sz="2000" dirty="0" err="1" smtClean="0"/>
              <a:t>Sekonder</a:t>
            </a:r>
            <a:r>
              <a:rPr lang="tr-TR" sz="2000" dirty="0" smtClean="0"/>
              <a:t> osteoporoz taraması-DEXA</a:t>
            </a:r>
          </a:p>
          <a:p>
            <a:r>
              <a:rPr lang="tr-TR" sz="2000" dirty="0" smtClean="0"/>
              <a:t>81 mg Aspirin kullanımı</a:t>
            </a:r>
          </a:p>
          <a:p>
            <a:r>
              <a:rPr lang="tr-TR" sz="2000" dirty="0" smtClean="0"/>
              <a:t>Bağışıklama (</a:t>
            </a:r>
            <a:r>
              <a:rPr lang="tr-TR" sz="2000" dirty="0" err="1" smtClean="0"/>
              <a:t>pnömokok</a:t>
            </a:r>
            <a:r>
              <a:rPr lang="tr-TR" sz="2000" dirty="0" smtClean="0"/>
              <a:t> aşısı)</a:t>
            </a:r>
          </a:p>
          <a:p>
            <a:r>
              <a:rPr lang="tr-TR" sz="2000" dirty="0" smtClean="0"/>
              <a:t>Çok yönlü </a:t>
            </a:r>
            <a:r>
              <a:rPr lang="tr-TR" sz="2000" dirty="0" err="1" smtClean="0"/>
              <a:t>geriatrik</a:t>
            </a:r>
            <a:r>
              <a:rPr lang="tr-TR" sz="2000" dirty="0" smtClean="0"/>
              <a:t> değerlendirme</a:t>
            </a:r>
          </a:p>
          <a:p>
            <a:endParaRPr 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1857"/>
                                        </p:tgtEl>
                                        <p:attrNameLst>
                                          <p:attrName>style.visibility</p:attrName>
                                        </p:attrNameLst>
                                      </p:cBhvr>
                                      <p:to>
                                        <p:strVal val="visible"/>
                                      </p:to>
                                    </p:set>
                                    <p:animEffect transition="in" filter="randombar(horizontal)">
                                      <p:cBhvr>
                                        <p:cTn id="7" dur="500"/>
                                        <p:tgtEl>
                                          <p:spTgt spid="12185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1858">
                                            <p:txEl>
                                              <p:pRg st="0" end="0"/>
                                            </p:txEl>
                                          </p:spTgt>
                                        </p:tgtEl>
                                        <p:attrNameLst>
                                          <p:attrName>style.visibility</p:attrName>
                                        </p:attrNameLst>
                                      </p:cBhvr>
                                      <p:to>
                                        <p:strVal val="visible"/>
                                      </p:to>
                                    </p:set>
                                    <p:animEffect transition="in" filter="randombar(horizontal)">
                                      <p:cBhvr>
                                        <p:cTn id="12" dur="500"/>
                                        <p:tgtEl>
                                          <p:spTgt spid="12185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21858">
                                            <p:txEl>
                                              <p:pRg st="1" end="1"/>
                                            </p:txEl>
                                          </p:spTgt>
                                        </p:tgtEl>
                                        <p:attrNameLst>
                                          <p:attrName>style.visibility</p:attrName>
                                        </p:attrNameLst>
                                      </p:cBhvr>
                                      <p:to>
                                        <p:strVal val="visible"/>
                                      </p:to>
                                    </p:set>
                                    <p:animEffect transition="in" filter="randombar(horizontal)">
                                      <p:cBhvr>
                                        <p:cTn id="17" dur="500"/>
                                        <p:tgtEl>
                                          <p:spTgt spid="12185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21858">
                                            <p:txEl>
                                              <p:pRg st="2" end="2"/>
                                            </p:txEl>
                                          </p:spTgt>
                                        </p:tgtEl>
                                        <p:attrNameLst>
                                          <p:attrName>style.visibility</p:attrName>
                                        </p:attrNameLst>
                                      </p:cBhvr>
                                      <p:to>
                                        <p:strVal val="visible"/>
                                      </p:to>
                                    </p:set>
                                    <p:animEffect transition="in" filter="randombar(horizontal)">
                                      <p:cBhvr>
                                        <p:cTn id="22" dur="500"/>
                                        <p:tgtEl>
                                          <p:spTgt spid="12185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21858">
                                            <p:txEl>
                                              <p:pRg st="3" end="3"/>
                                            </p:txEl>
                                          </p:spTgt>
                                        </p:tgtEl>
                                        <p:attrNameLst>
                                          <p:attrName>style.visibility</p:attrName>
                                        </p:attrNameLst>
                                      </p:cBhvr>
                                      <p:to>
                                        <p:strVal val="visible"/>
                                      </p:to>
                                    </p:set>
                                    <p:animEffect transition="in" filter="randombar(horizontal)">
                                      <p:cBhvr>
                                        <p:cTn id="27" dur="500"/>
                                        <p:tgtEl>
                                          <p:spTgt spid="12185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21858">
                                            <p:txEl>
                                              <p:pRg st="4" end="4"/>
                                            </p:txEl>
                                          </p:spTgt>
                                        </p:tgtEl>
                                        <p:attrNameLst>
                                          <p:attrName>style.visibility</p:attrName>
                                        </p:attrNameLst>
                                      </p:cBhvr>
                                      <p:to>
                                        <p:strVal val="visible"/>
                                      </p:to>
                                    </p:set>
                                    <p:animEffect transition="in" filter="randombar(horizontal)">
                                      <p:cBhvr>
                                        <p:cTn id="32" dur="500"/>
                                        <p:tgtEl>
                                          <p:spTgt spid="12185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21858">
                                            <p:txEl>
                                              <p:pRg st="5" end="5"/>
                                            </p:txEl>
                                          </p:spTgt>
                                        </p:tgtEl>
                                        <p:attrNameLst>
                                          <p:attrName>style.visibility</p:attrName>
                                        </p:attrNameLst>
                                      </p:cBhvr>
                                      <p:to>
                                        <p:strVal val="visible"/>
                                      </p:to>
                                    </p:set>
                                    <p:animEffect transition="in" filter="randombar(horizontal)">
                                      <p:cBhvr>
                                        <p:cTn id="37" dur="500"/>
                                        <p:tgtEl>
                                          <p:spTgt spid="12185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21858">
                                            <p:txEl>
                                              <p:pRg st="6" end="6"/>
                                            </p:txEl>
                                          </p:spTgt>
                                        </p:tgtEl>
                                        <p:attrNameLst>
                                          <p:attrName>style.visibility</p:attrName>
                                        </p:attrNameLst>
                                      </p:cBhvr>
                                      <p:to>
                                        <p:strVal val="visible"/>
                                      </p:to>
                                    </p:set>
                                    <p:animEffect transition="in" filter="randombar(horizontal)">
                                      <p:cBhvr>
                                        <p:cTn id="42" dur="500"/>
                                        <p:tgtEl>
                                          <p:spTgt spid="12185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7" grpId="0"/>
      <p:bldP spid="12185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eaLnBrk="1" fontAlgn="auto" hangingPunct="1">
              <a:spcAft>
                <a:spcPts val="0"/>
              </a:spcAft>
              <a:defRPr/>
            </a:pPr>
            <a:r>
              <a:rPr lang="tr-TR" sz="3200" dirty="0" smtClean="0">
                <a:solidFill>
                  <a:schemeClr val="tx2">
                    <a:satMod val="130000"/>
                  </a:schemeClr>
                </a:solidFill>
                <a:cs typeface="Arial" pitchFamily="34" charset="0"/>
              </a:rPr>
              <a:t>Birincil Koruma</a:t>
            </a:r>
            <a:endParaRPr lang="tr-TR" sz="3200" dirty="0">
              <a:solidFill>
                <a:schemeClr val="tx2">
                  <a:satMod val="130000"/>
                </a:schemeClr>
              </a:solidFill>
              <a:cs typeface="Arial" pitchFamily="34" charset="0"/>
            </a:endParaRPr>
          </a:p>
        </p:txBody>
      </p:sp>
      <p:sp>
        <p:nvSpPr>
          <p:cNvPr id="28674" name="İçerik Yer Tutucusu 2"/>
          <p:cNvSpPr>
            <a:spLocks noGrp="1"/>
          </p:cNvSpPr>
          <p:nvPr>
            <p:ph idx="1"/>
          </p:nvPr>
        </p:nvSpPr>
        <p:spPr/>
        <p:txBody>
          <a:bodyPr/>
          <a:lstStyle/>
          <a:p>
            <a:pPr marL="692150" indent="-609600" eaLnBrk="1" hangingPunct="1"/>
            <a:r>
              <a:rPr lang="tr-TR" sz="2000" dirty="0" smtClean="0"/>
              <a:t>Risk faktörleri ya da çevre üzerine etki ederek hastalıkların gelişmesini önlemeye yönelik girişimlerdir.</a:t>
            </a:r>
          </a:p>
          <a:p>
            <a:pPr marL="692150" indent="-609600" eaLnBrk="1" hangingPunct="1"/>
            <a:endParaRPr lang="tr-TR" sz="2200" dirty="0" smtClean="0"/>
          </a:p>
          <a:p>
            <a:pPr marL="692150" indent="-609600" eaLnBrk="1" hangingPunct="1"/>
            <a:r>
              <a:rPr lang="tr-TR" sz="2000" dirty="0" smtClean="0"/>
              <a:t>Hedef kitle </a:t>
            </a:r>
            <a:r>
              <a:rPr lang="tr-TR" sz="2000" dirty="0" smtClean="0">
                <a:sym typeface="Wingdings" pitchFamily="2" charset="2"/>
              </a:rPr>
              <a:t> </a:t>
            </a:r>
            <a:r>
              <a:rPr lang="tr-TR" sz="2000" dirty="0" smtClean="0"/>
              <a:t>Sağlıklı kişiler</a:t>
            </a:r>
          </a:p>
          <a:p>
            <a:pPr marL="1752600" lvl="3" indent="-381000" eaLnBrk="1" hangingPunct="1"/>
            <a:r>
              <a:rPr lang="tr-TR" dirty="0" smtClean="0"/>
              <a:t> </a:t>
            </a:r>
            <a:r>
              <a:rPr lang="tr-TR" dirty="0" err="1" smtClean="0"/>
              <a:t>Bağışıklama</a:t>
            </a:r>
            <a:endParaRPr lang="tr-TR" dirty="0" smtClean="0"/>
          </a:p>
          <a:p>
            <a:pPr marL="1752600" lvl="3" indent="-381000" eaLnBrk="1" hangingPunct="1"/>
            <a:r>
              <a:rPr lang="tr-TR" dirty="0" smtClean="0"/>
              <a:t> Aile Planlaması</a:t>
            </a:r>
          </a:p>
          <a:p>
            <a:pPr marL="1752600" lvl="3" indent="-381000" eaLnBrk="1" hangingPunct="1"/>
            <a:r>
              <a:rPr lang="tr-TR" dirty="0" smtClean="0"/>
              <a:t> </a:t>
            </a:r>
            <a:r>
              <a:rPr lang="tr-TR" dirty="0" err="1" smtClean="0"/>
              <a:t>Kemoprofilaksi</a:t>
            </a:r>
            <a:endParaRPr lang="tr-TR" dirty="0" smtClean="0"/>
          </a:p>
          <a:p>
            <a:pPr marL="1752600" lvl="3" indent="-381000" eaLnBrk="1" hangingPunct="1"/>
            <a:r>
              <a:rPr lang="tr-TR" dirty="0" smtClean="0"/>
              <a:t> Sağlık Eğitimi Hizmetleri (Danışmalık) </a:t>
            </a:r>
          </a:p>
          <a:p>
            <a:pPr marL="692150" indent="-609600" eaLnBrk="1" hangingPunct="1"/>
            <a:endParaRPr lang="tr-TR" dirty="0"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vert="horz" wrap="square" lIns="91440" tIns="45720" rIns="91440" bIns="45720" numCol="1" anchorCtr="0" compatLnSpc="1">
            <a:prstTxWarp prst="textNoShape">
              <a:avLst/>
            </a:prstTxWarp>
          </a:bodyPr>
          <a:lstStyle/>
          <a:p>
            <a:pPr eaLnBrk="1" hangingPunct="1">
              <a:defRPr/>
            </a:pPr>
            <a:r>
              <a:rPr lang="tr-TR" sz="3200" dirty="0" smtClean="0">
                <a:effectLst>
                  <a:outerShdw blurRad="38100" dist="38100" dir="2700000" algn="tl">
                    <a:srgbClr val="C0C0C0"/>
                  </a:outerShdw>
                </a:effectLst>
              </a:rPr>
              <a:t>Kaynaklar</a:t>
            </a:r>
            <a:r>
              <a:rPr lang="tr-TR" dirty="0" smtClean="0">
                <a:effectLst>
                  <a:outerShdw blurRad="38100" dist="38100" dir="2700000" algn="tl">
                    <a:srgbClr val="C0C0C0"/>
                  </a:outerShdw>
                </a:effectLst>
              </a:rPr>
              <a:t> </a:t>
            </a:r>
          </a:p>
        </p:txBody>
      </p:sp>
      <p:sp>
        <p:nvSpPr>
          <p:cNvPr id="122882" name="2 İçerik Yer Tutucusu"/>
          <p:cNvSpPr>
            <a:spLocks noGrp="1"/>
          </p:cNvSpPr>
          <p:nvPr>
            <p:ph idx="1"/>
          </p:nvPr>
        </p:nvSpPr>
        <p:spPr>
          <a:xfrm>
            <a:off x="1403648" y="1412776"/>
            <a:ext cx="7499350" cy="4800600"/>
          </a:xfrm>
        </p:spPr>
        <p:txBody>
          <a:bodyPr/>
          <a:lstStyle/>
          <a:p>
            <a:pPr marL="539750" indent="-457200" eaLnBrk="1" hangingPunct="1">
              <a:spcAft>
                <a:spcPct val="0"/>
              </a:spcAft>
              <a:buFont typeface="Wingdings 2" pitchFamily="18" charset="2"/>
              <a:buAutoNum type="arabicPeriod"/>
            </a:pPr>
            <a:r>
              <a:rPr lang="tr-TR" sz="1800" dirty="0" smtClean="0"/>
              <a:t>Sağlık Bakanlığı, www.thsk.gov.tr</a:t>
            </a:r>
          </a:p>
          <a:p>
            <a:pPr marL="539750" indent="-457200" eaLnBrk="1" hangingPunct="1">
              <a:spcAft>
                <a:spcPct val="0"/>
              </a:spcAft>
              <a:buFont typeface="Wingdings 2" pitchFamily="18" charset="2"/>
              <a:buAutoNum type="arabicPeriod"/>
            </a:pPr>
            <a:r>
              <a:rPr lang="tr-TR" sz="1800" dirty="0" smtClean="0"/>
              <a:t>Amerikan Aile Hekimliği Akademisi, AAFP www.aafp.org </a:t>
            </a:r>
          </a:p>
          <a:p>
            <a:pPr marL="539750" indent="-457200" eaLnBrk="1" hangingPunct="1">
              <a:spcAft>
                <a:spcPct val="0"/>
              </a:spcAft>
              <a:buFont typeface="Wingdings 3" pitchFamily="18" charset="2"/>
              <a:buAutoNum type="arabicPeriod"/>
            </a:pPr>
            <a:r>
              <a:rPr lang="tr-TR" sz="1800" dirty="0" smtClean="0"/>
              <a:t> </a:t>
            </a:r>
            <a:r>
              <a:rPr lang="tr-TR" sz="1800" dirty="0" err="1" smtClean="0"/>
              <a:t>Summary</a:t>
            </a:r>
            <a:r>
              <a:rPr lang="tr-TR" sz="1800" dirty="0" smtClean="0"/>
              <a:t> of </a:t>
            </a:r>
            <a:r>
              <a:rPr lang="tr-TR" sz="1800" dirty="0" err="1" smtClean="0"/>
              <a:t>Recommendations</a:t>
            </a:r>
            <a:r>
              <a:rPr lang="tr-TR" sz="1800" dirty="0" smtClean="0"/>
              <a:t> </a:t>
            </a:r>
            <a:r>
              <a:rPr lang="tr-TR" sz="1800" dirty="0" err="1" smtClean="0"/>
              <a:t>for</a:t>
            </a:r>
            <a:r>
              <a:rPr lang="tr-TR" sz="1800" dirty="0" smtClean="0"/>
              <a:t> </a:t>
            </a:r>
            <a:r>
              <a:rPr lang="tr-TR" sz="1800" dirty="0" err="1" smtClean="0"/>
              <a:t>Clinical</a:t>
            </a:r>
            <a:r>
              <a:rPr lang="tr-TR" sz="1800" dirty="0" smtClean="0"/>
              <a:t> </a:t>
            </a:r>
            <a:r>
              <a:rPr lang="tr-TR" sz="1800" dirty="0" err="1" smtClean="0"/>
              <a:t>Preventive</a:t>
            </a:r>
            <a:r>
              <a:rPr lang="tr-TR" sz="1800" dirty="0" smtClean="0"/>
              <a:t> Services</a:t>
            </a:r>
            <a:r>
              <a:rPr lang="tr-TR" sz="1800" dirty="0" smtClean="0">
                <a:latin typeface="Lucida Sans Unicode" pitchFamily="34" charset="0"/>
              </a:rPr>
              <a:t> </a:t>
            </a:r>
            <a:endParaRPr lang="tr-TR" sz="1800" dirty="0" smtClean="0"/>
          </a:p>
          <a:p>
            <a:pPr marL="539750" indent="-457200" eaLnBrk="1" hangingPunct="1">
              <a:spcAft>
                <a:spcPct val="0"/>
              </a:spcAft>
              <a:buFont typeface="Wingdings 2" pitchFamily="18" charset="2"/>
              <a:buAutoNum type="arabicPeriod"/>
            </a:pPr>
            <a:r>
              <a:rPr lang="tr-TR" sz="1800" dirty="0" smtClean="0"/>
              <a:t>Amerika Birleşik Devletleri koruyucu hizmetler çalışma grubu, USPSTF www.ahrq.gov/clinic/uspstfix.htm</a:t>
            </a:r>
          </a:p>
          <a:p>
            <a:pPr marL="539750" indent="-457200" eaLnBrk="1" hangingPunct="1">
              <a:spcAft>
                <a:spcPct val="0"/>
              </a:spcAft>
              <a:buFont typeface="Wingdings 2" pitchFamily="18" charset="2"/>
              <a:buAutoNum type="arabicPeriod"/>
            </a:pPr>
            <a:r>
              <a:rPr lang="tr-TR" sz="1800" dirty="0" smtClean="0"/>
              <a:t>Amerikan Kanser Topluluğu, ACS, www.canser.org </a:t>
            </a:r>
          </a:p>
          <a:p>
            <a:pPr marL="539750" indent="-457200" eaLnBrk="1" hangingPunct="1">
              <a:spcAft>
                <a:spcPct val="0"/>
              </a:spcAft>
              <a:buFont typeface="Wingdings 3" pitchFamily="18" charset="2"/>
              <a:buAutoNum type="arabicPeriod"/>
            </a:pPr>
            <a:r>
              <a:rPr lang="tr-TR" sz="1800" dirty="0" smtClean="0"/>
              <a:t> Türkiye Aile Hekimliği Dergisi | </a:t>
            </a:r>
            <a:r>
              <a:rPr lang="tr-TR" sz="1800" i="1" dirty="0" err="1" smtClean="0"/>
              <a:t>Turkish</a:t>
            </a:r>
            <a:r>
              <a:rPr lang="tr-TR" sz="1800" i="1" dirty="0" smtClean="0"/>
              <a:t> </a:t>
            </a:r>
            <a:r>
              <a:rPr lang="tr-TR" sz="1800" i="1" dirty="0" err="1" smtClean="0"/>
              <a:t>Journal</a:t>
            </a:r>
            <a:r>
              <a:rPr lang="tr-TR" sz="1800" i="1" dirty="0" smtClean="0"/>
              <a:t> of </a:t>
            </a:r>
            <a:r>
              <a:rPr lang="tr-TR" sz="1800" i="1" dirty="0" err="1" smtClean="0"/>
              <a:t>Family</a:t>
            </a:r>
            <a:r>
              <a:rPr lang="tr-TR" sz="1800" i="1" dirty="0" smtClean="0"/>
              <a:t> </a:t>
            </a:r>
            <a:r>
              <a:rPr lang="tr-TR" sz="1800" i="1" dirty="0" err="1" smtClean="0"/>
              <a:t>Practice</a:t>
            </a:r>
            <a:r>
              <a:rPr lang="tr-TR" sz="1800" i="1" dirty="0" smtClean="0"/>
              <a:t> </a:t>
            </a:r>
            <a:r>
              <a:rPr lang="tr-TR" sz="1800" dirty="0" smtClean="0"/>
              <a:t>| Cilt 21 | Sayı 2 | 2017</a:t>
            </a:r>
            <a:r>
              <a:rPr lang="tr-TR" dirty="0" smtClean="0"/>
              <a:t>  </a:t>
            </a:r>
          </a:p>
          <a:p>
            <a:pPr marL="539750" indent="-457200">
              <a:buFont typeface="Wingdings 2" pitchFamily="18" charset="2"/>
              <a:buAutoNum type="arabicPeriod"/>
            </a:pPr>
            <a:r>
              <a:rPr lang="tr-TR" sz="1800" dirty="0" smtClean="0"/>
              <a:t>Periyodik sağlık muayenelerine genel bakış, Türk Aile </a:t>
            </a:r>
            <a:r>
              <a:rPr lang="tr-TR" sz="1800" dirty="0" err="1" smtClean="0"/>
              <a:t>Hek</a:t>
            </a:r>
            <a:r>
              <a:rPr lang="tr-TR" sz="1800" dirty="0" smtClean="0"/>
              <a:t> </a:t>
            </a:r>
            <a:r>
              <a:rPr lang="tr-TR" sz="1800" dirty="0" err="1" smtClean="0"/>
              <a:t>Derg</a:t>
            </a:r>
            <a:r>
              <a:rPr lang="tr-TR" sz="1800" dirty="0" smtClean="0"/>
              <a:t> 2017; 21 (2): 82-89  © TAHUD 2017</a:t>
            </a:r>
          </a:p>
          <a:p>
            <a:pPr marL="539750" indent="-457200" eaLnBrk="1" hangingPunct="1">
              <a:spcAft>
                <a:spcPct val="0"/>
              </a:spcAft>
              <a:buFont typeface="Wingdings 2" pitchFamily="18" charset="2"/>
              <a:buAutoNum type="arabicPeriod"/>
            </a:pPr>
            <a:endParaRPr lang="tr-TR"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1762</TotalTime>
  <Words>3546</Words>
  <Application>Microsoft Office PowerPoint</Application>
  <PresentationFormat>Ekran Gösterisi (4:3)</PresentationFormat>
  <Paragraphs>709</Paragraphs>
  <Slides>90</Slides>
  <Notes>19</Notes>
  <HiddenSlides>0</HiddenSlides>
  <MMClips>0</MMClips>
  <ScaleCrop>false</ScaleCrop>
  <HeadingPairs>
    <vt:vector size="4" baseType="variant">
      <vt:variant>
        <vt:lpstr>Tema</vt:lpstr>
      </vt:variant>
      <vt:variant>
        <vt:i4>1</vt:i4>
      </vt:variant>
      <vt:variant>
        <vt:lpstr>Slayt Başlıkları</vt:lpstr>
      </vt:variant>
      <vt:variant>
        <vt:i4>90</vt:i4>
      </vt:variant>
    </vt:vector>
  </HeadingPairs>
  <TitlesOfParts>
    <vt:vector size="91" baseType="lpstr">
      <vt:lpstr>Gündönümü</vt:lpstr>
      <vt:lpstr>PERİYODİK SAĞLIK MUAYENELERİ</vt:lpstr>
      <vt:lpstr>Amaç</vt:lpstr>
      <vt:lpstr>Öğrenim Hedefleri</vt:lpstr>
      <vt:lpstr>Vaka</vt:lpstr>
      <vt:lpstr>PSM Tanım</vt:lpstr>
      <vt:lpstr>Check up- PSM</vt:lpstr>
      <vt:lpstr>Primordial Koruma</vt:lpstr>
      <vt:lpstr>Primordial Koruma</vt:lpstr>
      <vt:lpstr>Birincil Koruma</vt:lpstr>
      <vt:lpstr>İkincil Koruma</vt:lpstr>
      <vt:lpstr>İkincil Koruma</vt:lpstr>
      <vt:lpstr>Üçüncül Koruma</vt:lpstr>
      <vt:lpstr>Üçüncül Koruma</vt:lpstr>
      <vt:lpstr> Dördüncül Koruma </vt:lpstr>
      <vt:lpstr>Hastalıkların Doğal Gidişi</vt:lpstr>
      <vt:lpstr>  Türkiye Aile Hekimliği Dergisi | Turkish Journal of Family Practice | Cilt 21 | Sayı 2 | 2017</vt:lpstr>
      <vt:lpstr>Kılavuzlar</vt:lpstr>
      <vt:lpstr>Kanıt Düzeyi</vt:lpstr>
      <vt:lpstr>Kanıt Düzeyi</vt:lpstr>
      <vt:lpstr>Periyodik Sağlık Muayenesi</vt:lpstr>
      <vt:lpstr>Anamnez-Özgeçmiş</vt:lpstr>
      <vt:lpstr>Anamnez-Soygeçmiş</vt:lpstr>
      <vt:lpstr>Fizik Muayene</vt:lpstr>
      <vt:lpstr>Birincil Koruma </vt:lpstr>
      <vt:lpstr>Sağlıklı Diyet Danışmanlığı</vt:lpstr>
      <vt:lpstr>Aile İçi Şiddetin Sorgulanması</vt:lpstr>
      <vt:lpstr>Tütün Ürünü Kullanımı ve Pasif Etkilenim Durumunun Değerlendirilmesi</vt:lpstr>
      <vt:lpstr>Tütün Ürünü Kullanımı ve Pasif Etkilenim Durumunun Değerlendirilmesi</vt:lpstr>
      <vt:lpstr>Alkol Kullanım Durumunun Değerlendirilmesi</vt:lpstr>
      <vt:lpstr>Alkol Kullanım Durumunun Değerlendirilmesi</vt:lpstr>
      <vt:lpstr>Uyuşturucu Madde Kullanım Durumunun Değerlendirilmesi </vt:lpstr>
      <vt:lpstr>Cinsel Davranış-Danışmanlık  </vt:lpstr>
      <vt:lpstr>Erişkinlerde Bağışıklama</vt:lpstr>
      <vt:lpstr>Gebelik-Bağışıklama</vt:lpstr>
      <vt:lpstr>Erişkin Aşılama Şeması</vt:lpstr>
      <vt:lpstr>Tarama Kararı</vt:lpstr>
      <vt:lpstr>İkincil Koruma-Taramalar</vt:lpstr>
      <vt:lpstr>Kardiyovasküler Olaylardan Korunmada Risk Değerlendirilmesi</vt:lpstr>
      <vt:lpstr>Kardiyovasküler Hastalıklardan Korunmada Aspirin Kullanımı</vt:lpstr>
      <vt:lpstr>Kardiyovasküler Hastalıklardan Korunmada Aspirin Kullanımı </vt:lpstr>
      <vt:lpstr>İskemik İnmeden Korunmada Aspirin Kullanımı </vt:lpstr>
      <vt:lpstr>Periferik Arter Hastalığı Taraması</vt:lpstr>
      <vt:lpstr>Serum Lipid Profili Taraması </vt:lpstr>
      <vt:lpstr>Kan Basıncı Ölçümü</vt:lpstr>
      <vt:lpstr> Açlık Kan Şekeri Ölçümleri                          </vt:lpstr>
      <vt:lpstr>Diabetes Mellitus İçin Risk Faktörleri</vt:lpstr>
      <vt:lpstr>DM Tanısı Alan Bireylerde;</vt:lpstr>
      <vt:lpstr>Tiroid Fonksiyon Anomalileri</vt:lpstr>
      <vt:lpstr>Obezite Taraması</vt:lpstr>
      <vt:lpstr>Obezite </vt:lpstr>
      <vt:lpstr>Obezite </vt:lpstr>
      <vt:lpstr>Tüberküloz</vt:lpstr>
      <vt:lpstr>Tbc Risk Grupları</vt:lpstr>
      <vt:lpstr>Meme Kanseri </vt:lpstr>
      <vt:lpstr>Meme Kanseri</vt:lpstr>
      <vt:lpstr>Kolorektal Kanser</vt:lpstr>
      <vt:lpstr>Kolorektal Kanser</vt:lpstr>
      <vt:lpstr>Serviks Kanseri ve Prekanseröz Lezyonların Taranması</vt:lpstr>
      <vt:lpstr>Prostat Kanseri </vt:lpstr>
      <vt:lpstr>Kan ve Cinsel Yolla Bulaşan Hastalıklar</vt:lpstr>
      <vt:lpstr>Sifiliz</vt:lpstr>
      <vt:lpstr>Kemik Sağlığının Korunması İçin Bilgilendirme</vt:lpstr>
      <vt:lpstr>Sekonder Osteoporoz-Kırık Riski</vt:lpstr>
      <vt:lpstr>Sekonder Osteoporoz Risk Faktörleri</vt:lpstr>
      <vt:lpstr>Yaşlılarda Osteoporoz-Kırık Riski</vt:lpstr>
      <vt:lpstr>Depresyon </vt:lpstr>
      <vt:lpstr>Deri Kanserleri Tarama (melanom,scc,bcc)</vt:lpstr>
      <vt:lpstr>ABCDE Risk Derecelendirmesi </vt:lpstr>
      <vt:lpstr>Çok Yönlü Geriatrik Değerlendirme </vt:lpstr>
      <vt:lpstr>Gebelerde Ağız-Diş Sağlığı</vt:lpstr>
      <vt:lpstr>Gebelerde Hepatit B Taraması </vt:lpstr>
      <vt:lpstr>Gebelerde Demir Eksikliği Taraması</vt:lpstr>
      <vt:lpstr>Gebelerde Rh Uygunsuzluğu Kan Grubu Taraması </vt:lpstr>
      <vt:lpstr>Gebelerde HIV Taraması</vt:lpstr>
      <vt:lpstr>Gebede Asemptomatik Bakteriüri Taraması </vt:lpstr>
      <vt:lpstr>Gestasyonel Diyabet Taraması</vt:lpstr>
      <vt:lpstr>Folik Asit Desteği</vt:lpstr>
      <vt:lpstr>Orak Hücreli Anemi Taraması</vt:lpstr>
      <vt:lpstr>Talasemi Taraması</vt:lpstr>
      <vt:lpstr>Vaka </vt:lpstr>
      <vt:lpstr> Anamnez</vt:lpstr>
      <vt:lpstr>FM</vt:lpstr>
      <vt:lpstr>Laboratuvar</vt:lpstr>
      <vt:lpstr>Taramalar </vt:lpstr>
      <vt:lpstr>Vaka </vt:lpstr>
      <vt:lpstr>Anamnez</vt:lpstr>
      <vt:lpstr>FM </vt:lpstr>
      <vt:lpstr>Laboratuvar  </vt:lpstr>
      <vt:lpstr>Taramalar</vt:lpstr>
      <vt:lpstr>Kaynaklar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PERİYODİK SAĞLIK MUAYENELERİ</dc:title>
  <dc:creator>w7</dc:creator>
  <cp:lastModifiedBy>Nihal</cp:lastModifiedBy>
  <cp:revision>257</cp:revision>
  <dcterms:created xsi:type="dcterms:W3CDTF">2017-12-29T10:51:30Z</dcterms:created>
  <dcterms:modified xsi:type="dcterms:W3CDTF">2018-01-25T17:35:22Z</dcterms:modified>
</cp:coreProperties>
</file>