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2"/>
  </p:notesMasterIdLst>
  <p:sldIdLst>
    <p:sldId id="257" r:id="rId2"/>
    <p:sldId id="256" r:id="rId3"/>
    <p:sldId id="258" r:id="rId4"/>
    <p:sldId id="259" r:id="rId5"/>
    <p:sldId id="260" r:id="rId6"/>
    <p:sldId id="261" r:id="rId7"/>
    <p:sldId id="265" r:id="rId8"/>
    <p:sldId id="266" r:id="rId9"/>
    <p:sldId id="262" r:id="rId10"/>
    <p:sldId id="264" r:id="rId11"/>
    <p:sldId id="263" r:id="rId12"/>
    <p:sldId id="267" r:id="rId13"/>
    <p:sldId id="269" r:id="rId14"/>
    <p:sldId id="270" r:id="rId15"/>
    <p:sldId id="271" r:id="rId16"/>
    <p:sldId id="272" r:id="rId17"/>
    <p:sldId id="273" r:id="rId18"/>
    <p:sldId id="274" r:id="rId19"/>
    <p:sldId id="275" r:id="rId20"/>
    <p:sldId id="276" r:id="rId21"/>
    <p:sldId id="277" r:id="rId22"/>
    <p:sldId id="279" r:id="rId23"/>
    <p:sldId id="280" r:id="rId24"/>
    <p:sldId id="281" r:id="rId25"/>
    <p:sldId id="301" r:id="rId26"/>
    <p:sldId id="302" r:id="rId27"/>
    <p:sldId id="300" r:id="rId28"/>
    <p:sldId id="299" r:id="rId29"/>
    <p:sldId id="297" r:id="rId30"/>
    <p:sldId id="298" r:id="rId31"/>
    <p:sldId id="295" r:id="rId32"/>
    <p:sldId id="319" r:id="rId33"/>
    <p:sldId id="308" r:id="rId34"/>
    <p:sldId id="309" r:id="rId35"/>
    <p:sldId id="310" r:id="rId36"/>
    <p:sldId id="311" r:id="rId37"/>
    <p:sldId id="314" r:id="rId38"/>
    <p:sldId id="315" r:id="rId39"/>
    <p:sldId id="320" r:id="rId40"/>
    <p:sldId id="321" r:id="rId41"/>
    <p:sldId id="327" r:id="rId42"/>
    <p:sldId id="322" r:id="rId43"/>
    <p:sldId id="323" r:id="rId44"/>
    <p:sldId id="324" r:id="rId45"/>
    <p:sldId id="325" r:id="rId46"/>
    <p:sldId id="326" r:id="rId47"/>
    <p:sldId id="316" r:id="rId48"/>
    <p:sldId id="317" r:id="rId49"/>
    <p:sldId id="318" r:id="rId50"/>
    <p:sldId id="304" r:id="rId5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714"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1F8D29C-6746-4E23-B40E-5CD3A8C89F35}" type="datetimeFigureOut">
              <a:rPr lang="tr-TR" smtClean="0"/>
              <a:t>29.11.2021</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C8E2A03-4E11-4142-9BAF-6158C52D85C4}" type="slidenum">
              <a:rPr lang="tr-TR" smtClean="0"/>
              <a:t>‹#›</a:t>
            </a:fld>
            <a:endParaRPr lang="tr-TR"/>
          </a:p>
        </p:txBody>
      </p:sp>
    </p:spTree>
    <p:extLst>
      <p:ext uri="{BB962C8B-B14F-4D97-AF65-F5344CB8AC3E}">
        <p14:creationId xmlns:p14="http://schemas.microsoft.com/office/powerpoint/2010/main" val="9235208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sz="1200" kern="1200" dirty="0" smtClean="0">
                <a:solidFill>
                  <a:schemeClr val="tx1"/>
                </a:solidFill>
                <a:effectLst/>
                <a:latin typeface="+mn-lt"/>
                <a:ea typeface="+mn-ea"/>
                <a:cs typeface="+mn-cs"/>
              </a:rPr>
              <a:t>Bu </a:t>
            </a:r>
            <a:r>
              <a:rPr lang="tr-TR" sz="1200" kern="1200" dirty="0" smtClean="0">
                <a:solidFill>
                  <a:schemeClr val="tx1"/>
                </a:solidFill>
                <a:effectLst/>
                <a:latin typeface="+mn-lt"/>
                <a:ea typeface="+mn-ea"/>
                <a:cs typeface="+mn-cs"/>
              </a:rPr>
              <a:t>ilişkiye rağmen, karaciğer testi anormalliklerine yanıt olarak Hepatit C testi yetersiz olmuştur</a:t>
            </a:r>
            <a:endParaRPr lang="tr-TR" dirty="0"/>
          </a:p>
        </p:txBody>
      </p:sp>
      <p:sp>
        <p:nvSpPr>
          <p:cNvPr id="4" name="Slayt Numarası Yer Tutucusu 3"/>
          <p:cNvSpPr>
            <a:spLocks noGrp="1"/>
          </p:cNvSpPr>
          <p:nvPr>
            <p:ph type="sldNum" sz="quarter" idx="10"/>
          </p:nvPr>
        </p:nvSpPr>
        <p:spPr/>
        <p:txBody>
          <a:bodyPr/>
          <a:lstStyle/>
          <a:p>
            <a:fld id="{6C8E2A03-4E11-4142-9BAF-6158C52D85C4}" type="slidenum">
              <a:rPr lang="tr-TR" smtClean="0"/>
              <a:t>9</a:t>
            </a:fld>
            <a:endParaRPr lang="tr-TR"/>
          </a:p>
        </p:txBody>
      </p:sp>
    </p:spTree>
    <p:extLst>
      <p:ext uri="{BB962C8B-B14F-4D97-AF65-F5344CB8AC3E}">
        <p14:creationId xmlns:p14="http://schemas.microsoft.com/office/powerpoint/2010/main" val="37418208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t> HCV Ab test sonuçları, özel bakım da dahil olmak üzere tüm ayaktan tedavi ortamlarından alınmıştır.</a:t>
            </a:r>
          </a:p>
          <a:p>
            <a:endParaRPr lang="tr-TR" dirty="0"/>
          </a:p>
        </p:txBody>
      </p:sp>
      <p:sp>
        <p:nvSpPr>
          <p:cNvPr id="4" name="Slayt Numarası Yer Tutucusu 3"/>
          <p:cNvSpPr>
            <a:spLocks noGrp="1"/>
          </p:cNvSpPr>
          <p:nvPr>
            <p:ph type="sldNum" sz="quarter" idx="10"/>
          </p:nvPr>
        </p:nvSpPr>
        <p:spPr/>
        <p:txBody>
          <a:bodyPr/>
          <a:lstStyle/>
          <a:p>
            <a:fld id="{6C8E2A03-4E11-4142-9BAF-6158C52D85C4}" type="slidenum">
              <a:rPr lang="tr-TR" smtClean="0"/>
              <a:t>20</a:t>
            </a:fld>
            <a:endParaRPr lang="tr-TR"/>
          </a:p>
        </p:txBody>
      </p:sp>
    </p:spTree>
    <p:extLst>
      <p:ext uri="{BB962C8B-B14F-4D97-AF65-F5344CB8AC3E}">
        <p14:creationId xmlns:p14="http://schemas.microsoft.com/office/powerpoint/2010/main" val="22193928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t>,                          Hastanın posta kodunun merkezi ile tıp kampüsü arasındaki mesafenin mil cinsinden belirlenmesiyle hesaplanan mesafe</a:t>
            </a:r>
            <a:endParaRPr lang="tr-TR" dirty="0"/>
          </a:p>
        </p:txBody>
      </p:sp>
      <p:sp>
        <p:nvSpPr>
          <p:cNvPr id="4" name="Slayt Numarası Yer Tutucusu 3"/>
          <p:cNvSpPr>
            <a:spLocks noGrp="1"/>
          </p:cNvSpPr>
          <p:nvPr>
            <p:ph type="sldNum" sz="quarter" idx="10"/>
          </p:nvPr>
        </p:nvSpPr>
        <p:spPr/>
        <p:txBody>
          <a:bodyPr/>
          <a:lstStyle/>
          <a:p>
            <a:fld id="{6C8E2A03-4E11-4142-9BAF-6158C52D85C4}" type="slidenum">
              <a:rPr lang="tr-TR" smtClean="0"/>
              <a:t>22</a:t>
            </a:fld>
            <a:endParaRPr lang="tr-TR"/>
          </a:p>
        </p:txBody>
      </p:sp>
    </p:spTree>
    <p:extLst>
      <p:ext uri="{BB962C8B-B14F-4D97-AF65-F5344CB8AC3E}">
        <p14:creationId xmlns:p14="http://schemas.microsoft.com/office/powerpoint/2010/main" val="31748402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t>Bu veriler, Elektronik kayıttaki yapılandırılmış bir tarihsel alandan geldi. </a:t>
            </a:r>
          </a:p>
          <a:p>
            <a:endParaRPr lang="tr-TR" dirty="0"/>
          </a:p>
        </p:txBody>
      </p:sp>
      <p:sp>
        <p:nvSpPr>
          <p:cNvPr id="4" name="Slayt Numarası Yer Tutucusu 3"/>
          <p:cNvSpPr>
            <a:spLocks noGrp="1"/>
          </p:cNvSpPr>
          <p:nvPr>
            <p:ph type="sldNum" sz="quarter" idx="10"/>
          </p:nvPr>
        </p:nvSpPr>
        <p:spPr/>
        <p:txBody>
          <a:bodyPr/>
          <a:lstStyle/>
          <a:p>
            <a:fld id="{6C8E2A03-4E11-4142-9BAF-6158C52D85C4}" type="slidenum">
              <a:rPr lang="tr-TR" smtClean="0"/>
              <a:t>25</a:t>
            </a:fld>
            <a:endParaRPr lang="tr-TR"/>
          </a:p>
        </p:txBody>
      </p:sp>
    </p:spTree>
    <p:extLst>
      <p:ext uri="{BB962C8B-B14F-4D97-AF65-F5344CB8AC3E}">
        <p14:creationId xmlns:p14="http://schemas.microsoft.com/office/powerpoint/2010/main" val="11963788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t>Bir yanıt olarak ardışık karaciğer testi anormallikleri ile HCV testi arasındaki ilişkiyi anlamak istedik ve dahil etme kriterlerinin, ardışık karaciğer testi anormalliklerinin HCV testindeki potansiyel rolüne daha fazla odaklanmaya izin verdiğini hissettik</a:t>
            </a:r>
            <a:endParaRPr lang="tr-TR" dirty="0"/>
          </a:p>
        </p:txBody>
      </p:sp>
      <p:sp>
        <p:nvSpPr>
          <p:cNvPr id="4" name="Slayt Numarası Yer Tutucusu 3"/>
          <p:cNvSpPr>
            <a:spLocks noGrp="1"/>
          </p:cNvSpPr>
          <p:nvPr>
            <p:ph type="sldNum" sz="quarter" idx="10"/>
          </p:nvPr>
        </p:nvSpPr>
        <p:spPr/>
        <p:txBody>
          <a:bodyPr/>
          <a:lstStyle/>
          <a:p>
            <a:fld id="{6C8E2A03-4E11-4142-9BAF-6158C52D85C4}" type="slidenum">
              <a:rPr lang="tr-TR" smtClean="0"/>
              <a:t>45</a:t>
            </a:fld>
            <a:endParaRPr lang="tr-TR"/>
          </a:p>
        </p:txBody>
      </p:sp>
    </p:spTree>
    <p:extLst>
      <p:ext uri="{BB962C8B-B14F-4D97-AF65-F5344CB8AC3E}">
        <p14:creationId xmlns:p14="http://schemas.microsoft.com/office/powerpoint/2010/main" val="18304736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209A5CF7-C5FA-4775-8371-07AC0F0B7745}" type="datetimeFigureOut">
              <a:rPr lang="tr-TR" smtClean="0"/>
              <a:t>29.11.2021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D9E3581-AC84-42B0-97A8-92A72CB7F543}" type="slidenum">
              <a:rPr lang="tr-TR" smtClean="0"/>
              <a:t>‹#›</a:t>
            </a:fld>
            <a:endParaRPr lang="tr-TR"/>
          </a:p>
        </p:txBody>
      </p:sp>
    </p:spTree>
    <p:extLst>
      <p:ext uri="{BB962C8B-B14F-4D97-AF65-F5344CB8AC3E}">
        <p14:creationId xmlns:p14="http://schemas.microsoft.com/office/powerpoint/2010/main" val="36756991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09A5CF7-C5FA-4775-8371-07AC0F0B7745}" type="datetimeFigureOut">
              <a:rPr lang="tr-TR" smtClean="0"/>
              <a:t>29.11.2021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D9E3581-AC84-42B0-97A8-92A72CB7F543}" type="slidenum">
              <a:rPr lang="tr-TR" smtClean="0"/>
              <a:t>‹#›</a:t>
            </a:fld>
            <a:endParaRPr lang="tr-TR"/>
          </a:p>
        </p:txBody>
      </p:sp>
    </p:spTree>
    <p:extLst>
      <p:ext uri="{BB962C8B-B14F-4D97-AF65-F5344CB8AC3E}">
        <p14:creationId xmlns:p14="http://schemas.microsoft.com/office/powerpoint/2010/main" val="40363157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09A5CF7-C5FA-4775-8371-07AC0F0B7745}" type="datetimeFigureOut">
              <a:rPr lang="tr-TR" smtClean="0"/>
              <a:t>29.11.2021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D9E3581-AC84-42B0-97A8-92A72CB7F543}" type="slidenum">
              <a:rPr lang="tr-TR" smtClean="0"/>
              <a:t>‹#›</a:t>
            </a:fld>
            <a:endParaRPr lang="tr-TR"/>
          </a:p>
        </p:txBody>
      </p:sp>
    </p:spTree>
    <p:extLst>
      <p:ext uri="{BB962C8B-B14F-4D97-AF65-F5344CB8AC3E}">
        <p14:creationId xmlns:p14="http://schemas.microsoft.com/office/powerpoint/2010/main" val="18009276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09A5CF7-C5FA-4775-8371-07AC0F0B7745}" type="datetimeFigureOut">
              <a:rPr lang="tr-TR" smtClean="0"/>
              <a:t>29.11.2021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D9E3581-AC84-42B0-97A8-92A72CB7F543}" type="slidenum">
              <a:rPr lang="tr-TR" smtClean="0"/>
              <a:t>‹#›</a:t>
            </a:fld>
            <a:endParaRPr lang="tr-TR"/>
          </a:p>
        </p:txBody>
      </p:sp>
    </p:spTree>
    <p:extLst>
      <p:ext uri="{BB962C8B-B14F-4D97-AF65-F5344CB8AC3E}">
        <p14:creationId xmlns:p14="http://schemas.microsoft.com/office/powerpoint/2010/main" val="2690091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209A5CF7-C5FA-4775-8371-07AC0F0B7745}" type="datetimeFigureOut">
              <a:rPr lang="tr-TR" smtClean="0"/>
              <a:t>29.11.2021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D9E3581-AC84-42B0-97A8-92A72CB7F543}" type="slidenum">
              <a:rPr lang="tr-TR" smtClean="0"/>
              <a:t>‹#›</a:t>
            </a:fld>
            <a:endParaRPr lang="tr-TR"/>
          </a:p>
        </p:txBody>
      </p:sp>
    </p:spTree>
    <p:extLst>
      <p:ext uri="{BB962C8B-B14F-4D97-AF65-F5344CB8AC3E}">
        <p14:creationId xmlns:p14="http://schemas.microsoft.com/office/powerpoint/2010/main" val="33498829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209A5CF7-C5FA-4775-8371-07AC0F0B7745}" type="datetimeFigureOut">
              <a:rPr lang="tr-TR" smtClean="0"/>
              <a:t>29.11.2021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D9E3581-AC84-42B0-97A8-92A72CB7F543}" type="slidenum">
              <a:rPr lang="tr-TR" smtClean="0"/>
              <a:t>‹#›</a:t>
            </a:fld>
            <a:endParaRPr lang="tr-TR"/>
          </a:p>
        </p:txBody>
      </p:sp>
    </p:spTree>
    <p:extLst>
      <p:ext uri="{BB962C8B-B14F-4D97-AF65-F5344CB8AC3E}">
        <p14:creationId xmlns:p14="http://schemas.microsoft.com/office/powerpoint/2010/main" val="32890611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209A5CF7-C5FA-4775-8371-07AC0F0B7745}" type="datetimeFigureOut">
              <a:rPr lang="tr-TR" smtClean="0"/>
              <a:t>29.11.2021</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BD9E3581-AC84-42B0-97A8-92A72CB7F543}" type="slidenum">
              <a:rPr lang="tr-TR" smtClean="0"/>
              <a:t>‹#›</a:t>
            </a:fld>
            <a:endParaRPr lang="tr-TR"/>
          </a:p>
        </p:txBody>
      </p:sp>
    </p:spTree>
    <p:extLst>
      <p:ext uri="{BB962C8B-B14F-4D97-AF65-F5344CB8AC3E}">
        <p14:creationId xmlns:p14="http://schemas.microsoft.com/office/powerpoint/2010/main" val="35358134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209A5CF7-C5FA-4775-8371-07AC0F0B7745}" type="datetimeFigureOut">
              <a:rPr lang="tr-TR" smtClean="0"/>
              <a:t>29.11.2021</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BD9E3581-AC84-42B0-97A8-92A72CB7F543}" type="slidenum">
              <a:rPr lang="tr-TR" smtClean="0"/>
              <a:t>‹#›</a:t>
            </a:fld>
            <a:endParaRPr lang="tr-TR"/>
          </a:p>
        </p:txBody>
      </p:sp>
    </p:spTree>
    <p:extLst>
      <p:ext uri="{BB962C8B-B14F-4D97-AF65-F5344CB8AC3E}">
        <p14:creationId xmlns:p14="http://schemas.microsoft.com/office/powerpoint/2010/main" val="21658947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209A5CF7-C5FA-4775-8371-07AC0F0B7745}" type="datetimeFigureOut">
              <a:rPr lang="tr-TR" smtClean="0"/>
              <a:t>29.11.2021</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BD9E3581-AC84-42B0-97A8-92A72CB7F543}" type="slidenum">
              <a:rPr lang="tr-TR" smtClean="0"/>
              <a:t>‹#›</a:t>
            </a:fld>
            <a:endParaRPr lang="tr-TR"/>
          </a:p>
        </p:txBody>
      </p:sp>
    </p:spTree>
    <p:extLst>
      <p:ext uri="{BB962C8B-B14F-4D97-AF65-F5344CB8AC3E}">
        <p14:creationId xmlns:p14="http://schemas.microsoft.com/office/powerpoint/2010/main" val="3796747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209A5CF7-C5FA-4775-8371-07AC0F0B7745}" type="datetimeFigureOut">
              <a:rPr lang="tr-TR" smtClean="0"/>
              <a:t>29.11.2021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D9E3581-AC84-42B0-97A8-92A72CB7F543}" type="slidenum">
              <a:rPr lang="tr-TR" smtClean="0"/>
              <a:t>‹#›</a:t>
            </a:fld>
            <a:endParaRPr lang="tr-TR"/>
          </a:p>
        </p:txBody>
      </p:sp>
    </p:spTree>
    <p:extLst>
      <p:ext uri="{BB962C8B-B14F-4D97-AF65-F5344CB8AC3E}">
        <p14:creationId xmlns:p14="http://schemas.microsoft.com/office/powerpoint/2010/main" val="22199144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209A5CF7-C5FA-4775-8371-07AC0F0B7745}" type="datetimeFigureOut">
              <a:rPr lang="tr-TR" smtClean="0"/>
              <a:t>29.11.2021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D9E3581-AC84-42B0-97A8-92A72CB7F543}" type="slidenum">
              <a:rPr lang="tr-TR" smtClean="0"/>
              <a:t>‹#›</a:t>
            </a:fld>
            <a:endParaRPr lang="tr-TR"/>
          </a:p>
        </p:txBody>
      </p:sp>
    </p:spTree>
    <p:extLst>
      <p:ext uri="{BB962C8B-B14F-4D97-AF65-F5344CB8AC3E}">
        <p14:creationId xmlns:p14="http://schemas.microsoft.com/office/powerpoint/2010/main" val="42347916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9A5CF7-C5FA-4775-8371-07AC0F0B7745}" type="datetimeFigureOut">
              <a:rPr lang="tr-TR" smtClean="0"/>
              <a:t>29.11.2021</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9E3581-AC84-42B0-97A8-92A72CB7F543}" type="slidenum">
              <a:rPr lang="tr-TR" smtClean="0"/>
              <a:t>‹#›</a:t>
            </a:fld>
            <a:endParaRPr lang="tr-TR"/>
          </a:p>
        </p:txBody>
      </p:sp>
    </p:spTree>
    <p:extLst>
      <p:ext uri="{BB962C8B-B14F-4D97-AF65-F5344CB8AC3E}">
        <p14:creationId xmlns:p14="http://schemas.microsoft.com/office/powerpoint/2010/main" val="24448324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pic>
        <p:nvPicPr>
          <p:cNvPr id="4" name="İçerik Yer Tutucusu 3"/>
          <p:cNvPicPr>
            <a:picLocks noGrp="1" noChangeAspect="1"/>
          </p:cNvPicPr>
          <p:nvPr>
            <p:ph idx="1"/>
          </p:nvPr>
        </p:nvPicPr>
        <p:blipFill>
          <a:blip r:embed="rId2"/>
          <a:stretch>
            <a:fillRect/>
          </a:stretch>
        </p:blipFill>
        <p:spPr>
          <a:xfrm>
            <a:off x="204717" y="365124"/>
            <a:ext cx="11450472" cy="6103915"/>
          </a:xfrm>
          <a:prstGeom prst="rect">
            <a:avLst/>
          </a:prstGeom>
        </p:spPr>
      </p:pic>
    </p:spTree>
    <p:extLst>
      <p:ext uri="{BB962C8B-B14F-4D97-AF65-F5344CB8AC3E}">
        <p14:creationId xmlns:p14="http://schemas.microsoft.com/office/powerpoint/2010/main" val="305067177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GİRİŞ</a:t>
            </a:r>
            <a:endParaRPr lang="tr-TR" dirty="0"/>
          </a:p>
        </p:txBody>
      </p:sp>
      <p:sp>
        <p:nvSpPr>
          <p:cNvPr id="3" name="İçerik Yer Tutucusu 2"/>
          <p:cNvSpPr>
            <a:spLocks noGrp="1"/>
          </p:cNvSpPr>
          <p:nvPr>
            <p:ph idx="1"/>
          </p:nvPr>
        </p:nvSpPr>
        <p:spPr/>
        <p:txBody>
          <a:bodyPr/>
          <a:lstStyle/>
          <a:p>
            <a:r>
              <a:rPr lang="tr-TR" sz="2600" dirty="0" smtClean="0">
                <a:effectLst/>
              </a:rPr>
              <a:t>Bu çalışmada:</a:t>
            </a:r>
          </a:p>
          <a:p>
            <a:pPr lvl="1"/>
            <a:r>
              <a:rPr lang="tr-TR" dirty="0"/>
              <a:t>k</a:t>
            </a:r>
            <a:r>
              <a:rPr lang="tr-TR" dirty="0" smtClean="0">
                <a:effectLst/>
              </a:rPr>
              <a:t>araciğer testi anormalliğinin klinik </a:t>
            </a:r>
            <a:r>
              <a:rPr lang="tr-TR" dirty="0" err="1" smtClean="0">
                <a:effectLst/>
              </a:rPr>
              <a:t>paternleri</a:t>
            </a:r>
            <a:r>
              <a:rPr lang="tr-TR" dirty="0" smtClean="0">
                <a:effectLst/>
              </a:rPr>
              <a:t> üzerinde durularak</a:t>
            </a:r>
          </a:p>
          <a:p>
            <a:pPr lvl="1"/>
            <a:r>
              <a:rPr lang="tr-TR" dirty="0" smtClean="0">
                <a:effectLst/>
              </a:rPr>
              <a:t>demografik ve klinik faktörler de dikkate alınarak</a:t>
            </a:r>
          </a:p>
          <a:p>
            <a:pPr lvl="1"/>
            <a:r>
              <a:rPr lang="tr-TR" dirty="0" smtClean="0">
                <a:effectLst/>
              </a:rPr>
              <a:t>ardışık anormal karaciğer testleri olan birinci basamak hastalarında anormal karaciğer testlerinin HCV Ab testi ile ilişkili </a:t>
            </a:r>
            <a:r>
              <a:rPr lang="tr-TR" dirty="0" smtClean="0">
                <a:effectLst/>
              </a:rPr>
              <a:t>olduğu varsayılmış. </a:t>
            </a:r>
            <a:endParaRPr lang="tr-TR" dirty="0" smtClean="0">
              <a:effectLst/>
            </a:endParaRPr>
          </a:p>
          <a:p>
            <a:r>
              <a:rPr lang="tr-TR" sz="2600" dirty="0" smtClean="0">
                <a:effectLst/>
              </a:rPr>
              <a:t>Ayrıca, HCV Ab </a:t>
            </a:r>
            <a:r>
              <a:rPr lang="tr-TR" sz="2600" dirty="0" smtClean="0">
                <a:effectLst/>
              </a:rPr>
              <a:t>testi </a:t>
            </a:r>
            <a:r>
              <a:rPr lang="tr-TR" sz="2600" dirty="0" smtClean="0"/>
              <a:t>bakılan</a:t>
            </a:r>
            <a:r>
              <a:rPr lang="tr-TR" sz="2600" dirty="0" smtClean="0">
                <a:effectLst/>
              </a:rPr>
              <a:t> </a:t>
            </a:r>
            <a:r>
              <a:rPr lang="tr-TR" sz="2600" dirty="0" smtClean="0">
                <a:effectLst/>
              </a:rPr>
              <a:t>hastalarda pozitif </a:t>
            </a:r>
            <a:r>
              <a:rPr lang="tr-TR" sz="2600" dirty="0"/>
              <a:t>HCV Ab </a:t>
            </a:r>
            <a:r>
              <a:rPr lang="tr-TR" sz="2600" dirty="0" smtClean="0">
                <a:effectLst/>
              </a:rPr>
              <a:t>sonuçlarıyla ilişkili </a:t>
            </a:r>
            <a:r>
              <a:rPr lang="tr-TR" sz="2600" dirty="0" smtClean="0">
                <a:effectLst/>
              </a:rPr>
              <a:t>değişkenlerin belirlemesi amaçlamış.</a:t>
            </a:r>
            <a:endParaRPr lang="tr-TR" sz="2600" dirty="0" smtClean="0">
              <a:effectLst/>
            </a:endParaRPr>
          </a:p>
          <a:p>
            <a:endParaRPr lang="tr-TR" dirty="0"/>
          </a:p>
        </p:txBody>
      </p:sp>
    </p:spTree>
    <p:extLst>
      <p:ext uri="{BB962C8B-B14F-4D97-AF65-F5344CB8AC3E}">
        <p14:creationId xmlns:p14="http://schemas.microsoft.com/office/powerpoint/2010/main" val="5017010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METOD</a:t>
            </a:r>
            <a:endParaRPr lang="tr-TR" dirty="0"/>
          </a:p>
        </p:txBody>
      </p:sp>
      <p:sp>
        <p:nvSpPr>
          <p:cNvPr id="3" name="İçerik Yer Tutucusu 2"/>
          <p:cNvSpPr>
            <a:spLocks noGrp="1"/>
          </p:cNvSpPr>
          <p:nvPr>
            <p:ph idx="1"/>
          </p:nvPr>
        </p:nvSpPr>
        <p:spPr/>
        <p:txBody>
          <a:bodyPr>
            <a:normAutofit/>
          </a:bodyPr>
          <a:lstStyle/>
          <a:p>
            <a:r>
              <a:rPr lang="tr-TR" sz="2600" dirty="0" smtClean="0"/>
              <a:t>Çalışma hasta </a:t>
            </a:r>
            <a:r>
              <a:rPr lang="tr-TR" sz="2600" dirty="0"/>
              <a:t>merkezli bir tıbbi </a:t>
            </a:r>
            <a:r>
              <a:rPr lang="tr-TR" sz="2600" dirty="0" smtClean="0"/>
              <a:t>bakım evinden </a:t>
            </a:r>
            <a:r>
              <a:rPr lang="tr-TR" sz="2600" dirty="0"/>
              <a:t>alınan elektronik sağlık kaydı verilerinin retrospektif bir </a:t>
            </a:r>
            <a:r>
              <a:rPr lang="tr-TR" sz="2600" dirty="0" err="1"/>
              <a:t>kohort</a:t>
            </a:r>
            <a:r>
              <a:rPr lang="tr-TR" sz="2600" dirty="0"/>
              <a:t> çalışması </a:t>
            </a:r>
            <a:r>
              <a:rPr lang="tr-TR" sz="2600" dirty="0" smtClean="0"/>
              <a:t>şeklinde yapılmış.</a:t>
            </a:r>
          </a:p>
          <a:p>
            <a:endParaRPr lang="tr-TR" sz="2600" dirty="0" smtClean="0"/>
          </a:p>
          <a:p>
            <a:r>
              <a:rPr lang="tr-TR" sz="2600" dirty="0"/>
              <a:t>Art arda iki kez anormal karaciğer </a:t>
            </a:r>
            <a:r>
              <a:rPr lang="tr-TR" sz="2600" dirty="0" smtClean="0"/>
              <a:t>test sonucu </a:t>
            </a:r>
            <a:r>
              <a:rPr lang="tr-TR" sz="2600" dirty="0"/>
              <a:t>olan </a:t>
            </a:r>
            <a:r>
              <a:rPr lang="tr-TR" sz="2600" dirty="0" smtClean="0"/>
              <a:t>hastalar;</a:t>
            </a:r>
          </a:p>
          <a:p>
            <a:pPr lvl="1"/>
            <a:r>
              <a:rPr lang="tr-TR" sz="2000" dirty="0"/>
              <a:t> </a:t>
            </a:r>
            <a:r>
              <a:rPr lang="tr-TR" sz="2000" dirty="0" smtClean="0"/>
              <a:t>bir </a:t>
            </a:r>
            <a:r>
              <a:rPr lang="tr-TR" sz="2000" dirty="0"/>
              <a:t>HCV Ab testi </a:t>
            </a:r>
            <a:r>
              <a:rPr lang="tr-TR" sz="2000" dirty="0" smtClean="0"/>
              <a:t>yaptırma ve</a:t>
            </a:r>
          </a:p>
          <a:p>
            <a:pPr lvl="1"/>
            <a:r>
              <a:rPr lang="tr-TR" sz="2000" dirty="0" smtClean="0"/>
              <a:t> </a:t>
            </a:r>
            <a:r>
              <a:rPr lang="tr-TR" sz="2000" dirty="0"/>
              <a:t>HCV Ab pozitif </a:t>
            </a:r>
            <a:r>
              <a:rPr lang="tr-TR" sz="2000" dirty="0"/>
              <a:t>sonuç </a:t>
            </a:r>
            <a:r>
              <a:rPr lang="tr-TR" sz="2000" dirty="0" smtClean="0"/>
              <a:t>alma</a:t>
            </a:r>
          </a:p>
          <a:p>
            <a:pPr marL="0" indent="0">
              <a:buNone/>
            </a:pPr>
            <a:r>
              <a:rPr lang="tr-TR" sz="2400" dirty="0" smtClean="0"/>
              <a:t>       </a:t>
            </a:r>
            <a:r>
              <a:rPr lang="tr-TR" sz="2600" dirty="0"/>
              <a:t>açısından </a:t>
            </a:r>
            <a:r>
              <a:rPr lang="tr-TR" sz="2600" dirty="0" smtClean="0"/>
              <a:t>değerlendirilmiş.</a:t>
            </a:r>
            <a:endParaRPr lang="tr-TR" sz="2600" dirty="0"/>
          </a:p>
        </p:txBody>
      </p:sp>
    </p:spTree>
    <p:extLst>
      <p:ext uri="{BB962C8B-B14F-4D97-AF65-F5344CB8AC3E}">
        <p14:creationId xmlns:p14="http://schemas.microsoft.com/office/powerpoint/2010/main" val="361409308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METOD</a:t>
            </a:r>
            <a:endParaRPr lang="tr-TR" dirty="0"/>
          </a:p>
        </p:txBody>
      </p:sp>
      <p:sp>
        <p:nvSpPr>
          <p:cNvPr id="3" name="İçerik Yer Tutucusu 2"/>
          <p:cNvSpPr>
            <a:spLocks noGrp="1"/>
          </p:cNvSpPr>
          <p:nvPr>
            <p:ph idx="1"/>
          </p:nvPr>
        </p:nvSpPr>
        <p:spPr/>
        <p:txBody>
          <a:bodyPr>
            <a:normAutofit/>
          </a:bodyPr>
          <a:lstStyle/>
          <a:p>
            <a:r>
              <a:rPr lang="tr-TR" sz="2600" dirty="0"/>
              <a:t>Çoklu anormal karaciğer </a:t>
            </a:r>
            <a:r>
              <a:rPr lang="tr-TR" sz="2600" dirty="0" smtClean="0"/>
              <a:t>testi, </a:t>
            </a:r>
            <a:r>
              <a:rPr lang="tr-TR" sz="2600" dirty="0"/>
              <a:t>uygulama kılavuzları tarafından önerildiği gibi tekrar testlerinde tanımlanan kalıcı bir anormalliği yansıtmak için </a:t>
            </a:r>
            <a:r>
              <a:rPr lang="tr-TR" sz="2600" b="1" dirty="0"/>
              <a:t>iki ardışık anormal </a:t>
            </a:r>
            <a:r>
              <a:rPr lang="tr-TR" sz="2600" dirty="0"/>
              <a:t>test </a:t>
            </a:r>
            <a:r>
              <a:rPr lang="tr-TR" sz="2600" dirty="0" smtClean="0"/>
              <a:t>seçilmiş.</a:t>
            </a:r>
          </a:p>
          <a:p>
            <a:endParaRPr lang="tr-TR" sz="2600" dirty="0" smtClean="0"/>
          </a:p>
          <a:p>
            <a:r>
              <a:rPr lang="tr-TR" sz="2600" dirty="0"/>
              <a:t>Karaciğer testi anormalliği </a:t>
            </a:r>
            <a:r>
              <a:rPr lang="tr-TR" sz="2600" dirty="0" err="1"/>
              <a:t>paternleri</a:t>
            </a:r>
            <a:r>
              <a:rPr lang="tr-TR" sz="2600" dirty="0"/>
              <a:t> ve farklı demografik ve klinik değişkenler, çok değişkenli lojistik regresyon modelleri kullanılarak sonuçlarla ilişkileri açısından </a:t>
            </a:r>
            <a:r>
              <a:rPr lang="tr-TR" sz="2600" dirty="0" smtClean="0"/>
              <a:t>değerlendirilmiş. </a:t>
            </a:r>
          </a:p>
          <a:p>
            <a:endParaRPr lang="tr-TR" sz="2600" dirty="0" smtClean="0"/>
          </a:p>
          <a:p>
            <a:r>
              <a:rPr lang="tr-TR" sz="2600" dirty="0" smtClean="0"/>
              <a:t>Bu </a:t>
            </a:r>
            <a:r>
              <a:rPr lang="tr-TR" sz="2600" dirty="0"/>
              <a:t>çalışma, Güney Carolina Tıp Üniversitesi'ndeki (MUSC) Kurumsal İnceleme Kurulu tarafından </a:t>
            </a:r>
            <a:r>
              <a:rPr lang="tr-TR" sz="2600" dirty="0" smtClean="0"/>
              <a:t>onaylanmış.</a:t>
            </a:r>
            <a:endParaRPr lang="tr-TR" sz="2600" dirty="0"/>
          </a:p>
          <a:p>
            <a:pPr marL="0" indent="0">
              <a:buNone/>
            </a:pPr>
            <a:endParaRPr lang="tr-TR" sz="2400" dirty="0"/>
          </a:p>
          <a:p>
            <a:endParaRPr lang="tr-TR" sz="2600" dirty="0"/>
          </a:p>
        </p:txBody>
      </p:sp>
    </p:spTree>
    <p:extLst>
      <p:ext uri="{BB962C8B-B14F-4D97-AF65-F5344CB8AC3E}">
        <p14:creationId xmlns:p14="http://schemas.microsoft.com/office/powerpoint/2010/main" val="180565960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METOD</a:t>
            </a:r>
            <a:endParaRPr lang="tr-TR" dirty="0"/>
          </a:p>
        </p:txBody>
      </p:sp>
      <p:sp>
        <p:nvSpPr>
          <p:cNvPr id="3" name="İçerik Yer Tutucusu 2"/>
          <p:cNvSpPr>
            <a:spLocks noGrp="1"/>
          </p:cNvSpPr>
          <p:nvPr>
            <p:ph idx="1"/>
          </p:nvPr>
        </p:nvSpPr>
        <p:spPr/>
        <p:txBody>
          <a:bodyPr>
            <a:normAutofit/>
          </a:bodyPr>
          <a:lstStyle/>
          <a:p>
            <a:pPr marL="0" indent="0">
              <a:buNone/>
            </a:pPr>
            <a:r>
              <a:rPr lang="tr-TR" b="1" dirty="0" smtClean="0"/>
              <a:t>Çalışma </a:t>
            </a:r>
            <a:r>
              <a:rPr lang="tr-TR" b="1" dirty="0" err="1" smtClean="0"/>
              <a:t>Populasyonu</a:t>
            </a:r>
            <a:endParaRPr lang="tr-TR" b="1" dirty="0"/>
          </a:p>
          <a:p>
            <a:r>
              <a:rPr lang="tr-TR" sz="2600" dirty="0" smtClean="0"/>
              <a:t>1 </a:t>
            </a:r>
            <a:r>
              <a:rPr lang="tr-TR" sz="2600" dirty="0"/>
              <a:t>Ocak 2007 ile 30 Eylül 2015 tarihleri arasında </a:t>
            </a:r>
            <a:r>
              <a:rPr lang="tr-TR" sz="2600" dirty="0" err="1"/>
              <a:t>MUSC'deki</a:t>
            </a:r>
            <a:r>
              <a:rPr lang="tr-TR" sz="2600" dirty="0"/>
              <a:t> </a:t>
            </a:r>
            <a:r>
              <a:rPr lang="tr-TR" sz="2600" dirty="0" smtClean="0"/>
              <a:t>hasta merkezli </a:t>
            </a:r>
            <a:r>
              <a:rPr lang="tr-TR" sz="2600" dirty="0"/>
              <a:t>tıbbi bakım </a:t>
            </a:r>
            <a:r>
              <a:rPr lang="tr-TR" sz="2600" dirty="0" smtClean="0"/>
              <a:t>evinde </a:t>
            </a:r>
            <a:r>
              <a:rPr lang="tr-TR" sz="2600" dirty="0"/>
              <a:t>görülen tüm hastalar </a:t>
            </a:r>
            <a:r>
              <a:rPr lang="tr-TR" sz="2600" dirty="0" smtClean="0"/>
              <a:t>değerlendirilmiş. </a:t>
            </a:r>
          </a:p>
          <a:p>
            <a:endParaRPr lang="tr-TR" sz="2600" dirty="0" smtClean="0"/>
          </a:p>
          <a:p>
            <a:r>
              <a:rPr lang="tr-TR" sz="2600" dirty="0" smtClean="0"/>
              <a:t>Bakım evi, </a:t>
            </a:r>
            <a:r>
              <a:rPr lang="tr-TR" sz="2600" dirty="0"/>
              <a:t>kronik ve karmaşık tıbbi sorunları olan çeşitli (%49,1 beyaz olmayan) yetişkin (ortalama yaş 58,6) popülasyona bakım </a:t>
            </a:r>
            <a:r>
              <a:rPr lang="tr-TR" sz="2600" dirty="0" smtClean="0"/>
              <a:t>sağlamakta,</a:t>
            </a:r>
          </a:p>
          <a:p>
            <a:endParaRPr lang="tr-TR" sz="2600" dirty="0" smtClean="0"/>
          </a:p>
          <a:p>
            <a:r>
              <a:rPr lang="tr-TR" sz="2600" dirty="0"/>
              <a:t>Bakım sağlayan </a:t>
            </a:r>
            <a:r>
              <a:rPr lang="tr-TR" sz="2600" dirty="0" err="1"/>
              <a:t>klinisyenler</a:t>
            </a:r>
            <a:r>
              <a:rPr lang="tr-TR" sz="2600" dirty="0"/>
              <a:t> arasında 25'ten fazla fakülte hekimi</a:t>
            </a:r>
            <a:r>
              <a:rPr lang="tr-TR" sz="2600" dirty="0" smtClean="0"/>
              <a:t>, </a:t>
            </a:r>
            <a:r>
              <a:rPr lang="tr-TR" sz="2600" dirty="0"/>
              <a:t>200'den fazla asistan hekim ve 6 ileri düzey </a:t>
            </a:r>
            <a:r>
              <a:rPr lang="tr-TR" sz="2600" dirty="0" smtClean="0"/>
              <a:t>uygulayıcı hekim </a:t>
            </a:r>
            <a:r>
              <a:rPr lang="tr-TR" sz="2600" dirty="0"/>
              <a:t>yer </a:t>
            </a:r>
            <a:r>
              <a:rPr lang="tr-TR" sz="2600" dirty="0" smtClean="0"/>
              <a:t>almaktaymış.</a:t>
            </a:r>
            <a:endParaRPr lang="tr-TR" sz="2600" dirty="0"/>
          </a:p>
        </p:txBody>
      </p:sp>
    </p:spTree>
    <p:extLst>
      <p:ext uri="{BB962C8B-B14F-4D97-AF65-F5344CB8AC3E}">
        <p14:creationId xmlns:p14="http://schemas.microsoft.com/office/powerpoint/2010/main" val="42064483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METOD</a:t>
            </a:r>
            <a:endParaRPr lang="tr-TR" dirty="0"/>
          </a:p>
        </p:txBody>
      </p:sp>
      <p:sp>
        <p:nvSpPr>
          <p:cNvPr id="3" name="İçerik Yer Tutucusu 2"/>
          <p:cNvSpPr>
            <a:spLocks noGrp="1"/>
          </p:cNvSpPr>
          <p:nvPr>
            <p:ph idx="1"/>
          </p:nvPr>
        </p:nvSpPr>
        <p:spPr/>
        <p:txBody>
          <a:bodyPr>
            <a:normAutofit/>
          </a:bodyPr>
          <a:lstStyle/>
          <a:p>
            <a:pPr marL="0" indent="0">
              <a:buNone/>
            </a:pPr>
            <a:r>
              <a:rPr lang="tr-TR" b="1" dirty="0"/>
              <a:t>Çalışma </a:t>
            </a:r>
            <a:r>
              <a:rPr lang="tr-TR" b="1" dirty="0" err="1" smtClean="0"/>
              <a:t>Populasyonu</a:t>
            </a:r>
            <a:endParaRPr lang="tr-TR" b="1" dirty="0" smtClean="0"/>
          </a:p>
          <a:p>
            <a:r>
              <a:rPr lang="tr-TR" sz="2600" dirty="0" smtClean="0"/>
              <a:t>Bu </a:t>
            </a:r>
            <a:r>
              <a:rPr lang="tr-TR" sz="2600" dirty="0"/>
              <a:t>bakım </a:t>
            </a:r>
            <a:r>
              <a:rPr lang="tr-TR" sz="2600" dirty="0" smtClean="0"/>
              <a:t>sağlayıcılara </a:t>
            </a:r>
            <a:r>
              <a:rPr lang="tr-TR" sz="2600" dirty="0"/>
              <a:t>yılda yaklaşık 38.000 hasta </a:t>
            </a:r>
            <a:r>
              <a:rPr lang="tr-TR" sz="2600" dirty="0" smtClean="0"/>
              <a:t>ziyareti gerçekleşmekteymiş.</a:t>
            </a:r>
          </a:p>
          <a:p>
            <a:r>
              <a:rPr lang="tr-TR" sz="2600" dirty="0" smtClean="0"/>
              <a:t>Bu </a:t>
            </a:r>
            <a:r>
              <a:rPr lang="tr-TR" sz="2600" dirty="0"/>
              <a:t>çalışmayla ilgili hasta düzeyindeki temel </a:t>
            </a:r>
            <a:r>
              <a:rPr lang="tr-TR" sz="2600" dirty="0" smtClean="0"/>
              <a:t>bilgiler;</a:t>
            </a:r>
          </a:p>
          <a:p>
            <a:pPr lvl="1"/>
            <a:r>
              <a:rPr lang="tr-TR" dirty="0" smtClean="0"/>
              <a:t> </a:t>
            </a:r>
            <a:r>
              <a:rPr lang="tr-TR" dirty="0"/>
              <a:t>demografi, </a:t>
            </a:r>
            <a:endParaRPr lang="tr-TR" dirty="0" smtClean="0"/>
          </a:p>
          <a:p>
            <a:pPr lvl="1"/>
            <a:r>
              <a:rPr lang="tr-TR" dirty="0" smtClean="0"/>
              <a:t> laboratuvar </a:t>
            </a:r>
            <a:r>
              <a:rPr lang="tr-TR" dirty="0"/>
              <a:t>testleri, </a:t>
            </a:r>
            <a:endParaRPr lang="tr-TR" dirty="0" smtClean="0"/>
          </a:p>
          <a:p>
            <a:pPr lvl="1"/>
            <a:r>
              <a:rPr lang="tr-TR" dirty="0" smtClean="0"/>
              <a:t> Uluslararası </a:t>
            </a:r>
            <a:r>
              <a:rPr lang="tr-TR" dirty="0"/>
              <a:t>Hastalık Sınıflandırması (ICD)-9 veya -10 kodları</a:t>
            </a:r>
            <a:r>
              <a:rPr lang="tr-TR" dirty="0" smtClean="0"/>
              <a:t>,</a:t>
            </a:r>
          </a:p>
          <a:p>
            <a:pPr lvl="1"/>
            <a:r>
              <a:rPr lang="tr-TR" dirty="0" smtClean="0"/>
              <a:t> </a:t>
            </a:r>
            <a:r>
              <a:rPr lang="tr-TR" dirty="0"/>
              <a:t>yaşamsal belirtiler ve </a:t>
            </a:r>
            <a:endParaRPr lang="tr-TR" dirty="0" smtClean="0"/>
          </a:p>
          <a:p>
            <a:pPr lvl="1"/>
            <a:r>
              <a:rPr lang="tr-TR" dirty="0" smtClean="0"/>
              <a:t> </a:t>
            </a:r>
            <a:r>
              <a:rPr lang="tr-TR" dirty="0" err="1" smtClean="0"/>
              <a:t>Medicaid</a:t>
            </a:r>
            <a:r>
              <a:rPr lang="tr-TR" dirty="0" smtClean="0"/>
              <a:t> </a:t>
            </a:r>
            <a:r>
              <a:rPr lang="tr-TR" dirty="0"/>
              <a:t>kayıt </a:t>
            </a:r>
            <a:r>
              <a:rPr lang="tr-TR" dirty="0"/>
              <a:t>durumunu</a:t>
            </a:r>
            <a:endParaRPr lang="tr-TR" dirty="0" smtClean="0"/>
          </a:p>
          <a:p>
            <a:pPr marL="0" indent="0">
              <a:buNone/>
            </a:pPr>
            <a:r>
              <a:rPr lang="tr-TR" sz="2600" dirty="0" smtClean="0"/>
              <a:t>   içeriyormuş</a:t>
            </a:r>
            <a:r>
              <a:rPr lang="tr-TR" sz="2600" dirty="0" smtClean="0"/>
              <a:t>.</a:t>
            </a:r>
            <a:endParaRPr lang="tr-TR" sz="2600" dirty="0"/>
          </a:p>
        </p:txBody>
      </p:sp>
    </p:spTree>
    <p:extLst>
      <p:ext uri="{BB962C8B-B14F-4D97-AF65-F5344CB8AC3E}">
        <p14:creationId xmlns:p14="http://schemas.microsoft.com/office/powerpoint/2010/main" val="13145897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METOD</a:t>
            </a:r>
            <a:endParaRPr lang="tr-TR" dirty="0"/>
          </a:p>
        </p:txBody>
      </p:sp>
      <p:sp>
        <p:nvSpPr>
          <p:cNvPr id="3" name="İçerik Yer Tutucusu 2"/>
          <p:cNvSpPr>
            <a:spLocks noGrp="1"/>
          </p:cNvSpPr>
          <p:nvPr>
            <p:ph idx="1"/>
          </p:nvPr>
        </p:nvSpPr>
        <p:spPr/>
        <p:txBody>
          <a:bodyPr>
            <a:normAutofit/>
          </a:bodyPr>
          <a:lstStyle/>
          <a:p>
            <a:pPr marL="0" indent="0">
              <a:buNone/>
            </a:pPr>
            <a:r>
              <a:rPr lang="tr-TR" b="1" dirty="0"/>
              <a:t>Çalışma </a:t>
            </a:r>
            <a:r>
              <a:rPr lang="tr-TR" b="1" dirty="0" err="1" smtClean="0"/>
              <a:t>Populasyonu</a:t>
            </a:r>
            <a:endParaRPr lang="tr-TR" b="1" dirty="0" smtClean="0"/>
          </a:p>
          <a:p>
            <a:r>
              <a:rPr lang="tr-TR" sz="2600" dirty="0" smtClean="0"/>
              <a:t>İki </a:t>
            </a:r>
            <a:r>
              <a:rPr lang="tr-TR" sz="2600" dirty="0"/>
              <a:t>ardışık anormal karaciğer testi olan hastalardan bir örnek </a:t>
            </a:r>
            <a:r>
              <a:rPr lang="tr-TR" sz="2600" dirty="0" smtClean="0"/>
              <a:t>oluşturulmuş.</a:t>
            </a:r>
          </a:p>
          <a:p>
            <a:endParaRPr lang="tr-TR" sz="2600" dirty="0" smtClean="0"/>
          </a:p>
          <a:p>
            <a:r>
              <a:rPr lang="tr-TR" sz="2600" dirty="0" smtClean="0"/>
              <a:t>Gruplardaki </a:t>
            </a:r>
            <a:r>
              <a:rPr lang="tr-TR" sz="2600" dirty="0"/>
              <a:t>sayıların az olması nedeniyle, </a:t>
            </a:r>
            <a:r>
              <a:rPr lang="tr-TR" sz="2600" dirty="0" smtClean="0"/>
              <a:t>dahil </a:t>
            </a:r>
            <a:r>
              <a:rPr lang="tr-TR" sz="2600" dirty="0"/>
              <a:t>edilen tek ırk </a:t>
            </a:r>
            <a:r>
              <a:rPr lang="tr-TR" sz="2600" dirty="0" smtClean="0"/>
              <a:t>kategorisi siyah ve beyaz olarak belirlenmiş. </a:t>
            </a:r>
          </a:p>
          <a:p>
            <a:endParaRPr lang="tr-TR" sz="2600" dirty="0" smtClean="0"/>
          </a:p>
          <a:p>
            <a:r>
              <a:rPr lang="tr-TR" sz="2600" dirty="0" smtClean="0"/>
              <a:t>Her </a:t>
            </a:r>
            <a:r>
              <a:rPr lang="tr-TR" sz="2600" dirty="0"/>
              <a:t>hasta </a:t>
            </a:r>
            <a:r>
              <a:rPr lang="tr-TR" sz="2600" dirty="0" smtClean="0"/>
              <a:t>çalışmaya </a:t>
            </a:r>
            <a:r>
              <a:rPr lang="tr-TR" sz="2600" dirty="0"/>
              <a:t>yalnızca bir kez </a:t>
            </a:r>
            <a:r>
              <a:rPr lang="tr-TR" sz="2600" dirty="0" smtClean="0"/>
              <a:t>katılmış </a:t>
            </a:r>
            <a:r>
              <a:rPr lang="tr-TR" sz="2600" dirty="0"/>
              <a:t>ve ardışık ilk 2 anormal karaciğer testi analiz </a:t>
            </a:r>
            <a:r>
              <a:rPr lang="tr-TR" sz="2600" dirty="0" smtClean="0"/>
              <a:t>edilmiştir.</a:t>
            </a:r>
            <a:endParaRPr lang="tr-TR" sz="2600" dirty="0"/>
          </a:p>
        </p:txBody>
      </p:sp>
    </p:spTree>
    <p:extLst>
      <p:ext uri="{BB962C8B-B14F-4D97-AF65-F5344CB8AC3E}">
        <p14:creationId xmlns:p14="http://schemas.microsoft.com/office/powerpoint/2010/main" val="308740790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METOD</a:t>
            </a:r>
            <a:endParaRPr lang="tr-TR" dirty="0"/>
          </a:p>
        </p:txBody>
      </p:sp>
      <p:sp>
        <p:nvSpPr>
          <p:cNvPr id="3" name="İçerik Yer Tutucusu 2"/>
          <p:cNvSpPr>
            <a:spLocks noGrp="1"/>
          </p:cNvSpPr>
          <p:nvPr>
            <p:ph idx="1"/>
          </p:nvPr>
        </p:nvSpPr>
        <p:spPr/>
        <p:txBody>
          <a:bodyPr/>
          <a:lstStyle/>
          <a:p>
            <a:pPr marL="0" indent="0">
              <a:buNone/>
            </a:pPr>
            <a:r>
              <a:rPr lang="tr-TR" b="1" dirty="0"/>
              <a:t>Çalışma </a:t>
            </a:r>
            <a:r>
              <a:rPr lang="tr-TR" b="1" dirty="0" err="1" smtClean="0"/>
              <a:t>Populasyonu</a:t>
            </a:r>
            <a:endParaRPr lang="tr-TR" dirty="0" smtClean="0"/>
          </a:p>
          <a:p>
            <a:r>
              <a:rPr lang="tr-TR" sz="2600" dirty="0" smtClean="0"/>
              <a:t>Anormal </a:t>
            </a:r>
            <a:r>
              <a:rPr lang="tr-TR" sz="2600" dirty="0"/>
              <a:t>karaciğer testleri </a:t>
            </a:r>
            <a:endParaRPr lang="tr-TR" sz="2600" dirty="0" smtClean="0"/>
          </a:p>
          <a:p>
            <a:pPr lvl="1"/>
            <a:r>
              <a:rPr lang="tr-TR" sz="2600" dirty="0" smtClean="0"/>
              <a:t> </a:t>
            </a:r>
            <a:r>
              <a:rPr lang="tr-TR" sz="2600" dirty="0" err="1" smtClean="0"/>
              <a:t>tBil</a:t>
            </a:r>
            <a:r>
              <a:rPr lang="tr-TR" sz="2600" dirty="0" smtClean="0"/>
              <a:t> </a:t>
            </a:r>
            <a:r>
              <a:rPr lang="tr-TR" sz="2600" dirty="0"/>
              <a:t>&gt; 1,2 mg </a:t>
            </a:r>
            <a:endParaRPr lang="tr-TR" sz="2600" dirty="0" smtClean="0"/>
          </a:p>
          <a:p>
            <a:pPr lvl="1"/>
            <a:r>
              <a:rPr lang="tr-TR" sz="2600" dirty="0" smtClean="0"/>
              <a:t> AST </a:t>
            </a:r>
            <a:r>
              <a:rPr lang="tr-TR" sz="2600" dirty="0"/>
              <a:t>&gt; 34 U/L</a:t>
            </a:r>
            <a:endParaRPr lang="tr-TR" sz="2600" dirty="0" smtClean="0"/>
          </a:p>
          <a:p>
            <a:pPr lvl="1"/>
            <a:r>
              <a:rPr lang="tr-TR" sz="2600" dirty="0" smtClean="0"/>
              <a:t> ALT &gt; 45 </a:t>
            </a:r>
            <a:r>
              <a:rPr lang="tr-TR" sz="2600" dirty="0"/>
              <a:t>U/L</a:t>
            </a:r>
            <a:endParaRPr lang="tr-TR" sz="2600" dirty="0" smtClean="0"/>
          </a:p>
          <a:p>
            <a:pPr lvl="1"/>
            <a:r>
              <a:rPr lang="tr-TR" sz="2600" dirty="0"/>
              <a:t> </a:t>
            </a:r>
            <a:r>
              <a:rPr lang="tr-TR" sz="2600" dirty="0" smtClean="0"/>
              <a:t>ALP &gt;</a:t>
            </a:r>
            <a:r>
              <a:rPr lang="tr-TR" sz="2600" dirty="0"/>
              <a:t>150 </a:t>
            </a:r>
            <a:r>
              <a:rPr lang="tr-TR" sz="2600" dirty="0" smtClean="0"/>
              <a:t>IU/L</a:t>
            </a:r>
          </a:p>
          <a:p>
            <a:pPr marL="0" indent="0">
              <a:buNone/>
            </a:pPr>
            <a:r>
              <a:rPr lang="tr-TR" sz="2600" dirty="0" smtClean="0"/>
              <a:t>  bunlardan birini veya birkaçını içeriyormuş.</a:t>
            </a:r>
            <a:endParaRPr lang="tr-TR" sz="2600" dirty="0"/>
          </a:p>
        </p:txBody>
      </p:sp>
    </p:spTree>
    <p:extLst>
      <p:ext uri="{BB962C8B-B14F-4D97-AF65-F5344CB8AC3E}">
        <p14:creationId xmlns:p14="http://schemas.microsoft.com/office/powerpoint/2010/main" val="163032136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METOD</a:t>
            </a:r>
            <a:endParaRPr lang="tr-TR" dirty="0"/>
          </a:p>
        </p:txBody>
      </p:sp>
      <p:sp>
        <p:nvSpPr>
          <p:cNvPr id="3" name="İçerik Yer Tutucusu 2"/>
          <p:cNvSpPr>
            <a:spLocks noGrp="1"/>
          </p:cNvSpPr>
          <p:nvPr>
            <p:ph idx="1"/>
          </p:nvPr>
        </p:nvSpPr>
        <p:spPr/>
        <p:txBody>
          <a:bodyPr>
            <a:normAutofit/>
          </a:bodyPr>
          <a:lstStyle/>
          <a:p>
            <a:pPr marL="0" indent="0">
              <a:buNone/>
            </a:pPr>
            <a:r>
              <a:rPr lang="tr-TR" b="1" dirty="0"/>
              <a:t>Çalışma </a:t>
            </a:r>
            <a:r>
              <a:rPr lang="tr-TR" b="1" dirty="0" err="1" smtClean="0"/>
              <a:t>Populasyonu</a:t>
            </a:r>
            <a:endParaRPr lang="tr-TR" dirty="0" smtClean="0"/>
          </a:p>
          <a:p>
            <a:r>
              <a:rPr lang="tr-TR" sz="2600" dirty="0" smtClean="0"/>
              <a:t>Ardışık </a:t>
            </a:r>
            <a:r>
              <a:rPr lang="tr-TR" sz="2600" dirty="0"/>
              <a:t>2 anormal sonucun ikincisi kullanılarak, hastalar </a:t>
            </a:r>
            <a:r>
              <a:rPr lang="tr-TR" sz="2600" b="1" dirty="0" err="1" smtClean="0"/>
              <a:t>kolestatik</a:t>
            </a:r>
            <a:r>
              <a:rPr lang="tr-TR" sz="2600" dirty="0" smtClean="0"/>
              <a:t>, </a:t>
            </a:r>
            <a:r>
              <a:rPr lang="tr-TR" sz="2600" b="1" dirty="0" err="1" smtClean="0"/>
              <a:t>hepatosellüler</a:t>
            </a:r>
            <a:r>
              <a:rPr lang="tr-TR" sz="2600" dirty="0" smtClean="0"/>
              <a:t> ve</a:t>
            </a:r>
            <a:r>
              <a:rPr lang="tr-TR" sz="2600" b="1" dirty="0" smtClean="0"/>
              <a:t> karışık </a:t>
            </a:r>
            <a:r>
              <a:rPr lang="tr-TR" sz="2600" dirty="0" smtClean="0"/>
              <a:t>olmak üzere </a:t>
            </a:r>
            <a:r>
              <a:rPr lang="tr-TR" sz="2600" dirty="0"/>
              <a:t>üç klinik karaciğer testi anormalliği </a:t>
            </a:r>
            <a:r>
              <a:rPr lang="tr-TR" sz="2600" dirty="0" err="1"/>
              <a:t>paternine</a:t>
            </a:r>
            <a:r>
              <a:rPr lang="tr-TR" sz="2600" dirty="0"/>
              <a:t> göre </a:t>
            </a:r>
            <a:r>
              <a:rPr lang="tr-TR" sz="2600" dirty="0" smtClean="0"/>
              <a:t>sınıflandırılmış.</a:t>
            </a:r>
          </a:p>
          <a:p>
            <a:endParaRPr lang="tr-TR" sz="2600" dirty="0" smtClean="0"/>
          </a:p>
          <a:p>
            <a:r>
              <a:rPr lang="tr-TR" sz="2600" dirty="0" err="1" smtClean="0"/>
              <a:t>Kolestatik</a:t>
            </a:r>
            <a:r>
              <a:rPr lang="tr-TR" sz="2600" dirty="0" smtClean="0"/>
              <a:t> </a:t>
            </a:r>
            <a:r>
              <a:rPr lang="tr-TR" sz="2600" dirty="0" err="1" smtClean="0"/>
              <a:t>patern</a:t>
            </a:r>
            <a:r>
              <a:rPr lang="tr-TR" sz="2600" dirty="0" smtClean="0"/>
              <a:t>       Bili</a:t>
            </a:r>
            <a:r>
              <a:rPr lang="tr-TR" sz="2600" dirty="0"/>
              <a:t>, ALP veya her ikisinde </a:t>
            </a:r>
            <a:r>
              <a:rPr lang="tr-TR" sz="2600" dirty="0" smtClean="0"/>
              <a:t>de izole,</a:t>
            </a:r>
          </a:p>
          <a:p>
            <a:r>
              <a:rPr lang="tr-TR" sz="2600" dirty="0" err="1" smtClean="0"/>
              <a:t>Hepatosellüler</a:t>
            </a:r>
            <a:r>
              <a:rPr lang="tr-TR" sz="2600" dirty="0" smtClean="0"/>
              <a:t> </a:t>
            </a:r>
            <a:r>
              <a:rPr lang="tr-TR" sz="2600" dirty="0" err="1" smtClean="0"/>
              <a:t>patern</a:t>
            </a:r>
            <a:r>
              <a:rPr lang="tr-TR" sz="2600" dirty="0" smtClean="0"/>
              <a:t>        AST</a:t>
            </a:r>
            <a:r>
              <a:rPr lang="tr-TR" sz="2600" dirty="0"/>
              <a:t>, ALT veya her ikisinde de </a:t>
            </a:r>
            <a:r>
              <a:rPr lang="tr-TR" sz="2600" dirty="0" smtClean="0"/>
              <a:t>izole,</a:t>
            </a:r>
          </a:p>
          <a:p>
            <a:r>
              <a:rPr lang="tr-TR" sz="2600" dirty="0"/>
              <a:t>Karışık </a:t>
            </a:r>
            <a:r>
              <a:rPr lang="tr-TR" sz="2600" dirty="0" err="1" smtClean="0"/>
              <a:t>patern</a:t>
            </a:r>
            <a:r>
              <a:rPr lang="tr-TR" sz="2600" dirty="0" smtClean="0"/>
              <a:t>         4 </a:t>
            </a:r>
            <a:r>
              <a:rPr lang="tr-TR" sz="2600" dirty="0"/>
              <a:t>testin tümünde yükselmeler dahil olmak üzere diğer tüm anormallik </a:t>
            </a:r>
            <a:r>
              <a:rPr lang="tr-TR" sz="2600" dirty="0" smtClean="0"/>
              <a:t>kombinasyonlarından oluşturulmuş. </a:t>
            </a:r>
            <a:endParaRPr lang="tr-TR" sz="2600" dirty="0"/>
          </a:p>
        </p:txBody>
      </p:sp>
      <p:sp>
        <p:nvSpPr>
          <p:cNvPr id="4" name="Sağ Ok 3"/>
          <p:cNvSpPr/>
          <p:nvPr/>
        </p:nvSpPr>
        <p:spPr>
          <a:xfrm flipV="1">
            <a:off x="3548418" y="4163597"/>
            <a:ext cx="309349" cy="13544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 </a:t>
            </a:r>
            <a:endParaRPr lang="tr-TR" dirty="0"/>
          </a:p>
        </p:txBody>
      </p:sp>
      <p:sp>
        <p:nvSpPr>
          <p:cNvPr id="8" name="Sağ Ok 7"/>
          <p:cNvSpPr/>
          <p:nvPr/>
        </p:nvSpPr>
        <p:spPr>
          <a:xfrm flipV="1">
            <a:off x="4233081" y="4684487"/>
            <a:ext cx="309349" cy="13544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 </a:t>
            </a:r>
            <a:endParaRPr lang="tr-TR" dirty="0"/>
          </a:p>
        </p:txBody>
      </p:sp>
      <p:sp>
        <p:nvSpPr>
          <p:cNvPr id="9" name="Sağ Ok 8"/>
          <p:cNvSpPr/>
          <p:nvPr/>
        </p:nvSpPr>
        <p:spPr>
          <a:xfrm flipV="1">
            <a:off x="3220872" y="5137138"/>
            <a:ext cx="309349" cy="13544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 </a:t>
            </a:r>
            <a:endParaRPr lang="tr-TR" dirty="0"/>
          </a:p>
        </p:txBody>
      </p:sp>
    </p:spTree>
    <p:extLst>
      <p:ext uri="{BB962C8B-B14F-4D97-AF65-F5344CB8AC3E}">
        <p14:creationId xmlns:p14="http://schemas.microsoft.com/office/powerpoint/2010/main" val="68324314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METOD</a:t>
            </a:r>
            <a:endParaRPr lang="tr-TR" dirty="0"/>
          </a:p>
        </p:txBody>
      </p:sp>
      <p:sp>
        <p:nvSpPr>
          <p:cNvPr id="3" name="İçerik Yer Tutucusu 2"/>
          <p:cNvSpPr>
            <a:spLocks noGrp="1"/>
          </p:cNvSpPr>
          <p:nvPr>
            <p:ph idx="1"/>
          </p:nvPr>
        </p:nvSpPr>
        <p:spPr/>
        <p:txBody>
          <a:bodyPr/>
          <a:lstStyle/>
          <a:p>
            <a:pPr marL="0" indent="0">
              <a:buNone/>
            </a:pPr>
            <a:r>
              <a:rPr lang="tr-TR" b="1" dirty="0"/>
              <a:t>Çalışma </a:t>
            </a:r>
            <a:r>
              <a:rPr lang="tr-TR" b="1" dirty="0" err="1" smtClean="0"/>
              <a:t>Populasyonu</a:t>
            </a:r>
            <a:endParaRPr lang="tr-TR" dirty="0" smtClean="0"/>
          </a:p>
          <a:p>
            <a:r>
              <a:rPr lang="tr-TR" sz="2600" dirty="0" smtClean="0"/>
              <a:t>İkinci </a:t>
            </a:r>
            <a:r>
              <a:rPr lang="tr-TR" sz="2600" dirty="0"/>
              <a:t>anormal karaciğer testinden önce </a:t>
            </a:r>
            <a:endParaRPr lang="tr-TR" sz="2600" dirty="0" smtClean="0"/>
          </a:p>
          <a:p>
            <a:pPr lvl="1"/>
            <a:r>
              <a:rPr lang="tr-TR" sz="2200" dirty="0"/>
              <a:t>P</a:t>
            </a:r>
            <a:r>
              <a:rPr lang="tr-TR" sz="2200" dirty="0" smtClean="0"/>
              <a:t>ozitif </a:t>
            </a:r>
            <a:r>
              <a:rPr lang="tr-TR" sz="2200" dirty="0"/>
              <a:t>HCV Ab </a:t>
            </a:r>
            <a:r>
              <a:rPr lang="tr-TR" sz="2200" dirty="0" smtClean="0"/>
              <a:t>testi veya</a:t>
            </a:r>
            <a:endParaRPr lang="tr-TR" sz="2200" dirty="0"/>
          </a:p>
          <a:p>
            <a:pPr lvl="1"/>
            <a:r>
              <a:rPr lang="tr-TR" sz="2200" dirty="0" smtClean="0"/>
              <a:t>Pozitif </a:t>
            </a:r>
            <a:r>
              <a:rPr lang="tr-TR" sz="2200" dirty="0"/>
              <a:t>HCV RNA </a:t>
            </a:r>
            <a:r>
              <a:rPr lang="tr-TR" sz="2200" dirty="0" smtClean="0"/>
              <a:t>testi veya </a:t>
            </a:r>
          </a:p>
          <a:p>
            <a:pPr lvl="1"/>
            <a:r>
              <a:rPr lang="tr-TR" sz="2200" dirty="0" smtClean="0"/>
              <a:t>ICD </a:t>
            </a:r>
            <a:r>
              <a:rPr lang="tr-TR" sz="2200" dirty="0"/>
              <a:t>9/10 kodları ile tanımlanan Hepatit C veya karaciğer kanseri teşhisi konan </a:t>
            </a:r>
            <a:r>
              <a:rPr lang="tr-TR" sz="2200" dirty="0" smtClean="0"/>
              <a:t>hastalar</a:t>
            </a:r>
          </a:p>
          <a:p>
            <a:pPr marL="0" indent="0">
              <a:buNone/>
            </a:pPr>
            <a:r>
              <a:rPr lang="tr-TR" sz="2600" dirty="0" smtClean="0"/>
              <a:t>    çalışma </a:t>
            </a:r>
            <a:r>
              <a:rPr lang="tr-TR" sz="2600" dirty="0"/>
              <a:t>dışı </a:t>
            </a:r>
            <a:r>
              <a:rPr lang="tr-TR" sz="2600" dirty="0" smtClean="0"/>
              <a:t>bırakılmış.</a:t>
            </a:r>
            <a:endParaRPr lang="tr-TR" sz="2600" dirty="0"/>
          </a:p>
        </p:txBody>
      </p:sp>
    </p:spTree>
    <p:extLst>
      <p:ext uri="{BB962C8B-B14F-4D97-AF65-F5344CB8AC3E}">
        <p14:creationId xmlns:p14="http://schemas.microsoft.com/office/powerpoint/2010/main" val="208749971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METOD</a:t>
            </a:r>
            <a:endParaRPr lang="tr-TR" dirty="0"/>
          </a:p>
        </p:txBody>
      </p:sp>
      <p:sp>
        <p:nvSpPr>
          <p:cNvPr id="3" name="İçerik Yer Tutucusu 2"/>
          <p:cNvSpPr>
            <a:spLocks noGrp="1"/>
          </p:cNvSpPr>
          <p:nvPr>
            <p:ph idx="1"/>
          </p:nvPr>
        </p:nvSpPr>
        <p:spPr/>
        <p:txBody>
          <a:bodyPr>
            <a:normAutofit/>
          </a:bodyPr>
          <a:lstStyle/>
          <a:p>
            <a:pPr marL="0" indent="0">
              <a:buNone/>
            </a:pPr>
            <a:r>
              <a:rPr lang="tr-TR" b="1" dirty="0"/>
              <a:t>Çalışma </a:t>
            </a:r>
            <a:r>
              <a:rPr lang="tr-TR" b="1" dirty="0" err="1" smtClean="0"/>
              <a:t>Populasyonu</a:t>
            </a:r>
            <a:endParaRPr lang="tr-TR" dirty="0" smtClean="0"/>
          </a:p>
          <a:p>
            <a:r>
              <a:rPr lang="tr-TR" sz="2600" dirty="0" smtClean="0"/>
              <a:t>İkinci </a:t>
            </a:r>
            <a:r>
              <a:rPr lang="tr-TR" sz="2600" dirty="0"/>
              <a:t>anormal karaciğer testi veya </a:t>
            </a:r>
            <a:r>
              <a:rPr lang="tr-TR" sz="2600" dirty="0" smtClean="0"/>
              <a:t>HCV </a:t>
            </a:r>
            <a:r>
              <a:rPr lang="tr-TR" sz="2600" dirty="0"/>
              <a:t>Ab değerlendirmesi öncesinde HCV RNA testi yapılan hastalar da</a:t>
            </a:r>
            <a:r>
              <a:rPr lang="tr-TR" sz="2600" dirty="0" smtClean="0"/>
              <a:t>,</a:t>
            </a:r>
          </a:p>
          <a:p>
            <a:endParaRPr lang="tr-TR" sz="2600" dirty="0" smtClean="0"/>
          </a:p>
          <a:p>
            <a:r>
              <a:rPr lang="tr-TR" sz="2600" dirty="0" smtClean="0"/>
              <a:t>Bu </a:t>
            </a:r>
            <a:r>
              <a:rPr lang="tr-TR" sz="2600" dirty="0"/>
              <a:t>tür bir doğrudan değerlendirmenin önceden bilinen HCV enfeksiyonunu, tedaviye yanıtın bir değerlendirmesini veya akut hepatit şüphesini gösterebileceği göz önüne alındığında, </a:t>
            </a:r>
            <a:r>
              <a:rPr lang="tr-TR" sz="2600" dirty="0" smtClean="0"/>
              <a:t>çalışmaya alınmamıştır.</a:t>
            </a:r>
            <a:endParaRPr lang="tr-TR" sz="2600" dirty="0"/>
          </a:p>
        </p:txBody>
      </p:sp>
    </p:spTree>
    <p:extLst>
      <p:ext uri="{BB962C8B-B14F-4D97-AF65-F5344CB8AC3E}">
        <p14:creationId xmlns:p14="http://schemas.microsoft.com/office/powerpoint/2010/main" val="32112807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fontScale="90000"/>
          </a:bodyPr>
          <a:lstStyle/>
          <a:p>
            <a:r>
              <a:rPr lang="tr-TR" sz="4900" b="1" cap="all" dirty="0"/>
              <a:t>Birinci Basamakta Anormal Karaciğer Testleri ile Hepatit C Testi İlişkisi</a:t>
            </a:r>
            <a:r>
              <a:rPr lang="tr-TR" dirty="0"/>
              <a:t/>
            </a:r>
            <a:br>
              <a:rPr lang="tr-TR" dirty="0"/>
            </a:br>
            <a:endParaRPr lang="tr-TR" dirty="0"/>
          </a:p>
        </p:txBody>
      </p:sp>
      <p:sp>
        <p:nvSpPr>
          <p:cNvPr id="3" name="Alt Başlık 2"/>
          <p:cNvSpPr>
            <a:spLocks noGrp="1"/>
          </p:cNvSpPr>
          <p:nvPr>
            <p:ph type="subTitle" idx="1"/>
          </p:nvPr>
        </p:nvSpPr>
        <p:spPr/>
        <p:txBody>
          <a:bodyPr/>
          <a:lstStyle/>
          <a:p>
            <a:r>
              <a:rPr lang="tr-TR" dirty="0" err="1" smtClean="0"/>
              <a:t>Araş</a:t>
            </a:r>
            <a:r>
              <a:rPr lang="tr-TR" dirty="0" smtClean="0"/>
              <a:t>. Gör. Dr. Kübra ŞENTÜRK</a:t>
            </a:r>
          </a:p>
          <a:p>
            <a:r>
              <a:rPr lang="tr-TR" dirty="0" smtClean="0"/>
              <a:t>KTÜ Tıp Fakültesi Aile Hekimliği </a:t>
            </a:r>
            <a:r>
              <a:rPr lang="tr-TR" dirty="0" smtClean="0"/>
              <a:t>AD</a:t>
            </a:r>
          </a:p>
          <a:p>
            <a:r>
              <a:rPr lang="tr-TR" dirty="0" smtClean="0"/>
              <a:t>30.11.2021</a:t>
            </a:r>
            <a:endParaRPr lang="tr-TR" dirty="0" smtClean="0"/>
          </a:p>
          <a:p>
            <a:endParaRPr lang="tr-TR" dirty="0"/>
          </a:p>
        </p:txBody>
      </p:sp>
    </p:spTree>
    <p:extLst>
      <p:ext uri="{BB962C8B-B14F-4D97-AF65-F5344CB8AC3E}">
        <p14:creationId xmlns:p14="http://schemas.microsoft.com/office/powerpoint/2010/main" val="88275859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METOD</a:t>
            </a:r>
            <a:endParaRPr lang="tr-TR" dirty="0"/>
          </a:p>
        </p:txBody>
      </p:sp>
      <p:sp>
        <p:nvSpPr>
          <p:cNvPr id="3" name="İçerik Yer Tutucusu 2"/>
          <p:cNvSpPr>
            <a:spLocks noGrp="1"/>
          </p:cNvSpPr>
          <p:nvPr>
            <p:ph idx="1"/>
          </p:nvPr>
        </p:nvSpPr>
        <p:spPr/>
        <p:txBody>
          <a:bodyPr/>
          <a:lstStyle/>
          <a:p>
            <a:r>
              <a:rPr lang="tr-TR" sz="2600" dirty="0" smtClean="0"/>
              <a:t>İlgilenilen </a:t>
            </a:r>
            <a:r>
              <a:rPr lang="tr-TR" sz="2600" dirty="0"/>
              <a:t>birincil ikili sonuçlar </a:t>
            </a:r>
            <a:r>
              <a:rPr lang="tr-TR" sz="2600" dirty="0" smtClean="0"/>
              <a:t>:</a:t>
            </a:r>
          </a:p>
          <a:p>
            <a:pPr marL="457200" lvl="1" indent="0">
              <a:buNone/>
            </a:pPr>
            <a:r>
              <a:rPr lang="tr-TR" dirty="0" smtClean="0"/>
              <a:t> 1. </a:t>
            </a:r>
            <a:r>
              <a:rPr lang="tr-TR" dirty="0"/>
              <a:t>İ</a:t>
            </a:r>
            <a:r>
              <a:rPr lang="tr-TR" dirty="0" smtClean="0"/>
              <a:t>kinci </a:t>
            </a:r>
            <a:r>
              <a:rPr lang="tr-TR" dirty="0"/>
              <a:t>anormal karaciğer testinden sonraki 365 gün içinde HCV Ab testi </a:t>
            </a:r>
            <a:r>
              <a:rPr lang="tr-TR" dirty="0" smtClean="0"/>
              <a:t>bakılması durumu</a:t>
            </a:r>
          </a:p>
          <a:p>
            <a:pPr marL="457200" lvl="1" indent="0">
              <a:buNone/>
            </a:pPr>
            <a:r>
              <a:rPr lang="tr-TR" dirty="0" smtClean="0"/>
              <a:t> 2. </a:t>
            </a:r>
            <a:r>
              <a:rPr lang="tr-TR" dirty="0"/>
              <a:t>HCV Ab testi olan hastalar için pozitif bir HCV Ab </a:t>
            </a:r>
            <a:r>
              <a:rPr lang="tr-TR" dirty="0" smtClean="0"/>
              <a:t>sonucu  </a:t>
            </a:r>
          </a:p>
          <a:p>
            <a:pPr marL="0" indent="0">
              <a:buNone/>
            </a:pPr>
            <a:r>
              <a:rPr lang="tr-TR" dirty="0" smtClean="0"/>
              <a:t>   </a:t>
            </a:r>
            <a:r>
              <a:rPr lang="tr-TR" sz="2600" dirty="0" smtClean="0"/>
              <a:t>şeklindeymiş.</a:t>
            </a:r>
          </a:p>
          <a:p>
            <a:pPr marL="0" indent="0">
              <a:buNone/>
            </a:pPr>
            <a:endParaRPr lang="tr-TR" dirty="0"/>
          </a:p>
          <a:p>
            <a:pPr marL="0" indent="0">
              <a:buNone/>
            </a:pPr>
            <a:endParaRPr lang="tr-TR" dirty="0" smtClean="0"/>
          </a:p>
          <a:p>
            <a:pPr marL="0" indent="0">
              <a:buNone/>
            </a:pPr>
            <a:endParaRPr lang="tr-TR" dirty="0" smtClean="0"/>
          </a:p>
          <a:p>
            <a:endParaRPr lang="tr-TR" dirty="0"/>
          </a:p>
        </p:txBody>
      </p:sp>
    </p:spTree>
    <p:extLst>
      <p:ext uri="{BB962C8B-B14F-4D97-AF65-F5344CB8AC3E}">
        <p14:creationId xmlns:p14="http://schemas.microsoft.com/office/powerpoint/2010/main" val="28475643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METOD</a:t>
            </a:r>
            <a:endParaRPr lang="tr-TR" dirty="0"/>
          </a:p>
        </p:txBody>
      </p:sp>
      <p:sp>
        <p:nvSpPr>
          <p:cNvPr id="3" name="İçerik Yer Tutucusu 2"/>
          <p:cNvSpPr>
            <a:spLocks noGrp="1"/>
          </p:cNvSpPr>
          <p:nvPr>
            <p:ph idx="1"/>
          </p:nvPr>
        </p:nvSpPr>
        <p:spPr/>
        <p:txBody>
          <a:bodyPr/>
          <a:lstStyle/>
          <a:p>
            <a:pPr marL="0" indent="0">
              <a:buNone/>
            </a:pPr>
            <a:r>
              <a:rPr lang="tr-TR" b="1" dirty="0"/>
              <a:t>Birincil Bağımsız </a:t>
            </a:r>
            <a:r>
              <a:rPr lang="tr-TR" b="1" dirty="0" smtClean="0"/>
              <a:t>Değişken</a:t>
            </a:r>
            <a:endParaRPr lang="tr-TR" b="1" dirty="0"/>
          </a:p>
          <a:p>
            <a:r>
              <a:rPr lang="tr-TR" sz="2600" dirty="0"/>
              <a:t>Karaciğer testi anormalliğinin klinik </a:t>
            </a:r>
            <a:r>
              <a:rPr lang="tr-TR" sz="2600" dirty="0" err="1"/>
              <a:t>paterni</a:t>
            </a:r>
            <a:r>
              <a:rPr lang="tr-TR" sz="2600" dirty="0"/>
              <a:t> (</a:t>
            </a:r>
            <a:r>
              <a:rPr lang="tr-TR" sz="2600" dirty="0" err="1"/>
              <a:t>kolestatik</a:t>
            </a:r>
            <a:r>
              <a:rPr lang="tr-TR" sz="2600" dirty="0"/>
              <a:t>, </a:t>
            </a:r>
            <a:r>
              <a:rPr lang="tr-TR" sz="2600" dirty="0" err="1"/>
              <a:t>hepatoselüler</a:t>
            </a:r>
            <a:r>
              <a:rPr lang="tr-TR" sz="2600" dirty="0"/>
              <a:t> veya karışık), </a:t>
            </a:r>
            <a:endParaRPr lang="tr-TR" sz="2600" dirty="0" smtClean="0"/>
          </a:p>
          <a:p>
            <a:r>
              <a:rPr lang="tr-TR" sz="2600" dirty="0" smtClean="0"/>
              <a:t>HCV </a:t>
            </a:r>
            <a:r>
              <a:rPr lang="tr-TR" sz="2600" dirty="0"/>
              <a:t>Ab testi ile </a:t>
            </a:r>
            <a:r>
              <a:rPr lang="tr-TR" sz="2600" dirty="0" err="1" smtClean="0"/>
              <a:t>persistan</a:t>
            </a:r>
            <a:r>
              <a:rPr lang="tr-TR" sz="2600" dirty="0" smtClean="0"/>
              <a:t> </a:t>
            </a:r>
            <a:r>
              <a:rPr lang="tr-TR" sz="2600" dirty="0"/>
              <a:t>anormal karaciğer testleri arasındaki ilişkiyi analiz </a:t>
            </a:r>
            <a:r>
              <a:rPr lang="tr-TR" sz="2600" dirty="0" smtClean="0"/>
              <a:t>eden </a:t>
            </a:r>
            <a:r>
              <a:rPr lang="tr-TR" sz="2600" dirty="0"/>
              <a:t>birincil bağımsız </a:t>
            </a:r>
            <a:r>
              <a:rPr lang="tr-TR" sz="2600" dirty="0" smtClean="0"/>
              <a:t>değişken olarak belirlenmiş.</a:t>
            </a:r>
            <a:endParaRPr lang="tr-TR" sz="2600" dirty="0"/>
          </a:p>
          <a:p>
            <a:endParaRPr lang="tr-TR" dirty="0"/>
          </a:p>
        </p:txBody>
      </p:sp>
    </p:spTree>
    <p:extLst>
      <p:ext uri="{BB962C8B-B14F-4D97-AF65-F5344CB8AC3E}">
        <p14:creationId xmlns:p14="http://schemas.microsoft.com/office/powerpoint/2010/main" val="22647000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METOD</a:t>
            </a:r>
            <a:endParaRPr lang="tr-TR" dirty="0"/>
          </a:p>
        </p:txBody>
      </p:sp>
      <p:sp>
        <p:nvSpPr>
          <p:cNvPr id="3" name="İçerik Yer Tutucusu 2"/>
          <p:cNvSpPr>
            <a:spLocks noGrp="1"/>
          </p:cNvSpPr>
          <p:nvPr>
            <p:ph idx="1"/>
          </p:nvPr>
        </p:nvSpPr>
        <p:spPr/>
        <p:txBody>
          <a:bodyPr>
            <a:normAutofit/>
          </a:bodyPr>
          <a:lstStyle/>
          <a:p>
            <a:pPr marL="0" indent="0">
              <a:buNone/>
            </a:pPr>
            <a:r>
              <a:rPr lang="tr-TR" b="1" dirty="0" smtClean="0"/>
              <a:t>Diğer Bağımsız Değişkenler</a:t>
            </a:r>
          </a:p>
          <a:p>
            <a:r>
              <a:rPr lang="tr-TR" sz="2600" dirty="0" smtClean="0"/>
              <a:t>Cinsiyet: erkek/kadın</a:t>
            </a:r>
            <a:r>
              <a:rPr lang="tr-TR" sz="2600" dirty="0"/>
              <a:t> şeklinde ikili olarak </a:t>
            </a:r>
            <a:endParaRPr lang="tr-TR" sz="2600" dirty="0" smtClean="0"/>
          </a:p>
          <a:p>
            <a:r>
              <a:rPr lang="tr-TR" sz="2600" dirty="0" smtClean="0"/>
              <a:t>Irk</a:t>
            </a:r>
            <a:r>
              <a:rPr lang="tr-TR" sz="2600" dirty="0"/>
              <a:t>:</a:t>
            </a:r>
            <a:r>
              <a:rPr lang="tr-TR" sz="2600" dirty="0" smtClean="0"/>
              <a:t> siyah/beyaz </a:t>
            </a:r>
            <a:r>
              <a:rPr lang="tr-TR" sz="2600" dirty="0"/>
              <a:t>şeklinde ikili olarak </a:t>
            </a:r>
          </a:p>
          <a:p>
            <a:r>
              <a:rPr lang="tr-TR" sz="2600" dirty="0" smtClean="0"/>
              <a:t>Yaş: 1945'ten </a:t>
            </a:r>
            <a:r>
              <a:rPr lang="tr-TR" sz="2600" dirty="0"/>
              <a:t>önce </a:t>
            </a:r>
            <a:r>
              <a:rPr lang="tr-TR" sz="2600" dirty="0" smtClean="0"/>
              <a:t>doğmuş, </a:t>
            </a:r>
            <a:r>
              <a:rPr lang="tr-TR" sz="2600" dirty="0"/>
              <a:t>1945–1965 arasında doğmuş veya 1965'ten sonra </a:t>
            </a:r>
            <a:r>
              <a:rPr lang="tr-TR" sz="2600" dirty="0" smtClean="0"/>
              <a:t>doğmuş olanlar olarak</a:t>
            </a:r>
          </a:p>
          <a:p>
            <a:r>
              <a:rPr lang="tr-TR" sz="2600" dirty="0" err="1" smtClean="0"/>
              <a:t>Medicaid</a:t>
            </a:r>
            <a:r>
              <a:rPr lang="tr-TR" sz="2600" dirty="0" smtClean="0"/>
              <a:t> kaydı: </a:t>
            </a:r>
            <a:r>
              <a:rPr lang="tr-TR" sz="2600" dirty="0" smtClean="0"/>
              <a:t>var ya da yok şeklinde </a:t>
            </a:r>
            <a:endParaRPr lang="tr-TR" sz="2600" dirty="0" smtClean="0"/>
          </a:p>
          <a:p>
            <a:r>
              <a:rPr lang="tr-TR" sz="2600" dirty="0" smtClean="0"/>
              <a:t>Hastanın </a:t>
            </a:r>
            <a:r>
              <a:rPr lang="tr-TR" sz="2600" dirty="0"/>
              <a:t>ikametgahından kliniğe olan mesafe (mil olarak</a:t>
            </a:r>
            <a:r>
              <a:rPr lang="tr-TR" sz="2600" dirty="0" smtClean="0"/>
              <a:t>), 5 </a:t>
            </a:r>
            <a:r>
              <a:rPr lang="tr-TR" sz="2600" dirty="0"/>
              <a:t>milden </a:t>
            </a:r>
            <a:r>
              <a:rPr lang="tr-TR" sz="2600" dirty="0" smtClean="0"/>
              <a:t>az, </a:t>
            </a:r>
            <a:r>
              <a:rPr lang="tr-TR" sz="2600" dirty="0"/>
              <a:t>5 </a:t>
            </a:r>
            <a:r>
              <a:rPr lang="tr-TR" sz="2600" dirty="0" smtClean="0"/>
              <a:t>-10 mil arası, 10-30 </a:t>
            </a:r>
            <a:r>
              <a:rPr lang="tr-TR" sz="2600" dirty="0"/>
              <a:t>mil arası </a:t>
            </a:r>
            <a:r>
              <a:rPr lang="tr-TR" sz="2600" dirty="0" smtClean="0"/>
              <a:t>veya </a:t>
            </a:r>
            <a:r>
              <a:rPr lang="tr-TR" sz="2600" dirty="0"/>
              <a:t>30 </a:t>
            </a:r>
            <a:r>
              <a:rPr lang="tr-TR" sz="2600" dirty="0" smtClean="0"/>
              <a:t>milden fazla olarak kodlanmış.</a:t>
            </a:r>
          </a:p>
          <a:p>
            <a:endParaRPr lang="tr-TR" dirty="0"/>
          </a:p>
        </p:txBody>
      </p:sp>
    </p:spTree>
    <p:extLst>
      <p:ext uri="{BB962C8B-B14F-4D97-AF65-F5344CB8AC3E}">
        <p14:creationId xmlns:p14="http://schemas.microsoft.com/office/powerpoint/2010/main" val="134098272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METOD</a:t>
            </a:r>
            <a:endParaRPr lang="tr-TR" dirty="0"/>
          </a:p>
        </p:txBody>
      </p:sp>
      <p:sp>
        <p:nvSpPr>
          <p:cNvPr id="3" name="İçerik Yer Tutucusu 2"/>
          <p:cNvSpPr>
            <a:spLocks noGrp="1"/>
          </p:cNvSpPr>
          <p:nvPr>
            <p:ph idx="1"/>
          </p:nvPr>
        </p:nvSpPr>
        <p:spPr/>
        <p:txBody>
          <a:bodyPr/>
          <a:lstStyle/>
          <a:p>
            <a:pPr marL="0" indent="0">
              <a:buNone/>
            </a:pPr>
            <a:r>
              <a:rPr lang="tr-TR" b="1" dirty="0"/>
              <a:t>Diğer Bağımsız Değişkenler</a:t>
            </a:r>
          </a:p>
          <a:p>
            <a:r>
              <a:rPr lang="tr-TR" sz="2600" dirty="0"/>
              <a:t>K</a:t>
            </a:r>
            <a:r>
              <a:rPr lang="tr-TR" sz="2600" dirty="0" smtClean="0"/>
              <a:t>linik değişkenler; </a:t>
            </a:r>
            <a:r>
              <a:rPr lang="tr-TR" sz="2600" dirty="0" err="1" smtClean="0"/>
              <a:t>metabolik</a:t>
            </a:r>
            <a:r>
              <a:rPr lang="tr-TR" sz="2600" dirty="0" smtClean="0"/>
              <a:t> </a:t>
            </a:r>
            <a:r>
              <a:rPr lang="tr-TR" sz="2600" dirty="0"/>
              <a:t>sendrom göstergelerini </a:t>
            </a:r>
            <a:r>
              <a:rPr lang="tr-TR" sz="2600" dirty="0" smtClean="0"/>
              <a:t>(BMI </a:t>
            </a:r>
            <a:r>
              <a:rPr lang="tr-TR" sz="2600" dirty="0"/>
              <a:t>ve </a:t>
            </a:r>
            <a:r>
              <a:rPr lang="tr-TR" sz="2600" dirty="0" err="1" smtClean="0"/>
              <a:t>Hb</a:t>
            </a:r>
            <a:r>
              <a:rPr lang="tr-TR" sz="2600" dirty="0" smtClean="0"/>
              <a:t> </a:t>
            </a:r>
            <a:r>
              <a:rPr lang="tr-TR" sz="2600" dirty="0"/>
              <a:t>A1c) ve diğer </a:t>
            </a:r>
            <a:r>
              <a:rPr lang="tr-TR" sz="2600" dirty="0" err="1"/>
              <a:t>viral</a:t>
            </a:r>
            <a:r>
              <a:rPr lang="tr-TR" sz="2600" dirty="0"/>
              <a:t> enfeksiyonları (HIV) </a:t>
            </a:r>
            <a:r>
              <a:rPr lang="tr-TR" sz="2600" dirty="0" smtClean="0"/>
              <a:t>içeriyormuş. </a:t>
            </a:r>
          </a:p>
          <a:p>
            <a:r>
              <a:rPr lang="tr-TR" sz="2600" dirty="0" smtClean="0"/>
              <a:t>BMI </a:t>
            </a:r>
            <a:r>
              <a:rPr lang="tr-TR" sz="2600" dirty="0"/>
              <a:t>elektronik veri setinden elde </a:t>
            </a:r>
            <a:r>
              <a:rPr lang="tr-TR" sz="2600" dirty="0" smtClean="0"/>
              <a:t>edilerek </a:t>
            </a:r>
            <a:r>
              <a:rPr lang="tr-TR" sz="2600" dirty="0"/>
              <a:t>ve </a:t>
            </a:r>
            <a:r>
              <a:rPr lang="tr-TR" sz="2600" dirty="0" smtClean="0"/>
              <a:t>ikinci anormal karaciğer testinden hemen önce ölçülen </a:t>
            </a:r>
            <a:r>
              <a:rPr lang="tr-TR" sz="2600" dirty="0"/>
              <a:t>boy ve ağırlık kullanılarak </a:t>
            </a:r>
            <a:r>
              <a:rPr lang="tr-TR" sz="2600" dirty="0" smtClean="0"/>
              <a:t>hesaplanmış.</a:t>
            </a:r>
          </a:p>
          <a:p>
            <a:r>
              <a:rPr lang="tr-TR" sz="2600" dirty="0" smtClean="0"/>
              <a:t>Hastalar </a:t>
            </a:r>
            <a:r>
              <a:rPr lang="tr-TR" sz="2600" dirty="0"/>
              <a:t>BMI &gt; 30 kg/cm2 veya BMI ≤30 kg/cm2 olarak kategorize </a:t>
            </a:r>
            <a:r>
              <a:rPr lang="tr-TR" sz="2600" dirty="0" smtClean="0"/>
              <a:t>edilmiş. </a:t>
            </a:r>
            <a:endParaRPr lang="tr-TR" sz="2600" dirty="0"/>
          </a:p>
        </p:txBody>
      </p:sp>
    </p:spTree>
    <p:extLst>
      <p:ext uri="{BB962C8B-B14F-4D97-AF65-F5344CB8AC3E}">
        <p14:creationId xmlns:p14="http://schemas.microsoft.com/office/powerpoint/2010/main" val="177294550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METOD</a:t>
            </a:r>
            <a:endParaRPr lang="tr-TR" dirty="0"/>
          </a:p>
        </p:txBody>
      </p:sp>
      <p:sp>
        <p:nvSpPr>
          <p:cNvPr id="3" name="İçerik Yer Tutucusu 2"/>
          <p:cNvSpPr>
            <a:spLocks noGrp="1"/>
          </p:cNvSpPr>
          <p:nvPr>
            <p:ph idx="1"/>
          </p:nvPr>
        </p:nvSpPr>
        <p:spPr/>
        <p:txBody>
          <a:bodyPr/>
          <a:lstStyle/>
          <a:p>
            <a:pPr marL="0" indent="0">
              <a:buNone/>
            </a:pPr>
            <a:r>
              <a:rPr lang="tr-TR" b="1" dirty="0"/>
              <a:t>Diğer Bağımsız </a:t>
            </a:r>
            <a:r>
              <a:rPr lang="tr-TR" b="1" dirty="0" smtClean="0"/>
              <a:t>Değişkenler</a:t>
            </a:r>
          </a:p>
          <a:p>
            <a:r>
              <a:rPr lang="tr-TR" sz="2600" dirty="0" smtClean="0"/>
              <a:t>İkinci </a:t>
            </a:r>
            <a:r>
              <a:rPr lang="tr-TR" sz="2600" dirty="0"/>
              <a:t>anormal karaciğer testinden hemen önce</a:t>
            </a:r>
            <a:r>
              <a:rPr lang="tr-TR" sz="2600" dirty="0" smtClean="0"/>
              <a:t> </a:t>
            </a:r>
            <a:r>
              <a:rPr lang="tr-TR" sz="2600" dirty="0"/>
              <a:t>Hemoglobin A1c </a:t>
            </a:r>
            <a:r>
              <a:rPr lang="tr-TR" sz="2600" dirty="0" smtClean="0"/>
              <a:t>değerleri</a:t>
            </a:r>
            <a:r>
              <a:rPr lang="tr-TR" sz="2600" dirty="0"/>
              <a:t> </a:t>
            </a:r>
            <a:r>
              <a:rPr lang="tr-TR" sz="2600" dirty="0" smtClean="0"/>
              <a:t>ölçülerek  </a:t>
            </a:r>
            <a:r>
              <a:rPr lang="tr-TR" sz="2600" dirty="0"/>
              <a:t>A1c &lt; %7 veya A1c ≥ %</a:t>
            </a:r>
            <a:r>
              <a:rPr lang="tr-TR" sz="2600" dirty="0" smtClean="0"/>
              <a:t>7 şeklinde kategorize edilmiş</a:t>
            </a:r>
          </a:p>
          <a:p>
            <a:endParaRPr lang="tr-TR" sz="2600" dirty="0" smtClean="0"/>
          </a:p>
          <a:p>
            <a:r>
              <a:rPr lang="tr-TR" sz="2600" dirty="0"/>
              <a:t>HIV enfeksiyonu, pozitif bir HIV Ab (1 veya 2) kanıtı veya çalışma süresi boyunca HIV </a:t>
            </a:r>
            <a:r>
              <a:rPr lang="tr-TR" sz="2600" dirty="0" err="1"/>
              <a:t>viral</a:t>
            </a:r>
            <a:r>
              <a:rPr lang="tr-TR" sz="2600" dirty="0"/>
              <a:t> yükü ile </a:t>
            </a:r>
            <a:r>
              <a:rPr lang="tr-TR" sz="2600" dirty="0" smtClean="0"/>
              <a:t>belirlenerek </a:t>
            </a:r>
            <a:r>
              <a:rPr lang="tr-TR" sz="2600" dirty="0"/>
              <a:t>ikili olarak </a:t>
            </a:r>
            <a:r>
              <a:rPr lang="tr-TR" sz="2600" dirty="0" smtClean="0"/>
              <a:t>kodlanmıştır.</a:t>
            </a:r>
            <a:endParaRPr lang="tr-TR" sz="2600" dirty="0"/>
          </a:p>
        </p:txBody>
      </p:sp>
    </p:spTree>
    <p:extLst>
      <p:ext uri="{BB962C8B-B14F-4D97-AF65-F5344CB8AC3E}">
        <p14:creationId xmlns:p14="http://schemas.microsoft.com/office/powerpoint/2010/main" val="290932409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METOD</a:t>
            </a:r>
            <a:endParaRPr lang="tr-TR" dirty="0"/>
          </a:p>
        </p:txBody>
      </p:sp>
      <p:sp>
        <p:nvSpPr>
          <p:cNvPr id="3" name="İçerik Yer Tutucusu 2"/>
          <p:cNvSpPr>
            <a:spLocks noGrp="1"/>
          </p:cNvSpPr>
          <p:nvPr>
            <p:ph idx="1"/>
          </p:nvPr>
        </p:nvSpPr>
        <p:spPr/>
        <p:txBody>
          <a:bodyPr/>
          <a:lstStyle/>
          <a:p>
            <a:pPr marL="0" indent="0">
              <a:buNone/>
            </a:pPr>
            <a:r>
              <a:rPr lang="tr-TR" b="1" dirty="0"/>
              <a:t>Diğer Bağımsız Değişkenler</a:t>
            </a:r>
          </a:p>
          <a:p>
            <a:r>
              <a:rPr lang="tr-TR" sz="2600" dirty="0" err="1"/>
              <a:t>Komorbidite</a:t>
            </a:r>
            <a:r>
              <a:rPr lang="tr-TR" sz="2600" dirty="0"/>
              <a:t> ve </a:t>
            </a:r>
            <a:r>
              <a:rPr lang="tr-TR" sz="2600" dirty="0" err="1"/>
              <a:t>M</a:t>
            </a:r>
            <a:r>
              <a:rPr lang="tr-TR" sz="2600" dirty="0" err="1" smtClean="0"/>
              <a:t>aruziyet</a:t>
            </a:r>
            <a:r>
              <a:rPr lang="tr-TR" sz="2600" dirty="0" smtClean="0"/>
              <a:t> değişkenleri; </a:t>
            </a:r>
            <a:r>
              <a:rPr lang="tr-TR" sz="2600" dirty="0"/>
              <a:t>anormal karaciğer testleri ve HCV ile ilişkileri göz önüne </a:t>
            </a:r>
            <a:r>
              <a:rPr lang="tr-TR" sz="2600" dirty="0" smtClean="0"/>
              <a:t>alındığında tütün kullanımı, hipertansiyon, </a:t>
            </a:r>
            <a:r>
              <a:rPr lang="tr-TR" sz="2600" dirty="0" err="1" smtClean="0"/>
              <a:t>hiperlipidemi</a:t>
            </a:r>
            <a:r>
              <a:rPr lang="tr-TR" sz="2600" dirty="0" smtClean="0"/>
              <a:t>, uyuşturucu </a:t>
            </a:r>
            <a:r>
              <a:rPr lang="tr-TR" sz="2600" dirty="0"/>
              <a:t>ve alkol kötüye kullanımı </a:t>
            </a:r>
            <a:r>
              <a:rPr lang="tr-TR" sz="2600" dirty="0" smtClean="0"/>
              <a:t>olarak belirlenmiştir.</a:t>
            </a:r>
          </a:p>
          <a:p>
            <a:endParaRPr lang="tr-TR" sz="2600" dirty="0" smtClean="0"/>
          </a:p>
          <a:p>
            <a:r>
              <a:rPr lang="tr-TR" sz="2600" dirty="0" smtClean="0"/>
              <a:t>Tütün </a:t>
            </a:r>
            <a:r>
              <a:rPr lang="tr-TR" sz="2600" dirty="0"/>
              <a:t>kullanımı, </a:t>
            </a:r>
            <a:r>
              <a:rPr lang="tr-TR" sz="2600" dirty="0" smtClean="0"/>
              <a:t>herhangi bir zamanda </a:t>
            </a:r>
            <a:r>
              <a:rPr lang="tr-TR" sz="2600" dirty="0"/>
              <a:t>tütün kullandığını bildirenler ve hiç </a:t>
            </a:r>
            <a:r>
              <a:rPr lang="tr-TR" sz="2600" dirty="0" smtClean="0"/>
              <a:t>kullanmadığını bildirenler </a:t>
            </a:r>
            <a:r>
              <a:rPr lang="tr-TR" sz="2600" dirty="0"/>
              <a:t>olarak ikiye ayrılarak kodlanmıştır</a:t>
            </a:r>
            <a:r>
              <a:rPr lang="tr-TR" sz="2600" dirty="0" smtClean="0"/>
              <a:t>.</a:t>
            </a:r>
          </a:p>
        </p:txBody>
      </p:sp>
    </p:spTree>
    <p:extLst>
      <p:ext uri="{BB962C8B-B14F-4D97-AF65-F5344CB8AC3E}">
        <p14:creationId xmlns:p14="http://schemas.microsoft.com/office/powerpoint/2010/main" val="81818497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METOD</a:t>
            </a:r>
            <a:endParaRPr lang="tr-TR" dirty="0"/>
          </a:p>
        </p:txBody>
      </p:sp>
      <p:sp>
        <p:nvSpPr>
          <p:cNvPr id="3" name="İçerik Yer Tutucusu 2"/>
          <p:cNvSpPr>
            <a:spLocks noGrp="1"/>
          </p:cNvSpPr>
          <p:nvPr>
            <p:ph idx="1"/>
          </p:nvPr>
        </p:nvSpPr>
        <p:spPr/>
        <p:txBody>
          <a:bodyPr/>
          <a:lstStyle/>
          <a:p>
            <a:pPr marL="0" indent="0">
              <a:buNone/>
            </a:pPr>
            <a:r>
              <a:rPr lang="tr-TR" b="1" dirty="0"/>
              <a:t>Diğer Bağımsız Değişkenler</a:t>
            </a:r>
          </a:p>
          <a:p>
            <a:r>
              <a:rPr lang="tr-TR" sz="2600" dirty="0" smtClean="0"/>
              <a:t>Hipertansiyon </a:t>
            </a:r>
            <a:r>
              <a:rPr lang="tr-TR" sz="2600" dirty="0"/>
              <a:t>ve </a:t>
            </a:r>
            <a:r>
              <a:rPr lang="tr-TR" sz="2600" dirty="0" err="1" smtClean="0"/>
              <a:t>hiperlipidemi</a:t>
            </a:r>
            <a:r>
              <a:rPr lang="tr-TR" sz="2600" dirty="0" smtClean="0"/>
              <a:t>, </a:t>
            </a:r>
            <a:r>
              <a:rPr lang="tr-TR" sz="2600" dirty="0" err="1" smtClean="0"/>
              <a:t>metobolik</a:t>
            </a:r>
            <a:r>
              <a:rPr lang="tr-TR" sz="2600" dirty="0" smtClean="0"/>
              <a:t> </a:t>
            </a:r>
            <a:r>
              <a:rPr lang="tr-TR" sz="2600" dirty="0"/>
              <a:t>sendrom ve </a:t>
            </a:r>
            <a:r>
              <a:rPr lang="tr-TR" sz="2600" dirty="0" err="1" smtClean="0"/>
              <a:t>non</a:t>
            </a:r>
            <a:r>
              <a:rPr lang="tr-TR" sz="2600" dirty="0" smtClean="0"/>
              <a:t>-alkolik </a:t>
            </a:r>
            <a:r>
              <a:rPr lang="tr-TR" sz="2600" dirty="0"/>
              <a:t>yağlı karaciğer </a:t>
            </a:r>
            <a:r>
              <a:rPr lang="tr-TR" sz="2600" dirty="0" smtClean="0"/>
              <a:t>hastalığı </a:t>
            </a:r>
            <a:r>
              <a:rPr lang="tr-TR" sz="2600" dirty="0"/>
              <a:t>HCV </a:t>
            </a:r>
            <a:r>
              <a:rPr lang="tr-TR" sz="2600" dirty="0" smtClean="0"/>
              <a:t>Ab </a:t>
            </a:r>
            <a:r>
              <a:rPr lang="tr-TR" sz="2600" dirty="0"/>
              <a:t>ile </a:t>
            </a:r>
            <a:r>
              <a:rPr lang="tr-TR" sz="2600" dirty="0" smtClean="0"/>
              <a:t>ilişkili olabileceği için seçilmiştir.</a:t>
            </a:r>
          </a:p>
          <a:p>
            <a:r>
              <a:rPr lang="tr-TR" sz="2600" dirty="0"/>
              <a:t>Uyuşturucu ve alkol kötüye kullanımı varlığı hastaların sahip oldukları  ICD-9/10 kodları ile </a:t>
            </a:r>
            <a:r>
              <a:rPr lang="tr-TR" sz="2600" dirty="0" smtClean="0"/>
              <a:t>belirlenmiştir.</a:t>
            </a:r>
          </a:p>
          <a:p>
            <a:r>
              <a:rPr lang="tr-TR" sz="2600" dirty="0" err="1" smtClean="0"/>
              <a:t>Komorbiditeler</a:t>
            </a:r>
            <a:r>
              <a:rPr lang="tr-TR" sz="2600" dirty="0"/>
              <a:t>, bir </a:t>
            </a:r>
            <a:r>
              <a:rPr lang="tr-TR" sz="2600" dirty="0" err="1"/>
              <a:t>Elixhauser</a:t>
            </a:r>
            <a:r>
              <a:rPr lang="tr-TR" sz="2600" dirty="0"/>
              <a:t> </a:t>
            </a:r>
            <a:r>
              <a:rPr lang="tr-TR" sz="2600" dirty="0" err="1"/>
              <a:t>komorbidite</a:t>
            </a:r>
            <a:r>
              <a:rPr lang="tr-TR" sz="2600" dirty="0"/>
              <a:t> kodlama algoritması kullanılarak ICD-9/10 kodları ile </a:t>
            </a:r>
            <a:r>
              <a:rPr lang="tr-TR" sz="2600" dirty="0" smtClean="0"/>
              <a:t>tanımlanmış </a:t>
            </a:r>
            <a:r>
              <a:rPr lang="tr-TR" sz="2600" dirty="0"/>
              <a:t>ve ikili </a:t>
            </a:r>
            <a:r>
              <a:rPr lang="tr-TR" sz="2600" dirty="0" smtClean="0"/>
              <a:t>değişken olarak belirlenmiştir. </a:t>
            </a:r>
          </a:p>
        </p:txBody>
      </p:sp>
    </p:spTree>
    <p:extLst>
      <p:ext uri="{BB962C8B-B14F-4D97-AF65-F5344CB8AC3E}">
        <p14:creationId xmlns:p14="http://schemas.microsoft.com/office/powerpoint/2010/main" val="266473068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METOD</a:t>
            </a:r>
            <a:endParaRPr lang="tr-TR" dirty="0"/>
          </a:p>
        </p:txBody>
      </p:sp>
      <p:sp>
        <p:nvSpPr>
          <p:cNvPr id="3" name="İçerik Yer Tutucusu 2"/>
          <p:cNvSpPr>
            <a:spLocks noGrp="1"/>
          </p:cNvSpPr>
          <p:nvPr>
            <p:ph idx="1"/>
          </p:nvPr>
        </p:nvSpPr>
        <p:spPr/>
        <p:txBody>
          <a:bodyPr/>
          <a:lstStyle/>
          <a:p>
            <a:pPr marL="0" indent="0">
              <a:buNone/>
            </a:pPr>
            <a:r>
              <a:rPr lang="tr-TR" b="1" dirty="0"/>
              <a:t>Diğer Bağımsız Değişkenler</a:t>
            </a:r>
          </a:p>
          <a:p>
            <a:r>
              <a:rPr lang="tr-TR" sz="2600" dirty="0" err="1"/>
              <a:t>CDC'nin</a:t>
            </a:r>
            <a:r>
              <a:rPr lang="tr-TR" sz="2600" dirty="0"/>
              <a:t> doğum </a:t>
            </a:r>
            <a:r>
              <a:rPr lang="tr-TR" sz="2600" dirty="0" err="1"/>
              <a:t>kohort</a:t>
            </a:r>
            <a:r>
              <a:rPr lang="tr-TR" sz="2600" dirty="0"/>
              <a:t> tavsiyesi ile anormal karaciğer testleri olan hastalarda HCV testi arasındaki potansiyel ilişkiyi değerlendirmek </a:t>
            </a:r>
            <a:r>
              <a:rPr lang="tr-TR" sz="2600" dirty="0" smtClean="0"/>
              <a:t>için </a:t>
            </a:r>
            <a:r>
              <a:rPr lang="tr-TR" sz="2600" dirty="0"/>
              <a:t> </a:t>
            </a:r>
            <a:r>
              <a:rPr lang="tr-TR" sz="2600" dirty="0" smtClean="0"/>
              <a:t>      Yıl </a:t>
            </a:r>
            <a:r>
              <a:rPr lang="tr-TR" sz="2600" dirty="0"/>
              <a:t>≥ 2014 (2012'de yayımlandıktan sonra 1 yıllık klinik uygulama çevirisine izin vererek) </a:t>
            </a:r>
            <a:r>
              <a:rPr lang="tr-TR" sz="2600" dirty="0" smtClean="0"/>
              <a:t>değişkeni oluşturulmuş. </a:t>
            </a:r>
          </a:p>
          <a:p>
            <a:r>
              <a:rPr lang="tr-TR" sz="2600" dirty="0" smtClean="0"/>
              <a:t>Bu </a:t>
            </a:r>
            <a:r>
              <a:rPr lang="tr-TR" sz="2600" dirty="0"/>
              <a:t>değişken, 1 Ocak 2014'ten önce veya sonra </a:t>
            </a:r>
            <a:r>
              <a:rPr lang="tr-TR" sz="2600" dirty="0" smtClean="0"/>
              <a:t>bakılan </a:t>
            </a:r>
            <a:r>
              <a:rPr lang="tr-TR" sz="2600" dirty="0"/>
              <a:t>2 ardışık anormal karaciğer </a:t>
            </a:r>
            <a:r>
              <a:rPr lang="tr-TR" sz="2600" dirty="0" smtClean="0"/>
              <a:t>testi şeklinde ikili değişken olarak belirlenmiştir.</a:t>
            </a:r>
            <a:endParaRPr lang="tr-TR" sz="2600" dirty="0"/>
          </a:p>
          <a:p>
            <a:endParaRPr lang="tr-TR" dirty="0"/>
          </a:p>
        </p:txBody>
      </p:sp>
    </p:spTree>
    <p:extLst>
      <p:ext uri="{BB962C8B-B14F-4D97-AF65-F5344CB8AC3E}">
        <p14:creationId xmlns:p14="http://schemas.microsoft.com/office/powerpoint/2010/main" val="270219763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METOD</a:t>
            </a:r>
            <a:endParaRPr lang="tr-TR" dirty="0"/>
          </a:p>
        </p:txBody>
      </p:sp>
      <p:sp>
        <p:nvSpPr>
          <p:cNvPr id="3" name="İçerik Yer Tutucusu 2"/>
          <p:cNvSpPr>
            <a:spLocks noGrp="1"/>
          </p:cNvSpPr>
          <p:nvPr>
            <p:ph idx="1"/>
          </p:nvPr>
        </p:nvSpPr>
        <p:spPr/>
        <p:txBody>
          <a:bodyPr/>
          <a:lstStyle/>
          <a:p>
            <a:pPr marL="0" indent="0">
              <a:buNone/>
            </a:pPr>
            <a:r>
              <a:rPr lang="tr-TR" b="1" dirty="0"/>
              <a:t>Veri K</a:t>
            </a:r>
            <a:r>
              <a:rPr lang="tr-TR" b="1" dirty="0" smtClean="0"/>
              <a:t>aynakları</a:t>
            </a:r>
            <a:endParaRPr lang="tr-TR" dirty="0"/>
          </a:p>
          <a:p>
            <a:r>
              <a:rPr lang="tr-TR" sz="2600" dirty="0" smtClean="0"/>
              <a:t>Tüm </a:t>
            </a:r>
            <a:r>
              <a:rPr lang="tr-TR" sz="2600" dirty="0"/>
              <a:t>veriler </a:t>
            </a:r>
            <a:r>
              <a:rPr lang="tr-TR" sz="2600" dirty="0" err="1"/>
              <a:t>Medical</a:t>
            </a:r>
            <a:r>
              <a:rPr lang="tr-TR" sz="2600" dirty="0"/>
              <a:t> </a:t>
            </a:r>
            <a:r>
              <a:rPr lang="tr-TR" sz="2600" dirty="0" err="1"/>
              <a:t>University</a:t>
            </a:r>
            <a:r>
              <a:rPr lang="tr-TR" sz="2600" dirty="0"/>
              <a:t> </a:t>
            </a:r>
            <a:r>
              <a:rPr lang="tr-TR" sz="2600" dirty="0" err="1"/>
              <a:t>Hospital</a:t>
            </a:r>
            <a:r>
              <a:rPr lang="tr-TR" sz="2600" dirty="0"/>
              <a:t> </a:t>
            </a:r>
            <a:r>
              <a:rPr lang="tr-TR" sz="2600" dirty="0" err="1"/>
              <a:t>Authority</a:t>
            </a:r>
            <a:r>
              <a:rPr lang="tr-TR" sz="2600" dirty="0"/>
              <a:t> Enterprise ve EPIC© (EPIC </a:t>
            </a:r>
            <a:r>
              <a:rPr lang="tr-TR" sz="2600" dirty="0" err="1"/>
              <a:t>Systems</a:t>
            </a:r>
            <a:r>
              <a:rPr lang="tr-TR" sz="2600" dirty="0"/>
              <a:t> Corporation, WI) </a:t>
            </a:r>
            <a:r>
              <a:rPr lang="tr-TR" sz="2600" dirty="0" err="1"/>
              <a:t>Clarity</a:t>
            </a:r>
            <a:r>
              <a:rPr lang="tr-TR" sz="2600" dirty="0"/>
              <a:t> </a:t>
            </a:r>
            <a:r>
              <a:rPr lang="tr-TR" sz="2600" dirty="0" err="1"/>
              <a:t>veritabanlarından</a:t>
            </a:r>
            <a:r>
              <a:rPr lang="tr-TR" sz="2600" dirty="0"/>
              <a:t> </a:t>
            </a:r>
            <a:r>
              <a:rPr lang="tr-TR" sz="2600" dirty="0" smtClean="0"/>
              <a:t>gelmekteymiş. </a:t>
            </a:r>
          </a:p>
          <a:p>
            <a:endParaRPr lang="tr-TR" sz="2600" dirty="0" smtClean="0"/>
          </a:p>
          <a:p>
            <a:r>
              <a:rPr lang="tr-TR" sz="2600" dirty="0" smtClean="0"/>
              <a:t>Çalışma </a:t>
            </a:r>
            <a:r>
              <a:rPr lang="tr-TR" sz="2600" dirty="0"/>
              <a:t>süresi boyunca </a:t>
            </a:r>
            <a:r>
              <a:rPr lang="tr-TR" sz="2600" dirty="0" err="1"/>
              <a:t>MUSC'de</a:t>
            </a:r>
            <a:r>
              <a:rPr lang="tr-TR" sz="2600" dirty="0"/>
              <a:t> ayaktan, acil serviste ve yatan hasta ortamlarında elde edilen klinik, laboratuvar ve demografik </a:t>
            </a:r>
            <a:r>
              <a:rPr lang="tr-TR" sz="2600" dirty="0" smtClean="0"/>
              <a:t>veriler, </a:t>
            </a:r>
            <a:r>
              <a:rPr lang="tr-TR" sz="2600" dirty="0"/>
              <a:t>ICD-9/10 kodlaması, elektronik kayıt içinde tutarlı bir şekilde yapılandırılmış bir biçimde </a:t>
            </a:r>
            <a:r>
              <a:rPr lang="tr-TR" sz="2600" dirty="0" smtClean="0"/>
              <a:t>bulunmaktaymış.</a:t>
            </a:r>
            <a:endParaRPr lang="tr-TR" sz="2600" dirty="0"/>
          </a:p>
          <a:p>
            <a:endParaRPr lang="tr-TR" dirty="0"/>
          </a:p>
        </p:txBody>
      </p:sp>
    </p:spTree>
    <p:extLst>
      <p:ext uri="{BB962C8B-B14F-4D97-AF65-F5344CB8AC3E}">
        <p14:creationId xmlns:p14="http://schemas.microsoft.com/office/powerpoint/2010/main" val="90535375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METOD</a:t>
            </a:r>
            <a:endParaRPr lang="tr-TR" dirty="0"/>
          </a:p>
        </p:txBody>
      </p:sp>
      <p:sp>
        <p:nvSpPr>
          <p:cNvPr id="3" name="İçerik Yer Tutucusu 2"/>
          <p:cNvSpPr>
            <a:spLocks noGrp="1"/>
          </p:cNvSpPr>
          <p:nvPr>
            <p:ph idx="1"/>
          </p:nvPr>
        </p:nvSpPr>
        <p:spPr/>
        <p:txBody>
          <a:bodyPr/>
          <a:lstStyle/>
          <a:p>
            <a:pPr marL="0" indent="0">
              <a:buNone/>
            </a:pPr>
            <a:r>
              <a:rPr lang="tr-TR" b="1" dirty="0" smtClean="0"/>
              <a:t>Analiz</a:t>
            </a:r>
          </a:p>
          <a:p>
            <a:r>
              <a:rPr lang="tr-TR" sz="2600" dirty="0"/>
              <a:t>Tüm hastalar, 2 ardışık anormal karaciğer testinden ikincisinin klinik </a:t>
            </a:r>
            <a:r>
              <a:rPr lang="tr-TR" sz="2600" dirty="0" err="1"/>
              <a:t>paterni</a:t>
            </a:r>
            <a:r>
              <a:rPr lang="tr-TR" sz="2600" dirty="0"/>
              <a:t> ile </a:t>
            </a:r>
            <a:r>
              <a:rPr lang="tr-TR" sz="2600" dirty="0" err="1" smtClean="0"/>
              <a:t>kolestatik</a:t>
            </a:r>
            <a:r>
              <a:rPr lang="tr-TR" sz="2600" dirty="0"/>
              <a:t>, </a:t>
            </a:r>
            <a:r>
              <a:rPr lang="tr-TR" sz="2600" dirty="0" err="1"/>
              <a:t>hepatoselüler</a:t>
            </a:r>
            <a:r>
              <a:rPr lang="tr-TR" sz="2600" dirty="0"/>
              <a:t> veya </a:t>
            </a:r>
            <a:r>
              <a:rPr lang="tr-TR" sz="2600" dirty="0" smtClean="0"/>
              <a:t>karışık olarak kategorize edilmiştir.</a:t>
            </a:r>
          </a:p>
          <a:p>
            <a:r>
              <a:rPr lang="tr-TR" sz="2600" dirty="0" smtClean="0"/>
              <a:t>Analizdeki </a:t>
            </a:r>
            <a:r>
              <a:rPr lang="tr-TR" sz="2600" dirty="0"/>
              <a:t>takip, </a:t>
            </a:r>
            <a:r>
              <a:rPr lang="tr-TR" sz="2600" dirty="0" err="1"/>
              <a:t>kohortun</a:t>
            </a:r>
            <a:r>
              <a:rPr lang="tr-TR" sz="2600" dirty="0"/>
              <a:t> dahil edildiği </a:t>
            </a:r>
            <a:r>
              <a:rPr lang="tr-TR" sz="2600" dirty="0" smtClean="0"/>
              <a:t>zamandan, </a:t>
            </a:r>
            <a:r>
              <a:rPr lang="tr-TR" sz="2600" dirty="0"/>
              <a:t>ikinci anormal karaciğer testinden sonraki 365 güne ya da çalışma süresinin sonuna (30 Eylül 2016) kadar uzanmıştır. </a:t>
            </a:r>
            <a:endParaRPr lang="tr-TR" sz="2600" dirty="0" smtClean="0"/>
          </a:p>
          <a:p>
            <a:r>
              <a:rPr lang="tr-TR" sz="2600" dirty="0" smtClean="0"/>
              <a:t>Çalışma </a:t>
            </a:r>
            <a:r>
              <a:rPr lang="tr-TR" sz="2600" dirty="0"/>
              <a:t>süresinin bu sonucu, 30 Eylül 2015'e kadar ikinci bir anormal karaciğer testi olan hastalarda HCV Ab testi için en az 1 yıl süre tanımıştır. </a:t>
            </a:r>
          </a:p>
          <a:p>
            <a:endParaRPr lang="tr-TR" dirty="0"/>
          </a:p>
        </p:txBody>
      </p:sp>
    </p:spTree>
    <p:extLst>
      <p:ext uri="{BB962C8B-B14F-4D97-AF65-F5344CB8AC3E}">
        <p14:creationId xmlns:p14="http://schemas.microsoft.com/office/powerpoint/2010/main" val="32596214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GİRİŞ</a:t>
            </a:r>
            <a:endParaRPr lang="tr-TR" dirty="0"/>
          </a:p>
        </p:txBody>
      </p:sp>
      <p:sp>
        <p:nvSpPr>
          <p:cNvPr id="3" name="İçerik Yer Tutucusu 2"/>
          <p:cNvSpPr>
            <a:spLocks noGrp="1"/>
          </p:cNvSpPr>
          <p:nvPr>
            <p:ph idx="1"/>
          </p:nvPr>
        </p:nvSpPr>
        <p:spPr/>
        <p:txBody>
          <a:bodyPr>
            <a:normAutofit fontScale="92500"/>
          </a:bodyPr>
          <a:lstStyle/>
          <a:p>
            <a:r>
              <a:rPr lang="tr-TR" dirty="0" smtClean="0"/>
              <a:t>Hepatit C enfeksiyonuyla: yılda </a:t>
            </a:r>
            <a:r>
              <a:rPr lang="tr-TR" dirty="0"/>
              <a:t>2.4-3.5 milyon Amerikalı </a:t>
            </a:r>
            <a:r>
              <a:rPr lang="tr-TR" dirty="0" err="1" smtClean="0"/>
              <a:t>enfekte</a:t>
            </a:r>
            <a:r>
              <a:rPr lang="tr-TR" dirty="0" smtClean="0"/>
              <a:t> olmakta, </a:t>
            </a:r>
          </a:p>
          <a:p>
            <a:endParaRPr lang="tr-TR" dirty="0" smtClean="0"/>
          </a:p>
          <a:p>
            <a:r>
              <a:rPr lang="tr-TR" dirty="0"/>
              <a:t>Y</a:t>
            </a:r>
            <a:r>
              <a:rPr lang="tr-TR" dirty="0" smtClean="0"/>
              <a:t>aklaşık 19.000 kişi  </a:t>
            </a:r>
            <a:r>
              <a:rPr lang="tr-TR" dirty="0"/>
              <a:t>HCV ile ilişkili ölümle </a:t>
            </a:r>
            <a:r>
              <a:rPr lang="tr-TR" dirty="0" smtClean="0"/>
              <a:t>ilişkilendirilmektedir. </a:t>
            </a:r>
          </a:p>
          <a:p>
            <a:endParaRPr lang="tr-TR" dirty="0" smtClean="0"/>
          </a:p>
          <a:p>
            <a:r>
              <a:rPr lang="tr-TR" dirty="0" smtClean="0"/>
              <a:t>Bu veriler göz önüne alındığında Hepatit C enfeksiyonunun önemli </a:t>
            </a:r>
            <a:r>
              <a:rPr lang="tr-TR" dirty="0" err="1" smtClean="0"/>
              <a:t>morbidite</a:t>
            </a:r>
            <a:r>
              <a:rPr lang="tr-TR" dirty="0" smtClean="0"/>
              <a:t> ve </a:t>
            </a:r>
            <a:r>
              <a:rPr lang="tr-TR" dirty="0" err="1" smtClean="0"/>
              <a:t>mortalite</a:t>
            </a:r>
            <a:r>
              <a:rPr lang="tr-TR" dirty="0" smtClean="0"/>
              <a:t>  ile ilişkili olduğu ortadadır.</a:t>
            </a:r>
          </a:p>
          <a:p>
            <a:endParaRPr lang="tr-TR" dirty="0" smtClean="0"/>
          </a:p>
          <a:p>
            <a:endParaRPr lang="tr-TR" dirty="0" smtClean="0"/>
          </a:p>
          <a:p>
            <a:pPr marL="0" indent="0">
              <a:buNone/>
            </a:pPr>
            <a:r>
              <a:rPr lang="tr-TR" dirty="0" smtClean="0"/>
              <a:t> </a:t>
            </a:r>
            <a:endParaRPr lang="tr-TR" dirty="0"/>
          </a:p>
        </p:txBody>
      </p:sp>
    </p:spTree>
    <p:extLst>
      <p:ext uri="{BB962C8B-B14F-4D97-AF65-F5344CB8AC3E}">
        <p14:creationId xmlns:p14="http://schemas.microsoft.com/office/powerpoint/2010/main" val="337014985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METOD</a:t>
            </a:r>
            <a:endParaRPr lang="tr-TR" dirty="0"/>
          </a:p>
        </p:txBody>
      </p:sp>
      <p:sp>
        <p:nvSpPr>
          <p:cNvPr id="3" name="İçerik Yer Tutucusu 2"/>
          <p:cNvSpPr>
            <a:spLocks noGrp="1"/>
          </p:cNvSpPr>
          <p:nvPr>
            <p:ph idx="1"/>
          </p:nvPr>
        </p:nvSpPr>
        <p:spPr/>
        <p:txBody>
          <a:bodyPr/>
          <a:lstStyle/>
          <a:p>
            <a:pPr marL="0" indent="0">
              <a:buNone/>
            </a:pPr>
            <a:r>
              <a:rPr lang="tr-TR" b="1" dirty="0"/>
              <a:t>Analiz</a:t>
            </a:r>
          </a:p>
          <a:p>
            <a:r>
              <a:rPr lang="tr-TR" sz="2600" dirty="0" err="1" smtClean="0"/>
              <a:t>Fisher</a:t>
            </a:r>
            <a:r>
              <a:rPr lang="tr-TR" sz="2600" dirty="0" smtClean="0"/>
              <a:t> </a:t>
            </a:r>
            <a:r>
              <a:rPr lang="tr-TR" sz="2600" dirty="0"/>
              <a:t>testi kullanılarak </a:t>
            </a:r>
            <a:r>
              <a:rPr lang="tr-TR" sz="2600" dirty="0" smtClean="0"/>
              <a:t>bağımsız </a:t>
            </a:r>
            <a:r>
              <a:rPr lang="tr-TR" sz="2600" dirty="0"/>
              <a:t>kategorik değişkenlerin tek değişkenli analizi </a:t>
            </a:r>
            <a:r>
              <a:rPr lang="tr-TR" sz="2600" dirty="0" smtClean="0"/>
              <a:t>yapılmış.</a:t>
            </a:r>
          </a:p>
          <a:p>
            <a:r>
              <a:rPr lang="tr-TR" sz="2600" dirty="0" smtClean="0"/>
              <a:t>Bir </a:t>
            </a:r>
            <a:r>
              <a:rPr lang="tr-TR" sz="2600" dirty="0"/>
              <a:t>HCV Ab sonucunun bağımlı </a:t>
            </a:r>
            <a:r>
              <a:rPr lang="tr-TR" sz="2600" dirty="0" smtClean="0"/>
              <a:t>değişkenleri </a:t>
            </a:r>
            <a:r>
              <a:rPr lang="tr-TR" sz="2600" dirty="0"/>
              <a:t>için çok değişkenli bir lojistik regresyon modeli </a:t>
            </a:r>
            <a:r>
              <a:rPr lang="tr-TR" sz="2600" dirty="0" smtClean="0"/>
              <a:t>geliştirilmiş. </a:t>
            </a:r>
          </a:p>
          <a:p>
            <a:r>
              <a:rPr lang="tr-TR" sz="2600" dirty="0" smtClean="0"/>
              <a:t>Hastanın </a:t>
            </a:r>
            <a:r>
              <a:rPr lang="tr-TR" sz="2600" dirty="0"/>
              <a:t>test edilmiş olması koşuluna bağlı olarak, pozitif bir HCV Ab testinin sonucu için çok değişkenli bir lojistik regresyon modeli kullanılarak  bir analiz </a:t>
            </a:r>
            <a:r>
              <a:rPr lang="tr-TR" sz="2600" dirty="0" smtClean="0"/>
              <a:t>yapılmıştır. </a:t>
            </a:r>
            <a:endParaRPr lang="tr-TR" sz="2600" dirty="0"/>
          </a:p>
        </p:txBody>
      </p:sp>
    </p:spTree>
    <p:extLst>
      <p:ext uri="{BB962C8B-B14F-4D97-AF65-F5344CB8AC3E}">
        <p14:creationId xmlns:p14="http://schemas.microsoft.com/office/powerpoint/2010/main" val="208925624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METOD</a:t>
            </a:r>
            <a:endParaRPr lang="tr-TR" dirty="0"/>
          </a:p>
        </p:txBody>
      </p:sp>
      <p:sp>
        <p:nvSpPr>
          <p:cNvPr id="3" name="İçerik Yer Tutucusu 2"/>
          <p:cNvSpPr>
            <a:spLocks noGrp="1"/>
          </p:cNvSpPr>
          <p:nvPr>
            <p:ph idx="1"/>
          </p:nvPr>
        </p:nvSpPr>
        <p:spPr/>
        <p:txBody>
          <a:bodyPr/>
          <a:lstStyle/>
          <a:p>
            <a:pPr marL="0" indent="0">
              <a:buNone/>
            </a:pPr>
            <a:r>
              <a:rPr lang="tr-TR" b="1" dirty="0"/>
              <a:t>Analiz</a:t>
            </a:r>
          </a:p>
          <a:p>
            <a:r>
              <a:rPr lang="tr-TR" sz="2600" dirty="0"/>
              <a:t>Modellerdeki değişkenler çoklu doğrusal bağlantı için test edilmiştir.</a:t>
            </a:r>
          </a:p>
          <a:p>
            <a:r>
              <a:rPr lang="tr-TR" sz="2600" dirty="0"/>
              <a:t>Anormal karaciğer testleri olan hastalarda CDC kılavuzları ile HCV testi arasındaki ilişkiyi anlamak için, HCV testi yapılan hastaların oranları doğum </a:t>
            </a:r>
            <a:r>
              <a:rPr lang="tr-TR" sz="2600" dirty="0" err="1"/>
              <a:t>kohortuna</a:t>
            </a:r>
            <a:r>
              <a:rPr lang="tr-TR" sz="2600" dirty="0"/>
              <a:t> ve tavsiyenin konusuyla ilişkisine göre </a:t>
            </a:r>
            <a:r>
              <a:rPr lang="tr-TR" sz="2600" dirty="0" smtClean="0"/>
              <a:t>karşılaştırılmış.</a:t>
            </a:r>
            <a:endParaRPr lang="tr-TR" sz="2600" dirty="0"/>
          </a:p>
          <a:p>
            <a:r>
              <a:rPr lang="tr-TR" sz="2600" dirty="0"/>
              <a:t>İstatistiksel analiz için SAS versiyon 9.3 (</a:t>
            </a:r>
            <a:r>
              <a:rPr lang="tr-TR" sz="2600" dirty="0" err="1"/>
              <a:t>Cary</a:t>
            </a:r>
            <a:r>
              <a:rPr lang="tr-TR" sz="2600" dirty="0"/>
              <a:t>, NC) </a:t>
            </a:r>
            <a:r>
              <a:rPr lang="tr-TR" sz="2600" dirty="0" smtClean="0"/>
              <a:t>kullanılmıştır.</a:t>
            </a:r>
            <a:endParaRPr lang="tr-TR" sz="2600" dirty="0"/>
          </a:p>
          <a:p>
            <a:endParaRPr lang="tr-TR" dirty="0"/>
          </a:p>
        </p:txBody>
      </p:sp>
    </p:spTree>
    <p:extLst>
      <p:ext uri="{BB962C8B-B14F-4D97-AF65-F5344CB8AC3E}">
        <p14:creationId xmlns:p14="http://schemas.microsoft.com/office/powerpoint/2010/main" val="301216326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pic>
        <p:nvPicPr>
          <p:cNvPr id="4" name="İçerik Yer Tutucusu 3"/>
          <p:cNvPicPr>
            <a:picLocks noGrp="1" noChangeAspect="1"/>
          </p:cNvPicPr>
          <p:nvPr>
            <p:ph idx="1"/>
          </p:nvPr>
        </p:nvPicPr>
        <p:blipFill>
          <a:blip r:embed="rId2"/>
          <a:stretch>
            <a:fillRect/>
          </a:stretch>
        </p:blipFill>
        <p:spPr>
          <a:xfrm>
            <a:off x="838200" y="0"/>
            <a:ext cx="9916236" cy="6857999"/>
          </a:xfrm>
          <a:prstGeom prst="rect">
            <a:avLst/>
          </a:prstGeom>
        </p:spPr>
      </p:pic>
    </p:spTree>
    <p:extLst>
      <p:ext uri="{BB962C8B-B14F-4D97-AF65-F5344CB8AC3E}">
        <p14:creationId xmlns:p14="http://schemas.microsoft.com/office/powerpoint/2010/main" val="109020861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BULGULAR</a:t>
            </a:r>
            <a:endParaRPr lang="tr-TR" dirty="0"/>
          </a:p>
        </p:txBody>
      </p:sp>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 y="0"/>
            <a:ext cx="12192000" cy="6858000"/>
          </a:xfrm>
        </p:spPr>
      </p:pic>
    </p:spTree>
    <p:extLst>
      <p:ext uri="{BB962C8B-B14F-4D97-AF65-F5344CB8AC3E}">
        <p14:creationId xmlns:p14="http://schemas.microsoft.com/office/powerpoint/2010/main" val="368136844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BULGULAR</a:t>
            </a:r>
            <a:endParaRPr lang="tr-TR" dirty="0"/>
          </a:p>
        </p:txBody>
      </p:sp>
      <p:sp>
        <p:nvSpPr>
          <p:cNvPr id="3" name="İçerik Yer Tutucusu 2"/>
          <p:cNvSpPr>
            <a:spLocks noGrp="1"/>
          </p:cNvSpPr>
          <p:nvPr>
            <p:ph idx="1"/>
          </p:nvPr>
        </p:nvSpPr>
        <p:spPr/>
        <p:txBody>
          <a:bodyPr/>
          <a:lstStyle/>
          <a:p>
            <a:endParaRPr lang="tr-TR"/>
          </a:p>
        </p:txBody>
      </p:sp>
      <p:pic>
        <p:nvPicPr>
          <p:cNvPr id="5" name="Resim 4"/>
          <p:cNvPicPr>
            <a:picLocks noChangeAspect="1"/>
          </p:cNvPicPr>
          <p:nvPr/>
        </p:nvPicPr>
        <p:blipFill>
          <a:blip r:embed="rId2"/>
          <a:stretch>
            <a:fillRect/>
          </a:stretch>
        </p:blipFill>
        <p:spPr>
          <a:xfrm>
            <a:off x="1" y="0"/>
            <a:ext cx="12192000" cy="6857999"/>
          </a:xfrm>
          <a:prstGeom prst="rect">
            <a:avLst/>
          </a:prstGeom>
        </p:spPr>
      </p:pic>
    </p:spTree>
    <p:extLst>
      <p:ext uri="{BB962C8B-B14F-4D97-AF65-F5344CB8AC3E}">
        <p14:creationId xmlns:p14="http://schemas.microsoft.com/office/powerpoint/2010/main" val="181881998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BULGULAR</a:t>
            </a:r>
            <a:endParaRPr lang="tr-TR" dirty="0"/>
          </a:p>
        </p:txBody>
      </p:sp>
      <p:sp>
        <p:nvSpPr>
          <p:cNvPr id="3" name="İçerik Yer Tutucusu 2"/>
          <p:cNvSpPr>
            <a:spLocks noGrp="1"/>
          </p:cNvSpPr>
          <p:nvPr>
            <p:ph idx="1"/>
          </p:nvPr>
        </p:nvSpPr>
        <p:spPr/>
        <p:txBody>
          <a:bodyPr/>
          <a:lstStyle/>
          <a:p>
            <a:endParaRPr lang="tr-TR"/>
          </a:p>
        </p:txBody>
      </p:sp>
      <p:pic>
        <p:nvPicPr>
          <p:cNvPr id="5" name="Resim 4"/>
          <p:cNvPicPr>
            <a:picLocks noChangeAspect="1"/>
          </p:cNvPicPr>
          <p:nvPr/>
        </p:nvPicPr>
        <p:blipFill>
          <a:blip r:embed="rId2"/>
          <a:stretch>
            <a:fillRect/>
          </a:stretch>
        </p:blipFill>
        <p:spPr>
          <a:xfrm>
            <a:off x="0" y="0"/>
            <a:ext cx="12191999" cy="6858000"/>
          </a:xfrm>
          <a:prstGeom prst="rect">
            <a:avLst/>
          </a:prstGeom>
        </p:spPr>
      </p:pic>
    </p:spTree>
    <p:extLst>
      <p:ext uri="{BB962C8B-B14F-4D97-AF65-F5344CB8AC3E}">
        <p14:creationId xmlns:p14="http://schemas.microsoft.com/office/powerpoint/2010/main" val="68518128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BULGULAR</a:t>
            </a:r>
            <a:endParaRPr lang="tr-TR" dirty="0"/>
          </a:p>
        </p:txBody>
      </p:sp>
      <p:sp>
        <p:nvSpPr>
          <p:cNvPr id="3" name="İçerik Yer Tutucusu 2"/>
          <p:cNvSpPr>
            <a:spLocks noGrp="1"/>
          </p:cNvSpPr>
          <p:nvPr>
            <p:ph idx="1"/>
          </p:nvPr>
        </p:nvSpPr>
        <p:spPr/>
        <p:txBody>
          <a:bodyPr/>
          <a:lstStyle/>
          <a:p>
            <a:endParaRPr lang="tr-TR" dirty="0"/>
          </a:p>
        </p:txBody>
      </p:sp>
      <p:pic>
        <p:nvPicPr>
          <p:cNvPr id="5" name="Resim 4"/>
          <p:cNvPicPr>
            <a:picLocks noChangeAspect="1"/>
          </p:cNvPicPr>
          <p:nvPr/>
        </p:nvPicPr>
        <p:blipFill>
          <a:blip r:embed="rId2"/>
          <a:stretch>
            <a:fillRect/>
          </a:stretch>
        </p:blipFill>
        <p:spPr>
          <a:xfrm>
            <a:off x="0" y="0"/>
            <a:ext cx="12191999" cy="6858000"/>
          </a:xfrm>
          <a:prstGeom prst="rect">
            <a:avLst/>
          </a:prstGeom>
        </p:spPr>
      </p:pic>
    </p:spTree>
    <p:extLst>
      <p:ext uri="{BB962C8B-B14F-4D97-AF65-F5344CB8AC3E}">
        <p14:creationId xmlns:p14="http://schemas.microsoft.com/office/powerpoint/2010/main" val="217992724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BULGULAR</a:t>
            </a:r>
            <a:endParaRPr lang="tr-TR" dirty="0"/>
          </a:p>
        </p:txBody>
      </p:sp>
      <p:sp>
        <p:nvSpPr>
          <p:cNvPr id="3" name="İçerik Yer Tutucusu 2"/>
          <p:cNvSpPr>
            <a:spLocks noGrp="1"/>
          </p:cNvSpPr>
          <p:nvPr>
            <p:ph idx="1"/>
          </p:nvPr>
        </p:nvSpPr>
        <p:spPr>
          <a:xfrm>
            <a:off x="838201" y="1825625"/>
            <a:ext cx="5931090" cy="4351338"/>
          </a:xfrm>
        </p:spPr>
        <p:txBody>
          <a:bodyPr>
            <a:normAutofit/>
          </a:bodyPr>
          <a:lstStyle/>
          <a:p>
            <a:r>
              <a:rPr lang="tr-TR" sz="2600" dirty="0"/>
              <a:t>Pozitif HCV Ab testleri olan </a:t>
            </a:r>
            <a:r>
              <a:rPr lang="tr-TR" sz="2600" dirty="0" smtClean="0"/>
              <a:t>hastalardan , </a:t>
            </a:r>
            <a:r>
              <a:rPr lang="tr-TR" sz="2600" dirty="0"/>
              <a:t>çalışma süresi boyunca </a:t>
            </a:r>
            <a:r>
              <a:rPr lang="tr-TR" sz="2600" dirty="0" smtClean="0"/>
              <a:t>81’ine </a:t>
            </a:r>
            <a:r>
              <a:rPr lang="tr-TR" sz="2600" dirty="0"/>
              <a:t>doğrulayıcı HCV RNA testi</a:t>
            </a:r>
            <a:r>
              <a:rPr lang="tr-TR" sz="2600" dirty="0" smtClean="0"/>
              <a:t>  yapılmış. 57 hastanın </a:t>
            </a:r>
            <a:r>
              <a:rPr lang="tr-TR" sz="2600" dirty="0"/>
              <a:t>HCV RNA </a:t>
            </a:r>
            <a:r>
              <a:rPr lang="tr-TR" sz="2600" dirty="0" smtClean="0"/>
              <a:t>testi pozitif çıkmıştır. (Tablo </a:t>
            </a:r>
            <a:r>
              <a:rPr lang="tr-TR" sz="2600" dirty="0"/>
              <a:t>3</a:t>
            </a:r>
            <a:r>
              <a:rPr lang="tr-TR" sz="2600" dirty="0" smtClean="0"/>
              <a:t>).</a:t>
            </a:r>
          </a:p>
          <a:p>
            <a:r>
              <a:rPr lang="tr-TR" sz="2600" dirty="0"/>
              <a:t>Pozitif </a:t>
            </a:r>
            <a:r>
              <a:rPr lang="tr-TR" sz="2600" dirty="0" smtClean="0"/>
              <a:t> HCV RNA </a:t>
            </a:r>
            <a:r>
              <a:rPr lang="tr-TR" sz="2600" dirty="0"/>
              <a:t>testi </a:t>
            </a:r>
            <a:r>
              <a:rPr lang="tr-TR" sz="2600" dirty="0" smtClean="0"/>
              <a:t>olanların  </a:t>
            </a:r>
            <a:r>
              <a:rPr lang="tr-TR" sz="2600" dirty="0"/>
              <a:t>%</a:t>
            </a:r>
            <a:r>
              <a:rPr lang="tr-TR" sz="2600" dirty="0" smtClean="0"/>
              <a:t>79’unda  </a:t>
            </a:r>
            <a:r>
              <a:rPr lang="tr-TR" sz="2600" dirty="0"/>
              <a:t>(45/57) HCV enfeksiyonunu doğrulamıştır. HCV RNA testi ve negatif HCV Ab sonuçları olan 24 hastada hiçbirinde </a:t>
            </a:r>
            <a:r>
              <a:rPr lang="tr-TR" sz="2600" dirty="0" smtClean="0"/>
              <a:t>HCV RNA </a:t>
            </a:r>
            <a:r>
              <a:rPr lang="tr-TR" sz="2600" dirty="0"/>
              <a:t>tespit </a:t>
            </a:r>
            <a:r>
              <a:rPr lang="tr-TR" sz="2600" dirty="0" smtClean="0"/>
              <a:t>edilmemiştir.</a:t>
            </a:r>
            <a:endParaRPr lang="tr-TR" sz="2600" dirty="0"/>
          </a:p>
          <a:p>
            <a:endParaRPr lang="tr-TR" dirty="0"/>
          </a:p>
        </p:txBody>
      </p:sp>
      <p:pic>
        <p:nvPicPr>
          <p:cNvPr id="4" name="Resim 3"/>
          <p:cNvPicPr>
            <a:picLocks noChangeAspect="1"/>
          </p:cNvPicPr>
          <p:nvPr/>
        </p:nvPicPr>
        <p:blipFill>
          <a:blip r:embed="rId2"/>
          <a:stretch>
            <a:fillRect/>
          </a:stretch>
        </p:blipFill>
        <p:spPr>
          <a:xfrm>
            <a:off x="6769291" y="2088107"/>
            <a:ext cx="5422709" cy="3234519"/>
          </a:xfrm>
          <a:prstGeom prst="rect">
            <a:avLst/>
          </a:prstGeom>
        </p:spPr>
      </p:pic>
    </p:spTree>
    <p:extLst>
      <p:ext uri="{BB962C8B-B14F-4D97-AF65-F5344CB8AC3E}">
        <p14:creationId xmlns:p14="http://schemas.microsoft.com/office/powerpoint/2010/main" val="298414797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TARTIŞMA</a:t>
            </a:r>
            <a:endParaRPr lang="tr-TR" dirty="0"/>
          </a:p>
        </p:txBody>
      </p:sp>
      <p:sp>
        <p:nvSpPr>
          <p:cNvPr id="3" name="İçerik Yer Tutucusu 2"/>
          <p:cNvSpPr>
            <a:spLocks noGrp="1"/>
          </p:cNvSpPr>
          <p:nvPr>
            <p:ph idx="1"/>
          </p:nvPr>
        </p:nvSpPr>
        <p:spPr/>
        <p:txBody>
          <a:bodyPr/>
          <a:lstStyle/>
          <a:p>
            <a:r>
              <a:rPr lang="tr-TR" sz="2600" dirty="0"/>
              <a:t>Bu çalışmada</a:t>
            </a:r>
            <a:r>
              <a:rPr lang="tr-TR" sz="2600" dirty="0" smtClean="0"/>
              <a:t>, </a:t>
            </a:r>
            <a:r>
              <a:rPr lang="tr-TR" sz="2600" dirty="0"/>
              <a:t>anormal karaciğer testleri olan 730 </a:t>
            </a:r>
            <a:r>
              <a:rPr lang="tr-TR" sz="2600" dirty="0" smtClean="0"/>
              <a:t>hastaya (%</a:t>
            </a:r>
            <a:r>
              <a:rPr lang="tr-TR" sz="2600" dirty="0"/>
              <a:t>16) HCV antikor testi </a:t>
            </a:r>
            <a:r>
              <a:rPr lang="tr-TR" sz="2600" dirty="0" smtClean="0"/>
              <a:t>uygulanmış </a:t>
            </a:r>
            <a:r>
              <a:rPr lang="tr-TR" sz="2600" dirty="0"/>
              <a:t>ve 81 HCV Ab pozitif hastanın sadece 57'sine (%70,4) doğrulayıcı RNA testi </a:t>
            </a:r>
            <a:r>
              <a:rPr lang="tr-TR" sz="2600" dirty="0" smtClean="0"/>
              <a:t>uygulanmıştır. </a:t>
            </a:r>
            <a:endParaRPr lang="tr-TR" sz="2600" dirty="0" smtClean="0"/>
          </a:p>
          <a:p>
            <a:endParaRPr lang="tr-TR" sz="2600" dirty="0" smtClean="0"/>
          </a:p>
          <a:p>
            <a:r>
              <a:rPr lang="tr-TR" sz="2600" dirty="0"/>
              <a:t>2012 yılından bu yana, birinci basamak sağlık hizmetleri çalışmaları, yüksek riskli doğum </a:t>
            </a:r>
            <a:r>
              <a:rPr lang="tr-TR" sz="2600" dirty="0" err="1"/>
              <a:t>kohortundaki</a:t>
            </a:r>
            <a:r>
              <a:rPr lang="tr-TR" sz="2600" dirty="0"/>
              <a:t> (1945–1965) hastalar için HCV Ab testine odaklanmıştır. </a:t>
            </a:r>
          </a:p>
          <a:p>
            <a:endParaRPr lang="tr-TR" sz="2600" dirty="0" smtClean="0"/>
          </a:p>
          <a:p>
            <a:endParaRPr lang="tr-TR" dirty="0"/>
          </a:p>
        </p:txBody>
      </p:sp>
    </p:spTree>
    <p:extLst>
      <p:ext uri="{BB962C8B-B14F-4D97-AF65-F5344CB8AC3E}">
        <p14:creationId xmlns:p14="http://schemas.microsoft.com/office/powerpoint/2010/main" val="363420521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TARTIŞMA</a:t>
            </a:r>
            <a:endParaRPr lang="tr-TR" dirty="0"/>
          </a:p>
        </p:txBody>
      </p:sp>
      <p:sp>
        <p:nvSpPr>
          <p:cNvPr id="3" name="İçerik Yer Tutucusu 2"/>
          <p:cNvSpPr>
            <a:spLocks noGrp="1"/>
          </p:cNvSpPr>
          <p:nvPr>
            <p:ph idx="1"/>
          </p:nvPr>
        </p:nvSpPr>
        <p:spPr/>
        <p:txBody>
          <a:bodyPr>
            <a:normAutofit/>
          </a:bodyPr>
          <a:lstStyle/>
          <a:p>
            <a:r>
              <a:rPr lang="tr-TR" sz="2600" dirty="0" smtClean="0"/>
              <a:t>Önceki </a:t>
            </a:r>
            <a:r>
              <a:rPr lang="tr-TR" sz="2600" dirty="0"/>
              <a:t>çalışmalar bu taramada iyileşme olduğunu </a:t>
            </a:r>
            <a:r>
              <a:rPr lang="tr-TR" sz="2600" dirty="0" smtClean="0"/>
              <a:t>göstermesine rağmen, son çalışmalar </a:t>
            </a:r>
            <a:r>
              <a:rPr lang="tr-TR" sz="2600" dirty="0" err="1"/>
              <a:t>kohortun</a:t>
            </a:r>
            <a:r>
              <a:rPr lang="tr-TR" sz="2600" dirty="0"/>
              <a:t> büyük bir bölümünün test edilmediğini </a:t>
            </a:r>
            <a:r>
              <a:rPr lang="tr-TR" sz="2600" dirty="0" smtClean="0"/>
              <a:t>göstermektedir</a:t>
            </a:r>
            <a:r>
              <a:rPr lang="tr-TR" sz="2600" dirty="0" smtClean="0"/>
              <a:t>.</a:t>
            </a:r>
          </a:p>
          <a:p>
            <a:endParaRPr lang="tr-TR" sz="2600" dirty="0" smtClean="0"/>
          </a:p>
          <a:p>
            <a:r>
              <a:rPr lang="tr-TR" sz="2600" dirty="0" smtClean="0"/>
              <a:t>Bu çalışmada</a:t>
            </a:r>
            <a:r>
              <a:rPr lang="tr-TR" sz="2600" dirty="0"/>
              <a:t>, tarama </a:t>
            </a:r>
            <a:r>
              <a:rPr lang="tr-TR" sz="2600" dirty="0" err="1"/>
              <a:t>kohortundan</a:t>
            </a:r>
            <a:r>
              <a:rPr lang="tr-TR" sz="2600" dirty="0"/>
              <a:t> sonra doğan hastaların pozitif HCV testlerine sahip olma olasılığı daha </a:t>
            </a:r>
            <a:r>
              <a:rPr lang="tr-TR" sz="2600" dirty="0" smtClean="0"/>
              <a:t>düşük </a:t>
            </a:r>
            <a:r>
              <a:rPr lang="tr-TR" sz="2600" dirty="0"/>
              <a:t>ve doğum </a:t>
            </a:r>
            <a:r>
              <a:rPr lang="tr-TR" sz="2600" dirty="0" err="1"/>
              <a:t>kohortundan</a:t>
            </a:r>
            <a:r>
              <a:rPr lang="tr-TR" sz="2600" dirty="0"/>
              <a:t> daha yaşlı olan hastaların HCV testi yaptırma olasılıkları daha düşüktü (Tablo 2).</a:t>
            </a:r>
          </a:p>
        </p:txBody>
      </p:sp>
    </p:spTree>
    <p:extLst>
      <p:ext uri="{BB962C8B-B14F-4D97-AF65-F5344CB8AC3E}">
        <p14:creationId xmlns:p14="http://schemas.microsoft.com/office/powerpoint/2010/main" val="63344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GİRİŞ</a:t>
            </a:r>
            <a:endParaRPr lang="tr-TR" dirty="0"/>
          </a:p>
        </p:txBody>
      </p:sp>
      <p:sp>
        <p:nvSpPr>
          <p:cNvPr id="3" name="İçerik Yer Tutucusu 2"/>
          <p:cNvSpPr>
            <a:spLocks noGrp="1"/>
          </p:cNvSpPr>
          <p:nvPr>
            <p:ph idx="1"/>
          </p:nvPr>
        </p:nvSpPr>
        <p:spPr/>
        <p:txBody>
          <a:bodyPr/>
          <a:lstStyle/>
          <a:p>
            <a:r>
              <a:rPr lang="tr-TR" sz="2600" dirty="0"/>
              <a:t>Kronik Hepatit </a:t>
            </a:r>
            <a:r>
              <a:rPr lang="tr-TR" sz="2600" dirty="0" smtClean="0"/>
              <a:t>C:</a:t>
            </a:r>
          </a:p>
          <a:p>
            <a:pPr lvl="1"/>
            <a:r>
              <a:rPr lang="tr-TR" dirty="0" smtClean="0"/>
              <a:t>siroz,</a:t>
            </a:r>
          </a:p>
          <a:p>
            <a:pPr lvl="1"/>
            <a:r>
              <a:rPr lang="tr-TR" dirty="0" err="1" smtClean="0"/>
              <a:t>hepatoselüler</a:t>
            </a:r>
            <a:r>
              <a:rPr lang="tr-TR" dirty="0" smtClean="0"/>
              <a:t> </a:t>
            </a:r>
            <a:r>
              <a:rPr lang="tr-TR" dirty="0" err="1"/>
              <a:t>karsinom</a:t>
            </a:r>
            <a:r>
              <a:rPr lang="tr-TR" dirty="0"/>
              <a:t> ve </a:t>
            </a:r>
            <a:endParaRPr lang="tr-TR" dirty="0" smtClean="0"/>
          </a:p>
          <a:p>
            <a:pPr lvl="1"/>
            <a:r>
              <a:rPr lang="tr-TR" dirty="0" smtClean="0"/>
              <a:t>karaciğer </a:t>
            </a:r>
            <a:r>
              <a:rPr lang="tr-TR" dirty="0"/>
              <a:t>transplantasyonunun önde gelen </a:t>
            </a:r>
            <a:r>
              <a:rPr lang="tr-TR" dirty="0" smtClean="0"/>
              <a:t>nedenlerindendir </a:t>
            </a:r>
            <a:r>
              <a:rPr lang="tr-TR" dirty="0"/>
              <a:t>ve </a:t>
            </a:r>
            <a:endParaRPr lang="tr-TR" dirty="0" smtClean="0"/>
          </a:p>
          <a:p>
            <a:r>
              <a:rPr lang="tr-TR" sz="2600" dirty="0"/>
              <a:t>T</a:t>
            </a:r>
            <a:r>
              <a:rPr lang="tr-TR" sz="2600" dirty="0" smtClean="0"/>
              <a:t>oplam </a:t>
            </a:r>
            <a:r>
              <a:rPr lang="tr-TR" sz="2600" dirty="0"/>
              <a:t>maliyeti ABD'de </a:t>
            </a:r>
            <a:r>
              <a:rPr lang="tr-TR" sz="2600" dirty="0" smtClean="0"/>
              <a:t>ortalama</a:t>
            </a:r>
            <a:r>
              <a:rPr lang="tr-TR" sz="2600" dirty="0" smtClean="0"/>
              <a:t> </a:t>
            </a:r>
            <a:r>
              <a:rPr lang="tr-TR" sz="2600" dirty="0"/>
              <a:t>10 milyar doları </a:t>
            </a:r>
            <a:r>
              <a:rPr lang="tr-TR" sz="2600" dirty="0" smtClean="0"/>
              <a:t>aşmaktadır.</a:t>
            </a:r>
            <a:endParaRPr lang="tr-TR" sz="2600" dirty="0"/>
          </a:p>
        </p:txBody>
      </p:sp>
    </p:spTree>
    <p:extLst>
      <p:ext uri="{BB962C8B-B14F-4D97-AF65-F5344CB8AC3E}">
        <p14:creationId xmlns:p14="http://schemas.microsoft.com/office/powerpoint/2010/main" val="184678328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TARTIŞMA</a:t>
            </a:r>
            <a:endParaRPr lang="tr-TR" dirty="0"/>
          </a:p>
        </p:txBody>
      </p:sp>
      <p:sp>
        <p:nvSpPr>
          <p:cNvPr id="3" name="İçerik Yer Tutucusu 2"/>
          <p:cNvSpPr>
            <a:spLocks noGrp="1"/>
          </p:cNvSpPr>
          <p:nvPr>
            <p:ph idx="1"/>
          </p:nvPr>
        </p:nvSpPr>
        <p:spPr/>
        <p:txBody>
          <a:bodyPr>
            <a:normAutofit/>
          </a:bodyPr>
          <a:lstStyle/>
          <a:p>
            <a:r>
              <a:rPr lang="tr-TR" sz="2600" dirty="0"/>
              <a:t>Şekil 2'de gösterildiği gibi, tavsiyeyi takiben incelenen 3 doğum </a:t>
            </a:r>
            <a:r>
              <a:rPr lang="tr-TR" sz="2600" dirty="0" err="1"/>
              <a:t>kohortunun</a:t>
            </a:r>
            <a:r>
              <a:rPr lang="tr-TR" sz="2600" dirty="0"/>
              <a:t> tamamında HCV testi yapılan hastaların oranı </a:t>
            </a:r>
            <a:r>
              <a:rPr lang="tr-TR" sz="2600" dirty="0" smtClean="0"/>
              <a:t>artmış.</a:t>
            </a:r>
          </a:p>
          <a:p>
            <a:r>
              <a:rPr lang="tr-TR" sz="2600" dirty="0" smtClean="0"/>
              <a:t>Üç </a:t>
            </a:r>
            <a:r>
              <a:rPr lang="tr-TR" sz="2600" dirty="0"/>
              <a:t>yaş grubundaki paralel artış, anormal karaciğer testleri olan hastalarda tavsiye ile hedeflenen doğum </a:t>
            </a:r>
            <a:r>
              <a:rPr lang="tr-TR" sz="2600" dirty="0" err="1"/>
              <a:t>kohort</a:t>
            </a:r>
            <a:r>
              <a:rPr lang="tr-TR" sz="2600" dirty="0"/>
              <a:t> testi arasında bir ilişki olmadığını düşündürmektedir. </a:t>
            </a:r>
            <a:endParaRPr lang="tr-TR" sz="2600" dirty="0" smtClean="0"/>
          </a:p>
          <a:p>
            <a:r>
              <a:rPr lang="tr-TR" sz="2600" dirty="0" smtClean="0"/>
              <a:t>Daha </a:t>
            </a:r>
            <a:r>
              <a:rPr lang="tr-TR" sz="2600" dirty="0"/>
              <a:t>da önemlisi, bu rakam doğum </a:t>
            </a:r>
            <a:r>
              <a:rPr lang="tr-TR" sz="2600" dirty="0" err="1"/>
              <a:t>kohort</a:t>
            </a:r>
            <a:r>
              <a:rPr lang="tr-TR" sz="2600" dirty="0"/>
              <a:t> taramasını artırma ihtiyacını </a:t>
            </a:r>
            <a:r>
              <a:rPr lang="tr-TR" sz="2600" dirty="0" smtClean="0"/>
              <a:t>vurgulamaktadır.</a:t>
            </a:r>
            <a:endParaRPr lang="tr-TR" sz="2600" dirty="0"/>
          </a:p>
        </p:txBody>
      </p:sp>
    </p:spTree>
    <p:extLst>
      <p:ext uri="{BB962C8B-B14F-4D97-AF65-F5344CB8AC3E}">
        <p14:creationId xmlns:p14="http://schemas.microsoft.com/office/powerpoint/2010/main" val="51849416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5" name="İçerik Yer Tutucusu 4"/>
          <p:cNvSpPr>
            <a:spLocks noGrp="1"/>
          </p:cNvSpPr>
          <p:nvPr>
            <p:ph idx="1"/>
          </p:nvPr>
        </p:nvSpPr>
        <p:spPr/>
        <p:txBody>
          <a:bodyPr/>
          <a:lstStyle/>
          <a:p>
            <a:endParaRPr lang="tr-TR"/>
          </a:p>
        </p:txBody>
      </p:sp>
      <p:pic>
        <p:nvPicPr>
          <p:cNvPr id="6" name="Resim 5"/>
          <p:cNvPicPr>
            <a:picLocks noChangeAspect="1"/>
          </p:cNvPicPr>
          <p:nvPr/>
        </p:nvPicPr>
        <p:blipFill>
          <a:blip r:embed="rId2"/>
          <a:stretch>
            <a:fillRect/>
          </a:stretch>
        </p:blipFill>
        <p:spPr>
          <a:xfrm>
            <a:off x="0" y="365125"/>
            <a:ext cx="11450472" cy="6176962"/>
          </a:xfrm>
          <a:prstGeom prst="rect">
            <a:avLst/>
          </a:prstGeom>
        </p:spPr>
      </p:pic>
    </p:spTree>
    <p:extLst>
      <p:ext uri="{BB962C8B-B14F-4D97-AF65-F5344CB8AC3E}">
        <p14:creationId xmlns:p14="http://schemas.microsoft.com/office/powerpoint/2010/main" val="119745567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TARTIŞMA</a:t>
            </a:r>
            <a:endParaRPr lang="tr-TR" dirty="0"/>
          </a:p>
        </p:txBody>
      </p:sp>
      <p:sp>
        <p:nvSpPr>
          <p:cNvPr id="3" name="İçerik Yer Tutucusu 2"/>
          <p:cNvSpPr>
            <a:spLocks noGrp="1"/>
          </p:cNvSpPr>
          <p:nvPr>
            <p:ph idx="1"/>
          </p:nvPr>
        </p:nvSpPr>
        <p:spPr/>
        <p:txBody>
          <a:bodyPr>
            <a:normAutofit/>
          </a:bodyPr>
          <a:lstStyle/>
          <a:p>
            <a:r>
              <a:rPr lang="tr-TR" sz="2600" dirty="0"/>
              <a:t>Doğum </a:t>
            </a:r>
            <a:r>
              <a:rPr lang="tr-TR" sz="2600" dirty="0" err="1"/>
              <a:t>kohortuna</a:t>
            </a:r>
            <a:r>
              <a:rPr lang="tr-TR" sz="2600" dirty="0"/>
              <a:t> ek olarak, anormal karaciğer testleri, olası HCV </a:t>
            </a:r>
            <a:r>
              <a:rPr lang="tr-TR" sz="2600" dirty="0" smtClean="0"/>
              <a:t>enfeksiyonunda önemi bir </a:t>
            </a:r>
            <a:r>
              <a:rPr lang="tr-TR" sz="2600" dirty="0" smtClean="0"/>
              <a:t>belirti </a:t>
            </a:r>
            <a:r>
              <a:rPr lang="tr-TR" sz="2600" dirty="0" smtClean="0"/>
              <a:t>olabilir</a:t>
            </a:r>
            <a:r>
              <a:rPr lang="tr-TR" sz="2600" dirty="0" smtClean="0"/>
              <a:t>. </a:t>
            </a:r>
          </a:p>
          <a:p>
            <a:r>
              <a:rPr lang="tr-TR" sz="2600" dirty="0" smtClean="0"/>
              <a:t>Önceki </a:t>
            </a:r>
            <a:r>
              <a:rPr lang="tr-TR" sz="2600" dirty="0"/>
              <a:t>çalışma ve CDC tavsiyeleri, </a:t>
            </a:r>
            <a:r>
              <a:rPr lang="tr-TR" sz="2600" dirty="0" err="1"/>
              <a:t>hepatoselüler</a:t>
            </a:r>
            <a:r>
              <a:rPr lang="tr-TR" sz="2600" dirty="0"/>
              <a:t> yaralanma </a:t>
            </a:r>
            <a:r>
              <a:rPr lang="tr-TR" sz="2600" dirty="0" err="1"/>
              <a:t>paternleri</a:t>
            </a:r>
            <a:r>
              <a:rPr lang="tr-TR" sz="2600" dirty="0"/>
              <a:t> ve özellikle </a:t>
            </a:r>
            <a:r>
              <a:rPr lang="tr-TR" sz="2600" dirty="0" err="1"/>
              <a:t>ALT'deki</a:t>
            </a:r>
            <a:r>
              <a:rPr lang="tr-TR" sz="2600" dirty="0"/>
              <a:t> yükselmeler ile kronik HCV enfeksiyonu arasında pozitif bir ilişki belirlemiştir. </a:t>
            </a:r>
            <a:endParaRPr lang="tr-TR" sz="2600" dirty="0" smtClean="0"/>
          </a:p>
          <a:p>
            <a:r>
              <a:rPr lang="tr-TR" sz="2600" dirty="0" smtClean="0"/>
              <a:t>Bu </a:t>
            </a:r>
            <a:r>
              <a:rPr lang="tr-TR" sz="2600" dirty="0"/>
              <a:t>çalışmada, </a:t>
            </a:r>
            <a:r>
              <a:rPr lang="tr-TR" sz="2600" dirty="0" err="1"/>
              <a:t>hepatoselüler</a:t>
            </a:r>
            <a:r>
              <a:rPr lang="tr-TR" sz="2600" dirty="0"/>
              <a:t> ve karışık karaciğer testi anormallikleri, daha yüksek HCV </a:t>
            </a:r>
            <a:r>
              <a:rPr lang="tr-TR" sz="2600" dirty="0" smtClean="0"/>
              <a:t>testi yaptırma olasılıkları </a:t>
            </a:r>
            <a:r>
              <a:rPr lang="tr-TR" sz="2600" dirty="0"/>
              <a:t>ve önemli ölçüde daha yüksek pozitif HCV Ab sonuçları olasılıkları ile </a:t>
            </a:r>
            <a:r>
              <a:rPr lang="tr-TR" sz="2600" dirty="0" smtClean="0"/>
              <a:t>ilişkilendirilmiştir.</a:t>
            </a:r>
            <a:endParaRPr lang="tr-TR" sz="2600" dirty="0"/>
          </a:p>
        </p:txBody>
      </p:sp>
    </p:spTree>
    <p:extLst>
      <p:ext uri="{BB962C8B-B14F-4D97-AF65-F5344CB8AC3E}">
        <p14:creationId xmlns:p14="http://schemas.microsoft.com/office/powerpoint/2010/main" val="136588610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TARTIŞMA</a:t>
            </a:r>
            <a:endParaRPr lang="tr-TR" dirty="0"/>
          </a:p>
        </p:txBody>
      </p:sp>
      <p:sp>
        <p:nvSpPr>
          <p:cNvPr id="3" name="İçerik Yer Tutucusu 2"/>
          <p:cNvSpPr>
            <a:spLocks noGrp="1"/>
          </p:cNvSpPr>
          <p:nvPr>
            <p:ph idx="1"/>
          </p:nvPr>
        </p:nvSpPr>
        <p:spPr/>
        <p:txBody>
          <a:bodyPr>
            <a:normAutofit/>
          </a:bodyPr>
          <a:lstStyle/>
          <a:p>
            <a:r>
              <a:rPr lang="tr-TR" sz="2600" dirty="0"/>
              <a:t>Bu bulgular, araştırmacıların yüksek </a:t>
            </a:r>
            <a:r>
              <a:rPr lang="tr-TR" sz="2600" dirty="0" err="1"/>
              <a:t>ALT'yi</a:t>
            </a:r>
            <a:r>
              <a:rPr lang="tr-TR" sz="2600" dirty="0"/>
              <a:t> (normalin üst sınırının en az iki katı) genel pratisyenlerin HCV testini düşünmeleri için bir gösterge olarak kabul ettiği Birleşik </a:t>
            </a:r>
            <a:r>
              <a:rPr lang="tr-TR" sz="2600" dirty="0" err="1"/>
              <a:t>Krallık'taki</a:t>
            </a:r>
            <a:r>
              <a:rPr lang="tr-TR" sz="2600" dirty="0"/>
              <a:t> son çalışmalarla örtüşmektedir. </a:t>
            </a:r>
            <a:endParaRPr lang="tr-TR" sz="2600" dirty="0" smtClean="0"/>
          </a:p>
          <a:p>
            <a:r>
              <a:rPr lang="tr-TR" sz="2600" dirty="0" smtClean="0"/>
              <a:t>1965'ten </a:t>
            </a:r>
            <a:r>
              <a:rPr lang="tr-TR" sz="2600" dirty="0"/>
              <a:t>sonra </a:t>
            </a:r>
            <a:r>
              <a:rPr lang="tr-TR" sz="2600" dirty="0" smtClean="0"/>
              <a:t>doğanlarda </a:t>
            </a:r>
            <a:r>
              <a:rPr lang="tr-TR" sz="2600" dirty="0"/>
              <a:t>Hepatit C </a:t>
            </a:r>
            <a:r>
              <a:rPr lang="tr-TR" sz="2600" dirty="0" err="1"/>
              <a:t>insidansı</a:t>
            </a:r>
            <a:r>
              <a:rPr lang="tr-TR" sz="2600" dirty="0"/>
              <a:t> arttıkça, </a:t>
            </a:r>
            <a:r>
              <a:rPr lang="tr-TR" sz="2600" dirty="0" err="1"/>
              <a:t>klinisyenlerin</a:t>
            </a:r>
            <a:r>
              <a:rPr lang="tr-TR" sz="2600" dirty="0"/>
              <a:t> doğum </a:t>
            </a:r>
            <a:r>
              <a:rPr lang="tr-TR" sz="2600" dirty="0" err="1"/>
              <a:t>kohortunun</a:t>
            </a:r>
            <a:r>
              <a:rPr lang="tr-TR" sz="2600" dirty="0"/>
              <a:t> </a:t>
            </a:r>
            <a:r>
              <a:rPr lang="tr-TR" sz="2600" dirty="0" smtClean="0"/>
              <a:t>ötesinde  de etkili </a:t>
            </a:r>
            <a:r>
              <a:rPr lang="tr-TR" sz="2600" dirty="0"/>
              <a:t>test stratejileri konusunda rehberliğe ihtiyacı vardır</a:t>
            </a:r>
            <a:r>
              <a:rPr lang="tr-TR" sz="2600" dirty="0" smtClean="0"/>
              <a:t>.</a:t>
            </a:r>
          </a:p>
          <a:p>
            <a:r>
              <a:rPr lang="tr-TR" sz="2600" dirty="0" err="1" smtClean="0"/>
              <a:t>Hepatoselüler</a:t>
            </a:r>
            <a:r>
              <a:rPr lang="tr-TR" sz="2600" dirty="0" smtClean="0"/>
              <a:t> </a:t>
            </a:r>
            <a:r>
              <a:rPr lang="tr-TR" sz="2600" dirty="0"/>
              <a:t>karaciğer testi anormallikleri, testleri sürdürmek için anlamlı bir klinik ipucu </a:t>
            </a:r>
            <a:r>
              <a:rPr lang="tr-TR" sz="2600" dirty="0" smtClean="0"/>
              <a:t>olabilir</a:t>
            </a:r>
            <a:r>
              <a:rPr lang="tr-TR" sz="2600" dirty="0" smtClean="0"/>
              <a:t> </a:t>
            </a:r>
            <a:r>
              <a:rPr lang="tr-TR" sz="2600" dirty="0"/>
              <a:t>ve gelecekteki birinci basamak uygulama kılavuzlarında </a:t>
            </a:r>
            <a:r>
              <a:rPr lang="tr-TR" sz="2600" dirty="0" smtClean="0"/>
              <a:t>vurgulanabilir.</a:t>
            </a:r>
            <a:endParaRPr lang="tr-TR" sz="2600" dirty="0"/>
          </a:p>
        </p:txBody>
      </p:sp>
    </p:spTree>
    <p:extLst>
      <p:ext uri="{BB962C8B-B14F-4D97-AF65-F5344CB8AC3E}">
        <p14:creationId xmlns:p14="http://schemas.microsoft.com/office/powerpoint/2010/main" val="21600936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TARTIŞMA</a:t>
            </a:r>
            <a:endParaRPr lang="tr-TR" dirty="0"/>
          </a:p>
        </p:txBody>
      </p:sp>
      <p:sp>
        <p:nvSpPr>
          <p:cNvPr id="3" name="İçerik Yer Tutucusu 2"/>
          <p:cNvSpPr>
            <a:spLocks noGrp="1"/>
          </p:cNvSpPr>
          <p:nvPr>
            <p:ph idx="1"/>
          </p:nvPr>
        </p:nvSpPr>
        <p:spPr/>
        <p:txBody>
          <a:bodyPr>
            <a:normAutofit/>
          </a:bodyPr>
          <a:lstStyle/>
          <a:p>
            <a:pPr marL="0" indent="0">
              <a:buNone/>
            </a:pPr>
            <a:r>
              <a:rPr lang="tr-TR" b="1" dirty="0" smtClean="0"/>
              <a:t>Sınırlılıklar</a:t>
            </a:r>
            <a:r>
              <a:rPr lang="tr-TR" dirty="0" smtClean="0"/>
              <a:t> </a:t>
            </a:r>
          </a:p>
          <a:p>
            <a:r>
              <a:rPr lang="tr-TR" sz="2600" dirty="0" smtClean="0"/>
              <a:t>Sağlayıcılar</a:t>
            </a:r>
            <a:r>
              <a:rPr lang="tr-TR" sz="2600" dirty="0"/>
              <a:t>, semptomları ve yüksek karaciğer testi olan hastalarda  HCV </a:t>
            </a:r>
            <a:r>
              <a:rPr lang="tr-TR" sz="2600" dirty="0" smtClean="0"/>
              <a:t>Ab </a:t>
            </a:r>
            <a:r>
              <a:rPr lang="tr-TR" sz="2600" dirty="0"/>
              <a:t>testi yerine doğrudan HCV </a:t>
            </a:r>
            <a:r>
              <a:rPr lang="tr-TR" sz="2600" dirty="0" smtClean="0"/>
              <a:t>RNA bakabilirler.</a:t>
            </a:r>
            <a:endParaRPr lang="tr-TR" sz="2600" dirty="0" smtClean="0"/>
          </a:p>
          <a:p>
            <a:r>
              <a:rPr lang="tr-TR" sz="2600" dirty="0" smtClean="0"/>
              <a:t>Çalışmanın başında </a:t>
            </a:r>
            <a:r>
              <a:rPr lang="tr-TR" sz="2600" dirty="0"/>
              <a:t>HCV RNA sonuçları olan hastaları hariç tutarak bunu kontrol etmeye çalıştık, ancak Ab </a:t>
            </a:r>
            <a:r>
              <a:rPr lang="tr-TR" sz="2600" dirty="0" err="1"/>
              <a:t>serolojisinin</a:t>
            </a:r>
            <a:r>
              <a:rPr lang="tr-TR" sz="2600" dirty="0"/>
              <a:t> test için tercih edilen strateji olmadığı durumlar mevcuttur (yani ciddi </a:t>
            </a:r>
            <a:r>
              <a:rPr lang="tr-TR" sz="2600" dirty="0" err="1"/>
              <a:t>immün</a:t>
            </a:r>
            <a:r>
              <a:rPr lang="tr-TR" sz="2600" dirty="0"/>
              <a:t> yetmezlik veya son dönem böbrek hastalığı).</a:t>
            </a:r>
          </a:p>
        </p:txBody>
      </p:sp>
    </p:spTree>
    <p:extLst>
      <p:ext uri="{BB962C8B-B14F-4D97-AF65-F5344CB8AC3E}">
        <p14:creationId xmlns:p14="http://schemas.microsoft.com/office/powerpoint/2010/main" val="193795221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TARTIŞMA</a:t>
            </a:r>
            <a:endParaRPr lang="tr-TR" dirty="0"/>
          </a:p>
        </p:txBody>
      </p:sp>
      <p:sp>
        <p:nvSpPr>
          <p:cNvPr id="3" name="İçerik Yer Tutucusu 2"/>
          <p:cNvSpPr>
            <a:spLocks noGrp="1"/>
          </p:cNvSpPr>
          <p:nvPr>
            <p:ph idx="1"/>
          </p:nvPr>
        </p:nvSpPr>
        <p:spPr/>
        <p:txBody>
          <a:bodyPr>
            <a:normAutofit/>
          </a:bodyPr>
          <a:lstStyle/>
          <a:p>
            <a:pPr marL="0" indent="0">
              <a:buNone/>
            </a:pPr>
            <a:r>
              <a:rPr lang="tr-TR" b="1" dirty="0" smtClean="0"/>
              <a:t>Sınırlılıklar</a:t>
            </a:r>
            <a:endParaRPr lang="tr-TR" dirty="0" smtClean="0"/>
          </a:p>
          <a:p>
            <a:r>
              <a:rPr lang="tr-TR" sz="2600" dirty="0" smtClean="0"/>
              <a:t>Bu </a:t>
            </a:r>
            <a:r>
              <a:rPr lang="tr-TR" sz="2600" dirty="0"/>
              <a:t>çalışma, 1 karaciğer testi anormalliğinden </a:t>
            </a:r>
            <a:r>
              <a:rPr lang="tr-TR" sz="2600" dirty="0" smtClean="0"/>
              <a:t>sonraki bir yıl içinde tekrar karaciğer test anormalliği olan hastalarda  </a:t>
            </a:r>
            <a:r>
              <a:rPr lang="tr-TR" sz="2600" dirty="0"/>
              <a:t>HCV Ab </a:t>
            </a:r>
            <a:r>
              <a:rPr lang="tr-TR" sz="2600" dirty="0" smtClean="0"/>
              <a:t>değerlendirmesine dayanmıştır, bir yıldan sonraki karaciğer </a:t>
            </a:r>
            <a:r>
              <a:rPr lang="tr-TR" sz="2600" dirty="0"/>
              <a:t>test </a:t>
            </a:r>
            <a:r>
              <a:rPr lang="tr-TR" sz="2600" dirty="0" smtClean="0"/>
              <a:t>anormallikleri dahil edilmediği için </a:t>
            </a:r>
            <a:r>
              <a:rPr lang="tr-TR" sz="2600" dirty="0" smtClean="0"/>
              <a:t>sınırlanmıştır</a:t>
            </a:r>
            <a:r>
              <a:rPr lang="tr-TR" sz="2600" dirty="0" smtClean="0"/>
              <a:t>.</a:t>
            </a:r>
          </a:p>
          <a:p>
            <a:r>
              <a:rPr lang="tr-TR" sz="2600" dirty="0" smtClean="0"/>
              <a:t>Ayrıca, </a:t>
            </a:r>
            <a:r>
              <a:rPr lang="tr-TR" sz="2600" dirty="0"/>
              <a:t>çalışmaya dahil edilen HCV </a:t>
            </a:r>
            <a:r>
              <a:rPr lang="tr-TR" sz="2600" dirty="0" smtClean="0"/>
              <a:t>testlerinin </a:t>
            </a:r>
            <a:r>
              <a:rPr lang="tr-TR" sz="2600" dirty="0"/>
              <a:t>yaklaşık %25'i ikinci anormal karaciğer testi ile aynı gün yapılan testlerden </a:t>
            </a:r>
            <a:r>
              <a:rPr lang="tr-TR" sz="2600" dirty="0" smtClean="0"/>
              <a:t>elde edilmiştir.</a:t>
            </a:r>
          </a:p>
          <a:p>
            <a:r>
              <a:rPr lang="tr-TR" sz="2600" dirty="0" smtClean="0"/>
              <a:t>İkinci </a:t>
            </a:r>
            <a:r>
              <a:rPr lang="tr-TR" sz="2600" dirty="0"/>
              <a:t>anormallikle aynı gün yapılan bu testlerde, bu testlerin ikinci sonucun bilinmesi üzerine mi yoksa ilk karaciğer testi anormalliğine yanıt olarak mı eklendiğini ayırt etmek </a:t>
            </a:r>
            <a:r>
              <a:rPr lang="tr-TR" sz="2600" dirty="0" smtClean="0"/>
              <a:t>zordur.</a:t>
            </a:r>
          </a:p>
          <a:p>
            <a:endParaRPr lang="tr-TR" dirty="0"/>
          </a:p>
        </p:txBody>
      </p:sp>
    </p:spTree>
    <p:extLst>
      <p:ext uri="{BB962C8B-B14F-4D97-AF65-F5344CB8AC3E}">
        <p14:creationId xmlns:p14="http://schemas.microsoft.com/office/powerpoint/2010/main" val="88361257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TARTIŞMA</a:t>
            </a:r>
            <a:endParaRPr lang="tr-TR" dirty="0"/>
          </a:p>
        </p:txBody>
      </p:sp>
      <p:sp>
        <p:nvSpPr>
          <p:cNvPr id="3" name="İçerik Yer Tutucusu 2"/>
          <p:cNvSpPr>
            <a:spLocks noGrp="1"/>
          </p:cNvSpPr>
          <p:nvPr>
            <p:ph idx="1"/>
          </p:nvPr>
        </p:nvSpPr>
        <p:spPr/>
        <p:txBody>
          <a:bodyPr/>
          <a:lstStyle/>
          <a:p>
            <a:pPr marL="0" indent="0">
              <a:buNone/>
            </a:pPr>
            <a:r>
              <a:rPr lang="tr-TR" b="1" dirty="0" smtClean="0"/>
              <a:t>Sınırlılıklar</a:t>
            </a:r>
          </a:p>
          <a:p>
            <a:r>
              <a:rPr lang="tr-TR" sz="2600" dirty="0"/>
              <a:t>B</a:t>
            </a:r>
            <a:r>
              <a:rPr lang="tr-TR" sz="2600" dirty="0" smtClean="0"/>
              <a:t>u çalışma, </a:t>
            </a:r>
            <a:r>
              <a:rPr lang="tr-TR" sz="2600" dirty="0"/>
              <a:t>yalnızca </a:t>
            </a:r>
            <a:r>
              <a:rPr lang="tr-TR" sz="2600" dirty="0" smtClean="0"/>
              <a:t>hizmet </a:t>
            </a:r>
            <a:r>
              <a:rPr lang="tr-TR" sz="2600" dirty="0" smtClean="0"/>
              <a:t>sağlayanların </a:t>
            </a:r>
            <a:r>
              <a:rPr lang="tr-TR" sz="2600" dirty="0"/>
              <a:t>talimatını değil, hastanın testi tamamlama becerisinde rol oynayabilecek hasta ve sağlık sistemi faktörlerini de </a:t>
            </a:r>
            <a:r>
              <a:rPr lang="tr-TR" sz="2600" dirty="0" smtClean="0"/>
              <a:t>yansıtabilir. </a:t>
            </a:r>
          </a:p>
          <a:p>
            <a:r>
              <a:rPr lang="tr-TR" sz="2600" dirty="0" smtClean="0"/>
              <a:t>Bunun dışında, </a:t>
            </a:r>
            <a:r>
              <a:rPr lang="tr-TR" sz="2600" dirty="0" err="1"/>
              <a:t>komorbidite</a:t>
            </a:r>
            <a:r>
              <a:rPr lang="tr-TR" sz="2600" dirty="0"/>
              <a:t> verileri, </a:t>
            </a:r>
            <a:r>
              <a:rPr lang="tr-TR" sz="2600" dirty="0" smtClean="0"/>
              <a:t>hasta </a:t>
            </a:r>
            <a:r>
              <a:rPr lang="tr-TR" sz="2600" dirty="0"/>
              <a:t>geçmiş bilgilerinin doğru kodlanmasına </a:t>
            </a:r>
            <a:r>
              <a:rPr lang="tr-TR" sz="2600" dirty="0" smtClean="0"/>
              <a:t>dayandığı için eksiklik ve sınırlılıklar olabilir.</a:t>
            </a:r>
          </a:p>
          <a:p>
            <a:r>
              <a:rPr lang="tr-TR" sz="2600" dirty="0"/>
              <a:t>Ayrıca, </a:t>
            </a:r>
            <a:r>
              <a:rPr lang="tr-TR" sz="2600" dirty="0" smtClean="0"/>
              <a:t>bu </a:t>
            </a:r>
            <a:r>
              <a:rPr lang="tr-TR" sz="2600" dirty="0"/>
              <a:t>tek bir </a:t>
            </a:r>
            <a:r>
              <a:rPr lang="tr-TR" sz="2600" dirty="0" smtClean="0"/>
              <a:t>merkezdeki verileri kullanan </a:t>
            </a:r>
            <a:r>
              <a:rPr lang="tr-TR" sz="2600" dirty="0"/>
              <a:t>bir </a:t>
            </a:r>
            <a:r>
              <a:rPr lang="tr-TR" sz="2600" dirty="0" smtClean="0"/>
              <a:t>çalışma </a:t>
            </a:r>
            <a:r>
              <a:rPr lang="tr-TR" sz="2600" dirty="0"/>
              <a:t>olduğundan, sağlık sistemi ve elektronik sağlık kaydı dışındaki herhangi bir testten elde edilen sonuçlar büyük ölçüde mevcut </a:t>
            </a:r>
            <a:r>
              <a:rPr lang="tr-TR" sz="2600" dirty="0" smtClean="0"/>
              <a:t>değildir.</a:t>
            </a:r>
            <a:endParaRPr lang="tr-TR" sz="2600" dirty="0"/>
          </a:p>
        </p:txBody>
      </p:sp>
    </p:spTree>
    <p:extLst>
      <p:ext uri="{BB962C8B-B14F-4D97-AF65-F5344CB8AC3E}">
        <p14:creationId xmlns:p14="http://schemas.microsoft.com/office/powerpoint/2010/main" val="296856518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TARTIŞMA</a:t>
            </a:r>
          </a:p>
        </p:txBody>
      </p:sp>
      <p:sp>
        <p:nvSpPr>
          <p:cNvPr id="3" name="İçerik Yer Tutucusu 2"/>
          <p:cNvSpPr>
            <a:spLocks noGrp="1"/>
          </p:cNvSpPr>
          <p:nvPr>
            <p:ph idx="1"/>
          </p:nvPr>
        </p:nvSpPr>
        <p:spPr/>
        <p:txBody>
          <a:bodyPr/>
          <a:lstStyle/>
          <a:p>
            <a:r>
              <a:rPr lang="tr-TR" sz="2600" dirty="0"/>
              <a:t>Bu tür çalışmaların </a:t>
            </a:r>
            <a:r>
              <a:rPr lang="tr-TR" sz="2600" dirty="0" smtClean="0"/>
              <a:t>varlığının </a:t>
            </a:r>
            <a:r>
              <a:rPr lang="tr-TR" sz="2600" dirty="0"/>
              <a:t>gelecekteki test </a:t>
            </a:r>
            <a:r>
              <a:rPr lang="tr-TR" sz="2600" dirty="0" smtClean="0"/>
              <a:t>modellerini etkileyeceğini düşünüyoruz. </a:t>
            </a:r>
          </a:p>
          <a:p>
            <a:r>
              <a:rPr lang="tr-TR" sz="2600" dirty="0" smtClean="0"/>
              <a:t>Bununla </a:t>
            </a:r>
            <a:r>
              <a:rPr lang="tr-TR" sz="2600" dirty="0"/>
              <a:t>birlikte, </a:t>
            </a:r>
            <a:r>
              <a:rPr lang="tr-TR" sz="2600" dirty="0" err="1"/>
              <a:t>kohortumuz</a:t>
            </a:r>
            <a:r>
              <a:rPr lang="tr-TR" sz="2600" dirty="0"/>
              <a:t> birinci basamak temelli bir popülasyon olduğundan, dahil edilen hastaların bakımlarının çoğunu bu sistem içinde alma olasılığı, özel bir bakım ortamında meydana gelebilecek olandan daha yüksektir.</a:t>
            </a:r>
          </a:p>
          <a:p>
            <a:endParaRPr lang="tr-TR" dirty="0"/>
          </a:p>
        </p:txBody>
      </p:sp>
    </p:spTree>
    <p:extLst>
      <p:ext uri="{BB962C8B-B14F-4D97-AF65-F5344CB8AC3E}">
        <p14:creationId xmlns:p14="http://schemas.microsoft.com/office/powerpoint/2010/main" val="3032395679"/>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SONUÇ</a:t>
            </a:r>
            <a:endParaRPr lang="tr-TR" dirty="0"/>
          </a:p>
        </p:txBody>
      </p:sp>
      <p:sp>
        <p:nvSpPr>
          <p:cNvPr id="3" name="İçerik Yer Tutucusu 2"/>
          <p:cNvSpPr>
            <a:spLocks noGrp="1"/>
          </p:cNvSpPr>
          <p:nvPr>
            <p:ph idx="1"/>
          </p:nvPr>
        </p:nvSpPr>
        <p:spPr/>
        <p:txBody>
          <a:bodyPr/>
          <a:lstStyle/>
          <a:p>
            <a:r>
              <a:rPr lang="tr-TR" sz="2600" dirty="0"/>
              <a:t>Anormal karaciğer testleri olan hastalarda HCV tanısını </a:t>
            </a:r>
            <a:r>
              <a:rPr lang="tr-TR" sz="2600" dirty="0" smtClean="0"/>
              <a:t>koyabilmek önemlidir. </a:t>
            </a:r>
          </a:p>
          <a:p>
            <a:r>
              <a:rPr lang="tr-TR" sz="2600" dirty="0" smtClean="0"/>
              <a:t>Bu </a:t>
            </a:r>
            <a:r>
              <a:rPr lang="tr-TR" sz="2600" dirty="0"/>
              <a:t>hastaların </a:t>
            </a:r>
            <a:r>
              <a:rPr lang="tr-TR" sz="2600" dirty="0" smtClean="0"/>
              <a:t>çoğuna  </a:t>
            </a:r>
            <a:r>
              <a:rPr lang="tr-TR" sz="2600" dirty="0"/>
              <a:t>HCV </a:t>
            </a:r>
            <a:r>
              <a:rPr lang="tr-TR" sz="2600" dirty="0" smtClean="0"/>
              <a:t>testi yapılması gerekir.</a:t>
            </a:r>
          </a:p>
          <a:p>
            <a:r>
              <a:rPr lang="tr-TR" sz="2600" dirty="0"/>
              <a:t>Ö</a:t>
            </a:r>
            <a:r>
              <a:rPr lang="tr-TR" sz="2600" dirty="0" smtClean="0"/>
              <a:t>zellikle </a:t>
            </a:r>
            <a:r>
              <a:rPr lang="tr-TR" sz="2600" dirty="0" err="1"/>
              <a:t>hepatoselüler</a:t>
            </a:r>
            <a:r>
              <a:rPr lang="tr-TR" sz="2600" dirty="0"/>
              <a:t> </a:t>
            </a:r>
            <a:r>
              <a:rPr lang="tr-TR" sz="2600" dirty="0" err="1" smtClean="0"/>
              <a:t>paternde</a:t>
            </a:r>
            <a:r>
              <a:rPr lang="tr-TR" sz="2600" dirty="0" smtClean="0"/>
              <a:t> test anormallikleri olan hastalarda</a:t>
            </a:r>
            <a:r>
              <a:rPr lang="tr-TR" sz="2600" dirty="0" smtClean="0"/>
              <a:t>: </a:t>
            </a:r>
            <a:r>
              <a:rPr lang="tr-TR" sz="2600" dirty="0" smtClean="0"/>
              <a:t>diğer </a:t>
            </a:r>
            <a:r>
              <a:rPr lang="tr-TR" sz="2600" dirty="0"/>
              <a:t>demografik ve klinik değişkenlerle </a:t>
            </a:r>
            <a:r>
              <a:rPr lang="tr-TR" sz="2600" dirty="0" smtClean="0"/>
              <a:t>de bağlantılı </a:t>
            </a:r>
            <a:r>
              <a:rPr lang="tr-TR" sz="2600" dirty="0"/>
              <a:t>olarak </a:t>
            </a:r>
            <a:r>
              <a:rPr lang="tr-TR" sz="2600" dirty="0" err="1" smtClean="0"/>
              <a:t>persistan</a:t>
            </a:r>
            <a:r>
              <a:rPr lang="tr-TR" sz="2600" dirty="0" smtClean="0"/>
              <a:t> </a:t>
            </a:r>
            <a:r>
              <a:rPr lang="tr-TR" sz="2600" dirty="0"/>
              <a:t>anormal karaciğer </a:t>
            </a:r>
            <a:r>
              <a:rPr lang="tr-TR" sz="2600" dirty="0" smtClean="0"/>
              <a:t>testleri varlığı, </a:t>
            </a:r>
            <a:r>
              <a:rPr lang="tr-TR" sz="2600" dirty="0"/>
              <a:t>birinci </a:t>
            </a:r>
            <a:r>
              <a:rPr lang="tr-TR" sz="2600" dirty="0" smtClean="0"/>
              <a:t>basamakta </a:t>
            </a:r>
            <a:r>
              <a:rPr lang="tr-TR" sz="2600" dirty="0"/>
              <a:t>sağlık hizmeti </a:t>
            </a:r>
            <a:r>
              <a:rPr lang="tr-TR" sz="2600" dirty="0" smtClean="0"/>
              <a:t>verenlerde </a:t>
            </a:r>
            <a:r>
              <a:rPr lang="tr-TR" sz="2600" dirty="0"/>
              <a:t>HCV için test etmeye yönlendiren klinik olarak </a:t>
            </a:r>
            <a:r>
              <a:rPr lang="tr-TR" sz="2600" dirty="0" smtClean="0"/>
              <a:t>anlamlı ipuçları olarak görülebilir. </a:t>
            </a:r>
            <a:endParaRPr lang="tr-TR" sz="2600" dirty="0"/>
          </a:p>
          <a:p>
            <a:endParaRPr lang="tr-TR" dirty="0"/>
          </a:p>
        </p:txBody>
      </p:sp>
    </p:spTree>
    <p:extLst>
      <p:ext uri="{BB962C8B-B14F-4D97-AF65-F5344CB8AC3E}">
        <p14:creationId xmlns:p14="http://schemas.microsoft.com/office/powerpoint/2010/main" val="4094198829"/>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SONUÇ</a:t>
            </a:r>
            <a:endParaRPr lang="tr-TR" dirty="0"/>
          </a:p>
        </p:txBody>
      </p:sp>
      <p:sp>
        <p:nvSpPr>
          <p:cNvPr id="3" name="İçerik Yer Tutucusu 2"/>
          <p:cNvSpPr>
            <a:spLocks noGrp="1"/>
          </p:cNvSpPr>
          <p:nvPr>
            <p:ph idx="1"/>
          </p:nvPr>
        </p:nvSpPr>
        <p:spPr/>
        <p:txBody>
          <a:bodyPr/>
          <a:lstStyle/>
          <a:p>
            <a:pPr marL="0" indent="0">
              <a:buNone/>
            </a:pPr>
            <a:r>
              <a:rPr lang="tr-TR" b="1" dirty="0"/>
              <a:t>Klinik önemi: </a:t>
            </a:r>
            <a:endParaRPr lang="tr-TR" dirty="0"/>
          </a:p>
          <a:p>
            <a:pPr lvl="0"/>
            <a:r>
              <a:rPr lang="tr-TR" sz="2600" dirty="0" smtClean="0"/>
              <a:t>Ardışık </a:t>
            </a:r>
            <a:r>
              <a:rPr lang="tr-TR" sz="2600" dirty="0"/>
              <a:t>anormal karaciğer testleri olan 4,512 hastanın sadece %</a:t>
            </a:r>
            <a:r>
              <a:rPr lang="tr-TR" sz="2600" dirty="0" smtClean="0"/>
              <a:t>16'sına </a:t>
            </a:r>
            <a:r>
              <a:rPr lang="tr-TR" sz="2600" dirty="0"/>
              <a:t>ikinci karaciğer testi anormalliğinden sonraki 1 yıl içinde Hepatit C antikor testi </a:t>
            </a:r>
            <a:r>
              <a:rPr lang="tr-TR" sz="2600" dirty="0" smtClean="0"/>
              <a:t>yapılmıştır.</a:t>
            </a:r>
            <a:endParaRPr lang="tr-TR" sz="2600" dirty="0"/>
          </a:p>
          <a:p>
            <a:pPr lvl="0"/>
            <a:r>
              <a:rPr lang="tr-TR" sz="2600" dirty="0" err="1" smtClean="0"/>
              <a:t>Hepatosellüler</a:t>
            </a:r>
            <a:r>
              <a:rPr lang="tr-TR" sz="2600" dirty="0" smtClean="0"/>
              <a:t> </a:t>
            </a:r>
            <a:r>
              <a:rPr lang="tr-TR" sz="2600" dirty="0"/>
              <a:t>ve karışık karaciğer </a:t>
            </a:r>
            <a:r>
              <a:rPr lang="tr-TR" sz="2600" dirty="0" smtClean="0"/>
              <a:t>test anormallikleri, </a:t>
            </a:r>
            <a:r>
              <a:rPr lang="tr-TR" sz="2600" dirty="0" err="1"/>
              <a:t>Medicaid</a:t>
            </a:r>
            <a:r>
              <a:rPr lang="tr-TR" sz="2600" dirty="0"/>
              <a:t> kaydı, erkek cinsiyet ve uyuşturucu kullanımı, daha yüksek pozitif </a:t>
            </a:r>
            <a:r>
              <a:rPr lang="tr-TR" sz="2600" dirty="0" smtClean="0"/>
              <a:t>HCV Ab testi sonucu </a:t>
            </a:r>
            <a:r>
              <a:rPr lang="tr-TR" sz="2600" dirty="0"/>
              <a:t>ile </a:t>
            </a:r>
            <a:r>
              <a:rPr lang="tr-TR" sz="2600" dirty="0" smtClean="0"/>
              <a:t>ilişkilendirilmiştir.</a:t>
            </a:r>
            <a:endParaRPr lang="tr-TR" sz="2600" dirty="0"/>
          </a:p>
          <a:p>
            <a:pPr lvl="0"/>
            <a:r>
              <a:rPr lang="tr-TR" sz="2600" dirty="0" err="1" smtClean="0"/>
              <a:t>Persistan</a:t>
            </a:r>
            <a:r>
              <a:rPr lang="tr-TR" sz="2600" dirty="0" smtClean="0"/>
              <a:t> </a:t>
            </a:r>
            <a:r>
              <a:rPr lang="tr-TR" sz="2600" dirty="0" err="1"/>
              <a:t>hepatoselüler</a:t>
            </a:r>
            <a:r>
              <a:rPr lang="tr-TR" sz="2600" dirty="0"/>
              <a:t> ve karışık karaciğer testi anormallikleri olan daha fazla </a:t>
            </a:r>
            <a:r>
              <a:rPr lang="tr-TR" sz="2600" dirty="0" smtClean="0"/>
              <a:t>hastaya </a:t>
            </a:r>
            <a:r>
              <a:rPr lang="tr-TR" sz="2600" dirty="0"/>
              <a:t>Hepatit C testi </a:t>
            </a:r>
            <a:r>
              <a:rPr lang="tr-TR" sz="2600" dirty="0" smtClean="0"/>
              <a:t>yapılmalıdır.</a:t>
            </a:r>
            <a:endParaRPr lang="tr-TR" sz="2600" dirty="0"/>
          </a:p>
          <a:p>
            <a:endParaRPr lang="tr-TR" dirty="0"/>
          </a:p>
        </p:txBody>
      </p:sp>
    </p:spTree>
    <p:extLst>
      <p:ext uri="{BB962C8B-B14F-4D97-AF65-F5344CB8AC3E}">
        <p14:creationId xmlns:p14="http://schemas.microsoft.com/office/powerpoint/2010/main" val="27748687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GİRİŞ</a:t>
            </a:r>
            <a:endParaRPr lang="tr-TR" dirty="0"/>
          </a:p>
        </p:txBody>
      </p:sp>
      <p:sp>
        <p:nvSpPr>
          <p:cNvPr id="3" name="İçerik Yer Tutucusu 2"/>
          <p:cNvSpPr>
            <a:spLocks noGrp="1"/>
          </p:cNvSpPr>
          <p:nvPr>
            <p:ph idx="1"/>
          </p:nvPr>
        </p:nvSpPr>
        <p:spPr/>
        <p:txBody>
          <a:bodyPr>
            <a:normAutofit/>
          </a:bodyPr>
          <a:lstStyle/>
          <a:p>
            <a:r>
              <a:rPr lang="tr-TR" sz="2600" dirty="0"/>
              <a:t>Yeni </a:t>
            </a:r>
            <a:r>
              <a:rPr lang="tr-TR" sz="2600" dirty="0" smtClean="0"/>
              <a:t>oral </a:t>
            </a:r>
            <a:r>
              <a:rPr lang="tr-TR" sz="2600" dirty="0" err="1"/>
              <a:t>antiviral</a:t>
            </a:r>
            <a:r>
              <a:rPr lang="tr-TR" sz="2600" dirty="0"/>
              <a:t> tedavinin ortaya çıkması ve yayılmasıyla, </a:t>
            </a:r>
            <a:r>
              <a:rPr lang="tr-TR" sz="2600" dirty="0" err="1"/>
              <a:t>klinisyenler</a:t>
            </a:r>
            <a:r>
              <a:rPr lang="tr-TR" sz="2600" dirty="0"/>
              <a:t> enfeksiyonu etkili bir şekilde tedavi edebilir, </a:t>
            </a:r>
            <a:endParaRPr lang="tr-TR" sz="2600" dirty="0" smtClean="0"/>
          </a:p>
          <a:p>
            <a:r>
              <a:rPr lang="tr-TR" sz="2600" dirty="0" smtClean="0"/>
              <a:t>İlerlemiş </a:t>
            </a:r>
            <a:r>
              <a:rPr lang="tr-TR" sz="2600" dirty="0"/>
              <a:t>karaciğer hastalığı olan ve olmayan hastalarda </a:t>
            </a:r>
            <a:r>
              <a:rPr lang="tr-TR" sz="2600" dirty="0" err="1"/>
              <a:t>morbidite</a:t>
            </a:r>
            <a:r>
              <a:rPr lang="tr-TR" sz="2600" dirty="0"/>
              <a:t> ve </a:t>
            </a:r>
            <a:r>
              <a:rPr lang="tr-TR" sz="2600" dirty="0" err="1"/>
              <a:t>mortaliteyi</a:t>
            </a:r>
            <a:r>
              <a:rPr lang="tr-TR" sz="2600" dirty="0"/>
              <a:t> </a:t>
            </a:r>
            <a:r>
              <a:rPr lang="tr-TR" sz="2600" dirty="0" smtClean="0"/>
              <a:t>azaltabilir hale gelmişlerdir.</a:t>
            </a:r>
          </a:p>
          <a:p>
            <a:r>
              <a:rPr lang="tr-TR" sz="2600" dirty="0" smtClean="0"/>
              <a:t>Uzun </a:t>
            </a:r>
            <a:r>
              <a:rPr lang="tr-TR" sz="2600" dirty="0"/>
              <a:t>süredir devam eden, tedavi edilmemiş enfeksiyonun komplikasyonları ile yeni anti-</a:t>
            </a:r>
            <a:r>
              <a:rPr lang="tr-TR" sz="2600" dirty="0" err="1"/>
              <a:t>viral</a:t>
            </a:r>
            <a:r>
              <a:rPr lang="tr-TR" sz="2600" dirty="0"/>
              <a:t> ajanların </a:t>
            </a:r>
            <a:r>
              <a:rPr lang="tr-TR" sz="2600" dirty="0" smtClean="0"/>
              <a:t>varlığı </a:t>
            </a:r>
            <a:r>
              <a:rPr lang="tr-TR" sz="2600" dirty="0"/>
              <a:t>ve etkinliği, </a:t>
            </a:r>
            <a:endParaRPr lang="tr-TR" sz="2600" dirty="0" smtClean="0"/>
          </a:p>
          <a:p>
            <a:r>
              <a:rPr lang="tr-TR" sz="2600" dirty="0" smtClean="0"/>
              <a:t>Hepatit </a:t>
            </a:r>
            <a:r>
              <a:rPr lang="tr-TR" sz="2600" dirty="0"/>
              <a:t>C </a:t>
            </a:r>
            <a:r>
              <a:rPr lang="tr-TR" sz="2600" dirty="0" smtClean="0"/>
              <a:t>tanısının </a:t>
            </a:r>
            <a:r>
              <a:rPr lang="tr-TR" sz="2600" dirty="0"/>
              <a:t>araştırılmasını ve iyileştirilmesini bir sağlık hizmeti zorunluluğu haline </a:t>
            </a:r>
            <a:r>
              <a:rPr lang="tr-TR" sz="2600" dirty="0" smtClean="0"/>
              <a:t>getirmektedir.</a:t>
            </a:r>
            <a:endParaRPr lang="tr-TR" sz="2600" dirty="0"/>
          </a:p>
        </p:txBody>
      </p:sp>
    </p:spTree>
    <p:extLst>
      <p:ext uri="{BB962C8B-B14F-4D97-AF65-F5344CB8AC3E}">
        <p14:creationId xmlns:p14="http://schemas.microsoft.com/office/powerpoint/2010/main" val="4231061408"/>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dirty="0" smtClean="0"/>
          </a:p>
          <a:p>
            <a:endParaRPr lang="tr-TR" dirty="0"/>
          </a:p>
          <a:p>
            <a:endParaRPr lang="tr-TR" dirty="0" smtClean="0"/>
          </a:p>
          <a:p>
            <a:endParaRPr lang="tr-TR" dirty="0"/>
          </a:p>
          <a:p>
            <a:pPr marL="0" indent="0">
              <a:buNone/>
            </a:pPr>
            <a:r>
              <a:rPr lang="tr-TR" dirty="0" smtClean="0"/>
              <a:t>                                                                                   </a:t>
            </a:r>
            <a:r>
              <a:rPr lang="tr-TR" dirty="0" smtClean="0"/>
              <a:t> </a:t>
            </a:r>
            <a:r>
              <a:rPr lang="tr-TR" dirty="0" smtClean="0"/>
              <a:t>TEŞEKKÜRLER</a:t>
            </a:r>
            <a:endParaRPr lang="tr-TR" dirty="0"/>
          </a:p>
        </p:txBody>
      </p:sp>
    </p:spTree>
    <p:extLst>
      <p:ext uri="{BB962C8B-B14F-4D97-AF65-F5344CB8AC3E}">
        <p14:creationId xmlns:p14="http://schemas.microsoft.com/office/powerpoint/2010/main" val="5942423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GİRİŞ</a:t>
            </a:r>
            <a:endParaRPr lang="tr-TR" dirty="0"/>
          </a:p>
        </p:txBody>
      </p:sp>
      <p:sp>
        <p:nvSpPr>
          <p:cNvPr id="5" name="İçerik Yer Tutucusu 4"/>
          <p:cNvSpPr>
            <a:spLocks noGrp="1"/>
          </p:cNvSpPr>
          <p:nvPr>
            <p:ph idx="1"/>
          </p:nvPr>
        </p:nvSpPr>
        <p:spPr/>
        <p:txBody>
          <a:bodyPr>
            <a:normAutofit/>
          </a:bodyPr>
          <a:lstStyle/>
          <a:p>
            <a:r>
              <a:rPr lang="tr-TR" sz="2600" dirty="0"/>
              <a:t>ABD'de Hepatit C </a:t>
            </a:r>
            <a:r>
              <a:rPr lang="tr-TR" sz="2600" dirty="0" smtClean="0"/>
              <a:t>enfeksiyonu olan  </a:t>
            </a:r>
            <a:r>
              <a:rPr lang="tr-TR" sz="2600" dirty="0"/>
              <a:t>hastaların yarısından fazlası HCV pozitif durumlarının farkında olmadığından</a:t>
            </a:r>
            <a:r>
              <a:rPr lang="tr-TR" sz="2600" dirty="0" smtClean="0"/>
              <a:t>,</a:t>
            </a:r>
          </a:p>
          <a:p>
            <a:endParaRPr lang="tr-TR" sz="2600" dirty="0" smtClean="0"/>
          </a:p>
          <a:p>
            <a:r>
              <a:rPr lang="tr-TR" sz="2600" dirty="0" smtClean="0"/>
              <a:t>Doğru </a:t>
            </a:r>
            <a:r>
              <a:rPr lang="tr-TR" sz="2600" dirty="0"/>
              <a:t>HCV teşhisi, </a:t>
            </a:r>
            <a:r>
              <a:rPr lang="tr-TR" sz="2600" dirty="0" smtClean="0"/>
              <a:t>kronik </a:t>
            </a:r>
            <a:r>
              <a:rPr lang="tr-TR" sz="2600" dirty="0" err="1"/>
              <a:t>enfekte</a:t>
            </a:r>
            <a:r>
              <a:rPr lang="tr-TR" sz="2600" dirty="0"/>
              <a:t> hastaların bakımını iyileştirmek için </a:t>
            </a:r>
            <a:r>
              <a:rPr lang="tr-TR" sz="2600" dirty="0" smtClean="0"/>
              <a:t>önemli </a:t>
            </a:r>
            <a:r>
              <a:rPr lang="tr-TR" sz="2600" dirty="0"/>
              <a:t>bir </a:t>
            </a:r>
            <a:r>
              <a:rPr lang="tr-TR" sz="2600" dirty="0" smtClean="0"/>
              <a:t>fırsattır.</a:t>
            </a:r>
            <a:endParaRPr lang="tr-TR" sz="2600" dirty="0"/>
          </a:p>
        </p:txBody>
      </p:sp>
    </p:spTree>
    <p:extLst>
      <p:ext uri="{BB962C8B-B14F-4D97-AF65-F5344CB8AC3E}">
        <p14:creationId xmlns:p14="http://schemas.microsoft.com/office/powerpoint/2010/main" val="21034278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GİRİŞ</a:t>
            </a:r>
            <a:endParaRPr lang="tr-TR" dirty="0"/>
          </a:p>
        </p:txBody>
      </p:sp>
      <p:sp>
        <p:nvSpPr>
          <p:cNvPr id="3" name="İçerik Yer Tutucusu 2"/>
          <p:cNvSpPr>
            <a:spLocks noGrp="1"/>
          </p:cNvSpPr>
          <p:nvPr>
            <p:ph idx="1"/>
          </p:nvPr>
        </p:nvSpPr>
        <p:spPr/>
        <p:txBody>
          <a:bodyPr>
            <a:normAutofit/>
          </a:bodyPr>
          <a:lstStyle/>
          <a:p>
            <a:r>
              <a:rPr lang="tr-TR" sz="2600" dirty="0"/>
              <a:t>2012 yılında, Hastalık Kontrol Merkezleri (CDC), 1945 ile 1965 yılları arasında doğan tüm hastalar için bir kez Hepatit C antikoru (HCV Ab) testi </a:t>
            </a:r>
            <a:r>
              <a:rPr lang="tr-TR" sz="2600" dirty="0" smtClean="0"/>
              <a:t>önermiş.</a:t>
            </a:r>
          </a:p>
          <a:p>
            <a:endParaRPr lang="tr-TR" sz="2600" dirty="0" smtClean="0"/>
          </a:p>
          <a:p>
            <a:r>
              <a:rPr lang="tr-TR" sz="2600" dirty="0" smtClean="0"/>
              <a:t>Bu doğum </a:t>
            </a:r>
            <a:r>
              <a:rPr lang="tr-TR" sz="2600" dirty="0" err="1" smtClean="0"/>
              <a:t>kohortu</a:t>
            </a:r>
            <a:r>
              <a:rPr lang="tr-TR" sz="2600" dirty="0" smtClean="0"/>
              <a:t> Hepatit C virüsü taramasında ölçülebilir artışlara neden olmuştur.</a:t>
            </a:r>
            <a:endParaRPr lang="tr-TR" sz="2600" dirty="0"/>
          </a:p>
        </p:txBody>
      </p:sp>
    </p:spTree>
    <p:extLst>
      <p:ext uri="{BB962C8B-B14F-4D97-AF65-F5344CB8AC3E}">
        <p14:creationId xmlns:p14="http://schemas.microsoft.com/office/powerpoint/2010/main" val="6193184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GİRİŞ</a:t>
            </a:r>
            <a:endParaRPr lang="tr-TR" dirty="0"/>
          </a:p>
        </p:txBody>
      </p:sp>
      <p:sp>
        <p:nvSpPr>
          <p:cNvPr id="3" name="İçerik Yer Tutucusu 2"/>
          <p:cNvSpPr>
            <a:spLocks noGrp="1"/>
          </p:cNvSpPr>
          <p:nvPr>
            <p:ph idx="1"/>
          </p:nvPr>
        </p:nvSpPr>
        <p:spPr/>
        <p:txBody>
          <a:bodyPr/>
          <a:lstStyle/>
          <a:p>
            <a:r>
              <a:rPr lang="tr-TR" sz="2600" dirty="0" smtClean="0"/>
              <a:t>2012'den önce</a:t>
            </a:r>
            <a:r>
              <a:rPr lang="tr-TR" sz="2600" dirty="0"/>
              <a:t>:</a:t>
            </a:r>
            <a:endParaRPr lang="tr-TR" sz="2600" dirty="0" smtClean="0"/>
          </a:p>
          <a:p>
            <a:pPr lvl="1"/>
            <a:r>
              <a:rPr lang="tr-TR" dirty="0" smtClean="0"/>
              <a:t> geç </a:t>
            </a:r>
            <a:r>
              <a:rPr lang="tr-TR" dirty="0"/>
              <a:t>evre karaciğer hastalığı belirtileri olan </a:t>
            </a:r>
            <a:r>
              <a:rPr lang="tr-TR" dirty="0" smtClean="0"/>
              <a:t>veya, </a:t>
            </a:r>
          </a:p>
          <a:p>
            <a:pPr lvl="1"/>
            <a:r>
              <a:rPr lang="tr-TR" dirty="0"/>
              <a:t> </a:t>
            </a:r>
            <a:r>
              <a:rPr lang="tr-TR" dirty="0" smtClean="0"/>
              <a:t>ilaç enjeksiyon kullanımı olan veya, </a:t>
            </a:r>
          </a:p>
          <a:p>
            <a:pPr lvl="1"/>
            <a:r>
              <a:rPr lang="tr-TR" dirty="0" smtClean="0"/>
              <a:t> yüksek </a:t>
            </a:r>
            <a:r>
              <a:rPr lang="tr-TR" dirty="0"/>
              <a:t>riskli cinsel </a:t>
            </a:r>
            <a:r>
              <a:rPr lang="tr-TR" dirty="0" smtClean="0"/>
              <a:t>aktiviteleri olan ve</a:t>
            </a:r>
          </a:p>
          <a:p>
            <a:pPr lvl="1"/>
            <a:r>
              <a:rPr lang="tr-TR" dirty="0" smtClean="0"/>
              <a:t> </a:t>
            </a:r>
            <a:r>
              <a:rPr lang="tr-TR" dirty="0"/>
              <a:t>kan transfüzyonu öyküsü </a:t>
            </a:r>
            <a:r>
              <a:rPr lang="tr-TR" dirty="0" smtClean="0"/>
              <a:t>olan </a:t>
            </a:r>
          </a:p>
          <a:p>
            <a:r>
              <a:rPr lang="tr-TR" sz="2600" dirty="0" smtClean="0"/>
              <a:t>Yani enfeksiyon </a:t>
            </a:r>
            <a:r>
              <a:rPr lang="tr-TR" sz="2600" dirty="0"/>
              <a:t>için bilinen risk faktörleri olan hastalarda Hepatit C testi </a:t>
            </a:r>
            <a:r>
              <a:rPr lang="tr-TR" sz="2600" dirty="0" smtClean="0"/>
              <a:t>öneriliyordu.</a:t>
            </a:r>
          </a:p>
          <a:p>
            <a:r>
              <a:rPr lang="tr-TR" sz="2600" dirty="0" smtClean="0"/>
              <a:t>Bu </a:t>
            </a:r>
            <a:r>
              <a:rPr lang="tr-TR" sz="2600" dirty="0"/>
              <a:t>test stratejileri, geç dönem </a:t>
            </a:r>
            <a:r>
              <a:rPr lang="tr-TR" sz="2600" dirty="0" smtClean="0"/>
              <a:t>verilere </a:t>
            </a:r>
            <a:r>
              <a:rPr lang="tr-TR" sz="2600" dirty="0"/>
              <a:t>ve hasta öykülerine dayanıyordu ve bu da gecikmiş ve gözden kaçan tanılara neden </a:t>
            </a:r>
            <a:r>
              <a:rPr lang="tr-TR" sz="2600" dirty="0" smtClean="0"/>
              <a:t>oluyordu.</a:t>
            </a:r>
          </a:p>
        </p:txBody>
      </p:sp>
    </p:spTree>
    <p:extLst>
      <p:ext uri="{BB962C8B-B14F-4D97-AF65-F5344CB8AC3E}">
        <p14:creationId xmlns:p14="http://schemas.microsoft.com/office/powerpoint/2010/main" val="17619194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GİRİŞ</a:t>
            </a:r>
            <a:endParaRPr lang="tr-TR" dirty="0"/>
          </a:p>
        </p:txBody>
      </p:sp>
      <p:sp>
        <p:nvSpPr>
          <p:cNvPr id="3" name="İçerik Yer Tutucusu 2"/>
          <p:cNvSpPr>
            <a:spLocks noGrp="1"/>
          </p:cNvSpPr>
          <p:nvPr>
            <p:ph idx="1"/>
          </p:nvPr>
        </p:nvSpPr>
        <p:spPr/>
        <p:txBody>
          <a:bodyPr/>
          <a:lstStyle/>
          <a:p>
            <a:r>
              <a:rPr lang="tr-TR" sz="2600" dirty="0" smtClean="0"/>
              <a:t>Serum </a:t>
            </a:r>
            <a:r>
              <a:rPr lang="tr-TR" sz="2600" dirty="0" err="1" smtClean="0"/>
              <a:t>bilirubin</a:t>
            </a:r>
            <a:r>
              <a:rPr lang="tr-TR" sz="2600" dirty="0" smtClean="0"/>
              <a:t>, </a:t>
            </a:r>
            <a:r>
              <a:rPr lang="tr-TR" sz="2600" dirty="0" err="1" smtClean="0"/>
              <a:t>aminotransferaz</a:t>
            </a:r>
            <a:r>
              <a:rPr lang="tr-TR" sz="2600" dirty="0" smtClean="0"/>
              <a:t> ve </a:t>
            </a:r>
            <a:r>
              <a:rPr lang="tr-TR" sz="2600" dirty="0" err="1" smtClean="0"/>
              <a:t>alkalen</a:t>
            </a:r>
            <a:r>
              <a:rPr lang="tr-TR" sz="2600" dirty="0" smtClean="0"/>
              <a:t> </a:t>
            </a:r>
            <a:r>
              <a:rPr lang="tr-TR" sz="2600" dirty="0" err="1" smtClean="0"/>
              <a:t>fosfataz</a:t>
            </a:r>
            <a:r>
              <a:rPr lang="tr-TR" sz="2600" dirty="0" smtClean="0"/>
              <a:t> dahil anormal karaciğer testleri birinci basamak hastalarının yaklaşık %30'unu etkilemekte,</a:t>
            </a:r>
          </a:p>
          <a:p>
            <a:endParaRPr lang="tr-TR" sz="2600" dirty="0" smtClean="0"/>
          </a:p>
          <a:p>
            <a:r>
              <a:rPr lang="tr-TR" sz="2600" dirty="0"/>
              <a:t>Bu </a:t>
            </a:r>
            <a:r>
              <a:rPr lang="tr-TR" sz="2600" dirty="0" smtClean="0"/>
              <a:t>karaciğer test anormallikleri </a:t>
            </a:r>
            <a:r>
              <a:rPr lang="tr-TR" sz="2600" dirty="0"/>
              <a:t>karaciğer hastalığının erken </a:t>
            </a:r>
            <a:r>
              <a:rPr lang="tr-TR" sz="2600" dirty="0" smtClean="0"/>
              <a:t>belirtilerinden olabilir.</a:t>
            </a:r>
            <a:endParaRPr lang="tr-TR" sz="2600" dirty="0" smtClean="0"/>
          </a:p>
          <a:p>
            <a:endParaRPr lang="tr-TR" dirty="0" smtClean="0"/>
          </a:p>
          <a:p>
            <a:r>
              <a:rPr lang="tr-TR" sz="2600" dirty="0" smtClean="0"/>
              <a:t>Geçmişteki </a:t>
            </a:r>
            <a:r>
              <a:rPr lang="tr-TR" sz="2600" dirty="0"/>
              <a:t>CDC </a:t>
            </a:r>
            <a:r>
              <a:rPr lang="tr-TR" sz="2600" dirty="0" smtClean="0"/>
              <a:t>kılavuzları </a:t>
            </a:r>
            <a:r>
              <a:rPr lang="tr-TR" sz="2600" dirty="0"/>
              <a:t>(1998</a:t>
            </a:r>
            <a:r>
              <a:rPr lang="tr-TR" sz="2600" dirty="0" smtClean="0"/>
              <a:t>) da, </a:t>
            </a:r>
            <a:r>
              <a:rPr lang="tr-TR" sz="2600" dirty="0" err="1"/>
              <a:t>alanin</a:t>
            </a:r>
            <a:r>
              <a:rPr lang="tr-TR" sz="2600" dirty="0"/>
              <a:t> </a:t>
            </a:r>
            <a:r>
              <a:rPr lang="tr-TR" sz="2600" dirty="0" err="1"/>
              <a:t>aminotransferaz</a:t>
            </a:r>
            <a:r>
              <a:rPr lang="tr-TR" sz="2600" dirty="0"/>
              <a:t> (ALT) </a:t>
            </a:r>
            <a:r>
              <a:rPr lang="tr-TR" sz="2600" dirty="0" smtClean="0"/>
              <a:t>yüksekliği ile </a:t>
            </a:r>
            <a:r>
              <a:rPr lang="tr-TR" sz="2600" dirty="0"/>
              <a:t>HCV </a:t>
            </a:r>
            <a:r>
              <a:rPr lang="tr-TR" sz="2600" dirty="0" smtClean="0"/>
              <a:t>enfeksiyonu </a:t>
            </a:r>
            <a:r>
              <a:rPr lang="tr-TR" sz="2600" dirty="0"/>
              <a:t>arasında pozitif bir ilişki </a:t>
            </a:r>
            <a:r>
              <a:rPr lang="tr-TR" sz="2600" dirty="0" smtClean="0"/>
              <a:t>tanımlamıştır.</a:t>
            </a:r>
            <a:endParaRPr lang="tr-TR" sz="2600" dirty="0"/>
          </a:p>
        </p:txBody>
      </p:sp>
    </p:spTree>
    <p:extLst>
      <p:ext uri="{BB962C8B-B14F-4D97-AF65-F5344CB8AC3E}">
        <p14:creationId xmlns:p14="http://schemas.microsoft.com/office/powerpoint/2010/main" val="107597039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2063</TotalTime>
  <Words>2381</Words>
  <Application>Microsoft Office PowerPoint</Application>
  <PresentationFormat>Geniş ekran</PresentationFormat>
  <Paragraphs>249</Paragraphs>
  <Slides>50</Slides>
  <Notes>5</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50</vt:i4>
      </vt:variant>
    </vt:vector>
  </HeadingPairs>
  <TitlesOfParts>
    <vt:vector size="54" baseType="lpstr">
      <vt:lpstr>Arial</vt:lpstr>
      <vt:lpstr>Calibri</vt:lpstr>
      <vt:lpstr>Calibri Light</vt:lpstr>
      <vt:lpstr>Office Teması</vt:lpstr>
      <vt:lpstr>PowerPoint Sunusu</vt:lpstr>
      <vt:lpstr>Birinci Basamakta Anormal Karaciğer Testleri ile Hepatit C Testi İlişkisi </vt:lpstr>
      <vt:lpstr>GİRİŞ</vt:lpstr>
      <vt:lpstr>GİRİŞ</vt:lpstr>
      <vt:lpstr>GİRİŞ</vt:lpstr>
      <vt:lpstr>GİRİŞ</vt:lpstr>
      <vt:lpstr>GİRİŞ</vt:lpstr>
      <vt:lpstr>GİRİŞ</vt:lpstr>
      <vt:lpstr>GİRİŞ</vt:lpstr>
      <vt:lpstr>GİRİŞ</vt:lpstr>
      <vt:lpstr>METOD</vt:lpstr>
      <vt:lpstr>METOD</vt:lpstr>
      <vt:lpstr>METOD</vt:lpstr>
      <vt:lpstr>METOD</vt:lpstr>
      <vt:lpstr>METOD</vt:lpstr>
      <vt:lpstr>METOD</vt:lpstr>
      <vt:lpstr>METOD</vt:lpstr>
      <vt:lpstr>METOD</vt:lpstr>
      <vt:lpstr>METOD</vt:lpstr>
      <vt:lpstr>METOD</vt:lpstr>
      <vt:lpstr>METOD</vt:lpstr>
      <vt:lpstr>METOD</vt:lpstr>
      <vt:lpstr>METOD</vt:lpstr>
      <vt:lpstr>METOD</vt:lpstr>
      <vt:lpstr>METOD</vt:lpstr>
      <vt:lpstr>METOD</vt:lpstr>
      <vt:lpstr>METOD</vt:lpstr>
      <vt:lpstr>METOD</vt:lpstr>
      <vt:lpstr>METOD</vt:lpstr>
      <vt:lpstr>METOD</vt:lpstr>
      <vt:lpstr>METOD</vt:lpstr>
      <vt:lpstr>PowerPoint Sunusu</vt:lpstr>
      <vt:lpstr>BULGULAR</vt:lpstr>
      <vt:lpstr>BULGULAR</vt:lpstr>
      <vt:lpstr>BULGULAR</vt:lpstr>
      <vt:lpstr>BULGULAR</vt:lpstr>
      <vt:lpstr>BULGULAR</vt:lpstr>
      <vt:lpstr>TARTIŞMA</vt:lpstr>
      <vt:lpstr>TARTIŞMA</vt:lpstr>
      <vt:lpstr>TARTIŞMA</vt:lpstr>
      <vt:lpstr>PowerPoint Sunusu</vt:lpstr>
      <vt:lpstr>TARTIŞMA</vt:lpstr>
      <vt:lpstr>TARTIŞMA</vt:lpstr>
      <vt:lpstr>TARTIŞMA</vt:lpstr>
      <vt:lpstr>TARTIŞMA</vt:lpstr>
      <vt:lpstr>TARTIŞMA</vt:lpstr>
      <vt:lpstr>TARTIŞMA</vt:lpstr>
      <vt:lpstr>SONUÇ</vt:lpstr>
      <vt:lpstr>SONUÇ</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Birinci Basamakta Anormal Karaciğer Testleri ile Hepatit C Testi İlişkisi </dc:title>
  <dc:creator>KÜBRA ŞENTÜRK</dc:creator>
  <cp:lastModifiedBy>KÜBRA ŞENTÜRK</cp:lastModifiedBy>
  <cp:revision>80</cp:revision>
  <dcterms:created xsi:type="dcterms:W3CDTF">2021-11-23T19:33:23Z</dcterms:created>
  <dcterms:modified xsi:type="dcterms:W3CDTF">2021-11-29T21:28:17Z</dcterms:modified>
</cp:coreProperties>
</file>