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4"/>
  </p:notesMasterIdLst>
  <p:sldIdLst>
    <p:sldId id="256" r:id="rId3"/>
    <p:sldId id="362" r:id="rId4"/>
    <p:sldId id="363" r:id="rId5"/>
    <p:sldId id="259" r:id="rId6"/>
    <p:sldId id="258" r:id="rId7"/>
    <p:sldId id="435" r:id="rId8"/>
    <p:sldId id="436" r:id="rId9"/>
    <p:sldId id="437" r:id="rId10"/>
    <p:sldId id="257" r:id="rId11"/>
    <p:sldId id="260" r:id="rId12"/>
    <p:sldId id="261" r:id="rId13"/>
    <p:sldId id="262" r:id="rId14"/>
    <p:sldId id="264" r:id="rId15"/>
    <p:sldId id="265" r:id="rId16"/>
    <p:sldId id="372" r:id="rId17"/>
    <p:sldId id="373" r:id="rId18"/>
    <p:sldId id="371" r:id="rId19"/>
    <p:sldId id="374" r:id="rId20"/>
    <p:sldId id="375" r:id="rId21"/>
    <p:sldId id="266" r:id="rId22"/>
    <p:sldId id="267" r:id="rId23"/>
    <p:sldId id="268" r:id="rId24"/>
    <p:sldId id="269" r:id="rId25"/>
    <p:sldId id="270" r:id="rId26"/>
    <p:sldId id="334" r:id="rId27"/>
    <p:sldId id="376" r:id="rId28"/>
    <p:sldId id="271" r:id="rId29"/>
    <p:sldId id="272" r:id="rId30"/>
    <p:sldId id="273" r:id="rId31"/>
    <p:sldId id="274" r:id="rId32"/>
    <p:sldId id="275" r:id="rId33"/>
    <p:sldId id="364" r:id="rId34"/>
    <p:sldId id="368" r:id="rId35"/>
    <p:sldId id="369" r:id="rId36"/>
    <p:sldId id="378" r:id="rId37"/>
    <p:sldId id="365" r:id="rId38"/>
    <p:sldId id="377" r:id="rId39"/>
    <p:sldId id="366" r:id="rId40"/>
    <p:sldId id="367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401" r:id="rId56"/>
    <p:sldId id="402" r:id="rId57"/>
    <p:sldId id="403" r:id="rId58"/>
    <p:sldId id="404" r:id="rId59"/>
    <p:sldId id="405" r:id="rId60"/>
    <p:sldId id="406" r:id="rId61"/>
    <p:sldId id="410" r:id="rId62"/>
    <p:sldId id="408" r:id="rId63"/>
    <p:sldId id="411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12" r:id="rId72"/>
    <p:sldId id="414" r:id="rId73"/>
    <p:sldId id="419" r:id="rId74"/>
    <p:sldId id="420" r:id="rId75"/>
    <p:sldId id="413" r:id="rId76"/>
    <p:sldId id="421" r:id="rId77"/>
    <p:sldId id="415" r:id="rId78"/>
    <p:sldId id="422" r:id="rId79"/>
    <p:sldId id="416" r:id="rId80"/>
    <p:sldId id="417" r:id="rId81"/>
    <p:sldId id="423" r:id="rId82"/>
    <p:sldId id="424" r:id="rId83"/>
    <p:sldId id="425" r:id="rId84"/>
    <p:sldId id="426" r:id="rId85"/>
    <p:sldId id="427" r:id="rId86"/>
    <p:sldId id="429" r:id="rId87"/>
    <p:sldId id="428" r:id="rId88"/>
    <p:sldId id="431" r:id="rId89"/>
    <p:sldId id="432" r:id="rId90"/>
    <p:sldId id="433" r:id="rId91"/>
    <p:sldId id="400" r:id="rId92"/>
    <p:sldId id="430" r:id="rId9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3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797" autoAdjust="0"/>
  </p:normalViewPr>
  <p:slideViewPr>
    <p:cSldViewPr snapToGrid="0">
      <p:cViewPr varScale="1">
        <p:scale>
          <a:sx n="66" d="100"/>
          <a:sy n="66" d="100"/>
        </p:scale>
        <p:origin x="1224" y="43"/>
      </p:cViewPr>
      <p:guideLst/>
    </p:cSldViewPr>
  </p:slideViewPr>
  <p:outlineViewPr>
    <p:cViewPr>
      <p:scale>
        <a:sx n="33" d="100"/>
        <a:sy n="33" d="100"/>
      </p:scale>
      <p:origin x="0" y="-7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fluconazole-drug-information?search=T%C4%B0NEA%20PED%C4%B0S&amp;topicRef=4030&amp;source=see_link" TargetMode="External"/><Relationship Id="rId2" Type="http://schemas.openxmlformats.org/officeDocument/2006/relationships/hyperlink" Target="https://www.uptodate.com/contents/itraconazole-drug-information?search=T%C4%B0NEA%20PED%C4%B0S&amp;topicRef=4030&amp;source=see_link" TargetMode="External"/><Relationship Id="rId1" Type="http://schemas.openxmlformats.org/officeDocument/2006/relationships/hyperlink" Target="https://www.uptodate.com/contents/terbinafine-drug-information?search=T%C4%B0NEA%20PED%C4%B0S&amp;topicRef=4030&amp;source=see_link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fluconazole-drug-information?search=T%C4%B0NEA%20PED%C4%B0S&amp;topicRef=4030&amp;source=see_link" TargetMode="External"/><Relationship Id="rId2" Type="http://schemas.openxmlformats.org/officeDocument/2006/relationships/hyperlink" Target="https://www.uptodate.com/contents/itraconazole-drug-information?search=T%C4%B0NEA%20PED%C4%B0S&amp;topicRef=4030&amp;source=see_link" TargetMode="External"/><Relationship Id="rId1" Type="http://schemas.openxmlformats.org/officeDocument/2006/relationships/hyperlink" Target="https://www.uptodate.com/contents/terbinafine-drug-information?search=T%C4%B0NEA%20PED%C4%B0S&amp;topicRef=4030&amp;source=see_lin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A5206-F64B-491D-BAD8-0880031B464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586A65-CB5B-47F3-B154-C793952F2806}">
      <dgm:prSet/>
      <dgm:spPr/>
      <dgm:t>
        <a:bodyPr/>
        <a:lstStyle/>
        <a:p>
          <a:r>
            <a:rPr lang="tr-TR" dirty="0" err="1"/>
            <a:t>Yüzeyel</a:t>
          </a:r>
          <a:r>
            <a:rPr lang="tr-TR" dirty="0"/>
            <a:t> Mantar hastalıklarını sayabilmek</a:t>
          </a:r>
          <a:endParaRPr lang="en-US" dirty="0"/>
        </a:p>
      </dgm:t>
    </dgm:pt>
    <dgm:pt modelId="{85312F20-8F42-4246-B135-C23CE8732CAE}" type="parTrans" cxnId="{143D9470-81D0-4DA2-B83B-A677DB3D8794}">
      <dgm:prSet/>
      <dgm:spPr/>
      <dgm:t>
        <a:bodyPr/>
        <a:lstStyle/>
        <a:p>
          <a:endParaRPr lang="en-US"/>
        </a:p>
      </dgm:t>
    </dgm:pt>
    <dgm:pt modelId="{DAAD8DF4-E6D1-4A83-9876-E397811AF147}" type="sibTrans" cxnId="{143D9470-81D0-4DA2-B83B-A677DB3D8794}">
      <dgm:prSet/>
      <dgm:spPr/>
      <dgm:t>
        <a:bodyPr/>
        <a:lstStyle/>
        <a:p>
          <a:endParaRPr lang="en-US"/>
        </a:p>
      </dgm:t>
    </dgm:pt>
    <dgm:pt modelId="{3EB893C4-4D1B-4688-BB56-C0DE4B7D82C8}">
      <dgm:prSet/>
      <dgm:spPr/>
      <dgm:t>
        <a:bodyPr/>
        <a:lstStyle/>
        <a:p>
          <a:r>
            <a:rPr lang="tr-TR" dirty="0" err="1"/>
            <a:t>Yüzeyel</a:t>
          </a:r>
          <a:r>
            <a:rPr lang="tr-TR" dirty="0"/>
            <a:t> Mantar hastalıklarının klinik bulgularını sayabilmek</a:t>
          </a:r>
          <a:endParaRPr lang="en-US" dirty="0"/>
        </a:p>
      </dgm:t>
    </dgm:pt>
    <dgm:pt modelId="{5AB5E327-34FA-48FB-AE84-6C1F8B4D2076}" type="parTrans" cxnId="{DE1CD05D-F481-4834-807F-746A991BB4B2}">
      <dgm:prSet/>
      <dgm:spPr/>
      <dgm:t>
        <a:bodyPr/>
        <a:lstStyle/>
        <a:p>
          <a:endParaRPr lang="en-US"/>
        </a:p>
      </dgm:t>
    </dgm:pt>
    <dgm:pt modelId="{3178355E-7D72-443F-962B-1AABF13CA7DB}" type="sibTrans" cxnId="{DE1CD05D-F481-4834-807F-746A991BB4B2}">
      <dgm:prSet/>
      <dgm:spPr/>
      <dgm:t>
        <a:bodyPr/>
        <a:lstStyle/>
        <a:p>
          <a:endParaRPr lang="en-US"/>
        </a:p>
      </dgm:t>
    </dgm:pt>
    <dgm:pt modelId="{F5A3AC18-9404-410C-8555-54A6C4EEA508}">
      <dgm:prSet/>
      <dgm:spPr/>
      <dgm:t>
        <a:bodyPr/>
        <a:lstStyle/>
        <a:p>
          <a:r>
            <a:rPr lang="tr-TR" dirty="0" err="1"/>
            <a:t>Yüzeyel</a:t>
          </a:r>
          <a:r>
            <a:rPr lang="tr-TR" dirty="0"/>
            <a:t> Mantar hastalıklarının ayırıcı tanısını yapabilmek </a:t>
          </a:r>
          <a:endParaRPr lang="en-US" dirty="0"/>
        </a:p>
      </dgm:t>
    </dgm:pt>
    <dgm:pt modelId="{BD01632E-2125-472D-BF46-EAC6E19B2F5B}" type="parTrans" cxnId="{D3BD2C52-2601-40E5-923A-A7E5CC830A49}">
      <dgm:prSet/>
      <dgm:spPr/>
      <dgm:t>
        <a:bodyPr/>
        <a:lstStyle/>
        <a:p>
          <a:endParaRPr lang="en-US"/>
        </a:p>
      </dgm:t>
    </dgm:pt>
    <dgm:pt modelId="{91E99B08-8924-44E6-A7DF-56FF9F375CFD}" type="sibTrans" cxnId="{D3BD2C52-2601-40E5-923A-A7E5CC830A49}">
      <dgm:prSet/>
      <dgm:spPr/>
      <dgm:t>
        <a:bodyPr/>
        <a:lstStyle/>
        <a:p>
          <a:endParaRPr lang="en-US"/>
        </a:p>
      </dgm:t>
    </dgm:pt>
    <dgm:pt modelId="{8680E6FC-7455-472A-A38C-A463B52B3295}">
      <dgm:prSet/>
      <dgm:spPr/>
      <dgm:t>
        <a:bodyPr/>
        <a:lstStyle/>
        <a:p>
          <a:r>
            <a:rPr lang="tr-TR" dirty="0" err="1"/>
            <a:t>Yüzeyel</a:t>
          </a:r>
          <a:r>
            <a:rPr lang="tr-TR" dirty="0"/>
            <a:t> Mantar hastalıklarını önlemek için alınması gereken tedbirleri sayabilmek.</a:t>
          </a:r>
          <a:endParaRPr lang="en-US" dirty="0"/>
        </a:p>
      </dgm:t>
    </dgm:pt>
    <dgm:pt modelId="{44908E06-6BFB-420D-9CEF-BAADD09DC707}" type="parTrans" cxnId="{AFC54339-4E84-423B-A668-8504C916A28B}">
      <dgm:prSet/>
      <dgm:spPr/>
      <dgm:t>
        <a:bodyPr/>
        <a:lstStyle/>
        <a:p>
          <a:endParaRPr lang="en-US"/>
        </a:p>
      </dgm:t>
    </dgm:pt>
    <dgm:pt modelId="{F986AAFE-6E43-49EC-8C6C-46846831BC83}" type="sibTrans" cxnId="{AFC54339-4E84-423B-A668-8504C916A28B}">
      <dgm:prSet/>
      <dgm:spPr/>
      <dgm:t>
        <a:bodyPr/>
        <a:lstStyle/>
        <a:p>
          <a:endParaRPr lang="en-US"/>
        </a:p>
      </dgm:t>
    </dgm:pt>
    <dgm:pt modelId="{61F9FEEE-5615-4F7B-ADBA-7EFC9FC946D1}">
      <dgm:prSet/>
      <dgm:spPr/>
      <dgm:t>
        <a:bodyPr/>
        <a:lstStyle/>
        <a:p>
          <a:r>
            <a:rPr lang="tr-TR" dirty="0" err="1"/>
            <a:t>Yüzeyel</a:t>
          </a:r>
          <a:r>
            <a:rPr lang="tr-TR" dirty="0"/>
            <a:t> Mantar hastalıklarının tedavisini planlayabilmek</a:t>
          </a:r>
          <a:endParaRPr lang="en-US" dirty="0"/>
        </a:p>
      </dgm:t>
    </dgm:pt>
    <dgm:pt modelId="{F51B671E-9783-4F8D-8E23-6F08C641521A}" type="parTrans" cxnId="{F58BF9EF-7ECC-4AB4-88AB-9A950FBC8FC9}">
      <dgm:prSet/>
      <dgm:spPr/>
      <dgm:t>
        <a:bodyPr/>
        <a:lstStyle/>
        <a:p>
          <a:endParaRPr lang="tr-TR"/>
        </a:p>
      </dgm:t>
    </dgm:pt>
    <dgm:pt modelId="{46E6B5B8-F1B0-4300-BA5B-88696D08ADD4}" type="sibTrans" cxnId="{F58BF9EF-7ECC-4AB4-88AB-9A950FBC8FC9}">
      <dgm:prSet/>
      <dgm:spPr/>
      <dgm:t>
        <a:bodyPr/>
        <a:lstStyle/>
        <a:p>
          <a:endParaRPr lang="tr-TR"/>
        </a:p>
      </dgm:t>
    </dgm:pt>
    <dgm:pt modelId="{B56868A1-2FA4-43D6-9FB8-BE0161442702}" type="pres">
      <dgm:prSet presAssocID="{736A5206-F64B-491D-BAD8-0880031B46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D4A06D-8A83-4CBA-95CE-9BE51B7E5293}" type="pres">
      <dgm:prSet presAssocID="{18586A65-CB5B-47F3-B154-C793952F2806}" presName="hierRoot1" presStyleCnt="0"/>
      <dgm:spPr/>
    </dgm:pt>
    <dgm:pt modelId="{407CB613-0C3A-471F-B9AA-6BA4F98C5203}" type="pres">
      <dgm:prSet presAssocID="{18586A65-CB5B-47F3-B154-C793952F2806}" presName="composite" presStyleCnt="0"/>
      <dgm:spPr/>
    </dgm:pt>
    <dgm:pt modelId="{CBB0CCE3-11B9-4A3A-9E23-9CA85BD92792}" type="pres">
      <dgm:prSet presAssocID="{18586A65-CB5B-47F3-B154-C793952F2806}" presName="background" presStyleLbl="node0" presStyleIdx="0" presStyleCnt="5"/>
      <dgm:spPr/>
    </dgm:pt>
    <dgm:pt modelId="{DB9F63AA-7D7F-417A-BC54-3CABD45A2DC7}" type="pres">
      <dgm:prSet presAssocID="{18586A65-CB5B-47F3-B154-C793952F2806}" presName="text" presStyleLbl="fgAcc0" presStyleIdx="0" presStyleCnt="5">
        <dgm:presLayoutVars>
          <dgm:chPref val="3"/>
        </dgm:presLayoutVars>
      </dgm:prSet>
      <dgm:spPr/>
    </dgm:pt>
    <dgm:pt modelId="{32E2694A-251F-4F88-9B59-309579C7746F}" type="pres">
      <dgm:prSet presAssocID="{18586A65-CB5B-47F3-B154-C793952F2806}" presName="hierChild2" presStyleCnt="0"/>
      <dgm:spPr/>
    </dgm:pt>
    <dgm:pt modelId="{3E7243E9-8CCD-4D4D-B812-3CA1788BC4A1}" type="pres">
      <dgm:prSet presAssocID="{3EB893C4-4D1B-4688-BB56-C0DE4B7D82C8}" presName="hierRoot1" presStyleCnt="0"/>
      <dgm:spPr/>
    </dgm:pt>
    <dgm:pt modelId="{62E43BEE-B9A5-46CE-97DA-17CF021AAAEE}" type="pres">
      <dgm:prSet presAssocID="{3EB893C4-4D1B-4688-BB56-C0DE4B7D82C8}" presName="composite" presStyleCnt="0"/>
      <dgm:spPr/>
    </dgm:pt>
    <dgm:pt modelId="{A270C4B6-D76B-4519-9454-2FA5F4A3BDE9}" type="pres">
      <dgm:prSet presAssocID="{3EB893C4-4D1B-4688-BB56-C0DE4B7D82C8}" presName="background" presStyleLbl="node0" presStyleIdx="1" presStyleCnt="5"/>
      <dgm:spPr/>
    </dgm:pt>
    <dgm:pt modelId="{D83A01C8-122E-410C-A4C1-D3914144F33F}" type="pres">
      <dgm:prSet presAssocID="{3EB893C4-4D1B-4688-BB56-C0DE4B7D82C8}" presName="text" presStyleLbl="fgAcc0" presStyleIdx="1" presStyleCnt="5">
        <dgm:presLayoutVars>
          <dgm:chPref val="3"/>
        </dgm:presLayoutVars>
      </dgm:prSet>
      <dgm:spPr/>
    </dgm:pt>
    <dgm:pt modelId="{AFA738E3-124F-4531-9D63-F02079D8C708}" type="pres">
      <dgm:prSet presAssocID="{3EB893C4-4D1B-4688-BB56-C0DE4B7D82C8}" presName="hierChild2" presStyleCnt="0"/>
      <dgm:spPr/>
    </dgm:pt>
    <dgm:pt modelId="{71100CEB-7336-4BB6-94FF-FB404A449092}" type="pres">
      <dgm:prSet presAssocID="{F5A3AC18-9404-410C-8555-54A6C4EEA508}" presName="hierRoot1" presStyleCnt="0"/>
      <dgm:spPr/>
    </dgm:pt>
    <dgm:pt modelId="{85F807C0-95D8-48B8-8BD0-5581E95BB25A}" type="pres">
      <dgm:prSet presAssocID="{F5A3AC18-9404-410C-8555-54A6C4EEA508}" presName="composite" presStyleCnt="0"/>
      <dgm:spPr/>
    </dgm:pt>
    <dgm:pt modelId="{0E9B9B17-64B1-46AD-91BA-595394EEB91E}" type="pres">
      <dgm:prSet presAssocID="{F5A3AC18-9404-410C-8555-54A6C4EEA508}" presName="background" presStyleLbl="node0" presStyleIdx="2" presStyleCnt="5"/>
      <dgm:spPr/>
    </dgm:pt>
    <dgm:pt modelId="{465AF1BB-6182-4B18-ADDE-96E0733928BE}" type="pres">
      <dgm:prSet presAssocID="{F5A3AC18-9404-410C-8555-54A6C4EEA508}" presName="text" presStyleLbl="fgAcc0" presStyleIdx="2" presStyleCnt="5" custLinFactX="24762" custLinFactNeighborX="100000" custLinFactNeighborY="913">
        <dgm:presLayoutVars>
          <dgm:chPref val="3"/>
        </dgm:presLayoutVars>
      </dgm:prSet>
      <dgm:spPr/>
    </dgm:pt>
    <dgm:pt modelId="{E7EC8133-6421-4E52-A18D-AAEA8E6D122F}" type="pres">
      <dgm:prSet presAssocID="{F5A3AC18-9404-410C-8555-54A6C4EEA508}" presName="hierChild2" presStyleCnt="0"/>
      <dgm:spPr/>
    </dgm:pt>
    <dgm:pt modelId="{10C2AC84-B0AC-4B4B-8470-5506FDF3AA63}" type="pres">
      <dgm:prSet presAssocID="{8680E6FC-7455-472A-A38C-A463B52B3295}" presName="hierRoot1" presStyleCnt="0"/>
      <dgm:spPr/>
    </dgm:pt>
    <dgm:pt modelId="{BB5F0FDE-50E5-4D50-92E1-E9377FE165AB}" type="pres">
      <dgm:prSet presAssocID="{8680E6FC-7455-472A-A38C-A463B52B3295}" presName="composite" presStyleCnt="0"/>
      <dgm:spPr/>
    </dgm:pt>
    <dgm:pt modelId="{AD7A7501-4C1A-4573-B523-84C17575E109}" type="pres">
      <dgm:prSet presAssocID="{8680E6FC-7455-472A-A38C-A463B52B3295}" presName="background" presStyleLbl="node0" presStyleIdx="3" presStyleCnt="5"/>
      <dgm:spPr/>
    </dgm:pt>
    <dgm:pt modelId="{991ACB78-3A41-4811-BB24-14D96AF6D7C3}" type="pres">
      <dgm:prSet presAssocID="{8680E6FC-7455-472A-A38C-A463B52B3295}" presName="text" presStyleLbl="fgAcc0" presStyleIdx="3" presStyleCnt="5" custLinFactX="22427" custLinFactNeighborX="100000" custLinFactNeighborY="914">
        <dgm:presLayoutVars>
          <dgm:chPref val="3"/>
        </dgm:presLayoutVars>
      </dgm:prSet>
      <dgm:spPr/>
    </dgm:pt>
    <dgm:pt modelId="{281B2CA6-2146-49BC-9EFE-880F7C49E282}" type="pres">
      <dgm:prSet presAssocID="{8680E6FC-7455-472A-A38C-A463B52B3295}" presName="hierChild2" presStyleCnt="0"/>
      <dgm:spPr/>
    </dgm:pt>
    <dgm:pt modelId="{63A1C34A-632B-4A4C-BCB7-9B40F4802B1C}" type="pres">
      <dgm:prSet presAssocID="{61F9FEEE-5615-4F7B-ADBA-7EFC9FC946D1}" presName="hierRoot1" presStyleCnt="0"/>
      <dgm:spPr/>
    </dgm:pt>
    <dgm:pt modelId="{2EE942EA-3FFC-43BE-9611-A567971C2089}" type="pres">
      <dgm:prSet presAssocID="{61F9FEEE-5615-4F7B-ADBA-7EFC9FC946D1}" presName="composite" presStyleCnt="0"/>
      <dgm:spPr/>
    </dgm:pt>
    <dgm:pt modelId="{8654B493-3ADC-410E-91CD-FAACB60BBA3E}" type="pres">
      <dgm:prSet presAssocID="{61F9FEEE-5615-4F7B-ADBA-7EFC9FC946D1}" presName="background" presStyleLbl="node0" presStyleIdx="4" presStyleCnt="5"/>
      <dgm:spPr/>
    </dgm:pt>
    <dgm:pt modelId="{473A3EFA-E3BF-4916-AF8F-C8125452B325}" type="pres">
      <dgm:prSet presAssocID="{61F9FEEE-5615-4F7B-ADBA-7EFC9FC946D1}" presName="text" presStyleLbl="fgAcc0" presStyleIdx="4" presStyleCnt="5" custLinFactX="-100000" custLinFactNeighborX="-144112" custLinFactNeighborY="-914">
        <dgm:presLayoutVars>
          <dgm:chPref val="3"/>
        </dgm:presLayoutVars>
      </dgm:prSet>
      <dgm:spPr/>
    </dgm:pt>
    <dgm:pt modelId="{7115E663-5F24-4E2A-A2ED-23F60010ECD6}" type="pres">
      <dgm:prSet presAssocID="{61F9FEEE-5615-4F7B-ADBA-7EFC9FC946D1}" presName="hierChild2" presStyleCnt="0"/>
      <dgm:spPr/>
    </dgm:pt>
  </dgm:ptLst>
  <dgm:cxnLst>
    <dgm:cxn modelId="{AFC54339-4E84-423B-A668-8504C916A28B}" srcId="{736A5206-F64B-491D-BAD8-0880031B4648}" destId="{8680E6FC-7455-472A-A38C-A463B52B3295}" srcOrd="3" destOrd="0" parTransId="{44908E06-6BFB-420D-9CEF-BAADD09DC707}" sibTransId="{F986AAFE-6E43-49EC-8C6C-46846831BC83}"/>
    <dgm:cxn modelId="{DE1CD05D-F481-4834-807F-746A991BB4B2}" srcId="{736A5206-F64B-491D-BAD8-0880031B4648}" destId="{3EB893C4-4D1B-4688-BB56-C0DE4B7D82C8}" srcOrd="1" destOrd="0" parTransId="{5AB5E327-34FA-48FB-AE84-6C1F8B4D2076}" sibTransId="{3178355E-7D72-443F-962B-1AABF13CA7DB}"/>
    <dgm:cxn modelId="{143D9470-81D0-4DA2-B83B-A677DB3D8794}" srcId="{736A5206-F64B-491D-BAD8-0880031B4648}" destId="{18586A65-CB5B-47F3-B154-C793952F2806}" srcOrd="0" destOrd="0" parTransId="{85312F20-8F42-4246-B135-C23CE8732CAE}" sibTransId="{DAAD8DF4-E6D1-4A83-9876-E397811AF147}"/>
    <dgm:cxn modelId="{913F6B51-EAFB-42A3-B19D-90D0B9C89EDF}" type="presOf" srcId="{F5A3AC18-9404-410C-8555-54A6C4EEA508}" destId="{465AF1BB-6182-4B18-ADDE-96E0733928BE}" srcOrd="0" destOrd="0" presId="urn:microsoft.com/office/officeart/2005/8/layout/hierarchy1"/>
    <dgm:cxn modelId="{1443E971-B137-4CCB-A9B9-7DD13305A7D6}" type="presOf" srcId="{736A5206-F64B-491D-BAD8-0880031B4648}" destId="{B56868A1-2FA4-43D6-9FB8-BE0161442702}" srcOrd="0" destOrd="0" presId="urn:microsoft.com/office/officeart/2005/8/layout/hierarchy1"/>
    <dgm:cxn modelId="{D3BD2C52-2601-40E5-923A-A7E5CC830A49}" srcId="{736A5206-F64B-491D-BAD8-0880031B4648}" destId="{F5A3AC18-9404-410C-8555-54A6C4EEA508}" srcOrd="2" destOrd="0" parTransId="{BD01632E-2125-472D-BF46-EAC6E19B2F5B}" sibTransId="{91E99B08-8924-44E6-A7DF-56FF9F375CFD}"/>
    <dgm:cxn modelId="{5E510A7B-7583-4930-9F0E-07BF2216C363}" type="presOf" srcId="{3EB893C4-4D1B-4688-BB56-C0DE4B7D82C8}" destId="{D83A01C8-122E-410C-A4C1-D3914144F33F}" srcOrd="0" destOrd="0" presId="urn:microsoft.com/office/officeart/2005/8/layout/hierarchy1"/>
    <dgm:cxn modelId="{94008E86-0685-46B8-86CE-B4BAD34F7A53}" type="presOf" srcId="{61F9FEEE-5615-4F7B-ADBA-7EFC9FC946D1}" destId="{473A3EFA-E3BF-4916-AF8F-C8125452B325}" srcOrd="0" destOrd="0" presId="urn:microsoft.com/office/officeart/2005/8/layout/hierarchy1"/>
    <dgm:cxn modelId="{EC99F6B8-2773-4B48-B258-DBBBAA5B7C6D}" type="presOf" srcId="{18586A65-CB5B-47F3-B154-C793952F2806}" destId="{DB9F63AA-7D7F-417A-BC54-3CABD45A2DC7}" srcOrd="0" destOrd="0" presId="urn:microsoft.com/office/officeart/2005/8/layout/hierarchy1"/>
    <dgm:cxn modelId="{9D1938EF-B577-44D3-8FDF-B173CE0D7834}" type="presOf" srcId="{8680E6FC-7455-472A-A38C-A463B52B3295}" destId="{991ACB78-3A41-4811-BB24-14D96AF6D7C3}" srcOrd="0" destOrd="0" presId="urn:microsoft.com/office/officeart/2005/8/layout/hierarchy1"/>
    <dgm:cxn modelId="{F58BF9EF-7ECC-4AB4-88AB-9A950FBC8FC9}" srcId="{736A5206-F64B-491D-BAD8-0880031B4648}" destId="{61F9FEEE-5615-4F7B-ADBA-7EFC9FC946D1}" srcOrd="4" destOrd="0" parTransId="{F51B671E-9783-4F8D-8E23-6F08C641521A}" sibTransId="{46E6B5B8-F1B0-4300-BA5B-88696D08ADD4}"/>
    <dgm:cxn modelId="{B364995A-1C70-40B7-B97D-54082250D33D}" type="presParOf" srcId="{B56868A1-2FA4-43D6-9FB8-BE0161442702}" destId="{1ED4A06D-8A83-4CBA-95CE-9BE51B7E5293}" srcOrd="0" destOrd="0" presId="urn:microsoft.com/office/officeart/2005/8/layout/hierarchy1"/>
    <dgm:cxn modelId="{C4FF1659-D4C5-4765-9665-B6E8310B0220}" type="presParOf" srcId="{1ED4A06D-8A83-4CBA-95CE-9BE51B7E5293}" destId="{407CB613-0C3A-471F-B9AA-6BA4F98C5203}" srcOrd="0" destOrd="0" presId="urn:microsoft.com/office/officeart/2005/8/layout/hierarchy1"/>
    <dgm:cxn modelId="{A5095180-C9A7-49D4-ADAC-390516696BD8}" type="presParOf" srcId="{407CB613-0C3A-471F-B9AA-6BA4F98C5203}" destId="{CBB0CCE3-11B9-4A3A-9E23-9CA85BD92792}" srcOrd="0" destOrd="0" presId="urn:microsoft.com/office/officeart/2005/8/layout/hierarchy1"/>
    <dgm:cxn modelId="{81F1855F-8DDF-428A-855F-C3F2E3CD0271}" type="presParOf" srcId="{407CB613-0C3A-471F-B9AA-6BA4F98C5203}" destId="{DB9F63AA-7D7F-417A-BC54-3CABD45A2DC7}" srcOrd="1" destOrd="0" presId="urn:microsoft.com/office/officeart/2005/8/layout/hierarchy1"/>
    <dgm:cxn modelId="{C9EF166C-5322-4B23-960D-C783EBD88ADC}" type="presParOf" srcId="{1ED4A06D-8A83-4CBA-95CE-9BE51B7E5293}" destId="{32E2694A-251F-4F88-9B59-309579C7746F}" srcOrd="1" destOrd="0" presId="urn:microsoft.com/office/officeart/2005/8/layout/hierarchy1"/>
    <dgm:cxn modelId="{F4AE5D87-9FB4-4D34-BAAC-2E7DAE963E7C}" type="presParOf" srcId="{B56868A1-2FA4-43D6-9FB8-BE0161442702}" destId="{3E7243E9-8CCD-4D4D-B812-3CA1788BC4A1}" srcOrd="1" destOrd="0" presId="urn:microsoft.com/office/officeart/2005/8/layout/hierarchy1"/>
    <dgm:cxn modelId="{4A08A72F-9D55-4BAB-9984-BEC2A75048F7}" type="presParOf" srcId="{3E7243E9-8CCD-4D4D-B812-3CA1788BC4A1}" destId="{62E43BEE-B9A5-46CE-97DA-17CF021AAAEE}" srcOrd="0" destOrd="0" presId="urn:microsoft.com/office/officeart/2005/8/layout/hierarchy1"/>
    <dgm:cxn modelId="{6878F4BE-1638-4949-9D7E-2CE134FBE4CF}" type="presParOf" srcId="{62E43BEE-B9A5-46CE-97DA-17CF021AAAEE}" destId="{A270C4B6-D76B-4519-9454-2FA5F4A3BDE9}" srcOrd="0" destOrd="0" presId="urn:microsoft.com/office/officeart/2005/8/layout/hierarchy1"/>
    <dgm:cxn modelId="{CFC83B81-D22B-4EF8-9418-68EB4892F5B1}" type="presParOf" srcId="{62E43BEE-B9A5-46CE-97DA-17CF021AAAEE}" destId="{D83A01C8-122E-410C-A4C1-D3914144F33F}" srcOrd="1" destOrd="0" presId="urn:microsoft.com/office/officeart/2005/8/layout/hierarchy1"/>
    <dgm:cxn modelId="{C7CBD5CF-0197-4FC7-8777-FB7F3162E899}" type="presParOf" srcId="{3E7243E9-8CCD-4D4D-B812-3CA1788BC4A1}" destId="{AFA738E3-124F-4531-9D63-F02079D8C708}" srcOrd="1" destOrd="0" presId="urn:microsoft.com/office/officeart/2005/8/layout/hierarchy1"/>
    <dgm:cxn modelId="{94ACAB25-4757-4B39-A085-81B0B68615A0}" type="presParOf" srcId="{B56868A1-2FA4-43D6-9FB8-BE0161442702}" destId="{71100CEB-7336-4BB6-94FF-FB404A449092}" srcOrd="2" destOrd="0" presId="urn:microsoft.com/office/officeart/2005/8/layout/hierarchy1"/>
    <dgm:cxn modelId="{E56F5492-2D42-4EC1-BD8F-DC76D2BF8426}" type="presParOf" srcId="{71100CEB-7336-4BB6-94FF-FB404A449092}" destId="{85F807C0-95D8-48B8-8BD0-5581E95BB25A}" srcOrd="0" destOrd="0" presId="urn:microsoft.com/office/officeart/2005/8/layout/hierarchy1"/>
    <dgm:cxn modelId="{B94E75EC-C007-427F-82BA-5AAB71EC5490}" type="presParOf" srcId="{85F807C0-95D8-48B8-8BD0-5581E95BB25A}" destId="{0E9B9B17-64B1-46AD-91BA-595394EEB91E}" srcOrd="0" destOrd="0" presId="urn:microsoft.com/office/officeart/2005/8/layout/hierarchy1"/>
    <dgm:cxn modelId="{995B1940-A35E-4EB4-ACCE-EC72C8DBD827}" type="presParOf" srcId="{85F807C0-95D8-48B8-8BD0-5581E95BB25A}" destId="{465AF1BB-6182-4B18-ADDE-96E0733928BE}" srcOrd="1" destOrd="0" presId="urn:microsoft.com/office/officeart/2005/8/layout/hierarchy1"/>
    <dgm:cxn modelId="{2C6C4A7F-D4EA-40AD-B242-A5E951FD156B}" type="presParOf" srcId="{71100CEB-7336-4BB6-94FF-FB404A449092}" destId="{E7EC8133-6421-4E52-A18D-AAEA8E6D122F}" srcOrd="1" destOrd="0" presId="urn:microsoft.com/office/officeart/2005/8/layout/hierarchy1"/>
    <dgm:cxn modelId="{C18DE7AF-82E3-47E2-B3C3-8BD6D13CF154}" type="presParOf" srcId="{B56868A1-2FA4-43D6-9FB8-BE0161442702}" destId="{10C2AC84-B0AC-4B4B-8470-5506FDF3AA63}" srcOrd="3" destOrd="0" presId="urn:microsoft.com/office/officeart/2005/8/layout/hierarchy1"/>
    <dgm:cxn modelId="{63B99AE0-2433-4BA4-82DA-073F35054A38}" type="presParOf" srcId="{10C2AC84-B0AC-4B4B-8470-5506FDF3AA63}" destId="{BB5F0FDE-50E5-4D50-92E1-E9377FE165AB}" srcOrd="0" destOrd="0" presId="urn:microsoft.com/office/officeart/2005/8/layout/hierarchy1"/>
    <dgm:cxn modelId="{EEFA7F46-A4FD-40CA-9308-C966B449D0D2}" type="presParOf" srcId="{BB5F0FDE-50E5-4D50-92E1-E9377FE165AB}" destId="{AD7A7501-4C1A-4573-B523-84C17575E109}" srcOrd="0" destOrd="0" presId="urn:microsoft.com/office/officeart/2005/8/layout/hierarchy1"/>
    <dgm:cxn modelId="{8B9DD984-079C-44A0-B68C-F59BBE25754A}" type="presParOf" srcId="{BB5F0FDE-50E5-4D50-92E1-E9377FE165AB}" destId="{991ACB78-3A41-4811-BB24-14D96AF6D7C3}" srcOrd="1" destOrd="0" presId="urn:microsoft.com/office/officeart/2005/8/layout/hierarchy1"/>
    <dgm:cxn modelId="{0ABB5663-9F70-41A3-8EE4-8A91C3C38F7F}" type="presParOf" srcId="{10C2AC84-B0AC-4B4B-8470-5506FDF3AA63}" destId="{281B2CA6-2146-49BC-9EFE-880F7C49E282}" srcOrd="1" destOrd="0" presId="urn:microsoft.com/office/officeart/2005/8/layout/hierarchy1"/>
    <dgm:cxn modelId="{E75AE9CF-CF69-4849-8580-96539E798096}" type="presParOf" srcId="{B56868A1-2FA4-43D6-9FB8-BE0161442702}" destId="{63A1C34A-632B-4A4C-BCB7-9B40F4802B1C}" srcOrd="4" destOrd="0" presId="urn:microsoft.com/office/officeart/2005/8/layout/hierarchy1"/>
    <dgm:cxn modelId="{5AE35E1C-E02F-42F0-8B97-AA4050835092}" type="presParOf" srcId="{63A1C34A-632B-4A4C-BCB7-9B40F4802B1C}" destId="{2EE942EA-3FFC-43BE-9611-A567971C2089}" srcOrd="0" destOrd="0" presId="urn:microsoft.com/office/officeart/2005/8/layout/hierarchy1"/>
    <dgm:cxn modelId="{38F0AD9A-2892-458E-8C48-A18E7B7221B8}" type="presParOf" srcId="{2EE942EA-3FFC-43BE-9611-A567971C2089}" destId="{8654B493-3ADC-410E-91CD-FAACB60BBA3E}" srcOrd="0" destOrd="0" presId="urn:microsoft.com/office/officeart/2005/8/layout/hierarchy1"/>
    <dgm:cxn modelId="{2C32D801-5B29-4CBF-AF1B-AC94E872794B}" type="presParOf" srcId="{2EE942EA-3FFC-43BE-9611-A567971C2089}" destId="{473A3EFA-E3BF-4916-AF8F-C8125452B325}" srcOrd="1" destOrd="0" presId="urn:microsoft.com/office/officeart/2005/8/layout/hierarchy1"/>
    <dgm:cxn modelId="{31A68217-A3DE-41E0-B73C-E6494D7B17FE}" type="presParOf" srcId="{63A1C34A-632B-4A4C-BCB7-9B40F4802B1C}" destId="{7115E663-5F24-4E2A-A2ED-23F60010EC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A1EDC6-C69F-410F-B6EC-3BA6316F201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6115704-313D-4F0F-A5AA-F7D009EC7C50}">
      <dgm:prSet/>
      <dgm:spPr/>
      <dgm:t>
        <a:bodyPr/>
        <a:lstStyle/>
        <a:p>
          <a:r>
            <a:rPr lang="tr-TR" dirty="0"/>
            <a:t>En sık görülen </a:t>
          </a:r>
          <a:r>
            <a:rPr lang="tr-TR" dirty="0" err="1"/>
            <a:t>dermatofit</a:t>
          </a:r>
          <a:r>
            <a:rPr lang="tr-TR" dirty="0"/>
            <a:t> enfeksiyonları ve sınıflandırması</a:t>
          </a:r>
          <a:endParaRPr lang="en-US" dirty="0"/>
        </a:p>
      </dgm:t>
    </dgm:pt>
    <dgm:pt modelId="{68E0FFAE-9172-4019-AB83-B842F27E35E3}" type="parTrans" cxnId="{4D015867-C266-4840-A23A-CDBB1D0A767F}">
      <dgm:prSet/>
      <dgm:spPr/>
      <dgm:t>
        <a:bodyPr/>
        <a:lstStyle/>
        <a:p>
          <a:endParaRPr lang="en-US"/>
        </a:p>
      </dgm:t>
    </dgm:pt>
    <dgm:pt modelId="{E09341A4-AACE-4681-B510-366BC1A067A3}" type="sibTrans" cxnId="{4D015867-C266-4840-A23A-CDBB1D0A767F}">
      <dgm:prSet/>
      <dgm:spPr/>
      <dgm:t>
        <a:bodyPr/>
        <a:lstStyle/>
        <a:p>
          <a:endParaRPr lang="en-US"/>
        </a:p>
      </dgm:t>
    </dgm:pt>
    <dgm:pt modelId="{ADD9A2FE-6738-4A07-979C-2C106F51C0EB}">
      <dgm:prSet/>
      <dgm:spPr/>
      <dgm:t>
        <a:bodyPr/>
        <a:lstStyle/>
        <a:p>
          <a:r>
            <a:rPr lang="tr-TR" dirty="0" err="1"/>
            <a:t>Tinea</a:t>
          </a:r>
          <a:r>
            <a:rPr lang="tr-TR" dirty="0"/>
            <a:t> </a:t>
          </a:r>
          <a:r>
            <a:rPr lang="tr-TR" dirty="0" err="1"/>
            <a:t>capitis</a:t>
          </a:r>
          <a:r>
            <a:rPr lang="tr-TR" dirty="0"/>
            <a:t>           </a:t>
          </a:r>
          <a:endParaRPr lang="en-US" dirty="0"/>
        </a:p>
      </dgm:t>
    </dgm:pt>
    <dgm:pt modelId="{CD062149-FE43-4026-B1E9-8BB4C0241F10}" type="parTrans" cxnId="{9E33AA6F-5183-464F-A98F-F560191D76AE}">
      <dgm:prSet/>
      <dgm:spPr/>
      <dgm:t>
        <a:bodyPr/>
        <a:lstStyle/>
        <a:p>
          <a:endParaRPr lang="en-US"/>
        </a:p>
      </dgm:t>
    </dgm:pt>
    <dgm:pt modelId="{15D7C86D-3E43-4A98-B9AC-59F05F96CFD2}" type="sibTrans" cxnId="{9E33AA6F-5183-464F-A98F-F560191D76AE}">
      <dgm:prSet/>
      <dgm:spPr/>
      <dgm:t>
        <a:bodyPr/>
        <a:lstStyle/>
        <a:p>
          <a:endParaRPr lang="en-US"/>
        </a:p>
      </dgm:t>
    </dgm:pt>
    <dgm:pt modelId="{05B7A39C-B014-4163-A5D4-B862A4F03832}">
      <dgm:prSet/>
      <dgm:spPr/>
      <dgm:t>
        <a:bodyPr/>
        <a:lstStyle/>
        <a:p>
          <a:r>
            <a:rPr lang="tr-TR"/>
            <a:t>Tinea pedis           </a:t>
          </a:r>
          <a:endParaRPr lang="en-US"/>
        </a:p>
      </dgm:t>
    </dgm:pt>
    <dgm:pt modelId="{27436CE4-9880-4AB5-856C-D7DC48D69C17}" type="parTrans" cxnId="{21D31713-E200-41BB-9D40-FFCF14E0994A}">
      <dgm:prSet/>
      <dgm:spPr/>
      <dgm:t>
        <a:bodyPr/>
        <a:lstStyle/>
        <a:p>
          <a:endParaRPr lang="en-US"/>
        </a:p>
      </dgm:t>
    </dgm:pt>
    <dgm:pt modelId="{7FAD773E-6304-47AE-B8D3-525B8B79B27A}" type="sibTrans" cxnId="{21D31713-E200-41BB-9D40-FFCF14E0994A}">
      <dgm:prSet/>
      <dgm:spPr/>
      <dgm:t>
        <a:bodyPr/>
        <a:lstStyle/>
        <a:p>
          <a:endParaRPr lang="en-US"/>
        </a:p>
      </dgm:t>
    </dgm:pt>
    <dgm:pt modelId="{781C677F-2711-4B01-9D89-97A97CC3DFA9}">
      <dgm:prSet/>
      <dgm:spPr/>
      <dgm:t>
        <a:bodyPr/>
        <a:lstStyle/>
        <a:p>
          <a:r>
            <a:rPr lang="tr-TR"/>
            <a:t>Tinea corporis        </a:t>
          </a:r>
          <a:endParaRPr lang="en-US"/>
        </a:p>
      </dgm:t>
    </dgm:pt>
    <dgm:pt modelId="{BCBFF68B-4160-4F21-B4E8-62573F58CE16}" type="parTrans" cxnId="{58EE095D-E78F-4364-85E0-4E783ABFCE6B}">
      <dgm:prSet/>
      <dgm:spPr/>
      <dgm:t>
        <a:bodyPr/>
        <a:lstStyle/>
        <a:p>
          <a:endParaRPr lang="en-US"/>
        </a:p>
      </dgm:t>
    </dgm:pt>
    <dgm:pt modelId="{13394895-39A6-408B-98DD-586D690FC7C0}" type="sibTrans" cxnId="{58EE095D-E78F-4364-85E0-4E783ABFCE6B}">
      <dgm:prSet/>
      <dgm:spPr/>
      <dgm:t>
        <a:bodyPr/>
        <a:lstStyle/>
        <a:p>
          <a:endParaRPr lang="en-US"/>
        </a:p>
      </dgm:t>
    </dgm:pt>
    <dgm:pt modelId="{D253EB62-A26E-47BD-BAAD-2186A5DCFD41}">
      <dgm:prSet/>
      <dgm:spPr/>
      <dgm:t>
        <a:bodyPr/>
        <a:lstStyle/>
        <a:p>
          <a:r>
            <a:rPr lang="tr-TR"/>
            <a:t>Tinea cruris </a:t>
          </a:r>
          <a:endParaRPr lang="en-US"/>
        </a:p>
      </dgm:t>
    </dgm:pt>
    <dgm:pt modelId="{11D2F6E7-B668-4B54-A220-0C08E4DD0F24}" type="parTrans" cxnId="{B086A33A-5A06-4406-BE26-881D0455782C}">
      <dgm:prSet/>
      <dgm:spPr/>
      <dgm:t>
        <a:bodyPr/>
        <a:lstStyle/>
        <a:p>
          <a:endParaRPr lang="en-US"/>
        </a:p>
      </dgm:t>
    </dgm:pt>
    <dgm:pt modelId="{3AA03D5F-C826-4BC8-B40D-3A62C4CD3CC6}" type="sibTrans" cxnId="{B086A33A-5A06-4406-BE26-881D0455782C}">
      <dgm:prSet/>
      <dgm:spPr/>
      <dgm:t>
        <a:bodyPr/>
        <a:lstStyle/>
        <a:p>
          <a:endParaRPr lang="en-US"/>
        </a:p>
      </dgm:t>
    </dgm:pt>
    <dgm:pt modelId="{D78A80E6-0725-43EA-BECF-12F624F2E376}">
      <dgm:prSet/>
      <dgm:spPr/>
      <dgm:t>
        <a:bodyPr/>
        <a:lstStyle/>
        <a:p>
          <a:r>
            <a:rPr lang="tr-TR" dirty="0" err="1"/>
            <a:t>Tinea</a:t>
          </a:r>
          <a:r>
            <a:rPr lang="tr-TR" dirty="0"/>
            <a:t> </a:t>
          </a:r>
          <a:r>
            <a:rPr lang="tr-TR" dirty="0" err="1"/>
            <a:t>barbae</a:t>
          </a:r>
          <a:r>
            <a:rPr lang="tr-TR" dirty="0"/>
            <a:t>  </a:t>
          </a:r>
          <a:endParaRPr lang="en-US" dirty="0"/>
        </a:p>
      </dgm:t>
    </dgm:pt>
    <dgm:pt modelId="{88820F51-C3FB-4056-9427-DA1ABF7FA0C4}" type="parTrans" cxnId="{A1FEB1F4-62E6-476C-9617-CC23CEDB63C7}">
      <dgm:prSet/>
      <dgm:spPr/>
      <dgm:t>
        <a:bodyPr/>
        <a:lstStyle/>
        <a:p>
          <a:endParaRPr lang="en-US"/>
        </a:p>
      </dgm:t>
    </dgm:pt>
    <dgm:pt modelId="{47EB09CD-F860-43DF-9C63-725E6FAD2368}" type="sibTrans" cxnId="{A1FEB1F4-62E6-476C-9617-CC23CEDB63C7}">
      <dgm:prSet/>
      <dgm:spPr/>
      <dgm:t>
        <a:bodyPr/>
        <a:lstStyle/>
        <a:p>
          <a:endParaRPr lang="en-US"/>
        </a:p>
      </dgm:t>
    </dgm:pt>
    <dgm:pt modelId="{45DF6A18-90E6-43EF-B29B-F5EA46707F81}">
      <dgm:prSet/>
      <dgm:spPr/>
      <dgm:t>
        <a:bodyPr/>
        <a:lstStyle/>
        <a:p>
          <a:r>
            <a:rPr lang="tr-TR" dirty="0" err="1"/>
            <a:t>Tinea</a:t>
          </a:r>
          <a:r>
            <a:rPr lang="tr-TR" dirty="0"/>
            <a:t> </a:t>
          </a:r>
          <a:r>
            <a:rPr lang="tr-TR" dirty="0" err="1"/>
            <a:t>ungium</a:t>
          </a:r>
          <a:r>
            <a:rPr lang="tr-TR" dirty="0"/>
            <a:t> </a:t>
          </a:r>
          <a:endParaRPr lang="en-US" dirty="0"/>
        </a:p>
      </dgm:t>
    </dgm:pt>
    <dgm:pt modelId="{E567D329-F51F-4216-B712-119342D4DA4A}" type="parTrans" cxnId="{1CC73243-B112-466F-83A8-8E3302C37CD5}">
      <dgm:prSet/>
      <dgm:spPr/>
      <dgm:t>
        <a:bodyPr/>
        <a:lstStyle/>
        <a:p>
          <a:endParaRPr lang="en-US"/>
        </a:p>
      </dgm:t>
    </dgm:pt>
    <dgm:pt modelId="{51974384-91FE-42BB-BC5D-425D950D92AF}" type="sibTrans" cxnId="{1CC73243-B112-466F-83A8-8E3302C37CD5}">
      <dgm:prSet/>
      <dgm:spPr/>
      <dgm:t>
        <a:bodyPr/>
        <a:lstStyle/>
        <a:p>
          <a:endParaRPr lang="en-US"/>
        </a:p>
      </dgm:t>
    </dgm:pt>
    <dgm:pt modelId="{72F2B01D-CB65-415B-895D-8A0D5CB61A98}">
      <dgm:prSet/>
      <dgm:spPr/>
      <dgm:t>
        <a:bodyPr/>
        <a:lstStyle/>
        <a:p>
          <a:r>
            <a:rPr lang="tr-TR"/>
            <a:t>Tinea manuum</a:t>
          </a:r>
          <a:endParaRPr lang="en-US"/>
        </a:p>
      </dgm:t>
    </dgm:pt>
    <dgm:pt modelId="{D81050ED-13CB-4CC0-A9B9-32926A79F069}" type="parTrans" cxnId="{1D737D21-E107-47E7-A4E6-A535325CA4FF}">
      <dgm:prSet/>
      <dgm:spPr/>
      <dgm:t>
        <a:bodyPr/>
        <a:lstStyle/>
        <a:p>
          <a:endParaRPr lang="en-US"/>
        </a:p>
      </dgm:t>
    </dgm:pt>
    <dgm:pt modelId="{F5D9CE7F-3333-4421-9C0C-5CEBE30EABB2}" type="sibTrans" cxnId="{1D737D21-E107-47E7-A4E6-A535325CA4FF}">
      <dgm:prSet/>
      <dgm:spPr/>
      <dgm:t>
        <a:bodyPr/>
        <a:lstStyle/>
        <a:p>
          <a:endParaRPr lang="en-US"/>
        </a:p>
      </dgm:t>
    </dgm:pt>
    <dgm:pt modelId="{ABABC4E2-B211-4DA8-AA50-4C91B94C65CF}" type="pres">
      <dgm:prSet presAssocID="{F6A1EDC6-C69F-410F-B6EC-3BA6316F2016}" presName="linear" presStyleCnt="0">
        <dgm:presLayoutVars>
          <dgm:animLvl val="lvl"/>
          <dgm:resizeHandles val="exact"/>
        </dgm:presLayoutVars>
      </dgm:prSet>
      <dgm:spPr/>
    </dgm:pt>
    <dgm:pt modelId="{221930C3-07E1-4CB4-9F68-A10A3F96E590}" type="pres">
      <dgm:prSet presAssocID="{F6115704-313D-4F0F-A5AA-F7D009EC7C50}" presName="parentText" presStyleLbl="node1" presStyleIdx="0" presStyleCnt="8" custScaleY="243492">
        <dgm:presLayoutVars>
          <dgm:chMax val="0"/>
          <dgm:bulletEnabled val="1"/>
        </dgm:presLayoutVars>
      </dgm:prSet>
      <dgm:spPr/>
    </dgm:pt>
    <dgm:pt modelId="{220494C8-AD8F-4B71-92AA-D16D93CDEF4A}" type="pres">
      <dgm:prSet presAssocID="{E09341A4-AACE-4681-B510-366BC1A067A3}" presName="spacer" presStyleCnt="0"/>
      <dgm:spPr/>
    </dgm:pt>
    <dgm:pt modelId="{BBC7EEE5-F72C-4E75-B6FA-6B31F6ABC4D2}" type="pres">
      <dgm:prSet presAssocID="{ADD9A2FE-6738-4A07-979C-2C106F51C0E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B79B680-4326-43F3-A289-9A647E28EB26}" type="pres">
      <dgm:prSet presAssocID="{15D7C86D-3E43-4A98-B9AC-59F05F96CFD2}" presName="spacer" presStyleCnt="0"/>
      <dgm:spPr/>
    </dgm:pt>
    <dgm:pt modelId="{73FB57D4-71AA-4C0E-AC04-72E3497A465C}" type="pres">
      <dgm:prSet presAssocID="{05B7A39C-B014-4163-A5D4-B862A4F03832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F504FD7B-DA57-40C1-9E79-08E64C568C5B}" type="pres">
      <dgm:prSet presAssocID="{7FAD773E-6304-47AE-B8D3-525B8B79B27A}" presName="spacer" presStyleCnt="0"/>
      <dgm:spPr/>
    </dgm:pt>
    <dgm:pt modelId="{DD724F58-1C59-483C-82BC-FD1A59B850A8}" type="pres">
      <dgm:prSet presAssocID="{781C677F-2711-4B01-9D89-97A97CC3DFA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20BAF248-841A-46A1-BEB4-280C39644367}" type="pres">
      <dgm:prSet presAssocID="{13394895-39A6-408B-98DD-586D690FC7C0}" presName="spacer" presStyleCnt="0"/>
      <dgm:spPr/>
    </dgm:pt>
    <dgm:pt modelId="{DA5E275D-AC1B-4284-8C33-FE997AED5156}" type="pres">
      <dgm:prSet presAssocID="{D253EB62-A26E-47BD-BAAD-2186A5DCFD4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62ED961-F754-485D-B3F9-C9A4D814007D}" type="pres">
      <dgm:prSet presAssocID="{3AA03D5F-C826-4BC8-B40D-3A62C4CD3CC6}" presName="spacer" presStyleCnt="0"/>
      <dgm:spPr/>
    </dgm:pt>
    <dgm:pt modelId="{7831406A-6710-4828-98D5-D1ABE3FB2CBA}" type="pres">
      <dgm:prSet presAssocID="{D78A80E6-0725-43EA-BECF-12F624F2E376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E10F1B0-5212-4AE8-9694-F8FE856D808F}" type="pres">
      <dgm:prSet presAssocID="{47EB09CD-F860-43DF-9C63-725E6FAD2368}" presName="spacer" presStyleCnt="0"/>
      <dgm:spPr/>
    </dgm:pt>
    <dgm:pt modelId="{D3C03E93-2D1D-4A0B-9748-256BD4826901}" type="pres">
      <dgm:prSet presAssocID="{45DF6A18-90E6-43EF-B29B-F5EA46707F8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2ACCEE3C-CC55-440B-A4F6-A4498140E070}" type="pres">
      <dgm:prSet presAssocID="{51974384-91FE-42BB-BC5D-425D950D92AF}" presName="spacer" presStyleCnt="0"/>
      <dgm:spPr/>
    </dgm:pt>
    <dgm:pt modelId="{A2CF5527-0B56-4B7C-8F8E-5F17BD483660}" type="pres">
      <dgm:prSet presAssocID="{72F2B01D-CB65-415B-895D-8A0D5CB61A9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1D31713-E200-41BB-9D40-FFCF14E0994A}" srcId="{F6A1EDC6-C69F-410F-B6EC-3BA6316F2016}" destId="{05B7A39C-B014-4163-A5D4-B862A4F03832}" srcOrd="2" destOrd="0" parTransId="{27436CE4-9880-4AB5-856C-D7DC48D69C17}" sibTransId="{7FAD773E-6304-47AE-B8D3-525B8B79B27A}"/>
    <dgm:cxn modelId="{1D737D21-E107-47E7-A4E6-A535325CA4FF}" srcId="{F6A1EDC6-C69F-410F-B6EC-3BA6316F2016}" destId="{72F2B01D-CB65-415B-895D-8A0D5CB61A98}" srcOrd="7" destOrd="0" parTransId="{D81050ED-13CB-4CC0-A9B9-32926A79F069}" sibTransId="{F5D9CE7F-3333-4421-9C0C-5CEBE30EABB2}"/>
    <dgm:cxn modelId="{2398E52E-9AC9-4672-A1AE-18FB7AA8BD48}" type="presOf" srcId="{ADD9A2FE-6738-4A07-979C-2C106F51C0EB}" destId="{BBC7EEE5-F72C-4E75-B6FA-6B31F6ABC4D2}" srcOrd="0" destOrd="0" presId="urn:microsoft.com/office/officeart/2005/8/layout/vList2"/>
    <dgm:cxn modelId="{B086A33A-5A06-4406-BE26-881D0455782C}" srcId="{F6A1EDC6-C69F-410F-B6EC-3BA6316F2016}" destId="{D253EB62-A26E-47BD-BAAD-2186A5DCFD41}" srcOrd="4" destOrd="0" parTransId="{11D2F6E7-B668-4B54-A220-0C08E4DD0F24}" sibTransId="{3AA03D5F-C826-4BC8-B40D-3A62C4CD3CC6}"/>
    <dgm:cxn modelId="{58EE095D-E78F-4364-85E0-4E783ABFCE6B}" srcId="{F6A1EDC6-C69F-410F-B6EC-3BA6316F2016}" destId="{781C677F-2711-4B01-9D89-97A97CC3DFA9}" srcOrd="3" destOrd="0" parTransId="{BCBFF68B-4160-4F21-B4E8-62573F58CE16}" sibTransId="{13394895-39A6-408B-98DD-586D690FC7C0}"/>
    <dgm:cxn modelId="{1CC73243-B112-466F-83A8-8E3302C37CD5}" srcId="{F6A1EDC6-C69F-410F-B6EC-3BA6316F2016}" destId="{45DF6A18-90E6-43EF-B29B-F5EA46707F81}" srcOrd="6" destOrd="0" parTransId="{E567D329-F51F-4216-B712-119342D4DA4A}" sibTransId="{51974384-91FE-42BB-BC5D-425D950D92AF}"/>
    <dgm:cxn modelId="{4D015867-C266-4840-A23A-CDBB1D0A767F}" srcId="{F6A1EDC6-C69F-410F-B6EC-3BA6316F2016}" destId="{F6115704-313D-4F0F-A5AA-F7D009EC7C50}" srcOrd="0" destOrd="0" parTransId="{68E0FFAE-9172-4019-AB83-B842F27E35E3}" sibTransId="{E09341A4-AACE-4681-B510-366BC1A067A3}"/>
    <dgm:cxn modelId="{92E0536B-C243-4D53-96E8-CA3941C1C262}" type="presOf" srcId="{F6115704-313D-4F0F-A5AA-F7D009EC7C50}" destId="{221930C3-07E1-4CB4-9F68-A10A3F96E590}" srcOrd="0" destOrd="0" presId="urn:microsoft.com/office/officeart/2005/8/layout/vList2"/>
    <dgm:cxn modelId="{B7A5B66E-D63A-457C-9ED5-C9D44FA147BD}" type="presOf" srcId="{D253EB62-A26E-47BD-BAAD-2186A5DCFD41}" destId="{DA5E275D-AC1B-4284-8C33-FE997AED5156}" srcOrd="0" destOrd="0" presId="urn:microsoft.com/office/officeart/2005/8/layout/vList2"/>
    <dgm:cxn modelId="{9E33AA6F-5183-464F-A98F-F560191D76AE}" srcId="{F6A1EDC6-C69F-410F-B6EC-3BA6316F2016}" destId="{ADD9A2FE-6738-4A07-979C-2C106F51C0EB}" srcOrd="1" destOrd="0" parTransId="{CD062149-FE43-4026-B1E9-8BB4C0241F10}" sibTransId="{15D7C86D-3E43-4A98-B9AC-59F05F96CFD2}"/>
    <dgm:cxn modelId="{520E2155-7031-431D-8414-B1F13FFA3050}" type="presOf" srcId="{72F2B01D-CB65-415B-895D-8A0D5CB61A98}" destId="{A2CF5527-0B56-4B7C-8F8E-5F17BD483660}" srcOrd="0" destOrd="0" presId="urn:microsoft.com/office/officeart/2005/8/layout/vList2"/>
    <dgm:cxn modelId="{59852076-45EB-4B05-A841-592A8571C2A2}" type="presOf" srcId="{05B7A39C-B014-4163-A5D4-B862A4F03832}" destId="{73FB57D4-71AA-4C0E-AC04-72E3497A465C}" srcOrd="0" destOrd="0" presId="urn:microsoft.com/office/officeart/2005/8/layout/vList2"/>
    <dgm:cxn modelId="{FE9B0395-DEB8-4CAC-9A12-184FC5FB857F}" type="presOf" srcId="{781C677F-2711-4B01-9D89-97A97CC3DFA9}" destId="{DD724F58-1C59-483C-82BC-FD1A59B850A8}" srcOrd="0" destOrd="0" presId="urn:microsoft.com/office/officeart/2005/8/layout/vList2"/>
    <dgm:cxn modelId="{E95642AB-4590-4752-A5C3-9E22F6936614}" type="presOf" srcId="{45DF6A18-90E6-43EF-B29B-F5EA46707F81}" destId="{D3C03E93-2D1D-4A0B-9748-256BD4826901}" srcOrd="0" destOrd="0" presId="urn:microsoft.com/office/officeart/2005/8/layout/vList2"/>
    <dgm:cxn modelId="{717806D1-0760-4808-9FDA-4FC8C99ED0D7}" type="presOf" srcId="{F6A1EDC6-C69F-410F-B6EC-3BA6316F2016}" destId="{ABABC4E2-B211-4DA8-AA50-4C91B94C65CF}" srcOrd="0" destOrd="0" presId="urn:microsoft.com/office/officeart/2005/8/layout/vList2"/>
    <dgm:cxn modelId="{EF035DDC-CBB8-4DA3-902F-97A2793667A9}" type="presOf" srcId="{D78A80E6-0725-43EA-BECF-12F624F2E376}" destId="{7831406A-6710-4828-98D5-D1ABE3FB2CBA}" srcOrd="0" destOrd="0" presId="urn:microsoft.com/office/officeart/2005/8/layout/vList2"/>
    <dgm:cxn modelId="{A1FEB1F4-62E6-476C-9617-CC23CEDB63C7}" srcId="{F6A1EDC6-C69F-410F-B6EC-3BA6316F2016}" destId="{D78A80E6-0725-43EA-BECF-12F624F2E376}" srcOrd="5" destOrd="0" parTransId="{88820F51-C3FB-4056-9427-DA1ABF7FA0C4}" sibTransId="{47EB09CD-F860-43DF-9C63-725E6FAD2368}"/>
    <dgm:cxn modelId="{61883704-B45A-4DAA-B55D-E272F3D5DD91}" type="presParOf" srcId="{ABABC4E2-B211-4DA8-AA50-4C91B94C65CF}" destId="{221930C3-07E1-4CB4-9F68-A10A3F96E590}" srcOrd="0" destOrd="0" presId="urn:microsoft.com/office/officeart/2005/8/layout/vList2"/>
    <dgm:cxn modelId="{765FFA42-B627-4C0B-AF1E-35EB88129DD0}" type="presParOf" srcId="{ABABC4E2-B211-4DA8-AA50-4C91B94C65CF}" destId="{220494C8-AD8F-4B71-92AA-D16D93CDEF4A}" srcOrd="1" destOrd="0" presId="urn:microsoft.com/office/officeart/2005/8/layout/vList2"/>
    <dgm:cxn modelId="{461F9350-7115-41B9-B690-DA212647ACD0}" type="presParOf" srcId="{ABABC4E2-B211-4DA8-AA50-4C91B94C65CF}" destId="{BBC7EEE5-F72C-4E75-B6FA-6B31F6ABC4D2}" srcOrd="2" destOrd="0" presId="urn:microsoft.com/office/officeart/2005/8/layout/vList2"/>
    <dgm:cxn modelId="{57DD8832-2956-4ADD-B201-EB8CB50696CD}" type="presParOf" srcId="{ABABC4E2-B211-4DA8-AA50-4C91B94C65CF}" destId="{DB79B680-4326-43F3-A289-9A647E28EB26}" srcOrd="3" destOrd="0" presId="urn:microsoft.com/office/officeart/2005/8/layout/vList2"/>
    <dgm:cxn modelId="{BF388780-9DC1-4DF4-9E4E-467FE0D3932C}" type="presParOf" srcId="{ABABC4E2-B211-4DA8-AA50-4C91B94C65CF}" destId="{73FB57D4-71AA-4C0E-AC04-72E3497A465C}" srcOrd="4" destOrd="0" presId="urn:microsoft.com/office/officeart/2005/8/layout/vList2"/>
    <dgm:cxn modelId="{59AC031B-BE6E-454F-961A-AB9E8E032A88}" type="presParOf" srcId="{ABABC4E2-B211-4DA8-AA50-4C91B94C65CF}" destId="{F504FD7B-DA57-40C1-9E79-08E64C568C5B}" srcOrd="5" destOrd="0" presId="urn:microsoft.com/office/officeart/2005/8/layout/vList2"/>
    <dgm:cxn modelId="{794B50F0-D60C-4E41-8180-328D1DEDB035}" type="presParOf" srcId="{ABABC4E2-B211-4DA8-AA50-4C91B94C65CF}" destId="{DD724F58-1C59-483C-82BC-FD1A59B850A8}" srcOrd="6" destOrd="0" presId="urn:microsoft.com/office/officeart/2005/8/layout/vList2"/>
    <dgm:cxn modelId="{6C09934E-BBC4-4655-86D8-5CB118D087FA}" type="presParOf" srcId="{ABABC4E2-B211-4DA8-AA50-4C91B94C65CF}" destId="{20BAF248-841A-46A1-BEB4-280C39644367}" srcOrd="7" destOrd="0" presId="urn:microsoft.com/office/officeart/2005/8/layout/vList2"/>
    <dgm:cxn modelId="{9BE1D1C5-A33A-422B-929C-13B28A1A18EB}" type="presParOf" srcId="{ABABC4E2-B211-4DA8-AA50-4C91B94C65CF}" destId="{DA5E275D-AC1B-4284-8C33-FE997AED5156}" srcOrd="8" destOrd="0" presId="urn:microsoft.com/office/officeart/2005/8/layout/vList2"/>
    <dgm:cxn modelId="{53B3F2EF-B4D6-4983-9D54-0548E49F6D79}" type="presParOf" srcId="{ABABC4E2-B211-4DA8-AA50-4C91B94C65CF}" destId="{062ED961-F754-485D-B3F9-C9A4D814007D}" srcOrd="9" destOrd="0" presId="urn:microsoft.com/office/officeart/2005/8/layout/vList2"/>
    <dgm:cxn modelId="{EA84E69C-C405-44D6-945F-B46FE77F5337}" type="presParOf" srcId="{ABABC4E2-B211-4DA8-AA50-4C91B94C65CF}" destId="{7831406A-6710-4828-98D5-D1ABE3FB2CBA}" srcOrd="10" destOrd="0" presId="urn:microsoft.com/office/officeart/2005/8/layout/vList2"/>
    <dgm:cxn modelId="{4E41FFE5-7EF4-4471-A945-10973D56A698}" type="presParOf" srcId="{ABABC4E2-B211-4DA8-AA50-4C91B94C65CF}" destId="{0E10F1B0-5212-4AE8-9694-F8FE856D808F}" srcOrd="11" destOrd="0" presId="urn:microsoft.com/office/officeart/2005/8/layout/vList2"/>
    <dgm:cxn modelId="{3601F674-0987-47D4-A2F8-26890A0F8A9C}" type="presParOf" srcId="{ABABC4E2-B211-4DA8-AA50-4C91B94C65CF}" destId="{D3C03E93-2D1D-4A0B-9748-256BD4826901}" srcOrd="12" destOrd="0" presId="urn:microsoft.com/office/officeart/2005/8/layout/vList2"/>
    <dgm:cxn modelId="{DB28EC50-6FDF-4B42-848C-6B6D26DE1536}" type="presParOf" srcId="{ABABC4E2-B211-4DA8-AA50-4C91B94C65CF}" destId="{2ACCEE3C-CC55-440B-A4F6-A4498140E070}" srcOrd="13" destOrd="0" presId="urn:microsoft.com/office/officeart/2005/8/layout/vList2"/>
    <dgm:cxn modelId="{679A25A2-991A-46CE-8BC1-0C333E0EA1F6}" type="presParOf" srcId="{ABABC4E2-B211-4DA8-AA50-4C91B94C65CF}" destId="{A2CF5527-0B56-4B7C-8F8E-5F17BD48366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1E4199-6A39-418E-B9B8-56DF47BD01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2C4041-F7AE-4194-BD99-99CCA4F00779}">
      <dgm:prSet/>
      <dgm:spPr/>
      <dgm:t>
        <a:bodyPr/>
        <a:lstStyle/>
        <a:p>
          <a:r>
            <a:rPr lang="tr-TR" b="1" i="0" u="none" dirty="0" err="1">
              <a:solidFill>
                <a:srgbClr val="FF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Terbinafin</a:t>
          </a:r>
          <a:r>
            <a:rPr lang="tr-TR" b="1" i="0" u="none" dirty="0">
              <a:solidFill>
                <a:srgbClr val="FF0000"/>
              </a:solidFill>
            </a:rPr>
            <a:t>  </a:t>
          </a:r>
          <a:r>
            <a:rPr lang="tr-TR" b="0" i="0" dirty="0"/>
            <a:t>iki hafta boyunca günde 250 mg</a:t>
          </a:r>
          <a:endParaRPr lang="en-US" dirty="0"/>
        </a:p>
      </dgm:t>
    </dgm:pt>
    <dgm:pt modelId="{A4750AC6-96D6-4560-9662-4816FC40FC33}" type="parTrans" cxnId="{3CCDA097-76BE-4E14-8167-FF77D7143116}">
      <dgm:prSet/>
      <dgm:spPr/>
      <dgm:t>
        <a:bodyPr/>
        <a:lstStyle/>
        <a:p>
          <a:endParaRPr lang="en-US"/>
        </a:p>
      </dgm:t>
    </dgm:pt>
    <dgm:pt modelId="{E19E15A4-7B1B-49A9-AF1B-1F1ABE6A7523}" type="sibTrans" cxnId="{3CCDA097-76BE-4E14-8167-FF77D7143116}">
      <dgm:prSet/>
      <dgm:spPr/>
      <dgm:t>
        <a:bodyPr/>
        <a:lstStyle/>
        <a:p>
          <a:endParaRPr lang="en-US"/>
        </a:p>
      </dgm:t>
    </dgm:pt>
    <dgm:pt modelId="{4A8B853B-6022-4B3B-8553-C258C10F6137}">
      <dgm:prSet/>
      <dgm:spPr/>
      <dgm:t>
        <a:bodyPr/>
        <a:lstStyle/>
        <a:p>
          <a:r>
            <a:rPr lang="tr-TR" b="1" i="0" u="none" dirty="0" err="1">
              <a:solidFill>
                <a:srgbClr val="FF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Itrakonazol</a:t>
          </a:r>
          <a:r>
            <a:rPr lang="tr-TR" b="1" i="0" u="none" dirty="0">
              <a:solidFill>
                <a:srgbClr val="FF0000"/>
              </a:solidFill>
            </a:rPr>
            <a:t>  </a:t>
          </a:r>
          <a:r>
            <a:rPr lang="tr-TR" b="0" i="0" dirty="0"/>
            <a:t>bir hafta boyunca günde 200 mg</a:t>
          </a:r>
          <a:endParaRPr lang="en-US" dirty="0"/>
        </a:p>
      </dgm:t>
    </dgm:pt>
    <dgm:pt modelId="{69AC04ED-F340-43AE-A25B-52E6C2FCB1E5}" type="parTrans" cxnId="{4A1555FD-929A-495B-87DC-4BEE2F3E0666}">
      <dgm:prSet/>
      <dgm:spPr/>
      <dgm:t>
        <a:bodyPr/>
        <a:lstStyle/>
        <a:p>
          <a:endParaRPr lang="en-US"/>
        </a:p>
      </dgm:t>
    </dgm:pt>
    <dgm:pt modelId="{3C7F8CD9-125D-4391-A6FE-FE035D3BB017}" type="sibTrans" cxnId="{4A1555FD-929A-495B-87DC-4BEE2F3E0666}">
      <dgm:prSet/>
      <dgm:spPr/>
      <dgm:t>
        <a:bodyPr/>
        <a:lstStyle/>
        <a:p>
          <a:endParaRPr lang="en-US"/>
        </a:p>
      </dgm:t>
    </dgm:pt>
    <dgm:pt modelId="{43FB8EFD-6FA8-46A9-A7AC-41D6A20B110C}">
      <dgm:prSet/>
      <dgm:spPr/>
      <dgm:t>
        <a:bodyPr/>
        <a:lstStyle/>
        <a:p>
          <a:r>
            <a:rPr lang="tr-TR" b="1" i="0" u="none" dirty="0">
              <a:solidFill>
                <a:srgbClr val="FF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Flukonazol</a:t>
          </a:r>
          <a:r>
            <a:rPr lang="tr-TR" b="1" i="0" u="none" dirty="0">
              <a:solidFill>
                <a:srgbClr val="FF0000"/>
              </a:solidFill>
            </a:rPr>
            <a:t> </a:t>
          </a:r>
          <a:r>
            <a:rPr lang="tr-TR" b="0" i="0" dirty="0"/>
            <a:t> 2-6 hafta boyunca haftada bir kez 150 mg</a:t>
          </a:r>
          <a:endParaRPr lang="en-US" dirty="0"/>
        </a:p>
      </dgm:t>
    </dgm:pt>
    <dgm:pt modelId="{CF30EC28-19EF-424D-82CB-67442EC4959D}" type="parTrans" cxnId="{3C213749-D3CA-43B7-A4E9-97BB45E4F4A1}">
      <dgm:prSet/>
      <dgm:spPr/>
      <dgm:t>
        <a:bodyPr/>
        <a:lstStyle/>
        <a:p>
          <a:endParaRPr lang="en-US"/>
        </a:p>
      </dgm:t>
    </dgm:pt>
    <dgm:pt modelId="{6EAB2FDB-4D9B-4B75-8E78-20A3A03EBF0A}" type="sibTrans" cxnId="{3C213749-D3CA-43B7-A4E9-97BB45E4F4A1}">
      <dgm:prSet/>
      <dgm:spPr/>
      <dgm:t>
        <a:bodyPr/>
        <a:lstStyle/>
        <a:p>
          <a:endParaRPr lang="en-US"/>
        </a:p>
      </dgm:t>
    </dgm:pt>
    <dgm:pt modelId="{803BA9BE-3020-4C8F-B69E-FB6D1726EF25}" type="pres">
      <dgm:prSet presAssocID="{931E4199-6A39-418E-B9B8-56DF47BD017E}" presName="linear" presStyleCnt="0">
        <dgm:presLayoutVars>
          <dgm:animLvl val="lvl"/>
          <dgm:resizeHandles val="exact"/>
        </dgm:presLayoutVars>
      </dgm:prSet>
      <dgm:spPr/>
    </dgm:pt>
    <dgm:pt modelId="{189C9A66-23DD-4FDA-93AD-7BDFFDA03432}" type="pres">
      <dgm:prSet presAssocID="{F52C4041-F7AE-4194-BD99-99CCA4F0077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BDC4D23-B302-43F2-B119-61F4CDA1F07B}" type="pres">
      <dgm:prSet presAssocID="{E19E15A4-7B1B-49A9-AF1B-1F1ABE6A7523}" presName="spacer" presStyleCnt="0"/>
      <dgm:spPr/>
    </dgm:pt>
    <dgm:pt modelId="{2EB55291-5D6F-495F-B180-B5E3600700DA}" type="pres">
      <dgm:prSet presAssocID="{4A8B853B-6022-4B3B-8553-C258C10F61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814D70-E253-4DB2-8E9C-431D06CD40B1}" type="pres">
      <dgm:prSet presAssocID="{3C7F8CD9-125D-4391-A6FE-FE035D3BB017}" presName="spacer" presStyleCnt="0"/>
      <dgm:spPr/>
    </dgm:pt>
    <dgm:pt modelId="{D405FB49-CCC7-428F-8219-A7869A21950A}" type="pres">
      <dgm:prSet presAssocID="{43FB8EFD-6FA8-46A9-A7AC-41D6A20B110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42FC931-9894-4ABB-81CD-EF0B3F14C2CA}" type="presOf" srcId="{931E4199-6A39-418E-B9B8-56DF47BD017E}" destId="{803BA9BE-3020-4C8F-B69E-FB6D1726EF25}" srcOrd="0" destOrd="0" presId="urn:microsoft.com/office/officeart/2005/8/layout/vList2"/>
    <dgm:cxn modelId="{3C213749-D3CA-43B7-A4E9-97BB45E4F4A1}" srcId="{931E4199-6A39-418E-B9B8-56DF47BD017E}" destId="{43FB8EFD-6FA8-46A9-A7AC-41D6A20B110C}" srcOrd="2" destOrd="0" parTransId="{CF30EC28-19EF-424D-82CB-67442EC4959D}" sibTransId="{6EAB2FDB-4D9B-4B75-8E78-20A3A03EBF0A}"/>
    <dgm:cxn modelId="{632A7058-965E-4C9D-A4A1-6C82E6D1C550}" type="presOf" srcId="{43FB8EFD-6FA8-46A9-A7AC-41D6A20B110C}" destId="{D405FB49-CCC7-428F-8219-A7869A21950A}" srcOrd="0" destOrd="0" presId="urn:microsoft.com/office/officeart/2005/8/layout/vList2"/>
    <dgm:cxn modelId="{3CCDA097-76BE-4E14-8167-FF77D7143116}" srcId="{931E4199-6A39-418E-B9B8-56DF47BD017E}" destId="{F52C4041-F7AE-4194-BD99-99CCA4F00779}" srcOrd="0" destOrd="0" parTransId="{A4750AC6-96D6-4560-9662-4816FC40FC33}" sibTransId="{E19E15A4-7B1B-49A9-AF1B-1F1ABE6A7523}"/>
    <dgm:cxn modelId="{2A8BBFAF-90D6-41BC-82D1-812C610E84C3}" type="presOf" srcId="{F52C4041-F7AE-4194-BD99-99CCA4F00779}" destId="{189C9A66-23DD-4FDA-93AD-7BDFFDA03432}" srcOrd="0" destOrd="0" presId="urn:microsoft.com/office/officeart/2005/8/layout/vList2"/>
    <dgm:cxn modelId="{90A25ACD-9B54-4351-83A0-7663B5DF5D17}" type="presOf" srcId="{4A8B853B-6022-4B3B-8553-C258C10F6137}" destId="{2EB55291-5D6F-495F-B180-B5E3600700DA}" srcOrd="0" destOrd="0" presId="urn:microsoft.com/office/officeart/2005/8/layout/vList2"/>
    <dgm:cxn modelId="{4A1555FD-929A-495B-87DC-4BEE2F3E0666}" srcId="{931E4199-6A39-418E-B9B8-56DF47BD017E}" destId="{4A8B853B-6022-4B3B-8553-C258C10F6137}" srcOrd="1" destOrd="0" parTransId="{69AC04ED-F340-43AE-A25B-52E6C2FCB1E5}" sibTransId="{3C7F8CD9-125D-4391-A6FE-FE035D3BB017}"/>
    <dgm:cxn modelId="{B4481010-3DA5-4BDE-81B8-A2C415631617}" type="presParOf" srcId="{803BA9BE-3020-4C8F-B69E-FB6D1726EF25}" destId="{189C9A66-23DD-4FDA-93AD-7BDFFDA03432}" srcOrd="0" destOrd="0" presId="urn:microsoft.com/office/officeart/2005/8/layout/vList2"/>
    <dgm:cxn modelId="{13C7F2FA-6F16-4B4E-B28C-9DC51BEE2E4C}" type="presParOf" srcId="{803BA9BE-3020-4C8F-B69E-FB6D1726EF25}" destId="{4BDC4D23-B302-43F2-B119-61F4CDA1F07B}" srcOrd="1" destOrd="0" presId="urn:microsoft.com/office/officeart/2005/8/layout/vList2"/>
    <dgm:cxn modelId="{E9BF9260-52F3-4E4D-B9A7-FA54D50E316C}" type="presParOf" srcId="{803BA9BE-3020-4C8F-B69E-FB6D1726EF25}" destId="{2EB55291-5D6F-495F-B180-B5E3600700DA}" srcOrd="2" destOrd="0" presId="urn:microsoft.com/office/officeart/2005/8/layout/vList2"/>
    <dgm:cxn modelId="{6B76D484-50D9-4280-91ED-7B8838B5CDE8}" type="presParOf" srcId="{803BA9BE-3020-4C8F-B69E-FB6D1726EF25}" destId="{67814D70-E253-4DB2-8E9C-431D06CD40B1}" srcOrd="3" destOrd="0" presId="urn:microsoft.com/office/officeart/2005/8/layout/vList2"/>
    <dgm:cxn modelId="{C6673F8D-F71D-4274-B281-E9650B133468}" type="presParOf" srcId="{803BA9BE-3020-4C8F-B69E-FB6D1726EF25}" destId="{D405FB49-CCC7-428F-8219-A7869A21950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B133B6-D0E2-4737-B2C4-386A426767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9E9ACA-9546-4E86-B1D0-7CB67EAFC4D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tr-TR" b="1" dirty="0" err="1">
              <a:solidFill>
                <a:schemeClr val="tx1">
                  <a:lumMod val="95000"/>
                  <a:lumOff val="5000"/>
                </a:schemeClr>
              </a:solidFill>
            </a:rPr>
            <a:t>Terbinafin</a:t>
          </a:r>
          <a:r>
            <a:rPr lang="tr-TR" b="1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dirty="0"/>
            <a:t> </a:t>
          </a:r>
          <a:r>
            <a:rPr lang="tr-TR" b="0" i="0" dirty="0"/>
            <a:t>bir ila iki hafta boyunca günde 250 mg</a:t>
          </a:r>
          <a:endParaRPr lang="en-US" dirty="0"/>
        </a:p>
      </dgm:t>
    </dgm:pt>
    <dgm:pt modelId="{B63888AC-C29B-49C1-A4BC-E343F4B7AE56}" type="parTrans" cxnId="{A5FB7D58-BA24-4AA7-9E42-A31DF931E111}">
      <dgm:prSet/>
      <dgm:spPr/>
      <dgm:t>
        <a:bodyPr/>
        <a:lstStyle/>
        <a:p>
          <a:endParaRPr lang="en-US"/>
        </a:p>
      </dgm:t>
    </dgm:pt>
    <dgm:pt modelId="{87B0F2FD-ADBD-4A6A-81ED-5F545034A604}" type="sibTrans" cxnId="{A5FB7D58-BA24-4AA7-9E42-A31DF931E111}">
      <dgm:prSet/>
      <dgm:spPr/>
      <dgm:t>
        <a:bodyPr/>
        <a:lstStyle/>
        <a:p>
          <a:endParaRPr lang="en-US"/>
        </a:p>
      </dgm:t>
    </dgm:pt>
    <dgm:pt modelId="{87D5AF51-DE97-4AB9-AAC9-07004932A75A}">
      <dgm:prSet/>
      <dgm:spPr/>
      <dgm:t>
        <a:bodyPr/>
        <a:lstStyle/>
        <a:p>
          <a:r>
            <a:rPr lang="tr-TR" b="1" i="0" dirty="0" err="1">
              <a:solidFill>
                <a:schemeClr val="tx1">
                  <a:lumMod val="95000"/>
                  <a:lumOff val="5000"/>
                </a:schemeClr>
              </a:solidFill>
            </a:rPr>
            <a:t>İtrakonazol</a:t>
          </a:r>
          <a:r>
            <a:rPr lang="tr-TR" b="1" i="0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b="0" i="0" dirty="0"/>
            <a:t> bir hafta boyunca günde 200 mg  </a:t>
          </a:r>
          <a:endParaRPr lang="en-US" dirty="0"/>
        </a:p>
      </dgm:t>
    </dgm:pt>
    <dgm:pt modelId="{B23599A4-A892-4B9B-946A-7C3C842C261E}" type="parTrans" cxnId="{B4E73B32-3015-49C1-A101-7B2806F83561}">
      <dgm:prSet/>
      <dgm:spPr/>
      <dgm:t>
        <a:bodyPr/>
        <a:lstStyle/>
        <a:p>
          <a:endParaRPr lang="en-US"/>
        </a:p>
      </dgm:t>
    </dgm:pt>
    <dgm:pt modelId="{0F9C8D31-628C-4C1F-A37C-9A3AADCA5A9C}" type="sibTrans" cxnId="{B4E73B32-3015-49C1-A101-7B2806F83561}">
      <dgm:prSet/>
      <dgm:spPr/>
      <dgm:t>
        <a:bodyPr/>
        <a:lstStyle/>
        <a:p>
          <a:endParaRPr lang="en-US"/>
        </a:p>
      </dgm:t>
    </dgm:pt>
    <dgm:pt modelId="{5214A462-E301-43CA-8FEA-240C00CE6C0D}">
      <dgm:prSet/>
      <dgm:spPr>
        <a:solidFill>
          <a:srgbClr val="FF0000"/>
        </a:solidFill>
      </dgm:spPr>
      <dgm:t>
        <a:bodyPr/>
        <a:lstStyle/>
        <a:p>
          <a:r>
            <a:rPr lang="tr-TR" b="1" dirty="0">
              <a:solidFill>
                <a:schemeClr val="tx1">
                  <a:lumMod val="95000"/>
                  <a:lumOff val="5000"/>
                </a:schemeClr>
              </a:solidFill>
            </a:rPr>
            <a:t>Flukonazol:</a:t>
          </a:r>
          <a:r>
            <a:rPr lang="tr-TR" dirty="0"/>
            <a:t> </a:t>
          </a:r>
          <a:r>
            <a:rPr lang="tr-TR" b="0" i="0" dirty="0"/>
            <a:t>iki ila dört hafta boyunca haftada bir kez 150 ila 200 mg</a:t>
          </a:r>
          <a:endParaRPr lang="en-US" dirty="0"/>
        </a:p>
      </dgm:t>
    </dgm:pt>
    <dgm:pt modelId="{F933227A-94BA-4CD4-9AFF-36E85D022DB5}" type="parTrans" cxnId="{69F48854-E799-47B0-9266-62FCBE6F8C7A}">
      <dgm:prSet/>
      <dgm:spPr/>
      <dgm:t>
        <a:bodyPr/>
        <a:lstStyle/>
        <a:p>
          <a:endParaRPr lang="en-US"/>
        </a:p>
      </dgm:t>
    </dgm:pt>
    <dgm:pt modelId="{E463F632-2000-4837-8A52-DF26BCB3A94E}" type="sibTrans" cxnId="{69F48854-E799-47B0-9266-62FCBE6F8C7A}">
      <dgm:prSet/>
      <dgm:spPr/>
      <dgm:t>
        <a:bodyPr/>
        <a:lstStyle/>
        <a:p>
          <a:endParaRPr lang="en-US"/>
        </a:p>
      </dgm:t>
    </dgm:pt>
    <dgm:pt modelId="{67F5348E-50B7-4277-A691-B93576BED3BD}">
      <dgm:prSet/>
      <dgm:spPr>
        <a:solidFill>
          <a:srgbClr val="00B0F0"/>
        </a:solidFill>
      </dgm:spPr>
      <dgm:t>
        <a:bodyPr/>
        <a:lstStyle/>
        <a:p>
          <a:r>
            <a:rPr lang="tr-TR" b="1" i="0" dirty="0" err="1">
              <a:solidFill>
                <a:schemeClr val="tx1">
                  <a:lumMod val="95000"/>
                  <a:lumOff val="5000"/>
                </a:schemeClr>
              </a:solidFill>
            </a:rPr>
            <a:t>Griseofulvin</a:t>
          </a:r>
          <a:r>
            <a:rPr lang="tr-TR" b="1" i="0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b="0" i="0" dirty="0"/>
            <a:t> iki ila dört hafta süreyle 500-1000 mg/gün</a:t>
          </a:r>
          <a:endParaRPr lang="en-US" dirty="0"/>
        </a:p>
      </dgm:t>
    </dgm:pt>
    <dgm:pt modelId="{E926D42E-ADC7-476D-A87F-7A4262F880CE}" type="parTrans" cxnId="{78A2FCF9-C5AF-4BB7-9BFB-8582F5D56560}">
      <dgm:prSet/>
      <dgm:spPr/>
      <dgm:t>
        <a:bodyPr/>
        <a:lstStyle/>
        <a:p>
          <a:endParaRPr lang="en-US"/>
        </a:p>
      </dgm:t>
    </dgm:pt>
    <dgm:pt modelId="{81A63941-1B42-4740-AEBB-3846D709126B}" type="sibTrans" cxnId="{78A2FCF9-C5AF-4BB7-9BFB-8582F5D56560}">
      <dgm:prSet/>
      <dgm:spPr/>
      <dgm:t>
        <a:bodyPr/>
        <a:lstStyle/>
        <a:p>
          <a:endParaRPr lang="en-US"/>
        </a:p>
      </dgm:t>
    </dgm:pt>
    <dgm:pt modelId="{6D75DB2E-FB09-4C46-81A6-46CEE4441A2B}" type="pres">
      <dgm:prSet presAssocID="{C4B133B6-D0E2-4737-B2C4-386A42676715}" presName="linear" presStyleCnt="0">
        <dgm:presLayoutVars>
          <dgm:animLvl val="lvl"/>
          <dgm:resizeHandles val="exact"/>
        </dgm:presLayoutVars>
      </dgm:prSet>
      <dgm:spPr/>
    </dgm:pt>
    <dgm:pt modelId="{8CAC106C-522B-49E8-BDE7-72D7BD4C983E}" type="pres">
      <dgm:prSet presAssocID="{959E9ACA-9546-4E86-B1D0-7CB67EAFC4D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0C0D81A-69DD-408C-867D-5580B5793D2C}" type="pres">
      <dgm:prSet presAssocID="{87B0F2FD-ADBD-4A6A-81ED-5F545034A604}" presName="spacer" presStyleCnt="0"/>
      <dgm:spPr/>
    </dgm:pt>
    <dgm:pt modelId="{C7C0CCD9-4F4E-41E3-A4D6-97502B48286B}" type="pres">
      <dgm:prSet presAssocID="{87D5AF51-DE97-4AB9-AAC9-07004932A7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4BFAB21-C617-496B-839B-ABF0FC76D86B}" type="pres">
      <dgm:prSet presAssocID="{0F9C8D31-628C-4C1F-A37C-9A3AADCA5A9C}" presName="spacer" presStyleCnt="0"/>
      <dgm:spPr/>
    </dgm:pt>
    <dgm:pt modelId="{402653E3-14CB-42F7-AE42-93AFC7A5C817}" type="pres">
      <dgm:prSet presAssocID="{5214A462-E301-43CA-8FEA-240C00CE6C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44F1130-906A-4678-B5A9-E50EF5BAE7B1}" type="pres">
      <dgm:prSet presAssocID="{E463F632-2000-4837-8A52-DF26BCB3A94E}" presName="spacer" presStyleCnt="0"/>
      <dgm:spPr/>
    </dgm:pt>
    <dgm:pt modelId="{16723048-ADFB-4062-9BDB-FDF59B36A9B2}" type="pres">
      <dgm:prSet presAssocID="{67F5348E-50B7-4277-A691-B93576BED3B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4E73B32-3015-49C1-A101-7B2806F83561}" srcId="{C4B133B6-D0E2-4737-B2C4-386A42676715}" destId="{87D5AF51-DE97-4AB9-AAC9-07004932A75A}" srcOrd="1" destOrd="0" parTransId="{B23599A4-A892-4B9B-946A-7C3C842C261E}" sibTransId="{0F9C8D31-628C-4C1F-A37C-9A3AADCA5A9C}"/>
    <dgm:cxn modelId="{7B740C5C-39FE-4056-97D0-3F7679DCD685}" type="presOf" srcId="{5214A462-E301-43CA-8FEA-240C00CE6C0D}" destId="{402653E3-14CB-42F7-AE42-93AFC7A5C817}" srcOrd="0" destOrd="0" presId="urn:microsoft.com/office/officeart/2005/8/layout/vList2"/>
    <dgm:cxn modelId="{69F48854-E799-47B0-9266-62FCBE6F8C7A}" srcId="{C4B133B6-D0E2-4737-B2C4-386A42676715}" destId="{5214A462-E301-43CA-8FEA-240C00CE6C0D}" srcOrd="2" destOrd="0" parTransId="{F933227A-94BA-4CD4-9AFF-36E85D022DB5}" sibTransId="{E463F632-2000-4837-8A52-DF26BCB3A94E}"/>
    <dgm:cxn modelId="{A5FB7D58-BA24-4AA7-9E42-A31DF931E111}" srcId="{C4B133B6-D0E2-4737-B2C4-386A42676715}" destId="{959E9ACA-9546-4E86-B1D0-7CB67EAFC4DD}" srcOrd="0" destOrd="0" parTransId="{B63888AC-C29B-49C1-A4BC-E343F4B7AE56}" sibTransId="{87B0F2FD-ADBD-4A6A-81ED-5F545034A604}"/>
    <dgm:cxn modelId="{D96EAD9B-50AA-4166-9FFA-BB199239FDBB}" type="presOf" srcId="{C4B133B6-D0E2-4737-B2C4-386A42676715}" destId="{6D75DB2E-FB09-4C46-81A6-46CEE4441A2B}" srcOrd="0" destOrd="0" presId="urn:microsoft.com/office/officeart/2005/8/layout/vList2"/>
    <dgm:cxn modelId="{CA3892A0-CAF9-46BF-8719-FDF1E9D84B1E}" type="presOf" srcId="{67F5348E-50B7-4277-A691-B93576BED3BD}" destId="{16723048-ADFB-4062-9BDB-FDF59B36A9B2}" srcOrd="0" destOrd="0" presId="urn:microsoft.com/office/officeart/2005/8/layout/vList2"/>
    <dgm:cxn modelId="{0A8705C0-E8CC-4B2B-B083-DC2F002A9488}" type="presOf" srcId="{959E9ACA-9546-4E86-B1D0-7CB67EAFC4DD}" destId="{8CAC106C-522B-49E8-BDE7-72D7BD4C983E}" srcOrd="0" destOrd="0" presId="urn:microsoft.com/office/officeart/2005/8/layout/vList2"/>
    <dgm:cxn modelId="{EA68E0D2-EABE-44EA-9D6C-8B23305EF3B3}" type="presOf" srcId="{87D5AF51-DE97-4AB9-AAC9-07004932A75A}" destId="{C7C0CCD9-4F4E-41E3-A4D6-97502B48286B}" srcOrd="0" destOrd="0" presId="urn:microsoft.com/office/officeart/2005/8/layout/vList2"/>
    <dgm:cxn modelId="{78A2FCF9-C5AF-4BB7-9BFB-8582F5D56560}" srcId="{C4B133B6-D0E2-4737-B2C4-386A42676715}" destId="{67F5348E-50B7-4277-A691-B93576BED3BD}" srcOrd="3" destOrd="0" parTransId="{E926D42E-ADC7-476D-A87F-7A4262F880CE}" sibTransId="{81A63941-1B42-4740-AEBB-3846D709126B}"/>
    <dgm:cxn modelId="{5B1D0ABD-6A3A-4A8B-8A9E-BC80AF858067}" type="presParOf" srcId="{6D75DB2E-FB09-4C46-81A6-46CEE4441A2B}" destId="{8CAC106C-522B-49E8-BDE7-72D7BD4C983E}" srcOrd="0" destOrd="0" presId="urn:microsoft.com/office/officeart/2005/8/layout/vList2"/>
    <dgm:cxn modelId="{9667F111-E362-4A8F-AC69-6585DB851932}" type="presParOf" srcId="{6D75DB2E-FB09-4C46-81A6-46CEE4441A2B}" destId="{F0C0D81A-69DD-408C-867D-5580B5793D2C}" srcOrd="1" destOrd="0" presId="urn:microsoft.com/office/officeart/2005/8/layout/vList2"/>
    <dgm:cxn modelId="{37395C54-CC1F-4D62-91C4-915AE3D59E07}" type="presParOf" srcId="{6D75DB2E-FB09-4C46-81A6-46CEE4441A2B}" destId="{C7C0CCD9-4F4E-41E3-A4D6-97502B48286B}" srcOrd="2" destOrd="0" presId="urn:microsoft.com/office/officeart/2005/8/layout/vList2"/>
    <dgm:cxn modelId="{0B91F94A-DC0A-4269-95BE-32C4F6763DA7}" type="presParOf" srcId="{6D75DB2E-FB09-4C46-81A6-46CEE4441A2B}" destId="{34BFAB21-C617-496B-839B-ABF0FC76D86B}" srcOrd="3" destOrd="0" presId="urn:microsoft.com/office/officeart/2005/8/layout/vList2"/>
    <dgm:cxn modelId="{4381D5DA-4D4C-4975-BF53-3228793B086F}" type="presParOf" srcId="{6D75DB2E-FB09-4C46-81A6-46CEE4441A2B}" destId="{402653E3-14CB-42F7-AE42-93AFC7A5C817}" srcOrd="4" destOrd="0" presId="urn:microsoft.com/office/officeart/2005/8/layout/vList2"/>
    <dgm:cxn modelId="{37C3D139-3D9A-4881-8DF9-399F51B8EF0B}" type="presParOf" srcId="{6D75DB2E-FB09-4C46-81A6-46CEE4441A2B}" destId="{C44F1130-906A-4678-B5A9-E50EF5BAE7B1}" srcOrd="5" destOrd="0" presId="urn:microsoft.com/office/officeart/2005/8/layout/vList2"/>
    <dgm:cxn modelId="{808AC00D-2932-4417-AF70-1CB60182016C}" type="presParOf" srcId="{6D75DB2E-FB09-4C46-81A6-46CEE4441A2B}" destId="{16723048-ADFB-4062-9BDB-FDF59B36A9B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0CCE3-11B9-4A3A-9E23-9CA85BD92792}">
      <dsp:nvSpPr>
        <dsp:cNvPr id="0" name=""/>
        <dsp:cNvSpPr/>
      </dsp:nvSpPr>
      <dsp:spPr>
        <a:xfrm>
          <a:off x="3992" y="1690847"/>
          <a:ext cx="1945397" cy="1235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F63AA-7D7F-417A-BC54-3CABD45A2DC7}">
      <dsp:nvSpPr>
        <dsp:cNvPr id="0" name=""/>
        <dsp:cNvSpPr/>
      </dsp:nvSpPr>
      <dsp:spPr>
        <a:xfrm>
          <a:off x="220147" y="1896194"/>
          <a:ext cx="1945397" cy="1235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Yüzeyel</a:t>
          </a:r>
          <a:r>
            <a:rPr lang="tr-TR" sz="1500" kern="1200" dirty="0"/>
            <a:t> Mantar hastalıklarını sayabilmek</a:t>
          </a:r>
          <a:endParaRPr lang="en-US" sz="1500" kern="1200" dirty="0"/>
        </a:p>
      </dsp:txBody>
      <dsp:txXfrm>
        <a:off x="256328" y="1932375"/>
        <a:ext cx="1873035" cy="1162965"/>
      </dsp:txXfrm>
    </dsp:sp>
    <dsp:sp modelId="{A270C4B6-D76B-4519-9454-2FA5F4A3BDE9}">
      <dsp:nvSpPr>
        <dsp:cNvPr id="0" name=""/>
        <dsp:cNvSpPr/>
      </dsp:nvSpPr>
      <dsp:spPr>
        <a:xfrm>
          <a:off x="2381700" y="1690847"/>
          <a:ext cx="1945397" cy="1235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A01C8-122E-410C-A4C1-D3914144F33F}">
      <dsp:nvSpPr>
        <dsp:cNvPr id="0" name=""/>
        <dsp:cNvSpPr/>
      </dsp:nvSpPr>
      <dsp:spPr>
        <a:xfrm>
          <a:off x="2597855" y="1896194"/>
          <a:ext cx="1945397" cy="1235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Yüzeyel</a:t>
          </a:r>
          <a:r>
            <a:rPr lang="tr-TR" sz="1500" kern="1200" dirty="0"/>
            <a:t> Mantar hastalıklarının klinik bulgularını sayabilmek</a:t>
          </a:r>
          <a:endParaRPr lang="en-US" sz="1500" kern="1200" dirty="0"/>
        </a:p>
      </dsp:txBody>
      <dsp:txXfrm>
        <a:off x="2634036" y="1932375"/>
        <a:ext cx="1873035" cy="1162965"/>
      </dsp:txXfrm>
    </dsp:sp>
    <dsp:sp modelId="{0E9B9B17-64B1-46AD-91BA-595394EEB91E}">
      <dsp:nvSpPr>
        <dsp:cNvPr id="0" name=""/>
        <dsp:cNvSpPr/>
      </dsp:nvSpPr>
      <dsp:spPr>
        <a:xfrm>
          <a:off x="7186526" y="1702125"/>
          <a:ext cx="1945397" cy="1235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5AF1BB-6182-4B18-ADDE-96E0733928BE}">
      <dsp:nvSpPr>
        <dsp:cNvPr id="0" name=""/>
        <dsp:cNvSpPr/>
      </dsp:nvSpPr>
      <dsp:spPr>
        <a:xfrm>
          <a:off x="7402681" y="1907473"/>
          <a:ext cx="1945397" cy="1235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Yüzeyel</a:t>
          </a:r>
          <a:r>
            <a:rPr lang="tr-TR" sz="1500" kern="1200" dirty="0"/>
            <a:t> Mantar hastalıklarının ayırıcı tanısını yapabilmek </a:t>
          </a:r>
          <a:endParaRPr lang="en-US" sz="1500" kern="1200" dirty="0"/>
        </a:p>
      </dsp:txBody>
      <dsp:txXfrm>
        <a:off x="7438862" y="1943654"/>
        <a:ext cx="1873035" cy="1162965"/>
      </dsp:txXfrm>
    </dsp:sp>
    <dsp:sp modelId="{AD7A7501-4C1A-4573-B523-84C17575E109}">
      <dsp:nvSpPr>
        <dsp:cNvPr id="0" name=""/>
        <dsp:cNvSpPr/>
      </dsp:nvSpPr>
      <dsp:spPr>
        <a:xfrm>
          <a:off x="9518809" y="1702138"/>
          <a:ext cx="1945397" cy="1235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1ACB78-3A41-4811-BB24-14D96AF6D7C3}">
      <dsp:nvSpPr>
        <dsp:cNvPr id="0" name=""/>
        <dsp:cNvSpPr/>
      </dsp:nvSpPr>
      <dsp:spPr>
        <a:xfrm>
          <a:off x="9734964" y="1907485"/>
          <a:ext cx="1945397" cy="1235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Yüzeyel</a:t>
          </a:r>
          <a:r>
            <a:rPr lang="tr-TR" sz="1500" kern="1200" dirty="0"/>
            <a:t> Mantar hastalıklarını önlemek için alınması gereken tedbirleri sayabilmek.</a:t>
          </a:r>
          <a:endParaRPr lang="en-US" sz="1500" kern="1200" dirty="0"/>
        </a:p>
      </dsp:txBody>
      <dsp:txXfrm>
        <a:off x="9771145" y="1943666"/>
        <a:ext cx="1873035" cy="1162965"/>
      </dsp:txXfrm>
    </dsp:sp>
    <dsp:sp modelId="{8654B493-3ADC-410E-91CD-FAACB60BBA3E}">
      <dsp:nvSpPr>
        <dsp:cNvPr id="0" name=""/>
        <dsp:cNvSpPr/>
      </dsp:nvSpPr>
      <dsp:spPr>
        <a:xfrm>
          <a:off x="4765876" y="1679556"/>
          <a:ext cx="1945397" cy="1235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A3EFA-E3BF-4916-AF8F-C8125452B325}">
      <dsp:nvSpPr>
        <dsp:cNvPr id="0" name=""/>
        <dsp:cNvSpPr/>
      </dsp:nvSpPr>
      <dsp:spPr>
        <a:xfrm>
          <a:off x="4982031" y="1884904"/>
          <a:ext cx="1945397" cy="1235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 err="1"/>
            <a:t>Yüzeyel</a:t>
          </a:r>
          <a:r>
            <a:rPr lang="tr-TR" sz="1500" kern="1200" dirty="0"/>
            <a:t> Mantar hastalıklarının tedavisini planlayabilmek</a:t>
          </a:r>
          <a:endParaRPr lang="en-US" sz="1500" kern="1200" dirty="0"/>
        </a:p>
      </dsp:txBody>
      <dsp:txXfrm>
        <a:off x="5018212" y="1921085"/>
        <a:ext cx="1873035" cy="1162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930C3-07E1-4CB4-9F68-A10A3F96E590}">
      <dsp:nvSpPr>
        <dsp:cNvPr id="0" name=""/>
        <dsp:cNvSpPr/>
      </dsp:nvSpPr>
      <dsp:spPr>
        <a:xfrm>
          <a:off x="0" y="652975"/>
          <a:ext cx="6679907" cy="11965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En sık görülen </a:t>
          </a:r>
          <a:r>
            <a:rPr lang="tr-TR" sz="2100" kern="1200" dirty="0" err="1"/>
            <a:t>dermatofit</a:t>
          </a:r>
          <a:r>
            <a:rPr lang="tr-TR" sz="2100" kern="1200" dirty="0"/>
            <a:t> enfeksiyonları ve sınıflandırması</a:t>
          </a:r>
          <a:endParaRPr lang="en-US" sz="2100" kern="1200" dirty="0"/>
        </a:p>
      </dsp:txBody>
      <dsp:txXfrm>
        <a:off x="58409" y="711384"/>
        <a:ext cx="6563089" cy="1079701"/>
      </dsp:txXfrm>
    </dsp:sp>
    <dsp:sp modelId="{BBC7EEE5-F72C-4E75-B6FA-6B31F6ABC4D2}">
      <dsp:nvSpPr>
        <dsp:cNvPr id="0" name=""/>
        <dsp:cNvSpPr/>
      </dsp:nvSpPr>
      <dsp:spPr>
        <a:xfrm>
          <a:off x="0" y="1909974"/>
          <a:ext cx="6679907" cy="491399"/>
        </a:xfrm>
        <a:prstGeom prst="roundRect">
          <a:avLst/>
        </a:prstGeom>
        <a:solidFill>
          <a:schemeClr val="accent5">
            <a:hueOff val="2730669"/>
            <a:satOff val="-5834"/>
            <a:lumOff val="-243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Tinea</a:t>
          </a:r>
          <a:r>
            <a:rPr lang="tr-TR" sz="2100" kern="1200" dirty="0"/>
            <a:t> </a:t>
          </a:r>
          <a:r>
            <a:rPr lang="tr-TR" sz="2100" kern="1200" dirty="0" err="1"/>
            <a:t>capitis</a:t>
          </a:r>
          <a:r>
            <a:rPr lang="tr-TR" sz="2100" kern="1200" dirty="0"/>
            <a:t>           </a:t>
          </a:r>
          <a:endParaRPr lang="en-US" sz="2100" kern="1200" dirty="0"/>
        </a:p>
      </dsp:txBody>
      <dsp:txXfrm>
        <a:off x="23988" y="1933962"/>
        <a:ext cx="6631931" cy="443423"/>
      </dsp:txXfrm>
    </dsp:sp>
    <dsp:sp modelId="{73FB57D4-71AA-4C0E-AC04-72E3497A465C}">
      <dsp:nvSpPr>
        <dsp:cNvPr id="0" name=""/>
        <dsp:cNvSpPr/>
      </dsp:nvSpPr>
      <dsp:spPr>
        <a:xfrm>
          <a:off x="0" y="2461854"/>
          <a:ext cx="6679907" cy="491399"/>
        </a:xfrm>
        <a:prstGeom prst="roundRect">
          <a:avLst/>
        </a:prstGeom>
        <a:solidFill>
          <a:schemeClr val="accent5">
            <a:hueOff val="5461338"/>
            <a:satOff val="-11668"/>
            <a:lumOff val="-487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Tinea pedis           </a:t>
          </a:r>
          <a:endParaRPr lang="en-US" sz="2100" kern="1200"/>
        </a:p>
      </dsp:txBody>
      <dsp:txXfrm>
        <a:off x="23988" y="2485842"/>
        <a:ext cx="6631931" cy="443423"/>
      </dsp:txXfrm>
    </dsp:sp>
    <dsp:sp modelId="{DD724F58-1C59-483C-82BC-FD1A59B850A8}">
      <dsp:nvSpPr>
        <dsp:cNvPr id="0" name=""/>
        <dsp:cNvSpPr/>
      </dsp:nvSpPr>
      <dsp:spPr>
        <a:xfrm>
          <a:off x="0" y="3013734"/>
          <a:ext cx="6679907" cy="491399"/>
        </a:xfrm>
        <a:prstGeom prst="roundRect">
          <a:avLst/>
        </a:prstGeom>
        <a:solidFill>
          <a:schemeClr val="accent5">
            <a:hueOff val="8192006"/>
            <a:satOff val="-17502"/>
            <a:lumOff val="-7311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Tinea corporis        </a:t>
          </a:r>
          <a:endParaRPr lang="en-US" sz="2100" kern="1200"/>
        </a:p>
      </dsp:txBody>
      <dsp:txXfrm>
        <a:off x="23988" y="3037722"/>
        <a:ext cx="6631931" cy="443423"/>
      </dsp:txXfrm>
    </dsp:sp>
    <dsp:sp modelId="{DA5E275D-AC1B-4284-8C33-FE997AED5156}">
      <dsp:nvSpPr>
        <dsp:cNvPr id="0" name=""/>
        <dsp:cNvSpPr/>
      </dsp:nvSpPr>
      <dsp:spPr>
        <a:xfrm>
          <a:off x="0" y="3565614"/>
          <a:ext cx="6679907" cy="491399"/>
        </a:xfrm>
        <a:prstGeom prst="roundRect">
          <a:avLst/>
        </a:prstGeom>
        <a:solidFill>
          <a:schemeClr val="accent5">
            <a:hueOff val="10922675"/>
            <a:satOff val="-23335"/>
            <a:lumOff val="-974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Tinea cruris </a:t>
          </a:r>
          <a:endParaRPr lang="en-US" sz="2100" kern="1200"/>
        </a:p>
      </dsp:txBody>
      <dsp:txXfrm>
        <a:off x="23988" y="3589602"/>
        <a:ext cx="6631931" cy="443423"/>
      </dsp:txXfrm>
    </dsp:sp>
    <dsp:sp modelId="{7831406A-6710-4828-98D5-D1ABE3FB2CBA}">
      <dsp:nvSpPr>
        <dsp:cNvPr id="0" name=""/>
        <dsp:cNvSpPr/>
      </dsp:nvSpPr>
      <dsp:spPr>
        <a:xfrm>
          <a:off x="0" y="4117494"/>
          <a:ext cx="6679907" cy="491399"/>
        </a:xfrm>
        <a:prstGeom prst="roundRect">
          <a:avLst/>
        </a:prstGeom>
        <a:solidFill>
          <a:schemeClr val="accent5">
            <a:hueOff val="13653344"/>
            <a:satOff val="-29169"/>
            <a:lumOff val="-1218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Tinea</a:t>
          </a:r>
          <a:r>
            <a:rPr lang="tr-TR" sz="2100" kern="1200" dirty="0"/>
            <a:t> </a:t>
          </a:r>
          <a:r>
            <a:rPr lang="tr-TR" sz="2100" kern="1200" dirty="0" err="1"/>
            <a:t>barbae</a:t>
          </a:r>
          <a:r>
            <a:rPr lang="tr-TR" sz="2100" kern="1200" dirty="0"/>
            <a:t>  </a:t>
          </a:r>
          <a:endParaRPr lang="en-US" sz="2100" kern="1200" dirty="0"/>
        </a:p>
      </dsp:txBody>
      <dsp:txXfrm>
        <a:off x="23988" y="4141482"/>
        <a:ext cx="6631931" cy="443423"/>
      </dsp:txXfrm>
    </dsp:sp>
    <dsp:sp modelId="{D3C03E93-2D1D-4A0B-9748-256BD4826901}">
      <dsp:nvSpPr>
        <dsp:cNvPr id="0" name=""/>
        <dsp:cNvSpPr/>
      </dsp:nvSpPr>
      <dsp:spPr>
        <a:xfrm>
          <a:off x="0" y="4669374"/>
          <a:ext cx="6679907" cy="491399"/>
        </a:xfrm>
        <a:prstGeom prst="roundRect">
          <a:avLst/>
        </a:prstGeom>
        <a:solidFill>
          <a:schemeClr val="accent5">
            <a:hueOff val="16384012"/>
            <a:satOff val="-35003"/>
            <a:lumOff val="-1462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 err="1"/>
            <a:t>Tinea</a:t>
          </a:r>
          <a:r>
            <a:rPr lang="tr-TR" sz="2100" kern="1200" dirty="0"/>
            <a:t> </a:t>
          </a:r>
          <a:r>
            <a:rPr lang="tr-TR" sz="2100" kern="1200" dirty="0" err="1"/>
            <a:t>ungium</a:t>
          </a:r>
          <a:r>
            <a:rPr lang="tr-TR" sz="2100" kern="1200" dirty="0"/>
            <a:t> </a:t>
          </a:r>
          <a:endParaRPr lang="en-US" sz="2100" kern="1200" dirty="0"/>
        </a:p>
      </dsp:txBody>
      <dsp:txXfrm>
        <a:off x="23988" y="4693362"/>
        <a:ext cx="6631931" cy="443423"/>
      </dsp:txXfrm>
    </dsp:sp>
    <dsp:sp modelId="{A2CF5527-0B56-4B7C-8F8E-5F17BD483660}">
      <dsp:nvSpPr>
        <dsp:cNvPr id="0" name=""/>
        <dsp:cNvSpPr/>
      </dsp:nvSpPr>
      <dsp:spPr>
        <a:xfrm>
          <a:off x="0" y="5221254"/>
          <a:ext cx="6679907" cy="491399"/>
        </a:xfrm>
        <a:prstGeom prst="roundRect">
          <a:avLst/>
        </a:prstGeom>
        <a:solidFill>
          <a:schemeClr val="accent5">
            <a:hueOff val="19114680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/>
            <a:t>Tinea manuum</a:t>
          </a:r>
          <a:endParaRPr lang="en-US" sz="2100" kern="1200"/>
        </a:p>
      </dsp:txBody>
      <dsp:txXfrm>
        <a:off x="23988" y="5245242"/>
        <a:ext cx="6631931" cy="443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C9A66-23DD-4FDA-93AD-7BDFFDA03432}">
      <dsp:nvSpPr>
        <dsp:cNvPr id="0" name=""/>
        <dsp:cNvSpPr/>
      </dsp:nvSpPr>
      <dsp:spPr>
        <a:xfrm>
          <a:off x="0" y="21328"/>
          <a:ext cx="5007936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b="1" i="0" u="none" kern="1200" dirty="0" err="1">
              <a:solidFill>
                <a:srgbClr val="FF000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Terbinafin</a:t>
          </a:r>
          <a:r>
            <a:rPr lang="tr-TR" sz="2600" b="1" i="0" u="none" kern="1200" dirty="0">
              <a:solidFill>
                <a:srgbClr val="FF0000"/>
              </a:solidFill>
            </a:rPr>
            <a:t>  </a:t>
          </a:r>
          <a:r>
            <a:rPr lang="tr-TR" sz="2600" b="0" i="0" kern="1200" dirty="0"/>
            <a:t>iki hafta boyunca günde 250 mg</a:t>
          </a:r>
          <a:endParaRPr lang="en-US" sz="2600" kern="1200" dirty="0"/>
        </a:p>
      </dsp:txBody>
      <dsp:txXfrm>
        <a:off x="49004" y="70332"/>
        <a:ext cx="4909928" cy="905852"/>
      </dsp:txXfrm>
    </dsp:sp>
    <dsp:sp modelId="{2EB55291-5D6F-495F-B180-B5E3600700DA}">
      <dsp:nvSpPr>
        <dsp:cNvPr id="0" name=""/>
        <dsp:cNvSpPr/>
      </dsp:nvSpPr>
      <dsp:spPr>
        <a:xfrm>
          <a:off x="0" y="1100069"/>
          <a:ext cx="5007936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b="1" i="0" u="none" kern="1200" dirty="0" err="1">
              <a:solidFill>
                <a:srgbClr val="FF0000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Itrakonazol</a:t>
          </a:r>
          <a:r>
            <a:rPr lang="tr-TR" sz="2600" b="1" i="0" u="none" kern="1200" dirty="0">
              <a:solidFill>
                <a:srgbClr val="FF0000"/>
              </a:solidFill>
            </a:rPr>
            <a:t>  </a:t>
          </a:r>
          <a:r>
            <a:rPr lang="tr-TR" sz="2600" b="0" i="0" kern="1200" dirty="0"/>
            <a:t>bir hafta boyunca günde 200 mg</a:t>
          </a:r>
          <a:endParaRPr lang="en-US" sz="2600" kern="1200" dirty="0"/>
        </a:p>
      </dsp:txBody>
      <dsp:txXfrm>
        <a:off x="49004" y="1149073"/>
        <a:ext cx="4909928" cy="905852"/>
      </dsp:txXfrm>
    </dsp:sp>
    <dsp:sp modelId="{D405FB49-CCC7-428F-8219-A7869A21950A}">
      <dsp:nvSpPr>
        <dsp:cNvPr id="0" name=""/>
        <dsp:cNvSpPr/>
      </dsp:nvSpPr>
      <dsp:spPr>
        <a:xfrm>
          <a:off x="0" y="2178809"/>
          <a:ext cx="5007936" cy="1003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b="1" i="0" u="none" kern="1200" dirty="0">
              <a:solidFill>
                <a:srgbClr val="FF000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Flukonazol</a:t>
          </a:r>
          <a:r>
            <a:rPr lang="tr-TR" sz="2600" b="1" i="0" u="none" kern="1200" dirty="0">
              <a:solidFill>
                <a:srgbClr val="FF0000"/>
              </a:solidFill>
            </a:rPr>
            <a:t> </a:t>
          </a:r>
          <a:r>
            <a:rPr lang="tr-TR" sz="2600" b="0" i="0" kern="1200" dirty="0"/>
            <a:t> 2-6 hafta boyunca haftada bir kez 150 mg</a:t>
          </a:r>
          <a:endParaRPr lang="en-US" sz="2600" kern="1200" dirty="0"/>
        </a:p>
      </dsp:txBody>
      <dsp:txXfrm>
        <a:off x="49004" y="2227813"/>
        <a:ext cx="4909928" cy="9058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C106C-522B-49E8-BDE7-72D7BD4C983E}">
      <dsp:nvSpPr>
        <dsp:cNvPr id="0" name=""/>
        <dsp:cNvSpPr/>
      </dsp:nvSpPr>
      <dsp:spPr>
        <a:xfrm>
          <a:off x="0" y="658819"/>
          <a:ext cx="10178321" cy="65154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Terbinafin</a:t>
          </a:r>
          <a:r>
            <a:rPr lang="tr-TR" sz="27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sz="2700" kern="1200" dirty="0"/>
            <a:t> </a:t>
          </a:r>
          <a:r>
            <a:rPr lang="tr-TR" sz="2700" b="0" i="0" kern="1200" dirty="0"/>
            <a:t>bir ila iki hafta boyunca günde 250 mg</a:t>
          </a:r>
          <a:endParaRPr lang="en-US" sz="2700" kern="1200" dirty="0"/>
        </a:p>
      </dsp:txBody>
      <dsp:txXfrm>
        <a:off x="31806" y="690625"/>
        <a:ext cx="10114709" cy="587931"/>
      </dsp:txXfrm>
    </dsp:sp>
    <dsp:sp modelId="{C7C0CCD9-4F4E-41E3-A4D6-97502B48286B}">
      <dsp:nvSpPr>
        <dsp:cNvPr id="0" name=""/>
        <dsp:cNvSpPr/>
      </dsp:nvSpPr>
      <dsp:spPr>
        <a:xfrm>
          <a:off x="0" y="1388123"/>
          <a:ext cx="10178321" cy="6515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i="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İtrakonazol</a:t>
          </a:r>
          <a:r>
            <a:rPr lang="tr-TR" sz="2700" b="1" i="0" kern="1200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sz="2700" b="0" i="0" kern="1200" dirty="0"/>
            <a:t> bir hafta boyunca günde 200 mg  </a:t>
          </a:r>
          <a:endParaRPr lang="en-US" sz="2700" kern="1200" dirty="0"/>
        </a:p>
      </dsp:txBody>
      <dsp:txXfrm>
        <a:off x="31806" y="1419929"/>
        <a:ext cx="10114709" cy="587931"/>
      </dsp:txXfrm>
    </dsp:sp>
    <dsp:sp modelId="{402653E3-14CB-42F7-AE42-93AFC7A5C817}">
      <dsp:nvSpPr>
        <dsp:cNvPr id="0" name=""/>
        <dsp:cNvSpPr/>
      </dsp:nvSpPr>
      <dsp:spPr>
        <a:xfrm>
          <a:off x="0" y="2117427"/>
          <a:ext cx="10178321" cy="651543"/>
        </a:xfrm>
        <a:prstGeom prst="roundRect">
          <a:avLst/>
        </a:prstGeom>
        <a:solidFill>
          <a:srgbClr val="FF00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Flukonazol:</a:t>
          </a:r>
          <a:r>
            <a:rPr lang="tr-TR" sz="2700" kern="1200" dirty="0"/>
            <a:t> </a:t>
          </a:r>
          <a:r>
            <a:rPr lang="tr-TR" sz="2700" b="0" i="0" kern="1200" dirty="0"/>
            <a:t>iki ila dört hafta boyunca haftada bir kez 150 ila 200 mg</a:t>
          </a:r>
          <a:endParaRPr lang="en-US" sz="2700" kern="1200" dirty="0"/>
        </a:p>
      </dsp:txBody>
      <dsp:txXfrm>
        <a:off x="31806" y="2149233"/>
        <a:ext cx="10114709" cy="587931"/>
      </dsp:txXfrm>
    </dsp:sp>
    <dsp:sp modelId="{16723048-ADFB-4062-9BDB-FDF59B36A9B2}">
      <dsp:nvSpPr>
        <dsp:cNvPr id="0" name=""/>
        <dsp:cNvSpPr/>
      </dsp:nvSpPr>
      <dsp:spPr>
        <a:xfrm>
          <a:off x="0" y="2846730"/>
          <a:ext cx="10178321" cy="651543"/>
        </a:xfrm>
        <a:prstGeom prst="roundRect">
          <a:avLst/>
        </a:prstGeom>
        <a:solidFill>
          <a:srgbClr val="00B0F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b="1" i="0" kern="1200" dirty="0" err="1">
              <a:solidFill>
                <a:schemeClr val="tx1">
                  <a:lumMod val="95000"/>
                  <a:lumOff val="5000"/>
                </a:schemeClr>
              </a:solidFill>
            </a:rPr>
            <a:t>Griseofulvin</a:t>
          </a:r>
          <a:r>
            <a:rPr lang="tr-TR" sz="2700" b="1" i="0" kern="1200" dirty="0">
              <a:solidFill>
                <a:schemeClr val="tx1">
                  <a:lumMod val="95000"/>
                  <a:lumOff val="5000"/>
                </a:schemeClr>
              </a:solidFill>
            </a:rPr>
            <a:t>:</a:t>
          </a:r>
          <a:r>
            <a:rPr lang="tr-TR" sz="2700" b="0" i="0" kern="1200" dirty="0"/>
            <a:t> iki ila dört hafta süreyle 500-1000 mg/gün</a:t>
          </a:r>
          <a:endParaRPr lang="en-US" sz="2700" kern="1200" dirty="0"/>
        </a:p>
      </dsp:txBody>
      <dsp:txXfrm>
        <a:off x="31806" y="2878536"/>
        <a:ext cx="10114709" cy="587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C79-6718-4614-A023-84AB487E9824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7F984-0D68-49BA-B9A1-F383624FEE3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42378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terbinafine-drug-information?search=onikomikoz%20tedavisi&amp;topicRef=105222&amp;source=see_link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uptodate.com/contents/itraconazole-drug-information?search=onikomikoz%20tedavisi&amp;topicRef=105222&amp;source=see_link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899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-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hiperpigmente plak.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306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7656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2216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Alilaminler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azollerden biraz daha etkili olabilir. Topikal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alilaminleri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topikal azollerle karşılaştıran 11 çalışmanın verilerinin bir meta-analizi,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alilaminlerle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biraz daha yüksek kür oranları buldu (tedavi başarısızlığı risk oranı 0.63, %95 GA 0.42-0.94) 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6101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Gövdede "Noel ağacı" dağılımında çok sayıda eritemli, pullu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plaklar.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763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Arkada bazıları halka şeklinde olan çok sayıda pullu menekşe rengi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plakları.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051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Tinea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cruris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sıklıkla proksimal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medial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uylukta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veya hiperpigmente bir yama ile başlar. Enfeksiyon santrifüjle yayılır, merkezi kısmen temizlenir ve hafifçe yükselmiş,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veya hiperpigmente lezyon halini alır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290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Kandidiyazis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–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satellit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püstüller içeren iltihaplı yamalar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Eritrazma</a:t>
            </a:r>
            <a:r>
              <a:rPr lang="tr-TR" dirty="0"/>
              <a:t> - 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kahverengi lekeler</a:t>
            </a:r>
          </a:p>
          <a:p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Seboreik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dermatit - nemli,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veya hiperpigmente yamalar 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8890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papülopüstüler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lezyonlar 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0798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17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Fomit</a:t>
            </a:r>
            <a:r>
              <a:rPr lang="tr-TR" dirty="0"/>
              <a:t>: 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enfeksiyon etkenlerini taşıyabilen herhangi bir cansız obje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768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1" i="0" u="none" strike="noStrike" baseline="0" dirty="0">
                <a:latin typeface="TimesNewRomanPSMT"/>
              </a:rPr>
              <a:t>Distal </a:t>
            </a:r>
            <a:r>
              <a:rPr lang="tr-TR" sz="1800" b="1" i="0" u="none" strike="noStrike" baseline="0" dirty="0" err="1">
                <a:latin typeface="TimesNewRomanPSMT"/>
              </a:rPr>
              <a:t>subungial</a:t>
            </a:r>
            <a:r>
              <a:rPr lang="tr-TR" sz="1800" b="1" i="0" u="none" strike="noStrike" baseline="0" dirty="0">
                <a:latin typeface="TimesNewRomanPSMT"/>
              </a:rPr>
              <a:t>: </a:t>
            </a:r>
            <a:r>
              <a:rPr lang="tr-TR" sz="1800" b="0" i="0" u="none" strike="noStrike" baseline="0" dirty="0">
                <a:latin typeface="TimesNewRomanPSMT"/>
              </a:rPr>
              <a:t>Enfeksiyon tırnağın distal ucu ya da tırnağın yanlarından </a:t>
            </a:r>
            <a:r>
              <a:rPr lang="tr-TR" sz="1800" b="1" i="0" u="none" strike="noStrike" baseline="0" dirty="0">
                <a:latin typeface="TimesNewRomanPSMT"/>
              </a:rPr>
              <a:t>beyazımsı veya kahverengi sarımsı </a:t>
            </a:r>
            <a:r>
              <a:rPr lang="tr-TR" sz="1800" b="0" i="0" u="none" strike="noStrike" baseline="0" dirty="0">
                <a:latin typeface="TimesNewRomanPSMT"/>
              </a:rPr>
              <a:t>renkte bir renk değişikliği olarak başlar. Enfeksiyon ilerledikçe </a:t>
            </a:r>
            <a:r>
              <a:rPr lang="tr-TR" sz="1800" b="0" i="0" u="none" strike="noStrike" baseline="0" dirty="0" err="1">
                <a:latin typeface="TimesNewRomanPSMT"/>
              </a:rPr>
              <a:t>subungual</a:t>
            </a:r>
            <a:r>
              <a:rPr lang="tr-TR" sz="1800" b="0" i="0" u="none" strike="noStrike" baseline="0" dirty="0">
                <a:latin typeface="TimesNewRomanPSMT"/>
              </a:rPr>
              <a:t> hiperkeratoz ve tırnak distrofisi gelişir.</a:t>
            </a:r>
          </a:p>
          <a:p>
            <a:pPr algn="l"/>
            <a:r>
              <a:rPr lang="tr-TR" sz="1800" b="1" i="0" u="none" strike="noStrike" baseline="0" dirty="0" err="1">
                <a:latin typeface="TimesNewRomanPSMT"/>
              </a:rPr>
              <a:t>Yüzeyel</a:t>
            </a:r>
            <a:r>
              <a:rPr lang="tr-TR" sz="1800" b="1" i="0" u="none" strike="noStrike" baseline="0" dirty="0">
                <a:latin typeface="TimesNewRomanPSMT"/>
              </a:rPr>
              <a:t> beyaz </a:t>
            </a:r>
            <a:r>
              <a:rPr lang="tr-TR" sz="1800" b="1" i="0" u="none" strike="noStrike" baseline="0" dirty="0" err="1">
                <a:latin typeface="TimesNewRomanPSMT"/>
              </a:rPr>
              <a:t>onikomikoz</a:t>
            </a:r>
            <a:r>
              <a:rPr lang="tr-TR" sz="1800" b="1" i="0" u="none" strike="noStrike" baseline="0" dirty="0">
                <a:latin typeface="TimesNewRomanPSMT"/>
              </a:rPr>
              <a:t>: </a:t>
            </a:r>
            <a:r>
              <a:rPr lang="tr-TR" sz="1800" b="0" i="0" u="none" strike="noStrike" baseline="0" dirty="0">
                <a:latin typeface="TimesNewRomanPSMT"/>
              </a:rPr>
              <a:t>Tırnak yüzeyinde yer yer </a:t>
            </a:r>
            <a:r>
              <a:rPr lang="tr-TR" sz="1800" b="1" i="0" u="none" strike="noStrike" baseline="0" dirty="0">
                <a:latin typeface="TimesNewRomanPSMT"/>
              </a:rPr>
              <a:t>gri lekelenmelerin olduğu beyaz renk </a:t>
            </a:r>
            <a:r>
              <a:rPr lang="tr-TR" sz="1800" b="0" i="0" u="none" strike="noStrike" baseline="0" dirty="0">
                <a:latin typeface="TimesNewRomanPSMT"/>
              </a:rPr>
              <a:t>ile kaba ve yumuşak görünüm ortaya çıkar.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27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u="none" strike="noStrike" dirty="0" err="1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3"/>
              </a:rPr>
              <a:t>Terbinafin</a:t>
            </a:r>
            <a:r>
              <a:rPr lang="tr-TR" b="0" i="0" u="none" strike="noStrike" dirty="0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3"/>
              </a:rPr>
              <a:t>   </a:t>
            </a:r>
            <a:r>
              <a:rPr lang="tr-TR" b="0" i="0" u="none" strike="noStrike" dirty="0" err="1">
                <a:solidFill>
                  <a:srgbClr val="005B92"/>
                </a:solidFill>
                <a:effectLst/>
                <a:latin typeface="Noto Sans" panose="020B0502040504020204" pitchFamily="34" charset="0"/>
                <a:hlinkClick r:id="rId4"/>
              </a:rPr>
              <a:t>itrakonazol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ve diğer azollere göre avantajları olabilir .</a:t>
            </a:r>
          </a:p>
          <a:p>
            <a:r>
              <a:rPr lang="tr-T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terbinafin</a:t>
            </a:r>
            <a:r>
              <a:rPr lang="tr-T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için mikolojik iyileşme oranının %76,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itrakonazol</a:t>
            </a:r>
            <a:r>
              <a:rPr lang="tr-T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puls</a:t>
            </a:r>
            <a:r>
              <a:rPr lang="tr-T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dozunun %63 ve flukonazolün %48</a:t>
            </a:r>
          </a:p>
          <a:p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pulse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itrakonazol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için yüzde 63±7 ve sürekli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itrakonazol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tedavisi için yüzde 59±5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4615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pulse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itrakonazol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için yüzde 63±7 ve sürekli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itrakonazol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tedavisi için yüzde 59±5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664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 On bir yaşındaki olgunun yüzünde kenarlarda “</a:t>
            </a:r>
            <a:r>
              <a:rPr lang="tr-TR" dirty="0" err="1"/>
              <a:t>tinea</a:t>
            </a:r>
            <a:r>
              <a:rPr lang="tr-TR" dirty="0"/>
              <a:t> hattı” var,  ancak içeride “</a:t>
            </a:r>
            <a:r>
              <a:rPr lang="tr-TR" dirty="0" err="1"/>
              <a:t>ekzema</a:t>
            </a:r>
            <a:r>
              <a:rPr lang="tr-TR" dirty="0"/>
              <a:t> benzeri” döküntü görülmekte.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2975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satellite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püstüllerin varlığı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9224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Deri kıvrımları tutulur ve uydu lezyonları tipik olarak ilgili alanın çevresinde bulunur.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6438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Fizik muayenede vulvada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şişlik ve vajinal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klasik olarak beyaz ve lor benzeri ancak sulu olabilen akıntı görülür. </a:t>
            </a:r>
            <a:r>
              <a:rPr lang="tr-TR" b="0" i="1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Başta </a:t>
            </a:r>
            <a:r>
              <a:rPr lang="tr-TR" b="0" i="1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Candida</a:t>
            </a:r>
            <a:r>
              <a:rPr lang="tr-TR" b="0" i="1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1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glabrata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enfeksiyonu olanlar olmak üzere bazı hastalarda çok az akıntı olur ve genellikle sadece vajinal muayenede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vardır.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818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Komplike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vvc</a:t>
            </a:r>
            <a:endParaRPr lang="tr-TR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Tekrarlayan ve şiddetli VVC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Albicans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dışı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kandidiyazis</a:t>
            </a:r>
            <a:endParaRPr lang="tr-TR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Diyabet,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immunsupresif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durumlar (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örn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HIV enfeksiyonu), altta yatan immün yetmezliği veya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immünosupresif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tedavi (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örn</a:t>
            </a:r>
            <a:r>
              <a:rPr lang="tr-TR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kortikosteroidler) olan kadınlar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0975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376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2-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Sırtta iyi sınırlı, pullu,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eritematöz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papüller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plaklar.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321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701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1-Kafa derisinde lokal pullanma ve hafif saç dökülmesi.</a:t>
            </a:r>
          </a:p>
          <a:p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2-Saç derisindeki foliküler açıklıkların yerlerinde pul ve "siyah noktalar" bulunan yuvarlak bir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alopesi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yaması.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58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1-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Kafa derisinde çoklu pullu </a:t>
            </a:r>
            <a:r>
              <a:rPr lang="tr-TR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maküller</a:t>
            </a:r>
            <a:r>
              <a:rPr lang="tr-TR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ve yamalar.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912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95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-</a:t>
            </a:r>
            <a:r>
              <a:rPr lang="es-ES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Trikotilomanili bir hastada alopesi, kırık saçlar ve kafa derisi travması belirtileri.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523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Sistemik tedavi olmadan tedavi zor.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9704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tr-TR" sz="1800" b="0" i="0" u="none" strike="noStrike" baseline="0" dirty="0" err="1">
                <a:latin typeface="TimesNewRomanPSMT"/>
              </a:rPr>
              <a:t>Tinea</a:t>
            </a:r>
            <a:r>
              <a:rPr lang="tr-TR" sz="1800" b="0" i="0" u="none" strike="noStrike" baseline="0" dirty="0">
                <a:latin typeface="TimesNewRomanPSMT"/>
              </a:rPr>
              <a:t> </a:t>
            </a:r>
            <a:r>
              <a:rPr lang="tr-TR" sz="1800" b="0" i="0" u="none" strike="noStrike" baseline="0" dirty="0" err="1">
                <a:latin typeface="TimesNewRomanPSMT"/>
              </a:rPr>
              <a:t>pedise</a:t>
            </a:r>
            <a:r>
              <a:rPr lang="tr-TR" sz="1800" b="0" i="0" u="none" strike="noStrike" baseline="0" dirty="0">
                <a:latin typeface="TimesNewRomanPSMT"/>
              </a:rPr>
              <a:t>, hastalığı tanımlayan </a:t>
            </a:r>
            <a:r>
              <a:rPr lang="tr-TR" sz="1800" b="0" i="0" u="none" strike="noStrike" baseline="0" dirty="0" err="1">
                <a:latin typeface="TimesNewRomanPSMT"/>
              </a:rPr>
              <a:t>Dr</a:t>
            </a:r>
            <a:r>
              <a:rPr lang="tr-TR" sz="1800" b="0" i="0" u="none" strike="noStrike" baseline="0" dirty="0">
                <a:latin typeface="TimesNewRomanPSMT"/>
              </a:rPr>
              <a:t> Celalettin Muhtar’ın</a:t>
            </a:r>
          </a:p>
          <a:p>
            <a:pPr algn="l"/>
            <a:r>
              <a:rPr lang="tr-TR" sz="1800" b="0" i="0" u="none" strike="noStrike" baseline="0" dirty="0">
                <a:latin typeface="TimesNewRomanPSMT"/>
              </a:rPr>
              <a:t>anısına, ‘Celalettin Muhtar hastalığı’ da denilir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7F984-0D68-49BA-B9A1-F383624FEE33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96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28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035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99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381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845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741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656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8967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6456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7710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408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8188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4859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365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30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1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49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166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553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50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1121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54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78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39C84F-78AE-4FC7-92AD-ECF50257D4CD}" type="datetimeFigureOut">
              <a:rPr lang="tr-TR" smtClean="0"/>
              <a:t>28.02.2023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97DD4B3-2759-4D97-8CCD-4DE4C9C2A50D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3687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ciclopirox-drug-information?search=T%C4%B0NEA%20&amp;topicRef=4030&amp;source=see_link" TargetMode="External"/><Relationship Id="rId2" Type="http://schemas.openxmlformats.org/officeDocument/2006/relationships/hyperlink" Target="https://www.uptodate.com/contents/butenafine-drug-information?search=T%C4%B0NEA%20&amp;topicRef=4030&amp;source=see_link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uptodate.com/contents/terbinafine-drug-information?search=T%C4%B0NEA%20&amp;topicRef=4030&amp;source=see_link" TargetMode="External"/><Relationship Id="rId4" Type="http://schemas.openxmlformats.org/officeDocument/2006/relationships/hyperlink" Target="https://www.uptodate.com/contents/tolnaftate-drug-information?search=T%C4%B0NEA%20&amp;topicRef=4030&amp;source=see_link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fluconazole-drug-information?search=candida&amp;topicRef=6876&amp;source=see_link" TargetMode="External"/><Relationship Id="rId2" Type="http://schemas.openxmlformats.org/officeDocument/2006/relationships/hyperlink" Target="https://www.uptodate.com/contents/clotrimazole-drug-information?search=candida&amp;topicRef=6876&amp;source=see_link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9868916-58B2-48F0-B6C8-D995E8977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297C-925A-7FF0-4DD5-1BCDA043D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7" r="28050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33" name="Freeform 13">
            <a:extLst>
              <a:ext uri="{FF2B5EF4-FFF2-40B4-BE49-F238E27FC236}">
                <a16:creationId xmlns:a16="http://schemas.microsoft.com/office/drawing/2014/main" id="{BB82496C-9AD4-4916-BAB7-FF3CC04B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300520B-5521-018D-0CAE-4C0BDC4C3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tr-TR" sz="7000" dirty="0"/>
              <a:t>MANTAR ENFEKSİYONLARI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717CE05-9D92-9C97-9F36-D1769DDDB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3" y="5301205"/>
            <a:ext cx="7294904" cy="1158065"/>
          </a:xfrm>
        </p:spPr>
        <p:txBody>
          <a:bodyPr>
            <a:normAutofit lnSpcReduction="10000"/>
          </a:bodyPr>
          <a:lstStyle/>
          <a:p>
            <a:pPr lvl="1" algn="l"/>
            <a:r>
              <a:rPr lang="tr-T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B0604020202020204" pitchFamily="18" charset="-94"/>
                <a:cs typeface="Aldhabi" panose="020B0604020202020204" pitchFamily="2" charset="-78"/>
              </a:rPr>
              <a:t>Araş. Gör. Dr. Can Deniz Atalay</a:t>
            </a:r>
          </a:p>
          <a:p>
            <a:pPr lvl="1" algn="l"/>
            <a:r>
              <a:rPr lang="tr-TR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B0604020202020204" pitchFamily="18" charset="-94"/>
                <a:cs typeface="Aldhabi" panose="020B0604020202020204" pitchFamily="2" charset="-78"/>
              </a:rPr>
              <a:t>Ktü</a:t>
            </a:r>
            <a:r>
              <a:rPr lang="tr-T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B0604020202020204" pitchFamily="18" charset="-94"/>
                <a:cs typeface="Aldhabi" panose="020B0604020202020204" pitchFamily="2" charset="-78"/>
              </a:rPr>
              <a:t> Aile Hekimliği ABD</a:t>
            </a:r>
          </a:p>
          <a:p>
            <a:pPr lvl="1" algn="l"/>
            <a:r>
              <a:rPr lang="tr-T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masis MT Pro Medium" panose="020B0604020202020204" pitchFamily="18" charset="-94"/>
                <a:cs typeface="Aldhabi" panose="020B0604020202020204" pitchFamily="2" charset="-78"/>
              </a:rPr>
              <a:t>28.02.2023</a:t>
            </a:r>
          </a:p>
          <a:p>
            <a:pPr algn="l"/>
            <a:endParaRPr lang="tr-TR" dirty="0">
              <a:solidFill>
                <a:schemeClr val="bg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17C1286-B472-4907-9B47-E8C9FE29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28B35564-38A4-457A-BD01-15D6F1659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922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0A8230-539E-A240-4ABB-90BD4D81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DERMATOFiT</a:t>
            </a:r>
            <a:r>
              <a:rPr lang="tr-TR" dirty="0"/>
              <a:t> </a:t>
            </a:r>
            <a:r>
              <a:rPr lang="tr-TR" dirty="0" err="1"/>
              <a:t>ENFEKSiYONLARI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9B5980-D4B1-FC5C-F6FF-908D4800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52321"/>
            <a:ext cx="10082366" cy="4157093"/>
          </a:xfrm>
        </p:spPr>
        <p:txBody>
          <a:bodyPr>
            <a:noAutofit/>
          </a:bodyPr>
          <a:lstStyle/>
          <a:p>
            <a:pPr>
              <a:spcAft>
                <a:spcPts val="24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Dermatofitler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büyüme için </a:t>
            </a:r>
            <a:r>
              <a:rPr lang="tr-TR" sz="2400" b="0" i="0" dirty="0">
                <a:solidFill>
                  <a:srgbClr val="FF0000"/>
                </a:solidFill>
                <a:effectLst/>
              </a:rPr>
              <a:t>keratine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ihtiyaç duyar</a:t>
            </a:r>
          </a:p>
          <a:p>
            <a:pPr>
              <a:spcAft>
                <a:spcPts val="2400"/>
              </a:spcAft>
            </a:pPr>
            <a:r>
              <a:rPr lang="tr-TR" sz="2400" b="0" i="0" dirty="0" err="1">
                <a:solidFill>
                  <a:srgbClr val="09142A"/>
                </a:solidFill>
                <a:effectLst/>
              </a:rPr>
              <a:t>Dermatofitler</a:t>
            </a:r>
            <a:r>
              <a:rPr lang="tr-TR" sz="2400" dirty="0" err="1">
                <a:solidFill>
                  <a:srgbClr val="09142A"/>
                </a:solidFill>
              </a:rPr>
              <a:t>in</a:t>
            </a:r>
            <a:r>
              <a:rPr lang="tr-TR" sz="2400" dirty="0">
                <a:solidFill>
                  <a:srgbClr val="09142A"/>
                </a:solidFill>
              </a:rPr>
              <a:t> enfeksiyon geliştirebilmesi </a:t>
            </a:r>
            <a:r>
              <a:rPr lang="tr-TR" sz="2400" b="0" i="0" dirty="0">
                <a:solidFill>
                  <a:srgbClr val="09142A"/>
                </a:solidFill>
                <a:effectLst/>
              </a:rPr>
              <a:t>keratine bağımlı olduğundan saç, tırnak ve </a:t>
            </a:r>
            <a:r>
              <a:rPr lang="tr-TR" sz="2400" b="0" i="0" dirty="0" err="1">
                <a:solidFill>
                  <a:srgbClr val="09142A"/>
                </a:solidFill>
                <a:effectLst/>
              </a:rPr>
              <a:t>yüzeyel</a:t>
            </a:r>
            <a:r>
              <a:rPr lang="tr-TR" sz="2400" b="0" i="0" dirty="0">
                <a:solidFill>
                  <a:srgbClr val="09142A"/>
                </a:solidFill>
                <a:effectLst/>
              </a:rPr>
              <a:t> deri haricindeki mukozal yüzeyleri enfekte edemezler. </a:t>
            </a:r>
          </a:p>
          <a:p>
            <a:pPr>
              <a:spcAft>
                <a:spcPts val="24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Hayat boyu herhangi bir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enfeksiyonuna yakalanma olasılığı </a:t>
            </a:r>
            <a:r>
              <a:rPr lang="tr-TR" sz="2400" dirty="0">
                <a:solidFill>
                  <a:srgbClr val="FF0000"/>
                </a:solidFill>
              </a:rPr>
              <a:t>% 10-20</a:t>
            </a:r>
          </a:p>
        </p:txBody>
      </p:sp>
    </p:spTree>
    <p:extLst>
      <p:ext uri="{BB962C8B-B14F-4D97-AF65-F5344CB8AC3E}">
        <p14:creationId xmlns:p14="http://schemas.microsoft.com/office/powerpoint/2010/main" val="262490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644BFD-9B5A-C80B-E5BD-115DF8D2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tr-TR" sz="3400" dirty="0" err="1"/>
              <a:t>DERMATOFiT</a:t>
            </a:r>
            <a:r>
              <a:rPr lang="tr-TR" sz="3400" dirty="0"/>
              <a:t> </a:t>
            </a:r>
            <a:r>
              <a:rPr lang="tr-TR" sz="3400" dirty="0" err="1"/>
              <a:t>ENFEKSiYONLARI</a:t>
            </a:r>
            <a:r>
              <a:rPr lang="tr-TR" sz="3400" dirty="0"/>
              <a:t> 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E54B98C-23BF-AF06-6521-8742B07D58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094756"/>
              </p:ext>
            </p:extLst>
          </p:nvPr>
        </p:nvGraphicFramePr>
        <p:xfrm>
          <a:off x="4890769" y="234462"/>
          <a:ext cx="6679907" cy="636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626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76F98D-E8CA-F2E5-A05D-FC83FA08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 err="1"/>
              <a:t>DERMATOFiT</a:t>
            </a:r>
            <a:r>
              <a:rPr lang="tr-TR" sz="4800" dirty="0"/>
              <a:t> </a:t>
            </a:r>
            <a:r>
              <a:rPr lang="tr-TR" sz="4800" dirty="0" err="1"/>
              <a:t>ENFEKSiYONLARI</a:t>
            </a:r>
            <a:r>
              <a:rPr lang="tr-TR" sz="48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F2DECC-A08C-F093-1298-E413A02FA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42161"/>
            <a:ext cx="10178322" cy="3837432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Enfeksiyonların çoğunda etken olan </a:t>
            </a:r>
            <a:r>
              <a:rPr lang="tr-TR" sz="23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dermatofitler</a:t>
            </a: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>
              <a:spcAft>
                <a:spcPts val="2400"/>
              </a:spcAft>
            </a:pP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Epidermophyton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(deri ve tırnak) 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--  E.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floccosum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>
              <a:spcAft>
                <a:spcPts val="2400"/>
              </a:spcAft>
            </a:pP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Trichophyton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(saç, deri, tırnak)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--  T.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schoenleinii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T.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rubrum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ferrugineum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spcAft>
                <a:spcPts val="2400"/>
              </a:spcAft>
            </a:pP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Mikrosporum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(saç ve deri)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-- M.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audounii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 M.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canis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8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E04E7A-0AAA-0C3E-1C65-F927499E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02C3D8-DF60-E077-CF68-11135B35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65681"/>
            <a:ext cx="10178322" cy="359359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Genellikle 3-5 yaş grubu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prepubertal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çocuklarda görülür.  Pubertede kendiliğinden iyileşir.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Erişkin           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immünsupresyon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?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Kırık ve cansız kıllar, ince kepeklenme, lokal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alopesi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temel bulgularıdır.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bulgulara iltihabi değişiklikler eklenirse </a:t>
            </a: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kerion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denilen hastalık ortaya çıkar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 kalıcı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alopesi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ile sonuçlanabilir.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EE2B89D4-783C-4F80-FF31-90F1E208DB57}"/>
              </a:ext>
            </a:extLst>
          </p:cNvPr>
          <p:cNvSpPr/>
          <p:nvPr/>
        </p:nvSpPr>
        <p:spPr>
          <a:xfrm>
            <a:off x="2672080" y="3542532"/>
            <a:ext cx="518160" cy="191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916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E7D089-B4D9-D7E1-9501-67322894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Tinea capitis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35FA526-99E9-D761-1509-8457B51B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5771692" cy="3932896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tr-TR" sz="240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Tanı</a:t>
            </a:r>
          </a:p>
          <a:p>
            <a:pPr>
              <a:spcAft>
                <a:spcPts val="1800"/>
              </a:spcAft>
            </a:pPr>
            <a:r>
              <a:rPr lang="tr-TR" sz="2400">
                <a:solidFill>
                  <a:schemeClr val="tx1">
                    <a:lumMod val="95000"/>
                    <a:lumOff val="5000"/>
                  </a:schemeClr>
                </a:solidFill>
              </a:rPr>
              <a:t>Klinik görünüm önemlidir. </a:t>
            </a:r>
            <a:r>
              <a:rPr lang="tr-TR" sz="2400" u="sng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tr-TR" sz="2400" b="0" i="0" u="sng">
                <a:solidFill>
                  <a:srgbClr val="232323"/>
                </a:solidFill>
                <a:effectLst/>
              </a:rPr>
              <a:t>servikal ve oksipital lenfadenopati varlığı, saçlı deride pullanma ve lokal saç dökülmesi)</a:t>
            </a:r>
            <a:endParaRPr lang="tr-TR" sz="2400" u="sng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800"/>
              </a:spcAft>
            </a:pPr>
            <a:r>
              <a:rPr lang="tr-TR" sz="2400">
                <a:solidFill>
                  <a:schemeClr val="tx1">
                    <a:lumMod val="95000"/>
                    <a:lumOff val="5000"/>
                  </a:schemeClr>
                </a:solidFill>
              </a:rPr>
              <a:t>Kepeklerden alınan kazıntı ve bir pens ile çekilen kıl örneğine %15- 20'lik KOH damlatılıp doğrudan mikroskobik inceleme yapılarak hif ve sporların görülmesiyle tanı konulur.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Resim 8" descr="kişi, saç, gözler içeren bir resim&#10;&#10;Açıklama otomatik olarak oluşturuldu">
            <a:extLst>
              <a:ext uri="{FF2B5EF4-FFF2-40B4-BE49-F238E27FC236}">
                <a16:creationId xmlns:a16="http://schemas.microsoft.com/office/drawing/2014/main" id="{25C43825-5ABC-EA06-465E-F4F8B5DC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90" y="3551417"/>
            <a:ext cx="4185000" cy="3138750"/>
          </a:xfrm>
          <a:prstGeom prst="rect">
            <a:avLst/>
          </a:prstGeom>
        </p:spPr>
      </p:pic>
      <p:pic>
        <p:nvPicPr>
          <p:cNvPr id="4" name="Resim 3" descr="kişi, adam, iç mekan, kapat içeren bir resim&#10;&#10;Açıklama otomatik olarak oluşturuldu">
            <a:extLst>
              <a:ext uri="{FF2B5EF4-FFF2-40B4-BE49-F238E27FC236}">
                <a16:creationId xmlns:a16="http://schemas.microsoft.com/office/drawing/2014/main" id="{DAA9D913-E23D-2142-4230-0ED0CDE53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90" y="508326"/>
            <a:ext cx="4185000" cy="25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2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7D5B626-D154-0B6B-A3A9-ACEB3C61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06769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capitis</a:t>
            </a:r>
            <a:endParaRPr lang="tr-TR" sz="4600" dirty="0"/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A974F28-9567-26DD-31BC-1428B11F6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9" y="1026835"/>
            <a:ext cx="4249996" cy="3187495"/>
          </a:xfrm>
        </p:spPr>
      </p:pic>
      <p:pic>
        <p:nvPicPr>
          <p:cNvPr id="4" name="Resim 3" descr="kişi, gece göğü içeren bir resim&#10;&#10;Açıklama otomatik olarak oluşturuldu">
            <a:extLst>
              <a:ext uri="{FF2B5EF4-FFF2-40B4-BE49-F238E27FC236}">
                <a16:creationId xmlns:a16="http://schemas.microsoft.com/office/drawing/2014/main" id="{1E524961-1793-4B06-267A-A074805E5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63" y="1350003"/>
            <a:ext cx="3998550" cy="5331399"/>
          </a:xfrm>
          <a:prstGeom prst="rect">
            <a:avLst/>
          </a:prstGeom>
        </p:spPr>
      </p:pic>
      <p:pic>
        <p:nvPicPr>
          <p:cNvPr id="3" name="Resim 2" descr="kişi, iç mekan içeren bir resim&#10;&#10;Açıklama otomatik olarak oluşturuldu">
            <a:extLst>
              <a:ext uri="{FF2B5EF4-FFF2-40B4-BE49-F238E27FC236}">
                <a16:creationId xmlns:a16="http://schemas.microsoft.com/office/drawing/2014/main" id="{3185996B-282A-6EF8-3D96-82891E97C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75" y="4236015"/>
            <a:ext cx="3776662" cy="26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1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D0AF09-A7CC-6CA3-D85E-D686F1D2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         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r>
              <a:rPr lang="tr-TR" dirty="0"/>
              <a:t> </a:t>
            </a:r>
          </a:p>
        </p:txBody>
      </p:sp>
      <p:pic>
        <p:nvPicPr>
          <p:cNvPr id="5" name="İçerik Yer Tutucusu 4" descr="kişi, mermi, kask içeren bir resim&#10;&#10;Açıklama otomatik olarak oluşturuldu">
            <a:extLst>
              <a:ext uri="{FF2B5EF4-FFF2-40B4-BE49-F238E27FC236}">
                <a16:creationId xmlns:a16="http://schemas.microsoft.com/office/drawing/2014/main" id="{51D11CA7-7D49-E291-A4BC-E4A3CC646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5" y="1500496"/>
            <a:ext cx="3830937" cy="5107916"/>
          </a:xfrm>
        </p:spPr>
      </p:pic>
      <p:pic>
        <p:nvPicPr>
          <p:cNvPr id="7" name="Resim 6" descr="kişi, adam, iç mekan, memeli içeren bir resim&#10;&#10;Açıklama otomatik olarak oluşturuldu">
            <a:extLst>
              <a:ext uri="{FF2B5EF4-FFF2-40B4-BE49-F238E27FC236}">
                <a16:creationId xmlns:a16="http://schemas.microsoft.com/office/drawing/2014/main" id="{0BFBBD80-F255-9E27-E762-37D24D63C0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352" y="1874517"/>
            <a:ext cx="6219930" cy="41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3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4D1CBD-E2F1-BDC4-F9B7-100DF07A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endParaRPr lang="tr-TR" dirty="0"/>
          </a:p>
        </p:txBody>
      </p:sp>
      <p:pic>
        <p:nvPicPr>
          <p:cNvPr id="5" name="İçerik Yer Tutucusu 4" descr="memeli içeren bir resim&#10;&#10;Açıklama otomatik olarak oluşturuldu">
            <a:extLst>
              <a:ext uri="{FF2B5EF4-FFF2-40B4-BE49-F238E27FC236}">
                <a16:creationId xmlns:a16="http://schemas.microsoft.com/office/drawing/2014/main" id="{5A5DF508-F7BF-33DC-B745-16D5D7D37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09" y="2222860"/>
            <a:ext cx="4792133" cy="3594100"/>
          </a:xfr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CBE72D87-4469-C38C-5E8A-DFFC1BFFD418}"/>
              </a:ext>
            </a:extLst>
          </p:cNvPr>
          <p:cNvSpPr txBox="1"/>
          <p:nvPr/>
        </p:nvSpPr>
        <p:spPr>
          <a:xfrm>
            <a:off x="1332689" y="1631950"/>
            <a:ext cx="5305178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100" b="1" i="0" u="sng" dirty="0" err="1">
                <a:solidFill>
                  <a:srgbClr val="232323"/>
                </a:solidFill>
                <a:effectLst/>
              </a:rPr>
              <a:t>Kerion</a:t>
            </a:r>
            <a:r>
              <a:rPr lang="tr-TR" sz="2100" u="sng" dirty="0">
                <a:solidFill>
                  <a:srgbClr val="232323"/>
                </a:solidFill>
              </a:rPr>
              <a:t>:</a:t>
            </a:r>
            <a:r>
              <a:rPr lang="tr-TR" sz="2100" b="0" i="0" u="sng" dirty="0">
                <a:solidFill>
                  <a:srgbClr val="232323"/>
                </a:solidFill>
                <a:effectLst/>
              </a:rPr>
              <a:t> </a:t>
            </a:r>
            <a:r>
              <a:rPr lang="tr-TR" sz="2000" dirty="0">
                <a:solidFill>
                  <a:srgbClr val="232323"/>
                </a:solidFill>
              </a:rPr>
              <a:t>E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nfeksiyona karşı yoğun bir bağışıklık tepkisinden kaynaklanan ciddi bir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kapitis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 belirtisidir. 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000" b="0" i="0" dirty="0">
                <a:solidFill>
                  <a:srgbClr val="232323"/>
                </a:solidFill>
                <a:effectLst/>
              </a:rPr>
              <a:t>püstüller, kalın kabuklanma ve/veya drenaj içeren bir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enflamatuar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 plak gelişimi ile karakterize edilir.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000" b="0" i="0" dirty="0">
                <a:solidFill>
                  <a:srgbClr val="232323"/>
                </a:solidFill>
                <a:effectLst/>
              </a:rPr>
              <a:t>Hassasiyet veya ağrı sıklıkla mevcuttur.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FF0000"/>
                </a:solidFill>
              </a:rPr>
              <a:t>E</a:t>
            </a:r>
            <a:r>
              <a:rPr lang="tr-TR" sz="2000" dirty="0">
                <a:solidFill>
                  <a:srgbClr val="FF0000"/>
                </a:solidFill>
                <a:effectLst/>
              </a:rPr>
              <a:t>n sık 5 ila 10 yaş arası 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çocuklarda görülür ve bebeklik döneminde nadirdir. 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rgbClr val="232323"/>
                </a:solidFill>
              </a:rPr>
              <a:t>Ç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oğunlukla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zoofilik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; ancak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antropofilik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 mantarlar da bir </a:t>
            </a:r>
            <a:r>
              <a:rPr lang="tr-TR" sz="2000" b="0" i="0" dirty="0" err="1">
                <a:solidFill>
                  <a:srgbClr val="232323"/>
                </a:solidFill>
                <a:effectLst/>
              </a:rPr>
              <a:t>keriona</a:t>
            </a:r>
            <a:r>
              <a:rPr lang="tr-TR" sz="2000" b="0" i="0" dirty="0">
                <a:solidFill>
                  <a:srgbClr val="232323"/>
                </a:solidFill>
                <a:effectLst/>
              </a:rPr>
              <a:t> neden olabilir. 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tr-TR" sz="2000" b="0" i="0" u="none" strike="noStrike" baseline="0" dirty="0"/>
              <a:t> Erken dönemde tedavi edilmezse lezyon yerinde </a:t>
            </a:r>
            <a:r>
              <a:rPr lang="tr-TR" sz="2000" i="0" u="none" strike="noStrike" baseline="0" dirty="0" err="1">
                <a:solidFill>
                  <a:srgbClr val="FF0000"/>
                </a:solidFill>
              </a:rPr>
              <a:t>skatrisyel</a:t>
            </a:r>
            <a:r>
              <a:rPr lang="tr-TR" sz="2000" i="0" u="none" strike="noStrike" baseline="0" dirty="0">
                <a:solidFill>
                  <a:srgbClr val="FF0000"/>
                </a:solidFill>
              </a:rPr>
              <a:t> </a:t>
            </a:r>
            <a:r>
              <a:rPr lang="tr-TR" sz="2000" i="0" u="none" strike="noStrike" baseline="0" dirty="0" err="1">
                <a:solidFill>
                  <a:srgbClr val="FF0000"/>
                </a:solidFill>
              </a:rPr>
              <a:t>alopesiye</a:t>
            </a:r>
            <a:r>
              <a:rPr lang="tr-TR" sz="2000" i="0" u="none" strike="noStrike" baseline="0" dirty="0">
                <a:solidFill>
                  <a:srgbClr val="FF0000"/>
                </a:solidFill>
              </a:rPr>
              <a:t> </a:t>
            </a:r>
            <a:r>
              <a:rPr lang="tr-TR" sz="2000" b="0" i="0" u="none" strike="noStrike" baseline="0" dirty="0"/>
              <a:t>yol açabilir.</a:t>
            </a:r>
            <a:endParaRPr lang="tr-TR" sz="2000" b="0" i="0" dirty="0">
              <a:solidFill>
                <a:srgbClr val="23232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989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9964FE-3AF9-F5DC-ABC2-133FC985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capitis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45A178-0F69-9350-55CB-51117B7D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874517"/>
            <a:ext cx="5720080" cy="4189614"/>
          </a:xfrm>
        </p:spPr>
        <p:txBody>
          <a:bodyPr>
            <a:noAutofit/>
          </a:bodyPr>
          <a:lstStyle/>
          <a:p>
            <a:r>
              <a:rPr lang="tr-TR" sz="2200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Favus</a:t>
            </a:r>
            <a:r>
              <a:rPr lang="tr-TR" sz="22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tr-TR" sz="2100" b="0" i="0" u="none" strike="noStrike" baseline="0" dirty="0">
                <a:solidFill>
                  <a:srgbClr val="000000"/>
                </a:solidFill>
              </a:rPr>
              <a:t>Saçlı deri ve tırnakları tutan nadir rastlanan bir hastalıktır.</a:t>
            </a:r>
          </a:p>
          <a:p>
            <a:pPr algn="l"/>
            <a:r>
              <a:rPr lang="tr-TR" sz="2100" b="0" i="0" u="none" strike="noStrike" baseline="0" dirty="0">
                <a:solidFill>
                  <a:srgbClr val="000000"/>
                </a:solidFill>
              </a:rPr>
              <a:t>Etken </a:t>
            </a:r>
            <a:r>
              <a:rPr lang="tr-TR" sz="2100" i="0" strike="noStrike" baseline="0" dirty="0" err="1">
                <a:solidFill>
                  <a:srgbClr val="FF0000"/>
                </a:solidFill>
              </a:rPr>
              <a:t>Trichophyton</a:t>
            </a:r>
            <a:r>
              <a:rPr lang="tr-TR" sz="2100" i="0" strike="noStrike" baseline="0" dirty="0">
                <a:solidFill>
                  <a:srgbClr val="FF0000"/>
                </a:solidFill>
              </a:rPr>
              <a:t> </a:t>
            </a:r>
            <a:r>
              <a:rPr lang="tr-TR" sz="2100" i="0" strike="noStrike" baseline="0" dirty="0" err="1">
                <a:solidFill>
                  <a:srgbClr val="FF0000"/>
                </a:solidFill>
              </a:rPr>
              <a:t>schoenleinii</a:t>
            </a:r>
            <a:r>
              <a:rPr lang="tr-TR" sz="2100" b="0" i="0" u="none" strike="noStrike" baseline="0" dirty="0" err="1">
                <a:solidFill>
                  <a:srgbClr val="000000"/>
                </a:solidFill>
              </a:rPr>
              <a:t>’dir</a:t>
            </a:r>
            <a:r>
              <a:rPr lang="tr-TR" sz="21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algn="l"/>
            <a:r>
              <a:rPr lang="tr-TR" sz="2100" b="0" i="0" u="none" strike="noStrike" baseline="0" dirty="0">
                <a:solidFill>
                  <a:srgbClr val="000000"/>
                </a:solidFill>
              </a:rPr>
              <a:t>Fare idrarına benzer kokulu, ortasında kırık saç bulunan sarı-yeşil renkli </a:t>
            </a:r>
            <a:r>
              <a:rPr lang="tr-TR" sz="2100" b="0" i="0" u="none" strike="noStrike" baseline="0" dirty="0" err="1">
                <a:solidFill>
                  <a:srgbClr val="000000"/>
                </a:solidFill>
              </a:rPr>
              <a:t>krut</a:t>
            </a:r>
            <a:r>
              <a:rPr lang="tr-TR" sz="21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tr-TR" sz="2100" b="0" i="0" u="none" strike="noStrike" baseline="0" dirty="0" err="1">
                <a:solidFill>
                  <a:srgbClr val="000000"/>
                </a:solidFill>
              </a:rPr>
              <a:t>skutulum</a:t>
            </a:r>
            <a:r>
              <a:rPr lang="tr-TR" sz="2100" b="0" i="0" u="none" strike="noStrike" baseline="0" dirty="0">
                <a:solidFill>
                  <a:srgbClr val="000000"/>
                </a:solidFill>
              </a:rPr>
              <a:t>) ve atrofik </a:t>
            </a:r>
            <a:r>
              <a:rPr lang="tr-TR" sz="2100" b="0" i="0" u="none" strike="noStrike" baseline="0" dirty="0" err="1">
                <a:solidFill>
                  <a:srgbClr val="000000"/>
                </a:solidFill>
              </a:rPr>
              <a:t>skatris</a:t>
            </a:r>
            <a:r>
              <a:rPr lang="tr-TR" sz="2100" b="0" i="0" u="none" strike="noStrike" baseline="0" dirty="0">
                <a:solidFill>
                  <a:srgbClr val="000000"/>
                </a:solidFill>
              </a:rPr>
              <a:t> ile </a:t>
            </a:r>
            <a:r>
              <a:rPr lang="tr-TR" sz="2100" b="0" i="0" u="none" strike="noStrike" baseline="0" dirty="0" err="1">
                <a:solidFill>
                  <a:srgbClr val="000000"/>
                </a:solidFill>
              </a:rPr>
              <a:t>karekterizedir</a:t>
            </a:r>
            <a:r>
              <a:rPr lang="tr-TR" sz="2100" b="0" i="0" u="none" strike="noStrike" baseline="0" dirty="0">
                <a:solidFill>
                  <a:srgbClr val="000000"/>
                </a:solidFill>
              </a:rPr>
              <a:t>.</a:t>
            </a:r>
          </a:p>
          <a:p>
            <a:pPr algn="l"/>
            <a:r>
              <a:rPr lang="tr-TR" sz="2100" b="0" i="0" dirty="0">
                <a:solidFill>
                  <a:srgbClr val="232323"/>
                </a:solidFill>
                <a:effectLst/>
              </a:rPr>
              <a:t>Tedavi edilmediği takdirde enfeksiyon süresiz olarak devam edebilir.</a:t>
            </a:r>
            <a:endParaRPr lang="tr-TR" sz="2100" dirty="0"/>
          </a:p>
        </p:txBody>
      </p:sp>
      <p:pic>
        <p:nvPicPr>
          <p:cNvPr id="5" name="Resim 4" descr="tatlı içeren bir resim&#10;&#10;Açıklama otomatik olarak oluşturuldu">
            <a:extLst>
              <a:ext uri="{FF2B5EF4-FFF2-40B4-BE49-F238E27FC236}">
                <a16:creationId xmlns:a16="http://schemas.microsoft.com/office/drawing/2014/main" id="{2F1C3532-CD40-005E-C28C-D15C628B7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13" y="2007416"/>
            <a:ext cx="4443187" cy="333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2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10D74A-5994-FDB0-6D46-1DFB9F7F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 err="1"/>
              <a:t>Tinea</a:t>
            </a:r>
            <a:r>
              <a:rPr lang="tr-TR" sz="4800" dirty="0"/>
              <a:t> </a:t>
            </a:r>
            <a:r>
              <a:rPr lang="tr-TR" sz="4800" dirty="0" err="1"/>
              <a:t>capitis</a:t>
            </a:r>
            <a:endParaRPr lang="tr-TR" sz="4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3FBB230-9C52-CC22-930A-FA70F9AE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250" y="1818554"/>
            <a:ext cx="10178322" cy="465706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Ayırıcı tanı: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Seboreik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dermatit 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Sifiliz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ikinci dönem lezyonları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Alopesi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areata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Psöriyazis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Trikotillomani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6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4BEA3E-9AB2-4290-B0B3-F3A4EF3C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                    </a:t>
            </a:r>
            <a:r>
              <a:rPr lang="tr-TR" dirty="0">
                <a:latin typeface="Congenial Black" panose="020B0604020202020204" pitchFamily="2" charset="0"/>
              </a:rPr>
              <a:t>Amaç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0ECCEC-3FE1-44EF-816C-A14F90AA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Yüzeyel</a:t>
            </a:r>
            <a:r>
              <a:rPr lang="tr-TR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mantar hastalıkları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779502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5AF54D-06D5-4CDC-5F47-01680A78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03515"/>
          </a:xfrm>
        </p:spPr>
        <p:txBody>
          <a:bodyPr>
            <a:normAutofit/>
          </a:bodyPr>
          <a:lstStyle/>
          <a:p>
            <a:r>
              <a:rPr lang="tr-TR" sz="4400" dirty="0" err="1"/>
              <a:t>Seboreik</a:t>
            </a:r>
            <a:r>
              <a:rPr lang="tr-TR" sz="4400" dirty="0"/>
              <a:t> dermatit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4C81D-B11E-207C-081C-0D4A8BEE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71429"/>
            <a:ext cx="4349022" cy="3593591"/>
          </a:xfrm>
        </p:spPr>
        <p:txBody>
          <a:bodyPr/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Saçlı deride eritemli alanlar üzerinde sarı yağlı kepekler şeklinde görülür. Saçlarda dökülme yoktur.</a:t>
            </a:r>
          </a:p>
          <a:p>
            <a:endParaRPr lang="tr-TR" dirty="0"/>
          </a:p>
        </p:txBody>
      </p:sp>
      <p:pic>
        <p:nvPicPr>
          <p:cNvPr id="5" name="Resim 4" descr="kişi, iç mekan, saç, kapat içeren bir resim&#10;&#10;Açıklama otomatik olarak oluşturuldu">
            <a:extLst>
              <a:ext uri="{FF2B5EF4-FFF2-40B4-BE49-F238E27FC236}">
                <a16:creationId xmlns:a16="http://schemas.microsoft.com/office/drawing/2014/main" id="{87BA5B42-EF7C-242C-5575-C816988C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79" y="800102"/>
            <a:ext cx="4114801" cy="3086100"/>
          </a:xfrm>
          <a:prstGeom prst="rect">
            <a:avLst/>
          </a:prstGeom>
        </p:spPr>
      </p:pic>
      <p:pic>
        <p:nvPicPr>
          <p:cNvPr id="7" name="Resim 6" descr="çayır içeren bir resim&#10;&#10;Açıklama otomatik olarak oluşturuldu">
            <a:extLst>
              <a:ext uri="{FF2B5EF4-FFF2-40B4-BE49-F238E27FC236}">
                <a16:creationId xmlns:a16="http://schemas.microsoft.com/office/drawing/2014/main" id="{5D656BF8-ED8A-B007-CA2F-AB1378F8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84" y="3850754"/>
            <a:ext cx="3823855" cy="2867892"/>
          </a:xfrm>
          <a:prstGeom prst="rect">
            <a:avLst/>
          </a:prstGeom>
        </p:spPr>
      </p:pic>
      <p:pic>
        <p:nvPicPr>
          <p:cNvPr id="8" name="Picture 4" descr="Causes and Treatment for Seborrheic Dermatitis and Related Hair Loss -  HubPages">
            <a:extLst>
              <a:ext uri="{FF2B5EF4-FFF2-40B4-BE49-F238E27FC236}">
                <a16:creationId xmlns:a16="http://schemas.microsoft.com/office/drawing/2014/main" id="{F4CFF536-C6F8-45D9-387C-00AAC271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4" y="4011394"/>
            <a:ext cx="2987806" cy="270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68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C7FB2F-15A8-C06C-325A-FE02B326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Sifiliz</a:t>
            </a:r>
            <a:r>
              <a:rPr lang="tr-TR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ikinci dönem lezyonları</a:t>
            </a:r>
            <a:endParaRPr lang="tr-TR" sz="4400" dirty="0"/>
          </a:p>
        </p:txBody>
      </p:sp>
      <p:pic>
        <p:nvPicPr>
          <p:cNvPr id="5" name="İçerik Yer Tutucusu 4" descr="kişi, dövme, kozmetik içeren bir resim&#10;&#10;Açıklama otomatik olarak oluşturuldu">
            <a:extLst>
              <a:ext uri="{FF2B5EF4-FFF2-40B4-BE49-F238E27FC236}">
                <a16:creationId xmlns:a16="http://schemas.microsoft.com/office/drawing/2014/main" id="{CC21702F-61E3-C185-4EBA-A1945BC05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857" y="3293025"/>
            <a:ext cx="4339148" cy="3288528"/>
          </a:xfrm>
        </p:spPr>
      </p:pic>
      <p:pic>
        <p:nvPicPr>
          <p:cNvPr id="9" name="Resim 8" descr="adam, kişi, gömlek, peruk içeren bir resim&#10;&#10;Açıklama otomatik olarak oluşturuldu">
            <a:extLst>
              <a:ext uri="{FF2B5EF4-FFF2-40B4-BE49-F238E27FC236}">
                <a16:creationId xmlns:a16="http://schemas.microsoft.com/office/drawing/2014/main" id="{750A4CFE-95E7-DC4C-B7A9-5695F2C92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7" y="1503088"/>
            <a:ext cx="3100912" cy="4134549"/>
          </a:xfrm>
          <a:prstGeom prst="rect">
            <a:avLst/>
          </a:prstGeom>
        </p:spPr>
      </p:pic>
      <p:pic>
        <p:nvPicPr>
          <p:cNvPr id="11" name="Resim 10" descr="kişi, adam, kapat içeren bir resim&#10;&#10;Açıklama otomatik olarak oluşturuldu">
            <a:extLst>
              <a:ext uri="{FF2B5EF4-FFF2-40B4-BE49-F238E27FC236}">
                <a16:creationId xmlns:a16="http://schemas.microsoft.com/office/drawing/2014/main" id="{F469442F-8C20-93D9-02BA-C1784D3B1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57" y="1503088"/>
            <a:ext cx="3031548" cy="4042064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5642DB1D-A64A-AFB1-3B8F-89E754F49871}"/>
              </a:ext>
            </a:extLst>
          </p:cNvPr>
          <p:cNvSpPr txBox="1"/>
          <p:nvPr/>
        </p:nvSpPr>
        <p:spPr>
          <a:xfrm>
            <a:off x="4465674" y="1428660"/>
            <a:ext cx="4082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Oksipital bölgede güve yeniği gibi dökülme görülür. Kepek genellikle yoktur.</a:t>
            </a:r>
            <a:endParaRPr lang="tr-TR" sz="22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858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F06267-FF74-3D1B-A827-50402356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Alopesi</a:t>
            </a:r>
            <a:r>
              <a:rPr lang="tr-TR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areata</a:t>
            </a:r>
            <a:endParaRPr lang="tr-TR" sz="4400" dirty="0"/>
          </a:p>
        </p:txBody>
      </p:sp>
      <p:pic>
        <p:nvPicPr>
          <p:cNvPr id="5" name="İçerik Yer Tutucusu 4" descr="kişi, adam, iç mekan, kozmetik içeren bir resim&#10;&#10;Açıklama otomatik olarak oluşturuldu">
            <a:extLst>
              <a:ext uri="{FF2B5EF4-FFF2-40B4-BE49-F238E27FC236}">
                <a16:creationId xmlns:a16="http://schemas.microsoft.com/office/drawing/2014/main" id="{89BA602D-952D-2A78-8FB4-BC7C658E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5" y="3061955"/>
            <a:ext cx="4792133" cy="3594100"/>
          </a:xfrm>
        </p:spPr>
      </p:pic>
      <p:pic>
        <p:nvPicPr>
          <p:cNvPr id="7" name="Resim 6" descr="kişi, kapat içeren bir resim&#10;&#10;Açıklama otomatik olarak oluşturuldu">
            <a:extLst>
              <a:ext uri="{FF2B5EF4-FFF2-40B4-BE49-F238E27FC236}">
                <a16:creationId xmlns:a16="http://schemas.microsoft.com/office/drawing/2014/main" id="{2E589C01-1444-2CC5-CAC3-0CE689933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6" y="3061955"/>
            <a:ext cx="4792134" cy="35941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00A2FE23-AA96-0321-2506-599168506CA8}"/>
              </a:ext>
            </a:extLst>
          </p:cNvPr>
          <p:cNvSpPr txBox="1"/>
          <p:nvPr/>
        </p:nvSpPr>
        <p:spPr>
          <a:xfrm>
            <a:off x="4134582" y="1509371"/>
            <a:ext cx="4275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Keskin sınırlı, derinin tamamen normal olduğu saçsız alanlar vardır.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07343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DBD935-1EEB-6188-57EE-A27AA1FB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Psöriyazis</a:t>
            </a:r>
            <a:endParaRPr lang="tr-TR" sz="44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DEFCFD-F9B0-11B9-32E7-BC6C08345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3798787" cy="3593591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Beyaz, sedef rengi kepekli, zemini eritemli plaklar vardır. Saç dökülmesi yoktur.</a:t>
            </a:r>
            <a:endParaRPr lang="tr-TR" sz="2400" dirty="0"/>
          </a:p>
        </p:txBody>
      </p:sp>
      <p:pic>
        <p:nvPicPr>
          <p:cNvPr id="7" name="Resim 6" descr="adam, kişi, maymungillerden içeren bir resim">
            <a:extLst>
              <a:ext uri="{FF2B5EF4-FFF2-40B4-BE49-F238E27FC236}">
                <a16:creationId xmlns:a16="http://schemas.microsoft.com/office/drawing/2014/main" id="{2E59A8A8-B7FB-5D91-8688-29FA7E933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66" y="2083551"/>
            <a:ext cx="5061388" cy="37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2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11D1C0-5502-05FB-08B3-8C7685CE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5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Trikotillomani</a:t>
            </a:r>
            <a:br>
              <a:rPr lang="tr-TR" sz="5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E2D421-9B6B-E3C1-4A7B-79E9C18DE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89086"/>
            <a:ext cx="4649392" cy="3593591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Etkilenen bölgede değişen boyutta, seyrelmiş, kırık ancak sağlıklı saçlar vardır.</a:t>
            </a:r>
            <a:endParaRPr lang="tr-TR" sz="2400" dirty="0"/>
          </a:p>
        </p:txBody>
      </p:sp>
      <p:pic>
        <p:nvPicPr>
          <p:cNvPr id="4" name="Picture 4" descr="Trichotillomania sufferer Katie Neiman on her hair pulling condition |  Express.co.uk">
            <a:extLst>
              <a:ext uri="{FF2B5EF4-FFF2-40B4-BE49-F238E27FC236}">
                <a16:creationId xmlns:a16="http://schemas.microsoft.com/office/drawing/2014/main" id="{B3082FFC-76F7-0CC7-9212-47A041CE7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4" y="3585882"/>
            <a:ext cx="4223430" cy="29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 descr="kapat içeren bir resim&#10;&#10;Açıklama otomatik olarak oluşturuldu">
            <a:extLst>
              <a:ext uri="{FF2B5EF4-FFF2-40B4-BE49-F238E27FC236}">
                <a16:creationId xmlns:a16="http://schemas.microsoft.com/office/drawing/2014/main" id="{B5649A07-D5C0-4168-08EA-3A45B4D7C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46" y="1632204"/>
            <a:ext cx="4943906" cy="39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6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981200" y="262652"/>
            <a:ext cx="8375520" cy="7346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/>
              <a:t>                        TEDAVİ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919536" y="1181979"/>
            <a:ext cx="1944215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GRİSEOFULVİN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142267" y="1176434"/>
            <a:ext cx="180020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TERBİNAFİN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220983" y="1195995"/>
            <a:ext cx="205223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İTRAKONAZOL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8544271" y="1213694"/>
            <a:ext cx="194421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FLUKONAZOL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1991544" y="1670580"/>
            <a:ext cx="18002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İlk Tercih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1981200" y="2238128"/>
            <a:ext cx="18002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6-8 Hafta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1991544" y="2843082"/>
            <a:ext cx="18002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10-15 mg/kg/gün</a:t>
            </a:r>
          </a:p>
          <a:p>
            <a:pPr algn="ctr"/>
            <a:r>
              <a:rPr lang="tr-TR" dirty="0" err="1"/>
              <a:t>Max</a:t>
            </a:r>
            <a:r>
              <a:rPr lang="tr-TR" dirty="0"/>
              <a:t>: 500 mg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1991544" y="5799107"/>
            <a:ext cx="180020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500 mg/gün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161301" y="1686901"/>
            <a:ext cx="180020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Alternatif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161301" y="2255984"/>
            <a:ext cx="18002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4-6 Hafta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4161301" y="2814918"/>
            <a:ext cx="1819234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&lt;20kg 62.5 mg/gün</a:t>
            </a:r>
          </a:p>
          <a:p>
            <a:pPr algn="ctr"/>
            <a:r>
              <a:rPr lang="tr-TR" dirty="0"/>
              <a:t>20-40 kg 125 mg/gün</a:t>
            </a:r>
          </a:p>
          <a:p>
            <a:pPr algn="ctr"/>
            <a:r>
              <a:rPr lang="tr-TR" dirty="0"/>
              <a:t> &gt;40 kg  250mg/gün 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4166531" y="5768839"/>
            <a:ext cx="180020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250 mg/gün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6274990" y="1695358"/>
            <a:ext cx="194421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Alternatif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6282144" y="2238128"/>
            <a:ext cx="1944216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4-6 Hafta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6274990" y="2814918"/>
            <a:ext cx="1944216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     3-5 mg/kg/gün</a:t>
            </a:r>
          </a:p>
          <a:p>
            <a:pPr algn="ctr"/>
            <a:r>
              <a:rPr lang="tr-TR" dirty="0" err="1"/>
              <a:t>Max</a:t>
            </a:r>
            <a:r>
              <a:rPr lang="tr-TR" dirty="0"/>
              <a:t>: 400 mg</a:t>
            </a:r>
          </a:p>
        </p:txBody>
      </p:sp>
      <p:sp>
        <p:nvSpPr>
          <p:cNvPr id="27" name="Metin kutusu 26"/>
          <p:cNvSpPr txBox="1"/>
          <p:nvPr/>
        </p:nvSpPr>
        <p:spPr>
          <a:xfrm>
            <a:off x="6240016" y="5768838"/>
            <a:ext cx="1944216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    100 mg/gün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8556520" y="1708553"/>
            <a:ext cx="194421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Son tercih</a:t>
            </a:r>
          </a:p>
        </p:txBody>
      </p:sp>
      <p:sp>
        <p:nvSpPr>
          <p:cNvPr id="29" name="Metin kutusu 28"/>
          <p:cNvSpPr txBox="1"/>
          <p:nvPr/>
        </p:nvSpPr>
        <p:spPr>
          <a:xfrm>
            <a:off x="8556520" y="2249317"/>
            <a:ext cx="18002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3-6 Hafta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8556520" y="2817523"/>
            <a:ext cx="18002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Çocuklarda         6 mg/kg/hafta</a:t>
            </a:r>
          </a:p>
          <a:p>
            <a:pPr algn="ctr"/>
            <a:r>
              <a:rPr lang="tr-TR" dirty="0" err="1"/>
              <a:t>Max</a:t>
            </a:r>
            <a:r>
              <a:rPr lang="tr-TR" dirty="0"/>
              <a:t>: 400 mg </a:t>
            </a:r>
          </a:p>
        </p:txBody>
      </p:sp>
      <p:sp>
        <p:nvSpPr>
          <p:cNvPr id="31" name="Metin kutusu 30"/>
          <p:cNvSpPr txBox="1"/>
          <p:nvPr/>
        </p:nvSpPr>
        <p:spPr>
          <a:xfrm>
            <a:off x="8556520" y="5768838"/>
            <a:ext cx="18002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Yetişkinlerde 100-200 mg/gün</a:t>
            </a:r>
          </a:p>
        </p:txBody>
      </p: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CECA3253-1481-9ED1-EBBC-ECF0716D87D8}"/>
              </a:ext>
            </a:extLst>
          </p:cNvPr>
          <p:cNvCxnSpPr/>
          <p:nvPr/>
        </p:nvCxnSpPr>
        <p:spPr>
          <a:xfrm>
            <a:off x="4161301" y="3688945"/>
            <a:ext cx="18192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C582D8BF-A9E5-0118-54B6-B4EE17A0E2FC}"/>
              </a:ext>
            </a:extLst>
          </p:cNvPr>
          <p:cNvCxnSpPr/>
          <p:nvPr/>
        </p:nvCxnSpPr>
        <p:spPr>
          <a:xfrm>
            <a:off x="4175368" y="4231001"/>
            <a:ext cx="18051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F3BE9891-45FD-6C2E-B5F0-72938BBD1DCF}"/>
              </a:ext>
            </a:extLst>
          </p:cNvPr>
          <p:cNvCxnSpPr>
            <a:cxnSpLocks/>
          </p:cNvCxnSpPr>
          <p:nvPr/>
        </p:nvCxnSpPr>
        <p:spPr>
          <a:xfrm>
            <a:off x="4170818" y="3157130"/>
            <a:ext cx="18097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03A815C8-DDE2-949F-9196-ADB20543FE80}"/>
              </a:ext>
            </a:extLst>
          </p:cNvPr>
          <p:cNvSpPr/>
          <p:nvPr/>
        </p:nvSpPr>
        <p:spPr>
          <a:xfrm>
            <a:off x="1837185" y="3986532"/>
            <a:ext cx="2057301" cy="103486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 </a:t>
            </a:r>
            <a:r>
              <a:rPr lang="tr-TR" sz="1200" dirty="0">
                <a:solidFill>
                  <a:schemeClr val="bg1"/>
                </a:solidFill>
                <a:latin typeface="Noto Sans" panose="020B0502040504020204" pitchFamily="34" charset="0"/>
              </a:rPr>
              <a:t>Y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ağlı yiyeceklerle (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örn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. fıstık ezmesi, dondurma) verildiğinde daha etkili bir şekilde emilir. 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616CF76C-92A8-BA5B-C287-F5F0468CA542}"/>
              </a:ext>
            </a:extLst>
          </p:cNvPr>
          <p:cNvSpPr/>
          <p:nvPr/>
        </p:nvSpPr>
        <p:spPr>
          <a:xfrm>
            <a:off x="4261887" y="4956102"/>
            <a:ext cx="1618062" cy="64633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500" dirty="0"/>
              <a:t>4 yaşın altındaki veriler sınırlı!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2690DE30-19DC-45D5-AB17-9E850EF2A089}"/>
              </a:ext>
            </a:extLst>
          </p:cNvPr>
          <p:cNvSpPr/>
          <p:nvPr/>
        </p:nvSpPr>
        <p:spPr>
          <a:xfrm>
            <a:off x="8686800" y="3986532"/>
            <a:ext cx="1585609" cy="66010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Klinik çalışma yetersiz!</a:t>
            </a:r>
          </a:p>
        </p:txBody>
      </p:sp>
    </p:spTree>
    <p:extLst>
      <p:ext uri="{BB962C8B-B14F-4D97-AF65-F5344CB8AC3E}">
        <p14:creationId xmlns:p14="http://schemas.microsoft.com/office/powerpoint/2010/main" val="631283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E251E2-812C-496A-E585-6CF053EC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Lokal (Topikal) </a:t>
            </a:r>
            <a:r>
              <a:rPr lang="tr-TR" sz="4000" dirty="0" err="1"/>
              <a:t>Antifungal</a:t>
            </a:r>
            <a:r>
              <a:rPr lang="tr-TR" sz="4000" dirty="0"/>
              <a:t> ilaçlar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9060409-1E9A-ECF8-2359-043A7A46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03022"/>
            <a:ext cx="10178322" cy="4872593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800"/>
              </a:spcAft>
            </a:pPr>
            <a:r>
              <a:rPr lang="tr-TR" sz="2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kapitis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tedavisinde sistemik tedavilere ek olarak kullanılmalıdır.</a:t>
            </a:r>
          </a:p>
          <a:p>
            <a:pPr>
              <a:spcAft>
                <a:spcPts val="1800"/>
              </a:spcAft>
            </a:pP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Topikal </a:t>
            </a:r>
            <a:r>
              <a:rPr lang="tr-TR" sz="2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antifungaller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günde 2 kez, 4-6 hafta süreyle kullanılır. Saçlı deride özellikle </a:t>
            </a:r>
            <a:r>
              <a:rPr lang="tr-TR" sz="29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sprey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formundaki </a:t>
            </a:r>
            <a:r>
              <a:rPr lang="tr-TR" sz="29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antifungaller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tercih edilmelidir.</a:t>
            </a:r>
          </a:p>
          <a:p>
            <a:pPr>
              <a:spcAft>
                <a:spcPts val="1800"/>
              </a:spcAft>
            </a:pPr>
            <a:r>
              <a:rPr kumimoji="0" lang="tr-TR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% 2 </a:t>
            </a:r>
            <a:r>
              <a:rPr lang="tr-TR" sz="2900" b="0" i="0" u="none" strike="noStrike" baseline="0" dirty="0">
                <a:solidFill>
                  <a:srgbClr val="FF0000"/>
                </a:solidFill>
              </a:rPr>
              <a:t>ketokonazol veya %</a:t>
            </a:r>
            <a:r>
              <a:rPr lang="tr-TR" sz="2900" b="0" i="0" u="none" strike="noStrike" baseline="0" dirty="0">
                <a:solidFill>
                  <a:srgbClr val="FF0000"/>
                </a:solidFill>
                <a:latin typeface="Abadi" panose="020B0604020104020204" pitchFamily="34" charset="0"/>
              </a:rPr>
              <a:t>1</a:t>
            </a:r>
            <a:r>
              <a:rPr lang="tr-TR" sz="2900" b="0" i="0" u="none" strike="noStrike" baseline="0" dirty="0">
                <a:solidFill>
                  <a:srgbClr val="FF0000"/>
                </a:solidFill>
              </a:rPr>
              <a:t> selenyum sülfit</a:t>
            </a:r>
            <a:r>
              <a:rPr lang="tr-TR" sz="29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şampuan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-- haftada 3 kez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tr-TR" sz="29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-- her uygulamada saçlı deride 5-10 dakika kalacak şekilde </a:t>
            </a:r>
          </a:p>
          <a:p>
            <a:pPr marL="457200" lvl="1" indent="0">
              <a:spcAft>
                <a:spcPts val="1800"/>
              </a:spcAft>
              <a:buNone/>
            </a:pPr>
            <a:r>
              <a:rPr lang="tr-TR" sz="29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-- </a:t>
            </a:r>
            <a:r>
              <a:rPr lang="tr-TR" sz="29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uygulanımı</a:t>
            </a:r>
            <a:r>
              <a:rPr lang="tr-TR" sz="29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900" b="0" i="0" u="sng" strike="noStrike" baseline="0" dirty="0">
                <a:solidFill>
                  <a:schemeClr val="bg2">
                    <a:lumMod val="10000"/>
                  </a:schemeClr>
                </a:solidFill>
              </a:rPr>
              <a:t>hem hastaya, hem de asemptomatik aile bireylerine</a:t>
            </a:r>
            <a:r>
              <a:rPr lang="tr-TR" sz="2900" b="0" i="0" strike="noStrike" baseline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tr-TR" sz="29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verilmelidir. </a:t>
            </a:r>
          </a:p>
          <a:p>
            <a:pPr>
              <a:spcAft>
                <a:spcPts val="1800"/>
              </a:spcAft>
            </a:pPr>
            <a:r>
              <a:rPr lang="tr-TR" sz="290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Kerion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oluşmuşsa ek olarak kısa süreli </a:t>
            </a:r>
            <a:r>
              <a:rPr lang="tr-TR" sz="29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(7-10 gün) </a:t>
            </a:r>
            <a:r>
              <a:rPr lang="tr-TR" sz="2900" u="sng" dirty="0">
                <a:solidFill>
                  <a:srgbClr val="FF0000"/>
                </a:solidFill>
                <a:latin typeface="Abadi" panose="020B0604020104020204" pitchFamily="34" charset="0"/>
                <a:cs typeface="Aparajita" panose="020B0502040204020203" pitchFamily="18" charset="0"/>
              </a:rPr>
              <a:t>1 </a:t>
            </a:r>
            <a:r>
              <a:rPr lang="tr-TR" sz="2900" u="sng" dirty="0">
                <a:solidFill>
                  <a:srgbClr val="FF0000"/>
                </a:solidFill>
              </a:rPr>
              <a:t>mg/kg/gün prednizolon</a:t>
            </a:r>
            <a:r>
              <a:rPr lang="tr-TR" sz="2900" dirty="0">
                <a:solidFill>
                  <a:srgbClr val="FF0000"/>
                </a:solidFill>
              </a:rPr>
              <a:t> </a:t>
            </a:r>
            <a:r>
              <a:rPr lang="tr-TR" sz="2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verilebilir ve lezyon üstündeki kılların cımbızla temizlenmesi önerilir. </a:t>
            </a:r>
          </a:p>
          <a:p>
            <a:pPr algn="l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6663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59C933-D7EF-C26F-9491-307B69ECB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TİNEA PEDİS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1B6908-C1CB-AC32-678A-9F71274D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249" y="2009555"/>
            <a:ext cx="9093801" cy="415732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Ayaklarda görülen yüzeysel mantar enfeksiyonudur. </a:t>
            </a:r>
          </a:p>
          <a:p>
            <a:pPr>
              <a:spcAft>
                <a:spcPts val="1200"/>
              </a:spcAft>
            </a:pPr>
            <a:r>
              <a:rPr lang="tr-TR" sz="23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300" b="0" i="0" dirty="0" err="1">
                <a:solidFill>
                  <a:srgbClr val="232323"/>
                </a:solidFill>
                <a:effectLst/>
              </a:rPr>
              <a:t>pedis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genellikle erişkinlerde ve </a:t>
            </a:r>
            <a:r>
              <a:rPr lang="tr-TR" sz="2300" b="0" i="0" dirty="0" err="1">
                <a:solidFill>
                  <a:srgbClr val="232323"/>
                </a:solidFill>
                <a:effectLst/>
              </a:rPr>
              <a:t>adölesanlarda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görülür ve puberte öncesi nadirdir.</a:t>
            </a:r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</a:t>
            </a: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(3-4. aralık) </a:t>
            </a: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 parmakları arasında görülür. </a:t>
            </a:r>
          </a:p>
          <a:p>
            <a:pPr algn="l"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Uzun süre kapalı ayakkabı giyenler,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hiperhidrozu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olanlar, ıslak ortamda çalışanlar ya da ayakları yıkamayı takiben kurulamayanlarda hastalık daha fazla gözlenir.</a:t>
            </a:r>
          </a:p>
          <a:p>
            <a:pPr algn="l">
              <a:spcAft>
                <a:spcPts val="1200"/>
              </a:spcAft>
            </a:pPr>
            <a:r>
              <a:rPr lang="es-ES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Ortak terlik ve/veya ayakkabı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kullanımı enfeksiyonun yayılımını </a:t>
            </a:r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Ok: Yukarı 3">
            <a:extLst>
              <a:ext uri="{FF2B5EF4-FFF2-40B4-BE49-F238E27FC236}">
                <a16:creationId xmlns:a16="http://schemas.microsoft.com/office/drawing/2014/main" id="{0942B7DD-2918-69E5-5811-E37709A32FD0}"/>
              </a:ext>
            </a:extLst>
          </p:cNvPr>
          <p:cNvSpPr/>
          <p:nvPr/>
        </p:nvSpPr>
        <p:spPr>
          <a:xfrm>
            <a:off x="8952613" y="5624624"/>
            <a:ext cx="255182" cy="393405"/>
          </a:xfrm>
          <a:prstGeom prst="up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4666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6C5487-DCB4-34AD-340E-098546F6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TİNEA PEDİS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5FC9F2-39E5-874A-6780-850C856B7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86271"/>
            <a:ext cx="10295280" cy="98882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4 klinik tabloda gözlenir.  Hastalarda bu tiplerden bir veya birkaçı birlikte bulunabilir.</a:t>
            </a:r>
          </a:p>
          <a:p>
            <a:pPr marL="0" indent="0" algn="l">
              <a:buNone/>
            </a:pPr>
            <a:endParaRPr lang="tr-TR" sz="23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A64216F-E227-1056-C3F0-6F86ADF31147}"/>
              </a:ext>
            </a:extLst>
          </p:cNvPr>
          <p:cNvSpPr txBox="1"/>
          <p:nvPr/>
        </p:nvSpPr>
        <p:spPr>
          <a:xfrm>
            <a:off x="2870315" y="2471475"/>
            <a:ext cx="6941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İnterdigital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tip: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rastlanılan tablodur.  Parmak araları ve altında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maserasyon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deskuamasyon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fissürler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gözlenir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/>
          </a:p>
        </p:txBody>
      </p:sp>
      <p:pic>
        <p:nvPicPr>
          <p:cNvPr id="7" name="Resim 6" descr="kişi, el, kapat içeren bir resim&#10;&#10;Açıklama otomatik olarak oluşturuldu">
            <a:extLst>
              <a:ext uri="{FF2B5EF4-FFF2-40B4-BE49-F238E27FC236}">
                <a16:creationId xmlns:a16="http://schemas.microsoft.com/office/drawing/2014/main" id="{68A6AB0F-EAC4-1F1D-9482-8E44232D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60" y="3796030"/>
            <a:ext cx="3898289" cy="2931452"/>
          </a:xfrm>
          <a:prstGeom prst="rect">
            <a:avLst/>
          </a:prstGeom>
        </p:spPr>
      </p:pic>
      <p:pic>
        <p:nvPicPr>
          <p:cNvPr id="9" name="Resim 8" descr="pembe içeren bir resim&#10;&#10;Açıklama otomatik olarak oluşturuldu">
            <a:extLst>
              <a:ext uri="{FF2B5EF4-FFF2-40B4-BE49-F238E27FC236}">
                <a16:creationId xmlns:a16="http://schemas.microsoft.com/office/drawing/2014/main" id="{6105923A-E5F2-9620-5915-792FEAD3A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93" y="3788880"/>
            <a:ext cx="3990123" cy="29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47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A4E03B-F8F7-7C5E-2479-4A6F40D9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D83DC2-548A-AB6F-4368-756DB3C4F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53" y="2296633"/>
            <a:ext cx="6081833" cy="3593591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Skuamöz-hiperkeratotik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tip (</a:t>
            </a: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Makosen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tip </a:t>
            </a: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pedis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):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 tabanı ve kenarlarında, deri kıvrımlarında daha belirgin olan gümüş beyazı renkli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skuamlar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gözlenir. </a:t>
            </a:r>
            <a:r>
              <a:rPr lang="tr-TR" sz="230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eğişen derecelerde </a:t>
            </a:r>
            <a:r>
              <a:rPr lang="tr-TR" sz="23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eritem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vardır.</a:t>
            </a:r>
            <a:endParaRPr lang="tr-TR" sz="23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DEC8DC9-CAE1-A668-DF64-CCBD3E004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48" y="1874517"/>
            <a:ext cx="4537223" cy="372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0807EA-0FC8-4084-87F8-9DED81C1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tr-TR" dirty="0">
                <a:latin typeface="Amasis MT Pro Black" panose="02040A04050005020304" pitchFamily="18" charset="-94"/>
              </a:rPr>
              <a:t>Öğrenim hedefleri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6FBC94E-6A96-A3E7-547B-2FA11C700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928347"/>
              </p:ext>
            </p:extLst>
          </p:nvPr>
        </p:nvGraphicFramePr>
        <p:xfrm>
          <a:off x="255814" y="1600201"/>
          <a:ext cx="11680371" cy="4822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9302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2FC0E4-FDFC-7F27-C67F-DDE1D70A1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73F3E7-28F3-A175-A713-F93E40A12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394" y="2286001"/>
            <a:ext cx="4915205" cy="3593591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Veziküler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veya </a:t>
            </a:r>
            <a:r>
              <a:rPr lang="tr-TR" sz="23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vezikülobüllöz</a:t>
            </a:r>
            <a:r>
              <a:rPr lang="tr-TR" sz="23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tip: </a:t>
            </a:r>
          </a:p>
          <a:p>
            <a:pPr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sz="230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aşıntılı, bazen ağrılı, </a:t>
            </a:r>
            <a:r>
              <a:rPr lang="tr-TR" sz="23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veziküler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veya </a:t>
            </a:r>
            <a:r>
              <a:rPr lang="tr-TR" sz="23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büllöz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bir döküntü ile karakterizedir</a:t>
            </a:r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 descr="kapat içeren bir resim&#10;&#10;Açıklama otomatik olarak oluşturuldu">
            <a:extLst>
              <a:ext uri="{FF2B5EF4-FFF2-40B4-BE49-F238E27FC236}">
                <a16:creationId xmlns:a16="http://schemas.microsoft.com/office/drawing/2014/main" id="{90A18331-1144-019D-6CD8-7961BF32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01" y="358091"/>
            <a:ext cx="3958161" cy="296862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B8B752-C42A-E31C-4808-56116A0F6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06" y="3591533"/>
            <a:ext cx="4699845" cy="31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32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24B096-D796-E798-7CC1-8DA53ED4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FFE70BC-197A-82C3-2C2D-8E137BCE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2286001"/>
            <a:ext cx="4033885" cy="3593591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Ülseratif tip: 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Daha nadir gözlenen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pedis</a:t>
            </a: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formudur.</a:t>
            </a:r>
            <a:r>
              <a:rPr lang="tr-TR" sz="230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Bu tip genellikle sekonder bakteriyel enfeksiyon ile ilişkilidir.</a:t>
            </a:r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34B754-7805-52CB-0DA6-9D86A772B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93" y="160324"/>
            <a:ext cx="4263247" cy="3197435"/>
          </a:xfrm>
          <a:prstGeom prst="rect">
            <a:avLst/>
          </a:prstGeom>
        </p:spPr>
      </p:pic>
      <p:pic>
        <p:nvPicPr>
          <p:cNvPr id="7" name="Resim 6" descr="kişi içeren bir resim&#10;&#10;Açıklama otomatik olarak oluşturuldu">
            <a:extLst>
              <a:ext uri="{FF2B5EF4-FFF2-40B4-BE49-F238E27FC236}">
                <a16:creationId xmlns:a16="http://schemas.microsoft.com/office/drawing/2014/main" id="{ADEB71D6-67F3-AEA0-3D61-E416F1DBF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94" y="3579820"/>
            <a:ext cx="4263247" cy="31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3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68D2A56-34C2-2B7C-3808-6D3FDE76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6EEDED-A176-E696-1A2D-87071307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9338350" cy="3593591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enellikle çok kaşıntılı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Hem hastalığa ait </a:t>
            </a:r>
            <a:r>
              <a:rPr lang="sv-SE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lezyonlar ve hem de kaşıma ile deride gelişen hasarlanmalar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mikroorganizmaların girişi için uygun ortam oluşturur.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 nedenle de ayak ve bacakta selülit,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lenfanjit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gibi bakteriyel enfeksiyonlar gelişebilir.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Diabetes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mellitus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gibi hastalıklarda bakteriyel enfeksiyon gelişimini kolaylaştırır.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98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A0DB9C-5BC6-FE63-96F9-EEFC219A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pedis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D3DA0D-E1A4-90CC-FBD8-C906A841D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Ayırıcı Tanı</a:t>
            </a:r>
          </a:p>
          <a:p>
            <a:pPr marL="0" indent="0">
              <a:buNone/>
            </a:pPr>
            <a:endParaRPr lang="tr-T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Psöriyazis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Kontakt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dermatit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Hiperhidrozis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İnterdigital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eritrazma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Scabies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5121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C5FDA8-DFFE-C2B1-2D1E-5D81B28F4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60" y="757102"/>
            <a:ext cx="3532973" cy="755299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Psöriyazis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730C27E-2968-CFC2-71D3-0D81C84B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14831"/>
            <a:ext cx="4844322" cy="1142894"/>
          </a:xfrm>
        </p:spPr>
        <p:txBody>
          <a:bodyPr>
            <a:noAutofit/>
          </a:bodyPr>
          <a:lstStyle/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Genelde bilateral tutulum görülür. Özellikle ayak tabanının orta ve iç yüzünde </a:t>
            </a:r>
            <a:r>
              <a:rPr lang="tr-TR" sz="2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deskuamasyon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izlenir.</a:t>
            </a:r>
            <a:endParaRPr lang="tr-TR" sz="2200" dirty="0"/>
          </a:p>
        </p:txBody>
      </p:sp>
      <p:pic>
        <p:nvPicPr>
          <p:cNvPr id="5" name="Resim 4" descr="kişi, tatlı patates, domuz, sebze içeren bir resim&#10;&#10;Açıklama otomatik olarak oluşturuldu">
            <a:extLst>
              <a:ext uri="{FF2B5EF4-FFF2-40B4-BE49-F238E27FC236}">
                <a16:creationId xmlns:a16="http://schemas.microsoft.com/office/drawing/2014/main" id="{F515DF15-96B0-5CC6-1B1D-8DAE2227F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90" y="2860156"/>
            <a:ext cx="2894714" cy="385961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7021F9A-10B0-D8FF-B400-7FB742271FBB}"/>
              </a:ext>
            </a:extLst>
          </p:cNvPr>
          <p:cNvSpPr txBox="1"/>
          <p:nvPr/>
        </p:nvSpPr>
        <p:spPr>
          <a:xfrm>
            <a:off x="6995642" y="711886"/>
            <a:ext cx="430676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Kontakt</a:t>
            </a:r>
            <a:r>
              <a:rPr lang="tr-TR" sz="4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Dermatit</a:t>
            </a:r>
            <a:endParaRPr lang="tr-TR" sz="4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11DBC47-F882-BB2E-890A-58C1D38D4113}"/>
              </a:ext>
            </a:extLst>
          </p:cNvPr>
          <p:cNvSpPr txBox="1"/>
          <p:nvPr/>
        </p:nvSpPr>
        <p:spPr>
          <a:xfrm>
            <a:off x="6974958" y="1643957"/>
            <a:ext cx="4529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 üstleri ve tabanları etkilenebilir. Klinik ayrımı zor olabilir.</a:t>
            </a:r>
          </a:p>
        </p:txBody>
      </p:sp>
      <p:pic>
        <p:nvPicPr>
          <p:cNvPr id="9" name="Resim 8" descr="iç mekan, ayakkabı içeren bir resim&#10;&#10;Açıklama otomatik olarak oluşturuldu">
            <a:extLst>
              <a:ext uri="{FF2B5EF4-FFF2-40B4-BE49-F238E27FC236}">
                <a16:creationId xmlns:a16="http://schemas.microsoft.com/office/drawing/2014/main" id="{C616A52E-6D11-1F3A-AE80-1AD6ED150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20" y="3015657"/>
            <a:ext cx="4731489" cy="35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1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84DB55-0236-12F2-E47E-88679D99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3245894" cy="1510210"/>
          </a:xfrm>
        </p:spPr>
        <p:txBody>
          <a:bodyPr>
            <a:normAutofit/>
          </a:bodyPr>
          <a:lstStyle/>
          <a:p>
            <a:r>
              <a:rPr lang="tr-TR" sz="4000" dirty="0"/>
              <a:t>İNTERDİGİTAL ERİTRAZMA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D6248FF-A568-E53B-C56B-F6927E0BA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568" y="1815586"/>
            <a:ext cx="4043336" cy="3593591"/>
          </a:xfrm>
        </p:spPr>
        <p:txBody>
          <a:bodyPr>
            <a:normAutofit/>
          </a:bodyPr>
          <a:lstStyle/>
          <a:p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Corynebacterium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minutissimum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" bakterisinin neden olduğu bir deri enfeksiyonudur.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wood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ışığında parlak kırmızı</a:t>
            </a:r>
          </a:p>
          <a:p>
            <a:endParaRPr lang="tr-TR" sz="2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ED124D4-2D94-BD91-D8ED-07302C24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8" y="4072269"/>
            <a:ext cx="4722796" cy="267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5" descr="el, kozmetik içeren bir resim&#10;&#10;Açıklama otomatik olarak oluşturuldu">
            <a:extLst>
              <a:ext uri="{FF2B5EF4-FFF2-40B4-BE49-F238E27FC236}">
                <a16:creationId xmlns:a16="http://schemas.microsoft.com/office/drawing/2014/main" id="{0263EC11-6038-6813-8348-CF528D0E9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8" y="4072269"/>
            <a:ext cx="2381692" cy="267381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9DD0C46-1072-83F5-0F4D-89EBB3E10BC1}"/>
              </a:ext>
            </a:extLst>
          </p:cNvPr>
          <p:cNvSpPr txBox="1"/>
          <p:nvPr/>
        </p:nvSpPr>
        <p:spPr>
          <a:xfrm>
            <a:off x="8261256" y="518531"/>
            <a:ext cx="26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dirty="0">
                <a:latin typeface="+mj-lt"/>
              </a:rPr>
              <a:t> SCABİES</a:t>
            </a:r>
          </a:p>
        </p:txBody>
      </p:sp>
      <p:pic>
        <p:nvPicPr>
          <p:cNvPr id="8" name="Picture 2" descr="How to Know if That Rash Is Scabies | Everyday Health">
            <a:extLst>
              <a:ext uri="{FF2B5EF4-FFF2-40B4-BE49-F238E27FC236}">
                <a16:creationId xmlns:a16="http://schemas.microsoft.com/office/drawing/2014/main" id="{44482F36-40DB-49D7-72FB-79EB8C8A0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21737"/>
          <a:stretch/>
        </p:blipFill>
        <p:spPr bwMode="auto">
          <a:xfrm>
            <a:off x="6547350" y="4131942"/>
            <a:ext cx="2618082" cy="25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 descr="kişi, iç mekan içeren bir resim&#10;&#10;Açıklama otomatik olarak oluşturuldu">
            <a:extLst>
              <a:ext uri="{FF2B5EF4-FFF2-40B4-BE49-F238E27FC236}">
                <a16:creationId xmlns:a16="http://schemas.microsoft.com/office/drawing/2014/main" id="{CC9DE719-72CC-D837-08F8-4ACA634C43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32889" r="10219" b="15727"/>
          <a:stretch/>
        </p:blipFill>
        <p:spPr>
          <a:xfrm>
            <a:off x="9230590" y="4072269"/>
            <a:ext cx="2961410" cy="2673816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DB3D744C-234C-064A-0F79-9C16907D24F6}"/>
              </a:ext>
            </a:extLst>
          </p:cNvPr>
          <p:cNvSpPr txBox="1"/>
          <p:nvPr/>
        </p:nvSpPr>
        <p:spPr>
          <a:xfrm>
            <a:off x="7522413" y="2106740"/>
            <a:ext cx="3813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100" b="0" i="0" dirty="0" err="1">
                <a:solidFill>
                  <a:srgbClr val="232323"/>
                </a:solidFill>
                <a:effectLst/>
              </a:rPr>
              <a:t>Eritematöz</a:t>
            </a:r>
            <a:r>
              <a:rPr lang="tr-TR" sz="2100" b="0" i="0" dirty="0">
                <a:solidFill>
                  <a:srgbClr val="232323"/>
                </a:solidFill>
                <a:effectLst/>
              </a:rPr>
              <a:t> ve hiperpigmente </a:t>
            </a:r>
            <a:r>
              <a:rPr lang="tr-TR" sz="2100" b="0" i="0" dirty="0" err="1">
                <a:solidFill>
                  <a:srgbClr val="232323"/>
                </a:solidFill>
                <a:effectLst/>
              </a:rPr>
              <a:t>papüller</a:t>
            </a:r>
            <a:r>
              <a:rPr lang="tr-TR" sz="2100" b="0" i="0" dirty="0">
                <a:solidFill>
                  <a:srgbClr val="232323"/>
                </a:solidFill>
                <a:effectLst/>
              </a:rPr>
              <a:t> ve kabuklar</a:t>
            </a:r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1768003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85A462-AA49-8FC5-0E6D-B4BFE698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pedis</a:t>
            </a:r>
            <a:r>
              <a:rPr lang="tr-TR" sz="4600" dirty="0"/>
              <a:t> - tedavi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94E9625-F436-059F-26A6-E9AE92BD1D0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50950" y="2286000"/>
            <a:ext cx="9285915" cy="362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Bölgenin kuru tutulması en önemli tedavi yaklaşımıdır.</a:t>
            </a:r>
          </a:p>
          <a:p>
            <a:pPr>
              <a:spcAft>
                <a:spcPts val="1200"/>
              </a:spcAft>
            </a:pP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Topikal 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antifungal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tedavi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çoğu hasta için ilk tercih edilen tedavi yöntemidir. </a:t>
            </a:r>
          </a:p>
          <a:p>
            <a:pPr>
              <a:spcAft>
                <a:spcPts val="1200"/>
              </a:spcAft>
            </a:pP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Sistemik 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antifungal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ajanlar,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öncelikle 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topikal tedavide başarısız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olan d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irençli olgularda veya kuru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skuamlı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tipte lokal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antifungallere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ek olarak sistemik tedavide uygulanmalıdır.</a:t>
            </a:r>
            <a:endParaRPr lang="tr-TR" sz="2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28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E3FF7D-E729-0D08-A9D8-849497EB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- (topikal)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DAC69D8-54FB-3FFD-9B42-96C915BEF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75637"/>
            <a:ext cx="6531355" cy="48103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Topikal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ilaçlar, 4-6 hafta süreyle günde iki kez kullanılır.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izokonazol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klotrimazol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ketokonazol,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mikonazol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oksikonazol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sulkonazol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sikloproksolamin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tolnaftat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sertakonazol</a:t>
            </a:r>
            <a:endParaRPr lang="tr-T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E4763BE-8263-EA6C-58EE-998321FA81CD}"/>
              </a:ext>
            </a:extLst>
          </p:cNvPr>
          <p:cNvSpPr txBox="1"/>
          <p:nvPr/>
        </p:nvSpPr>
        <p:spPr>
          <a:xfrm>
            <a:off x="7537903" y="3573307"/>
            <a:ext cx="25199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b="1" dirty="0" err="1"/>
              <a:t>terbinafın</a:t>
            </a:r>
            <a:endParaRPr lang="tr-TR" sz="26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b="1" dirty="0" err="1"/>
              <a:t>naftidin</a:t>
            </a:r>
            <a:r>
              <a:rPr lang="tr-TR" sz="2600" b="1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b="1" dirty="0" err="1"/>
              <a:t>butenafin</a:t>
            </a:r>
            <a:endParaRPr lang="tr-TR" sz="2600" b="1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5" name="Bulut 4">
            <a:extLst>
              <a:ext uri="{FF2B5EF4-FFF2-40B4-BE49-F238E27FC236}">
                <a16:creationId xmlns:a16="http://schemas.microsoft.com/office/drawing/2014/main" id="{2F990A46-2A8B-F069-9CE5-17D5348E8912}"/>
              </a:ext>
            </a:extLst>
          </p:cNvPr>
          <p:cNvSpPr/>
          <p:nvPr/>
        </p:nvSpPr>
        <p:spPr>
          <a:xfrm>
            <a:off x="9753827" y="3478249"/>
            <a:ext cx="1562986" cy="1393633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Etki gücü </a:t>
            </a:r>
          </a:p>
        </p:txBody>
      </p:sp>
      <p:sp>
        <p:nvSpPr>
          <p:cNvPr id="6" name="Ok: Yukarı 5">
            <a:extLst>
              <a:ext uri="{FF2B5EF4-FFF2-40B4-BE49-F238E27FC236}">
                <a16:creationId xmlns:a16="http://schemas.microsoft.com/office/drawing/2014/main" id="{328CA9E7-B511-B2BD-D468-9C912465EBCD}"/>
              </a:ext>
            </a:extLst>
          </p:cNvPr>
          <p:cNvSpPr/>
          <p:nvPr/>
        </p:nvSpPr>
        <p:spPr>
          <a:xfrm>
            <a:off x="10780229" y="3948668"/>
            <a:ext cx="250735" cy="35391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93508BC-B313-DE94-C691-03CCCD768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312" y="5091844"/>
            <a:ext cx="6931688" cy="17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07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033193-DD70-F781-3558-7FBDE22D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- sistemik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596FDB-5F6B-0DD6-C42A-D8335E85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20188"/>
            <a:ext cx="10178322" cy="978194"/>
          </a:xfrm>
        </p:spPr>
        <p:txBody>
          <a:bodyPr>
            <a:normAutofit/>
          </a:bodyPr>
          <a:lstStyle/>
          <a:p>
            <a:r>
              <a:rPr lang="tr-TR" sz="2300" b="0" i="0" dirty="0">
                <a:solidFill>
                  <a:srgbClr val="232323"/>
                </a:solidFill>
                <a:effectLst/>
              </a:rPr>
              <a:t>Topikal tedavinin başarısız olduğu doğrulanmış </a:t>
            </a:r>
            <a:r>
              <a:rPr lang="tr-TR" sz="23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300" b="0" i="0" dirty="0" err="1">
                <a:solidFill>
                  <a:srgbClr val="232323"/>
                </a:solidFill>
                <a:effectLst/>
              </a:rPr>
              <a:t>pedisli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hastalar oral </a:t>
            </a:r>
            <a:r>
              <a:rPr lang="tr-TR" sz="2300" b="0" i="0" dirty="0" err="1">
                <a:solidFill>
                  <a:srgbClr val="232323"/>
                </a:solidFill>
                <a:effectLst/>
              </a:rPr>
              <a:t>antifungal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 bir ilaçla tedavi edilebilir.</a:t>
            </a:r>
            <a:endParaRPr lang="tr-TR" sz="23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E69B132-2527-2162-CB99-7EFF2CA008D9}"/>
              </a:ext>
            </a:extLst>
          </p:cNvPr>
          <p:cNvSpPr txBox="1"/>
          <p:nvPr/>
        </p:nvSpPr>
        <p:spPr>
          <a:xfrm>
            <a:off x="1456660" y="3058242"/>
            <a:ext cx="28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i="0" dirty="0">
                <a:solidFill>
                  <a:srgbClr val="FF0000"/>
                </a:solidFill>
                <a:effectLst/>
              </a:rPr>
              <a:t>Yetişkinlerde</a:t>
            </a:r>
            <a:endParaRPr lang="tr-TR" sz="2400" dirty="0"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1C3D2F-63EF-01F7-68F7-DD87BC43C91A}"/>
              </a:ext>
            </a:extLst>
          </p:cNvPr>
          <p:cNvSpPr txBox="1"/>
          <p:nvPr/>
        </p:nvSpPr>
        <p:spPr>
          <a:xfrm>
            <a:off x="8002774" y="3624396"/>
            <a:ext cx="321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capitis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tedavi dozu ile aynı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E2644AF-77E8-49E8-071C-E1A5D1CE5706}"/>
              </a:ext>
            </a:extLst>
          </p:cNvPr>
          <p:cNvSpPr txBox="1"/>
          <p:nvPr/>
        </p:nvSpPr>
        <p:spPr>
          <a:xfrm>
            <a:off x="8002774" y="3138307"/>
            <a:ext cx="273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0" i="0" dirty="0">
                <a:solidFill>
                  <a:srgbClr val="FF0000"/>
                </a:solidFill>
                <a:effectLst/>
              </a:rPr>
              <a:t>Çocuklarda </a:t>
            </a:r>
            <a:endParaRPr lang="tr-TR" sz="2400" dirty="0">
              <a:solidFill>
                <a:srgbClr val="FF0000"/>
              </a:solidFill>
            </a:endParaRPr>
          </a:p>
        </p:txBody>
      </p:sp>
      <p:graphicFrame>
        <p:nvGraphicFramePr>
          <p:cNvPr id="11" name="Metin kutusu 3">
            <a:extLst>
              <a:ext uri="{FF2B5EF4-FFF2-40B4-BE49-F238E27FC236}">
                <a16:creationId xmlns:a16="http://schemas.microsoft.com/office/drawing/2014/main" id="{604DFB05-552D-EC99-A4CA-C1F927B72E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1851333"/>
              </p:ext>
            </p:extLst>
          </p:nvPr>
        </p:nvGraphicFramePr>
        <p:xfrm>
          <a:off x="1371599" y="3579767"/>
          <a:ext cx="5007936" cy="3203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766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5977D2-E705-E3C1-5700-106CFDED0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- önleme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9EB2E2-6120-ADC7-56CD-ABE9B2F53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834627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prensip ayak parmak araları ve ayakları kuru tutmaktır. 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Ayaklar yıkandığında parmak araları başta olmak üzere çok iyi kurutulmalıdır.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Giyim alışkanlığı düzeltilmedikçe de mantar enfeksiyonunun iyileşmesi gecikecektir. 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Hastalar oklüzyon yapmayan; altı kösele, üzeri deri, tercihen sandalet gibi açık ayakkabı giymelidirler. 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Nem alan pamuklu çorap kullanılmalıdır.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Hiperhidroz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varsa gün içinde birkaç kez çorap değiştirmelidir ve kullanılan ayakkabı kurumadan tekrar giyilmemelidir.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5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F04A0F-70D7-62BE-00C8-1003B835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giriş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F2783A-1BB9-5C03-D62F-CA77AF27D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Mantar hastalıkları 1. basamak sağlık hizmetlerinde en sık karşılaşılan problemlerden biri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nn-NO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ermatoloji birimlerine başvuru nedenlerinin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ise</a:t>
            </a:r>
            <a:r>
              <a:rPr lang="nn-NO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%10'unu oluşturur.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8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Rekürrens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oranı yüksek olup komorbiditesi olan hastalarda ciddi sağlık sorunlarına sebep olabilmekte </a:t>
            </a:r>
            <a:r>
              <a:rPr lang="tr-TR" sz="2400" dirty="0">
                <a:solidFill>
                  <a:srgbClr val="FF0000"/>
                </a:solidFill>
              </a:rPr>
              <a:t>!!</a:t>
            </a:r>
          </a:p>
          <a:p>
            <a:pPr>
              <a:spcAft>
                <a:spcPts val="1800"/>
              </a:spcAft>
            </a:pP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1862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3E1A5AC-09AC-557B-C1D6-4473AAC3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TİNEA CORPORİS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73F25F-C64B-48A1-44D9-44C44971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632204"/>
            <a:ext cx="10178322" cy="463351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tr-TR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Saçlı deri, el, ayak, tırnak ve kasık dışındaki bölgelerde yerleşen yüzeysel mantar enfeksiyonudur. </a:t>
            </a:r>
          </a:p>
          <a:p>
            <a:pPr algn="l">
              <a:spcAft>
                <a:spcPts val="600"/>
              </a:spcAft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Lezyon başlangıçta eritemli bir </a:t>
            </a:r>
            <a:r>
              <a:rPr lang="tr-TR" sz="21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papül</a:t>
            </a: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şeklindedir, 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sonra genişler ve </a:t>
            </a:r>
            <a:r>
              <a:rPr lang="tr-TR" sz="2100" b="0" i="0" u="sng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ortası normal deri rengine </a:t>
            </a: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döner. 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Halka şeklindeki eritemli </a:t>
            </a:r>
            <a:r>
              <a:rPr lang="tr-TR" sz="2100" b="0" i="0" u="sng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keskin kenarda </a:t>
            </a:r>
            <a:r>
              <a:rPr lang="tr-TR" sz="21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skuam</a:t>
            </a: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 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küçük veziküller bulunur . Lezyon genişledikçe</a:t>
            </a:r>
            <a:r>
              <a:rPr lang="tr-TR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ortada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yeni lezyon oluşur. Zaman içinde lezyon iç içe</a:t>
            </a:r>
            <a:r>
              <a:rPr lang="tr-TR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girmiş</a:t>
            </a:r>
          </a:p>
          <a:p>
            <a:pPr marL="0" indent="0" algn="l">
              <a:spcAft>
                <a:spcPts val="600"/>
              </a:spcAft>
              <a:buNone/>
            </a:pPr>
            <a:r>
              <a:rPr lang="tr-TR" sz="21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halkalar görünümünü alır.</a:t>
            </a:r>
            <a:endParaRPr lang="tr-TR" sz="2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 descr="dövme içeren bir resim&#10;&#10;Açıklama otomatik olarak oluşturuldu">
            <a:extLst>
              <a:ext uri="{FF2B5EF4-FFF2-40B4-BE49-F238E27FC236}">
                <a16:creationId xmlns:a16="http://schemas.microsoft.com/office/drawing/2014/main" id="{AF3E7D7E-8071-11DC-C37A-CE08B666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72" y="3273136"/>
            <a:ext cx="4586907" cy="3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35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B84E566-EB65-E7A4-416D-453A8DCE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3305"/>
            <a:ext cx="10178322" cy="1492132"/>
          </a:xfrm>
        </p:spPr>
        <p:txBody>
          <a:bodyPr>
            <a:normAutofit/>
          </a:bodyPr>
          <a:lstStyle/>
          <a:p>
            <a:r>
              <a:rPr lang="tr-TR" sz="5000" dirty="0"/>
              <a:t>TİNEA CORPORİS</a:t>
            </a:r>
          </a:p>
        </p:txBody>
      </p: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94E1F2B3-4511-C27C-96CB-224C37DA1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44" y="475903"/>
            <a:ext cx="3524360" cy="2536714"/>
          </a:xfrm>
        </p:spPr>
      </p:pic>
      <p:pic>
        <p:nvPicPr>
          <p:cNvPr id="7" name="Resim 6" descr="dövme içeren bir resim&#10;&#10;Açıklama otomatik olarak oluşturuldu">
            <a:extLst>
              <a:ext uri="{FF2B5EF4-FFF2-40B4-BE49-F238E27FC236}">
                <a16:creationId xmlns:a16="http://schemas.microsoft.com/office/drawing/2014/main" id="{AA24A0EB-19B2-03E3-8826-ABAE32238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82" y="3316609"/>
            <a:ext cx="4445000" cy="3333750"/>
          </a:xfrm>
          <a:prstGeom prst="rect">
            <a:avLst/>
          </a:prstGeom>
        </p:spPr>
      </p:pic>
      <p:pic>
        <p:nvPicPr>
          <p:cNvPr id="9" name="Resim 8" descr="dövme, iç mekan içeren bir resim&#10;&#10;Açıklama otomatik olarak oluşturuldu">
            <a:extLst>
              <a:ext uri="{FF2B5EF4-FFF2-40B4-BE49-F238E27FC236}">
                <a16:creationId xmlns:a16="http://schemas.microsoft.com/office/drawing/2014/main" id="{4CA8DF46-B330-4A77-852F-B9230CCA4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3316609"/>
            <a:ext cx="444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2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734C86-4283-4B2A-6F77-15EBB2B4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TİNEA CORPORİS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64BF59-E360-F94E-5F95-242ED3C79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26229"/>
            <a:ext cx="10178322" cy="3886199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Ayırıcı Tanı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8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Psöriyazis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Pitriyazis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rozea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Sifiliz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ikinci dönem lezyonları </a:t>
            </a:r>
          </a:p>
          <a:p>
            <a:pPr>
              <a:spcAft>
                <a:spcPts val="1200"/>
              </a:spcAft>
            </a:pPr>
            <a:r>
              <a:rPr lang="tr-TR" sz="24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Subakut</a:t>
            </a:r>
            <a:r>
              <a:rPr lang="tr-TR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kutanöz lupus eritematozus 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82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EDC11-9D41-47F4-6EAE-20763BA3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558564"/>
            <a:ext cx="4920522" cy="926870"/>
          </a:xfrm>
        </p:spPr>
        <p:txBody>
          <a:bodyPr>
            <a:normAutofit/>
          </a:bodyPr>
          <a:lstStyle/>
          <a:p>
            <a:r>
              <a:rPr lang="tr-TR" sz="4400" dirty="0" err="1"/>
              <a:t>Pitriazis</a:t>
            </a:r>
            <a:r>
              <a:rPr lang="tr-TR" sz="4400" dirty="0"/>
              <a:t> </a:t>
            </a:r>
            <a:r>
              <a:rPr lang="tr-TR" sz="4400" dirty="0" err="1"/>
              <a:t>rozea</a:t>
            </a:r>
            <a:endParaRPr lang="tr-TR" sz="44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5EEE5F-CB01-5333-0B21-413634A24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196" y="1750806"/>
            <a:ext cx="4058077" cy="1801905"/>
          </a:xfrm>
        </p:spPr>
        <p:txBody>
          <a:bodyPr>
            <a:normAutofit/>
          </a:bodyPr>
          <a:lstStyle/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Büyük keskin sınırlı plak dışında, küçük oval veya yuvarlak çok sayıda kepekli yama görülür. </a:t>
            </a:r>
            <a:endParaRPr lang="tr-TR" sz="2200" dirty="0"/>
          </a:p>
        </p:txBody>
      </p:sp>
      <p:pic>
        <p:nvPicPr>
          <p:cNvPr id="5" name="Resim 4" descr="külot içeren bir resim&#10;&#10;Açıklama otomatik olarak oluşturuldu">
            <a:extLst>
              <a:ext uri="{FF2B5EF4-FFF2-40B4-BE49-F238E27FC236}">
                <a16:creationId xmlns:a16="http://schemas.microsoft.com/office/drawing/2014/main" id="{0659F685-5684-BD48-24BC-9E588D148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3208420"/>
            <a:ext cx="4567231" cy="342542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FCB8CB6-722B-833C-AC84-7B79AC94F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69" y="3208420"/>
            <a:ext cx="4567231" cy="342542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5E29EF9-ED4F-AFAB-1F57-1D652D0B1D14}"/>
              </a:ext>
            </a:extLst>
          </p:cNvPr>
          <p:cNvSpPr txBox="1"/>
          <p:nvPr/>
        </p:nvSpPr>
        <p:spPr>
          <a:xfrm>
            <a:off x="7699664" y="462335"/>
            <a:ext cx="3730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dirty="0">
                <a:latin typeface="+mj-lt"/>
              </a:rPr>
              <a:t>PSÖRİAZİS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2781CC5-E274-E91F-D035-9D6CDABC25E0}"/>
              </a:ext>
            </a:extLst>
          </p:cNvPr>
          <p:cNvSpPr txBox="1"/>
          <p:nvPr/>
        </p:nvSpPr>
        <p:spPr>
          <a:xfrm>
            <a:off x="6788729" y="2077391"/>
            <a:ext cx="4755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/>
              <a:t>Skuamlar</a:t>
            </a:r>
            <a:r>
              <a:rPr lang="tr-TR" sz="2400" dirty="0"/>
              <a:t> kalın ve beyaz renklidir.</a:t>
            </a:r>
          </a:p>
        </p:txBody>
      </p:sp>
    </p:spTree>
    <p:extLst>
      <p:ext uri="{BB962C8B-B14F-4D97-AF65-F5344CB8AC3E}">
        <p14:creationId xmlns:p14="http://schemas.microsoft.com/office/powerpoint/2010/main" val="3969806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2363AA-35E9-44D7-9109-1D126034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105" y="475903"/>
            <a:ext cx="4255504" cy="1007507"/>
          </a:xfrm>
        </p:spPr>
        <p:txBody>
          <a:bodyPr>
            <a:noAutofit/>
          </a:bodyPr>
          <a:lstStyle/>
          <a:p>
            <a:r>
              <a:rPr lang="tr-TR" sz="3800" dirty="0"/>
              <a:t>SİFİLİZ 2.DÖNEM LEZYONLARI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7DA234-0C9E-0976-F406-8A45107E8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936863"/>
            <a:ext cx="3954167" cy="2136374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Çok sayıdadır. Klinik olarak ayırt edilemeyebilir</a:t>
            </a:r>
            <a:endParaRPr lang="tr-TR" sz="2400" dirty="0"/>
          </a:p>
        </p:txBody>
      </p:sp>
      <p:pic>
        <p:nvPicPr>
          <p:cNvPr id="5" name="Resim 4" descr="kişi, dövme, külot içeren bir resim&#10;&#10;Açıklama otomatik olarak oluşturuldu">
            <a:extLst>
              <a:ext uri="{FF2B5EF4-FFF2-40B4-BE49-F238E27FC236}">
                <a16:creationId xmlns:a16="http://schemas.microsoft.com/office/drawing/2014/main" id="{F4C94845-1DBB-4F23-8178-1106957E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47" y="3083857"/>
            <a:ext cx="4761753" cy="357131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BB319B8-1AA5-FAE0-B768-A74140ED210F}"/>
              </a:ext>
            </a:extLst>
          </p:cNvPr>
          <p:cNvSpPr txBox="1"/>
          <p:nvPr/>
        </p:nvSpPr>
        <p:spPr>
          <a:xfrm>
            <a:off x="7304809" y="348755"/>
            <a:ext cx="46551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Subakut</a:t>
            </a:r>
            <a:r>
              <a:rPr lang="tr-TR" sz="4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kutanöz lupus eritematozus </a:t>
            </a:r>
            <a:endParaRPr lang="tr-TR" sz="40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7BE62F4-1AAD-EE46-1820-44222F476D2D}"/>
              </a:ext>
            </a:extLst>
          </p:cNvPr>
          <p:cNvSpPr txBox="1"/>
          <p:nvPr/>
        </p:nvSpPr>
        <p:spPr>
          <a:xfrm>
            <a:off x="7159337" y="2070934"/>
            <a:ext cx="4166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Güneşe maruz kalan ciltte halka şeklinde pullu plaklar 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Resim 8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C92DC679-7DF7-4884-5B2B-83EAC2F9A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68" y="3083857"/>
            <a:ext cx="2678487" cy="357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38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F1FDDE-FA27-EAEE-B9AD-299F53FD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corporis</a:t>
            </a:r>
            <a:r>
              <a:rPr lang="tr-TR" sz="4600" dirty="0"/>
              <a:t> -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DAB0E9-A1E1-BBDE-AF1F-70E086D5E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72936"/>
            <a:ext cx="9128840" cy="4727863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Ön planda topikal tedavi düşünülmelidir.</a:t>
            </a:r>
          </a:p>
          <a:p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Oral tedavi, yaygın cilt tutulumu olan ve topikal tedavinin başarısız olduğu hastalar için bir alternatiftir.</a:t>
            </a:r>
          </a:p>
          <a:p>
            <a:r>
              <a:rPr lang="tr-TR" sz="2400" b="0" i="0" dirty="0">
                <a:solidFill>
                  <a:srgbClr val="232323"/>
                </a:solidFill>
                <a:effectLst/>
              </a:rPr>
              <a:t>Topikal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antifungal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tedavi genellikle 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1-3 hafta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boyunca günde bir veya iki kez uygulanır.</a:t>
            </a:r>
          </a:p>
          <a:p>
            <a:r>
              <a:rPr lang="tr-TR" sz="2400" b="0" i="0" strike="noStrike" dirty="0" err="1">
                <a:solidFill>
                  <a:schemeClr val="accent5">
                    <a:lumMod val="75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butenafin</a:t>
            </a:r>
            <a:endParaRPr lang="tr-TR" sz="2400" b="0" i="0" u="sng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tr-TR" sz="2400" b="0" i="0" u="sng" strike="noStrike" dirty="0" err="1">
                <a:solidFill>
                  <a:schemeClr val="accent5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siklopiroks</a:t>
            </a:r>
            <a:endParaRPr lang="tr-TR" sz="2400" b="0" i="0" u="sng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tr-TR" sz="2400" b="0" i="0" u="sng" strike="noStrike" dirty="0" err="1">
                <a:solidFill>
                  <a:schemeClr val="accent5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tolnaftat</a:t>
            </a:r>
            <a:r>
              <a:rPr lang="tr-TR" sz="2400" b="0" i="0" u="sng" dirty="0">
                <a:solidFill>
                  <a:schemeClr val="accent5">
                    <a:lumMod val="75000"/>
                  </a:schemeClr>
                </a:solidFill>
                <a:effectLst/>
              </a:rPr>
              <a:t> </a:t>
            </a:r>
          </a:p>
          <a:p>
            <a:r>
              <a:rPr lang="tr-TR" sz="2400" b="0" i="0" u="sng" strike="noStrike" dirty="0" err="1">
                <a:solidFill>
                  <a:schemeClr val="accent5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terbinafin</a:t>
            </a:r>
            <a:endParaRPr lang="tr-TR" sz="2400" b="0" i="0" u="sng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tr-TR" sz="2400" u="sng" dirty="0" err="1">
                <a:solidFill>
                  <a:schemeClr val="accent5">
                    <a:lumMod val="75000"/>
                  </a:schemeClr>
                </a:solidFill>
              </a:rPr>
              <a:t>naftifinin</a:t>
            </a:r>
            <a:r>
              <a:rPr lang="tr-TR" sz="2400" u="sng" dirty="0">
                <a:solidFill>
                  <a:schemeClr val="accent5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8306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91ACD-16F2-6A6C-9929-0517061B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 - sistemik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C5786721-4C35-F45B-AFFA-AA90AEB3A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523453"/>
              </p:ext>
            </p:extLst>
          </p:nvPr>
        </p:nvGraphicFramePr>
        <p:xfrm>
          <a:off x="1251678" y="1988086"/>
          <a:ext cx="10178322" cy="4157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58F21D97-8020-CFCE-67D3-5550DFFED1E8}"/>
              </a:ext>
            </a:extLst>
          </p:cNvPr>
          <p:cNvSpPr txBox="1"/>
          <p:nvPr/>
        </p:nvSpPr>
        <p:spPr>
          <a:xfrm>
            <a:off x="1163782" y="1526421"/>
            <a:ext cx="606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  </a:t>
            </a:r>
            <a:r>
              <a:rPr lang="tr-TR" sz="2400" dirty="0">
                <a:solidFill>
                  <a:srgbClr val="C00000"/>
                </a:solidFill>
              </a:rPr>
              <a:t>Topikal tedavide başarısızlık!!</a:t>
            </a:r>
          </a:p>
        </p:txBody>
      </p:sp>
    </p:spTree>
    <p:extLst>
      <p:ext uri="{BB962C8B-B14F-4D97-AF65-F5344CB8AC3E}">
        <p14:creationId xmlns:p14="http://schemas.microsoft.com/office/powerpoint/2010/main" val="3018680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6D97E7-E2BA-C358-721C-333254C9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0F3E87-9A85-509A-A344-C067316BD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808" y="2080158"/>
            <a:ext cx="10178322" cy="4316076"/>
          </a:xfrm>
        </p:spPr>
        <p:txBody>
          <a:bodyPr>
            <a:normAutofit lnSpcReduction="10000"/>
          </a:bodyPr>
          <a:lstStyle/>
          <a:p>
            <a:pPr algn="l">
              <a:spcAft>
                <a:spcPts val="18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Tinea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cruris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erkeklerde kadınlardan çok daha yaygındır. </a:t>
            </a:r>
          </a:p>
          <a:p>
            <a:pPr algn="l"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Genellikle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tinea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pedisin yayılmasından kaynaklanır.</a:t>
            </a:r>
          </a:p>
          <a:p>
            <a:pPr algn="l"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Islak veya dar kıyafetler oluşumu arttırır.</a:t>
            </a:r>
          </a:p>
          <a:p>
            <a:pPr algn="l"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Predispozan faktörler arasında aşırı terleme, obezite, diyabet ve immün yetmezlik yer alır.</a:t>
            </a:r>
          </a:p>
          <a:p>
            <a:pPr algn="l"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Skrotumun kendisi genellikle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tinea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cruris'te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korunur, ancak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kandidiyaziste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yer alır.</a:t>
            </a:r>
          </a:p>
          <a:p>
            <a:pPr algn="l"/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 descr="kişi, adam, dövme, el içeren bir resim&#10;&#10;Açıklama otomatik olarak oluşturuldu">
            <a:extLst>
              <a:ext uri="{FF2B5EF4-FFF2-40B4-BE49-F238E27FC236}">
                <a16:creationId xmlns:a16="http://schemas.microsoft.com/office/drawing/2014/main" id="{E11C1AFF-0D5B-A033-9D11-33986FA11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31" y="583216"/>
            <a:ext cx="2465799" cy="32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45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14FB29-3E91-599B-A973-55E3D0CBF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         </a:t>
            </a:r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endParaRPr lang="tr-TR" dirty="0"/>
          </a:p>
        </p:txBody>
      </p:sp>
      <p:pic>
        <p:nvPicPr>
          <p:cNvPr id="5" name="İçerik Yer Tutucusu 4" descr="dövme, kişi, adam, kapat içeren bir resim&#10;&#10;Açıklama otomatik olarak oluşturuldu">
            <a:extLst>
              <a:ext uri="{FF2B5EF4-FFF2-40B4-BE49-F238E27FC236}">
                <a16:creationId xmlns:a16="http://schemas.microsoft.com/office/drawing/2014/main" id="{0C73BD3F-20CE-9F5D-4980-4885047FB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98" y="1622268"/>
            <a:ext cx="3450824" cy="4601098"/>
          </a:xfrm>
        </p:spPr>
      </p:pic>
      <p:pic>
        <p:nvPicPr>
          <p:cNvPr id="7" name="Resim 6" descr="dövme içeren bir resim&#10;&#10;Açıklama otomatik olarak oluşturuldu">
            <a:extLst>
              <a:ext uri="{FF2B5EF4-FFF2-40B4-BE49-F238E27FC236}">
                <a16:creationId xmlns:a16="http://schemas.microsoft.com/office/drawing/2014/main" id="{8FF5C709-E5CB-7C60-AFC2-46439433A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17" y="2033071"/>
            <a:ext cx="5039321" cy="3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61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BA11FB-0B9C-8649-9E63-E0435F62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129619" cy="983960"/>
          </a:xfrm>
        </p:spPr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endParaRPr lang="tr-TR" sz="36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0D160BB-AE78-F94D-CA16-B886555C01CE}"/>
              </a:ext>
            </a:extLst>
          </p:cNvPr>
          <p:cNvSpPr txBox="1"/>
          <p:nvPr/>
        </p:nvSpPr>
        <p:spPr>
          <a:xfrm>
            <a:off x="5171089" y="382385"/>
            <a:ext cx="309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- </a:t>
            </a:r>
            <a:r>
              <a:rPr lang="tr-TR" sz="3600" dirty="0">
                <a:latin typeface="Bahnschrift" panose="020B0502040204020203" pitchFamily="34" charset="0"/>
              </a:rPr>
              <a:t>AYIRICI TANI</a:t>
            </a:r>
          </a:p>
        </p:txBody>
      </p:sp>
      <p:pic>
        <p:nvPicPr>
          <p:cNvPr id="6" name="Resim 5" descr="kozmetik, kapat içeren bir resim&#10;&#10;Açıklama otomatik olarak oluşturuldu">
            <a:extLst>
              <a:ext uri="{FF2B5EF4-FFF2-40B4-BE49-F238E27FC236}">
                <a16:creationId xmlns:a16="http://schemas.microsoft.com/office/drawing/2014/main" id="{E320F01E-98C3-8854-AD8D-AF65E6B2F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4" y="2943691"/>
            <a:ext cx="3634160" cy="272042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3E3537F-A0CA-1C55-1832-CD3F01B312FA}"/>
              </a:ext>
            </a:extLst>
          </p:cNvPr>
          <p:cNvSpPr txBox="1"/>
          <p:nvPr/>
        </p:nvSpPr>
        <p:spPr>
          <a:xfrm>
            <a:off x="5691788" y="1880537"/>
            <a:ext cx="1755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Eritrazma</a:t>
            </a:r>
            <a:r>
              <a:rPr lang="tr-TR" dirty="0"/>
              <a:t>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FC4B907-A87B-9BD4-E3A0-25EABFC0FF98}"/>
              </a:ext>
            </a:extLst>
          </p:cNvPr>
          <p:cNvSpPr txBox="1"/>
          <p:nvPr/>
        </p:nvSpPr>
        <p:spPr>
          <a:xfrm>
            <a:off x="1749804" y="2337340"/>
            <a:ext cx="2028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Kandidiyazis</a:t>
            </a:r>
            <a:r>
              <a:rPr lang="tr-TR" sz="2400" b="1" dirty="0"/>
              <a:t> </a:t>
            </a:r>
          </a:p>
        </p:txBody>
      </p:sp>
      <p:pic>
        <p:nvPicPr>
          <p:cNvPr id="12" name="Resim 11" descr="dövme, kişi, kapat içeren bir resim&#10;&#10;Açıklama otomatik olarak oluşturuldu">
            <a:extLst>
              <a:ext uri="{FF2B5EF4-FFF2-40B4-BE49-F238E27FC236}">
                <a16:creationId xmlns:a16="http://schemas.microsoft.com/office/drawing/2014/main" id="{5894CF4E-27C7-5A9B-1BA9-56E9C9F58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75" y="2568173"/>
            <a:ext cx="3383455" cy="2542425"/>
          </a:xfrm>
          <a:prstGeom prst="rect">
            <a:avLst/>
          </a:prstGeom>
        </p:spPr>
      </p:pic>
      <p:pic>
        <p:nvPicPr>
          <p:cNvPr id="14" name="Resim 13" descr="kişi, kapat içeren bir resim&#10;&#10;Açıklama otomatik olarak oluşturuldu">
            <a:extLst>
              <a:ext uri="{FF2B5EF4-FFF2-40B4-BE49-F238E27FC236}">
                <a16:creationId xmlns:a16="http://schemas.microsoft.com/office/drawing/2014/main" id="{9B65A795-4682-4627-B705-6CB2A8187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3079531"/>
            <a:ext cx="3439566" cy="2584588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38AC1BAD-2C8B-8CDE-8650-D1CB2CD52346}"/>
              </a:ext>
            </a:extLst>
          </p:cNvPr>
          <p:cNvSpPr txBox="1"/>
          <p:nvPr/>
        </p:nvSpPr>
        <p:spPr>
          <a:xfrm>
            <a:off x="8755924" y="2482026"/>
            <a:ext cx="282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/>
              <a:t>Seboreik</a:t>
            </a:r>
            <a:r>
              <a:rPr lang="tr-TR" sz="2400" b="1" dirty="0"/>
              <a:t> dermatit</a:t>
            </a:r>
          </a:p>
        </p:txBody>
      </p:sp>
    </p:spTree>
    <p:extLst>
      <p:ext uri="{BB962C8B-B14F-4D97-AF65-F5344CB8AC3E}">
        <p14:creationId xmlns:p14="http://schemas.microsoft.com/office/powerpoint/2010/main" val="288425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7A6C2D-3ADA-5DC8-DE8E-7012152B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Risk etmenleri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0A080B-D418-BAE8-57A4-FC714B81D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11681"/>
            <a:ext cx="10178322" cy="4346088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Sıcak ve nemli ortam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Hamam, sauna, plaj ve havuz gibi ortak kullanım alanları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Kapalı ve havalanması iyi olmayan ayakkabı kullanımı (örneğin; asker, mahkum ve işçilerde)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Sentetik çamaşır kullanımı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Bağışıklık sistemini baskılayan durumlar </a:t>
            </a:r>
          </a:p>
        </p:txBody>
      </p:sp>
    </p:spTree>
    <p:extLst>
      <p:ext uri="{BB962C8B-B14F-4D97-AF65-F5344CB8AC3E}">
        <p14:creationId xmlns:p14="http://schemas.microsoft.com/office/powerpoint/2010/main" val="283671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2E14CF-E9CB-7F47-C119-A3EE083CF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82385"/>
            <a:ext cx="8602327" cy="1492132"/>
          </a:xfrm>
        </p:spPr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cruris</a:t>
            </a:r>
            <a:r>
              <a:rPr lang="tr-TR" dirty="0"/>
              <a:t> - 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AB6E71-EB4E-DCBA-CD5C-66C9C8E99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it-IT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Tedavi, tinea corporis tedavisine benzer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.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Önleme</a:t>
            </a:r>
            <a:endParaRPr lang="tr-TR" sz="2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Eşzamanlı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tinea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pedis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nüks riskini azaltmak için tedavi edilmelidir. 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ünlük olarak kasık bölgesinde nemi engellemek için pudralar kullanılabilir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dar giysiler ve pamuklu olmayan iç çamaşırlardan kaçınılmalı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9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F40DA9-DC94-6A04-C849-BADF1F3F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barbae</a:t>
            </a:r>
            <a:endParaRPr lang="tr-TR" sz="4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84C8F9-A25E-B773-7620-00EC8582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26462"/>
            <a:ext cx="4320783" cy="4005075"/>
          </a:xfrm>
        </p:spPr>
        <p:txBody>
          <a:bodyPr/>
          <a:lstStyle/>
          <a:p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Hastalık etkeni </a:t>
            </a:r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zoofilik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bir organizma olduğundan, en çok çiftlik çalışanları etkilenir. </a:t>
            </a:r>
          </a:p>
          <a:p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eritematöz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</a:t>
            </a:r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papülopüstüler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lezyonlar 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endParaRPr lang="tr-TR" dirty="0"/>
          </a:p>
        </p:txBody>
      </p:sp>
      <p:pic>
        <p:nvPicPr>
          <p:cNvPr id="5" name="Resim 4" descr="memeli, kapat, gözler içeren bir resim&#10;&#10;Açıklama otomatik olarak oluşturuldu">
            <a:extLst>
              <a:ext uri="{FF2B5EF4-FFF2-40B4-BE49-F238E27FC236}">
                <a16:creationId xmlns:a16="http://schemas.microsoft.com/office/drawing/2014/main" id="{9A9275A6-CDC9-93BB-A783-9A6DA4A0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82" y="3618115"/>
            <a:ext cx="4111256" cy="3083442"/>
          </a:xfrm>
          <a:prstGeom prst="rect">
            <a:avLst/>
          </a:prstGeom>
        </p:spPr>
      </p:pic>
      <p:pic>
        <p:nvPicPr>
          <p:cNvPr id="7" name="Resim 6" descr="adam içeren bir resim&#10;&#10;Açıklama otomatik olarak oluşturuldu">
            <a:extLst>
              <a:ext uri="{FF2B5EF4-FFF2-40B4-BE49-F238E27FC236}">
                <a16:creationId xmlns:a16="http://schemas.microsoft.com/office/drawing/2014/main" id="{93AC5F95-9FA6-EBC6-9DB2-AA31A63B1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82" y="258643"/>
            <a:ext cx="4111256" cy="3091599"/>
          </a:xfrm>
          <a:prstGeom prst="rect">
            <a:avLst/>
          </a:prstGeom>
        </p:spPr>
      </p:pic>
      <p:pic>
        <p:nvPicPr>
          <p:cNvPr id="10" name="Resim 9" descr="kozmetik, meyve, kapat içeren bir resim&#10;&#10;Açıklama otomatik olarak oluşturuldu">
            <a:extLst>
              <a:ext uri="{FF2B5EF4-FFF2-40B4-BE49-F238E27FC236}">
                <a16:creationId xmlns:a16="http://schemas.microsoft.com/office/drawing/2014/main" id="{871F1686-291D-284C-893E-E6A7B555E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54" y="3618115"/>
            <a:ext cx="4109914" cy="3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46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0E491B-789D-1E72-87DA-4B2EFE62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F1EAE5-F1F3-3A13-5E70-E9A1AA505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60109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Aft>
                <a:spcPts val="18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Topikal tedavinin yanı sıra </a:t>
            </a:r>
            <a:r>
              <a:rPr lang="tr-TR" sz="2400" b="1" i="0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oral tedavide 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verilmelidir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linik düzelmenin 2-3 hafta sonrasına kadar tedaviye devam edilmelidir.</a:t>
            </a:r>
          </a:p>
          <a:p>
            <a:pPr algn="l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dirty="0" err="1">
                <a:solidFill>
                  <a:srgbClr val="C00000"/>
                </a:solidFill>
              </a:rPr>
              <a:t>Terbinafin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250 mg/gün</a:t>
            </a:r>
          </a:p>
          <a:p>
            <a:pPr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dirty="0" err="1">
                <a:solidFill>
                  <a:srgbClr val="C00000"/>
                </a:solidFill>
              </a:rPr>
              <a:t>Griseofulvin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500-1000 mg/gün</a:t>
            </a:r>
          </a:p>
          <a:p>
            <a:pPr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dirty="0">
                <a:solidFill>
                  <a:srgbClr val="C00000"/>
                </a:solidFill>
              </a:rPr>
              <a:t>Flukonazol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150 mg/</a:t>
            </a: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hf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tr-TR" sz="2400" b="1" dirty="0" err="1">
                <a:solidFill>
                  <a:srgbClr val="C00000"/>
                </a:solidFill>
              </a:rPr>
              <a:t>Itrakonazol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 mg/gün </a:t>
            </a:r>
          </a:p>
        </p:txBody>
      </p:sp>
    </p:spTree>
    <p:extLst>
      <p:ext uri="{BB962C8B-B14F-4D97-AF65-F5344CB8AC3E}">
        <p14:creationId xmlns:p14="http://schemas.microsoft.com/office/powerpoint/2010/main" val="38181007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D9148A-FAA0-F06E-7A32-B493F675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ungium</a:t>
            </a:r>
            <a:r>
              <a:rPr lang="tr-TR" sz="4600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B3681B-A4DC-61CA-A27D-FE9A5A0C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Tırnakta gelişen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enfeksiyonu</a:t>
            </a:r>
          </a:p>
          <a:p>
            <a:pPr>
              <a:spcAft>
                <a:spcPts val="12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Tinea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unguium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maya ve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dermatofit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olmayan küflerin de neden olabileceği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onikomikozun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bir alt kümesidir.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Sıklığı, kronikleşmesi ve tedavinin zorluğu nedeniyle özel bir öneme sahiptir. 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unguiumlu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olguların % 80’inde başka vücut bölgelerinde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enfeksiyonu vardır,  bu odak sıklıkla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pedisdir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42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4FAB26-AC85-709B-B451-5DAFFC23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BB506B-3E99-1782-842A-4114D538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291" y="2011147"/>
            <a:ext cx="9827448" cy="373181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Genel olarak erişkinlerde görülür.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40-60 yaş arasında toplumda sıklığı %15-20'dir.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Ayak tırnaklarında sıklıkla birinci tırnaktan başlar.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Tırnakta </a:t>
            </a:r>
            <a:r>
              <a:rPr lang="tr-T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sarı-kahverengi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renk değişikliği,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subungual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hiperkeratoz, tırnakta kolay kırılma temel belirtilerdir. Tırnak çevresi normaldir.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9206597-A2FC-F232-9E94-F802530A9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41" y="571100"/>
            <a:ext cx="3701903" cy="277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97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5A20C9-EFE4-DD62-1B89-2F151CB3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404843" cy="808462"/>
          </a:xfrm>
        </p:spPr>
        <p:txBody>
          <a:bodyPr>
            <a:normAutofit/>
          </a:bodyPr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endParaRPr lang="tr-TR" sz="3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20B358-2305-4717-677D-F69FEF5E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812" y="1769801"/>
            <a:ext cx="4487797" cy="174377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Distal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subungual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sık görülen tip</a:t>
            </a:r>
          </a:p>
          <a:p>
            <a:r>
              <a:rPr lang="tr-TR" sz="220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Beyazımsı veya kahverengi-sarımsı renkte bir renk değişikliği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6AD65A7-C5FB-B196-12AA-BC294EC86D4B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Klinik alt tipler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0F6980-3E3F-D526-E7A0-F72FA502815A}"/>
              </a:ext>
            </a:extLst>
          </p:cNvPr>
          <p:cNvSpPr txBox="1"/>
          <p:nvPr/>
        </p:nvSpPr>
        <p:spPr>
          <a:xfrm>
            <a:off x="6597288" y="1919479"/>
            <a:ext cx="488004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300" b="1" i="0" u="none" strike="noStrike" baseline="0" dirty="0"/>
              <a:t>2. </a:t>
            </a:r>
            <a:r>
              <a:rPr lang="tr-TR" sz="2300" b="1" i="0" u="none" strike="noStrike" baseline="0" dirty="0" err="1"/>
              <a:t>Yüzeyel</a:t>
            </a:r>
            <a:r>
              <a:rPr lang="tr-TR" sz="2300" b="1" i="0" u="none" strike="noStrike" baseline="0" dirty="0"/>
              <a:t> beyaz </a:t>
            </a:r>
            <a:r>
              <a:rPr lang="tr-TR" sz="2300" b="1" i="0" u="none" strike="noStrike" baseline="0" dirty="0" err="1"/>
              <a:t>onikomikoz</a:t>
            </a:r>
            <a:r>
              <a:rPr lang="tr-TR" sz="2300" b="1" i="0" u="none" strike="noStrike" baseline="0" dirty="0"/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300" i="0" u="none" strike="noStrike" baseline="0" dirty="0"/>
              <a:t>Yer yer gri lekelenmelerin olduğu beyaz renk </a:t>
            </a:r>
            <a:r>
              <a:rPr lang="tr-TR" sz="2300" dirty="0"/>
              <a:t>değişikliği</a:t>
            </a:r>
            <a:endParaRPr lang="tr-TR" sz="2300" i="0" u="none" strike="noStrike" baseline="0" dirty="0"/>
          </a:p>
          <a:p>
            <a:endParaRPr lang="tr-TR" sz="2200" b="1" dirty="0"/>
          </a:p>
        </p:txBody>
      </p:sp>
      <p:pic>
        <p:nvPicPr>
          <p:cNvPr id="7" name="Resim 6" descr="pembe, kozmetik içeren bir resim&#10;&#10;Açıklama otomatik olarak oluşturuldu">
            <a:extLst>
              <a:ext uri="{FF2B5EF4-FFF2-40B4-BE49-F238E27FC236}">
                <a16:creationId xmlns:a16="http://schemas.microsoft.com/office/drawing/2014/main" id="{6579215E-011F-D0D1-BF27-8B10EA548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50" y="3834590"/>
            <a:ext cx="4364318" cy="2788314"/>
          </a:xfrm>
          <a:prstGeom prst="rect">
            <a:avLst/>
          </a:prstGeom>
        </p:spPr>
      </p:pic>
      <p:pic>
        <p:nvPicPr>
          <p:cNvPr id="9" name="Resim 8" descr="kişi, kapat içeren bir resim&#10;&#10;Açıklama otomatik olarak oluşturuldu">
            <a:extLst>
              <a:ext uri="{FF2B5EF4-FFF2-40B4-BE49-F238E27FC236}">
                <a16:creationId xmlns:a16="http://schemas.microsoft.com/office/drawing/2014/main" id="{58CE5F18-FB02-BA84-0D74-5831A58F7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35" y="3695233"/>
            <a:ext cx="3286103" cy="30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7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CD336A-0EA6-70A0-292B-4C396232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2A8E0D4-4D3A-68A8-B251-76B7AC243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902737"/>
            <a:ext cx="5082216" cy="21967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3-Proksimal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subungual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az sıklıkta gözlenir.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İmmün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yetmezlikli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olgularda daha sık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21EE8C5-D1B9-3CA2-BA2B-26E59D637046}"/>
              </a:ext>
            </a:extLst>
          </p:cNvPr>
          <p:cNvSpPr txBox="1"/>
          <p:nvPr/>
        </p:nvSpPr>
        <p:spPr>
          <a:xfrm>
            <a:off x="6501161" y="1579352"/>
            <a:ext cx="54566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Total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distrofik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200" b="1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</a:t>
            </a:r>
            <a:r>
              <a:rPr lang="tr-TR" sz="22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Bütün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türlerinin son evresini tanımlayan bir isimdir. 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Tırnak kalın ve </a:t>
            </a:r>
            <a:r>
              <a:rPr lang="tr-TR" sz="22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distrofik</a:t>
            </a:r>
            <a:r>
              <a:rPr lang="tr-TR" sz="22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görünümdedir.</a:t>
            </a:r>
            <a:endParaRPr lang="tr-TR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E734D76-B6E1-05B4-A7B3-A2C2F27225CE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Klinik alt tipler</a:t>
            </a:r>
          </a:p>
        </p:txBody>
      </p:sp>
      <p:pic>
        <p:nvPicPr>
          <p:cNvPr id="7" name="Resim 6" descr="kapat, kozmetik içeren bir resim&#10;&#10;Açıklama otomatik olarak oluşturuldu">
            <a:extLst>
              <a:ext uri="{FF2B5EF4-FFF2-40B4-BE49-F238E27FC236}">
                <a16:creationId xmlns:a16="http://schemas.microsoft.com/office/drawing/2014/main" id="{75F9CD07-B896-8C40-0752-795C9C0C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74" y="3724879"/>
            <a:ext cx="3878648" cy="2908985"/>
          </a:xfrm>
          <a:prstGeom prst="rect">
            <a:avLst/>
          </a:prstGeom>
        </p:spPr>
      </p:pic>
      <p:pic>
        <p:nvPicPr>
          <p:cNvPr id="9" name="Resim 8" descr="kozmetik içeren bir resim&#10;&#10;Açıklama otomatik olarak oluşturuldu">
            <a:extLst>
              <a:ext uri="{FF2B5EF4-FFF2-40B4-BE49-F238E27FC236}">
                <a16:creationId xmlns:a16="http://schemas.microsoft.com/office/drawing/2014/main" id="{74F429A7-4DD8-C30B-4BB5-FBB955BF7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45" y="3756200"/>
            <a:ext cx="3878648" cy="29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53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CE5FFD-1E0B-0D83-1EEC-C76C23C3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9D812D-6A56-40D8-24A9-079832598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431" y="1617599"/>
            <a:ext cx="4663569" cy="26127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Psöriyazis</a:t>
            </a: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Çukurlaşma dışındaki tırnak değişiklikleri klinik olarak ayırt edilemez.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8CB2EB-F9E6-122F-9A73-311C8902ACFB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Ayırıcı Tanı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DDB79A6-3EF4-FA9C-5239-499548E41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05" y="3364602"/>
            <a:ext cx="3885317" cy="323776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5A8FD71-9BE5-8F76-1CCD-6326602C312C}"/>
              </a:ext>
            </a:extLst>
          </p:cNvPr>
          <p:cNvSpPr txBox="1"/>
          <p:nvPr/>
        </p:nvSpPr>
        <p:spPr>
          <a:xfrm>
            <a:off x="6936447" y="1490008"/>
            <a:ext cx="4812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Liken </a:t>
            </a:r>
            <a:r>
              <a:rPr lang="tr-TR" sz="2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planus</a:t>
            </a: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Çukurlaşma, tırnak kıvrımının tırnağın üstüne uzanması veya boyuna çizgilenme </a:t>
            </a:r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67505B2-E18C-6B60-E174-50FFB7209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71" y="3432942"/>
            <a:ext cx="4225899" cy="31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4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B87260-2C4A-94E1-621D-27538F1E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ungium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7DC789-7419-5F45-DFF8-EBF83FB97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41721"/>
            <a:ext cx="10050731" cy="288886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tr-TR" sz="23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Onikogrifoz</a:t>
            </a:r>
            <a:r>
              <a:rPr lang="tr-TR" sz="2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tr-TR" sz="2300" dirty="0">
                <a:solidFill>
                  <a:srgbClr val="232323"/>
                </a:solidFill>
              </a:rPr>
              <a:t>A</a:t>
            </a:r>
            <a:r>
              <a:rPr lang="tr-TR" sz="2300" b="0" i="0" dirty="0">
                <a:solidFill>
                  <a:srgbClr val="232323"/>
                </a:solidFill>
                <a:effectLst/>
              </a:rPr>
              <a:t>rtan eğrilik ile kalınlaşmış, çarpık tırnak gelişimini olarak tanımlanır.</a:t>
            </a:r>
            <a:endParaRPr lang="tr-TR" sz="2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tr-TR" sz="23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n sık yaşlı erişkinlerde kötü tırnak bakımı veya uygun olmayan ayakkabılarla bağlantılı olarak ortaya çıkar</a:t>
            </a:r>
            <a:endParaRPr lang="tr-TR" sz="2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ACCBA42-338C-906E-6D4C-BA9B389C92CE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Ayırıcı Tanı</a:t>
            </a:r>
          </a:p>
        </p:txBody>
      </p:sp>
      <p:pic>
        <p:nvPicPr>
          <p:cNvPr id="6" name="Resim 5" descr="pembe içeren bir resim&#10;&#10;Açıklama otomatik olarak oluşturuldu">
            <a:extLst>
              <a:ext uri="{FF2B5EF4-FFF2-40B4-BE49-F238E27FC236}">
                <a16:creationId xmlns:a16="http://schemas.microsoft.com/office/drawing/2014/main" id="{CE665050-8B2E-65F5-FDAA-3BAB4CE7C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53" y="3554731"/>
            <a:ext cx="3962402" cy="309141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BB5856C-9EC0-75CA-DFB2-C9F2EAFB5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50" y="3554731"/>
            <a:ext cx="3627263" cy="30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9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0BB641-7D1E-B29B-E8FF-7667A2F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TİNEa</a:t>
            </a:r>
            <a:r>
              <a:rPr lang="tr-TR" dirty="0"/>
              <a:t> </a:t>
            </a:r>
            <a:r>
              <a:rPr lang="tr-TR" dirty="0" err="1"/>
              <a:t>ungium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CACAB4-5AEC-2FD7-589C-0AC1AD1F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9742387" cy="408603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Tedaviye en dirençli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yüzeyel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mantar enfeksiyonudur !!</a:t>
            </a:r>
          </a:p>
          <a:p>
            <a:pPr algn="l">
              <a:spcAft>
                <a:spcPts val="12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Başarılı tedaviyi takiben bile </a:t>
            </a:r>
            <a:r>
              <a:rPr lang="tr-TR" sz="2400" b="0" i="0" u="none" strike="noStrike" baseline="0" dirty="0">
                <a:solidFill>
                  <a:srgbClr val="FF0000"/>
                </a:solidFill>
              </a:rPr>
              <a:t>%40-70 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oranında hastalık tekrar ortaya çıkar. </a:t>
            </a: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r>
              <a:rPr lang="tr-TR" sz="2400" b="0" i="0" u="non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başarısızlığı nedenleri :  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Artmış yaş, tırnağa tekrarlayan travma,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rekürren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pedis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ailede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pedis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varlığı, tırnağın yavaş </a:t>
            </a:r>
            <a:r>
              <a:rPr lang="sv-SE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büyümesi, diabetes mellitus, kötü perfüzyon (sigara,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vasküler hastalık, </a:t>
            </a:r>
            <a:r>
              <a:rPr lang="tr-TR" sz="2400" b="0" i="0" u="sng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raynaud</a:t>
            </a:r>
            <a:r>
              <a:rPr lang="tr-TR" sz="2400" b="0" i="0" u="sng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sendromu)</a:t>
            </a:r>
            <a:r>
              <a:rPr lang="tr-TR" sz="2400" b="0" i="0" u="non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gibi.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BA9A69B-2608-EAE5-CEA9-C75CFEF3E8AD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Tedavi </a:t>
            </a:r>
          </a:p>
        </p:txBody>
      </p:sp>
    </p:spTree>
    <p:extLst>
      <p:ext uri="{BB962C8B-B14F-4D97-AF65-F5344CB8AC3E}">
        <p14:creationId xmlns:p14="http://schemas.microsoft.com/office/powerpoint/2010/main" val="331210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5175D0-0A33-E500-FC4F-BFC5D2DF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                     Bulaş yolu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85E17D-A7D1-9B83-4C2C-C5EFD4363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589" y="4473176"/>
            <a:ext cx="3384746" cy="1055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        İnsanlardan     (</a:t>
            </a:r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antropofilik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organizmalar)</a:t>
            </a:r>
            <a:endParaRPr lang="tr-TR" sz="2200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0EDB468-52C2-1778-0A6E-4E68D817B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" r="2137"/>
          <a:stretch/>
        </p:blipFill>
        <p:spPr>
          <a:xfrm>
            <a:off x="1251678" y="1652607"/>
            <a:ext cx="2584958" cy="2558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4C4F097-2E35-1E78-CA02-9E8599A1D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74"/>
          <a:stretch/>
        </p:blipFill>
        <p:spPr>
          <a:xfrm>
            <a:off x="4484122" y="1874517"/>
            <a:ext cx="3384747" cy="2114550"/>
          </a:xfrm>
          <a:prstGeom prst="rect">
            <a:avLst/>
          </a:prstGeom>
        </p:spPr>
      </p:pic>
      <p:pic>
        <p:nvPicPr>
          <p:cNvPr id="14" name="Resim 13" descr="zemin, açık hava, kişi, çayır içeren bir resim&#10;&#10;Açıklama otomatik olarak oluşturuldu">
            <a:extLst>
              <a:ext uri="{FF2B5EF4-FFF2-40B4-BE49-F238E27FC236}">
                <a16:creationId xmlns:a16="http://schemas.microsoft.com/office/drawing/2014/main" id="{A33DBE18-E71C-C600-B379-F49A48675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46" t="-3077" r="16890" b="3077"/>
          <a:stretch/>
        </p:blipFill>
        <p:spPr>
          <a:xfrm>
            <a:off x="7788373" y="1966116"/>
            <a:ext cx="3741027" cy="1916237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38E1025-3C22-0B38-6358-5D87F81D10A8}"/>
              </a:ext>
            </a:extLst>
          </p:cNvPr>
          <p:cNvSpPr txBox="1"/>
          <p:nvPr/>
        </p:nvSpPr>
        <p:spPr>
          <a:xfrm>
            <a:off x="4403626" y="4520350"/>
            <a:ext cx="3384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            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Hayvanlardan </a:t>
            </a:r>
          </a:p>
          <a:p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  (</a:t>
            </a:r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zoofilik</a:t>
            </a:r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organizmalar)</a:t>
            </a:r>
            <a:endParaRPr lang="tr-TR" sz="2200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0DE8A4C-EBE7-BD1C-3AA0-2DC5D73650AA}"/>
              </a:ext>
            </a:extLst>
          </p:cNvPr>
          <p:cNvSpPr txBox="1"/>
          <p:nvPr/>
        </p:nvSpPr>
        <p:spPr>
          <a:xfrm>
            <a:off x="8444089" y="4518073"/>
            <a:ext cx="2985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         Topraktan</a:t>
            </a:r>
          </a:p>
          <a:p>
            <a:r>
              <a:rPr lang="tr-T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(</a:t>
            </a:r>
            <a:r>
              <a:rPr lang="tr-TR" sz="22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jeofilik</a:t>
            </a:r>
            <a:r>
              <a:rPr lang="tr-TR" sz="22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organizmalar) </a:t>
            </a:r>
          </a:p>
          <a:p>
            <a:endParaRPr lang="tr-TR" sz="2200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404B6CF-87AB-225A-095B-7661287BF44F}"/>
              </a:ext>
            </a:extLst>
          </p:cNvPr>
          <p:cNvSpPr txBox="1"/>
          <p:nvPr/>
        </p:nvSpPr>
        <p:spPr>
          <a:xfrm>
            <a:off x="2246487" y="6261789"/>
            <a:ext cx="839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cap="all"/>
            </a:pPr>
            <a:r>
              <a:rPr lang="tr-TR" b="0" i="0" dirty="0"/>
              <a:t>doğrudan temas yoluyla veya dolaylı olarak </a:t>
            </a:r>
            <a:r>
              <a:rPr lang="tr-TR" b="0" i="0" dirty="0" err="1"/>
              <a:t>fomitlerden</a:t>
            </a:r>
            <a:r>
              <a:rPr lang="tr-TR" b="0" i="0" dirty="0"/>
              <a:t> yayılır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29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0BB641-7D1E-B29B-E8FF-7667A2F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TİNEa</a:t>
            </a:r>
            <a:r>
              <a:rPr lang="tr-TR" dirty="0"/>
              <a:t> </a:t>
            </a:r>
            <a:r>
              <a:rPr lang="tr-TR" dirty="0" err="1"/>
              <a:t>ungium</a:t>
            </a:r>
            <a:r>
              <a:rPr lang="tr-TR" dirty="0"/>
              <a:t>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CACAB4-5AEC-2FD7-589C-0AC1AD1F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6"/>
            <a:ext cx="9450958" cy="2728657"/>
          </a:xfrm>
        </p:spPr>
        <p:txBody>
          <a:bodyPr>
            <a:noAutofit/>
          </a:bodyPr>
          <a:lstStyle/>
          <a:p>
            <a:pPr marL="288000" indent="-288000" algn="l">
              <a:lnSpc>
                <a:spcPct val="120000"/>
              </a:lnSpc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Hafif ve orta şiddetteki hastalıkta, topikal tedavi yeterli olabilir.  Tırnak keratini kompakt, kalın ve sert olduğu için krem, solüsyon gibi topikal tedavinin penetrasyonu zordur.  Topikal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antifungaller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300" b="0" u="sng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tırnak cilası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şeklinde uygulandığında, etkinlikleri artar. </a:t>
            </a:r>
          </a:p>
          <a:p>
            <a:pPr marL="288000" indent="-288000" algn="l">
              <a:lnSpc>
                <a:spcPct val="120000"/>
              </a:lnSpc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Topikal tedavi için kullanılan ilaçlar:</a:t>
            </a:r>
          </a:p>
          <a:p>
            <a:pPr marL="288000" indent="-288000" algn="l">
              <a:lnSpc>
                <a:spcPct val="100000"/>
              </a:lnSpc>
              <a:spcAft>
                <a:spcPts val="1200"/>
              </a:spcAft>
            </a:pPr>
            <a:endParaRPr lang="tr-TR" sz="23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BA9A69B-2608-EAE5-CEA9-C75CFEF3E8AD}"/>
              </a:ext>
            </a:extLst>
          </p:cNvPr>
          <p:cNvSpPr txBox="1"/>
          <p:nvPr/>
        </p:nvSpPr>
        <p:spPr>
          <a:xfrm>
            <a:off x="5401339" y="485965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Tedavi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3FE3B4C-C53F-2C4A-747D-F9F6BACF920E}"/>
              </a:ext>
            </a:extLst>
          </p:cNvPr>
          <p:cNvSpPr txBox="1"/>
          <p:nvPr/>
        </p:nvSpPr>
        <p:spPr>
          <a:xfrm>
            <a:off x="1489364" y="4505845"/>
            <a:ext cx="689956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- %28 </a:t>
            </a:r>
            <a:r>
              <a:rPr lang="tr-TR" sz="2300" b="0" i="0" u="none" strike="noStrike" baseline="0" dirty="0" err="1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Tioconazol</a:t>
            </a:r>
            <a:endParaRPr lang="tr-TR" sz="2300" b="0" i="0" u="none" strike="noStrike" baseline="0" dirty="0">
              <a:solidFill>
                <a:schemeClr val="accent5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pPr algn="l"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- % 1 </a:t>
            </a:r>
            <a:r>
              <a:rPr lang="tr-TR" sz="2300" b="0" i="0" u="none" strike="noStrike" baseline="0" dirty="0" err="1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bifonazol</a:t>
            </a: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 ve % 40 üre kombinasyonu</a:t>
            </a:r>
          </a:p>
          <a:p>
            <a:pPr algn="l"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- </a:t>
            </a:r>
            <a:r>
              <a:rPr lang="tr-TR" sz="2300" b="0" i="0" u="none" strike="noStrike" baseline="0" dirty="0" err="1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Siklopiroks</a:t>
            </a:r>
            <a:endParaRPr lang="tr-TR" sz="2300" b="0" i="0" u="none" strike="noStrike" baseline="0" dirty="0">
              <a:solidFill>
                <a:schemeClr val="accent5">
                  <a:lumMod val="50000"/>
                </a:schemeClr>
              </a:solidFill>
              <a:latin typeface="Bahnschrift SemiBold" panose="020B0502040204020203" pitchFamily="34" charset="0"/>
            </a:endParaRPr>
          </a:p>
          <a:p>
            <a:pPr algn="l">
              <a:spcAft>
                <a:spcPts val="1200"/>
              </a:spcAft>
            </a:pP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- </a:t>
            </a:r>
            <a:r>
              <a:rPr lang="tr-TR" sz="2300" b="0" i="0" u="none" strike="noStrike" baseline="0" dirty="0" err="1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Amorolfin</a:t>
            </a:r>
            <a:r>
              <a:rPr lang="tr-TR" sz="23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hnschrift SemiBold" panose="020B0502040204020203" pitchFamily="34" charset="0"/>
              </a:rPr>
              <a:t> %5 cila</a:t>
            </a:r>
            <a:endParaRPr lang="tr-TR" sz="2300" dirty="0">
              <a:solidFill>
                <a:schemeClr val="accent5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9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A3389-47C2-3434-C029-AE4BB361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660749" cy="989215"/>
          </a:xfrm>
        </p:spPr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ungium</a:t>
            </a:r>
            <a:endParaRPr lang="tr-TR" sz="4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67024CF-9406-2F5D-EAEB-1F840262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43823"/>
            <a:ext cx="8983367" cy="1257299"/>
          </a:xfrm>
        </p:spPr>
        <p:txBody>
          <a:bodyPr>
            <a:normAutofit/>
          </a:bodyPr>
          <a:lstStyle/>
          <a:p>
            <a:pPr algn="l"/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Refrakter ya da ciddi vakalarda veya, kısa sürede iyileşme isteniyorsa oral </a:t>
            </a:r>
            <a:r>
              <a:rPr lang="tr-TR" sz="23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</a:t>
            </a:r>
            <a:r>
              <a:rPr lang="tr-TR" sz="23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tedavi kullanılır.</a:t>
            </a:r>
            <a:endParaRPr lang="tr-TR" sz="2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98F767F-603E-ECAA-A46F-A1D4A3E819E8}"/>
              </a:ext>
            </a:extLst>
          </p:cNvPr>
          <p:cNvSpPr txBox="1"/>
          <p:nvPr/>
        </p:nvSpPr>
        <p:spPr>
          <a:xfrm>
            <a:off x="5093086" y="454684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Tedavi 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30A1E3C-6DE7-13F3-7CD1-A2CD494C52DD}"/>
              </a:ext>
            </a:extLst>
          </p:cNvPr>
          <p:cNvSpPr/>
          <p:nvPr/>
        </p:nvSpPr>
        <p:spPr>
          <a:xfrm>
            <a:off x="1003049" y="3061958"/>
            <a:ext cx="2268154" cy="64633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TERBİNAFİN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2E7A91A-1E8C-C0F7-1FAB-93CF8EE480BC}"/>
              </a:ext>
            </a:extLst>
          </p:cNvPr>
          <p:cNvSpPr/>
          <p:nvPr/>
        </p:nvSpPr>
        <p:spPr>
          <a:xfrm>
            <a:off x="1003049" y="5166629"/>
            <a:ext cx="2268153" cy="6463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300" dirty="0"/>
              <a:t>FLUKONAZOL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55DE1C13-AF1B-66F7-C9C5-19FBBBF35BBF}"/>
              </a:ext>
            </a:extLst>
          </p:cNvPr>
          <p:cNvSpPr/>
          <p:nvPr/>
        </p:nvSpPr>
        <p:spPr>
          <a:xfrm>
            <a:off x="3777899" y="3173266"/>
            <a:ext cx="2374524" cy="4237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Günde 250 mg</a:t>
            </a:r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5DC159C8-B86B-C4B0-76E1-388D6635CB2C}"/>
              </a:ext>
            </a:extLst>
          </p:cNvPr>
          <p:cNvSpPr/>
          <p:nvPr/>
        </p:nvSpPr>
        <p:spPr>
          <a:xfrm>
            <a:off x="3377045" y="3356265"/>
            <a:ext cx="301337" cy="185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Bükülü 12">
            <a:extLst>
              <a:ext uri="{FF2B5EF4-FFF2-40B4-BE49-F238E27FC236}">
                <a16:creationId xmlns:a16="http://schemas.microsoft.com/office/drawing/2014/main" id="{D1D6E3B3-C880-FA15-D013-5E0A32FC8718}"/>
              </a:ext>
            </a:extLst>
          </p:cNvPr>
          <p:cNvSpPr/>
          <p:nvPr/>
        </p:nvSpPr>
        <p:spPr>
          <a:xfrm>
            <a:off x="6251940" y="2712026"/>
            <a:ext cx="533324" cy="5455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4" name="Ok: Bükülü 13">
            <a:extLst>
              <a:ext uri="{FF2B5EF4-FFF2-40B4-BE49-F238E27FC236}">
                <a16:creationId xmlns:a16="http://schemas.microsoft.com/office/drawing/2014/main" id="{01024B4C-934C-64BE-644D-59590ABD7A4F}"/>
              </a:ext>
            </a:extLst>
          </p:cNvPr>
          <p:cNvSpPr/>
          <p:nvPr/>
        </p:nvSpPr>
        <p:spPr>
          <a:xfrm flipV="1">
            <a:off x="6251940" y="3457299"/>
            <a:ext cx="533324" cy="5455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C8F06E4-6381-CF2E-B40B-F5F29909DD20}"/>
              </a:ext>
            </a:extLst>
          </p:cNvPr>
          <p:cNvSpPr/>
          <p:nvPr/>
        </p:nvSpPr>
        <p:spPr>
          <a:xfrm>
            <a:off x="6942432" y="2600324"/>
            <a:ext cx="2765916" cy="5247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200" dirty="0"/>
              <a:t>El tırnağında 6 hafta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C6AFC705-D5C7-3938-D2C2-B968BB2F9599}"/>
              </a:ext>
            </a:extLst>
          </p:cNvPr>
          <p:cNvSpPr/>
          <p:nvPr/>
        </p:nvSpPr>
        <p:spPr>
          <a:xfrm>
            <a:off x="6942432" y="3592657"/>
            <a:ext cx="2881221" cy="5455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100" dirty="0"/>
              <a:t>Ayak tırnağında12 hafta 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6396ACC8-2B3E-059B-4214-D108D508C63D}"/>
              </a:ext>
            </a:extLst>
          </p:cNvPr>
          <p:cNvSpPr/>
          <p:nvPr/>
        </p:nvSpPr>
        <p:spPr>
          <a:xfrm>
            <a:off x="3777899" y="5238518"/>
            <a:ext cx="2374524" cy="4237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Haftada 250 mg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278D2497-198D-484C-2CBC-59B548AFABE3}"/>
              </a:ext>
            </a:extLst>
          </p:cNvPr>
          <p:cNvSpPr/>
          <p:nvPr/>
        </p:nvSpPr>
        <p:spPr>
          <a:xfrm>
            <a:off x="3373882" y="5379422"/>
            <a:ext cx="301337" cy="185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k: Bükülü 19">
            <a:extLst>
              <a:ext uri="{FF2B5EF4-FFF2-40B4-BE49-F238E27FC236}">
                <a16:creationId xmlns:a16="http://schemas.microsoft.com/office/drawing/2014/main" id="{1E5FBB5D-14EC-6305-0FE9-854D4D65A87E}"/>
              </a:ext>
            </a:extLst>
          </p:cNvPr>
          <p:cNvSpPr/>
          <p:nvPr/>
        </p:nvSpPr>
        <p:spPr>
          <a:xfrm>
            <a:off x="6281659" y="4802719"/>
            <a:ext cx="533324" cy="5455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D1193C8A-F778-EF1D-EAFB-A35BE4D5E37E}"/>
              </a:ext>
            </a:extLst>
          </p:cNvPr>
          <p:cNvSpPr/>
          <p:nvPr/>
        </p:nvSpPr>
        <p:spPr>
          <a:xfrm>
            <a:off x="6942432" y="4547848"/>
            <a:ext cx="2315868" cy="7372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200" dirty="0"/>
              <a:t>El tırnağında </a:t>
            </a:r>
          </a:p>
          <a:p>
            <a:pPr algn="ctr"/>
            <a:r>
              <a:rPr lang="tr-TR" sz="2200" dirty="0"/>
              <a:t>12-16 hafta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9C575F0F-5E3A-6BF4-E8AF-E27865170BE5}"/>
              </a:ext>
            </a:extLst>
          </p:cNvPr>
          <p:cNvSpPr/>
          <p:nvPr/>
        </p:nvSpPr>
        <p:spPr>
          <a:xfrm>
            <a:off x="6946303" y="5694785"/>
            <a:ext cx="2315868" cy="7372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200" dirty="0"/>
              <a:t>Ayak tırnağında 18-26 hafta</a:t>
            </a:r>
          </a:p>
        </p:txBody>
      </p:sp>
      <p:sp>
        <p:nvSpPr>
          <p:cNvPr id="23" name="Ok: Bükülü 22">
            <a:extLst>
              <a:ext uri="{FF2B5EF4-FFF2-40B4-BE49-F238E27FC236}">
                <a16:creationId xmlns:a16="http://schemas.microsoft.com/office/drawing/2014/main" id="{D1629337-3F13-E81A-374E-BAEE3DA4F0EC}"/>
              </a:ext>
            </a:extLst>
          </p:cNvPr>
          <p:cNvSpPr/>
          <p:nvPr/>
        </p:nvSpPr>
        <p:spPr>
          <a:xfrm flipV="1">
            <a:off x="6319451" y="5540198"/>
            <a:ext cx="533324" cy="5455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5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ECCBA7-A331-2B2C-9FE4-62D005AD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dirty="0" err="1"/>
              <a:t>Tinea</a:t>
            </a:r>
            <a:r>
              <a:rPr lang="tr-TR" sz="4600" dirty="0"/>
              <a:t> </a:t>
            </a:r>
            <a:r>
              <a:rPr lang="tr-TR" sz="4600" dirty="0" err="1"/>
              <a:t>ungium</a:t>
            </a:r>
            <a:endParaRPr lang="tr-TR" sz="4600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E96EB83-4B0B-2725-DB11-C9AA064098C1}"/>
              </a:ext>
            </a:extLst>
          </p:cNvPr>
          <p:cNvSpPr/>
          <p:nvPr/>
        </p:nvSpPr>
        <p:spPr>
          <a:xfrm>
            <a:off x="4416651" y="1347612"/>
            <a:ext cx="2731911" cy="747065"/>
          </a:xfrm>
          <a:prstGeom prst="roundRect">
            <a:avLst/>
          </a:prstGeom>
          <a:gradFill>
            <a:gsLst>
              <a:gs pos="48000">
                <a:schemeClr val="accent4">
                  <a:lumMod val="75000"/>
                </a:schemeClr>
              </a:gs>
              <a:gs pos="54000">
                <a:schemeClr val="accent5">
                  <a:lumMod val="75000"/>
                </a:schemeClr>
              </a:gs>
            </a:gsLst>
            <a:lin ang="0" scaled="0"/>
          </a:gradFill>
          <a:ln cmpd="dbl">
            <a:solidFill>
              <a:schemeClr val="accent1">
                <a:shade val="50000"/>
                <a:alpha val="95000"/>
              </a:schemeClr>
            </a:solidFill>
            <a:round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İTRAKONAZOL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4E7A4F-6358-9540-B55B-F7E2D3442F30}"/>
              </a:ext>
            </a:extLst>
          </p:cNvPr>
          <p:cNvSpPr txBox="1"/>
          <p:nvPr/>
        </p:nvSpPr>
        <p:spPr>
          <a:xfrm>
            <a:off x="5071676" y="451887"/>
            <a:ext cx="3519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- Tedavi 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30EDBE8-BE6E-075A-028B-C6BE8F85BCE1}"/>
              </a:ext>
            </a:extLst>
          </p:cNvPr>
          <p:cNvSpPr/>
          <p:nvPr/>
        </p:nvSpPr>
        <p:spPr>
          <a:xfrm>
            <a:off x="1963904" y="2482340"/>
            <a:ext cx="2223911" cy="62544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300" dirty="0"/>
              <a:t>Sürekli tedavi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56FAAA3-C4B0-7E2B-325F-93AF3D3B5CE8}"/>
              </a:ext>
            </a:extLst>
          </p:cNvPr>
          <p:cNvSpPr/>
          <p:nvPr/>
        </p:nvSpPr>
        <p:spPr>
          <a:xfrm>
            <a:off x="7206182" y="2482340"/>
            <a:ext cx="2819944" cy="60325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300" dirty="0" err="1"/>
              <a:t>Pulse</a:t>
            </a:r>
            <a:r>
              <a:rPr lang="tr-TR" sz="2300" dirty="0"/>
              <a:t> tedavi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7AB521AF-1FDA-0746-D016-DB355F5B19CD}"/>
              </a:ext>
            </a:extLst>
          </p:cNvPr>
          <p:cNvSpPr/>
          <p:nvPr/>
        </p:nvSpPr>
        <p:spPr>
          <a:xfrm>
            <a:off x="2024967" y="3393914"/>
            <a:ext cx="259644" cy="95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id="{21A62AED-446B-3DB2-1492-065447C94063}"/>
              </a:ext>
            </a:extLst>
          </p:cNvPr>
          <p:cNvSpPr/>
          <p:nvPr/>
        </p:nvSpPr>
        <p:spPr>
          <a:xfrm>
            <a:off x="3625195" y="3393914"/>
            <a:ext cx="259644" cy="95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1D2DA43-4F9E-3730-F50B-7CBE83FBDF43}"/>
              </a:ext>
            </a:extLst>
          </p:cNvPr>
          <p:cNvSpPr/>
          <p:nvPr/>
        </p:nvSpPr>
        <p:spPr>
          <a:xfrm>
            <a:off x="1129553" y="4583288"/>
            <a:ext cx="1668703" cy="145228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El tırnağında </a:t>
            </a:r>
          </a:p>
          <a:p>
            <a:pPr algn="ctr"/>
            <a:r>
              <a:rPr lang="tr-TR" dirty="0"/>
              <a:t>6 hafta günde 200 mg 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56DE134-9F22-BC2A-0E29-CB19852F6893}"/>
              </a:ext>
            </a:extLst>
          </p:cNvPr>
          <p:cNvSpPr/>
          <p:nvPr/>
        </p:nvSpPr>
        <p:spPr>
          <a:xfrm>
            <a:off x="3006365" y="4603506"/>
            <a:ext cx="1756949" cy="145228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Ayak tırnağında 12 hafta günde 200 mg 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3A791B5-B707-EC15-AF37-B60FEE4E82ED}"/>
              </a:ext>
            </a:extLst>
          </p:cNvPr>
          <p:cNvSpPr/>
          <p:nvPr/>
        </p:nvSpPr>
        <p:spPr>
          <a:xfrm>
            <a:off x="6077724" y="4674562"/>
            <a:ext cx="2256917" cy="1469941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El tırnağında 2 ay boyunca ayda 1 hafta günde 2*200 mg 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195B6C7-FF49-F445-4732-49C7C6C9B528}"/>
              </a:ext>
            </a:extLst>
          </p:cNvPr>
          <p:cNvSpPr/>
          <p:nvPr/>
        </p:nvSpPr>
        <p:spPr>
          <a:xfrm>
            <a:off x="8805530" y="4674562"/>
            <a:ext cx="2256917" cy="149213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Ayak tırnağında 3 ay boyunca ayda 1 hafta günde 2*200 mg  </a:t>
            </a:r>
          </a:p>
        </p:txBody>
      </p:sp>
      <p:sp>
        <p:nvSpPr>
          <p:cNvPr id="18" name="Ok: Aşağı 17">
            <a:extLst>
              <a:ext uri="{FF2B5EF4-FFF2-40B4-BE49-F238E27FC236}">
                <a16:creationId xmlns:a16="http://schemas.microsoft.com/office/drawing/2014/main" id="{75290DB2-7AC6-945D-463A-D06EBF56F1F4}"/>
              </a:ext>
            </a:extLst>
          </p:cNvPr>
          <p:cNvSpPr/>
          <p:nvPr/>
        </p:nvSpPr>
        <p:spPr>
          <a:xfrm>
            <a:off x="9570774" y="3386703"/>
            <a:ext cx="259644" cy="95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k: Aşağı 18">
            <a:extLst>
              <a:ext uri="{FF2B5EF4-FFF2-40B4-BE49-F238E27FC236}">
                <a16:creationId xmlns:a16="http://schemas.microsoft.com/office/drawing/2014/main" id="{E918D63C-5BEA-C033-E10C-6F7B4DE1E8CC}"/>
              </a:ext>
            </a:extLst>
          </p:cNvPr>
          <p:cNvSpPr/>
          <p:nvPr/>
        </p:nvSpPr>
        <p:spPr>
          <a:xfrm>
            <a:off x="7426231" y="3394952"/>
            <a:ext cx="259644" cy="95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149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C9B9AB-021C-B30C-F6CA-1E3BC0FA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Tinea</a:t>
            </a:r>
            <a:r>
              <a:rPr lang="tr-TR" dirty="0"/>
              <a:t> </a:t>
            </a:r>
            <a:r>
              <a:rPr lang="tr-TR" dirty="0" err="1"/>
              <a:t>manuum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1EBA54-1786-D801-422C-D13EF592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040" y="1798725"/>
            <a:ext cx="9376877" cy="4676890"/>
          </a:xfrm>
        </p:spPr>
        <p:txBody>
          <a:bodyPr>
            <a:normAutofit/>
          </a:bodyPr>
          <a:lstStyle/>
          <a:p>
            <a:pPr algn="l">
              <a:spcAft>
                <a:spcPts val="1200"/>
              </a:spcAft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Elde gelişen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dermatofitoz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.</a:t>
            </a:r>
          </a:p>
          <a:p>
            <a:pPr algn="l"/>
            <a:r>
              <a:rPr lang="tr-TR" sz="2400" b="0" i="0" dirty="0">
                <a:solidFill>
                  <a:srgbClr val="232323"/>
                </a:solidFill>
                <a:effectLst/>
              </a:rPr>
              <a:t>Hastalar avuç içinde </a:t>
            </a:r>
            <a:r>
              <a:rPr lang="tr-TR" sz="2400" b="1" i="0" dirty="0" err="1">
                <a:solidFill>
                  <a:srgbClr val="232323"/>
                </a:solidFill>
                <a:effectLst/>
              </a:rPr>
              <a:t>hiperkeratotik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 döküntü </a:t>
            </a:r>
          </a:p>
          <a:p>
            <a:pPr marL="0" indent="0" algn="l">
              <a:buNone/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veya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dorsal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elde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corporise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benzer </a:t>
            </a:r>
          </a:p>
          <a:p>
            <a:pPr marL="0" indent="0" algn="l">
              <a:spcAft>
                <a:spcPts val="1800"/>
              </a:spcAft>
              <a:buNone/>
            </a:pPr>
            <a:r>
              <a:rPr lang="tr-TR" sz="2400" b="1" i="0" dirty="0">
                <a:solidFill>
                  <a:srgbClr val="232323"/>
                </a:solidFill>
                <a:effectLst/>
              </a:rPr>
              <a:t>anüler plaklar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ile başvururlar.</a:t>
            </a:r>
          </a:p>
          <a:p>
            <a:pPr algn="l">
              <a:spcAft>
                <a:spcPts val="1800"/>
              </a:spcAft>
            </a:pPr>
            <a:r>
              <a:rPr lang="tr-TR" sz="24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manuum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genellikle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pedis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ile birlikte ortaya çıkar ve sıklıkla tek taraflıdır </a:t>
            </a:r>
          </a:p>
          <a:p>
            <a:pPr algn="l">
              <a:spcAft>
                <a:spcPts val="1200"/>
              </a:spcAft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Tedavi yaklaşımı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pedise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benzer.</a:t>
            </a:r>
          </a:p>
          <a:p>
            <a:endParaRPr lang="tr-TR" sz="2300" dirty="0"/>
          </a:p>
        </p:txBody>
      </p:sp>
      <p:pic>
        <p:nvPicPr>
          <p:cNvPr id="5" name="Resim 4" descr="kişi, el içeren bir resim&#10;&#10;Açıklama otomatik olarak oluşturuldu">
            <a:extLst>
              <a:ext uri="{FF2B5EF4-FFF2-40B4-BE49-F238E27FC236}">
                <a16:creationId xmlns:a16="http://schemas.microsoft.com/office/drawing/2014/main" id="{00FB331B-FFB0-3D38-FD1F-7BDEDDD7F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20" y="456326"/>
            <a:ext cx="4606076" cy="31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0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1D1967-2707-0CF9-A45B-622FDC37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200" i="0" dirty="0" err="1">
                <a:solidFill>
                  <a:srgbClr val="353535"/>
                </a:solidFill>
                <a:effectLst/>
              </a:rPr>
              <a:t>Dermatofitozlar</a:t>
            </a:r>
            <a:r>
              <a:rPr lang="tr-TR" sz="4200" i="0" dirty="0">
                <a:solidFill>
                  <a:srgbClr val="353535"/>
                </a:solidFill>
                <a:effectLst/>
              </a:rPr>
              <a:t> - </a:t>
            </a:r>
            <a:r>
              <a:rPr lang="tr-TR" sz="3800" i="0" dirty="0">
                <a:solidFill>
                  <a:srgbClr val="353535"/>
                </a:solidFill>
                <a:effectLst/>
              </a:rPr>
              <a:t>KOMPLİKASYONLAR</a:t>
            </a:r>
            <a:endParaRPr lang="tr-TR" sz="3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05F06C-D882-231D-4E35-7FDE63F6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64255"/>
            <a:ext cx="10178322" cy="4115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tr-TR" sz="2800" b="1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800" b="1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800" b="1" i="0" dirty="0" err="1">
                <a:solidFill>
                  <a:srgbClr val="232323"/>
                </a:solidFill>
                <a:effectLst/>
              </a:rPr>
              <a:t>incognito</a:t>
            </a:r>
            <a:endParaRPr lang="tr-TR" sz="2800" b="1" i="0" dirty="0">
              <a:solidFill>
                <a:srgbClr val="232323"/>
              </a:solidFill>
              <a:effectLst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enfeksiyonlarının uygunsuz kortikosteroid kullanımı nedeniyle gelişen durumdur.</a:t>
            </a:r>
          </a:p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Topikal kortikosteroidlerin lokal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immünosüpresif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etkileri,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dermatofit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enfeksiyonlarını şiddetlendirebilir ve klinik bulguları değiştirerek tanıyı zorlaştırabilir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Klinikte azalmış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eritem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ve pullanma veya iyi tanımlanmış bir sınırın kaybı olarak karşımıza çıkabilir.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1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E22B62-6234-2751-FF32-ED78636FB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539" y="602515"/>
            <a:ext cx="6622920" cy="1328081"/>
          </a:xfrm>
        </p:spPr>
        <p:txBody>
          <a:bodyPr>
            <a:normAutofit/>
          </a:bodyPr>
          <a:lstStyle/>
          <a:p>
            <a:r>
              <a:rPr lang="tr-TR" sz="4000" b="1" dirty="0" err="1">
                <a:latin typeface="+mn-lt"/>
              </a:rPr>
              <a:t>Tinea</a:t>
            </a:r>
            <a:r>
              <a:rPr lang="tr-TR" sz="4000" b="1" dirty="0">
                <a:latin typeface="+mn-lt"/>
              </a:rPr>
              <a:t> </a:t>
            </a:r>
            <a:r>
              <a:rPr lang="tr-TR" sz="4000" b="1" dirty="0" err="1">
                <a:latin typeface="+mn-lt"/>
              </a:rPr>
              <a:t>incognito</a:t>
            </a:r>
            <a:endParaRPr lang="tr-TR" sz="4000" b="1" dirty="0">
              <a:latin typeface="+mn-lt"/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5048AE-64D4-7BC3-B674-7882BDBD7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8573" y="1683170"/>
            <a:ext cx="3674530" cy="4927403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1F7B009-EDF4-96BE-F74B-8CE426CEA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909" y="2597143"/>
            <a:ext cx="4342483" cy="32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286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63BA7C-0CFB-33CF-B058-F00B5A109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785769"/>
            <a:ext cx="10178322" cy="468984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Ek olarak, topikal kortikosteroid kullanımı, enfeksiyonun </a:t>
            </a:r>
            <a:r>
              <a:rPr lang="tr-TR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kıl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folikülü ve </a:t>
            </a:r>
            <a:r>
              <a:rPr lang="tr-TR" sz="2400" b="0" i="0" u="sng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dermise</a:t>
            </a:r>
            <a:endParaRPr lang="tr-TR" sz="2400" b="0" i="0" u="sng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yayılmasını destekleyerek oral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antifungal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tedavi gerektiren 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Majocchi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granülomu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ile sonuçlanabilir. Benzer şekilde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tr-TR" sz="240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immunsupresif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hastalarda da epidermal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dermatofit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enfeksiyonları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Majocchi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granülomuna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İlerleyebilir.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 descr="kırmızı içeren bir resim&#10;&#10;Açıklama otomatik olarak oluşturuldu">
            <a:extLst>
              <a:ext uri="{FF2B5EF4-FFF2-40B4-BE49-F238E27FC236}">
                <a16:creationId xmlns:a16="http://schemas.microsoft.com/office/drawing/2014/main" id="{74B82FA1-6F4B-6B25-B7EC-97AC7E80E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75" y="3277901"/>
            <a:ext cx="4580725" cy="3580099"/>
          </a:xfrm>
          <a:prstGeom prst="rect">
            <a:avLst/>
          </a:prstGeom>
        </p:spPr>
      </p:pic>
      <p:sp>
        <p:nvSpPr>
          <p:cNvPr id="10" name="Başlık 1">
            <a:extLst>
              <a:ext uri="{FF2B5EF4-FFF2-40B4-BE49-F238E27FC236}">
                <a16:creationId xmlns:a16="http://schemas.microsoft.com/office/drawing/2014/main" id="{756E4A7B-1947-3658-81BB-432C9F54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tr-TR" sz="4200" i="0" dirty="0" err="1">
                <a:solidFill>
                  <a:srgbClr val="353535"/>
                </a:solidFill>
                <a:effectLst/>
              </a:rPr>
              <a:t>Dermatofitozlar</a:t>
            </a:r>
            <a:r>
              <a:rPr lang="tr-TR" sz="4200" i="0" dirty="0">
                <a:solidFill>
                  <a:srgbClr val="353535"/>
                </a:solidFill>
                <a:effectLst/>
              </a:rPr>
              <a:t> - </a:t>
            </a:r>
            <a:r>
              <a:rPr lang="tr-TR" sz="3800" i="0" dirty="0">
                <a:solidFill>
                  <a:srgbClr val="353535"/>
                </a:solidFill>
                <a:effectLst/>
              </a:rPr>
              <a:t>KOMPLİKASYONLAR</a:t>
            </a:r>
            <a:endParaRPr lang="tr-TR" sz="3800" dirty="0"/>
          </a:p>
        </p:txBody>
      </p:sp>
    </p:spTree>
    <p:extLst>
      <p:ext uri="{BB962C8B-B14F-4D97-AF65-F5344CB8AC3E}">
        <p14:creationId xmlns:p14="http://schemas.microsoft.com/office/powerpoint/2010/main" val="827935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1A3AE4-EE62-6558-38BC-C509EF25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667434"/>
            <a:ext cx="10178322" cy="51143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İd reaksiyonu (</a:t>
            </a:r>
            <a:r>
              <a:rPr lang="tr-TR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dermatofitid</a:t>
            </a:r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Mantarların kendisi veya parçalanma ürünlerinin antijenik özelliğine karşı gelişen </a:t>
            </a:r>
            <a:r>
              <a:rPr lang="tr-TR" sz="2400" dirty="0">
                <a:solidFill>
                  <a:schemeClr val="accent5">
                    <a:lumMod val="75000"/>
                  </a:schemeClr>
                </a:solidFill>
              </a:rPr>
              <a:t>geç tip hipersensitivite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reaksiyonu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Sıklıkla ellerde kaşıntılı </a:t>
            </a:r>
            <a:r>
              <a:rPr lang="tr-TR" sz="2400" dirty="0" err="1">
                <a:solidFill>
                  <a:schemeClr val="accent5">
                    <a:lumMod val="75000"/>
                  </a:schemeClr>
                </a:solidFill>
              </a:rPr>
              <a:t>papüloveziküler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lezyonlar,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Lezyon asıl enfeksiyon bölgesinden uzakta </a:t>
            </a:r>
          </a:p>
          <a:p>
            <a:pPr algn="l">
              <a:lnSpc>
                <a:spcPct val="90000"/>
              </a:lnSpc>
            </a:pP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Dermatofit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enfeksiyonu iyileşince kendiliğinden 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kaybolur.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2126B00-070E-4FCB-9156-51460CA6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37" y="3557422"/>
            <a:ext cx="4403464" cy="3311335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03ACF046-43FE-3C67-35AC-AB0BEDEEB3DE}"/>
              </a:ext>
            </a:extLst>
          </p:cNvPr>
          <p:cNvSpPr txBox="1">
            <a:spLocks/>
          </p:cNvSpPr>
          <p:nvPr/>
        </p:nvSpPr>
        <p:spPr>
          <a:xfrm>
            <a:off x="1265182" y="374230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200" dirty="0" err="1">
                <a:solidFill>
                  <a:srgbClr val="353535"/>
                </a:solidFill>
              </a:rPr>
              <a:t>Dermatofitozlar</a:t>
            </a:r>
            <a:r>
              <a:rPr lang="tr-TR" sz="4200" dirty="0">
                <a:solidFill>
                  <a:srgbClr val="353535"/>
                </a:solidFill>
              </a:rPr>
              <a:t> - </a:t>
            </a:r>
            <a:r>
              <a:rPr lang="tr-TR" sz="3800" dirty="0">
                <a:solidFill>
                  <a:srgbClr val="353535"/>
                </a:solidFill>
              </a:rPr>
              <a:t>KOMPLİKASYONLAR</a:t>
            </a:r>
            <a:endParaRPr lang="tr-TR" sz="3800" dirty="0"/>
          </a:p>
        </p:txBody>
      </p:sp>
    </p:spTree>
    <p:extLst>
      <p:ext uri="{BB962C8B-B14F-4D97-AF65-F5344CB8AC3E}">
        <p14:creationId xmlns:p14="http://schemas.microsoft.com/office/powerpoint/2010/main" val="4215608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08CCE1-9472-CFDB-537C-49A95A6A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kandidiyazisler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340EAA-C4A4-1A7D-1A74-EBADD959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31980"/>
            <a:ext cx="10178322" cy="4275281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Fırsatçı patojen olan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candidaların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neden olduğu enfeksiyon</a:t>
            </a:r>
          </a:p>
          <a:p>
            <a:pPr>
              <a:spcAft>
                <a:spcPts val="1200"/>
              </a:spcAft>
            </a:pP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İmmunsupresif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hastalar 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Geniş spektrumlu antibiyotik, kortikosteroid kullananlar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Hamilelik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Obezite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Kişisel bakım azlığı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Kombine oral kontraseptifler</a:t>
            </a:r>
          </a:p>
        </p:txBody>
      </p:sp>
    </p:spTree>
    <p:extLst>
      <p:ext uri="{BB962C8B-B14F-4D97-AF65-F5344CB8AC3E}">
        <p14:creationId xmlns:p14="http://schemas.microsoft.com/office/powerpoint/2010/main" val="131205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003C46-B925-3441-392B-5BDD333B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71628"/>
            <a:ext cx="10178322" cy="1492132"/>
          </a:xfrm>
        </p:spPr>
        <p:txBody>
          <a:bodyPr>
            <a:normAutofit/>
          </a:bodyPr>
          <a:lstStyle/>
          <a:p>
            <a:r>
              <a:rPr lang="tr-TR" sz="4600" i="0" dirty="0" err="1">
                <a:solidFill>
                  <a:srgbClr val="232323"/>
                </a:solidFill>
                <a:effectLst/>
              </a:rPr>
              <a:t>Orofaringeal</a:t>
            </a:r>
            <a:r>
              <a:rPr lang="tr-TR" sz="46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600" i="0" dirty="0" err="1">
                <a:solidFill>
                  <a:srgbClr val="232323"/>
                </a:solidFill>
                <a:effectLst/>
              </a:rPr>
              <a:t>kandidiyaz</a:t>
            </a:r>
            <a:endParaRPr lang="tr-TR" sz="4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06388C-284C-17FB-1AA2-5F145049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071" y="1713152"/>
            <a:ext cx="5859127" cy="488128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Genellikle bebeklerde görülen yaygın bir enfeksiyondur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Diğer risk grupları arasında; protez takan yaşlı yetişkinler, baş veya boyuna radyasyon tedavisi uygulanan hastalar,  AIDS’liler, astım veya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rinit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için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inhale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glukokortikoidlerle tedavi edilen hastalar yer alır.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Klinikte yutma sırasında ağrı görülebilir ancak genellikle asemptomatiktir.</a:t>
            </a:r>
          </a:p>
        </p:txBody>
      </p:sp>
      <p:pic>
        <p:nvPicPr>
          <p:cNvPr id="5" name="Resim 4" descr="yüzme, su sporu, kapat içeren bir resim&#10;&#10;Açıklama otomatik olarak oluşturuldu">
            <a:extLst>
              <a:ext uri="{FF2B5EF4-FFF2-40B4-BE49-F238E27FC236}">
                <a16:creationId xmlns:a16="http://schemas.microsoft.com/office/drawing/2014/main" id="{37CD2ED4-F4B1-359B-2382-A5011F711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42" y="3585627"/>
            <a:ext cx="4887558" cy="327237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451F33E-A96D-A96F-AA3A-D6EEF512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49" y="333068"/>
            <a:ext cx="2502946" cy="325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5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D876ED-1FCD-8BA1-8A0B-DD1DE2F6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800" dirty="0"/>
              <a:t>tanı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4D4BE-F8F7-546B-222A-1AA6230E7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Tedaviden önce hastadan mutlaka ayrıntılı bir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anamnez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alınmalı 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Kronik hastalığı olup olmadığı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 ve işyerindeki temasları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Reçeteli veya reçetesiz herhangi bir ilaç alıp almadığı 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Çevresinde benzer semptomlara sahip kişilerin olup olmadığı 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30922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78755D-3A63-2D9E-9A35-75CDC40B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7892322" cy="919290"/>
          </a:xfrm>
        </p:spPr>
        <p:txBody>
          <a:bodyPr>
            <a:normAutofit/>
          </a:bodyPr>
          <a:lstStyle/>
          <a:p>
            <a:r>
              <a:rPr lang="tr-TR" sz="4200" i="0" dirty="0" err="1">
                <a:solidFill>
                  <a:srgbClr val="232323"/>
                </a:solidFill>
                <a:effectLst/>
              </a:rPr>
              <a:t>Orofaringeal</a:t>
            </a:r>
            <a:r>
              <a:rPr lang="tr-TR" sz="42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200" i="0" dirty="0" err="1">
                <a:solidFill>
                  <a:srgbClr val="232323"/>
                </a:solidFill>
                <a:effectLst/>
              </a:rPr>
              <a:t>kandidiyaz</a:t>
            </a:r>
            <a:endParaRPr lang="tr-TR" sz="4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6FD3874-726A-B33B-F020-2AEE82928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302036" cy="359359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tr-TR" sz="26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Hafif pamukçuk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(oral mukozanın &lt;%50'sini içeren ve derin,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eroziv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lezyonların olmaması)          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opikal </a:t>
            </a: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nistatin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klotrimazol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 ila14 gün; 4*1</a:t>
            </a:r>
          </a:p>
          <a:p>
            <a:pPr>
              <a:lnSpc>
                <a:spcPct val="130000"/>
              </a:lnSpc>
              <a:spcAft>
                <a:spcPts val="1800"/>
              </a:spcAft>
            </a:pPr>
            <a:r>
              <a:rPr lang="tr-TR" sz="26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Orta/şiddetli pamukçuk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(ağız mukozasının ≥%50'sini kapsayan veya derin,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eroziv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lezyonların varlığı)          </a:t>
            </a:r>
            <a:r>
              <a:rPr lang="tr-TR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ral flukonazol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ilk gün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6 mg/kg,  ardından 7 ila 14 gün boyunca günde bir kez 3 mg/kg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641FABE-3738-0134-7680-9E36C17AFC38}"/>
              </a:ext>
            </a:extLst>
          </p:cNvPr>
          <p:cNvSpPr txBox="1"/>
          <p:nvPr/>
        </p:nvSpPr>
        <p:spPr>
          <a:xfrm>
            <a:off x="7680959" y="485965"/>
            <a:ext cx="1559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- TEDAVİ</a:t>
            </a:r>
          </a:p>
        </p:txBody>
      </p:sp>
      <p:sp>
        <p:nvSpPr>
          <p:cNvPr id="6" name="Ok: Çentikli Sağ 5">
            <a:extLst>
              <a:ext uri="{FF2B5EF4-FFF2-40B4-BE49-F238E27FC236}">
                <a16:creationId xmlns:a16="http://schemas.microsoft.com/office/drawing/2014/main" id="{DDB984F4-8D87-821E-5E85-72783A7F8F2C}"/>
              </a:ext>
            </a:extLst>
          </p:cNvPr>
          <p:cNvSpPr/>
          <p:nvPr/>
        </p:nvSpPr>
        <p:spPr>
          <a:xfrm>
            <a:off x="2947597" y="2942218"/>
            <a:ext cx="613186" cy="263562"/>
          </a:xfrm>
          <a:prstGeom prst="notched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Çentikli Sağ 6">
            <a:extLst>
              <a:ext uri="{FF2B5EF4-FFF2-40B4-BE49-F238E27FC236}">
                <a16:creationId xmlns:a16="http://schemas.microsoft.com/office/drawing/2014/main" id="{8668BD8F-24D1-DD22-A065-2D480DCA3349}"/>
              </a:ext>
            </a:extLst>
          </p:cNvPr>
          <p:cNvSpPr/>
          <p:nvPr/>
        </p:nvSpPr>
        <p:spPr>
          <a:xfrm>
            <a:off x="4760260" y="4297681"/>
            <a:ext cx="613186" cy="263562"/>
          </a:xfrm>
          <a:prstGeom prst="notched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1557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EAD2E2-B36F-0557-023B-FCECE6114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Candidal</a:t>
            </a:r>
            <a:r>
              <a:rPr lang="tr-TR" dirty="0"/>
              <a:t> </a:t>
            </a:r>
            <a:r>
              <a:rPr lang="tr-TR" dirty="0" err="1"/>
              <a:t>intertrigo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2D3C9F-DD90-AF9A-5164-AC4D314A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935914"/>
            <a:ext cx="10178322" cy="592208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tr-TR" sz="2400" dirty="0"/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İntertrigo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nem, sürtünme ve havalandırma eksikliği sonucu birbirine yakın iki cilt yüzeyinde(</a:t>
            </a:r>
            <a:r>
              <a:rPr lang="tr-TR" sz="240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axiller</a:t>
            </a:r>
            <a:r>
              <a:rPr lang="tr-TR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400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inguinal</a:t>
            </a:r>
            <a:r>
              <a:rPr lang="tr-TR" sz="24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meme altı ve avuç içi katlantı bölgelerinde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meydana gelen yüzeysel bir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enflamatuar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dermatittir.</a:t>
            </a:r>
          </a:p>
          <a:p>
            <a:pPr>
              <a:lnSpc>
                <a:spcPct val="60000"/>
              </a:lnSpc>
              <a:spcAft>
                <a:spcPts val="1200"/>
              </a:spcAft>
            </a:pPr>
            <a:r>
              <a:rPr lang="tr-TR" sz="2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Aşırı sürtünme ve iltihaplanma cilt </a:t>
            </a:r>
          </a:p>
          <a:p>
            <a:pPr marL="0" indent="0">
              <a:lnSpc>
                <a:spcPct val="60000"/>
              </a:lnSpc>
              <a:spcAft>
                <a:spcPts val="1200"/>
              </a:spcAft>
              <a:buNone/>
            </a:pPr>
            <a:r>
              <a:rPr lang="tr-TR" sz="2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bozulmasına neden olup mantar ve </a:t>
            </a:r>
          </a:p>
          <a:p>
            <a:pPr marL="0" indent="0">
              <a:lnSpc>
                <a:spcPct val="60000"/>
              </a:lnSpc>
              <a:spcAft>
                <a:spcPts val="1200"/>
              </a:spcAft>
              <a:buNone/>
            </a:pPr>
            <a:r>
              <a:rPr lang="tr-TR" sz="2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bakteriyel enfeksiyonlar için bir giriş </a:t>
            </a:r>
          </a:p>
          <a:p>
            <a:pPr marL="0" indent="0">
              <a:lnSpc>
                <a:spcPct val="60000"/>
              </a:lnSpc>
              <a:spcAft>
                <a:spcPts val="1200"/>
              </a:spcAft>
              <a:buNone/>
            </a:pPr>
            <a:r>
              <a:rPr lang="tr-TR" sz="24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noktası oluşturabilir.</a:t>
            </a:r>
          </a:p>
          <a:p>
            <a:pPr>
              <a:lnSpc>
                <a:spcPct val="70000"/>
              </a:lnSpc>
              <a:spcAft>
                <a:spcPts val="1200"/>
              </a:spcAft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Klinikte kıvrım yerlerinde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satellite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papül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ve </a:t>
            </a:r>
          </a:p>
          <a:p>
            <a:pPr marL="0" indent="0">
              <a:lnSpc>
                <a:spcPct val="70000"/>
              </a:lnSpc>
              <a:spcAft>
                <a:spcPts val="1200"/>
              </a:spcAft>
              <a:buNone/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püstüllerin varlığı </a:t>
            </a:r>
            <a:r>
              <a:rPr lang="tr-TR" sz="2400" b="1" i="0" dirty="0" err="1">
                <a:solidFill>
                  <a:srgbClr val="232323"/>
                </a:solidFill>
                <a:effectLst/>
              </a:rPr>
              <a:t>candidal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1" i="0" dirty="0" err="1">
                <a:solidFill>
                  <a:srgbClr val="232323"/>
                </a:solidFill>
                <a:effectLst/>
              </a:rPr>
              <a:t>intertrigo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tanısına</a:t>
            </a:r>
          </a:p>
          <a:p>
            <a:pPr marL="0" indent="0">
              <a:lnSpc>
                <a:spcPct val="70000"/>
              </a:lnSpc>
              <a:spcAft>
                <a:spcPts val="1200"/>
              </a:spcAft>
              <a:buNone/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 yönlendirir.</a:t>
            </a:r>
            <a:endParaRPr lang="tr-TR" sz="2400" dirty="0"/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endParaRPr lang="tr-TR" sz="2400" b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endParaRPr lang="tr-TR" sz="2400" b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endParaRPr lang="tr-TR" sz="2400" b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7" name="Resim 6" descr="kozmetik, kapat içeren bir resim&#10;&#10;Açıklama otomatik olarak oluşturuldu">
            <a:extLst>
              <a:ext uri="{FF2B5EF4-FFF2-40B4-BE49-F238E27FC236}">
                <a16:creationId xmlns:a16="http://schemas.microsoft.com/office/drawing/2014/main" id="{9420D58F-336C-512F-D6B2-D81905E2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1" y="3130864"/>
            <a:ext cx="5199529" cy="372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31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66D668-D523-A4A9-1BF6-F003F3F5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511" y="403901"/>
            <a:ext cx="7171560" cy="822471"/>
          </a:xfrm>
        </p:spPr>
        <p:txBody>
          <a:bodyPr>
            <a:normAutofit/>
          </a:bodyPr>
          <a:lstStyle/>
          <a:p>
            <a:r>
              <a:rPr lang="tr-TR" sz="4200" dirty="0" err="1"/>
              <a:t>Candidal</a:t>
            </a:r>
            <a:r>
              <a:rPr lang="tr-TR" sz="4200" dirty="0"/>
              <a:t> </a:t>
            </a:r>
            <a:r>
              <a:rPr lang="tr-TR" sz="4200" dirty="0" err="1"/>
              <a:t>intertrigo</a:t>
            </a:r>
            <a:endParaRPr lang="tr-TR" sz="4200" dirty="0"/>
          </a:p>
        </p:txBody>
      </p:sp>
      <p:pic>
        <p:nvPicPr>
          <p:cNvPr id="4" name="İçerik Yer Tutucusu 3" descr="kişi, iç mekan, kapat içeren bir resim&#10;&#10;Açıklama otomatik olarak oluşturuldu">
            <a:extLst>
              <a:ext uri="{FF2B5EF4-FFF2-40B4-BE49-F238E27FC236}">
                <a16:creationId xmlns:a16="http://schemas.microsoft.com/office/drawing/2014/main" id="{AFAB8537-592F-D814-6663-29030B56C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703176"/>
            <a:ext cx="5486400" cy="4119788"/>
          </a:xfrm>
          <a:prstGeom prst="rect">
            <a:avLst/>
          </a:prstGeom>
        </p:spPr>
      </p:pic>
      <p:pic>
        <p:nvPicPr>
          <p:cNvPr id="5" name="Resim 4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B1F687C9-5226-B95A-64E0-1411C418D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317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0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C246A8-4CFD-27B2-3812-BB118333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6461555" cy="897775"/>
          </a:xfrm>
        </p:spPr>
        <p:txBody>
          <a:bodyPr>
            <a:normAutofit/>
          </a:bodyPr>
          <a:lstStyle/>
          <a:p>
            <a:r>
              <a:rPr lang="tr-TR" sz="4200" dirty="0" err="1"/>
              <a:t>Candidal</a:t>
            </a:r>
            <a:r>
              <a:rPr lang="tr-TR" sz="4200" dirty="0"/>
              <a:t> </a:t>
            </a:r>
            <a:r>
              <a:rPr lang="tr-TR" sz="4200" dirty="0" err="1"/>
              <a:t>intertrigo</a:t>
            </a:r>
            <a:endParaRPr lang="tr-TR" sz="4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5AAF8C-7D57-BE9E-2DAE-381A55A47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967023"/>
            <a:ext cx="10178322" cy="433808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rgbClr val="09142A"/>
                </a:solidFill>
                <a:effectLst/>
              </a:rPr>
              <a:t>Tedavide öncelik topikal </a:t>
            </a:r>
            <a:r>
              <a:rPr lang="tr-TR" sz="2400" b="0" i="0" dirty="0" err="1">
                <a:solidFill>
                  <a:srgbClr val="09142A"/>
                </a:solidFill>
                <a:effectLst/>
              </a:rPr>
              <a:t>antifungaller</a:t>
            </a:r>
            <a:r>
              <a:rPr lang="tr-TR" sz="2400" dirty="0" err="1">
                <a:solidFill>
                  <a:srgbClr val="09142A"/>
                </a:solidFill>
              </a:rPr>
              <a:t>dir</a:t>
            </a:r>
            <a:r>
              <a:rPr lang="tr-TR" sz="2400" dirty="0">
                <a:solidFill>
                  <a:srgbClr val="09142A"/>
                </a:solidFill>
              </a:rPr>
              <a:t>.</a:t>
            </a:r>
            <a:endParaRPr lang="tr-TR" sz="2400" b="0" i="0" dirty="0">
              <a:solidFill>
                <a:srgbClr val="09142A"/>
              </a:solidFill>
              <a:effectLst/>
            </a:endParaRPr>
          </a:p>
          <a:p>
            <a:pPr>
              <a:spcAft>
                <a:spcPts val="12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Nistatin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sadece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kandidal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intertrigo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için etkilidir. 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Hem </a:t>
            </a:r>
            <a:r>
              <a:rPr lang="tr-TR" sz="2400" b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Candida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 hem de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dermatofit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enfeksiyonlarında 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klotrimazol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ketokonazol, 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oksikonazol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(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Oxistat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) veya </a:t>
            </a:r>
            <a:r>
              <a:rPr lang="tr-TR" sz="2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ekonazol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kullanılabilir . </a:t>
            </a:r>
          </a:p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Topikal tedaviler, döküntü düzelene kadar </a:t>
            </a:r>
            <a:r>
              <a:rPr lang="tr-TR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günde iki kez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uygulanır. </a:t>
            </a:r>
          </a:p>
          <a:p>
            <a:pPr>
              <a:spcAft>
                <a:spcPts val="12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Dirençli mantar enfeksiyonlarında yedi gün süreyle günde 100 ila 200 mg 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flukonazol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kullanılabilir.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8F77DC7-0CA8-1ACD-ADF9-8992535720A0}"/>
              </a:ext>
            </a:extLst>
          </p:cNvPr>
          <p:cNvSpPr txBox="1"/>
          <p:nvPr/>
        </p:nvSpPr>
        <p:spPr>
          <a:xfrm>
            <a:off x="6605193" y="440260"/>
            <a:ext cx="17104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-TEDAVİ</a:t>
            </a:r>
          </a:p>
        </p:txBody>
      </p:sp>
    </p:spTree>
    <p:extLst>
      <p:ext uri="{BB962C8B-B14F-4D97-AF65-F5344CB8AC3E}">
        <p14:creationId xmlns:p14="http://schemas.microsoft.com/office/powerpoint/2010/main" val="1682499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291304-3DC3-455A-7FC6-5DB77684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600" i="0" dirty="0" err="1">
                <a:solidFill>
                  <a:srgbClr val="232323"/>
                </a:solidFill>
                <a:effectLst/>
              </a:rPr>
              <a:t>Vulvovajinit</a:t>
            </a:r>
            <a:r>
              <a:rPr lang="tr-TR" sz="4600" i="0" dirty="0">
                <a:solidFill>
                  <a:srgbClr val="232323"/>
                </a:solidFill>
                <a:effectLst/>
              </a:rPr>
              <a:t> </a:t>
            </a:r>
            <a:endParaRPr lang="tr-TR" sz="4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837622-EF5E-3D8F-9F16-18ECC733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292" y="1594884"/>
            <a:ext cx="6286806" cy="488073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Çoğu zaman, oral kontraseptif kullanımı ve hamilelik gibi artan östrojen seviyeleri ile ilişkili durumlarda ortaya çıkar. 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lukokortikoidler,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diabetes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mellitus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HIV enfeksiyonu, rahim içi araçlar ve diyafram kullanımı da risk faktörleridir. </a:t>
            </a:r>
          </a:p>
          <a:p>
            <a:pPr>
              <a:spcAft>
                <a:spcPts val="1800"/>
              </a:spcAft>
            </a:pPr>
            <a:r>
              <a:rPr lang="tr-TR" sz="2400" b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Candida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 </a:t>
            </a: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vulvovaginitis'in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klinik belirtileri öncelikle </a:t>
            </a:r>
            <a:r>
              <a:rPr lang="tr-TR" sz="2400" b="0" i="0" dirty="0">
                <a:solidFill>
                  <a:srgbClr val="FF0000"/>
                </a:solidFill>
                <a:effectLst/>
              </a:rPr>
              <a:t>kaşıntı ve akıntıdır. </a:t>
            </a:r>
            <a:r>
              <a:rPr lang="tr-TR" sz="2400" b="0" i="0" u="sng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Disparoni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, </a:t>
            </a:r>
            <a:r>
              <a:rPr lang="tr-TR" sz="2400" b="0" i="0" u="sng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dizüri</a:t>
            </a:r>
            <a:r>
              <a:rPr lang="tr-T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ve vajinal iritasyon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da mevcut olabilir.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 descr="metin, sebze içeren bir resim&#10;&#10;Açıklama otomatik olarak oluşturuldu">
            <a:extLst>
              <a:ext uri="{FF2B5EF4-FFF2-40B4-BE49-F238E27FC236}">
                <a16:creationId xmlns:a16="http://schemas.microsoft.com/office/drawing/2014/main" id="{5ED36CD4-CC68-4A4D-B1E2-4F55C6C05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46" y="1318437"/>
            <a:ext cx="3526464" cy="2388575"/>
          </a:xfrm>
          <a:prstGeom prst="rect">
            <a:avLst/>
          </a:prstGeom>
        </p:spPr>
      </p:pic>
      <p:pic>
        <p:nvPicPr>
          <p:cNvPr id="7" name="Resim 6" descr="kozmetik, kapat içeren bir resim&#10;&#10;Açıklama otomatik olarak oluşturuldu">
            <a:extLst>
              <a:ext uri="{FF2B5EF4-FFF2-40B4-BE49-F238E27FC236}">
                <a16:creationId xmlns:a16="http://schemas.microsoft.com/office/drawing/2014/main" id="{A7C7C85B-91CA-7A84-075B-6642B981F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46" y="3904234"/>
            <a:ext cx="3526465" cy="25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88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6717E4-CDB9-DE9A-B357-A5410E1E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283599"/>
            <a:ext cx="4844321" cy="1002941"/>
          </a:xfrm>
        </p:spPr>
        <p:txBody>
          <a:bodyPr anchor="ctr">
            <a:normAutofit fontScale="90000"/>
          </a:bodyPr>
          <a:lstStyle/>
          <a:p>
            <a:r>
              <a:rPr lang="tr-TR" sz="3600" i="0" dirty="0" err="1">
                <a:solidFill>
                  <a:srgbClr val="232323"/>
                </a:solidFill>
                <a:effectLst/>
              </a:rPr>
              <a:t>Candidal</a:t>
            </a:r>
            <a:r>
              <a:rPr lang="tr-TR" sz="36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3600" i="0" dirty="0" err="1">
                <a:solidFill>
                  <a:srgbClr val="232323"/>
                </a:solidFill>
                <a:effectLst/>
              </a:rPr>
              <a:t>Vulvovajinit</a:t>
            </a:r>
            <a:endParaRPr lang="tr-TR" sz="36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7220052-0CAF-A87B-0761-402B093C16E4}"/>
              </a:ext>
            </a:extLst>
          </p:cNvPr>
          <p:cNvSpPr txBox="1"/>
          <p:nvPr/>
        </p:nvSpPr>
        <p:spPr>
          <a:xfrm>
            <a:off x="5917589" y="55423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-TEDAVİ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ED25EC7-EE1F-34C6-B042-F502D78DB1B7}"/>
              </a:ext>
            </a:extLst>
          </p:cNvPr>
          <p:cNvSpPr/>
          <p:nvPr/>
        </p:nvSpPr>
        <p:spPr>
          <a:xfrm>
            <a:off x="3449652" y="2843976"/>
            <a:ext cx="6417635" cy="15293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300" b="1" i="0" dirty="0" err="1"/>
              <a:t>Klotrimazol</a:t>
            </a:r>
            <a:r>
              <a:rPr lang="tr-TR" sz="2300" b="1" i="0" dirty="0"/>
              <a:t> %2 krem</a:t>
            </a:r>
            <a:r>
              <a:rPr lang="tr-TR" sz="2300" b="0" i="0" dirty="0"/>
              <a:t> ​​5 g </a:t>
            </a:r>
            <a:r>
              <a:rPr lang="tr-TR" sz="2300" b="0" i="0" dirty="0" err="1"/>
              <a:t>intravajinal</a:t>
            </a:r>
            <a:r>
              <a:rPr lang="tr-TR" sz="2300" b="0" i="0" dirty="0"/>
              <a:t> olarak 3 gün günde1defa</a:t>
            </a:r>
          </a:p>
          <a:p>
            <a:pPr lvl="0"/>
            <a:r>
              <a:rPr lang="tr-TR" sz="2300" b="1" i="0" dirty="0" err="1">
                <a:solidFill>
                  <a:srgbClr val="000000"/>
                </a:solidFill>
                <a:effectLst/>
              </a:rPr>
              <a:t>Terconazole</a:t>
            </a:r>
            <a:r>
              <a:rPr lang="tr-TR" sz="2300" b="1" i="0" dirty="0">
                <a:solidFill>
                  <a:srgbClr val="000000"/>
                </a:solidFill>
                <a:effectLst/>
              </a:rPr>
              <a:t> %0.8 krem</a:t>
            </a:r>
            <a:r>
              <a:rPr lang="tr-TR" sz="2300" b="0" i="0" dirty="0">
                <a:solidFill>
                  <a:srgbClr val="000000"/>
                </a:solidFill>
                <a:effectLst/>
              </a:rPr>
              <a:t> ​​5 g </a:t>
            </a:r>
            <a:r>
              <a:rPr lang="tr-TR" sz="2300" b="0" i="0" dirty="0" err="1"/>
              <a:t>intravajinal</a:t>
            </a:r>
            <a:r>
              <a:rPr lang="tr-TR" sz="2300" b="0" i="0" dirty="0"/>
              <a:t> olarak 3 gün günde1defa</a:t>
            </a:r>
            <a:endParaRPr lang="en-US" sz="2300" dirty="0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4956468-07EB-F729-99C0-9B6F415D928C}"/>
              </a:ext>
            </a:extLst>
          </p:cNvPr>
          <p:cNvSpPr/>
          <p:nvPr/>
        </p:nvSpPr>
        <p:spPr>
          <a:xfrm>
            <a:off x="3449652" y="4693667"/>
            <a:ext cx="5991447" cy="9795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 err="1"/>
              <a:t>Mikonazol</a:t>
            </a:r>
            <a:r>
              <a:rPr lang="tr-TR" sz="2400" b="1" i="0" dirty="0"/>
              <a:t> 200 mg </a:t>
            </a:r>
            <a:r>
              <a:rPr lang="tr-TR" sz="2400" b="0" i="0" dirty="0"/>
              <a:t> 3 gün boyunca günde 1</a:t>
            </a:r>
          </a:p>
          <a:p>
            <a:pPr lvl="0"/>
            <a:r>
              <a:rPr lang="tr-TR" sz="2400" b="1" i="0" dirty="0" err="1"/>
              <a:t>Terkonazol</a:t>
            </a:r>
            <a:r>
              <a:rPr lang="tr-TR" sz="2400" b="1" i="0" dirty="0"/>
              <a:t> 80 mg </a:t>
            </a:r>
            <a:r>
              <a:rPr lang="tr-TR" sz="2400" b="0" i="0" dirty="0"/>
              <a:t> 3 gün boyunca günde 1</a:t>
            </a:r>
            <a:endParaRPr lang="en-US" sz="2400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D6C6D97-6FF3-2BEA-597B-0B68DD13963B}"/>
              </a:ext>
            </a:extLst>
          </p:cNvPr>
          <p:cNvSpPr/>
          <p:nvPr/>
        </p:nvSpPr>
        <p:spPr>
          <a:xfrm>
            <a:off x="3449652" y="5921778"/>
            <a:ext cx="4492255" cy="8517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tr-TR" sz="2400" b="1" i="0" dirty="0"/>
              <a:t>Flukonazol</a:t>
            </a:r>
            <a:r>
              <a:rPr lang="tr-TR" sz="2400" b="0" i="0" dirty="0"/>
              <a:t> 150 mg oral tek doz</a:t>
            </a:r>
            <a:endParaRPr lang="en-US" sz="2400" dirty="0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29E17F91-FCEA-F0E5-18AA-B9601C15E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868" y="4937018"/>
            <a:ext cx="2541181" cy="659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dirty="0">
                <a:solidFill>
                  <a:schemeClr val="accent3">
                    <a:lumMod val="75000"/>
                  </a:schemeClr>
                </a:solidFill>
              </a:rPr>
              <a:t>OVUL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1865866-F1AB-A83C-F1BF-A3F6E59E348D}"/>
              </a:ext>
            </a:extLst>
          </p:cNvPr>
          <p:cNvSpPr txBox="1"/>
          <p:nvPr/>
        </p:nvSpPr>
        <p:spPr>
          <a:xfrm>
            <a:off x="1511868" y="6051181"/>
            <a:ext cx="193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ORAL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B9EC9A-F3E4-0A2F-B6A9-FA14F02E5CC2}"/>
              </a:ext>
            </a:extLst>
          </p:cNvPr>
          <p:cNvSpPr txBox="1"/>
          <p:nvPr/>
        </p:nvSpPr>
        <p:spPr>
          <a:xfrm>
            <a:off x="1251679" y="3347040"/>
            <a:ext cx="173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C000"/>
                </a:solidFill>
              </a:rPr>
              <a:t>lokal krem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1166D976-1E0F-23A0-7F68-DE29BA6291EB}"/>
              </a:ext>
            </a:extLst>
          </p:cNvPr>
          <p:cNvSpPr txBox="1"/>
          <p:nvPr/>
        </p:nvSpPr>
        <p:spPr>
          <a:xfrm>
            <a:off x="1511868" y="1480680"/>
            <a:ext cx="881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Komplike olmayan </a:t>
            </a:r>
            <a:r>
              <a:rPr lang="tr-TR" sz="2000" dirty="0" err="1"/>
              <a:t>vajinitler</a:t>
            </a:r>
            <a:r>
              <a:rPr lang="tr-TR" sz="2000" dirty="0"/>
              <a:t> haricinde topikal tedavi yeterli kalabilir.  Ancak hasta uyumluluğu açısından tek doz oral tedavi </a:t>
            </a:r>
            <a:r>
              <a:rPr lang="tr-TR" sz="2000" dirty="0" err="1"/>
              <a:t>verilmeside</a:t>
            </a:r>
            <a:r>
              <a:rPr lang="tr-TR" sz="2000" dirty="0"/>
              <a:t> önerilmekte. </a:t>
            </a:r>
          </a:p>
        </p:txBody>
      </p:sp>
    </p:spTree>
    <p:extLst>
      <p:ext uri="{BB962C8B-B14F-4D97-AF65-F5344CB8AC3E}">
        <p14:creationId xmlns:p14="http://schemas.microsoft.com/office/powerpoint/2010/main" val="24060433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244F71-DEA3-4ED6-EBBC-72A8CE29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balanit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0D45CF7-291F-3D22-FA9E-30D9BC6BA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3323"/>
            <a:ext cx="10178322" cy="5092292"/>
          </a:xfrm>
        </p:spPr>
        <p:txBody>
          <a:bodyPr>
            <a:normAutofit/>
          </a:bodyPr>
          <a:lstStyle/>
          <a:p>
            <a:endParaRPr lang="tr-TR" sz="2400" b="0" i="0" dirty="0">
              <a:solidFill>
                <a:srgbClr val="232323"/>
              </a:solidFill>
              <a:effectLst/>
            </a:endParaRPr>
          </a:p>
          <a:p>
            <a:r>
              <a:rPr lang="tr-TR" sz="2400" b="0" i="0" dirty="0" err="1">
                <a:solidFill>
                  <a:srgbClr val="232323"/>
                </a:solidFill>
                <a:effectLst/>
              </a:rPr>
              <a:t>Glans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penisin iltihabı </a:t>
            </a:r>
            <a:endParaRPr lang="tr-TR" sz="2400" dirty="0">
              <a:solidFill>
                <a:srgbClr val="232323"/>
              </a:solidFill>
            </a:endParaRPr>
          </a:p>
          <a:p>
            <a:r>
              <a:rPr lang="tr-TR" sz="2400" b="0" i="0" dirty="0">
                <a:solidFill>
                  <a:srgbClr val="232323"/>
                </a:solidFill>
                <a:effectLst/>
              </a:rPr>
              <a:t>Şiddetli yanma ve kaşıntı ile birlikte </a:t>
            </a:r>
          </a:p>
          <a:p>
            <a:pPr marL="0" indent="0">
              <a:buNone/>
            </a:pPr>
            <a:r>
              <a:rPr lang="tr-TR" sz="2400" b="0" i="0" dirty="0">
                <a:solidFill>
                  <a:srgbClr val="232323"/>
                </a:solidFill>
                <a:effectLst/>
              </a:rPr>
              <a:t>penis üzerinde beyaz lekeler olarak ortaya çıkabilir. </a:t>
            </a:r>
          </a:p>
          <a:p>
            <a:endParaRPr lang="tr-TR" sz="2400" b="0" i="0" dirty="0">
              <a:solidFill>
                <a:srgbClr val="232323"/>
              </a:solidFill>
              <a:effectLst/>
            </a:endParaRPr>
          </a:p>
          <a:p>
            <a:endParaRPr lang="tr-TR" sz="2400" b="0" i="0" dirty="0">
              <a:solidFill>
                <a:srgbClr val="232323"/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schemeClr val="accent5">
                    <a:lumMod val="75000"/>
                  </a:schemeClr>
                </a:solidFill>
              </a:rPr>
              <a:t> TEDAVİ</a:t>
            </a:r>
            <a:endParaRPr lang="tr-TR" sz="2400" b="0" i="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tr-TR" sz="2400" b="0" i="0" dirty="0">
                <a:solidFill>
                  <a:srgbClr val="232323"/>
                </a:solidFill>
                <a:effectLst/>
              </a:rPr>
              <a:t>Topikal 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% </a:t>
            </a:r>
            <a:r>
              <a:rPr lang="tr-TR" sz="2400" b="1" i="0" dirty="0">
                <a:solidFill>
                  <a:srgbClr val="232323"/>
                </a:solidFill>
                <a:effectLst/>
                <a:latin typeface="No"/>
                <a:cs typeface="Narkisim" panose="020B0604020202020204" pitchFamily="34" charset="-79"/>
              </a:rPr>
              <a:t>1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 </a:t>
            </a:r>
            <a:r>
              <a:rPr lang="tr-TR" sz="2400" b="1" i="0" u="none" strike="noStrike" dirty="0" err="1">
                <a:solidFill>
                  <a:schemeClr val="accent4">
                    <a:lumMod val="50000"/>
                  </a:schemeClr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klotrimazol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 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veya </a:t>
            </a:r>
            <a:r>
              <a:rPr lang="tr-TR" sz="2400" b="1" i="0" dirty="0">
                <a:solidFill>
                  <a:schemeClr val="accent4">
                    <a:lumMod val="50000"/>
                  </a:schemeClr>
                </a:solidFill>
                <a:effectLst/>
              </a:rPr>
              <a:t>% 2 </a:t>
            </a:r>
            <a:r>
              <a:rPr lang="tr-TR" sz="2400" b="1" dirty="0" err="1">
                <a:solidFill>
                  <a:schemeClr val="accent4">
                    <a:lumMod val="50000"/>
                  </a:schemeClr>
                </a:solidFill>
              </a:rPr>
              <a:t>mikonazol</a:t>
            </a:r>
            <a:r>
              <a:rPr lang="tr-T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tr-TR" sz="2400" dirty="0">
                <a:solidFill>
                  <a:srgbClr val="232323"/>
                </a:solidFill>
              </a:rPr>
              <a:t>Tek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doz oral </a:t>
            </a:r>
            <a:r>
              <a:rPr lang="tr-TR" sz="2400" b="1" i="0" u="none" strike="noStrike" dirty="0">
                <a:solidFill>
                  <a:srgbClr val="005B92"/>
                </a:solidFill>
                <a:effectLst/>
                <a:hlinkClick r:id="rId3"/>
              </a:rPr>
              <a:t>flukonazol</a:t>
            </a:r>
            <a:r>
              <a:rPr lang="tr-TR" sz="2400" b="1" i="0" dirty="0">
                <a:solidFill>
                  <a:srgbClr val="232323"/>
                </a:solidFill>
                <a:effectLst/>
              </a:rPr>
              <a:t> 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150 mg</a:t>
            </a:r>
            <a:endParaRPr lang="tr-TR" sz="2400" dirty="0"/>
          </a:p>
        </p:txBody>
      </p:sp>
      <p:pic>
        <p:nvPicPr>
          <p:cNvPr id="5" name="Resim 4" descr="elma, kapat içeren bir resim&#10;&#10;Açıklama otomatik olarak oluşturuldu">
            <a:extLst>
              <a:ext uri="{FF2B5EF4-FFF2-40B4-BE49-F238E27FC236}">
                <a16:creationId xmlns:a16="http://schemas.microsoft.com/office/drawing/2014/main" id="{3C21FB21-7832-86EE-F9FE-A84C370C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79" y="656494"/>
            <a:ext cx="3058452" cy="402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43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60977C-CC02-D937-2271-AC1E74C7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1194322" cy="1492132"/>
          </a:xfrm>
        </p:spPr>
        <p:txBody>
          <a:bodyPr>
            <a:normAutofit/>
          </a:bodyPr>
          <a:lstStyle/>
          <a:p>
            <a:r>
              <a:rPr lang="tr-TR" sz="400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(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pityriasis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)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7C6E57-4585-E27B-8CA9-A6BCB107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391026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/>
                </a:solidFill>
                <a:effectLst/>
              </a:rPr>
              <a:t>Etken organizmalar </a:t>
            </a:r>
            <a:r>
              <a:rPr lang="tr-TR" sz="2400" b="1" dirty="0" err="1">
                <a:solidFill>
                  <a:schemeClr val="tx1"/>
                </a:solidFill>
                <a:effectLst/>
              </a:rPr>
              <a:t>Malassezia</a:t>
            </a:r>
            <a:r>
              <a:rPr lang="tr-TR" sz="2400" dirty="0">
                <a:solidFill>
                  <a:schemeClr val="tx1"/>
                </a:solidFill>
                <a:effectLst/>
              </a:rPr>
              <a:t> (önceden </a:t>
            </a:r>
            <a:r>
              <a:rPr lang="tr-TR" sz="2400" dirty="0" err="1">
                <a:solidFill>
                  <a:schemeClr val="tx1"/>
                </a:solidFill>
                <a:effectLst/>
              </a:rPr>
              <a:t>Pityrosporum</a:t>
            </a:r>
            <a:r>
              <a:rPr lang="tr-TR" sz="2400" dirty="0">
                <a:solidFill>
                  <a:schemeClr val="tx1"/>
                </a:solidFill>
                <a:effectLst/>
              </a:rPr>
              <a:t> olarak biliniyordu) cinsindeki lipide bağımlı fırsatçı patojen olan mayalardır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/>
                </a:solidFill>
              </a:rPr>
              <a:t>Diğer </a:t>
            </a:r>
            <a:r>
              <a:rPr lang="tr-TR" sz="2400" dirty="0" err="1">
                <a:solidFill>
                  <a:schemeClr val="tx1"/>
                </a:solidFill>
              </a:rPr>
              <a:t>fungal</a:t>
            </a:r>
            <a:r>
              <a:rPr lang="tr-TR" sz="2400" dirty="0">
                <a:solidFill>
                  <a:schemeClr val="tx1"/>
                </a:solidFill>
              </a:rPr>
              <a:t> enfeksiyonlardan farklı olarak bulaşıcı değildir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/>
                </a:solidFill>
              </a:rPr>
              <a:t>E</a:t>
            </a:r>
            <a:r>
              <a:rPr lang="tr-TR" sz="2400" b="0" i="0" dirty="0">
                <a:solidFill>
                  <a:schemeClr val="tx1"/>
                </a:solidFill>
                <a:effectLst/>
              </a:rPr>
              <a:t>n yüksek insidans tropik iklimlerde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/>
                </a:solidFill>
                <a:effectLst/>
              </a:rPr>
              <a:t>Sıklıkla  gövdede ve proksimal üst ekstremitelerde </a:t>
            </a:r>
            <a:r>
              <a:rPr lang="tr-TR" sz="2400" u="sng" dirty="0" err="1">
                <a:solidFill>
                  <a:schemeClr val="tx1"/>
                </a:solidFill>
                <a:effectLst/>
              </a:rPr>
              <a:t>hipopigmente</a:t>
            </a:r>
            <a:r>
              <a:rPr lang="tr-TR" sz="2400" u="sng" dirty="0">
                <a:solidFill>
                  <a:schemeClr val="tx1"/>
                </a:solidFill>
                <a:effectLst/>
              </a:rPr>
              <a:t>, hiperpigmente veya </a:t>
            </a:r>
            <a:r>
              <a:rPr lang="tr-TR" sz="2400" u="sng" dirty="0" err="1">
                <a:solidFill>
                  <a:schemeClr val="tx1"/>
                </a:solidFill>
                <a:effectLst/>
              </a:rPr>
              <a:t>eritematöz</a:t>
            </a:r>
            <a:r>
              <a:rPr lang="tr-TR" sz="2400" u="sng" dirty="0">
                <a:solidFill>
                  <a:schemeClr val="tx1"/>
                </a:solidFill>
                <a:effectLst/>
              </a:rPr>
              <a:t> </a:t>
            </a:r>
            <a:r>
              <a:rPr lang="tr-TR" sz="2400" u="sng" dirty="0" err="1">
                <a:solidFill>
                  <a:schemeClr val="tx1"/>
                </a:solidFill>
                <a:effectLst/>
              </a:rPr>
              <a:t>maküller</a:t>
            </a:r>
            <a:endParaRPr lang="tr-TR" sz="2400" u="sng" dirty="0">
              <a:solidFill>
                <a:schemeClr val="tx1"/>
              </a:solidFill>
              <a:effectLst/>
            </a:endParaRPr>
          </a:p>
          <a:p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483682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FE40F7-BD9B-DD66-66E4-7D2734DA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223520"/>
            <a:ext cx="10178322" cy="1492132"/>
          </a:xfrm>
        </p:spPr>
        <p:txBody>
          <a:bodyPr>
            <a:normAutofit/>
          </a:bodyPr>
          <a:lstStyle/>
          <a:p>
            <a:r>
              <a:rPr lang="tr-TR" sz="400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(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pityriasis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)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7309F0C-7548-0809-0A28-BB0C92ED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557" y="1691257"/>
            <a:ext cx="10178322" cy="4943223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spcAft>
                <a:spcPts val="30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Hastaların çoğu asemptomatikken, bazıları hafif  kaşıntıdan şikayet eder ve birçoğu kozmetikten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ndişe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duyar. </a:t>
            </a:r>
          </a:p>
          <a:p>
            <a:pPr>
              <a:lnSpc>
                <a:spcPct val="70000"/>
              </a:lnSpc>
              <a:spcAft>
                <a:spcPts val="1800"/>
              </a:spcAft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Lezyonlar tipik olarak küçüktür, ancak sıklıkla </a:t>
            </a:r>
          </a:p>
          <a:p>
            <a:pPr marL="0" indent="0">
              <a:lnSpc>
                <a:spcPct val="70000"/>
              </a:lnSpc>
              <a:spcAft>
                <a:spcPts val="1800"/>
              </a:spcAft>
              <a:buNone/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daha büyük yamalar halinde birleşir. 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70000"/>
              </a:lnSpc>
              <a:spcAft>
                <a:spcPts val="1800"/>
              </a:spcAft>
              <a:buNone/>
            </a:pPr>
            <a:endParaRPr lang="tr-TR" sz="2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>
              <a:lnSpc>
                <a:spcPct val="70000"/>
              </a:lnSpc>
              <a:spcAft>
                <a:spcPts val="1800"/>
              </a:spcAft>
            </a:pPr>
            <a:r>
              <a:rPr lang="tr-TR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Spontan</a:t>
            </a: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remisyon bildirilmiş olmasına rağmen </a:t>
            </a:r>
          </a:p>
          <a:p>
            <a:pPr marL="0" indent="0">
              <a:lnSpc>
                <a:spcPct val="70000"/>
              </a:lnSpc>
              <a:spcAft>
                <a:spcPts val="1800"/>
              </a:spcAft>
              <a:buNone/>
            </a:pPr>
            <a:r>
              <a:rPr lang="tr-TR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tedavi edilmezse hastalık kalıcı olabilir.</a:t>
            </a:r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Resim 6" descr="dövme, kişi içeren bir resim&#10;&#10;Açıklama otomatik olarak oluşturuldu">
            <a:extLst>
              <a:ext uri="{FF2B5EF4-FFF2-40B4-BE49-F238E27FC236}">
                <a16:creationId xmlns:a16="http://schemas.microsoft.com/office/drawing/2014/main" id="{1A8C65B0-CA71-6B07-009E-DCC88440A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39" y="2884715"/>
            <a:ext cx="5003461" cy="39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8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70A1C2-8839-595E-D05F-44434C6C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432322" cy="1492132"/>
          </a:xfrm>
        </p:spPr>
        <p:txBody>
          <a:bodyPr>
            <a:normAutofit/>
          </a:bodyPr>
          <a:lstStyle/>
          <a:p>
            <a:r>
              <a:rPr lang="tr-TR" sz="4000" i="0">
                <a:solidFill>
                  <a:srgbClr val="232323"/>
                </a:solidFill>
                <a:effectLst/>
              </a:rPr>
              <a:t>Tinea versicolor (pityriasis versicolor)</a:t>
            </a:r>
            <a:endParaRPr lang="tr-TR" sz="4000" dirty="0"/>
          </a:p>
        </p:txBody>
      </p:sp>
      <p:pic>
        <p:nvPicPr>
          <p:cNvPr id="7" name="İçerik Yer Tutucusu 6" descr="külot içeren bir resim&#10;&#10;Açıklama otomatik olarak oluşturuldu">
            <a:extLst>
              <a:ext uri="{FF2B5EF4-FFF2-40B4-BE49-F238E27FC236}">
                <a16:creationId xmlns:a16="http://schemas.microsoft.com/office/drawing/2014/main" id="{68DE0932-430E-9144-B3CA-E2C2D1D2E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67" y="1851276"/>
            <a:ext cx="4792133" cy="3594100"/>
          </a:xfrm>
        </p:spPr>
      </p:pic>
      <p:pic>
        <p:nvPicPr>
          <p:cNvPr id="4" name="Resim 3" descr="dövme, kişi, iç mekan içeren bir resim&#10;&#10;Açıklama otomatik olarak oluşturuldu">
            <a:extLst>
              <a:ext uri="{FF2B5EF4-FFF2-40B4-BE49-F238E27FC236}">
                <a16:creationId xmlns:a16="http://schemas.microsoft.com/office/drawing/2014/main" id="{32BA28E9-96D8-7F2B-EA7C-2DFFBF794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6" y="1851276"/>
            <a:ext cx="5123554" cy="35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924EF8-8F63-84E9-4A55-6D1D7DB5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dirty="0"/>
              <a:t>Tanı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9808BCC-DAC7-4633-9C12-770CE10A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78" y="1304302"/>
            <a:ext cx="10178322" cy="4536215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r-TR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Direkt inceleme (mikroskopi) 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Lezyon kenarından kazıntı örneği 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% 15-20 KOH 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Hif ve sporlar 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Mantar kültürü            </a:t>
            </a:r>
            <a:r>
              <a:rPr lang="tr-TR" sz="24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Sabouraud</a:t>
            </a:r>
            <a:r>
              <a:rPr lang="tr-TR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Dextrose</a:t>
            </a:r>
            <a:r>
              <a:rPr lang="tr-TR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tr-TR" sz="240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Agar</a:t>
            </a:r>
            <a:r>
              <a:rPr lang="tr-TR" sz="2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 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(pahalı ve zaman alıcı)</a:t>
            </a:r>
          </a:p>
        </p:txBody>
      </p:sp>
      <p:sp>
        <p:nvSpPr>
          <p:cNvPr id="4" name="Ok: Sağ 3">
            <a:extLst>
              <a:ext uri="{FF2B5EF4-FFF2-40B4-BE49-F238E27FC236}">
                <a16:creationId xmlns:a16="http://schemas.microsoft.com/office/drawing/2014/main" id="{E783D4EE-E826-AF68-7F2F-E13CBC3AF22C}"/>
              </a:ext>
            </a:extLst>
          </p:cNvPr>
          <p:cNvSpPr/>
          <p:nvPr/>
        </p:nvSpPr>
        <p:spPr>
          <a:xfrm>
            <a:off x="3679049" y="5093065"/>
            <a:ext cx="40640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zemin içeren bir resim&#10;&#10;Açıklama otomatik olarak oluşturuldu">
            <a:extLst>
              <a:ext uri="{FF2B5EF4-FFF2-40B4-BE49-F238E27FC236}">
                <a16:creationId xmlns:a16="http://schemas.microsoft.com/office/drawing/2014/main" id="{1BEEE64B-00F0-7FE3-F86E-472DB4ECE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89" y="853922"/>
            <a:ext cx="2985911" cy="36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6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E7E6EE-D752-325F-F5D8-586311BB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80" y="1077479"/>
            <a:ext cx="5972082" cy="786015"/>
          </a:xfrm>
        </p:spPr>
        <p:txBody>
          <a:bodyPr>
            <a:normAutofit/>
          </a:bodyPr>
          <a:lstStyle/>
          <a:p>
            <a:r>
              <a:rPr lang="tr-TR" sz="3600" dirty="0" err="1"/>
              <a:t>Seboreik</a:t>
            </a:r>
            <a:r>
              <a:rPr lang="tr-TR" sz="3600" dirty="0"/>
              <a:t> dermatit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28C74D-A68C-4C94-F6E5-3A8C97F9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037081"/>
            <a:ext cx="5362482" cy="1391919"/>
          </a:xfrm>
        </p:spPr>
        <p:txBody>
          <a:bodyPr/>
          <a:lstStyle/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Eritemli zeminde sarı, yağlı kepeklerle seyreden lezyonlar; göğüs ön duvarı özellikle de orta hatta yoğunlaşmıştır.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8A9CFA3-FE9B-1408-73B4-D7DDE81EEC71}"/>
              </a:ext>
            </a:extLst>
          </p:cNvPr>
          <p:cNvSpPr txBox="1"/>
          <p:nvPr/>
        </p:nvSpPr>
        <p:spPr>
          <a:xfrm>
            <a:off x="7995334" y="1046307"/>
            <a:ext cx="267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latin typeface="+mj-lt"/>
              </a:rPr>
              <a:t>PSÖRİAZİS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387E322-4751-3CED-A09D-534254DC9275}"/>
              </a:ext>
            </a:extLst>
          </p:cNvPr>
          <p:cNvSpPr txBox="1"/>
          <p:nvPr/>
        </p:nvSpPr>
        <p:spPr>
          <a:xfrm>
            <a:off x="6807200" y="1935481"/>
            <a:ext cx="51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Beyaz-sedef rengi kalın kepeklerle karakterize plaklar veya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papüller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şeklinde görülür.  Özellikle diz, dirsek ve saçlı deri gibi tipik yerleşimlere bakılmalıdır.</a:t>
            </a:r>
            <a:endParaRPr lang="tr-TR" sz="20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CD1B54A7-5983-8C19-A105-B3F6F7F8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7" y="3336176"/>
            <a:ext cx="4621864" cy="346639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2436929-AC5E-6497-A376-5AF0264AB063}"/>
              </a:ext>
            </a:extLst>
          </p:cNvPr>
          <p:cNvSpPr txBox="1"/>
          <p:nvPr/>
        </p:nvSpPr>
        <p:spPr>
          <a:xfrm>
            <a:off x="4425042" y="130628"/>
            <a:ext cx="334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    AYIRICI TANI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94E8ED5-1392-1D3A-D46D-321AE57C4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578" y="3348208"/>
            <a:ext cx="4144786" cy="346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38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ACE8AC-D1CE-C88B-6835-A8DCA837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044" y="402720"/>
            <a:ext cx="3320322" cy="867295"/>
          </a:xfrm>
        </p:spPr>
        <p:txBody>
          <a:bodyPr>
            <a:normAutofit/>
          </a:bodyPr>
          <a:lstStyle/>
          <a:p>
            <a:r>
              <a:rPr lang="tr-TR" sz="4200" dirty="0" err="1"/>
              <a:t>vitiligo</a:t>
            </a:r>
            <a:endParaRPr lang="tr-TR" sz="4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A27D1-32BA-9F13-CACD-93C6FA03C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598" y="1498925"/>
            <a:ext cx="5880642" cy="965199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Keskin sınırlı,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depigmente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kepeksiz enflamatuvar olmayan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maküllerdir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tr-TR" dirty="0"/>
          </a:p>
        </p:txBody>
      </p:sp>
      <p:pic>
        <p:nvPicPr>
          <p:cNvPr id="7" name="Resim 6" descr="adam, kapat içeren bir resim&#10;&#10;Açıklama otomatik olarak oluşturuldu">
            <a:extLst>
              <a:ext uri="{FF2B5EF4-FFF2-40B4-BE49-F238E27FC236}">
                <a16:creationId xmlns:a16="http://schemas.microsoft.com/office/drawing/2014/main" id="{71796F51-60E6-0CF2-9B07-5BF2CE1B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21753" y="2693034"/>
            <a:ext cx="4774247" cy="404127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21791CA-5578-F17D-96A0-4D42DA65DA2E}"/>
              </a:ext>
            </a:extLst>
          </p:cNvPr>
          <p:cNvSpPr txBox="1"/>
          <p:nvPr/>
        </p:nvSpPr>
        <p:spPr>
          <a:xfrm>
            <a:off x="7509235" y="402720"/>
            <a:ext cx="382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i="0" dirty="0">
                <a:solidFill>
                  <a:srgbClr val="232323"/>
                </a:solidFill>
                <a:effectLst/>
                <a:latin typeface="+mj-lt"/>
              </a:rPr>
              <a:t>PİTYRİASİS ROSEA</a:t>
            </a:r>
            <a:endParaRPr lang="tr-TR" sz="4000" dirty="0">
              <a:latin typeface="+mj-lt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A5D297-BA0C-48CF-4011-14543AE28539}"/>
              </a:ext>
            </a:extLst>
          </p:cNvPr>
          <p:cNvSpPr txBox="1"/>
          <p:nvPr/>
        </p:nvSpPr>
        <p:spPr>
          <a:xfrm>
            <a:off x="7270566" y="1350763"/>
            <a:ext cx="4305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Lezyonlar gövdede deri çizgilerine paralel yerleşerek </a:t>
            </a:r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çamağacı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benzeri bir görünüm oluşturur.</a:t>
            </a:r>
            <a:endParaRPr lang="tr-TR" sz="2000" dirty="0"/>
          </a:p>
        </p:txBody>
      </p:sp>
      <p:pic>
        <p:nvPicPr>
          <p:cNvPr id="11" name="Resim 10" descr="dövme, kişi içeren bir resim&#10;&#10;Açıklama otomatik olarak oluşturuldu">
            <a:extLst>
              <a:ext uri="{FF2B5EF4-FFF2-40B4-BE49-F238E27FC236}">
                <a16:creationId xmlns:a16="http://schemas.microsoft.com/office/drawing/2014/main" id="{85696919-89BC-9D9B-AFD0-2FF76F064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464124"/>
            <a:ext cx="3223802" cy="429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727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B230DC-11D7-DCE9-444B-A42339A40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7511322" cy="1196044"/>
          </a:xfrm>
        </p:spPr>
        <p:txBody>
          <a:bodyPr>
            <a:normAutofit/>
          </a:bodyPr>
          <a:lstStyle/>
          <a:p>
            <a:r>
              <a:rPr lang="tr-TR" sz="4000" i="0" dirty="0" err="1">
                <a:solidFill>
                  <a:srgbClr val="232323"/>
                </a:solidFill>
                <a:effectLst/>
              </a:rPr>
              <a:t>pityriasis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928EB9-4748-4932-DE8E-71B2017B9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78429"/>
            <a:ext cx="10178322" cy="1850571"/>
          </a:xfrm>
        </p:spPr>
        <p:txBody>
          <a:bodyPr>
            <a:normAutofit/>
          </a:bodyPr>
          <a:lstStyle/>
          <a:p>
            <a:r>
              <a:rPr lang="tr-TR" sz="2400" b="0" i="1" u="sng" dirty="0">
                <a:solidFill>
                  <a:srgbClr val="232323"/>
                </a:solidFill>
                <a:effectLst/>
              </a:rPr>
              <a:t>Topikal tedavi</a:t>
            </a:r>
            <a:r>
              <a:rPr lang="tr-TR" sz="2400" b="0" i="1" dirty="0">
                <a:solidFill>
                  <a:srgbClr val="232323"/>
                </a:solidFill>
                <a:effectLst/>
              </a:rPr>
              <a:t>          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ilk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düşünülücek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tedavi yöntemi</a:t>
            </a:r>
          </a:p>
          <a:p>
            <a:r>
              <a:rPr lang="tr-TR" sz="2400" b="0" i="1" u="sng" dirty="0">
                <a:solidFill>
                  <a:srgbClr val="232323"/>
                </a:solidFill>
                <a:effectLst/>
              </a:rPr>
              <a:t>Sistemik tedavi</a:t>
            </a:r>
            <a:r>
              <a:rPr lang="tr-TR" sz="2400" b="0" i="1" dirty="0">
                <a:solidFill>
                  <a:srgbClr val="232323"/>
                </a:solidFill>
                <a:effectLst/>
              </a:rPr>
              <a:t>  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tipik olarak yaygın veya tekrarlayan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tinea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2400" b="0" i="0" dirty="0" err="1">
                <a:solidFill>
                  <a:srgbClr val="232323"/>
                </a:solidFill>
                <a:effectLst/>
              </a:rPr>
              <a:t>versicolor'lu</a:t>
            </a:r>
            <a:r>
              <a:rPr lang="tr-TR" sz="2400" b="0" i="0" dirty="0">
                <a:solidFill>
                  <a:srgbClr val="232323"/>
                </a:solidFill>
                <a:effectLst/>
              </a:rPr>
              <a:t> hastalar veya topikal tedavi başarısız olan hastalar için uygulanmalıdır.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A923791-576E-18EF-5B93-A6CA7F3E900F}"/>
              </a:ext>
            </a:extLst>
          </p:cNvPr>
          <p:cNvSpPr txBox="1"/>
          <p:nvPr/>
        </p:nvSpPr>
        <p:spPr>
          <a:xfrm>
            <a:off x="6923315" y="382385"/>
            <a:ext cx="265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-TEDAVİ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85AFF4F-F210-3844-A8AA-EBD729F581F4}"/>
              </a:ext>
            </a:extLst>
          </p:cNvPr>
          <p:cNvSpPr txBox="1"/>
          <p:nvPr/>
        </p:nvSpPr>
        <p:spPr>
          <a:xfrm>
            <a:off x="1327878" y="4748404"/>
            <a:ext cx="5671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600" b="1" dirty="0">
                <a:solidFill>
                  <a:schemeClr val="accent5">
                    <a:lumMod val="75000"/>
                  </a:schemeClr>
                </a:solidFill>
              </a:rPr>
              <a:t>Topikal tedavi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DE5A3459-DD99-5239-7E4F-D182B2966915}"/>
              </a:ext>
            </a:extLst>
          </p:cNvPr>
          <p:cNvSpPr/>
          <p:nvPr/>
        </p:nvSpPr>
        <p:spPr>
          <a:xfrm>
            <a:off x="3396345" y="1730828"/>
            <a:ext cx="511628" cy="227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48ADD3C-3F2D-998B-754B-095DAB3A121F}"/>
              </a:ext>
            </a:extLst>
          </p:cNvPr>
          <p:cNvSpPr/>
          <p:nvPr/>
        </p:nvSpPr>
        <p:spPr>
          <a:xfrm>
            <a:off x="4572089" y="3145972"/>
            <a:ext cx="6509568" cy="16722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2200" b="1" dirty="0"/>
              <a:t>Azol türevi </a:t>
            </a:r>
            <a:r>
              <a:rPr lang="tr-TR" sz="2200" dirty="0"/>
              <a:t>(</a:t>
            </a:r>
            <a:r>
              <a:rPr lang="tr-TR" sz="2200" dirty="0" err="1"/>
              <a:t>izokonazol</a:t>
            </a:r>
            <a:r>
              <a:rPr lang="tr-TR" sz="2200" dirty="0"/>
              <a:t>, ketokonazol, </a:t>
            </a:r>
            <a:r>
              <a:rPr lang="tr-TR" sz="2200" dirty="0" err="1"/>
              <a:t>klotrimazol</a:t>
            </a:r>
            <a:r>
              <a:rPr lang="tr-TR" sz="2200" dirty="0"/>
              <a:t>, </a:t>
            </a:r>
            <a:r>
              <a:rPr lang="tr-TR" sz="2200" dirty="0" err="1"/>
              <a:t>sulkonazol</a:t>
            </a:r>
            <a:r>
              <a:rPr lang="tr-TR" sz="2200" dirty="0"/>
              <a:t>, </a:t>
            </a:r>
            <a:r>
              <a:rPr lang="tr-TR" sz="2200" dirty="0" err="1"/>
              <a:t>tiyokonazol</a:t>
            </a:r>
            <a:r>
              <a:rPr lang="tr-TR" sz="2200" dirty="0"/>
              <a:t>) </a:t>
            </a:r>
            <a:r>
              <a:rPr lang="tr-TR" sz="2200" dirty="0" err="1"/>
              <a:t>antifungal</a:t>
            </a:r>
            <a:r>
              <a:rPr lang="tr-TR" sz="2200" dirty="0"/>
              <a:t> krem veya losyonlar günde 1-2 kez, iki hafta süreyle kullanılır. 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7DAE77F-C540-BD4D-ACCF-32B2EABE1726}"/>
              </a:ext>
            </a:extLst>
          </p:cNvPr>
          <p:cNvSpPr/>
          <p:nvPr/>
        </p:nvSpPr>
        <p:spPr>
          <a:xfrm>
            <a:off x="4572089" y="4996543"/>
            <a:ext cx="6509567" cy="1672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Selenyum sülfit(%2,5), çinko </a:t>
            </a:r>
            <a:r>
              <a:rPr lang="tr-TR" sz="21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pirition</a:t>
            </a:r>
            <a:r>
              <a:rPr lang="tr-TR" sz="2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veya </a:t>
            </a:r>
            <a:r>
              <a:rPr lang="tr-TR" sz="2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ketokonazol </a:t>
            </a:r>
            <a:r>
              <a:rPr lang="tr-TR" sz="2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içeren şampuanlar bir ay süreyle gün aşırı lezyonlu vücut bölgesine banyo sırasında uygulanıp 5-10dk bekletilerek yıkanır. Sonrasında idame için haftada iki kez kullanılabilir.</a:t>
            </a:r>
          </a:p>
        </p:txBody>
      </p:sp>
    </p:spTree>
    <p:extLst>
      <p:ext uri="{BB962C8B-B14F-4D97-AF65-F5344CB8AC3E}">
        <p14:creationId xmlns:p14="http://schemas.microsoft.com/office/powerpoint/2010/main" val="16659527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40B0E6BA-CE2C-BEFE-5D6A-4048AAF8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7511322" cy="1196044"/>
          </a:xfrm>
        </p:spPr>
        <p:txBody>
          <a:bodyPr>
            <a:normAutofit/>
          </a:bodyPr>
          <a:lstStyle/>
          <a:p>
            <a:r>
              <a:rPr lang="tr-TR" sz="4000" i="0" dirty="0" err="1">
                <a:solidFill>
                  <a:srgbClr val="232323"/>
                </a:solidFill>
                <a:effectLst/>
              </a:rPr>
              <a:t>pityriasis</a:t>
            </a:r>
            <a:r>
              <a:rPr lang="tr-TR" sz="4000" i="0" dirty="0">
                <a:solidFill>
                  <a:srgbClr val="232323"/>
                </a:solidFill>
                <a:effectLst/>
              </a:rPr>
              <a:t> </a:t>
            </a:r>
            <a:r>
              <a:rPr lang="tr-TR" sz="4000" i="0" dirty="0" err="1">
                <a:solidFill>
                  <a:srgbClr val="232323"/>
                </a:solidFill>
                <a:effectLst/>
              </a:rPr>
              <a:t>versicolor</a:t>
            </a:r>
            <a:endParaRPr lang="tr-TR" sz="4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B1D49E8-D736-DCF5-8B46-1DE78C933E62}"/>
              </a:ext>
            </a:extLst>
          </p:cNvPr>
          <p:cNvSpPr txBox="1"/>
          <p:nvPr/>
        </p:nvSpPr>
        <p:spPr>
          <a:xfrm>
            <a:off x="6923315" y="382385"/>
            <a:ext cx="2656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-TEDAVİ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D167D56-9D57-21C4-E014-FA311184FD5C}"/>
              </a:ext>
            </a:extLst>
          </p:cNvPr>
          <p:cNvSpPr txBox="1"/>
          <p:nvPr/>
        </p:nvSpPr>
        <p:spPr>
          <a:xfrm>
            <a:off x="1251678" y="2967335"/>
            <a:ext cx="27651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600" b="1" dirty="0">
                <a:solidFill>
                  <a:schemeClr val="accent5">
                    <a:lumMod val="75000"/>
                  </a:schemeClr>
                </a:solidFill>
              </a:rPr>
              <a:t>Oral tedavi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9AD1F3A-9B88-995A-83AC-FE3081281AFE}"/>
              </a:ext>
            </a:extLst>
          </p:cNvPr>
          <p:cNvSpPr/>
          <p:nvPr/>
        </p:nvSpPr>
        <p:spPr>
          <a:xfrm>
            <a:off x="3946160" y="1840663"/>
            <a:ext cx="2378439" cy="82731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İtrakonazol</a:t>
            </a:r>
            <a:endParaRPr lang="tr-TR" sz="2400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8008099-F2BD-212A-3046-0A350513A6B1}"/>
              </a:ext>
            </a:extLst>
          </p:cNvPr>
          <p:cNvSpPr/>
          <p:nvPr/>
        </p:nvSpPr>
        <p:spPr>
          <a:xfrm>
            <a:off x="3946159" y="3616011"/>
            <a:ext cx="2378439" cy="8644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Flukonazol</a:t>
            </a:r>
            <a:endParaRPr lang="tr-TR" sz="2400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683260A3-17B3-6178-E395-FF01945402EB}"/>
              </a:ext>
            </a:extLst>
          </p:cNvPr>
          <p:cNvSpPr/>
          <p:nvPr/>
        </p:nvSpPr>
        <p:spPr>
          <a:xfrm>
            <a:off x="7260772" y="1840662"/>
            <a:ext cx="3559628" cy="8273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5-7 gün 200 mg/gün 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E573CB6-58DF-89D1-3E56-90BFCB1DC19C}"/>
              </a:ext>
            </a:extLst>
          </p:cNvPr>
          <p:cNvSpPr/>
          <p:nvPr/>
        </p:nvSpPr>
        <p:spPr>
          <a:xfrm>
            <a:off x="7260772" y="3529692"/>
            <a:ext cx="3559628" cy="9416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dirty="0"/>
              <a:t>2 hafta 300 mg/hafta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D06CA24-8233-A3CB-B200-DA884666084F}"/>
              </a:ext>
            </a:extLst>
          </p:cNvPr>
          <p:cNvSpPr txBox="1"/>
          <p:nvPr/>
        </p:nvSpPr>
        <p:spPr>
          <a:xfrm>
            <a:off x="1611086" y="5333021"/>
            <a:ext cx="8599714" cy="9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tr-TR" sz="2300" dirty="0"/>
              <a:t>Doğru tedaviyle pigmentasyon tamamen normale döner ancak bunun zaman alacağı hastaya açıklanmalı </a:t>
            </a:r>
            <a:r>
              <a:rPr lang="tr-TR" sz="3600" b="1" dirty="0">
                <a:solidFill>
                  <a:schemeClr val="accent5">
                    <a:lumMod val="75000"/>
                  </a:schemeClr>
                </a:solidFill>
              </a:rPr>
              <a:t>!!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ECDED760-0CC6-FFA0-9D79-1B218879B9B5}"/>
              </a:ext>
            </a:extLst>
          </p:cNvPr>
          <p:cNvSpPr/>
          <p:nvPr/>
        </p:nvSpPr>
        <p:spPr>
          <a:xfrm>
            <a:off x="6509657" y="2155370"/>
            <a:ext cx="664028" cy="28477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B13253F5-CCBD-7FB8-E8BD-6C348138C9AF}"/>
              </a:ext>
            </a:extLst>
          </p:cNvPr>
          <p:cNvSpPr/>
          <p:nvPr/>
        </p:nvSpPr>
        <p:spPr>
          <a:xfrm>
            <a:off x="6509657" y="3882499"/>
            <a:ext cx="664028" cy="28477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653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F316C6-AEEC-B8C5-654A-26321675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058579" cy="1492132"/>
          </a:xfrm>
        </p:spPr>
        <p:txBody>
          <a:bodyPr>
            <a:noAutofit/>
          </a:bodyPr>
          <a:lstStyle/>
          <a:p>
            <a:pPr algn="ctr"/>
            <a:r>
              <a:rPr lang="tr-TR" sz="3200" b="1" i="0" u="none" strike="noStrike" baseline="0" dirty="0">
                <a:latin typeface="Amasis MT Pro Black" panose="02040A04050005020304" pitchFamily="18" charset="-94"/>
              </a:rPr>
              <a:t>Bulaşı/</a:t>
            </a:r>
            <a:r>
              <a:rPr lang="tr-TR" sz="3200" b="1" i="0" u="none" strike="noStrike" baseline="0" dirty="0" err="1">
                <a:latin typeface="Amasis MT Pro Black" panose="02040A04050005020304" pitchFamily="18" charset="-94"/>
              </a:rPr>
              <a:t>Reenfeksiyonu</a:t>
            </a:r>
            <a:r>
              <a:rPr lang="tr-TR" sz="3200" b="1" i="0" u="none" strike="noStrike" baseline="0" dirty="0">
                <a:latin typeface="Amasis MT Pro Black" panose="02040A04050005020304" pitchFamily="18" charset="-94"/>
              </a:rPr>
              <a:t> Önleyici          Ve Hastalığa Eğilim</a:t>
            </a:r>
            <a:br>
              <a:rPr lang="tr-TR" sz="3200" b="1" i="0" u="none" strike="noStrike" baseline="0" dirty="0">
                <a:latin typeface="Amasis MT Pro Black" panose="02040A04050005020304" pitchFamily="18" charset="-94"/>
              </a:rPr>
            </a:br>
            <a:r>
              <a:rPr lang="tr-TR" sz="3200" b="1" i="0" u="none" strike="noStrike" baseline="0" dirty="0">
                <a:latin typeface="Amasis MT Pro Black" panose="02040A04050005020304" pitchFamily="18" charset="-94"/>
              </a:rPr>
              <a:t>Yaratan Faktörlerden korunma</a:t>
            </a:r>
            <a:endParaRPr lang="tr-TR" sz="3200" dirty="0">
              <a:latin typeface="Amasis MT Pro Black" panose="02040A04050005020304" pitchFamily="18" charset="-94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0735AA-8F5D-3C4B-B463-C0470D6A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4365170"/>
          </a:xfrm>
        </p:spPr>
        <p:txBody>
          <a:bodyPr>
            <a:normAutofit/>
          </a:bodyPr>
          <a:lstStyle/>
          <a:p>
            <a:pPr algn="l">
              <a:spcAft>
                <a:spcPts val="18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Nemliliğe neden olan ya da arttıran faktörler belirlenmelidir. Kilolu bir kişide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inguinal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bölge, sentetik kapalı ayakkabı giyen bir kişide de ayak nemli olacaktır.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Etkilenen bölgeler kuru tutulmalı ve mümkün olduğu kadar havalandırılmalıdır. 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 sırasında naylon yapılı, dar iç çamaşırları yerine </a:t>
            </a:r>
            <a:r>
              <a:rPr lang="tr-TR" sz="2400" dirty="0">
                <a:solidFill>
                  <a:srgbClr val="C00000"/>
                </a:solidFill>
              </a:rPr>
              <a:t>pamuklu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olanlar kullanılmalı </a:t>
            </a:r>
          </a:p>
          <a:p>
            <a:pPr>
              <a:spcAft>
                <a:spcPts val="18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Nemden korunmak için normal pudralar yerine </a:t>
            </a:r>
            <a:r>
              <a:rPr lang="tr-TR" sz="2400" b="0" i="0" u="none" strike="noStrike" baseline="0" dirty="0" err="1">
                <a:solidFill>
                  <a:srgbClr val="C00000"/>
                </a:solidFill>
              </a:rPr>
              <a:t>antifungal</a:t>
            </a:r>
            <a:r>
              <a:rPr lang="tr-TR" sz="2400" b="0" i="0" u="none" strike="noStrike" baseline="0" dirty="0">
                <a:solidFill>
                  <a:srgbClr val="C00000"/>
                </a:solidFill>
              </a:rPr>
              <a:t> pudralar 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kullanılmalı</a:t>
            </a:r>
          </a:p>
        </p:txBody>
      </p:sp>
    </p:spTree>
    <p:extLst>
      <p:ext uri="{BB962C8B-B14F-4D97-AF65-F5344CB8AC3E}">
        <p14:creationId xmlns:p14="http://schemas.microsoft.com/office/powerpoint/2010/main" val="22418012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1BDA90-9CF7-92DE-308D-763889BA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394858"/>
            <a:ext cx="10178322" cy="3593591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Havlu, şapka, tarak, fırça, ayakkabı, terlik, çorap, giysi gibi kişisel eşyaların ortak kullanımından kaçınma önemlidir.</a:t>
            </a:r>
          </a:p>
          <a:p>
            <a:pPr algn="l">
              <a:spcAft>
                <a:spcPts val="18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Ayrıca ortamda bulunan enfekte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skuam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 kıl/saçların uzun süre bulaştırıcı olduğu unutulmamalıdır.</a:t>
            </a:r>
          </a:p>
          <a:p>
            <a:pPr>
              <a:spcAft>
                <a:spcPts val="1800"/>
              </a:spcAft>
            </a:pP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Yakın çevredeki enfekte kişilerin veya hayvanların aynı anda tedavisi çok önemlidir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Örneğin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Tinea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4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kapitisli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bir çocuğun çevresinde temas ettiği çocukların </a:t>
            </a:r>
            <a:r>
              <a:rPr lang="es-ES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ya da hasta hayvanların tesbiti ve tedavisi</a:t>
            </a:r>
            <a:r>
              <a:rPr lang="tr-TR" sz="24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gerekir.</a:t>
            </a:r>
          </a:p>
          <a:p>
            <a:pPr algn="l"/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tr-TR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r-TR" sz="1800" b="0" i="0" u="none" strike="noStrike" baseline="0" dirty="0">
              <a:latin typeface="TimesNewRomanPSMT"/>
            </a:endParaRP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3BEED148-B5AD-2943-167B-9FC1CEDA993C}"/>
              </a:ext>
            </a:extLst>
          </p:cNvPr>
          <p:cNvSpPr txBox="1">
            <a:spLocks/>
          </p:cNvSpPr>
          <p:nvPr/>
        </p:nvSpPr>
        <p:spPr>
          <a:xfrm>
            <a:off x="1251678" y="353392"/>
            <a:ext cx="10058579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b="1" dirty="0">
                <a:latin typeface="Amasis MT Pro Black" panose="02040A04050005020304" pitchFamily="18" charset="-94"/>
              </a:rPr>
              <a:t>Bulaşı/</a:t>
            </a:r>
            <a:r>
              <a:rPr lang="tr-TR" sz="3200" b="1" dirty="0" err="1">
                <a:latin typeface="Amasis MT Pro Black" panose="02040A04050005020304" pitchFamily="18" charset="-94"/>
              </a:rPr>
              <a:t>Reenfeksiyonu</a:t>
            </a:r>
            <a:r>
              <a:rPr lang="tr-TR" sz="3200" b="1" dirty="0">
                <a:latin typeface="Amasis MT Pro Black" panose="02040A04050005020304" pitchFamily="18" charset="-94"/>
              </a:rPr>
              <a:t> Önleyici          Ve Hastalığa Eğilim</a:t>
            </a:r>
            <a:br>
              <a:rPr lang="tr-TR" sz="3200" b="1" dirty="0">
                <a:latin typeface="Amasis MT Pro Black" panose="02040A04050005020304" pitchFamily="18" charset="-94"/>
              </a:rPr>
            </a:br>
            <a:r>
              <a:rPr lang="tr-TR" sz="3200" b="1" dirty="0">
                <a:latin typeface="Amasis MT Pro Black" panose="02040A04050005020304" pitchFamily="18" charset="-94"/>
              </a:rPr>
              <a:t>Yaratan Faktörlerden korunma</a:t>
            </a:r>
            <a:endParaRPr lang="tr-TR" sz="3200" dirty="0">
              <a:latin typeface="Amasis MT Pro Black" panose="02040A04050005020304" pitchFamily="18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8327475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968434-3201-9F72-4401-A192246B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Sevk ölçütleri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02F2863-AB0C-499D-E36F-77298B551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Karaciğer bozukluğu, böbrek bozukluğu, gebelik, emzirme dönemi ve diyabet varlığında sistemik tedavinin uzman denetiminde yapılması önerilir. </a:t>
            </a:r>
          </a:p>
          <a:p>
            <a:pPr>
              <a:spcAft>
                <a:spcPts val="12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Tedaviye dirençli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onikomikoziste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ve cerrahi tedavi gerektiren durumlarda da hasta üst merkeze sevk edilmelidir.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0FA2FC0-65C3-825F-1406-FB19AE41B75E}"/>
              </a:ext>
            </a:extLst>
          </p:cNvPr>
          <p:cNvSpPr txBox="1"/>
          <p:nvPr/>
        </p:nvSpPr>
        <p:spPr>
          <a:xfrm>
            <a:off x="1142820" y="6291076"/>
            <a:ext cx="85672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104020204" pitchFamily="34" charset="0"/>
              </a:rPr>
              <a:t>T.C. Sağlık Bakanlığı Birinci Basamağa Yönelik Tanı ve Tedavi Rehberi(2012)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91137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4A9CA7-AD30-B1C2-D7BD-8E1107D9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23B7D9-9101-DB00-D130-5225566A6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2193404"/>
            <a:ext cx="4844323" cy="391802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34 yaşında erkek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 baş parmak tırnağında kalınlaşma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 yıl boyunca aralıklı oral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antifungal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kullanım mevcut; fayda sağlamamış</a:t>
            </a:r>
          </a:p>
          <a:p>
            <a:pPr>
              <a:spcAft>
                <a:spcPts val="18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Ek hastalık yok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8D63E6C-CCF0-726F-55E2-047F45E2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92" y="1900560"/>
            <a:ext cx="5573582" cy="37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055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95D5C6-6BF7-1BBA-C943-381DF749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olgu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8E6A99-6050-C78F-6246-17BB6A396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582" y="2585494"/>
            <a:ext cx="4037953" cy="2558006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Muayenede sırtta 2 cm çaplı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eritem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üzerinde </a:t>
            </a:r>
            <a:r>
              <a:rPr lang="tr-T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kurutlu</a:t>
            </a: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lezyon(hasta farkında değildi)</a:t>
            </a:r>
          </a:p>
        </p:txBody>
      </p:sp>
      <p:pic>
        <p:nvPicPr>
          <p:cNvPr id="5" name="Resim 4" descr="dövme, kozmetik içeren bir resim&#10;&#10;Açıklama otomatik olarak oluşturuldu">
            <a:extLst>
              <a:ext uri="{FF2B5EF4-FFF2-40B4-BE49-F238E27FC236}">
                <a16:creationId xmlns:a16="http://schemas.microsoft.com/office/drawing/2014/main" id="{CE3C9D39-9F20-D38B-2379-08476A49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38" y="1714500"/>
            <a:ext cx="5150859" cy="3429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A0CF068-F092-4F0C-7FFC-89D58A321C8A}"/>
              </a:ext>
            </a:extLst>
          </p:cNvPr>
          <p:cNvSpPr txBox="1"/>
          <p:nvPr/>
        </p:nvSpPr>
        <p:spPr>
          <a:xfrm>
            <a:off x="7452008" y="5744050"/>
            <a:ext cx="184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accent5">
                    <a:lumMod val="75000"/>
                  </a:schemeClr>
                </a:solidFill>
              </a:rPr>
              <a:t>ÖN TANI?</a:t>
            </a:r>
          </a:p>
        </p:txBody>
      </p:sp>
    </p:spTree>
    <p:extLst>
      <p:ext uri="{BB962C8B-B14F-4D97-AF65-F5344CB8AC3E}">
        <p14:creationId xmlns:p14="http://schemas.microsoft.com/office/powerpoint/2010/main" val="26629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4A7E362-0DA9-8890-24B8-300542BE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370390"/>
            <a:ext cx="3384329" cy="960699"/>
          </a:xfrm>
        </p:spPr>
        <p:txBody>
          <a:bodyPr anchor="t">
            <a:normAutofit/>
          </a:bodyPr>
          <a:lstStyle/>
          <a:p>
            <a:r>
              <a:rPr lang="tr-TR" sz="4600" dirty="0"/>
              <a:t>olgu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FEC508-6A66-80C8-5B89-66E459B9E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84421"/>
            <a:ext cx="4362043" cy="45424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Tırnak bölgesinden alınan örnekte mikroskopi bakılıyor; mantar hif ve sporları izlenmiyor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Sırt bölgesinden biyopsi yapılıyor;</a:t>
            </a:r>
          </a:p>
          <a:p>
            <a:endParaRPr lang="tr-T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tr-T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Tanı:   </a:t>
            </a:r>
            <a:r>
              <a:rPr lang="tr-TR" sz="2800" b="1" dirty="0">
                <a:solidFill>
                  <a:srgbClr val="C00000"/>
                </a:solidFill>
              </a:rPr>
              <a:t>PSÖRİAZİS</a:t>
            </a:r>
          </a:p>
        </p:txBody>
      </p:sp>
      <p:pic>
        <p:nvPicPr>
          <p:cNvPr id="7" name="Resim 6" descr="dövme, kozmetik içeren bir resim&#10;&#10;Açıklama otomatik olarak oluşturuldu">
            <a:extLst>
              <a:ext uri="{FF2B5EF4-FFF2-40B4-BE49-F238E27FC236}">
                <a16:creationId xmlns:a16="http://schemas.microsoft.com/office/drawing/2014/main" id="{7DD6EC47-2B60-190B-AACF-EB8738B4C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7" r="2" b="13238"/>
          <a:stretch/>
        </p:blipFill>
        <p:spPr>
          <a:xfrm>
            <a:off x="6578281" y="3926895"/>
            <a:ext cx="4696657" cy="250466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3690BB2-C676-2670-13C0-F8C0E7034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 r="2" b="21527"/>
          <a:stretch/>
        </p:blipFill>
        <p:spPr>
          <a:xfrm>
            <a:off x="6581678" y="1090515"/>
            <a:ext cx="4693260" cy="25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A86A74-D89A-4EE8-6BB8-DC1575E69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151027"/>
            <a:ext cx="10515600" cy="1325563"/>
          </a:xfrm>
        </p:spPr>
        <p:txBody>
          <a:bodyPr/>
          <a:lstStyle/>
          <a:p>
            <a:pPr algn="ctr"/>
            <a:r>
              <a:rPr lang="tr-TR" b="1" dirty="0"/>
              <a:t>      </a:t>
            </a:r>
            <a:r>
              <a:rPr lang="tr-TR" dirty="0"/>
              <a:t>Mantar Enfeksiyonları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9A5ADE5B-F021-2DA5-C8D5-331B230485BF}"/>
              </a:ext>
            </a:extLst>
          </p:cNvPr>
          <p:cNvSpPr/>
          <p:nvPr/>
        </p:nvSpPr>
        <p:spPr>
          <a:xfrm rot="2830120">
            <a:off x="4392475" y="966614"/>
            <a:ext cx="394706" cy="849592"/>
          </a:xfrm>
          <a:prstGeom prst="downArrow">
            <a:avLst>
              <a:gd name="adj1" fmla="val 46226"/>
              <a:gd name="adj2" fmla="val 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BBA237B-B358-3D49-30FC-A5D5ACE4F852}"/>
              </a:ext>
            </a:extLst>
          </p:cNvPr>
          <p:cNvSpPr/>
          <p:nvPr/>
        </p:nvSpPr>
        <p:spPr>
          <a:xfrm>
            <a:off x="6559472" y="1928940"/>
            <a:ext cx="2651760" cy="62049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YÜZEYEL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72E2AC4-ED61-1754-3FC0-898A4613CEE5}"/>
              </a:ext>
            </a:extLst>
          </p:cNvPr>
          <p:cNvSpPr/>
          <p:nvPr/>
        </p:nvSpPr>
        <p:spPr>
          <a:xfrm>
            <a:off x="2039861" y="1928940"/>
            <a:ext cx="2765872" cy="62049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DERİN</a:t>
            </a:r>
          </a:p>
        </p:txBody>
      </p:sp>
      <p:sp>
        <p:nvSpPr>
          <p:cNvPr id="19" name="Ok: Aşağı 18">
            <a:extLst>
              <a:ext uri="{FF2B5EF4-FFF2-40B4-BE49-F238E27FC236}">
                <a16:creationId xmlns:a16="http://schemas.microsoft.com/office/drawing/2014/main" id="{3B177EB8-71C1-567E-B757-97C4B177996B}"/>
              </a:ext>
            </a:extLst>
          </p:cNvPr>
          <p:cNvSpPr/>
          <p:nvPr/>
        </p:nvSpPr>
        <p:spPr>
          <a:xfrm rot="18872145">
            <a:off x="6801990" y="968846"/>
            <a:ext cx="383088" cy="840957"/>
          </a:xfrm>
          <a:prstGeom prst="downArrow">
            <a:avLst>
              <a:gd name="adj1" fmla="val 46226"/>
              <a:gd name="adj2" fmla="val 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k: Aşağı 20">
            <a:extLst>
              <a:ext uri="{FF2B5EF4-FFF2-40B4-BE49-F238E27FC236}">
                <a16:creationId xmlns:a16="http://schemas.microsoft.com/office/drawing/2014/main" id="{F43EFE43-2ADF-E796-A36F-8BA6F8927B77}"/>
              </a:ext>
            </a:extLst>
          </p:cNvPr>
          <p:cNvSpPr/>
          <p:nvPr/>
        </p:nvSpPr>
        <p:spPr>
          <a:xfrm>
            <a:off x="7806909" y="2682006"/>
            <a:ext cx="394706" cy="528554"/>
          </a:xfrm>
          <a:prstGeom prst="downArrow">
            <a:avLst>
              <a:gd name="adj1" fmla="val 46226"/>
              <a:gd name="adj2" fmla="val 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1FFEE7E-A27C-D5E4-CE01-FD9917B9D0D5}"/>
              </a:ext>
            </a:extLst>
          </p:cNvPr>
          <p:cNvSpPr/>
          <p:nvPr/>
        </p:nvSpPr>
        <p:spPr>
          <a:xfrm>
            <a:off x="2946400" y="3246120"/>
            <a:ext cx="8615680" cy="31851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CF1DC247-C43C-F8F8-C703-7A594ED2B920}"/>
              </a:ext>
            </a:extLst>
          </p:cNvPr>
          <p:cNvSpPr/>
          <p:nvPr/>
        </p:nvSpPr>
        <p:spPr>
          <a:xfrm>
            <a:off x="5149772" y="3317240"/>
            <a:ext cx="5934788" cy="3114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6D55B9D-B8B6-A5A9-EDC2-9EEF1E14B0B0}"/>
              </a:ext>
            </a:extLst>
          </p:cNvPr>
          <p:cNvSpPr txBox="1"/>
          <p:nvPr/>
        </p:nvSpPr>
        <p:spPr>
          <a:xfrm>
            <a:off x="5516880" y="3728720"/>
            <a:ext cx="58013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tr-TR" sz="2800" dirty="0" err="1"/>
              <a:t>Dermatofitler</a:t>
            </a:r>
            <a:r>
              <a:rPr lang="tr-TR" sz="2800" dirty="0"/>
              <a:t> 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tr-TR" sz="2800" dirty="0" err="1"/>
              <a:t>Candidalar</a:t>
            </a:r>
            <a:r>
              <a:rPr lang="tr-TR" sz="2800" dirty="0"/>
              <a:t> 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tr-TR" sz="2800" dirty="0" err="1"/>
              <a:t>Malessesia</a:t>
            </a:r>
            <a:r>
              <a:rPr lang="tr-TR" sz="2800" dirty="0"/>
              <a:t> (</a:t>
            </a:r>
            <a:r>
              <a:rPr lang="tr-TR" sz="2800" dirty="0" err="1"/>
              <a:t>Pitriazis</a:t>
            </a:r>
            <a:r>
              <a:rPr lang="tr-TR" sz="2800" dirty="0"/>
              <a:t> </a:t>
            </a:r>
            <a:r>
              <a:rPr lang="tr-TR" sz="2800" dirty="0" err="1"/>
              <a:t>versicolor</a:t>
            </a:r>
            <a:r>
              <a:rPr lang="tr-TR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5181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3A139F-7A02-58EF-0B3F-C33A6E68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Kaynakça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77EDC6-75B9-606B-308D-29AD2BF42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69313"/>
            <a:ext cx="10178322" cy="4806302"/>
          </a:xfrm>
        </p:spPr>
        <p:txBody>
          <a:bodyPr>
            <a:normAutofit/>
          </a:bodyPr>
          <a:lstStyle/>
          <a:p>
            <a:r>
              <a:rPr lang="tr-TR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104020204" pitchFamily="34" charset="0"/>
              </a:rPr>
              <a:t>T.C. Sağlık Bakanlığı Birinci Basamağa Yönelik Tanı ve Tedavi Rehberi(2012)</a:t>
            </a:r>
          </a:p>
          <a:p>
            <a:r>
              <a:rPr lang="tr-T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</a:rPr>
              <a:t>Rakel</a:t>
            </a:r>
            <a:r>
              <a:rPr lang="tr-T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104020204" pitchFamily="34" charset="0"/>
              </a:rPr>
              <a:t> Aile Hekimliği 9. Baskı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Abadi" panose="020B0604020104020204" pitchFamily="34" charset="0"/>
              </a:rPr>
              <a:t>Ely JW, Rosenfeld S, Seabury Stone M. Diagnosis and management of tinea infections. Am Fam Physician. 2014 Nov 15;90(10):702-10. PMID: 25403034.</a:t>
            </a:r>
            <a:endParaRPr lang="tr-TR" b="0" i="0" dirty="0">
              <a:solidFill>
                <a:srgbClr val="212121"/>
              </a:solidFill>
              <a:effectLst/>
              <a:latin typeface="Abadi" panose="020B0604020104020204" pitchFamily="34" charset="0"/>
            </a:endParaRPr>
          </a:p>
          <a:p>
            <a:r>
              <a:rPr lang="tr-TR" sz="20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104020204" pitchFamily="34" charset="0"/>
              </a:rPr>
              <a:t>https://www.uptodate.com/contents/dermatophyte-tinea-infections?search=dermatofit%20&amp;source=search_result&amp;selectedTitle=1~47&amp;usage_type=default&amp;display_rank=1</a:t>
            </a:r>
          </a:p>
          <a:p>
            <a:r>
              <a:rPr lang="tr-TR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Gül, Ü. "Derinin Yüzeysel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Dermatofit</a:t>
            </a:r>
            <a:r>
              <a:rPr lang="tr-TR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 Enfeksiyonları" . Ankara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Medical</a:t>
            </a:r>
            <a:r>
              <a:rPr lang="tr-TR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tr-TR" b="0" i="0" dirty="0" err="1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Journal</a:t>
            </a:r>
            <a:r>
              <a:rPr lang="tr-TR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rPr>
              <a:t> 14 (2014 ): 107-113 &lt;https://dergipark.org.tr/tr/pub/amj/issue/1747/21560&gt;</a:t>
            </a:r>
            <a:endParaRPr lang="tr-TR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badi" panose="020B0604020104020204" pitchFamily="34" charset="0"/>
            </a:endParaRPr>
          </a:p>
          <a:p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Nath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AK,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Udayashankar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C.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Congenital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onychogryphosis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: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Leaning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Tower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nail.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Dermatol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Online J. 2011 </a:t>
            </a:r>
            <a:r>
              <a:rPr lang="tr-TR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Nov</a:t>
            </a:r>
            <a:r>
              <a:rPr lang="tr-TR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badi" panose="020B0604020202020204" pitchFamily="34" charset="0"/>
              </a:rPr>
              <a:t> 15;17(11):9. PMID: 22136865.</a:t>
            </a:r>
          </a:p>
          <a:p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Bilgili ve ark. Jeneralize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Tinea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İnkognito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 Olgu.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Turk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 J </a:t>
            </a:r>
            <a:r>
              <a:rPr lang="tr-T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Dermatol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  <a:latin typeface="Abadi" panose="020B0604020202020204" pitchFamily="34" charset="0"/>
              </a:rPr>
              <a:t> 2013; 7: 97-9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58790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Rectangle 43">
            <a:extLst>
              <a:ext uri="{FF2B5EF4-FFF2-40B4-BE49-F238E27FC236}">
                <a16:creationId xmlns:a16="http://schemas.microsoft.com/office/drawing/2014/main" id="{DE7D9958-ED1E-4EB9-A889-3A0DDD9BC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3" name="Rectangle 45">
            <a:extLst>
              <a:ext uri="{FF2B5EF4-FFF2-40B4-BE49-F238E27FC236}">
                <a16:creationId xmlns:a16="http://schemas.microsoft.com/office/drawing/2014/main" id="{B90A20A5-2045-4D33-9357-1485CAF55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8D3CADA7-D234-4FD0-9151-ECFF64212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1B7F2A4-B880-5715-91C4-05B47AD678F2}"/>
              </a:ext>
            </a:extLst>
          </p:cNvPr>
          <p:cNvSpPr txBox="1"/>
          <p:nvPr/>
        </p:nvSpPr>
        <p:spPr>
          <a:xfrm>
            <a:off x="1078523" y="1098388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21299999" rev="0"/>
              </a:camera>
              <a:lightRig rig="threePt" dir="t">
                <a:rot lat="0" lon="0" rev="0"/>
              </a:lightRig>
            </a:scene3d>
            <a:sp3d z="44450" prstMaterial="softEdge"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8000" cap="all" spc="800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glow rad="1117600">
                    <a:schemeClr val="accent1">
                      <a:alpha val="0"/>
                    </a:schemeClr>
                  </a:glow>
                  <a:reflection blurRad="50800" stA="40000" endPos="82000" dir="5400000" sy="-90000" algn="bl" rotWithShape="0"/>
                </a:effectLst>
                <a:latin typeface="Algerian" panose="04020705040A02060702" pitchFamily="82" charset="0"/>
                <a:ea typeface="+mj-ea"/>
                <a:cs typeface="+mj-cs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147354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ozet">
  <a:themeElements>
    <a:clrScheme name="Rozet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Rozet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ze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18344</TotalTime>
  <Words>4016</Words>
  <Application>Microsoft Office PowerPoint</Application>
  <PresentationFormat>Geniş ekran</PresentationFormat>
  <Paragraphs>575</Paragraphs>
  <Slides>91</Slides>
  <Notes>29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91</vt:i4>
      </vt:variant>
    </vt:vector>
  </HeadingPairs>
  <TitlesOfParts>
    <vt:vector size="111" baseType="lpstr">
      <vt:lpstr>Abadi</vt:lpstr>
      <vt:lpstr>Algerian</vt:lpstr>
      <vt:lpstr>Amasis MT Pro Black</vt:lpstr>
      <vt:lpstr>Amasis MT Pro Medium</vt:lpstr>
      <vt:lpstr>Arial</vt:lpstr>
      <vt:lpstr>Arial</vt:lpstr>
      <vt:lpstr>Bahnschrift</vt:lpstr>
      <vt:lpstr>Bahnschrift SemiBold</vt:lpstr>
      <vt:lpstr>Calibri</vt:lpstr>
      <vt:lpstr>Congenial Black</vt:lpstr>
      <vt:lpstr>Gill Sans MT</vt:lpstr>
      <vt:lpstr>Impact</vt:lpstr>
      <vt:lpstr>No</vt:lpstr>
      <vt:lpstr>Noto Sans</vt:lpstr>
      <vt:lpstr>Open Sans</vt:lpstr>
      <vt:lpstr>Times New Roman</vt:lpstr>
      <vt:lpstr>TimesNewRomanPSMT</vt:lpstr>
      <vt:lpstr>Wingdings</vt:lpstr>
      <vt:lpstr>Ofis Teması</vt:lpstr>
      <vt:lpstr>Rozet</vt:lpstr>
      <vt:lpstr>MANTAR ENFEKSİYONLARI</vt:lpstr>
      <vt:lpstr>                             Amaç</vt:lpstr>
      <vt:lpstr>Öğrenim hedefleri</vt:lpstr>
      <vt:lpstr>  giriş</vt:lpstr>
      <vt:lpstr>Risk etmenleri</vt:lpstr>
      <vt:lpstr>                      Bulaş yolu</vt:lpstr>
      <vt:lpstr>tanı</vt:lpstr>
      <vt:lpstr>Tanı </vt:lpstr>
      <vt:lpstr>      Mantar Enfeksiyonları</vt:lpstr>
      <vt:lpstr>DERMATOFiT ENFEKSiYONLARI </vt:lpstr>
      <vt:lpstr>DERMATOFiT ENFEKSiYONLARI </vt:lpstr>
      <vt:lpstr>DERMATOFiT ENFEKSiYONLARI </vt:lpstr>
      <vt:lpstr>Tinea capitis</vt:lpstr>
      <vt:lpstr>Tinea capitis</vt:lpstr>
      <vt:lpstr>Tinea capitis</vt:lpstr>
      <vt:lpstr>                   Tinea capitis </vt:lpstr>
      <vt:lpstr>Tinea capitis</vt:lpstr>
      <vt:lpstr>Tinea capitis</vt:lpstr>
      <vt:lpstr>Tinea capitis</vt:lpstr>
      <vt:lpstr>Seboreik dermatit</vt:lpstr>
      <vt:lpstr>Sifiliz ikinci dönem lezyonları</vt:lpstr>
      <vt:lpstr>Alopesi areata</vt:lpstr>
      <vt:lpstr>Psöriyazis</vt:lpstr>
      <vt:lpstr>Trikotillomani </vt:lpstr>
      <vt:lpstr>                        TEDAVİ</vt:lpstr>
      <vt:lpstr>Lokal (Topikal) Antifungal ilaçlar</vt:lpstr>
      <vt:lpstr>TİNEA PEDİS</vt:lpstr>
      <vt:lpstr>TİNEA PEDİS</vt:lpstr>
      <vt:lpstr>Tinea pedis</vt:lpstr>
      <vt:lpstr>Tinea pedis</vt:lpstr>
      <vt:lpstr>Tinea pedis</vt:lpstr>
      <vt:lpstr>Tinea pedis</vt:lpstr>
      <vt:lpstr>Tinea pedis</vt:lpstr>
      <vt:lpstr>Psöriyazis</vt:lpstr>
      <vt:lpstr>İNTERDİGİTAL ERİTRAZMA</vt:lpstr>
      <vt:lpstr>Tinea pedis - tedavi</vt:lpstr>
      <vt:lpstr>Tedavi - (topikal)</vt:lpstr>
      <vt:lpstr>Tedavi - sistemik</vt:lpstr>
      <vt:lpstr>Tedavi - önleme</vt:lpstr>
      <vt:lpstr>TİNEA CORPORİS</vt:lpstr>
      <vt:lpstr>TİNEA CORPORİS</vt:lpstr>
      <vt:lpstr>TİNEA CORPORİS</vt:lpstr>
      <vt:lpstr>Pitriazis rozea</vt:lpstr>
      <vt:lpstr>SİFİLİZ 2.DÖNEM LEZYONLARI</vt:lpstr>
      <vt:lpstr>Tinea corporis - tedavi</vt:lpstr>
      <vt:lpstr>Tedavi - sistemik</vt:lpstr>
      <vt:lpstr>Tinea cruris</vt:lpstr>
      <vt:lpstr>                  Tinea cruris</vt:lpstr>
      <vt:lpstr>Tinea cruris</vt:lpstr>
      <vt:lpstr>Tinea cruris - tedavi</vt:lpstr>
      <vt:lpstr>Tinea barbae</vt:lpstr>
      <vt:lpstr>tedavi</vt:lpstr>
      <vt:lpstr>Tinea ungium </vt:lpstr>
      <vt:lpstr>Tinea ungium</vt:lpstr>
      <vt:lpstr>Tinea ungium</vt:lpstr>
      <vt:lpstr>Tinea ungium</vt:lpstr>
      <vt:lpstr>Tinea ungium </vt:lpstr>
      <vt:lpstr>Tinea ungium</vt:lpstr>
      <vt:lpstr>TİNEa ungium </vt:lpstr>
      <vt:lpstr>TİNEa ungium </vt:lpstr>
      <vt:lpstr>Tinea ungium</vt:lpstr>
      <vt:lpstr>Tinea ungium</vt:lpstr>
      <vt:lpstr>Tinea manuum</vt:lpstr>
      <vt:lpstr>Dermatofitozlar - KOMPLİKASYONLAR</vt:lpstr>
      <vt:lpstr>Tinea incognito</vt:lpstr>
      <vt:lpstr>Dermatofitozlar - KOMPLİKASYONLAR</vt:lpstr>
      <vt:lpstr>PowerPoint Sunusu</vt:lpstr>
      <vt:lpstr>kandidiyazisler</vt:lpstr>
      <vt:lpstr>Orofaringeal kandidiyaz</vt:lpstr>
      <vt:lpstr>Orofaringeal kandidiyaz</vt:lpstr>
      <vt:lpstr>Candidal intertrigo</vt:lpstr>
      <vt:lpstr>Candidal intertrigo</vt:lpstr>
      <vt:lpstr>Candidal intertrigo</vt:lpstr>
      <vt:lpstr>Vulvovajinit </vt:lpstr>
      <vt:lpstr>Candidal Vulvovajinit</vt:lpstr>
      <vt:lpstr>balanit</vt:lpstr>
      <vt:lpstr>Tinea versicolor (pityriasis versicolor)</vt:lpstr>
      <vt:lpstr>Tinea versicolor (pityriasis versicolor)</vt:lpstr>
      <vt:lpstr>Tinea versicolor (pityriasis versicolor)</vt:lpstr>
      <vt:lpstr>Seboreik dermatit</vt:lpstr>
      <vt:lpstr>vitiligo</vt:lpstr>
      <vt:lpstr>pityriasis versicolor</vt:lpstr>
      <vt:lpstr>pityriasis versicolor</vt:lpstr>
      <vt:lpstr>Bulaşı/Reenfeksiyonu Önleyici          Ve Hastalığa Eğilim Yaratan Faktörlerden korunma</vt:lpstr>
      <vt:lpstr>PowerPoint Sunusu</vt:lpstr>
      <vt:lpstr>Sevk ölçütleri</vt:lpstr>
      <vt:lpstr>olgu</vt:lpstr>
      <vt:lpstr>olgu</vt:lpstr>
      <vt:lpstr>olgu</vt:lpstr>
      <vt:lpstr>Kaynakça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MANTAR ENFEKSİYONLARI</dc:title>
  <dc:creator>can deniz atalay</dc:creator>
  <cp:lastModifiedBy>can deniz atalay</cp:lastModifiedBy>
  <cp:revision>90</cp:revision>
  <dcterms:created xsi:type="dcterms:W3CDTF">2023-01-09T08:33:26Z</dcterms:created>
  <dcterms:modified xsi:type="dcterms:W3CDTF">2023-02-28T08:06:18Z</dcterms:modified>
</cp:coreProperties>
</file>