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414" r:id="rId1"/>
  </p:sldMasterIdLst>
  <p:notesMasterIdLst>
    <p:notesMasterId r:id="rId27"/>
  </p:notesMasterIdLst>
  <p:sldIdLst>
    <p:sldId id="256" r:id="rId2"/>
    <p:sldId id="257" r:id="rId3"/>
    <p:sldId id="277" r:id="rId4"/>
    <p:sldId id="258" r:id="rId5"/>
    <p:sldId id="259" r:id="rId6"/>
    <p:sldId id="260" r:id="rId7"/>
    <p:sldId id="270" r:id="rId8"/>
    <p:sldId id="271" r:id="rId9"/>
    <p:sldId id="261" r:id="rId10"/>
    <p:sldId id="262" r:id="rId11"/>
    <p:sldId id="278" r:id="rId12"/>
    <p:sldId id="280" r:id="rId13"/>
    <p:sldId id="263" r:id="rId14"/>
    <p:sldId id="272" r:id="rId15"/>
    <p:sldId id="273" r:id="rId16"/>
    <p:sldId id="264" r:id="rId17"/>
    <p:sldId id="265" r:id="rId18"/>
    <p:sldId id="266" r:id="rId19"/>
    <p:sldId id="269" r:id="rId20"/>
    <p:sldId id="267" r:id="rId21"/>
    <p:sldId id="275" r:id="rId22"/>
    <p:sldId id="281" r:id="rId23"/>
    <p:sldId id="276" r:id="rId24"/>
    <p:sldId id="268"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5"/>
  </p:normalViewPr>
  <p:slideViewPr>
    <p:cSldViewPr snapToGrid="0">
      <p:cViewPr varScale="1">
        <p:scale>
          <a:sx n="113" d="100"/>
          <a:sy n="113" d="100"/>
        </p:scale>
        <p:origin x="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97EF0-4FF5-4649-8462-49830B979E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A040048-D1EA-4D9B-999C-9DE335B3692B}">
      <dgm:prSet custT="1"/>
      <dgm:spPr/>
      <dgm:t>
        <a:bodyPr/>
        <a:lstStyle/>
        <a:p>
          <a:r>
            <a:rPr lang="tr-TR" sz="1800" b="1" baseline="0" dirty="0">
              <a:latin typeface="Aptos" panose="020B0004020202020204" pitchFamily="34" charset="0"/>
            </a:rPr>
            <a:t>VR grubundaki hastalar</a:t>
          </a:r>
          <a:r>
            <a:rPr lang="tr-TR" sz="1800" baseline="0" dirty="0">
              <a:latin typeface="Aptos" panose="020B0004020202020204" pitchFamily="34" charset="0"/>
            </a:rPr>
            <a:t>, </a:t>
          </a:r>
          <a:r>
            <a:rPr lang="tr-TR" sz="1800" b="1" baseline="0" dirty="0">
              <a:latin typeface="Aptos" panose="020B0004020202020204" pitchFamily="34" charset="0"/>
            </a:rPr>
            <a:t>günde en az 10 dakika, en fazla 30 dakika olacak şekilde 4 hafta boyunca VR kullanmıştır</a:t>
          </a:r>
          <a:r>
            <a:rPr lang="tr-TR" sz="1800" baseline="0" dirty="0">
              <a:latin typeface="Aptos" panose="020B0004020202020204" pitchFamily="34" charset="0"/>
            </a:rPr>
            <a:t>. </a:t>
          </a:r>
          <a:endParaRPr lang="en-US" sz="1800" dirty="0">
            <a:latin typeface="Aptos" panose="020B0004020202020204" pitchFamily="34" charset="0"/>
          </a:endParaRPr>
        </a:p>
      </dgm:t>
    </dgm:pt>
    <dgm:pt modelId="{A0B98DDB-F6BC-4F65-8C21-D534B64518D2}" type="parTrans" cxnId="{B9AFAD57-76D8-4313-B3C3-2914625770E7}">
      <dgm:prSet/>
      <dgm:spPr/>
      <dgm:t>
        <a:bodyPr/>
        <a:lstStyle/>
        <a:p>
          <a:endParaRPr lang="en-US"/>
        </a:p>
      </dgm:t>
    </dgm:pt>
    <dgm:pt modelId="{87774971-8916-40F9-9314-6B0D0B111CCE}" type="sibTrans" cxnId="{B9AFAD57-76D8-4313-B3C3-2914625770E7}">
      <dgm:prSet/>
      <dgm:spPr/>
      <dgm:t>
        <a:bodyPr/>
        <a:lstStyle/>
        <a:p>
          <a:endParaRPr lang="en-US"/>
        </a:p>
      </dgm:t>
    </dgm:pt>
    <dgm:pt modelId="{855419AE-70AD-4CFE-88DE-A202D7E98D98}">
      <dgm:prSet custT="1"/>
      <dgm:spPr/>
      <dgm:t>
        <a:bodyPr/>
        <a:lstStyle/>
        <a:p>
          <a:r>
            <a:rPr lang="tr-TR" sz="1800" b="1" baseline="0" dirty="0">
              <a:latin typeface="Aptos" panose="020B0004020202020204" pitchFamily="34" charset="0"/>
            </a:rPr>
            <a:t>Kontrol grubu</a:t>
          </a:r>
          <a:r>
            <a:rPr lang="tr-TR" sz="1800" baseline="0" dirty="0">
              <a:latin typeface="Aptos" panose="020B0004020202020204" pitchFamily="34" charset="0"/>
            </a:rPr>
            <a:t> ise herhangi bir ek tedavi almadan </a:t>
          </a:r>
          <a:r>
            <a:rPr lang="tr-TR" sz="1800" b="1" baseline="0" dirty="0">
              <a:latin typeface="Aptos" panose="020B0004020202020204" pitchFamily="34" charset="0"/>
            </a:rPr>
            <a:t>sadece standart bakım uygulanarak</a:t>
          </a:r>
          <a:r>
            <a:rPr lang="tr-TR" sz="1800" baseline="0" dirty="0">
              <a:latin typeface="Aptos" panose="020B0004020202020204" pitchFamily="34" charset="0"/>
            </a:rPr>
            <a:t> bekleme sürecini geçirmiştir.</a:t>
          </a:r>
          <a:endParaRPr lang="en-US" sz="1800" dirty="0">
            <a:latin typeface="Aptos" panose="020B0004020202020204" pitchFamily="34" charset="0"/>
          </a:endParaRPr>
        </a:p>
      </dgm:t>
    </dgm:pt>
    <dgm:pt modelId="{D5F00E66-7A05-4448-AB6C-98B2F766A7EA}" type="parTrans" cxnId="{A347DE2A-9915-485D-9C48-CD584529F58C}">
      <dgm:prSet/>
      <dgm:spPr/>
      <dgm:t>
        <a:bodyPr/>
        <a:lstStyle/>
        <a:p>
          <a:endParaRPr lang="en-US"/>
        </a:p>
      </dgm:t>
    </dgm:pt>
    <dgm:pt modelId="{BC0B2728-7E22-417C-A0D1-46BA8EA39C91}" type="sibTrans" cxnId="{A347DE2A-9915-485D-9C48-CD584529F58C}">
      <dgm:prSet/>
      <dgm:spPr/>
      <dgm:t>
        <a:bodyPr/>
        <a:lstStyle/>
        <a:p>
          <a:endParaRPr lang="en-US"/>
        </a:p>
      </dgm:t>
    </dgm:pt>
    <dgm:pt modelId="{DD7ECCB9-ABE6-224E-AD29-9F1DF7E2F5A1}" type="pres">
      <dgm:prSet presAssocID="{25497EF0-4FF5-4649-8462-49830B979E66}" presName="hierChild1" presStyleCnt="0">
        <dgm:presLayoutVars>
          <dgm:chPref val="1"/>
          <dgm:dir/>
          <dgm:animOne val="branch"/>
          <dgm:animLvl val="lvl"/>
          <dgm:resizeHandles/>
        </dgm:presLayoutVars>
      </dgm:prSet>
      <dgm:spPr/>
    </dgm:pt>
    <dgm:pt modelId="{2ADBD0F5-7AB7-7048-929A-18C18DA5F580}" type="pres">
      <dgm:prSet presAssocID="{6A040048-D1EA-4D9B-999C-9DE335B3692B}" presName="hierRoot1" presStyleCnt="0"/>
      <dgm:spPr/>
    </dgm:pt>
    <dgm:pt modelId="{462C795B-95DB-DE44-ABF8-3F428BFB9B84}" type="pres">
      <dgm:prSet presAssocID="{6A040048-D1EA-4D9B-999C-9DE335B3692B}" presName="composite" presStyleCnt="0"/>
      <dgm:spPr/>
    </dgm:pt>
    <dgm:pt modelId="{3E12042C-5D7B-3445-B8CF-45A150124AF2}" type="pres">
      <dgm:prSet presAssocID="{6A040048-D1EA-4D9B-999C-9DE335B3692B}" presName="background" presStyleLbl="node0" presStyleIdx="0" presStyleCnt="2"/>
      <dgm:spPr/>
    </dgm:pt>
    <dgm:pt modelId="{B9B0EB88-DA17-A144-91C2-9FB349B94BCB}" type="pres">
      <dgm:prSet presAssocID="{6A040048-D1EA-4D9B-999C-9DE335B3692B}" presName="text" presStyleLbl="fgAcc0" presStyleIdx="0" presStyleCnt="2">
        <dgm:presLayoutVars>
          <dgm:chPref val="3"/>
        </dgm:presLayoutVars>
      </dgm:prSet>
      <dgm:spPr/>
    </dgm:pt>
    <dgm:pt modelId="{667198C2-CB4F-BB4B-82F4-8DF0B6EB776E}" type="pres">
      <dgm:prSet presAssocID="{6A040048-D1EA-4D9B-999C-9DE335B3692B}" presName="hierChild2" presStyleCnt="0"/>
      <dgm:spPr/>
    </dgm:pt>
    <dgm:pt modelId="{B22C3A23-481A-1F44-BC3D-FA4022CA31E5}" type="pres">
      <dgm:prSet presAssocID="{855419AE-70AD-4CFE-88DE-A202D7E98D98}" presName="hierRoot1" presStyleCnt="0"/>
      <dgm:spPr/>
    </dgm:pt>
    <dgm:pt modelId="{33452F95-38BC-4E45-B102-B25ABCED0651}" type="pres">
      <dgm:prSet presAssocID="{855419AE-70AD-4CFE-88DE-A202D7E98D98}" presName="composite" presStyleCnt="0"/>
      <dgm:spPr/>
    </dgm:pt>
    <dgm:pt modelId="{872A7139-7BBE-A34C-B5A8-588F25B1F0C3}" type="pres">
      <dgm:prSet presAssocID="{855419AE-70AD-4CFE-88DE-A202D7E98D98}" presName="background" presStyleLbl="node0" presStyleIdx="1" presStyleCnt="2"/>
      <dgm:spPr/>
    </dgm:pt>
    <dgm:pt modelId="{03743326-2508-2546-B5FB-614443E86D65}" type="pres">
      <dgm:prSet presAssocID="{855419AE-70AD-4CFE-88DE-A202D7E98D98}" presName="text" presStyleLbl="fgAcc0" presStyleIdx="1" presStyleCnt="2">
        <dgm:presLayoutVars>
          <dgm:chPref val="3"/>
        </dgm:presLayoutVars>
      </dgm:prSet>
      <dgm:spPr/>
    </dgm:pt>
    <dgm:pt modelId="{4C7E542A-F52C-3A43-A28E-34FCE6419156}" type="pres">
      <dgm:prSet presAssocID="{855419AE-70AD-4CFE-88DE-A202D7E98D98}" presName="hierChild2" presStyleCnt="0"/>
      <dgm:spPr/>
    </dgm:pt>
  </dgm:ptLst>
  <dgm:cxnLst>
    <dgm:cxn modelId="{A347DE2A-9915-485D-9C48-CD584529F58C}" srcId="{25497EF0-4FF5-4649-8462-49830B979E66}" destId="{855419AE-70AD-4CFE-88DE-A202D7E98D98}" srcOrd="1" destOrd="0" parTransId="{D5F00E66-7A05-4448-AB6C-98B2F766A7EA}" sibTransId="{BC0B2728-7E22-417C-A0D1-46BA8EA39C91}"/>
    <dgm:cxn modelId="{60B2604F-E4B2-2241-9DEB-F47D76954FB3}" type="presOf" srcId="{855419AE-70AD-4CFE-88DE-A202D7E98D98}" destId="{03743326-2508-2546-B5FB-614443E86D65}" srcOrd="0" destOrd="0" presId="urn:microsoft.com/office/officeart/2005/8/layout/hierarchy1"/>
    <dgm:cxn modelId="{B9AFAD57-76D8-4313-B3C3-2914625770E7}" srcId="{25497EF0-4FF5-4649-8462-49830B979E66}" destId="{6A040048-D1EA-4D9B-999C-9DE335B3692B}" srcOrd="0" destOrd="0" parTransId="{A0B98DDB-F6BC-4F65-8C21-D534B64518D2}" sibTransId="{87774971-8916-40F9-9314-6B0D0B111CCE}"/>
    <dgm:cxn modelId="{4D9B905C-F180-224A-98F0-D2599A2C194F}" type="presOf" srcId="{6A040048-D1EA-4D9B-999C-9DE335B3692B}" destId="{B9B0EB88-DA17-A144-91C2-9FB349B94BCB}" srcOrd="0" destOrd="0" presId="urn:microsoft.com/office/officeart/2005/8/layout/hierarchy1"/>
    <dgm:cxn modelId="{CF3E639E-81C1-5944-9EF4-AFC80DDF6B5C}" type="presOf" srcId="{25497EF0-4FF5-4649-8462-49830B979E66}" destId="{DD7ECCB9-ABE6-224E-AD29-9F1DF7E2F5A1}" srcOrd="0" destOrd="0" presId="urn:microsoft.com/office/officeart/2005/8/layout/hierarchy1"/>
    <dgm:cxn modelId="{DA3636AF-7024-234A-A1C1-063F7853A7B2}" type="presParOf" srcId="{DD7ECCB9-ABE6-224E-AD29-9F1DF7E2F5A1}" destId="{2ADBD0F5-7AB7-7048-929A-18C18DA5F580}" srcOrd="0" destOrd="0" presId="urn:microsoft.com/office/officeart/2005/8/layout/hierarchy1"/>
    <dgm:cxn modelId="{D95E5F23-D03F-C442-A4BB-67893B44A403}" type="presParOf" srcId="{2ADBD0F5-7AB7-7048-929A-18C18DA5F580}" destId="{462C795B-95DB-DE44-ABF8-3F428BFB9B84}" srcOrd="0" destOrd="0" presId="urn:microsoft.com/office/officeart/2005/8/layout/hierarchy1"/>
    <dgm:cxn modelId="{02C8A7E9-DF2D-2346-BE70-EE21F98F14E2}" type="presParOf" srcId="{462C795B-95DB-DE44-ABF8-3F428BFB9B84}" destId="{3E12042C-5D7B-3445-B8CF-45A150124AF2}" srcOrd="0" destOrd="0" presId="urn:microsoft.com/office/officeart/2005/8/layout/hierarchy1"/>
    <dgm:cxn modelId="{A3A17D18-8F90-CC45-AA4D-CA6D8628D056}" type="presParOf" srcId="{462C795B-95DB-DE44-ABF8-3F428BFB9B84}" destId="{B9B0EB88-DA17-A144-91C2-9FB349B94BCB}" srcOrd="1" destOrd="0" presId="urn:microsoft.com/office/officeart/2005/8/layout/hierarchy1"/>
    <dgm:cxn modelId="{5CC18A84-06F4-FB40-AB2B-1DDB5773DE9F}" type="presParOf" srcId="{2ADBD0F5-7AB7-7048-929A-18C18DA5F580}" destId="{667198C2-CB4F-BB4B-82F4-8DF0B6EB776E}" srcOrd="1" destOrd="0" presId="urn:microsoft.com/office/officeart/2005/8/layout/hierarchy1"/>
    <dgm:cxn modelId="{714BF744-9942-6445-B095-78F37069519B}" type="presParOf" srcId="{DD7ECCB9-ABE6-224E-AD29-9F1DF7E2F5A1}" destId="{B22C3A23-481A-1F44-BC3D-FA4022CA31E5}" srcOrd="1" destOrd="0" presId="urn:microsoft.com/office/officeart/2005/8/layout/hierarchy1"/>
    <dgm:cxn modelId="{9B7F3425-D8C3-EE4C-AF2C-BBDBD19368C6}" type="presParOf" srcId="{B22C3A23-481A-1F44-BC3D-FA4022CA31E5}" destId="{33452F95-38BC-4E45-B102-B25ABCED0651}" srcOrd="0" destOrd="0" presId="urn:microsoft.com/office/officeart/2005/8/layout/hierarchy1"/>
    <dgm:cxn modelId="{B1E76BA0-6EB1-4E43-B94D-F4FCF7158870}" type="presParOf" srcId="{33452F95-38BC-4E45-B102-B25ABCED0651}" destId="{872A7139-7BBE-A34C-B5A8-588F25B1F0C3}" srcOrd="0" destOrd="0" presId="urn:microsoft.com/office/officeart/2005/8/layout/hierarchy1"/>
    <dgm:cxn modelId="{4F2958CE-7AEE-4946-861E-F2E5EC643941}" type="presParOf" srcId="{33452F95-38BC-4E45-B102-B25ABCED0651}" destId="{03743326-2508-2546-B5FB-614443E86D65}" srcOrd="1" destOrd="0" presId="urn:microsoft.com/office/officeart/2005/8/layout/hierarchy1"/>
    <dgm:cxn modelId="{0E4F683B-F930-3449-B107-CA895E55AE3F}" type="presParOf" srcId="{B22C3A23-481A-1F44-BC3D-FA4022CA31E5}" destId="{4C7E542A-F52C-3A43-A28E-34FCE64191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61142-7FAE-4644-85CB-B79A90CC6E5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6412D20-1D76-4C1B-938D-FE4BFD5E3961}">
      <dgm:prSet/>
      <dgm:spPr/>
      <dgm:t>
        <a:bodyPr/>
        <a:lstStyle/>
        <a:p>
          <a:r>
            <a:rPr lang="tr-TR" b="1" dirty="0">
              <a:latin typeface="Aptos" panose="020B0004020202020204" pitchFamily="34" charset="0"/>
              <a:cs typeface="Times New Roman" panose="02020603050405020304" pitchFamily="18" charset="0"/>
            </a:rPr>
            <a:t>Anesteziyoloji ve ağrı uzmanı olan bir doktor uygun hastaları belirlemiş</a:t>
          </a:r>
          <a:r>
            <a:rPr lang="tr-TR" dirty="0">
              <a:latin typeface="Aptos" panose="020B0004020202020204" pitchFamily="34" charset="0"/>
              <a:cs typeface="Times New Roman" panose="02020603050405020304" pitchFamily="18" charset="0"/>
            </a:rPr>
            <a:t>, hastalara </a:t>
          </a:r>
          <a:r>
            <a:rPr lang="tr-TR" b="1" dirty="0">
              <a:latin typeface="Aptos" panose="020B0004020202020204" pitchFamily="34" charset="0"/>
              <a:cs typeface="Times New Roman" panose="02020603050405020304" pitchFamily="18" charset="0"/>
            </a:rPr>
            <a:t>sözlü ve yazılı bilgi vererek onay almıştır</a:t>
          </a:r>
          <a:r>
            <a:rPr lang="tr-TR" dirty="0">
              <a:latin typeface="Aptos" panose="020B0004020202020204" pitchFamily="34" charset="0"/>
              <a:cs typeface="Times New Roman" panose="02020603050405020304" pitchFamily="18" charset="0"/>
            </a:rPr>
            <a:t>.</a:t>
          </a:r>
          <a:endParaRPr lang="en-US" dirty="0">
            <a:latin typeface="Aptos" panose="020B0004020202020204" pitchFamily="34" charset="0"/>
            <a:cs typeface="Times New Roman" panose="02020603050405020304" pitchFamily="18" charset="0"/>
          </a:endParaRPr>
        </a:p>
      </dgm:t>
    </dgm:pt>
    <dgm:pt modelId="{598F97A9-F9BA-40BF-BF6F-20A8B966C13E}" type="parTrans" cxnId="{2F46DCC3-7905-41F4-8E70-9F4931DDD7BB}">
      <dgm:prSet/>
      <dgm:spPr/>
      <dgm:t>
        <a:bodyPr/>
        <a:lstStyle/>
        <a:p>
          <a:endParaRPr lang="en-US"/>
        </a:p>
      </dgm:t>
    </dgm:pt>
    <dgm:pt modelId="{33C1C105-927E-4533-8C47-783F03BB74ED}" type="sibTrans" cxnId="{2F46DCC3-7905-41F4-8E70-9F4931DDD7BB}">
      <dgm:prSet/>
      <dgm:spPr/>
      <dgm:t>
        <a:bodyPr/>
        <a:lstStyle/>
        <a:p>
          <a:endParaRPr lang="en-US"/>
        </a:p>
      </dgm:t>
    </dgm:pt>
    <dgm:pt modelId="{48D79E78-F2EE-46AC-8C09-BA916F3EE694}">
      <dgm:prSet/>
      <dgm:spPr/>
      <dgm:t>
        <a:bodyPr/>
        <a:lstStyle/>
        <a:p>
          <a:r>
            <a:rPr lang="tr-TR" dirty="0">
              <a:latin typeface="Aptos" panose="020B0004020202020204" pitchFamily="34" charset="0"/>
              <a:cs typeface="Times New Roman" panose="02020603050405020304" pitchFamily="18" charset="0"/>
            </a:rPr>
            <a:t>Hastalar, </a:t>
          </a:r>
          <a:r>
            <a:rPr lang="tr-TR" b="1" dirty="0">
              <a:latin typeface="Aptos" panose="020B0004020202020204" pitchFamily="34" charset="0"/>
              <a:cs typeface="Times New Roman" panose="02020603050405020304" pitchFamily="18" charset="0"/>
            </a:rPr>
            <a:t>bilgisayar tabanlı blok randomizasyon yöntemiyle</a:t>
          </a:r>
          <a:r>
            <a:rPr lang="tr-TR" dirty="0">
              <a:latin typeface="Aptos" panose="020B0004020202020204" pitchFamily="34" charset="0"/>
              <a:cs typeface="Times New Roman" panose="02020603050405020304" pitchFamily="18" charset="0"/>
            </a:rPr>
            <a:t> </a:t>
          </a:r>
          <a:r>
            <a:rPr lang="tr-TR" b="1" dirty="0">
              <a:latin typeface="Aptos" panose="020B0004020202020204" pitchFamily="34" charset="0"/>
              <a:cs typeface="Times New Roman" panose="02020603050405020304" pitchFamily="18" charset="0"/>
            </a:rPr>
            <a:t>(1:1 oranında) VR veya kontrol grubuna atanmıştır</a:t>
          </a:r>
          <a:r>
            <a:rPr lang="tr-TR" dirty="0">
              <a:latin typeface="Aptos" panose="020B0004020202020204" pitchFamily="34" charset="0"/>
              <a:cs typeface="Times New Roman" panose="02020603050405020304" pitchFamily="18" charset="0"/>
            </a:rPr>
            <a:t>.</a:t>
          </a:r>
          <a:endParaRPr lang="en-US" dirty="0">
            <a:latin typeface="Aptos" panose="020B0004020202020204" pitchFamily="34" charset="0"/>
            <a:cs typeface="Times New Roman" panose="02020603050405020304" pitchFamily="18" charset="0"/>
          </a:endParaRPr>
        </a:p>
      </dgm:t>
    </dgm:pt>
    <dgm:pt modelId="{B4CF0DCD-7FD1-4776-9366-C6191B3914E1}" type="parTrans" cxnId="{1028883B-2239-4F28-B8B5-B8DE3A118A82}">
      <dgm:prSet/>
      <dgm:spPr/>
      <dgm:t>
        <a:bodyPr/>
        <a:lstStyle/>
        <a:p>
          <a:endParaRPr lang="en-US"/>
        </a:p>
      </dgm:t>
    </dgm:pt>
    <dgm:pt modelId="{7D2EF0F1-40A4-4E47-8A3C-874F86D6B4F6}" type="sibTrans" cxnId="{1028883B-2239-4F28-B8B5-B8DE3A118A82}">
      <dgm:prSet/>
      <dgm:spPr/>
      <dgm:t>
        <a:bodyPr/>
        <a:lstStyle/>
        <a:p>
          <a:endParaRPr lang="en-US"/>
        </a:p>
      </dgm:t>
    </dgm:pt>
    <dgm:pt modelId="{FF2693FD-1348-44E8-BA82-48A1B6EDD26F}">
      <dgm:prSet/>
      <dgm:spPr/>
      <dgm:t>
        <a:bodyPr/>
        <a:lstStyle/>
        <a:p>
          <a:r>
            <a:rPr lang="tr-TR" b="1">
              <a:latin typeface="Aptos" panose="020B0004020202020204" pitchFamily="34" charset="0"/>
              <a:cs typeface="Times New Roman" panose="02020603050405020304" pitchFamily="18" charset="0"/>
            </a:rPr>
            <a:t>Tedavi başlangıcında (0. Hafta), tedavi bitiminde (4. Hafta) ve takip döneminde (4. Ay) anketler uygulanmıştır</a:t>
          </a:r>
          <a:r>
            <a:rPr lang="tr-TR">
              <a:latin typeface="Aptos" panose="020B0004020202020204" pitchFamily="34" charset="0"/>
              <a:cs typeface="Times New Roman" panose="02020603050405020304" pitchFamily="18" charset="0"/>
            </a:rPr>
            <a:t>.</a:t>
          </a:r>
          <a:endParaRPr lang="en-US">
            <a:latin typeface="Aptos" panose="020B0004020202020204" pitchFamily="34" charset="0"/>
            <a:cs typeface="Times New Roman" panose="02020603050405020304" pitchFamily="18" charset="0"/>
          </a:endParaRPr>
        </a:p>
      </dgm:t>
    </dgm:pt>
    <dgm:pt modelId="{25FB2E87-7F17-4AC0-A226-31FE44E5C3EA}" type="parTrans" cxnId="{DEE2DD58-DFEE-4BEE-AA8A-0B15308887F5}">
      <dgm:prSet/>
      <dgm:spPr/>
      <dgm:t>
        <a:bodyPr/>
        <a:lstStyle/>
        <a:p>
          <a:endParaRPr lang="en-US"/>
        </a:p>
      </dgm:t>
    </dgm:pt>
    <dgm:pt modelId="{DC03AB98-F98B-411E-9F67-8277AB8349FB}" type="sibTrans" cxnId="{DEE2DD58-DFEE-4BEE-AA8A-0B15308887F5}">
      <dgm:prSet/>
      <dgm:spPr/>
      <dgm:t>
        <a:bodyPr/>
        <a:lstStyle/>
        <a:p>
          <a:endParaRPr lang="en-US"/>
        </a:p>
      </dgm:t>
    </dgm:pt>
    <dgm:pt modelId="{5B2420E0-56D1-404E-9A93-7E0C0C6B4E96}">
      <dgm:prSet/>
      <dgm:spPr/>
      <dgm:t>
        <a:bodyPr/>
        <a:lstStyle/>
        <a:p>
          <a:r>
            <a:rPr lang="tr-TR" b="1">
              <a:latin typeface="Aptos" panose="020B0004020202020204" pitchFamily="34" charset="0"/>
              <a:cs typeface="Times New Roman" panose="02020603050405020304" pitchFamily="18" charset="0"/>
            </a:rPr>
            <a:t>Hastalar, günlük ağrı skorlarını ve analjezik kullanımını kayıt altına almıştır</a:t>
          </a:r>
          <a:r>
            <a:rPr lang="tr-TR">
              <a:latin typeface="Aptos" panose="020B0004020202020204" pitchFamily="34" charset="0"/>
              <a:cs typeface="Times New Roman" panose="02020603050405020304" pitchFamily="18" charset="0"/>
            </a:rPr>
            <a:t>.</a:t>
          </a:r>
          <a:endParaRPr lang="en-US">
            <a:latin typeface="Aptos" panose="020B0004020202020204" pitchFamily="34" charset="0"/>
            <a:cs typeface="Times New Roman" panose="02020603050405020304" pitchFamily="18" charset="0"/>
          </a:endParaRPr>
        </a:p>
      </dgm:t>
    </dgm:pt>
    <dgm:pt modelId="{05316DDE-9C2B-4275-AA7D-93E31E262FA7}" type="parTrans" cxnId="{ADF7E0F7-5B8D-4883-B206-0F732AF8E540}">
      <dgm:prSet/>
      <dgm:spPr/>
      <dgm:t>
        <a:bodyPr/>
        <a:lstStyle/>
        <a:p>
          <a:endParaRPr lang="en-US"/>
        </a:p>
      </dgm:t>
    </dgm:pt>
    <dgm:pt modelId="{4A5BF6BD-147B-471D-8851-831DC266E417}" type="sibTrans" cxnId="{ADF7E0F7-5B8D-4883-B206-0F732AF8E540}">
      <dgm:prSet/>
      <dgm:spPr/>
      <dgm:t>
        <a:bodyPr/>
        <a:lstStyle/>
        <a:p>
          <a:endParaRPr lang="en-US"/>
        </a:p>
      </dgm:t>
    </dgm:pt>
    <dgm:pt modelId="{1FB04199-DF56-4E90-A5FB-7624EE45CF06}">
      <dgm:prSet/>
      <dgm:spPr/>
      <dgm:t>
        <a:bodyPr/>
        <a:lstStyle/>
        <a:p>
          <a:r>
            <a:rPr lang="tr-TR" b="1" dirty="0">
              <a:latin typeface="Aptos" panose="020B0004020202020204" pitchFamily="34" charset="0"/>
              <a:cs typeface="Times New Roman" panose="02020603050405020304" pitchFamily="18" charset="0"/>
            </a:rPr>
            <a:t>7. ve 14. Günlerde telefon görüşmeleri yapılarak hasta uyumu, yan etkiler ve teknik sorunlar değerlendirilmiştir</a:t>
          </a:r>
          <a:r>
            <a:rPr lang="tr-TR" dirty="0">
              <a:latin typeface="Aptos" panose="020B0004020202020204" pitchFamily="34" charset="0"/>
              <a:cs typeface="Times New Roman" panose="02020603050405020304" pitchFamily="18" charset="0"/>
            </a:rPr>
            <a:t>.</a:t>
          </a:r>
          <a:endParaRPr lang="en-US" dirty="0">
            <a:latin typeface="Aptos" panose="020B0004020202020204" pitchFamily="34" charset="0"/>
            <a:cs typeface="Times New Roman" panose="02020603050405020304" pitchFamily="18" charset="0"/>
          </a:endParaRPr>
        </a:p>
      </dgm:t>
    </dgm:pt>
    <dgm:pt modelId="{0931693C-9D04-4698-9E07-ACA47F9FBF57}" type="parTrans" cxnId="{5AFD2829-943C-42FB-B53D-02CD38C2B617}">
      <dgm:prSet/>
      <dgm:spPr/>
      <dgm:t>
        <a:bodyPr/>
        <a:lstStyle/>
        <a:p>
          <a:endParaRPr lang="en-US"/>
        </a:p>
      </dgm:t>
    </dgm:pt>
    <dgm:pt modelId="{973D6AC1-E7C3-4AC0-941F-2F9FE62CB2D8}" type="sibTrans" cxnId="{5AFD2829-943C-42FB-B53D-02CD38C2B617}">
      <dgm:prSet/>
      <dgm:spPr/>
      <dgm:t>
        <a:bodyPr/>
        <a:lstStyle/>
        <a:p>
          <a:endParaRPr lang="en-US"/>
        </a:p>
      </dgm:t>
    </dgm:pt>
    <dgm:pt modelId="{48E876CF-C966-42B3-911C-DA8DC173E458}">
      <dgm:prSet/>
      <dgm:spPr/>
      <dgm:t>
        <a:bodyPr/>
        <a:lstStyle/>
        <a:p>
          <a:r>
            <a:rPr lang="tr-TR" b="1" dirty="0">
              <a:latin typeface="Aptos" panose="020B0004020202020204" pitchFamily="34" charset="0"/>
              <a:cs typeface="Times New Roman" panose="02020603050405020304" pitchFamily="18" charset="0"/>
            </a:rPr>
            <a:t>Araştırma ekibi, hastaların her an ulaşabileceği şekilde telefon desteği sağlamıştır</a:t>
          </a:r>
          <a:r>
            <a:rPr lang="tr-TR" dirty="0">
              <a:latin typeface="Aptos" panose="020B0004020202020204" pitchFamily="34" charset="0"/>
              <a:cs typeface="Times New Roman" panose="02020603050405020304" pitchFamily="18" charset="0"/>
            </a:rPr>
            <a:t>.</a:t>
          </a:r>
          <a:endParaRPr lang="en-US" dirty="0">
            <a:latin typeface="Aptos" panose="020B0004020202020204" pitchFamily="34" charset="0"/>
            <a:cs typeface="Times New Roman" panose="02020603050405020304" pitchFamily="18" charset="0"/>
          </a:endParaRPr>
        </a:p>
      </dgm:t>
    </dgm:pt>
    <dgm:pt modelId="{A968126D-DEF3-448C-B52F-4811CC52A47C}" type="parTrans" cxnId="{9B4A70E2-7C76-4FD7-88B4-0AB091F1D966}">
      <dgm:prSet/>
      <dgm:spPr/>
      <dgm:t>
        <a:bodyPr/>
        <a:lstStyle/>
        <a:p>
          <a:endParaRPr lang="en-US"/>
        </a:p>
      </dgm:t>
    </dgm:pt>
    <dgm:pt modelId="{9AAE2668-02D4-4CE3-9467-1E686A95146D}" type="sibTrans" cxnId="{9B4A70E2-7C76-4FD7-88B4-0AB091F1D966}">
      <dgm:prSet/>
      <dgm:spPr/>
      <dgm:t>
        <a:bodyPr/>
        <a:lstStyle/>
        <a:p>
          <a:endParaRPr lang="en-US"/>
        </a:p>
      </dgm:t>
    </dgm:pt>
    <dgm:pt modelId="{55E61EA1-92F2-564F-8989-78162E1731A7}" type="pres">
      <dgm:prSet presAssocID="{1CD61142-7FAE-4644-85CB-B79A90CC6E50}" presName="vert0" presStyleCnt="0">
        <dgm:presLayoutVars>
          <dgm:dir/>
          <dgm:animOne val="branch"/>
          <dgm:animLvl val="lvl"/>
        </dgm:presLayoutVars>
      </dgm:prSet>
      <dgm:spPr/>
    </dgm:pt>
    <dgm:pt modelId="{A5F7D971-5EB1-2243-A9E6-34B006CCC263}" type="pres">
      <dgm:prSet presAssocID="{C6412D20-1D76-4C1B-938D-FE4BFD5E3961}" presName="thickLine" presStyleLbl="alignNode1" presStyleIdx="0" presStyleCnt="6"/>
      <dgm:spPr/>
    </dgm:pt>
    <dgm:pt modelId="{275BFBF7-3700-D343-9442-CFE915B5BCBA}" type="pres">
      <dgm:prSet presAssocID="{C6412D20-1D76-4C1B-938D-FE4BFD5E3961}" presName="horz1" presStyleCnt="0"/>
      <dgm:spPr/>
    </dgm:pt>
    <dgm:pt modelId="{66E11515-2440-0C4E-AABC-FE48BEEF6445}" type="pres">
      <dgm:prSet presAssocID="{C6412D20-1D76-4C1B-938D-FE4BFD5E3961}" presName="tx1" presStyleLbl="revTx" presStyleIdx="0" presStyleCnt="6"/>
      <dgm:spPr/>
    </dgm:pt>
    <dgm:pt modelId="{4897847D-9ACD-2048-9D80-49ADB1FCD9FD}" type="pres">
      <dgm:prSet presAssocID="{C6412D20-1D76-4C1B-938D-FE4BFD5E3961}" presName="vert1" presStyleCnt="0"/>
      <dgm:spPr/>
    </dgm:pt>
    <dgm:pt modelId="{EED7D654-B638-814B-8542-A36889C390F9}" type="pres">
      <dgm:prSet presAssocID="{48D79E78-F2EE-46AC-8C09-BA916F3EE694}" presName="thickLine" presStyleLbl="alignNode1" presStyleIdx="1" presStyleCnt="6"/>
      <dgm:spPr/>
    </dgm:pt>
    <dgm:pt modelId="{C9420235-BB5C-604B-8A26-9C31DCD6FF90}" type="pres">
      <dgm:prSet presAssocID="{48D79E78-F2EE-46AC-8C09-BA916F3EE694}" presName="horz1" presStyleCnt="0"/>
      <dgm:spPr/>
    </dgm:pt>
    <dgm:pt modelId="{6A692108-F40E-9F4D-9DFA-11F31573F141}" type="pres">
      <dgm:prSet presAssocID="{48D79E78-F2EE-46AC-8C09-BA916F3EE694}" presName="tx1" presStyleLbl="revTx" presStyleIdx="1" presStyleCnt="6"/>
      <dgm:spPr/>
    </dgm:pt>
    <dgm:pt modelId="{97A145E9-AA1C-2142-B275-92F4B178525B}" type="pres">
      <dgm:prSet presAssocID="{48D79E78-F2EE-46AC-8C09-BA916F3EE694}" presName="vert1" presStyleCnt="0"/>
      <dgm:spPr/>
    </dgm:pt>
    <dgm:pt modelId="{7988E4E1-C967-7245-9FDC-ECC250FE3E96}" type="pres">
      <dgm:prSet presAssocID="{FF2693FD-1348-44E8-BA82-48A1B6EDD26F}" presName="thickLine" presStyleLbl="alignNode1" presStyleIdx="2" presStyleCnt="6"/>
      <dgm:spPr/>
    </dgm:pt>
    <dgm:pt modelId="{799363DB-2703-3242-A9A0-30A86BA84168}" type="pres">
      <dgm:prSet presAssocID="{FF2693FD-1348-44E8-BA82-48A1B6EDD26F}" presName="horz1" presStyleCnt="0"/>
      <dgm:spPr/>
    </dgm:pt>
    <dgm:pt modelId="{CEF77D76-9882-A743-8BC4-AE0B15B37F2F}" type="pres">
      <dgm:prSet presAssocID="{FF2693FD-1348-44E8-BA82-48A1B6EDD26F}" presName="tx1" presStyleLbl="revTx" presStyleIdx="2" presStyleCnt="6"/>
      <dgm:spPr/>
    </dgm:pt>
    <dgm:pt modelId="{905F2EEB-CBD6-5942-A4AF-32ED8628EEF2}" type="pres">
      <dgm:prSet presAssocID="{FF2693FD-1348-44E8-BA82-48A1B6EDD26F}" presName="vert1" presStyleCnt="0"/>
      <dgm:spPr/>
    </dgm:pt>
    <dgm:pt modelId="{093E43AC-46F0-D041-95AA-28E12BEF538F}" type="pres">
      <dgm:prSet presAssocID="{5B2420E0-56D1-404E-9A93-7E0C0C6B4E96}" presName="thickLine" presStyleLbl="alignNode1" presStyleIdx="3" presStyleCnt="6"/>
      <dgm:spPr/>
    </dgm:pt>
    <dgm:pt modelId="{AE8BCD69-12C5-D94E-AE57-515BC0886F13}" type="pres">
      <dgm:prSet presAssocID="{5B2420E0-56D1-404E-9A93-7E0C0C6B4E96}" presName="horz1" presStyleCnt="0"/>
      <dgm:spPr/>
    </dgm:pt>
    <dgm:pt modelId="{E3C906AD-01F2-C342-A146-0B984410AC36}" type="pres">
      <dgm:prSet presAssocID="{5B2420E0-56D1-404E-9A93-7E0C0C6B4E96}" presName="tx1" presStyleLbl="revTx" presStyleIdx="3" presStyleCnt="6"/>
      <dgm:spPr/>
    </dgm:pt>
    <dgm:pt modelId="{981B76DB-2076-004A-AC06-F3A88B6B1751}" type="pres">
      <dgm:prSet presAssocID="{5B2420E0-56D1-404E-9A93-7E0C0C6B4E96}" presName="vert1" presStyleCnt="0"/>
      <dgm:spPr/>
    </dgm:pt>
    <dgm:pt modelId="{1D6470D0-E5F9-0544-B3BB-CB5543A22260}" type="pres">
      <dgm:prSet presAssocID="{1FB04199-DF56-4E90-A5FB-7624EE45CF06}" presName="thickLine" presStyleLbl="alignNode1" presStyleIdx="4" presStyleCnt="6"/>
      <dgm:spPr/>
    </dgm:pt>
    <dgm:pt modelId="{96C2F64C-CBFE-6E4A-81BA-35D9B26CF4CA}" type="pres">
      <dgm:prSet presAssocID="{1FB04199-DF56-4E90-A5FB-7624EE45CF06}" presName="horz1" presStyleCnt="0"/>
      <dgm:spPr/>
    </dgm:pt>
    <dgm:pt modelId="{B448F2BA-CB48-944C-A4CC-80EA79B0A083}" type="pres">
      <dgm:prSet presAssocID="{1FB04199-DF56-4E90-A5FB-7624EE45CF06}" presName="tx1" presStyleLbl="revTx" presStyleIdx="4" presStyleCnt="6"/>
      <dgm:spPr/>
    </dgm:pt>
    <dgm:pt modelId="{31F4E8D1-1796-6046-A10C-B0D65F113037}" type="pres">
      <dgm:prSet presAssocID="{1FB04199-DF56-4E90-A5FB-7624EE45CF06}" presName="vert1" presStyleCnt="0"/>
      <dgm:spPr/>
    </dgm:pt>
    <dgm:pt modelId="{7FA91F34-B702-1846-B403-0E6DB8776294}" type="pres">
      <dgm:prSet presAssocID="{48E876CF-C966-42B3-911C-DA8DC173E458}" presName="thickLine" presStyleLbl="alignNode1" presStyleIdx="5" presStyleCnt="6"/>
      <dgm:spPr/>
    </dgm:pt>
    <dgm:pt modelId="{1CAEED0F-F649-B04C-9B03-31B5DC9D1494}" type="pres">
      <dgm:prSet presAssocID="{48E876CF-C966-42B3-911C-DA8DC173E458}" presName="horz1" presStyleCnt="0"/>
      <dgm:spPr/>
    </dgm:pt>
    <dgm:pt modelId="{4CE8CEC3-6397-C248-9BE2-68AE5ADF1599}" type="pres">
      <dgm:prSet presAssocID="{48E876CF-C966-42B3-911C-DA8DC173E458}" presName="tx1" presStyleLbl="revTx" presStyleIdx="5" presStyleCnt="6"/>
      <dgm:spPr/>
    </dgm:pt>
    <dgm:pt modelId="{FDCFAED2-A060-714E-969F-0EC7B9D87DD9}" type="pres">
      <dgm:prSet presAssocID="{48E876CF-C966-42B3-911C-DA8DC173E458}" presName="vert1" presStyleCnt="0"/>
      <dgm:spPr/>
    </dgm:pt>
  </dgm:ptLst>
  <dgm:cxnLst>
    <dgm:cxn modelId="{704D5F26-BA1B-474A-B075-B2F1C20B3652}" type="presOf" srcId="{48D79E78-F2EE-46AC-8C09-BA916F3EE694}" destId="{6A692108-F40E-9F4D-9DFA-11F31573F141}" srcOrd="0" destOrd="0" presId="urn:microsoft.com/office/officeart/2008/layout/LinedList"/>
    <dgm:cxn modelId="{8DB68327-6AB4-2B4D-9FEB-08586DD97AD3}" type="presOf" srcId="{C6412D20-1D76-4C1B-938D-FE4BFD5E3961}" destId="{66E11515-2440-0C4E-AABC-FE48BEEF6445}" srcOrd="0" destOrd="0" presId="urn:microsoft.com/office/officeart/2008/layout/LinedList"/>
    <dgm:cxn modelId="{5AFD2829-943C-42FB-B53D-02CD38C2B617}" srcId="{1CD61142-7FAE-4644-85CB-B79A90CC6E50}" destId="{1FB04199-DF56-4E90-A5FB-7624EE45CF06}" srcOrd="4" destOrd="0" parTransId="{0931693C-9D04-4698-9E07-ACA47F9FBF57}" sibTransId="{973D6AC1-E7C3-4AC0-941F-2F9FE62CB2D8}"/>
    <dgm:cxn modelId="{1028883B-2239-4F28-B8B5-B8DE3A118A82}" srcId="{1CD61142-7FAE-4644-85CB-B79A90CC6E50}" destId="{48D79E78-F2EE-46AC-8C09-BA916F3EE694}" srcOrd="1" destOrd="0" parTransId="{B4CF0DCD-7FD1-4776-9366-C6191B3914E1}" sibTransId="{7D2EF0F1-40A4-4E47-8A3C-874F86D6B4F6}"/>
    <dgm:cxn modelId="{DEE2DD58-DFEE-4BEE-AA8A-0B15308887F5}" srcId="{1CD61142-7FAE-4644-85CB-B79A90CC6E50}" destId="{FF2693FD-1348-44E8-BA82-48A1B6EDD26F}" srcOrd="2" destOrd="0" parTransId="{25FB2E87-7F17-4AC0-A226-31FE44E5C3EA}" sibTransId="{DC03AB98-F98B-411E-9F67-8277AB8349FB}"/>
    <dgm:cxn modelId="{5324ED7B-8593-594D-9D0E-75D286B0274D}" type="presOf" srcId="{48E876CF-C966-42B3-911C-DA8DC173E458}" destId="{4CE8CEC3-6397-C248-9BE2-68AE5ADF1599}" srcOrd="0" destOrd="0" presId="urn:microsoft.com/office/officeart/2008/layout/LinedList"/>
    <dgm:cxn modelId="{E823D67C-164F-8D43-9402-16E57C44C16A}" type="presOf" srcId="{1FB04199-DF56-4E90-A5FB-7624EE45CF06}" destId="{B448F2BA-CB48-944C-A4CC-80EA79B0A083}" srcOrd="0" destOrd="0" presId="urn:microsoft.com/office/officeart/2008/layout/LinedList"/>
    <dgm:cxn modelId="{AE1680BB-FB53-AC43-A7AB-AF4281D9BC6D}" type="presOf" srcId="{FF2693FD-1348-44E8-BA82-48A1B6EDD26F}" destId="{CEF77D76-9882-A743-8BC4-AE0B15B37F2F}" srcOrd="0" destOrd="0" presId="urn:microsoft.com/office/officeart/2008/layout/LinedList"/>
    <dgm:cxn modelId="{2F46DCC3-7905-41F4-8E70-9F4931DDD7BB}" srcId="{1CD61142-7FAE-4644-85CB-B79A90CC6E50}" destId="{C6412D20-1D76-4C1B-938D-FE4BFD5E3961}" srcOrd="0" destOrd="0" parTransId="{598F97A9-F9BA-40BF-BF6F-20A8B966C13E}" sibTransId="{33C1C105-927E-4533-8C47-783F03BB74ED}"/>
    <dgm:cxn modelId="{7A5011CB-ADB5-D148-B842-DDAE48268F8A}" type="presOf" srcId="{5B2420E0-56D1-404E-9A93-7E0C0C6B4E96}" destId="{E3C906AD-01F2-C342-A146-0B984410AC36}" srcOrd="0" destOrd="0" presId="urn:microsoft.com/office/officeart/2008/layout/LinedList"/>
    <dgm:cxn modelId="{B01C01D6-323B-794C-B7F2-6D1330A30ED1}" type="presOf" srcId="{1CD61142-7FAE-4644-85CB-B79A90CC6E50}" destId="{55E61EA1-92F2-564F-8989-78162E1731A7}" srcOrd="0" destOrd="0" presId="urn:microsoft.com/office/officeart/2008/layout/LinedList"/>
    <dgm:cxn modelId="{9B4A70E2-7C76-4FD7-88B4-0AB091F1D966}" srcId="{1CD61142-7FAE-4644-85CB-B79A90CC6E50}" destId="{48E876CF-C966-42B3-911C-DA8DC173E458}" srcOrd="5" destOrd="0" parTransId="{A968126D-DEF3-448C-B52F-4811CC52A47C}" sibTransId="{9AAE2668-02D4-4CE3-9467-1E686A95146D}"/>
    <dgm:cxn modelId="{ADF7E0F7-5B8D-4883-B206-0F732AF8E540}" srcId="{1CD61142-7FAE-4644-85CB-B79A90CC6E50}" destId="{5B2420E0-56D1-404E-9A93-7E0C0C6B4E96}" srcOrd="3" destOrd="0" parTransId="{05316DDE-9C2B-4275-AA7D-93E31E262FA7}" sibTransId="{4A5BF6BD-147B-471D-8851-831DC266E417}"/>
    <dgm:cxn modelId="{3C19BF92-0281-1D40-B00B-56D64C4953F7}" type="presParOf" srcId="{55E61EA1-92F2-564F-8989-78162E1731A7}" destId="{A5F7D971-5EB1-2243-A9E6-34B006CCC263}" srcOrd="0" destOrd="0" presId="urn:microsoft.com/office/officeart/2008/layout/LinedList"/>
    <dgm:cxn modelId="{BB795509-F637-5F45-A027-30ECBD02F9E3}" type="presParOf" srcId="{55E61EA1-92F2-564F-8989-78162E1731A7}" destId="{275BFBF7-3700-D343-9442-CFE915B5BCBA}" srcOrd="1" destOrd="0" presId="urn:microsoft.com/office/officeart/2008/layout/LinedList"/>
    <dgm:cxn modelId="{EAF9FB8E-A62A-5B45-BC5A-129C56336E5E}" type="presParOf" srcId="{275BFBF7-3700-D343-9442-CFE915B5BCBA}" destId="{66E11515-2440-0C4E-AABC-FE48BEEF6445}" srcOrd="0" destOrd="0" presId="urn:microsoft.com/office/officeart/2008/layout/LinedList"/>
    <dgm:cxn modelId="{5234AA7E-641A-F143-9D9A-40F2E1E37FBC}" type="presParOf" srcId="{275BFBF7-3700-D343-9442-CFE915B5BCBA}" destId="{4897847D-9ACD-2048-9D80-49ADB1FCD9FD}" srcOrd="1" destOrd="0" presId="urn:microsoft.com/office/officeart/2008/layout/LinedList"/>
    <dgm:cxn modelId="{D5E93323-0BBA-8E4F-A051-27A46CC90410}" type="presParOf" srcId="{55E61EA1-92F2-564F-8989-78162E1731A7}" destId="{EED7D654-B638-814B-8542-A36889C390F9}" srcOrd="2" destOrd="0" presId="urn:microsoft.com/office/officeart/2008/layout/LinedList"/>
    <dgm:cxn modelId="{704AB14E-13D1-1548-8168-BD62EF28CDB3}" type="presParOf" srcId="{55E61EA1-92F2-564F-8989-78162E1731A7}" destId="{C9420235-BB5C-604B-8A26-9C31DCD6FF90}" srcOrd="3" destOrd="0" presId="urn:microsoft.com/office/officeart/2008/layout/LinedList"/>
    <dgm:cxn modelId="{A4683953-EEAF-684F-B993-4E654E558047}" type="presParOf" srcId="{C9420235-BB5C-604B-8A26-9C31DCD6FF90}" destId="{6A692108-F40E-9F4D-9DFA-11F31573F141}" srcOrd="0" destOrd="0" presId="urn:microsoft.com/office/officeart/2008/layout/LinedList"/>
    <dgm:cxn modelId="{36B7BAB0-3D1F-824D-8C55-56751E657C1F}" type="presParOf" srcId="{C9420235-BB5C-604B-8A26-9C31DCD6FF90}" destId="{97A145E9-AA1C-2142-B275-92F4B178525B}" srcOrd="1" destOrd="0" presId="urn:microsoft.com/office/officeart/2008/layout/LinedList"/>
    <dgm:cxn modelId="{7E8D4FFF-DFD5-3540-A8E2-D7D9B16DBEE9}" type="presParOf" srcId="{55E61EA1-92F2-564F-8989-78162E1731A7}" destId="{7988E4E1-C967-7245-9FDC-ECC250FE3E96}" srcOrd="4" destOrd="0" presId="urn:microsoft.com/office/officeart/2008/layout/LinedList"/>
    <dgm:cxn modelId="{5A2A7839-6C0A-8D40-B502-7E5BE1DEE23B}" type="presParOf" srcId="{55E61EA1-92F2-564F-8989-78162E1731A7}" destId="{799363DB-2703-3242-A9A0-30A86BA84168}" srcOrd="5" destOrd="0" presId="urn:microsoft.com/office/officeart/2008/layout/LinedList"/>
    <dgm:cxn modelId="{995B38A8-7260-FD43-8457-874CE95650FD}" type="presParOf" srcId="{799363DB-2703-3242-A9A0-30A86BA84168}" destId="{CEF77D76-9882-A743-8BC4-AE0B15B37F2F}" srcOrd="0" destOrd="0" presId="urn:microsoft.com/office/officeart/2008/layout/LinedList"/>
    <dgm:cxn modelId="{3D3BF6C5-8BAB-5C4C-B1DA-86FE1EB92D08}" type="presParOf" srcId="{799363DB-2703-3242-A9A0-30A86BA84168}" destId="{905F2EEB-CBD6-5942-A4AF-32ED8628EEF2}" srcOrd="1" destOrd="0" presId="urn:microsoft.com/office/officeart/2008/layout/LinedList"/>
    <dgm:cxn modelId="{E9E9F885-FFE7-7746-955C-821B91706E9C}" type="presParOf" srcId="{55E61EA1-92F2-564F-8989-78162E1731A7}" destId="{093E43AC-46F0-D041-95AA-28E12BEF538F}" srcOrd="6" destOrd="0" presId="urn:microsoft.com/office/officeart/2008/layout/LinedList"/>
    <dgm:cxn modelId="{0ACD26F8-2F17-A044-BD68-F8AD1D61EEFE}" type="presParOf" srcId="{55E61EA1-92F2-564F-8989-78162E1731A7}" destId="{AE8BCD69-12C5-D94E-AE57-515BC0886F13}" srcOrd="7" destOrd="0" presId="urn:microsoft.com/office/officeart/2008/layout/LinedList"/>
    <dgm:cxn modelId="{DE0D04F9-742D-2D40-91E5-BC8255597AF2}" type="presParOf" srcId="{AE8BCD69-12C5-D94E-AE57-515BC0886F13}" destId="{E3C906AD-01F2-C342-A146-0B984410AC36}" srcOrd="0" destOrd="0" presId="urn:microsoft.com/office/officeart/2008/layout/LinedList"/>
    <dgm:cxn modelId="{86AE5A51-F8D0-F64C-98F1-4D89EE344EC1}" type="presParOf" srcId="{AE8BCD69-12C5-D94E-AE57-515BC0886F13}" destId="{981B76DB-2076-004A-AC06-F3A88B6B1751}" srcOrd="1" destOrd="0" presId="urn:microsoft.com/office/officeart/2008/layout/LinedList"/>
    <dgm:cxn modelId="{EA9C2782-4C0B-4444-AB02-8EC719AE3FD8}" type="presParOf" srcId="{55E61EA1-92F2-564F-8989-78162E1731A7}" destId="{1D6470D0-E5F9-0544-B3BB-CB5543A22260}" srcOrd="8" destOrd="0" presId="urn:microsoft.com/office/officeart/2008/layout/LinedList"/>
    <dgm:cxn modelId="{E81E95BD-8B2B-D349-ADA5-5FBC6937140F}" type="presParOf" srcId="{55E61EA1-92F2-564F-8989-78162E1731A7}" destId="{96C2F64C-CBFE-6E4A-81BA-35D9B26CF4CA}" srcOrd="9" destOrd="0" presId="urn:microsoft.com/office/officeart/2008/layout/LinedList"/>
    <dgm:cxn modelId="{57B3BD6C-8428-9142-AC01-CD1D2438CBFE}" type="presParOf" srcId="{96C2F64C-CBFE-6E4A-81BA-35D9B26CF4CA}" destId="{B448F2BA-CB48-944C-A4CC-80EA79B0A083}" srcOrd="0" destOrd="0" presId="urn:microsoft.com/office/officeart/2008/layout/LinedList"/>
    <dgm:cxn modelId="{FD714F80-1643-7C4E-8BF8-39069F7CD60F}" type="presParOf" srcId="{96C2F64C-CBFE-6E4A-81BA-35D9B26CF4CA}" destId="{31F4E8D1-1796-6046-A10C-B0D65F113037}" srcOrd="1" destOrd="0" presId="urn:microsoft.com/office/officeart/2008/layout/LinedList"/>
    <dgm:cxn modelId="{8583457E-06C1-5540-9619-320DBB838797}" type="presParOf" srcId="{55E61EA1-92F2-564F-8989-78162E1731A7}" destId="{7FA91F34-B702-1846-B403-0E6DB8776294}" srcOrd="10" destOrd="0" presId="urn:microsoft.com/office/officeart/2008/layout/LinedList"/>
    <dgm:cxn modelId="{0B9F922E-D0AA-324D-A6A3-765B42C6721E}" type="presParOf" srcId="{55E61EA1-92F2-564F-8989-78162E1731A7}" destId="{1CAEED0F-F649-B04C-9B03-31B5DC9D1494}" srcOrd="11" destOrd="0" presId="urn:microsoft.com/office/officeart/2008/layout/LinedList"/>
    <dgm:cxn modelId="{635A4AA0-FD56-484A-AF40-3E07B7F5FCB9}" type="presParOf" srcId="{1CAEED0F-F649-B04C-9B03-31B5DC9D1494}" destId="{4CE8CEC3-6397-C248-9BE2-68AE5ADF1599}" srcOrd="0" destOrd="0" presId="urn:microsoft.com/office/officeart/2008/layout/LinedList"/>
    <dgm:cxn modelId="{B7FE86DF-4A18-4442-8F3E-6F81209A2673}" type="presParOf" srcId="{1CAEED0F-F649-B04C-9B03-31B5DC9D1494}" destId="{FDCFAED2-A060-714E-969F-0EC7B9D87DD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C4132-2785-4CF6-A59F-32E3B840EDAC}"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9D9AA49B-E7F9-49DC-9A8D-66D47886AE2A}">
      <dgm:prSet custT="1"/>
      <dgm:spPr/>
      <dgm:t>
        <a:bodyPr/>
        <a:lstStyle/>
        <a:p>
          <a:r>
            <a:rPr lang="tr-TR" sz="1800" b="1">
              <a:latin typeface="Aptos" panose="020B0004020202020204" pitchFamily="34" charset="0"/>
            </a:rPr>
            <a:t>Birincil sonuç ölçütü:</a:t>
          </a:r>
          <a:endParaRPr lang="en-US" sz="1800">
            <a:latin typeface="Aptos" panose="020B0004020202020204" pitchFamily="34" charset="0"/>
          </a:endParaRPr>
        </a:p>
      </dgm:t>
    </dgm:pt>
    <dgm:pt modelId="{6CC8DB5D-2CDC-4DA4-A9E5-BA8503A306D7}" type="parTrans" cxnId="{5FBFF7DF-2F4E-4428-941D-19F7494118F0}">
      <dgm:prSet/>
      <dgm:spPr/>
      <dgm:t>
        <a:bodyPr/>
        <a:lstStyle/>
        <a:p>
          <a:endParaRPr lang="en-US"/>
        </a:p>
      </dgm:t>
    </dgm:pt>
    <dgm:pt modelId="{67EE3137-600F-4C72-9809-F8B62139234B}" type="sibTrans" cxnId="{5FBFF7DF-2F4E-4428-941D-19F7494118F0}">
      <dgm:prSet/>
      <dgm:spPr/>
      <dgm:t>
        <a:bodyPr/>
        <a:lstStyle/>
        <a:p>
          <a:endParaRPr lang="en-US"/>
        </a:p>
      </dgm:t>
    </dgm:pt>
    <dgm:pt modelId="{AD8CEAFA-CD82-4CE3-83CA-17947ED19040}">
      <dgm:prSet custT="1"/>
      <dgm:spPr/>
      <dgm:t>
        <a:bodyPr/>
        <a:lstStyle/>
        <a:p>
          <a:r>
            <a:rPr lang="tr-TR" sz="1800" b="1" dirty="0">
              <a:latin typeface="Aptos" panose="020B0004020202020204" pitchFamily="34" charset="0"/>
            </a:rPr>
            <a:t>4. haftada yaşam kalitesi (</a:t>
          </a:r>
          <a:r>
            <a:rPr lang="tr-TR" sz="1800" b="1" dirty="0" err="1">
              <a:latin typeface="Aptos" panose="020B0004020202020204" pitchFamily="34" charset="0"/>
            </a:rPr>
            <a:t>short</a:t>
          </a:r>
          <a:r>
            <a:rPr lang="tr-TR" sz="1800" b="1" dirty="0">
              <a:latin typeface="Aptos" panose="020B0004020202020204" pitchFamily="34" charset="0"/>
            </a:rPr>
            <a:t> form-12 - SF-12 ölçeği ile değerlendirildi)</a:t>
          </a:r>
          <a:endParaRPr lang="en-US" sz="1800" dirty="0">
            <a:latin typeface="Aptos" panose="020B0004020202020204" pitchFamily="34" charset="0"/>
          </a:endParaRPr>
        </a:p>
      </dgm:t>
    </dgm:pt>
    <dgm:pt modelId="{5985C6BA-0BE8-49EB-B98A-615206586FE3}" type="parTrans" cxnId="{9F15EEAD-DDDB-4EE8-A141-7D50BFCF1EAD}">
      <dgm:prSet/>
      <dgm:spPr/>
      <dgm:t>
        <a:bodyPr/>
        <a:lstStyle/>
        <a:p>
          <a:endParaRPr lang="en-US"/>
        </a:p>
      </dgm:t>
    </dgm:pt>
    <dgm:pt modelId="{A68042F7-7311-43BF-8BE0-7AABDF47D78A}" type="sibTrans" cxnId="{9F15EEAD-DDDB-4EE8-A141-7D50BFCF1EAD}">
      <dgm:prSet/>
      <dgm:spPr/>
      <dgm:t>
        <a:bodyPr/>
        <a:lstStyle/>
        <a:p>
          <a:endParaRPr lang="en-US"/>
        </a:p>
      </dgm:t>
    </dgm:pt>
    <dgm:pt modelId="{9410196E-D90C-4CED-85A3-FBC4B8F5B173}">
      <dgm:prSet custT="1"/>
      <dgm:spPr/>
      <dgm:t>
        <a:bodyPr/>
        <a:lstStyle/>
        <a:p>
          <a:r>
            <a:rPr lang="tr-TR" sz="1800" b="1" dirty="0">
              <a:latin typeface="Aptos" panose="020B0004020202020204" pitchFamily="34" charset="0"/>
            </a:rPr>
            <a:t>İkincil sonuç ölçütleri:</a:t>
          </a:r>
          <a:endParaRPr lang="en-US" sz="1800" dirty="0">
            <a:latin typeface="Aptos" panose="020B0004020202020204" pitchFamily="34" charset="0"/>
          </a:endParaRPr>
        </a:p>
      </dgm:t>
    </dgm:pt>
    <dgm:pt modelId="{0F9C5538-93F3-4A25-AA94-92C3F2029E80}" type="parTrans" cxnId="{50252180-4C53-4B9C-9D40-36F9C74D7DDC}">
      <dgm:prSet/>
      <dgm:spPr/>
      <dgm:t>
        <a:bodyPr/>
        <a:lstStyle/>
        <a:p>
          <a:endParaRPr lang="en-US"/>
        </a:p>
      </dgm:t>
    </dgm:pt>
    <dgm:pt modelId="{38F637CE-9C19-4AC3-BF58-201816E2DDA8}" type="sibTrans" cxnId="{50252180-4C53-4B9C-9D40-36F9C74D7DDC}">
      <dgm:prSet/>
      <dgm:spPr/>
      <dgm:t>
        <a:bodyPr/>
        <a:lstStyle/>
        <a:p>
          <a:endParaRPr lang="en-US"/>
        </a:p>
      </dgm:t>
    </dgm:pt>
    <dgm:pt modelId="{15E5BBC8-F331-43BD-B99E-E6CA1FEB356E}">
      <dgm:prSet custT="1"/>
      <dgm:spPr/>
      <dgm:t>
        <a:bodyPr/>
        <a:lstStyle/>
        <a:p>
          <a:r>
            <a:rPr lang="tr-TR" sz="1800" b="1" dirty="0">
              <a:latin typeface="Aptos" panose="020B0004020202020204" pitchFamily="34" charset="0"/>
            </a:rPr>
            <a:t>4. aydaki SF-12 skoru</a:t>
          </a:r>
          <a:endParaRPr lang="en-US" sz="1800" dirty="0">
            <a:latin typeface="Aptos" panose="020B0004020202020204" pitchFamily="34" charset="0"/>
          </a:endParaRPr>
        </a:p>
      </dgm:t>
    </dgm:pt>
    <dgm:pt modelId="{946FC32F-7023-4321-89BE-652260244640}" type="parTrans" cxnId="{162EE7FE-7325-4A8C-B624-7E45BA83DFC8}">
      <dgm:prSet/>
      <dgm:spPr/>
      <dgm:t>
        <a:bodyPr/>
        <a:lstStyle/>
        <a:p>
          <a:endParaRPr lang="en-US"/>
        </a:p>
      </dgm:t>
    </dgm:pt>
    <dgm:pt modelId="{FC593539-2333-4C1D-B06C-F3E2AE9BAD2C}" type="sibTrans" cxnId="{162EE7FE-7325-4A8C-B624-7E45BA83DFC8}">
      <dgm:prSet/>
      <dgm:spPr/>
      <dgm:t>
        <a:bodyPr/>
        <a:lstStyle/>
        <a:p>
          <a:endParaRPr lang="en-US"/>
        </a:p>
      </dgm:t>
    </dgm:pt>
    <dgm:pt modelId="{553231AD-FF11-4D77-9BCB-750995CD3D95}">
      <dgm:prSet custT="1"/>
      <dgm:spPr/>
      <dgm:t>
        <a:bodyPr/>
        <a:lstStyle/>
        <a:p>
          <a:r>
            <a:rPr lang="tr-TR" sz="1800" b="1">
              <a:latin typeface="Aptos" panose="020B0004020202020204" pitchFamily="34" charset="0"/>
            </a:rPr>
            <a:t>Günlük ağrı skorları ve analjezik kullanımı</a:t>
          </a:r>
          <a:endParaRPr lang="en-US" sz="1800">
            <a:latin typeface="Aptos" panose="020B0004020202020204" pitchFamily="34" charset="0"/>
          </a:endParaRPr>
        </a:p>
      </dgm:t>
    </dgm:pt>
    <dgm:pt modelId="{297872B0-B779-4840-BF7E-7D368A907D64}" type="parTrans" cxnId="{0873F458-9EF3-4B1E-B901-2B888938E6E6}">
      <dgm:prSet/>
      <dgm:spPr/>
      <dgm:t>
        <a:bodyPr/>
        <a:lstStyle/>
        <a:p>
          <a:endParaRPr lang="en-US"/>
        </a:p>
      </dgm:t>
    </dgm:pt>
    <dgm:pt modelId="{62BEC597-5229-4434-9C88-B9D5200E9708}" type="sibTrans" cxnId="{0873F458-9EF3-4B1E-B901-2B888938E6E6}">
      <dgm:prSet/>
      <dgm:spPr/>
      <dgm:t>
        <a:bodyPr/>
        <a:lstStyle/>
        <a:p>
          <a:endParaRPr lang="en-US"/>
        </a:p>
      </dgm:t>
    </dgm:pt>
    <dgm:pt modelId="{F3B2C80E-F05F-49FF-8CF9-F18E1922DE41}">
      <dgm:prSet custT="1"/>
      <dgm:spPr/>
      <dgm:t>
        <a:bodyPr/>
        <a:lstStyle/>
        <a:p>
          <a:r>
            <a:rPr lang="tr-TR" sz="1800" b="1">
              <a:latin typeface="Aptos" panose="020B0004020202020204" pitchFamily="34" charset="0"/>
            </a:rPr>
            <a:t>Psikososyal değerlendirmeler (örneğin, ağrı başa çıkma stratejileri, depresyon ve anksiyete düzeyleri)</a:t>
          </a:r>
          <a:endParaRPr lang="en-US" sz="1800">
            <a:latin typeface="Aptos" panose="020B0004020202020204" pitchFamily="34" charset="0"/>
          </a:endParaRPr>
        </a:p>
      </dgm:t>
    </dgm:pt>
    <dgm:pt modelId="{E6AF1F19-6B6D-4249-90A1-CC69A6CA9EBA}" type="parTrans" cxnId="{DB14401B-33DB-4E71-B468-D8F9699D5B68}">
      <dgm:prSet/>
      <dgm:spPr/>
      <dgm:t>
        <a:bodyPr/>
        <a:lstStyle/>
        <a:p>
          <a:endParaRPr lang="en-US"/>
        </a:p>
      </dgm:t>
    </dgm:pt>
    <dgm:pt modelId="{2417815C-90D4-44CB-9510-4725E79D05FC}" type="sibTrans" cxnId="{DB14401B-33DB-4E71-B468-D8F9699D5B68}">
      <dgm:prSet/>
      <dgm:spPr/>
      <dgm:t>
        <a:bodyPr/>
        <a:lstStyle/>
        <a:p>
          <a:endParaRPr lang="en-US"/>
        </a:p>
      </dgm:t>
    </dgm:pt>
    <dgm:pt modelId="{715592C3-7E66-4B58-A402-5467D7B3B779}">
      <dgm:prSet custT="1"/>
      <dgm:spPr/>
      <dgm:t>
        <a:bodyPr/>
        <a:lstStyle/>
        <a:p>
          <a:r>
            <a:rPr lang="tr-TR" sz="1800" b="1" dirty="0">
              <a:latin typeface="Aptos" panose="020B0004020202020204" pitchFamily="34" charset="0"/>
            </a:rPr>
            <a:t>Tedavinin kabul edilebilirliği ve uygulanabilirliği</a:t>
          </a:r>
          <a:endParaRPr lang="en-US" sz="1800" dirty="0">
            <a:latin typeface="Aptos" panose="020B0004020202020204" pitchFamily="34" charset="0"/>
          </a:endParaRPr>
        </a:p>
      </dgm:t>
    </dgm:pt>
    <dgm:pt modelId="{109817AA-B247-4DFC-86F5-42D155B41D1E}" type="parTrans" cxnId="{DE7FBA08-8CCE-47C5-8829-7B2326FBDA51}">
      <dgm:prSet/>
      <dgm:spPr/>
      <dgm:t>
        <a:bodyPr/>
        <a:lstStyle/>
        <a:p>
          <a:endParaRPr lang="en-US"/>
        </a:p>
      </dgm:t>
    </dgm:pt>
    <dgm:pt modelId="{A6F37EC6-F369-430A-8992-3EF865CC66F9}" type="sibTrans" cxnId="{DE7FBA08-8CCE-47C5-8829-7B2326FBDA51}">
      <dgm:prSet/>
      <dgm:spPr/>
      <dgm:t>
        <a:bodyPr/>
        <a:lstStyle/>
        <a:p>
          <a:endParaRPr lang="en-US"/>
        </a:p>
      </dgm:t>
    </dgm:pt>
    <dgm:pt modelId="{F6FF6387-5BCA-1042-AAB1-C1458AD83EB9}" type="pres">
      <dgm:prSet presAssocID="{264C4132-2785-4CF6-A59F-32E3B840EDAC}" presName="diagram" presStyleCnt="0">
        <dgm:presLayoutVars>
          <dgm:dir/>
          <dgm:resizeHandles val="exact"/>
        </dgm:presLayoutVars>
      </dgm:prSet>
      <dgm:spPr/>
    </dgm:pt>
    <dgm:pt modelId="{216C0CAD-4B4A-9B49-B4C5-52B7BE0856F2}" type="pres">
      <dgm:prSet presAssocID="{9D9AA49B-E7F9-49DC-9A8D-66D47886AE2A}" presName="node" presStyleLbl="node1" presStyleIdx="0" presStyleCnt="2">
        <dgm:presLayoutVars>
          <dgm:bulletEnabled val="1"/>
        </dgm:presLayoutVars>
      </dgm:prSet>
      <dgm:spPr/>
    </dgm:pt>
    <dgm:pt modelId="{9EC5E9FC-E3DD-FF42-A148-BDA4BF859DE8}" type="pres">
      <dgm:prSet presAssocID="{67EE3137-600F-4C72-9809-F8B62139234B}" presName="sibTrans" presStyleCnt="0"/>
      <dgm:spPr/>
    </dgm:pt>
    <dgm:pt modelId="{24D0E41B-BA79-FD46-8602-2B0137E7219B}" type="pres">
      <dgm:prSet presAssocID="{9410196E-D90C-4CED-85A3-FBC4B8F5B173}" presName="node" presStyleLbl="node1" presStyleIdx="1" presStyleCnt="2">
        <dgm:presLayoutVars>
          <dgm:bulletEnabled val="1"/>
        </dgm:presLayoutVars>
      </dgm:prSet>
      <dgm:spPr/>
    </dgm:pt>
  </dgm:ptLst>
  <dgm:cxnLst>
    <dgm:cxn modelId="{DE7FBA08-8CCE-47C5-8829-7B2326FBDA51}" srcId="{9410196E-D90C-4CED-85A3-FBC4B8F5B173}" destId="{715592C3-7E66-4B58-A402-5467D7B3B779}" srcOrd="3" destOrd="0" parTransId="{109817AA-B247-4DFC-86F5-42D155B41D1E}" sibTransId="{A6F37EC6-F369-430A-8992-3EF865CC66F9}"/>
    <dgm:cxn modelId="{8432E00F-6B1C-4D4C-8C45-68AF756F9571}" type="presOf" srcId="{15E5BBC8-F331-43BD-B99E-E6CA1FEB356E}" destId="{24D0E41B-BA79-FD46-8602-2B0137E7219B}" srcOrd="0" destOrd="1" presId="urn:microsoft.com/office/officeart/2005/8/layout/default"/>
    <dgm:cxn modelId="{C088ED16-CCA0-1F48-95A3-ABF43F9083A6}" type="presOf" srcId="{264C4132-2785-4CF6-A59F-32E3B840EDAC}" destId="{F6FF6387-5BCA-1042-AAB1-C1458AD83EB9}" srcOrd="0" destOrd="0" presId="urn:microsoft.com/office/officeart/2005/8/layout/default"/>
    <dgm:cxn modelId="{DB14401B-33DB-4E71-B468-D8F9699D5B68}" srcId="{9410196E-D90C-4CED-85A3-FBC4B8F5B173}" destId="{F3B2C80E-F05F-49FF-8CF9-F18E1922DE41}" srcOrd="2" destOrd="0" parTransId="{E6AF1F19-6B6D-4249-90A1-CC69A6CA9EBA}" sibTransId="{2417815C-90D4-44CB-9510-4725E79D05FC}"/>
    <dgm:cxn modelId="{34A06E31-080A-A54A-B788-27618A6DCA84}" type="presOf" srcId="{9D9AA49B-E7F9-49DC-9A8D-66D47886AE2A}" destId="{216C0CAD-4B4A-9B49-B4C5-52B7BE0856F2}" srcOrd="0" destOrd="0" presId="urn:microsoft.com/office/officeart/2005/8/layout/default"/>
    <dgm:cxn modelId="{91CB1138-1D11-FB48-9AF2-CD18E2C02A91}" type="presOf" srcId="{715592C3-7E66-4B58-A402-5467D7B3B779}" destId="{24D0E41B-BA79-FD46-8602-2B0137E7219B}" srcOrd="0" destOrd="4" presId="urn:microsoft.com/office/officeart/2005/8/layout/default"/>
    <dgm:cxn modelId="{0873F458-9EF3-4B1E-B901-2B888938E6E6}" srcId="{9410196E-D90C-4CED-85A3-FBC4B8F5B173}" destId="{553231AD-FF11-4D77-9BCB-750995CD3D95}" srcOrd="1" destOrd="0" parTransId="{297872B0-B779-4840-BF7E-7D368A907D64}" sibTransId="{62BEC597-5229-4434-9C88-B9D5200E9708}"/>
    <dgm:cxn modelId="{219A636D-A65F-DB45-9A3A-EBBD5FE6B041}" type="presOf" srcId="{F3B2C80E-F05F-49FF-8CF9-F18E1922DE41}" destId="{24D0E41B-BA79-FD46-8602-2B0137E7219B}" srcOrd="0" destOrd="3" presId="urn:microsoft.com/office/officeart/2005/8/layout/default"/>
    <dgm:cxn modelId="{50252180-4C53-4B9C-9D40-36F9C74D7DDC}" srcId="{264C4132-2785-4CF6-A59F-32E3B840EDAC}" destId="{9410196E-D90C-4CED-85A3-FBC4B8F5B173}" srcOrd="1" destOrd="0" parTransId="{0F9C5538-93F3-4A25-AA94-92C3F2029E80}" sibTransId="{38F637CE-9C19-4AC3-BF58-201816E2DDA8}"/>
    <dgm:cxn modelId="{9F15EEAD-DDDB-4EE8-A141-7D50BFCF1EAD}" srcId="{9D9AA49B-E7F9-49DC-9A8D-66D47886AE2A}" destId="{AD8CEAFA-CD82-4CE3-83CA-17947ED19040}" srcOrd="0" destOrd="0" parTransId="{5985C6BA-0BE8-49EB-B98A-615206586FE3}" sibTransId="{A68042F7-7311-43BF-8BE0-7AABDF47D78A}"/>
    <dgm:cxn modelId="{5ADA8BB3-DE0D-4B4C-A2EF-41232B33D06E}" type="presOf" srcId="{553231AD-FF11-4D77-9BCB-750995CD3D95}" destId="{24D0E41B-BA79-FD46-8602-2B0137E7219B}" srcOrd="0" destOrd="2" presId="urn:microsoft.com/office/officeart/2005/8/layout/default"/>
    <dgm:cxn modelId="{A4757CBF-EDB1-4541-BA94-A5A9B57DFBEB}" type="presOf" srcId="{9410196E-D90C-4CED-85A3-FBC4B8F5B173}" destId="{24D0E41B-BA79-FD46-8602-2B0137E7219B}" srcOrd="0" destOrd="0" presId="urn:microsoft.com/office/officeart/2005/8/layout/default"/>
    <dgm:cxn modelId="{5BECC6C6-4C83-CC4D-A474-97C93F11A67A}" type="presOf" srcId="{AD8CEAFA-CD82-4CE3-83CA-17947ED19040}" destId="{216C0CAD-4B4A-9B49-B4C5-52B7BE0856F2}" srcOrd="0" destOrd="1" presId="urn:microsoft.com/office/officeart/2005/8/layout/default"/>
    <dgm:cxn modelId="{5FBFF7DF-2F4E-4428-941D-19F7494118F0}" srcId="{264C4132-2785-4CF6-A59F-32E3B840EDAC}" destId="{9D9AA49B-E7F9-49DC-9A8D-66D47886AE2A}" srcOrd="0" destOrd="0" parTransId="{6CC8DB5D-2CDC-4DA4-A9E5-BA8503A306D7}" sibTransId="{67EE3137-600F-4C72-9809-F8B62139234B}"/>
    <dgm:cxn modelId="{162EE7FE-7325-4A8C-B624-7E45BA83DFC8}" srcId="{9410196E-D90C-4CED-85A3-FBC4B8F5B173}" destId="{15E5BBC8-F331-43BD-B99E-E6CA1FEB356E}" srcOrd="0" destOrd="0" parTransId="{946FC32F-7023-4321-89BE-652260244640}" sibTransId="{FC593539-2333-4C1D-B06C-F3E2AE9BAD2C}"/>
    <dgm:cxn modelId="{286EE961-14A8-1244-AC54-00B77EB29AD5}" type="presParOf" srcId="{F6FF6387-5BCA-1042-AAB1-C1458AD83EB9}" destId="{216C0CAD-4B4A-9B49-B4C5-52B7BE0856F2}" srcOrd="0" destOrd="0" presId="urn:microsoft.com/office/officeart/2005/8/layout/default"/>
    <dgm:cxn modelId="{1B15DBB7-9C49-1344-887F-8392506E0F36}" type="presParOf" srcId="{F6FF6387-5BCA-1042-AAB1-C1458AD83EB9}" destId="{9EC5E9FC-E3DD-FF42-A148-BDA4BF859DE8}" srcOrd="1" destOrd="0" presId="urn:microsoft.com/office/officeart/2005/8/layout/default"/>
    <dgm:cxn modelId="{F0D919A3-C26B-FA42-A28A-84B679308CC5}" type="presParOf" srcId="{F6FF6387-5BCA-1042-AAB1-C1458AD83EB9}" destId="{24D0E41B-BA79-FD46-8602-2B0137E7219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BA521-5280-430B-A232-16777E8862C6}"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33C3F04F-DEDE-4B9D-9F35-82AD4F40576E}">
      <dgm:prSet custT="1"/>
      <dgm:spPr/>
      <dgm:t>
        <a:bodyPr/>
        <a:lstStyle/>
        <a:p>
          <a:r>
            <a:rPr lang="tr-TR" sz="1800" dirty="0">
              <a:latin typeface="Aptos" panose="020B0004020202020204" pitchFamily="34" charset="0"/>
            </a:rPr>
            <a:t>Ağrı skorları  ölçekleri:</a:t>
          </a:r>
          <a:endParaRPr lang="en-US" sz="1800" dirty="0">
            <a:latin typeface="Aptos" panose="020B0004020202020204" pitchFamily="34" charset="0"/>
          </a:endParaRPr>
        </a:p>
      </dgm:t>
    </dgm:pt>
    <dgm:pt modelId="{0D97DAEE-750D-4EE3-B24A-62CA29DBDABF}" type="parTrans" cxnId="{D05C72ED-4B0B-4FA9-9937-48F36BCB1F12}">
      <dgm:prSet/>
      <dgm:spPr/>
      <dgm:t>
        <a:bodyPr/>
        <a:lstStyle/>
        <a:p>
          <a:endParaRPr lang="en-US"/>
        </a:p>
      </dgm:t>
    </dgm:pt>
    <dgm:pt modelId="{573AED2A-F469-432B-A1F6-C70E7163F7C8}" type="sibTrans" cxnId="{D05C72ED-4B0B-4FA9-9937-48F36BCB1F12}">
      <dgm:prSet/>
      <dgm:spPr/>
      <dgm:t>
        <a:bodyPr/>
        <a:lstStyle/>
        <a:p>
          <a:endParaRPr lang="en-US"/>
        </a:p>
      </dgm:t>
    </dgm:pt>
    <dgm:pt modelId="{05DFFADB-EF26-4A60-8621-E1456140571E}">
      <dgm:prSet custT="1"/>
      <dgm:spPr/>
      <dgm:t>
        <a:bodyPr/>
        <a:lstStyle/>
        <a:p>
          <a:r>
            <a:rPr lang="tr-TR" sz="1800" b="1" dirty="0">
              <a:latin typeface="Aptos" panose="020B0004020202020204" pitchFamily="34" charset="0"/>
            </a:rPr>
            <a:t>Vizüel Analog Skala (VAS)</a:t>
          </a:r>
          <a:r>
            <a:rPr lang="tr-TR" sz="1800" dirty="0">
              <a:latin typeface="Aptos" panose="020B0004020202020204" pitchFamily="34" charset="0"/>
            </a:rPr>
            <a:t>: 0-100 mm arasında, “Bugün en kötü ağrınız?” ve “Bugün en hafif ağrınız?” sorularıyla değerlendirildi.</a:t>
          </a:r>
          <a:endParaRPr lang="en-US" sz="1800" dirty="0">
            <a:latin typeface="Aptos" panose="020B0004020202020204" pitchFamily="34" charset="0"/>
          </a:endParaRPr>
        </a:p>
      </dgm:t>
    </dgm:pt>
    <dgm:pt modelId="{2DA823A1-098B-45AF-8FB2-331E500583FB}" type="parTrans" cxnId="{119F3BFB-E66D-4AC4-A451-2D172B69A311}">
      <dgm:prSet/>
      <dgm:spPr/>
      <dgm:t>
        <a:bodyPr/>
        <a:lstStyle/>
        <a:p>
          <a:endParaRPr lang="en-US"/>
        </a:p>
      </dgm:t>
    </dgm:pt>
    <dgm:pt modelId="{26630CC2-5DD5-409D-B663-1070A6CD7BE3}" type="sibTrans" cxnId="{119F3BFB-E66D-4AC4-A451-2D172B69A311}">
      <dgm:prSet/>
      <dgm:spPr/>
      <dgm:t>
        <a:bodyPr/>
        <a:lstStyle/>
        <a:p>
          <a:endParaRPr lang="en-US"/>
        </a:p>
      </dgm:t>
    </dgm:pt>
    <dgm:pt modelId="{E7EAA930-F7FF-464E-93D2-0698A1E30D70}">
      <dgm:prSet custT="1"/>
      <dgm:spPr/>
      <dgm:t>
        <a:bodyPr/>
        <a:lstStyle/>
        <a:p>
          <a:r>
            <a:rPr lang="tr-TR" sz="1800" b="1" dirty="0">
              <a:latin typeface="Aptos" panose="020B0004020202020204" pitchFamily="34" charset="0"/>
            </a:rPr>
            <a:t>11 puanlık </a:t>
          </a:r>
          <a:r>
            <a:rPr lang="tr-TR" sz="1800" b="1" dirty="0" err="1">
              <a:latin typeface="Aptos" panose="020B0004020202020204" pitchFamily="34" charset="0"/>
            </a:rPr>
            <a:t>Likert</a:t>
          </a:r>
          <a:r>
            <a:rPr lang="tr-TR" sz="1800" b="1" dirty="0">
              <a:latin typeface="Aptos" panose="020B0004020202020204" pitchFamily="34" charset="0"/>
            </a:rPr>
            <a:t> ölçeği</a:t>
          </a:r>
          <a:r>
            <a:rPr lang="tr-TR" sz="1800" dirty="0">
              <a:latin typeface="Aptos" panose="020B0004020202020204" pitchFamily="34" charset="0"/>
            </a:rPr>
            <a:t> ile ağrının uyku, hareket ve nefes alma üzerindeki etkisi ölçüldü.</a:t>
          </a:r>
          <a:endParaRPr lang="en-US" sz="1800" dirty="0">
            <a:latin typeface="Aptos" panose="020B0004020202020204" pitchFamily="34" charset="0"/>
          </a:endParaRPr>
        </a:p>
      </dgm:t>
    </dgm:pt>
    <dgm:pt modelId="{BF6EF4B8-A5FC-497E-BA99-C38461C5A84B}" type="parTrans" cxnId="{E97A48F4-6F6F-47E9-8FDC-A2F709B8CE39}">
      <dgm:prSet/>
      <dgm:spPr/>
      <dgm:t>
        <a:bodyPr/>
        <a:lstStyle/>
        <a:p>
          <a:endParaRPr lang="en-US"/>
        </a:p>
      </dgm:t>
    </dgm:pt>
    <dgm:pt modelId="{7CE40045-98C2-4B2E-89B4-A35D251A274B}" type="sibTrans" cxnId="{E97A48F4-6F6F-47E9-8FDC-A2F709B8CE39}">
      <dgm:prSet/>
      <dgm:spPr/>
      <dgm:t>
        <a:bodyPr/>
        <a:lstStyle/>
        <a:p>
          <a:endParaRPr lang="en-US"/>
        </a:p>
      </dgm:t>
    </dgm:pt>
    <dgm:pt modelId="{7257AD51-3219-43A1-A151-DF2E657A9137}">
      <dgm:prSet custT="1"/>
      <dgm:spPr/>
      <dgm:t>
        <a:bodyPr/>
        <a:lstStyle/>
        <a:p>
          <a:r>
            <a:rPr lang="tr-TR" sz="1800" dirty="0">
              <a:latin typeface="Aptos" panose="020B0004020202020204" pitchFamily="34" charset="0"/>
            </a:rPr>
            <a:t>Psikososyal değerlendirmeler için kullanılan ölçekler:</a:t>
          </a:r>
          <a:endParaRPr lang="en-US" sz="1800" dirty="0">
            <a:latin typeface="Aptos" panose="020B0004020202020204" pitchFamily="34" charset="0"/>
          </a:endParaRPr>
        </a:p>
      </dgm:t>
    </dgm:pt>
    <dgm:pt modelId="{06B40C77-7084-40AA-A4E4-FDF846036F5F}" type="parTrans" cxnId="{E5CA48E0-6223-4800-A48B-ED2D523B0AF2}">
      <dgm:prSet/>
      <dgm:spPr/>
      <dgm:t>
        <a:bodyPr/>
        <a:lstStyle/>
        <a:p>
          <a:endParaRPr lang="en-US"/>
        </a:p>
      </dgm:t>
    </dgm:pt>
    <dgm:pt modelId="{CCED6018-7CE3-4CBE-9491-7322743E9195}" type="sibTrans" cxnId="{E5CA48E0-6223-4800-A48B-ED2D523B0AF2}">
      <dgm:prSet/>
      <dgm:spPr/>
      <dgm:t>
        <a:bodyPr/>
        <a:lstStyle/>
        <a:p>
          <a:endParaRPr lang="en-US"/>
        </a:p>
      </dgm:t>
    </dgm:pt>
    <dgm:pt modelId="{01F48154-2AE5-43A0-8BA3-08C946731B69}">
      <dgm:prSet custT="1"/>
      <dgm:spPr/>
      <dgm:t>
        <a:bodyPr/>
        <a:lstStyle/>
        <a:p>
          <a:r>
            <a:rPr lang="tr-TR" sz="1800" b="1">
              <a:latin typeface="Aptos" panose="020B0004020202020204" pitchFamily="34" charset="0"/>
            </a:rPr>
            <a:t>Pain Catastrophizing Scale</a:t>
          </a:r>
          <a:r>
            <a:rPr lang="tr-TR" sz="1800">
              <a:latin typeface="Aptos" panose="020B0004020202020204" pitchFamily="34" charset="0"/>
            </a:rPr>
            <a:t> (Ağrı felaketleştirme ölçeği)</a:t>
          </a:r>
          <a:endParaRPr lang="en-US" sz="1800">
            <a:latin typeface="Aptos" panose="020B0004020202020204" pitchFamily="34" charset="0"/>
          </a:endParaRPr>
        </a:p>
      </dgm:t>
    </dgm:pt>
    <dgm:pt modelId="{33816DAA-FBA9-4FC0-AFDA-67011E718C2A}" type="parTrans" cxnId="{0C553DA1-6825-419F-A981-2656D4300473}">
      <dgm:prSet/>
      <dgm:spPr/>
      <dgm:t>
        <a:bodyPr/>
        <a:lstStyle/>
        <a:p>
          <a:endParaRPr lang="en-US"/>
        </a:p>
      </dgm:t>
    </dgm:pt>
    <dgm:pt modelId="{5D300DA3-327E-4B16-958A-4F9991023ED5}" type="sibTrans" cxnId="{0C553DA1-6825-419F-A981-2656D4300473}">
      <dgm:prSet/>
      <dgm:spPr/>
      <dgm:t>
        <a:bodyPr/>
        <a:lstStyle/>
        <a:p>
          <a:endParaRPr lang="en-US"/>
        </a:p>
      </dgm:t>
    </dgm:pt>
    <dgm:pt modelId="{29F34F06-EB85-4C6C-AFAE-DDBF3C9D9FBC}">
      <dgm:prSet custT="1"/>
      <dgm:spPr/>
      <dgm:t>
        <a:bodyPr/>
        <a:lstStyle/>
        <a:p>
          <a:r>
            <a:rPr lang="tr-TR" sz="1800" b="1">
              <a:latin typeface="Aptos" panose="020B0004020202020204" pitchFamily="34" charset="0"/>
            </a:rPr>
            <a:t>Brief Pain Inventory</a:t>
          </a:r>
          <a:r>
            <a:rPr lang="tr-TR" sz="1800">
              <a:latin typeface="Aptos" panose="020B0004020202020204" pitchFamily="34" charset="0"/>
            </a:rPr>
            <a:t> (Kısa Ağrı Envanteri)</a:t>
          </a:r>
          <a:endParaRPr lang="en-US" sz="1800">
            <a:latin typeface="Aptos" panose="020B0004020202020204" pitchFamily="34" charset="0"/>
          </a:endParaRPr>
        </a:p>
      </dgm:t>
    </dgm:pt>
    <dgm:pt modelId="{83B21A56-7A0C-4287-AEF9-9DD3462C70C3}" type="parTrans" cxnId="{1EF6E0F7-2B93-4229-8AED-2CC244406555}">
      <dgm:prSet/>
      <dgm:spPr/>
      <dgm:t>
        <a:bodyPr/>
        <a:lstStyle/>
        <a:p>
          <a:endParaRPr lang="en-US"/>
        </a:p>
      </dgm:t>
    </dgm:pt>
    <dgm:pt modelId="{10C2F5FD-5889-4B6E-A298-3C9D6592C118}" type="sibTrans" cxnId="{1EF6E0F7-2B93-4229-8AED-2CC244406555}">
      <dgm:prSet/>
      <dgm:spPr/>
      <dgm:t>
        <a:bodyPr/>
        <a:lstStyle/>
        <a:p>
          <a:endParaRPr lang="en-US"/>
        </a:p>
      </dgm:t>
    </dgm:pt>
    <dgm:pt modelId="{4D2CD1DE-2D9A-464F-8A53-A9B4568FA1D5}">
      <dgm:prSet custT="1"/>
      <dgm:spPr/>
      <dgm:t>
        <a:bodyPr/>
        <a:lstStyle/>
        <a:p>
          <a:r>
            <a:rPr lang="tr-TR" sz="1800" b="1" dirty="0" err="1">
              <a:latin typeface="Aptos" panose="020B0004020202020204" pitchFamily="34" charset="0"/>
            </a:rPr>
            <a:t>Oswestry</a:t>
          </a:r>
          <a:r>
            <a:rPr lang="tr-TR" sz="1800" b="1" dirty="0">
              <a:latin typeface="Aptos" panose="020B0004020202020204" pitchFamily="34" charset="0"/>
            </a:rPr>
            <a:t> Bel Ağrısı Engellilik İndeksi</a:t>
          </a:r>
          <a:endParaRPr lang="en-US" sz="1800" dirty="0">
            <a:latin typeface="Aptos" panose="020B0004020202020204" pitchFamily="34" charset="0"/>
          </a:endParaRPr>
        </a:p>
      </dgm:t>
    </dgm:pt>
    <dgm:pt modelId="{9E9F4863-9D61-4A0F-A6E8-762BEB83BCFD}" type="parTrans" cxnId="{5DC94174-EF16-4D9A-AF12-2D2022A043D4}">
      <dgm:prSet/>
      <dgm:spPr/>
      <dgm:t>
        <a:bodyPr/>
        <a:lstStyle/>
        <a:p>
          <a:endParaRPr lang="en-US"/>
        </a:p>
      </dgm:t>
    </dgm:pt>
    <dgm:pt modelId="{4E2295B9-72E5-4C03-808B-500E305DE9D3}" type="sibTrans" cxnId="{5DC94174-EF16-4D9A-AF12-2D2022A043D4}">
      <dgm:prSet/>
      <dgm:spPr/>
      <dgm:t>
        <a:bodyPr/>
        <a:lstStyle/>
        <a:p>
          <a:endParaRPr lang="en-US"/>
        </a:p>
      </dgm:t>
    </dgm:pt>
    <dgm:pt modelId="{F019D4AF-51D3-4EF4-9FE3-F0CDD23C8AFB}">
      <dgm:prSet custT="1"/>
      <dgm:spPr/>
      <dgm:t>
        <a:bodyPr/>
        <a:lstStyle/>
        <a:p>
          <a:r>
            <a:rPr lang="tr-TR" sz="1800" b="1">
              <a:latin typeface="Aptos" panose="020B0004020202020204" pitchFamily="34" charset="0"/>
            </a:rPr>
            <a:t>Nottingham Günlük Yaşam Aktiviteleri Anketi (NEADL)</a:t>
          </a:r>
          <a:endParaRPr lang="en-US" sz="1800">
            <a:latin typeface="Aptos" panose="020B0004020202020204" pitchFamily="34" charset="0"/>
          </a:endParaRPr>
        </a:p>
      </dgm:t>
    </dgm:pt>
    <dgm:pt modelId="{75A6D54D-19AF-4D47-9FDD-2EE9C4ADB42C}" type="parTrans" cxnId="{31820089-82EB-4B89-B553-EC9D487ADF5F}">
      <dgm:prSet/>
      <dgm:spPr/>
      <dgm:t>
        <a:bodyPr/>
        <a:lstStyle/>
        <a:p>
          <a:endParaRPr lang="en-US"/>
        </a:p>
      </dgm:t>
    </dgm:pt>
    <dgm:pt modelId="{B8D3E905-A195-4A6E-B863-AB9CEFE3616C}" type="sibTrans" cxnId="{31820089-82EB-4B89-B553-EC9D487ADF5F}">
      <dgm:prSet/>
      <dgm:spPr/>
      <dgm:t>
        <a:bodyPr/>
        <a:lstStyle/>
        <a:p>
          <a:endParaRPr lang="en-US"/>
        </a:p>
      </dgm:t>
    </dgm:pt>
    <dgm:pt modelId="{4BFAECAF-DD10-4FC7-8BFA-F8F508495E28}">
      <dgm:prSet custT="1"/>
      <dgm:spPr/>
      <dgm:t>
        <a:bodyPr/>
        <a:lstStyle/>
        <a:p>
          <a:r>
            <a:rPr lang="tr-TR" sz="1800" b="1" dirty="0">
              <a:latin typeface="Aptos" panose="020B0004020202020204" pitchFamily="34" charset="0"/>
            </a:rPr>
            <a:t>Hastane Anksiyete ve Depresyon Ölçeği (HADS)</a:t>
          </a:r>
          <a:endParaRPr lang="en-US" sz="1800" dirty="0">
            <a:latin typeface="Aptos" panose="020B0004020202020204" pitchFamily="34" charset="0"/>
          </a:endParaRPr>
        </a:p>
      </dgm:t>
    </dgm:pt>
    <dgm:pt modelId="{72858867-2249-455D-A963-B7B4B97B64D2}" type="parTrans" cxnId="{1EF92D23-8A7B-4012-9B3A-28C40661A4EF}">
      <dgm:prSet/>
      <dgm:spPr/>
      <dgm:t>
        <a:bodyPr/>
        <a:lstStyle/>
        <a:p>
          <a:endParaRPr lang="en-US"/>
        </a:p>
      </dgm:t>
    </dgm:pt>
    <dgm:pt modelId="{3D70234A-3C69-4C46-99CD-E905016520DB}" type="sibTrans" cxnId="{1EF92D23-8A7B-4012-9B3A-28C40661A4EF}">
      <dgm:prSet/>
      <dgm:spPr/>
      <dgm:t>
        <a:bodyPr/>
        <a:lstStyle/>
        <a:p>
          <a:endParaRPr lang="en-US"/>
        </a:p>
      </dgm:t>
    </dgm:pt>
    <dgm:pt modelId="{A8141D66-6619-5D4C-B21F-6B8AD55A7620}" type="pres">
      <dgm:prSet presAssocID="{1E1BA521-5280-430B-A232-16777E8862C6}" presName="Name0" presStyleCnt="0">
        <dgm:presLayoutVars>
          <dgm:dir/>
          <dgm:animLvl val="lvl"/>
          <dgm:resizeHandles val="exact"/>
        </dgm:presLayoutVars>
      </dgm:prSet>
      <dgm:spPr/>
    </dgm:pt>
    <dgm:pt modelId="{46B8123E-2BDD-8C42-9D1E-1BB8CEE7E5FE}" type="pres">
      <dgm:prSet presAssocID="{33C3F04F-DEDE-4B9D-9F35-82AD4F40576E}" presName="linNode" presStyleCnt="0"/>
      <dgm:spPr/>
    </dgm:pt>
    <dgm:pt modelId="{B4C9022F-6803-7C4B-B1BA-4C3930D01486}" type="pres">
      <dgm:prSet presAssocID="{33C3F04F-DEDE-4B9D-9F35-82AD4F40576E}" presName="parentText" presStyleLbl="node1" presStyleIdx="0" presStyleCnt="2">
        <dgm:presLayoutVars>
          <dgm:chMax val="1"/>
          <dgm:bulletEnabled val="1"/>
        </dgm:presLayoutVars>
      </dgm:prSet>
      <dgm:spPr/>
    </dgm:pt>
    <dgm:pt modelId="{A5059A18-2A63-B04A-8EB8-DDF7097918FC}" type="pres">
      <dgm:prSet presAssocID="{33C3F04F-DEDE-4B9D-9F35-82AD4F40576E}" presName="descendantText" presStyleLbl="alignAccFollowNode1" presStyleIdx="0" presStyleCnt="2" custScaleY="162821">
        <dgm:presLayoutVars>
          <dgm:bulletEnabled val="1"/>
        </dgm:presLayoutVars>
      </dgm:prSet>
      <dgm:spPr/>
    </dgm:pt>
    <dgm:pt modelId="{8AAF58C1-7375-C745-BE22-1FFF1A46026E}" type="pres">
      <dgm:prSet presAssocID="{573AED2A-F469-432B-A1F6-C70E7163F7C8}" presName="sp" presStyleCnt="0"/>
      <dgm:spPr/>
    </dgm:pt>
    <dgm:pt modelId="{B0A22B9F-0C9F-A345-A39C-0BE62DC2A161}" type="pres">
      <dgm:prSet presAssocID="{7257AD51-3219-43A1-A151-DF2E657A9137}" presName="linNode" presStyleCnt="0"/>
      <dgm:spPr/>
    </dgm:pt>
    <dgm:pt modelId="{5B501E67-A66B-A540-8000-C6C40BDCA481}" type="pres">
      <dgm:prSet presAssocID="{7257AD51-3219-43A1-A151-DF2E657A9137}" presName="parentText" presStyleLbl="node1" presStyleIdx="1" presStyleCnt="2">
        <dgm:presLayoutVars>
          <dgm:chMax val="1"/>
          <dgm:bulletEnabled val="1"/>
        </dgm:presLayoutVars>
      </dgm:prSet>
      <dgm:spPr/>
    </dgm:pt>
    <dgm:pt modelId="{C01424AC-31D3-9B43-A34E-04F8BFD4AC2F}" type="pres">
      <dgm:prSet presAssocID="{7257AD51-3219-43A1-A151-DF2E657A9137}" presName="descendantText" presStyleLbl="alignAccFollowNode1" presStyleIdx="1" presStyleCnt="2" custScaleY="209958">
        <dgm:presLayoutVars>
          <dgm:bulletEnabled val="1"/>
        </dgm:presLayoutVars>
      </dgm:prSet>
      <dgm:spPr/>
    </dgm:pt>
  </dgm:ptLst>
  <dgm:cxnLst>
    <dgm:cxn modelId="{1EF92D23-8A7B-4012-9B3A-28C40661A4EF}" srcId="{7257AD51-3219-43A1-A151-DF2E657A9137}" destId="{4BFAECAF-DD10-4FC7-8BFA-F8F508495E28}" srcOrd="4" destOrd="0" parTransId="{72858867-2249-455D-A963-B7B4B97B64D2}" sibTransId="{3D70234A-3C69-4C46-99CD-E905016520DB}"/>
    <dgm:cxn modelId="{001CEF30-B629-8A42-B579-AA3024BD057D}" type="presOf" srcId="{4D2CD1DE-2D9A-464F-8A53-A9B4568FA1D5}" destId="{C01424AC-31D3-9B43-A34E-04F8BFD4AC2F}" srcOrd="0" destOrd="2" presId="urn:microsoft.com/office/officeart/2005/8/layout/vList5"/>
    <dgm:cxn modelId="{E113894A-E4F6-894C-8D3A-2AADA1658397}" type="presOf" srcId="{F019D4AF-51D3-4EF4-9FE3-F0CDD23C8AFB}" destId="{C01424AC-31D3-9B43-A34E-04F8BFD4AC2F}" srcOrd="0" destOrd="3" presId="urn:microsoft.com/office/officeart/2005/8/layout/vList5"/>
    <dgm:cxn modelId="{D4ED494E-AD93-8649-B8CD-7B2C82AFB431}" type="presOf" srcId="{4BFAECAF-DD10-4FC7-8BFA-F8F508495E28}" destId="{C01424AC-31D3-9B43-A34E-04F8BFD4AC2F}" srcOrd="0" destOrd="4" presId="urn:microsoft.com/office/officeart/2005/8/layout/vList5"/>
    <dgm:cxn modelId="{E8F1935B-0495-7D42-8E98-66A18F2F4895}" type="presOf" srcId="{E7EAA930-F7FF-464E-93D2-0698A1E30D70}" destId="{A5059A18-2A63-B04A-8EB8-DDF7097918FC}" srcOrd="0" destOrd="1" presId="urn:microsoft.com/office/officeart/2005/8/layout/vList5"/>
    <dgm:cxn modelId="{EB733C69-B144-9F46-B8C9-55A716070DB0}" type="presOf" srcId="{7257AD51-3219-43A1-A151-DF2E657A9137}" destId="{5B501E67-A66B-A540-8000-C6C40BDCA481}" srcOrd="0" destOrd="0" presId="urn:microsoft.com/office/officeart/2005/8/layout/vList5"/>
    <dgm:cxn modelId="{F293BA73-3A03-0E48-BA9C-E056227F021D}" type="presOf" srcId="{01F48154-2AE5-43A0-8BA3-08C946731B69}" destId="{C01424AC-31D3-9B43-A34E-04F8BFD4AC2F}" srcOrd="0" destOrd="0" presId="urn:microsoft.com/office/officeart/2005/8/layout/vList5"/>
    <dgm:cxn modelId="{5DC94174-EF16-4D9A-AF12-2D2022A043D4}" srcId="{7257AD51-3219-43A1-A151-DF2E657A9137}" destId="{4D2CD1DE-2D9A-464F-8A53-A9B4568FA1D5}" srcOrd="2" destOrd="0" parTransId="{9E9F4863-9D61-4A0F-A6E8-762BEB83BCFD}" sibTransId="{4E2295B9-72E5-4C03-808B-500E305DE9D3}"/>
    <dgm:cxn modelId="{31820089-82EB-4B89-B553-EC9D487ADF5F}" srcId="{7257AD51-3219-43A1-A151-DF2E657A9137}" destId="{F019D4AF-51D3-4EF4-9FE3-F0CDD23C8AFB}" srcOrd="3" destOrd="0" parTransId="{75A6D54D-19AF-4D47-9FDD-2EE9C4ADB42C}" sibTransId="{B8D3E905-A195-4A6E-B863-AB9CEFE3616C}"/>
    <dgm:cxn modelId="{498A4A90-6C5F-CB49-B5F6-B78F424465AD}" type="presOf" srcId="{05DFFADB-EF26-4A60-8621-E1456140571E}" destId="{A5059A18-2A63-B04A-8EB8-DDF7097918FC}" srcOrd="0" destOrd="0" presId="urn:microsoft.com/office/officeart/2005/8/layout/vList5"/>
    <dgm:cxn modelId="{92956F93-603B-3B41-B2BF-B87A8B54B647}" type="presOf" srcId="{29F34F06-EB85-4C6C-AFAE-DDBF3C9D9FBC}" destId="{C01424AC-31D3-9B43-A34E-04F8BFD4AC2F}" srcOrd="0" destOrd="1" presId="urn:microsoft.com/office/officeart/2005/8/layout/vList5"/>
    <dgm:cxn modelId="{3942639E-DE91-2E4A-9E58-42056441F7F4}" type="presOf" srcId="{33C3F04F-DEDE-4B9D-9F35-82AD4F40576E}" destId="{B4C9022F-6803-7C4B-B1BA-4C3930D01486}" srcOrd="0" destOrd="0" presId="urn:microsoft.com/office/officeart/2005/8/layout/vList5"/>
    <dgm:cxn modelId="{0C553DA1-6825-419F-A981-2656D4300473}" srcId="{7257AD51-3219-43A1-A151-DF2E657A9137}" destId="{01F48154-2AE5-43A0-8BA3-08C946731B69}" srcOrd="0" destOrd="0" parTransId="{33816DAA-FBA9-4FC0-AFDA-67011E718C2A}" sibTransId="{5D300DA3-327E-4B16-958A-4F9991023ED5}"/>
    <dgm:cxn modelId="{76F75FC7-E909-D745-BDD0-8571369169D0}" type="presOf" srcId="{1E1BA521-5280-430B-A232-16777E8862C6}" destId="{A8141D66-6619-5D4C-B21F-6B8AD55A7620}" srcOrd="0" destOrd="0" presId="urn:microsoft.com/office/officeart/2005/8/layout/vList5"/>
    <dgm:cxn modelId="{E5CA48E0-6223-4800-A48B-ED2D523B0AF2}" srcId="{1E1BA521-5280-430B-A232-16777E8862C6}" destId="{7257AD51-3219-43A1-A151-DF2E657A9137}" srcOrd="1" destOrd="0" parTransId="{06B40C77-7084-40AA-A4E4-FDF846036F5F}" sibTransId="{CCED6018-7CE3-4CBE-9491-7322743E9195}"/>
    <dgm:cxn modelId="{D05C72ED-4B0B-4FA9-9937-48F36BCB1F12}" srcId="{1E1BA521-5280-430B-A232-16777E8862C6}" destId="{33C3F04F-DEDE-4B9D-9F35-82AD4F40576E}" srcOrd="0" destOrd="0" parTransId="{0D97DAEE-750D-4EE3-B24A-62CA29DBDABF}" sibTransId="{573AED2A-F469-432B-A1F6-C70E7163F7C8}"/>
    <dgm:cxn modelId="{E97A48F4-6F6F-47E9-8FDC-A2F709B8CE39}" srcId="{33C3F04F-DEDE-4B9D-9F35-82AD4F40576E}" destId="{E7EAA930-F7FF-464E-93D2-0698A1E30D70}" srcOrd="1" destOrd="0" parTransId="{BF6EF4B8-A5FC-497E-BA99-C38461C5A84B}" sibTransId="{7CE40045-98C2-4B2E-89B4-A35D251A274B}"/>
    <dgm:cxn modelId="{1EF6E0F7-2B93-4229-8AED-2CC244406555}" srcId="{7257AD51-3219-43A1-A151-DF2E657A9137}" destId="{29F34F06-EB85-4C6C-AFAE-DDBF3C9D9FBC}" srcOrd="1" destOrd="0" parTransId="{83B21A56-7A0C-4287-AEF9-9DD3462C70C3}" sibTransId="{10C2F5FD-5889-4B6E-A298-3C9D6592C118}"/>
    <dgm:cxn modelId="{119F3BFB-E66D-4AC4-A451-2D172B69A311}" srcId="{33C3F04F-DEDE-4B9D-9F35-82AD4F40576E}" destId="{05DFFADB-EF26-4A60-8621-E1456140571E}" srcOrd="0" destOrd="0" parTransId="{2DA823A1-098B-45AF-8FB2-331E500583FB}" sibTransId="{26630CC2-5DD5-409D-B663-1070A6CD7BE3}"/>
    <dgm:cxn modelId="{6FD3F951-BF3D-C14D-90F4-AF0DBE7B6F79}" type="presParOf" srcId="{A8141D66-6619-5D4C-B21F-6B8AD55A7620}" destId="{46B8123E-2BDD-8C42-9D1E-1BB8CEE7E5FE}" srcOrd="0" destOrd="0" presId="urn:microsoft.com/office/officeart/2005/8/layout/vList5"/>
    <dgm:cxn modelId="{13C9E455-42D5-FD4F-ACA6-81525B11F835}" type="presParOf" srcId="{46B8123E-2BDD-8C42-9D1E-1BB8CEE7E5FE}" destId="{B4C9022F-6803-7C4B-B1BA-4C3930D01486}" srcOrd="0" destOrd="0" presId="urn:microsoft.com/office/officeart/2005/8/layout/vList5"/>
    <dgm:cxn modelId="{754B1616-E5C0-F34C-B5EE-82D7776ED3EA}" type="presParOf" srcId="{46B8123E-2BDD-8C42-9D1E-1BB8CEE7E5FE}" destId="{A5059A18-2A63-B04A-8EB8-DDF7097918FC}" srcOrd="1" destOrd="0" presId="urn:microsoft.com/office/officeart/2005/8/layout/vList5"/>
    <dgm:cxn modelId="{F087C635-A4ED-4847-92A8-CCBC33F2B8A2}" type="presParOf" srcId="{A8141D66-6619-5D4C-B21F-6B8AD55A7620}" destId="{8AAF58C1-7375-C745-BE22-1FFF1A46026E}" srcOrd="1" destOrd="0" presId="urn:microsoft.com/office/officeart/2005/8/layout/vList5"/>
    <dgm:cxn modelId="{C2C3696E-4F3B-004D-808F-827325407AF5}" type="presParOf" srcId="{A8141D66-6619-5D4C-B21F-6B8AD55A7620}" destId="{B0A22B9F-0C9F-A345-A39C-0BE62DC2A161}" srcOrd="2" destOrd="0" presId="urn:microsoft.com/office/officeart/2005/8/layout/vList5"/>
    <dgm:cxn modelId="{F69F522C-C9B0-2447-A7BF-1C29E518DA38}" type="presParOf" srcId="{B0A22B9F-0C9F-A345-A39C-0BE62DC2A161}" destId="{5B501E67-A66B-A540-8000-C6C40BDCA481}" srcOrd="0" destOrd="0" presId="urn:microsoft.com/office/officeart/2005/8/layout/vList5"/>
    <dgm:cxn modelId="{B15AEE47-77AB-B941-8DFE-DE125696D45D}" type="presParOf" srcId="{B0A22B9F-0C9F-A345-A39C-0BE62DC2A161}" destId="{C01424AC-31D3-9B43-A34E-04F8BFD4AC2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042C-5D7B-3445-B8CF-45A150124AF2}">
      <dsp:nvSpPr>
        <dsp:cNvPr id="0" name=""/>
        <dsp:cNvSpPr/>
      </dsp:nvSpPr>
      <dsp:spPr>
        <a:xfrm>
          <a:off x="1265" y="67715"/>
          <a:ext cx="4440823" cy="28199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0EB88-DA17-A144-91C2-9FB349B94BCB}">
      <dsp:nvSpPr>
        <dsp:cNvPr id="0" name=""/>
        <dsp:cNvSpPr/>
      </dsp:nvSpPr>
      <dsp:spPr>
        <a:xfrm>
          <a:off x="494690" y="536468"/>
          <a:ext cx="4440823" cy="281992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baseline="0" dirty="0">
              <a:latin typeface="Aptos" panose="020B0004020202020204" pitchFamily="34" charset="0"/>
            </a:rPr>
            <a:t>VR grubundaki hastalar</a:t>
          </a:r>
          <a:r>
            <a:rPr lang="tr-TR" sz="1800" kern="1200" baseline="0" dirty="0">
              <a:latin typeface="Aptos" panose="020B0004020202020204" pitchFamily="34" charset="0"/>
            </a:rPr>
            <a:t>, </a:t>
          </a:r>
          <a:r>
            <a:rPr lang="tr-TR" sz="1800" b="1" kern="1200" baseline="0" dirty="0">
              <a:latin typeface="Aptos" panose="020B0004020202020204" pitchFamily="34" charset="0"/>
            </a:rPr>
            <a:t>günde en az 10 dakika, en fazla 30 dakika olacak şekilde 4 hafta boyunca VR kullanmıştır</a:t>
          </a:r>
          <a:r>
            <a:rPr lang="tr-TR" sz="1800" kern="1200" baseline="0" dirty="0">
              <a:latin typeface="Aptos" panose="020B0004020202020204" pitchFamily="34" charset="0"/>
            </a:rPr>
            <a:t>. </a:t>
          </a:r>
          <a:endParaRPr lang="en-US" sz="1800" kern="1200" dirty="0">
            <a:latin typeface="Aptos" panose="020B0004020202020204" pitchFamily="34" charset="0"/>
          </a:endParaRPr>
        </a:p>
      </dsp:txBody>
      <dsp:txXfrm>
        <a:off x="577283" y="619061"/>
        <a:ext cx="4275637" cy="2654736"/>
      </dsp:txXfrm>
    </dsp:sp>
    <dsp:sp modelId="{872A7139-7BBE-A34C-B5A8-588F25B1F0C3}">
      <dsp:nvSpPr>
        <dsp:cNvPr id="0" name=""/>
        <dsp:cNvSpPr/>
      </dsp:nvSpPr>
      <dsp:spPr>
        <a:xfrm>
          <a:off x="5428938" y="67715"/>
          <a:ext cx="4440823" cy="28199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43326-2508-2546-B5FB-614443E86D65}">
      <dsp:nvSpPr>
        <dsp:cNvPr id="0" name=""/>
        <dsp:cNvSpPr/>
      </dsp:nvSpPr>
      <dsp:spPr>
        <a:xfrm>
          <a:off x="5922363" y="536468"/>
          <a:ext cx="4440823" cy="281992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baseline="0" dirty="0">
              <a:latin typeface="Aptos" panose="020B0004020202020204" pitchFamily="34" charset="0"/>
            </a:rPr>
            <a:t>Kontrol grubu</a:t>
          </a:r>
          <a:r>
            <a:rPr lang="tr-TR" sz="1800" kern="1200" baseline="0" dirty="0">
              <a:latin typeface="Aptos" panose="020B0004020202020204" pitchFamily="34" charset="0"/>
            </a:rPr>
            <a:t> ise herhangi bir ek tedavi almadan </a:t>
          </a:r>
          <a:r>
            <a:rPr lang="tr-TR" sz="1800" b="1" kern="1200" baseline="0" dirty="0">
              <a:latin typeface="Aptos" panose="020B0004020202020204" pitchFamily="34" charset="0"/>
            </a:rPr>
            <a:t>sadece standart bakım uygulanarak</a:t>
          </a:r>
          <a:r>
            <a:rPr lang="tr-TR" sz="1800" kern="1200" baseline="0" dirty="0">
              <a:latin typeface="Aptos" panose="020B0004020202020204" pitchFamily="34" charset="0"/>
            </a:rPr>
            <a:t> bekleme sürecini geçirmiştir.</a:t>
          </a:r>
          <a:endParaRPr lang="en-US" sz="1800" kern="1200" dirty="0">
            <a:latin typeface="Aptos" panose="020B0004020202020204" pitchFamily="34" charset="0"/>
          </a:endParaRPr>
        </a:p>
      </dsp:txBody>
      <dsp:txXfrm>
        <a:off x="6004956" y="619061"/>
        <a:ext cx="4275637" cy="2654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7D971-5EB1-2243-A9E6-34B006CCC263}">
      <dsp:nvSpPr>
        <dsp:cNvPr id="0" name=""/>
        <dsp:cNvSpPr/>
      </dsp:nvSpPr>
      <dsp:spPr>
        <a:xfrm>
          <a:off x="0" y="2249"/>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66E11515-2440-0C4E-AABC-FE48BEEF6445}">
      <dsp:nvSpPr>
        <dsp:cNvPr id="0" name=""/>
        <dsp:cNvSpPr/>
      </dsp:nvSpPr>
      <dsp:spPr>
        <a:xfrm>
          <a:off x="0" y="2249"/>
          <a:ext cx="6683374" cy="76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latin typeface="Aptos" panose="020B0004020202020204" pitchFamily="34" charset="0"/>
              <a:cs typeface="Times New Roman" panose="02020603050405020304" pitchFamily="18" charset="0"/>
            </a:rPr>
            <a:t>Anesteziyoloji ve ağrı uzmanı olan bir doktor uygun hastaları belirlemiş</a:t>
          </a:r>
          <a:r>
            <a:rPr lang="tr-TR" sz="1800" kern="1200" dirty="0">
              <a:latin typeface="Aptos" panose="020B0004020202020204" pitchFamily="34" charset="0"/>
              <a:cs typeface="Times New Roman" panose="02020603050405020304" pitchFamily="18" charset="0"/>
            </a:rPr>
            <a:t>, hastalara </a:t>
          </a:r>
          <a:r>
            <a:rPr lang="tr-TR" sz="1800" b="1" kern="1200" dirty="0">
              <a:latin typeface="Aptos" panose="020B0004020202020204" pitchFamily="34" charset="0"/>
              <a:cs typeface="Times New Roman" panose="02020603050405020304" pitchFamily="18" charset="0"/>
            </a:rPr>
            <a:t>sözlü ve yazılı bilgi vererek onay almıştır</a:t>
          </a:r>
          <a:r>
            <a:rPr lang="tr-TR" sz="1800" kern="1200" dirty="0">
              <a:latin typeface="Aptos" panose="020B0004020202020204" pitchFamily="34" charset="0"/>
              <a:cs typeface="Times New Roman" panose="02020603050405020304" pitchFamily="18" charset="0"/>
            </a:rPr>
            <a:t>.</a:t>
          </a:r>
          <a:endParaRPr lang="en-US" sz="1800" kern="1200" dirty="0">
            <a:latin typeface="Aptos" panose="020B0004020202020204" pitchFamily="34" charset="0"/>
            <a:cs typeface="Times New Roman" panose="02020603050405020304" pitchFamily="18" charset="0"/>
          </a:endParaRPr>
        </a:p>
      </dsp:txBody>
      <dsp:txXfrm>
        <a:off x="0" y="2249"/>
        <a:ext cx="6683374" cy="767071"/>
      </dsp:txXfrm>
    </dsp:sp>
    <dsp:sp modelId="{EED7D654-B638-814B-8542-A36889C390F9}">
      <dsp:nvSpPr>
        <dsp:cNvPr id="0" name=""/>
        <dsp:cNvSpPr/>
      </dsp:nvSpPr>
      <dsp:spPr>
        <a:xfrm>
          <a:off x="0" y="769320"/>
          <a:ext cx="6683374" cy="0"/>
        </a:xfrm>
        <a:prstGeom prst="line">
          <a:avLst/>
        </a:prstGeom>
        <a:gradFill rotWithShape="0">
          <a:gsLst>
            <a:gs pos="0">
              <a:schemeClr val="accent2">
                <a:hueOff val="-668712"/>
                <a:satOff val="-2656"/>
                <a:lumOff val="1686"/>
                <a:alphaOff val="0"/>
                <a:tint val="94000"/>
                <a:satMod val="100000"/>
                <a:lumMod val="108000"/>
              </a:schemeClr>
            </a:gs>
            <a:gs pos="50000">
              <a:schemeClr val="accent2">
                <a:hueOff val="-668712"/>
                <a:satOff val="-2656"/>
                <a:lumOff val="1686"/>
                <a:alphaOff val="0"/>
                <a:tint val="98000"/>
                <a:shade val="100000"/>
                <a:satMod val="100000"/>
                <a:lumMod val="100000"/>
              </a:schemeClr>
            </a:gs>
            <a:gs pos="100000">
              <a:schemeClr val="accent2">
                <a:hueOff val="-668712"/>
                <a:satOff val="-2656"/>
                <a:lumOff val="1686"/>
                <a:alphaOff val="0"/>
                <a:shade val="72000"/>
                <a:satMod val="120000"/>
                <a:lumMod val="100000"/>
              </a:schemeClr>
            </a:gs>
          </a:gsLst>
          <a:lin ang="5400000" scaled="0"/>
        </a:gradFill>
        <a:ln w="9525" cap="flat" cmpd="sng" algn="ctr">
          <a:solidFill>
            <a:schemeClr val="accent2">
              <a:hueOff val="-668712"/>
              <a:satOff val="-2656"/>
              <a:lumOff val="168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6A692108-F40E-9F4D-9DFA-11F31573F141}">
      <dsp:nvSpPr>
        <dsp:cNvPr id="0" name=""/>
        <dsp:cNvSpPr/>
      </dsp:nvSpPr>
      <dsp:spPr>
        <a:xfrm>
          <a:off x="0" y="769320"/>
          <a:ext cx="6683374" cy="76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latin typeface="Aptos" panose="020B0004020202020204" pitchFamily="34" charset="0"/>
              <a:cs typeface="Times New Roman" panose="02020603050405020304" pitchFamily="18" charset="0"/>
            </a:rPr>
            <a:t>Hastalar, </a:t>
          </a:r>
          <a:r>
            <a:rPr lang="tr-TR" sz="1800" b="1" kern="1200" dirty="0">
              <a:latin typeface="Aptos" panose="020B0004020202020204" pitchFamily="34" charset="0"/>
              <a:cs typeface="Times New Roman" panose="02020603050405020304" pitchFamily="18" charset="0"/>
            </a:rPr>
            <a:t>bilgisayar tabanlı blok randomizasyon yöntemiyle</a:t>
          </a:r>
          <a:r>
            <a:rPr lang="tr-TR" sz="1800" kern="1200" dirty="0">
              <a:latin typeface="Aptos" panose="020B0004020202020204" pitchFamily="34" charset="0"/>
              <a:cs typeface="Times New Roman" panose="02020603050405020304" pitchFamily="18" charset="0"/>
            </a:rPr>
            <a:t> </a:t>
          </a:r>
          <a:r>
            <a:rPr lang="tr-TR" sz="1800" b="1" kern="1200" dirty="0">
              <a:latin typeface="Aptos" panose="020B0004020202020204" pitchFamily="34" charset="0"/>
              <a:cs typeface="Times New Roman" panose="02020603050405020304" pitchFamily="18" charset="0"/>
            </a:rPr>
            <a:t>(1:1 oranında) VR veya kontrol grubuna atanmıştır</a:t>
          </a:r>
          <a:r>
            <a:rPr lang="tr-TR" sz="1800" kern="1200" dirty="0">
              <a:latin typeface="Aptos" panose="020B0004020202020204" pitchFamily="34" charset="0"/>
              <a:cs typeface="Times New Roman" panose="02020603050405020304" pitchFamily="18" charset="0"/>
            </a:rPr>
            <a:t>.</a:t>
          </a:r>
          <a:endParaRPr lang="en-US" sz="1800" kern="1200" dirty="0">
            <a:latin typeface="Aptos" panose="020B0004020202020204" pitchFamily="34" charset="0"/>
            <a:cs typeface="Times New Roman" panose="02020603050405020304" pitchFamily="18" charset="0"/>
          </a:endParaRPr>
        </a:p>
      </dsp:txBody>
      <dsp:txXfrm>
        <a:off x="0" y="769320"/>
        <a:ext cx="6683374" cy="767071"/>
      </dsp:txXfrm>
    </dsp:sp>
    <dsp:sp modelId="{7988E4E1-C967-7245-9FDC-ECC250FE3E96}">
      <dsp:nvSpPr>
        <dsp:cNvPr id="0" name=""/>
        <dsp:cNvSpPr/>
      </dsp:nvSpPr>
      <dsp:spPr>
        <a:xfrm>
          <a:off x="0" y="1536391"/>
          <a:ext cx="6683374" cy="0"/>
        </a:xfrm>
        <a:prstGeom prst="line">
          <a:avLst/>
        </a:prstGeom>
        <a:gradFill rotWithShape="0">
          <a:gsLst>
            <a:gs pos="0">
              <a:schemeClr val="accent2">
                <a:hueOff val="-1337424"/>
                <a:satOff val="-5312"/>
                <a:lumOff val="3373"/>
                <a:alphaOff val="0"/>
                <a:tint val="94000"/>
                <a:satMod val="100000"/>
                <a:lumMod val="108000"/>
              </a:schemeClr>
            </a:gs>
            <a:gs pos="50000">
              <a:schemeClr val="accent2">
                <a:hueOff val="-1337424"/>
                <a:satOff val="-5312"/>
                <a:lumOff val="3373"/>
                <a:alphaOff val="0"/>
                <a:tint val="98000"/>
                <a:shade val="100000"/>
                <a:satMod val="100000"/>
                <a:lumMod val="100000"/>
              </a:schemeClr>
            </a:gs>
            <a:gs pos="100000">
              <a:schemeClr val="accent2">
                <a:hueOff val="-1337424"/>
                <a:satOff val="-5312"/>
                <a:lumOff val="3373"/>
                <a:alphaOff val="0"/>
                <a:shade val="72000"/>
                <a:satMod val="120000"/>
                <a:lumMod val="100000"/>
              </a:schemeClr>
            </a:gs>
          </a:gsLst>
          <a:lin ang="5400000" scaled="0"/>
        </a:gradFill>
        <a:ln w="9525" cap="flat" cmpd="sng" algn="ctr">
          <a:solidFill>
            <a:schemeClr val="accent2">
              <a:hueOff val="-1337424"/>
              <a:satOff val="-5312"/>
              <a:lumOff val="3373"/>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CEF77D76-9882-A743-8BC4-AE0B15B37F2F}">
      <dsp:nvSpPr>
        <dsp:cNvPr id="0" name=""/>
        <dsp:cNvSpPr/>
      </dsp:nvSpPr>
      <dsp:spPr>
        <a:xfrm>
          <a:off x="0" y="1536391"/>
          <a:ext cx="6683374" cy="76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latin typeface="Aptos" panose="020B0004020202020204" pitchFamily="34" charset="0"/>
              <a:cs typeface="Times New Roman" panose="02020603050405020304" pitchFamily="18" charset="0"/>
            </a:rPr>
            <a:t>Tedavi başlangıcında (0. Hafta), tedavi bitiminde (4. Hafta) ve takip döneminde (4. Ay) anketler uygulanmıştır</a:t>
          </a:r>
          <a:r>
            <a:rPr lang="tr-TR" sz="1800" kern="1200">
              <a:latin typeface="Aptos" panose="020B0004020202020204" pitchFamily="34" charset="0"/>
              <a:cs typeface="Times New Roman" panose="02020603050405020304" pitchFamily="18" charset="0"/>
            </a:rPr>
            <a:t>.</a:t>
          </a:r>
          <a:endParaRPr lang="en-US" sz="1800" kern="1200">
            <a:latin typeface="Aptos" panose="020B0004020202020204" pitchFamily="34" charset="0"/>
            <a:cs typeface="Times New Roman" panose="02020603050405020304" pitchFamily="18" charset="0"/>
          </a:endParaRPr>
        </a:p>
      </dsp:txBody>
      <dsp:txXfrm>
        <a:off x="0" y="1536391"/>
        <a:ext cx="6683374" cy="767071"/>
      </dsp:txXfrm>
    </dsp:sp>
    <dsp:sp modelId="{093E43AC-46F0-D041-95AA-28E12BEF538F}">
      <dsp:nvSpPr>
        <dsp:cNvPr id="0" name=""/>
        <dsp:cNvSpPr/>
      </dsp:nvSpPr>
      <dsp:spPr>
        <a:xfrm>
          <a:off x="0" y="2303462"/>
          <a:ext cx="6683374" cy="0"/>
        </a:xfrm>
        <a:prstGeom prst="line">
          <a:avLst/>
        </a:prstGeom>
        <a:gradFill rotWithShape="0">
          <a:gsLst>
            <a:gs pos="0">
              <a:schemeClr val="accent2">
                <a:hueOff val="-2006136"/>
                <a:satOff val="-7967"/>
                <a:lumOff val="5059"/>
                <a:alphaOff val="0"/>
                <a:tint val="94000"/>
                <a:satMod val="100000"/>
                <a:lumMod val="108000"/>
              </a:schemeClr>
            </a:gs>
            <a:gs pos="50000">
              <a:schemeClr val="accent2">
                <a:hueOff val="-2006136"/>
                <a:satOff val="-7967"/>
                <a:lumOff val="5059"/>
                <a:alphaOff val="0"/>
                <a:tint val="98000"/>
                <a:shade val="100000"/>
                <a:satMod val="100000"/>
                <a:lumMod val="100000"/>
              </a:schemeClr>
            </a:gs>
            <a:gs pos="100000">
              <a:schemeClr val="accent2">
                <a:hueOff val="-2006136"/>
                <a:satOff val="-7967"/>
                <a:lumOff val="5059"/>
                <a:alphaOff val="0"/>
                <a:shade val="72000"/>
                <a:satMod val="120000"/>
                <a:lumMod val="100000"/>
              </a:schemeClr>
            </a:gs>
          </a:gsLst>
          <a:lin ang="5400000" scaled="0"/>
        </a:gradFill>
        <a:ln w="9525" cap="flat" cmpd="sng" algn="ctr">
          <a:solidFill>
            <a:schemeClr val="accent2">
              <a:hueOff val="-2006136"/>
              <a:satOff val="-7967"/>
              <a:lumOff val="5059"/>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E3C906AD-01F2-C342-A146-0B984410AC36}">
      <dsp:nvSpPr>
        <dsp:cNvPr id="0" name=""/>
        <dsp:cNvSpPr/>
      </dsp:nvSpPr>
      <dsp:spPr>
        <a:xfrm>
          <a:off x="0" y="2303462"/>
          <a:ext cx="6683374" cy="76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latin typeface="Aptos" panose="020B0004020202020204" pitchFamily="34" charset="0"/>
              <a:cs typeface="Times New Roman" panose="02020603050405020304" pitchFamily="18" charset="0"/>
            </a:rPr>
            <a:t>Hastalar, günlük ağrı skorlarını ve analjezik kullanımını kayıt altına almıştır</a:t>
          </a:r>
          <a:r>
            <a:rPr lang="tr-TR" sz="1800" kern="1200">
              <a:latin typeface="Aptos" panose="020B0004020202020204" pitchFamily="34" charset="0"/>
              <a:cs typeface="Times New Roman" panose="02020603050405020304" pitchFamily="18" charset="0"/>
            </a:rPr>
            <a:t>.</a:t>
          </a:r>
          <a:endParaRPr lang="en-US" sz="1800" kern="1200">
            <a:latin typeface="Aptos" panose="020B0004020202020204" pitchFamily="34" charset="0"/>
            <a:cs typeface="Times New Roman" panose="02020603050405020304" pitchFamily="18" charset="0"/>
          </a:endParaRPr>
        </a:p>
      </dsp:txBody>
      <dsp:txXfrm>
        <a:off x="0" y="2303462"/>
        <a:ext cx="6683374" cy="767071"/>
      </dsp:txXfrm>
    </dsp:sp>
    <dsp:sp modelId="{1D6470D0-E5F9-0544-B3BB-CB5543A22260}">
      <dsp:nvSpPr>
        <dsp:cNvPr id="0" name=""/>
        <dsp:cNvSpPr/>
      </dsp:nvSpPr>
      <dsp:spPr>
        <a:xfrm>
          <a:off x="0" y="3070533"/>
          <a:ext cx="6683374" cy="0"/>
        </a:xfrm>
        <a:prstGeom prst="line">
          <a:avLst/>
        </a:prstGeom>
        <a:gradFill rotWithShape="0">
          <a:gsLst>
            <a:gs pos="0">
              <a:schemeClr val="accent2">
                <a:hueOff val="-2674849"/>
                <a:satOff val="-10623"/>
                <a:lumOff val="6746"/>
                <a:alphaOff val="0"/>
                <a:tint val="94000"/>
                <a:satMod val="100000"/>
                <a:lumMod val="108000"/>
              </a:schemeClr>
            </a:gs>
            <a:gs pos="50000">
              <a:schemeClr val="accent2">
                <a:hueOff val="-2674849"/>
                <a:satOff val="-10623"/>
                <a:lumOff val="6746"/>
                <a:alphaOff val="0"/>
                <a:tint val="98000"/>
                <a:shade val="100000"/>
                <a:satMod val="100000"/>
                <a:lumMod val="100000"/>
              </a:schemeClr>
            </a:gs>
            <a:gs pos="100000">
              <a:schemeClr val="accent2">
                <a:hueOff val="-2674849"/>
                <a:satOff val="-10623"/>
                <a:lumOff val="6746"/>
                <a:alphaOff val="0"/>
                <a:shade val="72000"/>
                <a:satMod val="120000"/>
                <a:lumMod val="100000"/>
              </a:schemeClr>
            </a:gs>
          </a:gsLst>
          <a:lin ang="5400000" scaled="0"/>
        </a:gradFill>
        <a:ln w="9525" cap="flat" cmpd="sng" algn="ctr">
          <a:solidFill>
            <a:schemeClr val="accent2">
              <a:hueOff val="-2674849"/>
              <a:satOff val="-10623"/>
              <a:lumOff val="674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448F2BA-CB48-944C-A4CC-80EA79B0A083}">
      <dsp:nvSpPr>
        <dsp:cNvPr id="0" name=""/>
        <dsp:cNvSpPr/>
      </dsp:nvSpPr>
      <dsp:spPr>
        <a:xfrm>
          <a:off x="0" y="3070533"/>
          <a:ext cx="6683374" cy="76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latin typeface="Aptos" panose="020B0004020202020204" pitchFamily="34" charset="0"/>
              <a:cs typeface="Times New Roman" panose="02020603050405020304" pitchFamily="18" charset="0"/>
            </a:rPr>
            <a:t>7. ve 14. Günlerde telefon görüşmeleri yapılarak hasta uyumu, yan etkiler ve teknik sorunlar değerlendirilmiştir</a:t>
          </a:r>
          <a:r>
            <a:rPr lang="tr-TR" sz="1800" kern="1200" dirty="0">
              <a:latin typeface="Aptos" panose="020B0004020202020204" pitchFamily="34" charset="0"/>
              <a:cs typeface="Times New Roman" panose="02020603050405020304" pitchFamily="18" charset="0"/>
            </a:rPr>
            <a:t>.</a:t>
          </a:r>
          <a:endParaRPr lang="en-US" sz="1800" kern="1200" dirty="0">
            <a:latin typeface="Aptos" panose="020B0004020202020204" pitchFamily="34" charset="0"/>
            <a:cs typeface="Times New Roman" panose="02020603050405020304" pitchFamily="18" charset="0"/>
          </a:endParaRPr>
        </a:p>
      </dsp:txBody>
      <dsp:txXfrm>
        <a:off x="0" y="3070533"/>
        <a:ext cx="6683374" cy="767071"/>
      </dsp:txXfrm>
    </dsp:sp>
    <dsp:sp modelId="{7FA91F34-B702-1846-B403-0E6DB8776294}">
      <dsp:nvSpPr>
        <dsp:cNvPr id="0" name=""/>
        <dsp:cNvSpPr/>
      </dsp:nvSpPr>
      <dsp:spPr>
        <a:xfrm>
          <a:off x="0" y="3837604"/>
          <a:ext cx="6683374" cy="0"/>
        </a:xfrm>
        <a:prstGeom prst="line">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w="9525" cap="flat" cmpd="sng" algn="ctr">
          <a:solidFill>
            <a:schemeClr val="accent2">
              <a:hueOff val="-3343561"/>
              <a:satOff val="-13279"/>
              <a:lumOff val="843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4CE8CEC3-6397-C248-9BE2-68AE5ADF1599}">
      <dsp:nvSpPr>
        <dsp:cNvPr id="0" name=""/>
        <dsp:cNvSpPr/>
      </dsp:nvSpPr>
      <dsp:spPr>
        <a:xfrm>
          <a:off x="0" y="3837604"/>
          <a:ext cx="6683374" cy="767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latin typeface="Aptos" panose="020B0004020202020204" pitchFamily="34" charset="0"/>
              <a:cs typeface="Times New Roman" panose="02020603050405020304" pitchFamily="18" charset="0"/>
            </a:rPr>
            <a:t>Araştırma ekibi, hastaların her an ulaşabileceği şekilde telefon desteği sağlamıştır</a:t>
          </a:r>
          <a:r>
            <a:rPr lang="tr-TR" sz="1800" kern="1200" dirty="0">
              <a:latin typeface="Aptos" panose="020B0004020202020204" pitchFamily="34" charset="0"/>
              <a:cs typeface="Times New Roman" panose="02020603050405020304" pitchFamily="18" charset="0"/>
            </a:rPr>
            <a:t>.</a:t>
          </a:r>
          <a:endParaRPr lang="en-US" sz="1800" kern="1200" dirty="0">
            <a:latin typeface="Aptos" panose="020B0004020202020204" pitchFamily="34" charset="0"/>
            <a:cs typeface="Times New Roman" panose="02020603050405020304" pitchFamily="18" charset="0"/>
          </a:endParaRPr>
        </a:p>
      </dsp:txBody>
      <dsp:txXfrm>
        <a:off x="0" y="3837604"/>
        <a:ext cx="6683374" cy="767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C0CAD-4B4A-9B49-B4C5-52B7BE0856F2}">
      <dsp:nvSpPr>
        <dsp:cNvPr id="0" name=""/>
        <dsp:cNvSpPr/>
      </dsp:nvSpPr>
      <dsp:spPr>
        <a:xfrm>
          <a:off x="1174" y="162169"/>
          <a:ext cx="4578944" cy="2747366"/>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latin typeface="Aptos" panose="020B0004020202020204" pitchFamily="34" charset="0"/>
            </a:rPr>
            <a:t>Birincil sonuç ölçütü:</a:t>
          </a:r>
          <a:endParaRPr lang="en-US" sz="1800" kern="120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dirty="0">
              <a:latin typeface="Aptos" panose="020B0004020202020204" pitchFamily="34" charset="0"/>
            </a:rPr>
            <a:t>4. haftada yaşam kalitesi (</a:t>
          </a:r>
          <a:r>
            <a:rPr lang="tr-TR" sz="1800" b="1" kern="1200" dirty="0" err="1">
              <a:latin typeface="Aptos" panose="020B0004020202020204" pitchFamily="34" charset="0"/>
            </a:rPr>
            <a:t>short</a:t>
          </a:r>
          <a:r>
            <a:rPr lang="tr-TR" sz="1800" b="1" kern="1200" dirty="0">
              <a:latin typeface="Aptos" panose="020B0004020202020204" pitchFamily="34" charset="0"/>
            </a:rPr>
            <a:t> form-12 - SF-12 ölçeği ile değerlendirildi)</a:t>
          </a:r>
          <a:endParaRPr lang="en-US" sz="1800" kern="1200" dirty="0">
            <a:latin typeface="Aptos" panose="020B0004020202020204" pitchFamily="34" charset="0"/>
          </a:endParaRPr>
        </a:p>
      </dsp:txBody>
      <dsp:txXfrm>
        <a:off x="1174" y="162169"/>
        <a:ext cx="4578944" cy="2747366"/>
      </dsp:txXfrm>
    </dsp:sp>
    <dsp:sp modelId="{24D0E41B-BA79-FD46-8602-2B0137E7219B}">
      <dsp:nvSpPr>
        <dsp:cNvPr id="0" name=""/>
        <dsp:cNvSpPr/>
      </dsp:nvSpPr>
      <dsp:spPr>
        <a:xfrm>
          <a:off x="5038013" y="162169"/>
          <a:ext cx="4578944" cy="2747366"/>
        </a:xfrm>
        <a:prstGeom prst="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latin typeface="Aptos" panose="020B0004020202020204" pitchFamily="34" charset="0"/>
            </a:rPr>
            <a:t>İkincil sonuç ölçütleri:</a:t>
          </a:r>
          <a:endParaRPr lang="en-US" sz="1800" kern="1200" dirty="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dirty="0">
              <a:latin typeface="Aptos" panose="020B0004020202020204" pitchFamily="34" charset="0"/>
            </a:rPr>
            <a:t>4. aydaki SF-12 skoru</a:t>
          </a:r>
          <a:endParaRPr lang="en-US" sz="1800" kern="1200" dirty="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a:latin typeface="Aptos" panose="020B0004020202020204" pitchFamily="34" charset="0"/>
            </a:rPr>
            <a:t>Günlük ağrı skorları ve analjezik kullanımı</a:t>
          </a:r>
          <a:endParaRPr lang="en-US" sz="1800" kern="120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a:latin typeface="Aptos" panose="020B0004020202020204" pitchFamily="34" charset="0"/>
            </a:rPr>
            <a:t>Psikososyal değerlendirmeler (örneğin, ağrı başa çıkma stratejileri, depresyon ve anksiyete düzeyleri)</a:t>
          </a:r>
          <a:endParaRPr lang="en-US" sz="1800" kern="120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dirty="0">
              <a:latin typeface="Aptos" panose="020B0004020202020204" pitchFamily="34" charset="0"/>
            </a:rPr>
            <a:t>Tedavinin kabul edilebilirliği ve uygulanabilirliği</a:t>
          </a:r>
          <a:endParaRPr lang="en-US" sz="1800" kern="1200" dirty="0">
            <a:latin typeface="Aptos" panose="020B0004020202020204" pitchFamily="34" charset="0"/>
          </a:endParaRPr>
        </a:p>
      </dsp:txBody>
      <dsp:txXfrm>
        <a:off x="5038013" y="162169"/>
        <a:ext cx="4578944" cy="2747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59A18-2A63-B04A-8EB8-DDF7097918FC}">
      <dsp:nvSpPr>
        <dsp:cNvPr id="0" name=""/>
        <dsp:cNvSpPr/>
      </dsp:nvSpPr>
      <dsp:spPr>
        <a:xfrm rot="5400000">
          <a:off x="3554613" y="-1146286"/>
          <a:ext cx="1977813" cy="427318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Aptos" panose="020B0004020202020204" pitchFamily="34" charset="0"/>
            </a:rPr>
            <a:t>Vizüel Analog Skala (VAS)</a:t>
          </a:r>
          <a:r>
            <a:rPr lang="tr-TR" sz="1800" kern="1200" dirty="0">
              <a:latin typeface="Aptos" panose="020B0004020202020204" pitchFamily="34" charset="0"/>
            </a:rPr>
            <a:t>: 0-100 mm arasında, “Bugün en kötü ağrınız?” ve “Bugün en hafif ağrınız?” sorularıyla değerlendirildi.</a:t>
          </a:r>
          <a:endParaRPr lang="en-US" sz="1800" kern="1200" dirty="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dirty="0">
              <a:latin typeface="Aptos" panose="020B0004020202020204" pitchFamily="34" charset="0"/>
            </a:rPr>
            <a:t>11 puanlık </a:t>
          </a:r>
          <a:r>
            <a:rPr lang="tr-TR" sz="1800" b="1" kern="1200" dirty="0" err="1">
              <a:latin typeface="Aptos" panose="020B0004020202020204" pitchFamily="34" charset="0"/>
            </a:rPr>
            <a:t>Likert</a:t>
          </a:r>
          <a:r>
            <a:rPr lang="tr-TR" sz="1800" b="1" kern="1200" dirty="0">
              <a:latin typeface="Aptos" panose="020B0004020202020204" pitchFamily="34" charset="0"/>
            </a:rPr>
            <a:t> ölçeği</a:t>
          </a:r>
          <a:r>
            <a:rPr lang="tr-TR" sz="1800" kern="1200" dirty="0">
              <a:latin typeface="Aptos" panose="020B0004020202020204" pitchFamily="34" charset="0"/>
            </a:rPr>
            <a:t> ile ağrının uyku, hareket ve nefes alma üzerindeki etkisi ölçüldü.</a:t>
          </a:r>
          <a:endParaRPr lang="en-US" sz="1800" kern="1200" dirty="0">
            <a:latin typeface="Aptos" panose="020B0004020202020204" pitchFamily="34" charset="0"/>
          </a:endParaRPr>
        </a:p>
      </dsp:txBody>
      <dsp:txXfrm rot="-5400000">
        <a:off x="2406929" y="97947"/>
        <a:ext cx="4176633" cy="1784715"/>
      </dsp:txXfrm>
    </dsp:sp>
    <dsp:sp modelId="{B4C9022F-6803-7C4B-B1BA-4C3930D01486}">
      <dsp:nvSpPr>
        <dsp:cNvPr id="0" name=""/>
        <dsp:cNvSpPr/>
      </dsp:nvSpPr>
      <dsp:spPr>
        <a:xfrm>
          <a:off x="3263" y="231107"/>
          <a:ext cx="2403665" cy="1518395"/>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dirty="0">
              <a:latin typeface="Aptos" panose="020B0004020202020204" pitchFamily="34" charset="0"/>
            </a:rPr>
            <a:t>Ağrı skorları  ölçekleri:</a:t>
          </a:r>
          <a:endParaRPr lang="en-US" sz="1800" kern="1200" dirty="0">
            <a:latin typeface="Aptos" panose="020B0004020202020204" pitchFamily="34" charset="0"/>
          </a:endParaRPr>
        </a:p>
      </dsp:txBody>
      <dsp:txXfrm>
        <a:off x="77385" y="305229"/>
        <a:ext cx="2255421" cy="1370151"/>
      </dsp:txXfrm>
    </dsp:sp>
    <dsp:sp modelId="{C01424AC-31D3-9B43-A34E-04F8BFD4AC2F}">
      <dsp:nvSpPr>
        <dsp:cNvPr id="0" name=""/>
        <dsp:cNvSpPr/>
      </dsp:nvSpPr>
      <dsp:spPr>
        <a:xfrm rot="5400000">
          <a:off x="3268322" y="1193737"/>
          <a:ext cx="2550394" cy="4273182"/>
        </a:xfrm>
        <a:prstGeom prst="round2SameRect">
          <a:avLst/>
        </a:prstGeom>
        <a:solidFill>
          <a:schemeClr val="accent2">
            <a:tint val="40000"/>
            <a:alpha val="90000"/>
            <a:hueOff val="-3869403"/>
            <a:satOff val="2414"/>
            <a:lumOff val="1239"/>
            <a:alphaOff val="0"/>
          </a:schemeClr>
        </a:solidFill>
        <a:ln w="9525" cap="flat" cmpd="sng" algn="ctr">
          <a:solidFill>
            <a:schemeClr val="accent2">
              <a:tint val="40000"/>
              <a:alpha val="90000"/>
              <a:hueOff val="-3869403"/>
              <a:satOff val="2414"/>
              <a:lumOff val="12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Aptos" panose="020B0004020202020204" pitchFamily="34" charset="0"/>
            </a:rPr>
            <a:t>Pain Catastrophizing Scale</a:t>
          </a:r>
          <a:r>
            <a:rPr lang="tr-TR" sz="1800" kern="1200">
              <a:latin typeface="Aptos" panose="020B0004020202020204" pitchFamily="34" charset="0"/>
            </a:rPr>
            <a:t> (Ağrı felaketleştirme ölçeği)</a:t>
          </a:r>
          <a:endParaRPr lang="en-US" sz="1800" kern="120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a:latin typeface="Aptos" panose="020B0004020202020204" pitchFamily="34" charset="0"/>
            </a:rPr>
            <a:t>Brief Pain Inventory</a:t>
          </a:r>
          <a:r>
            <a:rPr lang="tr-TR" sz="1800" kern="1200">
              <a:latin typeface="Aptos" panose="020B0004020202020204" pitchFamily="34" charset="0"/>
            </a:rPr>
            <a:t> (Kısa Ağrı Envanteri)</a:t>
          </a:r>
          <a:endParaRPr lang="en-US" sz="1800" kern="120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dirty="0" err="1">
              <a:latin typeface="Aptos" panose="020B0004020202020204" pitchFamily="34" charset="0"/>
            </a:rPr>
            <a:t>Oswestry</a:t>
          </a:r>
          <a:r>
            <a:rPr lang="tr-TR" sz="1800" b="1" kern="1200" dirty="0">
              <a:latin typeface="Aptos" panose="020B0004020202020204" pitchFamily="34" charset="0"/>
            </a:rPr>
            <a:t> Bel Ağrısı Engellilik İndeksi</a:t>
          </a:r>
          <a:endParaRPr lang="en-US" sz="1800" kern="1200" dirty="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a:latin typeface="Aptos" panose="020B0004020202020204" pitchFamily="34" charset="0"/>
            </a:rPr>
            <a:t>Nottingham Günlük Yaşam Aktiviteleri Anketi (NEADL)</a:t>
          </a:r>
          <a:endParaRPr lang="en-US" sz="1800" kern="1200">
            <a:latin typeface="Aptos" panose="020B0004020202020204" pitchFamily="34" charset="0"/>
          </a:endParaRPr>
        </a:p>
        <a:p>
          <a:pPr marL="171450" lvl="1" indent="-171450" algn="l" defTabSz="800100">
            <a:lnSpc>
              <a:spcPct val="90000"/>
            </a:lnSpc>
            <a:spcBef>
              <a:spcPct val="0"/>
            </a:spcBef>
            <a:spcAft>
              <a:spcPct val="15000"/>
            </a:spcAft>
            <a:buChar char="•"/>
          </a:pPr>
          <a:r>
            <a:rPr lang="tr-TR" sz="1800" b="1" kern="1200" dirty="0">
              <a:latin typeface="Aptos" panose="020B0004020202020204" pitchFamily="34" charset="0"/>
            </a:rPr>
            <a:t>Hastane Anksiyete ve Depresyon Ölçeği (HADS)</a:t>
          </a:r>
          <a:endParaRPr lang="en-US" sz="1800" kern="1200" dirty="0">
            <a:latin typeface="Aptos" panose="020B0004020202020204" pitchFamily="34" charset="0"/>
          </a:endParaRPr>
        </a:p>
      </dsp:txBody>
      <dsp:txXfrm rot="-5400000">
        <a:off x="2406928" y="2179631"/>
        <a:ext cx="4148682" cy="2301394"/>
      </dsp:txXfrm>
    </dsp:sp>
    <dsp:sp modelId="{5B501E67-A66B-A540-8000-C6C40BDCA481}">
      <dsp:nvSpPr>
        <dsp:cNvPr id="0" name=""/>
        <dsp:cNvSpPr/>
      </dsp:nvSpPr>
      <dsp:spPr>
        <a:xfrm>
          <a:off x="3263" y="2571131"/>
          <a:ext cx="2403665" cy="1518395"/>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kern="1200" dirty="0">
              <a:latin typeface="Aptos" panose="020B0004020202020204" pitchFamily="34" charset="0"/>
            </a:rPr>
            <a:t>Psikososyal değerlendirmeler için kullanılan ölçekler:</a:t>
          </a:r>
          <a:endParaRPr lang="en-US" sz="1800" kern="1200" dirty="0">
            <a:latin typeface="Aptos" panose="020B0004020202020204" pitchFamily="34" charset="0"/>
          </a:endParaRPr>
        </a:p>
      </dsp:txBody>
      <dsp:txXfrm>
        <a:off x="77385" y="2645253"/>
        <a:ext cx="2255421" cy="13701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1D187-572C-B246-BE3C-38B2F4317042}" type="datetimeFigureOut">
              <a:rPr lang="tr-TR" smtClean="0"/>
              <a:t>3.03.2025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E8D5A-4B1B-4C42-BE53-A27721BF2D52}" type="slidenum">
              <a:rPr lang="tr-TR" smtClean="0"/>
              <a:t>‹#›</a:t>
            </a:fld>
            <a:endParaRPr lang="tr-TR"/>
          </a:p>
        </p:txBody>
      </p:sp>
    </p:spTree>
    <p:extLst>
      <p:ext uri="{BB962C8B-B14F-4D97-AF65-F5344CB8AC3E}">
        <p14:creationId xmlns:p14="http://schemas.microsoft.com/office/powerpoint/2010/main" val="147696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DE8D5A-4B1B-4C42-BE53-A27721BF2D52}" type="slidenum">
              <a:rPr lang="tr-TR" smtClean="0"/>
              <a:t>8</a:t>
            </a:fld>
            <a:endParaRPr lang="tr-TR"/>
          </a:p>
        </p:txBody>
      </p:sp>
    </p:spTree>
    <p:extLst>
      <p:ext uri="{BB962C8B-B14F-4D97-AF65-F5344CB8AC3E}">
        <p14:creationId xmlns:p14="http://schemas.microsoft.com/office/powerpoint/2010/main" val="37617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u="none" strike="noStrike" dirty="0">
                <a:solidFill>
                  <a:srgbClr val="000000"/>
                </a:solidFill>
                <a:effectLst/>
                <a:latin typeface="-webkit-standard"/>
              </a:rPr>
              <a:t>Bu grafik, </a:t>
            </a:r>
            <a:r>
              <a:rPr lang="tr-TR" b="1" i="0" u="none" strike="noStrike" dirty="0">
                <a:solidFill>
                  <a:srgbClr val="000000"/>
                </a:solidFill>
                <a:effectLst/>
              </a:rPr>
              <a:t>VR tabanlı müdahalenin SF-12 fiziksel ve </a:t>
            </a:r>
            <a:r>
              <a:rPr lang="tr-TR" b="1" i="0" u="none" strike="noStrike" dirty="0" err="1">
                <a:solidFill>
                  <a:srgbClr val="000000"/>
                </a:solidFill>
                <a:effectLst/>
              </a:rPr>
              <a:t>mental</a:t>
            </a:r>
            <a:r>
              <a:rPr lang="tr-TR" b="1" i="0" u="none" strike="noStrike" dirty="0">
                <a:solidFill>
                  <a:srgbClr val="000000"/>
                </a:solidFill>
                <a:effectLst/>
              </a:rPr>
              <a:t> sağlık puanlarında önemli bir iyileşme sağlamadığını </a:t>
            </a:r>
            <a:r>
              <a:rPr lang="tr-TR" b="0" i="0" u="none" strike="noStrike" dirty="0">
                <a:solidFill>
                  <a:srgbClr val="000000"/>
                </a:solidFill>
                <a:effectLst/>
                <a:latin typeface="-webkit-standard"/>
              </a:rPr>
              <a:t>gösteriyor.</a:t>
            </a:r>
            <a:endParaRPr lang="tr-TR" dirty="0"/>
          </a:p>
        </p:txBody>
      </p:sp>
      <p:sp>
        <p:nvSpPr>
          <p:cNvPr id="4" name="Slayt Numarası Yer Tutucusu 3"/>
          <p:cNvSpPr>
            <a:spLocks noGrp="1"/>
          </p:cNvSpPr>
          <p:nvPr>
            <p:ph type="sldNum" sz="quarter" idx="5"/>
          </p:nvPr>
        </p:nvSpPr>
        <p:spPr/>
        <p:txBody>
          <a:bodyPr/>
          <a:lstStyle/>
          <a:p>
            <a:fld id="{38DE8D5A-4B1B-4C42-BE53-A27721BF2D52}" type="slidenum">
              <a:rPr lang="tr-TR" smtClean="0"/>
              <a:t>15</a:t>
            </a:fld>
            <a:endParaRPr lang="tr-TR"/>
          </a:p>
        </p:txBody>
      </p:sp>
    </p:spTree>
    <p:extLst>
      <p:ext uri="{BB962C8B-B14F-4D97-AF65-F5344CB8AC3E}">
        <p14:creationId xmlns:p14="http://schemas.microsoft.com/office/powerpoint/2010/main" val="237082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VR grubu başlangıçta kontrol grubuna göre biraz daha yüksek SF-12 puanlarına sahip olsa da, bu farklar klinik olarak anlamlı görünmüyor.4 ay sonunda iki grup arasında belirgin bir fark bulunmuyor.</a:t>
            </a:r>
            <a:endParaRPr lang="tr-TR" dirty="0"/>
          </a:p>
        </p:txBody>
      </p:sp>
      <p:sp>
        <p:nvSpPr>
          <p:cNvPr id="4" name="Slayt Numarası Yer Tutucusu 3"/>
          <p:cNvSpPr>
            <a:spLocks noGrp="1"/>
          </p:cNvSpPr>
          <p:nvPr>
            <p:ph type="sldNum" sz="quarter" idx="5"/>
          </p:nvPr>
        </p:nvSpPr>
        <p:spPr/>
        <p:txBody>
          <a:bodyPr/>
          <a:lstStyle/>
          <a:p>
            <a:fld id="{38DE8D5A-4B1B-4C42-BE53-A27721BF2D52}" type="slidenum">
              <a:rPr lang="tr-TR" smtClean="0"/>
              <a:t>16</a:t>
            </a:fld>
            <a:endParaRPr lang="tr-TR"/>
          </a:p>
        </p:txBody>
      </p:sp>
    </p:spTree>
    <p:extLst>
      <p:ext uri="{BB962C8B-B14F-4D97-AF65-F5344CB8AC3E}">
        <p14:creationId xmlns:p14="http://schemas.microsoft.com/office/powerpoint/2010/main" val="50687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u="none" strike="noStrike" dirty="0">
                <a:solidFill>
                  <a:srgbClr val="000000"/>
                </a:solidFill>
                <a:effectLst/>
                <a:latin typeface="-webkit-standard"/>
              </a:rPr>
              <a:t>Müdahale uygulanan grubun, kontrol grubuna kıyasla ağrı skorlarında belirgin bir azalma yaşadığı görülüyor.</a:t>
            </a:r>
          </a:p>
          <a:p>
            <a:pPr marL="342900" lvl="0" indent="-342900">
              <a:lnSpc>
                <a:spcPct val="115000"/>
              </a:lnSpc>
              <a:spcAft>
                <a:spcPts val="800"/>
              </a:spcAft>
              <a:buSzPts val="1000"/>
              <a:buFont typeface="Symbol" pitchFamily="2" charset="2"/>
              <a:buChar char=""/>
              <a:tabLst>
                <a:tab pos="457200" algn="l"/>
              </a:tabLst>
            </a:pP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VR grubunda günlük en kötü ağrı skoru üzerinde anlamlı bir tedavi etkisi gözlendi</a:t>
            </a:r>
            <a:r>
              <a:rPr lang="tr-T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(1, 91.425) = 33.3, P &lt; 0.001</a:t>
            </a:r>
            <a:r>
              <a:rPr lang="tr-T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(Şekil 3).</a:t>
            </a:r>
            <a:endParaRPr lang="tr-TR"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Günlük en düşük ağrı skoru için de VR grubunda anlamlı bir tedavi etkisi görüldü</a:t>
            </a:r>
            <a:r>
              <a:rPr lang="tr-T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(1, 30.069) = 11.5, P = 0.002</a:t>
            </a:r>
            <a:r>
              <a:rPr lang="tr-T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solidFill>
                  <a:srgbClr val="000000"/>
                </a:solidFill>
                <a:effectLst/>
                <a:latin typeface="Times New Roman" panose="02020603050405020304" pitchFamily="18" charset="0"/>
                <a:ea typeface="Times New Roman" panose="02020603050405020304" pitchFamily="18" charset="0"/>
              </a:rPr>
              <a:t>Ancak, zaman içinde veya tedavi süresi ile etkileşim açısından anlamlı bir fark bulunmadı</a:t>
            </a:r>
            <a:r>
              <a:rPr lang="tr-TR" sz="1800" kern="0" dirty="0">
                <a:solidFill>
                  <a:srgbClr val="000000"/>
                </a:solidFill>
                <a:effectLst/>
                <a:latin typeface="Times New Roman" panose="02020603050405020304" pitchFamily="18" charset="0"/>
                <a:ea typeface="Times New Roman" panose="02020603050405020304" pitchFamily="18" charset="0"/>
              </a:rPr>
              <a:t>.</a:t>
            </a:r>
            <a:r>
              <a:rPr lang="tr-TR" dirty="0">
                <a:effectLst/>
              </a:rPr>
              <a:t> </a:t>
            </a:r>
            <a:endParaRPr lang="tr-TR" dirty="0"/>
          </a:p>
        </p:txBody>
      </p:sp>
      <p:sp>
        <p:nvSpPr>
          <p:cNvPr id="4" name="Slayt Numarası Yer Tutucusu 3"/>
          <p:cNvSpPr>
            <a:spLocks noGrp="1"/>
          </p:cNvSpPr>
          <p:nvPr>
            <p:ph type="sldNum" sz="quarter" idx="5"/>
          </p:nvPr>
        </p:nvSpPr>
        <p:spPr/>
        <p:txBody>
          <a:bodyPr/>
          <a:lstStyle/>
          <a:p>
            <a:fld id="{38DE8D5A-4B1B-4C42-BE53-A27721BF2D52}" type="slidenum">
              <a:rPr lang="tr-TR" smtClean="0"/>
              <a:t>17</a:t>
            </a:fld>
            <a:endParaRPr lang="tr-TR"/>
          </a:p>
        </p:txBody>
      </p:sp>
    </p:spTree>
    <p:extLst>
      <p:ext uri="{BB962C8B-B14F-4D97-AF65-F5344CB8AC3E}">
        <p14:creationId xmlns:p14="http://schemas.microsoft.com/office/powerpoint/2010/main" val="284625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nSpc>
                <a:spcPct val="115000"/>
              </a:lnSpc>
              <a:spcAft>
                <a:spcPts val="800"/>
              </a:spcAft>
              <a:buSzPts val="1000"/>
              <a:buFont typeface="Symbol" pitchFamily="2" charset="2"/>
              <a:buChar char=""/>
              <a:tabLst>
                <a:tab pos="457200" algn="l"/>
              </a:tabLst>
            </a:pP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haftada hastaların %47’si </a:t>
            </a:r>
            <a:r>
              <a:rPr lang="tr-TR"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opioid</a:t>
            </a: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kullanırken, 4. haftada bu oran %28’e düştü</a:t>
            </a:r>
            <a:r>
              <a:rPr lang="tr-T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Kontrol grubunda </a:t>
            </a:r>
            <a:r>
              <a:rPr lang="tr-TR"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opioid</a:t>
            </a: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kullanımı değişmedi (%37)</a:t>
            </a:r>
            <a:r>
              <a:rPr lang="tr-T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(Tablo 3).</a:t>
            </a:r>
            <a:endParaRPr lang="tr-TR"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Parasetamol ve NSAID kullanımında herhangi bir değişiklik gözlenmedi</a:t>
            </a:r>
            <a:r>
              <a:rPr lang="tr-T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tr-TR" dirty="0">
              <a:solidFill>
                <a:srgbClr val="FF0000"/>
              </a:solidFill>
            </a:endParaRPr>
          </a:p>
        </p:txBody>
      </p:sp>
      <p:sp>
        <p:nvSpPr>
          <p:cNvPr id="4" name="Slayt Numarası Yer Tutucusu 3"/>
          <p:cNvSpPr>
            <a:spLocks noGrp="1"/>
          </p:cNvSpPr>
          <p:nvPr>
            <p:ph type="sldNum" sz="quarter" idx="5"/>
          </p:nvPr>
        </p:nvSpPr>
        <p:spPr/>
        <p:txBody>
          <a:bodyPr/>
          <a:lstStyle/>
          <a:p>
            <a:fld id="{38DE8D5A-4B1B-4C42-BE53-A27721BF2D52}" type="slidenum">
              <a:rPr lang="tr-TR" smtClean="0"/>
              <a:t>18</a:t>
            </a:fld>
            <a:endParaRPr lang="tr-TR"/>
          </a:p>
        </p:txBody>
      </p:sp>
    </p:spTree>
    <p:extLst>
      <p:ext uri="{BB962C8B-B14F-4D97-AF65-F5344CB8AC3E}">
        <p14:creationId xmlns:p14="http://schemas.microsoft.com/office/powerpoint/2010/main" val="793919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8249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5178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0800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212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25630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6280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4598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3425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5054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0687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542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9722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8320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6102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3/3/25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5760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3/3/25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8513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9876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DE6118-2437-4B30-8E3C-4D2BE6020583}" type="datetimeFigureOut">
              <a:rPr lang="en-US" smtClean="0"/>
              <a:pPr/>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4110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7DE6118-2437-4B30-8E3C-4D2BE6020583}" type="datetimeFigureOut">
              <a:rPr lang="en-US" smtClean="0"/>
              <a:pPr/>
              <a:t>3/3/25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44007483"/>
      </p:ext>
    </p:extLst>
  </p:cSld>
  <p:clrMap bg1="lt1" tx1="dk1" bg2="lt2" tx2="dk2" accent1="accent1" accent2="accent2" accent3="accent3" accent4="accent4" accent5="accent5" accent6="accent6" hlink="hlink" folHlink="folHlink"/>
  <p:sldLayoutIdLst>
    <p:sldLayoutId id="2147485415" r:id="rId1"/>
    <p:sldLayoutId id="2147485416" r:id="rId2"/>
    <p:sldLayoutId id="2147485417" r:id="rId3"/>
    <p:sldLayoutId id="2147485418" r:id="rId4"/>
    <p:sldLayoutId id="2147485419" r:id="rId5"/>
    <p:sldLayoutId id="2147485420" r:id="rId6"/>
    <p:sldLayoutId id="2147485421" r:id="rId7"/>
    <p:sldLayoutId id="2147485422" r:id="rId8"/>
    <p:sldLayoutId id="2147485423" r:id="rId9"/>
    <p:sldLayoutId id="2147485424" r:id="rId10"/>
    <p:sldLayoutId id="2147485425" r:id="rId11"/>
    <p:sldLayoutId id="2147485426" r:id="rId12"/>
    <p:sldLayoutId id="2147485427" r:id="rId13"/>
    <p:sldLayoutId id="2147485428" r:id="rId14"/>
    <p:sldLayoutId id="2147485429" r:id="rId15"/>
    <p:sldLayoutId id="2147485430" r:id="rId16"/>
    <p:sldLayoutId id="2147485431" r:id="rId17"/>
    <p:sldLayoutId id="214748543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9BFF4-96F8-6B74-E6BE-EFABA01411B9}"/>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id="{4162854D-AB82-6A24-DDB1-8F72BF2D5E36}"/>
              </a:ext>
            </a:extLst>
          </p:cNvPr>
          <p:cNvSpPr>
            <a:spLocks noGrp="1"/>
          </p:cNvSpPr>
          <p:nvPr>
            <p:ph type="subTitle" idx="1"/>
          </p:nvPr>
        </p:nvSpPr>
        <p:spPr>
          <a:xfrm>
            <a:off x="4765145" y="5093226"/>
            <a:ext cx="8689976" cy="1371599"/>
          </a:xfrm>
        </p:spPr>
        <p:txBody>
          <a:bodyPr>
            <a:normAutofit fontScale="92500" lnSpcReduction="10000"/>
          </a:bodyPr>
          <a:lstStyle/>
          <a:p>
            <a:r>
              <a:rPr lang="tr-TR" dirty="0">
                <a:solidFill>
                  <a:schemeClr val="tx1"/>
                </a:solidFill>
              </a:rPr>
              <a:t>Ar. Gör. Dr. Elif </a:t>
            </a:r>
            <a:r>
              <a:rPr lang="tr-TR" dirty="0" err="1">
                <a:solidFill>
                  <a:schemeClr val="tx1"/>
                </a:solidFill>
              </a:rPr>
              <a:t>sağlıcak</a:t>
            </a:r>
            <a:endParaRPr lang="tr-TR" dirty="0">
              <a:solidFill>
                <a:schemeClr val="tx1"/>
              </a:solidFill>
            </a:endParaRPr>
          </a:p>
          <a:p>
            <a:r>
              <a:rPr lang="tr-TR" dirty="0" err="1">
                <a:solidFill>
                  <a:schemeClr val="tx1"/>
                </a:solidFill>
              </a:rPr>
              <a:t>Ktü</a:t>
            </a:r>
            <a:r>
              <a:rPr lang="tr-TR" dirty="0">
                <a:solidFill>
                  <a:schemeClr val="tx1"/>
                </a:solidFill>
              </a:rPr>
              <a:t> aile hekimliği anabilim dalı</a:t>
            </a:r>
          </a:p>
          <a:p>
            <a:r>
              <a:rPr lang="tr-TR" dirty="0">
                <a:solidFill>
                  <a:schemeClr val="tx1"/>
                </a:solidFill>
              </a:rPr>
              <a:t>04.03.2025</a:t>
            </a:r>
          </a:p>
        </p:txBody>
      </p:sp>
      <p:pic>
        <p:nvPicPr>
          <p:cNvPr id="5" name="Resim 4" descr="metin, ekran görüntüsü, yazı tipi içeren bir resim&#10;&#10;Açıklama otomatik olarak oluşturuldu">
            <a:extLst>
              <a:ext uri="{FF2B5EF4-FFF2-40B4-BE49-F238E27FC236}">
                <a16:creationId xmlns:a16="http://schemas.microsoft.com/office/drawing/2014/main" id="{80D6991B-BD7F-EA55-4F70-50BA97B50493}"/>
              </a:ext>
            </a:extLst>
          </p:cNvPr>
          <p:cNvPicPr>
            <a:picLocks noChangeAspect="1"/>
          </p:cNvPicPr>
          <p:nvPr/>
        </p:nvPicPr>
        <p:blipFill>
          <a:blip r:embed="rId2"/>
          <a:stretch>
            <a:fillRect/>
          </a:stretch>
        </p:blipFill>
        <p:spPr>
          <a:xfrm>
            <a:off x="1251655" y="1107308"/>
            <a:ext cx="9688689" cy="3680855"/>
          </a:xfrm>
          <a:prstGeom prst="rect">
            <a:avLst/>
          </a:prstGeom>
        </p:spPr>
      </p:pic>
    </p:spTree>
    <p:extLst>
      <p:ext uri="{BB962C8B-B14F-4D97-AF65-F5344CB8AC3E}">
        <p14:creationId xmlns:p14="http://schemas.microsoft.com/office/powerpoint/2010/main" val="225805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27">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D73859D-A2D4-D1A1-5FBB-1E623D7995F0}"/>
              </a:ext>
            </a:extLst>
          </p:cNvPr>
          <p:cNvSpPr>
            <a:spLocks noGrp="1"/>
          </p:cNvSpPr>
          <p:nvPr>
            <p:ph type="title"/>
          </p:nvPr>
        </p:nvSpPr>
        <p:spPr>
          <a:xfrm>
            <a:off x="641074" y="1314450"/>
            <a:ext cx="2844002" cy="3680244"/>
          </a:xfrm>
        </p:spPr>
        <p:txBody>
          <a:bodyPr>
            <a:normAutofit/>
          </a:bodyPr>
          <a:lstStyle/>
          <a:p>
            <a:pPr algn="l"/>
            <a:r>
              <a:rPr lang="tr-TR" sz="4400" dirty="0"/>
              <a:t>yöntem</a:t>
            </a:r>
          </a:p>
        </p:txBody>
      </p:sp>
      <p:pic>
        <p:nvPicPr>
          <p:cNvPr id="36" name="Picture 29">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7" name="Picture 31">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1" name="İçerik Yer Tutucusu 2">
            <a:extLst>
              <a:ext uri="{FF2B5EF4-FFF2-40B4-BE49-F238E27FC236}">
                <a16:creationId xmlns:a16="http://schemas.microsoft.com/office/drawing/2014/main" id="{CBEC1F4C-A651-3947-B4EA-133C16CDB618}"/>
              </a:ext>
            </a:extLst>
          </p:cNvPr>
          <p:cNvGraphicFramePr>
            <a:graphicFrameLocks noGrp="1"/>
          </p:cNvGraphicFramePr>
          <p:nvPr>
            <p:ph idx="1"/>
            <p:extLst>
              <p:ext uri="{D42A27DB-BD31-4B8C-83A1-F6EECF244321}">
                <p14:modId xmlns:p14="http://schemas.microsoft.com/office/powerpoint/2010/main" val="21057436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65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1"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C0DFD-1C8C-0AA0-6134-9E561B97F79A}"/>
              </a:ext>
            </a:extLst>
          </p:cNvPr>
          <p:cNvSpPr>
            <a:spLocks noGrp="1"/>
          </p:cNvSpPr>
          <p:nvPr>
            <p:ph type="title"/>
          </p:nvPr>
        </p:nvSpPr>
        <p:spPr>
          <a:xfrm>
            <a:off x="913774" y="562870"/>
            <a:ext cx="10364451" cy="1296035"/>
          </a:xfrm>
        </p:spPr>
        <p:txBody>
          <a:bodyPr>
            <a:normAutofit/>
          </a:bodyPr>
          <a:lstStyle/>
          <a:p>
            <a:r>
              <a:rPr lang="tr-TR" dirty="0"/>
              <a:t>yöntem</a:t>
            </a:r>
          </a:p>
        </p:txBody>
      </p:sp>
      <p:graphicFrame>
        <p:nvGraphicFramePr>
          <p:cNvPr id="16" name="İçerik Yer Tutucusu 2">
            <a:extLst>
              <a:ext uri="{FF2B5EF4-FFF2-40B4-BE49-F238E27FC236}">
                <a16:creationId xmlns:a16="http://schemas.microsoft.com/office/drawing/2014/main" id="{802BF25F-1822-C8DB-1E3B-C5D1AED039CA}"/>
              </a:ext>
            </a:extLst>
          </p:cNvPr>
          <p:cNvGraphicFramePr>
            <a:graphicFrameLocks noGrp="1"/>
          </p:cNvGraphicFramePr>
          <p:nvPr>
            <p:ph idx="1"/>
            <p:extLst>
              <p:ext uri="{D42A27DB-BD31-4B8C-83A1-F6EECF244321}">
                <p14:modId xmlns:p14="http://schemas.microsoft.com/office/powerpoint/2010/main" val="4285313710"/>
              </p:ext>
            </p:extLst>
          </p:nvPr>
        </p:nvGraphicFramePr>
        <p:xfrm>
          <a:off x="1286933" y="2242897"/>
          <a:ext cx="9618132" cy="307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9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F02843-45E8-4403-8955-54CA98A1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C349214-DD18-4CC5-BBAC-F9C216BE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E283288-CC1D-4554-6127-FD6FF67B75CB}"/>
              </a:ext>
            </a:extLst>
          </p:cNvPr>
          <p:cNvSpPr>
            <a:spLocks noGrp="1"/>
          </p:cNvSpPr>
          <p:nvPr>
            <p:ph type="title"/>
          </p:nvPr>
        </p:nvSpPr>
        <p:spPr>
          <a:xfrm>
            <a:off x="641074" y="1314450"/>
            <a:ext cx="2844002" cy="3680244"/>
          </a:xfrm>
        </p:spPr>
        <p:txBody>
          <a:bodyPr>
            <a:normAutofit/>
          </a:bodyPr>
          <a:lstStyle/>
          <a:p>
            <a:pPr algn="l"/>
            <a:r>
              <a:rPr lang="tr-TR" sz="4400"/>
              <a:t>yöntem</a:t>
            </a:r>
          </a:p>
        </p:txBody>
      </p:sp>
      <p:pic>
        <p:nvPicPr>
          <p:cNvPr id="14" name="Picture 13">
            <a:extLst>
              <a:ext uri="{FF2B5EF4-FFF2-40B4-BE49-F238E27FC236}">
                <a16:creationId xmlns:a16="http://schemas.microsoft.com/office/drawing/2014/main" id="{E505542F-438B-4C62-B13A-916C7F79EC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154908BF-145E-4BE2-A6F0-0A46456014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İçerik Yer Tutucusu 2">
            <a:extLst>
              <a:ext uri="{FF2B5EF4-FFF2-40B4-BE49-F238E27FC236}">
                <a16:creationId xmlns:a16="http://schemas.microsoft.com/office/drawing/2014/main" id="{30C27062-8E0F-AF87-F063-643461E1BAB4}"/>
              </a:ext>
            </a:extLst>
          </p:cNvPr>
          <p:cNvGraphicFramePr>
            <a:graphicFrameLocks noGrp="1"/>
          </p:cNvGraphicFramePr>
          <p:nvPr>
            <p:ph idx="1"/>
            <p:extLst>
              <p:ext uri="{D42A27DB-BD31-4B8C-83A1-F6EECF244321}">
                <p14:modId xmlns:p14="http://schemas.microsoft.com/office/powerpoint/2010/main" val="2620172994"/>
              </p:ext>
            </p:extLst>
          </p:nvPr>
        </p:nvGraphicFramePr>
        <p:xfrm>
          <a:off x="5009861" y="1125537"/>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11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052095-6D4E-412C-BDAD-22612DA69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8606ADE0-AB1F-4565-8DAA-F90389572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descr="metin, makbuz, diyagram, yazı tipi içeren bir resim&#10;&#10;Açıklama otomatik olarak oluşturuldu">
            <a:extLst>
              <a:ext uri="{FF2B5EF4-FFF2-40B4-BE49-F238E27FC236}">
                <a16:creationId xmlns:a16="http://schemas.microsoft.com/office/drawing/2014/main" id="{0C4B4CF1-4773-BD93-8D14-7B31DB4EBF8E}"/>
              </a:ext>
            </a:extLst>
          </p:cNvPr>
          <p:cNvPicPr>
            <a:picLocks noChangeAspect="1"/>
          </p:cNvPicPr>
          <p:nvPr/>
        </p:nvPicPr>
        <p:blipFill>
          <a:blip r:embed="rId3"/>
          <a:stretch>
            <a:fillRect/>
          </a:stretch>
        </p:blipFill>
        <p:spPr>
          <a:xfrm>
            <a:off x="935348" y="166255"/>
            <a:ext cx="6325712" cy="6511636"/>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1F77F438-9D32-4287-9708-0AC36FEBC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B91FFFE1-8477-6B56-8DC2-844EC98A2A4A}"/>
              </a:ext>
            </a:extLst>
          </p:cNvPr>
          <p:cNvSpPr>
            <a:spLocks noGrp="1"/>
          </p:cNvSpPr>
          <p:nvPr>
            <p:ph idx="1"/>
          </p:nvPr>
        </p:nvSpPr>
        <p:spPr>
          <a:xfrm>
            <a:off x="8196408" y="2367092"/>
            <a:ext cx="3352128" cy="3881309"/>
          </a:xfrm>
        </p:spPr>
        <p:txBody>
          <a:bodyPr>
            <a:normAutofit/>
          </a:bodyPr>
          <a:lstStyle/>
          <a:p>
            <a:endParaRPr lang="en-US" sz="1800"/>
          </a:p>
        </p:txBody>
      </p:sp>
      <p:sp>
        <p:nvSpPr>
          <p:cNvPr id="2" name="Başlık 1">
            <a:extLst>
              <a:ext uri="{FF2B5EF4-FFF2-40B4-BE49-F238E27FC236}">
                <a16:creationId xmlns:a16="http://schemas.microsoft.com/office/drawing/2014/main" id="{DB5BD1A0-70AB-3D54-8419-3DCB58AD6113}"/>
              </a:ext>
            </a:extLst>
          </p:cNvPr>
          <p:cNvSpPr>
            <a:spLocks noGrp="1"/>
          </p:cNvSpPr>
          <p:nvPr>
            <p:ph type="title"/>
          </p:nvPr>
        </p:nvSpPr>
        <p:spPr>
          <a:xfrm>
            <a:off x="8196408" y="640831"/>
            <a:ext cx="3352128" cy="1573863"/>
          </a:xfrm>
        </p:spPr>
        <p:txBody>
          <a:bodyPr>
            <a:normAutofit/>
          </a:bodyPr>
          <a:lstStyle/>
          <a:p>
            <a:r>
              <a:rPr lang="tr-TR" dirty="0"/>
              <a:t>bulgular</a:t>
            </a:r>
          </a:p>
        </p:txBody>
      </p:sp>
    </p:spTree>
    <p:extLst>
      <p:ext uri="{BB962C8B-B14F-4D97-AF65-F5344CB8AC3E}">
        <p14:creationId xmlns:p14="http://schemas.microsoft.com/office/powerpoint/2010/main" val="105005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052095-6D4E-412C-BDAD-22612DA69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8606ADE0-AB1F-4565-8DAA-F90389572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descr="metin, ekran görüntüsü, sayı, numara, menü içeren bir resim&#10;&#10;Açıklama otomatik olarak oluşturuldu">
            <a:extLst>
              <a:ext uri="{FF2B5EF4-FFF2-40B4-BE49-F238E27FC236}">
                <a16:creationId xmlns:a16="http://schemas.microsoft.com/office/drawing/2014/main" id="{25FF4053-6755-E8FB-F6CD-5DC2BB47F245}"/>
              </a:ext>
            </a:extLst>
          </p:cNvPr>
          <p:cNvPicPr>
            <a:picLocks noChangeAspect="1"/>
          </p:cNvPicPr>
          <p:nvPr/>
        </p:nvPicPr>
        <p:blipFill>
          <a:blip r:embed="rId3"/>
          <a:stretch>
            <a:fillRect/>
          </a:stretch>
        </p:blipFill>
        <p:spPr>
          <a:xfrm>
            <a:off x="1205345" y="177355"/>
            <a:ext cx="6137564" cy="6680645"/>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1F77F438-9D32-4287-9708-0AC36FEBC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0D9BEB44-AC48-3AC8-1FB7-1F71B95148F8}"/>
              </a:ext>
            </a:extLst>
          </p:cNvPr>
          <p:cNvSpPr>
            <a:spLocks noGrp="1"/>
          </p:cNvSpPr>
          <p:nvPr>
            <p:ph idx="1"/>
          </p:nvPr>
        </p:nvSpPr>
        <p:spPr>
          <a:xfrm>
            <a:off x="8196408" y="2367092"/>
            <a:ext cx="3352128" cy="3881309"/>
          </a:xfrm>
        </p:spPr>
        <p:txBody>
          <a:bodyPr>
            <a:normAutofit/>
          </a:bodyPr>
          <a:lstStyle/>
          <a:p>
            <a:endParaRPr lang="en-US" sz="1800"/>
          </a:p>
        </p:txBody>
      </p:sp>
      <p:sp>
        <p:nvSpPr>
          <p:cNvPr id="2" name="Başlık 1">
            <a:extLst>
              <a:ext uri="{FF2B5EF4-FFF2-40B4-BE49-F238E27FC236}">
                <a16:creationId xmlns:a16="http://schemas.microsoft.com/office/drawing/2014/main" id="{FB55B7FF-968F-6727-7ACA-EAD2FD0CB5CE}"/>
              </a:ext>
            </a:extLst>
          </p:cNvPr>
          <p:cNvSpPr>
            <a:spLocks noGrp="1"/>
          </p:cNvSpPr>
          <p:nvPr>
            <p:ph type="title"/>
          </p:nvPr>
        </p:nvSpPr>
        <p:spPr>
          <a:xfrm>
            <a:off x="8196408" y="640831"/>
            <a:ext cx="3352128" cy="1573863"/>
          </a:xfrm>
        </p:spPr>
        <p:txBody>
          <a:bodyPr>
            <a:normAutofit/>
          </a:bodyPr>
          <a:lstStyle/>
          <a:p>
            <a:r>
              <a:rPr lang="tr-TR" dirty="0"/>
              <a:t>bulgular</a:t>
            </a:r>
          </a:p>
        </p:txBody>
      </p:sp>
    </p:spTree>
    <p:extLst>
      <p:ext uri="{BB962C8B-B14F-4D97-AF65-F5344CB8AC3E}">
        <p14:creationId xmlns:p14="http://schemas.microsoft.com/office/powerpoint/2010/main" val="254236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052095-6D4E-412C-BDAD-22612DA69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8606ADE0-AB1F-4565-8DAA-F90389572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descr="diyagram, metin, ekran görüntüsü, renklilik içeren bir resim&#10;&#10;Açıklama otomatik olarak oluşturuldu">
            <a:extLst>
              <a:ext uri="{FF2B5EF4-FFF2-40B4-BE49-F238E27FC236}">
                <a16:creationId xmlns:a16="http://schemas.microsoft.com/office/drawing/2014/main" id="{242ACAC1-C2E4-D337-246A-9452B5346E0B}"/>
              </a:ext>
            </a:extLst>
          </p:cNvPr>
          <p:cNvPicPr>
            <a:picLocks noChangeAspect="1"/>
          </p:cNvPicPr>
          <p:nvPr/>
        </p:nvPicPr>
        <p:blipFill>
          <a:blip r:embed="rId4"/>
          <a:stretch>
            <a:fillRect/>
          </a:stretch>
        </p:blipFill>
        <p:spPr>
          <a:xfrm>
            <a:off x="1288474" y="-2"/>
            <a:ext cx="6386944" cy="6857999"/>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1F77F438-9D32-4287-9708-0AC36FEBC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0B26CECE-8A64-9463-F31C-BCD59658A8D9}"/>
              </a:ext>
            </a:extLst>
          </p:cNvPr>
          <p:cNvSpPr>
            <a:spLocks noGrp="1"/>
          </p:cNvSpPr>
          <p:nvPr>
            <p:ph idx="1"/>
          </p:nvPr>
        </p:nvSpPr>
        <p:spPr>
          <a:xfrm>
            <a:off x="8196408" y="2367092"/>
            <a:ext cx="3352128" cy="3881309"/>
          </a:xfrm>
        </p:spPr>
        <p:txBody>
          <a:bodyPr>
            <a:normAutofit/>
          </a:bodyPr>
          <a:lstStyle/>
          <a:p>
            <a:endParaRPr lang="en-US" sz="1800"/>
          </a:p>
        </p:txBody>
      </p:sp>
      <p:sp>
        <p:nvSpPr>
          <p:cNvPr id="2" name="Başlık 1">
            <a:extLst>
              <a:ext uri="{FF2B5EF4-FFF2-40B4-BE49-F238E27FC236}">
                <a16:creationId xmlns:a16="http://schemas.microsoft.com/office/drawing/2014/main" id="{4ACC33D1-45D2-6C78-0451-C9F62EB53893}"/>
              </a:ext>
            </a:extLst>
          </p:cNvPr>
          <p:cNvSpPr>
            <a:spLocks noGrp="1"/>
          </p:cNvSpPr>
          <p:nvPr>
            <p:ph type="title"/>
          </p:nvPr>
        </p:nvSpPr>
        <p:spPr>
          <a:xfrm>
            <a:off x="8196408" y="640831"/>
            <a:ext cx="3352128" cy="1573863"/>
          </a:xfrm>
        </p:spPr>
        <p:txBody>
          <a:bodyPr>
            <a:normAutofit/>
          </a:bodyPr>
          <a:lstStyle/>
          <a:p>
            <a:r>
              <a:rPr lang="tr-TR" dirty="0"/>
              <a:t>bulgular</a:t>
            </a:r>
          </a:p>
        </p:txBody>
      </p:sp>
    </p:spTree>
    <p:extLst>
      <p:ext uri="{BB962C8B-B14F-4D97-AF65-F5344CB8AC3E}">
        <p14:creationId xmlns:p14="http://schemas.microsoft.com/office/powerpoint/2010/main" val="346809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A20B43-EA35-4D51-8E25-05F8B334E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6A4FFBBF-1D01-492B-8F2A-31B757290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D88ECCEE-6F41-47CE-A15C-7B12D37299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89ED268-5511-46B2-A7DF-A712C99301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pic>
        <p:nvPicPr>
          <p:cNvPr id="5" name="İçerik Yer Tutucusu 4" descr="metin, ekran görüntüsü, yazı tipi, sayı, numara içeren bir resim&#10;&#10;Açıklama otomatik olarak oluşturuldu">
            <a:extLst>
              <a:ext uri="{FF2B5EF4-FFF2-40B4-BE49-F238E27FC236}">
                <a16:creationId xmlns:a16="http://schemas.microsoft.com/office/drawing/2014/main" id="{DB6AF025-F192-A95F-5B0A-037F6748100D}"/>
              </a:ext>
            </a:extLst>
          </p:cNvPr>
          <p:cNvPicPr>
            <a:picLocks noGrp="1" noChangeAspect="1"/>
          </p:cNvPicPr>
          <p:nvPr>
            <p:ph idx="1"/>
          </p:nvPr>
        </p:nvPicPr>
        <p:blipFill>
          <a:blip r:embed="rId5"/>
          <a:stretch>
            <a:fillRect/>
          </a:stretch>
        </p:blipFill>
        <p:spPr>
          <a:xfrm>
            <a:off x="960120" y="1439364"/>
            <a:ext cx="10318106" cy="232157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Başlık 1">
            <a:extLst>
              <a:ext uri="{FF2B5EF4-FFF2-40B4-BE49-F238E27FC236}">
                <a16:creationId xmlns:a16="http://schemas.microsoft.com/office/drawing/2014/main" id="{DD3E8E63-03A0-C855-D7C6-AF46EA0430EF}"/>
              </a:ext>
            </a:extLst>
          </p:cNvPr>
          <p:cNvSpPr>
            <a:spLocks noGrp="1"/>
          </p:cNvSpPr>
          <p:nvPr>
            <p:ph type="title"/>
          </p:nvPr>
        </p:nvSpPr>
        <p:spPr>
          <a:xfrm>
            <a:off x="635211" y="4562855"/>
            <a:ext cx="10916365" cy="1137554"/>
          </a:xfrm>
        </p:spPr>
        <p:txBody>
          <a:bodyPr vert="horz" lIns="91440" tIns="45720" rIns="91440" bIns="45720" rtlCol="0" anchor="b">
            <a:normAutofit/>
          </a:bodyPr>
          <a:lstStyle/>
          <a:p>
            <a:endParaRPr lang="en-US" sz="4800"/>
          </a:p>
        </p:txBody>
      </p:sp>
    </p:spTree>
    <p:extLst>
      <p:ext uri="{BB962C8B-B14F-4D97-AF65-F5344CB8AC3E}">
        <p14:creationId xmlns:p14="http://schemas.microsoft.com/office/powerpoint/2010/main" val="14613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8B9DE759-E652-4388-8FE4-67CDFF5DF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625A826-0478-494A-9CFD-52063A91F3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a:extLst>
              <a:ext uri="{FF2B5EF4-FFF2-40B4-BE49-F238E27FC236}">
                <a16:creationId xmlns:a16="http://schemas.microsoft.com/office/drawing/2014/main" id="{4A16AED4-33F9-4A33-833A-0249DBC38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a:extLst>
              <a:ext uri="{FF2B5EF4-FFF2-40B4-BE49-F238E27FC236}">
                <a16:creationId xmlns:a16="http://schemas.microsoft.com/office/drawing/2014/main" id="{C3EB7CFD-35F7-4687-B451-87972F6798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İçerik Yer Tutucusu 4" descr="diyagram, metin, öykü gelişim çizgisi; kumpas; grafiğini çıkarma, çizgi içeren bir resim&#10;&#10;Açıklama otomatik olarak oluşturuldu">
            <a:extLst>
              <a:ext uri="{FF2B5EF4-FFF2-40B4-BE49-F238E27FC236}">
                <a16:creationId xmlns:a16="http://schemas.microsoft.com/office/drawing/2014/main" id="{A9C64B92-3C52-5A06-14DC-BF3BE4EF45E9}"/>
              </a:ext>
            </a:extLst>
          </p:cNvPr>
          <p:cNvPicPr>
            <a:picLocks noGrp="1" noChangeAspect="1"/>
          </p:cNvPicPr>
          <p:nvPr>
            <p:ph idx="1"/>
          </p:nvPr>
        </p:nvPicPr>
        <p:blipFill>
          <a:blip r:embed="rId5"/>
          <a:stretch>
            <a:fillRect/>
          </a:stretch>
        </p:blipFill>
        <p:spPr>
          <a:xfrm>
            <a:off x="7085114" y="1138944"/>
            <a:ext cx="4252854" cy="32853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 name="Resim 6" descr="diyagram, çizgi, harita, öykü gelişim çizgisi; kumpas; grafiğini çıkarma içeren bir resim&#10;&#10;Açıklama otomatik olarak oluşturuldu">
            <a:extLst>
              <a:ext uri="{FF2B5EF4-FFF2-40B4-BE49-F238E27FC236}">
                <a16:creationId xmlns:a16="http://schemas.microsoft.com/office/drawing/2014/main" id="{1D46986C-462C-76D8-C809-A3A4AED334E5}"/>
              </a:ext>
            </a:extLst>
          </p:cNvPr>
          <p:cNvPicPr>
            <a:picLocks noChangeAspect="1"/>
          </p:cNvPicPr>
          <p:nvPr/>
        </p:nvPicPr>
        <p:blipFill>
          <a:blip r:embed="rId6"/>
          <a:stretch>
            <a:fillRect/>
          </a:stretch>
        </p:blipFill>
        <p:spPr>
          <a:xfrm>
            <a:off x="1212536" y="1138944"/>
            <a:ext cx="4660042" cy="32853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7" name="Picture 36">
            <a:extLst>
              <a:ext uri="{FF2B5EF4-FFF2-40B4-BE49-F238E27FC236}">
                <a16:creationId xmlns:a16="http://schemas.microsoft.com/office/drawing/2014/main" id="{023B1484-2BFA-48CF-B5F4-320A2F94AD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pic>
        <p:nvPicPr>
          <p:cNvPr id="39" name="Picture 38">
            <a:extLst>
              <a:ext uri="{FF2B5EF4-FFF2-40B4-BE49-F238E27FC236}">
                <a16:creationId xmlns:a16="http://schemas.microsoft.com/office/drawing/2014/main" id="{D53E31EE-3B49-4B23-807E-581201796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Başlık 1">
            <a:extLst>
              <a:ext uri="{FF2B5EF4-FFF2-40B4-BE49-F238E27FC236}">
                <a16:creationId xmlns:a16="http://schemas.microsoft.com/office/drawing/2014/main" id="{9067B801-D75D-46CB-C935-BDE9F35EC6B5}"/>
              </a:ext>
            </a:extLst>
          </p:cNvPr>
          <p:cNvSpPr>
            <a:spLocks noGrp="1"/>
          </p:cNvSpPr>
          <p:nvPr>
            <p:ph type="title"/>
          </p:nvPr>
        </p:nvSpPr>
        <p:spPr>
          <a:xfrm>
            <a:off x="635210" y="4581502"/>
            <a:ext cx="10916365" cy="1137554"/>
          </a:xfrm>
        </p:spPr>
        <p:txBody>
          <a:bodyPr vert="horz" lIns="91440" tIns="45720" rIns="91440" bIns="45720" rtlCol="0" anchor="b">
            <a:noAutofit/>
          </a:bodyPr>
          <a:lstStyle/>
          <a:p>
            <a:r>
              <a:rPr lang="tr-TR" sz="1800" cap="none" dirty="0" err="1">
                <a:effectLst/>
                <a:latin typeface="Aptos" panose="020B0004020202020204" pitchFamily="34" charset="0"/>
              </a:rPr>
              <a:t>Figure</a:t>
            </a:r>
            <a:r>
              <a:rPr lang="tr-TR" sz="1800" cap="none" dirty="0">
                <a:effectLst/>
                <a:latin typeface="Aptos" panose="020B0004020202020204" pitchFamily="34" charset="0"/>
              </a:rPr>
              <a:t> 3. </a:t>
            </a:r>
            <a:r>
              <a:rPr lang="tr-TR" sz="1800" cap="none" dirty="0" err="1">
                <a:effectLst/>
                <a:latin typeface="Aptos" panose="020B0004020202020204" pitchFamily="34" charset="0"/>
              </a:rPr>
              <a:t>Mean</a:t>
            </a:r>
            <a:r>
              <a:rPr lang="tr-TR" sz="1800" cap="none" dirty="0">
                <a:effectLst/>
                <a:latin typeface="Aptos" panose="020B0004020202020204" pitchFamily="34" charset="0"/>
              </a:rPr>
              <a:t> </a:t>
            </a:r>
            <a:r>
              <a:rPr lang="tr-TR" sz="1800" cap="none" dirty="0" err="1">
                <a:effectLst/>
                <a:latin typeface="Aptos" panose="020B0004020202020204" pitchFamily="34" charset="0"/>
              </a:rPr>
              <a:t>and</a:t>
            </a:r>
            <a:r>
              <a:rPr lang="tr-TR" sz="1800" cap="none" dirty="0">
                <a:effectLst/>
                <a:latin typeface="Aptos" panose="020B0004020202020204" pitchFamily="34" charset="0"/>
              </a:rPr>
              <a:t> </a:t>
            </a:r>
            <a:r>
              <a:rPr lang="tr-TR" sz="1800" cap="none" dirty="0" err="1">
                <a:effectLst/>
                <a:latin typeface="Aptos" panose="020B0004020202020204" pitchFamily="34" charset="0"/>
              </a:rPr>
              <a:t>standard</a:t>
            </a:r>
            <a:r>
              <a:rPr lang="tr-TR" sz="1800" cap="none" dirty="0">
                <a:effectLst/>
                <a:latin typeface="Aptos" panose="020B0004020202020204" pitchFamily="34" charset="0"/>
              </a:rPr>
              <a:t> </a:t>
            </a:r>
            <a:r>
              <a:rPr lang="tr-TR" sz="1800" cap="none" dirty="0" err="1">
                <a:effectLst/>
                <a:latin typeface="Aptos" panose="020B0004020202020204" pitchFamily="34" charset="0"/>
              </a:rPr>
              <a:t>error</a:t>
            </a:r>
            <a:r>
              <a:rPr lang="tr-TR" sz="1800" cap="none" dirty="0">
                <a:effectLst/>
                <a:latin typeface="Aptos" panose="020B0004020202020204" pitchFamily="34" charset="0"/>
              </a:rPr>
              <a:t> of </a:t>
            </a:r>
            <a:r>
              <a:rPr lang="tr-TR" sz="1800" cap="none" dirty="0" err="1">
                <a:effectLst/>
                <a:latin typeface="Aptos" panose="020B0004020202020204" pitchFamily="34" charset="0"/>
              </a:rPr>
              <a:t>the</a:t>
            </a:r>
            <a:r>
              <a:rPr lang="tr-TR" sz="1800" cap="none" dirty="0">
                <a:effectLst/>
                <a:latin typeface="Aptos" panose="020B0004020202020204" pitchFamily="34" charset="0"/>
              </a:rPr>
              <a:t> </a:t>
            </a:r>
            <a:r>
              <a:rPr lang="tr-TR" sz="1800" cap="none" dirty="0" err="1">
                <a:effectLst/>
                <a:latin typeface="Aptos" panose="020B0004020202020204" pitchFamily="34" charset="0"/>
              </a:rPr>
              <a:t>mean</a:t>
            </a:r>
            <a:r>
              <a:rPr lang="tr-TR" sz="1800" cap="none" dirty="0">
                <a:effectLst/>
                <a:latin typeface="Aptos" panose="020B0004020202020204" pitchFamily="34" charset="0"/>
              </a:rPr>
              <a:t> of </a:t>
            </a:r>
            <a:r>
              <a:rPr lang="tr-TR" sz="1800" cap="none" dirty="0" err="1">
                <a:effectLst/>
                <a:latin typeface="Aptos" panose="020B0004020202020204" pitchFamily="34" charset="0"/>
              </a:rPr>
              <a:t>daily</a:t>
            </a:r>
            <a:r>
              <a:rPr lang="tr-TR" sz="1800" cap="none" dirty="0">
                <a:effectLst/>
                <a:latin typeface="Aptos" panose="020B0004020202020204" pitchFamily="34" charset="0"/>
              </a:rPr>
              <a:t> </a:t>
            </a:r>
            <a:r>
              <a:rPr lang="tr-TR" sz="1800" cap="none" dirty="0" err="1">
                <a:effectLst/>
                <a:latin typeface="Aptos" panose="020B0004020202020204" pitchFamily="34" charset="0"/>
              </a:rPr>
              <a:t>worst</a:t>
            </a:r>
            <a:r>
              <a:rPr lang="tr-TR" sz="1800" cap="none" dirty="0">
                <a:effectLst/>
                <a:latin typeface="Aptos" panose="020B0004020202020204" pitchFamily="34" charset="0"/>
              </a:rPr>
              <a:t> VAS </a:t>
            </a:r>
            <a:r>
              <a:rPr lang="tr-TR" sz="1800" cap="none" dirty="0" err="1">
                <a:effectLst/>
                <a:latin typeface="Aptos" panose="020B0004020202020204" pitchFamily="34" charset="0"/>
              </a:rPr>
              <a:t>pain</a:t>
            </a:r>
            <a:r>
              <a:rPr lang="tr-TR" sz="1800" cap="none" dirty="0">
                <a:effectLst/>
                <a:latin typeface="Aptos" panose="020B0004020202020204" pitchFamily="34" charset="0"/>
              </a:rPr>
              <a:t> </a:t>
            </a:r>
            <a:r>
              <a:rPr lang="tr-TR" sz="1800" cap="none" dirty="0" err="1">
                <a:effectLst/>
                <a:latin typeface="Aptos" panose="020B0004020202020204" pitchFamily="34" charset="0"/>
              </a:rPr>
              <a:t>score</a:t>
            </a:r>
            <a:r>
              <a:rPr lang="tr-TR" sz="1800" cap="none" dirty="0">
                <a:effectLst/>
                <a:latin typeface="Aptos" panose="020B0004020202020204" pitchFamily="34" charset="0"/>
              </a:rPr>
              <a:t> (A) </a:t>
            </a:r>
            <a:r>
              <a:rPr lang="tr-TR" sz="1800" cap="none" dirty="0" err="1">
                <a:effectLst/>
                <a:latin typeface="Aptos" panose="020B0004020202020204" pitchFamily="34" charset="0"/>
              </a:rPr>
              <a:t>and</a:t>
            </a:r>
            <a:r>
              <a:rPr lang="tr-TR" sz="1800" cap="none" dirty="0">
                <a:effectLst/>
                <a:latin typeface="Aptos" panose="020B0004020202020204" pitchFamily="34" charset="0"/>
              </a:rPr>
              <a:t> </a:t>
            </a:r>
            <a:r>
              <a:rPr lang="tr-TR" sz="1800" cap="none" dirty="0" err="1">
                <a:effectLst/>
                <a:latin typeface="Aptos" panose="020B0004020202020204" pitchFamily="34" charset="0"/>
              </a:rPr>
              <a:t>daily</a:t>
            </a:r>
            <a:r>
              <a:rPr lang="tr-TR" sz="1800" cap="none" dirty="0">
                <a:effectLst/>
                <a:latin typeface="Aptos" panose="020B0004020202020204" pitchFamily="34" charset="0"/>
              </a:rPr>
              <a:t> </a:t>
            </a:r>
            <a:r>
              <a:rPr lang="tr-TR" sz="1800" cap="none" dirty="0" err="1">
                <a:effectLst/>
                <a:latin typeface="Aptos" panose="020B0004020202020204" pitchFamily="34" charset="0"/>
              </a:rPr>
              <a:t>least</a:t>
            </a:r>
            <a:r>
              <a:rPr lang="tr-TR" sz="1800" cap="none" dirty="0">
                <a:effectLst/>
                <a:latin typeface="Aptos" panose="020B0004020202020204" pitchFamily="34" charset="0"/>
              </a:rPr>
              <a:t> VAS </a:t>
            </a:r>
            <a:r>
              <a:rPr lang="tr-TR" sz="1800" cap="none" dirty="0" err="1">
                <a:effectLst/>
                <a:latin typeface="Aptos" panose="020B0004020202020204" pitchFamily="34" charset="0"/>
              </a:rPr>
              <a:t>pain</a:t>
            </a:r>
            <a:r>
              <a:rPr lang="tr-TR" sz="1800" cap="none" dirty="0">
                <a:effectLst/>
                <a:latin typeface="Aptos" panose="020B0004020202020204" pitchFamily="34" charset="0"/>
              </a:rPr>
              <a:t> </a:t>
            </a:r>
            <a:r>
              <a:rPr lang="tr-TR" sz="1800" cap="none" dirty="0" err="1">
                <a:effectLst/>
                <a:latin typeface="Aptos" panose="020B0004020202020204" pitchFamily="34" charset="0"/>
              </a:rPr>
              <a:t>score</a:t>
            </a:r>
            <a:r>
              <a:rPr lang="tr-TR" sz="1800" cap="none" dirty="0">
                <a:effectLst/>
                <a:latin typeface="Aptos" panose="020B0004020202020204" pitchFamily="34" charset="0"/>
              </a:rPr>
              <a:t> (B) </a:t>
            </a:r>
            <a:r>
              <a:rPr lang="tr-TR" sz="1800" cap="none" dirty="0" err="1">
                <a:effectLst/>
                <a:latin typeface="Aptos" panose="020B0004020202020204" pitchFamily="34" charset="0"/>
              </a:rPr>
              <a:t>during</a:t>
            </a:r>
            <a:r>
              <a:rPr lang="tr-TR" sz="1800" cap="none" dirty="0">
                <a:effectLst/>
                <a:latin typeface="Aptos" panose="020B0004020202020204" pitchFamily="34" charset="0"/>
              </a:rPr>
              <a:t> </a:t>
            </a:r>
            <a:r>
              <a:rPr lang="tr-TR" sz="1800" cap="none" dirty="0" err="1">
                <a:effectLst/>
                <a:latin typeface="Aptos" panose="020B0004020202020204" pitchFamily="34" charset="0"/>
              </a:rPr>
              <a:t>the</a:t>
            </a:r>
            <a:r>
              <a:rPr lang="tr-TR" sz="1800" cap="none" dirty="0">
                <a:effectLst/>
                <a:latin typeface="Aptos" panose="020B0004020202020204" pitchFamily="34" charset="0"/>
              </a:rPr>
              <a:t> </a:t>
            </a:r>
            <a:r>
              <a:rPr lang="tr-TR" sz="1800" cap="none" dirty="0" err="1">
                <a:effectLst/>
                <a:latin typeface="Aptos" panose="020B0004020202020204" pitchFamily="34" charset="0"/>
              </a:rPr>
              <a:t>intervention</a:t>
            </a:r>
            <a:r>
              <a:rPr lang="tr-TR" sz="1800" cap="none" dirty="0">
                <a:effectLst/>
                <a:latin typeface="Aptos" panose="020B0004020202020204" pitchFamily="34" charset="0"/>
              </a:rPr>
              <a:t> </a:t>
            </a:r>
            <a:r>
              <a:rPr lang="tr-TR" sz="1800" cap="none" dirty="0" err="1">
                <a:effectLst/>
                <a:latin typeface="Aptos" panose="020B0004020202020204" pitchFamily="34" charset="0"/>
              </a:rPr>
              <a:t>period</a:t>
            </a:r>
            <a:r>
              <a:rPr lang="tr-TR" sz="1800" cap="none" dirty="0">
                <a:effectLst/>
                <a:latin typeface="Aptos" panose="020B0004020202020204" pitchFamily="34" charset="0"/>
              </a:rPr>
              <a:t>. </a:t>
            </a:r>
            <a:br>
              <a:rPr lang="tr-TR" sz="1800" cap="none" dirty="0">
                <a:latin typeface="Aptos" panose="020B0004020202020204" pitchFamily="34" charset="0"/>
              </a:rPr>
            </a:br>
            <a:endParaRPr lang="en-US" sz="1800" cap="none" dirty="0">
              <a:latin typeface="Aptos" panose="020B0004020202020204" pitchFamily="34" charset="0"/>
            </a:endParaRPr>
          </a:p>
        </p:txBody>
      </p:sp>
    </p:spTree>
    <p:extLst>
      <p:ext uri="{BB962C8B-B14F-4D97-AF65-F5344CB8AC3E}">
        <p14:creationId xmlns:p14="http://schemas.microsoft.com/office/powerpoint/2010/main" val="45982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3AA0E2-9967-7E66-1723-7D5562FFA0AE}"/>
              </a:ext>
            </a:extLst>
          </p:cNvPr>
          <p:cNvSpPr>
            <a:spLocks noGrp="1"/>
          </p:cNvSpPr>
          <p:nvPr>
            <p:ph type="title"/>
          </p:nvPr>
        </p:nvSpPr>
        <p:spPr/>
        <p:txBody>
          <a:bodyPr/>
          <a:lstStyle/>
          <a:p>
            <a:endParaRPr lang="tr-TR"/>
          </a:p>
        </p:txBody>
      </p:sp>
      <p:pic>
        <p:nvPicPr>
          <p:cNvPr id="5" name="İçerik Yer Tutucusu 4" descr="metin, ekran görüntüsü, yazı tipi, sayı, numara içeren bir resim&#10;&#10;Açıklama otomatik olarak oluşturuldu">
            <a:extLst>
              <a:ext uri="{FF2B5EF4-FFF2-40B4-BE49-F238E27FC236}">
                <a16:creationId xmlns:a16="http://schemas.microsoft.com/office/drawing/2014/main" id="{771C490A-6EC1-FC66-D788-18E0A461467B}"/>
              </a:ext>
            </a:extLst>
          </p:cNvPr>
          <p:cNvPicPr>
            <a:picLocks noGrp="1" noChangeAspect="1"/>
          </p:cNvPicPr>
          <p:nvPr>
            <p:ph idx="1"/>
          </p:nvPr>
        </p:nvPicPr>
        <p:blipFill>
          <a:blip r:embed="rId3"/>
          <a:stretch>
            <a:fillRect/>
          </a:stretch>
        </p:blipFill>
        <p:spPr>
          <a:xfrm>
            <a:off x="2909454" y="1459258"/>
            <a:ext cx="7032914" cy="3710522"/>
          </a:xfrm>
        </p:spPr>
      </p:pic>
      <p:sp>
        <p:nvSpPr>
          <p:cNvPr id="6" name="Dikdörtgen 5">
            <a:extLst>
              <a:ext uri="{FF2B5EF4-FFF2-40B4-BE49-F238E27FC236}">
                <a16:creationId xmlns:a16="http://schemas.microsoft.com/office/drawing/2014/main" id="{6730B10B-FF3F-7490-8DC0-C3985E609A7C}"/>
              </a:ext>
            </a:extLst>
          </p:cNvPr>
          <p:cNvSpPr/>
          <p:nvPr/>
        </p:nvSpPr>
        <p:spPr>
          <a:xfrm>
            <a:off x="4973782" y="4128656"/>
            <a:ext cx="554182" cy="3048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70FBC11D-F3EB-5145-2004-B85B1325ADC8}"/>
              </a:ext>
            </a:extLst>
          </p:cNvPr>
          <p:cNvSpPr/>
          <p:nvPr/>
        </p:nvSpPr>
        <p:spPr>
          <a:xfrm>
            <a:off x="6262255" y="4128656"/>
            <a:ext cx="554182" cy="3048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3184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745979-D37C-B23C-D33A-61994CD9CD86}"/>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57D029A0-7218-D350-DF95-DB7778E580F8}"/>
              </a:ext>
            </a:extLst>
          </p:cNvPr>
          <p:cNvSpPr>
            <a:spLocks noGrp="1"/>
          </p:cNvSpPr>
          <p:nvPr>
            <p:ph idx="1"/>
          </p:nvPr>
        </p:nvSpPr>
        <p:spPr/>
        <p:txBody>
          <a:bodyPr>
            <a:normAutofit/>
          </a:bodyPr>
          <a:lstStyle/>
          <a:p>
            <a:r>
              <a:rPr lang="tr-TR" sz="1800" b="0" i="0" u="none" strike="noStrike" cap="none" dirty="0">
                <a:solidFill>
                  <a:srgbClr val="000000"/>
                </a:solidFill>
                <a:effectLst/>
                <a:latin typeface="Aptos" panose="020B0004020202020204" pitchFamily="34" charset="0"/>
              </a:rPr>
              <a:t>Bu çalışma, </a:t>
            </a:r>
            <a:r>
              <a:rPr lang="tr-TR" sz="1800" b="1" i="0" u="none" strike="noStrike" cap="none" dirty="0">
                <a:solidFill>
                  <a:srgbClr val="000000"/>
                </a:solidFill>
                <a:effectLst/>
                <a:latin typeface="Aptos" panose="020B0004020202020204" pitchFamily="34" charset="0"/>
              </a:rPr>
              <a:t>4 haftalık davranışsal terapi tabanlı VR uygulamasının kronik bel ağrısı (CLBP) hastalarında fiziksel ve </a:t>
            </a:r>
            <a:r>
              <a:rPr lang="tr-TR" sz="1800" b="1" i="0" u="none" strike="noStrike" cap="none" dirty="0" err="1">
                <a:solidFill>
                  <a:srgbClr val="000000"/>
                </a:solidFill>
                <a:effectLst/>
                <a:latin typeface="Aptos" panose="020B0004020202020204" pitchFamily="34" charset="0"/>
              </a:rPr>
              <a:t>mental</a:t>
            </a:r>
            <a:r>
              <a:rPr lang="tr-TR" sz="1800" b="1" i="0" u="none" strike="noStrike" cap="none" dirty="0">
                <a:solidFill>
                  <a:srgbClr val="000000"/>
                </a:solidFill>
                <a:effectLst/>
                <a:latin typeface="Aptos" panose="020B0004020202020204" pitchFamily="34" charset="0"/>
              </a:rPr>
              <a:t> işlevler üzerinde anlamlı bir etkisi olmadığını</a:t>
            </a:r>
            <a:r>
              <a:rPr lang="tr-TR" sz="1800" b="0" i="0" u="none" strike="noStrike" cap="none" dirty="0">
                <a:solidFill>
                  <a:srgbClr val="000000"/>
                </a:solidFill>
                <a:effectLst/>
                <a:latin typeface="Aptos" panose="020B0004020202020204" pitchFamily="34" charset="0"/>
              </a:rPr>
              <a:t> göstermiştir.</a:t>
            </a:r>
          </a:p>
          <a:p>
            <a:r>
              <a:rPr lang="tr-TR" sz="1800" b="0" i="0" u="none" strike="noStrike" cap="none" dirty="0">
                <a:solidFill>
                  <a:srgbClr val="000000"/>
                </a:solidFill>
                <a:effectLst/>
                <a:latin typeface="Aptos" panose="020B0004020202020204" pitchFamily="34" charset="0"/>
              </a:rPr>
              <a:t> Ancak </a:t>
            </a:r>
            <a:r>
              <a:rPr lang="tr-TR" sz="1800" b="1" i="0" u="none" strike="noStrike" cap="none" dirty="0">
                <a:solidFill>
                  <a:srgbClr val="000000"/>
                </a:solidFill>
                <a:effectLst/>
                <a:latin typeface="Aptos" panose="020B0004020202020204" pitchFamily="34" charset="0"/>
              </a:rPr>
              <a:t>VR, günlük en </a:t>
            </a:r>
            <a:r>
              <a:rPr lang="tr-TR" sz="1800" b="1" cap="none" dirty="0">
                <a:solidFill>
                  <a:srgbClr val="000000"/>
                </a:solidFill>
                <a:latin typeface="Aptos" panose="020B0004020202020204" pitchFamily="34" charset="0"/>
              </a:rPr>
              <a:t>şiddetli</a:t>
            </a:r>
            <a:r>
              <a:rPr lang="tr-TR" sz="1800" b="1" i="0" u="none" strike="noStrike" cap="none" dirty="0">
                <a:solidFill>
                  <a:srgbClr val="000000"/>
                </a:solidFill>
                <a:effectLst/>
                <a:latin typeface="Aptos" panose="020B0004020202020204" pitchFamily="34" charset="0"/>
              </a:rPr>
              <a:t> ve en hafif ağrı deneyimini olumlu yönde etkilemiş ve </a:t>
            </a:r>
            <a:r>
              <a:rPr lang="tr-TR" sz="1800" b="1" i="0" u="none" strike="noStrike" cap="none" dirty="0" err="1">
                <a:solidFill>
                  <a:srgbClr val="000000"/>
                </a:solidFill>
                <a:effectLst/>
                <a:latin typeface="Aptos" panose="020B0004020202020204" pitchFamily="34" charset="0"/>
              </a:rPr>
              <a:t>opioid</a:t>
            </a:r>
            <a:r>
              <a:rPr lang="tr-TR" sz="1800" b="1" i="0" u="none" strike="noStrike" cap="none" dirty="0">
                <a:solidFill>
                  <a:srgbClr val="000000"/>
                </a:solidFill>
                <a:effectLst/>
                <a:latin typeface="Aptos" panose="020B0004020202020204" pitchFamily="34" charset="0"/>
              </a:rPr>
              <a:t> kullanımını yarı yarıya azaltmıştır</a:t>
            </a:r>
            <a:r>
              <a:rPr lang="tr-TR" sz="1800" b="0" i="0" u="none" strike="noStrike" cap="none" dirty="0">
                <a:solidFill>
                  <a:srgbClr val="000000"/>
                </a:solidFill>
                <a:effectLst/>
                <a:latin typeface="Aptos" panose="020B0004020202020204" pitchFamily="34" charset="0"/>
              </a:rPr>
              <a:t>. </a:t>
            </a:r>
          </a:p>
          <a:p>
            <a:r>
              <a:rPr lang="tr-TR" sz="1800" b="0" i="0" u="none" strike="noStrike" cap="none" dirty="0">
                <a:solidFill>
                  <a:srgbClr val="000000"/>
                </a:solidFill>
                <a:effectLst/>
                <a:latin typeface="Aptos" panose="020B0004020202020204" pitchFamily="34" charset="0"/>
              </a:rPr>
              <a:t>Tedaviye uyum yüksek olup, </a:t>
            </a:r>
            <a:r>
              <a:rPr lang="tr-TR" sz="1800" b="0" i="0" u="none" strike="noStrike" cap="none" dirty="0" err="1">
                <a:solidFill>
                  <a:srgbClr val="000000"/>
                </a:solidFill>
                <a:effectLst/>
                <a:latin typeface="Aptos" panose="020B0004020202020204" pitchFamily="34" charset="0"/>
              </a:rPr>
              <a:t>VR’nin</a:t>
            </a:r>
            <a:r>
              <a:rPr lang="tr-TR" sz="1800" b="0" i="0" u="none" strike="noStrike" cap="none" dirty="0">
                <a:solidFill>
                  <a:srgbClr val="000000"/>
                </a:solidFill>
                <a:effectLst/>
                <a:latin typeface="Aptos" panose="020B0004020202020204" pitchFamily="34" charset="0"/>
              </a:rPr>
              <a:t> yan etkileri hafif ve geçicidir.</a:t>
            </a:r>
            <a:endParaRPr lang="tr-TR" sz="1800" cap="none" dirty="0">
              <a:latin typeface="Aptos" panose="020B0004020202020204" pitchFamily="34" charset="0"/>
            </a:endParaRPr>
          </a:p>
        </p:txBody>
      </p:sp>
    </p:spTree>
    <p:extLst>
      <p:ext uri="{BB962C8B-B14F-4D97-AF65-F5344CB8AC3E}">
        <p14:creationId xmlns:p14="http://schemas.microsoft.com/office/powerpoint/2010/main" val="19311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80C8D2-D9EF-6634-E077-BDBF6AB5BA54}"/>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917356D2-46A9-1DEB-1233-5AE32CE8F703}"/>
              </a:ext>
            </a:extLst>
          </p:cNvPr>
          <p:cNvSpPr>
            <a:spLocks noGrp="1"/>
          </p:cNvSpPr>
          <p:nvPr>
            <p:ph idx="1"/>
          </p:nvPr>
        </p:nvSpPr>
        <p:spPr/>
        <p:txBody>
          <a:bodyPr>
            <a:noAutofit/>
          </a:bodyPr>
          <a:lstStyle/>
          <a:p>
            <a:pPr algn="l"/>
            <a:r>
              <a:rPr lang="tr-TR" sz="1800" b="0" i="0" u="none" strike="noStrike" cap="none" dirty="0">
                <a:solidFill>
                  <a:srgbClr val="000000"/>
                </a:solidFill>
                <a:effectLst/>
                <a:latin typeface="Aptos" panose="020B0004020202020204" pitchFamily="34" charset="0"/>
              </a:rPr>
              <a:t>Kronik bel ağrısı (CLBP), dünya genelinde önemli bir engellilik sebebidir ve yaşam kalitesini olumsuz etkiler. </a:t>
            </a:r>
          </a:p>
          <a:p>
            <a:pPr algn="l"/>
            <a:r>
              <a:rPr lang="tr-TR" sz="1800" b="0" i="0" u="none" strike="noStrike" cap="none" dirty="0">
                <a:solidFill>
                  <a:srgbClr val="000000"/>
                </a:solidFill>
                <a:effectLst/>
                <a:latin typeface="Aptos" panose="020B0004020202020204" pitchFamily="34" charset="0"/>
              </a:rPr>
              <a:t>Mevcut tedaviler (fizik tedavi ve analjezikler) sınırlı fayda sağlar ve uzun süreli ilaç kullanımı ciddi yan etkilere yol açabilir.</a:t>
            </a:r>
          </a:p>
          <a:p>
            <a:pPr algn="l"/>
            <a:r>
              <a:rPr lang="tr-TR" sz="1800" b="0" i="0" u="none" strike="noStrike" cap="none" dirty="0">
                <a:solidFill>
                  <a:srgbClr val="000000"/>
                </a:solidFill>
                <a:effectLst/>
                <a:latin typeface="Aptos" panose="020B0004020202020204" pitchFamily="34" charset="0"/>
              </a:rPr>
              <a:t>Ağrı yönetiminde daha bütüncül bir yaklaşım gereklidir, çünkü psikososyal faktörler (örneğin, ağrıya yönelik olumsuz düşünceler ve kaçınma davranışları) kronik ağrıyı kötüleştirebilir.</a:t>
            </a:r>
          </a:p>
          <a:p>
            <a:endParaRPr lang="tr-TR" sz="1800" cap="none" dirty="0">
              <a:latin typeface="Aptos" panose="020B0004020202020204" pitchFamily="34" charset="0"/>
            </a:endParaRPr>
          </a:p>
        </p:txBody>
      </p:sp>
    </p:spTree>
    <p:extLst>
      <p:ext uri="{BB962C8B-B14F-4D97-AF65-F5344CB8AC3E}">
        <p14:creationId xmlns:p14="http://schemas.microsoft.com/office/powerpoint/2010/main" val="6235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BCD97B-61FB-31E7-5039-4FACE2D00955}"/>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6028372B-7154-92C1-28BD-3629B79CB117}"/>
              </a:ext>
            </a:extLst>
          </p:cNvPr>
          <p:cNvSpPr>
            <a:spLocks noGrp="1"/>
          </p:cNvSpPr>
          <p:nvPr>
            <p:ph idx="1"/>
          </p:nvPr>
        </p:nvSpPr>
        <p:spPr/>
        <p:txBody>
          <a:bodyPr>
            <a:normAutofit/>
          </a:bodyPr>
          <a:lstStyle/>
          <a:p>
            <a:pPr marL="0" indent="0" algn="l">
              <a:buNone/>
            </a:pPr>
            <a:r>
              <a:rPr lang="tr-TR" sz="1800" b="0" i="0" u="none" strike="noStrike" cap="none" dirty="0" err="1">
                <a:solidFill>
                  <a:srgbClr val="000000"/>
                </a:solidFill>
                <a:effectLst/>
                <a:latin typeface="Aptos" panose="020B0004020202020204" pitchFamily="34" charset="0"/>
              </a:rPr>
              <a:t>VR’nin</a:t>
            </a:r>
            <a:r>
              <a:rPr lang="tr-TR" sz="1800" b="0" i="0" u="none" strike="noStrike" cap="none" dirty="0">
                <a:solidFill>
                  <a:srgbClr val="000000"/>
                </a:solidFill>
                <a:effectLst/>
                <a:latin typeface="Aptos" panose="020B0004020202020204" pitchFamily="34" charset="0"/>
              </a:rPr>
              <a:t> sınırlı fayda sağlamasının olası nedenleri şunlardır:</a:t>
            </a:r>
          </a:p>
          <a:p>
            <a:pPr algn="l">
              <a:buFont typeface="Arial" panose="020B0604020202020204" pitchFamily="34" charset="0"/>
              <a:buChar char="•"/>
            </a:pPr>
            <a:r>
              <a:rPr lang="tr-TR" sz="1800" b="1" i="0" u="none" strike="noStrike" cap="none" dirty="0">
                <a:solidFill>
                  <a:srgbClr val="000000"/>
                </a:solidFill>
                <a:effectLst/>
                <a:latin typeface="Aptos" panose="020B0004020202020204" pitchFamily="34" charset="0"/>
              </a:rPr>
              <a:t>VR uygulamasının içeriği ve tasarımı</a:t>
            </a:r>
            <a:r>
              <a:rPr lang="tr-TR" sz="1800" b="0" i="0" u="none" strike="noStrike" cap="none" dirty="0">
                <a:solidFill>
                  <a:srgbClr val="000000"/>
                </a:solidFill>
                <a:effectLst/>
                <a:latin typeface="Aptos" panose="020B0004020202020204" pitchFamily="34" charset="0"/>
              </a:rPr>
              <a:t> hastaların ihtiyaçlarına tam olarak uymayabilir.</a:t>
            </a:r>
          </a:p>
          <a:p>
            <a:pPr algn="l">
              <a:buFont typeface="Arial" panose="020B0604020202020204" pitchFamily="34" charset="0"/>
              <a:buChar char="•"/>
            </a:pPr>
            <a:r>
              <a:rPr lang="tr-TR" sz="1800" b="1" i="0" u="none" strike="noStrike" cap="none" dirty="0">
                <a:solidFill>
                  <a:srgbClr val="000000"/>
                </a:solidFill>
                <a:effectLst/>
                <a:latin typeface="Aptos" panose="020B0004020202020204" pitchFamily="34" charset="0"/>
              </a:rPr>
              <a:t>Hastaların yüksek iyileşme beklentisi</a:t>
            </a:r>
            <a:r>
              <a:rPr lang="tr-TR" sz="1800" b="0" i="0" u="none" strike="noStrike" cap="none" dirty="0">
                <a:solidFill>
                  <a:srgbClr val="000000"/>
                </a:solidFill>
                <a:effectLst/>
                <a:latin typeface="Aptos" panose="020B0004020202020204" pitchFamily="34" charset="0"/>
              </a:rPr>
              <a:t> sonuçları etkilemiş olabilir.</a:t>
            </a:r>
          </a:p>
          <a:p>
            <a:pPr algn="l">
              <a:buFont typeface="Arial" panose="020B0604020202020204" pitchFamily="34" charset="0"/>
              <a:buChar char="•"/>
            </a:pPr>
            <a:r>
              <a:rPr lang="tr-TR" sz="1800" b="1" i="0" u="none" strike="noStrike" cap="none" dirty="0">
                <a:solidFill>
                  <a:srgbClr val="000000"/>
                </a:solidFill>
                <a:effectLst/>
                <a:latin typeface="Aptos" panose="020B0004020202020204" pitchFamily="34" charset="0"/>
              </a:rPr>
              <a:t>Çalışmanın COVID-19 pandemisi sırasında yürütülmesi</a:t>
            </a:r>
            <a:r>
              <a:rPr lang="tr-TR" sz="1800" b="0" i="0" u="none" strike="noStrike" cap="none" dirty="0">
                <a:solidFill>
                  <a:srgbClr val="000000"/>
                </a:solidFill>
                <a:effectLst/>
                <a:latin typeface="Aptos" panose="020B0004020202020204" pitchFamily="34" charset="0"/>
              </a:rPr>
              <a:t>, ağrı ve psikolojik durum üzerinde farklı etkiler yaratmış olabilir.</a:t>
            </a:r>
          </a:p>
          <a:p>
            <a:endParaRPr lang="tr-TR" sz="1800" cap="none" dirty="0">
              <a:latin typeface="Aptos" panose="020B0004020202020204" pitchFamily="34" charset="0"/>
            </a:endParaRPr>
          </a:p>
        </p:txBody>
      </p:sp>
    </p:spTree>
    <p:extLst>
      <p:ext uri="{BB962C8B-B14F-4D97-AF65-F5344CB8AC3E}">
        <p14:creationId xmlns:p14="http://schemas.microsoft.com/office/powerpoint/2010/main" val="216165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953AAD-697B-8315-5530-1CF1A16DBFA7}"/>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D60E7E70-6CC9-DB91-BEE1-D94D9C159FAF}"/>
              </a:ext>
            </a:extLst>
          </p:cNvPr>
          <p:cNvSpPr>
            <a:spLocks noGrp="1"/>
          </p:cNvSpPr>
          <p:nvPr>
            <p:ph idx="1"/>
          </p:nvPr>
        </p:nvSpPr>
        <p:spPr/>
        <p:txBody>
          <a:bodyPr>
            <a:noAutofit/>
          </a:bodyPr>
          <a:lstStyle/>
          <a:p>
            <a:pPr>
              <a:lnSpc>
                <a:spcPct val="115000"/>
              </a:lnSpc>
              <a:spcAft>
                <a:spcPts val="800"/>
              </a:spcAf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Bu çalışma,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COVID-19 pandemisi sırasında başarıyla yürütülmüştür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CLBP hastalarında evde kendi kendine uygulanabilir VR programlarının güvenli ve uygulanabilir olduğuna dair önemli veriler sunmaktadır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Çalışmanın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güçlü yönlerinden biri</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müdahalenin hastalar, psikologlar, eğitimciler ve yazılım geliştiricilerle birlikte tasarlanmış olmasıdır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Ancak,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VR uygulamasının etkinliğini değerlendirmek için daha büyük bir örneklem büyüklüğüne ihtiyaç duyulmaktadır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endParaRPr lang="tr-TR" sz="1800" cap="none" dirty="0">
              <a:latin typeface="Aptos" panose="020B0004020202020204" pitchFamily="34" charset="0"/>
            </a:endParaRPr>
          </a:p>
        </p:txBody>
      </p:sp>
    </p:spTree>
    <p:extLst>
      <p:ext uri="{BB962C8B-B14F-4D97-AF65-F5344CB8AC3E}">
        <p14:creationId xmlns:p14="http://schemas.microsoft.com/office/powerpoint/2010/main" val="30293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BA4718-ECEC-2093-8577-D61D07EE0304}"/>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182BF1AF-FDAD-1C00-987F-BE3E23B047B6}"/>
              </a:ext>
            </a:extLst>
          </p:cNvPr>
          <p:cNvSpPr>
            <a:spLocks noGrp="1"/>
          </p:cNvSpPr>
          <p:nvPr>
            <p:ph idx="1"/>
          </p:nvPr>
        </p:nvSpPr>
        <p:spPr/>
        <p:txBody>
          <a:bodyPr>
            <a:normAutofit/>
          </a:bodyPr>
          <a:lstStyle/>
          <a:p>
            <a:pPr>
              <a:lnSpc>
                <a:spcPct val="115000"/>
              </a:lnSpc>
              <a:spcAft>
                <a:spcPts val="800"/>
              </a:spcAf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VR tedavisinin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süresi ve yoğunluğu</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anlamlı bir tedavi etkisi yaratmak için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yetersiz olabilir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Standart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bilişsel davranışçı terapi (CBT) genellikle 6 hafta veya daha uzun sürer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ve toplam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6-10 saatlik terapi süresi, ağrı şiddeti üzerinde daha büyük bir etki göstermektedir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Ayrıca, </a:t>
            </a:r>
            <a:r>
              <a:rPr lang="tr-TR" sz="1800" b="1" kern="0" cap="none"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listedeki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hastaların daha fazla semptom bildirme eğiliminde olduğu bilinmektedir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Çalışmamızda da bu durum, özellikle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VR grubunun sonuçlarını olumsuz yönde etkilemiş olabilir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endParaRPr lang="tr-TR" sz="1800" dirty="0"/>
          </a:p>
        </p:txBody>
      </p:sp>
    </p:spTree>
    <p:extLst>
      <p:ext uri="{BB962C8B-B14F-4D97-AF65-F5344CB8AC3E}">
        <p14:creationId xmlns:p14="http://schemas.microsoft.com/office/powerpoint/2010/main" val="10904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8113B8-FBA0-3366-6734-354878111668}"/>
              </a:ext>
            </a:extLst>
          </p:cNvPr>
          <p:cNvSpPr>
            <a:spLocks noGrp="1"/>
          </p:cNvSpPr>
          <p:nvPr>
            <p:ph type="title"/>
          </p:nvPr>
        </p:nvSpPr>
        <p:spPr/>
        <p:txBody>
          <a:bodyPr/>
          <a:lstStyle/>
          <a:p>
            <a:r>
              <a:rPr lang="tr-TR"/>
              <a:t>tartışma</a:t>
            </a:r>
            <a:endParaRPr lang="tr-TR" dirty="0"/>
          </a:p>
        </p:txBody>
      </p:sp>
      <p:sp>
        <p:nvSpPr>
          <p:cNvPr id="3" name="İçerik Yer Tutucusu 2">
            <a:extLst>
              <a:ext uri="{FF2B5EF4-FFF2-40B4-BE49-F238E27FC236}">
                <a16:creationId xmlns:a16="http://schemas.microsoft.com/office/drawing/2014/main" id="{63F47239-174C-A814-B45E-06CE464FF3D6}"/>
              </a:ext>
            </a:extLst>
          </p:cNvPr>
          <p:cNvSpPr>
            <a:spLocks noGrp="1"/>
          </p:cNvSpPr>
          <p:nvPr>
            <p:ph idx="1"/>
          </p:nvPr>
        </p:nvSpPr>
        <p:spPr/>
        <p:txBody>
          <a:bodyPr>
            <a:noAutofit/>
          </a:bodyPr>
          <a:lstStyle/>
          <a:p>
            <a:pPr marL="0" indent="0" algn="l">
              <a:buNone/>
            </a:pPr>
            <a:r>
              <a:rPr lang="tr-TR" sz="1800" b="0" i="0" u="none" strike="noStrike" cap="none" dirty="0">
                <a:solidFill>
                  <a:srgbClr val="000000"/>
                </a:solidFill>
                <a:effectLst/>
                <a:latin typeface="Aptos" panose="020B0004020202020204" pitchFamily="34" charset="0"/>
              </a:rPr>
              <a:t>VR tabanlı bilişsel davranışçı terapi, </a:t>
            </a:r>
            <a:r>
              <a:rPr lang="tr-TR" sz="1800" b="1" i="0" u="none" strike="noStrike" cap="none" dirty="0">
                <a:solidFill>
                  <a:srgbClr val="000000"/>
                </a:solidFill>
                <a:effectLst/>
                <a:latin typeface="Aptos" panose="020B0004020202020204" pitchFamily="34" charset="0"/>
              </a:rPr>
              <a:t>kronik bel ağrısı ve diğer kronik ağrı durumlarında multidisipliner tedavilere değerli bir katkı sağlayabilir</a:t>
            </a:r>
            <a:r>
              <a:rPr lang="tr-TR" sz="1800" b="0" i="0" u="none" strike="noStrike" cap="none" dirty="0">
                <a:solidFill>
                  <a:srgbClr val="000000"/>
                </a:solidFill>
                <a:effectLst/>
                <a:latin typeface="Aptos" panose="020B0004020202020204" pitchFamily="34" charset="0"/>
              </a:rPr>
              <a:t>. </a:t>
            </a:r>
          </a:p>
          <a:p>
            <a:pPr marL="0" indent="0" algn="l">
              <a:buNone/>
            </a:pPr>
            <a:r>
              <a:rPr lang="tr-TR" sz="1800" b="1" i="0" u="none" strike="noStrike" cap="none" dirty="0" err="1">
                <a:solidFill>
                  <a:srgbClr val="000000"/>
                </a:solidFill>
                <a:effectLst/>
                <a:latin typeface="Aptos" panose="020B0004020202020204" pitchFamily="34" charset="0"/>
              </a:rPr>
              <a:t>VR’nin</a:t>
            </a:r>
            <a:r>
              <a:rPr lang="tr-TR" sz="1800" b="1" i="0" u="none" strike="noStrike" cap="none" dirty="0">
                <a:solidFill>
                  <a:srgbClr val="000000"/>
                </a:solidFill>
                <a:effectLst/>
                <a:latin typeface="Aptos" panose="020B0004020202020204" pitchFamily="34" charset="0"/>
              </a:rPr>
              <a:t> etkisini artırmak için:</a:t>
            </a:r>
            <a:endParaRPr lang="tr-TR" sz="1800" b="0" i="0" u="none" strike="noStrike" cap="none" dirty="0">
              <a:solidFill>
                <a:srgbClr val="000000"/>
              </a:solidFill>
              <a:effectLst/>
              <a:latin typeface="Aptos" panose="020B0004020202020204" pitchFamily="34" charset="0"/>
            </a:endParaRPr>
          </a:p>
          <a:p>
            <a:pPr algn="l">
              <a:buFont typeface="Arial" panose="020B0604020202020204" pitchFamily="34" charset="0"/>
              <a:buChar char="•"/>
            </a:pPr>
            <a:r>
              <a:rPr lang="tr-TR" sz="1800" b="1" i="0" u="none" strike="noStrike" cap="none" dirty="0">
                <a:solidFill>
                  <a:srgbClr val="000000"/>
                </a:solidFill>
                <a:effectLst/>
                <a:latin typeface="Aptos" panose="020B0004020202020204" pitchFamily="34" charset="0"/>
              </a:rPr>
              <a:t>Psikologlar veya fizyoterapistlerle entegre bir şekilde kullanılmalıdır.</a:t>
            </a:r>
            <a:endParaRPr lang="tr-TR" sz="1800" b="0" i="0" u="none" strike="noStrike" cap="none" dirty="0">
              <a:solidFill>
                <a:srgbClr val="000000"/>
              </a:solidFill>
              <a:effectLst/>
              <a:latin typeface="Aptos" panose="020B0004020202020204" pitchFamily="34" charset="0"/>
            </a:endParaRPr>
          </a:p>
          <a:p>
            <a:pPr algn="l">
              <a:buFont typeface="Arial" panose="020B0604020202020204" pitchFamily="34" charset="0"/>
              <a:buChar char="•"/>
            </a:pPr>
            <a:r>
              <a:rPr lang="tr-TR" sz="1800" b="1" i="0" u="none" strike="noStrike" cap="none" dirty="0">
                <a:solidFill>
                  <a:srgbClr val="000000"/>
                </a:solidFill>
                <a:effectLst/>
                <a:latin typeface="Aptos" panose="020B0004020202020204" pitchFamily="34" charset="0"/>
              </a:rPr>
              <a:t>Tele-sağlık sistemlerine dahil edilmeli ve yüz yüze ziyaretlerle desteklenmelidir.</a:t>
            </a:r>
            <a:endParaRPr lang="tr-TR" sz="1800" b="0" i="0" u="none" strike="noStrike" cap="none" dirty="0">
              <a:solidFill>
                <a:srgbClr val="000000"/>
              </a:solidFill>
              <a:effectLst/>
              <a:latin typeface="Aptos" panose="020B0004020202020204" pitchFamily="34" charset="0"/>
            </a:endParaRPr>
          </a:p>
          <a:p>
            <a:pPr algn="l">
              <a:buFont typeface="Arial" panose="020B0604020202020204" pitchFamily="34" charset="0"/>
              <a:buChar char="•"/>
            </a:pPr>
            <a:r>
              <a:rPr lang="tr-TR" sz="1800" b="1" i="0" u="none" strike="noStrike" cap="none" dirty="0">
                <a:solidFill>
                  <a:srgbClr val="000000"/>
                </a:solidFill>
                <a:effectLst/>
                <a:latin typeface="Aptos" panose="020B0004020202020204" pitchFamily="34" charset="0"/>
              </a:rPr>
              <a:t>Seans süresi ve toplam tedavi süresi artırılmalıdır.</a:t>
            </a:r>
          </a:p>
          <a:p>
            <a:pPr algn="l">
              <a:buFont typeface="Arial" panose="020B0604020202020204" pitchFamily="34" charset="0"/>
              <a:buChar char="•"/>
            </a:pPr>
            <a:endParaRPr lang="tr-TR" sz="1800" b="0" i="0" u="none" strike="noStrike" cap="none" dirty="0">
              <a:solidFill>
                <a:srgbClr val="000000"/>
              </a:solidFill>
              <a:effectLst/>
              <a:latin typeface="Aptos" panose="020B0004020202020204" pitchFamily="34" charset="0"/>
            </a:endParaRPr>
          </a:p>
          <a:p>
            <a:endParaRPr lang="tr-TR" sz="1800" cap="none" dirty="0">
              <a:latin typeface="Aptos" panose="020B0004020202020204" pitchFamily="34" charset="0"/>
            </a:endParaRPr>
          </a:p>
        </p:txBody>
      </p:sp>
    </p:spTree>
    <p:extLst>
      <p:ext uri="{BB962C8B-B14F-4D97-AF65-F5344CB8AC3E}">
        <p14:creationId xmlns:p14="http://schemas.microsoft.com/office/powerpoint/2010/main" val="265709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7B8BDF-06E5-9E1F-1393-037153A357DC}"/>
              </a:ext>
            </a:extLst>
          </p:cNvPr>
          <p:cNvSpPr>
            <a:spLocks noGrp="1"/>
          </p:cNvSpPr>
          <p:nvPr>
            <p:ph type="title"/>
          </p:nvPr>
        </p:nvSpPr>
        <p:spPr/>
        <p:txBody>
          <a:bodyPr/>
          <a:lstStyle/>
          <a:p>
            <a:r>
              <a:rPr lang="tr-TR" dirty="0"/>
              <a:t>sonuç</a:t>
            </a:r>
          </a:p>
        </p:txBody>
      </p:sp>
      <p:sp>
        <p:nvSpPr>
          <p:cNvPr id="3" name="İçerik Yer Tutucusu 2">
            <a:extLst>
              <a:ext uri="{FF2B5EF4-FFF2-40B4-BE49-F238E27FC236}">
                <a16:creationId xmlns:a16="http://schemas.microsoft.com/office/drawing/2014/main" id="{2B4CCF38-F8FB-ED1A-AE40-02C280F8F2A9}"/>
              </a:ext>
            </a:extLst>
          </p:cNvPr>
          <p:cNvSpPr>
            <a:spLocks noGrp="1"/>
          </p:cNvSpPr>
          <p:nvPr>
            <p:ph idx="1"/>
          </p:nvPr>
        </p:nvSpPr>
        <p:spPr/>
        <p:txBody>
          <a:bodyPr/>
          <a:lstStyle/>
          <a:p>
            <a:r>
              <a:rPr lang="tr-TR" b="0" i="0" u="none" strike="noStrike" cap="none" dirty="0">
                <a:solidFill>
                  <a:srgbClr val="000000"/>
                </a:solidFill>
                <a:effectLst/>
                <a:latin typeface="-webkit-standard"/>
              </a:rPr>
              <a:t>Kendi kendine uygulanan ve davranış terapisine dayalı yeni bir sanal gerçeklik programının 4 haftalık kullanımı, kronik bel ağrısı olan bireylerde yaşam kalitesini iyileştirmiyor gibi görünse de, iyi tolere edilmektedir ve günlük ağrı deneyimi üzerinde olumlu bir etkisi olabilir.</a:t>
            </a:r>
            <a:endParaRPr lang="tr-TR" cap="none" dirty="0"/>
          </a:p>
        </p:txBody>
      </p:sp>
    </p:spTree>
    <p:extLst>
      <p:ext uri="{BB962C8B-B14F-4D97-AF65-F5344CB8AC3E}">
        <p14:creationId xmlns:p14="http://schemas.microsoft.com/office/powerpoint/2010/main" val="341153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56"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78A20B43-EA35-4D51-8E25-05F8B334E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0" name="Rectangle 59">
            <a:extLst>
              <a:ext uri="{FF2B5EF4-FFF2-40B4-BE49-F238E27FC236}">
                <a16:creationId xmlns:a16="http://schemas.microsoft.com/office/drawing/2014/main" id="{0166DB98-302A-46FE-BE82-C13AF10BC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a:extLst>
              <a:ext uri="{FF2B5EF4-FFF2-40B4-BE49-F238E27FC236}">
                <a16:creationId xmlns:a16="http://schemas.microsoft.com/office/drawing/2014/main" id="{34059663-8A30-44C3-8C60-8F31A6FE55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1DA5DBE7-7AAD-48D9-A121-8102870FD7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çerik Yer Tutucusu 10" descr="çim, dış mekan, bulut, gökyüzü içeren bir resim&#10;&#10;Açıklama otomatik olarak oluşturuldu">
            <a:extLst>
              <a:ext uri="{FF2B5EF4-FFF2-40B4-BE49-F238E27FC236}">
                <a16:creationId xmlns:a16="http://schemas.microsoft.com/office/drawing/2014/main" id="{44BBC047-30F2-7816-7D65-A246A26AA883}"/>
              </a:ext>
            </a:extLst>
          </p:cNvPr>
          <p:cNvPicPr>
            <a:picLocks noGrp="1" noChangeAspect="1"/>
          </p:cNvPicPr>
          <p:nvPr>
            <p:ph idx="1"/>
          </p:nvPr>
        </p:nvPicPr>
        <p:blipFill>
          <a:blip r:embed="rId4"/>
          <a:srcRect t="14853" b="10147"/>
          <a:stretch/>
        </p:blipFill>
        <p:spPr>
          <a:xfrm>
            <a:off x="4079260" y="819854"/>
            <a:ext cx="7198340" cy="404906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Başlık 1">
            <a:extLst>
              <a:ext uri="{FF2B5EF4-FFF2-40B4-BE49-F238E27FC236}">
                <a16:creationId xmlns:a16="http://schemas.microsoft.com/office/drawing/2014/main" id="{E7EBEE06-6B85-0EB3-18F0-1FA0C75B82A8}"/>
              </a:ext>
            </a:extLst>
          </p:cNvPr>
          <p:cNvSpPr>
            <a:spLocks noGrp="1"/>
          </p:cNvSpPr>
          <p:nvPr>
            <p:ph type="title"/>
          </p:nvPr>
        </p:nvSpPr>
        <p:spPr>
          <a:xfrm>
            <a:off x="1259893" y="4398436"/>
            <a:ext cx="3707844" cy="1639710"/>
          </a:xfr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p>
            <a:r>
              <a:rPr lang="en-US" sz="44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TEŞEKKÜRLER</a:t>
            </a:r>
          </a:p>
        </p:txBody>
      </p:sp>
      <p:sp>
        <p:nvSpPr>
          <p:cNvPr id="12" name="Metin kutusu 11">
            <a:extLst>
              <a:ext uri="{FF2B5EF4-FFF2-40B4-BE49-F238E27FC236}">
                <a16:creationId xmlns:a16="http://schemas.microsoft.com/office/drawing/2014/main" id="{17A2FD91-B7E9-613A-02B0-2B6ED2F11097}"/>
              </a:ext>
            </a:extLst>
          </p:cNvPr>
          <p:cNvSpPr txBox="1"/>
          <p:nvPr/>
        </p:nvSpPr>
        <p:spPr>
          <a:xfrm>
            <a:off x="913774" y="2367092"/>
            <a:ext cx="10363826" cy="3424107"/>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endParaRPr lang="en-US" cap="all" dirty="0"/>
          </a:p>
        </p:txBody>
      </p:sp>
    </p:spTree>
    <p:extLst>
      <p:ext uri="{BB962C8B-B14F-4D97-AF65-F5344CB8AC3E}">
        <p14:creationId xmlns:p14="http://schemas.microsoft.com/office/powerpoint/2010/main" val="410878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95CA19-151A-F58B-897E-64C1ECF59BA5}"/>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DE51984D-4851-5ED0-5D33-F0C5CD1FA881}"/>
              </a:ext>
            </a:extLst>
          </p:cNvPr>
          <p:cNvSpPr>
            <a:spLocks noGrp="1"/>
          </p:cNvSpPr>
          <p:nvPr>
            <p:ph idx="1"/>
          </p:nvPr>
        </p:nvSpPr>
        <p:spPr/>
        <p:txBody>
          <a:bodyPr>
            <a:normAutofit/>
          </a:bodyPr>
          <a:lstStyle/>
          <a:p>
            <a:pPr algn="l"/>
            <a:r>
              <a:rPr lang="tr-TR" sz="1800" b="0" i="0" u="none" strike="noStrike" cap="none" dirty="0">
                <a:solidFill>
                  <a:srgbClr val="000000"/>
                </a:solidFill>
                <a:effectLst/>
                <a:latin typeface="Aptos" panose="020B0004020202020204" pitchFamily="34" charset="0"/>
              </a:rPr>
              <a:t>Davranışsal terapi tabanlı sanal gerçeklik (VR) uygulamaları, ağrı yönetiminde yeni bir yöntem olarak dikkat çekmektedir. VR, hastaların ağrıyı anlamalarına ve başa çıkma stratejilerini geliştirmelerine yardımcı olabilir. Evde uygulanabilmesi nedeniyle tedaviye uyumu artırabilir ve ilaçlara kıyasla daha az yan etkiye sahiptir. </a:t>
            </a:r>
          </a:p>
          <a:p>
            <a:pPr algn="l"/>
            <a:r>
              <a:rPr lang="tr-TR" sz="1800" b="0" i="0" u="none" strike="noStrike" cap="none" dirty="0">
                <a:solidFill>
                  <a:srgbClr val="000000"/>
                </a:solidFill>
                <a:effectLst/>
                <a:latin typeface="Aptos" panose="020B0004020202020204" pitchFamily="34" charset="0"/>
              </a:rPr>
              <a:t>Bu çalışma, yeni bir VR uygulamasının spesifik olmayan CLBP hastalarının sağlıkla ilişkili yaşam kalitesi üzerindeki etkisini incelemektedir. Uygulama, hasta eğitimini ve çeşitli kognitif davranışçı terapi tekniklerini bir araya getiren entegre bir yaklaşıma sahiptir.</a:t>
            </a:r>
          </a:p>
          <a:p>
            <a:endParaRPr lang="tr-TR" sz="1800" dirty="0"/>
          </a:p>
        </p:txBody>
      </p:sp>
    </p:spTree>
    <p:extLst>
      <p:ext uri="{BB962C8B-B14F-4D97-AF65-F5344CB8AC3E}">
        <p14:creationId xmlns:p14="http://schemas.microsoft.com/office/powerpoint/2010/main" val="47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B46D78-DFBB-CDBC-F68D-8D399BBFBEAC}"/>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A73B9A55-8BAE-F1A2-595E-274A6E06E4EA}"/>
              </a:ext>
            </a:extLst>
          </p:cNvPr>
          <p:cNvSpPr>
            <a:spLocks noGrp="1"/>
          </p:cNvSpPr>
          <p:nvPr>
            <p:ph idx="1"/>
          </p:nvPr>
        </p:nvSpPr>
        <p:spPr/>
        <p:txBody>
          <a:bodyPr>
            <a:normAutofit/>
          </a:bodyPr>
          <a:lstStyle/>
          <a:p>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Bu çalışma,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COVID-19 pandemisi sırasında, Ocak 2020 - Ocak 2021 tarihleri arasında </a:t>
            </a:r>
            <a:r>
              <a:rPr lang="tr-TR" sz="1800" b="1" kern="0" cap="none"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H</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ollanda’daki </a:t>
            </a:r>
            <a:r>
              <a:rPr lang="tr-TR" sz="1800" b="1" kern="0" cap="none" dirty="0" err="1">
                <a:solidFill>
                  <a:srgbClr val="000000"/>
                </a:solidFill>
                <a:latin typeface="Aptos" panose="020B0004020202020204" pitchFamily="34" charset="0"/>
                <a:ea typeface="Times New Roman" panose="02020603050405020304" pitchFamily="18" charset="0"/>
                <a:cs typeface="Times New Roman" panose="02020603050405020304" pitchFamily="18" charset="0"/>
              </a:rPr>
              <a:t>R</a:t>
            </a:r>
            <a:r>
              <a:rPr lang="tr-TR" sz="1800" b="1" kern="0" cap="none"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ijnstate</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H</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astanesi'nde yürütülen randomize kontrollü bir çalışmadır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r>
              <a:rPr lang="tr-TR" sz="1800" cap="none" dirty="0">
                <a:effectLst/>
                <a:latin typeface="Aptos" panose="020B0004020202020204" pitchFamily="34" charset="0"/>
                <a:cs typeface="Times New Roman" panose="02020603050405020304" pitchFamily="18" charset="0"/>
              </a:rPr>
              <a:t> </a:t>
            </a:r>
          </a:p>
          <a:p>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Çalışmaya,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18 yaş ve üzeri, spesifik olmayan kronik bel ağrısı (CLBP) olan hastalar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dahil edilmiştir.</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endParaRPr lang="tr-TR" sz="1800" cap="none"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2373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4DD50C-AB71-2657-B28A-7B156124996A}"/>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BA8426F8-37E3-CA82-4D36-B66F9A480671}"/>
              </a:ext>
            </a:extLst>
          </p:cNvPr>
          <p:cNvSpPr>
            <a:spLocks noGrp="1"/>
          </p:cNvSpPr>
          <p:nvPr>
            <p:ph idx="1"/>
          </p:nvPr>
        </p:nvSpPr>
        <p:spPr>
          <a:xfrm>
            <a:off x="913775" y="2214694"/>
            <a:ext cx="10364452" cy="3424107"/>
          </a:xfrm>
        </p:spPr>
        <p:txBody>
          <a:bodyPr>
            <a:noAutofit/>
          </a:bodyPr>
          <a:lstStyle/>
          <a:p>
            <a:pPr marL="0" indent="0">
              <a:lnSpc>
                <a:spcPct val="115000"/>
              </a:lnSpc>
              <a:spcAft>
                <a:spcPts val="800"/>
              </a:spcAft>
              <a:buNone/>
            </a:pPr>
            <a:r>
              <a:rPr lang="tr-TR"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Dahil edilme kriterleri: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Son 1 hafta içinde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ağrı skoru</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(0-10 ölçeğinde) 4 veya daha yüksek</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olanlar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Ağrısı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az 3 aydır devam edenler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Tedavi bekleme süresi en az 6 hafta</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olanlar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Analjezikler veya fizik tedavi dışında herhangi bir tedavi almayanlar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Son 1 yıl içinde invaziv bir bel ağrısı tedavisi almamış olanlar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Hollanda dilini okuyup anlayabilenler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tr-TR" sz="1800" dirty="0">
              <a:latin typeface="Aptos" panose="020B0004020202020204" pitchFamily="34" charset="0"/>
            </a:endParaRPr>
          </a:p>
        </p:txBody>
      </p:sp>
    </p:spTree>
    <p:extLst>
      <p:ext uri="{BB962C8B-B14F-4D97-AF65-F5344CB8AC3E}">
        <p14:creationId xmlns:p14="http://schemas.microsoft.com/office/powerpoint/2010/main" val="16006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A3ADDA-B9C4-68EF-BD98-0F735E9F5D9F}"/>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9B6B677A-A775-A20C-580C-5EDA5840C3D6}"/>
              </a:ext>
            </a:extLst>
          </p:cNvPr>
          <p:cNvSpPr>
            <a:spLocks noGrp="1"/>
          </p:cNvSpPr>
          <p:nvPr>
            <p:ph idx="1"/>
          </p:nvPr>
        </p:nvSpPr>
        <p:spPr/>
        <p:txBody>
          <a:bodyPr/>
          <a:lstStyle/>
          <a:p>
            <a:pPr marL="0" indent="0">
              <a:lnSpc>
                <a:spcPct val="115000"/>
              </a:lnSpc>
              <a:spcAft>
                <a:spcPts val="800"/>
              </a:spcAft>
              <a:buNone/>
            </a:pPr>
            <a:r>
              <a:rPr lang="tr-TR" sz="1800" b="1"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dışlama</a:t>
            </a:r>
            <a:r>
              <a:rPr lang="tr-TR" sz="1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kriterleri: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cap="none"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Radiküler</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ağrısı bel ağrısından daha şiddetli olan hastalar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Şiddetli anksiyete veya depresyonu olanlar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Deliryum, demans, epilepsi, ağır işitme/görme kaybı olanlar veya VR kullanımına engel olabilecek tıbbi durumu bulunanlar</a:t>
            </a:r>
            <a:endParaRPr lang="tr-TR" sz="1800" kern="100" cap="none"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tr-TR" dirty="0">
              <a:latin typeface="Aptos" panose="020B0004020202020204" pitchFamily="34" charset="0"/>
            </a:endParaRPr>
          </a:p>
        </p:txBody>
      </p:sp>
    </p:spTree>
    <p:extLst>
      <p:ext uri="{BB962C8B-B14F-4D97-AF65-F5344CB8AC3E}">
        <p14:creationId xmlns:p14="http://schemas.microsoft.com/office/powerpoint/2010/main" val="2878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055774-C100-46F4-D6EC-7D7A478A857D}"/>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01E07CBF-C9EE-0F62-D3E6-813741B0F443}"/>
              </a:ext>
            </a:extLst>
          </p:cNvPr>
          <p:cNvSpPr>
            <a:spLocks noGrp="1"/>
          </p:cNvSpPr>
          <p:nvPr>
            <p:ph idx="1"/>
          </p:nvPr>
        </p:nvSpPr>
        <p:spPr>
          <a:xfrm>
            <a:off x="913775" y="2367093"/>
            <a:ext cx="7024880" cy="3424107"/>
          </a:xfrm>
        </p:spPr>
        <p:txBody>
          <a:bodyPr>
            <a:noAutofit/>
          </a:bodyPr>
          <a:lstStyle/>
          <a:p>
            <a:pPr>
              <a:lnSpc>
                <a:spcPct val="115000"/>
              </a:lnSpc>
              <a:spcAft>
                <a:spcPts val="800"/>
              </a:spcAf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Çalışmada, </a:t>
            </a:r>
            <a:r>
              <a:rPr lang="tr-TR" sz="1800" b="1" kern="0" cap="none" dirty="0" err="1">
                <a:solidFill>
                  <a:srgbClr val="000000"/>
                </a:solidFill>
                <a:latin typeface="Aptos" panose="020B0004020202020204" pitchFamily="34" charset="0"/>
                <a:ea typeface="Times New Roman" panose="02020603050405020304" pitchFamily="18" charset="0"/>
                <a:cs typeface="Times New Roman" panose="02020603050405020304" pitchFamily="18" charset="0"/>
              </a:rPr>
              <a:t>R</a:t>
            </a:r>
            <a:r>
              <a:rPr lang="tr-TR" sz="1800" b="1" kern="0" cap="none"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educept</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adlı sanal gerçeklik (VR) uygulaması</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err="1">
                <a:solidFill>
                  <a:srgbClr val="000000"/>
                </a:solidFill>
                <a:latin typeface="Aptos" panose="020B0004020202020204" pitchFamily="34" charset="0"/>
                <a:ea typeface="Times New Roman" panose="02020603050405020304" pitchFamily="18" charset="0"/>
                <a:cs typeface="Times New Roman" panose="02020603050405020304" pitchFamily="18" charset="0"/>
              </a:rPr>
              <a:t>O</a:t>
            </a:r>
            <a:r>
              <a:rPr lang="tr-TR" sz="1800" b="1" kern="0" cap="none"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culus</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err="1">
                <a:solidFill>
                  <a:srgbClr val="000000"/>
                </a:solidFill>
                <a:latin typeface="Aptos" panose="020B0004020202020204" pitchFamily="34" charset="0"/>
                <a:ea typeface="Times New Roman" panose="02020603050405020304" pitchFamily="18" charset="0"/>
                <a:cs typeface="Times New Roman" panose="02020603050405020304" pitchFamily="18" charset="0"/>
              </a:rPr>
              <a:t>G</a:t>
            </a:r>
            <a:r>
              <a:rPr lang="tr-TR" sz="1800" b="1" kern="0" cap="none"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facebook</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technologies</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LLC) başa takılan ekran (HMD) ile</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kullanılmıştır.</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Bu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terapötik VR uygulaması</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hastalar, psikologlar, eğitimciler ve yazılım geliştiricilerle birlikte tasarlanmıştır</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Biyopsikososyal modele dayalıdır</a:t>
            </a:r>
            <a:r>
              <a:rPr lang="tr-TR" sz="1800" b="1" kern="0" cap="none"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ağrının </a:t>
            </a:r>
            <a:r>
              <a:rPr lang="tr-TR" sz="1800" b="1"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fiziksel, psikolojik ve sosyal faktörlerin birleşimi sonucu ortaya çıktığını</a:t>
            </a:r>
            <a:r>
              <a:rPr lang="tr-TR" sz="1800" kern="0" cap="non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kabul eder.</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r>
              <a:rPr lang="tr-TR" sz="1800" kern="0" cap="none" dirty="0">
                <a:solidFill>
                  <a:srgbClr val="000000"/>
                </a:solidFill>
                <a:effectLst/>
                <a:latin typeface="Aptos" panose="020B0004020202020204" pitchFamily="34" charset="0"/>
                <a:ea typeface="Times New Roman" panose="02020603050405020304" pitchFamily="18" charset="0"/>
              </a:rPr>
              <a:t>Uygulama, </a:t>
            </a:r>
            <a:r>
              <a:rPr lang="tr-TR" sz="1800" b="1" kern="0" cap="none" dirty="0">
                <a:solidFill>
                  <a:srgbClr val="000000"/>
                </a:solidFill>
                <a:effectLst/>
                <a:latin typeface="Aptos" panose="020B0004020202020204" pitchFamily="34" charset="0"/>
                <a:ea typeface="Times New Roman" panose="02020603050405020304" pitchFamily="18" charset="0"/>
              </a:rPr>
              <a:t>hastanın sinir sistemi içinde sanal bir yolculuğa çıkmasını sağlayan bir oyun şeklinde tasarlanmıştır</a:t>
            </a:r>
            <a:r>
              <a:rPr lang="tr-TR" sz="1800" kern="0" cap="none" dirty="0">
                <a:solidFill>
                  <a:srgbClr val="000000"/>
                </a:solidFill>
                <a:effectLst/>
                <a:latin typeface="Aptos" panose="020B0004020202020204" pitchFamily="34" charset="0"/>
                <a:ea typeface="Times New Roman" panose="02020603050405020304" pitchFamily="18" charset="0"/>
              </a:rPr>
              <a:t>. </a:t>
            </a:r>
            <a:r>
              <a:rPr lang="tr-TR" sz="1800" b="1" kern="0" cap="none" dirty="0">
                <a:solidFill>
                  <a:srgbClr val="000000"/>
                </a:solidFill>
                <a:effectLst/>
                <a:latin typeface="Aptos" panose="020B0004020202020204" pitchFamily="34" charset="0"/>
                <a:ea typeface="Times New Roman" panose="02020603050405020304" pitchFamily="18" charset="0"/>
              </a:rPr>
              <a:t>Bu yolculuk sırasında hastaya ağrı mekanizmaları açıklanır ve görselleştirilir</a:t>
            </a:r>
            <a:r>
              <a:rPr lang="tr-TR" sz="1800" kern="0" cap="none" dirty="0">
                <a:solidFill>
                  <a:srgbClr val="000000"/>
                </a:solidFill>
                <a:effectLst/>
                <a:latin typeface="Aptos" panose="020B0004020202020204" pitchFamily="34" charset="0"/>
                <a:ea typeface="Times New Roman" panose="02020603050405020304" pitchFamily="18" charset="0"/>
              </a:rPr>
              <a:t>.</a:t>
            </a:r>
            <a:endParaRPr lang="tr-TR" sz="1800" cap="none" dirty="0">
              <a:latin typeface="Aptos" panose="020B0004020202020204" pitchFamily="34" charset="0"/>
            </a:endParaRPr>
          </a:p>
        </p:txBody>
      </p:sp>
      <p:pic>
        <p:nvPicPr>
          <p:cNvPr id="1026" name="Picture 2">
            <a:extLst>
              <a:ext uri="{FF2B5EF4-FFF2-40B4-BE49-F238E27FC236}">
                <a16:creationId xmlns:a16="http://schemas.microsoft.com/office/drawing/2014/main" id="{112F4629-7E81-DA97-78F7-6FAAD67E5A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52" r="14545"/>
          <a:stretch/>
        </p:blipFill>
        <p:spPr bwMode="auto">
          <a:xfrm>
            <a:off x="8540557" y="2920248"/>
            <a:ext cx="3214256"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lacakaranlıkta kamera lensi">
            <a:extLst>
              <a:ext uri="{FF2B5EF4-FFF2-40B4-BE49-F238E27FC236}">
                <a16:creationId xmlns:a16="http://schemas.microsoft.com/office/drawing/2014/main" id="{6BB32904-22FA-A082-4EA1-C0CF3D33FE7A}"/>
              </a:ext>
            </a:extLst>
          </p:cNvPr>
          <p:cNvPicPr>
            <a:picLocks noChangeAspect="1"/>
          </p:cNvPicPr>
          <p:nvPr/>
        </p:nvPicPr>
        <p:blipFill>
          <a:blip r:embed="rId4"/>
          <a:srcRect l="28225" r="40613"/>
          <a:stretch/>
        </p:blipFill>
        <p:spPr>
          <a:xfrm>
            <a:off x="20" y="10"/>
            <a:ext cx="4070535" cy="6857990"/>
          </a:xfrm>
          <a:prstGeom prst="rect">
            <a:avLst/>
          </a:prstGeom>
        </p:spPr>
      </p:pic>
      <p:pic>
        <p:nvPicPr>
          <p:cNvPr id="13" name="Picture 12">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5340011A-C700-4ACB-C619-DBA537A4F160}"/>
              </a:ext>
            </a:extLst>
          </p:cNvPr>
          <p:cNvSpPr>
            <a:spLocks noGrp="1"/>
          </p:cNvSpPr>
          <p:nvPr>
            <p:ph type="title"/>
          </p:nvPr>
        </p:nvSpPr>
        <p:spPr>
          <a:xfrm>
            <a:off x="4465050" y="618517"/>
            <a:ext cx="6672886" cy="1596177"/>
          </a:xfrm>
        </p:spPr>
        <p:txBody>
          <a:bodyPr>
            <a:normAutofit/>
          </a:bodyPr>
          <a:lstStyle/>
          <a:p>
            <a:r>
              <a:rPr lang="tr-TR" dirty="0"/>
              <a:t>yöntem</a:t>
            </a:r>
          </a:p>
        </p:txBody>
      </p:sp>
      <p:sp>
        <p:nvSpPr>
          <p:cNvPr id="3" name="İçerik Yer Tutucusu 2">
            <a:extLst>
              <a:ext uri="{FF2B5EF4-FFF2-40B4-BE49-F238E27FC236}">
                <a16:creationId xmlns:a16="http://schemas.microsoft.com/office/drawing/2014/main" id="{5C49F99F-63B7-E821-C736-4D69BB34938E}"/>
              </a:ext>
            </a:extLst>
          </p:cNvPr>
          <p:cNvSpPr>
            <a:spLocks noGrp="1"/>
          </p:cNvSpPr>
          <p:nvPr>
            <p:ph idx="1"/>
          </p:nvPr>
        </p:nvSpPr>
        <p:spPr>
          <a:xfrm>
            <a:off x="4465049" y="1825226"/>
            <a:ext cx="6672887" cy="3424107"/>
          </a:xfrm>
        </p:spPr>
        <p:txBody>
          <a:bodyPr>
            <a:noAutofit/>
          </a:bodyPr>
          <a:lstStyle/>
          <a:p>
            <a:pPr marL="0" indent="0">
              <a:lnSpc>
                <a:spcPct val="110000"/>
              </a:lnSpc>
              <a:spcAft>
                <a:spcPts val="800"/>
              </a:spcAft>
              <a:buNone/>
            </a:pPr>
            <a:r>
              <a:rPr lang="tr-TR" sz="1800" kern="0" cap="none" dirty="0">
                <a:effectLst/>
                <a:latin typeface="Aptos" panose="020B0004020202020204" pitchFamily="34" charset="0"/>
                <a:ea typeface="Times New Roman" panose="02020603050405020304" pitchFamily="18" charset="0"/>
                <a:cs typeface="Times New Roman" panose="02020603050405020304" pitchFamily="18" charset="0"/>
              </a:rPr>
              <a:t>VR uygulaması, </a:t>
            </a: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5 farklı oyun içerir</a:t>
            </a:r>
            <a:r>
              <a:rPr lang="tr-TR" sz="1800" kern="0" cap="none" dirty="0">
                <a:effectLst/>
                <a:latin typeface="Aptos" panose="020B0004020202020204" pitchFamily="34" charset="0"/>
                <a:ea typeface="Times New Roman" panose="02020603050405020304" pitchFamily="18" charset="0"/>
                <a:cs typeface="Times New Roman" panose="02020603050405020304" pitchFamily="18" charset="0"/>
              </a:rPr>
              <a:t> ve her biri </a:t>
            </a: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farklı psikolojik tedavi tekniklerini temel alır</a:t>
            </a:r>
            <a:r>
              <a:rPr lang="tr-TR" sz="1800" kern="0" cap="none" dirty="0">
                <a:effectLst/>
                <a:latin typeface="Aptos" panose="020B0004020202020204" pitchFamily="34" charset="0"/>
                <a:ea typeface="Times New Roman" panose="02020603050405020304" pitchFamily="18" charset="0"/>
                <a:cs typeface="Times New Roman" panose="02020603050405020304" pitchFamily="18" charset="0"/>
              </a:rPr>
              <a:t>:</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Kabul ve kararlılık terapisi (ACT)</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Farkındalık (</a:t>
            </a:r>
            <a:r>
              <a:rPr lang="tr-TR" sz="1800" b="1" kern="0" cap="none" dirty="0" err="1">
                <a:effectLst/>
                <a:latin typeface="Aptos" panose="020B0004020202020204" pitchFamily="34" charset="0"/>
                <a:ea typeface="Times New Roman" panose="02020603050405020304" pitchFamily="18" charset="0"/>
                <a:cs typeface="Times New Roman" panose="02020603050405020304" pitchFamily="18" charset="0"/>
              </a:rPr>
              <a:t>mindfulness</a:t>
            </a: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Hipnoterapi</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Göz hareketleriyle duyarsızlaştırma (EMDR)</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spcAft>
                <a:spcPts val="800"/>
              </a:spcAft>
              <a:buSzPts val="1000"/>
              <a:buFont typeface="Symbol" pitchFamily="2" charset="2"/>
              <a:buChar char=""/>
              <a:tabLst>
                <a:tab pos="457200" algn="l"/>
              </a:tabLst>
            </a:pPr>
            <a:r>
              <a:rPr lang="tr-TR" sz="1800" b="1" kern="0" cap="none" dirty="0">
                <a:effectLst/>
                <a:latin typeface="Aptos" panose="020B0004020202020204" pitchFamily="34" charset="0"/>
                <a:ea typeface="Times New Roman" panose="02020603050405020304" pitchFamily="18" charset="0"/>
                <a:cs typeface="Times New Roman" panose="02020603050405020304" pitchFamily="18" charset="0"/>
              </a:rPr>
              <a:t>Duygusal yeniden işleme terapisi</a:t>
            </a:r>
            <a:endParaRPr lang="tr-TR" sz="1800" kern="100" cap="none"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r>
              <a:rPr lang="tr-TR" sz="1800" kern="0" cap="none" dirty="0">
                <a:effectLst/>
                <a:latin typeface="Aptos" panose="020B0004020202020204" pitchFamily="34" charset="0"/>
                <a:ea typeface="Times New Roman" panose="02020603050405020304" pitchFamily="18" charset="0"/>
              </a:rPr>
              <a:t>Her oyun </a:t>
            </a:r>
            <a:r>
              <a:rPr lang="tr-TR" sz="1800" b="1" kern="0" cap="none" dirty="0">
                <a:effectLst/>
                <a:latin typeface="Aptos" panose="020B0004020202020204" pitchFamily="34" charset="0"/>
                <a:ea typeface="Times New Roman" panose="02020603050405020304" pitchFamily="18" charset="0"/>
              </a:rPr>
              <a:t>yaklaşık 10 dakika sürmektedir</a:t>
            </a:r>
            <a:r>
              <a:rPr lang="tr-TR" sz="1800" kern="0" cap="none" dirty="0">
                <a:effectLst/>
                <a:latin typeface="Aptos" panose="020B0004020202020204" pitchFamily="34" charset="0"/>
                <a:ea typeface="Times New Roman" panose="02020603050405020304" pitchFamily="18" charset="0"/>
              </a:rPr>
              <a:t> ve </a:t>
            </a:r>
            <a:r>
              <a:rPr lang="tr-TR" sz="1800" b="1" kern="0" cap="none" dirty="0">
                <a:effectLst/>
                <a:latin typeface="Aptos" panose="020B0004020202020204" pitchFamily="34" charset="0"/>
                <a:ea typeface="Times New Roman" panose="02020603050405020304" pitchFamily="18" charset="0"/>
              </a:rPr>
              <a:t>farklı terapi teknikleri günler içinde dönüşümlü olarak uygulanmaktadır</a:t>
            </a:r>
            <a:r>
              <a:rPr lang="tr-TR" sz="1800" kern="0" cap="none" dirty="0">
                <a:effectLst/>
                <a:latin typeface="Aptos" panose="020B0004020202020204" pitchFamily="34" charset="0"/>
                <a:ea typeface="Times New Roman" panose="02020603050405020304" pitchFamily="18" charset="0"/>
              </a:rPr>
              <a:t>.</a:t>
            </a:r>
            <a:endParaRPr lang="tr-TR" sz="1800" cap="none" dirty="0">
              <a:latin typeface="Aptos" panose="020B0004020202020204" pitchFamily="34" charset="0"/>
            </a:endParaRPr>
          </a:p>
        </p:txBody>
      </p:sp>
      <p:cxnSp>
        <p:nvCxnSpPr>
          <p:cNvPr id="15" name="Straight Connector 14">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49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ADE1F6-B82C-8C9B-FF3A-ADD14B9484A5}"/>
              </a:ext>
            </a:extLst>
          </p:cNvPr>
          <p:cNvSpPr>
            <a:spLocks noGrp="1"/>
          </p:cNvSpPr>
          <p:nvPr>
            <p:ph type="title"/>
          </p:nvPr>
        </p:nvSpPr>
        <p:spPr/>
        <p:txBody>
          <a:bodyPr/>
          <a:lstStyle/>
          <a:p>
            <a:r>
              <a:rPr lang="tr-TR" dirty="0"/>
              <a:t>yöntem</a:t>
            </a:r>
          </a:p>
        </p:txBody>
      </p:sp>
      <p:graphicFrame>
        <p:nvGraphicFramePr>
          <p:cNvPr id="5" name="İçerik Yer Tutucusu 2">
            <a:extLst>
              <a:ext uri="{FF2B5EF4-FFF2-40B4-BE49-F238E27FC236}">
                <a16:creationId xmlns:a16="http://schemas.microsoft.com/office/drawing/2014/main" id="{0B6BB0F6-504F-C14B-6F9F-BA5F913A289B}"/>
              </a:ext>
            </a:extLst>
          </p:cNvPr>
          <p:cNvGraphicFramePr>
            <a:graphicFrameLocks noGrp="1"/>
          </p:cNvGraphicFramePr>
          <p:nvPr>
            <p:ph idx="1"/>
            <p:extLst>
              <p:ext uri="{D42A27DB-BD31-4B8C-83A1-F6EECF244321}">
                <p14:modId xmlns:p14="http://schemas.microsoft.com/office/powerpoint/2010/main" val="2719052009"/>
              </p:ext>
            </p:extLst>
          </p:nvPr>
        </p:nvGraphicFramePr>
        <p:xfrm>
          <a:off x="913775" y="2367093"/>
          <a:ext cx="10364452" cy="3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4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Droplet</Template>
  <TotalTime>5818</TotalTime>
  <Words>1296</Words>
  <Application>Microsoft Macintosh PowerPoint</Application>
  <PresentationFormat>Geniş ekran</PresentationFormat>
  <Paragraphs>108</Paragraphs>
  <Slides>25</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-webkit-standard</vt:lpstr>
      <vt:lpstr>Aptos</vt:lpstr>
      <vt:lpstr>Arial</vt:lpstr>
      <vt:lpstr>Symbol</vt:lpstr>
      <vt:lpstr>Times New Roman</vt:lpstr>
      <vt:lpstr>Tw Cen MT</vt:lpstr>
      <vt:lpstr>Damla</vt:lpstr>
      <vt:lpstr>PowerPoint Sunusu</vt:lpstr>
      <vt:lpstr>GİRİŞ</vt:lpstr>
      <vt:lpstr>GİRİŞ</vt:lpstr>
      <vt:lpstr>Yöntem</vt:lpstr>
      <vt:lpstr>Yöntem</vt:lpstr>
      <vt:lpstr>Yöntem</vt:lpstr>
      <vt:lpstr>yöntem</vt:lpstr>
      <vt:lpstr>yöntem</vt:lpstr>
      <vt:lpstr>yöntem</vt:lpstr>
      <vt:lpstr>yöntem</vt:lpstr>
      <vt:lpstr>yöntem</vt:lpstr>
      <vt:lpstr>yöntem</vt:lpstr>
      <vt:lpstr>bulgular</vt:lpstr>
      <vt:lpstr>bulgular</vt:lpstr>
      <vt:lpstr>bulgular</vt:lpstr>
      <vt:lpstr>PowerPoint Sunusu</vt:lpstr>
      <vt:lpstr>Figure 3. Mean and standard error of the mean of daily worst VAS pain score (A) and daily least VAS pain score (B) during the intervention period.  </vt:lpstr>
      <vt:lpstr>PowerPoint Sunusu</vt:lpstr>
      <vt:lpstr>tartışma</vt:lpstr>
      <vt:lpstr>tartışma</vt:lpstr>
      <vt:lpstr>tartışma</vt:lpstr>
      <vt:lpstr>tartışma</vt:lpstr>
      <vt:lpstr>tartışma</vt:lpstr>
      <vt:lpstr>sonuç</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ELİF SAĞLICAK</dc:creator>
  <cp:lastModifiedBy>ELİF SAĞLICAK</cp:lastModifiedBy>
  <cp:revision>2</cp:revision>
  <dcterms:created xsi:type="dcterms:W3CDTF">2025-02-28T07:14:48Z</dcterms:created>
  <dcterms:modified xsi:type="dcterms:W3CDTF">2025-03-04T08:42:08Z</dcterms:modified>
</cp:coreProperties>
</file>