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83" r:id="rId2"/>
    <p:sldMasterId id="2147483895" r:id="rId3"/>
    <p:sldMasterId id="2147483907" r:id="rId4"/>
  </p:sldMasterIdLst>
  <p:notesMasterIdLst>
    <p:notesMasterId r:id="rId88"/>
  </p:notesMasterIdLst>
  <p:sldIdLst>
    <p:sldId id="423" r:id="rId5"/>
    <p:sldId id="344" r:id="rId6"/>
    <p:sldId id="420" r:id="rId7"/>
    <p:sldId id="453" r:id="rId8"/>
    <p:sldId id="457" r:id="rId9"/>
    <p:sldId id="456" r:id="rId10"/>
    <p:sldId id="458" r:id="rId11"/>
    <p:sldId id="349" r:id="rId12"/>
    <p:sldId id="425" r:id="rId13"/>
    <p:sldId id="351" r:id="rId14"/>
    <p:sldId id="362" r:id="rId15"/>
    <p:sldId id="352" r:id="rId16"/>
    <p:sldId id="353" r:id="rId17"/>
    <p:sldId id="495" r:id="rId18"/>
    <p:sldId id="498" r:id="rId19"/>
    <p:sldId id="507" r:id="rId20"/>
    <p:sldId id="500" r:id="rId21"/>
    <p:sldId id="356" r:id="rId22"/>
    <p:sldId id="469" r:id="rId23"/>
    <p:sldId id="467" r:id="rId24"/>
    <p:sldId id="468" r:id="rId25"/>
    <p:sldId id="364" r:id="rId26"/>
    <p:sldId id="440" r:id="rId27"/>
    <p:sldId id="474" r:id="rId28"/>
    <p:sldId id="475" r:id="rId29"/>
    <p:sldId id="470" r:id="rId30"/>
    <p:sldId id="367" r:id="rId31"/>
    <p:sldId id="436" r:id="rId32"/>
    <p:sldId id="435" r:id="rId33"/>
    <p:sldId id="437" r:id="rId34"/>
    <p:sldId id="434" r:id="rId35"/>
    <p:sldId id="471" r:id="rId36"/>
    <p:sldId id="472" r:id="rId37"/>
    <p:sldId id="473" r:id="rId38"/>
    <p:sldId id="508" r:id="rId39"/>
    <p:sldId id="509" r:id="rId40"/>
    <p:sldId id="501" r:id="rId41"/>
    <p:sldId id="481" r:id="rId42"/>
    <p:sldId id="375" r:id="rId43"/>
    <p:sldId id="377" r:id="rId44"/>
    <p:sldId id="483" r:id="rId45"/>
    <p:sldId id="439" r:id="rId46"/>
    <p:sldId id="438" r:id="rId47"/>
    <p:sldId id="486" r:id="rId48"/>
    <p:sldId id="488" r:id="rId49"/>
    <p:sldId id="482" r:id="rId50"/>
    <p:sldId id="489" r:id="rId51"/>
    <p:sldId id="490" r:id="rId52"/>
    <p:sldId id="379" r:id="rId53"/>
    <p:sldId id="380" r:id="rId54"/>
    <p:sldId id="381" r:id="rId55"/>
    <p:sldId id="397" r:id="rId56"/>
    <p:sldId id="441" r:id="rId57"/>
    <p:sldId id="384" r:id="rId58"/>
    <p:sldId id="443" r:id="rId59"/>
    <p:sldId id="442" r:id="rId60"/>
    <p:sldId id="387" r:id="rId61"/>
    <p:sldId id="444" r:id="rId62"/>
    <p:sldId id="445" r:id="rId63"/>
    <p:sldId id="510" r:id="rId64"/>
    <p:sldId id="393" r:id="rId65"/>
    <p:sldId id="492" r:id="rId66"/>
    <p:sldId id="491" r:id="rId67"/>
    <p:sldId id="394" r:id="rId68"/>
    <p:sldId id="400" r:id="rId69"/>
    <p:sldId id="401" r:id="rId70"/>
    <p:sldId id="402" r:id="rId71"/>
    <p:sldId id="403" r:id="rId72"/>
    <p:sldId id="404" r:id="rId73"/>
    <p:sldId id="448" r:id="rId74"/>
    <p:sldId id="493" r:id="rId75"/>
    <p:sldId id="413" r:id="rId76"/>
    <p:sldId id="418" r:id="rId77"/>
    <p:sldId id="408" r:id="rId78"/>
    <p:sldId id="410" r:id="rId79"/>
    <p:sldId id="411" r:id="rId80"/>
    <p:sldId id="421" r:id="rId81"/>
    <p:sldId id="416" r:id="rId82"/>
    <p:sldId id="504" r:id="rId83"/>
    <p:sldId id="505" r:id="rId84"/>
    <p:sldId id="506" r:id="rId85"/>
    <p:sldId id="430" r:id="rId86"/>
    <p:sldId id="503" r:id="rId8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0645" autoAdjust="0"/>
  </p:normalViewPr>
  <p:slideViewPr>
    <p:cSldViewPr>
      <p:cViewPr varScale="1">
        <p:scale>
          <a:sx n="73" d="100"/>
          <a:sy n="73" d="100"/>
        </p:scale>
        <p:origin x="17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3C97-B1E7-48F5-B9B2-7716D9652135}" type="datetimeFigureOut">
              <a:rPr lang="tr-TR" smtClean="0"/>
              <a:pPr/>
              <a:t>11.06.2024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369B-61C5-4BE5-A37C-3F639D8CB7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8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87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Upodate</a:t>
            </a:r>
            <a:r>
              <a:rPr lang="tr-TR" dirty="0" smtClean="0"/>
              <a:t> sarı yer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74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---- akut ve kronik hepatit b </a:t>
            </a:r>
            <a:r>
              <a:rPr lang="tr-TR" dirty="0" err="1"/>
              <a:t>nin</a:t>
            </a:r>
            <a:r>
              <a:rPr lang="tr-TR" dirty="0"/>
              <a:t> klinik seyri farklılık gösterir. Akut tabloda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anikterik</a:t>
            </a:r>
            <a:r>
              <a:rPr lang="tr-TR" dirty="0"/>
              <a:t> hepatit veya </a:t>
            </a:r>
            <a:r>
              <a:rPr lang="tr-TR" dirty="0" err="1"/>
              <a:t>ikterik</a:t>
            </a:r>
            <a:r>
              <a:rPr lang="tr-TR" dirty="0"/>
              <a:t> hepatit görülebilir. </a:t>
            </a:r>
            <a:r>
              <a:rPr lang="tr-TR" dirty="0" err="1"/>
              <a:t>Fulminan</a:t>
            </a:r>
            <a:r>
              <a:rPr lang="tr-TR" dirty="0"/>
              <a:t> hepatite ilerleyiş olabilir. Altta yatan </a:t>
            </a:r>
            <a:r>
              <a:rPr lang="tr-TR" dirty="0" err="1"/>
              <a:t>kc</a:t>
            </a:r>
            <a:r>
              <a:rPr lang="tr-TR" dirty="0"/>
              <a:t> hastalığı olan kişilerde klinik tablo daha ağırdır.</a:t>
            </a:r>
          </a:p>
          <a:p>
            <a:r>
              <a:rPr lang="tr-TR" dirty="0"/>
              <a:t>----- ancak kronik hepatitte </a:t>
            </a:r>
            <a:r>
              <a:rPr lang="tr-TR" dirty="0" err="1"/>
              <a:t>asemptomatik</a:t>
            </a:r>
            <a:r>
              <a:rPr lang="tr-TR" dirty="0"/>
              <a:t> taşıyıcılık, kronik hepatit, siroz veya </a:t>
            </a:r>
            <a:r>
              <a:rPr lang="tr-TR" dirty="0" err="1"/>
              <a:t>hcc</a:t>
            </a:r>
            <a:r>
              <a:rPr lang="tr-TR" dirty="0"/>
              <a:t> arasında değişkenlik görülebilir.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54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hepatitte kan beyin bariyeri bozularak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permeabilite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artar ve beyin hücreleri şişerek beyin ödemi görülür. Yani sirozda oluşan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ensefalopati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ile farklıdır.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924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Protrombin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zamanı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açısından en önemli belirteçtir.</a:t>
            </a:r>
          </a:p>
          <a:p>
            <a:r>
              <a:rPr lang="tr-TR" dirty="0" err="1" smtClean="0"/>
              <a:t>Hsk</a:t>
            </a:r>
            <a:r>
              <a:rPr lang="tr-TR" dirty="0" smtClean="0"/>
              <a:t> </a:t>
            </a:r>
            <a:r>
              <a:rPr lang="tr-TR" dirty="0" err="1" smtClean="0"/>
              <a:t>hepatosellüler</a:t>
            </a:r>
            <a:r>
              <a:rPr lang="tr-TR" dirty="0" smtClean="0"/>
              <a:t> </a:t>
            </a:r>
            <a:r>
              <a:rPr lang="tr-TR" dirty="0" err="1" smtClean="0"/>
              <a:t>karsinom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77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ALT düzeylerinin 6 aydan uzun süre yüksek kalması kronik hepatite ilerleyişi gösterir.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İyileşen hastalarda serum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aminotransferaz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seviyelerinin normale gelmesi 1-4 ay kadar sürer.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29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*hepatit</a:t>
            </a:r>
            <a:r>
              <a:rPr lang="tr-TR" baseline="0" dirty="0" smtClean="0"/>
              <a:t> b tanı tedavi kılavuzu 2023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57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İyileşme döneminde ilk olarak HBV DNA kaybolur sonrasında </a:t>
            </a:r>
            <a:r>
              <a:rPr lang="tr-TR" dirty="0" err="1"/>
              <a:t>HBeAg</a:t>
            </a:r>
            <a:r>
              <a:rPr lang="tr-TR" dirty="0"/>
              <a:t> kaybolarak anti </a:t>
            </a:r>
            <a:r>
              <a:rPr lang="tr-TR" dirty="0" err="1"/>
              <a:t>Hbe</a:t>
            </a:r>
            <a:r>
              <a:rPr lang="tr-TR" dirty="0"/>
              <a:t> oluşur ve </a:t>
            </a:r>
            <a:r>
              <a:rPr lang="tr-TR" dirty="0" err="1"/>
              <a:t>HbsAg</a:t>
            </a:r>
            <a:r>
              <a:rPr lang="tr-TR" dirty="0"/>
              <a:t> kaybolarak anti </a:t>
            </a:r>
            <a:r>
              <a:rPr lang="tr-TR" dirty="0" err="1"/>
              <a:t>Hbs</a:t>
            </a:r>
            <a:r>
              <a:rPr lang="tr-TR" dirty="0"/>
              <a:t> </a:t>
            </a:r>
            <a:r>
              <a:rPr lang="tr-TR" dirty="0" err="1"/>
              <a:t>pozitifleşir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410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Ayrıca kronik hepatit B alevlenme dönemlerinde Anti </a:t>
            </a:r>
            <a:r>
              <a:rPr lang="tr-TR" dirty="0" err="1"/>
              <a:t>HBc</a:t>
            </a:r>
            <a:r>
              <a:rPr lang="tr-TR" dirty="0"/>
              <a:t> </a:t>
            </a:r>
            <a:r>
              <a:rPr lang="tr-TR" dirty="0" err="1"/>
              <a:t>İgM</a:t>
            </a:r>
            <a:r>
              <a:rPr lang="tr-TR" dirty="0"/>
              <a:t> tespit edilebilir seviyelere ulaşır.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59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¶ Sağlıklı yetişkinlerde ALT için normalin üst sınırlarının erkeklerde 29 ila 33 ünite/L, kadınlarda ise 19 ila 25 ünite/L olduğu bildirilmektedir. Bebeklik döneminden sonra sağlıklı çocuklar için normalin üst sınırları sırasıyla erkek ve kız çocuklar için 25 ila 38 ünite/L ve 22 ila 31 ünite/L'dir.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toleranslı kronik hepatit B hastalarında, karaciğer biyopsisi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invaziv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olmayan testler,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fibrozis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olmadığını ve minimal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inflamasyonu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gösterir. Bu,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edinilen HBV enfeksiyonu olan hastalarda görülen başlangıç ​​aşamasıdır.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◊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kronik hepatit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hastalarda, karaciğer biyopsisi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noninvaziv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testler,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fibrozlu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fibrozissiz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orta veya şiddetli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nekroinflamasyonla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birlikte kronik hepatiti gösterir.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pozitif olan hastalarda,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kronik hepatit B (aynı zamanda temizlenme aşaması olarak da bilinir) 10 ila 20 yıl sürebilir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kaybıyla ilişkili olabilir.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negatif olan hastalarda,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kronik hepatit B,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reaktivasyonla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ilişkilidir ve aynı zamanda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-negatif kronik hepatit B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-negatif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replikatif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faz olarak da adlandırılır.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Aktif olmayan kronik hepatit B hastaları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negatiftir. Bu tür hastalarda, karaciğer biyopsisi anlamlı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nekroenflamasyonun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olmadığını doğrular, ancak biyopsi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invazif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olmayan testler değişken düzeylerde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fibrozis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gösterir. Bu aşama aynı zamanda kopyalanmayan veya taşıyıcı aşama olarak da anılır.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826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78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Bazı hepatit türleri aşılama yoluyla önlenebilir. </a:t>
            </a:r>
          </a:p>
          <a:p>
            <a:r>
              <a:rPr lang="tr-TR" dirty="0" smtClean="0"/>
              <a:t>Dünya Sağlık Örgütü aşılama, teşhis testleri, ilaçlar ve eğitim kampanyaları yoluyla 2030 yılına kadar düşük ve orta gelirli ülkelerde tahminen 4,5 milyon ölümün önlenebileceğini ortaya koydu. </a:t>
            </a:r>
          </a:p>
          <a:p>
            <a:r>
              <a:rPr lang="tr-TR" dirty="0" smtClean="0"/>
              <a:t>DSÖ'nün tüm DSÖ Üye Devletleri tarafından onaylanan küresel hepatit stratejisi(GHSS), 2016 ile 2030 yılları arasında yeni hepatit enfeksiyonlarını %90 ve ölümleri %65 oranında azaltmayı amaçlamaktadır.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612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 ALT konsantrasyonuna bağlı olarak akut ve kronik HBV enfeksiyonuna verilen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serolojik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yanıtların şematik gösterimi.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(Sol panel) Akut enfeksiyon, başlangıçta klinik öncesi aşamada başlayan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HBV DNA'nın varlığıyla karakterize edilir.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klinik fazın erken döneminde ortaya çıkar; Bu antikor ile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kombinasyonu akut enfeksiyon tanısını koyar. İyileşmeye serum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normalleşmesi, HBV DNA'nın kaybolması,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serokonversiyonuna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ardından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serokonversiyonuna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IgM'den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HBc'ye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geçiş eşlik eder. Bu nedenle önceki HBV enfeksiyonu,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karakterize edilir.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(Sağ panel) Kronik enfeksiyon,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(değişken bir süre boyunca),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HBV DNA'nın dolaşımda kalıcılığı ile karakterize edilir;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görülmez (hastaların yaklaşık %20'sinde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HBs'in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nötrleştirici olmayan bir formu tespit edilebilir). Akut enfeksiyondan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aydan uzun süre devam etmesi, kronik enfeksiyonun göstergesi olarak kabul edilir.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229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Easl</a:t>
            </a:r>
            <a:r>
              <a:rPr lang="tr-TR" dirty="0" smtClean="0"/>
              <a:t> Avrupa </a:t>
            </a:r>
            <a:r>
              <a:rPr lang="tr-TR" dirty="0" err="1" smtClean="0"/>
              <a:t>kc</a:t>
            </a:r>
            <a:r>
              <a:rPr lang="tr-TR" dirty="0" smtClean="0"/>
              <a:t> araştırma</a:t>
            </a:r>
            <a:r>
              <a:rPr lang="tr-TR" baseline="0" dirty="0" smtClean="0"/>
              <a:t> derneği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715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¶ Sağlıklı yetişkinlerde ALT için normalin üst sınırlarının erkeklerde 29 ila 33 ünite/L, kadınlarda ise 19 ila 25 ünite/L olduğu bildirilmektedir. Bebeklik döneminden sonra sağlıklı çocuklar için normalin üst sınırları sırasıyla erkek ve kız çocuklar için 25 ila 38 ünite/L ve 22 ila 31 ünite/L'dir.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toleranslı kronik hepatit B hastalarında, karaciğer biyopsisi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invaziv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olmayan testler,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fibrozis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olmadığını ve minimal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inflamasyonu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gösterir. Bu,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edinilen HBV enfeksiyonu olan hastalarda görülen başlangıç ​​aşamasıdır.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◊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kronik hepatit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hastalarda, karaciğer biyopsisi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noninvaziv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testler,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fibrozlu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fibrozissiz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orta veya şiddetli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nekroinflamasyonla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birlikte kronik hepatiti gösterir.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pozitif olan hastalarda,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kronik hepatit B (aynı zamanda temizlenme aşaması olarak da bilinir) 10 ila 20 yıl sürebilir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kaybıyla ilişkili olabilir.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negatif olan hastalarda,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aktif kronik hepatit B,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reaktivasyonla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ilişkilidir ve aynı zamanda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-negatif kronik hepatit B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-negatif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replikatif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faz olarak da adlandırılır.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Aktif olmayan kronik hepatit B hastaları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negatiftir. Bu tür hastalarda, karaciğer biyopsisi anlamlı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nekroenflamasyonun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olmadığını doğrular, ancak biyopsi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invazif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olmayan testler değişken düzeylerde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fibrozis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gösterir. Bu aşama aynı zamanda kopyalanmayan veya taşıyıcı aşama olarak da anılır.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704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Antikor yanıtı (anti-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niceliksel veya niteliksel olarak ölçülebilir. Koruyucu antikor yanıtı niceliksel olarak 10 veya daha fazla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miliuluslararası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birim (≥10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veya niteliksel olarak pozitif olarak rapor edilir. Sonuçların anlamlı olması için aşılama sonrası testler üçüncü aşı dozundan bir ila iki ay sonra tamamlanmalıdır.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¶ Dört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yorum:Akut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HBV enfeksiyonundan iyileşiyor olabilir.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 önce enfeksiyon geçirmiş olabilir ve test, serumdaki çok düşük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seviyesini tespit edecek kadar hassas olmayabilir.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Yanlış pozitif anti-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HBc'ye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duyarlı olabilir.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Serumda tespit edilemeyecek düzeyde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mevcut olabilir ve kişi aslında kronik olarak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enfekte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435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842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Türkiye HBV açısından orta endemik bir ülkedir, bu nedenle herkesin HBV açısından taranması uygun olacaktır. Bununla birlikte aşağıda tanımlanan grupların yüksek risk taşımaları nedeniyle öncelikli olarak taranması önerilir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637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 smtClean="0"/>
              <a:t>Anne HBV enfeksiyonu açısından yüksek risk altındaysa (</a:t>
            </a:r>
            <a:r>
              <a:rPr lang="tr-TR" dirty="0" err="1" smtClean="0"/>
              <a:t>örn</a:t>
            </a:r>
            <a:r>
              <a:rPr lang="tr-TR" dirty="0" smtClean="0"/>
              <a:t>. enjeksiyon yoluyla uyuşturucu kullanıyorsa, cinsel partneri veya ev içi temaslısında kronik HBV varsa) anti-</a:t>
            </a:r>
            <a:r>
              <a:rPr lang="tr-TR" dirty="0" err="1" smtClean="0"/>
              <a:t>HBs</a:t>
            </a:r>
            <a:r>
              <a:rPr lang="tr-TR" dirty="0" smtClean="0"/>
              <a:t> ve anti-</a:t>
            </a:r>
            <a:r>
              <a:rPr lang="tr-TR" dirty="0" err="1" smtClean="0"/>
              <a:t>HBc'yi</a:t>
            </a:r>
            <a:r>
              <a:rPr lang="tr-TR" dirty="0" smtClean="0"/>
              <a:t> kontrol edin. Daha önce HBV enfeksiyonu geçirdiğine dair kanıt bulunmayan (yani </a:t>
            </a:r>
            <a:r>
              <a:rPr lang="tr-TR" dirty="0" err="1" smtClean="0"/>
              <a:t>HBsAg</a:t>
            </a:r>
            <a:r>
              <a:rPr lang="tr-TR" dirty="0" smtClean="0"/>
              <a:t>, anti-</a:t>
            </a:r>
            <a:r>
              <a:rPr lang="tr-TR" dirty="0" err="1" smtClean="0"/>
              <a:t>HBs</a:t>
            </a:r>
            <a:r>
              <a:rPr lang="tr-TR" dirty="0" smtClean="0"/>
              <a:t> ve anti-</a:t>
            </a:r>
            <a:r>
              <a:rPr lang="tr-TR" dirty="0" err="1" smtClean="0"/>
              <a:t>HBc</a:t>
            </a:r>
            <a:r>
              <a:rPr lang="tr-TR" dirty="0" smtClean="0"/>
              <a:t> negatif olan) anneler aşılanmalıdır. Ayrıca, bu kadınlar gebeliğin geç dönemlerinde (yaklaşık 28. haftada) </a:t>
            </a:r>
            <a:r>
              <a:rPr lang="tr-TR" dirty="0" err="1" smtClean="0"/>
              <a:t>HBsAg'yi</a:t>
            </a:r>
            <a:r>
              <a:rPr lang="tr-TR" dirty="0" smtClean="0"/>
              <a:t> tekrarlatmalıdır.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 smtClean="0"/>
              <a:t>¶ Yüksek HBV DNA'sı (&gt;200.000 </a:t>
            </a:r>
            <a:r>
              <a:rPr lang="tr-TR" dirty="0" err="1" smtClean="0"/>
              <a:t>int</a:t>
            </a:r>
            <a:r>
              <a:rPr lang="tr-TR" dirty="0" smtClean="0"/>
              <a:t>. ünite/</a:t>
            </a:r>
            <a:r>
              <a:rPr lang="tr-TR" dirty="0" err="1" smtClean="0"/>
              <a:t>mL</a:t>
            </a:r>
            <a:r>
              <a:rPr lang="tr-TR" dirty="0" smtClean="0"/>
              <a:t>), yüksek </a:t>
            </a:r>
            <a:r>
              <a:rPr lang="tr-TR" dirty="0" err="1" smtClean="0"/>
              <a:t>aminotransferaz</a:t>
            </a:r>
            <a:r>
              <a:rPr lang="tr-TR" dirty="0" smtClean="0"/>
              <a:t> seviyeleri ve/veya pozitif </a:t>
            </a:r>
            <a:r>
              <a:rPr lang="tr-TR" dirty="0" err="1" smtClean="0"/>
              <a:t>HBeAg'si</a:t>
            </a:r>
            <a:r>
              <a:rPr lang="tr-TR" dirty="0" smtClean="0"/>
              <a:t> olan kadınlar, </a:t>
            </a:r>
            <a:r>
              <a:rPr lang="tr-TR" dirty="0" err="1" smtClean="0"/>
              <a:t>antiviral</a:t>
            </a:r>
            <a:r>
              <a:rPr lang="tr-TR" dirty="0" smtClean="0"/>
              <a:t> ilaçların erken başlatılmasının gerekli olup olmadığını görmek için bir </a:t>
            </a:r>
            <a:r>
              <a:rPr lang="tr-TR" dirty="0" err="1" smtClean="0"/>
              <a:t>hepatoloğa</a:t>
            </a:r>
            <a:r>
              <a:rPr lang="tr-TR" dirty="0" smtClean="0"/>
              <a:t> yönlendirilmelidir.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Δ 28 </a:t>
            </a:r>
            <a:r>
              <a:rPr lang="tr-TR" dirty="0" smtClean="0"/>
              <a:t>ila 30. gebelik haftasında başlayın. Diğer </a:t>
            </a:r>
            <a:r>
              <a:rPr lang="tr-TR" dirty="0" err="1" smtClean="0"/>
              <a:t>antiviral</a:t>
            </a:r>
            <a:r>
              <a:rPr lang="tr-TR" dirty="0" smtClean="0"/>
              <a:t> ajanlar yerine </a:t>
            </a:r>
            <a:r>
              <a:rPr lang="tr-TR" dirty="0" err="1" smtClean="0"/>
              <a:t>tenofovir</a:t>
            </a:r>
            <a:r>
              <a:rPr lang="tr-TR" dirty="0" smtClean="0"/>
              <a:t> </a:t>
            </a:r>
            <a:r>
              <a:rPr lang="tr-TR" dirty="0" err="1" smtClean="0"/>
              <a:t>disoproksil</a:t>
            </a:r>
            <a:r>
              <a:rPr lang="tr-TR" dirty="0" smtClean="0"/>
              <a:t> </a:t>
            </a:r>
            <a:r>
              <a:rPr lang="tr-TR" dirty="0" err="1" smtClean="0"/>
              <a:t>fumaratı</a:t>
            </a:r>
            <a:r>
              <a:rPr lang="tr-TR" dirty="0" smtClean="0"/>
              <a:t> tercih ediyoruz. Tedaviyle ilgili daha ayrıntılı bir tartışma için Hepatit B ve gebelik konusuna bakın.◊ Doğumdan sonra </a:t>
            </a:r>
            <a:r>
              <a:rPr lang="tr-TR" dirty="0" err="1" smtClean="0"/>
              <a:t>antiviral</a:t>
            </a:r>
            <a:r>
              <a:rPr lang="tr-TR" dirty="0" smtClean="0"/>
              <a:t> tedaviye devam edenler için emzirmenin artıları ve eksileri anneyle görüşülmelidir. </a:t>
            </a:r>
            <a:r>
              <a:rPr lang="tr-TR" dirty="0" err="1" smtClean="0"/>
              <a:t>Translated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www.DeepL.com/Translator (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version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844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003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193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Kronik hep c enfeksiyonu açısından incelenmesi gereken gruplar </a:t>
            </a:r>
          </a:p>
          <a:p>
            <a:r>
              <a:rPr lang="tr-TR" dirty="0"/>
              <a:t>Tarama anti HCV bakılarak yapılır, anti </a:t>
            </a:r>
            <a:r>
              <a:rPr lang="tr-TR" dirty="0" err="1"/>
              <a:t>hcv</a:t>
            </a:r>
            <a:r>
              <a:rPr lang="tr-TR" dirty="0"/>
              <a:t> pozitif saptanan durumda HCV RNA bakılmalıdır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15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780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tr-TR" dirty="0" err="1" smtClean="0"/>
              <a:t>türkiye</a:t>
            </a:r>
            <a:r>
              <a:rPr lang="tr-TR" dirty="0" smtClean="0"/>
              <a:t> hepatit tanı ve tedavi kılavuzu 2023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906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HDV, sadece </a:t>
            </a:r>
            <a:r>
              <a:rPr lang="tr-TR" sz="1200" dirty="0" err="1" smtClean="0"/>
              <a:t>HBsAg</a:t>
            </a:r>
            <a:r>
              <a:rPr lang="tr-TR" sz="1200" dirty="0" smtClean="0"/>
              <a:t> (+) bireylerde hastalık yapar.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366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Akut HBV/HDV enfeksiyonuna verilen tipik </a:t>
            </a:r>
            <a:r>
              <a:rPr lang="tr-TR" dirty="0" err="1" smtClean="0"/>
              <a:t>serolojik</a:t>
            </a:r>
            <a:r>
              <a:rPr lang="tr-TR" dirty="0" smtClean="0"/>
              <a:t> yanıtın şematik gösterimi. Hastalar </a:t>
            </a:r>
            <a:r>
              <a:rPr lang="tr-TR" dirty="0" err="1" smtClean="0"/>
              <a:t>HBsAg</a:t>
            </a:r>
            <a:r>
              <a:rPr lang="tr-TR" dirty="0" smtClean="0"/>
              <a:t> için pozitif olmalı ve yüksek </a:t>
            </a:r>
            <a:r>
              <a:rPr lang="tr-TR" dirty="0" err="1" smtClean="0"/>
              <a:t>titrede</a:t>
            </a:r>
            <a:r>
              <a:rPr lang="tr-TR" dirty="0" smtClean="0"/>
              <a:t> </a:t>
            </a:r>
            <a:r>
              <a:rPr lang="tr-TR" dirty="0" err="1" smtClean="0"/>
              <a:t>IgM</a:t>
            </a:r>
            <a:r>
              <a:rPr lang="tr-TR" dirty="0" smtClean="0"/>
              <a:t> anti-</a:t>
            </a:r>
            <a:r>
              <a:rPr lang="tr-TR" dirty="0" err="1" smtClean="0"/>
              <a:t>HBc'ye</a:t>
            </a:r>
            <a:r>
              <a:rPr lang="tr-TR" dirty="0" smtClean="0"/>
              <a:t> sahip olmalıdır; serum </a:t>
            </a:r>
            <a:r>
              <a:rPr lang="tr-TR" dirty="0" err="1" smtClean="0"/>
              <a:t>HDAg</a:t>
            </a:r>
            <a:r>
              <a:rPr lang="tr-TR" dirty="0" smtClean="0"/>
              <a:t> ve/veya HDV RNA genellikle başvuru sırasında pozitiftir.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852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Kronik HBV taşıyıcısında akut HDV </a:t>
            </a:r>
            <a:r>
              <a:rPr lang="tr-TR" dirty="0" err="1" smtClean="0"/>
              <a:t>süperenfeksiyonuna</a:t>
            </a:r>
            <a:r>
              <a:rPr lang="tr-TR" dirty="0" smtClean="0"/>
              <a:t> verilen </a:t>
            </a:r>
            <a:r>
              <a:rPr lang="tr-TR" dirty="0" err="1" smtClean="0"/>
              <a:t>serolojik</a:t>
            </a:r>
            <a:r>
              <a:rPr lang="tr-TR" dirty="0" smtClean="0"/>
              <a:t> yanıt, akut HBV/HDV </a:t>
            </a:r>
            <a:r>
              <a:rPr lang="tr-TR" dirty="0" err="1" smtClean="0"/>
              <a:t>koenfeksiyonundan</a:t>
            </a:r>
            <a:r>
              <a:rPr lang="tr-TR" dirty="0" smtClean="0"/>
              <a:t> ayırt edilmelidir. </a:t>
            </a:r>
            <a:r>
              <a:rPr lang="tr-TR" dirty="0" err="1" smtClean="0"/>
              <a:t>HBsAg</a:t>
            </a:r>
            <a:r>
              <a:rPr lang="tr-TR" dirty="0" smtClean="0"/>
              <a:t> her iki durumda da mevcuttur, ancak akut HDV </a:t>
            </a:r>
            <a:r>
              <a:rPr lang="tr-TR" dirty="0" err="1" smtClean="0"/>
              <a:t>süperenfeksiyonunda</a:t>
            </a:r>
            <a:r>
              <a:rPr lang="tr-TR" dirty="0" smtClean="0"/>
              <a:t> </a:t>
            </a:r>
            <a:r>
              <a:rPr lang="tr-TR" dirty="0" err="1" smtClean="0"/>
              <a:t>IgM</a:t>
            </a:r>
            <a:r>
              <a:rPr lang="tr-TR" dirty="0" smtClean="0"/>
              <a:t> anti-</a:t>
            </a:r>
            <a:r>
              <a:rPr lang="tr-TR" dirty="0" err="1" smtClean="0"/>
              <a:t>HBc</a:t>
            </a:r>
            <a:r>
              <a:rPr lang="tr-TR" dirty="0" smtClean="0"/>
              <a:t> negatif olmalıdır. HDV </a:t>
            </a:r>
            <a:r>
              <a:rPr lang="tr-TR" dirty="0" err="1" smtClean="0"/>
              <a:t>süperenfeksiyonu</a:t>
            </a:r>
            <a:r>
              <a:rPr lang="tr-TR" dirty="0" smtClean="0"/>
              <a:t> HBV </a:t>
            </a:r>
            <a:r>
              <a:rPr lang="tr-TR" dirty="0" err="1" smtClean="0"/>
              <a:t>replikasyonunun</a:t>
            </a:r>
            <a:r>
              <a:rPr lang="tr-TR" dirty="0" smtClean="0"/>
              <a:t> geçici olarak baskılanmasına neden olarak çok düşük ve nadiren tespit edilemeyen </a:t>
            </a:r>
            <a:r>
              <a:rPr lang="tr-TR" dirty="0" err="1" smtClean="0"/>
              <a:t>HBsAg</a:t>
            </a:r>
            <a:r>
              <a:rPr lang="tr-TR" dirty="0" smtClean="0"/>
              <a:t> seviyelerine yol açabileceğinden tanı daha da zorlaşır. Akut HBV/HDV </a:t>
            </a:r>
            <a:r>
              <a:rPr lang="tr-TR" dirty="0" err="1" smtClean="0"/>
              <a:t>koenfeksiyonu</a:t>
            </a:r>
            <a:r>
              <a:rPr lang="tr-TR" dirty="0" smtClean="0"/>
              <a:t> olan hastalarda olduğu gibi, akut HDV </a:t>
            </a:r>
            <a:r>
              <a:rPr lang="tr-TR" dirty="0" err="1" smtClean="0"/>
              <a:t>süperenfeksiyonu</a:t>
            </a:r>
            <a:r>
              <a:rPr lang="tr-TR" dirty="0" smtClean="0"/>
              <a:t> olan hastalarda da başvuru sırasında serumda </a:t>
            </a:r>
            <a:r>
              <a:rPr lang="tr-TR" dirty="0" err="1" smtClean="0"/>
              <a:t>HDAg</a:t>
            </a:r>
            <a:r>
              <a:rPr lang="tr-TR" dirty="0" smtClean="0"/>
              <a:t> ve/veya HDV RNA genellikle pozitiftir. Bununla birlikte, akut </a:t>
            </a:r>
            <a:r>
              <a:rPr lang="tr-TR" dirty="0" err="1" smtClean="0"/>
              <a:t>koenfeksiyonun</a:t>
            </a:r>
            <a:r>
              <a:rPr lang="tr-TR" dirty="0" smtClean="0"/>
              <a:t> aksine, akut HDV </a:t>
            </a:r>
            <a:r>
              <a:rPr lang="tr-TR" dirty="0" err="1" smtClean="0"/>
              <a:t>süperenfeksiyonu</a:t>
            </a:r>
            <a:r>
              <a:rPr lang="tr-TR" dirty="0" smtClean="0"/>
              <a:t> serumda HDV RNA'nın kalıcı olarak saptanması ve hızla artan anti-HDV </a:t>
            </a:r>
            <a:r>
              <a:rPr lang="tr-TR" dirty="0" err="1" smtClean="0"/>
              <a:t>titreleri</a:t>
            </a:r>
            <a:r>
              <a:rPr lang="tr-TR" dirty="0" smtClean="0"/>
              <a:t> (total ve </a:t>
            </a:r>
            <a:r>
              <a:rPr lang="tr-TR" dirty="0" err="1" smtClean="0"/>
              <a:t>IgM</a:t>
            </a:r>
            <a:r>
              <a:rPr lang="tr-TR" dirty="0" smtClean="0"/>
              <a:t>) ile karakterizedir.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60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Delta hepatiti için aşı bulunmamaktadır. </a:t>
            </a:r>
          </a:p>
          <a:p>
            <a:pPr marL="0" indent="0">
              <a:buNone/>
            </a:pPr>
            <a:endParaRPr lang="tr-TR" sz="1200" dirty="0" smtClean="0"/>
          </a:p>
          <a:p>
            <a:r>
              <a:rPr lang="tr-TR" sz="1200" dirty="0" smtClean="0"/>
              <a:t>HBV aşısı, hepatit B ve delta enfeksiyonuna karşı korunma sağlar.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68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---- </a:t>
            </a:r>
            <a:r>
              <a:rPr lang="tr-TR" dirty="0" err="1"/>
              <a:t>fekal</a:t>
            </a:r>
            <a:r>
              <a:rPr lang="tr-TR" dirty="0"/>
              <a:t> oral yolla bulaş; kişiden kişiye temas yoluyla veya </a:t>
            </a:r>
            <a:r>
              <a:rPr lang="tr-TR" dirty="0" err="1"/>
              <a:t>kontamine</a:t>
            </a:r>
            <a:r>
              <a:rPr lang="tr-TR" dirty="0"/>
              <a:t> su ve gıdaların tüketimi ile bulaşabilir.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98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Hepatit A virüsü ile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olmuş bireyler,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inkübasyon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periyodu süresince ve sarılığın ortaya çıkmasından sonraki 1 hafta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boyunca virüsü bulaştırabilirler.</a:t>
            </a: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HAV karaciğerde bölünür ve sarılık oluşmadan önceki 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2-3 haftalık dönem ile sarılık sonrası 1 haftalık dönemde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dışkıda yüksek konsantrasyonlarda bulunur</a:t>
            </a:r>
            <a:endParaRPr lang="tr-TR" dirty="0" smtClean="0"/>
          </a:p>
          <a:p>
            <a:r>
              <a:rPr lang="tr-TR" dirty="0" smtClean="0"/>
              <a:t>Sarılığın </a:t>
            </a:r>
            <a:r>
              <a:rPr lang="tr-TR" dirty="0"/>
              <a:t>oluşmaya başlamasıyla, başlangıç semptomları kaybolur. Ve sarılık 2 hafta içerisinde </a:t>
            </a:r>
            <a:r>
              <a:rPr lang="tr-TR" dirty="0" err="1"/>
              <a:t>peak</a:t>
            </a:r>
            <a:r>
              <a:rPr lang="tr-TR" dirty="0"/>
              <a:t> yapar.</a:t>
            </a:r>
          </a:p>
          <a:p>
            <a:r>
              <a:rPr lang="tr-TR" dirty="0"/>
              <a:t>Aksayan </a:t>
            </a:r>
            <a:r>
              <a:rPr lang="tr-TR" dirty="0" err="1"/>
              <a:t>bilirubin</a:t>
            </a:r>
            <a:r>
              <a:rPr lang="tr-TR" dirty="0"/>
              <a:t> metabolizmasına bağlı olarak, safraya salınan </a:t>
            </a:r>
            <a:r>
              <a:rPr lang="tr-TR" dirty="0" err="1"/>
              <a:t>konjuge</a:t>
            </a:r>
            <a:r>
              <a:rPr lang="tr-TR" dirty="0"/>
              <a:t> </a:t>
            </a:r>
            <a:r>
              <a:rPr lang="tr-TR" dirty="0" err="1"/>
              <a:t>bilirubin</a:t>
            </a:r>
            <a:r>
              <a:rPr lang="tr-TR" dirty="0"/>
              <a:t> ve </a:t>
            </a:r>
            <a:r>
              <a:rPr lang="tr-TR" dirty="0" err="1"/>
              <a:t>barsakta</a:t>
            </a:r>
            <a:r>
              <a:rPr lang="tr-TR" dirty="0"/>
              <a:t> </a:t>
            </a:r>
            <a:r>
              <a:rPr lang="tr-TR" dirty="0" err="1"/>
              <a:t>sterkobilin</a:t>
            </a:r>
            <a:r>
              <a:rPr lang="tr-TR" dirty="0"/>
              <a:t> üretimi aksadı. </a:t>
            </a:r>
            <a:r>
              <a:rPr lang="tr-TR" dirty="0" err="1"/>
              <a:t>Hiperbilirubinemi</a:t>
            </a:r>
            <a:r>
              <a:rPr lang="tr-TR" dirty="0"/>
              <a:t> tablosu sebebiyle idrarla atılım arttı ve kanda </a:t>
            </a:r>
            <a:r>
              <a:rPr lang="tr-TR" dirty="0" err="1"/>
              <a:t>bilirubin</a:t>
            </a:r>
            <a:r>
              <a:rPr lang="tr-TR" dirty="0"/>
              <a:t> artışına bağlı sarılık oluştu.</a:t>
            </a:r>
          </a:p>
          <a:p>
            <a:r>
              <a:rPr lang="tr-TR" dirty="0"/>
              <a:t>Yetişkinlerde sarılık oluşması için </a:t>
            </a:r>
            <a:r>
              <a:rPr lang="tr-TR" dirty="0" err="1"/>
              <a:t>bilirubin</a:t>
            </a:r>
            <a:r>
              <a:rPr lang="tr-TR" dirty="0"/>
              <a:t> seviyesinin 2,5-3 mg/ dl, </a:t>
            </a:r>
            <a:r>
              <a:rPr lang="tr-TR" dirty="0" err="1"/>
              <a:t>yenidoğanlarda</a:t>
            </a:r>
            <a:r>
              <a:rPr lang="tr-TR" dirty="0"/>
              <a:t> ise 5 mg/dl üzerine çıkması lazım.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05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Anti hav </a:t>
            </a:r>
            <a:r>
              <a:rPr lang="tr-TR" dirty="0" err="1" smtClean="0"/>
              <a:t>igm</a:t>
            </a:r>
            <a:r>
              <a:rPr lang="tr-TR" dirty="0" smtClean="0"/>
              <a:t>: semptomların başlaması ile tespit edilebilir düzeye gelir, hastalığın akut fazında </a:t>
            </a:r>
            <a:r>
              <a:rPr lang="tr-TR" dirty="0" err="1" smtClean="0"/>
              <a:t>peak</a:t>
            </a:r>
            <a:r>
              <a:rPr lang="tr-TR" dirty="0" smtClean="0"/>
              <a:t> yapar ve 3-6 ay kadar pozitif kalır. Pozitifliği bize </a:t>
            </a:r>
            <a:r>
              <a:rPr lang="tr-TR" dirty="0" err="1" smtClean="0"/>
              <a:t>asemptomatik</a:t>
            </a:r>
            <a:r>
              <a:rPr lang="tr-TR" dirty="0" smtClean="0"/>
              <a:t> hastalığı veya geçirilmiş enfeksiyonu gösterir.</a:t>
            </a:r>
          </a:p>
          <a:p>
            <a:r>
              <a:rPr lang="tr-TR" dirty="0" smtClean="0"/>
              <a:t>Anti hav </a:t>
            </a:r>
            <a:r>
              <a:rPr lang="tr-TR" dirty="0" err="1" smtClean="0"/>
              <a:t>igg</a:t>
            </a:r>
            <a:r>
              <a:rPr lang="tr-TR" dirty="0" smtClean="0"/>
              <a:t>: yaşam boyu kalır. Geçirilmiş </a:t>
            </a:r>
            <a:r>
              <a:rPr lang="tr-TR" dirty="0" err="1" smtClean="0"/>
              <a:t>enf</a:t>
            </a:r>
            <a:r>
              <a:rPr lang="tr-TR" dirty="0" smtClean="0"/>
              <a:t> veya aşıyı gösterir.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03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Anti hav </a:t>
            </a:r>
            <a:r>
              <a:rPr lang="tr-TR" dirty="0" err="1" smtClean="0"/>
              <a:t>igm</a:t>
            </a:r>
            <a:r>
              <a:rPr lang="tr-TR" dirty="0" smtClean="0"/>
              <a:t>: semptomların başlaması ile tespit edilebilir düzeye gelir, hastalığın akut fazında </a:t>
            </a:r>
            <a:r>
              <a:rPr lang="tr-TR" dirty="0" err="1" smtClean="0"/>
              <a:t>peak</a:t>
            </a:r>
            <a:r>
              <a:rPr lang="tr-TR" dirty="0" smtClean="0"/>
              <a:t> yapar ve 3-6 ay kadar pozitif kalır. Pozitifliği bize </a:t>
            </a:r>
            <a:r>
              <a:rPr lang="tr-TR" dirty="0" err="1" smtClean="0"/>
              <a:t>asemptomatik</a:t>
            </a:r>
            <a:r>
              <a:rPr lang="tr-TR" dirty="0" smtClean="0"/>
              <a:t> hastalığı veya geçirilmiş enfeksiyonu gösterir.</a:t>
            </a:r>
          </a:p>
          <a:p>
            <a:r>
              <a:rPr lang="tr-TR" dirty="0" smtClean="0"/>
              <a:t>Anti hav </a:t>
            </a:r>
            <a:r>
              <a:rPr lang="tr-TR" dirty="0" err="1" smtClean="0"/>
              <a:t>igg</a:t>
            </a:r>
            <a:r>
              <a:rPr lang="tr-TR" dirty="0" smtClean="0"/>
              <a:t>: yaşam boyu kalır. Geçirilmiş </a:t>
            </a:r>
            <a:r>
              <a:rPr lang="tr-TR" dirty="0" err="1" smtClean="0"/>
              <a:t>enf</a:t>
            </a:r>
            <a:r>
              <a:rPr lang="tr-TR" dirty="0" smtClean="0"/>
              <a:t> veya aşıyı gösterir.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218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Hep a aşısı aşı takvimine 2012 yılında girmiştir</a:t>
            </a:r>
            <a:r>
              <a:rPr lang="tr-TR" dirty="0" smtClean="0"/>
              <a:t>.</a:t>
            </a:r>
            <a:r>
              <a:rPr lang="tr-TR" sz="1200" dirty="0" smtClean="0"/>
              <a:t> Hijyenik yaşam, el yıkama ve gıda hijyenine dikkat edilmesi hepatit A’nın </a:t>
            </a:r>
            <a:r>
              <a:rPr lang="tr-TR" sz="1200" dirty="0" err="1" smtClean="0"/>
              <a:t>bulaşını</a:t>
            </a:r>
            <a:r>
              <a:rPr lang="tr-TR" sz="1200" dirty="0" smtClean="0"/>
              <a:t> önlemede önemlidir.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04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Aşılama: </a:t>
            </a:r>
          </a:p>
          <a:p>
            <a:pPr lvl="1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Çocukluk dönemi aşı takviminde HAV aşısı bulunmaktadır. HAV aşısı 18. ve 24. ay olmak üzere 2 doz uygulanır.</a:t>
            </a:r>
          </a:p>
          <a:p>
            <a:pPr lvl="1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Erişkin: </a:t>
            </a:r>
          </a:p>
          <a:p>
            <a:pPr lvl="2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Risk faktörü varsa, 0. ve 6. ay olmak üzere 2 doz aşı uygulanır.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Koruyucu antikor düzeyi 20IU/ml’dir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2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1DE1F17-67CD-47AD-A1D7-8DA944870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C9A7B2CE-73BC-4D51-B848-5AB230CE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4543E9A-F402-4FE2-8750-23B77527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089FCB8-83A5-4488-AECA-BEBAAB46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FED99A0-089C-4DE1-8E76-BEDE6DCA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7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B9FC6EE-853A-40DB-99C9-0EEB302E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07AEC4D7-58CC-4A26-BB8E-369122782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AE621AB-DC7A-4E7A-A4F7-26C55F32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AAF1AAC-54DE-4051-ABEB-4A361EFB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18467F5-77F1-40C0-9770-F19301EE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5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767674BE-5FA2-48C1-9457-E55E13066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76984BB3-6F57-47DA-9EDF-26AD72515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0D70E45-9640-4DA2-8353-CF28FC9E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87B9898-C7D9-4E6E-BFC5-8F316804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AA5A5E3-A7E3-4C1C-A49D-D34D630D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3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4007" y="6408837"/>
            <a:ext cx="4173983" cy="280988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  <a:lvl2pPr marL="274320" indent="0">
              <a:buFontTx/>
              <a:buNone/>
              <a:defRPr sz="1000"/>
            </a:lvl2pPr>
            <a:lvl3pPr marL="548640" indent="0">
              <a:buFontTx/>
              <a:buNone/>
              <a:defRPr sz="1000"/>
            </a:lvl3pPr>
            <a:lvl4pPr marL="777240" indent="0">
              <a:buFontTx/>
              <a:buNone/>
              <a:defRPr sz="1000"/>
            </a:lvl4pPr>
            <a:lvl5pPr marL="100584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62400" y="6408837"/>
            <a:ext cx="4940350" cy="280988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  <a:lvl2pPr marL="274320" indent="0">
              <a:buFontTx/>
              <a:buNone/>
              <a:defRPr sz="1000"/>
            </a:lvl2pPr>
            <a:lvl3pPr marL="548640" indent="0">
              <a:buFontTx/>
              <a:buNone/>
              <a:defRPr sz="1000"/>
            </a:lvl3pPr>
            <a:lvl4pPr marL="777240" indent="0">
              <a:buFontTx/>
              <a:buNone/>
              <a:defRPr sz="1000"/>
            </a:lvl4pPr>
            <a:lvl5pPr marL="100584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9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F9DC0B6-3792-4415-9BF4-6A2D4BD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0AA5A1A-7E36-4392-B5CD-5E0B6E8C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216EAC0-AF95-4B25-AB23-1A17A8FC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E30E0C5-3F5F-4296-8A4A-7CB1A5DC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E6935F7-25CB-4659-B493-7825FDEC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8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A96D806-2725-4E85-AFC0-00F6D311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E961C2F-DD0A-41C9-93F9-EEC382264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CDCF214-576F-40BE-A541-267EA051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2957D09-B3EC-4840-B41D-9EED4097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0F985D1-DBBF-43D1-819C-1056DBC0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1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Copyrights apply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C98540-3ECF-4028-833D-56BD5B61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6E60137-8399-4D2B-8172-F16C86C6A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898538C1-3B33-4267-BDD6-E6E419BC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1F545FE-3282-4C88-BA5B-AB35F0E9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1A020B11-9465-424A-8F11-5F8F93FC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7D80E50-0D84-497B-99D4-8A5F72DA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6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D295886-8BC3-41FF-89AB-BC9C05CB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04ED28F-AAA3-4EF5-B906-20E7E06F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875EC82-9386-4807-9FD9-3CB35CB02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249A620-6DA8-4B81-9CC1-83FDDC765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B64C6565-704D-4390-BE42-55D3AB36C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537DDD8A-2390-455F-AE82-166F482D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2A223CFE-A022-4F36-9AEA-2E02A07F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A6940F01-9A71-4F32-A6F0-A1DD2363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8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08B5AF7-F061-45CC-9CF6-D6067AE0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A2BD9815-2B02-41EA-87E4-982756CB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D64F0941-AAFB-485C-8CCE-6E08FE23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DE9A2649-186D-4505-A664-9BD1E61B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2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3A4E766-BBAE-4B06-B39F-BBECE4E8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7991E6D-B5BA-4F0A-B251-3B6CF672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A8FACE4-285A-4C04-8312-76432022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5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D41A887-ECC4-4A34-B615-B1C093C0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D45FA47-D1EF-4306-9181-6526D301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C81EADB-9EE3-46E7-B5CE-A277A7771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F765292-9A8F-4407-963C-2BDCD365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B28C99B7-4FA8-475D-9584-FBDCABF6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F804253-037D-44ED-BB69-FEF8239D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8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E82EBC6-040D-4888-8D79-91B4DC3F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46FD68AB-3F3C-4367-A5F2-A1A297705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7175FC0-8B7E-432A-8887-CFBE84786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FCC5A1A-AD61-4EAD-9048-43A83975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F058032-4A87-4FF1-AE7C-CAA3C9DD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72CA2F51-F3A5-4D11-9BA1-C87AF498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98E26960-F4A2-4BE6-BD85-C1B8363A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F3AD922-42A7-409F-AD30-EC94D44C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BB47BAB-0A51-429A-A5DB-E55176D65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946182F-05A9-432D-973B-786C77C0C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0398A1A-A5E0-4D65-890B-3D361EA17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9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0D07-9EDD-4A0D-A86B-C0D5ABB7D4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11.06.2024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4FCA-9E1C-42B5-8937-7879DD373E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5BB0B0-7D0B-4081-AF17-E1518D1D82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Copyrights apply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F6622-C519-4C69-9716-EA6F1F6EF4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0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hepatitis-b-virus-screening-and-diagnosis/contributors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C4395474-E26C-4F48-A5A2-79A2A9712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30" name="Picture 6" descr="Hep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A73FD86-15B7-4F5A-8198-D2B58BB6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8924" y="5867400"/>
            <a:ext cx="6858000" cy="838199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VİRAL HEPATİTLER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49708D90-3443-4BF5-B363-4F0236EA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6034084"/>
            <a:ext cx="3886200" cy="1082677"/>
          </a:xfrm>
        </p:spPr>
        <p:txBody>
          <a:bodyPr/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KTÜ Aile Hekimliği Anabilim Dalı</a:t>
            </a:r>
          </a:p>
          <a:p>
            <a:pPr algn="ctr"/>
            <a:r>
              <a:rPr lang="tr-TR" sz="2000" dirty="0" err="1">
                <a:solidFill>
                  <a:schemeClr val="bg1"/>
                </a:solidFill>
              </a:rPr>
              <a:t>Araş</a:t>
            </a:r>
            <a:r>
              <a:rPr lang="tr-TR" sz="2000" dirty="0">
                <a:solidFill>
                  <a:schemeClr val="bg1"/>
                </a:solidFill>
              </a:rPr>
              <a:t>. Gör. Dr. </a:t>
            </a:r>
            <a:r>
              <a:rPr lang="tr-TR" sz="2000" dirty="0" smtClean="0">
                <a:solidFill>
                  <a:schemeClr val="bg1"/>
                </a:solidFill>
              </a:rPr>
              <a:t>Murat </a:t>
            </a:r>
            <a:r>
              <a:rPr lang="tr-TR" sz="2000" dirty="0" err="1" smtClean="0">
                <a:solidFill>
                  <a:schemeClr val="bg1"/>
                </a:solidFill>
              </a:rPr>
              <a:t>Çontar</a:t>
            </a:r>
            <a:endParaRPr lang="tr-TR" sz="2000" dirty="0" smtClean="0">
              <a:solidFill>
                <a:schemeClr val="bg1"/>
              </a:solidFill>
            </a:endParaRPr>
          </a:p>
          <a:p>
            <a:pPr algn="ctr"/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90689"/>
            <a:ext cx="7372350" cy="5167311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Picornaviridae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ailesinden bir RNA virüsüdür.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Genellikle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fekal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-oral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yolla bulaşır.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Virüsün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inkübasyon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süresi ortalama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 haftadır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Genellikle kendini sınırlayan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kronikleşmeyen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hepatit tablosu yapar.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seyir nadirdir(%0.1).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04C9B395-7032-40D5-B46D-1479A8777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068"/>
            <a:ext cx="2752725" cy="15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447800"/>
            <a:ext cx="4400550" cy="47291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Çocuklar genellikle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geçirirler.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Erişkinlerde ise daha ağır seyreder.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Mortalitesi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%0.1)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Enfeksiyonu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yaşından sonra geçirmek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altta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yatan bir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karaciğer hastalığının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olması önemli risk faktörleridir.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Siroz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hepatosellüler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karsinom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(HCC) ile ilişkisi yoktur.</a:t>
            </a:r>
          </a:p>
          <a:p>
            <a:pPr marL="0" indent="0" algn="just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Yaşlı/Hasta Bakımı – EvdekiBakici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40277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Klinik seyir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İlk olarak ateş, halsizlik, iştahsızlık, bulantı, kusma, karın ağrısı görülür.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Yaklaşık 1 hafta içerisinde,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akolik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gaita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çay rengi idrar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oluşmaya başlar. Ardından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sarılık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kaşıntı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oluşur.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Fizik muayenede sağ üst kadran hassasiyeti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hepatomegali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tespit edilebilir.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EE4B526A-9545-464D-BC43-9818AF7E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4921249"/>
            <a:ext cx="3124200" cy="180022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027E8625-A105-4722-9C41-A62E17141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057773"/>
            <a:ext cx="2647950" cy="14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0794" y="1524001"/>
            <a:ext cx="7886700" cy="47244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Gebelikte geçirilen akut hepatit A enfeksiyonunun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preterm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doğum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gestasyonel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komplikasyon riskini arttırdığı görülmüştür.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geçiş bildirilmemiştir.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FED46811-FD89-4A67-B015-B2B6B4417060}"/>
              </a:ext>
            </a:extLst>
          </p:cNvPr>
          <p:cNvSpPr txBox="1"/>
          <p:nvPr/>
        </p:nvSpPr>
        <p:spPr>
          <a:xfrm>
            <a:off x="533400" y="6096000"/>
            <a:ext cx="520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Lai</a:t>
            </a:r>
            <a:r>
              <a:rPr lang="tr-TR" sz="1200" dirty="0"/>
              <a:t>, M., &amp; </a:t>
            </a:r>
            <a:r>
              <a:rPr lang="tr-TR" sz="1200" dirty="0" err="1"/>
              <a:t>Chopra</a:t>
            </a:r>
            <a:r>
              <a:rPr lang="tr-TR" sz="1200" dirty="0"/>
              <a:t>, S. </a:t>
            </a:r>
            <a:r>
              <a:rPr lang="tr-TR" sz="1200" dirty="0" err="1"/>
              <a:t>Hepatitis</a:t>
            </a:r>
            <a:r>
              <a:rPr lang="tr-TR" sz="1200" dirty="0"/>
              <a:t> A </a:t>
            </a:r>
            <a:r>
              <a:rPr lang="tr-TR" sz="1200" dirty="0" err="1"/>
              <a:t>virus</a:t>
            </a:r>
            <a:r>
              <a:rPr lang="tr-TR" sz="1200" dirty="0"/>
              <a:t> </a:t>
            </a:r>
            <a:r>
              <a:rPr lang="tr-TR" sz="1200" dirty="0" err="1"/>
              <a:t>infection</a:t>
            </a:r>
            <a:r>
              <a:rPr lang="tr-TR" sz="1200" dirty="0"/>
              <a:t> in </a:t>
            </a:r>
            <a:r>
              <a:rPr lang="tr-TR" sz="1200" dirty="0" err="1"/>
              <a:t>adults</a:t>
            </a:r>
            <a:r>
              <a:rPr lang="tr-TR" sz="1200" dirty="0"/>
              <a:t>: </a:t>
            </a:r>
            <a:r>
              <a:rPr lang="tr-TR" sz="1200" dirty="0" err="1"/>
              <a:t>Epidemiology</a:t>
            </a:r>
            <a:r>
              <a:rPr lang="tr-TR" sz="1200" dirty="0"/>
              <a:t>, </a:t>
            </a:r>
            <a:r>
              <a:rPr lang="tr-TR" sz="1200" dirty="0" err="1"/>
              <a:t>clinical</a:t>
            </a:r>
            <a:r>
              <a:rPr lang="tr-TR" sz="1200" dirty="0"/>
              <a:t> </a:t>
            </a:r>
            <a:r>
              <a:rPr lang="tr-TR" sz="1200" dirty="0" err="1"/>
              <a:t>manifestations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diagnosis</a:t>
            </a:r>
            <a:r>
              <a:rPr lang="tr-TR" sz="1200" dirty="0"/>
              <a:t>.</a:t>
            </a:r>
          </a:p>
        </p:txBody>
      </p:sp>
      <p:pic>
        <p:nvPicPr>
          <p:cNvPr id="4100" name="Picture 4" descr="Gebelikte Hangi Testler Yapılmalıdır? - Doç. Dr. Taha Takm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38" y="3167586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596" y="533400"/>
            <a:ext cx="7886700" cy="733805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Tanı ve Tedavi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569" y="1676400"/>
            <a:ext cx="7928754" cy="42106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400" dirty="0"/>
              <a:t>Tanıda Kullanılacak Testler:</a:t>
            </a:r>
          </a:p>
          <a:p>
            <a:pPr marL="1152525" indent="-342900" algn="just">
              <a:buFont typeface="Wingdings" panose="05000000000000000000" pitchFamily="2" charset="2"/>
              <a:buChar char="Ø"/>
            </a:pPr>
            <a:r>
              <a:rPr lang="tr-TR" sz="2400" dirty="0"/>
              <a:t>Karaciğer hasar testleri (AST, ALT), total </a:t>
            </a:r>
            <a:r>
              <a:rPr lang="tr-TR" sz="2400" dirty="0" err="1"/>
              <a:t>bilirubin</a:t>
            </a:r>
            <a:endParaRPr lang="tr-TR" sz="2400" dirty="0"/>
          </a:p>
          <a:p>
            <a:pPr marL="1152525" indent="-342900" algn="just">
              <a:buFont typeface="Wingdings" panose="05000000000000000000" pitchFamily="2" charset="2"/>
              <a:buChar char="Ø"/>
            </a:pPr>
            <a:r>
              <a:rPr lang="tr-TR" sz="2400" dirty="0"/>
              <a:t>Anti-HAV </a:t>
            </a:r>
            <a:r>
              <a:rPr lang="tr-TR" sz="2400" dirty="0" err="1"/>
              <a:t>IgM</a:t>
            </a:r>
            <a:r>
              <a:rPr lang="tr-TR" sz="2400" dirty="0"/>
              <a:t> (Akut hepatit A için spesifik test)</a:t>
            </a:r>
          </a:p>
          <a:p>
            <a:pPr marL="1152525" indent="-342900" algn="just">
              <a:buFont typeface="Wingdings" panose="05000000000000000000" pitchFamily="2" charset="2"/>
              <a:buChar char="Ø"/>
            </a:pPr>
            <a:r>
              <a:rPr lang="tr-TR" sz="2400" dirty="0"/>
              <a:t>Anti-HAV </a:t>
            </a:r>
            <a:r>
              <a:rPr lang="tr-TR" sz="2400" dirty="0" err="1"/>
              <a:t>IgG</a:t>
            </a:r>
            <a:r>
              <a:rPr lang="tr-TR" sz="2400" dirty="0"/>
              <a:t> (Kalıcı bağışıklık göstergesi)</a:t>
            </a:r>
          </a:p>
          <a:p>
            <a:pPr algn="just"/>
            <a:endParaRPr lang="tr-TR" sz="2400" dirty="0"/>
          </a:p>
          <a:p>
            <a:r>
              <a:rPr lang="tr-TR" sz="2400" dirty="0" smtClean="0"/>
              <a:t>Hepatit </a:t>
            </a:r>
            <a:r>
              <a:rPr lang="tr-TR" sz="2400" dirty="0"/>
              <a:t>A'nın spesifik bir tedavisi yoktur. </a:t>
            </a:r>
            <a:endParaRPr lang="tr-TR" sz="2400" dirty="0" smtClean="0"/>
          </a:p>
          <a:p>
            <a:r>
              <a:rPr lang="tr-TR" sz="2400" dirty="0" smtClean="0"/>
              <a:t>Enfeksiyonu </a:t>
            </a:r>
            <a:r>
              <a:rPr lang="tr-TR" sz="2400" dirty="0"/>
              <a:t>takiben semptomların iyileşmesi yavaş olabilir ve birkaç hafta veya ay </a:t>
            </a:r>
            <a:r>
              <a:rPr lang="tr-TR" sz="2400" dirty="0" err="1" smtClean="0"/>
              <a:t>sürebilir.Karaciğeri</a:t>
            </a:r>
            <a:r>
              <a:rPr lang="tr-TR" sz="2400" dirty="0" smtClean="0"/>
              <a:t> </a:t>
            </a:r>
            <a:r>
              <a:rPr lang="tr-TR" sz="2400" dirty="0"/>
              <a:t>olumsuz etkileyebilecek gereksiz ilaçlardan kaçınmak önemlidir.</a:t>
            </a:r>
          </a:p>
          <a:p>
            <a:pPr algn="just"/>
            <a:r>
              <a:rPr lang="tr-TR" sz="2400" dirty="0"/>
              <a:t>Akut karaciğer yetmezliği olmadığında hastaneye yatış gereksizdir. Tedavi kusma ve ishal nedeniyle kaybedilen sıvıların yerine konulması da dahil olmak üzere </a:t>
            </a:r>
            <a:r>
              <a:rPr lang="tr-TR" sz="2400" dirty="0" err="1"/>
              <a:t>semptomatiktir</a:t>
            </a:r>
            <a:r>
              <a:rPr lang="tr-TR" sz="2400" dirty="0"/>
              <a:t>.</a:t>
            </a:r>
          </a:p>
          <a:p>
            <a:pPr algn="just"/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93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86502"/>
            <a:ext cx="6429375" cy="430530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6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828800"/>
            <a:ext cx="8020050" cy="452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Korunma</a:t>
            </a:r>
          </a:p>
          <a:p>
            <a:pPr marL="0" indent="0">
              <a:buNone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/>
              <a:t>HAV enfeksiyonunun esas bulaş yolunun </a:t>
            </a:r>
            <a:r>
              <a:rPr lang="tr-TR" sz="2400" dirty="0" err="1"/>
              <a:t>fekal</a:t>
            </a:r>
            <a:r>
              <a:rPr lang="tr-TR" sz="2400" dirty="0"/>
              <a:t>-oral yol olması nedeniyle virüsün yiyecek, su ve çevreyi </a:t>
            </a:r>
            <a:r>
              <a:rPr lang="tr-TR" sz="2400" dirty="0" err="1"/>
              <a:t>kontamine</a:t>
            </a:r>
            <a:r>
              <a:rPr lang="tr-TR" sz="2400" dirty="0"/>
              <a:t> etmesinin önlenmesi en önemli kontrol yöntemidir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İyi kişisel hijyen ve el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yıkama</a:t>
            </a:r>
          </a:p>
          <a:p>
            <a:pPr algn="just"/>
            <a:r>
              <a:rPr lang="tr-TR" sz="2400" dirty="0" smtClean="0"/>
              <a:t>Hepatit A aşısı</a:t>
            </a:r>
            <a:endParaRPr lang="tr-TR" sz="2400" dirty="0"/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B10BC8F-7C7A-4EBE-A49A-81F3BEE0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15" y="180042"/>
            <a:ext cx="3633835" cy="18773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15" y="4525439"/>
            <a:ext cx="3500485" cy="19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21" y="228600"/>
            <a:ext cx="3692106" cy="99417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+mn-lt"/>
              </a:rPr>
            </a:br>
            <a:r>
              <a:rPr lang="tr-TR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+mn-lt"/>
              </a:rPr>
            </a:br>
            <a:r>
              <a:rPr lang="tr-TR" sz="3200" b="1" dirty="0">
                <a:solidFill>
                  <a:srgbClr val="C00000"/>
                </a:solidFill>
                <a:latin typeface="+mn-lt"/>
              </a:rPr>
              <a:t>Hepatit A Aşısı</a:t>
            </a:r>
            <a:br>
              <a:rPr lang="tr-TR" sz="3200" b="1" dirty="0">
                <a:solidFill>
                  <a:srgbClr val="C00000"/>
                </a:solidFill>
                <a:latin typeface="+mn-lt"/>
              </a:rPr>
            </a:b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73" y="1752600"/>
            <a:ext cx="3607044" cy="45020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800" dirty="0"/>
              <a:t>İnaktif bir aşıdır.</a:t>
            </a:r>
          </a:p>
          <a:p>
            <a:pPr>
              <a:spcBef>
                <a:spcPts val="0"/>
              </a:spcBef>
            </a:pPr>
            <a:r>
              <a:rPr lang="tr-TR" sz="1800" dirty="0"/>
              <a:t>0.5 veya 1 ml (Erişkin doz pediatrik dozun 2 katı şeklinde olduğundan, pediatrik aşının erişkinde çift pediatrik doz olarak 18 yaş ve altında 0,5 ml 19 yaş ve üzerinde 1,0 ml şeklinde uygulanması uygundur).</a:t>
            </a:r>
          </a:p>
          <a:p>
            <a:pPr>
              <a:spcBef>
                <a:spcPts val="0"/>
              </a:spcBef>
            </a:pPr>
            <a:r>
              <a:rPr lang="tr-TR" sz="1800" dirty="0"/>
              <a:t>Deltoid bölgeye kas içi uygulanır.</a:t>
            </a:r>
          </a:p>
          <a:p>
            <a:pPr>
              <a:spcBef>
                <a:spcPts val="0"/>
              </a:spcBef>
            </a:pPr>
            <a:r>
              <a:rPr lang="tr-TR" sz="1800" dirty="0"/>
              <a:t>12 ay altında uygulanması önerilmez. </a:t>
            </a:r>
          </a:p>
          <a:p>
            <a:pPr>
              <a:spcBef>
                <a:spcPts val="0"/>
              </a:spcBef>
            </a:pPr>
            <a:r>
              <a:rPr lang="tr-TR" sz="1800" dirty="0"/>
              <a:t>En az 6 ay ara ile iki doz uygulanmalıdır. </a:t>
            </a:r>
          </a:p>
          <a:p>
            <a:pPr>
              <a:spcBef>
                <a:spcPts val="0"/>
              </a:spcBef>
            </a:pPr>
            <a:r>
              <a:rPr lang="tr-TR" sz="1800" dirty="0"/>
              <a:t>Erişkinde Hep-A aşılaması öncesinde antikor düzeylerinin değerlendirilmesi gereklidir.</a:t>
            </a:r>
          </a:p>
          <a:p>
            <a:pPr>
              <a:spcBef>
                <a:spcPts val="0"/>
              </a:spcBef>
            </a:pPr>
            <a:r>
              <a:rPr lang="tr-TR" sz="1800" dirty="0"/>
              <a:t>+2°C ile + 8°C arasında saklanmalıdır.</a:t>
            </a:r>
          </a:p>
          <a:p>
            <a:pPr>
              <a:spcBef>
                <a:spcPts val="0"/>
              </a:spcBef>
            </a:pPr>
            <a:endParaRPr lang="tr-TR" sz="1800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455057"/>
              </p:ext>
            </p:extLst>
          </p:nvPr>
        </p:nvGraphicFramePr>
        <p:xfrm>
          <a:off x="4270657" y="2095897"/>
          <a:ext cx="4675517" cy="3389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219">
                  <a:extLst>
                    <a:ext uri="{9D8B030D-6E8A-4147-A177-3AD203B41FA5}">
                      <a16:colId xmlns:a16="http://schemas.microsoft.com/office/drawing/2014/main" xmlns="" val="985345603"/>
                    </a:ext>
                  </a:extLst>
                </a:gridCol>
                <a:gridCol w="810298">
                  <a:extLst>
                    <a:ext uri="{9D8B030D-6E8A-4147-A177-3AD203B41FA5}">
                      <a16:colId xmlns:a16="http://schemas.microsoft.com/office/drawing/2014/main" xmlns="" val="105772090"/>
                    </a:ext>
                  </a:extLst>
                </a:gridCol>
              </a:tblGrid>
              <a:tr h="741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Uygulama Şeması*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036046170"/>
                  </a:ext>
                </a:extLst>
              </a:tr>
              <a:tr h="40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Kronik karaciğer hastalığı (</a:t>
                      </a:r>
                      <a:r>
                        <a:rPr lang="tr-TR" sz="1200" dirty="0" err="1">
                          <a:effectLst/>
                        </a:rPr>
                        <a:t>Metabolik</a:t>
                      </a:r>
                      <a:r>
                        <a:rPr lang="tr-TR" sz="1200" dirty="0">
                          <a:effectLst/>
                        </a:rPr>
                        <a:t> hastalığı olanlar dâhil)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doz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093445048"/>
                  </a:ext>
                </a:extLst>
              </a:tr>
              <a:tr h="5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Kronik HBV/HCV enfeksiyonu (Hepatit A aşı uygulaması, mümkün olduğunca erken, tanı anında başlanır)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 doz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272244968"/>
                  </a:ext>
                </a:extLst>
              </a:tr>
              <a:tr h="33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HIV/AIDS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 doz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256196907"/>
                  </a:ext>
                </a:extLst>
              </a:tr>
              <a:tr h="33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Pıhtılaşma bozukluğu olanlar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 doz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01939687"/>
                  </a:ext>
                </a:extLst>
              </a:tr>
              <a:tr h="36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Solid organ ve kemik iliği nakli adayları ve alıcıları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doz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07813215"/>
                  </a:ext>
                </a:extLst>
              </a:tr>
              <a:tr h="33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Eşcinsel/</a:t>
                      </a:r>
                      <a:r>
                        <a:rPr lang="tr-TR" sz="1200" dirty="0" err="1">
                          <a:effectLst/>
                        </a:rPr>
                        <a:t>biseksüel</a:t>
                      </a:r>
                      <a:r>
                        <a:rPr lang="tr-TR" sz="1200" dirty="0">
                          <a:effectLst/>
                        </a:rPr>
                        <a:t> erkekler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 doz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661514087"/>
                  </a:ext>
                </a:extLst>
              </a:tr>
              <a:tr h="33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Kanalizasyon işçileri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 doz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51595455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4097216" y="685800"/>
            <a:ext cx="5368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Hepatit A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Erişkin Risk Grubu Aşılaması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97216" y="5325630"/>
            <a:ext cx="484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Hepadnaviridae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ailesinden bir DNA virüsüdür.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Enfeksiyon sonrası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neonatal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dönemde %90 ihtimalle, erişkin dönemde ise %1-5 ihtimalle kronikleşir.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Mortalitesi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%1-3’dür.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Siroz ve HCC ile ilişkilidir.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95" y="3352800"/>
            <a:ext cx="357385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xmlns="" id="{1363EFB5-0599-466E-BB3E-7A286ED9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9245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58633E-A146-4C05-9FCC-F692537797F9}"/>
              </a:ext>
            </a:extLst>
          </p:cNvPr>
          <p:cNvSpPr/>
          <p:nvPr/>
        </p:nvSpPr>
        <p:spPr>
          <a:xfrm>
            <a:off x="3810000" y="5105400"/>
            <a:ext cx="1524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DCCC4B-2FF2-4B1C-B5FC-AD9739270AF2}"/>
              </a:ext>
            </a:extLst>
          </p:cNvPr>
          <p:cNvSpPr/>
          <p:nvPr/>
        </p:nvSpPr>
        <p:spPr>
          <a:xfrm>
            <a:off x="3810000" y="5334000"/>
            <a:ext cx="1524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708C81-82ED-4301-9444-097ABD7E2C0B}"/>
              </a:ext>
            </a:extLst>
          </p:cNvPr>
          <p:cNvSpPr/>
          <p:nvPr/>
        </p:nvSpPr>
        <p:spPr>
          <a:xfrm>
            <a:off x="3810000" y="55626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2774" name="TextBox 9">
            <a:extLst>
              <a:ext uri="{FF2B5EF4-FFF2-40B4-BE49-F238E27FC236}">
                <a16:creationId xmlns:a16="http://schemas.microsoft.com/office/drawing/2014/main" xmlns="" id="{C1F636E6-4A46-46D2-BE1F-1518859B2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029200"/>
            <a:ext cx="2438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en-US" sz="1100" b="1">
                <a:latin typeface="Calibri" panose="020F0502020204030204" pitchFamily="34" charset="0"/>
              </a:rPr>
              <a:t>Yüksek (HBsAg prevalansı ≥ 8%)</a:t>
            </a:r>
          </a:p>
        </p:txBody>
      </p:sp>
      <p:sp>
        <p:nvSpPr>
          <p:cNvPr id="32775" name="TextBox 10">
            <a:extLst>
              <a:ext uri="{FF2B5EF4-FFF2-40B4-BE49-F238E27FC236}">
                <a16:creationId xmlns:a16="http://schemas.microsoft.com/office/drawing/2014/main" xmlns="" id="{9BFB088D-F67D-437E-A82F-0AC572344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57800"/>
            <a:ext cx="2209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en-US" sz="1100" b="1">
                <a:latin typeface="Calibri" panose="020F0502020204030204" pitchFamily="34" charset="0"/>
              </a:rPr>
              <a:t>Orta (HBsAg prevalansı 2 - 7%)</a:t>
            </a:r>
          </a:p>
        </p:txBody>
      </p:sp>
      <p:sp>
        <p:nvSpPr>
          <p:cNvPr id="32776" name="TextBox 11">
            <a:extLst>
              <a:ext uri="{FF2B5EF4-FFF2-40B4-BE49-F238E27FC236}">
                <a16:creationId xmlns:a16="http://schemas.microsoft.com/office/drawing/2014/main" xmlns="" id="{3FE2D098-A11C-43A3-9EF2-01EDFBB0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86400"/>
            <a:ext cx="213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en-US" sz="1100" b="1">
                <a:latin typeface="Calibri" panose="020F0502020204030204" pitchFamily="34" charset="0"/>
              </a:rPr>
              <a:t>Düşük (HBsAg prevalansı&lt;2%)</a:t>
            </a:r>
          </a:p>
        </p:txBody>
      </p:sp>
      <p:sp>
        <p:nvSpPr>
          <p:cNvPr id="32777" name="Title 12">
            <a:extLst>
              <a:ext uri="{FF2B5EF4-FFF2-40B4-BE49-F238E27FC236}">
                <a16:creationId xmlns:a16="http://schemas.microsoft.com/office/drawing/2014/main" xmlns="" id="{03078105-3795-4A80-9020-8F4B398BA6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321" y="9429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HBV : Küresel bir sağlık sorunu</a:t>
            </a:r>
            <a:endParaRPr lang="en-US" altLang="en-US" sz="3200" b="1" dirty="0">
              <a:solidFill>
                <a:srgbClr val="C0000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2779" name="Content Placeholder 2">
            <a:extLst>
              <a:ext uri="{FF2B5EF4-FFF2-40B4-BE49-F238E27FC236}">
                <a16:creationId xmlns:a16="http://schemas.microsoft.com/office/drawing/2014/main" xmlns="" id="{483FEF8B-BD5B-4B52-BD4A-99028D1AFA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0" y="1409700"/>
            <a:ext cx="3429000" cy="30480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b="1" dirty="0">
                <a:ea typeface="Malgun Gothic" panose="020B0503020000020004" pitchFamily="34" charset="-127"/>
              </a:rPr>
              <a:t>2 </a:t>
            </a:r>
            <a:r>
              <a:rPr lang="tr-TR" altLang="en-US" sz="1800" b="1" dirty="0">
                <a:ea typeface="Malgun Gothic" panose="020B0503020000020004" pitchFamily="34" charset="-127"/>
              </a:rPr>
              <a:t>milyar kişi HBV ile </a:t>
            </a:r>
            <a:r>
              <a:rPr lang="tr-TR" altLang="en-US" sz="1800" b="1" dirty="0" err="1">
                <a:ea typeface="Malgun Gothic" panose="020B0503020000020004" pitchFamily="34" charset="-127"/>
              </a:rPr>
              <a:t>enfekte</a:t>
            </a:r>
            <a:endParaRPr lang="en-US" altLang="en-US" sz="1800" b="1" baseline="30000" dirty="0">
              <a:ea typeface="Malgun Gothic" panose="020B0503020000020004" pitchFamily="34" charset="-127"/>
            </a:endParaRPr>
          </a:p>
          <a:p>
            <a:pPr eaLnBrk="1" hangingPunct="1"/>
            <a:r>
              <a:rPr lang="en-US" altLang="en-US" sz="1800" b="1" dirty="0">
                <a:ea typeface="Malgun Gothic" panose="020B0503020000020004" pitchFamily="34" charset="-127"/>
              </a:rPr>
              <a:t>~ 350 mil</a:t>
            </a:r>
            <a:r>
              <a:rPr lang="tr-TR" altLang="en-US" sz="1800" b="1" dirty="0">
                <a:ea typeface="Malgun Gothic" panose="020B0503020000020004" pitchFamily="34" charset="-127"/>
              </a:rPr>
              <a:t>yon kronik taşıyıcı* </a:t>
            </a:r>
            <a:endParaRPr lang="en-US" altLang="en-US" sz="1800" b="1" dirty="0">
              <a:ea typeface="Malgun Gothic" panose="020B0503020000020004" pitchFamily="34" charset="-127"/>
            </a:endParaRPr>
          </a:p>
          <a:p>
            <a:pPr eaLnBrk="1" hangingPunct="1"/>
            <a:r>
              <a:rPr lang="tr-TR" altLang="en-US" sz="1800" b="1" dirty="0">
                <a:ea typeface="Malgun Gothic" panose="020B0503020000020004" pitchFamily="34" charset="-127"/>
              </a:rPr>
              <a:t>Tüm dünyada siroz ve HSK </a:t>
            </a:r>
            <a:r>
              <a:rPr lang="tr-TR" altLang="en-US" sz="1800" b="1" dirty="0" err="1">
                <a:ea typeface="Malgun Gothic" panose="020B0503020000020004" pitchFamily="34" charset="-127"/>
              </a:rPr>
              <a:t>nın</a:t>
            </a:r>
            <a:r>
              <a:rPr lang="tr-TR" altLang="en-US" sz="1800" b="1" dirty="0">
                <a:ea typeface="Malgun Gothic" panose="020B0503020000020004" pitchFamily="34" charset="-127"/>
              </a:rPr>
              <a:t> ana nedeni</a:t>
            </a:r>
            <a:endParaRPr lang="en-US" altLang="en-US" sz="1800" b="1" baseline="30000" dirty="0">
              <a:ea typeface="Malgun Gothic" panose="020B0503020000020004" pitchFamily="34" charset="-127"/>
            </a:endParaRPr>
          </a:p>
          <a:p>
            <a:pPr eaLnBrk="1" hangingPunct="1"/>
            <a:r>
              <a:rPr lang="tr-TR" altLang="en-US" sz="1800" b="1" dirty="0">
                <a:ea typeface="Malgun Gothic" panose="020B0503020000020004" pitchFamily="34" charset="-127"/>
              </a:rPr>
              <a:t>HSK in %</a:t>
            </a:r>
            <a:r>
              <a:rPr lang="en-US" altLang="en-US" sz="1800" b="1" dirty="0">
                <a:ea typeface="Malgun Gothic" panose="020B0503020000020004" pitchFamily="34" charset="-127"/>
              </a:rPr>
              <a:t>30</a:t>
            </a:r>
            <a:r>
              <a:rPr lang="tr-TR" altLang="en-US" sz="1800" b="1" dirty="0">
                <a:ea typeface="Malgun Gothic" panose="020B0503020000020004" pitchFamily="34" charset="-127"/>
              </a:rPr>
              <a:t>-</a:t>
            </a:r>
            <a:r>
              <a:rPr lang="en-US" altLang="en-US" sz="1800" b="1" dirty="0">
                <a:ea typeface="Malgun Gothic" panose="020B0503020000020004" pitchFamily="34" charset="-127"/>
              </a:rPr>
              <a:t>50</a:t>
            </a:r>
            <a:r>
              <a:rPr lang="tr-TR" altLang="en-US" sz="1800" b="1" dirty="0">
                <a:ea typeface="Malgun Gothic" panose="020B0503020000020004" pitchFamily="34" charset="-127"/>
              </a:rPr>
              <a:t> si HBV ne bağlı</a:t>
            </a:r>
            <a:endParaRPr lang="en-US" altLang="en-US" sz="1800" b="1" baseline="30000" dirty="0">
              <a:ea typeface="Malgun Gothic" panose="020B0503020000020004" pitchFamily="34" charset="-127"/>
            </a:endParaRPr>
          </a:p>
          <a:p>
            <a:pPr eaLnBrk="1" hangingPunct="1"/>
            <a:r>
              <a:rPr lang="tr-TR" altLang="en-US" sz="1800" b="1" dirty="0">
                <a:ea typeface="Malgun Gothic" panose="020B0503020000020004" pitchFamily="34" charset="-127"/>
              </a:rPr>
              <a:t>Ölüme yol açan kanserler arasında tütünden sonra ikinci sırada</a:t>
            </a:r>
            <a:endParaRPr lang="en-US" altLang="en-US" sz="1800" b="1" baseline="30000" dirty="0">
              <a:ea typeface="Malgun Gothic" panose="020B0503020000020004" pitchFamily="34" charset="-127"/>
            </a:endParaRPr>
          </a:p>
          <a:p>
            <a:pPr eaLnBrk="1" hangingPunct="1"/>
            <a:r>
              <a:rPr lang="en-US" altLang="en-US" sz="1800" b="1" dirty="0">
                <a:ea typeface="Malgun Gothic" panose="020B0503020000020004" pitchFamily="34" charset="-127"/>
              </a:rPr>
              <a:t>HBV</a:t>
            </a:r>
            <a:r>
              <a:rPr lang="tr-TR" altLang="en-US" sz="1800" b="1" dirty="0">
                <a:ea typeface="Malgun Gothic" panose="020B0503020000020004" pitchFamily="34" charset="-127"/>
              </a:rPr>
              <a:t>,</a:t>
            </a:r>
            <a:r>
              <a:rPr lang="en-US" altLang="en-US" sz="1800" b="1" dirty="0">
                <a:ea typeface="Malgun Gothic" panose="020B0503020000020004" pitchFamily="34" charset="-127"/>
              </a:rPr>
              <a:t> </a:t>
            </a:r>
            <a:r>
              <a:rPr lang="tr-TR" altLang="en-US" sz="1800" b="1" dirty="0">
                <a:ea typeface="Malgun Gothic" panose="020B0503020000020004" pitchFamily="34" charset="-127"/>
              </a:rPr>
              <a:t>HIV den 5</a:t>
            </a:r>
            <a:r>
              <a:rPr lang="en-US" altLang="en-US" sz="1800" b="1" dirty="0">
                <a:ea typeface="Malgun Gothic" panose="020B0503020000020004" pitchFamily="34" charset="-127"/>
              </a:rPr>
              <a:t>0-100 </a:t>
            </a:r>
            <a:r>
              <a:rPr lang="tr-TR" altLang="en-US" sz="1800" b="1" dirty="0">
                <a:ea typeface="Malgun Gothic" panose="020B0503020000020004" pitchFamily="34" charset="-127"/>
              </a:rPr>
              <a:t>kat daha </a:t>
            </a:r>
            <a:r>
              <a:rPr lang="tr-TR" altLang="en-US" sz="1800" b="1" dirty="0" err="1">
                <a:ea typeface="Malgun Gothic" panose="020B0503020000020004" pitchFamily="34" charset="-127"/>
              </a:rPr>
              <a:t>enfeksiyöz</a:t>
            </a:r>
            <a:endParaRPr lang="en-US" altLang="en-US" sz="1800" b="1" baseline="30000" dirty="0">
              <a:ea typeface="Malgun Gothic" panose="020B0503020000020004" pitchFamily="34" charset="-127"/>
            </a:endParaRPr>
          </a:p>
        </p:txBody>
      </p:sp>
      <p:sp>
        <p:nvSpPr>
          <p:cNvPr id="32778" name="14 Metin kutusu">
            <a:extLst>
              <a:ext uri="{FF2B5EF4-FFF2-40B4-BE49-F238E27FC236}">
                <a16:creationId xmlns:a16="http://schemas.microsoft.com/office/drawing/2014/main" xmlns="" id="{C886E959-E52B-4807-A22A-B5126351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7800"/>
            <a:ext cx="304800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r-TR" altLang="en-US" sz="2000" b="1">
                <a:latin typeface="Calibri" panose="020F0502020204030204" pitchFamily="34" charset="0"/>
              </a:rPr>
              <a:t>Dünya nüfüsunun 1/3’ü HBV ile karşılaşmış</a:t>
            </a:r>
          </a:p>
        </p:txBody>
      </p:sp>
      <p:sp>
        <p:nvSpPr>
          <p:cNvPr id="32780" name="Rectangle 1">
            <a:extLst>
              <a:ext uri="{FF2B5EF4-FFF2-40B4-BE49-F238E27FC236}">
                <a16:creationId xmlns:a16="http://schemas.microsoft.com/office/drawing/2014/main" xmlns="" id="{E368E788-3CC2-4321-B7C9-D47FB9249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5821363"/>
            <a:ext cx="532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*WHO </a:t>
            </a:r>
            <a:r>
              <a:rPr lang="en-US" altLang="en-US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20</a:t>
            </a:r>
            <a:r>
              <a:rPr lang="tr-TR" altLang="en-US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22</a:t>
            </a:r>
            <a:r>
              <a:rPr lang="en-US" altLang="en-US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-2</a:t>
            </a:r>
            <a:r>
              <a:rPr lang="tr-TR" altLang="en-US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54</a:t>
            </a:r>
            <a:r>
              <a:rPr lang="en-US" altLang="en-US" sz="2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Calibri" panose="020F0502020204030204" pitchFamily="34" charset="0"/>
              </a:rPr>
              <a:t>milyon</a:t>
            </a:r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 HBV </a:t>
            </a:r>
            <a:r>
              <a:rPr lang="tr-TR" altLang="en-US" sz="2000" b="1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enfekte</a:t>
            </a:r>
            <a:endParaRPr lang="en-US" altLang="en-US" sz="20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Sunum Planı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Etiyoloji ve Epidemiyolojisi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Epidemiyoloji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Ülkemizde hepatit B aşısı 1998 yılında rutin aşılama şemasına dâhil edilmiştir. </a:t>
            </a:r>
          </a:p>
          <a:p>
            <a:r>
              <a:rPr lang="tr-TR" sz="2400" dirty="0"/>
              <a:t>Böylece akut hepatit B olgularında azalmayla birlikte hastalık daha ileri yaş gruplarında görülmeye başlamıştır. </a:t>
            </a:r>
            <a:endParaRPr lang="tr-TR" sz="2400" dirty="0" smtClean="0"/>
          </a:p>
          <a:p>
            <a:r>
              <a:rPr lang="tr-TR" sz="2400" dirty="0" smtClean="0"/>
              <a:t>HBV enfeksiyonu</a:t>
            </a:r>
          </a:p>
          <a:p>
            <a:pPr lvl="1"/>
            <a:r>
              <a:rPr lang="tr-TR" sz="2400" dirty="0" smtClean="0"/>
              <a:t>siroz </a:t>
            </a:r>
            <a:r>
              <a:rPr lang="tr-TR" sz="2400" dirty="0"/>
              <a:t>olgularının %30-40’ından, </a:t>
            </a:r>
            <a:endParaRPr lang="tr-TR" sz="2400" dirty="0" smtClean="0"/>
          </a:p>
          <a:p>
            <a:pPr lvl="1"/>
            <a:r>
              <a:rPr lang="tr-TR" sz="2400" dirty="0" smtClean="0"/>
              <a:t>karaciğer </a:t>
            </a:r>
            <a:r>
              <a:rPr lang="tr-TR" sz="2400" dirty="0"/>
              <a:t>kanserinin %40- 50’sinden </a:t>
            </a:r>
            <a:r>
              <a:rPr lang="tr-TR" sz="2400" dirty="0" smtClean="0"/>
              <a:t>sorumlu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19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0951" y="1238279"/>
            <a:ext cx="7886700" cy="403908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+mn-lt"/>
              </a:rPr>
              <a:t>Bulaş Yolu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057400"/>
            <a:ext cx="7910423" cy="4121053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solidFill>
                  <a:schemeClr val="accent4"/>
                </a:solidFill>
              </a:rPr>
              <a:t>Temel bulaşma yolları </a:t>
            </a:r>
            <a:r>
              <a:rPr lang="tr-TR" sz="2400" b="1" dirty="0" err="1">
                <a:solidFill>
                  <a:schemeClr val="accent4"/>
                </a:solidFill>
              </a:rPr>
              <a:t>parenteral</a:t>
            </a:r>
            <a:r>
              <a:rPr lang="tr-TR" sz="2400" b="1" dirty="0">
                <a:solidFill>
                  <a:schemeClr val="accent4"/>
                </a:solidFill>
              </a:rPr>
              <a:t> yol, cinsel ilişki, anneden bebeğine doğum sırasında ve aile içi bulaştır. </a:t>
            </a:r>
          </a:p>
          <a:p>
            <a:pPr algn="just"/>
            <a:r>
              <a:rPr lang="tr-TR" sz="2400" dirty="0"/>
              <a:t>Kontrol edilmemiş kan ya da kan ürünlerinin kullanımı, </a:t>
            </a:r>
          </a:p>
          <a:p>
            <a:pPr algn="just"/>
            <a:r>
              <a:rPr lang="tr-TR" sz="2400" dirty="0"/>
              <a:t>Sterilize edilmemiş araçlarla tıbbi ya da diş müdahaleleri yapılması, </a:t>
            </a:r>
          </a:p>
          <a:p>
            <a:pPr algn="just"/>
            <a:r>
              <a:rPr lang="tr-TR" sz="2400" dirty="0"/>
              <a:t>Kullanılmış enjektör paylaşımı, </a:t>
            </a:r>
          </a:p>
          <a:p>
            <a:pPr algn="just"/>
            <a:r>
              <a:rPr lang="tr-TR" sz="2400" dirty="0"/>
              <a:t>Tıraş bıçağı, diş fırçası gibi eşyaların ortak kullanımı, </a:t>
            </a:r>
          </a:p>
          <a:p>
            <a:pPr algn="just"/>
            <a:r>
              <a:rPr lang="tr-TR" sz="2400" dirty="0"/>
              <a:t>Sterilize edilmemiş araçlarla dövme ya da vücut takılarının uygulanması da sık bilinen diğer bulaş yollarıdır.</a:t>
            </a:r>
          </a:p>
        </p:txBody>
      </p:sp>
    </p:spTree>
    <p:extLst>
      <p:ext uri="{BB962C8B-B14F-4D97-AF65-F5344CB8AC3E}">
        <p14:creationId xmlns:p14="http://schemas.microsoft.com/office/powerpoint/2010/main" val="25103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Akut HBV enfeksiyonu geçiren hastaların %70’i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subklinik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anikterik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hepatit geçirirken,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%30’u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ikterik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hepatit yaşar.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İnkübasyon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süresi 1-4 aydır.</a:t>
            </a:r>
          </a:p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Prodromal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dönemde; Ateş, iştahsızlık, karın ağrısı, döküntü,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artralji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gibi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-spesifik belirtiler mevcuttur.</a:t>
            </a:r>
          </a:p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İkterik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dönemde ise %15-25 hastada sarılık görülebilir. Serum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aminotransferazları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1000 -2000 U/L kadar yükselebilir.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endParaRPr lang="tr-TR" sz="2600" dirty="0"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05BDDF92-254F-4BCC-A304-3A3EF165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126"/>
            <a:ext cx="3048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EF1ACEE-E4AA-4E38-AAB9-18B6453D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A9F39A3-3727-479A-9159-792F4BDB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görülme ihtimali %1’dir.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Fulminant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hepatit B hepatiti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sarılık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koagülopatiyle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birlikte karaciğer fonksiyonlarının hızla bozulması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ensefalopatinin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varlığıyla tanımlanan klinik bir tablodur. 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E2AECAE0-EC35-4615-A697-39525600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5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xmlns="" id="{85A4EE8E-6737-4194-9161-3214235F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506" y="948906"/>
            <a:ext cx="6194844" cy="7417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Klinik</a:t>
            </a:r>
            <a:r>
              <a:rPr lang="en-US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değerlendirme</a:t>
            </a:r>
            <a:endParaRPr lang="en-US" altLang="en-US" sz="3200" b="1" dirty="0">
              <a:solidFill>
                <a:srgbClr val="C0000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xmlns="" id="{4B2F9AD1-D1F2-435E-99CD-F3168478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338" cy="46370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AST/ALT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Bilirubinler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tr-TR" altLang="en-US" sz="2400" dirty="0" err="1">
                <a:ea typeface="ＭＳ Ｐゴシック" panose="020B0600070205080204" pitchFamily="34" charset="-128"/>
              </a:rPr>
              <a:t>lkalen</a:t>
            </a:r>
            <a:r>
              <a:rPr lang="tr-TR" altLang="en-US" sz="2400" dirty="0">
                <a:ea typeface="ＭＳ Ｐゴシック" panose="020B0600070205080204" pitchFamily="34" charset="-128"/>
              </a:rPr>
              <a:t> </a:t>
            </a:r>
            <a:r>
              <a:rPr lang="tr-TR" altLang="en-US" sz="2400" dirty="0" err="1">
                <a:ea typeface="ＭＳ Ｐゴシック" panose="020B0600070205080204" pitchFamily="34" charset="-128"/>
              </a:rPr>
              <a:t>fosfataz</a:t>
            </a:r>
            <a:r>
              <a:rPr lang="en-US" altLang="en-US" sz="2400" dirty="0">
                <a:ea typeface="ＭＳ Ｐゴシック" panose="020B0600070205080204" pitchFamily="34" charset="-128"/>
              </a:rPr>
              <a:t>/GGT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Albumin/Globulin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</a:t>
            </a:r>
            <a:r>
              <a:rPr lang="tr-TR" altLang="en-US" sz="2400" dirty="0"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ea typeface="ＭＳ Ｐゴシック" panose="020B0600070205080204" pitchFamily="34" charset="-128"/>
              </a:rPr>
              <a:t>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Trombosit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sayısı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αFP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US</a:t>
            </a:r>
            <a:r>
              <a:rPr lang="tr-TR" altLang="en-US" sz="2400" dirty="0">
                <a:ea typeface="ＭＳ Ｐゴシック" panose="020B0600070205080204" pitchFamily="34" charset="-128"/>
              </a:rPr>
              <a:t>G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991CB2E-2EB0-45AF-BB06-701B5F6F2BF7}"/>
              </a:ext>
            </a:extLst>
          </p:cNvPr>
          <p:cNvSpPr txBox="1">
            <a:spLocks/>
          </p:cNvSpPr>
          <p:nvPr/>
        </p:nvSpPr>
        <p:spPr bwMode="auto">
          <a:xfrm>
            <a:off x="4643438" y="1628775"/>
            <a:ext cx="3971925" cy="46085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en-US" dirty="0">
                <a:latin typeface="Calibri" panose="020F0502020204030204" pitchFamily="34" charset="0"/>
                <a:cs typeface="Arial" panose="020B0604020202020204" pitchFamily="34" charset="0"/>
              </a:rPr>
              <a:t>Sarılık, a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sit, </a:t>
            </a:r>
            <a:r>
              <a:rPr lang="en-US" altLang="en-US" dirty="0" err="1">
                <a:latin typeface="Calibri" panose="020F0502020204030204" pitchFamily="34" charset="0"/>
                <a:cs typeface="Arial" panose="020B0604020202020204" pitchFamily="34" charset="0"/>
              </a:rPr>
              <a:t>splenomegali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, palmer </a:t>
            </a:r>
            <a:r>
              <a:rPr lang="en-US" altLang="en-US" dirty="0" err="1">
                <a:latin typeface="Calibri" panose="020F0502020204030204" pitchFamily="34" charset="0"/>
                <a:cs typeface="Arial" panose="020B0604020202020204" pitchFamily="34" charset="0"/>
              </a:rPr>
              <a:t>erite</a:t>
            </a:r>
            <a:r>
              <a:rPr lang="tr-TR" altLang="en-US" dirty="0"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AST&gt;ALT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Albumin&lt;Globulin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tr-TR" altLang="en-US" dirty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en-US" altLang="en-US" b="1" dirty="0">
                <a:latin typeface="Wingdings" panose="05000000000000000000" pitchFamily="2" charset="2"/>
                <a:sym typeface="Wingdings" panose="05000000000000000000" pitchFamily="2" charset="2"/>
              </a:rPr>
              <a:t></a:t>
            </a: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Calibri" panose="020F0502020204030204" pitchFamily="34" charset="0"/>
                <a:cs typeface="Arial" panose="020B0604020202020204" pitchFamily="34" charset="0"/>
              </a:rPr>
              <a:t>Trombosit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Arial" panose="020B0604020202020204" pitchFamily="34" charset="0"/>
              </a:rPr>
              <a:t>sayısı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Wingdings" panose="05000000000000000000" pitchFamily="2" charset="2"/>
                <a:sym typeface="Wingdings" panose="05000000000000000000" pitchFamily="2" charset="2"/>
              </a:rPr>
              <a:t>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tr-TR" altLang="en-US" dirty="0">
                <a:latin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Calibri" panose="020F0502020204030204" pitchFamily="34" charset="0"/>
                <a:cs typeface="Arial" panose="020B0604020202020204" pitchFamily="34" charset="0"/>
              </a:rPr>
              <a:t>Asit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, SM, H</a:t>
            </a:r>
            <a:r>
              <a:rPr lang="tr-TR" altLang="en-US" dirty="0">
                <a:latin typeface="Calibri" panose="020F0502020204030204" pitchFamily="34" charset="0"/>
                <a:cs typeface="Arial" panose="020B0604020202020204" pitchFamily="34" charset="0"/>
              </a:rPr>
              <a:t>SK</a:t>
            </a: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>
            <a:extLst>
              <a:ext uri="{FF2B5EF4-FFF2-40B4-BE49-F238E27FC236}">
                <a16:creationId xmlns:a16="http://schemas.microsoft.com/office/drawing/2014/main" xmlns="" id="{0AED904C-AAAF-4B45-8F95-8894303F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19" y="1189038"/>
            <a:ext cx="3982198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Akut-Kronik</a:t>
            </a:r>
            <a:r>
              <a:rPr lang="en-US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Hepatit</a:t>
            </a:r>
            <a:r>
              <a:rPr lang="en-US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 B</a:t>
            </a:r>
          </a:p>
        </p:txBody>
      </p:sp>
      <p:sp>
        <p:nvSpPr>
          <p:cNvPr id="48130" name="Content Placeholder 4">
            <a:extLst>
              <a:ext uri="{FF2B5EF4-FFF2-40B4-BE49-F238E27FC236}">
                <a16:creationId xmlns:a16="http://schemas.microsoft.com/office/drawing/2014/main" xmlns="" id="{FD8E048D-A722-46AE-B51E-535383FB5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819" y="2355341"/>
            <a:ext cx="4038600" cy="33416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AKUT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İkter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ALT&gt;500 IU/ml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Bilirubinler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</a:t>
            </a:r>
            <a:endParaRPr lang="en-US" altLang="en-US" sz="24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HBsAg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(+), </a:t>
            </a:r>
            <a:r>
              <a:rPr lang="en-US" altLang="en-US" sz="2400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HBeAg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(+), </a:t>
            </a:r>
            <a:r>
              <a:rPr lang="en-US" altLang="en-US" sz="2400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AntiHBc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IgM (+)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HBV DNA : </a:t>
            </a:r>
            <a:r>
              <a:rPr lang="tr-TR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Düşük </a:t>
            </a:r>
            <a:r>
              <a:rPr lang="tr-TR" altLang="en-US" sz="2400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titrede</a:t>
            </a:r>
            <a:r>
              <a:rPr lang="tr-TR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pozitif</a:t>
            </a:r>
            <a:endParaRPr lang="en-US" altLang="en-US" sz="2400" dirty="0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5E6177-96C3-47F4-A234-C047B217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838" y="2355341"/>
            <a:ext cx="4038600" cy="33416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KRONİK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Asemptomatik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ALT: 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veya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Wingdings" panose="05000000000000000000" pitchFamily="2" charset="2"/>
                <a:ea typeface="ＭＳ Ｐゴシック" panose="020B0600070205080204" pitchFamily="34" charset="-128"/>
                <a:sym typeface="Wingdings" panose="05000000000000000000" pitchFamily="2" charset="2"/>
              </a:rPr>
              <a:t>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Bilirubinler</a:t>
            </a:r>
            <a:r>
              <a:rPr lang="en-US" altLang="en-US" sz="2400" dirty="0">
                <a:ea typeface="ＭＳ Ｐゴシック" panose="020B0600070205080204" pitchFamily="34" charset="-128"/>
              </a:rPr>
              <a:t>:</a:t>
            </a:r>
            <a:r>
              <a:rPr lang="tr-TR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N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HBsAg</a:t>
            </a:r>
            <a:r>
              <a:rPr lang="en-US" altLang="en-US" sz="2400" dirty="0">
                <a:ea typeface="ＭＳ Ｐゴシック" panose="020B0600070205080204" pitchFamily="34" charset="-128"/>
              </a:rPr>
              <a:t> (+),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HBeAg</a:t>
            </a:r>
            <a:r>
              <a:rPr lang="en-US" altLang="en-US" sz="2400" dirty="0">
                <a:ea typeface="ＭＳ Ｐゴシック" panose="020B0600070205080204" pitchFamily="34" charset="-128"/>
              </a:rPr>
              <a:t> (+/-)</a:t>
            </a:r>
          </a:p>
          <a:p>
            <a:pPr lvl="1" eaLnBrk="1" hangingPunct="1"/>
            <a:r>
              <a:rPr lang="en-US" altLang="en-US" sz="2400" dirty="0" err="1">
                <a:ea typeface="ＭＳ Ｐゴシック" panose="020B0600070205080204" pitchFamily="34" charset="-128"/>
              </a:rPr>
              <a:t>AntiHBc</a:t>
            </a:r>
            <a:r>
              <a:rPr lang="en-US" altLang="en-US" sz="2400" dirty="0">
                <a:ea typeface="ＭＳ Ｐゴシック" panose="020B0600070205080204" pitchFamily="34" charset="-128"/>
              </a:rPr>
              <a:t> IgG (+)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HBV DNA (&gt;2000 IU/ml) </a:t>
            </a:r>
            <a:endParaRPr lang="en-US" altLang="en-US" sz="2400" dirty="0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 eaLnBrk="1" hangingPunct="1"/>
            <a:endParaRPr lang="en-US" altLang="en-US" dirty="0">
              <a:latin typeface="Wingdings" panose="05000000000000000000" pitchFamily="2" charset="2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5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025129"/>
            <a:ext cx="6515100" cy="45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32015"/>
            <a:ext cx="7791450" cy="132556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İçerik Yer Tutucusu 4"/>
          <p:cNvSpPr txBox="1">
            <a:spLocks/>
          </p:cNvSpPr>
          <p:nvPr/>
        </p:nvSpPr>
        <p:spPr>
          <a:xfrm>
            <a:off x="628650" y="1524000"/>
            <a:ext cx="8359902" cy="50019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Tanı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Tanıda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belirteçler kullanılır. Akut hepatit B tanısında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anti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İgM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pozitifliği olur.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Enfeksiyonun başlangıç döneminde HBV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replikasyonunu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gösteren,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ve HBV DNA pozitifliği de olabilir.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Bazı hastalarda pencere dönemi yaşanabilir. Yani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kaybolmuş, ancak daha henüz anti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oluşmamıştır. Serumda anti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İgM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pozitifliği görülür.</a:t>
            </a:r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12920B9-2A2F-449C-8828-B954134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B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12D54B-78CD-4FBA-A3EE-2ECB002B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1"/>
            <a:ext cx="7886700" cy="4832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pPr marL="0" indent="0"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Tanı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HBV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maruziyetinden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sonraki 1-10 hafta arasında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Henüz daha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semptomlar oluşmamış ve ALT yükselmemiştir.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HBcAg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olmuş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hepatosit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hücresinde bulunan bir antijendir. Bu sebeple serumda tespit edilemez. Anti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İgM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antikorları akut enfeksiyondan sonra 2 yıl kadar pozitif kalabilirler..</a:t>
            </a:r>
          </a:p>
          <a:p>
            <a:pPr>
              <a:lnSpc>
                <a:spcPct val="11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HBsAg’nin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ortaya çıkmasından kısa süre sonra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ortaya çıkar. </a:t>
            </a:r>
          </a:p>
          <a:p>
            <a:pPr>
              <a:lnSpc>
                <a:spcPct val="11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varlığı; bulaşıcılık,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infektivite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replikasyon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ilişkilidir.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xmlns="" id="{C5F81E57-890C-4F0A-8AC7-AF23F404C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029700" cy="3047999"/>
          </a:xfr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014B03CC-0661-4C06-94FE-47E990029A90}"/>
              </a:ext>
            </a:extLst>
          </p:cNvPr>
          <p:cNvSpPr txBox="1"/>
          <p:nvPr/>
        </p:nvSpPr>
        <p:spPr>
          <a:xfrm>
            <a:off x="628650" y="6019800"/>
            <a:ext cx="706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Terrault</a:t>
            </a:r>
            <a:r>
              <a:rPr lang="tr-TR" sz="1200" dirty="0"/>
              <a:t> NA, Lok ASF, </a:t>
            </a:r>
            <a:r>
              <a:rPr lang="tr-TR" sz="1200" dirty="0" err="1"/>
              <a:t>McMahon</a:t>
            </a:r>
            <a:r>
              <a:rPr lang="tr-TR" sz="1200" dirty="0"/>
              <a:t> BJ, et al. Update on </a:t>
            </a:r>
            <a:r>
              <a:rPr lang="tr-TR" sz="1200" dirty="0" err="1"/>
              <a:t>prevention</a:t>
            </a:r>
            <a:r>
              <a:rPr lang="tr-TR" sz="1200" dirty="0"/>
              <a:t>, </a:t>
            </a:r>
            <a:r>
              <a:rPr lang="tr-TR" sz="1200" dirty="0" err="1"/>
              <a:t>diagnosis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treatment</a:t>
            </a:r>
            <a:r>
              <a:rPr lang="tr-TR" sz="1200" dirty="0"/>
              <a:t> of </a:t>
            </a:r>
            <a:r>
              <a:rPr lang="tr-TR" sz="1200" dirty="0" err="1"/>
              <a:t>chronic</a:t>
            </a:r>
            <a:r>
              <a:rPr lang="tr-TR" sz="1200" dirty="0"/>
              <a:t> </a:t>
            </a:r>
            <a:r>
              <a:rPr lang="tr-TR" sz="1200" dirty="0" err="1"/>
              <a:t>hepatitis</a:t>
            </a:r>
            <a:r>
              <a:rPr lang="tr-TR" sz="1200" dirty="0"/>
              <a:t> B: AASLD 2018 </a:t>
            </a:r>
            <a:r>
              <a:rPr lang="tr-TR" sz="1200" dirty="0" err="1"/>
              <a:t>hepatitis</a:t>
            </a:r>
            <a:r>
              <a:rPr lang="tr-TR" sz="1200" dirty="0"/>
              <a:t> B </a:t>
            </a:r>
            <a:r>
              <a:rPr lang="tr-TR" sz="1200" dirty="0" err="1"/>
              <a:t>guidance</a:t>
            </a:r>
            <a:r>
              <a:rPr lang="tr-TR" sz="1200" dirty="0"/>
              <a:t>. </a:t>
            </a:r>
            <a:r>
              <a:rPr lang="tr-TR" sz="1200" dirty="0" err="1"/>
              <a:t>Hepatology</a:t>
            </a:r>
            <a:r>
              <a:rPr lang="tr-TR" sz="1200" dirty="0"/>
              <a:t> 2018; 67:1560.</a:t>
            </a:r>
          </a:p>
          <a:p>
            <a:r>
              <a:rPr lang="tr-TR" sz="1200" dirty="0" err="1"/>
              <a:t>Graphic</a:t>
            </a:r>
            <a:r>
              <a:rPr lang="tr-TR" sz="1200" dirty="0"/>
              <a:t> 60627 </a:t>
            </a:r>
            <a:r>
              <a:rPr lang="tr-TR" sz="1200" dirty="0" err="1"/>
              <a:t>Version</a:t>
            </a:r>
            <a:r>
              <a:rPr lang="tr-TR" sz="1200" dirty="0"/>
              <a:t> 6.0</a:t>
            </a:r>
          </a:p>
        </p:txBody>
      </p:sp>
    </p:spTree>
    <p:extLst>
      <p:ext uri="{BB962C8B-B14F-4D97-AF65-F5344CB8AC3E}">
        <p14:creationId xmlns:p14="http://schemas.microsoft.com/office/powerpoint/2010/main" val="11128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Hedefler</a:t>
            </a:r>
            <a:endParaRPr lang="tr-TR" sz="32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/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etiyolojisinde yer alan faktörleri sayabilmek.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Hepatotrop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virüsleri sayabilmek.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hepatitlerin klinik belirtilerini sayabilmek.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hepatitlerin tanı kriterlerini açıklayabilmek.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testleri yorumlayabilmek.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hepatitlerden korunma yollarını sayabilmek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809D0961-313E-4E9F-B250-A40CBD0CE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467599" cy="5643572"/>
          </a:xfr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82899A22-A2F7-4CBE-BF06-3F1A2DA2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11548E77-2572-4E1D-92B1-23495D4AC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7886700" cy="5486400"/>
          </a:xfr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7B94A008-BD8B-4569-8144-821C1632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7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HBV ENFEKSİYONUNUN DOĞAL SEYRİ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EASL, HBV enfeksiyonunun doğal seyrini 5 faza </a:t>
            </a:r>
            <a:r>
              <a:rPr lang="tr-TR" dirty="0" smtClean="0"/>
              <a:t>ayırmaktadır</a:t>
            </a:r>
          </a:p>
          <a:p>
            <a:r>
              <a:rPr lang="tr-TR" dirty="0"/>
              <a:t>Faz 1: </a:t>
            </a:r>
            <a:r>
              <a:rPr lang="tr-TR" dirty="0" err="1"/>
              <a:t>HBeAg</a:t>
            </a:r>
            <a:r>
              <a:rPr lang="tr-TR" dirty="0"/>
              <a:t>(+) kronik enfeksiyon </a:t>
            </a:r>
            <a:r>
              <a:rPr lang="tr-TR" dirty="0" smtClean="0"/>
              <a:t>fazı(</a:t>
            </a:r>
            <a:r>
              <a:rPr lang="tr-TR" dirty="0" err="1" smtClean="0"/>
              <a:t>immün</a:t>
            </a:r>
            <a:r>
              <a:rPr lang="tr-TR" dirty="0" smtClean="0"/>
              <a:t> </a:t>
            </a:r>
            <a:r>
              <a:rPr lang="tr-TR" dirty="0" err="1"/>
              <a:t>toleran</a:t>
            </a:r>
            <a:r>
              <a:rPr lang="tr-TR" dirty="0"/>
              <a:t> faz 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HBV </a:t>
            </a:r>
            <a:r>
              <a:rPr lang="tr-TR" dirty="0"/>
              <a:t>antijenlerine karşı yeterli </a:t>
            </a:r>
            <a:r>
              <a:rPr lang="tr-TR" dirty="0" err="1"/>
              <a:t>immün</a:t>
            </a:r>
            <a:r>
              <a:rPr lang="tr-TR" dirty="0"/>
              <a:t> yanıt olmadığı için </a:t>
            </a:r>
            <a:r>
              <a:rPr lang="tr-TR" dirty="0" err="1"/>
              <a:t>hepatosit</a:t>
            </a:r>
            <a:r>
              <a:rPr lang="tr-TR" dirty="0"/>
              <a:t> hasarı olmadığı kabul edilir. </a:t>
            </a:r>
            <a:endParaRPr lang="tr-TR" dirty="0" smtClean="0"/>
          </a:p>
          <a:p>
            <a:pPr lvl="1"/>
            <a:r>
              <a:rPr lang="tr-TR" dirty="0" smtClean="0"/>
              <a:t>ALT </a:t>
            </a:r>
            <a:r>
              <a:rPr lang="tr-TR" dirty="0" smtClean="0">
                <a:solidFill>
                  <a:srgbClr val="92D050"/>
                </a:solidFill>
              </a:rPr>
              <a:t>Normal</a:t>
            </a:r>
            <a:endParaRPr lang="tr-TR" dirty="0" smtClean="0"/>
          </a:p>
          <a:p>
            <a:pPr lvl="1"/>
            <a:r>
              <a:rPr lang="tr-TR" dirty="0" smtClean="0"/>
              <a:t>HBV </a:t>
            </a:r>
            <a:r>
              <a:rPr lang="tr-TR" dirty="0"/>
              <a:t>DNA </a:t>
            </a:r>
            <a:r>
              <a:rPr lang="tr-TR" dirty="0" smtClean="0">
                <a:solidFill>
                  <a:srgbClr val="FF0000"/>
                </a:solidFill>
              </a:rPr>
              <a:t>çok yüksektir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/>
              <a:t>(virüs </a:t>
            </a:r>
            <a:r>
              <a:rPr lang="tr-TR" dirty="0"/>
              <a:t>kontrolsüz bir şekilde çoğaldığı </a:t>
            </a:r>
            <a:r>
              <a:rPr lang="tr-TR" dirty="0" smtClean="0"/>
              <a:t>için)</a:t>
            </a:r>
          </a:p>
          <a:p>
            <a:endParaRPr lang="tr-TR" dirty="0" smtClean="0"/>
          </a:p>
          <a:p>
            <a:r>
              <a:rPr lang="tr-TR" dirty="0" smtClean="0"/>
              <a:t>Faz </a:t>
            </a:r>
            <a:r>
              <a:rPr lang="tr-TR" dirty="0"/>
              <a:t>2: </a:t>
            </a:r>
            <a:r>
              <a:rPr lang="tr-TR" dirty="0" err="1"/>
              <a:t>HBeAg</a:t>
            </a:r>
            <a:r>
              <a:rPr lang="tr-TR" dirty="0"/>
              <a:t>(+) kronik hepatit </a:t>
            </a:r>
            <a:r>
              <a:rPr lang="tr-TR" dirty="0" smtClean="0"/>
              <a:t>fazı  (</a:t>
            </a:r>
            <a:r>
              <a:rPr lang="tr-TR" dirty="0" err="1" smtClean="0"/>
              <a:t>immün</a:t>
            </a:r>
            <a:r>
              <a:rPr lang="tr-TR" dirty="0" smtClean="0"/>
              <a:t> </a:t>
            </a:r>
            <a:r>
              <a:rPr lang="tr-TR" dirty="0"/>
              <a:t>temizlenme </a:t>
            </a:r>
            <a:r>
              <a:rPr lang="tr-TR" dirty="0" smtClean="0"/>
              <a:t>fazı)</a:t>
            </a:r>
          </a:p>
          <a:p>
            <a:pPr lvl="1"/>
            <a:r>
              <a:rPr lang="tr-TR" dirty="0" smtClean="0"/>
              <a:t>Enfeksiyonun </a:t>
            </a:r>
            <a:r>
              <a:rPr lang="tr-TR" dirty="0"/>
              <a:t>seyri ilerledikçe ve </a:t>
            </a:r>
            <a:r>
              <a:rPr lang="tr-TR" dirty="0" err="1"/>
              <a:t>immün</a:t>
            </a:r>
            <a:r>
              <a:rPr lang="tr-TR" dirty="0"/>
              <a:t> sistem olgunlaştıkça, HBV antijenlerine </a:t>
            </a:r>
            <a:r>
              <a:rPr lang="tr-TR" dirty="0" err="1"/>
              <a:t>immün</a:t>
            </a:r>
            <a:r>
              <a:rPr lang="tr-TR" dirty="0"/>
              <a:t> yanıt oluşmaya başlar. Artık </a:t>
            </a:r>
            <a:r>
              <a:rPr lang="tr-TR" dirty="0" err="1"/>
              <a:t>hepatosit</a:t>
            </a:r>
            <a:r>
              <a:rPr lang="tr-TR" dirty="0"/>
              <a:t> hasarı başladığı için </a:t>
            </a:r>
            <a:endParaRPr lang="tr-TR" dirty="0" smtClean="0"/>
          </a:p>
          <a:p>
            <a:pPr lvl="1"/>
            <a:r>
              <a:rPr lang="tr-TR" dirty="0" smtClean="0"/>
              <a:t>ALT </a:t>
            </a:r>
            <a:r>
              <a:rPr lang="tr-TR" dirty="0" smtClean="0">
                <a:solidFill>
                  <a:srgbClr val="FF0000"/>
                </a:solidFill>
              </a:rPr>
              <a:t>yüksek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HBV </a:t>
            </a:r>
            <a:r>
              <a:rPr lang="tr-TR" dirty="0"/>
              <a:t>DNA </a:t>
            </a:r>
            <a:r>
              <a:rPr lang="tr-TR" dirty="0">
                <a:solidFill>
                  <a:srgbClr val="00B0F0"/>
                </a:solidFill>
              </a:rPr>
              <a:t>düzeyi </a:t>
            </a:r>
            <a:r>
              <a:rPr lang="tr-TR" dirty="0" smtClean="0">
                <a:solidFill>
                  <a:srgbClr val="00B0F0"/>
                </a:solidFill>
              </a:rPr>
              <a:t>düşük </a:t>
            </a:r>
            <a:r>
              <a:rPr lang="tr-TR" dirty="0" smtClean="0"/>
              <a:t>(</a:t>
            </a:r>
            <a:r>
              <a:rPr lang="tr-TR" dirty="0" err="1" smtClean="0"/>
              <a:t>Enfekte</a:t>
            </a:r>
            <a:r>
              <a:rPr lang="tr-TR" dirty="0" smtClean="0"/>
              <a:t> </a:t>
            </a:r>
            <a:r>
              <a:rPr lang="tr-TR" dirty="0"/>
              <a:t>hücre kitlesi azaldığı ve interferonlar gibi </a:t>
            </a:r>
            <a:r>
              <a:rPr lang="tr-TR" dirty="0" err="1"/>
              <a:t>sitokinler</a:t>
            </a:r>
            <a:r>
              <a:rPr lang="tr-TR" dirty="0"/>
              <a:t> HBV </a:t>
            </a:r>
            <a:r>
              <a:rPr lang="tr-TR" dirty="0" err="1"/>
              <a:t>replikasyonunu</a:t>
            </a:r>
            <a:r>
              <a:rPr lang="tr-TR" dirty="0"/>
              <a:t> baskıladığı </a:t>
            </a:r>
            <a:r>
              <a:rPr lang="tr-TR" dirty="0" smtClean="0"/>
              <a:t>için)</a:t>
            </a: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HBV ENFEKSİYONUNUN DOĞAL SEYRİ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Faz 3: </a:t>
            </a:r>
            <a:r>
              <a:rPr lang="tr-TR" dirty="0" err="1"/>
              <a:t>HBeAg</a:t>
            </a:r>
            <a:r>
              <a:rPr lang="tr-TR" dirty="0"/>
              <a:t>(-) kronik enfeksiyon </a:t>
            </a:r>
            <a:r>
              <a:rPr lang="tr-TR" dirty="0" smtClean="0"/>
              <a:t>fazı (</a:t>
            </a:r>
            <a:r>
              <a:rPr lang="tr-TR" dirty="0" err="1" smtClean="0"/>
              <a:t>inaktif</a:t>
            </a:r>
            <a:r>
              <a:rPr lang="tr-TR" dirty="0" smtClean="0"/>
              <a:t> </a:t>
            </a:r>
            <a:r>
              <a:rPr lang="tr-TR" dirty="0"/>
              <a:t>faz 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/>
              <a:t>temizlenme dönemi sonunda </a:t>
            </a:r>
            <a:r>
              <a:rPr lang="tr-TR" dirty="0" err="1"/>
              <a:t>immün</a:t>
            </a:r>
            <a:r>
              <a:rPr lang="tr-TR" dirty="0"/>
              <a:t> sistem </a:t>
            </a:r>
            <a:r>
              <a:rPr lang="tr-TR" dirty="0" err="1"/>
              <a:t>HBV’yi</a:t>
            </a:r>
            <a:r>
              <a:rPr lang="tr-TR" dirty="0"/>
              <a:t> baskılar ve HBV DNA iyice düşer, azalan HBV antijen ekspresyonuyla beraber </a:t>
            </a:r>
            <a:r>
              <a:rPr lang="tr-TR" dirty="0" err="1"/>
              <a:t>immün</a:t>
            </a:r>
            <a:r>
              <a:rPr lang="tr-TR" dirty="0"/>
              <a:t> yanıt zayıflar </a:t>
            </a:r>
            <a:endParaRPr lang="tr-TR" dirty="0" smtClean="0"/>
          </a:p>
          <a:p>
            <a:pPr lvl="1"/>
            <a:r>
              <a:rPr lang="tr-TR" dirty="0" smtClean="0"/>
              <a:t>ALT </a:t>
            </a:r>
            <a:r>
              <a:rPr lang="tr-TR" dirty="0" smtClean="0">
                <a:solidFill>
                  <a:srgbClr val="92D050"/>
                </a:solidFill>
              </a:rPr>
              <a:t>normal</a:t>
            </a:r>
            <a:endParaRPr lang="tr-TR" dirty="0" smtClean="0"/>
          </a:p>
          <a:p>
            <a:pPr lvl="1"/>
            <a:r>
              <a:rPr lang="tr-TR" dirty="0" smtClean="0"/>
              <a:t>HBV </a:t>
            </a:r>
            <a:r>
              <a:rPr lang="tr-TR" dirty="0"/>
              <a:t>DNA </a:t>
            </a:r>
            <a:r>
              <a:rPr lang="tr-TR" dirty="0">
                <a:solidFill>
                  <a:srgbClr val="92D050"/>
                </a:solidFill>
              </a:rPr>
              <a:t>düşük </a:t>
            </a:r>
            <a:endParaRPr lang="tr-TR" dirty="0" smtClean="0"/>
          </a:p>
          <a:p>
            <a:pPr lvl="1"/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/>
              <a:t>temizlenme dönemi uzun ve şiddetli seyrederse, </a:t>
            </a:r>
            <a:r>
              <a:rPr lang="tr-TR" dirty="0" err="1"/>
              <a:t>inaktif</a:t>
            </a:r>
            <a:r>
              <a:rPr lang="tr-TR" dirty="0"/>
              <a:t> faza girildiğinde ciddi bir karaciğer hasarı sonucu siroz gelişmiş olabilir. </a:t>
            </a:r>
            <a:endParaRPr lang="tr-TR" dirty="0" smtClean="0"/>
          </a:p>
          <a:p>
            <a:r>
              <a:rPr lang="tr-TR" dirty="0" smtClean="0"/>
              <a:t>Faz </a:t>
            </a:r>
            <a:r>
              <a:rPr lang="tr-TR" dirty="0"/>
              <a:t>4: </a:t>
            </a:r>
            <a:r>
              <a:rPr lang="tr-TR" dirty="0" err="1"/>
              <a:t>HBeAg</a:t>
            </a:r>
            <a:r>
              <a:rPr lang="tr-TR" dirty="0"/>
              <a:t>(-) kronik hepatit </a:t>
            </a:r>
            <a:r>
              <a:rPr lang="tr-TR" dirty="0" smtClean="0"/>
              <a:t>fazı</a:t>
            </a:r>
          </a:p>
          <a:p>
            <a:pPr lvl="1"/>
            <a:r>
              <a:rPr lang="tr-TR" dirty="0" err="1" smtClean="0"/>
              <a:t>İnaktif</a:t>
            </a:r>
            <a:r>
              <a:rPr lang="tr-TR" dirty="0" smtClean="0"/>
              <a:t> </a:t>
            </a:r>
            <a:r>
              <a:rPr lang="tr-TR" dirty="0"/>
              <a:t>döneme girdikten sonra muhtemelen </a:t>
            </a:r>
            <a:r>
              <a:rPr lang="tr-TR" dirty="0" err="1"/>
              <a:t>HBV’nin</a:t>
            </a:r>
            <a:r>
              <a:rPr lang="tr-TR" dirty="0"/>
              <a:t> </a:t>
            </a:r>
            <a:r>
              <a:rPr lang="tr-TR" dirty="0" err="1"/>
              <a:t>antijenik</a:t>
            </a:r>
            <a:r>
              <a:rPr lang="tr-TR" dirty="0"/>
              <a:t> yapısındaki değişmelerle ilişkili olabilecek bir </a:t>
            </a:r>
            <a:r>
              <a:rPr lang="tr-TR" dirty="0" err="1"/>
              <a:t>replikasyon</a:t>
            </a:r>
            <a:r>
              <a:rPr lang="tr-TR" dirty="0"/>
              <a:t> artışı ve bunu takiben oluşan </a:t>
            </a:r>
            <a:r>
              <a:rPr lang="tr-TR" dirty="0" err="1"/>
              <a:t>immün</a:t>
            </a:r>
            <a:r>
              <a:rPr lang="tr-TR" dirty="0"/>
              <a:t> yanıtla bir ALT </a:t>
            </a:r>
            <a:r>
              <a:rPr lang="tr-TR" dirty="0">
                <a:solidFill>
                  <a:srgbClr val="FF0000"/>
                </a:solidFill>
              </a:rPr>
              <a:t>yükselmesi</a:t>
            </a:r>
            <a:r>
              <a:rPr lang="tr-TR" dirty="0"/>
              <a:t> görülebilir. </a:t>
            </a:r>
            <a:endParaRPr lang="tr-TR" dirty="0" smtClean="0"/>
          </a:p>
          <a:p>
            <a:pPr lvl="1"/>
            <a:r>
              <a:rPr lang="tr-TR" dirty="0" smtClean="0"/>
              <a:t>Karaciğerde </a:t>
            </a:r>
            <a:r>
              <a:rPr lang="tr-TR" dirty="0"/>
              <a:t>yeniden hücre </a:t>
            </a:r>
            <a:r>
              <a:rPr lang="tr-TR" dirty="0" err="1"/>
              <a:t>harabiyeti</a:t>
            </a:r>
            <a:r>
              <a:rPr lang="tr-TR" dirty="0"/>
              <a:t> ve </a:t>
            </a:r>
            <a:r>
              <a:rPr lang="tr-TR" dirty="0" err="1"/>
              <a:t>inflamasyon</a:t>
            </a:r>
            <a:r>
              <a:rPr lang="tr-TR" dirty="0"/>
              <a:t> ortaya çıkar. Bu dönem zaman zaman baskılanma, zaman zaman alevlenmelerle seyredebilir.</a:t>
            </a:r>
          </a:p>
        </p:txBody>
      </p:sp>
    </p:spTree>
    <p:extLst>
      <p:ext uri="{BB962C8B-B14F-4D97-AF65-F5344CB8AC3E}">
        <p14:creationId xmlns:p14="http://schemas.microsoft.com/office/powerpoint/2010/main" val="22610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HBV ENFEKSİYONUNUN DOĞAL SEYRİ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Faz 5: </a:t>
            </a:r>
            <a:r>
              <a:rPr lang="tr-TR" dirty="0" err="1"/>
              <a:t>HBsAg</a:t>
            </a:r>
            <a:r>
              <a:rPr lang="tr-TR" dirty="0"/>
              <a:t>-negatif </a:t>
            </a:r>
            <a:r>
              <a:rPr lang="tr-TR" dirty="0" smtClean="0"/>
              <a:t>faz  (</a:t>
            </a:r>
            <a:r>
              <a:rPr lang="tr-TR" dirty="0" err="1"/>
              <a:t>okkült</a:t>
            </a:r>
            <a:r>
              <a:rPr lang="tr-TR" dirty="0"/>
              <a:t> (gizli) HBV enfeksiyonu 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Serum </a:t>
            </a:r>
            <a:r>
              <a:rPr lang="tr-TR" dirty="0" err="1"/>
              <a:t>HBsAg</a:t>
            </a:r>
            <a:r>
              <a:rPr lang="tr-TR" dirty="0"/>
              <a:t> negatifliği ve anti-</a:t>
            </a:r>
            <a:r>
              <a:rPr lang="tr-TR" dirty="0" err="1"/>
              <a:t>HBc</a:t>
            </a:r>
            <a:r>
              <a:rPr lang="tr-TR" dirty="0"/>
              <a:t> pozitifliği ile birlikte saptanabilir düzeyde veya saptanamayan </a:t>
            </a:r>
            <a:r>
              <a:rPr lang="tr-TR" dirty="0" err="1"/>
              <a:t>antiHBs</a:t>
            </a:r>
            <a:r>
              <a:rPr lang="tr-TR" dirty="0"/>
              <a:t> ile karakterizedir. </a:t>
            </a:r>
            <a:endParaRPr lang="tr-TR" dirty="0" smtClean="0"/>
          </a:p>
          <a:p>
            <a:pPr lvl="1"/>
            <a:r>
              <a:rPr lang="tr-TR" dirty="0" smtClean="0"/>
              <a:t>ALT düzeyinin normal olması ve genellikle saptanamayan HBV DNA, diğer önemli laboratuvar parametreleridir. </a:t>
            </a:r>
          </a:p>
          <a:p>
            <a:pPr lvl="1"/>
            <a:r>
              <a:rPr lang="tr-TR" dirty="0" smtClean="0"/>
              <a:t>Ancak karaciğerde HBV DNA </a:t>
            </a:r>
            <a:r>
              <a:rPr lang="tr-TR" dirty="0" err="1" smtClean="0"/>
              <a:t>cccDNA</a:t>
            </a:r>
            <a:r>
              <a:rPr lang="tr-TR" dirty="0" smtClean="0"/>
              <a:t> şeklinde saptanabilir.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79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85" y="1143000"/>
            <a:ext cx="8597715" cy="557847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1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92" y="457200"/>
            <a:ext cx="8421207" cy="626427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7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994" y="228600"/>
            <a:ext cx="848220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0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318" y="1295400"/>
            <a:ext cx="7217693" cy="4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enfeksiyonda istirahat ve destek tedavisi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Kronik enfeksiyon tedavisinde kullanılabilen ajanlar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Pegile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interferonlar 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antiviraller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Lamivudin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Telbuvidin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Adefovir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Entekavir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Alafenamid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-TAF)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Hepatit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Hepatit, çeşitli bulaşıcı virüslerin ve bulaşıcı olmayan ajanların neden olduğu, bazıları ölümcül </a:t>
            </a:r>
            <a:r>
              <a:rPr lang="tr-TR" dirty="0" smtClean="0"/>
              <a:t>olabilen sağlık </a:t>
            </a:r>
            <a:r>
              <a:rPr lang="tr-TR" dirty="0"/>
              <a:t>sorunlarına yol açan karaciğerin </a:t>
            </a:r>
            <a:r>
              <a:rPr lang="tr-TR" dirty="0" smtClean="0"/>
              <a:t>iltihaplanması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dirty="0" err="1" smtClean="0"/>
              <a:t>İnfeksiyöz</a:t>
            </a:r>
            <a:r>
              <a:rPr lang="tr-TR" dirty="0" smtClean="0"/>
              <a:t>                                      </a:t>
            </a:r>
            <a:r>
              <a:rPr lang="tr-TR" dirty="0" err="1" smtClean="0"/>
              <a:t>Noninfeksiyöz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sz="1500" b="1" dirty="0" err="1">
                <a:solidFill>
                  <a:srgbClr val="FF0000"/>
                </a:solidFill>
              </a:rPr>
              <a:t>Viral</a:t>
            </a:r>
            <a:r>
              <a:rPr lang="tr-TR" sz="1500" b="1" dirty="0">
                <a:solidFill>
                  <a:srgbClr val="FF0000"/>
                </a:solidFill>
              </a:rPr>
              <a:t>                                                                     </a:t>
            </a:r>
            <a:r>
              <a:rPr lang="tr-TR" sz="1500" dirty="0"/>
              <a:t>Alkol </a:t>
            </a:r>
          </a:p>
          <a:p>
            <a:pPr marL="0" indent="0">
              <a:buNone/>
            </a:pPr>
            <a:r>
              <a:rPr lang="tr-TR" sz="1500" dirty="0"/>
              <a:t>      </a:t>
            </a:r>
            <a:r>
              <a:rPr lang="tr-TR" sz="1500" dirty="0" err="1"/>
              <a:t>Bakteriyal</a:t>
            </a:r>
            <a:r>
              <a:rPr lang="tr-TR" sz="1500" dirty="0"/>
              <a:t>                                                           İlaçlar </a:t>
            </a:r>
          </a:p>
          <a:p>
            <a:pPr marL="0" indent="0">
              <a:buNone/>
            </a:pPr>
            <a:r>
              <a:rPr lang="tr-TR" sz="1500" dirty="0"/>
              <a:t>      </a:t>
            </a:r>
            <a:r>
              <a:rPr lang="tr-TR" sz="1500" dirty="0" err="1"/>
              <a:t>Fungal</a:t>
            </a:r>
            <a:r>
              <a:rPr lang="tr-TR" sz="1500" dirty="0"/>
              <a:t>                                                                 </a:t>
            </a:r>
            <a:r>
              <a:rPr lang="tr-TR" sz="1500" dirty="0" err="1"/>
              <a:t>Otoimmün</a:t>
            </a:r>
            <a:r>
              <a:rPr lang="tr-TR" sz="1500" dirty="0"/>
              <a:t> hepatit </a:t>
            </a:r>
          </a:p>
          <a:p>
            <a:pPr marL="0" indent="0">
              <a:buNone/>
            </a:pPr>
            <a:r>
              <a:rPr lang="tr-TR" sz="1500" dirty="0"/>
              <a:t>      </a:t>
            </a:r>
            <a:r>
              <a:rPr lang="tr-TR" sz="1500" dirty="0" err="1"/>
              <a:t>Parazitik</a:t>
            </a:r>
            <a:r>
              <a:rPr lang="tr-TR" sz="1500" dirty="0"/>
              <a:t>                                                              </a:t>
            </a:r>
            <a:r>
              <a:rPr lang="tr-TR" sz="1500" dirty="0" err="1"/>
              <a:t>Metabolik</a:t>
            </a:r>
            <a:r>
              <a:rPr lang="tr-TR" sz="1500" dirty="0"/>
              <a:t> hastalıklar</a:t>
            </a:r>
          </a:p>
        </p:txBody>
      </p:sp>
    </p:spTree>
    <p:extLst>
      <p:ext uri="{BB962C8B-B14F-4D97-AF65-F5344CB8AC3E}">
        <p14:creationId xmlns:p14="http://schemas.microsoft.com/office/powerpoint/2010/main" val="29692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8762" y="381000"/>
            <a:ext cx="7886700" cy="1325563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Korunma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Çocukta;</a:t>
            </a:r>
          </a:p>
          <a:p>
            <a:pPr lvl="1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HBV aşısı çocukluk dönemi aşı takviminde bulunmaktadır. </a:t>
            </a:r>
            <a:r>
              <a:rPr lang="tr-TR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0., 1. ve 6. ay olmak üzere 3 doz uygulanır.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+ tespit edilen anne bebeklerine </a:t>
            </a:r>
            <a:r>
              <a:rPr lang="tr-TR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doğum sonrası 12 saat içerisinde HBV </a:t>
            </a:r>
            <a:r>
              <a:rPr lang="tr-TR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İg</a:t>
            </a:r>
            <a:r>
              <a:rPr lang="tr-TR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ve aşı yapılır.</a:t>
            </a:r>
          </a:p>
          <a:p>
            <a:pPr lvl="1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Doğum ağırlığı 2000 gramdan az olan bebeklerde;</a:t>
            </a:r>
          </a:p>
          <a:p>
            <a:pPr lvl="2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- ise aşının ilk dozu bebek 2000 gram olduğunda veya 1. ayda yapılmalı ve aşı şemasına devam edilir.</a:t>
            </a:r>
          </a:p>
          <a:p>
            <a:pPr lvl="2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+ ise doğumda HBV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ve aşısı yapılır. Sonra 1. ayda bebek hiç aşılanmamış gibi 3 doz aşı şeması başlatılır.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573CFAF-C1FD-47AC-A4AA-78364FAE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7620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52400"/>
            <a:ext cx="6400800" cy="632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A2B5562-D5DD-4D68-BB20-000EB0FD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CF62D4B-9BC3-4806-9345-1AAAA958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Korunma</a:t>
            </a:r>
          </a:p>
          <a:p>
            <a:r>
              <a:rPr lang="tr-TR" sz="2400" dirty="0"/>
              <a:t>Yetişkinde;</a:t>
            </a:r>
          </a:p>
          <a:p>
            <a:pPr lvl="1"/>
            <a:r>
              <a:rPr lang="tr-TR" sz="2400" dirty="0"/>
              <a:t>Risk faktörleri bulunması durumunda, 3 doz aşılama önerilir. (0,1,6. aylarda )</a:t>
            </a:r>
          </a:p>
          <a:p>
            <a:pPr lvl="1"/>
            <a:r>
              <a:rPr lang="tr-TR" sz="2400" dirty="0"/>
              <a:t>Aşı sonrası koruyucu antikor düzeyi  (&gt;10 IU/ml) saptananlarda ilave hatırlatma dozlarına gerek yoktur.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D02E7E5-7CBF-400B-86AE-45656832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568824"/>
            <a:ext cx="3505200" cy="21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16C39C-4F7E-4BAF-A819-7C6C61BA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C35C66F-3351-4A44-B659-EDCDFF89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altLang="tr-TR" sz="2400" b="1" dirty="0">
                <a:cs typeface="Calibri" panose="020F0502020204030204" pitchFamily="34" charset="0"/>
              </a:rPr>
              <a:t>Riskli Gruplar</a:t>
            </a:r>
          </a:p>
          <a:p>
            <a:r>
              <a:rPr lang="tr-TR" sz="2400" dirty="0" err="1"/>
              <a:t>HBsAg</a:t>
            </a:r>
            <a:r>
              <a:rPr lang="tr-TR" sz="2400" dirty="0"/>
              <a:t> pozitif kişilerin 1. derece akrabaları (aynı evde yaşamasalar bile) </a:t>
            </a:r>
          </a:p>
          <a:p>
            <a:r>
              <a:rPr lang="tr-TR" sz="2400" dirty="0" err="1"/>
              <a:t>HBsAg</a:t>
            </a:r>
            <a:r>
              <a:rPr lang="tr-TR" sz="2400" dirty="0"/>
              <a:t> pozitif kişiyle aynı evde yaşayanlar veya cinsel temasta bulunanlar</a:t>
            </a:r>
          </a:p>
          <a:p>
            <a:r>
              <a:rPr lang="tr-TR" altLang="tr-TR" sz="2400" dirty="0">
                <a:cs typeface="Calibri" panose="020F0502020204030204" pitchFamily="34" charset="0"/>
              </a:rPr>
              <a:t>Sağlık çalışanları</a:t>
            </a:r>
            <a:endParaRPr lang="tr-TR" sz="2400" dirty="0"/>
          </a:p>
          <a:p>
            <a:r>
              <a:rPr lang="tr-TR" sz="2400" dirty="0"/>
              <a:t>İv ilaç kullanma alışkanlığı bulunan kişiler  </a:t>
            </a:r>
          </a:p>
          <a:p>
            <a:r>
              <a:rPr lang="tr-TR" sz="2400" dirty="0"/>
              <a:t>Dövme ve </a:t>
            </a:r>
            <a:r>
              <a:rPr lang="tr-TR" sz="2400" dirty="0" err="1"/>
              <a:t>piercing</a:t>
            </a:r>
            <a:r>
              <a:rPr lang="tr-TR" sz="2400" dirty="0"/>
              <a:t> yaptıranlar </a:t>
            </a:r>
          </a:p>
          <a:p>
            <a:r>
              <a:rPr lang="tr-TR" sz="2400" dirty="0"/>
              <a:t>Birden çok cinsel eşi bulunanlar ve homoseksüeller</a:t>
            </a:r>
          </a:p>
          <a:p>
            <a:r>
              <a:rPr lang="tr-TR" sz="2400" dirty="0"/>
              <a:t>Hapishanelerde bulunan ve buralarda çalışan kişiler </a:t>
            </a:r>
          </a:p>
          <a:p>
            <a:r>
              <a:rPr lang="tr-TR" sz="2400" dirty="0"/>
              <a:t>Kronik ALT ve AST yüksekliği bulunan kişiler </a:t>
            </a:r>
          </a:p>
          <a:p>
            <a:r>
              <a:rPr lang="tr-TR" sz="2400" dirty="0"/>
              <a:t>HCV ya da HIV ile </a:t>
            </a:r>
            <a:r>
              <a:rPr lang="tr-TR" sz="2400" dirty="0" err="1"/>
              <a:t>enfekte</a:t>
            </a:r>
            <a:r>
              <a:rPr lang="tr-TR" sz="2400" dirty="0"/>
              <a:t> kişiler </a:t>
            </a:r>
          </a:p>
          <a:p>
            <a:r>
              <a:rPr lang="tr-TR" sz="2400" dirty="0"/>
              <a:t>Diyaliz hastaları </a:t>
            </a:r>
          </a:p>
          <a:p>
            <a:r>
              <a:rPr lang="tr-TR" sz="2400" dirty="0"/>
              <a:t>Tüm gebe kadınlar </a:t>
            </a:r>
            <a:endParaRPr lang="tr-TR" altLang="tr-TR" sz="2400" b="1" dirty="0">
              <a:cs typeface="Calibri" panose="020F0502020204030204" pitchFamily="34" charset="0"/>
            </a:endParaRPr>
          </a:p>
        </p:txBody>
      </p:sp>
      <p:pic>
        <p:nvPicPr>
          <p:cNvPr id="4" name="Picture 2" descr="5 Fundamentals to Risk Scoring for Your Project — Simple PM Strate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3429000" cy="15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1408"/>
            <a:ext cx="78867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Hepatit B Aşısı</a:t>
            </a:r>
            <a:br>
              <a:rPr lang="tr-TR" sz="3200" b="1" dirty="0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8549" cy="49088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tr-TR" sz="2400" dirty="0"/>
              <a:t>Rekombinant DNA aşısıdır.</a:t>
            </a:r>
          </a:p>
          <a:p>
            <a:pPr algn="just">
              <a:spcBef>
                <a:spcPts val="0"/>
              </a:spcBef>
            </a:pPr>
            <a:r>
              <a:rPr lang="tr-TR" sz="2400" dirty="0"/>
              <a:t>0.5 veya 1 ml </a:t>
            </a:r>
            <a:r>
              <a:rPr lang="tr-TR" sz="2400" dirty="0" err="1"/>
              <a:t>d</a:t>
            </a:r>
            <a:r>
              <a:rPr lang="tr-TR" sz="2400" dirty="0" err="1" smtClean="0"/>
              <a:t>eltoid</a:t>
            </a:r>
            <a:r>
              <a:rPr lang="tr-TR" sz="2400" dirty="0" smtClean="0"/>
              <a:t> </a:t>
            </a:r>
            <a:r>
              <a:rPr lang="tr-TR" sz="2400" dirty="0"/>
              <a:t>bölgeye kas içi uygulanır.</a:t>
            </a:r>
          </a:p>
          <a:p>
            <a:pPr algn="just">
              <a:spcBef>
                <a:spcPts val="0"/>
              </a:spcBef>
            </a:pPr>
            <a:r>
              <a:rPr lang="tr-TR" sz="2400" dirty="0"/>
              <a:t>Erişkinde serolojik inceleme (HBsAg, anti-HBs ve anti-HBc) sonrasında HBsAg, anti-HBs ve anti-HBc (-) olan kişilere 0–1–6 ay şeklinde 3 doz aşı uygulanır. </a:t>
            </a:r>
          </a:p>
          <a:p>
            <a:pPr algn="just">
              <a:spcBef>
                <a:spcPts val="0"/>
              </a:spcBef>
            </a:pPr>
            <a:r>
              <a:rPr lang="tr-TR" sz="2400" dirty="0"/>
              <a:t>0-1-6 şemasında aksama olduğunda; </a:t>
            </a:r>
          </a:p>
          <a:p>
            <a:pPr marL="79375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400" dirty="0"/>
              <a:t>1. ve 2. doz arasında en az 1 ay,  </a:t>
            </a:r>
          </a:p>
          <a:p>
            <a:pPr marL="79375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400" dirty="0"/>
              <a:t>2. ve 3. doz arasında en az 2 ay ve </a:t>
            </a:r>
          </a:p>
          <a:p>
            <a:pPr marL="79375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400" dirty="0"/>
              <a:t>1. doz ile 3. doz arasında en az 4 ay olacak şekilde aşı uygulaması yapılır.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806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914" y="1773867"/>
            <a:ext cx="7886700" cy="423011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tr-TR" sz="2400" dirty="0">
                <a:solidFill>
                  <a:prstClr val="black"/>
                </a:solidFill>
              </a:rPr>
              <a:t>Anti-</a:t>
            </a:r>
            <a:r>
              <a:rPr lang="tr-TR" sz="2400" dirty="0" err="1">
                <a:solidFill>
                  <a:prstClr val="black"/>
                </a:solidFill>
              </a:rPr>
              <a:t>HBs</a:t>
            </a:r>
            <a:r>
              <a:rPr lang="tr-TR" sz="2400" dirty="0">
                <a:solidFill>
                  <a:prstClr val="black"/>
                </a:solidFill>
              </a:rPr>
              <a:t> en az 10 </a:t>
            </a:r>
            <a:r>
              <a:rPr lang="tr-TR" sz="2400" dirty="0" err="1">
                <a:solidFill>
                  <a:prstClr val="black"/>
                </a:solidFill>
              </a:rPr>
              <a:t>mIU</a:t>
            </a:r>
            <a:r>
              <a:rPr lang="tr-TR" sz="2400" dirty="0">
                <a:solidFill>
                  <a:prstClr val="black"/>
                </a:solidFill>
              </a:rPr>
              <a:t>/</a:t>
            </a:r>
            <a:r>
              <a:rPr lang="tr-TR" sz="2400" dirty="0" err="1">
                <a:solidFill>
                  <a:prstClr val="black"/>
                </a:solidFill>
              </a:rPr>
              <a:t>mL</a:t>
            </a:r>
            <a:r>
              <a:rPr lang="tr-TR" sz="2400" dirty="0">
                <a:solidFill>
                  <a:prstClr val="black"/>
                </a:solidFill>
              </a:rPr>
              <a:t> ise kişi bağışıktır ve </a:t>
            </a:r>
            <a:r>
              <a:rPr lang="tr-TR" sz="2400" dirty="0" err="1">
                <a:solidFill>
                  <a:prstClr val="black"/>
                </a:solidFill>
              </a:rPr>
              <a:t>immunsupresif</a:t>
            </a:r>
            <a:r>
              <a:rPr lang="tr-TR" sz="2400" dirty="0">
                <a:solidFill>
                  <a:prstClr val="black"/>
                </a:solidFill>
              </a:rPr>
              <a:t> durumu yok ise gelecekte </a:t>
            </a:r>
            <a:r>
              <a:rPr lang="tr-TR" sz="2400" dirty="0" err="1">
                <a:solidFill>
                  <a:prstClr val="black"/>
                </a:solidFill>
              </a:rPr>
              <a:t>serolojik</a:t>
            </a:r>
            <a:r>
              <a:rPr lang="tr-TR" sz="2400" dirty="0">
                <a:solidFill>
                  <a:prstClr val="black"/>
                </a:solidFill>
              </a:rPr>
              <a:t> test ya da aşılama gerekli değildir. </a:t>
            </a:r>
          </a:p>
          <a:p>
            <a:pPr lvl="0" algn="just">
              <a:spcBef>
                <a:spcPts val="0"/>
              </a:spcBef>
            </a:pPr>
            <a:r>
              <a:rPr lang="tr-TR" sz="2400" dirty="0">
                <a:solidFill>
                  <a:prstClr val="black"/>
                </a:solidFill>
              </a:rPr>
              <a:t>Anti-</a:t>
            </a:r>
            <a:r>
              <a:rPr lang="tr-TR" sz="2400" dirty="0" err="1">
                <a:solidFill>
                  <a:prstClr val="black"/>
                </a:solidFill>
              </a:rPr>
              <a:t>HBs</a:t>
            </a:r>
            <a:r>
              <a:rPr lang="tr-TR" sz="2400" dirty="0">
                <a:solidFill>
                  <a:prstClr val="black"/>
                </a:solidFill>
              </a:rPr>
              <a:t> negatif ise kişi Hep-B aşısına karşı yanıtsızdır. 3 doz seri ile tekrar aşılanmalıdır ve tekrarlanan şemadan en az 4-8 hafta sonra tekrar anti-</a:t>
            </a:r>
            <a:r>
              <a:rPr lang="tr-TR" sz="2400" dirty="0" err="1">
                <a:solidFill>
                  <a:prstClr val="black"/>
                </a:solidFill>
              </a:rPr>
              <a:t>HBs</a:t>
            </a:r>
            <a:r>
              <a:rPr lang="tr-TR" sz="2400" dirty="0">
                <a:solidFill>
                  <a:prstClr val="black"/>
                </a:solidFill>
              </a:rPr>
              <a:t> yanıtı değerlendirilmelidir. </a:t>
            </a:r>
          </a:p>
          <a:p>
            <a:pPr lvl="0" algn="just">
              <a:spcBef>
                <a:spcPts val="0"/>
              </a:spcBef>
            </a:pPr>
            <a:r>
              <a:rPr lang="tr-TR" sz="2400" dirty="0">
                <a:solidFill>
                  <a:prstClr val="black"/>
                </a:solidFill>
              </a:rPr>
              <a:t>Anti-</a:t>
            </a:r>
            <a:r>
              <a:rPr lang="tr-TR" sz="2400" dirty="0" err="1">
                <a:solidFill>
                  <a:prstClr val="black"/>
                </a:solidFill>
              </a:rPr>
              <a:t>HBs</a:t>
            </a:r>
            <a:r>
              <a:rPr lang="tr-TR" sz="2400" dirty="0">
                <a:solidFill>
                  <a:prstClr val="black"/>
                </a:solidFill>
              </a:rPr>
              <a:t> 6 doz aşılamadan sonra halen negatif ise kişi Hep-B aşısına yanıtsız kabul edilmelidir.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tr-TR" sz="2400" dirty="0" smtClean="0">
                <a:solidFill>
                  <a:prstClr val="black"/>
                </a:solidFill>
              </a:rPr>
              <a:t>Bu </a:t>
            </a:r>
            <a:r>
              <a:rPr lang="tr-TR" sz="2400" dirty="0">
                <a:solidFill>
                  <a:prstClr val="black"/>
                </a:solidFill>
              </a:rPr>
              <a:t>kişiler kronik hepatit B enfeksiyonu açısından değerlendirilmelidir. Sağlık eğitimi verilmeli ve riskli temas sonrasında </a:t>
            </a:r>
            <a:r>
              <a:rPr lang="tr-TR" sz="2400" dirty="0" err="1">
                <a:solidFill>
                  <a:prstClr val="black"/>
                </a:solidFill>
              </a:rPr>
              <a:t>profilakside</a:t>
            </a:r>
            <a:r>
              <a:rPr lang="tr-TR" sz="2400" dirty="0">
                <a:solidFill>
                  <a:prstClr val="black"/>
                </a:solidFill>
              </a:rPr>
              <a:t> HBIG uygulanmalıdır.</a:t>
            </a:r>
          </a:p>
          <a:p>
            <a:pPr lvl="0" algn="just">
              <a:spcBef>
                <a:spcPts val="0"/>
              </a:spcBef>
            </a:pPr>
            <a:r>
              <a:rPr lang="tr-TR" sz="2400" dirty="0">
                <a:solidFill>
                  <a:prstClr val="black"/>
                </a:solidFill>
              </a:rPr>
              <a:t>+2°C ile + 8°C arasında saklanmalıdır.</a:t>
            </a:r>
          </a:p>
          <a:p>
            <a:endParaRPr lang="tr-TR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069675"/>
            <a:ext cx="7886700" cy="62110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+mn-lt"/>
              </a:rPr>
            </a:b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   </a:t>
            </a:r>
            <a:r>
              <a:rPr lang="tr-TR" sz="3200" b="1" dirty="0" smtClean="0">
                <a:latin typeface="+mn-lt"/>
              </a:rPr>
              <a:t>Hepatit </a:t>
            </a:r>
            <a:r>
              <a:rPr lang="tr-TR" sz="3200" b="1" dirty="0">
                <a:latin typeface="+mn-lt"/>
              </a:rPr>
              <a:t>B Aşısı</a:t>
            </a:r>
            <a:r>
              <a:rPr lang="tr-TR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+mn-lt"/>
              </a:rPr>
            </a:b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5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2291" y="1825625"/>
            <a:ext cx="53994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="" xmlns:a16="http://schemas.microsoft.com/office/drawing/2014/main" id="{83334882-DECA-4CB9-9AE7-4384E196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510252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200" b="1" dirty="0">
                <a:latin typeface="+mn-lt"/>
                <a:ea typeface="ＭＳ Ｐゴシック" panose="020B0600070205080204" pitchFamily="34" charset="-128"/>
              </a:rPr>
              <a:t>Gebelikte İzlem</a:t>
            </a:r>
            <a:endParaRPr lang="en-US" altLang="en-US" sz="32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="" xmlns:a16="http://schemas.microsoft.com/office/drawing/2014/main" id="{EAFCA8AB-F6F9-469D-B869-418E29E9B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7176"/>
            <a:ext cx="5410200" cy="3415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en-US" sz="2400" dirty="0">
                <a:ea typeface="ＭＳ Ｐゴシック" panose="020B0600070205080204" pitchFamily="34" charset="-128"/>
              </a:rPr>
              <a:t>Bebeği korumada </a:t>
            </a:r>
            <a:r>
              <a:rPr lang="en-US" altLang="en-US" sz="2400" dirty="0">
                <a:ea typeface="ＭＳ Ｐゴシック" panose="020B0600070205080204" pitchFamily="34" charset="-128"/>
              </a:rPr>
              <a:t>HBI</a:t>
            </a:r>
            <a:r>
              <a:rPr lang="tr-TR" altLang="en-US" sz="2400" dirty="0">
                <a:ea typeface="ＭＳ Ｐゴシック" panose="020B0600070205080204" pitchFamily="34" charset="-128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ve</a:t>
            </a:r>
            <a:r>
              <a:rPr lang="en-US" altLang="en-US" sz="2400" dirty="0">
                <a:ea typeface="ＭＳ Ｐゴシック" panose="020B0600070205080204" pitchFamily="34" charset="-128"/>
              </a:rPr>
              <a:t> 3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doz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tr-TR" altLang="en-US" sz="2400" dirty="0">
                <a:ea typeface="ＭＳ Ｐゴシック" panose="020B0600070205080204" pitchFamily="34" charset="-128"/>
              </a:rPr>
              <a:t>HBV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aşı</a:t>
            </a:r>
            <a:r>
              <a:rPr lang="tr-TR" altLang="en-US" sz="2400" dirty="0" err="1">
                <a:ea typeface="ＭＳ Ｐゴシック" panose="020B0600070205080204" pitchFamily="34" charset="-128"/>
              </a:rPr>
              <a:t>sı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etkindir</a:t>
            </a:r>
            <a:r>
              <a:rPr lang="en-US" altLang="en-US" sz="2400" dirty="0">
                <a:ea typeface="ＭＳ Ｐゴシック" panose="020B0600070205080204" pitchFamily="34" charset="-128"/>
              </a:rPr>
              <a:t>. </a:t>
            </a:r>
            <a:endParaRPr lang="tr-TR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Bulaşta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tr-TR" altLang="en-US" sz="2400" dirty="0">
                <a:ea typeface="ＭＳ Ｐゴシック" panose="020B0600070205080204" pitchFamily="34" charset="-128"/>
              </a:rPr>
              <a:t>annedeki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yüksek</a:t>
            </a:r>
            <a:r>
              <a:rPr lang="en-US" altLang="en-US" sz="2400" dirty="0">
                <a:ea typeface="ＭＳ Ｐゴシック" panose="020B0600070205080204" pitchFamily="34" charset="-128"/>
              </a:rPr>
              <a:t> HBV DNA</a:t>
            </a:r>
            <a:r>
              <a:rPr lang="tr-TR" altLang="en-US" sz="2400" dirty="0">
                <a:ea typeface="ＭＳ Ｐゴシック" panose="020B0600070205080204" pitchFamily="34" charset="-128"/>
              </a:rPr>
              <a:t> düzeyi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önemlidir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Anne HBV DNA&gt;200.000 IU/ml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ise</a:t>
            </a:r>
            <a:r>
              <a:rPr lang="en-US" altLang="en-US" sz="2400" dirty="0">
                <a:ea typeface="ＭＳ Ｐゴシック" panose="020B0600070205080204" pitchFamily="34" charset="-128"/>
              </a:rPr>
              <a:t> 24.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haftadan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sonra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tr-TR" altLang="en-US" sz="2400" dirty="0">
                <a:ea typeface="ＭＳ Ｐゴシック" panose="020B0600070205080204" pitchFamily="34" charset="-128"/>
              </a:rPr>
              <a:t>t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enofovir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başlanabilir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Uzun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süreli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tedavi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gereksinimi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yoksa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tr-TR" altLang="en-US" sz="2400" dirty="0">
                <a:ea typeface="ＭＳ Ｐゴシック" panose="020B0600070205080204" pitchFamily="34" charset="-128"/>
              </a:rPr>
              <a:t>t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enofovir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doğumdan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3 ay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sonra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kesilebilir</a:t>
            </a:r>
            <a:r>
              <a:rPr lang="tr-TR" altLang="en-US" sz="2400" dirty="0">
                <a:ea typeface="ＭＳ Ｐゴシック" panose="020B0600070205080204" pitchFamily="34" charset="-128"/>
              </a:rPr>
              <a:t>, a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levlenme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için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izlem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gerekir</a:t>
            </a:r>
            <a:r>
              <a:rPr lang="tr-TR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63" y="1185458"/>
            <a:ext cx="27821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74" y="-215660"/>
            <a:ext cx="5544622" cy="72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/>
          <a:lstStyle/>
          <a:p>
            <a:r>
              <a:rPr lang="tr-TR" dirty="0" err="1"/>
              <a:t>Flaviviridae</a:t>
            </a:r>
            <a:r>
              <a:rPr lang="tr-TR" dirty="0"/>
              <a:t> ailesinden bir RNA virüsüdür.</a:t>
            </a:r>
          </a:p>
          <a:p>
            <a:r>
              <a:rPr lang="tr-TR" dirty="0"/>
              <a:t>Enfeksiyon sonrası %70 ihtimalle kronikleşir.</a:t>
            </a:r>
          </a:p>
          <a:p>
            <a:r>
              <a:rPr lang="tr-TR" dirty="0" err="1"/>
              <a:t>Mortalitesi</a:t>
            </a:r>
            <a:r>
              <a:rPr lang="tr-TR" dirty="0"/>
              <a:t> %1-2’dir.</a:t>
            </a:r>
          </a:p>
          <a:p>
            <a:r>
              <a:rPr lang="tr-TR" dirty="0"/>
              <a:t>Siroz ve HCC ile ilişkilidir.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1F06D2DC-2FE9-48BA-9630-0DD9CB6B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971800"/>
            <a:ext cx="4552950" cy="32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Viral</a:t>
            </a:r>
            <a:r>
              <a:rPr lang="tr-TR" dirty="0" smtClean="0"/>
              <a:t> Hepatitler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Hepatit </a:t>
            </a:r>
            <a:r>
              <a:rPr lang="tr-TR" dirty="0"/>
              <a:t>virüsünün A, B, C, D ve E tipleri olarak adlandırılan beş ana türü vardır. Hepsi karaciğer hastalığına neden olsa da, bulaşma yolları, hastalığın şiddeti, coğrafi dağılım ve korunma gibi önemli açılardan farklılık gösterirler. </a:t>
            </a:r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/>
              <a:t>B ve C tipleri yüz milyonlarca insanda kronik hastalığa neden olmakta ve </a:t>
            </a:r>
            <a:r>
              <a:rPr lang="tr-TR" dirty="0" smtClean="0"/>
              <a:t>karaciğer </a:t>
            </a:r>
            <a:r>
              <a:rPr lang="tr-TR" dirty="0"/>
              <a:t>sirozu, karaciğer kanseri ve </a:t>
            </a:r>
            <a:r>
              <a:rPr lang="tr-TR" dirty="0" err="1"/>
              <a:t>viral</a:t>
            </a:r>
            <a:r>
              <a:rPr lang="tr-TR" dirty="0"/>
              <a:t> hepatite bağlı ölümlerin en yaygın nedenidir. </a:t>
            </a:r>
            <a:endParaRPr lang="tr-TR" dirty="0" smtClean="0"/>
          </a:p>
          <a:p>
            <a:r>
              <a:rPr lang="tr-TR" dirty="0" smtClean="0"/>
              <a:t>Dünya </a:t>
            </a:r>
            <a:r>
              <a:rPr lang="tr-TR" dirty="0"/>
              <a:t>çapında tahminen </a:t>
            </a:r>
            <a:r>
              <a:rPr lang="tr-TR" dirty="0">
                <a:solidFill>
                  <a:srgbClr val="FF0000"/>
                </a:solidFill>
              </a:rPr>
              <a:t>354 milyon kişi </a:t>
            </a:r>
            <a:r>
              <a:rPr lang="tr-TR" dirty="0"/>
              <a:t>hepatit B veya C ile yaşıyor ve çoğu için test ve tedaviye ulaşılamıyor.</a:t>
            </a:r>
          </a:p>
        </p:txBody>
      </p:sp>
    </p:spTree>
    <p:extLst>
      <p:ext uri="{BB962C8B-B14F-4D97-AF65-F5344CB8AC3E}">
        <p14:creationId xmlns:p14="http://schemas.microsoft.com/office/powerpoint/2010/main" val="11973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81037" y="163909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Epidemiyeloji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Dünya genelinde yaklaşık 100 milyon kişi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HCV’ye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maruz kalmıştır ve 71 milyon kişi kronik hepatit C hastasıdır.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C41C0AA-7DCD-4CAD-922C-5431C96EF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267200"/>
            <a:ext cx="3429000" cy="19097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2" y="3574256"/>
            <a:ext cx="5019675" cy="30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 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981200"/>
            <a:ext cx="813739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Bulaş yolları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Parenteral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Cinsel yol</a:t>
            </a:r>
          </a:p>
          <a:p>
            <a:pPr>
              <a:defRPr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Perinatal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bulaş</a:t>
            </a:r>
          </a:p>
          <a:p>
            <a:pPr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Aile içi bulaş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6387D01-5CF3-4022-A97D-CB83F4B5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438400"/>
            <a:ext cx="307178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417195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C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hastalık tablosu, virüse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maruziyetten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yaklaşık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7-8 hafta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sonra oluşur.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olanların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çoğu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hastalığı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olarak geçirir.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olanlarda;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sarılık, sağ üst kadran ağrısı, bulantı, koyu renkli idrar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yapma gibi semptomlar olabilir.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D952516-C873-43EF-9A74-1FF09249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09800"/>
            <a:ext cx="381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0223D04-F1CE-4AD0-B27F-0ADC80A0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C582F8-92EE-43F6-8630-274EF0FB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C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düzeyleri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hastalarda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artış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gösterir.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Aminotransferazların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artışından yaklaşık 1-4 hafta önce HCV-RNA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Anti-HCV virüs alındıktan 8 hafta sonra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dirty="0"/>
              <a:t>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gelişimi oldukça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nadirdir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8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524000"/>
            <a:ext cx="813739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Akut hepatit C</a:t>
            </a:r>
          </a:p>
          <a:p>
            <a:pPr marL="0" indent="0">
              <a:buNone/>
            </a:pPr>
            <a:r>
              <a:rPr lang="tr-TR" sz="2400" b="1" dirty="0"/>
              <a:t>Tanı</a:t>
            </a:r>
          </a:p>
          <a:p>
            <a:r>
              <a:rPr lang="tr-TR" sz="2400" dirty="0"/>
              <a:t>Akut hepatit klinik bulguları varlığı veya şüpheli HCV </a:t>
            </a:r>
            <a:r>
              <a:rPr lang="tr-TR" sz="2400" dirty="0" err="1"/>
              <a:t>maruziyeti</a:t>
            </a:r>
            <a:r>
              <a:rPr lang="tr-TR" sz="2400" dirty="0"/>
              <a:t> öyküsü varsa spesifik laboratuvar testleri yapılır.</a:t>
            </a:r>
          </a:p>
          <a:p>
            <a:pPr lvl="1"/>
            <a:r>
              <a:rPr lang="tr-TR" sz="2400" dirty="0"/>
              <a:t>HCV-RNA pozitifliğinin gösterilmesi ve ardından 12 hafta içinde </a:t>
            </a:r>
            <a:r>
              <a:rPr lang="tr-TR" sz="2400" dirty="0" err="1"/>
              <a:t>pozitifleşen</a:t>
            </a:r>
            <a:r>
              <a:rPr lang="tr-TR" sz="2400" dirty="0"/>
              <a:t> anti HCV antikorlarının varlığı veya;</a:t>
            </a:r>
          </a:p>
          <a:p>
            <a:pPr lvl="1"/>
            <a:r>
              <a:rPr lang="tr-TR" sz="2400" dirty="0"/>
              <a:t>Yeni </a:t>
            </a:r>
            <a:r>
              <a:rPr lang="tr-TR" sz="2400" dirty="0" err="1"/>
              <a:t>pozitifleşmiş</a:t>
            </a:r>
            <a:r>
              <a:rPr lang="tr-TR" sz="2400" dirty="0"/>
              <a:t> HCV-RNA ve anti HCV antikorlarının varlığı (son 6 ay içinde yapılan testlerde tespit edilmemiş) akut hepatit C tanısı koydurur.</a:t>
            </a:r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metin, harita, 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CAAC2524-B89E-4D51-A7F4-DBC861765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467600" cy="5867400"/>
          </a:xfr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20B98686-3203-4665-92BE-AACF3243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3B29EC09-D0A8-40BC-884E-2958FB4E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56</a:t>
            </a:fld>
            <a:endParaRPr lang="tr-TR"/>
          </a:p>
        </p:txBody>
      </p:sp>
      <p:pic>
        <p:nvPicPr>
          <p:cNvPr id="11" name="İçerik Yer Tutucusu 1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7941F4DA-912D-4AE5-8111-D45448745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391400" cy="5867400"/>
          </a:xfrm>
        </p:spPr>
      </p:pic>
    </p:spTree>
    <p:extLst>
      <p:ext uri="{BB962C8B-B14F-4D97-AF65-F5344CB8AC3E}">
        <p14:creationId xmlns:p14="http://schemas.microsoft.com/office/powerpoint/2010/main" val="40914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Kronik Hepatit C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hepatit C tablosu %70-85 oranında kronikleşir.</a:t>
            </a: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ALT düzeyine bakılmaksızın en az 6 aydır anti-HCV ve HCV-RNA (+) olan kişilerde kronik hepatit C tanısı konulur.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17C0D76-53E6-417B-95C7-0C1534F4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1292F21-18AD-4607-A3EC-7C302799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Kronik Hepatit C</a:t>
            </a:r>
          </a:p>
          <a:p>
            <a:endParaRPr lang="tr-TR" sz="2400" dirty="0"/>
          </a:p>
          <a:p>
            <a:r>
              <a:rPr lang="tr-TR" sz="2400" dirty="0"/>
              <a:t>Kronik hepatit C hastalarının yaklaşık  %20-30’unda siroz gelişir ve </a:t>
            </a:r>
            <a:r>
              <a:rPr lang="tr-TR" sz="2400" dirty="0" err="1"/>
              <a:t>HCC’ye</a:t>
            </a:r>
            <a:r>
              <a:rPr lang="tr-TR" sz="2400" dirty="0"/>
              <a:t> ilerleyebilir.</a:t>
            </a:r>
          </a:p>
          <a:p>
            <a:r>
              <a:rPr lang="tr-TR" sz="2400" dirty="0"/>
              <a:t>Kronik HCV enfeksiyonunda </a:t>
            </a:r>
            <a:r>
              <a:rPr lang="tr-TR" sz="2400" dirty="0" err="1"/>
              <a:t>aminotransferaz</a:t>
            </a:r>
            <a:r>
              <a:rPr lang="tr-TR" sz="2400" dirty="0"/>
              <a:t> yüksekliği dalgalı seyir gösterir. %30 hastada ALT düzeyi sürekli normaldir.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8729A20E-3DFB-44D3-A353-3B570F6F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6524"/>
            <a:ext cx="3429000" cy="26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64927AC-A0F3-44E2-8FF8-79E315EF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25F123-8AB4-4255-B885-252969AD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Risk Grubu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veya biyokimyasal olarak kanıtlanmış karaciğer hastalığı olanlar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Hemodiyaliz hastaları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Sağlık çalışanları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HCV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olmuş anneden doğan çocuklar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Çoklu cinsel partneri olanlar ve seks işçileri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İv madde veya ilaç kullanımı olanlar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Aile içi temas riski olanlar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İmmün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süpresif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kişiler ve kemoterapi alan hastalar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xmlns="" id="{7B8C8B39-8377-4436-AD3F-2EDE33F6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98" y="1061049"/>
            <a:ext cx="7307652" cy="914400"/>
          </a:xfrm>
        </p:spPr>
        <p:txBody>
          <a:bodyPr>
            <a:noAutofit/>
          </a:bodyPr>
          <a:lstStyle/>
          <a:p>
            <a:r>
              <a:rPr lang="en-GB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Viral </a:t>
            </a:r>
            <a:r>
              <a:rPr lang="en-GB" altLang="en-US" sz="3200" b="1" dirty="0" err="1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Hepatitler</a:t>
            </a:r>
            <a:r>
              <a:rPr lang="en-GB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tr-TR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Dünyayı etkilemektedir:</a:t>
            </a:r>
            <a:r>
              <a:rPr lang="en-GB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tr-TR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/>
            </a:r>
            <a:br>
              <a:rPr lang="tr-TR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tr-TR" altLang="en-US" sz="32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DSÖ hedefleri koydu</a:t>
            </a:r>
            <a:endParaRPr lang="en-GB" altLang="en-US" sz="3200" b="1" dirty="0">
              <a:solidFill>
                <a:srgbClr val="C0000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7410" name="Content Placeholder 6">
            <a:extLst>
              <a:ext uri="{FF2B5EF4-FFF2-40B4-BE49-F238E27FC236}">
                <a16:creationId xmlns:a16="http://schemas.microsoft.com/office/drawing/2014/main" xmlns="" id="{D2198977-F98C-4956-9136-B1C2588F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3857"/>
            <a:ext cx="7886700" cy="4003105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2030’a kadar </a:t>
            </a:r>
            <a:r>
              <a:rPr lang="tr-TR" altLang="en-US" sz="2400" dirty="0" err="1">
                <a:ea typeface="ＭＳ Ｐゴシック" panose="020B0600070205080204" pitchFamily="34" charset="-128"/>
              </a:rPr>
              <a:t>viral</a:t>
            </a:r>
            <a:r>
              <a:rPr lang="tr-TR" altLang="en-US" sz="2400" dirty="0">
                <a:ea typeface="ＭＳ Ｐゴシック" panose="020B0600070205080204" pitchFamily="34" charset="-128"/>
              </a:rPr>
              <a:t> hepatitin eliminasyonu hedeflenmiştir.</a:t>
            </a: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8">
            <a:extLst>
              <a:ext uri="{FF2B5EF4-FFF2-40B4-BE49-F238E27FC236}">
                <a16:creationId xmlns:a16="http://schemas.microsoft.com/office/drawing/2014/main" xmlns="" id="{91B938F6-49E6-4A66-A079-CDE5E09596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" y="6408738"/>
            <a:ext cx="5508625" cy="2809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WHO Global Health Sector Strategy on Viral Hepatitis, 2016–2021. </a:t>
            </a:r>
            <a:r>
              <a:rPr lang="en-US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Available at: </a:t>
            </a:r>
            <a:r>
              <a:rPr lang="en-GB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http://apps.who.int/iris/bitstream/10665/246177/1/WHO-HIV-2016.06-eng.pdf?ua=1; </a:t>
            </a:r>
            <a:r>
              <a:rPr lang="tr-TR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WHO. Combating Hepatitis B and C to Reach Elimination</a:t>
            </a:r>
            <a:r>
              <a:rPr lang="tr-TR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by</a:t>
            </a:r>
            <a:r>
              <a:rPr lang="tr-TR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 2030. </a:t>
            </a:r>
            <a:r>
              <a:rPr lang="en-GB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http://apps.who.int/iris/bitstream/10665/206453/1/WHO_HIV_2016.04_eng.pdf?ua=1 (</a:t>
            </a:r>
            <a:r>
              <a:rPr lang="tr-TR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her ikisine de erişim tarihi Nisan </a:t>
            </a:r>
            <a:r>
              <a:rPr lang="en-GB" altLang="en-US" sz="500">
                <a:solidFill>
                  <a:srgbClr val="7F7F7F"/>
                </a:solidFill>
                <a:ea typeface="ＭＳ Ｐゴシック" panose="020B0600070205080204" pitchFamily="34" charset="-128"/>
              </a:rPr>
              <a:t>2018)</a:t>
            </a:r>
          </a:p>
        </p:txBody>
      </p:sp>
      <p:sp>
        <p:nvSpPr>
          <p:cNvPr id="17412" name="Text Placeholder 2">
            <a:extLst>
              <a:ext uri="{FF2B5EF4-FFF2-40B4-BE49-F238E27FC236}">
                <a16:creationId xmlns:a16="http://schemas.microsoft.com/office/drawing/2014/main" xmlns="" id="{851BEF85-FB39-4AE8-9D12-FBE16AA217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850" y="6408738"/>
            <a:ext cx="2484438" cy="2809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altLang="en-US">
                <a:solidFill>
                  <a:srgbClr val="7F7F7F"/>
                </a:solidFill>
                <a:ea typeface="ＭＳ Ｐゴシック" panose="020B0600070205080204" pitchFamily="34" charset="-128"/>
              </a:rPr>
              <a:t>DSÖ</a:t>
            </a:r>
            <a:r>
              <a:rPr lang="en-GB" altLang="en-US">
                <a:solidFill>
                  <a:srgbClr val="7F7F7F"/>
                </a:solidFill>
                <a:ea typeface="ＭＳ Ｐゴシック" panose="020B0600070205080204" pitchFamily="34" charset="-128"/>
              </a:rPr>
              <a:t>: </a:t>
            </a:r>
            <a:r>
              <a:rPr lang="tr-TR" altLang="en-US">
                <a:solidFill>
                  <a:srgbClr val="7F7F7F"/>
                </a:solidFill>
                <a:ea typeface="ＭＳ Ｐゴシック" panose="020B0600070205080204" pitchFamily="34" charset="-128"/>
              </a:rPr>
              <a:t>Dünya Sağlık Örgütü </a:t>
            </a:r>
            <a:endParaRPr lang="en-GB" altLang="en-US">
              <a:solidFill>
                <a:srgbClr val="7F7F7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FF20A5-AE67-422B-9205-19E12BFF4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392887" y="2927886"/>
            <a:ext cx="2255775" cy="3011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DE8B83-3EA2-4BEE-9841-070C04C922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/>
          <a:stretch>
            <a:fillRect/>
          </a:stretch>
        </p:blipFill>
        <p:spPr bwMode="auto">
          <a:xfrm rot="-1185926">
            <a:off x="2020790" y="2895444"/>
            <a:ext cx="2103438" cy="301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AEB62D2-5786-431F-92CF-30B41200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39169FF-26D1-4493-B513-7EAE40BB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Risk grubu taraması anti HCV testi ile yapılır.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HCV pozitif saptandığı durumlarda HCV-RNA bakılmalıdır.</a:t>
            </a:r>
          </a:p>
        </p:txBody>
      </p:sp>
      <p:pic>
        <p:nvPicPr>
          <p:cNvPr id="2050" name="Picture 2" descr="3` LÜ TA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810000" cy="25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100" b="1" dirty="0"/>
              <a:t>Tedavi</a:t>
            </a:r>
          </a:p>
          <a:p>
            <a:r>
              <a:rPr lang="tr-TR" sz="2800" dirty="0"/>
              <a:t>Uygun tedavi; HCV </a:t>
            </a:r>
            <a:r>
              <a:rPr lang="tr-TR" sz="2800" dirty="0" err="1"/>
              <a:t>genotipi</a:t>
            </a:r>
            <a:r>
              <a:rPr lang="tr-TR" sz="2800" dirty="0"/>
              <a:t>/</a:t>
            </a:r>
            <a:r>
              <a:rPr lang="tr-TR" sz="2800" dirty="0" err="1"/>
              <a:t>subtipi</a:t>
            </a:r>
            <a:r>
              <a:rPr lang="tr-TR" sz="2800" dirty="0"/>
              <a:t>, HCVRNA </a:t>
            </a:r>
            <a:r>
              <a:rPr lang="tr-TR" sz="2800" dirty="0" err="1"/>
              <a:t>titresi</a:t>
            </a:r>
            <a:r>
              <a:rPr lang="tr-TR" sz="2800" dirty="0"/>
              <a:t>, karaciğer hasarının seviyesi, önceki tedaviye cevap düzeyine göre seçilir.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Hepatit C tedavisi </a:t>
            </a:r>
            <a:r>
              <a:rPr lang="tr-TR" dirty="0" err="1"/>
              <a:t>endikasyonları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Terminal </a:t>
            </a:r>
            <a:r>
              <a:rPr lang="tr-TR" dirty="0"/>
              <a:t>dönem kanser hastaları hariç HCV RNA pozitif saptanan herkes hepatit C tedavisi almalıdır. </a:t>
            </a:r>
            <a:endParaRPr lang="tr-TR" dirty="0" smtClean="0"/>
          </a:p>
          <a:p>
            <a:r>
              <a:rPr lang="tr-TR" dirty="0" smtClean="0"/>
              <a:t>Beklenen </a:t>
            </a:r>
            <a:r>
              <a:rPr lang="tr-TR" dirty="0"/>
              <a:t>yaşam süresi &lt;1 yıl olan hastalara tedavi verilmesi uygun değildir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Dekompanse</a:t>
            </a:r>
            <a:r>
              <a:rPr lang="tr-TR" dirty="0"/>
              <a:t> siroz hastaları için; MELD ≥18 ve karaciğer nakli 6 aydan kısa sürede yapılabilecek olanların tedavisi nakil sonrasına ertelenebilir. </a:t>
            </a:r>
            <a:r>
              <a:rPr lang="tr-TR" dirty="0" err="1"/>
              <a:t>Dekompanse</a:t>
            </a:r>
            <a:r>
              <a:rPr lang="tr-TR" dirty="0"/>
              <a:t> hastalara </a:t>
            </a:r>
            <a:r>
              <a:rPr lang="tr-TR" dirty="0" err="1"/>
              <a:t>proteaz</a:t>
            </a:r>
            <a:r>
              <a:rPr lang="tr-TR" dirty="0"/>
              <a:t> </a:t>
            </a:r>
            <a:r>
              <a:rPr lang="tr-TR" dirty="0" err="1"/>
              <a:t>inhibitörlü</a:t>
            </a:r>
            <a:r>
              <a:rPr lang="tr-TR" dirty="0"/>
              <a:t> tedaviler verilmemelidir. </a:t>
            </a:r>
            <a:endParaRPr lang="tr-TR" dirty="0" smtClean="0"/>
          </a:p>
          <a:p>
            <a:r>
              <a:rPr lang="tr-TR" dirty="0" smtClean="0"/>
              <a:t>Gebelikte </a:t>
            </a:r>
            <a:r>
              <a:rPr lang="tr-TR" dirty="0"/>
              <a:t>DEA tedavisi </a:t>
            </a:r>
            <a:r>
              <a:rPr lang="tr-TR" dirty="0" err="1"/>
              <a:t>kontrendikedir</a:t>
            </a:r>
            <a:r>
              <a:rPr lang="tr-TR" dirty="0"/>
              <a:t>. Tedavi verilen üretken çağdaki kadınlar hamile kalmamaları konusunda uyarılmalıdır. </a:t>
            </a:r>
          </a:p>
        </p:txBody>
      </p:sp>
    </p:spTree>
    <p:extLst>
      <p:ext uri="{BB962C8B-B14F-4D97-AF65-F5344CB8AC3E}">
        <p14:creationId xmlns:p14="http://schemas.microsoft.com/office/powerpoint/2010/main" val="28780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696" y="609600"/>
            <a:ext cx="7432783" cy="5567363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7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51535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Korunma</a:t>
            </a:r>
          </a:p>
          <a:p>
            <a:r>
              <a:rPr lang="tr-TR" sz="2400" dirty="0"/>
              <a:t>Hepatit C’nin aşısı yoktur.</a:t>
            </a:r>
          </a:p>
          <a:p>
            <a:r>
              <a:rPr lang="tr-TR" sz="2400" dirty="0"/>
              <a:t>HCV ile </a:t>
            </a:r>
            <a:r>
              <a:rPr lang="tr-TR" sz="2400" dirty="0" err="1"/>
              <a:t>enfekte</a:t>
            </a:r>
            <a:r>
              <a:rPr lang="tr-TR" sz="2400" dirty="0"/>
              <a:t> kişi ile aynı evde yaşayan bireyler kişisel malzemeleri (diş fırçası ve tırnak makası) ortak kullanmamaları konusunda uyarılmalıdır.</a:t>
            </a:r>
          </a:p>
          <a:p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E1495E1-8929-4917-812C-E1252BBD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91012"/>
            <a:ext cx="2162175" cy="16764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439F3876-4AFC-4E75-8DF1-5EE0AA8A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66" y="4343400"/>
            <a:ext cx="2905125" cy="15716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3E272A6-C071-444E-BB2E-2DF13D34F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21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34109" y="1553731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HCV </a:t>
            </a:r>
            <a:r>
              <a:rPr lang="tr-T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maruziyeti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şüphesi</a:t>
            </a:r>
          </a:p>
          <a:p>
            <a:r>
              <a:rPr lang="tr-TR" sz="2400" dirty="0"/>
              <a:t>Sağlık çalışanlarında HCV kontrolü; iğne batması, kesici aletlerle yaralanma, </a:t>
            </a:r>
            <a:r>
              <a:rPr lang="tr-TR" sz="2400" dirty="0" err="1"/>
              <a:t>mukozal</a:t>
            </a:r>
            <a:r>
              <a:rPr lang="tr-TR" sz="2400" dirty="0"/>
              <a:t> bulaşma ve HCV pozitif kan ürünleri ile temas sonrası yapılmalıdır.</a:t>
            </a:r>
          </a:p>
          <a:p>
            <a:r>
              <a:rPr lang="tr-TR" sz="2400" dirty="0"/>
              <a:t>Kanın </a:t>
            </a:r>
            <a:r>
              <a:rPr lang="tr-TR" sz="2400" dirty="0" err="1"/>
              <a:t>konjuktivaya</a:t>
            </a:r>
            <a:r>
              <a:rPr lang="tr-TR" sz="2400" dirty="0"/>
              <a:t> sıçraması ile bulaşma tanımlanmıştır. Sağlam deriden bulaşma bildirilmemiştir. </a:t>
            </a:r>
          </a:p>
          <a:p>
            <a:pPr marL="0" indent="0">
              <a:lnSpc>
                <a:spcPct val="90000"/>
              </a:lnSpc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66FEF74-5D97-4AD9-B0E9-DA0791F3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962399"/>
            <a:ext cx="2590800" cy="239395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696853C1-5DCF-41F2-B2F0-DAF2CF51F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41974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51535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HCV </a:t>
            </a:r>
            <a:r>
              <a:rPr lang="tr-T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maruziyeti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şüphesi</a:t>
            </a:r>
          </a:p>
          <a:p>
            <a:pPr marL="0" indent="0">
              <a:buNone/>
            </a:pPr>
            <a:endParaRPr lang="tr-T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sz="2400" dirty="0"/>
              <a:t>Başlangıçta istenmesi gereken testler: Anti-HCV, HCV RNA ve ALT.</a:t>
            </a:r>
          </a:p>
          <a:p>
            <a:r>
              <a:rPr lang="tr-TR" sz="2400" dirty="0"/>
              <a:t>İzlemde istenmesi gerekli testler: </a:t>
            </a:r>
          </a:p>
          <a:p>
            <a:pPr lvl="1"/>
            <a:r>
              <a:rPr lang="tr-TR" sz="2100" dirty="0"/>
              <a:t>Bulaşma sonrası 4.-8. haftalar arasında HCV RNA; </a:t>
            </a:r>
          </a:p>
          <a:p>
            <a:pPr lvl="1"/>
            <a:r>
              <a:rPr lang="tr-TR" sz="2100" dirty="0"/>
              <a:t>4.-6. aylar arasında Anti-HCV, HCV RNA ve ALT</a:t>
            </a:r>
          </a:p>
          <a:p>
            <a:r>
              <a:rPr lang="tr-TR" sz="2400" dirty="0"/>
              <a:t>Akut HCV enfeksiyonu doğrulandığında ise 8-12 hafta beklenerek tedaviye başlanmalıdır.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14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439150" cy="5257800"/>
          </a:xfrm>
        </p:spPr>
        <p:txBody>
          <a:bodyPr>
            <a:normAutofit/>
          </a:bodyPr>
          <a:lstStyle/>
          <a:p>
            <a:r>
              <a:rPr lang="tr-TR" sz="2400" dirty="0" err="1"/>
              <a:t>Deltaviridae</a:t>
            </a:r>
            <a:r>
              <a:rPr lang="tr-TR" sz="2400" dirty="0"/>
              <a:t> ailesinden </a:t>
            </a:r>
            <a:r>
              <a:rPr lang="tr-TR" sz="2400" dirty="0" smtClean="0"/>
              <a:t>zarfsız bir </a:t>
            </a:r>
            <a:r>
              <a:rPr lang="tr-TR" sz="2400" dirty="0"/>
              <a:t>RNA virüsüdür.</a:t>
            </a:r>
          </a:p>
          <a:p>
            <a:r>
              <a:rPr lang="tr-TR" sz="2400" dirty="0"/>
              <a:t>Kendi RNA’sını sentezleyebilir ancak </a:t>
            </a:r>
            <a:r>
              <a:rPr lang="tr-TR" sz="2400" dirty="0" err="1"/>
              <a:t>lipoprotein</a:t>
            </a:r>
            <a:r>
              <a:rPr lang="tr-TR" sz="2400" dirty="0"/>
              <a:t> kılıfını yapmak için </a:t>
            </a:r>
            <a:r>
              <a:rPr lang="tr-TR" sz="2400" dirty="0" err="1"/>
              <a:t>HBV’ye</a:t>
            </a:r>
            <a:r>
              <a:rPr lang="tr-TR" sz="2400" dirty="0"/>
              <a:t> ihtiyaç duyar. Bu sebeple </a:t>
            </a:r>
            <a:r>
              <a:rPr lang="tr-TR" sz="2400" dirty="0" err="1"/>
              <a:t>defektif</a:t>
            </a:r>
            <a:r>
              <a:rPr lang="tr-TR" sz="2400" dirty="0"/>
              <a:t> bir virüstür.</a:t>
            </a:r>
          </a:p>
          <a:p>
            <a:pPr marL="0" indent="0">
              <a:buNone/>
            </a:pPr>
            <a:endParaRPr lang="tr-TR" dirty="0"/>
          </a:p>
          <a:p>
            <a:pPr lvl="1"/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C1CECE0-E50B-4149-8B15-A5D32605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925763"/>
            <a:ext cx="4381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13739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Epidemiyoloji</a:t>
            </a:r>
          </a:p>
          <a:p>
            <a:pPr marL="0" indent="0">
              <a:buNone/>
            </a:pPr>
            <a:endParaRPr lang="tr-TR" sz="2400" b="1" dirty="0"/>
          </a:p>
          <a:p>
            <a:pPr>
              <a:defRPr/>
            </a:pPr>
            <a:r>
              <a:rPr lang="tr-TR" sz="2400" dirty="0"/>
              <a:t>Dünya genelindeki 257 milyon HBV taşıyıcısından yaklaşık 15-20 milyon kişinin HDV ile </a:t>
            </a:r>
            <a:r>
              <a:rPr lang="tr-TR" sz="2400" dirty="0" err="1"/>
              <a:t>enfekte</a:t>
            </a:r>
            <a:r>
              <a:rPr lang="tr-TR" sz="2400" dirty="0"/>
              <a:t> olduğu bilinmektedir.</a:t>
            </a:r>
          </a:p>
          <a:p>
            <a:pPr>
              <a:defRPr/>
            </a:pPr>
            <a:r>
              <a:rPr lang="tr-TR" sz="2400" dirty="0" err="1"/>
              <a:t>HBV’ye</a:t>
            </a:r>
            <a:r>
              <a:rPr lang="tr-TR" sz="2400" dirty="0"/>
              <a:t> benzer yollarla bulaşır;</a:t>
            </a:r>
          </a:p>
          <a:p>
            <a:pPr lvl="1">
              <a:defRPr/>
            </a:pPr>
            <a:r>
              <a:rPr lang="tr-TR" sz="2400" dirty="0" err="1">
                <a:cs typeface="Calibri" panose="020F0502020204030204" pitchFamily="34" charset="0"/>
              </a:rPr>
              <a:t>Perkütan</a:t>
            </a:r>
            <a:r>
              <a:rPr lang="tr-TR" sz="2400" dirty="0">
                <a:cs typeface="Calibri" panose="020F0502020204030204" pitchFamily="34" charset="0"/>
              </a:rPr>
              <a:t> bulaş</a:t>
            </a:r>
          </a:p>
          <a:p>
            <a:pPr lvl="1">
              <a:defRPr/>
            </a:pPr>
            <a:r>
              <a:rPr lang="tr-TR" sz="2400" dirty="0">
                <a:cs typeface="Calibri" panose="020F0502020204030204" pitchFamily="34" charset="0"/>
              </a:rPr>
              <a:t>Cinsel yol ile bulaş</a:t>
            </a:r>
          </a:p>
          <a:p>
            <a:pPr lvl="1">
              <a:defRPr/>
            </a:pPr>
            <a:r>
              <a:rPr lang="tr-TR" sz="2400" dirty="0" err="1">
                <a:cs typeface="Calibri" panose="020F0502020204030204" pitchFamily="34" charset="0"/>
              </a:rPr>
              <a:t>Perinatal</a:t>
            </a:r>
            <a:r>
              <a:rPr lang="tr-TR" sz="2400" dirty="0">
                <a:cs typeface="Calibri" panose="020F0502020204030204" pitchFamily="34" charset="0"/>
              </a:rPr>
              <a:t> bulaş</a:t>
            </a:r>
          </a:p>
          <a:p>
            <a:pPr lvl="1">
              <a:defRPr/>
            </a:pPr>
            <a:r>
              <a:rPr lang="tr-TR" sz="2400" dirty="0" err="1">
                <a:cs typeface="Calibri" panose="020F0502020204030204" pitchFamily="34" charset="0"/>
              </a:rPr>
              <a:t>Horizontal</a:t>
            </a:r>
            <a:r>
              <a:rPr lang="tr-TR" sz="2400" dirty="0">
                <a:cs typeface="Calibri" panose="020F0502020204030204" pitchFamily="34" charset="0"/>
              </a:rPr>
              <a:t> bulaş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762000" y="1660215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Klinik Seyir</a:t>
            </a:r>
          </a:p>
          <a:p>
            <a:pPr marL="0" indent="0">
              <a:buNone/>
            </a:pPr>
            <a:endParaRPr lang="tr-TR" sz="2400" b="1" dirty="0"/>
          </a:p>
          <a:p>
            <a:r>
              <a:rPr lang="tr-TR" sz="2400" i="1" u="sng" dirty="0" err="1"/>
              <a:t>Ko</a:t>
            </a:r>
            <a:r>
              <a:rPr lang="tr-TR" sz="2400" i="1" u="sng" dirty="0"/>
              <a:t>-enfeksiyon</a:t>
            </a:r>
          </a:p>
          <a:p>
            <a:pPr lvl="1"/>
            <a:r>
              <a:rPr lang="tr-TR" sz="2400" dirty="0"/>
              <a:t> Daha önceden HBV taşıyıcılığı olmayan kişiye eşzamanlı  HBV ve </a:t>
            </a:r>
            <a:r>
              <a:rPr lang="tr-TR" sz="2400" dirty="0" err="1"/>
              <a:t>HDV’nin</a:t>
            </a:r>
            <a:r>
              <a:rPr lang="tr-TR" sz="2400" dirty="0"/>
              <a:t> bulaşmasıdır.</a:t>
            </a:r>
          </a:p>
          <a:p>
            <a:pPr lvl="1"/>
            <a:r>
              <a:rPr lang="tr-TR" sz="2400" dirty="0"/>
              <a:t>Kronikleşme ihtimali %2’dir. (akut hepatit B’nin kronikleşme ihtimaliyle benzer)</a:t>
            </a:r>
          </a:p>
          <a:p>
            <a:r>
              <a:rPr lang="tr-TR" sz="2400" i="1" u="sng" dirty="0"/>
              <a:t>Süper-enfeksiyon</a:t>
            </a:r>
          </a:p>
          <a:p>
            <a:pPr lvl="1"/>
            <a:r>
              <a:rPr lang="tr-TR" sz="2400" dirty="0"/>
              <a:t>HBV taşıyıcısı olan kişide, bunun üzerine HDV enfeksiyonunun eklenmesidir.</a:t>
            </a:r>
          </a:p>
          <a:p>
            <a:pPr lvl="1"/>
            <a:r>
              <a:rPr lang="tr-TR" sz="2400" dirty="0"/>
              <a:t>Hastaların %5’inde </a:t>
            </a:r>
            <a:r>
              <a:rPr lang="tr-TR" sz="2400" dirty="0" err="1"/>
              <a:t>fulminan</a:t>
            </a:r>
            <a:r>
              <a:rPr lang="tr-TR" sz="2400" dirty="0"/>
              <a:t> seyir görülür.</a:t>
            </a:r>
          </a:p>
          <a:p>
            <a:pPr lvl="1"/>
            <a:r>
              <a:rPr lang="tr-TR" sz="2400" dirty="0"/>
              <a:t>Kronikleşme ihtimali %70-90’dır.</a:t>
            </a:r>
          </a:p>
          <a:p>
            <a:pPr lvl="1"/>
            <a:r>
              <a:rPr lang="tr-TR" sz="2400" dirty="0"/>
              <a:t>Bu hastalarda siroz ve HCC daha hızlı bir şekilde gelişir.</a:t>
            </a:r>
          </a:p>
          <a:p>
            <a:pPr marL="3429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>
            <a:extLst>
              <a:ext uri="{FF2B5EF4-FFF2-40B4-BE49-F238E27FC236}">
                <a16:creationId xmlns:a16="http://schemas.microsoft.com/office/drawing/2014/main" xmlns="" id="{72F6F063-AF75-4801-ACCC-80D7821E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03" y="887759"/>
            <a:ext cx="78759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Dünya Sağlık Örgütü’nün 2030 Yılı</a:t>
            </a:r>
          </a:p>
          <a:p>
            <a:pPr eaLnBrk="1" hangingPunct="1"/>
            <a:r>
              <a:rPr lang="tr-TR" altLang="en-US" sz="32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Viral</a:t>
            </a:r>
            <a:r>
              <a:rPr lang="tr-TR" alt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 Hepatit Eliminasyon Hedefi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45BF48-C570-4B96-A56C-6C06A951A520}"/>
              </a:ext>
            </a:extLst>
          </p:cNvPr>
          <p:cNvSpPr txBox="1"/>
          <p:nvPr/>
        </p:nvSpPr>
        <p:spPr>
          <a:xfrm>
            <a:off x="1401763" y="763588"/>
            <a:ext cx="184150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tr-TR" sz="3500" spc="-150" dirty="0">
              <a:latin typeface="Calibri" pitchFamily="34" charset="0"/>
              <a:ea typeface="Comic Sans MS" charset="-94"/>
              <a:cs typeface="Comic Sans MS" charset="-94"/>
            </a:endParaRPr>
          </a:p>
        </p:txBody>
      </p:sp>
      <p:sp>
        <p:nvSpPr>
          <p:cNvPr id="18435" name="TextBox 51">
            <a:extLst>
              <a:ext uri="{FF2B5EF4-FFF2-40B4-BE49-F238E27FC236}">
                <a16:creationId xmlns:a16="http://schemas.microsoft.com/office/drawing/2014/main" xmlns="" id="{CACD5B0B-43A6-4C66-8876-247622B4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73" y="1812506"/>
            <a:ext cx="87558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tr-TR" altLang="en-US" sz="1600" dirty="0">
                <a:latin typeface="Calibri Light" panose="020F0302020204030204" pitchFamily="34" charset="0"/>
              </a:rPr>
              <a:t>Halk sağlığına tehdit olarak HBV ve </a:t>
            </a:r>
            <a:r>
              <a:rPr lang="tr-TR" altLang="en-US" sz="1600" dirty="0" err="1">
                <a:latin typeface="Calibri Light" panose="020F0302020204030204" pitchFamily="34" charset="0"/>
              </a:rPr>
              <a:t>HCV'yi</a:t>
            </a:r>
            <a:r>
              <a:rPr lang="tr-TR" altLang="en-US" sz="1600" dirty="0">
                <a:latin typeface="Calibri Light" panose="020F0302020204030204" pitchFamily="34" charset="0"/>
              </a:rPr>
              <a:t> ortadan kaldıracak hizmet kapsamı hedefleri, 2015-2030</a:t>
            </a:r>
          </a:p>
        </p:txBody>
      </p:sp>
      <p:graphicFrame>
        <p:nvGraphicFramePr>
          <p:cNvPr id="7" name="Tablo 2">
            <a:extLst>
              <a:ext uri="{FF2B5EF4-FFF2-40B4-BE49-F238E27FC236}">
                <a16:creationId xmlns:a16="http://schemas.microsoft.com/office/drawing/2014/main" xmlns="" id="{FE1CBDAF-CBB8-433D-83A4-D319C5B536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538" y="2151060"/>
          <a:ext cx="7705725" cy="4381503"/>
        </p:xfrm>
        <a:graphic>
          <a:graphicData uri="http://schemas.openxmlformats.org/drawingml/2006/table">
            <a:tbl>
              <a:tblPr/>
              <a:tblGrid>
                <a:gridCol w="1136650">
                  <a:extLst>
                    <a:ext uri="{9D8B030D-6E8A-4147-A177-3AD203B41FA5}">
                      <a16:colId xmlns:a16="http://schemas.microsoft.com/office/drawing/2014/main" xmlns="" val="155522129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180326542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xmlns="" val="2123346282"/>
                    </a:ext>
                  </a:extLst>
                </a:gridCol>
                <a:gridCol w="1960562">
                  <a:extLst>
                    <a:ext uri="{9D8B030D-6E8A-4147-A177-3AD203B41FA5}">
                      <a16:colId xmlns:a16="http://schemas.microsoft.com/office/drawing/2014/main" xmlns="" val="1776268199"/>
                    </a:ext>
                  </a:extLst>
                </a:gridCol>
                <a:gridCol w="954088">
                  <a:extLst>
                    <a:ext uri="{9D8B030D-6E8A-4147-A177-3AD203B41FA5}">
                      <a16:colId xmlns:a16="http://schemas.microsoft.com/office/drawing/2014/main" xmlns="" val="769906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592507755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xmlns="" val="2241514042"/>
                    </a:ext>
                  </a:extLst>
                </a:gridCol>
              </a:tblGrid>
              <a:tr h="420688">
                <a:tc gridSpan="4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Hedef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tr-T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A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lanlar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ヒラギノ角ゴ Pro W3" pitchFamily="2" charset="-128"/>
                      </a:endParaRPr>
                    </a:p>
                  </a:txBody>
                  <a:tcPr marL="135000" marR="1365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Başlangıç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2015</a:t>
                      </a:r>
                    </a:p>
                  </a:txBody>
                  <a:tcPr marL="13652" marR="136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53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2020 </a:t>
                      </a:r>
                      <a:b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</a:b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hedefi</a:t>
                      </a:r>
                    </a:p>
                  </a:txBody>
                  <a:tcPr marL="13652" marR="136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53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2030 </a:t>
                      </a:r>
                      <a:b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</a:b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hedefi</a:t>
                      </a:r>
                    </a:p>
                  </a:txBody>
                  <a:tcPr marL="13652" marR="136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893288"/>
                  </a:ext>
                </a:extLst>
              </a:tr>
              <a:tr h="404813">
                <a:tc rowSpan="7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Hizmet </a:t>
                      </a:r>
                      <a:b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</a:b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K</a:t>
                      </a: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apsamı</a:t>
                      </a:r>
                    </a:p>
                  </a:txBody>
                  <a:tcPr marL="135000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537">
                        <a:alpha val="2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Önleme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  <a:sym typeface="Wingdings 2" panose="05020102010507070707" pitchFamily="18" charset="2"/>
                        </a:rPr>
                        <a:t>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Bebekler için üç doz hepatit B aşısı </a:t>
                      </a:r>
                      <a:b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</a:b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(kapsama oranı)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%82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%90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%90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838537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  <a:sym typeface="Wingdings 2" panose="05020102010507070707" pitchFamily="18" charset="2"/>
                        </a:rPr>
                        <a:t>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HBV'nin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anneden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çocuğa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geçmesini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önlemek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için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doğum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sırasında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uygulanan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hepatit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B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dozu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veya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diğer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yaklaşımlar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(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kapsama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oranı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)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%38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%50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%90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199202"/>
                  </a:ext>
                </a:extLst>
              </a:tr>
              <a:tr h="50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  <a:sym typeface="Wingdings 2" panose="05020102010507070707" pitchFamily="18" charset="2"/>
                        </a:rPr>
                        <a:t>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ve enjeksiyon güvenliliği (kapsama oranı)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Kan güvenliliği: Kalite güvencesiyle taranan bağışlar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%89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%95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%100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659287"/>
                  </a:ext>
                </a:extLst>
              </a:tr>
              <a:tr h="423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Enjeksiyon güvenliliği: Özel cihazların kullanımı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%5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%50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%90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417507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Zararın azaltılması [damar içi madde bağımlılarında (PWID) yılda kişi başına dağıtılan steril şırınga/iğne seti]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20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200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300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998595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Tedavi  HBV ve HCV tanısı (kapsama oranı)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&lt;%5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%30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%90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1279095"/>
                  </a:ext>
                </a:extLst>
              </a:tr>
              <a:tr h="60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5b. HBV ve HCV tedavisi (kapsama oranı)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&lt;%1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5 milyon (HBV)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3 milyon (HCV)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%80 </a:t>
                      </a:r>
                      <a:b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</a:b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uygun tedavi edildi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1946632"/>
                  </a:ext>
                </a:extLst>
              </a:tr>
              <a:tr h="371475">
                <a:tc rowSpan="2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Eliminasyona </a:t>
                      </a:r>
                      <a:b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</a:b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Yol Açan </a:t>
                      </a:r>
                      <a:b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</a:b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Etki</a:t>
                      </a:r>
                    </a:p>
                  </a:txBody>
                  <a:tcPr marL="135000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537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Kronik HBV ve HCV enfeksiyonu insidansı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6-10 milyon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azalma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azalma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682029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Kronik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HBV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ve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HCV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enfeksiyonlarına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bağlı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mortalite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ヒラギノ角ゴ Pro W3" pitchFamily="2" charset="-128"/>
                      </a:endParaRP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1.46 milyon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azalma</a:t>
                      </a: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%65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2" charset="-128"/>
                        </a:rPr>
                        <a:t>azalma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ヒラギノ角ゴ Pro W3" pitchFamily="2" charset="-128"/>
                      </a:endParaRPr>
                    </a:p>
                  </a:txBody>
                  <a:tcPr marL="13652" marR="13652" marT="0" marB="0" anchor="ctr" horzOverflow="overflow">
                    <a:lnL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10258"/>
                  </a:ext>
                </a:extLst>
              </a:tr>
            </a:tbl>
          </a:graphicData>
        </a:graphic>
      </p:graphicFrame>
      <p:sp>
        <p:nvSpPr>
          <p:cNvPr id="18502" name="Text Placeholder 8">
            <a:extLst>
              <a:ext uri="{FF2B5EF4-FFF2-40B4-BE49-F238E27FC236}">
                <a16:creationId xmlns:a16="http://schemas.microsoft.com/office/drawing/2014/main" xmlns="" id="{C53C1712-D599-42E1-8CCD-D8F7A53C05FE}"/>
              </a:ext>
            </a:extLst>
          </p:cNvPr>
          <p:cNvSpPr txBox="1">
            <a:spLocks/>
          </p:cNvSpPr>
          <p:nvPr/>
        </p:nvSpPr>
        <p:spPr bwMode="auto">
          <a:xfrm>
            <a:off x="1331913" y="6532563"/>
            <a:ext cx="55086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rgbClr val="C4BD97"/>
              </a:buClr>
              <a:buSzPct val="90000"/>
              <a:buFont typeface="Wingdings" panose="05000000000000000000" pitchFamily="2" charset="2"/>
              <a:buNone/>
            </a:pPr>
            <a:r>
              <a:rPr lang="en-GB" altLang="en-US" sz="900">
                <a:solidFill>
                  <a:srgbClr val="7F7F7F"/>
                </a:solidFill>
                <a:latin typeface="Calibri" panose="020F0502020204030204" pitchFamily="34" charset="0"/>
              </a:rPr>
              <a:t>WHO. Combating Hepatitis B and C to Reach Elimination by 2030. Available at:</a:t>
            </a:r>
            <a:r>
              <a:rPr lang="tr-TR" altLang="en-US" sz="90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900">
                <a:solidFill>
                  <a:srgbClr val="7F7F7F"/>
                </a:solidFill>
                <a:latin typeface="Calibri" panose="020F0502020204030204" pitchFamily="34" charset="0"/>
              </a:rPr>
              <a:t>http://apps.who.int/iris/bitstream/10665/206453/1/WHO_HIV_2016.04_eng.pdf?ua=1 (</a:t>
            </a:r>
            <a:r>
              <a:rPr lang="tr-TR" altLang="en-US" sz="900">
                <a:solidFill>
                  <a:srgbClr val="7F7F7F"/>
                </a:solidFill>
                <a:latin typeface="Calibri" panose="020F0502020204030204" pitchFamily="34" charset="0"/>
              </a:rPr>
              <a:t>erişim tarihi</a:t>
            </a:r>
            <a:r>
              <a:rPr lang="en-GB" altLang="en-US" sz="90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900">
                <a:solidFill>
                  <a:srgbClr val="7F7F7F"/>
                </a:solidFill>
                <a:latin typeface="Calibri" panose="020F0502020204030204" pitchFamily="34" charset="0"/>
              </a:rPr>
              <a:t>Nisan</a:t>
            </a:r>
            <a:r>
              <a:rPr lang="en-GB" altLang="en-US" sz="900">
                <a:solidFill>
                  <a:srgbClr val="7F7F7F"/>
                </a:solidFill>
                <a:latin typeface="Calibri" panose="020F0502020204030204" pitchFamily="34" charset="0"/>
              </a:rPr>
              <a:t> 2018)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66A9EE7C-175E-44B6-B897-8FD2F9CA2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3" y="2644776"/>
            <a:ext cx="635000" cy="3887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4400"/>
            <a:ext cx="723339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5500" y="1524000"/>
            <a:ext cx="5391150" cy="46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47800"/>
            <a:ext cx="8515350" cy="4729163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HDV enfeksiyonunda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tanı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37759"/>
              </p:ext>
            </p:extLst>
          </p:nvPr>
        </p:nvGraphicFramePr>
        <p:xfrm>
          <a:off x="-2" y="2286000"/>
          <a:ext cx="9143999" cy="34825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4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9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22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6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99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001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26964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HBsAg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HBeAg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HBe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tr-TR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tr-TR" sz="1400" b="1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HBs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Anti-HDV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HDV RNA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YORUM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+/-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Koenfeksiyon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+/-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Süperenfeksiyon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(6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</a:rPr>
                        <a:t> aydan uzun)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(6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</a:rPr>
                        <a:t> aydan uzun)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Kronik Hepatit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Tedavi</a:t>
            </a:r>
          </a:p>
          <a:p>
            <a:r>
              <a:rPr lang="tr-TR" sz="2400" dirty="0"/>
              <a:t>Akut hepatit D için uygulanabilecek özgün tedavi yoktur. Destek tedavisi uygulanır.</a:t>
            </a:r>
          </a:p>
          <a:p>
            <a:r>
              <a:rPr lang="tr-TR" sz="2400" dirty="0" err="1"/>
              <a:t>Fulminan</a:t>
            </a:r>
            <a:r>
              <a:rPr lang="tr-TR" sz="2400" dirty="0"/>
              <a:t> seyir gösteren olgular için karaciğer </a:t>
            </a:r>
            <a:r>
              <a:rPr lang="tr-TR" sz="2400" dirty="0" err="1"/>
              <a:t>transplantı</a:t>
            </a:r>
            <a:r>
              <a:rPr lang="tr-TR" sz="2400" dirty="0"/>
              <a:t> gerekmektedir.</a:t>
            </a:r>
          </a:p>
          <a:p>
            <a:r>
              <a:rPr lang="tr-TR" sz="2400" dirty="0" err="1"/>
              <a:t>Antiviral</a:t>
            </a:r>
            <a:r>
              <a:rPr lang="tr-TR" sz="2400" dirty="0"/>
              <a:t> tedavide interferon alfa kullanılabilir.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0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90689"/>
            <a:ext cx="8058150" cy="4862511"/>
          </a:xfrm>
        </p:spPr>
        <p:txBody>
          <a:bodyPr>
            <a:normAutofit/>
          </a:bodyPr>
          <a:lstStyle/>
          <a:p>
            <a:r>
              <a:rPr lang="tr-TR" sz="2400" dirty="0" err="1"/>
              <a:t>Calisiviridae</a:t>
            </a:r>
            <a:r>
              <a:rPr lang="tr-TR" sz="2400" dirty="0"/>
              <a:t> ailesinden bir RNA virüsüdür.</a:t>
            </a:r>
          </a:p>
          <a:p>
            <a:r>
              <a:rPr lang="tr-TR" sz="2400" dirty="0"/>
              <a:t>Temel olarak </a:t>
            </a:r>
            <a:r>
              <a:rPr lang="tr-TR" sz="2400" dirty="0" err="1"/>
              <a:t>fekal</a:t>
            </a:r>
            <a:r>
              <a:rPr lang="tr-TR" sz="2400" dirty="0"/>
              <a:t> oral yol ile bulaşır. Özellikle endemik bölgelerde kan yoluyla </a:t>
            </a:r>
            <a:r>
              <a:rPr lang="tr-TR" sz="2400" dirty="0" err="1"/>
              <a:t>bulaşı</a:t>
            </a:r>
            <a:r>
              <a:rPr lang="tr-TR" sz="2400" dirty="0"/>
              <a:t> da vardır.</a:t>
            </a:r>
          </a:p>
          <a:p>
            <a:r>
              <a:rPr lang="tr-TR" sz="2400" dirty="0"/>
              <a:t>Kronikleşme göstermez. Enfeksiyon genellikle kendi kendini sınırlar ve 2-6 hafta içinde düzelir. </a:t>
            </a:r>
          </a:p>
          <a:p>
            <a:r>
              <a:rPr lang="tr-TR" sz="2400" dirty="0"/>
              <a:t>Siroz ve HCC ile ilişkisi yoktur.</a:t>
            </a:r>
          </a:p>
          <a:p>
            <a:r>
              <a:rPr lang="tr-TR" sz="2400" dirty="0" err="1"/>
              <a:t>Mortalitesi</a:t>
            </a:r>
            <a:r>
              <a:rPr lang="tr-TR" sz="2400" dirty="0"/>
              <a:t>  genel olarak %1-3 iken gebelikte geçirilen hepatit E </a:t>
            </a:r>
            <a:r>
              <a:rPr lang="tr-TR" sz="2400" dirty="0" err="1"/>
              <a:t>mortalitesi</a:t>
            </a:r>
            <a:r>
              <a:rPr lang="tr-TR" sz="2400" dirty="0"/>
              <a:t>  %15-25‘dir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74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9F80E63-7EC0-462B-81D3-C8A7A6DF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92" y="4519566"/>
            <a:ext cx="4648200" cy="21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13739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Klinik Seyir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İnkübasyon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süresi 15-60 gündür.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Hastaların büyük bir çoğunluğu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asemptomatiktir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veya hafif semptomlar gösterir.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hastalarda bulantı, kusma, karın ağrısı, halsizlik, sarılık görülebilir.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Fizik muayenede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hepatomegali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tespit edilebilir.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75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DD051DE-4839-4AF7-83B4-EFDAC36C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4196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13739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Tanı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HEV RNA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Akut enfeksiyonda hem serumda, hem de safra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feçeste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saptanabilir.</a:t>
            </a:r>
          </a:p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ALT pikinden önce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6-12 ay içerisinde kaybolur.</a:t>
            </a:r>
          </a:p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Anti-HEV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kaybolduktan sonra oluşur, yıllarca pozitif kalabilir.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51535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Tanı: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Tanıda altın standart PCR yöntemi ile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HEV RNA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bakılmasıdır.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özellikleri ile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düşünülen hastada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ise hasta hepatit E kabul edilebilir.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özellikleri ile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düşünülen hastada hepatit A, B, C göstergeleri negatif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ise hasta hepatit E kabul edilebilir.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8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 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Uygulanabilecek özgün tedavisi yoktur.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Destek tedavisi önerilir.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546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776287"/>
            <a:ext cx="74009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3363" y="304800"/>
            <a:ext cx="7886700" cy="1325563"/>
          </a:xfrm>
        </p:spPr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hepatotrop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virüsler: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A (HAV)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B (HBV)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C (HCV)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D (HDV)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E (HEV)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hepatotrop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virüsler: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EBV, CMV, HSV,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Adenovirüs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7054"/>
            <a:ext cx="8505825" cy="401955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38200" y="3048000"/>
            <a:ext cx="44196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9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81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8"/>
            <a:ext cx="8763000" cy="68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E9BC2E5-0CE5-40A1-B7DE-C3CB8B78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Kaynakça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E4DF816-FCF6-4BBA-AF30-2CC55FA9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27" y="1910664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T.C. Sağlık Bakanlığı Aşı </a:t>
            </a:r>
            <a:r>
              <a:rPr lang="tr-TR" sz="2000" dirty="0" err="1"/>
              <a:t>Portalı</a:t>
            </a:r>
            <a:r>
              <a:rPr lang="tr-TR" sz="2000" dirty="0"/>
              <a:t>. https://asi.saglik.gov.tr/asi-takvimi2 </a:t>
            </a:r>
          </a:p>
          <a:p>
            <a:r>
              <a:rPr lang="tr-TR" sz="2000" dirty="0" smtClean="0"/>
              <a:t>uptodate.com/</a:t>
            </a:r>
            <a:r>
              <a:rPr lang="tr-TR" sz="2000" dirty="0" err="1" smtClean="0"/>
              <a:t>contents</a:t>
            </a:r>
            <a:r>
              <a:rPr lang="tr-TR" sz="2000" dirty="0" smtClean="0"/>
              <a:t>/</a:t>
            </a:r>
            <a:r>
              <a:rPr lang="tr-TR" sz="2000" dirty="0" err="1" smtClean="0"/>
              <a:t>hepatitis-b-virus-screening-and-diagnosis-in-adults?search</a:t>
            </a:r>
            <a:r>
              <a:rPr lang="tr-TR" sz="2000" dirty="0" smtClean="0"/>
              <a:t>=</a:t>
            </a:r>
            <a:r>
              <a:rPr lang="tr-TR" sz="2000" dirty="0" err="1" smtClean="0"/>
              <a:t>diagnosis+of+hepatitis+b&amp;usage_type</a:t>
            </a:r>
            <a:r>
              <a:rPr lang="tr-TR" sz="2000" dirty="0" smtClean="0"/>
              <a:t>=</a:t>
            </a:r>
            <a:r>
              <a:rPr lang="tr-TR" sz="2000" dirty="0" err="1" smtClean="0"/>
              <a:t>default&amp;source</a:t>
            </a:r>
            <a:r>
              <a:rPr lang="tr-TR" sz="2000" dirty="0" smtClean="0"/>
              <a:t>=</a:t>
            </a:r>
            <a:r>
              <a:rPr lang="tr-TR" sz="2000" dirty="0" err="1" smtClean="0"/>
              <a:t>search_result&amp;selectedTitle</a:t>
            </a:r>
            <a:r>
              <a:rPr lang="tr-TR" sz="2000" dirty="0" smtClean="0"/>
              <a:t>=1~150&amp;display_rank=1</a:t>
            </a:r>
            <a:endParaRPr lang="tr-TR" sz="2000" dirty="0"/>
          </a:p>
          <a:p>
            <a:r>
              <a:rPr lang="tr-TR" sz="2000" dirty="0" smtClean="0"/>
              <a:t>Türkiye </a:t>
            </a:r>
            <a:r>
              <a:rPr lang="tr-TR" sz="2000" dirty="0" err="1"/>
              <a:t>Viral</a:t>
            </a:r>
            <a:r>
              <a:rPr lang="tr-TR" sz="2000" dirty="0"/>
              <a:t> Hepatitler Tanı ve Tedavi </a:t>
            </a:r>
            <a:r>
              <a:rPr lang="tr-TR" sz="2000" dirty="0" smtClean="0"/>
              <a:t>Klavuzu-2023</a:t>
            </a:r>
            <a:endParaRPr lang="tr-TR" sz="2000" dirty="0"/>
          </a:p>
          <a:p>
            <a:r>
              <a:rPr lang="tr-TR" sz="2000" dirty="0" err="1"/>
              <a:t>Lai</a:t>
            </a:r>
            <a:r>
              <a:rPr lang="tr-TR" sz="2000" dirty="0"/>
              <a:t>, M., &amp; </a:t>
            </a:r>
            <a:r>
              <a:rPr lang="tr-TR" sz="2000" dirty="0" err="1"/>
              <a:t>Chopra</a:t>
            </a:r>
            <a:r>
              <a:rPr lang="tr-TR" sz="2000" dirty="0"/>
              <a:t>, S. </a:t>
            </a:r>
            <a:r>
              <a:rPr lang="tr-TR" sz="2000" dirty="0" err="1"/>
              <a:t>Hepatitis</a:t>
            </a:r>
            <a:r>
              <a:rPr lang="tr-TR" sz="2000" dirty="0"/>
              <a:t> A </a:t>
            </a:r>
            <a:r>
              <a:rPr lang="tr-TR" sz="2000" dirty="0" err="1"/>
              <a:t>virus</a:t>
            </a:r>
            <a:r>
              <a:rPr lang="tr-TR" sz="2000" dirty="0"/>
              <a:t> </a:t>
            </a:r>
            <a:r>
              <a:rPr lang="tr-TR" sz="2000" dirty="0" err="1"/>
              <a:t>infection</a:t>
            </a:r>
            <a:r>
              <a:rPr lang="tr-TR" sz="2000" dirty="0"/>
              <a:t> in </a:t>
            </a:r>
            <a:r>
              <a:rPr lang="tr-TR" sz="2000" dirty="0" err="1"/>
              <a:t>adults</a:t>
            </a:r>
            <a:r>
              <a:rPr lang="tr-TR" sz="2000" dirty="0"/>
              <a:t>: </a:t>
            </a:r>
            <a:r>
              <a:rPr lang="tr-TR" sz="2000" dirty="0" err="1"/>
              <a:t>Epidemiology</a:t>
            </a:r>
            <a:r>
              <a:rPr lang="tr-TR" sz="2000" dirty="0"/>
              <a:t>, </a:t>
            </a:r>
            <a:r>
              <a:rPr lang="tr-TR" sz="2000" dirty="0" err="1"/>
              <a:t>clinical</a:t>
            </a:r>
            <a:r>
              <a:rPr lang="tr-TR" sz="2000" dirty="0"/>
              <a:t> </a:t>
            </a:r>
            <a:r>
              <a:rPr lang="tr-TR" sz="2000" dirty="0" err="1"/>
              <a:t>manifestations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diagnosis</a:t>
            </a:r>
            <a:r>
              <a:rPr lang="tr-TR" sz="2000" dirty="0"/>
              <a:t>.</a:t>
            </a:r>
          </a:p>
          <a:p>
            <a:r>
              <a:rPr lang="tr-TR" sz="20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Anna</a:t>
            </a:r>
            <a:r>
              <a:rPr lang="tr-TR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SF Lok, MD </a:t>
            </a:r>
            <a:r>
              <a:rPr lang="en-US" sz="2000" dirty="0"/>
              <a:t>Hepatitis B virus: Screening and diagnosis</a:t>
            </a:r>
            <a:endParaRPr lang="tr-TR" sz="2000" dirty="0"/>
          </a:p>
          <a:p>
            <a:r>
              <a:rPr lang="tr-TR" sz="2000" dirty="0" err="1"/>
              <a:t>Judith</a:t>
            </a:r>
            <a:r>
              <a:rPr lang="tr-TR" sz="2000" dirty="0"/>
              <a:t> A </a:t>
            </a:r>
            <a:r>
              <a:rPr lang="tr-TR" sz="2000" dirty="0" err="1"/>
              <a:t>Aberg</a:t>
            </a:r>
            <a:r>
              <a:rPr lang="tr-TR" sz="2000" dirty="0"/>
              <a:t>, MD , </a:t>
            </a:r>
            <a:r>
              <a:rPr lang="tr-TR" sz="2000" dirty="0" err="1"/>
              <a:t>Demetre</a:t>
            </a:r>
            <a:r>
              <a:rPr lang="tr-TR" sz="2000" dirty="0"/>
              <a:t> C </a:t>
            </a:r>
            <a:r>
              <a:rPr lang="tr-TR" sz="2000" dirty="0" err="1"/>
              <a:t>Daskalakis</a:t>
            </a:r>
            <a:r>
              <a:rPr lang="tr-TR" sz="2000" dirty="0"/>
              <a:t>, MD, MPH </a:t>
            </a:r>
            <a:r>
              <a:rPr lang="en-US" sz="2000" dirty="0"/>
              <a:t>Management of nonoccupational exposures to HIV and hepatitis B and C in adults</a:t>
            </a:r>
            <a:endParaRPr lang="tr-TR" sz="2000" dirty="0"/>
          </a:p>
          <a:p>
            <a:r>
              <a:rPr lang="tr-TR" sz="2000" dirty="0"/>
              <a:t>Jordan J </a:t>
            </a:r>
            <a:r>
              <a:rPr lang="tr-TR" sz="2000" dirty="0" err="1"/>
              <a:t>Feld</a:t>
            </a:r>
            <a:r>
              <a:rPr lang="tr-TR" sz="2000" dirty="0"/>
              <a:t>, MD, MPH, </a:t>
            </a:r>
            <a:r>
              <a:rPr lang="en-US" sz="2000" dirty="0"/>
              <a:t>Clinical manifestations, diagnosis, and treatment of acute hepatitis C virus infection in adults</a:t>
            </a:r>
            <a:endParaRPr lang="tr-TR" sz="2000" dirty="0"/>
          </a:p>
          <a:p>
            <a:r>
              <a:rPr lang="tr-TR" sz="2000" dirty="0" err="1"/>
              <a:t>Francesco</a:t>
            </a:r>
            <a:r>
              <a:rPr lang="tr-TR" sz="2000" dirty="0"/>
              <a:t> </a:t>
            </a:r>
            <a:r>
              <a:rPr lang="tr-TR" sz="2000" dirty="0" err="1"/>
              <a:t>Negro</a:t>
            </a:r>
            <a:r>
              <a:rPr lang="tr-TR" sz="2000" dirty="0"/>
              <a:t>, MD, </a:t>
            </a:r>
            <a:r>
              <a:rPr lang="tr-TR" sz="2000" dirty="0" err="1"/>
              <a:t>Anna</a:t>
            </a:r>
            <a:r>
              <a:rPr lang="tr-TR" sz="2000" dirty="0"/>
              <a:t> SF Lok, MD </a:t>
            </a:r>
            <a:r>
              <a:rPr lang="en-US" sz="2000" dirty="0"/>
              <a:t>Pathogenesis, epidemiology, natural history, and clinical manifestations of hepatitis D virus infection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686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epatitis can't wait! World hepatitis day 2021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45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81E144F-EAD7-4FAB-9730-0AC2C191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033963"/>
          </a:xfrm>
        </p:spPr>
        <p:txBody>
          <a:bodyPr>
            <a:normAutofit/>
          </a:bodyPr>
          <a:lstStyle/>
          <a:p>
            <a:r>
              <a:rPr lang="tr-TR" sz="2800" dirty="0"/>
              <a:t>Virüslere bağlı oluşan akut hepatit tablosu</a:t>
            </a:r>
            <a:r>
              <a:rPr lang="tr-TR" sz="2400" dirty="0"/>
              <a:t>;</a:t>
            </a:r>
          </a:p>
          <a:p>
            <a:pPr lvl="1"/>
            <a:r>
              <a:rPr lang="tr-TR" sz="2400" dirty="0" err="1"/>
              <a:t>Subklinik</a:t>
            </a:r>
            <a:r>
              <a:rPr lang="tr-TR" sz="2400" dirty="0"/>
              <a:t> olarak geçirilebilir.</a:t>
            </a:r>
          </a:p>
          <a:p>
            <a:pPr lvl="1"/>
            <a:r>
              <a:rPr lang="tr-TR" sz="2400" dirty="0"/>
              <a:t>Kendini sınırlayan, </a:t>
            </a:r>
            <a:r>
              <a:rPr lang="tr-TR" sz="2400" dirty="0" err="1"/>
              <a:t>semptomatik</a:t>
            </a:r>
            <a:r>
              <a:rPr lang="tr-TR" sz="2400" dirty="0"/>
              <a:t> hastalığı dönüşebilir.</a:t>
            </a:r>
          </a:p>
          <a:p>
            <a:pPr lvl="1"/>
            <a:r>
              <a:rPr lang="tr-TR" sz="2400" dirty="0" err="1"/>
              <a:t>Fulminan</a:t>
            </a:r>
            <a:r>
              <a:rPr lang="tr-TR" sz="2400" dirty="0"/>
              <a:t> hepatite ilerleyebilir.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FE64BCC1-B95F-4941-B5B0-D4CC053C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5410200" cy="37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7614</TotalTime>
  <Words>4634</Words>
  <Application>Microsoft Office PowerPoint</Application>
  <PresentationFormat>Ekran Gösterisi (4:3)</PresentationFormat>
  <Paragraphs>631</Paragraphs>
  <Slides>83</Slides>
  <Notes>34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83</vt:i4>
      </vt:variant>
    </vt:vector>
  </HeadingPairs>
  <TitlesOfParts>
    <vt:vector size="97" baseType="lpstr">
      <vt:lpstr>Malgun Gothic</vt:lpstr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Wingdings 2</vt:lpstr>
      <vt:lpstr>ヒラギノ角ゴ Pro W3</vt:lpstr>
      <vt:lpstr>Office Teması</vt:lpstr>
      <vt:lpstr>4_Office Teması</vt:lpstr>
      <vt:lpstr>5_Office Teması</vt:lpstr>
      <vt:lpstr>1_Custom Design</vt:lpstr>
      <vt:lpstr>VİRAL HEPATİTLER</vt:lpstr>
      <vt:lpstr>Sunum Planı</vt:lpstr>
      <vt:lpstr>Hedefler</vt:lpstr>
      <vt:lpstr>Hepatit nedir?</vt:lpstr>
      <vt:lpstr>Viral Hepatitler</vt:lpstr>
      <vt:lpstr>Viral Hepatitler Dünyayı etkilemektedir:  DSÖ hedefleri koydu</vt:lpstr>
      <vt:lpstr>PowerPoint Sunusu</vt:lpstr>
      <vt:lpstr>Viral Hepatitler</vt:lpstr>
      <vt:lpstr>PowerPoint Sunusu</vt:lpstr>
      <vt:lpstr>Hepatit A </vt:lpstr>
      <vt:lpstr>Hepatit A</vt:lpstr>
      <vt:lpstr>Hepatit A </vt:lpstr>
      <vt:lpstr>Hepatit A</vt:lpstr>
      <vt:lpstr>Tanı ve Tedavi</vt:lpstr>
      <vt:lpstr>PowerPoint Sunusu</vt:lpstr>
      <vt:lpstr>Hepatit A</vt:lpstr>
      <vt:lpstr>  Hepatit A Aşısı </vt:lpstr>
      <vt:lpstr>Hepatit B</vt:lpstr>
      <vt:lpstr>HBV : Küresel bir sağlık sorunu</vt:lpstr>
      <vt:lpstr>Epidemiyoloji</vt:lpstr>
      <vt:lpstr>Bulaş Yolu</vt:lpstr>
      <vt:lpstr>Hepatit B</vt:lpstr>
      <vt:lpstr>Hepatit B</vt:lpstr>
      <vt:lpstr>Klinik değerlendirme</vt:lpstr>
      <vt:lpstr>Akut-Kronik Hepatit B</vt:lpstr>
      <vt:lpstr>PowerPoint Sunusu</vt:lpstr>
      <vt:lpstr>Hepatit B </vt:lpstr>
      <vt:lpstr>Hepatit B </vt:lpstr>
      <vt:lpstr>PowerPoint Sunusu</vt:lpstr>
      <vt:lpstr>PowerPoint Sunusu</vt:lpstr>
      <vt:lpstr>PowerPoint Sunusu</vt:lpstr>
      <vt:lpstr>HBV ENFEKSİYONUNUN DOĞAL SEYRİ</vt:lpstr>
      <vt:lpstr>HBV ENFEKSİYONUNUN DOĞAL SEYRİ</vt:lpstr>
      <vt:lpstr>HBV ENFEKSİYONUNUN DOĞAL SEYRİ</vt:lpstr>
      <vt:lpstr>PowerPoint Sunusu</vt:lpstr>
      <vt:lpstr>PowerPoint Sunusu</vt:lpstr>
      <vt:lpstr>PowerPoint Sunusu</vt:lpstr>
      <vt:lpstr>PowerPoint Sunusu</vt:lpstr>
      <vt:lpstr>Hepatit B</vt:lpstr>
      <vt:lpstr>Hepatit B</vt:lpstr>
      <vt:lpstr>PowerPoint Sunusu</vt:lpstr>
      <vt:lpstr>Hepatit B</vt:lpstr>
      <vt:lpstr>Hepatit B</vt:lpstr>
      <vt:lpstr>Hepatit B Aşısı </vt:lpstr>
      <vt:lpstr>    Hepatit B Aşısı </vt:lpstr>
      <vt:lpstr>PowerPoint Sunusu</vt:lpstr>
      <vt:lpstr>Gebelikte İzlem</vt:lpstr>
      <vt:lpstr>PowerPoint Sunusu</vt:lpstr>
      <vt:lpstr>Hepatit C</vt:lpstr>
      <vt:lpstr>Hepatit C</vt:lpstr>
      <vt:lpstr>Hepatit C </vt:lpstr>
      <vt:lpstr>Hepatit C</vt:lpstr>
      <vt:lpstr>Hepatit C</vt:lpstr>
      <vt:lpstr>Hepatit C</vt:lpstr>
      <vt:lpstr>PowerPoint Sunusu</vt:lpstr>
      <vt:lpstr>PowerPoint Sunusu</vt:lpstr>
      <vt:lpstr>Hepatit C</vt:lpstr>
      <vt:lpstr>Hepatit C</vt:lpstr>
      <vt:lpstr>Hepatit C</vt:lpstr>
      <vt:lpstr>Hepatit C</vt:lpstr>
      <vt:lpstr>Hepatit C</vt:lpstr>
      <vt:lpstr>Hepatit C tedavisi endikasyonları</vt:lpstr>
      <vt:lpstr>PowerPoint Sunusu</vt:lpstr>
      <vt:lpstr>Hepatit C</vt:lpstr>
      <vt:lpstr>Hepatit C</vt:lpstr>
      <vt:lpstr>Hepatit C </vt:lpstr>
      <vt:lpstr>Hepatit D</vt:lpstr>
      <vt:lpstr>Hepatit D</vt:lpstr>
      <vt:lpstr>Hepatit D</vt:lpstr>
      <vt:lpstr>PowerPoint Sunusu</vt:lpstr>
      <vt:lpstr>PowerPoint Sunusu</vt:lpstr>
      <vt:lpstr>Hepatit D</vt:lpstr>
      <vt:lpstr>Hepatit D</vt:lpstr>
      <vt:lpstr>Hepatit E</vt:lpstr>
      <vt:lpstr>Hepatit E</vt:lpstr>
      <vt:lpstr>Hepatit E</vt:lpstr>
      <vt:lpstr>Hepatit E</vt:lpstr>
      <vt:lpstr>Hepatit E  </vt:lpstr>
      <vt:lpstr>PowerPoint Sunusu</vt:lpstr>
      <vt:lpstr>PowerPoint Sunusu</vt:lpstr>
      <vt:lpstr>PowerPoint Sunusu</vt:lpstr>
      <vt:lpstr>Kaynakça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VİRAL HEPATİTLER</dc:title>
  <dc:creator>murat sezin</dc:creator>
  <cp:lastModifiedBy>Microsoft hesabı</cp:lastModifiedBy>
  <cp:revision>209</cp:revision>
  <dcterms:created xsi:type="dcterms:W3CDTF">2017-12-26T19:54:39Z</dcterms:created>
  <dcterms:modified xsi:type="dcterms:W3CDTF">2024-06-11T08:49:05Z</dcterms:modified>
</cp:coreProperties>
</file>