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86" r:id="rId2"/>
    <p:sldId id="301" r:id="rId3"/>
    <p:sldId id="257" r:id="rId4"/>
    <p:sldId id="302" r:id="rId5"/>
    <p:sldId id="259" r:id="rId6"/>
    <p:sldId id="303" r:id="rId7"/>
    <p:sldId id="288" r:id="rId8"/>
    <p:sldId id="263" r:id="rId9"/>
    <p:sldId id="284" r:id="rId10"/>
    <p:sldId id="265" r:id="rId11"/>
    <p:sldId id="289" r:id="rId12"/>
    <p:sldId id="290" r:id="rId13"/>
    <p:sldId id="304" r:id="rId14"/>
    <p:sldId id="291" r:id="rId15"/>
    <p:sldId id="305" r:id="rId16"/>
    <p:sldId id="292" r:id="rId17"/>
    <p:sldId id="293" r:id="rId18"/>
    <p:sldId id="295" r:id="rId19"/>
    <p:sldId id="296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47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6452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7732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5203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5321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8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487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6711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6766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5080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A23720DD-5B6D-40BF-8493-A6B52D484E6B}" type="datetimeFigureOut">
              <a:rPr lang="tr-TR" smtClean="0"/>
              <a:t>14.12.2019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8786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6466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14.12.2019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9825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22960" y="1844824"/>
            <a:ext cx="7543800" cy="1728192"/>
          </a:xfrm>
        </p:spPr>
        <p:txBody>
          <a:bodyPr>
            <a:normAutofit fontScale="90000"/>
          </a:bodyPr>
          <a:lstStyle/>
          <a:p>
            <a:br>
              <a:rPr lang="tr-TR" sz="6600" dirty="0"/>
            </a:br>
            <a:r>
              <a:rPr lang="tr-TR" sz="6000" b="1" dirty="0"/>
              <a:t>VAKA SUNUMU</a:t>
            </a:r>
            <a:endParaRPr lang="tr-TR" sz="600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971600" y="4581128"/>
            <a:ext cx="8064896" cy="1440160"/>
          </a:xfrm>
        </p:spPr>
        <p:txBody>
          <a:bodyPr>
            <a:normAutofit fontScale="40000" lnSpcReduction="20000"/>
          </a:bodyPr>
          <a:lstStyle/>
          <a:p>
            <a:r>
              <a:rPr lang="tr-TR" sz="4200" dirty="0"/>
              <a:t>Arş. Gör. Dr. Kevser AYAR</a:t>
            </a:r>
          </a:p>
          <a:p>
            <a:r>
              <a:rPr lang="tr-TR" sz="4200" dirty="0"/>
              <a:t>KTÜ Tıp Fakültesi </a:t>
            </a:r>
          </a:p>
          <a:p>
            <a:r>
              <a:rPr lang="tr-TR" sz="4200" dirty="0"/>
              <a:t>Aile Hekimliği AD</a:t>
            </a:r>
          </a:p>
          <a:p>
            <a:r>
              <a:rPr lang="tr-TR" sz="4200" dirty="0"/>
              <a:t>17.12.2019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92602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 err="1"/>
              <a:t>Kutanöz</a:t>
            </a:r>
            <a:r>
              <a:rPr lang="tr-TR" sz="2800" b="1" dirty="0"/>
              <a:t> Metastaz</a:t>
            </a: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611561" y="1845734"/>
            <a:ext cx="7755200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tr-TR" dirty="0"/>
              <a:t>  Akciğer kanseri yüksek </a:t>
            </a:r>
            <a:r>
              <a:rPr lang="tr-TR" dirty="0" err="1"/>
              <a:t>mortalite</a:t>
            </a:r>
            <a:r>
              <a:rPr lang="tr-TR" dirty="0"/>
              <a:t> oranı olan yaygın bir </a:t>
            </a:r>
            <a:r>
              <a:rPr lang="tr-TR" dirty="0" err="1"/>
              <a:t>malignitedir</a:t>
            </a:r>
            <a:r>
              <a:rPr lang="tr-TR" dirty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/>
              <a:t>  Hemen hemen her organa metastaz yapabilir.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/>
              <a:t>  Metastazları en yaygın olarak  </a:t>
            </a:r>
            <a:r>
              <a:rPr lang="tr-TR" dirty="0" err="1"/>
              <a:t>hiler</a:t>
            </a:r>
            <a:r>
              <a:rPr lang="tr-TR" dirty="0"/>
              <a:t> lenf bezleri, beyin, karaciğer, adrenal bezler ve iskelette bulunur.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/>
              <a:t>   İç organ kanserlerinin cilde metastazı nadir görülmekte olup  akciğer kanserli bireylerin % 1 ile  % 12 sinde görülür.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/>
              <a:t>   Bununla birlikte, cilt lezyonları akciğer kanseri olanların % 7 ile % 24'ünde ilk hastalık belirtisi olabilir.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/>
              <a:t>    Akciğer kanserinin </a:t>
            </a:r>
            <a:r>
              <a:rPr lang="tr-TR" dirty="0" err="1"/>
              <a:t>kutanöz</a:t>
            </a:r>
            <a:r>
              <a:rPr lang="tr-TR" dirty="0"/>
              <a:t> metastazı için en yaygın bölgeler ön göğüs ve karın duvarıdır, bununla birlikte baş ve boyuna metastaz bildirilmiştir.</a:t>
            </a:r>
          </a:p>
        </p:txBody>
      </p:sp>
    </p:spTree>
    <p:extLst>
      <p:ext uri="{BB962C8B-B14F-4D97-AF65-F5344CB8AC3E}">
        <p14:creationId xmlns:p14="http://schemas.microsoft.com/office/powerpoint/2010/main" val="724344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>
            <a:extLst>
              <a:ext uri="{FF2B5EF4-FFF2-40B4-BE49-F238E27FC236}">
                <a16:creationId xmlns:a16="http://schemas.microsoft.com/office/drawing/2014/main" id="{A464F6D6-33F0-462A-94B4-687E0FA84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1" dirty="0" err="1"/>
              <a:t>Kutanöz</a:t>
            </a:r>
            <a:r>
              <a:rPr lang="tr-TR" sz="3200" b="1" dirty="0"/>
              <a:t> Metastaz</a:t>
            </a:r>
          </a:p>
        </p:txBody>
      </p:sp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F495D1E2-1569-485D-A828-9755AC199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Akciğer kanserinin </a:t>
            </a:r>
            <a:r>
              <a:rPr lang="tr-TR" dirty="0" err="1"/>
              <a:t>kutanöz</a:t>
            </a:r>
            <a:r>
              <a:rPr lang="tr-TR" dirty="0"/>
              <a:t> metastazı sabit veya mobil ,yuvarlak veya oval nodüller şeklinde ; ayrıca cilt renginde, pembe, kırmızı, mor veya mavimsi siyah olabilirler.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</a:rPr>
              <a:t>Nodüller tipik olarak ağrısızdır; ancak ağrılı ve ülserli olabilirler.</a:t>
            </a:r>
          </a:p>
        </p:txBody>
      </p:sp>
    </p:spTree>
    <p:extLst>
      <p:ext uri="{BB962C8B-B14F-4D97-AF65-F5344CB8AC3E}">
        <p14:creationId xmlns:p14="http://schemas.microsoft.com/office/powerpoint/2010/main" val="40098526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>
            <a:extLst>
              <a:ext uri="{FF2B5EF4-FFF2-40B4-BE49-F238E27FC236}">
                <a16:creationId xmlns:a16="http://schemas.microsoft.com/office/drawing/2014/main" id="{0AEDF196-02E7-4498-95EE-2C2F4846B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1" dirty="0" err="1"/>
              <a:t>Kutanöz</a:t>
            </a:r>
            <a:r>
              <a:rPr lang="tr-TR" sz="3200" b="1" dirty="0"/>
              <a:t> Metastaz</a:t>
            </a:r>
          </a:p>
        </p:txBody>
      </p:sp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9416FD9C-AE5D-4415-968F-CF51278BE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Diferansiyel </a:t>
            </a:r>
            <a:r>
              <a:rPr lang="tr-TR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immünohistokimyasal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boyama teknikleriyle ince iğne </a:t>
            </a:r>
            <a:r>
              <a:rPr lang="tr-TR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aspirasyonu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tr-TR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subkutan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nodüllerin erken teşhisi için nispeten hızlı, </a:t>
            </a:r>
            <a:r>
              <a:rPr lang="tr-TR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invaziv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olmayan, ucuz ve basit bir yöntemdir.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</a:rPr>
              <a:t>Kanser tanısı tipik olarak klinik bilgi ve histolojiye dayanır; bununla birlikte, </a:t>
            </a:r>
            <a:r>
              <a:rPr lang="tr-TR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immünohistokimya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tr-TR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antitiroid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transkripsiyon faktörü ve </a:t>
            </a:r>
            <a:r>
              <a:rPr lang="tr-TR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sitokeratinler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7 ve 20  tanı konulmasında  yardımcı olabilir.</a:t>
            </a: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8680880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4CF5647-3206-4302-A0D7-E2B5982F8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err="1"/>
              <a:t>Kutanöz</a:t>
            </a:r>
            <a:r>
              <a:rPr lang="tr-TR" sz="2800" dirty="0"/>
              <a:t> Metastaz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8F4F49E-8DCA-4C4B-8E03-95003DCFA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Akciğer kanserinin </a:t>
            </a:r>
            <a:r>
              <a:rPr lang="tr-TR" dirty="0" err="1"/>
              <a:t>kutanöz</a:t>
            </a:r>
            <a:r>
              <a:rPr lang="tr-TR" dirty="0"/>
              <a:t> metastazı genellikle hastalığın geç evrelerinde görülür bu nedenle </a:t>
            </a:r>
            <a:r>
              <a:rPr lang="tr-TR" dirty="0" err="1"/>
              <a:t>prognoz</a:t>
            </a:r>
            <a:r>
              <a:rPr lang="tr-TR" dirty="0"/>
              <a:t> kötü, yaklaşık hayatta kalma süresi beş ile yedi aydır.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Kemoterapi ve radyasyon terapisi genellikle bu gibi durumlarda palyatif tedavi olarak etkilidir.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Birden fazla </a:t>
            </a:r>
            <a:r>
              <a:rPr lang="tr-TR" dirty="0" err="1"/>
              <a:t>kutanöz</a:t>
            </a:r>
            <a:r>
              <a:rPr lang="tr-TR" dirty="0"/>
              <a:t> metastaz varsa, tercih edilen tedavi seçeneği kemoterapidir.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Cerrahi </a:t>
            </a:r>
            <a:r>
              <a:rPr lang="tr-TR" dirty="0" err="1"/>
              <a:t>eksizyon</a:t>
            </a:r>
            <a:r>
              <a:rPr lang="tr-TR" dirty="0"/>
              <a:t>, hastanın yaşam kalitesini artırabilirse yapılır.(örneğin, </a:t>
            </a:r>
            <a:r>
              <a:rPr lang="tr-TR" dirty="0" err="1"/>
              <a:t>kutanöz</a:t>
            </a:r>
            <a:r>
              <a:rPr lang="tr-TR" dirty="0"/>
              <a:t> metastazlar kozmetik veya fonksiyonel problemlere veya belirgin ağrıya neden olur)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277071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>
            <a:extLst>
              <a:ext uri="{FF2B5EF4-FFF2-40B4-BE49-F238E27FC236}">
                <a16:creationId xmlns:a16="http://schemas.microsoft.com/office/drawing/2014/main" id="{C9D84903-FEC4-40EA-B85C-E48E71316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1" dirty="0" err="1"/>
              <a:t>Dermatofibrom</a:t>
            </a:r>
            <a:endParaRPr lang="tr-TR" sz="3200" b="1" dirty="0"/>
          </a:p>
        </p:txBody>
      </p:sp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72500637-B804-43ED-991C-2EA7F94A35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dirty="0" err="1"/>
              <a:t>Dermatofibromlar</a:t>
            </a:r>
            <a:r>
              <a:rPr lang="tr-TR" dirty="0"/>
              <a:t> sık görülür, genç erişkinlerde en sık gelişen </a:t>
            </a:r>
            <a:r>
              <a:rPr lang="tr-TR" dirty="0" err="1"/>
              <a:t>benign</a:t>
            </a:r>
            <a:r>
              <a:rPr lang="tr-TR" dirty="0"/>
              <a:t> tümörlerdir.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  Genellikle </a:t>
            </a:r>
            <a:r>
              <a:rPr lang="tr-TR" dirty="0" err="1"/>
              <a:t>ekstremitelerde</a:t>
            </a:r>
            <a:r>
              <a:rPr lang="tr-TR" dirty="0"/>
              <a:t> görülür.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  </a:t>
            </a:r>
            <a:r>
              <a:rPr lang="tr-TR" dirty="0" err="1"/>
              <a:t>Soliter</a:t>
            </a:r>
            <a:r>
              <a:rPr lang="tr-TR" dirty="0"/>
              <a:t> veya </a:t>
            </a:r>
            <a:r>
              <a:rPr lang="tr-TR" dirty="0" err="1"/>
              <a:t>multiple</a:t>
            </a:r>
            <a:r>
              <a:rPr lang="tr-TR" dirty="0"/>
              <a:t> olabilir.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 Renkleri değişken olmakla birlikte genellikle kahverengidir ve daha az   olarak pembe, kırmızı veya ten rengindedir.</a:t>
            </a:r>
          </a:p>
          <a:p>
            <a:pPr marL="0" indent="0">
              <a:buNone/>
            </a:pPr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567348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A3C219F-AE7D-4FE2-90A1-F3AD19E1A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 err="1"/>
              <a:t>Keratoakantom</a:t>
            </a:r>
            <a:endParaRPr lang="tr-TR" sz="2800" b="1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15F462C-5721-4721-AA35-B6D4B73669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 err="1"/>
              <a:t>Keratoakantom</a:t>
            </a:r>
            <a:r>
              <a:rPr lang="tr-TR" dirty="0"/>
              <a:t>, kubbe şeklinde, hızlı büyüyen, simetrik lezyonlardır.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Günler veya haftalar içinde büyüyerek birkaç santimetreye ulaşabilirler.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Lezyonlar, düz bir iltihap duvarı ile çevrilidir ve </a:t>
            </a:r>
            <a:r>
              <a:rPr lang="tr-TR" dirty="0" err="1"/>
              <a:t>keratin</a:t>
            </a:r>
            <a:r>
              <a:rPr lang="tr-TR" dirty="0"/>
              <a:t> ve </a:t>
            </a:r>
            <a:r>
              <a:rPr lang="tr-TR" dirty="0" err="1"/>
              <a:t>debris</a:t>
            </a:r>
            <a:r>
              <a:rPr lang="tr-TR" dirty="0"/>
              <a:t> kaplıdır.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Genellikle güneşe maruz kalan ciltlerde görülür.</a:t>
            </a:r>
          </a:p>
        </p:txBody>
      </p:sp>
    </p:spTree>
    <p:extLst>
      <p:ext uri="{BB962C8B-B14F-4D97-AF65-F5344CB8AC3E}">
        <p14:creationId xmlns:p14="http://schemas.microsoft.com/office/powerpoint/2010/main" val="12547289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>
            <a:extLst>
              <a:ext uri="{FF2B5EF4-FFF2-40B4-BE49-F238E27FC236}">
                <a16:creationId xmlns:a16="http://schemas.microsoft.com/office/drawing/2014/main" id="{0D1D963F-D8AE-41B8-99FF-E4B31605C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1" dirty="0"/>
              <a:t>Lipom</a:t>
            </a:r>
          </a:p>
        </p:txBody>
      </p:sp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74EDC84D-43B0-49E1-8941-D66CFD31F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Lipomlar yaygındır, herhangi bir vücut yüzeyinde ortaya çıkabilen iyi huylu tümörlerdir.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  </a:t>
            </a:r>
            <a:r>
              <a:rPr lang="tr-TR" dirty="0" err="1"/>
              <a:t>Palpasyonda</a:t>
            </a:r>
            <a:r>
              <a:rPr lang="tr-TR" dirty="0"/>
              <a:t> tipik olarak yumuşak  ve ten rengindedir.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  Genellikle yavaş büyür ve ağrısızdırlar.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  Nadir olarak </a:t>
            </a:r>
            <a:r>
              <a:rPr lang="tr-TR" dirty="0" err="1"/>
              <a:t>malign</a:t>
            </a:r>
            <a:r>
              <a:rPr lang="tr-TR" dirty="0"/>
              <a:t> transformasyona  uğrayabilir.</a:t>
            </a:r>
          </a:p>
        </p:txBody>
      </p:sp>
    </p:spTree>
    <p:extLst>
      <p:ext uri="{BB962C8B-B14F-4D97-AF65-F5344CB8AC3E}">
        <p14:creationId xmlns:p14="http://schemas.microsoft.com/office/powerpoint/2010/main" val="22785236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>
            <a:extLst>
              <a:ext uri="{FF2B5EF4-FFF2-40B4-BE49-F238E27FC236}">
                <a16:creationId xmlns:a16="http://schemas.microsoft.com/office/drawing/2014/main" id="{E256D3FD-2252-4DCE-A3DC-C9FDCC6FF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1" dirty="0" err="1"/>
              <a:t>Nörofibrom</a:t>
            </a:r>
            <a:endParaRPr lang="tr-TR" sz="3200" b="1" dirty="0"/>
          </a:p>
        </p:txBody>
      </p:sp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4D0124EB-9DD7-47FB-803B-4E0BB6EFD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dirty="0" err="1"/>
              <a:t>Nörofibromlar</a:t>
            </a:r>
            <a:r>
              <a:rPr lang="tr-TR" dirty="0"/>
              <a:t>, iyi sınırlanmış nodüllerdir.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Genellikle çevresindeki bağ dokusundan daha yumuşaktır.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 </a:t>
            </a:r>
            <a:r>
              <a:rPr lang="tr-TR" dirty="0" err="1"/>
              <a:t>Periferik</a:t>
            </a:r>
            <a:r>
              <a:rPr lang="tr-TR" dirty="0"/>
              <a:t> sinir kılıfından kaynaklanır ve yavaş büyürler.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 err="1"/>
              <a:t>Cafe</a:t>
            </a:r>
            <a:r>
              <a:rPr lang="tr-TR" dirty="0"/>
              <a:t> </a:t>
            </a:r>
            <a:r>
              <a:rPr lang="tr-TR" dirty="0" err="1"/>
              <a:t>au</a:t>
            </a:r>
            <a:r>
              <a:rPr lang="tr-TR" dirty="0"/>
              <a:t> </a:t>
            </a:r>
            <a:r>
              <a:rPr lang="tr-TR" dirty="0" err="1"/>
              <a:t>lait</a:t>
            </a:r>
            <a:r>
              <a:rPr lang="tr-TR" dirty="0"/>
              <a:t> lekeleriyle ile ilişkilidir.</a:t>
            </a:r>
          </a:p>
        </p:txBody>
      </p:sp>
    </p:spTree>
    <p:extLst>
      <p:ext uri="{BB962C8B-B14F-4D97-AF65-F5344CB8AC3E}">
        <p14:creationId xmlns:p14="http://schemas.microsoft.com/office/powerpoint/2010/main" val="40476547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C2579DAE-C141-48DB-810E-C070C3008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81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2FD90C3-6350-4D5B-9738-6E94EDF30F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" name="İçerik Yer Tutucusu 4" descr="ekran görüntüsü içeren bir resim&#10;&#10;Açıklama otomatik olarak oluşturuldu">
            <a:extLst>
              <a:ext uri="{FF2B5EF4-FFF2-40B4-BE49-F238E27FC236}">
                <a16:creationId xmlns:a16="http://schemas.microsoft.com/office/drawing/2014/main" id="{717E1C43-543A-4EE6-B1EE-27B7B529D0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620688"/>
            <a:ext cx="7772635" cy="505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4492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>
            <a:extLst>
              <a:ext uri="{FF2B5EF4-FFF2-40B4-BE49-F238E27FC236}">
                <a16:creationId xmlns:a16="http://schemas.microsoft.com/office/drawing/2014/main" id="{038A31EF-334F-42E8-BBF6-E921A1A95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90A34F64-0CCB-4206-84A8-EA191D818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Teşekkürler…</a:t>
            </a:r>
          </a:p>
        </p:txBody>
      </p:sp>
    </p:spTree>
    <p:extLst>
      <p:ext uri="{BB962C8B-B14F-4D97-AF65-F5344CB8AC3E}">
        <p14:creationId xmlns:p14="http://schemas.microsoft.com/office/powerpoint/2010/main" val="2484350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BB53C51-A67F-4763-AECA-F4ECC081C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 descr="işaret, kapat, siyah, ekran içeren bir resim&#10;&#10;Açıklama otomatik olarak oluşturuldu">
            <a:extLst>
              <a:ext uri="{FF2B5EF4-FFF2-40B4-BE49-F238E27FC236}">
                <a16:creationId xmlns:a16="http://schemas.microsoft.com/office/drawing/2014/main" id="{A1CDFA16-35D4-4F92-897D-41AFE31D7F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" y="2132856"/>
            <a:ext cx="7543800" cy="2358270"/>
          </a:xfrm>
        </p:spPr>
      </p:pic>
    </p:spTree>
    <p:extLst>
      <p:ext uri="{BB962C8B-B14F-4D97-AF65-F5344CB8AC3E}">
        <p14:creationId xmlns:p14="http://schemas.microsoft.com/office/powerpoint/2010/main" val="3599193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1" dirty="0" err="1"/>
              <a:t>Anamnez</a:t>
            </a:r>
            <a:r>
              <a:rPr lang="tr-TR" dirty="0"/>
              <a:t> </a:t>
            </a: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60 yaşında kadın hasta</a:t>
            </a:r>
          </a:p>
          <a:p>
            <a:r>
              <a:rPr lang="tr-TR" dirty="0"/>
              <a:t>Öksürük  ve </a:t>
            </a:r>
            <a:r>
              <a:rPr lang="tr-TR" dirty="0" err="1"/>
              <a:t>hemoptizi</a:t>
            </a:r>
            <a:r>
              <a:rPr lang="tr-TR" dirty="0"/>
              <a:t> ile başvurdu.</a:t>
            </a:r>
          </a:p>
          <a:p>
            <a:r>
              <a:rPr lang="tr-TR" dirty="0"/>
              <a:t>İştahsızlık ve birkaç ay içinde kilo kaybı şikayeti var.</a:t>
            </a:r>
          </a:p>
          <a:p>
            <a:r>
              <a:rPr lang="tr-TR" dirty="0"/>
              <a:t>Önemli bir tıbbi öyküsü yok.</a:t>
            </a:r>
          </a:p>
          <a:p>
            <a:r>
              <a:rPr lang="tr-TR" dirty="0"/>
              <a:t>Uzun yıllar boyunca günde birden fazla paket sigara içmesine rağmen, son zamanlarda sigarasını günde altı, yedi adet sigaraya düşürmüş.</a:t>
            </a:r>
          </a:p>
        </p:txBody>
      </p:sp>
    </p:spTree>
    <p:extLst>
      <p:ext uri="{BB962C8B-B14F-4D97-AF65-F5344CB8AC3E}">
        <p14:creationId xmlns:p14="http://schemas.microsoft.com/office/powerpoint/2010/main" val="3769977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8CC4760-8623-4C83-A565-0709E2FE3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 err="1"/>
              <a:t>Anamnez</a:t>
            </a:r>
            <a:endParaRPr lang="tr-TR" sz="2800" b="1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DCED58F-7DB5-4EEB-9376-040F80DC6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/>
              <a:t>Birkaç ay boyunca sağ ve sol karın duvarında  ve göğsünde deri altında nodüller gelişmişti.</a:t>
            </a:r>
          </a:p>
          <a:p>
            <a:r>
              <a:rPr lang="tr-TR" dirty="0"/>
              <a:t>Bu nodüllerin boyutu giderek artmaktaydı ve </a:t>
            </a:r>
            <a:r>
              <a:rPr lang="tr-TR" dirty="0" err="1"/>
              <a:t>palpasyonla</a:t>
            </a:r>
            <a:r>
              <a:rPr lang="tr-TR" dirty="0"/>
              <a:t> </a:t>
            </a:r>
            <a:r>
              <a:rPr lang="tr-TR" dirty="0" err="1"/>
              <a:t>hassasdı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99062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/>
              <a:t>Fizik muayene</a:t>
            </a: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/>
              <a:t>Fizik muayenede en belirgin nodül yaklaşık 4.5 × 4 cm boyutundaydı.</a:t>
            </a:r>
          </a:p>
          <a:p>
            <a:r>
              <a:rPr lang="tr-TR" dirty="0"/>
              <a:t>Sol üst karın duvarında yerleşmişti ve  kaslara sabit görünüyordu.</a:t>
            </a:r>
          </a:p>
        </p:txBody>
      </p:sp>
    </p:spTree>
    <p:extLst>
      <p:ext uri="{BB962C8B-B14F-4D97-AF65-F5344CB8AC3E}">
        <p14:creationId xmlns:p14="http://schemas.microsoft.com/office/powerpoint/2010/main" val="4184049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3D74E2A-9CC7-4AE1-8843-FF710CA7D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59" y="286604"/>
            <a:ext cx="7543801" cy="1450757"/>
          </a:xfrm>
        </p:spPr>
        <p:txBody>
          <a:bodyPr>
            <a:normAutofit/>
          </a:bodyPr>
          <a:lstStyle/>
          <a:p>
            <a:r>
              <a:rPr lang="tr-TR" sz="2400" b="1" dirty="0"/>
              <a:t>Görüntüleme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722863C-D940-477F-9868-1B25D515F1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Toraks</a:t>
            </a:r>
            <a:r>
              <a:rPr lang="tr-TR" dirty="0"/>
              <a:t> BT:</a:t>
            </a:r>
          </a:p>
          <a:p>
            <a:r>
              <a:rPr lang="tr-TR" dirty="0"/>
              <a:t>Sağ orta </a:t>
            </a:r>
            <a:r>
              <a:rPr lang="tr-TR" dirty="0" err="1"/>
              <a:t>lobta</a:t>
            </a:r>
            <a:r>
              <a:rPr lang="tr-TR" dirty="0"/>
              <a:t>  </a:t>
            </a:r>
            <a:r>
              <a:rPr lang="tr-TR" dirty="0" err="1"/>
              <a:t>kollaps</a:t>
            </a:r>
            <a:r>
              <a:rPr lang="tr-TR" dirty="0"/>
              <a:t> ,</a:t>
            </a:r>
            <a:r>
              <a:rPr lang="tr-TR" dirty="0" err="1"/>
              <a:t>hiler</a:t>
            </a:r>
            <a:r>
              <a:rPr lang="tr-TR" dirty="0"/>
              <a:t> ve </a:t>
            </a:r>
            <a:r>
              <a:rPr lang="tr-TR" dirty="0" err="1"/>
              <a:t>perihilar</a:t>
            </a:r>
            <a:r>
              <a:rPr lang="tr-TR" dirty="0"/>
              <a:t> bölgede yumuşak doku kitlesi ile </a:t>
            </a:r>
            <a:r>
              <a:rPr lang="tr-TR" dirty="0" err="1"/>
              <a:t>mediastinal</a:t>
            </a:r>
            <a:r>
              <a:rPr lang="tr-TR" dirty="0"/>
              <a:t> ve </a:t>
            </a:r>
            <a:r>
              <a:rPr lang="tr-TR" dirty="0" err="1"/>
              <a:t>hiler</a:t>
            </a:r>
            <a:r>
              <a:rPr lang="tr-TR" dirty="0"/>
              <a:t> </a:t>
            </a:r>
            <a:r>
              <a:rPr lang="tr-TR" dirty="0" err="1"/>
              <a:t>lenfadenopati</a:t>
            </a:r>
            <a:r>
              <a:rPr lang="tr-TR" dirty="0"/>
              <a:t> görüldü.</a:t>
            </a:r>
          </a:p>
        </p:txBody>
      </p:sp>
    </p:spTree>
    <p:extLst>
      <p:ext uri="{BB962C8B-B14F-4D97-AF65-F5344CB8AC3E}">
        <p14:creationId xmlns:p14="http://schemas.microsoft.com/office/powerpoint/2010/main" val="776169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>
            <a:extLst>
              <a:ext uri="{FF2B5EF4-FFF2-40B4-BE49-F238E27FC236}">
                <a16:creationId xmlns:a16="http://schemas.microsoft.com/office/drawing/2014/main" id="{411598B5-65DA-45DC-A217-D5C09EA9E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/>
              <a:t>Fizik muayene</a:t>
            </a:r>
          </a:p>
        </p:txBody>
      </p:sp>
      <p:pic>
        <p:nvPicPr>
          <p:cNvPr id="6" name="İçerik Yer Tutucusu 5" descr="fotoğraf, oturma, kutu, küçük içeren bir resim&#10;&#10;Açıklama otomatik olarak oluşturuldu">
            <a:extLst>
              <a:ext uri="{FF2B5EF4-FFF2-40B4-BE49-F238E27FC236}">
                <a16:creationId xmlns:a16="http://schemas.microsoft.com/office/drawing/2014/main" id="{42942517-169E-4C6B-BD9A-064642EBD5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" y="2060848"/>
            <a:ext cx="7543800" cy="3960440"/>
          </a:xfrm>
        </p:spPr>
      </p:pic>
    </p:spTree>
    <p:extLst>
      <p:ext uri="{BB962C8B-B14F-4D97-AF65-F5344CB8AC3E}">
        <p14:creationId xmlns:p14="http://schemas.microsoft.com/office/powerpoint/2010/main" val="1106778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990268"/>
          </a:xfrm>
        </p:spPr>
        <p:txBody>
          <a:bodyPr>
            <a:normAutofit fontScale="90000"/>
          </a:bodyPr>
          <a:lstStyle/>
          <a:p>
            <a:br>
              <a:rPr lang="tr-TR" sz="2400" dirty="0"/>
            </a:br>
            <a:br>
              <a:rPr lang="tr-TR" sz="3100" dirty="0"/>
            </a:br>
            <a:br>
              <a:rPr lang="tr-TR" dirty="0"/>
            </a:br>
            <a:r>
              <a:rPr lang="tr-TR" sz="2700" dirty="0"/>
              <a:t>Hastanın öyküsü, fizik muayene ve görüntüleme bulgularına dayanarak, aşağıdakilerden hangisi en olası tanıdır?</a:t>
            </a:r>
            <a:br>
              <a:rPr lang="tr-TR" dirty="0"/>
            </a:br>
            <a:endParaRPr lang="tr-TR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 A. </a:t>
            </a:r>
            <a:r>
              <a:rPr lang="tr-TR" dirty="0" err="1"/>
              <a:t>Kutanöz</a:t>
            </a:r>
            <a:r>
              <a:rPr lang="tr-TR" dirty="0"/>
              <a:t> metastaz</a:t>
            </a:r>
          </a:p>
          <a:p>
            <a:r>
              <a:rPr lang="tr-TR" dirty="0"/>
              <a:t> B. </a:t>
            </a:r>
            <a:r>
              <a:rPr lang="tr-TR" dirty="0" err="1"/>
              <a:t>Dermatofibrom</a:t>
            </a:r>
            <a:endParaRPr lang="tr-TR" dirty="0"/>
          </a:p>
          <a:p>
            <a:r>
              <a:rPr lang="tr-TR" dirty="0"/>
              <a:t> C. </a:t>
            </a:r>
            <a:r>
              <a:rPr lang="tr-TR" dirty="0" err="1"/>
              <a:t>Keratoakantom</a:t>
            </a:r>
            <a:endParaRPr lang="tr-TR" dirty="0"/>
          </a:p>
          <a:p>
            <a:r>
              <a:rPr lang="tr-TR" dirty="0"/>
              <a:t> D. Lipom</a:t>
            </a:r>
          </a:p>
          <a:p>
            <a:r>
              <a:rPr lang="tr-TR" dirty="0"/>
              <a:t> E. </a:t>
            </a:r>
            <a:r>
              <a:rPr lang="tr-TR" dirty="0" err="1"/>
              <a:t>Nörofibromatozis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94985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???</a:t>
            </a: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 </a:t>
            </a:r>
            <a:r>
              <a:rPr lang="tr-TR" b="1" dirty="0"/>
              <a:t>A. </a:t>
            </a:r>
            <a:r>
              <a:rPr lang="tr-TR" b="1" dirty="0" err="1"/>
              <a:t>Kutanöz</a:t>
            </a:r>
            <a:r>
              <a:rPr lang="tr-TR" b="1" dirty="0"/>
              <a:t> metastaz</a:t>
            </a:r>
          </a:p>
          <a:p>
            <a:r>
              <a:rPr lang="tr-TR" dirty="0"/>
              <a:t> B. </a:t>
            </a:r>
            <a:r>
              <a:rPr lang="tr-TR" dirty="0" err="1"/>
              <a:t>Dermatofibrom</a:t>
            </a:r>
            <a:endParaRPr lang="tr-TR" dirty="0"/>
          </a:p>
          <a:p>
            <a:r>
              <a:rPr lang="tr-TR" dirty="0"/>
              <a:t> C. </a:t>
            </a:r>
            <a:r>
              <a:rPr lang="tr-TR" dirty="0" err="1"/>
              <a:t>Keratoakanthom</a:t>
            </a:r>
            <a:endParaRPr lang="tr-TR" dirty="0"/>
          </a:p>
          <a:p>
            <a:r>
              <a:rPr lang="tr-TR" dirty="0"/>
              <a:t> D. Lipom</a:t>
            </a:r>
          </a:p>
          <a:p>
            <a:r>
              <a:rPr lang="tr-TR" dirty="0"/>
              <a:t> E. </a:t>
            </a:r>
            <a:r>
              <a:rPr lang="tr-TR" dirty="0" err="1"/>
              <a:t>Nörofibromatozis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3386771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629</Words>
  <Application>Microsoft Office PowerPoint</Application>
  <PresentationFormat>Ekran Gösterisi (4:3)</PresentationFormat>
  <Paragraphs>81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Wingdings</vt:lpstr>
      <vt:lpstr>Geçmişe bakış</vt:lpstr>
      <vt:lpstr> VAKA SUNUMU</vt:lpstr>
      <vt:lpstr>PowerPoint Sunusu</vt:lpstr>
      <vt:lpstr>Anamnez </vt:lpstr>
      <vt:lpstr>Anamnez</vt:lpstr>
      <vt:lpstr>Fizik muayene</vt:lpstr>
      <vt:lpstr>Görüntüleme</vt:lpstr>
      <vt:lpstr>Fizik muayene</vt:lpstr>
      <vt:lpstr>   Hastanın öyküsü, fizik muayene ve görüntüleme bulgularına dayanarak, aşağıdakilerden hangisi en olası tanıdır? </vt:lpstr>
      <vt:lpstr>???</vt:lpstr>
      <vt:lpstr>Kutanöz Metastaz</vt:lpstr>
      <vt:lpstr>Kutanöz Metastaz</vt:lpstr>
      <vt:lpstr>Kutanöz Metastaz</vt:lpstr>
      <vt:lpstr>Kutanöz Metastaz</vt:lpstr>
      <vt:lpstr>Dermatofibrom</vt:lpstr>
      <vt:lpstr>Keratoakantom</vt:lpstr>
      <vt:lpstr>Lipom</vt:lpstr>
      <vt:lpstr>Nörofibrom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VAKA SUNUMU</dc:title>
  <dc:creator>Kevser Ayar</dc:creator>
  <cp:lastModifiedBy>Kevser Ayar</cp:lastModifiedBy>
  <cp:revision>4</cp:revision>
  <dcterms:created xsi:type="dcterms:W3CDTF">2019-12-14T19:12:39Z</dcterms:created>
  <dcterms:modified xsi:type="dcterms:W3CDTF">2019-12-14T19:28:54Z</dcterms:modified>
</cp:coreProperties>
</file>