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59" r:id="rId6"/>
    <p:sldId id="268" r:id="rId7"/>
    <p:sldId id="267" r:id="rId8"/>
    <p:sldId id="261" r:id="rId9"/>
    <p:sldId id="262" r:id="rId10"/>
    <p:sldId id="263" r:id="rId11"/>
    <p:sldId id="269" r:id="rId12"/>
    <p:sldId id="270" r:id="rId13"/>
    <p:sldId id="271" r:id="rId14"/>
    <p:sldId id="272" r:id="rId15"/>
    <p:sldId id="302" r:id="rId16"/>
    <p:sldId id="303" r:id="rId17"/>
    <p:sldId id="275" r:id="rId18"/>
    <p:sldId id="276" r:id="rId19"/>
    <p:sldId id="313" r:id="rId20"/>
    <p:sldId id="277" r:id="rId21"/>
    <p:sldId id="264" r:id="rId22"/>
    <p:sldId id="279" r:id="rId23"/>
    <p:sldId id="280" r:id="rId24"/>
    <p:sldId id="281" r:id="rId25"/>
    <p:sldId id="282" r:id="rId26"/>
    <p:sldId id="283" r:id="rId27"/>
    <p:sldId id="314" r:id="rId28"/>
    <p:sldId id="284" r:id="rId29"/>
    <p:sldId id="315" r:id="rId30"/>
    <p:sldId id="285" r:id="rId31"/>
    <p:sldId id="304" r:id="rId32"/>
    <p:sldId id="286" r:id="rId33"/>
    <p:sldId id="305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6" r:id="rId49"/>
    <p:sldId id="307" r:id="rId50"/>
    <p:sldId id="308" r:id="rId51"/>
    <p:sldId id="309" r:id="rId52"/>
    <p:sldId id="310" r:id="rId53"/>
    <p:sldId id="312" r:id="rId54"/>
    <p:sldId id="311" r:id="rId5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4E50A-7B82-4E2F-9595-124D10AF088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1617F8C-2235-4F93-A120-36129C35D4FE}">
      <dgm:prSet phldrT="[Metin]"/>
      <dgm:spPr/>
      <dgm:t>
        <a:bodyPr/>
        <a:lstStyle/>
        <a:p>
          <a:r>
            <a:rPr lang="tr-TR" dirty="0"/>
            <a:t>Ağrının Karakterine Göre</a:t>
          </a:r>
        </a:p>
      </dgm:t>
    </dgm:pt>
    <dgm:pt modelId="{46EFB00E-96E5-4A0E-B611-994EBC595449}" type="parTrans" cxnId="{27D0E49F-A171-4262-B169-F0C410EE9FAF}">
      <dgm:prSet/>
      <dgm:spPr/>
      <dgm:t>
        <a:bodyPr/>
        <a:lstStyle/>
        <a:p>
          <a:endParaRPr lang="tr-TR"/>
        </a:p>
      </dgm:t>
    </dgm:pt>
    <dgm:pt modelId="{91F659B1-77B6-4B0F-8CB6-2C36DCFF43D2}" type="sibTrans" cxnId="{27D0E49F-A171-4262-B169-F0C410EE9FAF}">
      <dgm:prSet/>
      <dgm:spPr/>
      <dgm:t>
        <a:bodyPr/>
        <a:lstStyle/>
        <a:p>
          <a:endParaRPr lang="tr-TR"/>
        </a:p>
      </dgm:t>
    </dgm:pt>
    <dgm:pt modelId="{6F9CCD10-FD17-4E3A-A0F1-BEC6B7FB3F4A}">
      <dgm:prSet phldrT="[Metin]"/>
      <dgm:spPr/>
      <dgm:t>
        <a:bodyPr/>
        <a:lstStyle/>
        <a:p>
          <a:r>
            <a:rPr lang="tr-TR" dirty="0" err="1"/>
            <a:t>Visseral</a:t>
          </a:r>
          <a:endParaRPr lang="tr-TR" dirty="0"/>
        </a:p>
      </dgm:t>
    </dgm:pt>
    <dgm:pt modelId="{E1E02A61-831B-496B-8CD2-8E0A85A7939A}" type="parTrans" cxnId="{0A009F4F-AE7A-480F-B9BF-B6F77428E9CF}">
      <dgm:prSet/>
      <dgm:spPr/>
      <dgm:t>
        <a:bodyPr/>
        <a:lstStyle/>
        <a:p>
          <a:endParaRPr lang="tr-TR"/>
        </a:p>
      </dgm:t>
    </dgm:pt>
    <dgm:pt modelId="{4034ABB8-49C7-406B-9773-1AE38AB08641}" type="sibTrans" cxnId="{0A009F4F-AE7A-480F-B9BF-B6F77428E9CF}">
      <dgm:prSet/>
      <dgm:spPr/>
      <dgm:t>
        <a:bodyPr/>
        <a:lstStyle/>
        <a:p>
          <a:endParaRPr lang="tr-TR"/>
        </a:p>
      </dgm:t>
    </dgm:pt>
    <dgm:pt modelId="{F707D468-8FE8-4763-890B-7EA648373960}">
      <dgm:prSet phldrT="[Metin]"/>
      <dgm:spPr/>
      <dgm:t>
        <a:bodyPr/>
        <a:lstStyle/>
        <a:p>
          <a:r>
            <a:rPr lang="tr-TR" dirty="0"/>
            <a:t>Zamana Göre</a:t>
          </a:r>
        </a:p>
      </dgm:t>
    </dgm:pt>
    <dgm:pt modelId="{22D8F642-B2C5-48DE-9223-E97C3678EB8B}" type="parTrans" cxnId="{D7DC4909-64E8-4304-AB2B-927CA9854CB5}">
      <dgm:prSet/>
      <dgm:spPr/>
      <dgm:t>
        <a:bodyPr/>
        <a:lstStyle/>
        <a:p>
          <a:endParaRPr lang="tr-TR"/>
        </a:p>
      </dgm:t>
    </dgm:pt>
    <dgm:pt modelId="{2C143759-9F7A-4F52-946D-014E2633F73F}" type="sibTrans" cxnId="{D7DC4909-64E8-4304-AB2B-927CA9854CB5}">
      <dgm:prSet/>
      <dgm:spPr/>
      <dgm:t>
        <a:bodyPr/>
        <a:lstStyle/>
        <a:p>
          <a:endParaRPr lang="tr-TR"/>
        </a:p>
      </dgm:t>
    </dgm:pt>
    <dgm:pt modelId="{4FBE80B2-AAB4-4CF9-881C-C6EF43C0DA62}">
      <dgm:prSet phldrT="[Metin]"/>
      <dgm:spPr/>
      <dgm:t>
        <a:bodyPr/>
        <a:lstStyle/>
        <a:p>
          <a:r>
            <a:rPr lang="tr-TR" dirty="0"/>
            <a:t>Akut</a:t>
          </a:r>
        </a:p>
      </dgm:t>
    </dgm:pt>
    <dgm:pt modelId="{C798F617-1A24-4AD8-AAB0-998DF6110F77}" type="parTrans" cxnId="{3F0D1806-9671-4AF7-AEAE-7C71723878C3}">
      <dgm:prSet/>
      <dgm:spPr/>
      <dgm:t>
        <a:bodyPr/>
        <a:lstStyle/>
        <a:p>
          <a:endParaRPr lang="tr-TR"/>
        </a:p>
      </dgm:t>
    </dgm:pt>
    <dgm:pt modelId="{CB3DD597-AB02-478E-A97C-FA9AB94D51FB}" type="sibTrans" cxnId="{3F0D1806-9671-4AF7-AEAE-7C71723878C3}">
      <dgm:prSet/>
      <dgm:spPr/>
      <dgm:t>
        <a:bodyPr/>
        <a:lstStyle/>
        <a:p>
          <a:endParaRPr lang="tr-TR"/>
        </a:p>
      </dgm:t>
    </dgm:pt>
    <dgm:pt modelId="{E6EB60E6-54EF-4F4F-964C-347D0F86262F}">
      <dgm:prSet phldrT="[Metin]"/>
      <dgm:spPr/>
      <dgm:t>
        <a:bodyPr/>
        <a:lstStyle/>
        <a:p>
          <a:r>
            <a:rPr lang="tr-TR" dirty="0"/>
            <a:t>Kronik</a:t>
          </a:r>
        </a:p>
      </dgm:t>
    </dgm:pt>
    <dgm:pt modelId="{033B7671-BCAC-4703-92FB-B3545961B5C5}" type="parTrans" cxnId="{59A6BD7E-FE19-4B32-83D6-7552E9C5DC3E}">
      <dgm:prSet/>
      <dgm:spPr/>
      <dgm:t>
        <a:bodyPr/>
        <a:lstStyle/>
        <a:p>
          <a:endParaRPr lang="tr-TR"/>
        </a:p>
      </dgm:t>
    </dgm:pt>
    <dgm:pt modelId="{5AD22EB7-88F9-4C2E-A98B-5A355F5C17C8}" type="sibTrans" cxnId="{59A6BD7E-FE19-4B32-83D6-7552E9C5DC3E}">
      <dgm:prSet/>
      <dgm:spPr/>
      <dgm:t>
        <a:bodyPr/>
        <a:lstStyle/>
        <a:p>
          <a:endParaRPr lang="tr-TR"/>
        </a:p>
      </dgm:t>
    </dgm:pt>
    <dgm:pt modelId="{F9EA1172-CA56-4E19-B3B3-0A30B3A65BB3}">
      <dgm:prSet phldrT="[Metin]"/>
      <dgm:spPr/>
      <dgm:t>
        <a:bodyPr/>
        <a:lstStyle/>
        <a:p>
          <a:r>
            <a:rPr lang="tr-TR" dirty="0" err="1"/>
            <a:t>Parietal</a:t>
          </a:r>
          <a:endParaRPr lang="tr-TR" dirty="0"/>
        </a:p>
      </dgm:t>
    </dgm:pt>
    <dgm:pt modelId="{DD0F4BC9-BF03-4B3D-A3C6-A25BA22F8630}" type="parTrans" cxnId="{12025B5A-7C8E-4047-9FE4-CF1F8D676E9E}">
      <dgm:prSet/>
      <dgm:spPr/>
      <dgm:t>
        <a:bodyPr/>
        <a:lstStyle/>
        <a:p>
          <a:endParaRPr lang="tr-TR"/>
        </a:p>
      </dgm:t>
    </dgm:pt>
    <dgm:pt modelId="{3BF5437E-8504-4C90-9FEE-8768E3D8B09F}" type="sibTrans" cxnId="{12025B5A-7C8E-4047-9FE4-CF1F8D676E9E}">
      <dgm:prSet/>
      <dgm:spPr/>
      <dgm:t>
        <a:bodyPr/>
        <a:lstStyle/>
        <a:p>
          <a:endParaRPr lang="tr-TR"/>
        </a:p>
      </dgm:t>
    </dgm:pt>
    <dgm:pt modelId="{A92904A8-DB53-41A4-BC96-E398E0E1A24F}">
      <dgm:prSet phldrT="[Metin]"/>
      <dgm:spPr/>
      <dgm:t>
        <a:bodyPr/>
        <a:lstStyle/>
        <a:p>
          <a:r>
            <a:rPr lang="tr-TR" dirty="0"/>
            <a:t>Yansıyan </a:t>
          </a:r>
        </a:p>
      </dgm:t>
    </dgm:pt>
    <dgm:pt modelId="{1D514B18-CCA1-4976-A67B-39E662877AE9}" type="parTrans" cxnId="{D144AD88-3F8E-4105-B66E-5065EED406EE}">
      <dgm:prSet/>
      <dgm:spPr/>
      <dgm:t>
        <a:bodyPr/>
        <a:lstStyle/>
        <a:p>
          <a:endParaRPr lang="tr-TR"/>
        </a:p>
      </dgm:t>
    </dgm:pt>
    <dgm:pt modelId="{9543C601-ED7E-4D1C-AC7E-7E6D39B32676}" type="sibTrans" cxnId="{D144AD88-3F8E-4105-B66E-5065EED406EE}">
      <dgm:prSet/>
      <dgm:spPr/>
      <dgm:t>
        <a:bodyPr/>
        <a:lstStyle/>
        <a:p>
          <a:endParaRPr lang="tr-TR"/>
        </a:p>
      </dgm:t>
    </dgm:pt>
    <dgm:pt modelId="{67206A61-B534-4D1E-A045-3367AE2E079D}">
      <dgm:prSet phldrT="[Metin]"/>
      <dgm:spPr/>
      <dgm:t>
        <a:bodyPr/>
        <a:lstStyle/>
        <a:p>
          <a:r>
            <a:rPr lang="tr-TR" dirty="0" err="1"/>
            <a:t>Subakut</a:t>
          </a:r>
          <a:endParaRPr lang="tr-TR" dirty="0"/>
        </a:p>
      </dgm:t>
    </dgm:pt>
    <dgm:pt modelId="{EF7B140E-F5D1-4EE3-8586-7A0AF44CF072}" type="parTrans" cxnId="{044590AD-F733-45FB-ABC7-21186064B21C}">
      <dgm:prSet/>
      <dgm:spPr/>
      <dgm:t>
        <a:bodyPr/>
        <a:lstStyle/>
        <a:p>
          <a:endParaRPr lang="tr-TR"/>
        </a:p>
      </dgm:t>
    </dgm:pt>
    <dgm:pt modelId="{5585CA62-5B31-429D-8EC6-15FE7AF4B175}" type="sibTrans" cxnId="{044590AD-F733-45FB-ABC7-21186064B21C}">
      <dgm:prSet/>
      <dgm:spPr/>
      <dgm:t>
        <a:bodyPr/>
        <a:lstStyle/>
        <a:p>
          <a:endParaRPr lang="tr-TR"/>
        </a:p>
      </dgm:t>
    </dgm:pt>
    <dgm:pt modelId="{4A9D1C0C-821D-4B3D-B7E8-7F981AB5A32F}" type="pres">
      <dgm:prSet presAssocID="{A5B4E50A-7B82-4E2F-9595-124D10AF088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DB962A0-082D-4DB5-BB1D-8D96EF79DED1}" type="pres">
      <dgm:prSet presAssocID="{41617F8C-2235-4F93-A120-36129C35D4FE}" presName="linNode" presStyleCnt="0"/>
      <dgm:spPr/>
    </dgm:pt>
    <dgm:pt modelId="{33350A8F-7F04-4489-B567-88720C937EFB}" type="pres">
      <dgm:prSet presAssocID="{41617F8C-2235-4F93-A120-36129C35D4F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A18BF2-E7D0-4CE1-80BC-FF7BC197A4C4}" type="pres">
      <dgm:prSet presAssocID="{41617F8C-2235-4F93-A120-36129C35D4F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FBF748-D784-4626-8880-97FBCF793E47}" type="pres">
      <dgm:prSet presAssocID="{91F659B1-77B6-4B0F-8CB6-2C36DCFF43D2}" presName="spacing" presStyleCnt="0"/>
      <dgm:spPr/>
    </dgm:pt>
    <dgm:pt modelId="{D065ED26-860C-4BE0-A854-9DB6F09F84DD}" type="pres">
      <dgm:prSet presAssocID="{F707D468-8FE8-4763-890B-7EA648373960}" presName="linNode" presStyleCnt="0"/>
      <dgm:spPr/>
    </dgm:pt>
    <dgm:pt modelId="{971B88D0-6C79-41CE-A61F-1501DA1F6B0B}" type="pres">
      <dgm:prSet presAssocID="{F707D468-8FE8-4763-890B-7EA64837396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7F4CC8-7276-4D3B-8858-2B81647A2DF3}" type="pres">
      <dgm:prSet presAssocID="{F707D468-8FE8-4763-890B-7EA64837396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44590AD-F733-45FB-ABC7-21186064B21C}" srcId="{F707D468-8FE8-4763-890B-7EA648373960}" destId="{67206A61-B534-4D1E-A045-3367AE2E079D}" srcOrd="1" destOrd="0" parTransId="{EF7B140E-F5D1-4EE3-8586-7A0AF44CF072}" sibTransId="{5585CA62-5B31-429D-8EC6-15FE7AF4B175}"/>
    <dgm:cxn modelId="{59A6BD7E-FE19-4B32-83D6-7552E9C5DC3E}" srcId="{F707D468-8FE8-4763-890B-7EA648373960}" destId="{E6EB60E6-54EF-4F4F-964C-347D0F86262F}" srcOrd="2" destOrd="0" parTransId="{033B7671-BCAC-4703-92FB-B3545961B5C5}" sibTransId="{5AD22EB7-88F9-4C2E-A98B-5A355F5C17C8}"/>
    <dgm:cxn modelId="{88956FF3-E868-4DFA-BF4E-9F6D2D658EB8}" type="presOf" srcId="{E6EB60E6-54EF-4F4F-964C-347D0F86262F}" destId="{6C7F4CC8-7276-4D3B-8858-2B81647A2DF3}" srcOrd="0" destOrd="2" presId="urn:microsoft.com/office/officeart/2005/8/layout/vList6"/>
    <dgm:cxn modelId="{158160BF-542F-46DB-874C-FC7036C35871}" type="presOf" srcId="{41617F8C-2235-4F93-A120-36129C35D4FE}" destId="{33350A8F-7F04-4489-B567-88720C937EFB}" srcOrd="0" destOrd="0" presId="urn:microsoft.com/office/officeart/2005/8/layout/vList6"/>
    <dgm:cxn modelId="{AB81BBF3-4552-4860-BB5A-33385FA2441E}" type="presOf" srcId="{4FBE80B2-AAB4-4CF9-881C-C6EF43C0DA62}" destId="{6C7F4CC8-7276-4D3B-8858-2B81647A2DF3}" srcOrd="0" destOrd="0" presId="urn:microsoft.com/office/officeart/2005/8/layout/vList6"/>
    <dgm:cxn modelId="{27D0E49F-A171-4262-B169-F0C410EE9FAF}" srcId="{A5B4E50A-7B82-4E2F-9595-124D10AF088B}" destId="{41617F8C-2235-4F93-A120-36129C35D4FE}" srcOrd="0" destOrd="0" parTransId="{46EFB00E-96E5-4A0E-B611-994EBC595449}" sibTransId="{91F659B1-77B6-4B0F-8CB6-2C36DCFF43D2}"/>
    <dgm:cxn modelId="{B7FE273F-2289-4048-8073-8184F3A9335E}" type="presOf" srcId="{F9EA1172-CA56-4E19-B3B3-0A30B3A65BB3}" destId="{F5A18BF2-E7D0-4CE1-80BC-FF7BC197A4C4}" srcOrd="0" destOrd="1" presId="urn:microsoft.com/office/officeart/2005/8/layout/vList6"/>
    <dgm:cxn modelId="{D7DC4909-64E8-4304-AB2B-927CA9854CB5}" srcId="{A5B4E50A-7B82-4E2F-9595-124D10AF088B}" destId="{F707D468-8FE8-4763-890B-7EA648373960}" srcOrd="1" destOrd="0" parTransId="{22D8F642-B2C5-48DE-9223-E97C3678EB8B}" sibTransId="{2C143759-9F7A-4F52-946D-014E2633F73F}"/>
    <dgm:cxn modelId="{3B698823-76E1-47A5-BF13-D910CB725821}" type="presOf" srcId="{67206A61-B534-4D1E-A045-3367AE2E079D}" destId="{6C7F4CC8-7276-4D3B-8858-2B81647A2DF3}" srcOrd="0" destOrd="1" presId="urn:microsoft.com/office/officeart/2005/8/layout/vList6"/>
    <dgm:cxn modelId="{3B00F753-5BFF-48F3-8C7F-27BE7D270437}" type="presOf" srcId="{F707D468-8FE8-4763-890B-7EA648373960}" destId="{971B88D0-6C79-41CE-A61F-1501DA1F6B0B}" srcOrd="0" destOrd="0" presId="urn:microsoft.com/office/officeart/2005/8/layout/vList6"/>
    <dgm:cxn modelId="{3F0D1806-9671-4AF7-AEAE-7C71723878C3}" srcId="{F707D468-8FE8-4763-890B-7EA648373960}" destId="{4FBE80B2-AAB4-4CF9-881C-C6EF43C0DA62}" srcOrd="0" destOrd="0" parTransId="{C798F617-1A24-4AD8-AAB0-998DF6110F77}" sibTransId="{CB3DD597-AB02-478E-A97C-FA9AB94D51FB}"/>
    <dgm:cxn modelId="{D144AD88-3F8E-4105-B66E-5065EED406EE}" srcId="{41617F8C-2235-4F93-A120-36129C35D4FE}" destId="{A92904A8-DB53-41A4-BC96-E398E0E1A24F}" srcOrd="2" destOrd="0" parTransId="{1D514B18-CCA1-4976-A67B-39E662877AE9}" sibTransId="{9543C601-ED7E-4D1C-AC7E-7E6D39B32676}"/>
    <dgm:cxn modelId="{0A009F4F-AE7A-480F-B9BF-B6F77428E9CF}" srcId="{41617F8C-2235-4F93-A120-36129C35D4FE}" destId="{6F9CCD10-FD17-4E3A-A0F1-BEC6B7FB3F4A}" srcOrd="0" destOrd="0" parTransId="{E1E02A61-831B-496B-8CD2-8E0A85A7939A}" sibTransId="{4034ABB8-49C7-406B-9773-1AE38AB08641}"/>
    <dgm:cxn modelId="{12025B5A-7C8E-4047-9FE4-CF1F8D676E9E}" srcId="{41617F8C-2235-4F93-A120-36129C35D4FE}" destId="{F9EA1172-CA56-4E19-B3B3-0A30B3A65BB3}" srcOrd="1" destOrd="0" parTransId="{DD0F4BC9-BF03-4B3D-A3C6-A25BA22F8630}" sibTransId="{3BF5437E-8504-4C90-9FEE-8768E3D8B09F}"/>
    <dgm:cxn modelId="{C062F850-ACE8-4751-8899-5DB7CACFF142}" type="presOf" srcId="{A92904A8-DB53-41A4-BC96-E398E0E1A24F}" destId="{F5A18BF2-E7D0-4CE1-80BC-FF7BC197A4C4}" srcOrd="0" destOrd="2" presId="urn:microsoft.com/office/officeart/2005/8/layout/vList6"/>
    <dgm:cxn modelId="{51C5B481-ABE8-4D57-AE3D-83F3A28538F7}" type="presOf" srcId="{6F9CCD10-FD17-4E3A-A0F1-BEC6B7FB3F4A}" destId="{F5A18BF2-E7D0-4CE1-80BC-FF7BC197A4C4}" srcOrd="0" destOrd="0" presId="urn:microsoft.com/office/officeart/2005/8/layout/vList6"/>
    <dgm:cxn modelId="{68EB7B30-B847-44C6-BF56-AF21C574377A}" type="presOf" srcId="{A5B4E50A-7B82-4E2F-9595-124D10AF088B}" destId="{4A9D1C0C-821D-4B3D-B7E8-7F981AB5A32F}" srcOrd="0" destOrd="0" presId="urn:microsoft.com/office/officeart/2005/8/layout/vList6"/>
    <dgm:cxn modelId="{5D8C2B4A-54C1-42AC-8E1B-3E494B5445C5}" type="presParOf" srcId="{4A9D1C0C-821D-4B3D-B7E8-7F981AB5A32F}" destId="{6DB962A0-082D-4DB5-BB1D-8D96EF79DED1}" srcOrd="0" destOrd="0" presId="urn:microsoft.com/office/officeart/2005/8/layout/vList6"/>
    <dgm:cxn modelId="{6176642F-199B-4323-BC14-BD067062E65E}" type="presParOf" srcId="{6DB962A0-082D-4DB5-BB1D-8D96EF79DED1}" destId="{33350A8F-7F04-4489-B567-88720C937EFB}" srcOrd="0" destOrd="0" presId="urn:microsoft.com/office/officeart/2005/8/layout/vList6"/>
    <dgm:cxn modelId="{4DB8A7AA-C62E-499C-B10A-D5A9CD1CA71D}" type="presParOf" srcId="{6DB962A0-082D-4DB5-BB1D-8D96EF79DED1}" destId="{F5A18BF2-E7D0-4CE1-80BC-FF7BC197A4C4}" srcOrd="1" destOrd="0" presId="urn:microsoft.com/office/officeart/2005/8/layout/vList6"/>
    <dgm:cxn modelId="{B23DD1D1-5048-4E07-B3A3-28D81D4DC959}" type="presParOf" srcId="{4A9D1C0C-821D-4B3D-B7E8-7F981AB5A32F}" destId="{F4FBF748-D784-4626-8880-97FBCF793E47}" srcOrd="1" destOrd="0" presId="urn:microsoft.com/office/officeart/2005/8/layout/vList6"/>
    <dgm:cxn modelId="{3F84F66F-F163-4A82-9AAD-3F7E52F9D253}" type="presParOf" srcId="{4A9D1C0C-821D-4B3D-B7E8-7F981AB5A32F}" destId="{D065ED26-860C-4BE0-A854-9DB6F09F84DD}" srcOrd="2" destOrd="0" presId="urn:microsoft.com/office/officeart/2005/8/layout/vList6"/>
    <dgm:cxn modelId="{5BBE2FF2-B260-4EE7-A711-F77969B6BBA0}" type="presParOf" srcId="{D065ED26-860C-4BE0-A854-9DB6F09F84DD}" destId="{971B88D0-6C79-41CE-A61F-1501DA1F6B0B}" srcOrd="0" destOrd="0" presId="urn:microsoft.com/office/officeart/2005/8/layout/vList6"/>
    <dgm:cxn modelId="{A922004A-87E5-43F8-9AE9-5F55618DE6B7}" type="presParOf" srcId="{D065ED26-860C-4BE0-A854-9DB6F09F84DD}" destId="{6C7F4CC8-7276-4D3B-8858-2B81647A2D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A821F9-76AD-43AB-8538-9D9927EAB3B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2D5BD3E-81B8-44F1-B819-2BCB8B17DF80}">
      <dgm:prSet phldrT="[Metin]"/>
      <dgm:spPr/>
      <dgm:t>
        <a:bodyPr/>
        <a:lstStyle/>
        <a:p>
          <a:r>
            <a:rPr lang="tr-TR" dirty="0"/>
            <a:t>Uyaranlar </a:t>
          </a:r>
          <a:r>
            <a:rPr lang="tr-TR" dirty="0" err="1"/>
            <a:t>visseral</a:t>
          </a:r>
          <a:r>
            <a:rPr lang="tr-TR" dirty="0"/>
            <a:t> reseptörleri tetikler. Orta hatta, </a:t>
          </a:r>
          <a:r>
            <a:rPr lang="tr-TR" dirty="0" err="1"/>
            <a:t>epigastriumda</a:t>
          </a:r>
          <a:r>
            <a:rPr lang="tr-TR" dirty="0"/>
            <a:t>, </a:t>
          </a:r>
          <a:r>
            <a:rPr lang="tr-TR" dirty="0" err="1"/>
            <a:t>periumbilikal</a:t>
          </a:r>
          <a:r>
            <a:rPr lang="tr-TR" dirty="0"/>
            <a:t> bölgede, alt orta abdomende iyi lokalize edilemeyen </a:t>
          </a:r>
          <a:r>
            <a:rPr lang="tr-TR" dirty="0" err="1"/>
            <a:t>künt</a:t>
          </a:r>
          <a:r>
            <a:rPr lang="tr-TR" dirty="0"/>
            <a:t> bir ağrı mevcuttur.</a:t>
          </a:r>
        </a:p>
      </dgm:t>
    </dgm:pt>
    <dgm:pt modelId="{375E5951-D1B3-41D5-A787-D2FC645FF130}" type="parTrans" cxnId="{DC5373A1-A3F1-4016-9A35-576A9D33ACA4}">
      <dgm:prSet/>
      <dgm:spPr/>
      <dgm:t>
        <a:bodyPr/>
        <a:lstStyle/>
        <a:p>
          <a:endParaRPr lang="tr-TR"/>
        </a:p>
      </dgm:t>
    </dgm:pt>
    <dgm:pt modelId="{79C40514-1F19-4FF3-9D80-6DC791B92186}" type="sibTrans" cxnId="{DC5373A1-A3F1-4016-9A35-576A9D33ACA4}">
      <dgm:prSet/>
      <dgm:spPr/>
      <dgm:t>
        <a:bodyPr/>
        <a:lstStyle/>
        <a:p>
          <a:r>
            <a:rPr lang="tr-TR" dirty="0"/>
            <a:t>VİSERAL</a:t>
          </a:r>
        </a:p>
      </dgm:t>
    </dgm:pt>
    <dgm:pt modelId="{FD93C909-3948-415E-BEC6-6B86E199F215}">
      <dgm:prSet/>
      <dgm:spPr/>
      <dgm:t>
        <a:bodyPr/>
        <a:lstStyle/>
        <a:p>
          <a:r>
            <a:rPr lang="tr-TR" dirty="0"/>
            <a:t>Uyaranlar </a:t>
          </a:r>
          <a:r>
            <a:rPr lang="tr-TR" dirty="0" err="1"/>
            <a:t>parietal</a:t>
          </a:r>
          <a:r>
            <a:rPr lang="tr-TR" dirty="0"/>
            <a:t> periton reseptörleri tetkikler. Daha şiddetlidir ve daha kesin bir şekilde lokalize edilir.</a:t>
          </a:r>
        </a:p>
      </dgm:t>
    </dgm:pt>
    <dgm:pt modelId="{760D6E1A-31F0-49A3-8B86-FFDDBA0DFD3D}" type="parTrans" cxnId="{5F9ABF23-97BB-4F74-8587-402AE9351DF9}">
      <dgm:prSet/>
      <dgm:spPr/>
      <dgm:t>
        <a:bodyPr/>
        <a:lstStyle/>
        <a:p>
          <a:endParaRPr lang="tr-TR"/>
        </a:p>
      </dgm:t>
    </dgm:pt>
    <dgm:pt modelId="{798F5199-C107-43DB-B5F3-2ADB2D32EBB1}" type="sibTrans" cxnId="{5F9ABF23-97BB-4F74-8587-402AE9351DF9}">
      <dgm:prSet/>
      <dgm:spPr/>
      <dgm:t>
        <a:bodyPr/>
        <a:lstStyle/>
        <a:p>
          <a:r>
            <a:rPr lang="tr-TR" dirty="0"/>
            <a:t>PARİETAL</a:t>
          </a:r>
        </a:p>
      </dgm:t>
    </dgm:pt>
    <dgm:pt modelId="{D3F41EAD-9136-40DC-9CA0-178B82A62988}">
      <dgm:prSet/>
      <dgm:spPr/>
      <dgm:t>
        <a:bodyPr/>
        <a:lstStyle/>
        <a:p>
          <a:r>
            <a:rPr lang="tr-TR" dirty="0"/>
            <a:t>Hastalıklı organın uzağında bulunan yerlerde hissedilen ağrıdır. </a:t>
          </a:r>
          <a:r>
            <a:rPr lang="tr-TR" dirty="0" err="1"/>
            <a:t>Viseral</a:t>
          </a:r>
          <a:r>
            <a:rPr lang="tr-TR" dirty="0"/>
            <a:t> </a:t>
          </a:r>
          <a:r>
            <a:rPr lang="tr-TR" dirty="0" err="1"/>
            <a:t>afferent</a:t>
          </a:r>
          <a:r>
            <a:rPr lang="tr-TR" dirty="0"/>
            <a:t> nöronların farklı anatomik bölgelerden gelen somatik </a:t>
          </a:r>
          <a:r>
            <a:rPr lang="tr-TR" dirty="0" err="1"/>
            <a:t>afferent</a:t>
          </a:r>
          <a:r>
            <a:rPr lang="tr-TR" dirty="0"/>
            <a:t> nöronlarla spinal </a:t>
          </a:r>
          <a:r>
            <a:rPr lang="tr-TR" dirty="0" err="1"/>
            <a:t>kordda</a:t>
          </a:r>
          <a:r>
            <a:rPr lang="tr-TR" dirty="0"/>
            <a:t> birleşmesi ile oluşur.</a:t>
          </a:r>
        </a:p>
      </dgm:t>
    </dgm:pt>
    <dgm:pt modelId="{C5A8D8C0-8581-4B02-BC31-C69335E14D8C}" type="parTrans" cxnId="{8CB7DBBF-BDA5-44FF-82F5-F2444463DF95}">
      <dgm:prSet/>
      <dgm:spPr/>
      <dgm:t>
        <a:bodyPr/>
        <a:lstStyle/>
        <a:p>
          <a:endParaRPr lang="tr-TR"/>
        </a:p>
      </dgm:t>
    </dgm:pt>
    <dgm:pt modelId="{552E197E-6A9C-46BE-978E-B1F1B558A3E5}" type="sibTrans" cxnId="{8CB7DBBF-BDA5-44FF-82F5-F2444463DF95}">
      <dgm:prSet/>
      <dgm:spPr/>
      <dgm:t>
        <a:bodyPr/>
        <a:lstStyle/>
        <a:p>
          <a:r>
            <a:rPr lang="tr-TR" dirty="0"/>
            <a:t>YANSIYAN</a:t>
          </a:r>
        </a:p>
      </dgm:t>
    </dgm:pt>
    <dgm:pt modelId="{C8438AC8-E054-4B74-909B-C928CDD75D38}" type="pres">
      <dgm:prSet presAssocID="{B5A821F9-76AD-43AB-8538-9D9927EAB3B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175A0337-4EF9-40DF-BAC9-C5BCF32FE5CD}" type="pres">
      <dgm:prSet presAssocID="{C2D5BD3E-81B8-44F1-B819-2BCB8B17DF80}" presName="composite" presStyleCnt="0"/>
      <dgm:spPr/>
    </dgm:pt>
    <dgm:pt modelId="{BF62972D-1020-4F51-B62E-BCFA202BD6E9}" type="pres">
      <dgm:prSet presAssocID="{C2D5BD3E-81B8-44F1-B819-2BCB8B17DF8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F7D025-D506-4371-9AD6-44DF43710037}" type="pres">
      <dgm:prSet presAssocID="{C2D5BD3E-81B8-44F1-B819-2BCB8B17DF8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1BE0EED-2D9D-44C9-B5B5-1897DD555186}" type="pres">
      <dgm:prSet presAssocID="{C2D5BD3E-81B8-44F1-B819-2BCB8B17DF80}" presName="BalanceSpacing" presStyleCnt="0"/>
      <dgm:spPr/>
    </dgm:pt>
    <dgm:pt modelId="{B2409888-562B-48C0-961D-951CE57410EF}" type="pres">
      <dgm:prSet presAssocID="{C2D5BD3E-81B8-44F1-B819-2BCB8B17DF80}" presName="BalanceSpacing1" presStyleCnt="0"/>
      <dgm:spPr/>
    </dgm:pt>
    <dgm:pt modelId="{4B3C8F15-BE35-48F1-8913-009632B9FAB2}" type="pres">
      <dgm:prSet presAssocID="{79C40514-1F19-4FF3-9D80-6DC791B92186}" presName="Accent1Text" presStyleLbl="node1" presStyleIdx="1" presStyleCnt="6"/>
      <dgm:spPr/>
      <dgm:t>
        <a:bodyPr/>
        <a:lstStyle/>
        <a:p>
          <a:endParaRPr lang="tr-TR"/>
        </a:p>
      </dgm:t>
    </dgm:pt>
    <dgm:pt modelId="{F703721C-B149-4DCA-BC0E-428FF51A9164}" type="pres">
      <dgm:prSet presAssocID="{79C40514-1F19-4FF3-9D80-6DC791B92186}" presName="spaceBetweenRectangles" presStyleCnt="0"/>
      <dgm:spPr/>
    </dgm:pt>
    <dgm:pt modelId="{B025B5C3-B129-4974-B087-9E454ECBBD3F}" type="pres">
      <dgm:prSet presAssocID="{FD93C909-3948-415E-BEC6-6B86E199F215}" presName="composite" presStyleCnt="0"/>
      <dgm:spPr/>
    </dgm:pt>
    <dgm:pt modelId="{550C24ED-F142-49E4-8899-8836BDE81373}" type="pres">
      <dgm:prSet presAssocID="{FD93C909-3948-415E-BEC6-6B86E199F21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E5A833-E150-488F-9A41-BA7BBDA73D85}" type="pres">
      <dgm:prSet presAssocID="{FD93C909-3948-415E-BEC6-6B86E199F21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04614F8-3603-4739-ADD1-5AF46B2F024A}" type="pres">
      <dgm:prSet presAssocID="{FD93C909-3948-415E-BEC6-6B86E199F215}" presName="BalanceSpacing" presStyleCnt="0"/>
      <dgm:spPr/>
    </dgm:pt>
    <dgm:pt modelId="{782CE5FF-7FC9-446E-9109-C8030E064465}" type="pres">
      <dgm:prSet presAssocID="{FD93C909-3948-415E-BEC6-6B86E199F215}" presName="BalanceSpacing1" presStyleCnt="0"/>
      <dgm:spPr/>
    </dgm:pt>
    <dgm:pt modelId="{18855DA4-9C16-4219-81B9-D34FEA07AA67}" type="pres">
      <dgm:prSet presAssocID="{798F5199-C107-43DB-B5F3-2ADB2D32EBB1}" presName="Accent1Text" presStyleLbl="node1" presStyleIdx="3" presStyleCnt="6"/>
      <dgm:spPr/>
      <dgm:t>
        <a:bodyPr/>
        <a:lstStyle/>
        <a:p>
          <a:endParaRPr lang="tr-TR"/>
        </a:p>
      </dgm:t>
    </dgm:pt>
    <dgm:pt modelId="{4AC9F8D0-B37F-42C9-8A7F-F1CFC65D62BF}" type="pres">
      <dgm:prSet presAssocID="{798F5199-C107-43DB-B5F3-2ADB2D32EBB1}" presName="spaceBetweenRectangles" presStyleCnt="0"/>
      <dgm:spPr/>
    </dgm:pt>
    <dgm:pt modelId="{01442621-BD63-4DDA-ABD1-82DB7689D3AF}" type="pres">
      <dgm:prSet presAssocID="{D3F41EAD-9136-40DC-9CA0-178B82A62988}" presName="composite" presStyleCnt="0"/>
      <dgm:spPr/>
    </dgm:pt>
    <dgm:pt modelId="{AD31A5C8-5F52-400F-9BF3-BCF81389C533}" type="pres">
      <dgm:prSet presAssocID="{D3F41EAD-9136-40DC-9CA0-178B82A6298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273159-AC9F-4E8B-917C-CC3A7B388614}" type="pres">
      <dgm:prSet presAssocID="{D3F41EAD-9136-40DC-9CA0-178B82A6298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EE02E2E-4256-4940-86ED-43A660BA7A9E}" type="pres">
      <dgm:prSet presAssocID="{D3F41EAD-9136-40DC-9CA0-178B82A62988}" presName="BalanceSpacing" presStyleCnt="0"/>
      <dgm:spPr/>
    </dgm:pt>
    <dgm:pt modelId="{EDB5C4D8-3DE1-4482-88E7-B932706F9AD8}" type="pres">
      <dgm:prSet presAssocID="{D3F41EAD-9136-40DC-9CA0-178B82A62988}" presName="BalanceSpacing1" presStyleCnt="0"/>
      <dgm:spPr/>
    </dgm:pt>
    <dgm:pt modelId="{F73BCA21-D109-480D-9CFD-26D21B43D855}" type="pres">
      <dgm:prSet presAssocID="{552E197E-6A9C-46BE-978E-B1F1B558A3E5}" presName="Accent1Text" presStyleLbl="node1" presStyleIdx="5" presStyleCnt="6"/>
      <dgm:spPr/>
      <dgm:t>
        <a:bodyPr/>
        <a:lstStyle/>
        <a:p>
          <a:endParaRPr lang="tr-TR"/>
        </a:p>
      </dgm:t>
    </dgm:pt>
  </dgm:ptLst>
  <dgm:cxnLst>
    <dgm:cxn modelId="{36FC6566-B7A2-4C4C-8755-BD9E06ED0425}" type="presOf" srcId="{798F5199-C107-43DB-B5F3-2ADB2D32EBB1}" destId="{18855DA4-9C16-4219-81B9-D34FEA07AA67}" srcOrd="0" destOrd="0" presId="urn:microsoft.com/office/officeart/2008/layout/AlternatingHexagons"/>
    <dgm:cxn modelId="{DC5373A1-A3F1-4016-9A35-576A9D33ACA4}" srcId="{B5A821F9-76AD-43AB-8538-9D9927EAB3BD}" destId="{C2D5BD3E-81B8-44F1-B819-2BCB8B17DF80}" srcOrd="0" destOrd="0" parTransId="{375E5951-D1B3-41D5-A787-D2FC645FF130}" sibTransId="{79C40514-1F19-4FF3-9D80-6DC791B92186}"/>
    <dgm:cxn modelId="{8CB7DBBF-BDA5-44FF-82F5-F2444463DF95}" srcId="{B5A821F9-76AD-43AB-8538-9D9927EAB3BD}" destId="{D3F41EAD-9136-40DC-9CA0-178B82A62988}" srcOrd="2" destOrd="0" parTransId="{C5A8D8C0-8581-4B02-BC31-C69335E14D8C}" sibTransId="{552E197E-6A9C-46BE-978E-B1F1B558A3E5}"/>
    <dgm:cxn modelId="{331DFBEB-6824-43A8-9445-F7D3F3892F4D}" type="presOf" srcId="{C2D5BD3E-81B8-44F1-B819-2BCB8B17DF80}" destId="{BF62972D-1020-4F51-B62E-BCFA202BD6E9}" srcOrd="0" destOrd="0" presId="urn:microsoft.com/office/officeart/2008/layout/AlternatingHexagons"/>
    <dgm:cxn modelId="{FC4AFA42-4810-42C5-8E3D-41E901C63E6B}" type="presOf" srcId="{552E197E-6A9C-46BE-978E-B1F1B558A3E5}" destId="{F73BCA21-D109-480D-9CFD-26D21B43D855}" srcOrd="0" destOrd="0" presId="urn:microsoft.com/office/officeart/2008/layout/AlternatingHexagons"/>
    <dgm:cxn modelId="{B88B5E76-010E-4468-83B6-4A59B2A19443}" type="presOf" srcId="{B5A821F9-76AD-43AB-8538-9D9927EAB3BD}" destId="{C8438AC8-E054-4B74-909B-C928CDD75D38}" srcOrd="0" destOrd="0" presId="urn:microsoft.com/office/officeart/2008/layout/AlternatingHexagons"/>
    <dgm:cxn modelId="{24DD9199-267F-4790-91A4-C9433C4F93A3}" type="presOf" srcId="{79C40514-1F19-4FF3-9D80-6DC791B92186}" destId="{4B3C8F15-BE35-48F1-8913-009632B9FAB2}" srcOrd="0" destOrd="0" presId="urn:microsoft.com/office/officeart/2008/layout/AlternatingHexagons"/>
    <dgm:cxn modelId="{5F9ABF23-97BB-4F74-8587-402AE9351DF9}" srcId="{B5A821F9-76AD-43AB-8538-9D9927EAB3BD}" destId="{FD93C909-3948-415E-BEC6-6B86E199F215}" srcOrd="1" destOrd="0" parTransId="{760D6E1A-31F0-49A3-8B86-FFDDBA0DFD3D}" sibTransId="{798F5199-C107-43DB-B5F3-2ADB2D32EBB1}"/>
    <dgm:cxn modelId="{6911B216-F6F4-441F-9DAD-57763E2DA581}" type="presOf" srcId="{D3F41EAD-9136-40DC-9CA0-178B82A62988}" destId="{AD31A5C8-5F52-400F-9BF3-BCF81389C533}" srcOrd="0" destOrd="0" presId="urn:microsoft.com/office/officeart/2008/layout/AlternatingHexagons"/>
    <dgm:cxn modelId="{700DB759-0B25-4F13-869A-5A135164DBD0}" type="presOf" srcId="{FD93C909-3948-415E-BEC6-6B86E199F215}" destId="{550C24ED-F142-49E4-8899-8836BDE81373}" srcOrd="0" destOrd="0" presId="urn:microsoft.com/office/officeart/2008/layout/AlternatingHexagons"/>
    <dgm:cxn modelId="{F29EC7B2-A68F-4378-8EA8-AD1A92079D35}" type="presParOf" srcId="{C8438AC8-E054-4B74-909B-C928CDD75D38}" destId="{175A0337-4EF9-40DF-BAC9-C5BCF32FE5CD}" srcOrd="0" destOrd="0" presId="urn:microsoft.com/office/officeart/2008/layout/AlternatingHexagons"/>
    <dgm:cxn modelId="{FD871496-6AE1-49AA-8163-EA8F8110AFE8}" type="presParOf" srcId="{175A0337-4EF9-40DF-BAC9-C5BCF32FE5CD}" destId="{BF62972D-1020-4F51-B62E-BCFA202BD6E9}" srcOrd="0" destOrd="0" presId="urn:microsoft.com/office/officeart/2008/layout/AlternatingHexagons"/>
    <dgm:cxn modelId="{26B20FD1-3BEE-420E-980F-7CF71928F671}" type="presParOf" srcId="{175A0337-4EF9-40DF-BAC9-C5BCF32FE5CD}" destId="{FCF7D025-D506-4371-9AD6-44DF43710037}" srcOrd="1" destOrd="0" presId="urn:microsoft.com/office/officeart/2008/layout/AlternatingHexagons"/>
    <dgm:cxn modelId="{B057EC5B-A1D4-47F3-80DF-A4C22FC1D5CF}" type="presParOf" srcId="{175A0337-4EF9-40DF-BAC9-C5BCF32FE5CD}" destId="{F1BE0EED-2D9D-44C9-B5B5-1897DD555186}" srcOrd="2" destOrd="0" presId="urn:microsoft.com/office/officeart/2008/layout/AlternatingHexagons"/>
    <dgm:cxn modelId="{7193D3A9-D5BE-483D-93AA-BE368B7E9848}" type="presParOf" srcId="{175A0337-4EF9-40DF-BAC9-C5BCF32FE5CD}" destId="{B2409888-562B-48C0-961D-951CE57410EF}" srcOrd="3" destOrd="0" presId="urn:microsoft.com/office/officeart/2008/layout/AlternatingHexagons"/>
    <dgm:cxn modelId="{D9A5F248-F5EE-4751-8CFE-5C19CA06E63F}" type="presParOf" srcId="{175A0337-4EF9-40DF-BAC9-C5BCF32FE5CD}" destId="{4B3C8F15-BE35-48F1-8913-009632B9FAB2}" srcOrd="4" destOrd="0" presId="urn:microsoft.com/office/officeart/2008/layout/AlternatingHexagons"/>
    <dgm:cxn modelId="{BBD0D2A7-5B95-4DB3-88FD-1601B33A2878}" type="presParOf" srcId="{C8438AC8-E054-4B74-909B-C928CDD75D38}" destId="{F703721C-B149-4DCA-BC0E-428FF51A9164}" srcOrd="1" destOrd="0" presId="urn:microsoft.com/office/officeart/2008/layout/AlternatingHexagons"/>
    <dgm:cxn modelId="{C2B9FAF9-514E-4FF4-A4E9-3AB12FC66701}" type="presParOf" srcId="{C8438AC8-E054-4B74-909B-C928CDD75D38}" destId="{B025B5C3-B129-4974-B087-9E454ECBBD3F}" srcOrd="2" destOrd="0" presId="urn:microsoft.com/office/officeart/2008/layout/AlternatingHexagons"/>
    <dgm:cxn modelId="{E258C744-5BB9-46AA-B298-DDE594226311}" type="presParOf" srcId="{B025B5C3-B129-4974-B087-9E454ECBBD3F}" destId="{550C24ED-F142-49E4-8899-8836BDE81373}" srcOrd="0" destOrd="0" presId="urn:microsoft.com/office/officeart/2008/layout/AlternatingHexagons"/>
    <dgm:cxn modelId="{EAECE363-94E4-4AFF-8D2E-6E5C32863E86}" type="presParOf" srcId="{B025B5C3-B129-4974-B087-9E454ECBBD3F}" destId="{E3E5A833-E150-488F-9A41-BA7BBDA73D85}" srcOrd="1" destOrd="0" presId="urn:microsoft.com/office/officeart/2008/layout/AlternatingHexagons"/>
    <dgm:cxn modelId="{16EF7F6F-A6DE-4C8C-99FD-F2C5C8D5E51E}" type="presParOf" srcId="{B025B5C3-B129-4974-B087-9E454ECBBD3F}" destId="{104614F8-3603-4739-ADD1-5AF46B2F024A}" srcOrd="2" destOrd="0" presId="urn:microsoft.com/office/officeart/2008/layout/AlternatingHexagons"/>
    <dgm:cxn modelId="{EAF24672-F7F0-4257-8517-0E5DD8474FA7}" type="presParOf" srcId="{B025B5C3-B129-4974-B087-9E454ECBBD3F}" destId="{782CE5FF-7FC9-446E-9109-C8030E064465}" srcOrd="3" destOrd="0" presId="urn:microsoft.com/office/officeart/2008/layout/AlternatingHexagons"/>
    <dgm:cxn modelId="{F3708397-1212-4203-AB8E-F917F0A478D6}" type="presParOf" srcId="{B025B5C3-B129-4974-B087-9E454ECBBD3F}" destId="{18855DA4-9C16-4219-81B9-D34FEA07AA67}" srcOrd="4" destOrd="0" presId="urn:microsoft.com/office/officeart/2008/layout/AlternatingHexagons"/>
    <dgm:cxn modelId="{C56D26FF-A022-48E4-8463-596A23743BE0}" type="presParOf" srcId="{C8438AC8-E054-4B74-909B-C928CDD75D38}" destId="{4AC9F8D0-B37F-42C9-8A7F-F1CFC65D62BF}" srcOrd="3" destOrd="0" presId="urn:microsoft.com/office/officeart/2008/layout/AlternatingHexagons"/>
    <dgm:cxn modelId="{EA938701-47A3-439D-874B-5E07A9CF8F14}" type="presParOf" srcId="{C8438AC8-E054-4B74-909B-C928CDD75D38}" destId="{01442621-BD63-4DDA-ABD1-82DB7689D3AF}" srcOrd="4" destOrd="0" presId="urn:microsoft.com/office/officeart/2008/layout/AlternatingHexagons"/>
    <dgm:cxn modelId="{201305F5-CC08-411B-869A-3F115DD5E51E}" type="presParOf" srcId="{01442621-BD63-4DDA-ABD1-82DB7689D3AF}" destId="{AD31A5C8-5F52-400F-9BF3-BCF81389C533}" srcOrd="0" destOrd="0" presId="urn:microsoft.com/office/officeart/2008/layout/AlternatingHexagons"/>
    <dgm:cxn modelId="{AC94157D-E38E-4FD6-BDC7-8FAEFF564F6B}" type="presParOf" srcId="{01442621-BD63-4DDA-ABD1-82DB7689D3AF}" destId="{25273159-AC9F-4E8B-917C-CC3A7B388614}" srcOrd="1" destOrd="0" presId="urn:microsoft.com/office/officeart/2008/layout/AlternatingHexagons"/>
    <dgm:cxn modelId="{BE9293E5-2DD1-4BA4-9DA5-2775892FCDCB}" type="presParOf" srcId="{01442621-BD63-4DDA-ABD1-82DB7689D3AF}" destId="{AEE02E2E-4256-4940-86ED-43A660BA7A9E}" srcOrd="2" destOrd="0" presId="urn:microsoft.com/office/officeart/2008/layout/AlternatingHexagons"/>
    <dgm:cxn modelId="{7CF414FC-FD73-451B-B601-8D37EBB16969}" type="presParOf" srcId="{01442621-BD63-4DDA-ABD1-82DB7689D3AF}" destId="{EDB5C4D8-3DE1-4482-88E7-B932706F9AD8}" srcOrd="3" destOrd="0" presId="urn:microsoft.com/office/officeart/2008/layout/AlternatingHexagons"/>
    <dgm:cxn modelId="{62B9E6AE-BE7D-49C8-BB5D-7EA0FA576970}" type="presParOf" srcId="{01442621-BD63-4DDA-ABD1-82DB7689D3AF}" destId="{F73BCA21-D109-480D-9CFD-26D21B43D85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18BF2-E7D0-4CE1-80BC-FF7BC197A4C4}">
      <dsp:nvSpPr>
        <dsp:cNvPr id="0" name=""/>
        <dsp:cNvSpPr/>
      </dsp:nvSpPr>
      <dsp:spPr>
        <a:xfrm>
          <a:off x="4206240" y="531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err="1"/>
            <a:t>Visseral</a:t>
          </a:r>
          <a:endParaRPr lang="tr-T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err="1"/>
            <a:t>Parietal</a:t>
          </a:r>
          <a:endParaRPr lang="tr-T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/>
            <a:t>Yansıyan </a:t>
          </a:r>
        </a:p>
      </dsp:txBody>
      <dsp:txXfrm>
        <a:off x="4206240" y="259476"/>
        <a:ext cx="5532525" cy="1553669"/>
      </dsp:txXfrm>
    </dsp:sp>
    <dsp:sp modelId="{33350A8F-7F04-4489-B567-88720C937EFB}">
      <dsp:nvSpPr>
        <dsp:cNvPr id="0" name=""/>
        <dsp:cNvSpPr/>
      </dsp:nvSpPr>
      <dsp:spPr>
        <a:xfrm>
          <a:off x="0" y="531"/>
          <a:ext cx="42062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/>
            <a:t>Ağrının Karakterine Göre</a:t>
          </a:r>
        </a:p>
      </dsp:txBody>
      <dsp:txXfrm>
        <a:off x="101125" y="101656"/>
        <a:ext cx="4003990" cy="1869309"/>
      </dsp:txXfrm>
    </dsp:sp>
    <dsp:sp modelId="{6C7F4CC8-7276-4D3B-8858-2B81647A2DF3}">
      <dsp:nvSpPr>
        <dsp:cNvPr id="0" name=""/>
        <dsp:cNvSpPr/>
      </dsp:nvSpPr>
      <dsp:spPr>
        <a:xfrm>
          <a:off x="4206240" y="2279246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/>
            <a:t>Akut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err="1"/>
            <a:t>Subakut</a:t>
          </a:r>
          <a:endParaRPr lang="tr-T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/>
            <a:t>Kronik</a:t>
          </a:r>
        </a:p>
      </dsp:txBody>
      <dsp:txXfrm>
        <a:off x="4206240" y="2538191"/>
        <a:ext cx="5532525" cy="1553669"/>
      </dsp:txXfrm>
    </dsp:sp>
    <dsp:sp modelId="{971B88D0-6C79-41CE-A61F-1501DA1F6B0B}">
      <dsp:nvSpPr>
        <dsp:cNvPr id="0" name=""/>
        <dsp:cNvSpPr/>
      </dsp:nvSpPr>
      <dsp:spPr>
        <a:xfrm>
          <a:off x="0" y="2279246"/>
          <a:ext cx="42062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/>
            <a:t>Zamana Göre</a:t>
          </a:r>
        </a:p>
      </dsp:txBody>
      <dsp:txXfrm>
        <a:off x="101125" y="2380371"/>
        <a:ext cx="4003990" cy="1869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2972D-1020-4F51-B62E-BCFA202BD6E9}">
      <dsp:nvSpPr>
        <dsp:cNvPr id="0" name=""/>
        <dsp:cNvSpPr/>
      </dsp:nvSpPr>
      <dsp:spPr>
        <a:xfrm rot="5400000">
          <a:off x="5472671" y="143191"/>
          <a:ext cx="2179390" cy="18960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Uyaranlar </a:t>
          </a:r>
          <a:r>
            <a:rPr lang="tr-TR" sz="1000" kern="1200" dirty="0" err="1"/>
            <a:t>visseral</a:t>
          </a:r>
          <a:r>
            <a:rPr lang="tr-TR" sz="1000" kern="1200" dirty="0"/>
            <a:t> reseptörleri tetikler. Orta hatta, </a:t>
          </a:r>
          <a:r>
            <a:rPr lang="tr-TR" sz="1000" kern="1200" dirty="0" err="1"/>
            <a:t>epigastriumda</a:t>
          </a:r>
          <a:r>
            <a:rPr lang="tr-TR" sz="1000" kern="1200" dirty="0"/>
            <a:t>, </a:t>
          </a:r>
          <a:r>
            <a:rPr lang="tr-TR" sz="1000" kern="1200" dirty="0" err="1"/>
            <a:t>periumbilikal</a:t>
          </a:r>
          <a:r>
            <a:rPr lang="tr-TR" sz="1000" kern="1200" dirty="0"/>
            <a:t> bölgede, alt orta abdomende iyi lokalize edilemeyen </a:t>
          </a:r>
          <a:r>
            <a:rPr lang="tr-TR" sz="1000" kern="1200" dirty="0" err="1"/>
            <a:t>künt</a:t>
          </a:r>
          <a:r>
            <a:rPr lang="tr-TR" sz="1000" kern="1200" dirty="0"/>
            <a:t> bir ağrı mevcuttur.</a:t>
          </a:r>
        </a:p>
      </dsp:txBody>
      <dsp:txXfrm rot="-5400000">
        <a:off x="5909802" y="341153"/>
        <a:ext cx="1305127" cy="1500146"/>
      </dsp:txXfrm>
    </dsp:sp>
    <dsp:sp modelId="{FCF7D025-D506-4371-9AD6-44DF43710037}">
      <dsp:nvSpPr>
        <dsp:cNvPr id="0" name=""/>
        <dsp:cNvSpPr/>
      </dsp:nvSpPr>
      <dsp:spPr>
        <a:xfrm>
          <a:off x="7567937" y="437409"/>
          <a:ext cx="2432199" cy="1307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C8F15-BE35-48F1-8913-009632B9FAB2}">
      <dsp:nvSpPr>
        <dsp:cNvPr id="0" name=""/>
        <dsp:cNvSpPr/>
      </dsp:nvSpPr>
      <dsp:spPr>
        <a:xfrm rot="5400000">
          <a:off x="3424916" y="143191"/>
          <a:ext cx="2179390" cy="18960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/>
            <a:t>VİSERAL</a:t>
          </a:r>
        </a:p>
      </dsp:txBody>
      <dsp:txXfrm rot="-5400000">
        <a:off x="3862047" y="341153"/>
        <a:ext cx="1305127" cy="1500146"/>
      </dsp:txXfrm>
    </dsp:sp>
    <dsp:sp modelId="{550C24ED-F142-49E4-8899-8836BDE81373}">
      <dsp:nvSpPr>
        <dsp:cNvPr id="0" name=""/>
        <dsp:cNvSpPr/>
      </dsp:nvSpPr>
      <dsp:spPr>
        <a:xfrm rot="5400000">
          <a:off x="4444871" y="1993057"/>
          <a:ext cx="2179390" cy="18960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Uyaranlar </a:t>
          </a:r>
          <a:r>
            <a:rPr lang="tr-TR" sz="1000" kern="1200" dirty="0" err="1"/>
            <a:t>parietal</a:t>
          </a:r>
          <a:r>
            <a:rPr lang="tr-TR" sz="1000" kern="1200" dirty="0"/>
            <a:t> periton reseptörleri tetkikler. Daha şiddetlidir ve daha kesin bir şekilde lokalize edilir.</a:t>
          </a:r>
        </a:p>
      </dsp:txBody>
      <dsp:txXfrm rot="-5400000">
        <a:off x="4882002" y="2191019"/>
        <a:ext cx="1305127" cy="1500146"/>
      </dsp:txXfrm>
    </dsp:sp>
    <dsp:sp modelId="{E3E5A833-E150-488F-9A41-BA7BBDA73D85}">
      <dsp:nvSpPr>
        <dsp:cNvPr id="0" name=""/>
        <dsp:cNvSpPr/>
      </dsp:nvSpPr>
      <dsp:spPr>
        <a:xfrm>
          <a:off x="2154332" y="2287275"/>
          <a:ext cx="2353741" cy="1307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55DA4-9C16-4219-81B9-D34FEA07AA67}">
      <dsp:nvSpPr>
        <dsp:cNvPr id="0" name=""/>
        <dsp:cNvSpPr/>
      </dsp:nvSpPr>
      <dsp:spPr>
        <a:xfrm rot="5400000">
          <a:off x="6492626" y="1993057"/>
          <a:ext cx="2179390" cy="18960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PARİETAL</a:t>
          </a:r>
        </a:p>
      </dsp:txBody>
      <dsp:txXfrm rot="-5400000">
        <a:off x="6929757" y="2191019"/>
        <a:ext cx="1305127" cy="1500146"/>
      </dsp:txXfrm>
    </dsp:sp>
    <dsp:sp modelId="{AD31A5C8-5F52-400F-9BF3-BCF81389C533}">
      <dsp:nvSpPr>
        <dsp:cNvPr id="0" name=""/>
        <dsp:cNvSpPr/>
      </dsp:nvSpPr>
      <dsp:spPr>
        <a:xfrm rot="5400000">
          <a:off x="5472671" y="3842924"/>
          <a:ext cx="2179390" cy="18960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Hastalıklı organın uzağında bulunan yerlerde hissedilen ağrıdır. </a:t>
          </a:r>
          <a:r>
            <a:rPr lang="tr-TR" sz="1000" kern="1200" dirty="0" err="1"/>
            <a:t>Viseral</a:t>
          </a:r>
          <a:r>
            <a:rPr lang="tr-TR" sz="1000" kern="1200" dirty="0"/>
            <a:t> </a:t>
          </a:r>
          <a:r>
            <a:rPr lang="tr-TR" sz="1000" kern="1200" dirty="0" err="1"/>
            <a:t>afferent</a:t>
          </a:r>
          <a:r>
            <a:rPr lang="tr-TR" sz="1000" kern="1200" dirty="0"/>
            <a:t> nöronların farklı anatomik bölgelerden gelen somatik </a:t>
          </a:r>
          <a:r>
            <a:rPr lang="tr-TR" sz="1000" kern="1200" dirty="0" err="1"/>
            <a:t>afferent</a:t>
          </a:r>
          <a:r>
            <a:rPr lang="tr-TR" sz="1000" kern="1200" dirty="0"/>
            <a:t> nöronlarla spinal </a:t>
          </a:r>
          <a:r>
            <a:rPr lang="tr-TR" sz="1000" kern="1200" dirty="0" err="1"/>
            <a:t>kordda</a:t>
          </a:r>
          <a:r>
            <a:rPr lang="tr-TR" sz="1000" kern="1200" dirty="0"/>
            <a:t> birleşmesi ile oluşur.</a:t>
          </a:r>
        </a:p>
      </dsp:txBody>
      <dsp:txXfrm rot="-5400000">
        <a:off x="5909802" y="4040886"/>
        <a:ext cx="1305127" cy="1500146"/>
      </dsp:txXfrm>
    </dsp:sp>
    <dsp:sp modelId="{25273159-AC9F-4E8B-917C-CC3A7B388614}">
      <dsp:nvSpPr>
        <dsp:cNvPr id="0" name=""/>
        <dsp:cNvSpPr/>
      </dsp:nvSpPr>
      <dsp:spPr>
        <a:xfrm>
          <a:off x="7567937" y="4137141"/>
          <a:ext cx="2432199" cy="1307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BCA21-D109-480D-9CFD-26D21B43D855}">
      <dsp:nvSpPr>
        <dsp:cNvPr id="0" name=""/>
        <dsp:cNvSpPr/>
      </dsp:nvSpPr>
      <dsp:spPr>
        <a:xfrm rot="5400000">
          <a:off x="3424916" y="3842924"/>
          <a:ext cx="2179390" cy="18960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YANSIYAN</a:t>
          </a:r>
        </a:p>
      </dsp:txBody>
      <dsp:txXfrm rot="-5400000">
        <a:off x="3862047" y="4040886"/>
        <a:ext cx="1305127" cy="1500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A3EEA03-1268-AB3B-C9B7-104C532B8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A0E1008-0B44-444E-2F98-949D66CB9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05FFF4B-5CAF-945D-E2E1-67B194FC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BA95-9F81-4DFA-9923-6E7376267EB1}" type="datetimeFigureOut">
              <a:rPr lang="tr-TR" smtClean="0"/>
              <a:t>25.1.2023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FF67161-EDF6-3E90-613C-9A5756EA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DDDB9B7-EBF9-6715-7AE2-2D0575B2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182-8B31-4E31-9202-2FAFCCCDE9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71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DA841FA-2B14-826C-DF5D-857A5422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26DBD5EC-D713-F5A8-A130-45F6D486F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12D1371-A92D-2A30-7A1F-EA09288D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BA95-9F81-4DFA-9923-6E7376267EB1}" type="datetimeFigureOut">
              <a:rPr lang="tr-TR" smtClean="0"/>
              <a:t>25.1.2023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2CD3DD1-FC74-4C97-697A-90FE9C1F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B980439-8166-F78B-BFF9-2444D47E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182-8B31-4E31-9202-2FAFCCCDE9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97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59C27158-A9F1-196E-086E-946F3182A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36F5F1FD-C132-1448-B03E-479B131F8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738F13F-14FE-E587-2E2E-95D5B67D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BA95-9F81-4DFA-9923-6E7376267EB1}" type="datetimeFigureOut">
              <a:rPr lang="tr-TR" smtClean="0"/>
              <a:t>25.1.2023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C16BED9-21EE-CD4C-53B1-E17A27DA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A38044A-2AC5-7E24-5465-7858908C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182-8B31-4E31-9202-2FAFCCCDE9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758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9340047-E8E1-0ACC-29CE-4171B4EB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8363687-5D1B-6002-EE12-594B3DDB0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4F7CE9F-3801-96DF-C5E0-E4BD12CA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BA95-9F81-4DFA-9923-6E7376267EB1}" type="datetimeFigureOut">
              <a:rPr lang="tr-TR" smtClean="0"/>
              <a:t>25.1.2023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FCEDA53-D1F3-88ED-A3EC-6ED4EB3D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3F1DA1F-1596-F548-7A9D-CD2A78DA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182-8B31-4E31-9202-2FAFCCCDE9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56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84DC57D-8611-36E4-6F35-033C2735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AEB1A824-1294-A77C-D56C-8B02F8C4C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0A1CDF1-53A4-C84A-CDE1-96E541F53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BA95-9F81-4DFA-9923-6E7376267EB1}" type="datetimeFigureOut">
              <a:rPr lang="tr-TR" smtClean="0"/>
              <a:t>25.1.2023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0DB6597A-891C-7FDC-1F2A-98CB30E4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F786C1A-27E3-C18C-42E3-001818C8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182-8B31-4E31-9202-2FAFCCCDE9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19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A018216-AB50-0D69-827C-40832B95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2ED020C-6727-08B5-50FD-D0A76817A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7C3A9CAC-6024-EBE3-58FD-0C500F82D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CA78E49-2383-F52F-2F4F-AC1F3D1F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BA95-9F81-4DFA-9923-6E7376267EB1}" type="datetimeFigureOut">
              <a:rPr lang="tr-TR" smtClean="0"/>
              <a:t>25.1.2023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E80A216-9330-8E9C-F050-0172E737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290214B8-CD7E-4A61-7C3E-39F0CFCD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182-8B31-4E31-9202-2FAFCCCDE9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77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6511B8F-92C3-9192-1D80-F56C850B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42B3CB54-AE04-74CE-FC1E-65AD1A90E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555D64A0-79CE-3F9F-F2D5-F1DC9514A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9E71E2F3-648A-DF4C-68C2-0F1036CAB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0813199C-3352-CCEC-72C1-2052C3A9C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EC843C48-FAC4-0F99-D2C7-BAEB037A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BA95-9F81-4DFA-9923-6E7376267EB1}" type="datetimeFigureOut">
              <a:rPr lang="tr-TR" smtClean="0"/>
              <a:t>25.1.2023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7A3DB434-4AAF-2EB4-CB6F-5F834CD4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D492264C-FA2D-8B2F-822C-AAAADBA3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182-8B31-4E31-9202-2FAFCCCDE9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96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783E5D3-C4E3-E9AC-F63F-1BF74B10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D304AA82-5962-72F2-D8B1-EA2E8FA4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BA95-9F81-4DFA-9923-6E7376267EB1}" type="datetimeFigureOut">
              <a:rPr lang="tr-TR" smtClean="0"/>
              <a:t>25.1.2023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577B76BB-4615-EA0B-B603-78D28F7A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B8750696-B5A2-5F9A-87D3-169AF787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182-8B31-4E31-9202-2FAFCCCDE9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069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6E08A4D8-4D5F-D174-980A-A228F0FA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BA95-9F81-4DFA-9923-6E7376267EB1}" type="datetimeFigureOut">
              <a:rPr lang="tr-TR" smtClean="0"/>
              <a:t>25.1.2023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E5C1D97C-ABB9-DFEB-00BA-BFB3B8D9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48BB836-D84B-DADE-D85E-257BE22D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182-8B31-4E31-9202-2FAFCCCDE9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37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55C3476-5012-E714-643D-C9518713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20D1CE8-4CDC-DF9B-6CDF-6AFD11697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E6DCCBEA-EDA2-CF41-E2B9-C41C4E75D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F441FE8D-C71D-6E04-F77F-A0DABFB1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BA95-9F81-4DFA-9923-6E7376267EB1}" type="datetimeFigureOut">
              <a:rPr lang="tr-TR" smtClean="0"/>
              <a:t>25.1.2023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3D6C3A92-65A7-B0FF-FF50-BA1C7DAF2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B49A0B2-9F34-4840-9665-9D0CDD76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182-8B31-4E31-9202-2FAFCCCDE9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913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F92E0BC-5D73-4506-47D7-CA3582AC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2C28B888-516A-EF30-DAC9-F43ADA1FF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AA2919C8-5F87-4C93-CFC3-1F1BEBFCE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54BD10EF-ADFA-35D3-9C86-43ED3B94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BA95-9F81-4DFA-9923-6E7376267EB1}" type="datetimeFigureOut">
              <a:rPr lang="tr-TR" smtClean="0"/>
              <a:t>25.1.2023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8BF67788-F6AF-B872-81EE-6E1A3BD0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D7ACA4A-A3E6-536D-7171-59AEC354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182-8B31-4E31-9202-2FAFCCCDE9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476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A4B89CC4-7903-786D-2667-9AB61275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953E424E-7E0D-F80D-0004-D9306A253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0E67251-6CFD-D409-1E09-1B71C1321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BA95-9F81-4DFA-9923-6E7376267EB1}" type="datetimeFigureOut">
              <a:rPr lang="tr-TR" smtClean="0"/>
              <a:t>25.1.2023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7352C07B-2942-A115-BE7A-24A6C136E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A23DA5D-F00D-A5F3-AF68-742779BE0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53182-8B31-4E31-9202-2FAFCCCDE9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6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4426AB7-D619-4515-962A-BC83909EC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47DF98-723F-4AAC-ABCF-CACBC438F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A29FC7C-9308-4FDE-8DCA-405668055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15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6768D4E-280C-E880-791A-EA2A89F81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16" y="1293819"/>
            <a:ext cx="9966960" cy="3630714"/>
          </a:xfrm>
        </p:spPr>
        <p:txBody>
          <a:bodyPr>
            <a:normAutofit fontScale="90000"/>
          </a:bodyPr>
          <a:lstStyle/>
          <a:p>
            <a:r>
              <a:rPr lang="tr-TR" sz="1500" dirty="0">
                <a:solidFill>
                  <a:srgbClr val="315157"/>
                </a:solidFill>
              </a:rPr>
              <a:t/>
            </a:r>
            <a:br>
              <a:rPr lang="tr-TR" sz="1500" dirty="0">
                <a:solidFill>
                  <a:srgbClr val="315157"/>
                </a:solidFill>
              </a:rPr>
            </a:br>
            <a:r>
              <a:rPr lang="tr-TR" dirty="0">
                <a:solidFill>
                  <a:srgbClr val="315157"/>
                </a:solidFill>
              </a:rPr>
              <a:t/>
            </a:r>
            <a:br>
              <a:rPr lang="tr-TR" dirty="0">
                <a:solidFill>
                  <a:srgbClr val="315157"/>
                </a:solidFill>
              </a:rPr>
            </a:br>
            <a:r>
              <a:rPr lang="tr-TR" dirty="0" smtClean="0">
                <a:solidFill>
                  <a:srgbClr val="315157"/>
                </a:solidFill>
              </a:rPr>
              <a:t/>
            </a:r>
            <a:br>
              <a:rPr lang="tr-TR" dirty="0" smtClean="0">
                <a:solidFill>
                  <a:srgbClr val="315157"/>
                </a:solidFill>
              </a:rPr>
            </a:br>
            <a:r>
              <a:rPr lang="tr-TR" dirty="0">
                <a:solidFill>
                  <a:srgbClr val="315157"/>
                </a:solidFill>
              </a:rPr>
              <a:t/>
            </a:r>
            <a:br>
              <a:rPr lang="tr-TR" dirty="0">
                <a:solidFill>
                  <a:srgbClr val="315157"/>
                </a:solidFill>
              </a:rPr>
            </a:br>
            <a:r>
              <a:rPr lang="tr-TR" dirty="0" smtClean="0">
                <a:solidFill>
                  <a:srgbClr val="315157"/>
                </a:solidFill>
              </a:rPr>
              <a:t> </a:t>
            </a:r>
            <a:br>
              <a:rPr lang="tr-TR" dirty="0" smtClean="0">
                <a:solidFill>
                  <a:srgbClr val="315157"/>
                </a:solidFill>
              </a:rPr>
            </a:br>
            <a:r>
              <a:rPr lang="tr-TR" dirty="0">
                <a:solidFill>
                  <a:srgbClr val="315157"/>
                </a:solidFill>
              </a:rPr>
              <a:t/>
            </a:r>
            <a:br>
              <a:rPr lang="tr-TR" dirty="0">
                <a:solidFill>
                  <a:srgbClr val="315157"/>
                </a:solidFill>
              </a:rPr>
            </a:br>
            <a:r>
              <a:rPr lang="tr-TR" dirty="0" smtClean="0">
                <a:solidFill>
                  <a:srgbClr val="315157"/>
                </a:solidFill>
              </a:rPr>
              <a:t/>
            </a:r>
            <a:br>
              <a:rPr lang="tr-TR" dirty="0" smtClean="0">
                <a:solidFill>
                  <a:srgbClr val="315157"/>
                </a:solidFill>
              </a:rPr>
            </a:br>
            <a:r>
              <a:rPr lang="tr-TR" dirty="0">
                <a:solidFill>
                  <a:srgbClr val="315157"/>
                </a:solidFill>
              </a:rPr>
              <a:t/>
            </a:r>
            <a:br>
              <a:rPr lang="tr-TR" dirty="0">
                <a:solidFill>
                  <a:srgbClr val="315157"/>
                </a:solidFill>
              </a:rPr>
            </a:br>
            <a:r>
              <a:rPr lang="tr-TR" dirty="0" smtClean="0">
                <a:solidFill>
                  <a:srgbClr val="315157"/>
                </a:solidFill>
              </a:rPr>
              <a:t/>
            </a:r>
            <a:br>
              <a:rPr lang="tr-TR" dirty="0" smtClean="0">
                <a:solidFill>
                  <a:srgbClr val="315157"/>
                </a:solidFill>
              </a:rPr>
            </a:br>
            <a:r>
              <a:rPr lang="tr-TR" dirty="0">
                <a:solidFill>
                  <a:srgbClr val="315157"/>
                </a:solidFill>
              </a:rPr>
              <a:t/>
            </a:r>
            <a:br>
              <a:rPr lang="tr-TR" dirty="0">
                <a:solidFill>
                  <a:srgbClr val="315157"/>
                </a:solidFill>
              </a:rPr>
            </a:br>
            <a:r>
              <a:rPr lang="tr-TR" dirty="0" smtClean="0">
                <a:solidFill>
                  <a:srgbClr val="315157"/>
                </a:solidFill>
              </a:rPr>
              <a:t/>
            </a:r>
            <a:br>
              <a:rPr lang="tr-TR" dirty="0" smtClean="0">
                <a:solidFill>
                  <a:srgbClr val="315157"/>
                </a:solidFill>
              </a:rPr>
            </a:br>
            <a:r>
              <a:rPr lang="tr-TR" sz="6700" b="1" dirty="0" smtClean="0">
                <a:solidFill>
                  <a:srgbClr val="315157"/>
                </a:solidFill>
              </a:rPr>
              <a:t>KARIN AĞRISINA YAKLAŞIM</a:t>
            </a:r>
            <a:r>
              <a:rPr lang="tr-TR" dirty="0">
                <a:solidFill>
                  <a:srgbClr val="315157"/>
                </a:solidFill>
              </a:rPr>
              <a:t/>
            </a:r>
            <a:br>
              <a:rPr lang="tr-TR" dirty="0">
                <a:solidFill>
                  <a:srgbClr val="315157"/>
                </a:solidFill>
              </a:rPr>
            </a:br>
            <a:r>
              <a:rPr lang="tr-TR" b="1" dirty="0">
                <a:solidFill>
                  <a:srgbClr val="315157"/>
                </a:solidFill>
              </a:rPr>
              <a:t> </a:t>
            </a:r>
            <a:r>
              <a:rPr lang="tr-TR" sz="1500" b="1" dirty="0">
                <a:solidFill>
                  <a:srgbClr val="315157"/>
                </a:solidFill>
              </a:rPr>
              <a:t/>
            </a:r>
            <a:br>
              <a:rPr lang="tr-TR" sz="1500" b="1" dirty="0">
                <a:solidFill>
                  <a:srgbClr val="315157"/>
                </a:solidFill>
              </a:rPr>
            </a:br>
            <a:r>
              <a:rPr lang="tr-TR" sz="4900" b="1" dirty="0">
                <a:solidFill>
                  <a:srgbClr val="315157"/>
                </a:solidFill>
              </a:rPr>
              <a:t>KTÜ Aile Hekimliği Anabilim Dalı</a:t>
            </a:r>
            <a:r>
              <a:rPr lang="tr-TR" sz="1500" dirty="0">
                <a:solidFill>
                  <a:srgbClr val="315157"/>
                </a:solidFill>
              </a:rPr>
              <a:t/>
            </a:r>
            <a:br>
              <a:rPr lang="tr-TR" sz="1500" dirty="0">
                <a:solidFill>
                  <a:srgbClr val="315157"/>
                </a:solidFill>
              </a:rPr>
            </a:br>
            <a:r>
              <a:rPr lang="tr-TR" sz="1500" dirty="0">
                <a:solidFill>
                  <a:srgbClr val="315157"/>
                </a:solidFill>
              </a:rPr>
              <a:t/>
            </a:r>
            <a:br>
              <a:rPr lang="tr-TR" sz="1500" dirty="0">
                <a:solidFill>
                  <a:srgbClr val="315157"/>
                </a:solidFill>
              </a:rPr>
            </a:br>
            <a:endParaRPr lang="tr-TR" sz="1500" dirty="0">
              <a:solidFill>
                <a:srgbClr val="315157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585D9C41-8D33-8FC5-BD22-ED5CBA0FC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5246529"/>
            <a:ext cx="8767860" cy="1631790"/>
          </a:xfrm>
        </p:spPr>
        <p:txBody>
          <a:bodyPr>
            <a:noAutofit/>
          </a:bodyPr>
          <a:lstStyle/>
          <a:p>
            <a:r>
              <a:rPr lang="tr-TR" sz="3200" b="1" dirty="0" err="1">
                <a:solidFill>
                  <a:srgbClr val="315157"/>
                </a:solidFill>
              </a:rPr>
              <a:t>İnt</a:t>
            </a:r>
            <a:r>
              <a:rPr lang="tr-TR" sz="3200" b="1" dirty="0">
                <a:solidFill>
                  <a:srgbClr val="315157"/>
                </a:solidFill>
              </a:rPr>
              <a:t>. Dr. Dilruba Bayrak</a:t>
            </a:r>
          </a:p>
          <a:p>
            <a:r>
              <a:rPr lang="tr-TR" sz="3200" b="1" dirty="0">
                <a:solidFill>
                  <a:srgbClr val="315157"/>
                </a:solidFill>
              </a:rPr>
              <a:t>368761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3F692D99-BF54-9DB2-1FBA-2195BEF3B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275"/>
          <a:stretch/>
        </p:blipFill>
        <p:spPr>
          <a:xfrm>
            <a:off x="243840" y="256540"/>
            <a:ext cx="5073748" cy="163179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14AB0E7-0CB9-8525-A4FA-F8781D291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51" y="405773"/>
            <a:ext cx="2313159" cy="1539302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8302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F59E3E0-57D5-C176-CF45-5ED0C1CA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Karın Ağrısının Tanısı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EFFDA4C-03F7-997A-7F86-5E8618196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22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    Karın ağrısı bulunan hastayı değerlendirmenin Hedefi: erken, etkin ve doğru bir tanı koymak.</a:t>
            </a:r>
          </a:p>
          <a:p>
            <a:endParaRPr lang="tr-TR" dirty="0"/>
          </a:p>
          <a:p>
            <a:r>
              <a:rPr lang="tr-TR" dirty="0"/>
              <a:t>Dikkat edilmesi gereken nokta olayın akut olup olmadığı !</a:t>
            </a:r>
          </a:p>
          <a:p>
            <a:r>
              <a:rPr lang="tr-TR" dirty="0"/>
              <a:t>Cerrahiye gereği olan ve olmayan gruplar </a:t>
            </a:r>
            <a:r>
              <a:rPr lang="tr-TR" dirty="0" err="1"/>
              <a:t>karsılaştırılırsa</a:t>
            </a:r>
            <a:r>
              <a:rPr lang="tr-TR" dirty="0"/>
              <a:t> her iki grupta da ateş veya lökositozun bulunduğu görülmekte.</a:t>
            </a:r>
          </a:p>
          <a:p>
            <a:r>
              <a:rPr lang="tr-TR" dirty="0"/>
              <a:t>Cerrahi problemli hastalarda ağrı genellikle bulantıdan önce.</a:t>
            </a:r>
          </a:p>
          <a:p>
            <a:r>
              <a:rPr lang="tr-TR" dirty="0"/>
              <a:t>Ağrının zaman içindeki seyri, muayenede </a:t>
            </a:r>
            <a:r>
              <a:rPr lang="tr-TR" dirty="0" err="1"/>
              <a:t>peritoneal</a:t>
            </a:r>
            <a:r>
              <a:rPr lang="tr-TR" dirty="0"/>
              <a:t> bulgular, </a:t>
            </a:r>
            <a:r>
              <a:rPr lang="tr-TR" dirty="0" smtClean="0"/>
              <a:t>    açıklanamayan </a:t>
            </a:r>
            <a:r>
              <a:rPr lang="tr-TR" dirty="0"/>
              <a:t>hipotansiyon, abdominal distansiyon.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398" y="4470782"/>
            <a:ext cx="2025332" cy="15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4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5AA86F2-1FB5-04DC-92D6-13A3252A8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85"/>
            <a:ext cx="10515600" cy="4866778"/>
          </a:xfrm>
        </p:spPr>
        <p:txBody>
          <a:bodyPr/>
          <a:lstStyle/>
          <a:p>
            <a:r>
              <a:rPr lang="tr-TR" dirty="0"/>
              <a:t>Değerlendirmeye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ciddi hastalıkları  (aort diseksiyonu, mezenterik </a:t>
            </a:r>
            <a:r>
              <a:rPr lang="tr-TR" dirty="0" err="1"/>
              <a:t>iskemi</a:t>
            </a:r>
            <a:r>
              <a:rPr lang="tr-TR" dirty="0"/>
              <a:t>.. 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cerrahi durumları ( apandisit, kolesistit.. )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                 ekarte ederek başlamak çok önemli!!</a:t>
            </a:r>
          </a:p>
          <a:p>
            <a:endParaRPr lang="tr-TR" dirty="0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xmlns="" id="{0B3C084D-9F4E-7E59-E844-BDC4D76626E1}"/>
              </a:ext>
            </a:extLst>
          </p:cNvPr>
          <p:cNvSpPr/>
          <p:nvPr/>
        </p:nvSpPr>
        <p:spPr>
          <a:xfrm>
            <a:off x="423081" y="2415654"/>
            <a:ext cx="1201003" cy="40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xmlns="" id="{E9104DB6-3F4E-B273-F329-77573947BB52}"/>
              </a:ext>
            </a:extLst>
          </p:cNvPr>
          <p:cNvSpPr/>
          <p:nvPr/>
        </p:nvSpPr>
        <p:spPr>
          <a:xfrm>
            <a:off x="423081" y="3429000"/>
            <a:ext cx="1201003" cy="40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599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F9CC877-B8EF-8568-4C51-54418931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Nelere dikkat edelim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9A9A3C0-37CE-68CE-DDE1-08D8F30E5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Ağrı ; </a:t>
            </a:r>
          </a:p>
          <a:p>
            <a:r>
              <a:rPr lang="tr-TR" dirty="0"/>
              <a:t>1) kronolojisi</a:t>
            </a:r>
          </a:p>
          <a:p>
            <a:r>
              <a:rPr lang="tr-TR" dirty="0"/>
              <a:t>2) şiddeti ve karakteri</a:t>
            </a:r>
          </a:p>
          <a:p>
            <a:r>
              <a:rPr lang="tr-TR" dirty="0"/>
              <a:t>3) lokalizasyonu</a:t>
            </a:r>
          </a:p>
          <a:p>
            <a:r>
              <a:rPr lang="tr-TR" dirty="0"/>
              <a:t>4) ağrıyı şiddetlendiren ve hafifleten faktörler</a:t>
            </a:r>
          </a:p>
          <a:p>
            <a:r>
              <a:rPr lang="tr-TR" dirty="0"/>
              <a:t>5) diğer semptomlar ve diğer tıbbi sorunların öyküleri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272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C072F5E-D6C5-6E92-3F29-641CD245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1</a:t>
            </a:r>
            <a:r>
              <a:rPr lang="tr-TR" dirty="0"/>
              <a:t>) Kronoloji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86A53CB-A7A8-D518-75BE-2564DCE90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53" y="1336228"/>
            <a:ext cx="10515600" cy="4351338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Ani başlayan, şiddetli ve iyi lokalize edilebilen bir ağrı </a:t>
            </a:r>
            <a:r>
              <a:rPr lang="tr-TR" dirty="0" smtClean="0"/>
              <a:t>;</a:t>
            </a:r>
            <a:endParaRPr lang="tr-TR" dirty="0"/>
          </a:p>
          <a:p>
            <a:r>
              <a:rPr lang="tr-TR" dirty="0"/>
              <a:t>perfore olmuş bir organ</a:t>
            </a:r>
          </a:p>
          <a:p>
            <a:r>
              <a:rPr lang="tr-TR" dirty="0"/>
              <a:t>mezenterik infarktüs </a:t>
            </a:r>
          </a:p>
          <a:p>
            <a:r>
              <a:rPr lang="tr-TR" dirty="0"/>
              <a:t>rüptüre olmuş bir anevrizma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olabilir.</a:t>
            </a:r>
            <a:endParaRPr lang="tr-TR" dirty="0"/>
          </a:p>
          <a:p>
            <a:r>
              <a:rPr lang="tr-TR" dirty="0"/>
              <a:t>Ağrılarının ne zaman </a:t>
            </a:r>
            <a:r>
              <a:rPr lang="tr-TR" dirty="0" smtClean="0"/>
              <a:t>başladığını </a:t>
            </a:r>
            <a:r>
              <a:rPr lang="tr-TR" dirty="0"/>
              <a:t>tam ve kesin bir </a:t>
            </a:r>
            <a:r>
              <a:rPr lang="tr-TR" dirty="0" smtClean="0"/>
              <a:t>şekilde hatırlayabiliyor mu ?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981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D46DCB7-483E-E075-A6E5-F91D6808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2</a:t>
            </a:r>
            <a:r>
              <a:rPr lang="tr-TR" dirty="0"/>
              <a:t>) Karakter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1314A31-8149-AF25-FE34-D1167371F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027905"/>
            <a:ext cx="10515600" cy="5244105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 err="1" smtClean="0"/>
              <a:t>Gastroenterit</a:t>
            </a:r>
            <a:r>
              <a:rPr lang="tr-TR" dirty="0" smtClean="0"/>
              <a:t> karın ağrısı, </a:t>
            </a:r>
            <a:r>
              <a:rPr lang="tr-TR" dirty="0"/>
              <a:t>kendi kendini sınırlandırıcı </a:t>
            </a:r>
            <a:r>
              <a:rPr lang="tr-TR" dirty="0" smtClean="0"/>
              <a:t>nitelikte;</a:t>
            </a:r>
            <a:endParaRPr lang="tr-TR" dirty="0"/>
          </a:p>
          <a:p>
            <a:endParaRPr lang="tr-TR" dirty="0"/>
          </a:p>
          <a:p>
            <a:r>
              <a:rPr lang="tr-TR" dirty="0"/>
              <a:t>Akut apandisit gibi diğer hastalıklarda ilerleyici </a:t>
            </a:r>
            <a:r>
              <a:rPr lang="tr-TR" dirty="0" smtClean="0"/>
              <a:t>nitelikte.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Gastroözefageal</a:t>
            </a:r>
            <a:r>
              <a:rPr lang="tr-TR" dirty="0"/>
              <a:t> reflü, </a:t>
            </a:r>
            <a:r>
              <a:rPr lang="tr-TR" dirty="0" err="1"/>
              <a:t>peptik</a:t>
            </a:r>
            <a:r>
              <a:rPr lang="tr-TR" dirty="0"/>
              <a:t> </a:t>
            </a:r>
            <a:r>
              <a:rPr lang="tr-TR" dirty="0" smtClean="0"/>
              <a:t>ülser; </a:t>
            </a:r>
            <a:r>
              <a:rPr lang="tr-TR" dirty="0" err="1" smtClean="0"/>
              <a:t>yakıcı,kemirici,ekşime</a:t>
            </a:r>
            <a:r>
              <a:rPr lang="tr-TR" dirty="0" smtClean="0"/>
              <a:t> tarzında</a:t>
            </a:r>
          </a:p>
          <a:p>
            <a:endParaRPr lang="tr-TR" dirty="0"/>
          </a:p>
          <a:p>
            <a:r>
              <a:rPr lang="tr-TR" dirty="0" smtClean="0"/>
              <a:t>Kolik tarzındaki, </a:t>
            </a:r>
            <a:r>
              <a:rPr lang="tr-TR" dirty="0"/>
              <a:t>artan-azalan tipte </a:t>
            </a:r>
            <a:r>
              <a:rPr lang="tr-TR" dirty="0" smtClean="0"/>
              <a:t>ağrı ;</a:t>
            </a:r>
            <a:r>
              <a:rPr lang="tr-TR" dirty="0" err="1" smtClean="0"/>
              <a:t>Gastrointestinal</a:t>
            </a:r>
            <a:r>
              <a:rPr lang="tr-TR" dirty="0" smtClean="0"/>
              <a:t> </a:t>
            </a:r>
            <a:r>
              <a:rPr lang="tr-TR" dirty="0"/>
              <a:t>sistem, üriner sistem, safra kesesi ve yolları, </a:t>
            </a:r>
            <a:r>
              <a:rPr lang="tr-TR" dirty="0" err="1"/>
              <a:t>salpinks</a:t>
            </a:r>
            <a:r>
              <a:rPr lang="tr-TR" dirty="0"/>
              <a:t> gibi içi boş </a:t>
            </a:r>
            <a:r>
              <a:rPr lang="tr-TR" dirty="0" smtClean="0"/>
              <a:t>organlar.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91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42467" y="699976"/>
            <a:ext cx="4494727" cy="1325563"/>
          </a:xfrm>
        </p:spPr>
        <p:txBody>
          <a:bodyPr/>
          <a:lstStyle/>
          <a:p>
            <a:r>
              <a:rPr lang="tr-TR" b="1" dirty="0" smtClean="0"/>
              <a:t>3- LOKALİZASYON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0" y="0"/>
            <a:ext cx="5383369" cy="7615011"/>
          </a:xfrm>
        </p:spPr>
      </p:pic>
    </p:spTree>
    <p:extLst>
      <p:ext uri="{BB962C8B-B14F-4D97-AF65-F5344CB8AC3E}">
        <p14:creationId xmlns:p14="http://schemas.microsoft.com/office/powerpoint/2010/main" val="374381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24104" y="403076"/>
            <a:ext cx="4467896" cy="1325563"/>
          </a:xfrm>
        </p:spPr>
        <p:txBody>
          <a:bodyPr/>
          <a:lstStyle/>
          <a:p>
            <a:r>
              <a:rPr lang="tr-TR" b="1" dirty="0"/>
              <a:t>3- LOKALİZASYON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-206061"/>
            <a:ext cx="7521262" cy="8480039"/>
          </a:xfrm>
        </p:spPr>
      </p:pic>
    </p:spTree>
    <p:extLst>
      <p:ext uri="{BB962C8B-B14F-4D97-AF65-F5344CB8AC3E}">
        <p14:creationId xmlns:p14="http://schemas.microsoft.com/office/powerpoint/2010/main" val="322091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FC1AA3E-326B-4B92-0FE7-CE467435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063"/>
            <a:ext cx="10515600" cy="148462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4</a:t>
            </a:r>
            <a:r>
              <a:rPr lang="tr-TR" dirty="0"/>
              <a:t>) Ağrıyı </a:t>
            </a:r>
            <a:r>
              <a:rPr lang="tr-TR" dirty="0" smtClean="0"/>
              <a:t>Şiddetlendiren </a:t>
            </a:r>
            <a:r>
              <a:rPr lang="tr-TR" dirty="0"/>
              <a:t>Hafifleten Faktörler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8C8E21C-2E52-1678-C1A1-94C4E84B8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Hareket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dirty="0" smtClean="0"/>
              <a:t>Peritonit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  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/>
              <a:t>kolik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Yemek </a:t>
            </a:r>
          </a:p>
          <a:p>
            <a:r>
              <a:rPr lang="tr-TR" dirty="0" err="1"/>
              <a:t>Biliyer</a:t>
            </a:r>
            <a:r>
              <a:rPr lang="tr-TR" dirty="0"/>
              <a:t> kolik</a:t>
            </a:r>
          </a:p>
          <a:p>
            <a:r>
              <a:rPr lang="tr-TR" dirty="0"/>
              <a:t>Duodenal ülser</a:t>
            </a:r>
          </a:p>
          <a:p>
            <a:r>
              <a:rPr lang="tr-TR" dirty="0"/>
              <a:t>Gastrik ülser</a:t>
            </a:r>
          </a:p>
          <a:p>
            <a:r>
              <a:rPr lang="tr-TR" dirty="0"/>
              <a:t>Kronik mezenterik </a:t>
            </a:r>
            <a:r>
              <a:rPr lang="tr-TR" dirty="0" err="1"/>
              <a:t>iskemi</a:t>
            </a:r>
            <a:endParaRPr lang="tr-TR" dirty="0"/>
          </a:p>
          <a:p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2382592" y="2331076"/>
            <a:ext cx="1390918" cy="103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2382592" y="3825025"/>
            <a:ext cx="1390918" cy="206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04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D115C73-650C-AF5F-E441-8C4CBF02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5</a:t>
            </a:r>
            <a:r>
              <a:rPr lang="tr-TR" dirty="0"/>
              <a:t>) Diğer Semptomlar ve Diğer Tıbbi Sorunlar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1714FA6-9D35-B0D3-BDAB-8D4704929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90" y="1246076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/>
          </a:p>
          <a:p>
            <a:r>
              <a:rPr lang="tr-TR" dirty="0" err="1"/>
              <a:t>Parsiyel</a:t>
            </a:r>
            <a:r>
              <a:rPr lang="tr-TR" dirty="0"/>
              <a:t> ince barsak obstrüksiyonları</a:t>
            </a:r>
          </a:p>
          <a:p>
            <a:r>
              <a:rPr lang="tr-TR" dirty="0" err="1"/>
              <a:t>Renal</a:t>
            </a:r>
            <a:r>
              <a:rPr lang="tr-TR" dirty="0"/>
              <a:t> taşlar </a:t>
            </a:r>
          </a:p>
          <a:p>
            <a:r>
              <a:rPr lang="tr-TR" dirty="0" err="1"/>
              <a:t>Pelvik</a:t>
            </a:r>
            <a:r>
              <a:rPr lang="tr-TR" dirty="0"/>
              <a:t> </a:t>
            </a:r>
            <a:r>
              <a:rPr lang="tr-TR" dirty="0" err="1"/>
              <a:t>inflamatuvar</a:t>
            </a:r>
            <a:r>
              <a:rPr lang="tr-TR" dirty="0"/>
              <a:t> hastalıklar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tekrarlama </a:t>
            </a:r>
            <a:r>
              <a:rPr lang="tr-TR" dirty="0"/>
              <a:t>olasılığı </a:t>
            </a:r>
            <a:r>
              <a:rPr lang="tr-TR" dirty="0" smtClean="0"/>
              <a:t>yüksek!!</a:t>
            </a: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 err="1"/>
              <a:t>Skleroderma</a:t>
            </a:r>
            <a:r>
              <a:rPr lang="tr-TR" dirty="0"/>
              <a:t>, </a:t>
            </a:r>
            <a:r>
              <a:rPr lang="tr-TR" dirty="0" err="1"/>
              <a:t>lupus</a:t>
            </a:r>
            <a:r>
              <a:rPr lang="tr-TR" dirty="0"/>
              <a:t>, </a:t>
            </a:r>
            <a:r>
              <a:rPr lang="tr-TR" dirty="0" err="1"/>
              <a:t>nefrotik</a:t>
            </a:r>
            <a:r>
              <a:rPr lang="tr-TR" dirty="0"/>
              <a:t> sendrom, porfiriler ve orak hücreli anemi gibi bazı sistemik hastalıklar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Başka bir hastalığın tedavisi için alınan bir ilacın yan etkisi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4910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0623" y="159063"/>
            <a:ext cx="10515600" cy="1325563"/>
          </a:xfrm>
        </p:spPr>
        <p:txBody>
          <a:bodyPr/>
          <a:lstStyle/>
          <a:p>
            <a:r>
              <a:rPr lang="tr-TR" dirty="0"/>
              <a:t>5) Diğer Semptomlar ve Diğer Tıbbi Sorunlar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48118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sz="2400" dirty="0"/>
              <a:t>Miktarı fazla sulu </a:t>
            </a:r>
            <a:r>
              <a:rPr lang="tr-TR" sz="2400" dirty="0" err="1"/>
              <a:t>diyare</a:t>
            </a:r>
            <a:r>
              <a:rPr lang="tr-TR" sz="2400" dirty="0"/>
              <a:t> </a:t>
            </a:r>
          </a:p>
          <a:p>
            <a:pPr lvl="1"/>
            <a:r>
              <a:rPr lang="tr-TR" dirty="0" err="1"/>
              <a:t>gastroenterit</a:t>
            </a:r>
            <a:r>
              <a:rPr lang="tr-TR" dirty="0"/>
              <a:t> </a:t>
            </a:r>
          </a:p>
          <a:p>
            <a:pPr lvl="1"/>
            <a:endParaRPr lang="tr-TR" dirty="0"/>
          </a:p>
          <a:p>
            <a:pPr>
              <a:buNone/>
            </a:pPr>
            <a:r>
              <a:rPr lang="tr-TR" sz="2400" dirty="0"/>
              <a:t>Kanlı </a:t>
            </a:r>
            <a:r>
              <a:rPr lang="tr-TR" sz="2400" dirty="0" err="1"/>
              <a:t>diyare</a:t>
            </a:r>
            <a:r>
              <a:rPr lang="tr-TR" sz="2400" dirty="0"/>
              <a:t> </a:t>
            </a:r>
          </a:p>
          <a:p>
            <a:pPr lvl="1"/>
            <a:r>
              <a:rPr lang="tr-TR" dirty="0" err="1"/>
              <a:t>enfeksiyöz</a:t>
            </a:r>
            <a:r>
              <a:rPr lang="tr-TR" dirty="0"/>
              <a:t> </a:t>
            </a:r>
            <a:r>
              <a:rPr lang="tr-TR" dirty="0" err="1"/>
              <a:t>enterokolit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inflamatuvar</a:t>
            </a:r>
            <a:r>
              <a:rPr lang="tr-TR" dirty="0"/>
              <a:t> bağırsak hastalık</a:t>
            </a:r>
          </a:p>
          <a:p>
            <a:pPr lvl="1"/>
            <a:endParaRPr lang="tr-TR" dirty="0"/>
          </a:p>
          <a:p>
            <a:pPr>
              <a:buNone/>
            </a:pPr>
            <a:r>
              <a:rPr lang="tr-TR" sz="2400" dirty="0"/>
              <a:t>Kuş üzümü jeli dışkı</a:t>
            </a:r>
          </a:p>
          <a:p>
            <a:pPr lvl="1"/>
            <a:r>
              <a:rPr lang="tr-TR" dirty="0" err="1"/>
              <a:t>intussepsiyon</a:t>
            </a:r>
            <a:endParaRPr lang="tr-TR" dirty="0"/>
          </a:p>
          <a:p>
            <a:pPr>
              <a:buNone/>
            </a:pPr>
            <a:endParaRPr lang="tr-TR" sz="2600" dirty="0"/>
          </a:p>
          <a:p>
            <a:pPr>
              <a:buNone/>
            </a:pPr>
            <a:r>
              <a:rPr lang="tr-TR" sz="2400" dirty="0"/>
              <a:t>P</a:t>
            </a:r>
            <a:r>
              <a:rPr lang="sv-SE" sz="2400" dirty="0"/>
              <a:t>elvik inflamatuar hastalık (PID)</a:t>
            </a:r>
            <a:r>
              <a:rPr lang="tr-TR" sz="2400" dirty="0"/>
              <a:t> öyküsü</a:t>
            </a:r>
          </a:p>
          <a:p>
            <a:pPr>
              <a:buNone/>
            </a:pPr>
            <a:r>
              <a:rPr lang="sv-SE" sz="2400" dirty="0"/>
              <a:t>intrauterin</a:t>
            </a:r>
            <a:r>
              <a:rPr lang="tr-TR" sz="2400" dirty="0"/>
              <a:t> alet kullanımı			          </a:t>
            </a:r>
            <a:r>
              <a:rPr lang="tr-TR" sz="2400" dirty="0" err="1"/>
              <a:t>ektopik</a:t>
            </a:r>
            <a:r>
              <a:rPr lang="tr-TR" sz="2400" dirty="0"/>
              <a:t> gebelik</a:t>
            </a:r>
          </a:p>
          <a:p>
            <a:pPr>
              <a:buNone/>
            </a:pPr>
            <a:r>
              <a:rPr lang="tr-TR" sz="2400" dirty="0" err="1"/>
              <a:t>tubal</a:t>
            </a:r>
            <a:r>
              <a:rPr lang="tr-TR" sz="2400" dirty="0"/>
              <a:t> </a:t>
            </a:r>
            <a:r>
              <a:rPr lang="tr-TR" sz="2400" dirty="0" err="1"/>
              <a:t>ligasyon</a:t>
            </a:r>
            <a:r>
              <a:rPr lang="tr-TR" sz="2400" dirty="0"/>
              <a:t> öyküsü </a:t>
            </a:r>
          </a:p>
          <a:p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5550794" y="5396248"/>
            <a:ext cx="978795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7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D57DF24-B75F-09DC-B01E-BC0389E5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SUNU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2523CF2-3573-96C4-619A-3B495BD9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745"/>
            <a:ext cx="10515600" cy="4853130"/>
          </a:xfrm>
        </p:spPr>
        <p:txBody>
          <a:bodyPr>
            <a:normAutofit/>
          </a:bodyPr>
          <a:lstStyle/>
          <a:p>
            <a:r>
              <a:rPr lang="tr-TR" dirty="0"/>
              <a:t>Karın Ağrısının Tanımı</a:t>
            </a:r>
          </a:p>
          <a:p>
            <a:r>
              <a:rPr lang="tr-TR" dirty="0"/>
              <a:t>Karın Ağrısının Sınıflandırması </a:t>
            </a:r>
          </a:p>
          <a:p>
            <a:r>
              <a:rPr lang="tr-TR" dirty="0"/>
              <a:t>Karın Ağrısının Etyolojisi</a:t>
            </a:r>
          </a:p>
          <a:p>
            <a:r>
              <a:rPr lang="tr-TR" dirty="0"/>
              <a:t>Karın Ağrısının Tanısı</a:t>
            </a:r>
          </a:p>
          <a:p>
            <a:r>
              <a:rPr lang="tr-TR" dirty="0"/>
              <a:t>Sık Görülen Akut Karın Ağrıları </a:t>
            </a:r>
          </a:p>
          <a:p>
            <a:r>
              <a:rPr lang="tr-TR" dirty="0" smtClean="0"/>
              <a:t>Vaka </a:t>
            </a:r>
            <a:r>
              <a:rPr lang="tr-TR" dirty="0"/>
              <a:t>Takdimi</a:t>
            </a:r>
          </a:p>
          <a:p>
            <a:r>
              <a:rPr lang="tr-TR" dirty="0"/>
              <a:t>Vaka çözümlenmesi</a:t>
            </a:r>
          </a:p>
          <a:p>
            <a:r>
              <a:rPr lang="tr-TR" dirty="0"/>
              <a:t>Kaynakça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896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35CA3A2-7F2D-7AC5-BED5-9D436A9A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5</a:t>
            </a:r>
            <a:r>
              <a:rPr lang="tr-TR" dirty="0"/>
              <a:t>) Diğer Semptomlar ve Diğer Tıbbi Sorunlar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166CB8E-901A-9D17-AB86-F117E516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11" y="1336228"/>
            <a:ext cx="10515600" cy="5206240"/>
          </a:xfrm>
        </p:spPr>
        <p:txBody>
          <a:bodyPr>
            <a:normAutofit/>
          </a:bodyPr>
          <a:lstStyle/>
          <a:p>
            <a:endParaRPr lang="tr-TR" dirty="0"/>
          </a:p>
          <a:p>
            <a:pPr>
              <a:buNone/>
            </a:pPr>
            <a:r>
              <a:rPr lang="tr-TR" dirty="0"/>
              <a:t>Karın cerrahisi öyküsü </a:t>
            </a:r>
          </a:p>
          <a:p>
            <a:pPr lvl="1"/>
            <a:r>
              <a:rPr lang="tr-TR" sz="2800" dirty="0"/>
              <a:t>adezyona ,</a:t>
            </a:r>
            <a:r>
              <a:rPr lang="tr-TR" sz="2800" dirty="0" err="1"/>
              <a:t>strangülasyona</a:t>
            </a:r>
            <a:r>
              <a:rPr lang="tr-TR" sz="2800" dirty="0"/>
              <a:t> veya </a:t>
            </a:r>
            <a:r>
              <a:rPr lang="tr-TR" sz="2800" dirty="0" err="1"/>
              <a:t>herniye</a:t>
            </a:r>
            <a:r>
              <a:rPr lang="tr-TR" sz="2800" dirty="0"/>
              <a:t> ikincil olarak gelişen bağırsak </a:t>
            </a:r>
            <a:r>
              <a:rPr lang="tr-TR" sz="2800" dirty="0" smtClean="0"/>
              <a:t>obstrüksiyonu</a:t>
            </a:r>
          </a:p>
          <a:p>
            <a:pPr lvl="1"/>
            <a:endParaRPr lang="tr-TR" sz="2800" dirty="0"/>
          </a:p>
          <a:p>
            <a:pPr>
              <a:buNone/>
            </a:pPr>
            <a:r>
              <a:rPr lang="tr-TR" dirty="0" err="1" smtClean="0"/>
              <a:t>Kardiyovasküler</a:t>
            </a:r>
            <a:r>
              <a:rPr lang="tr-TR" dirty="0" smtClean="0"/>
              <a:t> </a:t>
            </a:r>
            <a:r>
              <a:rPr lang="tr-TR" dirty="0"/>
              <a:t>hastalık</a:t>
            </a:r>
          </a:p>
          <a:p>
            <a:pPr lvl="1"/>
            <a:r>
              <a:rPr lang="tr-TR" sz="2800" dirty="0"/>
              <a:t>bağırsak </a:t>
            </a:r>
            <a:r>
              <a:rPr lang="tr-TR" sz="2800" dirty="0" err="1" smtClean="0"/>
              <a:t>infarktı</a:t>
            </a:r>
            <a:endParaRPr lang="tr-TR" sz="2800" dirty="0" smtClean="0"/>
          </a:p>
          <a:p>
            <a:pPr lvl="1"/>
            <a:endParaRPr lang="tr-TR" sz="2800" dirty="0"/>
          </a:p>
          <a:p>
            <a:pPr>
              <a:buNone/>
            </a:pPr>
            <a:r>
              <a:rPr lang="tr-TR" dirty="0" err="1" smtClean="0"/>
              <a:t>Tütün,alkol</a:t>
            </a:r>
            <a:r>
              <a:rPr lang="tr-TR" dirty="0" smtClean="0"/>
              <a:t> </a:t>
            </a:r>
            <a:r>
              <a:rPr lang="tr-TR" dirty="0"/>
              <a:t>veya </a:t>
            </a:r>
            <a:r>
              <a:rPr lang="tr-TR" dirty="0" err="1"/>
              <a:t>nsaii</a:t>
            </a:r>
            <a:r>
              <a:rPr lang="tr-TR" dirty="0"/>
              <a:t> kullanımı</a:t>
            </a:r>
          </a:p>
          <a:p>
            <a:pPr lvl="1"/>
            <a:r>
              <a:rPr lang="tr-TR" sz="2800" dirty="0" err="1"/>
              <a:t>gastroözefageal</a:t>
            </a:r>
            <a:r>
              <a:rPr lang="tr-TR" sz="2800" dirty="0"/>
              <a:t> </a:t>
            </a:r>
            <a:r>
              <a:rPr lang="tr-TR" sz="2800" dirty="0" err="1"/>
              <a:t>reflü</a:t>
            </a:r>
            <a:r>
              <a:rPr lang="tr-TR" sz="2800" dirty="0"/>
              <a:t> ve </a:t>
            </a:r>
            <a:r>
              <a:rPr lang="tr-TR" sz="2800" dirty="0" err="1"/>
              <a:t>peptik</a:t>
            </a:r>
            <a:r>
              <a:rPr lang="tr-TR" sz="2800" dirty="0"/>
              <a:t> ülser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8495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E4BFBED-55BB-9204-9668-F4CED689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97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sz="4900" b="1" dirty="0" smtClean="0"/>
              <a:t>FİZİK MUAYENE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3FD534A-B448-A699-AA33-3A0C95B61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1- İnspeksiyon</a:t>
            </a:r>
          </a:p>
          <a:p>
            <a:r>
              <a:rPr lang="tr-TR" dirty="0"/>
              <a:t>2- </a:t>
            </a:r>
            <a:r>
              <a:rPr lang="tr-TR" dirty="0" err="1"/>
              <a:t>Oskültasyon</a:t>
            </a:r>
            <a:endParaRPr lang="tr-TR" dirty="0"/>
          </a:p>
          <a:p>
            <a:r>
              <a:rPr lang="tr-TR" dirty="0"/>
              <a:t>3- Palpasyon </a:t>
            </a:r>
          </a:p>
          <a:p>
            <a:r>
              <a:rPr lang="tr-TR" dirty="0"/>
              <a:t>4- Perküsyon </a:t>
            </a:r>
            <a:r>
              <a:rPr lang="tr-TR" dirty="0" smtClean="0"/>
              <a:t>               </a:t>
            </a:r>
            <a:endParaRPr lang="tr-TR" dirty="0"/>
          </a:p>
          <a:p>
            <a:r>
              <a:rPr lang="tr-TR" dirty="0"/>
              <a:t>5- Rektal Tuşe </a:t>
            </a:r>
          </a:p>
          <a:p>
            <a:endParaRPr lang="tr-TR" dirty="0"/>
          </a:p>
        </p:txBody>
      </p:sp>
      <p:sp>
        <p:nvSpPr>
          <p:cNvPr id="4" name="AutoShape 2" descr="Fizik Muayene Bulgu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350" y="1473713"/>
            <a:ext cx="5486655" cy="307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12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4C394E4-130C-5A44-6254-79929260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TANI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73BD1B1-E905-273C-8F51-676142C64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Anamnez</a:t>
            </a:r>
            <a:r>
              <a:rPr lang="tr-TR" dirty="0"/>
              <a:t> ve fizik muayene sırasında ortaya çıkan klinik kuşkuları </a:t>
            </a:r>
            <a:r>
              <a:rPr lang="tr-TR" dirty="0" smtClean="0"/>
              <a:t>yansıtmalı.</a:t>
            </a:r>
          </a:p>
          <a:p>
            <a:r>
              <a:rPr lang="tr-TR" dirty="0" smtClean="0"/>
              <a:t>gereksiz </a:t>
            </a:r>
            <a:r>
              <a:rPr lang="tr-TR" dirty="0"/>
              <a:t>testler</a:t>
            </a:r>
          </a:p>
          <a:p>
            <a:r>
              <a:rPr lang="tr-TR" dirty="0"/>
              <a:t>maliyeti yüksek</a:t>
            </a:r>
          </a:p>
          <a:p>
            <a:pPr marL="0" indent="0">
              <a:buNone/>
            </a:pPr>
            <a:r>
              <a:rPr lang="tr-TR" dirty="0"/>
              <a:t>klinik tanının üzerini </a:t>
            </a:r>
            <a:r>
              <a:rPr lang="tr-TR" dirty="0" smtClean="0"/>
              <a:t>örtebilmekte !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7601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F427E83-DD80-8EB0-A65F-A7AFE999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460"/>
            <a:ext cx="10515600" cy="1325563"/>
          </a:xfrm>
        </p:spPr>
        <p:txBody>
          <a:bodyPr/>
          <a:lstStyle/>
          <a:p>
            <a:r>
              <a:rPr lang="tr-TR" b="1" dirty="0"/>
              <a:t>TANI TESTLERİ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407987C-12CB-4498-7C4E-2598BA3E5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Hastaların </a:t>
            </a:r>
            <a:r>
              <a:rPr lang="tr-TR" dirty="0" smtClean="0"/>
              <a:t>çoğunda;</a:t>
            </a:r>
            <a:endParaRPr lang="tr-TR" dirty="0"/>
          </a:p>
          <a:p>
            <a:r>
              <a:rPr lang="tr-TR" dirty="0"/>
              <a:t>Tam kan sayımı </a:t>
            </a:r>
          </a:p>
          <a:p>
            <a:r>
              <a:rPr lang="tr-TR" dirty="0"/>
              <a:t>Elektrolitler</a:t>
            </a:r>
          </a:p>
          <a:p>
            <a:r>
              <a:rPr lang="tr-TR" dirty="0"/>
              <a:t>BUN/</a:t>
            </a:r>
            <a:r>
              <a:rPr lang="tr-TR" dirty="0" err="1"/>
              <a:t>kreatinin</a:t>
            </a:r>
            <a:r>
              <a:rPr lang="tr-TR" dirty="0"/>
              <a:t> </a:t>
            </a:r>
          </a:p>
          <a:p>
            <a:r>
              <a:rPr lang="tr-TR" dirty="0"/>
              <a:t>Kan şekeri </a:t>
            </a:r>
          </a:p>
          <a:p>
            <a:endParaRPr lang="tr-TR" dirty="0"/>
          </a:p>
          <a:p>
            <a:r>
              <a:rPr lang="tr-TR" dirty="0"/>
              <a:t>Doğurgan çağdaki tüm kadınlara </a:t>
            </a:r>
            <a:r>
              <a:rPr lang="tr-TR" dirty="0" smtClean="0"/>
              <a:t>tüp </a:t>
            </a:r>
            <a:r>
              <a:rPr lang="tr-TR" dirty="0" err="1"/>
              <a:t>ligasyonu</a:t>
            </a:r>
            <a:r>
              <a:rPr lang="tr-TR" dirty="0"/>
              <a:t> olup olmadığına bakılmaksızın gebelik testi yapılmalı</a:t>
            </a:r>
          </a:p>
          <a:p>
            <a:endParaRPr lang="tr-TR" dirty="0"/>
          </a:p>
          <a:p>
            <a:r>
              <a:rPr lang="tr-TR" dirty="0"/>
              <a:t>50 yaş üstü bireylerde serum demir testleri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9701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4CF144A-9145-4292-C35C-8D3EA1FF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53" y="627889"/>
            <a:ext cx="10515600" cy="5785789"/>
          </a:xfrm>
        </p:spPr>
        <p:txBody>
          <a:bodyPr>
            <a:normAutofit/>
          </a:bodyPr>
          <a:lstStyle/>
          <a:p>
            <a:r>
              <a:rPr lang="tr-TR" dirty="0" err="1" smtClean="0"/>
              <a:t>Arteryel</a:t>
            </a:r>
            <a:r>
              <a:rPr lang="tr-TR" dirty="0" smtClean="0"/>
              <a:t> kan gazları</a:t>
            </a:r>
          </a:p>
          <a:p>
            <a:endParaRPr lang="tr-TR" dirty="0" smtClean="0"/>
          </a:p>
          <a:p>
            <a:r>
              <a:rPr lang="tr-TR" dirty="0"/>
              <a:t>ADBG diyafram altında serbest hava görülmesi </a:t>
            </a:r>
            <a:r>
              <a:rPr lang="tr-TR" dirty="0" smtClean="0"/>
              <a:t>;</a:t>
            </a:r>
            <a:r>
              <a:rPr lang="tr-TR" dirty="0" err="1" smtClean="0"/>
              <a:t>perforasyon</a:t>
            </a:r>
            <a:endParaRPr lang="tr-TR" dirty="0"/>
          </a:p>
          <a:p>
            <a:endParaRPr lang="tr-TR" dirty="0" smtClean="0"/>
          </a:p>
          <a:p>
            <a:r>
              <a:rPr lang="tr-TR" dirty="0"/>
              <a:t>Anjiyografi </a:t>
            </a:r>
            <a:r>
              <a:rPr lang="tr-TR" dirty="0" err="1" smtClean="0"/>
              <a:t>Anjiyografi</a:t>
            </a:r>
            <a:r>
              <a:rPr lang="tr-TR" dirty="0" smtClean="0"/>
              <a:t>; </a:t>
            </a:r>
            <a:r>
              <a:rPr lang="tr-TR" dirty="0" err="1" smtClean="0"/>
              <a:t>İntestinal</a:t>
            </a:r>
            <a:r>
              <a:rPr lang="tr-TR" dirty="0" smtClean="0"/>
              <a:t> </a:t>
            </a:r>
            <a:r>
              <a:rPr lang="tr-TR" dirty="0" err="1"/>
              <a:t>iskemi</a:t>
            </a:r>
            <a:r>
              <a:rPr lang="tr-TR" dirty="0"/>
              <a:t> veya </a:t>
            </a:r>
            <a:r>
              <a:rPr lang="tr-TR" dirty="0" err="1"/>
              <a:t>intraabdominal</a:t>
            </a:r>
            <a:r>
              <a:rPr lang="tr-TR" dirty="0"/>
              <a:t> </a:t>
            </a:r>
            <a:r>
              <a:rPr lang="tr-TR" dirty="0" smtClean="0"/>
              <a:t>kanama</a:t>
            </a:r>
          </a:p>
          <a:p>
            <a:endParaRPr lang="tr-TR" dirty="0"/>
          </a:p>
          <a:p>
            <a:r>
              <a:rPr lang="tr-TR" dirty="0" smtClean="0"/>
              <a:t>PA </a:t>
            </a:r>
            <a:r>
              <a:rPr lang="tr-TR" dirty="0"/>
              <a:t>Akciğer </a:t>
            </a:r>
            <a:r>
              <a:rPr lang="tr-TR" dirty="0" err="1" smtClean="0"/>
              <a:t>Grafi</a:t>
            </a:r>
            <a:r>
              <a:rPr lang="tr-TR" dirty="0" smtClean="0"/>
              <a:t>; alt </a:t>
            </a:r>
            <a:r>
              <a:rPr lang="tr-TR" dirty="0"/>
              <a:t>lob </a:t>
            </a:r>
            <a:r>
              <a:rPr lang="tr-TR" dirty="0" err="1"/>
              <a:t>pnömonileri</a:t>
            </a:r>
            <a:r>
              <a:rPr lang="tr-TR" dirty="0"/>
              <a:t> </a:t>
            </a:r>
            <a:r>
              <a:rPr lang="tr-TR" dirty="0" err="1" smtClean="0"/>
              <a:t>pnömoperitonu</a:t>
            </a:r>
            <a:r>
              <a:rPr lang="tr-TR" dirty="0" smtClean="0"/>
              <a:t> </a:t>
            </a:r>
            <a:r>
              <a:rPr lang="tr-TR" dirty="0"/>
              <a:t>ekarte etmek </a:t>
            </a:r>
            <a:r>
              <a:rPr lang="tr-TR" dirty="0" smtClean="0"/>
              <a:t>için</a:t>
            </a:r>
          </a:p>
          <a:p>
            <a:endParaRPr lang="tr-TR" dirty="0"/>
          </a:p>
          <a:p>
            <a:r>
              <a:rPr lang="tr-TR" dirty="0" err="1" smtClean="0"/>
              <a:t>Endovajinal</a:t>
            </a:r>
            <a:r>
              <a:rPr lang="tr-TR" dirty="0" smtClean="0"/>
              <a:t> </a:t>
            </a:r>
            <a:r>
              <a:rPr lang="tr-TR" dirty="0" err="1" smtClean="0"/>
              <a:t>usg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0173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5BF4EEA-B9CE-461E-3AEC-D56ED217B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2741"/>
            <a:ext cx="10515600" cy="4351338"/>
          </a:xfrm>
        </p:spPr>
        <p:txBody>
          <a:bodyPr/>
          <a:lstStyle/>
          <a:p>
            <a:r>
              <a:rPr lang="tr-TR" dirty="0"/>
              <a:t>Manyetik rezonans </a:t>
            </a:r>
            <a:r>
              <a:rPr lang="tr-TR" dirty="0" err="1"/>
              <a:t>anjiografisi</a:t>
            </a:r>
            <a:r>
              <a:rPr lang="tr-TR" dirty="0"/>
              <a:t> </a:t>
            </a:r>
            <a:r>
              <a:rPr lang="tr-TR" dirty="0" smtClean="0"/>
              <a:t>;özellikle </a:t>
            </a:r>
            <a:r>
              <a:rPr lang="tr-TR" dirty="0" err="1"/>
              <a:t>viseral</a:t>
            </a:r>
            <a:r>
              <a:rPr lang="tr-TR" dirty="0"/>
              <a:t> damar yapılarının değerlendirilmesinde son derece </a:t>
            </a:r>
            <a:r>
              <a:rPr lang="tr-TR" dirty="0" smtClean="0"/>
              <a:t>faydalı</a:t>
            </a:r>
          </a:p>
          <a:p>
            <a:endParaRPr lang="tr-TR" dirty="0"/>
          </a:p>
          <a:p>
            <a:r>
              <a:rPr lang="tr-TR" dirty="0"/>
              <a:t>Bilgisayarlı </a:t>
            </a:r>
            <a:r>
              <a:rPr lang="tr-TR" dirty="0" smtClean="0"/>
              <a:t>Tomografi; </a:t>
            </a:r>
            <a:r>
              <a:rPr lang="tr-TR" dirty="0" err="1" smtClean="0"/>
              <a:t>inflamatuvar</a:t>
            </a:r>
            <a:r>
              <a:rPr lang="tr-TR" dirty="0" smtClean="0"/>
              <a:t> lezyonlar (apandisit</a:t>
            </a:r>
            <a:r>
              <a:rPr lang="tr-TR" dirty="0"/>
              <a:t>, </a:t>
            </a:r>
            <a:r>
              <a:rPr lang="tr-TR" dirty="0" err="1"/>
              <a:t>divertikülit</a:t>
            </a:r>
            <a:r>
              <a:rPr lang="tr-TR" dirty="0"/>
              <a:t>, </a:t>
            </a:r>
            <a:r>
              <a:rPr lang="tr-TR" dirty="0" err="1"/>
              <a:t>pankreatit</a:t>
            </a:r>
            <a:r>
              <a:rPr lang="tr-TR" dirty="0"/>
              <a:t>, </a:t>
            </a:r>
            <a:r>
              <a:rPr lang="tr-TR" dirty="0" err="1" smtClean="0"/>
              <a:t>abseler</a:t>
            </a:r>
            <a:r>
              <a:rPr lang="tr-TR" dirty="0" smtClean="0"/>
              <a:t>)</a:t>
            </a:r>
          </a:p>
          <a:p>
            <a:endParaRPr lang="tr-TR" sz="2400" dirty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Endoskopi; </a:t>
            </a: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mide, </a:t>
            </a:r>
            <a:r>
              <a:rPr lang="tr-TR" dirty="0" err="1">
                <a:solidFill>
                  <a:prstClr val="black"/>
                </a:solidFill>
                <a:latin typeface="Calibri" pitchFamily="34" charset="0"/>
              </a:rPr>
              <a:t>duodenum</a:t>
            </a: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 ve kolon mukozasının </a:t>
            </a:r>
            <a:r>
              <a:rPr lang="tr-TR" dirty="0" err="1">
                <a:solidFill>
                  <a:prstClr val="black"/>
                </a:solidFill>
                <a:latin typeface="Calibri" pitchFamily="34" charset="0"/>
              </a:rPr>
              <a:t>ülserasyon</a:t>
            </a: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tr-TR" dirty="0" err="1">
                <a:solidFill>
                  <a:prstClr val="black"/>
                </a:solidFill>
                <a:latin typeface="Calibri" pitchFamily="34" charset="0"/>
              </a:rPr>
              <a:t>neoplazi</a:t>
            </a: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tr-TR" dirty="0" err="1">
                <a:solidFill>
                  <a:prstClr val="black"/>
                </a:solidFill>
                <a:latin typeface="Calibri" pitchFamily="34" charset="0"/>
              </a:rPr>
              <a:t>iskemi</a:t>
            </a: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 ve </a:t>
            </a:r>
            <a:r>
              <a:rPr lang="tr-TR" dirty="0" err="1">
                <a:solidFill>
                  <a:prstClr val="black"/>
                </a:solidFill>
                <a:latin typeface="Calibri" pitchFamily="34" charset="0"/>
              </a:rPr>
              <a:t>inflamasyon</a:t>
            </a: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 yönünden değerlendirilmesinde altın standart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9691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C83202B-25F6-F956-C191-D22ADE77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4900" dirty="0" smtClean="0"/>
              <a:t>SIK GÖRÜLEN AKUT KARIN AĞRILARI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7D02549-AF13-08F4-9935-B81B141C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AKUT APANDİSİT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dirty="0" smtClean="0">
                <a:solidFill>
                  <a:prstClr val="black"/>
                </a:solidFill>
                <a:latin typeface="Calibri" pitchFamily="34" charset="0"/>
              </a:rPr>
              <a:t>Her </a:t>
            </a: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yaşta görülebilmekte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</a:rPr>
              <a:t>  en 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sık büyük çocuklarda ve genç yetişkinlerde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Lümen obstrüksiyonu, </a:t>
            </a:r>
            <a:r>
              <a:rPr lang="tr-TR" dirty="0" err="1">
                <a:solidFill>
                  <a:prstClr val="black"/>
                </a:solidFill>
                <a:latin typeface="Calibri" pitchFamily="34" charset="0"/>
              </a:rPr>
              <a:t>viral</a:t>
            </a: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 enfeksiyonlarla sıkça ilişkili olan </a:t>
            </a:r>
            <a:r>
              <a:rPr lang="tr-TR" dirty="0" err="1">
                <a:solidFill>
                  <a:prstClr val="black"/>
                </a:solidFill>
                <a:latin typeface="Calibri" pitchFamily="34" charset="0"/>
              </a:rPr>
              <a:t>lenfoid</a:t>
            </a: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 doku </a:t>
            </a:r>
            <a:r>
              <a:rPr lang="tr-TR" dirty="0" err="1">
                <a:solidFill>
                  <a:prstClr val="black"/>
                </a:solidFill>
                <a:latin typeface="Calibri" pitchFamily="34" charset="0"/>
              </a:rPr>
              <a:t>proliferasyonu</a:t>
            </a: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~%100 </a:t>
            </a: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periumbilikal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 ağrıyı takiben genellikle sağ alt kadrana yayılan ağrı 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~% 100 iştahsızlık 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~% 90 bulantı 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~%75 kusma 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38 dereceye varan ateş, </a:t>
            </a: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tenezmus</a:t>
            </a:r>
            <a:endParaRPr lang="tr-TR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tr-TR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tr-TR" sz="4000" cap="small" dirty="0" smtClean="0">
              <a:solidFill>
                <a:srgbClr val="575F6D"/>
              </a:solidFill>
              <a:latin typeface="Calibri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92435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09093"/>
            <a:ext cx="10515600" cy="5867870"/>
          </a:xfrm>
        </p:spPr>
        <p:txBody>
          <a:bodyPr>
            <a:normAutofit fontScale="70000" lnSpcReduction="20000"/>
          </a:bodyPr>
          <a:lstStyle/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Fizik Muayene 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tr-TR" sz="3300" dirty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Abdominal</a:t>
            </a: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 hassasiyet, defans, </a:t>
            </a: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rijidite</a:t>
            </a: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tr-TR" sz="3300" dirty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Mcburney</a:t>
            </a: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Rovsing</a:t>
            </a: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 bulgusu ,</a:t>
            </a: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psoas</a:t>
            </a: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bulgusu,obturator</a:t>
            </a: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 bulgusu 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tr-TR" sz="3300" dirty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~ % 90 hafif artmış lökosit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tr-TR" sz="3300" dirty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Reprodüktif</a:t>
            </a: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 çağdaki kadınlarda </a:t>
            </a: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abdominal</a:t>
            </a: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 muayene güvenilir olmadığından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pelvik</a:t>
            </a: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muayene,idrar</a:t>
            </a: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analizi,gebelik</a:t>
            </a: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 testi uygulaması </a:t>
            </a: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genitoüriner</a:t>
            </a: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patolojilerİ</a:t>
            </a:r>
            <a:endParaRPr lang="tr-TR" sz="3300" dirty="0">
              <a:solidFill>
                <a:prstClr val="black"/>
              </a:solidFill>
              <a:latin typeface="Calibri" pitchFamily="34" charset="0"/>
            </a:endParaRP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dışlamak için kullanılmalı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Beyaz küre 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7000 in altında ise apandisit olma olasılığı düşük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19000 üzerinde ise % 80 apandisit olma olasılığı 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Daha yüksek ateş ve daha yüksek lökosit sayıları 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perforasyon</a:t>
            </a:r>
            <a:r>
              <a:rPr lang="tr-TR" sz="3300" dirty="0">
                <a:solidFill>
                  <a:prstClr val="black"/>
                </a:solidFill>
                <a:latin typeface="Calibri" pitchFamily="34" charset="0"/>
              </a:rPr>
              <a:t> ve </a:t>
            </a:r>
            <a:r>
              <a:rPr lang="tr-TR" sz="3300" dirty="0" err="1">
                <a:solidFill>
                  <a:prstClr val="black"/>
                </a:solidFill>
                <a:latin typeface="Calibri" pitchFamily="34" charset="0"/>
              </a:rPr>
              <a:t>abse</a:t>
            </a:r>
            <a:endParaRPr lang="tr-TR" sz="3300" dirty="0">
              <a:solidFill>
                <a:prstClr val="black"/>
              </a:solidFill>
              <a:latin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092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47D6103-C2F0-B3CD-7F16-9C33B771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76" y="0"/>
            <a:ext cx="10515600" cy="1325563"/>
          </a:xfrm>
        </p:spPr>
        <p:txBody>
          <a:bodyPr/>
          <a:lstStyle/>
          <a:p>
            <a:r>
              <a:rPr lang="tr-TR" dirty="0"/>
              <a:t>AKUT KOLESİSTİT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BD8695-690C-578D-6C01-1CB5F38BC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11" y="132556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% 90 safrakesesi taşı obstrüksiyonu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safra kesesi </a:t>
            </a: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iskemisi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, safra </a:t>
            </a: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stazı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viral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 enfeksiyonlar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Ağrı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çoğunlukla sürekli, </a:t>
            </a: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künt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 ve sızlayıcı nitelikte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genellikle sağ üst kadrana ya da </a:t>
            </a: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epigastriuma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 lokalize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sırtta sağ </a:t>
            </a: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skapula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 çevresine yayılabilir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biliyer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 kolikte genellikle 6 saat içinde geçerken akut </a:t>
            </a: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kolesistit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 olgularında 6 saat sonrasında sürekli bir şekilde devam etmekte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Bulantı, kusma ve düşük dereceli hafif bir ateş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Sağ üst kadranda hassasiyet, defans ve Murphy bulgusu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8401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08338"/>
            <a:ext cx="10515600" cy="5468625"/>
          </a:xfrm>
        </p:spPr>
        <p:txBody>
          <a:bodyPr>
            <a:normAutofit lnSpcReduction="10000"/>
          </a:bodyPr>
          <a:lstStyle/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dirty="0" err="1">
                <a:solidFill>
                  <a:prstClr val="black"/>
                </a:solidFill>
                <a:latin typeface="Calibri" pitchFamily="34" charset="0"/>
              </a:rPr>
              <a:t>Laboratuar</a:t>
            </a: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 testlerinin kesin tanı koyma gücü yetersiz</a:t>
            </a:r>
          </a:p>
          <a:p>
            <a:pPr marL="640080" lvl="1" indent="-27432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endParaRPr lang="tr-TR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Cbc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 de orta düzeyde </a:t>
            </a: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lökositoz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Amiaz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/</a:t>
            </a: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lipaz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 akut </a:t>
            </a: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pankreatit</a:t>
            </a:r>
            <a:endParaRPr lang="tr-TR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Kcft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bilier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 kanal obstrüksiyonu </a:t>
            </a:r>
          </a:p>
          <a:p>
            <a:pPr marL="342900" lvl="1" indent="-34290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endParaRPr lang="tr-TR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Usg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 de ;</a:t>
            </a:r>
          </a:p>
          <a:p>
            <a:pPr marL="274320" lvl="2" indent="0">
              <a:lnSpc>
                <a:spcPct val="100000"/>
              </a:lnSpc>
              <a:spcBef>
                <a:spcPct val="20000"/>
              </a:spcBef>
              <a:buClr>
                <a:srgbClr val="FE8637">
                  <a:shade val="75000"/>
                </a:srgbClr>
              </a:buClr>
              <a:buSzPct val="60000"/>
              <a:buNone/>
            </a:pP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Taş</a:t>
            </a:r>
          </a:p>
          <a:p>
            <a:pPr marL="274320" lvl="2" indent="0">
              <a:lnSpc>
                <a:spcPct val="100000"/>
              </a:lnSpc>
              <a:spcBef>
                <a:spcPct val="20000"/>
              </a:spcBef>
              <a:buClr>
                <a:srgbClr val="FE8637">
                  <a:shade val="75000"/>
                </a:srgbClr>
              </a:buClr>
              <a:buSzPct val="60000"/>
              <a:buNone/>
            </a:pPr>
            <a:r>
              <a:rPr lang="tr-TR" sz="2800" dirty="0" err="1">
                <a:solidFill>
                  <a:prstClr val="black"/>
                </a:solidFill>
                <a:latin typeface="Calibri" pitchFamily="34" charset="0"/>
              </a:rPr>
              <a:t>Perikolesistik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 sıvı</a:t>
            </a:r>
          </a:p>
          <a:p>
            <a:pPr marL="274320" lvl="2" indent="0">
              <a:lnSpc>
                <a:spcPct val="100000"/>
              </a:lnSpc>
              <a:spcBef>
                <a:spcPct val="20000"/>
              </a:spcBef>
              <a:buClr>
                <a:srgbClr val="FE8637">
                  <a:shade val="75000"/>
                </a:srgbClr>
              </a:buClr>
              <a:buSzPct val="60000"/>
              <a:buNone/>
            </a:pP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Safra kesesi kalınlaşması (&gt; 3 mm )</a:t>
            </a:r>
          </a:p>
          <a:p>
            <a:pPr marL="274320" lvl="2" indent="0">
              <a:lnSpc>
                <a:spcPct val="100000"/>
              </a:lnSpc>
              <a:spcBef>
                <a:spcPct val="20000"/>
              </a:spcBef>
              <a:buClr>
                <a:srgbClr val="FE8637">
                  <a:shade val="75000"/>
                </a:srgbClr>
              </a:buClr>
              <a:buSzPct val="60000"/>
              <a:buNone/>
            </a:pP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Safra kesesi çamuru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568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6357C8F-9197-6038-62EB-DB560FCE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4900" b="1" dirty="0" smtClean="0"/>
              <a:t>KARIN AĞRISININ TANIMI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494379A-E0E3-9440-3F39-594FDBE2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990"/>
            <a:ext cx="10515600" cy="4351338"/>
          </a:xfrm>
        </p:spPr>
        <p:txBody>
          <a:bodyPr/>
          <a:lstStyle/>
          <a:p>
            <a:r>
              <a:rPr lang="tr-TR" dirty="0"/>
              <a:t>Karın ağrısı, karın bölgesinde yan bölgeler dahil, hissedilen her türlü rahatsız edici his olarak tanımlanır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Karın ağrısının çok sayıda nedeni olabileceğinden; </a:t>
            </a:r>
            <a:r>
              <a:rPr lang="tr-TR" dirty="0" smtClean="0"/>
              <a:t>hastanın </a:t>
            </a:r>
            <a:r>
              <a:rPr lang="tr-TR" dirty="0"/>
              <a:t>yaşı, detaylı </a:t>
            </a:r>
            <a:r>
              <a:rPr lang="tr-TR" dirty="0" smtClean="0"/>
              <a:t>öyküsü , </a:t>
            </a:r>
            <a:r>
              <a:rPr lang="tr-TR" dirty="0"/>
              <a:t>fizik muayene bulguları tanı koymada ana unsurlardır.</a:t>
            </a:r>
          </a:p>
        </p:txBody>
      </p:sp>
    </p:spTree>
    <p:extLst>
      <p:ext uri="{BB962C8B-B14F-4D97-AF65-F5344CB8AC3E}">
        <p14:creationId xmlns:p14="http://schemas.microsoft.com/office/powerpoint/2010/main" val="3225339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1B398A5-1F49-A90F-7296-E6841D12A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48" y="705163"/>
            <a:ext cx="10515600" cy="4351338"/>
          </a:xfrm>
        </p:spPr>
        <p:txBody>
          <a:bodyPr>
            <a:noAutofit/>
          </a:bodyPr>
          <a:lstStyle/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Tedavi 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tr-TR" dirty="0">
              <a:solidFill>
                <a:prstClr val="black"/>
              </a:solidFill>
              <a:latin typeface="Calibri" pitchFamily="34" charset="0"/>
            </a:endParaRP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dirty="0" err="1">
                <a:solidFill>
                  <a:prstClr val="black"/>
                </a:solidFill>
                <a:latin typeface="Calibri" pitchFamily="34" charset="0"/>
              </a:rPr>
              <a:t>Kolesistektomi</a:t>
            </a:r>
            <a:endParaRPr lang="tr-TR" dirty="0">
              <a:solidFill>
                <a:prstClr val="black"/>
              </a:solidFill>
              <a:latin typeface="Calibri" pitchFamily="34" charset="0"/>
            </a:endParaRP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tr-TR" dirty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Geleneksel yaklaşım semptom başlangıcının ilk 3 günü içerisinde</a:t>
            </a:r>
          </a:p>
          <a:p>
            <a:pPr marL="365760" lvl="1" indent="0">
              <a:lnSpc>
                <a:spcPct val="100000"/>
              </a:lnSpc>
              <a:spcBef>
                <a:spcPct val="20000"/>
              </a:spcBef>
              <a:buClr>
                <a:srgbClr val="FE8637"/>
              </a:buClr>
              <a:buSzPct val="80000"/>
              <a:buNone/>
            </a:pPr>
            <a:r>
              <a:rPr lang="tr-TR" sz="2800" dirty="0">
                <a:solidFill>
                  <a:prstClr val="black"/>
                </a:solidFill>
                <a:latin typeface="Calibri" pitchFamily="34" charset="0"/>
              </a:rPr>
              <a:t>bu süre 1 haftaya kadar uzatılabilmekte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tr-TR" dirty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İlk 1 haftayı geçmişse 6 hafta sonra yapılan </a:t>
            </a:r>
            <a:r>
              <a:rPr lang="tr-TR" dirty="0" err="1">
                <a:solidFill>
                  <a:prstClr val="black"/>
                </a:solidFill>
                <a:latin typeface="Calibri" pitchFamily="34" charset="0"/>
              </a:rPr>
              <a:t>kolesistektomi</a:t>
            </a:r>
            <a:r>
              <a:rPr lang="tr-TR" dirty="0">
                <a:solidFill>
                  <a:prstClr val="black"/>
                </a:solidFill>
                <a:latin typeface="Calibri" pitchFamily="34" charset="0"/>
              </a:rPr>
              <a:t> ve antibiyotik tedavisi önerilmekte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6462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4" y="502276"/>
            <a:ext cx="8109526" cy="6151206"/>
          </a:xfrm>
        </p:spPr>
      </p:pic>
    </p:spTree>
    <p:extLst>
      <p:ext uri="{BB962C8B-B14F-4D97-AF65-F5344CB8AC3E}">
        <p14:creationId xmlns:p14="http://schemas.microsoft.com/office/powerpoint/2010/main" val="692027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893AA44-D941-3FE1-23E1-29B0A184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dirty="0"/>
              <a:t>AKUT PANKREATİT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6B7D0F1-702D-60EA-8B0B-2AE6BA6C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887"/>
            <a:ext cx="10515600" cy="48890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err="1"/>
              <a:t>Morbidite</a:t>
            </a:r>
            <a:r>
              <a:rPr lang="tr-TR" dirty="0"/>
              <a:t> ve </a:t>
            </a:r>
            <a:r>
              <a:rPr lang="tr-TR" dirty="0" err="1"/>
              <a:t>mortalite</a:t>
            </a:r>
            <a:r>
              <a:rPr lang="tr-TR" dirty="0"/>
              <a:t> oranı yüksek 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Çalışmalarda vakaların ~%40 </a:t>
            </a:r>
            <a:r>
              <a:rPr lang="tr-TR" dirty="0" err="1"/>
              <a:t>ına</a:t>
            </a:r>
            <a:r>
              <a:rPr lang="tr-TR" dirty="0"/>
              <a:t> otopside tanı konulduğu gösterilmiş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Bu nedenle birinci basamak ve acil hekimleri ilk 48 saat içinde tanı koymalı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Tanı en az 2 kriterin varlığıyla konur</a:t>
            </a:r>
          </a:p>
          <a:p>
            <a:pPr lvl="1"/>
            <a:r>
              <a:rPr lang="tr-TR" sz="2800" dirty="0"/>
              <a:t>1) hastalıkla uyumlu karın ağrısı </a:t>
            </a:r>
          </a:p>
          <a:p>
            <a:pPr lvl="1"/>
            <a:r>
              <a:rPr lang="tr-TR" sz="2800" dirty="0"/>
              <a:t>2) serum amilaz ve </a:t>
            </a:r>
            <a:r>
              <a:rPr lang="tr-TR" sz="2800" dirty="0" err="1"/>
              <a:t>lipaz</a:t>
            </a:r>
            <a:r>
              <a:rPr lang="tr-TR" sz="2800" dirty="0"/>
              <a:t> değerlerinin normal üst sınırın &gt; x3</a:t>
            </a:r>
          </a:p>
          <a:p>
            <a:pPr lvl="1"/>
            <a:r>
              <a:rPr lang="tr-TR" sz="2800" dirty="0"/>
              <a:t>3) </a:t>
            </a:r>
            <a:r>
              <a:rPr lang="tr-TR" sz="2800" dirty="0" err="1"/>
              <a:t>abdominal</a:t>
            </a:r>
            <a:r>
              <a:rPr lang="tr-TR" sz="2800" dirty="0"/>
              <a:t> görüntülemede karakteristik bulguların varlığı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2336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84" y="270456"/>
            <a:ext cx="5813418" cy="6266254"/>
          </a:xfrm>
        </p:spPr>
      </p:pic>
    </p:spTree>
    <p:extLst>
      <p:ext uri="{BB962C8B-B14F-4D97-AF65-F5344CB8AC3E}">
        <p14:creationId xmlns:p14="http://schemas.microsoft.com/office/powerpoint/2010/main" val="554676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134B9B1-596A-5C9E-3E10-B55E9F2F5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2580"/>
            <a:ext cx="10515600" cy="54943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Sabit, hafifleme göstermeyen </a:t>
            </a:r>
            <a:r>
              <a:rPr lang="tr-TR" dirty="0" err="1"/>
              <a:t>epigastrik</a:t>
            </a:r>
            <a:r>
              <a:rPr lang="tr-TR" dirty="0"/>
              <a:t> ve üst karın ağrısı</a:t>
            </a:r>
          </a:p>
          <a:p>
            <a:pPr lvl="1"/>
            <a:r>
              <a:rPr lang="tr-TR" sz="2800" dirty="0"/>
              <a:t>sırta ya da sol </a:t>
            </a:r>
            <a:r>
              <a:rPr lang="tr-TR" sz="2800" dirty="0" err="1"/>
              <a:t>skapular</a:t>
            </a:r>
            <a:r>
              <a:rPr lang="tr-TR" sz="2800" dirty="0"/>
              <a:t> bölgeye yansıyabilir</a:t>
            </a:r>
          </a:p>
          <a:p>
            <a:endParaRPr lang="tr-TR" dirty="0"/>
          </a:p>
          <a:p>
            <a:pPr>
              <a:buNone/>
            </a:pPr>
            <a:r>
              <a:rPr lang="tr-TR" dirty="0"/>
              <a:t>Ateş, </a:t>
            </a:r>
            <a:r>
              <a:rPr lang="tr-TR" dirty="0" err="1"/>
              <a:t>anoreksi</a:t>
            </a:r>
            <a:r>
              <a:rPr lang="tr-TR" dirty="0"/>
              <a:t>, bulantı ve kusma, taşikardi, </a:t>
            </a:r>
            <a:r>
              <a:rPr lang="tr-TR" dirty="0" err="1"/>
              <a:t>takipne</a:t>
            </a:r>
            <a:r>
              <a:rPr lang="tr-TR" dirty="0"/>
              <a:t> </a:t>
            </a:r>
          </a:p>
          <a:p>
            <a:endParaRPr lang="tr-TR" dirty="0"/>
          </a:p>
          <a:p>
            <a:pPr>
              <a:buNone/>
            </a:pPr>
            <a:r>
              <a:rPr lang="tr-TR" dirty="0" err="1"/>
              <a:t>Hipoaktif</a:t>
            </a:r>
            <a:r>
              <a:rPr lang="tr-TR" dirty="0"/>
              <a:t> barsak sesleri</a:t>
            </a:r>
          </a:p>
          <a:p>
            <a:endParaRPr lang="tr-TR" dirty="0"/>
          </a:p>
          <a:p>
            <a:pPr>
              <a:buNone/>
            </a:pPr>
            <a:r>
              <a:rPr lang="tr-TR" dirty="0" err="1"/>
              <a:t>Epigastriumda</a:t>
            </a:r>
            <a:r>
              <a:rPr lang="tr-TR" dirty="0"/>
              <a:t> </a:t>
            </a:r>
            <a:r>
              <a:rPr lang="tr-TR" dirty="0" err="1"/>
              <a:t>palpasyon</a:t>
            </a:r>
            <a:r>
              <a:rPr lang="tr-TR" dirty="0"/>
              <a:t> ve perküsyonla belirgin bir hassasiyet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218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9E5B42E-0691-550F-3912-6DF331A24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397"/>
            <a:ext cx="10515600" cy="56875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/>
              <a:t>Safra taşı, safra çamuru olguların yarısından fazlasının nedeni </a:t>
            </a:r>
          </a:p>
          <a:p>
            <a:pPr lvl="1"/>
            <a:r>
              <a:rPr lang="tr-TR" sz="2800" dirty="0"/>
              <a:t>tüm hastalarda </a:t>
            </a:r>
            <a:r>
              <a:rPr lang="tr-TR" sz="2800" dirty="0" err="1"/>
              <a:t>abdominal</a:t>
            </a:r>
            <a:r>
              <a:rPr lang="tr-TR" sz="2800" dirty="0"/>
              <a:t> </a:t>
            </a:r>
            <a:r>
              <a:rPr lang="tr-TR" sz="2800" dirty="0" err="1"/>
              <a:t>usg</a:t>
            </a:r>
            <a:r>
              <a:rPr lang="tr-TR" sz="2800" dirty="0"/>
              <a:t> önerilmekte</a:t>
            </a:r>
          </a:p>
          <a:p>
            <a:pPr lvl="1"/>
            <a:r>
              <a:rPr lang="tr-TR" sz="2800" dirty="0"/>
              <a:t>kontrastlı </a:t>
            </a:r>
            <a:r>
              <a:rPr lang="tr-TR" sz="2800" dirty="0" err="1"/>
              <a:t>bt</a:t>
            </a:r>
            <a:r>
              <a:rPr lang="tr-TR" sz="2800" dirty="0"/>
              <a:t> hastalığın şiddetini </a:t>
            </a:r>
            <a:r>
              <a:rPr lang="tr-TR" sz="2800" dirty="0" err="1"/>
              <a:t>evrelemekte</a:t>
            </a:r>
            <a:r>
              <a:rPr lang="tr-TR" sz="2800" dirty="0"/>
              <a:t> kullanılabilmekte </a:t>
            </a:r>
          </a:p>
          <a:p>
            <a:pPr lvl="1"/>
            <a:endParaRPr lang="tr-TR" sz="2800" dirty="0"/>
          </a:p>
          <a:p>
            <a:pPr>
              <a:buNone/>
            </a:pPr>
            <a:r>
              <a:rPr lang="tr-TR" dirty="0"/>
              <a:t>Etil alkol, </a:t>
            </a:r>
            <a:r>
              <a:rPr lang="tr-TR" dirty="0" err="1"/>
              <a:t>hipertrigliseridemi</a:t>
            </a:r>
            <a:r>
              <a:rPr lang="tr-TR" dirty="0"/>
              <a:t>, travma , ilaçlar, </a:t>
            </a:r>
            <a:r>
              <a:rPr lang="tr-TR" dirty="0" err="1"/>
              <a:t>ercp</a:t>
            </a:r>
            <a:r>
              <a:rPr lang="tr-TR" dirty="0"/>
              <a:t>, </a:t>
            </a:r>
            <a:r>
              <a:rPr lang="tr-TR" dirty="0" err="1"/>
              <a:t>neoplazm</a:t>
            </a:r>
            <a:r>
              <a:rPr lang="tr-TR" dirty="0"/>
              <a:t>, perfore </a:t>
            </a:r>
            <a:r>
              <a:rPr lang="tr-TR" dirty="0" err="1"/>
              <a:t>peptik</a:t>
            </a:r>
            <a:r>
              <a:rPr lang="tr-TR" dirty="0"/>
              <a:t> ülser, </a:t>
            </a:r>
            <a:r>
              <a:rPr lang="tr-TR" dirty="0" err="1"/>
              <a:t>viral</a:t>
            </a:r>
            <a:r>
              <a:rPr lang="tr-TR" dirty="0"/>
              <a:t> enfeksiyon , </a:t>
            </a:r>
            <a:r>
              <a:rPr lang="tr-TR" dirty="0" err="1"/>
              <a:t>idiopatik</a:t>
            </a:r>
            <a:r>
              <a:rPr lang="tr-TR" dirty="0"/>
              <a:t> nedenler 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Serum belirteçleri yüksek </a:t>
            </a:r>
            <a:r>
              <a:rPr lang="tr-TR" dirty="0" err="1"/>
              <a:t>sensitivite</a:t>
            </a:r>
            <a:r>
              <a:rPr lang="tr-TR" dirty="0"/>
              <a:t> ve </a:t>
            </a:r>
            <a:r>
              <a:rPr lang="tr-TR" dirty="0" err="1"/>
              <a:t>spesifiteye</a:t>
            </a:r>
            <a:r>
              <a:rPr lang="tr-TR" dirty="0"/>
              <a:t> sahip fakat hastalığın şiddeti ve </a:t>
            </a:r>
            <a:r>
              <a:rPr lang="tr-TR" dirty="0" err="1"/>
              <a:t>prognozu</a:t>
            </a:r>
            <a:r>
              <a:rPr lang="tr-TR" dirty="0"/>
              <a:t> belirlemez </a:t>
            </a:r>
          </a:p>
          <a:p>
            <a:pPr lvl="1"/>
            <a:r>
              <a:rPr lang="tr-TR" sz="2800" dirty="0"/>
              <a:t>Atak sonrası amilaz ve </a:t>
            </a:r>
            <a:r>
              <a:rPr lang="tr-TR" sz="2800" dirty="0" err="1"/>
              <a:t>lipaz</a:t>
            </a:r>
            <a:r>
              <a:rPr lang="tr-TR" sz="2800" dirty="0"/>
              <a:t> aynı anda kana salınır</a:t>
            </a:r>
          </a:p>
          <a:p>
            <a:pPr lvl="1"/>
            <a:r>
              <a:rPr lang="tr-TR" sz="2800" dirty="0"/>
              <a:t>Amilaz düzeyi 48-72 saat </a:t>
            </a:r>
            <a:r>
              <a:rPr lang="tr-TR" sz="2800" dirty="0" err="1"/>
              <a:t>Lipaz</a:t>
            </a:r>
            <a:r>
              <a:rPr lang="tr-TR" sz="2800" dirty="0"/>
              <a:t> ise 14  güne kadar yüksek kalır</a:t>
            </a:r>
          </a:p>
          <a:p>
            <a:pPr>
              <a:buNone/>
            </a:pPr>
            <a:r>
              <a:rPr lang="tr-TR" dirty="0"/>
              <a:t>Amilaz</a:t>
            </a:r>
          </a:p>
          <a:p>
            <a:pPr lvl="1"/>
            <a:r>
              <a:rPr lang="tr-TR" sz="2800" dirty="0" err="1"/>
              <a:t>strangüle</a:t>
            </a:r>
            <a:r>
              <a:rPr lang="tr-TR" sz="2800" dirty="0"/>
              <a:t> veya </a:t>
            </a:r>
            <a:r>
              <a:rPr lang="tr-TR" sz="2800" dirty="0" err="1"/>
              <a:t>iskemik</a:t>
            </a:r>
            <a:r>
              <a:rPr lang="tr-TR" sz="2800" dirty="0"/>
              <a:t> bağırsak</a:t>
            </a:r>
          </a:p>
          <a:p>
            <a:pPr lvl="1"/>
            <a:r>
              <a:rPr lang="tr-TR" sz="2800" dirty="0" err="1"/>
              <a:t>over</a:t>
            </a:r>
            <a:r>
              <a:rPr lang="tr-TR" sz="2800" dirty="0"/>
              <a:t> kisti </a:t>
            </a:r>
            <a:r>
              <a:rPr lang="tr-TR" sz="2800" dirty="0" err="1"/>
              <a:t>torsiyonu</a:t>
            </a:r>
            <a:endParaRPr lang="tr-TR" sz="2800" dirty="0"/>
          </a:p>
          <a:p>
            <a:pPr lvl="1"/>
            <a:r>
              <a:rPr lang="tr-TR" sz="2800" dirty="0" err="1"/>
              <a:t>peptik</a:t>
            </a:r>
            <a:r>
              <a:rPr lang="tr-TR" sz="2800" dirty="0"/>
              <a:t> ülser </a:t>
            </a:r>
            <a:r>
              <a:rPr lang="tr-TR" sz="2800" dirty="0" err="1"/>
              <a:t>perforasyonu</a:t>
            </a:r>
            <a:endParaRPr lang="tr-TR" sz="2800" dirty="0"/>
          </a:p>
          <a:p>
            <a:pPr lvl="1"/>
            <a:endParaRPr lang="tr-TR" sz="1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2750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1021F6E-3234-3CFC-ECA9-3B561B9F7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563" y="821073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tr-TR" dirty="0"/>
              <a:t>Tedavi 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 err="1"/>
              <a:t>Hemodinamik</a:t>
            </a:r>
            <a:r>
              <a:rPr lang="tr-TR" dirty="0"/>
              <a:t> durum stabilize edilmeli </a:t>
            </a:r>
          </a:p>
          <a:p>
            <a:pPr lvl="1">
              <a:buNone/>
            </a:pPr>
            <a:r>
              <a:rPr lang="tr-TR" sz="2800" dirty="0"/>
              <a:t>gerekirse </a:t>
            </a:r>
            <a:r>
              <a:rPr lang="tr-TR" sz="2800" dirty="0" err="1"/>
              <a:t>resüsitasyon</a:t>
            </a:r>
            <a:r>
              <a:rPr lang="tr-TR" sz="2800" dirty="0"/>
              <a:t> önlemleri alınmalı </a:t>
            </a:r>
          </a:p>
          <a:p>
            <a:pPr lvl="1">
              <a:buNone/>
            </a:pPr>
            <a:endParaRPr lang="tr-TR" sz="2800" dirty="0"/>
          </a:p>
          <a:p>
            <a:pPr>
              <a:buNone/>
            </a:pPr>
            <a:r>
              <a:rPr lang="tr-TR" dirty="0" err="1"/>
              <a:t>Pankreatik</a:t>
            </a:r>
            <a:r>
              <a:rPr lang="tr-TR" dirty="0"/>
              <a:t> nekrozu önlemek amacıyla </a:t>
            </a:r>
            <a:r>
              <a:rPr lang="tr-TR" dirty="0" err="1"/>
              <a:t>intravasküler</a:t>
            </a:r>
            <a:r>
              <a:rPr lang="tr-TR" dirty="0"/>
              <a:t> volüm korunmalı </a:t>
            </a:r>
          </a:p>
          <a:p>
            <a:pPr lvl="1"/>
            <a:r>
              <a:rPr lang="tr-TR" sz="2800" dirty="0"/>
              <a:t>BUN değeri azaltılmalı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803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2C75A4E-8EEE-22E3-6FF6-0571C300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55" y="0"/>
            <a:ext cx="10515600" cy="1325563"/>
          </a:xfrm>
        </p:spPr>
        <p:txBody>
          <a:bodyPr/>
          <a:lstStyle/>
          <a:p>
            <a:r>
              <a:rPr lang="tr-TR" dirty="0"/>
              <a:t>İNCE BARSAK OBSTRÜKSİYONU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8F988B1-E182-0A3C-6370-E346FAD42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189"/>
            <a:ext cx="10515600" cy="5133774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/>
              <a:t>Hiperaktif</a:t>
            </a:r>
            <a:r>
              <a:rPr lang="tr-TR" dirty="0"/>
              <a:t> barsak sesleriyle birlikte </a:t>
            </a:r>
            <a:r>
              <a:rPr lang="tr-TR" dirty="0" err="1"/>
              <a:t>abdominal</a:t>
            </a:r>
            <a:r>
              <a:rPr lang="tr-TR" dirty="0"/>
              <a:t> </a:t>
            </a:r>
            <a:r>
              <a:rPr lang="tr-TR" dirty="0" err="1"/>
              <a:t>distansiyon</a:t>
            </a:r>
            <a:r>
              <a:rPr lang="tr-TR" dirty="0"/>
              <a:t> </a:t>
            </a:r>
          </a:p>
          <a:p>
            <a:endParaRPr lang="tr-TR" dirty="0"/>
          </a:p>
          <a:p>
            <a:r>
              <a:rPr lang="tr-TR" dirty="0" err="1"/>
              <a:t>Palpasyon</a:t>
            </a:r>
            <a:r>
              <a:rPr lang="tr-TR" dirty="0"/>
              <a:t> ve </a:t>
            </a:r>
            <a:r>
              <a:rPr lang="tr-TR" dirty="0" err="1"/>
              <a:t>perkusyonla</a:t>
            </a:r>
            <a:r>
              <a:rPr lang="tr-TR" dirty="0"/>
              <a:t> </a:t>
            </a:r>
            <a:r>
              <a:rPr lang="tr-TR" dirty="0" err="1"/>
              <a:t>diffüz</a:t>
            </a:r>
            <a:r>
              <a:rPr lang="tr-TR" dirty="0"/>
              <a:t> hassasiyet </a:t>
            </a:r>
          </a:p>
          <a:p>
            <a:pPr lvl="1"/>
            <a:r>
              <a:rPr lang="tr-TR" sz="2800" dirty="0" err="1"/>
              <a:t>iskemi</a:t>
            </a:r>
            <a:r>
              <a:rPr lang="tr-TR" sz="2800" dirty="0"/>
              <a:t> ya da </a:t>
            </a:r>
            <a:r>
              <a:rPr lang="tr-TR" sz="2800" dirty="0" err="1"/>
              <a:t>perforasyon</a:t>
            </a:r>
            <a:r>
              <a:rPr lang="tr-TR" sz="2800" dirty="0"/>
              <a:t> gibi bir komplikasyon gelişmediği sürece </a:t>
            </a:r>
            <a:r>
              <a:rPr lang="tr-TR" sz="2800" dirty="0" err="1"/>
              <a:t>peritoneal</a:t>
            </a:r>
            <a:r>
              <a:rPr lang="tr-TR" sz="2800" dirty="0"/>
              <a:t> bulgular saptanmaz</a:t>
            </a:r>
          </a:p>
          <a:p>
            <a:endParaRPr lang="tr-TR" dirty="0"/>
          </a:p>
          <a:p>
            <a:r>
              <a:rPr lang="tr-TR" dirty="0" err="1"/>
              <a:t>Lökositoz</a:t>
            </a:r>
            <a:r>
              <a:rPr lang="tr-TR" dirty="0"/>
              <a:t> </a:t>
            </a:r>
            <a:r>
              <a:rPr lang="tr-TR" dirty="0" err="1"/>
              <a:t>iskemi</a:t>
            </a:r>
            <a:r>
              <a:rPr lang="tr-TR" dirty="0"/>
              <a:t> varlığını düşündürür</a:t>
            </a:r>
          </a:p>
          <a:p>
            <a:endParaRPr lang="tr-TR" dirty="0"/>
          </a:p>
          <a:p>
            <a:r>
              <a:rPr lang="tr-TR" dirty="0"/>
              <a:t>Düz karın </a:t>
            </a:r>
            <a:r>
              <a:rPr lang="tr-TR" dirty="0" err="1"/>
              <a:t>grafilerinde</a:t>
            </a:r>
            <a:r>
              <a:rPr lang="tr-TR" dirty="0"/>
              <a:t> </a:t>
            </a:r>
          </a:p>
          <a:p>
            <a:pPr lvl="1"/>
            <a:r>
              <a:rPr lang="tr-TR" sz="2800" dirty="0"/>
              <a:t>hava sıvı seviyeleriyle </a:t>
            </a:r>
            <a:r>
              <a:rPr lang="tr-TR" sz="2800" dirty="0" err="1"/>
              <a:t>dilate</a:t>
            </a:r>
            <a:r>
              <a:rPr lang="tr-TR" sz="2800" dirty="0"/>
              <a:t> olmuş barsak </a:t>
            </a:r>
            <a:r>
              <a:rPr lang="tr-TR" sz="2800" dirty="0" err="1"/>
              <a:t>ansları</a:t>
            </a:r>
            <a:endParaRPr lang="tr-TR" sz="2800" dirty="0"/>
          </a:p>
          <a:p>
            <a:pPr lvl="1"/>
            <a:r>
              <a:rPr lang="tr-TR" sz="2800" dirty="0" err="1"/>
              <a:t>distalde</a:t>
            </a:r>
            <a:r>
              <a:rPr lang="tr-TR" sz="2800" dirty="0"/>
              <a:t> </a:t>
            </a:r>
            <a:r>
              <a:rPr lang="tr-TR" sz="2800" dirty="0" err="1"/>
              <a:t>dekomprese</a:t>
            </a:r>
            <a:r>
              <a:rPr lang="tr-TR" sz="2800" dirty="0"/>
              <a:t> olmuş ince barsak ve kolon </a:t>
            </a:r>
            <a:r>
              <a:rPr lang="tr-TR" sz="2800" dirty="0" err="1"/>
              <a:t>segmentleri</a:t>
            </a:r>
            <a:r>
              <a:rPr lang="tr-TR" sz="2800" dirty="0"/>
              <a:t> </a:t>
            </a:r>
          </a:p>
          <a:p>
            <a:pPr lvl="2"/>
            <a:r>
              <a:rPr lang="tr-TR" sz="2800" dirty="0" err="1"/>
              <a:t>Proksimal</a:t>
            </a:r>
            <a:r>
              <a:rPr lang="tr-TR" sz="2800" dirty="0"/>
              <a:t> </a:t>
            </a:r>
            <a:r>
              <a:rPr lang="tr-TR" sz="2800" dirty="0" err="1"/>
              <a:t>jejunal</a:t>
            </a:r>
            <a:r>
              <a:rPr lang="tr-TR" sz="2800" dirty="0"/>
              <a:t> </a:t>
            </a:r>
            <a:r>
              <a:rPr lang="tr-TR" sz="2800" dirty="0" err="1"/>
              <a:t>obstrüksiyonlu</a:t>
            </a:r>
            <a:r>
              <a:rPr lang="tr-TR" sz="2800" dirty="0"/>
              <a:t> hastalarda </a:t>
            </a:r>
            <a:r>
              <a:rPr lang="tr-TR" sz="2800" dirty="0" err="1"/>
              <a:t>dilate</a:t>
            </a:r>
            <a:r>
              <a:rPr lang="tr-TR" sz="2800" dirty="0"/>
              <a:t> olmuş barsak </a:t>
            </a:r>
            <a:r>
              <a:rPr lang="tr-TR" sz="2800" dirty="0" err="1"/>
              <a:t>ansları</a:t>
            </a:r>
            <a:r>
              <a:rPr lang="tr-TR" sz="2800" dirty="0"/>
              <a:t> ve hava sıvı seviyeleri bulunmayabilmekte </a:t>
            </a:r>
          </a:p>
          <a:p>
            <a:pPr lvl="2"/>
            <a:endParaRPr lang="tr-TR" sz="2800" dirty="0"/>
          </a:p>
          <a:p>
            <a:r>
              <a:rPr lang="tr-TR" dirty="0"/>
              <a:t>Tedavi cerrahi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9359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3431EC4-A1DF-BF19-8982-CFCF00D1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ABDOMİNAL AORT ANEVRİZMASI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FA0AFF3-9F63-8EF1-83A1-941FFF81C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Orta abdomende, </a:t>
            </a:r>
            <a:r>
              <a:rPr lang="tr-TR" dirty="0" err="1"/>
              <a:t>paravertebral</a:t>
            </a:r>
            <a:r>
              <a:rPr lang="tr-TR" dirty="0"/>
              <a:t> bölgede ya da yan taraflarda lokalize olan</a:t>
            </a:r>
          </a:p>
          <a:p>
            <a:pPr>
              <a:buNone/>
            </a:pPr>
            <a:r>
              <a:rPr lang="tr-TR" dirty="0"/>
              <a:t>akut başlangıçlı yırtılma tarzı karın ağrısı</a:t>
            </a:r>
          </a:p>
          <a:p>
            <a:pPr lvl="1"/>
            <a:r>
              <a:rPr lang="tr-TR" sz="2800" dirty="0"/>
              <a:t>Ağrı ve baş dönmesi, sersemleme, bulantı ,şok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Olguların %90’ında </a:t>
            </a:r>
            <a:r>
              <a:rPr lang="tr-TR" dirty="0" err="1"/>
              <a:t>pulsatil</a:t>
            </a:r>
            <a:r>
              <a:rPr lang="tr-TR" dirty="0"/>
              <a:t>, hassas bir </a:t>
            </a:r>
            <a:r>
              <a:rPr lang="tr-TR" dirty="0" err="1"/>
              <a:t>abdominal</a:t>
            </a:r>
            <a:r>
              <a:rPr lang="tr-TR" dirty="0"/>
              <a:t> kitle </a:t>
            </a:r>
            <a:r>
              <a:rPr lang="tr-TR" dirty="0" err="1"/>
              <a:t>palpe</a:t>
            </a:r>
            <a:r>
              <a:rPr lang="tr-TR" dirty="0"/>
              <a:t> edilebilmekte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Klinik tanı konulduktan sonra acil cerrahi tedavi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0044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401CA4D-5CD8-7FD1-45A0-D5A89903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DİĞER NEDENLER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B63928A-190C-213B-D992-2FECD7D50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err="1"/>
              <a:t>Endometrit</a:t>
            </a:r>
            <a:endParaRPr lang="tr-TR" dirty="0"/>
          </a:p>
          <a:p>
            <a:pPr>
              <a:buNone/>
            </a:pPr>
            <a:r>
              <a:rPr lang="tr-TR" dirty="0" err="1"/>
              <a:t>Tuboovaryen</a:t>
            </a:r>
            <a:r>
              <a:rPr lang="tr-TR" dirty="0"/>
              <a:t> apse</a:t>
            </a:r>
          </a:p>
          <a:p>
            <a:pPr>
              <a:buNone/>
            </a:pPr>
            <a:r>
              <a:rPr lang="tr-TR" dirty="0" err="1"/>
              <a:t>Salphenjit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 err="1"/>
              <a:t>Spontan</a:t>
            </a:r>
            <a:r>
              <a:rPr lang="tr-TR" dirty="0"/>
              <a:t> bakteriyel peritonit</a:t>
            </a:r>
          </a:p>
          <a:p>
            <a:pPr>
              <a:buNone/>
            </a:pPr>
            <a:r>
              <a:rPr lang="tr-TR" dirty="0" err="1"/>
              <a:t>Peptik</a:t>
            </a:r>
            <a:r>
              <a:rPr lang="tr-TR" dirty="0"/>
              <a:t> ülser hastalığı</a:t>
            </a:r>
          </a:p>
          <a:p>
            <a:pPr>
              <a:buNone/>
            </a:pPr>
            <a:r>
              <a:rPr lang="tr-TR" dirty="0" err="1"/>
              <a:t>Viral</a:t>
            </a:r>
            <a:r>
              <a:rPr lang="tr-TR" dirty="0"/>
              <a:t> hepatit ve karaciğer enfeksiyonlar</a:t>
            </a:r>
          </a:p>
          <a:p>
            <a:pPr>
              <a:buNone/>
            </a:pPr>
            <a:r>
              <a:rPr lang="tr-TR" dirty="0" err="1"/>
              <a:t>Piyelonefrit</a:t>
            </a:r>
            <a:r>
              <a:rPr lang="tr-TR" dirty="0"/>
              <a:t> ve </a:t>
            </a:r>
            <a:r>
              <a:rPr lang="tr-TR" dirty="0" err="1"/>
              <a:t>inflamatuvar</a:t>
            </a:r>
            <a:r>
              <a:rPr lang="tr-TR" dirty="0"/>
              <a:t> barsak hastalıkları</a:t>
            </a:r>
          </a:p>
          <a:p>
            <a:pPr>
              <a:buNone/>
            </a:pPr>
            <a:r>
              <a:rPr lang="tr-TR" dirty="0" err="1"/>
              <a:t>Pnömotoraks</a:t>
            </a:r>
            <a:endParaRPr lang="tr-TR" dirty="0"/>
          </a:p>
          <a:p>
            <a:pPr>
              <a:buNone/>
            </a:pPr>
            <a:r>
              <a:rPr lang="tr-TR" dirty="0" err="1"/>
              <a:t>Ampiyem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 err="1"/>
              <a:t>Özofagus</a:t>
            </a:r>
            <a:r>
              <a:rPr lang="tr-TR" dirty="0"/>
              <a:t> </a:t>
            </a:r>
            <a:r>
              <a:rPr lang="tr-TR" dirty="0" err="1"/>
              <a:t>perforasyonu</a:t>
            </a:r>
            <a:r>
              <a:rPr lang="tr-TR" dirty="0"/>
              <a:t> …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434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09312F7-D2A1-F0F6-A0EE-743030F2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Görülme </a:t>
            </a:r>
            <a:r>
              <a:rPr lang="tr-TR" dirty="0" smtClean="0"/>
              <a:t>Sıklığı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79C6B83-DCB1-AD6D-AF18-AA57ADBA2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Ayaktan başvuran hastaların en sık 10 yakınmasından biridir.</a:t>
            </a:r>
          </a:p>
          <a:p>
            <a:r>
              <a:rPr lang="tr-TR" dirty="0"/>
              <a:t>ABD’de hastaneye yatışların en sık nedenidir.</a:t>
            </a:r>
          </a:p>
          <a:p>
            <a:pPr marL="0" indent="0">
              <a:buNone/>
            </a:pPr>
            <a:r>
              <a:rPr lang="tr-TR" dirty="0" err="1"/>
              <a:t>Türkiyede</a:t>
            </a:r>
            <a:r>
              <a:rPr lang="tr-TR" dirty="0"/>
              <a:t> ise;</a:t>
            </a:r>
          </a:p>
          <a:p>
            <a:r>
              <a:rPr lang="tr-TR" dirty="0"/>
              <a:t>Acil servis hastaların % 10 kadarı</a:t>
            </a:r>
          </a:p>
          <a:p>
            <a:r>
              <a:rPr lang="tr-TR" dirty="0"/>
              <a:t>Poliklinik  % 10 dan daha azı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1768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5201ACE-C32E-2A66-6CAD-0D214D2E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PEDİATRİK DÖNEM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C466276-0EDF-92E2-B7C7-92EEC2648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dirty="0" err="1"/>
              <a:t>İnfantlarda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İntusussepsiyon</a:t>
            </a:r>
            <a:endParaRPr lang="tr-TR" dirty="0"/>
          </a:p>
          <a:p>
            <a:pPr lvl="1"/>
            <a:r>
              <a:rPr lang="tr-TR" dirty="0" err="1"/>
              <a:t>Piyelonefrit</a:t>
            </a:r>
            <a:endParaRPr lang="tr-TR" dirty="0"/>
          </a:p>
          <a:p>
            <a:pPr lvl="1"/>
            <a:r>
              <a:rPr lang="tr-TR" dirty="0" err="1"/>
              <a:t>Meckel</a:t>
            </a:r>
            <a:r>
              <a:rPr lang="tr-TR" dirty="0"/>
              <a:t> </a:t>
            </a:r>
            <a:r>
              <a:rPr lang="tr-TR" dirty="0" err="1"/>
              <a:t>divertiküliti</a:t>
            </a:r>
            <a:r>
              <a:rPr lang="tr-TR" dirty="0"/>
              <a:t>  </a:t>
            </a:r>
          </a:p>
          <a:p>
            <a:pPr lvl="1"/>
            <a:r>
              <a:rPr lang="tr-TR" dirty="0"/>
              <a:t>Bakteriyel ya da </a:t>
            </a:r>
            <a:r>
              <a:rPr lang="tr-TR" dirty="0" err="1"/>
              <a:t>viral</a:t>
            </a:r>
            <a:r>
              <a:rPr lang="tr-TR" dirty="0"/>
              <a:t> </a:t>
            </a:r>
            <a:r>
              <a:rPr lang="tr-TR" dirty="0" err="1"/>
              <a:t>enterit</a:t>
            </a:r>
            <a:endParaRPr lang="tr-TR" dirty="0"/>
          </a:p>
          <a:p>
            <a:pPr>
              <a:buNone/>
            </a:pPr>
            <a:r>
              <a:rPr lang="tr-TR" dirty="0"/>
              <a:t> Çocuklarda </a:t>
            </a:r>
          </a:p>
          <a:p>
            <a:pPr lvl="1"/>
            <a:r>
              <a:rPr lang="tr-TR" dirty="0" err="1"/>
              <a:t>Meckel</a:t>
            </a:r>
            <a:r>
              <a:rPr lang="tr-TR" dirty="0"/>
              <a:t> </a:t>
            </a:r>
            <a:r>
              <a:rPr lang="tr-TR" dirty="0" err="1"/>
              <a:t>divertikülit</a:t>
            </a:r>
            <a:endParaRPr lang="tr-TR" dirty="0"/>
          </a:p>
          <a:p>
            <a:pPr lvl="1"/>
            <a:r>
              <a:rPr lang="tr-TR" dirty="0"/>
              <a:t>Sistit </a:t>
            </a:r>
          </a:p>
          <a:p>
            <a:pPr lvl="1"/>
            <a:r>
              <a:rPr lang="tr-TR" dirty="0" err="1"/>
              <a:t>Pnömoni</a:t>
            </a:r>
            <a:endParaRPr lang="tr-TR" dirty="0"/>
          </a:p>
          <a:p>
            <a:pPr lvl="1"/>
            <a:r>
              <a:rPr lang="tr-TR" dirty="0" err="1"/>
              <a:t>Enterit</a:t>
            </a:r>
            <a:endParaRPr lang="tr-TR" dirty="0"/>
          </a:p>
          <a:p>
            <a:pPr lvl="1"/>
            <a:r>
              <a:rPr lang="tr-TR" dirty="0" err="1"/>
              <a:t>Mezenterik</a:t>
            </a:r>
            <a:r>
              <a:rPr lang="tr-TR" dirty="0"/>
              <a:t> </a:t>
            </a:r>
            <a:r>
              <a:rPr lang="tr-TR" dirty="0" err="1"/>
              <a:t>lenfadenit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İnflamatuvar</a:t>
            </a:r>
            <a:r>
              <a:rPr lang="tr-TR" dirty="0"/>
              <a:t> barsak hastalıkları</a:t>
            </a:r>
          </a:p>
          <a:p>
            <a:pPr>
              <a:buNone/>
            </a:pPr>
            <a:r>
              <a:rPr lang="tr-TR" dirty="0" err="1"/>
              <a:t>Adolesanlarda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pelvik</a:t>
            </a:r>
            <a:r>
              <a:rPr lang="tr-TR" dirty="0"/>
              <a:t> </a:t>
            </a:r>
            <a:r>
              <a:rPr lang="tr-TR" dirty="0" err="1"/>
              <a:t>inflamatuvar</a:t>
            </a:r>
            <a:r>
              <a:rPr lang="tr-TR" dirty="0"/>
              <a:t> hastalık</a:t>
            </a:r>
          </a:p>
          <a:p>
            <a:pPr lvl="1"/>
            <a:r>
              <a:rPr lang="tr-TR" dirty="0" err="1"/>
              <a:t>inflamatuvar</a:t>
            </a:r>
            <a:r>
              <a:rPr lang="tr-TR" dirty="0"/>
              <a:t> barsak hastalıkları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Tüm yaş gruplarındaki çocuklarda en yaygın rastlanan karın ağrısı </a:t>
            </a:r>
          </a:p>
          <a:p>
            <a:pPr lvl="1"/>
            <a:r>
              <a:rPr lang="tr-TR" sz="2900" dirty="0"/>
              <a:t>akut apandisit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172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GERİATRİK DÖNEM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000" dirty="0"/>
              <a:t>%25’inden safra yolu hastalıkları sorumlu</a:t>
            </a:r>
          </a:p>
          <a:p>
            <a:pPr lvl="1"/>
            <a:r>
              <a:rPr lang="tr-TR" sz="1800" dirty="0" err="1"/>
              <a:t>nonspesifik</a:t>
            </a:r>
            <a:r>
              <a:rPr lang="tr-TR" sz="1800" dirty="0"/>
              <a:t> karın ağrısı</a:t>
            </a:r>
          </a:p>
          <a:p>
            <a:pPr lvl="1"/>
            <a:r>
              <a:rPr lang="tr-TR" sz="1800" dirty="0" err="1"/>
              <a:t>malignite</a:t>
            </a:r>
            <a:endParaRPr lang="tr-TR" sz="1800" dirty="0"/>
          </a:p>
          <a:p>
            <a:pPr lvl="1"/>
            <a:r>
              <a:rPr lang="tr-TR" sz="1800" dirty="0"/>
              <a:t>barsak obstrüksiyonu</a:t>
            </a:r>
          </a:p>
          <a:p>
            <a:pPr lvl="1"/>
            <a:r>
              <a:rPr lang="tr-TR" sz="1800" dirty="0"/>
              <a:t>komplike </a:t>
            </a:r>
            <a:r>
              <a:rPr lang="tr-TR" sz="1800" dirty="0" err="1"/>
              <a:t>peptik</a:t>
            </a:r>
            <a:r>
              <a:rPr lang="tr-TR" sz="1800" dirty="0"/>
              <a:t> ülser hastalığı</a:t>
            </a:r>
          </a:p>
          <a:p>
            <a:pPr lvl="1"/>
            <a:r>
              <a:rPr lang="tr-TR" sz="1800" dirty="0" err="1"/>
              <a:t>inkarsere</a:t>
            </a:r>
            <a:r>
              <a:rPr lang="tr-TR" sz="1800" dirty="0"/>
              <a:t> </a:t>
            </a:r>
            <a:r>
              <a:rPr lang="tr-TR" sz="1800" dirty="0" err="1"/>
              <a:t>herniler</a:t>
            </a:r>
            <a:endParaRPr lang="tr-TR" sz="1800" dirty="0"/>
          </a:p>
          <a:p>
            <a:pPr lvl="1"/>
            <a:r>
              <a:rPr lang="tr-TR" sz="1800" dirty="0" err="1"/>
              <a:t>asemptomatik</a:t>
            </a:r>
            <a:r>
              <a:rPr lang="tr-TR" sz="1800" dirty="0"/>
              <a:t> idrar yolu enfeksiyonu</a:t>
            </a:r>
          </a:p>
          <a:p>
            <a:pPr lvl="1"/>
            <a:r>
              <a:rPr lang="tr-TR" sz="1800" dirty="0"/>
              <a:t>perfore iç organ </a:t>
            </a:r>
          </a:p>
          <a:p>
            <a:pPr lvl="1"/>
            <a:r>
              <a:rPr lang="tr-TR" sz="1800" dirty="0" err="1"/>
              <a:t>iskemik</a:t>
            </a:r>
            <a:r>
              <a:rPr lang="tr-TR" sz="1800" dirty="0"/>
              <a:t> bağırsak hastalığı</a:t>
            </a:r>
          </a:p>
          <a:p>
            <a:pPr lvl="1"/>
            <a:r>
              <a:rPr lang="tr-TR" sz="1800" dirty="0"/>
              <a:t>apandisit </a:t>
            </a:r>
          </a:p>
          <a:p>
            <a:pPr lvl="2"/>
            <a:r>
              <a:rPr lang="tr-TR" sz="1200" dirty="0"/>
              <a:t>seyrek görülmekle beraber yüksek bir </a:t>
            </a:r>
            <a:r>
              <a:rPr lang="tr-TR" sz="1200" dirty="0" err="1"/>
              <a:t>morbidite</a:t>
            </a:r>
            <a:r>
              <a:rPr lang="tr-TR" sz="1200" dirty="0"/>
              <a:t> ve </a:t>
            </a:r>
            <a:r>
              <a:rPr lang="tr-TR" sz="1200" dirty="0" err="1"/>
              <a:t>mortalite</a:t>
            </a:r>
            <a:r>
              <a:rPr lang="tr-TR" sz="1200" dirty="0"/>
              <a:t> oranına sahip </a:t>
            </a:r>
          </a:p>
          <a:p>
            <a:pPr>
              <a:buNone/>
            </a:pP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5444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Akut apandisit</a:t>
            </a:r>
          </a:p>
          <a:p>
            <a:r>
              <a:rPr lang="tr-TR" dirty="0" err="1"/>
              <a:t>Kolesistit</a:t>
            </a:r>
            <a:endParaRPr lang="tr-TR" dirty="0"/>
          </a:p>
          <a:p>
            <a:r>
              <a:rPr lang="tr-TR" dirty="0" err="1"/>
              <a:t>Piyelonefrit</a:t>
            </a:r>
            <a:endParaRPr lang="tr-TR" dirty="0"/>
          </a:p>
          <a:p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torsiyonu</a:t>
            </a:r>
            <a:r>
              <a:rPr lang="tr-TR" dirty="0"/>
              <a:t> ile </a:t>
            </a:r>
            <a:r>
              <a:rPr lang="tr-TR" dirty="0" err="1"/>
              <a:t>over</a:t>
            </a:r>
            <a:r>
              <a:rPr lang="tr-TR" dirty="0"/>
              <a:t> kist </a:t>
            </a:r>
            <a:r>
              <a:rPr lang="tr-TR" dirty="0" err="1"/>
              <a:t>rüptürü</a:t>
            </a:r>
            <a:r>
              <a:rPr lang="tr-TR" dirty="0"/>
              <a:t> </a:t>
            </a:r>
          </a:p>
          <a:p>
            <a:pPr lvl="1"/>
            <a:r>
              <a:rPr lang="tr-TR" sz="2800" dirty="0"/>
              <a:t>fetüsün kaybedilme riski nedeniyle, erken tanı ve tedavi önemli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1110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SEVK KRİTERLERİ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Akut karın şüphesi olan bütün hastalar zaman yitirilmeden cerrahi girişimin yapılabileceği bir merkeze sevk edilmeli</a:t>
            </a:r>
          </a:p>
          <a:p>
            <a:endParaRPr lang="tr-TR" dirty="0"/>
          </a:p>
          <a:p>
            <a:r>
              <a:rPr lang="tr-TR" dirty="0"/>
              <a:t>Sevk sırasında mevcut durumu şiddetlendirecek girişimlerden kaçınılmalı</a:t>
            </a:r>
          </a:p>
          <a:p>
            <a:endParaRPr lang="tr-TR" dirty="0"/>
          </a:p>
          <a:p>
            <a:r>
              <a:rPr lang="tr-TR" dirty="0"/>
              <a:t>Günümüzde akut karın olan hastalarda kesinlikle hiçbir analjezik ilaç verilmemesi yönündeki görüşün yerine, hastaların ağrısının tanı ve tedavi ile ilgili girişimlere devam edilmek kaydıyla kesilmesi yönündeki görüş öne çıkmakta</a:t>
            </a:r>
          </a:p>
          <a:p>
            <a:endParaRPr lang="tr-TR" dirty="0"/>
          </a:p>
          <a:p>
            <a:r>
              <a:rPr lang="tr-TR" dirty="0"/>
              <a:t>Karın ağrısı ile gelen hastaların tanısı konulana veya kesin tedavisi yapılana kadar geçen süreçte ağrısının kesilmesinde herhangi bir sakınca yok</a:t>
            </a:r>
          </a:p>
          <a:p>
            <a:endParaRPr lang="tr-TR" dirty="0"/>
          </a:p>
          <a:p>
            <a:r>
              <a:rPr lang="tr-TR" dirty="0"/>
              <a:t>Ağızdan beslenmenin sonlandırılması, gerekirse </a:t>
            </a:r>
            <a:r>
              <a:rPr lang="tr-TR" dirty="0" err="1"/>
              <a:t>nazogastrik</a:t>
            </a:r>
            <a:r>
              <a:rPr lang="tr-TR" dirty="0"/>
              <a:t> drenaj yapılması, hastanın damar yolunun açılıp </a:t>
            </a:r>
            <a:r>
              <a:rPr lang="tr-TR" dirty="0" err="1"/>
              <a:t>izotonik</a:t>
            </a:r>
            <a:r>
              <a:rPr lang="tr-TR" dirty="0"/>
              <a:t> sıvı veya </a:t>
            </a:r>
            <a:r>
              <a:rPr lang="tr-TR" dirty="0" err="1"/>
              <a:t>laktatlı</a:t>
            </a:r>
            <a:r>
              <a:rPr lang="tr-TR" dirty="0"/>
              <a:t> </a:t>
            </a:r>
            <a:r>
              <a:rPr lang="tr-TR" dirty="0" err="1"/>
              <a:t>ringer</a:t>
            </a:r>
            <a:r>
              <a:rPr lang="tr-TR" dirty="0"/>
              <a:t> ile </a:t>
            </a:r>
            <a:r>
              <a:rPr lang="tr-TR" dirty="0" err="1"/>
              <a:t>hidrasyonu</a:t>
            </a:r>
            <a:r>
              <a:rPr lang="tr-TR" dirty="0"/>
              <a:t> gerekli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2160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VAKA TAKDİMİ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Bay </a:t>
            </a:r>
            <a:r>
              <a:rPr lang="tr-TR" dirty="0"/>
              <a:t>C yaygın karın ağrısından yakınan 22 yaşında erkek hastadır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Birkaç saat önce ağrı başlayıncaya kadar kendini iyi hissediyormuş.</a:t>
            </a:r>
          </a:p>
          <a:p>
            <a:r>
              <a:rPr lang="tr-TR" dirty="0" smtClean="0"/>
              <a:t>Ağrı; orta/üst abdomende özellikle şiddetli olmayan baskı tarzında bir ağrıymış.</a:t>
            </a:r>
          </a:p>
          <a:p>
            <a:r>
              <a:rPr lang="tr-TR" dirty="0" smtClean="0"/>
              <a:t>Daha önce böyle bir semptomu olmamış.</a:t>
            </a:r>
          </a:p>
          <a:p>
            <a:r>
              <a:rPr lang="tr-TR" dirty="0" smtClean="0"/>
              <a:t>Ateş, bulantı, kusma, </a:t>
            </a:r>
            <a:r>
              <a:rPr lang="tr-TR" dirty="0" err="1" smtClean="0"/>
              <a:t>diyare</a:t>
            </a:r>
            <a:r>
              <a:rPr lang="tr-TR" dirty="0" smtClean="0"/>
              <a:t> gibi yakınmaları yokmuş.</a:t>
            </a:r>
          </a:p>
          <a:p>
            <a:r>
              <a:rPr lang="tr-TR" dirty="0" smtClean="0"/>
              <a:t>İştahı azalmış ağrının başlamasından beri hiç bağırsak hareketi olmamış.</a:t>
            </a:r>
          </a:p>
          <a:p>
            <a:r>
              <a:rPr lang="tr-TR" dirty="0"/>
              <a:t>İdrar sıklığında değişme, </a:t>
            </a:r>
            <a:r>
              <a:rPr lang="tr-TR" dirty="0" err="1"/>
              <a:t>dizüri</a:t>
            </a:r>
            <a:r>
              <a:rPr lang="tr-TR" dirty="0"/>
              <a:t>, </a:t>
            </a:r>
            <a:r>
              <a:rPr lang="tr-TR" dirty="0" err="1"/>
              <a:t>hematüri</a:t>
            </a:r>
            <a:r>
              <a:rPr lang="tr-TR" dirty="0"/>
              <a:t> gibi </a:t>
            </a:r>
            <a:r>
              <a:rPr lang="tr-TR" dirty="0" err="1"/>
              <a:t>üriner</a:t>
            </a:r>
            <a:r>
              <a:rPr lang="tr-TR" dirty="0"/>
              <a:t> semptom öyküsü yok.</a:t>
            </a:r>
          </a:p>
          <a:p>
            <a:r>
              <a:rPr lang="tr-TR" dirty="0"/>
              <a:t>Geçmiş tıbbi öyküsünde bir özellik yok.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9928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654" y="232780"/>
            <a:ext cx="10515600" cy="1325563"/>
          </a:xfrm>
        </p:spPr>
        <p:txBody>
          <a:bodyPr/>
          <a:lstStyle/>
          <a:p>
            <a:r>
              <a:rPr lang="tr-TR" dirty="0" smtClean="0"/>
              <a:t>HASTANIN FİZİK MUAYENESİ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5625" y="1558343"/>
            <a:ext cx="10515600" cy="6452316"/>
          </a:xfrm>
        </p:spPr>
        <p:txBody>
          <a:bodyPr>
            <a:normAutofit/>
          </a:bodyPr>
          <a:lstStyle/>
          <a:p>
            <a:r>
              <a:rPr lang="tr-TR" dirty="0" err="1" smtClean="0"/>
              <a:t>Vital</a:t>
            </a:r>
            <a:r>
              <a:rPr lang="tr-TR" dirty="0" smtClean="0"/>
              <a:t> bulguları; </a:t>
            </a:r>
          </a:p>
          <a:p>
            <a:r>
              <a:rPr lang="tr-TR" dirty="0" smtClean="0"/>
              <a:t>Isı:37.0</a:t>
            </a:r>
          </a:p>
          <a:p>
            <a:r>
              <a:rPr lang="tr-TR" dirty="0" smtClean="0"/>
              <a:t>Solunum sayısı:16/dakika</a:t>
            </a:r>
          </a:p>
          <a:p>
            <a:r>
              <a:rPr lang="tr-TR" dirty="0" smtClean="0"/>
              <a:t>Tansion:110/72</a:t>
            </a:r>
          </a:p>
          <a:p>
            <a:r>
              <a:rPr lang="tr-TR" dirty="0" smtClean="0"/>
              <a:t>Nabız:85/dakika</a:t>
            </a:r>
          </a:p>
          <a:p>
            <a:r>
              <a:rPr lang="tr-TR" dirty="0" smtClean="0"/>
              <a:t>Kalp ve Akciğer muayenesi normal</a:t>
            </a:r>
          </a:p>
        </p:txBody>
      </p:sp>
    </p:spTree>
    <p:extLst>
      <p:ext uri="{BB962C8B-B14F-4D97-AF65-F5344CB8AC3E}">
        <p14:creationId xmlns:p14="http://schemas.microsoft.com/office/powerpoint/2010/main" val="1428703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653" y="872589"/>
            <a:ext cx="10515600" cy="4351338"/>
          </a:xfrm>
        </p:spPr>
        <p:txBody>
          <a:bodyPr/>
          <a:lstStyle/>
          <a:p>
            <a:r>
              <a:rPr lang="tr-TR" dirty="0" err="1"/>
              <a:t>Abdominal</a:t>
            </a:r>
            <a:r>
              <a:rPr lang="tr-TR" dirty="0"/>
              <a:t> muayenede düz bir karın, </a:t>
            </a:r>
            <a:r>
              <a:rPr lang="tr-TR" dirty="0" err="1"/>
              <a:t>hipoaktif</a:t>
            </a:r>
            <a:r>
              <a:rPr lang="tr-TR" dirty="0"/>
              <a:t>, bağırsak sesleri saptanmıyor.</a:t>
            </a:r>
          </a:p>
          <a:p>
            <a:r>
              <a:rPr lang="tr-TR" dirty="0"/>
              <a:t>Defans </a:t>
            </a:r>
            <a:r>
              <a:rPr lang="tr-TR" dirty="0" err="1"/>
              <a:t>Rebaund</a:t>
            </a:r>
            <a:r>
              <a:rPr lang="tr-TR" dirty="0"/>
              <a:t> yok</a:t>
            </a:r>
          </a:p>
          <a:p>
            <a:r>
              <a:rPr lang="tr-TR" dirty="0"/>
              <a:t>Hafif yaygın duyarlılığa karşın, </a:t>
            </a:r>
            <a:r>
              <a:rPr lang="tr-TR" dirty="0" err="1"/>
              <a:t>fokal</a:t>
            </a:r>
            <a:r>
              <a:rPr lang="tr-TR" dirty="0"/>
              <a:t> veya şiddetli duyarlılık yok.</a:t>
            </a:r>
          </a:p>
          <a:p>
            <a:r>
              <a:rPr lang="tr-TR" dirty="0" err="1"/>
              <a:t>Hepatosplenomegali</a:t>
            </a:r>
            <a:r>
              <a:rPr lang="tr-TR" dirty="0"/>
              <a:t> saptanmıyor</a:t>
            </a:r>
          </a:p>
          <a:p>
            <a:r>
              <a:rPr lang="tr-TR" dirty="0" err="1"/>
              <a:t>Rektal</a:t>
            </a:r>
            <a:r>
              <a:rPr lang="tr-TR" dirty="0"/>
              <a:t> muayenede duyarlılık yok</a:t>
            </a:r>
          </a:p>
          <a:p>
            <a:r>
              <a:rPr lang="tr-TR" dirty="0"/>
              <a:t>Dışkıda gizli kan testi negatif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3014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5169" y="1001377"/>
            <a:ext cx="10515600" cy="4351338"/>
          </a:xfrm>
        </p:spPr>
        <p:txBody>
          <a:bodyPr/>
          <a:lstStyle/>
          <a:p>
            <a:r>
              <a:rPr lang="tr-TR" dirty="0" smtClean="0"/>
              <a:t>Bu noktada öncü hipoteziniz nedir ?</a:t>
            </a:r>
          </a:p>
          <a:p>
            <a:endParaRPr lang="tr-TR" dirty="0" smtClean="0"/>
          </a:p>
          <a:p>
            <a:r>
              <a:rPr lang="tr-TR" dirty="0" smtClean="0"/>
              <a:t>Alternatifler nelerdir ?</a:t>
            </a:r>
          </a:p>
          <a:p>
            <a:endParaRPr lang="tr-TR" dirty="0" smtClean="0"/>
          </a:p>
          <a:p>
            <a:r>
              <a:rPr lang="tr-TR" dirty="0" smtClean="0"/>
              <a:t>Tanıyı kaçırmama zorunluluğunuz var mı ?</a:t>
            </a:r>
          </a:p>
          <a:p>
            <a:endParaRPr lang="tr-TR" dirty="0" smtClean="0"/>
          </a:p>
          <a:p>
            <a:r>
              <a:rPr lang="tr-TR" dirty="0" smtClean="0"/>
              <a:t>Verilen bu ayırıcı tanı ile hangi testler istenmelidir 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4452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Kilit nokta: orta/üst abdomen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Ayırıcı tanılar :</a:t>
            </a:r>
          </a:p>
          <a:p>
            <a:r>
              <a:rPr lang="tr-TR" dirty="0" smtClean="0"/>
              <a:t>1-Apandisit</a:t>
            </a:r>
          </a:p>
          <a:p>
            <a:r>
              <a:rPr lang="tr-TR" dirty="0" smtClean="0"/>
              <a:t>2-İrritabl Bağırsak Sendromu</a:t>
            </a:r>
          </a:p>
          <a:p>
            <a:r>
              <a:rPr lang="tr-TR" dirty="0" smtClean="0"/>
              <a:t>3-Peptik </a:t>
            </a:r>
            <a:r>
              <a:rPr lang="tr-TR" dirty="0"/>
              <a:t>Ü</a:t>
            </a:r>
            <a:r>
              <a:rPr lang="tr-TR" dirty="0" smtClean="0"/>
              <a:t>lser Hastalığı</a:t>
            </a:r>
          </a:p>
          <a:p>
            <a:r>
              <a:rPr lang="tr-TR" dirty="0" smtClean="0"/>
              <a:t>4-Bağırsak Obstrüksiyonu</a:t>
            </a:r>
          </a:p>
          <a:p>
            <a:r>
              <a:rPr lang="tr-TR" dirty="0" smtClean="0"/>
              <a:t>5- </a:t>
            </a:r>
            <a:r>
              <a:rPr lang="tr-TR" dirty="0" err="1" smtClean="0"/>
              <a:t>Abdominal</a:t>
            </a:r>
            <a:r>
              <a:rPr lang="tr-TR" dirty="0" smtClean="0"/>
              <a:t> Aort Anevrizması</a:t>
            </a:r>
          </a:p>
          <a:p>
            <a:r>
              <a:rPr lang="tr-TR" dirty="0" smtClean="0"/>
              <a:t>6-Diabetik </a:t>
            </a:r>
            <a:r>
              <a:rPr lang="tr-TR" dirty="0" err="1" smtClean="0"/>
              <a:t>Ketoasidoz</a:t>
            </a:r>
            <a:endParaRPr lang="tr-TR" dirty="0" smtClean="0"/>
          </a:p>
          <a:p>
            <a:r>
              <a:rPr lang="tr-TR" dirty="0" smtClean="0"/>
              <a:t>7-Gastroenterit</a:t>
            </a:r>
          </a:p>
          <a:p>
            <a:r>
              <a:rPr lang="tr-TR" dirty="0" smtClean="0"/>
              <a:t>8-Pankreatit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2354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ÖNCÜ HİPOTEZLER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Apandisit ;   Klinik Muayene, BT tarama</a:t>
            </a:r>
          </a:p>
          <a:p>
            <a:r>
              <a:rPr lang="tr-TR" dirty="0" err="1" smtClean="0"/>
              <a:t>Peptik</a:t>
            </a:r>
            <a:r>
              <a:rPr lang="tr-TR" dirty="0" smtClean="0"/>
              <a:t> Ülser;  </a:t>
            </a:r>
            <a:r>
              <a:rPr lang="tr-TR" dirty="0" err="1" smtClean="0"/>
              <a:t>H.Pylori</a:t>
            </a:r>
            <a:r>
              <a:rPr lang="tr-TR" dirty="0" smtClean="0"/>
              <a:t> için üre nefes testi</a:t>
            </a:r>
          </a:p>
          <a:p>
            <a:r>
              <a:rPr lang="tr-TR" dirty="0" err="1" smtClean="0"/>
              <a:t>Pankreatit</a:t>
            </a:r>
            <a:r>
              <a:rPr lang="tr-TR" dirty="0" smtClean="0"/>
              <a:t>;  serum </a:t>
            </a:r>
            <a:r>
              <a:rPr lang="tr-TR" dirty="0" err="1" smtClean="0"/>
              <a:t>lipaz</a:t>
            </a:r>
            <a:r>
              <a:rPr lang="tr-TR" dirty="0" smtClean="0"/>
              <a:t> düzeyi</a:t>
            </a:r>
          </a:p>
          <a:p>
            <a:r>
              <a:rPr lang="tr-TR" dirty="0" smtClean="0"/>
              <a:t>Erken bağırsak obstrüksiyonu;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 err="1" smtClean="0"/>
              <a:t>grafi</a:t>
            </a:r>
            <a:r>
              <a:rPr lang="tr-TR" dirty="0" smtClean="0"/>
              <a:t>, BT tarama, İnce bağırsak incelemesi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774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2CB5D6F-4E1E-1FD5-52D8-0B3E6907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sz="4900" b="1" dirty="0"/>
              <a:t>Karın Ağrısının Sınıflandırması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xmlns="" id="{6995F647-94FD-C795-0778-40AB5E74D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1239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769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YENİ BİLGİ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Bay C </a:t>
            </a:r>
            <a:r>
              <a:rPr lang="tr-TR" dirty="0" err="1" smtClean="0"/>
              <a:t>nonsteroid</a:t>
            </a:r>
            <a:r>
              <a:rPr lang="tr-TR" dirty="0" smtClean="0"/>
              <a:t> anti-</a:t>
            </a:r>
            <a:r>
              <a:rPr lang="tr-TR" dirty="0" err="1" smtClean="0"/>
              <a:t>inflamatuar</a:t>
            </a:r>
            <a:r>
              <a:rPr lang="tr-TR" dirty="0" smtClean="0"/>
              <a:t> ilaç kullanmadığını, </a:t>
            </a:r>
            <a:r>
              <a:rPr lang="tr-TR" dirty="0" err="1" smtClean="0"/>
              <a:t>asprin</a:t>
            </a:r>
            <a:r>
              <a:rPr lang="tr-TR" dirty="0" smtClean="0"/>
              <a:t> ve alkol tüketme öyküsünün olmadığını  belirtiyor.</a:t>
            </a:r>
          </a:p>
          <a:p>
            <a:r>
              <a:rPr lang="tr-TR" dirty="0" smtClean="0"/>
              <a:t>Bilinen </a:t>
            </a:r>
            <a:r>
              <a:rPr lang="tr-TR" dirty="0" err="1" smtClean="0"/>
              <a:t>saftra</a:t>
            </a:r>
            <a:r>
              <a:rPr lang="tr-TR" dirty="0" smtClean="0"/>
              <a:t> taşı ve </a:t>
            </a:r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 err="1" smtClean="0"/>
              <a:t>cerrahhi</a:t>
            </a:r>
            <a:r>
              <a:rPr lang="tr-TR" dirty="0" smtClean="0"/>
              <a:t> geçirme öyküsü yok.</a:t>
            </a:r>
          </a:p>
          <a:p>
            <a:r>
              <a:rPr lang="tr-TR" dirty="0" smtClean="0"/>
              <a:t>Gaz çıkardığını ve kusmadığını belirtiyor.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2253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ÖN TANI: APANDİSİT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Tanı koyma:</a:t>
            </a:r>
          </a:p>
          <a:p>
            <a:r>
              <a:rPr lang="tr-TR" dirty="0" smtClean="0"/>
              <a:t>Tam kan sayımında lökosit 8700 (%86 </a:t>
            </a:r>
            <a:r>
              <a:rPr lang="tr-TR" dirty="0" err="1" smtClean="0"/>
              <a:t>Nötrofil</a:t>
            </a:r>
            <a:r>
              <a:rPr lang="tr-TR" dirty="0" smtClean="0"/>
              <a:t>, %0 </a:t>
            </a:r>
            <a:r>
              <a:rPr lang="tr-TR" dirty="0" err="1" smtClean="0"/>
              <a:t>band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err="1" smtClean="0"/>
              <a:t>hematokrit</a:t>
            </a:r>
            <a:r>
              <a:rPr lang="tr-TR" dirty="0" smtClean="0"/>
              <a:t> %44. </a:t>
            </a:r>
            <a:r>
              <a:rPr lang="tr-TR" dirty="0" err="1" smtClean="0"/>
              <a:t>Lipaz</a:t>
            </a:r>
            <a:r>
              <a:rPr lang="tr-TR" dirty="0" smtClean="0"/>
              <a:t> normal. </a:t>
            </a:r>
          </a:p>
          <a:p>
            <a:pPr marL="0" indent="0">
              <a:buNone/>
            </a:pPr>
            <a:r>
              <a:rPr lang="tr-TR" dirty="0" smtClean="0"/>
              <a:t>Tekrar muayenede hasta ağrısının Sağ alt kadranda daha şiddetli olduğundan yakınıyor.</a:t>
            </a:r>
          </a:p>
          <a:p>
            <a:pPr marL="0" indent="0">
              <a:buNone/>
            </a:pPr>
            <a:r>
              <a:rPr lang="tr-TR" dirty="0" smtClean="0"/>
              <a:t>Muayenede orta derecede duyarlılık var ama hala defans ve </a:t>
            </a:r>
            <a:r>
              <a:rPr lang="tr-TR" dirty="0" err="1" smtClean="0"/>
              <a:t>rebund</a:t>
            </a:r>
            <a:r>
              <a:rPr lang="tr-TR" dirty="0" smtClean="0"/>
              <a:t> yok.</a:t>
            </a:r>
          </a:p>
          <a:p>
            <a:pPr marL="0" indent="0">
              <a:buNone/>
            </a:pPr>
            <a:r>
              <a:rPr lang="tr-TR" dirty="0"/>
              <a:t>BT taramada </a:t>
            </a:r>
            <a:r>
              <a:rPr lang="tr-TR" dirty="0" err="1"/>
              <a:t>çekumun</a:t>
            </a:r>
            <a:r>
              <a:rPr lang="tr-TR" dirty="0"/>
              <a:t> </a:t>
            </a:r>
            <a:r>
              <a:rPr lang="tr-TR" dirty="0" err="1"/>
              <a:t>inferiorunda</a:t>
            </a:r>
            <a:r>
              <a:rPr lang="tr-TR" dirty="0"/>
              <a:t> sağ tarafta </a:t>
            </a:r>
            <a:r>
              <a:rPr lang="tr-TR" dirty="0" err="1"/>
              <a:t>hipodens</a:t>
            </a:r>
            <a:r>
              <a:rPr lang="tr-TR" dirty="0"/>
              <a:t> bir sıvı koleksiyonu saptandı.</a:t>
            </a:r>
          </a:p>
          <a:p>
            <a:pPr marL="0" indent="0">
              <a:buNone/>
            </a:pPr>
            <a:r>
              <a:rPr lang="tr-TR" dirty="0"/>
              <a:t>Bir </a:t>
            </a:r>
            <a:r>
              <a:rPr lang="tr-TR" dirty="0" err="1"/>
              <a:t>apendiks</a:t>
            </a:r>
            <a:r>
              <a:rPr lang="tr-TR" dirty="0"/>
              <a:t> taşı izlendi.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94382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VAKA ÇÖZÜMLEME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Hastanın semptomları, özellikle ağrının </a:t>
            </a:r>
            <a:r>
              <a:rPr lang="tr-TR" dirty="0" err="1" smtClean="0"/>
              <a:t>migrasyonu</a:t>
            </a:r>
            <a:r>
              <a:rPr lang="tr-TR" dirty="0" smtClean="0"/>
              <a:t> , baştaki lokalizasyonu giderek şiddetlenmesi büyük ölçüde apandisit düşündürmektedir.</a:t>
            </a:r>
          </a:p>
          <a:p>
            <a:r>
              <a:rPr lang="tr-TR" dirty="0" smtClean="0"/>
              <a:t>BT Tanıyı kesin kılmaz, olası kılar.</a:t>
            </a:r>
          </a:p>
          <a:p>
            <a:r>
              <a:rPr lang="tr-TR" dirty="0" smtClean="0"/>
              <a:t>Bu noktada cerrahi uygundur.</a:t>
            </a:r>
          </a:p>
          <a:p>
            <a:r>
              <a:rPr lang="tr-TR" dirty="0" smtClean="0"/>
              <a:t>Hasta ameliyata girer ve </a:t>
            </a:r>
            <a:r>
              <a:rPr lang="tr-TR" dirty="0" err="1" smtClean="0"/>
              <a:t>peritoneal</a:t>
            </a:r>
            <a:r>
              <a:rPr lang="tr-TR" dirty="0" smtClean="0"/>
              <a:t> </a:t>
            </a:r>
            <a:r>
              <a:rPr lang="tr-TR" dirty="0" err="1" smtClean="0"/>
              <a:t>kavitede</a:t>
            </a:r>
            <a:r>
              <a:rPr lang="tr-TR" dirty="0" smtClean="0"/>
              <a:t> </a:t>
            </a:r>
            <a:r>
              <a:rPr lang="tr-TR" dirty="0" err="1" smtClean="0"/>
              <a:t>pürülan</a:t>
            </a:r>
            <a:r>
              <a:rPr lang="tr-TR" dirty="0" smtClean="0"/>
              <a:t> sıvı bulundu. </a:t>
            </a:r>
          </a:p>
          <a:p>
            <a:r>
              <a:rPr lang="tr-TR" dirty="0" smtClean="0"/>
              <a:t>Nekrotik </a:t>
            </a:r>
            <a:r>
              <a:rPr lang="tr-TR" dirty="0" err="1" smtClean="0"/>
              <a:t>apendiks</a:t>
            </a:r>
            <a:r>
              <a:rPr lang="tr-TR" dirty="0" smtClean="0"/>
              <a:t> çıkarıldı, </a:t>
            </a:r>
            <a:r>
              <a:rPr lang="tr-TR" dirty="0" err="1" smtClean="0"/>
              <a:t>peritoneal</a:t>
            </a:r>
            <a:r>
              <a:rPr lang="tr-TR" dirty="0" smtClean="0"/>
              <a:t> </a:t>
            </a:r>
            <a:r>
              <a:rPr lang="tr-TR" dirty="0" err="1" smtClean="0"/>
              <a:t>kavite</a:t>
            </a:r>
            <a:r>
              <a:rPr lang="tr-TR" dirty="0" smtClean="0"/>
              <a:t> yıkandı.</a:t>
            </a:r>
          </a:p>
          <a:p>
            <a:r>
              <a:rPr lang="tr-TR" dirty="0" smtClean="0"/>
              <a:t>Hasta geniş </a:t>
            </a:r>
            <a:r>
              <a:rPr lang="tr-TR" dirty="0" err="1" smtClean="0"/>
              <a:t>spetrumlu</a:t>
            </a:r>
            <a:r>
              <a:rPr lang="tr-TR" dirty="0" smtClean="0"/>
              <a:t> antibiyotikle tedavi edildi ve </a:t>
            </a:r>
            <a:r>
              <a:rPr lang="tr-TR" dirty="0" err="1" smtClean="0"/>
              <a:t>postoperatif</a:t>
            </a:r>
            <a:r>
              <a:rPr lang="tr-TR" dirty="0" smtClean="0"/>
              <a:t> iyileşti.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83223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Karın Ağrısı (Nobel Tıp Kitabevi)</a:t>
            </a:r>
          </a:p>
          <a:p>
            <a:r>
              <a:rPr lang="tr-TR" dirty="0" smtClean="0"/>
              <a:t>İç Hastalıklarında Semptomdan Tanıya (</a:t>
            </a:r>
            <a:r>
              <a:rPr lang="tr-TR" dirty="0" err="1" smtClean="0"/>
              <a:t>Lange</a:t>
            </a:r>
            <a:r>
              <a:rPr lang="tr-TR" dirty="0" smtClean="0"/>
              <a:t>)</a:t>
            </a:r>
          </a:p>
          <a:p>
            <a:r>
              <a:rPr lang="tr-TR" i="1" dirty="0" err="1"/>
              <a:t>Rakel</a:t>
            </a:r>
            <a:r>
              <a:rPr lang="tr-TR" i="1" dirty="0"/>
              <a:t> Aile Hekimliği Kitabı 9. baskı</a:t>
            </a:r>
          </a:p>
          <a:p>
            <a:r>
              <a:rPr lang="tr-TR" i="1" dirty="0" err="1"/>
              <a:t>Current</a:t>
            </a:r>
            <a:r>
              <a:rPr lang="tr-TR" i="1" dirty="0"/>
              <a:t> Aile Hekimliği Tanı ve Tedavi Kitabı 4. baskı</a:t>
            </a:r>
          </a:p>
          <a:p>
            <a:r>
              <a:rPr lang="tr-TR" i="1" dirty="0"/>
              <a:t>Birinci Basamağa Yönelik Tanı ve Tedavi Rehberi 2012</a:t>
            </a:r>
          </a:p>
          <a:p>
            <a:r>
              <a:rPr lang="tr-TR" i="1" dirty="0"/>
              <a:t>Birinci Basamakta Akut Karın Ağrısı Olan Hastaya Yaklaşım</a:t>
            </a:r>
          </a:p>
          <a:p>
            <a:pPr>
              <a:buNone/>
            </a:pPr>
            <a:r>
              <a:rPr lang="tr-TR" sz="2000" i="1" dirty="0"/>
              <a:t>	Güncel  Gastroenteroloji Dergisi 19/3 -2015</a:t>
            </a:r>
          </a:p>
          <a:p>
            <a:r>
              <a:rPr lang="en-US" i="1" dirty="0"/>
              <a:t>Pearls and Pitfalls in Evaluation of Abdominal Pain in the Emergency Department</a:t>
            </a:r>
            <a:r>
              <a:rPr lang="tr-TR" sz="2000" i="1" dirty="0"/>
              <a:t>	</a:t>
            </a:r>
          </a:p>
          <a:p>
            <a:pPr>
              <a:buNone/>
            </a:pPr>
            <a:r>
              <a:rPr lang="tr-TR" sz="2000" i="1" dirty="0"/>
              <a:t>	</a:t>
            </a:r>
            <a:r>
              <a:rPr lang="en-US" sz="2000" i="1" dirty="0" err="1"/>
              <a:t>Emerg</a:t>
            </a:r>
            <a:r>
              <a:rPr lang="en-US" sz="2000" i="1" dirty="0"/>
              <a:t> Med </a:t>
            </a:r>
            <a:r>
              <a:rPr lang="en-US" sz="2000" i="1" dirty="0" err="1"/>
              <a:t>Clin</a:t>
            </a:r>
            <a:r>
              <a:rPr lang="en-US" sz="2000" i="1" dirty="0"/>
              <a:t> North Am</a:t>
            </a:r>
            <a:r>
              <a:rPr lang="en-US" sz="2000" dirty="0"/>
              <a:t>. 2003;21(1):61–72</a:t>
            </a:r>
            <a:endParaRPr lang="tr-TR" sz="2000" dirty="0"/>
          </a:p>
          <a:p>
            <a:r>
              <a:rPr lang="en-US" i="1" dirty="0"/>
              <a:t>Textbook of Acute Abdominal </a:t>
            </a:r>
            <a:r>
              <a:rPr lang="en-US" i="1" dirty="0" err="1"/>
              <a:t>Sabiston</a:t>
            </a:r>
            <a:r>
              <a:rPr lang="en-US" i="1" dirty="0"/>
              <a:t> Surgery 17th edition</a:t>
            </a:r>
            <a:endParaRPr lang="tr-TR" i="1" dirty="0"/>
          </a:p>
          <a:p>
            <a:pPr>
              <a:buNone/>
            </a:pPr>
            <a:r>
              <a:rPr lang="tr-TR" sz="2000" i="1" dirty="0"/>
              <a:t>	</a:t>
            </a:r>
            <a:r>
              <a:rPr lang="tr-TR" sz="2000" i="1" dirty="0" err="1"/>
              <a:t>Philadelphia</a:t>
            </a:r>
            <a:r>
              <a:rPr lang="tr-TR" sz="2000" i="1" dirty="0"/>
              <a:t>, </a:t>
            </a:r>
            <a:r>
              <a:rPr lang="tr-TR" sz="2000" i="1" dirty="0" err="1"/>
              <a:t>Pa</a:t>
            </a:r>
            <a:r>
              <a:rPr lang="tr-TR" sz="2000" i="1" dirty="0"/>
              <a:t>.: </a:t>
            </a:r>
            <a:r>
              <a:rPr lang="tr-TR" sz="2000" i="1" dirty="0" err="1"/>
              <a:t>Saunders</a:t>
            </a:r>
            <a:r>
              <a:rPr lang="tr-TR" sz="2000" i="1" dirty="0"/>
              <a:t>; 2004:1219-1240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1067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066" y="1197735"/>
            <a:ext cx="6397160" cy="383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9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xmlns="" id="{3F7EF152-1ECE-5C78-35ED-EABD73E07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285666"/>
              </p:ext>
            </p:extLst>
          </p:nvPr>
        </p:nvGraphicFramePr>
        <p:xfrm>
          <a:off x="-185383" y="218364"/>
          <a:ext cx="12154469" cy="588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99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61399E59-5947-BAB7-071C-29C5018E7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168" y="1637731"/>
            <a:ext cx="9597325" cy="3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9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2C69C58-9AED-10F2-C264-FC524FA46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325" y="1825625"/>
            <a:ext cx="10515600" cy="4351338"/>
          </a:xfrm>
        </p:spPr>
        <p:txBody>
          <a:bodyPr/>
          <a:lstStyle/>
          <a:p>
            <a:r>
              <a:rPr lang="tr-TR" dirty="0"/>
              <a:t>Akut              &lt; 1 hafta </a:t>
            </a:r>
          </a:p>
          <a:p>
            <a:endParaRPr lang="tr-TR" dirty="0"/>
          </a:p>
          <a:p>
            <a:r>
              <a:rPr lang="tr-TR" dirty="0" err="1"/>
              <a:t>Subakut</a:t>
            </a:r>
            <a:r>
              <a:rPr lang="tr-TR" dirty="0"/>
              <a:t>         1 hafta - 3 ay </a:t>
            </a:r>
          </a:p>
          <a:p>
            <a:endParaRPr lang="tr-TR" dirty="0"/>
          </a:p>
          <a:p>
            <a:r>
              <a:rPr lang="tr-TR" dirty="0"/>
              <a:t>Kronik            3 ay </a:t>
            </a:r>
          </a:p>
          <a:p>
            <a:pPr marL="0" indent="0">
              <a:buNone/>
            </a:pPr>
            <a:r>
              <a:rPr lang="tr-TR" dirty="0"/>
              <a:t>Aile hekimliği polikliniğine başvuran çoğu hasta </a:t>
            </a:r>
          </a:p>
          <a:p>
            <a:endParaRPr lang="tr-TR" dirty="0"/>
          </a:p>
        </p:txBody>
      </p:sp>
      <p:sp>
        <p:nvSpPr>
          <p:cNvPr id="2" name="5-Nokta Yıldız 1"/>
          <p:cNvSpPr/>
          <p:nvPr/>
        </p:nvSpPr>
        <p:spPr>
          <a:xfrm>
            <a:off x="8113690" y="4108361"/>
            <a:ext cx="1120462" cy="888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92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A3A1B0D-FE54-8CBF-1B6F-C3C1F20D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Karın Ağrısının Etyolojisi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BF96BF07-1A44-F22E-74FF-86D0C1547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049" y="1690689"/>
            <a:ext cx="6881221" cy="44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57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1902</Words>
  <Application>Microsoft Office PowerPoint</Application>
  <PresentationFormat>Geniş ekran</PresentationFormat>
  <Paragraphs>419</Paragraphs>
  <Slides>54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Wingdings</vt:lpstr>
      <vt:lpstr>Wingdings 2</vt:lpstr>
      <vt:lpstr>Office Teması</vt:lpstr>
      <vt:lpstr>            KARIN AĞRISINA YAKLAŞIM   KTÜ Aile Hekimliği Anabilim Dalı  </vt:lpstr>
      <vt:lpstr>SUNU PLANI</vt:lpstr>
      <vt:lpstr> KARIN AĞRISININ TANIMI </vt:lpstr>
      <vt:lpstr>Görülme Sıklığı </vt:lpstr>
      <vt:lpstr> Karın Ağrısının Sınıflandırması  </vt:lpstr>
      <vt:lpstr>PowerPoint Sunusu</vt:lpstr>
      <vt:lpstr>PowerPoint Sunusu</vt:lpstr>
      <vt:lpstr>PowerPoint Sunusu</vt:lpstr>
      <vt:lpstr> Karın Ağrısının Etyolojisi </vt:lpstr>
      <vt:lpstr>Karın Ağrısının Tanısı </vt:lpstr>
      <vt:lpstr>PowerPoint Sunusu</vt:lpstr>
      <vt:lpstr>Nelere dikkat edelim ?</vt:lpstr>
      <vt:lpstr> 1) Kronoloji </vt:lpstr>
      <vt:lpstr> 2) Karakter </vt:lpstr>
      <vt:lpstr>3- LOKALİZASYON</vt:lpstr>
      <vt:lpstr>3- LOKALİZASYON</vt:lpstr>
      <vt:lpstr> 4) Ağrıyı Şiddetlendiren Hafifleten Faktörler </vt:lpstr>
      <vt:lpstr> 5) Diğer Semptomlar ve Diğer Tıbbi Sorunlar </vt:lpstr>
      <vt:lpstr>5) Diğer Semptomlar ve Diğer Tıbbi Sorunlar</vt:lpstr>
      <vt:lpstr> 5) Diğer Semptomlar ve Diğer Tıbbi Sorunlar </vt:lpstr>
      <vt:lpstr> FİZİK MUAYENE  </vt:lpstr>
      <vt:lpstr>TANI</vt:lpstr>
      <vt:lpstr>TANI TESTLERİ </vt:lpstr>
      <vt:lpstr>PowerPoint Sunusu</vt:lpstr>
      <vt:lpstr>PowerPoint Sunusu</vt:lpstr>
      <vt:lpstr> SIK GÖRÜLEN AKUT KARIN AĞRILARI  </vt:lpstr>
      <vt:lpstr>PowerPoint Sunusu</vt:lpstr>
      <vt:lpstr>AKUT KOLESİSTİT</vt:lpstr>
      <vt:lpstr>PowerPoint Sunusu</vt:lpstr>
      <vt:lpstr>PowerPoint Sunusu</vt:lpstr>
      <vt:lpstr>PowerPoint Sunusu</vt:lpstr>
      <vt:lpstr>AKUT PANKREATİT</vt:lpstr>
      <vt:lpstr>PowerPoint Sunusu</vt:lpstr>
      <vt:lpstr>PowerPoint Sunusu</vt:lpstr>
      <vt:lpstr>PowerPoint Sunusu</vt:lpstr>
      <vt:lpstr>PowerPoint Sunusu</vt:lpstr>
      <vt:lpstr>İNCE BARSAK OBSTRÜKSİYONU</vt:lpstr>
      <vt:lpstr>ABDOMİNAL AORT ANEVRİZMASI </vt:lpstr>
      <vt:lpstr>DİĞER NEDENLER</vt:lpstr>
      <vt:lpstr>PEDİATRİK DÖNEM</vt:lpstr>
      <vt:lpstr>GERİATRİK DÖNEM </vt:lpstr>
      <vt:lpstr>GEBELİK</vt:lpstr>
      <vt:lpstr>SEVK KRİTERLERİ</vt:lpstr>
      <vt:lpstr>VAKA TAKDİMİ</vt:lpstr>
      <vt:lpstr>HASTANIN FİZİK MUAYENESİ</vt:lpstr>
      <vt:lpstr>PowerPoint Sunusu</vt:lpstr>
      <vt:lpstr>PowerPoint Sunusu</vt:lpstr>
      <vt:lpstr>Kilit nokta: orta/üst abdomen</vt:lpstr>
      <vt:lpstr>ÖNCÜ HİPOTEZLER</vt:lpstr>
      <vt:lpstr>YENİ BİLGİ</vt:lpstr>
      <vt:lpstr>ÖN TANI: APANDİSİT </vt:lpstr>
      <vt:lpstr>VAKA ÇÖZÜMLEME</vt:lpstr>
      <vt:lpstr>KAYNAKÇA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KARIN AĞRILI HASTAYA YAKLAŞIM   KTÜ Aile Hekimliği Anabilim Dalı  </dc:title>
  <dc:creator>dilruba bayrak</dc:creator>
  <cp:lastModifiedBy>dilruba bayrak</cp:lastModifiedBy>
  <cp:revision>16</cp:revision>
  <dcterms:created xsi:type="dcterms:W3CDTF">2023-01-24T11:40:19Z</dcterms:created>
  <dcterms:modified xsi:type="dcterms:W3CDTF">2023-01-25T10:37:14Z</dcterms:modified>
</cp:coreProperties>
</file>