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9" r:id="rId9"/>
    <p:sldId id="280" r:id="rId10"/>
    <p:sldId id="281" r:id="rId11"/>
    <p:sldId id="282" r:id="rId12"/>
    <p:sldId id="257" r:id="rId13"/>
    <p:sldId id="283" r:id="rId14"/>
    <p:sldId id="284" r:id="rId15"/>
    <p:sldId id="286" r:id="rId16"/>
    <p:sldId id="258" r:id="rId17"/>
    <p:sldId id="285" r:id="rId18"/>
    <p:sldId id="259" r:id="rId19"/>
    <p:sldId id="277" r:id="rId20"/>
    <p:sldId id="260" r:id="rId21"/>
    <p:sldId id="278" r:id="rId22"/>
    <p:sldId id="287" r:id="rId23"/>
    <p:sldId id="261" r:id="rId24"/>
    <p:sldId id="288" r:id="rId25"/>
    <p:sldId id="262" r:id="rId26"/>
    <p:sldId id="289" r:id="rId27"/>
    <p:sldId id="263" r:id="rId28"/>
    <p:sldId id="290" r:id="rId29"/>
    <p:sldId id="264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305" r:id="rId39"/>
    <p:sldId id="299" r:id="rId40"/>
    <p:sldId id="306" r:id="rId4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2" d="100"/>
          <a:sy n="72" d="100"/>
        </p:scale>
        <p:origin x="-3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0552-58EA-4C6D-AC40-CE63C859CE99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F108D-8BBD-4E68-B8FC-978FF80BE9F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F1A1-1909-434C-9FCE-590452CE11F7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655E-C3A5-466A-8525-B9094D35C3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C1F0-8CA4-4E38-B7D5-F18D3CAC3D2A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5633-C24D-49F0-9901-A3D8F5A641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0B041-25D0-4C3D-AB6E-E41839D31201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84EBD-29C1-4A3D-B3ED-DD78F4AE9E4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137B2-0F8C-414C-A2F0-37EAD912F065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38962-5C02-48F9-AF0E-BD4659070D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39C9-D235-4FDC-9162-B3C93695C092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32B8A-24B7-44B7-8D0F-6465B6B711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B854F-F5C7-4CD6-A371-616E90526DD1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4DE8D-438D-427C-B7F3-F8256C9498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C1325-2D85-46A8-A18E-6BEA85174295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98400-EFB2-426E-BB1E-8373B837D9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6CE16-FCFA-4818-ACDC-EBD714EEE44D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9C666-6D08-41FC-AB43-2323A1A88E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0E02-0CC2-4D61-9D52-FBC4574094F3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AAD1-CA8C-4E2E-8E1C-EC2C3BA56F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7A7D-DA45-4B7D-AB8D-36C8F6138BCE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E9FE3-A5F5-4573-8A4B-F80972CF3B3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90805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89138"/>
            <a:ext cx="8229600" cy="43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1B7CFA-CAE8-4F39-97F3-C90D6D605052}" type="datetimeFigureOut">
              <a:rPr lang="tr-TR"/>
              <a:pPr>
                <a:defRPr/>
              </a:pPr>
              <a:t>01.03.2016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465804-B54E-4019-979D-AF6CBE7E97B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4" r:id="rId2"/>
    <p:sldLayoutId id="2147483853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4" r:id="rId9"/>
    <p:sldLayoutId id="2147483850" r:id="rId10"/>
    <p:sldLayoutId id="21474838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8208912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bg1"/>
                </a:solidFill>
              </a:rPr>
              <a:t>Düşük B12 Seviyeleri; Diyabetik Olmayan Bir Beyaz İngiliz Toplulukta, Gebelik Boyunca Daha Yüksek </a:t>
            </a:r>
            <a:r>
              <a:rPr lang="tr-TR" sz="2800" dirty="0" err="1" smtClean="0">
                <a:solidFill>
                  <a:schemeClr val="bg1"/>
                </a:solidFill>
              </a:rPr>
              <a:t>Obezite</a:t>
            </a:r>
            <a:r>
              <a:rPr lang="tr-TR" sz="2800" dirty="0" smtClean="0">
                <a:solidFill>
                  <a:schemeClr val="bg1"/>
                </a:solidFill>
              </a:rPr>
              <a:t> ve </a:t>
            </a:r>
            <a:r>
              <a:rPr lang="tr-TR" sz="2800" dirty="0" err="1" smtClean="0">
                <a:solidFill>
                  <a:schemeClr val="bg1"/>
                </a:solidFill>
              </a:rPr>
              <a:t>İnsulin</a:t>
            </a:r>
            <a:r>
              <a:rPr lang="tr-TR" sz="2800" dirty="0" smtClean="0">
                <a:solidFill>
                  <a:schemeClr val="bg1"/>
                </a:solidFill>
              </a:rPr>
              <a:t> Direnci Oranlarıyla İlişkilidir</a:t>
            </a:r>
            <a:endParaRPr lang="tr-TR" sz="28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C:\Users\casper pc\Desktop\makale\Adsı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 txBox="1">
            <a:spLocks/>
          </p:cNvSpPr>
          <p:nvPr/>
        </p:nvSpPr>
        <p:spPr>
          <a:xfrm>
            <a:off x="539552" y="5949280"/>
            <a:ext cx="8208912" cy="720080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Arş.Gör.</a:t>
            </a:r>
            <a:r>
              <a:rPr lang="tr-TR" sz="2800" b="1" dirty="0" err="1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Dr.Rahman</a:t>
            </a:r>
            <a:r>
              <a:rPr lang="tr-TR" sz="2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tr-TR" sz="2800" b="1" dirty="0" err="1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Kuri</a:t>
            </a:r>
            <a:r>
              <a:rPr lang="tr-TR" sz="2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  01/03/2016</a:t>
            </a:r>
            <a:endParaRPr lang="tr-TR" sz="28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Temel özellikler: </a:t>
            </a:r>
            <a:r>
              <a:rPr lang="tr-TR" dirty="0" smtClean="0">
                <a:sym typeface="Wingdings" pitchFamily="2" charset="2"/>
              </a:rPr>
              <a:t>(</a:t>
            </a:r>
            <a:r>
              <a:rPr lang="tr-TR" dirty="0" smtClean="0">
                <a:solidFill>
                  <a:srgbClr val="FF0000"/>
                </a:solidFill>
                <a:sym typeface="Wingdings" pitchFamily="2" charset="2"/>
              </a:rPr>
              <a:t>Tablo-1</a:t>
            </a:r>
            <a:r>
              <a:rPr lang="tr-TR" dirty="0" smtClean="0">
                <a:sym typeface="Wingdings" pitchFamily="2" charset="2"/>
              </a:rPr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Gebeliğin 28. haftasında olan 995 kadın çalışmaya alındı.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% 26</a:t>
            </a:r>
            <a:r>
              <a:rPr lang="tr-TR" dirty="0" smtClean="0"/>
              <a:t>,</a:t>
            </a:r>
            <a:r>
              <a:rPr lang="en-US" dirty="0" smtClean="0"/>
              <a:t>4</a:t>
            </a:r>
            <a:r>
              <a:rPr lang="tr-TR" dirty="0" smtClean="0"/>
              <a:t>;</a:t>
            </a:r>
            <a:r>
              <a:rPr lang="en-US" dirty="0" smtClean="0"/>
              <a:t> </a:t>
            </a:r>
            <a:r>
              <a:rPr lang="tr-TR" dirty="0" smtClean="0"/>
              <a:t>VKİ  ≥</a:t>
            </a:r>
            <a:r>
              <a:rPr lang="en-US" dirty="0" smtClean="0"/>
              <a:t>30kg/m²</a:t>
            </a: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%54,1 ; </a:t>
            </a:r>
            <a:r>
              <a:rPr lang="tr-TR" dirty="0" err="1" smtClean="0"/>
              <a:t>multipardı</a:t>
            </a: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%13,7; gebelikte sigara kullanıyordu.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%90; erken gebelikte (12. gebelik haftasına kadar) </a:t>
            </a:r>
            <a:r>
              <a:rPr lang="tr-TR" dirty="0" err="1" smtClean="0"/>
              <a:t>folik</a:t>
            </a:r>
            <a:r>
              <a:rPr lang="tr-TR" dirty="0" smtClean="0"/>
              <a:t> asit desteği aldığını belirtti.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%30; gebelik süresince </a:t>
            </a:r>
            <a:r>
              <a:rPr lang="tr-TR" dirty="0" err="1" smtClean="0"/>
              <a:t>multivitamin</a:t>
            </a:r>
            <a:r>
              <a:rPr lang="tr-TR" dirty="0" smtClean="0"/>
              <a:t> almaya devam ettiğini belirtti.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%8,5; </a:t>
            </a:r>
            <a:r>
              <a:rPr lang="tr-TR" dirty="0" err="1" smtClean="0"/>
              <a:t>vejeteryan</a:t>
            </a:r>
            <a:r>
              <a:rPr lang="tr-TR" dirty="0" smtClean="0"/>
              <a:t> olduğunu belirtti.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Gebelikte serum B12 ve </a:t>
            </a:r>
            <a:r>
              <a:rPr lang="tr-TR" dirty="0" err="1" smtClean="0"/>
              <a:t>folat</a:t>
            </a:r>
            <a:r>
              <a:rPr lang="tr-TR" dirty="0" smtClean="0"/>
              <a:t> düzeyleri</a:t>
            </a:r>
            <a:r>
              <a:rPr lang="tr-TR" dirty="0" smtClean="0">
                <a:sym typeface="Wingdings" pitchFamily="2" charset="2"/>
              </a:rPr>
              <a:t>: (</a:t>
            </a:r>
            <a:r>
              <a:rPr lang="tr-TR" dirty="0" smtClean="0">
                <a:solidFill>
                  <a:srgbClr val="FF0000"/>
                </a:solidFill>
                <a:sym typeface="Wingdings" pitchFamily="2" charset="2"/>
              </a:rPr>
              <a:t>Tablo-1</a:t>
            </a:r>
            <a:r>
              <a:rPr lang="tr-TR" dirty="0" smtClean="0">
                <a:sym typeface="Wingdings" pitchFamily="2" charset="2"/>
              </a:rPr>
              <a:t>)</a:t>
            </a: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Serum B12 konsantrasyonunun geometrik ortalaması: 204,2 (141,3-295,1) </a:t>
            </a:r>
            <a:r>
              <a:rPr lang="tr-TR" dirty="0" err="1" smtClean="0"/>
              <a:t>pmol</a:t>
            </a:r>
            <a:r>
              <a:rPr lang="tr-TR" dirty="0" smtClean="0"/>
              <a:t>/L idi.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% 20'sinde B12 &lt;150 </a:t>
            </a:r>
            <a:r>
              <a:rPr lang="tr-TR" dirty="0" err="1" smtClean="0"/>
              <a:t>pmol</a:t>
            </a:r>
            <a:r>
              <a:rPr lang="tr-TR" dirty="0" smtClean="0"/>
              <a:t> /L olarak ölçüldü.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Serum </a:t>
            </a:r>
            <a:r>
              <a:rPr lang="tr-TR" dirty="0" err="1" smtClean="0"/>
              <a:t>folat</a:t>
            </a:r>
            <a:r>
              <a:rPr lang="tr-TR" dirty="0" smtClean="0"/>
              <a:t> konsantrasyonunun geometrik ortalaması: 14,5 (7,6–27,5) </a:t>
            </a:r>
            <a:r>
              <a:rPr lang="tr-TR" dirty="0" err="1" smtClean="0"/>
              <a:t>nmol</a:t>
            </a:r>
            <a:r>
              <a:rPr lang="tr-TR" dirty="0" smtClean="0"/>
              <a:t>/L idi.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% 14</a:t>
            </a:r>
            <a:r>
              <a:rPr lang="tr-TR" dirty="0" smtClean="0"/>
              <a:t>,</a:t>
            </a:r>
            <a:r>
              <a:rPr lang="en-US" dirty="0" smtClean="0"/>
              <a:t>7</a:t>
            </a:r>
            <a:r>
              <a:rPr lang="tr-TR" dirty="0" smtClean="0"/>
              <a:t>’sinde</a:t>
            </a:r>
            <a:r>
              <a:rPr lang="en-US" dirty="0" smtClean="0"/>
              <a:t> </a:t>
            </a:r>
            <a:r>
              <a:rPr lang="en-US" dirty="0" err="1" smtClean="0"/>
              <a:t>folat</a:t>
            </a:r>
            <a:r>
              <a:rPr lang="en-US" dirty="0" smtClean="0"/>
              <a:t> &lt;7</a:t>
            </a:r>
            <a:r>
              <a:rPr lang="tr-TR" dirty="0" smtClean="0"/>
              <a:t> </a:t>
            </a:r>
            <a:r>
              <a:rPr lang="tr-TR" dirty="0" err="1" smtClean="0"/>
              <a:t>nmol</a:t>
            </a:r>
            <a:r>
              <a:rPr lang="tr-TR" dirty="0" smtClean="0"/>
              <a:t>/L olarak ölçüldü.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B12 konsantrasyonu, </a:t>
            </a:r>
            <a:r>
              <a:rPr lang="tr-TR" dirty="0" err="1" smtClean="0"/>
              <a:t>folat</a:t>
            </a:r>
            <a:r>
              <a:rPr lang="tr-TR" dirty="0" smtClean="0"/>
              <a:t> konsantrasyonu ile pozitif olarak </a:t>
            </a:r>
            <a:r>
              <a:rPr lang="tr-TR" dirty="0" err="1" smtClean="0"/>
              <a:t>korele</a:t>
            </a:r>
            <a:r>
              <a:rPr lang="tr-TR" dirty="0" smtClean="0"/>
              <a:t> bulundu. (r = 0,221, p&lt;0,001)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C:\Users\casper pc\Desktop\makale\ghfsı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836613"/>
            <a:ext cx="8208962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Annenin yüksek VKİ, düşük B12 ve </a:t>
            </a:r>
            <a:r>
              <a:rPr lang="tr-TR" dirty="0" err="1" smtClean="0"/>
              <a:t>folat</a:t>
            </a:r>
            <a:r>
              <a:rPr lang="tr-TR" dirty="0" smtClean="0"/>
              <a:t> ile ilişkili bulundu: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28. gebelik haftasında;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VKİ,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düşük serum B12 ve </a:t>
            </a:r>
            <a:r>
              <a:rPr lang="tr-TR" dirty="0" err="1" smtClean="0"/>
              <a:t>folat</a:t>
            </a:r>
            <a:r>
              <a:rPr lang="tr-TR" dirty="0" smtClean="0"/>
              <a:t> seviyeleri ile ilişkili bulundu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(sırasıyla R = -0,252 ve -0,151, her ikisi için p&lt;0,001). (</a:t>
            </a:r>
            <a:r>
              <a:rPr lang="tr-TR" dirty="0" smtClean="0">
                <a:solidFill>
                  <a:srgbClr val="FF0000"/>
                </a:solidFill>
              </a:rPr>
              <a:t>Tablo-2</a:t>
            </a:r>
            <a:r>
              <a:rPr lang="tr-TR" dirty="0" smtClean="0"/>
              <a:t>)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ilişkiler diğer faktörler ile açıklanabilir mi?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Potansiyel etmenleri belirlemek için;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maternal</a:t>
            </a:r>
            <a:r>
              <a:rPr lang="tr-TR" dirty="0" smtClean="0"/>
              <a:t> yaşam tarzı faktörlerinin,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 faktörlerinin ve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hemodilüsyonun</a:t>
            </a:r>
            <a:r>
              <a:rPr lang="tr-TR" dirty="0" smtClean="0"/>
              <a:t>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vitamin B12 ve </a:t>
            </a:r>
            <a:r>
              <a:rPr lang="tr-TR" dirty="0" err="1" smtClean="0"/>
              <a:t>folat</a:t>
            </a:r>
            <a:r>
              <a:rPr lang="tr-TR" dirty="0" smtClean="0"/>
              <a:t> üzerine etkileri incelendi. (</a:t>
            </a:r>
            <a:r>
              <a:rPr lang="tr-TR" dirty="0" smtClean="0">
                <a:solidFill>
                  <a:srgbClr val="FF0000"/>
                </a:solidFill>
              </a:rPr>
              <a:t>Tablo-2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200" smtClean="0"/>
              <a:t>B12 ilişkişi:</a:t>
            </a:r>
          </a:p>
          <a:p>
            <a:pPr lvl="1">
              <a:lnSpc>
                <a:spcPct val="80000"/>
              </a:lnSpc>
            </a:pPr>
            <a:r>
              <a:rPr lang="tr-TR" sz="2000" smtClean="0"/>
              <a:t>Tek değişkenli analizde;</a:t>
            </a:r>
          </a:p>
          <a:p>
            <a:pPr lvl="1">
              <a:lnSpc>
                <a:spcPct val="80000"/>
              </a:lnSpc>
            </a:pPr>
            <a:r>
              <a:rPr lang="tr-TR" sz="2000" smtClean="0"/>
              <a:t>genç annelerde</a:t>
            </a:r>
            <a:r>
              <a:rPr lang="tr-TR" sz="2000" smtClean="0">
                <a:latin typeface="Arial" charset="0"/>
              </a:rPr>
              <a:t> B12 düzeyleri daha düşüktü</a:t>
            </a:r>
            <a:r>
              <a:rPr lang="tr-TR" sz="2000" smtClean="0"/>
              <a:t> ve bu kişilerin sosyal seviyeleri daha düşüktü.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200" smtClean="0"/>
              <a:t>B12; gebelik sırasında vitamin takviyesi almış kadınlarda daha yüksekti. (224-195 pmol/L, p&lt;0,001)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tr-TR" sz="2200" smtClean="0"/>
          </a:p>
          <a:p>
            <a:pPr>
              <a:lnSpc>
                <a:spcPct val="80000"/>
              </a:lnSpc>
            </a:pPr>
            <a:r>
              <a:rPr lang="tr-TR" sz="2200" smtClean="0"/>
              <a:t>Vejetaryen olan ve olmayan kadınların B12 seviyeleri arasında farklılık yoktu. (199-204 pmol/L, p = 0,7)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tr-TR" sz="2200" smtClean="0"/>
          </a:p>
          <a:p>
            <a:pPr>
              <a:lnSpc>
                <a:spcPct val="80000"/>
              </a:lnSpc>
            </a:pPr>
            <a:r>
              <a:rPr lang="tr-TR" sz="2200" smtClean="0"/>
              <a:t>Hematokrit (gebelikte hemodilusyonun bir </a:t>
            </a:r>
            <a:r>
              <a:rPr lang="tr-TR" sz="2200" smtClean="0">
                <a:latin typeface="Arial" charset="0"/>
              </a:rPr>
              <a:t>belirteci</a:t>
            </a:r>
            <a:r>
              <a:rPr lang="tr-TR" sz="2200" smtClean="0"/>
              <a:t>) ile B12 seviyeleri pozitif olarak korele bulundu.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400" smtClean="0"/>
              <a:t>Folat ilişkisi:</a:t>
            </a:r>
          </a:p>
          <a:p>
            <a:pPr lvl="1">
              <a:lnSpc>
                <a:spcPct val="80000"/>
              </a:lnSpc>
            </a:pPr>
            <a:r>
              <a:rPr lang="tr-TR" sz="2200" smtClean="0"/>
              <a:t>Tek değişkenli analizde;</a:t>
            </a:r>
          </a:p>
          <a:p>
            <a:pPr lvl="1">
              <a:lnSpc>
                <a:spcPct val="80000"/>
              </a:lnSpc>
            </a:pPr>
            <a:r>
              <a:rPr lang="tr-TR" sz="2200" smtClean="0"/>
              <a:t>genç annelerde </a:t>
            </a:r>
            <a:r>
              <a:rPr lang="tr-TR" sz="2200" smtClean="0">
                <a:latin typeface="Arial" charset="0"/>
              </a:rPr>
              <a:t>folat seviyesi daha düşüktü</a:t>
            </a:r>
            <a:r>
              <a:rPr lang="tr-TR" sz="2200" smtClean="0"/>
              <a:t> ve bu kişilerin sosyal seviyeleri daha düşüktü. 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tr-TR" sz="2200" smtClean="0"/>
          </a:p>
          <a:p>
            <a:pPr>
              <a:lnSpc>
                <a:spcPct val="80000"/>
              </a:lnSpc>
            </a:pPr>
            <a:r>
              <a:rPr lang="tr-TR" sz="2400" smtClean="0"/>
              <a:t>Folat; </a:t>
            </a:r>
          </a:p>
          <a:p>
            <a:pPr lvl="1">
              <a:lnSpc>
                <a:spcPct val="80000"/>
              </a:lnSpc>
            </a:pPr>
            <a:r>
              <a:rPr lang="tr-TR" sz="2200" smtClean="0"/>
              <a:t>gebelik sırasında vitamin takviyesi almış kadınlarda </a:t>
            </a:r>
            <a:r>
              <a:rPr lang="nn-NO" sz="2200" smtClean="0"/>
              <a:t>(22</a:t>
            </a:r>
            <a:r>
              <a:rPr lang="tr-TR" sz="2200" smtClean="0"/>
              <a:t>,</a:t>
            </a:r>
            <a:r>
              <a:rPr lang="nn-NO" sz="2200" smtClean="0"/>
              <a:t>9</a:t>
            </a:r>
            <a:r>
              <a:rPr lang="tr-TR" sz="2200" smtClean="0"/>
              <a:t>-</a:t>
            </a:r>
            <a:r>
              <a:rPr lang="nn-NO" sz="2200" smtClean="0"/>
              <a:t>12</a:t>
            </a:r>
            <a:r>
              <a:rPr lang="tr-TR" sz="2200" smtClean="0"/>
              <a:t>,</a:t>
            </a:r>
            <a:r>
              <a:rPr lang="nn-NO" sz="2200" smtClean="0"/>
              <a:t>0 nmol/l, p&lt;0</a:t>
            </a:r>
            <a:r>
              <a:rPr lang="tr-TR" sz="2200" smtClean="0"/>
              <a:t>,</a:t>
            </a:r>
            <a:r>
              <a:rPr lang="nn-NO" sz="2200" smtClean="0"/>
              <a:t>001)</a:t>
            </a:r>
            <a:r>
              <a:rPr lang="tr-TR" sz="2200" smtClean="0"/>
              <a:t> ve </a:t>
            </a:r>
          </a:p>
          <a:p>
            <a:pPr lvl="1">
              <a:lnSpc>
                <a:spcPct val="80000"/>
              </a:lnSpc>
            </a:pPr>
            <a:r>
              <a:rPr lang="tr-TR" sz="2200" smtClean="0"/>
              <a:t>vejeteryanlarda </a:t>
            </a:r>
            <a:r>
              <a:rPr lang="nn-NO" sz="2200" smtClean="0"/>
              <a:t>(23</a:t>
            </a:r>
            <a:r>
              <a:rPr lang="tr-TR" sz="2200" smtClean="0"/>
              <a:t>,</a:t>
            </a:r>
            <a:r>
              <a:rPr lang="nn-NO" sz="2200" smtClean="0"/>
              <a:t>4</a:t>
            </a:r>
            <a:r>
              <a:rPr lang="tr-TR" sz="2200" smtClean="0"/>
              <a:t>-</a:t>
            </a:r>
            <a:r>
              <a:rPr lang="nn-NO" sz="2200" smtClean="0"/>
              <a:t>13</a:t>
            </a:r>
            <a:r>
              <a:rPr lang="tr-TR" sz="2200" smtClean="0"/>
              <a:t>,</a:t>
            </a:r>
            <a:r>
              <a:rPr lang="nn-NO" sz="2200" smtClean="0"/>
              <a:t>8 nmol/l, p&lt;0</a:t>
            </a:r>
            <a:r>
              <a:rPr lang="tr-TR" sz="2200" smtClean="0"/>
              <a:t>,</a:t>
            </a:r>
            <a:r>
              <a:rPr lang="nn-NO" sz="2200" smtClean="0"/>
              <a:t>001)</a:t>
            </a:r>
            <a:r>
              <a:rPr lang="tr-TR" sz="2200" smtClean="0"/>
              <a:t> daha yüksekti.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tr-TR" sz="2200" smtClean="0"/>
          </a:p>
          <a:p>
            <a:pPr>
              <a:lnSpc>
                <a:spcPct val="80000"/>
              </a:lnSpc>
            </a:pPr>
            <a:r>
              <a:rPr lang="tr-TR" sz="2400" smtClean="0"/>
              <a:t>Hematokrit, maternal folat seviyesi ile pozitif olarak korele bulundu. (</a:t>
            </a:r>
            <a:r>
              <a:rPr lang="tr-TR" sz="2400" smtClean="0">
                <a:solidFill>
                  <a:srgbClr val="FF0000"/>
                </a:solidFill>
              </a:rPr>
              <a:t>Tablo-2</a:t>
            </a:r>
            <a:r>
              <a:rPr lang="tr-TR" sz="2400" smtClean="0"/>
              <a:t>)</a:t>
            </a:r>
          </a:p>
          <a:p>
            <a:pPr>
              <a:lnSpc>
                <a:spcPct val="80000"/>
              </a:lnSpc>
            </a:pPr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casper pc\Desktop\makale\asdassı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Çoklu regresyon analizinde sadece;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VKİ,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vitamin takviyeleri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hematokrit</a:t>
            </a:r>
            <a:r>
              <a:rPr lang="tr-TR" dirty="0" smtClean="0"/>
              <a:t>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B12 ile anlamlı düzeyde ilişkili olarak tespit edildi. (</a:t>
            </a:r>
            <a:r>
              <a:rPr lang="tr-TR" dirty="0" smtClean="0">
                <a:solidFill>
                  <a:srgbClr val="FF0000"/>
                </a:solidFill>
              </a:rPr>
              <a:t>Tablo-3</a:t>
            </a:r>
            <a:r>
              <a:rPr lang="tr-TR" dirty="0" smtClean="0"/>
              <a:t>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Düşük B12 konsantrasyonları;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annenin demografik özellikleri ve yaşam tarzından,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gebeliğe bağlı faktörler ve </a:t>
            </a:r>
            <a:r>
              <a:rPr lang="tr-TR" dirty="0" err="1" smtClean="0"/>
              <a:t>hemodilüsyondan</a:t>
            </a:r>
            <a:r>
              <a:rPr lang="tr-TR" dirty="0" smtClean="0"/>
              <a:t> bağımsız olarak,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VKİ ile ilişkili bulundu (p&lt;0,001).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VKİ'deki</a:t>
            </a:r>
            <a:r>
              <a:rPr lang="tr-TR" dirty="0" smtClean="0"/>
              <a:t> her %1'lik artışın, B12 seviyesinde %0,6'lık düşüşe neden olduğu görüldü.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C:\Users\casper pc\Desktop\makale\uyıyıı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Çoklu regresyon analizinde;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vejetaryen diyet,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yaş,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VKİ,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vitamin takviyeleri ve parite;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folat</a:t>
            </a:r>
            <a:r>
              <a:rPr lang="tr-TR" dirty="0" smtClean="0"/>
              <a:t> ile anlamlı düzeyde ilişkili olarak bulundu. (</a:t>
            </a:r>
            <a:r>
              <a:rPr lang="tr-TR" dirty="0" smtClean="0">
                <a:solidFill>
                  <a:srgbClr val="FF0000"/>
                </a:solidFill>
              </a:rPr>
              <a:t>Tablo-4</a:t>
            </a:r>
            <a:r>
              <a:rPr lang="tr-TR" dirty="0" smtClean="0"/>
              <a:t>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Düşük </a:t>
            </a:r>
            <a:r>
              <a:rPr lang="tr-TR" dirty="0" err="1" smtClean="0"/>
              <a:t>folat</a:t>
            </a:r>
            <a:r>
              <a:rPr lang="tr-TR" dirty="0" smtClean="0"/>
              <a:t> düzeyleri;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bu faktörlerin bağımsız olarak,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VKİ ile ilişkili bulundu (p&lt;0,001).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VKİ'deki</a:t>
            </a:r>
            <a:r>
              <a:rPr lang="tr-TR" dirty="0" smtClean="0"/>
              <a:t> her %1'lik artışın, </a:t>
            </a:r>
            <a:r>
              <a:rPr lang="tr-TR" dirty="0" err="1" smtClean="0"/>
              <a:t>folat</a:t>
            </a:r>
            <a:r>
              <a:rPr lang="tr-TR" dirty="0" smtClean="0"/>
              <a:t> seviyesinde %0,4'lük düşüşe neden olduğu görüldü.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Giriş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Genel </a:t>
            </a:r>
            <a:r>
              <a:rPr lang="tr-TR" dirty="0" err="1" smtClean="0"/>
              <a:t>populasyondaki</a:t>
            </a:r>
            <a:r>
              <a:rPr lang="tr-TR" dirty="0" smtClean="0"/>
              <a:t> VKİ artışının yansıması olarak; son 20 yıl içinde doğum servislerine başvuran </a:t>
            </a:r>
            <a:r>
              <a:rPr lang="tr-TR" dirty="0" err="1" smtClean="0"/>
              <a:t>obez</a:t>
            </a:r>
            <a:r>
              <a:rPr lang="tr-TR" dirty="0" smtClean="0"/>
              <a:t> kadın oranı iki katından daha fazla artmıştır (%7,6'dan %15,6'ya).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Gebelikteki bu yükselen </a:t>
            </a:r>
            <a:r>
              <a:rPr lang="tr-TR" dirty="0" err="1" smtClean="0"/>
              <a:t>obezite</a:t>
            </a:r>
            <a:r>
              <a:rPr lang="tr-TR" dirty="0" smtClean="0"/>
              <a:t> oranları, yağlanmanın anne sağlığı üzerindeki etkilerini anlamanın önemini arttırmıştır.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Fazla kilolu ve </a:t>
            </a:r>
            <a:r>
              <a:rPr lang="tr-TR" dirty="0" err="1" smtClean="0"/>
              <a:t>obezlerdeki</a:t>
            </a:r>
            <a:r>
              <a:rPr lang="tr-TR" dirty="0" smtClean="0"/>
              <a:t> beslenme yetersizlikleri gebelikte </a:t>
            </a:r>
            <a:r>
              <a:rPr lang="tr-TR" dirty="0" err="1" smtClean="0"/>
              <a:t>maternal</a:t>
            </a:r>
            <a:r>
              <a:rPr lang="tr-TR" dirty="0" smtClean="0"/>
              <a:t> ve </a:t>
            </a:r>
            <a:r>
              <a:rPr lang="tr-TR" dirty="0" err="1" smtClean="0"/>
              <a:t>fetal</a:t>
            </a:r>
            <a:r>
              <a:rPr lang="tr-TR" dirty="0" smtClean="0"/>
              <a:t> sağlık için önemli sonuçlar doğurabilir.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C:\Users\casper pc\Desktop\makale\ıou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5538"/>
            <a:ext cx="91376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Obezite</a:t>
            </a:r>
            <a:r>
              <a:rPr lang="tr-TR" dirty="0" smtClean="0"/>
              <a:t> ile ilişkili hangi faktörler B12 ve </a:t>
            </a:r>
            <a:r>
              <a:rPr lang="tr-TR" dirty="0" err="1" smtClean="0"/>
              <a:t>folat</a:t>
            </a:r>
            <a:r>
              <a:rPr lang="tr-TR" dirty="0" smtClean="0"/>
              <a:t> ölçümlerindeki değişkenliği açıklar?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VKİ ile B12 ve </a:t>
            </a:r>
            <a:r>
              <a:rPr lang="tr-TR" dirty="0" err="1" smtClean="0"/>
              <a:t>folat</a:t>
            </a:r>
            <a:r>
              <a:rPr lang="tr-TR" dirty="0" smtClean="0"/>
              <a:t> arasındaki ilişkiyi </a:t>
            </a:r>
            <a:r>
              <a:rPr lang="tr-TR" dirty="0" err="1" smtClean="0"/>
              <a:t>açıklayamak</a:t>
            </a:r>
            <a:r>
              <a:rPr lang="tr-TR" dirty="0" smtClean="0"/>
              <a:t> için, çalışmaya </a:t>
            </a:r>
            <a:r>
              <a:rPr lang="tr-TR" dirty="0" err="1" smtClean="0"/>
              <a:t>obeziteyle</a:t>
            </a:r>
            <a:r>
              <a:rPr lang="tr-TR" dirty="0" smtClean="0"/>
              <a:t> ilişkili diğer faktörler;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HOMA-R,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açlık </a:t>
            </a:r>
            <a:r>
              <a:rPr lang="tr-TR" dirty="0" err="1" smtClean="0"/>
              <a:t>glukozu</a:t>
            </a:r>
            <a:r>
              <a:rPr lang="tr-TR" dirty="0" smtClean="0"/>
              <a:t>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trigliserid</a:t>
            </a:r>
            <a:r>
              <a:rPr lang="tr-TR" dirty="0" smtClean="0"/>
              <a:t>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HDL ve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AST de eklendi. (</a:t>
            </a:r>
            <a:r>
              <a:rPr lang="tr-TR" dirty="0" smtClean="0">
                <a:solidFill>
                  <a:srgbClr val="FF0000"/>
                </a:solidFill>
              </a:rPr>
              <a:t>Tablo-5</a:t>
            </a:r>
            <a:r>
              <a:rPr lang="tr-TR" dirty="0" smtClean="0"/>
              <a:t>)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Tablo 5 </a:t>
            </a:r>
            <a:r>
              <a:rPr lang="tr-TR" dirty="0" err="1" smtClean="0"/>
              <a:t>obezite</a:t>
            </a:r>
            <a:r>
              <a:rPr lang="tr-TR" dirty="0" smtClean="0"/>
              <a:t> ile ilişkili diğer faktörlerin; VKİ, B12 ve </a:t>
            </a:r>
            <a:r>
              <a:rPr lang="tr-TR" dirty="0" err="1" smtClean="0"/>
              <a:t>folat</a:t>
            </a:r>
            <a:r>
              <a:rPr lang="tr-TR" dirty="0" smtClean="0"/>
              <a:t> ile tek değişkenli ilişkililerini göstermektedir.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VKİ;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HOMA-R,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APG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trigliseritler</a:t>
            </a:r>
            <a:r>
              <a:rPr lang="tr-TR" dirty="0" smtClean="0"/>
              <a:t> ile pozitif olarak ilişkiliydi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HDL ve AST ile negatif olarak ilişkiliydi.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B12;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HOMA-R,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APG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trigliseritler</a:t>
            </a:r>
            <a:r>
              <a:rPr lang="tr-TR" dirty="0" smtClean="0"/>
              <a:t> ile negatif olarak ilişkiliydi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HDL ve AST ile pozitif olarak ilişkiliydi.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Folat</a:t>
            </a:r>
            <a:r>
              <a:rPr lang="tr-TR" dirty="0" smtClean="0"/>
              <a:t> ile olan ilişkileri B12'ye göre daha zayıftı,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Sadece HOMA-R, HDL ve AST istatistiksel olarak anlamlı bulundu.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C:\Users\casper pc\Desktop\makale\erte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91440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B12 ilişkisi: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Çoklu regresyon analizinde;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B12 ve VKİ arasındaki ilişki,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obezite</a:t>
            </a:r>
            <a:r>
              <a:rPr lang="tr-TR" dirty="0" smtClean="0"/>
              <a:t> ile ilişkili diğer faktörler eklenince anlamlı olarak görüldü.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Ayrıca;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HOMA-R,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trigliserid</a:t>
            </a:r>
            <a:r>
              <a:rPr lang="tr-TR" dirty="0" smtClean="0"/>
              <a:t>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AST,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VKİ'den</a:t>
            </a:r>
            <a:r>
              <a:rPr lang="tr-TR" dirty="0" smtClean="0"/>
              <a:t> bağımsız olarak B12 ile ilişkili bulundu. (</a:t>
            </a:r>
            <a:r>
              <a:rPr lang="tr-TR" dirty="0" smtClean="0">
                <a:solidFill>
                  <a:srgbClr val="FF0000"/>
                </a:solidFill>
              </a:rPr>
              <a:t>Tablo-6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C:\Users\casper pc\Desktop\makale\pıu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Folat</a:t>
            </a:r>
            <a:r>
              <a:rPr lang="tr-TR" dirty="0" smtClean="0"/>
              <a:t> ilişkisi: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Folat</a:t>
            </a:r>
            <a:r>
              <a:rPr lang="tr-TR" dirty="0" smtClean="0"/>
              <a:t> ve </a:t>
            </a:r>
            <a:r>
              <a:rPr lang="tr-TR" dirty="0" err="1" smtClean="0"/>
              <a:t>obezite</a:t>
            </a:r>
            <a:r>
              <a:rPr lang="tr-TR" dirty="0" smtClean="0"/>
              <a:t> ile ilişkili faktörler arasındaki ilişkileri inceleyen çoklu regresyon analizinde;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 sonuçlar B12 ile görülen kadar net değildi.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VKİ artık düşük </a:t>
            </a:r>
            <a:r>
              <a:rPr lang="tr-TR" dirty="0" err="1" smtClean="0"/>
              <a:t>folat</a:t>
            </a:r>
            <a:r>
              <a:rPr lang="tr-TR" dirty="0" smtClean="0"/>
              <a:t> düzeylerinin bağımsız bir belirleyicisi olmaktan çıktı.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Trigliserid</a:t>
            </a:r>
            <a:r>
              <a:rPr lang="tr-TR" dirty="0" smtClean="0"/>
              <a:t> ve </a:t>
            </a:r>
            <a:r>
              <a:rPr lang="tr-TR" dirty="0" err="1" smtClean="0"/>
              <a:t>AST'nin</a:t>
            </a:r>
            <a:r>
              <a:rPr lang="tr-TR" dirty="0" smtClean="0"/>
              <a:t> zayıf bir bağımsız ilişki göstermesiyle birlikte;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folat</a:t>
            </a:r>
            <a:r>
              <a:rPr lang="tr-TR" dirty="0" smtClean="0"/>
              <a:t> değişkenliğini en iyi açıklayan </a:t>
            </a:r>
            <a:r>
              <a:rPr lang="tr-TR" dirty="0" err="1" smtClean="0"/>
              <a:t>obezite</a:t>
            </a:r>
            <a:r>
              <a:rPr lang="tr-TR" dirty="0" smtClean="0"/>
              <a:t> ile ilişkili faktör AST idi.  (</a:t>
            </a:r>
            <a:r>
              <a:rPr lang="tr-TR" dirty="0" smtClean="0">
                <a:solidFill>
                  <a:srgbClr val="FF0000"/>
                </a:solidFill>
              </a:rPr>
              <a:t>Tablo-7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C:\Users\casper pc\Desktop\makale\şlkj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Maternal</a:t>
            </a:r>
            <a:r>
              <a:rPr lang="tr-TR" dirty="0" smtClean="0"/>
              <a:t> VKİ ve </a:t>
            </a:r>
            <a:r>
              <a:rPr lang="tr-TR" dirty="0" err="1" smtClean="0"/>
              <a:t>folat</a:t>
            </a:r>
            <a:r>
              <a:rPr lang="tr-TR" dirty="0" smtClean="0"/>
              <a:t> ve B12 etkileşimi: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Eş zamanlı olarak B12 vitamini ve </a:t>
            </a:r>
            <a:r>
              <a:rPr lang="tr-TR" dirty="0" err="1" smtClean="0"/>
              <a:t>folat</a:t>
            </a:r>
            <a:r>
              <a:rPr lang="tr-TR" dirty="0" smtClean="0"/>
              <a:t> düzeyleri ile </a:t>
            </a:r>
            <a:r>
              <a:rPr lang="tr-TR" dirty="0" err="1" smtClean="0"/>
              <a:t>maternal</a:t>
            </a:r>
            <a:r>
              <a:rPr lang="tr-TR" dirty="0" smtClean="0"/>
              <a:t> VKİ arasındaki ilişki araştırıldı.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Düşük B12 ve </a:t>
            </a:r>
            <a:r>
              <a:rPr lang="tr-TR" dirty="0" err="1" smtClean="0"/>
              <a:t>folat</a:t>
            </a:r>
            <a:r>
              <a:rPr lang="tr-TR" dirty="0" smtClean="0"/>
              <a:t> düzeyleri olan kadınların </a:t>
            </a:r>
            <a:r>
              <a:rPr lang="tr-TR" dirty="0" err="1" smtClean="0"/>
              <a:t>VKİ’leri</a:t>
            </a:r>
            <a:r>
              <a:rPr lang="tr-TR" dirty="0" smtClean="0"/>
              <a:t> daha yüksekti. (29,9 kg/m², p&lt;0,001)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Yüksek B12 ve </a:t>
            </a:r>
            <a:r>
              <a:rPr lang="tr-TR" dirty="0" err="1" smtClean="0"/>
              <a:t>folat</a:t>
            </a:r>
            <a:r>
              <a:rPr lang="tr-TR" dirty="0" smtClean="0"/>
              <a:t> düzeyleri olan kadınların </a:t>
            </a:r>
            <a:r>
              <a:rPr lang="tr-TR" dirty="0" err="1" smtClean="0"/>
              <a:t>VKİ’leri</a:t>
            </a:r>
            <a:r>
              <a:rPr lang="tr-TR" dirty="0" smtClean="0"/>
              <a:t> daha düşüktü. (25,8 kg/m², p&lt;0,001). (</a:t>
            </a:r>
            <a:r>
              <a:rPr lang="tr-TR" dirty="0" smtClean="0">
                <a:solidFill>
                  <a:srgbClr val="FF0000"/>
                </a:solidFill>
              </a:rPr>
              <a:t>Şekil-1</a:t>
            </a:r>
            <a:r>
              <a:rPr lang="tr-TR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C:\Users\casper pc\Desktop\makale\jghjg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Giriş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Gebelikte mikro besin öğeleri olan B12 ve </a:t>
            </a:r>
            <a:r>
              <a:rPr lang="tr-TR" dirty="0" err="1" smtClean="0"/>
              <a:t>folata</a:t>
            </a:r>
            <a:r>
              <a:rPr lang="tr-TR" dirty="0" smtClean="0"/>
              <a:t>, </a:t>
            </a:r>
            <a:r>
              <a:rPr lang="tr-TR" dirty="0" err="1" smtClean="0"/>
              <a:t>fetusun</a:t>
            </a:r>
            <a:r>
              <a:rPr lang="tr-TR" dirty="0" smtClean="0"/>
              <a:t> artan ihtiyaçlarını karşılamak için gereksinim vardır.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vitaminler,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tek karbon metabolizması ve </a:t>
            </a:r>
            <a:r>
              <a:rPr lang="tr-TR" dirty="0" err="1" smtClean="0"/>
              <a:t>metilasyon</a:t>
            </a:r>
            <a:r>
              <a:rPr lang="tr-TR" dirty="0" smtClean="0"/>
              <a:t> aşamalarında,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DNA sentez ve onarımında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yani </a:t>
            </a:r>
            <a:r>
              <a:rPr lang="tr-TR" dirty="0" err="1" smtClean="0"/>
              <a:t>fetal</a:t>
            </a:r>
            <a:r>
              <a:rPr lang="tr-TR" dirty="0" smtClean="0"/>
              <a:t> büyüme ve gelişme süreçlerinde yer almaktadırlar.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Eksiklikleri;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annede </a:t>
            </a:r>
            <a:r>
              <a:rPr lang="tr-TR" dirty="0" err="1" smtClean="0"/>
              <a:t>megaloblastik</a:t>
            </a:r>
            <a:r>
              <a:rPr lang="tr-TR" dirty="0" smtClean="0"/>
              <a:t> anemi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çocuklarında büyüme bozuklukları,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doğumsal anomaliler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bilişsel bozuklukları da içeren geniş çaplı </a:t>
            </a:r>
            <a:r>
              <a:rPr lang="tr-TR" dirty="0" err="1" smtClean="0"/>
              <a:t>multi</a:t>
            </a:r>
            <a:r>
              <a:rPr lang="tr-TR" dirty="0" smtClean="0"/>
              <a:t> sistemik anomaliler ile ilişkilidir.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İngiltere'de ilk kez yapılan bu kesitsel çalışmada;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gebeliğin 28. haftasında bulunan,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diyabeti olmayan,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beyaz bir İngiliz toplulukta,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 sırasında,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VKİ, düşük B12 ve </a:t>
            </a:r>
            <a:r>
              <a:rPr lang="tr-TR" dirty="0" err="1" smtClean="0"/>
              <a:t>folat</a:t>
            </a:r>
            <a:r>
              <a:rPr lang="tr-TR" dirty="0" smtClean="0"/>
              <a:t> ile ilişkili bulundu.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Obezite</a:t>
            </a:r>
            <a:r>
              <a:rPr lang="tr-TR" dirty="0" smtClean="0"/>
              <a:t> ve </a:t>
            </a:r>
            <a:r>
              <a:rPr lang="tr-TR" dirty="0" err="1" smtClean="0"/>
              <a:t>insülin</a:t>
            </a:r>
            <a:r>
              <a:rPr lang="tr-TR" dirty="0" smtClean="0"/>
              <a:t> direnci ile gebelikte vitamin B12'nin ters ilişki, Hindistan'da yapılan önceki çalışma ile benzer olarak gösterildi.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Hasta grubundaki İngiliz kadınların Hint annelere kıyasla;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yüksek serum B12 düzeyleri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düşük </a:t>
            </a:r>
            <a:r>
              <a:rPr lang="tr-TR" dirty="0" err="1" smtClean="0"/>
              <a:t>folat</a:t>
            </a:r>
            <a:r>
              <a:rPr lang="tr-TR" dirty="0" smtClean="0"/>
              <a:t> düzeyleri vardı.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(sırasıyla 201-162 </a:t>
            </a:r>
            <a:r>
              <a:rPr lang="tr-TR" dirty="0" err="1" smtClean="0"/>
              <a:t>pmol</a:t>
            </a:r>
            <a:r>
              <a:rPr lang="tr-TR" dirty="0" smtClean="0"/>
              <a:t>/L ve 14-35 </a:t>
            </a:r>
            <a:r>
              <a:rPr lang="tr-TR" dirty="0" err="1" smtClean="0"/>
              <a:t>nmol</a:t>
            </a:r>
            <a:r>
              <a:rPr lang="tr-TR" dirty="0" smtClean="0"/>
              <a:t>/L)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Düşük B12 oranları (&lt;150 </a:t>
            </a:r>
            <a:r>
              <a:rPr lang="tr-TR" dirty="0" err="1" smtClean="0"/>
              <a:t>pmol</a:t>
            </a:r>
            <a:r>
              <a:rPr lang="tr-TR" dirty="0" smtClean="0"/>
              <a:t>/L) daha azdı. (%20-%43)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Düşük </a:t>
            </a:r>
            <a:r>
              <a:rPr lang="tr-TR" dirty="0" err="1" smtClean="0"/>
              <a:t>folat</a:t>
            </a:r>
            <a:r>
              <a:rPr lang="tr-TR" dirty="0" smtClean="0"/>
              <a:t> oranları (&lt;7 </a:t>
            </a:r>
            <a:r>
              <a:rPr lang="tr-TR" dirty="0" err="1" smtClean="0"/>
              <a:t>nmol</a:t>
            </a:r>
            <a:r>
              <a:rPr lang="tr-TR" dirty="0" smtClean="0"/>
              <a:t>/L) daha fazlaydı. (%15-%4)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Diyabetik olmayan İngiliz anneler;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ağır,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yaşlıydı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vejetaryen olmayanlar çoğunlukta idi.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farklılıklara rağmen;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düşük B12 düzeylerinin,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VKİ ve </a:t>
            </a:r>
            <a:r>
              <a:rPr lang="tr-TR" dirty="0" err="1" smtClean="0"/>
              <a:t>insülin</a:t>
            </a:r>
            <a:r>
              <a:rPr lang="tr-TR" dirty="0" smtClean="0"/>
              <a:t> direnci ile ilişkili olduğu gözlendi.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veriler; sonuçların </a:t>
            </a:r>
            <a:r>
              <a:rPr lang="tr-TR" dirty="0" err="1" smtClean="0"/>
              <a:t>vejeteryan</a:t>
            </a:r>
            <a:r>
              <a:rPr lang="tr-TR" dirty="0" smtClean="0"/>
              <a:t> Hindistanlılar ile sınırlandırılamayacağını ve daha genel sonuçlar olduklarını göstermiştir.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Yüksek VKİ ile düşük B12 düzeyleri arasındaki ilişkinin;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demografik özellikler,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yaşam tarzı,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 ya da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hemodilusyonel</a:t>
            </a:r>
            <a:r>
              <a:rPr lang="tr-TR" dirty="0" smtClean="0"/>
              <a:t> etmenler sonucu olmadığı gösterilmiş,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başlı başına gebelikteki </a:t>
            </a:r>
            <a:r>
              <a:rPr lang="tr-TR" dirty="0" err="1" smtClean="0"/>
              <a:t>obezitenin</a:t>
            </a:r>
            <a:r>
              <a:rPr lang="tr-TR" dirty="0" smtClean="0"/>
              <a:t> bir sonucu olduğu düşünülmüştür.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VKİ ile ilgili biyokimyasal belirteçler ve B12 vitamini, </a:t>
            </a:r>
            <a:r>
              <a:rPr lang="tr-TR" dirty="0" err="1" smtClean="0"/>
              <a:t>folat</a:t>
            </a:r>
            <a:r>
              <a:rPr lang="tr-TR" dirty="0" smtClean="0"/>
              <a:t> arasındaki ilişkiler araştırıldı.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HOMA-R, </a:t>
            </a:r>
            <a:r>
              <a:rPr lang="tr-TR" dirty="0" err="1" smtClean="0"/>
              <a:t>trigliserid</a:t>
            </a:r>
            <a:r>
              <a:rPr lang="tr-TR" dirty="0" smtClean="0"/>
              <a:t> ve AST gibi VKİ de;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B12 düzeylerinin bağımsız bir belirleyicisi olmaya devam etmektedir.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endeksler </a:t>
            </a:r>
            <a:r>
              <a:rPr lang="tr-TR" dirty="0" err="1" smtClean="0"/>
              <a:t>obezite</a:t>
            </a:r>
            <a:r>
              <a:rPr lang="tr-TR" dirty="0" smtClean="0"/>
              <a:t>/vücut yağ metabolizması belirteçleridir,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 sırasında değişmiş </a:t>
            </a:r>
            <a:r>
              <a:rPr lang="tr-TR" dirty="0" err="1" smtClean="0"/>
              <a:t>maternal</a:t>
            </a:r>
            <a:r>
              <a:rPr lang="tr-TR" dirty="0" smtClean="0"/>
              <a:t> vücut yağ dağılımının /metabolizmasının,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gebelikte mikro besinlerin kan düzeylerinin belirlenmesinde rol alabileceği hipotezini desteklemektedir.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Vitamin B12 ve </a:t>
            </a:r>
            <a:r>
              <a:rPr lang="tr-TR" dirty="0" err="1" smtClean="0"/>
              <a:t>folat</a:t>
            </a:r>
            <a:r>
              <a:rPr lang="tr-TR" dirty="0" smtClean="0"/>
              <a:t>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hücre büyümesi ve onarımı için gereklidirler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fetal</a:t>
            </a:r>
            <a:r>
              <a:rPr lang="tr-TR" dirty="0" smtClean="0"/>
              <a:t> gelişim sırasında önemli rol oynarlar.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Bulgular, giderek artan maternal obezitenin,</a:t>
            </a:r>
          </a:p>
          <a:p>
            <a:pPr lvl="1"/>
            <a:r>
              <a:rPr lang="tr-TR" smtClean="0"/>
              <a:t> anne ve fetus tarafından ihtiyaç duyulan temel mikro besin düzeylerinde bir azalmaya neden olabileceğini düşündürmektedir.</a:t>
            </a:r>
          </a:p>
          <a:p>
            <a:pPr lvl="1"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Fetal büyüme ve bulaşıcı olmayan hastalıkların genetiğinde tek karbon metabolizması rolünün giderek artan kanıtları son zamanlarda gösterilmiştir. (Nükleik asit ve DNA metilasyonu sentezi)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Obez</a:t>
            </a:r>
            <a:r>
              <a:rPr lang="tr-TR" dirty="0" smtClean="0"/>
              <a:t> annelerin </a:t>
            </a:r>
            <a:r>
              <a:rPr lang="tr-TR" dirty="0" err="1" smtClean="0"/>
              <a:t>fetuslerinde</a:t>
            </a:r>
            <a:r>
              <a:rPr lang="tr-TR" dirty="0" smtClean="0"/>
              <a:t>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nöral</a:t>
            </a:r>
            <a:r>
              <a:rPr lang="tr-TR" dirty="0" smtClean="0"/>
              <a:t> tüp </a:t>
            </a:r>
            <a:r>
              <a:rPr lang="tr-TR" dirty="0" err="1" smtClean="0"/>
              <a:t>defektleri</a:t>
            </a:r>
            <a:r>
              <a:rPr lang="tr-TR" dirty="0" smtClean="0"/>
              <a:t>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kardiyovasküler</a:t>
            </a:r>
            <a:r>
              <a:rPr lang="tr-TR" dirty="0" smtClean="0"/>
              <a:t> anormallikler dahil bazı </a:t>
            </a:r>
            <a:r>
              <a:rPr lang="tr-TR" dirty="0" err="1" smtClean="0"/>
              <a:t>malformasyon</a:t>
            </a:r>
            <a:r>
              <a:rPr lang="tr-TR" dirty="0" smtClean="0"/>
              <a:t> risklerinin artığı bilinmektedir.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Sonuçlar, bu süreçlerde yer aldığı bilinen B12 ve </a:t>
            </a:r>
            <a:r>
              <a:rPr lang="tr-TR" dirty="0" err="1" smtClean="0"/>
              <a:t>folat</a:t>
            </a:r>
            <a:r>
              <a:rPr lang="tr-TR" dirty="0" smtClean="0"/>
              <a:t> seviyelerinin düşüklüğünün bu olaylara aracılık etme ihtimalini arttırmaktadır,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Doğrulanması halinde hamile kalmayı planlayan </a:t>
            </a:r>
            <a:r>
              <a:rPr lang="tr-TR" dirty="0" err="1" smtClean="0"/>
              <a:t>obez</a:t>
            </a:r>
            <a:r>
              <a:rPr lang="tr-TR" dirty="0" smtClean="0"/>
              <a:t> kadınlar için vitamin takviyesinin önemi gösterilecektir.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Bunu doğrulamak için;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girişimsel çalışmaları ve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birinci </a:t>
            </a:r>
            <a:r>
              <a:rPr lang="tr-TR" dirty="0" err="1" smtClean="0"/>
              <a:t>trimesterda</a:t>
            </a:r>
            <a:r>
              <a:rPr lang="tr-TR" dirty="0" smtClean="0"/>
              <a:t> B12 ve </a:t>
            </a:r>
            <a:r>
              <a:rPr lang="tr-TR" dirty="0" err="1" smtClean="0"/>
              <a:t>folat</a:t>
            </a:r>
            <a:r>
              <a:rPr lang="tr-TR" dirty="0" smtClean="0"/>
              <a:t> ölçümünü de içeren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büyük çalışmalar gerekmektedir.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501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Çalışmanın bazı kısıtlılıkları vardır: </a:t>
            </a:r>
          </a:p>
          <a:p>
            <a:pPr lvl="1"/>
            <a:r>
              <a:rPr lang="tr-TR" smtClean="0"/>
              <a:t>Çalışma B12 ve folat ölçümlerinin, </a:t>
            </a:r>
          </a:p>
          <a:p>
            <a:pPr lvl="1"/>
            <a:r>
              <a:rPr lang="tr-TR" smtClean="0"/>
              <a:t>tek bir zaman noktasında yapıldığı </a:t>
            </a:r>
          </a:p>
          <a:p>
            <a:pPr lvl="1"/>
            <a:r>
              <a:rPr lang="tr-TR" smtClean="0"/>
              <a:t>kesitsel bir çalışmadır, </a:t>
            </a:r>
          </a:p>
          <a:p>
            <a:pPr lvl="1"/>
            <a:r>
              <a:rPr lang="tr-TR" smtClean="0"/>
              <a:t>bu nedenle bulgular gebeliğin önemli </a:t>
            </a:r>
            <a:r>
              <a:rPr lang="tr-TR" smtClean="0">
                <a:solidFill>
                  <a:srgbClr val="FF0000"/>
                </a:solidFill>
              </a:rPr>
              <a:t>erken</a:t>
            </a:r>
            <a:r>
              <a:rPr lang="tr-TR" smtClean="0"/>
              <a:t> aşamalarını ya da </a:t>
            </a:r>
            <a:r>
              <a:rPr lang="tr-TR" smtClean="0">
                <a:solidFill>
                  <a:srgbClr val="FF0000"/>
                </a:solidFill>
              </a:rPr>
              <a:t>geç</a:t>
            </a:r>
            <a:r>
              <a:rPr lang="tr-TR" smtClean="0"/>
              <a:t> aşamalarını temsil etmeyebilir.</a:t>
            </a:r>
          </a:p>
          <a:p>
            <a:pPr lvl="1"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Erken gebelikte daha ayrıntılı çalışmaların yapılması gerekmektedir.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Sosyoekonomik durum ve beslenme faktörlerinin kafa karıştırıcı olması mümkündür,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çünkü B12 ve </a:t>
            </a:r>
            <a:r>
              <a:rPr lang="tr-TR" dirty="0" err="1" smtClean="0"/>
              <a:t>folat</a:t>
            </a:r>
            <a:r>
              <a:rPr lang="tr-TR" dirty="0" smtClean="0"/>
              <a:t> düzeyleri düşük olan kadınlar;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genç,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</a:t>
            </a:r>
            <a:r>
              <a:rPr lang="tr-TR" dirty="0" err="1" smtClean="0"/>
              <a:t>obez</a:t>
            </a:r>
            <a:r>
              <a:rPr lang="tr-TR" dirty="0" smtClean="0"/>
              <a:t> ve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sosyoekonomik düzeyleri daha düşük bulunmuştur.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Yeni bir çalışma fazla kilo ve </a:t>
            </a:r>
            <a:r>
              <a:rPr lang="tr-TR" dirty="0" err="1" smtClean="0"/>
              <a:t>obezite</a:t>
            </a:r>
            <a:r>
              <a:rPr lang="tr-TR" dirty="0" smtClean="0"/>
              <a:t> ile ilişkili </a:t>
            </a:r>
            <a:r>
              <a:rPr lang="tr-TR" dirty="0" err="1" smtClean="0"/>
              <a:t>mikrobesin</a:t>
            </a:r>
            <a:r>
              <a:rPr lang="tr-TR" dirty="0" smtClean="0"/>
              <a:t> eksikliklerinin;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daha ucuz,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enerji yoğun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besin değeri açısından yoksul gıdaların artan alımı sonucu olabileceğini düşündürmektedir.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çalışmada çeşitli ilişkiler tespit edildi fakat nedensel bir bağlantı saptanamadı.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Sonuç olarak, çalışma;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Hindistan'lılarla</a:t>
            </a:r>
            <a:r>
              <a:rPr lang="tr-TR" dirty="0" smtClean="0"/>
              <a:t> yapılan önceki çalışmayla benzer olarak,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diyabetik olmayan Beyaz İngiliz popülasyonunda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gebelik sırasında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düşük serum B12 ile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yüksek </a:t>
            </a:r>
            <a:r>
              <a:rPr lang="tr-TR" dirty="0" err="1" smtClean="0"/>
              <a:t>obezite</a:t>
            </a:r>
            <a:r>
              <a:rPr lang="tr-TR" dirty="0" smtClean="0"/>
              <a:t> ve </a:t>
            </a:r>
            <a:r>
              <a:rPr lang="tr-TR" dirty="0" err="1" smtClean="0"/>
              <a:t>insülin</a:t>
            </a:r>
            <a:r>
              <a:rPr lang="tr-TR" dirty="0" smtClean="0"/>
              <a:t> direnci arasındaki ilişkiyi göstermiştir.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bulgular </a:t>
            </a:r>
            <a:r>
              <a:rPr lang="tr-TR" dirty="0" err="1" smtClean="0"/>
              <a:t>obez</a:t>
            </a:r>
            <a:r>
              <a:rPr lang="tr-TR" dirty="0" smtClean="0"/>
              <a:t> gebelerde </a:t>
            </a:r>
            <a:r>
              <a:rPr lang="tr-TR" dirty="0" err="1" smtClean="0"/>
              <a:t>fetal</a:t>
            </a:r>
            <a:r>
              <a:rPr lang="tr-TR" dirty="0" smtClean="0"/>
              <a:t> ve </a:t>
            </a:r>
            <a:r>
              <a:rPr lang="tr-TR" dirty="0" err="1" smtClean="0"/>
              <a:t>maternal</a:t>
            </a:r>
            <a:r>
              <a:rPr lang="tr-TR" dirty="0" smtClean="0"/>
              <a:t> sağlık açısından önemli sonuçlar doğurabilir.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Giriş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Hindistan'da yapılan bir çalışma serisinde gebelikte düşük B12 seviyesi;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annelerde daha yüksek VKİ ve/veya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çocuklarında artmış </a:t>
            </a:r>
            <a:r>
              <a:rPr lang="tr-TR" dirty="0" err="1" smtClean="0"/>
              <a:t>insülin</a:t>
            </a:r>
            <a:r>
              <a:rPr lang="tr-TR" dirty="0" smtClean="0"/>
              <a:t> direnci ile ilişkili bulunmuştur.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Diyet, doğum öncesi vitamin takviyesi ve sosyoekonomik statü farklılıkları düşünüldüğünde, çalışmanın Batılı bir ortamda tekrarlanması, bulguların genellenmesine yardımcı olacaktır.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çalışmanın amacı;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bir İngiliz gebe grubunda,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maternal</a:t>
            </a:r>
            <a:r>
              <a:rPr lang="tr-TR" dirty="0" smtClean="0"/>
              <a:t> VKİ ile serum vitamin B12 ve </a:t>
            </a:r>
            <a:r>
              <a:rPr lang="tr-TR" dirty="0" err="1" smtClean="0"/>
              <a:t>folat</a:t>
            </a:r>
            <a:r>
              <a:rPr lang="tr-TR" dirty="0" smtClean="0"/>
              <a:t> arasındaki ilişkiyi araştırmaktır.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Başlık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792162"/>
          </a:xfrm>
        </p:spPr>
        <p:txBody>
          <a:bodyPr/>
          <a:lstStyle/>
          <a:p>
            <a:pPr algn="ctr"/>
            <a:r>
              <a:rPr lang="tr-TR" smtClean="0"/>
              <a:t>Teşekkürler…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Giriş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28. gebelik haftasında,</a:t>
            </a:r>
          </a:p>
          <a:p>
            <a:r>
              <a:rPr lang="tr-TR" smtClean="0"/>
              <a:t>tek fetusu olan, </a:t>
            </a:r>
          </a:p>
          <a:p>
            <a:r>
              <a:rPr lang="tr-TR" smtClean="0"/>
              <a:t>diyabetik olmayan </a:t>
            </a:r>
          </a:p>
          <a:p>
            <a:r>
              <a:rPr lang="tr-TR" smtClean="0"/>
              <a:t>beyaz ırktan gebelerdeki; </a:t>
            </a:r>
          </a:p>
          <a:p>
            <a:pPr lvl="1"/>
            <a:r>
              <a:rPr lang="tr-TR" smtClean="0"/>
              <a:t>serum B12 ve folat düzeyleri ile </a:t>
            </a:r>
          </a:p>
          <a:p>
            <a:pPr lvl="1"/>
            <a:r>
              <a:rPr lang="tr-TR" smtClean="0"/>
              <a:t>obezite ölçümleri ve </a:t>
            </a:r>
          </a:p>
          <a:p>
            <a:pPr lvl="1"/>
            <a:r>
              <a:rPr lang="tr-TR" smtClean="0"/>
              <a:t>obeziteyle ilişkili glisemik ve metabolik biyomarker ölçümleri ararındaki bağlantı araştırılmıştır.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Yöntem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Örneklem: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995 kadın üzerinde yapılan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antropometrik</a:t>
            </a:r>
            <a:r>
              <a:rPr lang="tr-TR" dirty="0" smtClean="0"/>
              <a:t> ölçümler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biyokimyasal veriler kullanıldı.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Gebeliğin 28. haftasında (+/- 5 gün);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boy,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kilo ölçüldü ve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açlık kanı alındı.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Açlık plazma </a:t>
            </a:r>
            <a:r>
              <a:rPr lang="tr-TR" dirty="0" err="1" smtClean="0"/>
              <a:t>glukozu</a:t>
            </a:r>
            <a:r>
              <a:rPr lang="tr-TR" dirty="0" smtClean="0"/>
              <a:t> (APG) için rutin analizler yapıldı. (APG&gt; 5.5 </a:t>
            </a:r>
            <a:r>
              <a:rPr lang="tr-TR" dirty="0" err="1" smtClean="0"/>
              <a:t>mmol</a:t>
            </a:r>
            <a:r>
              <a:rPr lang="tr-TR" dirty="0" smtClean="0"/>
              <a:t>/L olan kadınlar çalışmanın dışında tutuldu.)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Yöntem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Serum insulini ölçüldü.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Sosyoekonomik durum Townsend yoksunluk puanı ile belirlendi.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İnsülin direnci homeostatik model değerleri kullanılarak hesaplandı (HOMA).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Yöntem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B12 ve folat ölçümleri:</a:t>
            </a:r>
          </a:p>
          <a:p>
            <a:pPr lvl="1">
              <a:buFont typeface="Wingdings 2" pitchFamily="18" charset="2"/>
              <a:buNone/>
            </a:pPr>
            <a:endParaRPr lang="tr-TR" smtClean="0"/>
          </a:p>
          <a:p>
            <a:pPr lvl="1"/>
            <a:r>
              <a:rPr lang="tr-TR" smtClean="0"/>
              <a:t>B12 ve folat gebeliğin 28. haftasında alınan serum örneklerinde ölçüldü ve  -80°C 'de saklandı.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Daha önce tanımlandığı gibi; </a:t>
            </a:r>
          </a:p>
          <a:p>
            <a:pPr lvl="1"/>
            <a:r>
              <a:rPr lang="tr-TR" smtClean="0"/>
              <a:t>düşük B12 düzeyi; serum B12 &lt;150 pmol/L ve </a:t>
            </a:r>
          </a:p>
          <a:p>
            <a:pPr lvl="1"/>
            <a:r>
              <a:rPr lang="tr-TR" smtClean="0"/>
              <a:t>düşük folat düzeyi; &lt;7 nmol/L olarak alındı.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Yöntem</a:t>
            </a:r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İstatistik:</a:t>
            </a:r>
          </a:p>
          <a:p>
            <a:pPr lvl="1"/>
            <a:r>
              <a:rPr lang="tr-TR" smtClean="0"/>
              <a:t>T-testi</a:t>
            </a:r>
          </a:p>
          <a:p>
            <a:pPr lvl="1"/>
            <a:r>
              <a:rPr lang="tr-TR" smtClean="0"/>
              <a:t>Regresyon analizi</a:t>
            </a:r>
          </a:p>
          <a:p>
            <a:pPr lvl="1"/>
            <a:r>
              <a:rPr lang="tr-TR" smtClean="0"/>
              <a:t>Pearson korelasyon katsayıları</a:t>
            </a:r>
          </a:p>
          <a:p>
            <a:endParaRPr lang="tr-TR" smtClean="0"/>
          </a:p>
          <a:p>
            <a:r>
              <a:rPr lang="tr-TR" smtClean="0"/>
              <a:t>Tüm katılımcılardan yazılı bilgilendirilmiş onam alındı.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881</TotalTime>
  <Words>1409</Words>
  <Application>Microsoft Office PowerPoint</Application>
  <PresentationFormat>Ekran Gösterisi (4:3)</PresentationFormat>
  <Paragraphs>308</Paragraphs>
  <Slides>40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Tasarım Şablonu</vt:lpstr>
      </vt:variant>
      <vt:variant>
        <vt:i4>4</vt:i4>
      </vt:variant>
      <vt:variant>
        <vt:lpstr>Slayt Başlıkları</vt:lpstr>
      </vt:variant>
      <vt:variant>
        <vt:i4>40</vt:i4>
      </vt:variant>
    </vt:vector>
  </HeadingPairs>
  <TitlesOfParts>
    <vt:vector size="50" baseType="lpstr">
      <vt:lpstr>Constantia</vt:lpstr>
      <vt:lpstr>Arial</vt:lpstr>
      <vt:lpstr>Comic Sans MS</vt:lpstr>
      <vt:lpstr>Wingdings 2</vt:lpstr>
      <vt:lpstr>Calibri</vt:lpstr>
      <vt:lpstr>Wingdings</vt:lpstr>
      <vt:lpstr>Akış</vt:lpstr>
      <vt:lpstr>Akış</vt:lpstr>
      <vt:lpstr>Akış</vt:lpstr>
      <vt:lpstr>Akış</vt:lpstr>
      <vt:lpstr>Slayt 1</vt:lpstr>
      <vt:lpstr>Giriş </vt:lpstr>
      <vt:lpstr>Giriş</vt:lpstr>
      <vt:lpstr>Giriş</vt:lpstr>
      <vt:lpstr>Giriş</vt:lpstr>
      <vt:lpstr>Yöntem</vt:lpstr>
      <vt:lpstr>Yöntem</vt:lpstr>
      <vt:lpstr>Yöntem</vt:lpstr>
      <vt:lpstr>Yöntem</vt:lpstr>
      <vt:lpstr>Sonuçlar</vt:lpstr>
      <vt:lpstr>Sonuçlar</vt:lpstr>
      <vt:lpstr>Slayt 12</vt:lpstr>
      <vt:lpstr>Sonuçlar</vt:lpstr>
      <vt:lpstr>Sonuçlar</vt:lpstr>
      <vt:lpstr>Sonuçlar</vt:lpstr>
      <vt:lpstr>Slayt 16</vt:lpstr>
      <vt:lpstr>Sonuçlar</vt:lpstr>
      <vt:lpstr>Slayt 18</vt:lpstr>
      <vt:lpstr>Sonuçlar</vt:lpstr>
      <vt:lpstr>Slayt 20</vt:lpstr>
      <vt:lpstr>Sonuçlar</vt:lpstr>
      <vt:lpstr>Sonuçlar</vt:lpstr>
      <vt:lpstr>Slayt 23</vt:lpstr>
      <vt:lpstr>Sonuçlar</vt:lpstr>
      <vt:lpstr>Slayt 25</vt:lpstr>
      <vt:lpstr>Sonuçlar</vt:lpstr>
      <vt:lpstr>Slayt 27</vt:lpstr>
      <vt:lpstr>Sonuçlar</vt:lpstr>
      <vt:lpstr>Slayt 29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Teşekkürler…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rfs-k</dc:creator>
  <cp:lastModifiedBy>Windows Xp</cp:lastModifiedBy>
  <cp:revision>100</cp:revision>
  <dcterms:created xsi:type="dcterms:W3CDTF">2016-02-29T10:12:37Z</dcterms:created>
  <dcterms:modified xsi:type="dcterms:W3CDTF">2016-03-01T11:18:31Z</dcterms:modified>
</cp:coreProperties>
</file>