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58" r:id="rId2"/>
    <p:sldId id="259" r:id="rId3"/>
    <p:sldId id="260" r:id="rId4"/>
    <p:sldId id="261" r:id="rId5"/>
    <p:sldId id="262" r:id="rId6"/>
    <p:sldId id="267" r:id="rId7"/>
    <p:sldId id="280" r:id="rId8"/>
    <p:sldId id="281" r:id="rId9"/>
    <p:sldId id="282" r:id="rId10"/>
    <p:sldId id="283" r:id="rId11"/>
    <p:sldId id="284" r:id="rId12"/>
    <p:sldId id="269" r:id="rId13"/>
    <p:sldId id="270" r:id="rId14"/>
    <p:sldId id="271" r:id="rId15"/>
    <p:sldId id="272" r:id="rId16"/>
    <p:sldId id="273" r:id="rId17"/>
    <p:sldId id="274" r:id="rId18"/>
    <p:sldId id="285" r:id="rId19"/>
    <p:sldId id="275" r:id="rId20"/>
    <p:sldId id="276" r:id="rId21"/>
    <p:sldId id="288" r:id="rId22"/>
    <p:sldId id="289" r:id="rId23"/>
    <p:sldId id="290" r:id="rId24"/>
    <p:sldId id="291" r:id="rId25"/>
    <p:sldId id="292" r:id="rId26"/>
    <p:sldId id="277" r:id="rId27"/>
    <p:sldId id="286" r:id="rId28"/>
    <p:sldId id="287" r:id="rId29"/>
    <p:sldId id="294" r:id="rId30"/>
    <p:sldId id="29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2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FD6EC4-EF4B-4A93-832F-CEB86E2D34AC}"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tr-TR"/>
        </a:p>
      </dgm:t>
    </dgm:pt>
    <dgm:pt modelId="{442F6B4B-1331-4485-BC46-7F9DDE683604}">
      <dgm:prSet phldrT="[Metin]"/>
      <dgm:spPr/>
      <dgm:t>
        <a:bodyPr/>
        <a:lstStyle/>
        <a:p>
          <a:r>
            <a:rPr lang="tr-TR" dirty="0"/>
            <a:t>1-Yakınma: halsizlik, yorgunluk</a:t>
          </a:r>
        </a:p>
      </dgm:t>
    </dgm:pt>
    <dgm:pt modelId="{00C7E88C-A707-4839-8E24-3000536DC647}" type="parTrans" cxnId="{414F04F7-1DD1-431C-A519-9CB3ECBC5AE5}">
      <dgm:prSet/>
      <dgm:spPr/>
      <dgm:t>
        <a:bodyPr/>
        <a:lstStyle/>
        <a:p>
          <a:endParaRPr lang="tr-TR"/>
        </a:p>
      </dgm:t>
    </dgm:pt>
    <dgm:pt modelId="{FD0F3FAD-CE55-467E-B116-C7BCE957357B}" type="sibTrans" cxnId="{414F04F7-1DD1-431C-A519-9CB3ECBC5AE5}">
      <dgm:prSet/>
      <dgm:spPr/>
      <dgm:t>
        <a:bodyPr/>
        <a:lstStyle/>
        <a:p>
          <a:endParaRPr lang="tr-TR"/>
        </a:p>
      </dgm:t>
    </dgm:pt>
    <dgm:pt modelId="{3B12B34B-BF4F-4112-B7BC-8170AD72DA12}">
      <dgm:prSet phldrT="[Metin]"/>
      <dgm:spPr/>
      <dgm:t>
        <a:bodyPr/>
        <a:lstStyle/>
        <a:p>
          <a:r>
            <a:rPr lang="tr-TR" dirty="0"/>
            <a:t>2-Yakınmayı tanımla: letarji, enerji yokluğu, bitkinlik</a:t>
          </a:r>
        </a:p>
      </dgm:t>
    </dgm:pt>
    <dgm:pt modelId="{D9C30025-989D-4646-90D3-A3E5A95C68B3}" type="parTrans" cxnId="{327447F5-C688-46F0-A5E9-454000150E6C}">
      <dgm:prSet/>
      <dgm:spPr/>
      <dgm:t>
        <a:bodyPr/>
        <a:lstStyle/>
        <a:p>
          <a:endParaRPr lang="tr-TR"/>
        </a:p>
      </dgm:t>
    </dgm:pt>
    <dgm:pt modelId="{DE94B719-79E0-4BA6-9BF6-7581DA478CD1}" type="sibTrans" cxnId="{327447F5-C688-46F0-A5E9-454000150E6C}">
      <dgm:prSet/>
      <dgm:spPr/>
      <dgm:t>
        <a:bodyPr/>
        <a:lstStyle/>
        <a:p>
          <a:endParaRPr lang="tr-TR"/>
        </a:p>
      </dgm:t>
    </dgm:pt>
    <dgm:pt modelId="{732E4E41-BFA3-4C0A-8885-D09FCC2A064B}">
      <dgm:prSet phldrT="[Metin]"/>
      <dgm:spPr/>
      <dgm:t>
        <a:bodyPr/>
        <a:lstStyle/>
        <a:p>
          <a:r>
            <a:rPr lang="tr-TR" dirty="0"/>
            <a:t>-</a:t>
          </a:r>
          <a:r>
            <a:rPr lang="tr-TR" dirty="0" err="1"/>
            <a:t>Hipersomnolans</a:t>
          </a:r>
          <a:r>
            <a:rPr lang="tr-TR" dirty="0"/>
            <a:t> ise nedeni araştır</a:t>
          </a:r>
        </a:p>
        <a:p>
          <a:r>
            <a:rPr lang="tr-TR" dirty="0"/>
            <a:t>-Halsizlik ise nedeni araştır</a:t>
          </a:r>
        </a:p>
      </dgm:t>
    </dgm:pt>
    <dgm:pt modelId="{C76FAFBC-C875-41FC-BA8D-1181EA2AE4A5}" type="parTrans" cxnId="{0B7E7B06-DC48-416E-9C90-E5C71E958DCE}">
      <dgm:prSet/>
      <dgm:spPr/>
      <dgm:t>
        <a:bodyPr/>
        <a:lstStyle/>
        <a:p>
          <a:endParaRPr lang="tr-TR"/>
        </a:p>
      </dgm:t>
    </dgm:pt>
    <dgm:pt modelId="{6F52C673-ADEC-4E2C-995C-0C3F0DFEBDC3}" type="sibTrans" cxnId="{0B7E7B06-DC48-416E-9C90-E5C71E958DCE}">
      <dgm:prSet/>
      <dgm:spPr/>
      <dgm:t>
        <a:bodyPr/>
        <a:lstStyle/>
        <a:p>
          <a:endParaRPr lang="tr-TR"/>
        </a:p>
      </dgm:t>
    </dgm:pt>
    <dgm:pt modelId="{7F9DC914-7B0A-46C7-BE72-890D49916CDC}" type="pres">
      <dgm:prSet presAssocID="{ADFD6EC4-EF4B-4A93-832F-CEB86E2D34AC}" presName="outerComposite" presStyleCnt="0">
        <dgm:presLayoutVars>
          <dgm:chMax val="5"/>
          <dgm:dir/>
          <dgm:resizeHandles val="exact"/>
        </dgm:presLayoutVars>
      </dgm:prSet>
      <dgm:spPr/>
      <dgm:t>
        <a:bodyPr/>
        <a:lstStyle/>
        <a:p>
          <a:endParaRPr lang="en-US"/>
        </a:p>
      </dgm:t>
    </dgm:pt>
    <dgm:pt modelId="{0A91F33A-4C67-4ABA-9B5A-A159BCD63C57}" type="pres">
      <dgm:prSet presAssocID="{ADFD6EC4-EF4B-4A93-832F-CEB86E2D34AC}" presName="dummyMaxCanvas" presStyleCnt="0">
        <dgm:presLayoutVars/>
      </dgm:prSet>
      <dgm:spPr/>
    </dgm:pt>
    <dgm:pt modelId="{10C2EA19-6738-4E72-82AB-9B056AF4F57F}" type="pres">
      <dgm:prSet presAssocID="{ADFD6EC4-EF4B-4A93-832F-CEB86E2D34AC}" presName="ThreeNodes_1" presStyleLbl="node1" presStyleIdx="0" presStyleCnt="3">
        <dgm:presLayoutVars>
          <dgm:bulletEnabled val="1"/>
        </dgm:presLayoutVars>
      </dgm:prSet>
      <dgm:spPr/>
      <dgm:t>
        <a:bodyPr/>
        <a:lstStyle/>
        <a:p>
          <a:endParaRPr lang="en-US"/>
        </a:p>
      </dgm:t>
    </dgm:pt>
    <dgm:pt modelId="{67D6427F-A076-4F67-AC3A-94F698C7333D}" type="pres">
      <dgm:prSet presAssocID="{ADFD6EC4-EF4B-4A93-832F-CEB86E2D34AC}" presName="ThreeNodes_2" presStyleLbl="node1" presStyleIdx="1" presStyleCnt="3">
        <dgm:presLayoutVars>
          <dgm:bulletEnabled val="1"/>
        </dgm:presLayoutVars>
      </dgm:prSet>
      <dgm:spPr/>
      <dgm:t>
        <a:bodyPr/>
        <a:lstStyle/>
        <a:p>
          <a:endParaRPr lang="en-US"/>
        </a:p>
      </dgm:t>
    </dgm:pt>
    <dgm:pt modelId="{3D56B897-9517-4795-83C6-1F91259BF1D3}" type="pres">
      <dgm:prSet presAssocID="{ADFD6EC4-EF4B-4A93-832F-CEB86E2D34AC}" presName="ThreeNodes_3" presStyleLbl="node1" presStyleIdx="2" presStyleCnt="3">
        <dgm:presLayoutVars>
          <dgm:bulletEnabled val="1"/>
        </dgm:presLayoutVars>
      </dgm:prSet>
      <dgm:spPr/>
      <dgm:t>
        <a:bodyPr/>
        <a:lstStyle/>
        <a:p>
          <a:endParaRPr lang="en-US"/>
        </a:p>
      </dgm:t>
    </dgm:pt>
    <dgm:pt modelId="{7AAC25CF-5BBE-4BA4-8DD5-C6F2101CD5AF}" type="pres">
      <dgm:prSet presAssocID="{ADFD6EC4-EF4B-4A93-832F-CEB86E2D34AC}" presName="ThreeConn_1-2" presStyleLbl="fgAccFollowNode1" presStyleIdx="0" presStyleCnt="2">
        <dgm:presLayoutVars>
          <dgm:bulletEnabled val="1"/>
        </dgm:presLayoutVars>
      </dgm:prSet>
      <dgm:spPr/>
      <dgm:t>
        <a:bodyPr/>
        <a:lstStyle/>
        <a:p>
          <a:endParaRPr lang="en-US"/>
        </a:p>
      </dgm:t>
    </dgm:pt>
    <dgm:pt modelId="{626F854D-ABBE-49F6-A608-19917ED50ED3}" type="pres">
      <dgm:prSet presAssocID="{ADFD6EC4-EF4B-4A93-832F-CEB86E2D34AC}" presName="ThreeConn_2-3" presStyleLbl="fgAccFollowNode1" presStyleIdx="1" presStyleCnt="2">
        <dgm:presLayoutVars>
          <dgm:bulletEnabled val="1"/>
        </dgm:presLayoutVars>
      </dgm:prSet>
      <dgm:spPr/>
      <dgm:t>
        <a:bodyPr/>
        <a:lstStyle/>
        <a:p>
          <a:endParaRPr lang="en-US"/>
        </a:p>
      </dgm:t>
    </dgm:pt>
    <dgm:pt modelId="{8C8DE9B7-F01A-4F9E-845A-C2739440633D}" type="pres">
      <dgm:prSet presAssocID="{ADFD6EC4-EF4B-4A93-832F-CEB86E2D34AC}" presName="ThreeNodes_1_text" presStyleLbl="node1" presStyleIdx="2" presStyleCnt="3">
        <dgm:presLayoutVars>
          <dgm:bulletEnabled val="1"/>
        </dgm:presLayoutVars>
      </dgm:prSet>
      <dgm:spPr/>
      <dgm:t>
        <a:bodyPr/>
        <a:lstStyle/>
        <a:p>
          <a:endParaRPr lang="en-US"/>
        </a:p>
      </dgm:t>
    </dgm:pt>
    <dgm:pt modelId="{B1FA15D7-FF81-4219-883E-30B7891F42FE}" type="pres">
      <dgm:prSet presAssocID="{ADFD6EC4-EF4B-4A93-832F-CEB86E2D34AC}" presName="ThreeNodes_2_text" presStyleLbl="node1" presStyleIdx="2" presStyleCnt="3">
        <dgm:presLayoutVars>
          <dgm:bulletEnabled val="1"/>
        </dgm:presLayoutVars>
      </dgm:prSet>
      <dgm:spPr/>
      <dgm:t>
        <a:bodyPr/>
        <a:lstStyle/>
        <a:p>
          <a:endParaRPr lang="en-US"/>
        </a:p>
      </dgm:t>
    </dgm:pt>
    <dgm:pt modelId="{5CA5645F-2EDF-409D-8E5F-00EF395580D0}" type="pres">
      <dgm:prSet presAssocID="{ADFD6EC4-EF4B-4A93-832F-CEB86E2D34AC}" presName="ThreeNodes_3_text" presStyleLbl="node1" presStyleIdx="2" presStyleCnt="3">
        <dgm:presLayoutVars>
          <dgm:bulletEnabled val="1"/>
        </dgm:presLayoutVars>
      </dgm:prSet>
      <dgm:spPr/>
      <dgm:t>
        <a:bodyPr/>
        <a:lstStyle/>
        <a:p>
          <a:endParaRPr lang="en-US"/>
        </a:p>
      </dgm:t>
    </dgm:pt>
  </dgm:ptLst>
  <dgm:cxnLst>
    <dgm:cxn modelId="{CE1EADF1-C659-45D6-B51D-75CCB652BE0D}" type="presOf" srcId="{732E4E41-BFA3-4C0A-8885-D09FCC2A064B}" destId="{3D56B897-9517-4795-83C6-1F91259BF1D3}" srcOrd="0" destOrd="0" presId="urn:microsoft.com/office/officeart/2005/8/layout/vProcess5"/>
    <dgm:cxn modelId="{769B7078-90D7-437F-AC4B-4EBFE84BB725}" type="presOf" srcId="{ADFD6EC4-EF4B-4A93-832F-CEB86E2D34AC}" destId="{7F9DC914-7B0A-46C7-BE72-890D49916CDC}" srcOrd="0" destOrd="0" presId="urn:microsoft.com/office/officeart/2005/8/layout/vProcess5"/>
    <dgm:cxn modelId="{0B7E7B06-DC48-416E-9C90-E5C71E958DCE}" srcId="{ADFD6EC4-EF4B-4A93-832F-CEB86E2D34AC}" destId="{732E4E41-BFA3-4C0A-8885-D09FCC2A064B}" srcOrd="2" destOrd="0" parTransId="{C76FAFBC-C875-41FC-BA8D-1181EA2AE4A5}" sibTransId="{6F52C673-ADEC-4E2C-995C-0C3F0DFEBDC3}"/>
    <dgm:cxn modelId="{662AF397-0B65-4787-AC11-F84D10A1B22E}" type="presOf" srcId="{3B12B34B-BF4F-4112-B7BC-8170AD72DA12}" destId="{B1FA15D7-FF81-4219-883E-30B7891F42FE}" srcOrd="1" destOrd="0" presId="urn:microsoft.com/office/officeart/2005/8/layout/vProcess5"/>
    <dgm:cxn modelId="{58FD8438-41CF-4128-A946-A426AB8AFAE7}" type="presOf" srcId="{3B12B34B-BF4F-4112-B7BC-8170AD72DA12}" destId="{67D6427F-A076-4F67-AC3A-94F698C7333D}" srcOrd="0" destOrd="0" presId="urn:microsoft.com/office/officeart/2005/8/layout/vProcess5"/>
    <dgm:cxn modelId="{2EEB9D91-2284-4690-B5F1-11035F0A1D4A}" type="presOf" srcId="{DE94B719-79E0-4BA6-9BF6-7581DA478CD1}" destId="{626F854D-ABBE-49F6-A608-19917ED50ED3}" srcOrd="0" destOrd="0" presId="urn:microsoft.com/office/officeart/2005/8/layout/vProcess5"/>
    <dgm:cxn modelId="{2CCEEF43-D4A0-4D16-BE55-EAE0069EE5E6}" type="presOf" srcId="{732E4E41-BFA3-4C0A-8885-D09FCC2A064B}" destId="{5CA5645F-2EDF-409D-8E5F-00EF395580D0}" srcOrd="1" destOrd="0" presId="urn:microsoft.com/office/officeart/2005/8/layout/vProcess5"/>
    <dgm:cxn modelId="{342FC424-58C2-43AF-96F1-18819638C000}" type="presOf" srcId="{FD0F3FAD-CE55-467E-B116-C7BCE957357B}" destId="{7AAC25CF-5BBE-4BA4-8DD5-C6F2101CD5AF}" srcOrd="0" destOrd="0" presId="urn:microsoft.com/office/officeart/2005/8/layout/vProcess5"/>
    <dgm:cxn modelId="{10B40A35-2FF8-4DDB-AD43-C8BF2D5C1F15}" type="presOf" srcId="{442F6B4B-1331-4485-BC46-7F9DDE683604}" destId="{8C8DE9B7-F01A-4F9E-845A-C2739440633D}" srcOrd="1" destOrd="0" presId="urn:microsoft.com/office/officeart/2005/8/layout/vProcess5"/>
    <dgm:cxn modelId="{414F04F7-1DD1-431C-A519-9CB3ECBC5AE5}" srcId="{ADFD6EC4-EF4B-4A93-832F-CEB86E2D34AC}" destId="{442F6B4B-1331-4485-BC46-7F9DDE683604}" srcOrd="0" destOrd="0" parTransId="{00C7E88C-A707-4839-8E24-3000536DC647}" sibTransId="{FD0F3FAD-CE55-467E-B116-C7BCE957357B}"/>
    <dgm:cxn modelId="{327447F5-C688-46F0-A5E9-454000150E6C}" srcId="{ADFD6EC4-EF4B-4A93-832F-CEB86E2D34AC}" destId="{3B12B34B-BF4F-4112-B7BC-8170AD72DA12}" srcOrd="1" destOrd="0" parTransId="{D9C30025-989D-4646-90D3-A3E5A95C68B3}" sibTransId="{DE94B719-79E0-4BA6-9BF6-7581DA478CD1}"/>
    <dgm:cxn modelId="{17DEFDE4-CF63-417C-A39F-76CC6751620D}" type="presOf" srcId="{442F6B4B-1331-4485-BC46-7F9DDE683604}" destId="{10C2EA19-6738-4E72-82AB-9B056AF4F57F}" srcOrd="0" destOrd="0" presId="urn:microsoft.com/office/officeart/2005/8/layout/vProcess5"/>
    <dgm:cxn modelId="{692E1F89-2775-4CD3-AC3C-58EE1D9AD7E6}" type="presParOf" srcId="{7F9DC914-7B0A-46C7-BE72-890D49916CDC}" destId="{0A91F33A-4C67-4ABA-9B5A-A159BCD63C57}" srcOrd="0" destOrd="0" presId="urn:microsoft.com/office/officeart/2005/8/layout/vProcess5"/>
    <dgm:cxn modelId="{4CFA5740-BFB9-4497-9A0D-2BD75F17739A}" type="presParOf" srcId="{7F9DC914-7B0A-46C7-BE72-890D49916CDC}" destId="{10C2EA19-6738-4E72-82AB-9B056AF4F57F}" srcOrd="1" destOrd="0" presId="urn:microsoft.com/office/officeart/2005/8/layout/vProcess5"/>
    <dgm:cxn modelId="{E6A15FB2-D76D-4039-97D0-CA5620EA33FC}" type="presParOf" srcId="{7F9DC914-7B0A-46C7-BE72-890D49916CDC}" destId="{67D6427F-A076-4F67-AC3A-94F698C7333D}" srcOrd="2" destOrd="0" presId="urn:microsoft.com/office/officeart/2005/8/layout/vProcess5"/>
    <dgm:cxn modelId="{D2EC6311-7BF2-448F-91C1-6AF23A53D6D5}" type="presParOf" srcId="{7F9DC914-7B0A-46C7-BE72-890D49916CDC}" destId="{3D56B897-9517-4795-83C6-1F91259BF1D3}" srcOrd="3" destOrd="0" presId="urn:microsoft.com/office/officeart/2005/8/layout/vProcess5"/>
    <dgm:cxn modelId="{FF246544-AF8E-444D-9818-FB3053485D56}" type="presParOf" srcId="{7F9DC914-7B0A-46C7-BE72-890D49916CDC}" destId="{7AAC25CF-5BBE-4BA4-8DD5-C6F2101CD5AF}" srcOrd="4" destOrd="0" presId="urn:microsoft.com/office/officeart/2005/8/layout/vProcess5"/>
    <dgm:cxn modelId="{60663240-7422-4905-82CD-DF012DDC2B52}" type="presParOf" srcId="{7F9DC914-7B0A-46C7-BE72-890D49916CDC}" destId="{626F854D-ABBE-49F6-A608-19917ED50ED3}" srcOrd="5" destOrd="0" presId="urn:microsoft.com/office/officeart/2005/8/layout/vProcess5"/>
    <dgm:cxn modelId="{C4B5FD79-58A2-489D-BD76-E073F867A970}" type="presParOf" srcId="{7F9DC914-7B0A-46C7-BE72-890D49916CDC}" destId="{8C8DE9B7-F01A-4F9E-845A-C2739440633D}" srcOrd="6" destOrd="0" presId="urn:microsoft.com/office/officeart/2005/8/layout/vProcess5"/>
    <dgm:cxn modelId="{21EEEC2D-18E0-4901-8E14-22E599B4E64D}" type="presParOf" srcId="{7F9DC914-7B0A-46C7-BE72-890D49916CDC}" destId="{B1FA15D7-FF81-4219-883E-30B7891F42FE}" srcOrd="7" destOrd="0" presId="urn:microsoft.com/office/officeart/2005/8/layout/vProcess5"/>
    <dgm:cxn modelId="{A8949F45-3F60-4937-AA9C-29E946EE4B60}" type="presParOf" srcId="{7F9DC914-7B0A-46C7-BE72-890D49916CDC}" destId="{5CA5645F-2EDF-409D-8E5F-00EF395580D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E2E0C4-2AA0-4822-B3AE-00A5C0B98BB4}"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tr-TR"/>
        </a:p>
      </dgm:t>
    </dgm:pt>
    <dgm:pt modelId="{B8AB5279-88C1-429F-82DA-0CCEDEB69138}">
      <dgm:prSet phldrT="[Metin]"/>
      <dgm:spPr/>
      <dgm:t>
        <a:bodyPr/>
        <a:lstStyle/>
        <a:p>
          <a:r>
            <a:rPr lang="tr-TR" dirty="0"/>
            <a:t>3- Depresyon taraması yap                                             </a:t>
          </a:r>
        </a:p>
      </dgm:t>
    </dgm:pt>
    <dgm:pt modelId="{96E63F01-154A-4BC7-93AA-0CAEAE38D793}" type="parTrans" cxnId="{731D7C97-2545-4BF4-B0EA-127D661859C4}">
      <dgm:prSet/>
      <dgm:spPr/>
      <dgm:t>
        <a:bodyPr/>
        <a:lstStyle/>
        <a:p>
          <a:endParaRPr lang="tr-TR"/>
        </a:p>
      </dgm:t>
    </dgm:pt>
    <dgm:pt modelId="{274A9275-7202-4F52-950B-ED803D28A18B}" type="sibTrans" cxnId="{731D7C97-2545-4BF4-B0EA-127D661859C4}">
      <dgm:prSet/>
      <dgm:spPr/>
      <dgm:t>
        <a:bodyPr/>
        <a:lstStyle/>
        <a:p>
          <a:endParaRPr lang="tr-TR"/>
        </a:p>
      </dgm:t>
    </dgm:pt>
    <dgm:pt modelId="{0C801FEA-5922-4207-B471-FA13BB209087}">
      <dgm:prSet phldrT="[Metin]"/>
      <dgm:spPr/>
      <dgm:t>
        <a:bodyPr/>
        <a:lstStyle/>
        <a:p>
          <a:r>
            <a:rPr lang="tr-TR" dirty="0"/>
            <a:t>-Pozitif ise tedavi et/ yönlendir</a:t>
          </a:r>
        </a:p>
      </dgm:t>
    </dgm:pt>
    <dgm:pt modelId="{5D562604-44BE-4391-8D23-79BCF7E147D7}" type="parTrans" cxnId="{D457CA4B-7CDE-4CB0-A005-3AB3D90324DC}">
      <dgm:prSet/>
      <dgm:spPr/>
      <dgm:t>
        <a:bodyPr/>
        <a:lstStyle/>
        <a:p>
          <a:endParaRPr lang="tr-TR"/>
        </a:p>
      </dgm:t>
    </dgm:pt>
    <dgm:pt modelId="{A564DED1-2462-4E8C-B554-0E2B3FE01087}" type="sibTrans" cxnId="{D457CA4B-7CDE-4CB0-A005-3AB3D90324DC}">
      <dgm:prSet/>
      <dgm:spPr/>
      <dgm:t>
        <a:bodyPr/>
        <a:lstStyle/>
        <a:p>
          <a:endParaRPr lang="tr-TR"/>
        </a:p>
      </dgm:t>
    </dgm:pt>
    <dgm:pt modelId="{274CC527-C3A9-4FA1-A3AB-A6375AAE88C8}">
      <dgm:prSet phldrT="[Metin]"/>
      <dgm:spPr/>
      <dgm:t>
        <a:bodyPr/>
        <a:lstStyle/>
        <a:p>
          <a:r>
            <a:rPr lang="tr-TR" dirty="0"/>
            <a:t>-Yorgunluk devam etmiyorsa depresyonu takip et</a:t>
          </a:r>
        </a:p>
        <a:p>
          <a:r>
            <a:rPr lang="tr-TR" dirty="0"/>
            <a:t>-Yorgunluk devam ediyorsa diğer nedenleri düşün </a:t>
          </a:r>
        </a:p>
      </dgm:t>
    </dgm:pt>
    <dgm:pt modelId="{681C8501-02A6-4061-95FB-281571936EEF}" type="parTrans" cxnId="{6A1AE69C-75FA-4573-ABC0-3DF61A3F1622}">
      <dgm:prSet/>
      <dgm:spPr/>
      <dgm:t>
        <a:bodyPr/>
        <a:lstStyle/>
        <a:p>
          <a:endParaRPr lang="tr-TR"/>
        </a:p>
      </dgm:t>
    </dgm:pt>
    <dgm:pt modelId="{1A560E7B-060A-42F9-805B-CE104A67F5AA}" type="sibTrans" cxnId="{6A1AE69C-75FA-4573-ABC0-3DF61A3F1622}">
      <dgm:prSet/>
      <dgm:spPr/>
      <dgm:t>
        <a:bodyPr/>
        <a:lstStyle/>
        <a:p>
          <a:endParaRPr lang="tr-TR"/>
        </a:p>
      </dgm:t>
    </dgm:pt>
    <dgm:pt modelId="{270AD657-CF11-4208-AC95-32B9CC68732B}" type="pres">
      <dgm:prSet presAssocID="{8FE2E0C4-2AA0-4822-B3AE-00A5C0B98BB4}" presName="outerComposite" presStyleCnt="0">
        <dgm:presLayoutVars>
          <dgm:chMax val="5"/>
          <dgm:dir/>
          <dgm:resizeHandles val="exact"/>
        </dgm:presLayoutVars>
      </dgm:prSet>
      <dgm:spPr/>
      <dgm:t>
        <a:bodyPr/>
        <a:lstStyle/>
        <a:p>
          <a:endParaRPr lang="en-US"/>
        </a:p>
      </dgm:t>
    </dgm:pt>
    <dgm:pt modelId="{F847B10D-5D0F-4662-B281-FC8A5BECBF33}" type="pres">
      <dgm:prSet presAssocID="{8FE2E0C4-2AA0-4822-B3AE-00A5C0B98BB4}" presName="dummyMaxCanvas" presStyleCnt="0">
        <dgm:presLayoutVars/>
      </dgm:prSet>
      <dgm:spPr/>
    </dgm:pt>
    <dgm:pt modelId="{A385EF66-BD4C-42A9-B92D-316AE4453596}" type="pres">
      <dgm:prSet presAssocID="{8FE2E0C4-2AA0-4822-B3AE-00A5C0B98BB4}" presName="ThreeNodes_1" presStyleLbl="node1" presStyleIdx="0" presStyleCnt="3">
        <dgm:presLayoutVars>
          <dgm:bulletEnabled val="1"/>
        </dgm:presLayoutVars>
      </dgm:prSet>
      <dgm:spPr/>
      <dgm:t>
        <a:bodyPr/>
        <a:lstStyle/>
        <a:p>
          <a:endParaRPr lang="en-US"/>
        </a:p>
      </dgm:t>
    </dgm:pt>
    <dgm:pt modelId="{B5C9FEF4-A5A1-4521-A6C6-EB0A9CEE8836}" type="pres">
      <dgm:prSet presAssocID="{8FE2E0C4-2AA0-4822-B3AE-00A5C0B98BB4}" presName="ThreeNodes_2" presStyleLbl="node1" presStyleIdx="1" presStyleCnt="3">
        <dgm:presLayoutVars>
          <dgm:bulletEnabled val="1"/>
        </dgm:presLayoutVars>
      </dgm:prSet>
      <dgm:spPr/>
      <dgm:t>
        <a:bodyPr/>
        <a:lstStyle/>
        <a:p>
          <a:endParaRPr lang="en-US"/>
        </a:p>
      </dgm:t>
    </dgm:pt>
    <dgm:pt modelId="{AA076EB1-CF1C-4300-A118-BE83C4891DFD}" type="pres">
      <dgm:prSet presAssocID="{8FE2E0C4-2AA0-4822-B3AE-00A5C0B98BB4}" presName="ThreeNodes_3" presStyleLbl="node1" presStyleIdx="2" presStyleCnt="3">
        <dgm:presLayoutVars>
          <dgm:bulletEnabled val="1"/>
        </dgm:presLayoutVars>
      </dgm:prSet>
      <dgm:spPr/>
      <dgm:t>
        <a:bodyPr/>
        <a:lstStyle/>
        <a:p>
          <a:endParaRPr lang="en-US"/>
        </a:p>
      </dgm:t>
    </dgm:pt>
    <dgm:pt modelId="{A3C1BD16-76F4-4149-AD42-666D754A7DF4}" type="pres">
      <dgm:prSet presAssocID="{8FE2E0C4-2AA0-4822-B3AE-00A5C0B98BB4}" presName="ThreeConn_1-2" presStyleLbl="fgAccFollowNode1" presStyleIdx="0" presStyleCnt="2">
        <dgm:presLayoutVars>
          <dgm:bulletEnabled val="1"/>
        </dgm:presLayoutVars>
      </dgm:prSet>
      <dgm:spPr/>
      <dgm:t>
        <a:bodyPr/>
        <a:lstStyle/>
        <a:p>
          <a:endParaRPr lang="en-US"/>
        </a:p>
      </dgm:t>
    </dgm:pt>
    <dgm:pt modelId="{70D19126-8B20-4D8E-94E3-34865F6E269F}" type="pres">
      <dgm:prSet presAssocID="{8FE2E0C4-2AA0-4822-B3AE-00A5C0B98BB4}" presName="ThreeConn_2-3" presStyleLbl="fgAccFollowNode1" presStyleIdx="1" presStyleCnt="2">
        <dgm:presLayoutVars>
          <dgm:bulletEnabled val="1"/>
        </dgm:presLayoutVars>
      </dgm:prSet>
      <dgm:spPr/>
      <dgm:t>
        <a:bodyPr/>
        <a:lstStyle/>
        <a:p>
          <a:endParaRPr lang="en-US"/>
        </a:p>
      </dgm:t>
    </dgm:pt>
    <dgm:pt modelId="{9A8D0E12-7527-4945-8F63-86574E237528}" type="pres">
      <dgm:prSet presAssocID="{8FE2E0C4-2AA0-4822-B3AE-00A5C0B98BB4}" presName="ThreeNodes_1_text" presStyleLbl="node1" presStyleIdx="2" presStyleCnt="3">
        <dgm:presLayoutVars>
          <dgm:bulletEnabled val="1"/>
        </dgm:presLayoutVars>
      </dgm:prSet>
      <dgm:spPr/>
      <dgm:t>
        <a:bodyPr/>
        <a:lstStyle/>
        <a:p>
          <a:endParaRPr lang="en-US"/>
        </a:p>
      </dgm:t>
    </dgm:pt>
    <dgm:pt modelId="{8601ABDD-4403-4FB4-BE06-C5967B152A16}" type="pres">
      <dgm:prSet presAssocID="{8FE2E0C4-2AA0-4822-B3AE-00A5C0B98BB4}" presName="ThreeNodes_2_text" presStyleLbl="node1" presStyleIdx="2" presStyleCnt="3">
        <dgm:presLayoutVars>
          <dgm:bulletEnabled val="1"/>
        </dgm:presLayoutVars>
      </dgm:prSet>
      <dgm:spPr/>
      <dgm:t>
        <a:bodyPr/>
        <a:lstStyle/>
        <a:p>
          <a:endParaRPr lang="en-US"/>
        </a:p>
      </dgm:t>
    </dgm:pt>
    <dgm:pt modelId="{EEA08ED8-1BA6-4616-B0E3-CFDA01331E6C}" type="pres">
      <dgm:prSet presAssocID="{8FE2E0C4-2AA0-4822-B3AE-00A5C0B98BB4}" presName="ThreeNodes_3_text" presStyleLbl="node1" presStyleIdx="2" presStyleCnt="3">
        <dgm:presLayoutVars>
          <dgm:bulletEnabled val="1"/>
        </dgm:presLayoutVars>
      </dgm:prSet>
      <dgm:spPr/>
      <dgm:t>
        <a:bodyPr/>
        <a:lstStyle/>
        <a:p>
          <a:endParaRPr lang="en-US"/>
        </a:p>
      </dgm:t>
    </dgm:pt>
  </dgm:ptLst>
  <dgm:cxnLst>
    <dgm:cxn modelId="{D457CA4B-7CDE-4CB0-A005-3AB3D90324DC}" srcId="{8FE2E0C4-2AA0-4822-B3AE-00A5C0B98BB4}" destId="{0C801FEA-5922-4207-B471-FA13BB209087}" srcOrd="1" destOrd="0" parTransId="{5D562604-44BE-4391-8D23-79BCF7E147D7}" sibTransId="{A564DED1-2462-4E8C-B554-0E2B3FE01087}"/>
    <dgm:cxn modelId="{7B36B789-F4B3-48B9-B99C-819948327955}" type="presOf" srcId="{B8AB5279-88C1-429F-82DA-0CCEDEB69138}" destId="{A385EF66-BD4C-42A9-B92D-316AE4453596}" srcOrd="0" destOrd="0" presId="urn:microsoft.com/office/officeart/2005/8/layout/vProcess5"/>
    <dgm:cxn modelId="{417E2460-1834-4CB7-AD95-DF3EB103EEA0}" type="presOf" srcId="{A564DED1-2462-4E8C-B554-0E2B3FE01087}" destId="{70D19126-8B20-4D8E-94E3-34865F6E269F}" srcOrd="0" destOrd="0" presId="urn:microsoft.com/office/officeart/2005/8/layout/vProcess5"/>
    <dgm:cxn modelId="{731D7C97-2545-4BF4-B0EA-127D661859C4}" srcId="{8FE2E0C4-2AA0-4822-B3AE-00A5C0B98BB4}" destId="{B8AB5279-88C1-429F-82DA-0CCEDEB69138}" srcOrd="0" destOrd="0" parTransId="{96E63F01-154A-4BC7-93AA-0CAEAE38D793}" sibTransId="{274A9275-7202-4F52-950B-ED803D28A18B}"/>
    <dgm:cxn modelId="{D942BE59-B753-40AC-95F7-294CBD22E224}" type="presOf" srcId="{0C801FEA-5922-4207-B471-FA13BB209087}" destId="{8601ABDD-4403-4FB4-BE06-C5967B152A16}" srcOrd="1" destOrd="0" presId="urn:microsoft.com/office/officeart/2005/8/layout/vProcess5"/>
    <dgm:cxn modelId="{045BAC91-A193-4087-8034-2F91CB80C497}" type="presOf" srcId="{0C801FEA-5922-4207-B471-FA13BB209087}" destId="{B5C9FEF4-A5A1-4521-A6C6-EB0A9CEE8836}" srcOrd="0" destOrd="0" presId="urn:microsoft.com/office/officeart/2005/8/layout/vProcess5"/>
    <dgm:cxn modelId="{6A1AE69C-75FA-4573-ABC0-3DF61A3F1622}" srcId="{8FE2E0C4-2AA0-4822-B3AE-00A5C0B98BB4}" destId="{274CC527-C3A9-4FA1-A3AB-A6375AAE88C8}" srcOrd="2" destOrd="0" parTransId="{681C8501-02A6-4061-95FB-281571936EEF}" sibTransId="{1A560E7B-060A-42F9-805B-CE104A67F5AA}"/>
    <dgm:cxn modelId="{154F47C9-5822-4C5F-9B1F-6C458E7D65C1}" type="presOf" srcId="{274A9275-7202-4F52-950B-ED803D28A18B}" destId="{A3C1BD16-76F4-4149-AD42-666D754A7DF4}" srcOrd="0" destOrd="0" presId="urn:microsoft.com/office/officeart/2005/8/layout/vProcess5"/>
    <dgm:cxn modelId="{A6602ED5-063C-4930-8EC3-5AE1FC27C5BD}" type="presOf" srcId="{B8AB5279-88C1-429F-82DA-0CCEDEB69138}" destId="{9A8D0E12-7527-4945-8F63-86574E237528}" srcOrd="1" destOrd="0" presId="urn:microsoft.com/office/officeart/2005/8/layout/vProcess5"/>
    <dgm:cxn modelId="{55911384-4693-4EB9-BF68-2FB0089D0C82}" type="presOf" srcId="{8FE2E0C4-2AA0-4822-B3AE-00A5C0B98BB4}" destId="{270AD657-CF11-4208-AC95-32B9CC68732B}" srcOrd="0" destOrd="0" presId="urn:microsoft.com/office/officeart/2005/8/layout/vProcess5"/>
    <dgm:cxn modelId="{1C0F7F84-E690-489B-89AB-6B376725FD11}" type="presOf" srcId="{274CC527-C3A9-4FA1-A3AB-A6375AAE88C8}" destId="{AA076EB1-CF1C-4300-A118-BE83C4891DFD}" srcOrd="0" destOrd="0" presId="urn:microsoft.com/office/officeart/2005/8/layout/vProcess5"/>
    <dgm:cxn modelId="{93A4D123-48D5-4BBD-8B82-462DEDD0FB4A}" type="presOf" srcId="{274CC527-C3A9-4FA1-A3AB-A6375AAE88C8}" destId="{EEA08ED8-1BA6-4616-B0E3-CFDA01331E6C}" srcOrd="1" destOrd="0" presId="urn:microsoft.com/office/officeart/2005/8/layout/vProcess5"/>
    <dgm:cxn modelId="{D59E556E-12AA-4095-8CEC-181D800B141E}" type="presParOf" srcId="{270AD657-CF11-4208-AC95-32B9CC68732B}" destId="{F847B10D-5D0F-4662-B281-FC8A5BECBF33}" srcOrd="0" destOrd="0" presId="urn:microsoft.com/office/officeart/2005/8/layout/vProcess5"/>
    <dgm:cxn modelId="{9426B3EB-F9CA-4D41-B321-41375A31A2D4}" type="presParOf" srcId="{270AD657-CF11-4208-AC95-32B9CC68732B}" destId="{A385EF66-BD4C-42A9-B92D-316AE4453596}" srcOrd="1" destOrd="0" presId="urn:microsoft.com/office/officeart/2005/8/layout/vProcess5"/>
    <dgm:cxn modelId="{F302952E-16AF-42C3-B068-73825DCF4BD5}" type="presParOf" srcId="{270AD657-CF11-4208-AC95-32B9CC68732B}" destId="{B5C9FEF4-A5A1-4521-A6C6-EB0A9CEE8836}" srcOrd="2" destOrd="0" presId="urn:microsoft.com/office/officeart/2005/8/layout/vProcess5"/>
    <dgm:cxn modelId="{1AFC0D1B-7595-47B1-A9CE-826FA2420A13}" type="presParOf" srcId="{270AD657-CF11-4208-AC95-32B9CC68732B}" destId="{AA076EB1-CF1C-4300-A118-BE83C4891DFD}" srcOrd="3" destOrd="0" presId="urn:microsoft.com/office/officeart/2005/8/layout/vProcess5"/>
    <dgm:cxn modelId="{ABA3DA6B-F2EA-483A-B8EC-801F81803292}" type="presParOf" srcId="{270AD657-CF11-4208-AC95-32B9CC68732B}" destId="{A3C1BD16-76F4-4149-AD42-666D754A7DF4}" srcOrd="4" destOrd="0" presId="urn:microsoft.com/office/officeart/2005/8/layout/vProcess5"/>
    <dgm:cxn modelId="{4EA50AFD-4E52-402E-87C3-1218CA17DB0B}" type="presParOf" srcId="{270AD657-CF11-4208-AC95-32B9CC68732B}" destId="{70D19126-8B20-4D8E-94E3-34865F6E269F}" srcOrd="5" destOrd="0" presId="urn:microsoft.com/office/officeart/2005/8/layout/vProcess5"/>
    <dgm:cxn modelId="{49590E02-77F3-4F80-A49D-6F9724746F21}" type="presParOf" srcId="{270AD657-CF11-4208-AC95-32B9CC68732B}" destId="{9A8D0E12-7527-4945-8F63-86574E237528}" srcOrd="6" destOrd="0" presId="urn:microsoft.com/office/officeart/2005/8/layout/vProcess5"/>
    <dgm:cxn modelId="{7B70EC39-F140-419A-A6C1-013D99AC4B5F}" type="presParOf" srcId="{270AD657-CF11-4208-AC95-32B9CC68732B}" destId="{8601ABDD-4403-4FB4-BE06-C5967B152A16}" srcOrd="7" destOrd="0" presId="urn:microsoft.com/office/officeart/2005/8/layout/vProcess5"/>
    <dgm:cxn modelId="{1C2DF105-1C27-43D2-A7B4-0B261D71249F}" type="presParOf" srcId="{270AD657-CF11-4208-AC95-32B9CC68732B}" destId="{EEA08ED8-1BA6-4616-B0E3-CFDA01331E6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CA6AE1-765D-4498-A666-8469CB842261}"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tr-TR"/>
        </a:p>
      </dgm:t>
    </dgm:pt>
    <dgm:pt modelId="{D8B17292-C2A5-4D87-9287-D511A4E25C3F}">
      <dgm:prSet phldrT="[Metin]"/>
      <dgm:spPr/>
      <dgm:t>
        <a:bodyPr/>
        <a:lstStyle/>
        <a:p>
          <a:r>
            <a:rPr lang="tr-TR" dirty="0"/>
            <a:t>4- Öykü: Süresi, başlangıç zamanı, uyku ve çalışma düzeni, kilo değişiklikleri, diyet, ilaç kullanımı, bilinen hastalık öyküsü, olası enfeksiyon durumu</a:t>
          </a:r>
        </a:p>
      </dgm:t>
    </dgm:pt>
    <dgm:pt modelId="{87AEF4B9-8369-406F-9457-CC02EE4D6C62}" type="parTrans" cxnId="{8A84CD9F-D9F9-4353-86B5-C4203EFEB1F4}">
      <dgm:prSet/>
      <dgm:spPr/>
      <dgm:t>
        <a:bodyPr/>
        <a:lstStyle/>
        <a:p>
          <a:endParaRPr lang="tr-TR"/>
        </a:p>
      </dgm:t>
    </dgm:pt>
    <dgm:pt modelId="{1D506F82-9695-458F-913E-87B50641286E}" type="sibTrans" cxnId="{8A84CD9F-D9F9-4353-86B5-C4203EFEB1F4}">
      <dgm:prSet/>
      <dgm:spPr/>
      <dgm:t>
        <a:bodyPr/>
        <a:lstStyle/>
        <a:p>
          <a:endParaRPr lang="tr-TR"/>
        </a:p>
      </dgm:t>
    </dgm:pt>
    <dgm:pt modelId="{2BDAD8E6-9570-4BA1-A032-C0E828FD2808}">
      <dgm:prSet phldrT="[Metin]"/>
      <dgm:spPr/>
      <dgm:t>
        <a:bodyPr/>
        <a:lstStyle/>
        <a:p>
          <a:r>
            <a:rPr lang="tr-TR" dirty="0"/>
            <a:t>5- Fizik muayene </a:t>
          </a:r>
        </a:p>
      </dgm:t>
    </dgm:pt>
    <dgm:pt modelId="{1677144C-D157-4A66-9F2C-6311BC263219}" type="parTrans" cxnId="{9235E576-51EE-4833-A712-DE2208DA551D}">
      <dgm:prSet/>
      <dgm:spPr/>
      <dgm:t>
        <a:bodyPr/>
        <a:lstStyle/>
        <a:p>
          <a:endParaRPr lang="tr-TR"/>
        </a:p>
      </dgm:t>
    </dgm:pt>
    <dgm:pt modelId="{99B9AC7D-E49F-4FD4-A9AE-B45258F53AF4}" type="sibTrans" cxnId="{9235E576-51EE-4833-A712-DE2208DA551D}">
      <dgm:prSet/>
      <dgm:spPr/>
      <dgm:t>
        <a:bodyPr/>
        <a:lstStyle/>
        <a:p>
          <a:endParaRPr lang="tr-TR"/>
        </a:p>
      </dgm:t>
    </dgm:pt>
    <dgm:pt modelId="{ABB78530-E7F6-41EC-ABAF-758C193A8921}">
      <dgm:prSet phldrT="[Metin]"/>
      <dgm:spPr/>
      <dgm:t>
        <a:bodyPr/>
        <a:lstStyle/>
        <a:p>
          <a:r>
            <a:rPr lang="tr-TR" dirty="0"/>
            <a:t>-Olası etiyolojiyi belirle, olası tanı ile ilgili tetkik</a:t>
          </a:r>
        </a:p>
      </dgm:t>
    </dgm:pt>
    <dgm:pt modelId="{C2C89598-F668-432C-BDC1-35F3F5562F35}" type="parTrans" cxnId="{CB795404-5EBB-40CF-9AE1-147775AC4F40}">
      <dgm:prSet/>
      <dgm:spPr/>
      <dgm:t>
        <a:bodyPr/>
        <a:lstStyle/>
        <a:p>
          <a:endParaRPr lang="tr-TR"/>
        </a:p>
      </dgm:t>
    </dgm:pt>
    <dgm:pt modelId="{A2D74171-5795-41AA-8567-7AFC34D61A7D}" type="sibTrans" cxnId="{CB795404-5EBB-40CF-9AE1-147775AC4F40}">
      <dgm:prSet/>
      <dgm:spPr/>
      <dgm:t>
        <a:bodyPr/>
        <a:lstStyle/>
        <a:p>
          <a:endParaRPr lang="tr-TR"/>
        </a:p>
      </dgm:t>
    </dgm:pt>
    <dgm:pt modelId="{1B554595-F5D1-4D9C-A58A-003E2EE01057}" type="pres">
      <dgm:prSet presAssocID="{AACA6AE1-765D-4498-A666-8469CB842261}" presName="outerComposite" presStyleCnt="0">
        <dgm:presLayoutVars>
          <dgm:chMax val="5"/>
          <dgm:dir/>
          <dgm:resizeHandles val="exact"/>
        </dgm:presLayoutVars>
      </dgm:prSet>
      <dgm:spPr/>
      <dgm:t>
        <a:bodyPr/>
        <a:lstStyle/>
        <a:p>
          <a:endParaRPr lang="en-US"/>
        </a:p>
      </dgm:t>
    </dgm:pt>
    <dgm:pt modelId="{1FEC4ECD-2906-48B0-8A7F-0A72C5C53063}" type="pres">
      <dgm:prSet presAssocID="{AACA6AE1-765D-4498-A666-8469CB842261}" presName="dummyMaxCanvas" presStyleCnt="0">
        <dgm:presLayoutVars/>
      </dgm:prSet>
      <dgm:spPr/>
    </dgm:pt>
    <dgm:pt modelId="{D619CF51-07FB-473C-8DA9-C3207AE8FFE6}" type="pres">
      <dgm:prSet presAssocID="{AACA6AE1-765D-4498-A666-8469CB842261}" presName="ThreeNodes_1" presStyleLbl="node1" presStyleIdx="0" presStyleCnt="3">
        <dgm:presLayoutVars>
          <dgm:bulletEnabled val="1"/>
        </dgm:presLayoutVars>
      </dgm:prSet>
      <dgm:spPr/>
      <dgm:t>
        <a:bodyPr/>
        <a:lstStyle/>
        <a:p>
          <a:endParaRPr lang="en-US"/>
        </a:p>
      </dgm:t>
    </dgm:pt>
    <dgm:pt modelId="{6EA5B757-D257-4A74-ACFB-483CA834FAA6}" type="pres">
      <dgm:prSet presAssocID="{AACA6AE1-765D-4498-A666-8469CB842261}" presName="ThreeNodes_2" presStyleLbl="node1" presStyleIdx="1" presStyleCnt="3">
        <dgm:presLayoutVars>
          <dgm:bulletEnabled val="1"/>
        </dgm:presLayoutVars>
      </dgm:prSet>
      <dgm:spPr/>
      <dgm:t>
        <a:bodyPr/>
        <a:lstStyle/>
        <a:p>
          <a:endParaRPr lang="en-US"/>
        </a:p>
      </dgm:t>
    </dgm:pt>
    <dgm:pt modelId="{247B8225-FA07-4264-8FD4-64D685482B7F}" type="pres">
      <dgm:prSet presAssocID="{AACA6AE1-765D-4498-A666-8469CB842261}" presName="ThreeNodes_3" presStyleLbl="node1" presStyleIdx="2" presStyleCnt="3">
        <dgm:presLayoutVars>
          <dgm:bulletEnabled val="1"/>
        </dgm:presLayoutVars>
      </dgm:prSet>
      <dgm:spPr/>
      <dgm:t>
        <a:bodyPr/>
        <a:lstStyle/>
        <a:p>
          <a:endParaRPr lang="en-US"/>
        </a:p>
      </dgm:t>
    </dgm:pt>
    <dgm:pt modelId="{76F24E18-A21B-4B8D-AEA5-8A432986A912}" type="pres">
      <dgm:prSet presAssocID="{AACA6AE1-765D-4498-A666-8469CB842261}" presName="ThreeConn_1-2" presStyleLbl="fgAccFollowNode1" presStyleIdx="0" presStyleCnt="2">
        <dgm:presLayoutVars>
          <dgm:bulletEnabled val="1"/>
        </dgm:presLayoutVars>
      </dgm:prSet>
      <dgm:spPr/>
      <dgm:t>
        <a:bodyPr/>
        <a:lstStyle/>
        <a:p>
          <a:endParaRPr lang="en-US"/>
        </a:p>
      </dgm:t>
    </dgm:pt>
    <dgm:pt modelId="{C696A90F-AA54-4814-A231-EC6E0D055F4C}" type="pres">
      <dgm:prSet presAssocID="{AACA6AE1-765D-4498-A666-8469CB842261}" presName="ThreeConn_2-3" presStyleLbl="fgAccFollowNode1" presStyleIdx="1" presStyleCnt="2">
        <dgm:presLayoutVars>
          <dgm:bulletEnabled val="1"/>
        </dgm:presLayoutVars>
      </dgm:prSet>
      <dgm:spPr/>
      <dgm:t>
        <a:bodyPr/>
        <a:lstStyle/>
        <a:p>
          <a:endParaRPr lang="en-US"/>
        </a:p>
      </dgm:t>
    </dgm:pt>
    <dgm:pt modelId="{310E1283-07FF-44D0-AFE6-A58FAE6944C5}" type="pres">
      <dgm:prSet presAssocID="{AACA6AE1-765D-4498-A666-8469CB842261}" presName="ThreeNodes_1_text" presStyleLbl="node1" presStyleIdx="2" presStyleCnt="3">
        <dgm:presLayoutVars>
          <dgm:bulletEnabled val="1"/>
        </dgm:presLayoutVars>
      </dgm:prSet>
      <dgm:spPr/>
      <dgm:t>
        <a:bodyPr/>
        <a:lstStyle/>
        <a:p>
          <a:endParaRPr lang="en-US"/>
        </a:p>
      </dgm:t>
    </dgm:pt>
    <dgm:pt modelId="{E1BBEE2E-0A1E-4D05-993E-7BB3F4E0E340}" type="pres">
      <dgm:prSet presAssocID="{AACA6AE1-765D-4498-A666-8469CB842261}" presName="ThreeNodes_2_text" presStyleLbl="node1" presStyleIdx="2" presStyleCnt="3">
        <dgm:presLayoutVars>
          <dgm:bulletEnabled val="1"/>
        </dgm:presLayoutVars>
      </dgm:prSet>
      <dgm:spPr/>
      <dgm:t>
        <a:bodyPr/>
        <a:lstStyle/>
        <a:p>
          <a:endParaRPr lang="en-US"/>
        </a:p>
      </dgm:t>
    </dgm:pt>
    <dgm:pt modelId="{388E78D2-F4DB-47AB-9702-EB9C5DB89FD1}" type="pres">
      <dgm:prSet presAssocID="{AACA6AE1-765D-4498-A666-8469CB842261}" presName="ThreeNodes_3_text" presStyleLbl="node1" presStyleIdx="2" presStyleCnt="3">
        <dgm:presLayoutVars>
          <dgm:bulletEnabled val="1"/>
        </dgm:presLayoutVars>
      </dgm:prSet>
      <dgm:spPr/>
      <dgm:t>
        <a:bodyPr/>
        <a:lstStyle/>
        <a:p>
          <a:endParaRPr lang="en-US"/>
        </a:p>
      </dgm:t>
    </dgm:pt>
  </dgm:ptLst>
  <dgm:cxnLst>
    <dgm:cxn modelId="{6D4B3AB5-6D90-4471-ADA8-31BC1D483D52}" type="presOf" srcId="{AACA6AE1-765D-4498-A666-8469CB842261}" destId="{1B554595-F5D1-4D9C-A58A-003E2EE01057}" srcOrd="0" destOrd="0" presId="urn:microsoft.com/office/officeart/2005/8/layout/vProcess5"/>
    <dgm:cxn modelId="{393BACCA-B7B3-4E4F-B658-E6D511F79959}" type="presOf" srcId="{D8B17292-C2A5-4D87-9287-D511A4E25C3F}" destId="{D619CF51-07FB-473C-8DA9-C3207AE8FFE6}" srcOrd="0" destOrd="0" presId="urn:microsoft.com/office/officeart/2005/8/layout/vProcess5"/>
    <dgm:cxn modelId="{56443D5B-463C-410A-B789-5D62ACF4B30D}" type="presOf" srcId="{ABB78530-E7F6-41EC-ABAF-758C193A8921}" destId="{247B8225-FA07-4264-8FD4-64D685482B7F}" srcOrd="0" destOrd="0" presId="urn:microsoft.com/office/officeart/2005/8/layout/vProcess5"/>
    <dgm:cxn modelId="{24534F8C-4715-4DAA-914B-EF1F89EAC16A}" type="presOf" srcId="{ABB78530-E7F6-41EC-ABAF-758C193A8921}" destId="{388E78D2-F4DB-47AB-9702-EB9C5DB89FD1}" srcOrd="1" destOrd="0" presId="urn:microsoft.com/office/officeart/2005/8/layout/vProcess5"/>
    <dgm:cxn modelId="{CB795404-5EBB-40CF-9AE1-147775AC4F40}" srcId="{AACA6AE1-765D-4498-A666-8469CB842261}" destId="{ABB78530-E7F6-41EC-ABAF-758C193A8921}" srcOrd="2" destOrd="0" parTransId="{C2C89598-F668-432C-BDC1-35F3F5562F35}" sibTransId="{A2D74171-5795-41AA-8567-7AFC34D61A7D}"/>
    <dgm:cxn modelId="{1839D6A4-76ED-4C51-831C-98D2C4BB45CD}" type="presOf" srcId="{2BDAD8E6-9570-4BA1-A032-C0E828FD2808}" destId="{E1BBEE2E-0A1E-4D05-993E-7BB3F4E0E340}" srcOrd="1" destOrd="0" presId="urn:microsoft.com/office/officeart/2005/8/layout/vProcess5"/>
    <dgm:cxn modelId="{25101605-782F-4BF3-882B-D8F803395D69}" type="presOf" srcId="{1D506F82-9695-458F-913E-87B50641286E}" destId="{76F24E18-A21B-4B8D-AEA5-8A432986A912}" srcOrd="0" destOrd="0" presId="urn:microsoft.com/office/officeart/2005/8/layout/vProcess5"/>
    <dgm:cxn modelId="{8A84CD9F-D9F9-4353-86B5-C4203EFEB1F4}" srcId="{AACA6AE1-765D-4498-A666-8469CB842261}" destId="{D8B17292-C2A5-4D87-9287-D511A4E25C3F}" srcOrd="0" destOrd="0" parTransId="{87AEF4B9-8369-406F-9457-CC02EE4D6C62}" sibTransId="{1D506F82-9695-458F-913E-87B50641286E}"/>
    <dgm:cxn modelId="{A081B704-21B0-490E-B379-0D6E7BB71764}" type="presOf" srcId="{99B9AC7D-E49F-4FD4-A9AE-B45258F53AF4}" destId="{C696A90F-AA54-4814-A231-EC6E0D055F4C}" srcOrd="0" destOrd="0" presId="urn:microsoft.com/office/officeart/2005/8/layout/vProcess5"/>
    <dgm:cxn modelId="{9235E576-51EE-4833-A712-DE2208DA551D}" srcId="{AACA6AE1-765D-4498-A666-8469CB842261}" destId="{2BDAD8E6-9570-4BA1-A032-C0E828FD2808}" srcOrd="1" destOrd="0" parTransId="{1677144C-D157-4A66-9F2C-6311BC263219}" sibTransId="{99B9AC7D-E49F-4FD4-A9AE-B45258F53AF4}"/>
    <dgm:cxn modelId="{3A85069C-F737-4470-A126-FB32B1B86AB2}" type="presOf" srcId="{2BDAD8E6-9570-4BA1-A032-C0E828FD2808}" destId="{6EA5B757-D257-4A74-ACFB-483CA834FAA6}" srcOrd="0" destOrd="0" presId="urn:microsoft.com/office/officeart/2005/8/layout/vProcess5"/>
    <dgm:cxn modelId="{80233657-41C9-4381-A63C-1F0CC1F34255}" type="presOf" srcId="{D8B17292-C2A5-4D87-9287-D511A4E25C3F}" destId="{310E1283-07FF-44D0-AFE6-A58FAE6944C5}" srcOrd="1" destOrd="0" presId="urn:microsoft.com/office/officeart/2005/8/layout/vProcess5"/>
    <dgm:cxn modelId="{01986FFC-3B1D-4416-AD64-D7D55D90CD60}" type="presParOf" srcId="{1B554595-F5D1-4D9C-A58A-003E2EE01057}" destId="{1FEC4ECD-2906-48B0-8A7F-0A72C5C53063}" srcOrd="0" destOrd="0" presId="urn:microsoft.com/office/officeart/2005/8/layout/vProcess5"/>
    <dgm:cxn modelId="{9A9DF9E4-54C2-4285-BE77-3CF2800AC08D}" type="presParOf" srcId="{1B554595-F5D1-4D9C-A58A-003E2EE01057}" destId="{D619CF51-07FB-473C-8DA9-C3207AE8FFE6}" srcOrd="1" destOrd="0" presId="urn:microsoft.com/office/officeart/2005/8/layout/vProcess5"/>
    <dgm:cxn modelId="{CA43CA1A-4DA3-433D-9049-4DC86969E6F1}" type="presParOf" srcId="{1B554595-F5D1-4D9C-A58A-003E2EE01057}" destId="{6EA5B757-D257-4A74-ACFB-483CA834FAA6}" srcOrd="2" destOrd="0" presId="urn:microsoft.com/office/officeart/2005/8/layout/vProcess5"/>
    <dgm:cxn modelId="{7ED29876-1DEE-4D4B-9CE1-80E4641EF17D}" type="presParOf" srcId="{1B554595-F5D1-4D9C-A58A-003E2EE01057}" destId="{247B8225-FA07-4264-8FD4-64D685482B7F}" srcOrd="3" destOrd="0" presId="urn:microsoft.com/office/officeart/2005/8/layout/vProcess5"/>
    <dgm:cxn modelId="{46218468-9F7D-47BB-8A2E-9BC76F35183E}" type="presParOf" srcId="{1B554595-F5D1-4D9C-A58A-003E2EE01057}" destId="{76F24E18-A21B-4B8D-AEA5-8A432986A912}" srcOrd="4" destOrd="0" presId="urn:microsoft.com/office/officeart/2005/8/layout/vProcess5"/>
    <dgm:cxn modelId="{D12EC06E-5B39-45C3-8F5B-3CB2284989B4}" type="presParOf" srcId="{1B554595-F5D1-4D9C-A58A-003E2EE01057}" destId="{C696A90F-AA54-4814-A231-EC6E0D055F4C}" srcOrd="5" destOrd="0" presId="urn:microsoft.com/office/officeart/2005/8/layout/vProcess5"/>
    <dgm:cxn modelId="{883B6647-0B97-4B9E-B859-B47F2E55123D}" type="presParOf" srcId="{1B554595-F5D1-4D9C-A58A-003E2EE01057}" destId="{310E1283-07FF-44D0-AFE6-A58FAE6944C5}" srcOrd="6" destOrd="0" presId="urn:microsoft.com/office/officeart/2005/8/layout/vProcess5"/>
    <dgm:cxn modelId="{2A92094A-78E6-42D9-912E-A11727A7C0FB}" type="presParOf" srcId="{1B554595-F5D1-4D9C-A58A-003E2EE01057}" destId="{E1BBEE2E-0A1E-4D05-993E-7BB3F4E0E340}" srcOrd="7" destOrd="0" presId="urn:microsoft.com/office/officeart/2005/8/layout/vProcess5"/>
    <dgm:cxn modelId="{83F52504-D779-4E11-AD7A-6D21C61A1232}" type="presParOf" srcId="{1B554595-F5D1-4D9C-A58A-003E2EE01057}" destId="{388E78D2-F4DB-47AB-9702-EB9C5DB89FD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ACC89C-011F-4361-A927-ED60E7C9C399}"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tr-TR"/>
        </a:p>
      </dgm:t>
    </dgm:pt>
    <dgm:pt modelId="{E7724380-1003-491B-B296-DE2A9A905E7B}">
      <dgm:prSet phldrT="[Metin]"/>
      <dgm:spPr/>
      <dgm:t>
        <a:bodyPr/>
        <a:lstStyle/>
        <a:p>
          <a:r>
            <a:rPr lang="tr-TR" b="1" dirty="0"/>
            <a:t>Birinci basamak laboratuvar değerlendirmesi</a:t>
          </a:r>
          <a:r>
            <a:rPr lang="tr-TR" dirty="0"/>
            <a:t>: </a:t>
          </a:r>
          <a:r>
            <a:rPr lang="tr-TR" dirty="0" err="1"/>
            <a:t>Hemogram</a:t>
          </a:r>
          <a:r>
            <a:rPr lang="tr-TR" dirty="0"/>
            <a:t>, ESR, </a:t>
          </a:r>
          <a:r>
            <a:rPr lang="tr-TR" dirty="0" err="1"/>
            <a:t>glukoz</a:t>
          </a:r>
          <a:r>
            <a:rPr lang="tr-TR" dirty="0"/>
            <a:t>, KCFT, BFT, elektrolitler, TFT, gebelik testi, yaşa ve cinsiyete uygun kanser taraması</a:t>
          </a:r>
        </a:p>
      </dgm:t>
    </dgm:pt>
    <dgm:pt modelId="{448A8FBA-188B-467F-8B03-3A56FEC6DB86}" type="parTrans" cxnId="{A0ED6C8E-7C07-466E-8FF0-B5C7128541C2}">
      <dgm:prSet/>
      <dgm:spPr/>
      <dgm:t>
        <a:bodyPr/>
        <a:lstStyle/>
        <a:p>
          <a:endParaRPr lang="tr-TR"/>
        </a:p>
      </dgm:t>
    </dgm:pt>
    <dgm:pt modelId="{0E9705F1-E5DF-4B29-80FF-3CF3ABCB32EA}" type="sibTrans" cxnId="{A0ED6C8E-7C07-466E-8FF0-B5C7128541C2}">
      <dgm:prSet/>
      <dgm:spPr/>
      <dgm:t>
        <a:bodyPr/>
        <a:lstStyle/>
        <a:p>
          <a:endParaRPr lang="tr-TR"/>
        </a:p>
      </dgm:t>
    </dgm:pt>
    <dgm:pt modelId="{85CEB2F5-7D28-4BE8-8562-CBFD129FB0AB}">
      <dgm:prSet phldrT="[Metin]"/>
      <dgm:spPr/>
      <dgm:t>
        <a:bodyPr/>
        <a:lstStyle/>
        <a:p>
          <a:r>
            <a:rPr lang="tr-TR" dirty="0"/>
            <a:t>-Etiyoloji belirlendiyse uygun tedavi</a:t>
          </a:r>
        </a:p>
      </dgm:t>
    </dgm:pt>
    <dgm:pt modelId="{83242ADC-5298-4410-A36D-BDFED02512DB}" type="parTrans" cxnId="{97C4B3B5-D0D1-4CCC-9528-FC8A65896A21}">
      <dgm:prSet/>
      <dgm:spPr/>
      <dgm:t>
        <a:bodyPr/>
        <a:lstStyle/>
        <a:p>
          <a:endParaRPr lang="tr-TR"/>
        </a:p>
      </dgm:t>
    </dgm:pt>
    <dgm:pt modelId="{2F2AC551-B9CD-4C4C-A7C7-7A3AE980FCD2}" type="sibTrans" cxnId="{97C4B3B5-D0D1-4CCC-9528-FC8A65896A21}">
      <dgm:prSet/>
      <dgm:spPr/>
      <dgm:t>
        <a:bodyPr/>
        <a:lstStyle/>
        <a:p>
          <a:endParaRPr lang="tr-TR"/>
        </a:p>
      </dgm:t>
    </dgm:pt>
    <dgm:pt modelId="{760DF42F-BEB0-43DB-BB90-96700B26AB7F}">
      <dgm:prSet phldrT="[Metin]"/>
      <dgm:spPr/>
      <dgm:t>
        <a:bodyPr/>
        <a:lstStyle/>
        <a:p>
          <a:r>
            <a:rPr lang="tr-TR" b="1" dirty="0"/>
            <a:t>Etiyoloji belirlenemediyse ikinci basamak laboratuvar değerlendirmesi: </a:t>
          </a:r>
          <a:r>
            <a:rPr lang="tr-TR" b="0" dirty="0"/>
            <a:t>A</a:t>
          </a:r>
          <a:r>
            <a:rPr lang="tr-TR" dirty="0"/>
            <a:t>kciğer </a:t>
          </a:r>
          <a:r>
            <a:rPr lang="tr-TR" dirty="0" err="1"/>
            <a:t>grafisi</a:t>
          </a:r>
          <a:r>
            <a:rPr lang="tr-TR" dirty="0"/>
            <a:t> (</a:t>
          </a:r>
          <a:r>
            <a:rPr lang="tr-TR" dirty="0" err="1"/>
            <a:t>malignite</a:t>
          </a:r>
          <a:r>
            <a:rPr lang="tr-TR" dirty="0"/>
            <a:t>, KY, enfeksiyon), EKG, </a:t>
          </a:r>
          <a:r>
            <a:rPr lang="tr-TR" dirty="0" err="1"/>
            <a:t>romatizmal</a:t>
          </a:r>
          <a:r>
            <a:rPr lang="tr-TR" dirty="0"/>
            <a:t> hastalıklar için </a:t>
          </a:r>
          <a:r>
            <a:rPr lang="tr-TR" dirty="0" err="1"/>
            <a:t>serolojik</a:t>
          </a:r>
          <a:r>
            <a:rPr lang="tr-TR" dirty="0"/>
            <a:t> tetkik(RF,ANA), HIV-HCV antikorları, PPD vb., ilaç taraması (alkol) </a:t>
          </a:r>
        </a:p>
      </dgm:t>
    </dgm:pt>
    <dgm:pt modelId="{15B13FF8-A2D6-40F1-9AD5-B6092ECDCAC2}" type="parTrans" cxnId="{A0FE7DB5-147B-48DF-A01D-AD83B017BEF4}">
      <dgm:prSet/>
      <dgm:spPr/>
      <dgm:t>
        <a:bodyPr/>
        <a:lstStyle/>
        <a:p>
          <a:endParaRPr lang="tr-TR"/>
        </a:p>
      </dgm:t>
    </dgm:pt>
    <dgm:pt modelId="{EB06A832-B5AF-4A10-980D-BDA30F201505}" type="sibTrans" cxnId="{A0FE7DB5-147B-48DF-A01D-AD83B017BEF4}">
      <dgm:prSet/>
      <dgm:spPr/>
      <dgm:t>
        <a:bodyPr/>
        <a:lstStyle/>
        <a:p>
          <a:endParaRPr lang="tr-TR"/>
        </a:p>
      </dgm:t>
    </dgm:pt>
    <dgm:pt modelId="{51C49863-2615-46B7-B282-7AF33613B1B4}" type="pres">
      <dgm:prSet presAssocID="{96ACC89C-011F-4361-A927-ED60E7C9C399}" presName="outerComposite" presStyleCnt="0">
        <dgm:presLayoutVars>
          <dgm:chMax val="5"/>
          <dgm:dir/>
          <dgm:resizeHandles val="exact"/>
        </dgm:presLayoutVars>
      </dgm:prSet>
      <dgm:spPr/>
      <dgm:t>
        <a:bodyPr/>
        <a:lstStyle/>
        <a:p>
          <a:endParaRPr lang="en-US"/>
        </a:p>
      </dgm:t>
    </dgm:pt>
    <dgm:pt modelId="{7E91B38C-AEB3-45C7-8EAC-26425D4C7170}" type="pres">
      <dgm:prSet presAssocID="{96ACC89C-011F-4361-A927-ED60E7C9C399}" presName="dummyMaxCanvas" presStyleCnt="0">
        <dgm:presLayoutVars/>
      </dgm:prSet>
      <dgm:spPr/>
    </dgm:pt>
    <dgm:pt modelId="{435DD836-F5E2-49FB-AB61-A0F95D4ACC67}" type="pres">
      <dgm:prSet presAssocID="{96ACC89C-011F-4361-A927-ED60E7C9C399}" presName="ThreeNodes_1" presStyleLbl="node1" presStyleIdx="0" presStyleCnt="3">
        <dgm:presLayoutVars>
          <dgm:bulletEnabled val="1"/>
        </dgm:presLayoutVars>
      </dgm:prSet>
      <dgm:spPr/>
      <dgm:t>
        <a:bodyPr/>
        <a:lstStyle/>
        <a:p>
          <a:endParaRPr lang="en-US"/>
        </a:p>
      </dgm:t>
    </dgm:pt>
    <dgm:pt modelId="{3FF61FB8-E46A-43D0-ADEB-277791B5BC3B}" type="pres">
      <dgm:prSet presAssocID="{96ACC89C-011F-4361-A927-ED60E7C9C399}" presName="ThreeNodes_2" presStyleLbl="node1" presStyleIdx="1" presStyleCnt="3">
        <dgm:presLayoutVars>
          <dgm:bulletEnabled val="1"/>
        </dgm:presLayoutVars>
      </dgm:prSet>
      <dgm:spPr/>
      <dgm:t>
        <a:bodyPr/>
        <a:lstStyle/>
        <a:p>
          <a:endParaRPr lang="en-US"/>
        </a:p>
      </dgm:t>
    </dgm:pt>
    <dgm:pt modelId="{E07F67F9-7E14-429E-A587-AC085D325852}" type="pres">
      <dgm:prSet presAssocID="{96ACC89C-011F-4361-A927-ED60E7C9C399}" presName="ThreeNodes_3" presStyleLbl="node1" presStyleIdx="2" presStyleCnt="3">
        <dgm:presLayoutVars>
          <dgm:bulletEnabled val="1"/>
        </dgm:presLayoutVars>
      </dgm:prSet>
      <dgm:spPr/>
      <dgm:t>
        <a:bodyPr/>
        <a:lstStyle/>
        <a:p>
          <a:endParaRPr lang="en-US"/>
        </a:p>
      </dgm:t>
    </dgm:pt>
    <dgm:pt modelId="{0149AFEA-23CD-4E1D-A968-DF77E5F55657}" type="pres">
      <dgm:prSet presAssocID="{96ACC89C-011F-4361-A927-ED60E7C9C399}" presName="ThreeConn_1-2" presStyleLbl="fgAccFollowNode1" presStyleIdx="0" presStyleCnt="2">
        <dgm:presLayoutVars>
          <dgm:bulletEnabled val="1"/>
        </dgm:presLayoutVars>
      </dgm:prSet>
      <dgm:spPr/>
      <dgm:t>
        <a:bodyPr/>
        <a:lstStyle/>
        <a:p>
          <a:endParaRPr lang="en-US"/>
        </a:p>
      </dgm:t>
    </dgm:pt>
    <dgm:pt modelId="{BEEB9678-81B8-4A3C-B6A2-1E9D2AB99751}" type="pres">
      <dgm:prSet presAssocID="{96ACC89C-011F-4361-A927-ED60E7C9C399}" presName="ThreeConn_2-3" presStyleLbl="fgAccFollowNode1" presStyleIdx="1" presStyleCnt="2">
        <dgm:presLayoutVars>
          <dgm:bulletEnabled val="1"/>
        </dgm:presLayoutVars>
      </dgm:prSet>
      <dgm:spPr/>
      <dgm:t>
        <a:bodyPr/>
        <a:lstStyle/>
        <a:p>
          <a:endParaRPr lang="en-US"/>
        </a:p>
      </dgm:t>
    </dgm:pt>
    <dgm:pt modelId="{8448992F-834F-4E5D-B769-DEDC889B78B5}" type="pres">
      <dgm:prSet presAssocID="{96ACC89C-011F-4361-A927-ED60E7C9C399}" presName="ThreeNodes_1_text" presStyleLbl="node1" presStyleIdx="2" presStyleCnt="3">
        <dgm:presLayoutVars>
          <dgm:bulletEnabled val="1"/>
        </dgm:presLayoutVars>
      </dgm:prSet>
      <dgm:spPr/>
      <dgm:t>
        <a:bodyPr/>
        <a:lstStyle/>
        <a:p>
          <a:endParaRPr lang="en-US"/>
        </a:p>
      </dgm:t>
    </dgm:pt>
    <dgm:pt modelId="{01EECF31-D691-4AEE-B9F7-992AD70C478A}" type="pres">
      <dgm:prSet presAssocID="{96ACC89C-011F-4361-A927-ED60E7C9C399}" presName="ThreeNodes_2_text" presStyleLbl="node1" presStyleIdx="2" presStyleCnt="3">
        <dgm:presLayoutVars>
          <dgm:bulletEnabled val="1"/>
        </dgm:presLayoutVars>
      </dgm:prSet>
      <dgm:spPr/>
      <dgm:t>
        <a:bodyPr/>
        <a:lstStyle/>
        <a:p>
          <a:endParaRPr lang="en-US"/>
        </a:p>
      </dgm:t>
    </dgm:pt>
    <dgm:pt modelId="{7953209A-3FF5-451A-8078-98407DC24028}" type="pres">
      <dgm:prSet presAssocID="{96ACC89C-011F-4361-A927-ED60E7C9C399}" presName="ThreeNodes_3_text" presStyleLbl="node1" presStyleIdx="2" presStyleCnt="3">
        <dgm:presLayoutVars>
          <dgm:bulletEnabled val="1"/>
        </dgm:presLayoutVars>
      </dgm:prSet>
      <dgm:spPr/>
      <dgm:t>
        <a:bodyPr/>
        <a:lstStyle/>
        <a:p>
          <a:endParaRPr lang="en-US"/>
        </a:p>
      </dgm:t>
    </dgm:pt>
  </dgm:ptLst>
  <dgm:cxnLst>
    <dgm:cxn modelId="{87C81C60-B9B8-4F70-8BEB-7E832DA951C0}" type="presOf" srcId="{85CEB2F5-7D28-4BE8-8562-CBFD129FB0AB}" destId="{01EECF31-D691-4AEE-B9F7-992AD70C478A}" srcOrd="1" destOrd="0" presId="urn:microsoft.com/office/officeart/2005/8/layout/vProcess5"/>
    <dgm:cxn modelId="{A0FE7DB5-147B-48DF-A01D-AD83B017BEF4}" srcId="{96ACC89C-011F-4361-A927-ED60E7C9C399}" destId="{760DF42F-BEB0-43DB-BB90-96700B26AB7F}" srcOrd="2" destOrd="0" parTransId="{15B13FF8-A2D6-40F1-9AD5-B6092ECDCAC2}" sibTransId="{EB06A832-B5AF-4A10-980D-BDA30F201505}"/>
    <dgm:cxn modelId="{8395136C-BC1D-4C30-BCE6-57C870C00E85}" type="presOf" srcId="{0E9705F1-E5DF-4B29-80FF-3CF3ABCB32EA}" destId="{0149AFEA-23CD-4E1D-A968-DF77E5F55657}" srcOrd="0" destOrd="0" presId="urn:microsoft.com/office/officeart/2005/8/layout/vProcess5"/>
    <dgm:cxn modelId="{7181BAD3-DFC1-415C-9416-76E908B6EED7}" type="presOf" srcId="{760DF42F-BEB0-43DB-BB90-96700B26AB7F}" destId="{E07F67F9-7E14-429E-A587-AC085D325852}" srcOrd="0" destOrd="0" presId="urn:microsoft.com/office/officeart/2005/8/layout/vProcess5"/>
    <dgm:cxn modelId="{577262AF-4E06-4758-BDBB-021E222F5A28}" type="presOf" srcId="{85CEB2F5-7D28-4BE8-8562-CBFD129FB0AB}" destId="{3FF61FB8-E46A-43D0-ADEB-277791B5BC3B}" srcOrd="0" destOrd="0" presId="urn:microsoft.com/office/officeart/2005/8/layout/vProcess5"/>
    <dgm:cxn modelId="{97C4B3B5-D0D1-4CCC-9528-FC8A65896A21}" srcId="{96ACC89C-011F-4361-A927-ED60E7C9C399}" destId="{85CEB2F5-7D28-4BE8-8562-CBFD129FB0AB}" srcOrd="1" destOrd="0" parTransId="{83242ADC-5298-4410-A36D-BDFED02512DB}" sibTransId="{2F2AC551-B9CD-4C4C-A7C7-7A3AE980FCD2}"/>
    <dgm:cxn modelId="{1C7FB968-A117-47AC-93EB-4EF45693C270}" type="presOf" srcId="{760DF42F-BEB0-43DB-BB90-96700B26AB7F}" destId="{7953209A-3FF5-451A-8078-98407DC24028}" srcOrd="1" destOrd="0" presId="urn:microsoft.com/office/officeart/2005/8/layout/vProcess5"/>
    <dgm:cxn modelId="{B7FAD6FE-DB16-4A4F-98B2-B88108637A17}" type="presOf" srcId="{E7724380-1003-491B-B296-DE2A9A905E7B}" destId="{435DD836-F5E2-49FB-AB61-A0F95D4ACC67}" srcOrd="0" destOrd="0" presId="urn:microsoft.com/office/officeart/2005/8/layout/vProcess5"/>
    <dgm:cxn modelId="{7D332EA4-6E4B-41AC-B0D1-8CD1628EE4A2}" type="presOf" srcId="{96ACC89C-011F-4361-A927-ED60E7C9C399}" destId="{51C49863-2615-46B7-B282-7AF33613B1B4}" srcOrd="0" destOrd="0" presId="urn:microsoft.com/office/officeart/2005/8/layout/vProcess5"/>
    <dgm:cxn modelId="{39C10E12-257C-42DF-9598-7FC7ACFFF8B7}" type="presOf" srcId="{2F2AC551-B9CD-4C4C-A7C7-7A3AE980FCD2}" destId="{BEEB9678-81B8-4A3C-B6A2-1E9D2AB99751}" srcOrd="0" destOrd="0" presId="urn:microsoft.com/office/officeart/2005/8/layout/vProcess5"/>
    <dgm:cxn modelId="{BEB2DA3B-65C1-4AFB-992B-4BE160217243}" type="presOf" srcId="{E7724380-1003-491B-B296-DE2A9A905E7B}" destId="{8448992F-834F-4E5D-B769-DEDC889B78B5}" srcOrd="1" destOrd="0" presId="urn:microsoft.com/office/officeart/2005/8/layout/vProcess5"/>
    <dgm:cxn modelId="{A0ED6C8E-7C07-466E-8FF0-B5C7128541C2}" srcId="{96ACC89C-011F-4361-A927-ED60E7C9C399}" destId="{E7724380-1003-491B-B296-DE2A9A905E7B}" srcOrd="0" destOrd="0" parTransId="{448A8FBA-188B-467F-8B03-3A56FEC6DB86}" sibTransId="{0E9705F1-E5DF-4B29-80FF-3CF3ABCB32EA}"/>
    <dgm:cxn modelId="{7F1E1C3C-C47E-40A9-8E64-39442CB5AE16}" type="presParOf" srcId="{51C49863-2615-46B7-B282-7AF33613B1B4}" destId="{7E91B38C-AEB3-45C7-8EAC-26425D4C7170}" srcOrd="0" destOrd="0" presId="urn:microsoft.com/office/officeart/2005/8/layout/vProcess5"/>
    <dgm:cxn modelId="{9332A5D2-7C30-41AE-AFA5-EAFB44F03FB6}" type="presParOf" srcId="{51C49863-2615-46B7-B282-7AF33613B1B4}" destId="{435DD836-F5E2-49FB-AB61-A0F95D4ACC67}" srcOrd="1" destOrd="0" presId="urn:microsoft.com/office/officeart/2005/8/layout/vProcess5"/>
    <dgm:cxn modelId="{98D9F404-D6FA-437B-A356-D886993B2876}" type="presParOf" srcId="{51C49863-2615-46B7-B282-7AF33613B1B4}" destId="{3FF61FB8-E46A-43D0-ADEB-277791B5BC3B}" srcOrd="2" destOrd="0" presId="urn:microsoft.com/office/officeart/2005/8/layout/vProcess5"/>
    <dgm:cxn modelId="{2BA30FDC-0D36-4090-B69D-B5DF2B0D95CE}" type="presParOf" srcId="{51C49863-2615-46B7-B282-7AF33613B1B4}" destId="{E07F67F9-7E14-429E-A587-AC085D325852}" srcOrd="3" destOrd="0" presId="urn:microsoft.com/office/officeart/2005/8/layout/vProcess5"/>
    <dgm:cxn modelId="{AF21C8AA-ADE4-44A0-A239-3EAC84CF41F5}" type="presParOf" srcId="{51C49863-2615-46B7-B282-7AF33613B1B4}" destId="{0149AFEA-23CD-4E1D-A968-DF77E5F55657}" srcOrd="4" destOrd="0" presId="urn:microsoft.com/office/officeart/2005/8/layout/vProcess5"/>
    <dgm:cxn modelId="{5E141209-2642-4884-B823-3F066C4640F5}" type="presParOf" srcId="{51C49863-2615-46B7-B282-7AF33613B1B4}" destId="{BEEB9678-81B8-4A3C-B6A2-1E9D2AB99751}" srcOrd="5" destOrd="0" presId="urn:microsoft.com/office/officeart/2005/8/layout/vProcess5"/>
    <dgm:cxn modelId="{5E5E2FE0-ED4A-49F8-8B62-4726D8087F65}" type="presParOf" srcId="{51C49863-2615-46B7-B282-7AF33613B1B4}" destId="{8448992F-834F-4E5D-B769-DEDC889B78B5}" srcOrd="6" destOrd="0" presId="urn:microsoft.com/office/officeart/2005/8/layout/vProcess5"/>
    <dgm:cxn modelId="{58729F60-B321-472A-B1B3-29F7338E2111}" type="presParOf" srcId="{51C49863-2615-46B7-B282-7AF33613B1B4}" destId="{01EECF31-D691-4AEE-B9F7-992AD70C478A}" srcOrd="7" destOrd="0" presId="urn:microsoft.com/office/officeart/2005/8/layout/vProcess5"/>
    <dgm:cxn modelId="{CE77F74F-4F9A-4C5D-BF1E-1C27EF24A60C}" type="presParOf" srcId="{51C49863-2615-46B7-B282-7AF33613B1B4}" destId="{7953209A-3FF5-451A-8078-98407DC2402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5319AF-498B-4A96-BF65-6A17018B8DAB}"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tr-TR"/>
        </a:p>
      </dgm:t>
    </dgm:pt>
    <dgm:pt modelId="{8E85F507-DAC6-4008-B01B-B3208FC93D5D}">
      <dgm:prSet phldrT="[Metin]"/>
      <dgm:spPr/>
      <dgm:t>
        <a:bodyPr/>
        <a:lstStyle/>
        <a:p>
          <a:r>
            <a:rPr lang="tr-TR" dirty="0"/>
            <a:t>-İkinci basamak değerlendirmeyle etiyoloji belirlendiyse uygun tedavi, </a:t>
          </a:r>
        </a:p>
        <a:p>
          <a:r>
            <a:rPr lang="tr-TR" dirty="0"/>
            <a:t>-Etiyoloji belirlenemediyse üçüncü basamak değerlendirme veya kronik yorgunluk sendromu düşün </a:t>
          </a:r>
        </a:p>
      </dgm:t>
    </dgm:pt>
    <dgm:pt modelId="{A85E39A0-E63A-433B-A6F3-FB449E626BB6}" type="parTrans" cxnId="{1C887015-F585-4054-91F5-A6A84C8A0C5F}">
      <dgm:prSet/>
      <dgm:spPr/>
      <dgm:t>
        <a:bodyPr/>
        <a:lstStyle/>
        <a:p>
          <a:endParaRPr lang="tr-TR"/>
        </a:p>
      </dgm:t>
    </dgm:pt>
    <dgm:pt modelId="{78DFD54F-351C-41E2-B638-887F7BA5DEB2}" type="sibTrans" cxnId="{1C887015-F585-4054-91F5-A6A84C8A0C5F}">
      <dgm:prSet/>
      <dgm:spPr/>
      <dgm:t>
        <a:bodyPr/>
        <a:lstStyle/>
        <a:p>
          <a:endParaRPr lang="tr-TR"/>
        </a:p>
      </dgm:t>
    </dgm:pt>
    <dgm:pt modelId="{C6FF466C-8F16-40E6-9F79-85F562695DE5}">
      <dgm:prSet phldrT="[Metin]"/>
      <dgm:spPr/>
      <dgm:t>
        <a:bodyPr/>
        <a:lstStyle/>
        <a:p>
          <a:r>
            <a:rPr lang="tr-TR" b="1" dirty="0"/>
            <a:t>Üçüncü basamak değerlendirme: </a:t>
          </a:r>
          <a:r>
            <a:rPr lang="tr-TR" dirty="0"/>
            <a:t>Hastada </a:t>
          </a:r>
          <a:r>
            <a:rPr lang="tr-TR" dirty="0" err="1"/>
            <a:t>Addison</a:t>
          </a:r>
          <a:r>
            <a:rPr lang="tr-TR" dirty="0"/>
            <a:t> hastalığı, MS, </a:t>
          </a:r>
          <a:r>
            <a:rPr lang="tr-TR" dirty="0" err="1"/>
            <a:t>miyastenia</a:t>
          </a:r>
          <a:r>
            <a:rPr lang="tr-TR" dirty="0"/>
            <a:t> </a:t>
          </a:r>
          <a:r>
            <a:rPr lang="tr-TR" dirty="0" err="1"/>
            <a:t>gravis,intoksikasyon</a:t>
          </a:r>
          <a:r>
            <a:rPr lang="tr-TR" dirty="0"/>
            <a:t> gibi nadir görülen durumlardan şüphelenilirse üçüncü basamak değerlendirme gerekebilir </a:t>
          </a:r>
        </a:p>
      </dgm:t>
    </dgm:pt>
    <dgm:pt modelId="{59BF5CBC-704F-448B-BFB3-383C03F0C807}" type="parTrans" cxnId="{C7FEC3B7-C9BC-4EF8-9CE9-A6D43E4B02D8}">
      <dgm:prSet/>
      <dgm:spPr/>
      <dgm:t>
        <a:bodyPr/>
        <a:lstStyle/>
        <a:p>
          <a:endParaRPr lang="tr-TR"/>
        </a:p>
      </dgm:t>
    </dgm:pt>
    <dgm:pt modelId="{64035C8F-7A52-4AA0-A1BD-4B4C43FF8EB0}" type="sibTrans" cxnId="{C7FEC3B7-C9BC-4EF8-9CE9-A6D43E4B02D8}">
      <dgm:prSet/>
      <dgm:spPr/>
      <dgm:t>
        <a:bodyPr/>
        <a:lstStyle/>
        <a:p>
          <a:endParaRPr lang="tr-TR"/>
        </a:p>
      </dgm:t>
    </dgm:pt>
    <dgm:pt modelId="{723F42A3-6DF2-46F7-B4B3-1B20874920A6}">
      <dgm:prSet phldrT="[Metin]"/>
      <dgm:spPr/>
      <dgm:t>
        <a:bodyPr/>
        <a:lstStyle/>
        <a:p>
          <a:r>
            <a:rPr lang="tr-TR" dirty="0"/>
            <a:t>-Kronik yorgunluk sendromu kriterlerini karşılıyorsa tedavi et</a:t>
          </a:r>
        </a:p>
        <a:p>
          <a:r>
            <a:rPr lang="tr-TR" dirty="0"/>
            <a:t>- 6 aydan uzun süreli yorgunluk varsa ve kriterleri karşılamıyorsa </a:t>
          </a:r>
          <a:r>
            <a:rPr lang="tr-TR" dirty="0" err="1"/>
            <a:t>idyopatik</a:t>
          </a:r>
          <a:r>
            <a:rPr lang="tr-TR" dirty="0"/>
            <a:t> kronik yorgunluk olarak değerlendir, 3-6 aylık aralıklarla hastayı izle</a:t>
          </a:r>
        </a:p>
        <a:p>
          <a:r>
            <a:rPr lang="tr-TR" dirty="0"/>
            <a:t> </a:t>
          </a:r>
        </a:p>
      </dgm:t>
    </dgm:pt>
    <dgm:pt modelId="{2D706394-35CD-4CFA-9946-80C6E2ACA0CD}" type="sibTrans" cxnId="{60C26E56-C6F8-4873-9F46-DB5F01EA02CC}">
      <dgm:prSet/>
      <dgm:spPr/>
      <dgm:t>
        <a:bodyPr/>
        <a:lstStyle/>
        <a:p>
          <a:endParaRPr lang="tr-TR"/>
        </a:p>
      </dgm:t>
    </dgm:pt>
    <dgm:pt modelId="{22ED0E36-36CB-448E-92C7-9811D76CC1DC}" type="parTrans" cxnId="{60C26E56-C6F8-4873-9F46-DB5F01EA02CC}">
      <dgm:prSet/>
      <dgm:spPr/>
      <dgm:t>
        <a:bodyPr/>
        <a:lstStyle/>
        <a:p>
          <a:endParaRPr lang="tr-TR"/>
        </a:p>
      </dgm:t>
    </dgm:pt>
    <dgm:pt modelId="{D6EF9503-4683-4E75-8FF5-FC9CC3F333CF}" type="pres">
      <dgm:prSet presAssocID="{005319AF-498B-4A96-BF65-6A17018B8DAB}" presName="outerComposite" presStyleCnt="0">
        <dgm:presLayoutVars>
          <dgm:chMax val="5"/>
          <dgm:dir/>
          <dgm:resizeHandles val="exact"/>
        </dgm:presLayoutVars>
      </dgm:prSet>
      <dgm:spPr/>
      <dgm:t>
        <a:bodyPr/>
        <a:lstStyle/>
        <a:p>
          <a:endParaRPr lang="en-US"/>
        </a:p>
      </dgm:t>
    </dgm:pt>
    <dgm:pt modelId="{B0364B2D-E623-456D-B900-7ADBF1EA758D}" type="pres">
      <dgm:prSet presAssocID="{005319AF-498B-4A96-BF65-6A17018B8DAB}" presName="dummyMaxCanvas" presStyleCnt="0">
        <dgm:presLayoutVars/>
      </dgm:prSet>
      <dgm:spPr/>
    </dgm:pt>
    <dgm:pt modelId="{25C066DA-9AD1-4CAB-9D5E-775C9599EC51}" type="pres">
      <dgm:prSet presAssocID="{005319AF-498B-4A96-BF65-6A17018B8DAB}" presName="ThreeNodes_1" presStyleLbl="node1" presStyleIdx="0" presStyleCnt="3">
        <dgm:presLayoutVars>
          <dgm:bulletEnabled val="1"/>
        </dgm:presLayoutVars>
      </dgm:prSet>
      <dgm:spPr/>
      <dgm:t>
        <a:bodyPr/>
        <a:lstStyle/>
        <a:p>
          <a:endParaRPr lang="en-US"/>
        </a:p>
      </dgm:t>
    </dgm:pt>
    <dgm:pt modelId="{1F410769-97C9-4256-B5B9-C28FA8B92229}" type="pres">
      <dgm:prSet presAssocID="{005319AF-498B-4A96-BF65-6A17018B8DAB}" presName="ThreeNodes_2" presStyleLbl="node1" presStyleIdx="1" presStyleCnt="3" custLinFactNeighborX="1561" custLinFactNeighborY="-7976">
        <dgm:presLayoutVars>
          <dgm:bulletEnabled val="1"/>
        </dgm:presLayoutVars>
      </dgm:prSet>
      <dgm:spPr/>
      <dgm:t>
        <a:bodyPr/>
        <a:lstStyle/>
        <a:p>
          <a:endParaRPr lang="en-US"/>
        </a:p>
      </dgm:t>
    </dgm:pt>
    <dgm:pt modelId="{171F87D0-F2AB-4431-B228-0229CBC18136}" type="pres">
      <dgm:prSet presAssocID="{005319AF-498B-4A96-BF65-6A17018B8DAB}" presName="ThreeNodes_3" presStyleLbl="node1" presStyleIdx="2" presStyleCnt="3">
        <dgm:presLayoutVars>
          <dgm:bulletEnabled val="1"/>
        </dgm:presLayoutVars>
      </dgm:prSet>
      <dgm:spPr/>
      <dgm:t>
        <a:bodyPr/>
        <a:lstStyle/>
        <a:p>
          <a:endParaRPr lang="en-US"/>
        </a:p>
      </dgm:t>
    </dgm:pt>
    <dgm:pt modelId="{6F231EDE-043A-4412-B9EF-DCBE1F8AE8FE}" type="pres">
      <dgm:prSet presAssocID="{005319AF-498B-4A96-BF65-6A17018B8DAB}" presName="ThreeConn_1-2" presStyleLbl="fgAccFollowNode1" presStyleIdx="0" presStyleCnt="2">
        <dgm:presLayoutVars>
          <dgm:bulletEnabled val="1"/>
        </dgm:presLayoutVars>
      </dgm:prSet>
      <dgm:spPr/>
      <dgm:t>
        <a:bodyPr/>
        <a:lstStyle/>
        <a:p>
          <a:endParaRPr lang="en-US"/>
        </a:p>
      </dgm:t>
    </dgm:pt>
    <dgm:pt modelId="{CB4841F4-88C7-4353-9DC0-41600C1DE6CB}" type="pres">
      <dgm:prSet presAssocID="{005319AF-498B-4A96-BF65-6A17018B8DAB}" presName="ThreeConn_2-3" presStyleLbl="fgAccFollowNode1" presStyleIdx="1" presStyleCnt="2">
        <dgm:presLayoutVars>
          <dgm:bulletEnabled val="1"/>
        </dgm:presLayoutVars>
      </dgm:prSet>
      <dgm:spPr/>
      <dgm:t>
        <a:bodyPr/>
        <a:lstStyle/>
        <a:p>
          <a:endParaRPr lang="en-US"/>
        </a:p>
      </dgm:t>
    </dgm:pt>
    <dgm:pt modelId="{77EAACED-FB4D-4CE9-B951-AC4279F954C7}" type="pres">
      <dgm:prSet presAssocID="{005319AF-498B-4A96-BF65-6A17018B8DAB}" presName="ThreeNodes_1_text" presStyleLbl="node1" presStyleIdx="2" presStyleCnt="3">
        <dgm:presLayoutVars>
          <dgm:bulletEnabled val="1"/>
        </dgm:presLayoutVars>
      </dgm:prSet>
      <dgm:spPr/>
      <dgm:t>
        <a:bodyPr/>
        <a:lstStyle/>
        <a:p>
          <a:endParaRPr lang="en-US"/>
        </a:p>
      </dgm:t>
    </dgm:pt>
    <dgm:pt modelId="{8CDB83F6-B175-4C43-802F-72953CBD29E6}" type="pres">
      <dgm:prSet presAssocID="{005319AF-498B-4A96-BF65-6A17018B8DAB}" presName="ThreeNodes_2_text" presStyleLbl="node1" presStyleIdx="2" presStyleCnt="3">
        <dgm:presLayoutVars>
          <dgm:bulletEnabled val="1"/>
        </dgm:presLayoutVars>
      </dgm:prSet>
      <dgm:spPr/>
      <dgm:t>
        <a:bodyPr/>
        <a:lstStyle/>
        <a:p>
          <a:endParaRPr lang="en-US"/>
        </a:p>
      </dgm:t>
    </dgm:pt>
    <dgm:pt modelId="{AA858586-72A3-42E8-B9FF-D92902DB1E6F}" type="pres">
      <dgm:prSet presAssocID="{005319AF-498B-4A96-BF65-6A17018B8DAB}" presName="ThreeNodes_3_text" presStyleLbl="node1" presStyleIdx="2" presStyleCnt="3">
        <dgm:presLayoutVars>
          <dgm:bulletEnabled val="1"/>
        </dgm:presLayoutVars>
      </dgm:prSet>
      <dgm:spPr/>
      <dgm:t>
        <a:bodyPr/>
        <a:lstStyle/>
        <a:p>
          <a:endParaRPr lang="en-US"/>
        </a:p>
      </dgm:t>
    </dgm:pt>
  </dgm:ptLst>
  <dgm:cxnLst>
    <dgm:cxn modelId="{501A85F5-1A5E-4583-B23F-422C54864F2B}" type="presOf" srcId="{723F42A3-6DF2-46F7-B4B3-1B20874920A6}" destId="{AA858586-72A3-42E8-B9FF-D92902DB1E6F}" srcOrd="1" destOrd="0" presId="urn:microsoft.com/office/officeart/2005/8/layout/vProcess5"/>
    <dgm:cxn modelId="{D869BD61-4277-4860-B108-AA2428B5165B}" type="presOf" srcId="{C6FF466C-8F16-40E6-9F79-85F562695DE5}" destId="{1F410769-97C9-4256-B5B9-C28FA8B92229}" srcOrd="0" destOrd="0" presId="urn:microsoft.com/office/officeart/2005/8/layout/vProcess5"/>
    <dgm:cxn modelId="{60C26E56-C6F8-4873-9F46-DB5F01EA02CC}" srcId="{005319AF-498B-4A96-BF65-6A17018B8DAB}" destId="{723F42A3-6DF2-46F7-B4B3-1B20874920A6}" srcOrd="2" destOrd="0" parTransId="{22ED0E36-36CB-448E-92C7-9811D76CC1DC}" sibTransId="{2D706394-35CD-4CFA-9946-80C6E2ACA0CD}"/>
    <dgm:cxn modelId="{57E689B7-EE62-4F15-B8CF-CA89F345F8B7}" type="presOf" srcId="{8E85F507-DAC6-4008-B01B-B3208FC93D5D}" destId="{25C066DA-9AD1-4CAB-9D5E-775C9599EC51}" srcOrd="0" destOrd="0" presId="urn:microsoft.com/office/officeart/2005/8/layout/vProcess5"/>
    <dgm:cxn modelId="{ACC5E699-F990-42F1-B2D2-BA1038A4EE95}" type="presOf" srcId="{C6FF466C-8F16-40E6-9F79-85F562695DE5}" destId="{8CDB83F6-B175-4C43-802F-72953CBD29E6}" srcOrd="1" destOrd="0" presId="urn:microsoft.com/office/officeart/2005/8/layout/vProcess5"/>
    <dgm:cxn modelId="{F41E43D3-E86B-4295-AAE7-5152BB989AFA}" type="presOf" srcId="{78DFD54F-351C-41E2-B638-887F7BA5DEB2}" destId="{6F231EDE-043A-4412-B9EF-DCBE1F8AE8FE}" srcOrd="0" destOrd="0" presId="urn:microsoft.com/office/officeart/2005/8/layout/vProcess5"/>
    <dgm:cxn modelId="{D8CC9BF4-09E6-4B45-B528-19E99FBAC80F}" type="presOf" srcId="{005319AF-498B-4A96-BF65-6A17018B8DAB}" destId="{D6EF9503-4683-4E75-8FF5-FC9CC3F333CF}" srcOrd="0" destOrd="0" presId="urn:microsoft.com/office/officeart/2005/8/layout/vProcess5"/>
    <dgm:cxn modelId="{007FC016-C287-4E59-88EA-669DF8EEA288}" type="presOf" srcId="{723F42A3-6DF2-46F7-B4B3-1B20874920A6}" destId="{171F87D0-F2AB-4431-B228-0229CBC18136}" srcOrd="0" destOrd="0" presId="urn:microsoft.com/office/officeart/2005/8/layout/vProcess5"/>
    <dgm:cxn modelId="{24F20AE5-6FD1-487F-9079-29BFB3D48CEA}" type="presOf" srcId="{8E85F507-DAC6-4008-B01B-B3208FC93D5D}" destId="{77EAACED-FB4D-4CE9-B951-AC4279F954C7}" srcOrd="1" destOrd="0" presId="urn:microsoft.com/office/officeart/2005/8/layout/vProcess5"/>
    <dgm:cxn modelId="{1C887015-F585-4054-91F5-A6A84C8A0C5F}" srcId="{005319AF-498B-4A96-BF65-6A17018B8DAB}" destId="{8E85F507-DAC6-4008-B01B-B3208FC93D5D}" srcOrd="0" destOrd="0" parTransId="{A85E39A0-E63A-433B-A6F3-FB449E626BB6}" sibTransId="{78DFD54F-351C-41E2-B638-887F7BA5DEB2}"/>
    <dgm:cxn modelId="{C7FEC3B7-C9BC-4EF8-9CE9-A6D43E4B02D8}" srcId="{005319AF-498B-4A96-BF65-6A17018B8DAB}" destId="{C6FF466C-8F16-40E6-9F79-85F562695DE5}" srcOrd="1" destOrd="0" parTransId="{59BF5CBC-704F-448B-BFB3-383C03F0C807}" sibTransId="{64035C8F-7A52-4AA0-A1BD-4B4C43FF8EB0}"/>
    <dgm:cxn modelId="{D32875D3-78DC-4D16-9F32-C7699BEA5B5B}" type="presOf" srcId="{64035C8F-7A52-4AA0-A1BD-4B4C43FF8EB0}" destId="{CB4841F4-88C7-4353-9DC0-41600C1DE6CB}" srcOrd="0" destOrd="0" presId="urn:microsoft.com/office/officeart/2005/8/layout/vProcess5"/>
    <dgm:cxn modelId="{28658E9C-E22D-4CE5-9FBA-16574FA5CA9F}" type="presParOf" srcId="{D6EF9503-4683-4E75-8FF5-FC9CC3F333CF}" destId="{B0364B2D-E623-456D-B900-7ADBF1EA758D}" srcOrd="0" destOrd="0" presId="urn:microsoft.com/office/officeart/2005/8/layout/vProcess5"/>
    <dgm:cxn modelId="{FF55865F-CACC-44E7-9EA9-26CA060BB6DF}" type="presParOf" srcId="{D6EF9503-4683-4E75-8FF5-FC9CC3F333CF}" destId="{25C066DA-9AD1-4CAB-9D5E-775C9599EC51}" srcOrd="1" destOrd="0" presId="urn:microsoft.com/office/officeart/2005/8/layout/vProcess5"/>
    <dgm:cxn modelId="{7F945B13-0213-45A8-BD61-5A8475D85292}" type="presParOf" srcId="{D6EF9503-4683-4E75-8FF5-FC9CC3F333CF}" destId="{1F410769-97C9-4256-B5B9-C28FA8B92229}" srcOrd="2" destOrd="0" presId="urn:microsoft.com/office/officeart/2005/8/layout/vProcess5"/>
    <dgm:cxn modelId="{5D490737-38FD-4E64-B9CD-833C56DE67CC}" type="presParOf" srcId="{D6EF9503-4683-4E75-8FF5-FC9CC3F333CF}" destId="{171F87D0-F2AB-4431-B228-0229CBC18136}" srcOrd="3" destOrd="0" presId="urn:microsoft.com/office/officeart/2005/8/layout/vProcess5"/>
    <dgm:cxn modelId="{13952FCB-00E9-48A6-B628-D744416677A9}" type="presParOf" srcId="{D6EF9503-4683-4E75-8FF5-FC9CC3F333CF}" destId="{6F231EDE-043A-4412-B9EF-DCBE1F8AE8FE}" srcOrd="4" destOrd="0" presId="urn:microsoft.com/office/officeart/2005/8/layout/vProcess5"/>
    <dgm:cxn modelId="{E4997FB6-F2B7-4F24-BD1A-E89676D53A9E}" type="presParOf" srcId="{D6EF9503-4683-4E75-8FF5-FC9CC3F333CF}" destId="{CB4841F4-88C7-4353-9DC0-41600C1DE6CB}" srcOrd="5" destOrd="0" presId="urn:microsoft.com/office/officeart/2005/8/layout/vProcess5"/>
    <dgm:cxn modelId="{40D4D905-00AA-4C87-B149-1D7F491B1E5F}" type="presParOf" srcId="{D6EF9503-4683-4E75-8FF5-FC9CC3F333CF}" destId="{77EAACED-FB4D-4CE9-B951-AC4279F954C7}" srcOrd="6" destOrd="0" presId="urn:microsoft.com/office/officeart/2005/8/layout/vProcess5"/>
    <dgm:cxn modelId="{59933FA9-39E6-4932-97B7-1A103E8C8BBA}" type="presParOf" srcId="{D6EF9503-4683-4E75-8FF5-FC9CC3F333CF}" destId="{8CDB83F6-B175-4C43-802F-72953CBD29E6}" srcOrd="7" destOrd="0" presId="urn:microsoft.com/office/officeart/2005/8/layout/vProcess5"/>
    <dgm:cxn modelId="{7F1FF515-0858-4588-BC4B-E356A0F9FD59}" type="presParOf" srcId="{D6EF9503-4683-4E75-8FF5-FC9CC3F333CF}" destId="{AA858586-72A3-42E8-B9FF-D92902DB1E6F}"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2EA19-6738-4E72-82AB-9B056AF4F57F}">
      <dsp:nvSpPr>
        <dsp:cNvPr id="0" name=""/>
        <dsp:cNvSpPr/>
      </dsp:nvSpPr>
      <dsp:spPr>
        <a:xfrm>
          <a:off x="0" y="0"/>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a:t>1-Yakınma: halsizlik, yorgunluk</a:t>
          </a:r>
        </a:p>
      </dsp:txBody>
      <dsp:txXfrm>
        <a:off x="35346" y="35346"/>
        <a:ext cx="7247390" cy="1136125"/>
      </dsp:txXfrm>
    </dsp:sp>
    <dsp:sp modelId="{67D6427F-A076-4F67-AC3A-94F698C7333D}">
      <dsp:nvSpPr>
        <dsp:cNvPr id="0" name=""/>
        <dsp:cNvSpPr/>
      </dsp:nvSpPr>
      <dsp:spPr>
        <a:xfrm>
          <a:off x="754379" y="1407953"/>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a:t>2-Yakınmayı tanımla: letarji, enerji yokluğu, bitkinlik</a:t>
          </a:r>
        </a:p>
      </dsp:txBody>
      <dsp:txXfrm>
        <a:off x="789725" y="1443299"/>
        <a:ext cx="6940136" cy="1136125"/>
      </dsp:txXfrm>
    </dsp:sp>
    <dsp:sp modelId="{3D56B897-9517-4795-83C6-1F91259BF1D3}">
      <dsp:nvSpPr>
        <dsp:cNvPr id="0" name=""/>
        <dsp:cNvSpPr/>
      </dsp:nvSpPr>
      <dsp:spPr>
        <a:xfrm>
          <a:off x="1508759" y="2815907"/>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a:t>-</a:t>
          </a:r>
          <a:r>
            <a:rPr lang="tr-TR" sz="2700" kern="1200" dirty="0" err="1"/>
            <a:t>Hipersomnolans</a:t>
          </a:r>
          <a:r>
            <a:rPr lang="tr-TR" sz="2700" kern="1200" dirty="0"/>
            <a:t> ise nedeni araştır</a:t>
          </a:r>
        </a:p>
        <a:p>
          <a:pPr lvl="0" algn="l" defTabSz="1200150">
            <a:lnSpc>
              <a:spcPct val="90000"/>
            </a:lnSpc>
            <a:spcBef>
              <a:spcPct val="0"/>
            </a:spcBef>
            <a:spcAft>
              <a:spcPct val="35000"/>
            </a:spcAft>
          </a:pPr>
          <a:r>
            <a:rPr lang="tr-TR" sz="2700" kern="1200" dirty="0"/>
            <a:t>-Halsizlik ise nedeni araştır</a:t>
          </a:r>
        </a:p>
      </dsp:txBody>
      <dsp:txXfrm>
        <a:off x="1544105" y="2851253"/>
        <a:ext cx="6940136" cy="1136125"/>
      </dsp:txXfrm>
    </dsp:sp>
    <dsp:sp modelId="{7AAC25CF-5BBE-4BA4-8DD5-C6F2101CD5AF}">
      <dsp:nvSpPr>
        <dsp:cNvPr id="0" name=""/>
        <dsp:cNvSpPr/>
      </dsp:nvSpPr>
      <dsp:spPr>
        <a:xfrm>
          <a:off x="7765208" y="915169"/>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7941705" y="915169"/>
        <a:ext cx="431437" cy="590284"/>
      </dsp:txXfrm>
    </dsp:sp>
    <dsp:sp modelId="{626F854D-ABBE-49F6-A608-19917ED50ED3}">
      <dsp:nvSpPr>
        <dsp:cNvPr id="0" name=""/>
        <dsp:cNvSpPr/>
      </dsp:nvSpPr>
      <dsp:spPr>
        <a:xfrm>
          <a:off x="8519588" y="2315078"/>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8696085" y="2315078"/>
        <a:ext cx="431437" cy="5902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5EF66-BD4C-42A9-B92D-316AE4453596}">
      <dsp:nvSpPr>
        <dsp:cNvPr id="0" name=""/>
        <dsp:cNvSpPr/>
      </dsp:nvSpPr>
      <dsp:spPr>
        <a:xfrm>
          <a:off x="0" y="0"/>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kern="1200" dirty="0"/>
            <a:t>3- Depresyon taraması yap                                             </a:t>
          </a:r>
        </a:p>
      </dsp:txBody>
      <dsp:txXfrm>
        <a:off x="35346" y="35346"/>
        <a:ext cx="7247390" cy="1136125"/>
      </dsp:txXfrm>
    </dsp:sp>
    <dsp:sp modelId="{B5C9FEF4-A5A1-4521-A6C6-EB0A9CEE8836}">
      <dsp:nvSpPr>
        <dsp:cNvPr id="0" name=""/>
        <dsp:cNvSpPr/>
      </dsp:nvSpPr>
      <dsp:spPr>
        <a:xfrm>
          <a:off x="754379" y="1407953"/>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kern="1200" dirty="0"/>
            <a:t>-Pozitif ise tedavi et/ yönlendir</a:t>
          </a:r>
        </a:p>
      </dsp:txBody>
      <dsp:txXfrm>
        <a:off x="789725" y="1443299"/>
        <a:ext cx="6940136" cy="1136125"/>
      </dsp:txXfrm>
    </dsp:sp>
    <dsp:sp modelId="{AA076EB1-CF1C-4300-A118-BE83C4891DFD}">
      <dsp:nvSpPr>
        <dsp:cNvPr id="0" name=""/>
        <dsp:cNvSpPr/>
      </dsp:nvSpPr>
      <dsp:spPr>
        <a:xfrm>
          <a:off x="1508759" y="2815907"/>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kern="1200" dirty="0"/>
            <a:t>-Yorgunluk devam etmiyorsa depresyonu takip et</a:t>
          </a:r>
        </a:p>
        <a:p>
          <a:pPr lvl="0" algn="l" defTabSz="1155700">
            <a:lnSpc>
              <a:spcPct val="90000"/>
            </a:lnSpc>
            <a:spcBef>
              <a:spcPct val="0"/>
            </a:spcBef>
            <a:spcAft>
              <a:spcPct val="35000"/>
            </a:spcAft>
          </a:pPr>
          <a:r>
            <a:rPr lang="tr-TR" sz="2600" kern="1200" dirty="0"/>
            <a:t>-Yorgunluk devam ediyorsa diğer nedenleri düşün </a:t>
          </a:r>
        </a:p>
      </dsp:txBody>
      <dsp:txXfrm>
        <a:off x="1544105" y="2851253"/>
        <a:ext cx="6940136" cy="1136125"/>
      </dsp:txXfrm>
    </dsp:sp>
    <dsp:sp modelId="{A3C1BD16-76F4-4149-AD42-666D754A7DF4}">
      <dsp:nvSpPr>
        <dsp:cNvPr id="0" name=""/>
        <dsp:cNvSpPr/>
      </dsp:nvSpPr>
      <dsp:spPr>
        <a:xfrm>
          <a:off x="7765208" y="915169"/>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7941705" y="915169"/>
        <a:ext cx="431437" cy="590284"/>
      </dsp:txXfrm>
    </dsp:sp>
    <dsp:sp modelId="{70D19126-8B20-4D8E-94E3-34865F6E269F}">
      <dsp:nvSpPr>
        <dsp:cNvPr id="0" name=""/>
        <dsp:cNvSpPr/>
      </dsp:nvSpPr>
      <dsp:spPr>
        <a:xfrm>
          <a:off x="8519588" y="2315078"/>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8696085" y="2315078"/>
        <a:ext cx="431437" cy="5902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9CF51-07FB-473C-8DA9-C3207AE8FFE6}">
      <dsp:nvSpPr>
        <dsp:cNvPr id="0" name=""/>
        <dsp:cNvSpPr/>
      </dsp:nvSpPr>
      <dsp:spPr>
        <a:xfrm>
          <a:off x="0" y="0"/>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tr-TR" sz="2200" kern="1200" dirty="0"/>
            <a:t>4- Öykü: Süresi, başlangıç zamanı, uyku ve çalışma düzeni, kilo değişiklikleri, diyet, ilaç kullanımı, bilinen hastalık öyküsü, olası enfeksiyon durumu</a:t>
          </a:r>
        </a:p>
      </dsp:txBody>
      <dsp:txXfrm>
        <a:off x="35346" y="35346"/>
        <a:ext cx="7247390" cy="1136125"/>
      </dsp:txXfrm>
    </dsp:sp>
    <dsp:sp modelId="{6EA5B757-D257-4A74-ACFB-483CA834FAA6}">
      <dsp:nvSpPr>
        <dsp:cNvPr id="0" name=""/>
        <dsp:cNvSpPr/>
      </dsp:nvSpPr>
      <dsp:spPr>
        <a:xfrm>
          <a:off x="754379" y="1407953"/>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tr-TR" sz="2200" kern="1200" dirty="0"/>
            <a:t>5- Fizik muayene </a:t>
          </a:r>
        </a:p>
      </dsp:txBody>
      <dsp:txXfrm>
        <a:off x="789725" y="1443299"/>
        <a:ext cx="6940136" cy="1136125"/>
      </dsp:txXfrm>
    </dsp:sp>
    <dsp:sp modelId="{247B8225-FA07-4264-8FD4-64D685482B7F}">
      <dsp:nvSpPr>
        <dsp:cNvPr id="0" name=""/>
        <dsp:cNvSpPr/>
      </dsp:nvSpPr>
      <dsp:spPr>
        <a:xfrm>
          <a:off x="1508759" y="2815907"/>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tr-TR" sz="2200" kern="1200" dirty="0"/>
            <a:t>-Olası etiyolojiyi belirle, olası tanı ile ilgili tetkik</a:t>
          </a:r>
        </a:p>
      </dsp:txBody>
      <dsp:txXfrm>
        <a:off x="1544105" y="2851253"/>
        <a:ext cx="6940136" cy="1136125"/>
      </dsp:txXfrm>
    </dsp:sp>
    <dsp:sp modelId="{76F24E18-A21B-4B8D-AEA5-8A432986A912}">
      <dsp:nvSpPr>
        <dsp:cNvPr id="0" name=""/>
        <dsp:cNvSpPr/>
      </dsp:nvSpPr>
      <dsp:spPr>
        <a:xfrm>
          <a:off x="7765208" y="915169"/>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7941705" y="915169"/>
        <a:ext cx="431437" cy="590284"/>
      </dsp:txXfrm>
    </dsp:sp>
    <dsp:sp modelId="{C696A90F-AA54-4814-A231-EC6E0D055F4C}">
      <dsp:nvSpPr>
        <dsp:cNvPr id="0" name=""/>
        <dsp:cNvSpPr/>
      </dsp:nvSpPr>
      <dsp:spPr>
        <a:xfrm>
          <a:off x="8519588" y="2315078"/>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8696085" y="2315078"/>
        <a:ext cx="431437" cy="5902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DD836-F5E2-49FB-AB61-A0F95D4ACC67}">
      <dsp:nvSpPr>
        <dsp:cNvPr id="0" name=""/>
        <dsp:cNvSpPr/>
      </dsp:nvSpPr>
      <dsp:spPr>
        <a:xfrm>
          <a:off x="0" y="0"/>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b="1" kern="1200" dirty="0"/>
            <a:t>Birinci basamak laboratuvar değerlendirmesi</a:t>
          </a:r>
          <a:r>
            <a:rPr lang="tr-TR" sz="1800" kern="1200" dirty="0"/>
            <a:t>: </a:t>
          </a:r>
          <a:r>
            <a:rPr lang="tr-TR" sz="1800" kern="1200" dirty="0" err="1"/>
            <a:t>Hemogram</a:t>
          </a:r>
          <a:r>
            <a:rPr lang="tr-TR" sz="1800" kern="1200" dirty="0"/>
            <a:t>, ESR, </a:t>
          </a:r>
          <a:r>
            <a:rPr lang="tr-TR" sz="1800" kern="1200" dirty="0" err="1"/>
            <a:t>glukoz</a:t>
          </a:r>
          <a:r>
            <a:rPr lang="tr-TR" sz="1800" kern="1200" dirty="0"/>
            <a:t>, KCFT, BFT, elektrolitler, TFT, gebelik testi, yaşa ve cinsiyete uygun kanser taraması</a:t>
          </a:r>
        </a:p>
      </dsp:txBody>
      <dsp:txXfrm>
        <a:off x="35346" y="35346"/>
        <a:ext cx="7247390" cy="1136125"/>
      </dsp:txXfrm>
    </dsp:sp>
    <dsp:sp modelId="{3FF61FB8-E46A-43D0-ADEB-277791B5BC3B}">
      <dsp:nvSpPr>
        <dsp:cNvPr id="0" name=""/>
        <dsp:cNvSpPr/>
      </dsp:nvSpPr>
      <dsp:spPr>
        <a:xfrm>
          <a:off x="754379" y="1407953"/>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a:t>-Etiyoloji belirlendiyse uygun tedavi</a:t>
          </a:r>
        </a:p>
      </dsp:txBody>
      <dsp:txXfrm>
        <a:off x="789725" y="1443299"/>
        <a:ext cx="6940136" cy="1136125"/>
      </dsp:txXfrm>
    </dsp:sp>
    <dsp:sp modelId="{E07F67F9-7E14-429E-A587-AC085D325852}">
      <dsp:nvSpPr>
        <dsp:cNvPr id="0" name=""/>
        <dsp:cNvSpPr/>
      </dsp:nvSpPr>
      <dsp:spPr>
        <a:xfrm>
          <a:off x="1508759" y="2815907"/>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b="1" kern="1200" dirty="0"/>
            <a:t>Etiyoloji belirlenemediyse ikinci basamak laboratuvar değerlendirmesi: </a:t>
          </a:r>
          <a:r>
            <a:rPr lang="tr-TR" sz="1800" b="0" kern="1200" dirty="0"/>
            <a:t>A</a:t>
          </a:r>
          <a:r>
            <a:rPr lang="tr-TR" sz="1800" kern="1200" dirty="0"/>
            <a:t>kciğer </a:t>
          </a:r>
          <a:r>
            <a:rPr lang="tr-TR" sz="1800" kern="1200" dirty="0" err="1"/>
            <a:t>grafisi</a:t>
          </a:r>
          <a:r>
            <a:rPr lang="tr-TR" sz="1800" kern="1200" dirty="0"/>
            <a:t> (</a:t>
          </a:r>
          <a:r>
            <a:rPr lang="tr-TR" sz="1800" kern="1200" dirty="0" err="1"/>
            <a:t>malignite</a:t>
          </a:r>
          <a:r>
            <a:rPr lang="tr-TR" sz="1800" kern="1200" dirty="0"/>
            <a:t>, KY, enfeksiyon), EKG, </a:t>
          </a:r>
          <a:r>
            <a:rPr lang="tr-TR" sz="1800" kern="1200" dirty="0" err="1"/>
            <a:t>romatizmal</a:t>
          </a:r>
          <a:r>
            <a:rPr lang="tr-TR" sz="1800" kern="1200" dirty="0"/>
            <a:t> hastalıklar için </a:t>
          </a:r>
          <a:r>
            <a:rPr lang="tr-TR" sz="1800" kern="1200" dirty="0" err="1"/>
            <a:t>serolojik</a:t>
          </a:r>
          <a:r>
            <a:rPr lang="tr-TR" sz="1800" kern="1200" dirty="0"/>
            <a:t> tetkik(RF,ANA), HIV-HCV antikorları, PPD vb., ilaç taraması (alkol) </a:t>
          </a:r>
        </a:p>
      </dsp:txBody>
      <dsp:txXfrm>
        <a:off x="1544105" y="2851253"/>
        <a:ext cx="6940136" cy="1136125"/>
      </dsp:txXfrm>
    </dsp:sp>
    <dsp:sp modelId="{0149AFEA-23CD-4E1D-A968-DF77E5F55657}">
      <dsp:nvSpPr>
        <dsp:cNvPr id="0" name=""/>
        <dsp:cNvSpPr/>
      </dsp:nvSpPr>
      <dsp:spPr>
        <a:xfrm>
          <a:off x="7765208" y="915169"/>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7941705" y="915169"/>
        <a:ext cx="431437" cy="590284"/>
      </dsp:txXfrm>
    </dsp:sp>
    <dsp:sp modelId="{BEEB9678-81B8-4A3C-B6A2-1E9D2AB99751}">
      <dsp:nvSpPr>
        <dsp:cNvPr id="0" name=""/>
        <dsp:cNvSpPr/>
      </dsp:nvSpPr>
      <dsp:spPr>
        <a:xfrm>
          <a:off x="8519588" y="2315078"/>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8696085" y="2315078"/>
        <a:ext cx="431437" cy="5902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066DA-9AD1-4CAB-9D5E-775C9599EC51}">
      <dsp:nvSpPr>
        <dsp:cNvPr id="0" name=""/>
        <dsp:cNvSpPr/>
      </dsp:nvSpPr>
      <dsp:spPr>
        <a:xfrm>
          <a:off x="0" y="0"/>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tr-TR" sz="1500" kern="1200" dirty="0"/>
            <a:t>-İkinci basamak değerlendirmeyle etiyoloji belirlendiyse uygun tedavi, </a:t>
          </a:r>
        </a:p>
        <a:p>
          <a:pPr lvl="0" algn="l" defTabSz="666750">
            <a:lnSpc>
              <a:spcPct val="90000"/>
            </a:lnSpc>
            <a:spcBef>
              <a:spcPct val="0"/>
            </a:spcBef>
            <a:spcAft>
              <a:spcPct val="35000"/>
            </a:spcAft>
          </a:pPr>
          <a:r>
            <a:rPr lang="tr-TR" sz="1500" kern="1200" dirty="0"/>
            <a:t>-Etiyoloji belirlenemediyse üçüncü basamak değerlendirme veya kronik yorgunluk sendromu düşün </a:t>
          </a:r>
        </a:p>
      </dsp:txBody>
      <dsp:txXfrm>
        <a:off x="35346" y="35346"/>
        <a:ext cx="7247390" cy="1136125"/>
      </dsp:txXfrm>
    </dsp:sp>
    <dsp:sp modelId="{1F410769-97C9-4256-B5B9-C28FA8B92229}">
      <dsp:nvSpPr>
        <dsp:cNvPr id="0" name=""/>
        <dsp:cNvSpPr/>
      </dsp:nvSpPr>
      <dsp:spPr>
        <a:xfrm>
          <a:off x="887839" y="1311697"/>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tr-TR" sz="1500" b="1" kern="1200" dirty="0"/>
            <a:t>Üçüncü basamak değerlendirme: </a:t>
          </a:r>
          <a:r>
            <a:rPr lang="tr-TR" sz="1500" kern="1200" dirty="0"/>
            <a:t>Hastada </a:t>
          </a:r>
          <a:r>
            <a:rPr lang="tr-TR" sz="1500" kern="1200" dirty="0" err="1"/>
            <a:t>Addison</a:t>
          </a:r>
          <a:r>
            <a:rPr lang="tr-TR" sz="1500" kern="1200" dirty="0"/>
            <a:t> hastalığı, MS, </a:t>
          </a:r>
          <a:r>
            <a:rPr lang="tr-TR" sz="1500" kern="1200" dirty="0" err="1"/>
            <a:t>miyastenia</a:t>
          </a:r>
          <a:r>
            <a:rPr lang="tr-TR" sz="1500" kern="1200" dirty="0"/>
            <a:t> </a:t>
          </a:r>
          <a:r>
            <a:rPr lang="tr-TR" sz="1500" kern="1200" dirty="0" err="1"/>
            <a:t>gravis,intoksikasyon</a:t>
          </a:r>
          <a:r>
            <a:rPr lang="tr-TR" sz="1500" kern="1200" dirty="0"/>
            <a:t> gibi nadir görülen durumlardan şüphelenilirse üçüncü basamak değerlendirme gerekebilir </a:t>
          </a:r>
        </a:p>
      </dsp:txBody>
      <dsp:txXfrm>
        <a:off x="923185" y="1347043"/>
        <a:ext cx="6940136" cy="1136125"/>
      </dsp:txXfrm>
    </dsp:sp>
    <dsp:sp modelId="{171F87D0-F2AB-4431-B228-0229CBC18136}">
      <dsp:nvSpPr>
        <dsp:cNvPr id="0" name=""/>
        <dsp:cNvSpPr/>
      </dsp:nvSpPr>
      <dsp:spPr>
        <a:xfrm>
          <a:off x="1508759" y="2815907"/>
          <a:ext cx="8549640" cy="1206817"/>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tr-TR" sz="1500" kern="1200" dirty="0"/>
            <a:t>-Kronik yorgunluk sendromu kriterlerini karşılıyorsa tedavi et</a:t>
          </a:r>
        </a:p>
        <a:p>
          <a:pPr lvl="0" algn="l" defTabSz="666750">
            <a:lnSpc>
              <a:spcPct val="90000"/>
            </a:lnSpc>
            <a:spcBef>
              <a:spcPct val="0"/>
            </a:spcBef>
            <a:spcAft>
              <a:spcPct val="35000"/>
            </a:spcAft>
          </a:pPr>
          <a:r>
            <a:rPr lang="tr-TR" sz="1500" kern="1200" dirty="0"/>
            <a:t>- 6 aydan uzun süreli yorgunluk varsa ve kriterleri karşılamıyorsa </a:t>
          </a:r>
          <a:r>
            <a:rPr lang="tr-TR" sz="1500" kern="1200" dirty="0" err="1"/>
            <a:t>idyopatik</a:t>
          </a:r>
          <a:r>
            <a:rPr lang="tr-TR" sz="1500" kern="1200" dirty="0"/>
            <a:t> kronik yorgunluk olarak değerlendir, 3-6 aylık aralıklarla hastayı izle</a:t>
          </a:r>
        </a:p>
        <a:p>
          <a:pPr lvl="0" algn="l" defTabSz="666750">
            <a:lnSpc>
              <a:spcPct val="90000"/>
            </a:lnSpc>
            <a:spcBef>
              <a:spcPct val="0"/>
            </a:spcBef>
            <a:spcAft>
              <a:spcPct val="35000"/>
            </a:spcAft>
          </a:pPr>
          <a:r>
            <a:rPr lang="tr-TR" sz="1500" kern="1200" dirty="0"/>
            <a:t> </a:t>
          </a:r>
        </a:p>
      </dsp:txBody>
      <dsp:txXfrm>
        <a:off x="1544105" y="2851253"/>
        <a:ext cx="6940136" cy="1136125"/>
      </dsp:txXfrm>
    </dsp:sp>
    <dsp:sp modelId="{6F231EDE-043A-4412-B9EF-DCBE1F8AE8FE}">
      <dsp:nvSpPr>
        <dsp:cNvPr id="0" name=""/>
        <dsp:cNvSpPr/>
      </dsp:nvSpPr>
      <dsp:spPr>
        <a:xfrm>
          <a:off x="7765208" y="915169"/>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7941705" y="915169"/>
        <a:ext cx="431437" cy="590284"/>
      </dsp:txXfrm>
    </dsp:sp>
    <dsp:sp modelId="{CB4841F4-88C7-4353-9DC0-41600C1DE6CB}">
      <dsp:nvSpPr>
        <dsp:cNvPr id="0" name=""/>
        <dsp:cNvSpPr/>
      </dsp:nvSpPr>
      <dsp:spPr>
        <a:xfrm>
          <a:off x="8519588" y="2315078"/>
          <a:ext cx="784431" cy="78443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a:p>
      </dsp:txBody>
      <dsp:txXfrm>
        <a:off x="8696085" y="2315078"/>
        <a:ext cx="431437" cy="59028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4498011-BC54-4CB1-AB40-5F0E3B718563}" type="datetimeFigureOut">
              <a:rPr lang="tr-TR" smtClean="0"/>
              <a:t>19.12.2017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DADA8-488C-4C35-B86E-CD150D015F7F}"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53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4498011-BC54-4CB1-AB40-5F0E3B718563}" type="datetimeFigureOut">
              <a:rPr lang="tr-TR" smtClean="0"/>
              <a:t>19.12.2017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134571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4498011-BC54-4CB1-AB40-5F0E3B718563}" type="datetimeFigureOut">
              <a:rPr lang="tr-TR" smtClean="0"/>
              <a:t>19.12.2017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125084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4498011-BC54-4CB1-AB40-5F0E3B718563}" type="datetimeFigureOut">
              <a:rPr lang="tr-TR" smtClean="0"/>
              <a:t>19.12.2017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280326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4498011-BC54-4CB1-AB40-5F0E3B718563}" type="datetimeFigureOut">
              <a:rPr lang="tr-TR" smtClean="0"/>
              <a:t>19.12.2017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DADA8-488C-4C35-B86E-CD150D015F7F}"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203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4498011-BC54-4CB1-AB40-5F0E3B718563}" type="datetimeFigureOut">
              <a:rPr lang="tr-TR" smtClean="0"/>
              <a:t>19.12.2017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363632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4498011-BC54-4CB1-AB40-5F0E3B718563}" type="datetimeFigureOut">
              <a:rPr lang="tr-TR" smtClean="0"/>
              <a:t>19.12.2017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336867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4498011-BC54-4CB1-AB40-5F0E3B718563}" type="datetimeFigureOut">
              <a:rPr lang="tr-TR" smtClean="0"/>
              <a:t>19.12.2017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412071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4498011-BC54-4CB1-AB40-5F0E3B718563}" type="datetimeFigureOut">
              <a:rPr lang="tr-TR" smtClean="0"/>
              <a:t>19.12.2017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2514109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4498011-BC54-4CB1-AB40-5F0E3B718563}" type="datetimeFigureOut">
              <a:rPr lang="tr-TR" smtClean="0"/>
              <a:t>19.12.2017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7CDADA8-488C-4C35-B86E-CD150D015F7F}" type="slidenum">
              <a:rPr lang="tr-TR" smtClean="0"/>
              <a:t>‹#›</a:t>
            </a:fld>
            <a:endParaRPr lang="tr-TR"/>
          </a:p>
        </p:txBody>
      </p:sp>
    </p:spTree>
    <p:extLst>
      <p:ext uri="{BB962C8B-B14F-4D97-AF65-F5344CB8AC3E}">
        <p14:creationId xmlns:p14="http://schemas.microsoft.com/office/powerpoint/2010/main" val="3272027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498011-BC54-4CB1-AB40-5F0E3B718563}" type="datetimeFigureOut">
              <a:rPr lang="tr-TR" smtClean="0"/>
              <a:t>19.12.2017</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CDADA8-488C-4C35-B86E-CD150D015F7F}" type="slidenum">
              <a:rPr lang="tr-TR" smtClean="0"/>
              <a:t>‹#›</a:t>
            </a:fld>
            <a:endParaRPr lang="tr-TR"/>
          </a:p>
        </p:txBody>
      </p:sp>
    </p:spTree>
    <p:extLst>
      <p:ext uri="{BB962C8B-B14F-4D97-AF65-F5344CB8AC3E}">
        <p14:creationId xmlns:p14="http://schemas.microsoft.com/office/powerpoint/2010/main" val="320952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4498011-BC54-4CB1-AB40-5F0E3B718563}" type="datetimeFigureOut">
              <a:rPr lang="tr-TR" smtClean="0"/>
              <a:t>19.12.2017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7CDADA8-488C-4C35-B86E-CD150D015F7F}"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501712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F36F91A-26C3-4BEA-AF5C-63A47597EE7A}"/>
              </a:ext>
            </a:extLst>
          </p:cNvPr>
          <p:cNvSpPr>
            <a:spLocks noGrp="1"/>
          </p:cNvSpPr>
          <p:nvPr>
            <p:ph type="ctrTitle"/>
          </p:nvPr>
        </p:nvSpPr>
        <p:spPr>
          <a:xfrm>
            <a:off x="1097280" y="758952"/>
            <a:ext cx="10058400" cy="3566160"/>
          </a:xfrm>
        </p:spPr>
        <p:txBody>
          <a:bodyPr/>
          <a:lstStyle/>
          <a:p>
            <a:r>
              <a:rPr lang="tr-TR" dirty="0"/>
              <a:t>HALSİZLİĞE YAKLAŞIM</a:t>
            </a:r>
          </a:p>
        </p:txBody>
      </p:sp>
      <p:sp>
        <p:nvSpPr>
          <p:cNvPr id="3" name="Alt Başlık 2">
            <a:extLst>
              <a:ext uri="{FF2B5EF4-FFF2-40B4-BE49-F238E27FC236}">
                <a16:creationId xmlns:a16="http://schemas.microsoft.com/office/drawing/2014/main" xmlns="" id="{FCCB3B7A-D449-4FC4-ADFF-B2804F0F9C58}"/>
              </a:ext>
            </a:extLst>
          </p:cNvPr>
          <p:cNvSpPr>
            <a:spLocks noGrp="1"/>
          </p:cNvSpPr>
          <p:nvPr>
            <p:ph type="subTitle" idx="1"/>
          </p:nvPr>
        </p:nvSpPr>
        <p:spPr/>
        <p:txBody>
          <a:bodyPr>
            <a:normAutofit fontScale="85000" lnSpcReduction="20000"/>
          </a:bodyPr>
          <a:lstStyle/>
          <a:p>
            <a:pPr algn="r"/>
            <a:r>
              <a:rPr lang="tr-TR" dirty="0"/>
              <a:t>ARŞ.GÖR.DR.KEVSER AYAR</a:t>
            </a:r>
          </a:p>
          <a:p>
            <a:pPr algn="r"/>
            <a:r>
              <a:rPr lang="tr-TR" dirty="0"/>
              <a:t>KTÜ TIP FAKÜLTESİ AİLE HEKİMLİĞ AD</a:t>
            </a:r>
          </a:p>
          <a:p>
            <a:pPr algn="r"/>
            <a:r>
              <a:rPr lang="tr-TR" dirty="0"/>
              <a:t>19.12.2017</a:t>
            </a:r>
          </a:p>
        </p:txBody>
      </p:sp>
      <p:pic>
        <p:nvPicPr>
          <p:cNvPr id="5" name="Resim 4" descr="kişi, kıyafet, kadın içeren bir resim&#10;&#10;Çok yüksek güvenilirlikle oluşturulmuş açıklama">
            <a:extLst>
              <a:ext uri="{FF2B5EF4-FFF2-40B4-BE49-F238E27FC236}">
                <a16:creationId xmlns:a16="http://schemas.microsoft.com/office/drawing/2014/main" xmlns="" id="{E79E1F60-61C7-4848-A722-0DD3F90E1E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265" y="758952"/>
            <a:ext cx="4082415" cy="2148639"/>
          </a:xfrm>
          <a:prstGeom prst="rect">
            <a:avLst/>
          </a:prstGeom>
        </p:spPr>
      </p:pic>
    </p:spTree>
    <p:extLst>
      <p:ext uri="{BB962C8B-B14F-4D97-AF65-F5344CB8AC3E}">
        <p14:creationId xmlns:p14="http://schemas.microsoft.com/office/powerpoint/2010/main" val="1409921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3FE7F8F-3802-4AA8-BB7C-65A14F5BAFF8}"/>
              </a:ext>
            </a:extLst>
          </p:cNvPr>
          <p:cNvSpPr>
            <a:spLocks noGrp="1"/>
          </p:cNvSpPr>
          <p:nvPr>
            <p:ph type="title"/>
          </p:nvPr>
        </p:nvSpPr>
        <p:spPr/>
        <p:txBody>
          <a:bodyPr/>
          <a:lstStyle/>
          <a:p>
            <a:r>
              <a:rPr lang="tr-TR" dirty="0"/>
              <a:t>Etiyoloji </a:t>
            </a:r>
          </a:p>
        </p:txBody>
      </p:sp>
      <p:sp>
        <p:nvSpPr>
          <p:cNvPr id="3" name="İçerik Yer Tutucusu 2">
            <a:extLst>
              <a:ext uri="{FF2B5EF4-FFF2-40B4-BE49-F238E27FC236}">
                <a16:creationId xmlns:a16="http://schemas.microsoft.com/office/drawing/2014/main" xmlns="" id="{1514973D-9E68-48C4-89C4-7BCCA02FA0CB}"/>
              </a:ext>
            </a:extLst>
          </p:cNvPr>
          <p:cNvSpPr>
            <a:spLocks noGrp="1"/>
          </p:cNvSpPr>
          <p:nvPr>
            <p:ph idx="1"/>
          </p:nvPr>
        </p:nvSpPr>
        <p:spPr/>
        <p:txBody>
          <a:bodyPr/>
          <a:lstStyle/>
          <a:p>
            <a:r>
              <a:rPr lang="tr-TR" sz="2400" b="1" dirty="0" err="1"/>
              <a:t>Romatizmal</a:t>
            </a:r>
            <a:r>
              <a:rPr lang="tr-TR" sz="2400" b="1" dirty="0"/>
              <a:t> hastalıklar</a:t>
            </a:r>
          </a:p>
          <a:p>
            <a:r>
              <a:rPr lang="tr-TR" sz="2400" b="1" dirty="0"/>
              <a:t>Farmakolojik nedenler</a:t>
            </a:r>
          </a:p>
          <a:p>
            <a:r>
              <a:rPr lang="tr-TR" dirty="0" err="1"/>
              <a:t>Sedatifler</a:t>
            </a:r>
            <a:endParaRPr lang="tr-TR" dirty="0"/>
          </a:p>
          <a:p>
            <a:r>
              <a:rPr lang="tr-TR" dirty="0" err="1"/>
              <a:t>Antidepresanlar</a:t>
            </a:r>
            <a:endParaRPr lang="tr-TR" dirty="0"/>
          </a:p>
          <a:p>
            <a:r>
              <a:rPr lang="tr-TR" dirty="0" err="1"/>
              <a:t>Antihistaminikler</a:t>
            </a:r>
            <a:endParaRPr lang="tr-TR" dirty="0"/>
          </a:p>
          <a:p>
            <a:r>
              <a:rPr lang="tr-TR" dirty="0" err="1"/>
              <a:t>Antihipertansifler</a:t>
            </a:r>
            <a:r>
              <a:rPr lang="tr-TR" dirty="0"/>
              <a:t> ( beta </a:t>
            </a:r>
            <a:r>
              <a:rPr lang="tr-TR" dirty="0" err="1"/>
              <a:t>blokerler</a:t>
            </a:r>
            <a:r>
              <a:rPr lang="tr-TR" dirty="0"/>
              <a:t>)</a:t>
            </a:r>
          </a:p>
        </p:txBody>
      </p:sp>
    </p:spTree>
    <p:extLst>
      <p:ext uri="{BB962C8B-B14F-4D97-AF65-F5344CB8AC3E}">
        <p14:creationId xmlns:p14="http://schemas.microsoft.com/office/powerpoint/2010/main" val="596444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2E179ED-08A0-4FCB-88E5-101750573B13}"/>
              </a:ext>
            </a:extLst>
          </p:cNvPr>
          <p:cNvSpPr>
            <a:spLocks noGrp="1"/>
          </p:cNvSpPr>
          <p:nvPr>
            <p:ph type="title"/>
          </p:nvPr>
        </p:nvSpPr>
        <p:spPr/>
        <p:txBody>
          <a:bodyPr/>
          <a:lstStyle/>
          <a:p>
            <a:r>
              <a:rPr lang="tr-TR" dirty="0"/>
              <a:t>Etiyoloji </a:t>
            </a:r>
          </a:p>
        </p:txBody>
      </p:sp>
      <p:sp>
        <p:nvSpPr>
          <p:cNvPr id="3" name="İçerik Yer Tutucusu 2">
            <a:extLst>
              <a:ext uri="{FF2B5EF4-FFF2-40B4-BE49-F238E27FC236}">
                <a16:creationId xmlns:a16="http://schemas.microsoft.com/office/drawing/2014/main" xmlns="" id="{05A71C02-109B-47FC-AC76-41984CD13C48}"/>
              </a:ext>
            </a:extLst>
          </p:cNvPr>
          <p:cNvSpPr>
            <a:spLocks noGrp="1"/>
          </p:cNvSpPr>
          <p:nvPr>
            <p:ph idx="1"/>
          </p:nvPr>
        </p:nvSpPr>
        <p:spPr/>
        <p:txBody>
          <a:bodyPr>
            <a:normAutofit/>
          </a:bodyPr>
          <a:lstStyle/>
          <a:p>
            <a:r>
              <a:rPr lang="tr-TR" sz="2400" b="1" dirty="0"/>
              <a:t>Kronik yorgunluk sendromu</a:t>
            </a:r>
          </a:p>
          <a:p>
            <a:r>
              <a:rPr lang="tr-TR" sz="2400" b="1" dirty="0" err="1"/>
              <a:t>İdyopatik</a:t>
            </a:r>
            <a:r>
              <a:rPr lang="tr-TR" sz="2400" b="1" dirty="0"/>
              <a:t> </a:t>
            </a:r>
            <a:r>
              <a:rPr lang="tr-TR" sz="2400" b="1" dirty="0" smtClean="0"/>
              <a:t>kronik </a:t>
            </a:r>
            <a:r>
              <a:rPr lang="tr-TR" sz="2400" b="1" dirty="0"/>
              <a:t>yorgunluk</a:t>
            </a:r>
          </a:p>
          <a:p>
            <a:r>
              <a:rPr lang="tr-TR" sz="2400" b="1" dirty="0" err="1"/>
              <a:t>Fibromiyalji</a:t>
            </a:r>
            <a:r>
              <a:rPr lang="tr-TR" sz="2400" b="1" dirty="0"/>
              <a:t> </a:t>
            </a:r>
          </a:p>
        </p:txBody>
      </p:sp>
    </p:spTree>
    <p:extLst>
      <p:ext uri="{BB962C8B-B14F-4D97-AF65-F5344CB8AC3E}">
        <p14:creationId xmlns:p14="http://schemas.microsoft.com/office/powerpoint/2010/main" val="703765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1658A68-C3CE-440F-9182-10F45FD66AE0}"/>
              </a:ext>
            </a:extLst>
          </p:cNvPr>
          <p:cNvSpPr>
            <a:spLocks noGrp="1"/>
          </p:cNvSpPr>
          <p:nvPr>
            <p:ph type="title"/>
          </p:nvPr>
        </p:nvSpPr>
        <p:spPr/>
        <p:txBody>
          <a:bodyPr/>
          <a:lstStyle/>
          <a:p>
            <a:r>
              <a:rPr lang="tr-TR" dirty="0"/>
              <a:t>Kronik yorgunluk sendromu </a:t>
            </a:r>
          </a:p>
        </p:txBody>
      </p:sp>
      <p:sp>
        <p:nvSpPr>
          <p:cNvPr id="3" name="İçerik Yer Tutucusu 2">
            <a:extLst>
              <a:ext uri="{FF2B5EF4-FFF2-40B4-BE49-F238E27FC236}">
                <a16:creationId xmlns:a16="http://schemas.microsoft.com/office/drawing/2014/main" xmlns="" id="{862EE9E1-AAD6-49DF-9044-EBF81AD4959F}"/>
              </a:ext>
            </a:extLst>
          </p:cNvPr>
          <p:cNvSpPr>
            <a:spLocks noGrp="1"/>
          </p:cNvSpPr>
          <p:nvPr>
            <p:ph idx="1"/>
          </p:nvPr>
        </p:nvSpPr>
        <p:spPr/>
        <p:txBody>
          <a:bodyPr/>
          <a:lstStyle/>
          <a:p>
            <a:pPr lvl="1">
              <a:buFont typeface="Wingdings" pitchFamily="2" charset="2"/>
              <a:buChar char="Ø"/>
            </a:pPr>
            <a:endParaRPr lang="tr-TR" sz="2000" dirty="0"/>
          </a:p>
          <a:p>
            <a:pPr lvl="1">
              <a:buFont typeface="Wingdings" pitchFamily="2" charset="2"/>
              <a:buChar char="Ø"/>
            </a:pPr>
            <a:r>
              <a:rPr lang="tr-TR" sz="2000" dirty="0"/>
              <a:t>Klinik olarak değerlendirilmiş, tanımlanamayan devamlı veya tekrarlayan yorgunluğun yeni veya bilinen bir zamanda başlaması, devam eden bir hareketlilik sonucu olmaması, esas olarak dinlenmekle hafiflememesi ve mevcut iş, eğitim, sosyal ve özel yaşam aktivitelerinde belirgin azalmaya yol açması, kronik yorgunluk sendromunu akla getirir. </a:t>
            </a:r>
            <a:br>
              <a:rPr lang="tr-TR" sz="2000" dirty="0"/>
            </a:br>
            <a:endParaRPr lang="tr-TR" sz="2000" dirty="0"/>
          </a:p>
          <a:p>
            <a:pPr lvl="1">
              <a:buFont typeface="Wingdings" pitchFamily="2" charset="2"/>
              <a:buChar char="Ø"/>
            </a:pPr>
            <a:endParaRPr lang="tr-TR" sz="2000" dirty="0"/>
          </a:p>
          <a:p>
            <a:pPr lvl="1">
              <a:buFont typeface="Wingdings" pitchFamily="2" charset="2"/>
              <a:buChar char="Ø"/>
            </a:pPr>
            <a:endParaRPr lang="tr-TR" sz="2000" dirty="0"/>
          </a:p>
          <a:p>
            <a:pPr lvl="1">
              <a:buFont typeface="Wingdings" pitchFamily="2" charset="2"/>
              <a:buChar char="Ø"/>
            </a:pPr>
            <a:r>
              <a:rPr lang="sv-SE" sz="2000" dirty="0"/>
              <a:t>İki major kriterle birlikte sekiz minör kriter </a:t>
            </a:r>
            <a:r>
              <a:rPr lang="tr-TR" sz="2000" dirty="0"/>
              <a:t> </a:t>
            </a:r>
          </a:p>
          <a:p>
            <a:pPr lvl="1">
              <a:buFont typeface="Wingdings" pitchFamily="2" charset="2"/>
              <a:buChar char="Ø"/>
            </a:pPr>
            <a:r>
              <a:rPr lang="tr-TR" sz="2000" dirty="0"/>
              <a:t>İ</a:t>
            </a:r>
            <a:r>
              <a:rPr lang="sv-SE" sz="2000" dirty="0"/>
              <a:t>ki major kriterle birlikte altı minör </a:t>
            </a:r>
            <a:r>
              <a:rPr lang="tr-TR" sz="2000" dirty="0"/>
              <a:t>kriter   ve en az iki fizik muayene bulgusu</a:t>
            </a:r>
            <a:endParaRPr lang="tr-TR" sz="2000" b="1" dirty="0"/>
          </a:p>
          <a:p>
            <a:endParaRPr lang="tr-TR" dirty="0"/>
          </a:p>
        </p:txBody>
      </p:sp>
    </p:spTree>
    <p:extLst>
      <p:ext uri="{BB962C8B-B14F-4D97-AF65-F5344CB8AC3E}">
        <p14:creationId xmlns:p14="http://schemas.microsoft.com/office/powerpoint/2010/main" val="207452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5C1C765-89F7-44D1-BB8C-556945C67E0C}"/>
              </a:ext>
            </a:extLst>
          </p:cNvPr>
          <p:cNvSpPr>
            <a:spLocks noGrp="1"/>
          </p:cNvSpPr>
          <p:nvPr>
            <p:ph type="title"/>
          </p:nvPr>
        </p:nvSpPr>
        <p:spPr/>
        <p:txBody>
          <a:bodyPr/>
          <a:lstStyle/>
          <a:p>
            <a:r>
              <a:rPr lang="tr-TR" dirty="0"/>
              <a:t>Kronik yorgunluk sendromu </a:t>
            </a:r>
            <a:endParaRPr lang="tr-TR" dirty="0"/>
          </a:p>
        </p:txBody>
      </p:sp>
      <p:sp>
        <p:nvSpPr>
          <p:cNvPr id="3" name="İçerik Yer Tutucusu 2">
            <a:extLst>
              <a:ext uri="{FF2B5EF4-FFF2-40B4-BE49-F238E27FC236}">
                <a16:creationId xmlns:a16="http://schemas.microsoft.com/office/drawing/2014/main" xmlns="" id="{CD396864-DAB8-4BD6-82C4-80E69A94245F}"/>
              </a:ext>
            </a:extLst>
          </p:cNvPr>
          <p:cNvSpPr>
            <a:spLocks noGrp="1"/>
          </p:cNvSpPr>
          <p:nvPr>
            <p:ph idx="1"/>
          </p:nvPr>
        </p:nvSpPr>
        <p:spPr/>
        <p:txBody>
          <a:bodyPr/>
          <a:lstStyle/>
          <a:p>
            <a:r>
              <a:rPr lang="tr-TR" sz="2400" dirty="0" err="1"/>
              <a:t>Major</a:t>
            </a:r>
            <a:r>
              <a:rPr lang="tr-TR" sz="2400" dirty="0"/>
              <a:t> kriterler;</a:t>
            </a:r>
            <a:br>
              <a:rPr lang="tr-TR" sz="2400" dirty="0"/>
            </a:br>
            <a:r>
              <a:rPr lang="tr-TR" dirty="0"/>
              <a:t/>
            </a:r>
            <a:br>
              <a:rPr lang="tr-TR" dirty="0"/>
            </a:br>
            <a:r>
              <a:rPr lang="tr-TR" dirty="0"/>
              <a:t>1.    En az altı aydan bu yana günlük aktivitede % 50 azalmaya yol açan, istirahat ile geçmeyen, tekrarlayıcı yorgunluk,</a:t>
            </a:r>
            <a:br>
              <a:rPr lang="tr-TR" dirty="0"/>
            </a:br>
            <a:r>
              <a:rPr lang="tr-TR" dirty="0"/>
              <a:t/>
            </a:r>
            <a:br>
              <a:rPr lang="tr-TR" dirty="0"/>
            </a:br>
            <a:r>
              <a:rPr lang="tr-TR" dirty="0"/>
              <a:t>2.    Bu tabloyu açıklayacak diğer fiziksel ve psikiyatrik durumların dışlanması</a:t>
            </a:r>
          </a:p>
          <a:p>
            <a:endParaRPr lang="tr-TR" dirty="0"/>
          </a:p>
        </p:txBody>
      </p:sp>
    </p:spTree>
    <p:extLst>
      <p:ext uri="{BB962C8B-B14F-4D97-AF65-F5344CB8AC3E}">
        <p14:creationId xmlns:p14="http://schemas.microsoft.com/office/powerpoint/2010/main" val="887163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0A5C859-7639-4065-8E14-1BE6B208DBD7}"/>
              </a:ext>
            </a:extLst>
          </p:cNvPr>
          <p:cNvSpPr>
            <a:spLocks noGrp="1"/>
          </p:cNvSpPr>
          <p:nvPr>
            <p:ph type="title"/>
          </p:nvPr>
        </p:nvSpPr>
        <p:spPr/>
        <p:txBody>
          <a:bodyPr/>
          <a:lstStyle/>
          <a:p>
            <a:r>
              <a:rPr lang="tr-TR" dirty="0"/>
              <a:t>Kronik yorgunluk sendromu </a:t>
            </a:r>
            <a:endParaRPr lang="tr-TR" dirty="0"/>
          </a:p>
        </p:txBody>
      </p:sp>
      <p:sp>
        <p:nvSpPr>
          <p:cNvPr id="3" name="İçerik Yer Tutucusu 2">
            <a:extLst>
              <a:ext uri="{FF2B5EF4-FFF2-40B4-BE49-F238E27FC236}">
                <a16:creationId xmlns:a16="http://schemas.microsoft.com/office/drawing/2014/main" xmlns="" id="{2383B4C5-5213-4983-BC62-2B622CCAC92A}"/>
              </a:ext>
            </a:extLst>
          </p:cNvPr>
          <p:cNvSpPr>
            <a:spLocks noGrp="1"/>
          </p:cNvSpPr>
          <p:nvPr>
            <p:ph idx="1"/>
          </p:nvPr>
        </p:nvSpPr>
        <p:spPr/>
        <p:txBody>
          <a:bodyPr>
            <a:normAutofit fontScale="92500" lnSpcReduction="10000"/>
          </a:bodyPr>
          <a:lstStyle/>
          <a:p>
            <a:r>
              <a:rPr lang="tr-TR" sz="3200" dirty="0"/>
              <a:t>Minör Kriterler;</a:t>
            </a:r>
            <a:br>
              <a:rPr lang="tr-TR" sz="3200" dirty="0"/>
            </a:br>
            <a:r>
              <a:rPr lang="tr-TR" dirty="0"/>
              <a:t/>
            </a:r>
            <a:br>
              <a:rPr lang="tr-TR" dirty="0"/>
            </a:br>
            <a:r>
              <a:rPr lang="tr-TR" dirty="0"/>
              <a:t>1.    Hafif ateş, boğaz ağrısı</a:t>
            </a:r>
            <a:br>
              <a:rPr lang="tr-TR" dirty="0"/>
            </a:br>
            <a:r>
              <a:rPr lang="tr-TR" dirty="0"/>
              <a:t/>
            </a:r>
            <a:br>
              <a:rPr lang="tr-TR" dirty="0"/>
            </a:br>
            <a:r>
              <a:rPr lang="tr-TR" dirty="0"/>
              <a:t>3.    </a:t>
            </a:r>
            <a:r>
              <a:rPr lang="tr-TR" dirty="0" err="1"/>
              <a:t>Servikal</a:t>
            </a:r>
            <a:r>
              <a:rPr lang="tr-TR" dirty="0"/>
              <a:t> ve </a:t>
            </a:r>
            <a:r>
              <a:rPr lang="tr-TR" dirty="0" err="1"/>
              <a:t>aksiller</a:t>
            </a:r>
            <a:r>
              <a:rPr lang="tr-TR" dirty="0"/>
              <a:t> lenf </a:t>
            </a:r>
            <a:r>
              <a:rPr lang="tr-TR" dirty="0" err="1"/>
              <a:t>nodlarında</a:t>
            </a:r>
            <a:r>
              <a:rPr lang="tr-TR" dirty="0"/>
              <a:t> hassasiyet</a:t>
            </a:r>
            <a:br>
              <a:rPr lang="tr-TR" dirty="0"/>
            </a:br>
            <a:r>
              <a:rPr lang="tr-TR" dirty="0"/>
              <a:t/>
            </a:r>
            <a:br>
              <a:rPr lang="tr-TR" dirty="0"/>
            </a:br>
            <a:r>
              <a:rPr lang="tr-TR" dirty="0"/>
              <a:t>4.    Açıklanamayan kas güçsüzlüğü, </a:t>
            </a:r>
            <a:r>
              <a:rPr lang="tr-TR" dirty="0" err="1"/>
              <a:t>miyalji</a:t>
            </a:r>
            <a:r>
              <a:rPr lang="tr-TR" dirty="0"/>
              <a:t/>
            </a:r>
            <a:br>
              <a:rPr lang="tr-TR" dirty="0"/>
            </a:br>
            <a:r>
              <a:rPr lang="tr-TR" dirty="0"/>
              <a:t/>
            </a:r>
            <a:br>
              <a:rPr lang="tr-TR" dirty="0"/>
            </a:br>
            <a:r>
              <a:rPr lang="tr-TR" dirty="0"/>
              <a:t>6.    Egzersiz sonrası bitkinlik</a:t>
            </a:r>
            <a:br>
              <a:rPr lang="tr-TR" dirty="0"/>
            </a:br>
            <a:r>
              <a:rPr lang="tr-TR" dirty="0"/>
              <a:t/>
            </a:r>
            <a:br>
              <a:rPr lang="tr-TR" dirty="0"/>
            </a:br>
            <a:r>
              <a:rPr lang="tr-TR" dirty="0"/>
              <a:t>7.    Baş ağrısı, dinlendirmeyen uyku,</a:t>
            </a:r>
            <a:br>
              <a:rPr lang="tr-TR" dirty="0"/>
            </a:br>
            <a:r>
              <a:rPr lang="tr-TR" dirty="0"/>
              <a:t/>
            </a:r>
            <a:br>
              <a:rPr lang="tr-TR" dirty="0"/>
            </a:br>
            <a:r>
              <a:rPr lang="tr-TR" dirty="0"/>
              <a:t>8.    Gezici </a:t>
            </a:r>
            <a:r>
              <a:rPr lang="tr-TR" dirty="0" err="1"/>
              <a:t>noninflamatuar</a:t>
            </a:r>
            <a:r>
              <a:rPr lang="tr-TR" dirty="0"/>
              <a:t>  </a:t>
            </a:r>
            <a:r>
              <a:rPr lang="tr-TR" dirty="0" err="1"/>
              <a:t>atralji</a:t>
            </a:r>
            <a:r>
              <a:rPr lang="tr-TR" dirty="0"/>
              <a:t>,</a:t>
            </a:r>
            <a:br>
              <a:rPr lang="tr-TR" dirty="0"/>
            </a:br>
            <a:r>
              <a:rPr lang="tr-TR" dirty="0"/>
              <a:t/>
            </a:r>
            <a:br>
              <a:rPr lang="tr-TR" dirty="0"/>
            </a:br>
            <a:r>
              <a:rPr lang="tr-TR" dirty="0"/>
              <a:t>9.    </a:t>
            </a:r>
            <a:r>
              <a:rPr lang="tr-TR" dirty="0" err="1"/>
              <a:t>Nöropsikolojik</a:t>
            </a:r>
            <a:r>
              <a:rPr lang="tr-TR" dirty="0"/>
              <a:t> yakınmalar (</a:t>
            </a:r>
            <a:r>
              <a:rPr lang="tr-TR" dirty="0" err="1"/>
              <a:t>fotofobi</a:t>
            </a:r>
            <a:r>
              <a:rPr lang="tr-TR" dirty="0"/>
              <a:t>, unutkanlık, depresyon, aşırı huzursuzluk)</a:t>
            </a:r>
            <a:br>
              <a:rPr lang="tr-TR" dirty="0"/>
            </a:br>
            <a:endParaRPr lang="tr-TR" dirty="0"/>
          </a:p>
          <a:p>
            <a:endParaRPr lang="tr-TR" dirty="0"/>
          </a:p>
        </p:txBody>
      </p:sp>
    </p:spTree>
    <p:extLst>
      <p:ext uri="{BB962C8B-B14F-4D97-AF65-F5344CB8AC3E}">
        <p14:creationId xmlns:p14="http://schemas.microsoft.com/office/powerpoint/2010/main" val="472241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8A1987D-132D-4D0F-ACA4-8F341FFF663D}"/>
              </a:ext>
            </a:extLst>
          </p:cNvPr>
          <p:cNvSpPr>
            <a:spLocks noGrp="1"/>
          </p:cNvSpPr>
          <p:nvPr>
            <p:ph type="title"/>
          </p:nvPr>
        </p:nvSpPr>
        <p:spPr/>
        <p:txBody>
          <a:bodyPr/>
          <a:lstStyle/>
          <a:p>
            <a:r>
              <a:rPr lang="tr-TR" dirty="0" err="1"/>
              <a:t>İdyopatik</a:t>
            </a:r>
            <a:r>
              <a:rPr lang="tr-TR" dirty="0"/>
              <a:t> kronik yorgunluk</a:t>
            </a:r>
          </a:p>
        </p:txBody>
      </p:sp>
      <p:sp>
        <p:nvSpPr>
          <p:cNvPr id="3" name="İçerik Yer Tutucusu 2">
            <a:extLst>
              <a:ext uri="{FF2B5EF4-FFF2-40B4-BE49-F238E27FC236}">
                <a16:creationId xmlns:a16="http://schemas.microsoft.com/office/drawing/2014/main" xmlns="" id="{05548279-12E7-4949-B269-5057844FD1B5}"/>
              </a:ext>
            </a:extLst>
          </p:cNvPr>
          <p:cNvSpPr>
            <a:spLocks noGrp="1"/>
          </p:cNvSpPr>
          <p:nvPr>
            <p:ph idx="1"/>
          </p:nvPr>
        </p:nvSpPr>
        <p:spPr/>
        <p:txBody>
          <a:bodyPr/>
          <a:lstStyle/>
          <a:p>
            <a:endParaRPr lang="tr-TR" dirty="0"/>
          </a:p>
          <a:p>
            <a:r>
              <a:rPr lang="tr-TR" dirty="0"/>
              <a:t>Yorgunluk altı aydan uzun süreliyse ve kronik yorgunluk sendromu kriterlerini karşılamıyorsa , </a:t>
            </a:r>
            <a:r>
              <a:rPr lang="tr-TR" dirty="0" err="1"/>
              <a:t>idiyopatik</a:t>
            </a:r>
            <a:r>
              <a:rPr lang="tr-TR" dirty="0"/>
              <a:t> veya </a:t>
            </a:r>
            <a:r>
              <a:rPr lang="tr-TR" dirty="0" err="1"/>
              <a:t>nonspesifik</a:t>
            </a:r>
            <a:r>
              <a:rPr lang="tr-TR" dirty="0"/>
              <a:t> kronik yorgunluk olarak adlandırılmaktadır.</a:t>
            </a:r>
          </a:p>
        </p:txBody>
      </p:sp>
    </p:spTree>
    <p:extLst>
      <p:ext uri="{BB962C8B-B14F-4D97-AF65-F5344CB8AC3E}">
        <p14:creationId xmlns:p14="http://schemas.microsoft.com/office/powerpoint/2010/main" val="3429041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BF46C2A-7378-4B2B-AA89-A9E328D537C1}"/>
              </a:ext>
            </a:extLst>
          </p:cNvPr>
          <p:cNvSpPr>
            <a:spLocks noGrp="1"/>
          </p:cNvSpPr>
          <p:nvPr>
            <p:ph type="title"/>
          </p:nvPr>
        </p:nvSpPr>
        <p:spPr/>
        <p:txBody>
          <a:bodyPr/>
          <a:lstStyle/>
          <a:p>
            <a:r>
              <a:rPr lang="tr-TR" dirty="0"/>
              <a:t>Halsizliği olan hastanın değerlendirilmesi</a:t>
            </a:r>
          </a:p>
        </p:txBody>
      </p:sp>
      <p:sp>
        <p:nvSpPr>
          <p:cNvPr id="3" name="İçerik Yer Tutucusu 2">
            <a:extLst>
              <a:ext uri="{FF2B5EF4-FFF2-40B4-BE49-F238E27FC236}">
                <a16:creationId xmlns:a16="http://schemas.microsoft.com/office/drawing/2014/main" xmlns="" id="{A29070D7-7BDD-4A52-8654-C1BF70C98D09}"/>
              </a:ext>
            </a:extLst>
          </p:cNvPr>
          <p:cNvSpPr>
            <a:spLocks noGrp="1"/>
          </p:cNvSpPr>
          <p:nvPr>
            <p:ph idx="1"/>
          </p:nvPr>
        </p:nvSpPr>
        <p:spPr>
          <a:xfrm>
            <a:off x="1097280" y="1845734"/>
            <a:ext cx="10058400" cy="4023360"/>
          </a:xfrm>
        </p:spPr>
        <p:txBody>
          <a:bodyPr>
            <a:normAutofit fontScale="47500" lnSpcReduction="20000"/>
          </a:bodyPr>
          <a:lstStyle/>
          <a:p>
            <a:pPr>
              <a:buFont typeface="Wingdings" panose="05000000000000000000" pitchFamily="2" charset="2"/>
              <a:buChar char="Ø"/>
            </a:pPr>
            <a:endParaRPr lang="tr-TR" sz="4200" dirty="0"/>
          </a:p>
          <a:p>
            <a:pPr>
              <a:buFont typeface="Wingdings" panose="05000000000000000000" pitchFamily="2" charset="2"/>
              <a:buChar char="Ø"/>
            </a:pPr>
            <a:r>
              <a:rPr lang="tr-TR" sz="4200" dirty="0"/>
              <a:t> Halsizliğin başlangıç zamanı ve süresi</a:t>
            </a:r>
          </a:p>
          <a:p>
            <a:pPr>
              <a:buFont typeface="Wingdings" panose="05000000000000000000" pitchFamily="2" charset="2"/>
              <a:buChar char="Ø"/>
            </a:pPr>
            <a:r>
              <a:rPr lang="tr-TR" sz="4200" dirty="0"/>
              <a:t> Bir hastalık veya olayla ilişkisi </a:t>
            </a:r>
          </a:p>
          <a:p>
            <a:pPr>
              <a:buFont typeface="Wingdings" panose="05000000000000000000" pitchFamily="2" charset="2"/>
              <a:buChar char="Ø"/>
            </a:pPr>
            <a:r>
              <a:rPr lang="tr-TR" sz="4200" dirty="0"/>
              <a:t> Şiddetinin değişkenliği, belirtileri hafifleten veya ağırlaştıran faktörler </a:t>
            </a:r>
          </a:p>
          <a:p>
            <a:pPr>
              <a:buFont typeface="Wingdings" panose="05000000000000000000" pitchFamily="2" charset="2"/>
              <a:buChar char="Ø"/>
            </a:pPr>
            <a:r>
              <a:rPr lang="tr-TR" sz="4200" dirty="0"/>
              <a:t> Halsizliğin  aile, iş hayatı, sosyal hayat üzerine etkileri </a:t>
            </a:r>
          </a:p>
          <a:p>
            <a:pPr>
              <a:buFont typeface="Wingdings" panose="05000000000000000000" pitchFamily="2" charset="2"/>
              <a:buChar char="Ø"/>
            </a:pPr>
            <a:r>
              <a:rPr lang="tr-TR" sz="4200" dirty="0"/>
              <a:t>Uyku süresi ve kalitesi </a:t>
            </a:r>
          </a:p>
          <a:p>
            <a:pPr>
              <a:buFont typeface="Wingdings" panose="05000000000000000000" pitchFamily="2" charset="2"/>
              <a:buChar char="Ø"/>
            </a:pPr>
            <a:endParaRPr lang="tr-TR" sz="2200" dirty="0"/>
          </a:p>
          <a:p>
            <a:pPr marL="0" indent="0">
              <a:buNone/>
            </a:pPr>
            <a:endParaRPr lang="tr-TR" dirty="0"/>
          </a:p>
          <a:p>
            <a:pPr marL="0" indent="0">
              <a:buNone/>
            </a:pPr>
            <a:endParaRPr lang="tr-TR" dirty="0"/>
          </a:p>
          <a:p>
            <a:pPr marL="0" indent="0">
              <a:buNone/>
            </a:pPr>
            <a:endParaRPr lang="tr-TR" dirty="0"/>
          </a:p>
          <a:p>
            <a:pPr marL="0" indent="0">
              <a:buNone/>
            </a:pPr>
            <a:r>
              <a:rPr lang="tr-TR" dirty="0"/>
              <a:t> </a:t>
            </a:r>
          </a:p>
          <a:p>
            <a:pPr marL="0" indent="0">
              <a:buNone/>
            </a:pPr>
            <a:r>
              <a:rPr lang="tr-TR" dirty="0"/>
              <a:t> </a:t>
            </a:r>
          </a:p>
        </p:txBody>
      </p:sp>
    </p:spTree>
    <p:extLst>
      <p:ext uri="{BB962C8B-B14F-4D97-AF65-F5344CB8AC3E}">
        <p14:creationId xmlns:p14="http://schemas.microsoft.com/office/powerpoint/2010/main" val="1130777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95A7AA3-F641-4F03-83F8-F5132CC482D7}"/>
              </a:ext>
            </a:extLst>
          </p:cNvPr>
          <p:cNvSpPr>
            <a:spLocks noGrp="1"/>
          </p:cNvSpPr>
          <p:nvPr>
            <p:ph type="title"/>
          </p:nvPr>
        </p:nvSpPr>
        <p:spPr/>
        <p:txBody>
          <a:bodyPr/>
          <a:lstStyle/>
          <a:p>
            <a:r>
              <a:rPr lang="tr-TR" dirty="0"/>
              <a:t>Halsizliği olan hastanın değerlendirilmesi</a:t>
            </a:r>
          </a:p>
        </p:txBody>
      </p:sp>
      <p:sp>
        <p:nvSpPr>
          <p:cNvPr id="3" name="İçerik Yer Tutucusu 2">
            <a:extLst>
              <a:ext uri="{FF2B5EF4-FFF2-40B4-BE49-F238E27FC236}">
                <a16:creationId xmlns:a16="http://schemas.microsoft.com/office/drawing/2014/main" xmlns="" id="{F39CF7A9-C17C-45B5-B29B-1499F11EF35F}"/>
              </a:ext>
            </a:extLst>
          </p:cNvPr>
          <p:cNvSpPr>
            <a:spLocks noGrp="1"/>
          </p:cNvSpPr>
          <p:nvPr>
            <p:ph idx="1"/>
          </p:nvPr>
        </p:nvSpPr>
        <p:spPr/>
        <p:txBody>
          <a:bodyPr/>
          <a:lstStyle/>
          <a:p>
            <a:pPr>
              <a:buFont typeface="Wingdings" panose="05000000000000000000" pitchFamily="2" charset="2"/>
              <a:buChar char="Ø"/>
            </a:pPr>
            <a:endParaRPr lang="tr-TR" dirty="0"/>
          </a:p>
          <a:p>
            <a:pPr>
              <a:buFont typeface="Wingdings" panose="05000000000000000000" pitchFamily="2" charset="2"/>
              <a:buChar char="Ø"/>
            </a:pPr>
            <a:r>
              <a:rPr lang="tr-TR" dirty="0"/>
              <a:t>Beslenme düzeni, kilo değişiklikleri  ve fiziksel aktivite durumu</a:t>
            </a:r>
          </a:p>
          <a:p>
            <a:pPr>
              <a:buFont typeface="Wingdings" panose="05000000000000000000" pitchFamily="2" charset="2"/>
              <a:buChar char="Ø"/>
            </a:pPr>
            <a:r>
              <a:rPr lang="tr-TR" dirty="0"/>
              <a:t>Ateş, gece terlemesi, kilo kaybı gibi tıbbi hastalık düşündürecek bulguların varlığı</a:t>
            </a:r>
          </a:p>
          <a:p>
            <a:pPr>
              <a:buFont typeface="Wingdings" panose="05000000000000000000" pitchFamily="2" charset="2"/>
              <a:buChar char="Ø"/>
            </a:pPr>
            <a:r>
              <a:rPr lang="tr-TR" dirty="0"/>
              <a:t>Depresyon, </a:t>
            </a:r>
            <a:r>
              <a:rPr lang="tr-TR" dirty="0" err="1"/>
              <a:t>anksiyete</a:t>
            </a:r>
            <a:r>
              <a:rPr lang="tr-TR" dirty="0"/>
              <a:t> gibi psikiyatrik durumlar </a:t>
            </a:r>
          </a:p>
          <a:p>
            <a:pPr>
              <a:buFont typeface="Wingdings" panose="05000000000000000000" pitchFamily="2" charset="2"/>
              <a:buChar char="Ø"/>
            </a:pPr>
            <a:r>
              <a:rPr lang="tr-TR" dirty="0"/>
              <a:t>Sigara, alkol ve madde kullanımı</a:t>
            </a:r>
          </a:p>
          <a:p>
            <a:pPr>
              <a:buFont typeface="Wingdings" panose="05000000000000000000" pitchFamily="2" charset="2"/>
              <a:buChar char="Ø"/>
            </a:pPr>
            <a:r>
              <a:rPr lang="tr-TR" dirty="0"/>
              <a:t>Kullandığı ilaçlar </a:t>
            </a:r>
          </a:p>
          <a:p>
            <a:endParaRPr lang="tr-TR" dirty="0"/>
          </a:p>
        </p:txBody>
      </p:sp>
    </p:spTree>
    <p:extLst>
      <p:ext uri="{BB962C8B-B14F-4D97-AF65-F5344CB8AC3E}">
        <p14:creationId xmlns:p14="http://schemas.microsoft.com/office/powerpoint/2010/main" val="10331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5CB5D6D-9056-4211-9EB9-85F7E6CB693C}"/>
              </a:ext>
            </a:extLst>
          </p:cNvPr>
          <p:cNvSpPr>
            <a:spLocks noGrp="1"/>
          </p:cNvSpPr>
          <p:nvPr>
            <p:ph type="title"/>
          </p:nvPr>
        </p:nvSpPr>
        <p:spPr>
          <a:xfrm>
            <a:off x="1016079" y="-359619"/>
            <a:ext cx="10058400" cy="1450757"/>
          </a:xfrm>
        </p:spPr>
        <p:txBody>
          <a:bodyPr/>
          <a:lstStyle/>
          <a:p>
            <a:r>
              <a:rPr lang="tr-TR" dirty="0"/>
              <a:t>Psikolojik-Fiziksel yorgunluk ayrımı</a:t>
            </a:r>
          </a:p>
        </p:txBody>
      </p:sp>
      <p:graphicFrame>
        <p:nvGraphicFramePr>
          <p:cNvPr id="4" name="İçerik Yer Tutucusu 3">
            <a:extLst>
              <a:ext uri="{FF2B5EF4-FFF2-40B4-BE49-F238E27FC236}">
                <a16:creationId xmlns:a16="http://schemas.microsoft.com/office/drawing/2014/main" xmlns="" id="{FAE41198-C22C-4EE3-BBD3-CDF63CCFD331}"/>
              </a:ext>
            </a:extLst>
          </p:cNvPr>
          <p:cNvGraphicFramePr>
            <a:graphicFrameLocks noGrp="1"/>
          </p:cNvGraphicFramePr>
          <p:nvPr>
            <p:ph idx="1"/>
            <p:extLst>
              <p:ext uri="{D42A27DB-BD31-4B8C-83A1-F6EECF244321}">
                <p14:modId xmlns:p14="http://schemas.microsoft.com/office/powerpoint/2010/main" val="2463291706"/>
              </p:ext>
            </p:extLst>
          </p:nvPr>
        </p:nvGraphicFramePr>
        <p:xfrm>
          <a:off x="1016079" y="1523571"/>
          <a:ext cx="9895998" cy="4754880"/>
        </p:xfrm>
        <a:graphic>
          <a:graphicData uri="http://schemas.openxmlformats.org/drawingml/2006/table">
            <a:tbl>
              <a:tblPr firstRow="1" bandRow="1">
                <a:tableStyleId>{5C22544A-7EE6-4342-B048-85BDC9FD1C3A}</a:tableStyleId>
              </a:tblPr>
              <a:tblGrid>
                <a:gridCol w="3298666">
                  <a:extLst>
                    <a:ext uri="{9D8B030D-6E8A-4147-A177-3AD203B41FA5}">
                      <a16:colId xmlns:a16="http://schemas.microsoft.com/office/drawing/2014/main" xmlns="" val="1682338896"/>
                    </a:ext>
                  </a:extLst>
                </a:gridCol>
                <a:gridCol w="3298666">
                  <a:extLst>
                    <a:ext uri="{9D8B030D-6E8A-4147-A177-3AD203B41FA5}">
                      <a16:colId xmlns:a16="http://schemas.microsoft.com/office/drawing/2014/main" xmlns="" val="3639167405"/>
                    </a:ext>
                  </a:extLst>
                </a:gridCol>
                <a:gridCol w="3298666">
                  <a:extLst>
                    <a:ext uri="{9D8B030D-6E8A-4147-A177-3AD203B41FA5}">
                      <a16:colId xmlns:a16="http://schemas.microsoft.com/office/drawing/2014/main" xmlns="" val="995561046"/>
                    </a:ext>
                  </a:extLst>
                </a:gridCol>
              </a:tblGrid>
              <a:tr h="0">
                <a:tc>
                  <a:txBody>
                    <a:bodyPr/>
                    <a:lstStyle/>
                    <a:p>
                      <a:r>
                        <a:rPr lang="tr-TR" dirty="0"/>
                        <a:t>Özellik </a:t>
                      </a:r>
                    </a:p>
                  </a:txBody>
                  <a:tcPr/>
                </a:tc>
                <a:tc>
                  <a:txBody>
                    <a:bodyPr/>
                    <a:lstStyle/>
                    <a:p>
                      <a:r>
                        <a:rPr lang="tr-TR" dirty="0"/>
                        <a:t>Psikolojik </a:t>
                      </a:r>
                    </a:p>
                  </a:txBody>
                  <a:tcPr/>
                </a:tc>
                <a:tc>
                  <a:txBody>
                    <a:bodyPr/>
                    <a:lstStyle/>
                    <a:p>
                      <a:r>
                        <a:rPr lang="tr-TR" dirty="0"/>
                        <a:t>Fiziksel </a:t>
                      </a:r>
                    </a:p>
                  </a:txBody>
                  <a:tcPr/>
                </a:tc>
                <a:extLst>
                  <a:ext uri="{0D108BD9-81ED-4DB2-BD59-A6C34878D82A}">
                    <a16:rowId xmlns:a16="http://schemas.microsoft.com/office/drawing/2014/main" xmlns="" val="160037126"/>
                  </a:ext>
                </a:extLst>
              </a:tr>
              <a:tr h="345288">
                <a:tc>
                  <a:txBody>
                    <a:bodyPr/>
                    <a:lstStyle/>
                    <a:p>
                      <a:r>
                        <a:rPr lang="tr-TR" dirty="0"/>
                        <a:t>Süre</a:t>
                      </a:r>
                    </a:p>
                  </a:txBody>
                  <a:tcPr/>
                </a:tc>
                <a:tc>
                  <a:txBody>
                    <a:bodyPr/>
                    <a:lstStyle/>
                    <a:p>
                      <a:r>
                        <a:rPr lang="tr-TR" dirty="0"/>
                        <a:t>Kronik </a:t>
                      </a:r>
                    </a:p>
                  </a:txBody>
                  <a:tcPr/>
                </a:tc>
                <a:tc>
                  <a:txBody>
                    <a:bodyPr/>
                    <a:lstStyle/>
                    <a:p>
                      <a:r>
                        <a:rPr lang="tr-TR" dirty="0"/>
                        <a:t>Akut </a:t>
                      </a:r>
                    </a:p>
                  </a:txBody>
                  <a:tcPr/>
                </a:tc>
                <a:extLst>
                  <a:ext uri="{0D108BD9-81ED-4DB2-BD59-A6C34878D82A}">
                    <a16:rowId xmlns:a16="http://schemas.microsoft.com/office/drawing/2014/main" xmlns="" val="973535069"/>
                  </a:ext>
                </a:extLst>
              </a:tr>
              <a:tr h="345288">
                <a:tc>
                  <a:txBody>
                    <a:bodyPr/>
                    <a:lstStyle/>
                    <a:p>
                      <a:r>
                        <a:rPr lang="tr-TR" dirty="0"/>
                        <a:t>Başlangıç </a:t>
                      </a:r>
                    </a:p>
                  </a:txBody>
                  <a:tcPr/>
                </a:tc>
                <a:tc>
                  <a:txBody>
                    <a:bodyPr/>
                    <a:lstStyle/>
                    <a:p>
                      <a:r>
                        <a:rPr lang="tr-TR" dirty="0"/>
                        <a:t>Stresle ilişkili</a:t>
                      </a:r>
                    </a:p>
                  </a:txBody>
                  <a:tcPr/>
                </a:tc>
                <a:tc>
                  <a:txBody>
                    <a:bodyPr/>
                    <a:lstStyle/>
                    <a:p>
                      <a:r>
                        <a:rPr lang="tr-TR" dirty="0"/>
                        <a:t>Stresle ilişkisiz</a:t>
                      </a:r>
                    </a:p>
                  </a:txBody>
                  <a:tcPr/>
                </a:tc>
                <a:extLst>
                  <a:ext uri="{0D108BD9-81ED-4DB2-BD59-A6C34878D82A}">
                    <a16:rowId xmlns:a16="http://schemas.microsoft.com/office/drawing/2014/main" xmlns="" val="2612422401"/>
                  </a:ext>
                </a:extLst>
              </a:tr>
              <a:tr h="345288">
                <a:tc>
                  <a:txBody>
                    <a:bodyPr/>
                    <a:lstStyle/>
                    <a:p>
                      <a:r>
                        <a:rPr lang="tr-TR" dirty="0"/>
                        <a:t>Gün içinde değişkenlik</a:t>
                      </a:r>
                    </a:p>
                  </a:txBody>
                  <a:tcPr/>
                </a:tc>
                <a:tc>
                  <a:txBody>
                    <a:bodyPr/>
                    <a:lstStyle/>
                    <a:p>
                      <a:r>
                        <a:rPr lang="tr-TR" dirty="0"/>
                        <a:t>Sabah artar</a:t>
                      </a:r>
                    </a:p>
                  </a:txBody>
                  <a:tcPr/>
                </a:tc>
                <a:tc>
                  <a:txBody>
                    <a:bodyPr/>
                    <a:lstStyle/>
                    <a:p>
                      <a:r>
                        <a:rPr lang="tr-TR" dirty="0"/>
                        <a:t>Akşam artar</a:t>
                      </a:r>
                    </a:p>
                  </a:txBody>
                  <a:tcPr/>
                </a:tc>
                <a:extLst>
                  <a:ext uri="{0D108BD9-81ED-4DB2-BD59-A6C34878D82A}">
                    <a16:rowId xmlns:a16="http://schemas.microsoft.com/office/drawing/2014/main" xmlns="" val="246307827"/>
                  </a:ext>
                </a:extLst>
              </a:tr>
              <a:tr h="345288">
                <a:tc>
                  <a:txBody>
                    <a:bodyPr/>
                    <a:lstStyle/>
                    <a:p>
                      <a:r>
                        <a:rPr lang="tr-TR" dirty="0"/>
                        <a:t>Seyir </a:t>
                      </a:r>
                    </a:p>
                  </a:txBody>
                  <a:tcPr/>
                </a:tc>
                <a:tc>
                  <a:txBody>
                    <a:bodyPr/>
                    <a:lstStyle/>
                    <a:p>
                      <a:r>
                        <a:rPr lang="tr-TR" dirty="0"/>
                        <a:t>Dalgalanma gösterir </a:t>
                      </a:r>
                    </a:p>
                  </a:txBody>
                  <a:tcPr/>
                </a:tc>
                <a:tc>
                  <a:txBody>
                    <a:bodyPr/>
                    <a:lstStyle/>
                    <a:p>
                      <a:r>
                        <a:rPr lang="tr-TR" dirty="0"/>
                        <a:t>İlerleyici </a:t>
                      </a:r>
                    </a:p>
                  </a:txBody>
                  <a:tcPr/>
                </a:tc>
                <a:extLst>
                  <a:ext uri="{0D108BD9-81ED-4DB2-BD59-A6C34878D82A}">
                    <a16:rowId xmlns:a16="http://schemas.microsoft.com/office/drawing/2014/main" xmlns="" val="3010942342"/>
                  </a:ext>
                </a:extLst>
              </a:tr>
              <a:tr h="345288">
                <a:tc>
                  <a:txBody>
                    <a:bodyPr/>
                    <a:lstStyle/>
                    <a:p>
                      <a:r>
                        <a:rPr lang="tr-TR" dirty="0"/>
                        <a:t>Aktivitenin etkisi</a:t>
                      </a:r>
                    </a:p>
                  </a:txBody>
                  <a:tcPr/>
                </a:tc>
                <a:tc>
                  <a:txBody>
                    <a:bodyPr/>
                    <a:lstStyle/>
                    <a:p>
                      <a:r>
                        <a:rPr lang="tr-TR" dirty="0"/>
                        <a:t>Hafifler </a:t>
                      </a:r>
                    </a:p>
                  </a:txBody>
                  <a:tcPr/>
                </a:tc>
                <a:tc>
                  <a:txBody>
                    <a:bodyPr/>
                    <a:lstStyle/>
                    <a:p>
                      <a:r>
                        <a:rPr lang="tr-TR" dirty="0"/>
                        <a:t>Şiddetlenir </a:t>
                      </a:r>
                    </a:p>
                  </a:txBody>
                  <a:tcPr/>
                </a:tc>
                <a:extLst>
                  <a:ext uri="{0D108BD9-81ED-4DB2-BD59-A6C34878D82A}">
                    <a16:rowId xmlns:a16="http://schemas.microsoft.com/office/drawing/2014/main" xmlns="" val="4155637807"/>
                  </a:ext>
                </a:extLst>
              </a:tr>
              <a:tr h="345288">
                <a:tc>
                  <a:txBody>
                    <a:bodyPr/>
                    <a:lstStyle/>
                    <a:p>
                      <a:r>
                        <a:rPr lang="tr-TR" dirty="0"/>
                        <a:t>Öncesindeki sorunlar</a:t>
                      </a:r>
                    </a:p>
                  </a:txBody>
                  <a:tcPr/>
                </a:tc>
                <a:tc>
                  <a:txBody>
                    <a:bodyPr/>
                    <a:lstStyle/>
                    <a:p>
                      <a:r>
                        <a:rPr lang="tr-TR" dirty="0"/>
                        <a:t>Fonksiyonel </a:t>
                      </a:r>
                    </a:p>
                  </a:txBody>
                  <a:tcPr/>
                </a:tc>
                <a:tc>
                  <a:txBody>
                    <a:bodyPr/>
                    <a:lstStyle/>
                    <a:p>
                      <a:r>
                        <a:rPr lang="tr-TR" dirty="0"/>
                        <a:t>Organik </a:t>
                      </a:r>
                    </a:p>
                  </a:txBody>
                  <a:tcPr/>
                </a:tc>
                <a:extLst>
                  <a:ext uri="{0D108BD9-81ED-4DB2-BD59-A6C34878D82A}">
                    <a16:rowId xmlns:a16="http://schemas.microsoft.com/office/drawing/2014/main" xmlns="" val="1414325773"/>
                  </a:ext>
                </a:extLst>
              </a:tr>
              <a:tr h="345288">
                <a:tc>
                  <a:txBody>
                    <a:bodyPr/>
                    <a:lstStyle/>
                    <a:p>
                      <a:r>
                        <a:rPr lang="tr-TR" dirty="0"/>
                        <a:t>Aile </a:t>
                      </a:r>
                    </a:p>
                  </a:txBody>
                  <a:tcPr/>
                </a:tc>
                <a:tc>
                  <a:txBody>
                    <a:bodyPr/>
                    <a:lstStyle/>
                    <a:p>
                      <a:r>
                        <a:rPr lang="tr-TR" dirty="0"/>
                        <a:t>Stresli </a:t>
                      </a:r>
                    </a:p>
                  </a:txBody>
                  <a:tcPr/>
                </a:tc>
                <a:tc>
                  <a:txBody>
                    <a:bodyPr/>
                    <a:lstStyle/>
                    <a:p>
                      <a:r>
                        <a:rPr lang="tr-TR" dirty="0"/>
                        <a:t>Destekleyici </a:t>
                      </a:r>
                    </a:p>
                  </a:txBody>
                  <a:tcPr/>
                </a:tc>
                <a:extLst>
                  <a:ext uri="{0D108BD9-81ED-4DB2-BD59-A6C34878D82A}">
                    <a16:rowId xmlns:a16="http://schemas.microsoft.com/office/drawing/2014/main" xmlns="" val="4051371034"/>
                  </a:ext>
                </a:extLst>
              </a:tr>
              <a:tr h="345288">
                <a:tc>
                  <a:txBody>
                    <a:bodyPr/>
                    <a:lstStyle/>
                    <a:p>
                      <a:r>
                        <a:rPr lang="tr-TR" dirty="0"/>
                        <a:t>Görünüm </a:t>
                      </a:r>
                    </a:p>
                  </a:txBody>
                  <a:tcPr/>
                </a:tc>
                <a:tc>
                  <a:txBody>
                    <a:bodyPr/>
                    <a:lstStyle/>
                    <a:p>
                      <a:r>
                        <a:rPr lang="tr-TR" dirty="0"/>
                        <a:t>Kaygılı ve depresif</a:t>
                      </a:r>
                    </a:p>
                  </a:txBody>
                  <a:tcPr/>
                </a:tc>
                <a:tc>
                  <a:txBody>
                    <a:bodyPr/>
                    <a:lstStyle/>
                    <a:p>
                      <a:r>
                        <a:rPr lang="tr-TR" dirty="0"/>
                        <a:t>Hasta </a:t>
                      </a:r>
                    </a:p>
                  </a:txBody>
                  <a:tcPr/>
                </a:tc>
                <a:extLst>
                  <a:ext uri="{0D108BD9-81ED-4DB2-BD59-A6C34878D82A}">
                    <a16:rowId xmlns:a16="http://schemas.microsoft.com/office/drawing/2014/main" xmlns="" val="530353211"/>
                  </a:ext>
                </a:extLst>
              </a:tr>
              <a:tr h="345288">
                <a:tc>
                  <a:txBody>
                    <a:bodyPr/>
                    <a:lstStyle/>
                    <a:p>
                      <a:r>
                        <a:rPr lang="tr-TR" dirty="0"/>
                        <a:t>Aile öyküsü</a:t>
                      </a:r>
                    </a:p>
                  </a:txBody>
                  <a:tcPr/>
                </a:tc>
                <a:tc>
                  <a:txBody>
                    <a:bodyPr/>
                    <a:lstStyle/>
                    <a:p>
                      <a:r>
                        <a:rPr lang="tr-TR" dirty="0"/>
                        <a:t>Psikolojik/alkolizm</a:t>
                      </a:r>
                    </a:p>
                  </a:txBody>
                  <a:tcPr/>
                </a:tc>
                <a:tc>
                  <a:txBody>
                    <a:bodyPr/>
                    <a:lstStyle/>
                    <a:p>
                      <a:r>
                        <a:rPr lang="tr-TR" dirty="0"/>
                        <a:t>Yok </a:t>
                      </a:r>
                    </a:p>
                  </a:txBody>
                  <a:tcPr/>
                </a:tc>
                <a:extLst>
                  <a:ext uri="{0D108BD9-81ED-4DB2-BD59-A6C34878D82A}">
                    <a16:rowId xmlns:a16="http://schemas.microsoft.com/office/drawing/2014/main" xmlns="" val="1310344174"/>
                  </a:ext>
                </a:extLst>
              </a:tr>
              <a:tr h="345288">
                <a:tc>
                  <a:txBody>
                    <a:bodyPr/>
                    <a:lstStyle/>
                    <a:p>
                      <a:r>
                        <a:rPr lang="tr-TR" dirty="0" err="1"/>
                        <a:t>Plasebo</a:t>
                      </a:r>
                      <a:r>
                        <a:rPr lang="tr-TR" dirty="0"/>
                        <a:t> etkisi</a:t>
                      </a:r>
                    </a:p>
                  </a:txBody>
                  <a:tcPr/>
                </a:tc>
                <a:tc>
                  <a:txBody>
                    <a:bodyPr/>
                    <a:lstStyle/>
                    <a:p>
                      <a:r>
                        <a:rPr lang="tr-TR" dirty="0"/>
                        <a:t>Var </a:t>
                      </a:r>
                    </a:p>
                  </a:txBody>
                  <a:tcPr/>
                </a:tc>
                <a:tc>
                  <a:txBody>
                    <a:bodyPr/>
                    <a:lstStyle/>
                    <a:p>
                      <a:r>
                        <a:rPr lang="tr-TR" dirty="0"/>
                        <a:t>Yok </a:t>
                      </a:r>
                    </a:p>
                  </a:txBody>
                  <a:tcPr/>
                </a:tc>
                <a:extLst>
                  <a:ext uri="{0D108BD9-81ED-4DB2-BD59-A6C34878D82A}">
                    <a16:rowId xmlns:a16="http://schemas.microsoft.com/office/drawing/2014/main" xmlns="" val="1523821094"/>
                  </a:ext>
                </a:extLst>
              </a:tr>
              <a:tr h="345288">
                <a:tc>
                  <a:txBody>
                    <a:bodyPr/>
                    <a:lstStyle/>
                    <a:p>
                      <a:r>
                        <a:rPr lang="tr-TR" dirty="0"/>
                        <a:t>Uykunun etkisi</a:t>
                      </a:r>
                    </a:p>
                  </a:txBody>
                  <a:tcPr/>
                </a:tc>
                <a:tc>
                  <a:txBody>
                    <a:bodyPr/>
                    <a:lstStyle/>
                    <a:p>
                      <a:r>
                        <a:rPr lang="tr-TR" dirty="0"/>
                        <a:t>Etkisiz veya artırır </a:t>
                      </a:r>
                    </a:p>
                  </a:txBody>
                  <a:tcPr/>
                </a:tc>
                <a:tc>
                  <a:txBody>
                    <a:bodyPr/>
                    <a:lstStyle/>
                    <a:p>
                      <a:r>
                        <a:rPr lang="tr-TR" dirty="0"/>
                        <a:t>Hafifletir </a:t>
                      </a:r>
                    </a:p>
                  </a:txBody>
                  <a:tcPr/>
                </a:tc>
                <a:extLst>
                  <a:ext uri="{0D108BD9-81ED-4DB2-BD59-A6C34878D82A}">
                    <a16:rowId xmlns:a16="http://schemas.microsoft.com/office/drawing/2014/main" xmlns="" val="2743501890"/>
                  </a:ext>
                </a:extLst>
              </a:tr>
              <a:tr h="345288">
                <a:tc>
                  <a:txBody>
                    <a:bodyPr/>
                    <a:lstStyle/>
                    <a:p>
                      <a:r>
                        <a:rPr lang="tr-TR" dirty="0"/>
                        <a:t>Azalmış baş edebilme becerisi</a:t>
                      </a:r>
                    </a:p>
                  </a:txBody>
                  <a:tcPr/>
                </a:tc>
                <a:tc>
                  <a:txBody>
                    <a:bodyPr/>
                    <a:lstStyle/>
                    <a:p>
                      <a:r>
                        <a:rPr lang="tr-TR" dirty="0"/>
                        <a:t>Yok </a:t>
                      </a:r>
                    </a:p>
                  </a:txBody>
                  <a:tcPr/>
                </a:tc>
                <a:tc>
                  <a:txBody>
                    <a:bodyPr/>
                    <a:lstStyle/>
                    <a:p>
                      <a:r>
                        <a:rPr lang="tr-TR" dirty="0"/>
                        <a:t>Var </a:t>
                      </a:r>
                    </a:p>
                  </a:txBody>
                  <a:tcPr/>
                </a:tc>
                <a:extLst>
                  <a:ext uri="{0D108BD9-81ED-4DB2-BD59-A6C34878D82A}">
                    <a16:rowId xmlns:a16="http://schemas.microsoft.com/office/drawing/2014/main" xmlns="" val="586177436"/>
                  </a:ext>
                </a:extLst>
              </a:tr>
            </a:tbl>
          </a:graphicData>
        </a:graphic>
      </p:graphicFrame>
    </p:spTree>
    <p:extLst>
      <p:ext uri="{BB962C8B-B14F-4D97-AF65-F5344CB8AC3E}">
        <p14:creationId xmlns:p14="http://schemas.microsoft.com/office/powerpoint/2010/main" val="317218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CDBA167-D82B-43F5-B7FC-33F7736D06AF}"/>
              </a:ext>
            </a:extLst>
          </p:cNvPr>
          <p:cNvSpPr>
            <a:spLocks noGrp="1"/>
          </p:cNvSpPr>
          <p:nvPr>
            <p:ph type="title"/>
          </p:nvPr>
        </p:nvSpPr>
        <p:spPr/>
        <p:txBody>
          <a:bodyPr/>
          <a:lstStyle/>
          <a:p>
            <a:r>
              <a:rPr lang="tr-TR" dirty="0"/>
              <a:t>Fizik muayene</a:t>
            </a:r>
          </a:p>
        </p:txBody>
      </p:sp>
      <p:sp>
        <p:nvSpPr>
          <p:cNvPr id="3" name="İçerik Yer Tutucusu 2">
            <a:extLst>
              <a:ext uri="{FF2B5EF4-FFF2-40B4-BE49-F238E27FC236}">
                <a16:creationId xmlns:a16="http://schemas.microsoft.com/office/drawing/2014/main" xmlns="" id="{BF8FEE65-4E73-4E95-B0EE-2B0895D3395B}"/>
              </a:ext>
            </a:extLst>
          </p:cNvPr>
          <p:cNvSpPr>
            <a:spLocks noGrp="1"/>
          </p:cNvSpPr>
          <p:nvPr>
            <p:ph idx="1"/>
          </p:nvPr>
        </p:nvSpPr>
        <p:spPr/>
        <p:txBody>
          <a:bodyPr/>
          <a:lstStyle/>
          <a:p>
            <a:r>
              <a:rPr lang="tr-TR" dirty="0"/>
              <a:t>Hastanın genel görünümü, </a:t>
            </a:r>
          </a:p>
          <a:p>
            <a:r>
              <a:rPr lang="tr-TR" dirty="0"/>
              <a:t>Solukluk</a:t>
            </a:r>
          </a:p>
          <a:p>
            <a:r>
              <a:rPr lang="tr-TR" dirty="0" err="1"/>
              <a:t>Psikomotor</a:t>
            </a:r>
            <a:r>
              <a:rPr lang="tr-TR" dirty="0"/>
              <a:t> ajitasyon veya </a:t>
            </a:r>
            <a:r>
              <a:rPr lang="tr-TR" dirty="0" err="1"/>
              <a:t>retardasyon</a:t>
            </a:r>
            <a:r>
              <a:rPr lang="tr-TR" dirty="0"/>
              <a:t> varlığı, </a:t>
            </a:r>
          </a:p>
          <a:p>
            <a:r>
              <a:rPr lang="tr-TR" dirty="0" err="1"/>
              <a:t>Lenfadenopati</a:t>
            </a:r>
            <a:endParaRPr lang="tr-TR" dirty="0"/>
          </a:p>
          <a:p>
            <a:r>
              <a:rPr lang="tr-TR" dirty="0" err="1"/>
              <a:t>Tiroid</a:t>
            </a:r>
            <a:r>
              <a:rPr lang="tr-TR" dirty="0"/>
              <a:t> patolojisi düşündüren fizik muayene bulgusu</a:t>
            </a:r>
          </a:p>
          <a:p>
            <a:r>
              <a:rPr lang="tr-TR" dirty="0" err="1"/>
              <a:t>Kardiyopulmoner</a:t>
            </a:r>
            <a:r>
              <a:rPr lang="tr-TR" dirty="0"/>
              <a:t> muayene</a:t>
            </a:r>
          </a:p>
          <a:p>
            <a:r>
              <a:rPr lang="tr-TR" dirty="0"/>
              <a:t>Nörolojik muayene</a:t>
            </a:r>
          </a:p>
          <a:p>
            <a:endParaRPr lang="tr-TR" dirty="0"/>
          </a:p>
        </p:txBody>
      </p:sp>
    </p:spTree>
    <p:extLst>
      <p:ext uri="{BB962C8B-B14F-4D97-AF65-F5344CB8AC3E}">
        <p14:creationId xmlns:p14="http://schemas.microsoft.com/office/powerpoint/2010/main" val="730156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8D14C20-45A2-456B-A328-561AD91A8072}"/>
              </a:ext>
            </a:extLst>
          </p:cNvPr>
          <p:cNvSpPr>
            <a:spLocks noGrp="1"/>
          </p:cNvSpPr>
          <p:nvPr>
            <p:ph type="title"/>
          </p:nvPr>
        </p:nvSpPr>
        <p:spPr/>
        <p:txBody>
          <a:bodyPr/>
          <a:lstStyle/>
          <a:p>
            <a:r>
              <a:rPr lang="tr-TR" dirty="0"/>
              <a:t>Amaç</a:t>
            </a:r>
          </a:p>
        </p:txBody>
      </p:sp>
      <p:sp>
        <p:nvSpPr>
          <p:cNvPr id="3" name="İçerik Yer Tutucusu 2">
            <a:extLst>
              <a:ext uri="{FF2B5EF4-FFF2-40B4-BE49-F238E27FC236}">
                <a16:creationId xmlns:a16="http://schemas.microsoft.com/office/drawing/2014/main" xmlns="" id="{2D4D3069-E229-40EF-9F96-A83152D3A5DD}"/>
              </a:ext>
            </a:extLst>
          </p:cNvPr>
          <p:cNvSpPr>
            <a:spLocks noGrp="1"/>
          </p:cNvSpPr>
          <p:nvPr>
            <p:ph idx="1"/>
          </p:nvPr>
        </p:nvSpPr>
        <p:spPr/>
        <p:txBody>
          <a:bodyPr/>
          <a:lstStyle/>
          <a:p>
            <a:r>
              <a:rPr lang="tr-TR" dirty="0"/>
              <a:t>Birinci basamakta halsizliğe yaklaşım </a:t>
            </a:r>
            <a:r>
              <a:rPr lang="tr-TR" dirty="0" smtClean="0"/>
              <a:t>hakkında bilgi </a:t>
            </a:r>
            <a:r>
              <a:rPr lang="tr-TR" dirty="0"/>
              <a:t>vermek</a:t>
            </a:r>
          </a:p>
        </p:txBody>
      </p:sp>
    </p:spTree>
    <p:extLst>
      <p:ext uri="{BB962C8B-B14F-4D97-AF65-F5344CB8AC3E}">
        <p14:creationId xmlns:p14="http://schemas.microsoft.com/office/powerpoint/2010/main" val="1387314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B03CB54-2FA6-4145-8E6A-2A21F5A733F6}"/>
              </a:ext>
            </a:extLst>
          </p:cNvPr>
          <p:cNvSpPr>
            <a:spLocks noGrp="1"/>
          </p:cNvSpPr>
          <p:nvPr>
            <p:ph type="title"/>
          </p:nvPr>
        </p:nvSpPr>
        <p:spPr/>
        <p:txBody>
          <a:bodyPr/>
          <a:lstStyle/>
          <a:p>
            <a:r>
              <a:rPr lang="tr-TR" dirty="0"/>
              <a:t>Laboratuvar </a:t>
            </a:r>
          </a:p>
        </p:txBody>
      </p:sp>
      <p:sp>
        <p:nvSpPr>
          <p:cNvPr id="3" name="İçerik Yer Tutucusu 2">
            <a:extLst>
              <a:ext uri="{FF2B5EF4-FFF2-40B4-BE49-F238E27FC236}">
                <a16:creationId xmlns:a16="http://schemas.microsoft.com/office/drawing/2014/main" xmlns="" id="{8E24F491-8471-46FF-BAE2-2960055F8CCF}"/>
              </a:ext>
            </a:extLst>
          </p:cNvPr>
          <p:cNvSpPr>
            <a:spLocks noGrp="1"/>
          </p:cNvSpPr>
          <p:nvPr>
            <p:ph idx="1"/>
          </p:nvPr>
        </p:nvSpPr>
        <p:spPr/>
        <p:txBody>
          <a:bodyPr>
            <a:normAutofit/>
          </a:bodyPr>
          <a:lstStyle/>
          <a:p>
            <a:r>
              <a:rPr lang="tr-TR" dirty="0"/>
              <a:t>Öykü ve fizik muayenede spesifik bir hastalığı veya pozitif bulgusu olmayan hastalarda ileri laboratuvar tetkikleri ile tanıya gitmek zordur.</a:t>
            </a:r>
          </a:p>
          <a:p>
            <a:pPr lvl="1"/>
            <a:r>
              <a:rPr lang="tr-TR" dirty="0" err="1"/>
              <a:t>Hemogram</a:t>
            </a:r>
            <a:endParaRPr lang="tr-TR" dirty="0"/>
          </a:p>
          <a:p>
            <a:pPr lvl="1"/>
            <a:r>
              <a:rPr lang="tr-TR" dirty="0"/>
              <a:t>Elektrolitler, kan şekeri, karaciğer ve böbrek fonksiyon testleri</a:t>
            </a:r>
          </a:p>
          <a:p>
            <a:pPr lvl="1"/>
            <a:r>
              <a:rPr lang="tr-TR" dirty="0" err="1"/>
              <a:t>Tiroid</a:t>
            </a:r>
            <a:r>
              <a:rPr lang="tr-TR" dirty="0"/>
              <a:t> fonksiyon testleri</a:t>
            </a:r>
          </a:p>
          <a:p>
            <a:pPr lvl="1"/>
            <a:r>
              <a:rPr lang="tr-TR" dirty="0"/>
              <a:t>CK (kas güçsüzlüğü varsa)</a:t>
            </a:r>
          </a:p>
          <a:p>
            <a:pPr lvl="1"/>
            <a:r>
              <a:rPr lang="tr-TR" dirty="0" err="1"/>
              <a:t>Sedimentasyon</a:t>
            </a:r>
            <a:r>
              <a:rPr lang="tr-TR" dirty="0"/>
              <a:t> </a:t>
            </a:r>
          </a:p>
          <a:p>
            <a:pPr lvl="1"/>
            <a:r>
              <a:rPr lang="tr-TR" dirty="0"/>
              <a:t>Enfeksiyon parametreleri</a:t>
            </a:r>
          </a:p>
          <a:p>
            <a:pPr lvl="1"/>
            <a:r>
              <a:rPr lang="tr-TR" dirty="0"/>
              <a:t>Hepatit, HIV </a:t>
            </a:r>
            <a:r>
              <a:rPr lang="tr-TR" dirty="0" err="1"/>
              <a:t>serolojisi</a:t>
            </a:r>
            <a:endParaRPr lang="tr-TR" dirty="0"/>
          </a:p>
          <a:p>
            <a:pPr lvl="1"/>
            <a:r>
              <a:rPr lang="tr-TR" dirty="0"/>
              <a:t>Uzamış halsizlikte B12 </a:t>
            </a:r>
            <a:r>
              <a:rPr lang="tr-TR" dirty="0" err="1"/>
              <a:t>viatamini</a:t>
            </a:r>
            <a:r>
              <a:rPr lang="tr-TR" dirty="0"/>
              <a:t>, 25-OH D vitamini</a:t>
            </a:r>
          </a:p>
          <a:p>
            <a:pPr lvl="1"/>
            <a:r>
              <a:rPr lang="tr-TR" dirty="0"/>
              <a:t>Doğurganlık çağındaki kadınlarda gebelik testi</a:t>
            </a:r>
          </a:p>
          <a:p>
            <a:pPr lvl="1"/>
            <a:endParaRPr lang="tr-TR" dirty="0"/>
          </a:p>
          <a:p>
            <a:endParaRPr lang="tr-TR" dirty="0"/>
          </a:p>
        </p:txBody>
      </p:sp>
    </p:spTree>
    <p:extLst>
      <p:ext uri="{BB962C8B-B14F-4D97-AF65-F5344CB8AC3E}">
        <p14:creationId xmlns:p14="http://schemas.microsoft.com/office/powerpoint/2010/main" val="515124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B58752F-BBA1-4629-8D02-0858BD017676}"/>
              </a:ext>
            </a:extLst>
          </p:cNvPr>
          <p:cNvSpPr>
            <a:spLocks noGrp="1"/>
          </p:cNvSpPr>
          <p:nvPr>
            <p:ph type="title"/>
          </p:nvPr>
        </p:nvSpPr>
        <p:spPr/>
        <p:txBody>
          <a:bodyPr/>
          <a:lstStyle/>
          <a:p>
            <a:r>
              <a:rPr lang="tr-TR" dirty="0"/>
              <a:t>Halsizliğin Değerlendirilmesi-Özet</a:t>
            </a:r>
          </a:p>
        </p:txBody>
      </p:sp>
      <p:graphicFrame>
        <p:nvGraphicFramePr>
          <p:cNvPr id="4" name="İçerik Yer Tutucusu 3">
            <a:extLst>
              <a:ext uri="{FF2B5EF4-FFF2-40B4-BE49-F238E27FC236}">
                <a16:creationId xmlns:a16="http://schemas.microsoft.com/office/drawing/2014/main" xmlns="" id="{651706CA-97B4-47C7-A173-E6BBE861206F}"/>
              </a:ext>
            </a:extLst>
          </p:cNvPr>
          <p:cNvGraphicFramePr>
            <a:graphicFrameLocks noGrp="1"/>
          </p:cNvGraphicFramePr>
          <p:nvPr>
            <p:ph idx="1"/>
            <p:extLst>
              <p:ext uri="{D42A27DB-BD31-4B8C-83A1-F6EECF244321}">
                <p14:modId xmlns:p14="http://schemas.microsoft.com/office/powerpoint/2010/main" val="2295953499"/>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970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29CDBFF-2A96-4884-87C0-3D31D15EFBDA}"/>
              </a:ext>
            </a:extLst>
          </p:cNvPr>
          <p:cNvSpPr>
            <a:spLocks noGrp="1"/>
          </p:cNvSpPr>
          <p:nvPr>
            <p:ph type="title"/>
          </p:nvPr>
        </p:nvSpPr>
        <p:spPr>
          <a:xfrm>
            <a:off x="1097280" y="286603"/>
            <a:ext cx="10058400" cy="1450757"/>
          </a:xfrm>
        </p:spPr>
        <p:txBody>
          <a:bodyPr/>
          <a:lstStyle/>
          <a:p>
            <a:endParaRPr lang="tr-TR"/>
          </a:p>
        </p:txBody>
      </p:sp>
      <p:graphicFrame>
        <p:nvGraphicFramePr>
          <p:cNvPr id="5" name="İçerik Yer Tutucusu 4">
            <a:extLst>
              <a:ext uri="{FF2B5EF4-FFF2-40B4-BE49-F238E27FC236}">
                <a16:creationId xmlns:a16="http://schemas.microsoft.com/office/drawing/2014/main" xmlns="" id="{1FFC4151-5C56-41A9-94AA-9ADB7C3F873F}"/>
              </a:ext>
            </a:extLst>
          </p:cNvPr>
          <p:cNvGraphicFramePr>
            <a:graphicFrameLocks noGrp="1"/>
          </p:cNvGraphicFramePr>
          <p:nvPr>
            <p:ph idx="1"/>
            <p:extLst>
              <p:ext uri="{D42A27DB-BD31-4B8C-83A1-F6EECF244321}">
                <p14:modId xmlns:p14="http://schemas.microsoft.com/office/powerpoint/2010/main" val="314992883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0224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915E14B-606C-48B1-9D61-05A25E97D49D}"/>
              </a:ext>
            </a:extLst>
          </p:cNvPr>
          <p:cNvSpPr>
            <a:spLocks noGrp="1"/>
          </p:cNvSpPr>
          <p:nvPr>
            <p:ph type="title"/>
          </p:nvPr>
        </p:nvSpPr>
        <p:spPr/>
        <p:txBody>
          <a:bodyPr/>
          <a:lstStyle/>
          <a:p>
            <a:endParaRPr lang="tr-TR"/>
          </a:p>
        </p:txBody>
      </p:sp>
      <p:graphicFrame>
        <p:nvGraphicFramePr>
          <p:cNvPr id="4" name="İçerik Yer Tutucusu 3">
            <a:extLst>
              <a:ext uri="{FF2B5EF4-FFF2-40B4-BE49-F238E27FC236}">
                <a16:creationId xmlns:a16="http://schemas.microsoft.com/office/drawing/2014/main" xmlns="" id="{5E7E2F68-F54E-4CDD-9C7D-0F7C04C9AE1D}"/>
              </a:ext>
            </a:extLst>
          </p:cNvPr>
          <p:cNvGraphicFramePr>
            <a:graphicFrameLocks noGrp="1"/>
          </p:cNvGraphicFramePr>
          <p:nvPr>
            <p:ph idx="1"/>
            <p:extLst>
              <p:ext uri="{D42A27DB-BD31-4B8C-83A1-F6EECF244321}">
                <p14:modId xmlns:p14="http://schemas.microsoft.com/office/powerpoint/2010/main" val="2028902337"/>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9514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F2B708B-65CE-4246-9436-33B006F4A9E3}"/>
              </a:ext>
            </a:extLst>
          </p:cNvPr>
          <p:cNvSpPr>
            <a:spLocks noGrp="1"/>
          </p:cNvSpPr>
          <p:nvPr>
            <p:ph type="title"/>
          </p:nvPr>
        </p:nvSpPr>
        <p:spPr/>
        <p:txBody>
          <a:bodyPr/>
          <a:lstStyle/>
          <a:p>
            <a:endParaRPr lang="tr-TR"/>
          </a:p>
        </p:txBody>
      </p:sp>
      <p:graphicFrame>
        <p:nvGraphicFramePr>
          <p:cNvPr id="4" name="İçerik Yer Tutucusu 3">
            <a:extLst>
              <a:ext uri="{FF2B5EF4-FFF2-40B4-BE49-F238E27FC236}">
                <a16:creationId xmlns:a16="http://schemas.microsoft.com/office/drawing/2014/main" xmlns="" id="{D3D2B9E2-DADB-4A41-B222-64B1D35E8097}"/>
              </a:ext>
            </a:extLst>
          </p:cNvPr>
          <p:cNvGraphicFramePr>
            <a:graphicFrameLocks noGrp="1"/>
          </p:cNvGraphicFramePr>
          <p:nvPr>
            <p:ph idx="1"/>
            <p:extLst>
              <p:ext uri="{D42A27DB-BD31-4B8C-83A1-F6EECF244321}">
                <p14:modId xmlns:p14="http://schemas.microsoft.com/office/powerpoint/2010/main" val="2331002780"/>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725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CA4E627-6034-4E54-A307-A9AA4782EE74}"/>
              </a:ext>
            </a:extLst>
          </p:cNvPr>
          <p:cNvSpPr>
            <a:spLocks noGrp="1"/>
          </p:cNvSpPr>
          <p:nvPr>
            <p:ph type="title"/>
          </p:nvPr>
        </p:nvSpPr>
        <p:spPr/>
        <p:txBody>
          <a:bodyPr/>
          <a:lstStyle/>
          <a:p>
            <a:endParaRPr lang="tr-TR" dirty="0"/>
          </a:p>
        </p:txBody>
      </p:sp>
      <p:graphicFrame>
        <p:nvGraphicFramePr>
          <p:cNvPr id="4" name="İçerik Yer Tutucusu 3">
            <a:extLst>
              <a:ext uri="{FF2B5EF4-FFF2-40B4-BE49-F238E27FC236}">
                <a16:creationId xmlns:a16="http://schemas.microsoft.com/office/drawing/2014/main" xmlns="" id="{AECF3562-3767-4DE2-8C76-18CBF139647F}"/>
              </a:ext>
            </a:extLst>
          </p:cNvPr>
          <p:cNvGraphicFramePr>
            <a:graphicFrameLocks noGrp="1"/>
          </p:cNvGraphicFramePr>
          <p:nvPr>
            <p:ph idx="1"/>
            <p:extLst>
              <p:ext uri="{D42A27DB-BD31-4B8C-83A1-F6EECF244321}">
                <p14:modId xmlns:p14="http://schemas.microsoft.com/office/powerpoint/2010/main" val="408305106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7205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E5D9FF0-FEF5-487B-A4EC-A70643675BDF}"/>
              </a:ext>
            </a:extLst>
          </p:cNvPr>
          <p:cNvSpPr>
            <a:spLocks noGrp="1"/>
          </p:cNvSpPr>
          <p:nvPr>
            <p:ph type="title"/>
          </p:nvPr>
        </p:nvSpPr>
        <p:spPr/>
        <p:txBody>
          <a:bodyPr/>
          <a:lstStyle/>
          <a:p>
            <a:r>
              <a:rPr lang="tr-TR" dirty="0"/>
              <a:t>Tedavi </a:t>
            </a:r>
          </a:p>
        </p:txBody>
      </p:sp>
      <p:sp>
        <p:nvSpPr>
          <p:cNvPr id="3" name="İçerik Yer Tutucusu 2">
            <a:extLst>
              <a:ext uri="{FF2B5EF4-FFF2-40B4-BE49-F238E27FC236}">
                <a16:creationId xmlns:a16="http://schemas.microsoft.com/office/drawing/2014/main" xmlns="" id="{4D7E5FB4-8DEE-4C86-AC1A-A3AED70B1FEE}"/>
              </a:ext>
            </a:extLst>
          </p:cNvPr>
          <p:cNvSpPr>
            <a:spLocks noGrp="1"/>
          </p:cNvSpPr>
          <p:nvPr>
            <p:ph idx="1"/>
          </p:nvPr>
        </p:nvSpPr>
        <p:spPr/>
        <p:txBody>
          <a:bodyPr/>
          <a:lstStyle/>
          <a:p>
            <a:r>
              <a:rPr lang="tr-TR" b="1" dirty="0"/>
              <a:t>Etiyoloji biliniyorsa;</a:t>
            </a:r>
          </a:p>
          <a:p>
            <a:r>
              <a:rPr lang="tr-TR" dirty="0"/>
              <a:t>Öykü, fizik muayene ve gerekli durumda laboratuvar tetkikleri ile belirlenmiş etiyoloji varlığında tanıya yönelik tedavi düzenlenmeli</a:t>
            </a:r>
          </a:p>
        </p:txBody>
      </p:sp>
    </p:spTree>
    <p:extLst>
      <p:ext uri="{BB962C8B-B14F-4D97-AF65-F5344CB8AC3E}">
        <p14:creationId xmlns:p14="http://schemas.microsoft.com/office/powerpoint/2010/main" val="1783819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5552FB8-618F-43E6-80F2-D86C221AAEF3}"/>
              </a:ext>
            </a:extLst>
          </p:cNvPr>
          <p:cNvSpPr>
            <a:spLocks noGrp="1"/>
          </p:cNvSpPr>
          <p:nvPr>
            <p:ph type="title"/>
          </p:nvPr>
        </p:nvSpPr>
        <p:spPr/>
        <p:txBody>
          <a:bodyPr/>
          <a:lstStyle/>
          <a:p>
            <a:r>
              <a:rPr lang="tr-TR" dirty="0"/>
              <a:t>Tedavi </a:t>
            </a:r>
          </a:p>
        </p:txBody>
      </p:sp>
      <p:sp>
        <p:nvSpPr>
          <p:cNvPr id="3" name="İçerik Yer Tutucusu 2">
            <a:extLst>
              <a:ext uri="{FF2B5EF4-FFF2-40B4-BE49-F238E27FC236}">
                <a16:creationId xmlns:a16="http://schemas.microsoft.com/office/drawing/2014/main" xmlns="" id="{2ECC2D7A-7BCF-4A8C-9A78-F3EB7133184E}"/>
              </a:ext>
            </a:extLst>
          </p:cNvPr>
          <p:cNvSpPr>
            <a:spLocks noGrp="1"/>
          </p:cNvSpPr>
          <p:nvPr>
            <p:ph idx="1"/>
          </p:nvPr>
        </p:nvSpPr>
        <p:spPr/>
        <p:txBody>
          <a:bodyPr/>
          <a:lstStyle/>
          <a:p>
            <a:r>
              <a:rPr lang="tr-TR" b="1" dirty="0"/>
              <a:t>Etiyoloji bilinmiyorsa;</a:t>
            </a:r>
          </a:p>
          <a:p>
            <a:r>
              <a:rPr lang="tr-TR" dirty="0">
                <a:solidFill>
                  <a:schemeClr val="bg2">
                    <a:lumMod val="50000"/>
                  </a:schemeClr>
                </a:solidFill>
              </a:rPr>
              <a:t>1- Davranış terapisi ve derecelendirilmiş egzersiz programları</a:t>
            </a:r>
          </a:p>
          <a:p>
            <a:r>
              <a:rPr lang="tr-TR" dirty="0">
                <a:solidFill>
                  <a:schemeClr val="bg2">
                    <a:lumMod val="50000"/>
                  </a:schemeClr>
                </a:solidFill>
              </a:rPr>
              <a:t>2- Medikal tedavi: </a:t>
            </a:r>
            <a:r>
              <a:rPr lang="tr-TR" dirty="0">
                <a:solidFill>
                  <a:schemeClr val="tx1"/>
                </a:solidFill>
              </a:rPr>
              <a:t>N</a:t>
            </a:r>
            <a:r>
              <a:rPr lang="tr-TR" dirty="0"/>
              <a:t>edeni belirlenemeyen olgularda ilaç kullanımı sorun yaratabilir. Bir nedenin saptanamadığı olgularda depresyon ve </a:t>
            </a:r>
            <a:r>
              <a:rPr lang="tr-TR" dirty="0" err="1"/>
              <a:t>fibromiyalji</a:t>
            </a:r>
            <a:r>
              <a:rPr lang="tr-TR" dirty="0"/>
              <a:t> olma olasılığının yüksekliği nedeniyle 2 aylık bir süre ile </a:t>
            </a:r>
            <a:r>
              <a:rPr lang="tr-TR" dirty="0" err="1"/>
              <a:t>antidepresan</a:t>
            </a:r>
            <a:r>
              <a:rPr lang="tr-TR" dirty="0"/>
              <a:t> kullanılabilir.</a:t>
            </a:r>
          </a:p>
          <a:p>
            <a:r>
              <a:rPr lang="tr-TR" dirty="0">
                <a:solidFill>
                  <a:schemeClr val="bg2">
                    <a:lumMod val="50000"/>
                  </a:schemeClr>
                </a:solidFill>
              </a:rPr>
              <a:t>3- Diyet : </a:t>
            </a:r>
            <a:r>
              <a:rPr lang="tr-TR" dirty="0"/>
              <a:t>VKİ </a:t>
            </a:r>
            <a:r>
              <a:rPr lang="tr-TR" dirty="0" err="1"/>
              <a:t>nin</a:t>
            </a:r>
            <a:r>
              <a:rPr lang="tr-TR" dirty="0"/>
              <a:t> 40 üzeri olması yorgunlukla ilişkili bulunmuş ancak kilo kaybının </a:t>
            </a:r>
            <a:r>
              <a:rPr lang="tr-TR" dirty="0" err="1"/>
              <a:t>obez</a:t>
            </a:r>
            <a:r>
              <a:rPr lang="tr-TR" dirty="0"/>
              <a:t> kişilerde yorgunluğu azalttığı kanıtlanmamıştır. Genel sağlığı korumak amacıyla ve yorgunluğu önleme açısından ideal vücut ağırlığına ulaşılması için dengeli beslenme önerileri yapılmalıdır.</a:t>
            </a:r>
          </a:p>
        </p:txBody>
      </p:sp>
    </p:spTree>
    <p:extLst>
      <p:ext uri="{BB962C8B-B14F-4D97-AF65-F5344CB8AC3E}">
        <p14:creationId xmlns:p14="http://schemas.microsoft.com/office/powerpoint/2010/main" val="831132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9573949-E741-4901-BE5E-656721BEC55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97EF0FE6-1623-46A0-B60D-968DF11A904A}"/>
              </a:ext>
            </a:extLst>
          </p:cNvPr>
          <p:cNvSpPr>
            <a:spLocks noGrp="1"/>
          </p:cNvSpPr>
          <p:nvPr>
            <p:ph idx="1"/>
          </p:nvPr>
        </p:nvSpPr>
        <p:spPr/>
        <p:txBody>
          <a:bodyPr/>
          <a:lstStyle/>
          <a:p>
            <a:r>
              <a:rPr lang="tr-TR" dirty="0">
                <a:solidFill>
                  <a:schemeClr val="bg2">
                    <a:lumMod val="50000"/>
                  </a:schemeClr>
                </a:solidFill>
              </a:rPr>
              <a:t>4-Tamamlayıcı alternatif tıbbi tedavi: </a:t>
            </a:r>
            <a:r>
              <a:rPr lang="tr-TR" dirty="0">
                <a:solidFill>
                  <a:schemeClr val="tx1"/>
                </a:solidFill>
              </a:rPr>
              <a:t>E</a:t>
            </a:r>
            <a:r>
              <a:rPr lang="tr-TR" dirty="0"/>
              <a:t>tkinlik kanıtlanmamıştır. Uygulanan hastalarda yan etki görülmediği için ampirik tedavi olarak uygulanabilir.</a:t>
            </a:r>
          </a:p>
          <a:p>
            <a:r>
              <a:rPr lang="tr-TR" dirty="0">
                <a:solidFill>
                  <a:schemeClr val="bg2">
                    <a:lumMod val="50000"/>
                  </a:schemeClr>
                </a:solidFill>
              </a:rPr>
              <a:t>5-Hastanın izlemi: </a:t>
            </a:r>
            <a:r>
              <a:rPr lang="tr-TR" dirty="0">
                <a:solidFill>
                  <a:schemeClr val="tx1"/>
                </a:solidFill>
              </a:rPr>
              <a:t>N</a:t>
            </a:r>
            <a:r>
              <a:rPr lang="tr-TR" dirty="0"/>
              <a:t>edenin belirlenemediği durumlarda hastanın başlangıçta 2 aylık aralarla izlenmesi hasta-hekim iletişimi ve güven sağlanması açısından oldukça önemlidir. Daha sonra düzenli görüşmelerin sıklığı yılda 2  kez olarak planlanabilir. Her görüşmede fiziksel, çevresel ve psikolojik durumlar gözden geçirilmelidir.</a:t>
            </a:r>
          </a:p>
          <a:p>
            <a:endParaRPr lang="tr-TR" dirty="0"/>
          </a:p>
        </p:txBody>
      </p:sp>
    </p:spTree>
    <p:extLst>
      <p:ext uri="{BB962C8B-B14F-4D97-AF65-F5344CB8AC3E}">
        <p14:creationId xmlns:p14="http://schemas.microsoft.com/office/powerpoint/2010/main" val="4197247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Özet</a:t>
            </a:r>
            <a:endParaRPr lang="en-US" dirty="0"/>
          </a:p>
        </p:txBody>
      </p:sp>
      <p:sp>
        <p:nvSpPr>
          <p:cNvPr id="3" name="İçerik Yer Tutucusu 2"/>
          <p:cNvSpPr>
            <a:spLocks noGrp="1"/>
          </p:cNvSpPr>
          <p:nvPr>
            <p:ph idx="1"/>
          </p:nvPr>
        </p:nvSpPr>
        <p:spPr/>
        <p:txBody>
          <a:bodyPr/>
          <a:lstStyle/>
          <a:p>
            <a:r>
              <a:rPr lang="tr-TR" dirty="0" smtClean="0"/>
              <a:t>Halsizliğe </a:t>
            </a:r>
            <a:r>
              <a:rPr lang="tr-TR" dirty="0"/>
              <a:t>neden olan </a:t>
            </a:r>
            <a:r>
              <a:rPr lang="tr-TR" dirty="0" smtClean="0"/>
              <a:t>durumlar nelerdir?</a:t>
            </a:r>
            <a:endParaRPr lang="tr-TR" dirty="0"/>
          </a:p>
          <a:p>
            <a:r>
              <a:rPr lang="tr-TR" dirty="0"/>
              <a:t>Psikolojik ve fiziksel yorgunluk </a:t>
            </a:r>
            <a:r>
              <a:rPr lang="tr-TR" dirty="0" smtClean="0"/>
              <a:t>ayrımı?</a:t>
            </a:r>
          </a:p>
          <a:p>
            <a:r>
              <a:rPr lang="tr-TR" dirty="0" smtClean="0"/>
              <a:t>Halsizlik </a:t>
            </a:r>
            <a:r>
              <a:rPr lang="tr-TR" dirty="0"/>
              <a:t>etiyolojisi ile ilgili laboratuvar </a:t>
            </a:r>
            <a:r>
              <a:rPr lang="tr-TR" dirty="0" smtClean="0"/>
              <a:t>tetkikleri nelerdir?</a:t>
            </a:r>
            <a:endParaRPr lang="en-US" dirty="0"/>
          </a:p>
        </p:txBody>
      </p:sp>
    </p:spTree>
    <p:extLst>
      <p:ext uri="{BB962C8B-B14F-4D97-AF65-F5344CB8AC3E}">
        <p14:creationId xmlns:p14="http://schemas.microsoft.com/office/powerpoint/2010/main" val="1374432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DA20B3C-EAFE-43E6-A888-BB992F4C9B9B}"/>
              </a:ext>
            </a:extLst>
          </p:cNvPr>
          <p:cNvSpPr>
            <a:spLocks noGrp="1"/>
          </p:cNvSpPr>
          <p:nvPr>
            <p:ph type="title"/>
          </p:nvPr>
        </p:nvSpPr>
        <p:spPr/>
        <p:txBody>
          <a:bodyPr/>
          <a:lstStyle/>
          <a:p>
            <a:r>
              <a:rPr lang="tr-TR" dirty="0"/>
              <a:t>Öğrenim Hedefleri</a:t>
            </a:r>
          </a:p>
        </p:txBody>
      </p:sp>
      <p:sp>
        <p:nvSpPr>
          <p:cNvPr id="3" name="İçerik Yer Tutucusu 2">
            <a:extLst>
              <a:ext uri="{FF2B5EF4-FFF2-40B4-BE49-F238E27FC236}">
                <a16:creationId xmlns:a16="http://schemas.microsoft.com/office/drawing/2014/main" xmlns="" id="{F3991562-62DF-4470-9547-93540D041999}"/>
              </a:ext>
            </a:extLst>
          </p:cNvPr>
          <p:cNvSpPr>
            <a:spLocks noGrp="1"/>
          </p:cNvSpPr>
          <p:nvPr>
            <p:ph idx="1"/>
          </p:nvPr>
        </p:nvSpPr>
        <p:spPr/>
        <p:txBody>
          <a:bodyPr/>
          <a:lstStyle/>
          <a:p>
            <a:r>
              <a:rPr lang="tr-TR" dirty="0"/>
              <a:t>Halsizliğin tanımını ve sınıflandırmasını yapabilmek</a:t>
            </a:r>
          </a:p>
          <a:p>
            <a:r>
              <a:rPr lang="tr-TR" dirty="0"/>
              <a:t>Halsizliğe neden olan durumları sayabilmek</a:t>
            </a:r>
          </a:p>
          <a:p>
            <a:r>
              <a:rPr lang="tr-TR" dirty="0"/>
              <a:t>Psikolojik ve fiziksel yorgunluk ayrımını yapabilmek</a:t>
            </a:r>
          </a:p>
          <a:p>
            <a:r>
              <a:rPr lang="tr-TR" dirty="0"/>
              <a:t>Halsizlik etiyolojisi ile ilgili laboratuvar tetkiklerini sayabilmek</a:t>
            </a:r>
          </a:p>
          <a:p>
            <a:endParaRPr lang="tr-TR" dirty="0"/>
          </a:p>
          <a:p>
            <a:endParaRPr lang="tr-TR" dirty="0"/>
          </a:p>
        </p:txBody>
      </p:sp>
    </p:spTree>
    <p:extLst>
      <p:ext uri="{BB962C8B-B14F-4D97-AF65-F5344CB8AC3E}">
        <p14:creationId xmlns:p14="http://schemas.microsoft.com/office/powerpoint/2010/main" val="2757666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CE64124-E232-4775-90EF-BD966E65A946}"/>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xmlns="" id="{D548A82C-840C-404A-AAED-2966787714D1}"/>
              </a:ext>
            </a:extLst>
          </p:cNvPr>
          <p:cNvSpPr>
            <a:spLocks noGrp="1"/>
          </p:cNvSpPr>
          <p:nvPr>
            <p:ph idx="1"/>
          </p:nvPr>
        </p:nvSpPr>
        <p:spPr/>
        <p:txBody>
          <a:bodyPr/>
          <a:lstStyle/>
          <a:p>
            <a:r>
              <a:rPr lang="tr-TR" dirty="0"/>
              <a:t>1-</a:t>
            </a:r>
            <a:r>
              <a:rPr lang="en-US" dirty="0"/>
              <a:t>Kevin M </a:t>
            </a:r>
            <a:r>
              <a:rPr lang="en-US" dirty="0" err="1"/>
              <a:t>Fosnocht</a:t>
            </a:r>
            <a:r>
              <a:rPr lang="en-US" dirty="0"/>
              <a:t>, M. E., MD (Nov 2017). "Approach to the adult patient with fatigue.«</a:t>
            </a:r>
            <a:endParaRPr lang="tr-TR" dirty="0"/>
          </a:p>
          <a:p>
            <a:r>
              <a:rPr lang="tr-TR" dirty="0"/>
              <a:t>2-Mark B. Mengel, MD, MPH, </a:t>
            </a:r>
            <a:r>
              <a:rPr lang="tr-TR" dirty="0" err="1"/>
              <a:t>L.Peter</a:t>
            </a:r>
            <a:r>
              <a:rPr lang="tr-TR" dirty="0"/>
              <a:t> </a:t>
            </a:r>
            <a:r>
              <a:rPr lang="tr-TR" dirty="0" err="1"/>
              <a:t>Schwiebert</a:t>
            </a:r>
            <a:r>
              <a:rPr lang="tr-TR" dirty="0"/>
              <a:t>, MD ‘’Aile Hekimliği, Ayaktan Tedavi ve Korunma’’</a:t>
            </a:r>
          </a:p>
          <a:p>
            <a:endParaRPr lang="en-US" dirty="0"/>
          </a:p>
          <a:p>
            <a:r>
              <a:rPr lang="en-US" dirty="0"/>
              <a:t>	</a:t>
            </a:r>
          </a:p>
          <a:p>
            <a:endParaRPr lang="tr-TR" dirty="0"/>
          </a:p>
        </p:txBody>
      </p:sp>
    </p:spTree>
    <p:extLst>
      <p:ext uri="{BB962C8B-B14F-4D97-AF65-F5344CB8AC3E}">
        <p14:creationId xmlns:p14="http://schemas.microsoft.com/office/powerpoint/2010/main" val="248103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Resim 4" descr="kedi, hayvan, iç mekan, oturma içeren bir resim&#10;&#10;Çok yüksek güvenilirlikle oluşturulmuş açıklama">
            <a:extLst>
              <a:ext uri="{FF2B5EF4-FFF2-40B4-BE49-F238E27FC236}">
                <a16:creationId xmlns:a16="http://schemas.microsoft.com/office/drawing/2014/main" xmlns="" id="{EA1A780D-2673-4D29-83E6-DE9177C3248E}"/>
              </a:ext>
            </a:extLst>
          </p:cNvPr>
          <p:cNvPicPr>
            <a:picLocks noChangeAspect="1"/>
          </p:cNvPicPr>
          <p:nvPr/>
        </p:nvPicPr>
        <p:blipFill rotWithShape="1">
          <a:blip r:embed="rId2">
            <a:extLst>
              <a:ext uri="{28A0092B-C50C-407E-A947-70E740481C1C}">
                <a14:useLocalDpi xmlns:a14="http://schemas.microsoft.com/office/drawing/2010/main" val="0"/>
              </a:ext>
            </a:extLst>
          </a:blip>
          <a:srcRect l="38588" r="4960"/>
          <a:stretch/>
        </p:blipFill>
        <p:spPr>
          <a:xfrm>
            <a:off x="8020570" y="1916318"/>
            <a:ext cx="3135109" cy="3471012"/>
          </a:xfrm>
          <a:prstGeom prst="rect">
            <a:avLst/>
          </a:prstGeom>
        </p:spPr>
      </p:pic>
      <p:sp>
        <p:nvSpPr>
          <p:cNvPr id="2" name="Unvan 1">
            <a:extLst>
              <a:ext uri="{FF2B5EF4-FFF2-40B4-BE49-F238E27FC236}">
                <a16:creationId xmlns:a16="http://schemas.microsoft.com/office/drawing/2014/main" xmlns="" id="{F6348C56-DBCF-4A09-9A4C-814712EB4F65}"/>
              </a:ext>
            </a:extLst>
          </p:cNvPr>
          <p:cNvSpPr>
            <a:spLocks noGrp="1"/>
          </p:cNvSpPr>
          <p:nvPr>
            <p:ph type="title"/>
          </p:nvPr>
        </p:nvSpPr>
        <p:spPr>
          <a:xfrm>
            <a:off x="1097280" y="286603"/>
            <a:ext cx="10058400" cy="1450757"/>
          </a:xfrm>
        </p:spPr>
        <p:txBody>
          <a:bodyPr>
            <a:normAutofit/>
          </a:bodyPr>
          <a:lstStyle/>
          <a:p>
            <a:r>
              <a:rPr lang="tr-TR" dirty="0"/>
              <a:t>Tanım </a:t>
            </a:r>
          </a:p>
        </p:txBody>
      </p:sp>
      <p:sp>
        <p:nvSpPr>
          <p:cNvPr id="3" name="İçerik Yer Tutucusu 2">
            <a:extLst>
              <a:ext uri="{FF2B5EF4-FFF2-40B4-BE49-F238E27FC236}">
                <a16:creationId xmlns:a16="http://schemas.microsoft.com/office/drawing/2014/main" xmlns="" id="{BDEDFA88-F376-42F7-94F5-3038FFF454BF}"/>
              </a:ext>
            </a:extLst>
          </p:cNvPr>
          <p:cNvSpPr>
            <a:spLocks noGrp="1"/>
          </p:cNvSpPr>
          <p:nvPr>
            <p:ph idx="1"/>
          </p:nvPr>
        </p:nvSpPr>
        <p:spPr>
          <a:xfrm>
            <a:off x="1097279" y="1845734"/>
            <a:ext cx="6454987" cy="4023360"/>
          </a:xfrm>
        </p:spPr>
        <p:txBody>
          <a:bodyPr>
            <a:normAutofit/>
          </a:bodyPr>
          <a:lstStyle/>
          <a:p>
            <a:endParaRPr lang="tr-TR" dirty="0"/>
          </a:p>
          <a:p>
            <a:r>
              <a:rPr lang="tr-TR" dirty="0" err="1"/>
              <a:t>Subjektif</a:t>
            </a:r>
            <a:r>
              <a:rPr lang="tr-TR" dirty="0"/>
              <a:t> bir yakınma</a:t>
            </a:r>
          </a:p>
          <a:p>
            <a:r>
              <a:rPr lang="tr-TR" dirty="0"/>
              <a:t>Bir işe başlamada güçlük, kolay yorulma, aşırı uyku hali, enerji eksikliği, konsantrasyon güçlüğü, zihinsel yorgunluk </a:t>
            </a:r>
          </a:p>
          <a:p>
            <a:r>
              <a:rPr lang="tr-TR" dirty="0"/>
              <a:t>Kadınlarda daha sık</a:t>
            </a:r>
          </a:p>
          <a:p>
            <a:r>
              <a:rPr lang="tr-TR" dirty="0" err="1"/>
              <a:t>Prevalansı</a:t>
            </a:r>
            <a:r>
              <a:rPr lang="tr-TR" dirty="0"/>
              <a:t> yaklaşık %6-%7,5 </a:t>
            </a:r>
          </a:p>
          <a:p>
            <a:r>
              <a:rPr lang="tr-TR" dirty="0"/>
              <a:t>Birinci basamak sağlık hizmetlerine başvuru nedenlerinin %21-%33’ünü oluşturmakta</a:t>
            </a:r>
          </a:p>
          <a:p>
            <a:r>
              <a:rPr lang="tr-TR" dirty="0"/>
              <a:t>Tıbbi veya psikiyatrik tanısı olanların 2/3 ünde  yorgunluk semptomu mevcut</a:t>
            </a:r>
          </a:p>
          <a:p>
            <a:pPr marL="0" indent="0">
              <a:buNone/>
            </a:pPr>
            <a:endParaRPr lang="tr-TR" dirty="0"/>
          </a:p>
          <a:p>
            <a:endParaRPr lang="tr-TR" dirty="0"/>
          </a:p>
        </p:txBody>
      </p:sp>
    </p:spTree>
    <p:extLst>
      <p:ext uri="{BB962C8B-B14F-4D97-AF65-F5344CB8AC3E}">
        <p14:creationId xmlns:p14="http://schemas.microsoft.com/office/powerpoint/2010/main" val="157378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FEAE9BF-1EBC-4E7E-85DA-2F6C97315A75}"/>
              </a:ext>
            </a:extLst>
          </p:cNvPr>
          <p:cNvSpPr>
            <a:spLocks noGrp="1"/>
          </p:cNvSpPr>
          <p:nvPr>
            <p:ph type="title"/>
          </p:nvPr>
        </p:nvSpPr>
        <p:spPr/>
        <p:txBody>
          <a:bodyPr/>
          <a:lstStyle/>
          <a:p>
            <a:r>
              <a:rPr lang="tr-TR" dirty="0"/>
              <a:t>Sınıflandırma </a:t>
            </a:r>
          </a:p>
        </p:txBody>
      </p:sp>
      <p:sp>
        <p:nvSpPr>
          <p:cNvPr id="3" name="İçerik Yer Tutucusu 2">
            <a:extLst>
              <a:ext uri="{FF2B5EF4-FFF2-40B4-BE49-F238E27FC236}">
                <a16:creationId xmlns:a16="http://schemas.microsoft.com/office/drawing/2014/main" xmlns="" id="{462BE669-C42F-4E77-9110-2DE883C50A0A}"/>
              </a:ext>
            </a:extLst>
          </p:cNvPr>
          <p:cNvSpPr>
            <a:spLocks noGrp="1"/>
          </p:cNvSpPr>
          <p:nvPr>
            <p:ph idx="1"/>
          </p:nvPr>
        </p:nvSpPr>
        <p:spPr/>
        <p:txBody>
          <a:bodyPr/>
          <a:lstStyle/>
          <a:p>
            <a:r>
              <a:rPr lang="tr-TR" sz="2400" dirty="0">
                <a:solidFill>
                  <a:schemeClr val="bg2">
                    <a:lumMod val="50000"/>
                  </a:schemeClr>
                </a:solidFill>
              </a:rPr>
              <a:t>Akut halsizlik: </a:t>
            </a:r>
          </a:p>
          <a:p>
            <a:r>
              <a:rPr lang="tr-TR" dirty="0"/>
              <a:t>1 aydan kısa süreli halsizlik</a:t>
            </a:r>
          </a:p>
          <a:p>
            <a:r>
              <a:rPr lang="tr-TR" sz="2400" dirty="0">
                <a:solidFill>
                  <a:schemeClr val="bg2">
                    <a:lumMod val="50000"/>
                  </a:schemeClr>
                </a:solidFill>
              </a:rPr>
              <a:t>Uzamış halsizlik:</a:t>
            </a:r>
          </a:p>
          <a:p>
            <a:r>
              <a:rPr lang="tr-TR" dirty="0"/>
              <a:t> 1-6 ay arası süren halsizlik</a:t>
            </a:r>
          </a:p>
          <a:p>
            <a:r>
              <a:rPr lang="tr-TR" sz="2400" dirty="0">
                <a:solidFill>
                  <a:schemeClr val="bg2">
                    <a:lumMod val="50000"/>
                  </a:schemeClr>
                </a:solidFill>
              </a:rPr>
              <a:t>Kronik halsizlik: </a:t>
            </a:r>
          </a:p>
          <a:p>
            <a:r>
              <a:rPr lang="tr-TR" dirty="0"/>
              <a:t>6 aydan uzun süren halsizlik</a:t>
            </a:r>
          </a:p>
        </p:txBody>
      </p:sp>
    </p:spTree>
    <p:extLst>
      <p:ext uri="{BB962C8B-B14F-4D97-AF65-F5344CB8AC3E}">
        <p14:creationId xmlns:p14="http://schemas.microsoft.com/office/powerpoint/2010/main" val="3219658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xmlns="" id="{3C87EAE4-C62F-4181-838C-4D48D1DFAD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7192" y="1916318"/>
            <a:ext cx="2021864" cy="3471012"/>
          </a:xfrm>
          <a:prstGeom prst="rect">
            <a:avLst/>
          </a:prstGeom>
        </p:spPr>
      </p:pic>
      <p:sp>
        <p:nvSpPr>
          <p:cNvPr id="2" name="Unvan 1">
            <a:extLst>
              <a:ext uri="{FF2B5EF4-FFF2-40B4-BE49-F238E27FC236}">
                <a16:creationId xmlns:a16="http://schemas.microsoft.com/office/drawing/2014/main" xmlns="" id="{FC74A7FD-E615-4553-BD7F-D8C27DF5E107}"/>
              </a:ext>
            </a:extLst>
          </p:cNvPr>
          <p:cNvSpPr>
            <a:spLocks noGrp="1"/>
          </p:cNvSpPr>
          <p:nvPr>
            <p:ph type="title"/>
          </p:nvPr>
        </p:nvSpPr>
        <p:spPr>
          <a:xfrm>
            <a:off x="1097280" y="286603"/>
            <a:ext cx="10058400" cy="1450757"/>
          </a:xfrm>
        </p:spPr>
        <p:txBody>
          <a:bodyPr>
            <a:normAutofit/>
          </a:bodyPr>
          <a:lstStyle/>
          <a:p>
            <a:r>
              <a:rPr lang="tr-TR"/>
              <a:t>Etiyoloji </a:t>
            </a:r>
            <a:endParaRPr lang="tr-TR" dirty="0"/>
          </a:p>
        </p:txBody>
      </p:sp>
      <p:sp>
        <p:nvSpPr>
          <p:cNvPr id="3" name="İçerik Yer Tutucusu 2">
            <a:extLst>
              <a:ext uri="{FF2B5EF4-FFF2-40B4-BE49-F238E27FC236}">
                <a16:creationId xmlns:a16="http://schemas.microsoft.com/office/drawing/2014/main" xmlns="" id="{9C34CE07-8427-4B89-8285-38343556E97D}"/>
              </a:ext>
            </a:extLst>
          </p:cNvPr>
          <p:cNvSpPr>
            <a:spLocks noGrp="1"/>
          </p:cNvSpPr>
          <p:nvPr>
            <p:ph idx="1"/>
          </p:nvPr>
        </p:nvSpPr>
        <p:spPr>
          <a:xfrm>
            <a:off x="1097279" y="1845734"/>
            <a:ext cx="6454987" cy="4023360"/>
          </a:xfrm>
        </p:spPr>
        <p:txBody>
          <a:bodyPr>
            <a:normAutofit/>
          </a:bodyPr>
          <a:lstStyle/>
          <a:p>
            <a:r>
              <a:rPr lang="tr-TR" b="1"/>
              <a:t>Psikolojik nedenler </a:t>
            </a:r>
          </a:p>
          <a:p>
            <a:r>
              <a:rPr lang="tr-TR"/>
              <a:t>Depresyon</a:t>
            </a:r>
          </a:p>
          <a:p>
            <a:r>
              <a:rPr lang="tr-TR"/>
              <a:t>Anksiyete</a:t>
            </a:r>
          </a:p>
          <a:p>
            <a:r>
              <a:rPr lang="tr-TR"/>
              <a:t>Somatizasyon bozukluğu</a:t>
            </a:r>
          </a:p>
          <a:p>
            <a:r>
              <a:rPr lang="tr-TR"/>
              <a:t>Kötü beslenme</a:t>
            </a:r>
          </a:p>
          <a:p>
            <a:r>
              <a:rPr lang="tr-TR"/>
              <a:t>Madde kötüye kullanımı</a:t>
            </a:r>
          </a:p>
          <a:p>
            <a:endParaRPr lang="tr-TR"/>
          </a:p>
          <a:p>
            <a:endParaRPr lang="tr-TR" dirty="0"/>
          </a:p>
        </p:txBody>
      </p:sp>
    </p:spTree>
    <p:extLst>
      <p:ext uri="{BB962C8B-B14F-4D97-AF65-F5344CB8AC3E}">
        <p14:creationId xmlns:p14="http://schemas.microsoft.com/office/powerpoint/2010/main" val="529440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C18786B-3A4A-4BEB-B3E5-EF94C62CEA1B}"/>
              </a:ext>
            </a:extLst>
          </p:cNvPr>
          <p:cNvSpPr>
            <a:spLocks noGrp="1"/>
          </p:cNvSpPr>
          <p:nvPr>
            <p:ph type="title"/>
          </p:nvPr>
        </p:nvSpPr>
        <p:spPr/>
        <p:txBody>
          <a:bodyPr/>
          <a:lstStyle/>
          <a:p>
            <a:r>
              <a:rPr lang="tr-TR" dirty="0"/>
              <a:t>Etiyoloji </a:t>
            </a:r>
          </a:p>
        </p:txBody>
      </p:sp>
      <p:sp>
        <p:nvSpPr>
          <p:cNvPr id="3" name="İçerik Yer Tutucusu 2">
            <a:extLst>
              <a:ext uri="{FF2B5EF4-FFF2-40B4-BE49-F238E27FC236}">
                <a16:creationId xmlns:a16="http://schemas.microsoft.com/office/drawing/2014/main" xmlns="" id="{5EBDA9F3-6BA4-45B4-940D-3122CCD7A513}"/>
              </a:ext>
            </a:extLst>
          </p:cNvPr>
          <p:cNvSpPr>
            <a:spLocks noGrp="1"/>
          </p:cNvSpPr>
          <p:nvPr>
            <p:ph idx="1"/>
          </p:nvPr>
        </p:nvSpPr>
        <p:spPr/>
        <p:txBody>
          <a:bodyPr/>
          <a:lstStyle/>
          <a:p>
            <a:r>
              <a:rPr lang="tr-TR" sz="2400" b="1" dirty="0" err="1"/>
              <a:t>Enfeksiyöz</a:t>
            </a:r>
            <a:r>
              <a:rPr lang="tr-TR" sz="2400" b="1" dirty="0"/>
              <a:t> nedenler</a:t>
            </a:r>
          </a:p>
          <a:p>
            <a:r>
              <a:rPr lang="tr-TR" dirty="0" err="1"/>
              <a:t>Endokardit</a:t>
            </a:r>
            <a:endParaRPr lang="tr-TR" dirty="0"/>
          </a:p>
          <a:p>
            <a:r>
              <a:rPr lang="tr-TR" dirty="0" err="1"/>
              <a:t>Enfeksiyöz</a:t>
            </a:r>
            <a:r>
              <a:rPr lang="tr-TR" dirty="0"/>
              <a:t> </a:t>
            </a:r>
            <a:r>
              <a:rPr lang="tr-TR" dirty="0" err="1"/>
              <a:t>mononükleoz</a:t>
            </a:r>
            <a:endParaRPr lang="tr-TR" dirty="0"/>
          </a:p>
          <a:p>
            <a:r>
              <a:rPr lang="tr-TR" dirty="0"/>
              <a:t>CMV enfeksiyonu</a:t>
            </a:r>
          </a:p>
          <a:p>
            <a:r>
              <a:rPr lang="tr-TR" dirty="0"/>
              <a:t>Tüberküloz</a:t>
            </a:r>
          </a:p>
          <a:p>
            <a:r>
              <a:rPr lang="tr-TR" dirty="0"/>
              <a:t>Hepatit, HIV</a:t>
            </a:r>
          </a:p>
          <a:p>
            <a:r>
              <a:rPr lang="tr-TR" dirty="0" err="1"/>
              <a:t>Paraziter</a:t>
            </a:r>
            <a:r>
              <a:rPr lang="tr-TR" dirty="0"/>
              <a:t> hastalık</a:t>
            </a:r>
          </a:p>
          <a:p>
            <a:endParaRPr lang="tr-TR" dirty="0"/>
          </a:p>
          <a:p>
            <a:endParaRPr lang="tr-TR" dirty="0"/>
          </a:p>
          <a:p>
            <a:endParaRPr lang="tr-TR" dirty="0"/>
          </a:p>
        </p:txBody>
      </p:sp>
    </p:spTree>
    <p:extLst>
      <p:ext uri="{BB962C8B-B14F-4D97-AF65-F5344CB8AC3E}">
        <p14:creationId xmlns:p14="http://schemas.microsoft.com/office/powerpoint/2010/main" val="328335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F236D97-D312-4E4C-835E-F6ADBCA0B134}"/>
              </a:ext>
            </a:extLst>
          </p:cNvPr>
          <p:cNvSpPr>
            <a:spLocks noGrp="1"/>
          </p:cNvSpPr>
          <p:nvPr>
            <p:ph type="title"/>
          </p:nvPr>
        </p:nvSpPr>
        <p:spPr/>
        <p:txBody>
          <a:bodyPr/>
          <a:lstStyle/>
          <a:p>
            <a:r>
              <a:rPr lang="tr-TR" dirty="0"/>
              <a:t>Etiyoloji </a:t>
            </a:r>
          </a:p>
        </p:txBody>
      </p:sp>
      <p:sp>
        <p:nvSpPr>
          <p:cNvPr id="3" name="İçerik Yer Tutucusu 2">
            <a:extLst>
              <a:ext uri="{FF2B5EF4-FFF2-40B4-BE49-F238E27FC236}">
                <a16:creationId xmlns:a16="http://schemas.microsoft.com/office/drawing/2014/main" xmlns="" id="{C39A33AF-E067-4898-ABA7-8A0698C12173}"/>
              </a:ext>
            </a:extLst>
          </p:cNvPr>
          <p:cNvSpPr>
            <a:spLocks noGrp="1"/>
          </p:cNvSpPr>
          <p:nvPr>
            <p:ph idx="1"/>
          </p:nvPr>
        </p:nvSpPr>
        <p:spPr/>
        <p:txBody>
          <a:bodyPr/>
          <a:lstStyle/>
          <a:p>
            <a:r>
              <a:rPr lang="tr-TR" sz="2400" b="1" dirty="0"/>
              <a:t>Endokrinolojik </a:t>
            </a:r>
            <a:r>
              <a:rPr lang="tr-TR" sz="2400" b="1" dirty="0" smtClean="0"/>
              <a:t>hastalıklar - </a:t>
            </a:r>
            <a:r>
              <a:rPr lang="tr-TR" sz="2400" b="1" dirty="0" err="1"/>
              <a:t>metabolik</a:t>
            </a:r>
            <a:r>
              <a:rPr lang="tr-TR" sz="2400" b="1" dirty="0"/>
              <a:t> </a:t>
            </a:r>
            <a:r>
              <a:rPr lang="tr-TR" sz="2400" b="1" dirty="0" smtClean="0"/>
              <a:t>bozukluklar</a:t>
            </a:r>
            <a:endParaRPr lang="tr-TR" sz="2400" b="1" dirty="0"/>
          </a:p>
          <a:p>
            <a:r>
              <a:rPr lang="tr-TR" dirty="0" err="1"/>
              <a:t>Hipotiroidi</a:t>
            </a:r>
            <a:r>
              <a:rPr lang="tr-TR" dirty="0"/>
              <a:t>, </a:t>
            </a:r>
            <a:r>
              <a:rPr lang="tr-TR" dirty="0" err="1"/>
              <a:t>hipertiroidi</a:t>
            </a:r>
            <a:endParaRPr lang="tr-TR" dirty="0"/>
          </a:p>
          <a:p>
            <a:r>
              <a:rPr lang="tr-TR" dirty="0" err="1"/>
              <a:t>Diaybetes</a:t>
            </a:r>
            <a:r>
              <a:rPr lang="tr-TR" dirty="0"/>
              <a:t> </a:t>
            </a:r>
            <a:r>
              <a:rPr lang="tr-TR" dirty="0" err="1"/>
              <a:t>Mellitus</a:t>
            </a:r>
            <a:endParaRPr lang="tr-TR" dirty="0"/>
          </a:p>
          <a:p>
            <a:r>
              <a:rPr lang="tr-TR" dirty="0"/>
              <a:t>Adrenal yetmezlik</a:t>
            </a:r>
          </a:p>
          <a:p>
            <a:r>
              <a:rPr lang="tr-TR" dirty="0" err="1"/>
              <a:t>Hipofizer</a:t>
            </a:r>
            <a:r>
              <a:rPr lang="tr-TR" dirty="0"/>
              <a:t> yetmezlik</a:t>
            </a:r>
          </a:p>
          <a:p>
            <a:r>
              <a:rPr lang="tr-TR" dirty="0" err="1"/>
              <a:t>Hiperkalsemi</a:t>
            </a:r>
            <a:endParaRPr lang="tr-TR" dirty="0"/>
          </a:p>
          <a:p>
            <a:r>
              <a:rPr lang="tr-TR" dirty="0"/>
              <a:t>Karaciğer yetmezliği</a:t>
            </a:r>
          </a:p>
          <a:p>
            <a:r>
              <a:rPr lang="tr-TR" dirty="0"/>
              <a:t>Böbrek yetmezliği</a:t>
            </a:r>
          </a:p>
          <a:p>
            <a:endParaRPr lang="tr-TR" dirty="0"/>
          </a:p>
          <a:p>
            <a:endParaRPr lang="tr-TR" dirty="0"/>
          </a:p>
        </p:txBody>
      </p:sp>
    </p:spTree>
    <p:extLst>
      <p:ext uri="{BB962C8B-B14F-4D97-AF65-F5344CB8AC3E}">
        <p14:creationId xmlns:p14="http://schemas.microsoft.com/office/powerpoint/2010/main" val="3892974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0DD6427-6CEB-4AD6-8B48-AD61CA3E3BB6}"/>
              </a:ext>
            </a:extLst>
          </p:cNvPr>
          <p:cNvSpPr>
            <a:spLocks noGrp="1"/>
          </p:cNvSpPr>
          <p:nvPr>
            <p:ph type="title"/>
          </p:nvPr>
        </p:nvSpPr>
        <p:spPr/>
        <p:txBody>
          <a:bodyPr/>
          <a:lstStyle/>
          <a:p>
            <a:r>
              <a:rPr lang="tr-TR" dirty="0"/>
              <a:t>Etiyoloji </a:t>
            </a:r>
          </a:p>
        </p:txBody>
      </p:sp>
      <p:sp>
        <p:nvSpPr>
          <p:cNvPr id="3" name="İçerik Yer Tutucusu 2">
            <a:extLst>
              <a:ext uri="{FF2B5EF4-FFF2-40B4-BE49-F238E27FC236}">
                <a16:creationId xmlns:a16="http://schemas.microsoft.com/office/drawing/2014/main" xmlns="" id="{B405A43C-C850-490E-BD05-61976CE76CC5}"/>
              </a:ext>
            </a:extLst>
          </p:cNvPr>
          <p:cNvSpPr>
            <a:spLocks noGrp="1"/>
          </p:cNvSpPr>
          <p:nvPr>
            <p:ph idx="1"/>
          </p:nvPr>
        </p:nvSpPr>
        <p:spPr>
          <a:xfrm>
            <a:off x="1097280" y="1845734"/>
            <a:ext cx="10058400" cy="4023360"/>
          </a:xfrm>
        </p:spPr>
        <p:txBody>
          <a:bodyPr/>
          <a:lstStyle/>
          <a:p>
            <a:r>
              <a:rPr lang="tr-TR" sz="2400" b="1" dirty="0" err="1"/>
              <a:t>Kardiyopulmoner</a:t>
            </a:r>
            <a:r>
              <a:rPr lang="tr-TR" sz="2400" b="1" dirty="0"/>
              <a:t> hastalıklar</a:t>
            </a:r>
          </a:p>
          <a:p>
            <a:r>
              <a:rPr lang="tr-TR" dirty="0"/>
              <a:t>Kronik kalp yetmezliği</a:t>
            </a:r>
          </a:p>
          <a:p>
            <a:r>
              <a:rPr lang="tr-TR" dirty="0"/>
              <a:t>KOAH</a:t>
            </a:r>
          </a:p>
          <a:p>
            <a:r>
              <a:rPr lang="tr-TR" sz="2400" b="1" dirty="0"/>
              <a:t>OSAS</a:t>
            </a:r>
          </a:p>
          <a:p>
            <a:r>
              <a:rPr lang="tr-TR" sz="2400" b="1" dirty="0" err="1"/>
              <a:t>Maligniteler</a:t>
            </a:r>
            <a:r>
              <a:rPr lang="tr-TR" sz="2400" b="1" dirty="0"/>
              <a:t>- </a:t>
            </a:r>
            <a:r>
              <a:rPr lang="tr-TR" sz="2400" b="1" dirty="0" err="1"/>
              <a:t>hematoljik</a:t>
            </a:r>
            <a:r>
              <a:rPr lang="tr-TR" sz="2400" b="1" dirty="0"/>
              <a:t> sorunlar</a:t>
            </a:r>
          </a:p>
          <a:p>
            <a:r>
              <a:rPr lang="tr-TR" dirty="0" err="1"/>
              <a:t>Okült</a:t>
            </a:r>
            <a:r>
              <a:rPr lang="tr-TR" dirty="0"/>
              <a:t> </a:t>
            </a:r>
            <a:r>
              <a:rPr lang="tr-TR" dirty="0" err="1"/>
              <a:t>malignite</a:t>
            </a:r>
            <a:endParaRPr lang="tr-TR" dirty="0"/>
          </a:p>
          <a:p>
            <a:r>
              <a:rPr lang="tr-TR" dirty="0"/>
              <a:t>Ağır anemi</a:t>
            </a:r>
          </a:p>
          <a:p>
            <a:endParaRPr lang="tr-TR" sz="2400" b="1" dirty="0"/>
          </a:p>
          <a:p>
            <a:endParaRPr lang="tr-TR" dirty="0"/>
          </a:p>
          <a:p>
            <a:endParaRPr lang="tr-TR" dirty="0"/>
          </a:p>
        </p:txBody>
      </p:sp>
    </p:spTree>
    <p:extLst>
      <p:ext uri="{BB962C8B-B14F-4D97-AF65-F5344CB8AC3E}">
        <p14:creationId xmlns:p14="http://schemas.microsoft.com/office/powerpoint/2010/main" val="30608454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379</TotalTime>
  <Words>974</Words>
  <Application>Microsoft Office PowerPoint</Application>
  <PresentationFormat>Özel</PresentationFormat>
  <Paragraphs>204</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Geçmişe bakış</vt:lpstr>
      <vt:lpstr>HALSİZLİĞE YAKLAŞIM</vt:lpstr>
      <vt:lpstr>Amaç</vt:lpstr>
      <vt:lpstr>Öğrenim Hedefleri</vt:lpstr>
      <vt:lpstr>Tanım </vt:lpstr>
      <vt:lpstr>Sınıflandırma </vt:lpstr>
      <vt:lpstr>Etiyoloji </vt:lpstr>
      <vt:lpstr>Etiyoloji </vt:lpstr>
      <vt:lpstr>Etiyoloji </vt:lpstr>
      <vt:lpstr>Etiyoloji </vt:lpstr>
      <vt:lpstr>Etiyoloji </vt:lpstr>
      <vt:lpstr>Etiyoloji </vt:lpstr>
      <vt:lpstr>Kronik yorgunluk sendromu </vt:lpstr>
      <vt:lpstr>Kronik yorgunluk sendromu </vt:lpstr>
      <vt:lpstr>Kronik yorgunluk sendromu </vt:lpstr>
      <vt:lpstr>İdyopatik kronik yorgunluk</vt:lpstr>
      <vt:lpstr>Halsizliği olan hastanın değerlendirilmesi</vt:lpstr>
      <vt:lpstr>Halsizliği olan hastanın değerlendirilmesi</vt:lpstr>
      <vt:lpstr>Psikolojik-Fiziksel yorgunluk ayrımı</vt:lpstr>
      <vt:lpstr>Fizik muayene</vt:lpstr>
      <vt:lpstr>Laboratuvar </vt:lpstr>
      <vt:lpstr>Halsizliğin Değerlendirilmesi-Özet</vt:lpstr>
      <vt:lpstr>PowerPoint Sunusu</vt:lpstr>
      <vt:lpstr>PowerPoint Sunusu</vt:lpstr>
      <vt:lpstr>PowerPoint Sunusu</vt:lpstr>
      <vt:lpstr>PowerPoint Sunusu</vt:lpstr>
      <vt:lpstr>Tedavi </vt:lpstr>
      <vt:lpstr>Tedavi </vt:lpstr>
      <vt:lpstr>PowerPoint Sunusu</vt:lpstr>
      <vt:lpstr>Özet</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esranur0609@gmail.com</dc:creator>
  <cp:lastModifiedBy>Turan S</cp:lastModifiedBy>
  <cp:revision>65</cp:revision>
  <dcterms:created xsi:type="dcterms:W3CDTF">2017-12-17T16:48:29Z</dcterms:created>
  <dcterms:modified xsi:type="dcterms:W3CDTF">2017-12-19T09:22:04Z</dcterms:modified>
</cp:coreProperties>
</file>