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8" r:id="rId4"/>
    <p:sldId id="259" r:id="rId5"/>
    <p:sldId id="374" r:id="rId6"/>
    <p:sldId id="314" r:id="rId7"/>
    <p:sldId id="265" r:id="rId8"/>
    <p:sldId id="318" r:id="rId9"/>
    <p:sldId id="319" r:id="rId10"/>
    <p:sldId id="261" r:id="rId11"/>
    <p:sldId id="260" r:id="rId12"/>
    <p:sldId id="368" r:id="rId13"/>
    <p:sldId id="263" r:id="rId14"/>
    <p:sldId id="375" r:id="rId15"/>
    <p:sldId id="270" r:id="rId16"/>
    <p:sldId id="271" r:id="rId17"/>
    <p:sldId id="272" r:id="rId18"/>
    <p:sldId id="320" r:id="rId19"/>
    <p:sldId id="273" r:id="rId20"/>
    <p:sldId id="276" r:id="rId21"/>
    <p:sldId id="278" r:id="rId22"/>
    <p:sldId id="321" r:id="rId23"/>
    <p:sldId id="279" r:id="rId24"/>
    <p:sldId id="280" r:id="rId25"/>
    <p:sldId id="266" r:id="rId26"/>
    <p:sldId id="267" r:id="rId27"/>
    <p:sldId id="268" r:id="rId28"/>
    <p:sldId id="269" r:id="rId29"/>
    <p:sldId id="378" r:id="rId30"/>
    <p:sldId id="281" r:id="rId31"/>
    <p:sldId id="284" r:id="rId32"/>
    <p:sldId id="292" r:id="rId33"/>
    <p:sldId id="285" r:id="rId34"/>
    <p:sldId id="297" r:id="rId35"/>
    <p:sldId id="293" r:id="rId36"/>
    <p:sldId id="290" r:id="rId37"/>
    <p:sldId id="324" r:id="rId38"/>
    <p:sldId id="323" r:id="rId39"/>
    <p:sldId id="335" r:id="rId40"/>
    <p:sldId id="344" r:id="rId41"/>
    <p:sldId id="336" r:id="rId42"/>
    <p:sldId id="338" r:id="rId43"/>
    <p:sldId id="340" r:id="rId44"/>
    <p:sldId id="341" r:id="rId45"/>
    <p:sldId id="345" r:id="rId46"/>
    <p:sldId id="343" r:id="rId47"/>
    <p:sldId id="347" r:id="rId48"/>
    <p:sldId id="348" r:id="rId49"/>
    <p:sldId id="350" r:id="rId50"/>
    <p:sldId id="353" r:id="rId51"/>
    <p:sldId id="354" r:id="rId52"/>
    <p:sldId id="355" r:id="rId53"/>
    <p:sldId id="357" r:id="rId54"/>
    <p:sldId id="358" r:id="rId55"/>
    <p:sldId id="360" r:id="rId56"/>
    <p:sldId id="362" r:id="rId57"/>
    <p:sldId id="342" r:id="rId58"/>
    <p:sldId id="296" r:id="rId59"/>
    <p:sldId id="298" r:id="rId60"/>
    <p:sldId id="328" r:id="rId61"/>
    <p:sldId id="332" r:id="rId62"/>
    <p:sldId id="334" r:id="rId63"/>
    <p:sldId id="371" r:id="rId64"/>
    <p:sldId id="373" r:id="rId65"/>
    <p:sldId id="333" r:id="rId66"/>
    <p:sldId id="356" r:id="rId67"/>
    <p:sldId id="376" r:id="rId68"/>
    <p:sldId id="377" r:id="rId69"/>
    <p:sldId id="369"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5" autoAdjust="0"/>
    <p:restoredTop sz="87102" autoAdjust="0"/>
  </p:normalViewPr>
  <p:slideViewPr>
    <p:cSldViewPr>
      <p:cViewPr varScale="1">
        <p:scale>
          <a:sx n="68" d="100"/>
          <a:sy n="68" d="100"/>
        </p:scale>
        <p:origin x="-1314" y="-96"/>
      </p:cViewPr>
      <p:guideLst>
        <p:guide orient="horz" pos="2160"/>
        <p:guide pos="2880"/>
      </p:guideLst>
    </p:cSldViewPr>
  </p:slideViewPr>
  <p:outlineViewPr>
    <p:cViewPr>
      <p:scale>
        <a:sx n="33" d="100"/>
        <a:sy n="33" d="100"/>
      </p:scale>
      <p:origin x="84" y="15726"/>
    </p:cViewPr>
  </p:outlin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93AD8-0BD9-493E-88C6-AB707242F3AF}" type="datetimeFigureOut">
              <a:rPr lang="tr-TR" smtClean="0"/>
              <a:pPr/>
              <a:t>16.11.2022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27EA7-AE43-4AEE-809F-CDC3EEB97FD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uptodate.com/contents/multiple-vitamins-drug-information?search=demir%20eksikli%C4%9Fi%20anemisi&amp;topicRef=7150&amp;source=see_link"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b="0" i="0" kern="1200" dirty="0" smtClean="0">
              <a:solidFill>
                <a:schemeClr val="tx1">
                  <a:lumMod val="95000"/>
                  <a:lumOff val="5000"/>
                </a:schemeClr>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16</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17</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Klinik</a:t>
            </a:r>
            <a:r>
              <a:rPr lang="tr-TR" baseline="0" dirty="0" smtClean="0"/>
              <a:t> semptomlar doku </a:t>
            </a:r>
            <a:r>
              <a:rPr lang="tr-TR" baseline="0" dirty="0" err="1" smtClean="0"/>
              <a:t>hipoksisi</a:t>
            </a:r>
            <a:r>
              <a:rPr lang="tr-TR" baseline="0" dirty="0" smtClean="0"/>
              <a:t>  ve </a:t>
            </a:r>
            <a:r>
              <a:rPr lang="tr-TR" baseline="0" dirty="0" err="1" smtClean="0"/>
              <a:t>hipovolemiye</a:t>
            </a:r>
            <a:r>
              <a:rPr lang="tr-TR" baseline="0" dirty="0" smtClean="0"/>
              <a:t> </a:t>
            </a:r>
            <a:r>
              <a:rPr lang="tr-TR" baseline="0" dirty="0" smtClean="0"/>
              <a:t>bağlıdır.</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19</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Solukluk:Deri, tırnak yatağı, mukoza ve </a:t>
            </a:r>
            <a:r>
              <a:rPr lang="tr-TR" dirty="0" err="1" smtClean="0"/>
              <a:t>konjunktivalarda</a:t>
            </a:r>
            <a:r>
              <a:rPr lang="tr-TR" dirty="0" smtClean="0"/>
              <a:t> belirgindir.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Tanıda deri muayenesi aldatıcı olabilir (zemindeki ek hastalıklar-durumlar nedeniyle): Ağız mukozası, dudaklar, </a:t>
            </a:r>
            <a:r>
              <a:rPr lang="tr-TR" dirty="0" err="1" smtClean="0"/>
              <a:t>konjunktivalar</a:t>
            </a:r>
            <a:r>
              <a:rPr lang="tr-TR" dirty="0" smtClean="0"/>
              <a:t>, tırnak yatakları ve </a:t>
            </a:r>
            <a:r>
              <a:rPr lang="tr-TR" b="1" dirty="0" smtClean="0"/>
              <a:t>el ayası</a:t>
            </a:r>
            <a:r>
              <a:rPr lang="tr-TR" dirty="0" smtClean="0"/>
              <a:t> muayene edilir</a:t>
            </a: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20</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Alopesi</a:t>
            </a:r>
            <a:r>
              <a:rPr lang="tr-TR" baseline="0" dirty="0" smtClean="0"/>
              <a:t> </a:t>
            </a:r>
            <a:r>
              <a:rPr lang="tr-TR" baseline="0" dirty="0" err="1" smtClean="0"/>
              <a:t>agır</a:t>
            </a:r>
            <a:r>
              <a:rPr lang="tr-TR" baseline="0" dirty="0" smtClean="0"/>
              <a:t> vakalarda </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21</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Organizma dokulara yeterli oksijen gönderebilmek için </a:t>
            </a:r>
            <a:r>
              <a:rPr lang="tr-TR" dirty="0" err="1" smtClean="0"/>
              <a:t>kardiyovasküler</a:t>
            </a:r>
            <a:r>
              <a:rPr lang="tr-TR" dirty="0" smtClean="0"/>
              <a:t> düzenlemelerle kan akımını arttırmaya çalışır. Bu </a:t>
            </a:r>
            <a:r>
              <a:rPr lang="tr-TR" dirty="0" err="1" smtClean="0"/>
              <a:t>kompenzatuvar</a:t>
            </a:r>
            <a:r>
              <a:rPr lang="tr-TR" dirty="0" smtClean="0"/>
              <a:t> değişiklikler kliniğe yansır.</a:t>
            </a: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22</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D</a:t>
            </a:r>
            <a:r>
              <a:rPr lang="tr-TR" dirty="0" smtClean="0"/>
              <a:t>ışkıda kan bulunmaması, </a:t>
            </a:r>
            <a:r>
              <a:rPr lang="tr-TR" dirty="0" err="1" smtClean="0"/>
              <a:t>gastrointestinal</a:t>
            </a:r>
            <a:r>
              <a:rPr lang="tr-TR" dirty="0" smtClean="0"/>
              <a:t> kanama veya demir eksikliği ihtimallerini veya </a:t>
            </a:r>
            <a:r>
              <a:rPr lang="tr-TR" dirty="0" err="1" smtClean="0"/>
              <a:t>gastrointestinal</a:t>
            </a:r>
            <a:r>
              <a:rPr lang="tr-TR" dirty="0" smtClean="0"/>
              <a:t> kanama kaynağı için değerlendirme gerekliliğini</a:t>
            </a:r>
            <a:r>
              <a:rPr lang="tr-TR" baseline="0" dirty="0" smtClean="0"/>
              <a:t> </a:t>
            </a:r>
            <a:r>
              <a:rPr lang="tr-TR" dirty="0" smtClean="0"/>
              <a:t>ortadan kaldırmaz, çünkü kanama aralıklı olabilir.</a:t>
            </a: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23</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Kritik olarak hasta olan bir kişide daha kapsamlı ilk testlere ihtiyaç duyulabilir. Tersine, belirli bir tanıyı düşündüren bariz bir klinik sunumu olan bir kişide belirli testler yapılmayabilir. Örnek olarak, yeni başlangıçlı </a:t>
            </a:r>
            <a:r>
              <a:rPr lang="tr-TR" sz="1200" b="0" i="0" kern="1200" dirty="0" err="1" smtClean="0">
                <a:solidFill>
                  <a:schemeClr val="tx1"/>
                </a:solidFill>
                <a:latin typeface="+mn-lt"/>
                <a:ea typeface="+mn-ea"/>
                <a:cs typeface="+mn-cs"/>
              </a:rPr>
              <a:t>mikrositer</a:t>
            </a:r>
            <a:r>
              <a:rPr lang="tr-TR" sz="1200" b="0" i="0" kern="1200" dirty="0" smtClean="0">
                <a:solidFill>
                  <a:schemeClr val="tx1"/>
                </a:solidFill>
                <a:latin typeface="+mn-lt"/>
                <a:ea typeface="+mn-ea"/>
                <a:cs typeface="+mn-cs"/>
              </a:rPr>
              <a:t> anemisi olan genç bir kadın, </a:t>
            </a:r>
            <a:r>
              <a:rPr lang="tr-TR" sz="1200" b="0" i="0" kern="1200" dirty="0" err="1" smtClean="0">
                <a:solidFill>
                  <a:schemeClr val="tx1"/>
                </a:solidFill>
                <a:latin typeface="+mn-lt"/>
                <a:ea typeface="+mn-ea"/>
                <a:cs typeface="+mn-cs"/>
              </a:rPr>
              <a:t>retikülosit</a:t>
            </a:r>
            <a:r>
              <a:rPr lang="tr-TR" sz="1200" b="0" i="0" kern="1200" dirty="0" smtClean="0">
                <a:solidFill>
                  <a:schemeClr val="tx1"/>
                </a:solidFill>
                <a:latin typeface="+mn-lt"/>
                <a:ea typeface="+mn-ea"/>
                <a:cs typeface="+mn-cs"/>
              </a:rPr>
              <a:t> sayımı, LDH, karaciğer fonksiyon testleri veya </a:t>
            </a:r>
            <a:r>
              <a:rPr lang="tr-TR" sz="1200" b="0" i="0" kern="1200" dirty="0" err="1" smtClean="0">
                <a:solidFill>
                  <a:schemeClr val="tx1"/>
                </a:solidFill>
                <a:latin typeface="+mn-lt"/>
                <a:ea typeface="+mn-ea"/>
                <a:cs typeface="+mn-cs"/>
              </a:rPr>
              <a:t>periferik</a:t>
            </a:r>
            <a:r>
              <a:rPr lang="tr-TR" sz="1200" b="0" i="0" kern="1200" dirty="0" smtClean="0">
                <a:solidFill>
                  <a:schemeClr val="tx1"/>
                </a:solidFill>
                <a:latin typeface="+mn-lt"/>
                <a:ea typeface="+mn-ea"/>
                <a:cs typeface="+mn-cs"/>
              </a:rPr>
              <a:t> kan yayması incelemesine gerek kalmadan demir çalışmaları ile demir eksikliği açısından değerlendirilebilir</a:t>
            </a:r>
            <a:r>
              <a:rPr lang="tr-TR" sz="1200" b="0" i="0" kern="1200" dirty="0" smtClean="0">
                <a:solidFill>
                  <a:schemeClr val="tx1"/>
                </a:solidFill>
                <a:latin typeface="+mn-lt"/>
                <a:ea typeface="+mn-ea"/>
                <a:cs typeface="+mn-cs"/>
              </a:rPr>
              <a:t>.</a:t>
            </a:r>
          </a:p>
          <a:p>
            <a:pPr marL="0" marR="0" lvl="3" indent="0" algn="l" defTabSz="914400" rtl="0" eaLnBrk="1" fontAlgn="auto" latinLnBrk="0" hangingPunct="1">
              <a:lnSpc>
                <a:spcPct val="100000"/>
              </a:lnSpc>
              <a:spcBef>
                <a:spcPts val="0"/>
              </a:spcBef>
              <a:spcAft>
                <a:spcPts val="0"/>
              </a:spcAft>
              <a:buClrTx/>
              <a:buSzTx/>
              <a:buFontTx/>
              <a:buNone/>
              <a:tabLst/>
              <a:defRPr/>
            </a:pPr>
            <a:r>
              <a:rPr lang="tr-TR" dirty="0" smtClean="0"/>
              <a:t>Serum demiri genelde sabahları yüksekken akşamları daha düşük değerlerdedir. Bu nedenle tercihen sabah veya hemen öğleden sonra aç karına alınan kan örneklerinde çalışılmalıdır.</a:t>
            </a: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24</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effectLst>
                  <a:outerShdw blurRad="38100" dist="38100" dir="2700000" algn="tl">
                    <a:srgbClr val="C0C0C0"/>
                  </a:outerShdw>
                </a:effectLst>
                <a:latin typeface="Arial" charset="0"/>
              </a:rPr>
              <a:t> </a:t>
            </a:r>
            <a:r>
              <a:rPr lang="tr-TR" dirty="0" smtClean="0"/>
              <a:t>Anemi, </a:t>
            </a:r>
            <a:r>
              <a:rPr lang="tr-TR" dirty="0" err="1" smtClean="0"/>
              <a:t>MCV'nin</a:t>
            </a:r>
            <a:r>
              <a:rPr lang="tr-TR" dirty="0" smtClean="0"/>
              <a:t> düşük, normal veya yüksek olmasına göre sınıflandırılabilir. </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25</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Düzenli olarak normalden daha az RDW veren hiçbir koşul yoktur. Bu nedenle pratikte RDW ya normaldir ya da yüksektir.</a:t>
            </a:r>
          </a:p>
          <a:p>
            <a:r>
              <a:rPr lang="tr-TR" sz="1200" b="0" i="0" kern="1200" dirty="0" smtClean="0">
                <a:solidFill>
                  <a:schemeClr val="tx1"/>
                </a:solidFill>
                <a:latin typeface="+mn-lt"/>
                <a:ea typeface="+mn-ea"/>
                <a:cs typeface="+mn-cs"/>
              </a:rPr>
              <a:t>Normal aralıktaki bir RDW, </a:t>
            </a:r>
            <a:r>
              <a:rPr lang="tr-TR" sz="1200" b="0" i="0" kern="1200" dirty="0" err="1" smtClean="0">
                <a:solidFill>
                  <a:schemeClr val="tx1"/>
                </a:solidFill>
                <a:latin typeface="+mn-lt"/>
                <a:ea typeface="+mn-ea"/>
                <a:cs typeface="+mn-cs"/>
              </a:rPr>
              <a:t>RBC'lerin</a:t>
            </a:r>
            <a:r>
              <a:rPr lang="tr-TR" sz="1200" b="0" i="0" kern="1200" dirty="0" smtClean="0">
                <a:solidFill>
                  <a:schemeClr val="tx1"/>
                </a:solidFill>
                <a:latin typeface="+mn-lt"/>
                <a:ea typeface="+mn-ea"/>
                <a:cs typeface="+mn-cs"/>
              </a:rPr>
              <a:t> boyut dağılımının normal varyasyon derecesine sahip olduğunu gösterir (yani, nispeten homojen bir hücre popülasyonu). Bununla birlikte, normal bir RDW, RBC anormallikleri olasılığını ortadan kaldırmak için nispeten duyarsızdır, çünkü anormal derecede küçük veya anormal derecede büyük hücrelerden oluşan tek tip bir popülasyon olabilir.</a:t>
            </a:r>
          </a:p>
          <a:p>
            <a:r>
              <a:rPr lang="tr-TR" sz="1200" b="0" i="0" kern="1200" dirty="0" smtClean="0">
                <a:solidFill>
                  <a:schemeClr val="tx1"/>
                </a:solidFill>
                <a:latin typeface="+mn-lt"/>
                <a:ea typeface="+mn-ea"/>
                <a:cs typeface="+mn-cs"/>
              </a:rPr>
              <a:t>ancak, herhangi bir teşhis koymak veya dışlamak için çok spesifik veya hassas değildir.  Yüksek bir RDW, RBC boyutlarında büyük bir varyasyon anlamına gelir . Yüksek RDW, demir eksikliği, vitamin B12 veya </a:t>
            </a:r>
            <a:r>
              <a:rPr lang="tr-TR" sz="1200" b="0" i="0" kern="1200" dirty="0" err="1" smtClean="0">
                <a:solidFill>
                  <a:schemeClr val="tx1"/>
                </a:solidFill>
                <a:latin typeface="+mn-lt"/>
                <a:ea typeface="+mn-ea"/>
                <a:cs typeface="+mn-cs"/>
              </a:rPr>
              <a:t>folat</a:t>
            </a:r>
            <a:r>
              <a:rPr lang="tr-TR" sz="1200" b="0" i="0" kern="1200" dirty="0" smtClean="0">
                <a:solidFill>
                  <a:schemeClr val="tx1"/>
                </a:solidFill>
                <a:latin typeface="+mn-lt"/>
                <a:ea typeface="+mn-ea"/>
                <a:cs typeface="+mn-cs"/>
              </a:rPr>
              <a:t> eksikliği, </a:t>
            </a:r>
            <a:r>
              <a:rPr lang="tr-TR" sz="1200" b="0" i="0" kern="1200" dirty="0" err="1" smtClean="0">
                <a:solidFill>
                  <a:schemeClr val="tx1"/>
                </a:solidFill>
                <a:latin typeface="+mn-lt"/>
                <a:ea typeface="+mn-ea"/>
                <a:cs typeface="+mn-cs"/>
              </a:rPr>
              <a:t>miyelodisplastik</a:t>
            </a:r>
            <a:r>
              <a:rPr lang="tr-TR" sz="1200" b="0" i="0" kern="1200" dirty="0" smtClean="0">
                <a:solidFill>
                  <a:schemeClr val="tx1"/>
                </a:solidFill>
                <a:latin typeface="+mn-lt"/>
                <a:ea typeface="+mn-ea"/>
                <a:cs typeface="+mn-cs"/>
              </a:rPr>
              <a:t> sendrom (MDS) ve </a:t>
            </a:r>
            <a:r>
              <a:rPr lang="tr-TR" sz="1200" b="0" i="0" kern="1200" dirty="0" err="1" smtClean="0">
                <a:solidFill>
                  <a:schemeClr val="tx1"/>
                </a:solidFill>
                <a:latin typeface="+mn-lt"/>
                <a:ea typeface="+mn-ea"/>
                <a:cs typeface="+mn-cs"/>
              </a:rPr>
              <a:t>hemoglobinopatiler</a:t>
            </a:r>
            <a:r>
              <a:rPr lang="tr-TR" sz="1200" b="0" i="0" kern="1200" dirty="0" smtClean="0">
                <a:solidFill>
                  <a:schemeClr val="tx1"/>
                </a:solidFill>
                <a:latin typeface="+mn-lt"/>
                <a:ea typeface="+mn-ea"/>
                <a:cs typeface="+mn-cs"/>
              </a:rPr>
              <a:t> dahil olmak üzere birçok anemide ve ayrıca transfüzyon almış anemi hastalarında görülebilir. Ancak, herhangi bir teşhis koymak veya dışlamak için çok spesifik veya hassas değildir.</a:t>
            </a:r>
            <a:r>
              <a:rPr lang="tr-TR" sz="1200" b="0" i="0" kern="1200" dirty="0" err="1" smtClean="0">
                <a:solidFill>
                  <a:schemeClr val="tx1"/>
                </a:solidFill>
                <a:latin typeface="+mn-lt"/>
                <a:ea typeface="+mn-ea"/>
                <a:cs typeface="+mn-cs"/>
              </a:rPr>
              <a:t>Periferik</a:t>
            </a:r>
            <a:r>
              <a:rPr lang="tr-TR" sz="1200" b="0" i="0" kern="1200" dirty="0" smtClean="0">
                <a:solidFill>
                  <a:schemeClr val="tx1"/>
                </a:solidFill>
                <a:latin typeface="+mn-lt"/>
                <a:ea typeface="+mn-ea"/>
                <a:cs typeface="+mn-cs"/>
              </a:rPr>
              <a:t> kan yaymasının gözden geçirilmesi genellikle nedeni belirlemede yardımcı olur.</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5</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r>
              <a:rPr lang="tr-TR" sz="1200" b="0" i="0" kern="1200" dirty="0" smtClean="0">
                <a:solidFill>
                  <a:schemeClr val="tx1"/>
                </a:solidFill>
                <a:latin typeface="+mn-lt"/>
                <a:ea typeface="+mn-ea"/>
                <a:cs typeface="+mn-cs"/>
              </a:rPr>
              <a:t>.</a:t>
            </a:r>
            <a:endParaRPr lang="tr-TR" sz="2000" b="0" i="0" kern="1200" dirty="0" smtClean="0">
              <a:solidFill>
                <a:schemeClr val="tx1">
                  <a:lumMod val="65000"/>
                  <a:lumOff val="35000"/>
                </a:schemeClr>
              </a:solidFill>
              <a:latin typeface="+mn-lt"/>
              <a:ea typeface="+mn-ea"/>
              <a:cs typeface="+mn-cs"/>
            </a:endParaRPr>
          </a:p>
          <a:p>
            <a:pPr>
              <a:lnSpc>
                <a:spcPct val="150000"/>
              </a:lnSpc>
              <a:buFontTx/>
              <a:buNone/>
            </a:pPr>
            <a:r>
              <a:rPr lang="tr-TR" altLang="tr-TR" sz="2000" b="1" dirty="0" err="1" smtClean="0">
                <a:solidFill>
                  <a:schemeClr val="tx1">
                    <a:lumMod val="95000"/>
                    <a:lumOff val="5000"/>
                  </a:schemeClr>
                </a:solidFill>
                <a:latin typeface="+mn-lt"/>
              </a:rPr>
              <a:t>Retikülositleri</a:t>
            </a:r>
            <a:r>
              <a:rPr lang="tr-TR" altLang="tr-TR" sz="2000" b="1" dirty="0" smtClean="0">
                <a:solidFill>
                  <a:schemeClr val="tx1">
                    <a:lumMod val="95000"/>
                    <a:lumOff val="5000"/>
                  </a:schemeClr>
                </a:solidFill>
                <a:latin typeface="+mn-lt"/>
              </a:rPr>
              <a:t> saydıktan sonra, sonucu, bir düzeltme yapmadan, </a:t>
            </a:r>
          </a:p>
          <a:p>
            <a:pPr>
              <a:lnSpc>
                <a:spcPct val="150000"/>
              </a:lnSpc>
              <a:buFontTx/>
              <a:buNone/>
            </a:pPr>
            <a:r>
              <a:rPr lang="tr-TR" altLang="tr-TR" sz="2000" b="1" dirty="0" smtClean="0">
                <a:solidFill>
                  <a:schemeClr val="tx1">
                    <a:lumMod val="95000"/>
                    <a:lumOff val="5000"/>
                  </a:schemeClr>
                </a:solidFill>
                <a:latin typeface="+mn-lt"/>
              </a:rPr>
              <a:t>eritrositlerin yüzdesi olarak bildirmek yanlıştır. </a:t>
            </a:r>
          </a:p>
          <a:p>
            <a:pPr>
              <a:lnSpc>
                <a:spcPct val="150000"/>
              </a:lnSpc>
              <a:buFontTx/>
              <a:buNone/>
            </a:pPr>
            <a:r>
              <a:rPr lang="tr-TR" altLang="tr-TR" sz="2000" b="1" dirty="0" smtClean="0">
                <a:solidFill>
                  <a:schemeClr val="tx1">
                    <a:lumMod val="95000"/>
                    <a:lumOff val="5000"/>
                  </a:schemeClr>
                </a:solidFill>
                <a:latin typeface="+mn-lt"/>
              </a:rPr>
              <a:t>Örneğin % 1 </a:t>
            </a:r>
            <a:r>
              <a:rPr lang="tr-TR" altLang="tr-TR" sz="2000" b="1" dirty="0" err="1" smtClean="0">
                <a:solidFill>
                  <a:schemeClr val="tx1">
                    <a:lumMod val="95000"/>
                    <a:lumOff val="5000"/>
                  </a:schemeClr>
                </a:solidFill>
                <a:latin typeface="+mn-lt"/>
              </a:rPr>
              <a:t>retikülosit</a:t>
            </a:r>
            <a:r>
              <a:rPr lang="tr-TR" altLang="tr-TR" sz="2000" b="1" dirty="0" smtClean="0">
                <a:solidFill>
                  <a:schemeClr val="tx1">
                    <a:lumMod val="95000"/>
                    <a:lumOff val="5000"/>
                  </a:schemeClr>
                </a:solidFill>
                <a:latin typeface="+mn-lt"/>
              </a:rPr>
              <a:t> oranı </a:t>
            </a:r>
            <a:r>
              <a:rPr lang="tr-TR" altLang="tr-TR" sz="2000" b="1" dirty="0" err="1" smtClean="0">
                <a:solidFill>
                  <a:schemeClr val="tx1">
                    <a:lumMod val="95000"/>
                    <a:lumOff val="5000"/>
                  </a:schemeClr>
                </a:solidFill>
                <a:latin typeface="+mn-lt"/>
              </a:rPr>
              <a:t>Hgb</a:t>
            </a:r>
            <a:r>
              <a:rPr lang="tr-TR" altLang="tr-TR" sz="2000" b="1" dirty="0" smtClean="0">
                <a:solidFill>
                  <a:schemeClr val="tx1">
                    <a:lumMod val="95000"/>
                    <a:lumOff val="5000"/>
                  </a:schemeClr>
                </a:solidFill>
                <a:latin typeface="+mn-lt"/>
              </a:rPr>
              <a:t> 15 (</a:t>
            </a:r>
            <a:r>
              <a:rPr lang="tr-TR" altLang="tr-TR" sz="2000" b="1" dirty="0" err="1" smtClean="0">
                <a:solidFill>
                  <a:schemeClr val="tx1">
                    <a:lumMod val="95000"/>
                    <a:lumOff val="5000"/>
                  </a:schemeClr>
                </a:solidFill>
                <a:latin typeface="+mn-lt"/>
              </a:rPr>
              <a:t>Htc</a:t>
            </a:r>
            <a:r>
              <a:rPr lang="tr-TR" altLang="tr-TR" sz="2000" b="1" dirty="0" smtClean="0">
                <a:solidFill>
                  <a:schemeClr val="tx1">
                    <a:lumMod val="95000"/>
                    <a:lumOff val="5000"/>
                  </a:schemeClr>
                </a:solidFill>
                <a:latin typeface="+mn-lt"/>
              </a:rPr>
              <a:t> 45) olan  bir hasta için </a:t>
            </a:r>
          </a:p>
          <a:p>
            <a:pPr>
              <a:lnSpc>
                <a:spcPct val="150000"/>
              </a:lnSpc>
              <a:buFontTx/>
              <a:buNone/>
            </a:pPr>
            <a:r>
              <a:rPr lang="tr-TR" altLang="tr-TR" sz="2000" b="1" dirty="0" smtClean="0">
                <a:solidFill>
                  <a:schemeClr val="tx1">
                    <a:lumMod val="95000"/>
                    <a:lumOff val="5000"/>
                  </a:schemeClr>
                </a:solidFill>
                <a:latin typeface="+mn-lt"/>
              </a:rPr>
              <a:t>normal, </a:t>
            </a:r>
            <a:r>
              <a:rPr lang="tr-TR" altLang="tr-TR" sz="2000" b="1" dirty="0" err="1" smtClean="0">
                <a:solidFill>
                  <a:schemeClr val="tx1">
                    <a:lumMod val="95000"/>
                    <a:lumOff val="5000"/>
                  </a:schemeClr>
                </a:solidFill>
                <a:latin typeface="+mn-lt"/>
              </a:rPr>
              <a:t>Hgb</a:t>
            </a:r>
            <a:r>
              <a:rPr lang="tr-TR" altLang="tr-TR" sz="2000" b="1" dirty="0" smtClean="0">
                <a:solidFill>
                  <a:schemeClr val="tx1">
                    <a:lumMod val="95000"/>
                    <a:lumOff val="5000"/>
                  </a:schemeClr>
                </a:solidFill>
                <a:latin typeface="+mn-lt"/>
              </a:rPr>
              <a:t> 5  (</a:t>
            </a:r>
            <a:r>
              <a:rPr lang="tr-TR" altLang="tr-TR" sz="2000" b="1" dirty="0" err="1" smtClean="0">
                <a:solidFill>
                  <a:schemeClr val="tx1">
                    <a:lumMod val="95000"/>
                    <a:lumOff val="5000"/>
                  </a:schemeClr>
                </a:solidFill>
                <a:latin typeface="+mn-lt"/>
              </a:rPr>
              <a:t>Htc</a:t>
            </a:r>
            <a:r>
              <a:rPr lang="tr-TR" altLang="tr-TR" sz="2000" b="1" dirty="0" smtClean="0">
                <a:solidFill>
                  <a:schemeClr val="tx1">
                    <a:lumMod val="95000"/>
                    <a:lumOff val="5000"/>
                  </a:schemeClr>
                </a:solidFill>
                <a:latin typeface="+mn-lt"/>
              </a:rPr>
              <a:t> 15) olan bir hasta içinse düşüktür. </a:t>
            </a:r>
          </a:p>
          <a:p>
            <a:pPr>
              <a:lnSpc>
                <a:spcPct val="150000"/>
              </a:lnSpc>
              <a:buFontTx/>
              <a:buNone/>
            </a:pPr>
            <a:r>
              <a:rPr lang="tr-TR" altLang="tr-TR" sz="2000" b="1" dirty="0" smtClean="0">
                <a:solidFill>
                  <a:schemeClr val="tx1">
                    <a:lumMod val="95000"/>
                    <a:lumOff val="5000"/>
                  </a:schemeClr>
                </a:solidFill>
                <a:latin typeface="+mn-lt"/>
              </a:rPr>
              <a:t>Bu nedenle </a:t>
            </a:r>
            <a:r>
              <a:rPr lang="tr-TR" altLang="tr-TR" sz="2000" b="1" dirty="0" err="1" smtClean="0">
                <a:solidFill>
                  <a:schemeClr val="tx1">
                    <a:lumMod val="95000"/>
                    <a:lumOff val="5000"/>
                  </a:schemeClr>
                </a:solidFill>
                <a:latin typeface="+mn-lt"/>
              </a:rPr>
              <a:t>retikülosit</a:t>
            </a:r>
            <a:r>
              <a:rPr lang="tr-TR" altLang="tr-TR" sz="2000" b="1" dirty="0" smtClean="0">
                <a:solidFill>
                  <a:schemeClr val="tx1">
                    <a:lumMod val="95000"/>
                    <a:lumOff val="5000"/>
                  </a:schemeClr>
                </a:solidFill>
                <a:latin typeface="+mn-lt"/>
              </a:rPr>
              <a:t> yüzdesi </a:t>
            </a:r>
            <a:r>
              <a:rPr lang="tr-TR" altLang="tr-TR" sz="2000" b="1" dirty="0" err="1" smtClean="0">
                <a:solidFill>
                  <a:schemeClr val="tx1">
                    <a:lumMod val="95000"/>
                    <a:lumOff val="5000"/>
                  </a:schemeClr>
                </a:solidFill>
                <a:latin typeface="+mn-lt"/>
              </a:rPr>
              <a:t>hematokrit</a:t>
            </a:r>
            <a:r>
              <a:rPr lang="tr-TR" altLang="tr-TR" sz="2000" b="1" dirty="0" smtClean="0">
                <a:solidFill>
                  <a:schemeClr val="tx1">
                    <a:lumMod val="95000"/>
                    <a:lumOff val="5000"/>
                  </a:schemeClr>
                </a:solidFill>
                <a:latin typeface="+mn-lt"/>
              </a:rPr>
              <a:t> değerine ya da eritrosit </a:t>
            </a:r>
          </a:p>
          <a:p>
            <a:pPr>
              <a:lnSpc>
                <a:spcPct val="150000"/>
              </a:lnSpc>
              <a:buFontTx/>
              <a:buNone/>
            </a:pPr>
            <a:r>
              <a:rPr lang="tr-TR" altLang="tr-TR" sz="2000" b="1" dirty="0" smtClean="0">
                <a:solidFill>
                  <a:schemeClr val="tx1">
                    <a:lumMod val="95000"/>
                    <a:lumOff val="5000"/>
                  </a:schemeClr>
                </a:solidFill>
                <a:latin typeface="+mn-lt"/>
              </a:rPr>
              <a:t>sayısına göre düzeltilmelidir</a:t>
            </a:r>
            <a:r>
              <a:rPr lang="tr-TR" altLang="tr-TR" sz="2000" b="1" dirty="0" smtClean="0">
                <a:solidFill>
                  <a:schemeClr val="tx1">
                    <a:lumMod val="65000"/>
                    <a:lumOff val="35000"/>
                  </a:schemeClr>
                </a:solidFill>
                <a:latin typeface="+mn-lt"/>
              </a:rPr>
              <a:t>.</a:t>
            </a:r>
            <a:r>
              <a:rPr lang="tr-TR" altLang="tr-TR" sz="2000" dirty="0" smtClean="0">
                <a:solidFill>
                  <a:schemeClr val="tx1">
                    <a:lumMod val="65000"/>
                    <a:lumOff val="35000"/>
                  </a:schemeClr>
                </a:solidFill>
                <a:latin typeface="+mn-lt"/>
                <a:cs typeface="Times New Roman" pitchFamily="18" charset="0"/>
              </a:rPr>
              <a:t> </a:t>
            </a:r>
            <a:r>
              <a:rPr lang="tr-TR" altLang="tr-TR" sz="1200" dirty="0" err="1" smtClean="0">
                <a:solidFill>
                  <a:schemeClr val="tx1">
                    <a:lumMod val="85000"/>
                    <a:lumOff val="15000"/>
                  </a:schemeClr>
                </a:solidFill>
                <a:latin typeface="+mn-lt"/>
                <a:cs typeface="Times New Roman" pitchFamily="18" charset="0"/>
              </a:rPr>
              <a:t>Retikülositler</a:t>
            </a:r>
            <a:r>
              <a:rPr lang="tr-TR" altLang="tr-TR" sz="1200" dirty="0" smtClean="0">
                <a:solidFill>
                  <a:schemeClr val="tx1">
                    <a:lumMod val="85000"/>
                    <a:lumOff val="15000"/>
                  </a:schemeClr>
                </a:solidFill>
                <a:latin typeface="+mn-lt"/>
                <a:cs typeface="Times New Roman" pitchFamily="18" charset="0"/>
              </a:rPr>
              <a:t> ilikte </a:t>
            </a:r>
            <a:r>
              <a:rPr lang="tr-TR" altLang="tr-TR" sz="1200" dirty="0" smtClean="0">
                <a:latin typeface="Times New Roman" pitchFamily="18" charset="0"/>
                <a:cs typeface="Times New Roman" pitchFamily="18" charset="0"/>
              </a:rPr>
              <a:t>yaklaşık 3-3.5 gün kaldıktan sonra çevre kanına geçer ve </a:t>
            </a:r>
          </a:p>
          <a:p>
            <a:pPr>
              <a:lnSpc>
                <a:spcPct val="150000"/>
              </a:lnSpc>
              <a:buFontTx/>
              <a:buNone/>
            </a:pPr>
            <a:r>
              <a:rPr lang="tr-TR" altLang="tr-TR" sz="1200" dirty="0" err="1" smtClean="0">
                <a:latin typeface="Times New Roman" pitchFamily="18" charset="0"/>
                <a:cs typeface="Times New Roman" pitchFamily="18" charset="0"/>
              </a:rPr>
              <a:t>periferde</a:t>
            </a:r>
            <a:r>
              <a:rPr lang="tr-TR" altLang="tr-TR" sz="1200" dirty="0" smtClean="0">
                <a:latin typeface="Times New Roman" pitchFamily="18" charset="0"/>
                <a:cs typeface="Times New Roman" pitchFamily="18" charset="0"/>
              </a:rPr>
              <a:t> eritrosit olmadan önce 1 gün daha dolaşırlar. </a:t>
            </a:r>
          </a:p>
          <a:p>
            <a:pPr>
              <a:lnSpc>
                <a:spcPct val="150000"/>
              </a:lnSpc>
              <a:buFontTx/>
              <a:buNone/>
            </a:pPr>
            <a:r>
              <a:rPr lang="tr-TR" altLang="tr-TR" sz="1200" dirty="0" smtClean="0">
                <a:latin typeface="Times New Roman" pitchFamily="18" charset="0"/>
                <a:cs typeface="Times New Roman" pitchFamily="18" charset="0"/>
              </a:rPr>
              <a:t>Anemilerde </a:t>
            </a:r>
            <a:r>
              <a:rPr lang="tr-TR" altLang="tr-TR" sz="1200" dirty="0" err="1" smtClean="0">
                <a:latin typeface="Times New Roman" pitchFamily="18" charset="0"/>
                <a:cs typeface="Times New Roman" pitchFamily="18" charset="0"/>
              </a:rPr>
              <a:t>retikülositler</a:t>
            </a:r>
            <a:r>
              <a:rPr lang="tr-TR" altLang="tr-TR" sz="1200" dirty="0" smtClean="0">
                <a:latin typeface="Times New Roman" pitchFamily="18" charset="0"/>
                <a:cs typeface="Times New Roman" pitchFamily="18" charset="0"/>
              </a:rPr>
              <a:t> çevre kanına  3-3.5 günü doldurmadan erken geçer, </a:t>
            </a:r>
          </a:p>
          <a:p>
            <a:pPr>
              <a:lnSpc>
                <a:spcPct val="150000"/>
              </a:lnSpc>
              <a:buFontTx/>
              <a:buNone/>
            </a:pPr>
            <a:r>
              <a:rPr lang="tr-TR" altLang="tr-TR" sz="1200" dirty="0" smtClean="0">
                <a:latin typeface="Times New Roman" pitchFamily="18" charset="0"/>
                <a:cs typeface="Times New Roman" pitchFamily="18" charset="0"/>
              </a:rPr>
              <a:t>dolayısıyla çevre kanında yaşamlarını 1 günden fazla sürdürürler.  </a:t>
            </a:r>
          </a:p>
          <a:p>
            <a:pPr>
              <a:lnSpc>
                <a:spcPct val="150000"/>
              </a:lnSpc>
              <a:buFontTx/>
              <a:buNone/>
            </a:pPr>
            <a:r>
              <a:rPr lang="tr-TR" altLang="tr-TR" sz="1200" dirty="0" smtClean="0">
                <a:latin typeface="Times New Roman" pitchFamily="18" charset="0"/>
                <a:cs typeface="Times New Roman" pitchFamily="18" charset="0"/>
              </a:rPr>
              <a:t>Bu nedenle ilikte yapımın gerçekten artmış olup olmadığını, ya da artmış ise </a:t>
            </a:r>
          </a:p>
          <a:p>
            <a:pPr>
              <a:lnSpc>
                <a:spcPct val="150000"/>
              </a:lnSpc>
              <a:buFontTx/>
              <a:buNone/>
            </a:pPr>
            <a:r>
              <a:rPr lang="tr-TR" altLang="tr-TR" sz="1200" dirty="0" smtClean="0">
                <a:latin typeface="Times New Roman" pitchFamily="18" charset="0"/>
                <a:cs typeface="Times New Roman" pitchFamily="18" charset="0"/>
              </a:rPr>
              <a:t>ne derece artmış olduğunu saptamak için bu ikinci düzeltme yapılmalıdır. </a:t>
            </a:r>
          </a:p>
          <a:p>
            <a:pPr>
              <a:lnSpc>
                <a:spcPct val="150000"/>
              </a:lnSpc>
              <a:buFontTx/>
              <a:buNone/>
            </a:pPr>
            <a:endParaRPr lang="tr-TR" altLang="tr-TR" sz="1200" b="1" dirty="0" smtClean="0">
              <a:latin typeface="Times New (W1)"/>
            </a:endParaRP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28</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https://www.uptodate.com/contents/diagnostic-approach-to-anemia-in-adults?search=normositik%20anemi%20&amp;source=search_result&amp;selectedTitle=1~96&amp;usage_type=default&amp;display_rank=1#H114651562</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33</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ACD/AI genellikle </a:t>
            </a:r>
            <a:r>
              <a:rPr lang="tr-TR" sz="1200" b="0" i="0" kern="1200" dirty="0" err="1" smtClean="0">
                <a:solidFill>
                  <a:schemeClr val="tx1"/>
                </a:solidFill>
                <a:latin typeface="+mn-lt"/>
                <a:ea typeface="+mn-ea"/>
                <a:cs typeface="+mn-cs"/>
              </a:rPr>
              <a:t>mikrositik</a:t>
            </a:r>
            <a:r>
              <a:rPr lang="tr-TR" sz="1200" b="0" i="0" kern="1200" dirty="0" smtClean="0">
                <a:solidFill>
                  <a:schemeClr val="tx1"/>
                </a:solidFill>
                <a:latin typeface="+mn-lt"/>
                <a:ea typeface="+mn-ea"/>
                <a:cs typeface="+mn-cs"/>
              </a:rPr>
              <a:t> anemiden ziyade </a:t>
            </a:r>
            <a:r>
              <a:rPr lang="tr-TR" sz="1200" b="0" i="0" kern="1200" dirty="0" err="1" smtClean="0">
                <a:solidFill>
                  <a:schemeClr val="tx1"/>
                </a:solidFill>
                <a:latin typeface="+mn-lt"/>
                <a:ea typeface="+mn-ea"/>
                <a:cs typeface="+mn-cs"/>
              </a:rPr>
              <a:t>normositik</a:t>
            </a:r>
            <a:r>
              <a:rPr lang="tr-TR" sz="1200" b="0" i="0" kern="1200" dirty="0" smtClean="0">
                <a:solidFill>
                  <a:schemeClr val="tx1"/>
                </a:solidFill>
                <a:latin typeface="+mn-lt"/>
                <a:ea typeface="+mn-ea"/>
                <a:cs typeface="+mn-cs"/>
              </a:rPr>
              <a:t> anemiye neden olur.</a:t>
            </a:r>
          </a:p>
          <a:p>
            <a:r>
              <a:rPr lang="tr-TR" sz="1200" b="0" i="0" kern="1200" dirty="0" smtClean="0">
                <a:solidFill>
                  <a:schemeClr val="tx1"/>
                </a:solidFill>
                <a:latin typeface="+mn-lt"/>
                <a:ea typeface="+mn-ea"/>
                <a:cs typeface="+mn-cs"/>
              </a:rPr>
              <a:t>Bakır </a:t>
            </a:r>
            <a:r>
              <a:rPr lang="tr-TR" sz="1200" b="0" i="0" kern="1200" dirty="0" smtClean="0">
                <a:solidFill>
                  <a:schemeClr val="tx1"/>
                </a:solidFill>
                <a:latin typeface="+mn-lt"/>
                <a:ea typeface="+mn-ea"/>
                <a:cs typeface="+mn-cs"/>
              </a:rPr>
              <a:t>eksikliği çinko </a:t>
            </a:r>
            <a:r>
              <a:rPr lang="tr-TR" sz="1200" b="0" i="0" kern="1200" dirty="0" err="1" smtClean="0">
                <a:solidFill>
                  <a:schemeClr val="tx1"/>
                </a:solidFill>
                <a:latin typeface="+mn-lt"/>
                <a:ea typeface="+mn-ea"/>
                <a:cs typeface="+mn-cs"/>
              </a:rPr>
              <a:t>toksisitesine</a:t>
            </a:r>
            <a:r>
              <a:rPr lang="tr-TR" sz="1200" b="0" i="0" kern="1200" dirty="0" smtClean="0">
                <a:solidFill>
                  <a:schemeClr val="tx1"/>
                </a:solidFill>
                <a:latin typeface="+mn-lt"/>
                <a:ea typeface="+mn-ea"/>
                <a:cs typeface="+mn-cs"/>
              </a:rPr>
              <a:t> bağlı olabilir.</a:t>
            </a:r>
          </a:p>
          <a:p>
            <a:r>
              <a:rPr lang="tr-TR" sz="1200" b="0" i="0" kern="1200" dirty="0" smtClean="0">
                <a:solidFill>
                  <a:schemeClr val="tx1"/>
                </a:solidFill>
                <a:latin typeface="+mn-lt"/>
                <a:ea typeface="+mn-ea"/>
                <a:cs typeface="+mn-cs"/>
              </a:rPr>
              <a:t>Aşırı </a:t>
            </a:r>
            <a:r>
              <a:rPr lang="tr-TR" sz="1200" b="0" i="0" kern="1200" dirty="0" smtClean="0">
                <a:solidFill>
                  <a:schemeClr val="tx1"/>
                </a:solidFill>
                <a:latin typeface="+mn-lt"/>
                <a:ea typeface="+mn-ea"/>
                <a:cs typeface="+mn-cs"/>
              </a:rPr>
              <a:t>alkol kullanımı demir eksikliği, </a:t>
            </a:r>
            <a:r>
              <a:rPr lang="tr-TR" sz="1200" b="0" i="0" kern="1200" dirty="0" err="1" smtClean="0">
                <a:solidFill>
                  <a:schemeClr val="tx1"/>
                </a:solidFill>
                <a:latin typeface="+mn-lt"/>
                <a:ea typeface="+mn-ea"/>
                <a:cs typeface="+mn-cs"/>
              </a:rPr>
              <a:t>folat</a:t>
            </a:r>
            <a:r>
              <a:rPr lang="tr-TR" sz="1200" b="0" i="0" kern="1200" dirty="0" smtClean="0">
                <a:solidFill>
                  <a:schemeClr val="tx1"/>
                </a:solidFill>
                <a:latin typeface="+mn-lt"/>
                <a:ea typeface="+mn-ea"/>
                <a:cs typeface="+mn-cs"/>
              </a:rPr>
              <a:t> eksikliği, </a:t>
            </a:r>
            <a:r>
              <a:rPr lang="tr-TR" sz="1200" b="0" i="0" kern="1200" dirty="0" err="1" smtClean="0">
                <a:solidFill>
                  <a:schemeClr val="tx1"/>
                </a:solidFill>
                <a:latin typeface="+mn-lt"/>
                <a:ea typeface="+mn-ea"/>
                <a:cs typeface="+mn-cs"/>
              </a:rPr>
              <a:t>hemoliz</a:t>
            </a:r>
            <a:r>
              <a:rPr lang="tr-TR" sz="1200" b="0" i="0" kern="1200" dirty="0" smtClean="0">
                <a:solidFill>
                  <a:schemeClr val="tx1"/>
                </a:solidFill>
                <a:latin typeface="+mn-lt"/>
                <a:ea typeface="+mn-ea"/>
                <a:cs typeface="+mn-cs"/>
              </a:rPr>
              <a:t> ve/veya doğrudan kemik iliği baskılanmasından kaynaklanan çok faktörlü anemiye neden olabilir. MCV düşük, normal veya yüksek olabilir.</a:t>
            </a:r>
          </a:p>
          <a:p>
            <a:r>
              <a:rPr lang="tr-TR" sz="1200" b="0" i="0" kern="1200" dirty="0" smtClean="0">
                <a:solidFill>
                  <a:schemeClr val="tx1"/>
                </a:solidFill>
                <a:latin typeface="+mn-lt"/>
                <a:ea typeface="+mn-ea"/>
                <a:cs typeface="+mn-cs"/>
              </a:rPr>
              <a:t>Bu tanılar genellikle, yukarıda tartışılan daha yaygın koşullardan biri için ilk değerlendirme olumsuz olmadıkça dikkate alınmaz. İstisnalar, ailesinde nadir görülen </a:t>
            </a:r>
            <a:r>
              <a:rPr lang="tr-TR" sz="1200" b="0" i="0" kern="1200" dirty="0" err="1" smtClean="0">
                <a:solidFill>
                  <a:schemeClr val="tx1"/>
                </a:solidFill>
                <a:latin typeface="+mn-lt"/>
                <a:ea typeface="+mn-ea"/>
                <a:cs typeface="+mn-cs"/>
              </a:rPr>
              <a:t>sideroblastik</a:t>
            </a:r>
            <a:r>
              <a:rPr lang="tr-TR" sz="1200" b="0" i="0" kern="1200" dirty="0" smtClean="0">
                <a:solidFill>
                  <a:schemeClr val="tx1"/>
                </a:solidFill>
                <a:latin typeface="+mn-lt"/>
                <a:ea typeface="+mn-ea"/>
                <a:cs typeface="+mn-cs"/>
              </a:rPr>
              <a:t> anemi öyküsü olan bir bireyi, çevresel olarak kurşuna maruz kaldığından şüphelenilen bir bireyi veya bakır veya çinko eksikliğine yol açabilecek olağandışı diyet uygulamalarını içerebilir.</a:t>
            </a:r>
            <a:endParaRPr lang="tr-TR" dirty="0" smtClean="0"/>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34</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r>
              <a:rPr lang="tr-TR" sz="1200" b="0" i="0" kern="120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Numune </a:t>
            </a:r>
            <a:r>
              <a:rPr lang="tr-TR" sz="1200" b="0" i="0" kern="1200" dirty="0" smtClean="0">
                <a:solidFill>
                  <a:schemeClr val="tx1"/>
                </a:solidFill>
                <a:latin typeface="+mn-lt"/>
                <a:ea typeface="+mn-ea"/>
                <a:cs typeface="+mn-cs"/>
              </a:rPr>
              <a:t>tekrarlanarak ve/veya </a:t>
            </a:r>
            <a:r>
              <a:rPr lang="tr-TR" sz="1200" b="0" i="0" kern="1200" dirty="0" err="1" smtClean="0">
                <a:solidFill>
                  <a:schemeClr val="tx1"/>
                </a:solidFill>
                <a:latin typeface="+mn-lt"/>
                <a:ea typeface="+mn-ea"/>
                <a:cs typeface="+mn-cs"/>
              </a:rPr>
              <a:t>periferik</a:t>
            </a:r>
            <a:r>
              <a:rPr lang="tr-TR" sz="1200" b="0" i="0" kern="1200" dirty="0" smtClean="0">
                <a:solidFill>
                  <a:schemeClr val="tx1"/>
                </a:solidFill>
                <a:latin typeface="+mn-lt"/>
                <a:ea typeface="+mn-ea"/>
                <a:cs typeface="+mn-cs"/>
              </a:rPr>
              <a:t> kan yayması incelenerek giderilebilir. </a:t>
            </a:r>
          </a:p>
          <a:p>
            <a:r>
              <a:rPr lang="tr-TR" sz="1200" dirty="0" smtClean="0"/>
              <a:t>Değerlendirmeye başlamadan önce, ortalama </a:t>
            </a:r>
            <a:r>
              <a:rPr lang="tr-TR" sz="1200" dirty="0" err="1" smtClean="0"/>
              <a:t>korpüsküler</a:t>
            </a:r>
            <a:r>
              <a:rPr lang="tr-TR" sz="1200" dirty="0" smtClean="0"/>
              <a:t> hacmin (MCV) düşük olduğunu doğrulayın ve hastanın anemik olup olmadığını belirleyin.</a:t>
            </a:r>
          </a:p>
          <a:p>
            <a:r>
              <a:rPr lang="tr-TR" sz="1200" dirty="0" err="1" smtClean="0"/>
              <a:t>mikrositik</a:t>
            </a:r>
            <a:r>
              <a:rPr lang="tr-TR" sz="1200" dirty="0" smtClean="0"/>
              <a:t> aneminin üç yaygın nedeni vardır </a:t>
            </a:r>
          </a:p>
          <a:p>
            <a:r>
              <a:rPr lang="tr-TR" sz="1200" dirty="0" smtClean="0"/>
              <a:t> </a:t>
            </a:r>
            <a:r>
              <a:rPr lang="tr-TR" sz="1200" b="0" i="0" kern="1200" dirty="0" smtClean="0">
                <a:solidFill>
                  <a:schemeClr val="tx1"/>
                </a:solidFill>
                <a:latin typeface="+mn-lt"/>
                <a:ea typeface="+mn-ea"/>
                <a:cs typeface="+mn-cs"/>
              </a:rPr>
              <a:t>Çoğu hasta için, ilk değerlendirmenin demir eksikliği ile </a:t>
            </a:r>
            <a:r>
              <a:rPr lang="tr-TR" sz="1200" b="0" i="0" kern="1200" dirty="0" err="1" smtClean="0">
                <a:solidFill>
                  <a:schemeClr val="tx1"/>
                </a:solidFill>
                <a:latin typeface="+mn-lt"/>
                <a:ea typeface="+mn-ea"/>
                <a:cs typeface="+mn-cs"/>
              </a:rPr>
              <a:t>talasemiyi</a:t>
            </a:r>
            <a:r>
              <a:rPr lang="tr-TR" sz="1200" b="0" i="0" kern="1200" dirty="0" smtClean="0">
                <a:solidFill>
                  <a:schemeClr val="tx1"/>
                </a:solidFill>
                <a:latin typeface="+mn-lt"/>
                <a:ea typeface="+mn-ea"/>
                <a:cs typeface="+mn-cs"/>
              </a:rPr>
              <a:t> ayırt etmeye odaklanması uygundur. RBC sayısı düşükse (demir eksikliğini düşündürür), demir çalışmaları alırız. Etnik köken veya aile öyküsü </a:t>
            </a:r>
            <a:r>
              <a:rPr lang="tr-TR" sz="1200" b="0" i="0" kern="1200" dirty="0" err="1" smtClean="0">
                <a:solidFill>
                  <a:schemeClr val="tx1"/>
                </a:solidFill>
                <a:latin typeface="+mn-lt"/>
                <a:ea typeface="+mn-ea"/>
                <a:cs typeface="+mn-cs"/>
              </a:rPr>
              <a:t>talasemiyi</a:t>
            </a:r>
            <a:r>
              <a:rPr lang="tr-TR" sz="1200" b="0" i="0" kern="1200" dirty="0" smtClean="0">
                <a:solidFill>
                  <a:schemeClr val="tx1"/>
                </a:solidFill>
                <a:latin typeface="+mn-lt"/>
                <a:ea typeface="+mn-ea"/>
                <a:cs typeface="+mn-cs"/>
              </a:rPr>
              <a:t> düşündürüyorsa, özellikle RBC sayısı normal veya artmışsa, hemoglobin analizi yapabiliriz. Hastanın enfeksiyon gibi akut bir hastalığı varsa hastalık düzeldikten sonra demir tetkiklerinin tekrarlanması uygun olabilir.</a:t>
            </a:r>
            <a:r>
              <a:rPr lang="tr-TR" sz="1200" dirty="0" smtClean="0"/>
              <a:t>.</a:t>
            </a:r>
          </a:p>
          <a:p>
            <a:r>
              <a:rPr lang="tr-TR" sz="1200" dirty="0" smtClean="0"/>
              <a:t>Kemik iliği değerlendirmesi nadiren gereklidir. </a:t>
            </a:r>
          </a:p>
          <a:p>
            <a:r>
              <a:rPr lang="tr-TR" sz="1200" b="0" i="0" kern="1200" dirty="0" smtClean="0">
                <a:solidFill>
                  <a:schemeClr val="tx1"/>
                </a:solidFill>
                <a:latin typeface="+mn-lt"/>
                <a:ea typeface="+mn-ea"/>
                <a:cs typeface="+mn-cs"/>
              </a:rPr>
              <a:t> -  İlk çalışmalar negatifse ve akut bir hastalık nedeniyle serum </a:t>
            </a:r>
            <a:r>
              <a:rPr lang="tr-TR" sz="1200" b="0" i="0" kern="1200" dirty="0" err="1" smtClean="0">
                <a:solidFill>
                  <a:schemeClr val="tx1"/>
                </a:solidFill>
                <a:latin typeface="+mn-lt"/>
                <a:ea typeface="+mn-ea"/>
                <a:cs typeface="+mn-cs"/>
              </a:rPr>
              <a:t>ferritinin</a:t>
            </a:r>
            <a:r>
              <a:rPr lang="tr-TR" sz="1200" b="0" i="0" kern="1200" dirty="0" smtClean="0">
                <a:solidFill>
                  <a:schemeClr val="tx1"/>
                </a:solidFill>
                <a:latin typeface="+mn-lt"/>
                <a:ea typeface="+mn-ea"/>
                <a:cs typeface="+mn-cs"/>
              </a:rPr>
              <a:t> yükselmediğine inanıyorsak, daha olağandışı bir hastalığa karşı kronik hastalık anemisi/</a:t>
            </a:r>
            <a:r>
              <a:rPr lang="tr-TR" sz="1200" b="0" i="0" kern="1200" dirty="0" err="1" smtClean="0">
                <a:solidFill>
                  <a:schemeClr val="tx1"/>
                </a:solidFill>
                <a:latin typeface="+mn-lt"/>
                <a:ea typeface="+mn-ea"/>
                <a:cs typeface="+mn-cs"/>
              </a:rPr>
              <a:t>enflamasyon</a:t>
            </a:r>
            <a:r>
              <a:rPr lang="tr-TR" sz="1200" b="0" i="0" kern="1200" dirty="0" smtClean="0">
                <a:solidFill>
                  <a:schemeClr val="tx1"/>
                </a:solidFill>
                <a:latin typeface="+mn-lt"/>
                <a:ea typeface="+mn-ea"/>
                <a:cs typeface="+mn-cs"/>
              </a:rPr>
              <a:t> anemisi (ACD/AI) olasılığını belirleriz. anemi nedeni. Diyabet gibi kronik </a:t>
            </a:r>
            <a:r>
              <a:rPr lang="tr-TR" sz="1200" b="0" i="0" kern="1200" dirty="0" err="1" smtClean="0">
                <a:solidFill>
                  <a:schemeClr val="tx1"/>
                </a:solidFill>
                <a:latin typeface="+mn-lt"/>
                <a:ea typeface="+mn-ea"/>
                <a:cs typeface="+mn-cs"/>
              </a:rPr>
              <a:t>inflamatuar</a:t>
            </a:r>
            <a:r>
              <a:rPr lang="tr-TR" sz="1200" b="0" i="0" kern="1200" dirty="0" smtClean="0">
                <a:solidFill>
                  <a:schemeClr val="tx1"/>
                </a:solidFill>
                <a:latin typeface="+mn-lt"/>
                <a:ea typeface="+mn-ea"/>
                <a:cs typeface="+mn-cs"/>
              </a:rPr>
              <a:t> durumu olan bir hasta için, kapsamlı ek değerlendirmeler yapmadan bu durumun tedavisine odaklanmak uygun olabilir. ACD/</a:t>
            </a:r>
            <a:r>
              <a:rPr lang="tr-TR" sz="1200" b="0" i="0" kern="1200" dirty="0" err="1" smtClean="0">
                <a:solidFill>
                  <a:schemeClr val="tx1"/>
                </a:solidFill>
                <a:latin typeface="+mn-lt"/>
                <a:ea typeface="+mn-ea"/>
                <a:cs typeface="+mn-cs"/>
              </a:rPr>
              <a:t>AI'nın</a:t>
            </a:r>
            <a:r>
              <a:rPr lang="tr-TR" sz="1200" b="0" i="0" kern="1200" dirty="0" smtClean="0">
                <a:solidFill>
                  <a:schemeClr val="tx1"/>
                </a:solidFill>
                <a:latin typeface="+mn-lt"/>
                <a:ea typeface="+mn-ea"/>
                <a:cs typeface="+mn-cs"/>
              </a:rPr>
              <a:t> tipik klinik ve </a:t>
            </a:r>
            <a:r>
              <a:rPr lang="tr-TR" sz="1200" b="0" i="0" kern="1200" dirty="0" err="1" smtClean="0">
                <a:solidFill>
                  <a:schemeClr val="tx1"/>
                </a:solidFill>
                <a:latin typeface="+mn-lt"/>
                <a:ea typeface="+mn-ea"/>
                <a:cs typeface="+mn-cs"/>
              </a:rPr>
              <a:t>laboratuvar</a:t>
            </a:r>
            <a:r>
              <a:rPr lang="tr-TR" sz="1200" b="0" i="0" kern="1200" dirty="0" smtClean="0">
                <a:solidFill>
                  <a:schemeClr val="tx1"/>
                </a:solidFill>
                <a:latin typeface="+mn-lt"/>
                <a:ea typeface="+mn-ea"/>
                <a:cs typeface="+mn-cs"/>
              </a:rPr>
              <a:t> özellikleri daha ayrıntılı olarak ayrı ayrı tartışılmaktadır. Eşzamanlı demir eksikliği ve ACD/</a:t>
            </a:r>
            <a:r>
              <a:rPr lang="tr-TR" sz="1200" b="0" i="0" kern="1200" dirty="0" err="1" smtClean="0">
                <a:solidFill>
                  <a:schemeClr val="tx1"/>
                </a:solidFill>
                <a:latin typeface="+mn-lt"/>
                <a:ea typeface="+mn-ea"/>
                <a:cs typeface="+mn-cs"/>
              </a:rPr>
              <a:t>AI'nin</a:t>
            </a:r>
            <a:r>
              <a:rPr lang="tr-TR" sz="1200" b="0" i="0" kern="1200" dirty="0" smtClean="0">
                <a:solidFill>
                  <a:schemeClr val="tx1"/>
                </a:solidFill>
                <a:latin typeface="+mn-lt"/>
                <a:ea typeface="+mn-ea"/>
                <a:cs typeface="+mn-cs"/>
              </a:rPr>
              <a:t> ayırıcı tanısının karmaşıklığı da bu tartışmaya dahil edilmiştir. </a:t>
            </a:r>
          </a:p>
          <a:p>
            <a:r>
              <a:rPr lang="tr-TR" sz="1200" b="0" i="0" kern="1200" dirty="0" smtClean="0">
                <a:solidFill>
                  <a:schemeClr val="tx1"/>
                </a:solidFill>
                <a:latin typeface="+mn-lt"/>
                <a:ea typeface="+mn-ea"/>
                <a:cs typeface="+mn-cs"/>
              </a:rPr>
              <a:t>Sağlıklı bir genç için, daha az yaygın olan kalıtsal koşulların değerlendirilmesi uygun olabilir. Bunlar spesifik tedavi gerektirmese bile, sonraki klinik karşılaşmalarda aneminin diğer nedenleri için kapsamlı değerlendirmelerden kaçınmanın değeri olabilir</a:t>
            </a:r>
            <a:r>
              <a:rPr lang="tr-TR" sz="1200" b="0" i="0" kern="1200" dirty="0" smtClean="0">
                <a:solidFill>
                  <a:schemeClr val="tx1"/>
                </a:solidFill>
                <a:latin typeface="+mn-lt"/>
                <a:ea typeface="+mn-ea"/>
                <a:cs typeface="+mn-cs"/>
              </a:rPr>
              <a:t>. Sahte </a:t>
            </a:r>
            <a:r>
              <a:rPr lang="tr-TR" sz="1200" b="0" i="0" kern="1200" dirty="0" err="1" smtClean="0">
                <a:solidFill>
                  <a:schemeClr val="tx1"/>
                </a:solidFill>
                <a:latin typeface="+mn-lt"/>
                <a:ea typeface="+mn-ea"/>
                <a:cs typeface="+mn-cs"/>
              </a:rPr>
              <a:t>mikrositozun</a:t>
            </a:r>
            <a:r>
              <a:rPr lang="tr-TR" sz="1200" b="0" i="0" kern="1200" dirty="0" smtClean="0">
                <a:solidFill>
                  <a:schemeClr val="tx1"/>
                </a:solidFill>
                <a:latin typeface="+mn-lt"/>
                <a:ea typeface="+mn-ea"/>
                <a:cs typeface="+mn-cs"/>
              </a:rPr>
              <a:t> olası nedenleri arasında, uygun olmayan bir sıvı veya birikinti içeren bir numune tüpünde toplanma nedeniyle in </a:t>
            </a:r>
            <a:r>
              <a:rPr lang="tr-TR" sz="1200" b="0" i="0" kern="1200" dirty="0" err="1" smtClean="0">
                <a:solidFill>
                  <a:schemeClr val="tx1"/>
                </a:solidFill>
                <a:latin typeface="+mn-lt"/>
                <a:ea typeface="+mn-ea"/>
                <a:cs typeface="+mn-cs"/>
              </a:rPr>
              <a:t>vitro</a:t>
            </a:r>
            <a:r>
              <a:rPr lang="tr-TR" sz="1200" b="0" i="0" kern="1200" dirty="0" smtClean="0">
                <a:solidFill>
                  <a:schemeClr val="tx1"/>
                </a:solidFill>
                <a:latin typeface="+mn-lt"/>
                <a:ea typeface="+mn-ea"/>
                <a:cs typeface="+mn-cs"/>
              </a:rPr>
              <a:t> RBC </a:t>
            </a:r>
            <a:r>
              <a:rPr lang="tr-TR" sz="1200" b="0" i="0" kern="1200" dirty="0" err="1" smtClean="0">
                <a:solidFill>
                  <a:schemeClr val="tx1"/>
                </a:solidFill>
                <a:latin typeface="+mn-lt"/>
                <a:ea typeface="+mn-ea"/>
                <a:cs typeface="+mn-cs"/>
              </a:rPr>
              <a:t>fragmantasyonu</a:t>
            </a:r>
            <a:r>
              <a:rPr lang="tr-TR" sz="1200" b="0" i="0" kern="1200" dirty="0" smtClean="0">
                <a:solidFill>
                  <a:schemeClr val="tx1"/>
                </a:solidFill>
                <a:latin typeface="+mn-lt"/>
                <a:ea typeface="+mn-ea"/>
                <a:cs typeface="+mn-cs"/>
              </a:rPr>
              <a:t>, numunenin yanlışlıkla ısıtılması (örneğin, taşıma sırasında) veya numune toplama ile analiz arasında özellikle uzun bir gecikme yer alır. Nadiren, aşırı büyük </a:t>
            </a:r>
            <a:r>
              <a:rPr lang="tr-TR" sz="1200" b="0" i="0" kern="1200" dirty="0" err="1" smtClean="0">
                <a:solidFill>
                  <a:schemeClr val="tx1"/>
                </a:solidFill>
                <a:latin typeface="+mn-lt"/>
                <a:ea typeface="+mn-ea"/>
                <a:cs typeface="+mn-cs"/>
              </a:rPr>
              <a:t>trombositler</a:t>
            </a:r>
            <a:r>
              <a:rPr lang="tr-TR" sz="1200" b="0" i="0" kern="1200" dirty="0" smtClean="0">
                <a:solidFill>
                  <a:schemeClr val="tx1"/>
                </a:solidFill>
                <a:latin typeface="+mn-lt"/>
                <a:ea typeface="+mn-ea"/>
                <a:cs typeface="+mn-cs"/>
              </a:rPr>
              <a:t> veya beyaz kan hücresi parçaları, RBC olarak sayılabilir. Bu </a:t>
            </a:r>
            <a:r>
              <a:rPr lang="tr-TR" sz="1200" b="0" i="0" kern="1200" dirty="0" err="1" smtClean="0">
                <a:solidFill>
                  <a:schemeClr val="tx1"/>
                </a:solidFill>
                <a:latin typeface="+mn-lt"/>
                <a:ea typeface="+mn-ea"/>
                <a:cs typeface="+mn-cs"/>
              </a:rPr>
              <a:t>artefakt</a:t>
            </a:r>
            <a:r>
              <a:rPr lang="tr-TR" sz="1200" b="0" i="0" kern="1200" dirty="0" smtClean="0">
                <a:solidFill>
                  <a:schemeClr val="tx1"/>
                </a:solidFill>
                <a:latin typeface="+mn-lt"/>
                <a:ea typeface="+mn-ea"/>
                <a:cs typeface="+mn-cs"/>
              </a:rPr>
              <a:t> etkiler ve makine hatası, numunenin tekrarlanması ve/veya </a:t>
            </a:r>
            <a:r>
              <a:rPr lang="tr-TR" sz="1200" b="0" i="0" kern="1200" dirty="0" err="1" smtClean="0">
                <a:solidFill>
                  <a:schemeClr val="tx1"/>
                </a:solidFill>
                <a:latin typeface="+mn-lt"/>
                <a:ea typeface="+mn-ea"/>
                <a:cs typeface="+mn-cs"/>
              </a:rPr>
              <a:t>periferik</a:t>
            </a:r>
            <a:r>
              <a:rPr lang="tr-TR" sz="1200" b="0" i="0" kern="1200" dirty="0" smtClean="0">
                <a:solidFill>
                  <a:schemeClr val="tx1"/>
                </a:solidFill>
                <a:latin typeface="+mn-lt"/>
                <a:ea typeface="+mn-ea"/>
                <a:cs typeface="+mn-cs"/>
              </a:rPr>
              <a:t> kan yaymasının gözden geçirilmesiyle giderilebilir. Otomatik hematoloji aletlerine yönelik teknoloji ilerlemeye devam ettikçe bu sorunlar daha az sorun haline geliyor</a:t>
            </a:r>
            <a:endParaRPr lang="tr-TR" sz="1200" dirty="0" smtClean="0"/>
          </a:p>
          <a:p>
            <a:endParaRPr lang="tr-TR" sz="1200" b="0" i="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35</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dünya nüfusunun büyük bir bölümünü, özellikle doğurganlık çağındaki kadınları, çocukları ve düşük ve orta gelirli ülkelerde yaşayan bireyleri etkiler. Demir eksikliğinin mutlak </a:t>
            </a:r>
            <a:r>
              <a:rPr lang="tr-TR" sz="1200" b="0" i="0" kern="1200" dirty="0" err="1" smtClean="0">
                <a:solidFill>
                  <a:schemeClr val="tx1"/>
                </a:solidFill>
                <a:latin typeface="+mn-lt"/>
                <a:ea typeface="+mn-ea"/>
                <a:cs typeface="+mn-cs"/>
              </a:rPr>
              <a:t>prevalansı</a:t>
            </a:r>
            <a:r>
              <a:rPr lang="tr-TR" sz="1200" b="0" i="0" kern="1200" dirty="0" smtClean="0">
                <a:solidFill>
                  <a:schemeClr val="tx1"/>
                </a:solidFill>
                <a:latin typeface="+mn-lt"/>
                <a:ea typeface="+mn-ea"/>
                <a:cs typeface="+mn-cs"/>
              </a:rPr>
              <a:t> çalışılan popülasyona bağlıdır.</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37</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aseline="0" dirty="0" smtClean="0"/>
          </a:p>
          <a:p>
            <a:r>
              <a:rPr lang="tr-TR" sz="1200" b="0" i="0" kern="1200" dirty="0" smtClean="0">
                <a:solidFill>
                  <a:schemeClr val="tx1"/>
                </a:solidFill>
                <a:latin typeface="+mn-lt"/>
                <a:ea typeface="+mn-ea"/>
                <a:cs typeface="+mn-cs"/>
              </a:rPr>
              <a:t>Demir eksikliğinin altında yatan nedenin değerlendirilmesi çok önemlidir. </a:t>
            </a:r>
          </a:p>
          <a:p>
            <a:r>
              <a:rPr lang="tr-TR" sz="1200" b="0" i="0" kern="1200" dirty="0" smtClean="0">
                <a:solidFill>
                  <a:schemeClr val="tx1"/>
                </a:solidFill>
                <a:latin typeface="+mn-lt"/>
                <a:ea typeface="+mn-ea"/>
                <a:cs typeface="+mn-cs"/>
              </a:rPr>
              <a:t>Çeşitli bir diyete erişimi olan yetişkinlerin çoğunda diyetle alınan demirin yeterli olması muhtemeldir ve çoğu yetişkinde diyet uygulamalarına demir eksikliği atfedilmemelidir.</a:t>
            </a:r>
          </a:p>
          <a:p>
            <a:r>
              <a:rPr lang="tr-TR" sz="1200" b="0" i="0" kern="1200" dirty="0" smtClean="0">
                <a:solidFill>
                  <a:schemeClr val="tx1"/>
                </a:solidFill>
                <a:latin typeface="+mn-lt"/>
                <a:ea typeface="+mn-ea"/>
                <a:cs typeface="+mn-cs"/>
              </a:rPr>
              <a:t> Yüksek yoğunluklu atletizm ve </a:t>
            </a:r>
            <a:r>
              <a:rPr lang="tr-TR" sz="1200" b="0" i="0" kern="1200" dirty="0" err="1" smtClean="0">
                <a:solidFill>
                  <a:schemeClr val="tx1"/>
                </a:solidFill>
                <a:latin typeface="+mn-lt"/>
                <a:ea typeface="+mn-ea"/>
                <a:cs typeface="+mn-cs"/>
              </a:rPr>
              <a:t>üriner</a:t>
            </a:r>
            <a:r>
              <a:rPr lang="tr-TR" sz="1200" b="0" i="0" kern="1200" dirty="0" smtClean="0">
                <a:solidFill>
                  <a:schemeClr val="tx1"/>
                </a:solidFill>
                <a:latin typeface="+mn-lt"/>
                <a:ea typeface="+mn-ea"/>
                <a:cs typeface="+mn-cs"/>
              </a:rPr>
              <a:t> veya </a:t>
            </a:r>
            <a:r>
              <a:rPr lang="tr-TR" sz="1200" b="0" i="0" kern="1200" dirty="0" err="1" smtClean="0">
                <a:solidFill>
                  <a:schemeClr val="tx1"/>
                </a:solidFill>
                <a:latin typeface="+mn-lt"/>
                <a:ea typeface="+mn-ea"/>
                <a:cs typeface="+mn-cs"/>
              </a:rPr>
              <a:t>pulmoner</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hemosideroz</a:t>
            </a:r>
            <a:r>
              <a:rPr lang="tr-TR" sz="1200" b="0" i="0" kern="1200" dirty="0" smtClean="0">
                <a:solidFill>
                  <a:schemeClr val="tx1"/>
                </a:solidFill>
                <a:latin typeface="+mn-lt"/>
                <a:ea typeface="+mn-ea"/>
                <a:cs typeface="+mn-cs"/>
              </a:rPr>
              <a:t>, çok faktörlü mekanizmalarla demir eksikliğine neden olabilir. </a:t>
            </a:r>
          </a:p>
          <a:p>
            <a:r>
              <a:rPr lang="tr-TR" sz="1200" b="0" i="0" kern="1200" dirty="0" err="1" smtClean="0">
                <a:solidFill>
                  <a:schemeClr val="tx1"/>
                </a:solidFill>
                <a:latin typeface="+mn-lt"/>
                <a:ea typeface="+mn-ea"/>
                <a:cs typeface="+mn-cs"/>
              </a:rPr>
              <a:t>Eritropoietin</a:t>
            </a:r>
            <a:r>
              <a:rPr lang="tr-TR" sz="1200" b="0" i="0" kern="1200" dirty="0" smtClean="0">
                <a:solidFill>
                  <a:schemeClr val="tx1"/>
                </a:solidFill>
                <a:latin typeface="+mn-lt"/>
                <a:ea typeface="+mn-ea"/>
                <a:cs typeface="+mn-cs"/>
              </a:rPr>
              <a:t> gibi </a:t>
            </a:r>
            <a:r>
              <a:rPr lang="tr-TR" sz="1200" b="0" i="0" kern="1200" dirty="0" err="1" smtClean="0">
                <a:solidFill>
                  <a:schemeClr val="tx1"/>
                </a:solidFill>
                <a:latin typeface="+mn-lt"/>
                <a:ea typeface="+mn-ea"/>
                <a:cs typeface="+mn-cs"/>
              </a:rPr>
              <a:t>eritropoezi</a:t>
            </a:r>
            <a:r>
              <a:rPr lang="tr-TR" sz="1200" b="0" i="0" kern="1200" dirty="0" smtClean="0">
                <a:solidFill>
                  <a:schemeClr val="tx1"/>
                </a:solidFill>
                <a:latin typeface="+mn-lt"/>
                <a:ea typeface="+mn-ea"/>
                <a:cs typeface="+mn-cs"/>
              </a:rPr>
              <a:t> uyarıcı bir ajanla tedavi, vücut demir depolarının yeniden dağılımına neden olabilir.</a:t>
            </a:r>
          </a:p>
          <a:p>
            <a:r>
              <a:rPr lang="tr-TR" sz="1200" b="0" i="0" kern="1200" dirty="0" smtClean="0">
                <a:solidFill>
                  <a:schemeClr val="tx1"/>
                </a:solidFill>
                <a:latin typeface="+mn-lt"/>
                <a:ea typeface="+mn-ea"/>
                <a:cs typeface="+mn-cs"/>
              </a:rPr>
              <a:t>Demir eksikliğinin başlıca nedenleri diyet alımının azalması, emilim azalması ve kan kaybıdır. </a:t>
            </a:r>
            <a:r>
              <a:rPr lang="tr-TR" sz="1200" b="0" i="0" kern="1200" dirty="0" smtClean="0">
                <a:solidFill>
                  <a:schemeClr val="tx1"/>
                </a:solidFill>
                <a:latin typeface="+mn-lt"/>
                <a:ea typeface="+mn-ea"/>
                <a:cs typeface="+mn-cs"/>
              </a:rPr>
              <a:t>).</a:t>
            </a:r>
            <a:endParaRPr lang="tr-TR" sz="1200" b="0" i="0" kern="1200" dirty="0" smtClean="0">
              <a:solidFill>
                <a:schemeClr val="tx1"/>
              </a:solidFill>
              <a:latin typeface="+mn-lt"/>
              <a:ea typeface="+mn-ea"/>
              <a:cs typeface="+mn-cs"/>
            </a:endParaRPr>
          </a:p>
          <a:p>
            <a:r>
              <a:rPr lang="tr-TR" sz="1200" b="0" i="0" kern="1200" dirty="0" smtClean="0">
                <a:solidFill>
                  <a:schemeClr val="tx1"/>
                </a:solidFill>
                <a:latin typeface="+mn-lt"/>
                <a:ea typeface="+mn-ea"/>
                <a:cs typeface="+mn-cs"/>
              </a:rPr>
              <a:t>Kaynak açısından zengin ülkelerdeki yetişkinlerde, diyet alımı hemen hemen her zaman yeterlidir ve aksi kanıtlanana kadar, nedeni araştırmak ve tanımlamak için ima edilen ihtiyaçla birlikte, nedenin kan kaybı olduğunu varsaymak genellikle mantıklıdır. </a:t>
            </a:r>
            <a:endParaRPr lang="tr-TR" sz="1200" b="0" i="0" kern="1200" dirty="0" smtClean="0">
              <a:solidFill>
                <a:schemeClr val="tx1"/>
              </a:solidFill>
              <a:latin typeface="+mn-lt"/>
              <a:ea typeface="+mn-ea"/>
              <a:cs typeface="+mn-cs"/>
            </a:endParaRPr>
          </a:p>
          <a:p>
            <a:r>
              <a:rPr lang="tr-TR" sz="1200" b="0" i="0" kern="1200" dirty="0" smtClean="0">
                <a:solidFill>
                  <a:schemeClr val="tx1"/>
                </a:solidFill>
                <a:latin typeface="+mn-lt"/>
                <a:ea typeface="+mn-ea"/>
                <a:cs typeface="+mn-cs"/>
              </a:rPr>
              <a:t>Açık kanama barizdir ve </a:t>
            </a:r>
            <a:r>
              <a:rPr lang="tr-TR" sz="1200" b="0" i="0" kern="1200" dirty="0" err="1" smtClean="0">
                <a:solidFill>
                  <a:schemeClr val="tx1"/>
                </a:solidFill>
                <a:latin typeface="+mn-lt"/>
                <a:ea typeface="+mn-ea"/>
                <a:cs typeface="+mn-cs"/>
              </a:rPr>
              <a:t>klinisyenin</a:t>
            </a:r>
            <a:r>
              <a:rPr lang="tr-TR" sz="1200" b="0" i="0" kern="1200" dirty="0" smtClean="0">
                <a:solidFill>
                  <a:schemeClr val="tx1"/>
                </a:solidFill>
                <a:latin typeface="+mn-lt"/>
                <a:ea typeface="+mn-ea"/>
                <a:cs typeface="+mn-cs"/>
              </a:rPr>
              <a:t> genellikle sadece öykü ile fark etmesi zor değildir:</a:t>
            </a:r>
          </a:p>
          <a:p>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travmatik</a:t>
            </a:r>
            <a:r>
              <a:rPr lang="tr-TR" sz="1200" b="0" i="0" kern="1200" dirty="0" smtClean="0">
                <a:solidFill>
                  <a:schemeClr val="tx1"/>
                </a:solidFill>
                <a:latin typeface="+mn-lt"/>
                <a:ea typeface="+mn-ea"/>
                <a:cs typeface="+mn-cs"/>
              </a:rPr>
              <a:t> kanama</a:t>
            </a:r>
          </a:p>
          <a:p>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Hematemez</a:t>
            </a:r>
            <a:r>
              <a:rPr lang="tr-TR" sz="1200" b="0" i="0" kern="1200" dirty="0" smtClean="0">
                <a:solidFill>
                  <a:schemeClr val="tx1"/>
                </a:solidFill>
                <a:latin typeface="+mn-lt"/>
                <a:ea typeface="+mn-ea"/>
                <a:cs typeface="+mn-cs"/>
              </a:rPr>
              <a:t> veya </a:t>
            </a:r>
            <a:r>
              <a:rPr lang="tr-TR" sz="1200" b="0" i="0" kern="1200" dirty="0" err="1" smtClean="0">
                <a:solidFill>
                  <a:schemeClr val="tx1"/>
                </a:solidFill>
                <a:latin typeface="+mn-lt"/>
                <a:ea typeface="+mn-ea"/>
                <a:cs typeface="+mn-cs"/>
              </a:rPr>
              <a:t>melena</a:t>
            </a:r>
            <a:endParaRPr lang="tr-TR" sz="1200" b="0" i="0" kern="1200" dirty="0" smtClean="0">
              <a:solidFill>
                <a:schemeClr val="tx1"/>
              </a:solidFill>
              <a:latin typeface="+mn-lt"/>
              <a:ea typeface="+mn-ea"/>
              <a:cs typeface="+mn-cs"/>
            </a:endParaRPr>
          </a:p>
          <a:p>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hemoptizi</a:t>
            </a:r>
            <a:endParaRPr lang="tr-TR" sz="1200" b="0" i="0" kern="1200" dirty="0" smtClean="0">
              <a:solidFill>
                <a:schemeClr val="tx1"/>
              </a:solidFill>
              <a:latin typeface="+mn-lt"/>
              <a:ea typeface="+mn-ea"/>
              <a:cs typeface="+mn-cs"/>
            </a:endParaRPr>
          </a:p>
          <a:p>
            <a:r>
              <a:rPr lang="tr-TR" sz="1200" b="0" i="0" kern="1200" dirty="0" smtClean="0">
                <a:solidFill>
                  <a:schemeClr val="tx1"/>
                </a:solidFill>
                <a:latin typeface="+mn-lt"/>
                <a:ea typeface="+mn-ea"/>
                <a:cs typeface="+mn-cs"/>
              </a:rPr>
              <a:t>●Ağır adet kanaması</a:t>
            </a:r>
          </a:p>
          <a:p>
            <a:r>
              <a:rPr lang="tr-TR" sz="1200" b="0" i="0" kern="1200" dirty="0" smtClean="0">
                <a:solidFill>
                  <a:schemeClr val="tx1"/>
                </a:solidFill>
                <a:latin typeface="+mn-lt"/>
                <a:ea typeface="+mn-ea"/>
                <a:cs typeface="+mn-cs"/>
              </a:rPr>
              <a:t>●Hamilelik ve doğum</a:t>
            </a:r>
          </a:p>
          <a:p>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hematüri</a:t>
            </a:r>
            <a:endParaRPr lang="tr-TR" sz="1200" b="0" i="0" kern="1200" dirty="0" smtClean="0">
              <a:solidFill>
                <a:schemeClr val="tx1"/>
              </a:solidFill>
              <a:latin typeface="+mn-lt"/>
              <a:ea typeface="+mn-ea"/>
              <a:cs typeface="+mn-cs"/>
            </a:endParaRPr>
          </a:p>
          <a:p>
            <a:r>
              <a:rPr lang="tr-TR" sz="1200" b="0" i="0" kern="1200" dirty="0" smtClean="0">
                <a:solidFill>
                  <a:schemeClr val="tx1"/>
                </a:solidFill>
                <a:latin typeface="+mn-lt"/>
                <a:ea typeface="+mn-ea"/>
                <a:cs typeface="+mn-cs"/>
              </a:rPr>
              <a:t>Gözden kaçabilecek diğer kan kaybı nedenleri şunlardır </a:t>
            </a:r>
          </a:p>
          <a:p>
            <a:r>
              <a:rPr lang="tr-TR" sz="1200" b="0" i="0" kern="1200" dirty="0" smtClean="0">
                <a:solidFill>
                  <a:schemeClr val="tx1"/>
                </a:solidFill>
                <a:latin typeface="+mn-lt"/>
                <a:ea typeface="+mn-ea"/>
                <a:cs typeface="+mn-cs"/>
              </a:rPr>
              <a:t>●Aşırı tanısal kan testi</a:t>
            </a:r>
          </a:p>
          <a:p>
            <a:r>
              <a:rPr lang="tr-TR" sz="1200" b="0" i="0" kern="1200" dirty="0" smtClean="0">
                <a:solidFill>
                  <a:schemeClr val="tx1"/>
                </a:solidFill>
                <a:latin typeface="+mn-lt"/>
                <a:ea typeface="+mn-ea"/>
                <a:cs typeface="+mn-cs"/>
              </a:rPr>
              <a:t>●Ağır adet kanaması derecesinin hafife alınması</a:t>
            </a:r>
          </a:p>
          <a:p>
            <a:r>
              <a:rPr lang="tr-TR" sz="1200" b="0" i="0" kern="1200" dirty="0" smtClean="0">
                <a:solidFill>
                  <a:schemeClr val="tx1"/>
                </a:solidFill>
                <a:latin typeface="+mn-lt"/>
                <a:ea typeface="+mn-ea"/>
                <a:cs typeface="+mn-cs"/>
              </a:rPr>
              <a:t>●Hamilelik ve emzirme, gebelik sayısı arttıkça daha büyük olasılıkla</a:t>
            </a:r>
          </a:p>
          <a:p>
            <a:r>
              <a:rPr lang="tr-TR" sz="1200" b="0" i="0" kern="1200" dirty="0" smtClean="0">
                <a:solidFill>
                  <a:schemeClr val="tx1"/>
                </a:solidFill>
                <a:latin typeface="+mn-lt"/>
                <a:ea typeface="+mn-ea"/>
                <a:cs typeface="+mn-cs"/>
              </a:rPr>
              <a:t>●Gizli kanama, tipik olarak </a:t>
            </a:r>
            <a:r>
              <a:rPr lang="tr-TR" sz="1200" b="0" i="0" kern="1200" dirty="0" err="1" smtClean="0">
                <a:solidFill>
                  <a:schemeClr val="tx1"/>
                </a:solidFill>
                <a:latin typeface="+mn-lt"/>
                <a:ea typeface="+mn-ea"/>
                <a:cs typeface="+mn-cs"/>
              </a:rPr>
              <a:t>gastrointestinal</a:t>
            </a:r>
            <a:r>
              <a:rPr lang="tr-TR" sz="1200" b="0" i="0" kern="1200" dirty="0" smtClean="0">
                <a:solidFill>
                  <a:schemeClr val="tx1"/>
                </a:solidFill>
                <a:latin typeface="+mn-lt"/>
                <a:ea typeface="+mn-ea"/>
                <a:cs typeface="+mn-cs"/>
              </a:rPr>
              <a:t> (örn., gastrit, </a:t>
            </a:r>
            <a:r>
              <a:rPr lang="tr-TR" sz="1200" b="0" i="0" kern="1200" dirty="0" err="1" smtClean="0">
                <a:solidFill>
                  <a:schemeClr val="tx1"/>
                </a:solidFill>
                <a:latin typeface="+mn-lt"/>
                <a:ea typeface="+mn-ea"/>
                <a:cs typeface="+mn-cs"/>
              </a:rPr>
              <a:t>malignite</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anjiyodisplazi</a:t>
            </a:r>
            <a:r>
              <a:rPr lang="tr-TR" sz="1200" b="0" i="0" kern="1200" dirty="0" smtClean="0">
                <a:solidFill>
                  <a:schemeClr val="tx1"/>
                </a:solidFill>
                <a:latin typeface="+mn-lt"/>
                <a:ea typeface="+mn-ea"/>
                <a:cs typeface="+mn-cs"/>
              </a:rPr>
              <a:t>) ancak aynı zamanda idrar kayıplarıyla birlikte </a:t>
            </a:r>
            <a:r>
              <a:rPr lang="tr-TR" sz="1200" b="0" i="0" kern="1200" dirty="0" err="1" smtClean="0">
                <a:solidFill>
                  <a:schemeClr val="tx1"/>
                </a:solidFill>
                <a:latin typeface="+mn-lt"/>
                <a:ea typeface="+mn-ea"/>
                <a:cs typeface="+mn-cs"/>
              </a:rPr>
              <a:t>hemolizi</a:t>
            </a:r>
            <a:r>
              <a:rPr lang="tr-TR" sz="1200" b="0" i="0" kern="1200" dirty="0" smtClean="0">
                <a:solidFill>
                  <a:schemeClr val="tx1"/>
                </a:solidFill>
                <a:latin typeface="+mn-lt"/>
                <a:ea typeface="+mn-ea"/>
                <a:cs typeface="+mn-cs"/>
              </a:rPr>
              <a:t> de içerebilir</a:t>
            </a:r>
          </a:p>
          <a:p>
            <a:r>
              <a:rPr lang="tr-TR" sz="1200" b="0" i="0" kern="1200" dirty="0" smtClean="0">
                <a:solidFill>
                  <a:schemeClr val="tx1"/>
                </a:solidFill>
                <a:latin typeface="+mn-lt"/>
                <a:ea typeface="+mn-ea"/>
                <a:cs typeface="+mn-cs"/>
              </a:rPr>
              <a:t>●Genellikle gizli </a:t>
            </a:r>
            <a:r>
              <a:rPr lang="tr-TR" sz="1200" b="0" i="0" kern="1200" dirty="0" err="1" smtClean="0">
                <a:solidFill>
                  <a:schemeClr val="tx1"/>
                </a:solidFill>
                <a:latin typeface="+mn-lt"/>
                <a:ea typeface="+mn-ea"/>
                <a:cs typeface="+mn-cs"/>
              </a:rPr>
              <a:t>gastrointestinal</a:t>
            </a:r>
            <a:r>
              <a:rPr lang="tr-TR" sz="1200" b="0" i="0" kern="1200" dirty="0" smtClean="0">
                <a:solidFill>
                  <a:schemeClr val="tx1"/>
                </a:solidFill>
                <a:latin typeface="+mn-lt"/>
                <a:ea typeface="+mn-ea"/>
                <a:cs typeface="+mn-cs"/>
              </a:rPr>
              <a:t> kanama nedeniyle egzersize bağlı kan kaybı</a:t>
            </a:r>
          </a:p>
          <a:p>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Gastrointestinal</a:t>
            </a:r>
            <a:r>
              <a:rPr lang="tr-TR" sz="1200" b="0" i="0" kern="1200" dirty="0" smtClean="0">
                <a:solidFill>
                  <a:schemeClr val="tx1"/>
                </a:solidFill>
                <a:latin typeface="+mn-lt"/>
                <a:ea typeface="+mn-ea"/>
                <a:cs typeface="+mn-cs"/>
              </a:rPr>
              <a:t> parazitler (kancalı kurt, kırbaç kurdu), özellikle dünyanın büyüme için elverişli toprak koşullarına sahip bölgelerinde</a:t>
            </a:r>
          </a:p>
          <a:p>
            <a:r>
              <a:rPr lang="tr-TR" sz="1200" b="0" i="0" kern="1200" dirty="0" smtClean="0">
                <a:solidFill>
                  <a:schemeClr val="tx1"/>
                </a:solidFill>
                <a:latin typeface="+mn-lt"/>
                <a:ea typeface="+mn-ea"/>
                <a:cs typeface="+mn-cs"/>
              </a:rPr>
              <a:t>  Demir, üst </a:t>
            </a:r>
            <a:r>
              <a:rPr lang="tr-TR" sz="1200" b="0" i="0" kern="1200" dirty="0" err="1" smtClean="0">
                <a:solidFill>
                  <a:schemeClr val="tx1"/>
                </a:solidFill>
                <a:latin typeface="+mn-lt"/>
                <a:ea typeface="+mn-ea"/>
                <a:cs typeface="+mn-cs"/>
              </a:rPr>
              <a:t>gastrointestinal</a:t>
            </a:r>
            <a:r>
              <a:rPr lang="tr-TR" sz="1200" b="0" i="0" kern="1200" dirty="0" smtClean="0">
                <a:solidFill>
                  <a:schemeClr val="tx1"/>
                </a:solidFill>
                <a:latin typeface="+mn-lt"/>
                <a:ea typeface="+mn-ea"/>
                <a:cs typeface="+mn-cs"/>
              </a:rPr>
              <a:t> sistemde emilir; </a:t>
            </a:r>
            <a:r>
              <a:rPr lang="tr-TR" sz="1200" b="0" i="0" kern="1200" dirty="0" err="1" smtClean="0">
                <a:solidFill>
                  <a:schemeClr val="tx1"/>
                </a:solidFill>
                <a:latin typeface="+mn-lt"/>
                <a:ea typeface="+mn-ea"/>
                <a:cs typeface="+mn-cs"/>
              </a:rPr>
              <a:t>duodenum</a:t>
            </a:r>
            <a:r>
              <a:rPr lang="tr-TR" sz="1200" b="0" i="0" kern="1200" dirty="0" smtClean="0">
                <a:solidFill>
                  <a:schemeClr val="tx1"/>
                </a:solidFill>
                <a:latin typeface="+mn-lt"/>
                <a:ea typeface="+mn-ea"/>
                <a:cs typeface="+mn-cs"/>
              </a:rPr>
              <a:t> maksimum </a:t>
            </a:r>
            <a:r>
              <a:rPr lang="tr-TR" sz="1200" b="0" i="0" kern="1200" dirty="0" err="1" smtClean="0">
                <a:solidFill>
                  <a:schemeClr val="tx1"/>
                </a:solidFill>
                <a:latin typeface="+mn-lt"/>
                <a:ea typeface="+mn-ea"/>
                <a:cs typeface="+mn-cs"/>
              </a:rPr>
              <a:t>absorpsiyon</a:t>
            </a:r>
            <a:r>
              <a:rPr lang="tr-TR" sz="1200" b="0" i="0" kern="1200" dirty="0" smtClean="0">
                <a:solidFill>
                  <a:schemeClr val="tx1"/>
                </a:solidFill>
                <a:latin typeface="+mn-lt"/>
                <a:ea typeface="+mn-ea"/>
                <a:cs typeface="+mn-cs"/>
              </a:rPr>
              <a:t> bölgesidir . Azaltılmış demir emilimi, özellikle sağlıklı bireylerde ve dünyanın demir açısından zengin bir diyete erişimin olduğu bölgelerde, demir eksikliğinin nadir bir nedenidir.</a:t>
            </a:r>
          </a:p>
          <a:p>
            <a:r>
              <a:rPr lang="tr-TR" sz="1200" b="0" i="0" kern="1200" dirty="0" err="1" smtClean="0">
                <a:solidFill>
                  <a:schemeClr val="tx1"/>
                </a:solidFill>
                <a:latin typeface="+mn-lt"/>
                <a:ea typeface="+mn-ea"/>
                <a:cs typeface="+mn-cs"/>
              </a:rPr>
              <a:t>gastrointestinal</a:t>
            </a:r>
            <a:r>
              <a:rPr lang="tr-TR" sz="1200" b="0" i="0" kern="1200" dirty="0" smtClean="0">
                <a:solidFill>
                  <a:schemeClr val="tx1"/>
                </a:solidFill>
                <a:latin typeface="+mn-lt"/>
                <a:ea typeface="+mn-ea"/>
                <a:cs typeface="+mn-cs"/>
              </a:rPr>
              <a:t> semptomları olan veya oral demir desteğine yeterli yanıtı olmayan kişilerde düşünülebilir.</a:t>
            </a:r>
          </a:p>
          <a:p>
            <a:r>
              <a:rPr lang="tr-TR" sz="1200" b="0" i="0" kern="1200" dirty="0" smtClean="0">
                <a:solidFill>
                  <a:schemeClr val="tx1"/>
                </a:solidFill>
                <a:latin typeface="+mn-lt"/>
                <a:ea typeface="+mn-ea"/>
                <a:cs typeface="+mn-cs"/>
              </a:rPr>
              <a:t>Ancak demir eksikliği, kapsamlı bir değerlendirme yapılmadan bu gıdaların tüketimine bağlanmamalıdır.</a:t>
            </a:r>
          </a:p>
          <a:p>
            <a:endParaRPr lang="tr-TR" sz="1200" b="0" i="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38</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1"/>
            <a:r>
              <a:rPr lang="tr-TR" sz="1200" b="0" i="0" kern="1200" dirty="0" smtClean="0">
                <a:solidFill>
                  <a:schemeClr val="tx1"/>
                </a:solidFill>
                <a:latin typeface="+mn-lt"/>
                <a:ea typeface="+mn-ea"/>
                <a:cs typeface="+mn-cs"/>
              </a:rPr>
              <a:t>Birçok kaynak 12 ila 15 </a:t>
            </a:r>
            <a:r>
              <a:rPr lang="tr-TR" sz="1200" b="0" i="0" kern="1200" dirty="0" err="1" smtClean="0">
                <a:solidFill>
                  <a:schemeClr val="tx1"/>
                </a:solidFill>
                <a:latin typeface="+mn-lt"/>
                <a:ea typeface="+mn-ea"/>
                <a:cs typeface="+mn-cs"/>
              </a:rPr>
              <a:t>ng</a:t>
            </a:r>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mL'lik</a:t>
            </a:r>
            <a:r>
              <a:rPr lang="tr-TR" sz="1200" b="0" i="0" kern="1200" dirty="0" smtClean="0">
                <a:solidFill>
                  <a:schemeClr val="tx1"/>
                </a:solidFill>
                <a:latin typeface="+mn-lt"/>
                <a:ea typeface="+mn-ea"/>
                <a:cs typeface="+mn-cs"/>
              </a:rPr>
              <a:t> bir eşik seviyesi kullanırken (yüzde 99 spesifik ancak yalnızca yüzde 57 duyarlı), bizim uygulamamız kemik iliği korelasyonları ve uluslararası kılavuzlarla desteklenen 30 </a:t>
            </a:r>
            <a:r>
              <a:rPr lang="tr-TR" sz="1200" b="0" i="0" kern="1200" dirty="0" err="1" smtClean="0">
                <a:solidFill>
                  <a:schemeClr val="tx1"/>
                </a:solidFill>
                <a:latin typeface="+mn-lt"/>
                <a:ea typeface="+mn-ea"/>
                <a:cs typeface="+mn-cs"/>
              </a:rPr>
              <a:t>ng</a:t>
            </a:r>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mL'lik</a:t>
            </a:r>
            <a:r>
              <a:rPr lang="tr-TR" sz="1200" b="0" i="0" kern="1200" dirty="0" smtClean="0">
                <a:solidFill>
                  <a:schemeClr val="tx1"/>
                </a:solidFill>
                <a:latin typeface="+mn-lt"/>
                <a:ea typeface="+mn-ea"/>
                <a:cs typeface="+mn-cs"/>
              </a:rPr>
              <a:t> bir eşik değeri kullanmaktır </a:t>
            </a:r>
            <a:r>
              <a:rPr lang="tr-TR" sz="1200" b="0" i="0" kern="1200" dirty="0" smtClean="0">
                <a:solidFill>
                  <a:schemeClr val="tx1"/>
                </a:solidFill>
                <a:latin typeface="+mn-lt"/>
                <a:ea typeface="+mn-ea"/>
                <a:cs typeface="+mn-cs"/>
              </a:rPr>
              <a:t>.</a:t>
            </a:r>
            <a:r>
              <a:rPr lang="tr-TR" sz="1200" b="0" i="0" kern="1200" dirty="0" smtClean="0">
                <a:solidFill>
                  <a:schemeClr val="tx1"/>
                </a:solidFill>
                <a:latin typeface="+mn-lt"/>
                <a:ea typeface="+mn-ea"/>
                <a:cs typeface="+mn-cs"/>
              </a:rPr>
              <a:t> 30 </a:t>
            </a:r>
            <a:r>
              <a:rPr lang="tr-TR" sz="1200" b="0" i="0" kern="1200" dirty="0" err="1" smtClean="0">
                <a:solidFill>
                  <a:schemeClr val="tx1"/>
                </a:solidFill>
                <a:latin typeface="+mn-lt"/>
                <a:ea typeface="+mn-ea"/>
                <a:cs typeface="+mn-cs"/>
              </a:rPr>
              <a:t>ng</a:t>
            </a:r>
            <a:r>
              <a:rPr lang="tr-TR" sz="1200" b="0" i="0" kern="1200" dirty="0" smtClean="0">
                <a:solidFill>
                  <a:schemeClr val="tx1"/>
                </a:solidFill>
                <a:latin typeface="+mn-lt"/>
                <a:ea typeface="+mn-ea"/>
                <a:cs typeface="+mn-cs"/>
              </a:rPr>
              <a:t>/</a:t>
            </a:r>
            <a:r>
              <a:rPr lang="tr-TR" sz="1200" b="0" i="0" kern="1200" dirty="0" err="1" smtClean="0">
                <a:solidFill>
                  <a:schemeClr val="tx1"/>
                </a:solidFill>
                <a:latin typeface="+mn-lt"/>
                <a:ea typeface="+mn-ea"/>
                <a:cs typeface="+mn-cs"/>
              </a:rPr>
              <a:t>mL'de</a:t>
            </a:r>
            <a:r>
              <a:rPr lang="tr-TR" sz="1200" b="0" i="0" kern="1200" dirty="0" smtClean="0">
                <a:solidFill>
                  <a:schemeClr val="tx1"/>
                </a:solidFill>
                <a:latin typeface="+mn-lt"/>
                <a:ea typeface="+mn-ea"/>
                <a:cs typeface="+mn-cs"/>
              </a:rPr>
              <a:t> hassasiyet ve özgüllüğün sırasıyla yüzde 92 ve yüzde 98 olduğu tahmin edilmektedir </a:t>
            </a:r>
            <a:r>
              <a:rPr lang="tr-TR" sz="1200" b="0" i="0" kern="1200" dirty="0" smtClean="0">
                <a:solidFill>
                  <a:schemeClr val="tx1"/>
                </a:solidFill>
                <a:latin typeface="+mn-lt"/>
                <a:ea typeface="+mn-ea"/>
                <a:cs typeface="+mn-cs"/>
              </a:rPr>
              <a:t>.</a:t>
            </a:r>
            <a:r>
              <a:rPr lang="tr-TR" sz="1200" b="0" i="0" kern="1200" dirty="0" smtClean="0">
                <a:solidFill>
                  <a:schemeClr val="tx1"/>
                </a:solidFill>
                <a:latin typeface="+mn-lt"/>
                <a:ea typeface="+mn-ea"/>
                <a:cs typeface="+mn-cs"/>
              </a:rPr>
              <a:t> Çok düşük bir </a:t>
            </a:r>
            <a:r>
              <a:rPr lang="tr-TR" sz="1200" b="0" i="0" kern="1200" dirty="0" err="1" smtClean="0">
                <a:solidFill>
                  <a:schemeClr val="tx1"/>
                </a:solidFill>
                <a:latin typeface="+mn-lt"/>
                <a:ea typeface="+mn-ea"/>
                <a:cs typeface="+mn-cs"/>
              </a:rPr>
              <a:t>ferritin</a:t>
            </a:r>
            <a:r>
              <a:rPr lang="tr-TR" sz="1200" b="0" i="0" kern="1200" dirty="0" smtClean="0">
                <a:solidFill>
                  <a:schemeClr val="tx1"/>
                </a:solidFill>
                <a:latin typeface="+mn-lt"/>
                <a:ea typeface="+mn-ea"/>
                <a:cs typeface="+mn-cs"/>
              </a:rPr>
              <a:t> seviyesi, mevcut olduğunda demir eksikliğinin teşhisidir, ancak </a:t>
            </a:r>
            <a:r>
              <a:rPr lang="tr-TR" sz="1200" b="0" i="0" kern="1200" dirty="0" err="1" smtClean="0">
                <a:solidFill>
                  <a:schemeClr val="tx1"/>
                </a:solidFill>
                <a:latin typeface="+mn-lt"/>
                <a:ea typeface="+mn-ea"/>
                <a:cs typeface="+mn-cs"/>
              </a:rPr>
              <a:t>ferritin</a:t>
            </a:r>
            <a:r>
              <a:rPr lang="tr-TR" sz="1200" b="0" i="0" kern="1200" dirty="0" smtClean="0">
                <a:solidFill>
                  <a:schemeClr val="tx1"/>
                </a:solidFill>
                <a:latin typeface="+mn-lt"/>
                <a:ea typeface="+mn-ea"/>
                <a:cs typeface="+mn-cs"/>
              </a:rPr>
              <a:t> seviyesi, </a:t>
            </a:r>
            <a:r>
              <a:rPr lang="tr-TR" sz="1200" b="0" i="0" kern="1200" dirty="0" err="1" smtClean="0">
                <a:solidFill>
                  <a:schemeClr val="tx1"/>
                </a:solidFill>
                <a:latin typeface="+mn-lt"/>
                <a:ea typeface="+mn-ea"/>
                <a:cs typeface="+mn-cs"/>
              </a:rPr>
              <a:t>komorbiditeleri</a:t>
            </a:r>
            <a:r>
              <a:rPr lang="tr-TR" sz="1200" b="0" i="0" kern="1200" dirty="0" smtClean="0">
                <a:solidFill>
                  <a:schemeClr val="tx1"/>
                </a:solidFill>
                <a:latin typeface="+mn-lt"/>
                <a:ea typeface="+mn-ea"/>
                <a:cs typeface="+mn-cs"/>
              </a:rPr>
              <a:t> olan kişilerde "yanlış normal" olabilir ve demir eksikliği olasılığını ortadan kaldırmak için </a:t>
            </a:r>
            <a:r>
              <a:rPr lang="tr-TR" sz="1200" b="0" i="0" kern="1200" dirty="0" smtClean="0">
                <a:solidFill>
                  <a:schemeClr val="tx1"/>
                </a:solidFill>
                <a:latin typeface="+mn-lt"/>
                <a:ea typeface="+mn-ea"/>
                <a:cs typeface="+mn-cs"/>
              </a:rPr>
              <a:t>kullanılamaz.</a:t>
            </a:r>
            <a:r>
              <a:rPr lang="tr-TR" dirty="0" smtClean="0"/>
              <a:t> KHA ve </a:t>
            </a:r>
            <a:r>
              <a:rPr lang="tr-TR" dirty="0" err="1" smtClean="0"/>
              <a:t>malign</a:t>
            </a:r>
            <a:r>
              <a:rPr lang="tr-TR" dirty="0" smtClean="0"/>
              <a:t> hastalık varsa güvenilmez.</a:t>
            </a:r>
          </a:p>
          <a:p>
            <a:pPr lvl="2"/>
            <a:r>
              <a:rPr lang="tr-TR" dirty="0" smtClean="0"/>
              <a:t>Bu durumda alt sınır 50 mg/</a:t>
            </a:r>
            <a:r>
              <a:rPr lang="tr-TR" dirty="0" err="1" smtClean="0"/>
              <a:t>l’dir</a:t>
            </a:r>
            <a:r>
              <a:rPr lang="tr-TR" dirty="0" smtClean="0"/>
              <a:t>.</a:t>
            </a:r>
          </a:p>
          <a:p>
            <a:pPr lvl="1"/>
            <a:r>
              <a:rPr lang="tr-TR" dirty="0" smtClean="0"/>
              <a:t>Artmış </a:t>
            </a:r>
            <a:r>
              <a:rPr lang="tr-TR" dirty="0" err="1" smtClean="0"/>
              <a:t>ferritin</a:t>
            </a:r>
            <a:r>
              <a:rPr lang="tr-TR" dirty="0" smtClean="0"/>
              <a:t> değeri </a:t>
            </a:r>
            <a:r>
              <a:rPr lang="tr-TR" dirty="0" err="1" smtClean="0"/>
              <a:t>DE’ni</a:t>
            </a:r>
            <a:r>
              <a:rPr lang="tr-TR" dirty="0" smtClean="0"/>
              <a:t> dışlamaz.</a:t>
            </a:r>
          </a:p>
          <a:p>
            <a:pPr lvl="1"/>
            <a:r>
              <a:rPr lang="tr-TR" dirty="0" smtClean="0"/>
              <a:t>Artmış </a:t>
            </a:r>
            <a:r>
              <a:rPr lang="tr-TR" dirty="0" err="1" smtClean="0"/>
              <a:t>ferritin</a:t>
            </a:r>
            <a:r>
              <a:rPr lang="tr-TR" dirty="0" smtClean="0"/>
              <a:t> miktarlarını değerlendirirken hastalarda CRP de bakılmalıdır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altLang="tr-TR" b="1" dirty="0" smtClean="0">
                <a:latin typeface="Times New Roman" pitchFamily="18" charset="0"/>
                <a:cs typeface="Times New Roman" pitchFamily="18" charset="0"/>
              </a:rPr>
              <a:t>Serum </a:t>
            </a:r>
            <a:r>
              <a:rPr lang="tr-TR" altLang="tr-TR" b="1" dirty="0" err="1" smtClean="0">
                <a:latin typeface="Times New Roman" pitchFamily="18" charset="0"/>
                <a:cs typeface="Times New Roman" pitchFamily="18" charset="0"/>
              </a:rPr>
              <a:t>ferritini</a:t>
            </a:r>
            <a:r>
              <a:rPr lang="tr-TR" altLang="tr-TR" b="1" dirty="0" smtClean="0">
                <a:latin typeface="Times New Roman" pitchFamily="18" charset="0"/>
                <a:cs typeface="Times New Roman" pitchFamily="18" charset="0"/>
              </a:rPr>
              <a:t> demir eksikliğini gösteren en güçlü </a:t>
            </a:r>
            <a:r>
              <a:rPr lang="tr-TR" altLang="tr-TR" b="1" dirty="0" err="1" smtClean="0">
                <a:latin typeface="Times New Roman" pitchFamily="18" charset="0"/>
                <a:cs typeface="Times New Roman" pitchFamily="18" charset="0"/>
              </a:rPr>
              <a:t>testdir</a:t>
            </a:r>
            <a:r>
              <a:rPr lang="tr-TR" altLang="tr-TR" dirty="0" smtClean="0">
                <a:latin typeface="Times New Roman" pitchFamily="18" charset="0"/>
                <a:cs typeface="Times New Roman" pitchFamily="18" charset="0"/>
              </a:rPr>
              <a:t>. Tanı için sınır değeri </a:t>
            </a:r>
            <a:r>
              <a:rPr lang="tr-TR" altLang="tr-TR" b="1" dirty="0" smtClean="0">
                <a:latin typeface="Times New Roman" pitchFamily="18" charset="0"/>
                <a:cs typeface="Times New Roman" pitchFamily="18" charset="0"/>
              </a:rPr>
              <a:t>12-15 mg/L </a:t>
            </a:r>
            <a:r>
              <a:rPr lang="tr-TR" altLang="tr-TR" dirty="0" smtClean="0">
                <a:latin typeface="Times New Roman" pitchFamily="18" charset="0"/>
                <a:cs typeface="Times New Roman" pitchFamily="18" charset="0"/>
              </a:rPr>
              <a:t>olarak belirlenmiştir. Bu değer eşlik eden hastalık yoksa geçerlidir. </a:t>
            </a:r>
            <a:r>
              <a:rPr lang="tr-TR" altLang="tr-TR" b="1" i="1" dirty="0" smtClean="0">
                <a:latin typeface="Times New Roman" pitchFamily="18" charset="0"/>
                <a:cs typeface="Times New Roman" pitchFamily="18" charset="0"/>
              </a:rPr>
              <a:t>Eğer eşlik eden kronik hastalık varsa sınır değer  &gt; 50mg/L </a:t>
            </a:r>
            <a:r>
              <a:rPr lang="tr-TR" altLang="tr-TR" b="1" i="1" dirty="0" err="1" smtClean="0">
                <a:latin typeface="Times New Roman" pitchFamily="18" charset="0"/>
                <a:cs typeface="Times New Roman" pitchFamily="18" charset="0"/>
              </a:rPr>
              <a:t>dir</a:t>
            </a:r>
            <a:r>
              <a:rPr lang="tr-TR" altLang="tr-TR" b="1" i="1" dirty="0" smtClean="0">
                <a:latin typeface="Times New Roman" pitchFamily="18" charset="0"/>
                <a:cs typeface="Times New Roman" pitchFamily="18" charset="0"/>
              </a:rPr>
              <a:t>.</a:t>
            </a:r>
            <a:r>
              <a:rPr lang="tr-TR" sz="1200" b="0" i="0" kern="1200" dirty="0" smtClean="0">
                <a:solidFill>
                  <a:schemeClr val="tx1"/>
                </a:solidFill>
                <a:latin typeface="+mn-lt"/>
                <a:ea typeface="+mn-ea"/>
                <a:cs typeface="+mn-cs"/>
              </a:rPr>
              <a:t> TSAT bir orandır; serum demiri ve toplam demir bağlama kapasitesi (TSAT = demir ÷ TIBC × 100) kullanılarak hesaplanır ve testten önce demir içeren vitamin veya demir açısından zengin bir gıdanın alınmasıyla serum demiri yükselirse yanlış olabilir. Gerekirse açlık örneği (veya demir takviyeleri ve demir açısından zengin gıdalardan kaçınmak) bu sorunu ortadan kaldırabilir. TSAT için en uygun eşik belirlenmemiştir. TSAT &lt;%10 ise demir eksikliği tanısında güven çok yüksektir; çoğu yönerge &lt;%20'yi kesme noktası olarak belirtir.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latin typeface="+mn-lt"/>
                <a:ea typeface="+mn-ea"/>
                <a:cs typeface="+mn-cs"/>
              </a:rPr>
              <a:t> Son zamanlarda demir açısından zengin yiyeceklerin veya oral demir takviyelerinin ( </a:t>
            </a:r>
            <a:r>
              <a:rPr lang="tr-TR" sz="1200" b="0" i="0" u="none" strike="noStrike" kern="1200" dirty="0" smtClean="0">
                <a:solidFill>
                  <a:schemeClr val="tx1"/>
                </a:solidFill>
                <a:latin typeface="+mn-lt"/>
                <a:ea typeface="+mn-ea"/>
                <a:cs typeface="+mn-cs"/>
                <a:hlinkClick r:id="rId3"/>
              </a:rPr>
              <a:t>çoklu vitaminlerde</a:t>
            </a:r>
            <a:r>
              <a:rPr lang="tr-TR" sz="1200" b="0" i="0" kern="1200" dirty="0" smtClean="0">
                <a:solidFill>
                  <a:schemeClr val="tx1"/>
                </a:solidFill>
                <a:latin typeface="+mn-lt"/>
                <a:ea typeface="+mn-ea"/>
                <a:cs typeface="+mn-cs"/>
              </a:rPr>
              <a:t> bile ) alımı, serum demirini ve dolayısıyla </a:t>
            </a:r>
            <a:r>
              <a:rPr lang="tr-TR" sz="1200" b="0" i="0" kern="1200" dirty="0" err="1" smtClean="0">
                <a:solidFill>
                  <a:schemeClr val="tx1"/>
                </a:solidFill>
                <a:latin typeface="+mn-lt"/>
                <a:ea typeface="+mn-ea"/>
                <a:cs typeface="+mn-cs"/>
              </a:rPr>
              <a:t>TSAT'ı</a:t>
            </a:r>
            <a:r>
              <a:rPr lang="tr-TR" sz="1200" b="0" i="0" kern="1200" dirty="0" smtClean="0">
                <a:solidFill>
                  <a:schemeClr val="tx1"/>
                </a:solidFill>
                <a:latin typeface="+mn-lt"/>
                <a:ea typeface="+mn-ea"/>
                <a:cs typeface="+mn-cs"/>
              </a:rPr>
              <a:t> etkileyebilir. Bu nedenle, açken yapılan testler en güvenilir olanlardır. </a:t>
            </a:r>
            <a:r>
              <a:rPr lang="tr-TR" sz="1200" b="0" i="0" kern="1200" dirty="0" err="1" smtClean="0">
                <a:solidFill>
                  <a:schemeClr val="tx1"/>
                </a:solidFill>
                <a:latin typeface="+mn-lt"/>
                <a:ea typeface="+mn-ea"/>
                <a:cs typeface="+mn-cs"/>
              </a:rPr>
              <a:t>Ferritin</a:t>
            </a:r>
            <a:r>
              <a:rPr lang="tr-TR" sz="1200" b="0" i="0" kern="1200" dirty="0" smtClean="0">
                <a:solidFill>
                  <a:schemeClr val="tx1"/>
                </a:solidFill>
                <a:latin typeface="+mn-lt"/>
                <a:ea typeface="+mn-ea"/>
                <a:cs typeface="+mn-cs"/>
              </a:rPr>
              <a:t> konsantrasyonu yiyeceklerden etkilenmez.</a:t>
            </a:r>
            <a:endParaRPr lang="en-US" altLang="tr-TR" dirty="0" smtClean="0"/>
          </a:p>
          <a:p>
            <a:endParaRPr lang="tr-TR" dirty="0" smtClean="0"/>
          </a:p>
          <a:p>
            <a:pPr lvl="1"/>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41</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smtClean="0">
                <a:solidFill>
                  <a:schemeClr val="tx1"/>
                </a:solidFill>
                <a:latin typeface="+mn-lt"/>
                <a:ea typeface="+mn-ea"/>
                <a:cs typeface="+mn-cs"/>
              </a:rPr>
              <a:t> </a:t>
            </a:r>
            <a:r>
              <a:rPr lang="tr-TR" sz="1200" b="0" i="0" kern="1200" dirty="0" smtClean="0">
                <a:solidFill>
                  <a:schemeClr val="tx1"/>
                </a:solidFill>
                <a:latin typeface="+mn-lt"/>
                <a:ea typeface="+mn-ea"/>
                <a:cs typeface="+mn-cs"/>
              </a:rPr>
              <a:t> Laboratuar bulgularındaki </a:t>
            </a:r>
            <a:r>
              <a:rPr lang="tr-TR" sz="1200" b="0" i="0" kern="1200" dirty="0" err="1" smtClean="0">
                <a:solidFill>
                  <a:schemeClr val="tx1"/>
                </a:solidFill>
                <a:latin typeface="+mn-lt"/>
                <a:ea typeface="+mn-ea"/>
                <a:cs typeface="+mn-cs"/>
              </a:rPr>
              <a:t>progresif</a:t>
            </a:r>
            <a:r>
              <a:rPr lang="tr-TR" sz="1200" b="0" i="0" kern="1200" dirty="0" smtClean="0">
                <a:solidFill>
                  <a:schemeClr val="tx1"/>
                </a:solidFill>
                <a:latin typeface="+mn-lt"/>
                <a:ea typeface="+mn-ea"/>
                <a:cs typeface="+mn-cs"/>
              </a:rPr>
              <a:t> değişikliklerin gösterdiği gibi, demir eksikliği birkaç aşamada ortaya çıkabilir</a:t>
            </a:r>
            <a:r>
              <a:rPr lang="tr-TR" sz="1200" b="0" i="0" kern="1200" baseline="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 Bu aşamalar, önce demir depolarının ve ardından hemoglobin sentezi için mevcut demirin tükenme derecesi ile tanımlanır. İlk aşamada, demir depoları kansızlığa neden olmadan tamamen tükenebilir. Bu depolar tükendiğinde, normal hemoglobin sentezi için kırmızı hücrelerin günlük döngüsünden kaynaklanan "</a:t>
            </a:r>
            <a:r>
              <a:rPr lang="tr-TR" sz="1200" b="0" i="0" kern="1200" dirty="0" err="1" smtClean="0">
                <a:solidFill>
                  <a:schemeClr val="tx1"/>
                </a:solidFill>
                <a:latin typeface="+mn-lt"/>
                <a:ea typeface="+mn-ea"/>
                <a:cs typeface="+mn-cs"/>
              </a:rPr>
              <a:t>labil</a:t>
            </a:r>
            <a:r>
              <a:rPr lang="tr-TR" sz="1200" b="0" i="0" kern="1200" dirty="0" smtClean="0">
                <a:solidFill>
                  <a:schemeClr val="tx1"/>
                </a:solidFill>
                <a:latin typeface="+mn-lt"/>
                <a:ea typeface="+mn-ea"/>
                <a:cs typeface="+mn-cs"/>
              </a:rPr>
              <a:t>" demir havuzunda vücutta hala yeterli demir bulunur, ancak daha fazla demir kaybı olması durumunda birey anemi gelişimine karşı savunmasız hale gelir. Çok düşük serum </a:t>
            </a:r>
            <a:r>
              <a:rPr lang="tr-TR" sz="1200" b="0" i="0" kern="1200" dirty="0" err="1" smtClean="0">
                <a:solidFill>
                  <a:schemeClr val="tx1"/>
                </a:solidFill>
                <a:latin typeface="+mn-lt"/>
                <a:ea typeface="+mn-ea"/>
                <a:cs typeface="+mn-cs"/>
              </a:rPr>
              <a:t>ferritin</a:t>
            </a:r>
            <a:r>
              <a:rPr lang="tr-TR" sz="1200" b="0" i="0" kern="1200" dirty="0" smtClean="0">
                <a:solidFill>
                  <a:schemeClr val="tx1"/>
                </a:solidFill>
                <a:latin typeface="+mn-lt"/>
                <a:ea typeface="+mn-ea"/>
                <a:cs typeface="+mn-cs"/>
              </a:rPr>
              <a:t> seviyelerine sahip, ancak anemisi olmayan bazı kişiler, bu aşamada yorgunluk belirtileri gösterebilir veya egzersiz toleransında azalma gösterebilir.</a:t>
            </a:r>
          </a:p>
          <a:p>
            <a:r>
              <a:rPr lang="tr-TR" sz="1200" b="0" i="0" kern="1200" dirty="0" smtClean="0">
                <a:solidFill>
                  <a:schemeClr val="tx1"/>
                </a:solidFill>
                <a:latin typeface="+mn-lt"/>
                <a:ea typeface="+mn-ea"/>
                <a:cs typeface="+mn-cs"/>
              </a:rPr>
              <a:t>Daha fazla demir kaybı, başlangıçta </a:t>
            </a:r>
            <a:r>
              <a:rPr lang="tr-TR" sz="1200" b="0" i="0" kern="1200" dirty="0" err="1" smtClean="0">
                <a:solidFill>
                  <a:schemeClr val="tx1"/>
                </a:solidFill>
                <a:latin typeface="+mn-lt"/>
                <a:ea typeface="+mn-ea"/>
                <a:cs typeface="+mn-cs"/>
              </a:rPr>
              <a:t>normositer</a:t>
            </a:r>
            <a:r>
              <a:rPr lang="tr-TR" sz="1200" b="0" i="0" kern="1200" dirty="0" smtClean="0">
                <a:solidFill>
                  <a:schemeClr val="tx1"/>
                </a:solidFill>
                <a:latin typeface="+mn-lt"/>
                <a:ea typeface="+mn-ea"/>
                <a:cs typeface="+mn-cs"/>
              </a:rPr>
              <a:t> olan ve normal mutlak </a:t>
            </a:r>
            <a:r>
              <a:rPr lang="tr-TR" sz="1200" b="0" i="0" kern="1200" dirty="0" err="1" smtClean="0">
                <a:solidFill>
                  <a:schemeClr val="tx1"/>
                </a:solidFill>
                <a:latin typeface="+mn-lt"/>
                <a:ea typeface="+mn-ea"/>
                <a:cs typeface="+mn-cs"/>
              </a:rPr>
              <a:t>retikülosit</a:t>
            </a:r>
            <a:r>
              <a:rPr lang="tr-TR" sz="1200" b="0" i="0" kern="1200" dirty="0" smtClean="0">
                <a:solidFill>
                  <a:schemeClr val="tx1"/>
                </a:solidFill>
                <a:latin typeface="+mn-lt"/>
                <a:ea typeface="+mn-ea"/>
                <a:cs typeface="+mn-cs"/>
              </a:rPr>
              <a:t> sayısı olan anemi ile sonuçlanır </a:t>
            </a:r>
          </a:p>
          <a:p>
            <a:r>
              <a:rPr lang="tr-TR" sz="1200" b="0" i="0" kern="1200" dirty="0" smtClean="0">
                <a:solidFill>
                  <a:schemeClr val="tx1"/>
                </a:solidFill>
                <a:latin typeface="+mn-lt"/>
                <a:ea typeface="+mn-ea"/>
                <a:cs typeface="+mn-cs"/>
              </a:rPr>
              <a:t>Daha derin eksiklik, </a:t>
            </a:r>
            <a:r>
              <a:rPr lang="tr-TR" sz="1200" b="0" i="0" kern="1200" dirty="0" err="1" smtClean="0">
                <a:solidFill>
                  <a:schemeClr val="tx1"/>
                </a:solidFill>
                <a:latin typeface="+mn-lt"/>
                <a:ea typeface="+mn-ea"/>
                <a:cs typeface="+mn-cs"/>
              </a:rPr>
              <a:t>hipokromik</a:t>
            </a:r>
            <a:r>
              <a:rPr lang="tr-TR" sz="1200" b="0" i="0" kern="1200" dirty="0" smtClean="0">
                <a:solidFill>
                  <a:schemeClr val="tx1"/>
                </a:solidFill>
                <a:latin typeface="+mn-lt"/>
                <a:ea typeface="+mn-ea"/>
                <a:cs typeface="+mn-cs"/>
              </a:rPr>
              <a:t> (düşük ortalama </a:t>
            </a:r>
            <a:r>
              <a:rPr lang="tr-TR" sz="1200" b="0" i="0" kern="1200" dirty="0" err="1" smtClean="0">
                <a:solidFill>
                  <a:schemeClr val="tx1"/>
                </a:solidFill>
                <a:latin typeface="+mn-lt"/>
                <a:ea typeface="+mn-ea"/>
                <a:cs typeface="+mn-cs"/>
              </a:rPr>
              <a:t>korpüsküler</a:t>
            </a:r>
            <a:r>
              <a:rPr lang="tr-TR" sz="1200" b="0" i="0" kern="1200" dirty="0" smtClean="0">
                <a:solidFill>
                  <a:schemeClr val="tx1"/>
                </a:solidFill>
                <a:latin typeface="+mn-lt"/>
                <a:ea typeface="+mn-ea"/>
                <a:cs typeface="+mn-cs"/>
              </a:rPr>
              <a:t> hemoglobin [MCH]) ve </a:t>
            </a:r>
            <a:r>
              <a:rPr lang="tr-TR" sz="1200" b="0" i="0" kern="1200" dirty="0" err="1" smtClean="0">
                <a:solidFill>
                  <a:schemeClr val="tx1"/>
                </a:solidFill>
                <a:latin typeface="+mn-lt"/>
                <a:ea typeface="+mn-ea"/>
                <a:cs typeface="+mn-cs"/>
              </a:rPr>
              <a:t>mikrositik</a:t>
            </a:r>
            <a:r>
              <a:rPr lang="tr-TR" sz="1200" b="0" i="0" kern="1200" dirty="0" smtClean="0">
                <a:solidFill>
                  <a:schemeClr val="tx1"/>
                </a:solidFill>
                <a:latin typeface="+mn-lt"/>
                <a:ea typeface="+mn-ea"/>
                <a:cs typeface="+mn-cs"/>
              </a:rPr>
              <a:t> (düşük ortalama alyuvar hacmi [MCV]) olan </a:t>
            </a:r>
            <a:r>
              <a:rPr lang="tr-TR" sz="1200" b="0" i="0" kern="1200" dirty="0" err="1" smtClean="0">
                <a:solidFill>
                  <a:schemeClr val="tx1"/>
                </a:solidFill>
                <a:latin typeface="+mn-lt"/>
                <a:ea typeface="+mn-ea"/>
                <a:cs typeface="+mn-cs"/>
              </a:rPr>
              <a:t>RBC'lerle</a:t>
            </a:r>
            <a:r>
              <a:rPr lang="tr-TR" sz="1200" b="0" i="0" kern="1200" dirty="0" smtClean="0">
                <a:solidFill>
                  <a:schemeClr val="tx1"/>
                </a:solidFill>
                <a:latin typeface="+mn-lt"/>
                <a:ea typeface="+mn-ea"/>
                <a:cs typeface="+mn-cs"/>
              </a:rPr>
              <a:t> aneminin klasik bulgularıyla sonuçlanır. Demir eksikliği durumunda </a:t>
            </a:r>
            <a:r>
              <a:rPr lang="tr-TR" sz="1200" b="0" i="0" kern="1200" dirty="0" err="1" smtClean="0">
                <a:solidFill>
                  <a:schemeClr val="tx1"/>
                </a:solidFill>
                <a:latin typeface="+mn-lt"/>
                <a:ea typeface="+mn-ea"/>
                <a:cs typeface="+mn-cs"/>
              </a:rPr>
              <a:t>retikülosit</a:t>
            </a:r>
            <a:r>
              <a:rPr lang="tr-TR" sz="1200" b="0" i="0" kern="1200" dirty="0" smtClean="0">
                <a:solidFill>
                  <a:schemeClr val="tx1"/>
                </a:solidFill>
                <a:latin typeface="+mn-lt"/>
                <a:ea typeface="+mn-ea"/>
                <a:cs typeface="+mn-cs"/>
              </a:rPr>
              <a:t> üretimi artırılamaz ve </a:t>
            </a:r>
            <a:r>
              <a:rPr lang="tr-TR" sz="1200" b="0" i="0" kern="1200" dirty="0" err="1" smtClean="0">
                <a:solidFill>
                  <a:schemeClr val="tx1"/>
                </a:solidFill>
                <a:latin typeface="+mn-lt"/>
                <a:ea typeface="+mn-ea"/>
                <a:cs typeface="+mn-cs"/>
              </a:rPr>
              <a:t>retikülosit</a:t>
            </a:r>
            <a:r>
              <a:rPr lang="tr-TR" sz="1200" b="0" i="0" kern="1200" dirty="0" smtClean="0">
                <a:solidFill>
                  <a:schemeClr val="tx1"/>
                </a:solidFill>
                <a:latin typeface="+mn-lt"/>
                <a:ea typeface="+mn-ea"/>
                <a:cs typeface="+mn-cs"/>
              </a:rPr>
              <a:t> sayısı uygunsuz bir şekilde düşer (çoğu durumda "normal" aralıkta olmasına rağmen).</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42</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DEGERLENDİRME :</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43</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Demir eksikliğinin gizli bir </a:t>
            </a:r>
            <a:r>
              <a:rPr lang="tr-TR" sz="1200" b="0" i="0" kern="1200" dirty="0" err="1" smtClean="0">
                <a:solidFill>
                  <a:schemeClr val="tx1"/>
                </a:solidFill>
                <a:latin typeface="+mn-lt"/>
                <a:ea typeface="+mn-ea"/>
                <a:cs typeface="+mn-cs"/>
              </a:rPr>
              <a:t>gastrointestinal</a:t>
            </a:r>
            <a:r>
              <a:rPr lang="tr-TR" sz="1200" b="0" i="0" kern="1200" dirty="0" smtClean="0">
                <a:solidFill>
                  <a:schemeClr val="tx1"/>
                </a:solidFill>
                <a:latin typeface="+mn-lt"/>
                <a:ea typeface="+mn-ea"/>
                <a:cs typeface="+mn-cs"/>
              </a:rPr>
              <a:t> tümöre bağlı olma olasılığı birkaç vaka serisinde gösterilmiştir özellikle erkeklerde ve menopoz sonrası kadınlarda kan kaybının nedeninin belirlenmesinin önemini pekiştirmektedir</a:t>
            </a:r>
          </a:p>
          <a:p>
            <a:r>
              <a:rPr lang="tr-TR" sz="1200" b="0" i="0" kern="1200" dirty="0" smtClean="0">
                <a:solidFill>
                  <a:schemeClr val="tx1"/>
                </a:solidFill>
                <a:latin typeface="+mn-lt"/>
                <a:ea typeface="+mn-ea"/>
                <a:cs typeface="+mn-cs"/>
              </a:rPr>
              <a:t>Açıklanamayan demir eksikliği olan kişilerde, özellikle demografik özelliklere dayalı olarak yüksek risk altında olanlarda ve oral demir tedavisinin etkisiz olduğu kişilerde h</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pylori</a:t>
            </a:r>
            <a:r>
              <a:rPr lang="tr-TR" sz="1200" b="0" i="0" kern="1200" baseline="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 olasılığı gözden geçirilmeli ve testler yapılmalıdır.</a:t>
            </a:r>
          </a:p>
          <a:p>
            <a:r>
              <a:rPr lang="tr-TR" sz="1200" b="1" dirty="0" smtClean="0">
                <a:latin typeface="Arial" pitchFamily="34" charset="0"/>
                <a:cs typeface="Arial" pitchFamily="34" charset="0"/>
              </a:rPr>
              <a:t>Demir eksikliğinin </a:t>
            </a:r>
            <a:r>
              <a:rPr lang="tr-TR" sz="1200" b="1" dirty="0" err="1" smtClean="0">
                <a:latin typeface="Arial" pitchFamily="34" charset="0"/>
                <a:cs typeface="Arial" pitchFamily="34" charset="0"/>
              </a:rPr>
              <a:t>primer</a:t>
            </a:r>
            <a:r>
              <a:rPr lang="tr-TR" sz="1200" b="1" dirty="0" smtClean="0">
                <a:latin typeface="Arial" pitchFamily="34" charset="0"/>
                <a:cs typeface="Arial" pitchFamily="34" charset="0"/>
              </a:rPr>
              <a:t> nedeni tespit edilip uygun şekilde tedavi edilmelidir. (GGK, GİS </a:t>
            </a:r>
            <a:r>
              <a:rPr lang="tr-TR" sz="1200" b="1" dirty="0" smtClean="0">
                <a:latin typeface="Comic Sans MS" pitchFamily="66" charset="0"/>
              </a:rPr>
              <a:t>endoskopisi)</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Adet gören bir kadında bile </a:t>
            </a:r>
            <a:r>
              <a:rPr lang="tr-TR" dirty="0" err="1" smtClean="0"/>
              <a:t>gastrointestinal</a:t>
            </a:r>
            <a:r>
              <a:rPr lang="tr-TR" dirty="0" smtClean="0"/>
              <a:t> kan kaybı olasılığını göz önünde bulundurmak önemlidir.</a:t>
            </a:r>
          </a:p>
          <a:p>
            <a:r>
              <a:rPr lang="tr-TR" sz="1200" b="0" i="0" kern="1200" dirty="0" smtClean="0">
                <a:solidFill>
                  <a:schemeClr val="tx1"/>
                </a:solidFill>
                <a:latin typeface="+mn-lt"/>
                <a:ea typeface="+mn-ea"/>
                <a:cs typeface="+mn-cs"/>
              </a:rPr>
              <a:t>50 yaş ve üstü yetişkinlerde dışkıda gizli kan testi</a:t>
            </a:r>
          </a:p>
          <a:p>
            <a:r>
              <a:rPr lang="tr-TR" sz="1200" b="0" i="0" kern="1200" dirty="0" smtClean="0">
                <a:solidFill>
                  <a:schemeClr val="tx1"/>
                </a:solidFill>
                <a:latin typeface="+mn-lt"/>
                <a:ea typeface="+mn-ea"/>
                <a:cs typeface="+mn-cs"/>
              </a:rPr>
              <a:t>Demir eksikliği teşhis edilirse ve bariz bir neden belirlenemezse, kanama kaynağı tedavi edilecek her yaştan yetişkin için olası gizli </a:t>
            </a:r>
            <a:r>
              <a:rPr lang="tr-TR" sz="1200" b="0" i="0" kern="1200" dirty="0" err="1" smtClean="0">
                <a:solidFill>
                  <a:schemeClr val="tx1"/>
                </a:solidFill>
                <a:latin typeface="+mn-lt"/>
                <a:ea typeface="+mn-ea"/>
                <a:cs typeface="+mn-cs"/>
              </a:rPr>
              <a:t>gastrointestinal</a:t>
            </a:r>
            <a:r>
              <a:rPr lang="tr-TR" sz="1200" b="0" i="0" kern="1200" dirty="0" smtClean="0">
                <a:solidFill>
                  <a:schemeClr val="tx1"/>
                </a:solidFill>
                <a:latin typeface="+mn-lt"/>
                <a:ea typeface="+mn-ea"/>
                <a:cs typeface="+mn-cs"/>
              </a:rPr>
              <a:t> kan kaybı için ek testler (örn. endoskopi ile) </a:t>
            </a:r>
            <a:r>
              <a:rPr lang="tr-TR" sz="1200" b="0" i="0" kern="1200" dirty="0" err="1" smtClean="0">
                <a:solidFill>
                  <a:schemeClr val="tx1"/>
                </a:solidFill>
                <a:latin typeface="+mn-lt"/>
                <a:ea typeface="+mn-ea"/>
                <a:cs typeface="+mn-cs"/>
              </a:rPr>
              <a:t>endikedir</a:t>
            </a:r>
            <a:r>
              <a:rPr lang="tr-TR" sz="1200" b="0" i="0" kern="1200" dirty="0" smtClean="0">
                <a:solidFill>
                  <a:schemeClr val="tx1"/>
                </a:solidFill>
                <a:latin typeface="+mn-lt"/>
                <a:ea typeface="+mn-ea"/>
                <a:cs typeface="+mn-cs"/>
              </a:rPr>
              <a:t> </a:t>
            </a:r>
            <a:endParaRPr lang="tr-TR" dirty="0" smtClean="0"/>
          </a:p>
          <a:p>
            <a:r>
              <a:rPr lang="tr-TR" sz="1200" b="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45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ERİTROPOEZ KEMİK İLİĞİNDE GELİŞEN BİR SÜREC  STEMSEL</a:t>
            </a:r>
            <a:r>
              <a:rPr lang="tr-TR" baseline="0" dirty="0" smtClean="0"/>
              <a:t> İLE BASLAYIP PROERİTROBLAST  ERİTROBLASTNORMOBLAST NORMOBLAST RETİKULOSİT VE ERİTROSİT SEKLİNDE GELİSEN BİR DONGU EPO ETKISNDE ALTINDA GELİŞİYOR EPO BÖBREKDE ÜRETİLEN BİR HORMON </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7</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46</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47</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Eritrosit yaşam süresinde kısalmaya rağmen yetersiz </a:t>
            </a:r>
            <a:r>
              <a:rPr lang="tr-TR" dirty="0" err="1" smtClean="0"/>
              <a:t>kompansatuar</a:t>
            </a:r>
            <a:r>
              <a:rPr lang="tr-TR" dirty="0" smtClean="0"/>
              <a:t> </a:t>
            </a:r>
            <a:r>
              <a:rPr lang="tr-TR" dirty="0" err="1" smtClean="0"/>
              <a:t>eritropoez</a:t>
            </a:r>
            <a:r>
              <a:rPr lang="tr-TR" dirty="0" smtClean="0"/>
              <a:t> </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54</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Hepcidin</a:t>
            </a:r>
            <a:r>
              <a:rPr lang="tr-TR" dirty="0" smtClean="0"/>
              <a:t> akut faz </a:t>
            </a:r>
            <a:r>
              <a:rPr lang="tr-TR" dirty="0" err="1" smtClean="0"/>
              <a:t>reaktanı</a:t>
            </a:r>
            <a:r>
              <a:rPr lang="tr-TR" dirty="0" smtClean="0"/>
              <a:t> </a:t>
            </a:r>
          </a:p>
          <a:p>
            <a:r>
              <a:rPr lang="tr-TR" dirty="0" err="1" smtClean="0"/>
              <a:t>Kc</a:t>
            </a:r>
            <a:r>
              <a:rPr lang="tr-TR" dirty="0" smtClean="0"/>
              <a:t> üretilir </a:t>
            </a:r>
          </a:p>
          <a:p>
            <a:r>
              <a:rPr lang="tr-TR" dirty="0" err="1" smtClean="0"/>
              <a:t>Duedonal</a:t>
            </a:r>
            <a:r>
              <a:rPr lang="tr-TR" baseline="0" dirty="0" smtClean="0"/>
              <a:t> </a:t>
            </a:r>
            <a:r>
              <a:rPr lang="tr-TR" baseline="0" dirty="0" err="1" smtClean="0"/>
              <a:t>enterosit</a:t>
            </a:r>
            <a:r>
              <a:rPr lang="tr-TR" baseline="0" dirty="0" smtClean="0"/>
              <a:t>,</a:t>
            </a:r>
            <a:r>
              <a:rPr lang="tr-TR" baseline="0" dirty="0" err="1" smtClean="0"/>
              <a:t>splenik</a:t>
            </a:r>
            <a:r>
              <a:rPr lang="tr-TR" baseline="0" dirty="0" smtClean="0"/>
              <a:t> </a:t>
            </a:r>
            <a:r>
              <a:rPr lang="tr-TR" baseline="0" dirty="0" err="1" smtClean="0"/>
              <a:t>makrofaj</a:t>
            </a:r>
            <a:r>
              <a:rPr lang="tr-TR" baseline="0" dirty="0" smtClean="0"/>
              <a:t>,</a:t>
            </a:r>
            <a:r>
              <a:rPr lang="tr-TR" baseline="0" dirty="0" err="1" smtClean="0"/>
              <a:t>hepatosit</a:t>
            </a:r>
            <a:r>
              <a:rPr lang="tr-TR" baseline="0" dirty="0" smtClean="0"/>
              <a:t> ve </a:t>
            </a:r>
            <a:r>
              <a:rPr lang="tr-TR" baseline="0" dirty="0" err="1" smtClean="0"/>
              <a:t>kupfer</a:t>
            </a:r>
            <a:r>
              <a:rPr lang="tr-TR" baseline="0" dirty="0" smtClean="0"/>
              <a:t> hücresinde bulunur</a:t>
            </a:r>
          </a:p>
          <a:p>
            <a:r>
              <a:rPr lang="tr-TR" baseline="0" dirty="0" err="1" smtClean="0"/>
              <a:t>İnflamasyonda</a:t>
            </a:r>
            <a:r>
              <a:rPr lang="tr-TR" baseline="0" dirty="0" smtClean="0"/>
              <a:t> artar </a:t>
            </a:r>
          </a:p>
          <a:p>
            <a:r>
              <a:rPr lang="tr-TR" baseline="0" dirty="0" smtClean="0"/>
              <a:t>Buralarda </a:t>
            </a:r>
            <a:r>
              <a:rPr lang="tr-TR" baseline="0" dirty="0" err="1" smtClean="0"/>
              <a:t>fpn</a:t>
            </a:r>
            <a:r>
              <a:rPr lang="tr-TR" baseline="0" dirty="0" smtClean="0"/>
              <a:t> </a:t>
            </a:r>
            <a:r>
              <a:rPr lang="tr-TR" baseline="0" dirty="0" err="1" smtClean="0"/>
              <a:t>kanllarını</a:t>
            </a:r>
            <a:r>
              <a:rPr lang="tr-TR" baseline="0" dirty="0" smtClean="0"/>
              <a:t> </a:t>
            </a:r>
            <a:r>
              <a:rPr lang="tr-TR" baseline="0" dirty="0" err="1" smtClean="0"/>
              <a:t>hücreiçindeki</a:t>
            </a:r>
            <a:r>
              <a:rPr lang="tr-TR" baseline="0" dirty="0" smtClean="0"/>
              <a:t> demiri hücre dışına pompalayan  kanallar </a:t>
            </a:r>
            <a:r>
              <a:rPr lang="tr-TR" baseline="0" dirty="0" err="1" smtClean="0"/>
              <a:t>hepsidin</a:t>
            </a:r>
            <a:r>
              <a:rPr lang="tr-TR" baseline="0" dirty="0" smtClean="0"/>
              <a:t> </a:t>
            </a:r>
            <a:r>
              <a:rPr lang="tr-TR" baseline="0" dirty="0" err="1" smtClean="0"/>
              <a:t>inhibe</a:t>
            </a:r>
            <a:r>
              <a:rPr lang="tr-TR" baseline="0" dirty="0" smtClean="0"/>
              <a:t> ediyor </a:t>
            </a:r>
          </a:p>
          <a:p>
            <a:r>
              <a:rPr lang="tr-TR" baseline="0" dirty="0" smtClean="0"/>
              <a:t>Plazma demir miktarını azaltıyor </a:t>
            </a: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55</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57</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latin typeface="+mn-lt"/>
                <a:ea typeface="+mn-ea"/>
                <a:cs typeface="+mn-cs"/>
              </a:rPr>
              <a:t>Normal bir MCV (80 ila 100 </a:t>
            </a:r>
            <a:r>
              <a:rPr lang="tr-TR" sz="1200" b="0" i="0" kern="1200" dirty="0" err="1" smtClean="0">
                <a:solidFill>
                  <a:schemeClr val="tx1"/>
                </a:solidFill>
                <a:latin typeface="+mn-lt"/>
                <a:ea typeface="+mn-ea"/>
                <a:cs typeface="+mn-cs"/>
              </a:rPr>
              <a:t>fL</a:t>
            </a:r>
            <a:r>
              <a:rPr lang="tr-TR" sz="1200" b="0" i="0" kern="1200" dirty="0" smtClean="0">
                <a:solidFill>
                  <a:schemeClr val="tx1"/>
                </a:solidFill>
                <a:latin typeface="+mn-lt"/>
                <a:ea typeface="+mn-ea"/>
                <a:cs typeface="+mn-cs"/>
              </a:rPr>
              <a:t>), anemik yetişkin erkeklerde ve menopoz sonrası kadınlarda en yaygın bulgudur. </a:t>
            </a:r>
            <a:r>
              <a:rPr lang="tr-TR" sz="1200" b="0" i="0" kern="1200" dirty="0" err="1" smtClean="0">
                <a:solidFill>
                  <a:schemeClr val="tx1"/>
                </a:solidFill>
                <a:latin typeface="+mn-lt"/>
                <a:ea typeface="+mn-ea"/>
                <a:cs typeface="+mn-cs"/>
              </a:rPr>
              <a:t>Normositik</a:t>
            </a:r>
            <a:r>
              <a:rPr lang="tr-TR" sz="1200" b="0" i="0" kern="1200" dirty="0" smtClean="0">
                <a:solidFill>
                  <a:schemeClr val="tx1"/>
                </a:solidFill>
                <a:latin typeface="+mn-lt"/>
                <a:ea typeface="+mn-ea"/>
                <a:cs typeface="+mn-cs"/>
              </a:rPr>
              <a:t> anemileri değerlendirmek, açıkça düşük veya yüksek bir </a:t>
            </a:r>
            <a:r>
              <a:rPr lang="tr-TR" sz="1200" b="0" i="0" kern="1200" dirty="0" err="1" smtClean="0">
                <a:solidFill>
                  <a:schemeClr val="tx1"/>
                </a:solidFill>
                <a:latin typeface="+mn-lt"/>
                <a:ea typeface="+mn-ea"/>
                <a:cs typeface="+mn-cs"/>
              </a:rPr>
              <a:t>MCV'ye</a:t>
            </a:r>
            <a:r>
              <a:rPr lang="tr-TR" sz="1200" b="0" i="0" kern="1200" dirty="0" smtClean="0">
                <a:solidFill>
                  <a:schemeClr val="tx1"/>
                </a:solidFill>
                <a:latin typeface="+mn-lt"/>
                <a:ea typeface="+mn-ea"/>
                <a:cs typeface="+mn-cs"/>
              </a:rPr>
              <a:t> sahip anemilerden daha zor olabilir. Nedenler daha çoktur ve çok faktörlü olabilir, altta yatan bir durum belirgin olmayabilir ve diğer bulgular spesifik olmayabilir.</a:t>
            </a:r>
            <a:endParaRPr lang="tr-TR" dirty="0" smtClean="0"/>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58</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https://www.uptodate.com/contents/macrocytosis-macrocytic-anemia?search=makrositik%20anemi&amp;source=search_result&amp;selectedTitle=1~150&amp;usage_type=default&amp;display_rank=1</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65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i="0" kern="1200" dirty="0" smtClean="0">
                <a:solidFill>
                  <a:schemeClr val="tx1"/>
                </a:solidFill>
                <a:latin typeface="+mn-lt"/>
                <a:ea typeface="+mn-ea"/>
                <a:cs typeface="+mn-cs"/>
              </a:rPr>
              <a:t>Hemoglobin</a:t>
            </a:r>
            <a:r>
              <a:rPr lang="tr-TR" sz="1200" b="0" i="0" kern="1200" dirty="0" smtClean="0">
                <a:solidFill>
                  <a:schemeClr val="tx1"/>
                </a:solidFill>
                <a:latin typeface="+mn-lt"/>
                <a:ea typeface="+mn-ea"/>
                <a:cs typeface="+mn-cs"/>
              </a:rPr>
              <a:t> demir taşıyan hem molekülü ile protein olan </a:t>
            </a:r>
            <a:r>
              <a:rPr lang="tr-TR" sz="1200" b="0" i="0" kern="1200" dirty="0" err="1" smtClean="0">
                <a:solidFill>
                  <a:schemeClr val="tx1"/>
                </a:solidFill>
                <a:latin typeface="+mn-lt"/>
                <a:ea typeface="+mn-ea"/>
                <a:cs typeface="+mn-cs"/>
              </a:rPr>
              <a:t>globin</a:t>
            </a:r>
            <a:r>
              <a:rPr lang="tr-TR" sz="1200" b="0" i="0" kern="1200" dirty="0" smtClean="0">
                <a:solidFill>
                  <a:schemeClr val="tx1"/>
                </a:solidFill>
                <a:latin typeface="+mn-lt"/>
                <a:ea typeface="+mn-ea"/>
                <a:cs typeface="+mn-cs"/>
              </a:rPr>
              <a:t> molekülünden meydana gelmiştir. </a:t>
            </a:r>
            <a:r>
              <a:rPr lang="tr-TR" sz="1200" b="1" i="0" kern="1200" dirty="0" smtClean="0">
                <a:solidFill>
                  <a:schemeClr val="tx1"/>
                </a:solidFill>
                <a:latin typeface="+mn-lt"/>
                <a:ea typeface="+mn-ea"/>
                <a:cs typeface="+mn-cs"/>
              </a:rPr>
              <a:t>Hemoglobinin</a:t>
            </a:r>
            <a:r>
              <a:rPr lang="tr-TR" sz="1200" b="0" i="0" kern="1200" dirty="0" smtClean="0">
                <a:solidFill>
                  <a:schemeClr val="tx1"/>
                </a:solidFill>
                <a:latin typeface="+mn-lt"/>
                <a:ea typeface="+mn-ea"/>
                <a:cs typeface="+mn-cs"/>
              </a:rPr>
              <a:t> yapısında 4 adet hem molekülü vardır ve her biri bir molekül oksijen bağlar. </a:t>
            </a:r>
            <a:r>
              <a:rPr lang="tr-TR" sz="1200" b="0" i="0" kern="1200" dirty="0" err="1" smtClean="0">
                <a:solidFill>
                  <a:schemeClr val="tx1"/>
                </a:solidFill>
                <a:latin typeface="+mn-lt"/>
                <a:ea typeface="+mn-ea"/>
                <a:cs typeface="+mn-cs"/>
              </a:rPr>
              <a:t>Globin</a:t>
            </a:r>
            <a:r>
              <a:rPr lang="tr-TR" sz="1200" b="0" i="0" kern="1200" dirty="0" smtClean="0">
                <a:solidFill>
                  <a:schemeClr val="tx1"/>
                </a:solidFill>
                <a:latin typeface="+mn-lt"/>
                <a:ea typeface="+mn-ea"/>
                <a:cs typeface="+mn-cs"/>
              </a:rPr>
              <a:t> molekülü ise 4 tane veya iki çift </a:t>
            </a:r>
            <a:r>
              <a:rPr lang="tr-TR" sz="1200" b="0" i="0" kern="1200" dirty="0" err="1" smtClean="0">
                <a:solidFill>
                  <a:schemeClr val="tx1"/>
                </a:solidFill>
                <a:latin typeface="+mn-lt"/>
                <a:ea typeface="+mn-ea"/>
                <a:cs typeface="+mn-cs"/>
              </a:rPr>
              <a:t>polipeptit</a:t>
            </a:r>
            <a:r>
              <a:rPr lang="tr-TR" sz="1200" b="0" i="0" kern="1200" dirty="0" smtClean="0">
                <a:solidFill>
                  <a:schemeClr val="tx1"/>
                </a:solidFill>
                <a:latin typeface="+mn-lt"/>
                <a:ea typeface="+mn-ea"/>
                <a:cs typeface="+mn-cs"/>
              </a:rPr>
              <a:t> zincirinden meydana gelmiştir. Bunlar iki alfa ve iki beta zincirleridir.</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8</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https://www.uptodate.com/contents/hemoglobin-variants-including-hb-c-hb-d-and-hb-e?search=HEMOGLOB%C4%B0N%20%C4%B0%C3%87ER%C4%B0%C4%9E%C4%B0&amp;source=search_result&amp;selectedTitle=10~150&amp;usage_type=default&amp;display_rank=10</a:t>
            </a: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latin typeface="+mn-lt"/>
                <a:ea typeface="+mn-ea"/>
                <a:cs typeface="+mn-cs"/>
              </a:rPr>
              <a:t> Anemi: kırmızı kan hücresi (RBC) ölçümlerinden bir veya daha fazlasında azalma olarak tanımlanır: hemoglobin konsantrasyonu, </a:t>
            </a:r>
            <a:r>
              <a:rPr lang="tr-TR" sz="1200" b="0" i="0" kern="1200" dirty="0" err="1" smtClean="0">
                <a:solidFill>
                  <a:schemeClr val="tx1"/>
                </a:solidFill>
                <a:latin typeface="+mn-lt"/>
                <a:ea typeface="+mn-ea"/>
                <a:cs typeface="+mn-cs"/>
              </a:rPr>
              <a:t>hematokrit</a:t>
            </a:r>
            <a:r>
              <a:rPr lang="tr-TR" sz="1200" b="0" i="0" kern="1200" dirty="0" smtClean="0">
                <a:solidFill>
                  <a:schemeClr val="tx1"/>
                </a:solidFill>
                <a:latin typeface="+mn-lt"/>
                <a:ea typeface="+mn-ea"/>
                <a:cs typeface="+mn-cs"/>
              </a:rPr>
              <a:t> veya RBC sayısı. Düşük bir hemoglobin konsantrasyonu ve/veya düşük </a:t>
            </a:r>
            <a:r>
              <a:rPr lang="tr-TR" sz="1200" b="0" i="0" kern="1200" dirty="0" err="1" smtClean="0">
                <a:solidFill>
                  <a:schemeClr val="tx1"/>
                </a:solidFill>
                <a:latin typeface="+mn-lt"/>
                <a:ea typeface="+mn-ea"/>
                <a:cs typeface="+mn-cs"/>
              </a:rPr>
              <a:t>hematokrit</a:t>
            </a:r>
            <a:r>
              <a:rPr lang="tr-TR" sz="1200" b="0" i="0" kern="1200" dirty="0" smtClean="0">
                <a:solidFill>
                  <a:schemeClr val="tx1"/>
                </a:solidFill>
                <a:latin typeface="+mn-lt"/>
                <a:ea typeface="+mn-ea"/>
                <a:cs typeface="+mn-cs"/>
              </a:rPr>
              <a:t>, anemi teşhisinde en yaygın şekilde kullanılan parametrelerdir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latin typeface="+mn-lt"/>
                <a:ea typeface="+mn-ea"/>
                <a:cs typeface="+mn-cs"/>
              </a:rPr>
              <a:t>Anemili bireylerde hemoglobin ve HCT paralel olarak azalır, ancak HCT/hemoglobin oranı (çoğu durumda yaklaşık 3) hücrelerin hacmine (boyutuna) göre değişebilir. RBC sayımı ayrıca, anemi varlığına rağmen RBC sayısının artabileceği </a:t>
            </a:r>
            <a:r>
              <a:rPr lang="tr-TR" sz="1200" b="0" i="0" kern="1200" dirty="0" err="1" smtClean="0">
                <a:solidFill>
                  <a:schemeClr val="tx1"/>
                </a:solidFill>
                <a:latin typeface="+mn-lt"/>
                <a:ea typeface="+mn-ea"/>
                <a:cs typeface="+mn-cs"/>
              </a:rPr>
              <a:t>talasemi</a:t>
            </a:r>
            <a:r>
              <a:rPr lang="tr-TR" sz="1200" b="0" i="0" kern="1200" dirty="0" smtClean="0">
                <a:solidFill>
                  <a:schemeClr val="tx1"/>
                </a:solidFill>
                <a:latin typeface="+mn-lt"/>
                <a:ea typeface="+mn-ea"/>
                <a:cs typeface="+mn-cs"/>
              </a:rPr>
              <a:t> gibi aşırı </a:t>
            </a:r>
            <a:r>
              <a:rPr lang="tr-TR" sz="1200" b="0" i="0" kern="1200" dirty="0" err="1" smtClean="0">
                <a:solidFill>
                  <a:schemeClr val="tx1"/>
                </a:solidFill>
                <a:latin typeface="+mn-lt"/>
                <a:ea typeface="+mn-ea"/>
                <a:cs typeface="+mn-cs"/>
              </a:rPr>
              <a:t>mikrositoz</a:t>
            </a:r>
            <a:r>
              <a:rPr lang="tr-TR" sz="1200" b="0" i="0" kern="1200" dirty="0" smtClean="0">
                <a:solidFill>
                  <a:schemeClr val="tx1"/>
                </a:solidFill>
                <a:latin typeface="+mn-lt"/>
                <a:ea typeface="+mn-ea"/>
                <a:cs typeface="+mn-cs"/>
              </a:rPr>
              <a:t> vakaları dışında genellikle hemoglobin ve HCT ile paralellik gösterir. RBC sayısı, bu nedenle anemi teşhisinde daha az kullanılır. Anemili bir bireyde yüksek RBC sayısının bulunması </a:t>
            </a:r>
            <a:r>
              <a:rPr lang="tr-TR" sz="1200" b="0" i="0" kern="1200" dirty="0" err="1" smtClean="0">
                <a:solidFill>
                  <a:schemeClr val="tx1"/>
                </a:solidFill>
                <a:latin typeface="+mn-lt"/>
                <a:ea typeface="+mn-ea"/>
                <a:cs typeface="+mn-cs"/>
              </a:rPr>
              <a:t>talasemiyi</a:t>
            </a:r>
            <a:r>
              <a:rPr lang="tr-TR" sz="1200" b="0" i="0" kern="1200" dirty="0" smtClean="0">
                <a:solidFill>
                  <a:schemeClr val="tx1"/>
                </a:solidFill>
                <a:latin typeface="+mn-lt"/>
                <a:ea typeface="+mn-ea"/>
                <a:cs typeface="+mn-cs"/>
              </a:rPr>
              <a:t> düşündürür.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 Sağlıklı bir gebelik sırasında, annenin kırmızı hücre kütlesi artar, ancak plazma hacmi daha büyük bir dereceye kadar artarak hemoglobin ve </a:t>
            </a:r>
            <a:r>
              <a:rPr lang="tr-TR" sz="1200" b="0" i="0" kern="1200" dirty="0" err="1" smtClean="0">
                <a:solidFill>
                  <a:schemeClr val="tx1"/>
                </a:solidFill>
                <a:latin typeface="+mn-lt"/>
                <a:ea typeface="+mn-ea"/>
                <a:cs typeface="+mn-cs"/>
              </a:rPr>
              <a:t>HCT'de</a:t>
            </a:r>
            <a:r>
              <a:rPr lang="tr-TR" sz="1200" b="0" i="0" kern="1200" dirty="0" smtClean="0">
                <a:solidFill>
                  <a:schemeClr val="tx1"/>
                </a:solidFill>
                <a:latin typeface="+mn-lt"/>
                <a:ea typeface="+mn-ea"/>
                <a:cs typeface="+mn-cs"/>
              </a:rPr>
              <a:t> görece bir azalmaya neden olur. RBC kütlesi kriterine göre kişi anemik değildir, ancak hemoglobin, HCT ve RBC sayısı sıklıkla anemik seviyelere düşer "Fizyolojik" veya "</a:t>
            </a:r>
            <a:r>
              <a:rPr lang="tr-TR" sz="1200" b="0" i="0" kern="1200" dirty="0" err="1" smtClean="0">
                <a:solidFill>
                  <a:schemeClr val="tx1"/>
                </a:solidFill>
                <a:latin typeface="+mn-lt"/>
                <a:ea typeface="+mn-ea"/>
                <a:cs typeface="+mn-cs"/>
              </a:rPr>
              <a:t>dilüsyonel</a:t>
            </a:r>
            <a:r>
              <a:rPr lang="tr-TR" sz="1200" b="0" i="0" kern="1200" dirty="0" smtClean="0">
                <a:solidFill>
                  <a:schemeClr val="tx1"/>
                </a:solidFill>
                <a:latin typeface="+mn-lt"/>
                <a:ea typeface="+mn-ea"/>
                <a:cs typeface="+mn-cs"/>
              </a:rPr>
              <a:t>" anemi terimleri bu ortama uygulanmıştır, ancak bu kişiler gerçekte anemik değildir ve hemoglobinleri ilk </a:t>
            </a:r>
            <a:r>
              <a:rPr lang="tr-TR" sz="1200" b="0" i="0" kern="1200" dirty="0" err="1" smtClean="0">
                <a:solidFill>
                  <a:schemeClr val="tx1"/>
                </a:solidFill>
                <a:latin typeface="+mn-lt"/>
                <a:ea typeface="+mn-ea"/>
                <a:cs typeface="+mn-cs"/>
              </a:rPr>
              <a:t>trimesterde</a:t>
            </a:r>
            <a:r>
              <a:rPr lang="tr-TR" sz="1200" b="0" i="0" kern="1200" dirty="0" smtClean="0">
                <a:solidFill>
                  <a:schemeClr val="tx1"/>
                </a:solidFill>
                <a:latin typeface="+mn-lt"/>
                <a:ea typeface="+mn-ea"/>
                <a:cs typeface="+mn-cs"/>
              </a:rPr>
              <a:t> ≥11 g/</a:t>
            </a:r>
            <a:r>
              <a:rPr lang="tr-TR" sz="1200" b="0" i="0" kern="1200" dirty="0" err="1" smtClean="0">
                <a:solidFill>
                  <a:schemeClr val="tx1"/>
                </a:solidFill>
                <a:latin typeface="+mn-lt"/>
                <a:ea typeface="+mn-ea"/>
                <a:cs typeface="+mn-cs"/>
              </a:rPr>
              <a:t>dL</a:t>
            </a:r>
            <a:r>
              <a:rPr lang="tr-TR" sz="1200" b="0" i="0" kern="1200" dirty="0" smtClean="0">
                <a:solidFill>
                  <a:schemeClr val="tx1"/>
                </a:solidFill>
                <a:latin typeface="+mn-lt"/>
                <a:ea typeface="+mn-ea"/>
                <a:cs typeface="+mn-cs"/>
              </a:rPr>
              <a:t>, ≥10.5 g/</a:t>
            </a:r>
            <a:r>
              <a:rPr lang="tr-TR" sz="1200" b="0" i="0" kern="1200" dirty="0" err="1" smtClean="0">
                <a:solidFill>
                  <a:schemeClr val="tx1"/>
                </a:solidFill>
                <a:latin typeface="+mn-lt"/>
                <a:ea typeface="+mn-ea"/>
                <a:cs typeface="+mn-cs"/>
              </a:rPr>
              <a:t>dL</a:t>
            </a:r>
            <a:r>
              <a:rPr lang="tr-TR" sz="1200" b="0" i="0" kern="1200" dirty="0" smtClean="0">
                <a:solidFill>
                  <a:schemeClr val="tx1"/>
                </a:solidFill>
                <a:latin typeface="+mn-lt"/>
                <a:ea typeface="+mn-ea"/>
                <a:cs typeface="+mn-cs"/>
              </a:rPr>
              <a:t> kaldığı sürece değerlendirme gerektirmez. ikinci </a:t>
            </a:r>
            <a:r>
              <a:rPr lang="tr-TR" sz="1200" b="0" i="0" kern="1200" dirty="0" err="1" smtClean="0">
                <a:solidFill>
                  <a:schemeClr val="tx1"/>
                </a:solidFill>
                <a:latin typeface="+mn-lt"/>
                <a:ea typeface="+mn-ea"/>
                <a:cs typeface="+mn-cs"/>
              </a:rPr>
              <a:t>trimesterde</a:t>
            </a:r>
            <a:r>
              <a:rPr lang="tr-TR" sz="1200" b="0" i="0" kern="1200" dirty="0" smtClean="0">
                <a:solidFill>
                  <a:schemeClr val="tx1"/>
                </a:solidFill>
                <a:latin typeface="+mn-lt"/>
                <a:ea typeface="+mn-ea"/>
                <a:cs typeface="+mn-cs"/>
              </a:rPr>
              <a:t> ve üçüncü </a:t>
            </a:r>
            <a:r>
              <a:rPr lang="tr-TR" sz="1200" b="0" i="0" kern="1200" dirty="0" err="1" smtClean="0">
                <a:solidFill>
                  <a:schemeClr val="tx1"/>
                </a:solidFill>
                <a:latin typeface="+mn-lt"/>
                <a:ea typeface="+mn-ea"/>
                <a:cs typeface="+mn-cs"/>
              </a:rPr>
              <a:t>trimesterde</a:t>
            </a:r>
            <a:r>
              <a:rPr lang="tr-TR" sz="1200" b="0" i="0" kern="1200" dirty="0" smtClean="0">
                <a:solidFill>
                  <a:schemeClr val="tx1"/>
                </a:solidFill>
                <a:latin typeface="+mn-lt"/>
                <a:ea typeface="+mn-ea"/>
                <a:cs typeface="+mn-cs"/>
              </a:rPr>
              <a:t> ≥10,5 g/</a:t>
            </a:r>
            <a:r>
              <a:rPr lang="tr-TR" sz="1200" b="0" i="0" kern="1200" dirty="0" err="1" smtClean="0">
                <a:solidFill>
                  <a:schemeClr val="tx1"/>
                </a:solidFill>
                <a:latin typeface="+mn-lt"/>
                <a:ea typeface="+mn-ea"/>
                <a:cs typeface="+mn-cs"/>
              </a:rPr>
              <a:t>dL</a:t>
            </a:r>
            <a:r>
              <a:rPr lang="tr-TR" sz="1200" b="0" i="0" kern="120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11</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DSÖ</a:t>
            </a:r>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12</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7500" lnSpcReduction="20000"/>
          </a:bodyPr>
          <a:lstStyle/>
          <a:p>
            <a:r>
              <a:rPr lang="tr-TR" sz="1200" b="1" i="0" kern="1200" dirty="0" err="1" smtClean="0">
                <a:solidFill>
                  <a:schemeClr val="tx1"/>
                </a:solidFill>
                <a:latin typeface="+mn-lt"/>
                <a:ea typeface="+mn-ea"/>
                <a:cs typeface="+mn-cs"/>
              </a:rPr>
              <a:t>Hematokrit</a:t>
            </a:r>
            <a:r>
              <a:rPr lang="tr-TR" sz="1200" b="0" i="0" kern="1200" dirty="0" smtClean="0">
                <a:solidFill>
                  <a:schemeClr val="tx1"/>
                </a:solidFill>
                <a:latin typeface="+mn-lt"/>
                <a:ea typeface="+mn-ea"/>
                <a:cs typeface="+mn-cs"/>
              </a:rPr>
              <a:t> – Paketlenmiş hücre hacmi (PCV) olarak da adlandırılan </a:t>
            </a:r>
            <a:r>
              <a:rPr lang="tr-TR" sz="1200" b="0" i="0" kern="1200" dirty="0" err="1" smtClean="0">
                <a:solidFill>
                  <a:schemeClr val="tx1"/>
                </a:solidFill>
                <a:latin typeface="+mn-lt"/>
                <a:ea typeface="+mn-ea"/>
                <a:cs typeface="+mn-cs"/>
              </a:rPr>
              <a:t>Hematokrit</a:t>
            </a:r>
            <a:r>
              <a:rPr lang="tr-TR" sz="1200" b="0" i="0" kern="1200" dirty="0" smtClean="0">
                <a:solidFill>
                  <a:schemeClr val="tx1"/>
                </a:solidFill>
                <a:latin typeface="+mn-lt"/>
                <a:ea typeface="+mn-ea"/>
                <a:cs typeface="+mn-cs"/>
              </a:rPr>
              <a:t> (HCT), </a:t>
            </a:r>
            <a:r>
              <a:rPr lang="tr-TR" sz="1200" b="0" i="0" kern="1200" dirty="0" err="1" smtClean="0">
                <a:solidFill>
                  <a:schemeClr val="tx1"/>
                </a:solidFill>
                <a:latin typeface="+mn-lt"/>
                <a:ea typeface="+mn-ea"/>
                <a:cs typeface="+mn-cs"/>
              </a:rPr>
              <a:t>RBC'ler</a:t>
            </a:r>
            <a:r>
              <a:rPr lang="tr-TR" sz="1200" b="0" i="0" kern="1200" dirty="0" smtClean="0">
                <a:solidFill>
                  <a:schemeClr val="tx1"/>
                </a:solidFill>
                <a:latin typeface="+mn-lt"/>
                <a:ea typeface="+mn-ea"/>
                <a:cs typeface="+mn-cs"/>
              </a:rPr>
              <a:t> tarafından işgal edilen kan hacminin yüzdesidir. Bir kan örneğinin </a:t>
            </a:r>
            <a:r>
              <a:rPr lang="tr-TR" sz="1200" b="0" i="0" kern="1200" dirty="0" err="1" smtClean="0">
                <a:solidFill>
                  <a:schemeClr val="tx1"/>
                </a:solidFill>
                <a:latin typeface="+mn-lt"/>
                <a:ea typeface="+mn-ea"/>
                <a:cs typeface="+mn-cs"/>
              </a:rPr>
              <a:t>santrifüjlenmesinden</a:t>
            </a:r>
            <a:r>
              <a:rPr lang="tr-TR" sz="1200" b="0" i="0" kern="1200" dirty="0" smtClean="0">
                <a:solidFill>
                  <a:schemeClr val="tx1"/>
                </a:solidFill>
                <a:latin typeface="+mn-lt"/>
                <a:ea typeface="+mn-ea"/>
                <a:cs typeface="+mn-cs"/>
              </a:rPr>
              <a:t> hemen sonra ölçülebilir. HCT = ([RBC x MCV]/10).  Hemoglobin ölçüldüğü ve HCT hesaplandığı için (HCT = MCV x RBC sayımı/10), hemoglobinin daha doğru olması muhtemeldir. </a:t>
            </a:r>
            <a:endParaRPr lang="tr-TR" sz="1200" b="0" i="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E4E27EA7-AE43-4AEE-809F-CDC3EEB97FD3}" type="slidenum">
              <a:rPr lang="tr-TR" smtClean="0"/>
              <a:pPr/>
              <a:t>13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16.11.2022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uptodate.com/contents/microcytosis-microcytic-anemia?search=mikro%C4%B1sitik%20anemi&amp;source=search_result&amp;selectedTitle=1~150&amp;usage_type=default&amp;display_rank=1" TargetMode="External"/><Relationship Id="rId2" Type="http://schemas.openxmlformats.org/officeDocument/2006/relationships/hyperlink" Target="https://www.uptodate.com/contents/diagnostic-approach-to-anemia-in-adults?search=anemilere%20tan%C4%B1sal%20yakla%C5%9F%C4%B1m&amp;source=search_result&amp;selectedTitle=1~150&amp;usage_type=default&amp;display_rank=1" TargetMode="External"/><Relationship Id="rId1" Type="http://schemas.openxmlformats.org/officeDocument/2006/relationships/slideLayout" Target="../slideLayouts/slideLayout2.xml"/><Relationship Id="rId4" Type="http://schemas.openxmlformats.org/officeDocument/2006/relationships/hyperlink" Target="https://thd.org.tr/thdData/userfiles/file/Ertitrosit-Tani-ve-tedavi-Kilavuzu-2019.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solidFill>
                  <a:srgbClr val="FF0000"/>
                </a:solidFill>
              </a:rPr>
              <a:t>ANEMİLİ HASTAYA YAKLAŞIM</a:t>
            </a:r>
            <a:endParaRPr lang="tr-TR" dirty="0">
              <a:solidFill>
                <a:srgbClr val="FF0000"/>
              </a:solidFill>
            </a:endParaRPr>
          </a:p>
        </p:txBody>
      </p:sp>
      <p:sp>
        <p:nvSpPr>
          <p:cNvPr id="3" name="2 Alt Başlık"/>
          <p:cNvSpPr>
            <a:spLocks noGrp="1"/>
          </p:cNvSpPr>
          <p:nvPr>
            <p:ph type="subTitle" idx="1"/>
          </p:nvPr>
        </p:nvSpPr>
        <p:spPr>
          <a:xfrm>
            <a:off x="3203848" y="4077072"/>
            <a:ext cx="5112568" cy="1561728"/>
          </a:xfrm>
        </p:spPr>
        <p:txBody>
          <a:bodyPr>
            <a:normAutofit fontScale="85000" lnSpcReduction="10000"/>
          </a:bodyPr>
          <a:lstStyle/>
          <a:p>
            <a:r>
              <a:rPr lang="tr-TR" dirty="0" smtClean="0"/>
              <a:t>KTU Aile Hekimliği Anabilim Dalı</a:t>
            </a:r>
          </a:p>
          <a:p>
            <a:r>
              <a:rPr lang="tr-TR" dirty="0" smtClean="0"/>
              <a:t>Arş.Gör.Dr Buket ERDEN</a:t>
            </a:r>
          </a:p>
          <a:p>
            <a:r>
              <a:rPr lang="tr-TR" dirty="0" smtClean="0"/>
              <a:t>29.11.2022</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1954560" cy="1143000"/>
          </a:xfrm>
        </p:spPr>
        <p:txBody>
          <a:bodyPr>
            <a:normAutofit/>
          </a:bodyPr>
          <a:lstStyle/>
          <a:p>
            <a:r>
              <a:rPr lang="tr-TR" sz="4000" dirty="0" smtClean="0">
                <a:solidFill>
                  <a:srgbClr val="FF0000"/>
                </a:solidFill>
              </a:rPr>
              <a:t>Anemi</a:t>
            </a:r>
            <a:endParaRPr lang="tr-TR" sz="4000"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pPr>
              <a:defRPr/>
            </a:pPr>
            <a:r>
              <a:rPr lang="tr-TR" altLang="tr-TR" sz="2400" dirty="0" smtClean="0">
                <a:latin typeface="Arial" pitchFamily="34" charset="0"/>
                <a:cs typeface="Arial" pitchFamily="34" charset="0"/>
              </a:rPr>
              <a:t>Hemoglobinin yaş ve cinsiyete göre normal kabul edilen değerlerin altında olmasıdır</a:t>
            </a:r>
            <a:r>
              <a:rPr lang="tr-TR" altLang="tr-TR" sz="2400" dirty="0" smtClean="0">
                <a:latin typeface="Arial" pitchFamily="34" charset="0"/>
                <a:cs typeface="Arial" pitchFamily="34" charset="0"/>
              </a:rPr>
              <a:t>.</a:t>
            </a:r>
          </a:p>
          <a:p>
            <a:pPr>
              <a:defRPr/>
            </a:pPr>
            <a:endParaRPr lang="tr-TR" sz="2400" dirty="0" smtClean="0"/>
          </a:p>
          <a:p>
            <a:pPr>
              <a:buNone/>
            </a:pPr>
            <a:r>
              <a:rPr lang="tr-TR" sz="2400" dirty="0" smtClean="0">
                <a:solidFill>
                  <a:srgbClr val="FF0000"/>
                </a:solidFill>
              </a:rPr>
              <a:t>     ● </a:t>
            </a:r>
            <a:r>
              <a:rPr lang="tr-TR" sz="2400" b="1" dirty="0" smtClean="0">
                <a:solidFill>
                  <a:srgbClr val="FF0000"/>
                </a:solidFill>
              </a:rPr>
              <a:t>K</a:t>
            </a:r>
            <a:r>
              <a:rPr lang="tr-TR" sz="2400" b="1" dirty="0" smtClean="0">
                <a:solidFill>
                  <a:srgbClr val="FF0000"/>
                </a:solidFill>
              </a:rPr>
              <a:t>adınlarda </a:t>
            </a:r>
            <a:r>
              <a:rPr lang="tr-TR" sz="2400" dirty="0" smtClean="0">
                <a:solidFill>
                  <a:srgbClr val="FF0000"/>
                </a:solidFill>
              </a:rPr>
              <a:t>– </a:t>
            </a:r>
            <a:r>
              <a:rPr lang="tr-TR" sz="2400" dirty="0" smtClean="0">
                <a:solidFill>
                  <a:srgbClr val="FF0000"/>
                </a:solidFill>
              </a:rPr>
              <a:t>Hemoglobin &lt;11.9 g/</a:t>
            </a:r>
            <a:r>
              <a:rPr lang="tr-TR" sz="2400" dirty="0" err="1" smtClean="0">
                <a:solidFill>
                  <a:srgbClr val="FF0000"/>
                </a:solidFill>
              </a:rPr>
              <a:t>dL</a:t>
            </a:r>
            <a:r>
              <a:rPr lang="tr-TR" sz="2400" dirty="0" smtClean="0">
                <a:solidFill>
                  <a:srgbClr val="FF0000"/>
                </a:solidFill>
              </a:rPr>
              <a:t> (119 g/L) </a:t>
            </a:r>
            <a:r>
              <a:rPr lang="tr-TR" sz="2400" dirty="0" smtClean="0">
                <a:solidFill>
                  <a:srgbClr val="FF0000"/>
                </a:solidFill>
              </a:rPr>
              <a:t>veya  </a:t>
            </a:r>
            <a:r>
              <a:rPr lang="tr-TR" sz="2400" dirty="0" err="1" smtClean="0">
                <a:solidFill>
                  <a:srgbClr val="FF0000"/>
                </a:solidFill>
              </a:rPr>
              <a:t>hematocrit</a:t>
            </a:r>
            <a:r>
              <a:rPr lang="tr-TR" sz="2400" dirty="0" smtClean="0">
                <a:solidFill>
                  <a:srgbClr val="FF0000"/>
                </a:solidFill>
              </a:rPr>
              <a:t> &lt;35 %</a:t>
            </a:r>
          </a:p>
          <a:p>
            <a:pPr>
              <a:buNone/>
            </a:pPr>
            <a:r>
              <a:rPr lang="tr-TR" sz="2400" dirty="0" smtClean="0">
                <a:solidFill>
                  <a:srgbClr val="FF0000"/>
                </a:solidFill>
              </a:rPr>
              <a:t>     ●</a:t>
            </a:r>
            <a:r>
              <a:rPr lang="tr-TR" sz="2400" b="1" dirty="0" smtClean="0">
                <a:solidFill>
                  <a:srgbClr val="FF0000"/>
                </a:solidFill>
              </a:rPr>
              <a:t>Erkelerde </a:t>
            </a:r>
            <a:r>
              <a:rPr lang="tr-TR" sz="2400" dirty="0" smtClean="0">
                <a:solidFill>
                  <a:srgbClr val="FF0000"/>
                </a:solidFill>
              </a:rPr>
              <a:t> – Hemoglobin &lt;13.6 g/</a:t>
            </a:r>
            <a:r>
              <a:rPr lang="tr-TR" sz="2400" dirty="0" err="1" smtClean="0">
                <a:solidFill>
                  <a:srgbClr val="FF0000"/>
                </a:solidFill>
              </a:rPr>
              <a:t>dL</a:t>
            </a:r>
            <a:r>
              <a:rPr lang="tr-TR" sz="2400" dirty="0" smtClean="0">
                <a:solidFill>
                  <a:srgbClr val="FF0000"/>
                </a:solidFill>
              </a:rPr>
              <a:t> (136 g/L) </a:t>
            </a:r>
            <a:r>
              <a:rPr lang="tr-TR" sz="2400" dirty="0" smtClean="0">
                <a:solidFill>
                  <a:srgbClr val="FF0000"/>
                </a:solidFill>
              </a:rPr>
              <a:t>veya </a:t>
            </a:r>
            <a:r>
              <a:rPr lang="tr-TR" sz="2400" dirty="0" err="1" smtClean="0">
                <a:solidFill>
                  <a:srgbClr val="FF0000"/>
                </a:solidFill>
              </a:rPr>
              <a:t>hematocrit</a:t>
            </a:r>
            <a:r>
              <a:rPr lang="tr-TR" sz="2400" dirty="0" smtClean="0">
                <a:solidFill>
                  <a:srgbClr val="FF0000"/>
                </a:solidFill>
              </a:rPr>
              <a:t> </a:t>
            </a:r>
            <a:r>
              <a:rPr lang="tr-TR" sz="2400" dirty="0" smtClean="0">
                <a:solidFill>
                  <a:srgbClr val="FF0000"/>
                </a:solidFill>
              </a:rPr>
              <a:t>&lt;40 </a:t>
            </a:r>
            <a:r>
              <a:rPr lang="tr-TR" sz="2400" dirty="0" smtClean="0">
                <a:solidFill>
                  <a:srgbClr val="FF0000"/>
                </a:solidFill>
              </a:rPr>
              <a:t>%</a:t>
            </a:r>
            <a:endParaRPr lang="tr-TR" sz="2400" dirty="0" smtClean="0">
              <a:solidFill>
                <a:srgbClr val="FF0000"/>
              </a:solidFill>
            </a:endParaRPr>
          </a:p>
          <a:p>
            <a:pPr marL="0" indent="0">
              <a:buNone/>
              <a:defRPr/>
            </a:pPr>
            <a:endParaRPr lang="tr-TR" altLang="tr-TR" sz="2400" dirty="0" smtClean="0">
              <a:latin typeface="Arial" pitchFamily="34" charset="0"/>
              <a:cs typeface="Arial" pitchFamily="34" charset="0"/>
            </a:endParaRPr>
          </a:p>
          <a:p>
            <a:pPr>
              <a:defRPr/>
            </a:pPr>
            <a:r>
              <a:rPr lang="tr-TR" altLang="tr-TR" sz="2400" dirty="0" smtClean="0">
                <a:latin typeface="Arial" pitchFamily="34" charset="0"/>
                <a:cs typeface="Arial" pitchFamily="34" charset="0"/>
              </a:rPr>
              <a:t>Bir hastalık değil </a:t>
            </a:r>
            <a:r>
              <a:rPr lang="tr-TR" altLang="tr-TR" sz="2400" dirty="0" smtClean="0">
                <a:latin typeface="Arial" pitchFamily="34" charset="0"/>
                <a:cs typeface="Arial" pitchFamily="34" charset="0"/>
                <a:sym typeface="Wingdings" panose="05000000000000000000" pitchFamily="2" charset="2"/>
              </a:rPr>
              <a:t> </a:t>
            </a:r>
            <a:r>
              <a:rPr lang="tr-TR" altLang="tr-TR" sz="2400" dirty="0" smtClean="0">
                <a:solidFill>
                  <a:srgbClr val="FF0000"/>
                </a:solidFill>
                <a:latin typeface="Arial" pitchFamily="34" charset="0"/>
                <a:cs typeface="Arial" pitchFamily="34" charset="0"/>
                <a:sym typeface="Wingdings" panose="05000000000000000000" pitchFamily="2" charset="2"/>
              </a:rPr>
              <a:t>Birçok hastalığın belirti ya da bulgusu</a:t>
            </a:r>
          </a:p>
          <a:p>
            <a:pPr>
              <a:defRPr/>
            </a:pPr>
            <a:endParaRPr lang="tr-TR" sz="2400" dirty="0" smtClean="0">
              <a:latin typeface="Arial" pitchFamily="34" charset="0"/>
              <a:cs typeface="Arial" pitchFamily="34" charset="0"/>
              <a:sym typeface="Wingdings" panose="05000000000000000000" pitchFamily="2" charset="2"/>
            </a:endParaRPr>
          </a:p>
          <a:p>
            <a:pPr>
              <a:defRPr/>
            </a:pPr>
            <a:r>
              <a:rPr lang="tr-TR" sz="2400" dirty="0" smtClean="0">
                <a:latin typeface="Arial" pitchFamily="34" charset="0"/>
                <a:cs typeface="Arial" pitchFamily="34" charset="0"/>
              </a:rPr>
              <a:t>Aneminin varlığının gösterilmesinin ardından mutlaka nedeninin aydınlatılması gerekir.  </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242592" cy="1143000"/>
          </a:xfrm>
        </p:spPr>
        <p:txBody>
          <a:bodyPr>
            <a:normAutofit/>
          </a:bodyPr>
          <a:lstStyle/>
          <a:p>
            <a:r>
              <a:rPr lang="tr-TR" sz="4000" dirty="0" smtClean="0">
                <a:solidFill>
                  <a:srgbClr val="FF0000"/>
                </a:solidFill>
              </a:rPr>
              <a:t>Anemi</a:t>
            </a:r>
            <a:endParaRPr lang="tr-TR" sz="4000"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sz="2800" dirty="0" smtClean="0"/>
              <a:t>Dünya Sağlık Örgütü’nün tanımlamasına göre anemi: </a:t>
            </a:r>
          </a:p>
          <a:p>
            <a:pPr>
              <a:buNone/>
            </a:pPr>
            <a:endParaRPr lang="tr-TR" sz="2800" dirty="0" smtClean="0"/>
          </a:p>
          <a:p>
            <a:r>
              <a:rPr lang="tr-TR" sz="2400" dirty="0" smtClean="0"/>
              <a:t> 15 yaşın üstünde erkekte </a:t>
            </a:r>
            <a:r>
              <a:rPr lang="tr-TR" sz="2400" dirty="0" err="1" smtClean="0"/>
              <a:t>Hb</a:t>
            </a:r>
            <a:r>
              <a:rPr lang="tr-TR" sz="2400" dirty="0" smtClean="0"/>
              <a:t>&lt;13 g/</a:t>
            </a:r>
            <a:r>
              <a:rPr lang="tr-TR" sz="2400" dirty="0" err="1" smtClean="0"/>
              <a:t>dL</a:t>
            </a:r>
            <a:endParaRPr lang="tr-TR" sz="2400" dirty="0" smtClean="0"/>
          </a:p>
          <a:p>
            <a:pPr>
              <a:buNone/>
            </a:pPr>
            <a:endParaRPr lang="tr-TR" sz="2400" dirty="0" smtClean="0"/>
          </a:p>
          <a:p>
            <a:r>
              <a:rPr lang="tr-TR" sz="2400" dirty="0" smtClean="0"/>
              <a:t>15 yaşın üstünde ve gebe olmayan kadında </a:t>
            </a:r>
            <a:r>
              <a:rPr lang="tr-TR" sz="2400" dirty="0" err="1" smtClean="0"/>
              <a:t>Hb</a:t>
            </a:r>
            <a:r>
              <a:rPr lang="tr-TR" sz="2400" dirty="0" smtClean="0"/>
              <a:t>&lt; 12 g/</a:t>
            </a:r>
            <a:r>
              <a:rPr lang="tr-TR" sz="2400" dirty="0" err="1" smtClean="0"/>
              <a:t>dL</a:t>
            </a:r>
            <a:endParaRPr lang="tr-TR" sz="2400" dirty="0" smtClean="0"/>
          </a:p>
          <a:p>
            <a:pPr>
              <a:buNone/>
            </a:pPr>
            <a:endParaRPr lang="tr-TR" sz="2400" dirty="0" smtClean="0"/>
          </a:p>
          <a:p>
            <a:r>
              <a:rPr lang="tr-TR" sz="2400" dirty="0" smtClean="0"/>
              <a:t>Gebelerde </a:t>
            </a:r>
            <a:r>
              <a:rPr lang="tr-TR" sz="2400" dirty="0" err="1" smtClean="0"/>
              <a:t>Hb</a:t>
            </a:r>
            <a:r>
              <a:rPr lang="tr-TR" sz="2400" dirty="0" smtClean="0"/>
              <a:t>&lt; 11 g/</a:t>
            </a:r>
            <a:r>
              <a:rPr lang="tr-TR" sz="2400" dirty="0" err="1" smtClean="0"/>
              <a:t>dL</a:t>
            </a:r>
            <a:endParaRPr lang="tr-TR" sz="2400" dirty="0" smtClean="0"/>
          </a:p>
          <a:p>
            <a:endParaRPr lang="tr-TR" sz="2400" dirty="0" smtClean="0"/>
          </a:p>
          <a:p>
            <a:endParaRPr lang="tr-TR" sz="2400" dirty="0" smtClean="0"/>
          </a:p>
          <a:p>
            <a:pPr>
              <a:buNone/>
            </a:pPr>
            <a:endParaRPr lang="tr-TR" sz="2400" dirty="0" smtClean="0"/>
          </a:p>
          <a:p>
            <a:pPr>
              <a:buNone/>
            </a:pPr>
            <a:r>
              <a:rPr lang="tr-TR" sz="1700" dirty="0" smtClean="0"/>
              <a:t> https</a:t>
            </a:r>
            <a:r>
              <a:rPr lang="tr-TR" sz="1700" dirty="0" smtClean="0"/>
              <a:t>://thd.org.tr/thdData/userfiles/file/Ertitrosit-Tani-ve-tedavi-Kilavuzu-2019.pdf</a:t>
            </a:r>
            <a:endParaRPr lang="tr-TR" sz="17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4000" dirty="0" smtClean="0">
                <a:solidFill>
                  <a:schemeClr val="accent1"/>
                </a:solidFill>
                <a:latin typeface="Arial" pitchFamily="34" charset="0"/>
                <a:cs typeface="Arial" pitchFamily="34" charset="0"/>
              </a:rPr>
              <a:t> </a:t>
            </a:r>
            <a:r>
              <a:rPr lang="tr-TR" altLang="tr-TR" sz="3100" dirty="0" smtClean="0">
                <a:solidFill>
                  <a:srgbClr val="FF0000"/>
                </a:solidFill>
                <a:latin typeface="Arial" pitchFamily="34" charset="0"/>
                <a:cs typeface="Arial" pitchFamily="34" charset="0"/>
              </a:rPr>
              <a:t>Yaş ve Cinsiyete Göre Anemi Sınırı     </a:t>
            </a:r>
            <a:endParaRPr lang="tr-TR" sz="3100" dirty="0">
              <a:solidFill>
                <a:srgbClr val="FF0000"/>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459905" y="1330472"/>
            <a:ext cx="8224191" cy="5065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99176" cy="778098"/>
          </a:xfrm>
        </p:spPr>
        <p:txBody>
          <a:bodyPr>
            <a:normAutofit/>
          </a:bodyPr>
          <a:lstStyle/>
          <a:p>
            <a:r>
              <a:rPr lang="tr-TR" sz="3600" dirty="0" smtClean="0">
                <a:solidFill>
                  <a:srgbClr val="FF0000"/>
                </a:solidFill>
              </a:rPr>
              <a:t>Yetişkinlerde normal CBC parametreleri</a:t>
            </a:r>
            <a:endParaRPr lang="tr-TR" sz="3600" dirty="0">
              <a:solidFill>
                <a:srgbClr val="FF0000"/>
              </a:solidFill>
            </a:endParaRPr>
          </a:p>
        </p:txBody>
      </p:sp>
      <p:pic>
        <p:nvPicPr>
          <p:cNvPr id="9" name="Picture 2"/>
          <p:cNvPicPr>
            <a:picLocks noGrp="1" noChangeAspect="1" noChangeArrowheads="1"/>
          </p:cNvPicPr>
          <p:nvPr>
            <p:ph idx="1"/>
          </p:nvPr>
        </p:nvPicPr>
        <p:blipFill>
          <a:blip r:embed="rId3" cstate="print"/>
          <a:srcRect/>
          <a:stretch>
            <a:fillRect/>
          </a:stretch>
        </p:blipFill>
        <p:spPr bwMode="auto">
          <a:xfrm>
            <a:off x="467544" y="1051704"/>
            <a:ext cx="8136904" cy="5329624"/>
          </a:xfrm>
          <a:prstGeom prst="rect">
            <a:avLst/>
          </a:prstGeom>
          <a:noFill/>
          <a:ln w="9525">
            <a:noFill/>
            <a:miter lim="800000"/>
            <a:headEnd/>
            <a:tailEnd/>
          </a:ln>
        </p:spPr>
      </p:pic>
      <p:sp>
        <p:nvSpPr>
          <p:cNvPr id="10" name="9 Dikdörtgen"/>
          <p:cNvSpPr/>
          <p:nvPr/>
        </p:nvSpPr>
        <p:spPr>
          <a:xfrm>
            <a:off x="467544" y="6237313"/>
            <a:ext cx="8064896" cy="646331"/>
          </a:xfrm>
          <a:prstGeom prst="rect">
            <a:avLst/>
          </a:prstGeom>
        </p:spPr>
        <p:txBody>
          <a:bodyPr wrap="square">
            <a:spAutoFit/>
          </a:bodyPr>
          <a:lstStyle/>
          <a:p>
            <a:r>
              <a:rPr lang="tr-TR" sz="1200" dirty="0" smtClean="0"/>
              <a:t>https://www.uptodate.com/contents/diagnostic-approach-to-anemia-in-adults?search=normositik%20anemi%20&amp;source=search_result&amp;selectedTitle=1~96&amp;usage_type=default&amp;display_rank=1#H114651562</a:t>
            </a:r>
            <a:endParaRPr lang="tr-TR"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554960" cy="1143000"/>
          </a:xfrm>
        </p:spPr>
        <p:txBody>
          <a:bodyPr>
            <a:normAutofit fontScale="90000"/>
          </a:bodyPr>
          <a:lstStyle/>
          <a:p>
            <a:r>
              <a:rPr lang="tr-TR" dirty="0" smtClean="0">
                <a:solidFill>
                  <a:srgbClr val="FF0000"/>
                </a:solidFill>
              </a:rPr>
              <a:t>Anemili Hastaya Yaklaşım</a:t>
            </a:r>
            <a:endParaRPr lang="tr-TR" dirty="0">
              <a:solidFill>
                <a:srgbClr val="FF0000"/>
              </a:solidFill>
            </a:endParaRPr>
          </a:p>
        </p:txBody>
      </p:sp>
      <p:sp>
        <p:nvSpPr>
          <p:cNvPr id="3" name="2 İçerik Yer Tutucusu"/>
          <p:cNvSpPr>
            <a:spLocks noGrp="1"/>
          </p:cNvSpPr>
          <p:nvPr>
            <p:ph idx="1"/>
          </p:nvPr>
        </p:nvSpPr>
        <p:spPr/>
        <p:txBody>
          <a:bodyPr>
            <a:normAutofit/>
          </a:bodyPr>
          <a:lstStyle/>
          <a:p>
            <a:pPr>
              <a:lnSpc>
                <a:spcPct val="160000"/>
              </a:lnSpc>
              <a:buNone/>
            </a:pPr>
            <a:r>
              <a:rPr lang="tr-TR" altLang="tr-TR" sz="2200" dirty="0" smtClean="0">
                <a:solidFill>
                  <a:srgbClr val="FF0000"/>
                </a:solidFill>
                <a:latin typeface="Arial" charset="0"/>
                <a:cs typeface="Arial" charset="0"/>
              </a:rPr>
              <a:t>1.Öykü</a:t>
            </a:r>
            <a:r>
              <a:rPr lang="tr-TR" altLang="tr-TR" sz="2200" dirty="0" smtClean="0">
                <a:solidFill>
                  <a:srgbClr val="0000FF"/>
                </a:solidFill>
                <a:latin typeface="Arial" charset="0"/>
                <a:cs typeface="Arial" charset="0"/>
              </a:rPr>
              <a:t> </a:t>
            </a:r>
            <a:r>
              <a:rPr lang="tr-TR" altLang="tr-TR" sz="2200" dirty="0" smtClean="0">
                <a:latin typeface="Arial" charset="0"/>
                <a:cs typeface="Arial" charset="0"/>
              </a:rPr>
              <a:t>(aile öyküsü, aneminin başlangıç  zamanı, transfüzyon, </a:t>
            </a:r>
            <a:r>
              <a:rPr lang="tr-TR" altLang="tr-TR" sz="2200" dirty="0" smtClean="0">
                <a:latin typeface="Arial" charset="0"/>
                <a:cs typeface="Arial" charset="0"/>
              </a:rPr>
              <a:t>kanama,muhtemel </a:t>
            </a:r>
            <a:r>
              <a:rPr lang="tr-TR" altLang="tr-TR" sz="2200" dirty="0" smtClean="0">
                <a:latin typeface="Arial" charset="0"/>
                <a:cs typeface="Arial" charset="0"/>
              </a:rPr>
              <a:t>altta yatan hastalığa ait </a:t>
            </a:r>
            <a:r>
              <a:rPr lang="tr-TR" altLang="tr-TR" sz="2200" dirty="0" smtClean="0">
                <a:latin typeface="Arial" charset="0"/>
                <a:cs typeface="Arial" charset="0"/>
              </a:rPr>
              <a:t>bulgular,kullandıkları </a:t>
            </a:r>
            <a:r>
              <a:rPr lang="tr-TR" altLang="tr-TR" sz="2200" dirty="0" smtClean="0">
                <a:latin typeface="Arial" charset="0"/>
                <a:cs typeface="Arial" charset="0"/>
              </a:rPr>
              <a:t>ilaçlar, alkol, beslenme, meslek, kilo kaybı…)</a:t>
            </a:r>
          </a:p>
          <a:p>
            <a:pPr>
              <a:lnSpc>
                <a:spcPct val="160000"/>
              </a:lnSpc>
              <a:buNone/>
            </a:pPr>
            <a:r>
              <a:rPr lang="tr-TR" altLang="tr-TR" sz="2200" dirty="0" smtClean="0">
                <a:solidFill>
                  <a:srgbClr val="FF0000"/>
                </a:solidFill>
                <a:latin typeface="Arial" charset="0"/>
                <a:cs typeface="Arial" charset="0"/>
              </a:rPr>
              <a:t>2.Fizik muayene</a:t>
            </a:r>
            <a:r>
              <a:rPr lang="tr-TR" altLang="tr-TR" sz="2200" dirty="0" smtClean="0">
                <a:solidFill>
                  <a:srgbClr val="0000FF"/>
                </a:solidFill>
                <a:latin typeface="Arial" charset="0"/>
                <a:cs typeface="Arial" charset="0"/>
              </a:rPr>
              <a:t> </a:t>
            </a:r>
            <a:r>
              <a:rPr lang="tr-TR" altLang="tr-TR" sz="2200" dirty="0" smtClean="0">
                <a:latin typeface="Arial" charset="0"/>
                <a:cs typeface="Arial" charset="0"/>
              </a:rPr>
              <a:t>(genel görünüm, göz, baş-boyun, kardiyak,Karın, lenf)</a:t>
            </a:r>
          </a:p>
          <a:p>
            <a:pPr>
              <a:lnSpc>
                <a:spcPct val="160000"/>
              </a:lnSpc>
              <a:buNone/>
            </a:pPr>
            <a:r>
              <a:rPr lang="tr-TR" altLang="tr-TR" sz="2200" dirty="0" smtClean="0">
                <a:solidFill>
                  <a:srgbClr val="FF0000"/>
                </a:solidFill>
                <a:latin typeface="Arial" charset="0"/>
                <a:cs typeface="Arial" charset="0"/>
              </a:rPr>
              <a:t>3.</a:t>
            </a:r>
            <a:r>
              <a:rPr lang="tr-TR" altLang="tr-TR" sz="2200" dirty="0" err="1" smtClean="0">
                <a:solidFill>
                  <a:srgbClr val="FF0000"/>
                </a:solidFill>
                <a:latin typeface="Arial" charset="0"/>
                <a:cs typeface="Arial" charset="0"/>
              </a:rPr>
              <a:t>Laboratuvar</a:t>
            </a:r>
            <a:r>
              <a:rPr lang="tr-TR" altLang="tr-TR" sz="2200" dirty="0" smtClean="0">
                <a:solidFill>
                  <a:srgbClr val="FF0000"/>
                </a:solidFill>
                <a:latin typeface="Arial" charset="0"/>
                <a:cs typeface="Arial" charset="0"/>
              </a:rPr>
              <a:t>:</a:t>
            </a:r>
            <a:r>
              <a:rPr lang="tr-TR" altLang="tr-TR" sz="2200" dirty="0" smtClean="0">
                <a:solidFill>
                  <a:srgbClr val="0000FF"/>
                </a:solidFill>
                <a:latin typeface="Arial" charset="0"/>
                <a:cs typeface="Arial" charset="0"/>
              </a:rPr>
              <a:t> </a:t>
            </a:r>
            <a:r>
              <a:rPr lang="tr-TR" altLang="tr-TR" sz="2200" dirty="0" smtClean="0">
                <a:latin typeface="Arial" charset="0"/>
                <a:cs typeface="Arial" charset="0"/>
              </a:rPr>
              <a:t>Tam kan sayımı, PY-</a:t>
            </a:r>
            <a:r>
              <a:rPr lang="tr-TR" altLang="tr-TR" sz="2200" dirty="0" err="1" smtClean="0">
                <a:latin typeface="Arial" charset="0"/>
                <a:cs typeface="Arial" charset="0"/>
              </a:rPr>
              <a:t>retilülosit</a:t>
            </a:r>
            <a:r>
              <a:rPr lang="tr-TR" altLang="tr-TR" sz="2200" dirty="0" smtClean="0">
                <a:latin typeface="Arial" charset="0"/>
                <a:cs typeface="Arial" charset="0"/>
              </a:rPr>
              <a:t>, uygun  testler</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674640" cy="1143000"/>
          </a:xfrm>
        </p:spPr>
        <p:txBody>
          <a:bodyPr>
            <a:normAutofit/>
          </a:bodyPr>
          <a:lstStyle/>
          <a:p>
            <a:r>
              <a:rPr lang="tr-TR" dirty="0" err="1" smtClean="0">
                <a:solidFill>
                  <a:srgbClr val="FF0000"/>
                </a:solidFill>
              </a:rPr>
              <a:t>Anamnez</a:t>
            </a:r>
            <a:endParaRPr lang="tr-TR" dirty="0">
              <a:solidFill>
                <a:srgbClr val="FF0000"/>
              </a:solidFill>
            </a:endParaRPr>
          </a:p>
        </p:txBody>
      </p:sp>
      <p:graphicFrame>
        <p:nvGraphicFramePr>
          <p:cNvPr id="6" name="5 İçerik Yer Tutucusu"/>
          <p:cNvGraphicFramePr>
            <a:graphicFrameLocks noGrp="1"/>
          </p:cNvGraphicFramePr>
          <p:nvPr>
            <p:ph idx="1"/>
          </p:nvPr>
        </p:nvGraphicFramePr>
        <p:xfrm>
          <a:off x="251520" y="1412778"/>
          <a:ext cx="8568952" cy="5233893"/>
        </p:xfrm>
        <a:graphic>
          <a:graphicData uri="http://schemas.openxmlformats.org/drawingml/2006/table">
            <a:tbl>
              <a:tblPr firstRow="1" bandRow="1">
                <a:tableStyleId>{5C22544A-7EE6-4342-B048-85BDC9FD1C3A}</a:tableStyleId>
              </a:tblPr>
              <a:tblGrid>
                <a:gridCol w="4284476"/>
                <a:gridCol w="4284476"/>
              </a:tblGrid>
              <a:tr h="379322">
                <a:tc>
                  <a:txBody>
                    <a:bodyPr/>
                    <a:lstStyle/>
                    <a:p>
                      <a:r>
                        <a:rPr lang="tr-TR" dirty="0" smtClean="0"/>
                        <a:t>SORU</a:t>
                      </a:r>
                      <a:endParaRPr lang="tr-TR" dirty="0"/>
                    </a:p>
                  </a:txBody>
                  <a:tcPr/>
                </a:tc>
                <a:tc>
                  <a:txBody>
                    <a:bodyPr/>
                    <a:lstStyle/>
                    <a:p>
                      <a:r>
                        <a:rPr lang="tr-TR" sz="1600" dirty="0" smtClean="0"/>
                        <a:t>ÖNEMİ</a:t>
                      </a:r>
                    </a:p>
                  </a:txBody>
                  <a:tcPr/>
                </a:tc>
              </a:tr>
              <a:tr h="600593">
                <a:tc>
                  <a:txBody>
                    <a:bodyPr/>
                    <a:lstStyle/>
                    <a:p>
                      <a:r>
                        <a:rPr lang="tr-TR" sz="1800" b="0" i="0" kern="1200" dirty="0" smtClean="0">
                          <a:solidFill>
                            <a:schemeClr val="dk1"/>
                          </a:solidFill>
                          <a:latin typeface="+mn-lt"/>
                          <a:ea typeface="+mn-ea"/>
                          <a:cs typeface="+mn-cs"/>
                        </a:rPr>
                        <a:t>Semptomların gelişme hızı (</a:t>
                      </a:r>
                      <a:r>
                        <a:rPr lang="tr-TR" sz="1800" baseline="0" dirty="0" smtClean="0"/>
                        <a:t>sinsi veya ani) </a:t>
                      </a:r>
                      <a:endParaRPr lang="tr-TR" sz="1800" dirty="0"/>
                    </a:p>
                  </a:txBody>
                  <a:tcPr/>
                </a:tc>
                <a:tc>
                  <a:txBody>
                    <a:bodyPr/>
                    <a:lstStyle/>
                    <a:p>
                      <a:r>
                        <a:rPr lang="tr-TR" sz="1600" dirty="0" smtClean="0"/>
                        <a:t>Beslenme eksikliği</a:t>
                      </a:r>
                      <a:r>
                        <a:rPr lang="tr-TR" sz="1600" baseline="0" dirty="0" smtClean="0"/>
                        <a:t>(b12 eksikliği,demir eksikliği) </a:t>
                      </a:r>
                    </a:p>
                    <a:p>
                      <a:r>
                        <a:rPr lang="tr-TR" sz="1600" baseline="0" dirty="0" err="1" smtClean="0"/>
                        <a:t>Hemoliz</a:t>
                      </a:r>
                      <a:r>
                        <a:rPr lang="tr-TR" sz="1600" baseline="0" dirty="0" smtClean="0"/>
                        <a:t>, akut kan kaybı </a:t>
                      </a:r>
                      <a:endParaRPr lang="tr-TR" sz="1600" dirty="0"/>
                    </a:p>
                  </a:txBody>
                  <a:tcPr/>
                </a:tc>
              </a:tr>
              <a:tr h="587199">
                <a:tc>
                  <a:txBody>
                    <a:bodyPr/>
                    <a:lstStyle/>
                    <a:p>
                      <a:r>
                        <a:rPr lang="tr-TR" sz="1800" dirty="0" err="1" smtClean="0"/>
                        <a:t>Semtomların</a:t>
                      </a:r>
                      <a:r>
                        <a:rPr lang="tr-TR" sz="1800" baseline="0" dirty="0" smtClean="0"/>
                        <a:t> süresi</a:t>
                      </a:r>
                      <a:endParaRPr lang="tr-TR" sz="1800" dirty="0"/>
                    </a:p>
                  </a:txBody>
                  <a:tcPr/>
                </a:tc>
                <a:tc>
                  <a:txBody>
                    <a:bodyPr/>
                    <a:lstStyle/>
                    <a:p>
                      <a:r>
                        <a:rPr lang="tr-TR" sz="1600" dirty="0" smtClean="0"/>
                        <a:t>Beslenme eksikliği</a:t>
                      </a:r>
                    </a:p>
                    <a:p>
                      <a:r>
                        <a:rPr lang="tr-TR" sz="1600" dirty="0" err="1" smtClean="0"/>
                        <a:t>hemoliz</a:t>
                      </a:r>
                      <a:endParaRPr lang="tr-TR" sz="1600" dirty="0"/>
                    </a:p>
                  </a:txBody>
                  <a:tcPr/>
                </a:tc>
              </a:tr>
              <a:tr h="600593">
                <a:tc>
                  <a:txBody>
                    <a:bodyPr/>
                    <a:lstStyle/>
                    <a:p>
                      <a:r>
                        <a:rPr lang="tr-TR" dirty="0" smtClean="0"/>
                        <a:t>Önceki tetkikleri </a:t>
                      </a:r>
                      <a:endParaRPr lang="tr-TR" dirty="0"/>
                    </a:p>
                  </a:txBody>
                  <a:tcPr/>
                </a:tc>
                <a:tc>
                  <a:txBody>
                    <a:bodyPr/>
                    <a:lstStyle/>
                    <a:p>
                      <a:r>
                        <a:rPr lang="tr-TR" sz="1600" dirty="0" smtClean="0"/>
                        <a:t>Önceki normal</a:t>
                      </a:r>
                      <a:r>
                        <a:rPr lang="tr-TR" sz="1600" baseline="0" dirty="0" smtClean="0"/>
                        <a:t> bir </a:t>
                      </a:r>
                      <a:r>
                        <a:rPr lang="tr-TR" sz="1600" baseline="0" dirty="0" err="1" smtClean="0"/>
                        <a:t>cbc</a:t>
                      </a:r>
                      <a:r>
                        <a:rPr lang="tr-TR" sz="1600" baseline="0" dirty="0" smtClean="0"/>
                        <a:t> kalıtsal bir bozukluğu dışlamaya  yardımcı olur </a:t>
                      </a:r>
                      <a:endParaRPr lang="tr-TR" sz="1600" dirty="0"/>
                    </a:p>
                  </a:txBody>
                  <a:tcPr/>
                </a:tc>
              </a:tr>
              <a:tr h="379322">
                <a:tc>
                  <a:txBody>
                    <a:bodyPr/>
                    <a:lstStyle/>
                    <a:p>
                      <a:r>
                        <a:rPr lang="tr-TR" dirty="0" smtClean="0"/>
                        <a:t>Daha önce anemi teşhisi var mı? </a:t>
                      </a:r>
                      <a:endParaRPr lang="tr-TR" dirty="0"/>
                    </a:p>
                  </a:txBody>
                  <a:tcPr/>
                </a:tc>
                <a:tc>
                  <a:txBody>
                    <a:bodyPr/>
                    <a:lstStyle/>
                    <a:p>
                      <a:r>
                        <a:rPr lang="tr-TR" sz="1600" dirty="0" smtClean="0"/>
                        <a:t>Önce ki hastalığın </a:t>
                      </a:r>
                      <a:r>
                        <a:rPr lang="tr-TR" sz="1600" dirty="0" err="1" smtClean="0"/>
                        <a:t>nüksü</a:t>
                      </a:r>
                      <a:r>
                        <a:rPr lang="tr-TR" sz="1600" dirty="0" smtClean="0"/>
                        <a:t> </a:t>
                      </a:r>
                      <a:endParaRPr lang="tr-TR" sz="1600" dirty="0"/>
                    </a:p>
                  </a:txBody>
                  <a:tcPr/>
                </a:tc>
              </a:tr>
              <a:tr h="379322">
                <a:tc>
                  <a:txBody>
                    <a:bodyPr/>
                    <a:lstStyle/>
                    <a:p>
                      <a:r>
                        <a:rPr lang="tr-TR" dirty="0" smtClean="0"/>
                        <a:t>Daha</a:t>
                      </a:r>
                      <a:r>
                        <a:rPr lang="tr-TR" baseline="0" dirty="0" smtClean="0"/>
                        <a:t> önce demir ,</a:t>
                      </a:r>
                      <a:r>
                        <a:rPr lang="tr-TR" baseline="0" dirty="0" err="1" smtClean="0"/>
                        <a:t>folat</a:t>
                      </a:r>
                      <a:r>
                        <a:rPr lang="tr-TR" baseline="0" dirty="0" smtClean="0"/>
                        <a:t>, b12 tedavisi ?</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Önce ki hastalığın </a:t>
                      </a:r>
                      <a:r>
                        <a:rPr lang="tr-TR" sz="1600" dirty="0" err="1" smtClean="0"/>
                        <a:t>nüksü</a:t>
                      </a:r>
                      <a:r>
                        <a:rPr lang="tr-TR" sz="1600" dirty="0" smtClean="0"/>
                        <a:t> </a:t>
                      </a:r>
                    </a:p>
                  </a:txBody>
                  <a:tcPr/>
                </a:tc>
              </a:tr>
              <a:tr h="600593">
                <a:tc>
                  <a:txBody>
                    <a:bodyPr/>
                    <a:lstStyle/>
                    <a:p>
                      <a:r>
                        <a:rPr lang="tr-TR" dirty="0" smtClean="0"/>
                        <a:t>Aile öyküsü</a:t>
                      </a:r>
                      <a:r>
                        <a:rPr lang="tr-TR" baseline="0" dirty="0" smtClean="0"/>
                        <a:t> </a:t>
                      </a:r>
                      <a:endParaRPr lang="tr-TR" dirty="0"/>
                    </a:p>
                  </a:txBody>
                  <a:tcPr/>
                </a:tc>
                <a:tc>
                  <a:txBody>
                    <a:bodyPr/>
                    <a:lstStyle/>
                    <a:p>
                      <a:r>
                        <a:rPr lang="tr-TR" sz="1600" b="0" i="0" kern="1200" dirty="0" smtClean="0">
                          <a:solidFill>
                            <a:schemeClr val="dk1"/>
                          </a:solidFill>
                          <a:latin typeface="+mn-lt"/>
                          <a:ea typeface="+mn-ea"/>
                          <a:cs typeface="+mn-cs"/>
                        </a:rPr>
                        <a:t>Orak hücre hastalığı ,</a:t>
                      </a:r>
                      <a:r>
                        <a:rPr lang="tr-TR" sz="1600" b="0" i="0" kern="1200" dirty="0" err="1" smtClean="0">
                          <a:solidFill>
                            <a:schemeClr val="dk1"/>
                          </a:solidFill>
                          <a:latin typeface="+mn-lt"/>
                          <a:ea typeface="+mn-ea"/>
                          <a:cs typeface="+mn-cs"/>
                        </a:rPr>
                        <a:t>talasemi</a:t>
                      </a:r>
                      <a:r>
                        <a:rPr lang="tr-TR" sz="1600" b="0" i="0" kern="1200" dirty="0" smtClean="0">
                          <a:solidFill>
                            <a:schemeClr val="dk1"/>
                          </a:solidFill>
                          <a:latin typeface="+mn-lt"/>
                          <a:ea typeface="+mn-ea"/>
                          <a:cs typeface="+mn-cs"/>
                        </a:rPr>
                        <a:t> ,olası kalıtsal </a:t>
                      </a:r>
                      <a:r>
                        <a:rPr lang="tr-TR" sz="1600" b="0" i="0" kern="1200" dirty="0" err="1" smtClean="0">
                          <a:solidFill>
                            <a:schemeClr val="dk1"/>
                          </a:solidFill>
                          <a:latin typeface="+mn-lt"/>
                          <a:ea typeface="+mn-ea"/>
                          <a:cs typeface="+mn-cs"/>
                        </a:rPr>
                        <a:t>hemaglobinopatiler</a:t>
                      </a:r>
                      <a:r>
                        <a:rPr lang="tr-TR" sz="1600" b="0" i="0" kern="1200" dirty="0" smtClean="0">
                          <a:solidFill>
                            <a:schemeClr val="dk1"/>
                          </a:solidFill>
                          <a:latin typeface="+mn-lt"/>
                          <a:ea typeface="+mn-ea"/>
                          <a:cs typeface="+mn-cs"/>
                        </a:rPr>
                        <a:t> ,enzim eksikliği </a:t>
                      </a:r>
                      <a:endParaRPr lang="tr-TR" sz="1600" dirty="0"/>
                    </a:p>
                  </a:txBody>
                  <a:tcPr/>
                </a:tc>
              </a:tr>
              <a:tr h="379322">
                <a:tc>
                  <a:txBody>
                    <a:bodyPr/>
                    <a:lstStyle/>
                    <a:p>
                      <a:r>
                        <a:rPr lang="tr-TR" dirty="0" smtClean="0"/>
                        <a:t>Diyet</a:t>
                      </a:r>
                      <a:r>
                        <a:rPr lang="tr-TR" baseline="0" dirty="0" smtClean="0"/>
                        <a:t> </a:t>
                      </a:r>
                      <a:endParaRPr lang="tr-TR" dirty="0"/>
                    </a:p>
                  </a:txBody>
                  <a:tcPr/>
                </a:tc>
                <a:tc>
                  <a:txBody>
                    <a:bodyPr/>
                    <a:lstStyle/>
                    <a:p>
                      <a:r>
                        <a:rPr lang="tr-TR" sz="1600" dirty="0" smtClean="0"/>
                        <a:t>B12</a:t>
                      </a:r>
                      <a:r>
                        <a:rPr lang="tr-TR" sz="1600" baseline="0" dirty="0" smtClean="0"/>
                        <a:t> (et,süt ürünleri) </a:t>
                      </a:r>
                      <a:r>
                        <a:rPr lang="tr-TR" sz="1600" baseline="0" dirty="0" err="1" smtClean="0"/>
                        <a:t>folik</a:t>
                      </a:r>
                      <a:r>
                        <a:rPr lang="tr-TR" sz="1600" baseline="0" dirty="0" smtClean="0"/>
                        <a:t> asit (sebze meyve )</a:t>
                      </a:r>
                      <a:endParaRPr lang="tr-TR" sz="1600" dirty="0"/>
                    </a:p>
                  </a:txBody>
                  <a:tcPr/>
                </a:tc>
              </a:tr>
              <a:tr h="948305">
                <a:tc>
                  <a:txBody>
                    <a:bodyPr/>
                    <a:lstStyle/>
                    <a:p>
                      <a:r>
                        <a:rPr lang="tr-TR" dirty="0" err="1" smtClean="0"/>
                        <a:t>Bagırsak</a:t>
                      </a:r>
                      <a:r>
                        <a:rPr lang="tr-TR" dirty="0" smtClean="0"/>
                        <a:t> alışkanlıklarında değişiklik ?siyah katranlı dışkı( </a:t>
                      </a:r>
                      <a:r>
                        <a:rPr lang="tr-TR" dirty="0" err="1" smtClean="0"/>
                        <a:t>melena</a:t>
                      </a:r>
                      <a:r>
                        <a:rPr lang="tr-TR" dirty="0" smtClean="0"/>
                        <a:t> ) </a:t>
                      </a:r>
                      <a:r>
                        <a:rPr lang="tr-TR" dirty="0" err="1" smtClean="0"/>
                        <a:t>hemotokezya</a:t>
                      </a:r>
                      <a:r>
                        <a:rPr lang="tr-TR" dirty="0" smtClean="0"/>
                        <a:t> </a:t>
                      </a:r>
                      <a:r>
                        <a:rPr lang="tr-TR" dirty="0" err="1" smtClean="0"/>
                        <a:t>hematemez</a:t>
                      </a:r>
                      <a:r>
                        <a:rPr lang="tr-TR" dirty="0" smtClean="0"/>
                        <a:t> ?</a:t>
                      </a:r>
                      <a:endParaRPr lang="tr-TR" dirty="0"/>
                    </a:p>
                  </a:txBody>
                  <a:tcPr/>
                </a:tc>
                <a:tc>
                  <a:txBody>
                    <a:bodyPr/>
                    <a:lstStyle/>
                    <a:p>
                      <a:r>
                        <a:rPr lang="tr-TR" sz="1600" dirty="0" err="1" smtClean="0"/>
                        <a:t>Peptik</a:t>
                      </a:r>
                      <a:r>
                        <a:rPr lang="tr-TR" sz="1600" dirty="0" smtClean="0"/>
                        <a:t> ülser kolon </a:t>
                      </a:r>
                      <a:r>
                        <a:rPr lang="tr-TR" sz="1600" dirty="0" err="1" smtClean="0"/>
                        <a:t>karsinömu</a:t>
                      </a:r>
                      <a:r>
                        <a:rPr lang="tr-TR" sz="1600" baseline="0" dirty="0" smtClean="0"/>
                        <a:t> veya diğer GI yolu </a:t>
                      </a:r>
                      <a:r>
                        <a:rPr lang="tr-TR" sz="1600" baseline="0" dirty="0" err="1" smtClean="0"/>
                        <a:t>malignitisene</a:t>
                      </a:r>
                      <a:r>
                        <a:rPr lang="tr-TR" sz="1600" baseline="0" dirty="0" smtClean="0"/>
                        <a:t> bağlı demir kaybı ,</a:t>
                      </a:r>
                      <a:r>
                        <a:rPr lang="tr-TR" sz="1600" baseline="0" dirty="0" err="1" smtClean="0"/>
                        <a:t>folat</a:t>
                      </a:r>
                      <a:r>
                        <a:rPr lang="tr-TR" sz="1600" baseline="0" dirty="0" smtClean="0"/>
                        <a:t> ve b12 </a:t>
                      </a:r>
                      <a:r>
                        <a:rPr lang="tr-TR" sz="1600" baseline="0" dirty="0" err="1" smtClean="0"/>
                        <a:t>malabsorpsiyonu</a:t>
                      </a:r>
                      <a:r>
                        <a:rPr lang="tr-TR" sz="1600" baseline="0" dirty="0" smtClean="0"/>
                        <a:t> </a:t>
                      </a:r>
                      <a:endParaRPr lang="tr-TR" sz="1600" dirty="0"/>
                    </a:p>
                  </a:txBody>
                  <a:tcPr/>
                </a:tc>
              </a:tr>
              <a:tr h="379322">
                <a:tc>
                  <a:txBody>
                    <a:bodyPr/>
                    <a:lstStyle/>
                    <a:p>
                      <a:r>
                        <a:rPr lang="tr-TR" dirty="0" err="1" smtClean="0"/>
                        <a:t>Pika</a:t>
                      </a:r>
                      <a:r>
                        <a:rPr lang="tr-TR" dirty="0" smtClean="0"/>
                        <a:t> (</a:t>
                      </a:r>
                      <a:r>
                        <a:rPr lang="es-ES" sz="1200" b="0" i="0" kern="1200" dirty="0" smtClean="0">
                          <a:solidFill>
                            <a:schemeClr val="dk1"/>
                          </a:solidFill>
                          <a:latin typeface="+mn-lt"/>
                          <a:ea typeface="+mn-ea"/>
                          <a:cs typeface="+mn-cs"/>
                        </a:rPr>
                        <a:t>gıda olarak uygun olmayan maddeleri yeme arzusu</a:t>
                      </a:r>
                      <a:r>
                        <a:rPr lang="es-ES" sz="1800" b="0" i="0" kern="1200" dirty="0" smtClean="0">
                          <a:solidFill>
                            <a:schemeClr val="dk1"/>
                          </a:solidFill>
                          <a:latin typeface="+mn-lt"/>
                          <a:ea typeface="+mn-ea"/>
                          <a:cs typeface="+mn-cs"/>
                        </a:rPr>
                        <a:t> </a:t>
                      </a:r>
                      <a:r>
                        <a:rPr lang="tr-TR" sz="1800" b="0" i="0" kern="1200" dirty="0" smtClean="0">
                          <a:solidFill>
                            <a:schemeClr val="dk1"/>
                          </a:solidFill>
                          <a:latin typeface="+mn-lt"/>
                          <a:ea typeface="+mn-ea"/>
                          <a:cs typeface="+mn-cs"/>
                        </a:rPr>
                        <a:t>)</a:t>
                      </a:r>
                      <a:endParaRPr lang="tr-TR" dirty="0"/>
                    </a:p>
                  </a:txBody>
                  <a:tcPr/>
                </a:tc>
                <a:tc>
                  <a:txBody>
                    <a:bodyPr/>
                    <a:lstStyle/>
                    <a:p>
                      <a:r>
                        <a:rPr lang="tr-TR" sz="1600" dirty="0" err="1" smtClean="0"/>
                        <a:t>Pagofajinin</a:t>
                      </a:r>
                      <a:r>
                        <a:rPr lang="tr-TR" sz="1600" dirty="0" smtClean="0"/>
                        <a:t>(buz için</a:t>
                      </a:r>
                      <a:r>
                        <a:rPr lang="tr-TR" sz="1600" baseline="0" dirty="0" smtClean="0"/>
                        <a:t> </a:t>
                      </a:r>
                      <a:r>
                        <a:rPr lang="tr-TR" sz="1600" baseline="0" dirty="0" err="1" smtClean="0"/>
                        <a:t>pika</a:t>
                      </a:r>
                      <a:r>
                        <a:rPr lang="tr-TR" sz="1600" baseline="0" dirty="0" smtClean="0"/>
                        <a:t>) DEA</a:t>
                      </a:r>
                      <a:endParaRPr lang="tr-TR" sz="16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322712" cy="1143000"/>
          </a:xfrm>
        </p:spPr>
        <p:txBody>
          <a:bodyPr/>
          <a:lstStyle/>
          <a:p>
            <a:r>
              <a:rPr lang="tr-TR" dirty="0" smtClean="0"/>
              <a:t> </a:t>
            </a:r>
            <a:endParaRPr lang="tr-TR" dirty="0"/>
          </a:p>
        </p:txBody>
      </p:sp>
      <p:graphicFrame>
        <p:nvGraphicFramePr>
          <p:cNvPr id="4" name="3 İçerik Yer Tutucusu"/>
          <p:cNvGraphicFramePr>
            <a:graphicFrameLocks noGrp="1"/>
          </p:cNvGraphicFramePr>
          <p:nvPr>
            <p:ph idx="1"/>
          </p:nvPr>
        </p:nvGraphicFramePr>
        <p:xfrm>
          <a:off x="467544" y="618409"/>
          <a:ext cx="8280920" cy="5561455"/>
        </p:xfrm>
        <a:graphic>
          <a:graphicData uri="http://schemas.openxmlformats.org/drawingml/2006/table">
            <a:tbl>
              <a:tblPr firstRow="1" bandRow="1">
                <a:tableStyleId>{5C22544A-7EE6-4342-B048-85BDC9FD1C3A}</a:tableStyleId>
              </a:tblPr>
              <a:tblGrid>
                <a:gridCol w="4140460"/>
                <a:gridCol w="4140460"/>
              </a:tblGrid>
              <a:tr h="6256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lumMod val="65000"/>
                              <a:lumOff val="35000"/>
                            </a:schemeClr>
                          </a:solidFill>
                        </a:rPr>
                        <a:t>SORU</a:t>
                      </a:r>
                      <a:r>
                        <a:rPr lang="tr-TR" baseline="0" dirty="0" smtClean="0">
                          <a:solidFill>
                            <a:schemeClr val="tx1">
                              <a:lumMod val="65000"/>
                              <a:lumOff val="35000"/>
                            </a:schemeClr>
                          </a:solidFill>
                        </a:rPr>
                        <a:t> </a:t>
                      </a:r>
                      <a:endParaRPr lang="tr-TR" dirty="0" smtClean="0">
                        <a:solidFill>
                          <a:schemeClr val="tx1">
                            <a:lumMod val="95000"/>
                            <a:lumOff val="5000"/>
                          </a:schemeClr>
                        </a:solidFill>
                      </a:endParaRPr>
                    </a:p>
                    <a:p>
                      <a:endParaRPr lang="tr-TR" dirty="0"/>
                    </a:p>
                  </a:txBody>
                  <a:tcPr/>
                </a:tc>
                <a:tc>
                  <a:txBody>
                    <a:bodyPr/>
                    <a:lstStyle/>
                    <a:p>
                      <a:r>
                        <a:rPr lang="tr-TR" dirty="0" smtClean="0"/>
                        <a:t>ÖNEMİ</a:t>
                      </a:r>
                      <a:endParaRPr lang="tr-TR" dirty="0"/>
                    </a:p>
                  </a:txBody>
                  <a:tcPr/>
                </a:tc>
              </a:tr>
              <a:tr h="804410">
                <a:tc>
                  <a:txBody>
                    <a:bodyPr/>
                    <a:lstStyle/>
                    <a:p>
                      <a:r>
                        <a:rPr lang="tr-TR" sz="1600" dirty="0" smtClean="0"/>
                        <a:t>Tıbbi geçmiş ,</a:t>
                      </a:r>
                      <a:r>
                        <a:rPr lang="tr-TR" sz="1600" dirty="0" err="1" smtClean="0"/>
                        <a:t>varolan</a:t>
                      </a:r>
                      <a:r>
                        <a:rPr lang="tr-TR" sz="1600" dirty="0" smtClean="0"/>
                        <a:t> hastalıkları</a:t>
                      </a:r>
                      <a:endParaRPr lang="tr-TR" sz="1600" dirty="0"/>
                    </a:p>
                  </a:txBody>
                  <a:tcPr/>
                </a:tc>
                <a:tc>
                  <a:txBody>
                    <a:bodyPr/>
                    <a:lstStyle/>
                    <a:p>
                      <a:r>
                        <a:rPr lang="tr-TR" sz="1600" dirty="0" err="1" smtClean="0"/>
                        <a:t>İnflamatuar</a:t>
                      </a:r>
                      <a:r>
                        <a:rPr lang="tr-TR" sz="1600" dirty="0" smtClean="0"/>
                        <a:t> veya</a:t>
                      </a:r>
                      <a:r>
                        <a:rPr lang="tr-TR" sz="1600" baseline="0" dirty="0" smtClean="0"/>
                        <a:t> </a:t>
                      </a:r>
                      <a:r>
                        <a:rPr lang="tr-TR" sz="1600" baseline="0" dirty="0" err="1" smtClean="0"/>
                        <a:t>maligniteye</a:t>
                      </a:r>
                      <a:r>
                        <a:rPr lang="tr-TR" sz="1600" baseline="0" dirty="0" smtClean="0"/>
                        <a:t> bağlı kronik hastalık anemisi ,böbrek hastalığında </a:t>
                      </a:r>
                      <a:r>
                        <a:rPr lang="tr-TR" sz="1600" baseline="0" dirty="0" err="1" smtClean="0"/>
                        <a:t>epo</a:t>
                      </a:r>
                      <a:r>
                        <a:rPr lang="tr-TR" sz="1600" baseline="0" dirty="0" smtClean="0"/>
                        <a:t> üretiminde azalma </a:t>
                      </a:r>
                      <a:endParaRPr lang="tr-TR" sz="1600" dirty="0"/>
                    </a:p>
                  </a:txBody>
                  <a:tcPr/>
                </a:tc>
              </a:tr>
              <a:tr h="344195">
                <a:tc>
                  <a:txBody>
                    <a:bodyPr/>
                    <a:lstStyle/>
                    <a:p>
                      <a:r>
                        <a:rPr lang="tr-TR" sz="1600" dirty="0" smtClean="0">
                          <a:solidFill>
                            <a:schemeClr val="tx1">
                              <a:lumMod val="95000"/>
                              <a:lumOff val="5000"/>
                            </a:schemeClr>
                          </a:solidFill>
                        </a:rPr>
                        <a:t>Alkol</a:t>
                      </a:r>
                      <a:r>
                        <a:rPr lang="tr-TR" sz="1600" baseline="0" dirty="0" smtClean="0">
                          <a:solidFill>
                            <a:schemeClr val="tx1">
                              <a:lumMod val="95000"/>
                              <a:lumOff val="5000"/>
                            </a:schemeClr>
                          </a:solidFill>
                        </a:rPr>
                        <a:t> tüketimi </a:t>
                      </a:r>
                      <a:endParaRPr lang="tr-TR" sz="1600" dirty="0">
                        <a:solidFill>
                          <a:schemeClr val="tx1">
                            <a:lumMod val="95000"/>
                            <a:lumOff val="5000"/>
                          </a:schemeClr>
                        </a:solidFill>
                      </a:endParaRPr>
                    </a:p>
                  </a:txBody>
                  <a:tcPr/>
                </a:tc>
                <a:tc>
                  <a:txBody>
                    <a:bodyPr/>
                    <a:lstStyle/>
                    <a:p>
                      <a:r>
                        <a:rPr lang="tr-TR" sz="1600" b="0" i="0" kern="1200" dirty="0" err="1" smtClean="0">
                          <a:solidFill>
                            <a:schemeClr val="tx1">
                              <a:lumMod val="95000"/>
                              <a:lumOff val="5000"/>
                            </a:schemeClr>
                          </a:solidFill>
                          <a:latin typeface="+mn-lt"/>
                          <a:ea typeface="+mn-ea"/>
                          <a:cs typeface="+mn-cs"/>
                        </a:rPr>
                        <a:t>Folat</a:t>
                      </a:r>
                      <a:r>
                        <a:rPr lang="tr-TR" sz="1600" b="0" i="0" kern="1200" dirty="0" smtClean="0">
                          <a:solidFill>
                            <a:schemeClr val="tx1">
                              <a:lumMod val="95000"/>
                              <a:lumOff val="5000"/>
                            </a:schemeClr>
                          </a:solidFill>
                          <a:latin typeface="+mn-lt"/>
                          <a:ea typeface="+mn-ea"/>
                          <a:cs typeface="+mn-cs"/>
                        </a:rPr>
                        <a:t> eksikliği </a:t>
                      </a:r>
                    </a:p>
                  </a:txBody>
                  <a:tcPr/>
                </a:tc>
              </a:tr>
              <a:tr h="1757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solidFill>
                            <a:schemeClr val="tx1">
                              <a:lumMod val="65000"/>
                              <a:lumOff val="35000"/>
                            </a:schemeClr>
                          </a:solidFill>
                        </a:rPr>
                        <a:t> </a:t>
                      </a:r>
                      <a:r>
                        <a:rPr lang="tr-TR" sz="1600" baseline="0" dirty="0" smtClean="0">
                          <a:solidFill>
                            <a:schemeClr val="tx1">
                              <a:lumMod val="95000"/>
                              <a:lumOff val="5000"/>
                            </a:schemeClr>
                          </a:solidFill>
                        </a:rPr>
                        <a:t>İlaçlar</a:t>
                      </a:r>
                      <a:endParaRPr lang="tr-TR" sz="1600" dirty="0" smtClean="0">
                        <a:solidFill>
                          <a:schemeClr val="tx1">
                            <a:lumMod val="95000"/>
                            <a:lumOff val="5000"/>
                          </a:schemeClr>
                        </a:solidFill>
                      </a:endParaRPr>
                    </a:p>
                  </a:txBody>
                  <a:tcPr/>
                </a:tc>
                <a:tc>
                  <a:txBody>
                    <a:bodyPr/>
                    <a:lstStyle/>
                    <a:p>
                      <a:r>
                        <a:rPr lang="tr-TR" sz="1600" b="0" i="0" kern="1200" dirty="0" err="1" smtClean="0">
                          <a:solidFill>
                            <a:schemeClr val="tx1">
                              <a:lumMod val="95000"/>
                              <a:lumOff val="5000"/>
                            </a:schemeClr>
                          </a:solidFill>
                          <a:latin typeface="+mn-lt"/>
                          <a:ea typeface="+mn-ea"/>
                          <a:cs typeface="+mn-cs"/>
                        </a:rPr>
                        <a:t>Gastrointestinal</a:t>
                      </a:r>
                      <a:r>
                        <a:rPr lang="tr-TR" sz="1600" b="0" i="0" kern="1200" dirty="0" smtClean="0">
                          <a:solidFill>
                            <a:schemeClr val="tx1">
                              <a:lumMod val="95000"/>
                              <a:lumOff val="5000"/>
                            </a:schemeClr>
                          </a:solidFill>
                          <a:latin typeface="+mn-lt"/>
                          <a:ea typeface="+mn-ea"/>
                          <a:cs typeface="+mn-cs"/>
                        </a:rPr>
                        <a:t> </a:t>
                      </a:r>
                      <a:r>
                        <a:rPr lang="tr-TR" sz="1600" b="0" i="0" kern="1200" dirty="0" err="1" smtClean="0">
                          <a:solidFill>
                            <a:schemeClr val="tx1">
                              <a:lumMod val="95000"/>
                              <a:lumOff val="5000"/>
                            </a:schemeClr>
                          </a:solidFill>
                          <a:latin typeface="+mn-lt"/>
                          <a:ea typeface="+mn-ea"/>
                          <a:cs typeface="+mn-cs"/>
                        </a:rPr>
                        <a:t>mukozal</a:t>
                      </a:r>
                      <a:r>
                        <a:rPr lang="tr-TR" sz="1600" b="0" i="0" kern="1200" dirty="0" smtClean="0">
                          <a:solidFill>
                            <a:schemeClr val="tx1">
                              <a:lumMod val="95000"/>
                              <a:lumOff val="5000"/>
                            </a:schemeClr>
                          </a:solidFill>
                          <a:latin typeface="+mn-lt"/>
                          <a:ea typeface="+mn-ea"/>
                          <a:cs typeface="+mn-cs"/>
                        </a:rPr>
                        <a:t> tahriş:(Aspirin, </a:t>
                      </a:r>
                      <a:r>
                        <a:rPr lang="tr-TR" sz="1600" b="0" i="0" kern="1200" baseline="0" dirty="0" smtClean="0">
                          <a:solidFill>
                            <a:schemeClr val="tx1">
                              <a:lumMod val="95000"/>
                              <a:lumOff val="5000"/>
                            </a:schemeClr>
                          </a:solidFill>
                          <a:latin typeface="+mn-lt"/>
                          <a:ea typeface="+mn-ea"/>
                          <a:cs typeface="+mn-cs"/>
                        </a:rPr>
                        <a:t> NSAID..)</a:t>
                      </a:r>
                      <a:r>
                        <a:rPr lang="tr-TR" sz="1600" dirty="0" smtClean="0">
                          <a:solidFill>
                            <a:schemeClr val="tx1">
                              <a:lumMod val="95000"/>
                              <a:lumOff val="5000"/>
                            </a:schemeClr>
                          </a:solidFill>
                        </a:rPr>
                        <a:t/>
                      </a:r>
                      <a:br>
                        <a:rPr lang="tr-TR" sz="1600" dirty="0" smtClean="0">
                          <a:solidFill>
                            <a:schemeClr val="tx1">
                              <a:lumMod val="95000"/>
                              <a:lumOff val="5000"/>
                            </a:schemeClr>
                          </a:solidFill>
                        </a:rPr>
                      </a:br>
                      <a:r>
                        <a:rPr lang="tr-TR" sz="1600" b="0" i="0" kern="1200" dirty="0" err="1" smtClean="0">
                          <a:solidFill>
                            <a:schemeClr val="tx1">
                              <a:lumMod val="95000"/>
                              <a:lumOff val="5000"/>
                            </a:schemeClr>
                          </a:solidFill>
                          <a:latin typeface="+mn-lt"/>
                          <a:ea typeface="+mn-ea"/>
                          <a:cs typeface="+mn-cs"/>
                        </a:rPr>
                        <a:t>Folat</a:t>
                      </a:r>
                      <a:r>
                        <a:rPr lang="tr-TR" sz="1600" b="0" i="0" kern="1200" dirty="0" smtClean="0">
                          <a:solidFill>
                            <a:schemeClr val="tx1">
                              <a:lumMod val="95000"/>
                              <a:lumOff val="5000"/>
                            </a:schemeClr>
                          </a:solidFill>
                          <a:latin typeface="+mn-lt"/>
                          <a:ea typeface="+mn-ea"/>
                          <a:cs typeface="+mn-cs"/>
                        </a:rPr>
                        <a:t> metabolizması ile etkileşim: </a:t>
                      </a:r>
                      <a:r>
                        <a:rPr lang="tr-TR" sz="1600" b="0" i="0" kern="1200" dirty="0" err="1" smtClean="0">
                          <a:solidFill>
                            <a:schemeClr val="tx1">
                              <a:lumMod val="95000"/>
                              <a:lumOff val="5000"/>
                            </a:schemeClr>
                          </a:solidFill>
                          <a:latin typeface="+mn-lt"/>
                          <a:ea typeface="+mn-ea"/>
                          <a:cs typeface="+mn-cs"/>
                        </a:rPr>
                        <a:t>metotreksat</a:t>
                      </a:r>
                      <a:r>
                        <a:rPr lang="tr-TR" sz="1600" b="0" i="0" kern="1200" dirty="0" smtClean="0">
                          <a:solidFill>
                            <a:schemeClr val="tx1">
                              <a:lumMod val="95000"/>
                              <a:lumOff val="5000"/>
                            </a:schemeClr>
                          </a:solidFill>
                          <a:latin typeface="+mn-lt"/>
                          <a:ea typeface="+mn-ea"/>
                          <a:cs typeface="+mn-cs"/>
                        </a:rPr>
                        <a:t> Bazı antibiyotikler (</a:t>
                      </a:r>
                      <a:r>
                        <a:rPr lang="tr-TR" sz="1600" b="0" i="0" kern="1200" dirty="0" err="1" smtClean="0">
                          <a:solidFill>
                            <a:schemeClr val="tx1">
                              <a:lumMod val="95000"/>
                              <a:lumOff val="5000"/>
                            </a:schemeClr>
                          </a:solidFill>
                          <a:latin typeface="+mn-lt"/>
                          <a:ea typeface="+mn-ea"/>
                          <a:cs typeface="+mn-cs"/>
                        </a:rPr>
                        <a:t>trimetoprim</a:t>
                      </a:r>
                      <a:r>
                        <a:rPr lang="tr-TR" sz="1600" b="0" i="0" kern="1200" dirty="0" smtClean="0">
                          <a:solidFill>
                            <a:schemeClr val="tx1">
                              <a:lumMod val="95000"/>
                              <a:lumOff val="5000"/>
                            </a:schemeClr>
                          </a:solidFill>
                          <a:latin typeface="+mn-lt"/>
                          <a:ea typeface="+mn-ea"/>
                          <a:cs typeface="+mn-cs"/>
                        </a:rPr>
                        <a:t>, </a:t>
                      </a:r>
                      <a:r>
                        <a:rPr lang="tr-TR" sz="1600" b="0" i="0" kern="1200" dirty="0" err="1" smtClean="0">
                          <a:solidFill>
                            <a:schemeClr val="tx1">
                              <a:lumMod val="95000"/>
                              <a:lumOff val="5000"/>
                            </a:schemeClr>
                          </a:solidFill>
                          <a:latin typeface="+mn-lt"/>
                          <a:ea typeface="+mn-ea"/>
                          <a:cs typeface="+mn-cs"/>
                        </a:rPr>
                        <a:t>pirimetamin</a:t>
                      </a:r>
                      <a:r>
                        <a:rPr lang="tr-TR" sz="1600" b="0" i="0" kern="1200" dirty="0" smtClean="0">
                          <a:solidFill>
                            <a:schemeClr val="tx1">
                              <a:lumMod val="95000"/>
                              <a:lumOff val="5000"/>
                            </a:schemeClr>
                          </a:solidFill>
                          <a:latin typeface="+mn-lt"/>
                          <a:ea typeface="+mn-ea"/>
                          <a:cs typeface="+mn-cs"/>
                        </a:rPr>
                        <a:t>)</a:t>
                      </a:r>
                    </a:p>
                    <a:p>
                      <a:r>
                        <a:rPr lang="tr-TR" sz="1600" b="0" i="0" kern="1200" dirty="0" smtClean="0">
                          <a:solidFill>
                            <a:schemeClr val="tx1">
                              <a:lumMod val="95000"/>
                              <a:lumOff val="5000"/>
                            </a:schemeClr>
                          </a:solidFill>
                          <a:latin typeface="+mn-lt"/>
                          <a:ea typeface="+mn-ea"/>
                          <a:cs typeface="+mn-cs"/>
                        </a:rPr>
                        <a:t>Nöbet önleyici ilaçlar (</a:t>
                      </a:r>
                      <a:r>
                        <a:rPr lang="tr-TR" sz="1600" b="0" i="0" kern="1200" dirty="0" err="1" smtClean="0">
                          <a:solidFill>
                            <a:schemeClr val="tx1">
                              <a:lumMod val="95000"/>
                              <a:lumOff val="5000"/>
                            </a:schemeClr>
                          </a:solidFill>
                          <a:latin typeface="+mn-lt"/>
                          <a:ea typeface="+mn-ea"/>
                          <a:cs typeface="+mn-cs"/>
                        </a:rPr>
                        <a:t>fenitoin</a:t>
                      </a:r>
                      <a:r>
                        <a:rPr lang="tr-TR" sz="1600" b="0" i="0" kern="1200" dirty="0" smtClean="0">
                          <a:solidFill>
                            <a:schemeClr val="tx1">
                              <a:lumMod val="95000"/>
                              <a:lumOff val="5000"/>
                            </a:schemeClr>
                          </a:solidFill>
                          <a:latin typeface="+mn-lt"/>
                          <a:ea typeface="+mn-ea"/>
                          <a:cs typeface="+mn-cs"/>
                        </a:rPr>
                        <a:t>, </a:t>
                      </a:r>
                      <a:r>
                        <a:rPr lang="tr-TR" sz="1600" b="0" i="0" kern="1200" dirty="0" err="1" smtClean="0">
                          <a:solidFill>
                            <a:schemeClr val="tx1">
                              <a:lumMod val="95000"/>
                              <a:lumOff val="5000"/>
                            </a:schemeClr>
                          </a:solidFill>
                          <a:latin typeface="+mn-lt"/>
                          <a:ea typeface="+mn-ea"/>
                          <a:cs typeface="+mn-cs"/>
                        </a:rPr>
                        <a:t>valproat</a:t>
                      </a:r>
                      <a:r>
                        <a:rPr lang="tr-TR" sz="1600" b="0" i="0" kern="1200" dirty="0" smtClean="0">
                          <a:solidFill>
                            <a:schemeClr val="tx1">
                              <a:lumMod val="95000"/>
                              <a:lumOff val="5000"/>
                            </a:schemeClr>
                          </a:solidFill>
                          <a:latin typeface="+mn-lt"/>
                          <a:ea typeface="+mn-ea"/>
                          <a:cs typeface="+mn-cs"/>
                        </a:rPr>
                        <a:t> ..)</a:t>
                      </a:r>
                    </a:p>
                    <a:p>
                      <a:r>
                        <a:rPr lang="tr-TR" sz="1600" b="0" i="0" kern="1200" dirty="0" err="1" smtClean="0">
                          <a:solidFill>
                            <a:schemeClr val="tx1">
                              <a:lumMod val="95000"/>
                              <a:lumOff val="5000"/>
                            </a:schemeClr>
                          </a:solidFill>
                          <a:latin typeface="+mn-lt"/>
                          <a:ea typeface="+mn-ea"/>
                          <a:cs typeface="+mn-cs"/>
                        </a:rPr>
                        <a:t>Hemoliz</a:t>
                      </a:r>
                      <a:r>
                        <a:rPr lang="tr-TR" sz="1600" b="0" i="0" kern="1200" dirty="0" smtClean="0">
                          <a:solidFill>
                            <a:schemeClr val="tx1">
                              <a:lumMod val="95000"/>
                              <a:lumOff val="5000"/>
                            </a:schemeClr>
                          </a:solidFill>
                          <a:latin typeface="+mn-lt"/>
                          <a:ea typeface="+mn-ea"/>
                          <a:cs typeface="+mn-cs"/>
                        </a:rPr>
                        <a:t>: antibiyotikler Anti-kanser ilaçları</a:t>
                      </a:r>
                    </a:p>
                    <a:p>
                      <a:endParaRPr lang="tr-TR" sz="1600" b="0" i="0" kern="1200" dirty="0" smtClean="0">
                        <a:solidFill>
                          <a:schemeClr val="tx1">
                            <a:lumMod val="95000"/>
                            <a:lumOff val="5000"/>
                          </a:schemeClr>
                        </a:solidFill>
                        <a:latin typeface="+mn-lt"/>
                        <a:ea typeface="+mn-ea"/>
                        <a:cs typeface="+mn-cs"/>
                      </a:endParaRPr>
                    </a:p>
                  </a:txBody>
                  <a:tcPr/>
                </a:tc>
              </a:tr>
              <a:tr h="344195">
                <a:tc>
                  <a:txBody>
                    <a:bodyPr/>
                    <a:lstStyle/>
                    <a:p>
                      <a:r>
                        <a:rPr lang="tr-TR" sz="1600" dirty="0" err="1" smtClean="0"/>
                        <a:t>Menstrual</a:t>
                      </a:r>
                      <a:r>
                        <a:rPr lang="tr-TR" sz="1600" dirty="0" smtClean="0"/>
                        <a:t> öykü (kadın)</a:t>
                      </a:r>
                      <a:endParaRPr lang="tr-TR" sz="1600" dirty="0"/>
                    </a:p>
                  </a:txBody>
                  <a:tcPr horzOverflow="overflow"/>
                </a:tc>
                <a:tc>
                  <a:txBody>
                    <a:bodyPr/>
                    <a:lstStyle/>
                    <a:p>
                      <a:r>
                        <a:rPr lang="tr-TR" sz="1600" b="0" i="0" kern="1200" dirty="0" err="1" smtClean="0">
                          <a:solidFill>
                            <a:schemeClr val="tx1">
                              <a:lumMod val="95000"/>
                              <a:lumOff val="5000"/>
                            </a:schemeClr>
                          </a:solidFill>
                          <a:latin typeface="+mn-lt"/>
                          <a:ea typeface="+mn-ea"/>
                          <a:cs typeface="+mn-cs"/>
                        </a:rPr>
                        <a:t>Menoraji</a:t>
                      </a:r>
                      <a:r>
                        <a:rPr lang="tr-TR" sz="1600" b="0" i="0" kern="1200" baseline="0" dirty="0" smtClean="0">
                          <a:solidFill>
                            <a:schemeClr val="tx1">
                              <a:lumMod val="95000"/>
                              <a:lumOff val="5000"/>
                            </a:schemeClr>
                          </a:solidFill>
                          <a:latin typeface="+mn-lt"/>
                          <a:ea typeface="+mn-ea"/>
                          <a:cs typeface="+mn-cs"/>
                        </a:rPr>
                        <a:t> demir kaybı</a:t>
                      </a:r>
                      <a:endParaRPr lang="tr-TR" sz="1600" b="0" i="0" kern="1200" dirty="0" smtClean="0">
                        <a:solidFill>
                          <a:schemeClr val="tx1">
                            <a:lumMod val="95000"/>
                            <a:lumOff val="5000"/>
                          </a:schemeClr>
                        </a:solidFill>
                        <a:latin typeface="+mn-lt"/>
                        <a:ea typeface="+mn-ea"/>
                        <a:cs typeface="+mn-cs"/>
                      </a:endParaRPr>
                    </a:p>
                  </a:txBody>
                  <a:tcPr/>
                </a:tc>
              </a:tr>
              <a:tr h="344195">
                <a:tc>
                  <a:txBody>
                    <a:bodyPr/>
                    <a:lstStyle/>
                    <a:p>
                      <a:r>
                        <a:rPr lang="tr-TR" sz="1600" dirty="0" err="1" smtClean="0"/>
                        <a:t>Reprotiktive</a:t>
                      </a:r>
                      <a:r>
                        <a:rPr lang="tr-TR" sz="1600" dirty="0" smtClean="0"/>
                        <a:t> öykü(kadın)</a:t>
                      </a:r>
                      <a:endParaRPr lang="tr-TR" sz="1600" dirty="0"/>
                    </a:p>
                  </a:txBody>
                  <a:tcPr horzOverflow="overflow"/>
                </a:tc>
                <a:tc>
                  <a:txBody>
                    <a:bodyPr/>
                    <a:lstStyle/>
                    <a:p>
                      <a:r>
                        <a:rPr lang="tr-TR" sz="1600" dirty="0" err="1" smtClean="0"/>
                        <a:t>Gebelikde</a:t>
                      </a:r>
                      <a:r>
                        <a:rPr lang="tr-TR" sz="1600" baseline="0" dirty="0" smtClean="0"/>
                        <a:t> demir kaybı </a:t>
                      </a:r>
                      <a:endParaRPr lang="tr-TR" sz="1600" dirty="0"/>
                    </a:p>
                  </a:txBody>
                  <a:tcPr/>
                </a:tc>
              </a:tr>
              <a:tr h="566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Koyu idrar,sarılık,</a:t>
                      </a:r>
                      <a:r>
                        <a:rPr lang="tr-TR" sz="1600" baseline="0" dirty="0" smtClean="0"/>
                        <a:t>safra taşı ,belirli bir gıda veya ilaç </a:t>
                      </a:r>
                      <a:r>
                        <a:rPr lang="tr-TR" sz="1600" baseline="0" dirty="0" err="1" smtClean="0"/>
                        <a:t>maruziyeti</a:t>
                      </a:r>
                      <a:r>
                        <a:rPr lang="tr-TR" sz="1600" baseline="0" dirty="0" smtClean="0"/>
                        <a:t> sonrası gelişen anemi?</a:t>
                      </a:r>
                      <a:endParaRPr lang="tr-TR" sz="1600" dirty="0" smtClean="0"/>
                    </a:p>
                  </a:txBody>
                  <a:tcPr/>
                </a:tc>
                <a:tc>
                  <a:txBody>
                    <a:bodyPr/>
                    <a:lstStyle/>
                    <a:p>
                      <a:r>
                        <a:rPr lang="tr-TR" sz="1600" dirty="0" err="1" smtClean="0"/>
                        <a:t>Hiperblirubinemi</a:t>
                      </a:r>
                      <a:r>
                        <a:rPr lang="tr-TR" sz="1600" baseline="0" dirty="0" smtClean="0"/>
                        <a:t> </a:t>
                      </a:r>
                      <a:r>
                        <a:rPr lang="tr-TR" sz="1600" baseline="0" dirty="0" err="1" smtClean="0"/>
                        <a:t>hemoliz</a:t>
                      </a:r>
                      <a:r>
                        <a:rPr lang="tr-TR" sz="1600" baseline="0" dirty="0" smtClean="0"/>
                        <a:t> </a:t>
                      </a:r>
                      <a:endParaRPr lang="tr-TR" sz="1600" dirty="0"/>
                    </a:p>
                  </a:txBody>
                  <a:tcPr/>
                </a:tc>
              </a:tr>
              <a:tr h="344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Kilo kaybı , ateş,gece terlemesi</a:t>
                      </a:r>
                    </a:p>
                  </a:txBody>
                  <a:tcPr/>
                </a:tc>
                <a:tc>
                  <a:txBody>
                    <a:bodyPr/>
                    <a:lstStyle/>
                    <a:p>
                      <a:r>
                        <a:rPr lang="tr-TR" sz="1600" dirty="0" err="1" smtClean="0"/>
                        <a:t>Malignite</a:t>
                      </a:r>
                      <a:r>
                        <a:rPr lang="tr-TR" sz="1600" baseline="0" dirty="0" smtClean="0"/>
                        <a:t> ,kronik enfeksiyon </a:t>
                      </a:r>
                      <a:endParaRPr lang="tr-TR" sz="1600" dirty="0"/>
                    </a:p>
                  </a:txBody>
                  <a:tcPr/>
                </a:tc>
              </a:tr>
              <a:tr h="344195">
                <a:tc>
                  <a:txBody>
                    <a:bodyPr/>
                    <a:lstStyle/>
                    <a:p>
                      <a:r>
                        <a:rPr lang="tr-TR" sz="1600" dirty="0" smtClean="0"/>
                        <a:t>Karın rahatsızlığı veya doygunluk </a:t>
                      </a:r>
                      <a:endParaRPr lang="tr-TR" sz="1600" dirty="0"/>
                    </a:p>
                  </a:txBody>
                  <a:tcPr/>
                </a:tc>
                <a:tc>
                  <a:txBody>
                    <a:bodyPr/>
                    <a:lstStyle/>
                    <a:p>
                      <a:r>
                        <a:rPr lang="tr-TR" sz="1600" dirty="0" err="1" smtClean="0"/>
                        <a:t>Splenemegali</a:t>
                      </a:r>
                      <a:r>
                        <a:rPr lang="tr-TR" sz="1600" dirty="0" smtClean="0"/>
                        <a:t> ,</a:t>
                      </a:r>
                      <a:r>
                        <a:rPr lang="tr-TR" sz="1600" dirty="0" err="1" smtClean="0"/>
                        <a:t>lenfoma</a:t>
                      </a:r>
                      <a:r>
                        <a:rPr lang="tr-TR" sz="1600" dirty="0" smtClean="0"/>
                        <a:t>,kronik</a:t>
                      </a:r>
                      <a:r>
                        <a:rPr lang="tr-TR" sz="1600" baseline="0" dirty="0" smtClean="0"/>
                        <a:t> </a:t>
                      </a:r>
                      <a:r>
                        <a:rPr lang="tr-TR" sz="1600" baseline="0" dirty="0" err="1" smtClean="0"/>
                        <a:t>kc</a:t>
                      </a:r>
                      <a:r>
                        <a:rPr lang="tr-TR" sz="1600" baseline="0" dirty="0" smtClean="0"/>
                        <a:t> </a:t>
                      </a:r>
                      <a:r>
                        <a:rPr lang="tr-TR" sz="1600" baseline="0" dirty="0" err="1" smtClean="0"/>
                        <a:t>hastalğı</a:t>
                      </a:r>
                      <a:r>
                        <a:rPr lang="tr-TR" sz="1600" baseline="0" dirty="0" smtClean="0"/>
                        <a:t> </a:t>
                      </a:r>
                      <a:endParaRPr lang="tr-TR" sz="16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347048" cy="1143000"/>
          </a:xfrm>
        </p:spPr>
        <p:txBody>
          <a:bodyPr>
            <a:normAutofit fontScale="90000"/>
          </a:bodyPr>
          <a:lstStyle/>
          <a:p>
            <a:r>
              <a:rPr lang="tr-TR" dirty="0" smtClean="0">
                <a:solidFill>
                  <a:srgbClr val="FF0000"/>
                </a:solidFill>
              </a:rPr>
              <a:t>Anemi Semptom ve Bulguları </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1.Aneminin derecesine </a:t>
            </a:r>
          </a:p>
          <a:p>
            <a:r>
              <a:rPr lang="tr-TR" dirty="0" smtClean="0"/>
              <a:t>2.Aneminin gelişme hızı </a:t>
            </a:r>
          </a:p>
          <a:p>
            <a:r>
              <a:rPr lang="tr-TR" dirty="0" smtClean="0"/>
              <a:t>3.Hastanın kalp-</a:t>
            </a:r>
            <a:r>
              <a:rPr lang="tr-TR" dirty="0" err="1" smtClean="0"/>
              <a:t>akc</a:t>
            </a:r>
            <a:r>
              <a:rPr lang="tr-TR" dirty="0" smtClean="0"/>
              <a:t> işlevine</a:t>
            </a:r>
          </a:p>
          <a:p>
            <a:r>
              <a:rPr lang="tr-TR" dirty="0" smtClean="0"/>
              <a:t>4. Hastanın yaşına </a:t>
            </a:r>
          </a:p>
          <a:p>
            <a:r>
              <a:rPr lang="tr-TR" dirty="0" smtClean="0"/>
              <a:t>5.Anemiye neden olan altta yatan hastalığa</a:t>
            </a:r>
          </a:p>
          <a:p>
            <a:pPr>
              <a:buNone/>
            </a:pPr>
            <a:endParaRPr lang="tr-T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pPr marL="0" lvl="0" indent="0" fontAlgn="base">
              <a:spcAft>
                <a:spcPct val="0"/>
              </a:spcAft>
              <a:buNone/>
            </a:pPr>
            <a:r>
              <a:rPr lang="tr-TR" dirty="0" smtClean="0">
                <a:latin typeface="Arial" pitchFamily="34" charset="0"/>
                <a:cs typeface="Arial" pitchFamily="34" charset="0"/>
              </a:rPr>
              <a:t>Akut gelişen anemilerde </a:t>
            </a:r>
            <a:r>
              <a:rPr lang="tr-TR" dirty="0" err="1" smtClean="0">
                <a:latin typeface="Arial" pitchFamily="34" charset="0"/>
                <a:cs typeface="Arial" pitchFamily="34" charset="0"/>
              </a:rPr>
              <a:t>Hgb</a:t>
            </a:r>
            <a:r>
              <a:rPr lang="tr-TR" dirty="0" smtClean="0">
                <a:latin typeface="Arial" pitchFamily="34" charset="0"/>
                <a:cs typeface="Arial" pitchFamily="34" charset="0"/>
              </a:rPr>
              <a:t> &lt;10 olduğunda </a:t>
            </a:r>
            <a:r>
              <a:rPr lang="tr-TR" dirty="0" err="1" smtClean="0">
                <a:latin typeface="Arial" pitchFamily="34" charset="0"/>
                <a:cs typeface="Arial" pitchFamily="34" charset="0"/>
              </a:rPr>
              <a:t>semptomatik</a:t>
            </a:r>
            <a:endParaRPr lang="tr-TR" dirty="0" smtClean="0">
              <a:latin typeface="Arial" pitchFamily="34" charset="0"/>
              <a:cs typeface="Arial" pitchFamily="34" charset="0"/>
            </a:endParaRPr>
          </a:p>
          <a:p>
            <a:pPr marL="0" lvl="0" indent="0" fontAlgn="base">
              <a:spcAft>
                <a:spcPct val="0"/>
              </a:spcAft>
              <a:buNone/>
            </a:pPr>
            <a:endParaRPr lang="tr-TR" dirty="0" smtClean="0">
              <a:latin typeface="Arial" pitchFamily="34" charset="0"/>
              <a:cs typeface="Arial" pitchFamily="34" charset="0"/>
            </a:endParaRPr>
          </a:p>
          <a:p>
            <a:pPr marL="0" lvl="0" indent="0" fontAlgn="base">
              <a:spcAft>
                <a:spcPct val="0"/>
              </a:spcAft>
              <a:buNone/>
            </a:pPr>
            <a:r>
              <a:rPr lang="tr-TR" dirty="0" smtClean="0">
                <a:latin typeface="Arial" pitchFamily="34" charset="0"/>
                <a:cs typeface="Arial" pitchFamily="34" charset="0"/>
              </a:rPr>
              <a:t>Kronik anemilerde </a:t>
            </a:r>
            <a:r>
              <a:rPr lang="tr-TR" dirty="0" err="1" smtClean="0">
                <a:latin typeface="Arial" pitchFamily="34" charset="0"/>
                <a:cs typeface="Arial" pitchFamily="34" charset="0"/>
              </a:rPr>
              <a:t>kompansasyon</a:t>
            </a:r>
            <a:r>
              <a:rPr lang="tr-TR" dirty="0" smtClean="0">
                <a:latin typeface="Arial" pitchFamily="34" charset="0"/>
                <a:cs typeface="Arial" pitchFamily="34" charset="0"/>
              </a:rPr>
              <a:t> mekanizmalarından dolayı ancak </a:t>
            </a:r>
            <a:r>
              <a:rPr lang="tr-TR" dirty="0" err="1" smtClean="0">
                <a:latin typeface="Arial" pitchFamily="34" charset="0"/>
                <a:cs typeface="Arial" pitchFamily="34" charset="0"/>
              </a:rPr>
              <a:t>Hgb</a:t>
            </a:r>
            <a:r>
              <a:rPr lang="tr-TR" dirty="0" smtClean="0">
                <a:latin typeface="Arial" pitchFamily="34" charset="0"/>
                <a:cs typeface="Arial" pitchFamily="34" charset="0"/>
              </a:rPr>
              <a:t>&lt;7-8 g/</a:t>
            </a:r>
            <a:r>
              <a:rPr lang="tr-TR" dirty="0" err="1" smtClean="0">
                <a:latin typeface="Arial" pitchFamily="34" charset="0"/>
                <a:cs typeface="Arial" pitchFamily="34" charset="0"/>
              </a:rPr>
              <a:t>dl</a:t>
            </a:r>
            <a:r>
              <a:rPr lang="tr-TR" dirty="0" smtClean="0">
                <a:latin typeface="Arial" pitchFamily="34" charset="0"/>
                <a:cs typeface="Arial" pitchFamily="34" charset="0"/>
              </a:rPr>
              <a:t> olduğunda </a:t>
            </a:r>
            <a:r>
              <a:rPr lang="tr-TR" dirty="0" err="1" smtClean="0">
                <a:latin typeface="Arial" pitchFamily="34" charset="0"/>
                <a:cs typeface="Arial" pitchFamily="34" charset="0"/>
              </a:rPr>
              <a:t>semptomatik</a:t>
            </a:r>
            <a:endParaRPr lang="tr-TR" dirty="0" smtClean="0">
              <a:latin typeface="Arial" pitchFamily="34" charset="0"/>
              <a:cs typeface="Arial" pitchFamily="34" charset="0"/>
            </a:endParaRPr>
          </a:p>
          <a:p>
            <a:pPr marL="0" lvl="0" indent="0" fontAlgn="base">
              <a:spcAft>
                <a:spcPct val="0"/>
              </a:spcAft>
              <a:buNone/>
            </a:pPr>
            <a:endParaRPr lang="tr-TR" sz="2800" dirty="0" smtClean="0">
              <a:latin typeface="Arial" pitchFamily="34" charset="0"/>
              <a:cs typeface="Arial" pitchFamily="34" charset="0"/>
            </a:endParaRPr>
          </a:p>
          <a:p>
            <a:pPr marL="0" lvl="0" indent="0" fontAlgn="base">
              <a:lnSpc>
                <a:spcPct val="110000"/>
              </a:lnSpc>
              <a:spcAft>
                <a:spcPct val="0"/>
              </a:spcAft>
              <a:buNone/>
            </a:pPr>
            <a:r>
              <a:rPr lang="tr-TR" sz="3600" dirty="0" err="1" smtClean="0">
                <a:solidFill>
                  <a:schemeClr val="tx1">
                    <a:lumMod val="95000"/>
                    <a:lumOff val="5000"/>
                  </a:schemeClr>
                </a:solidFill>
                <a:latin typeface="Arial" pitchFamily="34" charset="0"/>
                <a:cs typeface="Arial" pitchFamily="34" charset="0"/>
              </a:rPr>
              <a:t>Kompansasyon</a:t>
            </a:r>
            <a:r>
              <a:rPr lang="tr-TR" sz="3600" dirty="0" smtClean="0">
                <a:solidFill>
                  <a:schemeClr val="tx1">
                    <a:lumMod val="95000"/>
                    <a:lumOff val="5000"/>
                  </a:schemeClr>
                </a:solidFill>
                <a:latin typeface="Arial" pitchFamily="34" charset="0"/>
                <a:cs typeface="Arial" pitchFamily="34" charset="0"/>
              </a:rPr>
              <a:t> mekanizmaları:</a:t>
            </a:r>
          </a:p>
          <a:p>
            <a:pPr marL="0" lvl="0" indent="0" fontAlgn="base">
              <a:lnSpc>
                <a:spcPct val="110000"/>
              </a:lnSpc>
              <a:spcAft>
                <a:spcPct val="0"/>
              </a:spcAft>
              <a:buNone/>
            </a:pPr>
            <a:endParaRPr lang="tr-TR" sz="2800" dirty="0" smtClean="0">
              <a:solidFill>
                <a:schemeClr val="tx2">
                  <a:lumMod val="60000"/>
                  <a:lumOff val="40000"/>
                </a:schemeClr>
              </a:solidFill>
              <a:latin typeface="Arial" pitchFamily="34" charset="0"/>
              <a:cs typeface="Arial" pitchFamily="34" charset="0"/>
            </a:endParaRPr>
          </a:p>
          <a:p>
            <a:pPr marL="0" lvl="0" indent="0" fontAlgn="base">
              <a:lnSpc>
                <a:spcPct val="110000"/>
              </a:lnSpc>
              <a:spcAft>
                <a:spcPct val="0"/>
              </a:spcAft>
              <a:buNone/>
            </a:pPr>
            <a:r>
              <a:rPr lang="tr-TR" dirty="0" smtClean="0">
                <a:latin typeface="Arial" pitchFamily="34" charset="0"/>
                <a:cs typeface="Arial" pitchFamily="34" charset="0"/>
              </a:rPr>
              <a:t>1.Kalp debisi artışı             </a:t>
            </a:r>
          </a:p>
          <a:p>
            <a:pPr marL="0" lvl="0" indent="0" fontAlgn="base">
              <a:lnSpc>
                <a:spcPct val="110000"/>
              </a:lnSpc>
              <a:spcAft>
                <a:spcPct val="0"/>
              </a:spcAft>
              <a:buNone/>
            </a:pPr>
            <a:r>
              <a:rPr lang="tr-TR" dirty="0" smtClean="0">
                <a:latin typeface="Arial" pitchFamily="34" charset="0"/>
                <a:cs typeface="Arial" pitchFamily="34" charset="0"/>
              </a:rPr>
              <a:t>2.Plazma volüm artışı       </a:t>
            </a:r>
          </a:p>
          <a:p>
            <a:pPr marL="0" lvl="0" indent="0" fontAlgn="base">
              <a:lnSpc>
                <a:spcPct val="110000"/>
              </a:lnSpc>
              <a:spcAft>
                <a:spcPct val="0"/>
              </a:spcAft>
              <a:buNone/>
            </a:pPr>
            <a:r>
              <a:rPr lang="tr-TR" dirty="0" smtClean="0">
                <a:latin typeface="Arial" pitchFamily="34" charset="0"/>
                <a:cs typeface="Arial" pitchFamily="34" charset="0"/>
              </a:rPr>
              <a:t>3.Solunum sayısında artma</a:t>
            </a:r>
          </a:p>
          <a:p>
            <a:pPr marL="0" lvl="0" indent="0" fontAlgn="base">
              <a:lnSpc>
                <a:spcPct val="110000"/>
              </a:lnSpc>
              <a:spcAft>
                <a:spcPct val="0"/>
              </a:spcAft>
              <a:buNone/>
            </a:pPr>
            <a:r>
              <a:rPr lang="tr-TR" dirty="0" smtClean="0">
                <a:latin typeface="Arial" pitchFamily="34" charset="0"/>
                <a:cs typeface="Arial" pitchFamily="34" charset="0"/>
              </a:rPr>
              <a:t>4.Eritrosit 2-3 DPG düzeyinde artış</a:t>
            </a:r>
          </a:p>
          <a:p>
            <a:pPr marL="0" lvl="0" indent="0" fontAlgn="base">
              <a:lnSpc>
                <a:spcPct val="110000"/>
              </a:lnSpc>
              <a:spcAft>
                <a:spcPct val="0"/>
              </a:spcAft>
              <a:buNone/>
            </a:pPr>
            <a:r>
              <a:rPr lang="tr-TR" dirty="0" smtClean="0">
                <a:latin typeface="Arial" pitchFamily="34" charset="0"/>
                <a:cs typeface="Arial" pitchFamily="34" charset="0"/>
              </a:rPr>
              <a:t>5.EPO düzeyinde artış</a:t>
            </a:r>
          </a:p>
          <a:p>
            <a:pPr marL="0" lvl="0" indent="0" fontAlgn="base">
              <a:lnSpc>
                <a:spcPct val="110000"/>
              </a:lnSpc>
              <a:spcAft>
                <a:spcPct val="0"/>
              </a:spcAft>
              <a:buNone/>
            </a:pPr>
            <a:r>
              <a:rPr lang="tr-TR" dirty="0" smtClean="0">
                <a:latin typeface="Arial" pitchFamily="34" charset="0"/>
                <a:cs typeface="Arial" pitchFamily="34" charset="0"/>
              </a:rPr>
              <a:t>6-Anaerobik </a:t>
            </a:r>
            <a:r>
              <a:rPr lang="tr-TR" dirty="0" err="1" smtClean="0">
                <a:latin typeface="Arial" pitchFamily="34" charset="0"/>
                <a:cs typeface="Arial" pitchFamily="34" charset="0"/>
              </a:rPr>
              <a:t>glikolizde</a:t>
            </a:r>
            <a:r>
              <a:rPr lang="tr-TR" dirty="0" smtClean="0">
                <a:latin typeface="Arial" pitchFamily="34" charset="0"/>
                <a:cs typeface="Arial" pitchFamily="34" charset="0"/>
              </a:rPr>
              <a:t> artış</a:t>
            </a:r>
          </a:p>
          <a:p>
            <a:pPr marL="0" lvl="0" indent="0" fontAlgn="base">
              <a:lnSpc>
                <a:spcPct val="110000"/>
              </a:lnSpc>
              <a:spcAft>
                <a:spcPct val="0"/>
              </a:spcAft>
              <a:buNone/>
            </a:pPr>
            <a:r>
              <a:rPr lang="tr-TR" dirty="0" smtClean="0">
                <a:latin typeface="Arial" pitchFamily="34" charset="0"/>
                <a:cs typeface="Arial" pitchFamily="34" charset="0"/>
              </a:rPr>
              <a:t>7-VEGF-</a:t>
            </a:r>
            <a:r>
              <a:rPr lang="tr-TR" dirty="0" err="1" smtClean="0">
                <a:latin typeface="Arial" pitchFamily="34" charset="0"/>
                <a:cs typeface="Arial" pitchFamily="34" charset="0"/>
              </a:rPr>
              <a:t>angiogenez</a:t>
            </a:r>
            <a:r>
              <a:rPr lang="tr-TR" dirty="0" smtClean="0">
                <a:latin typeface="Arial" pitchFamily="34" charset="0"/>
                <a:cs typeface="Arial" pitchFamily="34" charset="0"/>
              </a:rPr>
              <a:t> artışı</a:t>
            </a:r>
          </a:p>
          <a:p>
            <a:endParaRPr lang="tr-TR"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635080" cy="1143000"/>
          </a:xfrm>
        </p:spPr>
        <p:txBody>
          <a:bodyPr>
            <a:normAutofit fontScale="90000"/>
          </a:bodyPr>
          <a:lstStyle/>
          <a:p>
            <a:r>
              <a:rPr lang="tr-TR" dirty="0" smtClean="0">
                <a:solidFill>
                  <a:srgbClr val="FF0000"/>
                </a:solidFill>
              </a:rPr>
              <a:t>Anemi Semptom ve Bulguları </a:t>
            </a:r>
            <a:endParaRPr lang="tr-TR" dirty="0"/>
          </a:p>
        </p:txBody>
      </p:sp>
      <p:sp>
        <p:nvSpPr>
          <p:cNvPr id="3" name="2 İçerik Yer Tutucusu"/>
          <p:cNvSpPr>
            <a:spLocks noGrp="1"/>
          </p:cNvSpPr>
          <p:nvPr>
            <p:ph idx="1"/>
          </p:nvPr>
        </p:nvSpPr>
        <p:spPr/>
        <p:txBody>
          <a:bodyPr>
            <a:normAutofit fontScale="62500" lnSpcReduction="20000"/>
          </a:bodyPr>
          <a:lstStyle/>
          <a:p>
            <a:pPr>
              <a:buNone/>
              <a:defRPr/>
            </a:pPr>
            <a:r>
              <a:rPr lang="tr-TR" dirty="0" smtClean="0">
                <a:solidFill>
                  <a:schemeClr val="tx1">
                    <a:lumMod val="95000"/>
                    <a:lumOff val="5000"/>
                  </a:schemeClr>
                </a:solidFill>
              </a:rPr>
              <a:t>Yakınmalar:</a:t>
            </a:r>
          </a:p>
          <a:p>
            <a:pPr>
              <a:defRPr/>
            </a:pPr>
            <a:r>
              <a:rPr lang="tr-TR" dirty="0" smtClean="0"/>
              <a:t>Halsizlik, yorgunluk ve kolay yorulma</a:t>
            </a:r>
          </a:p>
          <a:p>
            <a:pPr>
              <a:defRPr/>
            </a:pPr>
            <a:r>
              <a:rPr lang="tr-TR" dirty="0" smtClean="0"/>
              <a:t>Efor </a:t>
            </a:r>
            <a:r>
              <a:rPr lang="tr-TR" dirty="0" err="1" smtClean="0"/>
              <a:t>dispnesi</a:t>
            </a:r>
            <a:r>
              <a:rPr lang="tr-TR" dirty="0" smtClean="0"/>
              <a:t>, </a:t>
            </a:r>
            <a:r>
              <a:rPr lang="tr-TR" dirty="0" err="1" smtClean="0"/>
              <a:t>hiperpne</a:t>
            </a:r>
            <a:endParaRPr lang="tr-TR" dirty="0" smtClean="0"/>
          </a:p>
          <a:p>
            <a:pPr>
              <a:defRPr/>
            </a:pPr>
            <a:r>
              <a:rPr lang="tr-TR" dirty="0" smtClean="0"/>
              <a:t>Çarpıntı, Göğüs ağrısı</a:t>
            </a:r>
          </a:p>
          <a:p>
            <a:pPr>
              <a:defRPr/>
            </a:pPr>
            <a:r>
              <a:rPr lang="tr-TR" dirty="0" smtClean="0"/>
              <a:t>Baş dönmesi, baş ağrısı, kulakta çınlama ve uğultu, gözlerde sinek uçuşmaları</a:t>
            </a:r>
          </a:p>
          <a:p>
            <a:pPr>
              <a:defRPr/>
            </a:pPr>
            <a:r>
              <a:rPr lang="tr-TR" dirty="0" err="1" smtClean="0"/>
              <a:t>Ekstremitelerde</a:t>
            </a:r>
            <a:r>
              <a:rPr lang="tr-TR" dirty="0" smtClean="0"/>
              <a:t> uyuşma, iğnelenme</a:t>
            </a:r>
          </a:p>
          <a:p>
            <a:pPr>
              <a:defRPr/>
            </a:pPr>
            <a:r>
              <a:rPr lang="tr-TR" dirty="0" smtClean="0"/>
              <a:t>İştahsızlık, bulantı, yutma güçlüğü (</a:t>
            </a:r>
            <a:r>
              <a:rPr lang="tr-TR" dirty="0" err="1" smtClean="0"/>
              <a:t>Plummer</a:t>
            </a:r>
            <a:r>
              <a:rPr lang="tr-TR" dirty="0" smtClean="0"/>
              <a:t>-</a:t>
            </a:r>
            <a:r>
              <a:rPr lang="tr-TR" dirty="0" err="1" smtClean="0"/>
              <a:t>Vinson</a:t>
            </a:r>
            <a:r>
              <a:rPr lang="tr-TR" dirty="0" smtClean="0"/>
              <a:t> sendromu), dilde yanma, </a:t>
            </a:r>
            <a:r>
              <a:rPr lang="tr-TR" dirty="0" err="1" smtClean="0"/>
              <a:t>tad</a:t>
            </a:r>
            <a:r>
              <a:rPr lang="tr-TR" dirty="0" smtClean="0"/>
              <a:t> alamama,ağrı(</a:t>
            </a:r>
            <a:r>
              <a:rPr lang="tr-TR" dirty="0" err="1" smtClean="0"/>
              <a:t>glossite</a:t>
            </a:r>
            <a:r>
              <a:rPr lang="tr-TR" dirty="0" smtClean="0"/>
              <a:t> bağlı)</a:t>
            </a:r>
          </a:p>
          <a:p>
            <a:pPr>
              <a:defRPr/>
            </a:pPr>
            <a:r>
              <a:rPr lang="tr-TR" dirty="0" err="1" smtClean="0"/>
              <a:t>Menstruel</a:t>
            </a:r>
            <a:r>
              <a:rPr lang="tr-TR" dirty="0" smtClean="0"/>
              <a:t> bozukluklar</a:t>
            </a:r>
          </a:p>
          <a:p>
            <a:pPr>
              <a:defRPr/>
            </a:pPr>
            <a:r>
              <a:rPr lang="tr-TR" dirty="0" smtClean="0"/>
              <a:t>Libido azalması, </a:t>
            </a:r>
            <a:r>
              <a:rPr lang="tr-TR" dirty="0" err="1" smtClean="0"/>
              <a:t>empotans</a:t>
            </a:r>
            <a:endParaRPr lang="tr-TR" dirty="0" smtClean="0"/>
          </a:p>
          <a:p>
            <a:pPr>
              <a:defRPr/>
            </a:pPr>
            <a:r>
              <a:rPr lang="tr-TR" dirty="0" smtClean="0"/>
              <a:t>Ateş (ender)</a:t>
            </a:r>
          </a:p>
          <a:p>
            <a:pPr>
              <a:defRPr/>
            </a:pPr>
            <a:r>
              <a:rPr lang="tr-TR" dirty="0" smtClean="0"/>
              <a:t>Kronik bacak ülserleri (</a:t>
            </a:r>
            <a:r>
              <a:rPr lang="tr-TR" dirty="0" err="1" smtClean="0"/>
              <a:t>konjenital</a:t>
            </a:r>
            <a:r>
              <a:rPr lang="tr-TR" dirty="0" smtClean="0"/>
              <a:t> </a:t>
            </a:r>
            <a:r>
              <a:rPr lang="tr-TR" dirty="0" err="1" smtClean="0"/>
              <a:t>hemolitik</a:t>
            </a:r>
            <a:r>
              <a:rPr lang="tr-TR" dirty="0" smtClean="0"/>
              <a:t> anemilerden orak hücreli anemi ve </a:t>
            </a:r>
            <a:r>
              <a:rPr lang="tr-TR" dirty="0" err="1" smtClean="0"/>
              <a:t>herediter</a:t>
            </a:r>
            <a:r>
              <a:rPr lang="tr-TR" dirty="0" smtClean="0"/>
              <a:t> </a:t>
            </a:r>
            <a:r>
              <a:rPr lang="tr-TR" dirty="0" err="1" smtClean="0"/>
              <a:t>sferositozda</a:t>
            </a:r>
            <a:r>
              <a:rPr lang="tr-TR" dirty="0" smtClean="0"/>
              <a:t> ayak bileği üzerinde gelişebilir)</a:t>
            </a:r>
          </a:p>
          <a:p>
            <a:pPr>
              <a:buNone/>
              <a:defRPr/>
            </a:pPr>
            <a:endParaRPr lang="tr-TR" dirty="0" smtClean="0"/>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098576" cy="1143000"/>
          </a:xfrm>
        </p:spPr>
        <p:txBody>
          <a:bodyPr/>
          <a:lstStyle/>
          <a:p>
            <a:r>
              <a:rPr lang="tr-TR" dirty="0" smtClean="0">
                <a:solidFill>
                  <a:srgbClr val="FF0000"/>
                </a:solidFill>
              </a:rPr>
              <a:t>Amaç</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800" dirty="0" smtClean="0"/>
              <a:t>Anemili hastaya yaklaşım hakkında bilgi vermek</a:t>
            </a:r>
            <a:endParaRPr lang="tr-T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698976" cy="1143000"/>
          </a:xfrm>
        </p:spPr>
        <p:txBody>
          <a:bodyPr>
            <a:normAutofit fontScale="90000"/>
          </a:bodyPr>
          <a:lstStyle/>
          <a:p>
            <a:r>
              <a:rPr lang="tr-TR" sz="4000" dirty="0" smtClean="0">
                <a:solidFill>
                  <a:srgbClr val="FF0000"/>
                </a:solidFill>
              </a:rPr>
              <a:t>Anemi Semptom ve Bulguları </a:t>
            </a:r>
            <a:endParaRPr lang="tr-TR" sz="4000" dirty="0"/>
          </a:p>
        </p:txBody>
      </p:sp>
      <p:sp>
        <p:nvSpPr>
          <p:cNvPr id="3" name="2 Metin Yer Tutucusu"/>
          <p:cNvSpPr>
            <a:spLocks noGrp="1"/>
          </p:cNvSpPr>
          <p:nvPr>
            <p:ph type="body" idx="1"/>
          </p:nvPr>
        </p:nvSpPr>
        <p:spPr/>
        <p:txBody>
          <a:bodyPr/>
          <a:lstStyle/>
          <a:p>
            <a:r>
              <a:rPr lang="tr-TR" dirty="0" smtClean="0">
                <a:solidFill>
                  <a:schemeClr val="tx2">
                    <a:lumMod val="75000"/>
                  </a:schemeClr>
                </a:solidFill>
              </a:rPr>
              <a:t>Fizik muayene bulguları:</a:t>
            </a:r>
          </a:p>
          <a:p>
            <a:endParaRPr lang="tr-TR" dirty="0"/>
          </a:p>
        </p:txBody>
      </p:sp>
      <p:sp>
        <p:nvSpPr>
          <p:cNvPr id="4" name="3 İçerik Yer Tutucusu"/>
          <p:cNvSpPr>
            <a:spLocks noGrp="1"/>
          </p:cNvSpPr>
          <p:nvPr>
            <p:ph sz="half" idx="2"/>
          </p:nvPr>
        </p:nvSpPr>
        <p:spPr>
          <a:xfrm>
            <a:off x="457200" y="1844824"/>
            <a:ext cx="4040188" cy="4281339"/>
          </a:xfrm>
        </p:spPr>
        <p:txBody>
          <a:bodyPr/>
          <a:lstStyle/>
          <a:p>
            <a:pPr>
              <a:buNone/>
              <a:defRPr/>
            </a:pPr>
            <a:r>
              <a:rPr lang="tr-TR" dirty="0" smtClean="0"/>
              <a:t>Cilt :</a:t>
            </a:r>
          </a:p>
          <a:p>
            <a:pPr>
              <a:defRPr/>
            </a:pPr>
            <a:r>
              <a:rPr lang="tr-TR" dirty="0" smtClean="0"/>
              <a:t>Solukluk(mukoza, </a:t>
            </a:r>
            <a:r>
              <a:rPr lang="tr-TR" dirty="0" err="1" smtClean="0"/>
              <a:t>konjiktiva</a:t>
            </a:r>
            <a:r>
              <a:rPr lang="tr-TR" dirty="0" smtClean="0"/>
              <a:t> el </a:t>
            </a:r>
            <a:r>
              <a:rPr lang="tr-TR" dirty="0" smtClean="0"/>
              <a:t>ayası, </a:t>
            </a:r>
            <a:r>
              <a:rPr lang="tr-TR" dirty="0" smtClean="0"/>
              <a:t>tırnak yatağı)</a:t>
            </a:r>
          </a:p>
          <a:p>
            <a:pPr>
              <a:defRPr/>
            </a:pPr>
            <a:r>
              <a:rPr lang="tr-TR" dirty="0" smtClean="0"/>
              <a:t>Sarılık</a:t>
            </a:r>
          </a:p>
          <a:p>
            <a:pPr>
              <a:defRPr/>
            </a:pPr>
            <a:r>
              <a:rPr lang="tr-TR" dirty="0" err="1" smtClean="0"/>
              <a:t>Hiperpigmentasyon</a:t>
            </a:r>
            <a:endParaRPr lang="tr-TR" dirty="0" smtClean="0"/>
          </a:p>
          <a:p>
            <a:pPr>
              <a:defRPr/>
            </a:pPr>
            <a:r>
              <a:rPr lang="tr-TR" dirty="0" err="1" smtClean="0"/>
              <a:t>Peteşi</a:t>
            </a:r>
            <a:r>
              <a:rPr lang="tr-TR" dirty="0" smtClean="0"/>
              <a:t> </a:t>
            </a:r>
            <a:r>
              <a:rPr lang="tr-TR" dirty="0" err="1" smtClean="0"/>
              <a:t>purpura</a:t>
            </a:r>
            <a:r>
              <a:rPr lang="tr-TR" dirty="0" smtClean="0"/>
              <a:t> </a:t>
            </a:r>
          </a:p>
          <a:p>
            <a:pPr>
              <a:buNone/>
              <a:defRPr/>
            </a:pPr>
            <a:r>
              <a:rPr lang="tr-TR" dirty="0" smtClean="0"/>
              <a:t> </a:t>
            </a:r>
          </a:p>
          <a:p>
            <a:endParaRPr lang="tr-TR" dirty="0"/>
          </a:p>
        </p:txBody>
      </p:sp>
      <p:sp>
        <p:nvSpPr>
          <p:cNvPr id="5" name="4 Metin Yer Tutucusu"/>
          <p:cNvSpPr>
            <a:spLocks noGrp="1"/>
          </p:cNvSpPr>
          <p:nvPr>
            <p:ph type="body" sz="quarter" idx="3"/>
          </p:nvPr>
        </p:nvSpPr>
        <p:spPr/>
        <p:txBody>
          <a:bodyPr/>
          <a:lstStyle/>
          <a:p>
            <a:endParaRPr lang="tr-TR" dirty="0"/>
          </a:p>
        </p:txBody>
      </p:sp>
      <p:pic>
        <p:nvPicPr>
          <p:cNvPr id="5122" name="Picture 2"/>
          <p:cNvPicPr>
            <a:picLocks noGrp="1" noChangeAspect="1" noChangeArrowheads="1"/>
          </p:cNvPicPr>
          <p:nvPr>
            <p:ph sz="quarter" idx="4"/>
          </p:nvPr>
        </p:nvPicPr>
        <p:blipFill>
          <a:blip r:embed="rId3" cstate="print"/>
          <a:srcRect/>
          <a:stretch>
            <a:fillRect/>
          </a:stretch>
        </p:blipFill>
        <p:spPr bwMode="auto">
          <a:xfrm>
            <a:off x="5076056" y="1628800"/>
            <a:ext cx="3168352" cy="1512168"/>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220072" y="3356992"/>
            <a:ext cx="3168353" cy="1512168"/>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5148064" y="5085184"/>
            <a:ext cx="3528392"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347048" cy="1143000"/>
          </a:xfrm>
        </p:spPr>
        <p:txBody>
          <a:bodyPr>
            <a:normAutofit fontScale="90000"/>
          </a:bodyPr>
          <a:lstStyle/>
          <a:p>
            <a:r>
              <a:rPr lang="tr-TR" dirty="0" smtClean="0">
                <a:solidFill>
                  <a:srgbClr val="FF0000"/>
                </a:solidFill>
              </a:rPr>
              <a:t>Anemi Semptom ve Bulguları </a:t>
            </a:r>
            <a:endParaRPr lang="tr-TR" dirty="0"/>
          </a:p>
        </p:txBody>
      </p:sp>
      <p:sp>
        <p:nvSpPr>
          <p:cNvPr id="3" name="2 Metin Yer Tutucusu"/>
          <p:cNvSpPr>
            <a:spLocks noGrp="1"/>
          </p:cNvSpPr>
          <p:nvPr>
            <p:ph type="body" idx="1"/>
          </p:nvPr>
        </p:nvSpPr>
        <p:spPr/>
        <p:txBody>
          <a:bodyPr/>
          <a:lstStyle/>
          <a:p>
            <a:endParaRPr lang="tr-TR" dirty="0"/>
          </a:p>
        </p:txBody>
      </p:sp>
      <p:sp>
        <p:nvSpPr>
          <p:cNvPr id="4" name="3 İçerik Yer Tutucusu"/>
          <p:cNvSpPr>
            <a:spLocks noGrp="1"/>
          </p:cNvSpPr>
          <p:nvPr>
            <p:ph sz="half" idx="2"/>
          </p:nvPr>
        </p:nvSpPr>
        <p:spPr>
          <a:xfrm>
            <a:off x="457200" y="1412776"/>
            <a:ext cx="4258816" cy="4713387"/>
          </a:xfrm>
        </p:spPr>
        <p:txBody>
          <a:bodyPr>
            <a:normAutofit/>
          </a:bodyPr>
          <a:lstStyle/>
          <a:p>
            <a:r>
              <a:rPr lang="tr-TR" sz="2000" dirty="0" smtClean="0"/>
              <a:t>Bas boyun :</a:t>
            </a:r>
          </a:p>
          <a:p>
            <a:r>
              <a:rPr lang="tr-TR" sz="2000" dirty="0" smtClean="0"/>
              <a:t>Saclarda dökülme </a:t>
            </a:r>
            <a:r>
              <a:rPr lang="tr-TR" sz="2000" dirty="0" err="1" smtClean="0"/>
              <a:t>alopesi</a:t>
            </a:r>
            <a:r>
              <a:rPr lang="tr-TR" sz="2000" dirty="0" smtClean="0"/>
              <a:t>(nadir)  </a:t>
            </a:r>
          </a:p>
          <a:p>
            <a:r>
              <a:rPr lang="tr-TR" sz="2000" dirty="0" smtClean="0"/>
              <a:t>Tipik yüz görünümü(</a:t>
            </a:r>
            <a:r>
              <a:rPr lang="tr-TR" sz="2000" dirty="0" err="1" smtClean="0"/>
              <a:t>talasemi</a:t>
            </a:r>
            <a:r>
              <a:rPr lang="tr-TR" sz="2000" dirty="0" smtClean="0"/>
              <a:t> </a:t>
            </a:r>
            <a:r>
              <a:rPr lang="tr-TR" sz="2000" dirty="0" err="1" smtClean="0"/>
              <a:t>major</a:t>
            </a:r>
            <a:r>
              <a:rPr lang="tr-TR" sz="2000" dirty="0" smtClean="0"/>
              <a:t>)</a:t>
            </a:r>
          </a:p>
          <a:p>
            <a:r>
              <a:rPr lang="tr-TR" sz="2000" dirty="0" smtClean="0"/>
              <a:t>Mavi </a:t>
            </a:r>
            <a:r>
              <a:rPr lang="tr-TR" sz="2000" dirty="0" err="1" smtClean="0"/>
              <a:t>sklera</a:t>
            </a:r>
            <a:r>
              <a:rPr lang="tr-TR" sz="2000" dirty="0" smtClean="0"/>
              <a:t> ,göz </a:t>
            </a:r>
            <a:r>
              <a:rPr lang="tr-TR" sz="2000" dirty="0" err="1" smtClean="0"/>
              <a:t>dipi</a:t>
            </a:r>
            <a:r>
              <a:rPr lang="tr-TR" sz="2000" dirty="0" smtClean="0"/>
              <a:t> retina solukluk</a:t>
            </a:r>
          </a:p>
          <a:p>
            <a:r>
              <a:rPr lang="tr-TR" sz="2000" dirty="0" smtClean="0"/>
              <a:t>Dilde </a:t>
            </a:r>
            <a:r>
              <a:rPr lang="tr-TR" sz="2000" dirty="0" err="1" smtClean="0"/>
              <a:t>atrofi</a:t>
            </a:r>
            <a:r>
              <a:rPr lang="tr-TR" sz="2000" dirty="0" smtClean="0"/>
              <a:t>, </a:t>
            </a:r>
            <a:r>
              <a:rPr lang="tr-TR" sz="2000" dirty="0" err="1" smtClean="0"/>
              <a:t>glossit</a:t>
            </a:r>
            <a:r>
              <a:rPr lang="tr-TR" sz="2000" dirty="0" smtClean="0"/>
              <a:t>, dudak köşelerinde çatlaklar (</a:t>
            </a:r>
            <a:r>
              <a:rPr lang="tr-TR" sz="2000" dirty="0" err="1" smtClean="0"/>
              <a:t>rhagades</a:t>
            </a:r>
            <a:r>
              <a:rPr lang="tr-TR" sz="2000" dirty="0" smtClean="0"/>
              <a:t>).</a:t>
            </a:r>
          </a:p>
          <a:p>
            <a:endParaRPr lang="tr-TR" dirty="0" smtClean="0"/>
          </a:p>
          <a:p>
            <a:endParaRPr lang="tr-TR" dirty="0"/>
          </a:p>
        </p:txBody>
      </p:sp>
      <p:sp>
        <p:nvSpPr>
          <p:cNvPr id="5" name="4 Metin Yer Tutucusu"/>
          <p:cNvSpPr>
            <a:spLocks noGrp="1"/>
          </p:cNvSpPr>
          <p:nvPr>
            <p:ph type="body" sz="quarter" idx="3"/>
          </p:nvPr>
        </p:nvSpPr>
        <p:spPr/>
        <p:txBody>
          <a:bodyPr/>
          <a:lstStyle/>
          <a:p>
            <a:endParaRPr lang="tr-TR" dirty="0"/>
          </a:p>
        </p:txBody>
      </p:sp>
      <p:pic>
        <p:nvPicPr>
          <p:cNvPr id="6147" name="Picture 3"/>
          <p:cNvPicPr>
            <a:picLocks noGrp="1" noChangeAspect="1" noChangeArrowheads="1"/>
          </p:cNvPicPr>
          <p:nvPr>
            <p:ph sz="quarter" idx="4"/>
          </p:nvPr>
        </p:nvPicPr>
        <p:blipFill>
          <a:blip r:embed="rId3" cstate="print"/>
          <a:srcRect/>
          <a:stretch>
            <a:fillRect/>
          </a:stretch>
        </p:blipFill>
        <p:spPr bwMode="auto">
          <a:xfrm>
            <a:off x="5364088" y="2204864"/>
            <a:ext cx="2304256" cy="1584176"/>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436096" y="3861048"/>
            <a:ext cx="2160240" cy="1925191"/>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1043608" y="4077072"/>
            <a:ext cx="3024336" cy="1818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419056" cy="1143000"/>
          </a:xfrm>
        </p:spPr>
        <p:txBody>
          <a:bodyPr>
            <a:normAutofit fontScale="90000"/>
          </a:bodyPr>
          <a:lstStyle/>
          <a:p>
            <a:r>
              <a:rPr lang="tr-TR" dirty="0" smtClean="0">
                <a:solidFill>
                  <a:srgbClr val="FF0000"/>
                </a:solidFill>
              </a:rPr>
              <a:t>Anemi Semptom ve Bulguları </a:t>
            </a:r>
            <a:endParaRPr lang="tr-TR" dirty="0"/>
          </a:p>
        </p:txBody>
      </p:sp>
      <p:sp>
        <p:nvSpPr>
          <p:cNvPr id="3" name="2 İçerik Yer Tutucusu"/>
          <p:cNvSpPr>
            <a:spLocks noGrp="1"/>
          </p:cNvSpPr>
          <p:nvPr>
            <p:ph idx="1"/>
          </p:nvPr>
        </p:nvSpPr>
        <p:spPr/>
        <p:txBody>
          <a:bodyPr/>
          <a:lstStyle/>
          <a:p>
            <a:r>
              <a:rPr lang="tr-TR" dirty="0" err="1" smtClean="0"/>
              <a:t>Kardiyovasküler</a:t>
            </a:r>
            <a:r>
              <a:rPr lang="tr-TR" dirty="0" smtClean="0"/>
              <a:t> sistem:</a:t>
            </a:r>
          </a:p>
          <a:p>
            <a:r>
              <a:rPr lang="tr-TR" sz="2800" dirty="0" smtClean="0"/>
              <a:t>Taşikardi</a:t>
            </a:r>
          </a:p>
          <a:p>
            <a:r>
              <a:rPr lang="tr-TR" sz="2800" dirty="0" smtClean="0"/>
              <a:t>Nabız basıncında artma </a:t>
            </a:r>
          </a:p>
          <a:p>
            <a:r>
              <a:rPr lang="tr-TR" sz="2800" dirty="0" smtClean="0"/>
              <a:t>Yüksek debili kalp yetmezliği bulguları</a:t>
            </a:r>
          </a:p>
          <a:p>
            <a:r>
              <a:rPr lang="tr-TR" sz="2800" dirty="0" smtClean="0"/>
              <a:t>Üfürüm: </a:t>
            </a:r>
            <a:r>
              <a:rPr lang="tr-TR" sz="2800" dirty="0" err="1" smtClean="0"/>
              <a:t>Sistolik</a:t>
            </a:r>
            <a:r>
              <a:rPr lang="tr-TR" sz="2800" dirty="0" smtClean="0"/>
              <a:t> </a:t>
            </a:r>
            <a:r>
              <a:rPr lang="tr-TR" sz="2800" dirty="0" err="1" smtClean="0"/>
              <a:t>ejeksiyon</a:t>
            </a:r>
            <a:r>
              <a:rPr lang="tr-TR" sz="2800" dirty="0" smtClean="0"/>
              <a:t> üfürüm  </a:t>
            </a:r>
          </a:p>
          <a:p>
            <a:endParaRPr lang="tr-TR" dirty="0" smtClean="0"/>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923112" cy="1143000"/>
          </a:xfrm>
        </p:spPr>
        <p:txBody>
          <a:bodyPr>
            <a:normAutofit/>
          </a:bodyPr>
          <a:lstStyle/>
          <a:p>
            <a:r>
              <a:rPr lang="tr-TR" sz="4000" dirty="0" smtClean="0">
                <a:solidFill>
                  <a:srgbClr val="FF0000"/>
                </a:solidFill>
              </a:rPr>
              <a:t>Anemi Semptom ve Bulguları </a:t>
            </a:r>
            <a:endParaRPr lang="tr-TR" sz="4000" dirty="0"/>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a:xfrm>
            <a:off x="457200" y="1412776"/>
            <a:ext cx="5770984" cy="4713387"/>
          </a:xfrm>
        </p:spPr>
        <p:txBody>
          <a:bodyPr>
            <a:normAutofit/>
          </a:bodyPr>
          <a:lstStyle/>
          <a:p>
            <a:pPr>
              <a:buNone/>
            </a:pPr>
            <a:endParaRPr lang="tr-TR" dirty="0" smtClean="0"/>
          </a:p>
          <a:p>
            <a:r>
              <a:rPr lang="tr-TR" sz="2000" dirty="0" smtClean="0"/>
              <a:t>Kaşık tırnak(</a:t>
            </a:r>
            <a:r>
              <a:rPr lang="tr-TR" sz="2000" dirty="0" err="1" smtClean="0"/>
              <a:t>klonişi</a:t>
            </a:r>
            <a:r>
              <a:rPr lang="tr-TR" sz="2000" dirty="0" smtClean="0"/>
              <a:t>)</a:t>
            </a:r>
          </a:p>
          <a:p>
            <a:r>
              <a:rPr lang="tr-TR" sz="2000" dirty="0" err="1" smtClean="0"/>
              <a:t>Tenar</a:t>
            </a:r>
            <a:r>
              <a:rPr lang="tr-TR" sz="2000" dirty="0" smtClean="0"/>
              <a:t> </a:t>
            </a:r>
            <a:r>
              <a:rPr lang="tr-TR" sz="2000" dirty="0" err="1" smtClean="0"/>
              <a:t>hipoplazi</a:t>
            </a:r>
            <a:r>
              <a:rPr lang="tr-TR" sz="2000" dirty="0" smtClean="0"/>
              <a:t>(</a:t>
            </a:r>
            <a:r>
              <a:rPr lang="tr-TR" sz="2000" dirty="0" err="1" smtClean="0"/>
              <a:t>fankoni</a:t>
            </a:r>
            <a:r>
              <a:rPr lang="tr-TR" sz="2000" dirty="0" smtClean="0"/>
              <a:t> anemisi),üç </a:t>
            </a:r>
            <a:r>
              <a:rPr lang="tr-TR" sz="2000" dirty="0" err="1" smtClean="0"/>
              <a:t>falankslı</a:t>
            </a:r>
            <a:r>
              <a:rPr lang="tr-TR" sz="2000" dirty="0" smtClean="0"/>
              <a:t> baş parmak (DBA)</a:t>
            </a:r>
          </a:p>
          <a:p>
            <a:r>
              <a:rPr lang="tr-TR" sz="2000" dirty="0" err="1" smtClean="0"/>
              <a:t>Pernisiyöz</a:t>
            </a:r>
            <a:r>
              <a:rPr lang="tr-TR" sz="2000" dirty="0" smtClean="0"/>
              <a:t> anemi: </a:t>
            </a:r>
            <a:r>
              <a:rPr lang="tr-TR" sz="2000" dirty="0" err="1" smtClean="0"/>
              <a:t>Parestezi</a:t>
            </a:r>
            <a:r>
              <a:rPr lang="tr-TR" sz="2000" dirty="0" smtClean="0"/>
              <a:t>, derin duyu kaybı, yürüme güçlüğü, patolojik refleks</a:t>
            </a:r>
          </a:p>
          <a:p>
            <a:r>
              <a:rPr lang="tr-TR" sz="2000" dirty="0" err="1" smtClean="0"/>
              <a:t>Hepatosplemegali</a:t>
            </a:r>
            <a:r>
              <a:rPr lang="tr-TR" sz="2000" dirty="0" smtClean="0"/>
              <a:t>,kitle</a:t>
            </a:r>
          </a:p>
          <a:p>
            <a:r>
              <a:rPr lang="tr-TR" sz="2000" dirty="0" smtClean="0"/>
              <a:t>LAP </a:t>
            </a:r>
          </a:p>
          <a:p>
            <a:r>
              <a:rPr lang="tr-TR" sz="2000" dirty="0" smtClean="0"/>
              <a:t>GGK+</a:t>
            </a:r>
          </a:p>
          <a:p>
            <a:endParaRPr lang="tr-TR" dirty="0"/>
          </a:p>
        </p:txBody>
      </p:sp>
      <p:sp>
        <p:nvSpPr>
          <p:cNvPr id="5" name="4 Metin Yer Tutucusu"/>
          <p:cNvSpPr>
            <a:spLocks noGrp="1"/>
          </p:cNvSpPr>
          <p:nvPr>
            <p:ph type="body" sz="quarter" idx="3"/>
          </p:nvPr>
        </p:nvSpPr>
        <p:spPr/>
        <p:txBody>
          <a:bodyPr/>
          <a:lstStyle/>
          <a:p>
            <a:endParaRPr lang="tr-TR"/>
          </a:p>
        </p:txBody>
      </p:sp>
      <p:pic>
        <p:nvPicPr>
          <p:cNvPr id="7171" name="Picture 3"/>
          <p:cNvPicPr>
            <a:picLocks noGrp="1" noChangeAspect="1" noChangeArrowheads="1"/>
          </p:cNvPicPr>
          <p:nvPr>
            <p:ph sz="quarter" idx="4"/>
          </p:nvPr>
        </p:nvPicPr>
        <p:blipFill>
          <a:blip r:embed="rId3" cstate="print"/>
          <a:srcRect/>
          <a:stretch>
            <a:fillRect/>
          </a:stretch>
        </p:blipFill>
        <p:spPr bwMode="auto">
          <a:xfrm>
            <a:off x="6012160" y="2924944"/>
            <a:ext cx="2943746"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4752528" cy="1143000"/>
          </a:xfrm>
        </p:spPr>
        <p:txBody>
          <a:bodyPr>
            <a:noAutofit/>
          </a:bodyPr>
          <a:lstStyle/>
          <a:p>
            <a:r>
              <a:rPr lang="tr-TR" sz="3600" dirty="0" err="1" smtClean="0">
                <a:solidFill>
                  <a:srgbClr val="FF0000"/>
                </a:solidFill>
              </a:rPr>
              <a:t>Laboratuvar</a:t>
            </a:r>
            <a:r>
              <a:rPr lang="tr-TR" sz="3600" dirty="0" smtClean="0">
                <a:solidFill>
                  <a:srgbClr val="FF0000"/>
                </a:solidFill>
              </a:rPr>
              <a:t> Testleri</a:t>
            </a:r>
            <a:endParaRPr lang="tr-TR" sz="3600" dirty="0">
              <a:solidFill>
                <a:srgbClr val="FF0000"/>
              </a:solidFill>
            </a:endParaRPr>
          </a:p>
        </p:txBody>
      </p:sp>
      <p:sp>
        <p:nvSpPr>
          <p:cNvPr id="5" name="4 İçerik Yer Tutucusu"/>
          <p:cNvSpPr>
            <a:spLocks noGrp="1"/>
          </p:cNvSpPr>
          <p:nvPr>
            <p:ph idx="1"/>
          </p:nvPr>
        </p:nvSpPr>
        <p:spPr/>
        <p:txBody>
          <a:bodyPr>
            <a:normAutofit fontScale="92500" lnSpcReduction="10000"/>
          </a:bodyPr>
          <a:lstStyle/>
          <a:p>
            <a:r>
              <a:rPr lang="tr-TR" sz="2400" dirty="0" smtClean="0"/>
              <a:t>1.Tam kan sayımı</a:t>
            </a:r>
          </a:p>
          <a:p>
            <a:r>
              <a:rPr lang="tr-TR" sz="2400" dirty="0" smtClean="0"/>
              <a:t>2.Eritrosit indeksleri</a:t>
            </a:r>
          </a:p>
          <a:p>
            <a:r>
              <a:rPr lang="tr-TR" sz="2400" dirty="0" smtClean="0"/>
              <a:t>3. </a:t>
            </a:r>
            <a:r>
              <a:rPr lang="tr-TR" sz="2400" dirty="0" err="1" smtClean="0"/>
              <a:t>Periferik</a:t>
            </a:r>
            <a:r>
              <a:rPr lang="tr-TR" sz="2400" dirty="0" smtClean="0"/>
              <a:t> yayma </a:t>
            </a:r>
          </a:p>
          <a:p>
            <a:r>
              <a:rPr lang="tr-TR" sz="2400" dirty="0" smtClean="0"/>
              <a:t>4. </a:t>
            </a:r>
            <a:r>
              <a:rPr lang="tr-TR" sz="2400" dirty="0" err="1" smtClean="0"/>
              <a:t>Retikülosit</a:t>
            </a:r>
            <a:r>
              <a:rPr lang="tr-TR" sz="2400" dirty="0" smtClean="0"/>
              <a:t> sayımı</a:t>
            </a:r>
          </a:p>
          <a:p>
            <a:r>
              <a:rPr lang="tr-TR" sz="2400" dirty="0" smtClean="0"/>
              <a:t>5. </a:t>
            </a:r>
            <a:r>
              <a:rPr lang="tr-TR" sz="2400" dirty="0" err="1" smtClean="0"/>
              <a:t>K</a:t>
            </a:r>
            <a:r>
              <a:rPr lang="tr-TR" sz="2400" dirty="0" err="1" smtClean="0"/>
              <a:t>reatinin</a:t>
            </a:r>
            <a:r>
              <a:rPr lang="tr-TR" sz="2400" dirty="0" smtClean="0"/>
              <a:t>  ALT AST     </a:t>
            </a:r>
            <a:r>
              <a:rPr lang="tr-TR" sz="1800" dirty="0" smtClean="0"/>
              <a:t>böbrek ve </a:t>
            </a:r>
            <a:r>
              <a:rPr lang="tr-TR" sz="1800" dirty="0" err="1" smtClean="0"/>
              <a:t>kc</a:t>
            </a:r>
            <a:r>
              <a:rPr lang="tr-TR" sz="1800" dirty="0" smtClean="0"/>
              <a:t> fonksiyonlarını değerlendirmek </a:t>
            </a:r>
          </a:p>
          <a:p>
            <a:pPr>
              <a:buNone/>
            </a:pPr>
            <a:r>
              <a:rPr lang="tr-TR" sz="2400" dirty="0" smtClean="0"/>
              <a:t>         </a:t>
            </a:r>
            <a:r>
              <a:rPr lang="tr-TR" sz="2400" dirty="0" err="1" smtClean="0"/>
              <a:t>Bilirubin</a:t>
            </a:r>
            <a:r>
              <a:rPr lang="tr-TR" sz="2400" dirty="0" smtClean="0"/>
              <a:t> LDH </a:t>
            </a:r>
            <a:r>
              <a:rPr lang="tr-TR" sz="2400" dirty="0" err="1" smtClean="0"/>
              <a:t>haptoglobulin</a:t>
            </a:r>
            <a:r>
              <a:rPr lang="tr-TR" sz="2400" dirty="0" smtClean="0"/>
              <a:t>   </a:t>
            </a:r>
            <a:r>
              <a:rPr lang="tr-TR" sz="2400" dirty="0" smtClean="0"/>
              <a:t>   </a:t>
            </a:r>
            <a:r>
              <a:rPr lang="tr-TR" sz="1800" dirty="0" smtClean="0"/>
              <a:t>klinik </a:t>
            </a:r>
            <a:r>
              <a:rPr lang="tr-TR" sz="1800" dirty="0" err="1" smtClean="0"/>
              <a:t>hemolitik</a:t>
            </a:r>
            <a:r>
              <a:rPr lang="tr-TR" sz="1800" dirty="0" smtClean="0"/>
              <a:t> </a:t>
            </a:r>
            <a:r>
              <a:rPr lang="tr-TR" sz="1800" dirty="0" smtClean="0"/>
              <a:t>anemi  ve </a:t>
            </a:r>
            <a:r>
              <a:rPr lang="tr-TR" sz="1800" dirty="0" err="1" smtClean="0"/>
              <a:t>retiklosit</a:t>
            </a:r>
            <a:r>
              <a:rPr lang="tr-TR" sz="1800" dirty="0" smtClean="0"/>
              <a:t> sayısı artmış </a:t>
            </a:r>
            <a:r>
              <a:rPr lang="tr-TR" sz="1800" dirty="0" smtClean="0"/>
              <a:t>ise</a:t>
            </a:r>
            <a:endParaRPr lang="tr-TR" sz="1800" dirty="0" smtClean="0"/>
          </a:p>
          <a:p>
            <a:r>
              <a:rPr lang="tr-TR" sz="2400" dirty="0" smtClean="0"/>
              <a:t>Diğer </a:t>
            </a:r>
            <a:endParaRPr lang="tr-TR" sz="2400" dirty="0" smtClean="0"/>
          </a:p>
          <a:p>
            <a:r>
              <a:rPr lang="tr-TR" sz="2400" dirty="0" smtClean="0"/>
              <a:t> </a:t>
            </a:r>
            <a:r>
              <a:rPr lang="tr-TR" sz="2400" dirty="0" smtClean="0"/>
              <a:t>D</a:t>
            </a:r>
            <a:r>
              <a:rPr lang="tr-TR" sz="2400" dirty="0" smtClean="0"/>
              <a:t>emir parametreleri</a:t>
            </a:r>
            <a:r>
              <a:rPr lang="tr-TR" sz="2400" dirty="0" smtClean="0"/>
              <a:t> (</a:t>
            </a:r>
            <a:r>
              <a:rPr lang="tr-TR" sz="1900" dirty="0" smtClean="0"/>
              <a:t>serum demiri, serum </a:t>
            </a:r>
            <a:r>
              <a:rPr lang="tr-TR" sz="1900" dirty="0" err="1" smtClean="0"/>
              <a:t>transferrin</a:t>
            </a:r>
            <a:r>
              <a:rPr lang="tr-TR" sz="1900" dirty="0" smtClean="0"/>
              <a:t> veya TIBC, serum </a:t>
            </a:r>
            <a:r>
              <a:rPr lang="tr-TR" sz="1900" dirty="0" err="1" smtClean="0"/>
              <a:t>ferritin</a:t>
            </a:r>
            <a:r>
              <a:rPr lang="tr-TR" sz="1900" dirty="0" smtClean="0"/>
              <a:t> ve TSAT).</a:t>
            </a:r>
            <a:endParaRPr lang="tr-TR" sz="1900" dirty="0" smtClean="0"/>
          </a:p>
          <a:p>
            <a:r>
              <a:rPr lang="tr-TR" sz="2400" dirty="0" smtClean="0"/>
              <a:t>  </a:t>
            </a:r>
            <a:r>
              <a:rPr lang="tr-TR" sz="2400" dirty="0" smtClean="0"/>
              <a:t>B</a:t>
            </a:r>
            <a:r>
              <a:rPr lang="tr-TR" sz="2400" dirty="0" smtClean="0"/>
              <a:t>12 – </a:t>
            </a:r>
            <a:r>
              <a:rPr lang="tr-TR" sz="2400" dirty="0" err="1" smtClean="0"/>
              <a:t>folik</a:t>
            </a:r>
            <a:r>
              <a:rPr lang="tr-TR" sz="2400" dirty="0" smtClean="0"/>
              <a:t> </a:t>
            </a:r>
            <a:r>
              <a:rPr lang="tr-TR" sz="2400" dirty="0" smtClean="0"/>
              <a:t>asit </a:t>
            </a:r>
          </a:p>
          <a:p>
            <a:r>
              <a:rPr lang="tr-TR" sz="2400" dirty="0" smtClean="0"/>
              <a:t>  KİA-B</a:t>
            </a:r>
            <a:endParaRPr lang="tr-TR" sz="2400" dirty="0"/>
          </a:p>
        </p:txBody>
      </p:sp>
      <p:sp>
        <p:nvSpPr>
          <p:cNvPr id="7" name="6 Sağ Ok"/>
          <p:cNvSpPr/>
          <p:nvPr/>
        </p:nvSpPr>
        <p:spPr>
          <a:xfrm>
            <a:off x="3347864" y="3284984"/>
            <a:ext cx="14401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a:off x="4355976" y="3645024"/>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474840" cy="1143000"/>
          </a:xfrm>
        </p:spPr>
        <p:txBody>
          <a:bodyPr/>
          <a:lstStyle/>
          <a:p>
            <a:r>
              <a:rPr lang="tr-TR" dirty="0" smtClean="0">
                <a:solidFill>
                  <a:srgbClr val="FF0000"/>
                </a:solidFill>
              </a:rPr>
              <a:t>Eritrosit indeksleri</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800" dirty="0" smtClean="0"/>
              <a:t>MCV(Ortalama </a:t>
            </a:r>
            <a:r>
              <a:rPr lang="tr-TR" sz="2800" dirty="0" err="1" smtClean="0"/>
              <a:t>korpüsküler</a:t>
            </a:r>
            <a:r>
              <a:rPr lang="tr-TR" sz="2800" dirty="0" smtClean="0"/>
              <a:t> </a:t>
            </a:r>
            <a:r>
              <a:rPr lang="tr-TR" sz="2800" dirty="0" smtClean="0"/>
              <a:t>hacim) </a:t>
            </a:r>
            <a:r>
              <a:rPr lang="tr-TR" sz="2800" dirty="0" smtClean="0">
                <a:solidFill>
                  <a:srgbClr val="FF0000"/>
                </a:solidFill>
              </a:rPr>
              <a:t>80- 100 FL </a:t>
            </a:r>
            <a:endParaRPr lang="tr-TR" sz="2800" dirty="0" smtClean="0">
              <a:solidFill>
                <a:srgbClr val="FF0000"/>
              </a:solidFill>
            </a:endParaRPr>
          </a:p>
          <a:p>
            <a:pPr>
              <a:buNone/>
            </a:pPr>
            <a:r>
              <a:rPr lang="tr-TR" dirty="0" smtClean="0"/>
              <a:t>    </a:t>
            </a:r>
            <a:r>
              <a:rPr lang="tr-TR" sz="2400" dirty="0" err="1" smtClean="0"/>
              <a:t>RBC'lerin</a:t>
            </a:r>
            <a:r>
              <a:rPr lang="tr-TR" sz="2400" dirty="0" smtClean="0"/>
              <a:t> ortalama hacmidir (boyutu)</a:t>
            </a:r>
          </a:p>
          <a:p>
            <a:pPr>
              <a:buNone/>
            </a:pPr>
            <a:r>
              <a:rPr lang="tr-TR" sz="2400" dirty="0" smtClean="0"/>
              <a:t>     </a:t>
            </a:r>
            <a:endParaRPr lang="tr-TR" sz="2400" dirty="0" smtClean="0">
              <a:solidFill>
                <a:schemeClr val="tx1">
                  <a:lumMod val="85000"/>
                  <a:lumOff val="15000"/>
                </a:schemeClr>
              </a:solidFill>
            </a:endParaRPr>
          </a:p>
          <a:p>
            <a:r>
              <a:rPr lang="tr-TR" sz="2800" dirty="0" smtClean="0"/>
              <a:t>MCH(Ortalama </a:t>
            </a:r>
            <a:r>
              <a:rPr lang="tr-TR" sz="2800" dirty="0" err="1" smtClean="0"/>
              <a:t>korpüsküler</a:t>
            </a:r>
            <a:r>
              <a:rPr lang="tr-TR" sz="2800" dirty="0" smtClean="0"/>
              <a:t> </a:t>
            </a:r>
            <a:r>
              <a:rPr lang="tr-TR" sz="2800" dirty="0" smtClean="0"/>
              <a:t>hemoglobin) </a:t>
            </a:r>
            <a:r>
              <a:rPr lang="tr-TR" sz="2800" dirty="0" smtClean="0">
                <a:solidFill>
                  <a:srgbClr val="FF0000"/>
                </a:solidFill>
              </a:rPr>
              <a:t>30- 34 </a:t>
            </a:r>
            <a:r>
              <a:rPr lang="tr-TR" sz="2800" dirty="0" err="1" smtClean="0">
                <a:solidFill>
                  <a:srgbClr val="FF0000"/>
                </a:solidFill>
              </a:rPr>
              <a:t>pikogram</a:t>
            </a:r>
            <a:endParaRPr lang="tr-TR" sz="2800" dirty="0" smtClean="0">
              <a:solidFill>
                <a:srgbClr val="FF0000"/>
              </a:solidFill>
            </a:endParaRPr>
          </a:p>
          <a:p>
            <a:pPr>
              <a:buNone/>
            </a:pPr>
            <a:r>
              <a:rPr lang="tr-TR" dirty="0" smtClean="0"/>
              <a:t>    </a:t>
            </a:r>
            <a:r>
              <a:rPr lang="tr-TR" sz="2400" dirty="0" smtClean="0"/>
              <a:t>Bir </a:t>
            </a:r>
            <a:r>
              <a:rPr lang="tr-TR" sz="2400" dirty="0" err="1" smtClean="0"/>
              <a:t>RBC'deki</a:t>
            </a:r>
            <a:r>
              <a:rPr lang="tr-TR" sz="2400" dirty="0" smtClean="0"/>
              <a:t> ortalama hemoglobin içeriğidir.</a:t>
            </a:r>
          </a:p>
          <a:p>
            <a:pPr>
              <a:buNone/>
            </a:pPr>
            <a:r>
              <a:rPr lang="tr-TR" sz="2400" dirty="0" smtClean="0"/>
              <a:t>     Düşük bir MCH kan yaymasında "</a:t>
            </a:r>
            <a:r>
              <a:rPr lang="tr-TR" sz="2400" dirty="0" err="1" smtClean="0"/>
              <a:t>hipokromi"yi</a:t>
            </a:r>
            <a:r>
              <a:rPr lang="tr-TR" sz="2400" dirty="0" smtClean="0"/>
              <a:t> </a:t>
            </a:r>
            <a:r>
              <a:rPr lang="tr-TR" sz="2400" dirty="0" smtClean="0"/>
              <a:t>tanımlar.</a:t>
            </a:r>
            <a:r>
              <a:rPr lang="tr-TR" sz="2400" dirty="0" smtClean="0"/>
              <a:t> Bu durum demir eksikliği ve </a:t>
            </a:r>
            <a:r>
              <a:rPr lang="tr-TR" sz="2400" dirty="0" err="1" smtClean="0"/>
              <a:t>talasemide</a:t>
            </a:r>
            <a:r>
              <a:rPr lang="tr-TR" sz="2400" dirty="0" smtClean="0"/>
              <a:t>  görülebilir.   </a:t>
            </a:r>
          </a:p>
          <a:p>
            <a:endParaRPr lang="tr-TR" dirty="0" smtClean="0"/>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042792" cy="1143000"/>
          </a:xfrm>
        </p:spPr>
        <p:txBody>
          <a:bodyPr>
            <a:normAutofit fontScale="90000"/>
          </a:bodyPr>
          <a:lstStyle/>
          <a:p>
            <a:r>
              <a:rPr lang="tr-TR" dirty="0" smtClean="0">
                <a:solidFill>
                  <a:srgbClr val="FF0000"/>
                </a:solidFill>
              </a:rPr>
              <a:t>Eritrosit indeksleri</a:t>
            </a:r>
            <a:endParaRPr lang="tr-TR" dirty="0"/>
          </a:p>
        </p:txBody>
      </p:sp>
      <p:sp>
        <p:nvSpPr>
          <p:cNvPr id="3" name="2 İçerik Yer Tutucusu"/>
          <p:cNvSpPr>
            <a:spLocks noGrp="1"/>
          </p:cNvSpPr>
          <p:nvPr>
            <p:ph idx="1"/>
          </p:nvPr>
        </p:nvSpPr>
        <p:spPr/>
        <p:txBody>
          <a:bodyPr>
            <a:normAutofit/>
          </a:bodyPr>
          <a:lstStyle/>
          <a:p>
            <a:r>
              <a:rPr lang="tr-TR" sz="2800" dirty="0" smtClean="0"/>
              <a:t>MCHC(Ortalama </a:t>
            </a:r>
            <a:r>
              <a:rPr lang="tr-TR" sz="2800" dirty="0" err="1" smtClean="0"/>
              <a:t>korpüsküler</a:t>
            </a:r>
            <a:r>
              <a:rPr lang="tr-TR" sz="2800" dirty="0" smtClean="0"/>
              <a:t> hemoglobin  konsantrasyonu) </a:t>
            </a:r>
            <a:r>
              <a:rPr lang="tr-TR" sz="2800" dirty="0" smtClean="0"/>
              <a:t> </a:t>
            </a:r>
            <a:r>
              <a:rPr lang="tr-TR" sz="2800" dirty="0" smtClean="0">
                <a:solidFill>
                  <a:srgbClr val="FF0000"/>
                </a:solidFill>
              </a:rPr>
              <a:t>30-36 g/</a:t>
            </a:r>
            <a:r>
              <a:rPr lang="tr-TR" sz="2800" dirty="0" err="1" smtClean="0">
                <a:solidFill>
                  <a:srgbClr val="FF0000"/>
                </a:solidFill>
              </a:rPr>
              <a:t>dl</a:t>
            </a:r>
            <a:endParaRPr lang="tr-TR" sz="2800" dirty="0" smtClean="0">
              <a:solidFill>
                <a:srgbClr val="FF0000"/>
              </a:solidFill>
            </a:endParaRPr>
          </a:p>
          <a:p>
            <a:pPr>
              <a:buNone/>
            </a:pPr>
            <a:r>
              <a:rPr lang="tr-TR" sz="2000" dirty="0" smtClean="0"/>
              <a:t>   </a:t>
            </a:r>
            <a:r>
              <a:rPr lang="tr-TR" sz="2000" dirty="0" smtClean="0"/>
              <a:t>    </a:t>
            </a:r>
            <a:r>
              <a:rPr lang="tr-TR" sz="2400" dirty="0" smtClean="0"/>
              <a:t>RBC </a:t>
            </a:r>
            <a:r>
              <a:rPr lang="tr-TR" sz="2400" dirty="0" smtClean="0"/>
              <a:t>başına ortalama hemoglobin konsantrasyonudur. </a:t>
            </a:r>
          </a:p>
          <a:p>
            <a:pPr>
              <a:buNone/>
            </a:pPr>
            <a:r>
              <a:rPr lang="tr-TR" sz="2400" dirty="0" smtClean="0"/>
              <a:t>   </a:t>
            </a:r>
            <a:r>
              <a:rPr lang="tr-TR" sz="2400" dirty="0" smtClean="0"/>
              <a:t>  Çok </a:t>
            </a:r>
            <a:r>
              <a:rPr lang="tr-TR" sz="2400" dirty="0" smtClean="0"/>
              <a:t>düşük MCHC değerleri demir eksikliği anemisini ve çok yüksek MCHC değerleri </a:t>
            </a:r>
            <a:r>
              <a:rPr lang="tr-TR" sz="2400" dirty="0" err="1" smtClean="0"/>
              <a:t>sferositozu</a:t>
            </a:r>
            <a:r>
              <a:rPr lang="tr-TR" sz="2400" dirty="0" smtClean="0"/>
              <a:t> veya RBC aglütinasyonunu yansıtır.</a:t>
            </a:r>
          </a:p>
          <a:p>
            <a:r>
              <a:rPr lang="tr-TR" sz="2800" dirty="0" smtClean="0">
                <a:solidFill>
                  <a:schemeClr val="tx1">
                    <a:lumMod val="95000"/>
                    <a:lumOff val="5000"/>
                  </a:schemeClr>
                </a:solidFill>
              </a:rPr>
              <a:t>RDW(Kırmızı hücre dağılım genişliği</a:t>
            </a:r>
            <a:r>
              <a:rPr lang="tr-TR" sz="2800" dirty="0" smtClean="0">
                <a:solidFill>
                  <a:schemeClr val="tx1">
                    <a:lumMod val="95000"/>
                    <a:lumOff val="5000"/>
                  </a:schemeClr>
                </a:solidFill>
              </a:rPr>
              <a:t>) </a:t>
            </a:r>
            <a:r>
              <a:rPr lang="tr-TR" sz="2800" dirty="0" smtClean="0">
                <a:solidFill>
                  <a:srgbClr val="FF0000"/>
                </a:solidFill>
              </a:rPr>
              <a:t>%12-14 </a:t>
            </a:r>
            <a:endParaRPr lang="tr-TR" sz="2800" dirty="0" smtClean="0">
              <a:solidFill>
                <a:srgbClr val="FF0000"/>
              </a:solidFill>
            </a:endParaRPr>
          </a:p>
          <a:p>
            <a:pPr>
              <a:buNone/>
            </a:pPr>
            <a:r>
              <a:rPr lang="tr-TR" sz="2400" dirty="0" smtClean="0"/>
              <a:t>    </a:t>
            </a:r>
            <a:r>
              <a:rPr lang="tr-TR" sz="2400" dirty="0" smtClean="0"/>
              <a:t> RBC </a:t>
            </a:r>
            <a:r>
              <a:rPr lang="tr-TR" sz="2400" dirty="0" smtClean="0"/>
              <a:t>boyutundaki varyasyonun bir ölçüsüdür. </a:t>
            </a:r>
          </a:p>
          <a:p>
            <a:pPr>
              <a:buNone/>
            </a:pPr>
            <a:r>
              <a:rPr lang="tr-TR" sz="2400" dirty="0" smtClean="0"/>
              <a:t>  </a:t>
            </a:r>
            <a:r>
              <a:rPr lang="tr-TR" sz="2400" dirty="0" smtClean="0"/>
              <a:t>   </a:t>
            </a:r>
            <a:r>
              <a:rPr lang="tr-TR" sz="2400" dirty="0" err="1" smtClean="0"/>
              <a:t>Periferik</a:t>
            </a:r>
            <a:r>
              <a:rPr lang="tr-TR" sz="2400" dirty="0" smtClean="0"/>
              <a:t> </a:t>
            </a:r>
            <a:r>
              <a:rPr lang="tr-TR" sz="2400" dirty="0" smtClean="0"/>
              <a:t>kan yaymasında </a:t>
            </a:r>
            <a:r>
              <a:rPr lang="tr-TR" sz="2400" dirty="0" err="1" smtClean="0"/>
              <a:t>anizositoz</a:t>
            </a:r>
            <a:r>
              <a:rPr lang="tr-TR" sz="2400" dirty="0" smtClean="0"/>
              <a:t> derecesini yansıtır.</a:t>
            </a:r>
          </a:p>
          <a:p>
            <a:pPr>
              <a:buNone/>
            </a:pP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186808" cy="1143000"/>
          </a:xfrm>
        </p:spPr>
        <p:txBody>
          <a:bodyPr>
            <a:normAutofit fontScale="90000"/>
          </a:bodyPr>
          <a:lstStyle/>
          <a:p>
            <a:r>
              <a:rPr lang="tr-TR" dirty="0" smtClean="0">
                <a:solidFill>
                  <a:srgbClr val="FF0000"/>
                </a:solidFill>
              </a:rPr>
              <a:t>Eritrosit İndeksleri</a:t>
            </a:r>
            <a:endParaRPr lang="tr-TR" dirty="0"/>
          </a:p>
        </p:txBody>
      </p:sp>
      <p:sp>
        <p:nvSpPr>
          <p:cNvPr id="3" name="2 İçerik Yer Tutucusu"/>
          <p:cNvSpPr>
            <a:spLocks noGrp="1"/>
          </p:cNvSpPr>
          <p:nvPr>
            <p:ph idx="1"/>
          </p:nvPr>
        </p:nvSpPr>
        <p:spPr/>
        <p:txBody>
          <a:bodyPr>
            <a:normAutofit fontScale="77500" lnSpcReduction="20000"/>
          </a:bodyPr>
          <a:lstStyle/>
          <a:p>
            <a:r>
              <a:rPr lang="tr-TR" dirty="0" err="1" smtClean="0">
                <a:solidFill>
                  <a:schemeClr val="tx1">
                    <a:lumMod val="95000"/>
                    <a:lumOff val="5000"/>
                  </a:schemeClr>
                </a:solidFill>
              </a:rPr>
              <a:t>Retikülosit</a:t>
            </a:r>
            <a:endParaRPr lang="tr-TR" dirty="0" smtClean="0">
              <a:solidFill>
                <a:schemeClr val="tx1">
                  <a:lumMod val="95000"/>
                  <a:lumOff val="5000"/>
                </a:schemeClr>
              </a:solidFill>
            </a:endParaRPr>
          </a:p>
          <a:p>
            <a:pPr>
              <a:buFont typeface="Wingdings" pitchFamily="2" charset="2"/>
              <a:buChar char="ü"/>
            </a:pPr>
            <a:r>
              <a:rPr lang="tr-TR" sz="2800" dirty="0" smtClean="0"/>
              <a:t>RBC gelişiminde olgun </a:t>
            </a:r>
            <a:r>
              <a:rPr lang="tr-TR" sz="2800" dirty="0" err="1" smtClean="0"/>
              <a:t>RBC'den</a:t>
            </a:r>
            <a:r>
              <a:rPr lang="tr-TR" sz="2800" dirty="0" smtClean="0"/>
              <a:t> bir önceki aşamadır</a:t>
            </a:r>
            <a:r>
              <a:rPr lang="tr-TR" sz="2800" dirty="0" smtClean="0"/>
              <a:t>.</a:t>
            </a:r>
          </a:p>
          <a:p>
            <a:pPr>
              <a:buNone/>
            </a:pPr>
            <a:endParaRPr lang="tr-TR" sz="2800" dirty="0" smtClean="0"/>
          </a:p>
          <a:p>
            <a:pPr>
              <a:buFont typeface="Wingdings" pitchFamily="2" charset="2"/>
              <a:buChar char="ü"/>
            </a:pPr>
            <a:r>
              <a:rPr lang="tr-TR" sz="2800" dirty="0" err="1" smtClean="0"/>
              <a:t>Retikülositler</a:t>
            </a:r>
            <a:r>
              <a:rPr lang="tr-TR" sz="2800" dirty="0" smtClean="0"/>
              <a:t>, dolaşımdan temizlenen </a:t>
            </a:r>
            <a:r>
              <a:rPr lang="tr-TR" sz="2800" dirty="0" err="1" smtClean="0"/>
              <a:t>RBC'lerin</a:t>
            </a:r>
            <a:r>
              <a:rPr lang="tr-TR" sz="2800" dirty="0" smtClean="0"/>
              <a:t> yerini almak için sürekli olarak üretilir (</a:t>
            </a:r>
            <a:r>
              <a:rPr lang="tr-TR" sz="2800" dirty="0" err="1" smtClean="0"/>
              <a:t>RBC'lerin</a:t>
            </a:r>
            <a:r>
              <a:rPr lang="tr-TR" sz="2800" dirty="0" smtClean="0"/>
              <a:t> yaklaşık yüzde 1'i her gün temizlenir</a:t>
            </a:r>
            <a:r>
              <a:rPr lang="tr-TR" sz="2800" dirty="0" smtClean="0"/>
              <a:t>).</a:t>
            </a:r>
          </a:p>
          <a:p>
            <a:pPr>
              <a:buNone/>
            </a:pPr>
            <a:r>
              <a:rPr lang="tr-TR" sz="2800" dirty="0" smtClean="0"/>
              <a:t> </a:t>
            </a:r>
          </a:p>
          <a:p>
            <a:pPr>
              <a:buFont typeface="Wingdings" pitchFamily="2" charset="2"/>
              <a:buChar char="ü"/>
            </a:pPr>
            <a:r>
              <a:rPr lang="tr-TR" sz="2800" dirty="0" err="1" smtClean="0"/>
              <a:t>Retikülosit</a:t>
            </a:r>
            <a:r>
              <a:rPr lang="tr-TR" sz="2800" dirty="0" smtClean="0"/>
              <a:t> sayısı, RBC üretim oranını yansıtır</a:t>
            </a:r>
            <a:r>
              <a:rPr lang="tr-TR" sz="2800" dirty="0" smtClean="0"/>
              <a:t>.</a:t>
            </a:r>
          </a:p>
          <a:p>
            <a:r>
              <a:rPr lang="tr-TR" sz="2800" dirty="0" smtClean="0"/>
              <a:t> </a:t>
            </a:r>
            <a:r>
              <a:rPr lang="tr-TR" sz="2800" dirty="0" smtClean="0"/>
              <a:t>Normal </a:t>
            </a:r>
            <a:r>
              <a:rPr lang="tr-TR" sz="2800" dirty="0" err="1" smtClean="0"/>
              <a:t>retikülosit</a:t>
            </a:r>
            <a:r>
              <a:rPr lang="tr-TR" sz="2800" dirty="0" smtClean="0"/>
              <a:t> sayısı, anemik olmayan bir bireyde kararlı durumdaki sayıya karşılık gelir.</a:t>
            </a:r>
          </a:p>
          <a:p>
            <a:r>
              <a:rPr lang="tr-TR" sz="2800" dirty="0" smtClean="0"/>
              <a:t>•</a:t>
            </a:r>
            <a:r>
              <a:rPr lang="tr-TR" sz="2800" b="1" dirty="0" smtClean="0"/>
              <a:t>Kararlı </a:t>
            </a:r>
            <a:r>
              <a:rPr lang="tr-TR" sz="2800" b="1" dirty="0" smtClean="0"/>
              <a:t>durumda, dolaşımdaki </a:t>
            </a:r>
            <a:r>
              <a:rPr lang="tr-TR" sz="2800" b="1" dirty="0" err="1" smtClean="0"/>
              <a:t>RBC'lerin</a:t>
            </a:r>
            <a:r>
              <a:rPr lang="tr-TR" sz="2800" b="1" dirty="0" smtClean="0"/>
              <a:t> yaklaşık yüzde 1 ila 2'si, yaklaşık 25.000 ila 100.000/</a:t>
            </a:r>
            <a:r>
              <a:rPr lang="tr-TR" sz="2800" b="1" dirty="0" err="1" smtClean="0"/>
              <a:t>microL</a:t>
            </a:r>
            <a:r>
              <a:rPr lang="tr-TR" sz="2800" b="1" dirty="0" smtClean="0"/>
              <a:t> (0.25 ila 1 x </a:t>
            </a:r>
            <a:r>
              <a:rPr lang="tr-TR" sz="2800" baseline="30000" dirty="0" smtClean="0"/>
              <a:t>1011</a:t>
            </a:r>
            <a:r>
              <a:rPr lang="tr-TR" sz="2800" dirty="0" smtClean="0"/>
              <a:t> /L) mutlak </a:t>
            </a:r>
            <a:r>
              <a:rPr lang="tr-TR" sz="2800" dirty="0" err="1" smtClean="0"/>
              <a:t>retikülosit</a:t>
            </a:r>
            <a:r>
              <a:rPr lang="tr-TR" sz="2800" dirty="0" smtClean="0"/>
              <a:t> sayısına karşılık gelen </a:t>
            </a:r>
            <a:r>
              <a:rPr lang="tr-TR" sz="2800" dirty="0" err="1" smtClean="0"/>
              <a:t>retikülositlerdir</a:t>
            </a:r>
            <a:r>
              <a:rPr lang="tr-TR" sz="2800" dirty="0" smtClean="0"/>
              <a:t> .</a:t>
            </a:r>
          </a:p>
          <a:p>
            <a:pPr>
              <a:buFont typeface="Wingdings" pitchFamily="2" charset="2"/>
              <a:buChar char="ü"/>
            </a:pPr>
            <a:endParaRPr lang="tr-TR"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sz="2400" dirty="0" err="1" smtClean="0"/>
              <a:t>Retikilosit</a:t>
            </a:r>
            <a:r>
              <a:rPr lang="tr-TR" sz="2400" dirty="0" smtClean="0"/>
              <a:t> oranı :%0.5 </a:t>
            </a:r>
            <a:r>
              <a:rPr lang="tr-TR" sz="2400" dirty="0" smtClean="0"/>
              <a:t> - 1.5 </a:t>
            </a:r>
          </a:p>
          <a:p>
            <a:r>
              <a:rPr lang="tr-TR" sz="2400" dirty="0" err="1" smtClean="0"/>
              <a:t>Retikülositleri</a:t>
            </a:r>
            <a:r>
              <a:rPr lang="tr-TR" sz="2400" dirty="0" smtClean="0"/>
              <a:t> saydıktan sonra sonucu bir düzeltme yapmadan eritrositlerin yüzdesi olarak bildirmek yanlıştır </a:t>
            </a:r>
          </a:p>
          <a:p>
            <a:r>
              <a:rPr lang="tr-TR" sz="2400" dirty="0" smtClean="0"/>
              <a:t>Örneğin % 1 </a:t>
            </a:r>
            <a:r>
              <a:rPr lang="tr-TR" sz="2400" dirty="0" err="1" smtClean="0"/>
              <a:t>retikülosit</a:t>
            </a:r>
            <a:r>
              <a:rPr lang="tr-TR" sz="2400" dirty="0" smtClean="0"/>
              <a:t> oranı </a:t>
            </a:r>
            <a:r>
              <a:rPr lang="tr-TR" sz="2400" dirty="0" err="1" smtClean="0"/>
              <a:t>hb</a:t>
            </a:r>
            <a:r>
              <a:rPr lang="tr-TR" sz="2400" dirty="0" smtClean="0"/>
              <a:t> 15 (</a:t>
            </a:r>
            <a:r>
              <a:rPr lang="tr-TR" sz="2400" dirty="0" err="1" smtClean="0"/>
              <a:t>htc</a:t>
            </a:r>
            <a:r>
              <a:rPr lang="tr-TR" sz="2400" dirty="0" smtClean="0"/>
              <a:t> 45) olan bir hasta için normal ,</a:t>
            </a:r>
            <a:r>
              <a:rPr lang="tr-TR" sz="2400" dirty="0" err="1" smtClean="0"/>
              <a:t>hb</a:t>
            </a:r>
            <a:r>
              <a:rPr lang="tr-TR" sz="2400" dirty="0" smtClean="0"/>
              <a:t> 5 (</a:t>
            </a:r>
            <a:r>
              <a:rPr lang="tr-TR" sz="2400" dirty="0" err="1" smtClean="0"/>
              <a:t>htc</a:t>
            </a:r>
            <a:r>
              <a:rPr lang="tr-TR" sz="2400" dirty="0" smtClean="0"/>
              <a:t> 15 )olan bir hasta içinse düşüktür .</a:t>
            </a:r>
          </a:p>
          <a:p>
            <a:r>
              <a:rPr lang="tr-TR" sz="2400" dirty="0" smtClean="0"/>
              <a:t>Bu nedenle </a:t>
            </a:r>
            <a:r>
              <a:rPr lang="tr-TR" sz="2400" dirty="0" err="1" smtClean="0"/>
              <a:t>retikülosit</a:t>
            </a:r>
            <a:r>
              <a:rPr lang="tr-TR" sz="2400" dirty="0" smtClean="0"/>
              <a:t> yüzdesi </a:t>
            </a:r>
            <a:r>
              <a:rPr lang="tr-TR" sz="2400" dirty="0" err="1" smtClean="0"/>
              <a:t>hematokrit</a:t>
            </a:r>
            <a:r>
              <a:rPr lang="tr-TR" sz="2400" dirty="0" smtClean="0"/>
              <a:t> değerine ya da eritrosit sayısına göre düzeltilmelidir .</a:t>
            </a:r>
            <a:endParaRPr lang="tr-TR" sz="2400" dirty="0" smtClean="0"/>
          </a:p>
          <a:p>
            <a:r>
              <a:rPr lang="tr-TR" sz="2400" dirty="0" smtClean="0">
                <a:solidFill>
                  <a:srgbClr val="FF0000"/>
                </a:solidFill>
              </a:rPr>
              <a:t>Düzeltilmiş </a:t>
            </a:r>
            <a:r>
              <a:rPr lang="tr-TR" sz="2400" dirty="0" err="1" smtClean="0">
                <a:solidFill>
                  <a:srgbClr val="FF0000"/>
                </a:solidFill>
              </a:rPr>
              <a:t>retikülosit</a:t>
            </a:r>
            <a:r>
              <a:rPr lang="tr-TR" sz="2400" dirty="0" smtClean="0">
                <a:solidFill>
                  <a:srgbClr val="FF0000"/>
                </a:solidFill>
              </a:rPr>
              <a:t> </a:t>
            </a:r>
            <a:r>
              <a:rPr lang="tr-TR" sz="2400" dirty="0" smtClean="0">
                <a:solidFill>
                  <a:srgbClr val="FF0000"/>
                </a:solidFill>
              </a:rPr>
              <a:t> </a:t>
            </a:r>
            <a:r>
              <a:rPr lang="tr-TR" sz="2400" dirty="0" smtClean="0">
                <a:solidFill>
                  <a:srgbClr val="FF0000"/>
                </a:solidFill>
              </a:rPr>
              <a:t>oranı </a:t>
            </a:r>
            <a:r>
              <a:rPr lang="tr-TR" sz="2400" dirty="0" smtClean="0">
                <a:solidFill>
                  <a:srgbClr val="FF0000"/>
                </a:solidFill>
              </a:rPr>
              <a:t>: </a:t>
            </a:r>
            <a:r>
              <a:rPr lang="tr-TR" sz="2400" dirty="0" smtClean="0">
                <a:solidFill>
                  <a:srgbClr val="FF0000"/>
                </a:solidFill>
              </a:rPr>
              <a:t>hastanın </a:t>
            </a:r>
            <a:r>
              <a:rPr lang="tr-TR" sz="2400" dirty="0" err="1" smtClean="0">
                <a:solidFill>
                  <a:srgbClr val="FF0000"/>
                </a:solidFill>
              </a:rPr>
              <a:t>htc</a:t>
            </a:r>
            <a:r>
              <a:rPr lang="tr-TR" sz="2400" dirty="0" smtClean="0">
                <a:solidFill>
                  <a:srgbClr val="FF0000"/>
                </a:solidFill>
              </a:rPr>
              <a:t> /45 x%</a:t>
            </a:r>
            <a:r>
              <a:rPr lang="tr-TR" sz="2400" dirty="0" err="1" smtClean="0">
                <a:solidFill>
                  <a:srgbClr val="FF0000"/>
                </a:solidFill>
              </a:rPr>
              <a:t>retikülosit</a:t>
            </a:r>
            <a:endParaRPr lang="tr-TR" sz="2400" dirty="0" smtClean="0">
              <a:solidFill>
                <a:srgbClr val="FF0000"/>
              </a:solidFill>
            </a:endParaRPr>
          </a:p>
          <a:p>
            <a:endParaRPr lang="tr-TR"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sz="1900" dirty="0" err="1" smtClean="0">
                <a:solidFill>
                  <a:srgbClr val="FF0000"/>
                </a:solidFill>
              </a:rPr>
              <a:t>Retikülosit</a:t>
            </a:r>
            <a:r>
              <a:rPr lang="tr-TR" sz="1900" dirty="0" smtClean="0">
                <a:solidFill>
                  <a:srgbClr val="FF0000"/>
                </a:solidFill>
              </a:rPr>
              <a:t> yapım  indeksi (RPI):düzeltilmiş </a:t>
            </a:r>
            <a:r>
              <a:rPr lang="tr-TR" sz="1900" dirty="0" err="1" smtClean="0">
                <a:solidFill>
                  <a:srgbClr val="FF0000"/>
                </a:solidFill>
              </a:rPr>
              <a:t>retikülosit</a:t>
            </a:r>
            <a:r>
              <a:rPr lang="tr-TR" sz="1900" dirty="0" smtClean="0">
                <a:solidFill>
                  <a:srgbClr val="FF0000"/>
                </a:solidFill>
              </a:rPr>
              <a:t> sayısı /düzeltme faktörü</a:t>
            </a:r>
          </a:p>
          <a:p>
            <a:r>
              <a:rPr lang="tr-TR" sz="1900" dirty="0" err="1" smtClean="0"/>
              <a:t>Htc</a:t>
            </a:r>
            <a:r>
              <a:rPr lang="tr-TR" sz="1900" dirty="0" smtClean="0"/>
              <a:t>                           Düzeltme faktörü</a:t>
            </a:r>
          </a:p>
          <a:p>
            <a:r>
              <a:rPr lang="tr-TR" sz="1900" dirty="0" smtClean="0"/>
              <a:t>40 -45                        1.0</a:t>
            </a:r>
          </a:p>
          <a:p>
            <a:r>
              <a:rPr lang="tr-TR" sz="1900" dirty="0" smtClean="0"/>
              <a:t>35 -39                        1.5</a:t>
            </a:r>
          </a:p>
          <a:p>
            <a:r>
              <a:rPr lang="tr-TR" sz="1900" dirty="0" smtClean="0"/>
              <a:t>25-34                         2.0</a:t>
            </a:r>
          </a:p>
          <a:p>
            <a:r>
              <a:rPr lang="tr-TR" sz="1900" dirty="0" smtClean="0"/>
              <a:t>15- 24                        2.5</a:t>
            </a:r>
          </a:p>
          <a:p>
            <a:r>
              <a:rPr lang="tr-TR" sz="1900" dirty="0" smtClean="0"/>
              <a:t>&lt;15                             3 </a:t>
            </a:r>
          </a:p>
          <a:p>
            <a:pPr fontAlgn="base"/>
            <a:r>
              <a:rPr lang="tr-TR" sz="1900" dirty="0" smtClean="0"/>
              <a:t>Normalde </a:t>
            </a:r>
            <a:r>
              <a:rPr lang="tr-TR" sz="1900" b="1" dirty="0" smtClean="0"/>
              <a:t>RPI</a:t>
            </a:r>
            <a:r>
              <a:rPr lang="tr-TR" sz="1900" dirty="0" smtClean="0"/>
              <a:t>1.0 ile 2.0 arasında olmalıdır. Değerin bir birimi yoktur.</a:t>
            </a:r>
          </a:p>
          <a:p>
            <a:pPr fontAlgn="base"/>
            <a:r>
              <a:rPr lang="tr-TR" sz="1900" b="1" dirty="0" smtClean="0"/>
              <a:t>RPI &gt; 2.0</a:t>
            </a:r>
            <a:r>
              <a:rPr lang="tr-TR" sz="1900" dirty="0" smtClean="0"/>
              <a:t> : İlikte eritrosit yapımının arttığını gösterir. Örn: </a:t>
            </a:r>
            <a:r>
              <a:rPr lang="tr-TR" sz="1900" dirty="0" err="1" smtClean="0"/>
              <a:t>hemoliz</a:t>
            </a:r>
            <a:r>
              <a:rPr lang="tr-TR" sz="1900" dirty="0" smtClean="0"/>
              <a:t>, akut kan kaybı.</a:t>
            </a:r>
          </a:p>
          <a:p>
            <a:pPr fontAlgn="base"/>
            <a:r>
              <a:rPr lang="tr-TR" sz="1900" b="1" dirty="0" smtClean="0"/>
              <a:t>RPI&lt; 1.0</a:t>
            </a:r>
            <a:r>
              <a:rPr lang="tr-TR" sz="1900" dirty="0" smtClean="0"/>
              <a:t> : İlikte eritrosit yapımının azaldığını gösterir. Örn demir eksikliği anemisi, </a:t>
            </a:r>
            <a:r>
              <a:rPr lang="tr-TR" sz="1900" dirty="0" err="1" smtClean="0"/>
              <a:t>aplastik</a:t>
            </a:r>
            <a:r>
              <a:rPr lang="tr-TR" sz="1900" dirty="0" smtClean="0"/>
              <a:t> anemi.</a:t>
            </a:r>
          </a:p>
          <a:p>
            <a:endParaRPr lang="tr-TR" dirty="0" smtClean="0"/>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762872" cy="1143000"/>
          </a:xfrm>
        </p:spPr>
        <p:txBody>
          <a:bodyPr/>
          <a:lstStyle/>
          <a:p>
            <a:r>
              <a:rPr lang="tr-TR" dirty="0" smtClean="0">
                <a:solidFill>
                  <a:srgbClr val="FF0000"/>
                </a:solidFill>
              </a:rPr>
              <a:t>Öğrenim</a:t>
            </a:r>
            <a:r>
              <a:rPr lang="tr-TR" dirty="0" smtClean="0"/>
              <a:t> </a:t>
            </a:r>
            <a:r>
              <a:rPr lang="tr-TR" dirty="0" smtClean="0">
                <a:solidFill>
                  <a:srgbClr val="FF0000"/>
                </a:solidFill>
              </a:rPr>
              <a:t>Hedefleri</a:t>
            </a:r>
            <a:r>
              <a:rPr lang="tr-TR" dirty="0" smtClean="0"/>
              <a:t> </a:t>
            </a:r>
            <a:endParaRPr lang="tr-TR" dirty="0"/>
          </a:p>
        </p:txBody>
      </p:sp>
      <p:sp>
        <p:nvSpPr>
          <p:cNvPr id="3" name="2 İçerik Yer Tutucusu"/>
          <p:cNvSpPr>
            <a:spLocks noGrp="1"/>
          </p:cNvSpPr>
          <p:nvPr>
            <p:ph idx="1"/>
          </p:nvPr>
        </p:nvSpPr>
        <p:spPr/>
        <p:txBody>
          <a:bodyPr/>
          <a:lstStyle/>
          <a:p>
            <a:r>
              <a:rPr lang="tr-TR" dirty="0" smtClean="0"/>
              <a:t>Anemi tanımını yapabilmek</a:t>
            </a:r>
          </a:p>
          <a:p>
            <a:r>
              <a:rPr lang="tr-TR" dirty="0" smtClean="0"/>
              <a:t>Yaşa göre </a:t>
            </a:r>
            <a:r>
              <a:rPr lang="tr-TR" dirty="0" err="1" smtClean="0"/>
              <a:t>hb</a:t>
            </a:r>
            <a:r>
              <a:rPr lang="tr-TR" dirty="0" smtClean="0"/>
              <a:t> alt sınır değerlerini sayabilmek</a:t>
            </a:r>
          </a:p>
          <a:p>
            <a:r>
              <a:rPr lang="tr-TR" dirty="0" smtClean="0"/>
              <a:t>Anemi semptomlarını sayabilmek </a:t>
            </a:r>
          </a:p>
          <a:p>
            <a:r>
              <a:rPr lang="tr-TR" dirty="0" smtClean="0"/>
              <a:t>Anemi </a:t>
            </a:r>
            <a:r>
              <a:rPr lang="tr-TR" dirty="0" smtClean="0"/>
              <a:t>sınıflamasını </a:t>
            </a:r>
            <a:r>
              <a:rPr lang="tr-TR" dirty="0" smtClean="0"/>
              <a:t>yapabilmek </a:t>
            </a:r>
            <a:endParaRPr lang="tr-TR" dirty="0" smtClean="0"/>
          </a:p>
          <a:p>
            <a:r>
              <a:rPr lang="tr-TR" dirty="0" err="1" smtClean="0"/>
              <a:t>Mikrositik</a:t>
            </a:r>
            <a:r>
              <a:rPr lang="tr-TR" dirty="0" smtClean="0"/>
              <a:t> ,</a:t>
            </a:r>
            <a:r>
              <a:rPr lang="tr-TR" dirty="0" err="1" smtClean="0"/>
              <a:t>normositik</a:t>
            </a:r>
            <a:r>
              <a:rPr lang="tr-TR" dirty="0" smtClean="0"/>
              <a:t> ve </a:t>
            </a:r>
            <a:r>
              <a:rPr lang="tr-TR" dirty="0" err="1" smtClean="0"/>
              <a:t>makrositik</a:t>
            </a:r>
            <a:r>
              <a:rPr lang="tr-TR" dirty="0" smtClean="0"/>
              <a:t> anemi nedenlerini sayabilmek </a:t>
            </a:r>
          </a:p>
          <a:p>
            <a:r>
              <a:rPr lang="tr-TR" dirty="0" smtClean="0"/>
              <a:t>Sevk kriterlerini sayabilmek</a:t>
            </a:r>
          </a:p>
          <a:p>
            <a:endParaRPr lang="tr-TR" dirty="0" smtClean="0"/>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32656"/>
            <a:ext cx="3610744" cy="1143000"/>
          </a:xfrm>
        </p:spPr>
        <p:txBody>
          <a:bodyPr/>
          <a:lstStyle/>
          <a:p>
            <a:r>
              <a:rPr lang="tr-TR" sz="4000" dirty="0" smtClean="0">
                <a:solidFill>
                  <a:srgbClr val="FF0000"/>
                </a:solidFill>
              </a:rPr>
              <a:t>Sınıflandırma</a:t>
            </a:r>
            <a:r>
              <a:rPr lang="tr-TR" dirty="0" smtClean="0"/>
              <a:t> </a:t>
            </a:r>
            <a:endParaRPr lang="tr-TR" dirty="0"/>
          </a:p>
        </p:txBody>
      </p:sp>
      <p:sp>
        <p:nvSpPr>
          <p:cNvPr id="3" name="2 İçerik Yer Tutucusu"/>
          <p:cNvSpPr>
            <a:spLocks noGrp="1"/>
          </p:cNvSpPr>
          <p:nvPr>
            <p:ph idx="1"/>
          </p:nvPr>
        </p:nvSpPr>
        <p:spPr/>
        <p:txBody>
          <a:bodyPr/>
          <a:lstStyle/>
          <a:p>
            <a:r>
              <a:rPr lang="tr-TR" sz="2800" dirty="0" err="1" smtClean="0"/>
              <a:t>Etiyopatogeneze</a:t>
            </a:r>
            <a:r>
              <a:rPr lang="tr-TR" sz="2800" dirty="0" smtClean="0"/>
              <a:t> (</a:t>
            </a:r>
            <a:r>
              <a:rPr lang="tr-TR" sz="2800" dirty="0" err="1" smtClean="0"/>
              <a:t>fizyopatolojik</a:t>
            </a:r>
            <a:r>
              <a:rPr lang="tr-TR" sz="2800" dirty="0" smtClean="0"/>
              <a:t> mekanizma) dayanan sınıflandırma</a:t>
            </a:r>
          </a:p>
          <a:p>
            <a:pPr>
              <a:buNone/>
            </a:pPr>
            <a:endParaRPr lang="tr-TR" dirty="0" smtClean="0"/>
          </a:p>
          <a:p>
            <a:r>
              <a:rPr lang="tr-TR" sz="2800" dirty="0" smtClean="0"/>
              <a:t>Morfolojik sınıflandırma</a:t>
            </a:r>
          </a:p>
          <a:p>
            <a:pPr>
              <a:buNone/>
            </a:pPr>
            <a:r>
              <a:rPr lang="tr-TR" dirty="0" smtClean="0"/>
              <a:t>   </a:t>
            </a:r>
            <a:endParaRPr lang="tr-TR" sz="2400" dirty="0" smtClean="0"/>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491064" cy="1143000"/>
          </a:xfrm>
        </p:spPr>
        <p:txBody>
          <a:bodyPr/>
          <a:lstStyle/>
          <a:p>
            <a:r>
              <a:rPr lang="tr-TR" sz="4000" dirty="0" err="1" smtClean="0">
                <a:solidFill>
                  <a:srgbClr val="FF0000"/>
                </a:solidFill>
              </a:rPr>
              <a:t>Patofizyolojik</a:t>
            </a:r>
            <a:r>
              <a:rPr lang="tr-TR" dirty="0" smtClean="0">
                <a:solidFill>
                  <a:srgbClr val="FF0000"/>
                </a:solidFill>
              </a:rPr>
              <a:t> Sınıflandırma</a:t>
            </a:r>
            <a:endParaRPr lang="tr-TR" dirty="0">
              <a:solidFill>
                <a:srgbClr val="FF0000"/>
              </a:solidFill>
            </a:endParaRPr>
          </a:p>
        </p:txBody>
      </p:sp>
      <p:pic>
        <p:nvPicPr>
          <p:cNvPr id="9219" name="Picture 3"/>
          <p:cNvPicPr>
            <a:picLocks noGrp="1" noChangeAspect="1" noChangeArrowheads="1"/>
          </p:cNvPicPr>
          <p:nvPr>
            <p:ph idx="1"/>
          </p:nvPr>
        </p:nvPicPr>
        <p:blipFill>
          <a:blip r:embed="rId2" cstate="print"/>
          <a:srcRect/>
          <a:stretch>
            <a:fillRect/>
          </a:stretch>
        </p:blipFill>
        <p:spPr bwMode="auto">
          <a:xfrm>
            <a:off x="884409" y="1377378"/>
            <a:ext cx="7375180" cy="4971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906888" cy="1143000"/>
          </a:xfrm>
        </p:spPr>
        <p:txBody>
          <a:bodyPr>
            <a:normAutofit fontScale="90000"/>
          </a:bodyPr>
          <a:lstStyle/>
          <a:p>
            <a:r>
              <a:rPr lang="tr-TR" sz="4000" dirty="0" smtClean="0">
                <a:solidFill>
                  <a:srgbClr val="FF0000"/>
                </a:solidFill>
              </a:rPr>
              <a:t>Morfolojik Sınıflandırma</a:t>
            </a:r>
            <a:endParaRPr lang="tr-TR" sz="4000" dirty="0">
              <a:solidFill>
                <a:srgbClr val="FF0000"/>
              </a:solidFill>
            </a:endParaRPr>
          </a:p>
        </p:txBody>
      </p:sp>
      <p:sp>
        <p:nvSpPr>
          <p:cNvPr id="3" name="2 İçerik Yer Tutucusu"/>
          <p:cNvSpPr>
            <a:spLocks noGrp="1"/>
          </p:cNvSpPr>
          <p:nvPr>
            <p:ph idx="1"/>
          </p:nvPr>
        </p:nvSpPr>
        <p:spPr/>
        <p:txBody>
          <a:bodyPr>
            <a:normAutofit/>
          </a:bodyPr>
          <a:lstStyle/>
          <a:p>
            <a:r>
              <a:rPr lang="tr-TR" sz="2800" dirty="0" smtClean="0"/>
              <a:t>MCV &lt;80  </a:t>
            </a:r>
            <a:r>
              <a:rPr lang="tr-TR" sz="2800" dirty="0" err="1" smtClean="0"/>
              <a:t>Mikrositer</a:t>
            </a:r>
            <a:r>
              <a:rPr lang="tr-TR" sz="2800" dirty="0" smtClean="0"/>
              <a:t> anemi</a:t>
            </a:r>
          </a:p>
          <a:p>
            <a:pPr>
              <a:buNone/>
            </a:pPr>
            <a:endParaRPr lang="tr-TR" sz="2800" dirty="0" smtClean="0"/>
          </a:p>
          <a:p>
            <a:r>
              <a:rPr lang="tr-TR" sz="2800" dirty="0" smtClean="0"/>
              <a:t>MCV 80 ila100 </a:t>
            </a:r>
            <a:r>
              <a:rPr lang="tr-TR" sz="2800" dirty="0" err="1" smtClean="0"/>
              <a:t>Normositer</a:t>
            </a:r>
            <a:r>
              <a:rPr lang="tr-TR" sz="2800" dirty="0" smtClean="0"/>
              <a:t> anemi</a:t>
            </a:r>
          </a:p>
          <a:p>
            <a:pPr>
              <a:buNone/>
            </a:pPr>
            <a:endParaRPr lang="tr-TR" sz="2800" dirty="0" smtClean="0"/>
          </a:p>
          <a:p>
            <a:r>
              <a:rPr lang="tr-TR" sz="2800" dirty="0" smtClean="0"/>
              <a:t>MCV &gt;100  </a:t>
            </a:r>
            <a:r>
              <a:rPr lang="tr-TR" sz="2800" dirty="0" err="1" smtClean="0"/>
              <a:t>Makrositer</a:t>
            </a:r>
            <a:r>
              <a:rPr lang="tr-TR" sz="2800" dirty="0" smtClean="0"/>
              <a:t> anemi</a:t>
            </a:r>
            <a:endParaRPr lang="tr-T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715200" cy="1143000"/>
          </a:xfrm>
        </p:spPr>
        <p:txBody>
          <a:bodyPr>
            <a:normAutofit/>
          </a:bodyPr>
          <a:lstStyle/>
          <a:p>
            <a:r>
              <a:rPr lang="es-ES" sz="2000" b="1" dirty="0" smtClean="0">
                <a:solidFill>
                  <a:srgbClr val="FF0000"/>
                </a:solidFill>
              </a:rPr>
              <a:t>Ayaktan hastalarda anemi değerlendirmesi (gebe olmayan yetişkinler)</a:t>
            </a:r>
            <a:endParaRPr lang="tr-TR" sz="2000" dirty="0">
              <a:solidFill>
                <a:srgbClr val="FF0000"/>
              </a:solidFill>
            </a:endParaRPr>
          </a:p>
        </p:txBody>
      </p:sp>
      <p:pic>
        <p:nvPicPr>
          <p:cNvPr id="10245" name="Picture 5"/>
          <p:cNvPicPr>
            <a:picLocks noGrp="1" noChangeAspect="1" noChangeArrowheads="1"/>
          </p:cNvPicPr>
          <p:nvPr>
            <p:ph idx="1"/>
          </p:nvPr>
        </p:nvPicPr>
        <p:blipFill>
          <a:blip r:embed="rId3" cstate="print"/>
          <a:srcRect/>
          <a:stretch>
            <a:fillRect/>
          </a:stretch>
        </p:blipFill>
        <p:spPr bwMode="auto">
          <a:xfrm>
            <a:off x="0" y="1412776"/>
            <a:ext cx="9019794"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563072" cy="1143000"/>
          </a:xfrm>
        </p:spPr>
        <p:txBody>
          <a:bodyPr/>
          <a:lstStyle/>
          <a:p>
            <a:r>
              <a:rPr lang="tr-TR" dirty="0" err="1" smtClean="0">
                <a:solidFill>
                  <a:srgbClr val="FF0000"/>
                </a:solidFill>
              </a:rPr>
              <a:t>Mikrositik</a:t>
            </a:r>
            <a:r>
              <a:rPr lang="tr-TR" dirty="0" smtClean="0">
                <a:solidFill>
                  <a:srgbClr val="FF0000"/>
                </a:solidFill>
              </a:rPr>
              <a:t> anemi nedenleri</a:t>
            </a:r>
            <a:endParaRPr lang="tr-TR" dirty="0">
              <a:solidFill>
                <a:srgbClr val="FF0000"/>
              </a:solidFill>
            </a:endParaRPr>
          </a:p>
        </p:txBody>
      </p:sp>
      <p:sp>
        <p:nvSpPr>
          <p:cNvPr id="3" name="2 Metin Yer Tutucusu"/>
          <p:cNvSpPr>
            <a:spLocks noGrp="1"/>
          </p:cNvSpPr>
          <p:nvPr>
            <p:ph type="body" idx="1"/>
          </p:nvPr>
        </p:nvSpPr>
        <p:spPr/>
        <p:txBody>
          <a:bodyPr/>
          <a:lstStyle/>
          <a:p>
            <a:r>
              <a:rPr lang="tr-TR" dirty="0" smtClean="0"/>
              <a:t>Yaygın </a:t>
            </a:r>
            <a:endParaRPr lang="tr-TR" dirty="0"/>
          </a:p>
        </p:txBody>
      </p:sp>
      <p:sp>
        <p:nvSpPr>
          <p:cNvPr id="4" name="3 İçerik Yer Tutucusu"/>
          <p:cNvSpPr>
            <a:spLocks noGrp="1"/>
          </p:cNvSpPr>
          <p:nvPr>
            <p:ph sz="half" idx="2"/>
          </p:nvPr>
        </p:nvSpPr>
        <p:spPr/>
        <p:txBody>
          <a:bodyPr/>
          <a:lstStyle/>
          <a:p>
            <a:r>
              <a:rPr lang="tr-TR" dirty="0" smtClean="0">
                <a:solidFill>
                  <a:schemeClr val="tx1">
                    <a:lumMod val="85000"/>
                    <a:lumOff val="15000"/>
                  </a:schemeClr>
                </a:solidFill>
              </a:rPr>
              <a:t>Demir</a:t>
            </a:r>
            <a:r>
              <a:rPr lang="tr-TR" dirty="0" smtClean="0"/>
              <a:t> eksikliği</a:t>
            </a:r>
          </a:p>
          <a:p>
            <a:r>
              <a:rPr lang="tr-TR" dirty="0" smtClean="0"/>
              <a:t>CDI/AI</a:t>
            </a:r>
          </a:p>
          <a:p>
            <a:r>
              <a:rPr lang="tr-TR" dirty="0" smtClean="0"/>
              <a:t> </a:t>
            </a:r>
            <a:r>
              <a:rPr lang="tr-TR" dirty="0" smtClean="0"/>
              <a:t>Beta </a:t>
            </a:r>
            <a:r>
              <a:rPr lang="tr-TR" dirty="0" err="1" smtClean="0"/>
              <a:t>talasemi</a:t>
            </a:r>
            <a:r>
              <a:rPr lang="tr-TR" dirty="0" smtClean="0"/>
              <a:t>,alfa </a:t>
            </a:r>
            <a:r>
              <a:rPr lang="tr-TR" dirty="0" err="1" smtClean="0"/>
              <a:t>talasemi</a:t>
            </a:r>
            <a:endParaRPr lang="tr-TR" dirty="0" smtClean="0"/>
          </a:p>
          <a:p>
            <a:endParaRPr lang="tr-TR" dirty="0"/>
          </a:p>
        </p:txBody>
      </p:sp>
      <p:sp>
        <p:nvSpPr>
          <p:cNvPr id="5" name="4 Metin Yer Tutucusu"/>
          <p:cNvSpPr>
            <a:spLocks noGrp="1"/>
          </p:cNvSpPr>
          <p:nvPr>
            <p:ph type="body" sz="quarter" idx="3"/>
          </p:nvPr>
        </p:nvSpPr>
        <p:spPr/>
        <p:txBody>
          <a:bodyPr/>
          <a:lstStyle/>
          <a:p>
            <a:r>
              <a:rPr lang="tr-TR" dirty="0" smtClean="0"/>
              <a:t>Nadir </a:t>
            </a:r>
            <a:endParaRPr lang="tr-TR" dirty="0"/>
          </a:p>
        </p:txBody>
      </p:sp>
      <p:sp>
        <p:nvSpPr>
          <p:cNvPr id="6" name="5 İçerik Yer Tutucusu"/>
          <p:cNvSpPr>
            <a:spLocks noGrp="1"/>
          </p:cNvSpPr>
          <p:nvPr>
            <p:ph sz="quarter" idx="4"/>
          </p:nvPr>
        </p:nvSpPr>
        <p:spPr/>
        <p:txBody>
          <a:bodyPr>
            <a:normAutofit fontScale="70000" lnSpcReduction="20000"/>
          </a:bodyPr>
          <a:lstStyle/>
          <a:p>
            <a:pPr fontAlgn="t"/>
            <a:r>
              <a:rPr lang="tr-TR" dirty="0" smtClean="0"/>
              <a:t>Kurşun zehirlenmesi</a:t>
            </a:r>
          </a:p>
          <a:p>
            <a:pPr fontAlgn="t"/>
            <a:r>
              <a:rPr lang="tr-TR" dirty="0" smtClean="0"/>
              <a:t>Ç</a:t>
            </a:r>
            <a:r>
              <a:rPr lang="tr-TR" dirty="0" smtClean="0"/>
              <a:t>inko </a:t>
            </a:r>
            <a:r>
              <a:rPr lang="tr-TR" dirty="0" smtClean="0"/>
              <a:t>eksikliği</a:t>
            </a:r>
          </a:p>
          <a:p>
            <a:pPr fontAlgn="t"/>
            <a:r>
              <a:rPr lang="tr-TR" dirty="0" smtClean="0"/>
              <a:t>Bakır eksikliği </a:t>
            </a:r>
          </a:p>
          <a:p>
            <a:pPr fontAlgn="t"/>
            <a:r>
              <a:rPr lang="tr-TR" dirty="0" smtClean="0"/>
              <a:t>A</a:t>
            </a:r>
            <a:r>
              <a:rPr lang="tr-TR" dirty="0" smtClean="0"/>
              <a:t>lkol</a:t>
            </a:r>
            <a:r>
              <a:rPr lang="tr-TR" dirty="0" smtClean="0"/>
              <a:t> </a:t>
            </a:r>
            <a:endParaRPr lang="el-GR" dirty="0" smtClean="0"/>
          </a:p>
          <a:p>
            <a:pPr fontAlgn="t"/>
            <a:r>
              <a:rPr lang="tr-TR" dirty="0" smtClean="0"/>
              <a:t>Belirli ilaçlar</a:t>
            </a:r>
          </a:p>
          <a:p>
            <a:pPr fontAlgn="t"/>
            <a:endParaRPr lang="tr-TR" dirty="0" smtClean="0"/>
          </a:p>
          <a:p>
            <a:pPr fontAlgn="t"/>
            <a:r>
              <a:rPr lang="tr-TR" dirty="0" smtClean="0"/>
              <a:t>Diğer </a:t>
            </a:r>
            <a:r>
              <a:rPr lang="tr-TR" dirty="0" err="1" smtClean="0"/>
              <a:t>talasemi</a:t>
            </a:r>
            <a:r>
              <a:rPr lang="tr-TR" dirty="0" smtClean="0"/>
              <a:t> varyantları (</a:t>
            </a:r>
            <a:r>
              <a:rPr lang="tr-TR" dirty="0" err="1" smtClean="0"/>
              <a:t>Hb</a:t>
            </a:r>
            <a:r>
              <a:rPr lang="tr-TR" dirty="0" smtClean="0"/>
              <a:t> E, </a:t>
            </a:r>
            <a:r>
              <a:rPr lang="tr-TR" dirty="0" err="1" smtClean="0"/>
              <a:t>Hb</a:t>
            </a:r>
            <a:r>
              <a:rPr lang="tr-TR" dirty="0" smtClean="0"/>
              <a:t> </a:t>
            </a:r>
            <a:r>
              <a:rPr lang="tr-TR" dirty="0" err="1" smtClean="0"/>
              <a:t>Lepore</a:t>
            </a:r>
            <a:r>
              <a:rPr lang="tr-TR" dirty="0" smtClean="0"/>
              <a:t>)</a:t>
            </a:r>
          </a:p>
          <a:p>
            <a:pPr fontAlgn="t"/>
            <a:r>
              <a:rPr lang="tr-TR" dirty="0" err="1" smtClean="0"/>
              <a:t>X'e</a:t>
            </a:r>
            <a:r>
              <a:rPr lang="tr-TR" dirty="0" smtClean="0"/>
              <a:t> bağlı ve diğer </a:t>
            </a:r>
            <a:r>
              <a:rPr lang="tr-TR" dirty="0" err="1" smtClean="0"/>
              <a:t>sideroblastik</a:t>
            </a:r>
            <a:r>
              <a:rPr lang="tr-TR" dirty="0" smtClean="0"/>
              <a:t> anemiler</a:t>
            </a:r>
          </a:p>
          <a:p>
            <a:pPr fontAlgn="t"/>
            <a:r>
              <a:rPr lang="tr-TR" dirty="0" smtClean="0"/>
              <a:t>Kalıtsal </a:t>
            </a:r>
            <a:r>
              <a:rPr lang="tr-TR" dirty="0" err="1" smtClean="0"/>
              <a:t>hipotransferrinemi</a:t>
            </a:r>
            <a:endParaRPr lang="tr-TR" dirty="0" smtClean="0"/>
          </a:p>
          <a:p>
            <a:pPr fontAlgn="t"/>
            <a:r>
              <a:rPr lang="tr-TR" dirty="0" smtClean="0"/>
              <a:t>Kalıtsal </a:t>
            </a:r>
            <a:r>
              <a:rPr lang="tr-TR" dirty="0" err="1" smtClean="0"/>
              <a:t>aseruloplazminemi</a:t>
            </a:r>
            <a:endParaRPr lang="tr-TR" dirty="0" smtClean="0"/>
          </a:p>
          <a:p>
            <a:pPr fontAlgn="t"/>
            <a:r>
              <a:rPr lang="tr-TR" dirty="0" err="1" smtClean="0"/>
              <a:t>eritropoietik</a:t>
            </a:r>
            <a:r>
              <a:rPr lang="tr-TR" dirty="0" smtClean="0"/>
              <a:t> </a:t>
            </a:r>
            <a:r>
              <a:rPr lang="tr-TR" dirty="0" err="1" smtClean="0"/>
              <a:t>protoporfiri</a:t>
            </a:r>
            <a:endParaRPr lang="tr-TR" dirty="0" smtClean="0"/>
          </a:p>
          <a:p>
            <a:pPr fontAlgn="t"/>
            <a:r>
              <a:rPr lang="tr-TR" dirty="0" smtClean="0"/>
              <a:t>Demire dirençli demir eksikliği anemisi</a:t>
            </a:r>
          </a:p>
          <a:p>
            <a:pPr fontAlgn="t"/>
            <a:r>
              <a:rPr lang="tr-TR" i="1" dirty="0" smtClean="0"/>
              <a:t>SLC11A2'deki</a:t>
            </a:r>
            <a:r>
              <a:rPr lang="tr-TR" dirty="0" smtClean="0"/>
              <a:t> </a:t>
            </a:r>
            <a:r>
              <a:rPr lang="tr-TR" dirty="0" err="1" smtClean="0"/>
              <a:t>patojenik</a:t>
            </a:r>
            <a:r>
              <a:rPr lang="tr-TR" dirty="0" smtClean="0"/>
              <a:t> varyantlar</a:t>
            </a:r>
          </a:p>
          <a:p>
            <a:pPr>
              <a:buNone/>
            </a:pP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635080" cy="1143000"/>
          </a:xfrm>
        </p:spPr>
        <p:txBody>
          <a:bodyPr/>
          <a:lstStyle/>
          <a:p>
            <a:r>
              <a:rPr lang="tr-TR" dirty="0" err="1" smtClean="0">
                <a:solidFill>
                  <a:srgbClr val="FF0000"/>
                </a:solidFill>
              </a:rPr>
              <a:t>Mikrositik</a:t>
            </a:r>
            <a:r>
              <a:rPr lang="tr-TR" dirty="0" smtClean="0">
                <a:solidFill>
                  <a:srgbClr val="FF0000"/>
                </a:solidFill>
              </a:rPr>
              <a:t> anemiye yaklaşım</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400" dirty="0" smtClean="0"/>
              <a:t>Hastanın yaşı, beslenme durumu, </a:t>
            </a:r>
            <a:r>
              <a:rPr lang="tr-TR" sz="2400" dirty="0" smtClean="0"/>
              <a:t>etnik kökeni,</a:t>
            </a:r>
            <a:r>
              <a:rPr lang="tr-TR" sz="2400" dirty="0" smtClean="0"/>
              <a:t>aile öyküsü</a:t>
            </a:r>
          </a:p>
          <a:p>
            <a:r>
              <a:rPr lang="tr-TR" sz="2400" dirty="0" err="1" smtClean="0"/>
              <a:t>Mikrositoz</a:t>
            </a:r>
            <a:r>
              <a:rPr lang="tr-TR" sz="2400" dirty="0" smtClean="0"/>
              <a:t> /</a:t>
            </a:r>
            <a:r>
              <a:rPr lang="tr-TR" sz="2400" dirty="0" err="1" smtClean="0"/>
              <a:t>mikrositik</a:t>
            </a:r>
            <a:r>
              <a:rPr lang="tr-TR" sz="2400" dirty="0" smtClean="0"/>
              <a:t> anemi doğrulanmalı </a:t>
            </a:r>
            <a:endParaRPr lang="tr-TR" sz="2400" dirty="0" smtClean="0"/>
          </a:p>
          <a:p>
            <a:r>
              <a:rPr lang="tr-TR" sz="2400" dirty="0" smtClean="0"/>
              <a:t>Tam kan sayımı, diğer kırmızı kan hücresi (RBC) indeksleri ve diğer rutin </a:t>
            </a:r>
            <a:r>
              <a:rPr lang="tr-TR" sz="2400" dirty="0" err="1" smtClean="0"/>
              <a:t>laboratuvar</a:t>
            </a:r>
            <a:r>
              <a:rPr lang="tr-TR" sz="2400" dirty="0" smtClean="0"/>
              <a:t> testleri değerlendirilmeli.</a:t>
            </a:r>
          </a:p>
          <a:p>
            <a:r>
              <a:rPr lang="tr-TR" sz="2400" dirty="0" err="1" smtClean="0"/>
              <a:t>Mikrositik</a:t>
            </a:r>
            <a:r>
              <a:rPr lang="tr-TR" sz="2400" dirty="0" smtClean="0"/>
              <a:t> </a:t>
            </a:r>
            <a:r>
              <a:rPr lang="tr-TR" sz="2400" dirty="0" smtClean="0"/>
              <a:t>anemisi olan tüm </a:t>
            </a:r>
            <a:r>
              <a:rPr lang="tr-TR" sz="2400" dirty="0" smtClean="0"/>
              <a:t>hastalarda </a:t>
            </a:r>
            <a:r>
              <a:rPr lang="tr-TR" sz="2400" dirty="0" smtClean="0"/>
              <a:t> d</a:t>
            </a:r>
            <a:r>
              <a:rPr lang="tr-TR" sz="2400" dirty="0" smtClean="0"/>
              <a:t>emir </a:t>
            </a:r>
            <a:r>
              <a:rPr lang="tr-TR" sz="2400" dirty="0" smtClean="0"/>
              <a:t>parametreleri </a:t>
            </a:r>
            <a:r>
              <a:rPr lang="tr-TR" sz="2400" dirty="0" smtClean="0"/>
              <a:t>istenmeli (serum </a:t>
            </a:r>
            <a:r>
              <a:rPr lang="tr-TR" sz="2400" dirty="0" smtClean="0"/>
              <a:t>demiri, serum </a:t>
            </a:r>
            <a:r>
              <a:rPr lang="tr-TR" sz="2400" dirty="0" err="1" smtClean="0"/>
              <a:t>transferrin</a:t>
            </a:r>
            <a:r>
              <a:rPr lang="tr-TR" sz="2400" dirty="0" smtClean="0"/>
              <a:t> veya TIBC, serum </a:t>
            </a:r>
            <a:r>
              <a:rPr lang="tr-TR" sz="2400" dirty="0" err="1" smtClean="0"/>
              <a:t>ferritin</a:t>
            </a:r>
            <a:r>
              <a:rPr lang="tr-TR" sz="2400" dirty="0" smtClean="0"/>
              <a:t> ve TSAT</a:t>
            </a:r>
            <a:r>
              <a:rPr lang="tr-TR" sz="2400" dirty="0" smtClean="0"/>
              <a:t>).</a:t>
            </a:r>
          </a:p>
          <a:p>
            <a:r>
              <a:rPr lang="tr-TR" sz="2400" dirty="0" smtClean="0"/>
              <a:t>Demir </a:t>
            </a:r>
            <a:r>
              <a:rPr lang="tr-TR" sz="2400" dirty="0" smtClean="0"/>
              <a:t>çalışmaları çoğu durumda demir eksikliğini (</a:t>
            </a:r>
            <a:r>
              <a:rPr lang="tr-TR" sz="2400" dirty="0" err="1" smtClean="0"/>
              <a:t>mikrositer</a:t>
            </a:r>
            <a:r>
              <a:rPr lang="tr-TR" sz="2400" dirty="0" smtClean="0"/>
              <a:t> anemi için en olası tanı) ve ACD/</a:t>
            </a:r>
            <a:r>
              <a:rPr lang="tr-TR" sz="2400" dirty="0" err="1" smtClean="0"/>
              <a:t>AI'yi</a:t>
            </a:r>
            <a:r>
              <a:rPr lang="tr-TR" sz="2400" dirty="0" smtClean="0"/>
              <a:t> belirleyecektir. </a:t>
            </a:r>
            <a:endParaRPr lang="tr-TR" sz="2400" dirty="0" smtClean="0"/>
          </a:p>
          <a:p>
            <a:r>
              <a:rPr lang="tr-TR" sz="2400" b="1" dirty="0" smtClean="0"/>
              <a:t>Demir testleri normal</a:t>
            </a:r>
            <a:r>
              <a:rPr lang="tr-TR" sz="2400" dirty="0" smtClean="0"/>
              <a:t> olan bireyler </a:t>
            </a:r>
            <a:r>
              <a:rPr lang="tr-TR" sz="2400" dirty="0" smtClean="0"/>
              <a:t>Beta </a:t>
            </a:r>
            <a:r>
              <a:rPr lang="tr-TR" sz="2400" dirty="0" err="1" smtClean="0"/>
              <a:t>talasemi</a:t>
            </a:r>
            <a:r>
              <a:rPr lang="tr-TR" sz="2400" dirty="0" smtClean="0"/>
              <a:t> veya diğer </a:t>
            </a:r>
            <a:r>
              <a:rPr lang="tr-TR" sz="2400" dirty="0" err="1" smtClean="0"/>
              <a:t>hemoglobinopatileri</a:t>
            </a:r>
            <a:r>
              <a:rPr lang="tr-TR" sz="2400" dirty="0" smtClean="0"/>
              <a:t> saptamak </a:t>
            </a:r>
            <a:r>
              <a:rPr lang="tr-TR" sz="2400" dirty="0" smtClean="0"/>
              <a:t>için </a:t>
            </a:r>
            <a:r>
              <a:rPr lang="tr-TR" sz="2400" dirty="0" err="1" smtClean="0"/>
              <a:t>talasemi</a:t>
            </a:r>
            <a:r>
              <a:rPr lang="tr-TR" sz="2400" dirty="0" smtClean="0"/>
              <a:t> </a:t>
            </a:r>
            <a:r>
              <a:rPr lang="tr-TR" sz="2400" dirty="0" smtClean="0"/>
              <a:t>testi istenmelidir</a:t>
            </a:r>
            <a:r>
              <a:rPr lang="tr-TR" sz="2400" dirty="0" smtClean="0"/>
              <a:t>. </a:t>
            </a:r>
            <a:endParaRPr lang="tr-TR" sz="2400" dirty="0" smtClean="0"/>
          </a:p>
          <a:p>
            <a:pPr>
              <a:buNone/>
            </a:pPr>
            <a:endParaRPr lang="tr-T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23528" y="548680"/>
            <a:ext cx="8568952"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770984" cy="1143000"/>
          </a:xfrm>
        </p:spPr>
        <p:txBody>
          <a:bodyPr/>
          <a:lstStyle/>
          <a:p>
            <a:r>
              <a:rPr lang="tr-TR" dirty="0" smtClean="0">
                <a:solidFill>
                  <a:srgbClr val="FF0000"/>
                </a:solidFill>
              </a:rPr>
              <a:t>Demir Eksikliği Anemisi</a:t>
            </a:r>
            <a:endParaRPr lang="tr-TR" dirty="0">
              <a:solidFill>
                <a:srgbClr val="FF0000"/>
              </a:solidFill>
            </a:endParaRPr>
          </a:p>
        </p:txBody>
      </p:sp>
      <p:sp>
        <p:nvSpPr>
          <p:cNvPr id="3" name="2 İçerik Yer Tutucusu"/>
          <p:cNvSpPr>
            <a:spLocks noGrp="1"/>
          </p:cNvSpPr>
          <p:nvPr>
            <p:ph idx="1"/>
          </p:nvPr>
        </p:nvSpPr>
        <p:spPr/>
        <p:txBody>
          <a:bodyPr/>
          <a:lstStyle/>
          <a:p>
            <a:pPr marL="0" indent="0">
              <a:spcBef>
                <a:spcPts val="0"/>
              </a:spcBef>
              <a:defRPr/>
            </a:pPr>
            <a:r>
              <a:rPr lang="tr-TR" dirty="0" smtClean="0">
                <a:solidFill>
                  <a:schemeClr val="tx1">
                    <a:lumMod val="95000"/>
                    <a:lumOff val="5000"/>
                  </a:schemeClr>
                </a:solidFill>
              </a:rPr>
              <a:t>  Dünyada en sık görülen anemi</a:t>
            </a:r>
          </a:p>
          <a:p>
            <a:pPr marL="0" indent="0">
              <a:spcBef>
                <a:spcPts val="0"/>
              </a:spcBef>
              <a:defRPr/>
            </a:pPr>
            <a:endParaRPr lang="tr-TR" dirty="0" smtClean="0">
              <a:solidFill>
                <a:schemeClr val="tx1">
                  <a:lumMod val="95000"/>
                  <a:lumOff val="5000"/>
                </a:schemeClr>
              </a:solidFill>
            </a:endParaRPr>
          </a:p>
          <a:p>
            <a:pPr marL="0" indent="0">
              <a:spcBef>
                <a:spcPts val="0"/>
              </a:spcBef>
              <a:defRPr/>
            </a:pPr>
            <a:r>
              <a:rPr lang="tr-TR" sz="2800" dirty="0" smtClean="0">
                <a:solidFill>
                  <a:schemeClr val="tx1">
                    <a:lumMod val="95000"/>
                    <a:lumOff val="5000"/>
                  </a:schemeClr>
                </a:solidFill>
                <a:latin typeface="Arial" pitchFamily="34" charset="0"/>
                <a:cs typeface="Arial" pitchFamily="34" charset="0"/>
              </a:rPr>
              <a:t>  Dünya nüfusunun  &gt;%12 </a:t>
            </a:r>
          </a:p>
          <a:p>
            <a:pPr marL="0" indent="0">
              <a:spcBef>
                <a:spcPts val="0"/>
              </a:spcBef>
              <a:defRPr/>
            </a:pPr>
            <a:endParaRPr lang="tr-TR" sz="2800" dirty="0" smtClean="0">
              <a:solidFill>
                <a:schemeClr val="tx1">
                  <a:lumMod val="95000"/>
                  <a:lumOff val="5000"/>
                </a:schemeClr>
              </a:solidFill>
            </a:endParaRPr>
          </a:p>
          <a:p>
            <a:r>
              <a:rPr lang="tr-TR" dirty="0" smtClean="0">
                <a:solidFill>
                  <a:schemeClr val="tx1">
                    <a:lumMod val="95000"/>
                    <a:lumOff val="5000"/>
                  </a:schemeClr>
                </a:solidFill>
              </a:rPr>
              <a:t>Kadınların %2’sinde  ,erkeklerin %1’inde DEA var </a:t>
            </a:r>
          </a:p>
          <a:p>
            <a:pPr>
              <a:buNone/>
            </a:pP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466728" cy="1143000"/>
          </a:xfrm>
        </p:spPr>
        <p:txBody>
          <a:bodyPr/>
          <a:lstStyle/>
          <a:p>
            <a:r>
              <a:rPr lang="tr-TR" dirty="0" smtClean="0">
                <a:solidFill>
                  <a:srgbClr val="FF0000"/>
                </a:solidFill>
              </a:rPr>
              <a:t>DEA Etiyoloji</a:t>
            </a:r>
            <a:endParaRPr lang="tr-TR" dirty="0"/>
          </a:p>
        </p:txBody>
      </p:sp>
      <p:sp>
        <p:nvSpPr>
          <p:cNvPr id="3" name="2 İçerik Yer Tutucusu"/>
          <p:cNvSpPr>
            <a:spLocks noGrp="1"/>
          </p:cNvSpPr>
          <p:nvPr>
            <p:ph sz="half" idx="1"/>
          </p:nvPr>
        </p:nvSpPr>
        <p:spPr/>
        <p:txBody>
          <a:bodyPr>
            <a:normAutofit fontScale="62500" lnSpcReduction="20000"/>
          </a:bodyPr>
          <a:lstStyle/>
          <a:p>
            <a:pPr>
              <a:buNone/>
            </a:pPr>
            <a:r>
              <a:rPr lang="tr-TR" dirty="0" smtClean="0">
                <a:solidFill>
                  <a:srgbClr val="00B0F0"/>
                </a:solidFill>
              </a:rPr>
              <a:t>1. </a:t>
            </a:r>
            <a:r>
              <a:rPr lang="tr-TR" dirty="0" smtClean="0">
                <a:solidFill>
                  <a:srgbClr val="00B0F0"/>
                </a:solidFill>
              </a:rPr>
              <a:t>Demir kaybında artış</a:t>
            </a:r>
          </a:p>
          <a:p>
            <a:pPr marL="0" indent="0">
              <a:buNone/>
              <a:defRPr/>
            </a:pPr>
            <a:r>
              <a:rPr lang="tr-TR" altLang="tr-TR" sz="3200" dirty="0" err="1" smtClean="0">
                <a:latin typeface="Arial" pitchFamily="34" charset="0"/>
                <a:cs typeface="Arial" pitchFamily="34" charset="0"/>
              </a:rPr>
              <a:t>Gastrointestinal</a:t>
            </a:r>
            <a:r>
              <a:rPr lang="tr-TR" altLang="tr-TR" sz="3200" dirty="0" smtClean="0">
                <a:latin typeface="Arial" pitchFamily="34" charset="0"/>
                <a:cs typeface="Arial" pitchFamily="34" charset="0"/>
              </a:rPr>
              <a:t> kanamalar</a:t>
            </a:r>
          </a:p>
          <a:p>
            <a:pPr>
              <a:buNone/>
              <a:defRPr/>
            </a:pPr>
            <a:r>
              <a:rPr lang="tr-TR" altLang="tr-TR" dirty="0" smtClean="0">
                <a:latin typeface="Arial" pitchFamily="34" charset="0"/>
                <a:cs typeface="Arial" pitchFamily="34" charset="0"/>
              </a:rPr>
              <a:t>  </a:t>
            </a:r>
            <a:r>
              <a:rPr lang="tr-TR" altLang="tr-TR" dirty="0" err="1" smtClean="0">
                <a:latin typeface="Arial" pitchFamily="34" charset="0"/>
                <a:cs typeface="Arial" pitchFamily="34" charset="0"/>
              </a:rPr>
              <a:t>Neoplazm</a:t>
            </a:r>
            <a:endParaRPr lang="tr-TR" altLang="tr-TR" dirty="0" smtClean="0">
              <a:latin typeface="Arial" pitchFamily="34" charset="0"/>
              <a:cs typeface="Arial" pitchFamily="34" charset="0"/>
            </a:endParaRPr>
          </a:p>
          <a:p>
            <a:pPr>
              <a:buNone/>
              <a:defRPr/>
            </a:pPr>
            <a:r>
              <a:rPr lang="tr-TR" altLang="tr-TR" dirty="0" smtClean="0">
                <a:latin typeface="Arial" pitchFamily="34" charset="0"/>
                <a:cs typeface="Arial" pitchFamily="34" charset="0"/>
              </a:rPr>
              <a:t>  Ülser</a:t>
            </a:r>
          </a:p>
          <a:p>
            <a:pPr>
              <a:buNone/>
              <a:defRPr/>
            </a:pPr>
            <a:r>
              <a:rPr lang="tr-TR" altLang="tr-TR" dirty="0" smtClean="0">
                <a:latin typeface="Arial" pitchFamily="34" charset="0"/>
                <a:cs typeface="Arial" pitchFamily="34" charset="0"/>
              </a:rPr>
              <a:t>  </a:t>
            </a:r>
            <a:r>
              <a:rPr lang="tr-TR" altLang="tr-TR" dirty="0" err="1" smtClean="0">
                <a:latin typeface="Arial" pitchFamily="34" charset="0"/>
                <a:cs typeface="Arial" pitchFamily="34" charset="0"/>
              </a:rPr>
              <a:t>İnflamatuar</a:t>
            </a:r>
            <a:r>
              <a:rPr lang="tr-TR" altLang="tr-TR" dirty="0" smtClean="0">
                <a:latin typeface="Arial" pitchFamily="34" charset="0"/>
                <a:cs typeface="Arial" pitchFamily="34" charset="0"/>
              </a:rPr>
              <a:t> Barsak Hastalıkları </a:t>
            </a:r>
          </a:p>
          <a:p>
            <a:pPr>
              <a:buNone/>
              <a:defRPr/>
            </a:pPr>
            <a:r>
              <a:rPr lang="tr-TR" altLang="tr-TR" dirty="0" smtClean="0">
                <a:latin typeface="Arial" pitchFamily="34" charset="0"/>
                <a:cs typeface="Arial" pitchFamily="34" charset="0"/>
              </a:rPr>
              <a:t>  </a:t>
            </a:r>
            <a:r>
              <a:rPr lang="tr-TR" altLang="tr-TR" dirty="0" err="1" smtClean="0">
                <a:latin typeface="Arial" pitchFamily="34" charset="0"/>
                <a:cs typeface="Arial" pitchFamily="34" charset="0"/>
              </a:rPr>
              <a:t>Divertikülit</a:t>
            </a:r>
            <a:endParaRPr lang="tr-TR" altLang="tr-TR" dirty="0" smtClean="0">
              <a:latin typeface="Arial" pitchFamily="34" charset="0"/>
              <a:cs typeface="Arial" pitchFamily="34" charset="0"/>
            </a:endParaRPr>
          </a:p>
          <a:p>
            <a:pPr>
              <a:buNone/>
              <a:defRPr/>
            </a:pPr>
            <a:r>
              <a:rPr lang="tr-TR" altLang="tr-TR" dirty="0" smtClean="0">
                <a:latin typeface="Arial" pitchFamily="34" charset="0"/>
                <a:cs typeface="Arial" pitchFamily="34" charset="0"/>
              </a:rPr>
              <a:t>  </a:t>
            </a:r>
            <a:r>
              <a:rPr lang="tr-TR" altLang="tr-TR" dirty="0" err="1" smtClean="0">
                <a:latin typeface="Arial" pitchFamily="34" charset="0"/>
                <a:cs typeface="Arial" pitchFamily="34" charset="0"/>
              </a:rPr>
              <a:t>Hemoroid</a:t>
            </a:r>
            <a:endParaRPr lang="tr-TR" altLang="tr-TR" dirty="0" smtClean="0">
              <a:latin typeface="Arial" pitchFamily="34" charset="0"/>
              <a:cs typeface="Arial" pitchFamily="34" charset="0"/>
            </a:endParaRPr>
          </a:p>
          <a:p>
            <a:pPr>
              <a:buNone/>
              <a:defRPr/>
            </a:pPr>
            <a:r>
              <a:rPr lang="tr-TR" altLang="tr-TR" dirty="0" smtClean="0">
                <a:latin typeface="Arial" pitchFamily="34" charset="0"/>
                <a:cs typeface="Arial" pitchFamily="34" charset="0"/>
              </a:rPr>
              <a:t>  </a:t>
            </a:r>
            <a:r>
              <a:rPr lang="tr-TR" altLang="tr-TR" dirty="0" err="1" smtClean="0">
                <a:latin typeface="Arial" pitchFamily="34" charset="0"/>
                <a:cs typeface="Arial" pitchFamily="34" charset="0"/>
              </a:rPr>
              <a:t>İnfeksiyon</a:t>
            </a:r>
            <a:r>
              <a:rPr lang="tr-TR" altLang="tr-TR" dirty="0" smtClean="0">
                <a:latin typeface="Arial" pitchFamily="34" charset="0"/>
                <a:cs typeface="Arial" pitchFamily="34" charset="0"/>
              </a:rPr>
              <a:t>:Kancalı kurtlar</a:t>
            </a:r>
          </a:p>
          <a:p>
            <a:pPr marL="0" indent="0">
              <a:buNone/>
              <a:defRPr/>
            </a:pPr>
            <a:r>
              <a:rPr lang="tr-TR" altLang="tr-TR" sz="3200" dirty="0" smtClean="0">
                <a:latin typeface="Arial" pitchFamily="34" charset="0"/>
                <a:cs typeface="Arial" pitchFamily="34" charset="0"/>
              </a:rPr>
              <a:t> Aşırı </a:t>
            </a:r>
            <a:r>
              <a:rPr lang="tr-TR" altLang="tr-TR" sz="3200" dirty="0" err="1" smtClean="0">
                <a:latin typeface="Arial" pitchFamily="34" charset="0"/>
                <a:cs typeface="Arial" pitchFamily="34" charset="0"/>
              </a:rPr>
              <a:t>mensturel</a:t>
            </a:r>
            <a:r>
              <a:rPr lang="tr-TR" altLang="tr-TR" sz="3200" dirty="0" smtClean="0">
                <a:latin typeface="Arial" pitchFamily="34" charset="0"/>
                <a:cs typeface="Arial" pitchFamily="34" charset="0"/>
              </a:rPr>
              <a:t> kanama</a:t>
            </a:r>
          </a:p>
          <a:p>
            <a:pPr>
              <a:buNone/>
              <a:defRPr/>
            </a:pPr>
            <a:r>
              <a:rPr lang="tr-TR" altLang="tr-TR" sz="3200" dirty="0" smtClean="0">
                <a:latin typeface="Arial" pitchFamily="34" charset="0"/>
                <a:cs typeface="Arial" pitchFamily="34" charset="0"/>
              </a:rPr>
              <a:t> Hemodiyaliz</a:t>
            </a:r>
          </a:p>
          <a:p>
            <a:pPr>
              <a:buNone/>
              <a:defRPr/>
            </a:pPr>
            <a:r>
              <a:rPr lang="tr-TR" altLang="tr-TR" sz="3200" dirty="0" smtClean="0">
                <a:latin typeface="Arial" pitchFamily="34" charset="0"/>
                <a:cs typeface="Arial" pitchFamily="34" charset="0"/>
              </a:rPr>
              <a:t> </a:t>
            </a:r>
            <a:r>
              <a:rPr lang="tr-TR" altLang="tr-TR" sz="3200" dirty="0" err="1" smtClean="0">
                <a:latin typeface="Arial" pitchFamily="34" charset="0"/>
                <a:cs typeface="Arial" pitchFamily="34" charset="0"/>
              </a:rPr>
              <a:t>Hemoglobinüri</a:t>
            </a:r>
            <a:r>
              <a:rPr lang="tr-TR" altLang="tr-TR" sz="3200" dirty="0" smtClean="0">
                <a:latin typeface="Arial" pitchFamily="34" charset="0"/>
                <a:cs typeface="Arial" pitchFamily="34" charset="0"/>
              </a:rPr>
              <a:t> (PNH)</a:t>
            </a:r>
          </a:p>
          <a:p>
            <a:pPr>
              <a:buNone/>
              <a:defRPr/>
            </a:pPr>
            <a:r>
              <a:rPr lang="tr-TR" altLang="tr-TR" sz="3200" dirty="0" smtClean="0">
                <a:latin typeface="Arial" pitchFamily="34" charset="0"/>
                <a:cs typeface="Arial" pitchFamily="34" charset="0"/>
              </a:rPr>
              <a:t> Sık kan bağışı</a:t>
            </a:r>
          </a:p>
          <a:p>
            <a:pPr>
              <a:buNone/>
              <a:defRPr/>
            </a:pPr>
            <a:r>
              <a:rPr lang="tr-TR" sz="3200" dirty="0" smtClean="0">
                <a:latin typeface="Arial" pitchFamily="34" charset="0"/>
                <a:cs typeface="Arial" pitchFamily="34" charset="0"/>
              </a:rPr>
              <a:t> </a:t>
            </a:r>
            <a:r>
              <a:rPr lang="tr-TR" sz="3200" dirty="0" err="1" smtClean="0">
                <a:latin typeface="Arial" pitchFamily="34" charset="0"/>
                <a:cs typeface="Arial" pitchFamily="34" charset="0"/>
              </a:rPr>
              <a:t>İatrojenik</a:t>
            </a:r>
            <a:r>
              <a:rPr lang="tr-TR" sz="3200" dirty="0" smtClean="0">
                <a:latin typeface="Arial" pitchFamily="34" charset="0"/>
                <a:cs typeface="Arial" pitchFamily="34" charset="0"/>
              </a:rPr>
              <a:t> (sık kan alımı)</a:t>
            </a:r>
          </a:p>
          <a:p>
            <a:pPr>
              <a:buNone/>
            </a:pPr>
            <a:endParaRPr lang="tr-TR" dirty="0" smtClean="0">
              <a:solidFill>
                <a:srgbClr val="00B0F0"/>
              </a:solidFill>
            </a:endParaRPr>
          </a:p>
        </p:txBody>
      </p:sp>
      <p:sp>
        <p:nvSpPr>
          <p:cNvPr id="4" name="3 İçerik Yer Tutucusu"/>
          <p:cNvSpPr>
            <a:spLocks noGrp="1"/>
          </p:cNvSpPr>
          <p:nvPr>
            <p:ph sz="half" idx="2"/>
          </p:nvPr>
        </p:nvSpPr>
        <p:spPr/>
        <p:txBody>
          <a:bodyPr>
            <a:normAutofit fontScale="62500" lnSpcReduction="20000"/>
          </a:bodyPr>
          <a:lstStyle/>
          <a:p>
            <a:pPr>
              <a:buNone/>
            </a:pPr>
            <a:r>
              <a:rPr lang="tr-TR" dirty="0" smtClean="0"/>
              <a:t> </a:t>
            </a:r>
            <a:r>
              <a:rPr lang="tr-TR" dirty="0" smtClean="0">
                <a:solidFill>
                  <a:srgbClr val="00B0F0"/>
                </a:solidFill>
              </a:rPr>
              <a:t>2 .Demir </a:t>
            </a:r>
            <a:r>
              <a:rPr lang="tr-TR" dirty="0" smtClean="0">
                <a:solidFill>
                  <a:srgbClr val="00B0F0"/>
                </a:solidFill>
              </a:rPr>
              <a:t>emiliminde azalma</a:t>
            </a:r>
          </a:p>
          <a:p>
            <a:pPr>
              <a:buNone/>
            </a:pPr>
            <a:r>
              <a:rPr lang="tr-TR" dirty="0" smtClean="0"/>
              <a:t> </a:t>
            </a:r>
            <a:r>
              <a:rPr lang="tr-TR" dirty="0" smtClean="0"/>
              <a:t> </a:t>
            </a:r>
            <a:r>
              <a:rPr lang="tr-TR" dirty="0" err="1" smtClean="0"/>
              <a:t>Çölyak</a:t>
            </a:r>
            <a:r>
              <a:rPr lang="tr-TR" dirty="0" smtClean="0"/>
              <a:t> </a:t>
            </a:r>
            <a:r>
              <a:rPr lang="tr-TR" dirty="0" smtClean="0"/>
              <a:t>hastalığı</a:t>
            </a:r>
          </a:p>
          <a:p>
            <a:pPr>
              <a:buNone/>
            </a:pPr>
            <a:r>
              <a:rPr lang="tr-TR" dirty="0" smtClean="0"/>
              <a:t> </a:t>
            </a:r>
            <a:r>
              <a:rPr lang="tr-TR" dirty="0" smtClean="0"/>
              <a:t> </a:t>
            </a:r>
            <a:r>
              <a:rPr lang="tr-TR" dirty="0" err="1" smtClean="0"/>
              <a:t>Atrofik</a:t>
            </a:r>
            <a:r>
              <a:rPr lang="tr-TR" dirty="0" smtClean="0"/>
              <a:t>/</a:t>
            </a:r>
            <a:r>
              <a:rPr lang="tr-TR" dirty="0" err="1" smtClean="0"/>
              <a:t>otoimmün</a:t>
            </a:r>
            <a:r>
              <a:rPr lang="tr-TR" dirty="0" smtClean="0"/>
              <a:t> </a:t>
            </a:r>
            <a:r>
              <a:rPr lang="tr-TR" dirty="0" smtClean="0"/>
              <a:t>gastrit</a:t>
            </a:r>
          </a:p>
          <a:p>
            <a:pPr>
              <a:buNone/>
            </a:pPr>
            <a:r>
              <a:rPr lang="tr-TR" i="1" dirty="0" smtClean="0"/>
              <a:t> </a:t>
            </a:r>
            <a:r>
              <a:rPr lang="tr-TR" i="1" dirty="0" smtClean="0"/>
              <a:t> </a:t>
            </a:r>
            <a:r>
              <a:rPr lang="tr-TR" i="1" dirty="0" err="1" smtClean="0"/>
              <a:t>Helikobakter</a:t>
            </a:r>
            <a:r>
              <a:rPr lang="tr-TR" i="1" dirty="0" smtClean="0"/>
              <a:t> </a:t>
            </a:r>
            <a:r>
              <a:rPr lang="tr-TR" i="1" dirty="0" err="1" smtClean="0"/>
              <a:t>pilori</a:t>
            </a:r>
            <a:endParaRPr lang="tr-TR" i="1" dirty="0" smtClean="0"/>
          </a:p>
          <a:p>
            <a:pPr>
              <a:buNone/>
            </a:pPr>
            <a:r>
              <a:rPr lang="tr-TR" dirty="0" smtClean="0"/>
              <a:t> </a:t>
            </a:r>
            <a:r>
              <a:rPr lang="tr-TR" dirty="0" smtClean="0"/>
              <a:t> </a:t>
            </a:r>
            <a:r>
              <a:rPr lang="tr-TR" dirty="0" err="1" smtClean="0"/>
              <a:t>Bariatrik</a:t>
            </a:r>
            <a:r>
              <a:rPr lang="tr-TR" dirty="0" smtClean="0"/>
              <a:t> </a:t>
            </a:r>
            <a:r>
              <a:rPr lang="tr-TR" dirty="0" smtClean="0"/>
              <a:t>cerrahi</a:t>
            </a:r>
          </a:p>
          <a:p>
            <a:pPr>
              <a:buNone/>
            </a:pPr>
            <a:r>
              <a:rPr lang="tr-TR" dirty="0" smtClean="0"/>
              <a:t>  </a:t>
            </a:r>
            <a:r>
              <a:rPr lang="tr-TR" dirty="0" smtClean="0"/>
              <a:t>Mide </a:t>
            </a:r>
            <a:r>
              <a:rPr lang="tr-TR" dirty="0" err="1" smtClean="0"/>
              <a:t>asiditesini</a:t>
            </a:r>
            <a:r>
              <a:rPr lang="tr-TR" dirty="0" smtClean="0"/>
              <a:t> azaltan ilaçlar (tek</a:t>
            </a:r>
          </a:p>
          <a:p>
            <a:pPr>
              <a:buNone/>
            </a:pPr>
            <a:r>
              <a:rPr lang="tr-TR" dirty="0" smtClean="0"/>
              <a:t> neden </a:t>
            </a:r>
            <a:r>
              <a:rPr lang="tr-TR" dirty="0" smtClean="0"/>
              <a:t>olması muhtemel değildir)</a:t>
            </a:r>
          </a:p>
          <a:p>
            <a:pPr>
              <a:buNone/>
            </a:pPr>
            <a:r>
              <a:rPr lang="tr-TR" dirty="0" smtClean="0"/>
              <a:t>  IRIDA gibi genetik bozukluklar (nadir)</a:t>
            </a:r>
          </a:p>
          <a:p>
            <a:pPr>
              <a:buNone/>
            </a:pPr>
            <a:r>
              <a:rPr lang="tr-TR" dirty="0" smtClean="0">
                <a:solidFill>
                  <a:srgbClr val="00B0F0"/>
                </a:solidFill>
              </a:rPr>
              <a:t>3.Yetersiz demir alımı </a:t>
            </a:r>
          </a:p>
          <a:p>
            <a:pPr>
              <a:buNone/>
            </a:pPr>
            <a:r>
              <a:rPr lang="tr-TR" dirty="0" smtClean="0">
                <a:solidFill>
                  <a:schemeClr val="tx1">
                    <a:lumMod val="95000"/>
                    <a:lumOff val="5000"/>
                  </a:schemeClr>
                </a:solidFill>
              </a:rPr>
              <a:t>   </a:t>
            </a:r>
            <a:r>
              <a:rPr lang="tr-TR" dirty="0" smtClean="0">
                <a:solidFill>
                  <a:schemeClr val="tx1">
                    <a:lumMod val="95000"/>
                    <a:lumOff val="5000"/>
                  </a:schemeClr>
                </a:solidFill>
              </a:rPr>
              <a:t>Diyet</a:t>
            </a:r>
          </a:p>
          <a:p>
            <a:pPr>
              <a:buNone/>
            </a:pPr>
            <a:r>
              <a:rPr lang="tr-TR" dirty="0" smtClean="0">
                <a:solidFill>
                  <a:srgbClr val="00B0F0"/>
                </a:solidFill>
              </a:rPr>
              <a:t>4.Demir ihtiyacında artma </a:t>
            </a:r>
          </a:p>
          <a:p>
            <a:pPr marL="0" indent="0">
              <a:lnSpc>
                <a:spcPct val="120000"/>
              </a:lnSpc>
              <a:buNone/>
              <a:defRPr/>
            </a:pPr>
            <a:r>
              <a:rPr lang="tr-TR" dirty="0" smtClean="0">
                <a:solidFill>
                  <a:schemeClr val="tx1">
                    <a:lumMod val="75000"/>
                    <a:lumOff val="25000"/>
                  </a:schemeClr>
                </a:solidFill>
                <a:latin typeface="Arial" pitchFamily="34" charset="0"/>
                <a:cs typeface="Arial" pitchFamily="34" charset="0"/>
              </a:rPr>
              <a:t>  </a:t>
            </a:r>
            <a:r>
              <a:rPr lang="tr-TR" dirty="0" smtClean="0">
                <a:latin typeface="Arial" pitchFamily="34" charset="0"/>
                <a:cs typeface="Arial" pitchFamily="34" charset="0"/>
              </a:rPr>
              <a:t>Süt çocukluğu</a:t>
            </a:r>
          </a:p>
          <a:p>
            <a:pPr marL="0" indent="0">
              <a:lnSpc>
                <a:spcPct val="120000"/>
              </a:lnSpc>
              <a:buNone/>
              <a:defRPr/>
            </a:pPr>
            <a:r>
              <a:rPr lang="tr-TR" dirty="0" smtClean="0">
                <a:latin typeface="Arial" pitchFamily="34" charset="0"/>
                <a:cs typeface="Arial" pitchFamily="34" charset="0"/>
              </a:rPr>
              <a:t>  Gebelik</a:t>
            </a:r>
          </a:p>
          <a:p>
            <a:pPr marL="0" indent="0">
              <a:lnSpc>
                <a:spcPct val="120000"/>
              </a:lnSpc>
              <a:buNone/>
              <a:defRPr/>
            </a:pPr>
            <a:r>
              <a:rPr lang="tr-TR" dirty="0" smtClean="0">
                <a:latin typeface="Arial" pitchFamily="34" charset="0"/>
                <a:cs typeface="Arial" pitchFamily="34" charset="0"/>
              </a:rPr>
              <a:t>  Emzirme</a:t>
            </a:r>
            <a:endParaRPr lang="tr-TR" dirty="0" smtClean="0">
              <a:solidFill>
                <a:srgbClr val="00B0F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122912" cy="1143000"/>
          </a:xfrm>
        </p:spPr>
        <p:txBody>
          <a:bodyPr/>
          <a:lstStyle/>
          <a:p>
            <a:r>
              <a:rPr lang="tr-TR" dirty="0" err="1" smtClean="0">
                <a:solidFill>
                  <a:srgbClr val="FF0000"/>
                </a:solidFill>
              </a:rPr>
              <a:t>Laboratuvar</a:t>
            </a:r>
            <a:r>
              <a:rPr lang="tr-TR" dirty="0" smtClean="0">
                <a:solidFill>
                  <a:srgbClr val="FF0000"/>
                </a:solidFill>
              </a:rPr>
              <a:t> Bulguları</a:t>
            </a:r>
            <a:endParaRPr lang="tr-TR" dirty="0">
              <a:solidFill>
                <a:srgbClr val="FF0000"/>
              </a:solidFill>
            </a:endParaRPr>
          </a:p>
        </p:txBody>
      </p:sp>
      <p:sp>
        <p:nvSpPr>
          <p:cNvPr id="3" name="2 İçerik Yer Tutucusu"/>
          <p:cNvSpPr>
            <a:spLocks noGrp="1"/>
          </p:cNvSpPr>
          <p:nvPr>
            <p:ph idx="1"/>
          </p:nvPr>
        </p:nvSpPr>
        <p:spPr/>
        <p:txBody>
          <a:bodyPr>
            <a:normAutofit fontScale="70000" lnSpcReduction="20000"/>
          </a:bodyPr>
          <a:lstStyle/>
          <a:p>
            <a:pPr marL="0" lvl="0" indent="0" fontAlgn="base">
              <a:spcAft>
                <a:spcPct val="0"/>
              </a:spcAft>
              <a:buNone/>
            </a:pPr>
            <a:r>
              <a:rPr lang="tr-TR" dirty="0" smtClean="0">
                <a:solidFill>
                  <a:srgbClr val="0070C0"/>
                </a:solidFill>
                <a:cs typeface="Arial" pitchFamily="34" charset="0"/>
              </a:rPr>
              <a:t>Tam kan sayımı</a:t>
            </a:r>
          </a:p>
          <a:p>
            <a:pPr marL="0" lvl="0" indent="0" fontAlgn="base">
              <a:spcAft>
                <a:spcPct val="0"/>
              </a:spcAft>
            </a:pPr>
            <a:r>
              <a:rPr lang="tr-TR" dirty="0" smtClean="0">
                <a:solidFill>
                  <a:srgbClr val="0000FF"/>
                </a:solidFill>
                <a:cs typeface="Arial" pitchFamily="34" charset="0"/>
              </a:rPr>
              <a:t>    </a:t>
            </a:r>
            <a:r>
              <a:rPr lang="tr-TR" dirty="0" err="1" smtClean="0">
                <a:cs typeface="Arial" pitchFamily="34" charset="0"/>
              </a:rPr>
              <a:t>Mikrositer</a:t>
            </a:r>
            <a:r>
              <a:rPr lang="tr-TR" dirty="0" smtClean="0">
                <a:cs typeface="Arial" pitchFamily="34" charset="0"/>
              </a:rPr>
              <a:t> </a:t>
            </a:r>
            <a:r>
              <a:rPr lang="tr-TR" dirty="0" smtClean="0">
                <a:cs typeface="Arial" pitchFamily="34" charset="0"/>
              </a:rPr>
              <a:t>anemi MCV düşük </a:t>
            </a:r>
            <a:endParaRPr lang="tr-TR" dirty="0" smtClean="0">
              <a:cs typeface="Arial" pitchFamily="34" charset="0"/>
            </a:endParaRPr>
          </a:p>
          <a:p>
            <a:pPr marL="0" lvl="0" indent="0" fontAlgn="base">
              <a:spcAft>
                <a:spcPct val="0"/>
              </a:spcAft>
            </a:pPr>
            <a:r>
              <a:rPr lang="tr-TR" dirty="0" smtClean="0">
                <a:cs typeface="Arial" pitchFamily="34" charset="0"/>
              </a:rPr>
              <a:t>    </a:t>
            </a:r>
            <a:r>
              <a:rPr lang="tr-TR" dirty="0" smtClean="0">
                <a:cs typeface="Arial" pitchFamily="34" charset="0"/>
              </a:rPr>
              <a:t>MCH</a:t>
            </a:r>
            <a:r>
              <a:rPr lang="tr-TR" dirty="0" smtClean="0">
                <a:cs typeface="Arial" pitchFamily="34" charset="0"/>
              </a:rPr>
              <a:t>, MCHC düşük</a:t>
            </a:r>
          </a:p>
          <a:p>
            <a:pPr marL="0" lvl="0" indent="0" fontAlgn="base">
              <a:spcAft>
                <a:spcPct val="0"/>
              </a:spcAft>
            </a:pPr>
            <a:r>
              <a:rPr lang="tr-TR" dirty="0" smtClean="0">
                <a:cs typeface="Arial" pitchFamily="34" charset="0"/>
              </a:rPr>
              <a:t>    RDW yüksek</a:t>
            </a:r>
          </a:p>
          <a:p>
            <a:pPr marL="0" lvl="0" indent="0" fontAlgn="base">
              <a:spcAft>
                <a:spcPct val="0"/>
              </a:spcAft>
            </a:pPr>
            <a:r>
              <a:rPr lang="tr-TR" dirty="0" smtClean="0">
                <a:solidFill>
                  <a:schemeClr val="tx1">
                    <a:lumMod val="95000"/>
                    <a:lumOff val="5000"/>
                  </a:schemeClr>
                </a:solidFill>
                <a:cs typeface="Arial" pitchFamily="34" charset="0"/>
              </a:rPr>
              <a:t>    </a:t>
            </a:r>
            <a:r>
              <a:rPr lang="tr-TR" dirty="0" err="1" smtClean="0">
                <a:solidFill>
                  <a:schemeClr val="tx1">
                    <a:lumMod val="85000"/>
                    <a:lumOff val="15000"/>
                  </a:schemeClr>
                </a:solidFill>
                <a:cs typeface="Arial" pitchFamily="34" charset="0"/>
              </a:rPr>
              <a:t>T</a:t>
            </a:r>
            <a:r>
              <a:rPr lang="tr-TR" dirty="0" err="1" smtClean="0">
                <a:solidFill>
                  <a:schemeClr val="tx1">
                    <a:lumMod val="85000"/>
                    <a:lumOff val="15000"/>
                  </a:schemeClr>
                </a:solidFill>
                <a:cs typeface="Arial" pitchFamily="34" charset="0"/>
              </a:rPr>
              <a:t>rombosit</a:t>
            </a:r>
            <a:r>
              <a:rPr lang="tr-TR" dirty="0" smtClean="0">
                <a:solidFill>
                  <a:schemeClr val="tx1">
                    <a:lumMod val="85000"/>
                    <a:lumOff val="15000"/>
                  </a:schemeClr>
                </a:solidFill>
                <a:cs typeface="Arial" pitchFamily="34" charset="0"/>
              </a:rPr>
              <a:t> yüksek</a:t>
            </a:r>
            <a:endParaRPr lang="tr-TR" dirty="0" smtClean="0">
              <a:solidFill>
                <a:schemeClr val="tx1">
                  <a:lumMod val="95000"/>
                  <a:lumOff val="5000"/>
                </a:schemeClr>
              </a:solidFill>
              <a:cs typeface="Arial" pitchFamily="34" charset="0"/>
            </a:endParaRPr>
          </a:p>
          <a:p>
            <a:pPr marL="0" lvl="0" indent="0" fontAlgn="base">
              <a:spcAft>
                <a:spcPct val="0"/>
              </a:spcAft>
              <a:buNone/>
            </a:pPr>
            <a:r>
              <a:rPr lang="tr-TR" dirty="0" err="1" smtClean="0">
                <a:solidFill>
                  <a:srgbClr val="0070C0"/>
                </a:solidFill>
                <a:cs typeface="Arial" pitchFamily="34" charset="0"/>
              </a:rPr>
              <a:t>Periferik</a:t>
            </a:r>
            <a:r>
              <a:rPr lang="tr-TR" dirty="0" smtClean="0">
                <a:solidFill>
                  <a:srgbClr val="0070C0"/>
                </a:solidFill>
                <a:cs typeface="Arial" pitchFamily="34" charset="0"/>
              </a:rPr>
              <a:t> Yayma</a:t>
            </a:r>
          </a:p>
          <a:p>
            <a:pPr marL="0" lvl="0" indent="0" fontAlgn="base">
              <a:spcAft>
                <a:spcPct val="0"/>
              </a:spcAft>
            </a:pPr>
            <a:r>
              <a:rPr lang="tr-TR" dirty="0" smtClean="0">
                <a:solidFill>
                  <a:srgbClr val="CC0000"/>
                </a:solidFill>
                <a:cs typeface="Arial" pitchFamily="34" charset="0"/>
              </a:rPr>
              <a:t>    </a:t>
            </a:r>
            <a:r>
              <a:rPr lang="tr-TR" dirty="0" err="1" smtClean="0">
                <a:cs typeface="Arial" pitchFamily="34" charset="0"/>
              </a:rPr>
              <a:t>Hipokrom</a:t>
            </a:r>
            <a:r>
              <a:rPr lang="tr-TR" dirty="0" smtClean="0">
                <a:cs typeface="Arial" pitchFamily="34" charset="0"/>
              </a:rPr>
              <a:t>, </a:t>
            </a:r>
            <a:r>
              <a:rPr lang="tr-TR" dirty="0" err="1" smtClean="0">
                <a:cs typeface="Arial" pitchFamily="34" charset="0"/>
              </a:rPr>
              <a:t>mikrositer</a:t>
            </a:r>
            <a:endParaRPr lang="tr-TR" dirty="0" smtClean="0">
              <a:cs typeface="Arial" pitchFamily="34" charset="0"/>
            </a:endParaRPr>
          </a:p>
          <a:p>
            <a:pPr marL="0" lvl="0" indent="0" fontAlgn="base">
              <a:spcAft>
                <a:spcPct val="0"/>
              </a:spcAft>
            </a:pPr>
            <a:r>
              <a:rPr lang="tr-TR" dirty="0" smtClean="0">
                <a:cs typeface="Arial" pitchFamily="34" charset="0"/>
              </a:rPr>
              <a:t>    </a:t>
            </a:r>
            <a:r>
              <a:rPr lang="tr-TR" dirty="0" err="1" smtClean="0">
                <a:cs typeface="Arial" pitchFamily="34" charset="0"/>
              </a:rPr>
              <a:t>Anizositoz</a:t>
            </a:r>
            <a:endParaRPr lang="tr-TR" dirty="0" smtClean="0">
              <a:cs typeface="Arial" pitchFamily="34" charset="0"/>
            </a:endParaRPr>
          </a:p>
          <a:p>
            <a:pPr marL="0" lvl="0" indent="0" fontAlgn="base">
              <a:spcAft>
                <a:spcPct val="0"/>
              </a:spcAft>
            </a:pPr>
            <a:r>
              <a:rPr lang="tr-TR" dirty="0" smtClean="0">
                <a:cs typeface="Arial" pitchFamily="34" charset="0"/>
              </a:rPr>
              <a:t>    Kalem hücreleri</a:t>
            </a:r>
          </a:p>
          <a:p>
            <a:pPr marL="0" lvl="0" indent="0" fontAlgn="base">
              <a:spcAft>
                <a:spcPct val="0"/>
              </a:spcAft>
            </a:pPr>
            <a:r>
              <a:rPr lang="tr-TR" dirty="0" smtClean="0">
                <a:cs typeface="Arial" pitchFamily="34" charset="0"/>
              </a:rPr>
              <a:t>    </a:t>
            </a:r>
            <a:r>
              <a:rPr lang="tr-TR" dirty="0" err="1" smtClean="0">
                <a:cs typeface="Arial" pitchFamily="34" charset="0"/>
              </a:rPr>
              <a:t>Poikilositoz</a:t>
            </a:r>
            <a:endParaRPr lang="tr-TR" dirty="0" smtClean="0">
              <a:cs typeface="Arial" pitchFamily="34" charset="0"/>
            </a:endParaRPr>
          </a:p>
          <a:p>
            <a:pPr marL="0" lvl="0" indent="0" fontAlgn="base">
              <a:spcAft>
                <a:spcPct val="0"/>
              </a:spcAft>
            </a:pPr>
            <a:r>
              <a:rPr lang="tr-TR" dirty="0" smtClean="0">
                <a:cs typeface="Arial" pitchFamily="34" charset="0"/>
              </a:rPr>
              <a:t>    </a:t>
            </a:r>
            <a:r>
              <a:rPr lang="tr-TR" dirty="0" err="1" smtClean="0">
                <a:cs typeface="Arial" pitchFamily="34" charset="0"/>
              </a:rPr>
              <a:t>Target</a:t>
            </a:r>
            <a:r>
              <a:rPr lang="tr-TR" dirty="0" smtClean="0">
                <a:cs typeface="Arial" pitchFamily="34" charset="0"/>
              </a:rPr>
              <a:t>  hücreleri</a:t>
            </a:r>
          </a:p>
          <a:p>
            <a:pPr marL="0" lvl="0" indent="0" fontAlgn="base">
              <a:spcAft>
                <a:spcPct val="0"/>
              </a:spcAft>
              <a:buNone/>
            </a:pPr>
            <a:r>
              <a:rPr lang="tr-TR" dirty="0" err="1" smtClean="0">
                <a:solidFill>
                  <a:srgbClr val="0070C0"/>
                </a:solidFill>
                <a:cs typeface="Arial" pitchFamily="34" charset="0"/>
              </a:rPr>
              <a:t>Retikülosit</a:t>
            </a:r>
            <a:r>
              <a:rPr lang="tr-TR" dirty="0" smtClean="0">
                <a:solidFill>
                  <a:srgbClr val="0070C0"/>
                </a:solidFill>
                <a:cs typeface="Arial" pitchFamily="34" charset="0"/>
              </a:rPr>
              <a:t>:</a:t>
            </a:r>
            <a:r>
              <a:rPr lang="tr-TR" dirty="0" smtClean="0">
                <a:cs typeface="Arial" pitchFamily="34" charset="0"/>
              </a:rPr>
              <a:t>Normal-düşük</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466728" cy="1143000"/>
          </a:xfrm>
        </p:spPr>
        <p:txBody>
          <a:bodyPr/>
          <a:lstStyle/>
          <a:p>
            <a:r>
              <a:rPr lang="tr-TR" dirty="0" smtClean="0">
                <a:solidFill>
                  <a:srgbClr val="FF0000"/>
                </a:solidFill>
              </a:rPr>
              <a:t>Sunum  Planı</a:t>
            </a:r>
            <a:endParaRPr lang="tr-TR" dirty="0">
              <a:solidFill>
                <a:srgbClr val="FF0000"/>
              </a:solidFill>
            </a:endParaRPr>
          </a:p>
        </p:txBody>
      </p:sp>
      <p:sp>
        <p:nvSpPr>
          <p:cNvPr id="3" name="2 İçerik Yer Tutucusu"/>
          <p:cNvSpPr>
            <a:spLocks noGrp="1"/>
          </p:cNvSpPr>
          <p:nvPr>
            <p:ph idx="1"/>
          </p:nvPr>
        </p:nvSpPr>
        <p:spPr/>
        <p:txBody>
          <a:bodyPr>
            <a:normAutofit fontScale="85000" lnSpcReduction="20000"/>
          </a:bodyPr>
          <a:lstStyle/>
          <a:p>
            <a:r>
              <a:rPr lang="tr-TR" dirty="0" err="1" smtClean="0"/>
              <a:t>Hematopoez</a:t>
            </a:r>
            <a:r>
              <a:rPr lang="tr-TR" dirty="0" smtClean="0"/>
              <a:t>  </a:t>
            </a:r>
            <a:r>
              <a:rPr lang="tr-TR" dirty="0" err="1" smtClean="0"/>
              <a:t>eritropoez</a:t>
            </a:r>
            <a:r>
              <a:rPr lang="tr-TR" dirty="0" smtClean="0"/>
              <a:t> </a:t>
            </a:r>
            <a:endParaRPr lang="tr-TR" dirty="0" smtClean="0"/>
          </a:p>
          <a:p>
            <a:r>
              <a:rPr lang="tr-TR" dirty="0" smtClean="0"/>
              <a:t>Hemoglobin yapısı,türleri </a:t>
            </a:r>
            <a:endParaRPr lang="tr-TR" dirty="0" smtClean="0"/>
          </a:p>
          <a:p>
            <a:r>
              <a:rPr lang="tr-TR" dirty="0" smtClean="0"/>
              <a:t>Anemi Tanımı </a:t>
            </a:r>
            <a:endParaRPr lang="tr-TR" dirty="0" smtClean="0"/>
          </a:p>
          <a:p>
            <a:r>
              <a:rPr lang="tr-TR" dirty="0" err="1" smtClean="0"/>
              <a:t>Anamnez</a:t>
            </a:r>
            <a:r>
              <a:rPr lang="tr-TR" dirty="0" smtClean="0"/>
              <a:t> </a:t>
            </a:r>
          </a:p>
          <a:p>
            <a:r>
              <a:rPr lang="tr-TR" dirty="0" smtClean="0"/>
              <a:t>Fizik muayene  ve genel semptomlar </a:t>
            </a:r>
            <a:endParaRPr lang="tr-TR" dirty="0" smtClean="0"/>
          </a:p>
          <a:p>
            <a:r>
              <a:rPr lang="tr-TR" dirty="0" smtClean="0"/>
              <a:t>Anemi Sınıflaması </a:t>
            </a:r>
          </a:p>
          <a:p>
            <a:r>
              <a:rPr lang="tr-TR" dirty="0" err="1" smtClean="0"/>
              <a:t>Mikrositik</a:t>
            </a:r>
            <a:r>
              <a:rPr lang="tr-TR" dirty="0" smtClean="0"/>
              <a:t> anemiye yaklaşım</a:t>
            </a:r>
          </a:p>
          <a:p>
            <a:r>
              <a:rPr lang="tr-TR" dirty="0" err="1" smtClean="0"/>
              <a:t>Normositik</a:t>
            </a:r>
            <a:r>
              <a:rPr lang="tr-TR" dirty="0" smtClean="0"/>
              <a:t> anemiye yaklaşım</a:t>
            </a:r>
          </a:p>
          <a:p>
            <a:r>
              <a:rPr lang="tr-TR" dirty="0" err="1" smtClean="0"/>
              <a:t>Makrositik</a:t>
            </a:r>
            <a:r>
              <a:rPr lang="tr-TR" dirty="0" smtClean="0"/>
              <a:t> anemiye yaklaşım</a:t>
            </a:r>
          </a:p>
          <a:p>
            <a:r>
              <a:rPr lang="tr-TR" dirty="0" smtClean="0"/>
              <a:t>Sevk kriterleri </a:t>
            </a: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4978896" cy="1143000"/>
          </a:xfrm>
        </p:spPr>
        <p:txBody>
          <a:bodyPr/>
          <a:lstStyle/>
          <a:p>
            <a:r>
              <a:rPr lang="tr-TR" dirty="0" smtClean="0">
                <a:solidFill>
                  <a:srgbClr val="FF0000"/>
                </a:solidFill>
              </a:rPr>
              <a:t>DEA- </a:t>
            </a:r>
            <a:r>
              <a:rPr lang="tr-TR" dirty="0" err="1" smtClean="0">
                <a:solidFill>
                  <a:srgbClr val="FF0000"/>
                </a:solidFill>
              </a:rPr>
              <a:t>Periferik</a:t>
            </a:r>
            <a:r>
              <a:rPr lang="tr-TR" dirty="0" smtClean="0">
                <a:solidFill>
                  <a:srgbClr val="FF0000"/>
                </a:solidFill>
              </a:rPr>
              <a:t> Yayma </a:t>
            </a:r>
            <a:endParaRPr lang="tr-TR" dirty="0">
              <a:solidFill>
                <a:srgbClr val="FF0000"/>
              </a:solidFill>
            </a:endParaRPr>
          </a:p>
        </p:txBody>
      </p:sp>
      <p:pic>
        <p:nvPicPr>
          <p:cNvPr id="29698" name="Picture 2"/>
          <p:cNvPicPr>
            <a:picLocks noGrp="1" noChangeAspect="1" noChangeArrowheads="1"/>
          </p:cNvPicPr>
          <p:nvPr>
            <p:ph idx="1"/>
          </p:nvPr>
        </p:nvPicPr>
        <p:blipFill>
          <a:blip r:embed="rId2" cstate="print"/>
          <a:srcRect/>
          <a:stretch>
            <a:fillRect/>
          </a:stretch>
        </p:blipFill>
        <p:spPr bwMode="auto">
          <a:xfrm>
            <a:off x="479352" y="1342544"/>
            <a:ext cx="8185295" cy="504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114800" cy="1143000"/>
          </a:xfrm>
        </p:spPr>
        <p:txBody>
          <a:bodyPr/>
          <a:lstStyle/>
          <a:p>
            <a:r>
              <a:rPr lang="tr-TR" dirty="0" smtClean="0">
                <a:solidFill>
                  <a:srgbClr val="FF0000"/>
                </a:solidFill>
              </a:rPr>
              <a:t>Demir İndeksleri</a:t>
            </a:r>
            <a:endParaRPr lang="tr-TR" dirty="0">
              <a:solidFill>
                <a:srgbClr val="FF0000"/>
              </a:solidFill>
            </a:endParaRPr>
          </a:p>
        </p:txBody>
      </p:sp>
      <p:sp>
        <p:nvSpPr>
          <p:cNvPr id="3" name="2 İçerik Yer Tutucusu"/>
          <p:cNvSpPr>
            <a:spLocks noGrp="1"/>
          </p:cNvSpPr>
          <p:nvPr>
            <p:ph idx="1"/>
          </p:nvPr>
        </p:nvSpPr>
        <p:spPr/>
        <p:txBody>
          <a:bodyPr>
            <a:normAutofit fontScale="70000" lnSpcReduction="20000"/>
          </a:bodyPr>
          <a:lstStyle/>
          <a:p>
            <a:r>
              <a:rPr lang="tr-TR" dirty="0" smtClean="0">
                <a:solidFill>
                  <a:schemeClr val="tx1">
                    <a:lumMod val="85000"/>
                    <a:lumOff val="15000"/>
                  </a:schemeClr>
                </a:solidFill>
              </a:rPr>
              <a:t>Serum demir düşük,TDBK artmış</a:t>
            </a:r>
          </a:p>
          <a:p>
            <a:r>
              <a:rPr lang="tr-TR" dirty="0" err="1" smtClean="0">
                <a:solidFill>
                  <a:schemeClr val="tx1">
                    <a:lumMod val="85000"/>
                    <a:lumOff val="15000"/>
                  </a:schemeClr>
                </a:solidFill>
              </a:rPr>
              <a:t>Transferrin</a:t>
            </a:r>
            <a:r>
              <a:rPr lang="tr-TR" dirty="0" smtClean="0">
                <a:solidFill>
                  <a:schemeClr val="tx1">
                    <a:lumMod val="85000"/>
                    <a:lumOff val="15000"/>
                  </a:schemeClr>
                </a:solidFill>
              </a:rPr>
              <a:t> </a:t>
            </a:r>
            <a:r>
              <a:rPr lang="tr-TR" dirty="0" err="1" smtClean="0">
                <a:solidFill>
                  <a:schemeClr val="tx1">
                    <a:lumMod val="85000"/>
                    <a:lumOff val="15000"/>
                  </a:schemeClr>
                </a:solidFill>
              </a:rPr>
              <a:t>satürasyonu</a:t>
            </a:r>
            <a:r>
              <a:rPr lang="tr-TR" dirty="0" smtClean="0">
                <a:solidFill>
                  <a:schemeClr val="tx1">
                    <a:lumMod val="85000"/>
                    <a:lumOff val="15000"/>
                  </a:schemeClr>
                </a:solidFill>
              </a:rPr>
              <a:t>(TSAT) </a:t>
            </a:r>
            <a:r>
              <a:rPr lang="tr-TR" dirty="0" smtClean="0">
                <a:solidFill>
                  <a:schemeClr val="tx1">
                    <a:lumMod val="85000"/>
                    <a:lumOff val="15000"/>
                  </a:schemeClr>
                </a:solidFill>
              </a:rPr>
              <a:t>düşük</a:t>
            </a:r>
            <a:r>
              <a:rPr lang="tr-TR" dirty="0" smtClean="0"/>
              <a:t> </a:t>
            </a:r>
            <a:r>
              <a:rPr lang="tr-TR" dirty="0" smtClean="0"/>
              <a:t> (TSAT = demir ÷ </a:t>
            </a:r>
            <a:r>
              <a:rPr lang="tr-TR" dirty="0" smtClean="0"/>
              <a:t>TDBC </a:t>
            </a:r>
            <a:r>
              <a:rPr lang="tr-TR" dirty="0" smtClean="0"/>
              <a:t>× 100) </a:t>
            </a:r>
            <a:endParaRPr lang="tr-TR" dirty="0" smtClean="0">
              <a:solidFill>
                <a:schemeClr val="tx1">
                  <a:lumMod val="85000"/>
                  <a:lumOff val="15000"/>
                </a:schemeClr>
              </a:solidFill>
            </a:endParaRPr>
          </a:p>
          <a:p>
            <a:r>
              <a:rPr lang="tr-TR" dirty="0" err="1" smtClean="0">
                <a:solidFill>
                  <a:schemeClr val="tx1">
                    <a:lumMod val="85000"/>
                    <a:lumOff val="15000"/>
                  </a:schemeClr>
                </a:solidFill>
              </a:rPr>
              <a:t>Ferritin</a:t>
            </a:r>
            <a:r>
              <a:rPr lang="tr-TR" dirty="0" smtClean="0">
                <a:solidFill>
                  <a:schemeClr val="tx1">
                    <a:lumMod val="85000"/>
                    <a:lumOff val="15000"/>
                  </a:schemeClr>
                </a:solidFill>
              </a:rPr>
              <a:t> </a:t>
            </a:r>
          </a:p>
          <a:p>
            <a:r>
              <a:rPr lang="tr-TR" sz="2300" dirty="0" smtClean="0">
                <a:solidFill>
                  <a:schemeClr val="tx1">
                    <a:lumMod val="85000"/>
                    <a:lumOff val="15000"/>
                  </a:schemeClr>
                </a:solidFill>
              </a:rPr>
              <a:t>Yetişkinlerde </a:t>
            </a:r>
          </a:p>
          <a:p>
            <a:pPr>
              <a:buNone/>
            </a:pPr>
            <a:r>
              <a:rPr lang="tr-TR" sz="2300" dirty="0" smtClean="0">
                <a:solidFill>
                  <a:schemeClr val="tx1">
                    <a:lumMod val="85000"/>
                    <a:lumOff val="15000"/>
                  </a:schemeClr>
                </a:solidFill>
              </a:rPr>
              <a:t>     &lt;15 DE tanısı koydurucu</a:t>
            </a:r>
          </a:p>
          <a:p>
            <a:pPr>
              <a:buNone/>
            </a:pPr>
            <a:r>
              <a:rPr lang="tr-TR" sz="2300" dirty="0" smtClean="0">
                <a:solidFill>
                  <a:schemeClr val="tx1">
                    <a:lumMod val="85000"/>
                    <a:lumOff val="15000"/>
                  </a:schemeClr>
                </a:solidFill>
              </a:rPr>
              <a:t>     15 - 50 olası DE</a:t>
            </a:r>
          </a:p>
          <a:p>
            <a:pPr>
              <a:buNone/>
            </a:pPr>
            <a:r>
              <a:rPr lang="tr-TR" sz="2300" dirty="0" smtClean="0">
                <a:solidFill>
                  <a:schemeClr val="tx1">
                    <a:lumMod val="85000"/>
                    <a:lumOff val="15000"/>
                  </a:schemeClr>
                </a:solidFill>
              </a:rPr>
              <a:t>     50-100 DE olasılığı var </a:t>
            </a:r>
          </a:p>
          <a:p>
            <a:pPr>
              <a:buNone/>
            </a:pPr>
            <a:r>
              <a:rPr lang="tr-TR" sz="2300" dirty="0" smtClean="0">
                <a:solidFill>
                  <a:schemeClr val="tx1">
                    <a:lumMod val="85000"/>
                    <a:lumOff val="15000"/>
                  </a:schemeClr>
                </a:solidFill>
              </a:rPr>
              <a:t>     &gt;100  DE olasılığı yok</a:t>
            </a:r>
          </a:p>
          <a:p>
            <a:r>
              <a:rPr lang="tr-TR" sz="2300" dirty="0" smtClean="0">
                <a:solidFill>
                  <a:schemeClr val="tx1">
                    <a:lumMod val="85000"/>
                    <a:lumOff val="15000"/>
                  </a:schemeClr>
                </a:solidFill>
              </a:rPr>
              <a:t>Çocuklarda </a:t>
            </a:r>
          </a:p>
          <a:p>
            <a:pPr>
              <a:buNone/>
            </a:pPr>
            <a:r>
              <a:rPr lang="tr-TR" sz="2300" dirty="0" smtClean="0">
                <a:solidFill>
                  <a:schemeClr val="tx1">
                    <a:lumMod val="85000"/>
                    <a:lumOff val="15000"/>
                  </a:schemeClr>
                </a:solidFill>
              </a:rPr>
              <a:t>      &lt;12 tanı  koydurucu</a:t>
            </a:r>
          </a:p>
          <a:p>
            <a:pPr marL="0" lvl="0" indent="0" fontAlgn="base">
              <a:spcAft>
                <a:spcPct val="0"/>
              </a:spcAft>
            </a:pPr>
            <a:r>
              <a:rPr lang="tr-TR" dirty="0" smtClean="0">
                <a:cs typeface="Arial" pitchFamily="34" charset="0"/>
              </a:rPr>
              <a:t>Eritrosit serbest </a:t>
            </a:r>
            <a:r>
              <a:rPr lang="tr-TR" dirty="0" err="1" smtClean="0">
                <a:cs typeface="Arial" pitchFamily="34" charset="0"/>
              </a:rPr>
              <a:t>protoporfirin</a:t>
            </a:r>
            <a:r>
              <a:rPr lang="tr-TR" dirty="0" smtClean="0">
                <a:cs typeface="Arial" pitchFamily="34" charset="0"/>
              </a:rPr>
              <a:t> yüksekliği </a:t>
            </a:r>
          </a:p>
          <a:p>
            <a:pPr marL="0" lvl="0" indent="0" fontAlgn="base">
              <a:spcAft>
                <a:spcPct val="0"/>
              </a:spcAft>
            </a:pPr>
            <a:r>
              <a:rPr lang="tr-TR" dirty="0" smtClean="0">
                <a:cs typeface="Arial" pitchFamily="34" charset="0"/>
              </a:rPr>
              <a:t>Serum </a:t>
            </a:r>
            <a:r>
              <a:rPr lang="tr-TR" dirty="0" err="1" smtClean="0">
                <a:cs typeface="Arial" pitchFamily="34" charset="0"/>
              </a:rPr>
              <a:t>Transferrin</a:t>
            </a:r>
            <a:r>
              <a:rPr lang="tr-TR" dirty="0" smtClean="0">
                <a:cs typeface="Arial" pitchFamily="34" charset="0"/>
              </a:rPr>
              <a:t> </a:t>
            </a:r>
            <a:r>
              <a:rPr lang="tr-TR" dirty="0" err="1" smtClean="0">
                <a:cs typeface="Arial" pitchFamily="34" charset="0"/>
              </a:rPr>
              <a:t>resp</a:t>
            </a:r>
            <a:r>
              <a:rPr lang="tr-TR" dirty="0" smtClean="0">
                <a:cs typeface="Arial" pitchFamily="34" charset="0"/>
              </a:rPr>
              <a:t> yüksekliği</a:t>
            </a:r>
          </a:p>
          <a:p>
            <a:pPr marL="0" lvl="0" indent="0" fontAlgn="base">
              <a:spcAft>
                <a:spcPct val="0"/>
              </a:spcAft>
            </a:pPr>
            <a:r>
              <a:rPr lang="tr-TR" dirty="0" smtClean="0">
                <a:cs typeface="Arial" pitchFamily="34" charset="0"/>
              </a:rPr>
              <a:t>Kemik iliği demir boyası </a:t>
            </a:r>
            <a:r>
              <a:rPr lang="tr-TR" dirty="0" smtClean="0">
                <a:solidFill>
                  <a:schemeClr val="accent1"/>
                </a:solidFill>
                <a:cs typeface="Arial" pitchFamily="34" charset="0"/>
              </a:rPr>
              <a:t>(</a:t>
            </a:r>
            <a:r>
              <a:rPr lang="tr-TR" dirty="0" err="1" smtClean="0">
                <a:solidFill>
                  <a:schemeClr val="accent1"/>
                </a:solidFill>
                <a:cs typeface="Arial" pitchFamily="34" charset="0"/>
              </a:rPr>
              <a:t>prusya</a:t>
            </a:r>
            <a:r>
              <a:rPr lang="tr-TR" dirty="0" smtClean="0">
                <a:solidFill>
                  <a:schemeClr val="accent1"/>
                </a:solidFill>
                <a:cs typeface="Arial" pitchFamily="34" charset="0"/>
              </a:rPr>
              <a:t> mavisi)</a:t>
            </a:r>
          </a:p>
          <a:p>
            <a:endParaRPr lang="tr-TR" sz="1700" dirty="0" smtClean="0">
              <a:solidFill>
                <a:schemeClr val="tx1">
                  <a:lumMod val="85000"/>
                  <a:lumOff val="15000"/>
                </a:schemeClr>
              </a:solidFill>
            </a:endParaRPr>
          </a:p>
          <a:p>
            <a:pPr>
              <a:buNone/>
            </a:pPr>
            <a:endParaRPr lang="tr-TR" sz="1700" dirty="0" smtClean="0">
              <a:solidFill>
                <a:schemeClr val="tx1">
                  <a:lumMod val="85000"/>
                  <a:lumOff val="15000"/>
                </a:schemeClr>
              </a:solidFill>
            </a:endParaRPr>
          </a:p>
          <a:p>
            <a:endParaRPr lang="tr-TR" dirty="0" smtClean="0">
              <a:solidFill>
                <a:schemeClr val="tx1">
                  <a:lumMod val="85000"/>
                  <a:lumOff val="15000"/>
                </a:schemeClr>
              </a:solidFill>
            </a:endParaRPr>
          </a:p>
          <a:p>
            <a:pPr>
              <a:buNone/>
            </a:pPr>
            <a:endParaRPr lang="tr-TR" dirty="0" smtClean="0">
              <a:solidFill>
                <a:schemeClr val="tx1">
                  <a:lumMod val="85000"/>
                  <a:lumOff val="15000"/>
                </a:schemeClr>
              </a:solidFill>
            </a:endParaRPr>
          </a:p>
          <a:p>
            <a:endParaRPr lang="tr-TR" dirty="0" smtClean="0">
              <a:solidFill>
                <a:schemeClr val="tx1">
                  <a:lumMod val="85000"/>
                  <a:lumOff val="15000"/>
                </a:schemeClr>
              </a:solidFill>
            </a:endParaRPr>
          </a:p>
          <a:p>
            <a:pPr>
              <a:buNone/>
            </a:pPr>
            <a:endParaRPr lang="tr-TR"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109361" y="77611"/>
            <a:ext cx="8925278" cy="6702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7650" name="Picture 2"/>
          <p:cNvPicPr>
            <a:picLocks noGrp="1" noChangeAspect="1" noChangeArrowheads="1"/>
          </p:cNvPicPr>
          <p:nvPr>
            <p:ph sz="half"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890664" cy="1143000"/>
          </a:xfrm>
        </p:spPr>
        <p:txBody>
          <a:bodyPr/>
          <a:lstStyle/>
          <a:p>
            <a:r>
              <a:rPr lang="tr-TR" dirty="0" smtClean="0">
                <a:solidFill>
                  <a:srgbClr val="FF0000"/>
                </a:solidFill>
              </a:rPr>
              <a:t>Ayırıcı Tanı</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800" dirty="0" smtClean="0"/>
              <a:t>Yorgunluk, </a:t>
            </a:r>
            <a:r>
              <a:rPr lang="tr-TR" sz="2800" dirty="0" err="1" smtClean="0"/>
              <a:t>pika</a:t>
            </a:r>
            <a:r>
              <a:rPr lang="tr-TR" sz="2800" dirty="0" smtClean="0"/>
              <a:t> ve huzursuz bacak sendromunun diğer nedenleri</a:t>
            </a:r>
          </a:p>
          <a:p>
            <a:r>
              <a:rPr lang="tr-TR" sz="2800" dirty="0" err="1" smtClean="0"/>
              <a:t>Talasemiler</a:t>
            </a:r>
            <a:endParaRPr lang="tr-TR" sz="2800" dirty="0" smtClean="0"/>
          </a:p>
          <a:p>
            <a:r>
              <a:rPr lang="tr-TR" sz="2800" dirty="0" smtClean="0"/>
              <a:t> Kronik </a:t>
            </a:r>
            <a:r>
              <a:rPr lang="tr-TR" sz="2800" dirty="0" err="1" smtClean="0"/>
              <a:t>enflamasyon</a:t>
            </a:r>
            <a:r>
              <a:rPr lang="tr-TR" sz="2800" dirty="0" smtClean="0"/>
              <a:t> anemisi/kronik hastalık anemisi </a:t>
            </a:r>
          </a:p>
          <a:p>
            <a:r>
              <a:rPr lang="tr-TR" sz="2800" dirty="0" smtClean="0"/>
              <a:t> </a:t>
            </a:r>
            <a:r>
              <a:rPr lang="tr-TR" sz="2800" dirty="0" err="1" smtClean="0"/>
              <a:t>Sideroblastik</a:t>
            </a:r>
            <a:r>
              <a:rPr lang="tr-TR" sz="2800" dirty="0" smtClean="0"/>
              <a:t> anemi</a:t>
            </a:r>
          </a:p>
          <a:p>
            <a:r>
              <a:rPr lang="tr-TR" sz="2800" dirty="0" smtClean="0"/>
              <a:t>Diğer </a:t>
            </a:r>
            <a:r>
              <a:rPr lang="tr-TR" sz="2800" dirty="0" err="1" smtClean="0"/>
              <a:t>mikrositer</a:t>
            </a:r>
            <a:r>
              <a:rPr lang="tr-TR" sz="2800" dirty="0" smtClean="0"/>
              <a:t> anemi nedenleri  </a:t>
            </a:r>
            <a:endParaRPr lang="tr-T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859216" cy="1143000"/>
          </a:xfrm>
        </p:spPr>
        <p:txBody>
          <a:bodyPr>
            <a:normAutofit/>
          </a:bodyPr>
          <a:lstStyle/>
          <a:p>
            <a:r>
              <a:rPr lang="tr-TR" sz="3600" dirty="0" smtClean="0">
                <a:solidFill>
                  <a:srgbClr val="FF0000"/>
                </a:solidFill>
                <a:latin typeface="Arial" pitchFamily="34" charset="0"/>
                <a:cs typeface="Arial" pitchFamily="34" charset="0"/>
              </a:rPr>
              <a:t>İleri Tetkik - Üst ve Alt GİS İncelemesi</a:t>
            </a:r>
            <a:endParaRPr lang="tr-TR" sz="3600" dirty="0">
              <a:solidFill>
                <a:srgbClr val="FF0000"/>
              </a:solidFill>
            </a:endParaRPr>
          </a:p>
        </p:txBody>
      </p:sp>
      <p:sp>
        <p:nvSpPr>
          <p:cNvPr id="3" name="2 İçerik Yer Tutucusu"/>
          <p:cNvSpPr>
            <a:spLocks noGrp="1"/>
          </p:cNvSpPr>
          <p:nvPr>
            <p:ph idx="1"/>
          </p:nvPr>
        </p:nvSpPr>
        <p:spPr/>
        <p:txBody>
          <a:bodyPr>
            <a:normAutofit/>
          </a:bodyPr>
          <a:lstStyle/>
          <a:p>
            <a:pPr>
              <a:defRPr/>
            </a:pPr>
            <a:r>
              <a:rPr lang="tr-TR" sz="2400" dirty="0" smtClean="0">
                <a:cs typeface="Arial" pitchFamily="34" charset="0"/>
              </a:rPr>
              <a:t>Erkek ve menopoz sonrası kadın hastalarda aşikar bir </a:t>
            </a:r>
            <a:r>
              <a:rPr lang="tr-TR" sz="2400" dirty="0" err="1" smtClean="0">
                <a:cs typeface="Arial" pitchFamily="34" charset="0"/>
              </a:rPr>
              <a:t>gastrointestinal</a:t>
            </a:r>
            <a:r>
              <a:rPr lang="tr-TR" sz="2400" dirty="0" smtClean="0">
                <a:cs typeface="Arial" pitchFamily="34" charset="0"/>
              </a:rPr>
              <a:t> sistem dışı kanama yoksa endoskopik incelemeler  yapılmalı </a:t>
            </a:r>
            <a:r>
              <a:rPr lang="tr-TR" sz="2400" dirty="0" smtClean="0">
                <a:solidFill>
                  <a:schemeClr val="accent1">
                    <a:lumMod val="75000"/>
                  </a:schemeClr>
                </a:solidFill>
                <a:cs typeface="Arial" pitchFamily="34" charset="0"/>
              </a:rPr>
              <a:t>! ! !</a:t>
            </a:r>
          </a:p>
          <a:p>
            <a:pPr marL="0" indent="0">
              <a:buFont typeface="Wingdings 3" pitchFamily="18" charset="2"/>
              <a:buNone/>
              <a:defRPr/>
            </a:pPr>
            <a:endParaRPr lang="tr-TR" sz="2400" dirty="0" smtClean="0">
              <a:cs typeface="Arial" pitchFamily="34" charset="0"/>
            </a:endParaRPr>
          </a:p>
          <a:p>
            <a:pPr>
              <a:defRPr/>
            </a:pPr>
            <a:r>
              <a:rPr lang="tr-TR" sz="2400" dirty="0" err="1" smtClean="0">
                <a:cs typeface="Arial" pitchFamily="34" charset="0"/>
              </a:rPr>
              <a:t>Helicobacter</a:t>
            </a:r>
            <a:r>
              <a:rPr lang="tr-TR" sz="2400" dirty="0" smtClean="0">
                <a:cs typeface="Arial" pitchFamily="34" charset="0"/>
              </a:rPr>
              <a:t> </a:t>
            </a:r>
            <a:r>
              <a:rPr lang="tr-TR" sz="2400" dirty="0" err="1" smtClean="0">
                <a:cs typeface="Arial" pitchFamily="34" charset="0"/>
              </a:rPr>
              <a:t>Pylori</a:t>
            </a:r>
            <a:r>
              <a:rPr lang="tr-TR" sz="2400" dirty="0" smtClean="0">
                <a:cs typeface="Arial" pitchFamily="34" charset="0"/>
              </a:rPr>
              <a:t> aranması ve tedavisi </a:t>
            </a:r>
          </a:p>
          <a:p>
            <a:pPr>
              <a:defRPr/>
            </a:pPr>
            <a:endParaRPr lang="tr-TR" sz="2400" dirty="0" smtClean="0">
              <a:latin typeface="Arial" pitchFamily="34" charset="0"/>
              <a:cs typeface="Arial" pitchFamily="34" charset="0"/>
            </a:endParaRPr>
          </a:p>
          <a:p>
            <a:pPr>
              <a:defRPr/>
            </a:pPr>
            <a:r>
              <a:rPr lang="tr-TR" sz="2400" dirty="0" smtClean="0">
                <a:cs typeface="Arial" pitchFamily="34" charset="0"/>
              </a:rPr>
              <a:t>Dışkıda kan </a:t>
            </a:r>
            <a:r>
              <a:rPr lang="tr-TR" sz="2400" dirty="0" smtClean="0">
                <a:cs typeface="Arial" pitchFamily="34" charset="0"/>
              </a:rPr>
              <a:t>aranması</a:t>
            </a:r>
          </a:p>
          <a:p>
            <a:pPr>
              <a:buNone/>
              <a:defRPr/>
            </a:pPr>
            <a:endParaRPr lang="tr-TR" sz="2400" dirty="0" smtClean="0">
              <a:latin typeface="Arial" pitchFamily="34" charset="0"/>
              <a:cs typeface="Arial" pitchFamily="34" charset="0"/>
            </a:endParaRPr>
          </a:p>
          <a:p>
            <a:pPr>
              <a:defRPr/>
            </a:pPr>
            <a:r>
              <a:rPr lang="tr-TR" sz="2400" dirty="0" smtClean="0">
                <a:solidFill>
                  <a:schemeClr val="tx1">
                    <a:lumMod val="95000"/>
                    <a:lumOff val="5000"/>
                  </a:schemeClr>
                </a:solidFill>
              </a:rPr>
              <a:t>Demir eksikliği teşhis edilirse ve bariz bir neden belirlenemezse</a:t>
            </a:r>
            <a:endParaRPr lang="tr-TR" sz="2400" dirty="0" smtClean="0">
              <a:solidFill>
                <a:schemeClr val="tx1">
                  <a:lumMod val="95000"/>
                  <a:lumOff val="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endParaRPr lang="tr-TR" dirty="0"/>
          </a:p>
        </p:txBody>
      </p:sp>
      <p:pic>
        <p:nvPicPr>
          <p:cNvPr id="30722" name="Picture 2"/>
          <p:cNvPicPr>
            <a:picLocks noGrp="1" noChangeAspect="1" noChangeArrowheads="1"/>
          </p:cNvPicPr>
          <p:nvPr>
            <p:ph type="pic" idx="1"/>
          </p:nvPr>
        </p:nvPicPr>
        <p:blipFill>
          <a:blip r:embed="rId3" cstate="print"/>
          <a:srcRect l="344" r="344"/>
          <a:stretch>
            <a:fillRect/>
          </a:stretch>
        </p:blipFill>
        <p:spPr bwMode="auto">
          <a:xfrm>
            <a:off x="251520" y="404664"/>
            <a:ext cx="8568952" cy="5568205"/>
          </a:xfrm>
          <a:prstGeom prst="rect">
            <a:avLst/>
          </a:prstGeom>
          <a:noFill/>
          <a:ln w="9525">
            <a:noFill/>
            <a:miter lim="800000"/>
            <a:headEnd/>
            <a:tailEnd/>
          </a:ln>
        </p:spPr>
      </p:pic>
      <p:sp>
        <p:nvSpPr>
          <p:cNvPr id="7" name="6 Metin Yer Tutucusu"/>
          <p:cNvSpPr>
            <a:spLocks noGrp="1"/>
          </p:cNvSpPr>
          <p:nvPr>
            <p:ph type="body" sz="half" idx="2"/>
          </p:nvPr>
        </p:nvSpPr>
        <p:spPr>
          <a:xfrm>
            <a:off x="467544" y="6353944"/>
            <a:ext cx="8136904" cy="504056"/>
          </a:xfrm>
        </p:spPr>
        <p:txBody>
          <a:bodyPr>
            <a:normAutofit/>
          </a:bodyPr>
          <a:lstStyle/>
          <a:p>
            <a:r>
              <a:rPr lang="tr-TR" sz="1714" dirty="0" smtClean="0"/>
              <a:t>https://www.aafp.org/pubs/afp/issues/2013/0115/p98.html</a:t>
            </a:r>
            <a:endParaRPr lang="tr-TR" sz="1714"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314600" cy="1143000"/>
          </a:xfrm>
        </p:spPr>
        <p:txBody>
          <a:bodyPr/>
          <a:lstStyle/>
          <a:p>
            <a:r>
              <a:rPr lang="tr-TR" dirty="0" smtClean="0">
                <a:solidFill>
                  <a:srgbClr val="FF0000"/>
                </a:solidFill>
              </a:rPr>
              <a:t>Tedavi </a:t>
            </a:r>
            <a:endParaRPr lang="tr-TR" dirty="0"/>
          </a:p>
        </p:txBody>
      </p:sp>
      <p:sp>
        <p:nvSpPr>
          <p:cNvPr id="4" name="3 İçerik Yer Tutucusu"/>
          <p:cNvSpPr>
            <a:spLocks noGrp="1"/>
          </p:cNvSpPr>
          <p:nvPr>
            <p:ph sz="half" idx="2"/>
          </p:nvPr>
        </p:nvSpPr>
        <p:spPr>
          <a:xfrm>
            <a:off x="611560" y="5733256"/>
            <a:ext cx="8075240" cy="648072"/>
          </a:xfrm>
        </p:spPr>
        <p:txBody>
          <a:bodyPr>
            <a:noAutofit/>
          </a:bodyPr>
          <a:lstStyle/>
          <a:p>
            <a:pPr>
              <a:buNone/>
            </a:pPr>
            <a:r>
              <a:rPr lang="tr-TR" sz="1800" dirty="0" smtClean="0">
                <a:solidFill>
                  <a:srgbClr val="FF0000"/>
                </a:solidFill>
              </a:rPr>
              <a:t>Kimler tedavi edilmeli?</a:t>
            </a:r>
          </a:p>
          <a:p>
            <a:r>
              <a:rPr lang="tr-TR" sz="1800" dirty="0" smtClean="0"/>
              <a:t>Demir eksikliği anemisi olan tüm bireyleri </a:t>
            </a:r>
            <a:r>
              <a:rPr lang="tr-TR" sz="1800" dirty="0" smtClean="0"/>
              <a:t> ve </a:t>
            </a:r>
            <a:r>
              <a:rPr lang="tr-TR" sz="1800" dirty="0" smtClean="0"/>
              <a:t>demir eksikliği olan çoğu kişiyi anemi olmadan tedavi ediyoruz. </a:t>
            </a:r>
            <a:endParaRPr lang="tr-TR" sz="1800" dirty="0">
              <a:solidFill>
                <a:srgbClr val="FF0000"/>
              </a:solidFill>
            </a:endParaRPr>
          </a:p>
        </p:txBody>
      </p:sp>
      <p:pic>
        <p:nvPicPr>
          <p:cNvPr id="32770" name="Picture 2"/>
          <p:cNvPicPr>
            <a:picLocks noGrp="1" noChangeAspect="1" noChangeArrowheads="1"/>
          </p:cNvPicPr>
          <p:nvPr>
            <p:ph sz="half" idx="1"/>
          </p:nvPr>
        </p:nvPicPr>
        <p:blipFill>
          <a:blip r:embed="rId3" cstate="print"/>
          <a:srcRect/>
          <a:stretch>
            <a:fillRect/>
          </a:stretch>
        </p:blipFill>
        <p:spPr bwMode="auto">
          <a:xfrm>
            <a:off x="395537" y="1124744"/>
            <a:ext cx="837640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674640" cy="1143000"/>
          </a:xfrm>
        </p:spPr>
        <p:txBody>
          <a:bodyPr/>
          <a:lstStyle/>
          <a:p>
            <a:r>
              <a:rPr lang="tr-TR" dirty="0" smtClean="0">
                <a:solidFill>
                  <a:srgbClr val="FF0000"/>
                </a:solidFill>
              </a:rPr>
              <a:t>Tedavi </a:t>
            </a:r>
            <a:endParaRPr lang="tr-TR" dirty="0"/>
          </a:p>
        </p:txBody>
      </p:sp>
      <p:sp>
        <p:nvSpPr>
          <p:cNvPr id="3" name="2 İçerik Yer Tutucusu"/>
          <p:cNvSpPr>
            <a:spLocks noGrp="1"/>
          </p:cNvSpPr>
          <p:nvPr>
            <p:ph idx="1"/>
          </p:nvPr>
        </p:nvSpPr>
        <p:spPr/>
        <p:txBody>
          <a:bodyPr>
            <a:normAutofit fontScale="85000" lnSpcReduction="20000"/>
          </a:bodyPr>
          <a:lstStyle/>
          <a:p>
            <a:pPr lvl="1">
              <a:lnSpc>
                <a:spcPct val="120000"/>
              </a:lnSpc>
              <a:defRPr/>
            </a:pPr>
            <a:r>
              <a:rPr lang="tr-TR" altLang="tr-TR" sz="2400" dirty="0" smtClean="0">
                <a:solidFill>
                  <a:schemeClr val="tx1">
                    <a:lumMod val="95000"/>
                    <a:lumOff val="5000"/>
                  </a:schemeClr>
                </a:solidFill>
                <a:latin typeface="Arial" pitchFamily="34" charset="0"/>
                <a:cs typeface="Arial" pitchFamily="34" charset="0"/>
              </a:rPr>
              <a:t>Oral tedavi (</a:t>
            </a:r>
            <a:r>
              <a:rPr lang="tr-TR" altLang="tr-TR" sz="2400" b="1" dirty="0" smtClean="0">
                <a:solidFill>
                  <a:schemeClr val="tx1">
                    <a:lumMod val="95000"/>
                    <a:lumOff val="5000"/>
                  </a:schemeClr>
                </a:solidFill>
                <a:latin typeface="Arial" pitchFamily="34" charset="0"/>
                <a:cs typeface="Arial" pitchFamily="34" charset="0"/>
              </a:rPr>
              <a:t>demir sülfat, demir </a:t>
            </a:r>
            <a:r>
              <a:rPr lang="tr-TR" altLang="tr-TR" sz="2400" b="1" dirty="0" err="1" smtClean="0">
                <a:solidFill>
                  <a:schemeClr val="tx1">
                    <a:lumMod val="95000"/>
                    <a:lumOff val="5000"/>
                  </a:schemeClr>
                </a:solidFill>
                <a:latin typeface="Arial" pitchFamily="34" charset="0"/>
                <a:cs typeface="Arial" pitchFamily="34" charset="0"/>
              </a:rPr>
              <a:t>fumarat</a:t>
            </a:r>
            <a:r>
              <a:rPr lang="tr-TR" altLang="tr-TR" sz="2400" b="1" dirty="0" smtClean="0">
                <a:solidFill>
                  <a:schemeClr val="tx1">
                    <a:lumMod val="95000"/>
                    <a:lumOff val="5000"/>
                  </a:schemeClr>
                </a:solidFill>
                <a:latin typeface="Arial" pitchFamily="34" charset="0"/>
                <a:cs typeface="Arial" pitchFamily="34" charset="0"/>
              </a:rPr>
              <a:t>, demir </a:t>
            </a:r>
            <a:r>
              <a:rPr lang="tr-TR" altLang="tr-TR" sz="2400" b="1" dirty="0" err="1" smtClean="0">
                <a:solidFill>
                  <a:schemeClr val="tx1">
                    <a:lumMod val="95000"/>
                    <a:lumOff val="5000"/>
                  </a:schemeClr>
                </a:solidFill>
                <a:latin typeface="Arial" pitchFamily="34" charset="0"/>
                <a:cs typeface="Arial" pitchFamily="34" charset="0"/>
              </a:rPr>
              <a:t>glukonat</a:t>
            </a:r>
            <a:r>
              <a:rPr lang="tr-TR" altLang="tr-TR" sz="2400" b="1" dirty="0" smtClean="0">
                <a:solidFill>
                  <a:schemeClr val="tx1">
                    <a:lumMod val="95000"/>
                    <a:lumOff val="5000"/>
                  </a:schemeClr>
                </a:solidFill>
                <a:latin typeface="Arial" pitchFamily="34" charset="0"/>
                <a:cs typeface="Arial" pitchFamily="34" charset="0"/>
              </a:rPr>
              <a:t> )</a:t>
            </a:r>
            <a:r>
              <a:rPr lang="tr-TR" altLang="tr-TR" sz="2400" dirty="0" smtClean="0">
                <a:solidFill>
                  <a:schemeClr val="tx1">
                    <a:lumMod val="95000"/>
                    <a:lumOff val="5000"/>
                  </a:schemeClr>
                </a:solidFill>
                <a:latin typeface="Arial" pitchFamily="34" charset="0"/>
                <a:cs typeface="Arial" pitchFamily="34" charset="0"/>
              </a:rPr>
              <a:t> tercih edilir.</a:t>
            </a:r>
          </a:p>
          <a:p>
            <a:pPr lvl="1">
              <a:lnSpc>
                <a:spcPct val="120000"/>
              </a:lnSpc>
              <a:buNone/>
              <a:defRPr/>
            </a:pPr>
            <a:endParaRPr lang="tr-TR" altLang="tr-TR" sz="2400" dirty="0" smtClean="0">
              <a:solidFill>
                <a:schemeClr val="tx1">
                  <a:lumMod val="95000"/>
                  <a:lumOff val="5000"/>
                </a:schemeClr>
              </a:solidFill>
              <a:latin typeface="Arial" pitchFamily="34" charset="0"/>
              <a:cs typeface="Arial" pitchFamily="34" charset="0"/>
            </a:endParaRPr>
          </a:p>
          <a:p>
            <a:pPr lvl="1">
              <a:lnSpc>
                <a:spcPct val="120000"/>
              </a:lnSpc>
              <a:defRPr/>
            </a:pPr>
            <a:r>
              <a:rPr lang="tr-TR" sz="2400" dirty="0" smtClean="0">
                <a:solidFill>
                  <a:schemeClr val="tx1">
                    <a:lumMod val="95000"/>
                    <a:lumOff val="5000"/>
                  </a:schemeClr>
                </a:solidFill>
              </a:rPr>
              <a:t> Tüm oral demir preparatları eşit derecede etkilidir</a:t>
            </a:r>
            <a:endParaRPr lang="tr-TR" altLang="tr-TR" sz="2400" dirty="0" smtClean="0">
              <a:solidFill>
                <a:schemeClr val="tx1">
                  <a:lumMod val="95000"/>
                  <a:lumOff val="5000"/>
                </a:schemeClr>
              </a:solidFill>
              <a:latin typeface="Arial" pitchFamily="34" charset="0"/>
              <a:cs typeface="Arial" pitchFamily="34" charset="0"/>
            </a:endParaRPr>
          </a:p>
          <a:p>
            <a:pPr lvl="1">
              <a:lnSpc>
                <a:spcPct val="120000"/>
              </a:lnSpc>
              <a:buNone/>
              <a:defRPr/>
            </a:pPr>
            <a:endParaRPr lang="tr-TR" altLang="tr-TR" sz="2400" dirty="0" smtClean="0">
              <a:solidFill>
                <a:schemeClr val="tx1">
                  <a:lumMod val="95000"/>
                  <a:lumOff val="5000"/>
                </a:schemeClr>
              </a:solidFill>
              <a:latin typeface="Arial" pitchFamily="34" charset="0"/>
              <a:cs typeface="Arial" pitchFamily="34" charset="0"/>
            </a:endParaRPr>
          </a:p>
          <a:p>
            <a:pPr lvl="1">
              <a:lnSpc>
                <a:spcPct val="120000"/>
              </a:lnSpc>
              <a:defRPr/>
            </a:pPr>
            <a:r>
              <a:rPr lang="tr-TR" altLang="tr-TR" sz="2400" dirty="0" smtClean="0">
                <a:solidFill>
                  <a:schemeClr val="tx1">
                    <a:lumMod val="95000"/>
                    <a:lumOff val="5000"/>
                  </a:schemeClr>
                </a:solidFill>
                <a:latin typeface="Arial" pitchFamily="34" charset="0"/>
                <a:cs typeface="Arial" pitchFamily="34" charset="0"/>
              </a:rPr>
              <a:t>Günlük doz 100-200 mg/gün </a:t>
            </a:r>
            <a:r>
              <a:rPr lang="tr-TR" altLang="tr-TR" sz="2400" dirty="0" err="1" smtClean="0">
                <a:solidFill>
                  <a:schemeClr val="tx1">
                    <a:lumMod val="95000"/>
                    <a:lumOff val="5000"/>
                  </a:schemeClr>
                </a:solidFill>
                <a:latin typeface="Arial" pitchFamily="34" charset="0"/>
                <a:cs typeface="Arial" pitchFamily="34" charset="0"/>
              </a:rPr>
              <a:t>elementer</a:t>
            </a:r>
            <a:r>
              <a:rPr lang="tr-TR" altLang="tr-TR" sz="2400" dirty="0" smtClean="0">
                <a:solidFill>
                  <a:schemeClr val="tx1">
                    <a:lumMod val="95000"/>
                    <a:lumOff val="5000"/>
                  </a:schemeClr>
                </a:solidFill>
                <a:latin typeface="Arial" pitchFamily="34" charset="0"/>
                <a:cs typeface="Arial" pitchFamily="34" charset="0"/>
              </a:rPr>
              <a:t> </a:t>
            </a:r>
            <a:r>
              <a:rPr lang="tr-TR" altLang="tr-TR" sz="2400" dirty="0" smtClean="0">
                <a:solidFill>
                  <a:schemeClr val="tx1">
                    <a:lumMod val="95000"/>
                    <a:lumOff val="5000"/>
                  </a:schemeClr>
                </a:solidFill>
                <a:latin typeface="Arial" pitchFamily="34" charset="0"/>
                <a:cs typeface="Arial" pitchFamily="34" charset="0"/>
              </a:rPr>
              <a:t>demir</a:t>
            </a:r>
          </a:p>
          <a:p>
            <a:pPr marL="0" indent="0">
              <a:lnSpc>
                <a:spcPct val="140000"/>
              </a:lnSpc>
              <a:buNone/>
              <a:defRPr/>
            </a:pPr>
            <a:r>
              <a:rPr lang="tr-TR" altLang="tr-TR" sz="2400" b="1" dirty="0" smtClean="0">
                <a:latin typeface="Arial" pitchFamily="34" charset="0"/>
                <a:cs typeface="Arial" pitchFamily="34" charset="0"/>
              </a:rPr>
              <a:t>       Oral </a:t>
            </a:r>
            <a:r>
              <a:rPr lang="tr-TR" altLang="tr-TR" sz="2400" b="1" dirty="0" smtClean="0">
                <a:latin typeface="Arial" pitchFamily="34" charset="0"/>
                <a:cs typeface="Arial" pitchFamily="34" charset="0"/>
              </a:rPr>
              <a:t>demir kullanımı: </a:t>
            </a:r>
          </a:p>
          <a:p>
            <a:pPr lvl="1">
              <a:lnSpc>
                <a:spcPct val="140000"/>
              </a:lnSpc>
              <a:defRPr/>
            </a:pPr>
            <a:r>
              <a:rPr lang="tr-TR" altLang="tr-TR" sz="2400" dirty="0" smtClean="0">
                <a:latin typeface="Arial" pitchFamily="34" charset="0"/>
                <a:cs typeface="Arial" pitchFamily="34" charset="0"/>
              </a:rPr>
              <a:t>Aç olarak veya</a:t>
            </a:r>
          </a:p>
          <a:p>
            <a:pPr lvl="1">
              <a:lnSpc>
                <a:spcPct val="140000"/>
              </a:lnSpc>
              <a:defRPr/>
            </a:pPr>
            <a:r>
              <a:rPr lang="tr-TR" altLang="tr-TR" sz="2400" dirty="0" smtClean="0">
                <a:latin typeface="Arial" pitchFamily="34" charset="0"/>
                <a:cs typeface="Arial" pitchFamily="34" charset="0"/>
              </a:rPr>
              <a:t>Yemekten 1,5-2 saat sonra</a:t>
            </a:r>
          </a:p>
          <a:p>
            <a:pPr lvl="1">
              <a:lnSpc>
                <a:spcPct val="140000"/>
              </a:lnSpc>
              <a:defRPr/>
            </a:pPr>
            <a:r>
              <a:rPr lang="tr-TR" altLang="tr-TR" sz="2400" dirty="0" smtClean="0">
                <a:latin typeface="Arial" pitchFamily="34" charset="0"/>
                <a:cs typeface="Arial" pitchFamily="34" charset="0"/>
              </a:rPr>
              <a:t>Başka ilaçlarla arasında en az 2 saat olacak şekilde verilmeli</a:t>
            </a:r>
          </a:p>
          <a:p>
            <a:pPr lvl="1">
              <a:lnSpc>
                <a:spcPct val="140000"/>
              </a:lnSpc>
              <a:defRPr/>
            </a:pPr>
            <a:r>
              <a:rPr lang="tr-TR" altLang="tr-TR" sz="2400" dirty="0" smtClean="0">
                <a:latin typeface="Arial" pitchFamily="34" charset="0"/>
                <a:cs typeface="Arial" pitchFamily="34" charset="0"/>
              </a:rPr>
              <a:t>Günaşırı kullanımı önerilmeli</a:t>
            </a:r>
          </a:p>
          <a:p>
            <a:pPr lvl="1">
              <a:lnSpc>
                <a:spcPct val="120000"/>
              </a:lnSpc>
              <a:defRPr/>
            </a:pPr>
            <a:endParaRPr lang="tr-TR" altLang="tr-TR" sz="2400" dirty="0" smtClean="0">
              <a:solidFill>
                <a:schemeClr val="tx1">
                  <a:lumMod val="95000"/>
                  <a:lumOff val="5000"/>
                </a:schemeClr>
              </a:solidFill>
              <a:latin typeface="Arial" pitchFamily="34" charset="0"/>
              <a:cs typeface="Arial" pitchFamily="34" charset="0"/>
            </a:endParaRPr>
          </a:p>
          <a:p>
            <a:pPr lvl="1">
              <a:lnSpc>
                <a:spcPct val="120000"/>
              </a:lnSpc>
              <a:defRPr/>
            </a:pPr>
            <a:endParaRPr lang="tr-TR" altLang="tr-TR" sz="2400" dirty="0" smtClean="0">
              <a:solidFill>
                <a:schemeClr val="tx1">
                  <a:lumMod val="95000"/>
                  <a:lumOff val="5000"/>
                </a:schemeClr>
              </a:solidFill>
              <a:latin typeface="Arial" pitchFamily="34" charset="0"/>
              <a:cs typeface="Arial" pitchFamily="34" charset="0"/>
            </a:endParaRPr>
          </a:p>
          <a:p>
            <a:pPr>
              <a:buNone/>
            </a:pP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Tedavi</a:t>
            </a:r>
            <a:endParaRPr lang="tr-TR" dirty="0"/>
          </a:p>
        </p:txBody>
      </p:sp>
      <p:sp>
        <p:nvSpPr>
          <p:cNvPr id="3" name="2 İçerik Yer Tutucusu"/>
          <p:cNvSpPr>
            <a:spLocks noGrp="1"/>
          </p:cNvSpPr>
          <p:nvPr>
            <p:ph idx="1"/>
          </p:nvPr>
        </p:nvSpPr>
        <p:spPr/>
        <p:txBody>
          <a:bodyPr>
            <a:normAutofit fontScale="85000" lnSpcReduction="20000"/>
          </a:bodyPr>
          <a:lstStyle/>
          <a:p>
            <a:pPr>
              <a:defRPr/>
            </a:pPr>
            <a:r>
              <a:rPr lang="tr-TR" altLang="tr-TR" sz="2400" b="1" dirty="0" err="1" smtClean="0">
                <a:latin typeface="Arial" pitchFamily="34" charset="0"/>
                <a:cs typeface="Arial" pitchFamily="34" charset="0"/>
              </a:rPr>
              <a:t>Ferröz</a:t>
            </a:r>
            <a:r>
              <a:rPr lang="tr-TR" altLang="tr-TR" sz="2400" b="1" dirty="0" smtClean="0">
                <a:latin typeface="Arial" pitchFamily="34" charset="0"/>
                <a:cs typeface="Arial" pitchFamily="34" charset="0"/>
              </a:rPr>
              <a:t> (</a:t>
            </a:r>
            <a:r>
              <a:rPr lang="tr-TR" altLang="tr-TR" sz="2400" b="1" dirty="0" err="1" smtClean="0">
                <a:latin typeface="Arial" pitchFamily="34" charset="0"/>
                <a:cs typeface="Arial" pitchFamily="34" charset="0"/>
              </a:rPr>
              <a:t>Fe</a:t>
            </a:r>
            <a:r>
              <a:rPr lang="tr-TR" altLang="tr-TR" sz="2400" b="1" dirty="0" smtClean="0">
                <a:latin typeface="Arial" pitchFamily="34" charset="0"/>
                <a:cs typeface="Arial" pitchFamily="34" charset="0"/>
              </a:rPr>
              <a:t>++) demir </a:t>
            </a:r>
            <a:r>
              <a:rPr lang="tr-TR" altLang="tr-TR" sz="2400" dirty="0" smtClean="0">
                <a:latin typeface="Arial" pitchFamily="34" charset="0"/>
                <a:cs typeface="Arial" pitchFamily="34" charset="0"/>
              </a:rPr>
              <a:t>tercih edilmeli</a:t>
            </a:r>
          </a:p>
          <a:p>
            <a:pPr lvl="1">
              <a:defRPr/>
            </a:pPr>
            <a:r>
              <a:rPr lang="tr-TR" altLang="tr-TR" sz="2400" dirty="0" smtClean="0">
                <a:latin typeface="Arial" pitchFamily="34" charset="0"/>
                <a:cs typeface="Arial" pitchFamily="34" charset="0"/>
              </a:rPr>
              <a:t>Emilimi daha iyi , daha etkili , daha ucuz</a:t>
            </a:r>
          </a:p>
          <a:p>
            <a:pPr lvl="1">
              <a:defRPr/>
            </a:pPr>
            <a:r>
              <a:rPr lang="tr-TR" altLang="tr-TR" sz="2400" dirty="0" smtClean="0">
                <a:latin typeface="Arial" pitchFamily="34" charset="0"/>
                <a:cs typeface="Arial" pitchFamily="34" charset="0"/>
              </a:rPr>
              <a:t>Ama yan etkileri daha fazla (GİS </a:t>
            </a:r>
            <a:r>
              <a:rPr lang="tr-TR" altLang="tr-TR" sz="2400" dirty="0" smtClean="0">
                <a:latin typeface="Arial" pitchFamily="34" charset="0"/>
                <a:cs typeface="Arial" pitchFamily="34" charset="0"/>
              </a:rPr>
              <a:t>)</a:t>
            </a:r>
          </a:p>
          <a:p>
            <a:pPr marL="639763" lvl="1" indent="-236538">
              <a:lnSpc>
                <a:spcPct val="120000"/>
              </a:lnSpc>
              <a:defRPr/>
            </a:pPr>
            <a:r>
              <a:rPr lang="tr-TR" sz="2400" dirty="0" smtClean="0">
                <a:solidFill>
                  <a:schemeClr val="accent1"/>
                </a:solidFill>
                <a:latin typeface="Arial" pitchFamily="34" charset="0"/>
                <a:cs typeface="Arial" pitchFamily="34" charset="0"/>
              </a:rPr>
              <a:t>GİS Yan </a:t>
            </a:r>
            <a:r>
              <a:rPr lang="tr-TR" sz="2400" dirty="0" smtClean="0">
                <a:solidFill>
                  <a:schemeClr val="accent1"/>
                </a:solidFill>
                <a:latin typeface="Arial" pitchFamily="34" charset="0"/>
                <a:cs typeface="Arial" pitchFamily="34" charset="0"/>
              </a:rPr>
              <a:t>Etkiler: </a:t>
            </a:r>
          </a:p>
          <a:p>
            <a:pPr lvl="2">
              <a:buNone/>
              <a:defRPr/>
            </a:pPr>
            <a:r>
              <a:rPr lang="tr-TR" dirty="0" smtClean="0">
                <a:latin typeface="Arial" pitchFamily="34" charset="0"/>
                <a:cs typeface="Arial" pitchFamily="34" charset="0"/>
              </a:rPr>
              <a:t>Bulantı, kusma,hazımsızlık, kabızlık  ishal koyu </a:t>
            </a:r>
            <a:r>
              <a:rPr lang="tr-TR" dirty="0" smtClean="0">
                <a:latin typeface="Arial" pitchFamily="34" charset="0"/>
                <a:cs typeface="Arial" pitchFamily="34" charset="0"/>
              </a:rPr>
              <a:t>renk dışkı</a:t>
            </a:r>
          </a:p>
          <a:p>
            <a:pPr lvl="2">
              <a:buNone/>
              <a:defRPr/>
            </a:pPr>
            <a:endParaRPr lang="tr-TR" dirty="0" smtClean="0">
              <a:latin typeface="Arial" pitchFamily="34" charset="0"/>
              <a:cs typeface="Arial" pitchFamily="34" charset="0"/>
            </a:endParaRPr>
          </a:p>
          <a:p>
            <a:pPr lvl="2">
              <a:buFont typeface="Wingdings" pitchFamily="2" charset="2"/>
              <a:buChar char="§"/>
              <a:defRPr/>
            </a:pPr>
            <a:r>
              <a:rPr lang="tr-TR" altLang="tr-TR" dirty="0" smtClean="0">
                <a:latin typeface="Arial" pitchFamily="34" charset="0"/>
                <a:cs typeface="Arial" pitchFamily="34" charset="0"/>
              </a:rPr>
              <a:t>Düşük dozla başla, 4-5 gün içinde giderek dozu arttır</a:t>
            </a:r>
          </a:p>
          <a:p>
            <a:pPr lvl="2">
              <a:buFont typeface="Wingdings" pitchFamily="2" charset="2"/>
              <a:buChar char="§"/>
              <a:defRPr/>
            </a:pPr>
            <a:r>
              <a:rPr lang="tr-TR" altLang="tr-TR" dirty="0" smtClean="0">
                <a:latin typeface="Arial" pitchFamily="34" charset="0"/>
                <a:cs typeface="Arial" pitchFamily="34" charset="0"/>
              </a:rPr>
              <a:t>Gıdalarla ver</a:t>
            </a:r>
          </a:p>
          <a:p>
            <a:pPr lvl="3">
              <a:defRPr/>
            </a:pPr>
            <a:r>
              <a:rPr lang="tr-TR" altLang="tr-TR" sz="2400" dirty="0" smtClean="0">
                <a:latin typeface="Arial" pitchFamily="34" charset="0"/>
                <a:cs typeface="Arial" pitchFamily="34" charset="0"/>
              </a:rPr>
              <a:t>Meyve suyu veya su ile seyrelterek</a:t>
            </a:r>
          </a:p>
          <a:p>
            <a:pPr lvl="3">
              <a:defRPr/>
            </a:pPr>
            <a:r>
              <a:rPr lang="tr-TR" altLang="tr-TR" sz="2400" dirty="0" smtClean="0">
                <a:latin typeface="Arial" pitchFamily="34" charset="0"/>
                <a:cs typeface="Arial" pitchFamily="34" charset="0"/>
              </a:rPr>
              <a:t>Asitli meyve suları veya C vitamini emilimi artırır.</a:t>
            </a:r>
          </a:p>
          <a:p>
            <a:pPr>
              <a:buNone/>
              <a:defRPr/>
            </a:pPr>
            <a:endParaRPr lang="tr-TR" altLang="tr-TR" sz="2400" dirty="0" smtClean="0">
              <a:latin typeface="Arial" pitchFamily="34" charset="0"/>
              <a:cs typeface="Arial" pitchFamily="34" charset="0"/>
            </a:endParaRPr>
          </a:p>
          <a:p>
            <a:pPr>
              <a:defRPr/>
            </a:pPr>
            <a:r>
              <a:rPr lang="tr-TR" altLang="tr-TR" sz="2400" dirty="0" err="1" smtClean="0">
                <a:latin typeface="Arial" pitchFamily="34" charset="0"/>
                <a:cs typeface="Arial" pitchFamily="34" charset="0"/>
              </a:rPr>
              <a:t>Tolere</a:t>
            </a:r>
            <a:r>
              <a:rPr lang="tr-TR" altLang="tr-TR" sz="2400" dirty="0" smtClean="0">
                <a:latin typeface="Arial" pitchFamily="34" charset="0"/>
                <a:cs typeface="Arial" pitchFamily="34" charset="0"/>
              </a:rPr>
              <a:t> edilemiyorsa ; </a:t>
            </a:r>
          </a:p>
          <a:p>
            <a:pPr marL="457200" lvl="1" indent="0">
              <a:buFont typeface="Wingdings 3" pitchFamily="18" charset="2"/>
              <a:buNone/>
              <a:defRPr/>
            </a:pPr>
            <a:r>
              <a:rPr lang="tr-TR" altLang="tr-TR" sz="2400" dirty="0" smtClean="0">
                <a:latin typeface="Arial" pitchFamily="34" charset="0"/>
                <a:cs typeface="Arial" pitchFamily="34" charset="0"/>
                <a:sym typeface="Wingdings" panose="05000000000000000000" pitchFamily="2" charset="2"/>
              </a:rPr>
              <a:t></a:t>
            </a:r>
            <a:r>
              <a:rPr lang="tr-TR" altLang="tr-TR" sz="2400" dirty="0" err="1" smtClean="0">
                <a:latin typeface="Arial" pitchFamily="34" charset="0"/>
                <a:cs typeface="Arial" pitchFamily="34" charset="0"/>
              </a:rPr>
              <a:t>Enterik</a:t>
            </a:r>
            <a:r>
              <a:rPr lang="tr-TR" altLang="tr-TR" sz="2400" dirty="0" smtClean="0">
                <a:latin typeface="Arial" pitchFamily="34" charset="0"/>
                <a:cs typeface="Arial" pitchFamily="34" charset="0"/>
              </a:rPr>
              <a:t> formlar</a:t>
            </a:r>
          </a:p>
          <a:p>
            <a:pPr marL="457200" lvl="1" indent="0">
              <a:buFont typeface="Wingdings 3" pitchFamily="18" charset="2"/>
              <a:buNone/>
              <a:defRPr/>
            </a:pPr>
            <a:r>
              <a:rPr lang="tr-TR" altLang="tr-TR" sz="2400" dirty="0" smtClean="0">
                <a:latin typeface="Arial" pitchFamily="34" charset="0"/>
                <a:cs typeface="Arial" pitchFamily="34" charset="0"/>
                <a:sym typeface="Wingdings" panose="05000000000000000000" pitchFamily="2" charset="2"/>
              </a:rPr>
              <a:t></a:t>
            </a:r>
            <a:r>
              <a:rPr lang="tr-TR" altLang="tr-TR" sz="2400" dirty="0" err="1" smtClean="0">
                <a:latin typeface="Arial" pitchFamily="34" charset="0"/>
                <a:cs typeface="Arial" pitchFamily="34" charset="0"/>
              </a:rPr>
              <a:t>Ferrik</a:t>
            </a:r>
            <a:r>
              <a:rPr lang="tr-TR" altLang="tr-TR" sz="2400" dirty="0" smtClean="0">
                <a:latin typeface="Arial" pitchFamily="34" charset="0"/>
                <a:cs typeface="Arial" pitchFamily="34" charset="0"/>
              </a:rPr>
              <a:t> (</a:t>
            </a:r>
            <a:r>
              <a:rPr lang="tr-TR" altLang="tr-TR" sz="2400" dirty="0" err="1" smtClean="0">
                <a:latin typeface="Arial" pitchFamily="34" charset="0"/>
                <a:cs typeface="Arial" pitchFamily="34" charset="0"/>
              </a:rPr>
              <a:t>Fe</a:t>
            </a:r>
            <a:r>
              <a:rPr lang="tr-TR" altLang="tr-TR" sz="2400" dirty="0" smtClean="0">
                <a:latin typeface="Arial" pitchFamily="34" charset="0"/>
                <a:cs typeface="Arial" pitchFamily="34" charset="0"/>
              </a:rPr>
              <a:t>+++) demir</a:t>
            </a:r>
          </a:p>
          <a:p>
            <a:endParaRPr lang="tr-TR" sz="2400"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106688" cy="1143000"/>
          </a:xfrm>
        </p:spPr>
        <p:txBody>
          <a:bodyPr/>
          <a:lstStyle/>
          <a:p>
            <a:r>
              <a:rPr lang="tr-TR" dirty="0" err="1" smtClean="0">
                <a:solidFill>
                  <a:srgbClr val="FF0000"/>
                </a:solidFill>
              </a:rPr>
              <a:t>Hematopoez</a:t>
            </a:r>
            <a:endParaRPr lang="tr-TR" dirty="0"/>
          </a:p>
        </p:txBody>
      </p:sp>
      <p:sp>
        <p:nvSpPr>
          <p:cNvPr id="4" name="3 İçerik Yer Tutucusu"/>
          <p:cNvSpPr>
            <a:spLocks noGrp="1"/>
          </p:cNvSpPr>
          <p:nvPr>
            <p:ph sz="half" idx="2"/>
          </p:nvPr>
        </p:nvSpPr>
        <p:spPr/>
        <p:txBody>
          <a:bodyPr>
            <a:normAutofit fontScale="62500" lnSpcReduction="20000"/>
          </a:bodyPr>
          <a:lstStyle/>
          <a:p>
            <a:r>
              <a:rPr lang="tr-TR" dirty="0" smtClean="0"/>
              <a:t>Kan üretimine “ </a:t>
            </a:r>
            <a:r>
              <a:rPr lang="tr-TR" b="1" dirty="0" err="1" smtClean="0"/>
              <a:t>Hematopoesis</a:t>
            </a:r>
            <a:r>
              <a:rPr lang="tr-TR" dirty="0" smtClean="0"/>
              <a:t>” adı verilir. Kan normalde yassı kemiklerde üretilir. Buna “ </a:t>
            </a:r>
            <a:r>
              <a:rPr lang="tr-TR" b="1" dirty="0" err="1" smtClean="0"/>
              <a:t>medüller</a:t>
            </a:r>
            <a:r>
              <a:rPr lang="tr-TR" b="1" dirty="0" smtClean="0"/>
              <a:t> </a:t>
            </a:r>
            <a:r>
              <a:rPr lang="tr-TR" b="1" dirty="0" err="1" smtClean="0"/>
              <a:t>hematopoiesis</a:t>
            </a:r>
            <a:r>
              <a:rPr lang="tr-TR" dirty="0" smtClean="0"/>
              <a:t>” adı verilir. Bazı durumlarda kan kemik iliği dışında karaciğer ve dalak gibi organlarda üretilebilir . Bu duruma da “ </a:t>
            </a:r>
            <a:r>
              <a:rPr lang="tr-TR" b="1" dirty="0" smtClean="0"/>
              <a:t>ekstra </a:t>
            </a:r>
            <a:r>
              <a:rPr lang="tr-TR" b="1" dirty="0" err="1" smtClean="0"/>
              <a:t>medüller</a:t>
            </a:r>
            <a:r>
              <a:rPr lang="tr-TR" b="1" dirty="0" smtClean="0"/>
              <a:t> </a:t>
            </a:r>
            <a:r>
              <a:rPr lang="tr-TR" b="1" dirty="0" err="1" smtClean="0"/>
              <a:t>hematopoiesis</a:t>
            </a:r>
            <a:r>
              <a:rPr lang="tr-TR" dirty="0" smtClean="0"/>
              <a:t>” adı verilir. </a:t>
            </a:r>
          </a:p>
          <a:p>
            <a:r>
              <a:rPr lang="tr-TR" dirty="0" smtClean="0"/>
              <a:t>Kanın üretimi daha embriyo döneminde  başlar. İlk olarak “</a:t>
            </a:r>
            <a:r>
              <a:rPr lang="tr-TR" dirty="0" err="1" smtClean="0"/>
              <a:t>vitellus</a:t>
            </a:r>
            <a:r>
              <a:rPr lang="tr-TR" dirty="0" smtClean="0"/>
              <a:t> kesesi” </a:t>
            </a:r>
            <a:r>
              <a:rPr lang="tr-TR" dirty="0" err="1" smtClean="0"/>
              <a:t>nde</a:t>
            </a:r>
            <a:r>
              <a:rPr lang="tr-TR" dirty="0" smtClean="0"/>
              <a:t> başlar. Bu üretim 3.ay gibi sonlanır.</a:t>
            </a:r>
          </a:p>
          <a:p>
            <a:r>
              <a:rPr lang="tr-TR" dirty="0" smtClean="0"/>
              <a:t>Hemen 1.aydan itibaren kan üretimi karaciğer ve dalağa kayar. Doğumdan itibaren üretim uzun ve yassı kemiklerde olur. Erişkin bir kişide30 yaşından sonra üretim yassı kemiklere kayar.</a:t>
            </a:r>
          </a:p>
          <a:p>
            <a:endParaRPr lang="tr-TR" dirty="0"/>
          </a:p>
        </p:txBody>
      </p:sp>
      <p:pic>
        <p:nvPicPr>
          <p:cNvPr id="5" name="Picture 3"/>
          <p:cNvPicPr>
            <a:picLocks noGrp="1" noChangeAspect="1" noChangeArrowheads="1"/>
          </p:cNvPicPr>
          <p:nvPr>
            <p:ph sz="half" idx="1"/>
          </p:nvPr>
        </p:nvPicPr>
        <p:blipFill>
          <a:blip r:embed="rId3" cstate="print"/>
          <a:srcRect/>
          <a:stretch>
            <a:fillRect/>
          </a:stretch>
        </p:blipFill>
        <p:spPr bwMode="auto">
          <a:xfrm>
            <a:off x="457200" y="1484784"/>
            <a:ext cx="4038600" cy="4680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251520" y="548680"/>
            <a:ext cx="8712968" cy="5562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915000" cy="1143000"/>
          </a:xfrm>
        </p:spPr>
        <p:txBody>
          <a:bodyPr>
            <a:normAutofit/>
          </a:bodyPr>
          <a:lstStyle/>
          <a:p>
            <a:r>
              <a:rPr lang="tr-TR" dirty="0" smtClean="0">
                <a:solidFill>
                  <a:srgbClr val="FF0000"/>
                </a:solidFill>
                <a:latin typeface="+mn-lt"/>
                <a:cs typeface="Arial" pitchFamily="34" charset="0"/>
              </a:rPr>
              <a:t>Oral Demir Tedavisi İzlem</a:t>
            </a:r>
            <a:endParaRPr lang="tr-TR" dirty="0">
              <a:solidFill>
                <a:srgbClr val="FF0000"/>
              </a:solidFill>
              <a:latin typeface="+mn-lt"/>
            </a:endParaRPr>
          </a:p>
        </p:txBody>
      </p:sp>
      <p:sp>
        <p:nvSpPr>
          <p:cNvPr id="3" name="2 İçerik Yer Tutucusu"/>
          <p:cNvSpPr>
            <a:spLocks noGrp="1"/>
          </p:cNvSpPr>
          <p:nvPr>
            <p:ph idx="1"/>
          </p:nvPr>
        </p:nvSpPr>
        <p:spPr/>
        <p:txBody>
          <a:bodyPr>
            <a:normAutofit fontScale="85000" lnSpcReduction="20000"/>
          </a:bodyPr>
          <a:lstStyle/>
          <a:p>
            <a:pPr lvl="2">
              <a:lnSpc>
                <a:spcPct val="150000"/>
              </a:lnSpc>
              <a:buFont typeface="Wingdings" pitchFamily="2" charset="2"/>
              <a:buChar char="ü"/>
            </a:pPr>
            <a:r>
              <a:rPr lang="tr-TR" altLang="tr-TR" dirty="0" smtClean="0">
                <a:latin typeface="Arial" pitchFamily="34" charset="0"/>
                <a:cs typeface="Arial" pitchFamily="34" charset="0"/>
              </a:rPr>
              <a:t>İlk düzelen </a:t>
            </a:r>
            <a:r>
              <a:rPr lang="tr-TR" altLang="tr-TR" u="sng" dirty="0" smtClean="0">
                <a:latin typeface="Arial" pitchFamily="34" charset="0"/>
                <a:cs typeface="Arial" pitchFamily="34" charset="0"/>
              </a:rPr>
              <a:t>halsizlik-yorgunluk</a:t>
            </a:r>
          </a:p>
          <a:p>
            <a:pPr lvl="2">
              <a:lnSpc>
                <a:spcPct val="150000"/>
              </a:lnSpc>
              <a:buFont typeface="Wingdings" pitchFamily="2" charset="2"/>
              <a:buChar char="ü"/>
            </a:pPr>
            <a:r>
              <a:rPr lang="tr-TR" altLang="tr-TR" dirty="0" smtClean="0">
                <a:latin typeface="Arial" pitchFamily="34" charset="0"/>
                <a:cs typeface="Arial" pitchFamily="34" charset="0"/>
              </a:rPr>
              <a:t>İlk laboratuar bulgusu </a:t>
            </a:r>
            <a:r>
              <a:rPr lang="tr-TR" altLang="tr-TR" u="sng" dirty="0" err="1" smtClean="0">
                <a:latin typeface="Arial" pitchFamily="34" charset="0"/>
                <a:cs typeface="Arial" pitchFamily="34" charset="0"/>
              </a:rPr>
              <a:t>retikulositoz</a:t>
            </a:r>
            <a:r>
              <a:rPr lang="tr-TR" altLang="tr-TR" u="sng" dirty="0" smtClean="0">
                <a:latin typeface="Arial" pitchFamily="34" charset="0"/>
                <a:cs typeface="Arial" pitchFamily="34" charset="0"/>
              </a:rPr>
              <a:t> (5-7 gün sonra)</a:t>
            </a:r>
            <a:endParaRPr lang="tr-TR" altLang="tr-TR" dirty="0" smtClean="0">
              <a:latin typeface="Arial" pitchFamily="34" charset="0"/>
              <a:cs typeface="Arial" pitchFamily="34" charset="0"/>
            </a:endParaRPr>
          </a:p>
          <a:p>
            <a:pPr lvl="2">
              <a:lnSpc>
                <a:spcPct val="150000"/>
              </a:lnSpc>
              <a:buFont typeface="Wingdings" pitchFamily="2" charset="2"/>
              <a:buChar char="ü"/>
            </a:pPr>
            <a:r>
              <a:rPr lang="tr-TR" altLang="tr-TR" dirty="0" err="1" smtClean="0">
                <a:latin typeface="Arial" pitchFamily="34" charset="0"/>
                <a:cs typeface="Arial" pitchFamily="34" charset="0"/>
              </a:rPr>
              <a:t>Hb</a:t>
            </a:r>
            <a:r>
              <a:rPr lang="tr-TR" altLang="tr-TR" dirty="0" smtClean="0">
                <a:latin typeface="Arial" pitchFamily="34" charset="0"/>
                <a:cs typeface="Arial" pitchFamily="34" charset="0"/>
              </a:rPr>
              <a:t> </a:t>
            </a:r>
            <a:r>
              <a:rPr lang="tr-TR" altLang="tr-TR" u="sng" dirty="0" smtClean="0">
                <a:latin typeface="Arial" pitchFamily="34" charset="0"/>
                <a:cs typeface="Arial" pitchFamily="34" charset="0"/>
              </a:rPr>
              <a:t>2-4 hafta</a:t>
            </a:r>
            <a:r>
              <a:rPr lang="tr-TR" altLang="tr-TR" dirty="0" smtClean="0">
                <a:latin typeface="Arial" pitchFamily="34" charset="0"/>
                <a:cs typeface="Arial" pitchFamily="34" charset="0"/>
              </a:rPr>
              <a:t> içinde </a:t>
            </a:r>
            <a:r>
              <a:rPr lang="tr-TR" altLang="tr-TR" u="sng" dirty="0" smtClean="0">
                <a:latin typeface="Arial" pitchFamily="34" charset="0"/>
                <a:cs typeface="Arial" pitchFamily="34" charset="0"/>
              </a:rPr>
              <a:t>1-2 g/</a:t>
            </a:r>
            <a:r>
              <a:rPr lang="tr-TR" altLang="tr-TR" u="sng" dirty="0" err="1" smtClean="0">
                <a:latin typeface="Arial" pitchFamily="34" charset="0"/>
                <a:cs typeface="Arial" pitchFamily="34" charset="0"/>
              </a:rPr>
              <a:t>dl</a:t>
            </a:r>
            <a:r>
              <a:rPr lang="tr-TR" altLang="tr-TR" dirty="0" smtClean="0">
                <a:latin typeface="Arial" pitchFamily="34" charset="0"/>
                <a:cs typeface="Arial" pitchFamily="34" charset="0"/>
              </a:rPr>
              <a:t> artar.</a:t>
            </a:r>
          </a:p>
          <a:p>
            <a:pPr lvl="2">
              <a:lnSpc>
                <a:spcPct val="150000"/>
              </a:lnSpc>
              <a:buFont typeface="Wingdings" pitchFamily="2" charset="2"/>
              <a:buChar char="ü"/>
            </a:pPr>
            <a:r>
              <a:rPr lang="tr-TR" altLang="tr-TR" dirty="0" smtClean="0">
                <a:latin typeface="Arial" pitchFamily="34" charset="0"/>
                <a:cs typeface="Arial" pitchFamily="34" charset="0"/>
              </a:rPr>
              <a:t>Tedavinin başlanmasından </a:t>
            </a:r>
            <a:r>
              <a:rPr lang="tr-TR" altLang="tr-TR" u="sng" dirty="0" smtClean="0">
                <a:latin typeface="Arial" pitchFamily="34" charset="0"/>
                <a:cs typeface="Arial" pitchFamily="34" charset="0"/>
              </a:rPr>
              <a:t>2-4 hafta</a:t>
            </a:r>
            <a:r>
              <a:rPr lang="tr-TR" altLang="tr-TR" dirty="0" smtClean="0">
                <a:latin typeface="Arial" pitchFamily="34" charset="0"/>
                <a:cs typeface="Arial" pitchFamily="34" charset="0"/>
              </a:rPr>
              <a:t> sonra </a:t>
            </a:r>
            <a:r>
              <a:rPr lang="tr-TR" altLang="tr-TR" dirty="0" err="1" smtClean="0">
                <a:latin typeface="Arial" pitchFamily="34" charset="0"/>
                <a:cs typeface="Arial" pitchFamily="34" charset="0"/>
              </a:rPr>
              <a:t>hemogram</a:t>
            </a:r>
            <a:r>
              <a:rPr lang="tr-TR" altLang="tr-TR" dirty="0" smtClean="0">
                <a:latin typeface="Arial" pitchFamily="34" charset="0"/>
                <a:cs typeface="Arial" pitchFamily="34" charset="0"/>
              </a:rPr>
              <a:t> istenmelidir.</a:t>
            </a:r>
          </a:p>
          <a:p>
            <a:pPr lvl="2">
              <a:lnSpc>
                <a:spcPct val="150000"/>
              </a:lnSpc>
              <a:buFont typeface="Wingdings" pitchFamily="2" charset="2"/>
              <a:buChar char="ü"/>
            </a:pPr>
            <a:r>
              <a:rPr lang="tr-TR" altLang="tr-TR" dirty="0" smtClean="0">
                <a:latin typeface="Arial" pitchFamily="34" charset="0"/>
                <a:cs typeface="Arial" pitchFamily="34" charset="0"/>
              </a:rPr>
              <a:t>Anemi </a:t>
            </a:r>
            <a:r>
              <a:rPr lang="tr-TR" altLang="tr-TR" u="sng" dirty="0" smtClean="0">
                <a:latin typeface="Arial" pitchFamily="34" charset="0"/>
                <a:cs typeface="Arial" pitchFamily="34" charset="0"/>
              </a:rPr>
              <a:t>2-4 ay</a:t>
            </a:r>
            <a:r>
              <a:rPr lang="tr-TR" altLang="tr-TR" dirty="0" smtClean="0">
                <a:latin typeface="Arial" pitchFamily="34" charset="0"/>
                <a:cs typeface="Arial" pitchFamily="34" charset="0"/>
              </a:rPr>
              <a:t> içinde düzelir.</a:t>
            </a:r>
          </a:p>
          <a:p>
            <a:pPr lvl="2">
              <a:lnSpc>
                <a:spcPct val="150000"/>
              </a:lnSpc>
              <a:buFont typeface="Wingdings" pitchFamily="2" charset="2"/>
              <a:buChar char="ü"/>
            </a:pPr>
            <a:r>
              <a:rPr lang="tr-TR" altLang="tr-TR" dirty="0" smtClean="0">
                <a:latin typeface="Arial" pitchFamily="34" charset="0"/>
                <a:cs typeface="Arial" pitchFamily="34" charset="0"/>
              </a:rPr>
              <a:t>MCV genellikle </a:t>
            </a:r>
            <a:r>
              <a:rPr lang="tr-TR" altLang="tr-TR" u="sng" dirty="0" smtClean="0">
                <a:latin typeface="Arial" pitchFamily="34" charset="0"/>
                <a:cs typeface="Arial" pitchFamily="34" charset="0"/>
              </a:rPr>
              <a:t>3 ay</a:t>
            </a:r>
            <a:r>
              <a:rPr lang="tr-TR" altLang="tr-TR" dirty="0" smtClean="0">
                <a:latin typeface="Arial" pitchFamily="34" charset="0"/>
                <a:cs typeface="Arial" pitchFamily="34" charset="0"/>
              </a:rPr>
              <a:t> sonra normale döner.</a:t>
            </a:r>
            <a:endParaRPr lang="tr-TR" altLang="tr-TR" u="sng" dirty="0" smtClean="0">
              <a:latin typeface="Arial" pitchFamily="34" charset="0"/>
              <a:cs typeface="Arial" pitchFamily="34" charset="0"/>
            </a:endParaRPr>
          </a:p>
          <a:p>
            <a:pPr lvl="2">
              <a:lnSpc>
                <a:spcPct val="150000"/>
              </a:lnSpc>
              <a:buFont typeface="Wingdings" pitchFamily="2" charset="2"/>
              <a:buChar char="ü"/>
            </a:pPr>
            <a:r>
              <a:rPr lang="tr-TR" altLang="tr-TR" dirty="0" smtClean="0">
                <a:latin typeface="Arial" pitchFamily="34" charset="0"/>
                <a:cs typeface="Arial" pitchFamily="34" charset="0"/>
              </a:rPr>
              <a:t>En son düzelen </a:t>
            </a:r>
            <a:r>
              <a:rPr lang="tr-TR" altLang="tr-TR" u="sng" dirty="0" err="1" smtClean="0">
                <a:latin typeface="Arial" pitchFamily="34" charset="0"/>
                <a:cs typeface="Arial" pitchFamily="34" charset="0"/>
              </a:rPr>
              <a:t>Ferritin</a:t>
            </a:r>
            <a:r>
              <a:rPr lang="tr-TR" altLang="tr-TR" dirty="0" smtClean="0">
                <a:latin typeface="Arial" pitchFamily="34" charset="0"/>
                <a:cs typeface="Arial" pitchFamily="34" charset="0"/>
              </a:rPr>
              <a:t> (</a:t>
            </a:r>
            <a:r>
              <a:rPr lang="tr-TR" altLang="tr-TR" u="sng" dirty="0" smtClean="0">
                <a:latin typeface="Arial" pitchFamily="34" charset="0"/>
                <a:cs typeface="Arial" pitchFamily="34" charset="0"/>
              </a:rPr>
              <a:t>6-9 ayda</a:t>
            </a:r>
            <a:r>
              <a:rPr lang="tr-TR" altLang="tr-TR" dirty="0" smtClean="0">
                <a:latin typeface="Arial" pitchFamily="34" charset="0"/>
                <a:cs typeface="Arial" pitchFamily="34" charset="0"/>
              </a:rPr>
              <a:t>)</a:t>
            </a:r>
          </a:p>
          <a:p>
            <a:pPr lvl="2">
              <a:lnSpc>
                <a:spcPct val="150000"/>
              </a:lnSpc>
              <a:buFont typeface="Wingdings" pitchFamily="2" charset="2"/>
              <a:buChar char="ü"/>
            </a:pPr>
            <a:r>
              <a:rPr lang="tr-TR" dirty="0" smtClean="0">
                <a:solidFill>
                  <a:srgbClr val="FF0000"/>
                </a:solidFill>
                <a:latin typeface="Arial" pitchFamily="34" charset="0"/>
                <a:cs typeface="Arial" pitchFamily="34" charset="0"/>
              </a:rPr>
              <a:t>Tedaviye hemoglobin normale döndükten sonra 3-6 ay daha veya </a:t>
            </a:r>
            <a:r>
              <a:rPr lang="tr-TR" altLang="zh-CN" dirty="0" err="1" smtClean="0">
                <a:solidFill>
                  <a:srgbClr val="FF0000"/>
                </a:solidFill>
                <a:latin typeface="Arial" pitchFamily="34" charset="0"/>
                <a:cs typeface="Arial" pitchFamily="34" charset="0"/>
              </a:rPr>
              <a:t>ferritin</a:t>
            </a:r>
            <a:r>
              <a:rPr lang="tr-TR" altLang="zh-CN" dirty="0" smtClean="0">
                <a:solidFill>
                  <a:srgbClr val="FF0000"/>
                </a:solidFill>
                <a:latin typeface="Arial" pitchFamily="34" charset="0"/>
                <a:cs typeface="Arial" pitchFamily="34" charset="0"/>
              </a:rPr>
              <a:t> &gt;50 olana kadar devam edilir.</a:t>
            </a:r>
          </a:p>
          <a:p>
            <a:pPr lvl="2">
              <a:lnSpc>
                <a:spcPct val="150000"/>
              </a:lnSpc>
              <a:buFont typeface="Wingdings" pitchFamily="2" charset="2"/>
              <a:buChar char="ü"/>
            </a:pPr>
            <a:endParaRPr lang="tr-TR" altLang="tr-TR"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042792" cy="1143000"/>
          </a:xfrm>
        </p:spPr>
        <p:txBody>
          <a:bodyPr>
            <a:normAutofit fontScale="90000"/>
          </a:bodyPr>
          <a:lstStyle/>
          <a:p>
            <a:r>
              <a:rPr lang="tr-TR" dirty="0" err="1" smtClean="0">
                <a:solidFill>
                  <a:srgbClr val="FF0000"/>
                </a:solidFill>
                <a:cs typeface="Arial" pitchFamily="34" charset="0"/>
              </a:rPr>
              <a:t>Parenteral</a:t>
            </a:r>
            <a:r>
              <a:rPr lang="tr-TR" dirty="0" smtClean="0">
                <a:solidFill>
                  <a:srgbClr val="FF0000"/>
                </a:solidFill>
                <a:cs typeface="Arial" pitchFamily="34" charset="0"/>
              </a:rPr>
              <a:t> Tedavi</a:t>
            </a:r>
            <a:endParaRPr lang="tr-TR" dirty="0">
              <a:solidFill>
                <a:srgbClr val="FF0000"/>
              </a:solidFill>
            </a:endParaRPr>
          </a:p>
        </p:txBody>
      </p:sp>
      <p:sp>
        <p:nvSpPr>
          <p:cNvPr id="3" name="2 İçerik Yer Tutucusu"/>
          <p:cNvSpPr>
            <a:spLocks noGrp="1"/>
          </p:cNvSpPr>
          <p:nvPr>
            <p:ph idx="1"/>
          </p:nvPr>
        </p:nvSpPr>
        <p:spPr/>
        <p:txBody>
          <a:bodyPr/>
          <a:lstStyle/>
          <a:p>
            <a:pPr>
              <a:lnSpc>
                <a:spcPct val="130000"/>
              </a:lnSpc>
              <a:buNone/>
            </a:pPr>
            <a:r>
              <a:rPr lang="tr-TR" altLang="tr-TR" sz="2400" b="1" dirty="0" err="1" smtClean="0">
                <a:latin typeface="Arial" pitchFamily="34" charset="0"/>
                <a:cs typeface="Arial" pitchFamily="34" charset="0"/>
              </a:rPr>
              <a:t>Endikasyonları</a:t>
            </a:r>
            <a:r>
              <a:rPr lang="tr-TR" altLang="tr-TR" sz="2400" b="1" dirty="0" smtClean="0">
                <a:latin typeface="Arial" pitchFamily="34" charset="0"/>
                <a:cs typeface="Arial" pitchFamily="34" charset="0"/>
              </a:rPr>
              <a:t>:</a:t>
            </a:r>
          </a:p>
          <a:p>
            <a:pPr>
              <a:lnSpc>
                <a:spcPct val="130000"/>
              </a:lnSpc>
              <a:buNone/>
            </a:pPr>
            <a:r>
              <a:rPr lang="tr-TR" altLang="tr-TR" sz="2400" dirty="0" smtClean="0">
                <a:latin typeface="Arial" pitchFamily="34" charset="0"/>
                <a:cs typeface="Arial" pitchFamily="34" charset="0"/>
              </a:rPr>
              <a:t>1-Oral tedaviye cevapsız </a:t>
            </a:r>
          </a:p>
          <a:p>
            <a:pPr>
              <a:lnSpc>
                <a:spcPct val="130000"/>
              </a:lnSpc>
              <a:buNone/>
            </a:pPr>
            <a:r>
              <a:rPr lang="tr-TR" altLang="tr-TR" sz="2400" dirty="0" smtClean="0">
                <a:latin typeface="Arial" pitchFamily="34" charset="0"/>
                <a:cs typeface="Arial" pitchFamily="34" charset="0"/>
              </a:rPr>
              <a:t>2-Oral tedaviyi </a:t>
            </a:r>
            <a:r>
              <a:rPr lang="tr-TR" altLang="tr-TR" sz="2400" dirty="0" err="1" smtClean="0">
                <a:latin typeface="Arial" pitchFamily="34" charset="0"/>
                <a:cs typeface="Arial" pitchFamily="34" charset="0"/>
              </a:rPr>
              <a:t>tolere</a:t>
            </a:r>
            <a:r>
              <a:rPr lang="tr-TR" altLang="tr-TR" sz="2400" dirty="0" smtClean="0">
                <a:latin typeface="Arial" pitchFamily="34" charset="0"/>
                <a:cs typeface="Arial" pitchFamily="34" charset="0"/>
              </a:rPr>
              <a:t> edemeyen hastalar</a:t>
            </a:r>
          </a:p>
          <a:p>
            <a:pPr>
              <a:lnSpc>
                <a:spcPct val="130000"/>
              </a:lnSpc>
              <a:buNone/>
            </a:pPr>
            <a:r>
              <a:rPr lang="tr-TR" altLang="tr-TR" sz="2400" dirty="0" smtClean="0">
                <a:latin typeface="Arial" pitchFamily="34" charset="0"/>
                <a:cs typeface="Arial" pitchFamily="34" charset="0"/>
              </a:rPr>
              <a:t>3-Kayıp fazla olan (aşırı kanama, </a:t>
            </a:r>
            <a:r>
              <a:rPr lang="tr-TR" altLang="tr-TR" sz="2400" dirty="0" err="1" smtClean="0">
                <a:latin typeface="Arial" pitchFamily="34" charset="0"/>
                <a:cs typeface="Arial" pitchFamily="34" charset="0"/>
              </a:rPr>
              <a:t>anjiodisplazi</a:t>
            </a:r>
            <a:r>
              <a:rPr lang="tr-TR" altLang="tr-TR" sz="2400" dirty="0" smtClean="0">
                <a:latin typeface="Arial" pitchFamily="34" charset="0"/>
                <a:cs typeface="Arial" pitchFamily="34" charset="0"/>
              </a:rPr>
              <a:t>…)  </a:t>
            </a:r>
          </a:p>
          <a:p>
            <a:pPr>
              <a:lnSpc>
                <a:spcPct val="130000"/>
              </a:lnSpc>
              <a:buNone/>
            </a:pPr>
            <a:r>
              <a:rPr lang="tr-TR" altLang="tr-TR" sz="2400" dirty="0" smtClean="0">
                <a:latin typeface="Arial" pitchFamily="34" charset="0"/>
                <a:cs typeface="Arial" pitchFamily="34" charset="0"/>
              </a:rPr>
              <a:t>4-EPO kullanan hemodiyaliz</a:t>
            </a:r>
          </a:p>
          <a:p>
            <a:pPr>
              <a:buNone/>
            </a:pP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Kronik Hastalık Anemisi/</a:t>
            </a:r>
            <a:r>
              <a:rPr lang="tr-TR" dirty="0" err="1" smtClean="0">
                <a:solidFill>
                  <a:srgbClr val="FF0000"/>
                </a:solidFill>
              </a:rPr>
              <a:t>inflamasyon</a:t>
            </a:r>
            <a:r>
              <a:rPr lang="tr-TR" dirty="0" smtClean="0">
                <a:solidFill>
                  <a:srgbClr val="FF0000"/>
                </a:solidFill>
              </a:rPr>
              <a:t> Anemisi</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800" dirty="0" smtClean="0"/>
              <a:t>Sistemik </a:t>
            </a:r>
            <a:r>
              <a:rPr lang="tr-TR" sz="2800" dirty="0" err="1" smtClean="0"/>
              <a:t>inflamatuar</a:t>
            </a:r>
            <a:r>
              <a:rPr lang="tr-TR" sz="2800" dirty="0" smtClean="0"/>
              <a:t> bir hastalık(RA </a:t>
            </a:r>
            <a:r>
              <a:rPr lang="tr-TR" sz="2800" dirty="0" err="1" smtClean="0"/>
              <a:t>lupus</a:t>
            </a:r>
            <a:r>
              <a:rPr lang="tr-TR" sz="2800" dirty="0" smtClean="0"/>
              <a:t>,</a:t>
            </a:r>
            <a:r>
              <a:rPr lang="tr-TR" sz="2800" dirty="0" err="1" smtClean="0"/>
              <a:t>vaskulit</a:t>
            </a:r>
            <a:r>
              <a:rPr lang="tr-TR" sz="2800" dirty="0" smtClean="0"/>
              <a:t>,IBH)</a:t>
            </a:r>
          </a:p>
          <a:p>
            <a:r>
              <a:rPr lang="tr-TR" sz="2800" dirty="0" smtClean="0"/>
              <a:t>Enfeksiyon</a:t>
            </a:r>
          </a:p>
          <a:p>
            <a:r>
              <a:rPr lang="tr-TR" sz="2800" dirty="0" err="1" smtClean="0"/>
              <a:t>Malignensi</a:t>
            </a:r>
            <a:r>
              <a:rPr lang="tr-TR" sz="2800" dirty="0" smtClean="0"/>
              <a:t> ;tanı anında hastaların %30 dan fazlasında saptanır</a:t>
            </a:r>
          </a:p>
          <a:p>
            <a:r>
              <a:rPr lang="tr-TR" sz="2800" dirty="0" smtClean="0"/>
              <a:t>Kronik hastalık (</a:t>
            </a:r>
            <a:r>
              <a:rPr lang="tr-TR" sz="2800" dirty="0" err="1" smtClean="0"/>
              <a:t>ky</a:t>
            </a:r>
            <a:r>
              <a:rPr lang="tr-TR" sz="2800" dirty="0" smtClean="0"/>
              <a:t> ,</a:t>
            </a:r>
            <a:r>
              <a:rPr lang="tr-TR" sz="2800" dirty="0" err="1" smtClean="0"/>
              <a:t>koah</a:t>
            </a:r>
            <a:r>
              <a:rPr lang="tr-TR" sz="2800" dirty="0" smtClean="0"/>
              <a:t>,</a:t>
            </a:r>
            <a:r>
              <a:rPr lang="tr-TR" sz="2800" dirty="0" err="1" smtClean="0"/>
              <a:t>kbh</a:t>
            </a:r>
            <a:r>
              <a:rPr lang="tr-TR" sz="2800" dirty="0" smtClean="0"/>
              <a:t>)</a:t>
            </a:r>
            <a:endParaRPr lang="tr-TR"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538736" cy="1143000"/>
          </a:xfrm>
        </p:spPr>
        <p:txBody>
          <a:bodyPr/>
          <a:lstStyle/>
          <a:p>
            <a:r>
              <a:rPr lang="tr-TR" dirty="0" err="1" smtClean="0">
                <a:solidFill>
                  <a:srgbClr val="FF0000"/>
                </a:solidFill>
              </a:rPr>
              <a:t>Patogenez</a:t>
            </a:r>
            <a:r>
              <a:rPr lang="tr-TR" dirty="0" smtClean="0">
                <a:solidFill>
                  <a:srgbClr val="FF0000"/>
                </a:solidFill>
              </a:rPr>
              <a:t> </a:t>
            </a:r>
            <a:endParaRPr lang="tr-TR"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r>
              <a:rPr lang="tr-TR" dirty="0" err="1" smtClean="0"/>
              <a:t>Sitokinler</a:t>
            </a:r>
            <a:r>
              <a:rPr lang="tr-TR" dirty="0" smtClean="0"/>
              <a:t> demir </a:t>
            </a:r>
            <a:r>
              <a:rPr lang="tr-TR" dirty="0" err="1" smtClean="0"/>
              <a:t>homeostasında</a:t>
            </a:r>
            <a:r>
              <a:rPr lang="tr-TR" dirty="0" smtClean="0"/>
              <a:t> bozulmaya neden olur </a:t>
            </a:r>
          </a:p>
          <a:p>
            <a:pPr>
              <a:buFont typeface="Wingdings" pitchFamily="2" charset="2"/>
              <a:buChar char="Ø"/>
            </a:pPr>
            <a:r>
              <a:rPr lang="tr-TR" sz="3000" dirty="0" err="1" smtClean="0"/>
              <a:t>Res</a:t>
            </a:r>
            <a:r>
              <a:rPr lang="tr-TR" sz="3000" dirty="0" smtClean="0"/>
              <a:t> hücrelerinde demir emiliminin artışı,</a:t>
            </a:r>
            <a:r>
              <a:rPr lang="tr-TR" sz="3000" dirty="0" err="1" smtClean="0"/>
              <a:t>eritropoez</a:t>
            </a:r>
            <a:r>
              <a:rPr lang="tr-TR" sz="3000" dirty="0" smtClean="0"/>
              <a:t> amaçlı demir kullanımında kısıtlama </a:t>
            </a:r>
          </a:p>
          <a:p>
            <a:pPr>
              <a:buFont typeface="Wingdings" pitchFamily="2" charset="2"/>
              <a:buChar char="Ø"/>
            </a:pPr>
            <a:r>
              <a:rPr lang="tr-TR" sz="3000" dirty="0" err="1" smtClean="0"/>
              <a:t>Eritroid</a:t>
            </a:r>
            <a:r>
              <a:rPr lang="tr-TR" sz="3000" dirty="0" smtClean="0"/>
              <a:t> </a:t>
            </a:r>
            <a:r>
              <a:rPr lang="tr-TR" sz="3000" dirty="0" err="1" smtClean="0"/>
              <a:t>progenitörlerin</a:t>
            </a:r>
            <a:r>
              <a:rPr lang="tr-TR" sz="3000" dirty="0" smtClean="0"/>
              <a:t> </a:t>
            </a:r>
            <a:r>
              <a:rPr lang="tr-TR" sz="3000" dirty="0" err="1" smtClean="0"/>
              <a:t>proliferasyon</a:t>
            </a:r>
            <a:r>
              <a:rPr lang="tr-TR" sz="3000" dirty="0" smtClean="0"/>
              <a:t> ve </a:t>
            </a:r>
            <a:r>
              <a:rPr lang="tr-TR" sz="3000" dirty="0" err="1" smtClean="0"/>
              <a:t>difeansiyasyonunda</a:t>
            </a:r>
            <a:r>
              <a:rPr lang="tr-TR" sz="3000" dirty="0" smtClean="0"/>
              <a:t> bozulma </a:t>
            </a:r>
          </a:p>
          <a:p>
            <a:pPr>
              <a:buFont typeface="Wingdings" pitchFamily="2" charset="2"/>
              <a:buChar char="Ø"/>
            </a:pPr>
            <a:r>
              <a:rPr lang="tr-TR" sz="3000" dirty="0" err="1" smtClean="0"/>
              <a:t>Epo</a:t>
            </a:r>
            <a:r>
              <a:rPr lang="tr-TR" sz="3000" dirty="0" smtClean="0"/>
              <a:t> cevabında azalma ; anemi derecesiyle uyumsuz olarak yetersiz </a:t>
            </a:r>
            <a:r>
              <a:rPr lang="tr-TR" sz="3000" dirty="0" err="1" smtClean="0"/>
              <a:t>epo</a:t>
            </a:r>
            <a:endParaRPr lang="tr-TR" sz="3000" dirty="0" smtClean="0"/>
          </a:p>
          <a:p>
            <a:pPr>
              <a:buFont typeface="Wingdings" pitchFamily="2" charset="2"/>
              <a:buChar char="Ø"/>
            </a:pPr>
            <a:r>
              <a:rPr lang="tr-TR" sz="3000" dirty="0" smtClean="0"/>
              <a:t>Artmış </a:t>
            </a:r>
            <a:r>
              <a:rPr lang="tr-TR" sz="3000" dirty="0" err="1" smtClean="0"/>
              <a:t>eritrofagositoza</a:t>
            </a:r>
            <a:r>
              <a:rPr lang="tr-TR" sz="3000" dirty="0" smtClean="0"/>
              <a:t> bağlı eritrosit yarı ömründe bozulma </a:t>
            </a:r>
          </a:p>
          <a:p>
            <a:pPr>
              <a:buNone/>
            </a:pP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4818" name="Picture 2"/>
          <p:cNvPicPr>
            <a:picLocks noGrp="1" noChangeAspect="1" noChangeArrowheads="1"/>
          </p:cNvPicPr>
          <p:nvPr>
            <p:ph idx="1"/>
          </p:nvPr>
        </p:nvPicPr>
        <p:blipFill>
          <a:blip r:embed="rId3" cstate="print"/>
          <a:srcRect/>
          <a:stretch>
            <a:fillRect/>
          </a:stretch>
        </p:blipFill>
        <p:spPr bwMode="auto">
          <a:xfrm>
            <a:off x="539552" y="1196752"/>
            <a:ext cx="7776864" cy="49286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098576" cy="1143000"/>
          </a:xfrm>
        </p:spPr>
        <p:txBody>
          <a:bodyPr/>
          <a:lstStyle/>
          <a:p>
            <a:r>
              <a:rPr lang="tr-TR" dirty="0" smtClean="0">
                <a:solidFill>
                  <a:srgbClr val="FF0000"/>
                </a:solidFill>
              </a:rPr>
              <a:t>Tedavi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Tedavi altta yatan nedene yönelik olmalıdır .</a:t>
            </a:r>
          </a:p>
          <a:p>
            <a:r>
              <a:rPr lang="tr-TR" dirty="0" err="1" smtClean="0"/>
              <a:t>Semptomatik</a:t>
            </a:r>
            <a:r>
              <a:rPr lang="tr-TR" dirty="0" smtClean="0"/>
              <a:t> hastalara  ve kalp hastalarına özellikle </a:t>
            </a:r>
            <a:r>
              <a:rPr lang="tr-TR" dirty="0" err="1" smtClean="0"/>
              <a:t>hb</a:t>
            </a:r>
            <a:r>
              <a:rPr lang="tr-TR" dirty="0" smtClean="0"/>
              <a:t> &lt;10 </a:t>
            </a:r>
            <a:r>
              <a:rPr lang="tr-TR" dirty="0" smtClean="0"/>
              <a:t>g/</a:t>
            </a:r>
            <a:r>
              <a:rPr lang="tr-TR" dirty="0" err="1" smtClean="0"/>
              <a:t>dl</a:t>
            </a:r>
            <a:r>
              <a:rPr lang="tr-TR" dirty="0" err="1" smtClean="0"/>
              <a:t>’</a:t>
            </a:r>
            <a:r>
              <a:rPr lang="tr-TR" dirty="0" err="1" smtClean="0"/>
              <a:t>nin</a:t>
            </a:r>
            <a:r>
              <a:rPr lang="tr-TR" dirty="0" smtClean="0"/>
              <a:t> </a:t>
            </a:r>
            <a:r>
              <a:rPr lang="tr-TR" dirty="0" smtClean="0"/>
              <a:t>altında ise,genellikle eritrosit süspansiyonu verilmesi gerekir .</a:t>
            </a:r>
          </a:p>
          <a:p>
            <a:r>
              <a:rPr lang="tr-TR" dirty="0" smtClean="0"/>
              <a:t>Bazı kronik hastalıklarda özellikle kanserde </a:t>
            </a:r>
            <a:r>
              <a:rPr lang="tr-TR" dirty="0" err="1" smtClean="0"/>
              <a:t>eritropoetin</a:t>
            </a:r>
            <a:r>
              <a:rPr lang="tr-TR" dirty="0" smtClean="0"/>
              <a:t> tedavisi verilebilir .</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8674"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987008" cy="1143000"/>
          </a:xfrm>
        </p:spPr>
        <p:txBody>
          <a:bodyPr>
            <a:normAutofit fontScale="90000"/>
          </a:bodyPr>
          <a:lstStyle/>
          <a:p>
            <a:r>
              <a:rPr lang="tr-TR" dirty="0" err="1" smtClean="0">
                <a:solidFill>
                  <a:srgbClr val="FF0000"/>
                </a:solidFill>
              </a:rPr>
              <a:t>Normositik</a:t>
            </a:r>
            <a:r>
              <a:rPr lang="tr-TR" dirty="0" smtClean="0">
                <a:solidFill>
                  <a:srgbClr val="FF0000"/>
                </a:solidFill>
              </a:rPr>
              <a:t> anemi nedenleri</a:t>
            </a:r>
            <a:endParaRPr lang="tr-TR" dirty="0">
              <a:solidFill>
                <a:srgbClr val="FF0000"/>
              </a:solidFill>
            </a:endParaRPr>
          </a:p>
        </p:txBody>
      </p:sp>
      <p:sp>
        <p:nvSpPr>
          <p:cNvPr id="3" name="2 Metin Yer Tutucusu"/>
          <p:cNvSpPr>
            <a:spLocks noGrp="1"/>
          </p:cNvSpPr>
          <p:nvPr>
            <p:ph type="body" idx="1"/>
          </p:nvPr>
        </p:nvSpPr>
        <p:spPr/>
        <p:txBody>
          <a:bodyPr/>
          <a:lstStyle/>
          <a:p>
            <a:r>
              <a:rPr lang="tr-TR" dirty="0" err="1" smtClean="0"/>
              <a:t>Retikülosit</a:t>
            </a:r>
            <a:r>
              <a:rPr lang="tr-TR" dirty="0" smtClean="0"/>
              <a:t> düşük veya normal</a:t>
            </a:r>
            <a:endParaRPr lang="tr-TR" dirty="0"/>
          </a:p>
        </p:txBody>
      </p:sp>
      <p:sp>
        <p:nvSpPr>
          <p:cNvPr id="4" name="3 İçerik Yer Tutucusu"/>
          <p:cNvSpPr>
            <a:spLocks noGrp="1"/>
          </p:cNvSpPr>
          <p:nvPr>
            <p:ph sz="half" idx="2"/>
          </p:nvPr>
        </p:nvSpPr>
        <p:spPr/>
        <p:txBody>
          <a:bodyPr>
            <a:normAutofit fontScale="92500"/>
          </a:bodyPr>
          <a:lstStyle/>
          <a:p>
            <a:r>
              <a:rPr lang="tr-TR" sz="2200" dirty="0" smtClean="0"/>
              <a:t>Kanama (akut)</a:t>
            </a:r>
          </a:p>
          <a:p>
            <a:r>
              <a:rPr lang="tr-TR" sz="2200" dirty="0" smtClean="0"/>
              <a:t>Demir eksikliği (erken)</a:t>
            </a:r>
          </a:p>
          <a:p>
            <a:r>
              <a:rPr lang="tr-TR" sz="2200" dirty="0" err="1" smtClean="0"/>
              <a:t>Kronikhastalık</a:t>
            </a:r>
            <a:r>
              <a:rPr lang="tr-TR" sz="2200" dirty="0" smtClean="0"/>
              <a:t>/</a:t>
            </a:r>
            <a:r>
              <a:rPr lang="tr-TR" sz="2200" dirty="0" err="1" smtClean="0"/>
              <a:t>inflamatuar</a:t>
            </a:r>
            <a:r>
              <a:rPr lang="tr-TR" sz="2200" dirty="0" smtClean="0"/>
              <a:t> anemi</a:t>
            </a:r>
          </a:p>
          <a:p>
            <a:r>
              <a:rPr lang="tr-TR" sz="2200" dirty="0" smtClean="0"/>
              <a:t>Kemik iliği baskılanması (kanser, </a:t>
            </a:r>
            <a:r>
              <a:rPr lang="tr-TR" sz="2200" dirty="0" err="1" smtClean="0"/>
              <a:t>aplastik</a:t>
            </a:r>
            <a:r>
              <a:rPr lang="tr-TR" sz="2200" dirty="0" smtClean="0"/>
              <a:t> anemi, enfeksiyon)</a:t>
            </a:r>
          </a:p>
          <a:p>
            <a:r>
              <a:rPr lang="tr-TR" sz="2200" dirty="0" smtClean="0"/>
              <a:t>Kronik böbrek yetmezliği</a:t>
            </a:r>
          </a:p>
          <a:p>
            <a:r>
              <a:rPr lang="tr-TR" sz="2200" dirty="0" err="1" smtClean="0"/>
              <a:t>H</a:t>
            </a:r>
            <a:r>
              <a:rPr lang="tr-TR" sz="2200" dirty="0" err="1" smtClean="0"/>
              <a:t>ipotiroidizm</a:t>
            </a:r>
            <a:endParaRPr lang="tr-TR" sz="2200" dirty="0" smtClean="0"/>
          </a:p>
          <a:p>
            <a:r>
              <a:rPr lang="tr-TR" sz="2200" dirty="0" err="1" smtClean="0"/>
              <a:t>H</a:t>
            </a:r>
            <a:r>
              <a:rPr lang="tr-TR" sz="2200" dirty="0" err="1" smtClean="0"/>
              <a:t>ipopituitarizm</a:t>
            </a:r>
            <a:endParaRPr lang="tr-TR" sz="2200" dirty="0" smtClean="0"/>
          </a:p>
          <a:p>
            <a:r>
              <a:rPr lang="tr-TR" sz="2200" dirty="0" smtClean="0"/>
              <a:t>Aşırı alkol</a:t>
            </a:r>
          </a:p>
          <a:p>
            <a:r>
              <a:rPr lang="tr-TR" sz="2200" dirty="0" smtClean="0"/>
              <a:t>Bakır eksikliği/çinko zehirlenmesi</a:t>
            </a:r>
          </a:p>
          <a:p>
            <a:endParaRPr lang="tr-TR" dirty="0"/>
          </a:p>
        </p:txBody>
      </p:sp>
      <p:sp>
        <p:nvSpPr>
          <p:cNvPr id="5" name="4 Metin Yer Tutucusu"/>
          <p:cNvSpPr>
            <a:spLocks noGrp="1"/>
          </p:cNvSpPr>
          <p:nvPr>
            <p:ph type="body" sz="quarter" idx="3"/>
          </p:nvPr>
        </p:nvSpPr>
        <p:spPr/>
        <p:txBody>
          <a:bodyPr/>
          <a:lstStyle/>
          <a:p>
            <a:r>
              <a:rPr lang="tr-TR" dirty="0" err="1" smtClean="0"/>
              <a:t>Retikülosit</a:t>
            </a:r>
            <a:r>
              <a:rPr lang="tr-TR" dirty="0" smtClean="0"/>
              <a:t> artmış</a:t>
            </a:r>
            <a:endParaRPr lang="tr-TR" dirty="0"/>
          </a:p>
        </p:txBody>
      </p:sp>
      <p:sp>
        <p:nvSpPr>
          <p:cNvPr id="6" name="5 İçerik Yer Tutucusu"/>
          <p:cNvSpPr>
            <a:spLocks noGrp="1"/>
          </p:cNvSpPr>
          <p:nvPr>
            <p:ph sz="quarter" idx="4"/>
          </p:nvPr>
        </p:nvSpPr>
        <p:spPr/>
        <p:txBody>
          <a:bodyPr/>
          <a:lstStyle/>
          <a:p>
            <a:r>
              <a:rPr lang="tr-TR" sz="2000" dirty="0" smtClean="0"/>
              <a:t>Kanama (kemik iliği iyileşmesi ile)</a:t>
            </a:r>
          </a:p>
          <a:p>
            <a:r>
              <a:rPr lang="tr-TR" sz="2000" dirty="0" err="1" smtClean="0"/>
              <a:t>H</a:t>
            </a:r>
            <a:r>
              <a:rPr lang="tr-TR" sz="2000" dirty="0" err="1" smtClean="0"/>
              <a:t>emoliz</a:t>
            </a:r>
            <a:r>
              <a:rPr lang="tr-TR" sz="2000" dirty="0" smtClean="0"/>
              <a:t> </a:t>
            </a:r>
          </a:p>
          <a:p>
            <a:r>
              <a:rPr lang="tr-TR" sz="2000" dirty="0" smtClean="0"/>
              <a:t>Kemik iliği iyileşmesi (örneğin enfeksiyon, B12 </a:t>
            </a:r>
            <a:r>
              <a:rPr lang="tr-TR" sz="2000" dirty="0" smtClean="0"/>
              <a:t>,</a:t>
            </a:r>
            <a:r>
              <a:rPr lang="tr-TR" sz="2000" dirty="0" smtClean="0"/>
              <a:t> </a:t>
            </a:r>
            <a:r>
              <a:rPr lang="tr-TR" sz="2000" dirty="0" err="1" smtClean="0"/>
              <a:t>folat</a:t>
            </a:r>
            <a:r>
              <a:rPr lang="tr-TR" sz="2000" dirty="0" smtClean="0"/>
              <a:t> </a:t>
            </a:r>
            <a:r>
              <a:rPr lang="tr-TR" sz="2000" dirty="0" smtClean="0"/>
              <a:t>,</a:t>
            </a:r>
            <a:r>
              <a:rPr lang="tr-TR" sz="2000" dirty="0" smtClean="0"/>
              <a:t>demir </a:t>
            </a:r>
            <a:r>
              <a:rPr lang="tr-TR" sz="2000" dirty="0" err="1" smtClean="0"/>
              <a:t>replasmanı</a:t>
            </a:r>
            <a:r>
              <a:rPr lang="tr-TR" sz="2000" dirty="0" smtClean="0"/>
              <a:t> sonrası)</a:t>
            </a:r>
          </a:p>
          <a:p>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139136" cy="1143000"/>
          </a:xfrm>
        </p:spPr>
        <p:txBody>
          <a:bodyPr/>
          <a:lstStyle/>
          <a:p>
            <a:r>
              <a:rPr lang="tr-TR" dirty="0" err="1" smtClean="0">
                <a:solidFill>
                  <a:srgbClr val="FF0000"/>
                </a:solidFill>
              </a:rPr>
              <a:t>Normositik</a:t>
            </a:r>
            <a:r>
              <a:rPr lang="tr-TR" dirty="0" smtClean="0">
                <a:solidFill>
                  <a:srgbClr val="FF0000"/>
                </a:solidFill>
              </a:rPr>
              <a:t> anemiye yaklaşım</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İlk değerlendirme sırasında bir </a:t>
            </a:r>
            <a:r>
              <a:rPr lang="tr-TR" dirty="0" err="1" smtClean="0"/>
              <a:t>retikülosit</a:t>
            </a:r>
            <a:r>
              <a:rPr lang="tr-TR" dirty="0" smtClean="0"/>
              <a:t> </a:t>
            </a:r>
            <a:r>
              <a:rPr lang="tr-TR" dirty="0" smtClean="0"/>
              <a:t>sayımı  </a:t>
            </a:r>
            <a:r>
              <a:rPr lang="tr-TR" dirty="0" smtClean="0"/>
              <a:t>ve kimya </a:t>
            </a:r>
            <a:r>
              <a:rPr lang="tr-TR" dirty="0" smtClean="0"/>
              <a:t>paneli (</a:t>
            </a:r>
            <a:r>
              <a:rPr lang="tr-TR" dirty="0" err="1" smtClean="0"/>
              <a:t>kcft</a:t>
            </a:r>
            <a:r>
              <a:rPr lang="tr-TR" dirty="0" smtClean="0"/>
              <a:t>, </a:t>
            </a:r>
            <a:r>
              <a:rPr lang="tr-TR" dirty="0" err="1" smtClean="0"/>
              <a:t>bft</a:t>
            </a:r>
            <a:r>
              <a:rPr lang="tr-TR" dirty="0" smtClean="0"/>
              <a:t>,</a:t>
            </a:r>
            <a:r>
              <a:rPr lang="tr-TR" dirty="0" err="1" smtClean="0"/>
              <a:t>tsh</a:t>
            </a:r>
            <a:r>
              <a:rPr lang="tr-TR" dirty="0" smtClean="0"/>
              <a:t> ) sonuçları incelenmeli.</a:t>
            </a:r>
          </a:p>
          <a:p>
            <a:pPr>
              <a:buNone/>
            </a:pPr>
            <a:endParaRPr lang="tr-TR" dirty="0" smtClean="0"/>
          </a:p>
          <a:p>
            <a:r>
              <a:rPr lang="tr-TR" dirty="0" smtClean="0"/>
              <a:t> </a:t>
            </a:r>
            <a:r>
              <a:rPr lang="tr-TR" dirty="0" err="1" smtClean="0"/>
              <a:t>Retikülosit</a:t>
            </a:r>
            <a:r>
              <a:rPr lang="tr-TR" dirty="0" smtClean="0"/>
              <a:t> sayısı ve kimya paneli yetersizse, </a:t>
            </a:r>
            <a:r>
              <a:rPr lang="tr-TR" dirty="0" smtClean="0"/>
              <a:t>Demir </a:t>
            </a:r>
            <a:r>
              <a:rPr lang="tr-TR" dirty="0" smtClean="0"/>
              <a:t>eksikliğini veya ACD/</a:t>
            </a:r>
            <a:r>
              <a:rPr lang="tr-TR" dirty="0" err="1" smtClean="0"/>
              <a:t>AI'yı</a:t>
            </a:r>
            <a:r>
              <a:rPr lang="tr-TR" dirty="0" smtClean="0"/>
              <a:t> teşhis etmek için </a:t>
            </a:r>
            <a:r>
              <a:rPr lang="tr-TR" dirty="0" smtClean="0"/>
              <a:t>demir çalışmaları yapılmalı ( serum demiri , </a:t>
            </a:r>
            <a:r>
              <a:rPr lang="tr-TR" dirty="0" smtClean="0"/>
              <a:t>serum TIBC/</a:t>
            </a:r>
            <a:r>
              <a:rPr lang="tr-TR" dirty="0" err="1" smtClean="0"/>
              <a:t>transferrin</a:t>
            </a:r>
            <a:r>
              <a:rPr lang="tr-TR" dirty="0" smtClean="0"/>
              <a:t> </a:t>
            </a:r>
            <a:r>
              <a:rPr lang="tr-TR" dirty="0" smtClean="0"/>
              <a:t> </a:t>
            </a:r>
            <a:r>
              <a:rPr lang="tr-TR" dirty="0" err="1" smtClean="0"/>
              <a:t>ferritin</a:t>
            </a:r>
            <a:r>
              <a:rPr lang="tr-TR" dirty="0" smtClean="0"/>
              <a:t> konsantrasyonunu ve hesaplanan </a:t>
            </a:r>
            <a:r>
              <a:rPr lang="tr-TR" dirty="0" err="1" smtClean="0"/>
              <a:t>transferrin</a:t>
            </a:r>
            <a:r>
              <a:rPr lang="tr-TR" dirty="0" smtClean="0"/>
              <a:t> doygunluğunu (TSAT) </a:t>
            </a:r>
            <a:r>
              <a:rPr lang="tr-TR" dirty="0" smtClean="0"/>
              <a:t>)</a:t>
            </a:r>
          </a:p>
          <a:p>
            <a:pPr>
              <a:buNone/>
            </a:pPr>
            <a:endParaRPr lang="tr-TR" dirty="0" smtClean="0"/>
          </a:p>
          <a:p>
            <a:r>
              <a:rPr lang="tr-TR" dirty="0" smtClean="0"/>
              <a:t>Demir depoları normal ise </a:t>
            </a:r>
            <a:r>
              <a:rPr lang="tr-TR" dirty="0" err="1" smtClean="0"/>
              <a:t>hemoliz</a:t>
            </a:r>
            <a:r>
              <a:rPr lang="tr-TR" dirty="0" smtClean="0"/>
              <a:t> açısından </a:t>
            </a:r>
            <a:r>
              <a:rPr lang="tr-TR" dirty="0" smtClean="0"/>
              <a:t>değerlendirilmeli.</a:t>
            </a:r>
            <a:endParaRPr lang="tr-TR" dirty="0" smtClean="0"/>
          </a:p>
          <a:p>
            <a:r>
              <a:rPr lang="tr-TR" dirty="0" err="1" smtClean="0"/>
              <a:t>Hemoliz</a:t>
            </a:r>
            <a:r>
              <a:rPr lang="tr-TR" dirty="0" smtClean="0"/>
              <a:t> yoksa ve başka belirgin tanı yoksa kanser, endokrin bozuklukları, kan kaybı ve besin eksiklikleri gibi </a:t>
            </a:r>
            <a:r>
              <a:rPr lang="tr-TR" dirty="0" smtClean="0"/>
              <a:t> durumlar için ileri incelemeler gerekir.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8" name="Picture 4"/>
          <p:cNvPicPr>
            <a:picLocks noGrp="1" noChangeAspect="1" noChangeArrowheads="1"/>
          </p:cNvPicPr>
          <p:nvPr>
            <p:ph idx="1"/>
          </p:nvPr>
        </p:nvPicPr>
        <p:blipFill>
          <a:blip r:embed="rId2" cstate="print"/>
          <a:srcRect l="15976" r="16264" b="3488"/>
          <a:stretch>
            <a:fillRect/>
          </a:stretch>
        </p:blipFill>
        <p:spPr>
          <a:xfrm>
            <a:off x="749765" y="1154041"/>
            <a:ext cx="7716478" cy="4738744"/>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4578"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6264696" cy="1143000"/>
          </a:xfrm>
        </p:spPr>
        <p:txBody>
          <a:bodyPr>
            <a:normAutofit fontScale="90000"/>
          </a:bodyPr>
          <a:lstStyle/>
          <a:p>
            <a:r>
              <a:rPr lang="tr-TR" dirty="0" err="1" smtClean="0">
                <a:solidFill>
                  <a:srgbClr val="FF0000"/>
                </a:solidFill>
              </a:rPr>
              <a:t>Makrositik</a:t>
            </a:r>
            <a:r>
              <a:rPr lang="tr-TR" dirty="0" smtClean="0">
                <a:solidFill>
                  <a:srgbClr val="FF0000"/>
                </a:solidFill>
              </a:rPr>
              <a:t> anemi nedenleri </a:t>
            </a:r>
            <a:endParaRPr lang="tr-TR" dirty="0"/>
          </a:p>
        </p:txBody>
      </p:sp>
      <p:sp>
        <p:nvSpPr>
          <p:cNvPr id="3" name="2 İçerik Yer Tutucusu"/>
          <p:cNvSpPr>
            <a:spLocks noGrp="1"/>
          </p:cNvSpPr>
          <p:nvPr>
            <p:ph sz="half" idx="1"/>
          </p:nvPr>
        </p:nvSpPr>
        <p:spPr/>
        <p:txBody>
          <a:bodyPr>
            <a:normAutofit fontScale="70000" lnSpcReduction="20000"/>
          </a:bodyPr>
          <a:lstStyle/>
          <a:p>
            <a:pPr>
              <a:buNone/>
            </a:pPr>
            <a:r>
              <a:rPr lang="tr-TR" b="1" dirty="0" smtClean="0">
                <a:solidFill>
                  <a:schemeClr val="tx1">
                    <a:lumMod val="95000"/>
                    <a:lumOff val="5000"/>
                  </a:schemeClr>
                </a:solidFill>
              </a:rPr>
              <a:t>1.DNA metabolizmasının anormallikleri</a:t>
            </a:r>
          </a:p>
          <a:p>
            <a:r>
              <a:rPr lang="tr-TR" dirty="0" smtClean="0"/>
              <a:t>B12 vitamini (</a:t>
            </a:r>
            <a:r>
              <a:rPr lang="tr-TR" dirty="0" err="1" smtClean="0"/>
              <a:t>kobalamin</a:t>
            </a:r>
            <a:r>
              <a:rPr lang="tr-TR" dirty="0" smtClean="0"/>
              <a:t>) eksikliği</a:t>
            </a:r>
          </a:p>
          <a:p>
            <a:r>
              <a:rPr lang="tr-TR" dirty="0" err="1" smtClean="0"/>
              <a:t>Folat</a:t>
            </a:r>
            <a:r>
              <a:rPr lang="tr-TR" dirty="0" smtClean="0"/>
              <a:t> eksikliği</a:t>
            </a:r>
          </a:p>
          <a:p>
            <a:r>
              <a:rPr lang="tr-TR" dirty="0" smtClean="0"/>
              <a:t>İlaçlar</a:t>
            </a:r>
          </a:p>
          <a:p>
            <a:pPr>
              <a:buNone/>
            </a:pPr>
            <a:r>
              <a:rPr lang="tr-TR" dirty="0" smtClean="0"/>
              <a:t>      HIV enfeksiyonu için </a:t>
            </a:r>
            <a:r>
              <a:rPr lang="tr-TR" dirty="0" err="1" smtClean="0"/>
              <a:t>antiretroviral</a:t>
            </a:r>
            <a:r>
              <a:rPr lang="tr-TR" dirty="0" smtClean="0"/>
              <a:t> tedaviler (örneğin, </a:t>
            </a:r>
            <a:r>
              <a:rPr lang="tr-TR" dirty="0" err="1" smtClean="0"/>
              <a:t>zidovudin</a:t>
            </a:r>
            <a:r>
              <a:rPr lang="tr-TR" dirty="0" smtClean="0"/>
              <a:t>)</a:t>
            </a:r>
          </a:p>
          <a:p>
            <a:pPr>
              <a:buNone/>
            </a:pPr>
            <a:r>
              <a:rPr lang="tr-TR" dirty="0" smtClean="0"/>
              <a:t>      </a:t>
            </a:r>
            <a:r>
              <a:rPr lang="tr-TR" dirty="0" err="1" smtClean="0"/>
              <a:t>Azatiyoprin</a:t>
            </a:r>
            <a:r>
              <a:rPr lang="tr-TR" dirty="0" smtClean="0"/>
              <a:t> veya 6-</a:t>
            </a:r>
            <a:r>
              <a:rPr lang="tr-TR" dirty="0" err="1" smtClean="0"/>
              <a:t>merkaptopürin</a:t>
            </a:r>
            <a:r>
              <a:rPr lang="tr-TR" dirty="0" smtClean="0"/>
              <a:t> </a:t>
            </a:r>
          </a:p>
          <a:p>
            <a:pPr>
              <a:buNone/>
            </a:pPr>
            <a:r>
              <a:rPr lang="tr-TR" dirty="0" smtClean="0"/>
              <a:t>      </a:t>
            </a:r>
            <a:r>
              <a:rPr lang="tr-TR" dirty="0" err="1" smtClean="0"/>
              <a:t>Kapesitabin</a:t>
            </a:r>
            <a:endParaRPr lang="tr-TR" dirty="0" smtClean="0"/>
          </a:p>
          <a:p>
            <a:pPr>
              <a:buNone/>
            </a:pPr>
            <a:r>
              <a:rPr lang="tr-TR" dirty="0" smtClean="0"/>
              <a:t>      </a:t>
            </a:r>
            <a:r>
              <a:rPr lang="tr-TR" dirty="0" err="1" smtClean="0"/>
              <a:t>Kladribin</a:t>
            </a:r>
            <a:endParaRPr lang="tr-TR" dirty="0" smtClean="0"/>
          </a:p>
          <a:p>
            <a:pPr>
              <a:buNone/>
            </a:pPr>
            <a:r>
              <a:rPr lang="tr-TR" dirty="0" smtClean="0"/>
              <a:t>      </a:t>
            </a:r>
            <a:r>
              <a:rPr lang="tr-TR" dirty="0" err="1" smtClean="0"/>
              <a:t>Sitozin</a:t>
            </a:r>
            <a:r>
              <a:rPr lang="tr-TR" dirty="0" smtClean="0"/>
              <a:t> </a:t>
            </a:r>
            <a:r>
              <a:rPr lang="tr-TR" dirty="0" err="1" smtClean="0"/>
              <a:t>arabinosid</a:t>
            </a:r>
            <a:endParaRPr lang="tr-TR" dirty="0" smtClean="0"/>
          </a:p>
          <a:p>
            <a:pPr>
              <a:buNone/>
            </a:pPr>
            <a:r>
              <a:rPr lang="tr-TR" dirty="0" smtClean="0"/>
              <a:t>      </a:t>
            </a:r>
            <a:r>
              <a:rPr lang="tr-TR" dirty="0" err="1" smtClean="0"/>
              <a:t>Hidroksiüre</a:t>
            </a:r>
            <a:endParaRPr lang="tr-TR" dirty="0" smtClean="0"/>
          </a:p>
          <a:p>
            <a:pPr>
              <a:buNone/>
            </a:pPr>
            <a:r>
              <a:rPr lang="tr-TR" dirty="0" smtClean="0"/>
              <a:t>      </a:t>
            </a:r>
            <a:r>
              <a:rPr lang="tr-TR" dirty="0" err="1" smtClean="0"/>
              <a:t>İmatinib</a:t>
            </a:r>
            <a:r>
              <a:rPr lang="tr-TR" dirty="0" smtClean="0"/>
              <a:t>, </a:t>
            </a:r>
            <a:r>
              <a:rPr lang="tr-TR" dirty="0" err="1" smtClean="0"/>
              <a:t>sunitinib</a:t>
            </a:r>
            <a:endParaRPr lang="tr-TR" dirty="0" smtClean="0"/>
          </a:p>
          <a:p>
            <a:pPr>
              <a:buNone/>
            </a:pPr>
            <a:r>
              <a:rPr lang="tr-TR" dirty="0" smtClean="0"/>
              <a:t>      </a:t>
            </a:r>
            <a:r>
              <a:rPr lang="tr-TR" dirty="0" err="1" smtClean="0"/>
              <a:t>Metotreksat</a:t>
            </a:r>
            <a:endParaRPr lang="tr-TR" dirty="0" smtClean="0"/>
          </a:p>
          <a:p>
            <a:endParaRPr lang="tr-TR" dirty="0"/>
          </a:p>
        </p:txBody>
      </p:sp>
      <p:sp>
        <p:nvSpPr>
          <p:cNvPr id="4" name="3 İçerik Yer Tutucusu"/>
          <p:cNvSpPr>
            <a:spLocks noGrp="1"/>
          </p:cNvSpPr>
          <p:nvPr>
            <p:ph sz="half" idx="2"/>
          </p:nvPr>
        </p:nvSpPr>
        <p:spPr>
          <a:xfrm>
            <a:off x="4716016" y="1628800"/>
            <a:ext cx="4716016" cy="4525963"/>
          </a:xfrm>
        </p:spPr>
        <p:txBody>
          <a:bodyPr>
            <a:normAutofit fontScale="70000" lnSpcReduction="20000"/>
          </a:bodyPr>
          <a:lstStyle/>
          <a:p>
            <a:pPr>
              <a:buNone/>
            </a:pPr>
            <a:r>
              <a:rPr lang="tr-TR" b="1" dirty="0" smtClean="0">
                <a:solidFill>
                  <a:srgbClr val="FF0000"/>
                </a:solidFill>
              </a:rPr>
              <a:t> </a:t>
            </a:r>
            <a:r>
              <a:rPr lang="tr-TR" b="1" dirty="0" smtClean="0">
                <a:solidFill>
                  <a:schemeClr val="tx1">
                    <a:lumMod val="95000"/>
                    <a:lumOff val="5000"/>
                  </a:schemeClr>
                </a:solidFill>
              </a:rPr>
              <a:t>2. Olgunlaşmamış veya stresli kırmızı hücrelere geçiş</a:t>
            </a:r>
          </a:p>
          <a:p>
            <a:pPr>
              <a:buNone/>
            </a:pPr>
            <a:r>
              <a:rPr lang="tr-TR" dirty="0" smtClean="0"/>
              <a:t>     </a:t>
            </a:r>
            <a:r>
              <a:rPr lang="tr-TR" dirty="0" err="1" smtClean="0"/>
              <a:t>Retikülositoz</a:t>
            </a:r>
            <a:endParaRPr lang="tr-TR" dirty="0" smtClean="0"/>
          </a:p>
          <a:p>
            <a:pPr>
              <a:buNone/>
            </a:pPr>
            <a:r>
              <a:rPr lang="tr-TR" dirty="0" smtClean="0"/>
              <a:t>     </a:t>
            </a:r>
            <a:r>
              <a:rPr lang="it-IT" dirty="0" smtClean="0"/>
              <a:t>Eritropoietin eylemi - makrositleri atla, stres eritrositoz</a:t>
            </a:r>
            <a:endParaRPr lang="tr-TR" dirty="0" smtClean="0"/>
          </a:p>
          <a:p>
            <a:pPr>
              <a:buNone/>
            </a:pPr>
            <a:r>
              <a:rPr lang="tr-TR" dirty="0" smtClean="0"/>
              <a:t>     </a:t>
            </a:r>
            <a:r>
              <a:rPr lang="tr-TR" dirty="0" err="1" smtClean="0"/>
              <a:t>Aplastik</a:t>
            </a:r>
            <a:r>
              <a:rPr lang="tr-TR" dirty="0" smtClean="0"/>
              <a:t> anemi/</a:t>
            </a:r>
            <a:r>
              <a:rPr lang="tr-TR" dirty="0" err="1" smtClean="0"/>
              <a:t>Fanconi</a:t>
            </a:r>
            <a:r>
              <a:rPr lang="tr-TR" dirty="0" smtClean="0"/>
              <a:t> anemisi</a:t>
            </a:r>
          </a:p>
          <a:p>
            <a:pPr>
              <a:buNone/>
            </a:pPr>
            <a:r>
              <a:rPr lang="tr-TR" dirty="0" smtClean="0"/>
              <a:t>     Saf kırmızı hücre </a:t>
            </a:r>
            <a:r>
              <a:rPr lang="tr-TR" dirty="0" err="1" smtClean="0"/>
              <a:t>aplazisi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842992" cy="1143000"/>
          </a:xfrm>
        </p:spPr>
        <p:txBody>
          <a:bodyPr>
            <a:normAutofit fontScale="90000"/>
          </a:bodyPr>
          <a:lstStyle/>
          <a:p>
            <a:r>
              <a:rPr lang="tr-TR" dirty="0" err="1" smtClean="0">
                <a:solidFill>
                  <a:srgbClr val="FF0000"/>
                </a:solidFill>
              </a:rPr>
              <a:t>Makrositik</a:t>
            </a:r>
            <a:r>
              <a:rPr lang="tr-TR" dirty="0" smtClean="0">
                <a:solidFill>
                  <a:srgbClr val="FF0000"/>
                </a:solidFill>
              </a:rPr>
              <a:t> anemi nedenleri </a:t>
            </a:r>
            <a:endParaRPr lang="tr-TR" dirty="0"/>
          </a:p>
        </p:txBody>
      </p:sp>
      <p:sp>
        <p:nvSpPr>
          <p:cNvPr id="3" name="2 İçerik Yer Tutucusu"/>
          <p:cNvSpPr>
            <a:spLocks noGrp="1"/>
          </p:cNvSpPr>
          <p:nvPr>
            <p:ph sz="half" idx="1"/>
          </p:nvPr>
        </p:nvSpPr>
        <p:spPr>
          <a:xfrm>
            <a:off x="457200" y="1600200"/>
            <a:ext cx="8219256" cy="4525963"/>
          </a:xfrm>
        </p:spPr>
        <p:txBody>
          <a:bodyPr>
            <a:normAutofit/>
          </a:bodyPr>
          <a:lstStyle/>
          <a:p>
            <a:pPr>
              <a:buNone/>
            </a:pPr>
            <a:r>
              <a:rPr lang="tr-TR" sz="2000" b="1" dirty="0" smtClean="0"/>
              <a:t>3.Birincil kemik iliği bozuklukları</a:t>
            </a:r>
          </a:p>
          <a:p>
            <a:pPr>
              <a:buNone/>
            </a:pPr>
            <a:r>
              <a:rPr lang="tr-TR" sz="2000" dirty="0" smtClean="0"/>
              <a:t>    </a:t>
            </a:r>
            <a:r>
              <a:rPr lang="tr-TR" sz="2000" dirty="0" err="1" smtClean="0"/>
              <a:t>Miyelodisplastik</a:t>
            </a:r>
            <a:r>
              <a:rPr lang="tr-TR" sz="2000" dirty="0" smtClean="0"/>
              <a:t> sendromlar</a:t>
            </a:r>
          </a:p>
          <a:p>
            <a:pPr>
              <a:buNone/>
            </a:pPr>
            <a:r>
              <a:rPr lang="tr-TR" sz="2000" dirty="0" smtClean="0"/>
              <a:t>    </a:t>
            </a:r>
            <a:r>
              <a:rPr lang="tr-TR" sz="2000" dirty="0" err="1" smtClean="0"/>
              <a:t>Konjenital</a:t>
            </a:r>
            <a:r>
              <a:rPr lang="tr-TR" sz="2000" dirty="0" smtClean="0"/>
              <a:t> </a:t>
            </a:r>
            <a:r>
              <a:rPr lang="tr-TR" sz="2000" dirty="0" err="1" smtClean="0"/>
              <a:t>diseritropoietik</a:t>
            </a:r>
            <a:r>
              <a:rPr lang="tr-TR" sz="2000" dirty="0" smtClean="0"/>
              <a:t> anemiler</a:t>
            </a:r>
          </a:p>
          <a:p>
            <a:pPr>
              <a:buNone/>
            </a:pPr>
            <a:r>
              <a:rPr lang="tr-TR" sz="2000" dirty="0" smtClean="0"/>
              <a:t>   </a:t>
            </a:r>
            <a:r>
              <a:rPr lang="tr-TR" sz="2000" dirty="0" smtClean="0"/>
              <a:t> Bazı </a:t>
            </a:r>
            <a:r>
              <a:rPr lang="tr-TR" sz="2000" dirty="0" err="1" smtClean="0"/>
              <a:t>sideroblastik</a:t>
            </a:r>
            <a:r>
              <a:rPr lang="tr-TR" sz="2000" dirty="0" smtClean="0"/>
              <a:t> anemiler</a:t>
            </a:r>
          </a:p>
          <a:p>
            <a:pPr>
              <a:buNone/>
            </a:pPr>
            <a:r>
              <a:rPr lang="tr-TR" sz="2000" dirty="0" smtClean="0"/>
              <a:t>   </a:t>
            </a:r>
            <a:r>
              <a:rPr lang="tr-TR" sz="2000" dirty="0" smtClean="0"/>
              <a:t> Büyük </a:t>
            </a:r>
            <a:r>
              <a:rPr lang="tr-TR" sz="2000" dirty="0" err="1" smtClean="0"/>
              <a:t>granüler</a:t>
            </a:r>
            <a:r>
              <a:rPr lang="tr-TR" sz="2000" dirty="0" smtClean="0"/>
              <a:t> lenfosit (LGL) lösemi</a:t>
            </a:r>
          </a:p>
          <a:p>
            <a:pPr>
              <a:buNone/>
            </a:pPr>
            <a:r>
              <a:rPr lang="tr-TR" sz="2000" b="1" dirty="0" smtClean="0"/>
              <a:t>4.</a:t>
            </a:r>
            <a:r>
              <a:rPr lang="tr-TR" sz="2000" b="1" dirty="0" err="1" smtClean="0"/>
              <a:t>Lipid</a:t>
            </a:r>
            <a:r>
              <a:rPr lang="tr-TR" sz="2000" b="1" dirty="0" smtClean="0"/>
              <a:t> anormallikleri</a:t>
            </a:r>
          </a:p>
          <a:p>
            <a:pPr>
              <a:buNone/>
            </a:pPr>
            <a:r>
              <a:rPr lang="tr-TR" sz="2000" dirty="0" smtClean="0"/>
              <a:t>   </a:t>
            </a:r>
            <a:r>
              <a:rPr lang="tr-TR" sz="2000" dirty="0" smtClean="0"/>
              <a:t> Karaciğer </a:t>
            </a:r>
            <a:r>
              <a:rPr lang="tr-TR" sz="2000" dirty="0" smtClean="0"/>
              <a:t>hastalığı</a:t>
            </a:r>
          </a:p>
          <a:p>
            <a:pPr>
              <a:buNone/>
            </a:pPr>
            <a:r>
              <a:rPr lang="tr-TR" sz="2000" dirty="0" smtClean="0"/>
              <a:t>  </a:t>
            </a:r>
            <a:r>
              <a:rPr lang="tr-TR" sz="2000" dirty="0" smtClean="0"/>
              <a:t>  </a:t>
            </a:r>
            <a:r>
              <a:rPr lang="tr-TR" sz="2000" dirty="0" err="1" smtClean="0"/>
              <a:t>Hipotiroidizm</a:t>
            </a:r>
            <a:r>
              <a:rPr lang="tr-TR" sz="2000" dirty="0" smtClean="0"/>
              <a:t> </a:t>
            </a:r>
          </a:p>
          <a:p>
            <a:pPr>
              <a:buNone/>
            </a:pPr>
            <a:r>
              <a:rPr lang="tr-TR" sz="2000" b="1" dirty="0" smtClean="0"/>
              <a:t>5.Mekanizma bilinmiyor</a:t>
            </a:r>
          </a:p>
          <a:p>
            <a:pPr>
              <a:buNone/>
            </a:pPr>
            <a:r>
              <a:rPr lang="tr-TR" sz="2000" dirty="0" smtClean="0"/>
              <a:t>   Alkol kötüye kullanımı</a:t>
            </a:r>
          </a:p>
          <a:p>
            <a:pPr>
              <a:buNone/>
            </a:pPr>
            <a:r>
              <a:rPr lang="tr-TR" sz="2000" dirty="0" smtClean="0"/>
              <a:t>   </a:t>
            </a:r>
            <a:r>
              <a:rPr lang="tr-TR" sz="2000" dirty="0" err="1" smtClean="0"/>
              <a:t>Multipl</a:t>
            </a:r>
            <a:r>
              <a:rPr lang="tr-TR" sz="2000" dirty="0" smtClean="0"/>
              <a:t> </a:t>
            </a:r>
            <a:r>
              <a:rPr lang="tr-TR" sz="2000" dirty="0" err="1" smtClean="0"/>
              <a:t>miyelom</a:t>
            </a:r>
            <a:r>
              <a:rPr lang="tr-TR" sz="2000" dirty="0" smtClean="0"/>
              <a:t> ve diğer plazma hücre bozuklukları</a:t>
            </a:r>
          </a:p>
          <a:p>
            <a:pPr>
              <a:buNone/>
            </a:pPr>
            <a:endParaRPr lang="tr-TR" sz="2000" dirty="0" smtClean="0"/>
          </a:p>
          <a:p>
            <a:pPr>
              <a:buNone/>
            </a:pPr>
            <a:endParaRPr lang="tr-TR"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563072" cy="1143000"/>
          </a:xfrm>
        </p:spPr>
        <p:txBody>
          <a:bodyPr>
            <a:normAutofit fontScale="90000"/>
          </a:bodyPr>
          <a:lstStyle/>
          <a:p>
            <a:r>
              <a:rPr lang="tr-TR" dirty="0" err="1" smtClean="0">
                <a:solidFill>
                  <a:srgbClr val="FF0000"/>
                </a:solidFill>
              </a:rPr>
              <a:t>Makrositik</a:t>
            </a:r>
            <a:r>
              <a:rPr lang="tr-TR" dirty="0" smtClean="0">
                <a:solidFill>
                  <a:srgbClr val="FF0000"/>
                </a:solidFill>
              </a:rPr>
              <a:t> </a:t>
            </a:r>
            <a:r>
              <a:rPr lang="tr-TR" dirty="0" smtClean="0">
                <a:solidFill>
                  <a:srgbClr val="FF0000"/>
                </a:solidFill>
              </a:rPr>
              <a:t>anemiye  yaklaşım</a:t>
            </a:r>
            <a:endParaRPr lang="tr-TR" dirty="0"/>
          </a:p>
        </p:txBody>
      </p:sp>
      <p:sp>
        <p:nvSpPr>
          <p:cNvPr id="3" name="2 İçerik Yer Tutucusu"/>
          <p:cNvSpPr>
            <a:spLocks noGrp="1"/>
          </p:cNvSpPr>
          <p:nvPr>
            <p:ph idx="1"/>
          </p:nvPr>
        </p:nvSpPr>
        <p:spPr/>
        <p:txBody>
          <a:bodyPr>
            <a:normAutofit fontScale="92500" lnSpcReduction="10000"/>
          </a:bodyPr>
          <a:lstStyle/>
          <a:p>
            <a:r>
              <a:rPr lang="tr-TR" sz="3000" dirty="0" smtClean="0"/>
              <a:t>Kapsamlı </a:t>
            </a:r>
            <a:r>
              <a:rPr lang="tr-TR" sz="3000" dirty="0" smtClean="0"/>
              <a:t>bir değerlendirmeye başlamadan önce, </a:t>
            </a:r>
            <a:r>
              <a:rPr lang="tr-TR" sz="3000" dirty="0" err="1" smtClean="0"/>
              <a:t>makrositozun</a:t>
            </a:r>
            <a:r>
              <a:rPr lang="tr-TR" sz="3000" dirty="0" smtClean="0"/>
              <a:t> </a:t>
            </a:r>
            <a:r>
              <a:rPr lang="tr-TR" sz="3000" dirty="0" smtClean="0"/>
              <a:t>doğrulanması uygundur .</a:t>
            </a:r>
          </a:p>
          <a:p>
            <a:r>
              <a:rPr lang="tr-TR" sz="3000" dirty="0" smtClean="0"/>
              <a:t>Hasta yaşı, tıbbi öykü, alkol kullanımı </a:t>
            </a:r>
            <a:r>
              <a:rPr lang="tr-TR" sz="3000" dirty="0" smtClean="0"/>
              <a:t>ve ilaçlar özellikle </a:t>
            </a:r>
            <a:r>
              <a:rPr lang="tr-TR" sz="3000" dirty="0" err="1" smtClean="0"/>
              <a:t>makrositozun</a:t>
            </a:r>
            <a:r>
              <a:rPr lang="tr-TR" sz="3000" dirty="0" smtClean="0"/>
              <a:t> değerlendirilmesinde </a:t>
            </a:r>
            <a:r>
              <a:rPr lang="tr-TR" sz="3000" dirty="0" smtClean="0"/>
              <a:t>önemlidir.</a:t>
            </a:r>
          </a:p>
          <a:p>
            <a:r>
              <a:rPr lang="tr-TR" sz="3000" dirty="0" smtClean="0"/>
              <a:t>Tam kan sayımı ve </a:t>
            </a:r>
            <a:r>
              <a:rPr lang="tr-TR" sz="3000" dirty="0" err="1" smtClean="0"/>
              <a:t>periferik</a:t>
            </a:r>
            <a:r>
              <a:rPr lang="tr-TR" sz="3000" dirty="0" smtClean="0"/>
              <a:t> yayma incelenmeli</a:t>
            </a:r>
          </a:p>
          <a:p>
            <a:pPr>
              <a:buFont typeface="Wingdings" pitchFamily="2" charset="2"/>
              <a:buChar char="Ø"/>
            </a:pPr>
            <a:r>
              <a:rPr lang="tr-TR" sz="2400" dirty="0" smtClean="0"/>
              <a:t>Şiddetli </a:t>
            </a:r>
            <a:r>
              <a:rPr lang="tr-TR" sz="2400" dirty="0" err="1" smtClean="0"/>
              <a:t>makrositoz</a:t>
            </a:r>
            <a:r>
              <a:rPr lang="tr-TR" sz="2400" dirty="0" smtClean="0"/>
              <a:t> (110 ila 115 </a:t>
            </a:r>
            <a:r>
              <a:rPr lang="tr-TR" sz="2400" dirty="0" err="1" smtClean="0"/>
              <a:t>fL'nin</a:t>
            </a:r>
            <a:r>
              <a:rPr lang="tr-TR" sz="2400" dirty="0" smtClean="0"/>
              <a:t> üzerinde MCV) neredeyse tamamen </a:t>
            </a:r>
            <a:r>
              <a:rPr lang="tr-TR" sz="2400" dirty="0" err="1" smtClean="0"/>
              <a:t>megaloblastik</a:t>
            </a:r>
            <a:r>
              <a:rPr lang="tr-TR" sz="2400" dirty="0" smtClean="0"/>
              <a:t> anemilerle ilişkilidir. </a:t>
            </a:r>
          </a:p>
          <a:p>
            <a:pPr>
              <a:buFont typeface="Wingdings" pitchFamily="2" charset="2"/>
              <a:buChar char="Ø"/>
            </a:pPr>
            <a:r>
              <a:rPr lang="tr-TR" sz="2400" dirty="0" smtClean="0"/>
              <a:t>Anemiye eşlik eden </a:t>
            </a:r>
            <a:r>
              <a:rPr lang="tr-TR" sz="2400" dirty="0" err="1" smtClean="0"/>
              <a:t>sitopeni</a:t>
            </a:r>
            <a:r>
              <a:rPr lang="tr-TR" sz="2400" dirty="0" smtClean="0"/>
              <a:t> (</a:t>
            </a:r>
            <a:r>
              <a:rPr lang="tr-TR" sz="2400" dirty="0" err="1" smtClean="0"/>
              <a:t>lökopeni</a:t>
            </a:r>
            <a:r>
              <a:rPr lang="tr-TR" sz="2400" dirty="0" smtClean="0"/>
              <a:t> ve/veya </a:t>
            </a:r>
            <a:r>
              <a:rPr lang="tr-TR" sz="2400" dirty="0" err="1" smtClean="0"/>
              <a:t>trombositopeni</a:t>
            </a:r>
            <a:r>
              <a:rPr lang="tr-TR" sz="2400" dirty="0" smtClean="0"/>
              <a:t>), birincil kemik iliği problemini (örn. </a:t>
            </a:r>
            <a:r>
              <a:rPr lang="tr-TR" sz="2400" dirty="0" err="1" smtClean="0"/>
              <a:t>megaloblastik</a:t>
            </a:r>
            <a:r>
              <a:rPr lang="tr-TR" sz="2400" dirty="0" smtClean="0"/>
              <a:t> anemi, </a:t>
            </a:r>
            <a:r>
              <a:rPr lang="tr-TR" sz="2400" dirty="0" err="1" smtClean="0"/>
              <a:t>miyelodisplazi</a:t>
            </a:r>
            <a:r>
              <a:rPr lang="tr-TR" sz="2400" dirty="0" smtClean="0"/>
              <a:t>) düşündürür.</a:t>
            </a:r>
          </a:p>
          <a:p>
            <a:pPr>
              <a:buNone/>
            </a:pPr>
            <a:endParaRPr lang="tr-TR" dirty="0" smtClean="0"/>
          </a:p>
          <a:p>
            <a:endParaRPr lang="tr-TR"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698976" cy="1143000"/>
          </a:xfrm>
        </p:spPr>
        <p:txBody>
          <a:bodyPr>
            <a:normAutofit fontScale="90000"/>
          </a:bodyPr>
          <a:lstStyle/>
          <a:p>
            <a:r>
              <a:rPr lang="tr-TR" dirty="0" err="1" smtClean="0">
                <a:solidFill>
                  <a:srgbClr val="FF0000"/>
                </a:solidFill>
              </a:rPr>
              <a:t>Makrositik</a:t>
            </a:r>
            <a:r>
              <a:rPr lang="tr-TR" dirty="0" smtClean="0">
                <a:solidFill>
                  <a:srgbClr val="FF0000"/>
                </a:solidFill>
              </a:rPr>
              <a:t> anemi yaklaşım</a:t>
            </a:r>
            <a:endParaRPr lang="tr-TR" dirty="0"/>
          </a:p>
        </p:txBody>
      </p:sp>
      <p:sp>
        <p:nvSpPr>
          <p:cNvPr id="3" name="2 İçerik Yer Tutucusu"/>
          <p:cNvSpPr>
            <a:spLocks noGrp="1"/>
          </p:cNvSpPr>
          <p:nvPr>
            <p:ph idx="1"/>
          </p:nvPr>
        </p:nvSpPr>
        <p:spPr/>
        <p:txBody>
          <a:bodyPr>
            <a:normAutofit fontScale="70000" lnSpcReduction="20000"/>
          </a:bodyPr>
          <a:lstStyle/>
          <a:p>
            <a:r>
              <a:rPr lang="tr-TR" sz="3800" dirty="0" smtClean="0"/>
              <a:t>Tam </a:t>
            </a:r>
            <a:r>
              <a:rPr lang="tr-TR" sz="3800" dirty="0" smtClean="0"/>
              <a:t>kan sayımının (CBC) gözden geçirilmesine ek </a:t>
            </a:r>
            <a:r>
              <a:rPr lang="tr-TR" sz="3800" dirty="0" smtClean="0"/>
              <a:t>olarak:</a:t>
            </a:r>
            <a:endParaRPr lang="tr-TR" sz="3800" dirty="0" smtClean="0"/>
          </a:p>
          <a:p>
            <a:r>
              <a:rPr lang="tr-TR" dirty="0" smtClean="0"/>
              <a:t>●</a:t>
            </a:r>
            <a:r>
              <a:rPr lang="tr-TR" dirty="0" err="1" smtClean="0"/>
              <a:t>Retikülosit</a:t>
            </a:r>
            <a:r>
              <a:rPr lang="tr-TR" dirty="0" smtClean="0"/>
              <a:t> sayısı</a:t>
            </a:r>
          </a:p>
          <a:p>
            <a:r>
              <a:rPr lang="tr-TR" dirty="0" smtClean="0"/>
              <a:t>●Serum B12 vitamini ve </a:t>
            </a:r>
            <a:r>
              <a:rPr lang="tr-TR" dirty="0" err="1" smtClean="0"/>
              <a:t>folat</a:t>
            </a:r>
            <a:r>
              <a:rPr lang="tr-TR" dirty="0" smtClean="0"/>
              <a:t> düzeyi</a:t>
            </a:r>
          </a:p>
          <a:p>
            <a:r>
              <a:rPr lang="tr-TR" dirty="0" smtClean="0"/>
              <a:t>●</a:t>
            </a:r>
            <a:r>
              <a:rPr lang="tr-TR" dirty="0" err="1" smtClean="0"/>
              <a:t>Tiroid</a:t>
            </a:r>
            <a:r>
              <a:rPr lang="tr-TR" dirty="0" smtClean="0"/>
              <a:t> uyarıcı hormon (TSH)</a:t>
            </a:r>
          </a:p>
          <a:p>
            <a:r>
              <a:rPr lang="tr-TR" dirty="0" smtClean="0"/>
              <a:t>●Karaciğer fonksiyon testleri</a:t>
            </a:r>
          </a:p>
          <a:p>
            <a:r>
              <a:rPr lang="tr-TR" dirty="0" smtClean="0"/>
              <a:t>●Özellikle </a:t>
            </a:r>
            <a:r>
              <a:rPr lang="tr-TR" dirty="0" err="1" smtClean="0"/>
              <a:t>gastrik</a:t>
            </a:r>
            <a:r>
              <a:rPr lang="tr-TR" dirty="0" smtClean="0"/>
              <a:t> bypass ameliyatı geçirmiş kişilerde bakır </a:t>
            </a:r>
            <a:r>
              <a:rPr lang="tr-TR" dirty="0" smtClean="0"/>
              <a:t>seviyesi</a:t>
            </a:r>
          </a:p>
          <a:p>
            <a:pPr>
              <a:buNone/>
            </a:pPr>
            <a:endParaRPr lang="tr-TR" dirty="0" smtClean="0"/>
          </a:p>
          <a:p>
            <a:r>
              <a:rPr lang="tr-TR" sz="3800" dirty="0" smtClean="0"/>
              <a:t>Bu testlerin </a:t>
            </a:r>
            <a:r>
              <a:rPr lang="tr-TR" sz="3800" dirty="0" smtClean="0"/>
              <a:t>eş zamanlı mı yoksa sırayla mı </a:t>
            </a:r>
            <a:r>
              <a:rPr lang="tr-TR" sz="3800" dirty="0" smtClean="0"/>
              <a:t>yapılacağı </a:t>
            </a:r>
            <a:r>
              <a:rPr lang="tr-TR" sz="3800" dirty="0" smtClean="0"/>
              <a:t>klinik </a:t>
            </a:r>
            <a:r>
              <a:rPr lang="tr-TR" sz="3800" dirty="0" smtClean="0"/>
              <a:t>özelliklere </a:t>
            </a:r>
            <a:r>
              <a:rPr lang="tr-TR" sz="3800" dirty="0" smtClean="0"/>
              <a:t>bağlıdır.</a:t>
            </a:r>
          </a:p>
          <a:p>
            <a:pPr>
              <a:buNone/>
            </a:pP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114800" cy="1143000"/>
          </a:xfrm>
        </p:spPr>
        <p:txBody>
          <a:bodyPr/>
          <a:lstStyle/>
          <a:p>
            <a:r>
              <a:rPr lang="tr-TR" dirty="0" smtClean="0">
                <a:solidFill>
                  <a:srgbClr val="FF0000"/>
                </a:solidFill>
                <a:latin typeface="Arial" pitchFamily="34" charset="0"/>
                <a:cs typeface="Arial" pitchFamily="34" charset="0"/>
              </a:rPr>
              <a:t>Sevk Kriterleri</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altLang="tr-TR" sz="3000" dirty="0" smtClean="0">
                <a:cs typeface="Arial" pitchFamily="34" charset="0"/>
              </a:rPr>
              <a:t>Post </a:t>
            </a:r>
            <a:r>
              <a:rPr lang="tr-TR" altLang="tr-TR" sz="3000" dirty="0" err="1" smtClean="0">
                <a:cs typeface="Arial" pitchFamily="34" charset="0"/>
              </a:rPr>
              <a:t>menapozal</a:t>
            </a:r>
            <a:r>
              <a:rPr lang="tr-TR" altLang="tr-TR" sz="3000" dirty="0" smtClean="0">
                <a:cs typeface="Arial" pitchFamily="34" charset="0"/>
              </a:rPr>
              <a:t> kadın hastalar </a:t>
            </a:r>
            <a:r>
              <a:rPr lang="tr-TR" altLang="tr-TR" sz="3000" dirty="0" smtClean="0">
                <a:cs typeface="Arial" pitchFamily="34" charset="0"/>
              </a:rPr>
              <a:t> DEA (GİS </a:t>
            </a:r>
            <a:r>
              <a:rPr lang="tr-TR" altLang="tr-TR" sz="3000" dirty="0" smtClean="0">
                <a:cs typeface="Arial" pitchFamily="34" charset="0"/>
              </a:rPr>
              <a:t>incelemesi)</a:t>
            </a:r>
          </a:p>
          <a:p>
            <a:r>
              <a:rPr lang="tr-TR" altLang="tr-TR" sz="3000" dirty="0" smtClean="0">
                <a:cs typeface="Arial" pitchFamily="34" charset="0"/>
              </a:rPr>
              <a:t>Erkek </a:t>
            </a:r>
            <a:r>
              <a:rPr lang="tr-TR" altLang="tr-TR" sz="3000" dirty="0" smtClean="0">
                <a:cs typeface="Arial" pitchFamily="34" charset="0"/>
              </a:rPr>
              <a:t>hastalar DEA  </a:t>
            </a:r>
            <a:r>
              <a:rPr lang="tr-TR" altLang="tr-TR" sz="3000" dirty="0" smtClean="0">
                <a:cs typeface="Arial" pitchFamily="34" charset="0"/>
              </a:rPr>
              <a:t>(GİS incelemesi)</a:t>
            </a:r>
          </a:p>
          <a:p>
            <a:r>
              <a:rPr lang="tr-TR" altLang="tr-TR" sz="3000" dirty="0" smtClean="0">
                <a:cs typeface="Arial" pitchFamily="34" charset="0"/>
              </a:rPr>
              <a:t>Gebede ciddi anemi</a:t>
            </a:r>
            <a:r>
              <a:rPr lang="tr-TR" sz="3000" b="1" dirty="0" smtClean="0">
                <a:cs typeface="Arial" pitchFamily="34" charset="0"/>
              </a:rPr>
              <a:t> (Hemoglobin &lt;7 g/</a:t>
            </a:r>
            <a:r>
              <a:rPr lang="tr-TR" sz="3000" b="1" dirty="0" err="1" smtClean="0">
                <a:cs typeface="Arial" pitchFamily="34" charset="0"/>
              </a:rPr>
              <a:t>dl</a:t>
            </a:r>
            <a:r>
              <a:rPr lang="tr-TR" sz="3000" b="1" dirty="0" smtClean="0">
                <a:cs typeface="Arial" pitchFamily="34" charset="0"/>
              </a:rPr>
              <a:t>)</a:t>
            </a:r>
            <a:r>
              <a:rPr lang="tr-TR" altLang="tr-TR" sz="3000" dirty="0" smtClean="0">
                <a:cs typeface="Arial" pitchFamily="34" charset="0"/>
              </a:rPr>
              <a:t> varlığında ( acil sevk ) </a:t>
            </a:r>
          </a:p>
          <a:p>
            <a:r>
              <a:rPr lang="tr-TR" altLang="tr-TR" sz="3000" dirty="0" smtClean="0">
                <a:cs typeface="Arial" pitchFamily="34" charset="0"/>
              </a:rPr>
              <a:t>Gebede orta şiddetli</a:t>
            </a:r>
            <a:r>
              <a:rPr lang="tr-TR" sz="3000" b="1" dirty="0" smtClean="0">
                <a:cs typeface="Arial" pitchFamily="34" charset="0"/>
              </a:rPr>
              <a:t> (Hemoglobin 7-11 g/</a:t>
            </a:r>
            <a:r>
              <a:rPr lang="tr-TR" sz="3000" b="1" dirty="0" err="1" smtClean="0">
                <a:cs typeface="Arial" pitchFamily="34" charset="0"/>
              </a:rPr>
              <a:t>dl</a:t>
            </a:r>
            <a:r>
              <a:rPr lang="tr-TR" sz="3000" b="1" dirty="0" smtClean="0">
                <a:cs typeface="Arial" pitchFamily="34" charset="0"/>
              </a:rPr>
              <a:t>)</a:t>
            </a:r>
            <a:r>
              <a:rPr lang="tr-TR" altLang="tr-TR" sz="3000" dirty="0" smtClean="0">
                <a:cs typeface="Arial" pitchFamily="34" charset="0"/>
              </a:rPr>
              <a:t> anemide tedavi cevabı alınamamışsa </a:t>
            </a:r>
            <a:endParaRPr lang="tr-TR" altLang="tr-TR" sz="3000" dirty="0" smtClean="0">
              <a:cs typeface="Arial" pitchFamily="34" charset="0"/>
            </a:endParaRPr>
          </a:p>
          <a:p>
            <a:r>
              <a:rPr lang="tr-TR" altLang="tr-TR" sz="3000" dirty="0" smtClean="0">
                <a:cs typeface="Arial" pitchFamily="34" charset="0"/>
              </a:rPr>
              <a:t>Yetişkin hasta </a:t>
            </a:r>
            <a:r>
              <a:rPr lang="tr-TR" altLang="tr-TR" sz="3000" dirty="0" err="1" smtClean="0">
                <a:cs typeface="Arial" pitchFamily="34" charset="0"/>
              </a:rPr>
              <a:t>Hb</a:t>
            </a:r>
            <a:r>
              <a:rPr lang="tr-TR" altLang="tr-TR" sz="3000" dirty="0" smtClean="0">
                <a:cs typeface="Arial" pitchFamily="34" charset="0"/>
              </a:rPr>
              <a:t>&lt; 7 g/</a:t>
            </a:r>
            <a:r>
              <a:rPr lang="tr-TR" altLang="tr-TR" sz="3000" dirty="0" err="1" smtClean="0">
                <a:cs typeface="Arial" pitchFamily="34" charset="0"/>
              </a:rPr>
              <a:t>dl</a:t>
            </a:r>
            <a:r>
              <a:rPr lang="tr-TR" altLang="tr-TR" sz="3000" dirty="0" smtClean="0">
                <a:cs typeface="Arial" pitchFamily="34" charset="0"/>
              </a:rPr>
              <a:t> </a:t>
            </a:r>
            <a:r>
              <a:rPr lang="tr-TR" altLang="tr-TR" sz="3000" dirty="0" smtClean="0">
                <a:cs typeface="Arial" pitchFamily="34" charset="0"/>
              </a:rPr>
              <a:t>ise</a:t>
            </a:r>
            <a:endParaRPr lang="tr-TR" altLang="tr-TR" sz="3000" dirty="0" smtClean="0">
              <a:cs typeface="Arial" pitchFamily="34" charset="0"/>
            </a:endParaRPr>
          </a:p>
          <a:p>
            <a:r>
              <a:rPr lang="tr-TR" altLang="tr-TR" sz="3000" dirty="0" smtClean="0">
                <a:cs typeface="Arial" pitchFamily="34" charset="0"/>
              </a:rPr>
              <a:t>İV demir tedavisi gereken durumlar </a:t>
            </a:r>
          </a:p>
          <a:p>
            <a:endParaRPr lang="tr-T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60648"/>
            <a:ext cx="4248472" cy="1143000"/>
          </a:xfrm>
        </p:spPr>
        <p:txBody>
          <a:bodyPr/>
          <a:lstStyle/>
          <a:p>
            <a:r>
              <a:rPr lang="tr-TR" dirty="0" smtClean="0">
                <a:solidFill>
                  <a:srgbClr val="FF0000"/>
                </a:solidFill>
                <a:latin typeface="Arial" pitchFamily="34" charset="0"/>
                <a:cs typeface="Arial" pitchFamily="34" charset="0"/>
              </a:rPr>
              <a:t>Sevk Kriterleri</a:t>
            </a:r>
            <a:endParaRPr lang="tr-TR" dirty="0"/>
          </a:p>
        </p:txBody>
      </p:sp>
      <p:sp>
        <p:nvSpPr>
          <p:cNvPr id="3" name="2 İçerik Yer Tutucusu"/>
          <p:cNvSpPr>
            <a:spLocks noGrp="1"/>
          </p:cNvSpPr>
          <p:nvPr>
            <p:ph idx="1"/>
          </p:nvPr>
        </p:nvSpPr>
        <p:spPr/>
        <p:txBody>
          <a:bodyPr>
            <a:normAutofit/>
          </a:bodyPr>
          <a:lstStyle/>
          <a:p>
            <a:r>
              <a:rPr lang="tr-TR" sz="2800" dirty="0" smtClean="0"/>
              <a:t>Oral demir tedavisinin uygun ve düzenli kullanımına karşın, 3 hafta sonra avuç solukluğunda düzelme olmaz ya da hemoglobin düzeyindeki artış &gt;2 g/</a:t>
            </a:r>
            <a:r>
              <a:rPr lang="tr-TR" sz="2800" dirty="0" err="1" smtClean="0"/>
              <a:t>dl</a:t>
            </a:r>
            <a:r>
              <a:rPr lang="tr-TR" sz="2800" dirty="0" smtClean="0"/>
              <a:t>  değil ise, tedaviye yanıtsızlık </a:t>
            </a:r>
            <a:r>
              <a:rPr lang="tr-TR" sz="2800" dirty="0" smtClean="0"/>
              <a:t>düşünülerek</a:t>
            </a:r>
            <a:endParaRPr lang="tr-TR" sz="2800" dirty="0" smtClean="0"/>
          </a:p>
          <a:p>
            <a:r>
              <a:rPr lang="tr-TR" sz="2800" dirty="0" smtClean="0"/>
              <a:t>Belirgin </a:t>
            </a:r>
            <a:r>
              <a:rPr lang="tr-TR" sz="2800" dirty="0" err="1" smtClean="0"/>
              <a:t>splenomegali</a:t>
            </a:r>
            <a:r>
              <a:rPr lang="tr-TR" sz="2800" dirty="0" smtClean="0"/>
              <a:t> ve/veya </a:t>
            </a:r>
            <a:r>
              <a:rPr lang="tr-TR" sz="2800" dirty="0" err="1" smtClean="0"/>
              <a:t>hemoliz</a:t>
            </a:r>
            <a:r>
              <a:rPr lang="tr-TR" sz="2800" dirty="0" smtClean="0"/>
              <a:t> </a:t>
            </a:r>
            <a:r>
              <a:rPr lang="tr-TR" sz="2800" dirty="0" smtClean="0"/>
              <a:t>bulguları ve /veya ailede </a:t>
            </a:r>
            <a:r>
              <a:rPr lang="tr-TR" sz="2800" dirty="0" err="1" smtClean="0"/>
              <a:t>hemolitik</a:t>
            </a:r>
            <a:r>
              <a:rPr lang="tr-TR" sz="2800" dirty="0" smtClean="0"/>
              <a:t> anemi öyküsü varsa </a:t>
            </a:r>
            <a:r>
              <a:rPr lang="tr-TR" sz="2800" dirty="0" err="1" smtClean="0"/>
              <a:t>hemolitik</a:t>
            </a:r>
            <a:r>
              <a:rPr lang="tr-TR" sz="2800" dirty="0" smtClean="0"/>
              <a:t> </a:t>
            </a:r>
            <a:r>
              <a:rPr lang="tr-TR" sz="2800" dirty="0" smtClean="0"/>
              <a:t>anemi </a:t>
            </a:r>
            <a:r>
              <a:rPr lang="tr-TR" sz="2800" dirty="0" smtClean="0"/>
              <a:t>düşünülerek</a:t>
            </a:r>
          </a:p>
          <a:p>
            <a:r>
              <a:rPr lang="tr-TR" sz="2800" dirty="0" smtClean="0"/>
              <a:t>Dışkıda kan varsa, özellikle erişkinde, mide bağırsak sistemi tümörü düşünülerek </a:t>
            </a:r>
          </a:p>
          <a:p>
            <a:endParaRPr lang="tr-TR" dirty="0" smtClean="0">
              <a:latin typeface="Arial" charset="0"/>
            </a:endParaRPr>
          </a:p>
          <a:p>
            <a:endParaRPr lang="tr-T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4114800" cy="1143000"/>
          </a:xfrm>
        </p:spPr>
        <p:txBody>
          <a:bodyPr/>
          <a:lstStyle/>
          <a:p>
            <a:r>
              <a:rPr lang="tr-TR" dirty="0" smtClean="0">
                <a:solidFill>
                  <a:srgbClr val="FF0000"/>
                </a:solidFill>
                <a:latin typeface="Arial" pitchFamily="34" charset="0"/>
                <a:cs typeface="Arial" pitchFamily="34" charset="0"/>
              </a:rPr>
              <a:t>Sevk Kriterleri</a:t>
            </a:r>
            <a:endParaRPr lang="tr-TR" dirty="0"/>
          </a:p>
        </p:txBody>
      </p:sp>
      <p:sp>
        <p:nvSpPr>
          <p:cNvPr id="3" name="2 İçerik Yer Tutucusu"/>
          <p:cNvSpPr>
            <a:spLocks noGrp="1"/>
          </p:cNvSpPr>
          <p:nvPr>
            <p:ph idx="1"/>
          </p:nvPr>
        </p:nvSpPr>
        <p:spPr/>
        <p:txBody>
          <a:bodyPr>
            <a:normAutofit/>
          </a:bodyPr>
          <a:lstStyle/>
          <a:p>
            <a:r>
              <a:rPr lang="tr-TR" sz="2800" dirty="0" smtClean="0"/>
              <a:t>Anemi ile birlikte kalp yetmezliği bulguları varsa ağır anemi düşünülerek </a:t>
            </a:r>
            <a:endParaRPr lang="tr-TR" sz="2800" dirty="0" smtClean="0"/>
          </a:p>
          <a:p>
            <a:r>
              <a:rPr lang="tr-TR" sz="2800" dirty="0" smtClean="0"/>
              <a:t>Gizli </a:t>
            </a:r>
            <a:r>
              <a:rPr lang="tr-TR" sz="2800" dirty="0" smtClean="0"/>
              <a:t>bir </a:t>
            </a:r>
            <a:r>
              <a:rPr lang="tr-TR" sz="2800" dirty="0" err="1" smtClean="0"/>
              <a:t>gastrointestinal</a:t>
            </a:r>
            <a:r>
              <a:rPr lang="tr-TR" sz="2800" dirty="0" smtClean="0"/>
              <a:t> kan kaybı veya </a:t>
            </a:r>
            <a:r>
              <a:rPr lang="tr-TR" sz="2800" dirty="0" err="1" smtClean="0"/>
              <a:t>malabsorpsiyon</a:t>
            </a:r>
            <a:r>
              <a:rPr lang="tr-TR" sz="2800" dirty="0" smtClean="0"/>
              <a:t> kaynağı olduğundan şüphelenilen </a:t>
            </a:r>
            <a:r>
              <a:rPr lang="tr-TR" sz="2800" dirty="0" smtClean="0"/>
              <a:t>kişiler</a:t>
            </a:r>
          </a:p>
          <a:p>
            <a:r>
              <a:rPr lang="tr-TR" sz="2800" dirty="0" smtClean="0"/>
              <a:t>Anemi nedeni </a:t>
            </a:r>
            <a:r>
              <a:rPr lang="tr-TR" sz="2800" dirty="0" smtClean="0"/>
              <a:t>açıklanamayan hastalar </a:t>
            </a:r>
            <a:endParaRPr lang="tr-TR" sz="2800" dirty="0" smtClean="0"/>
          </a:p>
          <a:p>
            <a:endParaRPr lang="tr-TR" dirty="0" smtClean="0">
              <a:latin typeface="Arial" charset="0"/>
            </a:endParaRPr>
          </a:p>
          <a:p>
            <a:endParaRPr lang="tr-T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3754760" cy="1143000"/>
          </a:xfrm>
        </p:spPr>
        <p:txBody>
          <a:bodyPr/>
          <a:lstStyle/>
          <a:p>
            <a:r>
              <a:rPr lang="tr-TR" dirty="0" smtClean="0">
                <a:solidFill>
                  <a:srgbClr val="FF0000"/>
                </a:solidFill>
              </a:rPr>
              <a:t>Kaynaklar </a:t>
            </a:r>
            <a:endParaRPr lang="tr-TR" dirty="0">
              <a:solidFill>
                <a:srgbClr val="FF0000"/>
              </a:solidFill>
            </a:endParaRPr>
          </a:p>
        </p:txBody>
      </p:sp>
      <p:sp>
        <p:nvSpPr>
          <p:cNvPr id="3" name="2 İçerik Yer Tutucusu"/>
          <p:cNvSpPr>
            <a:spLocks noGrp="1"/>
          </p:cNvSpPr>
          <p:nvPr>
            <p:ph idx="1"/>
          </p:nvPr>
        </p:nvSpPr>
        <p:spPr/>
        <p:txBody>
          <a:bodyPr>
            <a:normAutofit fontScale="70000" lnSpcReduction="20000"/>
          </a:bodyPr>
          <a:lstStyle/>
          <a:p>
            <a:r>
              <a:rPr lang="tr-TR" dirty="0" smtClean="0">
                <a:hlinkClick r:id="rId2"/>
              </a:rPr>
              <a:t>https</a:t>
            </a:r>
            <a:r>
              <a:rPr lang="tr-TR" dirty="0" smtClean="0">
                <a:hlinkClick r:id="rId2"/>
              </a:rPr>
              <a:t>://</a:t>
            </a:r>
            <a:r>
              <a:rPr lang="tr-TR" dirty="0" smtClean="0">
                <a:hlinkClick r:id="rId2"/>
              </a:rPr>
              <a:t>www.uptodate.com/contents/diagnostic-approach-to-anemia-in-adults?search=anemilere%20tan%C4%B1sal%20yakla%C5%9F%C4%B1m&amp;source=search_result&amp;selectedTitle=1~150&amp;usage_type=default&amp;display_rank=1</a:t>
            </a:r>
            <a:endParaRPr lang="tr-TR" dirty="0" smtClean="0"/>
          </a:p>
          <a:p>
            <a:pPr>
              <a:buNone/>
            </a:pPr>
            <a:endParaRPr lang="tr-TR" dirty="0" smtClean="0"/>
          </a:p>
          <a:p>
            <a:r>
              <a:rPr lang="tr-TR" dirty="0" smtClean="0">
                <a:hlinkClick r:id="rId3"/>
              </a:rPr>
              <a:t>https://</a:t>
            </a:r>
            <a:r>
              <a:rPr lang="tr-TR" dirty="0" smtClean="0">
                <a:hlinkClick r:id="rId3"/>
              </a:rPr>
              <a:t>www.uptodate.com/contents/microcytosis-microcytic-anemia?search=mikro%C4%B1sitik%20anemi&amp;source=search_result&amp;selectedTitle=1~150&amp;usage_type=default&amp;display_rank=1</a:t>
            </a:r>
            <a:endParaRPr lang="tr-TR" dirty="0" smtClean="0"/>
          </a:p>
          <a:p>
            <a:pPr>
              <a:buNone/>
            </a:pPr>
            <a:endParaRPr lang="tr-TR" dirty="0" smtClean="0"/>
          </a:p>
          <a:p>
            <a:r>
              <a:rPr lang="tr-TR" dirty="0" smtClean="0"/>
              <a:t>Yetişkinde Demir Eksikliği Anemisi (DEA) Tanı ve Tedavi Kılavuzu</a:t>
            </a:r>
          </a:p>
          <a:p>
            <a:endParaRPr lang="tr-TR" dirty="0" smtClean="0"/>
          </a:p>
          <a:p>
            <a:r>
              <a:rPr lang="tr-TR" dirty="0" smtClean="0"/>
              <a:t> </a:t>
            </a:r>
            <a:r>
              <a:rPr lang="tr-TR" dirty="0" smtClean="0">
                <a:hlinkClick r:id="rId4"/>
              </a:rPr>
              <a:t>https://</a:t>
            </a:r>
            <a:r>
              <a:rPr lang="tr-TR" dirty="0" smtClean="0">
                <a:hlinkClick r:id="rId4"/>
              </a:rPr>
              <a:t>thd.org.tr/thdData/userfiles/file/Ertitrosit-Tani-ve-tedavi-Kilavuzu-2019.pdf</a:t>
            </a:r>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746648" cy="1143000"/>
          </a:xfrm>
        </p:spPr>
        <p:txBody>
          <a:bodyPr/>
          <a:lstStyle/>
          <a:p>
            <a:r>
              <a:rPr lang="tr-TR" dirty="0" err="1" smtClean="0">
                <a:solidFill>
                  <a:srgbClr val="FF0000"/>
                </a:solidFill>
              </a:rPr>
              <a:t>Eritropoez</a:t>
            </a:r>
            <a:endParaRPr lang="tr-TR" dirty="0">
              <a:solidFill>
                <a:srgbClr val="FF0000"/>
              </a:solidFill>
            </a:endParaRPr>
          </a:p>
        </p:txBody>
      </p:sp>
      <p:sp>
        <p:nvSpPr>
          <p:cNvPr id="3" name="2 İçerik Yer Tutucusu"/>
          <p:cNvSpPr>
            <a:spLocks noGrp="1"/>
          </p:cNvSpPr>
          <p:nvPr>
            <p:ph sz="half" idx="1"/>
          </p:nvPr>
        </p:nvSpPr>
        <p:spPr>
          <a:xfrm>
            <a:off x="395536" y="1340768"/>
            <a:ext cx="7920880" cy="4525963"/>
          </a:xfrm>
        </p:spPr>
        <p:txBody>
          <a:bodyPr/>
          <a:lstStyle/>
          <a:p>
            <a:r>
              <a:rPr lang="tr-TR" sz="2000" dirty="0" err="1" smtClean="0"/>
              <a:t>E</a:t>
            </a:r>
            <a:r>
              <a:rPr lang="tr-TR" sz="2000" dirty="0" err="1" smtClean="0"/>
              <a:t>ritropoez</a:t>
            </a:r>
            <a:r>
              <a:rPr lang="tr-TR" sz="2000" dirty="0" smtClean="0"/>
              <a:t> </a:t>
            </a:r>
            <a:r>
              <a:rPr lang="tr-TR" sz="2000" dirty="0" smtClean="0"/>
              <a:t>kemik iliğinde </a:t>
            </a:r>
            <a:r>
              <a:rPr lang="tr-TR" sz="2000" dirty="0" smtClean="0"/>
              <a:t>EPO </a:t>
            </a:r>
            <a:r>
              <a:rPr lang="tr-TR" sz="2000" dirty="0" smtClean="0"/>
              <a:t>etkisi altında  gerçekleşir.</a:t>
            </a:r>
          </a:p>
          <a:p>
            <a:r>
              <a:rPr lang="tr-TR" sz="2000" dirty="0" smtClean="0"/>
              <a:t>EPO  </a:t>
            </a:r>
            <a:r>
              <a:rPr lang="tr-TR" sz="2000" dirty="0" smtClean="0"/>
              <a:t>bireyin </a:t>
            </a:r>
            <a:r>
              <a:rPr lang="tr-TR" sz="2000" dirty="0" err="1" smtClean="0"/>
              <a:t>metebolik</a:t>
            </a:r>
            <a:r>
              <a:rPr lang="tr-TR" sz="2000" dirty="0" smtClean="0"/>
              <a:t> aktivitesi ve doku </a:t>
            </a:r>
            <a:r>
              <a:rPr lang="tr-TR" sz="2000" dirty="0" err="1" smtClean="0"/>
              <a:t>oksijenizasyon</a:t>
            </a:r>
            <a:r>
              <a:rPr lang="tr-TR" sz="2000" dirty="0" smtClean="0"/>
              <a:t> yeterliliğini algılayan hücreler tarafından  böbrekte üretilen hormon.</a:t>
            </a:r>
          </a:p>
          <a:p>
            <a:endParaRPr lang="tr-TR" dirty="0"/>
          </a:p>
        </p:txBody>
      </p:sp>
      <p:pic>
        <p:nvPicPr>
          <p:cNvPr id="5" name="Picture 8"/>
          <p:cNvPicPr>
            <a:picLocks noGrp="1" noChangeAspect="1" noChangeArrowheads="1"/>
          </p:cNvPicPr>
          <p:nvPr>
            <p:ph sz="half" idx="2"/>
          </p:nvPr>
        </p:nvPicPr>
        <p:blipFill>
          <a:blip r:embed="rId3" cstate="print"/>
          <a:srcRect/>
          <a:stretch>
            <a:fillRect/>
          </a:stretch>
        </p:blipFill>
        <p:spPr bwMode="auto">
          <a:xfrm>
            <a:off x="1043608" y="2924944"/>
            <a:ext cx="6336704"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2962672" cy="1143000"/>
          </a:xfrm>
        </p:spPr>
        <p:txBody>
          <a:bodyPr/>
          <a:lstStyle/>
          <a:p>
            <a:r>
              <a:rPr lang="tr-TR" dirty="0" smtClean="0">
                <a:solidFill>
                  <a:srgbClr val="FF0000"/>
                </a:solidFill>
              </a:rPr>
              <a:t>Hemoglobin</a:t>
            </a:r>
            <a:endParaRPr lang="tr-TR" dirty="0">
              <a:solidFill>
                <a:srgbClr val="FF0000"/>
              </a:solidFill>
            </a:endParaRPr>
          </a:p>
        </p:txBody>
      </p:sp>
      <p:sp>
        <p:nvSpPr>
          <p:cNvPr id="3" name="2 Metin Yer Tutucusu"/>
          <p:cNvSpPr>
            <a:spLocks noGrp="1"/>
          </p:cNvSpPr>
          <p:nvPr>
            <p:ph type="body" idx="1"/>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a:xfrm>
            <a:off x="611560" y="4509120"/>
            <a:ext cx="7848872" cy="1905075"/>
          </a:xfrm>
        </p:spPr>
        <p:txBody>
          <a:bodyPr>
            <a:normAutofit/>
          </a:bodyPr>
          <a:lstStyle/>
          <a:p>
            <a:pPr>
              <a:spcBef>
                <a:spcPct val="50000"/>
              </a:spcBef>
            </a:pPr>
            <a:r>
              <a:rPr lang="tr-TR" sz="2000" b="1" dirty="0" smtClean="0">
                <a:solidFill>
                  <a:srgbClr val="FF0000"/>
                </a:solidFill>
                <a:latin typeface="Comic Sans MS" pitchFamily="66" charset="0"/>
              </a:rPr>
              <a:t>İçerdiği </a:t>
            </a:r>
            <a:r>
              <a:rPr lang="tr-TR" sz="2000" b="1" dirty="0" err="1" smtClean="0">
                <a:solidFill>
                  <a:srgbClr val="FF0000"/>
                </a:solidFill>
                <a:latin typeface="Comic Sans MS" pitchFamily="66" charset="0"/>
              </a:rPr>
              <a:t>Globin</a:t>
            </a:r>
            <a:r>
              <a:rPr lang="tr-TR" sz="2000" b="1" dirty="0" smtClean="0">
                <a:solidFill>
                  <a:srgbClr val="FF0000"/>
                </a:solidFill>
                <a:latin typeface="Comic Sans MS" pitchFamily="66" charset="0"/>
              </a:rPr>
              <a:t> zincire göre </a:t>
            </a:r>
            <a:r>
              <a:rPr lang="tr-TR" sz="2000" b="1" dirty="0" err="1" smtClean="0">
                <a:solidFill>
                  <a:srgbClr val="FF0000"/>
                </a:solidFill>
                <a:latin typeface="Comic Sans MS" pitchFamily="66" charset="0"/>
              </a:rPr>
              <a:t>Hgb</a:t>
            </a:r>
            <a:r>
              <a:rPr lang="tr-TR" sz="2000" b="1" dirty="0" smtClean="0">
                <a:solidFill>
                  <a:srgbClr val="FF0000"/>
                </a:solidFill>
                <a:latin typeface="Comic Sans MS" pitchFamily="66" charset="0"/>
              </a:rPr>
              <a:t> adlandırılır: </a:t>
            </a:r>
            <a:r>
              <a:rPr lang="tr-TR" sz="2000" b="1" dirty="0" err="1" smtClean="0">
                <a:solidFill>
                  <a:srgbClr val="FF0000"/>
                </a:solidFill>
                <a:latin typeface="Comic Sans MS" pitchFamily="66" charset="0"/>
              </a:rPr>
              <a:t>HgbA</a:t>
            </a:r>
            <a:r>
              <a:rPr lang="tr-TR" sz="2000" b="1" dirty="0" smtClean="0">
                <a:solidFill>
                  <a:srgbClr val="FF0000"/>
                </a:solidFill>
                <a:latin typeface="Comic Sans MS" pitchFamily="66" charset="0"/>
              </a:rPr>
              <a:t>, A2, F, H, </a:t>
            </a:r>
            <a:r>
              <a:rPr lang="tr-TR" sz="2000" b="1" dirty="0" err="1" smtClean="0">
                <a:solidFill>
                  <a:srgbClr val="FF0000"/>
                </a:solidFill>
                <a:latin typeface="Comic Sans MS" pitchFamily="66" charset="0"/>
              </a:rPr>
              <a:t>Barts</a:t>
            </a:r>
            <a:endParaRPr lang="tr-TR" sz="2000" b="1" dirty="0" smtClean="0">
              <a:solidFill>
                <a:srgbClr val="FF0000"/>
              </a:solidFill>
              <a:latin typeface="Comic Sans MS" pitchFamily="66" charset="0"/>
            </a:endParaRPr>
          </a:p>
          <a:p>
            <a:pPr>
              <a:spcBef>
                <a:spcPct val="50000"/>
              </a:spcBef>
            </a:pPr>
            <a:r>
              <a:rPr lang="tr-TR" dirty="0" smtClean="0">
                <a:solidFill>
                  <a:srgbClr val="FF0000"/>
                </a:solidFill>
                <a:latin typeface="Comic Sans MS" pitchFamily="66" charset="0"/>
              </a:rPr>
              <a:t>Her bir globülin zinciri bir hem-bir Oksijen molekülü taşır; </a:t>
            </a:r>
            <a:r>
              <a:rPr lang="tr-TR" dirty="0" err="1" smtClean="0">
                <a:solidFill>
                  <a:srgbClr val="FF0000"/>
                </a:solidFill>
                <a:latin typeface="Comic Sans MS" pitchFamily="66" charset="0"/>
              </a:rPr>
              <a:t>Hgb</a:t>
            </a:r>
            <a:r>
              <a:rPr lang="tr-TR" dirty="0" smtClean="0">
                <a:solidFill>
                  <a:srgbClr val="FF0000"/>
                </a:solidFill>
                <a:latin typeface="Comic Sans MS" pitchFamily="66" charset="0"/>
              </a:rPr>
              <a:t> </a:t>
            </a:r>
            <a:r>
              <a:rPr lang="tr-TR" dirty="0" err="1" smtClean="0">
                <a:solidFill>
                  <a:srgbClr val="FF0000"/>
                </a:solidFill>
                <a:latin typeface="Comic Sans MS" pitchFamily="66" charset="0"/>
              </a:rPr>
              <a:t>tetrameri</a:t>
            </a:r>
            <a:r>
              <a:rPr lang="tr-TR" dirty="0" smtClean="0">
                <a:solidFill>
                  <a:srgbClr val="FF0000"/>
                </a:solidFill>
                <a:latin typeface="Comic Sans MS" pitchFamily="66" charset="0"/>
              </a:rPr>
              <a:t> 4 O2 taşır</a:t>
            </a:r>
          </a:p>
          <a:p>
            <a:endParaRPr lang="tr-TR" dirty="0"/>
          </a:p>
        </p:txBody>
      </p:sp>
      <p:pic>
        <p:nvPicPr>
          <p:cNvPr id="7" name="Picture 2"/>
          <p:cNvPicPr>
            <a:picLocks noGrp="1" noChangeAspect="1" noChangeArrowheads="1"/>
          </p:cNvPicPr>
          <p:nvPr>
            <p:ph sz="half" idx="2"/>
          </p:nvPr>
        </p:nvPicPr>
        <p:blipFill>
          <a:blip r:embed="rId3" cstate="print"/>
          <a:srcRect/>
          <a:stretch>
            <a:fillRect/>
          </a:stretch>
        </p:blipFill>
        <p:spPr bwMode="auto">
          <a:xfrm>
            <a:off x="611560" y="1556792"/>
            <a:ext cx="8208912"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4752528" cy="576064"/>
          </a:xfrm>
        </p:spPr>
        <p:txBody>
          <a:bodyPr>
            <a:normAutofit fontScale="90000"/>
          </a:bodyPr>
          <a:lstStyle/>
          <a:p>
            <a:r>
              <a:rPr lang="tr-TR" dirty="0" smtClean="0">
                <a:solidFill>
                  <a:srgbClr val="FF0000"/>
                </a:solidFill>
              </a:rPr>
              <a:t>Hemoglobin Türleri </a:t>
            </a:r>
            <a:endParaRPr lang="tr-TR" dirty="0"/>
          </a:p>
        </p:txBody>
      </p:sp>
      <p:sp>
        <p:nvSpPr>
          <p:cNvPr id="3" name="2 Metin Yer Tutucusu"/>
          <p:cNvSpPr>
            <a:spLocks noGrp="1"/>
          </p:cNvSpPr>
          <p:nvPr>
            <p:ph type="body" idx="1"/>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a:xfrm>
            <a:off x="467544" y="4581128"/>
            <a:ext cx="7776864" cy="1872207"/>
          </a:xfrm>
        </p:spPr>
        <p:txBody>
          <a:bodyPr>
            <a:normAutofit/>
          </a:bodyPr>
          <a:lstStyle/>
          <a:p>
            <a:r>
              <a:rPr lang="tr-TR" sz="1600" dirty="0" err="1" smtClean="0"/>
              <a:t>Hemoglobins</a:t>
            </a:r>
            <a:r>
              <a:rPr lang="tr-TR" sz="1600" dirty="0" smtClean="0"/>
              <a:t> (</a:t>
            </a:r>
            <a:r>
              <a:rPr lang="tr-TR" sz="1600" dirty="0" err="1" smtClean="0"/>
              <a:t>embryonic</a:t>
            </a:r>
            <a:r>
              <a:rPr lang="tr-TR" sz="1600" dirty="0" smtClean="0"/>
              <a:t>)      </a:t>
            </a:r>
            <a:r>
              <a:rPr lang="tr-TR" sz="1600" dirty="0" err="1" smtClean="0"/>
              <a:t>Hemoglobins</a:t>
            </a:r>
            <a:r>
              <a:rPr lang="tr-TR" sz="1600" dirty="0" smtClean="0"/>
              <a:t>( % at </a:t>
            </a:r>
            <a:r>
              <a:rPr lang="tr-TR" sz="1600" dirty="0" err="1" smtClean="0"/>
              <a:t>birth</a:t>
            </a:r>
            <a:r>
              <a:rPr lang="tr-TR" sz="1600" dirty="0" smtClean="0"/>
              <a:t>)        </a:t>
            </a:r>
            <a:r>
              <a:rPr lang="tr-TR" sz="1600" dirty="0" err="1" smtClean="0"/>
              <a:t>Hemoglobins</a:t>
            </a:r>
            <a:r>
              <a:rPr lang="tr-TR" sz="1600" dirty="0" smtClean="0"/>
              <a:t>(%in </a:t>
            </a:r>
            <a:r>
              <a:rPr lang="tr-TR" sz="1600" dirty="0" err="1" smtClean="0"/>
              <a:t>adults</a:t>
            </a:r>
            <a:r>
              <a:rPr lang="tr-TR" sz="1600" dirty="0" smtClean="0"/>
              <a:t>)</a:t>
            </a:r>
          </a:p>
          <a:p>
            <a:r>
              <a:rPr lang="tr-TR" sz="1200" dirty="0" err="1" smtClean="0"/>
              <a:t>Hb</a:t>
            </a:r>
            <a:r>
              <a:rPr lang="tr-TR" sz="1200" dirty="0" smtClean="0"/>
              <a:t> </a:t>
            </a:r>
            <a:r>
              <a:rPr lang="tr-TR" sz="1200" dirty="0" err="1" smtClean="0"/>
              <a:t>Gower</a:t>
            </a:r>
            <a:r>
              <a:rPr lang="tr-TR" sz="1200" dirty="0" smtClean="0"/>
              <a:t> I </a:t>
            </a:r>
            <a:r>
              <a:rPr lang="tr-TR" sz="1200" dirty="0" smtClean="0"/>
              <a:t>– Zeta2/epsilon2                    </a:t>
            </a:r>
            <a:r>
              <a:rPr lang="tr-TR" sz="1600" dirty="0" smtClean="0"/>
              <a:t> </a:t>
            </a:r>
            <a:r>
              <a:rPr lang="tr-TR" sz="1600" dirty="0" err="1" smtClean="0"/>
              <a:t>Hb</a:t>
            </a:r>
            <a:r>
              <a:rPr lang="tr-TR" sz="1600" dirty="0" smtClean="0"/>
              <a:t> F  </a:t>
            </a:r>
            <a:r>
              <a:rPr lang="tr-TR" sz="1200" dirty="0" smtClean="0"/>
              <a:t>:alfa 2/gamma2 (75)                    </a:t>
            </a:r>
            <a:r>
              <a:rPr lang="tr-TR" sz="1600" dirty="0" err="1" smtClean="0"/>
              <a:t>Hb</a:t>
            </a:r>
            <a:r>
              <a:rPr lang="tr-TR" sz="1600" dirty="0" smtClean="0"/>
              <a:t> A: </a:t>
            </a:r>
            <a:r>
              <a:rPr lang="tr-TR" sz="1200" dirty="0" smtClean="0"/>
              <a:t>alfa2/beta2 (  95-98  )</a:t>
            </a:r>
          </a:p>
          <a:p>
            <a:r>
              <a:rPr lang="tr-TR" sz="1200" dirty="0" err="1" smtClean="0"/>
              <a:t>Hb</a:t>
            </a:r>
            <a:r>
              <a:rPr lang="tr-TR" sz="1200" dirty="0" smtClean="0"/>
              <a:t> </a:t>
            </a:r>
            <a:r>
              <a:rPr lang="tr-TR" sz="1200" dirty="0" err="1" smtClean="0"/>
              <a:t>Portland</a:t>
            </a:r>
            <a:r>
              <a:rPr lang="tr-TR" sz="1200" dirty="0" smtClean="0"/>
              <a:t> – Zeta2/gamma2                    </a:t>
            </a:r>
            <a:r>
              <a:rPr lang="tr-TR" sz="1600" dirty="0" err="1" smtClean="0"/>
              <a:t>Hb</a:t>
            </a:r>
            <a:r>
              <a:rPr lang="tr-TR" sz="1600" dirty="0" smtClean="0"/>
              <a:t> A: </a:t>
            </a:r>
            <a:r>
              <a:rPr lang="tr-TR" sz="1200" dirty="0" smtClean="0"/>
              <a:t>alfa2/beta2(25</a:t>
            </a:r>
            <a:r>
              <a:rPr lang="tr-TR" sz="1600" dirty="0" smtClean="0"/>
              <a:t>)                     </a:t>
            </a:r>
            <a:r>
              <a:rPr lang="tr-TR" sz="1600" dirty="0" err="1" smtClean="0"/>
              <a:t>Hb</a:t>
            </a:r>
            <a:r>
              <a:rPr lang="tr-TR" sz="1600" dirty="0" smtClean="0"/>
              <a:t> A2: </a:t>
            </a:r>
            <a:r>
              <a:rPr lang="tr-TR" sz="1200" dirty="0" smtClean="0"/>
              <a:t>(alfa2delta2</a:t>
            </a:r>
            <a:r>
              <a:rPr lang="tr-TR" sz="1200" dirty="0" smtClean="0"/>
              <a:t>)(   2-3  )</a:t>
            </a:r>
          </a:p>
          <a:p>
            <a:r>
              <a:rPr lang="tr-TR" sz="1200" dirty="0" err="1" smtClean="0"/>
              <a:t>Hb</a:t>
            </a:r>
            <a:r>
              <a:rPr lang="tr-TR" sz="1200" dirty="0" smtClean="0"/>
              <a:t> </a:t>
            </a:r>
            <a:r>
              <a:rPr lang="tr-TR" sz="1200" dirty="0" err="1" smtClean="0"/>
              <a:t>Gower</a:t>
            </a:r>
            <a:r>
              <a:rPr lang="tr-TR" sz="1200" dirty="0" smtClean="0"/>
              <a:t> II – Alfa2/epsilon2                                                                                          </a:t>
            </a:r>
            <a:r>
              <a:rPr lang="tr-TR" sz="1600" dirty="0" err="1" smtClean="0"/>
              <a:t>Hb</a:t>
            </a:r>
            <a:r>
              <a:rPr lang="tr-TR" sz="1600" dirty="0" smtClean="0"/>
              <a:t> F  </a:t>
            </a:r>
            <a:r>
              <a:rPr lang="tr-TR" sz="1200" dirty="0" smtClean="0"/>
              <a:t>:alfa 2/gamma2 </a:t>
            </a:r>
            <a:r>
              <a:rPr lang="tr-TR" sz="1200" dirty="0" smtClean="0"/>
              <a:t>( &lt;2    )</a:t>
            </a:r>
          </a:p>
          <a:p>
            <a:endParaRPr lang="tr-TR" dirty="0"/>
          </a:p>
        </p:txBody>
      </p:sp>
      <p:pic>
        <p:nvPicPr>
          <p:cNvPr id="21506" name="Picture 2"/>
          <p:cNvPicPr>
            <a:picLocks noGrp="1" noChangeAspect="1" noChangeArrowheads="1"/>
          </p:cNvPicPr>
          <p:nvPr>
            <p:ph sz="half" idx="2"/>
          </p:nvPr>
        </p:nvPicPr>
        <p:blipFill>
          <a:blip r:embed="rId3" cstate="print"/>
          <a:srcRect/>
          <a:stretch>
            <a:fillRect/>
          </a:stretch>
        </p:blipFill>
        <p:spPr bwMode="auto">
          <a:xfrm>
            <a:off x="539552" y="1248793"/>
            <a:ext cx="8136904" cy="3311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49787</TotalTime>
  <Words>2863</Words>
  <Application>Microsoft Office PowerPoint</Application>
  <PresentationFormat>Ekran Gösterisi (4:3)</PresentationFormat>
  <Paragraphs>622</Paragraphs>
  <Slides>69</Slides>
  <Notes>36</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Ofis Teması</vt:lpstr>
      <vt:lpstr>ANEMİLİ HASTAYA YAKLAŞIM</vt:lpstr>
      <vt:lpstr>Amaç</vt:lpstr>
      <vt:lpstr>Öğrenim Hedefleri </vt:lpstr>
      <vt:lpstr>Sunum  Planı</vt:lpstr>
      <vt:lpstr>Hematopoez</vt:lpstr>
      <vt:lpstr>Slayt 6</vt:lpstr>
      <vt:lpstr>Eritropoez</vt:lpstr>
      <vt:lpstr>Hemoglobin</vt:lpstr>
      <vt:lpstr>Hemoglobin Türleri </vt:lpstr>
      <vt:lpstr>Anemi</vt:lpstr>
      <vt:lpstr>Anemi</vt:lpstr>
      <vt:lpstr> Yaş ve Cinsiyete Göre Anemi Sınırı     </vt:lpstr>
      <vt:lpstr>Yetişkinlerde normal CBC parametreleri</vt:lpstr>
      <vt:lpstr>Anemili Hastaya Yaklaşım</vt:lpstr>
      <vt:lpstr>Anamnez</vt:lpstr>
      <vt:lpstr> </vt:lpstr>
      <vt:lpstr>Anemi Semptom ve Bulguları </vt:lpstr>
      <vt:lpstr>Slayt 18</vt:lpstr>
      <vt:lpstr>Anemi Semptom ve Bulguları </vt:lpstr>
      <vt:lpstr>Anemi Semptom ve Bulguları </vt:lpstr>
      <vt:lpstr>Anemi Semptom ve Bulguları </vt:lpstr>
      <vt:lpstr>Anemi Semptom ve Bulguları </vt:lpstr>
      <vt:lpstr>Anemi Semptom ve Bulguları </vt:lpstr>
      <vt:lpstr>Laboratuvar Testleri</vt:lpstr>
      <vt:lpstr>Eritrosit indeksleri</vt:lpstr>
      <vt:lpstr>Eritrosit indeksleri</vt:lpstr>
      <vt:lpstr>Eritrosit İndeksleri</vt:lpstr>
      <vt:lpstr>Slayt 28</vt:lpstr>
      <vt:lpstr> </vt:lpstr>
      <vt:lpstr>Sınıflandırma </vt:lpstr>
      <vt:lpstr>Patofizyolojik Sınıflandırma</vt:lpstr>
      <vt:lpstr>Morfolojik Sınıflandırma</vt:lpstr>
      <vt:lpstr>Ayaktan hastalarda anemi değerlendirmesi (gebe olmayan yetişkinler)</vt:lpstr>
      <vt:lpstr>Mikrositik anemi nedenleri</vt:lpstr>
      <vt:lpstr>Mikrositik anemiye yaklaşım</vt:lpstr>
      <vt:lpstr>Slayt 36</vt:lpstr>
      <vt:lpstr>Demir Eksikliği Anemisi</vt:lpstr>
      <vt:lpstr>DEA Etiyoloji</vt:lpstr>
      <vt:lpstr>Laboratuvar Bulguları</vt:lpstr>
      <vt:lpstr>DEA- Periferik Yayma </vt:lpstr>
      <vt:lpstr>Demir İndeksleri</vt:lpstr>
      <vt:lpstr>Slayt 42</vt:lpstr>
      <vt:lpstr>Slayt 43</vt:lpstr>
      <vt:lpstr>Ayırıcı Tanı</vt:lpstr>
      <vt:lpstr>İleri Tetkik - Üst ve Alt GİS İncelemesi</vt:lpstr>
      <vt:lpstr>Slayt 46</vt:lpstr>
      <vt:lpstr>Tedavi </vt:lpstr>
      <vt:lpstr>Tedavi </vt:lpstr>
      <vt:lpstr>Tedavi</vt:lpstr>
      <vt:lpstr>Slayt 50</vt:lpstr>
      <vt:lpstr>Oral Demir Tedavisi İzlem</vt:lpstr>
      <vt:lpstr>Parenteral Tedavi</vt:lpstr>
      <vt:lpstr>Kronik Hastalık Anemisi/inflamasyon Anemisi</vt:lpstr>
      <vt:lpstr>Patogenez </vt:lpstr>
      <vt:lpstr>Slayt 55</vt:lpstr>
      <vt:lpstr>Tedavi</vt:lpstr>
      <vt:lpstr>Slayt 57</vt:lpstr>
      <vt:lpstr>Normositik anemi nedenleri</vt:lpstr>
      <vt:lpstr>Normositik anemiye yaklaşım</vt:lpstr>
      <vt:lpstr>Slayt 60</vt:lpstr>
      <vt:lpstr>Makrositik anemi nedenleri </vt:lpstr>
      <vt:lpstr>Makrositik anemi nedenleri </vt:lpstr>
      <vt:lpstr>Makrositik anemiye  yaklaşım</vt:lpstr>
      <vt:lpstr>Makrositik anemi yaklaşım</vt:lpstr>
      <vt:lpstr>Slayt 65</vt:lpstr>
      <vt:lpstr>Sevk Kriterleri</vt:lpstr>
      <vt:lpstr>Sevk Kriterleri</vt:lpstr>
      <vt:lpstr>Sevk Kriterleri</vt:lpstr>
      <vt:lpstr>Kaynaklar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KARIN SISKILIGI VE GAZ TANI TEDAVISNINE PRATIK YAKLASIM</dc:title>
  <dc:creator>user</dc:creator>
  <cp:lastModifiedBy>user</cp:lastModifiedBy>
  <cp:revision>479</cp:revision>
  <dcterms:created xsi:type="dcterms:W3CDTF">2022-05-14T19:53:43Z</dcterms:created>
  <dcterms:modified xsi:type="dcterms:W3CDTF">2022-11-28T06:23:13Z</dcterms:modified>
</cp:coreProperties>
</file>