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  <p:sldMasterId id="2147483754" r:id="rId2"/>
    <p:sldMasterId id="2147483799" r:id="rId3"/>
    <p:sldMasterId id="2147483876" r:id="rId4"/>
  </p:sldMasterIdLst>
  <p:notesMasterIdLst>
    <p:notesMasterId r:id="rId82"/>
  </p:notesMasterIdLst>
  <p:sldIdLst>
    <p:sldId id="256" r:id="rId5"/>
    <p:sldId id="257" r:id="rId6"/>
    <p:sldId id="258" r:id="rId7"/>
    <p:sldId id="259" r:id="rId8"/>
    <p:sldId id="260" r:id="rId9"/>
    <p:sldId id="274" r:id="rId10"/>
    <p:sldId id="313" r:id="rId11"/>
    <p:sldId id="406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2" r:id="rId22"/>
    <p:sldId id="273" r:id="rId23"/>
    <p:sldId id="275" r:id="rId24"/>
    <p:sldId id="276" r:id="rId25"/>
    <p:sldId id="407" r:id="rId26"/>
    <p:sldId id="277" r:id="rId27"/>
    <p:sldId id="278" r:id="rId28"/>
    <p:sldId id="279" r:id="rId29"/>
    <p:sldId id="280" r:id="rId30"/>
    <p:sldId id="281" r:id="rId31"/>
    <p:sldId id="282" r:id="rId32"/>
    <p:sldId id="415" r:id="rId33"/>
    <p:sldId id="417" r:id="rId34"/>
    <p:sldId id="284" r:id="rId35"/>
    <p:sldId id="314" r:id="rId36"/>
    <p:sldId id="286" r:id="rId37"/>
    <p:sldId id="287" r:id="rId38"/>
    <p:sldId id="315" r:id="rId39"/>
    <p:sldId id="398" r:id="rId40"/>
    <p:sldId id="316" r:id="rId41"/>
    <p:sldId id="400" r:id="rId42"/>
    <p:sldId id="409" r:id="rId43"/>
    <p:sldId id="410" r:id="rId44"/>
    <p:sldId id="412" r:id="rId45"/>
    <p:sldId id="288" r:id="rId46"/>
    <p:sldId id="413" r:id="rId47"/>
    <p:sldId id="414" r:id="rId48"/>
    <p:sldId id="289" r:id="rId49"/>
    <p:sldId id="290" r:id="rId50"/>
    <p:sldId id="292" r:id="rId51"/>
    <p:sldId id="291" r:id="rId52"/>
    <p:sldId id="401" r:id="rId53"/>
    <p:sldId id="408" r:id="rId54"/>
    <p:sldId id="293" r:id="rId55"/>
    <p:sldId id="402" r:id="rId56"/>
    <p:sldId id="403" r:id="rId57"/>
    <p:sldId id="294" r:id="rId58"/>
    <p:sldId id="404" r:id="rId59"/>
    <p:sldId id="405" r:id="rId60"/>
    <p:sldId id="419" r:id="rId61"/>
    <p:sldId id="295" r:id="rId62"/>
    <p:sldId id="296" r:id="rId63"/>
    <p:sldId id="301" r:id="rId64"/>
    <p:sldId id="416" r:id="rId65"/>
    <p:sldId id="297" r:id="rId66"/>
    <p:sldId id="299" r:id="rId67"/>
    <p:sldId id="300" r:id="rId68"/>
    <p:sldId id="302" r:id="rId69"/>
    <p:sldId id="303" r:id="rId70"/>
    <p:sldId id="305" r:id="rId71"/>
    <p:sldId id="306" r:id="rId72"/>
    <p:sldId id="304" r:id="rId73"/>
    <p:sldId id="307" r:id="rId74"/>
    <p:sldId id="308" r:id="rId75"/>
    <p:sldId id="310" r:id="rId76"/>
    <p:sldId id="311" r:id="rId77"/>
    <p:sldId id="312" r:id="rId78"/>
    <p:sldId id="309" r:id="rId79"/>
    <p:sldId id="261" r:id="rId80"/>
    <p:sldId id="271" r:id="rId8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58" autoAdjust="0"/>
    <p:restoredTop sz="95842" autoAdjust="0"/>
  </p:normalViewPr>
  <p:slideViewPr>
    <p:cSldViewPr snapToGrid="0">
      <p:cViewPr varScale="1">
        <p:scale>
          <a:sx n="82" d="100"/>
          <a:sy n="82" d="100"/>
        </p:scale>
        <p:origin x="653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360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21353F-13C9-4AF7-B7DA-A268AB2E48DE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</dgm:pt>
    <dgm:pt modelId="{90C78C87-3DDD-4003-8D0A-38562F754D96}">
      <dgm:prSet phldrT="[Metin]"/>
      <dgm:spPr/>
      <dgm:t>
        <a:bodyPr/>
        <a:lstStyle/>
        <a:p>
          <a:r>
            <a:rPr lang="tr-TR" dirty="0"/>
            <a:t>AİLE HEKİMLERİ</a:t>
          </a:r>
        </a:p>
      </dgm:t>
    </dgm:pt>
    <dgm:pt modelId="{08AAC60C-ABD6-4A7E-82A8-C0DBA44E4188}" type="parTrans" cxnId="{4051117D-4A12-44B6-85F9-50910F3ED0AD}">
      <dgm:prSet/>
      <dgm:spPr/>
      <dgm:t>
        <a:bodyPr/>
        <a:lstStyle/>
        <a:p>
          <a:endParaRPr lang="tr-TR"/>
        </a:p>
      </dgm:t>
    </dgm:pt>
    <dgm:pt modelId="{B57372D0-DF1D-4975-8464-5C289EF14B16}" type="sibTrans" cxnId="{4051117D-4A12-44B6-85F9-50910F3ED0AD}">
      <dgm:prSet/>
      <dgm:spPr/>
      <dgm:t>
        <a:bodyPr/>
        <a:lstStyle/>
        <a:p>
          <a:endParaRPr lang="tr-TR"/>
        </a:p>
      </dgm:t>
    </dgm:pt>
    <dgm:pt modelId="{F2F93C32-3A02-4D6D-8657-566166E7E622}">
      <dgm:prSet phldrT="[Metin]"/>
      <dgm:spPr/>
      <dgm:t>
        <a:bodyPr/>
        <a:lstStyle/>
        <a:p>
          <a:r>
            <a:rPr lang="tr-TR" dirty="0"/>
            <a:t>2. BASAMAK KADIN DOĞUM UZMANLARI</a:t>
          </a:r>
        </a:p>
      </dgm:t>
    </dgm:pt>
    <dgm:pt modelId="{68B6B7B4-AB64-4292-95EA-6321E85E13CD}" type="parTrans" cxnId="{8A8EFE23-993B-4361-8C4E-24305586C460}">
      <dgm:prSet/>
      <dgm:spPr/>
      <dgm:t>
        <a:bodyPr/>
        <a:lstStyle/>
        <a:p>
          <a:endParaRPr lang="tr-TR"/>
        </a:p>
      </dgm:t>
    </dgm:pt>
    <dgm:pt modelId="{36B13140-7D30-4C05-899A-8FF5C67CE154}" type="sibTrans" cxnId="{8A8EFE23-993B-4361-8C4E-24305586C460}">
      <dgm:prSet/>
      <dgm:spPr/>
      <dgm:t>
        <a:bodyPr/>
        <a:lstStyle/>
        <a:p>
          <a:endParaRPr lang="tr-TR"/>
        </a:p>
      </dgm:t>
    </dgm:pt>
    <dgm:pt modelId="{9EFDDC8B-4312-4E46-B4FE-2A282519B7BC}">
      <dgm:prSet phldrT="[Metin]"/>
      <dgm:spPr/>
      <dgm:t>
        <a:bodyPr/>
        <a:lstStyle/>
        <a:p>
          <a:r>
            <a:rPr lang="tr-TR" dirty="0"/>
            <a:t>ÜNİVERSİTE HASTANELERİ</a:t>
          </a:r>
        </a:p>
      </dgm:t>
    </dgm:pt>
    <dgm:pt modelId="{6800D436-CC30-4B96-8FC9-893DD15D072D}" type="parTrans" cxnId="{1146519D-658F-47D0-BC0B-2C417222C347}">
      <dgm:prSet/>
      <dgm:spPr/>
      <dgm:t>
        <a:bodyPr/>
        <a:lstStyle/>
        <a:p>
          <a:endParaRPr lang="tr-TR"/>
        </a:p>
      </dgm:t>
    </dgm:pt>
    <dgm:pt modelId="{4F47E1BB-20F5-4B9A-9950-8E20DA5C03D7}" type="sibTrans" cxnId="{1146519D-658F-47D0-BC0B-2C417222C347}">
      <dgm:prSet/>
      <dgm:spPr/>
      <dgm:t>
        <a:bodyPr/>
        <a:lstStyle/>
        <a:p>
          <a:endParaRPr lang="tr-TR"/>
        </a:p>
      </dgm:t>
    </dgm:pt>
    <dgm:pt modelId="{D213AB6F-1258-4B08-995D-B58FFDFF807E}" type="pres">
      <dgm:prSet presAssocID="{D321353F-13C9-4AF7-B7DA-A268AB2E48DE}" presName="CompostProcess" presStyleCnt="0">
        <dgm:presLayoutVars>
          <dgm:dir/>
          <dgm:resizeHandles val="exact"/>
        </dgm:presLayoutVars>
      </dgm:prSet>
      <dgm:spPr/>
    </dgm:pt>
    <dgm:pt modelId="{7E0A2029-91D9-4A2C-9328-AC29B658F921}" type="pres">
      <dgm:prSet presAssocID="{D321353F-13C9-4AF7-B7DA-A268AB2E48DE}" presName="arrow" presStyleLbl="bgShp" presStyleIdx="0" presStyleCnt="1" custScaleX="95260" custLinFactNeighborX="0" custLinFactNeighborY="15092"/>
      <dgm:spPr/>
    </dgm:pt>
    <dgm:pt modelId="{5C1D5DF1-DB67-4968-BB8B-679BF127CE84}" type="pres">
      <dgm:prSet presAssocID="{D321353F-13C9-4AF7-B7DA-A268AB2E48DE}" presName="linearProcess" presStyleCnt="0"/>
      <dgm:spPr/>
    </dgm:pt>
    <dgm:pt modelId="{F3403209-4484-40EA-BB67-30FA3D409AA2}" type="pres">
      <dgm:prSet presAssocID="{90C78C87-3DDD-4003-8D0A-38562F754D96}" presName="textNode" presStyleLbl="node1" presStyleIdx="0" presStyleCnt="3">
        <dgm:presLayoutVars>
          <dgm:bulletEnabled val="1"/>
        </dgm:presLayoutVars>
      </dgm:prSet>
      <dgm:spPr/>
    </dgm:pt>
    <dgm:pt modelId="{DE524D8D-D88D-4047-B2D8-B5E179C924A5}" type="pres">
      <dgm:prSet presAssocID="{B57372D0-DF1D-4975-8464-5C289EF14B16}" presName="sibTrans" presStyleCnt="0"/>
      <dgm:spPr/>
    </dgm:pt>
    <dgm:pt modelId="{321226C0-B20C-446D-8605-278C9E4206EE}" type="pres">
      <dgm:prSet presAssocID="{F2F93C32-3A02-4D6D-8657-566166E7E622}" presName="textNode" presStyleLbl="node1" presStyleIdx="1" presStyleCnt="3">
        <dgm:presLayoutVars>
          <dgm:bulletEnabled val="1"/>
        </dgm:presLayoutVars>
      </dgm:prSet>
      <dgm:spPr/>
    </dgm:pt>
    <dgm:pt modelId="{B1D7FED2-9FC8-4B47-962F-53AA439292E2}" type="pres">
      <dgm:prSet presAssocID="{36B13140-7D30-4C05-899A-8FF5C67CE154}" presName="sibTrans" presStyleCnt="0"/>
      <dgm:spPr/>
    </dgm:pt>
    <dgm:pt modelId="{A2951EB0-3828-46D0-B6EF-E4171F1255CD}" type="pres">
      <dgm:prSet presAssocID="{9EFDDC8B-4312-4E46-B4FE-2A282519B7BC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56391900-38BD-482D-BD17-350E6757DC00}" type="presOf" srcId="{90C78C87-3DDD-4003-8D0A-38562F754D96}" destId="{F3403209-4484-40EA-BB67-30FA3D409AA2}" srcOrd="0" destOrd="0" presId="urn:microsoft.com/office/officeart/2005/8/layout/hProcess9"/>
    <dgm:cxn modelId="{55A37214-5DBA-4AA8-91BC-683AFC77D89B}" type="presOf" srcId="{F2F93C32-3A02-4D6D-8657-566166E7E622}" destId="{321226C0-B20C-446D-8605-278C9E4206EE}" srcOrd="0" destOrd="0" presId="urn:microsoft.com/office/officeart/2005/8/layout/hProcess9"/>
    <dgm:cxn modelId="{8A8EFE23-993B-4361-8C4E-24305586C460}" srcId="{D321353F-13C9-4AF7-B7DA-A268AB2E48DE}" destId="{F2F93C32-3A02-4D6D-8657-566166E7E622}" srcOrd="1" destOrd="0" parTransId="{68B6B7B4-AB64-4292-95EA-6321E85E13CD}" sibTransId="{36B13140-7D30-4C05-899A-8FF5C67CE154}"/>
    <dgm:cxn modelId="{0170A13F-24AB-42DA-84EB-C3327D3EF359}" type="presOf" srcId="{D321353F-13C9-4AF7-B7DA-A268AB2E48DE}" destId="{D213AB6F-1258-4B08-995D-B58FFDFF807E}" srcOrd="0" destOrd="0" presId="urn:microsoft.com/office/officeart/2005/8/layout/hProcess9"/>
    <dgm:cxn modelId="{EB1B9B4C-9308-4EB8-AF49-563954F0F654}" type="presOf" srcId="{9EFDDC8B-4312-4E46-B4FE-2A282519B7BC}" destId="{A2951EB0-3828-46D0-B6EF-E4171F1255CD}" srcOrd="0" destOrd="0" presId="urn:microsoft.com/office/officeart/2005/8/layout/hProcess9"/>
    <dgm:cxn modelId="{4051117D-4A12-44B6-85F9-50910F3ED0AD}" srcId="{D321353F-13C9-4AF7-B7DA-A268AB2E48DE}" destId="{90C78C87-3DDD-4003-8D0A-38562F754D96}" srcOrd="0" destOrd="0" parTransId="{08AAC60C-ABD6-4A7E-82A8-C0DBA44E4188}" sibTransId="{B57372D0-DF1D-4975-8464-5C289EF14B16}"/>
    <dgm:cxn modelId="{1146519D-658F-47D0-BC0B-2C417222C347}" srcId="{D321353F-13C9-4AF7-B7DA-A268AB2E48DE}" destId="{9EFDDC8B-4312-4E46-B4FE-2A282519B7BC}" srcOrd="2" destOrd="0" parTransId="{6800D436-CC30-4B96-8FC9-893DD15D072D}" sibTransId="{4F47E1BB-20F5-4B9A-9950-8E20DA5C03D7}"/>
    <dgm:cxn modelId="{FF7235EF-3F56-4A83-840E-E9D20025FCAE}" type="presParOf" srcId="{D213AB6F-1258-4B08-995D-B58FFDFF807E}" destId="{7E0A2029-91D9-4A2C-9328-AC29B658F921}" srcOrd="0" destOrd="0" presId="urn:microsoft.com/office/officeart/2005/8/layout/hProcess9"/>
    <dgm:cxn modelId="{F8DD75D8-D70D-4AD3-BFDF-5F4E912AC0F5}" type="presParOf" srcId="{D213AB6F-1258-4B08-995D-B58FFDFF807E}" destId="{5C1D5DF1-DB67-4968-BB8B-679BF127CE84}" srcOrd="1" destOrd="0" presId="urn:microsoft.com/office/officeart/2005/8/layout/hProcess9"/>
    <dgm:cxn modelId="{1377F2C0-2960-4E38-A410-DF8C214A2EA8}" type="presParOf" srcId="{5C1D5DF1-DB67-4968-BB8B-679BF127CE84}" destId="{F3403209-4484-40EA-BB67-30FA3D409AA2}" srcOrd="0" destOrd="0" presId="urn:microsoft.com/office/officeart/2005/8/layout/hProcess9"/>
    <dgm:cxn modelId="{F7546757-5BB3-4910-B977-8705130FBD29}" type="presParOf" srcId="{5C1D5DF1-DB67-4968-BB8B-679BF127CE84}" destId="{DE524D8D-D88D-4047-B2D8-B5E179C924A5}" srcOrd="1" destOrd="0" presId="urn:microsoft.com/office/officeart/2005/8/layout/hProcess9"/>
    <dgm:cxn modelId="{2ADC8C69-8D60-4480-89D8-80E8F894178C}" type="presParOf" srcId="{5C1D5DF1-DB67-4968-BB8B-679BF127CE84}" destId="{321226C0-B20C-446D-8605-278C9E4206EE}" srcOrd="2" destOrd="0" presId="urn:microsoft.com/office/officeart/2005/8/layout/hProcess9"/>
    <dgm:cxn modelId="{8943D2C1-566A-4CE7-8939-6D7FE8F1F752}" type="presParOf" srcId="{5C1D5DF1-DB67-4968-BB8B-679BF127CE84}" destId="{B1D7FED2-9FC8-4B47-962F-53AA439292E2}" srcOrd="3" destOrd="0" presId="urn:microsoft.com/office/officeart/2005/8/layout/hProcess9"/>
    <dgm:cxn modelId="{D1AD7B1F-420D-4D75-BC3C-559D0A28FFA3}" type="presParOf" srcId="{5C1D5DF1-DB67-4968-BB8B-679BF127CE84}" destId="{A2951EB0-3828-46D0-B6EF-E4171F1255C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0A2029-91D9-4A2C-9328-AC29B658F921}">
      <dsp:nvSpPr>
        <dsp:cNvPr id="0" name=""/>
        <dsp:cNvSpPr/>
      </dsp:nvSpPr>
      <dsp:spPr>
        <a:xfrm>
          <a:off x="796895" y="0"/>
          <a:ext cx="6781797" cy="2403629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403209-4484-40EA-BB67-30FA3D409AA2}">
      <dsp:nvSpPr>
        <dsp:cNvPr id="0" name=""/>
        <dsp:cNvSpPr/>
      </dsp:nvSpPr>
      <dsp:spPr>
        <a:xfrm>
          <a:off x="8997" y="721088"/>
          <a:ext cx="2695892" cy="96145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AİLE HEKİMLERİ</a:t>
          </a:r>
        </a:p>
      </dsp:txBody>
      <dsp:txXfrm>
        <a:off x="55931" y="768022"/>
        <a:ext cx="2602024" cy="867583"/>
      </dsp:txXfrm>
    </dsp:sp>
    <dsp:sp modelId="{321226C0-B20C-446D-8605-278C9E4206EE}">
      <dsp:nvSpPr>
        <dsp:cNvPr id="0" name=""/>
        <dsp:cNvSpPr/>
      </dsp:nvSpPr>
      <dsp:spPr>
        <a:xfrm>
          <a:off x="2839847" y="721088"/>
          <a:ext cx="2695892" cy="961451"/>
        </a:xfrm>
        <a:prstGeom prst="roundRect">
          <a:avLst/>
        </a:prstGeom>
        <a:solidFill>
          <a:schemeClr val="accent2">
            <a:hueOff val="1681577"/>
            <a:satOff val="-1786"/>
            <a:lumOff val="137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2. BASAMAK KADIN DOĞUM UZMANLARI</a:t>
          </a:r>
        </a:p>
      </dsp:txBody>
      <dsp:txXfrm>
        <a:off x="2886781" y="768022"/>
        <a:ext cx="2602024" cy="867583"/>
      </dsp:txXfrm>
    </dsp:sp>
    <dsp:sp modelId="{A2951EB0-3828-46D0-B6EF-E4171F1255CD}">
      <dsp:nvSpPr>
        <dsp:cNvPr id="0" name=""/>
        <dsp:cNvSpPr/>
      </dsp:nvSpPr>
      <dsp:spPr>
        <a:xfrm>
          <a:off x="5670698" y="721088"/>
          <a:ext cx="2695892" cy="961451"/>
        </a:xfrm>
        <a:prstGeom prst="roundRect">
          <a:avLst/>
        </a:prstGeom>
        <a:solidFill>
          <a:schemeClr val="accent2">
            <a:hueOff val="3363155"/>
            <a:satOff val="-3572"/>
            <a:lumOff val="274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ÜNİVERSİTE HASTANELERİ</a:t>
          </a:r>
        </a:p>
      </dsp:txBody>
      <dsp:txXfrm>
        <a:off x="5717632" y="768022"/>
        <a:ext cx="2602024" cy="8675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69ADD1-8D25-46F1-B472-6336889CEE7F}" type="datetimeFigureOut">
              <a:rPr lang="tr-TR" smtClean="0"/>
              <a:t>7.02.2019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B011E-E5B5-4F14-B575-8F2AFEBA75F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4483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A7199-73DA-4582-BAB9-491152D534FE}" type="datetime1">
              <a:rPr lang="tr-TR" smtClean="0"/>
              <a:t>7.02.2019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24547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5F834-ABFC-4503-AF4D-55751C8D65EC}" type="datetime1">
              <a:rPr lang="tr-TR" smtClean="0"/>
              <a:t>7.02.2019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82034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692FA-D7EB-4E13-B0F5-E5A4F00A0AB4}" type="datetime1">
              <a:rPr lang="tr-TR" smtClean="0"/>
              <a:t>7.02.2019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98137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7C2C7-8520-4F06-93C1-52C146437376}" type="datetime1">
              <a:rPr lang="tr-TR" smtClean="0"/>
              <a:t>7.02.2019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04627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B1371-CE6F-4502-98D8-6F991BCE032F}" type="datetime1">
              <a:rPr lang="tr-TR" smtClean="0"/>
              <a:t>7.02.2019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83550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764B3-41EE-45B1-96CE-3F88D96F73F6}" type="datetime1">
              <a:rPr lang="tr-TR" smtClean="0"/>
              <a:t>7.02.2019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98846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7BCCC-27A2-4462-8378-6857AE13C3B7}" type="datetime1">
              <a:rPr lang="tr-TR" smtClean="0"/>
              <a:t>7.02.2019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0846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4FF94-6364-42CC-9CBD-00A9F3EAF473}" type="datetime1">
              <a:rPr lang="tr-TR" smtClean="0"/>
              <a:t>7.02.2019</a:t>
            </a:fld>
            <a:endParaRPr lang="tr-T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120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9B0A3-E332-4566-B295-95992E158FF3}" type="datetime1">
              <a:rPr lang="tr-TR" smtClean="0"/>
              <a:t>7.02.2019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7944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45227-BE5C-43FB-9C11-E9C8C1D66224}" type="datetime1">
              <a:rPr lang="tr-TR" smtClean="0"/>
              <a:t>7.02.2019</a:t>
            </a:fld>
            <a:endParaRPr lang="tr-T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740444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C8D6-7188-4AF3-A69D-D344322899A1}" type="datetime1">
              <a:rPr lang="tr-TR" smtClean="0"/>
              <a:t>7.02.2019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46304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DCE79-DF53-48CF-80DD-1409F3831237}" type="datetime1">
              <a:rPr lang="tr-TR" smtClean="0"/>
              <a:t>7.02.2019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006583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F70E0-7237-45BF-892A-979C8E929B2A}" type="datetime1">
              <a:rPr lang="tr-TR" smtClean="0"/>
              <a:t>7.02.2019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137934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5729D-0BF9-4782-8A16-5F35C779CBE2}" type="datetime1">
              <a:rPr lang="tr-TR" smtClean="0"/>
              <a:t>7.02.2019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72865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4EC49-B36E-4BDD-987A-14624E4EE5BC}" type="datetime1">
              <a:rPr lang="tr-TR" smtClean="0"/>
              <a:t>7.02.2019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166172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2BEE-9B73-4B2D-8656-F2776B93586A}" type="datetime1">
              <a:rPr lang="tr-TR" smtClean="0"/>
              <a:t>7.02.2019</a:t>
            </a:fld>
            <a:endParaRPr lang="tr-T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7124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A1C8B-42CA-40FB-86DD-462E24DA58C1}" type="datetime1">
              <a:rPr lang="tr-TR" smtClean="0"/>
              <a:t>7.02.2019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788411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54EA1-F2AC-4624-B96F-F13FAF8254EC}" type="datetime1">
              <a:rPr lang="tr-TR" smtClean="0"/>
              <a:t>7.02.2019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355665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7F49E-9020-4506-B542-20B8477F6469}" type="datetime1">
              <a:rPr lang="tr-TR" smtClean="0"/>
              <a:t>7.02.2019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858423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DB04B-13DB-4019-A9E2-BAFC4F29994B}" type="datetime1">
              <a:rPr lang="tr-TR" smtClean="0"/>
              <a:t>7.02.2019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121202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98FED-273B-44AE-BE05-373E66E9B386}" type="datetime1">
              <a:rPr lang="tr-TR" smtClean="0"/>
              <a:t>7.02.2019</a:t>
            </a:fld>
            <a:endParaRPr lang="tr-T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0773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D0671-09DD-49EE-B839-56F3B5866F20}" type="datetime1">
              <a:rPr lang="tr-TR" smtClean="0"/>
              <a:t>7.02.2019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38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D890-7402-4BF3-81D3-F68380FCD596}" type="datetime1">
              <a:rPr lang="tr-TR" smtClean="0"/>
              <a:t>7.02.2019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559947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0432-0092-4322-B4D2-086E5455AF3D}" type="datetime1">
              <a:rPr lang="tr-TR" smtClean="0"/>
              <a:t>7.02.2019</a:t>
            </a:fld>
            <a:endParaRPr lang="tr-T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165931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2665-B1F2-4F2D-9889-9BB242ED91CA}" type="datetime1">
              <a:rPr lang="tr-TR" smtClean="0"/>
              <a:t>7.02.2019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75632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F4F8E-582E-4207-92CA-8819D92FE93E}" type="datetime1">
              <a:rPr lang="tr-TR" smtClean="0"/>
              <a:t>7.02.2019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716610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9288-1EF2-4368-A4DF-A958AE224546}" type="datetime1">
              <a:rPr lang="tr-TR" smtClean="0"/>
              <a:t>7.02.2019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302741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BB627-3E6E-4D86-A401-3C9CB0214EDA}" type="datetime1">
              <a:rPr lang="tr-TR" smtClean="0"/>
              <a:t>7.02.2019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268721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F7B9-ACC0-4355-8506-0900294E4745}" type="datetime1">
              <a:rPr lang="tr-TR" smtClean="0"/>
              <a:t>7.02.2019</a:t>
            </a:fld>
            <a:endParaRPr lang="tr-T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7551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4321C65-2866-4A7E-B84C-1387BB29D254}" type="datetime1">
              <a:rPr lang="tr-TR" smtClean="0"/>
              <a:t>7.02.2019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F51E334-E5A4-403D-B3BC-67913F400D63}" type="slidenum">
              <a:rPr lang="tr-TR" smtClean="0"/>
              <a:t>‹#›</a:t>
            </a:fld>
            <a:endParaRPr lang="tr-TR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51360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467E5-20F5-4597-BB5A-24CE27340211}" type="datetime1">
              <a:rPr lang="tr-TR" smtClean="0"/>
              <a:t>7.02.2019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615539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DEDE0-6943-4E0D-B49D-121C54EDC562}" type="datetime1">
              <a:rPr lang="tr-TR" smtClean="0"/>
              <a:t>7.02.2019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‹#›</a:t>
            </a:fld>
            <a:endParaRPr lang="tr-TR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5003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8E29-980C-47FA-96EE-F9FFFC9D37B7}" type="datetime1">
              <a:rPr lang="tr-TR" smtClean="0"/>
              <a:t>7.02.2019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39878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B4F88-18E4-4FFF-988A-F5536076962D}" type="datetime1">
              <a:rPr lang="tr-TR" smtClean="0"/>
              <a:t>7.02.2019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141005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58DA3-84A7-427D-9B2F-340C753BB3D5}" type="datetime1">
              <a:rPr lang="tr-TR" smtClean="0"/>
              <a:t>7.02.2019</a:t>
            </a:fld>
            <a:endParaRPr lang="tr-T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‹#›</a:t>
            </a:fld>
            <a:endParaRPr lang="tr-TR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12553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6C79B-B8D4-4514-9D60-74F69E84A056}" type="datetime1">
              <a:rPr lang="tr-TR" smtClean="0"/>
              <a:t>7.02.2019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‹#›</a:t>
            </a:fld>
            <a:endParaRPr lang="tr-TR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53455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BB727-BA9F-4738-B5B9-7EA47D5C3AA5}" type="datetime1">
              <a:rPr lang="tr-TR" smtClean="0"/>
              <a:t>7.02.2019</a:t>
            </a:fld>
            <a:endParaRPr lang="tr-T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30606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A2E0A-C5F3-4E0B-891D-A3AC4C902237}" type="datetime1">
              <a:rPr lang="tr-TR" smtClean="0"/>
              <a:t>7.02.2019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‹#›</a:t>
            </a:fld>
            <a:endParaRPr lang="tr-TR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95459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E2EE0-7231-4DE9-8F66-EEBD7894150F}" type="datetime1">
              <a:rPr lang="tr-TR" smtClean="0"/>
              <a:t>7.02.2019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319322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AE01B-8147-46C7-B12B-755E65DFC9A1}" type="datetime1">
              <a:rPr lang="tr-TR" smtClean="0"/>
              <a:t>7.02.2019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632602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1643F-9CFF-4E8F-AF93-3794F0997F21}" type="datetime1">
              <a:rPr lang="tr-TR" smtClean="0"/>
              <a:t>7.02.2019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‹#›</a:t>
            </a:fld>
            <a:endParaRPr lang="tr-TR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26797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07AC-EE1B-4059-A84B-384CB7C50374}" type="datetime1">
              <a:rPr lang="tr-TR" smtClean="0"/>
              <a:t>7.02.2019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739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B40EB-7A42-4B2C-8B61-414D50F130C4}" type="datetime1">
              <a:rPr lang="tr-TR" smtClean="0"/>
              <a:t>7.02.2019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677679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59F76-D0FB-4197-966D-6EF4CC9B0269}" type="datetime1">
              <a:rPr lang="tr-TR" smtClean="0"/>
              <a:t>7.02.2019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084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D131-06F8-4155-BDF7-06A545E7C7C4}" type="datetime1">
              <a:rPr lang="tr-TR" smtClean="0"/>
              <a:t>7.02.2019</a:t>
            </a:fld>
            <a:endParaRPr lang="tr-T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3895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AC73-556C-44BA-BDEC-D7409536CD35}" type="datetime1">
              <a:rPr lang="tr-TR" smtClean="0"/>
              <a:t>7.02.2019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‹#›</a:t>
            </a:fld>
            <a:endParaRPr lang="tr-TR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7796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5AB1-BFFD-4EF4-839C-5B3811D0D2E0}" type="datetime1">
              <a:rPr lang="tr-TR" smtClean="0"/>
              <a:t>7.02.2019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‹#›</a:t>
            </a:fld>
            <a:endParaRPr lang="tr-TR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74083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A6793-9250-4B7C-B4F4-B7C9B4709EBA}" type="datetime1">
              <a:rPr lang="tr-TR" smtClean="0"/>
              <a:t>7.02.2019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‹#›</a:t>
            </a:fld>
            <a:endParaRPr lang="tr-TR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522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9B355-8766-472B-A8EC-CCD86F3AA07C}" type="datetime1">
              <a:rPr lang="tr-TR" smtClean="0"/>
              <a:t>7.02.2019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824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66077-A436-437C-A5ED-FCD7B65AFB4B}" type="datetime1">
              <a:rPr lang="tr-TR" smtClean="0"/>
              <a:t>7.02.2019</a:t>
            </a:fld>
            <a:endParaRPr lang="tr-T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21230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B90C-641E-4968-8C6A-EF259DC97776}" type="datetime1">
              <a:rPr lang="tr-TR" smtClean="0"/>
              <a:t>7.02.2019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70208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8900E-6A00-4A1A-AB79-263EB74C3634}" type="datetime1">
              <a:rPr lang="tr-TR" smtClean="0"/>
              <a:t>7.02.2019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86896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9019FEF-4974-4AFE-86D7-68B27B0A74AC}" type="datetime1">
              <a:rPr lang="tr-TR" smtClean="0"/>
              <a:t>7.02.2019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1E334-E5A4-403D-B3BC-67913F400D6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80656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2514FD8-9575-4300-8ED3-5430114D3BC6}" type="datetime1">
              <a:rPr lang="tr-TR" smtClean="0"/>
              <a:t>7.02.2019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1E334-E5A4-403D-B3BC-67913F400D6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39686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500FD09-7681-40DF-B156-467FE847D833}" type="datetime1">
              <a:rPr lang="tr-TR" smtClean="0"/>
              <a:t>7.02.2019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1E334-E5A4-403D-B3BC-67913F400D6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86744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F2E6503-5B17-48AC-88D9-51C43BBC39AB}" type="datetime1">
              <a:rPr lang="tr-TR" smtClean="0"/>
              <a:t>7.02.2019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F51E334-E5A4-403D-B3BC-67913F400D6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79067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9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9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9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athways.nice.org.uk/" TargetMode="External"/><Relationship Id="rId1" Type="http://schemas.openxmlformats.org/officeDocument/2006/relationships/slideLayout" Target="../slideLayouts/slideLayout3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0EDE159-56BF-4A3A-82BB-C527F54D37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55762"/>
          </a:xfrm>
        </p:spPr>
        <p:txBody>
          <a:bodyPr/>
          <a:lstStyle/>
          <a:p>
            <a:r>
              <a:rPr lang="tr-TR" b="1" dirty="0"/>
              <a:t>GEBE İZLEMİ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7C5F82AE-214C-488F-8E94-4B1EA1CAA5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Dr. Ersan GÜRSOY</a:t>
            </a:r>
          </a:p>
          <a:p>
            <a:r>
              <a:rPr lang="tr-TR" dirty="0"/>
              <a:t>K.T.Ü. Tıp Fakültesi</a:t>
            </a:r>
          </a:p>
          <a:p>
            <a:r>
              <a:rPr lang="tr-TR" dirty="0"/>
              <a:t>Aile Hekimliği AD.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DB178CE-F8A0-4452-8F1C-1D45DC1C8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21866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1403435-2389-4366-8E31-104B556C9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AMERİKA (ACOG) 2012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728A30B-8621-4953-ADD9-EEA6439E4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D vit desteği rutin olarak önerilmez.</a:t>
            </a:r>
          </a:p>
          <a:p>
            <a:r>
              <a:rPr lang="tr-TR" dirty="0"/>
              <a:t>TSH bakılması rutin olarak önerilmez.</a:t>
            </a:r>
          </a:p>
          <a:p>
            <a:r>
              <a:rPr lang="tr-TR" dirty="0"/>
              <a:t>Grup B Streptekok taraması rutin olarak önerilir. (35-37. haftalarda)</a:t>
            </a:r>
          </a:p>
          <a:p>
            <a:r>
              <a:rPr lang="tr-TR" dirty="0" err="1"/>
              <a:t>Sifiliz</a:t>
            </a:r>
            <a:r>
              <a:rPr lang="tr-TR" dirty="0"/>
              <a:t>, hepatit, HIV, </a:t>
            </a:r>
            <a:r>
              <a:rPr lang="tr-TR" dirty="0" err="1"/>
              <a:t>klamidya</a:t>
            </a:r>
            <a:r>
              <a:rPr lang="tr-TR" dirty="0"/>
              <a:t> taraması rutin olarak önerilir. </a:t>
            </a:r>
          </a:p>
          <a:p>
            <a:r>
              <a:rPr lang="tr-TR" dirty="0"/>
              <a:t>Risk varsa maternal depresyon taraması önerilir. </a:t>
            </a:r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1F4846D-C3E8-4988-B851-AF358C631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10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38077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1A05DA0-CFF9-444B-B754-C56B3A66E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İNGİLTERE ( NICE) 2017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1665B61-E047-474A-B6F5-79B22E6EC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Komplikasyonsuz nullipar gebelere 10 izlem </a:t>
            </a:r>
          </a:p>
          <a:p>
            <a:r>
              <a:rPr lang="tr-TR" dirty="0"/>
              <a:t>Komplikasyonsuz multipar gebelere 7 izlem önerilmektedir.</a:t>
            </a:r>
          </a:p>
          <a:p>
            <a:r>
              <a:rPr lang="tr-TR" dirty="0"/>
              <a:t>Kilo takibi ve ödem bakılması rutin olarak önerilmez.</a:t>
            </a:r>
          </a:p>
          <a:p>
            <a:r>
              <a:rPr lang="tr-TR" dirty="0"/>
              <a:t>D vitamini desteği rutin değil. </a:t>
            </a:r>
          </a:p>
          <a:p>
            <a:r>
              <a:rPr lang="tr-TR" dirty="0"/>
              <a:t>Rubella ve hemoglobinopati bakılması rutin olarak önerilir.</a:t>
            </a:r>
          </a:p>
          <a:p>
            <a:r>
              <a:rPr lang="tr-TR" dirty="0"/>
              <a:t>25 yaş altı gebelere klamidya bakılması önerilir. 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3BB6F204-42EB-43CD-A4C3-173367D11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11</a:t>
            </a:fld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9EA5BBD4-95D0-4810-9850-D0B053939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5400" y="5875868"/>
            <a:ext cx="9601195" cy="372532"/>
          </a:xfrm>
        </p:spPr>
        <p:txBody>
          <a:bodyPr/>
          <a:lstStyle/>
          <a:p>
            <a:r>
              <a:rPr lang="en-US" dirty="0"/>
              <a:t>National Institute for Health and Care Excellence (NICE)(2017) Antenatal care. Routine care for the healthy pregnant woman .www.pathways.nice.org.uk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83905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D815736-EC42-4A4F-B06E-DD3FC0CC8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JAPONYA ( JSOG, JAOG) 2014 </a:t>
            </a:r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F2CBAE74-B618-4EB7-816C-B85837E321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9398" y="4768645"/>
            <a:ext cx="7267575" cy="146500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27345084-AACA-4172-B46E-B163724918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361" y="2054481"/>
            <a:ext cx="9391650" cy="25371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0F80EF08-6061-429D-8EB0-DA29B3F0E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12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56983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896C036-53F5-46FD-9B5F-128DD4D0E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JAPONYA ( JSOG, JAOG) 2014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C0D3D7B-AA93-4D5A-A446-1CC1CEDCD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11. Haftanın sonuna kadar 3 kez </a:t>
            </a:r>
          </a:p>
          <a:p>
            <a:r>
              <a:rPr lang="tr-TR" dirty="0"/>
              <a:t>12.-23. haftanın sonuna kadar 4 haftada bir </a:t>
            </a:r>
          </a:p>
          <a:p>
            <a:r>
              <a:rPr lang="tr-TR" dirty="0"/>
              <a:t>24.-35. haftanın sonuna kadar 2 haftada bir </a:t>
            </a:r>
          </a:p>
          <a:p>
            <a:r>
              <a:rPr lang="tr-TR" dirty="0"/>
              <a:t>36. Haftadan itibaren haftalık takip önerilir. </a:t>
            </a:r>
          </a:p>
          <a:p>
            <a:r>
              <a:rPr lang="tr-TR" dirty="0"/>
              <a:t>Toplamda 16 izlem önerilmektedir. </a:t>
            </a:r>
          </a:p>
          <a:p>
            <a:r>
              <a:rPr lang="tr-TR" dirty="0"/>
              <a:t>HTLV-1 taraması, pap smear, cybh taraması… rutin olarak önerilir.  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62D8D9AF-B75C-4FF7-B179-30703633D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13</a:t>
            </a:fld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3CF8C7F9-F615-40DD-8135-29CB90DD0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5400" y="5969000"/>
            <a:ext cx="9601195" cy="279400"/>
          </a:xfrm>
        </p:spPr>
        <p:txBody>
          <a:bodyPr/>
          <a:lstStyle/>
          <a:p>
            <a:r>
              <a:rPr lang="tr-TR" dirty="0" err="1"/>
              <a:t>Minakami</a:t>
            </a:r>
            <a:r>
              <a:rPr lang="tr-TR" dirty="0"/>
              <a:t> H, </a:t>
            </a:r>
            <a:r>
              <a:rPr lang="tr-TR" dirty="0" err="1"/>
              <a:t>Maeda</a:t>
            </a:r>
            <a:r>
              <a:rPr lang="tr-TR" dirty="0"/>
              <a:t> T, </a:t>
            </a:r>
            <a:r>
              <a:rPr lang="tr-TR" dirty="0" err="1"/>
              <a:t>Fujii</a:t>
            </a:r>
            <a:r>
              <a:rPr lang="tr-TR" dirty="0"/>
              <a:t> T ve ark (2014) </a:t>
            </a:r>
            <a:r>
              <a:rPr lang="tr-TR" dirty="0" err="1"/>
              <a:t>Guidelines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obstetrical</a:t>
            </a:r>
            <a:r>
              <a:rPr lang="tr-TR" dirty="0"/>
              <a:t> </a:t>
            </a:r>
            <a:r>
              <a:rPr lang="tr-TR" dirty="0" err="1"/>
              <a:t>practice</a:t>
            </a:r>
            <a:r>
              <a:rPr lang="tr-TR" dirty="0"/>
              <a:t> in Japan: Japan </a:t>
            </a:r>
            <a:r>
              <a:rPr lang="tr-TR" dirty="0" err="1"/>
              <a:t>Society</a:t>
            </a:r>
            <a:r>
              <a:rPr lang="tr-TR" dirty="0"/>
              <a:t> of </a:t>
            </a:r>
            <a:r>
              <a:rPr lang="tr-TR" dirty="0" err="1"/>
              <a:t>Obs</a:t>
            </a:r>
            <a:r>
              <a:rPr lang="tr-TR" dirty="0"/>
              <a:t>- </a:t>
            </a:r>
            <a:r>
              <a:rPr lang="tr-TR" dirty="0" err="1"/>
              <a:t>tetrics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Gynecology</a:t>
            </a:r>
            <a:r>
              <a:rPr lang="tr-TR" dirty="0"/>
              <a:t> (JSOG) </a:t>
            </a:r>
            <a:r>
              <a:rPr lang="tr-TR" dirty="0" err="1"/>
              <a:t>and</a:t>
            </a:r>
            <a:r>
              <a:rPr lang="tr-TR" dirty="0"/>
              <a:t> Japan </a:t>
            </a:r>
            <a:r>
              <a:rPr lang="tr-TR" dirty="0" err="1"/>
              <a:t>Association</a:t>
            </a:r>
            <a:r>
              <a:rPr lang="tr-TR" dirty="0"/>
              <a:t> of </a:t>
            </a:r>
            <a:r>
              <a:rPr lang="tr-TR" dirty="0" err="1"/>
              <a:t>Obstetricians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Gynecologists</a:t>
            </a:r>
            <a:r>
              <a:rPr lang="tr-TR" dirty="0"/>
              <a:t> (JAOG) 2014 </a:t>
            </a:r>
            <a:r>
              <a:rPr lang="tr-TR" dirty="0" err="1"/>
              <a:t>edition</a:t>
            </a:r>
            <a:r>
              <a:rPr lang="tr-TR" dirty="0"/>
              <a:t>. J </a:t>
            </a:r>
            <a:r>
              <a:rPr lang="tr-TR" dirty="0" err="1"/>
              <a:t>Obstet</a:t>
            </a:r>
            <a:r>
              <a:rPr lang="tr-TR" dirty="0"/>
              <a:t> </a:t>
            </a:r>
            <a:r>
              <a:rPr lang="tr-TR" dirty="0" err="1"/>
              <a:t>Gynaecol</a:t>
            </a:r>
            <a:r>
              <a:rPr lang="tr-TR" dirty="0"/>
              <a:t> </a:t>
            </a:r>
            <a:r>
              <a:rPr lang="tr-TR" dirty="0" err="1"/>
              <a:t>Res</a:t>
            </a:r>
            <a:r>
              <a:rPr lang="tr-TR" dirty="0"/>
              <a:t>, 40;1469–1499</a:t>
            </a:r>
          </a:p>
        </p:txBody>
      </p:sp>
    </p:spTree>
    <p:extLst>
      <p:ext uri="{BB962C8B-B14F-4D97-AF65-F5344CB8AC3E}">
        <p14:creationId xmlns:p14="http://schemas.microsoft.com/office/powerpoint/2010/main" val="4054367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CE0F159-CE97-4093-92CB-6157671A2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070603"/>
          </a:xfrm>
        </p:spPr>
        <p:txBody>
          <a:bodyPr/>
          <a:lstStyle/>
          <a:p>
            <a:r>
              <a:rPr lang="tr-TR" dirty="0"/>
              <a:t>DÜNYA SAĞLIK ÖRGÜTÜ 2016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EAA58BB-F30C-432C-9A13-454F28152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10527"/>
          </a:xfrm>
        </p:spPr>
        <p:txBody>
          <a:bodyPr/>
          <a:lstStyle/>
          <a:p>
            <a:endParaRPr lang="tr-TR" dirty="0"/>
          </a:p>
          <a:p>
            <a:r>
              <a:rPr lang="en-US" dirty="0" err="1"/>
              <a:t>Gebelik</a:t>
            </a:r>
            <a:r>
              <a:rPr lang="en-US" dirty="0"/>
              <a:t> boyunca sekiz izlem önermektedir</a:t>
            </a:r>
            <a:r>
              <a:rPr lang="tr-TR" dirty="0"/>
              <a:t>.</a:t>
            </a:r>
          </a:p>
          <a:p>
            <a:r>
              <a:rPr lang="tr-TR" dirty="0"/>
              <a:t>Doğum gerçekleşmezse 41. haftada ek izlem</a:t>
            </a:r>
          </a:p>
          <a:p>
            <a:endParaRPr lang="tr-TR" dirty="0"/>
          </a:p>
          <a:p>
            <a:endParaRPr lang="tr-TR" dirty="0"/>
          </a:p>
        </p:txBody>
      </p:sp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62A6BFEF-6BD7-4BC8-B33B-255C56B058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529509"/>
              </p:ext>
            </p:extLst>
          </p:nvPr>
        </p:nvGraphicFramePr>
        <p:xfrm>
          <a:off x="1376038" y="3313183"/>
          <a:ext cx="8398275" cy="32500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5159">
                  <a:extLst>
                    <a:ext uri="{9D8B030D-6E8A-4147-A177-3AD203B41FA5}">
                      <a16:colId xmlns:a16="http://schemas.microsoft.com/office/drawing/2014/main" val="3709069275"/>
                    </a:ext>
                  </a:extLst>
                </a:gridCol>
                <a:gridCol w="2718729">
                  <a:extLst>
                    <a:ext uri="{9D8B030D-6E8A-4147-A177-3AD203B41FA5}">
                      <a16:colId xmlns:a16="http://schemas.microsoft.com/office/drawing/2014/main" val="1064673165"/>
                    </a:ext>
                  </a:extLst>
                </a:gridCol>
                <a:gridCol w="3654387">
                  <a:extLst>
                    <a:ext uri="{9D8B030D-6E8A-4147-A177-3AD203B41FA5}">
                      <a16:colId xmlns:a16="http://schemas.microsoft.com/office/drawing/2014/main" val="3106297659"/>
                    </a:ext>
                  </a:extLst>
                </a:gridCol>
              </a:tblGrid>
              <a:tr h="4288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100" dirty="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2012</a:t>
                      </a:r>
                      <a:endParaRPr lang="tr-TR" sz="1100" dirty="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2016</a:t>
                      </a:r>
                      <a:endParaRPr lang="tr-TR" sz="1100" dirty="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3672873"/>
                  </a:ext>
                </a:extLst>
              </a:tr>
              <a:tr h="21929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1. trimester</a:t>
                      </a:r>
                      <a:endParaRPr lang="tr-TR" sz="1400" dirty="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1. izlem: ilk 12 hafta içinde</a:t>
                      </a:r>
                      <a:endParaRPr lang="tr-TR" sz="1400" dirty="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1. izlem: ilk 12 hafta içinde</a:t>
                      </a:r>
                      <a:endParaRPr lang="tr-TR" sz="1400" dirty="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5918184"/>
                  </a:ext>
                </a:extLst>
              </a:tr>
              <a:tr h="60603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2. trimester</a:t>
                      </a:r>
                      <a:endParaRPr lang="tr-TR" sz="1400" dirty="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2. izlem: 24-26. Hafta</a:t>
                      </a:r>
                      <a:endParaRPr lang="tr-TR" sz="1400" dirty="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2. izlem: 20. Hafta </a:t>
                      </a:r>
                      <a:endParaRPr lang="tr-TR" sz="14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3. izlem: 26. Hafta </a:t>
                      </a:r>
                      <a:endParaRPr lang="tr-TR" sz="1400" dirty="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4054651"/>
                  </a:ext>
                </a:extLst>
              </a:tr>
              <a:tr h="156102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3. trimester</a:t>
                      </a:r>
                      <a:endParaRPr lang="tr-TR" sz="1400" dirty="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3. izlem: 32. Hafta</a:t>
                      </a:r>
                      <a:endParaRPr lang="tr-TR" sz="14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4. izlem: 36-38. Hafta</a:t>
                      </a:r>
                      <a:endParaRPr lang="tr-TR" sz="1400" dirty="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4. izlem: 30. Hafta</a:t>
                      </a:r>
                      <a:endParaRPr lang="tr-TR" sz="14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5. izlem: 34. Hafta</a:t>
                      </a:r>
                      <a:endParaRPr lang="tr-TR" sz="14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6. izlem: 36. Hafta</a:t>
                      </a:r>
                      <a:endParaRPr lang="tr-TR" sz="14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7. izlem: 38. Hafta</a:t>
                      </a:r>
                      <a:endParaRPr lang="tr-TR" sz="14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8. izlem:40. hafta</a:t>
                      </a:r>
                      <a:endParaRPr lang="tr-TR" sz="1400" dirty="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8595029"/>
                  </a:ext>
                </a:extLst>
              </a:tr>
            </a:tbl>
          </a:graphicData>
        </a:graphic>
      </p:graphicFrame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FA7E1FB6-CC2F-47D2-BCBE-77968546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14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44982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FA09863-C814-4294-BDA5-9C4BEAEA6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DÜNYA SAĞLIK ÖRGÜTÜ 2016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E9259BC-88C9-4E9F-91D3-BD2331F439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Her izlemde kan basıncı ölçümü, gerekirse proteinüri bakılması önerilmektedir.</a:t>
            </a:r>
            <a:endParaRPr lang="tr-TR" dirty="0"/>
          </a:p>
          <a:p>
            <a:pPr lvl="0"/>
            <a:r>
              <a:rPr lang="en-US" dirty="0"/>
              <a:t>Anemi kontrolü; 1., 3. ve 6. izlemlerde tam kan sayımı veya hemoglobin ölçümü önerilmektedir.</a:t>
            </a:r>
            <a:endParaRPr lang="tr-TR" dirty="0"/>
          </a:p>
          <a:p>
            <a:pPr lvl="0"/>
            <a:r>
              <a:rPr lang="en-US" dirty="0"/>
              <a:t>Asemptomatik bakteriüri; 1., 3. ve 5. izlemlerde orta idrarda koloni sayımı veya gram boyaması önerilmektedir.</a:t>
            </a:r>
            <a:endParaRPr lang="tr-TR" dirty="0"/>
          </a:p>
          <a:p>
            <a:pPr lvl="0"/>
            <a:r>
              <a:rPr lang="en-US" dirty="0"/>
              <a:t>Yüksek riskli gruplar ve populasyonlarda ilk izlemde HIV, sifiliz ve tuberküloz taraması önerilmelidir.</a:t>
            </a:r>
            <a:endParaRPr lang="tr-TR" dirty="0"/>
          </a:p>
          <a:p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EDD8818D-27C3-4DC0-BBEE-B47E67B2C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15</a:t>
            </a:fld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A3CA8EC-B413-498B-974D-7D188D025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5400" y="5875868"/>
            <a:ext cx="9601195" cy="372532"/>
          </a:xfrm>
        </p:spPr>
        <p:txBody>
          <a:bodyPr/>
          <a:lstStyle/>
          <a:p>
            <a:r>
              <a:rPr lang="en-US" sz="1400" dirty="0"/>
              <a:t>Organization WH. WHO recommendations on antenatal care for a positive pregnancy experience: World Health Organization; 2016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789926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B9820D3-4CE7-4AAA-85B1-AA1216E25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DÜNYA SAĞLIK ÖRGÜTÜ 2016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4B276F0-5914-4E0B-A1D0-682DA1E91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err="1"/>
              <a:t>Simfi</a:t>
            </a:r>
            <a:r>
              <a:rPr lang="tr-TR" dirty="0"/>
              <a:t>siz-</a:t>
            </a:r>
            <a:r>
              <a:rPr lang="en-US" dirty="0"/>
              <a:t> fundus ölçümü ve çocuk haraketlerinin sayılması önerilebilir, zorunlu değildir. </a:t>
            </a:r>
            <a:endParaRPr lang="tr-TR" dirty="0"/>
          </a:p>
          <a:p>
            <a:pPr lvl="0"/>
            <a:r>
              <a:rPr lang="en-US" dirty="0" err="1"/>
              <a:t>Rutin</a:t>
            </a:r>
            <a:r>
              <a:rPr lang="en-US" dirty="0"/>
              <a:t> kardiyotokografik değerlendirme (NST) gerekli değildir.</a:t>
            </a:r>
            <a:endParaRPr lang="tr-TR" dirty="0"/>
          </a:p>
          <a:p>
            <a:pPr lvl="0"/>
            <a:r>
              <a:rPr lang="en-US" dirty="0"/>
              <a:t>20. gebelik haftasından önce bir kere gebelik yaşı tespiti ve fetal anomali taraması amacıyla fetal ultrasonografik değerlendirme önerilmektedir.</a:t>
            </a:r>
            <a:endParaRPr lang="tr-TR" dirty="0"/>
          </a:p>
          <a:p>
            <a:r>
              <a:rPr lang="en-US" dirty="0"/>
              <a:t>Gebelerin beslenme, sigara ve alkol kullanımını bırakmalar</a:t>
            </a:r>
            <a:r>
              <a:rPr lang="tr-TR" dirty="0"/>
              <a:t>ı</a:t>
            </a:r>
            <a:r>
              <a:rPr lang="en-US" dirty="0"/>
              <a:t> konularında bilgilendirilmeleri önerilmektedir</a:t>
            </a:r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DE0C726-E73E-42F7-A564-9636629E5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16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00940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642E8FC-7F96-4C9B-97DD-7F60CAAFA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DÜNYA SAĞLIK ÖRGÜTÜ 2016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69BA821-EB78-45F3-B854-D7051A7A24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Aileci şiddet uygulamaları konusunda değerlendirilme önerilmektedir.</a:t>
            </a:r>
            <a:endParaRPr lang="tr-TR" dirty="0"/>
          </a:p>
          <a:p>
            <a:pPr lvl="0"/>
            <a:r>
              <a:rPr lang="en-US" dirty="0"/>
              <a:t>Gebelere demir, folik asit replasmanı ve </a:t>
            </a:r>
            <a:r>
              <a:rPr lang="en-US" dirty="0" err="1"/>
              <a:t>riskli</a:t>
            </a:r>
            <a:r>
              <a:rPr lang="en-US" dirty="0"/>
              <a:t> </a:t>
            </a:r>
            <a:r>
              <a:rPr lang="en-US" dirty="0" err="1"/>
              <a:t>grup</a:t>
            </a:r>
            <a:r>
              <a:rPr lang="tr-TR" dirty="0"/>
              <a:t>t</a:t>
            </a:r>
            <a:r>
              <a:rPr lang="en-US" dirty="0" err="1"/>
              <a:t>aki</a:t>
            </a:r>
            <a:r>
              <a:rPr lang="en-US" dirty="0"/>
              <a:t> gebelere A vitamini ve kalsiyum takviyesi önerilmektedir.</a:t>
            </a:r>
            <a:endParaRPr lang="tr-TR" dirty="0"/>
          </a:p>
          <a:p>
            <a:r>
              <a:rPr lang="en-US" dirty="0"/>
              <a:t>Tetanoz aşısı uygulanması önerilmektedir</a:t>
            </a:r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0C314AA4-5DD3-4FE6-8679-DB6B0CC6F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17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09853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4E29AB4-4CE7-48EA-8530-BADF2F33B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TÜRKİYE SAĞLIK BAKANLIĞI 2014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64534C2-49BF-49EF-B518-434918874C0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/>
              <a:t>Ülkemizde Sağlık Bakanlığı’nın 2014’te yayınladığı kılavuz hâlen geçerlidir. </a:t>
            </a:r>
          </a:p>
          <a:p>
            <a:r>
              <a:rPr lang="tr-TR" dirty="0"/>
              <a:t>Bu kılavuz daha çok 1. Basamağa hitap etmekte ve büyük oranda DSÖ’nün 2012’deki kılavuzuyla benzerlik göstermektedir. </a:t>
            </a:r>
          </a:p>
        </p:txBody>
      </p:sp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D2CC9DA4-059E-4F43-82CE-4AABDA40CAE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863" y="2560638"/>
            <a:ext cx="2599774" cy="3309937"/>
          </a:xfrm>
        </p:spPr>
      </p:pic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DA67872-F4B5-4E06-8377-2D5B6C49F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18</a:t>
            </a:fld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3237EB14-E58E-4DB6-8DE8-79344D7C0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5401" y="5803641"/>
            <a:ext cx="9416141" cy="444759"/>
          </a:xfrm>
        </p:spPr>
        <p:txBody>
          <a:bodyPr/>
          <a:lstStyle/>
          <a:p>
            <a:r>
              <a:rPr lang="tr-TR" sz="1200" dirty="0"/>
              <a:t>Bakanlığı S. Türkiye Halk Sağlığı Kurumu Kadın ve Üreme Sağlığı Daire Başkanlığı Doğum Öncesi Bakım Yönetim Rehberi. Sağlık Bakanlığı Yayın. 2014(924):1-32.</a:t>
            </a:r>
          </a:p>
        </p:txBody>
      </p:sp>
    </p:spTree>
    <p:extLst>
      <p:ext uri="{BB962C8B-B14F-4D97-AF65-F5344CB8AC3E}">
        <p14:creationId xmlns:p14="http://schemas.microsoft.com/office/powerpoint/2010/main" val="634199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63E0B12-CFBD-4E04-AF69-272DE13EC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TÜRKİYE SAĞLIK BAKANLIĞI 2014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1DF2C9E-2AC1-4A9E-A694-58C42FE22B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1. izlem &gt;&gt;&gt; 0-14. hafta</a:t>
            </a:r>
          </a:p>
          <a:p>
            <a:r>
              <a:rPr lang="tr-TR" dirty="0"/>
              <a:t>2. izlem &gt;&gt;&gt; 18-24. hafta</a:t>
            </a:r>
          </a:p>
          <a:p>
            <a:r>
              <a:rPr lang="tr-TR" dirty="0"/>
              <a:t>3. izlem &gt;&gt;&gt; 28-32. hafta</a:t>
            </a:r>
          </a:p>
          <a:p>
            <a:r>
              <a:rPr lang="tr-TR" dirty="0"/>
              <a:t>4. izlem &gt;&gt;&gt; 36-38. hafta</a:t>
            </a:r>
          </a:p>
          <a:p>
            <a:r>
              <a:rPr lang="tr-TR" dirty="0"/>
              <a:t>Sıklıktan ziyade niteliğe önem verilmiştir.</a:t>
            </a:r>
          </a:p>
          <a:p>
            <a:r>
              <a:rPr lang="tr-TR" dirty="0"/>
              <a:t>İlk izlem için ayrılacak sürenin minimum 30 dakika, diğer izlemler için ise minimum 20 dakika olmasını önermektedir. </a:t>
            </a:r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333CE6E-133D-47CF-BB6E-997DF5E66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19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71316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E196783-C5D8-4C88-9D6E-2D9FA9797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AMAÇ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A24FA8D-4723-4604-9466-9575A8CCF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Birinci basamağa yönelik gebe izlemi hakkında bilgi vermek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F725B6E-4F89-4058-82B6-0008908F3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223030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CF6F756-FEDB-4071-AFBC-66FC8301C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GEBE İZLEMİ - BİRİNCİ İZLEM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928A9B6-FE6D-4B28-8100-D449C5307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İlk 14 hafta içinde yapılır</a:t>
            </a:r>
          </a:p>
          <a:p>
            <a:r>
              <a:rPr lang="tr-TR" dirty="0"/>
              <a:t>En az 30 dakika ayrılması önerilir.</a:t>
            </a:r>
          </a:p>
          <a:p>
            <a:r>
              <a:rPr lang="tr-TR" dirty="0"/>
              <a:t>14. haftadan sonraki gebe tespitlerinde; gebelik haftasına bakılmaksızın “ilk izlem” olarak değerlendirilir.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A8310D8-5750-4FF9-9E49-93001FB5C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20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515892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metin içeren bir resim&#10;&#10;Açıklama otomatik olarak oluşturuldu">
            <a:extLst>
              <a:ext uri="{FF2B5EF4-FFF2-40B4-BE49-F238E27FC236}">
                <a16:creationId xmlns:a16="http://schemas.microsoft.com/office/drawing/2014/main" id="{4DA72606-4C0D-4BDA-AA11-A000C46E99B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437" y="309563"/>
            <a:ext cx="9509125" cy="6548437"/>
          </a:xfr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C4DAB1BE-88D5-403C-A59C-FD6F07023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21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063141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>
            <a:extLst>
              <a:ext uri="{FF2B5EF4-FFF2-40B4-BE49-F238E27FC236}">
                <a16:creationId xmlns:a16="http://schemas.microsoft.com/office/drawing/2014/main" id="{C64E3A07-169B-4F71-8E78-F4C8E517D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15-49 YAŞ KADIN İZLEMİ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87AF518-120F-4FED-901E-008A9137FB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Amacı gebelik ve doğumla ilgili komplikasyonların en sık ortaya çıktığı 15-49 yaş nüfusta yer alan kişilerin sağlıkla ilgili gerekli izlemlerinin yapılmasını sağlamaktır. </a:t>
            </a:r>
          </a:p>
          <a:p>
            <a:r>
              <a:rPr lang="tr-TR" dirty="0"/>
              <a:t>15-49 yaş kadın izlemlerinin yılda en az 2 kez yapılması gerekmektedir.</a:t>
            </a:r>
          </a:p>
          <a:p>
            <a:r>
              <a:rPr lang="tr-TR" dirty="0"/>
              <a:t>İstenmeyen gebeliklerin engellemesini, tespit edilemeyen gebe oranının azalmasını, daha erken dönemde kanser vakalarının saptanmasını ve </a:t>
            </a:r>
            <a:r>
              <a:rPr lang="tr-TR" dirty="0" err="1"/>
              <a:t>tetanoz</a:t>
            </a:r>
            <a:r>
              <a:rPr lang="tr-TR" dirty="0"/>
              <a:t> bağışıklama oranlarının artmasını amaçlar.</a:t>
            </a: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9FC37233-79AE-4679-8725-C52C3766E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22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257277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F2899AB-D7F4-4906-A46E-F88988B28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GEBE İZLEMİ – 1. İZLEM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3B0BC2B-CB1E-4DEA-BF94-18490D587A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tr-TR" dirty="0"/>
              <a:t>İletişim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Öykü alma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Fizik muayene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Laboratuvar testleri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İlaç desteği, bağışıklama ve tedaviler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Bilgilendirme ve danışmanlık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Gerekli ise sevk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Yapılan işlemlerin kayıt altına alınması</a:t>
            </a:r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28A8577-C735-4002-8992-77AF7E6E2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23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591723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B73E887-4D66-4DE0-AB99-2A141CF7A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1. İZLEM</a:t>
            </a:r>
            <a:br>
              <a:rPr lang="tr-TR" dirty="0"/>
            </a:br>
            <a:r>
              <a:rPr lang="tr-TR" dirty="0"/>
              <a:t>1.iletişim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E2C1DA2-C404-4326-9D71-CA71D4F42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/>
              <a:t>Gebeyi </a:t>
            </a:r>
            <a:r>
              <a:rPr lang="tr-TR" dirty="0">
                <a:solidFill>
                  <a:schemeClr val="accent6"/>
                </a:solidFill>
              </a:rPr>
              <a:t>nazik</a:t>
            </a:r>
            <a:r>
              <a:rPr lang="tr-TR" dirty="0"/>
              <a:t> bir şekilde karşılama </a:t>
            </a:r>
          </a:p>
          <a:p>
            <a:r>
              <a:rPr lang="tr-TR" dirty="0"/>
              <a:t>Gerekli </a:t>
            </a:r>
            <a:r>
              <a:rPr lang="tr-TR" dirty="0">
                <a:solidFill>
                  <a:schemeClr val="accent6"/>
                </a:solidFill>
              </a:rPr>
              <a:t>mahremiyeti </a:t>
            </a:r>
            <a:r>
              <a:rPr lang="tr-TR" dirty="0"/>
              <a:t>sağlama </a:t>
            </a:r>
          </a:p>
          <a:p>
            <a:r>
              <a:rPr lang="tr-TR" dirty="0"/>
              <a:t>Kendini </a:t>
            </a:r>
            <a:r>
              <a:rPr lang="tr-TR" dirty="0">
                <a:solidFill>
                  <a:schemeClr val="accent6"/>
                </a:solidFill>
              </a:rPr>
              <a:t>tanıtma </a:t>
            </a:r>
          </a:p>
          <a:p>
            <a:r>
              <a:rPr lang="tr-TR" dirty="0"/>
              <a:t>Gebenin </a:t>
            </a:r>
            <a:r>
              <a:rPr lang="tr-TR" dirty="0">
                <a:solidFill>
                  <a:schemeClr val="accent6"/>
                </a:solidFill>
              </a:rPr>
              <a:t>adını öğrenme</a:t>
            </a:r>
            <a:r>
              <a:rPr lang="tr-TR" dirty="0"/>
              <a:t> ve kullanma </a:t>
            </a:r>
          </a:p>
          <a:p>
            <a:r>
              <a:rPr lang="tr-TR" dirty="0"/>
              <a:t>Gerekli </a:t>
            </a:r>
            <a:r>
              <a:rPr lang="tr-TR" dirty="0">
                <a:solidFill>
                  <a:schemeClr val="accent6"/>
                </a:solidFill>
              </a:rPr>
              <a:t>olumlu beden dilini</a:t>
            </a:r>
            <a:r>
              <a:rPr lang="tr-TR" dirty="0"/>
              <a:t> kullanma </a:t>
            </a:r>
          </a:p>
          <a:p>
            <a:r>
              <a:rPr lang="tr-TR" dirty="0"/>
              <a:t>İletişim için </a:t>
            </a:r>
            <a:r>
              <a:rPr lang="tr-TR" dirty="0">
                <a:solidFill>
                  <a:schemeClr val="accent6"/>
                </a:solidFill>
              </a:rPr>
              <a:t>gerekli mesafeyi ayarlama </a:t>
            </a:r>
          </a:p>
          <a:p>
            <a:r>
              <a:rPr lang="tr-TR" dirty="0"/>
              <a:t>Gebe ile yüz yüze olma, </a:t>
            </a:r>
            <a:r>
              <a:rPr lang="tr-TR" dirty="0">
                <a:solidFill>
                  <a:schemeClr val="accent6"/>
                </a:solidFill>
              </a:rPr>
              <a:t>göz teması kurma </a:t>
            </a:r>
          </a:p>
          <a:p>
            <a:r>
              <a:rPr lang="tr-TR" dirty="0"/>
              <a:t>Her aşamada </a:t>
            </a:r>
            <a:r>
              <a:rPr lang="tr-TR" dirty="0">
                <a:solidFill>
                  <a:schemeClr val="accent6"/>
                </a:solidFill>
              </a:rPr>
              <a:t>soru sorabileceğini belirtme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DE8FE6C-63A1-492E-8C53-2FDBC2339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24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773445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D8A6CB3-EC2B-4220-AA54-350B6EBC5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1. İZLEM</a:t>
            </a:r>
            <a:br>
              <a:rPr lang="tr-TR" dirty="0"/>
            </a:br>
            <a:r>
              <a:rPr lang="tr-TR" dirty="0"/>
              <a:t>2.öykü alma – kişisel bilgiler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134C7C4-3E39-4BC6-97A0-1A45EADAD4A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/>
              <a:t>T.C kimlik numarası </a:t>
            </a:r>
          </a:p>
          <a:p>
            <a:r>
              <a:rPr lang="tr-TR" dirty="0"/>
              <a:t>Yaş </a:t>
            </a:r>
          </a:p>
          <a:p>
            <a:r>
              <a:rPr lang="tr-TR" dirty="0"/>
              <a:t>Adres ve telefon numarası</a:t>
            </a:r>
          </a:p>
          <a:p>
            <a:r>
              <a:rPr lang="tr-TR" dirty="0"/>
              <a:t>Medeni hali</a:t>
            </a:r>
          </a:p>
          <a:p>
            <a:r>
              <a:rPr lang="tr-TR" dirty="0"/>
              <a:t>Akraba evliliği/derecesi</a:t>
            </a:r>
          </a:p>
          <a:p>
            <a:r>
              <a:rPr lang="tr-TR" dirty="0"/>
              <a:t>Yaşadığı ev tipi,büyüklüğü ve hane halkı sayısı </a:t>
            </a:r>
          </a:p>
          <a:p>
            <a:r>
              <a:rPr lang="tr-TR" dirty="0"/>
              <a:t>Yaşadığı mekanın alt yapı koşulları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EC90E7B-197D-48F6-BF5D-0777859CE0F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/>
              <a:t>Eğitim düzeyi</a:t>
            </a:r>
          </a:p>
          <a:p>
            <a:r>
              <a:rPr lang="tr-TR" dirty="0"/>
              <a:t>Ekonomik kaynakları</a:t>
            </a:r>
          </a:p>
          <a:p>
            <a:r>
              <a:rPr lang="tr-TR" dirty="0"/>
              <a:t>Yaşadığı yerin en yakın sağlık kuruluşuna uzaklığı</a:t>
            </a:r>
          </a:p>
          <a:p>
            <a:r>
              <a:rPr lang="tr-TR" dirty="0"/>
              <a:t>Ulaşım şartları</a:t>
            </a:r>
          </a:p>
          <a:p>
            <a:r>
              <a:rPr lang="tr-TR" dirty="0"/>
              <a:t>Sosyal güvencesi</a:t>
            </a:r>
          </a:p>
          <a:p>
            <a:r>
              <a:rPr lang="tr-TR" dirty="0"/>
              <a:t>Soy geçmişinde özellik varlığı</a:t>
            </a:r>
          </a:p>
          <a:p>
            <a:r>
              <a:rPr lang="tr-TR" dirty="0"/>
              <a:t>Alışkanlıklar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EFC7D7AF-B91C-4ACD-9461-9FE92A553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25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807354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F0F31B1-9E63-4E70-A242-91328E536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1. İZLEM</a:t>
            </a:r>
            <a:br>
              <a:rPr lang="tr-TR" dirty="0"/>
            </a:br>
            <a:r>
              <a:rPr lang="tr-TR" dirty="0"/>
              <a:t>2.öykü alma – genel tıbbi öykü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7B02A18-BC7F-4E56-A513-CF7E2B01D0E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Kronik sistemik hastalıklar </a:t>
            </a:r>
          </a:p>
          <a:p>
            <a:r>
              <a:rPr lang="tr-TR" dirty="0"/>
              <a:t>Geçirilmiş veya tedavisi sürmekte olan enfeksiyon hastalıkları </a:t>
            </a:r>
          </a:p>
          <a:p>
            <a:r>
              <a:rPr lang="tr-TR" dirty="0"/>
              <a:t>CYBE öyküsü </a:t>
            </a:r>
          </a:p>
          <a:p>
            <a:r>
              <a:rPr lang="tr-TR" dirty="0"/>
              <a:t>Psikiyatrik hastalıklar</a:t>
            </a:r>
          </a:p>
          <a:p>
            <a:r>
              <a:rPr lang="tr-TR" dirty="0"/>
              <a:t>Kan transfüzyonu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E762324-C403-4B61-88EC-C234BBFEA06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Talasemi taşıyıcılığı</a:t>
            </a:r>
          </a:p>
          <a:p>
            <a:r>
              <a:rPr lang="tr-TR" dirty="0"/>
              <a:t>Geçirilmiş operasyonlar</a:t>
            </a:r>
          </a:p>
          <a:p>
            <a:r>
              <a:rPr lang="tr-TR" dirty="0"/>
              <a:t>İlaç allerjisi</a:t>
            </a:r>
          </a:p>
          <a:p>
            <a:r>
              <a:rPr lang="tr-TR" dirty="0"/>
              <a:t>Sürekli kullanmak zorunda olduğu ilaçlar</a:t>
            </a:r>
          </a:p>
          <a:p>
            <a:r>
              <a:rPr lang="tr-TR" dirty="0" err="1"/>
              <a:t>İnfertilite</a:t>
            </a:r>
            <a:r>
              <a:rPr lang="tr-TR" dirty="0"/>
              <a:t> mevcut ise süresi, gördüğü tedaviler</a:t>
            </a:r>
          </a:p>
          <a:p>
            <a:r>
              <a:rPr lang="tr-TR" dirty="0"/>
              <a:t>Tetanoz toksoid immünizasyonu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560484A5-0C3F-482B-A34C-6B558769F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26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123984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401D601-4D9B-4C80-AF54-BBA05D882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1. İZLEM</a:t>
            </a:r>
            <a:br>
              <a:rPr lang="tr-TR" dirty="0"/>
            </a:br>
            <a:r>
              <a:rPr lang="tr-TR" dirty="0"/>
              <a:t>2.öykü alma – obstetrik öykü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FD61E88-DAD0-4E5C-BB4E-445603F4141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/>
              <a:t>Gravida, Parite</a:t>
            </a:r>
          </a:p>
          <a:p>
            <a:r>
              <a:rPr lang="tr-TR" dirty="0"/>
              <a:t>Yaşayan çocuk sayısı </a:t>
            </a:r>
          </a:p>
          <a:p>
            <a:r>
              <a:rPr lang="tr-TR" dirty="0"/>
              <a:t>Maternal komplikasyonlar </a:t>
            </a:r>
          </a:p>
          <a:p>
            <a:r>
              <a:rPr lang="tr-TR" dirty="0"/>
              <a:t>Doğumların kim tarafından nerede yapıldığı</a:t>
            </a:r>
          </a:p>
          <a:p>
            <a:r>
              <a:rPr lang="tr-TR" dirty="0"/>
              <a:t>Doğum ağırlığı ve cinsiyeti</a:t>
            </a:r>
          </a:p>
          <a:p>
            <a:r>
              <a:rPr lang="tr-TR" dirty="0"/>
              <a:t>Doğum sirasinda yaşanan komplikasyonlar </a:t>
            </a:r>
          </a:p>
          <a:p>
            <a:r>
              <a:rPr lang="tr-TR" dirty="0"/>
              <a:t>Tekrarlayan düşükler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210A485-D125-4B2A-8F30-D337CAB4617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/>
              <a:t>Gebeliğin sonlanma şekli ve gebelik haftası</a:t>
            </a:r>
          </a:p>
          <a:p>
            <a:r>
              <a:rPr lang="tr-TR" dirty="0"/>
              <a:t>Doğum sonrası yaşanan komplikasyonlar </a:t>
            </a:r>
          </a:p>
          <a:p>
            <a:r>
              <a:rPr lang="tr-TR" dirty="0"/>
              <a:t>Fötal komplikasyonlar </a:t>
            </a:r>
          </a:p>
          <a:p>
            <a:r>
              <a:rPr lang="tr-TR" dirty="0"/>
              <a:t>Ölü doğum ve nedenleri</a:t>
            </a:r>
          </a:p>
          <a:p>
            <a:r>
              <a:rPr lang="tr-TR" dirty="0"/>
              <a:t>Bebek ölümü ve nedenleri </a:t>
            </a:r>
          </a:p>
          <a:p>
            <a:r>
              <a:rPr lang="tr-TR" dirty="0"/>
              <a:t>Çocuk ölümü ve nedenleri</a:t>
            </a:r>
          </a:p>
          <a:p>
            <a:r>
              <a:rPr lang="tr-TR" dirty="0"/>
              <a:t>Anne sütü verip vermediği ve süresi </a:t>
            </a:r>
          </a:p>
          <a:p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9BE0641-0341-402A-A4C8-FDC6A5F3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27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79324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AB2ACB7-3CE0-4A0A-B520-20796395A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1. İZLEM</a:t>
            </a:r>
            <a:br>
              <a:rPr lang="tr-TR" dirty="0"/>
            </a:br>
            <a:r>
              <a:rPr lang="tr-TR" dirty="0"/>
              <a:t>2.öykü alma – mevcut gebelik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B975C10-D794-41A4-B68F-CC83067A5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/>
              <a:t>Son adetinin ilk günü</a:t>
            </a:r>
          </a:p>
          <a:p>
            <a:r>
              <a:rPr lang="tr-TR" dirty="0"/>
              <a:t>Adet düzeni</a:t>
            </a:r>
          </a:p>
          <a:p>
            <a:r>
              <a:rPr lang="tr-TR" dirty="0"/>
              <a:t>Tahmini doğum tarihi (</a:t>
            </a:r>
            <a:r>
              <a:rPr lang="tr-TR" dirty="0" err="1"/>
              <a:t>Naegale</a:t>
            </a:r>
            <a:r>
              <a:rPr lang="tr-TR" dirty="0"/>
              <a:t> formülü kullanılır SAT’a 7 ekleyip, 3 ay geri gelinir)</a:t>
            </a:r>
          </a:p>
          <a:p>
            <a:r>
              <a:rPr lang="tr-TR" dirty="0"/>
              <a:t>Son adet tarihini bilmiyorsa veya şüpheli ise ultrason ile gebelik yaşının belirlenmesi</a:t>
            </a:r>
          </a:p>
          <a:p>
            <a:r>
              <a:rPr lang="tr-TR" dirty="0"/>
              <a:t>Gebelik yakınmaları </a:t>
            </a:r>
          </a:p>
          <a:p>
            <a:r>
              <a:rPr lang="tr-TR" dirty="0"/>
              <a:t>Gebelik tehlike işaretlerine ait yakınmalar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B324522-B60F-464C-BD23-F9E42E0BD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28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749590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7">
            <a:extLst>
              <a:ext uri="{FF2B5EF4-FFF2-40B4-BE49-F238E27FC236}">
                <a16:creationId xmlns:a16="http://schemas.microsoft.com/office/drawing/2014/main" id="{A8FA1B65-32AE-4679-B7DF-EE37E8DA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1. İZLEM</a:t>
            </a:r>
            <a:br>
              <a:rPr lang="tr-TR" dirty="0"/>
            </a:br>
            <a:r>
              <a:rPr lang="tr-TR" dirty="0"/>
              <a:t>2.öykü alma – mevcut gebelik</a:t>
            </a:r>
          </a:p>
        </p:txBody>
      </p:sp>
      <p:sp>
        <p:nvSpPr>
          <p:cNvPr id="9" name="Metin Yer Tutucusu 8">
            <a:extLst>
              <a:ext uri="{FF2B5EF4-FFF2-40B4-BE49-F238E27FC236}">
                <a16:creationId xmlns:a16="http://schemas.microsoft.com/office/drawing/2014/main" id="{20973D22-9560-4D0D-81AD-BE2D6B9EF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2453951"/>
            <a:ext cx="4718304" cy="576262"/>
          </a:xfrm>
        </p:spPr>
        <p:txBody>
          <a:bodyPr/>
          <a:lstStyle/>
          <a:p>
            <a:r>
              <a:rPr lang="tr-TR" dirty="0"/>
              <a:t>Normal gebelik yakınmaları</a:t>
            </a:r>
          </a:p>
        </p:txBody>
      </p:sp>
      <p:sp>
        <p:nvSpPr>
          <p:cNvPr id="10" name="İçerik Yer Tutucusu 9">
            <a:extLst>
              <a:ext uri="{FF2B5EF4-FFF2-40B4-BE49-F238E27FC236}">
                <a16:creationId xmlns:a16="http://schemas.microsoft.com/office/drawing/2014/main" id="{14F39643-C634-4D43-9AB3-D237051BE0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5400" y="3060442"/>
            <a:ext cx="4718304" cy="2815426"/>
          </a:xfrm>
        </p:spPr>
        <p:txBody>
          <a:bodyPr>
            <a:normAutofit fontScale="92500" lnSpcReduction="10000"/>
          </a:bodyPr>
          <a:lstStyle/>
          <a:p>
            <a:r>
              <a:rPr lang="tr-TR" sz="2500" dirty="0"/>
              <a:t>Yorgunluk</a:t>
            </a:r>
          </a:p>
          <a:p>
            <a:r>
              <a:rPr lang="tr-TR" sz="2500" dirty="0"/>
              <a:t>Bulantı ve kusma</a:t>
            </a:r>
          </a:p>
          <a:p>
            <a:r>
              <a:rPr lang="tr-TR" sz="2500" dirty="0"/>
              <a:t>Sık idrara çıkma</a:t>
            </a:r>
          </a:p>
          <a:p>
            <a:r>
              <a:rPr lang="tr-TR" sz="2500" dirty="0"/>
              <a:t>Baş dönmesi</a:t>
            </a:r>
          </a:p>
          <a:p>
            <a:r>
              <a:rPr lang="tr-TR" sz="2500" dirty="0"/>
              <a:t>Varis ve </a:t>
            </a:r>
            <a:r>
              <a:rPr lang="tr-TR" sz="2500" dirty="0" err="1"/>
              <a:t>hemoroid</a:t>
            </a:r>
            <a:endParaRPr lang="tr-TR" sz="2500" dirty="0"/>
          </a:p>
          <a:p>
            <a:r>
              <a:rPr lang="tr-TR" sz="2500" dirty="0"/>
              <a:t>Kabızlık</a:t>
            </a:r>
          </a:p>
        </p:txBody>
      </p:sp>
      <p:sp>
        <p:nvSpPr>
          <p:cNvPr id="11" name="Metin Yer Tutucusu 10">
            <a:extLst>
              <a:ext uri="{FF2B5EF4-FFF2-40B4-BE49-F238E27FC236}">
                <a16:creationId xmlns:a16="http://schemas.microsoft.com/office/drawing/2014/main" id="{DC9687F8-1AA5-4455-91F6-27CE2BC50D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0670" y="2453951"/>
            <a:ext cx="4718304" cy="576262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12" name="İçerik Yer Tutucusu 11">
            <a:extLst>
              <a:ext uri="{FF2B5EF4-FFF2-40B4-BE49-F238E27FC236}">
                <a16:creationId xmlns:a16="http://schemas.microsoft.com/office/drawing/2014/main" id="{CE88075E-814A-4473-AD46-9D772BD54B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0670" y="3030214"/>
            <a:ext cx="4718304" cy="2845654"/>
          </a:xfrm>
        </p:spPr>
        <p:txBody>
          <a:bodyPr>
            <a:normAutofit/>
          </a:bodyPr>
          <a:lstStyle/>
          <a:p>
            <a:r>
              <a:rPr lang="tr-TR" dirty="0"/>
              <a:t>Mide yanması</a:t>
            </a:r>
          </a:p>
          <a:p>
            <a:r>
              <a:rPr lang="tr-TR" dirty="0"/>
              <a:t>Bacaklarda kramplar</a:t>
            </a:r>
          </a:p>
          <a:p>
            <a:r>
              <a:rPr lang="tr-TR" dirty="0"/>
              <a:t>Ciltteki değişiklikler</a:t>
            </a:r>
          </a:p>
          <a:p>
            <a:r>
              <a:rPr lang="tr-TR" dirty="0"/>
              <a:t>Meme hassasiyeti</a:t>
            </a:r>
          </a:p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904D996-0B14-450E-BA97-5D377ADCA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29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82084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A7BFC3E-61E3-4BEF-BAAA-39285FB23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HEDEFLER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60338B3-36B9-4884-8049-6012F9492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Dünya’daki gebe izlem stratejileri arası belli başlı farkları sayabilmek.</a:t>
            </a:r>
          </a:p>
          <a:p>
            <a:r>
              <a:rPr lang="tr-TR" dirty="0"/>
              <a:t>Ülkemizde SB tarafından önerilen gebe izlem sayısını ve tarihlerini sayabilmek.</a:t>
            </a:r>
          </a:p>
          <a:p>
            <a:r>
              <a:rPr lang="tr-TR" dirty="0"/>
              <a:t>Ülkemizde SB tarafından önerilen her bir izlemde yapılması gereken işlemleri sayabilmek.</a:t>
            </a:r>
          </a:p>
          <a:p>
            <a:r>
              <a:rPr lang="tr-TR" dirty="0"/>
              <a:t>Gebelikte tehlike işaretlerini sayabilmek. </a:t>
            </a:r>
          </a:p>
          <a:p>
            <a:r>
              <a:rPr lang="tr-TR" dirty="0"/>
              <a:t>Gebelikteki tarama </a:t>
            </a:r>
            <a:r>
              <a:rPr lang="tr-TR" dirty="0" err="1"/>
              <a:t>metodlarını</a:t>
            </a:r>
            <a:r>
              <a:rPr lang="tr-TR" dirty="0"/>
              <a:t> ve zamanlarını sayabilmek.</a:t>
            </a:r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09B3175D-990B-4666-9EF8-036EB0FED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172672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7">
            <a:extLst>
              <a:ext uri="{FF2B5EF4-FFF2-40B4-BE49-F238E27FC236}">
                <a16:creationId xmlns:a16="http://schemas.microsoft.com/office/drawing/2014/main" id="{A8FA1B65-32AE-4679-B7DF-EE37E8DA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1. İZLEM</a:t>
            </a:r>
            <a:br>
              <a:rPr lang="tr-TR" dirty="0"/>
            </a:br>
            <a:r>
              <a:rPr lang="tr-TR" dirty="0"/>
              <a:t>2.öykü alma – mevcut gebelik</a:t>
            </a:r>
          </a:p>
        </p:txBody>
      </p:sp>
      <p:sp>
        <p:nvSpPr>
          <p:cNvPr id="9" name="Metin Yer Tutucusu 8">
            <a:extLst>
              <a:ext uri="{FF2B5EF4-FFF2-40B4-BE49-F238E27FC236}">
                <a16:creationId xmlns:a16="http://schemas.microsoft.com/office/drawing/2014/main" id="{20973D22-9560-4D0D-81AD-BE2D6B9EF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2453951"/>
            <a:ext cx="4718304" cy="576262"/>
          </a:xfrm>
        </p:spPr>
        <p:txBody>
          <a:bodyPr/>
          <a:lstStyle/>
          <a:p>
            <a:r>
              <a:rPr lang="tr-TR" dirty="0"/>
              <a:t>Tehlike işaretleri</a:t>
            </a:r>
          </a:p>
        </p:txBody>
      </p:sp>
      <p:sp>
        <p:nvSpPr>
          <p:cNvPr id="10" name="İçerik Yer Tutucusu 9">
            <a:extLst>
              <a:ext uri="{FF2B5EF4-FFF2-40B4-BE49-F238E27FC236}">
                <a16:creationId xmlns:a16="http://schemas.microsoft.com/office/drawing/2014/main" id="{14F39643-C634-4D43-9AB3-D237051BE0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5400" y="3060442"/>
            <a:ext cx="4718304" cy="2815426"/>
          </a:xfrm>
        </p:spPr>
        <p:txBody>
          <a:bodyPr>
            <a:normAutofit fontScale="92500" lnSpcReduction="20000"/>
          </a:bodyPr>
          <a:lstStyle/>
          <a:p>
            <a:r>
              <a:rPr lang="tr-TR" dirty="0"/>
              <a:t>Vajinal kanama</a:t>
            </a:r>
          </a:p>
          <a:p>
            <a:r>
              <a:rPr lang="tr-TR" dirty="0"/>
              <a:t>Yüksek ateş</a:t>
            </a:r>
          </a:p>
          <a:p>
            <a:r>
              <a:rPr lang="tr-TR" dirty="0"/>
              <a:t>Karın ağrısı</a:t>
            </a:r>
          </a:p>
          <a:p>
            <a:r>
              <a:rPr lang="tr-TR" dirty="0"/>
              <a:t>Solunum güçlüğü veya sık solunum</a:t>
            </a:r>
          </a:p>
          <a:p>
            <a:r>
              <a:rPr lang="tr-TR" dirty="0"/>
              <a:t>Günlük aktivitelerin gerçekleştirilememesi </a:t>
            </a:r>
          </a:p>
          <a:p>
            <a:r>
              <a:rPr lang="tr-TR" dirty="0" err="1"/>
              <a:t>Konvülziyon</a:t>
            </a:r>
            <a:endParaRPr lang="tr-TR" dirty="0"/>
          </a:p>
          <a:p>
            <a:endParaRPr lang="tr-TR" dirty="0"/>
          </a:p>
        </p:txBody>
      </p:sp>
      <p:sp>
        <p:nvSpPr>
          <p:cNvPr id="11" name="Metin Yer Tutucusu 10">
            <a:extLst>
              <a:ext uri="{FF2B5EF4-FFF2-40B4-BE49-F238E27FC236}">
                <a16:creationId xmlns:a16="http://schemas.microsoft.com/office/drawing/2014/main" id="{DC9687F8-1AA5-4455-91F6-27CE2BC50D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0670" y="2453951"/>
            <a:ext cx="4718304" cy="576262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12" name="İçerik Yer Tutucusu 11">
            <a:extLst>
              <a:ext uri="{FF2B5EF4-FFF2-40B4-BE49-F238E27FC236}">
                <a16:creationId xmlns:a16="http://schemas.microsoft.com/office/drawing/2014/main" id="{CE88075E-814A-4473-AD46-9D772BD54B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0670" y="3030214"/>
            <a:ext cx="4718304" cy="2845654"/>
          </a:xfrm>
        </p:spPr>
        <p:txBody>
          <a:bodyPr>
            <a:normAutofit fontScale="92500" lnSpcReduction="10000"/>
          </a:bodyPr>
          <a:lstStyle/>
          <a:p>
            <a:r>
              <a:rPr lang="tr-TR" dirty="0"/>
              <a:t>Baş ağrısı ile beraber görmede bozulma – </a:t>
            </a:r>
            <a:r>
              <a:rPr lang="tr-TR" dirty="0" err="1"/>
              <a:t>Preeklampsi-eklampsi</a:t>
            </a:r>
            <a:r>
              <a:rPr lang="tr-TR" dirty="0"/>
              <a:t> habercisi</a:t>
            </a:r>
          </a:p>
          <a:p>
            <a:r>
              <a:rPr lang="tr-TR" dirty="0"/>
              <a:t>Yüz, el ve bacaklarda şişme</a:t>
            </a:r>
          </a:p>
          <a:p>
            <a:r>
              <a:rPr lang="tr-TR" dirty="0"/>
              <a:t>Daha önce hissediliyorken fetüs hareketlerinin hissedilememesi </a:t>
            </a:r>
          </a:p>
          <a:p>
            <a:r>
              <a:rPr lang="tr-TR" dirty="0"/>
              <a:t>Suyunun gelmesi</a:t>
            </a:r>
          </a:p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904D996-0B14-450E-BA97-5D377ADCA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30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139188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6">
            <a:extLst>
              <a:ext uri="{FF2B5EF4-FFF2-40B4-BE49-F238E27FC236}">
                <a16:creationId xmlns:a16="http://schemas.microsoft.com/office/drawing/2014/main" id="{66F2A9F3-9CC1-4896-A99A-A7A34E7A2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1. İZLEM</a:t>
            </a:r>
            <a:br>
              <a:rPr lang="tr-TR" dirty="0"/>
            </a:br>
            <a:r>
              <a:rPr lang="tr-TR" dirty="0"/>
              <a:t>3. fizik muayene</a:t>
            </a:r>
          </a:p>
        </p:txBody>
      </p:sp>
      <p:sp>
        <p:nvSpPr>
          <p:cNvPr id="8" name="İçerik Yer Tutucusu 7">
            <a:extLst>
              <a:ext uri="{FF2B5EF4-FFF2-40B4-BE49-F238E27FC236}">
                <a16:creationId xmlns:a16="http://schemas.microsoft.com/office/drawing/2014/main" id="{8CAC75FE-40BB-451C-97C4-9FB9B5941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Boy ve kilo</a:t>
            </a:r>
          </a:p>
          <a:p>
            <a:r>
              <a:rPr lang="tr-TR" dirty="0"/>
              <a:t>Kan basıncı</a:t>
            </a:r>
          </a:p>
          <a:p>
            <a:r>
              <a:rPr lang="tr-TR" dirty="0"/>
              <a:t>Nabız </a:t>
            </a:r>
          </a:p>
          <a:p>
            <a:r>
              <a:rPr lang="tr-TR" dirty="0"/>
              <a:t>Ciddi anemi bulgularını kontrol</a:t>
            </a:r>
          </a:p>
          <a:p>
            <a:r>
              <a:rPr lang="tr-TR" dirty="0"/>
              <a:t>Göğüs ve kalp oskültasyonu </a:t>
            </a:r>
          </a:p>
          <a:p>
            <a:r>
              <a:rPr lang="tr-TR" dirty="0"/>
              <a:t>Pretibial ödem ve varis tespiti </a:t>
            </a: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08118585-BF3D-450B-B274-48CEAED1F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31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061740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63FB16D-FF6B-41B2-9D56-F3B5F1815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1. İZLEM</a:t>
            </a:r>
            <a:br>
              <a:rPr lang="tr-TR" dirty="0"/>
            </a:br>
            <a:r>
              <a:rPr lang="tr-TR" dirty="0"/>
              <a:t>3. fizik muayene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FC075DE-C6EC-4D7B-B4D4-05E6246D4F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Gebelik haftası ile </a:t>
            </a:r>
            <a:r>
              <a:rPr lang="tr-TR" dirty="0" err="1"/>
              <a:t>uterus</a:t>
            </a:r>
            <a:r>
              <a:rPr lang="tr-TR" dirty="0"/>
              <a:t> büyüklüğünün uygunluğunu değerlendirme</a:t>
            </a:r>
          </a:p>
          <a:p>
            <a:r>
              <a:rPr lang="tr-TR" dirty="0" err="1"/>
              <a:t>Semptomatik</a:t>
            </a:r>
            <a:r>
              <a:rPr lang="tr-TR" dirty="0"/>
              <a:t> CYBE bulgusu varsa değerlendirme</a:t>
            </a:r>
          </a:p>
          <a:p>
            <a:r>
              <a:rPr lang="tr-TR" dirty="0" err="1"/>
              <a:t>Fetus</a:t>
            </a:r>
            <a:r>
              <a:rPr lang="tr-TR" dirty="0"/>
              <a:t> kalp seslerini değerlendirme (</a:t>
            </a:r>
            <a:r>
              <a:rPr lang="tr-TR" dirty="0" err="1"/>
              <a:t>Fetal</a:t>
            </a:r>
            <a:r>
              <a:rPr lang="tr-TR" dirty="0"/>
              <a:t> kalp atımı sayısı normalde; dakikada 120-160 aralığındadır. El </a:t>
            </a:r>
            <a:r>
              <a:rPr lang="tr-TR" dirty="0" err="1"/>
              <a:t>doppleri</a:t>
            </a:r>
            <a:r>
              <a:rPr lang="tr-TR" dirty="0"/>
              <a:t> ile 10.-12. haftalardan itibaren duyulabilir)</a:t>
            </a:r>
          </a:p>
          <a:p>
            <a:r>
              <a:rPr lang="tr-TR" dirty="0"/>
              <a:t>Tehlike işaretlerini kontrol etme</a:t>
            </a:r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E7EBD9F-E538-47E3-97C0-39E7AC600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32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653782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>
            <a:extLst>
              <a:ext uri="{FF2B5EF4-FFF2-40B4-BE49-F238E27FC236}">
                <a16:creationId xmlns:a16="http://schemas.microsoft.com/office/drawing/2014/main" id="{0BEB2E13-C02F-404B-A9DD-D9BF1FBE4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B93746F8-A30D-42D0-A5C9-EF71FE43600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32387"/>
            <a:ext cx="4169659" cy="5144576"/>
          </a:xfrm>
        </p:spPr>
      </p:pic>
      <p:pic>
        <p:nvPicPr>
          <p:cNvPr id="9" name="İçerik Yer Tutucusu 8" descr="metin içeren bir resim&#10;&#10;Açıklama otomatik olarak oluşturuldu">
            <a:extLst>
              <a:ext uri="{FF2B5EF4-FFF2-40B4-BE49-F238E27FC236}">
                <a16:creationId xmlns:a16="http://schemas.microsoft.com/office/drawing/2014/main" id="{326CC1BC-1013-4670-B779-C6CDA99988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32387"/>
            <a:ext cx="5257800" cy="5144576"/>
          </a:xfrm>
          <a:solidFill>
            <a:schemeClr val="accent1">
              <a:alpha val="56000"/>
            </a:schemeClr>
          </a:solidFill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9FE465D2-01BA-4C29-9AEB-E6D7DA1B4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33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30971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5E3EDD0-0E6E-44B3-B2EA-11AB2DD38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1. İZLEM</a:t>
            </a:r>
            <a:br>
              <a:rPr lang="tr-TR" dirty="0"/>
            </a:br>
            <a:r>
              <a:rPr lang="tr-TR" dirty="0"/>
              <a:t>4. laboratuvar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6E2EA28-597B-47ED-BCB6-8D30E3589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tr-TR" dirty="0"/>
              <a:t>Tit</a:t>
            </a:r>
          </a:p>
          <a:p>
            <a:r>
              <a:rPr lang="tr-TR" dirty="0"/>
              <a:t>Hb (+bakılabiliyorsa ferritin)</a:t>
            </a:r>
          </a:p>
          <a:p>
            <a:r>
              <a:rPr lang="tr-TR" dirty="0"/>
              <a:t>Hbsag </a:t>
            </a:r>
          </a:p>
          <a:p>
            <a:r>
              <a:rPr lang="tr-TR" dirty="0"/>
              <a:t>Gebenin ve eşinin kan grubu. </a:t>
            </a:r>
          </a:p>
          <a:p>
            <a:r>
              <a:rPr lang="tr-TR" dirty="0"/>
              <a:t>Uyumsuzluk var ise indirekt Coombs testi</a:t>
            </a:r>
          </a:p>
          <a:p>
            <a:r>
              <a:rPr lang="tr-TR" dirty="0"/>
              <a:t>Glukoz</a:t>
            </a:r>
          </a:p>
          <a:p>
            <a:r>
              <a:rPr lang="tr-TR" dirty="0"/>
              <a:t>TSH</a:t>
            </a:r>
          </a:p>
          <a:p>
            <a:r>
              <a:rPr lang="tr-TR" dirty="0"/>
              <a:t>Tarama testleri</a:t>
            </a:r>
          </a:p>
          <a:p>
            <a:pPr lvl="1"/>
            <a:r>
              <a:rPr lang="tr-TR" dirty="0"/>
              <a:t>11-14 ikili tarama</a:t>
            </a:r>
          </a:p>
          <a:p>
            <a:pPr lvl="1"/>
            <a:r>
              <a:rPr lang="tr-TR" dirty="0"/>
              <a:t>16-18 üçlü tarama</a:t>
            </a:r>
          </a:p>
          <a:p>
            <a:pPr lvl="1"/>
            <a:r>
              <a:rPr lang="tr-TR" dirty="0"/>
              <a:t>18-24 fetal anomali</a:t>
            </a:r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21F8734-B79B-4998-B8F2-8D3643747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34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969977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F1C3A29-1581-49E8-AC72-D3A4E92D3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11-14. HAFTA İKİLİ TARAMA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57267D7-2195-4C33-A07F-920244DB45A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altLang="tr-TR" dirty="0"/>
              <a:t>Ultrasonografide CRL ile gebelik haftası belirlenir ve ense kalınlığı ölçümü (NT) yapılır.</a:t>
            </a:r>
          </a:p>
          <a:p>
            <a:r>
              <a:rPr lang="tr-TR" altLang="tr-TR" dirty="0"/>
              <a:t>Anne kanında </a:t>
            </a:r>
            <a:r>
              <a:rPr lang="tr-TR" altLang="tr-TR" dirty="0" err="1"/>
              <a:t>Free</a:t>
            </a:r>
            <a:r>
              <a:rPr lang="tr-TR" altLang="tr-TR" dirty="0"/>
              <a:t> Beta HCG ve PAPP-A düzeylerine bakılır. </a:t>
            </a:r>
          </a:p>
          <a:p>
            <a:r>
              <a:rPr lang="tr-TR" altLang="tr-TR" dirty="0"/>
              <a:t>İkili test sadece kromozom bozuklukları açısından riski belirler. </a:t>
            </a:r>
            <a:r>
              <a:rPr lang="tr-TR" altLang="tr-TR" dirty="0" err="1"/>
              <a:t>Nöral</a:t>
            </a:r>
            <a:r>
              <a:rPr lang="tr-TR" altLang="tr-TR" dirty="0"/>
              <a:t> tüp </a:t>
            </a:r>
            <a:r>
              <a:rPr lang="tr-TR" altLang="tr-TR" dirty="0" err="1"/>
              <a:t>defektleri</a:t>
            </a:r>
            <a:r>
              <a:rPr lang="tr-TR" altLang="tr-TR" dirty="0"/>
              <a:t> açısından bir risk belirlemez.</a:t>
            </a:r>
          </a:p>
          <a:p>
            <a:endParaRPr lang="tr-TR" dirty="0"/>
          </a:p>
        </p:txBody>
      </p:sp>
      <p:pic>
        <p:nvPicPr>
          <p:cNvPr id="5" name="Picture 7" descr="1257263852_Normal">
            <a:extLst>
              <a:ext uri="{FF2B5EF4-FFF2-40B4-BE49-F238E27FC236}">
                <a16:creationId xmlns:a16="http://schemas.microsoft.com/office/drawing/2014/main" id="{04232FA2-0A9A-4107-AF65-0C3D183805C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25" y="2515203"/>
            <a:ext cx="4286250" cy="331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1267C09-8FD5-4CDE-AB05-87B5CCB1C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35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015990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>
            <a:extLst>
              <a:ext uri="{FF2B5EF4-FFF2-40B4-BE49-F238E27FC236}">
                <a16:creationId xmlns:a16="http://schemas.microsoft.com/office/drawing/2014/main" id="{11777E75-A339-410E-A9D7-58F6DB635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46121603-CD83-448F-AFF7-E8FD4930507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r-TR" altLang="tr-TR" dirty="0" err="1"/>
              <a:t>Down</a:t>
            </a:r>
            <a:r>
              <a:rPr lang="tr-TR" altLang="tr-TR" dirty="0"/>
              <a:t> sendromu riski 1 : 250 den büyükse genetik danışma ve prenatal tanı uygulanır.</a:t>
            </a:r>
          </a:p>
          <a:p>
            <a:pPr>
              <a:lnSpc>
                <a:spcPct val="90000"/>
              </a:lnSpc>
            </a:pPr>
            <a:r>
              <a:rPr lang="tr-TR" altLang="tr-TR" dirty="0" err="1"/>
              <a:t>Down</a:t>
            </a:r>
            <a:r>
              <a:rPr lang="tr-TR" altLang="tr-TR" dirty="0"/>
              <a:t> sendromu riski 1 : 250 den küçükse Rutin Gebelik Takibi yapılır.</a:t>
            </a:r>
          </a:p>
          <a:p>
            <a:endParaRPr lang="tr-TR" dirty="0"/>
          </a:p>
        </p:txBody>
      </p:sp>
      <p:pic>
        <p:nvPicPr>
          <p:cNvPr id="2050" name="Picture 2" descr="ikili test ile ilgili gÃ¶rsel sonucu">
            <a:extLst>
              <a:ext uri="{FF2B5EF4-FFF2-40B4-BE49-F238E27FC236}">
                <a16:creationId xmlns:a16="http://schemas.microsoft.com/office/drawing/2014/main" id="{086F9587-588A-4B12-8D96-440DDD42BDB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2605550"/>
            <a:ext cx="4718050" cy="322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12DD5F32-ECD2-462A-B172-9ED5C8539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36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461477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8E7CA72-8EA8-48F4-AB82-094AB27F3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16-18. HAFTA ÜÇLÜ TARAMA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049B6A7-EFE7-467F-A91D-6FDD05651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altLang="tr-TR" dirty="0"/>
              <a:t>Anne kanında </a:t>
            </a:r>
            <a:r>
              <a:rPr lang="tr-TR" altLang="tr-TR" dirty="0" err="1"/>
              <a:t>hCG</a:t>
            </a:r>
            <a:r>
              <a:rPr lang="tr-TR" altLang="tr-TR" dirty="0"/>
              <a:t>, alfa </a:t>
            </a:r>
            <a:r>
              <a:rPr lang="tr-TR" altLang="tr-TR" dirty="0" err="1"/>
              <a:t>fetoprotein</a:t>
            </a:r>
            <a:r>
              <a:rPr lang="tr-TR" altLang="tr-TR" dirty="0"/>
              <a:t> (AFP), </a:t>
            </a:r>
            <a:r>
              <a:rPr lang="tr-TR" altLang="tr-TR" dirty="0" err="1"/>
              <a:t>estriol</a:t>
            </a:r>
            <a:r>
              <a:rPr lang="tr-TR" altLang="tr-TR" dirty="0"/>
              <a:t> (E3) bakılmasıdır.</a:t>
            </a:r>
          </a:p>
          <a:p>
            <a:r>
              <a:rPr lang="tr-TR" altLang="tr-TR" dirty="0"/>
              <a:t>15-22 haftalar arasında yapılsa da en tatminkar sonuç 16-18 haftada elde edilir.</a:t>
            </a:r>
          </a:p>
          <a:p>
            <a:pPr>
              <a:lnSpc>
                <a:spcPct val="90000"/>
              </a:lnSpc>
            </a:pPr>
            <a:r>
              <a:rPr lang="tr-TR" altLang="tr-TR" dirty="0"/>
              <a:t>İkili test daha erken dönemde yapıldığı için olası bir olumsuzluk durumunda gebeliğin daha erken ve risksiz şekilde sonlandırılmasına olanak tanır.</a:t>
            </a:r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37895F2-620C-488C-B26C-2BBA919A9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37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737976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D89A6F7-EA40-42D1-98C1-6DC46CDA8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18–22(24). HAFTA DETAYLI TARAMA ULTRASONOGRAFİ</a:t>
            </a:r>
            <a:br>
              <a:rPr lang="tr-TR" b="1" dirty="0"/>
            </a:br>
            <a:r>
              <a:rPr lang="tr-TR" b="1" dirty="0"/>
              <a:t> 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655D9C3-0619-42DD-B4BD-EB78BC910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İkinci </a:t>
            </a:r>
            <a:r>
              <a:rPr lang="tr-TR" dirty="0" err="1"/>
              <a:t>trimester</a:t>
            </a:r>
            <a:r>
              <a:rPr lang="tr-TR" dirty="0"/>
              <a:t> ultrasonografi özellikle yapısal </a:t>
            </a:r>
            <a:r>
              <a:rPr lang="tr-TR" dirty="0" err="1"/>
              <a:t>fetal</a:t>
            </a:r>
            <a:r>
              <a:rPr lang="tr-TR" dirty="0"/>
              <a:t> anomalilerin tanısında önemli role sahiptir.</a:t>
            </a:r>
          </a:p>
          <a:p>
            <a:r>
              <a:rPr lang="tr-TR" dirty="0"/>
              <a:t>Majör </a:t>
            </a:r>
            <a:r>
              <a:rPr lang="tr-TR" dirty="0" err="1"/>
              <a:t>fetal</a:t>
            </a:r>
            <a:r>
              <a:rPr lang="tr-TR" dirty="0"/>
              <a:t> anomalilerin tespiti, </a:t>
            </a:r>
            <a:r>
              <a:rPr lang="tr-TR" dirty="0" err="1"/>
              <a:t>fetal</a:t>
            </a:r>
            <a:r>
              <a:rPr lang="tr-TR" dirty="0"/>
              <a:t> büyümenin belirlenmesi ve IUGR tespiti için temel oluşturur.</a:t>
            </a:r>
          </a:p>
          <a:p>
            <a:r>
              <a:rPr lang="tr-TR" dirty="0"/>
              <a:t>Rutin tüm gebelere yapılması önerilir. 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44667F69-366F-4BDB-818A-A5D508B4C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38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382351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DFBA128-5354-49CB-A1A5-176EC1E76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Down</a:t>
            </a:r>
            <a:r>
              <a:rPr lang="tr-TR" dirty="0"/>
              <a:t> Sendromu İçin Tanısal Testler</a:t>
            </a:r>
          </a:p>
        </p:txBody>
      </p:sp>
      <p:graphicFrame>
        <p:nvGraphicFramePr>
          <p:cNvPr id="5" name="İçerik Yer Tutucusu 4">
            <a:extLst>
              <a:ext uri="{FF2B5EF4-FFF2-40B4-BE49-F238E27FC236}">
                <a16:creationId xmlns:a16="http://schemas.microsoft.com/office/drawing/2014/main" id="{C4D2FDEC-979E-4929-B5BE-14D7F3EA53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4172960"/>
              </p:ext>
            </p:extLst>
          </p:nvPr>
        </p:nvGraphicFramePr>
        <p:xfrm>
          <a:off x="1295400" y="2557463"/>
          <a:ext cx="9350828" cy="2771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7707">
                  <a:extLst>
                    <a:ext uri="{9D8B030D-6E8A-4147-A177-3AD203B41FA5}">
                      <a16:colId xmlns:a16="http://schemas.microsoft.com/office/drawing/2014/main" val="2914027534"/>
                    </a:ext>
                  </a:extLst>
                </a:gridCol>
                <a:gridCol w="2337707">
                  <a:extLst>
                    <a:ext uri="{9D8B030D-6E8A-4147-A177-3AD203B41FA5}">
                      <a16:colId xmlns:a16="http://schemas.microsoft.com/office/drawing/2014/main" val="604202329"/>
                    </a:ext>
                  </a:extLst>
                </a:gridCol>
                <a:gridCol w="2337707">
                  <a:extLst>
                    <a:ext uri="{9D8B030D-6E8A-4147-A177-3AD203B41FA5}">
                      <a16:colId xmlns:a16="http://schemas.microsoft.com/office/drawing/2014/main" val="725130302"/>
                    </a:ext>
                  </a:extLst>
                </a:gridCol>
                <a:gridCol w="2337707">
                  <a:extLst>
                    <a:ext uri="{9D8B030D-6E8A-4147-A177-3AD203B41FA5}">
                      <a16:colId xmlns:a16="http://schemas.microsoft.com/office/drawing/2014/main" val="724253117"/>
                    </a:ext>
                  </a:extLst>
                </a:gridCol>
              </a:tblGrid>
              <a:tr h="379168">
                <a:tc>
                  <a:txBody>
                    <a:bodyPr/>
                    <a:lstStyle/>
                    <a:p>
                      <a:r>
                        <a:rPr lang="tr-TR" dirty="0"/>
                        <a:t>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ZAMANLAMA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SENSİTİVİTE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YANLIŞ POZİTİF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6890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NT, PAPP‐A, free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ßhCG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11-14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78,7-89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%5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7186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/>
                        <a:t>Koryon</a:t>
                      </a:r>
                      <a:r>
                        <a:rPr lang="tr-TR" dirty="0"/>
                        <a:t> </a:t>
                      </a:r>
                      <a:r>
                        <a:rPr lang="tr-TR" dirty="0" err="1"/>
                        <a:t>villus</a:t>
                      </a:r>
                      <a:r>
                        <a:rPr lang="tr-TR" dirty="0"/>
                        <a:t> örneklemesi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10-13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97,8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%1-2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8288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altLang="tr-TR" dirty="0" err="1"/>
                        <a:t>hCG</a:t>
                      </a:r>
                      <a:r>
                        <a:rPr lang="tr-TR" altLang="tr-TR" dirty="0"/>
                        <a:t>, AFP,  E3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15-20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60-69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%5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0228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/>
                        <a:t>Amniyosentez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16-18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99,4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%0,1-%0,6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740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İkili + üçlü tarama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11-14 ve 15-20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%5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6371899"/>
                  </a:ext>
                </a:extLst>
              </a:tr>
            </a:tbl>
          </a:graphicData>
        </a:graphic>
      </p:graphicFrame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51A50B3-8F22-4225-8D95-AE0F23D94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39</a:t>
            </a:fld>
            <a:endParaRPr lang="tr-TR" dirty="0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AC7B69AC-4C9B-4143-93CA-2A529D8AB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5398" y="5421086"/>
            <a:ext cx="9601200" cy="594483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tr-T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tr-T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dirty="0" err="1"/>
              <a:t>Alldred</a:t>
            </a:r>
            <a:r>
              <a:rPr lang="tr-TR" dirty="0"/>
              <a:t> SK, </a:t>
            </a:r>
            <a:r>
              <a:rPr lang="tr-TR" dirty="0" err="1"/>
              <a:t>Deeks</a:t>
            </a:r>
            <a:r>
              <a:rPr lang="tr-TR" dirty="0"/>
              <a:t> JJ, </a:t>
            </a:r>
            <a:r>
              <a:rPr lang="tr-TR" dirty="0" err="1"/>
              <a:t>Guo</a:t>
            </a:r>
            <a:r>
              <a:rPr lang="tr-TR" dirty="0"/>
              <a:t> B ve ark (2012) Second </a:t>
            </a:r>
            <a:r>
              <a:rPr lang="tr-TR" dirty="0" err="1"/>
              <a:t>trimester</a:t>
            </a:r>
            <a:r>
              <a:rPr lang="tr-TR" dirty="0"/>
              <a:t> serum </a:t>
            </a:r>
            <a:r>
              <a:rPr lang="tr-TR" dirty="0" err="1"/>
              <a:t>tests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Down’s</a:t>
            </a:r>
            <a:r>
              <a:rPr lang="tr-TR" dirty="0"/>
              <a:t> </a:t>
            </a:r>
            <a:r>
              <a:rPr lang="tr-TR" dirty="0" err="1"/>
              <a:t>Syndrome</a:t>
            </a:r>
            <a:r>
              <a:rPr lang="tr-TR" dirty="0"/>
              <a:t> </a:t>
            </a:r>
            <a:r>
              <a:rPr lang="tr-TR" dirty="0" err="1"/>
              <a:t>screening</a:t>
            </a:r>
            <a:r>
              <a:rPr lang="tr-TR" dirty="0"/>
              <a:t>. </a:t>
            </a:r>
            <a:r>
              <a:rPr lang="en-US" dirty="0"/>
              <a:t>Cochrane Database of Systematic Reviews, Issue 6.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dirty="0" err="1"/>
              <a:t>Alldred</a:t>
            </a:r>
            <a:r>
              <a:rPr lang="tr-TR" dirty="0"/>
              <a:t> </a:t>
            </a:r>
            <a:r>
              <a:rPr lang="tr-TR" dirty="0" err="1"/>
              <a:t>SK,Takwoingi</a:t>
            </a:r>
            <a:r>
              <a:rPr lang="tr-TR" dirty="0"/>
              <a:t> Y, </a:t>
            </a:r>
            <a:r>
              <a:rPr lang="tr-TR" dirty="0" err="1"/>
              <a:t>Guo</a:t>
            </a:r>
            <a:r>
              <a:rPr lang="tr-TR" dirty="0"/>
              <a:t> B ve ark (2015) First </a:t>
            </a:r>
            <a:r>
              <a:rPr lang="tr-TR" dirty="0" err="1"/>
              <a:t>trimester</a:t>
            </a:r>
            <a:r>
              <a:rPr lang="tr-TR" dirty="0"/>
              <a:t> </a:t>
            </a:r>
            <a:r>
              <a:rPr lang="tr-TR" dirty="0" err="1"/>
              <a:t>serumtests</a:t>
            </a:r>
            <a:r>
              <a:rPr lang="tr-TR" dirty="0"/>
              <a:t> </a:t>
            </a:r>
            <a:r>
              <a:rPr lang="tr-TR" dirty="0" err="1"/>
              <a:t>forDown’s</a:t>
            </a:r>
            <a:r>
              <a:rPr lang="tr-TR" dirty="0"/>
              <a:t> </a:t>
            </a:r>
            <a:r>
              <a:rPr lang="tr-TR" dirty="0" err="1"/>
              <a:t>syndromescreening</a:t>
            </a:r>
            <a:r>
              <a:rPr lang="tr-TR" dirty="0"/>
              <a:t>. </a:t>
            </a:r>
            <a:r>
              <a:rPr lang="en-US" dirty="0"/>
              <a:t>Cochrane Database of Systematic Reviews, Issue 11. </a:t>
            </a:r>
            <a:endParaRPr lang="tr-T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Akolekar</a:t>
            </a:r>
            <a:r>
              <a:rPr lang="en-US" dirty="0"/>
              <a:t> R, Beta J, </a:t>
            </a:r>
            <a:r>
              <a:rPr lang="en-US" dirty="0" err="1"/>
              <a:t>Pıccıarelli</a:t>
            </a:r>
            <a:r>
              <a:rPr lang="en-US" dirty="0"/>
              <a:t> G </a:t>
            </a:r>
            <a:r>
              <a:rPr lang="en-US" dirty="0" err="1"/>
              <a:t>ve</a:t>
            </a:r>
            <a:r>
              <a:rPr lang="en-US" dirty="0"/>
              <a:t> ark (2015) Procedure-related risk of miscarriage following amniocentesis and</a:t>
            </a:r>
          </a:p>
          <a:p>
            <a:r>
              <a:rPr lang="tr-TR" dirty="0" err="1"/>
              <a:t>chorionic</a:t>
            </a:r>
            <a:r>
              <a:rPr lang="tr-TR" dirty="0"/>
              <a:t> </a:t>
            </a:r>
            <a:r>
              <a:rPr lang="tr-TR" dirty="0" err="1"/>
              <a:t>villus</a:t>
            </a:r>
            <a:r>
              <a:rPr lang="tr-TR" dirty="0"/>
              <a:t> </a:t>
            </a:r>
            <a:r>
              <a:rPr lang="tr-TR" dirty="0" err="1"/>
              <a:t>sampling</a:t>
            </a:r>
            <a:r>
              <a:rPr lang="tr-TR" dirty="0"/>
              <a:t>: a </a:t>
            </a:r>
            <a:r>
              <a:rPr lang="tr-TR" dirty="0" err="1"/>
              <a:t>systematic</a:t>
            </a:r>
            <a:r>
              <a:rPr lang="tr-TR" dirty="0"/>
              <a:t> </a:t>
            </a:r>
            <a:r>
              <a:rPr lang="tr-TR" dirty="0" err="1"/>
              <a:t>review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meta-</a:t>
            </a:r>
            <a:r>
              <a:rPr lang="tr-TR" dirty="0" err="1"/>
              <a:t>analysis</a:t>
            </a:r>
            <a:r>
              <a:rPr lang="tr-TR" dirty="0"/>
              <a:t>. </a:t>
            </a:r>
            <a:r>
              <a:rPr lang="tr-TR" dirty="0" err="1"/>
              <a:t>Ultrasound</a:t>
            </a:r>
            <a:r>
              <a:rPr lang="tr-TR" dirty="0"/>
              <a:t> </a:t>
            </a:r>
            <a:r>
              <a:rPr lang="tr-TR" dirty="0" err="1"/>
              <a:t>Obstet</a:t>
            </a:r>
            <a:r>
              <a:rPr lang="tr-TR" dirty="0"/>
              <a:t> Gynecol,45: 16–26</a:t>
            </a:r>
          </a:p>
          <a:p>
            <a:endParaRPr lang="tr-TR" dirty="0"/>
          </a:p>
          <a:p>
            <a:endParaRPr lang="tr-TR" sz="1100" dirty="0"/>
          </a:p>
        </p:txBody>
      </p:sp>
    </p:spTree>
    <p:extLst>
      <p:ext uri="{BB962C8B-B14F-4D97-AF65-F5344CB8AC3E}">
        <p14:creationId xmlns:p14="http://schemas.microsoft.com/office/powerpoint/2010/main" val="3067812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73816E0-D86C-4416-8B24-E81E2D0F5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SUNUM PLANI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C9148FF-EF2D-4B47-B3D1-A5CBE59C5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Genel bilgiler</a:t>
            </a:r>
          </a:p>
          <a:p>
            <a:r>
              <a:rPr lang="tr-TR" dirty="0"/>
              <a:t>Dünyada farklı gebe izlem stratejileri</a:t>
            </a:r>
          </a:p>
          <a:p>
            <a:r>
              <a:rPr lang="tr-TR" dirty="0"/>
              <a:t>Ülkemizde gebe izlem</a:t>
            </a:r>
          </a:p>
          <a:p>
            <a:r>
              <a:rPr lang="tr-TR" dirty="0"/>
              <a:t>Kaynakça 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E9B409B-6C92-4340-AB41-BAC5B4141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162585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E6FF62D-96CE-4311-BC6A-4479F0920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Maternal</a:t>
            </a:r>
            <a:r>
              <a:rPr lang="tr-TR" dirty="0"/>
              <a:t> Kanda </a:t>
            </a:r>
            <a:r>
              <a:rPr lang="tr-TR" dirty="0" err="1"/>
              <a:t>Fetal</a:t>
            </a:r>
            <a:r>
              <a:rPr lang="tr-TR" dirty="0"/>
              <a:t> DNA</a:t>
            </a:r>
            <a:br>
              <a:rPr lang="tr-TR" dirty="0"/>
            </a:br>
            <a:r>
              <a:rPr lang="tr-TR" dirty="0"/>
              <a:t>(</a:t>
            </a:r>
            <a:r>
              <a:rPr lang="tr-TR" dirty="0" err="1"/>
              <a:t>noninvaziv</a:t>
            </a:r>
            <a:r>
              <a:rPr lang="tr-TR" dirty="0"/>
              <a:t> prenatal test)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17AB2A2-21E1-4F73-9EEC-6B3A43EA32E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err="1"/>
              <a:t>Down</a:t>
            </a:r>
            <a:r>
              <a:rPr lang="tr-TR" dirty="0"/>
              <a:t> sendromu için sensitivitesi:99.7 , yanlış pozitiflik: 0.04.</a:t>
            </a:r>
          </a:p>
          <a:p>
            <a:r>
              <a:rPr lang="tr-TR" dirty="0"/>
              <a:t>Diğer </a:t>
            </a:r>
            <a:r>
              <a:rPr lang="tr-TR" dirty="0" err="1"/>
              <a:t>anoploidiler</a:t>
            </a:r>
            <a:r>
              <a:rPr lang="tr-TR" dirty="0"/>
              <a:t> için de benzer oranlar mevcut.</a:t>
            </a:r>
          </a:p>
          <a:p>
            <a:r>
              <a:rPr lang="tr-TR" dirty="0"/>
              <a:t>10. haftadan itibaren yapabilir. </a:t>
            </a:r>
          </a:p>
          <a:p>
            <a:r>
              <a:rPr lang="tr-TR" dirty="0" err="1"/>
              <a:t>USG’ye</a:t>
            </a:r>
            <a:r>
              <a:rPr lang="tr-TR" dirty="0"/>
              <a:t> dolayısıyla uygulayıcıya bağımlı değil.</a:t>
            </a:r>
          </a:p>
          <a:p>
            <a:r>
              <a:rPr lang="tr-TR" dirty="0" err="1"/>
              <a:t>İnvaziv</a:t>
            </a:r>
            <a:r>
              <a:rPr lang="tr-TR" dirty="0"/>
              <a:t> gereksinimini azaltıyor.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4622CAB-4527-4818-8542-ADE3661D1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z="1200" dirty="0" err="1"/>
              <a:t>Gil</a:t>
            </a:r>
            <a:r>
              <a:rPr lang="tr-TR" sz="1200" dirty="0"/>
              <a:t>, M. M., </a:t>
            </a:r>
            <a:r>
              <a:rPr lang="tr-TR" sz="1200" dirty="0" err="1"/>
              <a:t>Quezada</a:t>
            </a:r>
            <a:r>
              <a:rPr lang="tr-TR" sz="1200" dirty="0"/>
              <a:t>, M. S., </a:t>
            </a:r>
            <a:r>
              <a:rPr lang="tr-TR" sz="1200" dirty="0" err="1"/>
              <a:t>Revello</a:t>
            </a:r>
            <a:r>
              <a:rPr lang="tr-TR" sz="1200" dirty="0"/>
              <a:t>, R., </a:t>
            </a:r>
            <a:r>
              <a:rPr lang="tr-TR" sz="1200" dirty="0" err="1"/>
              <a:t>Akolekar</a:t>
            </a:r>
            <a:r>
              <a:rPr lang="tr-TR" sz="1200" dirty="0"/>
              <a:t>, R., &amp; </a:t>
            </a:r>
            <a:r>
              <a:rPr lang="tr-TR" sz="1200" dirty="0" err="1"/>
              <a:t>Nicolaides</a:t>
            </a:r>
            <a:r>
              <a:rPr lang="tr-TR" sz="1200" dirty="0"/>
              <a:t>, K. H. (2015). Analysis of </a:t>
            </a:r>
            <a:r>
              <a:rPr lang="tr-TR" sz="1200" dirty="0" err="1"/>
              <a:t>cell‐free</a:t>
            </a:r>
            <a:r>
              <a:rPr lang="tr-TR" sz="1200" dirty="0"/>
              <a:t> DNA in </a:t>
            </a:r>
            <a:r>
              <a:rPr lang="tr-TR" sz="1200" dirty="0" err="1"/>
              <a:t>maternal</a:t>
            </a:r>
            <a:r>
              <a:rPr lang="tr-TR" sz="1200" dirty="0"/>
              <a:t> </a:t>
            </a:r>
            <a:r>
              <a:rPr lang="tr-TR" sz="1200" dirty="0" err="1"/>
              <a:t>blood</a:t>
            </a:r>
            <a:r>
              <a:rPr lang="tr-TR" sz="1200" dirty="0"/>
              <a:t> in </a:t>
            </a:r>
            <a:r>
              <a:rPr lang="tr-TR" sz="1200" dirty="0" err="1"/>
              <a:t>screening</a:t>
            </a:r>
            <a:r>
              <a:rPr lang="tr-TR" sz="1200" dirty="0"/>
              <a:t> </a:t>
            </a:r>
            <a:r>
              <a:rPr lang="tr-TR" sz="1200" dirty="0" err="1"/>
              <a:t>for</a:t>
            </a:r>
            <a:r>
              <a:rPr lang="tr-TR" sz="1200" dirty="0"/>
              <a:t> </a:t>
            </a:r>
            <a:r>
              <a:rPr lang="tr-TR" sz="1200" dirty="0" err="1"/>
              <a:t>fetal</a:t>
            </a:r>
            <a:r>
              <a:rPr lang="tr-TR" sz="1200" dirty="0"/>
              <a:t> </a:t>
            </a:r>
            <a:r>
              <a:rPr lang="tr-TR" sz="1200" dirty="0" err="1"/>
              <a:t>aneuploidies</a:t>
            </a:r>
            <a:r>
              <a:rPr lang="tr-TR" sz="1200" dirty="0"/>
              <a:t>: </a:t>
            </a:r>
            <a:r>
              <a:rPr lang="tr-TR" sz="1200" dirty="0" err="1"/>
              <a:t>updated</a:t>
            </a:r>
            <a:r>
              <a:rPr lang="tr-TR" sz="1200" dirty="0"/>
              <a:t> meta‐</a:t>
            </a:r>
            <a:r>
              <a:rPr lang="tr-TR" sz="1200" dirty="0" err="1"/>
              <a:t>analysis</a:t>
            </a:r>
            <a:r>
              <a:rPr lang="tr-TR" sz="1200" dirty="0"/>
              <a:t>. </a:t>
            </a:r>
            <a:r>
              <a:rPr lang="tr-TR" sz="1200" dirty="0" err="1"/>
              <a:t>Ultrasound</a:t>
            </a:r>
            <a:r>
              <a:rPr lang="tr-TR" sz="1200" dirty="0"/>
              <a:t> in </a:t>
            </a:r>
            <a:r>
              <a:rPr lang="tr-TR" sz="1200" dirty="0" err="1"/>
              <a:t>obstetrics</a:t>
            </a:r>
            <a:r>
              <a:rPr lang="tr-TR" sz="1200" dirty="0"/>
              <a:t> &amp; </a:t>
            </a:r>
            <a:r>
              <a:rPr lang="tr-TR" sz="1200" dirty="0" err="1"/>
              <a:t>gynecology</a:t>
            </a:r>
            <a:r>
              <a:rPr lang="tr-TR" sz="1200" dirty="0"/>
              <a:t>, 45(3), 249-266.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C996D54-679D-4DC1-A3E6-211F20F41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40</a:t>
            </a:fld>
            <a:endParaRPr lang="tr-TR" dirty="0"/>
          </a:p>
        </p:txBody>
      </p:sp>
      <p:pic>
        <p:nvPicPr>
          <p:cNvPr id="1026" name="Picture 2" descr="http://www.koldayklinik.com/b/lUMSo23vQcVPbNV.jpg">
            <a:extLst>
              <a:ext uri="{FF2B5EF4-FFF2-40B4-BE49-F238E27FC236}">
                <a16:creationId xmlns:a16="http://schemas.microsoft.com/office/drawing/2014/main" id="{DCCBBA8A-94C9-4F6C-8E6D-0BD7D06AC63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382" y="2560638"/>
            <a:ext cx="3856170" cy="330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0117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E6FF62D-96CE-4311-BC6A-4479F0920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Maternal</a:t>
            </a:r>
            <a:r>
              <a:rPr lang="tr-TR" dirty="0"/>
              <a:t> Kanda </a:t>
            </a:r>
            <a:r>
              <a:rPr lang="tr-TR" dirty="0" err="1"/>
              <a:t>Fetal</a:t>
            </a:r>
            <a:r>
              <a:rPr lang="tr-TR" dirty="0"/>
              <a:t> DNA</a:t>
            </a:r>
            <a:br>
              <a:rPr lang="tr-TR" dirty="0"/>
            </a:br>
            <a:r>
              <a:rPr lang="tr-TR" dirty="0"/>
              <a:t>(</a:t>
            </a:r>
            <a:r>
              <a:rPr lang="tr-TR" dirty="0" err="1"/>
              <a:t>noninvaziv</a:t>
            </a:r>
            <a:r>
              <a:rPr lang="tr-TR" dirty="0"/>
              <a:t> prenatal test)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17AB2A2-21E1-4F73-9EEC-6B3A43EA32E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/>
              <a:t>Tanı testi değil.</a:t>
            </a:r>
          </a:p>
          <a:p>
            <a:r>
              <a:rPr lang="tr-TR" dirty="0"/>
              <a:t>Sonuç pozitif gelirse </a:t>
            </a:r>
            <a:r>
              <a:rPr lang="tr-TR" dirty="0" err="1"/>
              <a:t>invaziv</a:t>
            </a:r>
            <a:r>
              <a:rPr lang="tr-TR" dirty="0"/>
              <a:t> işlemle doğrulama gerekiyor. </a:t>
            </a:r>
          </a:p>
          <a:p>
            <a:r>
              <a:rPr lang="tr-TR" dirty="0"/>
              <a:t>1-2 hafta içinde sonuç veriyor.</a:t>
            </a:r>
          </a:p>
          <a:p>
            <a:r>
              <a:rPr lang="tr-TR" dirty="0"/>
              <a:t>Çoğul gebeliklerde yanlış pozitiflik yüksek.</a:t>
            </a:r>
          </a:p>
          <a:p>
            <a:r>
              <a:rPr lang="tr-TR" dirty="0" err="1"/>
              <a:t>Fetal</a:t>
            </a:r>
            <a:r>
              <a:rPr lang="tr-TR" dirty="0"/>
              <a:t> hücreler uzun süre </a:t>
            </a:r>
            <a:r>
              <a:rPr lang="tr-TR" dirty="0" err="1"/>
              <a:t>maternal</a:t>
            </a:r>
            <a:r>
              <a:rPr lang="tr-TR" dirty="0"/>
              <a:t> kanda bulunabilir. Eski gebeliğe ait???</a:t>
            </a:r>
          </a:p>
          <a:p>
            <a:r>
              <a:rPr lang="tr-TR" dirty="0"/>
              <a:t>PAHALI….</a:t>
            </a:r>
          </a:p>
          <a:p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4622CAB-4527-4818-8542-ADE3661D1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z="1200" dirty="0" err="1"/>
              <a:t>Gil</a:t>
            </a:r>
            <a:r>
              <a:rPr lang="tr-TR" sz="1200" dirty="0"/>
              <a:t>, M. M., </a:t>
            </a:r>
            <a:r>
              <a:rPr lang="tr-TR" sz="1200" dirty="0" err="1"/>
              <a:t>Quezada</a:t>
            </a:r>
            <a:r>
              <a:rPr lang="tr-TR" sz="1200" dirty="0"/>
              <a:t>, M. S., </a:t>
            </a:r>
            <a:r>
              <a:rPr lang="tr-TR" sz="1200" dirty="0" err="1"/>
              <a:t>Revello</a:t>
            </a:r>
            <a:r>
              <a:rPr lang="tr-TR" sz="1200" dirty="0"/>
              <a:t>, R., </a:t>
            </a:r>
            <a:r>
              <a:rPr lang="tr-TR" sz="1200" dirty="0" err="1"/>
              <a:t>Akolekar</a:t>
            </a:r>
            <a:r>
              <a:rPr lang="tr-TR" sz="1200" dirty="0"/>
              <a:t>, R., &amp; </a:t>
            </a:r>
            <a:r>
              <a:rPr lang="tr-TR" sz="1200" dirty="0" err="1"/>
              <a:t>Nicolaides</a:t>
            </a:r>
            <a:r>
              <a:rPr lang="tr-TR" sz="1200" dirty="0"/>
              <a:t>, K. H. (2015). Analysis of </a:t>
            </a:r>
            <a:r>
              <a:rPr lang="tr-TR" sz="1200" dirty="0" err="1"/>
              <a:t>cell‐free</a:t>
            </a:r>
            <a:r>
              <a:rPr lang="tr-TR" sz="1200" dirty="0"/>
              <a:t> DNA in </a:t>
            </a:r>
            <a:r>
              <a:rPr lang="tr-TR" sz="1200" dirty="0" err="1"/>
              <a:t>maternal</a:t>
            </a:r>
            <a:r>
              <a:rPr lang="tr-TR" sz="1200" dirty="0"/>
              <a:t> </a:t>
            </a:r>
            <a:r>
              <a:rPr lang="tr-TR" sz="1200" dirty="0" err="1"/>
              <a:t>blood</a:t>
            </a:r>
            <a:r>
              <a:rPr lang="tr-TR" sz="1200" dirty="0"/>
              <a:t> in </a:t>
            </a:r>
            <a:r>
              <a:rPr lang="tr-TR" sz="1200" dirty="0" err="1"/>
              <a:t>screening</a:t>
            </a:r>
            <a:r>
              <a:rPr lang="tr-TR" sz="1200" dirty="0"/>
              <a:t> </a:t>
            </a:r>
            <a:r>
              <a:rPr lang="tr-TR" sz="1200" dirty="0" err="1"/>
              <a:t>for</a:t>
            </a:r>
            <a:r>
              <a:rPr lang="tr-TR" sz="1200" dirty="0"/>
              <a:t> </a:t>
            </a:r>
            <a:r>
              <a:rPr lang="tr-TR" sz="1200" dirty="0" err="1"/>
              <a:t>fetal</a:t>
            </a:r>
            <a:r>
              <a:rPr lang="tr-TR" sz="1200" dirty="0"/>
              <a:t> </a:t>
            </a:r>
            <a:r>
              <a:rPr lang="tr-TR" sz="1200" dirty="0" err="1"/>
              <a:t>aneuploidies</a:t>
            </a:r>
            <a:r>
              <a:rPr lang="tr-TR" sz="1200" dirty="0"/>
              <a:t>: </a:t>
            </a:r>
            <a:r>
              <a:rPr lang="tr-TR" sz="1200" dirty="0" err="1"/>
              <a:t>updated</a:t>
            </a:r>
            <a:r>
              <a:rPr lang="tr-TR" sz="1200" dirty="0"/>
              <a:t> meta‐</a:t>
            </a:r>
            <a:r>
              <a:rPr lang="tr-TR" sz="1200" dirty="0" err="1"/>
              <a:t>analysis</a:t>
            </a:r>
            <a:r>
              <a:rPr lang="tr-TR" sz="1200" dirty="0"/>
              <a:t>. </a:t>
            </a:r>
            <a:r>
              <a:rPr lang="tr-TR" sz="1200" dirty="0" err="1"/>
              <a:t>Ultrasound</a:t>
            </a:r>
            <a:r>
              <a:rPr lang="tr-TR" sz="1200" dirty="0"/>
              <a:t> in </a:t>
            </a:r>
            <a:r>
              <a:rPr lang="tr-TR" sz="1200" dirty="0" err="1"/>
              <a:t>obstetrics</a:t>
            </a:r>
            <a:r>
              <a:rPr lang="tr-TR" sz="1200" dirty="0"/>
              <a:t> &amp; </a:t>
            </a:r>
            <a:r>
              <a:rPr lang="tr-TR" sz="1200" dirty="0" err="1"/>
              <a:t>gynecology</a:t>
            </a:r>
            <a:r>
              <a:rPr lang="tr-TR" sz="1200" dirty="0"/>
              <a:t>, 45(3), 249-266.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C996D54-679D-4DC1-A3E6-211F20F41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41</a:t>
            </a:fld>
            <a:endParaRPr lang="tr-TR" dirty="0"/>
          </a:p>
        </p:txBody>
      </p:sp>
      <p:pic>
        <p:nvPicPr>
          <p:cNvPr id="1026" name="Picture 2" descr="http://www.koldayklinik.com/b/lUMSo23vQcVPbNV.jpg">
            <a:extLst>
              <a:ext uri="{FF2B5EF4-FFF2-40B4-BE49-F238E27FC236}">
                <a16:creationId xmlns:a16="http://schemas.microsoft.com/office/drawing/2014/main" id="{DCCBBA8A-94C9-4F6C-8E6D-0BD7D06AC63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382" y="2560638"/>
            <a:ext cx="3856170" cy="330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3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354BC07-3476-49B3-A4CA-355D09E77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1.İZLEM </a:t>
            </a:r>
            <a:br>
              <a:rPr lang="tr-TR" dirty="0"/>
            </a:br>
            <a:r>
              <a:rPr lang="tr-TR" dirty="0"/>
              <a:t>5. İlaç desteği, bağışıklama ve tedaviler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F3263F3-EBC8-4A4F-9D2D-679DCA9BE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/>
              <a:t>Folik asit: Prekonsepsiyonel 4 hafta öncesi ile gebeliğin 12.haftasına kadar kullanılır. 400 mcg\gün (NTD hikayesi 4000mcg)</a:t>
            </a:r>
          </a:p>
          <a:p>
            <a:r>
              <a:rPr lang="tr-TR" dirty="0"/>
              <a:t>Demir desteği. Anemi yoksa 16. haftadan itibaren 40-60 mg/gün.</a:t>
            </a:r>
          </a:p>
          <a:p>
            <a:r>
              <a:rPr lang="tr-TR" dirty="0"/>
              <a:t>D vitamini: 12. Haftadan itibaren 1200 IU günlük tek doz D Vitamini preparatı.</a:t>
            </a:r>
          </a:p>
          <a:p>
            <a:r>
              <a:rPr lang="tr-TR" dirty="0"/>
              <a:t>Hepatit B bağışıklaması.</a:t>
            </a:r>
          </a:p>
          <a:p>
            <a:r>
              <a:rPr lang="tr-TR" dirty="0"/>
              <a:t>Tetanoz bağışıklaması.</a:t>
            </a:r>
          </a:p>
          <a:p>
            <a:r>
              <a:rPr lang="tr-TR" dirty="0"/>
              <a:t>Gebeye gebeliğinin 2. veya 3. trimestrinde grip sezonunda grip aşısı yaptırması önerilir.</a:t>
            </a:r>
          </a:p>
          <a:p>
            <a:r>
              <a:rPr lang="tr-TR" dirty="0"/>
              <a:t>Gelişen idrar yolu enfeksiyonu vb tedavisi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0FF5C657-9004-4DA5-9C6F-98ECA1489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42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050986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02CB3D8-69D6-400B-BC57-31CEE3CC8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ASEMPTOMATİK BAKTERİÜRİ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10360F7-7F7A-4B30-AF33-A70B840B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err="1"/>
              <a:t>Üriner</a:t>
            </a:r>
            <a:r>
              <a:rPr lang="tr-TR" dirty="0"/>
              <a:t> toplayıcı sistemde </a:t>
            </a:r>
            <a:r>
              <a:rPr lang="tr-TR" dirty="0" err="1"/>
              <a:t>progestron</a:t>
            </a:r>
            <a:r>
              <a:rPr lang="tr-TR" dirty="0"/>
              <a:t> etkisiyle </a:t>
            </a:r>
            <a:r>
              <a:rPr lang="tr-TR" dirty="0" err="1"/>
              <a:t>dilatasyon</a:t>
            </a:r>
            <a:r>
              <a:rPr lang="tr-TR" dirty="0"/>
              <a:t>, büyüyen </a:t>
            </a:r>
            <a:r>
              <a:rPr lang="tr-TR" dirty="0" err="1"/>
              <a:t>uterusun</a:t>
            </a:r>
            <a:r>
              <a:rPr lang="tr-TR" dirty="0"/>
              <a:t> basısına bağlı </a:t>
            </a:r>
            <a:r>
              <a:rPr lang="tr-TR" dirty="0" err="1"/>
              <a:t>staz</a:t>
            </a:r>
            <a:r>
              <a:rPr lang="tr-TR" dirty="0"/>
              <a:t>, mesanenin yer değiştirmesi ve kapasitesindeki artış, idrarın </a:t>
            </a:r>
            <a:r>
              <a:rPr lang="tr-TR" dirty="0" err="1"/>
              <a:t>pH</a:t>
            </a:r>
            <a:r>
              <a:rPr lang="tr-TR" dirty="0"/>
              <a:t>, </a:t>
            </a:r>
            <a:r>
              <a:rPr lang="tr-TR" dirty="0" err="1"/>
              <a:t>osmolarite</a:t>
            </a:r>
            <a:r>
              <a:rPr lang="tr-TR" dirty="0"/>
              <a:t>, glikoz ve aminoasit miktarlarındaki artış enfeksiyon riskini arttırır.</a:t>
            </a:r>
          </a:p>
          <a:p>
            <a:r>
              <a:rPr lang="tr-TR" dirty="0"/>
              <a:t>Gebe olmayan kadınlarda </a:t>
            </a:r>
            <a:r>
              <a:rPr lang="tr-TR" dirty="0" err="1"/>
              <a:t>asemptomatik</a:t>
            </a:r>
            <a:r>
              <a:rPr lang="tr-TR" dirty="0"/>
              <a:t> </a:t>
            </a:r>
            <a:r>
              <a:rPr lang="tr-TR" dirty="0" err="1"/>
              <a:t>bakteriüri</a:t>
            </a:r>
            <a:r>
              <a:rPr lang="tr-TR" dirty="0"/>
              <a:t> ciddi bir sorun yaratmaz ve tedavisi de gerekmez.</a:t>
            </a:r>
          </a:p>
          <a:p>
            <a:r>
              <a:rPr lang="tr-TR" dirty="0"/>
              <a:t>Gebelikte </a:t>
            </a:r>
            <a:r>
              <a:rPr lang="tr-TR" dirty="0" err="1"/>
              <a:t>asemptomatik</a:t>
            </a:r>
            <a:r>
              <a:rPr lang="tr-TR" dirty="0"/>
              <a:t> </a:t>
            </a:r>
            <a:r>
              <a:rPr lang="tr-TR" dirty="0" err="1"/>
              <a:t>bakteriürinin</a:t>
            </a:r>
            <a:r>
              <a:rPr lang="tr-TR" dirty="0"/>
              <a:t> erken doğum ve düşük doğum ağırlığı risklerini arttırdığını bildiren çalışmalar mevcuttur.</a:t>
            </a:r>
          </a:p>
          <a:p>
            <a:r>
              <a:rPr lang="tr-TR" dirty="0" err="1"/>
              <a:t>Asemptomatik</a:t>
            </a:r>
            <a:r>
              <a:rPr lang="tr-TR" dirty="0"/>
              <a:t> gebede 2 ayrı orta idrar kültüründe 1 ml idrarda aynı mikroorganizmaya ait 100.000’in üzerinde koloni üremesi </a:t>
            </a:r>
            <a:r>
              <a:rPr lang="tr-TR" dirty="0" err="1"/>
              <a:t>asemptomatik</a:t>
            </a:r>
            <a:r>
              <a:rPr lang="tr-TR" dirty="0"/>
              <a:t> </a:t>
            </a:r>
            <a:r>
              <a:rPr lang="tr-TR" dirty="0" err="1"/>
              <a:t>bakteriüri</a:t>
            </a:r>
            <a:r>
              <a:rPr lang="tr-TR" dirty="0"/>
              <a:t> olarak tanımlanmaktadır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3D86667-71C1-4A07-A924-3E72E635D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43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CB6A8DE-44AA-4958-ADF0-6AECCCF38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5401" y="5875868"/>
            <a:ext cx="9058500" cy="372532"/>
          </a:xfrm>
        </p:spPr>
        <p:txBody>
          <a:bodyPr/>
          <a:lstStyle/>
          <a:p>
            <a:r>
              <a:rPr lang="tr-TR" sz="1400" dirty="0" err="1"/>
              <a:t>Smaill</a:t>
            </a:r>
            <a:r>
              <a:rPr lang="tr-TR" sz="1400" dirty="0"/>
              <a:t> F ve </a:t>
            </a:r>
            <a:r>
              <a:rPr lang="tr-TR" sz="1400" dirty="0" err="1"/>
              <a:t>Vazquez</a:t>
            </a:r>
            <a:r>
              <a:rPr lang="tr-TR" sz="1400" dirty="0"/>
              <a:t> JC (2007) </a:t>
            </a:r>
            <a:r>
              <a:rPr lang="tr-TR" sz="1400" dirty="0" err="1"/>
              <a:t>Antibiotics</a:t>
            </a:r>
            <a:r>
              <a:rPr lang="tr-TR" sz="1400" dirty="0"/>
              <a:t> </a:t>
            </a:r>
            <a:r>
              <a:rPr lang="tr-TR" sz="1400" dirty="0" err="1"/>
              <a:t>for</a:t>
            </a:r>
            <a:r>
              <a:rPr lang="tr-TR" sz="1400" dirty="0"/>
              <a:t> </a:t>
            </a:r>
            <a:r>
              <a:rPr lang="tr-TR" sz="1400" dirty="0" err="1"/>
              <a:t>asymptomatic</a:t>
            </a:r>
            <a:r>
              <a:rPr lang="tr-TR" sz="1400" dirty="0"/>
              <a:t> </a:t>
            </a:r>
            <a:r>
              <a:rPr lang="tr-TR" sz="1400" dirty="0" err="1"/>
              <a:t>bacteriuria</a:t>
            </a:r>
            <a:r>
              <a:rPr lang="tr-TR" sz="1400" dirty="0"/>
              <a:t> in </a:t>
            </a:r>
            <a:r>
              <a:rPr lang="tr-TR" sz="1400" dirty="0" err="1"/>
              <a:t>pregnancy</a:t>
            </a:r>
            <a:r>
              <a:rPr lang="tr-TR" sz="1400" dirty="0"/>
              <a:t>. </a:t>
            </a:r>
            <a:r>
              <a:rPr lang="tr-TR" sz="1400" dirty="0" err="1"/>
              <a:t>Cochrane</a:t>
            </a:r>
            <a:r>
              <a:rPr lang="tr-TR" sz="1400" dirty="0"/>
              <a:t> Database</a:t>
            </a:r>
          </a:p>
        </p:txBody>
      </p:sp>
    </p:spTree>
    <p:extLst>
      <p:ext uri="{BB962C8B-B14F-4D97-AF65-F5344CB8AC3E}">
        <p14:creationId xmlns:p14="http://schemas.microsoft.com/office/powerpoint/2010/main" val="9152290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22D6070-E143-4BAD-BCD9-6B22B2C99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ASEMPTOMATİK BAKTERİÜRİ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AED0B7B-4654-4F81-8BCE-35B0F74B72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Orta idrar </a:t>
            </a:r>
            <a:r>
              <a:rPr lang="tr-TR" dirty="0" err="1"/>
              <a:t>sedimentinde</a:t>
            </a:r>
            <a:r>
              <a:rPr lang="tr-TR" dirty="0"/>
              <a:t> mikroskop ile 5-10 lökosit gözlenmesi </a:t>
            </a:r>
            <a:r>
              <a:rPr lang="tr-TR" dirty="0" err="1"/>
              <a:t>piyüri</a:t>
            </a:r>
            <a:r>
              <a:rPr lang="tr-TR" dirty="0"/>
              <a:t> olarak tanımlanır.</a:t>
            </a:r>
          </a:p>
          <a:p>
            <a:r>
              <a:rPr lang="tr-TR" dirty="0" err="1"/>
              <a:t>Piyüri</a:t>
            </a:r>
            <a:r>
              <a:rPr lang="tr-TR" dirty="0"/>
              <a:t> </a:t>
            </a:r>
            <a:r>
              <a:rPr lang="tr-TR" dirty="0" err="1"/>
              <a:t>nonspesik</a:t>
            </a:r>
            <a:r>
              <a:rPr lang="tr-TR" dirty="0"/>
              <a:t> bir bulgudur ve ASB tanısında ve taramasında kullanılması önerilmemektedir.</a:t>
            </a:r>
          </a:p>
          <a:p>
            <a:r>
              <a:rPr lang="tr-TR" dirty="0"/>
              <a:t>İdeal tedavi kültür ve </a:t>
            </a:r>
            <a:r>
              <a:rPr lang="tr-TR" dirty="0" err="1"/>
              <a:t>antibiyogram</a:t>
            </a:r>
            <a:r>
              <a:rPr lang="tr-TR" dirty="0"/>
              <a:t> sonucuna göre verilen tedavidir. </a:t>
            </a:r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FD9E465-B0AB-470B-9B97-77D913670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44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634534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BB2783BD-AFA4-4249-ACEA-E589D03DF2A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923925" y="307975"/>
            <a:ext cx="10344150" cy="6242050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DE6173C5-D3D4-4468-99A5-625A45CE6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45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854532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16FACBEC-8477-4A31-8697-E1320F6FF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461" y="371475"/>
            <a:ext cx="10021078" cy="6115050"/>
          </a:xfrm>
          <a:prstGeom prst="rect">
            <a:avLst/>
          </a:prstGeom>
        </p:spPr>
      </p:pic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F7A9999C-AE33-4568-8271-98AA060AE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46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13008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EDB938C3-3DFD-4A74-9C5B-617ACB0301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596880"/>
              </p:ext>
            </p:extLst>
          </p:nvPr>
        </p:nvGraphicFramePr>
        <p:xfrm>
          <a:off x="1387251" y="2556932"/>
          <a:ext cx="9509346" cy="3494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9782">
                  <a:extLst>
                    <a:ext uri="{9D8B030D-6E8A-4147-A177-3AD203B41FA5}">
                      <a16:colId xmlns:a16="http://schemas.microsoft.com/office/drawing/2014/main" val="4265785791"/>
                    </a:ext>
                  </a:extLst>
                </a:gridCol>
                <a:gridCol w="3169782">
                  <a:extLst>
                    <a:ext uri="{9D8B030D-6E8A-4147-A177-3AD203B41FA5}">
                      <a16:colId xmlns:a16="http://schemas.microsoft.com/office/drawing/2014/main" val="1422929178"/>
                    </a:ext>
                  </a:extLst>
                </a:gridCol>
                <a:gridCol w="3169782">
                  <a:extLst>
                    <a:ext uri="{9D8B030D-6E8A-4147-A177-3AD203B41FA5}">
                      <a16:colId xmlns:a16="http://schemas.microsoft.com/office/drawing/2014/main" val="1252708050"/>
                    </a:ext>
                  </a:extLst>
                </a:gridCol>
              </a:tblGrid>
              <a:tr h="465928">
                <a:tc>
                  <a:txBody>
                    <a:bodyPr/>
                    <a:lstStyle/>
                    <a:p>
                      <a:r>
                        <a:rPr lang="tr-TR" dirty="0"/>
                        <a:t>DOZ SAYISI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UYGULAMA ZAMANI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KORUMA SÜRESİ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9300114"/>
                  </a:ext>
                </a:extLst>
              </a:tr>
              <a:tr h="465928">
                <a:tc>
                  <a:txBody>
                    <a:bodyPr/>
                    <a:lstStyle/>
                    <a:p>
                      <a:r>
                        <a:rPr lang="tr-TR" dirty="0"/>
                        <a:t>Td 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Gebeliğin 4. ayında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Yok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827154"/>
                  </a:ext>
                </a:extLst>
              </a:tr>
              <a:tr h="465928">
                <a:tc>
                  <a:txBody>
                    <a:bodyPr/>
                    <a:lstStyle/>
                    <a:p>
                      <a:r>
                        <a:rPr lang="tr-TR" dirty="0"/>
                        <a:t>Td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4 hafta sonra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1-3 yıl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0198734"/>
                  </a:ext>
                </a:extLst>
              </a:tr>
              <a:tr h="465928">
                <a:tc>
                  <a:txBody>
                    <a:bodyPr/>
                    <a:lstStyle/>
                    <a:p>
                      <a:r>
                        <a:rPr lang="tr-TR" dirty="0"/>
                        <a:t>Td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6 ay sonra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5 yıl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1287915"/>
                  </a:ext>
                </a:extLst>
              </a:tr>
              <a:tr h="815376">
                <a:tc>
                  <a:txBody>
                    <a:bodyPr/>
                    <a:lstStyle/>
                    <a:p>
                      <a:r>
                        <a:rPr lang="tr-TR" dirty="0"/>
                        <a:t>Td 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1 yıl sonra ya da sonraki gebelikte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10 yıl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1404124"/>
                  </a:ext>
                </a:extLst>
              </a:tr>
              <a:tr h="815376">
                <a:tc>
                  <a:txBody>
                    <a:bodyPr/>
                    <a:lstStyle/>
                    <a:p>
                      <a:r>
                        <a:rPr lang="tr-TR" dirty="0"/>
                        <a:t>Td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1 yıl sonra ya da sonraki gebelikte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Doğurganlık çağı boyunca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252657"/>
                  </a:ext>
                </a:extLst>
              </a:tr>
            </a:tbl>
          </a:graphicData>
        </a:graphic>
      </p:graphicFrame>
      <p:sp>
        <p:nvSpPr>
          <p:cNvPr id="7" name="Unvan 6">
            <a:extLst>
              <a:ext uri="{FF2B5EF4-FFF2-40B4-BE49-F238E27FC236}">
                <a16:creationId xmlns:a16="http://schemas.microsoft.com/office/drawing/2014/main" id="{E0AF0E79-2832-44E4-ABC4-A912F7D5D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Tetanoz bağışıklaması</a:t>
            </a:r>
          </a:p>
        </p:txBody>
      </p:sp>
      <p:sp>
        <p:nvSpPr>
          <p:cNvPr id="8" name="İçerik Yer Tutucusu 7">
            <a:extLst>
              <a:ext uri="{FF2B5EF4-FFF2-40B4-BE49-F238E27FC236}">
                <a16:creationId xmlns:a16="http://schemas.microsoft.com/office/drawing/2014/main" id="{6D1CD1E4-8FD9-4FB1-B011-8DD1405F5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E3E14371-5D45-48BD-B056-8A9C74230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47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671408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3D4BE23-3B9D-4D70-8F69-281D28A00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1. İZLEM </a:t>
            </a:r>
            <a:br>
              <a:rPr lang="tr-TR" dirty="0"/>
            </a:br>
            <a:r>
              <a:rPr lang="tr-TR" dirty="0"/>
              <a:t>6. bilgilendirme ve danışmanlık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F124B78-E436-41BC-A818-D8B62EF5601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Beslenme ve diyet</a:t>
            </a:r>
          </a:p>
          <a:p>
            <a:r>
              <a:rPr lang="tr-TR" dirty="0"/>
              <a:t>Fiziksel aktivite </a:t>
            </a:r>
          </a:p>
          <a:p>
            <a:r>
              <a:rPr lang="tr-TR" dirty="0"/>
              <a:t>Gebelikte cinsel yaşam</a:t>
            </a:r>
          </a:p>
          <a:p>
            <a:r>
              <a:rPr lang="tr-TR" dirty="0"/>
              <a:t>Hijyen ve genel vücut bakımı</a:t>
            </a:r>
          </a:p>
          <a:p>
            <a:r>
              <a:rPr lang="tr-TR" dirty="0"/>
              <a:t>Ağız ve diş sağlığı</a:t>
            </a:r>
          </a:p>
        </p:txBody>
      </p:sp>
      <p:pic>
        <p:nvPicPr>
          <p:cNvPr id="1026" name="Picture 2" descr="http://www.drnihantosun.com/jinekoloji/wp-content/uploads/2017/06/Gebelik-%C3%96ncesi-Dan%C4%B1%C5%9Fmanl%C4%B1k.jpg">
            <a:extLst>
              <a:ext uri="{FF2B5EF4-FFF2-40B4-BE49-F238E27FC236}">
                <a16:creationId xmlns:a16="http://schemas.microsoft.com/office/drawing/2014/main" id="{E02CAD71-9569-4CAD-B118-A160E9B4124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248" y="2560320"/>
            <a:ext cx="4718304" cy="287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9BCE6A5-AB2C-4178-99DD-4B38BE1AB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48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006816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7B8C52E-2808-446C-AF9D-716DE05A0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1. İZLEM </a:t>
            </a:r>
            <a:br>
              <a:rPr lang="tr-TR" dirty="0"/>
            </a:br>
            <a:r>
              <a:rPr lang="tr-TR" dirty="0"/>
              <a:t>6. bilgilendirme ve danışmanlık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6CB994B-9CDF-4FD6-8A1C-1F62229C2C5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/>
              <a:t>Sigara alışkanlığı</a:t>
            </a:r>
          </a:p>
          <a:p>
            <a:r>
              <a:rPr lang="tr-TR" dirty="0"/>
              <a:t>Alkol alışkanlığı ve madde bağımlılığı </a:t>
            </a:r>
          </a:p>
          <a:p>
            <a:r>
              <a:rPr lang="tr-TR" dirty="0"/>
              <a:t>İlaç kullanımı </a:t>
            </a:r>
          </a:p>
          <a:p>
            <a:r>
              <a:rPr lang="tr-TR" dirty="0" err="1"/>
              <a:t>Tetanoz</a:t>
            </a:r>
            <a:r>
              <a:rPr lang="tr-TR" dirty="0"/>
              <a:t> </a:t>
            </a:r>
            <a:r>
              <a:rPr lang="tr-TR" dirty="0" err="1"/>
              <a:t>toksoid</a:t>
            </a:r>
            <a:r>
              <a:rPr lang="tr-TR" dirty="0"/>
              <a:t> </a:t>
            </a:r>
            <a:r>
              <a:rPr lang="tr-TR" dirty="0" err="1"/>
              <a:t>immünizasyonu</a:t>
            </a:r>
            <a:r>
              <a:rPr lang="tr-TR" dirty="0"/>
              <a:t> </a:t>
            </a:r>
          </a:p>
          <a:p>
            <a:r>
              <a:rPr lang="tr-TR" dirty="0"/>
              <a:t>Gebelikte tehlike işaretleri</a:t>
            </a:r>
          </a:p>
          <a:p>
            <a:endParaRPr lang="tr-TR" dirty="0"/>
          </a:p>
        </p:txBody>
      </p:sp>
      <p:pic>
        <p:nvPicPr>
          <p:cNvPr id="2050" name="Picture 2" descr="http://www.drnihantosun.com/jinekoloji/wp-content/uploads/2017/06/Gebelik-%C3%96ncesi-Dan%C4%B1%C5%9Fmanl%C4%B1k.jpg">
            <a:extLst>
              <a:ext uri="{FF2B5EF4-FFF2-40B4-BE49-F238E27FC236}">
                <a16:creationId xmlns:a16="http://schemas.microsoft.com/office/drawing/2014/main" id="{57A4CAEE-F24A-406B-A86B-1F15A3E6DC5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248" y="2560320"/>
            <a:ext cx="4718304" cy="287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24B0082A-F857-48A0-9E63-E4E3EE37E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49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67202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3AA0A83-4D1F-4B6E-9C40-3B7A14F16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GENEL BİLGİLER	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5461BF4-E08A-4C91-B86E-05C42A4CB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/>
              <a:t>Gebe izleminin temel amacı gebe ve fetüsün sağlık durumlarını belirlemek ve buna uygun bakım planı oluşturmaktır.</a:t>
            </a:r>
          </a:p>
          <a:p>
            <a:r>
              <a:rPr lang="tr-TR" dirty="0"/>
              <a:t>Bulunulan ülkenin maddi imkanları, sağlık sisteminin durumu, sosyokültürel özelliklerine göre izlem sayısında ve izlemin niteliğinde ülkeler arası farklılıklar olabilmektedir.  </a:t>
            </a:r>
          </a:p>
          <a:p>
            <a:r>
              <a:rPr lang="tr-TR" dirty="0"/>
              <a:t>Gebelerin içinde bulunduğu şartlara, ülke politikalarına ve kılavuzlarına göre izlemi önerilir.</a:t>
            </a:r>
          </a:p>
          <a:p>
            <a:r>
              <a:rPr lang="tr-TR" dirty="0"/>
              <a:t>Doğum öncesi bakım yönetim rehberi- T.C. Sağlık Bakanlığı 2014</a:t>
            </a:r>
          </a:p>
          <a:p>
            <a:r>
              <a:rPr lang="tr-TR" dirty="0"/>
              <a:t>Pozitif bir gebelik için DSÖ’nün antenatal bakım önerileri- DSÖ 2016</a:t>
            </a:r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210B1B4-B709-4572-82D5-3B69C9994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925958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>
            <a:extLst>
              <a:ext uri="{FF2B5EF4-FFF2-40B4-BE49-F238E27FC236}">
                <a16:creationId xmlns:a16="http://schemas.microsoft.com/office/drawing/2014/main" id="{D8B9A923-AB15-420C-B367-1E034D7BC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RİSK DEĞERLENDİRME</a:t>
            </a: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06731191-6E7A-4E25-AD86-F15935E41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50</a:t>
            </a:fld>
            <a:endParaRPr lang="tr-T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6EEF33-7F91-4ED2-A39D-5FE01D6C241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5403" y="982133"/>
            <a:ext cx="9601196" cy="489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B54B516-1737-4E64-9171-D8ED7C17E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z="1400" dirty="0"/>
              <a:t>https://dosyasb.saglik.gov.tr/Eklenti/1157,p01-risk-degerlendirme-formu-consdoc.doc?0</a:t>
            </a:r>
          </a:p>
        </p:txBody>
      </p:sp>
    </p:spTree>
    <p:extLst>
      <p:ext uri="{BB962C8B-B14F-4D97-AF65-F5344CB8AC3E}">
        <p14:creationId xmlns:p14="http://schemas.microsoft.com/office/powerpoint/2010/main" val="272552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>
            <a:extLst>
              <a:ext uri="{FF2B5EF4-FFF2-40B4-BE49-F238E27FC236}">
                <a16:creationId xmlns:a16="http://schemas.microsoft.com/office/drawing/2014/main" id="{1DDFE47B-060C-4EC2-BBDA-528812F5D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1. İZLEM </a:t>
            </a:r>
            <a:br>
              <a:rPr lang="tr-TR" dirty="0"/>
            </a:br>
            <a:r>
              <a:rPr lang="tr-TR" dirty="0"/>
              <a:t>7. sevk edilecek durumlar</a:t>
            </a:r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59C6C25A-2B84-4F14-9E13-91819C50A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Risk değerlendirme formunda bir soruya dahi evet denilmişse.</a:t>
            </a:r>
          </a:p>
          <a:p>
            <a:r>
              <a:rPr lang="tr-TR" dirty="0"/>
              <a:t>Hemoglobinin 7 gr/dl altında olması</a:t>
            </a:r>
          </a:p>
          <a:p>
            <a:r>
              <a:rPr lang="tr-TR" dirty="0"/>
              <a:t>Kanama ve lekelenme olması</a:t>
            </a:r>
          </a:p>
          <a:p>
            <a:r>
              <a:rPr lang="tr-TR" dirty="0"/>
              <a:t>Preeklampsi belirtileri, hipertansiyon ve/veya </a:t>
            </a:r>
            <a:r>
              <a:rPr lang="tr-TR" dirty="0" err="1"/>
              <a:t>proteinüri</a:t>
            </a:r>
            <a:r>
              <a:rPr lang="tr-TR" dirty="0"/>
              <a:t> olması</a:t>
            </a:r>
          </a:p>
          <a:p>
            <a:r>
              <a:rPr lang="tr-TR" dirty="0" err="1"/>
              <a:t>Uterus</a:t>
            </a:r>
            <a:r>
              <a:rPr lang="tr-TR" dirty="0"/>
              <a:t> yüksekliğinin (</a:t>
            </a:r>
            <a:r>
              <a:rPr lang="tr-TR" dirty="0" err="1"/>
              <a:t>fundus-pubis</a:t>
            </a:r>
            <a:r>
              <a:rPr lang="tr-TR" dirty="0"/>
              <a:t> mesafesi) beklenen haftaya göre büyük veya küçük olması (± 4cm.)</a:t>
            </a:r>
          </a:p>
          <a:p>
            <a:endParaRPr lang="tr-TR" dirty="0"/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075D0F12-EA7E-4E3B-A3ED-FAA38BB9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51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382193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3FCF67E-E49A-4B35-BA77-1C25F2EC9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1. İZLEM </a:t>
            </a:r>
            <a:br>
              <a:rPr lang="tr-TR" dirty="0"/>
            </a:br>
            <a:r>
              <a:rPr lang="tr-TR" dirty="0"/>
              <a:t>7. sevk edilecek durumlar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AA993DC-6C69-401A-A067-DD90BC3959E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Gebenin </a:t>
            </a:r>
            <a:r>
              <a:rPr lang="tr-TR" dirty="0" err="1"/>
              <a:t>fetus</a:t>
            </a:r>
            <a:r>
              <a:rPr lang="tr-TR" dirty="0"/>
              <a:t> hareketlerini hissetmemesi veya el </a:t>
            </a:r>
            <a:r>
              <a:rPr lang="tr-TR" dirty="0" err="1"/>
              <a:t>doppleri</a:t>
            </a:r>
            <a:r>
              <a:rPr lang="tr-TR" dirty="0"/>
              <a:t> ile </a:t>
            </a:r>
            <a:r>
              <a:rPr lang="tr-TR" dirty="0" err="1"/>
              <a:t>fetal</a:t>
            </a:r>
            <a:r>
              <a:rPr lang="tr-TR" dirty="0"/>
              <a:t> kalp seslerinin duyulmaması</a:t>
            </a:r>
          </a:p>
          <a:p>
            <a:r>
              <a:rPr lang="tr-TR" dirty="0" err="1"/>
              <a:t>Bakteriüri</a:t>
            </a:r>
            <a:r>
              <a:rPr lang="tr-TR" dirty="0"/>
              <a:t> tespit edilen gebede tedaviye rağmen </a:t>
            </a:r>
            <a:r>
              <a:rPr lang="tr-TR" dirty="0" err="1"/>
              <a:t>bakteriürinin</a:t>
            </a:r>
            <a:r>
              <a:rPr lang="tr-TR" dirty="0"/>
              <a:t> devam ediyor olması </a:t>
            </a:r>
          </a:p>
          <a:p>
            <a:r>
              <a:rPr lang="tr-TR" dirty="0"/>
              <a:t>Tehlike işaretlerinin varlığı </a:t>
            </a:r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509E654-F823-4E30-A577-220D1BA72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52</a:t>
            </a:fld>
            <a:endParaRPr lang="tr-TR" dirty="0"/>
          </a:p>
        </p:txBody>
      </p:sp>
      <p:pic>
        <p:nvPicPr>
          <p:cNvPr id="6" name="Picture 2" descr="https://st3.depositphotos.com/6887418/18349/v/1600/depositphotos_183491564-stock-illustration-vector-cartoon-illustration-of-send.jpg">
            <a:extLst>
              <a:ext uri="{FF2B5EF4-FFF2-40B4-BE49-F238E27FC236}">
                <a16:creationId xmlns:a16="http://schemas.microsoft.com/office/drawing/2014/main" id="{142FC89F-EC9D-4722-AFB5-B614CCA55FD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132" y="2560638"/>
            <a:ext cx="3910419" cy="330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91393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>
            <a:extLst>
              <a:ext uri="{FF2B5EF4-FFF2-40B4-BE49-F238E27FC236}">
                <a16:creationId xmlns:a16="http://schemas.microsoft.com/office/drawing/2014/main" id="{B6256044-1896-418A-93DD-87D05A8D1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1. İZLEM </a:t>
            </a:r>
            <a:br>
              <a:rPr lang="tr-TR" dirty="0"/>
            </a:br>
            <a:r>
              <a:rPr lang="tr-TR" dirty="0"/>
              <a:t>7. sevk edilecek durumlar</a:t>
            </a:r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9286CA9A-FD5C-49D2-A46A-5D0375B37DF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/>
              <a:t>Mutlaka kadın hastalıkları ve doğum uzmanı bulunan bir sağlık kuruluşuna sevk edilir. </a:t>
            </a:r>
          </a:p>
          <a:p>
            <a:r>
              <a:rPr lang="tr-TR" dirty="0"/>
              <a:t>Sevk edilen vakaların sevk edilen kuruluşa gidip gitmediği mutlaka takip edilmelidir.</a:t>
            </a:r>
          </a:p>
          <a:p>
            <a:r>
              <a:rPr lang="tr-TR" dirty="0"/>
              <a:t>Amerika’ da yapılan bir çalışmada hastaların %3 ile %18 arasında sevk edilen hekime gitmediği görülmüş.</a:t>
            </a:r>
          </a:p>
          <a:p>
            <a:r>
              <a:rPr lang="tr-TR" dirty="0"/>
              <a:t>Ülkemizde?</a:t>
            </a:r>
          </a:p>
          <a:p>
            <a:r>
              <a:rPr lang="tr-TR" dirty="0"/>
              <a:t>Gebelerde?</a:t>
            </a:r>
          </a:p>
          <a:p>
            <a:endParaRPr lang="tr-TR" dirty="0"/>
          </a:p>
        </p:txBody>
      </p:sp>
      <p:pic>
        <p:nvPicPr>
          <p:cNvPr id="4098" name="Picture 2" descr="http://teknolojikampi.com/wp-content/uploads/2014/10/reklam-sms-engelleme.jpg">
            <a:extLst>
              <a:ext uri="{FF2B5EF4-FFF2-40B4-BE49-F238E27FC236}">
                <a16:creationId xmlns:a16="http://schemas.microsoft.com/office/drawing/2014/main" id="{BBFD2834-5322-4094-9A4C-01B5135F63D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2560320"/>
            <a:ext cx="4718050" cy="317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D0843952-5CC1-41F3-8627-06B8EEB50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53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2899854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EED3CC8-1BD5-45A4-8040-73EFF2308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1. İZLEM </a:t>
            </a:r>
            <a:br>
              <a:rPr lang="tr-TR" dirty="0"/>
            </a:br>
            <a:r>
              <a:rPr lang="tr-TR" dirty="0"/>
              <a:t>7. sevk edilecek durumlar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6E2A9CF-1B34-4A1F-8F4E-7BD7FA70D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Uzman hekimin değerlendirmesi sonucu önerisi doğrultusunda, izlemler birinci veya ikinci basamakta devam ettirilir.</a:t>
            </a:r>
          </a:p>
          <a:p>
            <a:r>
              <a:rPr lang="tr-TR" dirty="0"/>
              <a:t>Gebenin izlemi birinci ve ikinci basamağın koordineli çalışması ile sürdürülür, gerekirse izlem sayısı arttırılır. </a:t>
            </a:r>
          </a:p>
          <a:p>
            <a:r>
              <a:rPr lang="tr-TR" dirty="0"/>
              <a:t>İzlem ikinci basamakta devam edecek ise; yapılan müdahaleler ve izlem konusunda birinci basamağı bilgilendirmesi için gebeye danışmanlık verilir.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015F425-AD54-4979-AA2A-D4E03502E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54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8259750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7C2EE06-D811-43F7-AF08-8DA515749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1. İZLEM </a:t>
            </a:r>
            <a:br>
              <a:rPr lang="tr-TR" dirty="0"/>
            </a:br>
            <a:r>
              <a:rPr lang="tr-TR" dirty="0"/>
              <a:t>8. kayıt</a:t>
            </a:r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F5761F43-C303-4EA8-9241-3FC88E82E4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3" y="982133"/>
            <a:ext cx="8716344" cy="4893206"/>
          </a:xfrm>
          <a:prstGeom prst="rect">
            <a:avLst/>
          </a:prstGeom>
        </p:spPr>
      </p:pic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B1110FAF-6986-487B-A1CD-89C5F1E9D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55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8794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0666DA9-61BB-479A-B411-FFAE63EF5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1. İZLEM </a:t>
            </a:r>
            <a:br>
              <a:rPr lang="tr-TR" dirty="0"/>
            </a:br>
            <a:r>
              <a:rPr lang="tr-TR" dirty="0"/>
              <a:t>8. kayıt</a:t>
            </a:r>
          </a:p>
        </p:txBody>
      </p:sp>
      <p:pic>
        <p:nvPicPr>
          <p:cNvPr id="5122" name="Picture 2" descr="Ä°lgili resim">
            <a:extLst>
              <a:ext uri="{FF2B5EF4-FFF2-40B4-BE49-F238E27FC236}">
                <a16:creationId xmlns:a16="http://schemas.microsoft.com/office/drawing/2014/main" id="{114F6B67-A5B6-4576-8F0C-92006C24F5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2" y="982133"/>
            <a:ext cx="9601196" cy="489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0173D57F-0B0D-49DC-A21D-8E2BDAE2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56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5335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1.İZLEM</a:t>
            </a:r>
            <a:br>
              <a:rPr lang="tr-TR" dirty="0"/>
            </a:br>
            <a:r>
              <a:rPr lang="tr-TR" dirty="0"/>
              <a:t>8. kayıt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982133"/>
            <a:ext cx="9601196" cy="4893206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57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5184306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DDC3476-2E44-4AD8-844E-7555779EE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2. İZLEM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557BBE5-DDF4-4ACF-AB86-86EBF198D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18-24. haftalar arasında yapılır.</a:t>
            </a:r>
          </a:p>
          <a:p>
            <a:r>
              <a:rPr lang="tr-TR" dirty="0"/>
              <a:t>En az 20 </a:t>
            </a:r>
            <a:r>
              <a:rPr lang="tr-TR" dirty="0" err="1"/>
              <a:t>dk</a:t>
            </a:r>
            <a:r>
              <a:rPr lang="tr-TR" dirty="0"/>
              <a:t> ayrılması önerilir.</a:t>
            </a:r>
          </a:p>
          <a:p>
            <a:r>
              <a:rPr lang="tr-TR" dirty="0"/>
              <a:t>İlk izlemdeki basamaklar aynen uygulanır.</a:t>
            </a:r>
          </a:p>
          <a:p>
            <a:r>
              <a:rPr lang="tr-TR" dirty="0"/>
              <a:t>İlk izlemdeki öykü gözden geçirilir.</a:t>
            </a:r>
          </a:p>
          <a:p>
            <a:r>
              <a:rPr lang="tr-TR" dirty="0"/>
              <a:t>Birinci izlemden bu yana meydana gelen gebelik yakınmaları sorgulanır.</a:t>
            </a:r>
          </a:p>
          <a:p>
            <a:r>
              <a:rPr lang="tr-TR" dirty="0"/>
              <a:t>Tehlike işaretleri sorgulanır.</a:t>
            </a:r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9D04803-C691-401D-B746-1C047AA4F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58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012891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5897488-F195-4AE0-AAFE-F1C62AE03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2. İZLEM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C65EABF-75DB-460F-852B-F690E763A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24-28. haftalar arasında OGTT yaptırması önerilir. </a:t>
            </a:r>
          </a:p>
          <a:p>
            <a:r>
              <a:rPr lang="tr-TR" dirty="0"/>
              <a:t>Obstetrik USG yaptırması sağlanır.</a:t>
            </a:r>
          </a:p>
          <a:p>
            <a:r>
              <a:rPr lang="tr-TR" dirty="0"/>
              <a:t>Demir ve D vitamini tedavisi alıp almadığı sorgulanır.</a:t>
            </a:r>
          </a:p>
          <a:p>
            <a:r>
              <a:rPr lang="tr-TR" dirty="0"/>
              <a:t>Birinci izlemde bilgilendirme ve danışmanlık başlığı altında yer alan konularla ilgili danışmanlık yapılır. </a:t>
            </a:r>
          </a:p>
          <a:p>
            <a:r>
              <a:rPr lang="tr-TR" dirty="0"/>
              <a:t>Ayrıca fetus hareketlerinin hissedilememesi ve hızlı kilo alımı hakkında danışmanlık verilir. </a:t>
            </a:r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74B37CA-FFBB-4F98-BC45-E0DB5FB05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59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83485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8B570C5-1568-48DD-B430-AEB99A477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KİM YAPSIN?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5801743-26E4-497F-A1BC-6B6396760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Aile Hekimliği Uygulama Yönetmeliği’nde yer alan görev yetki ve sorumluluklar kapsamında bu görev aile hekimlerinin primer görevleri arasında yer almaktadır.</a:t>
            </a:r>
          </a:p>
          <a:p>
            <a:endParaRPr lang="tr-TR" dirty="0"/>
          </a:p>
        </p:txBody>
      </p:sp>
      <p:graphicFrame>
        <p:nvGraphicFramePr>
          <p:cNvPr id="7" name="Diyagram 6">
            <a:extLst>
              <a:ext uri="{FF2B5EF4-FFF2-40B4-BE49-F238E27FC236}">
                <a16:creationId xmlns:a16="http://schemas.microsoft.com/office/drawing/2014/main" id="{8076E91F-C077-49DD-BB56-95B023C042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1624568"/>
              </p:ext>
            </p:extLst>
          </p:nvPr>
        </p:nvGraphicFramePr>
        <p:xfrm>
          <a:off x="1784412" y="3429000"/>
          <a:ext cx="8375588" cy="2403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B16EEAE-8837-4EA1-A394-333C752AE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443550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3C0B4E1-0845-4D99-B2CE-FEC524108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FETAL HAREKET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9F0A02D-4651-4504-BC27-4BE20CE3D72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tr-TR" dirty="0"/>
              <a:t>A</a:t>
            </a:r>
            <a:r>
              <a:rPr lang="en-US" dirty="0"/>
              <a:t>nnenin çocuk hareketlerini hissetmesi nulliparlarda 18-20. gebelik haftası, multiparlarda ise 16-18. gebelik haftaları dolaylarında başlar</a:t>
            </a:r>
            <a:r>
              <a:rPr lang="tr-TR" dirty="0"/>
              <a:t>.</a:t>
            </a:r>
          </a:p>
          <a:p>
            <a:r>
              <a:rPr lang="en-US" dirty="0"/>
              <a:t>Fetal hareketler en çok 28-34 gebelik haftaları arasında olur</a:t>
            </a:r>
            <a:endParaRPr lang="tr-TR" dirty="0"/>
          </a:p>
          <a:p>
            <a:r>
              <a:rPr lang="en-US" dirty="0"/>
              <a:t>Fetal hareketlerin değerlendirilmesi sübjektif bir </a:t>
            </a:r>
            <a:r>
              <a:rPr lang="en-US" dirty="0" err="1"/>
              <a:t>değerlendirmedir</a:t>
            </a:r>
            <a:r>
              <a:rPr lang="en-US" dirty="0"/>
              <a:t>.</a:t>
            </a:r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1833893-CFAC-4DC5-B7B2-8CF348282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60</a:t>
            </a:fld>
            <a:endParaRPr lang="tr-TR" dirty="0"/>
          </a:p>
        </p:txBody>
      </p:sp>
      <p:pic>
        <p:nvPicPr>
          <p:cNvPr id="2050" name="Picture 2" descr="https://ae01.alicdn.com/kf/HTB1_JnwPXXXXXXaaXXXq6xXFXXXJ/Ah-ap-Abak-s-ocuk-ocuk-Sayma-Say-Matematik-renme-Oyuncak-Bebek-ocuk-E-itim-Matematik.jpg_640x640.jpg">
            <a:extLst>
              <a:ext uri="{FF2B5EF4-FFF2-40B4-BE49-F238E27FC236}">
                <a16:creationId xmlns:a16="http://schemas.microsoft.com/office/drawing/2014/main" id="{F441A76D-2837-4DE2-94B6-8E5828DFE05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781" y="2560638"/>
            <a:ext cx="4007771" cy="330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14317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867AB68-7607-4E52-8C84-FC625CE89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FETAL HAREKET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108B9D4-EF1A-42DF-A460-DB6E00E36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Objektif</a:t>
            </a:r>
            <a:r>
              <a:rPr lang="en-US" dirty="0"/>
              <a:t> hale </a:t>
            </a:r>
            <a:r>
              <a:rPr lang="en-US" dirty="0" err="1"/>
              <a:t>getirmek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fetal </a:t>
            </a:r>
            <a:r>
              <a:rPr lang="en-US" dirty="0" err="1"/>
              <a:t>hareketlerin</a:t>
            </a:r>
            <a:r>
              <a:rPr lang="en-US" dirty="0"/>
              <a:t> </a:t>
            </a:r>
            <a:r>
              <a:rPr lang="en-US" dirty="0" err="1"/>
              <a:t>sayılması</a:t>
            </a:r>
            <a:r>
              <a:rPr lang="en-US" dirty="0"/>
              <a:t> </a:t>
            </a:r>
            <a:r>
              <a:rPr lang="en-US" dirty="0" err="1"/>
              <a:t>yöntemleri</a:t>
            </a:r>
            <a:r>
              <a:rPr lang="tr-TR" dirty="0"/>
              <a:t> </a:t>
            </a:r>
            <a:r>
              <a:rPr lang="en-US" dirty="0" err="1"/>
              <a:t>geliştirilmiştir</a:t>
            </a:r>
            <a:r>
              <a:rPr lang="tr-TR" dirty="0"/>
              <a:t>.</a:t>
            </a:r>
          </a:p>
          <a:p>
            <a:r>
              <a:rPr lang="en-US" dirty="0" err="1"/>
              <a:t>İçlerinde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kullanışlı</a:t>
            </a:r>
            <a:r>
              <a:rPr lang="en-US" dirty="0"/>
              <a:t> </a:t>
            </a:r>
            <a:r>
              <a:rPr lang="en-US" dirty="0" err="1"/>
              <a:t>olanı</a:t>
            </a:r>
            <a:r>
              <a:rPr lang="en-US" dirty="0"/>
              <a:t>, </a:t>
            </a:r>
            <a:r>
              <a:rPr lang="en-US" dirty="0" err="1"/>
              <a:t>gebenin</a:t>
            </a:r>
            <a:r>
              <a:rPr lang="en-US" dirty="0"/>
              <a:t> </a:t>
            </a:r>
            <a:r>
              <a:rPr lang="en-US" dirty="0" err="1"/>
              <a:t>akşam</a:t>
            </a:r>
            <a:r>
              <a:rPr lang="en-US" dirty="0"/>
              <a:t> </a:t>
            </a:r>
            <a:r>
              <a:rPr lang="en-US" dirty="0" err="1"/>
              <a:t>çocuğun</a:t>
            </a:r>
            <a:r>
              <a:rPr lang="en-US" dirty="0"/>
              <a:t> </a:t>
            </a:r>
            <a:r>
              <a:rPr lang="en-US" dirty="0" err="1"/>
              <a:t>hareketli</a:t>
            </a:r>
            <a:r>
              <a:rPr lang="en-US" dirty="0"/>
              <a:t> </a:t>
            </a:r>
            <a:r>
              <a:rPr lang="en-US" dirty="0" err="1"/>
              <a:t>olduğu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dikkatini</a:t>
            </a:r>
            <a:r>
              <a:rPr lang="en-US" dirty="0"/>
              <a:t> </a:t>
            </a:r>
            <a:r>
              <a:rPr lang="en-US" dirty="0" err="1"/>
              <a:t>ona</a:t>
            </a:r>
            <a:r>
              <a:rPr lang="en-US" dirty="0"/>
              <a:t> </a:t>
            </a:r>
            <a:r>
              <a:rPr lang="en-US" dirty="0" err="1"/>
              <a:t>verebileceği</a:t>
            </a:r>
            <a:r>
              <a:rPr lang="en-US" dirty="0"/>
              <a:t> </a:t>
            </a:r>
            <a:r>
              <a:rPr lang="en-US" dirty="0" err="1"/>
              <a:t>dönemde</a:t>
            </a:r>
            <a:r>
              <a:rPr lang="en-US" dirty="0"/>
              <a:t> 10 fetal </a:t>
            </a:r>
            <a:r>
              <a:rPr lang="en-US" dirty="0" err="1"/>
              <a:t>hareketi</a:t>
            </a:r>
            <a:r>
              <a:rPr lang="en-US" dirty="0"/>
              <a:t> </a:t>
            </a:r>
            <a:r>
              <a:rPr lang="en-US" dirty="0" err="1"/>
              <a:t>kaç</a:t>
            </a:r>
            <a:r>
              <a:rPr lang="en-US" dirty="0"/>
              <a:t> </a:t>
            </a:r>
            <a:r>
              <a:rPr lang="en-US" dirty="0" err="1"/>
              <a:t>dakika</a:t>
            </a:r>
            <a:r>
              <a:rPr lang="en-US" dirty="0"/>
              <a:t> </a:t>
            </a:r>
            <a:r>
              <a:rPr lang="en-US" dirty="0" err="1"/>
              <a:t>içinde</a:t>
            </a:r>
            <a:r>
              <a:rPr lang="en-US" dirty="0"/>
              <a:t> </a:t>
            </a:r>
            <a:r>
              <a:rPr lang="en-US" dirty="0" err="1"/>
              <a:t>yaptığını</a:t>
            </a:r>
            <a:r>
              <a:rPr lang="en-US" dirty="0"/>
              <a:t> </a:t>
            </a:r>
            <a:r>
              <a:rPr lang="en-US" dirty="0" err="1"/>
              <a:t>belirlemesidir</a:t>
            </a:r>
            <a:r>
              <a:rPr lang="en-US" dirty="0"/>
              <a:t>. </a:t>
            </a:r>
            <a:endParaRPr lang="tr-TR" dirty="0"/>
          </a:p>
          <a:p>
            <a:r>
              <a:rPr lang="en-US" dirty="0"/>
              <a:t>On fetal </a:t>
            </a:r>
            <a:r>
              <a:rPr lang="en-US" dirty="0" err="1"/>
              <a:t>hareket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geçen</a:t>
            </a:r>
            <a:r>
              <a:rPr lang="en-US" dirty="0"/>
              <a:t> </a:t>
            </a:r>
            <a:r>
              <a:rPr lang="en-US" dirty="0" err="1"/>
              <a:t>ortalama</a:t>
            </a:r>
            <a:r>
              <a:rPr lang="en-US" dirty="0"/>
              <a:t> </a:t>
            </a:r>
            <a:r>
              <a:rPr lang="en-US" dirty="0" err="1"/>
              <a:t>süre</a:t>
            </a:r>
            <a:r>
              <a:rPr lang="en-US" dirty="0"/>
              <a:t> 20.9 (±18.1) </a:t>
            </a:r>
            <a:r>
              <a:rPr lang="en-US" dirty="0" err="1"/>
              <a:t>dakikadır</a:t>
            </a:r>
            <a:r>
              <a:rPr lang="en-US" dirty="0"/>
              <a:t>, </a:t>
            </a:r>
            <a:r>
              <a:rPr lang="en-US" dirty="0" err="1"/>
              <a:t>ve</a:t>
            </a:r>
            <a:r>
              <a:rPr lang="en-US" dirty="0"/>
              <a:t> 2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içinde</a:t>
            </a:r>
            <a:r>
              <a:rPr lang="en-US" dirty="0"/>
              <a:t> 10 </a:t>
            </a:r>
            <a:r>
              <a:rPr lang="en-US" dirty="0" err="1"/>
              <a:t>hareketin</a:t>
            </a:r>
            <a:r>
              <a:rPr lang="en-US" dirty="0"/>
              <a:t> </a:t>
            </a:r>
            <a:r>
              <a:rPr lang="en-US" dirty="0" err="1"/>
              <a:t>tamamlanmaması</a:t>
            </a:r>
            <a:r>
              <a:rPr lang="en-US" dirty="0"/>
              <a:t>, fetal </a:t>
            </a:r>
            <a:r>
              <a:rPr lang="en-US" dirty="0" err="1"/>
              <a:t>hareketlerde</a:t>
            </a:r>
            <a:r>
              <a:rPr lang="en-US" dirty="0"/>
              <a:t> </a:t>
            </a:r>
            <a:r>
              <a:rPr lang="en-US" dirty="0" err="1"/>
              <a:t>azalma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yorumlanmaktadır</a:t>
            </a:r>
            <a:r>
              <a:rPr lang="en-US" dirty="0"/>
              <a:t> </a:t>
            </a:r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39B4F8B-A8A4-403E-8A20-7ABE905A2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61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4770987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55AEB56-A469-4D98-895C-894C57B8D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HIZLI KİLO ALIMI</a:t>
            </a:r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8FEA1618-D8FF-4CEA-B77D-048EFC1D444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19647741"/>
              </p:ext>
            </p:extLst>
          </p:nvPr>
        </p:nvGraphicFramePr>
        <p:xfrm>
          <a:off x="1298575" y="2560638"/>
          <a:ext cx="4717958" cy="2569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8979">
                  <a:extLst>
                    <a:ext uri="{9D8B030D-6E8A-4147-A177-3AD203B41FA5}">
                      <a16:colId xmlns:a16="http://schemas.microsoft.com/office/drawing/2014/main" val="293682108"/>
                    </a:ext>
                  </a:extLst>
                </a:gridCol>
                <a:gridCol w="2358979">
                  <a:extLst>
                    <a:ext uri="{9D8B030D-6E8A-4147-A177-3AD203B41FA5}">
                      <a16:colId xmlns:a16="http://schemas.microsoft.com/office/drawing/2014/main" val="2742699384"/>
                    </a:ext>
                  </a:extLst>
                </a:gridCol>
              </a:tblGrid>
              <a:tr h="513818">
                <a:tc>
                  <a:txBody>
                    <a:bodyPr/>
                    <a:lstStyle/>
                    <a:p>
                      <a:r>
                        <a:rPr lang="tr-TR" dirty="0"/>
                        <a:t>BKİ</a:t>
                      </a:r>
                    </a:p>
                  </a:txBody>
                  <a:tcPr marL="65016" marR="65016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Önerilen</a:t>
                      </a:r>
                    </a:p>
                  </a:txBody>
                  <a:tcPr marL="65016" marR="65016"/>
                </a:tc>
                <a:extLst>
                  <a:ext uri="{0D108BD9-81ED-4DB2-BD59-A6C34878D82A}">
                    <a16:rowId xmlns:a16="http://schemas.microsoft.com/office/drawing/2014/main" val="1369360208"/>
                  </a:ext>
                </a:extLst>
              </a:tr>
              <a:tr h="513818">
                <a:tc>
                  <a:txBody>
                    <a:bodyPr/>
                    <a:lstStyle/>
                    <a:p>
                      <a:r>
                        <a:rPr lang="tr-TR" dirty="0"/>
                        <a:t>&lt;18,5</a:t>
                      </a:r>
                    </a:p>
                  </a:txBody>
                  <a:tcPr marL="65016" marR="65016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12,5- 18</a:t>
                      </a:r>
                    </a:p>
                  </a:txBody>
                  <a:tcPr marL="65016" marR="65016"/>
                </a:tc>
                <a:extLst>
                  <a:ext uri="{0D108BD9-81ED-4DB2-BD59-A6C34878D82A}">
                    <a16:rowId xmlns:a16="http://schemas.microsoft.com/office/drawing/2014/main" val="3250378026"/>
                  </a:ext>
                </a:extLst>
              </a:tr>
              <a:tr h="513818">
                <a:tc>
                  <a:txBody>
                    <a:bodyPr/>
                    <a:lstStyle/>
                    <a:p>
                      <a:r>
                        <a:rPr lang="tr-TR" dirty="0"/>
                        <a:t>18,5-24,9</a:t>
                      </a:r>
                    </a:p>
                  </a:txBody>
                  <a:tcPr marL="65016" marR="65016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11,5- 16</a:t>
                      </a:r>
                    </a:p>
                  </a:txBody>
                  <a:tcPr marL="65016" marR="65016"/>
                </a:tc>
                <a:extLst>
                  <a:ext uri="{0D108BD9-81ED-4DB2-BD59-A6C34878D82A}">
                    <a16:rowId xmlns:a16="http://schemas.microsoft.com/office/drawing/2014/main" val="3422512445"/>
                  </a:ext>
                </a:extLst>
              </a:tr>
              <a:tr h="513818">
                <a:tc>
                  <a:txBody>
                    <a:bodyPr/>
                    <a:lstStyle/>
                    <a:p>
                      <a:r>
                        <a:rPr lang="tr-TR" dirty="0"/>
                        <a:t>25,0-29,9</a:t>
                      </a:r>
                    </a:p>
                  </a:txBody>
                  <a:tcPr marL="65016" marR="65016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7- 11.5</a:t>
                      </a:r>
                    </a:p>
                  </a:txBody>
                  <a:tcPr marL="65016" marR="65016"/>
                </a:tc>
                <a:extLst>
                  <a:ext uri="{0D108BD9-81ED-4DB2-BD59-A6C34878D82A}">
                    <a16:rowId xmlns:a16="http://schemas.microsoft.com/office/drawing/2014/main" val="1236053102"/>
                  </a:ext>
                </a:extLst>
              </a:tr>
              <a:tr h="513818">
                <a:tc>
                  <a:txBody>
                    <a:bodyPr/>
                    <a:lstStyle/>
                    <a:p>
                      <a:r>
                        <a:rPr lang="tr-TR" dirty="0"/>
                        <a:t>&gt;30</a:t>
                      </a:r>
                    </a:p>
                  </a:txBody>
                  <a:tcPr marL="65016" marR="65016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5-9</a:t>
                      </a:r>
                    </a:p>
                  </a:txBody>
                  <a:tcPr marL="65016" marR="65016"/>
                </a:tc>
                <a:extLst>
                  <a:ext uri="{0D108BD9-81ED-4DB2-BD59-A6C34878D82A}">
                    <a16:rowId xmlns:a16="http://schemas.microsoft.com/office/drawing/2014/main" val="1574505328"/>
                  </a:ext>
                </a:extLst>
              </a:tr>
            </a:tbl>
          </a:graphicData>
        </a:graphic>
      </p:graphicFrame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DEE7BD20-28A2-4528-8314-0C9B1D32512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r-TR" dirty="0"/>
              <a:t>Çoğunluğu son trimesterde olması istenir.</a:t>
            </a:r>
          </a:p>
          <a:p>
            <a:r>
              <a:rPr lang="tr-TR" dirty="0"/>
              <a:t>Gebelikte aşırı kilo alımı ve maternal obezite gestasyonel diyabet için risk faktörüdür.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FF408FDC-EC60-4B58-BA96-671004E2A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62</a:t>
            </a:fld>
            <a:endParaRPr lang="tr-TR" dirty="0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0D8E76E-EF1A-4788-9D35-FFE2F2592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5400" y="5404367"/>
            <a:ext cx="9601195" cy="844033"/>
          </a:xfrm>
        </p:spPr>
        <p:txBody>
          <a:bodyPr/>
          <a:lstStyle/>
          <a:p>
            <a:r>
              <a:rPr lang="tr-TR" sz="1600" dirty="0" err="1"/>
              <a:t>Muktabhant</a:t>
            </a:r>
            <a:r>
              <a:rPr lang="tr-TR" sz="1600" dirty="0"/>
              <a:t> B, </a:t>
            </a:r>
            <a:r>
              <a:rPr lang="tr-TR" sz="1600" dirty="0" err="1"/>
              <a:t>Lawrie</a:t>
            </a:r>
            <a:r>
              <a:rPr lang="tr-TR" sz="1600" dirty="0"/>
              <a:t> TA, </a:t>
            </a:r>
            <a:r>
              <a:rPr lang="tr-TR" sz="1600" dirty="0" err="1"/>
              <a:t>Lumbiganon</a:t>
            </a:r>
            <a:r>
              <a:rPr lang="tr-TR" sz="1600" dirty="0"/>
              <a:t> P, </a:t>
            </a:r>
            <a:r>
              <a:rPr lang="tr-TR" sz="1600" dirty="0" err="1"/>
              <a:t>Laopaiboon</a:t>
            </a:r>
            <a:r>
              <a:rPr lang="tr-TR" sz="1600" dirty="0"/>
              <a:t> M. </a:t>
            </a:r>
            <a:r>
              <a:rPr lang="tr-TR" sz="1600" dirty="0" err="1"/>
              <a:t>Diet</a:t>
            </a:r>
            <a:r>
              <a:rPr lang="tr-TR" sz="1600" dirty="0"/>
              <a:t> </a:t>
            </a:r>
            <a:r>
              <a:rPr lang="tr-TR" sz="1600" dirty="0" err="1"/>
              <a:t>or</a:t>
            </a:r>
            <a:r>
              <a:rPr lang="tr-TR" sz="1600" dirty="0"/>
              <a:t> </a:t>
            </a:r>
            <a:r>
              <a:rPr lang="tr-TR" sz="1600" dirty="0" err="1"/>
              <a:t>exercise</a:t>
            </a:r>
            <a:r>
              <a:rPr lang="tr-TR" sz="1600" dirty="0"/>
              <a:t>, </a:t>
            </a:r>
            <a:r>
              <a:rPr lang="tr-TR" sz="1600" dirty="0" err="1"/>
              <a:t>or</a:t>
            </a:r>
            <a:r>
              <a:rPr lang="tr-TR" sz="1600" dirty="0"/>
              <a:t> </a:t>
            </a:r>
            <a:r>
              <a:rPr lang="tr-TR" sz="1600" dirty="0" err="1"/>
              <a:t>both</a:t>
            </a:r>
            <a:r>
              <a:rPr lang="tr-TR" sz="1600" dirty="0"/>
              <a:t>, </a:t>
            </a:r>
            <a:r>
              <a:rPr lang="tr-TR" sz="1600" dirty="0" err="1"/>
              <a:t>for</a:t>
            </a:r>
            <a:r>
              <a:rPr lang="tr-TR" sz="1600" dirty="0"/>
              <a:t> </a:t>
            </a:r>
            <a:r>
              <a:rPr lang="tr-TR" sz="1600" dirty="0" err="1"/>
              <a:t>preventing</a:t>
            </a:r>
            <a:r>
              <a:rPr lang="tr-TR" sz="1600" dirty="0"/>
              <a:t> </a:t>
            </a:r>
            <a:r>
              <a:rPr lang="tr-TR" sz="1600" dirty="0" err="1"/>
              <a:t>excessive</a:t>
            </a:r>
            <a:r>
              <a:rPr lang="tr-TR" sz="1600" dirty="0"/>
              <a:t> </a:t>
            </a:r>
            <a:r>
              <a:rPr lang="tr-TR" sz="1600" dirty="0" err="1"/>
              <a:t>weight</a:t>
            </a:r>
            <a:r>
              <a:rPr lang="tr-TR" sz="1600" dirty="0"/>
              <a:t> </a:t>
            </a:r>
            <a:r>
              <a:rPr lang="tr-TR" sz="1600" dirty="0" err="1"/>
              <a:t>gain</a:t>
            </a:r>
            <a:r>
              <a:rPr lang="tr-TR" sz="1600" dirty="0"/>
              <a:t> in </a:t>
            </a:r>
            <a:r>
              <a:rPr lang="tr-TR" sz="1600" dirty="0" err="1"/>
              <a:t>pregnancy</a:t>
            </a:r>
            <a:r>
              <a:rPr lang="tr-TR" sz="1600" dirty="0"/>
              <a:t>. </a:t>
            </a:r>
            <a:r>
              <a:rPr lang="tr-TR" sz="1600" dirty="0" err="1"/>
              <a:t>Cochrane</a:t>
            </a:r>
            <a:r>
              <a:rPr lang="tr-TR" sz="1600" dirty="0"/>
              <a:t> Database of </a:t>
            </a:r>
            <a:r>
              <a:rPr lang="tr-TR" sz="1600" dirty="0" err="1"/>
              <a:t>Systematic</a:t>
            </a:r>
            <a:r>
              <a:rPr lang="tr-TR" sz="1600" dirty="0"/>
              <a:t> </a:t>
            </a:r>
            <a:r>
              <a:rPr lang="tr-TR" sz="1600" dirty="0" err="1"/>
              <a:t>Reviews</a:t>
            </a:r>
            <a:r>
              <a:rPr lang="tr-TR" sz="1600" dirty="0"/>
              <a:t> 2015, </a:t>
            </a:r>
            <a:r>
              <a:rPr lang="tr-TR" sz="1600" dirty="0" err="1"/>
              <a:t>Issue</a:t>
            </a:r>
            <a:r>
              <a:rPr lang="tr-TR" sz="1600" dirty="0"/>
              <a:t> 6. Art. No.: CD007145. DOI: 10.1002/14651858.CD007145.pub3</a:t>
            </a:r>
          </a:p>
        </p:txBody>
      </p:sp>
    </p:spTree>
    <p:extLst>
      <p:ext uri="{BB962C8B-B14F-4D97-AF65-F5344CB8AC3E}">
        <p14:creationId xmlns:p14="http://schemas.microsoft.com/office/powerpoint/2010/main" val="281856917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3D04EB2-9ED9-4BAA-A1A8-F2DB28B13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HIZLI KİLO ALIMI</a:t>
            </a:r>
          </a:p>
        </p:txBody>
      </p:sp>
      <p:graphicFrame>
        <p:nvGraphicFramePr>
          <p:cNvPr id="5" name="İçerik Yer Tutucusu 4">
            <a:extLst>
              <a:ext uri="{FF2B5EF4-FFF2-40B4-BE49-F238E27FC236}">
                <a16:creationId xmlns:a16="http://schemas.microsoft.com/office/drawing/2014/main" id="{22E050A8-885E-40DF-9E20-0D4EAAE9B64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29351866"/>
              </p:ext>
            </p:extLst>
          </p:nvPr>
        </p:nvGraphicFramePr>
        <p:xfrm>
          <a:off x="1298575" y="2560638"/>
          <a:ext cx="4718052" cy="384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9026">
                  <a:extLst>
                    <a:ext uri="{9D8B030D-6E8A-4147-A177-3AD203B41FA5}">
                      <a16:colId xmlns:a16="http://schemas.microsoft.com/office/drawing/2014/main" val="3010316724"/>
                    </a:ext>
                  </a:extLst>
                </a:gridCol>
                <a:gridCol w="2359026">
                  <a:extLst>
                    <a:ext uri="{9D8B030D-6E8A-4147-A177-3AD203B41FA5}">
                      <a16:colId xmlns:a16="http://schemas.microsoft.com/office/drawing/2014/main" val="23116753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RİSK FAKTÖRÜ</a:t>
                      </a:r>
                    </a:p>
                  </a:txBody>
                  <a:tcPr marL="83260" marR="83260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OR</a:t>
                      </a:r>
                    </a:p>
                  </a:txBody>
                  <a:tcPr marL="83260" marR="83260"/>
                </a:tc>
                <a:extLst>
                  <a:ext uri="{0D108BD9-81ED-4DB2-BD59-A6C34878D82A}">
                    <a16:rowId xmlns:a16="http://schemas.microsoft.com/office/drawing/2014/main" val="1571530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Önceki gebelikte GDM</a:t>
                      </a:r>
                      <a:endParaRPr lang="tr-TR" sz="28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  <a:p>
                      <a:endParaRPr lang="tr-TR" dirty="0"/>
                    </a:p>
                  </a:txBody>
                  <a:tcPr marL="83260" marR="83260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13,2</a:t>
                      </a:r>
                    </a:p>
                  </a:txBody>
                  <a:tcPr marL="83260" marR="83260"/>
                </a:tc>
                <a:extLst>
                  <a:ext uri="{0D108BD9-81ED-4DB2-BD59-A6C34878D82A}">
                    <a16:rowId xmlns:a16="http://schemas.microsoft.com/office/drawing/2014/main" val="390040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BMI &gt;25 </a:t>
                      </a:r>
                      <a:endParaRPr lang="tr-TR" sz="28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  <a:p>
                      <a:endParaRPr lang="tr-TR" dirty="0"/>
                    </a:p>
                  </a:txBody>
                  <a:tcPr marL="83260" marR="83260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3,2</a:t>
                      </a:r>
                    </a:p>
                  </a:txBody>
                  <a:tcPr marL="83260" marR="83260"/>
                </a:tc>
                <a:extLst>
                  <a:ext uri="{0D108BD9-81ED-4DB2-BD59-A6C34878D82A}">
                    <a16:rowId xmlns:a16="http://schemas.microsoft.com/office/drawing/2014/main" val="628017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Anne yaşı &gt;35</a:t>
                      </a:r>
                      <a:endParaRPr lang="tr-TR" sz="28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  <a:p>
                      <a:endParaRPr lang="tr-TR" dirty="0"/>
                    </a:p>
                  </a:txBody>
                  <a:tcPr marL="83260" marR="83260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1,6</a:t>
                      </a:r>
                    </a:p>
                  </a:txBody>
                  <a:tcPr marL="83260" marR="83260"/>
                </a:tc>
                <a:extLst>
                  <a:ext uri="{0D108BD9-81ED-4DB2-BD59-A6C34878D82A}">
                    <a16:rowId xmlns:a16="http://schemas.microsoft.com/office/drawing/2014/main" val="3650103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Gebelikte aşırı kilo alımı</a:t>
                      </a:r>
                      <a:endParaRPr lang="tr-TR" sz="28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  <a:p>
                      <a:endParaRPr lang="tr-TR" dirty="0"/>
                    </a:p>
                  </a:txBody>
                  <a:tcPr marL="83260" marR="83260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1,4</a:t>
                      </a:r>
                    </a:p>
                  </a:txBody>
                  <a:tcPr marL="83260" marR="83260"/>
                </a:tc>
                <a:extLst>
                  <a:ext uri="{0D108BD9-81ED-4DB2-BD59-A6C34878D82A}">
                    <a16:rowId xmlns:a16="http://schemas.microsoft.com/office/drawing/2014/main" val="696055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Gebelik öncesi aşırı kilo alımı</a:t>
                      </a:r>
                      <a:endParaRPr lang="tr-TR" sz="28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  <a:p>
                      <a:endParaRPr lang="tr-TR" dirty="0"/>
                    </a:p>
                  </a:txBody>
                  <a:tcPr marL="83260" marR="83260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1,7</a:t>
                      </a:r>
                    </a:p>
                  </a:txBody>
                  <a:tcPr marL="83260" marR="83260"/>
                </a:tc>
                <a:extLst>
                  <a:ext uri="{0D108BD9-81ED-4DB2-BD59-A6C34878D82A}">
                    <a16:rowId xmlns:a16="http://schemas.microsoft.com/office/drawing/2014/main" val="3366847249"/>
                  </a:ext>
                </a:extLst>
              </a:tr>
            </a:tbl>
          </a:graphicData>
        </a:graphic>
      </p:graphicFrame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BF793F0-B765-46C3-973B-35C745A9608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r-TR" dirty="0"/>
              <a:t>GDM; </a:t>
            </a:r>
            <a:r>
              <a:rPr lang="en-US" dirty="0"/>
              <a:t>Preeklampsi</a:t>
            </a:r>
            <a:r>
              <a:rPr lang="tr-TR" dirty="0"/>
              <a:t>, p</a:t>
            </a:r>
            <a:r>
              <a:rPr lang="en-US" dirty="0"/>
              <a:t>olihidramnio</a:t>
            </a:r>
            <a:r>
              <a:rPr lang="tr-TR" dirty="0"/>
              <a:t>z, tr</a:t>
            </a:r>
            <a:r>
              <a:rPr lang="en-US" dirty="0"/>
              <a:t>avmatik doğum</a:t>
            </a:r>
            <a:r>
              <a:rPr lang="tr-TR" dirty="0"/>
              <a:t>, p</a:t>
            </a:r>
            <a:r>
              <a:rPr lang="en-US" dirty="0"/>
              <a:t>ostpartum kanama</a:t>
            </a:r>
            <a:r>
              <a:rPr lang="tr-TR" dirty="0"/>
              <a:t>, m</a:t>
            </a:r>
            <a:r>
              <a:rPr lang="en-US" dirty="0"/>
              <a:t>akro</a:t>
            </a:r>
            <a:r>
              <a:rPr lang="tr-TR" dirty="0"/>
              <a:t>zom</a:t>
            </a:r>
            <a:r>
              <a:rPr lang="en-US" dirty="0"/>
              <a:t>i </a:t>
            </a:r>
            <a:r>
              <a:rPr lang="tr-TR" dirty="0"/>
              <a:t>, </a:t>
            </a:r>
            <a:r>
              <a:rPr lang="en-US" dirty="0"/>
              <a:t>RDS</a:t>
            </a:r>
            <a:r>
              <a:rPr lang="tr-TR" dirty="0"/>
              <a:t>, n</a:t>
            </a:r>
            <a:r>
              <a:rPr lang="en-US" dirty="0"/>
              <a:t>eonatal</a:t>
            </a:r>
            <a:r>
              <a:rPr lang="tr-TR" dirty="0"/>
              <a:t> </a:t>
            </a:r>
            <a:r>
              <a:rPr lang="en-US" dirty="0"/>
              <a:t>hipoglisemi</a:t>
            </a:r>
            <a:r>
              <a:rPr lang="tr-TR" dirty="0"/>
              <a:t>, </a:t>
            </a:r>
            <a:r>
              <a:rPr lang="en-US" dirty="0"/>
              <a:t> </a:t>
            </a:r>
            <a:r>
              <a:rPr lang="tr-TR" dirty="0"/>
              <a:t>N</a:t>
            </a:r>
            <a:r>
              <a:rPr lang="en-US" dirty="0"/>
              <a:t>eonatal hiperbilurinemi</a:t>
            </a:r>
            <a:r>
              <a:rPr lang="tr-TR" dirty="0"/>
              <a:t>, n</a:t>
            </a:r>
            <a:r>
              <a:rPr lang="en-US" dirty="0"/>
              <a:t>eonatal hipokalsemi </a:t>
            </a:r>
            <a:r>
              <a:rPr lang="tr-TR" dirty="0"/>
              <a:t>vb.. İçin risk faktörüdür.</a:t>
            </a:r>
          </a:p>
          <a:p>
            <a:endParaRPr lang="tr-TR" dirty="0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6740A8E9-D0EF-443F-B5D4-A3244E807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63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6271945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>
            <a:extLst>
              <a:ext uri="{FF2B5EF4-FFF2-40B4-BE49-F238E27FC236}">
                <a16:creationId xmlns:a16="http://schemas.microsoft.com/office/drawing/2014/main" id="{079D278B-3D37-47E2-83C6-9E26BEAC9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GDM TARAMA</a:t>
            </a:r>
          </a:p>
        </p:txBody>
      </p:sp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10077580-688D-49D6-9E0A-B20B607BD3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2557463"/>
            <a:ext cx="9601196" cy="3317875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BEF05491-FD2C-42B0-BB98-3042B44D2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64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2746068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1429E5C-E56A-4CB7-8A99-756B8C53B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3. İZLEM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0F6A822-BA10-4F70-A197-8206DF40A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28-32. haftalar arasında yapılır.</a:t>
            </a:r>
          </a:p>
          <a:p>
            <a:r>
              <a:rPr lang="tr-TR" dirty="0"/>
              <a:t>En az 20 </a:t>
            </a:r>
            <a:r>
              <a:rPr lang="tr-TR" dirty="0" err="1"/>
              <a:t>dk</a:t>
            </a:r>
            <a:r>
              <a:rPr lang="tr-TR" dirty="0"/>
              <a:t> ayrılması önerilir.</a:t>
            </a:r>
          </a:p>
          <a:p>
            <a:r>
              <a:rPr lang="tr-TR" dirty="0"/>
              <a:t>İlk izlemdeki basamaklar aynen uygulanır.</a:t>
            </a:r>
          </a:p>
          <a:p>
            <a:r>
              <a:rPr lang="tr-TR" dirty="0"/>
              <a:t>İlk izlemdeki öykü gözden geçirilir.</a:t>
            </a:r>
          </a:p>
          <a:p>
            <a:r>
              <a:rPr lang="tr-TR" dirty="0"/>
              <a:t>2. izlemden bu yana meydana gelen gebelik yakınmaları sorgulanır.</a:t>
            </a:r>
          </a:p>
          <a:p>
            <a:r>
              <a:rPr lang="tr-TR" dirty="0"/>
              <a:t>Tehlike işaretleri sorgulanır.</a:t>
            </a:r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9CFBBC7-DCA7-463A-AF96-EBEE321FB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65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8042997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AC403A5-DC3C-419B-B513-F339E0B74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3. İZLEM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2F4A7FB-731E-422B-996D-7694377849A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/>
              <a:t>Arıca ödem ve meme muayenesi yapılır.</a:t>
            </a:r>
          </a:p>
          <a:p>
            <a:r>
              <a:rPr lang="tr-TR" dirty="0"/>
              <a:t>Gebeliğin ilerleyen haftalarda alt </a:t>
            </a:r>
            <a:r>
              <a:rPr lang="tr-TR" dirty="0" err="1"/>
              <a:t>ekstremitelerde</a:t>
            </a:r>
            <a:r>
              <a:rPr lang="tr-TR" dirty="0"/>
              <a:t> ödem olabilir.</a:t>
            </a:r>
          </a:p>
          <a:p>
            <a:r>
              <a:rPr lang="tr-TR" dirty="0"/>
              <a:t>Üst kısımlardaki ödem </a:t>
            </a:r>
            <a:r>
              <a:rPr lang="tr-TR" dirty="0" err="1"/>
              <a:t>preeklampsinin</a:t>
            </a:r>
            <a:r>
              <a:rPr lang="tr-TR" dirty="0"/>
              <a:t> ilk bulgusu olabilir!</a:t>
            </a:r>
          </a:p>
        </p:txBody>
      </p:sp>
      <p:pic>
        <p:nvPicPr>
          <p:cNvPr id="1026" name="Picture 2" descr="gebelikte meme muayenesi ile ilgili gÃ¶rsel sonucu">
            <a:extLst>
              <a:ext uri="{FF2B5EF4-FFF2-40B4-BE49-F238E27FC236}">
                <a16:creationId xmlns:a16="http://schemas.microsoft.com/office/drawing/2014/main" id="{8284F3EB-AF38-4464-A927-5E3AE3900B1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159" y="1825625"/>
            <a:ext cx="3331029" cy="304244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innerShdw blurRad="114300">
              <a:prstClr val="black"/>
            </a:innerShdw>
          </a:effectLst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A87D84F-32EC-4CC0-A190-7C1EBB1C3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66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1766696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75A99D9-22C3-4314-BC05-44313B263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1784086-9E9F-4F35-98D4-0EABC9CBE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Meme kanseri gebelik döneminde tespit edilen en sık kanserlerdendir.</a:t>
            </a:r>
          </a:p>
          <a:p>
            <a:r>
              <a:rPr lang="tr-TR" dirty="0"/>
              <a:t>Gebelikle ilgili meme kanseri terimi, gebelik sırasında ya da gebeliği takiben 1 yıl içinde görülen meme kanserlerini kapsamaktadır</a:t>
            </a:r>
          </a:p>
          <a:p>
            <a:r>
              <a:rPr lang="tr-TR" dirty="0" err="1"/>
              <a:t>İnsidansı</a:t>
            </a:r>
            <a:r>
              <a:rPr lang="tr-TR" dirty="0"/>
              <a:t> % 0.2 ile 3.8 arasında değişmektedir</a:t>
            </a:r>
          </a:p>
          <a:p>
            <a:r>
              <a:rPr lang="tr-TR" dirty="0"/>
              <a:t>Gebelikte meme kanserine en sık olarak kitlenin </a:t>
            </a:r>
            <a:r>
              <a:rPr lang="tr-TR" dirty="0" err="1"/>
              <a:t>palpe</a:t>
            </a:r>
            <a:r>
              <a:rPr lang="tr-TR" dirty="0"/>
              <a:t> edilmesi ile tanı konulur.</a:t>
            </a:r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7FE30DE-BF21-4E03-BEBB-8940F959D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67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6867907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>
            <a:extLst>
              <a:ext uri="{FF2B5EF4-FFF2-40B4-BE49-F238E27FC236}">
                <a16:creationId xmlns:a16="http://schemas.microsoft.com/office/drawing/2014/main" id="{2D69D442-813E-4C01-B395-2710E60AA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E7BCF08-231E-4B8D-AB4F-D67AA301608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 err="1"/>
              <a:t>Rh</a:t>
            </a:r>
            <a:r>
              <a:rPr lang="tr-TR" dirty="0"/>
              <a:t> uygunsuzluğu olan gebede </a:t>
            </a:r>
            <a:r>
              <a:rPr lang="tr-TR" dirty="0" err="1"/>
              <a:t>indirekt</a:t>
            </a:r>
            <a:r>
              <a:rPr lang="tr-TR" dirty="0"/>
              <a:t> </a:t>
            </a:r>
            <a:r>
              <a:rPr lang="tr-TR" dirty="0" err="1"/>
              <a:t>coombs</a:t>
            </a:r>
            <a:r>
              <a:rPr lang="tr-TR" dirty="0"/>
              <a:t> (-) ise 28. haftada </a:t>
            </a:r>
            <a:r>
              <a:rPr lang="tr-TR" dirty="0" err="1"/>
              <a:t>rhogam</a:t>
            </a:r>
            <a:r>
              <a:rPr lang="tr-TR" dirty="0"/>
              <a:t> uygulaması yapılır.</a:t>
            </a:r>
          </a:p>
          <a:p>
            <a:r>
              <a:rPr lang="tr-TR" dirty="0"/>
              <a:t>Bebek </a:t>
            </a:r>
            <a:r>
              <a:rPr lang="tr-TR" dirty="0" err="1"/>
              <a:t>Rh</a:t>
            </a:r>
            <a:r>
              <a:rPr lang="tr-TR" dirty="0"/>
              <a:t>(+) olarak doğar ve annede IDC(-) ise; doğum sonrası ilk 72 saat içinde tekrarlanır.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2050" name="Picture 2" descr="http://www.skepticalob.com/wp-content/uploads/2011/06/IMG_2317.jpg">
            <a:extLst>
              <a:ext uri="{FF2B5EF4-FFF2-40B4-BE49-F238E27FC236}">
                <a16:creationId xmlns:a16="http://schemas.microsoft.com/office/drawing/2014/main" id="{73179B74-6025-4AE4-81D1-F71F257EAAC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81725" y="2641069"/>
            <a:ext cx="4718050" cy="314907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0913B486-08A0-4633-97E6-A1C8869CB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68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5471277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0D37E83-F581-45B9-B1BF-3C77716DF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3. İZLEM</a:t>
            </a:r>
            <a:br>
              <a:rPr lang="tr-TR" dirty="0"/>
            </a:br>
            <a:r>
              <a:rPr lang="tr-TR" dirty="0"/>
              <a:t>bilgilendirme ve danışmanlık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81FAB58-59F7-4C75-9346-B2CA3A4EF3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İlk izlemdeki bilgilendirme ve danışmanlık konuları gözden geçirilir. Ayrıca;</a:t>
            </a:r>
          </a:p>
          <a:p>
            <a:r>
              <a:rPr lang="tr-TR" dirty="0" err="1"/>
              <a:t>Fetus</a:t>
            </a:r>
            <a:r>
              <a:rPr lang="tr-TR" dirty="0"/>
              <a:t> hareketlerinin hissedilememesi</a:t>
            </a:r>
          </a:p>
          <a:p>
            <a:r>
              <a:rPr lang="tr-TR" dirty="0"/>
              <a:t>Hızlı kilo alımı</a:t>
            </a:r>
          </a:p>
          <a:p>
            <a:r>
              <a:rPr lang="tr-TR" dirty="0"/>
              <a:t>Doğum eylemi ve doğum</a:t>
            </a:r>
          </a:p>
          <a:p>
            <a:r>
              <a:rPr lang="tr-TR" dirty="0"/>
              <a:t>Doğumun nerede ve kim tarafından yapılacağının planlanması</a:t>
            </a:r>
          </a:p>
          <a:p>
            <a:r>
              <a:rPr lang="tr-TR" dirty="0"/>
              <a:t>Anne sütü ve emzirme </a:t>
            </a:r>
          </a:p>
          <a:p>
            <a:r>
              <a:rPr lang="tr-TR" dirty="0" err="1"/>
              <a:t>Postpartum</a:t>
            </a:r>
            <a:r>
              <a:rPr lang="tr-TR" dirty="0"/>
              <a:t> aile planlaması hakkında danışmanlık verilir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151CC51-114B-400D-9519-E42B1F3C6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69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44790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FA62CD7-EF98-451A-BF96-A98858A7F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DÜNYADA İŞLER NASIL?</a:t>
            </a:r>
          </a:p>
        </p:txBody>
      </p:sp>
      <p:pic>
        <p:nvPicPr>
          <p:cNvPr id="1026" name="Picture 2" descr="https://img3.stockfresh.com/files/i/izakowski/m/64/6776097_stock-vector-educational-differences-task.jpg">
            <a:extLst>
              <a:ext uri="{FF2B5EF4-FFF2-40B4-BE49-F238E27FC236}">
                <a16:creationId xmlns:a16="http://schemas.microsoft.com/office/drawing/2014/main" id="{6518FF68-BFD6-433E-AD70-F4B63740B4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464" y="2556387"/>
            <a:ext cx="6971071" cy="331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E8095E2B-1581-4B7D-9679-4FC2A8DA9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728954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BAD4EE8-AA89-419E-8607-62A5276C4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4. İZLEM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779392E-520C-41E5-938D-53E984EA7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36-38. haftalar arasında yapılır.</a:t>
            </a:r>
          </a:p>
          <a:p>
            <a:r>
              <a:rPr lang="tr-TR" dirty="0"/>
              <a:t>En az 20 </a:t>
            </a:r>
            <a:r>
              <a:rPr lang="tr-TR" dirty="0" err="1"/>
              <a:t>dk</a:t>
            </a:r>
            <a:r>
              <a:rPr lang="tr-TR" dirty="0"/>
              <a:t> ayrılması önerilir.</a:t>
            </a:r>
          </a:p>
          <a:p>
            <a:r>
              <a:rPr lang="tr-TR" dirty="0"/>
              <a:t>İlk izlemdeki basamaklar aynen uygulanır.</a:t>
            </a:r>
          </a:p>
          <a:p>
            <a:r>
              <a:rPr lang="tr-TR" dirty="0"/>
              <a:t>İlk izlemdeki öykü gözden geçirilir.</a:t>
            </a:r>
          </a:p>
          <a:p>
            <a:r>
              <a:rPr lang="tr-TR" dirty="0"/>
              <a:t>3. izlemden bu yana meydana gelen gebelik yakınmaları sorgulanır.</a:t>
            </a:r>
          </a:p>
          <a:p>
            <a:r>
              <a:rPr lang="tr-TR" dirty="0"/>
              <a:t>Tehlike işaretleri sorgulanır.</a:t>
            </a:r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E8863CD-610E-4817-9921-4A6180580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70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1777081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66CC89F-FF1E-48A5-A9C8-0EC79255F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4. İZLEM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F44D2FF-86DB-4A46-99DF-23047EF686F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 err="1"/>
              <a:t>Obstetrik</a:t>
            </a:r>
            <a:r>
              <a:rPr lang="tr-TR" dirty="0"/>
              <a:t> değerlendirme amaçlı vajinal muayene yapılır. (</a:t>
            </a:r>
            <a:r>
              <a:rPr lang="tr-TR" dirty="0" err="1"/>
              <a:t>pelvik</a:t>
            </a:r>
            <a:r>
              <a:rPr lang="tr-TR" dirty="0"/>
              <a:t> yapı, </a:t>
            </a:r>
            <a:r>
              <a:rPr lang="tr-TR" dirty="0" err="1"/>
              <a:t>serviks</a:t>
            </a:r>
            <a:r>
              <a:rPr lang="tr-TR" dirty="0"/>
              <a:t>, </a:t>
            </a:r>
            <a:r>
              <a:rPr lang="tr-TR" dirty="0" err="1"/>
              <a:t>prezente</a:t>
            </a:r>
            <a:r>
              <a:rPr lang="tr-TR" dirty="0"/>
              <a:t> olan kısım)</a:t>
            </a:r>
          </a:p>
          <a:p>
            <a:r>
              <a:rPr lang="tr-TR" dirty="0"/>
              <a:t>Muayene sonrası lekelenme tarzında kanama olabilir. </a:t>
            </a:r>
          </a:p>
        </p:txBody>
      </p:sp>
      <p:pic>
        <p:nvPicPr>
          <p:cNvPr id="3074" name="Picture 2" descr="http://hamilesaglik.com/wp-content/uploads/2018/02/vajinalmuayene-300x280.jpg">
            <a:extLst>
              <a:ext uri="{FF2B5EF4-FFF2-40B4-BE49-F238E27FC236}">
                <a16:creationId xmlns:a16="http://schemas.microsoft.com/office/drawing/2014/main" id="{AF12E0EF-9C3E-44DC-9F50-9CAB5894AA1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7569" y="2560638"/>
            <a:ext cx="3546361" cy="330993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6E0568F-67E2-4368-844E-63B87996C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71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7951560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4662B89F-96F2-43E8-A7BF-BEBA8BF12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324" y="2935287"/>
            <a:ext cx="8515350" cy="2562225"/>
          </a:xfrm>
          <a:prstGeom prst="rect">
            <a:avLst/>
          </a:prstGeom>
        </p:spPr>
      </p:pic>
      <p:sp>
        <p:nvSpPr>
          <p:cNvPr id="6" name="Unvan 5">
            <a:extLst>
              <a:ext uri="{FF2B5EF4-FFF2-40B4-BE49-F238E27FC236}">
                <a16:creationId xmlns:a16="http://schemas.microsoft.com/office/drawing/2014/main" id="{71BFFD3B-6851-4E16-8AEA-B42ACBED9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ÖZET</a:t>
            </a:r>
          </a:p>
        </p:txBody>
      </p:sp>
      <p:sp>
        <p:nvSpPr>
          <p:cNvPr id="7" name="İçerik Yer Tutucusu 6">
            <a:extLst>
              <a:ext uri="{FF2B5EF4-FFF2-40B4-BE49-F238E27FC236}">
                <a16:creationId xmlns:a16="http://schemas.microsoft.com/office/drawing/2014/main" id="{AECC7CA6-5F8F-4963-B55E-BCA357C1A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84580"/>
            <a:ext cx="9601196" cy="3291288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261C6841-6700-4E7B-9FD7-725F99946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72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5085374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1941B6DF-206F-48AA-A2D8-400F90749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662" y="1347019"/>
            <a:ext cx="8448675" cy="4886634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1A87D83E-414A-497D-840F-FE677C59C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8671" y="956494"/>
            <a:ext cx="7311666" cy="390525"/>
          </a:xfrm>
          <a:prstGeom prst="rect">
            <a:avLst/>
          </a:prstGeom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0DAE9CB4-074F-4617-80DC-4E65DB560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73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0168939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2818567A-A389-44B6-B511-6780C1E8F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471" y="1885950"/>
            <a:ext cx="7289443" cy="390525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9895F7F9-09B4-4A89-830E-E52DA91333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4239" y="2276475"/>
            <a:ext cx="8448675" cy="2305050"/>
          </a:xfrm>
          <a:prstGeom prst="rect">
            <a:avLst/>
          </a:prstGeom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A8F6F16-658B-4B99-9903-ED44A2E06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74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5122091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yenianneyim.com/wp-content/uploads/2017/01/yeni-dogan.jpg">
            <a:extLst>
              <a:ext uri="{FF2B5EF4-FFF2-40B4-BE49-F238E27FC236}">
                <a16:creationId xmlns:a16="http://schemas.microsoft.com/office/drawing/2014/main" id="{AAD31B74-2B0D-4B90-BEAE-DA44B9533C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44" b="880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7EB07A22-FF96-4933-8A03-C290FB585B2D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Teşekkürler….</a:t>
            </a: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EF7F013B-C85E-4C4B-8B4D-48B180352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75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2613779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21C9C31-64AD-4186-949F-E475C6851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kaynaklar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9A96CC1-FE38-4BA2-B9F9-98AF517B2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tr-TR" sz="2500" dirty="0"/>
              <a:t>Bakanlığı S. Türkiye Halk Sağlığı Kurumu Kadın ve Üreme Sağlığı Daire Başkanlığı Doğum Öncesi Bakım Yönetim Rehberi. Sağlık Bakanlığı Yayın. 2014(924):1-32.</a:t>
            </a:r>
          </a:p>
          <a:p>
            <a:r>
              <a:rPr lang="tr-TR" sz="2500" dirty="0"/>
              <a:t>Organization WH. WHO recommendations on antenatal care for a positive pregnancy experience: World Health Organization; 2016</a:t>
            </a:r>
          </a:p>
          <a:p>
            <a:r>
              <a:rPr lang="en-US" sz="2500" dirty="0"/>
              <a:t>American College of Obstetricians and Gynecologists (ACOG) (2012). Guidelines for perinatal care. 7th ed.</a:t>
            </a:r>
            <a:r>
              <a:rPr lang="tr-TR" sz="2500" dirty="0"/>
              <a:t> </a:t>
            </a:r>
            <a:r>
              <a:rPr lang="en-US" sz="2500" dirty="0"/>
              <a:t>Elk Grove Village (IL): AAP; Washington, DC, p. 109-110</a:t>
            </a:r>
            <a:endParaRPr lang="tr-TR" sz="2500" dirty="0"/>
          </a:p>
          <a:p>
            <a:r>
              <a:rPr lang="en-US" sz="2500" dirty="0"/>
              <a:t>National Institute for Health and Care Excellence (NICE)(2017) Antenatal care. Routine care for the healthy pregnant woman .</a:t>
            </a:r>
            <a:r>
              <a:rPr lang="en-US" sz="2500" dirty="0">
                <a:hlinkClick r:id="rId2"/>
              </a:rPr>
              <a:t>www.pathways.nice.org.uk</a:t>
            </a:r>
            <a:endParaRPr lang="tr-TR" sz="2500" dirty="0"/>
          </a:p>
          <a:p>
            <a:r>
              <a:rPr lang="en-US" sz="2500" dirty="0" err="1"/>
              <a:t>Minakami</a:t>
            </a:r>
            <a:r>
              <a:rPr lang="en-US" sz="2500" dirty="0"/>
              <a:t> H, Maeda T, </a:t>
            </a:r>
            <a:r>
              <a:rPr lang="en-US" sz="2500" dirty="0" err="1"/>
              <a:t>Fujii</a:t>
            </a:r>
            <a:r>
              <a:rPr lang="en-US" sz="2500" dirty="0"/>
              <a:t> T </a:t>
            </a:r>
            <a:r>
              <a:rPr lang="en-US" sz="2500" dirty="0" err="1"/>
              <a:t>ve</a:t>
            </a:r>
            <a:r>
              <a:rPr lang="en-US" sz="2500" dirty="0"/>
              <a:t> ark (2014) Guidelines for obstetrical practice in Japan: Japan Society of </a:t>
            </a:r>
            <a:r>
              <a:rPr lang="en-US" sz="2500" dirty="0" err="1"/>
              <a:t>Obs</a:t>
            </a:r>
            <a:r>
              <a:rPr lang="en-US" sz="2500" dirty="0"/>
              <a:t>- </a:t>
            </a:r>
            <a:r>
              <a:rPr lang="en-US" sz="2500" dirty="0" err="1"/>
              <a:t>tetrics</a:t>
            </a:r>
            <a:r>
              <a:rPr lang="en-US" sz="2500" dirty="0"/>
              <a:t> and Gynecology (JSOG) and Japan Association of Obstetricians and Gynecologists (JAOG) 2014 edition. J </a:t>
            </a:r>
            <a:r>
              <a:rPr lang="en-US" sz="2500" dirty="0" err="1"/>
              <a:t>Obstet</a:t>
            </a:r>
            <a:r>
              <a:rPr lang="en-US" sz="2500" dirty="0"/>
              <a:t> </a:t>
            </a:r>
            <a:r>
              <a:rPr lang="en-US" sz="2500" dirty="0" err="1"/>
              <a:t>Gynaecol</a:t>
            </a:r>
            <a:r>
              <a:rPr lang="en-US" sz="2500" dirty="0"/>
              <a:t> Res, 40;1469–1499</a:t>
            </a:r>
            <a:endParaRPr lang="tr-TR" sz="2500" dirty="0"/>
          </a:p>
          <a:p>
            <a:r>
              <a:rPr lang="tr-TR" sz="2500" dirty="0" err="1"/>
              <a:t>Muktabhant</a:t>
            </a:r>
            <a:r>
              <a:rPr lang="tr-TR" sz="2500" dirty="0"/>
              <a:t> B, </a:t>
            </a:r>
            <a:r>
              <a:rPr lang="tr-TR" sz="2500" dirty="0" err="1"/>
              <a:t>Lawrie</a:t>
            </a:r>
            <a:r>
              <a:rPr lang="tr-TR" sz="2500" dirty="0"/>
              <a:t> TA, </a:t>
            </a:r>
            <a:r>
              <a:rPr lang="tr-TR" sz="2500" dirty="0" err="1"/>
              <a:t>Lumbiganon</a:t>
            </a:r>
            <a:r>
              <a:rPr lang="tr-TR" sz="2500" dirty="0"/>
              <a:t> P, </a:t>
            </a:r>
            <a:r>
              <a:rPr lang="tr-TR" sz="2500" dirty="0" err="1"/>
              <a:t>Laopaiboon</a:t>
            </a:r>
            <a:r>
              <a:rPr lang="tr-TR" sz="2500" dirty="0"/>
              <a:t> M. </a:t>
            </a:r>
            <a:r>
              <a:rPr lang="tr-TR" sz="2500" dirty="0" err="1"/>
              <a:t>Diet</a:t>
            </a:r>
            <a:r>
              <a:rPr lang="tr-TR" sz="2500" dirty="0"/>
              <a:t> </a:t>
            </a:r>
            <a:r>
              <a:rPr lang="tr-TR" sz="2500" dirty="0" err="1"/>
              <a:t>or</a:t>
            </a:r>
            <a:r>
              <a:rPr lang="tr-TR" sz="2500" dirty="0"/>
              <a:t> </a:t>
            </a:r>
            <a:r>
              <a:rPr lang="tr-TR" sz="2500" dirty="0" err="1"/>
              <a:t>exercise</a:t>
            </a:r>
            <a:r>
              <a:rPr lang="tr-TR" sz="2500" dirty="0"/>
              <a:t>, </a:t>
            </a:r>
            <a:r>
              <a:rPr lang="tr-TR" sz="2500" dirty="0" err="1"/>
              <a:t>or</a:t>
            </a:r>
            <a:r>
              <a:rPr lang="tr-TR" sz="2500" dirty="0"/>
              <a:t> </a:t>
            </a:r>
            <a:r>
              <a:rPr lang="tr-TR" sz="2500" dirty="0" err="1"/>
              <a:t>both</a:t>
            </a:r>
            <a:r>
              <a:rPr lang="tr-TR" sz="2500" dirty="0"/>
              <a:t>, </a:t>
            </a:r>
            <a:r>
              <a:rPr lang="tr-TR" sz="2500" dirty="0" err="1"/>
              <a:t>for</a:t>
            </a:r>
            <a:r>
              <a:rPr lang="tr-TR" sz="2500" dirty="0"/>
              <a:t> </a:t>
            </a:r>
            <a:r>
              <a:rPr lang="tr-TR" sz="2500" dirty="0" err="1"/>
              <a:t>preventing</a:t>
            </a:r>
            <a:r>
              <a:rPr lang="tr-TR" sz="2500" dirty="0"/>
              <a:t> </a:t>
            </a:r>
            <a:r>
              <a:rPr lang="tr-TR" sz="2500" dirty="0" err="1"/>
              <a:t>excessive</a:t>
            </a:r>
            <a:r>
              <a:rPr lang="tr-TR" sz="2500" dirty="0"/>
              <a:t> </a:t>
            </a:r>
            <a:r>
              <a:rPr lang="tr-TR" sz="2500" dirty="0" err="1"/>
              <a:t>weight</a:t>
            </a:r>
            <a:r>
              <a:rPr lang="tr-TR" sz="2500" dirty="0"/>
              <a:t> </a:t>
            </a:r>
            <a:r>
              <a:rPr lang="tr-TR" sz="2500" dirty="0" err="1"/>
              <a:t>gain</a:t>
            </a:r>
            <a:r>
              <a:rPr lang="tr-TR" sz="2500" dirty="0"/>
              <a:t> in </a:t>
            </a:r>
            <a:r>
              <a:rPr lang="tr-TR" sz="2500" dirty="0" err="1"/>
              <a:t>pregnancy</a:t>
            </a:r>
            <a:r>
              <a:rPr lang="tr-TR" sz="2500" dirty="0"/>
              <a:t>. </a:t>
            </a:r>
            <a:r>
              <a:rPr lang="tr-TR" sz="2500" dirty="0" err="1"/>
              <a:t>Cochrane</a:t>
            </a:r>
            <a:r>
              <a:rPr lang="tr-TR" sz="2500" dirty="0"/>
              <a:t> Database of </a:t>
            </a:r>
            <a:r>
              <a:rPr lang="tr-TR" sz="2500" dirty="0" err="1"/>
              <a:t>Systematic</a:t>
            </a:r>
            <a:r>
              <a:rPr lang="tr-TR" sz="2500" dirty="0"/>
              <a:t> </a:t>
            </a:r>
            <a:r>
              <a:rPr lang="tr-TR" sz="2500" dirty="0" err="1"/>
              <a:t>Reviews</a:t>
            </a:r>
            <a:r>
              <a:rPr lang="tr-TR" sz="2500" dirty="0"/>
              <a:t> 2015, </a:t>
            </a:r>
            <a:r>
              <a:rPr lang="tr-TR" sz="2500" dirty="0" err="1"/>
              <a:t>Issue</a:t>
            </a:r>
            <a:r>
              <a:rPr lang="tr-TR" sz="2500" dirty="0"/>
              <a:t> 6. Art. No.: CD007145. DOI: 10.1002/14651858.CD007145.pub3</a:t>
            </a:r>
          </a:p>
          <a:p>
            <a:r>
              <a:rPr lang="tr-TR" dirty="0" err="1"/>
              <a:t>Madazlı</a:t>
            </a:r>
            <a:r>
              <a:rPr lang="tr-TR" dirty="0"/>
              <a:t>, R. (2017). </a:t>
            </a:r>
            <a:r>
              <a:rPr lang="tr-TR" u="sng" dirty="0"/>
              <a:t>gebelikte tarama ve öngörü, </a:t>
            </a:r>
            <a:r>
              <a:rPr lang="tr-TR" u="sng" dirty="0" err="1"/>
              <a:t>istanbul</a:t>
            </a:r>
            <a:r>
              <a:rPr lang="tr-TR" u="sng" dirty="0"/>
              <a:t> medikal yayınevi.</a:t>
            </a:r>
          </a:p>
          <a:p>
            <a:endParaRPr lang="tr-TR" sz="2500" dirty="0"/>
          </a:p>
          <a:p>
            <a:endParaRPr lang="tr-TR" sz="2500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57D0C1C-5CC0-4D03-8E07-95B7A65BC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76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293052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E806699-DDB0-446E-87E8-82626723F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AC633AA-8F2F-4A5D-B677-836221BC28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American College of Obstetricians and Gynecologists (ACOG) Committee on Practice Bulletins Obstetrics (2013). Practice Bulletin No. 137: Gestational diabetes mellitus. Obstet Gynecol122(2 pt 1):406-416.</a:t>
            </a:r>
            <a:endParaRPr lang="tr-TR" dirty="0"/>
          </a:p>
          <a:p>
            <a:r>
              <a:rPr lang="tr-TR" dirty="0" err="1"/>
              <a:t>Alldred</a:t>
            </a:r>
            <a:r>
              <a:rPr lang="tr-TR" dirty="0"/>
              <a:t> SK, </a:t>
            </a:r>
            <a:r>
              <a:rPr lang="tr-TR" dirty="0" err="1"/>
              <a:t>Deeks</a:t>
            </a:r>
            <a:r>
              <a:rPr lang="tr-TR" dirty="0"/>
              <a:t> JJ, </a:t>
            </a:r>
            <a:r>
              <a:rPr lang="tr-TR" dirty="0" err="1"/>
              <a:t>Guo</a:t>
            </a:r>
            <a:r>
              <a:rPr lang="tr-TR" dirty="0"/>
              <a:t> B ve ark (2012) Second </a:t>
            </a:r>
            <a:r>
              <a:rPr lang="tr-TR" dirty="0" err="1"/>
              <a:t>trimester</a:t>
            </a:r>
            <a:r>
              <a:rPr lang="tr-TR" dirty="0"/>
              <a:t> serum </a:t>
            </a:r>
            <a:r>
              <a:rPr lang="tr-TR" dirty="0" err="1"/>
              <a:t>tests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Down’s</a:t>
            </a:r>
            <a:r>
              <a:rPr lang="tr-TR" dirty="0"/>
              <a:t> </a:t>
            </a:r>
            <a:r>
              <a:rPr lang="tr-TR" dirty="0" err="1"/>
              <a:t>Syndrome</a:t>
            </a:r>
            <a:r>
              <a:rPr lang="tr-TR" dirty="0"/>
              <a:t> </a:t>
            </a:r>
            <a:r>
              <a:rPr lang="tr-TR" dirty="0" err="1"/>
              <a:t>screening</a:t>
            </a:r>
            <a:r>
              <a:rPr lang="tr-TR" dirty="0"/>
              <a:t>. </a:t>
            </a:r>
            <a:r>
              <a:rPr lang="tr-TR" dirty="0" err="1"/>
              <a:t>Cochrane</a:t>
            </a:r>
            <a:r>
              <a:rPr lang="tr-TR" dirty="0"/>
              <a:t> Database of </a:t>
            </a:r>
            <a:r>
              <a:rPr lang="tr-TR" dirty="0" err="1"/>
              <a:t>Systematic</a:t>
            </a:r>
            <a:r>
              <a:rPr lang="tr-TR" dirty="0"/>
              <a:t> </a:t>
            </a:r>
            <a:r>
              <a:rPr lang="tr-TR" dirty="0" err="1"/>
              <a:t>Reviews</a:t>
            </a:r>
            <a:r>
              <a:rPr lang="tr-TR" dirty="0"/>
              <a:t>, </a:t>
            </a:r>
            <a:r>
              <a:rPr lang="tr-TR" dirty="0" err="1"/>
              <a:t>Issue</a:t>
            </a:r>
            <a:r>
              <a:rPr lang="tr-TR" dirty="0"/>
              <a:t> 6.</a:t>
            </a:r>
          </a:p>
          <a:p>
            <a:r>
              <a:rPr lang="tr-TR" dirty="0" err="1"/>
              <a:t>Alldred</a:t>
            </a:r>
            <a:r>
              <a:rPr lang="tr-TR" dirty="0"/>
              <a:t> </a:t>
            </a:r>
            <a:r>
              <a:rPr lang="tr-TR" dirty="0" err="1"/>
              <a:t>SK,Takwoingi</a:t>
            </a:r>
            <a:r>
              <a:rPr lang="tr-TR" dirty="0"/>
              <a:t> Y, </a:t>
            </a:r>
            <a:r>
              <a:rPr lang="tr-TR" dirty="0" err="1"/>
              <a:t>Guo</a:t>
            </a:r>
            <a:r>
              <a:rPr lang="tr-TR" dirty="0"/>
              <a:t> B ve ark (2015) First </a:t>
            </a:r>
            <a:r>
              <a:rPr lang="tr-TR" dirty="0" err="1"/>
              <a:t>trimester</a:t>
            </a:r>
            <a:r>
              <a:rPr lang="tr-TR" dirty="0"/>
              <a:t> </a:t>
            </a:r>
            <a:r>
              <a:rPr lang="tr-TR" dirty="0" err="1"/>
              <a:t>serumtests</a:t>
            </a:r>
            <a:r>
              <a:rPr lang="tr-TR" dirty="0"/>
              <a:t> </a:t>
            </a:r>
            <a:r>
              <a:rPr lang="tr-TR" dirty="0" err="1"/>
              <a:t>forDown’s</a:t>
            </a:r>
            <a:r>
              <a:rPr lang="tr-TR" dirty="0"/>
              <a:t> </a:t>
            </a:r>
            <a:r>
              <a:rPr lang="tr-TR" dirty="0" err="1"/>
              <a:t>syndromescreening</a:t>
            </a:r>
            <a:r>
              <a:rPr lang="tr-TR" dirty="0"/>
              <a:t>. </a:t>
            </a:r>
            <a:r>
              <a:rPr lang="tr-TR" dirty="0" err="1"/>
              <a:t>Cochrane</a:t>
            </a:r>
            <a:r>
              <a:rPr lang="tr-TR" dirty="0"/>
              <a:t> Database of </a:t>
            </a:r>
            <a:r>
              <a:rPr lang="tr-TR" dirty="0" err="1"/>
              <a:t>Systematic</a:t>
            </a:r>
            <a:r>
              <a:rPr lang="tr-TR" dirty="0"/>
              <a:t> </a:t>
            </a:r>
            <a:r>
              <a:rPr lang="tr-TR" dirty="0" err="1"/>
              <a:t>Reviews</a:t>
            </a:r>
            <a:r>
              <a:rPr lang="tr-TR" dirty="0"/>
              <a:t>, </a:t>
            </a:r>
            <a:r>
              <a:rPr lang="tr-TR" dirty="0" err="1"/>
              <a:t>Issue</a:t>
            </a:r>
            <a:r>
              <a:rPr lang="tr-TR" dirty="0"/>
              <a:t> 11. </a:t>
            </a:r>
          </a:p>
          <a:p>
            <a:r>
              <a:rPr lang="tr-TR" dirty="0" err="1"/>
              <a:t>Akolekar</a:t>
            </a:r>
            <a:r>
              <a:rPr lang="tr-TR" dirty="0"/>
              <a:t> R, Beta J, </a:t>
            </a:r>
            <a:r>
              <a:rPr lang="tr-TR" dirty="0" err="1"/>
              <a:t>Pıccıarelli</a:t>
            </a:r>
            <a:r>
              <a:rPr lang="tr-TR" dirty="0"/>
              <a:t> G ve ark (2015) </a:t>
            </a:r>
            <a:r>
              <a:rPr lang="tr-TR" dirty="0" err="1"/>
              <a:t>Procedure-related</a:t>
            </a:r>
            <a:r>
              <a:rPr lang="tr-TR" dirty="0"/>
              <a:t> risk of </a:t>
            </a:r>
            <a:r>
              <a:rPr lang="tr-TR" dirty="0" err="1"/>
              <a:t>miscarriage</a:t>
            </a:r>
            <a:r>
              <a:rPr lang="tr-TR" dirty="0"/>
              <a:t> </a:t>
            </a:r>
            <a:r>
              <a:rPr lang="tr-TR" dirty="0" err="1"/>
              <a:t>following</a:t>
            </a:r>
            <a:r>
              <a:rPr lang="tr-TR" dirty="0"/>
              <a:t> </a:t>
            </a:r>
            <a:r>
              <a:rPr lang="tr-TR" dirty="0" err="1"/>
              <a:t>amniocentesis</a:t>
            </a:r>
            <a:r>
              <a:rPr lang="tr-TR" dirty="0"/>
              <a:t> </a:t>
            </a:r>
            <a:r>
              <a:rPr lang="tr-TR" dirty="0" err="1"/>
              <a:t>and</a:t>
            </a:r>
            <a:endParaRPr lang="tr-TR" dirty="0"/>
          </a:p>
          <a:p>
            <a:r>
              <a:rPr lang="tr-TR" dirty="0" err="1"/>
              <a:t>chorionic</a:t>
            </a:r>
            <a:r>
              <a:rPr lang="tr-TR" dirty="0"/>
              <a:t> </a:t>
            </a:r>
            <a:r>
              <a:rPr lang="tr-TR" dirty="0" err="1"/>
              <a:t>villus</a:t>
            </a:r>
            <a:r>
              <a:rPr lang="tr-TR" dirty="0"/>
              <a:t> </a:t>
            </a:r>
            <a:r>
              <a:rPr lang="tr-TR" dirty="0" err="1"/>
              <a:t>sampling</a:t>
            </a:r>
            <a:r>
              <a:rPr lang="tr-TR" dirty="0"/>
              <a:t>: a </a:t>
            </a:r>
            <a:r>
              <a:rPr lang="tr-TR" dirty="0" err="1"/>
              <a:t>systematic</a:t>
            </a:r>
            <a:r>
              <a:rPr lang="tr-TR" dirty="0"/>
              <a:t> </a:t>
            </a:r>
            <a:r>
              <a:rPr lang="tr-TR" dirty="0" err="1"/>
              <a:t>review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meta-</a:t>
            </a:r>
            <a:r>
              <a:rPr lang="tr-TR" dirty="0" err="1"/>
              <a:t>analysis</a:t>
            </a:r>
            <a:r>
              <a:rPr lang="tr-TR" dirty="0"/>
              <a:t>. </a:t>
            </a:r>
            <a:r>
              <a:rPr lang="tr-TR" dirty="0" err="1"/>
              <a:t>Ultrasound</a:t>
            </a:r>
            <a:r>
              <a:rPr lang="tr-TR" dirty="0"/>
              <a:t> </a:t>
            </a:r>
            <a:r>
              <a:rPr lang="tr-TR" dirty="0" err="1"/>
              <a:t>Obstet</a:t>
            </a:r>
            <a:r>
              <a:rPr lang="tr-TR" dirty="0"/>
              <a:t> Gynecol,45: 16–26</a:t>
            </a:r>
          </a:p>
          <a:p>
            <a:r>
              <a:rPr lang="en-US" dirty="0"/>
              <a:t>Lai J, Nowlan NC, Vaidyanathan R, ve ark (2016) Fetal movements as a predictor of health. Acta Obstet Gynecol Scand, 95:968–975.</a:t>
            </a:r>
            <a:endParaRPr lang="tr-TR" dirty="0"/>
          </a:p>
          <a:p>
            <a:r>
              <a:rPr lang="en-US" dirty="0"/>
              <a:t>ACOG. Ultrasound in pregnancy 2004. Practice Bulletin, N0 58.</a:t>
            </a:r>
            <a:endParaRPr lang="tr-TR" dirty="0"/>
          </a:p>
          <a:p>
            <a:r>
              <a:rPr lang="en-US" dirty="0" err="1"/>
              <a:t>Bourguet</a:t>
            </a:r>
            <a:r>
              <a:rPr lang="en-US" dirty="0"/>
              <a:t>, C., et al. (1998). "The consultation and referral process: a report from NEON." </a:t>
            </a:r>
            <a:r>
              <a:rPr lang="en-US" u="sng" dirty="0"/>
              <a:t>Journal of Family Practice </a:t>
            </a:r>
            <a:r>
              <a:rPr lang="en-US" b="1" u="sng" dirty="0"/>
              <a:t>46</a:t>
            </a:r>
            <a:r>
              <a:rPr lang="en-US" u="sng" dirty="0"/>
              <a:t>(1): 47-54.</a:t>
            </a:r>
            <a:endParaRPr lang="tr-TR" dirty="0"/>
          </a:p>
          <a:p>
            <a:r>
              <a:rPr lang="tr-TR" dirty="0" err="1"/>
              <a:t>Keyser</a:t>
            </a:r>
            <a:r>
              <a:rPr lang="tr-TR" dirty="0"/>
              <a:t> EA, </a:t>
            </a:r>
            <a:r>
              <a:rPr lang="tr-TR" dirty="0" err="1"/>
              <a:t>Staat</a:t>
            </a:r>
            <a:r>
              <a:rPr lang="tr-TR" dirty="0"/>
              <a:t> BC, </a:t>
            </a:r>
            <a:r>
              <a:rPr lang="tr-TR" dirty="0" err="1"/>
              <a:t>Fausett</a:t>
            </a:r>
            <a:r>
              <a:rPr lang="tr-TR" dirty="0"/>
              <a:t> MB, </a:t>
            </a:r>
            <a:r>
              <a:rPr lang="tr-TR" dirty="0" err="1"/>
              <a:t>Shield</a:t>
            </a:r>
            <a:r>
              <a:rPr lang="tr-TR" dirty="0"/>
              <a:t> AD.  </a:t>
            </a:r>
            <a:r>
              <a:rPr lang="tr-TR" dirty="0" err="1"/>
              <a:t>Pregnancy</a:t>
            </a:r>
            <a:r>
              <a:rPr lang="tr-TR" dirty="0"/>
              <a:t>- </a:t>
            </a:r>
            <a:r>
              <a:rPr lang="tr-TR" dirty="0" err="1"/>
              <a:t>associated</a:t>
            </a:r>
            <a:r>
              <a:rPr lang="tr-TR" dirty="0"/>
              <a:t> </a:t>
            </a:r>
            <a:r>
              <a:rPr lang="tr-TR" dirty="0" err="1"/>
              <a:t>breast</a:t>
            </a:r>
            <a:r>
              <a:rPr lang="tr-TR" dirty="0"/>
              <a:t> </a:t>
            </a:r>
            <a:r>
              <a:rPr lang="tr-TR" dirty="0" err="1"/>
              <a:t>cancer</a:t>
            </a:r>
            <a:r>
              <a:rPr lang="tr-TR" dirty="0"/>
              <a:t>. </a:t>
            </a:r>
            <a:r>
              <a:rPr lang="tr-TR" dirty="0" err="1"/>
              <a:t>RevObstet-Gynecol</a:t>
            </a:r>
            <a:r>
              <a:rPr lang="tr-TR" dirty="0"/>
              <a:t> 2012; 5:94-99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8D068FC-438B-4336-BAE7-8522799D7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77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94826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D08080D-58BA-46B9-9CBE-3794F7D19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DÜNYADA İŞLER NASIL?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DB3399C-41E0-4E08-8D7E-13A1EB125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1. Amerika(ACOG)</a:t>
            </a:r>
          </a:p>
          <a:p>
            <a:r>
              <a:rPr lang="tr-TR" dirty="0"/>
              <a:t>2. İngiltere (NICE)</a:t>
            </a:r>
          </a:p>
          <a:p>
            <a:r>
              <a:rPr lang="tr-TR" dirty="0"/>
              <a:t>3. Japonya (JSOG, JAOG)</a:t>
            </a:r>
          </a:p>
          <a:p>
            <a:r>
              <a:rPr lang="tr-TR" dirty="0"/>
              <a:t>4. Dünya Sağlık Örgütü</a:t>
            </a:r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65A93E3-76C3-4A96-93D1-1463A8C13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59535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00A78B0-E738-40BC-BBC4-4493B8B27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AMERİKA (ACOG) 2012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34EA99F-94FA-444C-B422-4E620F4D3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Komplikasyonsuz </a:t>
            </a:r>
            <a:r>
              <a:rPr lang="tr-TR" b="1" u="sng" dirty="0"/>
              <a:t>ilk gebelik için </a:t>
            </a:r>
            <a:r>
              <a:rPr lang="tr-TR" dirty="0"/>
              <a:t>önerilen gebelik izlemi sıklığı; </a:t>
            </a:r>
          </a:p>
          <a:p>
            <a:pPr lvl="1"/>
            <a:r>
              <a:rPr lang="tr-TR" dirty="0"/>
              <a:t>28. gebelik haftasına kadar 4 haftada bir, </a:t>
            </a:r>
          </a:p>
          <a:p>
            <a:pPr lvl="1"/>
            <a:r>
              <a:rPr lang="tr-TR" dirty="0"/>
              <a:t>29 – 35. haftalar arasında 2 ile 3 haftada bir, </a:t>
            </a:r>
          </a:p>
          <a:p>
            <a:pPr lvl="1"/>
            <a:r>
              <a:rPr lang="tr-TR" dirty="0"/>
              <a:t>36. haftadan sonra haftalık izlem </a:t>
            </a:r>
          </a:p>
          <a:p>
            <a:r>
              <a:rPr lang="tr-TR" dirty="0"/>
              <a:t>Toplam 12-14 izlem. </a:t>
            </a:r>
          </a:p>
          <a:p>
            <a:r>
              <a:rPr lang="tr-TR" dirty="0"/>
              <a:t>Daha önce sorunsuz gebelik öyküsü olan, medikal ve obstetrik problemi olmayan multipar gebelerde takip sıklığı azaltılabilir.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64E58AB-B979-4F51-8457-FB74EF5ED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E334-E5A4-403D-B3BC-67913F400D63}" type="slidenum">
              <a:rPr lang="tr-TR" smtClean="0"/>
              <a:t>9</a:t>
            </a:fld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20BDE4E9-ADAB-479D-B8E5-43D6610AF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5400" y="5794310"/>
            <a:ext cx="9601195" cy="454090"/>
          </a:xfrm>
        </p:spPr>
        <p:txBody>
          <a:bodyPr/>
          <a:lstStyle/>
          <a:p>
            <a:r>
              <a:rPr lang="en-US" dirty="0"/>
              <a:t>American College of Obstetricians and Gynecologists (ACOG) (2012). Guidelines for perinatal care. 7th ed. Elk Grove Village (IL): AAP; Washington, DC, p. 109-110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52486268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5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3708</Words>
  <Application>Microsoft Office PowerPoint</Application>
  <PresentationFormat>Geniş ekran</PresentationFormat>
  <Paragraphs>554</Paragraphs>
  <Slides>77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4</vt:i4>
      </vt:variant>
      <vt:variant>
        <vt:lpstr>Slayt Başlıkları</vt:lpstr>
      </vt:variant>
      <vt:variant>
        <vt:i4>77</vt:i4>
      </vt:variant>
    </vt:vector>
  </HeadingPairs>
  <TitlesOfParts>
    <vt:vector size="87" baseType="lpstr">
      <vt:lpstr>Arial</vt:lpstr>
      <vt:lpstr>Calibri</vt:lpstr>
      <vt:lpstr>Calibri Light</vt:lpstr>
      <vt:lpstr>Garamond</vt:lpstr>
      <vt:lpstr>Trebuchet MS</vt:lpstr>
      <vt:lpstr>Wingdings 2</vt:lpstr>
      <vt:lpstr>HDOfficeLightV0</vt:lpstr>
      <vt:lpstr>1_HDOfficeLightV0</vt:lpstr>
      <vt:lpstr>2_HDOfficeLightV0</vt:lpstr>
      <vt:lpstr>Organik</vt:lpstr>
      <vt:lpstr>GEBE İZLEMİ</vt:lpstr>
      <vt:lpstr>AMAÇ</vt:lpstr>
      <vt:lpstr>HEDEFLER</vt:lpstr>
      <vt:lpstr>SUNUM PLANI</vt:lpstr>
      <vt:lpstr>GENEL BİLGİLER </vt:lpstr>
      <vt:lpstr>KİM YAPSIN?</vt:lpstr>
      <vt:lpstr>DÜNYADA İŞLER NASIL?</vt:lpstr>
      <vt:lpstr>DÜNYADA İŞLER NASIL?</vt:lpstr>
      <vt:lpstr>AMERİKA (ACOG) 2012</vt:lpstr>
      <vt:lpstr>AMERİKA (ACOG) 2012</vt:lpstr>
      <vt:lpstr>İNGİLTERE ( NICE) 2017</vt:lpstr>
      <vt:lpstr>JAPONYA ( JSOG, JAOG) 2014 </vt:lpstr>
      <vt:lpstr>JAPONYA ( JSOG, JAOG) 2014 </vt:lpstr>
      <vt:lpstr>DÜNYA SAĞLIK ÖRGÜTÜ 2016</vt:lpstr>
      <vt:lpstr>DÜNYA SAĞLIK ÖRGÜTÜ 2016</vt:lpstr>
      <vt:lpstr>DÜNYA SAĞLIK ÖRGÜTÜ 2016</vt:lpstr>
      <vt:lpstr>DÜNYA SAĞLIK ÖRGÜTÜ 2016</vt:lpstr>
      <vt:lpstr>TÜRKİYE SAĞLIK BAKANLIĞI 2014</vt:lpstr>
      <vt:lpstr>TÜRKİYE SAĞLIK BAKANLIĞI 2014</vt:lpstr>
      <vt:lpstr>GEBE İZLEMİ - BİRİNCİ İZLEM</vt:lpstr>
      <vt:lpstr>PowerPoint Sunusu</vt:lpstr>
      <vt:lpstr>15-49 YAŞ KADIN İZLEMİ</vt:lpstr>
      <vt:lpstr>GEBE İZLEMİ – 1. İZLEM</vt:lpstr>
      <vt:lpstr>1. İZLEM 1.iletişim</vt:lpstr>
      <vt:lpstr>1. İZLEM 2.öykü alma – kişisel bilgiler </vt:lpstr>
      <vt:lpstr>1. İZLEM 2.öykü alma – genel tıbbi öykü</vt:lpstr>
      <vt:lpstr>1. İZLEM 2.öykü alma – obstetrik öykü</vt:lpstr>
      <vt:lpstr>1. İZLEM 2.öykü alma – mevcut gebelik</vt:lpstr>
      <vt:lpstr>1. İZLEM 2.öykü alma – mevcut gebelik</vt:lpstr>
      <vt:lpstr>1. İZLEM 2.öykü alma – mevcut gebelik</vt:lpstr>
      <vt:lpstr>1. İZLEM 3. fizik muayene</vt:lpstr>
      <vt:lpstr>1. İZLEM 3. fizik muayene</vt:lpstr>
      <vt:lpstr>PowerPoint Sunusu</vt:lpstr>
      <vt:lpstr>1. İZLEM 4. laboratuvar</vt:lpstr>
      <vt:lpstr>11-14. HAFTA İKİLİ TARAMA</vt:lpstr>
      <vt:lpstr>PowerPoint Sunusu</vt:lpstr>
      <vt:lpstr>16-18. HAFTA ÜÇLÜ TARAMA</vt:lpstr>
      <vt:lpstr>18–22(24). HAFTA DETAYLI TARAMA ULTRASONOGRAFİ  </vt:lpstr>
      <vt:lpstr>Down Sendromu İçin Tanısal Testler</vt:lpstr>
      <vt:lpstr>Maternal Kanda Fetal DNA (noninvaziv prenatal test) </vt:lpstr>
      <vt:lpstr>Maternal Kanda Fetal DNA (noninvaziv prenatal test) </vt:lpstr>
      <vt:lpstr>1.İZLEM  5. İlaç desteği, bağışıklama ve tedaviler </vt:lpstr>
      <vt:lpstr>ASEMPTOMATİK BAKTERİÜRİ</vt:lpstr>
      <vt:lpstr>ASEMPTOMATİK BAKTERİÜRİ</vt:lpstr>
      <vt:lpstr>PowerPoint Sunusu</vt:lpstr>
      <vt:lpstr>PowerPoint Sunusu</vt:lpstr>
      <vt:lpstr>Tetanoz bağışıklaması</vt:lpstr>
      <vt:lpstr>1. İZLEM  6. bilgilendirme ve danışmanlık</vt:lpstr>
      <vt:lpstr>1. İZLEM  6. bilgilendirme ve danışmanlık</vt:lpstr>
      <vt:lpstr>RİSK DEĞERLENDİRME</vt:lpstr>
      <vt:lpstr>1. İZLEM  7. sevk edilecek durumlar</vt:lpstr>
      <vt:lpstr>1. İZLEM  7. sevk edilecek durumlar</vt:lpstr>
      <vt:lpstr>1. İZLEM  7. sevk edilecek durumlar</vt:lpstr>
      <vt:lpstr>1. İZLEM  7. sevk edilecek durumlar</vt:lpstr>
      <vt:lpstr>1. İZLEM  8. kayıt</vt:lpstr>
      <vt:lpstr>1. İZLEM  8. kayıt</vt:lpstr>
      <vt:lpstr>1.İZLEM 8. kayıt</vt:lpstr>
      <vt:lpstr>2. İZLEM</vt:lpstr>
      <vt:lpstr>2. İZLEM</vt:lpstr>
      <vt:lpstr>FETAL HAREKET</vt:lpstr>
      <vt:lpstr>FETAL HAREKET</vt:lpstr>
      <vt:lpstr>HIZLI KİLO ALIMI</vt:lpstr>
      <vt:lpstr>HIZLI KİLO ALIMI</vt:lpstr>
      <vt:lpstr>GDM TARAMA</vt:lpstr>
      <vt:lpstr>3. İZLEM</vt:lpstr>
      <vt:lpstr>3. İZLEM</vt:lpstr>
      <vt:lpstr>PowerPoint Sunusu</vt:lpstr>
      <vt:lpstr>PowerPoint Sunusu</vt:lpstr>
      <vt:lpstr>3. İZLEM bilgilendirme ve danışmanlık</vt:lpstr>
      <vt:lpstr>4. İZLEM</vt:lpstr>
      <vt:lpstr>4. İZLEM</vt:lpstr>
      <vt:lpstr>ÖZET</vt:lpstr>
      <vt:lpstr>PowerPoint Sunusu</vt:lpstr>
      <vt:lpstr>PowerPoint Sunusu</vt:lpstr>
      <vt:lpstr>PowerPoint Sunusu</vt:lpstr>
      <vt:lpstr>kaynaklar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GEBE İZLEMİ</dc:title>
  <dc:creator>Ersan gürsoy</dc:creator>
  <cp:lastModifiedBy>Ersan gürsoy</cp:lastModifiedBy>
  <cp:revision>45</cp:revision>
  <dcterms:created xsi:type="dcterms:W3CDTF">2019-02-03T09:36:55Z</dcterms:created>
  <dcterms:modified xsi:type="dcterms:W3CDTF">2019-02-07T05:47:40Z</dcterms:modified>
</cp:coreProperties>
</file>