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0"/>
  </p:notesMasterIdLst>
  <p:sldIdLst>
    <p:sldId id="256" r:id="rId2"/>
    <p:sldId id="260" r:id="rId3"/>
    <p:sldId id="301" r:id="rId4"/>
    <p:sldId id="408" r:id="rId5"/>
    <p:sldId id="264" r:id="rId6"/>
    <p:sldId id="270" r:id="rId7"/>
    <p:sldId id="263" r:id="rId8"/>
    <p:sldId id="271" r:id="rId9"/>
    <p:sldId id="416" r:id="rId10"/>
    <p:sldId id="305" r:id="rId11"/>
    <p:sldId id="265" r:id="rId12"/>
    <p:sldId id="269" r:id="rId13"/>
    <p:sldId id="306" r:id="rId14"/>
    <p:sldId id="308" r:id="rId15"/>
    <p:sldId id="309" r:id="rId16"/>
    <p:sldId id="311" r:id="rId17"/>
    <p:sldId id="272" r:id="rId18"/>
    <p:sldId id="417" r:id="rId19"/>
    <p:sldId id="429" r:id="rId20"/>
    <p:sldId id="273" r:id="rId21"/>
    <p:sldId id="277" r:id="rId22"/>
    <p:sldId id="278" r:id="rId23"/>
    <p:sldId id="279" r:id="rId24"/>
    <p:sldId id="322" r:id="rId25"/>
    <p:sldId id="324" r:id="rId26"/>
    <p:sldId id="325" r:id="rId27"/>
    <p:sldId id="418" r:id="rId28"/>
    <p:sldId id="328" r:id="rId29"/>
    <p:sldId id="333" r:id="rId30"/>
    <p:sldId id="334" r:id="rId31"/>
    <p:sldId id="335" r:id="rId32"/>
    <p:sldId id="337" r:id="rId33"/>
    <p:sldId id="338" r:id="rId34"/>
    <p:sldId id="339" r:id="rId35"/>
    <p:sldId id="341" r:id="rId36"/>
    <p:sldId id="342" r:id="rId37"/>
    <p:sldId id="411" r:id="rId38"/>
    <p:sldId id="410" r:id="rId39"/>
    <p:sldId id="409" r:id="rId40"/>
    <p:sldId id="350" r:id="rId41"/>
    <p:sldId id="425" r:id="rId42"/>
    <p:sldId id="426" r:id="rId43"/>
    <p:sldId id="353" r:id="rId44"/>
    <p:sldId id="355" r:id="rId45"/>
    <p:sldId id="356" r:id="rId46"/>
    <p:sldId id="421" r:id="rId47"/>
    <p:sldId id="358" r:id="rId48"/>
    <p:sldId id="359" r:id="rId49"/>
    <p:sldId id="360" r:id="rId50"/>
    <p:sldId id="361" r:id="rId51"/>
    <p:sldId id="366" r:id="rId52"/>
    <p:sldId id="367" r:id="rId53"/>
    <p:sldId id="368" r:id="rId54"/>
    <p:sldId id="413" r:id="rId55"/>
    <p:sldId id="414" r:id="rId56"/>
    <p:sldId id="405" r:id="rId57"/>
    <p:sldId id="379" r:id="rId58"/>
    <p:sldId id="381" r:id="rId59"/>
    <p:sldId id="388" r:id="rId60"/>
    <p:sldId id="390" r:id="rId61"/>
    <p:sldId id="391" r:id="rId62"/>
    <p:sldId id="406" r:id="rId63"/>
    <p:sldId id="392" r:id="rId64"/>
    <p:sldId id="393" r:id="rId65"/>
    <p:sldId id="398" r:id="rId66"/>
    <p:sldId id="402" r:id="rId67"/>
    <p:sldId id="401" r:id="rId68"/>
    <p:sldId id="428" r:id="rId6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1" autoAdjust="0"/>
    <p:restoredTop sz="94383" autoAdjust="0"/>
  </p:normalViewPr>
  <p:slideViewPr>
    <p:cSldViewPr>
      <p:cViewPr>
        <p:scale>
          <a:sx n="60" d="100"/>
          <a:sy n="60" d="100"/>
        </p:scale>
        <p:origin x="-858" y="-6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7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188F1B2-EB6F-47CF-B2FC-FFC1263F830A}" type="datetimeFigureOut">
              <a:rPr lang="tr-TR"/>
              <a:pPr>
                <a:defRPr/>
              </a:pPr>
              <a:t>31.05.2016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5B5AFF-F6CA-479D-B4F2-59547F7ECF2A}" type="slidenum">
              <a:rPr lang="tr-TR"/>
              <a:pPr>
                <a:defRPr/>
              </a:pPr>
              <a:t>‹#›</a:t>
            </a:fld>
            <a:endParaRPr lang="tr-TR"/>
          </a:p>
        </p:txBody>
      </p:sp>
    </p:spTree>
    <p:extLst>
      <p:ext uri="{BB962C8B-B14F-4D97-AF65-F5344CB8AC3E}">
        <p14:creationId xmlns:p14="http://schemas.microsoft.com/office/powerpoint/2010/main" val="921462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ayt Görüntüsü Yer Tutucusu 1"/>
          <p:cNvSpPr>
            <a:spLocks noGrp="1" noRot="1" noChangeAspect="1"/>
          </p:cNvSpPr>
          <p:nvPr>
            <p:ph type="sldImg"/>
          </p:nvPr>
        </p:nvSpPr>
        <p:spPr bwMode="auto">
          <a:noFill/>
          <a:ln>
            <a:solidFill>
              <a:srgbClr val="000000"/>
            </a:solidFill>
            <a:miter lim="800000"/>
            <a:headEnd/>
            <a:tailEnd/>
          </a:ln>
        </p:spPr>
      </p:sp>
      <p:sp>
        <p:nvSpPr>
          <p:cNvPr id="21506" name="Not Yer Tutucusu 2"/>
          <p:cNvSpPr>
            <a:spLocks noGrp="1"/>
          </p:cNvSpPr>
          <p:nvPr>
            <p:ph type="body" idx="1"/>
          </p:nvPr>
        </p:nvSpPr>
        <p:spPr bwMode="auto">
          <a:noFill/>
        </p:spPr>
        <p:txBody>
          <a:bodyPr/>
          <a:lstStyle/>
          <a:p>
            <a:pPr>
              <a:spcBef>
                <a:spcPct val="0"/>
              </a:spcBef>
            </a:pPr>
            <a:endParaRPr lang="tr-TR" smtClean="0"/>
          </a:p>
        </p:txBody>
      </p:sp>
      <p:sp>
        <p:nvSpPr>
          <p:cNvPr id="21507"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2D24EB-364D-41E9-A51D-9BE19AF2708A}" type="slidenum">
              <a:rPr lang="tr-TR"/>
              <a:pPr fontAlgn="base">
                <a:spcBef>
                  <a:spcPct val="0"/>
                </a:spcBef>
                <a:spcAft>
                  <a:spcPct val="0"/>
                </a:spcAft>
                <a:defRPr/>
              </a:pPr>
              <a:t>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ayt Görüntüsü Yer Tutucusu 1"/>
          <p:cNvSpPr>
            <a:spLocks noGrp="1" noRot="1" noChangeAspect="1"/>
          </p:cNvSpPr>
          <p:nvPr>
            <p:ph type="sldImg"/>
          </p:nvPr>
        </p:nvSpPr>
        <p:spPr bwMode="auto">
          <a:noFill/>
          <a:ln>
            <a:solidFill>
              <a:srgbClr val="000000"/>
            </a:solidFill>
            <a:miter lim="800000"/>
            <a:headEnd/>
            <a:tailEnd/>
          </a:ln>
        </p:spPr>
      </p:sp>
      <p:sp>
        <p:nvSpPr>
          <p:cNvPr id="24578" name="Not Yer Tutucusu 2"/>
          <p:cNvSpPr>
            <a:spLocks noGrp="1"/>
          </p:cNvSpPr>
          <p:nvPr>
            <p:ph type="body" idx="1"/>
          </p:nvPr>
        </p:nvSpPr>
        <p:spPr bwMode="auto">
          <a:noFill/>
        </p:spPr>
        <p:txBody>
          <a:bodyPr/>
          <a:lstStyle/>
          <a:p>
            <a:pPr>
              <a:spcBef>
                <a:spcPct val="0"/>
              </a:spcBef>
            </a:pPr>
            <a:endParaRPr lang="tr-TR" smtClean="0"/>
          </a:p>
        </p:txBody>
      </p:sp>
      <p:sp>
        <p:nvSpPr>
          <p:cNvPr id="2560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2B67AD-CBD1-4443-A4A3-863D46A8A882}" type="slidenum">
              <a:rPr lang="tr-TR"/>
              <a:pPr fontAlgn="base">
                <a:spcBef>
                  <a:spcPct val="0"/>
                </a:spcBef>
                <a:spcAft>
                  <a:spcPct val="0"/>
                </a:spcAft>
                <a:defRPr/>
              </a:pPr>
              <a:t>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2818" name="Group 2"/>
          <p:cNvGrpSpPr>
            <a:grpSpLocks/>
          </p:cNvGrpSpPr>
          <p:nvPr/>
        </p:nvGrpSpPr>
        <p:grpSpPr bwMode="auto">
          <a:xfrm>
            <a:off x="1658938" y="1600200"/>
            <a:ext cx="6837362" cy="3200400"/>
            <a:chOff x="1045" y="1008"/>
            <a:chExt cx="4307" cy="2016"/>
          </a:xfrm>
        </p:grpSpPr>
        <p:sp>
          <p:nvSpPr>
            <p:cNvPr id="162819"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tr-TR" sz="2400">
                <a:latin typeface="Times New Roman" pitchFamily="18" charset="0"/>
              </a:endParaRPr>
            </a:p>
          </p:txBody>
        </p:sp>
        <p:sp>
          <p:nvSpPr>
            <p:cNvPr id="162820"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tr-TR" sz="2400">
                <a:latin typeface="Times New Roman" pitchFamily="18" charset="0"/>
              </a:endParaRPr>
            </a:p>
          </p:txBody>
        </p:sp>
        <p:sp>
          <p:nvSpPr>
            <p:cNvPr id="162821"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tr-TR" sz="2400">
                <a:latin typeface="Times New Roman" pitchFamily="18" charset="0"/>
              </a:endParaRPr>
            </a:p>
          </p:txBody>
        </p:sp>
        <p:sp>
          <p:nvSpPr>
            <p:cNvPr id="162822"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tr-TR" sz="2400">
                <a:latin typeface="Times New Roman" pitchFamily="18" charset="0"/>
              </a:endParaRPr>
            </a:p>
          </p:txBody>
        </p:sp>
        <p:sp>
          <p:nvSpPr>
            <p:cNvPr id="162823"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tr-TR" sz="2400">
                <a:latin typeface="Times New Roman" pitchFamily="18" charset="0"/>
              </a:endParaRPr>
            </a:p>
          </p:txBody>
        </p:sp>
        <p:sp>
          <p:nvSpPr>
            <p:cNvPr id="162824"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tr-TR" sz="2400">
                <a:latin typeface="Times New Roman" pitchFamily="18" charset="0"/>
              </a:endParaRPr>
            </a:p>
          </p:txBody>
        </p:sp>
      </p:grpSp>
      <p:sp>
        <p:nvSpPr>
          <p:cNvPr id="162825" name="Rectangle 9"/>
          <p:cNvSpPr>
            <a:spLocks noGrp="1" noChangeArrowheads="1"/>
          </p:cNvSpPr>
          <p:nvPr>
            <p:ph type="dt" sz="half" idx="2"/>
          </p:nvPr>
        </p:nvSpPr>
        <p:spPr/>
        <p:txBody>
          <a:bodyPr/>
          <a:lstStyle>
            <a:lvl1pPr>
              <a:defRPr/>
            </a:lvl1pPr>
          </a:lstStyle>
          <a:p>
            <a:fld id="{5C672D02-0C82-43BE-B303-F70E233A2DF9}" type="datetimeFigureOut">
              <a:rPr lang="tr-TR"/>
              <a:pPr/>
              <a:t>31.05.2016</a:t>
            </a:fld>
            <a:endParaRPr lang="tr-TR"/>
          </a:p>
        </p:txBody>
      </p:sp>
      <p:sp>
        <p:nvSpPr>
          <p:cNvPr id="162826" name="Rectangle 10"/>
          <p:cNvSpPr>
            <a:spLocks noGrp="1" noChangeArrowheads="1"/>
          </p:cNvSpPr>
          <p:nvPr>
            <p:ph type="ftr" sz="quarter" idx="3"/>
          </p:nvPr>
        </p:nvSpPr>
        <p:spPr/>
        <p:txBody>
          <a:bodyPr/>
          <a:lstStyle>
            <a:lvl1pPr>
              <a:defRPr/>
            </a:lvl1pPr>
          </a:lstStyle>
          <a:p>
            <a:endParaRPr lang="tr-TR"/>
          </a:p>
        </p:txBody>
      </p:sp>
      <p:sp>
        <p:nvSpPr>
          <p:cNvPr id="162827" name="Rectangle 11"/>
          <p:cNvSpPr>
            <a:spLocks noGrp="1" noChangeArrowheads="1"/>
          </p:cNvSpPr>
          <p:nvPr>
            <p:ph type="sldNum" sz="quarter" idx="4"/>
          </p:nvPr>
        </p:nvSpPr>
        <p:spPr/>
        <p:txBody>
          <a:bodyPr/>
          <a:lstStyle>
            <a:lvl1pPr>
              <a:defRPr/>
            </a:lvl1pPr>
          </a:lstStyle>
          <a:p>
            <a:fld id="{8EF1DD33-C28E-4803-AB24-FCDC42D4CF43}" type="slidenum">
              <a:rPr lang="tr-TR"/>
              <a:pPr/>
              <a:t>‹#›</a:t>
            </a:fld>
            <a:endParaRPr lang="tr-TR"/>
          </a:p>
        </p:txBody>
      </p:sp>
      <p:sp>
        <p:nvSpPr>
          <p:cNvPr id="1628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tr-TR"/>
              <a:t>Asıl başlık stili için tıklatın</a:t>
            </a:r>
          </a:p>
        </p:txBody>
      </p:sp>
      <p:sp>
        <p:nvSpPr>
          <p:cNvPr id="1628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tr-TR"/>
              <a:t>Asıl alt başlık stilini düzenlemek için tıklatın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fld id="{148E2B7B-71DC-4A45-9381-003B803428F5}" type="datetimeFigureOut">
              <a:rPr lang="tr-TR"/>
              <a:pPr/>
              <a:t>31.05.2016</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68CCB29C-8F10-4A19-AE4E-53DFA9ECA105}"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fld id="{6D52291D-DBCC-4181-AB47-FC77A2A4CAE6}" type="datetimeFigureOut">
              <a:rPr lang="tr-TR"/>
              <a:pPr/>
              <a:t>31.05.2016</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9CB0FEA6-A97E-4A5D-B573-CC763F4DB95F}"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fld id="{7DF61953-9D68-4229-9F34-09567AFF1B91}" type="datetimeFigureOut">
              <a:rPr lang="tr-TR"/>
              <a:pPr/>
              <a:t>31.05.2016</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B248E34E-C455-4C33-A349-809E167919CC}"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FD949A7-637D-419C-BD68-0557B5186E3E}" type="datetimeFigureOut">
              <a:rPr lang="tr-TR"/>
              <a:pPr/>
              <a:t>31.05.2016</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E529A301-7DD6-424D-B248-B2C4F21E5EA6}"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lvl1pPr>
              <a:defRPr/>
            </a:lvl1pPr>
          </a:lstStyle>
          <a:p>
            <a:fld id="{0BDB2FA5-FC22-40EB-A896-7FA57F1D3D1B}" type="datetimeFigureOut">
              <a:rPr lang="tr-TR"/>
              <a:pPr/>
              <a:t>31.05.2016</a:t>
            </a:fld>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44386F03-8F06-4F64-A67D-E882A3B5FFFA}"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lvl1pPr>
              <a:defRPr/>
            </a:lvl1pPr>
          </a:lstStyle>
          <a:p>
            <a:fld id="{E902F01A-D29E-496F-A9F8-4F888C1247F1}" type="datetimeFigureOut">
              <a:rPr lang="tr-TR"/>
              <a:pPr/>
              <a:t>31.05.2016</a:t>
            </a:fld>
            <a:endParaRPr lang="tr-TR"/>
          </a:p>
        </p:txBody>
      </p:sp>
      <p:sp>
        <p:nvSpPr>
          <p:cNvPr id="8" name="Footer Placeholder 7"/>
          <p:cNvSpPr>
            <a:spLocks noGrp="1"/>
          </p:cNvSpPr>
          <p:nvPr>
            <p:ph type="ftr" sz="quarter" idx="11"/>
          </p:nvPr>
        </p:nvSpPr>
        <p:spPr/>
        <p:txBody>
          <a:bodyPr/>
          <a:lstStyle>
            <a:lvl1pPr>
              <a:defRPr/>
            </a:lvl1pPr>
          </a:lstStyle>
          <a:p>
            <a:endParaRPr lang="tr-TR"/>
          </a:p>
        </p:txBody>
      </p:sp>
      <p:sp>
        <p:nvSpPr>
          <p:cNvPr id="9" name="Slide Number Placeholder 8"/>
          <p:cNvSpPr>
            <a:spLocks noGrp="1"/>
          </p:cNvSpPr>
          <p:nvPr>
            <p:ph type="sldNum" sz="quarter" idx="12"/>
          </p:nvPr>
        </p:nvSpPr>
        <p:spPr/>
        <p:txBody>
          <a:bodyPr/>
          <a:lstStyle>
            <a:lvl1pPr>
              <a:defRPr/>
            </a:lvl1pPr>
          </a:lstStyle>
          <a:p>
            <a:fld id="{D6F7DE0C-3203-450A-83BF-CCA421C59030}"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lvl1pPr>
              <a:defRPr/>
            </a:lvl1pPr>
          </a:lstStyle>
          <a:p>
            <a:fld id="{ACACAE8D-71D7-4AFD-9048-B3E71CB5CD01}" type="datetimeFigureOut">
              <a:rPr lang="tr-TR"/>
              <a:pPr/>
              <a:t>31.05.2016</a:t>
            </a:fld>
            <a:endParaRPr lang="tr-TR"/>
          </a:p>
        </p:txBody>
      </p:sp>
      <p:sp>
        <p:nvSpPr>
          <p:cNvPr id="4" name="Footer Placeholder 3"/>
          <p:cNvSpPr>
            <a:spLocks noGrp="1"/>
          </p:cNvSpPr>
          <p:nvPr>
            <p:ph type="ftr" sz="quarter" idx="11"/>
          </p:nvPr>
        </p:nvSpPr>
        <p:spPr/>
        <p:txBody>
          <a:bodyPr/>
          <a:lstStyle>
            <a:lvl1pPr>
              <a:defRPr/>
            </a:lvl1pPr>
          </a:lstStyle>
          <a:p>
            <a:endParaRPr lang="tr-TR"/>
          </a:p>
        </p:txBody>
      </p:sp>
      <p:sp>
        <p:nvSpPr>
          <p:cNvPr id="5" name="Slide Number Placeholder 4"/>
          <p:cNvSpPr>
            <a:spLocks noGrp="1"/>
          </p:cNvSpPr>
          <p:nvPr>
            <p:ph type="sldNum" sz="quarter" idx="12"/>
          </p:nvPr>
        </p:nvSpPr>
        <p:spPr/>
        <p:txBody>
          <a:bodyPr/>
          <a:lstStyle>
            <a:lvl1pPr>
              <a:defRPr/>
            </a:lvl1pPr>
          </a:lstStyle>
          <a:p>
            <a:fld id="{BE4A0001-01E9-44FB-B477-27CB1EF53884}"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417424-3691-4632-90CC-065F03468177}" type="datetimeFigureOut">
              <a:rPr lang="tr-TR"/>
              <a:pPr/>
              <a:t>31.05.2016</a:t>
            </a:fld>
            <a:endParaRPr lang="tr-TR"/>
          </a:p>
        </p:txBody>
      </p:sp>
      <p:sp>
        <p:nvSpPr>
          <p:cNvPr id="3" name="Footer Placeholder 2"/>
          <p:cNvSpPr>
            <a:spLocks noGrp="1"/>
          </p:cNvSpPr>
          <p:nvPr>
            <p:ph type="ftr" sz="quarter" idx="11"/>
          </p:nvPr>
        </p:nvSpPr>
        <p:spPr/>
        <p:txBody>
          <a:bodyPr/>
          <a:lstStyle>
            <a:lvl1pPr>
              <a:defRPr/>
            </a:lvl1pPr>
          </a:lstStyle>
          <a:p>
            <a:endParaRPr lang="tr-TR"/>
          </a:p>
        </p:txBody>
      </p:sp>
      <p:sp>
        <p:nvSpPr>
          <p:cNvPr id="4" name="Slide Number Placeholder 3"/>
          <p:cNvSpPr>
            <a:spLocks noGrp="1"/>
          </p:cNvSpPr>
          <p:nvPr>
            <p:ph type="sldNum" sz="quarter" idx="12"/>
          </p:nvPr>
        </p:nvSpPr>
        <p:spPr/>
        <p:txBody>
          <a:bodyPr/>
          <a:lstStyle>
            <a:lvl1pPr>
              <a:defRPr/>
            </a:lvl1pPr>
          </a:lstStyle>
          <a:p>
            <a:fld id="{DC2865A1-5B21-4D9E-8233-D59C9F7470F6}"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0457093-3B84-42A8-A2DF-C318292D4179}" type="datetimeFigureOut">
              <a:rPr lang="tr-TR"/>
              <a:pPr/>
              <a:t>31.05.2016</a:t>
            </a:fld>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41895EE1-8631-49F0-A787-1FA619FBEE03}"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A8E171D-F500-4F05-98E4-1F186B5EB89F}" type="datetimeFigureOut">
              <a:rPr lang="tr-TR"/>
              <a:pPr/>
              <a:t>31.05.2016</a:t>
            </a:fld>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1026F2D5-7650-46E9-AF0E-4722B351C623}"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1794" name="Group 2"/>
          <p:cNvGrpSpPr>
            <a:grpSpLocks/>
          </p:cNvGrpSpPr>
          <p:nvPr/>
        </p:nvGrpSpPr>
        <p:grpSpPr bwMode="auto">
          <a:xfrm>
            <a:off x="1071563" y="304800"/>
            <a:ext cx="7615237" cy="1106488"/>
            <a:chOff x="675" y="192"/>
            <a:chExt cx="4797" cy="697"/>
          </a:xfrm>
        </p:grpSpPr>
        <p:sp>
          <p:nvSpPr>
            <p:cNvPr id="161795"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tr-TR" sz="2400">
                <a:latin typeface="Times New Roman" pitchFamily="18" charset="0"/>
              </a:endParaRPr>
            </a:p>
          </p:txBody>
        </p:sp>
        <p:sp>
          <p:nvSpPr>
            <p:cNvPr id="161796"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tr-TR" sz="2400">
                <a:latin typeface="Times New Roman" pitchFamily="18" charset="0"/>
              </a:endParaRPr>
            </a:p>
          </p:txBody>
        </p:sp>
        <p:sp>
          <p:nvSpPr>
            <p:cNvPr id="161797"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tr-TR" sz="2400">
                <a:latin typeface="Times New Roman" pitchFamily="18" charset="0"/>
              </a:endParaRPr>
            </a:p>
          </p:txBody>
        </p:sp>
        <p:sp>
          <p:nvSpPr>
            <p:cNvPr id="16179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tr-TR" sz="2400">
                <a:latin typeface="Times New Roman" pitchFamily="18" charset="0"/>
              </a:endParaRPr>
            </a:p>
          </p:txBody>
        </p:sp>
        <p:sp>
          <p:nvSpPr>
            <p:cNvPr id="16179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tr-TR" sz="2400">
                <a:latin typeface="Times New Roman" pitchFamily="18" charset="0"/>
              </a:endParaRPr>
            </a:p>
          </p:txBody>
        </p:sp>
      </p:grpSp>
      <p:sp>
        <p:nvSpPr>
          <p:cNvPr id="161800"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618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37D1EFF2-2CEC-46DE-A101-84C3C65A0A00}" type="datetimeFigureOut">
              <a:rPr lang="tr-TR"/>
              <a:pPr/>
              <a:t>31.05.2016</a:t>
            </a:fld>
            <a:endParaRPr lang="tr-TR"/>
          </a:p>
        </p:txBody>
      </p:sp>
      <p:sp>
        <p:nvSpPr>
          <p:cNvPr id="1618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tr-TR"/>
          </a:p>
        </p:txBody>
      </p:sp>
      <p:sp>
        <p:nvSpPr>
          <p:cNvPr id="1618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F5658AE-8F11-4493-A591-97AA35A88546}" type="slidenum">
              <a:rPr lang="tr-TR"/>
              <a:pPr/>
              <a:t>‹#›</a:t>
            </a:fld>
            <a:endParaRPr lang="tr-TR"/>
          </a:p>
        </p:txBody>
      </p:sp>
      <p:sp>
        <p:nvSpPr>
          <p:cNvPr id="161804"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ctrTitle" idx="4294967295"/>
          </p:nvPr>
        </p:nvSpPr>
        <p:spPr>
          <a:xfrm>
            <a:off x="685800" y="2130425"/>
            <a:ext cx="7772400" cy="1470025"/>
          </a:xfrm>
        </p:spPr>
        <p:txBody>
          <a:bodyPr/>
          <a:lstStyle/>
          <a:p>
            <a:pPr algn="r"/>
            <a:r>
              <a:rPr lang="tr-TR" sz="4000" b="1"/>
              <a:t>Hipertansiyon</a:t>
            </a:r>
          </a:p>
        </p:txBody>
      </p:sp>
      <p:sp>
        <p:nvSpPr>
          <p:cNvPr id="14338" name="Alt Başlık 2"/>
          <p:cNvSpPr>
            <a:spLocks noGrp="1"/>
          </p:cNvSpPr>
          <p:nvPr>
            <p:ph type="subTitle" idx="4294967295"/>
          </p:nvPr>
        </p:nvSpPr>
        <p:spPr>
          <a:xfrm>
            <a:off x="1403350" y="4800600"/>
            <a:ext cx="6400800" cy="1227138"/>
          </a:xfrm>
        </p:spPr>
        <p:txBody>
          <a:bodyPr/>
          <a:lstStyle/>
          <a:p>
            <a:pPr marL="0" indent="0" algn="r">
              <a:buFont typeface="Wingdings" pitchFamily="2" charset="2"/>
              <a:buNone/>
            </a:pPr>
            <a:r>
              <a:rPr lang="tr-TR" sz="2000" dirty="0" smtClean="0"/>
              <a:t>Arş. </a:t>
            </a:r>
            <a:r>
              <a:rPr lang="tr-TR" sz="2000" dirty="0" err="1" smtClean="0"/>
              <a:t>Gör.Dr</a:t>
            </a:r>
            <a:r>
              <a:rPr lang="tr-TR" sz="2000" dirty="0" smtClean="0"/>
              <a:t>. M. Nurdan Özkaya</a:t>
            </a:r>
          </a:p>
          <a:p>
            <a:pPr marL="0" indent="0" algn="r">
              <a:buFont typeface="Wingdings" pitchFamily="2" charset="2"/>
              <a:buNone/>
            </a:pPr>
            <a:r>
              <a:rPr lang="tr-TR" sz="2000" dirty="0" smtClean="0"/>
              <a:t>KTÜ Tıp Fakültesi Aile Hekimliği ABD</a:t>
            </a:r>
          </a:p>
          <a:p>
            <a:pPr marL="0" indent="0" algn="r">
              <a:buFont typeface="Wingdings" pitchFamily="2" charset="2"/>
              <a:buNone/>
            </a:pPr>
            <a:r>
              <a:rPr lang="tr-TR" sz="2000" dirty="0" smtClean="0"/>
              <a:t>31.05.2016</a:t>
            </a:r>
          </a:p>
          <a:p>
            <a:pPr marL="0" indent="0" algn="r">
              <a:buFont typeface="Wingdings" pitchFamily="2" charset="2"/>
              <a:buNone/>
            </a:pPr>
            <a:endParaRPr lang="tr-TR" sz="2000" dirty="0"/>
          </a:p>
        </p:txBody>
      </p:sp>
      <p:pic>
        <p:nvPicPr>
          <p:cNvPr id="1026" name="Picture 2" descr="C:\Users\NURDAN ÖZKAYA\Desktop\1d9d1f64a5942301afa738401e6ac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5" y="15792"/>
            <a:ext cx="4901095" cy="477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p:txBody>
          <a:bodyPr>
            <a:normAutofit lnSpcReduction="10000"/>
          </a:bodyPr>
          <a:lstStyle/>
          <a:p>
            <a:pPr>
              <a:lnSpc>
                <a:spcPct val="90000"/>
              </a:lnSpc>
            </a:pPr>
            <a:r>
              <a:rPr lang="tr-TR" sz="2000" b="1" dirty="0"/>
              <a:t>Hipertansiyon </a:t>
            </a:r>
            <a:r>
              <a:rPr lang="tr-TR" sz="2000" b="1" dirty="0" err="1"/>
              <a:t>Patofizyolojisi</a:t>
            </a:r>
            <a:endParaRPr lang="tr-TR" sz="2000" dirty="0"/>
          </a:p>
          <a:p>
            <a:pPr>
              <a:lnSpc>
                <a:spcPct val="90000"/>
              </a:lnSpc>
            </a:pPr>
            <a:endParaRPr lang="tr-TR" sz="2000" dirty="0"/>
          </a:p>
          <a:p>
            <a:pPr>
              <a:lnSpc>
                <a:spcPct val="90000"/>
              </a:lnSpc>
            </a:pPr>
            <a:r>
              <a:rPr lang="tr-TR" sz="2000" dirty="0"/>
              <a:t>Hipertansiyon, </a:t>
            </a:r>
            <a:r>
              <a:rPr lang="tr-TR" sz="2000" dirty="0" smtClean="0"/>
              <a:t>kan </a:t>
            </a:r>
            <a:r>
              <a:rPr lang="tr-TR" sz="2000" dirty="0"/>
              <a:t>basıncı </a:t>
            </a:r>
            <a:r>
              <a:rPr lang="tr-TR" sz="2000" dirty="0" smtClean="0"/>
              <a:t>regülasyon </a:t>
            </a:r>
            <a:r>
              <a:rPr lang="tr-TR" sz="2000" dirty="0"/>
              <a:t>bozukluğudur. </a:t>
            </a:r>
          </a:p>
          <a:p>
            <a:pPr>
              <a:lnSpc>
                <a:spcPct val="90000"/>
              </a:lnSpc>
            </a:pPr>
            <a:endParaRPr lang="tr-TR" sz="2000" dirty="0"/>
          </a:p>
          <a:p>
            <a:pPr>
              <a:lnSpc>
                <a:spcPct val="90000"/>
              </a:lnSpc>
            </a:pPr>
            <a:r>
              <a:rPr lang="tr-TR" sz="2000" dirty="0"/>
              <a:t>Sistemik kan basıncını belirleyen ve birbiriyle etkileşen birçok faktör olması nedeniyle hipertansiyondan sorumlu tek bir etiyoloji veya </a:t>
            </a:r>
            <a:r>
              <a:rPr lang="tr-TR" sz="2000" dirty="0" err="1"/>
              <a:t>patofizyolojik</a:t>
            </a:r>
            <a:r>
              <a:rPr lang="tr-TR" sz="2000" dirty="0"/>
              <a:t> mekanizma yoktur. </a:t>
            </a:r>
            <a:endParaRPr lang="tr-TR" sz="2000" dirty="0" smtClean="0"/>
          </a:p>
          <a:p>
            <a:pPr>
              <a:lnSpc>
                <a:spcPct val="90000"/>
              </a:lnSpc>
            </a:pPr>
            <a:endParaRPr lang="tr-TR" sz="2000" dirty="0"/>
          </a:p>
          <a:p>
            <a:pPr>
              <a:lnSpc>
                <a:spcPct val="90000"/>
              </a:lnSpc>
              <a:buFont typeface="Wingdings" panose="05000000000000000000" pitchFamily="2" charset="2"/>
              <a:buChar char="v"/>
            </a:pPr>
            <a:r>
              <a:rPr lang="tr-TR" sz="2000" dirty="0"/>
              <a:t>Kan basıncının </a:t>
            </a:r>
            <a:r>
              <a:rPr lang="tr-TR" sz="2000" dirty="0" smtClean="0"/>
              <a:t>kontrolü,</a:t>
            </a:r>
          </a:p>
          <a:p>
            <a:pPr>
              <a:lnSpc>
                <a:spcPct val="90000"/>
              </a:lnSpc>
              <a:buFont typeface="Wingdings" panose="05000000000000000000" pitchFamily="2" charset="2"/>
              <a:buChar char="v"/>
            </a:pPr>
            <a:r>
              <a:rPr lang="tr-TR" sz="2000" dirty="0" smtClean="0"/>
              <a:t>böbrekler</a:t>
            </a:r>
            <a:r>
              <a:rPr lang="tr-TR" sz="2000" dirty="0"/>
              <a:t>, </a:t>
            </a:r>
            <a:endParaRPr lang="tr-TR" sz="2000" dirty="0" smtClean="0"/>
          </a:p>
          <a:p>
            <a:pPr>
              <a:lnSpc>
                <a:spcPct val="90000"/>
              </a:lnSpc>
              <a:buFont typeface="Wingdings" panose="05000000000000000000" pitchFamily="2" charset="2"/>
              <a:buChar char="v"/>
            </a:pPr>
            <a:r>
              <a:rPr lang="tr-TR" sz="2000" dirty="0" smtClean="0"/>
              <a:t>santral </a:t>
            </a:r>
            <a:r>
              <a:rPr lang="tr-TR" sz="2000" dirty="0"/>
              <a:t>sinir </a:t>
            </a:r>
            <a:r>
              <a:rPr lang="it-IT" sz="2000" dirty="0"/>
              <a:t>sistemi, </a:t>
            </a:r>
            <a:endParaRPr lang="tr-TR" sz="2000" dirty="0" smtClean="0"/>
          </a:p>
          <a:p>
            <a:pPr>
              <a:lnSpc>
                <a:spcPct val="90000"/>
              </a:lnSpc>
              <a:buFont typeface="Wingdings" panose="05000000000000000000" pitchFamily="2" charset="2"/>
              <a:buChar char="v"/>
            </a:pPr>
            <a:r>
              <a:rPr lang="it-IT" sz="2000" dirty="0" smtClean="0"/>
              <a:t>periferik </a:t>
            </a:r>
            <a:r>
              <a:rPr lang="it-IT" sz="2000" dirty="0"/>
              <a:t>sinir sistemi, </a:t>
            </a:r>
            <a:endParaRPr lang="tr-TR" sz="2000" dirty="0" smtClean="0"/>
          </a:p>
          <a:p>
            <a:pPr>
              <a:lnSpc>
                <a:spcPct val="90000"/>
              </a:lnSpc>
              <a:buFont typeface="Wingdings" panose="05000000000000000000" pitchFamily="2" charset="2"/>
              <a:buChar char="v"/>
            </a:pPr>
            <a:r>
              <a:rPr lang="it-IT" sz="2000" dirty="0" smtClean="0"/>
              <a:t>vasküler </a:t>
            </a:r>
            <a:r>
              <a:rPr lang="it-IT" sz="2000" dirty="0"/>
              <a:t>endotel ve</a:t>
            </a:r>
            <a:r>
              <a:rPr lang="tr-TR" sz="2000" dirty="0"/>
              <a:t> </a:t>
            </a:r>
            <a:endParaRPr lang="tr-TR" sz="2000" dirty="0" smtClean="0"/>
          </a:p>
          <a:p>
            <a:pPr>
              <a:lnSpc>
                <a:spcPct val="90000"/>
              </a:lnSpc>
              <a:buFont typeface="Wingdings" panose="05000000000000000000" pitchFamily="2" charset="2"/>
              <a:buChar char="v"/>
            </a:pPr>
            <a:r>
              <a:rPr lang="tr-TR" sz="2000" dirty="0" smtClean="0"/>
              <a:t>adrenal </a:t>
            </a:r>
            <a:r>
              <a:rPr lang="tr-TR" sz="2000" dirty="0" err="1"/>
              <a:t>gland</a:t>
            </a:r>
            <a:r>
              <a:rPr lang="tr-TR" sz="2000" dirty="0"/>
              <a:t> arasındaki karmaşık etkileşimle sağlanır.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p:txBody>
          <a:bodyPr>
            <a:normAutofit/>
          </a:bodyPr>
          <a:lstStyle/>
          <a:p>
            <a:r>
              <a:rPr lang="tr-TR" sz="3400"/>
              <a:t>Hipertansiyon etiyolojik sınıflandırması:</a:t>
            </a:r>
          </a:p>
        </p:txBody>
      </p:sp>
      <p:sp>
        <p:nvSpPr>
          <p:cNvPr id="27650" name="İçerik Yer Tutucusu 2"/>
          <p:cNvSpPr>
            <a:spLocks noGrp="1"/>
          </p:cNvSpPr>
          <p:nvPr>
            <p:ph idx="4294967295"/>
          </p:nvPr>
        </p:nvSpPr>
        <p:spPr/>
        <p:txBody>
          <a:bodyPr/>
          <a:lstStyle/>
          <a:p>
            <a:pPr>
              <a:lnSpc>
                <a:spcPct val="80000"/>
              </a:lnSpc>
            </a:pPr>
            <a:r>
              <a:rPr lang="tr-TR" sz="1900" b="1" dirty="0" err="1"/>
              <a:t>Primer</a:t>
            </a:r>
            <a:r>
              <a:rPr lang="tr-TR" sz="1900" b="1" dirty="0"/>
              <a:t> (</a:t>
            </a:r>
            <a:r>
              <a:rPr lang="tr-TR" sz="1900" b="1" dirty="0" err="1"/>
              <a:t>Esansiyel</a:t>
            </a:r>
            <a:r>
              <a:rPr lang="tr-TR" sz="1900" b="1" dirty="0"/>
              <a:t>) Hipertansiyon (%95)</a:t>
            </a:r>
          </a:p>
          <a:p>
            <a:pPr>
              <a:lnSpc>
                <a:spcPct val="80000"/>
              </a:lnSpc>
            </a:pPr>
            <a:endParaRPr lang="tr-TR" sz="1900" b="1" dirty="0"/>
          </a:p>
          <a:p>
            <a:pPr>
              <a:lnSpc>
                <a:spcPct val="80000"/>
              </a:lnSpc>
              <a:buFont typeface="Wingdings" pitchFamily="2" charset="2"/>
              <a:buNone/>
            </a:pPr>
            <a:r>
              <a:rPr lang="tr-TR" sz="1900" b="1" dirty="0"/>
              <a:t>      </a:t>
            </a:r>
            <a:r>
              <a:rPr lang="tr-TR" sz="1900" dirty="0"/>
              <a:t>Nedenleri:</a:t>
            </a:r>
          </a:p>
          <a:p>
            <a:pPr lvl="1">
              <a:lnSpc>
                <a:spcPct val="80000"/>
              </a:lnSpc>
            </a:pPr>
            <a:r>
              <a:rPr lang="tr-TR" sz="1800" dirty="0"/>
              <a:t> Genetik yatkınlık</a:t>
            </a:r>
          </a:p>
          <a:p>
            <a:pPr lvl="1">
              <a:lnSpc>
                <a:spcPct val="80000"/>
              </a:lnSpc>
            </a:pPr>
            <a:r>
              <a:rPr lang="tr-TR" sz="1800" dirty="0"/>
              <a:t> Aşırı tuz tüketimi</a:t>
            </a:r>
          </a:p>
          <a:p>
            <a:pPr lvl="1">
              <a:lnSpc>
                <a:spcPct val="80000"/>
              </a:lnSpc>
            </a:pPr>
            <a:r>
              <a:rPr lang="tr-TR" sz="1800" dirty="0"/>
              <a:t> </a:t>
            </a:r>
            <a:r>
              <a:rPr lang="tr-TR" sz="1800" dirty="0" err="1"/>
              <a:t>Obezite</a:t>
            </a:r>
            <a:endParaRPr lang="tr-TR" sz="1800" dirty="0"/>
          </a:p>
          <a:p>
            <a:pPr lvl="1">
              <a:lnSpc>
                <a:spcPct val="80000"/>
              </a:lnSpc>
            </a:pPr>
            <a:r>
              <a:rPr lang="tr-TR" sz="1800" dirty="0"/>
              <a:t> Sempatik sinir sistemi fazla çalışması</a:t>
            </a:r>
          </a:p>
          <a:p>
            <a:pPr lvl="1">
              <a:lnSpc>
                <a:spcPct val="80000"/>
              </a:lnSpc>
            </a:pPr>
            <a:r>
              <a:rPr lang="tr-TR" sz="1800" dirty="0"/>
              <a:t> Renin-</a:t>
            </a:r>
            <a:r>
              <a:rPr lang="tr-TR" sz="1800" dirty="0" err="1"/>
              <a:t>anjiotensin</a:t>
            </a:r>
            <a:r>
              <a:rPr lang="tr-TR" sz="1800" dirty="0"/>
              <a:t> sisteminin rolü</a:t>
            </a:r>
          </a:p>
          <a:p>
            <a:pPr lvl="1">
              <a:lnSpc>
                <a:spcPct val="80000"/>
              </a:lnSpc>
            </a:pPr>
            <a:r>
              <a:rPr lang="tr-TR" sz="1800" dirty="0"/>
              <a:t> Tuz atılımındaki </a:t>
            </a:r>
            <a:r>
              <a:rPr lang="tr-TR" sz="1800" dirty="0" err="1"/>
              <a:t>renal</a:t>
            </a:r>
            <a:r>
              <a:rPr lang="tr-TR" sz="1800" dirty="0"/>
              <a:t> bozukluk</a:t>
            </a:r>
          </a:p>
          <a:p>
            <a:pPr lvl="1">
              <a:lnSpc>
                <a:spcPct val="80000"/>
              </a:lnSpc>
            </a:pPr>
            <a:r>
              <a:rPr lang="tr-TR" sz="1800" dirty="0"/>
              <a:t> </a:t>
            </a:r>
            <a:r>
              <a:rPr lang="tr-TR" sz="1800" dirty="0" err="1"/>
              <a:t>İntraselüler</a:t>
            </a:r>
            <a:r>
              <a:rPr lang="tr-TR" sz="1800" dirty="0"/>
              <a:t> sodyum ve kalsiyum artışı</a:t>
            </a:r>
          </a:p>
          <a:p>
            <a:pPr lvl="1">
              <a:lnSpc>
                <a:spcPct val="80000"/>
              </a:lnSpc>
            </a:pPr>
            <a:r>
              <a:rPr lang="tr-TR" sz="1800" dirty="0"/>
              <a:t> Düşük doğum ağırlığı</a:t>
            </a:r>
          </a:p>
          <a:p>
            <a:pPr lvl="1">
              <a:lnSpc>
                <a:spcPct val="80000"/>
              </a:lnSpc>
            </a:pPr>
            <a:r>
              <a:rPr lang="tr-TR" sz="1800" dirty="0"/>
              <a:t> Aceleci, sabırsız, stresli kişilik yapısı</a:t>
            </a:r>
          </a:p>
          <a:p>
            <a:pPr>
              <a:lnSpc>
                <a:spcPct val="80000"/>
              </a:lnSpc>
              <a:buFont typeface="Wingdings" pitchFamily="2" charset="2"/>
              <a:buNone/>
            </a:pPr>
            <a:r>
              <a:rPr lang="tr-TR" sz="1900" b="1" dirty="0"/>
              <a:t>     </a:t>
            </a:r>
            <a:r>
              <a:rPr lang="tr-TR" sz="1900" b="1" dirty="0" smtClean="0"/>
              <a:t>**TEMD KILAVUZU</a:t>
            </a:r>
          </a:p>
          <a:p>
            <a:pPr>
              <a:lnSpc>
                <a:spcPct val="80000"/>
              </a:lnSpc>
              <a:buFont typeface="Wingdings" pitchFamily="2" charset="2"/>
              <a:buNone/>
            </a:pPr>
            <a:r>
              <a:rPr lang="tr-TR" sz="1900" b="1" dirty="0"/>
              <a:t> </a:t>
            </a:r>
            <a:r>
              <a:rPr lang="tr-TR" sz="1900" b="1" dirty="0" smtClean="0"/>
              <a:t>    </a:t>
            </a:r>
            <a:r>
              <a:rPr lang="tr-TR" sz="1900" i="1" dirty="0" smtClean="0"/>
              <a:t>Arttıran </a:t>
            </a:r>
            <a:r>
              <a:rPr lang="tr-TR" sz="1900" i="1" dirty="0"/>
              <a:t>faktörler:</a:t>
            </a:r>
            <a:r>
              <a:rPr lang="tr-TR" sz="1900" b="1" i="1" dirty="0"/>
              <a:t> </a:t>
            </a:r>
            <a:r>
              <a:rPr lang="tr-TR" sz="1900" i="1" dirty="0"/>
              <a:t>Aşırı alkol alımı, sigara, </a:t>
            </a:r>
            <a:r>
              <a:rPr lang="tr-TR" sz="1900" i="1" dirty="0" err="1"/>
              <a:t>sedanter</a:t>
            </a:r>
            <a:r>
              <a:rPr lang="tr-TR" sz="1900" i="1" dirty="0"/>
              <a:t> hayat, </a:t>
            </a:r>
            <a:r>
              <a:rPr lang="tr-TR" sz="1900" i="1" dirty="0" err="1"/>
              <a:t>polisitemi</a:t>
            </a:r>
            <a:r>
              <a:rPr lang="tr-TR" sz="1900" i="1" dirty="0"/>
              <a:t>, </a:t>
            </a:r>
            <a:r>
              <a:rPr lang="tr-TR" sz="1900" i="1" dirty="0" err="1"/>
              <a:t>nonsteroidal</a:t>
            </a:r>
            <a:r>
              <a:rPr lang="tr-TR" sz="1900" i="1" dirty="0"/>
              <a:t> </a:t>
            </a:r>
            <a:r>
              <a:rPr lang="tr-TR" sz="1900" i="1" dirty="0" err="1"/>
              <a:t>antiinflamatuvarlar</a:t>
            </a:r>
            <a:r>
              <a:rPr lang="tr-TR" sz="1900" i="1" dirty="0"/>
              <a:t>, düşük potasyum alımı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74726" y="243561"/>
            <a:ext cx="8338990" cy="6259307"/>
          </a:xfrm>
          <a:noFill/>
        </p:spPr>
        <p:txBody>
          <a:bodyPr numCol="2" rtlCol="0">
            <a:noAutofit/>
          </a:bodyPr>
          <a:lstStyle/>
          <a:p>
            <a:pPr fontAlgn="auto">
              <a:spcAft>
                <a:spcPts val="0"/>
              </a:spcAft>
              <a:buClrTx/>
              <a:buFont typeface="Arial" pitchFamily="34" charset="0"/>
              <a:buChar char="•"/>
              <a:defRPr/>
            </a:pPr>
            <a:r>
              <a:rPr lang="tr-TR" sz="1800" b="1" kern="1200" dirty="0" err="1">
                <a:latin typeface="+mn-lt"/>
                <a:ea typeface="+mn-ea"/>
                <a:cs typeface="+mn-cs"/>
              </a:rPr>
              <a:t>Sekonder</a:t>
            </a:r>
            <a:r>
              <a:rPr lang="tr-TR" sz="1800" b="1" kern="1200" dirty="0">
                <a:latin typeface="+mn-lt"/>
                <a:ea typeface="+mn-ea"/>
                <a:cs typeface="+mn-cs"/>
              </a:rPr>
              <a:t> Hipertansiyon</a:t>
            </a:r>
          </a:p>
          <a:p>
            <a:pPr marL="0" indent="0" fontAlgn="auto">
              <a:spcAft>
                <a:spcPts val="0"/>
              </a:spcAft>
              <a:buClrTx/>
              <a:buFont typeface="Arial" pitchFamily="34" charset="0"/>
              <a:buNone/>
              <a:defRPr/>
            </a:pPr>
            <a:endParaRPr lang="tr-TR" sz="1800" b="1" kern="1200" dirty="0">
              <a:latin typeface="+mn-lt"/>
              <a:ea typeface="+mn-ea"/>
              <a:cs typeface="+mn-cs"/>
            </a:endParaRPr>
          </a:p>
          <a:p>
            <a:pPr marL="0" indent="0" fontAlgn="auto">
              <a:spcAft>
                <a:spcPts val="0"/>
              </a:spcAft>
              <a:buClrTx/>
              <a:buFont typeface="Arial" pitchFamily="34" charset="0"/>
              <a:buNone/>
              <a:defRPr/>
            </a:pPr>
            <a:r>
              <a:rPr lang="tr-TR" sz="1800" kern="1200" dirty="0">
                <a:latin typeface="+mn-lt"/>
                <a:ea typeface="+mn-ea"/>
                <a:cs typeface="+mn-cs"/>
              </a:rPr>
              <a:t>   A. </a:t>
            </a:r>
            <a:r>
              <a:rPr lang="tr-TR" sz="1800" kern="1200" dirty="0" err="1">
                <a:latin typeface="+mn-lt"/>
                <a:ea typeface="+mn-ea"/>
                <a:cs typeface="+mn-cs"/>
              </a:rPr>
              <a:t>Renal</a:t>
            </a:r>
            <a:r>
              <a:rPr lang="tr-TR" sz="1800" kern="1200" dirty="0">
                <a:latin typeface="+mn-lt"/>
                <a:ea typeface="+mn-ea"/>
                <a:cs typeface="+mn-cs"/>
              </a:rPr>
              <a:t> nedenler</a:t>
            </a:r>
          </a:p>
          <a:p>
            <a:pPr lvl="1" fontAlgn="auto">
              <a:spcAft>
                <a:spcPts val="0"/>
              </a:spcAft>
              <a:buClrTx/>
              <a:buFont typeface="Arial" pitchFamily="34" charset="0"/>
              <a:buChar char="–"/>
              <a:defRPr/>
            </a:pPr>
            <a:r>
              <a:rPr lang="tr-TR" sz="1800" kern="1200" dirty="0">
                <a:latin typeface="+mn-lt"/>
                <a:ea typeface="+mn-ea"/>
                <a:cs typeface="+mn-cs"/>
              </a:rPr>
              <a:t>Kronik </a:t>
            </a:r>
            <a:r>
              <a:rPr lang="tr-TR" sz="1800" kern="1200" dirty="0" err="1">
                <a:latin typeface="+mn-lt"/>
                <a:ea typeface="+mn-ea"/>
                <a:cs typeface="+mn-cs"/>
              </a:rPr>
              <a:t>piyelonefrit</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a:latin typeface="+mn-lt"/>
                <a:ea typeface="+mn-ea"/>
                <a:cs typeface="+mn-cs"/>
              </a:rPr>
              <a:t>Akut ve kronik </a:t>
            </a:r>
            <a:r>
              <a:rPr lang="tr-TR" sz="1800" kern="1200" dirty="0" err="1">
                <a:latin typeface="+mn-lt"/>
                <a:ea typeface="+mn-ea"/>
                <a:cs typeface="+mn-cs"/>
              </a:rPr>
              <a:t>glomerülonefrit</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err="1">
                <a:latin typeface="+mn-lt"/>
                <a:ea typeface="+mn-ea"/>
                <a:cs typeface="+mn-cs"/>
              </a:rPr>
              <a:t>Polikistik</a:t>
            </a:r>
            <a:r>
              <a:rPr lang="tr-TR" sz="1800" kern="1200" dirty="0">
                <a:latin typeface="+mn-lt"/>
                <a:ea typeface="+mn-ea"/>
                <a:cs typeface="+mn-cs"/>
              </a:rPr>
              <a:t> böbrek hastalığı</a:t>
            </a:r>
          </a:p>
          <a:p>
            <a:pPr lvl="1" fontAlgn="auto">
              <a:spcAft>
                <a:spcPts val="0"/>
              </a:spcAft>
              <a:buClrTx/>
              <a:buFont typeface="Arial" pitchFamily="34" charset="0"/>
              <a:buChar char="–"/>
              <a:defRPr/>
            </a:pPr>
            <a:r>
              <a:rPr lang="tr-TR" sz="1800" kern="1200" dirty="0" err="1">
                <a:latin typeface="+mn-lt"/>
                <a:ea typeface="+mn-ea"/>
                <a:cs typeface="+mn-cs"/>
              </a:rPr>
              <a:t>Renal</a:t>
            </a:r>
            <a:r>
              <a:rPr lang="tr-TR" sz="1800" kern="1200" dirty="0">
                <a:latin typeface="+mn-lt"/>
                <a:ea typeface="+mn-ea"/>
                <a:cs typeface="+mn-cs"/>
              </a:rPr>
              <a:t> arter darlığı</a:t>
            </a:r>
          </a:p>
          <a:p>
            <a:pPr lvl="1" fontAlgn="auto">
              <a:spcAft>
                <a:spcPts val="0"/>
              </a:spcAft>
              <a:buClrTx/>
              <a:buFont typeface="Arial" pitchFamily="34" charset="0"/>
              <a:buChar char="–"/>
              <a:defRPr/>
            </a:pPr>
            <a:r>
              <a:rPr lang="tr-TR" sz="1800" kern="1200" dirty="0" err="1">
                <a:latin typeface="+mn-lt"/>
                <a:ea typeface="+mn-ea"/>
                <a:cs typeface="+mn-cs"/>
              </a:rPr>
              <a:t>Arteriolar</a:t>
            </a:r>
            <a:r>
              <a:rPr lang="tr-TR" sz="1800" kern="1200" dirty="0">
                <a:latin typeface="+mn-lt"/>
                <a:ea typeface="+mn-ea"/>
                <a:cs typeface="+mn-cs"/>
              </a:rPr>
              <a:t> </a:t>
            </a:r>
            <a:r>
              <a:rPr lang="tr-TR" sz="1800" kern="1200" dirty="0" err="1">
                <a:latin typeface="+mn-lt"/>
                <a:ea typeface="+mn-ea"/>
                <a:cs typeface="+mn-cs"/>
              </a:rPr>
              <a:t>nefroskleroz</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a:latin typeface="+mn-lt"/>
                <a:ea typeface="+mn-ea"/>
                <a:cs typeface="+mn-cs"/>
              </a:rPr>
              <a:t>Diyabetik </a:t>
            </a:r>
            <a:r>
              <a:rPr lang="tr-TR" sz="1800" kern="1200" dirty="0" err="1">
                <a:latin typeface="+mn-lt"/>
                <a:ea typeface="+mn-ea"/>
                <a:cs typeface="+mn-cs"/>
              </a:rPr>
              <a:t>nefropati</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a:latin typeface="+mn-lt"/>
                <a:ea typeface="+mn-ea"/>
                <a:cs typeface="+mn-cs"/>
              </a:rPr>
              <a:t>Renin salgılayan tümörler</a:t>
            </a:r>
          </a:p>
          <a:p>
            <a:pPr marL="0" indent="0" fontAlgn="auto">
              <a:spcAft>
                <a:spcPts val="0"/>
              </a:spcAft>
              <a:buClrTx/>
              <a:buFont typeface="Arial" pitchFamily="34" charset="0"/>
              <a:buNone/>
              <a:defRPr/>
            </a:pPr>
            <a:r>
              <a:rPr lang="tr-TR" sz="1800" b="1" kern="1200" dirty="0">
                <a:latin typeface="+mn-lt"/>
                <a:ea typeface="+mn-ea"/>
                <a:cs typeface="+mn-cs"/>
              </a:rPr>
              <a:t>    </a:t>
            </a:r>
            <a:r>
              <a:rPr lang="tr-TR" sz="1800" kern="1200" dirty="0">
                <a:latin typeface="+mn-lt"/>
                <a:ea typeface="+mn-ea"/>
                <a:cs typeface="+mn-cs"/>
              </a:rPr>
              <a:t>B. Endokrin nedenler</a:t>
            </a:r>
          </a:p>
          <a:p>
            <a:pPr lvl="1" fontAlgn="auto">
              <a:spcAft>
                <a:spcPts val="0"/>
              </a:spcAft>
              <a:buClrTx/>
              <a:buFont typeface="Arial" pitchFamily="34" charset="0"/>
              <a:buChar char="–"/>
              <a:defRPr/>
            </a:pPr>
            <a:r>
              <a:rPr lang="tr-TR" sz="1800" kern="1200" dirty="0">
                <a:latin typeface="+mn-lt"/>
                <a:ea typeface="+mn-ea"/>
                <a:cs typeface="+mn-cs"/>
              </a:rPr>
              <a:t>Oral </a:t>
            </a:r>
            <a:r>
              <a:rPr lang="tr-TR" sz="1800" kern="1200" dirty="0" err="1">
                <a:latin typeface="+mn-lt"/>
                <a:ea typeface="+mn-ea"/>
                <a:cs typeface="+mn-cs"/>
              </a:rPr>
              <a:t>kontraseptifler</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err="1">
                <a:latin typeface="+mn-lt"/>
                <a:ea typeface="+mn-ea"/>
                <a:cs typeface="+mn-cs"/>
              </a:rPr>
              <a:t>Adrenokortikal</a:t>
            </a:r>
            <a:r>
              <a:rPr lang="tr-TR" sz="1800" kern="1200" dirty="0">
                <a:latin typeface="+mn-lt"/>
                <a:ea typeface="+mn-ea"/>
                <a:cs typeface="+mn-cs"/>
              </a:rPr>
              <a:t> </a:t>
            </a:r>
            <a:r>
              <a:rPr lang="tr-TR" sz="1800" kern="1200" dirty="0" err="1">
                <a:latin typeface="+mn-lt"/>
                <a:ea typeface="+mn-ea"/>
                <a:cs typeface="+mn-cs"/>
              </a:rPr>
              <a:t>Hiperfonksiyon</a:t>
            </a:r>
            <a:endParaRPr lang="tr-TR" sz="1800" kern="1200" dirty="0">
              <a:latin typeface="+mn-lt"/>
              <a:ea typeface="+mn-ea"/>
              <a:cs typeface="+mn-cs"/>
            </a:endParaRPr>
          </a:p>
          <a:p>
            <a:pPr lvl="2" fontAlgn="auto">
              <a:spcAft>
                <a:spcPts val="0"/>
              </a:spcAft>
              <a:buClrTx/>
              <a:buFont typeface="Arial" pitchFamily="34" charset="0"/>
              <a:buChar char="•"/>
              <a:defRPr/>
            </a:pPr>
            <a:r>
              <a:rPr lang="tr-TR" sz="1800" kern="1200" dirty="0" err="1">
                <a:latin typeface="+mn-lt"/>
                <a:ea typeface="+mn-ea"/>
                <a:cs typeface="+mn-cs"/>
              </a:rPr>
              <a:t>Cushing</a:t>
            </a:r>
            <a:r>
              <a:rPr lang="tr-TR" sz="1800" kern="1200" dirty="0">
                <a:latin typeface="+mn-lt"/>
                <a:ea typeface="+mn-ea"/>
                <a:cs typeface="+mn-cs"/>
              </a:rPr>
              <a:t> sendromu</a:t>
            </a:r>
          </a:p>
          <a:p>
            <a:pPr lvl="2" fontAlgn="auto">
              <a:spcAft>
                <a:spcPts val="0"/>
              </a:spcAft>
              <a:buClrTx/>
              <a:buFont typeface="Arial" pitchFamily="34" charset="0"/>
              <a:buChar char="•"/>
              <a:defRPr/>
            </a:pPr>
            <a:r>
              <a:rPr lang="tr-TR" sz="1800" kern="1200" dirty="0" err="1">
                <a:latin typeface="+mn-lt"/>
                <a:ea typeface="+mn-ea"/>
                <a:cs typeface="+mn-cs"/>
              </a:rPr>
              <a:t>Primer</a:t>
            </a:r>
            <a:r>
              <a:rPr lang="tr-TR" sz="1800" kern="1200" dirty="0">
                <a:latin typeface="+mn-lt"/>
                <a:ea typeface="+mn-ea"/>
                <a:cs typeface="+mn-cs"/>
              </a:rPr>
              <a:t> </a:t>
            </a:r>
            <a:r>
              <a:rPr lang="tr-TR" sz="1800" kern="1200" dirty="0" err="1">
                <a:latin typeface="+mn-lt"/>
                <a:ea typeface="+mn-ea"/>
                <a:cs typeface="+mn-cs"/>
              </a:rPr>
              <a:t>hiperaldosteronizm</a:t>
            </a:r>
            <a:endParaRPr lang="tr-TR" sz="1800" kern="1200" dirty="0">
              <a:latin typeface="+mn-lt"/>
              <a:ea typeface="+mn-ea"/>
              <a:cs typeface="+mn-cs"/>
            </a:endParaRPr>
          </a:p>
          <a:p>
            <a:pPr lvl="2" fontAlgn="auto">
              <a:spcAft>
                <a:spcPts val="0"/>
              </a:spcAft>
              <a:buClrTx/>
              <a:buFont typeface="Arial" pitchFamily="34" charset="0"/>
              <a:buChar char="•"/>
              <a:defRPr/>
            </a:pPr>
            <a:r>
              <a:rPr lang="es-ES" sz="1800" kern="1200" dirty="0">
                <a:latin typeface="+mn-lt"/>
                <a:ea typeface="+mn-ea"/>
                <a:cs typeface="+mn-cs"/>
              </a:rPr>
              <a:t>Konjenital adrenal hiperplazi (17</a:t>
            </a:r>
            <a:r>
              <a:rPr lang="tr-TR" sz="1800" kern="1200" dirty="0">
                <a:latin typeface="+mn-lt"/>
                <a:ea typeface="+mn-ea"/>
                <a:cs typeface="+mn-cs"/>
              </a:rPr>
              <a:t> </a:t>
            </a:r>
            <a:r>
              <a:rPr lang="el-GR" sz="1800" kern="1200" dirty="0">
                <a:latin typeface="+mn-lt"/>
                <a:ea typeface="+mn-ea"/>
                <a:cs typeface="+mn-cs"/>
              </a:rPr>
              <a:t>α-</a:t>
            </a:r>
            <a:r>
              <a:rPr lang="tr-TR" sz="1800" kern="1200" dirty="0" err="1">
                <a:latin typeface="+mn-lt"/>
                <a:ea typeface="+mn-ea"/>
                <a:cs typeface="+mn-cs"/>
              </a:rPr>
              <a:t>hidroksilaz</a:t>
            </a:r>
            <a:r>
              <a:rPr lang="tr-TR" sz="1800" kern="1200" dirty="0">
                <a:latin typeface="+mn-lt"/>
                <a:ea typeface="+mn-ea"/>
                <a:cs typeface="+mn-cs"/>
              </a:rPr>
              <a:t> ve 11 </a:t>
            </a:r>
            <a:r>
              <a:rPr lang="el-GR" sz="1800" kern="1200" dirty="0">
                <a:latin typeface="+mn-lt"/>
                <a:ea typeface="+mn-ea"/>
                <a:cs typeface="+mn-cs"/>
              </a:rPr>
              <a:t>β-</a:t>
            </a:r>
            <a:r>
              <a:rPr lang="tr-TR" sz="1800" kern="1200" dirty="0" err="1">
                <a:latin typeface="+mn-lt"/>
                <a:ea typeface="+mn-ea"/>
                <a:cs typeface="+mn-cs"/>
              </a:rPr>
              <a:t>hidroksilaz</a:t>
            </a:r>
            <a:r>
              <a:rPr lang="tr-TR" sz="1800" kern="1200" dirty="0">
                <a:latin typeface="+mn-lt"/>
                <a:ea typeface="+mn-ea"/>
                <a:cs typeface="+mn-cs"/>
              </a:rPr>
              <a:t> eksikliği)</a:t>
            </a:r>
          </a:p>
          <a:p>
            <a:pPr lvl="1" fontAlgn="auto">
              <a:spcAft>
                <a:spcPts val="0"/>
              </a:spcAft>
              <a:buClrTx/>
              <a:buFont typeface="Arial" pitchFamily="34" charset="0"/>
              <a:buChar char="–"/>
              <a:defRPr/>
            </a:pPr>
            <a:r>
              <a:rPr lang="tr-TR" sz="1800" kern="1200" dirty="0" err="1">
                <a:latin typeface="+mn-lt"/>
                <a:ea typeface="+mn-ea"/>
                <a:cs typeface="+mn-cs"/>
              </a:rPr>
              <a:t>Feokromositoma</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err="1">
                <a:latin typeface="+mn-lt"/>
                <a:ea typeface="+mn-ea"/>
                <a:cs typeface="+mn-cs"/>
              </a:rPr>
              <a:t>Miksodem</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a:latin typeface="+mn-lt"/>
                <a:ea typeface="+mn-ea"/>
                <a:cs typeface="+mn-cs"/>
              </a:rPr>
              <a:t>Akromegali</a:t>
            </a:r>
          </a:p>
          <a:p>
            <a:pPr lvl="1" fontAlgn="auto">
              <a:spcAft>
                <a:spcPts val="0"/>
              </a:spcAft>
              <a:buClrTx/>
              <a:buFont typeface="Arial" pitchFamily="34" charset="0"/>
              <a:buChar char="–"/>
              <a:defRPr/>
            </a:pPr>
            <a:r>
              <a:rPr lang="tr-TR" sz="1800" kern="1200" dirty="0" err="1">
                <a:latin typeface="+mn-lt"/>
                <a:ea typeface="+mn-ea"/>
                <a:cs typeface="+mn-cs"/>
              </a:rPr>
              <a:t>Hipotiroidi</a:t>
            </a:r>
            <a:r>
              <a:rPr lang="tr-TR" sz="1800" kern="1200" dirty="0">
                <a:latin typeface="+mn-lt"/>
                <a:ea typeface="+mn-ea"/>
                <a:cs typeface="+mn-cs"/>
              </a:rPr>
              <a:t>, </a:t>
            </a:r>
            <a:r>
              <a:rPr lang="tr-TR" sz="1800" kern="1200" dirty="0" err="1">
                <a:latin typeface="+mn-lt"/>
                <a:ea typeface="+mn-ea"/>
                <a:cs typeface="+mn-cs"/>
              </a:rPr>
              <a:t>hipertiroidi</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err="1">
                <a:latin typeface="+mn-lt"/>
                <a:ea typeface="+mn-ea"/>
                <a:cs typeface="+mn-cs"/>
              </a:rPr>
              <a:t>Hiperparatiroidi</a:t>
            </a:r>
            <a:endParaRPr lang="tr-TR" sz="1800" kern="1200" dirty="0">
              <a:latin typeface="+mn-lt"/>
              <a:ea typeface="+mn-ea"/>
              <a:cs typeface="+mn-cs"/>
            </a:endParaRPr>
          </a:p>
          <a:p>
            <a:pPr marL="0" indent="0" fontAlgn="auto">
              <a:spcAft>
                <a:spcPts val="0"/>
              </a:spcAft>
              <a:buClrTx/>
              <a:buFont typeface="Arial" pitchFamily="34" charset="0"/>
              <a:buNone/>
              <a:defRPr/>
            </a:pPr>
            <a:r>
              <a:rPr lang="tr-TR" sz="1800" kern="1200" dirty="0">
                <a:latin typeface="+mn-lt"/>
                <a:ea typeface="+mn-ea"/>
                <a:cs typeface="+mn-cs"/>
              </a:rPr>
              <a:t>    C. Uyku- </a:t>
            </a:r>
            <a:r>
              <a:rPr lang="tr-TR" sz="1800" kern="1200" dirty="0" err="1">
                <a:latin typeface="+mn-lt"/>
                <a:ea typeface="+mn-ea"/>
                <a:cs typeface="+mn-cs"/>
              </a:rPr>
              <a:t>apne</a:t>
            </a:r>
            <a:r>
              <a:rPr lang="tr-TR" sz="1800" kern="1200" dirty="0">
                <a:latin typeface="+mn-lt"/>
                <a:ea typeface="+mn-ea"/>
                <a:cs typeface="+mn-cs"/>
              </a:rPr>
              <a:t> sendromu</a:t>
            </a:r>
          </a:p>
          <a:p>
            <a:pPr marL="0" indent="0" fontAlgn="auto">
              <a:spcAft>
                <a:spcPts val="0"/>
              </a:spcAft>
              <a:buClrTx/>
              <a:buFont typeface="Arial" pitchFamily="34" charset="0"/>
              <a:buNone/>
              <a:defRPr/>
            </a:pPr>
            <a:r>
              <a:rPr lang="tr-TR" sz="1800" kern="1200" dirty="0">
                <a:latin typeface="+mn-lt"/>
                <a:ea typeface="+mn-ea"/>
                <a:cs typeface="+mn-cs"/>
              </a:rPr>
              <a:t>    D. Nörolojik nedenler</a:t>
            </a:r>
          </a:p>
          <a:p>
            <a:pPr marL="0" indent="0" fontAlgn="auto">
              <a:spcAft>
                <a:spcPts val="0"/>
              </a:spcAft>
              <a:buClrTx/>
              <a:buFont typeface="Arial" pitchFamily="34" charset="0"/>
              <a:buNone/>
              <a:defRPr/>
            </a:pPr>
            <a:r>
              <a:rPr lang="tr-TR" sz="1800" kern="1200" dirty="0">
                <a:latin typeface="+mn-lt"/>
                <a:ea typeface="+mn-ea"/>
                <a:cs typeface="+mn-cs"/>
              </a:rPr>
              <a:t>    E. Aorta </a:t>
            </a:r>
            <a:r>
              <a:rPr lang="tr-TR" sz="1800" kern="1200" dirty="0" err="1">
                <a:latin typeface="+mn-lt"/>
                <a:ea typeface="+mn-ea"/>
                <a:cs typeface="+mn-cs"/>
              </a:rPr>
              <a:t>koarktasyonu</a:t>
            </a:r>
            <a:endParaRPr lang="tr-TR" sz="1800" kern="1200" dirty="0">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p:txBody>
          <a:bodyPr>
            <a:normAutofit/>
          </a:bodyPr>
          <a:lstStyle/>
          <a:p>
            <a:r>
              <a:rPr lang="tr-TR" sz="3400" b="1"/>
              <a:t>1-Hipertansiyon için genetik yatkınlık</a:t>
            </a:r>
            <a:endParaRPr lang="tr-TR" sz="3400"/>
          </a:p>
        </p:txBody>
      </p:sp>
      <p:sp>
        <p:nvSpPr>
          <p:cNvPr id="31746" name="İçerik Yer Tutucusu 2"/>
          <p:cNvSpPr>
            <a:spLocks noGrp="1"/>
          </p:cNvSpPr>
          <p:nvPr>
            <p:ph idx="4294967295"/>
          </p:nvPr>
        </p:nvSpPr>
        <p:spPr/>
        <p:txBody>
          <a:bodyPr/>
          <a:lstStyle/>
          <a:p>
            <a:pPr>
              <a:lnSpc>
                <a:spcPct val="80000"/>
              </a:lnSpc>
            </a:pPr>
            <a:endParaRPr lang="tr-TR" sz="2000" dirty="0"/>
          </a:p>
          <a:p>
            <a:pPr>
              <a:lnSpc>
                <a:spcPct val="80000"/>
              </a:lnSpc>
            </a:pPr>
            <a:r>
              <a:rPr lang="tr-TR" sz="2000" dirty="0"/>
              <a:t>Hipertansiyon için aile içi geçiş </a:t>
            </a:r>
            <a:r>
              <a:rPr lang="tr-TR" sz="2000" dirty="0" err="1"/>
              <a:t>Mendel</a:t>
            </a:r>
            <a:r>
              <a:rPr lang="tr-TR" sz="2000" dirty="0"/>
              <a:t> veya </a:t>
            </a:r>
            <a:r>
              <a:rPr lang="tr-TR" sz="2000" dirty="0" err="1"/>
              <a:t>multifaktöriyel</a:t>
            </a:r>
            <a:r>
              <a:rPr lang="tr-TR" sz="2000" dirty="0"/>
              <a:t> kalıtım türlerine </a:t>
            </a:r>
            <a:r>
              <a:rPr lang="tr-TR" sz="2000" dirty="0" smtClean="0"/>
              <a:t>uymamakta,</a:t>
            </a:r>
            <a:endParaRPr lang="tr-TR" sz="2000" dirty="0"/>
          </a:p>
          <a:p>
            <a:pPr>
              <a:lnSpc>
                <a:spcPct val="80000"/>
              </a:lnSpc>
            </a:pPr>
            <a:endParaRPr lang="tr-TR" sz="1600" i="1" dirty="0"/>
          </a:p>
          <a:p>
            <a:pPr>
              <a:lnSpc>
                <a:spcPct val="80000"/>
              </a:lnSpc>
            </a:pPr>
            <a:r>
              <a:rPr lang="tr-TR" sz="1600" i="1" dirty="0"/>
              <a:t>Ailesel </a:t>
            </a:r>
            <a:r>
              <a:rPr lang="tr-TR" sz="1600" i="1" dirty="0" err="1"/>
              <a:t>hipertansiflerde</a:t>
            </a:r>
            <a:r>
              <a:rPr lang="tr-TR" sz="1600" i="1" dirty="0"/>
              <a:t> yapılan epidemiyolojik çalışmalarda, </a:t>
            </a:r>
            <a:r>
              <a:rPr lang="tr-TR" sz="1600" i="1" dirty="0" err="1"/>
              <a:t>monozigot</a:t>
            </a:r>
            <a:r>
              <a:rPr lang="tr-TR" sz="1600" i="1" dirty="0"/>
              <a:t> ve </a:t>
            </a:r>
            <a:r>
              <a:rPr lang="tr-TR" sz="1600" i="1" dirty="0" err="1"/>
              <a:t>dizigot</a:t>
            </a:r>
            <a:r>
              <a:rPr lang="tr-TR" sz="1600" i="1" dirty="0"/>
              <a:t> ikizlerde yapılan kan basıncı karşılaştı</a:t>
            </a:r>
            <a:r>
              <a:rPr lang="sv-SE" sz="1600" i="1" dirty="0"/>
              <a:t>r</a:t>
            </a:r>
            <a:r>
              <a:rPr lang="tr-TR" sz="1600" i="1" dirty="0"/>
              <a:t>ı</a:t>
            </a:r>
            <a:r>
              <a:rPr lang="sv-SE" sz="1600" i="1" dirty="0"/>
              <a:t>lmas</a:t>
            </a:r>
            <a:r>
              <a:rPr lang="tr-TR" sz="1600" i="1" dirty="0"/>
              <a:t>ı</a:t>
            </a:r>
            <a:r>
              <a:rPr lang="sv-SE" sz="1600" i="1" dirty="0"/>
              <a:t> çal</a:t>
            </a:r>
            <a:r>
              <a:rPr lang="tr-TR" sz="1600" i="1" dirty="0" err="1"/>
              <a:t>ış</a:t>
            </a:r>
            <a:r>
              <a:rPr lang="sv-SE" sz="1600" i="1" dirty="0"/>
              <a:t>malar</a:t>
            </a:r>
            <a:r>
              <a:rPr lang="tr-TR" sz="1600" i="1" dirty="0"/>
              <a:t>ı</a:t>
            </a:r>
            <a:r>
              <a:rPr lang="sv-SE" sz="1600" i="1" dirty="0"/>
              <a:t>nda kan ba</a:t>
            </a:r>
            <a:r>
              <a:rPr lang="tr-TR" sz="1600" i="1" dirty="0" err="1"/>
              <a:t>ğı</a:t>
            </a:r>
            <a:r>
              <a:rPr lang="sv-SE" sz="1600" i="1" dirty="0"/>
              <a:t> olan akrabalar</a:t>
            </a:r>
            <a:r>
              <a:rPr lang="tr-TR" sz="1600" i="1" dirty="0"/>
              <a:t> </a:t>
            </a:r>
            <a:r>
              <a:rPr lang="pt-BR" sz="1600" i="1" dirty="0"/>
              <a:t>aras</a:t>
            </a:r>
            <a:r>
              <a:rPr lang="tr-TR" sz="1600" i="1" dirty="0"/>
              <a:t>ı</a:t>
            </a:r>
            <a:r>
              <a:rPr lang="pt-BR" sz="1600" i="1" dirty="0"/>
              <a:t>nda kan bas</a:t>
            </a:r>
            <a:r>
              <a:rPr lang="tr-TR" sz="1600" i="1" dirty="0"/>
              <a:t>ı</a:t>
            </a:r>
            <a:r>
              <a:rPr lang="pt-BR" sz="1600" i="1" dirty="0"/>
              <a:t>nc</a:t>
            </a:r>
            <a:r>
              <a:rPr lang="tr-TR" sz="1600" i="1" dirty="0"/>
              <a:t>ı</a:t>
            </a:r>
            <a:r>
              <a:rPr lang="pt-BR" sz="1600" i="1" dirty="0"/>
              <a:t> da</a:t>
            </a:r>
            <a:r>
              <a:rPr lang="tr-TR" sz="1600" i="1" dirty="0" err="1"/>
              <a:t>ğılımının</a:t>
            </a:r>
            <a:r>
              <a:rPr lang="pt-BR" sz="1600" i="1" dirty="0"/>
              <a:t> ortalamalara</a:t>
            </a:r>
            <a:r>
              <a:rPr lang="tr-TR" sz="1600" i="1" dirty="0"/>
              <a:t> uygun seyrettiği, yani yüksek kan basıncı olan </a:t>
            </a:r>
            <a:r>
              <a:rPr lang="pt-BR" sz="1600" i="1" dirty="0"/>
              <a:t>bireylerin çocuklar</a:t>
            </a:r>
            <a:r>
              <a:rPr lang="tr-TR" sz="1600" i="1" dirty="0"/>
              <a:t>ı</a:t>
            </a:r>
            <a:r>
              <a:rPr lang="pt-BR" sz="1600" i="1" dirty="0"/>
              <a:t>n</a:t>
            </a:r>
            <a:r>
              <a:rPr lang="tr-TR" sz="1600" i="1" dirty="0"/>
              <a:t>ı</a:t>
            </a:r>
            <a:r>
              <a:rPr lang="pt-BR" sz="1600" i="1" dirty="0"/>
              <a:t>n hipertansif olma e</a:t>
            </a:r>
            <a:r>
              <a:rPr lang="tr-TR" sz="1600" i="1" dirty="0"/>
              <a:t>ğ</a:t>
            </a:r>
            <a:r>
              <a:rPr lang="pt-BR" sz="1600" i="1" dirty="0"/>
              <a:t>iliminde,</a:t>
            </a:r>
            <a:r>
              <a:rPr lang="tr-TR" sz="1600" i="1" dirty="0"/>
              <a:t> düşük kan basıncı olan ebeveynlerin çocukları</a:t>
            </a:r>
            <a:r>
              <a:rPr lang="pt-BR" sz="1600" i="1" dirty="0"/>
              <a:t>n</a:t>
            </a:r>
            <a:r>
              <a:rPr lang="tr-TR" sz="1600" i="1" dirty="0"/>
              <a:t>ı</a:t>
            </a:r>
            <a:r>
              <a:rPr lang="pt-BR" sz="1600" i="1" dirty="0"/>
              <a:t>n ise ayn</a:t>
            </a:r>
            <a:r>
              <a:rPr lang="tr-TR" sz="1600" i="1" dirty="0"/>
              <a:t>ı</a:t>
            </a:r>
            <a:r>
              <a:rPr lang="pt-BR" sz="1600" i="1" dirty="0"/>
              <a:t> oranda hipotansif olma e</a:t>
            </a:r>
            <a:r>
              <a:rPr lang="tr-TR" sz="1600" i="1" dirty="0"/>
              <a:t>ğ</a:t>
            </a:r>
            <a:r>
              <a:rPr lang="pt-BR" sz="1600" i="1" dirty="0"/>
              <a:t>iliminde</a:t>
            </a:r>
            <a:r>
              <a:rPr lang="tr-TR" sz="1600" i="1" dirty="0"/>
              <a:t> oldukları saptanmıştır</a:t>
            </a:r>
            <a:r>
              <a:rPr lang="tr-TR" sz="1600" dirty="0"/>
              <a:t>.</a:t>
            </a:r>
          </a:p>
          <a:p>
            <a:pPr>
              <a:lnSpc>
                <a:spcPct val="80000"/>
              </a:lnSpc>
            </a:pPr>
            <a:endParaRPr lang="tr-TR" sz="2000" dirty="0"/>
          </a:p>
          <a:p>
            <a:pPr>
              <a:lnSpc>
                <a:spcPct val="80000"/>
              </a:lnSpc>
            </a:pPr>
            <a:r>
              <a:rPr lang="tr-TR" sz="2000" dirty="0"/>
              <a:t>Bu bulgular bir kişinin kan basıncına etki eden </a:t>
            </a:r>
            <a:r>
              <a:rPr lang="tr-TR" sz="2000" dirty="0" err="1"/>
              <a:t>poligenik</a:t>
            </a:r>
            <a:r>
              <a:rPr lang="tr-TR" sz="2000" dirty="0"/>
              <a:t> bir altyapının varlığını desteklemektedir.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p:txBody>
          <a:bodyPr>
            <a:normAutofit/>
          </a:bodyPr>
          <a:lstStyle/>
          <a:p>
            <a:r>
              <a:rPr lang="tr-TR" sz="2500" b="1" dirty="0"/>
              <a:t>2-Fetal dönemin erişkin</a:t>
            </a:r>
            <a:br>
              <a:rPr lang="tr-TR" sz="2500" b="1" dirty="0"/>
            </a:br>
            <a:r>
              <a:rPr lang="tr-TR" sz="2500" b="1" dirty="0"/>
              <a:t>hipertansiyonundaki rolü</a:t>
            </a:r>
            <a:endParaRPr lang="tr-TR" sz="2500" dirty="0"/>
          </a:p>
        </p:txBody>
      </p:sp>
      <p:sp>
        <p:nvSpPr>
          <p:cNvPr id="33794" name="İçerik Yer Tutucusu 2"/>
          <p:cNvSpPr>
            <a:spLocks noGrp="1"/>
          </p:cNvSpPr>
          <p:nvPr>
            <p:ph idx="4294967295"/>
          </p:nvPr>
        </p:nvSpPr>
        <p:spPr/>
        <p:txBody>
          <a:bodyPr/>
          <a:lstStyle/>
          <a:p>
            <a:pPr>
              <a:lnSpc>
                <a:spcPct val="90000"/>
              </a:lnSpc>
            </a:pPr>
            <a:r>
              <a:rPr lang="tr-TR" sz="2000" dirty="0"/>
              <a:t>D</a:t>
            </a:r>
            <a:r>
              <a:rPr lang="tr-TR" sz="2000" dirty="0" smtClean="0"/>
              <a:t>üşük </a:t>
            </a:r>
            <a:r>
              <a:rPr lang="tr-TR" sz="2000" dirty="0"/>
              <a:t>doğum ağırlığına sahip bebeklerin erişkin dönemde </a:t>
            </a:r>
            <a:r>
              <a:rPr lang="tr-TR" sz="2000" dirty="0" err="1"/>
              <a:t>sistolik</a:t>
            </a:r>
            <a:r>
              <a:rPr lang="tr-TR" sz="2000" dirty="0"/>
              <a:t> kan basınçlarının daha yüksek olduğu </a:t>
            </a:r>
            <a:r>
              <a:rPr lang="tr-TR" sz="2000" dirty="0" smtClean="0"/>
              <a:t>bildirilmiştir.</a:t>
            </a:r>
          </a:p>
          <a:p>
            <a:pPr>
              <a:lnSpc>
                <a:spcPct val="90000"/>
              </a:lnSpc>
            </a:pPr>
            <a:endParaRPr lang="tr-TR" sz="2000" dirty="0" smtClean="0"/>
          </a:p>
          <a:p>
            <a:pPr>
              <a:lnSpc>
                <a:spcPct val="90000"/>
              </a:lnSpc>
            </a:pPr>
            <a:r>
              <a:rPr lang="tr-TR" sz="2000" dirty="0" smtClean="0"/>
              <a:t>Bu durumun da </a:t>
            </a:r>
            <a:r>
              <a:rPr lang="tr-TR" sz="2000" dirty="0" err="1" smtClean="0"/>
              <a:t>intrauterin</a:t>
            </a:r>
            <a:r>
              <a:rPr lang="tr-TR" sz="2000" dirty="0" smtClean="0"/>
              <a:t> dönemde gelişme geriliğine bağlı </a:t>
            </a:r>
            <a:r>
              <a:rPr lang="tr-TR" sz="2000" dirty="0" err="1" smtClean="0"/>
              <a:t>nefron</a:t>
            </a:r>
            <a:r>
              <a:rPr lang="tr-TR" sz="2000" dirty="0" smtClean="0"/>
              <a:t> sayısındaki azalmanın sonucu olduğu düşünülmektedir.</a:t>
            </a:r>
            <a:endParaRPr lang="tr-T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p:txBody>
          <a:bodyPr>
            <a:normAutofit/>
          </a:bodyPr>
          <a:lstStyle/>
          <a:p>
            <a:r>
              <a:rPr lang="tr-TR" sz="3000" b="1" dirty="0"/>
              <a:t>3-Sempatik sinir sistemi aktivasyonu</a:t>
            </a:r>
            <a:endParaRPr lang="tr-TR" sz="3000" dirty="0"/>
          </a:p>
        </p:txBody>
      </p:sp>
      <p:sp>
        <p:nvSpPr>
          <p:cNvPr id="34818" name="İçerik Yer Tutucusu 2"/>
          <p:cNvSpPr>
            <a:spLocks noGrp="1"/>
          </p:cNvSpPr>
          <p:nvPr>
            <p:ph idx="4294967295"/>
          </p:nvPr>
        </p:nvSpPr>
        <p:spPr/>
        <p:txBody>
          <a:bodyPr/>
          <a:lstStyle/>
          <a:p>
            <a:pPr>
              <a:lnSpc>
                <a:spcPct val="90000"/>
              </a:lnSpc>
            </a:pPr>
            <a:r>
              <a:rPr lang="tr-TR" sz="1800" dirty="0"/>
              <a:t>Sempatik sinir sistemindeki aktivite </a:t>
            </a:r>
            <a:r>
              <a:rPr lang="tr-TR" sz="1800" dirty="0" err="1" smtClean="0"/>
              <a:t>artışı,kalp</a:t>
            </a:r>
            <a:r>
              <a:rPr lang="tr-TR" sz="1800" dirty="0"/>
              <a:t>, böbrekler ve </a:t>
            </a:r>
            <a:r>
              <a:rPr lang="tr-TR" sz="1800" dirty="0" err="1"/>
              <a:t>periferik</a:t>
            </a:r>
            <a:r>
              <a:rPr lang="tr-TR" sz="1800" dirty="0"/>
              <a:t> damarlar üzerindeki etkileri </a:t>
            </a:r>
            <a:r>
              <a:rPr lang="tr-TR" sz="1800" dirty="0" smtClean="0"/>
              <a:t>ile </a:t>
            </a:r>
            <a:r>
              <a:rPr lang="tr-TR" sz="1800" dirty="0"/>
              <a:t>kalp debisi ve damar direncini arttırarak ve sıvı </a:t>
            </a:r>
            <a:r>
              <a:rPr lang="tr-TR" sz="1800" dirty="0" err="1"/>
              <a:t>retansiyonuna</a:t>
            </a:r>
            <a:r>
              <a:rPr lang="tr-TR" sz="1800" dirty="0"/>
              <a:t> neden olarak kan basıncında yükselmelere yol </a:t>
            </a:r>
            <a:r>
              <a:rPr lang="tr-TR" sz="1800" dirty="0" smtClean="0"/>
              <a:t>açar. </a:t>
            </a:r>
            <a:endParaRPr lang="tr-TR" sz="1800" dirty="0"/>
          </a:p>
          <a:p>
            <a:pPr>
              <a:lnSpc>
                <a:spcPct val="90000"/>
              </a:lnSpc>
            </a:pPr>
            <a:endParaRPr lang="tr-TR" sz="1800" dirty="0" smtClean="0"/>
          </a:p>
          <a:p>
            <a:pPr>
              <a:lnSpc>
                <a:spcPct val="90000"/>
              </a:lnSpc>
            </a:pPr>
            <a:r>
              <a:rPr lang="tr-TR" sz="1800" dirty="0" smtClean="0"/>
              <a:t>Bununla </a:t>
            </a:r>
            <a:r>
              <a:rPr lang="tr-TR" sz="1800" dirty="0"/>
              <a:t>birlikte </a:t>
            </a:r>
            <a:r>
              <a:rPr lang="tr-TR" sz="1800" dirty="0" err="1"/>
              <a:t>SSS’nin</a:t>
            </a:r>
            <a:r>
              <a:rPr lang="tr-TR" sz="1800" dirty="0"/>
              <a:t> kan basıncının geçici ve kısa süreli kontrolünde önemli olduğu belirtilmiştir.</a:t>
            </a:r>
          </a:p>
          <a:p>
            <a:pPr>
              <a:lnSpc>
                <a:spcPct val="90000"/>
              </a:lnSpc>
            </a:pPr>
            <a:endParaRPr lang="tr-TR"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Başlık 1"/>
          <p:cNvSpPr>
            <a:spLocks noGrp="1"/>
          </p:cNvSpPr>
          <p:nvPr>
            <p:ph type="title" idx="4294967295"/>
          </p:nvPr>
        </p:nvSpPr>
        <p:spPr>
          <a:xfrm>
            <a:off x="179512" y="692696"/>
            <a:ext cx="8229600" cy="1143000"/>
          </a:xfrm>
        </p:spPr>
        <p:txBody>
          <a:bodyPr/>
          <a:lstStyle/>
          <a:p>
            <a:r>
              <a:rPr lang="tr-TR" sz="3400" b="1" dirty="0"/>
              <a:t>4-İnsülin direnci</a:t>
            </a:r>
            <a:endParaRPr lang="tr-TR" sz="3400" dirty="0"/>
          </a:p>
        </p:txBody>
      </p:sp>
      <p:sp>
        <p:nvSpPr>
          <p:cNvPr id="36866" name="İçerik Yer Tutucusu 2"/>
          <p:cNvSpPr>
            <a:spLocks noGrp="1"/>
          </p:cNvSpPr>
          <p:nvPr>
            <p:ph idx="4294967295"/>
          </p:nvPr>
        </p:nvSpPr>
        <p:spPr>
          <a:xfrm>
            <a:off x="457200" y="1628775"/>
            <a:ext cx="8229600" cy="4238625"/>
          </a:xfrm>
        </p:spPr>
        <p:txBody>
          <a:bodyPr/>
          <a:lstStyle/>
          <a:p>
            <a:pPr marL="0" indent="0">
              <a:lnSpc>
                <a:spcPct val="90000"/>
              </a:lnSpc>
              <a:buNone/>
            </a:pPr>
            <a:endParaRPr lang="tr-TR" sz="1800" dirty="0" smtClean="0"/>
          </a:p>
          <a:p>
            <a:pPr marL="0" indent="0">
              <a:lnSpc>
                <a:spcPct val="90000"/>
              </a:lnSpc>
              <a:buNone/>
            </a:pPr>
            <a:r>
              <a:rPr lang="tr-TR" sz="1800" dirty="0" err="1" smtClean="0"/>
              <a:t>Esansiyel</a:t>
            </a:r>
            <a:r>
              <a:rPr lang="tr-TR" sz="1800" dirty="0" smtClean="0"/>
              <a:t> </a:t>
            </a:r>
            <a:r>
              <a:rPr lang="tr-TR" sz="1800" dirty="0"/>
              <a:t>hipertansiyonlularda insülin direnci sık görülür ve hipertansiyonla ilişkili toplam </a:t>
            </a:r>
            <a:r>
              <a:rPr lang="tr-TR" sz="1800" dirty="0" err="1"/>
              <a:t>kardiyovasküler</a:t>
            </a:r>
            <a:r>
              <a:rPr lang="tr-TR" sz="1800" dirty="0"/>
              <a:t> riskin artışında rol alır.</a:t>
            </a:r>
          </a:p>
          <a:p>
            <a:pPr>
              <a:lnSpc>
                <a:spcPct val="90000"/>
              </a:lnSpc>
            </a:pPr>
            <a:r>
              <a:rPr lang="tr-TR" sz="1600" dirty="0" err="1"/>
              <a:t>O</a:t>
            </a:r>
            <a:r>
              <a:rPr lang="tr-TR" sz="1600" dirty="0" err="1" smtClean="0"/>
              <a:t>bez</a:t>
            </a:r>
            <a:r>
              <a:rPr lang="tr-TR" sz="1600" dirty="0" smtClean="0"/>
              <a:t> </a:t>
            </a:r>
            <a:r>
              <a:rPr lang="tr-TR" sz="1600" dirty="0" err="1"/>
              <a:t>hipertansiflerin</a:t>
            </a:r>
            <a:r>
              <a:rPr lang="tr-TR" sz="1600" dirty="0"/>
              <a:t> </a:t>
            </a:r>
            <a:r>
              <a:rPr lang="tr-TR" sz="1600" dirty="0" smtClean="0"/>
              <a:t>tamamı</a:t>
            </a:r>
            <a:r>
              <a:rPr lang="tr-TR" sz="1600" dirty="0"/>
              <a:t>, insülinin </a:t>
            </a:r>
            <a:r>
              <a:rPr lang="tr-TR" sz="1600" dirty="0" smtClean="0"/>
              <a:t>karaciğere alımının </a:t>
            </a:r>
            <a:r>
              <a:rPr lang="tr-TR" sz="1600" dirty="0"/>
              <a:t>azalması sonucu </a:t>
            </a:r>
            <a:r>
              <a:rPr lang="tr-TR" sz="1600" dirty="0" err="1"/>
              <a:t>hiperinsülinemiktir</a:t>
            </a:r>
            <a:r>
              <a:rPr lang="tr-TR" sz="1600" dirty="0"/>
              <a:t>. </a:t>
            </a:r>
          </a:p>
          <a:p>
            <a:pPr>
              <a:lnSpc>
                <a:spcPct val="90000"/>
              </a:lnSpc>
            </a:pPr>
            <a:r>
              <a:rPr lang="tr-TR" sz="1400" dirty="0" err="1"/>
              <a:t>Prospektif</a:t>
            </a:r>
            <a:r>
              <a:rPr lang="tr-TR" sz="1400" dirty="0"/>
              <a:t> gözlem çalışmalarında, açlık insülin düzeyi yüksek olanların kontrol grubuna göre ileride hipertansiyon </a:t>
            </a:r>
            <a:r>
              <a:rPr lang="fi-FI" sz="1400" dirty="0"/>
              <a:t>geli</a:t>
            </a:r>
            <a:r>
              <a:rPr lang="tr-TR" sz="1400" dirty="0" err="1" smtClean="0"/>
              <a:t>şme</a:t>
            </a:r>
            <a:r>
              <a:rPr lang="tr-TR" sz="1400" dirty="0" smtClean="0"/>
              <a:t> </a:t>
            </a:r>
            <a:r>
              <a:rPr lang="fi-FI" sz="1400" dirty="0" smtClean="0"/>
              <a:t>riskinin </a:t>
            </a:r>
            <a:r>
              <a:rPr lang="fi-FI" sz="1400" dirty="0"/>
              <a:t>2-3 kat artt</a:t>
            </a:r>
            <a:r>
              <a:rPr lang="tr-TR" sz="1400" dirty="0" err="1"/>
              <a:t>ığı</a:t>
            </a:r>
            <a:r>
              <a:rPr lang="fi-FI" sz="1400" dirty="0"/>
              <a:t> saptanm</a:t>
            </a:r>
            <a:r>
              <a:rPr lang="tr-TR" sz="1400" dirty="0"/>
              <a:t>ıştır.</a:t>
            </a:r>
          </a:p>
          <a:p>
            <a:pPr>
              <a:lnSpc>
                <a:spcPct val="90000"/>
              </a:lnSpc>
            </a:pPr>
            <a:endParaRPr lang="tr-TR" sz="1400" b="1" dirty="0" smtClean="0"/>
          </a:p>
          <a:p>
            <a:pPr>
              <a:lnSpc>
                <a:spcPct val="90000"/>
              </a:lnSpc>
            </a:pPr>
            <a:endParaRPr lang="tr-TR" sz="4000" b="1" dirty="0" smtClean="0"/>
          </a:p>
          <a:p>
            <a:pPr>
              <a:lnSpc>
                <a:spcPct val="90000"/>
              </a:lnSpc>
            </a:pPr>
            <a:r>
              <a:rPr lang="tr-TR" sz="4000" b="1" dirty="0" smtClean="0"/>
              <a:t>5-Artmış </a:t>
            </a:r>
            <a:r>
              <a:rPr lang="tr-TR" sz="4000" b="1" dirty="0"/>
              <a:t>sodyum alımı</a:t>
            </a:r>
          </a:p>
          <a:p>
            <a:pPr marL="0" indent="0">
              <a:buNone/>
            </a:pPr>
            <a:r>
              <a:rPr lang="tr-TR" sz="1600" dirty="0" smtClean="0"/>
              <a:t>Sodyum </a:t>
            </a:r>
            <a:r>
              <a:rPr lang="tr-TR" sz="1600" dirty="0"/>
              <a:t>alımının artması, su tutulumunun artışı</a:t>
            </a:r>
            <a:r>
              <a:rPr lang="da-DK" sz="1600" dirty="0"/>
              <a:t> ve kalp debisinin art</a:t>
            </a:r>
            <a:r>
              <a:rPr lang="tr-TR" sz="1600" dirty="0"/>
              <a:t>ışı</a:t>
            </a:r>
            <a:r>
              <a:rPr lang="da-DK" sz="1600" dirty="0" smtClean="0"/>
              <a:t>na</a:t>
            </a:r>
            <a:r>
              <a:rPr lang="tr-TR" sz="1600" dirty="0" smtClean="0"/>
              <a:t>, </a:t>
            </a:r>
          </a:p>
          <a:p>
            <a:pPr marL="0" indent="0">
              <a:buNone/>
            </a:pPr>
            <a:r>
              <a:rPr lang="da-DK" sz="1600" dirty="0" smtClean="0"/>
              <a:t>ayr</a:t>
            </a:r>
            <a:r>
              <a:rPr lang="tr-TR" sz="1600" dirty="0" err="1"/>
              <a:t>ıca</a:t>
            </a:r>
            <a:r>
              <a:rPr lang="tr-TR" sz="1600" dirty="0"/>
              <a:t> </a:t>
            </a:r>
            <a:r>
              <a:rPr lang="tr-TR" sz="1600" dirty="0" err="1"/>
              <a:t>renal</a:t>
            </a:r>
            <a:r>
              <a:rPr lang="tr-TR" sz="1600" dirty="0"/>
              <a:t> fonksiyonları ve </a:t>
            </a:r>
            <a:r>
              <a:rPr lang="tr-TR" sz="1600" dirty="0" err="1"/>
              <a:t>vasküler</a:t>
            </a:r>
            <a:r>
              <a:rPr lang="tr-TR" sz="1600" dirty="0"/>
              <a:t> </a:t>
            </a:r>
            <a:r>
              <a:rPr lang="tr-TR" sz="1600" dirty="0" err="1"/>
              <a:t>reaktiviteyi</a:t>
            </a:r>
            <a:r>
              <a:rPr lang="tr-TR" sz="1600" dirty="0"/>
              <a:t> değiştirerek hipertansiyona neden olabilir.</a:t>
            </a:r>
          </a:p>
          <a:p>
            <a:pPr>
              <a:lnSpc>
                <a:spcPct val="90000"/>
              </a:lnSpc>
            </a:pPr>
            <a:endParaRPr lang="tr-TR" sz="1800" b="1" dirty="0"/>
          </a:p>
        </p:txBody>
      </p:sp>
      <p:pic>
        <p:nvPicPr>
          <p:cNvPr id="2050" name="Picture 2" descr="C:\Users\NURDAN ÖZKAYA\Desktop\hipertansiyon-14fa9205614243_149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0986"/>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URDAN ÖZKAYA\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736" y="3212976"/>
            <a:ext cx="1460820" cy="20010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1"/>
          <p:cNvSpPr>
            <a:spLocks noGrp="1"/>
          </p:cNvSpPr>
          <p:nvPr>
            <p:ph type="title" idx="4294967295"/>
          </p:nvPr>
        </p:nvSpPr>
        <p:spPr/>
        <p:txBody>
          <a:bodyPr/>
          <a:lstStyle/>
          <a:p>
            <a:r>
              <a:rPr lang="tr-TR" sz="3400" b="1" dirty="0"/>
              <a:t>Total KV Risk</a:t>
            </a:r>
          </a:p>
        </p:txBody>
      </p:sp>
      <p:sp>
        <p:nvSpPr>
          <p:cNvPr id="48130" name="İçerik Yer Tutucusu 2"/>
          <p:cNvSpPr>
            <a:spLocks noGrp="1"/>
          </p:cNvSpPr>
          <p:nvPr>
            <p:ph idx="4294967295"/>
          </p:nvPr>
        </p:nvSpPr>
        <p:spPr/>
        <p:txBody>
          <a:bodyPr/>
          <a:lstStyle/>
          <a:p>
            <a:pPr>
              <a:lnSpc>
                <a:spcPct val="90000"/>
              </a:lnSpc>
            </a:pPr>
            <a:r>
              <a:rPr lang="tr-TR" sz="2000" dirty="0"/>
              <a:t>Uzun zaman hipertansiyon kılavuzları KB değerleri ve değişkenliklerine odaklandı. </a:t>
            </a:r>
          </a:p>
          <a:p>
            <a:pPr>
              <a:lnSpc>
                <a:spcPct val="90000"/>
              </a:lnSpc>
            </a:pPr>
            <a:r>
              <a:rPr lang="tr-TR" sz="2000" dirty="0"/>
              <a:t>Ama JNC 7 ve ESH-ESC kılavuzları </a:t>
            </a:r>
            <a:r>
              <a:rPr lang="tr-TR" sz="2000" b="1" i="1" dirty="0"/>
              <a:t>hipertansiyonun tanı ve tedavisinin total KV riskle ilişkili olduğunu vurguladı. </a:t>
            </a:r>
          </a:p>
          <a:p>
            <a:pPr>
              <a:lnSpc>
                <a:spcPct val="90000"/>
              </a:lnSpc>
            </a:pPr>
            <a:endParaRPr lang="tr-TR" sz="1600" i="1" dirty="0" smtClean="0"/>
          </a:p>
          <a:p>
            <a:pPr>
              <a:lnSpc>
                <a:spcPct val="90000"/>
              </a:lnSpc>
            </a:pPr>
            <a:r>
              <a:rPr lang="tr-TR" sz="1600" i="1" dirty="0" smtClean="0"/>
              <a:t>Aslında </a:t>
            </a:r>
            <a:r>
              <a:rPr lang="tr-TR" sz="1600" i="1" dirty="0" err="1"/>
              <a:t>hipertansif</a:t>
            </a:r>
            <a:r>
              <a:rPr lang="tr-TR" sz="1600" i="1" dirty="0"/>
              <a:t> grubun küçük bir kısmının sadece KB yüksektir. </a:t>
            </a:r>
          </a:p>
          <a:p>
            <a:pPr>
              <a:lnSpc>
                <a:spcPct val="90000"/>
              </a:lnSpc>
            </a:pPr>
            <a:r>
              <a:rPr lang="tr-TR" sz="1600" i="1" dirty="0"/>
              <a:t>Çoğunda ise KV </a:t>
            </a:r>
            <a:r>
              <a:rPr lang="tr-TR" sz="1600" i="1" dirty="0" smtClean="0"/>
              <a:t>risk </a:t>
            </a:r>
            <a:r>
              <a:rPr lang="tr-TR" sz="1600" i="1" dirty="0"/>
              <a:t>faktörleri ve KB yüksekliğinin ciddiyeti ile </a:t>
            </a:r>
            <a:r>
              <a:rPr lang="tr-TR" sz="1600" i="1" dirty="0" err="1" smtClean="0"/>
              <a:t>glukoz-lipid</a:t>
            </a:r>
            <a:r>
              <a:rPr lang="tr-TR" sz="1600" i="1" dirty="0" smtClean="0"/>
              <a:t> </a:t>
            </a:r>
            <a:r>
              <a:rPr lang="tr-TR" sz="1600" i="1" dirty="0"/>
              <a:t>metabolizma değişiklikleri arasında ilişki vardır. </a:t>
            </a:r>
            <a:endParaRPr lang="tr-TR" sz="1600" i="1" dirty="0" smtClean="0"/>
          </a:p>
          <a:p>
            <a:pPr>
              <a:lnSpc>
                <a:spcPct val="90000"/>
              </a:lnSpc>
            </a:pPr>
            <a:endParaRPr lang="tr-TR" sz="1600" i="1" dirty="0"/>
          </a:p>
          <a:p>
            <a:pPr>
              <a:lnSpc>
                <a:spcPct val="90000"/>
              </a:lnSpc>
            </a:pPr>
            <a:r>
              <a:rPr lang="tr-TR" sz="2000" dirty="0" smtClean="0"/>
              <a:t>Total </a:t>
            </a:r>
            <a:r>
              <a:rPr lang="tr-TR" sz="2000" dirty="0"/>
              <a:t>KV risk düşük, orta, yüksek ve çok yüksek olarak sınıflandırılmıştır.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4294967295"/>
          </p:nvPr>
        </p:nvSpPr>
        <p:spPr>
          <a:xfrm>
            <a:off x="457200" y="1125538"/>
            <a:ext cx="8229600" cy="5000625"/>
          </a:xfrm>
        </p:spPr>
        <p:txBody>
          <a:bodyPr/>
          <a:lstStyle/>
          <a:p>
            <a:pPr>
              <a:buFont typeface="Wingdings" pitchFamily="2" charset="2"/>
              <a:buNone/>
            </a:pPr>
            <a:endParaRPr lang="tr-TR" sz="2000" dirty="0"/>
          </a:p>
          <a:p>
            <a:endParaRPr lang="tr-TR" sz="2000" dirty="0" smtClean="0"/>
          </a:p>
          <a:p>
            <a:endParaRPr lang="tr-TR" sz="2000" dirty="0"/>
          </a:p>
          <a:p>
            <a:endParaRPr lang="tr-TR" sz="2000" dirty="0" smtClean="0"/>
          </a:p>
          <a:p>
            <a:r>
              <a:rPr lang="tr-TR" sz="2000" dirty="0" smtClean="0"/>
              <a:t>ESH/ESC </a:t>
            </a:r>
            <a:r>
              <a:rPr lang="tr-TR" sz="2000" dirty="0"/>
              <a:t>2013’te toplam KV riskin hesaplanmasında </a:t>
            </a:r>
            <a:r>
              <a:rPr lang="tr-TR" sz="2000" b="1" dirty="0">
                <a:solidFill>
                  <a:srgbClr val="FF0000"/>
                </a:solidFill>
              </a:rPr>
              <a:t>SCORE modeli </a:t>
            </a:r>
            <a:r>
              <a:rPr lang="tr-TR" sz="2000" dirty="0"/>
              <a:t>önerildi. </a:t>
            </a:r>
          </a:p>
          <a:p>
            <a:endParaRPr lang="tr-TR" sz="2000" dirty="0" smtClean="0"/>
          </a:p>
          <a:p>
            <a:r>
              <a:rPr lang="tr-TR" sz="2000" dirty="0" smtClean="0"/>
              <a:t>SCORE </a:t>
            </a:r>
            <a:r>
              <a:rPr lang="tr-TR" sz="2000" dirty="0"/>
              <a:t>(</a:t>
            </a:r>
            <a:r>
              <a:rPr lang="tr-TR" sz="2000" dirty="0" err="1"/>
              <a:t>Systematic</a:t>
            </a:r>
            <a:r>
              <a:rPr lang="tr-TR" sz="2000" dirty="0"/>
              <a:t> </a:t>
            </a:r>
            <a:r>
              <a:rPr lang="tr-TR" sz="2000" dirty="0" err="1"/>
              <a:t>COroner</a:t>
            </a:r>
            <a:r>
              <a:rPr lang="tr-TR" sz="2000" dirty="0"/>
              <a:t> Risk Evaluation) </a:t>
            </a:r>
            <a:r>
              <a:rPr lang="tr-TR" sz="2000" dirty="0" smtClean="0"/>
              <a:t>modelinde,</a:t>
            </a:r>
          </a:p>
          <a:p>
            <a:r>
              <a:rPr lang="tr-TR" sz="2000" dirty="0" smtClean="0"/>
              <a:t>yaş,</a:t>
            </a:r>
          </a:p>
          <a:p>
            <a:r>
              <a:rPr lang="tr-TR" sz="2000" dirty="0" smtClean="0"/>
              <a:t>cinsiyet,</a:t>
            </a:r>
          </a:p>
          <a:p>
            <a:r>
              <a:rPr lang="tr-TR" sz="2000" dirty="0" smtClean="0"/>
              <a:t>sigara içimi,</a:t>
            </a:r>
          </a:p>
          <a:p>
            <a:r>
              <a:rPr lang="tr-TR" sz="2000" dirty="0" smtClean="0"/>
              <a:t>total </a:t>
            </a:r>
            <a:r>
              <a:rPr lang="tr-TR" sz="2000" dirty="0"/>
              <a:t>kolesterol </a:t>
            </a:r>
            <a:r>
              <a:rPr lang="tr-TR" sz="2000" dirty="0" smtClean="0"/>
              <a:t>ve</a:t>
            </a:r>
          </a:p>
          <a:p>
            <a:r>
              <a:rPr lang="tr-TR" sz="2000" dirty="0" smtClean="0"/>
              <a:t>SKB</a:t>
            </a:r>
            <a:r>
              <a:rPr lang="tr-TR" sz="2000" dirty="0"/>
              <a:t>’ a göre </a:t>
            </a:r>
            <a:r>
              <a:rPr lang="tr-TR" sz="2000" dirty="0" smtClean="0"/>
              <a:t>10 </a:t>
            </a:r>
            <a:r>
              <a:rPr lang="tr-TR" sz="2000" dirty="0"/>
              <a:t>yıllık sürede KV </a:t>
            </a:r>
            <a:r>
              <a:rPr lang="tr-TR" sz="2000" dirty="0" smtClean="0"/>
              <a:t>hastalıktan </a:t>
            </a:r>
            <a:r>
              <a:rPr lang="tr-TR" sz="2000" dirty="0"/>
              <a:t>ölüm riski </a:t>
            </a:r>
            <a:r>
              <a:rPr lang="tr-TR" sz="2000" dirty="0" smtClean="0"/>
              <a:t>hesaplanmaktadır</a:t>
            </a:r>
            <a:r>
              <a:rPr lang="tr-TR" sz="2000" b="1" dirty="0"/>
              <a:t>.</a:t>
            </a:r>
          </a:p>
          <a:p>
            <a:pPr marL="0" indent="0">
              <a:buNone/>
            </a:pPr>
            <a:endParaRPr lang="tr-TR" sz="2000" b="1" dirty="0"/>
          </a:p>
        </p:txBody>
      </p:sp>
      <p:pic>
        <p:nvPicPr>
          <p:cNvPr id="3074" name="Picture 2" descr="C:\Users\NURDAN ÖZKAYA\Desktop\hipertansiyon-14fa9205614243_1492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6632"/>
            <a:ext cx="4657700" cy="2348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1628800"/>
            <a:ext cx="7128792" cy="1889748"/>
          </a:xfrm>
          <a:prstGeom prst="rect">
            <a:avLst/>
          </a:prstGeom>
        </p:spPr>
        <p:txBody>
          <a:bodyPr wrap="square">
            <a:spAutoFit/>
          </a:bodyPr>
          <a:lstStyle/>
          <a:p>
            <a:pPr>
              <a:lnSpc>
                <a:spcPct val="80000"/>
              </a:lnSpc>
            </a:pPr>
            <a:r>
              <a:rPr lang="tr-TR" dirty="0" smtClean="0"/>
              <a:t>KB </a:t>
            </a:r>
            <a:r>
              <a:rPr lang="tr-TR" dirty="0"/>
              <a:t>ve </a:t>
            </a:r>
            <a:r>
              <a:rPr lang="tr-TR" dirty="0" err="1"/>
              <a:t>metabolik</a:t>
            </a:r>
            <a:r>
              <a:rPr lang="tr-TR" dirty="0"/>
              <a:t> risk faktörleri birbirini </a:t>
            </a:r>
            <a:r>
              <a:rPr lang="tr-TR" dirty="0" err="1"/>
              <a:t>potansiyelize</a:t>
            </a:r>
            <a:r>
              <a:rPr lang="tr-TR" dirty="0"/>
              <a:t> eder ve total KV risk faktörleri </a:t>
            </a:r>
            <a:r>
              <a:rPr lang="tr-TR" dirty="0" smtClean="0"/>
              <a:t>artar.</a:t>
            </a:r>
          </a:p>
          <a:p>
            <a:pPr>
              <a:lnSpc>
                <a:spcPct val="80000"/>
              </a:lnSpc>
            </a:pPr>
            <a:endParaRPr lang="tr-TR" sz="2000" b="1" i="1" dirty="0">
              <a:solidFill>
                <a:srgbClr val="FF0000"/>
              </a:solidFill>
            </a:endParaRPr>
          </a:p>
          <a:p>
            <a:pPr>
              <a:lnSpc>
                <a:spcPct val="80000"/>
              </a:lnSpc>
            </a:pPr>
            <a:r>
              <a:rPr lang="tr-TR" sz="2000" b="1" i="1" dirty="0" smtClean="0">
                <a:solidFill>
                  <a:srgbClr val="FF0000"/>
                </a:solidFill>
              </a:rPr>
              <a:t>Bu </a:t>
            </a:r>
            <a:r>
              <a:rPr lang="tr-TR" sz="2000" b="1" i="1" dirty="0">
                <a:solidFill>
                  <a:srgbClr val="FF0000"/>
                </a:solidFill>
              </a:rPr>
              <a:t>nedenle hedef, </a:t>
            </a:r>
            <a:r>
              <a:rPr lang="tr-TR" sz="2000" b="1" i="1" dirty="0" err="1">
                <a:solidFill>
                  <a:srgbClr val="FF0000"/>
                </a:solidFill>
              </a:rPr>
              <a:t>KB’nı</a:t>
            </a:r>
            <a:r>
              <a:rPr lang="tr-TR" sz="2000" b="1" i="1" dirty="0">
                <a:solidFill>
                  <a:srgbClr val="FF0000"/>
                </a:solidFill>
              </a:rPr>
              <a:t> düşürürken risk faktörlerini azaltmaya yönelik olmalıdır</a:t>
            </a:r>
            <a:r>
              <a:rPr lang="tr-TR" i="1" dirty="0"/>
              <a:t>.</a:t>
            </a:r>
          </a:p>
          <a:p>
            <a:endParaRPr lang="tr-TR" sz="2000" dirty="0"/>
          </a:p>
          <a:p>
            <a:endParaRPr lang="tr-TR" sz="2000" dirty="0"/>
          </a:p>
        </p:txBody>
      </p:sp>
    </p:spTree>
    <p:extLst>
      <p:ext uri="{BB962C8B-B14F-4D97-AF65-F5344CB8AC3E}">
        <p14:creationId xmlns:p14="http://schemas.microsoft.com/office/powerpoint/2010/main" val="373675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p:cNvSpPr>
            <a:spLocks noGrp="1"/>
          </p:cNvSpPr>
          <p:nvPr>
            <p:ph type="title" idx="4294967295"/>
          </p:nvPr>
        </p:nvSpPr>
        <p:spPr/>
        <p:txBody>
          <a:bodyPr/>
          <a:lstStyle/>
          <a:p>
            <a:r>
              <a:rPr lang="tr-TR" b="1"/>
              <a:t>Sunum Planı</a:t>
            </a:r>
          </a:p>
        </p:txBody>
      </p:sp>
      <p:sp>
        <p:nvSpPr>
          <p:cNvPr id="15362" name="İçerik Yer Tutucusu 2"/>
          <p:cNvSpPr>
            <a:spLocks noGrp="1"/>
          </p:cNvSpPr>
          <p:nvPr>
            <p:ph idx="4294967295"/>
          </p:nvPr>
        </p:nvSpPr>
        <p:spPr>
          <a:xfrm>
            <a:off x="971550" y="1600200"/>
            <a:ext cx="7777163" cy="4525963"/>
          </a:xfrm>
        </p:spPr>
        <p:txBody>
          <a:bodyPr/>
          <a:lstStyle/>
          <a:p>
            <a:pPr marL="0" indent="0">
              <a:buFont typeface="Wingdings" pitchFamily="2" charset="2"/>
              <a:buChar char="Ø"/>
            </a:pPr>
            <a:endParaRPr lang="tr-TR" sz="2400" dirty="0" smtClean="0"/>
          </a:p>
          <a:p>
            <a:pPr marL="0" indent="0">
              <a:buFont typeface="Wingdings" pitchFamily="2" charset="2"/>
              <a:buChar char="Ø"/>
            </a:pPr>
            <a:r>
              <a:rPr lang="tr-TR" sz="2400" dirty="0" smtClean="0"/>
              <a:t>Hipertansiyonun(HT) </a:t>
            </a:r>
            <a:r>
              <a:rPr lang="tr-TR" sz="2400" dirty="0"/>
              <a:t>tanımı, sınıflandırması, </a:t>
            </a:r>
            <a:r>
              <a:rPr lang="tr-TR" sz="2400" dirty="0" err="1"/>
              <a:t>prevelansı</a:t>
            </a:r>
            <a:endParaRPr lang="tr-TR" sz="2400" dirty="0"/>
          </a:p>
          <a:p>
            <a:pPr marL="0" indent="0">
              <a:buFont typeface="Wingdings" pitchFamily="2" charset="2"/>
              <a:buChar char="Ø"/>
            </a:pPr>
            <a:r>
              <a:rPr lang="tr-TR" sz="2400" dirty="0"/>
              <a:t>HT </a:t>
            </a:r>
            <a:r>
              <a:rPr lang="tr-TR" sz="2400" dirty="0" err="1"/>
              <a:t>patofizyolojisi</a:t>
            </a:r>
            <a:endParaRPr lang="tr-TR" sz="2400" dirty="0"/>
          </a:p>
          <a:p>
            <a:pPr marL="0" indent="0">
              <a:buFont typeface="Wingdings" pitchFamily="2" charset="2"/>
              <a:buChar char="Ø"/>
            </a:pPr>
            <a:r>
              <a:rPr lang="tr-TR" sz="2400" dirty="0"/>
              <a:t>HT risk faktörleri</a:t>
            </a:r>
          </a:p>
          <a:p>
            <a:pPr marL="0" indent="0">
              <a:buFont typeface="Wingdings" pitchFamily="2" charset="2"/>
              <a:buChar char="Ø"/>
            </a:pPr>
            <a:r>
              <a:rPr lang="tr-TR" sz="2400" dirty="0"/>
              <a:t>HT tanısal yaklaşım ve klinik değerlendirme</a:t>
            </a:r>
          </a:p>
          <a:p>
            <a:pPr marL="0" indent="0">
              <a:buFont typeface="Wingdings" pitchFamily="2" charset="2"/>
              <a:buChar char="Ø"/>
            </a:pPr>
            <a:r>
              <a:rPr lang="tr-TR" sz="2400" dirty="0"/>
              <a:t>HT tedavi</a:t>
            </a:r>
          </a:p>
          <a:p>
            <a:pPr marL="0" indent="0">
              <a:buFont typeface="Wingdings" pitchFamily="2" charset="2"/>
              <a:buChar char="Ø"/>
            </a:pPr>
            <a:r>
              <a:rPr lang="tr-TR" sz="2400" dirty="0"/>
              <a:t>Hasta takibi ve tedaviye uyum</a:t>
            </a:r>
          </a:p>
        </p:txBody>
      </p:sp>
      <p:pic>
        <p:nvPicPr>
          <p:cNvPr id="2050" name="Picture 2" descr="C:\Users\NURDAN ÖZKAY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010" y="32449"/>
            <a:ext cx="2405595" cy="1884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Başlık 1"/>
          <p:cNvSpPr>
            <a:spLocks noGrp="1"/>
          </p:cNvSpPr>
          <p:nvPr>
            <p:ph type="title" idx="4294967295"/>
          </p:nvPr>
        </p:nvSpPr>
        <p:spPr>
          <a:xfrm>
            <a:off x="457200" y="274638"/>
            <a:ext cx="8229600" cy="1425575"/>
          </a:xfrm>
        </p:spPr>
        <p:txBody>
          <a:bodyPr/>
          <a:lstStyle/>
          <a:p>
            <a:r>
              <a:rPr lang="tr-TR" sz="2500"/>
              <a:t>KV Risk Değerlerine Göre Kan Basıncı Sınıflandırılması </a:t>
            </a:r>
            <a:br>
              <a:rPr lang="tr-TR" sz="2500"/>
            </a:br>
            <a:r>
              <a:rPr lang="tr-TR" sz="2500" b="1"/>
              <a:t>2013 ESC/ESH</a:t>
            </a:r>
            <a:endParaRPr lang="tr-TR" sz="3000"/>
          </a:p>
        </p:txBody>
      </p:sp>
      <p:pic>
        <p:nvPicPr>
          <p:cNvPr id="50178" name="Picture 2" descr="C:\Users\yurtseverler\Desktop\esc3.png"/>
          <p:cNvPicPr>
            <a:picLocks noChangeAspect="1" noChangeArrowheads="1"/>
          </p:cNvPicPr>
          <p:nvPr/>
        </p:nvPicPr>
        <p:blipFill>
          <a:blip r:embed="rId2"/>
          <a:srcRect/>
          <a:stretch>
            <a:fillRect/>
          </a:stretch>
        </p:blipFill>
        <p:spPr bwMode="auto">
          <a:xfrm>
            <a:off x="468313" y="1916113"/>
            <a:ext cx="8135937"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p:cNvSpPr>
            <a:spLocks noGrp="1"/>
          </p:cNvSpPr>
          <p:nvPr>
            <p:ph type="title" idx="4294967295"/>
          </p:nvPr>
        </p:nvSpPr>
        <p:spPr>
          <a:xfrm>
            <a:off x="395536" y="1124744"/>
            <a:ext cx="8229600" cy="1143000"/>
          </a:xfrm>
        </p:spPr>
        <p:txBody>
          <a:bodyPr/>
          <a:lstStyle/>
          <a:p>
            <a:r>
              <a:rPr lang="tr-TR" sz="2500" b="1" dirty="0" err="1"/>
              <a:t>Hipertansif</a:t>
            </a:r>
            <a:r>
              <a:rPr lang="tr-TR" sz="2500" b="1" dirty="0"/>
              <a:t> Hastalarda Klinik Değişkenliklerde Kullanılacak Risk Faktörleri-1</a:t>
            </a:r>
          </a:p>
        </p:txBody>
      </p:sp>
      <p:sp>
        <p:nvSpPr>
          <p:cNvPr id="3" name="İçerik Yer Tutucusu 2"/>
          <p:cNvSpPr>
            <a:spLocks noGrp="1"/>
          </p:cNvSpPr>
          <p:nvPr>
            <p:ph idx="4294967295"/>
          </p:nvPr>
        </p:nvSpPr>
        <p:spPr>
          <a:xfrm>
            <a:off x="457200" y="2420888"/>
            <a:ext cx="8229600" cy="3705275"/>
          </a:xfrm>
          <a:noFill/>
        </p:spPr>
        <p:txBody>
          <a:bodyPr numCol="2" rtlCol="0">
            <a:normAutofit/>
          </a:bodyPr>
          <a:lstStyle/>
          <a:p>
            <a:pPr fontAlgn="auto">
              <a:spcAft>
                <a:spcPts val="0"/>
              </a:spcAft>
              <a:buClrTx/>
              <a:buFont typeface="Arial" pitchFamily="34" charset="0"/>
              <a:buChar char="•"/>
              <a:defRPr/>
            </a:pPr>
            <a:r>
              <a:rPr lang="tr-TR" sz="1600" kern="1200" dirty="0">
                <a:latin typeface="+mn-lt"/>
                <a:ea typeface="+mn-ea"/>
                <a:cs typeface="+mn-cs"/>
              </a:rPr>
              <a:t>Risk Faktörleri</a:t>
            </a:r>
          </a:p>
          <a:p>
            <a:pPr lvl="1" fontAlgn="auto">
              <a:spcAft>
                <a:spcPts val="0"/>
              </a:spcAft>
              <a:buClrTx/>
              <a:buFont typeface="Arial" pitchFamily="34" charset="0"/>
              <a:buChar char="–"/>
              <a:defRPr/>
            </a:pPr>
            <a:r>
              <a:rPr lang="tr-TR" sz="1600" kern="1200" dirty="0" err="1">
                <a:latin typeface="+mn-lt"/>
                <a:ea typeface="+mn-ea"/>
                <a:cs typeface="+mn-cs"/>
              </a:rPr>
              <a:t>Sistolik</a:t>
            </a:r>
            <a:r>
              <a:rPr lang="tr-TR" sz="1600" kern="1200" dirty="0">
                <a:latin typeface="+mn-lt"/>
                <a:ea typeface="+mn-ea"/>
                <a:cs typeface="+mn-cs"/>
              </a:rPr>
              <a:t> ve </a:t>
            </a:r>
            <a:r>
              <a:rPr lang="tr-TR" sz="1600" kern="1200" dirty="0" err="1">
                <a:latin typeface="+mn-lt"/>
                <a:ea typeface="+mn-ea"/>
                <a:cs typeface="+mn-cs"/>
              </a:rPr>
              <a:t>diyastolik</a:t>
            </a:r>
            <a:r>
              <a:rPr lang="tr-TR" sz="1600" kern="1200" dirty="0">
                <a:latin typeface="+mn-lt"/>
                <a:ea typeface="+mn-ea"/>
                <a:cs typeface="+mn-cs"/>
              </a:rPr>
              <a:t> KB </a:t>
            </a:r>
            <a:r>
              <a:rPr lang="tr-TR" sz="1600" kern="1200" dirty="0" err="1">
                <a:latin typeface="+mn-lt"/>
                <a:ea typeface="+mn-ea"/>
                <a:cs typeface="+mn-cs"/>
              </a:rPr>
              <a:t>duzeyleri</a:t>
            </a:r>
            <a:endParaRPr lang="tr-TR" sz="1600" kern="1200" dirty="0">
              <a:latin typeface="+mn-lt"/>
              <a:ea typeface="+mn-ea"/>
              <a:cs typeface="+mn-cs"/>
            </a:endParaRPr>
          </a:p>
          <a:p>
            <a:pPr lvl="1" fontAlgn="auto">
              <a:spcAft>
                <a:spcPts val="0"/>
              </a:spcAft>
              <a:buClrTx/>
              <a:buFont typeface="Arial" pitchFamily="34" charset="0"/>
              <a:buChar char="–"/>
              <a:defRPr/>
            </a:pPr>
            <a:r>
              <a:rPr lang="tr-TR" sz="1600" kern="1200" dirty="0">
                <a:latin typeface="+mn-lt"/>
                <a:ea typeface="+mn-ea"/>
                <a:cs typeface="+mn-cs"/>
              </a:rPr>
              <a:t>Nabız basıncı </a:t>
            </a:r>
            <a:r>
              <a:rPr lang="tr-TR" sz="1600" kern="1200" dirty="0" err="1">
                <a:latin typeface="+mn-lt"/>
                <a:ea typeface="+mn-ea"/>
                <a:cs typeface="+mn-cs"/>
              </a:rPr>
              <a:t>duzeyleri</a:t>
            </a:r>
            <a:r>
              <a:rPr lang="tr-TR" sz="1600" kern="1200" dirty="0">
                <a:latin typeface="+mn-lt"/>
                <a:ea typeface="+mn-ea"/>
                <a:cs typeface="+mn-cs"/>
              </a:rPr>
              <a:t> (yaşlılarda)</a:t>
            </a:r>
          </a:p>
          <a:p>
            <a:pPr lvl="1" fontAlgn="auto">
              <a:spcAft>
                <a:spcPts val="0"/>
              </a:spcAft>
              <a:buClrTx/>
              <a:buFont typeface="Arial" pitchFamily="34" charset="0"/>
              <a:buChar char="–"/>
              <a:defRPr/>
            </a:pPr>
            <a:r>
              <a:rPr lang="tr-TR" sz="1600" kern="1200" dirty="0">
                <a:latin typeface="+mn-lt"/>
                <a:ea typeface="+mn-ea"/>
                <a:cs typeface="+mn-cs"/>
              </a:rPr>
              <a:t>Yaş (E&gt;55 </a:t>
            </a:r>
            <a:r>
              <a:rPr lang="tr-TR" sz="1600" kern="1200" dirty="0" err="1">
                <a:latin typeface="+mn-lt"/>
                <a:ea typeface="+mn-ea"/>
                <a:cs typeface="+mn-cs"/>
              </a:rPr>
              <a:t>yaş,K</a:t>
            </a:r>
            <a:r>
              <a:rPr lang="tr-TR" sz="1600" kern="1200" dirty="0">
                <a:latin typeface="+mn-lt"/>
                <a:ea typeface="+mn-ea"/>
                <a:cs typeface="+mn-cs"/>
              </a:rPr>
              <a:t>&gt;65 yaş)</a:t>
            </a:r>
          </a:p>
          <a:p>
            <a:pPr lvl="1" fontAlgn="auto">
              <a:spcAft>
                <a:spcPts val="0"/>
              </a:spcAft>
              <a:buClrTx/>
              <a:buFont typeface="Arial" pitchFamily="34" charset="0"/>
              <a:buChar char="–"/>
              <a:defRPr/>
            </a:pPr>
            <a:r>
              <a:rPr lang="tr-TR" sz="1600" kern="1200" dirty="0">
                <a:latin typeface="+mn-lt"/>
                <a:ea typeface="+mn-ea"/>
                <a:cs typeface="+mn-cs"/>
              </a:rPr>
              <a:t>Sigara kullanma alışkanlığı</a:t>
            </a:r>
          </a:p>
          <a:p>
            <a:pPr lvl="1" fontAlgn="auto">
              <a:spcAft>
                <a:spcPts val="0"/>
              </a:spcAft>
              <a:buClrTx/>
              <a:buFont typeface="Arial" pitchFamily="34" charset="0"/>
              <a:buChar char="–"/>
              <a:defRPr/>
            </a:pPr>
            <a:r>
              <a:rPr lang="tr-TR" sz="1600" kern="1200" dirty="0" err="1">
                <a:latin typeface="+mn-lt"/>
                <a:ea typeface="+mn-ea"/>
                <a:cs typeface="+mn-cs"/>
              </a:rPr>
              <a:t>Dislipidemi</a:t>
            </a:r>
            <a:endParaRPr lang="tr-TR" sz="1600" kern="1200" dirty="0">
              <a:latin typeface="+mn-lt"/>
              <a:ea typeface="+mn-ea"/>
              <a:cs typeface="+mn-cs"/>
            </a:endParaRPr>
          </a:p>
          <a:p>
            <a:pPr lvl="2" fontAlgn="auto">
              <a:spcAft>
                <a:spcPts val="0"/>
              </a:spcAft>
              <a:buClrTx/>
              <a:buFont typeface="Arial" pitchFamily="34" charset="0"/>
              <a:buChar char="•"/>
              <a:defRPr/>
            </a:pPr>
            <a:r>
              <a:rPr lang="tr-TR" sz="1600" kern="1200" dirty="0">
                <a:latin typeface="+mn-lt"/>
                <a:ea typeface="+mn-ea"/>
                <a:cs typeface="+mn-cs"/>
              </a:rPr>
              <a:t>TK&gt;190 mg/</a:t>
            </a:r>
            <a:r>
              <a:rPr lang="tr-TR" sz="1600" kern="1200" dirty="0" err="1">
                <a:latin typeface="+mn-lt"/>
                <a:ea typeface="+mn-ea"/>
                <a:cs typeface="+mn-cs"/>
              </a:rPr>
              <a:t>dL</a:t>
            </a:r>
            <a:r>
              <a:rPr lang="tr-TR" sz="1600" kern="1200" dirty="0">
                <a:latin typeface="+mn-lt"/>
                <a:ea typeface="+mn-ea"/>
                <a:cs typeface="+mn-cs"/>
              </a:rPr>
              <a:t> ya da</a:t>
            </a:r>
          </a:p>
          <a:p>
            <a:pPr lvl="2" fontAlgn="auto">
              <a:spcAft>
                <a:spcPts val="0"/>
              </a:spcAft>
              <a:buClrTx/>
              <a:buFont typeface="Arial" pitchFamily="34" charset="0"/>
              <a:buChar char="•"/>
              <a:defRPr/>
            </a:pPr>
            <a:r>
              <a:rPr lang="tr-TR" sz="1600" kern="1200" dirty="0">
                <a:latin typeface="+mn-lt"/>
                <a:ea typeface="+mn-ea"/>
                <a:cs typeface="+mn-cs"/>
              </a:rPr>
              <a:t>HDL E&lt;40 mg/</a:t>
            </a:r>
            <a:r>
              <a:rPr lang="tr-TR" sz="1600" kern="1200" dirty="0" err="1">
                <a:latin typeface="+mn-lt"/>
                <a:ea typeface="+mn-ea"/>
                <a:cs typeface="+mn-cs"/>
              </a:rPr>
              <a:t>dL</a:t>
            </a:r>
            <a:r>
              <a:rPr lang="tr-TR" sz="1600" kern="1200" dirty="0">
                <a:latin typeface="+mn-lt"/>
                <a:ea typeface="+mn-ea"/>
                <a:cs typeface="+mn-cs"/>
              </a:rPr>
              <a:t>, K&lt;46 mg/</a:t>
            </a:r>
            <a:r>
              <a:rPr lang="tr-TR" sz="1600" kern="1200" dirty="0" err="1">
                <a:latin typeface="+mn-lt"/>
                <a:ea typeface="+mn-ea"/>
                <a:cs typeface="+mn-cs"/>
              </a:rPr>
              <a:t>dL</a:t>
            </a:r>
            <a:r>
              <a:rPr lang="tr-TR" sz="1600" kern="1200" dirty="0">
                <a:latin typeface="+mn-lt"/>
                <a:ea typeface="+mn-ea"/>
                <a:cs typeface="+mn-cs"/>
              </a:rPr>
              <a:t> ya da</a:t>
            </a:r>
          </a:p>
          <a:p>
            <a:pPr lvl="2" fontAlgn="auto">
              <a:spcAft>
                <a:spcPts val="0"/>
              </a:spcAft>
              <a:buClrTx/>
              <a:buFont typeface="Arial" pitchFamily="34" charset="0"/>
              <a:buChar char="•"/>
              <a:defRPr/>
            </a:pPr>
            <a:r>
              <a:rPr lang="tr-TR" sz="1600" kern="1200" dirty="0">
                <a:latin typeface="+mn-lt"/>
                <a:ea typeface="+mn-ea"/>
                <a:cs typeface="+mn-cs"/>
              </a:rPr>
              <a:t>TG&gt;150 mg/</a:t>
            </a:r>
            <a:r>
              <a:rPr lang="tr-TR" sz="1600" kern="1200" dirty="0" err="1">
                <a:latin typeface="+mn-lt"/>
                <a:ea typeface="+mn-ea"/>
                <a:cs typeface="+mn-cs"/>
              </a:rPr>
              <a:t>dL</a:t>
            </a:r>
            <a:endParaRPr lang="tr-TR" sz="1600" kern="1200" dirty="0">
              <a:latin typeface="+mn-lt"/>
              <a:ea typeface="+mn-ea"/>
              <a:cs typeface="+mn-cs"/>
            </a:endParaRPr>
          </a:p>
          <a:p>
            <a:pPr lvl="1" fontAlgn="auto">
              <a:spcAft>
                <a:spcPts val="0"/>
              </a:spcAft>
              <a:buClrTx/>
              <a:buFont typeface="Arial" pitchFamily="34" charset="0"/>
              <a:buChar char="–"/>
              <a:defRPr/>
            </a:pPr>
            <a:r>
              <a:rPr lang="tr-TR" sz="1600" kern="1200" dirty="0" smtClean="0">
                <a:ea typeface="+mn-ea"/>
              </a:rPr>
              <a:t>APG ve </a:t>
            </a:r>
            <a:r>
              <a:rPr lang="tr-TR" sz="1600" kern="1200" dirty="0" smtClean="0">
                <a:latin typeface="+mn-lt"/>
                <a:ea typeface="+mn-ea"/>
                <a:cs typeface="+mn-cs"/>
              </a:rPr>
              <a:t>Bozulmuş </a:t>
            </a:r>
            <a:r>
              <a:rPr lang="tr-TR" sz="1600" kern="1200" dirty="0" err="1">
                <a:latin typeface="+mn-lt"/>
                <a:ea typeface="+mn-ea"/>
                <a:cs typeface="+mn-cs"/>
              </a:rPr>
              <a:t>glukoz</a:t>
            </a:r>
            <a:r>
              <a:rPr lang="tr-TR" sz="1600" kern="1200" dirty="0">
                <a:latin typeface="+mn-lt"/>
                <a:ea typeface="+mn-ea"/>
                <a:cs typeface="+mn-cs"/>
              </a:rPr>
              <a:t> tolerans testi</a:t>
            </a:r>
          </a:p>
          <a:p>
            <a:pPr lvl="1" fontAlgn="auto">
              <a:spcAft>
                <a:spcPts val="0"/>
              </a:spcAft>
              <a:buClrTx/>
              <a:buFont typeface="Arial" pitchFamily="34" charset="0"/>
              <a:buChar char="–"/>
              <a:defRPr/>
            </a:pPr>
            <a:endParaRPr lang="tr-TR" sz="1600" kern="1200" dirty="0" smtClean="0">
              <a:latin typeface="+mn-lt"/>
              <a:ea typeface="+mn-ea"/>
              <a:cs typeface="+mn-cs"/>
            </a:endParaRPr>
          </a:p>
          <a:p>
            <a:pPr lvl="1" fontAlgn="auto">
              <a:spcAft>
                <a:spcPts val="0"/>
              </a:spcAft>
              <a:buClrTx/>
              <a:buFont typeface="Arial" pitchFamily="34" charset="0"/>
              <a:buChar char="–"/>
              <a:defRPr/>
            </a:pPr>
            <a:endParaRPr lang="tr-TR" sz="1600" kern="1200" dirty="0">
              <a:ea typeface="+mn-ea"/>
            </a:endParaRPr>
          </a:p>
          <a:p>
            <a:pPr lvl="1" fontAlgn="auto">
              <a:spcAft>
                <a:spcPts val="0"/>
              </a:spcAft>
              <a:buClrTx/>
              <a:buFont typeface="Arial" pitchFamily="34" charset="0"/>
              <a:buChar char="–"/>
              <a:defRPr/>
            </a:pPr>
            <a:endParaRPr lang="tr-TR" sz="1600" kern="1200" dirty="0" smtClean="0">
              <a:latin typeface="+mn-lt"/>
              <a:ea typeface="+mn-ea"/>
              <a:cs typeface="+mn-cs"/>
            </a:endParaRPr>
          </a:p>
          <a:p>
            <a:pPr lvl="1" fontAlgn="auto">
              <a:spcAft>
                <a:spcPts val="0"/>
              </a:spcAft>
              <a:buClrTx/>
              <a:buFont typeface="Arial" pitchFamily="34" charset="0"/>
              <a:buChar char="–"/>
              <a:defRPr/>
            </a:pPr>
            <a:endParaRPr lang="tr-TR" sz="1600" kern="1200" dirty="0">
              <a:ea typeface="+mn-ea"/>
            </a:endParaRPr>
          </a:p>
          <a:p>
            <a:pPr lvl="1" fontAlgn="auto">
              <a:spcAft>
                <a:spcPts val="0"/>
              </a:spcAft>
              <a:buClrTx/>
              <a:buFont typeface="Arial" pitchFamily="34" charset="0"/>
              <a:buChar char="–"/>
              <a:defRPr/>
            </a:pPr>
            <a:r>
              <a:rPr lang="tr-TR" sz="1600" kern="1200" dirty="0" err="1" smtClean="0">
                <a:latin typeface="+mn-lt"/>
                <a:ea typeface="+mn-ea"/>
                <a:cs typeface="+mn-cs"/>
              </a:rPr>
              <a:t>Abdominal</a:t>
            </a:r>
            <a:r>
              <a:rPr lang="tr-TR" sz="1600" kern="1200" dirty="0" smtClean="0">
                <a:latin typeface="+mn-lt"/>
                <a:ea typeface="+mn-ea"/>
                <a:cs typeface="+mn-cs"/>
              </a:rPr>
              <a:t> </a:t>
            </a:r>
            <a:r>
              <a:rPr lang="tr-TR" sz="1600" kern="1200" dirty="0" err="1">
                <a:latin typeface="+mn-lt"/>
                <a:ea typeface="+mn-ea"/>
                <a:cs typeface="+mn-cs"/>
              </a:rPr>
              <a:t>obezite</a:t>
            </a:r>
            <a:r>
              <a:rPr lang="tr-TR" sz="1600" kern="1200" dirty="0">
                <a:latin typeface="+mn-lt"/>
                <a:ea typeface="+mn-ea"/>
                <a:cs typeface="+mn-cs"/>
              </a:rPr>
              <a:t> (bel </a:t>
            </a:r>
            <a:r>
              <a:rPr lang="tr-TR" sz="1600" kern="1200" dirty="0" err="1">
                <a:latin typeface="+mn-lt"/>
                <a:ea typeface="+mn-ea"/>
                <a:cs typeface="+mn-cs"/>
              </a:rPr>
              <a:t>cevresi</a:t>
            </a:r>
            <a:r>
              <a:rPr lang="tr-TR" sz="1600" kern="1200" dirty="0">
                <a:latin typeface="+mn-lt"/>
                <a:ea typeface="+mn-ea"/>
                <a:cs typeface="+mn-cs"/>
              </a:rPr>
              <a:t> E&gt;102 cm, K&gt;88 cm)</a:t>
            </a:r>
          </a:p>
          <a:p>
            <a:pPr lvl="1" fontAlgn="auto">
              <a:spcAft>
                <a:spcPts val="0"/>
              </a:spcAft>
              <a:buClrTx/>
              <a:buFont typeface="Arial" pitchFamily="34" charset="0"/>
              <a:buChar char="–"/>
              <a:defRPr/>
            </a:pPr>
            <a:r>
              <a:rPr lang="tr-TR" sz="1600" kern="1200" dirty="0" err="1">
                <a:latin typeface="+mn-lt"/>
                <a:ea typeface="+mn-ea"/>
                <a:cs typeface="+mn-cs"/>
              </a:rPr>
              <a:t>Prematur</a:t>
            </a:r>
            <a:r>
              <a:rPr lang="tr-TR" sz="1600" kern="1200" dirty="0">
                <a:latin typeface="+mn-lt"/>
                <a:ea typeface="+mn-ea"/>
                <a:cs typeface="+mn-cs"/>
              </a:rPr>
              <a:t> KAH </a:t>
            </a:r>
            <a:r>
              <a:rPr lang="tr-TR" sz="1600" kern="1200" dirty="0" err="1">
                <a:latin typeface="+mn-lt"/>
                <a:ea typeface="+mn-ea"/>
                <a:cs typeface="+mn-cs"/>
              </a:rPr>
              <a:t>oykusu</a:t>
            </a:r>
            <a:r>
              <a:rPr lang="tr-TR" sz="1600" kern="1200" dirty="0">
                <a:latin typeface="+mn-lt"/>
                <a:ea typeface="+mn-ea"/>
                <a:cs typeface="+mn-cs"/>
              </a:rPr>
              <a:t> (E&lt;55 yaş, K&lt;65 yaş</a:t>
            </a:r>
            <a:r>
              <a:rPr lang="tr-TR" sz="1600" kern="1200" dirty="0" smtClean="0">
                <a:latin typeface="+mn-lt"/>
                <a:ea typeface="+mn-ea"/>
                <a:cs typeface="+mn-cs"/>
              </a:rPr>
              <a:t>)</a:t>
            </a:r>
          </a:p>
          <a:p>
            <a:pPr lvl="1" fontAlgn="auto">
              <a:spcAft>
                <a:spcPts val="0"/>
              </a:spcAft>
              <a:buClrTx/>
              <a:buFont typeface="Arial" pitchFamily="34" charset="0"/>
              <a:buChar char="–"/>
              <a:defRPr/>
            </a:pPr>
            <a:r>
              <a:rPr lang="tr-TR" sz="1600" kern="1200" dirty="0" err="1"/>
              <a:t>Diyabetes</a:t>
            </a:r>
            <a:r>
              <a:rPr lang="tr-TR" sz="1600" kern="1200" dirty="0"/>
              <a:t> </a:t>
            </a:r>
            <a:r>
              <a:rPr lang="tr-TR" sz="1600" kern="1200" dirty="0" err="1"/>
              <a:t>Mellitus</a:t>
            </a:r>
            <a:endParaRPr lang="tr-TR" sz="1600" kern="1200" dirty="0"/>
          </a:p>
          <a:p>
            <a:pPr marL="457200" lvl="1" indent="0" fontAlgn="auto">
              <a:spcAft>
                <a:spcPts val="0"/>
              </a:spcAft>
              <a:buClrTx/>
              <a:buNone/>
              <a:defRPr/>
            </a:pPr>
            <a:endParaRPr lang="tr-TR" sz="1600" kern="1200" dirty="0">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57200" y="1628800"/>
            <a:ext cx="8229600" cy="4462231"/>
          </a:xfrm>
          <a:noFill/>
        </p:spPr>
        <p:txBody>
          <a:bodyPr numCol="2" rtlCol="0">
            <a:normAutofit/>
          </a:bodyPr>
          <a:lstStyle/>
          <a:p>
            <a:pPr fontAlgn="auto">
              <a:spcAft>
                <a:spcPts val="0"/>
              </a:spcAft>
              <a:buClrTx/>
              <a:buFont typeface="Arial" pitchFamily="34" charset="0"/>
              <a:buChar char="•"/>
              <a:defRPr/>
            </a:pPr>
            <a:r>
              <a:rPr lang="tr-TR" sz="1800" kern="1200" dirty="0" err="1" smtClean="0">
                <a:latin typeface="+mn-lt"/>
                <a:ea typeface="+mn-ea"/>
                <a:cs typeface="+mn-cs"/>
              </a:rPr>
              <a:t>Subklinik</a:t>
            </a:r>
            <a:r>
              <a:rPr lang="tr-TR" sz="1800" kern="1200" dirty="0" smtClean="0">
                <a:latin typeface="+mn-lt"/>
                <a:ea typeface="+mn-ea"/>
                <a:cs typeface="+mn-cs"/>
              </a:rPr>
              <a:t> </a:t>
            </a:r>
            <a:r>
              <a:rPr lang="tr-TR" sz="1800" kern="1200" dirty="0">
                <a:latin typeface="+mn-lt"/>
                <a:ea typeface="+mn-ea"/>
                <a:cs typeface="+mn-cs"/>
              </a:rPr>
              <a:t>Organ Hasarı</a:t>
            </a:r>
          </a:p>
          <a:p>
            <a:pPr lvl="1" fontAlgn="auto">
              <a:spcAft>
                <a:spcPts val="0"/>
              </a:spcAft>
              <a:buClrTx/>
              <a:buFont typeface="Arial" pitchFamily="34" charset="0"/>
              <a:buChar char="–"/>
              <a:defRPr/>
            </a:pPr>
            <a:r>
              <a:rPr lang="tr-TR" sz="1800" kern="1200" dirty="0" smtClean="0">
                <a:latin typeface="+mn-lt"/>
                <a:ea typeface="+mn-ea"/>
                <a:cs typeface="+mn-cs"/>
              </a:rPr>
              <a:t>EKG’de SVH bulguları</a:t>
            </a:r>
            <a:endParaRPr lang="en-US" sz="1800" kern="1200" dirty="0" smtClean="0">
              <a:latin typeface="+mn-lt"/>
              <a:ea typeface="+mn-ea"/>
              <a:cs typeface="+mn-cs"/>
            </a:endParaRPr>
          </a:p>
          <a:p>
            <a:pPr lvl="1" fontAlgn="auto">
              <a:spcAft>
                <a:spcPts val="0"/>
              </a:spcAft>
              <a:buClrTx/>
              <a:buFont typeface="Arial" pitchFamily="34" charset="0"/>
              <a:buChar char="–"/>
              <a:defRPr/>
            </a:pPr>
            <a:r>
              <a:rPr lang="tr-TR" sz="1800" kern="1200" dirty="0" err="1" smtClean="0">
                <a:latin typeface="+mn-lt"/>
                <a:ea typeface="+mn-ea"/>
                <a:cs typeface="+mn-cs"/>
              </a:rPr>
              <a:t>Karotis</a:t>
            </a:r>
            <a:r>
              <a:rPr lang="tr-TR" sz="1800" kern="1200" dirty="0" smtClean="0">
                <a:latin typeface="+mn-lt"/>
                <a:ea typeface="+mn-ea"/>
                <a:cs typeface="+mn-cs"/>
              </a:rPr>
              <a:t> duvarında kalınlaşma </a:t>
            </a:r>
            <a:r>
              <a:rPr lang="es-ES" sz="1800" kern="1200" dirty="0" smtClean="0">
                <a:latin typeface="+mn-lt"/>
                <a:ea typeface="+mn-ea"/>
                <a:cs typeface="+mn-cs"/>
              </a:rPr>
              <a:t>ya da plak</a:t>
            </a:r>
          </a:p>
          <a:p>
            <a:pPr lvl="1" fontAlgn="auto">
              <a:spcAft>
                <a:spcPts val="0"/>
              </a:spcAft>
              <a:buClrTx/>
              <a:buFont typeface="Arial" pitchFamily="34" charset="0"/>
              <a:buChar char="–"/>
              <a:defRPr/>
            </a:pPr>
            <a:r>
              <a:rPr lang="tr-TR" sz="1800" kern="1200" dirty="0" err="1" smtClean="0">
                <a:latin typeface="+mn-lt"/>
                <a:ea typeface="+mn-ea"/>
                <a:cs typeface="+mn-cs"/>
              </a:rPr>
              <a:t>Karotis-femoral</a:t>
            </a:r>
            <a:r>
              <a:rPr lang="tr-TR" sz="1800" kern="1200" dirty="0" smtClean="0">
                <a:latin typeface="+mn-lt"/>
                <a:ea typeface="+mn-ea"/>
                <a:cs typeface="+mn-cs"/>
              </a:rPr>
              <a:t> nabız dalga hızı &gt;12 m/</a:t>
            </a:r>
            <a:r>
              <a:rPr lang="tr-TR" sz="1800" kern="1200" dirty="0" err="1" smtClean="0">
                <a:latin typeface="+mn-lt"/>
                <a:ea typeface="+mn-ea"/>
                <a:cs typeface="+mn-cs"/>
              </a:rPr>
              <a:t>sn</a:t>
            </a:r>
            <a:endParaRPr lang="tr-TR" sz="1800" kern="1200" dirty="0" smtClean="0">
              <a:latin typeface="+mn-lt"/>
              <a:ea typeface="+mn-ea"/>
              <a:cs typeface="+mn-cs"/>
            </a:endParaRPr>
          </a:p>
          <a:p>
            <a:pPr lvl="1" fontAlgn="auto">
              <a:spcAft>
                <a:spcPts val="0"/>
              </a:spcAft>
              <a:buClrTx/>
              <a:buFont typeface="Arial" pitchFamily="34" charset="0"/>
              <a:buChar char="–"/>
              <a:defRPr/>
            </a:pPr>
            <a:r>
              <a:rPr lang="tr-TR" sz="1800" kern="1200" dirty="0" smtClean="0">
                <a:latin typeface="+mn-lt"/>
                <a:ea typeface="+mn-ea"/>
                <a:cs typeface="+mn-cs"/>
              </a:rPr>
              <a:t>Bilek/</a:t>
            </a:r>
            <a:r>
              <a:rPr lang="tr-TR" sz="1800" kern="1200" dirty="0" err="1" smtClean="0">
                <a:latin typeface="+mn-lt"/>
                <a:ea typeface="+mn-ea"/>
                <a:cs typeface="+mn-cs"/>
              </a:rPr>
              <a:t>brakiyal</a:t>
            </a:r>
            <a:r>
              <a:rPr lang="tr-TR" sz="1800" kern="1200" dirty="0" smtClean="0">
                <a:latin typeface="+mn-lt"/>
                <a:ea typeface="+mn-ea"/>
                <a:cs typeface="+mn-cs"/>
              </a:rPr>
              <a:t> KB indeksi &lt;0.9</a:t>
            </a:r>
          </a:p>
          <a:p>
            <a:pPr lvl="1" fontAlgn="auto">
              <a:spcAft>
                <a:spcPts val="0"/>
              </a:spcAft>
              <a:buClrTx/>
              <a:buFont typeface="Arial" pitchFamily="34" charset="0"/>
              <a:buChar char="–"/>
              <a:defRPr/>
            </a:pPr>
            <a:r>
              <a:rPr lang="tr-TR" sz="1800" kern="1200" dirty="0" smtClean="0">
                <a:latin typeface="+mn-lt"/>
                <a:ea typeface="+mn-ea"/>
                <a:cs typeface="+mn-cs"/>
              </a:rPr>
              <a:t>Serum </a:t>
            </a:r>
            <a:r>
              <a:rPr lang="tr-TR" sz="1800" kern="1200" dirty="0" err="1">
                <a:latin typeface="+mn-lt"/>
                <a:ea typeface="+mn-ea"/>
                <a:cs typeface="+mn-cs"/>
              </a:rPr>
              <a:t>kreatinin</a:t>
            </a:r>
            <a:r>
              <a:rPr lang="tr-TR" sz="1800" kern="1200" dirty="0">
                <a:latin typeface="+mn-lt"/>
                <a:ea typeface="+mn-ea"/>
                <a:cs typeface="+mn-cs"/>
              </a:rPr>
              <a:t> </a:t>
            </a:r>
            <a:r>
              <a:rPr lang="tr-TR" sz="1800" kern="1200" dirty="0" err="1">
                <a:latin typeface="+mn-lt"/>
                <a:ea typeface="+mn-ea"/>
                <a:cs typeface="+mn-cs"/>
              </a:rPr>
              <a:t>duzeyinde</a:t>
            </a:r>
            <a:r>
              <a:rPr lang="tr-TR" sz="1800" kern="1200" dirty="0">
                <a:latin typeface="+mn-lt"/>
                <a:ea typeface="+mn-ea"/>
                <a:cs typeface="+mn-cs"/>
              </a:rPr>
              <a:t> hafif artış</a:t>
            </a:r>
          </a:p>
          <a:p>
            <a:pPr lvl="2" fontAlgn="auto">
              <a:spcAft>
                <a:spcPts val="0"/>
              </a:spcAft>
              <a:buClrTx/>
              <a:buFont typeface="Arial" pitchFamily="34" charset="0"/>
              <a:buChar char="•"/>
              <a:defRPr/>
            </a:pPr>
            <a:r>
              <a:rPr lang="tr-TR" sz="1800" kern="1200" dirty="0">
                <a:latin typeface="+mn-lt"/>
                <a:ea typeface="+mn-ea"/>
                <a:cs typeface="+mn-cs"/>
              </a:rPr>
              <a:t>-E:1.3-1.5 mg/</a:t>
            </a:r>
            <a:r>
              <a:rPr lang="tr-TR" sz="1800" kern="1200" dirty="0" err="1">
                <a:latin typeface="+mn-lt"/>
                <a:ea typeface="+mn-ea"/>
                <a:cs typeface="+mn-cs"/>
              </a:rPr>
              <a:t>dL</a:t>
            </a:r>
            <a:endParaRPr lang="tr-TR" sz="1800" kern="1200" dirty="0">
              <a:latin typeface="+mn-lt"/>
              <a:ea typeface="+mn-ea"/>
              <a:cs typeface="+mn-cs"/>
            </a:endParaRPr>
          </a:p>
          <a:p>
            <a:pPr lvl="2" fontAlgn="auto">
              <a:spcAft>
                <a:spcPts val="0"/>
              </a:spcAft>
              <a:buClrTx/>
              <a:buFont typeface="Arial" pitchFamily="34" charset="0"/>
              <a:buChar char="•"/>
              <a:defRPr/>
            </a:pPr>
            <a:r>
              <a:rPr lang="tr-TR" sz="1800" kern="1200" dirty="0">
                <a:latin typeface="+mn-lt"/>
                <a:ea typeface="+mn-ea"/>
                <a:cs typeface="+mn-cs"/>
              </a:rPr>
              <a:t>-K: 1.2-1.4 mg/</a:t>
            </a:r>
            <a:r>
              <a:rPr lang="tr-TR" sz="1800" kern="1200" dirty="0" err="1">
                <a:latin typeface="+mn-lt"/>
                <a:ea typeface="+mn-ea"/>
                <a:cs typeface="+mn-cs"/>
              </a:rPr>
              <a:t>dL</a:t>
            </a:r>
            <a:endParaRPr lang="tr-TR" sz="1800" kern="1200" dirty="0">
              <a:latin typeface="+mn-lt"/>
              <a:ea typeface="+mn-ea"/>
              <a:cs typeface="+mn-cs"/>
            </a:endParaRPr>
          </a:p>
          <a:p>
            <a:pPr lvl="1" fontAlgn="auto">
              <a:spcAft>
                <a:spcPts val="0"/>
              </a:spcAft>
              <a:buClrTx/>
              <a:buFont typeface="Arial" pitchFamily="34" charset="0"/>
              <a:buChar char="–"/>
              <a:defRPr/>
            </a:pPr>
            <a:r>
              <a:rPr lang="tr-TR" sz="1800" kern="1200" dirty="0">
                <a:latin typeface="+mn-lt"/>
                <a:ea typeface="+mn-ea"/>
                <a:cs typeface="+mn-cs"/>
              </a:rPr>
              <a:t>GFH 60 </a:t>
            </a:r>
            <a:r>
              <a:rPr lang="tr-TR" sz="1800" kern="1200" dirty="0" err="1">
                <a:latin typeface="+mn-lt"/>
                <a:ea typeface="+mn-ea"/>
                <a:cs typeface="+mn-cs"/>
              </a:rPr>
              <a:t>mL</a:t>
            </a:r>
            <a:r>
              <a:rPr lang="tr-TR" sz="1800" kern="1200" dirty="0">
                <a:latin typeface="+mn-lt"/>
                <a:ea typeface="+mn-ea"/>
                <a:cs typeface="+mn-cs"/>
              </a:rPr>
              <a:t>/</a:t>
            </a:r>
            <a:r>
              <a:rPr lang="tr-TR" sz="1800" kern="1200" dirty="0" err="1">
                <a:latin typeface="+mn-lt"/>
                <a:ea typeface="+mn-ea"/>
                <a:cs typeface="+mn-cs"/>
              </a:rPr>
              <a:t>dk</a:t>
            </a:r>
            <a:r>
              <a:rPr lang="tr-TR" sz="1800" kern="1200" dirty="0">
                <a:latin typeface="+mn-lt"/>
                <a:ea typeface="+mn-ea"/>
                <a:cs typeface="+mn-cs"/>
              </a:rPr>
              <a:t>/1.73 m2 veya &lt;60 </a:t>
            </a:r>
            <a:r>
              <a:rPr lang="tr-TR" sz="1800" kern="1200" dirty="0" err="1">
                <a:latin typeface="+mn-lt"/>
                <a:ea typeface="+mn-ea"/>
                <a:cs typeface="+mn-cs"/>
              </a:rPr>
              <a:t>mL</a:t>
            </a:r>
            <a:r>
              <a:rPr lang="tr-TR" sz="1800" kern="1200" dirty="0">
                <a:latin typeface="+mn-lt"/>
                <a:ea typeface="+mn-ea"/>
                <a:cs typeface="+mn-cs"/>
              </a:rPr>
              <a:t>/</a:t>
            </a:r>
            <a:r>
              <a:rPr lang="tr-TR" sz="1800" kern="1200" dirty="0" err="1">
                <a:latin typeface="+mn-lt"/>
                <a:ea typeface="+mn-ea"/>
                <a:cs typeface="+mn-cs"/>
              </a:rPr>
              <a:t>dk</a:t>
            </a:r>
            <a:endParaRPr lang="tr-TR" sz="1800" kern="1200" dirty="0">
              <a:latin typeface="+mn-lt"/>
              <a:ea typeface="+mn-ea"/>
              <a:cs typeface="+mn-cs"/>
            </a:endParaRPr>
          </a:p>
          <a:p>
            <a:pPr lvl="1" fontAlgn="auto">
              <a:spcAft>
                <a:spcPts val="0"/>
              </a:spcAft>
              <a:buClrTx/>
              <a:buFont typeface="Arial" pitchFamily="34" charset="0"/>
              <a:buChar char="–"/>
              <a:defRPr/>
            </a:pPr>
            <a:endParaRPr lang="tr-TR" sz="1800" kern="1200" dirty="0" smtClean="0">
              <a:latin typeface="+mn-lt"/>
              <a:ea typeface="+mn-ea"/>
              <a:cs typeface="+mn-cs"/>
            </a:endParaRPr>
          </a:p>
          <a:p>
            <a:pPr lvl="1" fontAlgn="auto">
              <a:spcAft>
                <a:spcPts val="0"/>
              </a:spcAft>
              <a:buClrTx/>
              <a:buFont typeface="Arial" pitchFamily="34" charset="0"/>
              <a:buChar char="–"/>
              <a:defRPr/>
            </a:pPr>
            <a:endParaRPr lang="tr-TR" sz="1800" kern="1200" dirty="0">
              <a:ea typeface="+mn-ea"/>
            </a:endParaRPr>
          </a:p>
          <a:p>
            <a:pPr lvl="1" fontAlgn="auto">
              <a:spcAft>
                <a:spcPts val="0"/>
              </a:spcAft>
              <a:buClrTx/>
              <a:buFont typeface="Arial" pitchFamily="34" charset="0"/>
              <a:buChar char="–"/>
              <a:defRPr/>
            </a:pPr>
            <a:r>
              <a:rPr lang="fi-FI" sz="1800" kern="1200" dirty="0" smtClean="0">
                <a:latin typeface="+mn-lt"/>
                <a:ea typeface="+mn-ea"/>
                <a:cs typeface="+mn-cs"/>
              </a:rPr>
              <a:t>Mikroalbuminuri </a:t>
            </a:r>
            <a:r>
              <a:rPr lang="fi-FI" sz="1800" kern="1200" dirty="0">
                <a:latin typeface="+mn-lt"/>
                <a:ea typeface="+mn-ea"/>
                <a:cs typeface="+mn-cs"/>
              </a:rPr>
              <a:t>30-300 mg/24 saat ya</a:t>
            </a:r>
            <a:r>
              <a:rPr lang="tr-TR" sz="1800" kern="1200" dirty="0">
                <a:latin typeface="+mn-lt"/>
                <a:ea typeface="+mn-ea"/>
                <a:cs typeface="+mn-cs"/>
              </a:rPr>
              <a:t> da albümin/</a:t>
            </a:r>
            <a:r>
              <a:rPr lang="tr-TR" sz="1800" kern="1200" dirty="0" err="1">
                <a:latin typeface="+mn-lt"/>
                <a:ea typeface="+mn-ea"/>
                <a:cs typeface="+mn-cs"/>
              </a:rPr>
              <a:t>kreatinin</a:t>
            </a:r>
            <a:r>
              <a:rPr lang="tr-TR" sz="1800" kern="1200" dirty="0">
                <a:latin typeface="+mn-lt"/>
                <a:ea typeface="+mn-ea"/>
                <a:cs typeface="+mn-cs"/>
              </a:rPr>
              <a:t> oranı E≥22, K≥31 mg/g </a:t>
            </a:r>
            <a:r>
              <a:rPr lang="tr-TR" sz="1800" kern="1200" dirty="0" err="1">
                <a:latin typeface="+mn-lt"/>
                <a:ea typeface="+mn-ea"/>
                <a:cs typeface="+mn-cs"/>
              </a:rPr>
              <a:t>kreatinin</a:t>
            </a:r>
            <a:r>
              <a:rPr lang="tr-TR" sz="1800" kern="1200" dirty="0">
                <a:latin typeface="+mn-lt"/>
                <a:ea typeface="+mn-ea"/>
                <a:cs typeface="+mn-cs"/>
              </a:rPr>
              <a:t> olması</a:t>
            </a:r>
          </a:p>
        </p:txBody>
      </p:sp>
      <p:sp>
        <p:nvSpPr>
          <p:cNvPr id="53250" name="Dikdörtgen 3"/>
          <p:cNvSpPr>
            <a:spLocks noChangeArrowheads="1"/>
          </p:cNvSpPr>
          <p:nvPr/>
        </p:nvSpPr>
        <p:spPr bwMode="auto">
          <a:xfrm>
            <a:off x="1042988" y="503238"/>
            <a:ext cx="7058025" cy="954087"/>
          </a:xfrm>
          <a:prstGeom prst="rect">
            <a:avLst/>
          </a:prstGeom>
          <a:noFill/>
          <a:ln w="9525">
            <a:noFill/>
            <a:miter lim="800000"/>
            <a:headEnd/>
            <a:tailEnd/>
          </a:ln>
        </p:spPr>
        <p:txBody>
          <a:bodyPr>
            <a:spAutoFit/>
          </a:bodyPr>
          <a:lstStyle/>
          <a:p>
            <a:pPr algn="ctr"/>
            <a:r>
              <a:rPr lang="tr-TR" sz="2800" b="1">
                <a:latin typeface="Calibri" pitchFamily="34" charset="0"/>
              </a:rPr>
              <a:t>Hipertansif Hastalarda Klinik Değişkenliklerde Kullanılacak Risk Faktörleri-2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idx="4294967295"/>
          </p:nvPr>
        </p:nvSpPr>
        <p:spPr>
          <a:xfrm>
            <a:off x="467544" y="836712"/>
            <a:ext cx="8229600" cy="1143000"/>
          </a:xfrm>
        </p:spPr>
        <p:txBody>
          <a:bodyPr/>
          <a:lstStyle/>
          <a:p>
            <a:r>
              <a:rPr lang="tr-TR" sz="2500" b="1" dirty="0" smtClean="0"/>
              <a:t/>
            </a:r>
            <a:br>
              <a:rPr lang="tr-TR" sz="2500" b="1" dirty="0" smtClean="0"/>
            </a:br>
            <a:r>
              <a:rPr lang="tr-TR" sz="2500" b="1" dirty="0"/>
              <a:t/>
            </a:r>
            <a:br>
              <a:rPr lang="tr-TR" sz="2500" b="1" dirty="0"/>
            </a:br>
            <a:r>
              <a:rPr lang="tr-TR" sz="2500" b="1" dirty="0" err="1" smtClean="0"/>
              <a:t>Hipertansif</a:t>
            </a:r>
            <a:r>
              <a:rPr lang="tr-TR" sz="2500" b="1" dirty="0" smtClean="0"/>
              <a:t> </a:t>
            </a:r>
            <a:r>
              <a:rPr lang="tr-TR" sz="2500" b="1" dirty="0"/>
              <a:t>Hastalarda Klinik Değişkenliklerde Kullanılacak Risk Faktörleri-3</a:t>
            </a:r>
          </a:p>
        </p:txBody>
      </p:sp>
      <p:sp>
        <p:nvSpPr>
          <p:cNvPr id="54274" name="İçerik Yer Tutucusu 2"/>
          <p:cNvSpPr>
            <a:spLocks noGrp="1"/>
          </p:cNvSpPr>
          <p:nvPr>
            <p:ph idx="4294967295"/>
          </p:nvPr>
        </p:nvSpPr>
        <p:spPr>
          <a:xfrm>
            <a:off x="457200" y="2204864"/>
            <a:ext cx="8229600" cy="3926061"/>
          </a:xfrm>
        </p:spPr>
        <p:txBody>
          <a:bodyPr/>
          <a:lstStyle/>
          <a:p>
            <a:r>
              <a:rPr lang="tr-TR" sz="1800" dirty="0"/>
              <a:t>KV ve Böbrek Hastalığının Olması</a:t>
            </a:r>
          </a:p>
          <a:p>
            <a:pPr lvl="1"/>
            <a:r>
              <a:rPr lang="tr-TR" sz="1800" dirty="0" err="1"/>
              <a:t>Serebrovaskuler</a:t>
            </a:r>
            <a:r>
              <a:rPr lang="tr-TR" sz="1800" dirty="0"/>
              <a:t> hastalık: </a:t>
            </a:r>
            <a:r>
              <a:rPr lang="tr-TR" sz="1800" dirty="0" err="1"/>
              <a:t>iskemik</a:t>
            </a:r>
            <a:r>
              <a:rPr lang="tr-TR" sz="1800" dirty="0"/>
              <a:t> inme, beyin kanaması, geçici </a:t>
            </a:r>
            <a:r>
              <a:rPr lang="tr-TR" sz="1800" dirty="0" err="1"/>
              <a:t>iskemik</a:t>
            </a:r>
            <a:r>
              <a:rPr lang="tr-TR" sz="1800" dirty="0"/>
              <a:t> atak </a:t>
            </a:r>
          </a:p>
          <a:p>
            <a:pPr lvl="1"/>
            <a:r>
              <a:rPr lang="tr-TR" sz="1800" dirty="0"/>
              <a:t>Kalp hastalığı: </a:t>
            </a:r>
            <a:r>
              <a:rPr lang="tr-TR" sz="1800" dirty="0" err="1"/>
              <a:t>miyokard</a:t>
            </a:r>
            <a:r>
              <a:rPr lang="tr-TR" sz="1800" dirty="0"/>
              <a:t> </a:t>
            </a:r>
            <a:r>
              <a:rPr lang="tr-TR" sz="1800" dirty="0" err="1"/>
              <a:t>infarktusu</a:t>
            </a:r>
            <a:r>
              <a:rPr lang="tr-TR" sz="1800" dirty="0"/>
              <a:t>, </a:t>
            </a:r>
            <a:r>
              <a:rPr lang="tr-TR" sz="1800" dirty="0" err="1"/>
              <a:t>angina</a:t>
            </a:r>
            <a:r>
              <a:rPr lang="tr-TR" sz="1800" dirty="0"/>
              <a:t>, koroner </a:t>
            </a:r>
            <a:r>
              <a:rPr lang="tr-TR" sz="1800" dirty="0" err="1"/>
              <a:t>revaskularizasyon</a:t>
            </a:r>
            <a:r>
              <a:rPr lang="tr-TR" sz="1800" dirty="0"/>
              <a:t>, kalp yetmezliği</a:t>
            </a:r>
          </a:p>
          <a:p>
            <a:pPr lvl="1"/>
            <a:r>
              <a:rPr lang="tr-TR" sz="1800" dirty="0"/>
              <a:t>Böbrek hastalığı: diyabetik </a:t>
            </a:r>
            <a:r>
              <a:rPr lang="tr-TR" sz="1800" dirty="0" err="1"/>
              <a:t>nefropati,proteinuri</a:t>
            </a:r>
            <a:r>
              <a:rPr lang="tr-TR" sz="1800" dirty="0"/>
              <a:t> (&gt;300 mg/24 saat)</a:t>
            </a:r>
          </a:p>
          <a:p>
            <a:pPr lvl="1"/>
            <a:r>
              <a:rPr lang="tr-TR" sz="1800" dirty="0" err="1"/>
              <a:t>Periferik</a:t>
            </a:r>
            <a:r>
              <a:rPr lang="tr-TR" sz="1800" dirty="0"/>
              <a:t> arter hastalığı</a:t>
            </a:r>
          </a:p>
          <a:p>
            <a:pPr lvl="1"/>
            <a:r>
              <a:rPr lang="tr-TR" sz="1800" dirty="0"/>
              <a:t>İlerlemiş </a:t>
            </a:r>
            <a:r>
              <a:rPr lang="tr-TR" sz="1800" dirty="0" err="1"/>
              <a:t>retinopati</a:t>
            </a:r>
            <a:r>
              <a:rPr lang="tr-TR" sz="1800" dirty="0"/>
              <a:t>: kanamalı ya da </a:t>
            </a:r>
            <a:r>
              <a:rPr lang="tr-TR" sz="1800" dirty="0" err="1"/>
              <a:t>eksudalar</a:t>
            </a:r>
            <a:r>
              <a:rPr lang="tr-TR" sz="1800" dirty="0"/>
              <a:t>, </a:t>
            </a:r>
            <a:r>
              <a:rPr lang="tr-TR" sz="1800" dirty="0" err="1"/>
              <a:t>papilla</a:t>
            </a:r>
            <a:r>
              <a:rPr lang="tr-TR" sz="1800" dirty="0"/>
              <a:t> ödemi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4294967295"/>
          </p:nvPr>
        </p:nvSpPr>
        <p:spPr>
          <a:xfrm>
            <a:off x="1371600" y="3889375"/>
            <a:ext cx="6400800" cy="1754188"/>
          </a:xfrm>
        </p:spPr>
        <p:txBody>
          <a:bodyPr>
            <a:normAutofit/>
          </a:bodyPr>
          <a:lstStyle/>
          <a:p>
            <a:pPr marL="0" indent="0" algn="r">
              <a:buFont typeface="Wingdings" pitchFamily="2" charset="2"/>
              <a:buNone/>
            </a:pPr>
            <a:endParaRPr lang="tr-TR" altLang="tr-TR">
              <a:solidFill>
                <a:srgbClr val="898989"/>
              </a:solidFill>
            </a:endParaRPr>
          </a:p>
        </p:txBody>
      </p:sp>
      <p:pic>
        <p:nvPicPr>
          <p:cNvPr id="59394" name="Picture 4"/>
          <p:cNvPicPr>
            <a:picLocks noChangeAspect="1" noChangeArrowheads="1"/>
          </p:cNvPicPr>
          <p:nvPr/>
        </p:nvPicPr>
        <p:blipFill>
          <a:blip r:embed="rId2"/>
          <a:srcRect/>
          <a:stretch>
            <a:fillRect/>
          </a:stretch>
        </p:blipFill>
        <p:spPr bwMode="auto">
          <a:xfrm>
            <a:off x="457200" y="609600"/>
            <a:ext cx="8229600" cy="576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body" idx="4294967295"/>
          </p:nvPr>
        </p:nvSpPr>
        <p:spPr>
          <a:xfrm>
            <a:off x="457200" y="1295400"/>
            <a:ext cx="8229600" cy="4830763"/>
          </a:xfrm>
        </p:spPr>
        <p:txBody>
          <a:bodyPr/>
          <a:lstStyle/>
          <a:p>
            <a:pPr>
              <a:buFont typeface="Wingdings" pitchFamily="2" charset="2"/>
              <a:buNone/>
            </a:pPr>
            <a:r>
              <a:rPr lang="tr-TR" sz="2800" b="1" dirty="0"/>
              <a:t>HT klinik değerlendirme ve tanısal yaklaşım</a:t>
            </a:r>
            <a:endParaRPr lang="tr-TR" altLang="tr-TR" sz="2800" dirty="0"/>
          </a:p>
          <a:p>
            <a:r>
              <a:rPr lang="tr-TR" altLang="tr-TR" sz="2000" dirty="0"/>
              <a:t>Tanı aşamasında;</a:t>
            </a:r>
          </a:p>
          <a:p>
            <a:pPr lvl="1"/>
            <a:r>
              <a:rPr lang="tr-TR" altLang="tr-TR" sz="2000" dirty="0"/>
              <a:t>KB düzeylerini saptamak</a:t>
            </a:r>
          </a:p>
          <a:p>
            <a:pPr lvl="1"/>
            <a:r>
              <a:rPr lang="tr-TR" altLang="tr-TR" sz="2000" dirty="0"/>
              <a:t>Hipertansiyona neden olan </a:t>
            </a:r>
            <a:r>
              <a:rPr lang="tr-TR" altLang="tr-TR" sz="2000" dirty="0" err="1"/>
              <a:t>sekonder</a:t>
            </a:r>
            <a:r>
              <a:rPr lang="tr-TR" altLang="tr-TR" sz="2000" dirty="0"/>
              <a:t> nedenleri araştırmak</a:t>
            </a:r>
          </a:p>
          <a:p>
            <a:pPr lvl="1"/>
            <a:r>
              <a:rPr lang="tr-TR" altLang="tr-TR" sz="2000" dirty="0"/>
              <a:t>Kapsamlı şekilde KV risk faktörleri, diğer risk faktörleri, hedef organ hasarı, eşlik eden hastalıklar ve klinik koşulları </a:t>
            </a:r>
            <a:r>
              <a:rPr lang="tr-TR" altLang="tr-TR" sz="2000" dirty="0" smtClean="0"/>
              <a:t>belirlemek esastır.</a:t>
            </a:r>
            <a:endParaRPr lang="tr-TR" altLang="tr-T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467544" y="980728"/>
            <a:ext cx="8229600" cy="1143000"/>
          </a:xfrm>
        </p:spPr>
        <p:txBody>
          <a:bodyPr/>
          <a:lstStyle/>
          <a:p>
            <a:r>
              <a:rPr lang="tr-TR" altLang="tr-TR" b="1" dirty="0"/>
              <a:t>Tanısal işlemler;</a:t>
            </a:r>
          </a:p>
        </p:txBody>
      </p:sp>
      <p:sp>
        <p:nvSpPr>
          <p:cNvPr id="63490" name="Rectangle 3"/>
          <p:cNvSpPr>
            <a:spLocks noGrp="1" noChangeArrowheads="1"/>
          </p:cNvSpPr>
          <p:nvPr>
            <p:ph type="body" idx="4294967295"/>
          </p:nvPr>
        </p:nvSpPr>
        <p:spPr>
          <a:xfrm>
            <a:off x="457200" y="2564904"/>
            <a:ext cx="8229600" cy="3566021"/>
          </a:xfrm>
        </p:spPr>
        <p:txBody>
          <a:bodyPr/>
          <a:lstStyle/>
          <a:p>
            <a:pPr marL="0" indent="0">
              <a:buFont typeface="Wingdings" pitchFamily="2" charset="2"/>
              <a:buNone/>
            </a:pPr>
            <a:r>
              <a:rPr lang="tr-TR" altLang="tr-TR" sz="2000" dirty="0"/>
              <a:t>1-Tekrarlayan KB ölçümleri</a:t>
            </a:r>
          </a:p>
          <a:p>
            <a:pPr marL="0" indent="0">
              <a:buFont typeface="Wingdings" pitchFamily="2" charset="2"/>
              <a:buNone/>
            </a:pPr>
            <a:r>
              <a:rPr lang="tr-TR" altLang="tr-TR" sz="2000" dirty="0"/>
              <a:t>2-Aile ve klinik öykü</a:t>
            </a:r>
          </a:p>
          <a:p>
            <a:pPr marL="0" indent="0">
              <a:buFont typeface="Wingdings" pitchFamily="2" charset="2"/>
              <a:buNone/>
            </a:pPr>
            <a:r>
              <a:rPr lang="tr-TR" altLang="tr-TR" sz="2000" dirty="0"/>
              <a:t>3-Fiziksel inceleme</a:t>
            </a:r>
          </a:p>
          <a:p>
            <a:pPr marL="0" indent="0">
              <a:buFont typeface="Wingdings" pitchFamily="2" charset="2"/>
              <a:buNone/>
            </a:pPr>
            <a:r>
              <a:rPr lang="tr-TR" altLang="tr-TR" sz="2000" dirty="0"/>
              <a:t>4-Laboratuar inceleme</a:t>
            </a:r>
          </a:p>
          <a:p>
            <a:pPr marL="0" indent="0">
              <a:buFont typeface="Wingdings" pitchFamily="2" charset="2"/>
              <a:buNone/>
            </a:pPr>
            <a:r>
              <a:rPr lang="tr-TR" altLang="tr-TR" sz="2000" dirty="0"/>
              <a:t>5-Genetik inceleme</a:t>
            </a:r>
          </a:p>
          <a:p>
            <a:pPr marL="0" indent="0">
              <a:buFont typeface="Wingdings" pitchFamily="2" charset="2"/>
              <a:buNone/>
            </a:pPr>
            <a:r>
              <a:rPr lang="tr-TR" altLang="tr-TR" sz="2000" dirty="0"/>
              <a:t>6-Subklinik organ hasarının araştırılması</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p:txBody>
          <a:bodyPr/>
          <a:lstStyle/>
          <a:p>
            <a:r>
              <a:rPr lang="tr-TR" altLang="tr-TR" b="1" dirty="0" smtClean="0"/>
              <a:t>Tekrarlayan </a:t>
            </a:r>
            <a:r>
              <a:rPr lang="tr-TR" altLang="tr-TR" b="1" dirty="0"/>
              <a:t>KB ölçümleri</a:t>
            </a:r>
            <a:endParaRPr lang="tr-TR" b="1" dirty="0"/>
          </a:p>
        </p:txBody>
      </p:sp>
      <p:sp>
        <p:nvSpPr>
          <p:cNvPr id="64514" name="Rectangle 3"/>
          <p:cNvSpPr>
            <a:spLocks noGrp="1"/>
          </p:cNvSpPr>
          <p:nvPr>
            <p:ph type="body" idx="4294967295"/>
          </p:nvPr>
        </p:nvSpPr>
        <p:spPr>
          <a:xfrm>
            <a:off x="468313" y="1700213"/>
            <a:ext cx="8229600" cy="4609107"/>
          </a:xfrm>
        </p:spPr>
        <p:txBody>
          <a:bodyPr/>
          <a:lstStyle/>
          <a:p>
            <a:pPr>
              <a:lnSpc>
                <a:spcPct val="80000"/>
              </a:lnSpc>
            </a:pPr>
            <a:r>
              <a:rPr lang="tr-TR" sz="2000" dirty="0"/>
              <a:t>KB gün içi ; farklı günler, aylar ve mevsimlerde spontane geniş farklılıklar gösterir. </a:t>
            </a:r>
          </a:p>
          <a:p>
            <a:pPr>
              <a:lnSpc>
                <a:spcPct val="80000"/>
              </a:lnSpc>
            </a:pPr>
            <a:r>
              <a:rPr lang="tr-TR" sz="2000" dirty="0"/>
              <a:t>Bu nedenle hipertansiyon tanısı için değişik zamanlarda, doğru kalibre edilmiş aletle doğru bir şekilde birçok kez KB ölçülmelidir. </a:t>
            </a:r>
          </a:p>
          <a:p>
            <a:pPr>
              <a:lnSpc>
                <a:spcPct val="80000"/>
              </a:lnSpc>
            </a:pPr>
            <a:endParaRPr lang="tr-TR" sz="2000" dirty="0" smtClean="0"/>
          </a:p>
          <a:p>
            <a:pPr>
              <a:lnSpc>
                <a:spcPct val="80000"/>
              </a:lnSpc>
            </a:pPr>
            <a:r>
              <a:rPr lang="tr-TR" sz="2000" dirty="0" smtClean="0"/>
              <a:t>Genelde </a:t>
            </a:r>
            <a:r>
              <a:rPr lang="tr-TR" sz="2000" dirty="0"/>
              <a:t>hipertansiyon tanısı her </a:t>
            </a:r>
            <a:r>
              <a:rPr lang="tr-TR" sz="2000" dirty="0" err="1"/>
              <a:t>vizitte</a:t>
            </a:r>
            <a:r>
              <a:rPr lang="tr-TR" sz="2000" dirty="0"/>
              <a:t> en az 2 ölçümle ve en az   2–3 </a:t>
            </a:r>
            <a:r>
              <a:rPr lang="tr-TR" sz="2000" dirty="0" err="1"/>
              <a:t>vizitte</a:t>
            </a:r>
            <a:r>
              <a:rPr lang="tr-TR" sz="2000" dirty="0"/>
              <a:t> yapılarak konulsa da çoğu kez tek </a:t>
            </a:r>
            <a:r>
              <a:rPr lang="tr-TR" sz="2000" dirty="0" err="1"/>
              <a:t>vizitteki</a:t>
            </a:r>
            <a:r>
              <a:rPr lang="tr-TR" sz="2000" dirty="0"/>
              <a:t> ölçümlere göre konulur</a:t>
            </a:r>
            <a:r>
              <a:rPr lang="tr-TR" sz="2000" dirty="0" smtClean="0"/>
              <a:t>.</a:t>
            </a:r>
          </a:p>
          <a:p>
            <a:pPr>
              <a:lnSpc>
                <a:spcPct val="80000"/>
              </a:lnSpc>
            </a:pPr>
            <a:r>
              <a:rPr lang="tr-TR" altLang="tr-TR" sz="2000" dirty="0" err="1"/>
              <a:t>Periferik</a:t>
            </a:r>
            <a:r>
              <a:rPr lang="tr-TR" altLang="tr-TR" sz="2000" dirty="0"/>
              <a:t> </a:t>
            </a:r>
            <a:r>
              <a:rPr lang="tr-TR" altLang="tr-TR" sz="2000" dirty="0" err="1"/>
              <a:t>vasküler</a:t>
            </a:r>
            <a:r>
              <a:rPr lang="tr-TR" altLang="tr-TR" sz="2000" dirty="0"/>
              <a:t> hastalığa ait olası farklılıkları belirlemek için ilk vizite her iki koldan ölçüm </a:t>
            </a:r>
            <a:r>
              <a:rPr lang="tr-TR" altLang="tr-TR" sz="2000" dirty="0" err="1" smtClean="0"/>
              <a:t>alınmalıdır.Farklılık</a:t>
            </a:r>
            <a:r>
              <a:rPr lang="tr-TR" altLang="tr-TR" sz="2000" dirty="0" smtClean="0"/>
              <a:t> varsa </a:t>
            </a:r>
            <a:r>
              <a:rPr lang="tr-TR" altLang="tr-TR" sz="2000" dirty="0"/>
              <a:t>yüksek değer göz önünde tutulmalıdır.</a:t>
            </a:r>
          </a:p>
          <a:p>
            <a:pPr>
              <a:lnSpc>
                <a:spcPct val="80000"/>
              </a:lnSpc>
            </a:pPr>
            <a:r>
              <a:rPr lang="tr-TR" altLang="tr-TR" sz="2000" dirty="0"/>
              <a:t>Yaşlı kişiler, diyabetik hastalar ya da </a:t>
            </a:r>
            <a:r>
              <a:rPr lang="tr-TR" altLang="tr-TR" sz="2000" dirty="0" err="1"/>
              <a:t>postural</a:t>
            </a:r>
            <a:r>
              <a:rPr lang="tr-TR" altLang="tr-TR" sz="2000" dirty="0"/>
              <a:t> hipotansiyonun sık olduğu ya da şüphelenilen durumlarda ayakta durmaya başladıktan 1 ve 5 dakika sonra kan basıcı ölçülmelidir.</a:t>
            </a:r>
          </a:p>
          <a:p>
            <a:pPr>
              <a:lnSpc>
                <a:spcPct val="80000"/>
              </a:lnSpc>
            </a:pPr>
            <a:endParaRPr lang="tr-T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body" idx="4294967295"/>
          </p:nvPr>
        </p:nvSpPr>
        <p:spPr>
          <a:xfrm>
            <a:off x="457200" y="1600200"/>
            <a:ext cx="8229600" cy="4953000"/>
          </a:xfrm>
        </p:spPr>
        <p:txBody>
          <a:bodyPr/>
          <a:lstStyle/>
          <a:p>
            <a:pPr>
              <a:lnSpc>
                <a:spcPct val="80000"/>
              </a:lnSpc>
            </a:pPr>
            <a:r>
              <a:rPr lang="tr-TR" altLang="tr-TR" sz="2000" dirty="0"/>
              <a:t>Günlük aktiviteler ve uyku sırasında KB hakkında bilgi sahibi olmak istenirse </a:t>
            </a:r>
            <a:r>
              <a:rPr lang="tr-TR" altLang="tr-TR" sz="2000" dirty="0" err="1"/>
              <a:t>ambulatuvar</a:t>
            </a:r>
            <a:r>
              <a:rPr lang="tr-TR" altLang="tr-TR" sz="2000" dirty="0"/>
              <a:t> KB takibi önerilir.</a:t>
            </a:r>
          </a:p>
          <a:p>
            <a:pPr>
              <a:lnSpc>
                <a:spcPct val="80000"/>
              </a:lnSpc>
            </a:pPr>
            <a:endParaRPr lang="tr-TR" altLang="tr-TR" sz="2000" dirty="0" smtClean="0"/>
          </a:p>
          <a:p>
            <a:pPr>
              <a:lnSpc>
                <a:spcPct val="80000"/>
              </a:lnSpc>
            </a:pPr>
            <a:r>
              <a:rPr lang="tr-TR" altLang="tr-TR" sz="2000" dirty="0" err="1" smtClean="0"/>
              <a:t>Ambulatuvar</a:t>
            </a:r>
            <a:r>
              <a:rPr lang="tr-TR" altLang="tr-TR" sz="2000" dirty="0" smtClean="0"/>
              <a:t> </a:t>
            </a:r>
            <a:r>
              <a:rPr lang="tr-TR" altLang="tr-TR" sz="2000" dirty="0"/>
              <a:t>KB ölçümü beyaz önlük hipertansiyonu, ilaç direnci, </a:t>
            </a:r>
            <a:r>
              <a:rPr lang="tr-TR" altLang="tr-TR" sz="2000" dirty="0" err="1"/>
              <a:t>otonomik</a:t>
            </a:r>
            <a:r>
              <a:rPr lang="tr-TR" altLang="tr-TR" sz="2000" dirty="0"/>
              <a:t> </a:t>
            </a:r>
            <a:r>
              <a:rPr lang="tr-TR" altLang="tr-TR" sz="2000" dirty="0" err="1"/>
              <a:t>disfonksiyon</a:t>
            </a:r>
            <a:r>
              <a:rPr lang="tr-TR" altLang="tr-TR" sz="2000" dirty="0"/>
              <a:t> ve ilaçlara bağlı </a:t>
            </a:r>
            <a:r>
              <a:rPr lang="tr-TR" altLang="tr-TR" sz="2000" dirty="0" err="1"/>
              <a:t>hipotansif</a:t>
            </a:r>
            <a:r>
              <a:rPr lang="tr-TR" altLang="tr-TR" sz="2000" dirty="0"/>
              <a:t> etkinliği araştırmak için kullanılır</a:t>
            </a:r>
            <a:r>
              <a:rPr lang="tr-TR" altLang="tr-TR" sz="2000" b="1" dirty="0" smtClean="0"/>
              <a:t>.</a:t>
            </a:r>
            <a:endParaRPr lang="tr-TR" altLang="tr-TR" sz="2000" dirty="0"/>
          </a:p>
          <a:p>
            <a:pPr>
              <a:lnSpc>
                <a:spcPct val="80000"/>
              </a:lnSpc>
            </a:pPr>
            <a:endParaRPr lang="tr-TR" altLang="tr-TR" sz="2000" dirty="0" smtClean="0"/>
          </a:p>
          <a:p>
            <a:pPr>
              <a:lnSpc>
                <a:spcPct val="80000"/>
              </a:lnSpc>
            </a:pPr>
            <a:r>
              <a:rPr lang="tr-TR" altLang="tr-TR" sz="2000" dirty="0" smtClean="0"/>
              <a:t>Gün </a:t>
            </a:r>
            <a:r>
              <a:rPr lang="tr-TR" altLang="tr-TR" sz="2000" dirty="0"/>
              <a:t>içi ve gece KB hakkında bilgi sahibi olup sonuçları karşılaştırma olanağımız vardır; gece yarısı </a:t>
            </a:r>
            <a:r>
              <a:rPr lang="tr-TR" altLang="tr-TR" sz="2000" dirty="0" err="1"/>
              <a:t>KB’nın</a:t>
            </a:r>
            <a:r>
              <a:rPr lang="tr-TR" altLang="tr-TR" sz="2000" dirty="0"/>
              <a:t> gün içi değerlere göre </a:t>
            </a:r>
            <a:r>
              <a:rPr lang="tr-TR" altLang="tr-TR" sz="2000" dirty="0" err="1"/>
              <a:t>prognostik</a:t>
            </a:r>
            <a:r>
              <a:rPr lang="tr-TR" altLang="tr-TR" sz="2000" dirty="0"/>
              <a:t> değeri daha fazladır. </a:t>
            </a:r>
          </a:p>
          <a:p>
            <a:pPr>
              <a:lnSpc>
                <a:spcPct val="80000"/>
              </a:lnSpc>
            </a:pPr>
            <a:endParaRPr lang="tr-TR" altLang="tr-TR" sz="2000" dirty="0" smtClean="0"/>
          </a:p>
          <a:p>
            <a:pPr>
              <a:lnSpc>
                <a:spcPct val="80000"/>
              </a:lnSpc>
            </a:pPr>
            <a:r>
              <a:rPr lang="tr-TR" altLang="tr-TR" sz="2000" dirty="0" smtClean="0"/>
              <a:t>Çoğu </a:t>
            </a:r>
            <a:r>
              <a:rPr lang="tr-TR" altLang="tr-TR" sz="2000" dirty="0"/>
              <a:t>kez uykuda KB % 10-20 azalır. </a:t>
            </a:r>
          </a:p>
          <a:p>
            <a:pPr>
              <a:lnSpc>
                <a:spcPct val="80000"/>
              </a:lnSpc>
            </a:pPr>
            <a:endParaRPr lang="tr-TR" altLang="tr-TR" sz="2000" dirty="0" smtClean="0"/>
          </a:p>
          <a:p>
            <a:pPr>
              <a:lnSpc>
                <a:spcPct val="80000"/>
              </a:lnSpc>
            </a:pPr>
            <a:r>
              <a:rPr lang="tr-TR" altLang="tr-TR" sz="2000" dirty="0" smtClean="0"/>
              <a:t>Bu </a:t>
            </a:r>
            <a:r>
              <a:rPr lang="tr-TR" altLang="tr-TR" sz="2000" dirty="0"/>
              <a:t>azalma yok ise KVH riski artar.</a:t>
            </a:r>
          </a:p>
          <a:p>
            <a:pPr>
              <a:lnSpc>
                <a:spcPct val="80000"/>
              </a:lnSpc>
            </a:pPr>
            <a:endParaRPr lang="tr-TR" altLang="tr-TR" sz="2000" dirty="0"/>
          </a:p>
        </p:txBody>
      </p:sp>
      <p:sp>
        <p:nvSpPr>
          <p:cNvPr id="66562" name="Rectangle 4"/>
          <p:cNvSpPr>
            <a:spLocks noGrp="1" noChangeArrowheads="1"/>
          </p:cNvSpPr>
          <p:nvPr>
            <p:ph type="title" idx="4294967295"/>
          </p:nvPr>
        </p:nvSpPr>
        <p:spPr>
          <a:xfrm>
            <a:off x="457200" y="274638"/>
            <a:ext cx="8229600" cy="944562"/>
          </a:xfrm>
        </p:spPr>
        <p:txBody>
          <a:bodyPr/>
          <a:lstStyle/>
          <a:p>
            <a:r>
              <a:rPr lang="tr-TR" altLang="tr-TR" b="1"/>
              <a:t>Ambulatuvar KB Ölçümü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p:txBody>
          <a:bodyPr/>
          <a:lstStyle/>
          <a:p>
            <a:r>
              <a:rPr lang="tr-TR" altLang="tr-TR" sz="2900"/>
              <a:t>Hipertansiyon Tanımlaması İçin Kan Basıncı (mmHg) Eşik Değeri ESC-ESH 2013</a:t>
            </a:r>
          </a:p>
        </p:txBody>
      </p:sp>
      <p:pic>
        <p:nvPicPr>
          <p:cNvPr id="71682" name="Picture 2" descr="C:\Users\yurtseverler\Desktop\esc1.png"/>
          <p:cNvPicPr>
            <a:picLocks noChangeAspect="1" noChangeArrowheads="1"/>
          </p:cNvPicPr>
          <p:nvPr/>
        </p:nvPicPr>
        <p:blipFill>
          <a:blip r:embed="rId2"/>
          <a:srcRect/>
          <a:stretch>
            <a:fillRect/>
          </a:stretch>
        </p:blipFill>
        <p:spPr bwMode="auto">
          <a:xfrm>
            <a:off x="684213" y="1844675"/>
            <a:ext cx="7848600"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57200" y="1196975"/>
            <a:ext cx="8229600" cy="4929188"/>
          </a:xfrm>
        </p:spPr>
        <p:txBody>
          <a:bodyPr>
            <a:normAutofit/>
          </a:bodyPr>
          <a:lstStyle/>
          <a:p>
            <a:pPr>
              <a:lnSpc>
                <a:spcPct val="90000"/>
              </a:lnSpc>
            </a:pPr>
            <a:endParaRPr lang="tr-TR" sz="2700" dirty="0"/>
          </a:p>
          <a:p>
            <a:pPr>
              <a:lnSpc>
                <a:spcPct val="90000"/>
              </a:lnSpc>
            </a:pPr>
            <a:r>
              <a:rPr lang="tr-TR" sz="2700" dirty="0"/>
              <a:t>Hipertansiyon kan basıncının </a:t>
            </a:r>
            <a:r>
              <a:rPr lang="tr-TR" sz="2700" dirty="0" err="1"/>
              <a:t>sistolik</a:t>
            </a:r>
            <a:r>
              <a:rPr lang="tr-TR" sz="2700" dirty="0"/>
              <a:t> için </a:t>
            </a:r>
            <a:r>
              <a:rPr lang="tr-TR" sz="2700" b="1" dirty="0"/>
              <a:t>140mmHg, </a:t>
            </a:r>
            <a:r>
              <a:rPr lang="tr-TR" sz="2700" b="1" dirty="0" err="1"/>
              <a:t>diyastolik</a:t>
            </a:r>
            <a:r>
              <a:rPr lang="tr-TR" sz="2700" b="1" dirty="0"/>
              <a:t> için 90 </a:t>
            </a:r>
            <a:r>
              <a:rPr lang="tr-TR" sz="2700" b="1" dirty="0" err="1"/>
              <a:t>mmHg</a:t>
            </a:r>
            <a:r>
              <a:rPr lang="tr-TR" sz="2700" b="1" dirty="0"/>
              <a:t> ve üzerinde</a:t>
            </a:r>
            <a:r>
              <a:rPr lang="tr-TR" sz="2700" dirty="0"/>
              <a:t> olmasıdır.</a:t>
            </a:r>
          </a:p>
          <a:p>
            <a:pPr>
              <a:lnSpc>
                <a:spcPct val="90000"/>
              </a:lnSpc>
            </a:pPr>
            <a:endParaRPr lang="tr-TR" sz="2700" dirty="0"/>
          </a:p>
          <a:p>
            <a:pPr>
              <a:lnSpc>
                <a:spcPct val="90000"/>
              </a:lnSpc>
            </a:pPr>
            <a:r>
              <a:rPr lang="tr-TR" sz="2700" dirty="0"/>
              <a:t>Hipertansiyon</a:t>
            </a:r>
          </a:p>
          <a:p>
            <a:pPr lvl="1">
              <a:lnSpc>
                <a:spcPct val="90000"/>
              </a:lnSpc>
            </a:pPr>
            <a:r>
              <a:rPr lang="tr-TR" sz="2300" dirty="0"/>
              <a:t>Koroner kalp hastalığı </a:t>
            </a:r>
          </a:p>
          <a:p>
            <a:pPr lvl="1">
              <a:lnSpc>
                <a:spcPct val="90000"/>
              </a:lnSpc>
            </a:pPr>
            <a:r>
              <a:rPr lang="tr-TR" sz="2300" dirty="0" smtClean="0"/>
              <a:t>İnme(SVO) </a:t>
            </a:r>
            <a:endParaRPr lang="tr-TR" sz="2300" dirty="0"/>
          </a:p>
          <a:p>
            <a:pPr lvl="1">
              <a:lnSpc>
                <a:spcPct val="90000"/>
              </a:lnSpc>
            </a:pPr>
            <a:r>
              <a:rPr lang="tr-TR" sz="2300" dirty="0" err="1"/>
              <a:t>Konjestif</a:t>
            </a:r>
            <a:r>
              <a:rPr lang="tr-TR" sz="2300" dirty="0"/>
              <a:t> kalp yetmezliği </a:t>
            </a:r>
          </a:p>
          <a:p>
            <a:pPr lvl="1">
              <a:lnSpc>
                <a:spcPct val="90000"/>
              </a:lnSpc>
            </a:pPr>
            <a:r>
              <a:rPr lang="tr-TR" sz="2300" dirty="0"/>
              <a:t>Son dönem böbrek hastalığı </a:t>
            </a:r>
          </a:p>
          <a:p>
            <a:pPr lvl="1">
              <a:lnSpc>
                <a:spcPct val="90000"/>
              </a:lnSpc>
            </a:pPr>
            <a:r>
              <a:rPr lang="tr-TR" sz="2300" dirty="0" err="1"/>
              <a:t>Periferik</a:t>
            </a:r>
            <a:r>
              <a:rPr lang="tr-TR" sz="2300" dirty="0"/>
              <a:t> damar hastalığı </a:t>
            </a:r>
          </a:p>
          <a:p>
            <a:pPr>
              <a:lnSpc>
                <a:spcPct val="90000"/>
              </a:lnSpc>
              <a:buFont typeface="Wingdings" pitchFamily="2" charset="2"/>
              <a:buNone/>
            </a:pPr>
            <a:r>
              <a:rPr lang="tr-TR" sz="2000" dirty="0"/>
              <a:t>    için değiştirilebilir en önemli risk faktörüdür.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a:lstStyle/>
          <a:p>
            <a:r>
              <a:rPr lang="tr-TR" altLang="tr-TR" b="1"/>
              <a:t>2-Aile ve klinik öykü</a:t>
            </a:r>
          </a:p>
        </p:txBody>
      </p:sp>
      <p:sp>
        <p:nvSpPr>
          <p:cNvPr id="72706" name="Rectangle 3"/>
          <p:cNvSpPr>
            <a:spLocks noGrp="1" noChangeArrowheads="1"/>
          </p:cNvSpPr>
          <p:nvPr>
            <p:ph type="body" idx="4294967295"/>
          </p:nvPr>
        </p:nvSpPr>
        <p:spPr/>
        <p:txBody>
          <a:bodyPr/>
          <a:lstStyle/>
          <a:p>
            <a:r>
              <a:rPr lang="tr-TR" altLang="tr-TR" sz="2400"/>
              <a:t>Hipertansiyon, </a:t>
            </a:r>
          </a:p>
          <a:p>
            <a:r>
              <a:rPr lang="tr-TR" altLang="tr-TR" sz="2400"/>
              <a:t>diyabet, </a:t>
            </a:r>
          </a:p>
          <a:p>
            <a:r>
              <a:rPr lang="tr-TR" altLang="tr-TR" sz="2400"/>
              <a:t>dislipidemi, </a:t>
            </a:r>
          </a:p>
          <a:p>
            <a:r>
              <a:rPr lang="tr-TR" altLang="tr-TR" sz="2400"/>
              <a:t>prematür koroner arter hastalığı, </a:t>
            </a:r>
          </a:p>
          <a:p>
            <a:r>
              <a:rPr lang="tr-TR" altLang="tr-TR" sz="2400"/>
              <a:t>inme, </a:t>
            </a:r>
          </a:p>
          <a:p>
            <a:r>
              <a:rPr lang="tr-TR" altLang="tr-TR" sz="2400"/>
              <a:t>periferik ve renal arter hastalığı yönünden aile öyküsü kapsamlı şekilde alınmalıdır.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4294967295"/>
          </p:nvPr>
        </p:nvSpPr>
        <p:spPr>
          <a:xfrm>
            <a:off x="457200" y="1556792"/>
            <a:ext cx="8229600" cy="5112568"/>
          </a:xfrm>
        </p:spPr>
        <p:txBody>
          <a:bodyPr/>
          <a:lstStyle/>
          <a:p>
            <a:pPr>
              <a:lnSpc>
                <a:spcPct val="80000"/>
              </a:lnSpc>
            </a:pPr>
            <a:r>
              <a:rPr lang="tr-TR" altLang="tr-TR" sz="2000" dirty="0"/>
              <a:t>KB yüksekliğinin süresi ve önceki değerleri,</a:t>
            </a:r>
          </a:p>
          <a:p>
            <a:pPr>
              <a:lnSpc>
                <a:spcPct val="80000"/>
              </a:lnSpc>
            </a:pPr>
            <a:r>
              <a:rPr lang="tr-TR" altLang="tr-TR" sz="2000" dirty="0"/>
              <a:t>H</a:t>
            </a:r>
            <a:r>
              <a:rPr lang="tr-TR" altLang="tr-TR" sz="2000" dirty="0" smtClean="0"/>
              <a:t>ipertansiyonun </a:t>
            </a:r>
            <a:r>
              <a:rPr lang="tr-TR" altLang="tr-TR" sz="2000" dirty="0" err="1"/>
              <a:t>sekonder</a:t>
            </a:r>
            <a:r>
              <a:rPr lang="tr-TR" altLang="tr-TR" sz="2000" dirty="0"/>
              <a:t> nedenlerinin semptomları,</a:t>
            </a:r>
          </a:p>
          <a:p>
            <a:pPr>
              <a:lnSpc>
                <a:spcPct val="80000"/>
              </a:lnSpc>
            </a:pPr>
            <a:r>
              <a:rPr lang="tr-TR" altLang="tr-TR" sz="2000" dirty="0" smtClean="0"/>
              <a:t>İlaçlar</a:t>
            </a:r>
          </a:p>
          <a:p>
            <a:pPr lvl="1">
              <a:lnSpc>
                <a:spcPct val="80000"/>
              </a:lnSpc>
            </a:pPr>
            <a:r>
              <a:rPr lang="tr-TR" altLang="tr-TR" sz="1500" dirty="0" err="1" smtClean="0"/>
              <a:t>liquoris</a:t>
            </a:r>
            <a:r>
              <a:rPr lang="tr-TR" altLang="tr-TR" sz="1500" dirty="0"/>
              <a:t>, </a:t>
            </a:r>
            <a:endParaRPr lang="tr-TR" altLang="tr-TR" sz="1500" dirty="0" smtClean="0"/>
          </a:p>
          <a:p>
            <a:pPr lvl="1">
              <a:lnSpc>
                <a:spcPct val="80000"/>
              </a:lnSpc>
            </a:pPr>
            <a:r>
              <a:rPr lang="tr-TR" altLang="tr-TR" sz="1500" dirty="0" smtClean="0"/>
              <a:t>burun </a:t>
            </a:r>
            <a:r>
              <a:rPr lang="tr-TR" altLang="tr-TR" sz="1500" dirty="0"/>
              <a:t>damlası, </a:t>
            </a:r>
            <a:endParaRPr lang="tr-TR" altLang="tr-TR" sz="1500" dirty="0" smtClean="0"/>
          </a:p>
          <a:p>
            <a:pPr lvl="1">
              <a:lnSpc>
                <a:spcPct val="80000"/>
              </a:lnSpc>
            </a:pPr>
            <a:r>
              <a:rPr lang="tr-TR" altLang="tr-TR" sz="1500" dirty="0" smtClean="0"/>
              <a:t>kokain</a:t>
            </a:r>
            <a:r>
              <a:rPr lang="tr-TR" altLang="tr-TR" sz="1500" dirty="0"/>
              <a:t>, </a:t>
            </a:r>
            <a:endParaRPr lang="tr-TR" altLang="tr-TR" sz="1500" dirty="0" smtClean="0"/>
          </a:p>
          <a:p>
            <a:pPr lvl="1">
              <a:lnSpc>
                <a:spcPct val="80000"/>
              </a:lnSpc>
            </a:pPr>
            <a:r>
              <a:rPr lang="tr-TR" altLang="tr-TR" sz="1500" dirty="0" smtClean="0"/>
              <a:t>amfetamin</a:t>
            </a:r>
            <a:r>
              <a:rPr lang="tr-TR" altLang="tr-TR" sz="1500" dirty="0"/>
              <a:t>, </a:t>
            </a:r>
            <a:endParaRPr lang="tr-TR" altLang="tr-TR" sz="1500" dirty="0" smtClean="0"/>
          </a:p>
          <a:p>
            <a:pPr lvl="1">
              <a:lnSpc>
                <a:spcPct val="80000"/>
              </a:lnSpc>
            </a:pPr>
            <a:r>
              <a:rPr lang="tr-TR" altLang="tr-TR" sz="1500" dirty="0" smtClean="0"/>
              <a:t>oral </a:t>
            </a:r>
            <a:r>
              <a:rPr lang="tr-TR" altLang="tr-TR" sz="1500" dirty="0" err="1"/>
              <a:t>kontraseptifler</a:t>
            </a:r>
            <a:r>
              <a:rPr lang="tr-TR" altLang="tr-TR" sz="1500" dirty="0"/>
              <a:t>, </a:t>
            </a:r>
            <a:endParaRPr lang="tr-TR" altLang="tr-TR" sz="1500" dirty="0" smtClean="0"/>
          </a:p>
          <a:p>
            <a:pPr lvl="1">
              <a:lnSpc>
                <a:spcPct val="80000"/>
              </a:lnSpc>
            </a:pPr>
            <a:r>
              <a:rPr lang="tr-TR" altLang="tr-TR" sz="1500" dirty="0" err="1" smtClean="0"/>
              <a:t>steroid</a:t>
            </a:r>
            <a:r>
              <a:rPr lang="tr-TR" altLang="tr-TR" sz="1500" dirty="0"/>
              <a:t>, </a:t>
            </a:r>
            <a:endParaRPr lang="tr-TR" altLang="tr-TR" sz="1500" dirty="0" smtClean="0"/>
          </a:p>
          <a:p>
            <a:pPr lvl="1">
              <a:lnSpc>
                <a:spcPct val="80000"/>
              </a:lnSpc>
            </a:pPr>
            <a:r>
              <a:rPr lang="tr-TR" altLang="tr-TR" sz="1500" dirty="0" err="1" smtClean="0"/>
              <a:t>nonsteroidal</a:t>
            </a:r>
            <a:r>
              <a:rPr lang="tr-TR" altLang="tr-TR" sz="1500" dirty="0" smtClean="0"/>
              <a:t> </a:t>
            </a:r>
            <a:r>
              <a:rPr lang="tr-TR" altLang="tr-TR" sz="1500" dirty="0" err="1"/>
              <a:t>antiinflamatuvarlar</a:t>
            </a:r>
            <a:r>
              <a:rPr lang="tr-TR" altLang="tr-TR" sz="1500" dirty="0"/>
              <a:t>, </a:t>
            </a:r>
            <a:endParaRPr lang="tr-TR" altLang="tr-TR" sz="1500" dirty="0" smtClean="0"/>
          </a:p>
          <a:p>
            <a:pPr lvl="1">
              <a:lnSpc>
                <a:spcPct val="80000"/>
              </a:lnSpc>
            </a:pPr>
            <a:r>
              <a:rPr lang="tr-TR" altLang="tr-TR" sz="1500" dirty="0" err="1" smtClean="0"/>
              <a:t>eritropoetin</a:t>
            </a:r>
            <a:r>
              <a:rPr lang="tr-TR" altLang="tr-TR" sz="1500" dirty="0" smtClean="0"/>
              <a:t> </a:t>
            </a:r>
          </a:p>
          <a:p>
            <a:pPr lvl="1">
              <a:lnSpc>
                <a:spcPct val="80000"/>
              </a:lnSpc>
            </a:pPr>
            <a:r>
              <a:rPr lang="tr-TR" altLang="tr-TR" sz="1500" dirty="0" err="1" smtClean="0"/>
              <a:t>siklosiporin</a:t>
            </a:r>
            <a:r>
              <a:rPr lang="tr-TR" altLang="tr-TR" sz="1500" dirty="0" smtClean="0"/>
              <a:t> </a:t>
            </a:r>
          </a:p>
          <a:p>
            <a:pPr>
              <a:lnSpc>
                <a:spcPct val="80000"/>
              </a:lnSpc>
            </a:pPr>
            <a:r>
              <a:rPr lang="tr-TR" altLang="tr-TR" sz="2000" dirty="0" smtClean="0"/>
              <a:t>Diyet (hayvansal yağ, </a:t>
            </a:r>
            <a:r>
              <a:rPr lang="tr-TR" altLang="tr-TR" sz="2000" dirty="0"/>
              <a:t>tuz, alkol, </a:t>
            </a:r>
            <a:r>
              <a:rPr lang="tr-TR" altLang="tr-TR" sz="2000" dirty="0" smtClean="0"/>
              <a:t>sigara)</a:t>
            </a:r>
          </a:p>
          <a:p>
            <a:pPr>
              <a:lnSpc>
                <a:spcPct val="80000"/>
              </a:lnSpc>
            </a:pPr>
            <a:r>
              <a:rPr lang="tr-TR" altLang="tr-TR" sz="2000" dirty="0"/>
              <a:t>F</a:t>
            </a:r>
            <a:r>
              <a:rPr lang="tr-TR" altLang="tr-TR" sz="2000" dirty="0" smtClean="0"/>
              <a:t>iziksel </a:t>
            </a:r>
            <a:r>
              <a:rPr lang="tr-TR" altLang="tr-TR" sz="2000" dirty="0"/>
              <a:t>aktivite, </a:t>
            </a:r>
            <a:endParaRPr lang="tr-TR" altLang="tr-TR" sz="2000" dirty="0" smtClean="0"/>
          </a:p>
          <a:p>
            <a:pPr>
              <a:lnSpc>
                <a:spcPct val="80000"/>
              </a:lnSpc>
            </a:pPr>
            <a:r>
              <a:rPr lang="tr-TR" altLang="tr-TR" sz="2000" dirty="0"/>
              <a:t>E</a:t>
            </a:r>
            <a:r>
              <a:rPr lang="tr-TR" altLang="tr-TR" sz="2000" dirty="0" smtClean="0"/>
              <a:t>rken yaştan itibaren </a:t>
            </a:r>
            <a:r>
              <a:rPr lang="tr-TR" altLang="tr-TR" sz="2000" dirty="0"/>
              <a:t>kilo </a:t>
            </a:r>
            <a:r>
              <a:rPr lang="tr-TR" altLang="tr-TR" sz="2000" dirty="0" smtClean="0"/>
              <a:t>alımı,</a:t>
            </a:r>
          </a:p>
          <a:p>
            <a:pPr>
              <a:lnSpc>
                <a:spcPct val="80000"/>
              </a:lnSpc>
            </a:pPr>
            <a:r>
              <a:rPr lang="tr-TR" altLang="tr-TR" sz="2000" dirty="0"/>
              <a:t>D</a:t>
            </a:r>
            <a:r>
              <a:rPr lang="tr-TR" altLang="tr-TR" sz="2000" dirty="0" smtClean="0"/>
              <a:t>aha </a:t>
            </a:r>
            <a:r>
              <a:rPr lang="tr-TR" altLang="tr-TR" sz="2000" dirty="0"/>
              <a:t>önce </a:t>
            </a:r>
            <a:r>
              <a:rPr lang="tr-TR" altLang="tr-TR" sz="2000" dirty="0" err="1"/>
              <a:t>antihipertansif</a:t>
            </a:r>
            <a:r>
              <a:rPr lang="tr-TR" altLang="tr-TR" sz="2000" dirty="0"/>
              <a:t> tedavi, sonuçları ve yan etkileri</a:t>
            </a:r>
          </a:p>
          <a:p>
            <a:pPr>
              <a:lnSpc>
                <a:spcPct val="80000"/>
              </a:lnSpc>
            </a:pPr>
            <a:r>
              <a:rPr lang="tr-TR" altLang="tr-TR" sz="2000" dirty="0"/>
              <a:t>Ç</a:t>
            </a:r>
            <a:r>
              <a:rPr lang="tr-TR" altLang="tr-TR" sz="2000" dirty="0" smtClean="0"/>
              <a:t>evresel </a:t>
            </a:r>
            <a:r>
              <a:rPr lang="tr-TR" altLang="tr-TR" sz="2000" dirty="0"/>
              <a:t>etkenler </a:t>
            </a:r>
            <a:r>
              <a:rPr lang="tr-TR" altLang="tr-TR" sz="2000" dirty="0" smtClean="0"/>
              <a:t>sorgulanmalıdır</a:t>
            </a:r>
            <a:r>
              <a:rPr lang="tr-TR" altLang="tr-TR" sz="2000" dirty="0"/>
              <a:t>.</a:t>
            </a:r>
          </a:p>
          <a:p>
            <a:pPr>
              <a:lnSpc>
                <a:spcPct val="80000"/>
              </a:lnSpc>
            </a:pPr>
            <a:endParaRPr lang="tr-TR" altLang="tr-TR" sz="2000" dirty="0"/>
          </a:p>
        </p:txBody>
      </p:sp>
      <p:pic>
        <p:nvPicPr>
          <p:cNvPr id="3074" name="Picture 2" descr="C:\Users\NURDAN ÖZKAYA\Desktop\galeri_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204864"/>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539552" y="1268760"/>
            <a:ext cx="8229600" cy="1143000"/>
          </a:xfrm>
        </p:spPr>
        <p:txBody>
          <a:bodyPr/>
          <a:lstStyle/>
          <a:p>
            <a:r>
              <a:rPr lang="tr-TR" b="1" dirty="0"/>
              <a:t>3-Fizik Muayene</a:t>
            </a:r>
            <a:endParaRPr lang="tr-TR" altLang="tr-TR" dirty="0"/>
          </a:p>
        </p:txBody>
      </p:sp>
      <p:sp>
        <p:nvSpPr>
          <p:cNvPr id="75778" name="Rectangle 3"/>
          <p:cNvSpPr>
            <a:spLocks noGrp="1" noChangeArrowheads="1"/>
          </p:cNvSpPr>
          <p:nvPr>
            <p:ph type="body" idx="4294967295"/>
          </p:nvPr>
        </p:nvSpPr>
        <p:spPr>
          <a:xfrm>
            <a:off x="457200" y="2708920"/>
            <a:ext cx="8229600" cy="3422005"/>
          </a:xfrm>
        </p:spPr>
        <p:txBody>
          <a:bodyPr/>
          <a:lstStyle/>
          <a:p>
            <a:r>
              <a:rPr lang="tr-TR" sz="2000" dirty="0"/>
              <a:t>KB gibi, kalp hızı da dikkatle ölçülmeli, nabız en az 30 saniye sayılmalı, aritmiler kaydedilmelidir.</a:t>
            </a:r>
          </a:p>
          <a:p>
            <a:r>
              <a:rPr lang="tr-TR" sz="2000" dirty="0" err="1"/>
              <a:t>Sekonder</a:t>
            </a:r>
            <a:r>
              <a:rPr lang="tr-TR" sz="2000" dirty="0"/>
              <a:t> hipertansiyona ait belirtiler ve organ hasarı incelenmelidir. </a:t>
            </a:r>
          </a:p>
          <a:p>
            <a:r>
              <a:rPr lang="tr-TR" sz="2000" dirty="0"/>
              <a:t>Bel çevresi ve beden </a:t>
            </a:r>
            <a:r>
              <a:rPr lang="tr-TR" sz="2000" dirty="0" smtClean="0"/>
              <a:t>kitle </a:t>
            </a:r>
            <a:r>
              <a:rPr lang="tr-TR" sz="2000" dirty="0"/>
              <a:t>indeksi hesaplanmalıdır.</a:t>
            </a:r>
            <a:endParaRPr lang="tr-TR" altLang="tr-TR"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4294967295"/>
          </p:nvPr>
        </p:nvSpPr>
        <p:spPr>
          <a:xfrm>
            <a:off x="457200" y="908050"/>
            <a:ext cx="8229600" cy="5218113"/>
          </a:xfrm>
        </p:spPr>
        <p:txBody>
          <a:bodyPr/>
          <a:lstStyle/>
          <a:p>
            <a:pPr marL="0" indent="0">
              <a:buFont typeface="Wingdings" pitchFamily="2" charset="2"/>
              <a:buNone/>
            </a:pPr>
            <a:r>
              <a:rPr lang="tr-TR" altLang="tr-TR" sz="2000" b="1"/>
              <a:t>a)Sekonder hipertansiyon belirtileri</a:t>
            </a:r>
          </a:p>
          <a:p>
            <a:pPr lvl="1"/>
            <a:endParaRPr lang="tr-TR" altLang="tr-TR" sz="2100"/>
          </a:p>
          <a:p>
            <a:pPr lvl="1"/>
            <a:r>
              <a:rPr lang="tr-TR" altLang="tr-TR" sz="2100"/>
              <a:t>Cushing sendromu bulguları</a:t>
            </a:r>
          </a:p>
          <a:p>
            <a:pPr lvl="1"/>
            <a:r>
              <a:rPr lang="tr-TR" altLang="tr-TR" sz="2100"/>
              <a:t>Neurofibromatozis deri belirtileri (feokromasitoma)</a:t>
            </a:r>
          </a:p>
          <a:p>
            <a:pPr lvl="1"/>
            <a:r>
              <a:rPr lang="tr-TR" altLang="tr-TR" sz="2100"/>
              <a:t>Büyümüş böbreğin palpasyonu (polikistik böbrek)</a:t>
            </a:r>
          </a:p>
          <a:p>
            <a:pPr lvl="1"/>
            <a:r>
              <a:rPr lang="tr-TR" altLang="tr-TR" sz="2100"/>
              <a:t>Oskültasyonda abdominal üfürüm (renovasküler hipertansiyon)</a:t>
            </a:r>
          </a:p>
          <a:p>
            <a:pPr lvl="1"/>
            <a:r>
              <a:rPr lang="tr-TR" altLang="tr-TR" sz="2100"/>
              <a:t>Prekordiyal ya da göğüste üfürüm ( aort koarktasyonu ya da aort hastalığı)</a:t>
            </a:r>
          </a:p>
          <a:p>
            <a:pPr lvl="1"/>
            <a:r>
              <a:rPr lang="tr-TR" altLang="tr-TR" sz="2100"/>
              <a:t>Azalmış ya da gecikmiş femoral nabız ( aort koarktasyonu ya da aort hastalığı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type="body" idx="4294967295"/>
          </p:nvPr>
        </p:nvSpPr>
        <p:spPr>
          <a:xfrm>
            <a:off x="457200" y="908050"/>
            <a:ext cx="8229600" cy="5218113"/>
          </a:xfrm>
        </p:spPr>
        <p:txBody>
          <a:bodyPr/>
          <a:lstStyle/>
          <a:p>
            <a:pPr marL="0" indent="0">
              <a:buFont typeface="Wingdings" pitchFamily="2" charset="2"/>
              <a:buNone/>
            </a:pPr>
            <a:r>
              <a:rPr lang="tr-TR" altLang="tr-TR" sz="2000" b="1" dirty="0"/>
              <a:t>b)Organ Hasarı Belirtileri:</a:t>
            </a:r>
          </a:p>
          <a:p>
            <a:pPr lvl="1"/>
            <a:endParaRPr lang="tr-TR" altLang="tr-TR" sz="2000" dirty="0"/>
          </a:p>
          <a:p>
            <a:pPr lvl="1"/>
            <a:r>
              <a:rPr lang="tr-TR" altLang="tr-TR" sz="2000" dirty="0"/>
              <a:t>Beyin: Boyun arterleri üzerinde üfürüm, motor ve duyusal </a:t>
            </a:r>
            <a:r>
              <a:rPr lang="tr-TR" altLang="tr-TR" sz="2000" dirty="0" err="1"/>
              <a:t>defisit</a:t>
            </a:r>
            <a:endParaRPr lang="tr-TR" altLang="tr-TR" sz="2000" dirty="0"/>
          </a:p>
          <a:p>
            <a:pPr lvl="1"/>
            <a:r>
              <a:rPr lang="tr-TR" altLang="tr-TR" sz="2000" dirty="0"/>
              <a:t>Retina: </a:t>
            </a:r>
            <a:r>
              <a:rPr lang="tr-TR" altLang="tr-TR" sz="2000" dirty="0" err="1"/>
              <a:t>fundoskopik</a:t>
            </a:r>
            <a:r>
              <a:rPr lang="tr-TR" altLang="tr-TR" sz="2000" dirty="0"/>
              <a:t> anormallik</a:t>
            </a:r>
          </a:p>
          <a:p>
            <a:pPr lvl="1"/>
            <a:r>
              <a:rPr lang="tr-TR" altLang="tr-TR" sz="2000" dirty="0"/>
              <a:t>Kalp: </a:t>
            </a:r>
            <a:r>
              <a:rPr lang="tr-TR" altLang="tr-TR" sz="2000" dirty="0" err="1"/>
              <a:t>apikal</a:t>
            </a:r>
            <a:r>
              <a:rPr lang="tr-TR" altLang="tr-TR" sz="2000" dirty="0"/>
              <a:t> vuru, anormal kardiyak ritim, </a:t>
            </a:r>
            <a:r>
              <a:rPr lang="tr-TR" altLang="tr-TR" sz="2000" dirty="0" err="1"/>
              <a:t>ventriküler</a:t>
            </a:r>
            <a:r>
              <a:rPr lang="tr-TR" altLang="tr-TR" sz="2000" dirty="0"/>
              <a:t> </a:t>
            </a:r>
            <a:r>
              <a:rPr lang="tr-TR" altLang="tr-TR" sz="2000" dirty="0" err="1"/>
              <a:t>gallop</a:t>
            </a:r>
            <a:r>
              <a:rPr lang="tr-TR" altLang="tr-TR" sz="2000" dirty="0"/>
              <a:t>, </a:t>
            </a:r>
            <a:r>
              <a:rPr lang="tr-TR" altLang="tr-TR" sz="2000" dirty="0" err="1"/>
              <a:t>pulmoner</a:t>
            </a:r>
            <a:r>
              <a:rPr lang="tr-TR" altLang="tr-TR" sz="2000" dirty="0"/>
              <a:t> </a:t>
            </a:r>
            <a:r>
              <a:rPr lang="tr-TR" altLang="tr-TR" sz="2000" dirty="0" err="1"/>
              <a:t>ral</a:t>
            </a:r>
            <a:r>
              <a:rPr lang="tr-TR" altLang="tr-TR" sz="2000" dirty="0"/>
              <a:t>, </a:t>
            </a:r>
            <a:r>
              <a:rPr lang="tr-TR" altLang="tr-TR" sz="2000" dirty="0" err="1"/>
              <a:t>periferik</a:t>
            </a:r>
            <a:r>
              <a:rPr lang="tr-TR" altLang="tr-TR" sz="2000" dirty="0"/>
              <a:t> ödem</a:t>
            </a:r>
          </a:p>
          <a:p>
            <a:pPr lvl="1"/>
            <a:r>
              <a:rPr lang="tr-TR" altLang="tr-TR" sz="2000" dirty="0" err="1"/>
              <a:t>Periferal</a:t>
            </a:r>
            <a:r>
              <a:rPr lang="tr-TR" altLang="tr-TR" sz="2000" dirty="0"/>
              <a:t> arter: </a:t>
            </a:r>
            <a:r>
              <a:rPr lang="tr-TR" altLang="tr-TR" sz="2000" dirty="0" smtClean="0"/>
              <a:t>nabız </a:t>
            </a:r>
            <a:r>
              <a:rPr lang="tr-TR" altLang="tr-TR" sz="2000" dirty="0" err="1" smtClean="0"/>
              <a:t>alınamaması,azalma</a:t>
            </a:r>
            <a:r>
              <a:rPr lang="tr-TR" altLang="tr-TR" sz="2000" dirty="0"/>
              <a:t>, ya da nabızlarda asimetri, soğuk </a:t>
            </a:r>
            <a:r>
              <a:rPr lang="tr-TR" altLang="tr-TR" sz="2000" dirty="0" err="1"/>
              <a:t>ekstremite</a:t>
            </a:r>
            <a:r>
              <a:rPr lang="tr-TR" altLang="tr-TR" sz="2000" dirty="0"/>
              <a:t>, </a:t>
            </a:r>
            <a:r>
              <a:rPr lang="tr-TR" altLang="tr-TR" sz="2000" dirty="0" err="1"/>
              <a:t>iskemik</a:t>
            </a:r>
            <a:r>
              <a:rPr lang="tr-TR" altLang="tr-TR" sz="2000" dirty="0"/>
              <a:t> deri lezyonları</a:t>
            </a:r>
          </a:p>
          <a:p>
            <a:pPr lvl="1"/>
            <a:r>
              <a:rPr lang="tr-TR" altLang="tr-TR" sz="2000" dirty="0" err="1"/>
              <a:t>Karotid</a:t>
            </a:r>
            <a:r>
              <a:rPr lang="tr-TR" altLang="tr-TR" sz="2000" dirty="0"/>
              <a:t> arter: </a:t>
            </a:r>
            <a:r>
              <a:rPr lang="tr-TR" altLang="tr-TR" sz="2000" dirty="0" err="1"/>
              <a:t>sistolik</a:t>
            </a:r>
            <a:r>
              <a:rPr lang="tr-TR" altLang="tr-TR" sz="2000" dirty="0"/>
              <a:t> üfürüm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p:txBody>
          <a:bodyPr/>
          <a:lstStyle/>
          <a:p>
            <a:r>
              <a:rPr lang="tr-TR" b="1"/>
              <a:t>4-Laboratuar İncelemesi</a:t>
            </a:r>
            <a:endParaRPr lang="tr-TR" altLang="tr-TR"/>
          </a:p>
        </p:txBody>
      </p:sp>
      <p:sp>
        <p:nvSpPr>
          <p:cNvPr id="79874" name="Rectangle 3"/>
          <p:cNvSpPr>
            <a:spLocks noGrp="1" noChangeArrowheads="1"/>
          </p:cNvSpPr>
          <p:nvPr>
            <p:ph type="body" idx="4294967295"/>
          </p:nvPr>
        </p:nvSpPr>
        <p:spPr/>
        <p:txBody>
          <a:bodyPr/>
          <a:lstStyle/>
          <a:p>
            <a:pPr marL="0" indent="0">
              <a:lnSpc>
                <a:spcPct val="80000"/>
              </a:lnSpc>
              <a:buFont typeface="Wingdings" pitchFamily="2" charset="2"/>
              <a:buNone/>
            </a:pPr>
            <a:r>
              <a:rPr lang="tr-TR" sz="1800" b="1" dirty="0"/>
              <a:t>a)Rutin Testler</a:t>
            </a:r>
          </a:p>
          <a:p>
            <a:pPr lvl="1">
              <a:lnSpc>
                <a:spcPct val="80000"/>
              </a:lnSpc>
            </a:pPr>
            <a:r>
              <a:rPr lang="tr-TR" sz="1800" dirty="0"/>
              <a:t>Açlık kan şekeri</a:t>
            </a:r>
          </a:p>
          <a:p>
            <a:pPr lvl="1">
              <a:lnSpc>
                <a:spcPct val="80000"/>
              </a:lnSpc>
            </a:pPr>
            <a:r>
              <a:rPr lang="tr-TR" sz="1800" dirty="0" smtClean="0"/>
              <a:t>Serum </a:t>
            </a:r>
            <a:r>
              <a:rPr lang="tr-TR" sz="1800" dirty="0" err="1" smtClean="0"/>
              <a:t>lipid</a:t>
            </a:r>
            <a:r>
              <a:rPr lang="tr-TR" sz="1800" dirty="0" smtClean="0"/>
              <a:t> paneli</a:t>
            </a:r>
            <a:endParaRPr lang="tr-TR" sz="1800" dirty="0"/>
          </a:p>
          <a:p>
            <a:pPr lvl="1">
              <a:lnSpc>
                <a:spcPct val="80000"/>
              </a:lnSpc>
            </a:pPr>
            <a:r>
              <a:rPr lang="tr-TR" sz="1800" dirty="0"/>
              <a:t>Serum potasyum</a:t>
            </a:r>
          </a:p>
          <a:p>
            <a:pPr lvl="1">
              <a:lnSpc>
                <a:spcPct val="80000"/>
              </a:lnSpc>
            </a:pPr>
            <a:r>
              <a:rPr lang="tr-TR" sz="1800" dirty="0"/>
              <a:t>Serum ürik asit</a:t>
            </a:r>
          </a:p>
          <a:p>
            <a:pPr lvl="1">
              <a:lnSpc>
                <a:spcPct val="80000"/>
              </a:lnSpc>
            </a:pPr>
            <a:r>
              <a:rPr lang="tr-TR" sz="1800" dirty="0"/>
              <a:t>Serum </a:t>
            </a:r>
            <a:r>
              <a:rPr lang="tr-TR" sz="1800" dirty="0" err="1"/>
              <a:t>kreatinin</a:t>
            </a:r>
            <a:endParaRPr lang="tr-TR" sz="1800" dirty="0"/>
          </a:p>
          <a:p>
            <a:pPr lvl="1">
              <a:lnSpc>
                <a:spcPct val="80000"/>
              </a:lnSpc>
            </a:pPr>
            <a:r>
              <a:rPr lang="tr-TR" sz="1800" dirty="0" err="1"/>
              <a:t>Kreatinin</a:t>
            </a:r>
            <a:r>
              <a:rPr lang="tr-TR" sz="1800" dirty="0"/>
              <a:t> </a:t>
            </a:r>
            <a:r>
              <a:rPr lang="tr-TR" sz="1800" dirty="0" err="1"/>
              <a:t>klirens</a:t>
            </a:r>
            <a:r>
              <a:rPr lang="tr-TR" sz="1800" dirty="0"/>
              <a:t> ölçümü (</a:t>
            </a:r>
            <a:r>
              <a:rPr lang="tr-TR" sz="1800" dirty="0" err="1"/>
              <a:t>Cockroft-Gault</a:t>
            </a:r>
            <a:r>
              <a:rPr lang="tr-TR" sz="1800" dirty="0"/>
              <a:t> formülü) ya da </a:t>
            </a:r>
            <a:r>
              <a:rPr lang="tr-TR" sz="1800" dirty="0" err="1"/>
              <a:t>glomerüler</a:t>
            </a:r>
            <a:r>
              <a:rPr lang="tr-TR" sz="1800" dirty="0"/>
              <a:t> </a:t>
            </a:r>
            <a:r>
              <a:rPr lang="tr-TR" sz="1800" dirty="0" err="1"/>
              <a:t>filtrasyon</a:t>
            </a:r>
            <a:r>
              <a:rPr lang="tr-TR" sz="1800" dirty="0"/>
              <a:t> hızı (MDRD formülü)</a:t>
            </a:r>
          </a:p>
          <a:p>
            <a:pPr lvl="1">
              <a:lnSpc>
                <a:spcPct val="80000"/>
              </a:lnSpc>
            </a:pPr>
            <a:r>
              <a:rPr lang="tr-TR" sz="1800" dirty="0"/>
              <a:t>Hemoglobin ve </a:t>
            </a:r>
            <a:r>
              <a:rPr lang="tr-TR" sz="1800" dirty="0" err="1"/>
              <a:t>hematokrit</a:t>
            </a:r>
            <a:endParaRPr lang="tr-TR" sz="1800" dirty="0"/>
          </a:p>
          <a:p>
            <a:pPr lvl="1">
              <a:lnSpc>
                <a:spcPct val="80000"/>
              </a:lnSpc>
            </a:pPr>
            <a:r>
              <a:rPr lang="tr-TR" sz="1800" dirty="0"/>
              <a:t>İdrar tahlili (</a:t>
            </a:r>
            <a:r>
              <a:rPr lang="tr-TR" sz="1800" dirty="0" err="1"/>
              <a:t>dipstikle</a:t>
            </a:r>
            <a:r>
              <a:rPr lang="tr-TR" sz="1800" dirty="0"/>
              <a:t> </a:t>
            </a:r>
            <a:r>
              <a:rPr lang="tr-TR" sz="1800" dirty="0" err="1"/>
              <a:t>mikroalbümiüri</a:t>
            </a:r>
            <a:r>
              <a:rPr lang="tr-TR" sz="1800" dirty="0"/>
              <a:t> ve </a:t>
            </a:r>
            <a:r>
              <a:rPr lang="tr-TR" sz="1800" dirty="0" err="1"/>
              <a:t>mikroskopik</a:t>
            </a:r>
            <a:r>
              <a:rPr lang="tr-TR" sz="1800" dirty="0"/>
              <a:t> inceleme dahil)</a:t>
            </a:r>
          </a:p>
          <a:p>
            <a:pPr lvl="1">
              <a:lnSpc>
                <a:spcPct val="80000"/>
              </a:lnSpc>
            </a:pPr>
            <a:r>
              <a:rPr lang="tr-TR" sz="1800" dirty="0"/>
              <a:t>EKG</a:t>
            </a:r>
            <a:endParaRPr lang="tr-TR" altLang="tr-TR"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İçerik Yer Tutucusu 2"/>
          <p:cNvSpPr>
            <a:spLocks noGrp="1"/>
          </p:cNvSpPr>
          <p:nvPr>
            <p:ph idx="4294967295"/>
          </p:nvPr>
        </p:nvSpPr>
        <p:spPr>
          <a:xfrm>
            <a:off x="468313" y="620713"/>
            <a:ext cx="8229600" cy="5616575"/>
          </a:xfrm>
        </p:spPr>
        <p:txBody>
          <a:bodyPr/>
          <a:lstStyle/>
          <a:p>
            <a:pPr marL="0" indent="0">
              <a:buFont typeface="Wingdings" pitchFamily="2" charset="2"/>
              <a:buNone/>
            </a:pPr>
            <a:endParaRPr lang="tr-TR" sz="1800" b="1" dirty="0" smtClean="0"/>
          </a:p>
          <a:p>
            <a:pPr marL="0" indent="0">
              <a:buFont typeface="Wingdings" pitchFamily="2" charset="2"/>
              <a:buNone/>
            </a:pPr>
            <a:endParaRPr lang="tr-TR" sz="1800" b="1" dirty="0"/>
          </a:p>
          <a:p>
            <a:pPr marL="0" indent="0">
              <a:buFont typeface="Wingdings" pitchFamily="2" charset="2"/>
              <a:buNone/>
            </a:pPr>
            <a:endParaRPr lang="tr-TR" sz="1800" b="1" dirty="0" smtClean="0"/>
          </a:p>
          <a:p>
            <a:pPr marL="0" indent="0">
              <a:buFont typeface="Wingdings" pitchFamily="2" charset="2"/>
              <a:buNone/>
            </a:pPr>
            <a:endParaRPr lang="tr-TR" sz="1800" b="1" dirty="0"/>
          </a:p>
          <a:p>
            <a:pPr marL="0" indent="0">
              <a:buFont typeface="Wingdings" pitchFamily="2" charset="2"/>
              <a:buNone/>
            </a:pPr>
            <a:r>
              <a:rPr lang="tr-TR" sz="1800" b="1" dirty="0" smtClean="0"/>
              <a:t>b)Önerilen </a:t>
            </a:r>
            <a:r>
              <a:rPr lang="tr-TR" sz="1800" b="1" dirty="0"/>
              <a:t>Testler</a:t>
            </a:r>
          </a:p>
          <a:p>
            <a:pPr lvl="1"/>
            <a:endParaRPr lang="tr-TR" sz="1800" dirty="0" smtClean="0"/>
          </a:p>
          <a:p>
            <a:pPr lvl="1"/>
            <a:endParaRPr lang="tr-TR" sz="1800" dirty="0"/>
          </a:p>
          <a:p>
            <a:pPr lvl="1"/>
            <a:r>
              <a:rPr lang="tr-TR" sz="1800" dirty="0" err="1" smtClean="0"/>
              <a:t>Ekokardiyogram</a:t>
            </a:r>
            <a:endParaRPr lang="tr-TR" sz="1800" dirty="0"/>
          </a:p>
          <a:p>
            <a:pPr lvl="1"/>
            <a:r>
              <a:rPr lang="tr-TR" sz="1800" dirty="0" err="1"/>
              <a:t>Karotis</a:t>
            </a:r>
            <a:r>
              <a:rPr lang="tr-TR" sz="1800" dirty="0"/>
              <a:t> ultrasonu</a:t>
            </a:r>
          </a:p>
          <a:p>
            <a:pPr lvl="1"/>
            <a:r>
              <a:rPr lang="tr-TR" sz="1800" dirty="0"/>
              <a:t>Kantitatif </a:t>
            </a:r>
            <a:r>
              <a:rPr lang="tr-TR" sz="1800" dirty="0" err="1"/>
              <a:t>proteinüri</a:t>
            </a:r>
            <a:r>
              <a:rPr lang="tr-TR" sz="1800" dirty="0"/>
              <a:t> (</a:t>
            </a:r>
            <a:r>
              <a:rPr lang="tr-TR" sz="1800" dirty="0" err="1"/>
              <a:t>Dipstik</a:t>
            </a:r>
            <a:r>
              <a:rPr lang="tr-TR" sz="1800" dirty="0"/>
              <a:t> test pozitif ise)</a:t>
            </a:r>
          </a:p>
          <a:p>
            <a:pPr lvl="1"/>
            <a:r>
              <a:rPr lang="tr-TR" sz="1800" dirty="0"/>
              <a:t>Bilek -</a:t>
            </a:r>
            <a:r>
              <a:rPr lang="tr-TR" sz="1800" dirty="0" err="1"/>
              <a:t>brakiyal</a:t>
            </a:r>
            <a:r>
              <a:rPr lang="tr-TR" sz="1800" dirty="0"/>
              <a:t> KB indeksi</a:t>
            </a:r>
          </a:p>
          <a:p>
            <a:pPr lvl="1"/>
            <a:r>
              <a:rPr lang="tr-TR" sz="1800" dirty="0" err="1"/>
              <a:t>Fundoskopi</a:t>
            </a:r>
            <a:endParaRPr lang="tr-TR" sz="1800" dirty="0"/>
          </a:p>
          <a:p>
            <a:pPr lvl="1"/>
            <a:r>
              <a:rPr lang="tr-TR" sz="1800" dirty="0" err="1"/>
              <a:t>Glukoz</a:t>
            </a:r>
            <a:r>
              <a:rPr lang="tr-TR" sz="1800" dirty="0"/>
              <a:t> tolerans testi </a:t>
            </a:r>
          </a:p>
          <a:p>
            <a:pPr lvl="1"/>
            <a:r>
              <a:rPr lang="tr-TR" sz="1800" dirty="0" smtClean="0"/>
              <a:t>Evde </a:t>
            </a:r>
            <a:r>
              <a:rPr lang="tr-TR" sz="1800" dirty="0"/>
              <a:t>ve 24 saatlik </a:t>
            </a:r>
            <a:r>
              <a:rPr lang="tr-TR" sz="1800" dirty="0" err="1"/>
              <a:t>ambulatuvar</a:t>
            </a:r>
            <a:r>
              <a:rPr lang="tr-TR" sz="1800" dirty="0"/>
              <a:t> KB ölçümü (mümkün olan yerde</a:t>
            </a:r>
            <a:r>
              <a:rPr lang="tr-TR" sz="1800" dirty="0" smtClean="0"/>
              <a:t>)</a:t>
            </a:r>
            <a:endParaRPr lang="tr-TR"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2"/>
          <a:srcRect/>
          <a:stretch>
            <a:fillRect/>
          </a:stretch>
        </p:blipFill>
        <p:spPr bwMode="auto">
          <a:xfrm>
            <a:off x="227013" y="333375"/>
            <a:ext cx="8596312"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2"/>
          <a:srcRect/>
          <a:stretch>
            <a:fillRect/>
          </a:stretch>
        </p:blipFill>
        <p:spPr bwMode="auto">
          <a:xfrm>
            <a:off x="395288" y="260350"/>
            <a:ext cx="8196262" cy="631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2"/>
          <a:srcRect/>
          <a:stretch>
            <a:fillRect/>
          </a:stretch>
        </p:blipFill>
        <p:spPr bwMode="auto">
          <a:xfrm>
            <a:off x="395288" y="333375"/>
            <a:ext cx="8266112"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p:cNvSpPr>
            <a:spLocks noGrp="1"/>
          </p:cNvSpPr>
          <p:nvPr>
            <p:ph type="title" idx="4294967295"/>
          </p:nvPr>
        </p:nvSpPr>
        <p:spPr/>
        <p:txBody>
          <a:bodyPr/>
          <a:lstStyle/>
          <a:p>
            <a:r>
              <a:rPr lang="tr-TR" sz="2500"/>
              <a:t>Dünyada ölüme neden olan risk faktörleri</a:t>
            </a:r>
          </a:p>
        </p:txBody>
      </p:sp>
      <p:pic>
        <p:nvPicPr>
          <p:cNvPr id="19458" name="Picture 2"/>
          <p:cNvPicPr>
            <a:picLocks noChangeAspect="1" noChangeArrowheads="1"/>
          </p:cNvPicPr>
          <p:nvPr/>
        </p:nvPicPr>
        <p:blipFill>
          <a:blip r:embed="rId2"/>
          <a:srcRect/>
          <a:stretch>
            <a:fillRect/>
          </a:stretch>
        </p:blipFill>
        <p:spPr bwMode="auto">
          <a:xfrm>
            <a:off x="611188" y="1412875"/>
            <a:ext cx="8137525" cy="524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Başlık 1"/>
          <p:cNvSpPr>
            <a:spLocks noGrp="1"/>
          </p:cNvSpPr>
          <p:nvPr>
            <p:ph type="title" idx="4294967295"/>
          </p:nvPr>
        </p:nvSpPr>
        <p:spPr/>
        <p:txBody>
          <a:bodyPr/>
          <a:lstStyle/>
          <a:p>
            <a:r>
              <a:rPr lang="tr-TR" b="1"/>
              <a:t>HT tedavi</a:t>
            </a:r>
          </a:p>
        </p:txBody>
      </p:sp>
      <p:sp>
        <p:nvSpPr>
          <p:cNvPr id="3" name="İçerik Yer Tutucusu 2"/>
          <p:cNvSpPr>
            <a:spLocks noGrp="1"/>
          </p:cNvSpPr>
          <p:nvPr>
            <p:ph idx="4294967295"/>
          </p:nvPr>
        </p:nvSpPr>
        <p:spPr>
          <a:xfrm>
            <a:off x="457200" y="1600200"/>
            <a:ext cx="8229600" cy="4924425"/>
          </a:xfrm>
        </p:spPr>
        <p:txBody>
          <a:bodyPr>
            <a:normAutofit/>
          </a:bodyPr>
          <a:lstStyle/>
          <a:p>
            <a:pPr>
              <a:lnSpc>
                <a:spcPct val="80000"/>
              </a:lnSpc>
            </a:pPr>
            <a:r>
              <a:rPr lang="tr-TR" sz="1800" dirty="0"/>
              <a:t>Amaç KV ve </a:t>
            </a:r>
            <a:r>
              <a:rPr lang="tr-TR" sz="1800" dirty="0" err="1"/>
              <a:t>renal</a:t>
            </a:r>
            <a:r>
              <a:rPr lang="tr-TR" sz="1800" dirty="0"/>
              <a:t> </a:t>
            </a:r>
            <a:r>
              <a:rPr lang="tr-TR" sz="1800" dirty="0" err="1"/>
              <a:t>mortalite</a:t>
            </a:r>
            <a:r>
              <a:rPr lang="tr-TR" sz="1800" dirty="0"/>
              <a:t> ve </a:t>
            </a:r>
            <a:r>
              <a:rPr lang="tr-TR" sz="1800" dirty="0" err="1"/>
              <a:t>morbiditenin</a:t>
            </a:r>
            <a:r>
              <a:rPr lang="tr-TR" sz="1800" dirty="0"/>
              <a:t> azaltılmasıdır. </a:t>
            </a:r>
          </a:p>
          <a:p>
            <a:pPr>
              <a:lnSpc>
                <a:spcPct val="80000"/>
              </a:lnSpc>
            </a:pPr>
            <a:r>
              <a:rPr lang="tr-TR" sz="1800" dirty="0"/>
              <a:t>Birçok hasta özellikle 50 yaşın üzerindekilerde SKB hedefe ulaştığında </a:t>
            </a:r>
            <a:r>
              <a:rPr lang="tr-TR" sz="1800" dirty="0" err="1"/>
              <a:t>DKB’ıncında</a:t>
            </a:r>
            <a:r>
              <a:rPr lang="tr-TR" sz="1800" dirty="0"/>
              <a:t> da hedefe ulaşacağı için </a:t>
            </a:r>
            <a:r>
              <a:rPr lang="tr-TR" sz="1800" dirty="0" err="1"/>
              <a:t>primer</a:t>
            </a:r>
            <a:r>
              <a:rPr lang="tr-TR" sz="1800" dirty="0"/>
              <a:t> olarak </a:t>
            </a:r>
            <a:r>
              <a:rPr lang="tr-TR" sz="1800" dirty="0" err="1"/>
              <a:t>SKB’na</a:t>
            </a:r>
            <a:r>
              <a:rPr lang="tr-TR" sz="1800" dirty="0"/>
              <a:t> odaklanmalıdır.</a:t>
            </a:r>
          </a:p>
          <a:p>
            <a:pPr>
              <a:lnSpc>
                <a:spcPct val="80000"/>
              </a:lnSpc>
            </a:pPr>
            <a:endParaRPr lang="tr-TR" sz="1800" dirty="0"/>
          </a:p>
          <a:p>
            <a:pPr>
              <a:lnSpc>
                <a:spcPct val="80000"/>
              </a:lnSpc>
            </a:pPr>
            <a:r>
              <a:rPr lang="tr-TR" sz="1800" dirty="0"/>
              <a:t>Hipertansiyon tedavisinde başlıca yaşam biçimi değişikliklerini kapsayan </a:t>
            </a:r>
            <a:r>
              <a:rPr lang="tr-TR" sz="1800" dirty="0" err="1"/>
              <a:t>nonfarmakolojik</a:t>
            </a:r>
            <a:r>
              <a:rPr lang="tr-TR" sz="1800" dirty="0"/>
              <a:t> ve farmakolojik tedavi yöntemleri vardır ve birlikte yapılmalıdır. </a:t>
            </a:r>
          </a:p>
          <a:p>
            <a:pPr>
              <a:lnSpc>
                <a:spcPct val="80000"/>
              </a:lnSpc>
            </a:pPr>
            <a:r>
              <a:rPr lang="tr-TR" sz="1800" dirty="0" err="1"/>
              <a:t>Antihipertansif</a:t>
            </a:r>
            <a:r>
              <a:rPr lang="tr-TR" sz="1800" dirty="0"/>
              <a:t> tedaviye başlama kriterleri </a:t>
            </a:r>
            <a:r>
              <a:rPr lang="tr-TR" sz="1800" dirty="0" err="1"/>
              <a:t>sistolik</a:t>
            </a:r>
            <a:r>
              <a:rPr lang="tr-TR" sz="1800" dirty="0"/>
              <a:t> ve </a:t>
            </a:r>
            <a:r>
              <a:rPr lang="tr-TR" sz="1800" dirty="0" err="1"/>
              <a:t>diyastolik</a:t>
            </a:r>
            <a:r>
              <a:rPr lang="tr-TR" sz="1800" dirty="0"/>
              <a:t> KB düzeyleri ve total KV risk düzeyine göre belirlenir. </a:t>
            </a:r>
          </a:p>
          <a:p>
            <a:pPr>
              <a:lnSpc>
                <a:spcPct val="80000"/>
              </a:lnSpc>
            </a:pPr>
            <a:endParaRPr lang="tr-TR" sz="1800" dirty="0"/>
          </a:p>
          <a:p>
            <a:pPr>
              <a:lnSpc>
                <a:spcPct val="80000"/>
              </a:lnSpc>
            </a:pPr>
            <a:r>
              <a:rPr lang="tr-TR" sz="1800" dirty="0"/>
              <a:t>Ayni zamanda sigara, </a:t>
            </a:r>
            <a:r>
              <a:rPr lang="tr-TR" sz="1800" dirty="0" err="1"/>
              <a:t>dislipidemi</a:t>
            </a:r>
            <a:r>
              <a:rPr lang="tr-TR" sz="1800" dirty="0"/>
              <a:t>, </a:t>
            </a:r>
            <a:r>
              <a:rPr lang="tr-TR" sz="1800" dirty="0" err="1"/>
              <a:t>abdominal</a:t>
            </a:r>
            <a:r>
              <a:rPr lang="tr-TR" sz="1800" dirty="0"/>
              <a:t> </a:t>
            </a:r>
            <a:r>
              <a:rPr lang="tr-TR" sz="1800" dirty="0" err="1"/>
              <a:t>obezite</a:t>
            </a:r>
            <a:r>
              <a:rPr lang="tr-TR" sz="1800" dirty="0"/>
              <a:t>, diyabet gibi </a:t>
            </a:r>
            <a:r>
              <a:rPr lang="tr-TR" sz="1800" dirty="0" err="1"/>
              <a:t>reversibl</a:t>
            </a:r>
            <a:r>
              <a:rPr lang="tr-TR" sz="1800" dirty="0"/>
              <a:t> risk faktörleri belirlenmeli, birlikte olan koşullar da KB yüksekliği tedavi edilirken uygun yöntemlerle tedavi edilmelidir.</a:t>
            </a:r>
          </a:p>
          <a:p>
            <a:pPr>
              <a:lnSpc>
                <a:spcPct val="80000"/>
              </a:lnSpc>
            </a:pPr>
            <a:r>
              <a:rPr lang="tr-TR" sz="1800" dirty="0"/>
              <a:t>KB en azından 140/90 </a:t>
            </a:r>
            <a:r>
              <a:rPr lang="tr-TR" sz="1800" dirty="0" err="1"/>
              <a:t>mmHg</a:t>
            </a:r>
            <a:r>
              <a:rPr lang="tr-TR" sz="1800" dirty="0"/>
              <a:t> altına çekilmeli, eğer </a:t>
            </a:r>
            <a:r>
              <a:rPr lang="tr-TR" sz="1800" dirty="0" err="1"/>
              <a:t>tolere</a:t>
            </a:r>
            <a:r>
              <a:rPr lang="tr-TR" sz="1800" dirty="0"/>
              <a:t> edebiliyorsa daha da düşük değerlere indirilmelidir.</a:t>
            </a:r>
          </a:p>
          <a:p>
            <a:pPr marL="0" indent="0">
              <a:lnSpc>
                <a:spcPct val="80000"/>
              </a:lnSpc>
              <a:buNone/>
            </a:pPr>
            <a:endParaRPr lang="tr-TR" sz="1800" dirty="0"/>
          </a:p>
          <a:p>
            <a:pPr>
              <a:lnSpc>
                <a:spcPct val="80000"/>
              </a:lnSpc>
            </a:pPr>
            <a:r>
              <a:rPr lang="tr-TR" sz="1800" dirty="0"/>
              <a:t>KB hedefine kolay ulaşmak için </a:t>
            </a:r>
            <a:r>
              <a:rPr lang="tr-TR" sz="1800" dirty="0" err="1"/>
              <a:t>antihipertansif</a:t>
            </a:r>
            <a:r>
              <a:rPr lang="tr-TR" sz="1800" dirty="0"/>
              <a:t> tedaviye belirgin KV hasar gelişmeden başlanmalıdır.</a:t>
            </a:r>
          </a:p>
          <a:p>
            <a:pPr>
              <a:lnSpc>
                <a:spcPct val="80000"/>
              </a:lnSpc>
            </a:pPr>
            <a:endParaRPr lang="tr-TR"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tr-TR"/>
              <a:t>JNC-8</a:t>
            </a:r>
          </a:p>
        </p:txBody>
      </p:sp>
      <p:sp>
        <p:nvSpPr>
          <p:cNvPr id="94210" name="Rectangle 3"/>
          <p:cNvSpPr>
            <a:spLocks noGrp="1"/>
          </p:cNvSpPr>
          <p:nvPr>
            <p:ph type="body" idx="4294967295"/>
          </p:nvPr>
        </p:nvSpPr>
        <p:spPr>
          <a:xfrm>
            <a:off x="457200" y="1600200"/>
            <a:ext cx="8229600" cy="4852988"/>
          </a:xfrm>
        </p:spPr>
        <p:txBody>
          <a:bodyPr/>
          <a:lstStyle/>
          <a:p>
            <a:pPr>
              <a:lnSpc>
                <a:spcPct val="80000"/>
              </a:lnSpc>
              <a:buFontTx/>
              <a:buChar char="•"/>
            </a:pPr>
            <a:r>
              <a:rPr lang="tr-TR" sz="2000" dirty="0"/>
              <a:t>Yaş ≥60 </a:t>
            </a:r>
          </a:p>
          <a:p>
            <a:pPr lvl="1">
              <a:lnSpc>
                <a:spcPct val="80000"/>
              </a:lnSpc>
            </a:pPr>
            <a:r>
              <a:rPr lang="tr-TR" sz="1800" dirty="0"/>
              <a:t>Tedavi başlama ≥150/90 </a:t>
            </a:r>
            <a:r>
              <a:rPr lang="tr-TR" sz="1800" dirty="0" err="1"/>
              <a:t>mmHg</a:t>
            </a:r>
            <a:r>
              <a:rPr lang="tr-TR" sz="1800" dirty="0"/>
              <a:t> </a:t>
            </a:r>
          </a:p>
          <a:p>
            <a:pPr lvl="1">
              <a:lnSpc>
                <a:spcPct val="80000"/>
              </a:lnSpc>
            </a:pPr>
            <a:r>
              <a:rPr lang="tr-TR" sz="1800" dirty="0"/>
              <a:t>Hedef kan basıncı &lt;150/90 mm Hg </a:t>
            </a:r>
          </a:p>
          <a:p>
            <a:pPr>
              <a:lnSpc>
                <a:spcPct val="80000"/>
              </a:lnSpc>
            </a:pPr>
            <a:endParaRPr lang="tr-TR" sz="2000" dirty="0" smtClean="0"/>
          </a:p>
          <a:p>
            <a:pPr>
              <a:lnSpc>
                <a:spcPct val="80000"/>
              </a:lnSpc>
            </a:pPr>
            <a:r>
              <a:rPr lang="tr-TR" sz="2000" dirty="0" smtClean="0"/>
              <a:t>Kronik </a:t>
            </a:r>
            <a:r>
              <a:rPr lang="tr-TR" sz="2000" dirty="0"/>
              <a:t>Böbrek Hastalığı + yaş ≥18 </a:t>
            </a:r>
          </a:p>
          <a:p>
            <a:pPr lvl="1">
              <a:lnSpc>
                <a:spcPct val="80000"/>
              </a:lnSpc>
            </a:pPr>
            <a:r>
              <a:rPr lang="tr-TR" sz="1800" dirty="0"/>
              <a:t>Tedavi başlama ≥140/90 mm Hg </a:t>
            </a:r>
          </a:p>
          <a:p>
            <a:pPr lvl="1">
              <a:lnSpc>
                <a:spcPct val="80000"/>
              </a:lnSpc>
            </a:pPr>
            <a:r>
              <a:rPr lang="tr-TR" sz="1800" dirty="0"/>
              <a:t>Hedef &lt;140/90 mm Hg </a:t>
            </a:r>
          </a:p>
          <a:p>
            <a:pPr>
              <a:lnSpc>
                <a:spcPct val="80000"/>
              </a:lnSpc>
            </a:pPr>
            <a:endParaRPr lang="tr-TR" sz="2000" dirty="0" smtClean="0"/>
          </a:p>
          <a:p>
            <a:pPr>
              <a:lnSpc>
                <a:spcPct val="80000"/>
              </a:lnSpc>
            </a:pPr>
            <a:r>
              <a:rPr lang="tr-TR" sz="2000" dirty="0" smtClean="0"/>
              <a:t>Diyabet </a:t>
            </a:r>
            <a:r>
              <a:rPr lang="tr-TR" sz="2000" dirty="0"/>
              <a:t>ve yaş ≥18 </a:t>
            </a:r>
          </a:p>
          <a:p>
            <a:pPr lvl="1">
              <a:lnSpc>
                <a:spcPct val="80000"/>
              </a:lnSpc>
            </a:pPr>
            <a:r>
              <a:rPr lang="tr-TR" sz="1800" dirty="0"/>
              <a:t>Tedavi başlama ≥140/90 mm Hg </a:t>
            </a:r>
          </a:p>
          <a:p>
            <a:pPr lvl="1">
              <a:lnSpc>
                <a:spcPct val="80000"/>
              </a:lnSpc>
            </a:pPr>
            <a:r>
              <a:rPr lang="tr-TR" sz="1800" dirty="0"/>
              <a:t>Hedef &lt;140/90 mm Hg </a:t>
            </a:r>
          </a:p>
          <a:p>
            <a:pPr>
              <a:lnSpc>
                <a:spcPct val="80000"/>
              </a:lnSpc>
            </a:pPr>
            <a:endParaRPr lang="tr-TR" sz="2000" dirty="0" smtClean="0"/>
          </a:p>
          <a:p>
            <a:pPr>
              <a:lnSpc>
                <a:spcPct val="80000"/>
              </a:lnSpc>
            </a:pPr>
            <a:r>
              <a:rPr lang="tr-TR" sz="2000" dirty="0"/>
              <a:t>Yaş &lt;60 </a:t>
            </a:r>
          </a:p>
          <a:p>
            <a:pPr lvl="1">
              <a:lnSpc>
                <a:spcPct val="80000"/>
              </a:lnSpc>
            </a:pPr>
            <a:r>
              <a:rPr lang="tr-TR" sz="1800" dirty="0"/>
              <a:t>Tedavi başlamada DKB eşik değeri ≥90 mm Hg, </a:t>
            </a:r>
            <a:r>
              <a:rPr lang="tr-TR" sz="1800" dirty="0" smtClean="0"/>
              <a:t>Hedef </a:t>
            </a:r>
            <a:r>
              <a:rPr lang="tr-TR" sz="1800" dirty="0"/>
              <a:t>&lt;90 mm Hg </a:t>
            </a:r>
          </a:p>
          <a:p>
            <a:pPr lvl="1">
              <a:lnSpc>
                <a:spcPct val="80000"/>
              </a:lnSpc>
            </a:pPr>
            <a:r>
              <a:rPr lang="tr-TR" sz="1800" dirty="0" smtClean="0"/>
              <a:t>Tedavi </a:t>
            </a:r>
            <a:r>
              <a:rPr lang="tr-TR" sz="1800" dirty="0"/>
              <a:t>başlama </a:t>
            </a:r>
            <a:r>
              <a:rPr lang="tr-TR" sz="1800" dirty="0" err="1"/>
              <a:t>sistolik</a:t>
            </a:r>
            <a:r>
              <a:rPr lang="tr-TR" sz="1800" dirty="0"/>
              <a:t> kan basıncı ≥140 mm </a:t>
            </a:r>
            <a:r>
              <a:rPr lang="tr-TR" sz="1800" dirty="0" smtClean="0"/>
              <a:t>Hg, Hedef </a:t>
            </a:r>
            <a:r>
              <a:rPr lang="tr-TR" sz="1800" dirty="0"/>
              <a:t>&lt;140 mm Hg </a:t>
            </a:r>
          </a:p>
          <a:p>
            <a:pPr>
              <a:lnSpc>
                <a:spcPct val="80000"/>
              </a:lnSpc>
            </a:pPr>
            <a:endParaRPr lang="tr-TR"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tr-TR" dirty="0"/>
              <a:t>ESC/ESH 2013</a:t>
            </a:r>
          </a:p>
        </p:txBody>
      </p:sp>
      <p:sp>
        <p:nvSpPr>
          <p:cNvPr id="95234" name="Rectangle 3"/>
          <p:cNvSpPr>
            <a:spLocks noGrp="1"/>
          </p:cNvSpPr>
          <p:nvPr>
            <p:ph type="body" idx="4294967295"/>
          </p:nvPr>
        </p:nvSpPr>
        <p:spPr/>
        <p:txBody>
          <a:bodyPr/>
          <a:lstStyle/>
          <a:p>
            <a:pPr>
              <a:lnSpc>
                <a:spcPct val="80000"/>
              </a:lnSpc>
            </a:pPr>
            <a:r>
              <a:rPr lang="tr-TR" sz="2000" dirty="0"/>
              <a:t>Diyabetik hastalarda ya da inme, </a:t>
            </a:r>
            <a:r>
              <a:rPr lang="tr-TR" sz="2000" dirty="0" err="1"/>
              <a:t>miyokard</a:t>
            </a:r>
            <a:r>
              <a:rPr lang="tr-TR" sz="2000" dirty="0"/>
              <a:t> </a:t>
            </a:r>
            <a:r>
              <a:rPr lang="tr-TR" sz="2000" dirty="0" err="1"/>
              <a:t>infarktusu</a:t>
            </a:r>
            <a:r>
              <a:rPr lang="tr-TR" sz="2000" dirty="0"/>
              <a:t>, </a:t>
            </a:r>
            <a:r>
              <a:rPr lang="tr-TR" sz="2000" dirty="0" err="1"/>
              <a:t>renal</a:t>
            </a:r>
            <a:r>
              <a:rPr lang="tr-TR" sz="2000" dirty="0"/>
              <a:t> </a:t>
            </a:r>
            <a:r>
              <a:rPr lang="tr-TR" sz="2000" dirty="0" err="1"/>
              <a:t>disfonksiyon</a:t>
            </a:r>
            <a:r>
              <a:rPr lang="tr-TR" sz="2000" dirty="0"/>
              <a:t> ve </a:t>
            </a:r>
            <a:r>
              <a:rPr lang="tr-TR" sz="2000" dirty="0" err="1"/>
              <a:t>proteinüri</a:t>
            </a:r>
            <a:r>
              <a:rPr lang="tr-TR" sz="2000" dirty="0"/>
              <a:t> saptanan yüksek riskli </a:t>
            </a:r>
            <a:r>
              <a:rPr lang="tr-TR" sz="2000" dirty="0" smtClean="0"/>
              <a:t>hastalarda</a:t>
            </a:r>
          </a:p>
          <a:p>
            <a:pPr>
              <a:lnSpc>
                <a:spcPct val="80000"/>
              </a:lnSpc>
            </a:pPr>
            <a:r>
              <a:rPr lang="tr-TR" sz="2000" dirty="0" smtClean="0"/>
              <a:t> </a:t>
            </a:r>
            <a:r>
              <a:rPr lang="tr-TR" sz="2000" b="1" dirty="0"/>
              <a:t>hedef KB değeri en azından </a:t>
            </a:r>
            <a:r>
              <a:rPr lang="tr-TR" sz="2000" b="1" dirty="0" smtClean="0"/>
              <a:t>&lt; </a:t>
            </a:r>
            <a:r>
              <a:rPr lang="tr-TR" sz="2000" b="1" dirty="0"/>
              <a:t>140/85 </a:t>
            </a:r>
            <a:r>
              <a:rPr lang="tr-TR" sz="2000" b="1" dirty="0" err="1"/>
              <a:t>mmHg</a:t>
            </a:r>
            <a:r>
              <a:rPr lang="tr-TR" sz="2000" b="1" dirty="0"/>
              <a:t>(ESC/ESH 2013) olmalıdır.</a:t>
            </a:r>
          </a:p>
          <a:p>
            <a:pPr>
              <a:lnSpc>
                <a:spcPct val="80000"/>
              </a:lnSpc>
            </a:pPr>
            <a:endParaRPr lang="tr-TR" sz="1800" b="1" dirty="0"/>
          </a:p>
          <a:p>
            <a:pPr>
              <a:lnSpc>
                <a:spcPct val="80000"/>
              </a:lnSpc>
            </a:pPr>
            <a:r>
              <a:rPr lang="tr-TR" sz="1800" dirty="0"/>
              <a:t>Eski kılavuzda aşikâr </a:t>
            </a:r>
            <a:r>
              <a:rPr lang="tr-TR" sz="1800" dirty="0" err="1"/>
              <a:t>proteinüri</a:t>
            </a:r>
            <a:r>
              <a:rPr lang="tr-TR" sz="1800" dirty="0"/>
              <a:t> olanlarda 120/80 hedefi verilirken yeni kılavuzda </a:t>
            </a:r>
            <a:r>
              <a:rPr lang="tr-TR" sz="1800" dirty="0" err="1"/>
              <a:t>sistolik</a:t>
            </a:r>
            <a:r>
              <a:rPr lang="tr-TR" sz="1800" dirty="0"/>
              <a:t> KB &lt;130 </a:t>
            </a:r>
            <a:r>
              <a:rPr lang="tr-TR" sz="1800" dirty="0" err="1"/>
              <a:t>mmHg</a:t>
            </a:r>
            <a:r>
              <a:rPr lang="tr-TR" sz="1800" dirty="0"/>
              <a:t> olarak önerildi. </a:t>
            </a:r>
          </a:p>
          <a:p>
            <a:pPr>
              <a:lnSpc>
                <a:spcPct val="80000"/>
              </a:lnSpc>
            </a:pPr>
            <a:endParaRPr lang="tr-TR" sz="1800" dirty="0"/>
          </a:p>
          <a:p>
            <a:pPr>
              <a:lnSpc>
                <a:spcPct val="80000"/>
              </a:lnSpc>
            </a:pPr>
            <a:r>
              <a:rPr lang="tr-TR" sz="1800" dirty="0"/>
              <a:t>Gebelikte ilaç tedavisi için sınır değerler SKB&gt;160 veya DKB&gt;110 </a:t>
            </a:r>
            <a:r>
              <a:rPr lang="tr-TR" sz="1800" dirty="0" err="1"/>
              <a:t>mmHg</a:t>
            </a:r>
            <a:r>
              <a:rPr lang="tr-TR" sz="1800" dirty="0"/>
              <a:t> için ilaç tedavisi sınıf I olarak önerildi; </a:t>
            </a:r>
          </a:p>
          <a:p>
            <a:pPr lvl="1">
              <a:lnSpc>
                <a:spcPct val="80000"/>
              </a:lnSpc>
            </a:pPr>
            <a:r>
              <a:rPr lang="tr-TR" sz="1800" dirty="0" err="1"/>
              <a:t>sistolik</a:t>
            </a:r>
            <a:r>
              <a:rPr lang="tr-TR" sz="1800" dirty="0"/>
              <a:t> KB ≥150 veya </a:t>
            </a:r>
            <a:r>
              <a:rPr lang="tr-TR" sz="1800" dirty="0" err="1"/>
              <a:t>diyastolik</a:t>
            </a:r>
            <a:r>
              <a:rPr lang="tr-TR" sz="1800" dirty="0"/>
              <a:t> KB ≥95 </a:t>
            </a:r>
            <a:r>
              <a:rPr lang="tr-TR" sz="1800" dirty="0" err="1"/>
              <a:t>mmHg</a:t>
            </a:r>
            <a:r>
              <a:rPr lang="tr-TR" sz="1800" dirty="0"/>
              <a:t> için düşünülebilir (sınıf </a:t>
            </a:r>
            <a:r>
              <a:rPr lang="tr-TR" sz="1800" dirty="0" err="1"/>
              <a:t>IIb</a:t>
            </a:r>
            <a:r>
              <a:rPr lang="tr-TR" sz="1800" dirty="0"/>
              <a:t>) denildi.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Başlık 1"/>
          <p:cNvSpPr>
            <a:spLocks noGrp="1"/>
          </p:cNvSpPr>
          <p:nvPr>
            <p:ph type="title" idx="4294967295"/>
          </p:nvPr>
        </p:nvSpPr>
        <p:spPr>
          <a:xfrm>
            <a:off x="457200" y="188913"/>
            <a:ext cx="8229600" cy="1079500"/>
          </a:xfrm>
        </p:spPr>
        <p:txBody>
          <a:bodyPr/>
          <a:lstStyle/>
          <a:p>
            <a:r>
              <a:rPr lang="tr-TR" b="1" dirty="0"/>
              <a:t>3-Tedavi Stratejileri</a:t>
            </a:r>
            <a:endParaRPr lang="tr-TR" dirty="0"/>
          </a:p>
        </p:txBody>
      </p:sp>
      <p:sp>
        <p:nvSpPr>
          <p:cNvPr id="3" name="İçerik Yer Tutucusu 2"/>
          <p:cNvSpPr>
            <a:spLocks noGrp="1"/>
          </p:cNvSpPr>
          <p:nvPr>
            <p:ph idx="4294967295"/>
          </p:nvPr>
        </p:nvSpPr>
        <p:spPr>
          <a:xfrm>
            <a:off x="457200" y="1412875"/>
            <a:ext cx="8229600" cy="4713288"/>
          </a:xfrm>
        </p:spPr>
        <p:txBody>
          <a:bodyPr>
            <a:normAutofit/>
          </a:bodyPr>
          <a:lstStyle/>
          <a:p>
            <a:pPr marL="0" indent="0">
              <a:lnSpc>
                <a:spcPct val="90000"/>
              </a:lnSpc>
              <a:buFont typeface="Wingdings" pitchFamily="2" charset="2"/>
              <a:buNone/>
            </a:pPr>
            <a:r>
              <a:rPr lang="tr-TR" sz="1800" b="1" dirty="0"/>
              <a:t>     a)Hipertansiyonda Yaşam Biçimi </a:t>
            </a:r>
            <a:r>
              <a:rPr lang="tr-TR" sz="1800" b="1" dirty="0" smtClean="0"/>
              <a:t>Değişiklikleri</a:t>
            </a:r>
            <a:endParaRPr lang="tr-TR" sz="1800" dirty="0"/>
          </a:p>
          <a:p>
            <a:pPr marL="0" indent="0"/>
            <a:r>
              <a:rPr lang="tr-TR" sz="1800" dirty="0" err="1"/>
              <a:t>KB’nı</a:t>
            </a:r>
            <a:r>
              <a:rPr lang="tr-TR" sz="1800" dirty="0"/>
              <a:t> düşüren ve KV risk faktörlerini azaltan yaşam biçimi değişiklikleri:</a:t>
            </a:r>
          </a:p>
          <a:p>
            <a:pPr lvl="1"/>
            <a:r>
              <a:rPr lang="tr-TR" sz="1800" dirty="0"/>
              <a:t>sigaranın bırakılması</a:t>
            </a:r>
          </a:p>
          <a:p>
            <a:pPr lvl="1"/>
            <a:r>
              <a:rPr lang="tr-TR" sz="1800" dirty="0"/>
              <a:t>kilo verilmesi ve kilonun korunması</a:t>
            </a:r>
          </a:p>
          <a:p>
            <a:pPr lvl="1"/>
            <a:r>
              <a:rPr lang="tr-TR" sz="1800" dirty="0"/>
              <a:t>aşırı alkol tüketiminin azaltılması</a:t>
            </a:r>
          </a:p>
          <a:p>
            <a:pPr lvl="1"/>
            <a:r>
              <a:rPr lang="tr-TR" sz="1800" dirty="0"/>
              <a:t>fiziksel egzersiz</a:t>
            </a:r>
          </a:p>
          <a:p>
            <a:pPr lvl="1"/>
            <a:r>
              <a:rPr lang="tr-TR" sz="1800" dirty="0"/>
              <a:t>tuz alımının kısıtlanması</a:t>
            </a:r>
          </a:p>
          <a:p>
            <a:pPr lvl="1"/>
            <a:r>
              <a:rPr lang="tr-TR" sz="1800" dirty="0"/>
              <a:t>meyve/sebze tüketiminin artırılması, doymuş yağ ve toplam yağ tüketiminin azaltılması</a:t>
            </a:r>
          </a:p>
          <a:p>
            <a:pPr marL="0" indent="0">
              <a:lnSpc>
                <a:spcPct val="90000"/>
              </a:lnSpc>
            </a:pPr>
            <a:endParaRPr lang="tr-TR" sz="1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2"/>
          <a:srcRect/>
          <a:stretch>
            <a:fillRect/>
          </a:stretch>
        </p:blipFill>
        <p:spPr bwMode="auto">
          <a:xfrm>
            <a:off x="468313" y="1412875"/>
            <a:ext cx="8064500"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Başlık 1"/>
          <p:cNvSpPr>
            <a:spLocks noGrp="1"/>
          </p:cNvSpPr>
          <p:nvPr>
            <p:ph type="title" idx="4294967295"/>
          </p:nvPr>
        </p:nvSpPr>
        <p:spPr/>
        <p:txBody>
          <a:bodyPr/>
          <a:lstStyle/>
          <a:p>
            <a:r>
              <a:rPr lang="tr-TR" b="1"/>
              <a:t>b)Farmakolojik Tedavi</a:t>
            </a:r>
          </a:p>
        </p:txBody>
      </p:sp>
      <p:sp>
        <p:nvSpPr>
          <p:cNvPr id="99330" name="İçerik Yer Tutucusu 2"/>
          <p:cNvSpPr>
            <a:spLocks noGrp="1"/>
          </p:cNvSpPr>
          <p:nvPr>
            <p:ph idx="4294967295"/>
          </p:nvPr>
        </p:nvSpPr>
        <p:spPr>
          <a:xfrm>
            <a:off x="457200" y="1600200"/>
            <a:ext cx="8229600" cy="4924425"/>
          </a:xfrm>
        </p:spPr>
        <p:txBody>
          <a:bodyPr/>
          <a:lstStyle/>
          <a:p>
            <a:pPr>
              <a:lnSpc>
                <a:spcPct val="80000"/>
              </a:lnSpc>
            </a:pPr>
            <a:r>
              <a:rPr lang="tr-TR" sz="2000" b="1" dirty="0"/>
              <a:t>JNC 8 ye göre</a:t>
            </a:r>
            <a:endParaRPr lang="tr-TR" sz="2000" dirty="0"/>
          </a:p>
          <a:p>
            <a:pPr>
              <a:lnSpc>
                <a:spcPct val="80000"/>
              </a:lnSpc>
            </a:pPr>
            <a:endParaRPr lang="tr-TR" sz="2000" dirty="0"/>
          </a:p>
          <a:p>
            <a:pPr>
              <a:lnSpc>
                <a:spcPct val="80000"/>
              </a:lnSpc>
            </a:pPr>
            <a:r>
              <a:rPr lang="tr-TR" sz="2000" dirty="0"/>
              <a:t>İçinde </a:t>
            </a:r>
            <a:r>
              <a:rPr lang="tr-TR" sz="2000" dirty="0" err="1"/>
              <a:t>diabetlilerin</a:t>
            </a:r>
            <a:r>
              <a:rPr lang="tr-TR" sz="2000" dirty="0"/>
              <a:t> de bulunduğu siyahi olmayan popülasyonda, başlangıç </a:t>
            </a:r>
            <a:r>
              <a:rPr lang="tr-TR" sz="2000" dirty="0" err="1"/>
              <a:t>antihipertansif</a:t>
            </a:r>
            <a:r>
              <a:rPr lang="tr-TR" sz="2000" dirty="0"/>
              <a:t> ilaç seçimleri: </a:t>
            </a:r>
            <a:endParaRPr lang="tr-TR" sz="2000" dirty="0" smtClean="0"/>
          </a:p>
          <a:p>
            <a:pPr>
              <a:lnSpc>
                <a:spcPct val="80000"/>
              </a:lnSpc>
            </a:pPr>
            <a:r>
              <a:rPr lang="tr-TR" sz="2000" dirty="0" err="1" smtClean="0"/>
              <a:t>Tiazid</a:t>
            </a:r>
            <a:r>
              <a:rPr lang="tr-TR" sz="2000" dirty="0" smtClean="0"/>
              <a:t> </a:t>
            </a:r>
            <a:r>
              <a:rPr lang="tr-TR" sz="2000" dirty="0" err="1"/>
              <a:t>diüretikler</a:t>
            </a:r>
            <a:r>
              <a:rPr lang="tr-TR" sz="2000" dirty="0"/>
              <a:t>, </a:t>
            </a:r>
            <a:r>
              <a:rPr lang="tr-TR" sz="2000" dirty="0" err="1"/>
              <a:t>Ca</a:t>
            </a:r>
            <a:r>
              <a:rPr lang="tr-TR" sz="2000" dirty="0"/>
              <a:t> kanal </a:t>
            </a:r>
            <a:r>
              <a:rPr lang="tr-TR" sz="2000" dirty="0" err="1"/>
              <a:t>blokerleri</a:t>
            </a:r>
            <a:r>
              <a:rPr lang="tr-TR" sz="2000" dirty="0"/>
              <a:t>, ACE inhibitörleri ve ARB </a:t>
            </a:r>
            <a:r>
              <a:rPr lang="tr-TR" sz="2000" dirty="0" err="1"/>
              <a:t>blokerleri</a:t>
            </a:r>
            <a:r>
              <a:rPr lang="tr-TR" sz="2000" dirty="0"/>
              <a:t> olmalı.  </a:t>
            </a:r>
          </a:p>
          <a:p>
            <a:pPr>
              <a:lnSpc>
                <a:spcPct val="80000"/>
              </a:lnSpc>
            </a:pPr>
            <a:r>
              <a:rPr lang="tr-TR" sz="2000" dirty="0"/>
              <a:t>Başlangıç ilaç seçimi için beta-</a:t>
            </a:r>
            <a:r>
              <a:rPr lang="tr-TR" sz="2000" dirty="0" err="1"/>
              <a:t>blokerler</a:t>
            </a:r>
            <a:r>
              <a:rPr lang="tr-TR" sz="2000" dirty="0"/>
              <a:t> ve alfa-</a:t>
            </a:r>
            <a:r>
              <a:rPr lang="tr-TR" sz="2000" dirty="0" err="1"/>
              <a:t>blokörler</a:t>
            </a:r>
            <a:r>
              <a:rPr lang="tr-TR" sz="2000" dirty="0"/>
              <a:t> </a:t>
            </a:r>
            <a:r>
              <a:rPr lang="tr-TR" sz="2000" dirty="0" smtClean="0"/>
              <a:t>önerilmiyor.</a:t>
            </a:r>
          </a:p>
          <a:p>
            <a:pPr marL="0" indent="0">
              <a:lnSpc>
                <a:spcPct val="80000"/>
              </a:lnSpc>
              <a:buNone/>
            </a:pPr>
            <a:endParaRPr lang="tr-TR" sz="2000" dirty="0"/>
          </a:p>
          <a:p>
            <a:pPr>
              <a:lnSpc>
                <a:spcPct val="80000"/>
              </a:lnSpc>
            </a:pPr>
            <a:r>
              <a:rPr lang="tr-TR" sz="2000" dirty="0" err="1"/>
              <a:t>Karvedilol</a:t>
            </a:r>
            <a:r>
              <a:rPr lang="tr-TR" sz="2000" dirty="0"/>
              <a:t>, </a:t>
            </a:r>
            <a:r>
              <a:rPr lang="tr-TR" sz="2000" dirty="0" err="1"/>
              <a:t>nebivolol</a:t>
            </a:r>
            <a:r>
              <a:rPr lang="tr-TR" sz="2000" dirty="0"/>
              <a:t>, </a:t>
            </a:r>
            <a:r>
              <a:rPr lang="tr-TR" sz="2000" dirty="0" err="1"/>
              <a:t>klonidin</a:t>
            </a:r>
            <a:r>
              <a:rPr lang="tr-TR" sz="2000" dirty="0"/>
              <a:t>, </a:t>
            </a:r>
            <a:r>
              <a:rPr lang="tr-TR" sz="2000" dirty="0" err="1"/>
              <a:t>hidralazin</a:t>
            </a:r>
            <a:r>
              <a:rPr lang="tr-TR" sz="2000" dirty="0"/>
              <a:t>, </a:t>
            </a:r>
            <a:r>
              <a:rPr lang="tr-TR" sz="2000" dirty="0" err="1"/>
              <a:t>spironolakton</a:t>
            </a:r>
            <a:r>
              <a:rPr lang="tr-TR" sz="2000" dirty="0"/>
              <a:t>, </a:t>
            </a:r>
            <a:r>
              <a:rPr lang="tr-TR" sz="2000" dirty="0" err="1"/>
              <a:t>rezerpin</a:t>
            </a:r>
            <a:r>
              <a:rPr lang="tr-TR" sz="2000" dirty="0"/>
              <a:t> ve </a:t>
            </a:r>
            <a:r>
              <a:rPr lang="tr-TR" sz="2000" dirty="0" err="1"/>
              <a:t>furosemid’in</a:t>
            </a:r>
            <a:r>
              <a:rPr lang="tr-TR" sz="2000" dirty="0"/>
              <a:t> başlangıç tedavisinde kullanılması önerilmiyor.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Grp="1"/>
          </p:cNvSpPr>
          <p:nvPr>
            <p:ph type="body" idx="4294967295"/>
          </p:nvPr>
        </p:nvSpPr>
        <p:spPr>
          <a:xfrm>
            <a:off x="457200" y="765175"/>
            <a:ext cx="8229600" cy="5360988"/>
          </a:xfrm>
        </p:spPr>
        <p:txBody>
          <a:bodyPr/>
          <a:lstStyle/>
          <a:p>
            <a:pPr>
              <a:lnSpc>
                <a:spcPct val="80000"/>
              </a:lnSpc>
            </a:pPr>
            <a:endParaRPr lang="tr-TR" sz="2000" dirty="0" smtClean="0"/>
          </a:p>
          <a:p>
            <a:pPr>
              <a:lnSpc>
                <a:spcPct val="80000"/>
              </a:lnSpc>
            </a:pPr>
            <a:endParaRPr lang="tr-TR" sz="2000" dirty="0"/>
          </a:p>
          <a:p>
            <a:pPr>
              <a:lnSpc>
                <a:spcPct val="80000"/>
              </a:lnSpc>
            </a:pPr>
            <a:r>
              <a:rPr lang="tr-TR" sz="2000" dirty="0" smtClean="0"/>
              <a:t>18 </a:t>
            </a:r>
            <a:r>
              <a:rPr lang="tr-TR" sz="2000" dirty="0"/>
              <a:t>yaş ve üstünde kronik böbrek hastalığı olan kişilerde, başlangıç veya sonradan eklenen </a:t>
            </a:r>
            <a:r>
              <a:rPr lang="tr-TR" sz="2000" dirty="0" err="1"/>
              <a:t>antihipertansif</a:t>
            </a:r>
            <a:r>
              <a:rPr lang="tr-TR" sz="2000" dirty="0"/>
              <a:t> ilaç seçimi ACE inhibitörü veya </a:t>
            </a:r>
            <a:r>
              <a:rPr lang="tr-TR" sz="2000" dirty="0" err="1"/>
              <a:t>ARB’yi</a:t>
            </a:r>
            <a:r>
              <a:rPr lang="tr-TR" sz="2000" dirty="0"/>
              <a:t> içermelidir. Bu durum ırk ve </a:t>
            </a:r>
            <a:r>
              <a:rPr lang="tr-TR" sz="2000" dirty="0" err="1"/>
              <a:t>diabet</a:t>
            </a:r>
            <a:r>
              <a:rPr lang="tr-TR" sz="2000" dirty="0"/>
              <a:t> varlığından bağımsızdır. </a:t>
            </a:r>
          </a:p>
          <a:p>
            <a:pPr>
              <a:lnSpc>
                <a:spcPct val="80000"/>
              </a:lnSpc>
            </a:pPr>
            <a:endParaRPr lang="tr-TR" sz="2000" dirty="0" smtClean="0"/>
          </a:p>
          <a:p>
            <a:pPr>
              <a:lnSpc>
                <a:spcPct val="80000"/>
              </a:lnSpc>
            </a:pPr>
            <a:r>
              <a:rPr lang="tr-TR" sz="2000" dirty="0" smtClean="0"/>
              <a:t>Kan </a:t>
            </a:r>
            <a:r>
              <a:rPr lang="tr-TR" sz="2000" dirty="0"/>
              <a:t>basıncında tedavi hedefine ilk bir ay içinde ulaşılamadıysa, ilk başlanan ilacın dozunun artırılması veya ikinci bir ilaç eklenmesi yoluna gidilmelidir.  </a:t>
            </a:r>
          </a:p>
          <a:p>
            <a:pPr>
              <a:lnSpc>
                <a:spcPct val="80000"/>
              </a:lnSpc>
            </a:pPr>
            <a:endParaRPr lang="tr-TR" sz="2000" dirty="0" smtClean="0"/>
          </a:p>
          <a:p>
            <a:pPr>
              <a:lnSpc>
                <a:spcPct val="80000"/>
              </a:lnSpc>
            </a:pPr>
            <a:r>
              <a:rPr lang="tr-TR" sz="2000" dirty="0" smtClean="0"/>
              <a:t>Eğer </a:t>
            </a:r>
            <a:r>
              <a:rPr lang="tr-TR" sz="2000" dirty="0"/>
              <a:t>uygun bir zaman sonra ikili ilaç tedavisiyle hedef kan basıncına ulaşılamadıysa, üçüncü bir ilacın başlanması düşünülmelidir.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57200" y="411163"/>
            <a:ext cx="8229600" cy="839787"/>
          </a:xfrm>
        </p:spPr>
        <p:txBody>
          <a:bodyPr>
            <a:normAutofit fontScale="90000"/>
          </a:bodyPr>
          <a:lstStyle/>
          <a:p>
            <a:r>
              <a:rPr lang="tr-TR" sz="3400"/>
              <a:t>18 Yaş ve Üzerindeki Erişkinlerde Kan Basıncı Sınıflaması ve Tedavisi</a:t>
            </a:r>
          </a:p>
        </p:txBody>
      </p:sp>
      <p:pic>
        <p:nvPicPr>
          <p:cNvPr id="102402" name="Picture 2"/>
          <p:cNvPicPr>
            <a:picLocks noChangeAspect="1" noChangeArrowheads="1"/>
          </p:cNvPicPr>
          <p:nvPr/>
        </p:nvPicPr>
        <p:blipFill>
          <a:blip r:embed="rId2"/>
          <a:srcRect/>
          <a:stretch>
            <a:fillRect/>
          </a:stretch>
        </p:blipFill>
        <p:spPr bwMode="auto">
          <a:xfrm>
            <a:off x="539750" y="1916113"/>
            <a:ext cx="8135938"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Başlık 1"/>
          <p:cNvSpPr>
            <a:spLocks noGrp="1"/>
          </p:cNvSpPr>
          <p:nvPr>
            <p:ph type="title" idx="4294967295"/>
          </p:nvPr>
        </p:nvSpPr>
        <p:spPr>
          <a:xfrm>
            <a:off x="827088" y="274638"/>
            <a:ext cx="7859712" cy="1143000"/>
          </a:xfrm>
        </p:spPr>
        <p:txBody>
          <a:bodyPr/>
          <a:lstStyle/>
          <a:p>
            <a:r>
              <a:rPr lang="tr-TR" sz="3000" b="1"/>
              <a:t>ESH-ESC önerileri ise</a:t>
            </a:r>
            <a:r>
              <a:rPr lang="tr-TR" sz="3000"/>
              <a:t>;</a:t>
            </a:r>
          </a:p>
        </p:txBody>
      </p:sp>
      <p:sp>
        <p:nvSpPr>
          <p:cNvPr id="3" name="İçerik Yer Tutucusu 2"/>
          <p:cNvSpPr>
            <a:spLocks noGrp="1"/>
          </p:cNvSpPr>
          <p:nvPr>
            <p:ph idx="4294967295"/>
          </p:nvPr>
        </p:nvSpPr>
        <p:spPr>
          <a:xfrm>
            <a:off x="457200" y="1600200"/>
            <a:ext cx="8229600" cy="4708525"/>
          </a:xfrm>
        </p:spPr>
        <p:txBody>
          <a:bodyPr>
            <a:normAutofit/>
          </a:bodyPr>
          <a:lstStyle/>
          <a:p>
            <a:pPr>
              <a:lnSpc>
                <a:spcPct val="80000"/>
              </a:lnSpc>
            </a:pPr>
            <a:endParaRPr lang="tr-TR" sz="2000" dirty="0"/>
          </a:p>
          <a:p>
            <a:pPr>
              <a:lnSpc>
                <a:spcPct val="80000"/>
              </a:lnSpc>
            </a:pPr>
            <a:r>
              <a:rPr lang="tr-TR" sz="2000" dirty="0"/>
              <a:t>Beş </a:t>
            </a:r>
            <a:r>
              <a:rPr lang="tr-TR" sz="2000" dirty="0" err="1"/>
              <a:t>major</a:t>
            </a:r>
            <a:r>
              <a:rPr lang="tr-TR" sz="2000" dirty="0"/>
              <a:t> </a:t>
            </a:r>
            <a:r>
              <a:rPr lang="tr-TR" sz="2000" dirty="0" err="1"/>
              <a:t>antihipertansif</a:t>
            </a:r>
            <a:r>
              <a:rPr lang="tr-TR" sz="2000" dirty="0"/>
              <a:t> ilaç grubu (</a:t>
            </a:r>
            <a:r>
              <a:rPr lang="tr-TR" sz="2000" dirty="0" err="1"/>
              <a:t>tiyazid</a:t>
            </a:r>
            <a:r>
              <a:rPr lang="tr-TR" sz="2000" dirty="0"/>
              <a:t> </a:t>
            </a:r>
            <a:r>
              <a:rPr lang="tr-TR" sz="2000" dirty="0" err="1"/>
              <a:t>diüretikler</a:t>
            </a:r>
            <a:r>
              <a:rPr lang="tr-TR" sz="2000" dirty="0"/>
              <a:t>, kalsiyum antagonistleri, ACE inhibitörleri ve </a:t>
            </a:r>
            <a:r>
              <a:rPr lang="el-GR" sz="2000" dirty="0"/>
              <a:t>β- </a:t>
            </a:r>
            <a:r>
              <a:rPr lang="tr-TR" sz="2000" dirty="0" err="1"/>
              <a:t>blokerler</a:t>
            </a:r>
            <a:r>
              <a:rPr lang="tr-TR" sz="2000" dirty="0"/>
              <a:t>) </a:t>
            </a:r>
            <a:r>
              <a:rPr lang="tr-TR" sz="2000" dirty="0" err="1"/>
              <a:t>antihipetansif</a:t>
            </a:r>
            <a:r>
              <a:rPr lang="tr-TR" sz="2000" dirty="0"/>
              <a:t> tedavi başlangıcı ve süresince tek ya da kombinasyon şeklinde kullanılabilir. </a:t>
            </a:r>
          </a:p>
          <a:p>
            <a:pPr>
              <a:lnSpc>
                <a:spcPct val="80000"/>
              </a:lnSpc>
            </a:pPr>
            <a:r>
              <a:rPr lang="el-GR" sz="2000" dirty="0"/>
              <a:t>β- </a:t>
            </a:r>
            <a:r>
              <a:rPr lang="tr-TR" sz="2000" dirty="0" err="1"/>
              <a:t>blokerler</a:t>
            </a:r>
            <a:r>
              <a:rPr lang="tr-TR" sz="2000" dirty="0"/>
              <a:t> </a:t>
            </a:r>
            <a:r>
              <a:rPr lang="tr-TR" sz="2000" dirty="0" err="1"/>
              <a:t>metabolik</a:t>
            </a:r>
            <a:r>
              <a:rPr lang="tr-TR" sz="2000" dirty="0"/>
              <a:t> sendrom ya da </a:t>
            </a:r>
            <a:r>
              <a:rPr lang="tr-TR" sz="2000" dirty="0" err="1"/>
              <a:t>diabet</a:t>
            </a:r>
            <a:r>
              <a:rPr lang="tr-TR" sz="2000" dirty="0"/>
              <a:t> gelişme riski yüksek olan hastalarda ve özellikle </a:t>
            </a:r>
            <a:r>
              <a:rPr lang="tr-TR" sz="2000" dirty="0" err="1"/>
              <a:t>tiyazid</a:t>
            </a:r>
            <a:r>
              <a:rPr lang="tr-TR" sz="2000" dirty="0"/>
              <a:t> grubu </a:t>
            </a:r>
            <a:r>
              <a:rPr lang="tr-TR" sz="2000" dirty="0" err="1"/>
              <a:t>diüretiklerle</a:t>
            </a:r>
            <a:r>
              <a:rPr lang="tr-TR" sz="2000" dirty="0"/>
              <a:t> kombinasyon olarak kullanılmamalıdır.</a:t>
            </a:r>
          </a:p>
          <a:p>
            <a:pPr>
              <a:lnSpc>
                <a:spcPct val="80000"/>
              </a:lnSpc>
            </a:pPr>
            <a:r>
              <a:rPr lang="tr-TR" sz="2000" dirty="0"/>
              <a:t>KB düşürücü etki 24 saat devam etmelidir. Bu etki ofiste, evde ya da </a:t>
            </a:r>
            <a:r>
              <a:rPr lang="tr-TR" sz="2000" dirty="0" err="1"/>
              <a:t>ambulatuvar</a:t>
            </a:r>
            <a:r>
              <a:rPr lang="tr-TR" sz="2000" dirty="0"/>
              <a:t> KB ölçülerek kontrol edilebilir.</a:t>
            </a:r>
          </a:p>
          <a:p>
            <a:pPr>
              <a:lnSpc>
                <a:spcPct val="80000"/>
              </a:lnSpc>
            </a:pPr>
            <a:endParaRPr lang="tr-TR" sz="2000" dirty="0" smtClean="0"/>
          </a:p>
          <a:p>
            <a:pPr>
              <a:lnSpc>
                <a:spcPct val="80000"/>
              </a:lnSpc>
            </a:pPr>
            <a:r>
              <a:rPr lang="tr-TR" sz="2000" dirty="0" smtClean="0"/>
              <a:t>Günde </a:t>
            </a:r>
            <a:r>
              <a:rPr lang="tr-TR" sz="2000" dirty="0"/>
              <a:t>tek doz kullanılan ve 24 saat etkinliği olan ilaçlar tercih edilmelidir. Uyum daha kolay sağlanır.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İçerik Yer Tutucusu 2"/>
          <p:cNvSpPr>
            <a:spLocks noGrp="1"/>
          </p:cNvSpPr>
          <p:nvPr>
            <p:ph idx="4294967295"/>
          </p:nvPr>
        </p:nvSpPr>
        <p:spPr>
          <a:xfrm>
            <a:off x="457200" y="549275"/>
            <a:ext cx="8229600" cy="6048375"/>
          </a:xfrm>
        </p:spPr>
        <p:txBody>
          <a:bodyPr/>
          <a:lstStyle/>
          <a:p>
            <a:pPr>
              <a:lnSpc>
                <a:spcPct val="80000"/>
              </a:lnSpc>
            </a:pPr>
            <a:endParaRPr lang="tr-TR" sz="2000" dirty="0" smtClean="0"/>
          </a:p>
          <a:p>
            <a:pPr>
              <a:lnSpc>
                <a:spcPct val="80000"/>
              </a:lnSpc>
            </a:pPr>
            <a:endParaRPr lang="tr-TR" sz="2000" dirty="0"/>
          </a:p>
          <a:p>
            <a:pPr>
              <a:lnSpc>
                <a:spcPct val="80000"/>
              </a:lnSpc>
            </a:pPr>
            <a:endParaRPr lang="tr-TR" sz="2000" dirty="0" smtClean="0"/>
          </a:p>
          <a:p>
            <a:pPr>
              <a:lnSpc>
                <a:spcPct val="80000"/>
              </a:lnSpc>
            </a:pPr>
            <a:r>
              <a:rPr lang="tr-TR" sz="2000" dirty="0" smtClean="0"/>
              <a:t>Spesifik </a:t>
            </a:r>
            <a:r>
              <a:rPr lang="tr-TR" sz="2000" dirty="0"/>
              <a:t>bir ilaç ya da ilaç kombinasyonunun seçimi ya da diğerlerinden kaçınılması gereken durumları belirlemek için aşağıdaki özellikler göz önüne alınmalıdır:</a:t>
            </a:r>
          </a:p>
          <a:p>
            <a:pPr lvl="1">
              <a:lnSpc>
                <a:spcPct val="80000"/>
              </a:lnSpc>
            </a:pPr>
            <a:r>
              <a:rPr lang="tr-TR" sz="2000" dirty="0"/>
              <a:t>Daha önce hastanın belirli bir ilaç grubu ile olumlu ya da olumsuz </a:t>
            </a:r>
            <a:r>
              <a:rPr lang="tr-TR" sz="2000" dirty="0" smtClean="0"/>
              <a:t>deneyimleri,</a:t>
            </a:r>
            <a:endParaRPr lang="tr-TR" sz="2000" dirty="0"/>
          </a:p>
          <a:p>
            <a:pPr lvl="1">
              <a:lnSpc>
                <a:spcPct val="80000"/>
              </a:lnSpc>
            </a:pPr>
            <a:r>
              <a:rPr lang="tr-TR" sz="2000" dirty="0"/>
              <a:t>İ</a:t>
            </a:r>
            <a:r>
              <a:rPr lang="tr-TR" sz="2000" dirty="0" smtClean="0"/>
              <a:t>laçların hastanın KV </a:t>
            </a:r>
            <a:r>
              <a:rPr lang="tr-TR" sz="2000" dirty="0"/>
              <a:t>risk faktörleri üzerine </a:t>
            </a:r>
            <a:r>
              <a:rPr lang="tr-TR" sz="2000" dirty="0" smtClean="0"/>
              <a:t>etkisi,</a:t>
            </a:r>
            <a:endParaRPr lang="tr-TR" sz="2000" dirty="0"/>
          </a:p>
          <a:p>
            <a:pPr lvl="1">
              <a:lnSpc>
                <a:spcPct val="80000"/>
              </a:lnSpc>
            </a:pPr>
            <a:r>
              <a:rPr lang="tr-TR" sz="2000" dirty="0" err="1"/>
              <a:t>Subklinik</a:t>
            </a:r>
            <a:r>
              <a:rPr lang="tr-TR" sz="2000" dirty="0"/>
              <a:t> organ hasarının varlığı, klinik KV hastalık, böbrek hastalığı ya da diyabet gibi durumlarda bazı ilaçların diğerlerinden üstün olduğunun </a:t>
            </a:r>
            <a:r>
              <a:rPr lang="tr-TR" sz="2000" dirty="0" smtClean="0"/>
              <a:t>bilinmesi,</a:t>
            </a:r>
            <a:endParaRPr lang="tr-TR" sz="2000" dirty="0"/>
          </a:p>
          <a:p>
            <a:pPr lvl="1">
              <a:lnSpc>
                <a:spcPct val="80000"/>
              </a:lnSpc>
            </a:pPr>
            <a:r>
              <a:rPr lang="tr-TR" sz="2000" dirty="0" err="1"/>
              <a:t>Antihipertansif</a:t>
            </a:r>
            <a:r>
              <a:rPr lang="tr-TR" sz="2000" dirty="0"/>
              <a:t> ilaç kullanımını kısıtlayacak başka hastalıkların </a:t>
            </a:r>
            <a:r>
              <a:rPr lang="tr-TR" sz="2000" dirty="0" smtClean="0"/>
              <a:t>bulunması,</a:t>
            </a:r>
            <a:endParaRPr lang="tr-TR" sz="2000" dirty="0"/>
          </a:p>
          <a:p>
            <a:pPr lvl="1">
              <a:lnSpc>
                <a:spcPct val="80000"/>
              </a:lnSpc>
            </a:pPr>
            <a:r>
              <a:rPr lang="tr-TR" sz="2000" dirty="0"/>
              <a:t>Hastada başka nedenlerden dolayı kullanılan ilaçlarla </a:t>
            </a:r>
            <a:r>
              <a:rPr lang="tr-TR" sz="2000" dirty="0" smtClean="0"/>
              <a:t>etkileşim,</a:t>
            </a:r>
            <a:endParaRPr lang="tr-TR" sz="2000" dirty="0"/>
          </a:p>
          <a:p>
            <a:pPr lvl="1">
              <a:lnSpc>
                <a:spcPct val="80000"/>
              </a:lnSpc>
            </a:pPr>
            <a:r>
              <a:rPr lang="tr-TR" sz="2000" dirty="0"/>
              <a:t>İlaçların kendisine ve bağlı bulunduğu sağlık kurumuna getirdiği </a:t>
            </a:r>
            <a:r>
              <a:rPr lang="tr-TR" sz="2000" dirty="0" smtClean="0"/>
              <a:t>yük.(Ancak </a:t>
            </a:r>
            <a:r>
              <a:rPr lang="tr-TR" sz="2000" dirty="0"/>
              <a:t>maliyet hesapları ilaç etkinliği, </a:t>
            </a:r>
            <a:r>
              <a:rPr lang="tr-TR" sz="2000" dirty="0" err="1"/>
              <a:t>tolere</a:t>
            </a:r>
            <a:r>
              <a:rPr lang="tr-TR" sz="2000" dirty="0"/>
              <a:t> </a:t>
            </a:r>
            <a:r>
              <a:rPr lang="tr-TR" sz="2000" dirty="0" err="1"/>
              <a:t>edilebilirliliği</a:t>
            </a:r>
            <a:r>
              <a:rPr lang="tr-TR" sz="2000" dirty="0"/>
              <a:t> ve bireye sağladığı yararın önüne geçmemelidir</a:t>
            </a:r>
            <a:r>
              <a:rPr lang="tr-TR" sz="2000" dirty="0" smtClean="0"/>
              <a:t>.)</a:t>
            </a:r>
            <a:endParaRPr lang="tr-T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Başlık 1"/>
          <p:cNvSpPr>
            <a:spLocks noGrp="1"/>
          </p:cNvSpPr>
          <p:nvPr>
            <p:ph type="title" idx="4294967295"/>
          </p:nvPr>
        </p:nvSpPr>
        <p:spPr>
          <a:xfrm>
            <a:off x="485775" y="476250"/>
            <a:ext cx="8229600" cy="1223963"/>
          </a:xfrm>
        </p:spPr>
        <p:txBody>
          <a:bodyPr/>
          <a:lstStyle/>
          <a:p>
            <a:r>
              <a:rPr lang="tr-TR" sz="1900"/>
              <a:t>Kan basıncı (KB) düzeylerinin tanımları ve sınıflandırması</a:t>
            </a:r>
            <a:br>
              <a:rPr lang="tr-TR" sz="1900"/>
            </a:br>
            <a:r>
              <a:rPr lang="tr-TR" sz="1900" b="1"/>
              <a:t> </a:t>
            </a:r>
            <a:br>
              <a:rPr lang="tr-TR" sz="1900" b="1"/>
            </a:br>
            <a:r>
              <a:rPr lang="tr-TR" sz="2100" b="1"/>
              <a:t>2013 ESC/ESH</a:t>
            </a:r>
          </a:p>
        </p:txBody>
      </p:sp>
      <p:pic>
        <p:nvPicPr>
          <p:cNvPr id="20482" name="Picture 2" descr="C:\Users\yurtseverler\Desktop\esc2.png"/>
          <p:cNvPicPr>
            <a:picLocks noChangeAspect="1" noChangeArrowheads="1"/>
          </p:cNvPicPr>
          <p:nvPr/>
        </p:nvPicPr>
        <p:blipFill>
          <a:blip r:embed="rId3"/>
          <a:srcRect/>
          <a:stretch>
            <a:fillRect/>
          </a:stretch>
        </p:blipFill>
        <p:spPr bwMode="auto">
          <a:xfrm>
            <a:off x="539750" y="1700213"/>
            <a:ext cx="8137525" cy="2519362"/>
          </a:xfrm>
          <a:prstGeom prst="rect">
            <a:avLst/>
          </a:prstGeom>
          <a:noFill/>
          <a:ln w="9525">
            <a:noFill/>
            <a:miter lim="800000"/>
            <a:headEnd/>
            <a:tailEnd/>
          </a:ln>
        </p:spPr>
      </p:pic>
      <p:pic>
        <p:nvPicPr>
          <p:cNvPr id="20483" name="Picture 2"/>
          <p:cNvPicPr>
            <a:picLocks noChangeAspect="1" noChangeArrowheads="1"/>
          </p:cNvPicPr>
          <p:nvPr/>
        </p:nvPicPr>
        <p:blipFill>
          <a:blip r:embed="rId4"/>
          <a:srcRect/>
          <a:stretch>
            <a:fillRect/>
          </a:stretch>
        </p:blipFill>
        <p:spPr bwMode="auto">
          <a:xfrm>
            <a:off x="544513" y="4797425"/>
            <a:ext cx="8137525" cy="1944688"/>
          </a:xfrm>
          <a:prstGeom prst="rect">
            <a:avLst/>
          </a:prstGeom>
          <a:noFill/>
          <a:ln w="9525">
            <a:noFill/>
            <a:miter lim="800000"/>
            <a:headEnd/>
            <a:tailEnd/>
          </a:ln>
        </p:spPr>
      </p:pic>
      <p:sp>
        <p:nvSpPr>
          <p:cNvPr id="20484" name="Başlık 1"/>
          <p:cNvSpPr txBox="1">
            <a:spLocks/>
          </p:cNvSpPr>
          <p:nvPr/>
        </p:nvSpPr>
        <p:spPr bwMode="auto">
          <a:xfrm>
            <a:off x="500063" y="4292600"/>
            <a:ext cx="8229600" cy="431800"/>
          </a:xfrm>
          <a:prstGeom prst="rect">
            <a:avLst/>
          </a:prstGeom>
          <a:noFill/>
          <a:ln w="9525">
            <a:noFill/>
            <a:miter lim="800000"/>
            <a:headEnd/>
            <a:tailEnd/>
          </a:ln>
        </p:spPr>
        <p:txBody>
          <a:bodyPr anchor="ctr"/>
          <a:lstStyle/>
          <a:p>
            <a:pPr algn="ctr"/>
            <a:r>
              <a:rPr lang="tr-TR" sz="4000" b="1">
                <a:latin typeface="Calibri" pitchFamily="34" charset="0"/>
              </a:rPr>
              <a:t>JNC 8</a:t>
            </a:r>
            <a:endParaRPr lang="tr-TR" sz="4000">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İçerik Yer Tutucusu 2"/>
          <p:cNvSpPr>
            <a:spLocks noGrp="1"/>
          </p:cNvSpPr>
          <p:nvPr>
            <p:ph idx="4294967295"/>
          </p:nvPr>
        </p:nvSpPr>
        <p:spPr>
          <a:xfrm>
            <a:off x="457200" y="765175"/>
            <a:ext cx="8229600" cy="5360988"/>
          </a:xfrm>
        </p:spPr>
        <p:txBody>
          <a:bodyPr/>
          <a:lstStyle/>
          <a:p>
            <a:r>
              <a:rPr lang="en-US" sz="2000" b="1"/>
              <a:t>NICE (National Institute for Health and Clinical Excellence) kılavuzuna g</a:t>
            </a:r>
            <a:r>
              <a:rPr lang="tr-TR" sz="2000" b="1"/>
              <a:t>ö</a:t>
            </a:r>
            <a:r>
              <a:rPr lang="en-US" sz="2000" b="1"/>
              <a:t>re</a:t>
            </a:r>
          </a:p>
          <a:p>
            <a:endParaRPr lang="tr-TR" sz="2000"/>
          </a:p>
          <a:p>
            <a:r>
              <a:rPr lang="tr-TR" sz="2000"/>
              <a:t>55 yaş altındaki hipertansiflerde ilk seçenek ACEİ’dir. </a:t>
            </a:r>
          </a:p>
          <a:p>
            <a:endParaRPr lang="tr-TR" sz="2000"/>
          </a:p>
          <a:p>
            <a:r>
              <a:rPr lang="tr-TR" sz="2000"/>
              <a:t>Eğer ACEİ’ne kontrendike durum ya da ilacın yan etkileri varsa ilk seçenek olarak ARB önerilmektedir. </a:t>
            </a:r>
          </a:p>
          <a:p>
            <a:endParaRPr lang="tr-TR" sz="2000"/>
          </a:p>
          <a:p>
            <a:r>
              <a:rPr lang="tr-TR" sz="2000"/>
              <a:t>Hipertansif kişi 55 yaşın üzerinde ya da hangi yaşta olursa olsun siyah ise ilk seçenek KKB ve tiyazid grubu diuretiktir.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Başlık 1"/>
          <p:cNvSpPr>
            <a:spLocks noGrp="1"/>
          </p:cNvSpPr>
          <p:nvPr>
            <p:ph type="title" idx="4294967295"/>
          </p:nvPr>
        </p:nvSpPr>
        <p:spPr/>
        <p:txBody>
          <a:bodyPr/>
          <a:lstStyle/>
          <a:p>
            <a:r>
              <a:rPr lang="tr-TR" b="1"/>
              <a:t>Kombinasyon tedavisi</a:t>
            </a:r>
            <a:endParaRPr lang="tr-TR"/>
          </a:p>
        </p:txBody>
      </p:sp>
      <p:sp>
        <p:nvSpPr>
          <p:cNvPr id="3" name="İçerik Yer Tutucusu 2"/>
          <p:cNvSpPr>
            <a:spLocks noGrp="1"/>
          </p:cNvSpPr>
          <p:nvPr>
            <p:ph idx="4294967295"/>
          </p:nvPr>
        </p:nvSpPr>
        <p:spPr/>
        <p:txBody>
          <a:bodyPr>
            <a:normAutofit/>
          </a:bodyPr>
          <a:lstStyle/>
          <a:p>
            <a:pPr>
              <a:lnSpc>
                <a:spcPct val="80000"/>
              </a:lnSpc>
            </a:pPr>
            <a:r>
              <a:rPr lang="tr-TR" sz="2000" dirty="0"/>
              <a:t>Birinci tercih edilen dozlarla KB kontrolü sağlanamazsa maksimum doza çıkarılır ya da birinci ilacın ortalama bir dozundayken ikinci bir ilaç eklenir. </a:t>
            </a:r>
          </a:p>
          <a:p>
            <a:pPr>
              <a:lnSpc>
                <a:spcPct val="80000"/>
              </a:lnSpc>
            </a:pPr>
            <a:endParaRPr lang="tr-TR" sz="2000" dirty="0" smtClean="0"/>
          </a:p>
          <a:p>
            <a:pPr>
              <a:lnSpc>
                <a:spcPct val="80000"/>
              </a:lnSpc>
            </a:pPr>
            <a:r>
              <a:rPr lang="tr-TR" sz="2000" dirty="0" smtClean="0"/>
              <a:t>KB </a:t>
            </a:r>
            <a:r>
              <a:rPr lang="tr-TR" sz="2000" dirty="0"/>
              <a:t>hedefin 20/10 mm Hg üstünde kalıyorsa en baştan iki ilaç başlanmalıdır. </a:t>
            </a:r>
          </a:p>
          <a:p>
            <a:pPr>
              <a:lnSpc>
                <a:spcPct val="80000"/>
              </a:lnSpc>
            </a:pPr>
            <a:endParaRPr lang="tr-TR" sz="2000" dirty="0" smtClean="0"/>
          </a:p>
          <a:p>
            <a:pPr>
              <a:lnSpc>
                <a:spcPct val="80000"/>
              </a:lnSpc>
            </a:pPr>
            <a:r>
              <a:rPr lang="tr-TR" sz="2000" dirty="0" smtClean="0"/>
              <a:t>İki </a:t>
            </a:r>
            <a:r>
              <a:rPr lang="tr-TR" sz="2000" dirty="0"/>
              <a:t>ilaçtan bir tanesinin </a:t>
            </a:r>
            <a:r>
              <a:rPr lang="tr-TR" sz="2000" dirty="0" err="1"/>
              <a:t>tiyazid</a:t>
            </a:r>
            <a:r>
              <a:rPr lang="tr-TR" sz="2000" dirty="0"/>
              <a:t> </a:t>
            </a:r>
            <a:r>
              <a:rPr lang="tr-TR" sz="2000" dirty="0" err="1"/>
              <a:t>diüretiği</a:t>
            </a:r>
            <a:r>
              <a:rPr lang="tr-TR" sz="2000" dirty="0"/>
              <a:t> olmasına çalışılmalıdır. Bir beta </a:t>
            </a:r>
            <a:r>
              <a:rPr lang="tr-TR" sz="2000" dirty="0" err="1"/>
              <a:t>bloker</a:t>
            </a:r>
            <a:r>
              <a:rPr lang="tr-TR" sz="2000" dirty="0"/>
              <a:t>, ACE inhibitörü veya ARB’ ye eklenebilir. </a:t>
            </a:r>
          </a:p>
          <a:p>
            <a:pPr>
              <a:lnSpc>
                <a:spcPct val="80000"/>
              </a:lnSpc>
            </a:pPr>
            <a:endParaRPr lang="tr-TR" sz="2000" dirty="0" smtClean="0"/>
          </a:p>
          <a:p>
            <a:pPr>
              <a:lnSpc>
                <a:spcPct val="80000"/>
              </a:lnSpc>
            </a:pPr>
            <a:r>
              <a:rPr lang="tr-TR" sz="2000" dirty="0" smtClean="0"/>
              <a:t>Farklı </a:t>
            </a:r>
            <a:r>
              <a:rPr lang="tr-TR" sz="2000" dirty="0"/>
              <a:t>mekanizmaları olan ilaçları kombine etmek </a:t>
            </a:r>
            <a:r>
              <a:rPr lang="tr-TR" sz="2000" dirty="0" err="1"/>
              <a:t>aditif</a:t>
            </a:r>
            <a:r>
              <a:rPr lang="tr-TR" sz="2000" dirty="0"/>
              <a:t> etki eder.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Başlık 1"/>
          <p:cNvSpPr>
            <a:spLocks noGrp="1"/>
          </p:cNvSpPr>
          <p:nvPr>
            <p:ph type="title" idx="4294967295"/>
          </p:nvPr>
        </p:nvSpPr>
        <p:spPr>
          <a:xfrm>
            <a:off x="457200" y="274638"/>
            <a:ext cx="8229600" cy="922337"/>
          </a:xfrm>
        </p:spPr>
        <p:txBody>
          <a:bodyPr/>
          <a:lstStyle/>
          <a:p>
            <a:r>
              <a:rPr lang="tr-TR" sz="2100"/>
              <a:t>ESH-ESC’ye göre önerilen kombinasyonlar</a:t>
            </a:r>
          </a:p>
        </p:txBody>
      </p:sp>
      <p:sp>
        <p:nvSpPr>
          <p:cNvPr id="3" name="İçerik Yer Tutucusu 2"/>
          <p:cNvSpPr>
            <a:spLocks noGrp="1"/>
          </p:cNvSpPr>
          <p:nvPr>
            <p:ph idx="4294967295"/>
          </p:nvPr>
        </p:nvSpPr>
        <p:spPr>
          <a:xfrm>
            <a:off x="5003800" y="1600200"/>
            <a:ext cx="3683000" cy="4137025"/>
          </a:xfrm>
        </p:spPr>
        <p:txBody>
          <a:bodyPr>
            <a:normAutofit/>
          </a:bodyPr>
          <a:lstStyle/>
          <a:p>
            <a:pPr>
              <a:lnSpc>
                <a:spcPct val="80000"/>
              </a:lnSpc>
            </a:pPr>
            <a:r>
              <a:rPr lang="tr-TR" sz="2500"/>
              <a:t>Tiyazide diüretik ve ACE inhibitör</a:t>
            </a:r>
          </a:p>
          <a:p>
            <a:pPr>
              <a:lnSpc>
                <a:spcPct val="80000"/>
              </a:lnSpc>
            </a:pPr>
            <a:r>
              <a:rPr lang="tr-TR" sz="2500"/>
              <a:t>Tiyazid diüretik ve angiotensin reseptör antagonist</a:t>
            </a:r>
          </a:p>
          <a:p>
            <a:pPr>
              <a:lnSpc>
                <a:spcPct val="80000"/>
              </a:lnSpc>
            </a:pPr>
            <a:r>
              <a:rPr lang="tr-TR" sz="2500"/>
              <a:t>Kalsiyum antagonist ve ACE inhibitör</a:t>
            </a:r>
          </a:p>
          <a:p>
            <a:pPr>
              <a:lnSpc>
                <a:spcPct val="80000"/>
              </a:lnSpc>
            </a:pPr>
            <a:r>
              <a:rPr lang="tr-TR" sz="2500"/>
              <a:t>Kalsiyum antagonist ve angiotensin reseptör antagonist</a:t>
            </a:r>
          </a:p>
          <a:p>
            <a:pPr>
              <a:lnSpc>
                <a:spcPct val="80000"/>
              </a:lnSpc>
            </a:pPr>
            <a:r>
              <a:rPr lang="tr-TR" sz="2500"/>
              <a:t>Kalsiyum antagonist ve tiyazid diüretik</a:t>
            </a:r>
          </a:p>
        </p:txBody>
      </p:sp>
      <p:pic>
        <p:nvPicPr>
          <p:cNvPr id="110595" name="Picture 2"/>
          <p:cNvPicPr>
            <a:picLocks noChangeAspect="1" noChangeArrowheads="1"/>
          </p:cNvPicPr>
          <p:nvPr/>
        </p:nvPicPr>
        <p:blipFill>
          <a:blip r:embed="rId2"/>
          <a:srcRect/>
          <a:stretch>
            <a:fillRect/>
          </a:stretch>
        </p:blipFill>
        <p:spPr bwMode="auto">
          <a:xfrm>
            <a:off x="88900" y="1638300"/>
            <a:ext cx="4752975" cy="4022725"/>
          </a:xfrm>
          <a:prstGeom prst="rect">
            <a:avLst/>
          </a:prstGeom>
          <a:noFill/>
          <a:ln w="9525">
            <a:noFill/>
            <a:miter lim="800000"/>
            <a:headEnd/>
            <a:tailEnd/>
          </a:ln>
        </p:spPr>
      </p:pic>
      <p:sp>
        <p:nvSpPr>
          <p:cNvPr id="110596" name="Dikdörtgen 3"/>
          <p:cNvSpPr>
            <a:spLocks noChangeArrowheads="1"/>
          </p:cNvSpPr>
          <p:nvPr/>
        </p:nvSpPr>
        <p:spPr bwMode="auto">
          <a:xfrm>
            <a:off x="269875" y="5816600"/>
            <a:ext cx="8262938" cy="922338"/>
          </a:xfrm>
          <a:prstGeom prst="rect">
            <a:avLst/>
          </a:prstGeom>
          <a:noFill/>
          <a:ln w="9525">
            <a:noFill/>
            <a:miter lim="800000"/>
            <a:headEnd/>
            <a:tailEnd/>
          </a:ln>
        </p:spPr>
        <p:txBody>
          <a:bodyPr>
            <a:spAutoFit/>
          </a:bodyPr>
          <a:lstStyle/>
          <a:p>
            <a:endParaRPr lang="tr-TR">
              <a:latin typeface="Calibri" pitchFamily="34" charset="0"/>
            </a:endParaRPr>
          </a:p>
          <a:p>
            <a:r>
              <a:rPr lang="tr-TR" b="1">
                <a:solidFill>
                  <a:srgbClr val="00B050"/>
                </a:solidFill>
                <a:latin typeface="Calibri" pitchFamily="34" charset="0"/>
              </a:rPr>
              <a:t>Yeşil devamlı çizgi</a:t>
            </a:r>
            <a:r>
              <a:rPr lang="tr-TR" b="1">
                <a:latin typeface="Calibri" pitchFamily="34" charset="0"/>
              </a:rPr>
              <a:t>: </a:t>
            </a:r>
            <a:r>
              <a:rPr lang="tr-TR">
                <a:latin typeface="Calibri" pitchFamily="34" charset="0"/>
              </a:rPr>
              <a:t>tercih edilen, </a:t>
            </a:r>
            <a:r>
              <a:rPr lang="tr-TR" b="1">
                <a:solidFill>
                  <a:srgbClr val="00B050"/>
                </a:solidFill>
                <a:latin typeface="Calibri" pitchFamily="34" charset="0"/>
              </a:rPr>
              <a:t>Yeşil kesik çizgi</a:t>
            </a:r>
            <a:r>
              <a:rPr lang="tr-TR">
                <a:latin typeface="Calibri" pitchFamily="34" charset="0"/>
              </a:rPr>
              <a:t>: yararlı (belirli sınırlamalarla) </a:t>
            </a:r>
            <a:r>
              <a:rPr lang="tr-TR" b="1">
                <a:latin typeface="Calibri" pitchFamily="34" charset="0"/>
              </a:rPr>
              <a:t>Siyah kesik çizgi</a:t>
            </a:r>
            <a:r>
              <a:rPr lang="tr-TR">
                <a:latin typeface="Calibri" pitchFamily="34" charset="0"/>
              </a:rPr>
              <a:t>: olası ancak yeterince test edilmeyen, </a:t>
            </a:r>
            <a:r>
              <a:rPr lang="tr-TR" b="1">
                <a:solidFill>
                  <a:srgbClr val="FF0000"/>
                </a:solidFill>
                <a:latin typeface="Calibri" pitchFamily="34" charset="0"/>
              </a:rPr>
              <a:t>Kırmızı çizgi:</a:t>
            </a:r>
            <a:r>
              <a:rPr lang="tr-TR" b="1">
                <a:latin typeface="Calibri" pitchFamily="34" charset="0"/>
              </a:rPr>
              <a:t> </a:t>
            </a:r>
            <a:r>
              <a:rPr lang="tr-TR">
                <a:latin typeface="Calibri" pitchFamily="34" charset="0"/>
              </a:rPr>
              <a:t>önerilmeyen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Başlık 1"/>
          <p:cNvSpPr>
            <a:spLocks noGrp="1"/>
          </p:cNvSpPr>
          <p:nvPr>
            <p:ph type="title" idx="4294967295"/>
          </p:nvPr>
        </p:nvSpPr>
        <p:spPr>
          <a:xfrm>
            <a:off x="457200" y="274638"/>
            <a:ext cx="8229600" cy="631825"/>
          </a:xfrm>
        </p:spPr>
        <p:txBody>
          <a:bodyPr/>
          <a:lstStyle/>
          <a:p>
            <a:r>
              <a:rPr lang="tr-TR" sz="2500" b="1"/>
              <a:t>-Tedavi algoritmaları-1 JNC-8</a:t>
            </a:r>
          </a:p>
        </p:txBody>
      </p:sp>
      <p:pic>
        <p:nvPicPr>
          <p:cNvPr id="111618" name="Picture 2"/>
          <p:cNvPicPr>
            <a:picLocks noChangeAspect="1" noChangeArrowheads="1"/>
          </p:cNvPicPr>
          <p:nvPr/>
        </p:nvPicPr>
        <p:blipFill>
          <a:blip r:embed="rId2"/>
          <a:srcRect/>
          <a:stretch>
            <a:fillRect/>
          </a:stretch>
        </p:blipFill>
        <p:spPr bwMode="auto">
          <a:xfrm>
            <a:off x="1195388" y="1052513"/>
            <a:ext cx="6753225" cy="568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p:cNvPicPr>
            <a:picLocks noChangeAspect="1" noChangeArrowheads="1"/>
          </p:cNvPicPr>
          <p:nvPr/>
        </p:nvPicPr>
        <p:blipFill>
          <a:blip r:embed="rId2"/>
          <a:srcRect/>
          <a:stretch>
            <a:fillRect/>
          </a:stretch>
        </p:blipFill>
        <p:spPr bwMode="auto">
          <a:xfrm>
            <a:off x="130175" y="404813"/>
            <a:ext cx="8880475" cy="596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ChangeAspect="1" noChangeArrowheads="1"/>
          </p:cNvPicPr>
          <p:nvPr/>
        </p:nvPicPr>
        <p:blipFill>
          <a:blip r:embed="rId2"/>
          <a:srcRect/>
          <a:stretch>
            <a:fillRect/>
          </a:stretch>
        </p:blipFill>
        <p:spPr bwMode="auto">
          <a:xfrm>
            <a:off x="395288" y="0"/>
            <a:ext cx="8640762" cy="2636838"/>
          </a:xfrm>
          <a:prstGeom prst="rect">
            <a:avLst/>
          </a:prstGeom>
          <a:noFill/>
          <a:ln w="9525">
            <a:noFill/>
            <a:miter lim="800000"/>
            <a:headEnd/>
            <a:tailEnd/>
          </a:ln>
        </p:spPr>
      </p:pic>
      <p:pic>
        <p:nvPicPr>
          <p:cNvPr id="118786" name="Picture 3"/>
          <p:cNvPicPr>
            <a:picLocks noChangeAspect="1" noChangeArrowheads="1"/>
          </p:cNvPicPr>
          <p:nvPr/>
        </p:nvPicPr>
        <p:blipFill>
          <a:blip r:embed="rId3"/>
          <a:srcRect/>
          <a:stretch>
            <a:fillRect/>
          </a:stretch>
        </p:blipFill>
        <p:spPr bwMode="auto">
          <a:xfrm>
            <a:off x="395288" y="2636838"/>
            <a:ext cx="8547100" cy="418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Başlık 1"/>
          <p:cNvSpPr>
            <a:spLocks noGrp="1"/>
          </p:cNvSpPr>
          <p:nvPr>
            <p:ph type="title" idx="4294967295"/>
          </p:nvPr>
        </p:nvSpPr>
        <p:spPr>
          <a:xfrm>
            <a:off x="457200" y="274638"/>
            <a:ext cx="8229600" cy="561975"/>
          </a:xfrm>
        </p:spPr>
        <p:txBody>
          <a:bodyPr/>
          <a:lstStyle/>
          <a:p>
            <a:r>
              <a:rPr lang="tr-TR" sz="1900"/>
              <a:t>Bazı Antihipertansif İlaçların Kullanım Kontrendikasyonları</a:t>
            </a:r>
          </a:p>
        </p:txBody>
      </p:sp>
      <p:pic>
        <p:nvPicPr>
          <p:cNvPr id="126978" name="Picture 2"/>
          <p:cNvPicPr>
            <a:picLocks noChangeAspect="1" noChangeArrowheads="1"/>
          </p:cNvPicPr>
          <p:nvPr/>
        </p:nvPicPr>
        <p:blipFill>
          <a:blip r:embed="rId2"/>
          <a:srcRect/>
          <a:stretch>
            <a:fillRect/>
          </a:stretch>
        </p:blipFill>
        <p:spPr bwMode="auto">
          <a:xfrm>
            <a:off x="468313" y="908050"/>
            <a:ext cx="8121650"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Başlık 1"/>
          <p:cNvSpPr>
            <a:spLocks noGrp="1"/>
          </p:cNvSpPr>
          <p:nvPr>
            <p:ph type="title" idx="4294967295"/>
          </p:nvPr>
        </p:nvSpPr>
        <p:spPr>
          <a:xfrm>
            <a:off x="457200" y="274638"/>
            <a:ext cx="8229600" cy="922337"/>
          </a:xfrm>
        </p:spPr>
        <p:txBody>
          <a:bodyPr/>
          <a:lstStyle/>
          <a:p>
            <a:r>
              <a:rPr lang="tr-TR" b="1" dirty="0"/>
              <a:t>Yaşlılarda </a:t>
            </a:r>
            <a:r>
              <a:rPr lang="tr-TR" b="1" dirty="0" err="1"/>
              <a:t>Antihipertansif</a:t>
            </a:r>
            <a:r>
              <a:rPr lang="tr-TR" b="1" dirty="0"/>
              <a:t> Tedavi</a:t>
            </a:r>
          </a:p>
        </p:txBody>
      </p:sp>
      <p:sp>
        <p:nvSpPr>
          <p:cNvPr id="128002" name="İçerik Yer Tutucusu 2"/>
          <p:cNvSpPr>
            <a:spLocks noGrp="1"/>
          </p:cNvSpPr>
          <p:nvPr>
            <p:ph idx="4294967295"/>
          </p:nvPr>
        </p:nvSpPr>
        <p:spPr>
          <a:xfrm>
            <a:off x="395288" y="1268413"/>
            <a:ext cx="8291512" cy="5473700"/>
          </a:xfrm>
        </p:spPr>
        <p:txBody>
          <a:bodyPr/>
          <a:lstStyle/>
          <a:p>
            <a:pPr>
              <a:lnSpc>
                <a:spcPct val="80000"/>
              </a:lnSpc>
            </a:pPr>
            <a:endParaRPr lang="tr-TR" sz="1600" dirty="0"/>
          </a:p>
          <a:p>
            <a:pPr>
              <a:lnSpc>
                <a:spcPct val="80000"/>
              </a:lnSpc>
            </a:pPr>
            <a:r>
              <a:rPr lang="tr-TR" sz="1600" dirty="0"/>
              <a:t>ESC/ESH 2013’te yaşlı hastalarda hipertansiyon tedavisi yeniden gözden geçirilmiştir. </a:t>
            </a:r>
          </a:p>
          <a:p>
            <a:pPr>
              <a:lnSpc>
                <a:spcPct val="80000"/>
              </a:lnSpc>
            </a:pPr>
            <a:endParaRPr lang="tr-TR" sz="1600" b="1" i="1" dirty="0" smtClean="0">
              <a:solidFill>
                <a:srgbClr val="FF0000"/>
              </a:solidFill>
            </a:endParaRPr>
          </a:p>
          <a:p>
            <a:pPr>
              <a:lnSpc>
                <a:spcPct val="80000"/>
              </a:lnSpc>
            </a:pPr>
            <a:r>
              <a:rPr lang="tr-TR" sz="1600" b="1" i="1" dirty="0" smtClean="0">
                <a:solidFill>
                  <a:srgbClr val="FF0000"/>
                </a:solidFill>
              </a:rPr>
              <a:t>Tedavisine </a:t>
            </a:r>
            <a:r>
              <a:rPr lang="tr-TR" sz="1600" b="1" i="1" dirty="0">
                <a:solidFill>
                  <a:srgbClr val="FF0000"/>
                </a:solidFill>
              </a:rPr>
              <a:t>başlama için </a:t>
            </a:r>
            <a:r>
              <a:rPr lang="tr-TR" sz="1600" b="1" i="1" dirty="0" err="1">
                <a:solidFill>
                  <a:srgbClr val="FF0000"/>
                </a:solidFill>
              </a:rPr>
              <a:t>sistolik</a:t>
            </a:r>
            <a:r>
              <a:rPr lang="tr-TR" sz="1600" b="1" i="1" dirty="0">
                <a:solidFill>
                  <a:srgbClr val="FF0000"/>
                </a:solidFill>
              </a:rPr>
              <a:t> KB sınır değeri ≥160 </a:t>
            </a:r>
            <a:r>
              <a:rPr lang="tr-TR" sz="1600" b="1" i="1" dirty="0" err="1">
                <a:solidFill>
                  <a:srgbClr val="FF0000"/>
                </a:solidFill>
              </a:rPr>
              <a:t>mmHg</a:t>
            </a:r>
            <a:r>
              <a:rPr lang="tr-TR" sz="1600" b="1" i="1" dirty="0">
                <a:solidFill>
                  <a:srgbClr val="FF0000"/>
                </a:solidFill>
              </a:rPr>
              <a:t> olarak değiştirilmiş; hedef </a:t>
            </a:r>
            <a:r>
              <a:rPr lang="tr-TR" sz="1600" b="1" i="1" dirty="0" err="1">
                <a:solidFill>
                  <a:srgbClr val="FF0000"/>
                </a:solidFill>
              </a:rPr>
              <a:t>sistolik</a:t>
            </a:r>
            <a:r>
              <a:rPr lang="tr-TR" sz="1600" b="1" i="1" dirty="0">
                <a:solidFill>
                  <a:srgbClr val="FF0000"/>
                </a:solidFill>
              </a:rPr>
              <a:t> KB değeri de 140-150 </a:t>
            </a:r>
            <a:r>
              <a:rPr lang="tr-TR" sz="1600" b="1" i="1" dirty="0" err="1">
                <a:solidFill>
                  <a:srgbClr val="FF0000"/>
                </a:solidFill>
              </a:rPr>
              <a:t>mmHg</a:t>
            </a:r>
            <a:r>
              <a:rPr lang="tr-TR" sz="1600" b="1" i="1" dirty="0">
                <a:solidFill>
                  <a:srgbClr val="FF0000"/>
                </a:solidFill>
              </a:rPr>
              <a:t> arası olarak verilmiştir. </a:t>
            </a:r>
          </a:p>
          <a:p>
            <a:pPr>
              <a:lnSpc>
                <a:spcPct val="80000"/>
              </a:lnSpc>
            </a:pPr>
            <a:endParaRPr lang="tr-TR" sz="1600" dirty="0" smtClean="0"/>
          </a:p>
          <a:p>
            <a:pPr>
              <a:lnSpc>
                <a:spcPct val="80000"/>
              </a:lnSpc>
            </a:pPr>
            <a:r>
              <a:rPr lang="tr-TR" sz="1600" dirty="0" smtClean="0"/>
              <a:t>&lt;80yaş --&gt; </a:t>
            </a:r>
            <a:r>
              <a:rPr lang="tr-TR" sz="1600" dirty="0" err="1" smtClean="0"/>
              <a:t>sistolik</a:t>
            </a:r>
            <a:r>
              <a:rPr lang="tr-TR" sz="1600" dirty="0" smtClean="0"/>
              <a:t> </a:t>
            </a:r>
            <a:r>
              <a:rPr lang="tr-TR" sz="1600" dirty="0"/>
              <a:t>KB &gt;140 </a:t>
            </a:r>
            <a:r>
              <a:rPr lang="tr-TR" sz="1600" dirty="0" err="1"/>
              <a:t>mmHg</a:t>
            </a:r>
            <a:r>
              <a:rPr lang="tr-TR" sz="1600" dirty="0"/>
              <a:t> üzerinde düşünülüp &lt;140 </a:t>
            </a:r>
            <a:r>
              <a:rPr lang="tr-TR" sz="1600" dirty="0" err="1"/>
              <a:t>mmHg</a:t>
            </a:r>
            <a:r>
              <a:rPr lang="tr-TR" sz="1600" dirty="0"/>
              <a:t> hedeflenebilir denmiş ancak bu sınıf </a:t>
            </a:r>
            <a:r>
              <a:rPr lang="tr-TR" sz="1600" dirty="0" err="1"/>
              <a:t>IIb</a:t>
            </a:r>
            <a:r>
              <a:rPr lang="tr-TR" sz="1600" dirty="0"/>
              <a:t> kanıt düzeyi ile önerilmiştir. </a:t>
            </a:r>
          </a:p>
          <a:p>
            <a:pPr>
              <a:lnSpc>
                <a:spcPct val="80000"/>
              </a:lnSpc>
            </a:pPr>
            <a:endParaRPr lang="tr-TR" sz="1600" dirty="0" smtClean="0"/>
          </a:p>
          <a:p>
            <a:pPr>
              <a:lnSpc>
                <a:spcPct val="80000"/>
              </a:lnSpc>
            </a:pPr>
            <a:r>
              <a:rPr lang="tr-TR" sz="1600" dirty="0" smtClean="0"/>
              <a:t>JNC </a:t>
            </a:r>
            <a:r>
              <a:rPr lang="tr-TR" sz="1600" dirty="0"/>
              <a:t>8 e göre 60 yaş üzerindeki genel toplumda, kan basıncı değeri olarak 150/90 </a:t>
            </a:r>
            <a:r>
              <a:rPr lang="tr-TR" sz="1600" dirty="0" err="1"/>
              <a:t>mmHg’nin</a:t>
            </a:r>
            <a:r>
              <a:rPr lang="tr-TR" sz="1600" dirty="0"/>
              <a:t> altı hedeflenmelidir. </a:t>
            </a:r>
          </a:p>
          <a:p>
            <a:endParaRPr lang="tr-TR" sz="1600" dirty="0" smtClean="0"/>
          </a:p>
          <a:p>
            <a:r>
              <a:rPr lang="tr-TR" sz="1600" dirty="0" smtClean="0"/>
              <a:t>Yaşlılarda </a:t>
            </a:r>
            <a:r>
              <a:rPr lang="tr-TR" sz="1600" dirty="0" err="1"/>
              <a:t>postural</a:t>
            </a:r>
            <a:r>
              <a:rPr lang="tr-TR" sz="1600" dirty="0"/>
              <a:t> hipotansiyon riski fazla olduğu için </a:t>
            </a:r>
            <a:r>
              <a:rPr lang="tr-TR" sz="1600" dirty="0" smtClean="0"/>
              <a:t>KB ayakta </a:t>
            </a:r>
            <a:r>
              <a:rPr lang="tr-TR" sz="1600" dirty="0"/>
              <a:t>da ölçülmelidir.</a:t>
            </a:r>
          </a:p>
          <a:p>
            <a:endParaRPr lang="tr-TR" sz="1600" dirty="0" smtClean="0"/>
          </a:p>
          <a:p>
            <a:r>
              <a:rPr lang="tr-TR" sz="1600" dirty="0" smtClean="0"/>
              <a:t>Seksen </a:t>
            </a:r>
            <a:r>
              <a:rPr lang="tr-TR" sz="1600" dirty="0"/>
              <a:t>yaş ve üzerinde </a:t>
            </a:r>
            <a:r>
              <a:rPr lang="tr-TR" sz="1600" dirty="0" err="1"/>
              <a:t>antihipertansif</a:t>
            </a:r>
            <a:r>
              <a:rPr lang="tr-TR" sz="1600" dirty="0"/>
              <a:t> tedavinin yararlarına ait kanıtlar henüz net olarak belli değildir. Ama başarı ile sürdürülen ve iyi </a:t>
            </a:r>
            <a:r>
              <a:rPr lang="tr-TR" sz="1600" dirty="0" err="1"/>
              <a:t>tolere</a:t>
            </a:r>
            <a:r>
              <a:rPr lang="tr-TR" sz="1600" dirty="0"/>
              <a:t> edilen bir tedaviyi hasta 80 yaşına geldi diye bitirmenin bir nedeni de yoktur.</a:t>
            </a:r>
          </a:p>
          <a:p>
            <a:endParaRPr lang="tr-TR" sz="1600" dirty="0"/>
          </a:p>
          <a:p>
            <a:pPr>
              <a:lnSpc>
                <a:spcPct val="80000"/>
              </a:lnSpc>
            </a:pPr>
            <a:endParaRPr lang="tr-TR" sz="1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57200" y="274638"/>
            <a:ext cx="8229600" cy="1066800"/>
          </a:xfrm>
        </p:spPr>
        <p:txBody>
          <a:bodyPr>
            <a:normAutofit/>
          </a:bodyPr>
          <a:lstStyle/>
          <a:p>
            <a:r>
              <a:rPr lang="tr-TR" sz="2500" b="1"/>
              <a:t>Diyabetik Hastalarda Antihipertansif Tedavi</a:t>
            </a:r>
            <a:endParaRPr lang="tr-TR" sz="2500"/>
          </a:p>
        </p:txBody>
      </p:sp>
      <p:sp>
        <p:nvSpPr>
          <p:cNvPr id="131074" name="İçerik Yer Tutucusu 2"/>
          <p:cNvSpPr>
            <a:spLocks noGrp="1"/>
          </p:cNvSpPr>
          <p:nvPr>
            <p:ph idx="4294967295"/>
          </p:nvPr>
        </p:nvSpPr>
        <p:spPr>
          <a:xfrm>
            <a:off x="468313" y="1700213"/>
            <a:ext cx="8229600" cy="4968875"/>
          </a:xfrm>
        </p:spPr>
        <p:txBody>
          <a:bodyPr/>
          <a:lstStyle/>
          <a:p>
            <a:pPr>
              <a:lnSpc>
                <a:spcPct val="80000"/>
              </a:lnSpc>
            </a:pPr>
            <a:r>
              <a:rPr lang="tr-TR" sz="1800" dirty="0"/>
              <a:t>Tüm diyabetik hastalarda yaşam tarzı değişimi şarttır. </a:t>
            </a:r>
          </a:p>
          <a:p>
            <a:pPr>
              <a:lnSpc>
                <a:spcPct val="80000"/>
              </a:lnSpc>
            </a:pPr>
            <a:endParaRPr lang="tr-TR" sz="1800" dirty="0" smtClean="0"/>
          </a:p>
          <a:p>
            <a:pPr>
              <a:lnSpc>
                <a:spcPct val="80000"/>
              </a:lnSpc>
            </a:pPr>
            <a:r>
              <a:rPr lang="tr-TR" sz="1800" dirty="0" smtClean="0"/>
              <a:t>Özellikle Tip 2 </a:t>
            </a:r>
            <a:r>
              <a:rPr lang="tr-TR" sz="1800" dirty="0" err="1"/>
              <a:t>DM’li</a:t>
            </a:r>
            <a:r>
              <a:rPr lang="tr-TR" sz="1800" dirty="0"/>
              <a:t> hastalarda kilo verilmesi ve tuz alımının azaltılması için çaba gösterilmelidir.</a:t>
            </a:r>
          </a:p>
          <a:p>
            <a:pPr>
              <a:lnSpc>
                <a:spcPct val="80000"/>
              </a:lnSpc>
            </a:pPr>
            <a:endParaRPr lang="tr-TR" sz="1800" dirty="0" smtClean="0"/>
          </a:p>
          <a:p>
            <a:pPr>
              <a:lnSpc>
                <a:spcPct val="80000"/>
              </a:lnSpc>
            </a:pPr>
            <a:r>
              <a:rPr lang="tr-TR" sz="1800" dirty="0" smtClean="0"/>
              <a:t>KB </a:t>
            </a:r>
            <a:r>
              <a:rPr lang="tr-TR" sz="1800" dirty="0"/>
              <a:t>yüksek normal olunca </a:t>
            </a:r>
            <a:r>
              <a:rPr lang="tr-TR" sz="1800" dirty="0" err="1"/>
              <a:t>antihipertansif</a:t>
            </a:r>
            <a:r>
              <a:rPr lang="tr-TR" sz="1800" dirty="0"/>
              <a:t> ilaç tedavisine başlanmalıdır.</a:t>
            </a:r>
          </a:p>
          <a:p>
            <a:pPr>
              <a:lnSpc>
                <a:spcPct val="80000"/>
              </a:lnSpc>
            </a:pPr>
            <a:endParaRPr lang="tr-TR" sz="1800" dirty="0" smtClean="0"/>
          </a:p>
          <a:p>
            <a:pPr>
              <a:lnSpc>
                <a:spcPct val="80000"/>
              </a:lnSpc>
            </a:pPr>
            <a:r>
              <a:rPr lang="tr-TR" sz="1800" dirty="0" err="1" smtClean="0"/>
              <a:t>KBnı</a:t>
            </a:r>
            <a:r>
              <a:rPr lang="tr-TR" sz="1800" dirty="0" smtClean="0"/>
              <a:t> </a:t>
            </a:r>
            <a:r>
              <a:rPr lang="tr-TR" sz="1800" dirty="0"/>
              <a:t>düşürmek için etkili ve iyi </a:t>
            </a:r>
            <a:r>
              <a:rPr lang="tr-TR" sz="1800" dirty="0" err="1"/>
              <a:t>tolere</a:t>
            </a:r>
            <a:r>
              <a:rPr lang="tr-TR" sz="1800" dirty="0"/>
              <a:t> edilen ilaçların tümü kullanılabilir</a:t>
            </a:r>
            <a:r>
              <a:rPr lang="tr-TR" sz="1800" dirty="0" smtClean="0"/>
              <a:t>.</a:t>
            </a:r>
          </a:p>
          <a:p>
            <a:pPr>
              <a:lnSpc>
                <a:spcPct val="80000"/>
              </a:lnSpc>
            </a:pPr>
            <a:endParaRPr lang="tr-TR" sz="1800" dirty="0" smtClean="0"/>
          </a:p>
          <a:p>
            <a:pPr>
              <a:lnSpc>
                <a:spcPct val="80000"/>
              </a:lnSpc>
            </a:pPr>
            <a:r>
              <a:rPr lang="tr-TR" sz="1800" dirty="0" smtClean="0"/>
              <a:t>Kanıtlar </a:t>
            </a:r>
            <a:r>
              <a:rPr lang="tr-TR" sz="1800" dirty="0" err="1"/>
              <a:t>KB’nı</a:t>
            </a:r>
            <a:r>
              <a:rPr lang="tr-TR" sz="1800" dirty="0"/>
              <a:t> düşürmenin ayrıca böbrek hasarının ortaya çıkmasını ve ilerlemesini geciktirdiğini göstermektedir. </a:t>
            </a:r>
          </a:p>
          <a:p>
            <a:pPr>
              <a:lnSpc>
                <a:spcPct val="80000"/>
              </a:lnSpc>
            </a:pPr>
            <a:endParaRPr lang="tr-TR" sz="1800" dirty="0" smtClean="0"/>
          </a:p>
          <a:p>
            <a:pPr>
              <a:lnSpc>
                <a:spcPct val="80000"/>
              </a:lnSpc>
            </a:pPr>
            <a:r>
              <a:rPr lang="tr-TR" sz="1800" dirty="0" smtClean="0"/>
              <a:t>Renin-</a:t>
            </a:r>
            <a:r>
              <a:rPr lang="tr-TR" sz="1800" dirty="0" err="1" smtClean="0"/>
              <a:t>angiotensin</a:t>
            </a:r>
            <a:r>
              <a:rPr lang="tr-TR" sz="1800" dirty="0" smtClean="0"/>
              <a:t> </a:t>
            </a:r>
            <a:r>
              <a:rPr lang="tr-TR" sz="1800" dirty="0"/>
              <a:t>sistemini (RAS) bloke eden bir ilacın (ARA, ACEİ) bu nedenle kullanımı ek yarar sağlar.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57200" y="404813"/>
            <a:ext cx="8229600" cy="6192837"/>
          </a:xfrm>
        </p:spPr>
        <p:txBody>
          <a:bodyPr>
            <a:normAutofit/>
          </a:bodyPr>
          <a:lstStyle/>
          <a:p>
            <a:pPr>
              <a:lnSpc>
                <a:spcPct val="80000"/>
              </a:lnSpc>
            </a:pPr>
            <a:endParaRPr lang="tr-TR" sz="2000" dirty="0"/>
          </a:p>
          <a:p>
            <a:pPr>
              <a:lnSpc>
                <a:spcPct val="80000"/>
              </a:lnSpc>
            </a:pPr>
            <a:endParaRPr lang="tr-TR" sz="2000" dirty="0" smtClean="0"/>
          </a:p>
          <a:p>
            <a:pPr>
              <a:lnSpc>
                <a:spcPct val="80000"/>
              </a:lnSpc>
            </a:pPr>
            <a:endParaRPr lang="tr-TR" sz="2000" dirty="0"/>
          </a:p>
          <a:p>
            <a:pPr>
              <a:lnSpc>
                <a:spcPct val="80000"/>
              </a:lnSpc>
            </a:pPr>
            <a:endParaRPr lang="tr-TR" sz="2000" dirty="0" smtClean="0"/>
          </a:p>
          <a:p>
            <a:pPr>
              <a:lnSpc>
                <a:spcPct val="80000"/>
              </a:lnSpc>
            </a:pPr>
            <a:endParaRPr lang="tr-TR" sz="2000" dirty="0"/>
          </a:p>
          <a:p>
            <a:pPr>
              <a:lnSpc>
                <a:spcPct val="80000"/>
              </a:lnSpc>
            </a:pPr>
            <a:r>
              <a:rPr lang="tr-TR" sz="2000" dirty="0" smtClean="0"/>
              <a:t>Gebelerde </a:t>
            </a:r>
            <a:r>
              <a:rPr lang="tr-TR" sz="2000" dirty="0"/>
              <a:t>Hipertansiyon; </a:t>
            </a:r>
          </a:p>
          <a:p>
            <a:pPr lvl="1">
              <a:lnSpc>
                <a:spcPct val="80000"/>
              </a:lnSpc>
            </a:pPr>
            <a:r>
              <a:rPr lang="tr-TR" sz="2000" dirty="0"/>
              <a:t>Gebelerde </a:t>
            </a:r>
            <a:r>
              <a:rPr lang="tr-TR" sz="2000" dirty="0" err="1"/>
              <a:t>hipertansif</a:t>
            </a:r>
            <a:r>
              <a:rPr lang="tr-TR" sz="2000" dirty="0"/>
              <a:t> hastalıklar </a:t>
            </a:r>
            <a:r>
              <a:rPr lang="tr-TR" sz="2000" dirty="0" err="1"/>
              <a:t>ozellikle</a:t>
            </a:r>
            <a:r>
              <a:rPr lang="tr-TR" sz="2000" dirty="0"/>
              <a:t> </a:t>
            </a:r>
            <a:r>
              <a:rPr lang="tr-TR" sz="2000" dirty="0" err="1"/>
              <a:t>preeklampsi</a:t>
            </a:r>
            <a:r>
              <a:rPr lang="tr-TR" sz="2000" dirty="0"/>
              <a:t> </a:t>
            </a:r>
            <a:r>
              <a:rPr lang="tr-TR" sz="2000" dirty="0" err="1"/>
              <a:t>neonatal</a:t>
            </a:r>
            <a:r>
              <a:rPr lang="tr-TR" sz="2000" dirty="0"/>
              <a:t> ve </a:t>
            </a:r>
            <a:r>
              <a:rPr lang="tr-TR" sz="2000" dirty="0" err="1"/>
              <a:t>maternal</a:t>
            </a:r>
            <a:r>
              <a:rPr lang="tr-TR" sz="2000" dirty="0"/>
              <a:t> </a:t>
            </a:r>
            <a:r>
              <a:rPr lang="tr-TR" sz="2000" dirty="0" err="1"/>
              <a:t>sonucları</a:t>
            </a:r>
            <a:r>
              <a:rPr lang="tr-TR" sz="2000" dirty="0"/>
              <a:t> olumsuz etkiler.</a:t>
            </a:r>
          </a:p>
          <a:p>
            <a:pPr lvl="1">
              <a:lnSpc>
                <a:spcPct val="80000"/>
              </a:lnSpc>
            </a:pPr>
            <a:r>
              <a:rPr lang="tr-TR" sz="2000" dirty="0" err="1"/>
              <a:t>Nonfarmakolojik</a:t>
            </a:r>
            <a:r>
              <a:rPr lang="tr-TR" sz="2000" dirty="0"/>
              <a:t> tedavi (sıkı </a:t>
            </a:r>
            <a:r>
              <a:rPr lang="tr-TR" sz="2000" dirty="0" err="1"/>
              <a:t>gozlem</a:t>
            </a:r>
            <a:r>
              <a:rPr lang="tr-TR" sz="2000" dirty="0"/>
              <a:t> ve aktivite kısıtlanması dahil) </a:t>
            </a:r>
            <a:r>
              <a:rPr lang="tr-TR" sz="2000" dirty="0" smtClean="0"/>
              <a:t>SKB </a:t>
            </a:r>
            <a:r>
              <a:rPr lang="tr-TR" sz="2000" dirty="0"/>
              <a:t>140-149 </a:t>
            </a:r>
            <a:r>
              <a:rPr lang="tr-TR" sz="2000" dirty="0" err="1"/>
              <a:t>mmHg</a:t>
            </a:r>
            <a:r>
              <a:rPr lang="tr-TR" sz="2000" dirty="0"/>
              <a:t> veya DKB 90-95 </a:t>
            </a:r>
            <a:r>
              <a:rPr lang="tr-TR" sz="2000" dirty="0" err="1"/>
              <a:t>mmHg</a:t>
            </a:r>
            <a:r>
              <a:rPr lang="tr-TR" sz="2000" dirty="0"/>
              <a:t> olan gebelerde </a:t>
            </a:r>
            <a:r>
              <a:rPr lang="tr-TR" sz="2000" dirty="0" err="1"/>
              <a:t>duşunulmelidir</a:t>
            </a:r>
            <a:r>
              <a:rPr lang="tr-TR" sz="2000" dirty="0"/>
              <a:t>. </a:t>
            </a:r>
            <a:endParaRPr lang="tr-TR" sz="2000" dirty="0" smtClean="0"/>
          </a:p>
          <a:p>
            <a:pPr lvl="1">
              <a:lnSpc>
                <a:spcPct val="80000"/>
              </a:lnSpc>
            </a:pPr>
            <a:r>
              <a:rPr lang="tr-TR" sz="2000" dirty="0" err="1" smtClean="0"/>
              <a:t>Proteinuri</a:t>
            </a:r>
            <a:r>
              <a:rPr lang="tr-TR" sz="2000" dirty="0" smtClean="0"/>
              <a:t> </a:t>
            </a:r>
            <a:r>
              <a:rPr lang="tr-TR" sz="2000" dirty="0"/>
              <a:t>olsun ya da </a:t>
            </a:r>
            <a:r>
              <a:rPr lang="tr-TR" sz="2000" dirty="0" smtClean="0"/>
              <a:t>olmasın </a:t>
            </a:r>
            <a:r>
              <a:rPr lang="tr-TR" sz="2000" dirty="0" err="1"/>
              <a:t>gestasyonel</a:t>
            </a:r>
            <a:r>
              <a:rPr lang="tr-TR" sz="2000" dirty="0"/>
              <a:t> hipertansiyon varsa KB ≥ 140/90 </a:t>
            </a:r>
            <a:r>
              <a:rPr lang="tr-TR" sz="2000" dirty="0" err="1"/>
              <a:t>mmHg’de</a:t>
            </a:r>
            <a:r>
              <a:rPr lang="tr-TR" sz="2000" dirty="0"/>
              <a:t> </a:t>
            </a:r>
            <a:r>
              <a:rPr lang="tr-TR" sz="2000" dirty="0" err="1"/>
              <a:t>antihipertansif</a:t>
            </a:r>
            <a:r>
              <a:rPr lang="tr-TR" sz="2000" dirty="0"/>
              <a:t> tedavi gerekir</a:t>
            </a:r>
            <a:r>
              <a:rPr lang="tr-TR" sz="2000" dirty="0" smtClean="0"/>
              <a:t>.</a:t>
            </a:r>
          </a:p>
          <a:p>
            <a:pPr lvl="1">
              <a:lnSpc>
                <a:spcPct val="80000"/>
              </a:lnSpc>
            </a:pPr>
            <a:r>
              <a:rPr lang="tr-TR" sz="2000" dirty="0" smtClean="0"/>
              <a:t>SKB </a:t>
            </a:r>
            <a:r>
              <a:rPr lang="tr-TR" sz="2000" dirty="0"/>
              <a:t>≥170 </a:t>
            </a:r>
            <a:r>
              <a:rPr lang="tr-TR" sz="2000" dirty="0" err="1"/>
              <a:t>mmHg</a:t>
            </a:r>
            <a:r>
              <a:rPr lang="tr-TR" sz="2000" dirty="0"/>
              <a:t> ve DKB ≥110 </a:t>
            </a:r>
            <a:r>
              <a:rPr lang="tr-TR" sz="2000" dirty="0" err="1"/>
              <a:t>mmHg</a:t>
            </a:r>
            <a:r>
              <a:rPr lang="tr-TR" sz="2000" dirty="0"/>
              <a:t> durumunda acil yatış gerekir.</a:t>
            </a:r>
          </a:p>
          <a:p>
            <a:pPr>
              <a:lnSpc>
                <a:spcPct val="80000"/>
              </a:lnSpc>
            </a:pPr>
            <a:endParaRPr lang="tr-TR" sz="2000" dirty="0"/>
          </a:p>
          <a:p>
            <a:pPr>
              <a:lnSpc>
                <a:spcPct val="80000"/>
              </a:lnSpc>
            </a:pPr>
            <a:r>
              <a:rPr lang="tr-TR" sz="2000" dirty="0"/>
              <a:t>Ciddi olmayan hipertansiyonda oral </a:t>
            </a:r>
            <a:r>
              <a:rPr lang="tr-TR" sz="2000" dirty="0" err="1"/>
              <a:t>metildopa</a:t>
            </a:r>
            <a:r>
              <a:rPr lang="tr-TR" sz="2000" dirty="0"/>
              <a:t>, </a:t>
            </a:r>
            <a:r>
              <a:rPr lang="tr-TR" sz="2000" dirty="0" err="1"/>
              <a:t>labetolol</a:t>
            </a:r>
            <a:r>
              <a:rPr lang="tr-TR" sz="2000" dirty="0"/>
              <a:t>, kalsiyum antagonistleri, (daha az)</a:t>
            </a:r>
            <a:r>
              <a:rPr lang="el-GR" sz="2000" dirty="0"/>
              <a:t>β-</a:t>
            </a:r>
            <a:r>
              <a:rPr lang="tr-TR" sz="2000" dirty="0" err="1"/>
              <a:t>blokerler</a:t>
            </a:r>
            <a:r>
              <a:rPr lang="tr-TR" sz="2000" dirty="0"/>
              <a:t> </a:t>
            </a:r>
            <a:r>
              <a:rPr lang="tr-TR" sz="2000" dirty="0" err="1"/>
              <a:t>secilmelidir</a:t>
            </a:r>
            <a:r>
              <a:rPr lang="tr-TR" sz="2000" dirty="0"/>
              <a:t>.</a:t>
            </a:r>
          </a:p>
          <a:p>
            <a:pPr marL="0" indent="0">
              <a:lnSpc>
                <a:spcPct val="80000"/>
              </a:lnSpc>
              <a:buNone/>
            </a:pPr>
            <a:endParaRPr lang="tr-T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p:cNvSpPr>
            <a:spLocks noGrp="1"/>
          </p:cNvSpPr>
          <p:nvPr>
            <p:ph type="title" idx="4294967295"/>
          </p:nvPr>
        </p:nvSpPr>
        <p:spPr/>
        <p:txBody>
          <a:bodyPr/>
          <a:lstStyle/>
          <a:p>
            <a:r>
              <a:rPr lang="tr-TR" sz="3000" b="1"/>
              <a:t>Prevalans</a:t>
            </a:r>
          </a:p>
        </p:txBody>
      </p:sp>
      <p:sp>
        <p:nvSpPr>
          <p:cNvPr id="22530" name="İçerik Yer Tutucusu 2"/>
          <p:cNvSpPr>
            <a:spLocks noGrp="1"/>
          </p:cNvSpPr>
          <p:nvPr>
            <p:ph idx="4294967295"/>
          </p:nvPr>
        </p:nvSpPr>
        <p:spPr/>
        <p:txBody>
          <a:bodyPr/>
          <a:lstStyle/>
          <a:p>
            <a:pPr>
              <a:lnSpc>
                <a:spcPct val="80000"/>
              </a:lnSpc>
            </a:pPr>
            <a:r>
              <a:rPr lang="tr-TR" sz="2000" dirty="0"/>
              <a:t>Hipertansiyon ve hipertansiyonun getirdiği sorunlar tüm dünyada yaklaşık bir milyardan fazla kişiyi </a:t>
            </a:r>
            <a:r>
              <a:rPr lang="tr-TR" sz="2000" dirty="0" smtClean="0"/>
              <a:t>ilgilendirmekte,</a:t>
            </a:r>
            <a:endParaRPr lang="tr-TR" sz="2000" dirty="0"/>
          </a:p>
          <a:p>
            <a:pPr>
              <a:lnSpc>
                <a:spcPct val="80000"/>
              </a:lnSpc>
            </a:pPr>
            <a:endParaRPr lang="tr-TR" sz="2000" dirty="0"/>
          </a:p>
          <a:p>
            <a:pPr>
              <a:lnSpc>
                <a:spcPct val="80000"/>
              </a:lnSpc>
            </a:pPr>
            <a:r>
              <a:rPr lang="tr-TR" sz="2000" dirty="0"/>
              <a:t>ABD’de tüm nüfusun en az % 25’inde KB yüksekliği </a:t>
            </a:r>
            <a:r>
              <a:rPr lang="tr-TR" sz="2000" dirty="0" smtClean="0"/>
              <a:t>saptanmış,</a:t>
            </a:r>
            <a:endParaRPr lang="tr-TR" sz="2000" dirty="0"/>
          </a:p>
          <a:p>
            <a:pPr>
              <a:lnSpc>
                <a:spcPct val="80000"/>
              </a:lnSpc>
            </a:pPr>
            <a:endParaRPr lang="tr-TR" sz="2000" dirty="0"/>
          </a:p>
          <a:p>
            <a:pPr>
              <a:lnSpc>
                <a:spcPct val="80000"/>
              </a:lnSpc>
            </a:pPr>
            <a:r>
              <a:rPr lang="tr-TR" sz="2000" dirty="0"/>
              <a:t>Bunların ancak % 68’ine hipertansiyon tanısı konmuş, % 53’ü tedavi almış ve % 27’sinde KB kontrol altına alınmıştır. </a:t>
            </a:r>
          </a:p>
          <a:p>
            <a:pPr>
              <a:lnSpc>
                <a:spcPct val="80000"/>
              </a:lnSpc>
            </a:pPr>
            <a:endParaRPr lang="tr-TR" sz="2000" dirty="0"/>
          </a:p>
          <a:p>
            <a:pPr>
              <a:lnSpc>
                <a:spcPct val="80000"/>
              </a:lnSpc>
            </a:pPr>
            <a:r>
              <a:rPr lang="tr-TR" sz="2000" dirty="0"/>
              <a:t>Türkiye'de yapılan çalışmalarda </a:t>
            </a:r>
            <a:r>
              <a:rPr lang="tr-TR" sz="2000" b="1" dirty="0"/>
              <a:t>erişkin yaş grubunda </a:t>
            </a:r>
            <a:r>
              <a:rPr lang="tr-TR" sz="2000" b="1" dirty="0">
                <a:solidFill>
                  <a:srgbClr val="FF0000"/>
                </a:solidFill>
              </a:rPr>
              <a:t>hipertansiyon </a:t>
            </a:r>
            <a:r>
              <a:rPr lang="tr-TR" sz="2000" b="1" dirty="0" err="1">
                <a:solidFill>
                  <a:srgbClr val="FF0000"/>
                </a:solidFill>
              </a:rPr>
              <a:t>prevalansı</a:t>
            </a:r>
            <a:r>
              <a:rPr lang="tr-TR" sz="2000" b="1" dirty="0">
                <a:solidFill>
                  <a:srgbClr val="FF0000"/>
                </a:solidFill>
              </a:rPr>
              <a:t> % 33 </a:t>
            </a:r>
            <a:r>
              <a:rPr lang="tr-TR" sz="2000" dirty="0"/>
              <a:t>(Türk Kardiyoloji Derneği çalışması) </a:t>
            </a:r>
            <a:r>
              <a:rPr lang="tr-TR" sz="2000" b="1" dirty="0">
                <a:solidFill>
                  <a:srgbClr val="FF0000"/>
                </a:solidFill>
              </a:rPr>
              <a:t>- % 35.9 </a:t>
            </a:r>
            <a:r>
              <a:rPr lang="tr-TR" sz="2000" dirty="0"/>
              <a:t>(Türkiye Endokrinoloji ve Metabolizma Derneği) arasında değişmektedir.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Başlık 1"/>
          <p:cNvSpPr>
            <a:spLocks noGrp="1"/>
          </p:cNvSpPr>
          <p:nvPr>
            <p:ph type="title" idx="4294967295"/>
          </p:nvPr>
        </p:nvSpPr>
        <p:spPr>
          <a:xfrm>
            <a:off x="457200" y="274638"/>
            <a:ext cx="8229600" cy="1209675"/>
          </a:xfrm>
        </p:spPr>
        <p:txBody>
          <a:bodyPr/>
          <a:lstStyle/>
          <a:p>
            <a:r>
              <a:rPr lang="tr-TR" sz="1900" b="1"/>
              <a:t>   -</a:t>
            </a:r>
            <a:r>
              <a:rPr lang="tr-TR" sz="2100" b="1"/>
              <a:t>Dirençli Hipertansiyon</a:t>
            </a:r>
            <a:r>
              <a:rPr lang="tr-TR" sz="1900" b="1"/>
              <a:t>: </a:t>
            </a:r>
            <a:r>
              <a:rPr lang="tr-TR" sz="1900"/>
              <a:t>Bir diüretik olmak üzere 3’lu ilaç tedavisinin tam dozlarına uyan hastalarda hedef</a:t>
            </a:r>
            <a:br>
              <a:rPr lang="tr-TR" sz="1900"/>
            </a:br>
            <a:r>
              <a:rPr lang="tr-TR" sz="1900"/>
              <a:t>KB’na ulaşılamamasıdır.</a:t>
            </a:r>
            <a:endParaRPr lang="tr-TR" sz="1900" b="1"/>
          </a:p>
        </p:txBody>
      </p:sp>
      <p:sp>
        <p:nvSpPr>
          <p:cNvPr id="3" name="İçerik Yer Tutucusu 2"/>
          <p:cNvSpPr>
            <a:spLocks noGrp="1"/>
          </p:cNvSpPr>
          <p:nvPr>
            <p:ph idx="4294967295"/>
          </p:nvPr>
        </p:nvSpPr>
        <p:spPr>
          <a:xfrm>
            <a:off x="474663" y="1802979"/>
            <a:ext cx="8229600" cy="4680520"/>
          </a:xfrm>
          <a:noFill/>
        </p:spPr>
        <p:txBody>
          <a:bodyPr numCol="2" rtlCol="0">
            <a:normAutofit/>
          </a:bodyPr>
          <a:lstStyle/>
          <a:p>
            <a:pPr fontAlgn="auto">
              <a:spcAft>
                <a:spcPts val="0"/>
              </a:spcAft>
              <a:buClrTx/>
              <a:buFont typeface="Arial" pitchFamily="34" charset="0"/>
              <a:buChar char="•"/>
              <a:defRPr/>
            </a:pPr>
            <a:r>
              <a:rPr lang="tr-TR" sz="1800" kern="1200" dirty="0">
                <a:latin typeface="+mn-lt"/>
                <a:ea typeface="+mn-ea"/>
                <a:cs typeface="+mn-cs"/>
              </a:rPr>
              <a:t>Tedaviye uyumsuzluk</a:t>
            </a:r>
          </a:p>
          <a:p>
            <a:pPr fontAlgn="auto">
              <a:spcAft>
                <a:spcPts val="0"/>
              </a:spcAft>
              <a:buClrTx/>
              <a:buFont typeface="Arial" pitchFamily="34" charset="0"/>
              <a:buChar char="•"/>
              <a:defRPr/>
            </a:pPr>
            <a:r>
              <a:rPr lang="tr-TR" sz="1800" kern="1200" dirty="0">
                <a:latin typeface="+mn-lt"/>
                <a:ea typeface="+mn-ea"/>
                <a:cs typeface="+mn-cs"/>
              </a:rPr>
              <a:t>Yaşam tarzı değişikliklerine uyumsuzluk</a:t>
            </a:r>
          </a:p>
          <a:p>
            <a:pPr lvl="1" fontAlgn="auto">
              <a:spcAft>
                <a:spcPts val="0"/>
              </a:spcAft>
              <a:buClrTx/>
              <a:buFont typeface="Arial" pitchFamily="34" charset="0"/>
              <a:buChar char="–"/>
              <a:defRPr/>
            </a:pPr>
            <a:r>
              <a:rPr lang="tr-TR" sz="1800" kern="1200" dirty="0">
                <a:latin typeface="+mn-lt"/>
                <a:ea typeface="+mn-ea"/>
                <a:cs typeface="+mn-cs"/>
              </a:rPr>
              <a:t>kilo alımı</a:t>
            </a:r>
          </a:p>
          <a:p>
            <a:pPr lvl="1" fontAlgn="auto">
              <a:spcAft>
                <a:spcPts val="0"/>
              </a:spcAft>
              <a:buClrTx/>
              <a:buFont typeface="Arial" pitchFamily="34" charset="0"/>
              <a:buChar char="–"/>
              <a:defRPr/>
            </a:pPr>
            <a:r>
              <a:rPr lang="tr-TR" sz="1800" kern="1200" dirty="0">
                <a:latin typeface="+mn-lt"/>
                <a:ea typeface="+mn-ea"/>
                <a:cs typeface="+mn-cs"/>
              </a:rPr>
              <a:t>aşırı alkol alımı</a:t>
            </a:r>
          </a:p>
          <a:p>
            <a:pPr fontAlgn="auto">
              <a:spcAft>
                <a:spcPts val="0"/>
              </a:spcAft>
              <a:buClrTx/>
              <a:buFont typeface="Arial" pitchFamily="34" charset="0"/>
              <a:buChar char="•"/>
              <a:defRPr/>
            </a:pPr>
            <a:r>
              <a:rPr lang="tr-TR" sz="1800" kern="1200" dirty="0" err="1">
                <a:latin typeface="+mn-lt"/>
                <a:ea typeface="+mn-ea"/>
                <a:cs typeface="+mn-cs"/>
              </a:rPr>
              <a:t>KB’nı</a:t>
            </a:r>
            <a:r>
              <a:rPr lang="tr-TR" sz="1800" kern="1200" dirty="0">
                <a:latin typeface="+mn-lt"/>
                <a:ea typeface="+mn-ea"/>
                <a:cs typeface="+mn-cs"/>
              </a:rPr>
              <a:t> yükselten ilaçların sürekli kullanımı (</a:t>
            </a:r>
            <a:r>
              <a:rPr lang="tr-TR" sz="1800" kern="1200" dirty="0" err="1">
                <a:latin typeface="+mn-lt"/>
                <a:ea typeface="+mn-ea"/>
                <a:cs typeface="+mn-cs"/>
              </a:rPr>
              <a:t>liquoris</a:t>
            </a:r>
            <a:r>
              <a:rPr lang="tr-TR" sz="1800" kern="1200" dirty="0">
                <a:latin typeface="+mn-lt"/>
                <a:ea typeface="+mn-ea"/>
                <a:cs typeface="+mn-cs"/>
              </a:rPr>
              <a:t>, kokain, </a:t>
            </a:r>
            <a:r>
              <a:rPr lang="tr-TR" sz="1800" kern="1200" dirty="0" err="1">
                <a:latin typeface="+mn-lt"/>
                <a:ea typeface="+mn-ea"/>
                <a:cs typeface="+mn-cs"/>
              </a:rPr>
              <a:t>glukokortikoidler</a:t>
            </a:r>
            <a:r>
              <a:rPr lang="tr-TR" sz="1800" kern="1200" dirty="0">
                <a:latin typeface="+mn-lt"/>
                <a:ea typeface="+mn-ea"/>
                <a:cs typeface="+mn-cs"/>
              </a:rPr>
              <a:t>, </a:t>
            </a:r>
            <a:r>
              <a:rPr lang="tr-TR" sz="1800" kern="1200" dirty="0" err="1">
                <a:latin typeface="+mn-lt"/>
                <a:ea typeface="+mn-ea"/>
                <a:cs typeface="+mn-cs"/>
              </a:rPr>
              <a:t>nonsteroid</a:t>
            </a:r>
            <a:r>
              <a:rPr lang="tr-TR" sz="1800" kern="1200" dirty="0">
                <a:latin typeface="+mn-lt"/>
                <a:ea typeface="+mn-ea"/>
                <a:cs typeface="+mn-cs"/>
              </a:rPr>
              <a:t> </a:t>
            </a:r>
            <a:r>
              <a:rPr lang="tr-TR" sz="1800" kern="1200" dirty="0" err="1">
                <a:latin typeface="+mn-lt"/>
                <a:ea typeface="+mn-ea"/>
                <a:cs typeface="+mn-cs"/>
              </a:rPr>
              <a:t>antienflamatuvarlar</a:t>
            </a:r>
            <a:r>
              <a:rPr lang="tr-TR" sz="1800" kern="1200" dirty="0">
                <a:latin typeface="+mn-lt"/>
                <a:ea typeface="+mn-ea"/>
                <a:cs typeface="+mn-cs"/>
              </a:rPr>
              <a:t> </a:t>
            </a:r>
            <a:r>
              <a:rPr lang="tr-TR" sz="1800" kern="1200" dirty="0" err="1">
                <a:latin typeface="+mn-lt"/>
                <a:ea typeface="+mn-ea"/>
                <a:cs typeface="+mn-cs"/>
              </a:rPr>
              <a:t>vb</a:t>
            </a:r>
            <a:r>
              <a:rPr lang="tr-TR" sz="1800" kern="1200" dirty="0">
                <a:latin typeface="+mn-lt"/>
                <a:ea typeface="+mn-ea"/>
                <a:cs typeface="+mn-cs"/>
              </a:rPr>
              <a:t>)</a:t>
            </a:r>
          </a:p>
          <a:p>
            <a:pPr fontAlgn="auto">
              <a:spcAft>
                <a:spcPts val="0"/>
              </a:spcAft>
              <a:buClrTx/>
              <a:buFont typeface="Arial" pitchFamily="34" charset="0"/>
              <a:buChar char="•"/>
              <a:defRPr/>
            </a:pPr>
            <a:r>
              <a:rPr lang="tr-TR" sz="1800" kern="1200" dirty="0" err="1">
                <a:latin typeface="+mn-lt"/>
                <a:ea typeface="+mn-ea"/>
                <a:cs typeface="+mn-cs"/>
              </a:rPr>
              <a:t>Obstrüktif</a:t>
            </a:r>
            <a:r>
              <a:rPr lang="tr-TR" sz="1800" kern="1200" dirty="0">
                <a:latin typeface="+mn-lt"/>
                <a:ea typeface="+mn-ea"/>
                <a:cs typeface="+mn-cs"/>
              </a:rPr>
              <a:t> uyku </a:t>
            </a:r>
            <a:r>
              <a:rPr lang="tr-TR" sz="1800" kern="1200" dirty="0" err="1">
                <a:latin typeface="+mn-lt"/>
                <a:ea typeface="+mn-ea"/>
                <a:cs typeface="+mn-cs"/>
              </a:rPr>
              <a:t>apnesi</a:t>
            </a:r>
            <a:endParaRPr lang="tr-TR" sz="1800" kern="1200" dirty="0">
              <a:latin typeface="+mn-lt"/>
              <a:ea typeface="+mn-ea"/>
              <a:cs typeface="+mn-cs"/>
            </a:endParaRPr>
          </a:p>
          <a:p>
            <a:pPr fontAlgn="auto">
              <a:spcAft>
                <a:spcPts val="0"/>
              </a:spcAft>
              <a:buClrTx/>
              <a:buFont typeface="Arial" pitchFamily="34" charset="0"/>
              <a:buChar char="•"/>
              <a:defRPr/>
            </a:pPr>
            <a:r>
              <a:rPr lang="tr-TR" sz="1800" kern="1200" dirty="0">
                <a:latin typeface="+mn-lt"/>
                <a:ea typeface="+mn-ea"/>
                <a:cs typeface="+mn-cs"/>
              </a:rPr>
              <a:t>Bilinmeyen </a:t>
            </a:r>
            <a:r>
              <a:rPr lang="tr-TR" sz="1800" kern="1200" dirty="0" err="1">
                <a:latin typeface="+mn-lt"/>
                <a:ea typeface="+mn-ea"/>
                <a:cs typeface="+mn-cs"/>
              </a:rPr>
              <a:t>sekonder</a:t>
            </a:r>
            <a:r>
              <a:rPr lang="tr-TR" sz="1800" kern="1200" dirty="0">
                <a:latin typeface="+mn-lt"/>
                <a:ea typeface="+mn-ea"/>
                <a:cs typeface="+mn-cs"/>
              </a:rPr>
              <a:t> nedenler</a:t>
            </a:r>
          </a:p>
          <a:p>
            <a:pPr fontAlgn="auto">
              <a:spcAft>
                <a:spcPts val="0"/>
              </a:spcAft>
              <a:buClrTx/>
              <a:buFont typeface="Arial" pitchFamily="34" charset="0"/>
              <a:buChar char="•"/>
              <a:defRPr/>
            </a:pPr>
            <a:r>
              <a:rPr lang="tr-TR" sz="1800" kern="1200" dirty="0" err="1">
                <a:latin typeface="+mn-lt"/>
                <a:ea typeface="+mn-ea"/>
                <a:cs typeface="+mn-cs"/>
              </a:rPr>
              <a:t>İrreversibl</a:t>
            </a:r>
            <a:r>
              <a:rPr lang="tr-TR" sz="1800" kern="1200" dirty="0">
                <a:latin typeface="+mn-lt"/>
                <a:ea typeface="+mn-ea"/>
                <a:cs typeface="+mn-cs"/>
              </a:rPr>
              <a:t> ya </a:t>
            </a:r>
            <a:r>
              <a:rPr lang="tr-TR" sz="1800" kern="1200" dirty="0" smtClean="0">
                <a:latin typeface="+mn-lt"/>
                <a:ea typeface="+mn-ea"/>
                <a:cs typeface="+mn-cs"/>
              </a:rPr>
              <a:t>da </a:t>
            </a:r>
            <a:r>
              <a:rPr lang="tr-TR" sz="1800" kern="1200" dirty="0">
                <a:latin typeface="+mn-lt"/>
                <a:ea typeface="+mn-ea"/>
                <a:cs typeface="+mn-cs"/>
              </a:rPr>
              <a:t>çok nadiren </a:t>
            </a:r>
            <a:r>
              <a:rPr lang="tr-TR" sz="1800" kern="1200" dirty="0" smtClean="0">
                <a:latin typeface="+mn-lt"/>
                <a:ea typeface="+mn-ea"/>
                <a:cs typeface="+mn-cs"/>
              </a:rPr>
              <a:t>geri </a:t>
            </a:r>
            <a:r>
              <a:rPr lang="tr-TR" sz="1800" kern="1200" dirty="0">
                <a:latin typeface="+mn-lt"/>
                <a:ea typeface="+mn-ea"/>
                <a:cs typeface="+mn-cs"/>
              </a:rPr>
              <a:t>döndürülebilen organ hasarı</a:t>
            </a:r>
          </a:p>
          <a:p>
            <a:pPr fontAlgn="auto">
              <a:spcAft>
                <a:spcPts val="0"/>
              </a:spcAft>
              <a:buClrTx/>
              <a:buFont typeface="Arial" pitchFamily="34" charset="0"/>
              <a:buChar char="•"/>
              <a:defRPr/>
            </a:pPr>
            <a:endParaRPr lang="tr-TR" sz="1800" kern="1200" dirty="0" smtClean="0">
              <a:latin typeface="+mn-lt"/>
              <a:ea typeface="+mn-ea"/>
              <a:cs typeface="+mn-cs"/>
            </a:endParaRPr>
          </a:p>
          <a:p>
            <a:pPr fontAlgn="auto">
              <a:spcAft>
                <a:spcPts val="0"/>
              </a:spcAft>
              <a:buClrTx/>
              <a:buFont typeface="Arial" pitchFamily="34" charset="0"/>
              <a:buChar char="•"/>
              <a:defRPr/>
            </a:pPr>
            <a:r>
              <a:rPr lang="tr-TR" sz="1800" kern="1200" dirty="0" smtClean="0">
                <a:latin typeface="+mn-lt"/>
                <a:ea typeface="+mn-ea"/>
                <a:cs typeface="+mn-cs"/>
              </a:rPr>
              <a:t>Aşağıdaki </a:t>
            </a:r>
            <a:r>
              <a:rPr lang="tr-TR" sz="1800" kern="1200" dirty="0">
                <a:latin typeface="+mn-lt"/>
                <a:ea typeface="+mn-ea"/>
                <a:cs typeface="+mn-cs"/>
              </a:rPr>
              <a:t>nedenlere bağlı volüm yüklenmesi</a:t>
            </a:r>
          </a:p>
          <a:p>
            <a:pPr lvl="1" fontAlgn="auto">
              <a:spcAft>
                <a:spcPts val="0"/>
              </a:spcAft>
              <a:buClrTx/>
              <a:buFont typeface="Arial" pitchFamily="34" charset="0"/>
              <a:buChar char="–"/>
              <a:defRPr/>
            </a:pPr>
            <a:r>
              <a:rPr lang="tr-TR" sz="1800" kern="1200" dirty="0">
                <a:latin typeface="+mn-lt"/>
                <a:ea typeface="+mn-ea"/>
                <a:cs typeface="+mn-cs"/>
              </a:rPr>
              <a:t>yetersiz </a:t>
            </a:r>
            <a:r>
              <a:rPr lang="tr-TR" sz="1800" kern="1200" dirty="0" err="1">
                <a:latin typeface="+mn-lt"/>
                <a:ea typeface="+mn-ea"/>
                <a:cs typeface="+mn-cs"/>
              </a:rPr>
              <a:t>diüretik</a:t>
            </a:r>
            <a:r>
              <a:rPr lang="tr-TR" sz="1800" kern="1200" dirty="0">
                <a:latin typeface="+mn-lt"/>
                <a:ea typeface="+mn-ea"/>
                <a:cs typeface="+mn-cs"/>
              </a:rPr>
              <a:t> tedavi</a:t>
            </a:r>
          </a:p>
          <a:p>
            <a:pPr lvl="1" fontAlgn="auto">
              <a:spcAft>
                <a:spcPts val="0"/>
              </a:spcAft>
              <a:buClrTx/>
              <a:buFont typeface="Arial" pitchFamily="34" charset="0"/>
              <a:buChar char="–"/>
              <a:defRPr/>
            </a:pPr>
            <a:r>
              <a:rPr lang="tr-TR" sz="1800" kern="1200" dirty="0" err="1" smtClean="0">
                <a:latin typeface="+mn-lt"/>
                <a:ea typeface="+mn-ea"/>
                <a:cs typeface="+mn-cs"/>
              </a:rPr>
              <a:t>progresif</a:t>
            </a:r>
            <a:r>
              <a:rPr lang="tr-TR" sz="1800" kern="1200" dirty="0" smtClean="0">
                <a:latin typeface="+mn-lt"/>
                <a:ea typeface="+mn-ea"/>
                <a:cs typeface="+mn-cs"/>
              </a:rPr>
              <a:t> </a:t>
            </a:r>
            <a:r>
              <a:rPr lang="tr-TR" sz="1800" kern="1200" dirty="0">
                <a:latin typeface="+mn-lt"/>
                <a:ea typeface="+mn-ea"/>
                <a:cs typeface="+mn-cs"/>
              </a:rPr>
              <a:t>böbrek yetersizliği</a:t>
            </a:r>
          </a:p>
          <a:p>
            <a:pPr lvl="1" fontAlgn="auto">
              <a:spcAft>
                <a:spcPts val="0"/>
              </a:spcAft>
              <a:buClrTx/>
              <a:buFont typeface="Arial" pitchFamily="34" charset="0"/>
              <a:buChar char="–"/>
              <a:defRPr/>
            </a:pPr>
            <a:r>
              <a:rPr lang="tr-TR" sz="1800" kern="1200" dirty="0">
                <a:latin typeface="+mn-lt"/>
                <a:ea typeface="+mn-ea"/>
                <a:cs typeface="+mn-cs"/>
              </a:rPr>
              <a:t>aşırı sodyum tüketimi</a:t>
            </a:r>
          </a:p>
          <a:p>
            <a:pPr fontAlgn="auto">
              <a:spcAft>
                <a:spcPts val="0"/>
              </a:spcAft>
              <a:buClrTx/>
              <a:buFont typeface="Arial" pitchFamily="34" charset="0"/>
              <a:buChar char="•"/>
              <a:defRPr/>
            </a:pPr>
            <a:r>
              <a:rPr lang="tr-TR" sz="1800" kern="1200" dirty="0" err="1">
                <a:latin typeface="+mn-lt"/>
                <a:ea typeface="+mn-ea"/>
                <a:cs typeface="+mn-cs"/>
              </a:rPr>
              <a:t>Hiperaldosteronizm</a:t>
            </a:r>
            <a:endParaRPr lang="tr-TR" sz="1800" kern="1200" dirty="0">
              <a:latin typeface="+mn-lt"/>
              <a:ea typeface="+mn-ea"/>
              <a:cs typeface="+mn-cs"/>
            </a:endParaRPr>
          </a:p>
          <a:p>
            <a:pPr fontAlgn="auto">
              <a:spcAft>
                <a:spcPts val="0"/>
              </a:spcAft>
              <a:buClrTx/>
              <a:buFont typeface="Arial" pitchFamily="34" charset="0"/>
              <a:buChar char="•"/>
              <a:defRPr/>
            </a:pPr>
            <a:endParaRPr lang="tr-TR" sz="1800" b="1" i="1" kern="1200" dirty="0" smtClean="0">
              <a:latin typeface="+mn-lt"/>
              <a:ea typeface="+mn-ea"/>
              <a:cs typeface="+mn-cs"/>
            </a:endParaRPr>
          </a:p>
          <a:p>
            <a:pPr fontAlgn="auto">
              <a:spcAft>
                <a:spcPts val="0"/>
              </a:spcAft>
              <a:buClrTx/>
              <a:buFont typeface="Arial" pitchFamily="34" charset="0"/>
              <a:buChar char="•"/>
              <a:defRPr/>
            </a:pPr>
            <a:r>
              <a:rPr lang="tr-TR" sz="1800" b="1" i="1" kern="1200" dirty="0" smtClean="0">
                <a:latin typeface="+mn-lt"/>
                <a:ea typeface="+mn-ea"/>
                <a:cs typeface="+mn-cs"/>
              </a:rPr>
              <a:t>Yalancı </a:t>
            </a:r>
            <a:r>
              <a:rPr lang="tr-TR" sz="1800" b="1" i="1" kern="1200" dirty="0">
                <a:latin typeface="+mn-lt"/>
                <a:ea typeface="+mn-ea"/>
                <a:cs typeface="+mn-cs"/>
              </a:rPr>
              <a:t>Dirençli Hipertansiyon Nedenleri:</a:t>
            </a:r>
          </a:p>
          <a:p>
            <a:pPr fontAlgn="auto">
              <a:spcAft>
                <a:spcPts val="0"/>
              </a:spcAft>
              <a:buClrTx/>
              <a:buFont typeface="Arial" pitchFamily="34" charset="0"/>
              <a:buChar char="•"/>
              <a:defRPr/>
            </a:pPr>
            <a:r>
              <a:rPr lang="tr-TR" sz="1800" kern="1200" dirty="0">
                <a:latin typeface="+mn-lt"/>
                <a:ea typeface="+mn-ea"/>
                <a:cs typeface="+mn-cs"/>
              </a:rPr>
              <a:t>İzole ofis (beyaz önlük ) hipertansiyon</a:t>
            </a:r>
          </a:p>
          <a:p>
            <a:pPr fontAlgn="auto">
              <a:spcAft>
                <a:spcPts val="0"/>
              </a:spcAft>
              <a:buClrTx/>
              <a:buFont typeface="Arial" pitchFamily="34" charset="0"/>
              <a:buChar char="•"/>
              <a:defRPr/>
            </a:pPr>
            <a:r>
              <a:rPr lang="tr-TR" sz="1800" kern="1200" dirty="0">
                <a:latin typeface="+mn-lt"/>
                <a:ea typeface="+mn-ea"/>
                <a:cs typeface="+mn-cs"/>
              </a:rPr>
              <a:t>Kol ve manşon arasında uyumsuzluk</a:t>
            </a:r>
          </a:p>
          <a:p>
            <a:pPr fontAlgn="auto">
              <a:spcAft>
                <a:spcPts val="0"/>
              </a:spcAft>
              <a:buClrTx/>
              <a:buFont typeface="Arial" pitchFamily="34" charset="0"/>
              <a:buChar char="•"/>
              <a:defRPr/>
            </a:pPr>
            <a:r>
              <a:rPr lang="tr-TR" sz="1800" kern="1200" dirty="0" err="1">
                <a:latin typeface="+mn-lt"/>
                <a:ea typeface="+mn-ea"/>
                <a:cs typeface="+mn-cs"/>
              </a:rPr>
              <a:t>Pseodohipertansiyon</a:t>
            </a:r>
            <a:endParaRPr lang="tr-TR" sz="1800" kern="1200" dirty="0">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Başlık 1"/>
          <p:cNvSpPr>
            <a:spLocks noGrp="1"/>
          </p:cNvSpPr>
          <p:nvPr>
            <p:ph type="title" idx="4294967295"/>
          </p:nvPr>
        </p:nvSpPr>
        <p:spPr>
          <a:xfrm>
            <a:off x="457200" y="274638"/>
            <a:ext cx="8229600" cy="2074862"/>
          </a:xfrm>
        </p:spPr>
        <p:txBody>
          <a:bodyPr/>
          <a:lstStyle/>
          <a:p>
            <a:r>
              <a:rPr lang="tr-TR" sz="1900" b="1" dirty="0"/>
              <a:t>    -Acil Hipertansiyon: </a:t>
            </a:r>
            <a:r>
              <a:rPr lang="tr-TR" sz="1800" b="1" dirty="0">
                <a:solidFill>
                  <a:srgbClr val="FF0000"/>
                </a:solidFill>
              </a:rPr>
              <a:t>Yüksek KB değerleri ile akut organ hasarı vardır.</a:t>
            </a:r>
            <a:r>
              <a:rPr lang="tr-TR" sz="1500" dirty="0"/>
              <a:t> Nadirdir ama yaşamı tehdit eder. KB acilen ve dikkatli şekilde düşürülürse beyin yetersiz </a:t>
            </a:r>
            <a:r>
              <a:rPr lang="tr-TR" sz="1500" dirty="0" err="1"/>
              <a:t>perfüzyonu</a:t>
            </a:r>
            <a:r>
              <a:rPr lang="tr-TR" sz="1500" dirty="0"/>
              <a:t>, </a:t>
            </a:r>
            <a:r>
              <a:rPr lang="tr-TR" sz="1500" dirty="0" err="1"/>
              <a:t>serebral</a:t>
            </a:r>
            <a:r>
              <a:rPr lang="tr-TR" sz="1500" dirty="0"/>
              <a:t> </a:t>
            </a:r>
            <a:r>
              <a:rPr lang="tr-TR" sz="1500" dirty="0" err="1"/>
              <a:t>infarkt</a:t>
            </a:r>
            <a:r>
              <a:rPr lang="tr-TR" sz="1500" dirty="0"/>
              <a:t>, </a:t>
            </a:r>
            <a:r>
              <a:rPr lang="tr-TR" sz="1500" dirty="0" err="1"/>
              <a:t>miyokard</a:t>
            </a:r>
            <a:r>
              <a:rPr lang="tr-TR" sz="1500" dirty="0"/>
              <a:t> ve böbrek </a:t>
            </a:r>
            <a:r>
              <a:rPr lang="tr-TR" sz="1500" dirty="0" smtClean="0"/>
              <a:t>hasarı oluşmayabilir</a:t>
            </a:r>
            <a:r>
              <a:rPr lang="tr-TR" sz="1500" dirty="0"/>
              <a:t>. Akut inmede hızlı şekilde </a:t>
            </a:r>
            <a:r>
              <a:rPr lang="tr-TR" sz="1500" dirty="0" err="1"/>
              <a:t>KB’nı</a:t>
            </a:r>
            <a:r>
              <a:rPr lang="tr-TR" sz="1500" dirty="0"/>
              <a:t> düşürmekten kaçınılmalıdır.</a:t>
            </a:r>
          </a:p>
        </p:txBody>
      </p:sp>
      <p:sp>
        <p:nvSpPr>
          <p:cNvPr id="3" name="İçerik Yer Tutucusu 2"/>
          <p:cNvSpPr>
            <a:spLocks noGrp="1"/>
          </p:cNvSpPr>
          <p:nvPr>
            <p:ph idx="4294967295"/>
          </p:nvPr>
        </p:nvSpPr>
        <p:spPr>
          <a:xfrm>
            <a:off x="457200" y="2566988"/>
            <a:ext cx="8229600" cy="3563937"/>
          </a:xfrm>
        </p:spPr>
        <p:txBody>
          <a:bodyPr>
            <a:normAutofit/>
          </a:bodyPr>
          <a:lstStyle/>
          <a:p>
            <a:pPr>
              <a:lnSpc>
                <a:spcPct val="80000"/>
              </a:lnSpc>
            </a:pPr>
            <a:r>
              <a:rPr lang="tr-TR" sz="2000" dirty="0" err="1"/>
              <a:t>Hipertansif</a:t>
            </a:r>
            <a:r>
              <a:rPr lang="tr-TR" sz="2000" dirty="0"/>
              <a:t> </a:t>
            </a:r>
            <a:r>
              <a:rPr lang="tr-TR" sz="2000" dirty="0" err="1"/>
              <a:t>ensefalopati</a:t>
            </a:r>
            <a:endParaRPr lang="tr-TR" sz="2000" dirty="0"/>
          </a:p>
          <a:p>
            <a:pPr>
              <a:lnSpc>
                <a:spcPct val="80000"/>
              </a:lnSpc>
            </a:pPr>
            <a:r>
              <a:rPr lang="tr-TR" sz="2000" dirty="0" err="1"/>
              <a:t>Hipertansif</a:t>
            </a:r>
            <a:r>
              <a:rPr lang="tr-TR" sz="2000" dirty="0"/>
              <a:t> sol </a:t>
            </a:r>
            <a:r>
              <a:rPr lang="tr-TR" sz="2000" dirty="0" err="1"/>
              <a:t>ventrikul</a:t>
            </a:r>
            <a:r>
              <a:rPr lang="tr-TR" sz="2000" dirty="0"/>
              <a:t> </a:t>
            </a:r>
            <a:r>
              <a:rPr lang="tr-TR" sz="2000" dirty="0" smtClean="0"/>
              <a:t>yetersizliği</a:t>
            </a:r>
            <a:endParaRPr lang="tr-TR" sz="2000" dirty="0"/>
          </a:p>
          <a:p>
            <a:pPr>
              <a:lnSpc>
                <a:spcPct val="80000"/>
              </a:lnSpc>
            </a:pPr>
            <a:r>
              <a:rPr lang="tr-TR" sz="2000" dirty="0" smtClean="0"/>
              <a:t>Mİ ile </a:t>
            </a:r>
            <a:r>
              <a:rPr lang="tr-TR" sz="2000" dirty="0"/>
              <a:t>beraber hipertansiyon</a:t>
            </a:r>
          </a:p>
          <a:p>
            <a:pPr>
              <a:lnSpc>
                <a:spcPct val="80000"/>
              </a:lnSpc>
            </a:pPr>
            <a:r>
              <a:rPr lang="tr-TR" sz="2000" dirty="0" smtClean="0"/>
              <a:t>Hipertansiyon </a:t>
            </a:r>
            <a:r>
              <a:rPr lang="tr-TR" sz="2000" dirty="0"/>
              <a:t>ve </a:t>
            </a:r>
            <a:r>
              <a:rPr lang="tr-TR" sz="2000" dirty="0" err="1"/>
              <a:t>anstabl</a:t>
            </a:r>
            <a:r>
              <a:rPr lang="tr-TR" sz="2000" dirty="0"/>
              <a:t> </a:t>
            </a:r>
            <a:r>
              <a:rPr lang="tr-TR" sz="2000" dirty="0" err="1"/>
              <a:t>angina</a:t>
            </a:r>
            <a:endParaRPr lang="tr-TR" sz="2000" dirty="0"/>
          </a:p>
          <a:p>
            <a:pPr>
              <a:lnSpc>
                <a:spcPct val="80000"/>
              </a:lnSpc>
            </a:pPr>
            <a:r>
              <a:rPr lang="tr-TR" sz="2000" dirty="0"/>
              <a:t>Hipertansiyon ve aort </a:t>
            </a:r>
            <a:r>
              <a:rPr lang="tr-TR" sz="2000" dirty="0" err="1"/>
              <a:t>diseksiyonu</a:t>
            </a:r>
            <a:endParaRPr lang="tr-TR" sz="2000" dirty="0"/>
          </a:p>
          <a:p>
            <a:pPr>
              <a:lnSpc>
                <a:spcPct val="80000"/>
              </a:lnSpc>
            </a:pPr>
            <a:r>
              <a:rPr lang="tr-TR" sz="2000" dirty="0" err="1"/>
              <a:t>Subaraknoid</a:t>
            </a:r>
            <a:r>
              <a:rPr lang="tr-TR" sz="2000" dirty="0"/>
              <a:t> </a:t>
            </a:r>
            <a:r>
              <a:rPr lang="tr-TR" sz="2000" dirty="0" err="1"/>
              <a:t>hemoraji</a:t>
            </a:r>
            <a:r>
              <a:rPr lang="tr-TR" sz="2000" dirty="0"/>
              <a:t> ile birlikte ciddi hipertansiyon ya da </a:t>
            </a:r>
            <a:r>
              <a:rPr lang="tr-TR" sz="2000" dirty="0" err="1"/>
              <a:t>serebrovaskuler</a:t>
            </a:r>
            <a:r>
              <a:rPr lang="tr-TR" sz="2000" dirty="0"/>
              <a:t> olay</a:t>
            </a:r>
          </a:p>
          <a:p>
            <a:pPr>
              <a:lnSpc>
                <a:spcPct val="80000"/>
              </a:lnSpc>
            </a:pPr>
            <a:r>
              <a:rPr lang="tr-TR" sz="2000" dirty="0" err="1"/>
              <a:t>Feokromositoma</a:t>
            </a:r>
            <a:r>
              <a:rPr lang="tr-TR" sz="2000" dirty="0"/>
              <a:t> krizi</a:t>
            </a:r>
          </a:p>
          <a:p>
            <a:pPr>
              <a:lnSpc>
                <a:spcPct val="80000"/>
              </a:lnSpc>
            </a:pPr>
            <a:r>
              <a:rPr lang="tr-TR" sz="2000" dirty="0"/>
              <a:t>Amfetamin, LSD, kokain ya da </a:t>
            </a:r>
            <a:r>
              <a:rPr lang="tr-TR" sz="2000" dirty="0" err="1"/>
              <a:t>ekstazi</a:t>
            </a:r>
            <a:r>
              <a:rPr lang="tr-TR" sz="2000" dirty="0"/>
              <a:t> gibi uyarıcıların kullanımı</a:t>
            </a:r>
          </a:p>
          <a:p>
            <a:pPr>
              <a:lnSpc>
                <a:spcPct val="80000"/>
              </a:lnSpc>
            </a:pPr>
            <a:r>
              <a:rPr lang="tr-TR" sz="2000" dirty="0" err="1"/>
              <a:t>Perioperatif</a:t>
            </a:r>
            <a:r>
              <a:rPr lang="tr-TR" sz="2000" dirty="0"/>
              <a:t> hipertansiyon</a:t>
            </a:r>
          </a:p>
          <a:p>
            <a:pPr>
              <a:lnSpc>
                <a:spcPct val="80000"/>
              </a:lnSpc>
            </a:pPr>
            <a:r>
              <a:rPr lang="tr-TR" sz="2000" dirty="0"/>
              <a:t>Ciddi </a:t>
            </a:r>
            <a:r>
              <a:rPr lang="tr-TR" sz="2000" dirty="0" err="1"/>
              <a:t>preeklampsi</a:t>
            </a:r>
            <a:r>
              <a:rPr lang="tr-TR" sz="2000" dirty="0"/>
              <a:t> ve </a:t>
            </a:r>
            <a:r>
              <a:rPr lang="tr-TR" sz="2000" dirty="0" err="1"/>
              <a:t>eklampsi</a:t>
            </a:r>
            <a:endParaRPr lang="tr-TR"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Başlık 1"/>
          <p:cNvSpPr>
            <a:spLocks noGrp="1"/>
          </p:cNvSpPr>
          <p:nvPr>
            <p:ph type="title" idx="4294967295"/>
          </p:nvPr>
        </p:nvSpPr>
        <p:spPr/>
        <p:txBody>
          <a:bodyPr/>
          <a:lstStyle/>
          <a:p>
            <a:r>
              <a:rPr lang="tr-TR" sz="2500"/>
              <a:t>Ülkemizde hipertansif kriz tedavisinde</a:t>
            </a:r>
            <a:br>
              <a:rPr lang="tr-TR" sz="2500"/>
            </a:br>
            <a:r>
              <a:rPr lang="tr-TR" sz="2500"/>
              <a:t>kullanılabilen parenteral ilaçlar</a:t>
            </a:r>
          </a:p>
        </p:txBody>
      </p:sp>
      <p:pic>
        <p:nvPicPr>
          <p:cNvPr id="142338" name="Picture 2"/>
          <p:cNvPicPr>
            <a:picLocks noChangeAspect="1" noChangeArrowheads="1"/>
          </p:cNvPicPr>
          <p:nvPr/>
        </p:nvPicPr>
        <p:blipFill>
          <a:blip r:embed="rId2"/>
          <a:srcRect/>
          <a:stretch>
            <a:fillRect/>
          </a:stretch>
        </p:blipFill>
        <p:spPr bwMode="auto">
          <a:xfrm>
            <a:off x="755650" y="1773238"/>
            <a:ext cx="770255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Başlık 1"/>
          <p:cNvSpPr>
            <a:spLocks noGrp="1"/>
          </p:cNvSpPr>
          <p:nvPr>
            <p:ph type="title" idx="4294967295"/>
          </p:nvPr>
        </p:nvSpPr>
        <p:spPr/>
        <p:txBody>
          <a:bodyPr/>
          <a:lstStyle/>
          <a:p>
            <a:r>
              <a:rPr lang="tr-TR" sz="3000" b="1"/>
              <a:t>-Malign Hipertansiyon</a:t>
            </a:r>
          </a:p>
        </p:txBody>
      </p:sp>
      <p:sp>
        <p:nvSpPr>
          <p:cNvPr id="143362" name="İçerik Yer Tutucusu 2"/>
          <p:cNvSpPr>
            <a:spLocks noGrp="1"/>
          </p:cNvSpPr>
          <p:nvPr>
            <p:ph idx="4294967295"/>
          </p:nvPr>
        </p:nvSpPr>
        <p:spPr/>
        <p:txBody>
          <a:bodyPr/>
          <a:lstStyle/>
          <a:p>
            <a:pPr>
              <a:lnSpc>
                <a:spcPct val="80000"/>
              </a:lnSpc>
            </a:pPr>
            <a:r>
              <a:rPr lang="tr-TR" sz="1800" dirty="0"/>
              <a:t>Dirençli ve </a:t>
            </a:r>
            <a:r>
              <a:rPr lang="tr-TR" sz="1800" dirty="0" err="1"/>
              <a:t>malign</a:t>
            </a:r>
            <a:r>
              <a:rPr lang="tr-TR" sz="1800" dirty="0"/>
              <a:t> hipertansiyon sıklıkla örtüşür. Gelişmiş ülkelerde </a:t>
            </a:r>
            <a:r>
              <a:rPr lang="tr-TR" sz="1800" dirty="0" err="1"/>
              <a:t>nadirdir,çoğu</a:t>
            </a:r>
            <a:r>
              <a:rPr lang="tr-TR" sz="1800" dirty="0"/>
              <a:t> ekonomik yetersizliği olan kesimlerde görülür.</a:t>
            </a:r>
          </a:p>
          <a:p>
            <a:pPr marL="0" indent="0">
              <a:lnSpc>
                <a:spcPct val="80000"/>
              </a:lnSpc>
              <a:buNone/>
            </a:pPr>
            <a:endParaRPr lang="tr-TR" sz="1800" dirty="0"/>
          </a:p>
          <a:p>
            <a:pPr>
              <a:lnSpc>
                <a:spcPct val="80000"/>
              </a:lnSpc>
            </a:pPr>
            <a:r>
              <a:rPr lang="tr-TR" sz="1800" dirty="0" err="1"/>
              <a:t>Malign</a:t>
            </a:r>
            <a:r>
              <a:rPr lang="tr-TR" sz="1800" dirty="0"/>
              <a:t> hipertansiyon </a:t>
            </a:r>
            <a:r>
              <a:rPr lang="tr-TR" sz="1800" dirty="0" err="1"/>
              <a:t>KB’nın</a:t>
            </a:r>
            <a:r>
              <a:rPr lang="tr-TR" sz="1800" dirty="0"/>
              <a:t> ciddi yüksekliği (</a:t>
            </a:r>
            <a:r>
              <a:rPr lang="tr-TR" sz="1800" dirty="0" err="1"/>
              <a:t>diastolik</a:t>
            </a:r>
            <a:r>
              <a:rPr lang="tr-TR" sz="1800" dirty="0"/>
              <a:t> KB her zaman değil ama genellikle &gt; 140 </a:t>
            </a:r>
            <a:r>
              <a:rPr lang="tr-TR" sz="1800" dirty="0" err="1"/>
              <a:t>mmHg</a:t>
            </a:r>
            <a:r>
              <a:rPr lang="tr-TR" sz="1800" dirty="0"/>
              <a:t>) ile birlikte </a:t>
            </a:r>
            <a:r>
              <a:rPr lang="tr-TR" sz="1800" dirty="0" err="1"/>
              <a:t>özellkle</a:t>
            </a:r>
            <a:r>
              <a:rPr lang="tr-TR" sz="1800" dirty="0"/>
              <a:t> belirgin </a:t>
            </a:r>
            <a:r>
              <a:rPr lang="tr-TR" sz="1800" dirty="0" err="1"/>
              <a:t>retinal</a:t>
            </a:r>
            <a:r>
              <a:rPr lang="tr-TR" sz="1800" dirty="0"/>
              <a:t> </a:t>
            </a:r>
            <a:r>
              <a:rPr lang="tr-TR" sz="1800" dirty="0" err="1"/>
              <a:t>hemoraji</a:t>
            </a:r>
            <a:r>
              <a:rPr lang="tr-TR" sz="1800" dirty="0"/>
              <a:t>, </a:t>
            </a:r>
            <a:r>
              <a:rPr lang="tr-TR" sz="1800" dirty="0" err="1"/>
              <a:t>eksuda</a:t>
            </a:r>
            <a:r>
              <a:rPr lang="tr-TR" sz="1800" dirty="0"/>
              <a:t> ve /veya </a:t>
            </a:r>
            <a:r>
              <a:rPr lang="tr-TR" sz="1800" dirty="0" err="1"/>
              <a:t>papil</a:t>
            </a:r>
            <a:r>
              <a:rPr lang="tr-TR" sz="1800" dirty="0"/>
              <a:t> ödem gibi </a:t>
            </a:r>
            <a:r>
              <a:rPr lang="tr-TR" sz="1800" dirty="0" err="1"/>
              <a:t>vaskuler</a:t>
            </a:r>
            <a:r>
              <a:rPr lang="tr-TR" sz="1800" dirty="0"/>
              <a:t> hasarla birliktedir.</a:t>
            </a:r>
          </a:p>
          <a:p>
            <a:pPr>
              <a:lnSpc>
                <a:spcPct val="80000"/>
              </a:lnSpc>
            </a:pPr>
            <a:endParaRPr lang="tr-TR" sz="1800" dirty="0"/>
          </a:p>
          <a:p>
            <a:pPr>
              <a:lnSpc>
                <a:spcPct val="80000"/>
              </a:lnSpc>
            </a:pPr>
            <a:r>
              <a:rPr lang="tr-TR" sz="1800" dirty="0" err="1"/>
              <a:t>Malign</a:t>
            </a:r>
            <a:r>
              <a:rPr lang="tr-TR" sz="1800" dirty="0"/>
              <a:t> hipertansiyonun değişik nedenleri vardır ama en sık neden </a:t>
            </a:r>
            <a:r>
              <a:rPr lang="tr-TR" sz="1800" dirty="0" err="1"/>
              <a:t>esansiyel</a:t>
            </a:r>
            <a:r>
              <a:rPr lang="tr-TR" sz="1800" dirty="0"/>
              <a:t> hipertansiyonun ciddi ve yetersiz tedavisidir. </a:t>
            </a:r>
          </a:p>
          <a:p>
            <a:pPr>
              <a:lnSpc>
                <a:spcPct val="80000"/>
              </a:lnSpc>
            </a:pPr>
            <a:endParaRPr lang="tr-TR" sz="1800" dirty="0"/>
          </a:p>
          <a:p>
            <a:pPr>
              <a:lnSpc>
                <a:spcPct val="80000"/>
              </a:lnSpc>
            </a:pPr>
            <a:r>
              <a:rPr lang="tr-TR" sz="1800" dirty="0" err="1"/>
              <a:t>Proliferatif</a:t>
            </a:r>
            <a:r>
              <a:rPr lang="tr-TR" sz="1800" dirty="0"/>
              <a:t> cevap KB yüksekliği ve suresi ile paraleldir. </a:t>
            </a:r>
          </a:p>
          <a:p>
            <a:pPr>
              <a:lnSpc>
                <a:spcPct val="80000"/>
              </a:lnSpc>
              <a:buFont typeface="Wingdings" pitchFamily="2" charset="2"/>
              <a:buNone/>
            </a:pPr>
            <a:endParaRPr lang="tr-TR" sz="1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İçerik Yer Tutucusu 2"/>
          <p:cNvSpPr>
            <a:spLocks noGrp="1"/>
          </p:cNvSpPr>
          <p:nvPr>
            <p:ph idx="4294967295"/>
          </p:nvPr>
        </p:nvSpPr>
        <p:spPr>
          <a:xfrm>
            <a:off x="457200" y="765175"/>
            <a:ext cx="8229600" cy="5759450"/>
          </a:xfrm>
        </p:spPr>
        <p:txBody>
          <a:bodyPr/>
          <a:lstStyle/>
          <a:p>
            <a:pPr>
              <a:lnSpc>
                <a:spcPct val="80000"/>
              </a:lnSpc>
            </a:pPr>
            <a:endParaRPr lang="tr-TR" sz="1800" dirty="0" smtClean="0"/>
          </a:p>
          <a:p>
            <a:pPr>
              <a:lnSpc>
                <a:spcPct val="80000"/>
              </a:lnSpc>
            </a:pPr>
            <a:endParaRPr lang="tr-TR" sz="1800" dirty="0"/>
          </a:p>
          <a:p>
            <a:pPr>
              <a:lnSpc>
                <a:spcPct val="80000"/>
              </a:lnSpc>
            </a:pPr>
            <a:r>
              <a:rPr lang="tr-TR" sz="1800" dirty="0" smtClean="0"/>
              <a:t>En tehlikelisi </a:t>
            </a:r>
            <a:r>
              <a:rPr lang="tr-TR" sz="1800" dirty="0" err="1" smtClean="0"/>
              <a:t>hipertansif</a:t>
            </a:r>
            <a:r>
              <a:rPr lang="tr-TR" sz="1800" dirty="0" smtClean="0"/>
              <a:t> </a:t>
            </a:r>
            <a:r>
              <a:rPr lang="tr-TR" sz="1800" dirty="0" err="1"/>
              <a:t>ensefalopati</a:t>
            </a:r>
            <a:r>
              <a:rPr lang="tr-TR" sz="1800" dirty="0"/>
              <a:t> ile birlikteliğidir. </a:t>
            </a:r>
          </a:p>
          <a:p>
            <a:pPr>
              <a:lnSpc>
                <a:spcPct val="80000"/>
              </a:lnSpc>
            </a:pPr>
            <a:endParaRPr lang="tr-TR" sz="1800" dirty="0"/>
          </a:p>
          <a:p>
            <a:pPr>
              <a:lnSpc>
                <a:spcPct val="80000"/>
              </a:lnSpc>
            </a:pPr>
            <a:r>
              <a:rPr lang="tr-TR" sz="1800" dirty="0"/>
              <a:t>Nörolojik fonksiyonlarda </a:t>
            </a:r>
            <a:r>
              <a:rPr lang="tr-TR" sz="1800" dirty="0" err="1"/>
              <a:t>reversibl</a:t>
            </a:r>
            <a:r>
              <a:rPr lang="tr-TR" sz="1800" dirty="0"/>
              <a:t> değişiklikler, </a:t>
            </a:r>
            <a:r>
              <a:rPr lang="tr-TR" sz="1800" dirty="0" err="1"/>
              <a:t>mental</a:t>
            </a:r>
            <a:r>
              <a:rPr lang="tr-TR" sz="1800" dirty="0"/>
              <a:t> durumda kötüleşme ve görme bozulması ile birliktedir. </a:t>
            </a:r>
          </a:p>
          <a:p>
            <a:pPr>
              <a:lnSpc>
                <a:spcPct val="80000"/>
              </a:lnSpc>
            </a:pPr>
            <a:endParaRPr lang="tr-TR" sz="1800" dirty="0"/>
          </a:p>
          <a:p>
            <a:pPr>
              <a:lnSpc>
                <a:spcPct val="80000"/>
              </a:lnSpc>
            </a:pPr>
            <a:r>
              <a:rPr lang="tr-TR" sz="1800" dirty="0"/>
              <a:t>Bazı hastalarda </a:t>
            </a:r>
            <a:r>
              <a:rPr lang="tr-TR" sz="1800" dirty="0" err="1"/>
              <a:t>irreversibl</a:t>
            </a:r>
            <a:r>
              <a:rPr lang="tr-TR" sz="1800" dirty="0"/>
              <a:t> böbrek değişiklikleri </a:t>
            </a:r>
            <a:r>
              <a:rPr lang="tr-TR" sz="1800" dirty="0" err="1"/>
              <a:t>dializ</a:t>
            </a:r>
            <a:r>
              <a:rPr lang="tr-TR" sz="1800" dirty="0"/>
              <a:t> gibi </a:t>
            </a:r>
            <a:r>
              <a:rPr lang="tr-TR" sz="1800" dirty="0" err="1"/>
              <a:t>renal</a:t>
            </a:r>
            <a:r>
              <a:rPr lang="tr-TR" sz="1800" dirty="0"/>
              <a:t> </a:t>
            </a:r>
            <a:r>
              <a:rPr lang="tr-TR" sz="1800" dirty="0" err="1"/>
              <a:t>replasman</a:t>
            </a:r>
            <a:r>
              <a:rPr lang="tr-TR" sz="1800" dirty="0"/>
              <a:t> tedavisini gerektirebilir. </a:t>
            </a:r>
          </a:p>
          <a:p>
            <a:pPr>
              <a:lnSpc>
                <a:spcPct val="80000"/>
              </a:lnSpc>
            </a:pPr>
            <a:endParaRPr lang="tr-TR" sz="1800" dirty="0"/>
          </a:p>
          <a:p>
            <a:pPr>
              <a:lnSpc>
                <a:spcPct val="80000"/>
              </a:lnSpc>
            </a:pPr>
            <a:r>
              <a:rPr lang="tr-TR" sz="1800" dirty="0" err="1"/>
              <a:t>Malign</a:t>
            </a:r>
            <a:r>
              <a:rPr lang="tr-TR" sz="1800" dirty="0"/>
              <a:t> hipertansiyon tedavi edilmezse </a:t>
            </a:r>
            <a:r>
              <a:rPr lang="tr-TR" sz="1800" dirty="0" err="1"/>
              <a:t>prognoz</a:t>
            </a:r>
            <a:r>
              <a:rPr lang="tr-TR" sz="1800" dirty="0"/>
              <a:t> </a:t>
            </a:r>
            <a:r>
              <a:rPr lang="tr-TR" sz="1800" dirty="0" smtClean="0"/>
              <a:t>kötüdür.</a:t>
            </a:r>
          </a:p>
          <a:p>
            <a:pPr>
              <a:lnSpc>
                <a:spcPct val="80000"/>
              </a:lnSpc>
            </a:pPr>
            <a:endParaRPr lang="tr-TR" sz="1800" dirty="0" smtClean="0"/>
          </a:p>
          <a:p>
            <a:pPr>
              <a:lnSpc>
                <a:spcPct val="80000"/>
              </a:lnSpc>
            </a:pPr>
            <a:r>
              <a:rPr lang="tr-TR" sz="1800" dirty="0" err="1" smtClean="0"/>
              <a:t>Malign</a:t>
            </a:r>
            <a:r>
              <a:rPr lang="tr-TR" sz="1800" dirty="0" smtClean="0"/>
              <a:t> hipertansiyon acil hipertansiyon olarak kabul edilmelidir. </a:t>
            </a:r>
          </a:p>
          <a:p>
            <a:pPr>
              <a:lnSpc>
                <a:spcPct val="80000"/>
              </a:lnSpc>
            </a:pPr>
            <a:endParaRPr lang="tr-TR" sz="1800" dirty="0"/>
          </a:p>
          <a:p>
            <a:pPr>
              <a:lnSpc>
                <a:spcPct val="80000"/>
              </a:lnSpc>
            </a:pPr>
            <a:r>
              <a:rPr lang="tr-TR" sz="1800" dirty="0"/>
              <a:t>Hedef oral tedavi ile </a:t>
            </a:r>
            <a:r>
              <a:rPr lang="tr-TR" sz="1800" dirty="0" err="1"/>
              <a:t>diyastolik</a:t>
            </a:r>
            <a:r>
              <a:rPr lang="tr-TR" sz="1800" dirty="0"/>
              <a:t> </a:t>
            </a:r>
            <a:r>
              <a:rPr lang="tr-TR" sz="1800" dirty="0" err="1"/>
              <a:t>KB’nı</a:t>
            </a:r>
            <a:r>
              <a:rPr lang="tr-TR" sz="1800" dirty="0"/>
              <a:t> </a:t>
            </a:r>
            <a:r>
              <a:rPr lang="sv-SE" sz="1800" dirty="0"/>
              <a:t>24 saatin uzerinde 100-110 mmHg altına </a:t>
            </a:r>
            <a:r>
              <a:rPr lang="tr-TR" sz="1800" dirty="0" smtClean="0"/>
              <a:t>ç</a:t>
            </a:r>
            <a:r>
              <a:rPr lang="sv-SE" sz="1800" dirty="0" smtClean="0"/>
              <a:t>ekebilmektir</a:t>
            </a:r>
            <a:r>
              <a:rPr lang="tr-TR" sz="1800" dirty="0" smtClean="0"/>
              <a:t>.</a:t>
            </a:r>
            <a:endParaRPr lang="tr-TR" sz="1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İçerik Yer Tutucusu 2"/>
          <p:cNvSpPr>
            <a:spLocks noGrp="1"/>
          </p:cNvSpPr>
          <p:nvPr>
            <p:ph idx="4294967295"/>
          </p:nvPr>
        </p:nvSpPr>
        <p:spPr>
          <a:xfrm>
            <a:off x="457200" y="1052513"/>
            <a:ext cx="8229600" cy="5073650"/>
          </a:xfrm>
        </p:spPr>
        <p:txBody>
          <a:bodyPr/>
          <a:lstStyle/>
          <a:p>
            <a:pPr>
              <a:lnSpc>
                <a:spcPct val="90000"/>
              </a:lnSpc>
            </a:pPr>
            <a:r>
              <a:rPr lang="tr-TR" sz="1800" b="1" dirty="0"/>
              <a:t>HT Hasta Takibi</a:t>
            </a:r>
            <a:r>
              <a:rPr lang="tr-TR" sz="1800" dirty="0"/>
              <a:t> </a:t>
            </a:r>
          </a:p>
          <a:p>
            <a:pPr>
              <a:lnSpc>
                <a:spcPct val="90000"/>
              </a:lnSpc>
            </a:pPr>
            <a:endParaRPr lang="tr-TR" sz="1800" dirty="0"/>
          </a:p>
          <a:p>
            <a:pPr>
              <a:lnSpc>
                <a:spcPct val="90000"/>
              </a:lnSpc>
            </a:pPr>
            <a:r>
              <a:rPr lang="tr-TR" sz="1800" dirty="0"/>
              <a:t>Y</a:t>
            </a:r>
            <a:r>
              <a:rPr lang="tr-TR" sz="1800" dirty="0" smtClean="0"/>
              <a:t>aklaşık </a:t>
            </a:r>
            <a:r>
              <a:rPr lang="tr-TR" sz="1800" dirty="0"/>
              <a:t>ayda 1 kez </a:t>
            </a:r>
            <a:r>
              <a:rPr lang="tr-TR" sz="1800" dirty="0" smtClean="0"/>
              <a:t>---KB </a:t>
            </a:r>
            <a:r>
              <a:rPr lang="tr-TR" sz="1800" dirty="0"/>
              <a:t>hedefine ulaşıncaya </a:t>
            </a:r>
            <a:r>
              <a:rPr lang="tr-TR" sz="1800" dirty="0" smtClean="0"/>
              <a:t>kadar</a:t>
            </a:r>
            <a:endParaRPr lang="tr-TR" sz="1800" dirty="0"/>
          </a:p>
          <a:p>
            <a:pPr>
              <a:lnSpc>
                <a:spcPct val="90000"/>
              </a:lnSpc>
            </a:pPr>
            <a:r>
              <a:rPr lang="tr-TR" sz="1800" dirty="0"/>
              <a:t>Evre 2 </a:t>
            </a:r>
            <a:r>
              <a:rPr lang="tr-TR" sz="1800" dirty="0" err="1"/>
              <a:t>hipertansifler</a:t>
            </a:r>
            <a:r>
              <a:rPr lang="tr-TR" sz="1800" dirty="0"/>
              <a:t> Diyabet ve kalp yetmezliği </a:t>
            </a:r>
            <a:r>
              <a:rPr lang="tr-TR" sz="1800" dirty="0" smtClean="0"/>
              <a:t>olanlarda ve </a:t>
            </a:r>
            <a:r>
              <a:rPr lang="tr-TR" sz="1800" dirty="0"/>
              <a:t>kombinasyonda daha sık hasta gözlenmelidir. </a:t>
            </a:r>
          </a:p>
          <a:p>
            <a:pPr>
              <a:lnSpc>
                <a:spcPct val="90000"/>
              </a:lnSpc>
            </a:pPr>
            <a:r>
              <a:rPr lang="tr-TR" sz="1800" dirty="0"/>
              <a:t>KB hedefe ulaşınca hasta 3–6 ay aralarla izlenmeli, serum potasyum ve </a:t>
            </a:r>
            <a:r>
              <a:rPr lang="tr-TR" sz="1800" dirty="0" err="1"/>
              <a:t>kreatinini</a:t>
            </a:r>
            <a:r>
              <a:rPr lang="tr-TR" sz="1800" dirty="0"/>
              <a:t> yılda en az 1–2 kez bakılmalıdır. </a:t>
            </a:r>
          </a:p>
          <a:p>
            <a:pPr>
              <a:lnSpc>
                <a:spcPct val="90000"/>
              </a:lnSpc>
            </a:pPr>
            <a:endParaRPr lang="tr-TR" sz="1800" dirty="0"/>
          </a:p>
          <a:p>
            <a:pPr>
              <a:lnSpc>
                <a:spcPct val="80000"/>
              </a:lnSpc>
            </a:pPr>
            <a:r>
              <a:rPr lang="tr-TR" sz="1800" dirty="0" smtClean="0"/>
              <a:t>Sol </a:t>
            </a:r>
            <a:r>
              <a:rPr lang="tr-TR" sz="1800" dirty="0" err="1"/>
              <a:t>ventrikül</a:t>
            </a:r>
            <a:r>
              <a:rPr lang="tr-TR" sz="1800" dirty="0"/>
              <a:t> kitlesinde ve </a:t>
            </a:r>
            <a:r>
              <a:rPr lang="tr-TR" sz="1800" dirty="0" err="1"/>
              <a:t>karotid</a:t>
            </a:r>
            <a:r>
              <a:rPr lang="tr-TR" sz="1800" dirty="0"/>
              <a:t> arter duvar kalınlığında tedaviye bağlı değişiklikler yavaş geliştiği için bu girişimlerin 1 yıldan önce yapmamak gerekir.</a:t>
            </a:r>
          </a:p>
          <a:p>
            <a:pPr>
              <a:lnSpc>
                <a:spcPct val="80000"/>
              </a:lnSpc>
            </a:pPr>
            <a:endParaRPr lang="tr-TR" sz="1800" b="1" dirty="0" smtClean="0">
              <a:solidFill>
                <a:srgbClr val="FF0000"/>
              </a:solidFill>
            </a:endParaRPr>
          </a:p>
          <a:p>
            <a:pPr>
              <a:lnSpc>
                <a:spcPct val="80000"/>
              </a:lnSpc>
            </a:pPr>
            <a:r>
              <a:rPr lang="tr-TR" sz="1800" b="1" dirty="0" smtClean="0">
                <a:solidFill>
                  <a:srgbClr val="FF0000"/>
                </a:solidFill>
              </a:rPr>
              <a:t>Tedavi </a:t>
            </a:r>
            <a:r>
              <a:rPr lang="tr-TR" sz="1800" b="1" dirty="0">
                <a:solidFill>
                  <a:srgbClr val="FF0000"/>
                </a:solidFill>
              </a:rPr>
              <a:t>yaşam boyu sürmelidir. </a:t>
            </a:r>
            <a:r>
              <a:rPr lang="tr-TR" sz="1800" dirty="0" smtClean="0"/>
              <a:t>Tedavinin kesilmesi hipertansiyonun geri dönüşüne neden olur. </a:t>
            </a:r>
          </a:p>
          <a:p>
            <a:pPr>
              <a:lnSpc>
                <a:spcPct val="80000"/>
              </a:lnSpc>
            </a:pPr>
            <a:r>
              <a:rPr lang="tr-TR" sz="1800" dirty="0" smtClean="0"/>
              <a:t>Düşük riskli hastalarda </a:t>
            </a:r>
            <a:r>
              <a:rPr lang="tr-TR" sz="1800" dirty="0" err="1" smtClean="0"/>
              <a:t>KB’nın</a:t>
            </a:r>
            <a:r>
              <a:rPr lang="tr-TR" sz="1800" dirty="0" smtClean="0"/>
              <a:t> uzun süre kontrolü sağlandıktan sonra özellikle </a:t>
            </a:r>
            <a:r>
              <a:rPr lang="tr-TR" sz="1800" dirty="0" err="1" smtClean="0"/>
              <a:t>nonfarmakolojik</a:t>
            </a:r>
            <a:r>
              <a:rPr lang="tr-TR" sz="1800" dirty="0" smtClean="0"/>
              <a:t> tedaviye uyum yeterli ise kullanılan ilacın azaltılması denenebilir.</a:t>
            </a:r>
          </a:p>
          <a:p>
            <a:pPr>
              <a:lnSpc>
                <a:spcPct val="90000"/>
              </a:lnSpc>
              <a:buFont typeface="Wingdings" pitchFamily="2" charset="2"/>
              <a:buNone/>
            </a:pPr>
            <a:endParaRPr lang="tr-TR" sz="1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Başlık 1"/>
          <p:cNvSpPr>
            <a:spLocks noGrp="1"/>
          </p:cNvSpPr>
          <p:nvPr>
            <p:ph type="title" idx="4294967295"/>
          </p:nvPr>
        </p:nvSpPr>
        <p:spPr>
          <a:xfrm>
            <a:off x="457200" y="274638"/>
            <a:ext cx="8229600" cy="1425575"/>
          </a:xfrm>
        </p:spPr>
        <p:txBody>
          <a:bodyPr/>
          <a:lstStyle/>
          <a:p>
            <a:r>
              <a:rPr lang="tr-TR" sz="2100" dirty="0"/>
              <a:t>   </a:t>
            </a:r>
            <a:r>
              <a:rPr lang="tr-TR" sz="2100" dirty="0" err="1"/>
              <a:t>Hipertansif</a:t>
            </a:r>
            <a:r>
              <a:rPr lang="tr-TR" sz="2100" dirty="0"/>
              <a:t> hastaların tedaviye uyumları tedavide başarıya ulaşmak için son derece önemlidir</a:t>
            </a:r>
          </a:p>
        </p:txBody>
      </p:sp>
      <p:sp>
        <p:nvSpPr>
          <p:cNvPr id="3" name="İçerik Yer Tutucusu 2"/>
          <p:cNvSpPr>
            <a:spLocks noGrp="1"/>
          </p:cNvSpPr>
          <p:nvPr>
            <p:ph idx="4294967295"/>
          </p:nvPr>
        </p:nvSpPr>
        <p:spPr>
          <a:xfrm>
            <a:off x="457200" y="2060575"/>
            <a:ext cx="8229600" cy="4070350"/>
          </a:xfrm>
        </p:spPr>
        <p:txBody>
          <a:bodyPr>
            <a:normAutofit/>
          </a:bodyPr>
          <a:lstStyle/>
          <a:p>
            <a:pPr marL="0" indent="0">
              <a:lnSpc>
                <a:spcPct val="80000"/>
              </a:lnSpc>
              <a:buFont typeface="Wingdings" pitchFamily="2" charset="2"/>
              <a:buNone/>
            </a:pPr>
            <a:r>
              <a:rPr lang="tr-TR" sz="1800" dirty="0"/>
              <a:t>     Tedaviye Uyum Nasıl İyileştirilir?</a:t>
            </a:r>
          </a:p>
          <a:p>
            <a:pPr marL="0" indent="0">
              <a:lnSpc>
                <a:spcPct val="80000"/>
              </a:lnSpc>
              <a:buFont typeface="Wingdings" pitchFamily="2" charset="2"/>
              <a:buNone/>
            </a:pPr>
            <a:endParaRPr lang="tr-TR" sz="1800" dirty="0"/>
          </a:p>
          <a:p>
            <a:pPr marL="0" indent="0">
              <a:lnSpc>
                <a:spcPct val="80000"/>
              </a:lnSpc>
            </a:pPr>
            <a:r>
              <a:rPr lang="tr-TR" sz="1800" dirty="0"/>
              <a:t>Hasta hipertansiyonun riskleri ve etkili tedavinin yararları hakkında bilgilendirilmelidir.</a:t>
            </a:r>
          </a:p>
          <a:p>
            <a:pPr marL="0" indent="0">
              <a:lnSpc>
                <a:spcPct val="80000"/>
              </a:lnSpc>
            </a:pPr>
            <a:endParaRPr lang="tr-TR" sz="1800" dirty="0"/>
          </a:p>
          <a:p>
            <a:pPr marL="0" indent="0">
              <a:lnSpc>
                <a:spcPct val="80000"/>
              </a:lnSpc>
            </a:pPr>
            <a:r>
              <a:rPr lang="tr-TR" sz="1800" dirty="0"/>
              <a:t>Tedavi hakkında anlaşılabilir yazılı ve sözel talimatlar verilmelidir.</a:t>
            </a:r>
          </a:p>
          <a:p>
            <a:pPr marL="0" indent="0">
              <a:lnSpc>
                <a:spcPct val="80000"/>
              </a:lnSpc>
            </a:pPr>
            <a:endParaRPr lang="tr-TR" sz="1800" dirty="0"/>
          </a:p>
          <a:p>
            <a:pPr marL="0" indent="0">
              <a:lnSpc>
                <a:spcPct val="80000"/>
              </a:lnSpc>
            </a:pPr>
            <a:r>
              <a:rPr lang="tr-TR" sz="1800" dirty="0"/>
              <a:t>Tedavi rejimini hastanın yaşam biçimi ve gereksinimlerine göre </a:t>
            </a:r>
            <a:r>
              <a:rPr lang="tr-TR" sz="1800" dirty="0" smtClean="0"/>
              <a:t>uyarlanmalı,</a:t>
            </a:r>
          </a:p>
          <a:p>
            <a:pPr marL="0" indent="0">
              <a:lnSpc>
                <a:spcPct val="80000"/>
              </a:lnSpc>
            </a:pPr>
            <a:endParaRPr lang="tr-TR" sz="1800" dirty="0"/>
          </a:p>
          <a:p>
            <a:pPr marL="0" indent="0">
              <a:lnSpc>
                <a:spcPct val="80000"/>
              </a:lnSpc>
            </a:pPr>
            <a:r>
              <a:rPr lang="tr-TR" sz="1800" dirty="0"/>
              <a:t>Mümkün olduğunca günlük kullanılan ilaç sayısını azaltarak tedaviyi </a:t>
            </a:r>
            <a:r>
              <a:rPr lang="tr-TR" sz="1800" dirty="0" smtClean="0"/>
              <a:t>basitleştirilmelidir.</a:t>
            </a:r>
            <a:endParaRPr lang="tr-TR" sz="1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İçerik Yer Tutucusu 2"/>
          <p:cNvSpPr>
            <a:spLocks noGrp="1"/>
          </p:cNvSpPr>
          <p:nvPr>
            <p:ph idx="4294967295"/>
          </p:nvPr>
        </p:nvSpPr>
        <p:spPr>
          <a:xfrm>
            <a:off x="457200" y="1052513"/>
            <a:ext cx="8229600" cy="5073650"/>
          </a:xfrm>
        </p:spPr>
        <p:txBody>
          <a:bodyPr/>
          <a:lstStyle/>
          <a:p>
            <a:endParaRPr lang="tr-TR" sz="2000" dirty="0" smtClean="0"/>
          </a:p>
          <a:p>
            <a:r>
              <a:rPr lang="tr-TR" sz="2000" dirty="0" smtClean="0"/>
              <a:t>Hastanın </a:t>
            </a:r>
            <a:r>
              <a:rPr lang="tr-TR" sz="2000" dirty="0"/>
              <a:t>partnerini ya da ailesini hastalık ve tedavisi hakkında bilgilendiriniz.</a:t>
            </a:r>
          </a:p>
          <a:p>
            <a:endParaRPr lang="tr-TR" sz="2000" dirty="0" smtClean="0"/>
          </a:p>
          <a:p>
            <a:r>
              <a:rPr lang="tr-TR" sz="2000" dirty="0" smtClean="0"/>
              <a:t>Hastanın </a:t>
            </a:r>
            <a:r>
              <a:rPr lang="tr-TR" sz="2000" dirty="0"/>
              <a:t>evde kendi kendine </a:t>
            </a:r>
            <a:r>
              <a:rPr lang="tr-TR" sz="2000" dirty="0" err="1"/>
              <a:t>KB’nı</a:t>
            </a:r>
            <a:r>
              <a:rPr lang="tr-TR" sz="2000" dirty="0"/>
              <a:t> ölçebilmesini sağlayınız ve hatırlatma sistemleri gibi </a:t>
            </a:r>
            <a:r>
              <a:rPr lang="tr-TR" sz="2000" dirty="0" err="1"/>
              <a:t>davranışşal</a:t>
            </a:r>
            <a:r>
              <a:rPr lang="tr-TR" sz="2000" dirty="0"/>
              <a:t> yöntemleri kullanınız.</a:t>
            </a:r>
          </a:p>
          <a:p>
            <a:endParaRPr lang="tr-TR" sz="2000" dirty="0" smtClean="0"/>
          </a:p>
          <a:p>
            <a:r>
              <a:rPr lang="tr-TR" sz="2000" dirty="0" smtClean="0"/>
              <a:t>Yan </a:t>
            </a:r>
            <a:r>
              <a:rPr lang="tr-TR" sz="2000" dirty="0"/>
              <a:t>etkiler hafif olsalar bile dikkat ediniz ve ilaç dozlarını ya da ilacı değiştirmek için hazır olunuz.</a:t>
            </a:r>
          </a:p>
          <a:p>
            <a:endParaRPr lang="tr-TR" sz="2000" dirty="0" smtClean="0"/>
          </a:p>
          <a:p>
            <a:r>
              <a:rPr lang="tr-TR" sz="2000" dirty="0" smtClean="0"/>
              <a:t>Tedavi </a:t>
            </a:r>
            <a:r>
              <a:rPr lang="tr-TR" sz="2000" dirty="0"/>
              <a:t>uyumu hakkında hasta ile görüşün ve sorunları hakkında bilgi edinin</a:t>
            </a:r>
            <a:r>
              <a:rPr lang="tr-TR" sz="2000" dirty="0" smtClean="0"/>
              <a:t>.</a:t>
            </a:r>
            <a:endParaRPr lang="tr-TR" sz="2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p:cNvSpPr>
          <p:nvPr>
            <p:ph type="title" idx="4294967295"/>
          </p:nvPr>
        </p:nvSpPr>
        <p:spPr/>
        <p:txBody>
          <a:bodyPr/>
          <a:lstStyle/>
          <a:p>
            <a:r>
              <a:rPr lang="tr-TR"/>
              <a:t>Kaynaklar</a:t>
            </a:r>
          </a:p>
        </p:txBody>
      </p:sp>
      <p:sp>
        <p:nvSpPr>
          <p:cNvPr id="155650" name="Rectangle 3"/>
          <p:cNvSpPr>
            <a:spLocks noGrp="1"/>
          </p:cNvSpPr>
          <p:nvPr>
            <p:ph type="body" idx="4294967295"/>
          </p:nvPr>
        </p:nvSpPr>
        <p:spPr/>
        <p:txBody>
          <a:bodyPr/>
          <a:lstStyle/>
          <a:p>
            <a:pPr>
              <a:lnSpc>
                <a:spcPct val="80000"/>
              </a:lnSpc>
            </a:pPr>
            <a:r>
              <a:rPr lang="tr-TR" sz="1400" dirty="0"/>
              <a:t>Türkiye Endokrinoloji ve Metabolizma Derneği HT Çalışma Grubu </a:t>
            </a:r>
            <a:r>
              <a:rPr lang="tr-TR" sz="1400" dirty="0" err="1"/>
              <a:t>Klavuzu</a:t>
            </a:r>
            <a:endParaRPr lang="tr-TR" sz="1400" dirty="0"/>
          </a:p>
          <a:p>
            <a:pPr>
              <a:lnSpc>
                <a:spcPct val="80000"/>
              </a:lnSpc>
            </a:pPr>
            <a:r>
              <a:rPr lang="tr-TR" sz="1400" dirty="0"/>
              <a:t>Prof. Dr. H. Zeki TONBUL , HİPERTANSİYON TEDAVİSİNDE SON KILAVUZLARDA NELER DEĞİŞTİ ? </a:t>
            </a:r>
          </a:p>
          <a:p>
            <a:pPr>
              <a:lnSpc>
                <a:spcPct val="80000"/>
              </a:lnSpc>
            </a:pPr>
            <a:r>
              <a:rPr lang="tr-TR" sz="1400" dirty="0"/>
              <a:t>Türk Kardiyoloji Derneği, </a:t>
            </a:r>
            <a:r>
              <a:rPr lang="tr-TR" sz="1400" dirty="0" err="1"/>
              <a:t>Arteriyel</a:t>
            </a:r>
            <a:r>
              <a:rPr lang="tr-TR" sz="1400" dirty="0"/>
              <a:t> Hipertansiyon Tedavisi 2007 Kılavuzu</a:t>
            </a:r>
          </a:p>
          <a:p>
            <a:pPr>
              <a:lnSpc>
                <a:spcPct val="80000"/>
              </a:lnSpc>
            </a:pPr>
            <a:r>
              <a:rPr lang="tr-TR" sz="1400" dirty="0"/>
              <a:t>2013 ESC-ESH </a:t>
            </a:r>
            <a:r>
              <a:rPr lang="tr-TR" sz="1400"/>
              <a:t>Hipertansiyon </a:t>
            </a:r>
            <a:r>
              <a:rPr lang="tr-TR" sz="1400" smtClean="0"/>
              <a:t>Kılavuzu</a:t>
            </a:r>
          </a:p>
          <a:p>
            <a:pPr>
              <a:lnSpc>
                <a:spcPct val="80000"/>
              </a:lnSpc>
            </a:pPr>
            <a:r>
              <a:rPr lang="tr-TR" sz="1400" smtClean="0"/>
              <a:t>Serap </a:t>
            </a:r>
            <a:r>
              <a:rPr lang="tr-TR" sz="1400" dirty="0"/>
              <a:t>Demiri ESH/ESC KILAVUZUNA GÖRE HİPERTANSİF HASTADA TANISAL DEĞERLENDİRME VE YAŞAM TARZI DEĞİŞİKLİKLERİ </a:t>
            </a:r>
          </a:p>
          <a:p>
            <a:pPr>
              <a:lnSpc>
                <a:spcPct val="80000"/>
              </a:lnSpc>
            </a:pPr>
            <a:r>
              <a:rPr lang="tr-TR" sz="1400" dirty="0"/>
              <a:t>Dr. Melda Dilek,  HİPERTANSİF HASTAYI NASIL DEĞERLENDİRELİM? </a:t>
            </a:r>
          </a:p>
          <a:p>
            <a:pPr>
              <a:lnSpc>
                <a:spcPct val="80000"/>
              </a:lnSpc>
            </a:pPr>
            <a:r>
              <a:rPr lang="tr-TR" sz="1400" dirty="0"/>
              <a:t>Dr. Savaş Öztürk,  İLK KEZ BAŞVURAN HİPERTANSİYON HASTASINA YAKLAŞIM </a:t>
            </a:r>
          </a:p>
          <a:p>
            <a:pPr>
              <a:lnSpc>
                <a:spcPct val="80000"/>
              </a:lnSpc>
            </a:pPr>
            <a:r>
              <a:rPr lang="tr-TR" sz="1400" dirty="0"/>
              <a:t>Dr. Cem Sungur, </a:t>
            </a:r>
            <a:r>
              <a:rPr lang="tr-TR" sz="1400" dirty="0" err="1"/>
              <a:t>Primer</a:t>
            </a:r>
            <a:r>
              <a:rPr lang="tr-TR" sz="1400" dirty="0"/>
              <a:t> Hipertansiyon </a:t>
            </a:r>
            <a:r>
              <a:rPr lang="tr-TR" sz="1400" dirty="0" err="1"/>
              <a:t>Patogenezinde</a:t>
            </a:r>
            <a:r>
              <a:rPr lang="tr-TR" sz="1400" dirty="0"/>
              <a:t> </a:t>
            </a:r>
            <a:r>
              <a:rPr lang="tr-TR" sz="1400" dirty="0" err="1"/>
              <a:t>İmmün</a:t>
            </a:r>
            <a:r>
              <a:rPr lang="tr-TR" sz="1400" dirty="0"/>
              <a:t> Mekanizmalar: Tedavide Yeni Bir Ufuk Olabilir mi?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İçerik Yer Tutucusu 2"/>
          <p:cNvSpPr>
            <a:spLocks noGrp="1"/>
          </p:cNvSpPr>
          <p:nvPr>
            <p:ph idx="4294967295"/>
          </p:nvPr>
        </p:nvSpPr>
        <p:spPr>
          <a:xfrm>
            <a:off x="457200" y="1125538"/>
            <a:ext cx="8229600" cy="5256212"/>
          </a:xfrm>
        </p:spPr>
        <p:txBody>
          <a:bodyPr/>
          <a:lstStyle/>
          <a:p>
            <a:pPr>
              <a:lnSpc>
                <a:spcPct val="80000"/>
              </a:lnSpc>
            </a:pPr>
            <a:endParaRPr lang="tr-TR" sz="2000" dirty="0"/>
          </a:p>
          <a:p>
            <a:pPr>
              <a:lnSpc>
                <a:spcPct val="80000"/>
              </a:lnSpc>
            </a:pPr>
            <a:endParaRPr lang="tr-TR" sz="2000" dirty="0"/>
          </a:p>
          <a:p>
            <a:pPr>
              <a:lnSpc>
                <a:spcPct val="80000"/>
              </a:lnSpc>
            </a:pPr>
            <a:r>
              <a:rPr lang="tr-TR" sz="2000" dirty="0"/>
              <a:t>Yaş ilerledikçe hipertansiyon görülme sıklığı artar,</a:t>
            </a:r>
          </a:p>
          <a:p>
            <a:pPr>
              <a:lnSpc>
                <a:spcPct val="80000"/>
              </a:lnSpc>
            </a:pPr>
            <a:endParaRPr lang="tr-TR" sz="2000" dirty="0"/>
          </a:p>
          <a:p>
            <a:pPr>
              <a:lnSpc>
                <a:spcPct val="80000"/>
              </a:lnSpc>
            </a:pPr>
            <a:r>
              <a:rPr lang="tr-TR" sz="2000" dirty="0" smtClean="0"/>
              <a:t>30 </a:t>
            </a:r>
            <a:r>
              <a:rPr lang="tr-TR" sz="2000" dirty="0"/>
              <a:t>yaş üzerinde her 6 kişiden,</a:t>
            </a:r>
          </a:p>
          <a:p>
            <a:pPr>
              <a:lnSpc>
                <a:spcPct val="80000"/>
              </a:lnSpc>
            </a:pPr>
            <a:endParaRPr lang="tr-TR" sz="2000" dirty="0"/>
          </a:p>
          <a:p>
            <a:pPr>
              <a:lnSpc>
                <a:spcPct val="80000"/>
              </a:lnSpc>
            </a:pPr>
            <a:r>
              <a:rPr lang="tr-TR" sz="2000" dirty="0"/>
              <a:t>40 yaş üzerinde ise her 5 kişiden 1 kişi </a:t>
            </a:r>
            <a:r>
              <a:rPr lang="tr-TR" sz="2000" dirty="0" err="1"/>
              <a:t>hipertansiftir</a:t>
            </a:r>
            <a:r>
              <a:rPr lang="tr-TR" sz="2000" dirty="0"/>
              <a:t>, </a:t>
            </a:r>
          </a:p>
          <a:p>
            <a:pPr>
              <a:lnSpc>
                <a:spcPct val="80000"/>
              </a:lnSpc>
            </a:pPr>
            <a:endParaRPr lang="tr-TR" sz="2000" dirty="0"/>
          </a:p>
          <a:p>
            <a:pPr>
              <a:lnSpc>
                <a:spcPct val="80000"/>
              </a:lnSpc>
            </a:pPr>
            <a:r>
              <a:rPr lang="tr-TR" sz="2000" dirty="0"/>
              <a:t>65 yaş üzerinde hipertansiyon </a:t>
            </a:r>
            <a:r>
              <a:rPr lang="tr-TR" sz="2000" dirty="0" err="1"/>
              <a:t>prevalansı</a:t>
            </a:r>
            <a:r>
              <a:rPr lang="tr-TR" sz="2000" dirty="0"/>
              <a:t> yaklaşık % 65’tir. </a:t>
            </a:r>
          </a:p>
          <a:p>
            <a:pPr marL="0" indent="0">
              <a:lnSpc>
                <a:spcPct val="80000"/>
              </a:lnSpc>
              <a:buNone/>
            </a:pPr>
            <a:endParaRPr lang="tr-TR" sz="2000" dirty="0"/>
          </a:p>
          <a:p>
            <a:pPr>
              <a:lnSpc>
                <a:spcPct val="80000"/>
              </a:lnSpc>
            </a:pPr>
            <a:r>
              <a:rPr lang="tr-TR" sz="2000" dirty="0" smtClean="0"/>
              <a:t>50 </a:t>
            </a:r>
            <a:r>
              <a:rPr lang="tr-TR" sz="2000" dirty="0"/>
              <a:t>yaşından önce erkeklerde, daha sonra kadınlarda sıktır.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idx="4294967295"/>
          </p:nvPr>
        </p:nvSpPr>
        <p:spPr/>
        <p:txBody>
          <a:bodyPr/>
          <a:lstStyle/>
          <a:p>
            <a:r>
              <a:rPr lang="tr-TR" sz="1900"/>
              <a:t>TEMD Türkiye Metabolik Sendrom Taraması KB Sonuçları</a:t>
            </a:r>
          </a:p>
        </p:txBody>
      </p:sp>
      <p:sp>
        <p:nvSpPr>
          <p:cNvPr id="23554" name="İçerik Yer Tutucusu 2"/>
          <p:cNvSpPr>
            <a:spLocks noGrp="1"/>
          </p:cNvSpPr>
          <p:nvPr>
            <p:ph idx="4294967295"/>
          </p:nvPr>
        </p:nvSpPr>
        <p:spPr/>
        <p:txBody>
          <a:bodyPr/>
          <a:lstStyle/>
          <a:p>
            <a:endParaRPr lang="tr-TR"/>
          </a:p>
        </p:txBody>
      </p:sp>
      <p:pic>
        <p:nvPicPr>
          <p:cNvPr id="23555" name="Picture 2"/>
          <p:cNvPicPr>
            <a:picLocks noChangeAspect="1" noChangeArrowheads="1"/>
          </p:cNvPicPr>
          <p:nvPr/>
        </p:nvPicPr>
        <p:blipFill>
          <a:blip r:embed="rId3"/>
          <a:srcRect/>
          <a:stretch>
            <a:fillRect/>
          </a:stretch>
        </p:blipFill>
        <p:spPr bwMode="auto">
          <a:xfrm>
            <a:off x="468313" y="1557338"/>
            <a:ext cx="8280400" cy="486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r>
              <a:rPr lang="tr-TR" sz="3400" dirty="0"/>
              <a:t>JNC </a:t>
            </a:r>
            <a:r>
              <a:rPr lang="tr-TR" sz="3400" dirty="0" smtClean="0"/>
              <a:t>8:</a:t>
            </a:r>
            <a:endParaRPr lang="tr-TR" sz="3400" dirty="0"/>
          </a:p>
        </p:txBody>
      </p:sp>
      <p:sp>
        <p:nvSpPr>
          <p:cNvPr id="26626" name="Rectangle 3"/>
          <p:cNvSpPr>
            <a:spLocks noGrp="1"/>
          </p:cNvSpPr>
          <p:nvPr>
            <p:ph type="body" idx="4294967295"/>
          </p:nvPr>
        </p:nvSpPr>
        <p:spPr/>
        <p:txBody>
          <a:bodyPr/>
          <a:lstStyle/>
          <a:p>
            <a:r>
              <a:rPr lang="tr-TR" sz="2000" dirty="0"/>
              <a:t>50 yaşın üzerindeki kişilerde </a:t>
            </a:r>
            <a:r>
              <a:rPr lang="tr-TR" sz="2000" dirty="0" err="1"/>
              <a:t>sistolik</a:t>
            </a:r>
            <a:r>
              <a:rPr lang="tr-TR" sz="2000" dirty="0"/>
              <a:t> </a:t>
            </a:r>
            <a:r>
              <a:rPr lang="tr-TR" sz="2000" dirty="0" err="1"/>
              <a:t>KB’nın</a:t>
            </a:r>
            <a:r>
              <a:rPr lang="tr-TR" sz="2000" dirty="0"/>
              <a:t> 140 </a:t>
            </a:r>
            <a:r>
              <a:rPr lang="tr-TR" sz="2000" dirty="0" err="1"/>
              <a:t>mmHg’nın</a:t>
            </a:r>
            <a:r>
              <a:rPr lang="tr-TR" sz="2000" dirty="0"/>
              <a:t> üzerinde olması </a:t>
            </a:r>
            <a:r>
              <a:rPr lang="tr-TR" sz="2000" dirty="0" err="1"/>
              <a:t>diyastolik</a:t>
            </a:r>
            <a:r>
              <a:rPr lang="tr-TR" sz="2000" dirty="0"/>
              <a:t> </a:t>
            </a:r>
            <a:r>
              <a:rPr lang="tr-TR" sz="2000" dirty="0" err="1"/>
              <a:t>KB’na</a:t>
            </a:r>
            <a:r>
              <a:rPr lang="tr-TR" sz="2000" dirty="0"/>
              <a:t> göre KVH için daha fazla risk faktörüdür.</a:t>
            </a:r>
          </a:p>
          <a:p>
            <a:pPr>
              <a:lnSpc>
                <a:spcPct val="80000"/>
              </a:lnSpc>
            </a:pPr>
            <a:endParaRPr lang="tr-TR" sz="2000" dirty="0"/>
          </a:p>
          <a:p>
            <a:pPr>
              <a:lnSpc>
                <a:spcPct val="80000"/>
              </a:lnSpc>
            </a:pPr>
            <a:r>
              <a:rPr lang="tr-TR" sz="2000" dirty="0"/>
              <a:t>KV hastalık riski 115/75 </a:t>
            </a:r>
            <a:r>
              <a:rPr lang="tr-TR" sz="2000" dirty="0" err="1"/>
              <a:t>mmHg’dan</a:t>
            </a:r>
            <a:r>
              <a:rPr lang="tr-TR" sz="2000" dirty="0"/>
              <a:t> itibaren, kan basıncındaki her 20/10 </a:t>
            </a:r>
            <a:r>
              <a:rPr lang="tr-TR" sz="2000" dirty="0" err="1"/>
              <a:t>mmHg</a:t>
            </a:r>
            <a:r>
              <a:rPr lang="tr-TR" sz="2000" dirty="0"/>
              <a:t> artış ile iki katına çıkar.</a:t>
            </a:r>
          </a:p>
          <a:p>
            <a:endParaRPr lang="tr-TR" sz="2000" dirty="0"/>
          </a:p>
          <a:p>
            <a:r>
              <a:rPr lang="tr-TR" sz="2000" dirty="0" err="1"/>
              <a:t>Normotansif</a:t>
            </a:r>
            <a:r>
              <a:rPr lang="tr-TR" sz="2000" dirty="0"/>
              <a:t> 55 yaşındaki bir kişide hayat boyu hipertansiyon gelişme riski %90’dır.</a:t>
            </a:r>
          </a:p>
          <a:p>
            <a:endParaRPr lang="tr-TR" sz="2000" b="1" i="1" dirty="0"/>
          </a:p>
          <a:p>
            <a:r>
              <a:rPr lang="tr-TR" sz="2000" b="1" i="1" dirty="0"/>
              <a:t>SKB 120–139 </a:t>
            </a:r>
            <a:r>
              <a:rPr lang="tr-TR" sz="2000" b="1" i="1" dirty="0" err="1"/>
              <a:t>mmHg</a:t>
            </a:r>
            <a:r>
              <a:rPr lang="tr-TR" sz="2000" b="1" i="1" dirty="0"/>
              <a:t> veya DKB 80-89 </a:t>
            </a:r>
            <a:r>
              <a:rPr lang="tr-TR" sz="2000" b="1" i="1" dirty="0" err="1"/>
              <a:t>mmHg</a:t>
            </a:r>
            <a:r>
              <a:rPr lang="tr-TR" sz="2000" b="1" i="1" dirty="0"/>
              <a:t> olan kişiler </a:t>
            </a:r>
            <a:r>
              <a:rPr lang="tr-TR" sz="2000" b="1" i="1" dirty="0" err="1"/>
              <a:t>prehipertansiftirler</a:t>
            </a:r>
            <a:r>
              <a:rPr lang="tr-TR" sz="2000" b="1" i="1" dirty="0"/>
              <a:t> ve </a:t>
            </a:r>
            <a:r>
              <a:rPr lang="tr-TR" sz="2000" b="1" i="1" dirty="0" err="1"/>
              <a:t>KVH’ın</a:t>
            </a:r>
            <a:r>
              <a:rPr lang="tr-TR" sz="2000" b="1" i="1" dirty="0"/>
              <a:t> önlenmesi için sağlıklı yaşam tarzı değişiklikleri gerekir.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ligran">
  <a:themeElements>
    <a:clrScheme name="Filigra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Filigra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ligra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Filigra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Filigra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Filigra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Filigra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Filigra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Filigra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Filigra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Filigra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1057</TotalTime>
  <Words>3393</Words>
  <Application>Microsoft Office PowerPoint</Application>
  <PresentationFormat>Ekran Gösterisi (4:3)</PresentationFormat>
  <Paragraphs>520</Paragraphs>
  <Slides>68</Slides>
  <Notes>2</Notes>
  <HiddenSlides>0</HiddenSlides>
  <MMClips>0</MMClips>
  <ScaleCrop>false</ScaleCrop>
  <HeadingPairs>
    <vt:vector size="4" baseType="variant">
      <vt:variant>
        <vt:lpstr>Tema</vt:lpstr>
      </vt:variant>
      <vt:variant>
        <vt:i4>1</vt:i4>
      </vt:variant>
      <vt:variant>
        <vt:lpstr>Slayt Başlıkları</vt:lpstr>
      </vt:variant>
      <vt:variant>
        <vt:i4>68</vt:i4>
      </vt:variant>
    </vt:vector>
  </HeadingPairs>
  <TitlesOfParts>
    <vt:vector size="69" baseType="lpstr">
      <vt:lpstr>Filigran</vt:lpstr>
      <vt:lpstr>Hipertansiyon</vt:lpstr>
      <vt:lpstr>Sunum Planı</vt:lpstr>
      <vt:lpstr>PowerPoint Sunusu</vt:lpstr>
      <vt:lpstr>Dünyada ölüme neden olan risk faktörleri</vt:lpstr>
      <vt:lpstr>Kan basıncı (KB) düzeylerinin tanımları ve sınıflandırması   2013 ESC/ESH</vt:lpstr>
      <vt:lpstr>Prevalans</vt:lpstr>
      <vt:lpstr>PowerPoint Sunusu</vt:lpstr>
      <vt:lpstr>TEMD Türkiye Metabolik Sendrom Taraması KB Sonuçları</vt:lpstr>
      <vt:lpstr>JNC 8:</vt:lpstr>
      <vt:lpstr>PowerPoint Sunusu</vt:lpstr>
      <vt:lpstr>Hipertansiyon etiyolojik sınıflandırması:</vt:lpstr>
      <vt:lpstr>PowerPoint Sunusu</vt:lpstr>
      <vt:lpstr>1-Hipertansiyon için genetik yatkınlık</vt:lpstr>
      <vt:lpstr>2-Fetal dönemin erişkin hipertansiyonundaki rolü</vt:lpstr>
      <vt:lpstr>3-Sempatik sinir sistemi aktivasyonu</vt:lpstr>
      <vt:lpstr>4-İnsülin direnci</vt:lpstr>
      <vt:lpstr>Total KV Risk</vt:lpstr>
      <vt:lpstr>PowerPoint Sunusu</vt:lpstr>
      <vt:lpstr>PowerPoint Sunusu</vt:lpstr>
      <vt:lpstr>KV Risk Değerlerine Göre Kan Basıncı Sınıflandırılması  2013 ESC/ESH</vt:lpstr>
      <vt:lpstr>Hipertansif Hastalarda Klinik Değişkenliklerde Kullanılacak Risk Faktörleri-1</vt:lpstr>
      <vt:lpstr>PowerPoint Sunusu</vt:lpstr>
      <vt:lpstr>  Hipertansif Hastalarda Klinik Değişkenliklerde Kullanılacak Risk Faktörleri-3</vt:lpstr>
      <vt:lpstr>PowerPoint Sunusu</vt:lpstr>
      <vt:lpstr>PowerPoint Sunusu</vt:lpstr>
      <vt:lpstr>Tanısal işlemler;</vt:lpstr>
      <vt:lpstr>Tekrarlayan KB ölçümleri</vt:lpstr>
      <vt:lpstr>Ambulatuvar KB Ölçümü</vt:lpstr>
      <vt:lpstr>Hipertansiyon Tanımlaması İçin Kan Basıncı (mmHg) Eşik Değeri ESC-ESH 2013</vt:lpstr>
      <vt:lpstr>2-Aile ve klinik öykü</vt:lpstr>
      <vt:lpstr>PowerPoint Sunusu</vt:lpstr>
      <vt:lpstr>3-Fizik Muayene</vt:lpstr>
      <vt:lpstr>PowerPoint Sunusu</vt:lpstr>
      <vt:lpstr>PowerPoint Sunusu</vt:lpstr>
      <vt:lpstr>4-Laboratuar İncelemesi</vt:lpstr>
      <vt:lpstr>PowerPoint Sunusu</vt:lpstr>
      <vt:lpstr>PowerPoint Sunusu</vt:lpstr>
      <vt:lpstr>PowerPoint Sunusu</vt:lpstr>
      <vt:lpstr>PowerPoint Sunusu</vt:lpstr>
      <vt:lpstr>HT tedavi</vt:lpstr>
      <vt:lpstr>JNC-8</vt:lpstr>
      <vt:lpstr>ESC/ESH 2013</vt:lpstr>
      <vt:lpstr>3-Tedavi Stratejileri</vt:lpstr>
      <vt:lpstr>PowerPoint Sunusu</vt:lpstr>
      <vt:lpstr>b)Farmakolojik Tedavi</vt:lpstr>
      <vt:lpstr>PowerPoint Sunusu</vt:lpstr>
      <vt:lpstr>18 Yaş ve Üzerindeki Erişkinlerde Kan Basıncı Sınıflaması ve Tedavisi</vt:lpstr>
      <vt:lpstr>ESH-ESC önerileri ise;</vt:lpstr>
      <vt:lpstr>PowerPoint Sunusu</vt:lpstr>
      <vt:lpstr>PowerPoint Sunusu</vt:lpstr>
      <vt:lpstr>Kombinasyon tedavisi</vt:lpstr>
      <vt:lpstr>ESH-ESC’ye göre önerilen kombinasyonlar</vt:lpstr>
      <vt:lpstr>-Tedavi algoritmaları-1 JNC-8</vt:lpstr>
      <vt:lpstr>PowerPoint Sunusu</vt:lpstr>
      <vt:lpstr>PowerPoint Sunusu</vt:lpstr>
      <vt:lpstr>Bazı Antihipertansif İlaçların Kullanım Kontrendikasyonları</vt:lpstr>
      <vt:lpstr>Yaşlılarda Antihipertansif Tedavi</vt:lpstr>
      <vt:lpstr>Diyabetik Hastalarda Antihipertansif Tedavi</vt:lpstr>
      <vt:lpstr>PowerPoint Sunusu</vt:lpstr>
      <vt:lpstr>   -Dirençli Hipertansiyon: Bir diüretik olmak üzere 3’lu ilaç tedavisinin tam dozlarına uyan hastalarda hedef KB’na ulaşılamamasıdır.</vt:lpstr>
      <vt:lpstr>    -Acil Hipertansiyon: Yüksek KB değerleri ile akut organ hasarı vardır. Nadirdir ama yaşamı tehdit eder. KB acilen ve dikkatli şekilde düşürülürse beyin yetersiz perfüzyonu, serebral infarkt, miyokard ve böbrek hasarı oluşmayabilir. Akut inmede hızlı şekilde KB’nı düşürmekten kaçınılmalıdır.</vt:lpstr>
      <vt:lpstr>Ülkemizde hipertansif kriz tedavisinde kullanılabilen parenteral ilaçlar</vt:lpstr>
      <vt:lpstr>-Malign Hipertansiyon</vt:lpstr>
      <vt:lpstr>PowerPoint Sunusu</vt:lpstr>
      <vt:lpstr>PowerPoint Sunusu</vt:lpstr>
      <vt:lpstr>   Hipertansif hastaların tedaviye uyumları tedavide başarıya ulaşmak için son derece önemlidir</vt:lpstr>
      <vt:lpstr>PowerPoint Sunusu</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Hipertansiyon</dc:title>
  <dc:creator>yurtseverler</dc:creator>
  <cp:lastModifiedBy>Windows Xp Sp3</cp:lastModifiedBy>
  <cp:revision>203</cp:revision>
  <dcterms:modified xsi:type="dcterms:W3CDTF">2016-05-31T10:17:50Z</dcterms:modified>
</cp:coreProperties>
</file>